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63" r:id="rId4"/>
    <p:sldId id="258" r:id="rId5"/>
    <p:sldId id="259" r:id="rId6"/>
    <p:sldId id="260" r:id="rId7"/>
    <p:sldId id="265"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F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29"/>
    <p:restoredTop sz="81404" autoAdjust="0"/>
  </p:normalViewPr>
  <p:slideViewPr>
    <p:cSldViewPr snapToGrid="0" snapToObjects="1">
      <p:cViewPr varScale="1">
        <p:scale>
          <a:sx n="59" d="100"/>
          <a:sy n="59" d="100"/>
        </p:scale>
        <p:origin x="1254"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Nursing</a:t>
            </a:r>
            <a:r>
              <a:rPr lang="en-US" b="1" baseline="0" dirty="0"/>
              <a:t> Documentation Compliance</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2022</c:v>
                </c:pt>
              </c:strCache>
            </c:strRef>
          </c:tx>
          <c:spPr>
            <a:solidFill>
              <a:srgbClr val="7030A0"/>
            </a:solidFill>
            <a:ln>
              <a:solidFill>
                <a:srgbClr val="7030A0"/>
              </a:solidFill>
            </a:ln>
            <a:effectLst/>
          </c:spPr>
          <c:invertIfNegative val="0"/>
          <c:cat>
            <c:strRef>
              <c:f>Sheet1!$B$1:$E$1</c:f>
              <c:strCache>
                <c:ptCount val="4"/>
                <c:pt idx="0">
                  <c:v>Q1</c:v>
                </c:pt>
                <c:pt idx="1">
                  <c:v>Q2</c:v>
                </c:pt>
                <c:pt idx="2">
                  <c:v>Q3</c:v>
                </c:pt>
                <c:pt idx="3">
                  <c:v>Q4</c:v>
                </c:pt>
              </c:strCache>
            </c:strRef>
          </c:cat>
          <c:val>
            <c:numRef>
              <c:f>Sheet1!$B$2:$E$2</c:f>
              <c:numCache>
                <c:formatCode>0</c:formatCode>
                <c:ptCount val="4"/>
                <c:pt idx="0">
                  <c:v>63</c:v>
                </c:pt>
                <c:pt idx="1">
                  <c:v>67</c:v>
                </c:pt>
                <c:pt idx="2">
                  <c:v>62</c:v>
                </c:pt>
                <c:pt idx="3">
                  <c:v>70</c:v>
                </c:pt>
              </c:numCache>
            </c:numRef>
          </c:val>
          <c:extLst>
            <c:ext xmlns:c16="http://schemas.microsoft.com/office/drawing/2014/chart" uri="{C3380CC4-5D6E-409C-BE32-E72D297353CC}">
              <c16:uniqueId val="{00000000-11BC-4B89-8301-2381C5C31701}"/>
            </c:ext>
          </c:extLst>
        </c:ser>
        <c:ser>
          <c:idx val="1"/>
          <c:order val="1"/>
          <c:tx>
            <c:strRef>
              <c:f>Sheet1!$A$3</c:f>
              <c:strCache>
                <c:ptCount val="1"/>
                <c:pt idx="0">
                  <c:v>2023</c:v>
                </c:pt>
              </c:strCache>
            </c:strRef>
          </c:tx>
          <c:spPr>
            <a:solidFill>
              <a:srgbClr val="00B0F0"/>
            </a:solidFill>
            <a:ln>
              <a:solidFill>
                <a:srgbClr val="00B0F0"/>
              </a:solidFill>
            </a:ln>
            <a:effectLst/>
          </c:spPr>
          <c:invertIfNegative val="0"/>
          <c:cat>
            <c:strRef>
              <c:f>Sheet1!$B$1:$E$1</c:f>
              <c:strCache>
                <c:ptCount val="4"/>
                <c:pt idx="0">
                  <c:v>Q1</c:v>
                </c:pt>
                <c:pt idx="1">
                  <c:v>Q2</c:v>
                </c:pt>
                <c:pt idx="2">
                  <c:v>Q3</c:v>
                </c:pt>
                <c:pt idx="3">
                  <c:v>Q4</c:v>
                </c:pt>
              </c:strCache>
            </c:strRef>
          </c:cat>
          <c:val>
            <c:numRef>
              <c:f>Sheet1!$B$3:$E$3</c:f>
              <c:numCache>
                <c:formatCode>0</c:formatCode>
                <c:ptCount val="4"/>
                <c:pt idx="0">
                  <c:v>53</c:v>
                </c:pt>
                <c:pt idx="1">
                  <c:v>67</c:v>
                </c:pt>
                <c:pt idx="2">
                  <c:v>67</c:v>
                </c:pt>
              </c:numCache>
            </c:numRef>
          </c:val>
          <c:extLst>
            <c:ext xmlns:c16="http://schemas.microsoft.com/office/drawing/2014/chart" uri="{C3380CC4-5D6E-409C-BE32-E72D297353CC}">
              <c16:uniqueId val="{00000001-11BC-4B89-8301-2381C5C31701}"/>
            </c:ext>
          </c:extLst>
        </c:ser>
        <c:dLbls>
          <c:showLegendKey val="0"/>
          <c:showVal val="0"/>
          <c:showCatName val="0"/>
          <c:showSerName val="0"/>
          <c:showPercent val="0"/>
          <c:showBubbleSize val="0"/>
        </c:dLbls>
        <c:gapWidth val="219"/>
        <c:overlap val="-27"/>
        <c:axId val="1090634720"/>
        <c:axId val="1090243744"/>
      </c:barChart>
      <c:catAx>
        <c:axId val="1090634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243744"/>
        <c:crosses val="autoZero"/>
        <c:auto val="1"/>
        <c:lblAlgn val="ctr"/>
        <c:lblOffset val="100"/>
        <c:noMultiLvlLbl val="0"/>
      </c:catAx>
      <c:valAx>
        <c:axId val="1090243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90634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0.78192</cdr:x>
      <cdr:y>0.04603</cdr:y>
    </cdr:from>
    <cdr:to>
      <cdr:x>0.97418</cdr:x>
      <cdr:y>0.14202</cdr:y>
    </cdr:to>
    <cdr:sp macro="" textlink="">
      <cdr:nvSpPr>
        <cdr:cNvPr id="2" name="TextBox 1">
          <a:extLst xmlns:a="http://schemas.openxmlformats.org/drawingml/2006/main">
            <a:ext uri="{FF2B5EF4-FFF2-40B4-BE49-F238E27FC236}">
              <a16:creationId xmlns:a16="http://schemas.microsoft.com/office/drawing/2014/main" id="{98956F16-48AE-4787-A379-F7F2F39FAF48}"/>
            </a:ext>
          </a:extLst>
        </cdr:cNvPr>
        <cdr:cNvSpPr txBox="1"/>
      </cdr:nvSpPr>
      <cdr:spPr>
        <a:xfrm xmlns:a="http://schemas.openxmlformats.org/drawingml/2006/main">
          <a:off x="5191126" y="223838"/>
          <a:ext cx="1276349" cy="466725"/>
        </a:xfrm>
        <a:prstGeom xmlns:a="http://schemas.openxmlformats.org/drawingml/2006/main" prst="rect">
          <a:avLst/>
        </a:prstGeom>
        <a:ln xmlns:a="http://schemas.openxmlformats.org/drawingml/2006/main" w="28575">
          <a:solidFill>
            <a:srgbClr val="7030A0"/>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US" sz="1000" dirty="0"/>
            <a:t> Change in Orientation Process</a:t>
          </a:r>
        </a:p>
      </cdr:txBody>
    </cdr:sp>
  </cdr:relSizeAnchor>
  <cdr:relSizeAnchor xmlns:cdr="http://schemas.openxmlformats.org/drawingml/2006/chartDrawing">
    <cdr:from>
      <cdr:x>0.83501</cdr:x>
      <cdr:y>0.14594</cdr:y>
    </cdr:from>
    <cdr:to>
      <cdr:x>0.83788</cdr:x>
      <cdr:y>0.20078</cdr:y>
    </cdr:to>
    <cdr:cxnSp macro="">
      <cdr:nvCxnSpPr>
        <cdr:cNvPr id="4" name="Straight Arrow Connector 3">
          <a:extLst xmlns:a="http://schemas.openxmlformats.org/drawingml/2006/main">
            <a:ext uri="{FF2B5EF4-FFF2-40B4-BE49-F238E27FC236}">
              <a16:creationId xmlns:a16="http://schemas.microsoft.com/office/drawing/2014/main" id="{15297AC3-2658-4C2D-B7DE-25A48B65BC6A}"/>
            </a:ext>
          </a:extLst>
        </cdr:cNvPr>
        <cdr:cNvCxnSpPr/>
      </cdr:nvCxnSpPr>
      <cdr:spPr>
        <a:xfrm xmlns:a="http://schemas.openxmlformats.org/drawingml/2006/main" flipH="1">
          <a:off x="5543551" y="709614"/>
          <a:ext cx="19050" cy="266700"/>
        </a:xfrm>
        <a:prstGeom xmlns:a="http://schemas.openxmlformats.org/drawingml/2006/main" prst="straightConnector1">
          <a:avLst/>
        </a:prstGeom>
        <a:ln xmlns:a="http://schemas.openxmlformats.org/drawingml/2006/main" w="19050">
          <a:solidFill>
            <a:srgbClr val="00B0F0"/>
          </a:solidFill>
          <a:tailEnd type="triangle"/>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8DFFA-FA3F-4823-9A87-E79433E6D470}" type="datetimeFigureOut">
              <a:rPr lang="en-US" smtClean="0"/>
              <a:t>10/18/2023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61B77-0713-4DDA-8478-319C1234CA5F}" type="slidenum">
              <a:rPr lang="en-US" smtClean="0"/>
              <a:t>‹#›</a:t>
            </a:fld>
            <a:endParaRPr lang="en-US" dirty="0"/>
          </a:p>
        </p:txBody>
      </p:sp>
    </p:spTree>
    <p:extLst>
      <p:ext uri="{BB962C8B-B14F-4D97-AF65-F5344CB8AC3E}">
        <p14:creationId xmlns:p14="http://schemas.microsoft.com/office/powerpoint/2010/main" val="32138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I work at Great Plains Health.  We are Located almost center in the state, in North Platte, Nebraska,  We are a nonprofit, fully accredited, 116-bed regional referral center serving western Nebraska, northern Kansas and northern Colorado. In total, our primary and secondary service areas span 34 counties, 136,000 lives and approximately 67,832 square miles. About the size of the state of Pennsylvania. We have nearly 100 physicians representing 30 medical specialties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2022 I started a new role in my nursing career.  I am a Clinical Data Specialist in the Quality Department.  In that role, I do abstraction for both our Trauma and Stroke programs. </a:t>
            </a:r>
            <a:r>
              <a:rPr lang="en-US" sz="1200" dirty="0">
                <a:effectLst/>
                <a:latin typeface="Calibri" panose="020F0502020204030204" pitchFamily="34" charset="0"/>
                <a:ea typeface="Calibri" panose="020F0502020204030204" pitchFamily="34" charset="0"/>
                <a:cs typeface="Times New Roman" panose="02020603050405020304" pitchFamily="18" charset="0"/>
              </a:rPr>
              <a:t>While advancing my knowledge in stroke patient cares, I went into in-depth review of all our neuro/vital assessments of our stroke patients.  As my knowledge grew I started researching more into the importance of these assessments and how the staff was trained.</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C61B77-0713-4DDA-8478-319C1234CA5F}" type="slidenum">
              <a:rPr lang="en-US" smtClean="0"/>
              <a:t>2</a:t>
            </a:fld>
            <a:endParaRPr lang="en-US" dirty="0"/>
          </a:p>
        </p:txBody>
      </p:sp>
    </p:spTree>
    <p:extLst>
      <p:ext uri="{BB962C8B-B14F-4D97-AF65-F5344CB8AC3E}">
        <p14:creationId xmlns:p14="http://schemas.microsoft.com/office/powerpoint/2010/main" val="1109807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Abstraction world our data drives changes to improve our patients’ health and well-being.  Working along side my Stroke Coordinator we monitor proper cares of the stroke patient.  As you can see we monitor a lot of data points.  </a:t>
            </a:r>
          </a:p>
        </p:txBody>
      </p:sp>
      <p:sp>
        <p:nvSpPr>
          <p:cNvPr id="4" name="Slide Number Placeholder 3"/>
          <p:cNvSpPr>
            <a:spLocks noGrp="1"/>
          </p:cNvSpPr>
          <p:nvPr>
            <p:ph type="sldNum" sz="quarter" idx="5"/>
          </p:nvPr>
        </p:nvSpPr>
        <p:spPr/>
        <p:txBody>
          <a:bodyPr/>
          <a:lstStyle/>
          <a:p>
            <a:fld id="{5FC61B77-0713-4DDA-8478-319C1234CA5F}" type="slidenum">
              <a:rPr lang="en-US" smtClean="0"/>
              <a:t>3</a:t>
            </a:fld>
            <a:endParaRPr lang="en-US" dirty="0"/>
          </a:p>
        </p:txBody>
      </p:sp>
    </p:spTree>
    <p:extLst>
      <p:ext uri="{BB962C8B-B14F-4D97-AF65-F5344CB8AC3E}">
        <p14:creationId xmlns:p14="http://schemas.microsoft.com/office/powerpoint/2010/main" val="3449240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45720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One data point we monitor is compliance with Neuro/Vital sign assessments.  The reason these assessments are so critical for us as Primary Stroke Center, is that our stroke patients can drastically alter in the 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48 hours, post-stroke. </a:t>
            </a: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My QI project is how ongoing staff education is directly related to meeting or exceeding, our stroke measures of compliance, for providing best patient care. At Great Plains Health we strive to live our Mission every day.  Our Mission is to inspire health and healing by putting our patients first-Always.  </a:t>
            </a: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this project my Primary team members include myself and our Stroke Coordinator, Chastity Orr.  Other team members include our Chief Quality Officer, Barb Petersen, Chief Nursing Officer, Tina Pate,  and our Directors of patient care areas as well as our Nursing Educators. </a:t>
            </a: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5FC61B77-0713-4DDA-8478-319C1234CA5F}" type="slidenum">
              <a:rPr lang="en-US" smtClean="0"/>
              <a:t>4</a:t>
            </a:fld>
            <a:endParaRPr lang="en-US" dirty="0"/>
          </a:p>
        </p:txBody>
      </p:sp>
    </p:spTree>
    <p:extLst>
      <p:ext uri="{BB962C8B-B14F-4D97-AF65-F5344CB8AC3E}">
        <p14:creationId xmlns:p14="http://schemas.microsoft.com/office/powerpoint/2010/main" val="1227197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The goal of this project it to improve nursing compliance in monitoring our Stroke Patients after a TIA event or Stroke.  </a:t>
            </a:r>
          </a:p>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goal is 90% compliance for Neuro/vitals assessments on, all stoke in-patients and all of our ED patients that receive Alteplase </a:t>
            </a:r>
          </a:p>
          <a:p>
            <a:pPr marL="0" marR="0" lvl="0" indent="45720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Each month we retrospectively review each stroke patients chart.  I will look for orders for neuro checks and vital signs.  If no orders are present I follow our policy that is specific to stroke patients.  I will then go thru the flowsheets and mark missed and late entries for vitals and neuro checks.   I will also check the appropriate neuro checks or NIH scale is charted correctly.  Based on how many opportunities to chart timely and comprehensively is how we figure the compliance percentage. </a:t>
            </a: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457200" algn="l"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61B77-0713-4DDA-8478-319C1234CA5F}" type="slidenum">
              <a:rPr lang="en-US" smtClean="0"/>
              <a:t>5</a:t>
            </a:fld>
            <a:endParaRPr lang="en-US" dirty="0"/>
          </a:p>
        </p:txBody>
      </p:sp>
    </p:spTree>
    <p:extLst>
      <p:ext uri="{BB962C8B-B14F-4D97-AF65-F5344CB8AC3E}">
        <p14:creationId xmlns:p14="http://schemas.microsoft.com/office/powerpoint/2010/main" val="1032320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I started in my new abstractor role, our total compliance was 63%, for the 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quarter of 2022 . During the 2</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200" dirty="0">
                <a:effectLst/>
                <a:latin typeface="Calibri" panose="020F0502020204030204" pitchFamily="34" charset="0"/>
                <a:ea typeface="Calibri" panose="020F0502020204030204" pitchFamily="34" charset="0"/>
                <a:cs typeface="Times New Roman" panose="02020603050405020304" pitchFamily="18" charset="0"/>
              </a:rPr>
              <a:t> quarter and beginning of the 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quarter (2022) I began working closely with my Stroke Coordinator to correlate the relationship between education of the staff and improved compliance of our stroke measures. During this process I pushed to see how can we help within the confines of normal teaching practices as well as outside the confines of normal teaching practices at our facility.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updated our Policy for In Patient Acute Stroke Care.  We changed the verbiage to be clear without possibility of mis-interpretation.  This process included our Chief Nursing Officer, nursing floor directors and our education department.  (finalized at end of 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quarter)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While our stroke policy was being updated, I worked with my Stroke Coordinator to create a Stroke Core Measure Info-gram in a head to toe format which incorporated proper assessment of neuro and vitals. This info-gram was then taught in orientation with handouts and given to current floor nurses at the time it was implemented.  (at end of 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quarter 2022)</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As we continued to improve this process into the 3</a:t>
            </a:r>
            <a:r>
              <a:rPr kumimoji="0" lang="en-US" sz="1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rd</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quarter 2022, I noticed several missed assessments were by traveler nurses.  After this information was brought to my Stoke Coordinator, she changed her orientation education time to ensure traveling nurses were included in her Stroke care education.  (happened in 4</a:t>
            </a:r>
            <a:r>
              <a:rPr kumimoji="0" lang="en-US" sz="1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Quarter 2022)</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 2023 our Nursing Directors began taking a more active role in our Stroke measures.  Having that support from leadership is crucial to our success.  We did experience a dip in the first quarter of 2023 and our Stroke Coordinator attended the floors monthly meetings.  As we moved into the 2</a:t>
            </a:r>
            <a:r>
              <a:rPr kumimoji="0" lang="en-US" sz="12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nd</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quarter of 2023; more one on one teaching was brought to the nurses.  She would randomly ask Nurses if they had a few minutes to play a quick jeopardy game.  Our nurses love the game-like atmosphere and don’t feel like they are being put on the spot during these interactions.  The nursing floor directors also requested the data on each patient to review with each individual nurse.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FC61B77-0713-4DDA-8478-319C1234CA5F}" type="slidenum">
              <a:rPr lang="en-US" smtClean="0"/>
              <a:t>6</a:t>
            </a:fld>
            <a:endParaRPr lang="en-US" dirty="0"/>
          </a:p>
        </p:txBody>
      </p:sp>
    </p:spTree>
    <p:extLst>
      <p:ext uri="{BB962C8B-B14F-4D97-AF65-F5344CB8AC3E}">
        <p14:creationId xmlns:p14="http://schemas.microsoft.com/office/powerpoint/2010/main" val="373408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Journal of Stroke and Cerebrovascular Diseases states; The average cost of ONE stroke patients hospital stay is $43,000.  For that stroke patient the annual healthcare treatment for recovery is $17,000</a:t>
            </a:r>
          </a:p>
          <a:p>
            <a:r>
              <a:rPr lang="en-US" dirty="0"/>
              <a:t>At GP Health, To train ONE Registered Nurse how to proper monitor and care for a stroke patient is roughly 4 hours or $164</a:t>
            </a:r>
          </a:p>
          <a:p>
            <a:r>
              <a:rPr lang="en-US" dirty="0"/>
              <a:t>The monetary gain is potentially $59,836 for one stroke patient.</a:t>
            </a:r>
          </a:p>
          <a:p>
            <a:r>
              <a:rPr lang="en-US" dirty="0"/>
              <a:t>Non-monetary loss---and for our community –loss of quality of life,  &amp; possible loss of life from not having the resources to care for Stroke patients.  You can’t put a price on someone's’ life </a:t>
            </a:r>
          </a:p>
        </p:txBody>
      </p:sp>
      <p:sp>
        <p:nvSpPr>
          <p:cNvPr id="4" name="Slide Number Placeholder 3"/>
          <p:cNvSpPr>
            <a:spLocks noGrp="1"/>
          </p:cNvSpPr>
          <p:nvPr>
            <p:ph type="sldNum" sz="quarter" idx="5"/>
          </p:nvPr>
        </p:nvSpPr>
        <p:spPr/>
        <p:txBody>
          <a:bodyPr/>
          <a:lstStyle/>
          <a:p>
            <a:fld id="{5FC61B77-0713-4DDA-8478-319C1234CA5F}" type="slidenum">
              <a:rPr lang="en-US" smtClean="0"/>
              <a:t>7</a:t>
            </a:fld>
            <a:endParaRPr lang="en-US" dirty="0"/>
          </a:p>
        </p:txBody>
      </p:sp>
    </p:spTree>
    <p:extLst>
      <p:ext uri="{BB962C8B-B14F-4D97-AF65-F5344CB8AC3E}">
        <p14:creationId xmlns:p14="http://schemas.microsoft.com/office/powerpoint/2010/main" val="307517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continues to be in PDSA cycle.  We are monitoring compliance monthly.  At the beginning of each month I gather the data and our Coordinator shares these numbers with the Directors of Acute Care, Critical Care and Emergency.  Our Directors of Acute Care and Critical Care are rounding with nurses and utilizing this information in their one on ones with staff.        .  Each month our Stroke Coordinator will do one-on-one teaching with nurses as well as group activities . </a:t>
            </a:r>
          </a:p>
          <a:p>
            <a:r>
              <a:rPr lang="en-US" dirty="0"/>
              <a:t>As we tweak our PDSA cycle, we are continuously changing how we are presenting education, implementing new processes, and providing new tools to staff. By tracking our changes and comparing them to the data collected we are able to see the improvement in stroke patient cares through out the hospital. </a:t>
            </a:r>
          </a:p>
        </p:txBody>
      </p:sp>
      <p:sp>
        <p:nvSpPr>
          <p:cNvPr id="4" name="Slide Number Placeholder 3"/>
          <p:cNvSpPr>
            <a:spLocks noGrp="1"/>
          </p:cNvSpPr>
          <p:nvPr>
            <p:ph type="sldNum" sz="quarter" idx="5"/>
          </p:nvPr>
        </p:nvSpPr>
        <p:spPr/>
        <p:txBody>
          <a:bodyPr/>
          <a:lstStyle/>
          <a:p>
            <a:fld id="{5FC61B77-0713-4DDA-8478-319C1234CA5F}" type="slidenum">
              <a:rPr lang="en-US" smtClean="0"/>
              <a:t>8</a:t>
            </a:fld>
            <a:endParaRPr lang="en-US" dirty="0"/>
          </a:p>
        </p:txBody>
      </p:sp>
    </p:spTree>
    <p:extLst>
      <p:ext uri="{BB962C8B-B14F-4D97-AF65-F5344CB8AC3E}">
        <p14:creationId xmlns:p14="http://schemas.microsoft.com/office/powerpoint/2010/main" val="353582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take away I want to impart is that, Not every teaching technique will work with every person, you have to be willing to keep trying.  Ultimately we are all here for our patients and we all want to do what is best for them.  </a:t>
            </a:r>
          </a:p>
          <a:p>
            <a:endParaRPr lang="en-US" dirty="0"/>
          </a:p>
          <a:p>
            <a:r>
              <a:rPr lang="en-US" dirty="0"/>
              <a:t>Any questions?</a:t>
            </a:r>
          </a:p>
        </p:txBody>
      </p:sp>
      <p:sp>
        <p:nvSpPr>
          <p:cNvPr id="4" name="Slide Number Placeholder 3"/>
          <p:cNvSpPr>
            <a:spLocks noGrp="1"/>
          </p:cNvSpPr>
          <p:nvPr>
            <p:ph type="sldNum" sz="quarter" idx="5"/>
          </p:nvPr>
        </p:nvSpPr>
        <p:spPr/>
        <p:txBody>
          <a:bodyPr/>
          <a:lstStyle/>
          <a:p>
            <a:fld id="{5FC61B77-0713-4DDA-8478-319C1234CA5F}" type="slidenum">
              <a:rPr lang="en-US" smtClean="0"/>
              <a:t>9</a:t>
            </a:fld>
            <a:endParaRPr lang="en-US" dirty="0"/>
          </a:p>
        </p:txBody>
      </p:sp>
    </p:spTree>
    <p:extLst>
      <p:ext uri="{BB962C8B-B14F-4D97-AF65-F5344CB8AC3E}">
        <p14:creationId xmlns:p14="http://schemas.microsoft.com/office/powerpoint/2010/main" val="3028018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4E5DFE-5A97-CE41-9042-C1EF9978002B}"/>
              </a:ext>
            </a:extLst>
          </p:cNvPr>
          <p:cNvPicPr>
            <a:picLocks noChangeAspect="1"/>
          </p:cNvPicPr>
          <p:nvPr userDrawn="1"/>
        </p:nvPicPr>
        <p:blipFill>
          <a:blip r:embed="rId2"/>
          <a:stretch>
            <a:fillRect/>
          </a:stretch>
        </p:blipFill>
        <p:spPr>
          <a:xfrm>
            <a:off x="3060700" y="0"/>
            <a:ext cx="9131300" cy="6858000"/>
          </a:xfrm>
          <a:prstGeom prst="rect">
            <a:avLst/>
          </a:prstGeom>
        </p:spPr>
      </p:pic>
      <p:pic>
        <p:nvPicPr>
          <p:cNvPr id="10" name="Picture 9">
            <a:extLst>
              <a:ext uri="{FF2B5EF4-FFF2-40B4-BE49-F238E27FC236}">
                <a16:creationId xmlns:a16="http://schemas.microsoft.com/office/drawing/2014/main" id="{DD8D6923-B9BC-2642-8AB5-24BFB0A0CDCA}"/>
              </a:ext>
            </a:extLst>
          </p:cNvPr>
          <p:cNvPicPr>
            <a:picLocks noChangeAspect="1"/>
          </p:cNvPicPr>
          <p:nvPr userDrawn="1"/>
        </p:nvPicPr>
        <p:blipFill>
          <a:blip r:embed="rId3"/>
          <a:stretch>
            <a:fillRect/>
          </a:stretch>
        </p:blipFill>
        <p:spPr>
          <a:xfrm>
            <a:off x="-2331569" y="-222139"/>
            <a:ext cx="9706244" cy="7302277"/>
          </a:xfrm>
          <a:prstGeom prst="rect">
            <a:avLst/>
          </a:prstGeom>
        </p:spPr>
      </p:pic>
      <p:sp>
        <p:nvSpPr>
          <p:cNvPr id="2" name="Title 1">
            <a:extLst>
              <a:ext uri="{FF2B5EF4-FFF2-40B4-BE49-F238E27FC236}">
                <a16:creationId xmlns:a16="http://schemas.microsoft.com/office/drawing/2014/main" id="{B8A16659-61CC-494A-B757-36F8BEC008DF}"/>
              </a:ext>
            </a:extLst>
          </p:cNvPr>
          <p:cNvSpPr>
            <a:spLocks noGrp="1"/>
          </p:cNvSpPr>
          <p:nvPr>
            <p:ph type="ctrTitle"/>
          </p:nvPr>
        </p:nvSpPr>
        <p:spPr>
          <a:xfrm>
            <a:off x="460518" y="2185849"/>
            <a:ext cx="3972335" cy="2387600"/>
          </a:xfrm>
        </p:spPr>
        <p:txBody>
          <a:bodyPr anchor="t">
            <a:noAutofit/>
          </a:bodyPr>
          <a:lstStyle>
            <a:lvl1pPr algn="l" fontAlgn="t">
              <a:defRPr sz="4800" b="1" i="0"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3E9C7FD-2BBE-D949-BB77-8461DFCF6D8C}"/>
              </a:ext>
            </a:extLst>
          </p:cNvPr>
          <p:cNvSpPr>
            <a:spLocks noGrp="1"/>
          </p:cNvSpPr>
          <p:nvPr>
            <p:ph type="subTitle" idx="1"/>
          </p:nvPr>
        </p:nvSpPr>
        <p:spPr>
          <a:xfrm>
            <a:off x="460518" y="3815583"/>
            <a:ext cx="9144000" cy="136839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a:extLst>
              <a:ext uri="{FF2B5EF4-FFF2-40B4-BE49-F238E27FC236}">
                <a16:creationId xmlns:a16="http://schemas.microsoft.com/office/drawing/2014/main" id="{BA1F2ECB-6373-354F-A151-8FE9ABFF724D}"/>
              </a:ext>
            </a:extLst>
          </p:cNvPr>
          <p:cNvPicPr>
            <a:picLocks noChangeAspect="1"/>
          </p:cNvPicPr>
          <p:nvPr userDrawn="1"/>
        </p:nvPicPr>
        <p:blipFill>
          <a:blip r:embed="rId4"/>
          <a:stretch>
            <a:fillRect/>
          </a:stretch>
        </p:blipFill>
        <p:spPr>
          <a:xfrm>
            <a:off x="379142" y="397730"/>
            <a:ext cx="2750634" cy="783167"/>
          </a:xfrm>
          <a:prstGeom prst="rect">
            <a:avLst/>
          </a:prstGeom>
        </p:spPr>
      </p:pic>
    </p:spTree>
    <p:extLst>
      <p:ext uri="{BB962C8B-B14F-4D97-AF65-F5344CB8AC3E}">
        <p14:creationId xmlns:p14="http://schemas.microsoft.com/office/powerpoint/2010/main" val="89914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Content Slid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2BBBB-94A5-C343-90D7-3D9DA7744C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089F3F-3791-2C43-9013-9EF501B4AC2F}"/>
              </a:ext>
            </a:extLst>
          </p:cNvPr>
          <p:cNvSpPr>
            <a:spLocks noGrp="1"/>
          </p:cNvSpPr>
          <p:nvPr>
            <p:ph type="title"/>
          </p:nvPr>
        </p:nvSpPr>
        <p:spPr>
          <a:xfrm>
            <a:off x="307848" y="1277302"/>
            <a:ext cx="11045952" cy="54832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2F3AD52-713A-3445-ADEF-0059AC33CC2B}"/>
              </a:ext>
            </a:extLst>
          </p:cNvPr>
          <p:cNvSpPr>
            <a:spLocks noGrp="1"/>
          </p:cNvSpPr>
          <p:nvPr>
            <p:ph idx="1"/>
          </p:nvPr>
        </p:nvSpPr>
        <p:spPr>
          <a:xfrm>
            <a:off x="307848" y="2111279"/>
            <a:ext cx="1104595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659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F31C-F4FE-5F48-A3EF-0CB5BDAAC9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01F11D-FB29-AC48-B835-F8FCE70D2C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E13E8A-AD67-4948-9490-A6B15231AC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FD2EA6-001A-A948-8C49-E19158A28C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B55B2BA-A55A-2841-BDE3-F671ED82186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29244C-D6D2-DA4C-A1EB-FCA844F93FD0}"/>
              </a:ext>
            </a:extLst>
          </p:cNvPr>
          <p:cNvSpPr>
            <a:spLocks noGrp="1"/>
          </p:cNvSpPr>
          <p:nvPr>
            <p:ph type="dt" sz="half" idx="10"/>
          </p:nvPr>
        </p:nvSpPr>
        <p:spPr>
          <a:xfrm>
            <a:off x="838200" y="6356350"/>
            <a:ext cx="2743200" cy="365125"/>
          </a:xfrm>
          <a:prstGeom prst="rect">
            <a:avLst/>
          </a:prstGeom>
        </p:spPr>
        <p:txBody>
          <a:bodyPr/>
          <a:lstStyle/>
          <a:p>
            <a:fld id="{EF8958D3-3EF1-3F4C-BA4C-4F9A2BCF1109}" type="datetimeFigureOut">
              <a:rPr lang="en-US" smtClean="0"/>
              <a:t>10/18/2023</a:t>
            </a:fld>
            <a:endParaRPr lang="en-US" dirty="0"/>
          </a:p>
        </p:txBody>
      </p:sp>
      <p:sp>
        <p:nvSpPr>
          <p:cNvPr id="8" name="Footer Placeholder 7">
            <a:extLst>
              <a:ext uri="{FF2B5EF4-FFF2-40B4-BE49-F238E27FC236}">
                <a16:creationId xmlns:a16="http://schemas.microsoft.com/office/drawing/2014/main" id="{25283D27-C994-E047-BEFE-4AA86759D7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6D86805B-C2BC-324D-A331-9D46C7D95289}"/>
              </a:ext>
            </a:extLst>
          </p:cNvPr>
          <p:cNvSpPr>
            <a:spLocks noGrp="1"/>
          </p:cNvSpPr>
          <p:nvPr>
            <p:ph type="sldNum" sz="quarter" idx="12"/>
          </p:nvPr>
        </p:nvSpPr>
        <p:spPr>
          <a:xfrm>
            <a:off x="8610600" y="6356350"/>
            <a:ext cx="2743200" cy="365125"/>
          </a:xfrm>
          <a:prstGeom prst="rect">
            <a:avLst/>
          </a:prstGeom>
        </p:spPr>
        <p:txBody>
          <a:bodyPr/>
          <a:lstStyle/>
          <a:p>
            <a:fld id="{C3DB7E52-5202-E045-9353-6B0F76CA0C9A}" type="slidenum">
              <a:rPr lang="en-US" smtClean="0"/>
              <a:t>‹#›</a:t>
            </a:fld>
            <a:endParaRPr lang="en-US" dirty="0"/>
          </a:p>
        </p:txBody>
      </p:sp>
    </p:spTree>
    <p:extLst>
      <p:ext uri="{BB962C8B-B14F-4D97-AF65-F5344CB8AC3E}">
        <p14:creationId xmlns:p14="http://schemas.microsoft.com/office/powerpoint/2010/main" val="276712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E104-B4D6-D941-B9AC-6B76F1E88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6102AB-0F08-B145-A530-81BA83D8885B}"/>
              </a:ext>
            </a:extLst>
          </p:cNvPr>
          <p:cNvSpPr>
            <a:spLocks noGrp="1"/>
          </p:cNvSpPr>
          <p:nvPr>
            <p:ph type="dt" sz="half" idx="10"/>
          </p:nvPr>
        </p:nvSpPr>
        <p:spPr>
          <a:xfrm>
            <a:off x="838200" y="6356350"/>
            <a:ext cx="2743200" cy="365125"/>
          </a:xfrm>
          <a:prstGeom prst="rect">
            <a:avLst/>
          </a:prstGeom>
        </p:spPr>
        <p:txBody>
          <a:bodyPr/>
          <a:lstStyle/>
          <a:p>
            <a:fld id="{EF8958D3-3EF1-3F4C-BA4C-4F9A2BCF1109}" type="datetimeFigureOut">
              <a:rPr lang="en-US" smtClean="0"/>
              <a:t>10/18/2023</a:t>
            </a:fld>
            <a:endParaRPr lang="en-US" dirty="0"/>
          </a:p>
        </p:txBody>
      </p:sp>
      <p:sp>
        <p:nvSpPr>
          <p:cNvPr id="4" name="Footer Placeholder 3">
            <a:extLst>
              <a:ext uri="{FF2B5EF4-FFF2-40B4-BE49-F238E27FC236}">
                <a16:creationId xmlns:a16="http://schemas.microsoft.com/office/drawing/2014/main" id="{6A5F2662-FE17-9448-8F17-3D7BCB0FABF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C11426BB-1003-C940-A604-EA2F9B3CC2B5}"/>
              </a:ext>
            </a:extLst>
          </p:cNvPr>
          <p:cNvSpPr>
            <a:spLocks noGrp="1"/>
          </p:cNvSpPr>
          <p:nvPr>
            <p:ph type="sldNum" sz="quarter" idx="12"/>
          </p:nvPr>
        </p:nvSpPr>
        <p:spPr>
          <a:xfrm>
            <a:off x="8610600" y="6356350"/>
            <a:ext cx="2743200" cy="365125"/>
          </a:xfrm>
          <a:prstGeom prst="rect">
            <a:avLst/>
          </a:prstGeom>
        </p:spPr>
        <p:txBody>
          <a:bodyPr/>
          <a:lstStyle/>
          <a:p>
            <a:fld id="{C3DB7E52-5202-E045-9353-6B0F76CA0C9A}" type="slidenum">
              <a:rPr lang="en-US" smtClean="0"/>
              <a:t>‹#›</a:t>
            </a:fld>
            <a:endParaRPr lang="en-US" dirty="0"/>
          </a:p>
        </p:txBody>
      </p:sp>
    </p:spTree>
    <p:extLst>
      <p:ext uri="{BB962C8B-B14F-4D97-AF65-F5344CB8AC3E}">
        <p14:creationId xmlns:p14="http://schemas.microsoft.com/office/powerpoint/2010/main" val="361454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1F790-1301-C24A-BA1A-DC7D2CAB722A}"/>
              </a:ext>
            </a:extLst>
          </p:cNvPr>
          <p:cNvSpPr>
            <a:spLocks noGrp="1"/>
          </p:cNvSpPr>
          <p:nvPr>
            <p:ph type="dt" sz="half" idx="10"/>
          </p:nvPr>
        </p:nvSpPr>
        <p:spPr>
          <a:xfrm>
            <a:off x="838200" y="6356350"/>
            <a:ext cx="2743200" cy="365125"/>
          </a:xfrm>
          <a:prstGeom prst="rect">
            <a:avLst/>
          </a:prstGeom>
        </p:spPr>
        <p:txBody>
          <a:bodyPr/>
          <a:lstStyle/>
          <a:p>
            <a:fld id="{EF8958D3-3EF1-3F4C-BA4C-4F9A2BCF1109}" type="datetimeFigureOut">
              <a:rPr lang="en-US" smtClean="0"/>
              <a:t>10/18/2023</a:t>
            </a:fld>
            <a:endParaRPr lang="en-US" dirty="0"/>
          </a:p>
        </p:txBody>
      </p:sp>
      <p:sp>
        <p:nvSpPr>
          <p:cNvPr id="3" name="Footer Placeholder 2">
            <a:extLst>
              <a:ext uri="{FF2B5EF4-FFF2-40B4-BE49-F238E27FC236}">
                <a16:creationId xmlns:a16="http://schemas.microsoft.com/office/drawing/2014/main" id="{9AEB5745-FE44-9248-BC7D-858A40A25E2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9878606-7617-5C48-9060-0CD3B663F853}"/>
              </a:ext>
            </a:extLst>
          </p:cNvPr>
          <p:cNvSpPr>
            <a:spLocks noGrp="1"/>
          </p:cNvSpPr>
          <p:nvPr>
            <p:ph type="sldNum" sz="quarter" idx="12"/>
          </p:nvPr>
        </p:nvSpPr>
        <p:spPr>
          <a:xfrm>
            <a:off x="8610600" y="6356350"/>
            <a:ext cx="2743200" cy="365125"/>
          </a:xfrm>
          <a:prstGeom prst="rect">
            <a:avLst/>
          </a:prstGeom>
        </p:spPr>
        <p:txBody>
          <a:bodyPr/>
          <a:lstStyle/>
          <a:p>
            <a:fld id="{C3DB7E52-5202-E045-9353-6B0F76CA0C9A}" type="slidenum">
              <a:rPr lang="en-US" smtClean="0"/>
              <a:t>‹#›</a:t>
            </a:fld>
            <a:endParaRPr lang="en-US" dirty="0"/>
          </a:p>
        </p:txBody>
      </p:sp>
    </p:spTree>
    <p:extLst>
      <p:ext uri="{BB962C8B-B14F-4D97-AF65-F5344CB8AC3E}">
        <p14:creationId xmlns:p14="http://schemas.microsoft.com/office/powerpoint/2010/main" val="3389600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3112-24FF-CC45-8367-46330A0318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E03209-086E-E74D-8D46-E83ECC9B1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89BBA-91FB-F947-AE1E-853D5F7C57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076190-F79C-2E4E-BD01-623DFE35DE57}"/>
              </a:ext>
            </a:extLst>
          </p:cNvPr>
          <p:cNvSpPr>
            <a:spLocks noGrp="1"/>
          </p:cNvSpPr>
          <p:nvPr>
            <p:ph type="dt" sz="half" idx="10"/>
          </p:nvPr>
        </p:nvSpPr>
        <p:spPr>
          <a:xfrm>
            <a:off x="838200" y="6356350"/>
            <a:ext cx="2743200" cy="365125"/>
          </a:xfrm>
          <a:prstGeom prst="rect">
            <a:avLst/>
          </a:prstGeom>
        </p:spPr>
        <p:txBody>
          <a:bodyPr/>
          <a:lstStyle/>
          <a:p>
            <a:fld id="{EF8958D3-3EF1-3F4C-BA4C-4F9A2BCF1109}" type="datetimeFigureOut">
              <a:rPr lang="en-US" smtClean="0"/>
              <a:t>10/18/2023</a:t>
            </a:fld>
            <a:endParaRPr lang="en-US" dirty="0"/>
          </a:p>
        </p:txBody>
      </p:sp>
      <p:sp>
        <p:nvSpPr>
          <p:cNvPr id="6" name="Footer Placeholder 5">
            <a:extLst>
              <a:ext uri="{FF2B5EF4-FFF2-40B4-BE49-F238E27FC236}">
                <a16:creationId xmlns:a16="http://schemas.microsoft.com/office/drawing/2014/main" id="{FD540A29-671B-3640-B35B-75A21772BBC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6B03FA5C-3818-1A40-98BC-4A1DF03D2A06}"/>
              </a:ext>
            </a:extLst>
          </p:cNvPr>
          <p:cNvSpPr>
            <a:spLocks noGrp="1"/>
          </p:cNvSpPr>
          <p:nvPr>
            <p:ph type="sldNum" sz="quarter" idx="12"/>
          </p:nvPr>
        </p:nvSpPr>
        <p:spPr>
          <a:xfrm>
            <a:off x="8610600" y="6356350"/>
            <a:ext cx="2743200" cy="365125"/>
          </a:xfrm>
          <a:prstGeom prst="rect">
            <a:avLst/>
          </a:prstGeom>
        </p:spPr>
        <p:txBody>
          <a:bodyPr/>
          <a:lstStyle/>
          <a:p>
            <a:fld id="{C3DB7E52-5202-E045-9353-6B0F76CA0C9A}" type="slidenum">
              <a:rPr lang="en-US" smtClean="0"/>
              <a:t>‹#›</a:t>
            </a:fld>
            <a:endParaRPr lang="en-US" dirty="0"/>
          </a:p>
        </p:txBody>
      </p:sp>
    </p:spTree>
    <p:extLst>
      <p:ext uri="{BB962C8B-B14F-4D97-AF65-F5344CB8AC3E}">
        <p14:creationId xmlns:p14="http://schemas.microsoft.com/office/powerpoint/2010/main" val="2436279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BE60A-D5B8-A54B-967F-12173E9A6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C14257-68C6-FF44-8FA8-6E04F596BE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CBB246-13E3-E544-88B9-DE5D6D38D1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793DB9-5CB6-2641-9C4F-EB5166729154}"/>
              </a:ext>
            </a:extLst>
          </p:cNvPr>
          <p:cNvSpPr>
            <a:spLocks noGrp="1"/>
          </p:cNvSpPr>
          <p:nvPr>
            <p:ph type="dt" sz="half" idx="10"/>
          </p:nvPr>
        </p:nvSpPr>
        <p:spPr>
          <a:xfrm>
            <a:off x="838200" y="6356350"/>
            <a:ext cx="2743200" cy="365125"/>
          </a:xfrm>
          <a:prstGeom prst="rect">
            <a:avLst/>
          </a:prstGeom>
        </p:spPr>
        <p:txBody>
          <a:bodyPr/>
          <a:lstStyle/>
          <a:p>
            <a:fld id="{EF8958D3-3EF1-3F4C-BA4C-4F9A2BCF1109}" type="datetimeFigureOut">
              <a:rPr lang="en-US" smtClean="0"/>
              <a:t>10/18/2023</a:t>
            </a:fld>
            <a:endParaRPr lang="en-US" dirty="0"/>
          </a:p>
        </p:txBody>
      </p:sp>
      <p:sp>
        <p:nvSpPr>
          <p:cNvPr id="6" name="Footer Placeholder 5">
            <a:extLst>
              <a:ext uri="{FF2B5EF4-FFF2-40B4-BE49-F238E27FC236}">
                <a16:creationId xmlns:a16="http://schemas.microsoft.com/office/drawing/2014/main" id="{75BDF3F4-18C3-054A-8C52-77D14647469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4C77C56-2A18-DC4E-8605-9DE7B6F1F50F}"/>
              </a:ext>
            </a:extLst>
          </p:cNvPr>
          <p:cNvSpPr>
            <a:spLocks noGrp="1"/>
          </p:cNvSpPr>
          <p:nvPr>
            <p:ph type="sldNum" sz="quarter" idx="12"/>
          </p:nvPr>
        </p:nvSpPr>
        <p:spPr>
          <a:xfrm>
            <a:off x="8610600" y="6356350"/>
            <a:ext cx="2743200" cy="365125"/>
          </a:xfrm>
          <a:prstGeom prst="rect">
            <a:avLst/>
          </a:prstGeom>
        </p:spPr>
        <p:txBody>
          <a:bodyPr/>
          <a:lstStyle/>
          <a:p>
            <a:fld id="{C3DB7E52-5202-E045-9353-6B0F76CA0C9A}" type="slidenum">
              <a:rPr lang="en-US" smtClean="0"/>
              <a:t>‹#›</a:t>
            </a:fld>
            <a:endParaRPr lang="en-US" dirty="0"/>
          </a:p>
        </p:txBody>
      </p:sp>
    </p:spTree>
    <p:extLst>
      <p:ext uri="{BB962C8B-B14F-4D97-AF65-F5344CB8AC3E}">
        <p14:creationId xmlns:p14="http://schemas.microsoft.com/office/powerpoint/2010/main" val="37368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B4F540-4D39-6842-B612-2AD9A21FCF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AEA4F6-D20E-CF49-B745-6F7DD8B9A481}"/>
              </a:ext>
            </a:extLst>
          </p:cNvPr>
          <p:cNvSpPr>
            <a:spLocks noGrp="1"/>
          </p:cNvSpPr>
          <p:nvPr>
            <p:ph type="title"/>
          </p:nvPr>
        </p:nvSpPr>
        <p:spPr>
          <a:xfrm>
            <a:off x="408104" y="2224456"/>
            <a:ext cx="6646901" cy="855877"/>
          </a:xfrm>
        </p:spPr>
        <p:txBody>
          <a:bodyPr anchor="t">
            <a:normAutofit/>
          </a:bodyPr>
          <a:lstStyle>
            <a:lvl1pPr>
              <a:defRPr sz="4200"/>
            </a:lvl1pPr>
          </a:lstStyle>
          <a:p>
            <a:r>
              <a:rPr lang="en-US" dirty="0"/>
              <a:t>Click to edit Master title style</a:t>
            </a:r>
          </a:p>
        </p:txBody>
      </p:sp>
      <p:sp>
        <p:nvSpPr>
          <p:cNvPr id="3" name="Text Placeholder 2">
            <a:extLst>
              <a:ext uri="{FF2B5EF4-FFF2-40B4-BE49-F238E27FC236}">
                <a16:creationId xmlns:a16="http://schemas.microsoft.com/office/drawing/2014/main" id="{A85AE4AB-0387-9740-99B1-43D63B09FD1A}"/>
              </a:ext>
            </a:extLst>
          </p:cNvPr>
          <p:cNvSpPr>
            <a:spLocks noGrp="1"/>
          </p:cNvSpPr>
          <p:nvPr>
            <p:ph type="body" idx="1"/>
          </p:nvPr>
        </p:nvSpPr>
        <p:spPr>
          <a:xfrm>
            <a:off x="408104" y="3080333"/>
            <a:ext cx="6646901"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51800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Divi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B4F540-4D39-6842-B612-2AD9A21FCF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AEA4F6-D20E-CF49-B745-6F7DD8B9A481}"/>
              </a:ext>
            </a:extLst>
          </p:cNvPr>
          <p:cNvSpPr>
            <a:spLocks noGrp="1"/>
          </p:cNvSpPr>
          <p:nvPr>
            <p:ph type="title"/>
          </p:nvPr>
        </p:nvSpPr>
        <p:spPr>
          <a:xfrm>
            <a:off x="408104" y="2224456"/>
            <a:ext cx="6646901" cy="855877"/>
          </a:xfrm>
        </p:spPr>
        <p:txBody>
          <a:bodyPr anchor="t">
            <a:normAutofit/>
          </a:bodyPr>
          <a:lstStyle>
            <a:lvl1pPr>
              <a:defRPr sz="4200"/>
            </a:lvl1pPr>
          </a:lstStyle>
          <a:p>
            <a:r>
              <a:rPr lang="en-US" dirty="0"/>
              <a:t>Click to edit Master title style</a:t>
            </a:r>
          </a:p>
        </p:txBody>
      </p:sp>
      <p:sp>
        <p:nvSpPr>
          <p:cNvPr id="3" name="Text Placeholder 2">
            <a:extLst>
              <a:ext uri="{FF2B5EF4-FFF2-40B4-BE49-F238E27FC236}">
                <a16:creationId xmlns:a16="http://schemas.microsoft.com/office/drawing/2014/main" id="{A85AE4AB-0387-9740-99B1-43D63B09FD1A}"/>
              </a:ext>
            </a:extLst>
          </p:cNvPr>
          <p:cNvSpPr>
            <a:spLocks noGrp="1"/>
          </p:cNvSpPr>
          <p:nvPr>
            <p:ph type="body" idx="1"/>
          </p:nvPr>
        </p:nvSpPr>
        <p:spPr>
          <a:xfrm>
            <a:off x="408104" y="3080333"/>
            <a:ext cx="6646901"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22957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Divider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B4F540-4D39-6842-B612-2AD9A21FCF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AEA4F6-D20E-CF49-B745-6F7DD8B9A481}"/>
              </a:ext>
            </a:extLst>
          </p:cNvPr>
          <p:cNvSpPr>
            <a:spLocks noGrp="1"/>
          </p:cNvSpPr>
          <p:nvPr>
            <p:ph type="title"/>
          </p:nvPr>
        </p:nvSpPr>
        <p:spPr>
          <a:xfrm>
            <a:off x="408104" y="2224456"/>
            <a:ext cx="6646901" cy="855877"/>
          </a:xfrm>
        </p:spPr>
        <p:txBody>
          <a:bodyPr anchor="t">
            <a:normAutofit/>
          </a:bodyPr>
          <a:lstStyle>
            <a:lvl1pPr>
              <a:defRPr sz="42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5AE4AB-0387-9740-99B1-43D63B09FD1A}"/>
              </a:ext>
            </a:extLst>
          </p:cNvPr>
          <p:cNvSpPr>
            <a:spLocks noGrp="1"/>
          </p:cNvSpPr>
          <p:nvPr>
            <p:ph type="body" idx="1"/>
          </p:nvPr>
        </p:nvSpPr>
        <p:spPr>
          <a:xfrm>
            <a:off x="408104" y="3080333"/>
            <a:ext cx="6646901"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50074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Divider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B4F540-4D39-6842-B612-2AD9A21FCF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AEA4F6-D20E-CF49-B745-6F7DD8B9A481}"/>
              </a:ext>
            </a:extLst>
          </p:cNvPr>
          <p:cNvSpPr>
            <a:spLocks noGrp="1"/>
          </p:cNvSpPr>
          <p:nvPr>
            <p:ph type="title"/>
          </p:nvPr>
        </p:nvSpPr>
        <p:spPr>
          <a:xfrm>
            <a:off x="408104" y="2224456"/>
            <a:ext cx="6646901" cy="855877"/>
          </a:xfrm>
        </p:spPr>
        <p:txBody>
          <a:bodyPr anchor="t">
            <a:normAutofit/>
          </a:bodyPr>
          <a:lstStyle>
            <a:lvl1pPr>
              <a:defRPr sz="42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5AE4AB-0387-9740-99B1-43D63B09FD1A}"/>
              </a:ext>
            </a:extLst>
          </p:cNvPr>
          <p:cNvSpPr>
            <a:spLocks noGrp="1"/>
          </p:cNvSpPr>
          <p:nvPr>
            <p:ph type="body" idx="1"/>
          </p:nvPr>
        </p:nvSpPr>
        <p:spPr>
          <a:xfrm>
            <a:off x="408104" y="3080333"/>
            <a:ext cx="6646901"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1088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Divider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B4F540-4D39-6842-B612-2AD9A21FCF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AEA4F6-D20E-CF49-B745-6F7DD8B9A481}"/>
              </a:ext>
            </a:extLst>
          </p:cNvPr>
          <p:cNvSpPr>
            <a:spLocks noGrp="1"/>
          </p:cNvSpPr>
          <p:nvPr>
            <p:ph type="title"/>
          </p:nvPr>
        </p:nvSpPr>
        <p:spPr>
          <a:xfrm>
            <a:off x="408104" y="2224456"/>
            <a:ext cx="6646901" cy="855877"/>
          </a:xfrm>
        </p:spPr>
        <p:txBody>
          <a:bodyPr anchor="t">
            <a:normAutofit/>
          </a:bodyPr>
          <a:lstStyle>
            <a:lvl1pPr>
              <a:defRPr sz="42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5AE4AB-0387-9740-99B1-43D63B09FD1A}"/>
              </a:ext>
            </a:extLst>
          </p:cNvPr>
          <p:cNvSpPr>
            <a:spLocks noGrp="1"/>
          </p:cNvSpPr>
          <p:nvPr>
            <p:ph type="body" idx="1"/>
          </p:nvPr>
        </p:nvSpPr>
        <p:spPr>
          <a:xfrm>
            <a:off x="408104" y="3080333"/>
            <a:ext cx="6646901"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637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Divider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B4F540-4D39-6842-B612-2AD9A21FCF1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AEA4F6-D20E-CF49-B745-6F7DD8B9A481}"/>
              </a:ext>
            </a:extLst>
          </p:cNvPr>
          <p:cNvSpPr>
            <a:spLocks noGrp="1"/>
          </p:cNvSpPr>
          <p:nvPr>
            <p:ph type="title"/>
          </p:nvPr>
        </p:nvSpPr>
        <p:spPr>
          <a:xfrm>
            <a:off x="408104" y="2224456"/>
            <a:ext cx="6646901" cy="855877"/>
          </a:xfrm>
        </p:spPr>
        <p:txBody>
          <a:bodyPr anchor="t">
            <a:normAutofit/>
          </a:bodyPr>
          <a:lstStyle>
            <a:lvl1pPr>
              <a:defRPr sz="42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85AE4AB-0387-9740-99B1-43D63B09FD1A}"/>
              </a:ext>
            </a:extLst>
          </p:cNvPr>
          <p:cNvSpPr>
            <a:spLocks noGrp="1"/>
          </p:cNvSpPr>
          <p:nvPr>
            <p:ph type="body" idx="1"/>
          </p:nvPr>
        </p:nvSpPr>
        <p:spPr>
          <a:xfrm>
            <a:off x="408104" y="3080333"/>
            <a:ext cx="6646901" cy="150018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894859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2BBBB-94A5-C343-90D7-3D9DA7744C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089F3F-3791-2C43-9013-9EF501B4AC2F}"/>
              </a:ext>
            </a:extLst>
          </p:cNvPr>
          <p:cNvSpPr>
            <a:spLocks noGrp="1"/>
          </p:cNvSpPr>
          <p:nvPr>
            <p:ph type="title"/>
          </p:nvPr>
        </p:nvSpPr>
        <p:spPr>
          <a:xfrm>
            <a:off x="307848" y="1277302"/>
            <a:ext cx="11045952" cy="54832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2F3AD52-713A-3445-ADEF-0059AC33CC2B}"/>
              </a:ext>
            </a:extLst>
          </p:cNvPr>
          <p:cNvSpPr>
            <a:spLocks noGrp="1"/>
          </p:cNvSpPr>
          <p:nvPr>
            <p:ph idx="1"/>
          </p:nvPr>
        </p:nvSpPr>
        <p:spPr>
          <a:xfrm>
            <a:off x="307848" y="2111279"/>
            <a:ext cx="1104595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968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Slid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92BBBB-94A5-C343-90D7-3D9DA7744C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1089F3F-3791-2C43-9013-9EF501B4AC2F}"/>
              </a:ext>
            </a:extLst>
          </p:cNvPr>
          <p:cNvSpPr>
            <a:spLocks noGrp="1"/>
          </p:cNvSpPr>
          <p:nvPr>
            <p:ph type="title"/>
          </p:nvPr>
        </p:nvSpPr>
        <p:spPr>
          <a:xfrm>
            <a:off x="307848" y="1277302"/>
            <a:ext cx="11045952" cy="54832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2F3AD52-713A-3445-ADEF-0059AC33CC2B}"/>
              </a:ext>
            </a:extLst>
          </p:cNvPr>
          <p:cNvSpPr>
            <a:spLocks noGrp="1"/>
          </p:cNvSpPr>
          <p:nvPr>
            <p:ph idx="1"/>
          </p:nvPr>
        </p:nvSpPr>
        <p:spPr>
          <a:xfrm>
            <a:off x="307848" y="2111279"/>
            <a:ext cx="11045952"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67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A65F4D-6A89-9441-A58E-FDE712F9F5C8}"/>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BD023A4B-8C24-EC4C-B795-7ACFFE9A06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7512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2" r:id="rId5"/>
    <p:sldLayoutId id="2147483663" r:id="rId6"/>
    <p:sldLayoutId id="2147483664" r:id="rId7"/>
    <p:sldLayoutId id="2147483650" r:id="rId8"/>
    <p:sldLayoutId id="2147483665" r:id="rId9"/>
    <p:sldLayoutId id="2147483666" r:id="rId10"/>
    <p:sldLayoutId id="2147483653" r:id="rId11"/>
    <p:sldLayoutId id="2147483654" r:id="rId12"/>
    <p:sldLayoutId id="2147483655" r:id="rId13"/>
    <p:sldLayoutId id="2147483656" r:id="rId14"/>
    <p:sldLayoutId id="2147483657" r:id="rId15"/>
  </p:sldLayoutIdLst>
  <p:txStyles>
    <p:titleStyle>
      <a:lvl1pPr algn="l" defTabSz="914400" rtl="0" eaLnBrk="1" latinLnBrk="0" hangingPunct="1">
        <a:lnSpc>
          <a:spcPct val="90000"/>
        </a:lnSpc>
        <a:spcBef>
          <a:spcPct val="0"/>
        </a:spcBef>
        <a:buNone/>
        <a:defRPr sz="4400" b="1" i="0" kern="1200" baseline="0">
          <a:solidFill>
            <a:srgbClr val="481F6E"/>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030A0"/>
        </a:buClr>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030A0"/>
        </a:buClr>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DB52A-1BF5-8048-85CC-C6AEA2C3A57B}"/>
              </a:ext>
            </a:extLst>
          </p:cNvPr>
          <p:cNvSpPr>
            <a:spLocks noGrp="1"/>
          </p:cNvSpPr>
          <p:nvPr>
            <p:ph type="ctrTitle"/>
          </p:nvPr>
        </p:nvSpPr>
        <p:spPr>
          <a:xfrm>
            <a:off x="460518" y="2185849"/>
            <a:ext cx="3972335" cy="2387600"/>
          </a:xfrm>
        </p:spPr>
        <p:txBody>
          <a:bodyPr/>
          <a:lstStyle/>
          <a:p>
            <a:r>
              <a:rPr lang="en-US" dirty="0"/>
              <a:t>Quality Residency</a:t>
            </a:r>
          </a:p>
        </p:txBody>
      </p:sp>
      <p:sp>
        <p:nvSpPr>
          <p:cNvPr id="3" name="Subtitle 2">
            <a:extLst>
              <a:ext uri="{FF2B5EF4-FFF2-40B4-BE49-F238E27FC236}">
                <a16:creationId xmlns:a16="http://schemas.microsoft.com/office/drawing/2014/main" id="{DF4CBD77-CFF9-1447-A6B4-6A9890593075}"/>
              </a:ext>
            </a:extLst>
          </p:cNvPr>
          <p:cNvSpPr>
            <a:spLocks noGrp="1"/>
          </p:cNvSpPr>
          <p:nvPr>
            <p:ph type="subTitle" idx="1"/>
          </p:nvPr>
        </p:nvSpPr>
        <p:spPr/>
        <p:txBody>
          <a:bodyPr/>
          <a:lstStyle/>
          <a:p>
            <a:r>
              <a:rPr lang="en-US" dirty="0"/>
              <a:t>Capstone Project</a:t>
            </a:r>
          </a:p>
          <a:p>
            <a:r>
              <a:rPr lang="en-US" dirty="0"/>
              <a:t>Carrie O’Brien BSN, RN, VA-BC</a:t>
            </a:r>
          </a:p>
          <a:p>
            <a:endParaRPr lang="en-US" dirty="0"/>
          </a:p>
        </p:txBody>
      </p:sp>
    </p:spTree>
    <p:extLst>
      <p:ext uri="{BB962C8B-B14F-4D97-AF65-F5344CB8AC3E}">
        <p14:creationId xmlns:p14="http://schemas.microsoft.com/office/powerpoint/2010/main" val="165206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6F0099-A13C-4F72-ABD0-111193CCB150}"/>
              </a:ext>
            </a:extLst>
          </p:cNvPr>
          <p:cNvPicPr>
            <a:picLocks noChangeAspect="1"/>
          </p:cNvPicPr>
          <p:nvPr/>
        </p:nvPicPr>
        <p:blipFill>
          <a:blip r:embed="rId3"/>
          <a:stretch>
            <a:fillRect/>
          </a:stretch>
        </p:blipFill>
        <p:spPr>
          <a:xfrm>
            <a:off x="1304818" y="1078786"/>
            <a:ext cx="8643779" cy="4931560"/>
          </a:xfrm>
          <a:prstGeom prst="rect">
            <a:avLst/>
          </a:prstGeom>
        </p:spPr>
      </p:pic>
    </p:spTree>
    <p:extLst>
      <p:ext uri="{BB962C8B-B14F-4D97-AF65-F5344CB8AC3E}">
        <p14:creationId xmlns:p14="http://schemas.microsoft.com/office/powerpoint/2010/main" val="3338878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73D2C6-88E2-446F-9400-ABA40D87B238}"/>
              </a:ext>
            </a:extLst>
          </p:cNvPr>
          <p:cNvPicPr>
            <a:picLocks noChangeAspect="1"/>
          </p:cNvPicPr>
          <p:nvPr/>
        </p:nvPicPr>
        <p:blipFill>
          <a:blip r:embed="rId3"/>
          <a:stretch>
            <a:fillRect/>
          </a:stretch>
        </p:blipFill>
        <p:spPr>
          <a:xfrm>
            <a:off x="1805331" y="706681"/>
            <a:ext cx="4944285" cy="5773412"/>
          </a:xfrm>
          <a:prstGeom prst="rect">
            <a:avLst/>
          </a:prstGeom>
        </p:spPr>
      </p:pic>
    </p:spTree>
    <p:extLst>
      <p:ext uri="{BB962C8B-B14F-4D97-AF65-F5344CB8AC3E}">
        <p14:creationId xmlns:p14="http://schemas.microsoft.com/office/powerpoint/2010/main" val="3596851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447D-4729-404A-AB55-B73528F32188}"/>
              </a:ext>
            </a:extLst>
          </p:cNvPr>
          <p:cNvSpPr>
            <a:spLocks noGrp="1"/>
          </p:cNvSpPr>
          <p:nvPr>
            <p:ph type="title"/>
          </p:nvPr>
        </p:nvSpPr>
        <p:spPr/>
        <p:txBody>
          <a:bodyPr>
            <a:normAutofit fontScale="90000"/>
          </a:bodyPr>
          <a:lstStyle/>
          <a:p>
            <a:r>
              <a:rPr lang="en-US" dirty="0"/>
              <a:t>Team Project</a:t>
            </a:r>
          </a:p>
        </p:txBody>
      </p:sp>
      <p:pic>
        <p:nvPicPr>
          <p:cNvPr id="4" name="Content Placeholder 3">
            <a:extLst>
              <a:ext uri="{FF2B5EF4-FFF2-40B4-BE49-F238E27FC236}">
                <a16:creationId xmlns:a16="http://schemas.microsoft.com/office/drawing/2014/main" id="{35E04F32-91CA-4EF7-9FAE-94CE1D5E26EB}"/>
              </a:ext>
            </a:extLst>
          </p:cNvPr>
          <p:cNvPicPr>
            <a:picLocks noGrp="1" noChangeAspect="1"/>
          </p:cNvPicPr>
          <p:nvPr>
            <p:ph idx="1"/>
          </p:nvPr>
        </p:nvPicPr>
        <p:blipFill>
          <a:blip r:embed="rId3"/>
          <a:stretch>
            <a:fillRect/>
          </a:stretch>
        </p:blipFill>
        <p:spPr>
          <a:xfrm>
            <a:off x="1132475" y="1825625"/>
            <a:ext cx="7175475" cy="3593590"/>
          </a:xfrm>
          <a:prstGeom prst="rect">
            <a:avLst/>
          </a:prstGeom>
        </p:spPr>
      </p:pic>
      <p:pic>
        <p:nvPicPr>
          <p:cNvPr id="5" name="Picture 4">
            <a:extLst>
              <a:ext uri="{FF2B5EF4-FFF2-40B4-BE49-F238E27FC236}">
                <a16:creationId xmlns:a16="http://schemas.microsoft.com/office/drawing/2014/main" id="{632D789F-634B-4E67-B844-AE4A4C35B255}"/>
              </a:ext>
            </a:extLst>
          </p:cNvPr>
          <p:cNvPicPr>
            <a:picLocks noChangeAspect="1"/>
          </p:cNvPicPr>
          <p:nvPr/>
        </p:nvPicPr>
        <p:blipFill>
          <a:blip r:embed="rId4"/>
          <a:stretch>
            <a:fillRect/>
          </a:stretch>
        </p:blipFill>
        <p:spPr>
          <a:xfrm>
            <a:off x="9208651" y="3732329"/>
            <a:ext cx="2983349" cy="2983349"/>
          </a:xfrm>
          <a:prstGeom prst="rect">
            <a:avLst/>
          </a:prstGeom>
        </p:spPr>
      </p:pic>
    </p:spTree>
    <p:extLst>
      <p:ext uri="{BB962C8B-B14F-4D97-AF65-F5344CB8AC3E}">
        <p14:creationId xmlns:p14="http://schemas.microsoft.com/office/powerpoint/2010/main" val="204734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A826-59F6-1C43-AD72-86907D506844}"/>
              </a:ext>
            </a:extLst>
          </p:cNvPr>
          <p:cNvSpPr>
            <a:spLocks noGrp="1"/>
          </p:cNvSpPr>
          <p:nvPr>
            <p:ph type="title"/>
          </p:nvPr>
        </p:nvSpPr>
        <p:spPr/>
        <p:txBody>
          <a:bodyPr/>
          <a:lstStyle/>
          <a:p>
            <a:r>
              <a:rPr lang="en-US" dirty="0"/>
              <a:t>Goals</a:t>
            </a:r>
          </a:p>
        </p:txBody>
      </p:sp>
      <p:pic>
        <p:nvPicPr>
          <p:cNvPr id="8" name="Picture 7">
            <a:extLst>
              <a:ext uri="{FF2B5EF4-FFF2-40B4-BE49-F238E27FC236}">
                <a16:creationId xmlns:a16="http://schemas.microsoft.com/office/drawing/2014/main" id="{0A62DD29-FD1A-4131-A5BC-2097BB072F7A}"/>
              </a:ext>
            </a:extLst>
          </p:cNvPr>
          <p:cNvPicPr>
            <a:picLocks noChangeAspect="1"/>
          </p:cNvPicPr>
          <p:nvPr/>
        </p:nvPicPr>
        <p:blipFill>
          <a:blip r:embed="rId3"/>
          <a:stretch>
            <a:fillRect/>
          </a:stretch>
        </p:blipFill>
        <p:spPr>
          <a:xfrm>
            <a:off x="490537" y="2950822"/>
            <a:ext cx="2910209" cy="3604089"/>
          </a:xfrm>
          <a:prstGeom prst="rect">
            <a:avLst/>
          </a:prstGeom>
        </p:spPr>
      </p:pic>
      <p:pic>
        <p:nvPicPr>
          <p:cNvPr id="9" name="Picture 8">
            <a:extLst>
              <a:ext uri="{FF2B5EF4-FFF2-40B4-BE49-F238E27FC236}">
                <a16:creationId xmlns:a16="http://schemas.microsoft.com/office/drawing/2014/main" id="{D39F62CD-E366-4373-A7A6-C665E37D7A42}"/>
              </a:ext>
            </a:extLst>
          </p:cNvPr>
          <p:cNvPicPr>
            <a:picLocks noChangeAspect="1"/>
          </p:cNvPicPr>
          <p:nvPr/>
        </p:nvPicPr>
        <p:blipFill>
          <a:blip r:embed="rId4"/>
          <a:stretch>
            <a:fillRect/>
          </a:stretch>
        </p:blipFill>
        <p:spPr>
          <a:xfrm>
            <a:off x="4848404" y="919106"/>
            <a:ext cx="3519930" cy="4865243"/>
          </a:xfrm>
          <a:prstGeom prst="rect">
            <a:avLst/>
          </a:prstGeom>
        </p:spPr>
      </p:pic>
    </p:spTree>
    <p:extLst>
      <p:ext uri="{BB962C8B-B14F-4D97-AF65-F5344CB8AC3E}">
        <p14:creationId xmlns:p14="http://schemas.microsoft.com/office/powerpoint/2010/main" val="335777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4EAB-84C5-7340-A2DC-F0BD3A9E65CD}"/>
              </a:ext>
            </a:extLst>
          </p:cNvPr>
          <p:cNvSpPr>
            <a:spLocks noGrp="1"/>
          </p:cNvSpPr>
          <p:nvPr>
            <p:ph type="title"/>
          </p:nvPr>
        </p:nvSpPr>
        <p:spPr/>
        <p:txBody>
          <a:bodyPr>
            <a:normAutofit fontScale="90000"/>
          </a:bodyPr>
          <a:lstStyle/>
          <a:p>
            <a:r>
              <a:rPr lang="en-US" dirty="0"/>
              <a:t>Measuring Success</a:t>
            </a:r>
          </a:p>
        </p:txBody>
      </p:sp>
      <p:graphicFrame>
        <p:nvGraphicFramePr>
          <p:cNvPr id="6" name="Chart 5">
            <a:extLst>
              <a:ext uri="{FF2B5EF4-FFF2-40B4-BE49-F238E27FC236}">
                <a16:creationId xmlns:a16="http://schemas.microsoft.com/office/drawing/2014/main" id="{4BC98723-0CDE-479E-85ED-6C6C195205D7}"/>
              </a:ext>
            </a:extLst>
          </p:cNvPr>
          <p:cNvGraphicFramePr>
            <a:graphicFrameLocks/>
          </p:cNvGraphicFramePr>
          <p:nvPr>
            <p:extLst>
              <p:ext uri="{D42A27DB-BD31-4B8C-83A1-F6EECF244321}">
                <p14:modId xmlns:p14="http://schemas.microsoft.com/office/powerpoint/2010/main" val="2787760939"/>
              </p:ext>
            </p:extLst>
          </p:nvPr>
        </p:nvGraphicFramePr>
        <p:xfrm>
          <a:off x="2776537" y="1825625"/>
          <a:ext cx="6638925" cy="4862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2524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2357D-380D-48FE-945F-CDFDBB3F6893}"/>
              </a:ext>
            </a:extLst>
          </p:cNvPr>
          <p:cNvSpPr>
            <a:spLocks noGrp="1"/>
          </p:cNvSpPr>
          <p:nvPr>
            <p:ph type="title"/>
          </p:nvPr>
        </p:nvSpPr>
        <p:spPr/>
        <p:txBody>
          <a:bodyPr>
            <a:normAutofit fontScale="90000"/>
          </a:bodyPr>
          <a:lstStyle/>
          <a:p>
            <a:r>
              <a:rPr lang="en-US" dirty="0"/>
              <a:t>Return on Investment (ROI)</a:t>
            </a:r>
          </a:p>
        </p:txBody>
      </p:sp>
      <p:sp>
        <p:nvSpPr>
          <p:cNvPr id="3" name="Text Placeholder 2">
            <a:extLst>
              <a:ext uri="{FF2B5EF4-FFF2-40B4-BE49-F238E27FC236}">
                <a16:creationId xmlns:a16="http://schemas.microsoft.com/office/drawing/2014/main" id="{EB81412F-0E51-4C2C-80B5-64922B85E4ED}"/>
              </a:ext>
            </a:extLst>
          </p:cNvPr>
          <p:cNvSpPr>
            <a:spLocks noGrp="1"/>
          </p:cNvSpPr>
          <p:nvPr>
            <p:ph type="body" idx="1"/>
          </p:nvPr>
        </p:nvSpPr>
        <p:spPr>
          <a:xfrm>
            <a:off x="408104" y="3080333"/>
            <a:ext cx="6646901" cy="2868404"/>
          </a:xfrm>
        </p:spPr>
        <p:txBody>
          <a:bodyPr>
            <a:normAutofit/>
          </a:bodyPr>
          <a:lstStyle/>
          <a:p>
            <a:r>
              <a:rPr lang="en-US" dirty="0"/>
              <a:t>Average Hospital Stay for a Stroke Patient – $43,000</a:t>
            </a:r>
          </a:p>
          <a:p>
            <a:r>
              <a:rPr lang="en-US" dirty="0"/>
              <a:t>Average Stroke Survivor Annual Healthcare for Treatment of just the stroke- $17,000</a:t>
            </a:r>
          </a:p>
          <a:p>
            <a:r>
              <a:rPr lang="en-US" dirty="0"/>
              <a:t>Average cost of 4 hours of Registered Nurse Education to care for a Stroke Patient- $164</a:t>
            </a:r>
          </a:p>
          <a:p>
            <a:endParaRPr lang="en-US" dirty="0"/>
          </a:p>
          <a:p>
            <a:r>
              <a:rPr lang="en-US" dirty="0"/>
              <a:t>$60,000 - $164 = $59,836 potential revenue for 1 Stroke Patient</a:t>
            </a:r>
          </a:p>
        </p:txBody>
      </p:sp>
    </p:spTree>
    <p:extLst>
      <p:ext uri="{BB962C8B-B14F-4D97-AF65-F5344CB8AC3E}">
        <p14:creationId xmlns:p14="http://schemas.microsoft.com/office/powerpoint/2010/main" val="285316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069E16-F7C5-4B32-B980-C36308EFD25E}"/>
              </a:ext>
            </a:extLst>
          </p:cNvPr>
          <p:cNvPicPr>
            <a:picLocks noChangeAspect="1"/>
          </p:cNvPicPr>
          <p:nvPr/>
        </p:nvPicPr>
        <p:blipFill>
          <a:blip r:embed="rId3"/>
          <a:stretch>
            <a:fillRect/>
          </a:stretch>
        </p:blipFill>
        <p:spPr>
          <a:xfrm>
            <a:off x="0" y="1003134"/>
            <a:ext cx="6352583" cy="1133954"/>
          </a:xfrm>
          <a:prstGeom prst="rect">
            <a:avLst/>
          </a:prstGeom>
        </p:spPr>
      </p:pic>
      <p:sp>
        <p:nvSpPr>
          <p:cNvPr id="3" name="Text Placeholder 2">
            <a:extLst>
              <a:ext uri="{FF2B5EF4-FFF2-40B4-BE49-F238E27FC236}">
                <a16:creationId xmlns:a16="http://schemas.microsoft.com/office/drawing/2014/main" id="{86CBD304-D627-654A-8E74-A0A4C96FAED9}"/>
              </a:ext>
            </a:extLst>
          </p:cNvPr>
          <p:cNvSpPr>
            <a:spLocks noGrp="1"/>
          </p:cNvSpPr>
          <p:nvPr>
            <p:ph type="body" idx="1"/>
          </p:nvPr>
        </p:nvSpPr>
        <p:spPr/>
        <p:txBody>
          <a:bodyPr/>
          <a:lstStyle/>
          <a:p>
            <a:r>
              <a:rPr lang="en-US" dirty="0"/>
              <a:t>Section subhead.</a:t>
            </a:r>
          </a:p>
        </p:txBody>
      </p:sp>
      <p:pic>
        <p:nvPicPr>
          <p:cNvPr id="5" name="Picture 4">
            <a:extLst>
              <a:ext uri="{FF2B5EF4-FFF2-40B4-BE49-F238E27FC236}">
                <a16:creationId xmlns:a16="http://schemas.microsoft.com/office/drawing/2014/main" id="{1EBD6FB7-4B0F-4D58-8FB4-39E06FF08DD5}"/>
              </a:ext>
            </a:extLst>
          </p:cNvPr>
          <p:cNvPicPr>
            <a:picLocks noChangeAspect="1"/>
          </p:cNvPicPr>
          <p:nvPr/>
        </p:nvPicPr>
        <p:blipFill>
          <a:blip r:embed="rId4"/>
          <a:stretch>
            <a:fillRect/>
          </a:stretch>
        </p:blipFill>
        <p:spPr>
          <a:xfrm>
            <a:off x="243717" y="1833856"/>
            <a:ext cx="5687896" cy="2037762"/>
          </a:xfrm>
          <a:prstGeom prst="rect">
            <a:avLst/>
          </a:prstGeom>
        </p:spPr>
      </p:pic>
      <p:pic>
        <p:nvPicPr>
          <p:cNvPr id="6" name="Picture 5">
            <a:extLst>
              <a:ext uri="{FF2B5EF4-FFF2-40B4-BE49-F238E27FC236}">
                <a16:creationId xmlns:a16="http://schemas.microsoft.com/office/drawing/2014/main" id="{C63AA0E4-9E47-4664-8B04-635B1651B5EB}"/>
              </a:ext>
            </a:extLst>
          </p:cNvPr>
          <p:cNvPicPr>
            <a:picLocks noChangeAspect="1"/>
          </p:cNvPicPr>
          <p:nvPr/>
        </p:nvPicPr>
        <p:blipFill>
          <a:blip r:embed="rId5"/>
          <a:stretch>
            <a:fillRect/>
          </a:stretch>
        </p:blipFill>
        <p:spPr>
          <a:xfrm>
            <a:off x="6260389" y="2630461"/>
            <a:ext cx="3515447" cy="2994640"/>
          </a:xfrm>
          <a:prstGeom prst="rect">
            <a:avLst/>
          </a:prstGeom>
        </p:spPr>
      </p:pic>
    </p:spTree>
    <p:extLst>
      <p:ext uri="{BB962C8B-B14F-4D97-AF65-F5344CB8AC3E}">
        <p14:creationId xmlns:p14="http://schemas.microsoft.com/office/powerpoint/2010/main" val="165032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875C-102E-AB4F-AC2F-CB5A2954CB20}"/>
              </a:ext>
            </a:extLst>
          </p:cNvPr>
          <p:cNvSpPr>
            <a:spLocks noGrp="1"/>
          </p:cNvSpPr>
          <p:nvPr>
            <p:ph type="title"/>
          </p:nvPr>
        </p:nvSpPr>
        <p:spPr/>
        <p:txBody>
          <a:bodyPr>
            <a:normAutofit fontScale="90000"/>
          </a:bodyPr>
          <a:lstStyle/>
          <a:p>
            <a:r>
              <a:rPr lang="en-US" dirty="0"/>
              <a:t>Conclusion</a:t>
            </a:r>
          </a:p>
        </p:txBody>
      </p:sp>
      <p:pic>
        <p:nvPicPr>
          <p:cNvPr id="4" name="Picture 3">
            <a:extLst>
              <a:ext uri="{FF2B5EF4-FFF2-40B4-BE49-F238E27FC236}">
                <a16:creationId xmlns:a16="http://schemas.microsoft.com/office/drawing/2014/main" id="{9118F400-32C4-4B01-9E6C-F739D4A17E8F}"/>
              </a:ext>
            </a:extLst>
          </p:cNvPr>
          <p:cNvPicPr>
            <a:picLocks noChangeAspect="1"/>
          </p:cNvPicPr>
          <p:nvPr/>
        </p:nvPicPr>
        <p:blipFill>
          <a:blip r:embed="rId3"/>
          <a:stretch>
            <a:fillRect/>
          </a:stretch>
        </p:blipFill>
        <p:spPr>
          <a:xfrm>
            <a:off x="815648" y="2183198"/>
            <a:ext cx="5141815" cy="3921384"/>
          </a:xfrm>
          <a:prstGeom prst="rect">
            <a:avLst/>
          </a:prstGeom>
        </p:spPr>
      </p:pic>
      <p:pic>
        <p:nvPicPr>
          <p:cNvPr id="1026" name="Picture 2" descr="I get it! Ohhh, now I get it! - Misc - quickmeme">
            <a:extLst>
              <a:ext uri="{FF2B5EF4-FFF2-40B4-BE49-F238E27FC236}">
                <a16:creationId xmlns:a16="http://schemas.microsoft.com/office/drawing/2014/main" id="{7409D66A-3FB0-44C6-8520-56804E265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885" y="2735386"/>
            <a:ext cx="3006242" cy="225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01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1292</Words>
  <Application>Microsoft Office PowerPoint</Application>
  <PresentationFormat>Widescreen</PresentationFormat>
  <Paragraphs>59</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System Font Regular</vt:lpstr>
      <vt:lpstr>Times New Roman</vt:lpstr>
      <vt:lpstr>Office Theme</vt:lpstr>
      <vt:lpstr>Quality Residency</vt:lpstr>
      <vt:lpstr>PowerPoint Presentation</vt:lpstr>
      <vt:lpstr>PowerPoint Presentation</vt:lpstr>
      <vt:lpstr>Team Project</vt:lpstr>
      <vt:lpstr>Goals</vt:lpstr>
      <vt:lpstr>Measuring Success</vt:lpstr>
      <vt:lpstr>Return on Investment (ROI)</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Brian</dc:creator>
  <cp:lastModifiedBy>O'Brien, Carrie J</cp:lastModifiedBy>
  <cp:revision>64</cp:revision>
  <dcterms:created xsi:type="dcterms:W3CDTF">2019-02-01T16:05:59Z</dcterms:created>
  <dcterms:modified xsi:type="dcterms:W3CDTF">2023-10-18T19:35:25Z</dcterms:modified>
</cp:coreProperties>
</file>