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63" r:id="rId3"/>
    <p:sldId id="346" r:id="rId4"/>
    <p:sldId id="347" r:id="rId5"/>
    <p:sldId id="265" r:id="rId6"/>
    <p:sldId id="264" r:id="rId7"/>
    <p:sldId id="338" r:id="rId8"/>
    <p:sldId id="339" r:id="rId9"/>
    <p:sldId id="258" r:id="rId10"/>
    <p:sldId id="257" r:id="rId11"/>
    <p:sldId id="348" r:id="rId12"/>
    <p:sldId id="266" r:id="rId13"/>
    <p:sldId id="260" r:id="rId14"/>
    <p:sldId id="259" r:id="rId15"/>
    <p:sldId id="262" r:id="rId16"/>
    <p:sldId id="267" r:id="rId17"/>
    <p:sldId id="318" r:id="rId18"/>
    <p:sldId id="261" r:id="rId19"/>
    <p:sldId id="291" r:id="rId20"/>
    <p:sldId id="293" r:id="rId21"/>
    <p:sldId id="340" r:id="rId22"/>
    <p:sldId id="295" r:id="rId23"/>
    <p:sldId id="296" r:id="rId24"/>
    <p:sldId id="297" r:id="rId25"/>
    <p:sldId id="298" r:id="rId26"/>
    <p:sldId id="299" r:id="rId27"/>
    <p:sldId id="300" r:id="rId28"/>
    <p:sldId id="301" r:id="rId29"/>
    <p:sldId id="315" r:id="rId30"/>
    <p:sldId id="316" r:id="rId31"/>
    <p:sldId id="302" r:id="rId32"/>
    <p:sldId id="303" r:id="rId33"/>
    <p:sldId id="304" r:id="rId34"/>
    <p:sldId id="305" r:id="rId35"/>
    <p:sldId id="341" r:id="rId36"/>
    <p:sldId id="317" r:id="rId37"/>
    <p:sldId id="342" r:id="rId38"/>
    <p:sldId id="351" r:id="rId39"/>
    <p:sldId id="349" r:id="rId40"/>
    <p:sldId id="352" r:id="rId41"/>
    <p:sldId id="343" r:id="rId42"/>
    <p:sldId id="320" r:id="rId43"/>
    <p:sldId id="273" r:id="rId44"/>
    <p:sldId id="274" r:id="rId45"/>
    <p:sldId id="321" r:id="rId46"/>
    <p:sldId id="294" r:id="rId47"/>
    <p:sldId id="289" r:id="rId48"/>
    <p:sldId id="322" r:id="rId49"/>
    <p:sldId id="344" r:id="rId50"/>
    <p:sldId id="331" r:id="rId51"/>
    <p:sldId id="332" r:id="rId52"/>
    <p:sldId id="333" r:id="rId53"/>
    <p:sldId id="334" r:id="rId54"/>
    <p:sldId id="335" r:id="rId55"/>
    <p:sldId id="336" r:id="rId56"/>
    <p:sldId id="345" r:id="rId57"/>
    <p:sldId id="330" r:id="rId58"/>
    <p:sldId id="328" r:id="rId59"/>
    <p:sldId id="327" r:id="rId60"/>
    <p:sldId id="32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Stafford" initials="TS" lastIdx="4" clrIdx="0">
    <p:extLst>
      <p:ext uri="{19B8F6BF-5375-455C-9EA6-DF929625EA0E}">
        <p15:presenceInfo xmlns:p15="http://schemas.microsoft.com/office/powerpoint/2012/main" userId="e3fc368d0f496d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10" autoAdjust="0"/>
    <p:restoredTop sz="84959" autoAdjust="0"/>
  </p:normalViewPr>
  <p:slideViewPr>
    <p:cSldViewPr snapToGrid="0">
      <p:cViewPr varScale="1">
        <p:scale>
          <a:sx n="64" d="100"/>
          <a:sy n="64" d="100"/>
        </p:scale>
        <p:origin x="15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D12C1-5149-4CD2-8232-20E3FBCBAE5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9B028F9-4AD1-4CC5-8583-E4ECE7588641}">
      <dgm:prSet/>
      <dgm:spPr/>
      <dgm:t>
        <a:bodyPr/>
        <a:lstStyle/>
        <a:p>
          <a:r>
            <a:rPr lang="en-US" dirty="0"/>
            <a:t>Synthesize and apply quality/safety improvement methods and tools in a clinical setting.</a:t>
          </a:r>
        </a:p>
      </dgm:t>
    </dgm:pt>
    <dgm:pt modelId="{A4334A81-F848-439A-9AB1-9742671BC6E1}" type="parTrans" cxnId="{000902F9-6379-4A2C-BC11-00D4AEC7118D}">
      <dgm:prSet/>
      <dgm:spPr/>
      <dgm:t>
        <a:bodyPr/>
        <a:lstStyle/>
        <a:p>
          <a:endParaRPr lang="en-US"/>
        </a:p>
      </dgm:t>
    </dgm:pt>
    <dgm:pt modelId="{1CD19696-CC76-4BA6-BD90-76659938D949}" type="sibTrans" cxnId="{000902F9-6379-4A2C-BC11-00D4AEC7118D}">
      <dgm:prSet phldrT="01" phldr="0"/>
      <dgm:spPr/>
      <dgm:t>
        <a:bodyPr/>
        <a:lstStyle/>
        <a:p>
          <a:r>
            <a:rPr lang="en-US" dirty="0"/>
            <a:t>01</a:t>
          </a:r>
        </a:p>
      </dgm:t>
    </dgm:pt>
    <dgm:pt modelId="{45A3093F-EC37-485F-99C3-607033FC7CDC}">
      <dgm:prSet/>
      <dgm:spPr/>
      <dgm:t>
        <a:bodyPr/>
        <a:lstStyle/>
        <a:p>
          <a:r>
            <a:rPr lang="en-US" dirty="0"/>
            <a:t>Promote sustained improvement of an identified goal through effective application of quality improvement tools and methods.</a:t>
          </a:r>
        </a:p>
      </dgm:t>
    </dgm:pt>
    <dgm:pt modelId="{D739B8FC-A03D-4C6C-A9D8-47F399C20893}" type="parTrans" cxnId="{BFB0858D-AB4C-4689-8AE7-863BE66E18FC}">
      <dgm:prSet/>
      <dgm:spPr/>
      <dgm:t>
        <a:bodyPr/>
        <a:lstStyle/>
        <a:p>
          <a:endParaRPr lang="en-US"/>
        </a:p>
      </dgm:t>
    </dgm:pt>
    <dgm:pt modelId="{071F1CFD-E0AC-4C68-813C-2F6B72BC90B9}" type="sibTrans" cxnId="{BFB0858D-AB4C-4689-8AE7-863BE66E18FC}">
      <dgm:prSet phldrT="02" phldr="0"/>
      <dgm:spPr/>
      <dgm:t>
        <a:bodyPr/>
        <a:lstStyle/>
        <a:p>
          <a:r>
            <a:rPr lang="en-US" dirty="0"/>
            <a:t>02</a:t>
          </a:r>
        </a:p>
      </dgm:t>
    </dgm:pt>
    <dgm:pt modelId="{B40790F2-4287-4B9D-B274-87E9492C2265}">
      <dgm:prSet/>
      <dgm:spPr/>
      <dgm:t>
        <a:bodyPr/>
        <a:lstStyle/>
        <a:p>
          <a:r>
            <a:rPr lang="en-US" dirty="0"/>
            <a:t>Integrate improvement science, complexity science, quality and safety tools and methodologies to develop systematic designs to sustain improvement in population healthcare delivery and outcomes.</a:t>
          </a:r>
        </a:p>
      </dgm:t>
    </dgm:pt>
    <dgm:pt modelId="{060F6D20-07E1-417B-93C6-B0683CF3B700}" type="parTrans" cxnId="{873D7DF4-EE80-4740-9DA7-BE3C667CBFCC}">
      <dgm:prSet/>
      <dgm:spPr/>
      <dgm:t>
        <a:bodyPr/>
        <a:lstStyle/>
        <a:p>
          <a:endParaRPr lang="en-US"/>
        </a:p>
      </dgm:t>
    </dgm:pt>
    <dgm:pt modelId="{3F8C1921-14AC-411E-8457-9860CC5CBC74}" type="sibTrans" cxnId="{873D7DF4-EE80-4740-9DA7-BE3C667CBFCC}">
      <dgm:prSet phldrT="03" phldr="0"/>
      <dgm:spPr/>
      <dgm:t>
        <a:bodyPr/>
        <a:lstStyle/>
        <a:p>
          <a:r>
            <a:rPr lang="en-US" dirty="0"/>
            <a:t>03</a:t>
          </a:r>
        </a:p>
      </dgm:t>
    </dgm:pt>
    <dgm:pt modelId="{E3E4B7C9-D14E-4842-962D-A019D6579142}" type="pres">
      <dgm:prSet presAssocID="{67FD12C1-5149-4CD2-8232-20E3FBCBAE50}" presName="Name0" presStyleCnt="0">
        <dgm:presLayoutVars>
          <dgm:animLvl val="lvl"/>
          <dgm:resizeHandles val="exact"/>
        </dgm:presLayoutVars>
      </dgm:prSet>
      <dgm:spPr/>
    </dgm:pt>
    <dgm:pt modelId="{B7A462C5-E01E-483E-A30F-29CD66D0033A}" type="pres">
      <dgm:prSet presAssocID="{09B028F9-4AD1-4CC5-8583-E4ECE7588641}" presName="compositeNode" presStyleCnt="0">
        <dgm:presLayoutVars>
          <dgm:bulletEnabled val="1"/>
        </dgm:presLayoutVars>
      </dgm:prSet>
      <dgm:spPr/>
    </dgm:pt>
    <dgm:pt modelId="{845E701B-D6E3-4A33-858A-BEBD9C29CEEC}" type="pres">
      <dgm:prSet presAssocID="{09B028F9-4AD1-4CC5-8583-E4ECE7588641}" presName="bgRect" presStyleLbl="alignNode1" presStyleIdx="0" presStyleCnt="3"/>
      <dgm:spPr/>
    </dgm:pt>
    <dgm:pt modelId="{E15FB523-EB55-42B2-98DC-D352B6A1DE9D}" type="pres">
      <dgm:prSet presAssocID="{1CD19696-CC76-4BA6-BD90-76659938D949}" presName="sibTransNodeRect" presStyleLbl="alignNode1" presStyleIdx="0" presStyleCnt="3">
        <dgm:presLayoutVars>
          <dgm:chMax val="0"/>
          <dgm:bulletEnabled val="1"/>
        </dgm:presLayoutVars>
      </dgm:prSet>
      <dgm:spPr/>
    </dgm:pt>
    <dgm:pt modelId="{A43C1FB2-9640-447E-BE1A-BFE87995F368}" type="pres">
      <dgm:prSet presAssocID="{09B028F9-4AD1-4CC5-8583-E4ECE7588641}" presName="nodeRect" presStyleLbl="alignNode1" presStyleIdx="0" presStyleCnt="3">
        <dgm:presLayoutVars>
          <dgm:bulletEnabled val="1"/>
        </dgm:presLayoutVars>
      </dgm:prSet>
      <dgm:spPr/>
    </dgm:pt>
    <dgm:pt modelId="{C00778D6-82E5-4D84-95C8-F62B744F58EB}" type="pres">
      <dgm:prSet presAssocID="{1CD19696-CC76-4BA6-BD90-76659938D949}" presName="sibTrans" presStyleCnt="0"/>
      <dgm:spPr/>
    </dgm:pt>
    <dgm:pt modelId="{0F3B13CD-B608-4CD7-948B-5834ABAA078D}" type="pres">
      <dgm:prSet presAssocID="{45A3093F-EC37-485F-99C3-607033FC7CDC}" presName="compositeNode" presStyleCnt="0">
        <dgm:presLayoutVars>
          <dgm:bulletEnabled val="1"/>
        </dgm:presLayoutVars>
      </dgm:prSet>
      <dgm:spPr/>
    </dgm:pt>
    <dgm:pt modelId="{FBD0B466-F9B9-44FB-95D3-749DC0D0F703}" type="pres">
      <dgm:prSet presAssocID="{45A3093F-EC37-485F-99C3-607033FC7CDC}" presName="bgRect" presStyleLbl="alignNode1" presStyleIdx="1" presStyleCnt="3"/>
      <dgm:spPr/>
    </dgm:pt>
    <dgm:pt modelId="{FDC1AC7C-5ED6-4479-A057-4841E3E1336B}" type="pres">
      <dgm:prSet presAssocID="{071F1CFD-E0AC-4C68-813C-2F6B72BC90B9}" presName="sibTransNodeRect" presStyleLbl="alignNode1" presStyleIdx="1" presStyleCnt="3">
        <dgm:presLayoutVars>
          <dgm:chMax val="0"/>
          <dgm:bulletEnabled val="1"/>
        </dgm:presLayoutVars>
      </dgm:prSet>
      <dgm:spPr/>
    </dgm:pt>
    <dgm:pt modelId="{291C2622-98E4-4F89-AC3E-3FF0174D6791}" type="pres">
      <dgm:prSet presAssocID="{45A3093F-EC37-485F-99C3-607033FC7CDC}" presName="nodeRect" presStyleLbl="alignNode1" presStyleIdx="1" presStyleCnt="3">
        <dgm:presLayoutVars>
          <dgm:bulletEnabled val="1"/>
        </dgm:presLayoutVars>
      </dgm:prSet>
      <dgm:spPr/>
    </dgm:pt>
    <dgm:pt modelId="{D2F61478-9C0C-426C-BE02-D19F93A3DF3A}" type="pres">
      <dgm:prSet presAssocID="{071F1CFD-E0AC-4C68-813C-2F6B72BC90B9}" presName="sibTrans" presStyleCnt="0"/>
      <dgm:spPr/>
    </dgm:pt>
    <dgm:pt modelId="{BEE94AEE-68A4-43E4-A724-8766A251DD48}" type="pres">
      <dgm:prSet presAssocID="{B40790F2-4287-4B9D-B274-87E9492C2265}" presName="compositeNode" presStyleCnt="0">
        <dgm:presLayoutVars>
          <dgm:bulletEnabled val="1"/>
        </dgm:presLayoutVars>
      </dgm:prSet>
      <dgm:spPr/>
    </dgm:pt>
    <dgm:pt modelId="{7F2088F7-B32D-44A1-94BD-7C849B27A6FD}" type="pres">
      <dgm:prSet presAssocID="{B40790F2-4287-4B9D-B274-87E9492C2265}" presName="bgRect" presStyleLbl="alignNode1" presStyleIdx="2" presStyleCnt="3"/>
      <dgm:spPr/>
    </dgm:pt>
    <dgm:pt modelId="{3A751CE0-370F-4253-9698-CD765489CFCD}" type="pres">
      <dgm:prSet presAssocID="{3F8C1921-14AC-411E-8457-9860CC5CBC74}" presName="sibTransNodeRect" presStyleLbl="alignNode1" presStyleIdx="2" presStyleCnt="3">
        <dgm:presLayoutVars>
          <dgm:chMax val="0"/>
          <dgm:bulletEnabled val="1"/>
        </dgm:presLayoutVars>
      </dgm:prSet>
      <dgm:spPr/>
    </dgm:pt>
    <dgm:pt modelId="{35497E95-63AE-497A-ACA6-0896C1A1ADC9}" type="pres">
      <dgm:prSet presAssocID="{B40790F2-4287-4B9D-B274-87E9492C2265}" presName="nodeRect" presStyleLbl="alignNode1" presStyleIdx="2" presStyleCnt="3">
        <dgm:presLayoutVars>
          <dgm:bulletEnabled val="1"/>
        </dgm:presLayoutVars>
      </dgm:prSet>
      <dgm:spPr/>
    </dgm:pt>
  </dgm:ptLst>
  <dgm:cxnLst>
    <dgm:cxn modelId="{D6428403-2240-4B3D-BF11-3B68859D1A29}" type="presOf" srcId="{3F8C1921-14AC-411E-8457-9860CC5CBC74}" destId="{3A751CE0-370F-4253-9698-CD765489CFCD}" srcOrd="0" destOrd="0" presId="urn:microsoft.com/office/officeart/2016/7/layout/LinearBlockProcessNumbered"/>
    <dgm:cxn modelId="{F404C417-8E6C-45E6-918A-96242ADE7316}" type="presOf" srcId="{B40790F2-4287-4B9D-B274-87E9492C2265}" destId="{35497E95-63AE-497A-ACA6-0896C1A1ADC9}" srcOrd="1" destOrd="0" presId="urn:microsoft.com/office/officeart/2016/7/layout/LinearBlockProcessNumbered"/>
    <dgm:cxn modelId="{00A4664D-CDD1-469C-BF39-792500FA8A19}" type="presOf" srcId="{09B028F9-4AD1-4CC5-8583-E4ECE7588641}" destId="{845E701B-D6E3-4A33-858A-BEBD9C29CEEC}" srcOrd="0" destOrd="0" presId="urn:microsoft.com/office/officeart/2016/7/layout/LinearBlockProcessNumbered"/>
    <dgm:cxn modelId="{4CF6A376-93D4-4C8A-B3E0-0E7E0F0D102C}" type="presOf" srcId="{67FD12C1-5149-4CD2-8232-20E3FBCBAE50}" destId="{E3E4B7C9-D14E-4842-962D-A019D6579142}" srcOrd="0" destOrd="0" presId="urn:microsoft.com/office/officeart/2016/7/layout/LinearBlockProcessNumbered"/>
    <dgm:cxn modelId="{BFB0858D-AB4C-4689-8AE7-863BE66E18FC}" srcId="{67FD12C1-5149-4CD2-8232-20E3FBCBAE50}" destId="{45A3093F-EC37-485F-99C3-607033FC7CDC}" srcOrd="1" destOrd="0" parTransId="{D739B8FC-A03D-4C6C-A9D8-47F399C20893}" sibTransId="{071F1CFD-E0AC-4C68-813C-2F6B72BC90B9}"/>
    <dgm:cxn modelId="{009FBF93-B256-4583-B80F-7BA1EF9E16A8}" type="presOf" srcId="{1CD19696-CC76-4BA6-BD90-76659938D949}" destId="{E15FB523-EB55-42B2-98DC-D352B6A1DE9D}" srcOrd="0" destOrd="0" presId="urn:microsoft.com/office/officeart/2016/7/layout/LinearBlockProcessNumbered"/>
    <dgm:cxn modelId="{DB9DA4A2-048A-46E2-BDD0-5ED6372F90FE}" type="presOf" srcId="{45A3093F-EC37-485F-99C3-607033FC7CDC}" destId="{291C2622-98E4-4F89-AC3E-3FF0174D6791}" srcOrd="1" destOrd="0" presId="urn:microsoft.com/office/officeart/2016/7/layout/LinearBlockProcessNumbered"/>
    <dgm:cxn modelId="{780D17CD-35EA-4F3C-84E4-CC66EE1A0C21}" type="presOf" srcId="{45A3093F-EC37-485F-99C3-607033FC7CDC}" destId="{FBD0B466-F9B9-44FB-95D3-749DC0D0F703}" srcOrd="0" destOrd="0" presId="urn:microsoft.com/office/officeart/2016/7/layout/LinearBlockProcessNumbered"/>
    <dgm:cxn modelId="{04A2A2E3-D521-4FBC-8173-F3F99F5CD47D}" type="presOf" srcId="{071F1CFD-E0AC-4C68-813C-2F6B72BC90B9}" destId="{FDC1AC7C-5ED6-4479-A057-4841E3E1336B}" srcOrd="0" destOrd="0" presId="urn:microsoft.com/office/officeart/2016/7/layout/LinearBlockProcessNumbered"/>
    <dgm:cxn modelId="{873D7DF4-EE80-4740-9DA7-BE3C667CBFCC}" srcId="{67FD12C1-5149-4CD2-8232-20E3FBCBAE50}" destId="{B40790F2-4287-4B9D-B274-87E9492C2265}" srcOrd="2" destOrd="0" parTransId="{060F6D20-07E1-417B-93C6-B0683CF3B700}" sibTransId="{3F8C1921-14AC-411E-8457-9860CC5CBC74}"/>
    <dgm:cxn modelId="{8928ACF8-2556-4199-BB15-22AF2006D3DD}" type="presOf" srcId="{B40790F2-4287-4B9D-B274-87E9492C2265}" destId="{7F2088F7-B32D-44A1-94BD-7C849B27A6FD}" srcOrd="0" destOrd="0" presId="urn:microsoft.com/office/officeart/2016/7/layout/LinearBlockProcessNumbered"/>
    <dgm:cxn modelId="{000902F9-6379-4A2C-BC11-00D4AEC7118D}" srcId="{67FD12C1-5149-4CD2-8232-20E3FBCBAE50}" destId="{09B028F9-4AD1-4CC5-8583-E4ECE7588641}" srcOrd="0" destOrd="0" parTransId="{A4334A81-F848-439A-9AB1-9742671BC6E1}" sibTransId="{1CD19696-CC76-4BA6-BD90-76659938D949}"/>
    <dgm:cxn modelId="{980162FB-4158-4786-9937-ED8D40B056DF}" type="presOf" srcId="{09B028F9-4AD1-4CC5-8583-E4ECE7588641}" destId="{A43C1FB2-9640-447E-BE1A-BFE87995F368}" srcOrd="1" destOrd="0" presId="urn:microsoft.com/office/officeart/2016/7/layout/LinearBlockProcessNumbered"/>
    <dgm:cxn modelId="{4C982F90-0598-4365-BA02-0E776D24F783}" type="presParOf" srcId="{E3E4B7C9-D14E-4842-962D-A019D6579142}" destId="{B7A462C5-E01E-483E-A30F-29CD66D0033A}" srcOrd="0" destOrd="0" presId="urn:microsoft.com/office/officeart/2016/7/layout/LinearBlockProcessNumbered"/>
    <dgm:cxn modelId="{33F1D974-47D1-425F-948B-799AD048C206}" type="presParOf" srcId="{B7A462C5-E01E-483E-A30F-29CD66D0033A}" destId="{845E701B-D6E3-4A33-858A-BEBD9C29CEEC}" srcOrd="0" destOrd="0" presId="urn:microsoft.com/office/officeart/2016/7/layout/LinearBlockProcessNumbered"/>
    <dgm:cxn modelId="{1464072D-746D-483E-B774-71739E9944EE}" type="presParOf" srcId="{B7A462C5-E01E-483E-A30F-29CD66D0033A}" destId="{E15FB523-EB55-42B2-98DC-D352B6A1DE9D}" srcOrd="1" destOrd="0" presId="urn:microsoft.com/office/officeart/2016/7/layout/LinearBlockProcessNumbered"/>
    <dgm:cxn modelId="{5F08B3A6-904A-4EE7-92F5-2885AA0264EF}" type="presParOf" srcId="{B7A462C5-E01E-483E-A30F-29CD66D0033A}" destId="{A43C1FB2-9640-447E-BE1A-BFE87995F368}" srcOrd="2" destOrd="0" presId="urn:microsoft.com/office/officeart/2016/7/layout/LinearBlockProcessNumbered"/>
    <dgm:cxn modelId="{78AC7AF2-5FF1-4CB9-8A19-72D970AD9995}" type="presParOf" srcId="{E3E4B7C9-D14E-4842-962D-A019D6579142}" destId="{C00778D6-82E5-4D84-95C8-F62B744F58EB}" srcOrd="1" destOrd="0" presId="urn:microsoft.com/office/officeart/2016/7/layout/LinearBlockProcessNumbered"/>
    <dgm:cxn modelId="{DC709C23-EF40-48A8-9426-762680C9CF7E}" type="presParOf" srcId="{E3E4B7C9-D14E-4842-962D-A019D6579142}" destId="{0F3B13CD-B608-4CD7-948B-5834ABAA078D}" srcOrd="2" destOrd="0" presId="urn:microsoft.com/office/officeart/2016/7/layout/LinearBlockProcessNumbered"/>
    <dgm:cxn modelId="{4F2D1158-E914-4D00-A358-6682D84657F2}" type="presParOf" srcId="{0F3B13CD-B608-4CD7-948B-5834ABAA078D}" destId="{FBD0B466-F9B9-44FB-95D3-749DC0D0F703}" srcOrd="0" destOrd="0" presId="urn:microsoft.com/office/officeart/2016/7/layout/LinearBlockProcessNumbered"/>
    <dgm:cxn modelId="{E826C613-C458-41CB-8F6B-F1784AF42830}" type="presParOf" srcId="{0F3B13CD-B608-4CD7-948B-5834ABAA078D}" destId="{FDC1AC7C-5ED6-4479-A057-4841E3E1336B}" srcOrd="1" destOrd="0" presId="urn:microsoft.com/office/officeart/2016/7/layout/LinearBlockProcessNumbered"/>
    <dgm:cxn modelId="{83FD23DE-7973-4347-B5BD-F880CCA5A928}" type="presParOf" srcId="{0F3B13CD-B608-4CD7-948B-5834ABAA078D}" destId="{291C2622-98E4-4F89-AC3E-3FF0174D6791}" srcOrd="2" destOrd="0" presId="urn:microsoft.com/office/officeart/2016/7/layout/LinearBlockProcessNumbered"/>
    <dgm:cxn modelId="{978E4999-6CFA-40C4-9381-678A9F6147CA}" type="presParOf" srcId="{E3E4B7C9-D14E-4842-962D-A019D6579142}" destId="{D2F61478-9C0C-426C-BE02-D19F93A3DF3A}" srcOrd="3" destOrd="0" presId="urn:microsoft.com/office/officeart/2016/7/layout/LinearBlockProcessNumbered"/>
    <dgm:cxn modelId="{7F25FFB5-AB8C-4C97-92A0-9E8C6D1123DA}" type="presParOf" srcId="{E3E4B7C9-D14E-4842-962D-A019D6579142}" destId="{BEE94AEE-68A4-43E4-A724-8766A251DD48}" srcOrd="4" destOrd="0" presId="urn:microsoft.com/office/officeart/2016/7/layout/LinearBlockProcessNumbered"/>
    <dgm:cxn modelId="{73B389AD-5AF5-4FC8-80CD-34B17DBA5F40}" type="presParOf" srcId="{BEE94AEE-68A4-43E4-A724-8766A251DD48}" destId="{7F2088F7-B32D-44A1-94BD-7C849B27A6FD}" srcOrd="0" destOrd="0" presId="urn:microsoft.com/office/officeart/2016/7/layout/LinearBlockProcessNumbered"/>
    <dgm:cxn modelId="{CD45E1A8-259A-4B2F-A2E1-85AB386663A3}" type="presParOf" srcId="{BEE94AEE-68A4-43E4-A724-8766A251DD48}" destId="{3A751CE0-370F-4253-9698-CD765489CFCD}" srcOrd="1" destOrd="0" presId="urn:microsoft.com/office/officeart/2016/7/layout/LinearBlockProcessNumbered"/>
    <dgm:cxn modelId="{4A71101A-7E87-4F8D-8E25-829DD6EE276D}" type="presParOf" srcId="{BEE94AEE-68A4-43E4-A724-8766A251DD48}" destId="{35497E95-63AE-497A-ACA6-0896C1A1ADC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BAA67-ECDC-44D7-9B7E-C2D301DB3C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FCF7DE-C97C-4CD4-AF99-EFAF4D4B1EC5}">
      <dgm:prSet/>
      <dgm:spPr/>
      <dgm:t>
        <a:bodyPr/>
        <a:lstStyle/>
        <a:p>
          <a:r>
            <a:rPr lang="en-US" dirty="0"/>
            <a:t>Reducing Falls</a:t>
          </a:r>
        </a:p>
      </dgm:t>
    </dgm:pt>
    <dgm:pt modelId="{74E47CE5-B060-4EC5-87E6-49DE0589CE57}" type="parTrans" cxnId="{A00D64A3-74A8-477C-B46F-FA761F4256EE}">
      <dgm:prSet/>
      <dgm:spPr/>
      <dgm:t>
        <a:bodyPr/>
        <a:lstStyle/>
        <a:p>
          <a:endParaRPr lang="en-US"/>
        </a:p>
      </dgm:t>
    </dgm:pt>
    <dgm:pt modelId="{F7C2A349-173B-4969-BB51-35A284646EB0}" type="sibTrans" cxnId="{A00D64A3-74A8-477C-B46F-FA761F4256EE}">
      <dgm:prSet/>
      <dgm:spPr/>
      <dgm:t>
        <a:bodyPr/>
        <a:lstStyle/>
        <a:p>
          <a:endParaRPr lang="en-US"/>
        </a:p>
      </dgm:t>
    </dgm:pt>
    <dgm:pt modelId="{A2AFDD83-1259-4BD2-B826-893539A1FC33}">
      <dgm:prSet/>
      <dgm:spPr/>
      <dgm:t>
        <a:bodyPr/>
        <a:lstStyle/>
        <a:p>
          <a:r>
            <a:rPr lang="en-US" dirty="0"/>
            <a:t>Patient Flow (ED, Clinic, Surgery, Procedures)</a:t>
          </a:r>
        </a:p>
      </dgm:t>
    </dgm:pt>
    <dgm:pt modelId="{D3941DE0-4F92-4355-8FD4-A5E924FA3CBF}" type="parTrans" cxnId="{8C02C038-221D-4C55-A6D5-B4BD6C42BB53}">
      <dgm:prSet/>
      <dgm:spPr/>
      <dgm:t>
        <a:bodyPr/>
        <a:lstStyle/>
        <a:p>
          <a:endParaRPr lang="en-US"/>
        </a:p>
      </dgm:t>
    </dgm:pt>
    <dgm:pt modelId="{243A9AE8-5304-4513-A265-3FC6BC43CE4D}" type="sibTrans" cxnId="{8C02C038-221D-4C55-A6D5-B4BD6C42BB53}">
      <dgm:prSet/>
      <dgm:spPr/>
      <dgm:t>
        <a:bodyPr/>
        <a:lstStyle/>
        <a:p>
          <a:endParaRPr lang="en-US"/>
        </a:p>
      </dgm:t>
    </dgm:pt>
    <dgm:pt modelId="{B6A1BED4-2077-4210-A6B2-7C81B47C9064}">
      <dgm:prSet/>
      <dgm:spPr/>
      <dgm:t>
        <a:bodyPr/>
        <a:lstStyle/>
        <a:p>
          <a:r>
            <a:rPr lang="en-US" dirty="0"/>
            <a:t>Patient Experience</a:t>
          </a:r>
        </a:p>
      </dgm:t>
    </dgm:pt>
    <dgm:pt modelId="{57EA317D-4B6D-4BC1-85B5-5726D7D2A574}" type="parTrans" cxnId="{04617B55-72CA-48E7-84B1-5D0B648D81BC}">
      <dgm:prSet/>
      <dgm:spPr/>
      <dgm:t>
        <a:bodyPr/>
        <a:lstStyle/>
        <a:p>
          <a:endParaRPr lang="en-US"/>
        </a:p>
      </dgm:t>
    </dgm:pt>
    <dgm:pt modelId="{CFB4569E-9A59-43D1-B4C3-92DA42D3B126}" type="sibTrans" cxnId="{04617B55-72CA-48E7-84B1-5D0B648D81BC}">
      <dgm:prSet/>
      <dgm:spPr/>
      <dgm:t>
        <a:bodyPr/>
        <a:lstStyle/>
        <a:p>
          <a:endParaRPr lang="en-US"/>
        </a:p>
      </dgm:t>
    </dgm:pt>
    <dgm:pt modelId="{42E1F365-3D8A-401A-A30F-310C01CC8BC7}">
      <dgm:prSet/>
      <dgm:spPr/>
      <dgm:t>
        <a:bodyPr/>
        <a:lstStyle/>
        <a:p>
          <a:r>
            <a:rPr lang="en-US" dirty="0"/>
            <a:t>Readmissions</a:t>
          </a:r>
        </a:p>
      </dgm:t>
    </dgm:pt>
    <dgm:pt modelId="{77C9F242-9513-494C-BAC8-932A5929EC43}" type="parTrans" cxnId="{BD502ADD-EDF0-4A5B-AA55-01B1FE9CC0B5}">
      <dgm:prSet/>
      <dgm:spPr/>
      <dgm:t>
        <a:bodyPr/>
        <a:lstStyle/>
        <a:p>
          <a:endParaRPr lang="en-US"/>
        </a:p>
      </dgm:t>
    </dgm:pt>
    <dgm:pt modelId="{1FC71C8F-AF3B-4BAD-8246-28DF5DC990E6}" type="sibTrans" cxnId="{BD502ADD-EDF0-4A5B-AA55-01B1FE9CC0B5}">
      <dgm:prSet/>
      <dgm:spPr/>
      <dgm:t>
        <a:bodyPr/>
        <a:lstStyle/>
        <a:p>
          <a:endParaRPr lang="en-US"/>
        </a:p>
      </dgm:t>
    </dgm:pt>
    <dgm:pt modelId="{66F89C26-45F3-4A8B-A6C1-C8DB5D3897B6}">
      <dgm:prSet/>
      <dgm:spPr/>
      <dgm:t>
        <a:bodyPr/>
        <a:lstStyle/>
        <a:p>
          <a:r>
            <a:rPr lang="en-US" dirty="0"/>
            <a:t>Reducing infections</a:t>
          </a:r>
        </a:p>
      </dgm:t>
    </dgm:pt>
    <dgm:pt modelId="{E07A52B3-2631-4A58-8220-FCF978A4CC3D}" type="parTrans" cxnId="{622ED35F-01CE-4B98-9524-CD338E423B15}">
      <dgm:prSet/>
      <dgm:spPr/>
      <dgm:t>
        <a:bodyPr/>
        <a:lstStyle/>
        <a:p>
          <a:endParaRPr lang="en-US"/>
        </a:p>
      </dgm:t>
    </dgm:pt>
    <dgm:pt modelId="{2BADE809-5B59-40A2-A8C2-4D0DBDF20506}" type="sibTrans" cxnId="{622ED35F-01CE-4B98-9524-CD338E423B15}">
      <dgm:prSet/>
      <dgm:spPr/>
      <dgm:t>
        <a:bodyPr/>
        <a:lstStyle/>
        <a:p>
          <a:endParaRPr lang="en-US"/>
        </a:p>
      </dgm:t>
    </dgm:pt>
    <dgm:pt modelId="{F6550EC3-4AF9-497F-9479-BE71D72BB27B}">
      <dgm:prSet/>
      <dgm:spPr/>
      <dgm:t>
        <a:bodyPr/>
        <a:lstStyle/>
        <a:p>
          <a:r>
            <a:rPr lang="en-US" dirty="0"/>
            <a:t>Reducing length of stay</a:t>
          </a:r>
        </a:p>
      </dgm:t>
    </dgm:pt>
    <dgm:pt modelId="{B9084E86-534B-4E7E-9227-80814DA81A0C}" type="parTrans" cxnId="{D1305E7D-307B-4750-A090-43ECDAD98330}">
      <dgm:prSet/>
      <dgm:spPr/>
      <dgm:t>
        <a:bodyPr/>
        <a:lstStyle/>
        <a:p>
          <a:endParaRPr lang="en-US"/>
        </a:p>
      </dgm:t>
    </dgm:pt>
    <dgm:pt modelId="{64AB4693-FAE9-43D8-93A5-95320F601F3D}" type="sibTrans" cxnId="{D1305E7D-307B-4750-A090-43ECDAD98330}">
      <dgm:prSet/>
      <dgm:spPr/>
      <dgm:t>
        <a:bodyPr/>
        <a:lstStyle/>
        <a:p>
          <a:endParaRPr lang="en-US"/>
        </a:p>
      </dgm:t>
    </dgm:pt>
    <dgm:pt modelId="{2A48C5CB-06FD-4F4E-A4DD-86B82C03A8A0}">
      <dgm:prSet/>
      <dgm:spPr/>
      <dgm:t>
        <a:bodyPr/>
        <a:lstStyle/>
        <a:p>
          <a:r>
            <a:rPr lang="en-US" dirty="0"/>
            <a:t> Admission and discharge process</a:t>
          </a:r>
        </a:p>
      </dgm:t>
    </dgm:pt>
    <dgm:pt modelId="{69BC7AF4-1955-4D4E-A5A9-08BD572B9CED}" type="parTrans" cxnId="{0155799F-0FEB-4F80-B710-E4734A8341A1}">
      <dgm:prSet/>
      <dgm:spPr/>
      <dgm:t>
        <a:bodyPr/>
        <a:lstStyle/>
        <a:p>
          <a:endParaRPr lang="en-US"/>
        </a:p>
      </dgm:t>
    </dgm:pt>
    <dgm:pt modelId="{F8F96129-DB2D-4253-9B29-F31D99AC5D5E}" type="sibTrans" cxnId="{0155799F-0FEB-4F80-B710-E4734A8341A1}">
      <dgm:prSet/>
      <dgm:spPr/>
      <dgm:t>
        <a:bodyPr/>
        <a:lstStyle/>
        <a:p>
          <a:endParaRPr lang="en-US"/>
        </a:p>
      </dgm:t>
    </dgm:pt>
    <dgm:pt modelId="{1F10CDC4-626D-49B9-A4DA-36FE83D7DFAF}">
      <dgm:prSet/>
      <dgm:spPr/>
      <dgm:t>
        <a:bodyPr/>
        <a:lstStyle/>
        <a:p>
          <a:r>
            <a:rPr lang="en-US" dirty="0"/>
            <a:t>Care transitions</a:t>
          </a:r>
        </a:p>
      </dgm:t>
    </dgm:pt>
    <dgm:pt modelId="{9C9D2BB0-41DB-4836-939A-A15555E582C5}" type="parTrans" cxnId="{69E88F20-FDF7-4C77-83D4-A5E82E5281C3}">
      <dgm:prSet/>
      <dgm:spPr/>
      <dgm:t>
        <a:bodyPr/>
        <a:lstStyle/>
        <a:p>
          <a:endParaRPr lang="en-US"/>
        </a:p>
      </dgm:t>
    </dgm:pt>
    <dgm:pt modelId="{A2FAB83E-B7D5-4440-91D3-BE45AB273F59}" type="sibTrans" cxnId="{69E88F20-FDF7-4C77-83D4-A5E82E5281C3}">
      <dgm:prSet/>
      <dgm:spPr/>
      <dgm:t>
        <a:bodyPr/>
        <a:lstStyle/>
        <a:p>
          <a:endParaRPr lang="en-US"/>
        </a:p>
      </dgm:t>
    </dgm:pt>
    <dgm:pt modelId="{AAC27A08-56E8-48A1-A194-B9D01AFE704E}">
      <dgm:prSet/>
      <dgm:spPr/>
      <dgm:t>
        <a:bodyPr/>
        <a:lstStyle/>
        <a:p>
          <a:r>
            <a:rPr lang="en-US" dirty="0"/>
            <a:t>Reduce billing cycle time</a:t>
          </a:r>
        </a:p>
      </dgm:t>
    </dgm:pt>
    <dgm:pt modelId="{FCC68855-621C-4E9F-BA79-1D7A70C1E6C8}" type="parTrans" cxnId="{3BDBD52D-A451-4C68-9730-24229BDA0A21}">
      <dgm:prSet/>
      <dgm:spPr/>
      <dgm:t>
        <a:bodyPr/>
        <a:lstStyle/>
        <a:p>
          <a:endParaRPr lang="en-US"/>
        </a:p>
      </dgm:t>
    </dgm:pt>
    <dgm:pt modelId="{8DAA3315-ED49-47F8-A9C8-2D924D5C7CD5}" type="sibTrans" cxnId="{3BDBD52D-A451-4C68-9730-24229BDA0A21}">
      <dgm:prSet/>
      <dgm:spPr/>
      <dgm:t>
        <a:bodyPr/>
        <a:lstStyle/>
        <a:p>
          <a:endParaRPr lang="en-US"/>
        </a:p>
      </dgm:t>
    </dgm:pt>
    <dgm:pt modelId="{55E07A8F-3E8E-41E2-B8EC-752782ED20C0}">
      <dgm:prSet/>
      <dgm:spPr/>
      <dgm:t>
        <a:bodyPr/>
        <a:lstStyle/>
        <a:p>
          <a:r>
            <a:rPr lang="en-US" dirty="0"/>
            <a:t>Reduce purchasing costs and par levels</a:t>
          </a:r>
        </a:p>
      </dgm:t>
    </dgm:pt>
    <dgm:pt modelId="{0DC2344D-28A6-4DA1-8391-61FEB28F5933}" type="parTrans" cxnId="{E3FC5746-CAE9-4A65-B5C1-336502441EDF}">
      <dgm:prSet/>
      <dgm:spPr/>
      <dgm:t>
        <a:bodyPr/>
        <a:lstStyle/>
        <a:p>
          <a:endParaRPr lang="en-US"/>
        </a:p>
      </dgm:t>
    </dgm:pt>
    <dgm:pt modelId="{9EC18EF0-14D5-4573-8BC7-3B44A4E323EF}" type="sibTrans" cxnId="{E3FC5746-CAE9-4A65-B5C1-336502441EDF}">
      <dgm:prSet/>
      <dgm:spPr/>
      <dgm:t>
        <a:bodyPr/>
        <a:lstStyle/>
        <a:p>
          <a:endParaRPr lang="en-US"/>
        </a:p>
      </dgm:t>
    </dgm:pt>
    <dgm:pt modelId="{49DA575A-6E05-4967-A041-ECFE9D5A9074}">
      <dgm:prSet/>
      <dgm:spPr/>
      <dgm:t>
        <a:bodyPr/>
        <a:lstStyle/>
        <a:p>
          <a:r>
            <a:rPr lang="en-US" dirty="0"/>
            <a:t>Achieving National Patient Safety Goals</a:t>
          </a:r>
        </a:p>
      </dgm:t>
    </dgm:pt>
    <dgm:pt modelId="{373016C1-3B98-41E9-8412-89F9F5DF665A}" type="parTrans" cxnId="{229A7AE3-3F62-4EE8-8C0C-C2E1ABF42EFF}">
      <dgm:prSet/>
      <dgm:spPr/>
      <dgm:t>
        <a:bodyPr/>
        <a:lstStyle/>
        <a:p>
          <a:endParaRPr lang="en-US"/>
        </a:p>
      </dgm:t>
    </dgm:pt>
    <dgm:pt modelId="{BD243828-28BC-4E74-931D-BD9EA4C2CD8D}" type="sibTrans" cxnId="{229A7AE3-3F62-4EE8-8C0C-C2E1ABF42EFF}">
      <dgm:prSet/>
      <dgm:spPr/>
      <dgm:t>
        <a:bodyPr/>
        <a:lstStyle/>
        <a:p>
          <a:endParaRPr lang="en-US"/>
        </a:p>
      </dgm:t>
    </dgm:pt>
    <dgm:pt modelId="{CB92DF5A-171F-4B2D-AE5D-C8B3C5F58905}" type="pres">
      <dgm:prSet presAssocID="{5F0BAA67-ECDC-44D7-9B7E-C2D301DB3CBB}" presName="diagram" presStyleCnt="0">
        <dgm:presLayoutVars>
          <dgm:dir/>
          <dgm:resizeHandles val="exact"/>
        </dgm:presLayoutVars>
      </dgm:prSet>
      <dgm:spPr/>
    </dgm:pt>
    <dgm:pt modelId="{EFCEE0AA-C0AD-46BC-9AED-F00C4F75F6E7}" type="pres">
      <dgm:prSet presAssocID="{6BFCF7DE-C97C-4CD4-AF99-EFAF4D4B1EC5}" presName="node" presStyleLbl="node1" presStyleIdx="0" presStyleCnt="11">
        <dgm:presLayoutVars>
          <dgm:bulletEnabled val="1"/>
        </dgm:presLayoutVars>
      </dgm:prSet>
      <dgm:spPr/>
    </dgm:pt>
    <dgm:pt modelId="{9A30DFD7-44C4-4B09-9BB6-15B9B2CC25D7}" type="pres">
      <dgm:prSet presAssocID="{F7C2A349-173B-4969-BB51-35A284646EB0}" presName="sibTrans" presStyleCnt="0"/>
      <dgm:spPr/>
    </dgm:pt>
    <dgm:pt modelId="{E32772D8-0AAC-4B44-8D7C-693A60006D9F}" type="pres">
      <dgm:prSet presAssocID="{A2AFDD83-1259-4BD2-B826-893539A1FC33}" presName="node" presStyleLbl="node1" presStyleIdx="1" presStyleCnt="11">
        <dgm:presLayoutVars>
          <dgm:bulletEnabled val="1"/>
        </dgm:presLayoutVars>
      </dgm:prSet>
      <dgm:spPr/>
    </dgm:pt>
    <dgm:pt modelId="{AEAB055C-2192-44EE-92A4-8A7F34B20216}" type="pres">
      <dgm:prSet presAssocID="{243A9AE8-5304-4513-A265-3FC6BC43CE4D}" presName="sibTrans" presStyleCnt="0"/>
      <dgm:spPr/>
    </dgm:pt>
    <dgm:pt modelId="{D5E5DD35-FFF6-4AF1-BC74-4045BBFE7BD7}" type="pres">
      <dgm:prSet presAssocID="{B6A1BED4-2077-4210-A6B2-7C81B47C9064}" presName="node" presStyleLbl="node1" presStyleIdx="2" presStyleCnt="11">
        <dgm:presLayoutVars>
          <dgm:bulletEnabled val="1"/>
        </dgm:presLayoutVars>
      </dgm:prSet>
      <dgm:spPr/>
    </dgm:pt>
    <dgm:pt modelId="{B06B19B1-2BB5-4834-84D2-CA0BD3AA1391}" type="pres">
      <dgm:prSet presAssocID="{CFB4569E-9A59-43D1-B4C3-92DA42D3B126}" presName="sibTrans" presStyleCnt="0"/>
      <dgm:spPr/>
    </dgm:pt>
    <dgm:pt modelId="{2E52DECE-4604-4E8F-8199-60BD03F5559A}" type="pres">
      <dgm:prSet presAssocID="{42E1F365-3D8A-401A-A30F-310C01CC8BC7}" presName="node" presStyleLbl="node1" presStyleIdx="3" presStyleCnt="11">
        <dgm:presLayoutVars>
          <dgm:bulletEnabled val="1"/>
        </dgm:presLayoutVars>
      </dgm:prSet>
      <dgm:spPr/>
    </dgm:pt>
    <dgm:pt modelId="{44C7C0CA-6602-4C58-8711-82BE8F01889F}" type="pres">
      <dgm:prSet presAssocID="{1FC71C8F-AF3B-4BAD-8246-28DF5DC990E6}" presName="sibTrans" presStyleCnt="0"/>
      <dgm:spPr/>
    </dgm:pt>
    <dgm:pt modelId="{CAC09093-7AD0-4DC8-80BE-1F361D7304BE}" type="pres">
      <dgm:prSet presAssocID="{66F89C26-45F3-4A8B-A6C1-C8DB5D3897B6}" presName="node" presStyleLbl="node1" presStyleIdx="4" presStyleCnt="11">
        <dgm:presLayoutVars>
          <dgm:bulletEnabled val="1"/>
        </dgm:presLayoutVars>
      </dgm:prSet>
      <dgm:spPr/>
    </dgm:pt>
    <dgm:pt modelId="{85D6FFFB-1261-4FB0-9EF4-A3D4965FDFDA}" type="pres">
      <dgm:prSet presAssocID="{2BADE809-5B59-40A2-A8C2-4D0DBDF20506}" presName="sibTrans" presStyleCnt="0"/>
      <dgm:spPr/>
    </dgm:pt>
    <dgm:pt modelId="{107CA30B-6BE7-4653-8B78-78C65D650BAB}" type="pres">
      <dgm:prSet presAssocID="{F6550EC3-4AF9-497F-9479-BE71D72BB27B}" presName="node" presStyleLbl="node1" presStyleIdx="5" presStyleCnt="11">
        <dgm:presLayoutVars>
          <dgm:bulletEnabled val="1"/>
        </dgm:presLayoutVars>
      </dgm:prSet>
      <dgm:spPr/>
    </dgm:pt>
    <dgm:pt modelId="{60C6211E-C52B-4FA1-AB70-B3127A06B7F3}" type="pres">
      <dgm:prSet presAssocID="{64AB4693-FAE9-43D8-93A5-95320F601F3D}" presName="sibTrans" presStyleCnt="0"/>
      <dgm:spPr/>
    </dgm:pt>
    <dgm:pt modelId="{E584EC6B-CE13-4E8A-BABD-7C2271B103E5}" type="pres">
      <dgm:prSet presAssocID="{2A48C5CB-06FD-4F4E-A4DD-86B82C03A8A0}" presName="node" presStyleLbl="node1" presStyleIdx="6" presStyleCnt="11">
        <dgm:presLayoutVars>
          <dgm:bulletEnabled val="1"/>
        </dgm:presLayoutVars>
      </dgm:prSet>
      <dgm:spPr/>
    </dgm:pt>
    <dgm:pt modelId="{63E53747-DC6E-4233-B891-A2CE1B2E9CDF}" type="pres">
      <dgm:prSet presAssocID="{F8F96129-DB2D-4253-9B29-F31D99AC5D5E}" presName="sibTrans" presStyleCnt="0"/>
      <dgm:spPr/>
    </dgm:pt>
    <dgm:pt modelId="{42246816-98AD-4CA4-BE70-CCDCAECACF42}" type="pres">
      <dgm:prSet presAssocID="{1F10CDC4-626D-49B9-A4DA-36FE83D7DFAF}" presName="node" presStyleLbl="node1" presStyleIdx="7" presStyleCnt="11">
        <dgm:presLayoutVars>
          <dgm:bulletEnabled val="1"/>
        </dgm:presLayoutVars>
      </dgm:prSet>
      <dgm:spPr/>
    </dgm:pt>
    <dgm:pt modelId="{7AC9990A-2142-4F31-8B6D-2AC84FF725C1}" type="pres">
      <dgm:prSet presAssocID="{A2FAB83E-B7D5-4440-91D3-BE45AB273F59}" presName="sibTrans" presStyleCnt="0"/>
      <dgm:spPr/>
    </dgm:pt>
    <dgm:pt modelId="{03D367DD-5404-4AED-A299-E1EFA9CF06FD}" type="pres">
      <dgm:prSet presAssocID="{AAC27A08-56E8-48A1-A194-B9D01AFE704E}" presName="node" presStyleLbl="node1" presStyleIdx="8" presStyleCnt="11">
        <dgm:presLayoutVars>
          <dgm:bulletEnabled val="1"/>
        </dgm:presLayoutVars>
      </dgm:prSet>
      <dgm:spPr/>
    </dgm:pt>
    <dgm:pt modelId="{B76B47D7-7836-4190-B68C-5FB99F745202}" type="pres">
      <dgm:prSet presAssocID="{8DAA3315-ED49-47F8-A9C8-2D924D5C7CD5}" presName="sibTrans" presStyleCnt="0"/>
      <dgm:spPr/>
    </dgm:pt>
    <dgm:pt modelId="{43123796-27CA-42EA-A7A0-691005221455}" type="pres">
      <dgm:prSet presAssocID="{55E07A8F-3E8E-41E2-B8EC-752782ED20C0}" presName="node" presStyleLbl="node1" presStyleIdx="9" presStyleCnt="11">
        <dgm:presLayoutVars>
          <dgm:bulletEnabled val="1"/>
        </dgm:presLayoutVars>
      </dgm:prSet>
      <dgm:spPr/>
    </dgm:pt>
    <dgm:pt modelId="{F3A129CB-AEC2-47E0-BCC5-738807690E88}" type="pres">
      <dgm:prSet presAssocID="{9EC18EF0-14D5-4573-8BC7-3B44A4E323EF}" presName="sibTrans" presStyleCnt="0"/>
      <dgm:spPr/>
    </dgm:pt>
    <dgm:pt modelId="{3FA809C5-88AD-4D87-89CC-A3A1E135CC29}" type="pres">
      <dgm:prSet presAssocID="{49DA575A-6E05-4967-A041-ECFE9D5A9074}" presName="node" presStyleLbl="node1" presStyleIdx="10" presStyleCnt="11">
        <dgm:presLayoutVars>
          <dgm:bulletEnabled val="1"/>
        </dgm:presLayoutVars>
      </dgm:prSet>
      <dgm:spPr/>
    </dgm:pt>
  </dgm:ptLst>
  <dgm:cxnLst>
    <dgm:cxn modelId="{1681931B-5DB8-40E1-8377-EA8BF92661FD}" type="presOf" srcId="{49DA575A-6E05-4967-A041-ECFE9D5A9074}" destId="{3FA809C5-88AD-4D87-89CC-A3A1E135CC29}" srcOrd="0" destOrd="0" presId="urn:microsoft.com/office/officeart/2005/8/layout/default"/>
    <dgm:cxn modelId="{69E88F20-FDF7-4C77-83D4-A5E82E5281C3}" srcId="{5F0BAA67-ECDC-44D7-9B7E-C2D301DB3CBB}" destId="{1F10CDC4-626D-49B9-A4DA-36FE83D7DFAF}" srcOrd="7" destOrd="0" parTransId="{9C9D2BB0-41DB-4836-939A-A15555E582C5}" sibTransId="{A2FAB83E-B7D5-4440-91D3-BE45AB273F59}"/>
    <dgm:cxn modelId="{D0D2A923-9600-4157-8177-99C4B343E63B}" type="presOf" srcId="{66F89C26-45F3-4A8B-A6C1-C8DB5D3897B6}" destId="{CAC09093-7AD0-4DC8-80BE-1F361D7304BE}" srcOrd="0" destOrd="0" presId="urn:microsoft.com/office/officeart/2005/8/layout/default"/>
    <dgm:cxn modelId="{3BDBD52D-A451-4C68-9730-24229BDA0A21}" srcId="{5F0BAA67-ECDC-44D7-9B7E-C2D301DB3CBB}" destId="{AAC27A08-56E8-48A1-A194-B9D01AFE704E}" srcOrd="8" destOrd="0" parTransId="{FCC68855-621C-4E9F-BA79-1D7A70C1E6C8}" sibTransId="{8DAA3315-ED49-47F8-A9C8-2D924D5C7CD5}"/>
    <dgm:cxn modelId="{A34AD52E-B6A8-41EB-9328-81349E1D48E7}" type="presOf" srcId="{6BFCF7DE-C97C-4CD4-AF99-EFAF4D4B1EC5}" destId="{EFCEE0AA-C0AD-46BC-9AED-F00C4F75F6E7}" srcOrd="0" destOrd="0" presId="urn:microsoft.com/office/officeart/2005/8/layout/default"/>
    <dgm:cxn modelId="{8C02C038-221D-4C55-A6D5-B4BD6C42BB53}" srcId="{5F0BAA67-ECDC-44D7-9B7E-C2D301DB3CBB}" destId="{A2AFDD83-1259-4BD2-B826-893539A1FC33}" srcOrd="1" destOrd="0" parTransId="{D3941DE0-4F92-4355-8FD4-A5E924FA3CBF}" sibTransId="{243A9AE8-5304-4513-A265-3FC6BC43CE4D}"/>
    <dgm:cxn modelId="{BAD29D40-C7F3-4EA8-9DB2-A1B104F9AB79}" type="presOf" srcId="{A2AFDD83-1259-4BD2-B826-893539A1FC33}" destId="{E32772D8-0AAC-4B44-8D7C-693A60006D9F}" srcOrd="0" destOrd="0" presId="urn:microsoft.com/office/officeart/2005/8/layout/default"/>
    <dgm:cxn modelId="{622ED35F-01CE-4B98-9524-CD338E423B15}" srcId="{5F0BAA67-ECDC-44D7-9B7E-C2D301DB3CBB}" destId="{66F89C26-45F3-4A8B-A6C1-C8DB5D3897B6}" srcOrd="4" destOrd="0" parTransId="{E07A52B3-2631-4A58-8220-FCF978A4CC3D}" sibTransId="{2BADE809-5B59-40A2-A8C2-4D0DBDF20506}"/>
    <dgm:cxn modelId="{E3FC5746-CAE9-4A65-B5C1-336502441EDF}" srcId="{5F0BAA67-ECDC-44D7-9B7E-C2D301DB3CBB}" destId="{55E07A8F-3E8E-41E2-B8EC-752782ED20C0}" srcOrd="9" destOrd="0" parTransId="{0DC2344D-28A6-4DA1-8391-61FEB28F5933}" sibTransId="{9EC18EF0-14D5-4573-8BC7-3B44A4E323EF}"/>
    <dgm:cxn modelId="{69782972-E39B-45B5-9305-F73D670D48D3}" type="presOf" srcId="{1F10CDC4-626D-49B9-A4DA-36FE83D7DFAF}" destId="{42246816-98AD-4CA4-BE70-CCDCAECACF42}" srcOrd="0" destOrd="0" presId="urn:microsoft.com/office/officeart/2005/8/layout/default"/>
    <dgm:cxn modelId="{04617B55-72CA-48E7-84B1-5D0B648D81BC}" srcId="{5F0BAA67-ECDC-44D7-9B7E-C2D301DB3CBB}" destId="{B6A1BED4-2077-4210-A6B2-7C81B47C9064}" srcOrd="2" destOrd="0" parTransId="{57EA317D-4B6D-4BC1-85B5-5726D7D2A574}" sibTransId="{CFB4569E-9A59-43D1-B4C3-92DA42D3B126}"/>
    <dgm:cxn modelId="{D1305E7D-307B-4750-A090-43ECDAD98330}" srcId="{5F0BAA67-ECDC-44D7-9B7E-C2D301DB3CBB}" destId="{F6550EC3-4AF9-497F-9479-BE71D72BB27B}" srcOrd="5" destOrd="0" parTransId="{B9084E86-534B-4E7E-9227-80814DA81A0C}" sibTransId="{64AB4693-FAE9-43D8-93A5-95320F601F3D}"/>
    <dgm:cxn modelId="{5BF8118A-0251-4308-BD79-A0CEEB8FEC07}" type="presOf" srcId="{2A48C5CB-06FD-4F4E-A4DD-86B82C03A8A0}" destId="{E584EC6B-CE13-4E8A-BABD-7C2271B103E5}" srcOrd="0" destOrd="0" presId="urn:microsoft.com/office/officeart/2005/8/layout/default"/>
    <dgm:cxn modelId="{0155799F-0FEB-4F80-B710-E4734A8341A1}" srcId="{5F0BAA67-ECDC-44D7-9B7E-C2D301DB3CBB}" destId="{2A48C5CB-06FD-4F4E-A4DD-86B82C03A8A0}" srcOrd="6" destOrd="0" parTransId="{69BC7AF4-1955-4D4E-A5A9-08BD572B9CED}" sibTransId="{F8F96129-DB2D-4253-9B29-F31D99AC5D5E}"/>
    <dgm:cxn modelId="{A00D64A3-74A8-477C-B46F-FA761F4256EE}" srcId="{5F0BAA67-ECDC-44D7-9B7E-C2D301DB3CBB}" destId="{6BFCF7DE-C97C-4CD4-AF99-EFAF4D4B1EC5}" srcOrd="0" destOrd="0" parTransId="{74E47CE5-B060-4EC5-87E6-49DE0589CE57}" sibTransId="{F7C2A349-173B-4969-BB51-35A284646EB0}"/>
    <dgm:cxn modelId="{508623A6-BFAA-4104-AD35-6484CBB88C4C}" type="presOf" srcId="{F6550EC3-4AF9-497F-9479-BE71D72BB27B}" destId="{107CA30B-6BE7-4653-8B78-78C65D650BAB}" srcOrd="0" destOrd="0" presId="urn:microsoft.com/office/officeart/2005/8/layout/default"/>
    <dgm:cxn modelId="{2A1CD4A6-96BC-4D51-85F4-BF87281441D2}" type="presOf" srcId="{42E1F365-3D8A-401A-A30F-310C01CC8BC7}" destId="{2E52DECE-4604-4E8F-8199-60BD03F5559A}" srcOrd="0" destOrd="0" presId="urn:microsoft.com/office/officeart/2005/8/layout/default"/>
    <dgm:cxn modelId="{80BD12AD-7289-4DC5-84BD-A8D40BCA710B}" type="presOf" srcId="{B6A1BED4-2077-4210-A6B2-7C81B47C9064}" destId="{D5E5DD35-FFF6-4AF1-BC74-4045BBFE7BD7}" srcOrd="0" destOrd="0" presId="urn:microsoft.com/office/officeart/2005/8/layout/default"/>
    <dgm:cxn modelId="{17A7B0CB-6E7D-4FFB-9DBF-2E7EFE28214B}" type="presOf" srcId="{55E07A8F-3E8E-41E2-B8EC-752782ED20C0}" destId="{43123796-27CA-42EA-A7A0-691005221455}" srcOrd="0" destOrd="0" presId="urn:microsoft.com/office/officeart/2005/8/layout/default"/>
    <dgm:cxn modelId="{BD502ADD-EDF0-4A5B-AA55-01B1FE9CC0B5}" srcId="{5F0BAA67-ECDC-44D7-9B7E-C2D301DB3CBB}" destId="{42E1F365-3D8A-401A-A30F-310C01CC8BC7}" srcOrd="3" destOrd="0" parTransId="{77C9F242-9513-494C-BAC8-932A5929EC43}" sibTransId="{1FC71C8F-AF3B-4BAD-8246-28DF5DC990E6}"/>
    <dgm:cxn modelId="{229A7AE3-3F62-4EE8-8C0C-C2E1ABF42EFF}" srcId="{5F0BAA67-ECDC-44D7-9B7E-C2D301DB3CBB}" destId="{49DA575A-6E05-4967-A041-ECFE9D5A9074}" srcOrd="10" destOrd="0" parTransId="{373016C1-3B98-41E9-8412-89F9F5DF665A}" sibTransId="{BD243828-28BC-4E74-931D-BD9EA4C2CD8D}"/>
    <dgm:cxn modelId="{59B97EEB-4109-48E4-A872-21FE6BCFDE3D}" type="presOf" srcId="{5F0BAA67-ECDC-44D7-9B7E-C2D301DB3CBB}" destId="{CB92DF5A-171F-4B2D-AE5D-C8B3C5F58905}" srcOrd="0" destOrd="0" presId="urn:microsoft.com/office/officeart/2005/8/layout/default"/>
    <dgm:cxn modelId="{380044EE-54B9-4867-B0CC-48B97BAD6CE8}" type="presOf" srcId="{AAC27A08-56E8-48A1-A194-B9D01AFE704E}" destId="{03D367DD-5404-4AED-A299-E1EFA9CF06FD}" srcOrd="0" destOrd="0" presId="urn:microsoft.com/office/officeart/2005/8/layout/default"/>
    <dgm:cxn modelId="{3EA09DC7-F0BE-4C6E-A1F9-58FD5892CE97}" type="presParOf" srcId="{CB92DF5A-171F-4B2D-AE5D-C8B3C5F58905}" destId="{EFCEE0AA-C0AD-46BC-9AED-F00C4F75F6E7}" srcOrd="0" destOrd="0" presId="urn:microsoft.com/office/officeart/2005/8/layout/default"/>
    <dgm:cxn modelId="{FE94D5DF-6667-453F-95AC-3A56D25A29E4}" type="presParOf" srcId="{CB92DF5A-171F-4B2D-AE5D-C8B3C5F58905}" destId="{9A30DFD7-44C4-4B09-9BB6-15B9B2CC25D7}" srcOrd="1" destOrd="0" presId="urn:microsoft.com/office/officeart/2005/8/layout/default"/>
    <dgm:cxn modelId="{330881E8-F56F-466E-829C-94D628B933D0}" type="presParOf" srcId="{CB92DF5A-171F-4B2D-AE5D-C8B3C5F58905}" destId="{E32772D8-0AAC-4B44-8D7C-693A60006D9F}" srcOrd="2" destOrd="0" presId="urn:microsoft.com/office/officeart/2005/8/layout/default"/>
    <dgm:cxn modelId="{7C7FEDC7-BAC2-41E1-9188-4DDA2BD99757}" type="presParOf" srcId="{CB92DF5A-171F-4B2D-AE5D-C8B3C5F58905}" destId="{AEAB055C-2192-44EE-92A4-8A7F34B20216}" srcOrd="3" destOrd="0" presId="urn:microsoft.com/office/officeart/2005/8/layout/default"/>
    <dgm:cxn modelId="{D5FB6D92-89C0-488B-973F-7D16B0A21481}" type="presParOf" srcId="{CB92DF5A-171F-4B2D-AE5D-C8B3C5F58905}" destId="{D5E5DD35-FFF6-4AF1-BC74-4045BBFE7BD7}" srcOrd="4" destOrd="0" presId="urn:microsoft.com/office/officeart/2005/8/layout/default"/>
    <dgm:cxn modelId="{CC4298F4-B20D-4A02-BAD3-1B6DDC5FF780}" type="presParOf" srcId="{CB92DF5A-171F-4B2D-AE5D-C8B3C5F58905}" destId="{B06B19B1-2BB5-4834-84D2-CA0BD3AA1391}" srcOrd="5" destOrd="0" presId="urn:microsoft.com/office/officeart/2005/8/layout/default"/>
    <dgm:cxn modelId="{7F7CF883-571D-404E-806F-8879C803BE1C}" type="presParOf" srcId="{CB92DF5A-171F-4B2D-AE5D-C8B3C5F58905}" destId="{2E52DECE-4604-4E8F-8199-60BD03F5559A}" srcOrd="6" destOrd="0" presId="urn:microsoft.com/office/officeart/2005/8/layout/default"/>
    <dgm:cxn modelId="{A4BD64B3-1F39-4B7D-A632-4B6BDAD75869}" type="presParOf" srcId="{CB92DF5A-171F-4B2D-AE5D-C8B3C5F58905}" destId="{44C7C0CA-6602-4C58-8711-82BE8F01889F}" srcOrd="7" destOrd="0" presId="urn:microsoft.com/office/officeart/2005/8/layout/default"/>
    <dgm:cxn modelId="{B8F5DC09-8E95-4C5D-A622-9E62AA2E5ECE}" type="presParOf" srcId="{CB92DF5A-171F-4B2D-AE5D-C8B3C5F58905}" destId="{CAC09093-7AD0-4DC8-80BE-1F361D7304BE}" srcOrd="8" destOrd="0" presId="urn:microsoft.com/office/officeart/2005/8/layout/default"/>
    <dgm:cxn modelId="{181712BE-1377-448D-91C9-E008FC518203}" type="presParOf" srcId="{CB92DF5A-171F-4B2D-AE5D-C8B3C5F58905}" destId="{85D6FFFB-1261-4FB0-9EF4-A3D4965FDFDA}" srcOrd="9" destOrd="0" presId="urn:microsoft.com/office/officeart/2005/8/layout/default"/>
    <dgm:cxn modelId="{5805FCD2-941B-49E7-8945-37A88F20CD26}" type="presParOf" srcId="{CB92DF5A-171F-4B2D-AE5D-C8B3C5F58905}" destId="{107CA30B-6BE7-4653-8B78-78C65D650BAB}" srcOrd="10" destOrd="0" presId="urn:microsoft.com/office/officeart/2005/8/layout/default"/>
    <dgm:cxn modelId="{643A32D9-7643-4BB9-8322-15F44CE6A5AA}" type="presParOf" srcId="{CB92DF5A-171F-4B2D-AE5D-C8B3C5F58905}" destId="{60C6211E-C52B-4FA1-AB70-B3127A06B7F3}" srcOrd="11" destOrd="0" presId="urn:microsoft.com/office/officeart/2005/8/layout/default"/>
    <dgm:cxn modelId="{487B4C91-AAC1-46CB-BB55-EB1DD1BD9A7A}" type="presParOf" srcId="{CB92DF5A-171F-4B2D-AE5D-C8B3C5F58905}" destId="{E584EC6B-CE13-4E8A-BABD-7C2271B103E5}" srcOrd="12" destOrd="0" presId="urn:microsoft.com/office/officeart/2005/8/layout/default"/>
    <dgm:cxn modelId="{673369E0-DC7E-4C95-9F93-56CE9C1921E2}" type="presParOf" srcId="{CB92DF5A-171F-4B2D-AE5D-C8B3C5F58905}" destId="{63E53747-DC6E-4233-B891-A2CE1B2E9CDF}" srcOrd="13" destOrd="0" presId="urn:microsoft.com/office/officeart/2005/8/layout/default"/>
    <dgm:cxn modelId="{2E63BC02-3A2A-49CE-8CF3-B7B59A437E9E}" type="presParOf" srcId="{CB92DF5A-171F-4B2D-AE5D-C8B3C5F58905}" destId="{42246816-98AD-4CA4-BE70-CCDCAECACF42}" srcOrd="14" destOrd="0" presId="urn:microsoft.com/office/officeart/2005/8/layout/default"/>
    <dgm:cxn modelId="{D7905A6B-CE9E-4469-ADA1-0410DB6D8351}" type="presParOf" srcId="{CB92DF5A-171F-4B2D-AE5D-C8B3C5F58905}" destId="{7AC9990A-2142-4F31-8B6D-2AC84FF725C1}" srcOrd="15" destOrd="0" presId="urn:microsoft.com/office/officeart/2005/8/layout/default"/>
    <dgm:cxn modelId="{5463A6C4-9573-46E0-9ADA-A7E62CAE5B45}" type="presParOf" srcId="{CB92DF5A-171F-4B2D-AE5D-C8B3C5F58905}" destId="{03D367DD-5404-4AED-A299-E1EFA9CF06FD}" srcOrd="16" destOrd="0" presId="urn:microsoft.com/office/officeart/2005/8/layout/default"/>
    <dgm:cxn modelId="{8ABE9504-FA12-4A93-8097-B5BF0B6610D9}" type="presParOf" srcId="{CB92DF5A-171F-4B2D-AE5D-C8B3C5F58905}" destId="{B76B47D7-7836-4190-B68C-5FB99F745202}" srcOrd="17" destOrd="0" presId="urn:microsoft.com/office/officeart/2005/8/layout/default"/>
    <dgm:cxn modelId="{90A8AE59-41B6-4C69-9CCA-F239C00C135C}" type="presParOf" srcId="{CB92DF5A-171F-4B2D-AE5D-C8B3C5F58905}" destId="{43123796-27CA-42EA-A7A0-691005221455}" srcOrd="18" destOrd="0" presId="urn:microsoft.com/office/officeart/2005/8/layout/default"/>
    <dgm:cxn modelId="{D397479A-2252-4DB6-BEE2-056B8265BC4D}" type="presParOf" srcId="{CB92DF5A-171F-4B2D-AE5D-C8B3C5F58905}" destId="{F3A129CB-AEC2-47E0-BCC5-738807690E88}" srcOrd="19" destOrd="0" presId="urn:microsoft.com/office/officeart/2005/8/layout/default"/>
    <dgm:cxn modelId="{0566E3F4-C7EE-4F67-83D7-930CF4F8777B}" type="presParOf" srcId="{CB92DF5A-171F-4B2D-AE5D-C8B3C5F58905}" destId="{3FA809C5-88AD-4D87-89CC-A3A1E135CC2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0AD1E-6AA7-49D3-B188-38607AD746A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042335E-9296-4F80-9ED0-9DECE2569CE1}">
      <dgm:prSet/>
      <dgm:spPr/>
      <dgm:t>
        <a:bodyPr/>
        <a:lstStyle/>
        <a:p>
          <a:pPr>
            <a:lnSpc>
              <a:spcPct val="100000"/>
            </a:lnSpc>
          </a:pPr>
          <a:r>
            <a:rPr lang="en-US" dirty="0"/>
            <a:t>Product or service transformed into a state required by the customer</a:t>
          </a:r>
        </a:p>
      </dgm:t>
    </dgm:pt>
    <dgm:pt modelId="{9480A86C-A454-4536-810D-7E4E85016DA9}" type="parTrans" cxnId="{01B74E04-31DF-413A-8939-5B2F813874AD}">
      <dgm:prSet/>
      <dgm:spPr/>
      <dgm:t>
        <a:bodyPr/>
        <a:lstStyle/>
        <a:p>
          <a:endParaRPr lang="en-US"/>
        </a:p>
      </dgm:t>
    </dgm:pt>
    <dgm:pt modelId="{6A10B32E-1F8B-4C50-9CDB-95314AD22328}" type="sibTrans" cxnId="{01B74E04-31DF-413A-8939-5B2F813874AD}">
      <dgm:prSet/>
      <dgm:spPr/>
      <dgm:t>
        <a:bodyPr/>
        <a:lstStyle/>
        <a:p>
          <a:endParaRPr lang="en-US"/>
        </a:p>
      </dgm:t>
    </dgm:pt>
    <dgm:pt modelId="{6C223439-CDCE-4616-ABD4-944B021E2899}">
      <dgm:prSet/>
      <dgm:spPr/>
      <dgm:t>
        <a:bodyPr/>
        <a:lstStyle/>
        <a:p>
          <a:pPr>
            <a:lnSpc>
              <a:spcPct val="100000"/>
            </a:lnSpc>
          </a:pPr>
          <a:r>
            <a:rPr lang="en-US" dirty="0"/>
            <a:t>If asked the customer is willing to pay for the product or service</a:t>
          </a:r>
        </a:p>
      </dgm:t>
    </dgm:pt>
    <dgm:pt modelId="{1D6C5957-D57C-43D3-AAFF-346DAD430961}" type="parTrans" cxnId="{72663987-251B-4500-8ECB-26D7763BF8C0}">
      <dgm:prSet/>
      <dgm:spPr/>
      <dgm:t>
        <a:bodyPr/>
        <a:lstStyle/>
        <a:p>
          <a:endParaRPr lang="en-US"/>
        </a:p>
      </dgm:t>
    </dgm:pt>
    <dgm:pt modelId="{BA27C54D-3E46-49B2-9F0D-45AFAB421F4F}" type="sibTrans" cxnId="{72663987-251B-4500-8ECB-26D7763BF8C0}">
      <dgm:prSet/>
      <dgm:spPr/>
      <dgm:t>
        <a:bodyPr/>
        <a:lstStyle/>
        <a:p>
          <a:endParaRPr lang="en-US"/>
        </a:p>
      </dgm:t>
    </dgm:pt>
    <dgm:pt modelId="{ED0966F3-F242-48DA-B95B-1C6A29472FBA}" type="pres">
      <dgm:prSet presAssocID="{57F0AD1E-6AA7-49D3-B188-38607AD746A5}" presName="root" presStyleCnt="0">
        <dgm:presLayoutVars>
          <dgm:dir/>
          <dgm:resizeHandles val="exact"/>
        </dgm:presLayoutVars>
      </dgm:prSet>
      <dgm:spPr/>
    </dgm:pt>
    <dgm:pt modelId="{20D9BFF1-73FF-47A8-9D3E-B3F778FB832E}" type="pres">
      <dgm:prSet presAssocID="{2042335E-9296-4F80-9ED0-9DECE2569CE1}" presName="compNode" presStyleCnt="0"/>
      <dgm:spPr/>
    </dgm:pt>
    <dgm:pt modelId="{322E2539-5E1F-413A-BBB7-DFC8853DF7F2}" type="pres">
      <dgm:prSet presAssocID="{2042335E-9296-4F80-9ED0-9DECE2569C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6B06D908-2CEA-4C2B-ABBF-38376B3E54E7}" type="pres">
      <dgm:prSet presAssocID="{2042335E-9296-4F80-9ED0-9DECE2569CE1}" presName="spaceRect" presStyleCnt="0"/>
      <dgm:spPr/>
    </dgm:pt>
    <dgm:pt modelId="{CA945147-212B-49FD-B4BD-EE3BC0AA3AD3}" type="pres">
      <dgm:prSet presAssocID="{2042335E-9296-4F80-9ED0-9DECE2569CE1}" presName="textRect" presStyleLbl="revTx" presStyleIdx="0" presStyleCnt="2">
        <dgm:presLayoutVars>
          <dgm:chMax val="1"/>
          <dgm:chPref val="1"/>
        </dgm:presLayoutVars>
      </dgm:prSet>
      <dgm:spPr/>
    </dgm:pt>
    <dgm:pt modelId="{42732DDE-4AE8-4A03-B8CD-FF1358633682}" type="pres">
      <dgm:prSet presAssocID="{6A10B32E-1F8B-4C50-9CDB-95314AD22328}" presName="sibTrans" presStyleCnt="0"/>
      <dgm:spPr/>
    </dgm:pt>
    <dgm:pt modelId="{A23F469A-AF9F-413A-B72F-6AF03EDFC3DF}" type="pres">
      <dgm:prSet presAssocID="{6C223439-CDCE-4616-ABD4-944B021E2899}" presName="compNode" presStyleCnt="0"/>
      <dgm:spPr/>
    </dgm:pt>
    <dgm:pt modelId="{C89287CE-22FB-4BA0-8785-224A7D38E983}" type="pres">
      <dgm:prSet presAssocID="{6C223439-CDCE-4616-ABD4-944B021E28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32D8DDF-5AF0-4A33-AD82-170B96274E78}" type="pres">
      <dgm:prSet presAssocID="{6C223439-CDCE-4616-ABD4-944B021E2899}" presName="spaceRect" presStyleCnt="0"/>
      <dgm:spPr/>
    </dgm:pt>
    <dgm:pt modelId="{8C3980C3-4DED-44E1-978C-255884637082}" type="pres">
      <dgm:prSet presAssocID="{6C223439-CDCE-4616-ABD4-944B021E2899}" presName="textRect" presStyleLbl="revTx" presStyleIdx="1" presStyleCnt="2">
        <dgm:presLayoutVars>
          <dgm:chMax val="1"/>
          <dgm:chPref val="1"/>
        </dgm:presLayoutVars>
      </dgm:prSet>
      <dgm:spPr/>
    </dgm:pt>
  </dgm:ptLst>
  <dgm:cxnLst>
    <dgm:cxn modelId="{9E4F1200-259C-45CA-84F8-1938EC5C2DC9}" type="presOf" srcId="{6C223439-CDCE-4616-ABD4-944B021E2899}" destId="{8C3980C3-4DED-44E1-978C-255884637082}" srcOrd="0" destOrd="0" presId="urn:microsoft.com/office/officeart/2018/2/layout/IconLabelList"/>
    <dgm:cxn modelId="{01B74E04-31DF-413A-8939-5B2F813874AD}" srcId="{57F0AD1E-6AA7-49D3-B188-38607AD746A5}" destId="{2042335E-9296-4F80-9ED0-9DECE2569CE1}" srcOrd="0" destOrd="0" parTransId="{9480A86C-A454-4536-810D-7E4E85016DA9}" sibTransId="{6A10B32E-1F8B-4C50-9CDB-95314AD22328}"/>
    <dgm:cxn modelId="{58D9B480-A8EC-4AA6-BB6C-5DD7DCEA271B}" type="presOf" srcId="{57F0AD1E-6AA7-49D3-B188-38607AD746A5}" destId="{ED0966F3-F242-48DA-B95B-1C6A29472FBA}" srcOrd="0" destOrd="0" presId="urn:microsoft.com/office/officeart/2018/2/layout/IconLabelList"/>
    <dgm:cxn modelId="{72663987-251B-4500-8ECB-26D7763BF8C0}" srcId="{57F0AD1E-6AA7-49D3-B188-38607AD746A5}" destId="{6C223439-CDCE-4616-ABD4-944B021E2899}" srcOrd="1" destOrd="0" parTransId="{1D6C5957-D57C-43D3-AAFF-346DAD430961}" sibTransId="{BA27C54D-3E46-49B2-9F0D-45AFAB421F4F}"/>
    <dgm:cxn modelId="{DF66AA9E-091F-49F6-91EC-7FC5A2D60A98}" type="presOf" srcId="{2042335E-9296-4F80-9ED0-9DECE2569CE1}" destId="{CA945147-212B-49FD-B4BD-EE3BC0AA3AD3}" srcOrd="0" destOrd="0" presId="urn:microsoft.com/office/officeart/2018/2/layout/IconLabelList"/>
    <dgm:cxn modelId="{3F08477A-09E0-41E6-B69D-CDFEC32E6DDA}" type="presParOf" srcId="{ED0966F3-F242-48DA-B95B-1C6A29472FBA}" destId="{20D9BFF1-73FF-47A8-9D3E-B3F778FB832E}" srcOrd="0" destOrd="0" presId="urn:microsoft.com/office/officeart/2018/2/layout/IconLabelList"/>
    <dgm:cxn modelId="{6B1497BB-F821-476D-8A87-9F8A5F83F60D}" type="presParOf" srcId="{20D9BFF1-73FF-47A8-9D3E-B3F778FB832E}" destId="{322E2539-5E1F-413A-BBB7-DFC8853DF7F2}" srcOrd="0" destOrd="0" presId="urn:microsoft.com/office/officeart/2018/2/layout/IconLabelList"/>
    <dgm:cxn modelId="{3AE09BBD-0594-4F56-8DA3-B99371316A34}" type="presParOf" srcId="{20D9BFF1-73FF-47A8-9D3E-B3F778FB832E}" destId="{6B06D908-2CEA-4C2B-ABBF-38376B3E54E7}" srcOrd="1" destOrd="0" presId="urn:microsoft.com/office/officeart/2018/2/layout/IconLabelList"/>
    <dgm:cxn modelId="{2E3B5BD4-99E7-461A-A989-07FFEBADCDC4}" type="presParOf" srcId="{20D9BFF1-73FF-47A8-9D3E-B3F778FB832E}" destId="{CA945147-212B-49FD-B4BD-EE3BC0AA3AD3}" srcOrd="2" destOrd="0" presId="urn:microsoft.com/office/officeart/2018/2/layout/IconLabelList"/>
    <dgm:cxn modelId="{9C5AB54A-8B3E-4D02-B99D-4035193F7220}" type="presParOf" srcId="{ED0966F3-F242-48DA-B95B-1C6A29472FBA}" destId="{42732DDE-4AE8-4A03-B8CD-FF1358633682}" srcOrd="1" destOrd="0" presId="urn:microsoft.com/office/officeart/2018/2/layout/IconLabelList"/>
    <dgm:cxn modelId="{68215C82-327D-45BB-B046-04997927F0A6}" type="presParOf" srcId="{ED0966F3-F242-48DA-B95B-1C6A29472FBA}" destId="{A23F469A-AF9F-413A-B72F-6AF03EDFC3DF}" srcOrd="2" destOrd="0" presId="urn:microsoft.com/office/officeart/2018/2/layout/IconLabelList"/>
    <dgm:cxn modelId="{C1725A65-336D-4089-8BF9-8ADF7D800D18}" type="presParOf" srcId="{A23F469A-AF9F-413A-B72F-6AF03EDFC3DF}" destId="{C89287CE-22FB-4BA0-8785-224A7D38E983}" srcOrd="0" destOrd="0" presId="urn:microsoft.com/office/officeart/2018/2/layout/IconLabelList"/>
    <dgm:cxn modelId="{7F3227F7-338B-4CF4-85E6-2C1A4D36DAEC}" type="presParOf" srcId="{A23F469A-AF9F-413A-B72F-6AF03EDFC3DF}" destId="{932D8DDF-5AF0-4A33-AD82-170B96274E78}" srcOrd="1" destOrd="0" presId="urn:microsoft.com/office/officeart/2018/2/layout/IconLabelList"/>
    <dgm:cxn modelId="{EC9C8686-A456-44B5-B80B-3A8CE0BA041E}" type="presParOf" srcId="{A23F469A-AF9F-413A-B72F-6AF03EDFC3DF}" destId="{8C3980C3-4DED-44E1-978C-25588463708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4697F5-2886-4E31-B91B-559812C49B5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A20903-5E9C-42EA-9333-753F57A0752C}">
      <dgm:prSet/>
      <dgm:spPr/>
      <dgm:t>
        <a:bodyPr/>
        <a:lstStyle/>
        <a:p>
          <a:pPr>
            <a:defRPr cap="all"/>
          </a:pPr>
          <a:r>
            <a:rPr lang="en-US" dirty="0"/>
            <a:t>Understand process steps</a:t>
          </a:r>
        </a:p>
      </dgm:t>
    </dgm:pt>
    <dgm:pt modelId="{CED774FD-0FC1-4643-A227-8E08553D36FE}" type="parTrans" cxnId="{F771367A-2E5C-463E-961F-EB79DA5DA083}">
      <dgm:prSet/>
      <dgm:spPr/>
      <dgm:t>
        <a:bodyPr/>
        <a:lstStyle/>
        <a:p>
          <a:endParaRPr lang="en-US"/>
        </a:p>
      </dgm:t>
    </dgm:pt>
    <dgm:pt modelId="{BFDFF618-4FA6-4FE2-885A-D65FF9DC014A}" type="sibTrans" cxnId="{F771367A-2E5C-463E-961F-EB79DA5DA083}">
      <dgm:prSet/>
      <dgm:spPr/>
      <dgm:t>
        <a:bodyPr/>
        <a:lstStyle/>
        <a:p>
          <a:endParaRPr lang="en-US"/>
        </a:p>
      </dgm:t>
    </dgm:pt>
    <dgm:pt modelId="{2C532561-0AB3-4D0F-9C29-4341363573AA}">
      <dgm:prSet/>
      <dgm:spPr/>
      <dgm:t>
        <a:bodyPr/>
        <a:lstStyle/>
        <a:p>
          <a:pPr>
            <a:defRPr cap="all"/>
          </a:pPr>
          <a:r>
            <a:rPr lang="en-US" dirty="0"/>
            <a:t>Visualize location of problems</a:t>
          </a:r>
        </a:p>
      </dgm:t>
    </dgm:pt>
    <dgm:pt modelId="{135A527E-E349-44F1-BECA-329E5F58C992}" type="parTrans" cxnId="{7B76372C-8135-48FA-9F86-67E97E00363A}">
      <dgm:prSet/>
      <dgm:spPr/>
      <dgm:t>
        <a:bodyPr/>
        <a:lstStyle/>
        <a:p>
          <a:endParaRPr lang="en-US"/>
        </a:p>
      </dgm:t>
    </dgm:pt>
    <dgm:pt modelId="{EC2B7AB1-959B-4F1F-BD72-03F3D5D7BCAE}" type="sibTrans" cxnId="{7B76372C-8135-48FA-9F86-67E97E00363A}">
      <dgm:prSet/>
      <dgm:spPr/>
      <dgm:t>
        <a:bodyPr/>
        <a:lstStyle/>
        <a:p>
          <a:endParaRPr lang="en-US"/>
        </a:p>
      </dgm:t>
    </dgm:pt>
    <dgm:pt modelId="{6E59A7B8-9A8E-43CE-89F8-573EF18050E1}">
      <dgm:prSet/>
      <dgm:spPr/>
      <dgm:t>
        <a:bodyPr/>
        <a:lstStyle/>
        <a:p>
          <a:pPr>
            <a:defRPr cap="all"/>
          </a:pPr>
          <a:r>
            <a:rPr lang="en-US" dirty="0"/>
            <a:t>Launch problem solving efforts</a:t>
          </a:r>
        </a:p>
      </dgm:t>
    </dgm:pt>
    <dgm:pt modelId="{231A1B62-912F-4C20-8495-D3E433CDDC67}" type="parTrans" cxnId="{200EF6CB-A23F-42B6-A3D8-B4E4914AD8E3}">
      <dgm:prSet/>
      <dgm:spPr/>
      <dgm:t>
        <a:bodyPr/>
        <a:lstStyle/>
        <a:p>
          <a:endParaRPr lang="en-US"/>
        </a:p>
      </dgm:t>
    </dgm:pt>
    <dgm:pt modelId="{1C4FA0AA-DBA4-4CCB-9DC8-48EF76B10622}" type="sibTrans" cxnId="{200EF6CB-A23F-42B6-A3D8-B4E4914AD8E3}">
      <dgm:prSet/>
      <dgm:spPr/>
      <dgm:t>
        <a:bodyPr/>
        <a:lstStyle/>
        <a:p>
          <a:endParaRPr lang="en-US"/>
        </a:p>
      </dgm:t>
    </dgm:pt>
    <dgm:pt modelId="{4EDDC25D-F9DC-407C-8966-A936E4675765}">
      <dgm:prSet/>
      <dgm:spPr/>
      <dgm:t>
        <a:bodyPr/>
        <a:lstStyle/>
        <a:p>
          <a:pPr>
            <a:defRPr cap="all"/>
          </a:pPr>
          <a:r>
            <a:rPr lang="en-US" dirty="0"/>
            <a:t>Educate staff on the process</a:t>
          </a:r>
        </a:p>
      </dgm:t>
    </dgm:pt>
    <dgm:pt modelId="{0FBC1787-0D29-4EF7-9860-44C9F4DAEDA9}" type="parTrans" cxnId="{AF4A76BA-45D0-4212-83E2-599A705D6730}">
      <dgm:prSet/>
      <dgm:spPr/>
      <dgm:t>
        <a:bodyPr/>
        <a:lstStyle/>
        <a:p>
          <a:endParaRPr lang="en-US"/>
        </a:p>
      </dgm:t>
    </dgm:pt>
    <dgm:pt modelId="{8425D72B-63EE-4008-A02C-6ED09BB6C857}" type="sibTrans" cxnId="{AF4A76BA-45D0-4212-83E2-599A705D6730}">
      <dgm:prSet/>
      <dgm:spPr/>
      <dgm:t>
        <a:bodyPr/>
        <a:lstStyle/>
        <a:p>
          <a:endParaRPr lang="en-US"/>
        </a:p>
      </dgm:t>
    </dgm:pt>
    <dgm:pt modelId="{6DF914D4-76F5-4C66-A681-ECA4481C0C1F}">
      <dgm:prSet/>
      <dgm:spPr/>
      <dgm:t>
        <a:bodyPr/>
        <a:lstStyle/>
        <a:p>
          <a:pPr>
            <a:defRPr cap="all"/>
          </a:pPr>
          <a:r>
            <a:rPr lang="en-US" dirty="0"/>
            <a:t>Describe the process to others (leaders)</a:t>
          </a:r>
        </a:p>
      </dgm:t>
    </dgm:pt>
    <dgm:pt modelId="{D1B5BFCC-8445-4044-A044-810C544D00B7}" type="parTrans" cxnId="{1947DF54-CA9B-4AA4-B6DC-D1398473D801}">
      <dgm:prSet/>
      <dgm:spPr/>
      <dgm:t>
        <a:bodyPr/>
        <a:lstStyle/>
        <a:p>
          <a:endParaRPr lang="en-US"/>
        </a:p>
      </dgm:t>
    </dgm:pt>
    <dgm:pt modelId="{FDAE2F2A-99B3-4301-B427-76EC9804243E}" type="sibTrans" cxnId="{1947DF54-CA9B-4AA4-B6DC-D1398473D801}">
      <dgm:prSet/>
      <dgm:spPr/>
      <dgm:t>
        <a:bodyPr/>
        <a:lstStyle/>
        <a:p>
          <a:endParaRPr lang="en-US"/>
        </a:p>
      </dgm:t>
    </dgm:pt>
    <dgm:pt modelId="{00B48142-F8BF-422B-889D-04B308A3D3F1}">
      <dgm:prSet/>
      <dgm:spPr/>
      <dgm:t>
        <a:bodyPr/>
        <a:lstStyle/>
        <a:p>
          <a:pPr>
            <a:defRPr cap="all"/>
          </a:pPr>
          <a:r>
            <a:rPr lang="en-US" dirty="0"/>
            <a:t>Springboard for future state processes</a:t>
          </a:r>
        </a:p>
      </dgm:t>
    </dgm:pt>
    <dgm:pt modelId="{BF6ADA60-CAE6-4013-A81F-957F504F139D}" type="parTrans" cxnId="{2E5D4B50-57FA-4CEE-9335-07D6EF581BD2}">
      <dgm:prSet/>
      <dgm:spPr/>
      <dgm:t>
        <a:bodyPr/>
        <a:lstStyle/>
        <a:p>
          <a:endParaRPr lang="en-US"/>
        </a:p>
      </dgm:t>
    </dgm:pt>
    <dgm:pt modelId="{FBCE68CA-7388-43F6-9D93-DD70B94221D4}" type="sibTrans" cxnId="{2E5D4B50-57FA-4CEE-9335-07D6EF581BD2}">
      <dgm:prSet/>
      <dgm:spPr/>
      <dgm:t>
        <a:bodyPr/>
        <a:lstStyle/>
        <a:p>
          <a:endParaRPr lang="en-US"/>
        </a:p>
      </dgm:t>
    </dgm:pt>
    <dgm:pt modelId="{5D3A885E-DC35-46A0-BF4F-8FDBAB947FE8}" type="pres">
      <dgm:prSet presAssocID="{D24697F5-2886-4E31-B91B-559812C49B58}" presName="root" presStyleCnt="0">
        <dgm:presLayoutVars>
          <dgm:dir/>
          <dgm:resizeHandles val="exact"/>
        </dgm:presLayoutVars>
      </dgm:prSet>
      <dgm:spPr/>
    </dgm:pt>
    <dgm:pt modelId="{5DCEF34E-F81E-462B-A7D5-398F66B76770}" type="pres">
      <dgm:prSet presAssocID="{5BA20903-5E9C-42EA-9333-753F57A0752C}" presName="compNode" presStyleCnt="0"/>
      <dgm:spPr/>
    </dgm:pt>
    <dgm:pt modelId="{D53F58CA-6E5E-4B84-82AB-514281A39D14}" type="pres">
      <dgm:prSet presAssocID="{5BA20903-5E9C-42EA-9333-753F57A0752C}" presName="iconBgRect" presStyleLbl="bgShp" presStyleIdx="0" presStyleCnt="6"/>
      <dgm:spPr/>
    </dgm:pt>
    <dgm:pt modelId="{53DBCB10-A919-4457-B701-AD54803ACB2B}" type="pres">
      <dgm:prSet presAssocID="{5BA20903-5E9C-42EA-9333-753F57A0752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4AE465C-5195-49DC-B64A-7F8C84ACEC92}" type="pres">
      <dgm:prSet presAssocID="{5BA20903-5E9C-42EA-9333-753F57A0752C}" presName="spaceRect" presStyleCnt="0"/>
      <dgm:spPr/>
    </dgm:pt>
    <dgm:pt modelId="{6C082BB1-6BCA-4930-985E-BD65AE654451}" type="pres">
      <dgm:prSet presAssocID="{5BA20903-5E9C-42EA-9333-753F57A0752C}" presName="textRect" presStyleLbl="revTx" presStyleIdx="0" presStyleCnt="6">
        <dgm:presLayoutVars>
          <dgm:chMax val="1"/>
          <dgm:chPref val="1"/>
        </dgm:presLayoutVars>
      </dgm:prSet>
      <dgm:spPr/>
    </dgm:pt>
    <dgm:pt modelId="{1C6E5FAF-140F-4730-B4DA-9CB37595055C}" type="pres">
      <dgm:prSet presAssocID="{BFDFF618-4FA6-4FE2-885A-D65FF9DC014A}" presName="sibTrans" presStyleCnt="0"/>
      <dgm:spPr/>
    </dgm:pt>
    <dgm:pt modelId="{FF0D8549-566A-4791-9626-FC2A5D8016E2}" type="pres">
      <dgm:prSet presAssocID="{2C532561-0AB3-4D0F-9C29-4341363573AA}" presName="compNode" presStyleCnt="0"/>
      <dgm:spPr/>
    </dgm:pt>
    <dgm:pt modelId="{1F5CB951-D794-4BFA-8253-FE79B17301CB}" type="pres">
      <dgm:prSet presAssocID="{2C532561-0AB3-4D0F-9C29-4341363573AA}" presName="iconBgRect" presStyleLbl="bgShp" presStyleIdx="1" presStyleCnt="6"/>
      <dgm:spPr/>
    </dgm:pt>
    <dgm:pt modelId="{2725655B-2421-4DCD-8138-FA6AB5F81F3B}" type="pres">
      <dgm:prSet presAssocID="{2C532561-0AB3-4D0F-9C29-4341363573A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6CD227D-CE1F-48DD-B64C-E73505F84ED0}" type="pres">
      <dgm:prSet presAssocID="{2C532561-0AB3-4D0F-9C29-4341363573AA}" presName="spaceRect" presStyleCnt="0"/>
      <dgm:spPr/>
    </dgm:pt>
    <dgm:pt modelId="{A0E158F3-E72B-40E5-8A8E-F3200BF15261}" type="pres">
      <dgm:prSet presAssocID="{2C532561-0AB3-4D0F-9C29-4341363573AA}" presName="textRect" presStyleLbl="revTx" presStyleIdx="1" presStyleCnt="6">
        <dgm:presLayoutVars>
          <dgm:chMax val="1"/>
          <dgm:chPref val="1"/>
        </dgm:presLayoutVars>
      </dgm:prSet>
      <dgm:spPr/>
    </dgm:pt>
    <dgm:pt modelId="{DCB0F6FA-08FF-4555-A572-2B86331B11C7}" type="pres">
      <dgm:prSet presAssocID="{EC2B7AB1-959B-4F1F-BD72-03F3D5D7BCAE}" presName="sibTrans" presStyleCnt="0"/>
      <dgm:spPr/>
    </dgm:pt>
    <dgm:pt modelId="{5A58C548-1B59-4895-BE44-7CC8815A5F80}" type="pres">
      <dgm:prSet presAssocID="{6E59A7B8-9A8E-43CE-89F8-573EF18050E1}" presName="compNode" presStyleCnt="0"/>
      <dgm:spPr/>
    </dgm:pt>
    <dgm:pt modelId="{705496C1-4AB4-4B7B-B232-6F3145694B2B}" type="pres">
      <dgm:prSet presAssocID="{6E59A7B8-9A8E-43CE-89F8-573EF18050E1}" presName="iconBgRect" presStyleLbl="bgShp" presStyleIdx="2" presStyleCnt="6"/>
      <dgm:spPr/>
    </dgm:pt>
    <dgm:pt modelId="{76C2D673-66ED-432D-8A23-70299ABEF5AA}" type="pres">
      <dgm:prSet presAssocID="{6E59A7B8-9A8E-43CE-89F8-573EF18050E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cket"/>
        </a:ext>
      </dgm:extLst>
    </dgm:pt>
    <dgm:pt modelId="{C043F952-A4DE-45A7-9CA8-7A149186B10B}" type="pres">
      <dgm:prSet presAssocID="{6E59A7B8-9A8E-43CE-89F8-573EF18050E1}" presName="spaceRect" presStyleCnt="0"/>
      <dgm:spPr/>
    </dgm:pt>
    <dgm:pt modelId="{6605BE5F-CC1B-42DE-B3D3-7D783953266B}" type="pres">
      <dgm:prSet presAssocID="{6E59A7B8-9A8E-43CE-89F8-573EF18050E1}" presName="textRect" presStyleLbl="revTx" presStyleIdx="2" presStyleCnt="6">
        <dgm:presLayoutVars>
          <dgm:chMax val="1"/>
          <dgm:chPref val="1"/>
        </dgm:presLayoutVars>
      </dgm:prSet>
      <dgm:spPr/>
    </dgm:pt>
    <dgm:pt modelId="{0DB4219C-E42D-4E15-9A02-93DE3C0DE216}" type="pres">
      <dgm:prSet presAssocID="{1C4FA0AA-DBA4-4CCB-9DC8-48EF76B10622}" presName="sibTrans" presStyleCnt="0"/>
      <dgm:spPr/>
    </dgm:pt>
    <dgm:pt modelId="{2F7448D0-570D-400F-A1C4-DBF683E33383}" type="pres">
      <dgm:prSet presAssocID="{4EDDC25D-F9DC-407C-8966-A936E4675765}" presName="compNode" presStyleCnt="0"/>
      <dgm:spPr/>
    </dgm:pt>
    <dgm:pt modelId="{6B7CB030-B761-4E63-BCD3-9387BF69E5A4}" type="pres">
      <dgm:prSet presAssocID="{4EDDC25D-F9DC-407C-8966-A936E4675765}" presName="iconBgRect" presStyleLbl="bgShp" presStyleIdx="3" presStyleCnt="6"/>
      <dgm:spPr/>
    </dgm:pt>
    <dgm:pt modelId="{812BBE12-6A17-4CF2-810B-BDB0405FE379}" type="pres">
      <dgm:prSet presAssocID="{4EDDC25D-F9DC-407C-8966-A936E46757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37EA3AF-6AC0-4222-98E6-CD6D1F9F5534}" type="pres">
      <dgm:prSet presAssocID="{4EDDC25D-F9DC-407C-8966-A936E4675765}" presName="spaceRect" presStyleCnt="0"/>
      <dgm:spPr/>
    </dgm:pt>
    <dgm:pt modelId="{B5EEA859-2379-4D7C-85AD-7920F80E06A6}" type="pres">
      <dgm:prSet presAssocID="{4EDDC25D-F9DC-407C-8966-A936E4675765}" presName="textRect" presStyleLbl="revTx" presStyleIdx="3" presStyleCnt="6">
        <dgm:presLayoutVars>
          <dgm:chMax val="1"/>
          <dgm:chPref val="1"/>
        </dgm:presLayoutVars>
      </dgm:prSet>
      <dgm:spPr/>
    </dgm:pt>
    <dgm:pt modelId="{F9026F49-BA9D-4D50-8677-1D7CC62D0274}" type="pres">
      <dgm:prSet presAssocID="{8425D72B-63EE-4008-A02C-6ED09BB6C857}" presName="sibTrans" presStyleCnt="0"/>
      <dgm:spPr/>
    </dgm:pt>
    <dgm:pt modelId="{64899D0D-1631-45B7-B364-9E66449841CE}" type="pres">
      <dgm:prSet presAssocID="{6DF914D4-76F5-4C66-A681-ECA4481C0C1F}" presName="compNode" presStyleCnt="0"/>
      <dgm:spPr/>
    </dgm:pt>
    <dgm:pt modelId="{B6F661FC-E6E5-4220-AB2F-24404E257C46}" type="pres">
      <dgm:prSet presAssocID="{6DF914D4-76F5-4C66-A681-ECA4481C0C1F}" presName="iconBgRect" presStyleLbl="bgShp" presStyleIdx="4" presStyleCnt="6"/>
      <dgm:spPr/>
    </dgm:pt>
    <dgm:pt modelId="{52B97F69-225C-4B3A-B03F-A4EF467FE558}" type="pres">
      <dgm:prSet presAssocID="{6DF914D4-76F5-4C66-A681-ECA4481C0C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D2A301A1-D948-40CA-ABB1-A20B8BDAE488}" type="pres">
      <dgm:prSet presAssocID="{6DF914D4-76F5-4C66-A681-ECA4481C0C1F}" presName="spaceRect" presStyleCnt="0"/>
      <dgm:spPr/>
    </dgm:pt>
    <dgm:pt modelId="{D5128463-6366-4471-875E-CF9DDB771FAE}" type="pres">
      <dgm:prSet presAssocID="{6DF914D4-76F5-4C66-A681-ECA4481C0C1F}" presName="textRect" presStyleLbl="revTx" presStyleIdx="4" presStyleCnt="6">
        <dgm:presLayoutVars>
          <dgm:chMax val="1"/>
          <dgm:chPref val="1"/>
        </dgm:presLayoutVars>
      </dgm:prSet>
      <dgm:spPr/>
    </dgm:pt>
    <dgm:pt modelId="{6A3C0BE3-6604-40CB-ACFE-F90AD4826229}" type="pres">
      <dgm:prSet presAssocID="{FDAE2F2A-99B3-4301-B427-76EC9804243E}" presName="sibTrans" presStyleCnt="0"/>
      <dgm:spPr/>
    </dgm:pt>
    <dgm:pt modelId="{97BAC38D-A858-41D0-B92F-D1FBD24BB4D5}" type="pres">
      <dgm:prSet presAssocID="{00B48142-F8BF-422B-889D-04B308A3D3F1}" presName="compNode" presStyleCnt="0"/>
      <dgm:spPr/>
    </dgm:pt>
    <dgm:pt modelId="{6F0B8A93-DB57-4080-B98C-33B8E3608499}" type="pres">
      <dgm:prSet presAssocID="{00B48142-F8BF-422B-889D-04B308A3D3F1}" presName="iconBgRect" presStyleLbl="bgShp" presStyleIdx="5" presStyleCnt="6"/>
      <dgm:spPr/>
    </dgm:pt>
    <dgm:pt modelId="{FACF9530-6C93-4503-A7FF-81F4E4CBC9B4}" type="pres">
      <dgm:prSet presAssocID="{00B48142-F8BF-422B-889D-04B308A3D3F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eat"/>
        </a:ext>
      </dgm:extLst>
    </dgm:pt>
    <dgm:pt modelId="{C458D028-F9B3-4D2C-8F8F-4DEF189AA165}" type="pres">
      <dgm:prSet presAssocID="{00B48142-F8BF-422B-889D-04B308A3D3F1}" presName="spaceRect" presStyleCnt="0"/>
      <dgm:spPr/>
    </dgm:pt>
    <dgm:pt modelId="{F1B7249A-F7B1-4EC0-BDC1-6D534ABEA550}" type="pres">
      <dgm:prSet presAssocID="{00B48142-F8BF-422B-889D-04B308A3D3F1}" presName="textRect" presStyleLbl="revTx" presStyleIdx="5" presStyleCnt="6">
        <dgm:presLayoutVars>
          <dgm:chMax val="1"/>
          <dgm:chPref val="1"/>
        </dgm:presLayoutVars>
      </dgm:prSet>
      <dgm:spPr/>
    </dgm:pt>
  </dgm:ptLst>
  <dgm:cxnLst>
    <dgm:cxn modelId="{26583F09-A740-4DEB-9718-F7E8EBF7F042}" type="presOf" srcId="{2C532561-0AB3-4D0F-9C29-4341363573AA}" destId="{A0E158F3-E72B-40E5-8A8E-F3200BF15261}" srcOrd="0" destOrd="0" presId="urn:microsoft.com/office/officeart/2018/5/layout/IconCircleLabelList"/>
    <dgm:cxn modelId="{E7995214-5D9C-4017-9B6F-77985378862D}" type="presOf" srcId="{00B48142-F8BF-422B-889D-04B308A3D3F1}" destId="{F1B7249A-F7B1-4EC0-BDC1-6D534ABEA550}" srcOrd="0" destOrd="0" presId="urn:microsoft.com/office/officeart/2018/5/layout/IconCircleLabelList"/>
    <dgm:cxn modelId="{7B76372C-8135-48FA-9F86-67E97E00363A}" srcId="{D24697F5-2886-4E31-B91B-559812C49B58}" destId="{2C532561-0AB3-4D0F-9C29-4341363573AA}" srcOrd="1" destOrd="0" parTransId="{135A527E-E349-44F1-BECA-329E5F58C992}" sibTransId="{EC2B7AB1-959B-4F1F-BD72-03F3D5D7BCAE}"/>
    <dgm:cxn modelId="{0F74AD2C-1ED8-44C8-8AFE-829BB53FA643}" type="presOf" srcId="{D24697F5-2886-4E31-B91B-559812C49B58}" destId="{5D3A885E-DC35-46A0-BF4F-8FDBAB947FE8}" srcOrd="0" destOrd="0" presId="urn:microsoft.com/office/officeart/2018/5/layout/IconCircleLabelList"/>
    <dgm:cxn modelId="{2E5D4B50-57FA-4CEE-9335-07D6EF581BD2}" srcId="{D24697F5-2886-4E31-B91B-559812C49B58}" destId="{00B48142-F8BF-422B-889D-04B308A3D3F1}" srcOrd="5" destOrd="0" parTransId="{BF6ADA60-CAE6-4013-A81F-957F504F139D}" sibTransId="{FBCE68CA-7388-43F6-9D93-DD70B94221D4}"/>
    <dgm:cxn modelId="{1947DF54-CA9B-4AA4-B6DC-D1398473D801}" srcId="{D24697F5-2886-4E31-B91B-559812C49B58}" destId="{6DF914D4-76F5-4C66-A681-ECA4481C0C1F}" srcOrd="4" destOrd="0" parTransId="{D1B5BFCC-8445-4044-A044-810C544D00B7}" sibTransId="{FDAE2F2A-99B3-4301-B427-76EC9804243E}"/>
    <dgm:cxn modelId="{A4F91256-2FE0-436A-A03E-3F487C64A229}" type="presOf" srcId="{5BA20903-5E9C-42EA-9333-753F57A0752C}" destId="{6C082BB1-6BCA-4930-985E-BD65AE654451}" srcOrd="0" destOrd="0" presId="urn:microsoft.com/office/officeart/2018/5/layout/IconCircleLabelList"/>
    <dgm:cxn modelId="{F771367A-2E5C-463E-961F-EB79DA5DA083}" srcId="{D24697F5-2886-4E31-B91B-559812C49B58}" destId="{5BA20903-5E9C-42EA-9333-753F57A0752C}" srcOrd="0" destOrd="0" parTransId="{CED774FD-0FC1-4643-A227-8E08553D36FE}" sibTransId="{BFDFF618-4FA6-4FE2-885A-D65FF9DC014A}"/>
    <dgm:cxn modelId="{C4BF97AA-4AB8-4DA5-86E8-5B04F84C75B0}" type="presOf" srcId="{6E59A7B8-9A8E-43CE-89F8-573EF18050E1}" destId="{6605BE5F-CC1B-42DE-B3D3-7D783953266B}" srcOrd="0" destOrd="0" presId="urn:microsoft.com/office/officeart/2018/5/layout/IconCircleLabelList"/>
    <dgm:cxn modelId="{6F878EB0-3CD8-4108-9270-954EC9B4929D}" type="presOf" srcId="{6DF914D4-76F5-4C66-A681-ECA4481C0C1F}" destId="{D5128463-6366-4471-875E-CF9DDB771FAE}" srcOrd="0" destOrd="0" presId="urn:microsoft.com/office/officeart/2018/5/layout/IconCircleLabelList"/>
    <dgm:cxn modelId="{AF4A76BA-45D0-4212-83E2-599A705D6730}" srcId="{D24697F5-2886-4E31-B91B-559812C49B58}" destId="{4EDDC25D-F9DC-407C-8966-A936E4675765}" srcOrd="3" destOrd="0" parTransId="{0FBC1787-0D29-4EF7-9860-44C9F4DAEDA9}" sibTransId="{8425D72B-63EE-4008-A02C-6ED09BB6C857}"/>
    <dgm:cxn modelId="{200EF6CB-A23F-42B6-A3D8-B4E4914AD8E3}" srcId="{D24697F5-2886-4E31-B91B-559812C49B58}" destId="{6E59A7B8-9A8E-43CE-89F8-573EF18050E1}" srcOrd="2" destOrd="0" parTransId="{231A1B62-912F-4C20-8495-D3E433CDDC67}" sibTransId="{1C4FA0AA-DBA4-4CCB-9DC8-48EF76B10622}"/>
    <dgm:cxn modelId="{947E4ED4-E53F-4479-8791-E1705FDB12C8}" type="presOf" srcId="{4EDDC25D-F9DC-407C-8966-A936E4675765}" destId="{B5EEA859-2379-4D7C-85AD-7920F80E06A6}" srcOrd="0" destOrd="0" presId="urn:microsoft.com/office/officeart/2018/5/layout/IconCircleLabelList"/>
    <dgm:cxn modelId="{08B87854-6E0C-4102-A874-65D07D3BCC43}" type="presParOf" srcId="{5D3A885E-DC35-46A0-BF4F-8FDBAB947FE8}" destId="{5DCEF34E-F81E-462B-A7D5-398F66B76770}" srcOrd="0" destOrd="0" presId="urn:microsoft.com/office/officeart/2018/5/layout/IconCircleLabelList"/>
    <dgm:cxn modelId="{B1859616-9399-4A19-A571-C928CC05000F}" type="presParOf" srcId="{5DCEF34E-F81E-462B-A7D5-398F66B76770}" destId="{D53F58CA-6E5E-4B84-82AB-514281A39D14}" srcOrd="0" destOrd="0" presId="urn:microsoft.com/office/officeart/2018/5/layout/IconCircleLabelList"/>
    <dgm:cxn modelId="{6BD51F39-C9C3-4993-9CB2-F967B71BE16F}" type="presParOf" srcId="{5DCEF34E-F81E-462B-A7D5-398F66B76770}" destId="{53DBCB10-A919-4457-B701-AD54803ACB2B}" srcOrd="1" destOrd="0" presId="urn:microsoft.com/office/officeart/2018/5/layout/IconCircleLabelList"/>
    <dgm:cxn modelId="{2F2A4FD9-447E-49F4-9189-B1564EA794F1}" type="presParOf" srcId="{5DCEF34E-F81E-462B-A7D5-398F66B76770}" destId="{44AE465C-5195-49DC-B64A-7F8C84ACEC92}" srcOrd="2" destOrd="0" presId="urn:microsoft.com/office/officeart/2018/5/layout/IconCircleLabelList"/>
    <dgm:cxn modelId="{655E5F0D-5402-4C29-8AFE-40821D5271E8}" type="presParOf" srcId="{5DCEF34E-F81E-462B-A7D5-398F66B76770}" destId="{6C082BB1-6BCA-4930-985E-BD65AE654451}" srcOrd="3" destOrd="0" presId="urn:microsoft.com/office/officeart/2018/5/layout/IconCircleLabelList"/>
    <dgm:cxn modelId="{90176808-86C6-443E-8F7B-49E26F723C1A}" type="presParOf" srcId="{5D3A885E-DC35-46A0-BF4F-8FDBAB947FE8}" destId="{1C6E5FAF-140F-4730-B4DA-9CB37595055C}" srcOrd="1" destOrd="0" presId="urn:microsoft.com/office/officeart/2018/5/layout/IconCircleLabelList"/>
    <dgm:cxn modelId="{999214FC-6AC4-4351-A9E2-1FD75645FEEA}" type="presParOf" srcId="{5D3A885E-DC35-46A0-BF4F-8FDBAB947FE8}" destId="{FF0D8549-566A-4791-9626-FC2A5D8016E2}" srcOrd="2" destOrd="0" presId="urn:microsoft.com/office/officeart/2018/5/layout/IconCircleLabelList"/>
    <dgm:cxn modelId="{C3CD3CE2-7635-4750-96AE-A98D378C495A}" type="presParOf" srcId="{FF0D8549-566A-4791-9626-FC2A5D8016E2}" destId="{1F5CB951-D794-4BFA-8253-FE79B17301CB}" srcOrd="0" destOrd="0" presId="urn:microsoft.com/office/officeart/2018/5/layout/IconCircleLabelList"/>
    <dgm:cxn modelId="{C39AB18D-D6E9-4FDF-93BA-DF8B181C24A8}" type="presParOf" srcId="{FF0D8549-566A-4791-9626-FC2A5D8016E2}" destId="{2725655B-2421-4DCD-8138-FA6AB5F81F3B}" srcOrd="1" destOrd="0" presId="urn:microsoft.com/office/officeart/2018/5/layout/IconCircleLabelList"/>
    <dgm:cxn modelId="{25B52E2A-748C-4E68-AB21-652209285A51}" type="presParOf" srcId="{FF0D8549-566A-4791-9626-FC2A5D8016E2}" destId="{56CD227D-CE1F-48DD-B64C-E73505F84ED0}" srcOrd="2" destOrd="0" presId="urn:microsoft.com/office/officeart/2018/5/layout/IconCircleLabelList"/>
    <dgm:cxn modelId="{48445FFB-2F30-4C7A-AE03-D38751203F7D}" type="presParOf" srcId="{FF0D8549-566A-4791-9626-FC2A5D8016E2}" destId="{A0E158F3-E72B-40E5-8A8E-F3200BF15261}" srcOrd="3" destOrd="0" presId="urn:microsoft.com/office/officeart/2018/5/layout/IconCircleLabelList"/>
    <dgm:cxn modelId="{AB3C2CF3-9E54-4D1F-8215-9DD1337B3CB5}" type="presParOf" srcId="{5D3A885E-DC35-46A0-BF4F-8FDBAB947FE8}" destId="{DCB0F6FA-08FF-4555-A572-2B86331B11C7}" srcOrd="3" destOrd="0" presId="urn:microsoft.com/office/officeart/2018/5/layout/IconCircleLabelList"/>
    <dgm:cxn modelId="{AA376B5E-344F-4CBE-AAC4-82C21E88595D}" type="presParOf" srcId="{5D3A885E-DC35-46A0-BF4F-8FDBAB947FE8}" destId="{5A58C548-1B59-4895-BE44-7CC8815A5F80}" srcOrd="4" destOrd="0" presId="urn:microsoft.com/office/officeart/2018/5/layout/IconCircleLabelList"/>
    <dgm:cxn modelId="{5976284E-87A9-46E0-8E3D-89D8F52C4148}" type="presParOf" srcId="{5A58C548-1B59-4895-BE44-7CC8815A5F80}" destId="{705496C1-4AB4-4B7B-B232-6F3145694B2B}" srcOrd="0" destOrd="0" presId="urn:microsoft.com/office/officeart/2018/5/layout/IconCircleLabelList"/>
    <dgm:cxn modelId="{4047FA48-0657-49E9-807F-707959185997}" type="presParOf" srcId="{5A58C548-1B59-4895-BE44-7CC8815A5F80}" destId="{76C2D673-66ED-432D-8A23-70299ABEF5AA}" srcOrd="1" destOrd="0" presId="urn:microsoft.com/office/officeart/2018/5/layout/IconCircleLabelList"/>
    <dgm:cxn modelId="{5EE0EF8E-4016-41FC-95CE-3C5E8E2D151D}" type="presParOf" srcId="{5A58C548-1B59-4895-BE44-7CC8815A5F80}" destId="{C043F952-A4DE-45A7-9CA8-7A149186B10B}" srcOrd="2" destOrd="0" presId="urn:microsoft.com/office/officeart/2018/5/layout/IconCircleLabelList"/>
    <dgm:cxn modelId="{023B24B0-2A78-4B2A-93A7-D3159462DD9F}" type="presParOf" srcId="{5A58C548-1B59-4895-BE44-7CC8815A5F80}" destId="{6605BE5F-CC1B-42DE-B3D3-7D783953266B}" srcOrd="3" destOrd="0" presId="urn:microsoft.com/office/officeart/2018/5/layout/IconCircleLabelList"/>
    <dgm:cxn modelId="{C20F1177-C4AB-4B65-8754-3C1FD878C3DC}" type="presParOf" srcId="{5D3A885E-DC35-46A0-BF4F-8FDBAB947FE8}" destId="{0DB4219C-E42D-4E15-9A02-93DE3C0DE216}" srcOrd="5" destOrd="0" presId="urn:microsoft.com/office/officeart/2018/5/layout/IconCircleLabelList"/>
    <dgm:cxn modelId="{11328E59-E92D-4D02-89B3-2E3F4A710C59}" type="presParOf" srcId="{5D3A885E-DC35-46A0-BF4F-8FDBAB947FE8}" destId="{2F7448D0-570D-400F-A1C4-DBF683E33383}" srcOrd="6" destOrd="0" presId="urn:microsoft.com/office/officeart/2018/5/layout/IconCircleLabelList"/>
    <dgm:cxn modelId="{F3A805DC-3F5F-49F5-B1D5-E96BAB84C0D9}" type="presParOf" srcId="{2F7448D0-570D-400F-A1C4-DBF683E33383}" destId="{6B7CB030-B761-4E63-BCD3-9387BF69E5A4}" srcOrd="0" destOrd="0" presId="urn:microsoft.com/office/officeart/2018/5/layout/IconCircleLabelList"/>
    <dgm:cxn modelId="{48FCA9D7-289F-4815-8BE7-FEF093410204}" type="presParOf" srcId="{2F7448D0-570D-400F-A1C4-DBF683E33383}" destId="{812BBE12-6A17-4CF2-810B-BDB0405FE379}" srcOrd="1" destOrd="0" presId="urn:microsoft.com/office/officeart/2018/5/layout/IconCircleLabelList"/>
    <dgm:cxn modelId="{61F12291-3466-4978-B109-5E2EE0D1AE06}" type="presParOf" srcId="{2F7448D0-570D-400F-A1C4-DBF683E33383}" destId="{337EA3AF-6AC0-4222-98E6-CD6D1F9F5534}" srcOrd="2" destOrd="0" presId="urn:microsoft.com/office/officeart/2018/5/layout/IconCircleLabelList"/>
    <dgm:cxn modelId="{31CFAE8E-A8BE-43DE-9A27-D8F4B21771FA}" type="presParOf" srcId="{2F7448D0-570D-400F-A1C4-DBF683E33383}" destId="{B5EEA859-2379-4D7C-85AD-7920F80E06A6}" srcOrd="3" destOrd="0" presId="urn:microsoft.com/office/officeart/2018/5/layout/IconCircleLabelList"/>
    <dgm:cxn modelId="{D7E725E2-8F12-43B7-A9D3-956B1BD89F21}" type="presParOf" srcId="{5D3A885E-DC35-46A0-BF4F-8FDBAB947FE8}" destId="{F9026F49-BA9D-4D50-8677-1D7CC62D0274}" srcOrd="7" destOrd="0" presId="urn:microsoft.com/office/officeart/2018/5/layout/IconCircleLabelList"/>
    <dgm:cxn modelId="{A4A3C2D0-2B62-47CF-A425-80F16AF874AA}" type="presParOf" srcId="{5D3A885E-DC35-46A0-BF4F-8FDBAB947FE8}" destId="{64899D0D-1631-45B7-B364-9E66449841CE}" srcOrd="8" destOrd="0" presId="urn:microsoft.com/office/officeart/2018/5/layout/IconCircleLabelList"/>
    <dgm:cxn modelId="{5A77AD60-ABC4-4D3F-AED0-14017A7DB411}" type="presParOf" srcId="{64899D0D-1631-45B7-B364-9E66449841CE}" destId="{B6F661FC-E6E5-4220-AB2F-24404E257C46}" srcOrd="0" destOrd="0" presId="urn:microsoft.com/office/officeart/2018/5/layout/IconCircleLabelList"/>
    <dgm:cxn modelId="{D2A88EBC-4BB3-40AD-957A-48FD4BB9681B}" type="presParOf" srcId="{64899D0D-1631-45B7-B364-9E66449841CE}" destId="{52B97F69-225C-4B3A-B03F-A4EF467FE558}" srcOrd="1" destOrd="0" presId="urn:microsoft.com/office/officeart/2018/5/layout/IconCircleLabelList"/>
    <dgm:cxn modelId="{3FEAF6B3-C3C2-4D10-8DD4-019913CB1391}" type="presParOf" srcId="{64899D0D-1631-45B7-B364-9E66449841CE}" destId="{D2A301A1-D948-40CA-ABB1-A20B8BDAE488}" srcOrd="2" destOrd="0" presId="urn:microsoft.com/office/officeart/2018/5/layout/IconCircleLabelList"/>
    <dgm:cxn modelId="{0A4A9850-72BF-4873-8AEF-890B58B8F858}" type="presParOf" srcId="{64899D0D-1631-45B7-B364-9E66449841CE}" destId="{D5128463-6366-4471-875E-CF9DDB771FAE}" srcOrd="3" destOrd="0" presId="urn:microsoft.com/office/officeart/2018/5/layout/IconCircleLabelList"/>
    <dgm:cxn modelId="{DBE1C52B-9DF1-4ADA-8CD4-1C88DCACDB8A}" type="presParOf" srcId="{5D3A885E-DC35-46A0-BF4F-8FDBAB947FE8}" destId="{6A3C0BE3-6604-40CB-ACFE-F90AD4826229}" srcOrd="9" destOrd="0" presId="urn:microsoft.com/office/officeart/2018/5/layout/IconCircleLabelList"/>
    <dgm:cxn modelId="{366EBD8B-8967-44F8-835A-C4F3675CDA15}" type="presParOf" srcId="{5D3A885E-DC35-46A0-BF4F-8FDBAB947FE8}" destId="{97BAC38D-A858-41D0-B92F-D1FBD24BB4D5}" srcOrd="10" destOrd="0" presId="urn:microsoft.com/office/officeart/2018/5/layout/IconCircleLabelList"/>
    <dgm:cxn modelId="{5522501F-69C5-4AEA-8008-6333E9EF6D24}" type="presParOf" srcId="{97BAC38D-A858-41D0-B92F-D1FBD24BB4D5}" destId="{6F0B8A93-DB57-4080-B98C-33B8E3608499}" srcOrd="0" destOrd="0" presId="urn:microsoft.com/office/officeart/2018/5/layout/IconCircleLabelList"/>
    <dgm:cxn modelId="{C0C98457-EF8B-4690-9A61-041239A5067F}" type="presParOf" srcId="{97BAC38D-A858-41D0-B92F-D1FBD24BB4D5}" destId="{FACF9530-6C93-4503-A7FF-81F4E4CBC9B4}" srcOrd="1" destOrd="0" presId="urn:microsoft.com/office/officeart/2018/5/layout/IconCircleLabelList"/>
    <dgm:cxn modelId="{9B38093C-0B4F-40C4-8E01-BA704ADF0805}" type="presParOf" srcId="{97BAC38D-A858-41D0-B92F-D1FBD24BB4D5}" destId="{C458D028-F9B3-4D2C-8F8F-4DEF189AA165}" srcOrd="2" destOrd="0" presId="urn:microsoft.com/office/officeart/2018/5/layout/IconCircleLabelList"/>
    <dgm:cxn modelId="{5EBA4DC1-FB05-45A8-BA28-7E4EB9BAF020}" type="presParOf" srcId="{97BAC38D-A858-41D0-B92F-D1FBD24BB4D5}" destId="{F1B7249A-F7B1-4EC0-BDC1-6D534ABEA55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4060F-86DE-4376-BF54-848B20C33F0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0714AC12-B89E-44B7-942E-0FE369BC4A91}">
      <dgm:prSet phldrT="[Text]"/>
      <dgm:spPr>
        <a:solidFill>
          <a:schemeClr val="tx1">
            <a:lumMod val="25000"/>
            <a:lumOff val="75000"/>
          </a:schemeClr>
        </a:solidFill>
      </dgm:spPr>
      <dgm:t>
        <a:bodyPr/>
        <a:lstStyle/>
        <a:p>
          <a:r>
            <a:rPr lang="en-US" dirty="0"/>
            <a:t>PLAN</a:t>
          </a:r>
        </a:p>
      </dgm:t>
    </dgm:pt>
    <dgm:pt modelId="{F686981E-1415-42DA-A00E-190D07CDAEB3}" type="parTrans" cxnId="{8C1D20C0-2C58-492A-B2CA-2D1DF931AB70}">
      <dgm:prSet/>
      <dgm:spPr/>
      <dgm:t>
        <a:bodyPr/>
        <a:lstStyle/>
        <a:p>
          <a:endParaRPr lang="en-US"/>
        </a:p>
      </dgm:t>
    </dgm:pt>
    <dgm:pt modelId="{B51530FB-487D-48B3-86CA-E9DA10195F00}" type="sibTrans" cxnId="{8C1D20C0-2C58-492A-B2CA-2D1DF931AB70}">
      <dgm:prSet/>
      <dgm:spPr/>
      <dgm:t>
        <a:bodyPr/>
        <a:lstStyle/>
        <a:p>
          <a:endParaRPr lang="en-US"/>
        </a:p>
      </dgm:t>
    </dgm:pt>
    <dgm:pt modelId="{BCF37824-D0F7-4F1B-BEE6-F1C3AEBDAA65}">
      <dgm:prSet phldrT="[Text]" custT="1"/>
      <dgm:spPr/>
      <dgm:t>
        <a:bodyPr/>
        <a:lstStyle/>
        <a:p>
          <a:r>
            <a:rPr lang="en-US" sz="1100" dirty="0"/>
            <a:t>Decrease the number of postoperative calls to the office </a:t>
          </a:r>
        </a:p>
      </dgm:t>
    </dgm:pt>
    <dgm:pt modelId="{2DD7E0B3-A1C8-4A21-A254-253539301FFC}" type="parTrans" cxnId="{13A5B26F-D9D4-4E07-A09F-53BD7FDC5A69}">
      <dgm:prSet/>
      <dgm:spPr/>
      <dgm:t>
        <a:bodyPr/>
        <a:lstStyle/>
        <a:p>
          <a:endParaRPr lang="en-US"/>
        </a:p>
      </dgm:t>
    </dgm:pt>
    <dgm:pt modelId="{51D2825E-C004-419C-882D-4E20117D52C4}" type="sibTrans" cxnId="{13A5B26F-D9D4-4E07-A09F-53BD7FDC5A69}">
      <dgm:prSet/>
      <dgm:spPr/>
      <dgm:t>
        <a:bodyPr/>
        <a:lstStyle/>
        <a:p>
          <a:endParaRPr lang="en-US"/>
        </a:p>
      </dgm:t>
    </dgm:pt>
    <dgm:pt modelId="{2A30823B-D027-41A6-96A5-58EA2E4BAE94}">
      <dgm:prSet phldrT="[Text]"/>
      <dgm:spPr>
        <a:solidFill>
          <a:srgbClr val="92D050"/>
        </a:solidFill>
      </dgm:spPr>
      <dgm:t>
        <a:bodyPr/>
        <a:lstStyle/>
        <a:p>
          <a:r>
            <a:rPr lang="en-US" dirty="0"/>
            <a:t>Check</a:t>
          </a:r>
        </a:p>
      </dgm:t>
    </dgm:pt>
    <dgm:pt modelId="{4A046512-8443-4329-961F-5259CE84A8A6}" type="parTrans" cxnId="{539ED380-9335-4E3A-8FBD-2CD2C2C07801}">
      <dgm:prSet/>
      <dgm:spPr/>
      <dgm:t>
        <a:bodyPr/>
        <a:lstStyle/>
        <a:p>
          <a:endParaRPr lang="en-US"/>
        </a:p>
      </dgm:t>
    </dgm:pt>
    <dgm:pt modelId="{DEBFC1E8-6847-44F4-85BD-0B85DCBBF71F}" type="sibTrans" cxnId="{539ED380-9335-4E3A-8FBD-2CD2C2C07801}">
      <dgm:prSet/>
      <dgm:spPr/>
      <dgm:t>
        <a:bodyPr/>
        <a:lstStyle/>
        <a:p>
          <a:endParaRPr lang="en-US"/>
        </a:p>
      </dgm:t>
    </dgm:pt>
    <dgm:pt modelId="{F97C22AF-8BE4-45B9-8291-DCB05434D89A}">
      <dgm:prSet phldrT="[Text]" custT="1"/>
      <dgm:spPr/>
      <dgm:t>
        <a:bodyPr/>
        <a:lstStyle/>
        <a:p>
          <a:pPr>
            <a:buFontTx/>
            <a:buNone/>
          </a:pPr>
          <a:r>
            <a:rPr lang="en-US" sz="1000" dirty="0"/>
            <a:t>baseline and post-intervention data will be collected regarding the number of phone calls to office and the number of visits to the ED that could have been avoided if a family had a better understanding of the expected/normal postoperative symptoms</a:t>
          </a:r>
        </a:p>
      </dgm:t>
    </dgm:pt>
    <dgm:pt modelId="{04003850-3C0A-4C0D-B170-4F3E40E81519}" type="parTrans" cxnId="{7B49BC72-F162-4B6A-A92E-1AFB04563C84}">
      <dgm:prSet/>
      <dgm:spPr/>
      <dgm:t>
        <a:bodyPr/>
        <a:lstStyle/>
        <a:p>
          <a:endParaRPr lang="en-US"/>
        </a:p>
      </dgm:t>
    </dgm:pt>
    <dgm:pt modelId="{064CC2C9-B3CE-4E29-A77F-DA6665C2352A}" type="sibTrans" cxnId="{7B49BC72-F162-4B6A-A92E-1AFB04563C84}">
      <dgm:prSet/>
      <dgm:spPr/>
      <dgm:t>
        <a:bodyPr/>
        <a:lstStyle/>
        <a:p>
          <a:endParaRPr lang="en-US"/>
        </a:p>
      </dgm:t>
    </dgm:pt>
    <dgm:pt modelId="{3CACACFE-895C-4798-85B6-57215C5F0FF2}">
      <dgm:prSet phldrT="[Text]"/>
      <dgm:spPr>
        <a:solidFill>
          <a:srgbClr val="FF9900"/>
        </a:solidFill>
      </dgm:spPr>
      <dgm:t>
        <a:bodyPr/>
        <a:lstStyle/>
        <a:p>
          <a:r>
            <a:rPr lang="en-US" dirty="0"/>
            <a:t>ACT</a:t>
          </a:r>
        </a:p>
      </dgm:t>
    </dgm:pt>
    <dgm:pt modelId="{86BA4C9F-7FF2-4C71-BFD0-969DADDDFEF5}" type="parTrans" cxnId="{8AE1CAC7-6D12-4033-9D1F-E58EC09847DC}">
      <dgm:prSet/>
      <dgm:spPr/>
      <dgm:t>
        <a:bodyPr/>
        <a:lstStyle/>
        <a:p>
          <a:endParaRPr lang="en-US"/>
        </a:p>
      </dgm:t>
    </dgm:pt>
    <dgm:pt modelId="{C28120DC-8AC4-48E2-9EEB-D2A151E312CB}" type="sibTrans" cxnId="{8AE1CAC7-6D12-4033-9D1F-E58EC09847DC}">
      <dgm:prSet/>
      <dgm:spPr/>
      <dgm:t>
        <a:bodyPr/>
        <a:lstStyle/>
        <a:p>
          <a:endParaRPr lang="en-US"/>
        </a:p>
      </dgm:t>
    </dgm:pt>
    <dgm:pt modelId="{4D99ED00-FAEB-4D6B-845F-B210BF6CEEDA}">
      <dgm:prSet phldrT="[Text]" custT="1"/>
      <dgm:spPr/>
      <dgm:t>
        <a:bodyPr/>
        <a:lstStyle/>
        <a:p>
          <a:r>
            <a:rPr lang="en-US" sz="1100" dirty="0"/>
            <a:t>The system has not yet been implemented; it is anticipated that an internal pilot/test phase will start over the next month.</a:t>
          </a:r>
        </a:p>
      </dgm:t>
    </dgm:pt>
    <dgm:pt modelId="{A9855CB1-CF7D-4C86-BA4E-1FDC36CCA9DA}" type="parTrans" cxnId="{579D2AF3-E61D-4C81-B506-F67F9E9D5CAA}">
      <dgm:prSet/>
      <dgm:spPr/>
      <dgm:t>
        <a:bodyPr/>
        <a:lstStyle/>
        <a:p>
          <a:endParaRPr lang="en-US"/>
        </a:p>
      </dgm:t>
    </dgm:pt>
    <dgm:pt modelId="{347921D1-91FC-41E3-AFAE-F13ABAB039F6}" type="sibTrans" cxnId="{579D2AF3-E61D-4C81-B506-F67F9E9D5CAA}">
      <dgm:prSet/>
      <dgm:spPr/>
      <dgm:t>
        <a:bodyPr/>
        <a:lstStyle/>
        <a:p>
          <a:endParaRPr lang="en-US"/>
        </a:p>
      </dgm:t>
    </dgm:pt>
    <dgm:pt modelId="{22820D6C-0FB2-4BF1-8862-67717F331AF5}">
      <dgm:prSet phldrT="[Text]" custT="1"/>
      <dgm:spPr/>
      <dgm:t>
        <a:bodyPr/>
        <a:lstStyle/>
        <a:p>
          <a:r>
            <a:rPr lang="en-US" sz="1100" dirty="0"/>
            <a:t>Decrease the number of postoperative visits to the emergency department</a:t>
          </a:r>
        </a:p>
      </dgm:t>
    </dgm:pt>
    <dgm:pt modelId="{855CFFF3-FBA9-4891-B8DE-60F1575D694C}" type="parTrans" cxnId="{D2F57CAF-1952-4480-B455-3E7918E580AF}">
      <dgm:prSet/>
      <dgm:spPr/>
      <dgm:t>
        <a:bodyPr/>
        <a:lstStyle/>
        <a:p>
          <a:endParaRPr lang="en-US"/>
        </a:p>
      </dgm:t>
    </dgm:pt>
    <dgm:pt modelId="{0D9EC34B-8607-47D5-82E7-7E37E9691503}" type="sibTrans" cxnId="{D2F57CAF-1952-4480-B455-3E7918E580AF}">
      <dgm:prSet/>
      <dgm:spPr/>
      <dgm:t>
        <a:bodyPr/>
        <a:lstStyle/>
        <a:p>
          <a:endParaRPr lang="en-US"/>
        </a:p>
      </dgm:t>
    </dgm:pt>
    <dgm:pt modelId="{8D4DE0D1-7712-4159-A6F2-1E3BD8CC048E}">
      <dgm:prSet phldrT="[Text]"/>
      <dgm:spPr/>
      <dgm:t>
        <a:bodyPr/>
        <a:lstStyle/>
        <a:p>
          <a:endParaRPr lang="en-US" sz="1200" dirty="0"/>
        </a:p>
      </dgm:t>
    </dgm:pt>
    <dgm:pt modelId="{2937681B-93E4-48AB-AC4A-CBBAFFF0DDCE}" type="parTrans" cxnId="{CC68279A-875A-4169-B08E-ACF64C69EBEC}">
      <dgm:prSet/>
      <dgm:spPr/>
      <dgm:t>
        <a:bodyPr/>
        <a:lstStyle/>
        <a:p>
          <a:endParaRPr lang="en-US"/>
        </a:p>
      </dgm:t>
    </dgm:pt>
    <dgm:pt modelId="{A4AF380E-A738-467E-B17E-57C9E65CD9FA}" type="sibTrans" cxnId="{CC68279A-875A-4169-B08E-ACF64C69EBEC}">
      <dgm:prSet/>
      <dgm:spPr/>
      <dgm:t>
        <a:bodyPr/>
        <a:lstStyle/>
        <a:p>
          <a:endParaRPr lang="en-US"/>
        </a:p>
      </dgm:t>
    </dgm:pt>
    <dgm:pt modelId="{58F43083-2A54-D94D-904A-31EAA4C0C3AB}">
      <dgm:prSet phldrT="[Text]" custT="1"/>
      <dgm:spPr/>
      <dgm:t>
        <a:bodyPr/>
        <a:lstStyle/>
        <a:p>
          <a:r>
            <a:rPr lang="en-US" sz="1100" dirty="0"/>
            <a:t>Texts will contain small amounts of information in each message and will be distributed over several days, at times when symptoms are most likely to be occurring</a:t>
          </a:r>
        </a:p>
      </dgm:t>
    </dgm:pt>
    <dgm:pt modelId="{7BDA1375-078F-664A-A25D-CD770AA1B872}" type="parTrans" cxnId="{0CD12C79-ECBF-7C42-8F53-FA0B68CD2029}">
      <dgm:prSet/>
      <dgm:spPr/>
      <dgm:t>
        <a:bodyPr/>
        <a:lstStyle/>
        <a:p>
          <a:endParaRPr lang="en-US"/>
        </a:p>
      </dgm:t>
    </dgm:pt>
    <dgm:pt modelId="{AED7D34F-3DBA-FD42-A6BA-00DC49B21E97}" type="sibTrans" cxnId="{0CD12C79-ECBF-7C42-8F53-FA0B68CD2029}">
      <dgm:prSet/>
      <dgm:spPr/>
      <dgm:t>
        <a:bodyPr/>
        <a:lstStyle/>
        <a:p>
          <a:endParaRPr lang="en-US"/>
        </a:p>
      </dgm:t>
    </dgm:pt>
    <dgm:pt modelId="{E027D0F6-E524-4DA9-B489-B9B4C03BE7F2}">
      <dgm:prSet phldrT="[Text]" custT="1"/>
      <dgm:spPr/>
      <dgm:t>
        <a:bodyPr/>
        <a:lstStyle/>
        <a:p>
          <a:r>
            <a:rPr lang="en-US" sz="1100" dirty="0"/>
            <a:t>Improve understanding and retention of information related to the child’s surgery and expected postoperative course</a:t>
          </a:r>
        </a:p>
      </dgm:t>
    </dgm:pt>
    <dgm:pt modelId="{83DE91C3-71DE-4D22-8F28-0B3DD8EFAD10}" type="sibTrans" cxnId="{87BB7291-01DC-486B-A813-78344AD2C546}">
      <dgm:prSet/>
      <dgm:spPr/>
      <dgm:t>
        <a:bodyPr/>
        <a:lstStyle/>
        <a:p>
          <a:endParaRPr lang="en-US"/>
        </a:p>
      </dgm:t>
    </dgm:pt>
    <dgm:pt modelId="{5351656A-42BA-493F-8CC9-3EAE6255E633}" type="parTrans" cxnId="{87BB7291-01DC-486B-A813-78344AD2C546}">
      <dgm:prSet/>
      <dgm:spPr/>
      <dgm:t>
        <a:bodyPr/>
        <a:lstStyle/>
        <a:p>
          <a:endParaRPr lang="en-US"/>
        </a:p>
      </dgm:t>
    </dgm:pt>
    <dgm:pt modelId="{00F8A7D6-3260-41F8-9325-FDC69B8BBCC1}">
      <dgm:prSet phldrT="[Text]"/>
      <dgm:spPr>
        <a:solidFill>
          <a:srgbClr val="00B050"/>
        </a:solidFill>
      </dgm:spPr>
      <dgm:t>
        <a:bodyPr/>
        <a:lstStyle/>
        <a:p>
          <a:r>
            <a:rPr lang="en-US" dirty="0"/>
            <a:t>DO</a:t>
          </a:r>
        </a:p>
      </dgm:t>
    </dgm:pt>
    <dgm:pt modelId="{08E19D8E-5A98-46C4-B6F6-815711E15E27}" type="sibTrans" cxnId="{789BB8BA-2E3D-4807-B190-C1D543E36AC1}">
      <dgm:prSet/>
      <dgm:spPr/>
      <dgm:t>
        <a:bodyPr/>
        <a:lstStyle/>
        <a:p>
          <a:endParaRPr lang="en-US"/>
        </a:p>
      </dgm:t>
    </dgm:pt>
    <dgm:pt modelId="{5E96CD69-9D99-4E0C-8D52-3F978F2FE89E}" type="parTrans" cxnId="{789BB8BA-2E3D-4807-B190-C1D543E36AC1}">
      <dgm:prSet/>
      <dgm:spPr/>
      <dgm:t>
        <a:bodyPr/>
        <a:lstStyle/>
        <a:p>
          <a:endParaRPr lang="en-US"/>
        </a:p>
      </dgm:t>
    </dgm:pt>
    <dgm:pt modelId="{CF5EF984-6B3E-4879-AD0F-71A88F5E0D23}">
      <dgm:prSet phldrT="[Text]" custT="1"/>
      <dgm:spPr/>
      <dgm:t>
        <a:bodyPr/>
        <a:lstStyle/>
        <a:p>
          <a:r>
            <a:rPr lang="en-US" sz="1100" dirty="0"/>
            <a:t>Improve family satisfaction regarding the perioperative/postoperative experience</a:t>
          </a:r>
        </a:p>
      </dgm:t>
    </dgm:pt>
    <dgm:pt modelId="{E559908A-C38C-40BC-920A-8A44FB8DD770}" type="sibTrans" cxnId="{5D690142-0745-4510-BD45-BB6496307081}">
      <dgm:prSet/>
      <dgm:spPr/>
      <dgm:t>
        <a:bodyPr/>
        <a:lstStyle/>
        <a:p>
          <a:endParaRPr lang="en-US"/>
        </a:p>
      </dgm:t>
    </dgm:pt>
    <dgm:pt modelId="{E705B0FB-DD12-4BB3-BD43-D29DE618E58F}" type="parTrans" cxnId="{5D690142-0745-4510-BD45-BB6496307081}">
      <dgm:prSet/>
      <dgm:spPr/>
      <dgm:t>
        <a:bodyPr/>
        <a:lstStyle/>
        <a:p>
          <a:endParaRPr lang="en-US"/>
        </a:p>
      </dgm:t>
    </dgm:pt>
    <dgm:pt modelId="{8F7DB225-0F16-0F42-AEC6-8A24CC1B5EB9}">
      <dgm:prSet phldrT="[Text]" custT="1"/>
      <dgm:spPr/>
      <dgm:t>
        <a:bodyPr/>
        <a:lstStyle/>
        <a:p>
          <a:r>
            <a:rPr lang="en-US" sz="1100" dirty="0"/>
            <a:t>How? By providing a new method for the distribution of educational information to families, via text message</a:t>
          </a:r>
        </a:p>
      </dgm:t>
    </dgm:pt>
    <dgm:pt modelId="{3562877F-D4BC-0F4A-B93F-AFB42BDA0C7E}" type="parTrans" cxnId="{A862CAFD-1475-2F47-BE9E-D4C9BBFB1D2C}">
      <dgm:prSet/>
      <dgm:spPr/>
      <dgm:t>
        <a:bodyPr/>
        <a:lstStyle/>
        <a:p>
          <a:endParaRPr lang="en-US"/>
        </a:p>
      </dgm:t>
    </dgm:pt>
    <dgm:pt modelId="{10A67C80-9FBF-D244-8ADD-5361607D143B}" type="sibTrans" cxnId="{A862CAFD-1475-2F47-BE9E-D4C9BBFB1D2C}">
      <dgm:prSet/>
      <dgm:spPr/>
      <dgm:t>
        <a:bodyPr/>
        <a:lstStyle/>
        <a:p>
          <a:endParaRPr lang="en-US"/>
        </a:p>
      </dgm:t>
    </dgm:pt>
    <dgm:pt modelId="{8BB7C27E-C04D-2141-8455-90F1F0CE7F58}">
      <dgm:prSet phldrT="[Text]" custT="1"/>
      <dgm:spPr/>
      <dgm:t>
        <a:bodyPr/>
        <a:lstStyle/>
        <a:p>
          <a:pPr>
            <a:buFontTx/>
            <a:buNone/>
          </a:pPr>
          <a:r>
            <a:rPr lang="en-US" sz="1000" dirty="0"/>
            <a:t>If an improvement is not seen in the two primary outcome measures, then the types of calls and/or visits to the ED will be examined, to see if there is a better way or better time to convey the related information to families</a:t>
          </a:r>
        </a:p>
      </dgm:t>
    </dgm:pt>
    <dgm:pt modelId="{5305DB80-B31F-9A43-9B19-4F3463A68BAB}" type="parTrans" cxnId="{707FDA9A-4A19-CD48-9E00-6CE017DED36E}">
      <dgm:prSet/>
      <dgm:spPr/>
      <dgm:t>
        <a:bodyPr/>
        <a:lstStyle/>
        <a:p>
          <a:endParaRPr lang="en-US"/>
        </a:p>
      </dgm:t>
    </dgm:pt>
    <dgm:pt modelId="{942E2566-D392-5A4D-8BD6-75A599AA80AF}" type="sibTrans" cxnId="{707FDA9A-4A19-CD48-9E00-6CE017DED36E}">
      <dgm:prSet/>
      <dgm:spPr/>
      <dgm:t>
        <a:bodyPr/>
        <a:lstStyle/>
        <a:p>
          <a:endParaRPr lang="en-US"/>
        </a:p>
      </dgm:t>
    </dgm:pt>
    <dgm:pt modelId="{9DB732D1-FA8D-7D4E-A75E-B8D5BF1AD02B}">
      <dgm:prSet phldrT="[Text]" custT="1"/>
      <dgm:spPr/>
      <dgm:t>
        <a:bodyPr/>
        <a:lstStyle/>
        <a:p>
          <a:pPr>
            <a:buFontTx/>
            <a:buNone/>
          </a:pPr>
          <a:r>
            <a:rPr lang="en-US" sz="1000" dirty="0"/>
            <a:t>The last text message will also have a link to a patient survey, regarding the utility of the text messages, thus measuring satisfaction with the new system of delivery</a:t>
          </a:r>
        </a:p>
      </dgm:t>
    </dgm:pt>
    <dgm:pt modelId="{924D3553-E870-0B4E-9E89-936D8B51C3FC}" type="sibTrans" cxnId="{3BEBB19C-A39C-0A46-83CF-12FE8B08C32B}">
      <dgm:prSet/>
      <dgm:spPr/>
      <dgm:t>
        <a:bodyPr/>
        <a:lstStyle/>
        <a:p>
          <a:endParaRPr lang="en-US"/>
        </a:p>
      </dgm:t>
    </dgm:pt>
    <dgm:pt modelId="{CCE6E77C-C2BE-AA41-95AF-FC479EFFF285}" type="parTrans" cxnId="{3BEBB19C-A39C-0A46-83CF-12FE8B08C32B}">
      <dgm:prSet/>
      <dgm:spPr/>
      <dgm:t>
        <a:bodyPr/>
        <a:lstStyle/>
        <a:p>
          <a:endParaRPr lang="en-US"/>
        </a:p>
      </dgm:t>
    </dgm:pt>
    <dgm:pt modelId="{2212FD83-AF53-1D49-9369-12C513F8BC77}">
      <dgm:prSet phldrT="[Text]" custT="1"/>
      <dgm:spPr/>
      <dgm:t>
        <a:bodyPr/>
        <a:lstStyle/>
        <a:p>
          <a:pPr>
            <a:buFontTx/>
            <a:buNone/>
          </a:pPr>
          <a:r>
            <a:rPr lang="en-US" sz="1000" dirty="0"/>
            <a:t>A run chart will then be constructed for each of these measures</a:t>
          </a:r>
        </a:p>
      </dgm:t>
    </dgm:pt>
    <dgm:pt modelId="{92CFC96D-5595-624A-BFC3-A24E8B05EBE4}" type="sibTrans" cxnId="{2BBAFFE9-1F06-304F-98DE-24B6CFA61B4F}">
      <dgm:prSet/>
      <dgm:spPr/>
      <dgm:t>
        <a:bodyPr/>
        <a:lstStyle/>
        <a:p>
          <a:endParaRPr lang="en-US"/>
        </a:p>
      </dgm:t>
    </dgm:pt>
    <dgm:pt modelId="{8A7B044D-9451-7B47-A32B-63FDD53553DF}" type="parTrans" cxnId="{2BBAFFE9-1F06-304F-98DE-24B6CFA61B4F}">
      <dgm:prSet/>
      <dgm:spPr/>
      <dgm:t>
        <a:bodyPr/>
        <a:lstStyle/>
        <a:p>
          <a:endParaRPr lang="en-US"/>
        </a:p>
      </dgm:t>
    </dgm:pt>
    <dgm:pt modelId="{38995551-4D06-4C08-B164-3D011A339605}" type="pres">
      <dgm:prSet presAssocID="{5BE4060F-86DE-4376-BF54-848B20C33F08}" presName="cycleMatrixDiagram" presStyleCnt="0">
        <dgm:presLayoutVars>
          <dgm:chMax val="1"/>
          <dgm:dir/>
          <dgm:animLvl val="lvl"/>
          <dgm:resizeHandles val="exact"/>
        </dgm:presLayoutVars>
      </dgm:prSet>
      <dgm:spPr/>
    </dgm:pt>
    <dgm:pt modelId="{67913A2B-F35A-4B0C-BC6C-19EBFE598851}" type="pres">
      <dgm:prSet presAssocID="{5BE4060F-86DE-4376-BF54-848B20C33F08}" presName="children" presStyleCnt="0"/>
      <dgm:spPr/>
    </dgm:pt>
    <dgm:pt modelId="{A352D660-6488-4A9E-9E7F-A109603C6F40}" type="pres">
      <dgm:prSet presAssocID="{5BE4060F-86DE-4376-BF54-848B20C33F08}" presName="child1group" presStyleCnt="0"/>
      <dgm:spPr/>
    </dgm:pt>
    <dgm:pt modelId="{F99D905B-65EE-4B5E-ADF8-9029FFEA7780}" type="pres">
      <dgm:prSet presAssocID="{5BE4060F-86DE-4376-BF54-848B20C33F08}" presName="child1" presStyleLbl="bgAcc1" presStyleIdx="0" presStyleCnt="4" custScaleX="90502" custScaleY="97726" custLinFactNeighborX="14846" custLinFactNeighborY="34694"/>
      <dgm:spPr/>
    </dgm:pt>
    <dgm:pt modelId="{26EE0E80-FC68-4052-80DB-E0DD482CBF1B}" type="pres">
      <dgm:prSet presAssocID="{5BE4060F-86DE-4376-BF54-848B20C33F08}" presName="child1Text" presStyleLbl="bgAcc1" presStyleIdx="0" presStyleCnt="4">
        <dgm:presLayoutVars>
          <dgm:bulletEnabled val="1"/>
        </dgm:presLayoutVars>
      </dgm:prSet>
      <dgm:spPr/>
    </dgm:pt>
    <dgm:pt modelId="{A193A630-EEC2-4D8B-9CB4-412F7C9D09A9}" type="pres">
      <dgm:prSet presAssocID="{5BE4060F-86DE-4376-BF54-848B20C33F08}" presName="child2group" presStyleCnt="0"/>
      <dgm:spPr/>
    </dgm:pt>
    <dgm:pt modelId="{1AC31D36-DDB0-4818-BE5D-6628792412B5}" type="pres">
      <dgm:prSet presAssocID="{5BE4060F-86DE-4376-BF54-848B20C33F08}" presName="child2" presStyleLbl="bgAcc1" presStyleIdx="1" presStyleCnt="4" custScaleX="99688" custScaleY="120549" custLinFactNeighborX="19272" custLinFactNeighborY="15527"/>
      <dgm:spPr/>
    </dgm:pt>
    <dgm:pt modelId="{1856E84E-5512-4266-9885-DB88C3C56A70}" type="pres">
      <dgm:prSet presAssocID="{5BE4060F-86DE-4376-BF54-848B20C33F08}" presName="child2Text" presStyleLbl="bgAcc1" presStyleIdx="1" presStyleCnt="4">
        <dgm:presLayoutVars>
          <dgm:bulletEnabled val="1"/>
        </dgm:presLayoutVars>
      </dgm:prSet>
      <dgm:spPr/>
    </dgm:pt>
    <dgm:pt modelId="{B1CB8BA0-D152-46F8-98C5-AB94A636B742}" type="pres">
      <dgm:prSet presAssocID="{5BE4060F-86DE-4376-BF54-848B20C33F08}" presName="child3group" presStyleCnt="0"/>
      <dgm:spPr/>
    </dgm:pt>
    <dgm:pt modelId="{5689257E-D540-4918-881E-941623D3502F}" type="pres">
      <dgm:prSet presAssocID="{5BE4060F-86DE-4376-BF54-848B20C33F08}" presName="child3" presStyleLbl="bgAcc1" presStyleIdx="2" presStyleCnt="4" custFlipHor="1" custScaleX="121553" custScaleY="193452" custLinFactNeighborX="20962" custLinFactNeighborY="-67957"/>
      <dgm:spPr/>
    </dgm:pt>
    <dgm:pt modelId="{69275FCC-6732-4E84-95E7-775BC5931932}" type="pres">
      <dgm:prSet presAssocID="{5BE4060F-86DE-4376-BF54-848B20C33F08}" presName="child3Text" presStyleLbl="bgAcc1" presStyleIdx="2" presStyleCnt="4">
        <dgm:presLayoutVars>
          <dgm:bulletEnabled val="1"/>
        </dgm:presLayoutVars>
      </dgm:prSet>
      <dgm:spPr/>
    </dgm:pt>
    <dgm:pt modelId="{54D5EED6-0B82-43AD-8287-30E6B7636B66}" type="pres">
      <dgm:prSet presAssocID="{5BE4060F-86DE-4376-BF54-848B20C33F08}" presName="child4group" presStyleCnt="0"/>
      <dgm:spPr/>
    </dgm:pt>
    <dgm:pt modelId="{FEC7E76F-5A5C-4AFC-A988-A78553B2812A}" type="pres">
      <dgm:prSet presAssocID="{5BE4060F-86DE-4376-BF54-848B20C33F08}" presName="child4" presStyleLbl="bgAcc1" presStyleIdx="3" presStyleCnt="4" custScaleX="60517" custScaleY="98692" custLinFactNeighborX="25931" custLinFactNeighborY="-59075"/>
      <dgm:spPr/>
    </dgm:pt>
    <dgm:pt modelId="{896B449D-FC38-44C0-9AC8-3FA98A94E6C7}" type="pres">
      <dgm:prSet presAssocID="{5BE4060F-86DE-4376-BF54-848B20C33F08}" presName="child4Text" presStyleLbl="bgAcc1" presStyleIdx="3" presStyleCnt="4">
        <dgm:presLayoutVars>
          <dgm:bulletEnabled val="1"/>
        </dgm:presLayoutVars>
      </dgm:prSet>
      <dgm:spPr/>
    </dgm:pt>
    <dgm:pt modelId="{A5EC6A99-2387-4428-8DAC-148839EAF4B4}" type="pres">
      <dgm:prSet presAssocID="{5BE4060F-86DE-4376-BF54-848B20C33F08}" presName="childPlaceholder" presStyleCnt="0"/>
      <dgm:spPr/>
    </dgm:pt>
    <dgm:pt modelId="{550D78EF-9304-4CE1-8DBA-885DF06EFD33}" type="pres">
      <dgm:prSet presAssocID="{5BE4060F-86DE-4376-BF54-848B20C33F08}" presName="circle" presStyleCnt="0"/>
      <dgm:spPr/>
    </dgm:pt>
    <dgm:pt modelId="{5E84A26B-A6D4-4AC4-8E80-220BB055D9A7}" type="pres">
      <dgm:prSet presAssocID="{5BE4060F-86DE-4376-BF54-848B20C33F08}" presName="quadrant1" presStyleLbl="node1" presStyleIdx="0" presStyleCnt="4" custScaleX="64097" custScaleY="68306" custLinFactNeighborX="40312" custLinFactNeighborY="-2876">
        <dgm:presLayoutVars>
          <dgm:chMax val="1"/>
          <dgm:bulletEnabled val="1"/>
        </dgm:presLayoutVars>
      </dgm:prSet>
      <dgm:spPr/>
    </dgm:pt>
    <dgm:pt modelId="{9FA1B397-B576-4B1A-8AD6-087E005EB6A3}" type="pres">
      <dgm:prSet presAssocID="{5BE4060F-86DE-4376-BF54-848B20C33F08}" presName="quadrant2" presStyleLbl="node1" presStyleIdx="1" presStyleCnt="4" custScaleX="63621" custScaleY="64619" custLinFactNeighborX="-448" custLinFactNeighborY="-4615">
        <dgm:presLayoutVars>
          <dgm:chMax val="1"/>
          <dgm:bulletEnabled val="1"/>
        </dgm:presLayoutVars>
      </dgm:prSet>
      <dgm:spPr/>
    </dgm:pt>
    <dgm:pt modelId="{48562848-DE99-42A3-8781-52A464FBB071}" type="pres">
      <dgm:prSet presAssocID="{5BE4060F-86DE-4376-BF54-848B20C33F08}" presName="quadrant3" presStyleLbl="node1" presStyleIdx="2" presStyleCnt="4" custScaleX="63384" custScaleY="73350" custLinFactNeighborX="-1942" custLinFactNeighborY="-40250">
        <dgm:presLayoutVars>
          <dgm:chMax val="1"/>
          <dgm:bulletEnabled val="1"/>
        </dgm:presLayoutVars>
      </dgm:prSet>
      <dgm:spPr/>
    </dgm:pt>
    <dgm:pt modelId="{E28B10FA-73EF-45F6-8838-CF1D41DA7B1A}" type="pres">
      <dgm:prSet presAssocID="{5BE4060F-86DE-4376-BF54-848B20C33F08}" presName="quadrant4" presStyleLbl="node1" presStyleIdx="3" presStyleCnt="4" custScaleX="61347" custScaleY="70514" custLinFactNeighborX="40058" custLinFactNeighborY="-38085">
        <dgm:presLayoutVars>
          <dgm:chMax val="1"/>
          <dgm:bulletEnabled val="1"/>
        </dgm:presLayoutVars>
      </dgm:prSet>
      <dgm:spPr/>
    </dgm:pt>
    <dgm:pt modelId="{C3EB3E29-36EF-4F93-B2E0-B80420680E64}" type="pres">
      <dgm:prSet presAssocID="{5BE4060F-86DE-4376-BF54-848B20C33F08}" presName="quadrantPlaceholder" presStyleCnt="0"/>
      <dgm:spPr/>
    </dgm:pt>
    <dgm:pt modelId="{0BE681E6-3D32-461B-8823-80617BCFA3D1}" type="pres">
      <dgm:prSet presAssocID="{5BE4060F-86DE-4376-BF54-848B20C33F08}" presName="center1" presStyleLbl="fgShp" presStyleIdx="0" presStyleCnt="2" custLinFactNeighborX="53479" custLinFactNeighborY="-70111"/>
      <dgm:spPr/>
    </dgm:pt>
    <dgm:pt modelId="{692DEF3E-E95A-45BA-BF05-45E5F6D46D31}" type="pres">
      <dgm:prSet presAssocID="{5BE4060F-86DE-4376-BF54-848B20C33F08}" presName="center2" presStyleLbl="fgShp" presStyleIdx="1" presStyleCnt="2" custLinFactNeighborX="48131" custLinFactNeighborY="-72571"/>
      <dgm:spPr/>
    </dgm:pt>
  </dgm:ptLst>
  <dgm:cxnLst>
    <dgm:cxn modelId="{3E8C6B02-4772-4B0B-9FA7-58735122B186}" type="presOf" srcId="{5BE4060F-86DE-4376-BF54-848B20C33F08}" destId="{38995551-4D06-4C08-B164-3D011A339605}" srcOrd="0" destOrd="0" presId="urn:microsoft.com/office/officeart/2005/8/layout/cycle4"/>
    <dgm:cxn modelId="{9782D403-EF28-654E-99FF-F42CA1A7221F}" type="presOf" srcId="{2212FD83-AF53-1D49-9369-12C513F8BC77}" destId="{69275FCC-6732-4E84-95E7-775BC5931932}" srcOrd="1" destOrd="1" presId="urn:microsoft.com/office/officeart/2005/8/layout/cycle4"/>
    <dgm:cxn modelId="{3CAB8212-26BB-4766-9B88-6A62EFE1A041}" type="presOf" srcId="{2A30823B-D027-41A6-96A5-58EA2E4BAE94}" destId="{48562848-DE99-42A3-8781-52A464FBB071}" srcOrd="0" destOrd="0" presId="urn:microsoft.com/office/officeart/2005/8/layout/cycle4"/>
    <dgm:cxn modelId="{6763AD20-399F-2346-8DE5-0DA6955F74FD}" type="presOf" srcId="{4D99ED00-FAEB-4D6B-845F-B210BF6CEEDA}" destId="{896B449D-FC38-44C0-9AC8-3FA98A94E6C7}" srcOrd="1" destOrd="0" presId="urn:microsoft.com/office/officeart/2005/8/layout/cycle4"/>
    <dgm:cxn modelId="{0D0F5B5B-BFED-0449-B91C-9E606D3FA006}" type="presOf" srcId="{58F43083-2A54-D94D-904A-31EAA4C0C3AB}" destId="{1AC31D36-DDB0-4818-BE5D-6628792412B5}" srcOrd="0" destOrd="2" presId="urn:microsoft.com/office/officeart/2005/8/layout/cycle4"/>
    <dgm:cxn modelId="{5D690142-0745-4510-BD45-BB6496307081}" srcId="{0714AC12-B89E-44B7-942E-0FE369BC4A91}" destId="{CF5EF984-6B3E-4879-AD0F-71A88F5E0D23}" srcOrd="2" destOrd="0" parTransId="{E705B0FB-DD12-4BB3-BD43-D29DE618E58F}" sibTransId="{E559908A-C38C-40BC-920A-8A44FB8DD770}"/>
    <dgm:cxn modelId="{76607166-A558-0C47-863B-5E54E4396F93}" type="presOf" srcId="{8D4DE0D1-7712-4159-A6F2-1E3BD8CC048E}" destId="{896B449D-FC38-44C0-9AC8-3FA98A94E6C7}" srcOrd="1" destOrd="1" presId="urn:microsoft.com/office/officeart/2005/8/layout/cycle4"/>
    <dgm:cxn modelId="{13A5B26F-D9D4-4E07-A09F-53BD7FDC5A69}" srcId="{0714AC12-B89E-44B7-942E-0FE369BC4A91}" destId="{BCF37824-D0F7-4F1B-BEE6-F1C3AEBDAA65}" srcOrd="0" destOrd="0" parTransId="{2DD7E0B3-A1C8-4A21-A254-253539301FFC}" sibTransId="{51D2825E-C004-419C-882D-4E20117D52C4}"/>
    <dgm:cxn modelId="{53563170-6C90-49C0-9214-E03F1CE93550}" type="presOf" srcId="{00F8A7D6-3260-41F8-9325-FDC69B8BBCC1}" destId="{9FA1B397-B576-4B1A-8AD6-087E005EB6A3}" srcOrd="0" destOrd="0" presId="urn:microsoft.com/office/officeart/2005/8/layout/cycle4"/>
    <dgm:cxn modelId="{253E2271-1D0C-2B4A-8A03-0FCE1E9F3026}" type="presOf" srcId="{8BB7C27E-C04D-2141-8455-90F1F0CE7F58}" destId="{69275FCC-6732-4E84-95E7-775BC5931932}" srcOrd="1" destOrd="3" presId="urn:microsoft.com/office/officeart/2005/8/layout/cycle4"/>
    <dgm:cxn modelId="{6A326B52-5315-4705-88A6-1BA31F8B800A}" type="presOf" srcId="{CF5EF984-6B3E-4879-AD0F-71A88F5E0D23}" destId="{26EE0E80-FC68-4052-80DB-E0DD482CBF1B}" srcOrd="1" destOrd="2" presId="urn:microsoft.com/office/officeart/2005/8/layout/cycle4"/>
    <dgm:cxn modelId="{C1FC7072-BABC-124E-AA6B-F10074A195C7}" type="presOf" srcId="{8BB7C27E-C04D-2141-8455-90F1F0CE7F58}" destId="{5689257E-D540-4918-881E-941623D3502F}" srcOrd="0" destOrd="3" presId="urn:microsoft.com/office/officeart/2005/8/layout/cycle4"/>
    <dgm:cxn modelId="{2BF27572-A7AF-9349-86B5-3BE819A1E533}" type="presOf" srcId="{8F7DB225-0F16-0F42-AEC6-8A24CC1B5EB9}" destId="{1856E84E-5512-4266-9885-DB88C3C56A70}" srcOrd="1" destOrd="1" presId="urn:microsoft.com/office/officeart/2005/8/layout/cycle4"/>
    <dgm:cxn modelId="{7B49BC72-F162-4B6A-A92E-1AFB04563C84}" srcId="{2A30823B-D027-41A6-96A5-58EA2E4BAE94}" destId="{F97C22AF-8BE4-45B9-8291-DCB05434D89A}" srcOrd="0" destOrd="0" parTransId="{04003850-3C0A-4C0D-B170-4F3E40E81519}" sibTransId="{064CC2C9-B3CE-4E29-A77F-DA6665C2352A}"/>
    <dgm:cxn modelId="{2C7DEB75-6721-447D-95D0-EF9C35DC768C}" type="presOf" srcId="{22820D6C-0FB2-4BF1-8862-67717F331AF5}" destId="{F99D905B-65EE-4B5E-ADF8-9029FFEA7780}" srcOrd="0" destOrd="1" presId="urn:microsoft.com/office/officeart/2005/8/layout/cycle4"/>
    <dgm:cxn modelId="{59971A77-87AF-448B-96C4-92DF39B5CB4E}" type="presOf" srcId="{22820D6C-0FB2-4BF1-8862-67717F331AF5}" destId="{26EE0E80-FC68-4052-80DB-E0DD482CBF1B}" srcOrd="1" destOrd="1" presId="urn:microsoft.com/office/officeart/2005/8/layout/cycle4"/>
    <dgm:cxn modelId="{0CD12C79-ECBF-7C42-8F53-FA0B68CD2029}" srcId="{00F8A7D6-3260-41F8-9325-FDC69B8BBCC1}" destId="{58F43083-2A54-D94D-904A-31EAA4C0C3AB}" srcOrd="2" destOrd="0" parTransId="{7BDA1375-078F-664A-A25D-CD770AA1B872}" sibTransId="{AED7D34F-3DBA-FD42-A6BA-00DC49B21E97}"/>
    <dgm:cxn modelId="{4D80717E-DC1C-44B7-8C1C-F9215E3CC804}" type="presOf" srcId="{E027D0F6-E524-4DA9-B489-B9B4C03BE7F2}" destId="{1856E84E-5512-4266-9885-DB88C3C56A70}" srcOrd="1" destOrd="0" presId="urn:microsoft.com/office/officeart/2005/8/layout/cycle4"/>
    <dgm:cxn modelId="{539ED380-9335-4E3A-8FBD-2CD2C2C07801}" srcId="{5BE4060F-86DE-4376-BF54-848B20C33F08}" destId="{2A30823B-D027-41A6-96A5-58EA2E4BAE94}" srcOrd="2" destOrd="0" parTransId="{4A046512-8443-4329-961F-5259CE84A8A6}" sibTransId="{DEBFC1E8-6847-44F4-85BD-0B85DCBBF71F}"/>
    <dgm:cxn modelId="{7DCFFA8A-6A85-40B3-847F-58776D5CAA7A}" type="presOf" srcId="{BCF37824-D0F7-4F1B-BEE6-F1C3AEBDAA65}" destId="{F99D905B-65EE-4B5E-ADF8-9029FFEA7780}" srcOrd="0" destOrd="0" presId="urn:microsoft.com/office/officeart/2005/8/layout/cycle4"/>
    <dgm:cxn modelId="{CBADC88E-307D-5F4A-8D5F-978DE56811C8}" type="presOf" srcId="{58F43083-2A54-D94D-904A-31EAA4C0C3AB}" destId="{1856E84E-5512-4266-9885-DB88C3C56A70}" srcOrd="1" destOrd="2" presId="urn:microsoft.com/office/officeart/2005/8/layout/cycle4"/>
    <dgm:cxn modelId="{87BB7291-01DC-486B-A813-78344AD2C546}" srcId="{00F8A7D6-3260-41F8-9325-FDC69B8BBCC1}" destId="{E027D0F6-E524-4DA9-B489-B9B4C03BE7F2}" srcOrd="0" destOrd="0" parTransId="{5351656A-42BA-493F-8CC9-3EAE6255E633}" sibTransId="{83DE91C3-71DE-4D22-8F28-0B3DD8EFAD10}"/>
    <dgm:cxn modelId="{455BA491-9390-4B17-8867-238524C1BF16}" type="presOf" srcId="{F97C22AF-8BE4-45B9-8291-DCB05434D89A}" destId="{5689257E-D540-4918-881E-941623D3502F}" srcOrd="0" destOrd="0" presId="urn:microsoft.com/office/officeart/2005/8/layout/cycle4"/>
    <dgm:cxn modelId="{CC68279A-875A-4169-B08E-ACF64C69EBEC}" srcId="{3CACACFE-895C-4798-85B6-57215C5F0FF2}" destId="{8D4DE0D1-7712-4159-A6F2-1E3BD8CC048E}" srcOrd="1" destOrd="0" parTransId="{2937681B-93E4-48AB-AC4A-CBBAFFF0DDCE}" sibTransId="{A4AF380E-A738-467E-B17E-57C9E65CD9FA}"/>
    <dgm:cxn modelId="{707FDA9A-4A19-CD48-9E00-6CE017DED36E}" srcId="{2A30823B-D027-41A6-96A5-58EA2E4BAE94}" destId="{8BB7C27E-C04D-2141-8455-90F1F0CE7F58}" srcOrd="3" destOrd="0" parTransId="{5305DB80-B31F-9A43-9B19-4F3463A68BAB}" sibTransId="{942E2566-D392-5A4D-8BD6-75A599AA80AF}"/>
    <dgm:cxn modelId="{3BEBB19C-A39C-0A46-83CF-12FE8B08C32B}" srcId="{2A30823B-D027-41A6-96A5-58EA2E4BAE94}" destId="{9DB732D1-FA8D-7D4E-A75E-B8D5BF1AD02B}" srcOrd="2" destOrd="0" parTransId="{CCE6E77C-C2BE-AA41-95AF-FC479EFFF285}" sibTransId="{924D3553-E870-0B4E-9E89-936D8B51C3FC}"/>
    <dgm:cxn modelId="{2877A1A0-CA4A-48DF-8D09-F2499EE6E998}" type="presOf" srcId="{E027D0F6-E524-4DA9-B489-B9B4C03BE7F2}" destId="{1AC31D36-DDB0-4818-BE5D-6628792412B5}" srcOrd="0" destOrd="0" presId="urn:microsoft.com/office/officeart/2005/8/layout/cycle4"/>
    <dgm:cxn modelId="{6C17A4A6-663F-3B44-94EB-07858B6D7F78}" type="presOf" srcId="{3CACACFE-895C-4798-85B6-57215C5F0FF2}" destId="{E28B10FA-73EF-45F6-8838-CF1D41DA7B1A}" srcOrd="0" destOrd="0" presId="urn:microsoft.com/office/officeart/2005/8/layout/cycle4"/>
    <dgm:cxn modelId="{2C428FAC-262D-4C4C-B12D-094D3CA82B05}" type="presOf" srcId="{8F7DB225-0F16-0F42-AEC6-8A24CC1B5EB9}" destId="{1AC31D36-DDB0-4818-BE5D-6628792412B5}" srcOrd="0" destOrd="1" presId="urn:microsoft.com/office/officeart/2005/8/layout/cycle4"/>
    <dgm:cxn modelId="{D2F57CAF-1952-4480-B455-3E7918E580AF}" srcId="{0714AC12-B89E-44B7-942E-0FE369BC4A91}" destId="{22820D6C-0FB2-4BF1-8862-67717F331AF5}" srcOrd="1" destOrd="0" parTransId="{855CFFF3-FBA9-4891-B8DE-60F1575D694C}" sibTransId="{0D9EC34B-8607-47D5-82E7-7E37E9691503}"/>
    <dgm:cxn modelId="{0E7004B3-4E77-48A1-AE13-31C81EE1D03C}" type="presOf" srcId="{CF5EF984-6B3E-4879-AD0F-71A88F5E0D23}" destId="{F99D905B-65EE-4B5E-ADF8-9029FFEA7780}" srcOrd="0" destOrd="2" presId="urn:microsoft.com/office/officeart/2005/8/layout/cycle4"/>
    <dgm:cxn modelId="{54702BB7-EB13-C441-8AB0-C88E8C113F6A}" type="presOf" srcId="{8D4DE0D1-7712-4159-A6F2-1E3BD8CC048E}" destId="{FEC7E76F-5A5C-4AFC-A988-A78553B2812A}" srcOrd="0" destOrd="1" presId="urn:microsoft.com/office/officeart/2005/8/layout/cycle4"/>
    <dgm:cxn modelId="{789BB8BA-2E3D-4807-B190-C1D543E36AC1}" srcId="{5BE4060F-86DE-4376-BF54-848B20C33F08}" destId="{00F8A7D6-3260-41F8-9325-FDC69B8BBCC1}" srcOrd="1" destOrd="0" parTransId="{5E96CD69-9D99-4E0C-8D52-3F978F2FE89E}" sibTransId="{08E19D8E-5A98-46C4-B6F6-815711E15E27}"/>
    <dgm:cxn modelId="{F7FE29BF-E748-ED43-94E7-4DE59B34C6AF}" type="presOf" srcId="{2212FD83-AF53-1D49-9369-12C513F8BC77}" destId="{5689257E-D540-4918-881E-941623D3502F}" srcOrd="0" destOrd="1" presId="urn:microsoft.com/office/officeart/2005/8/layout/cycle4"/>
    <dgm:cxn modelId="{4AEC53BF-5DC6-474E-A054-F54B811EF77A}" type="presOf" srcId="{F97C22AF-8BE4-45B9-8291-DCB05434D89A}" destId="{69275FCC-6732-4E84-95E7-775BC5931932}" srcOrd="1" destOrd="0" presId="urn:microsoft.com/office/officeart/2005/8/layout/cycle4"/>
    <dgm:cxn modelId="{8C1D20C0-2C58-492A-B2CA-2D1DF931AB70}" srcId="{5BE4060F-86DE-4376-BF54-848B20C33F08}" destId="{0714AC12-B89E-44B7-942E-0FE369BC4A91}" srcOrd="0" destOrd="0" parTransId="{F686981E-1415-42DA-A00E-190D07CDAEB3}" sibTransId="{B51530FB-487D-48B3-86CA-E9DA10195F00}"/>
    <dgm:cxn modelId="{8AE1CAC7-6D12-4033-9D1F-E58EC09847DC}" srcId="{5BE4060F-86DE-4376-BF54-848B20C33F08}" destId="{3CACACFE-895C-4798-85B6-57215C5F0FF2}" srcOrd="3" destOrd="0" parTransId="{86BA4C9F-7FF2-4C71-BFD0-969DADDDFEF5}" sibTransId="{C28120DC-8AC4-48E2-9EEB-D2A151E312CB}"/>
    <dgm:cxn modelId="{88AA4EC9-4B61-4FA2-8E93-FB418F1BA3E9}" type="presOf" srcId="{0714AC12-B89E-44B7-942E-0FE369BC4A91}" destId="{5E84A26B-A6D4-4AC4-8E80-220BB055D9A7}" srcOrd="0" destOrd="0" presId="urn:microsoft.com/office/officeart/2005/8/layout/cycle4"/>
    <dgm:cxn modelId="{AD2A68D4-4D63-4FF2-9BDA-71FCA9437AD9}" type="presOf" srcId="{BCF37824-D0F7-4F1B-BEE6-F1C3AEBDAA65}" destId="{26EE0E80-FC68-4052-80DB-E0DD482CBF1B}" srcOrd="1" destOrd="0" presId="urn:microsoft.com/office/officeart/2005/8/layout/cycle4"/>
    <dgm:cxn modelId="{1F0EB4E7-4A45-7846-B995-7D0DA4223570}" type="presOf" srcId="{9DB732D1-FA8D-7D4E-A75E-B8D5BF1AD02B}" destId="{5689257E-D540-4918-881E-941623D3502F}" srcOrd="0" destOrd="2" presId="urn:microsoft.com/office/officeart/2005/8/layout/cycle4"/>
    <dgm:cxn modelId="{2BBAFFE9-1F06-304F-98DE-24B6CFA61B4F}" srcId="{2A30823B-D027-41A6-96A5-58EA2E4BAE94}" destId="{2212FD83-AF53-1D49-9369-12C513F8BC77}" srcOrd="1" destOrd="0" parTransId="{8A7B044D-9451-7B47-A32B-63FDD53553DF}" sibTransId="{92CFC96D-5595-624A-BFC3-A24E8B05EBE4}"/>
    <dgm:cxn modelId="{579D2AF3-E61D-4C81-B506-F67F9E9D5CAA}" srcId="{3CACACFE-895C-4798-85B6-57215C5F0FF2}" destId="{4D99ED00-FAEB-4D6B-845F-B210BF6CEEDA}" srcOrd="0" destOrd="0" parTransId="{A9855CB1-CF7D-4C86-BA4E-1FDC36CCA9DA}" sibTransId="{347921D1-91FC-41E3-AFAE-F13ABAB039F6}"/>
    <dgm:cxn modelId="{4A1F00FC-0CCC-1E48-BC42-E997604F6068}" type="presOf" srcId="{9DB732D1-FA8D-7D4E-A75E-B8D5BF1AD02B}" destId="{69275FCC-6732-4E84-95E7-775BC5931932}" srcOrd="1" destOrd="2" presId="urn:microsoft.com/office/officeart/2005/8/layout/cycle4"/>
    <dgm:cxn modelId="{9E8B5AFD-BD5B-584F-AF11-5F541FE3AA70}" type="presOf" srcId="{4D99ED00-FAEB-4D6B-845F-B210BF6CEEDA}" destId="{FEC7E76F-5A5C-4AFC-A988-A78553B2812A}" srcOrd="0" destOrd="0" presId="urn:microsoft.com/office/officeart/2005/8/layout/cycle4"/>
    <dgm:cxn modelId="{A862CAFD-1475-2F47-BE9E-D4C9BBFB1D2C}" srcId="{00F8A7D6-3260-41F8-9325-FDC69B8BBCC1}" destId="{8F7DB225-0F16-0F42-AEC6-8A24CC1B5EB9}" srcOrd="1" destOrd="0" parTransId="{3562877F-D4BC-0F4A-B93F-AFB42BDA0C7E}" sibTransId="{10A67C80-9FBF-D244-8ADD-5361607D143B}"/>
    <dgm:cxn modelId="{AC1F2220-FA05-4CFD-A1DF-7A5D660C9F48}" type="presParOf" srcId="{38995551-4D06-4C08-B164-3D011A339605}" destId="{67913A2B-F35A-4B0C-BC6C-19EBFE598851}" srcOrd="0" destOrd="0" presId="urn:microsoft.com/office/officeart/2005/8/layout/cycle4"/>
    <dgm:cxn modelId="{2EE255C8-CE32-4CD7-B728-F914ED1F0EE0}" type="presParOf" srcId="{67913A2B-F35A-4B0C-BC6C-19EBFE598851}" destId="{A352D660-6488-4A9E-9E7F-A109603C6F40}" srcOrd="0" destOrd="0" presId="urn:microsoft.com/office/officeart/2005/8/layout/cycle4"/>
    <dgm:cxn modelId="{797120E5-CADB-4334-8780-2B7AEA5A6A4D}" type="presParOf" srcId="{A352D660-6488-4A9E-9E7F-A109603C6F40}" destId="{F99D905B-65EE-4B5E-ADF8-9029FFEA7780}" srcOrd="0" destOrd="0" presId="urn:microsoft.com/office/officeart/2005/8/layout/cycle4"/>
    <dgm:cxn modelId="{558A8234-57DD-469E-84FA-657282E36CA8}" type="presParOf" srcId="{A352D660-6488-4A9E-9E7F-A109603C6F40}" destId="{26EE0E80-FC68-4052-80DB-E0DD482CBF1B}" srcOrd="1" destOrd="0" presId="urn:microsoft.com/office/officeart/2005/8/layout/cycle4"/>
    <dgm:cxn modelId="{3C17B03A-BA01-47D0-A579-29410D79B7D1}" type="presParOf" srcId="{67913A2B-F35A-4B0C-BC6C-19EBFE598851}" destId="{A193A630-EEC2-4D8B-9CB4-412F7C9D09A9}" srcOrd="1" destOrd="0" presId="urn:microsoft.com/office/officeart/2005/8/layout/cycle4"/>
    <dgm:cxn modelId="{9B08A204-BEFB-4108-A4A3-9C2C1A6FE00D}" type="presParOf" srcId="{A193A630-EEC2-4D8B-9CB4-412F7C9D09A9}" destId="{1AC31D36-DDB0-4818-BE5D-6628792412B5}" srcOrd="0" destOrd="0" presId="urn:microsoft.com/office/officeart/2005/8/layout/cycle4"/>
    <dgm:cxn modelId="{B37472A8-3533-4D06-8A7D-AED995F4C6C1}" type="presParOf" srcId="{A193A630-EEC2-4D8B-9CB4-412F7C9D09A9}" destId="{1856E84E-5512-4266-9885-DB88C3C56A70}" srcOrd="1" destOrd="0" presId="urn:microsoft.com/office/officeart/2005/8/layout/cycle4"/>
    <dgm:cxn modelId="{D24FB154-B65A-451F-9254-0647B1AA8622}" type="presParOf" srcId="{67913A2B-F35A-4B0C-BC6C-19EBFE598851}" destId="{B1CB8BA0-D152-46F8-98C5-AB94A636B742}" srcOrd="2" destOrd="0" presId="urn:microsoft.com/office/officeart/2005/8/layout/cycle4"/>
    <dgm:cxn modelId="{E052653E-52A1-40DC-B97D-657B01E5519E}" type="presParOf" srcId="{B1CB8BA0-D152-46F8-98C5-AB94A636B742}" destId="{5689257E-D540-4918-881E-941623D3502F}" srcOrd="0" destOrd="0" presId="urn:microsoft.com/office/officeart/2005/8/layout/cycle4"/>
    <dgm:cxn modelId="{1C3C2A46-849B-4232-831A-2EFAA510DE79}" type="presParOf" srcId="{B1CB8BA0-D152-46F8-98C5-AB94A636B742}" destId="{69275FCC-6732-4E84-95E7-775BC5931932}" srcOrd="1" destOrd="0" presId="urn:microsoft.com/office/officeart/2005/8/layout/cycle4"/>
    <dgm:cxn modelId="{C6F42258-02D5-2C47-8A9A-0593D6B5530F}" type="presParOf" srcId="{67913A2B-F35A-4B0C-BC6C-19EBFE598851}" destId="{54D5EED6-0B82-43AD-8287-30E6B7636B66}" srcOrd="3" destOrd="0" presId="urn:microsoft.com/office/officeart/2005/8/layout/cycle4"/>
    <dgm:cxn modelId="{5C4FACD2-EC24-804C-B203-7DF52C2DE353}" type="presParOf" srcId="{54D5EED6-0B82-43AD-8287-30E6B7636B66}" destId="{FEC7E76F-5A5C-4AFC-A988-A78553B2812A}" srcOrd="0" destOrd="0" presId="urn:microsoft.com/office/officeart/2005/8/layout/cycle4"/>
    <dgm:cxn modelId="{E9C36BD2-BCFB-714B-A81E-3916715BC04D}" type="presParOf" srcId="{54D5EED6-0B82-43AD-8287-30E6B7636B66}" destId="{896B449D-FC38-44C0-9AC8-3FA98A94E6C7}" srcOrd="1" destOrd="0" presId="urn:microsoft.com/office/officeart/2005/8/layout/cycle4"/>
    <dgm:cxn modelId="{94984B4E-2E4A-4E1E-AABC-E8AD9218865F}" type="presParOf" srcId="{67913A2B-F35A-4B0C-BC6C-19EBFE598851}" destId="{A5EC6A99-2387-4428-8DAC-148839EAF4B4}" srcOrd="4" destOrd="0" presId="urn:microsoft.com/office/officeart/2005/8/layout/cycle4"/>
    <dgm:cxn modelId="{69DF0822-F118-4FE6-B58E-A27CD9D89FF6}" type="presParOf" srcId="{38995551-4D06-4C08-B164-3D011A339605}" destId="{550D78EF-9304-4CE1-8DBA-885DF06EFD33}" srcOrd="1" destOrd="0" presId="urn:microsoft.com/office/officeart/2005/8/layout/cycle4"/>
    <dgm:cxn modelId="{16F28224-C83F-4C09-A855-F5F9500EF035}" type="presParOf" srcId="{550D78EF-9304-4CE1-8DBA-885DF06EFD33}" destId="{5E84A26B-A6D4-4AC4-8E80-220BB055D9A7}" srcOrd="0" destOrd="0" presId="urn:microsoft.com/office/officeart/2005/8/layout/cycle4"/>
    <dgm:cxn modelId="{0FD57725-561A-4DC8-92CB-059E7676E2BA}" type="presParOf" srcId="{550D78EF-9304-4CE1-8DBA-885DF06EFD33}" destId="{9FA1B397-B576-4B1A-8AD6-087E005EB6A3}" srcOrd="1" destOrd="0" presId="urn:microsoft.com/office/officeart/2005/8/layout/cycle4"/>
    <dgm:cxn modelId="{76621AD9-07A5-46E6-B43B-6DF6BE6187CE}" type="presParOf" srcId="{550D78EF-9304-4CE1-8DBA-885DF06EFD33}" destId="{48562848-DE99-42A3-8781-52A464FBB071}" srcOrd="2" destOrd="0" presId="urn:microsoft.com/office/officeart/2005/8/layout/cycle4"/>
    <dgm:cxn modelId="{E650CF5E-4C09-4B12-A0A5-3BC94C578830}" type="presParOf" srcId="{550D78EF-9304-4CE1-8DBA-885DF06EFD33}" destId="{E28B10FA-73EF-45F6-8838-CF1D41DA7B1A}" srcOrd="3" destOrd="0" presId="urn:microsoft.com/office/officeart/2005/8/layout/cycle4"/>
    <dgm:cxn modelId="{4FAC6004-B8D6-49DC-B190-1096EB509AB3}" type="presParOf" srcId="{550D78EF-9304-4CE1-8DBA-885DF06EFD33}" destId="{C3EB3E29-36EF-4F93-B2E0-B80420680E64}" srcOrd="4" destOrd="0" presId="urn:microsoft.com/office/officeart/2005/8/layout/cycle4"/>
    <dgm:cxn modelId="{9F2917D4-4EFC-4E89-9C6E-BEB02C41D244}" type="presParOf" srcId="{38995551-4D06-4C08-B164-3D011A339605}" destId="{0BE681E6-3D32-461B-8823-80617BCFA3D1}" srcOrd="2" destOrd="0" presId="urn:microsoft.com/office/officeart/2005/8/layout/cycle4"/>
    <dgm:cxn modelId="{1555CED0-8A91-41D6-A34B-2FE2BDD9CCC0}" type="presParOf" srcId="{38995551-4D06-4C08-B164-3D011A339605}" destId="{692DEF3E-E95A-45BA-BF05-45E5F6D46D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4060F-86DE-4376-BF54-848B20C33F0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0714AC12-B89E-44B7-942E-0FE369BC4A91}">
      <dgm:prSet phldrT="[Text]"/>
      <dgm:spPr>
        <a:solidFill>
          <a:schemeClr val="tx1">
            <a:lumMod val="25000"/>
            <a:lumOff val="75000"/>
          </a:schemeClr>
        </a:solidFill>
      </dgm:spPr>
      <dgm:t>
        <a:bodyPr/>
        <a:lstStyle/>
        <a:p>
          <a:r>
            <a:rPr lang="en-US" dirty="0"/>
            <a:t>PLAN</a:t>
          </a:r>
        </a:p>
      </dgm:t>
    </dgm:pt>
    <dgm:pt modelId="{F686981E-1415-42DA-A00E-190D07CDAEB3}" type="parTrans" cxnId="{8C1D20C0-2C58-492A-B2CA-2D1DF931AB70}">
      <dgm:prSet/>
      <dgm:spPr/>
      <dgm:t>
        <a:bodyPr/>
        <a:lstStyle/>
        <a:p>
          <a:endParaRPr lang="en-US"/>
        </a:p>
      </dgm:t>
    </dgm:pt>
    <dgm:pt modelId="{B51530FB-487D-48B3-86CA-E9DA10195F00}" type="sibTrans" cxnId="{8C1D20C0-2C58-492A-B2CA-2D1DF931AB70}">
      <dgm:prSet/>
      <dgm:spPr/>
      <dgm:t>
        <a:bodyPr/>
        <a:lstStyle/>
        <a:p>
          <a:endParaRPr lang="en-US"/>
        </a:p>
      </dgm:t>
    </dgm:pt>
    <dgm:pt modelId="{BCF37824-D0F7-4F1B-BEE6-F1C3AEBDAA65}">
      <dgm:prSet phldrT="[Text]" custT="1"/>
      <dgm:spPr/>
      <dgm:t>
        <a:bodyPr/>
        <a:lstStyle/>
        <a:p>
          <a:r>
            <a:rPr lang="en-US" sz="1400" dirty="0"/>
            <a:t>Goal for this project: Decrease the number of  pulse oximeter alarms that sound daily in a medical ICU by 35% by October 1, 2019</a:t>
          </a:r>
        </a:p>
      </dgm:t>
    </dgm:pt>
    <dgm:pt modelId="{2DD7E0B3-A1C8-4A21-A254-253539301FFC}" type="parTrans" cxnId="{13A5B26F-D9D4-4E07-A09F-53BD7FDC5A69}">
      <dgm:prSet/>
      <dgm:spPr/>
      <dgm:t>
        <a:bodyPr/>
        <a:lstStyle/>
        <a:p>
          <a:endParaRPr lang="en-US"/>
        </a:p>
      </dgm:t>
    </dgm:pt>
    <dgm:pt modelId="{51D2825E-C004-419C-882D-4E20117D52C4}" type="sibTrans" cxnId="{13A5B26F-D9D4-4E07-A09F-53BD7FDC5A69}">
      <dgm:prSet/>
      <dgm:spPr/>
      <dgm:t>
        <a:bodyPr/>
        <a:lstStyle/>
        <a:p>
          <a:endParaRPr lang="en-US"/>
        </a:p>
      </dgm:t>
    </dgm:pt>
    <dgm:pt modelId="{00F8A7D6-3260-41F8-9325-FDC69B8BBCC1}">
      <dgm:prSet phldrT="[Text]"/>
      <dgm:spPr>
        <a:solidFill>
          <a:srgbClr val="00B050"/>
        </a:solidFill>
      </dgm:spPr>
      <dgm:t>
        <a:bodyPr/>
        <a:lstStyle/>
        <a:p>
          <a:r>
            <a:rPr lang="en-US" dirty="0"/>
            <a:t>DO</a:t>
          </a:r>
        </a:p>
      </dgm:t>
    </dgm:pt>
    <dgm:pt modelId="{5E96CD69-9D99-4E0C-8D52-3F978F2FE89E}" type="parTrans" cxnId="{789BB8BA-2E3D-4807-B190-C1D543E36AC1}">
      <dgm:prSet/>
      <dgm:spPr/>
      <dgm:t>
        <a:bodyPr/>
        <a:lstStyle/>
        <a:p>
          <a:endParaRPr lang="en-US"/>
        </a:p>
      </dgm:t>
    </dgm:pt>
    <dgm:pt modelId="{08E19D8E-5A98-46C4-B6F6-815711E15E27}" type="sibTrans" cxnId="{789BB8BA-2E3D-4807-B190-C1D543E36AC1}">
      <dgm:prSet/>
      <dgm:spPr/>
      <dgm:t>
        <a:bodyPr/>
        <a:lstStyle/>
        <a:p>
          <a:endParaRPr lang="en-US"/>
        </a:p>
      </dgm:t>
    </dgm:pt>
    <dgm:pt modelId="{2A30823B-D027-41A6-96A5-58EA2E4BAE94}">
      <dgm:prSet phldrT="[Text]"/>
      <dgm:spPr>
        <a:solidFill>
          <a:srgbClr val="92D050"/>
        </a:solidFill>
      </dgm:spPr>
      <dgm:t>
        <a:bodyPr/>
        <a:lstStyle/>
        <a:p>
          <a:r>
            <a:rPr lang="en-US" dirty="0"/>
            <a:t>Check</a:t>
          </a:r>
        </a:p>
      </dgm:t>
    </dgm:pt>
    <dgm:pt modelId="{4A046512-8443-4329-961F-5259CE84A8A6}" type="parTrans" cxnId="{539ED380-9335-4E3A-8FBD-2CD2C2C07801}">
      <dgm:prSet/>
      <dgm:spPr/>
      <dgm:t>
        <a:bodyPr/>
        <a:lstStyle/>
        <a:p>
          <a:endParaRPr lang="en-US"/>
        </a:p>
      </dgm:t>
    </dgm:pt>
    <dgm:pt modelId="{DEBFC1E8-6847-44F4-85BD-0B85DCBBF71F}" type="sibTrans" cxnId="{539ED380-9335-4E3A-8FBD-2CD2C2C07801}">
      <dgm:prSet/>
      <dgm:spPr/>
      <dgm:t>
        <a:bodyPr/>
        <a:lstStyle/>
        <a:p>
          <a:endParaRPr lang="en-US"/>
        </a:p>
      </dgm:t>
    </dgm:pt>
    <dgm:pt modelId="{F97C22AF-8BE4-45B9-8291-DCB05434D89A}">
      <dgm:prSet phldrT="[Text]" custT="1"/>
      <dgm:spPr/>
      <dgm:t>
        <a:bodyPr/>
        <a:lstStyle/>
        <a:p>
          <a:r>
            <a:rPr lang="en-US" sz="1400" dirty="0"/>
            <a:t>Success will be measured by collecting data on number of alarms that sound</a:t>
          </a:r>
        </a:p>
      </dgm:t>
    </dgm:pt>
    <dgm:pt modelId="{04003850-3C0A-4C0D-B170-4F3E40E81519}" type="parTrans" cxnId="{7B49BC72-F162-4B6A-A92E-1AFB04563C84}">
      <dgm:prSet/>
      <dgm:spPr/>
      <dgm:t>
        <a:bodyPr/>
        <a:lstStyle/>
        <a:p>
          <a:endParaRPr lang="en-US"/>
        </a:p>
      </dgm:t>
    </dgm:pt>
    <dgm:pt modelId="{064CC2C9-B3CE-4E29-A77F-DA6665C2352A}" type="sibTrans" cxnId="{7B49BC72-F162-4B6A-A92E-1AFB04563C84}">
      <dgm:prSet/>
      <dgm:spPr/>
      <dgm:t>
        <a:bodyPr/>
        <a:lstStyle/>
        <a:p>
          <a:endParaRPr lang="en-US"/>
        </a:p>
      </dgm:t>
    </dgm:pt>
    <dgm:pt modelId="{3CACACFE-895C-4798-85B6-57215C5F0FF2}">
      <dgm:prSet phldrT="[Text]"/>
      <dgm:spPr>
        <a:solidFill>
          <a:srgbClr val="FF9900"/>
        </a:solidFill>
      </dgm:spPr>
      <dgm:t>
        <a:bodyPr/>
        <a:lstStyle/>
        <a:p>
          <a:r>
            <a:rPr lang="en-US" dirty="0"/>
            <a:t>ACT</a:t>
          </a:r>
        </a:p>
      </dgm:t>
    </dgm:pt>
    <dgm:pt modelId="{86BA4C9F-7FF2-4C71-BFD0-969DADDDFEF5}" type="parTrans" cxnId="{8AE1CAC7-6D12-4033-9D1F-E58EC09847DC}">
      <dgm:prSet/>
      <dgm:spPr/>
      <dgm:t>
        <a:bodyPr/>
        <a:lstStyle/>
        <a:p>
          <a:endParaRPr lang="en-US"/>
        </a:p>
      </dgm:t>
    </dgm:pt>
    <dgm:pt modelId="{C28120DC-8AC4-48E2-9EEB-D2A151E312CB}" type="sibTrans" cxnId="{8AE1CAC7-6D12-4033-9D1F-E58EC09847DC}">
      <dgm:prSet/>
      <dgm:spPr/>
      <dgm:t>
        <a:bodyPr/>
        <a:lstStyle/>
        <a:p>
          <a:endParaRPr lang="en-US"/>
        </a:p>
      </dgm:t>
    </dgm:pt>
    <dgm:pt modelId="{4D99ED00-FAEB-4D6B-845F-B210BF6CEEDA}">
      <dgm:prSet phldrT="[Text]" custT="1"/>
      <dgm:spPr/>
      <dgm:t>
        <a:bodyPr/>
        <a:lstStyle/>
        <a:p>
          <a:r>
            <a:rPr lang="en-US" sz="1400" dirty="0"/>
            <a:t>Currently only baseline data is available. When new data is collected, I will be to fill out this section.  </a:t>
          </a:r>
        </a:p>
      </dgm:t>
    </dgm:pt>
    <dgm:pt modelId="{A9855CB1-CF7D-4C86-BA4E-1FDC36CCA9DA}" type="parTrans" cxnId="{579D2AF3-E61D-4C81-B506-F67F9E9D5CAA}">
      <dgm:prSet/>
      <dgm:spPr/>
      <dgm:t>
        <a:bodyPr/>
        <a:lstStyle/>
        <a:p>
          <a:endParaRPr lang="en-US"/>
        </a:p>
      </dgm:t>
    </dgm:pt>
    <dgm:pt modelId="{347921D1-91FC-41E3-AFAE-F13ABAB039F6}" type="sibTrans" cxnId="{579D2AF3-E61D-4C81-B506-F67F9E9D5CAA}">
      <dgm:prSet/>
      <dgm:spPr/>
      <dgm:t>
        <a:bodyPr/>
        <a:lstStyle/>
        <a:p>
          <a:endParaRPr lang="en-US"/>
        </a:p>
      </dgm:t>
    </dgm:pt>
    <dgm:pt modelId="{CF5EF984-6B3E-4879-AD0F-71A88F5E0D23}">
      <dgm:prSet phldrT="[Text]"/>
      <dgm:spPr/>
      <dgm:t>
        <a:bodyPr/>
        <a:lstStyle/>
        <a:p>
          <a:endParaRPr lang="en-US" sz="2300" dirty="0"/>
        </a:p>
      </dgm:t>
    </dgm:pt>
    <dgm:pt modelId="{E705B0FB-DD12-4BB3-BD43-D29DE618E58F}" type="parTrans" cxnId="{5D690142-0745-4510-BD45-BB6496307081}">
      <dgm:prSet/>
      <dgm:spPr/>
      <dgm:t>
        <a:bodyPr/>
        <a:lstStyle/>
        <a:p>
          <a:endParaRPr lang="en-US"/>
        </a:p>
      </dgm:t>
    </dgm:pt>
    <dgm:pt modelId="{E559908A-C38C-40BC-920A-8A44FB8DD770}" type="sibTrans" cxnId="{5D690142-0745-4510-BD45-BB6496307081}">
      <dgm:prSet/>
      <dgm:spPr/>
      <dgm:t>
        <a:bodyPr/>
        <a:lstStyle/>
        <a:p>
          <a:endParaRPr lang="en-US"/>
        </a:p>
      </dgm:t>
    </dgm:pt>
    <dgm:pt modelId="{22820D6C-0FB2-4BF1-8862-67717F331AF5}">
      <dgm:prSet phldrT="[Text]"/>
      <dgm:spPr/>
      <dgm:t>
        <a:bodyPr/>
        <a:lstStyle/>
        <a:p>
          <a:endParaRPr lang="en-US" sz="2300" dirty="0"/>
        </a:p>
      </dgm:t>
    </dgm:pt>
    <dgm:pt modelId="{855CFFF3-FBA9-4891-B8DE-60F1575D694C}" type="parTrans" cxnId="{D2F57CAF-1952-4480-B455-3E7918E580AF}">
      <dgm:prSet/>
      <dgm:spPr/>
      <dgm:t>
        <a:bodyPr/>
        <a:lstStyle/>
        <a:p>
          <a:endParaRPr lang="en-US"/>
        </a:p>
      </dgm:t>
    </dgm:pt>
    <dgm:pt modelId="{0D9EC34B-8607-47D5-82E7-7E37E9691503}" type="sibTrans" cxnId="{D2F57CAF-1952-4480-B455-3E7918E580AF}">
      <dgm:prSet/>
      <dgm:spPr/>
      <dgm:t>
        <a:bodyPr/>
        <a:lstStyle/>
        <a:p>
          <a:endParaRPr lang="en-US"/>
        </a:p>
      </dgm:t>
    </dgm:pt>
    <dgm:pt modelId="{8D4DE0D1-7712-4159-A6F2-1E3BD8CC048E}">
      <dgm:prSet phldrT="[Text]" custT="1"/>
      <dgm:spPr/>
      <dgm:t>
        <a:bodyPr/>
        <a:lstStyle/>
        <a:p>
          <a:endParaRPr lang="en-US" sz="1400" dirty="0"/>
        </a:p>
      </dgm:t>
    </dgm:pt>
    <dgm:pt modelId="{2937681B-93E4-48AB-AC4A-CBBAFFF0DDCE}" type="parTrans" cxnId="{CC68279A-875A-4169-B08E-ACF64C69EBEC}">
      <dgm:prSet/>
      <dgm:spPr/>
      <dgm:t>
        <a:bodyPr/>
        <a:lstStyle/>
        <a:p>
          <a:endParaRPr lang="en-US"/>
        </a:p>
      </dgm:t>
    </dgm:pt>
    <dgm:pt modelId="{A4AF380E-A738-467E-B17E-57C9E65CD9FA}" type="sibTrans" cxnId="{CC68279A-875A-4169-B08E-ACF64C69EBEC}">
      <dgm:prSet/>
      <dgm:spPr/>
      <dgm:t>
        <a:bodyPr/>
        <a:lstStyle/>
        <a:p>
          <a:endParaRPr lang="en-US"/>
        </a:p>
      </dgm:t>
    </dgm:pt>
    <dgm:pt modelId="{E027D0F6-E524-4DA9-B489-B9B4C03BE7F2}">
      <dgm:prSet phldrT="[Text]" custT="1"/>
      <dgm:spPr/>
      <dgm:t>
        <a:bodyPr/>
        <a:lstStyle/>
        <a:p>
          <a:r>
            <a:rPr lang="en-US" sz="1400" dirty="0"/>
            <a:t>Decrease the default parameter for pulse oximeter from 90% to 88%</a:t>
          </a:r>
        </a:p>
      </dgm:t>
    </dgm:pt>
    <dgm:pt modelId="{83DE91C3-71DE-4D22-8F28-0B3DD8EFAD10}" type="sibTrans" cxnId="{87BB7291-01DC-486B-A813-78344AD2C546}">
      <dgm:prSet/>
      <dgm:spPr/>
      <dgm:t>
        <a:bodyPr/>
        <a:lstStyle/>
        <a:p>
          <a:endParaRPr lang="en-US"/>
        </a:p>
      </dgm:t>
    </dgm:pt>
    <dgm:pt modelId="{5351656A-42BA-493F-8CC9-3EAE6255E633}" type="parTrans" cxnId="{87BB7291-01DC-486B-A813-78344AD2C546}">
      <dgm:prSet/>
      <dgm:spPr/>
      <dgm:t>
        <a:bodyPr/>
        <a:lstStyle/>
        <a:p>
          <a:endParaRPr lang="en-US"/>
        </a:p>
      </dgm:t>
    </dgm:pt>
    <dgm:pt modelId="{06EEE09A-23BF-456F-91C8-4D2143706AB6}">
      <dgm:prSet phldrT="[Text]" custT="1"/>
      <dgm:spPr/>
      <dgm:t>
        <a:bodyPr/>
        <a:lstStyle/>
        <a:p>
          <a:r>
            <a:rPr lang="en-US" sz="1400" dirty="0"/>
            <a:t>Educate nurses on the importance of individualizing parameters for each patient.</a:t>
          </a:r>
        </a:p>
      </dgm:t>
    </dgm:pt>
    <dgm:pt modelId="{D8949888-D3B1-42B1-9C1F-40F036365A00}" type="parTrans" cxnId="{FD8B16F7-9411-437D-9E50-56EC08B817B1}">
      <dgm:prSet/>
      <dgm:spPr/>
      <dgm:t>
        <a:bodyPr/>
        <a:lstStyle/>
        <a:p>
          <a:endParaRPr lang="en-US"/>
        </a:p>
      </dgm:t>
    </dgm:pt>
    <dgm:pt modelId="{EBCFC5AB-35EE-4F14-A39F-42A995E926ED}" type="sibTrans" cxnId="{FD8B16F7-9411-437D-9E50-56EC08B817B1}">
      <dgm:prSet/>
      <dgm:spPr/>
      <dgm:t>
        <a:bodyPr/>
        <a:lstStyle/>
        <a:p>
          <a:endParaRPr lang="en-US"/>
        </a:p>
      </dgm:t>
    </dgm:pt>
    <dgm:pt modelId="{D170A620-C2F0-48C6-8CFB-CF88D4836F45}">
      <dgm:prSet phldrT="[Text]" custT="1"/>
      <dgm:spPr/>
      <dgm:t>
        <a:bodyPr/>
        <a:lstStyle/>
        <a:p>
          <a:r>
            <a:rPr lang="en-US" sz="1400" dirty="0"/>
            <a:t>Pulse check burnout survey for staff</a:t>
          </a:r>
        </a:p>
      </dgm:t>
    </dgm:pt>
    <dgm:pt modelId="{72A6D40C-6399-4154-BA4C-E080268E83CF}" type="parTrans" cxnId="{C11104FD-3995-40D4-9528-03DD88EDE3FB}">
      <dgm:prSet/>
      <dgm:spPr/>
      <dgm:t>
        <a:bodyPr/>
        <a:lstStyle/>
        <a:p>
          <a:endParaRPr lang="en-US"/>
        </a:p>
      </dgm:t>
    </dgm:pt>
    <dgm:pt modelId="{607A6C3F-EC6E-40ED-A59A-2D7742313E69}" type="sibTrans" cxnId="{C11104FD-3995-40D4-9528-03DD88EDE3FB}">
      <dgm:prSet/>
      <dgm:spPr/>
      <dgm:t>
        <a:bodyPr/>
        <a:lstStyle/>
        <a:p>
          <a:endParaRPr lang="en-US"/>
        </a:p>
      </dgm:t>
    </dgm:pt>
    <dgm:pt modelId="{38995551-4D06-4C08-B164-3D011A339605}" type="pres">
      <dgm:prSet presAssocID="{5BE4060F-86DE-4376-BF54-848B20C33F08}" presName="cycleMatrixDiagram" presStyleCnt="0">
        <dgm:presLayoutVars>
          <dgm:chMax val="1"/>
          <dgm:dir/>
          <dgm:animLvl val="lvl"/>
          <dgm:resizeHandles val="exact"/>
        </dgm:presLayoutVars>
      </dgm:prSet>
      <dgm:spPr/>
    </dgm:pt>
    <dgm:pt modelId="{67913A2B-F35A-4B0C-BC6C-19EBFE598851}" type="pres">
      <dgm:prSet presAssocID="{5BE4060F-86DE-4376-BF54-848B20C33F08}" presName="children" presStyleCnt="0"/>
      <dgm:spPr/>
    </dgm:pt>
    <dgm:pt modelId="{A352D660-6488-4A9E-9E7F-A109603C6F40}" type="pres">
      <dgm:prSet presAssocID="{5BE4060F-86DE-4376-BF54-848B20C33F08}" presName="child1group" presStyleCnt="0"/>
      <dgm:spPr/>
    </dgm:pt>
    <dgm:pt modelId="{F99D905B-65EE-4B5E-ADF8-9029FFEA7780}" type="pres">
      <dgm:prSet presAssocID="{5BE4060F-86DE-4376-BF54-848B20C33F08}" presName="child1" presStyleLbl="bgAcc1" presStyleIdx="0" presStyleCnt="4" custLinFactNeighborX="-8958" custLinFactNeighborY="-5095"/>
      <dgm:spPr/>
    </dgm:pt>
    <dgm:pt modelId="{26EE0E80-FC68-4052-80DB-E0DD482CBF1B}" type="pres">
      <dgm:prSet presAssocID="{5BE4060F-86DE-4376-BF54-848B20C33F08}" presName="child1Text" presStyleLbl="bgAcc1" presStyleIdx="0" presStyleCnt="4">
        <dgm:presLayoutVars>
          <dgm:bulletEnabled val="1"/>
        </dgm:presLayoutVars>
      </dgm:prSet>
      <dgm:spPr/>
    </dgm:pt>
    <dgm:pt modelId="{A193A630-EEC2-4D8B-9CB4-412F7C9D09A9}" type="pres">
      <dgm:prSet presAssocID="{5BE4060F-86DE-4376-BF54-848B20C33F08}" presName="child2group" presStyleCnt="0"/>
      <dgm:spPr/>
    </dgm:pt>
    <dgm:pt modelId="{1AC31D36-DDB0-4818-BE5D-6628792412B5}" type="pres">
      <dgm:prSet presAssocID="{5BE4060F-86DE-4376-BF54-848B20C33F08}" presName="child2" presStyleLbl="bgAcc1" presStyleIdx="1" presStyleCnt="4" custScaleX="93779" custScaleY="113833" custLinFactNeighborX="12585" custLinFactNeighborY="2080"/>
      <dgm:spPr/>
    </dgm:pt>
    <dgm:pt modelId="{1856E84E-5512-4266-9885-DB88C3C56A70}" type="pres">
      <dgm:prSet presAssocID="{5BE4060F-86DE-4376-BF54-848B20C33F08}" presName="child2Text" presStyleLbl="bgAcc1" presStyleIdx="1" presStyleCnt="4">
        <dgm:presLayoutVars>
          <dgm:bulletEnabled val="1"/>
        </dgm:presLayoutVars>
      </dgm:prSet>
      <dgm:spPr/>
    </dgm:pt>
    <dgm:pt modelId="{B1CB8BA0-D152-46F8-98C5-AB94A636B742}" type="pres">
      <dgm:prSet presAssocID="{5BE4060F-86DE-4376-BF54-848B20C33F08}" presName="child3group" presStyleCnt="0"/>
      <dgm:spPr/>
    </dgm:pt>
    <dgm:pt modelId="{5689257E-D540-4918-881E-941623D3502F}" type="pres">
      <dgm:prSet presAssocID="{5BE4060F-86DE-4376-BF54-848B20C33F08}" presName="child3" presStyleLbl="bgAcc1" presStyleIdx="2" presStyleCnt="4" custScaleX="100173" custScaleY="123587" custLinFactNeighborX="27140" custLinFactNeighborY="-51143"/>
      <dgm:spPr/>
    </dgm:pt>
    <dgm:pt modelId="{69275FCC-6732-4E84-95E7-775BC5931932}" type="pres">
      <dgm:prSet presAssocID="{5BE4060F-86DE-4376-BF54-848B20C33F08}" presName="child3Text" presStyleLbl="bgAcc1" presStyleIdx="2" presStyleCnt="4">
        <dgm:presLayoutVars>
          <dgm:bulletEnabled val="1"/>
        </dgm:presLayoutVars>
      </dgm:prSet>
      <dgm:spPr/>
    </dgm:pt>
    <dgm:pt modelId="{54D5EED6-0B82-43AD-8287-30E6B7636B66}" type="pres">
      <dgm:prSet presAssocID="{5BE4060F-86DE-4376-BF54-848B20C33F08}" presName="child4group" presStyleCnt="0"/>
      <dgm:spPr/>
    </dgm:pt>
    <dgm:pt modelId="{FEC7E76F-5A5C-4AFC-A988-A78553B2812A}" type="pres">
      <dgm:prSet presAssocID="{5BE4060F-86DE-4376-BF54-848B20C33F08}" presName="child4" presStyleLbl="bgAcc1" presStyleIdx="3" presStyleCnt="4" custLinFactNeighborX="-10927" custLinFactNeighborY="-39344"/>
      <dgm:spPr/>
    </dgm:pt>
    <dgm:pt modelId="{896B449D-FC38-44C0-9AC8-3FA98A94E6C7}" type="pres">
      <dgm:prSet presAssocID="{5BE4060F-86DE-4376-BF54-848B20C33F08}" presName="child4Text" presStyleLbl="bgAcc1" presStyleIdx="3" presStyleCnt="4">
        <dgm:presLayoutVars>
          <dgm:bulletEnabled val="1"/>
        </dgm:presLayoutVars>
      </dgm:prSet>
      <dgm:spPr/>
    </dgm:pt>
    <dgm:pt modelId="{A5EC6A99-2387-4428-8DAC-148839EAF4B4}" type="pres">
      <dgm:prSet presAssocID="{5BE4060F-86DE-4376-BF54-848B20C33F08}" presName="childPlaceholder" presStyleCnt="0"/>
      <dgm:spPr/>
    </dgm:pt>
    <dgm:pt modelId="{550D78EF-9304-4CE1-8DBA-885DF06EFD33}" type="pres">
      <dgm:prSet presAssocID="{5BE4060F-86DE-4376-BF54-848B20C33F08}" presName="circle" presStyleCnt="0"/>
      <dgm:spPr/>
    </dgm:pt>
    <dgm:pt modelId="{5E84A26B-A6D4-4AC4-8E80-220BB055D9A7}" type="pres">
      <dgm:prSet presAssocID="{5BE4060F-86DE-4376-BF54-848B20C33F08}" presName="quadrant1" presStyleLbl="node1" presStyleIdx="0" presStyleCnt="4" custScaleX="78021" custScaleY="85360" custLinFactNeighborX="9143" custLinFactNeighborY="5378">
        <dgm:presLayoutVars>
          <dgm:chMax val="1"/>
          <dgm:bulletEnabled val="1"/>
        </dgm:presLayoutVars>
      </dgm:prSet>
      <dgm:spPr/>
    </dgm:pt>
    <dgm:pt modelId="{9FA1B397-B576-4B1A-8AD6-087E005EB6A3}" type="pres">
      <dgm:prSet presAssocID="{5BE4060F-86DE-4376-BF54-848B20C33F08}" presName="quadrant2" presStyleLbl="node1" presStyleIdx="1" presStyleCnt="4" custScaleX="87071" custScaleY="84415" custLinFactNeighborX="-12930" custLinFactNeighborY="6130">
        <dgm:presLayoutVars>
          <dgm:chMax val="1"/>
          <dgm:bulletEnabled val="1"/>
        </dgm:presLayoutVars>
      </dgm:prSet>
      <dgm:spPr/>
    </dgm:pt>
    <dgm:pt modelId="{48562848-DE99-42A3-8781-52A464FBB071}" type="pres">
      <dgm:prSet presAssocID="{5BE4060F-86DE-4376-BF54-848B20C33F08}" presName="quadrant3" presStyleLbl="node1" presStyleIdx="2" presStyleCnt="4" custScaleX="82854" custScaleY="75928" custLinFactNeighborX="-15038" custLinFactNeighborY="-15598">
        <dgm:presLayoutVars>
          <dgm:chMax val="1"/>
          <dgm:bulletEnabled val="1"/>
        </dgm:presLayoutVars>
      </dgm:prSet>
      <dgm:spPr/>
    </dgm:pt>
    <dgm:pt modelId="{E28B10FA-73EF-45F6-8838-CF1D41DA7B1A}" type="pres">
      <dgm:prSet presAssocID="{5BE4060F-86DE-4376-BF54-848B20C33F08}" presName="quadrant4" presStyleLbl="node1" presStyleIdx="3" presStyleCnt="4" custScaleX="81247" custScaleY="76827" custLinFactNeighborX="8097" custLinFactNeighborY="-15598">
        <dgm:presLayoutVars>
          <dgm:chMax val="1"/>
          <dgm:bulletEnabled val="1"/>
        </dgm:presLayoutVars>
      </dgm:prSet>
      <dgm:spPr/>
    </dgm:pt>
    <dgm:pt modelId="{C3EB3E29-36EF-4F93-B2E0-B80420680E64}" type="pres">
      <dgm:prSet presAssocID="{5BE4060F-86DE-4376-BF54-848B20C33F08}" presName="quadrantPlaceholder" presStyleCnt="0"/>
      <dgm:spPr/>
    </dgm:pt>
    <dgm:pt modelId="{0BE681E6-3D32-461B-8823-80617BCFA3D1}" type="pres">
      <dgm:prSet presAssocID="{5BE4060F-86DE-4376-BF54-848B20C33F08}" presName="center1" presStyleLbl="fgShp" presStyleIdx="0" presStyleCnt="2"/>
      <dgm:spPr/>
    </dgm:pt>
    <dgm:pt modelId="{692DEF3E-E95A-45BA-BF05-45E5F6D46D31}" type="pres">
      <dgm:prSet presAssocID="{5BE4060F-86DE-4376-BF54-848B20C33F08}" presName="center2" presStyleLbl="fgShp" presStyleIdx="1" presStyleCnt="2"/>
      <dgm:spPr/>
    </dgm:pt>
  </dgm:ptLst>
  <dgm:cxnLst>
    <dgm:cxn modelId="{3E8C6B02-4772-4B0B-9FA7-58735122B186}" type="presOf" srcId="{5BE4060F-86DE-4376-BF54-848B20C33F08}" destId="{38995551-4D06-4C08-B164-3D011A339605}" srcOrd="0" destOrd="0" presId="urn:microsoft.com/office/officeart/2005/8/layout/cycle4"/>
    <dgm:cxn modelId="{0E55F403-0323-40C0-A8BB-17B27FF23D3E}" type="presOf" srcId="{06EEE09A-23BF-456F-91C8-4D2143706AB6}" destId="{1AC31D36-DDB0-4818-BE5D-6628792412B5}" srcOrd="0" destOrd="1" presId="urn:microsoft.com/office/officeart/2005/8/layout/cycle4"/>
    <dgm:cxn modelId="{3CAB8212-26BB-4766-9B88-6A62EFE1A041}" type="presOf" srcId="{2A30823B-D027-41A6-96A5-58EA2E4BAE94}" destId="{48562848-DE99-42A3-8781-52A464FBB071}" srcOrd="0" destOrd="0" presId="urn:microsoft.com/office/officeart/2005/8/layout/cycle4"/>
    <dgm:cxn modelId="{936D2824-2266-4D69-8FE0-DA7E730F5C7C}" type="presOf" srcId="{8D4DE0D1-7712-4159-A6F2-1E3BD8CC048E}" destId="{896B449D-FC38-44C0-9AC8-3FA98A94E6C7}" srcOrd="1" destOrd="1" presId="urn:microsoft.com/office/officeart/2005/8/layout/cycle4"/>
    <dgm:cxn modelId="{F5D3DD36-8998-4230-B8F2-7CDA5A46049C}" type="presOf" srcId="{D170A620-C2F0-48C6-8CFB-CF88D4836F45}" destId="{69275FCC-6732-4E84-95E7-775BC5931932}" srcOrd="1" destOrd="1" presId="urn:microsoft.com/office/officeart/2005/8/layout/cycle4"/>
    <dgm:cxn modelId="{5D690142-0745-4510-BD45-BB6496307081}" srcId="{0714AC12-B89E-44B7-942E-0FE369BC4A91}" destId="{CF5EF984-6B3E-4879-AD0F-71A88F5E0D23}" srcOrd="2" destOrd="0" parTransId="{E705B0FB-DD12-4BB3-BD43-D29DE618E58F}" sibTransId="{E559908A-C38C-40BC-920A-8A44FB8DD770}"/>
    <dgm:cxn modelId="{278A4347-241D-44F6-A7E3-053A2EEEF07D}" type="presOf" srcId="{3CACACFE-895C-4798-85B6-57215C5F0FF2}" destId="{E28B10FA-73EF-45F6-8838-CF1D41DA7B1A}" srcOrd="0" destOrd="0" presId="urn:microsoft.com/office/officeart/2005/8/layout/cycle4"/>
    <dgm:cxn modelId="{51C85D4A-7441-4E49-B5CC-4FE4E76E6F79}" type="presOf" srcId="{4D99ED00-FAEB-4D6B-845F-B210BF6CEEDA}" destId="{FEC7E76F-5A5C-4AFC-A988-A78553B2812A}" srcOrd="0" destOrd="0" presId="urn:microsoft.com/office/officeart/2005/8/layout/cycle4"/>
    <dgm:cxn modelId="{13A5B26F-D9D4-4E07-A09F-53BD7FDC5A69}" srcId="{0714AC12-B89E-44B7-942E-0FE369BC4A91}" destId="{BCF37824-D0F7-4F1B-BEE6-F1C3AEBDAA65}" srcOrd="0" destOrd="0" parTransId="{2DD7E0B3-A1C8-4A21-A254-253539301FFC}" sibTransId="{51D2825E-C004-419C-882D-4E20117D52C4}"/>
    <dgm:cxn modelId="{53563170-6C90-49C0-9214-E03F1CE93550}" type="presOf" srcId="{00F8A7D6-3260-41F8-9325-FDC69B8BBCC1}" destId="{9FA1B397-B576-4B1A-8AD6-087E005EB6A3}" srcOrd="0" destOrd="0" presId="urn:microsoft.com/office/officeart/2005/8/layout/cycle4"/>
    <dgm:cxn modelId="{6A326B52-5315-4705-88A6-1BA31F8B800A}" type="presOf" srcId="{CF5EF984-6B3E-4879-AD0F-71A88F5E0D23}" destId="{26EE0E80-FC68-4052-80DB-E0DD482CBF1B}" srcOrd="1" destOrd="2" presId="urn:microsoft.com/office/officeart/2005/8/layout/cycle4"/>
    <dgm:cxn modelId="{7B49BC72-F162-4B6A-A92E-1AFB04563C84}" srcId="{2A30823B-D027-41A6-96A5-58EA2E4BAE94}" destId="{F97C22AF-8BE4-45B9-8291-DCB05434D89A}" srcOrd="0" destOrd="0" parTransId="{04003850-3C0A-4C0D-B170-4F3E40E81519}" sibTransId="{064CC2C9-B3CE-4E29-A77F-DA6665C2352A}"/>
    <dgm:cxn modelId="{2C7DEB75-6721-447D-95D0-EF9C35DC768C}" type="presOf" srcId="{22820D6C-0FB2-4BF1-8862-67717F331AF5}" destId="{F99D905B-65EE-4B5E-ADF8-9029FFEA7780}" srcOrd="0" destOrd="1" presId="urn:microsoft.com/office/officeart/2005/8/layout/cycle4"/>
    <dgm:cxn modelId="{59971A77-87AF-448B-96C4-92DF39B5CB4E}" type="presOf" srcId="{22820D6C-0FB2-4BF1-8862-67717F331AF5}" destId="{26EE0E80-FC68-4052-80DB-E0DD482CBF1B}" srcOrd="1" destOrd="1" presId="urn:microsoft.com/office/officeart/2005/8/layout/cycle4"/>
    <dgm:cxn modelId="{4D80717E-DC1C-44B7-8C1C-F9215E3CC804}" type="presOf" srcId="{E027D0F6-E524-4DA9-B489-B9B4C03BE7F2}" destId="{1856E84E-5512-4266-9885-DB88C3C56A70}" srcOrd="1" destOrd="0" presId="urn:microsoft.com/office/officeart/2005/8/layout/cycle4"/>
    <dgm:cxn modelId="{539ED380-9335-4E3A-8FBD-2CD2C2C07801}" srcId="{5BE4060F-86DE-4376-BF54-848B20C33F08}" destId="{2A30823B-D027-41A6-96A5-58EA2E4BAE94}" srcOrd="2" destOrd="0" parTransId="{4A046512-8443-4329-961F-5259CE84A8A6}" sibTransId="{DEBFC1E8-6847-44F4-85BD-0B85DCBBF71F}"/>
    <dgm:cxn modelId="{7DCFFA8A-6A85-40B3-847F-58776D5CAA7A}" type="presOf" srcId="{BCF37824-D0F7-4F1B-BEE6-F1C3AEBDAA65}" destId="{F99D905B-65EE-4B5E-ADF8-9029FFEA7780}" srcOrd="0" destOrd="0" presId="urn:microsoft.com/office/officeart/2005/8/layout/cycle4"/>
    <dgm:cxn modelId="{87BB7291-01DC-486B-A813-78344AD2C546}" srcId="{00F8A7D6-3260-41F8-9325-FDC69B8BBCC1}" destId="{E027D0F6-E524-4DA9-B489-B9B4C03BE7F2}" srcOrd="0" destOrd="0" parTransId="{5351656A-42BA-493F-8CC9-3EAE6255E633}" sibTransId="{83DE91C3-71DE-4D22-8F28-0B3DD8EFAD10}"/>
    <dgm:cxn modelId="{455BA491-9390-4B17-8867-238524C1BF16}" type="presOf" srcId="{F97C22AF-8BE4-45B9-8291-DCB05434D89A}" destId="{5689257E-D540-4918-881E-941623D3502F}" srcOrd="0" destOrd="0" presId="urn:microsoft.com/office/officeart/2005/8/layout/cycle4"/>
    <dgm:cxn modelId="{CC68279A-875A-4169-B08E-ACF64C69EBEC}" srcId="{3CACACFE-895C-4798-85B6-57215C5F0FF2}" destId="{8D4DE0D1-7712-4159-A6F2-1E3BD8CC048E}" srcOrd="1" destOrd="0" parTransId="{2937681B-93E4-48AB-AC4A-CBBAFFF0DDCE}" sibTransId="{A4AF380E-A738-467E-B17E-57C9E65CD9FA}"/>
    <dgm:cxn modelId="{A4775D9D-3541-49B3-AEDA-0C15C7B5D65D}" type="presOf" srcId="{D170A620-C2F0-48C6-8CFB-CF88D4836F45}" destId="{5689257E-D540-4918-881E-941623D3502F}" srcOrd="0" destOrd="1" presId="urn:microsoft.com/office/officeart/2005/8/layout/cycle4"/>
    <dgm:cxn modelId="{2877A1A0-CA4A-48DF-8D09-F2499EE6E998}" type="presOf" srcId="{E027D0F6-E524-4DA9-B489-B9B4C03BE7F2}" destId="{1AC31D36-DDB0-4818-BE5D-6628792412B5}" srcOrd="0" destOrd="0" presId="urn:microsoft.com/office/officeart/2005/8/layout/cycle4"/>
    <dgm:cxn modelId="{D2F57CAF-1952-4480-B455-3E7918E580AF}" srcId="{0714AC12-B89E-44B7-942E-0FE369BC4A91}" destId="{22820D6C-0FB2-4BF1-8862-67717F331AF5}" srcOrd="1" destOrd="0" parTransId="{855CFFF3-FBA9-4891-B8DE-60F1575D694C}" sibTransId="{0D9EC34B-8607-47D5-82E7-7E37E9691503}"/>
    <dgm:cxn modelId="{0E7004B3-4E77-48A1-AE13-31C81EE1D03C}" type="presOf" srcId="{CF5EF984-6B3E-4879-AD0F-71A88F5E0D23}" destId="{F99D905B-65EE-4B5E-ADF8-9029FFEA7780}" srcOrd="0" destOrd="2" presId="urn:microsoft.com/office/officeart/2005/8/layout/cycle4"/>
    <dgm:cxn modelId="{A89DC4B4-A867-48B5-962B-2A2AB9780258}" type="presOf" srcId="{8D4DE0D1-7712-4159-A6F2-1E3BD8CC048E}" destId="{FEC7E76F-5A5C-4AFC-A988-A78553B2812A}" srcOrd="0" destOrd="1" presId="urn:microsoft.com/office/officeart/2005/8/layout/cycle4"/>
    <dgm:cxn modelId="{F53F69B8-3A39-4D4B-AD66-6B4EF0394CF1}" type="presOf" srcId="{06EEE09A-23BF-456F-91C8-4D2143706AB6}" destId="{1856E84E-5512-4266-9885-DB88C3C56A70}" srcOrd="1" destOrd="1" presId="urn:microsoft.com/office/officeart/2005/8/layout/cycle4"/>
    <dgm:cxn modelId="{789BB8BA-2E3D-4807-B190-C1D543E36AC1}" srcId="{5BE4060F-86DE-4376-BF54-848B20C33F08}" destId="{00F8A7D6-3260-41F8-9325-FDC69B8BBCC1}" srcOrd="1" destOrd="0" parTransId="{5E96CD69-9D99-4E0C-8D52-3F978F2FE89E}" sibTransId="{08E19D8E-5A98-46C4-B6F6-815711E15E27}"/>
    <dgm:cxn modelId="{4AEC53BF-5DC6-474E-A054-F54B811EF77A}" type="presOf" srcId="{F97C22AF-8BE4-45B9-8291-DCB05434D89A}" destId="{69275FCC-6732-4E84-95E7-775BC5931932}" srcOrd="1" destOrd="0" presId="urn:microsoft.com/office/officeart/2005/8/layout/cycle4"/>
    <dgm:cxn modelId="{8C1D20C0-2C58-492A-B2CA-2D1DF931AB70}" srcId="{5BE4060F-86DE-4376-BF54-848B20C33F08}" destId="{0714AC12-B89E-44B7-942E-0FE369BC4A91}" srcOrd="0" destOrd="0" parTransId="{F686981E-1415-42DA-A00E-190D07CDAEB3}" sibTransId="{B51530FB-487D-48B3-86CA-E9DA10195F00}"/>
    <dgm:cxn modelId="{8AE1CAC7-6D12-4033-9D1F-E58EC09847DC}" srcId="{5BE4060F-86DE-4376-BF54-848B20C33F08}" destId="{3CACACFE-895C-4798-85B6-57215C5F0FF2}" srcOrd="3" destOrd="0" parTransId="{86BA4C9F-7FF2-4C71-BFD0-969DADDDFEF5}" sibTransId="{C28120DC-8AC4-48E2-9EEB-D2A151E312CB}"/>
    <dgm:cxn modelId="{88AA4EC9-4B61-4FA2-8E93-FB418F1BA3E9}" type="presOf" srcId="{0714AC12-B89E-44B7-942E-0FE369BC4A91}" destId="{5E84A26B-A6D4-4AC4-8E80-220BB055D9A7}" srcOrd="0" destOrd="0" presId="urn:microsoft.com/office/officeart/2005/8/layout/cycle4"/>
    <dgm:cxn modelId="{AD2A68D4-4D63-4FF2-9BDA-71FCA9437AD9}" type="presOf" srcId="{BCF37824-D0F7-4F1B-BEE6-F1C3AEBDAA65}" destId="{26EE0E80-FC68-4052-80DB-E0DD482CBF1B}" srcOrd="1" destOrd="0" presId="urn:microsoft.com/office/officeart/2005/8/layout/cycle4"/>
    <dgm:cxn modelId="{E79FD3E2-2F0D-496E-A1F1-2FF8FD2EBF4E}" type="presOf" srcId="{4D99ED00-FAEB-4D6B-845F-B210BF6CEEDA}" destId="{896B449D-FC38-44C0-9AC8-3FA98A94E6C7}" srcOrd="1" destOrd="0" presId="urn:microsoft.com/office/officeart/2005/8/layout/cycle4"/>
    <dgm:cxn modelId="{579D2AF3-E61D-4C81-B506-F67F9E9D5CAA}" srcId="{3CACACFE-895C-4798-85B6-57215C5F0FF2}" destId="{4D99ED00-FAEB-4D6B-845F-B210BF6CEEDA}" srcOrd="0" destOrd="0" parTransId="{A9855CB1-CF7D-4C86-BA4E-1FDC36CCA9DA}" sibTransId="{347921D1-91FC-41E3-AFAE-F13ABAB039F6}"/>
    <dgm:cxn modelId="{FD8B16F7-9411-437D-9E50-56EC08B817B1}" srcId="{00F8A7D6-3260-41F8-9325-FDC69B8BBCC1}" destId="{06EEE09A-23BF-456F-91C8-4D2143706AB6}" srcOrd="1" destOrd="0" parTransId="{D8949888-D3B1-42B1-9C1F-40F036365A00}" sibTransId="{EBCFC5AB-35EE-4F14-A39F-42A995E926ED}"/>
    <dgm:cxn modelId="{C11104FD-3995-40D4-9528-03DD88EDE3FB}" srcId="{2A30823B-D027-41A6-96A5-58EA2E4BAE94}" destId="{D170A620-C2F0-48C6-8CFB-CF88D4836F45}" srcOrd="1" destOrd="0" parTransId="{72A6D40C-6399-4154-BA4C-E080268E83CF}" sibTransId="{607A6C3F-EC6E-40ED-A59A-2D7742313E69}"/>
    <dgm:cxn modelId="{AC1F2220-FA05-4CFD-A1DF-7A5D660C9F48}" type="presParOf" srcId="{38995551-4D06-4C08-B164-3D011A339605}" destId="{67913A2B-F35A-4B0C-BC6C-19EBFE598851}" srcOrd="0" destOrd="0" presId="urn:microsoft.com/office/officeart/2005/8/layout/cycle4"/>
    <dgm:cxn modelId="{2EE255C8-CE32-4CD7-B728-F914ED1F0EE0}" type="presParOf" srcId="{67913A2B-F35A-4B0C-BC6C-19EBFE598851}" destId="{A352D660-6488-4A9E-9E7F-A109603C6F40}" srcOrd="0" destOrd="0" presId="urn:microsoft.com/office/officeart/2005/8/layout/cycle4"/>
    <dgm:cxn modelId="{797120E5-CADB-4334-8780-2B7AEA5A6A4D}" type="presParOf" srcId="{A352D660-6488-4A9E-9E7F-A109603C6F40}" destId="{F99D905B-65EE-4B5E-ADF8-9029FFEA7780}" srcOrd="0" destOrd="0" presId="urn:microsoft.com/office/officeart/2005/8/layout/cycle4"/>
    <dgm:cxn modelId="{558A8234-57DD-469E-84FA-657282E36CA8}" type="presParOf" srcId="{A352D660-6488-4A9E-9E7F-A109603C6F40}" destId="{26EE0E80-FC68-4052-80DB-E0DD482CBF1B}" srcOrd="1" destOrd="0" presId="urn:microsoft.com/office/officeart/2005/8/layout/cycle4"/>
    <dgm:cxn modelId="{3C17B03A-BA01-47D0-A579-29410D79B7D1}" type="presParOf" srcId="{67913A2B-F35A-4B0C-BC6C-19EBFE598851}" destId="{A193A630-EEC2-4D8B-9CB4-412F7C9D09A9}" srcOrd="1" destOrd="0" presId="urn:microsoft.com/office/officeart/2005/8/layout/cycle4"/>
    <dgm:cxn modelId="{9B08A204-BEFB-4108-A4A3-9C2C1A6FE00D}" type="presParOf" srcId="{A193A630-EEC2-4D8B-9CB4-412F7C9D09A9}" destId="{1AC31D36-DDB0-4818-BE5D-6628792412B5}" srcOrd="0" destOrd="0" presId="urn:microsoft.com/office/officeart/2005/8/layout/cycle4"/>
    <dgm:cxn modelId="{B37472A8-3533-4D06-8A7D-AED995F4C6C1}" type="presParOf" srcId="{A193A630-EEC2-4D8B-9CB4-412F7C9D09A9}" destId="{1856E84E-5512-4266-9885-DB88C3C56A70}" srcOrd="1" destOrd="0" presId="urn:microsoft.com/office/officeart/2005/8/layout/cycle4"/>
    <dgm:cxn modelId="{D24FB154-B65A-451F-9254-0647B1AA8622}" type="presParOf" srcId="{67913A2B-F35A-4B0C-BC6C-19EBFE598851}" destId="{B1CB8BA0-D152-46F8-98C5-AB94A636B742}" srcOrd="2" destOrd="0" presId="urn:microsoft.com/office/officeart/2005/8/layout/cycle4"/>
    <dgm:cxn modelId="{E052653E-52A1-40DC-B97D-657B01E5519E}" type="presParOf" srcId="{B1CB8BA0-D152-46F8-98C5-AB94A636B742}" destId="{5689257E-D540-4918-881E-941623D3502F}" srcOrd="0" destOrd="0" presId="urn:microsoft.com/office/officeart/2005/8/layout/cycle4"/>
    <dgm:cxn modelId="{1C3C2A46-849B-4232-831A-2EFAA510DE79}" type="presParOf" srcId="{B1CB8BA0-D152-46F8-98C5-AB94A636B742}" destId="{69275FCC-6732-4E84-95E7-775BC5931932}" srcOrd="1" destOrd="0" presId="urn:microsoft.com/office/officeart/2005/8/layout/cycle4"/>
    <dgm:cxn modelId="{AED92071-BED9-4DB3-8CBB-764198007C8E}" type="presParOf" srcId="{67913A2B-F35A-4B0C-BC6C-19EBFE598851}" destId="{54D5EED6-0B82-43AD-8287-30E6B7636B66}" srcOrd="3" destOrd="0" presId="urn:microsoft.com/office/officeart/2005/8/layout/cycle4"/>
    <dgm:cxn modelId="{8851414F-5808-490A-BFD8-2A35F8C77971}" type="presParOf" srcId="{54D5EED6-0B82-43AD-8287-30E6B7636B66}" destId="{FEC7E76F-5A5C-4AFC-A988-A78553B2812A}" srcOrd="0" destOrd="0" presId="urn:microsoft.com/office/officeart/2005/8/layout/cycle4"/>
    <dgm:cxn modelId="{B28D1EA7-83B0-46EF-A9D0-885763BB64D9}" type="presParOf" srcId="{54D5EED6-0B82-43AD-8287-30E6B7636B66}" destId="{896B449D-FC38-44C0-9AC8-3FA98A94E6C7}" srcOrd="1" destOrd="0" presId="urn:microsoft.com/office/officeart/2005/8/layout/cycle4"/>
    <dgm:cxn modelId="{94984B4E-2E4A-4E1E-AABC-E8AD9218865F}" type="presParOf" srcId="{67913A2B-F35A-4B0C-BC6C-19EBFE598851}" destId="{A5EC6A99-2387-4428-8DAC-148839EAF4B4}" srcOrd="4" destOrd="0" presId="urn:microsoft.com/office/officeart/2005/8/layout/cycle4"/>
    <dgm:cxn modelId="{69DF0822-F118-4FE6-B58E-A27CD9D89FF6}" type="presParOf" srcId="{38995551-4D06-4C08-B164-3D011A339605}" destId="{550D78EF-9304-4CE1-8DBA-885DF06EFD33}" srcOrd="1" destOrd="0" presId="urn:microsoft.com/office/officeart/2005/8/layout/cycle4"/>
    <dgm:cxn modelId="{16F28224-C83F-4C09-A855-F5F9500EF035}" type="presParOf" srcId="{550D78EF-9304-4CE1-8DBA-885DF06EFD33}" destId="{5E84A26B-A6D4-4AC4-8E80-220BB055D9A7}" srcOrd="0" destOrd="0" presId="urn:microsoft.com/office/officeart/2005/8/layout/cycle4"/>
    <dgm:cxn modelId="{0FD57725-561A-4DC8-92CB-059E7676E2BA}" type="presParOf" srcId="{550D78EF-9304-4CE1-8DBA-885DF06EFD33}" destId="{9FA1B397-B576-4B1A-8AD6-087E005EB6A3}" srcOrd="1" destOrd="0" presId="urn:microsoft.com/office/officeart/2005/8/layout/cycle4"/>
    <dgm:cxn modelId="{76621AD9-07A5-46E6-B43B-6DF6BE6187CE}" type="presParOf" srcId="{550D78EF-9304-4CE1-8DBA-885DF06EFD33}" destId="{48562848-DE99-42A3-8781-52A464FBB071}" srcOrd="2" destOrd="0" presId="urn:microsoft.com/office/officeart/2005/8/layout/cycle4"/>
    <dgm:cxn modelId="{E650CF5E-4C09-4B12-A0A5-3BC94C578830}" type="presParOf" srcId="{550D78EF-9304-4CE1-8DBA-885DF06EFD33}" destId="{E28B10FA-73EF-45F6-8838-CF1D41DA7B1A}" srcOrd="3" destOrd="0" presId="urn:microsoft.com/office/officeart/2005/8/layout/cycle4"/>
    <dgm:cxn modelId="{4FAC6004-B8D6-49DC-B190-1096EB509AB3}" type="presParOf" srcId="{550D78EF-9304-4CE1-8DBA-885DF06EFD33}" destId="{C3EB3E29-36EF-4F93-B2E0-B80420680E64}" srcOrd="4" destOrd="0" presId="urn:microsoft.com/office/officeart/2005/8/layout/cycle4"/>
    <dgm:cxn modelId="{9F2917D4-4EFC-4E89-9C6E-BEB02C41D244}" type="presParOf" srcId="{38995551-4D06-4C08-B164-3D011A339605}" destId="{0BE681E6-3D32-461B-8823-80617BCFA3D1}" srcOrd="2" destOrd="0" presId="urn:microsoft.com/office/officeart/2005/8/layout/cycle4"/>
    <dgm:cxn modelId="{1555CED0-8A91-41D6-A34B-2FE2BDD9CCC0}" type="presParOf" srcId="{38995551-4D06-4C08-B164-3D011A339605}" destId="{692DEF3E-E95A-45BA-BF05-45E5F6D46D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32553B-1E59-437C-BBB0-81CEF15724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7E0E32-25C3-4335-B541-010DD273A1D2}">
      <dgm:prSet/>
      <dgm:spPr/>
      <dgm:t>
        <a:bodyPr/>
        <a:lstStyle/>
        <a:p>
          <a:r>
            <a:rPr lang="en-US"/>
            <a:t>Select strategies based on best practice, safety, simple, not burdensome to the department, staff, organization.  </a:t>
          </a:r>
        </a:p>
      </dgm:t>
    </dgm:pt>
    <dgm:pt modelId="{CD44A175-8137-4665-B2D3-A2668F848C8E}" type="parTrans" cxnId="{9B29C9C3-4B78-4882-ACA7-D010C1E4E1C2}">
      <dgm:prSet/>
      <dgm:spPr/>
      <dgm:t>
        <a:bodyPr/>
        <a:lstStyle/>
        <a:p>
          <a:endParaRPr lang="en-US"/>
        </a:p>
      </dgm:t>
    </dgm:pt>
    <dgm:pt modelId="{7AB8DC69-EC61-43D7-833E-3EDE060E13D9}" type="sibTrans" cxnId="{9B29C9C3-4B78-4882-ACA7-D010C1E4E1C2}">
      <dgm:prSet/>
      <dgm:spPr/>
      <dgm:t>
        <a:bodyPr/>
        <a:lstStyle/>
        <a:p>
          <a:endParaRPr lang="en-US"/>
        </a:p>
      </dgm:t>
    </dgm:pt>
    <dgm:pt modelId="{DAAC6820-AAD5-48B4-93AD-B733973B7EC9}">
      <dgm:prSet/>
      <dgm:spPr/>
      <dgm:t>
        <a:bodyPr/>
        <a:lstStyle/>
        <a:p>
          <a:r>
            <a:rPr lang="en-US"/>
            <a:t>Test the strategy, tweak, measure and reimplement</a:t>
          </a:r>
        </a:p>
      </dgm:t>
    </dgm:pt>
    <dgm:pt modelId="{A46B8598-28D6-4782-8D6A-68569AE0D670}" type="parTrans" cxnId="{CFA96D76-3D8C-438A-A961-5B3FB5E76BC2}">
      <dgm:prSet/>
      <dgm:spPr/>
      <dgm:t>
        <a:bodyPr/>
        <a:lstStyle/>
        <a:p>
          <a:endParaRPr lang="en-US"/>
        </a:p>
      </dgm:t>
    </dgm:pt>
    <dgm:pt modelId="{5A303850-BDFD-4958-AE45-60A789BA560A}" type="sibTrans" cxnId="{CFA96D76-3D8C-438A-A961-5B3FB5E76BC2}">
      <dgm:prSet/>
      <dgm:spPr/>
      <dgm:t>
        <a:bodyPr/>
        <a:lstStyle/>
        <a:p>
          <a:endParaRPr lang="en-US"/>
        </a:p>
      </dgm:t>
    </dgm:pt>
    <dgm:pt modelId="{A95D5C17-D73A-4754-A527-45A81F603425}">
      <dgm:prSet/>
      <dgm:spPr/>
      <dgm:t>
        <a:bodyPr/>
        <a:lstStyle/>
        <a:p>
          <a:r>
            <a:rPr lang="en-US"/>
            <a:t>Use multiple PDSA cycles in PI activities </a:t>
          </a:r>
        </a:p>
      </dgm:t>
    </dgm:pt>
    <dgm:pt modelId="{EE0E6285-5190-41D0-BD14-4956D26BFC23}" type="parTrans" cxnId="{13765921-E676-4ADE-8385-2102AEDA5CA2}">
      <dgm:prSet/>
      <dgm:spPr/>
      <dgm:t>
        <a:bodyPr/>
        <a:lstStyle/>
        <a:p>
          <a:endParaRPr lang="en-US"/>
        </a:p>
      </dgm:t>
    </dgm:pt>
    <dgm:pt modelId="{44F70F22-2C48-4F6C-9C50-7E1B5D4627DE}" type="sibTrans" cxnId="{13765921-E676-4ADE-8385-2102AEDA5CA2}">
      <dgm:prSet/>
      <dgm:spPr/>
      <dgm:t>
        <a:bodyPr/>
        <a:lstStyle/>
        <a:p>
          <a:endParaRPr lang="en-US"/>
        </a:p>
      </dgm:t>
    </dgm:pt>
    <dgm:pt modelId="{1D4C781E-0F21-44DA-85A7-048167E26852}">
      <dgm:prSet/>
      <dgm:spPr/>
      <dgm:t>
        <a:bodyPr/>
        <a:lstStyle/>
        <a:p>
          <a:r>
            <a:rPr lang="en-US"/>
            <a:t>Make sure improvement strategies are controllable, sustainable and spreadable</a:t>
          </a:r>
        </a:p>
      </dgm:t>
    </dgm:pt>
    <dgm:pt modelId="{4DB0F386-6AED-42CB-9859-0476728318E4}" type="parTrans" cxnId="{6F7612C4-4CC9-4E61-B02B-E1FC1F9160CF}">
      <dgm:prSet/>
      <dgm:spPr/>
      <dgm:t>
        <a:bodyPr/>
        <a:lstStyle/>
        <a:p>
          <a:endParaRPr lang="en-US"/>
        </a:p>
      </dgm:t>
    </dgm:pt>
    <dgm:pt modelId="{AC5879A9-8AAD-43F4-9DD1-8F7D1D1986C5}" type="sibTrans" cxnId="{6F7612C4-4CC9-4E61-B02B-E1FC1F9160CF}">
      <dgm:prSet/>
      <dgm:spPr/>
      <dgm:t>
        <a:bodyPr/>
        <a:lstStyle/>
        <a:p>
          <a:endParaRPr lang="en-US"/>
        </a:p>
      </dgm:t>
    </dgm:pt>
    <dgm:pt modelId="{DFD19580-2C7F-4A55-8BA8-CF3F8E1B27FB}" type="pres">
      <dgm:prSet presAssocID="{C132553B-1E59-437C-BBB0-81CEF15724AE}" presName="root" presStyleCnt="0">
        <dgm:presLayoutVars>
          <dgm:dir/>
          <dgm:resizeHandles val="exact"/>
        </dgm:presLayoutVars>
      </dgm:prSet>
      <dgm:spPr/>
    </dgm:pt>
    <dgm:pt modelId="{35098AFA-7CC5-45B3-B140-FA2650EADE1D}" type="pres">
      <dgm:prSet presAssocID="{B77E0E32-25C3-4335-B541-010DD273A1D2}" presName="compNode" presStyleCnt="0"/>
      <dgm:spPr/>
    </dgm:pt>
    <dgm:pt modelId="{D73AFB5E-1C38-4724-B394-C0B6114ECF3F}" type="pres">
      <dgm:prSet presAssocID="{B77E0E32-25C3-4335-B541-010DD273A1D2}" presName="bgRect" presStyleLbl="bgShp" presStyleIdx="0" presStyleCnt="4"/>
      <dgm:spPr/>
    </dgm:pt>
    <dgm:pt modelId="{FC6B2F64-3963-4440-A566-CF7E8A0F2DEB}" type="pres">
      <dgm:prSet presAssocID="{B77E0E32-25C3-4335-B541-010DD273A1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BEAAABBD-22BF-4106-BD92-BD8F6254913F}" type="pres">
      <dgm:prSet presAssocID="{B77E0E32-25C3-4335-B541-010DD273A1D2}" presName="spaceRect" presStyleCnt="0"/>
      <dgm:spPr/>
    </dgm:pt>
    <dgm:pt modelId="{32506212-AA5C-442A-AE9F-C721009CE346}" type="pres">
      <dgm:prSet presAssocID="{B77E0E32-25C3-4335-B541-010DD273A1D2}" presName="parTx" presStyleLbl="revTx" presStyleIdx="0" presStyleCnt="4">
        <dgm:presLayoutVars>
          <dgm:chMax val="0"/>
          <dgm:chPref val="0"/>
        </dgm:presLayoutVars>
      </dgm:prSet>
      <dgm:spPr/>
    </dgm:pt>
    <dgm:pt modelId="{2CFCB9C7-B796-4387-8835-AD3983BABF53}" type="pres">
      <dgm:prSet presAssocID="{7AB8DC69-EC61-43D7-833E-3EDE060E13D9}" presName="sibTrans" presStyleCnt="0"/>
      <dgm:spPr/>
    </dgm:pt>
    <dgm:pt modelId="{1C1FEC63-0976-4C5E-A19D-217A237C1296}" type="pres">
      <dgm:prSet presAssocID="{DAAC6820-AAD5-48B4-93AD-B733973B7EC9}" presName="compNode" presStyleCnt="0"/>
      <dgm:spPr/>
    </dgm:pt>
    <dgm:pt modelId="{2DAE893D-A2FA-48A7-B950-EC7B561DBB09}" type="pres">
      <dgm:prSet presAssocID="{DAAC6820-AAD5-48B4-93AD-B733973B7EC9}" presName="bgRect" presStyleLbl="bgShp" presStyleIdx="1" presStyleCnt="4"/>
      <dgm:spPr/>
    </dgm:pt>
    <dgm:pt modelId="{4CE6F938-C13D-45B3-B394-D2EFB5DDFCCB}" type="pres">
      <dgm:prSet presAssocID="{DAAC6820-AAD5-48B4-93AD-B733973B7E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
        </a:ext>
      </dgm:extLst>
    </dgm:pt>
    <dgm:pt modelId="{F5B19991-4F15-48DE-B64D-0526F8E9590B}" type="pres">
      <dgm:prSet presAssocID="{DAAC6820-AAD5-48B4-93AD-B733973B7EC9}" presName="spaceRect" presStyleCnt="0"/>
      <dgm:spPr/>
    </dgm:pt>
    <dgm:pt modelId="{5A823507-DA14-4210-AB26-CC3ABD2E629B}" type="pres">
      <dgm:prSet presAssocID="{DAAC6820-AAD5-48B4-93AD-B733973B7EC9}" presName="parTx" presStyleLbl="revTx" presStyleIdx="1" presStyleCnt="4">
        <dgm:presLayoutVars>
          <dgm:chMax val="0"/>
          <dgm:chPref val="0"/>
        </dgm:presLayoutVars>
      </dgm:prSet>
      <dgm:spPr/>
    </dgm:pt>
    <dgm:pt modelId="{2428764D-D28F-498E-A52D-5D260AFD0E7B}" type="pres">
      <dgm:prSet presAssocID="{5A303850-BDFD-4958-AE45-60A789BA560A}" presName="sibTrans" presStyleCnt="0"/>
      <dgm:spPr/>
    </dgm:pt>
    <dgm:pt modelId="{C04EF1D8-02DA-4481-BC72-0AF9DF49C125}" type="pres">
      <dgm:prSet presAssocID="{A95D5C17-D73A-4754-A527-45A81F603425}" presName="compNode" presStyleCnt="0"/>
      <dgm:spPr/>
    </dgm:pt>
    <dgm:pt modelId="{7B8D7FA9-EBEF-473A-9F7F-ED2471F39CD7}" type="pres">
      <dgm:prSet presAssocID="{A95D5C17-D73A-4754-A527-45A81F603425}" presName="bgRect" presStyleLbl="bgShp" presStyleIdx="2" presStyleCnt="4"/>
      <dgm:spPr/>
    </dgm:pt>
    <dgm:pt modelId="{EE35A372-56C7-4A48-87AC-ED21567C9B4D}" type="pres">
      <dgm:prSet presAssocID="{A95D5C17-D73A-4754-A527-45A81F6034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9A07879-D4AD-4E12-A813-84A7939FE2E5}" type="pres">
      <dgm:prSet presAssocID="{A95D5C17-D73A-4754-A527-45A81F603425}" presName="spaceRect" presStyleCnt="0"/>
      <dgm:spPr/>
    </dgm:pt>
    <dgm:pt modelId="{69C27F17-47FA-4A12-AE4B-00A87E0FE33F}" type="pres">
      <dgm:prSet presAssocID="{A95D5C17-D73A-4754-A527-45A81F603425}" presName="parTx" presStyleLbl="revTx" presStyleIdx="2" presStyleCnt="4">
        <dgm:presLayoutVars>
          <dgm:chMax val="0"/>
          <dgm:chPref val="0"/>
        </dgm:presLayoutVars>
      </dgm:prSet>
      <dgm:spPr/>
    </dgm:pt>
    <dgm:pt modelId="{C3E6A7B9-A9DA-421B-96D3-BC6C418EDF5B}" type="pres">
      <dgm:prSet presAssocID="{44F70F22-2C48-4F6C-9C50-7E1B5D4627DE}" presName="sibTrans" presStyleCnt="0"/>
      <dgm:spPr/>
    </dgm:pt>
    <dgm:pt modelId="{FC0AF808-6A03-4C7A-899B-4575F42008A5}" type="pres">
      <dgm:prSet presAssocID="{1D4C781E-0F21-44DA-85A7-048167E26852}" presName="compNode" presStyleCnt="0"/>
      <dgm:spPr/>
    </dgm:pt>
    <dgm:pt modelId="{605332F7-A75B-4108-9C69-E597D51FE42D}" type="pres">
      <dgm:prSet presAssocID="{1D4C781E-0F21-44DA-85A7-048167E26852}" presName="bgRect" presStyleLbl="bgShp" presStyleIdx="3" presStyleCnt="4"/>
      <dgm:spPr/>
    </dgm:pt>
    <dgm:pt modelId="{A3384F83-B1F3-4835-AA3C-79FB5DEA635D}" type="pres">
      <dgm:prSet presAssocID="{1D4C781E-0F21-44DA-85A7-048167E2685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51BD8DAD-9A2A-4658-A0B6-34FC3349B8F3}" type="pres">
      <dgm:prSet presAssocID="{1D4C781E-0F21-44DA-85A7-048167E26852}" presName="spaceRect" presStyleCnt="0"/>
      <dgm:spPr/>
    </dgm:pt>
    <dgm:pt modelId="{8CD17F07-C627-46B6-A875-BA26BD445A6D}" type="pres">
      <dgm:prSet presAssocID="{1D4C781E-0F21-44DA-85A7-048167E26852}" presName="parTx" presStyleLbl="revTx" presStyleIdx="3" presStyleCnt="4">
        <dgm:presLayoutVars>
          <dgm:chMax val="0"/>
          <dgm:chPref val="0"/>
        </dgm:presLayoutVars>
      </dgm:prSet>
      <dgm:spPr/>
    </dgm:pt>
  </dgm:ptLst>
  <dgm:cxnLst>
    <dgm:cxn modelId="{13765921-E676-4ADE-8385-2102AEDA5CA2}" srcId="{C132553B-1E59-437C-BBB0-81CEF15724AE}" destId="{A95D5C17-D73A-4754-A527-45A81F603425}" srcOrd="2" destOrd="0" parTransId="{EE0E6285-5190-41D0-BD14-4956D26BFC23}" sibTransId="{44F70F22-2C48-4F6C-9C50-7E1B5D4627DE}"/>
    <dgm:cxn modelId="{78C61736-6EEF-4F60-B4C0-403EE0EBBCF2}" type="presOf" srcId="{C132553B-1E59-437C-BBB0-81CEF15724AE}" destId="{DFD19580-2C7F-4A55-8BA8-CF3F8E1B27FB}" srcOrd="0" destOrd="0" presId="urn:microsoft.com/office/officeart/2018/2/layout/IconVerticalSolidList"/>
    <dgm:cxn modelId="{E64D4A45-C101-418E-821D-8299E4BBD0B7}" type="presOf" srcId="{A95D5C17-D73A-4754-A527-45A81F603425}" destId="{69C27F17-47FA-4A12-AE4B-00A87E0FE33F}" srcOrd="0" destOrd="0" presId="urn:microsoft.com/office/officeart/2018/2/layout/IconVerticalSolidList"/>
    <dgm:cxn modelId="{C2CD9768-3191-45D7-8950-5F560ABD9ADC}" type="presOf" srcId="{1D4C781E-0F21-44DA-85A7-048167E26852}" destId="{8CD17F07-C627-46B6-A875-BA26BD445A6D}" srcOrd="0" destOrd="0" presId="urn:microsoft.com/office/officeart/2018/2/layout/IconVerticalSolidList"/>
    <dgm:cxn modelId="{3BC4BA70-319E-41F6-94AD-84A97AB62E67}" type="presOf" srcId="{DAAC6820-AAD5-48B4-93AD-B733973B7EC9}" destId="{5A823507-DA14-4210-AB26-CC3ABD2E629B}" srcOrd="0" destOrd="0" presId="urn:microsoft.com/office/officeart/2018/2/layout/IconVerticalSolidList"/>
    <dgm:cxn modelId="{CFA96D76-3D8C-438A-A961-5B3FB5E76BC2}" srcId="{C132553B-1E59-437C-BBB0-81CEF15724AE}" destId="{DAAC6820-AAD5-48B4-93AD-B733973B7EC9}" srcOrd="1" destOrd="0" parTransId="{A46B8598-28D6-4782-8D6A-68569AE0D670}" sibTransId="{5A303850-BDFD-4958-AE45-60A789BA560A}"/>
    <dgm:cxn modelId="{9B29C9C3-4B78-4882-ACA7-D010C1E4E1C2}" srcId="{C132553B-1E59-437C-BBB0-81CEF15724AE}" destId="{B77E0E32-25C3-4335-B541-010DD273A1D2}" srcOrd="0" destOrd="0" parTransId="{CD44A175-8137-4665-B2D3-A2668F848C8E}" sibTransId="{7AB8DC69-EC61-43D7-833E-3EDE060E13D9}"/>
    <dgm:cxn modelId="{6F7612C4-4CC9-4E61-B02B-E1FC1F9160CF}" srcId="{C132553B-1E59-437C-BBB0-81CEF15724AE}" destId="{1D4C781E-0F21-44DA-85A7-048167E26852}" srcOrd="3" destOrd="0" parTransId="{4DB0F386-6AED-42CB-9859-0476728318E4}" sibTransId="{AC5879A9-8AAD-43F4-9DD1-8F7D1D1986C5}"/>
    <dgm:cxn modelId="{49C711DE-4D39-4EB6-9FEA-4BAD3032DCA3}" type="presOf" srcId="{B77E0E32-25C3-4335-B541-010DD273A1D2}" destId="{32506212-AA5C-442A-AE9F-C721009CE346}" srcOrd="0" destOrd="0" presId="urn:microsoft.com/office/officeart/2018/2/layout/IconVerticalSolidList"/>
    <dgm:cxn modelId="{E26A56B2-9FBA-4B82-8CD7-3E1E0FFA0CA5}" type="presParOf" srcId="{DFD19580-2C7F-4A55-8BA8-CF3F8E1B27FB}" destId="{35098AFA-7CC5-45B3-B140-FA2650EADE1D}" srcOrd="0" destOrd="0" presId="urn:microsoft.com/office/officeart/2018/2/layout/IconVerticalSolidList"/>
    <dgm:cxn modelId="{11522D15-DDB5-4630-BC77-4B5A9C23B22C}" type="presParOf" srcId="{35098AFA-7CC5-45B3-B140-FA2650EADE1D}" destId="{D73AFB5E-1C38-4724-B394-C0B6114ECF3F}" srcOrd="0" destOrd="0" presId="urn:microsoft.com/office/officeart/2018/2/layout/IconVerticalSolidList"/>
    <dgm:cxn modelId="{0AE9451F-06EB-4F9B-B678-9B1ED217F03B}" type="presParOf" srcId="{35098AFA-7CC5-45B3-B140-FA2650EADE1D}" destId="{FC6B2F64-3963-4440-A566-CF7E8A0F2DEB}" srcOrd="1" destOrd="0" presId="urn:microsoft.com/office/officeart/2018/2/layout/IconVerticalSolidList"/>
    <dgm:cxn modelId="{77934369-2949-4E8F-AD53-B2339A4BD4A2}" type="presParOf" srcId="{35098AFA-7CC5-45B3-B140-FA2650EADE1D}" destId="{BEAAABBD-22BF-4106-BD92-BD8F6254913F}" srcOrd="2" destOrd="0" presId="urn:microsoft.com/office/officeart/2018/2/layout/IconVerticalSolidList"/>
    <dgm:cxn modelId="{5FEEB9B2-4C72-40E9-A874-20E21FD6B548}" type="presParOf" srcId="{35098AFA-7CC5-45B3-B140-FA2650EADE1D}" destId="{32506212-AA5C-442A-AE9F-C721009CE346}" srcOrd="3" destOrd="0" presId="urn:microsoft.com/office/officeart/2018/2/layout/IconVerticalSolidList"/>
    <dgm:cxn modelId="{F4A46087-75F0-4700-A92D-582A3133D484}" type="presParOf" srcId="{DFD19580-2C7F-4A55-8BA8-CF3F8E1B27FB}" destId="{2CFCB9C7-B796-4387-8835-AD3983BABF53}" srcOrd="1" destOrd="0" presId="urn:microsoft.com/office/officeart/2018/2/layout/IconVerticalSolidList"/>
    <dgm:cxn modelId="{BE5D538B-8193-448A-832E-28E804E284D6}" type="presParOf" srcId="{DFD19580-2C7F-4A55-8BA8-CF3F8E1B27FB}" destId="{1C1FEC63-0976-4C5E-A19D-217A237C1296}" srcOrd="2" destOrd="0" presId="urn:microsoft.com/office/officeart/2018/2/layout/IconVerticalSolidList"/>
    <dgm:cxn modelId="{575EF994-AA74-4264-964F-2D35FFA90F58}" type="presParOf" srcId="{1C1FEC63-0976-4C5E-A19D-217A237C1296}" destId="{2DAE893D-A2FA-48A7-B950-EC7B561DBB09}" srcOrd="0" destOrd="0" presId="urn:microsoft.com/office/officeart/2018/2/layout/IconVerticalSolidList"/>
    <dgm:cxn modelId="{E9EBD32F-4F1C-42C7-BEC5-21428ABC13CC}" type="presParOf" srcId="{1C1FEC63-0976-4C5E-A19D-217A237C1296}" destId="{4CE6F938-C13D-45B3-B394-D2EFB5DDFCCB}" srcOrd="1" destOrd="0" presId="urn:microsoft.com/office/officeart/2018/2/layout/IconVerticalSolidList"/>
    <dgm:cxn modelId="{B0719DBE-4623-4973-91B5-E702664A18B7}" type="presParOf" srcId="{1C1FEC63-0976-4C5E-A19D-217A237C1296}" destId="{F5B19991-4F15-48DE-B64D-0526F8E9590B}" srcOrd="2" destOrd="0" presId="urn:microsoft.com/office/officeart/2018/2/layout/IconVerticalSolidList"/>
    <dgm:cxn modelId="{24611C80-03A4-4D0B-AE37-BEBC0990EF15}" type="presParOf" srcId="{1C1FEC63-0976-4C5E-A19D-217A237C1296}" destId="{5A823507-DA14-4210-AB26-CC3ABD2E629B}" srcOrd="3" destOrd="0" presId="urn:microsoft.com/office/officeart/2018/2/layout/IconVerticalSolidList"/>
    <dgm:cxn modelId="{D1D399C9-C53C-4823-8620-908C04BD1B29}" type="presParOf" srcId="{DFD19580-2C7F-4A55-8BA8-CF3F8E1B27FB}" destId="{2428764D-D28F-498E-A52D-5D260AFD0E7B}" srcOrd="3" destOrd="0" presId="urn:microsoft.com/office/officeart/2018/2/layout/IconVerticalSolidList"/>
    <dgm:cxn modelId="{089A0920-A642-428A-ADB0-0B472FD49DB0}" type="presParOf" srcId="{DFD19580-2C7F-4A55-8BA8-CF3F8E1B27FB}" destId="{C04EF1D8-02DA-4481-BC72-0AF9DF49C125}" srcOrd="4" destOrd="0" presId="urn:microsoft.com/office/officeart/2018/2/layout/IconVerticalSolidList"/>
    <dgm:cxn modelId="{28CB7E5A-CE7C-44F0-BB86-CB81054C84A8}" type="presParOf" srcId="{C04EF1D8-02DA-4481-BC72-0AF9DF49C125}" destId="{7B8D7FA9-EBEF-473A-9F7F-ED2471F39CD7}" srcOrd="0" destOrd="0" presId="urn:microsoft.com/office/officeart/2018/2/layout/IconVerticalSolidList"/>
    <dgm:cxn modelId="{26EC24F2-7C82-43E3-ABAD-E3B42F234F4C}" type="presParOf" srcId="{C04EF1D8-02DA-4481-BC72-0AF9DF49C125}" destId="{EE35A372-56C7-4A48-87AC-ED21567C9B4D}" srcOrd="1" destOrd="0" presId="urn:microsoft.com/office/officeart/2018/2/layout/IconVerticalSolidList"/>
    <dgm:cxn modelId="{3FB66270-171E-4B05-8904-AA65186E56E8}" type="presParOf" srcId="{C04EF1D8-02DA-4481-BC72-0AF9DF49C125}" destId="{89A07879-D4AD-4E12-A813-84A7939FE2E5}" srcOrd="2" destOrd="0" presId="urn:microsoft.com/office/officeart/2018/2/layout/IconVerticalSolidList"/>
    <dgm:cxn modelId="{C8456ECB-9BA6-4885-A12F-25CE9682004B}" type="presParOf" srcId="{C04EF1D8-02DA-4481-BC72-0AF9DF49C125}" destId="{69C27F17-47FA-4A12-AE4B-00A87E0FE33F}" srcOrd="3" destOrd="0" presId="urn:microsoft.com/office/officeart/2018/2/layout/IconVerticalSolidList"/>
    <dgm:cxn modelId="{2850140E-3AE0-49BE-802B-C6F238BC727E}" type="presParOf" srcId="{DFD19580-2C7F-4A55-8BA8-CF3F8E1B27FB}" destId="{C3E6A7B9-A9DA-421B-96D3-BC6C418EDF5B}" srcOrd="5" destOrd="0" presId="urn:microsoft.com/office/officeart/2018/2/layout/IconVerticalSolidList"/>
    <dgm:cxn modelId="{D744A1F0-D87F-416D-8EE4-4FF34B7BA66B}" type="presParOf" srcId="{DFD19580-2C7F-4A55-8BA8-CF3F8E1B27FB}" destId="{FC0AF808-6A03-4C7A-899B-4575F42008A5}" srcOrd="6" destOrd="0" presId="urn:microsoft.com/office/officeart/2018/2/layout/IconVerticalSolidList"/>
    <dgm:cxn modelId="{0AAACF09-FE47-47D2-B2A5-CE24AACEFD64}" type="presParOf" srcId="{FC0AF808-6A03-4C7A-899B-4575F42008A5}" destId="{605332F7-A75B-4108-9C69-E597D51FE42D}" srcOrd="0" destOrd="0" presId="urn:microsoft.com/office/officeart/2018/2/layout/IconVerticalSolidList"/>
    <dgm:cxn modelId="{ED3DBCAD-AD55-45EB-99D6-5313BC76A9A7}" type="presParOf" srcId="{FC0AF808-6A03-4C7A-899B-4575F42008A5}" destId="{A3384F83-B1F3-4835-AA3C-79FB5DEA635D}" srcOrd="1" destOrd="0" presId="urn:microsoft.com/office/officeart/2018/2/layout/IconVerticalSolidList"/>
    <dgm:cxn modelId="{D6955EE0-0BE9-4132-8952-C19729A8D3B4}" type="presParOf" srcId="{FC0AF808-6A03-4C7A-899B-4575F42008A5}" destId="{51BD8DAD-9A2A-4658-A0B6-34FC3349B8F3}" srcOrd="2" destOrd="0" presId="urn:microsoft.com/office/officeart/2018/2/layout/IconVerticalSolidList"/>
    <dgm:cxn modelId="{95EA086F-773F-4786-A728-968CA6C8BD1D}" type="presParOf" srcId="{FC0AF808-6A03-4C7A-899B-4575F42008A5}" destId="{8CD17F07-C627-46B6-A875-BA26BD445A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FD12C1-5149-4CD2-8232-20E3FBCBAE5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9B028F9-4AD1-4CC5-8583-E4ECE7588641}">
      <dgm:prSet/>
      <dgm:spPr/>
      <dgm:t>
        <a:bodyPr/>
        <a:lstStyle/>
        <a:p>
          <a:r>
            <a:rPr lang="en-US" dirty="0"/>
            <a:t>Synthesize and apply quality/safety improvement methods and tools in a clinical setting.</a:t>
          </a:r>
        </a:p>
      </dgm:t>
    </dgm:pt>
    <dgm:pt modelId="{A4334A81-F848-439A-9AB1-9742671BC6E1}" type="parTrans" cxnId="{000902F9-6379-4A2C-BC11-00D4AEC7118D}">
      <dgm:prSet/>
      <dgm:spPr/>
      <dgm:t>
        <a:bodyPr/>
        <a:lstStyle/>
        <a:p>
          <a:endParaRPr lang="en-US"/>
        </a:p>
      </dgm:t>
    </dgm:pt>
    <dgm:pt modelId="{1CD19696-CC76-4BA6-BD90-76659938D949}" type="sibTrans" cxnId="{000902F9-6379-4A2C-BC11-00D4AEC7118D}">
      <dgm:prSet phldrT="01" phldr="0"/>
      <dgm:spPr/>
      <dgm:t>
        <a:bodyPr/>
        <a:lstStyle/>
        <a:p>
          <a:r>
            <a:rPr lang="en-US" dirty="0"/>
            <a:t>01</a:t>
          </a:r>
        </a:p>
      </dgm:t>
    </dgm:pt>
    <dgm:pt modelId="{45A3093F-EC37-485F-99C3-607033FC7CDC}">
      <dgm:prSet/>
      <dgm:spPr/>
      <dgm:t>
        <a:bodyPr/>
        <a:lstStyle/>
        <a:p>
          <a:r>
            <a:rPr lang="en-US" dirty="0"/>
            <a:t>Promote sustained improvement of an identified goal through effective application of quality improvement tools and methods.</a:t>
          </a:r>
        </a:p>
      </dgm:t>
    </dgm:pt>
    <dgm:pt modelId="{D739B8FC-A03D-4C6C-A9D8-47F399C20893}" type="parTrans" cxnId="{BFB0858D-AB4C-4689-8AE7-863BE66E18FC}">
      <dgm:prSet/>
      <dgm:spPr/>
      <dgm:t>
        <a:bodyPr/>
        <a:lstStyle/>
        <a:p>
          <a:endParaRPr lang="en-US"/>
        </a:p>
      </dgm:t>
    </dgm:pt>
    <dgm:pt modelId="{071F1CFD-E0AC-4C68-813C-2F6B72BC90B9}" type="sibTrans" cxnId="{BFB0858D-AB4C-4689-8AE7-863BE66E18FC}">
      <dgm:prSet phldrT="02" phldr="0"/>
      <dgm:spPr/>
      <dgm:t>
        <a:bodyPr/>
        <a:lstStyle/>
        <a:p>
          <a:r>
            <a:rPr lang="en-US" dirty="0"/>
            <a:t>02</a:t>
          </a:r>
        </a:p>
      </dgm:t>
    </dgm:pt>
    <dgm:pt modelId="{B40790F2-4287-4B9D-B274-87E9492C2265}">
      <dgm:prSet/>
      <dgm:spPr/>
      <dgm:t>
        <a:bodyPr/>
        <a:lstStyle/>
        <a:p>
          <a:r>
            <a:rPr lang="en-US" dirty="0"/>
            <a:t>Integrate improvement science, complexity science, quality and safety tools and methodologies to develop systematic designs to sustain improvement in population healthcare delivery and outcomes.</a:t>
          </a:r>
        </a:p>
      </dgm:t>
    </dgm:pt>
    <dgm:pt modelId="{060F6D20-07E1-417B-93C6-B0683CF3B700}" type="parTrans" cxnId="{873D7DF4-EE80-4740-9DA7-BE3C667CBFCC}">
      <dgm:prSet/>
      <dgm:spPr/>
      <dgm:t>
        <a:bodyPr/>
        <a:lstStyle/>
        <a:p>
          <a:endParaRPr lang="en-US"/>
        </a:p>
      </dgm:t>
    </dgm:pt>
    <dgm:pt modelId="{3F8C1921-14AC-411E-8457-9860CC5CBC74}" type="sibTrans" cxnId="{873D7DF4-EE80-4740-9DA7-BE3C667CBFCC}">
      <dgm:prSet phldrT="03" phldr="0"/>
      <dgm:spPr/>
      <dgm:t>
        <a:bodyPr/>
        <a:lstStyle/>
        <a:p>
          <a:r>
            <a:rPr lang="en-US" dirty="0"/>
            <a:t>03</a:t>
          </a:r>
        </a:p>
      </dgm:t>
    </dgm:pt>
    <dgm:pt modelId="{E3E4B7C9-D14E-4842-962D-A019D6579142}" type="pres">
      <dgm:prSet presAssocID="{67FD12C1-5149-4CD2-8232-20E3FBCBAE50}" presName="Name0" presStyleCnt="0">
        <dgm:presLayoutVars>
          <dgm:animLvl val="lvl"/>
          <dgm:resizeHandles val="exact"/>
        </dgm:presLayoutVars>
      </dgm:prSet>
      <dgm:spPr/>
    </dgm:pt>
    <dgm:pt modelId="{B7A462C5-E01E-483E-A30F-29CD66D0033A}" type="pres">
      <dgm:prSet presAssocID="{09B028F9-4AD1-4CC5-8583-E4ECE7588641}" presName="compositeNode" presStyleCnt="0">
        <dgm:presLayoutVars>
          <dgm:bulletEnabled val="1"/>
        </dgm:presLayoutVars>
      </dgm:prSet>
      <dgm:spPr/>
    </dgm:pt>
    <dgm:pt modelId="{845E701B-D6E3-4A33-858A-BEBD9C29CEEC}" type="pres">
      <dgm:prSet presAssocID="{09B028F9-4AD1-4CC5-8583-E4ECE7588641}" presName="bgRect" presStyleLbl="alignNode1" presStyleIdx="0" presStyleCnt="3"/>
      <dgm:spPr/>
    </dgm:pt>
    <dgm:pt modelId="{E15FB523-EB55-42B2-98DC-D352B6A1DE9D}" type="pres">
      <dgm:prSet presAssocID="{1CD19696-CC76-4BA6-BD90-76659938D949}" presName="sibTransNodeRect" presStyleLbl="alignNode1" presStyleIdx="0" presStyleCnt="3">
        <dgm:presLayoutVars>
          <dgm:chMax val="0"/>
          <dgm:bulletEnabled val="1"/>
        </dgm:presLayoutVars>
      </dgm:prSet>
      <dgm:spPr/>
    </dgm:pt>
    <dgm:pt modelId="{A43C1FB2-9640-447E-BE1A-BFE87995F368}" type="pres">
      <dgm:prSet presAssocID="{09B028F9-4AD1-4CC5-8583-E4ECE7588641}" presName="nodeRect" presStyleLbl="alignNode1" presStyleIdx="0" presStyleCnt="3">
        <dgm:presLayoutVars>
          <dgm:bulletEnabled val="1"/>
        </dgm:presLayoutVars>
      </dgm:prSet>
      <dgm:spPr/>
    </dgm:pt>
    <dgm:pt modelId="{C00778D6-82E5-4D84-95C8-F62B744F58EB}" type="pres">
      <dgm:prSet presAssocID="{1CD19696-CC76-4BA6-BD90-76659938D949}" presName="sibTrans" presStyleCnt="0"/>
      <dgm:spPr/>
    </dgm:pt>
    <dgm:pt modelId="{0F3B13CD-B608-4CD7-948B-5834ABAA078D}" type="pres">
      <dgm:prSet presAssocID="{45A3093F-EC37-485F-99C3-607033FC7CDC}" presName="compositeNode" presStyleCnt="0">
        <dgm:presLayoutVars>
          <dgm:bulletEnabled val="1"/>
        </dgm:presLayoutVars>
      </dgm:prSet>
      <dgm:spPr/>
    </dgm:pt>
    <dgm:pt modelId="{FBD0B466-F9B9-44FB-95D3-749DC0D0F703}" type="pres">
      <dgm:prSet presAssocID="{45A3093F-EC37-485F-99C3-607033FC7CDC}" presName="bgRect" presStyleLbl="alignNode1" presStyleIdx="1" presStyleCnt="3"/>
      <dgm:spPr/>
    </dgm:pt>
    <dgm:pt modelId="{FDC1AC7C-5ED6-4479-A057-4841E3E1336B}" type="pres">
      <dgm:prSet presAssocID="{071F1CFD-E0AC-4C68-813C-2F6B72BC90B9}" presName="sibTransNodeRect" presStyleLbl="alignNode1" presStyleIdx="1" presStyleCnt="3">
        <dgm:presLayoutVars>
          <dgm:chMax val="0"/>
          <dgm:bulletEnabled val="1"/>
        </dgm:presLayoutVars>
      </dgm:prSet>
      <dgm:spPr/>
    </dgm:pt>
    <dgm:pt modelId="{291C2622-98E4-4F89-AC3E-3FF0174D6791}" type="pres">
      <dgm:prSet presAssocID="{45A3093F-EC37-485F-99C3-607033FC7CDC}" presName="nodeRect" presStyleLbl="alignNode1" presStyleIdx="1" presStyleCnt="3">
        <dgm:presLayoutVars>
          <dgm:bulletEnabled val="1"/>
        </dgm:presLayoutVars>
      </dgm:prSet>
      <dgm:spPr/>
    </dgm:pt>
    <dgm:pt modelId="{D2F61478-9C0C-426C-BE02-D19F93A3DF3A}" type="pres">
      <dgm:prSet presAssocID="{071F1CFD-E0AC-4C68-813C-2F6B72BC90B9}" presName="sibTrans" presStyleCnt="0"/>
      <dgm:spPr/>
    </dgm:pt>
    <dgm:pt modelId="{BEE94AEE-68A4-43E4-A724-8766A251DD48}" type="pres">
      <dgm:prSet presAssocID="{B40790F2-4287-4B9D-B274-87E9492C2265}" presName="compositeNode" presStyleCnt="0">
        <dgm:presLayoutVars>
          <dgm:bulletEnabled val="1"/>
        </dgm:presLayoutVars>
      </dgm:prSet>
      <dgm:spPr/>
    </dgm:pt>
    <dgm:pt modelId="{7F2088F7-B32D-44A1-94BD-7C849B27A6FD}" type="pres">
      <dgm:prSet presAssocID="{B40790F2-4287-4B9D-B274-87E9492C2265}" presName="bgRect" presStyleLbl="alignNode1" presStyleIdx="2" presStyleCnt="3"/>
      <dgm:spPr/>
    </dgm:pt>
    <dgm:pt modelId="{3A751CE0-370F-4253-9698-CD765489CFCD}" type="pres">
      <dgm:prSet presAssocID="{3F8C1921-14AC-411E-8457-9860CC5CBC74}" presName="sibTransNodeRect" presStyleLbl="alignNode1" presStyleIdx="2" presStyleCnt="3">
        <dgm:presLayoutVars>
          <dgm:chMax val="0"/>
          <dgm:bulletEnabled val="1"/>
        </dgm:presLayoutVars>
      </dgm:prSet>
      <dgm:spPr/>
    </dgm:pt>
    <dgm:pt modelId="{35497E95-63AE-497A-ACA6-0896C1A1ADC9}" type="pres">
      <dgm:prSet presAssocID="{B40790F2-4287-4B9D-B274-87E9492C2265}" presName="nodeRect" presStyleLbl="alignNode1" presStyleIdx="2" presStyleCnt="3">
        <dgm:presLayoutVars>
          <dgm:bulletEnabled val="1"/>
        </dgm:presLayoutVars>
      </dgm:prSet>
      <dgm:spPr/>
    </dgm:pt>
  </dgm:ptLst>
  <dgm:cxnLst>
    <dgm:cxn modelId="{D6428403-2240-4B3D-BF11-3B68859D1A29}" type="presOf" srcId="{3F8C1921-14AC-411E-8457-9860CC5CBC74}" destId="{3A751CE0-370F-4253-9698-CD765489CFCD}" srcOrd="0" destOrd="0" presId="urn:microsoft.com/office/officeart/2016/7/layout/LinearBlockProcessNumbered"/>
    <dgm:cxn modelId="{F404C417-8E6C-45E6-918A-96242ADE7316}" type="presOf" srcId="{B40790F2-4287-4B9D-B274-87E9492C2265}" destId="{35497E95-63AE-497A-ACA6-0896C1A1ADC9}" srcOrd="1" destOrd="0" presId="urn:microsoft.com/office/officeart/2016/7/layout/LinearBlockProcessNumbered"/>
    <dgm:cxn modelId="{00A4664D-CDD1-469C-BF39-792500FA8A19}" type="presOf" srcId="{09B028F9-4AD1-4CC5-8583-E4ECE7588641}" destId="{845E701B-D6E3-4A33-858A-BEBD9C29CEEC}" srcOrd="0" destOrd="0" presId="urn:microsoft.com/office/officeart/2016/7/layout/LinearBlockProcessNumbered"/>
    <dgm:cxn modelId="{4CF6A376-93D4-4C8A-B3E0-0E7E0F0D102C}" type="presOf" srcId="{67FD12C1-5149-4CD2-8232-20E3FBCBAE50}" destId="{E3E4B7C9-D14E-4842-962D-A019D6579142}" srcOrd="0" destOrd="0" presId="urn:microsoft.com/office/officeart/2016/7/layout/LinearBlockProcessNumbered"/>
    <dgm:cxn modelId="{BFB0858D-AB4C-4689-8AE7-863BE66E18FC}" srcId="{67FD12C1-5149-4CD2-8232-20E3FBCBAE50}" destId="{45A3093F-EC37-485F-99C3-607033FC7CDC}" srcOrd="1" destOrd="0" parTransId="{D739B8FC-A03D-4C6C-A9D8-47F399C20893}" sibTransId="{071F1CFD-E0AC-4C68-813C-2F6B72BC90B9}"/>
    <dgm:cxn modelId="{009FBF93-B256-4583-B80F-7BA1EF9E16A8}" type="presOf" srcId="{1CD19696-CC76-4BA6-BD90-76659938D949}" destId="{E15FB523-EB55-42B2-98DC-D352B6A1DE9D}" srcOrd="0" destOrd="0" presId="urn:microsoft.com/office/officeart/2016/7/layout/LinearBlockProcessNumbered"/>
    <dgm:cxn modelId="{DB9DA4A2-048A-46E2-BDD0-5ED6372F90FE}" type="presOf" srcId="{45A3093F-EC37-485F-99C3-607033FC7CDC}" destId="{291C2622-98E4-4F89-AC3E-3FF0174D6791}" srcOrd="1" destOrd="0" presId="urn:microsoft.com/office/officeart/2016/7/layout/LinearBlockProcessNumbered"/>
    <dgm:cxn modelId="{780D17CD-35EA-4F3C-84E4-CC66EE1A0C21}" type="presOf" srcId="{45A3093F-EC37-485F-99C3-607033FC7CDC}" destId="{FBD0B466-F9B9-44FB-95D3-749DC0D0F703}" srcOrd="0" destOrd="0" presId="urn:microsoft.com/office/officeart/2016/7/layout/LinearBlockProcessNumbered"/>
    <dgm:cxn modelId="{04A2A2E3-D521-4FBC-8173-F3F99F5CD47D}" type="presOf" srcId="{071F1CFD-E0AC-4C68-813C-2F6B72BC90B9}" destId="{FDC1AC7C-5ED6-4479-A057-4841E3E1336B}" srcOrd="0" destOrd="0" presId="urn:microsoft.com/office/officeart/2016/7/layout/LinearBlockProcessNumbered"/>
    <dgm:cxn modelId="{873D7DF4-EE80-4740-9DA7-BE3C667CBFCC}" srcId="{67FD12C1-5149-4CD2-8232-20E3FBCBAE50}" destId="{B40790F2-4287-4B9D-B274-87E9492C2265}" srcOrd="2" destOrd="0" parTransId="{060F6D20-07E1-417B-93C6-B0683CF3B700}" sibTransId="{3F8C1921-14AC-411E-8457-9860CC5CBC74}"/>
    <dgm:cxn modelId="{8928ACF8-2556-4199-BB15-22AF2006D3DD}" type="presOf" srcId="{B40790F2-4287-4B9D-B274-87E9492C2265}" destId="{7F2088F7-B32D-44A1-94BD-7C849B27A6FD}" srcOrd="0" destOrd="0" presId="urn:microsoft.com/office/officeart/2016/7/layout/LinearBlockProcessNumbered"/>
    <dgm:cxn modelId="{000902F9-6379-4A2C-BC11-00D4AEC7118D}" srcId="{67FD12C1-5149-4CD2-8232-20E3FBCBAE50}" destId="{09B028F9-4AD1-4CC5-8583-E4ECE7588641}" srcOrd="0" destOrd="0" parTransId="{A4334A81-F848-439A-9AB1-9742671BC6E1}" sibTransId="{1CD19696-CC76-4BA6-BD90-76659938D949}"/>
    <dgm:cxn modelId="{980162FB-4158-4786-9937-ED8D40B056DF}" type="presOf" srcId="{09B028F9-4AD1-4CC5-8583-E4ECE7588641}" destId="{A43C1FB2-9640-447E-BE1A-BFE87995F368}" srcOrd="1" destOrd="0" presId="urn:microsoft.com/office/officeart/2016/7/layout/LinearBlockProcessNumbered"/>
    <dgm:cxn modelId="{4C982F90-0598-4365-BA02-0E776D24F783}" type="presParOf" srcId="{E3E4B7C9-D14E-4842-962D-A019D6579142}" destId="{B7A462C5-E01E-483E-A30F-29CD66D0033A}" srcOrd="0" destOrd="0" presId="urn:microsoft.com/office/officeart/2016/7/layout/LinearBlockProcessNumbered"/>
    <dgm:cxn modelId="{33F1D974-47D1-425F-948B-799AD048C206}" type="presParOf" srcId="{B7A462C5-E01E-483E-A30F-29CD66D0033A}" destId="{845E701B-D6E3-4A33-858A-BEBD9C29CEEC}" srcOrd="0" destOrd="0" presId="urn:microsoft.com/office/officeart/2016/7/layout/LinearBlockProcessNumbered"/>
    <dgm:cxn modelId="{1464072D-746D-483E-B774-71739E9944EE}" type="presParOf" srcId="{B7A462C5-E01E-483E-A30F-29CD66D0033A}" destId="{E15FB523-EB55-42B2-98DC-D352B6A1DE9D}" srcOrd="1" destOrd="0" presId="urn:microsoft.com/office/officeart/2016/7/layout/LinearBlockProcessNumbered"/>
    <dgm:cxn modelId="{5F08B3A6-904A-4EE7-92F5-2885AA0264EF}" type="presParOf" srcId="{B7A462C5-E01E-483E-A30F-29CD66D0033A}" destId="{A43C1FB2-9640-447E-BE1A-BFE87995F368}" srcOrd="2" destOrd="0" presId="urn:microsoft.com/office/officeart/2016/7/layout/LinearBlockProcessNumbered"/>
    <dgm:cxn modelId="{78AC7AF2-5FF1-4CB9-8A19-72D970AD9995}" type="presParOf" srcId="{E3E4B7C9-D14E-4842-962D-A019D6579142}" destId="{C00778D6-82E5-4D84-95C8-F62B744F58EB}" srcOrd="1" destOrd="0" presId="urn:microsoft.com/office/officeart/2016/7/layout/LinearBlockProcessNumbered"/>
    <dgm:cxn modelId="{DC709C23-EF40-48A8-9426-762680C9CF7E}" type="presParOf" srcId="{E3E4B7C9-D14E-4842-962D-A019D6579142}" destId="{0F3B13CD-B608-4CD7-948B-5834ABAA078D}" srcOrd="2" destOrd="0" presId="urn:microsoft.com/office/officeart/2016/7/layout/LinearBlockProcessNumbered"/>
    <dgm:cxn modelId="{4F2D1158-E914-4D00-A358-6682D84657F2}" type="presParOf" srcId="{0F3B13CD-B608-4CD7-948B-5834ABAA078D}" destId="{FBD0B466-F9B9-44FB-95D3-749DC0D0F703}" srcOrd="0" destOrd="0" presId="urn:microsoft.com/office/officeart/2016/7/layout/LinearBlockProcessNumbered"/>
    <dgm:cxn modelId="{E826C613-C458-41CB-8F6B-F1784AF42830}" type="presParOf" srcId="{0F3B13CD-B608-4CD7-948B-5834ABAA078D}" destId="{FDC1AC7C-5ED6-4479-A057-4841E3E1336B}" srcOrd="1" destOrd="0" presId="urn:microsoft.com/office/officeart/2016/7/layout/LinearBlockProcessNumbered"/>
    <dgm:cxn modelId="{83FD23DE-7973-4347-B5BD-F880CCA5A928}" type="presParOf" srcId="{0F3B13CD-B608-4CD7-948B-5834ABAA078D}" destId="{291C2622-98E4-4F89-AC3E-3FF0174D6791}" srcOrd="2" destOrd="0" presId="urn:microsoft.com/office/officeart/2016/7/layout/LinearBlockProcessNumbered"/>
    <dgm:cxn modelId="{978E4999-6CFA-40C4-9381-678A9F6147CA}" type="presParOf" srcId="{E3E4B7C9-D14E-4842-962D-A019D6579142}" destId="{D2F61478-9C0C-426C-BE02-D19F93A3DF3A}" srcOrd="3" destOrd="0" presId="urn:microsoft.com/office/officeart/2016/7/layout/LinearBlockProcessNumbered"/>
    <dgm:cxn modelId="{7F25FFB5-AB8C-4C97-92A0-9E8C6D1123DA}" type="presParOf" srcId="{E3E4B7C9-D14E-4842-962D-A019D6579142}" destId="{BEE94AEE-68A4-43E4-A724-8766A251DD48}" srcOrd="4" destOrd="0" presId="urn:microsoft.com/office/officeart/2016/7/layout/LinearBlockProcessNumbered"/>
    <dgm:cxn modelId="{73B389AD-5AF5-4FC8-80CD-34B17DBA5F40}" type="presParOf" srcId="{BEE94AEE-68A4-43E4-A724-8766A251DD48}" destId="{7F2088F7-B32D-44A1-94BD-7C849B27A6FD}" srcOrd="0" destOrd="0" presId="urn:microsoft.com/office/officeart/2016/7/layout/LinearBlockProcessNumbered"/>
    <dgm:cxn modelId="{CD45E1A8-259A-4B2F-A2E1-85AB386663A3}" type="presParOf" srcId="{BEE94AEE-68A4-43E4-A724-8766A251DD48}" destId="{3A751CE0-370F-4253-9698-CD765489CFCD}" srcOrd="1" destOrd="0" presId="urn:microsoft.com/office/officeart/2016/7/layout/LinearBlockProcessNumbered"/>
    <dgm:cxn modelId="{4A71101A-7E87-4F8D-8E25-829DD6EE276D}" type="presParOf" srcId="{BEE94AEE-68A4-43E4-A724-8766A251DD48}" destId="{35497E95-63AE-497A-ACA6-0896C1A1ADC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701B-D6E3-4A33-858A-BEBD9C29CEEC}">
      <dsp:nvSpPr>
        <dsp:cNvPr id="0" name=""/>
        <dsp:cNvSpPr/>
      </dsp:nvSpPr>
      <dsp:spPr>
        <a:xfrm>
          <a:off x="785" y="0"/>
          <a:ext cx="318254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Synthesize and apply quality/safety improvement methods and tools in a clinical setting.</a:t>
          </a:r>
        </a:p>
      </dsp:txBody>
      <dsp:txXfrm>
        <a:off x="785" y="1514431"/>
        <a:ext cx="3182540" cy="2271648"/>
      </dsp:txXfrm>
    </dsp:sp>
    <dsp:sp modelId="{E15FB523-EB55-42B2-98DC-D352B6A1DE9D}">
      <dsp:nvSpPr>
        <dsp:cNvPr id="0" name=""/>
        <dsp:cNvSpPr/>
      </dsp:nvSpPr>
      <dsp:spPr>
        <a:xfrm>
          <a:off x="785"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514432"/>
      </dsp:txXfrm>
    </dsp:sp>
    <dsp:sp modelId="{FBD0B466-F9B9-44FB-95D3-749DC0D0F703}">
      <dsp:nvSpPr>
        <dsp:cNvPr id="0" name=""/>
        <dsp:cNvSpPr/>
      </dsp:nvSpPr>
      <dsp:spPr>
        <a:xfrm>
          <a:off x="3437929" y="0"/>
          <a:ext cx="3182540" cy="378608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Promote sustained improvement of an identified goal through effective application of quality improvement tools and methods.</a:t>
          </a:r>
        </a:p>
      </dsp:txBody>
      <dsp:txXfrm>
        <a:off x="3437929" y="1514431"/>
        <a:ext cx="3182540" cy="2271648"/>
      </dsp:txXfrm>
    </dsp:sp>
    <dsp:sp modelId="{FDC1AC7C-5ED6-4479-A057-4841E3E1336B}">
      <dsp:nvSpPr>
        <dsp:cNvPr id="0" name=""/>
        <dsp:cNvSpPr/>
      </dsp:nvSpPr>
      <dsp:spPr>
        <a:xfrm>
          <a:off x="3437929"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514432"/>
      </dsp:txXfrm>
    </dsp:sp>
    <dsp:sp modelId="{7F2088F7-B32D-44A1-94BD-7C849B27A6FD}">
      <dsp:nvSpPr>
        <dsp:cNvPr id="0" name=""/>
        <dsp:cNvSpPr/>
      </dsp:nvSpPr>
      <dsp:spPr>
        <a:xfrm>
          <a:off x="6875073" y="0"/>
          <a:ext cx="3182540" cy="378608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Integrate improvement science, complexity science, quality and safety tools and methodologies to develop systematic designs to sustain improvement in population healthcare delivery and outcomes.</a:t>
          </a:r>
        </a:p>
      </dsp:txBody>
      <dsp:txXfrm>
        <a:off x="6875073" y="1514431"/>
        <a:ext cx="3182540" cy="2271648"/>
      </dsp:txXfrm>
    </dsp:sp>
    <dsp:sp modelId="{3A751CE0-370F-4253-9698-CD765489CFCD}">
      <dsp:nvSpPr>
        <dsp:cNvPr id="0" name=""/>
        <dsp:cNvSpPr/>
      </dsp:nvSpPr>
      <dsp:spPr>
        <a:xfrm>
          <a:off x="6875073"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875073" y="0"/>
        <a:ext cx="3182540" cy="151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E0AA-C0AD-46BC-9AED-F00C4F75F6E7}">
      <dsp:nvSpPr>
        <dsp:cNvPr id="0" name=""/>
        <dsp:cNvSpPr/>
      </dsp:nvSpPr>
      <dsp:spPr>
        <a:xfrm>
          <a:off x="102639"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Falls</a:t>
          </a:r>
        </a:p>
      </dsp:txBody>
      <dsp:txXfrm>
        <a:off x="102639" y="1227"/>
        <a:ext cx="1544613" cy="926767"/>
      </dsp:txXfrm>
    </dsp:sp>
    <dsp:sp modelId="{E32772D8-0AAC-4B44-8D7C-693A60006D9F}">
      <dsp:nvSpPr>
        <dsp:cNvPr id="0" name=""/>
        <dsp:cNvSpPr/>
      </dsp:nvSpPr>
      <dsp:spPr>
        <a:xfrm>
          <a:off x="1801714"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Flow (ED, Clinic, Surgery, Procedures)</a:t>
          </a:r>
        </a:p>
      </dsp:txBody>
      <dsp:txXfrm>
        <a:off x="1801714" y="1227"/>
        <a:ext cx="1544613" cy="926767"/>
      </dsp:txXfrm>
    </dsp:sp>
    <dsp:sp modelId="{D5E5DD35-FFF6-4AF1-BC74-4045BBFE7BD7}">
      <dsp:nvSpPr>
        <dsp:cNvPr id="0" name=""/>
        <dsp:cNvSpPr/>
      </dsp:nvSpPr>
      <dsp:spPr>
        <a:xfrm>
          <a:off x="3500789"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Experience</a:t>
          </a:r>
        </a:p>
      </dsp:txBody>
      <dsp:txXfrm>
        <a:off x="3500789" y="1227"/>
        <a:ext cx="1544613" cy="926767"/>
      </dsp:txXfrm>
    </dsp:sp>
    <dsp:sp modelId="{2E52DECE-4604-4E8F-8199-60BD03F5559A}">
      <dsp:nvSpPr>
        <dsp:cNvPr id="0" name=""/>
        <dsp:cNvSpPr/>
      </dsp:nvSpPr>
      <dsp:spPr>
        <a:xfrm>
          <a:off x="5199863"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Readmissions</a:t>
          </a:r>
        </a:p>
      </dsp:txBody>
      <dsp:txXfrm>
        <a:off x="5199863" y="1227"/>
        <a:ext cx="1544613" cy="926767"/>
      </dsp:txXfrm>
    </dsp:sp>
    <dsp:sp modelId="{CAC09093-7AD0-4DC8-80BE-1F361D7304BE}">
      <dsp:nvSpPr>
        <dsp:cNvPr id="0" name=""/>
        <dsp:cNvSpPr/>
      </dsp:nvSpPr>
      <dsp:spPr>
        <a:xfrm>
          <a:off x="102639"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infections</a:t>
          </a:r>
        </a:p>
      </dsp:txBody>
      <dsp:txXfrm>
        <a:off x="102639" y="1082457"/>
        <a:ext cx="1544613" cy="926767"/>
      </dsp:txXfrm>
    </dsp:sp>
    <dsp:sp modelId="{107CA30B-6BE7-4653-8B78-78C65D650BAB}">
      <dsp:nvSpPr>
        <dsp:cNvPr id="0" name=""/>
        <dsp:cNvSpPr/>
      </dsp:nvSpPr>
      <dsp:spPr>
        <a:xfrm>
          <a:off x="1801714"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length of stay</a:t>
          </a:r>
        </a:p>
      </dsp:txBody>
      <dsp:txXfrm>
        <a:off x="1801714" y="1082457"/>
        <a:ext cx="1544613" cy="926767"/>
      </dsp:txXfrm>
    </dsp:sp>
    <dsp:sp modelId="{E584EC6B-CE13-4E8A-BABD-7C2271B103E5}">
      <dsp:nvSpPr>
        <dsp:cNvPr id="0" name=""/>
        <dsp:cNvSpPr/>
      </dsp:nvSpPr>
      <dsp:spPr>
        <a:xfrm>
          <a:off x="3500789"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Admission and discharge process</a:t>
          </a:r>
        </a:p>
      </dsp:txBody>
      <dsp:txXfrm>
        <a:off x="3500789" y="1082457"/>
        <a:ext cx="1544613" cy="926767"/>
      </dsp:txXfrm>
    </dsp:sp>
    <dsp:sp modelId="{42246816-98AD-4CA4-BE70-CCDCAECACF42}">
      <dsp:nvSpPr>
        <dsp:cNvPr id="0" name=""/>
        <dsp:cNvSpPr/>
      </dsp:nvSpPr>
      <dsp:spPr>
        <a:xfrm>
          <a:off x="5199863"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Care transitions</a:t>
          </a:r>
        </a:p>
      </dsp:txBody>
      <dsp:txXfrm>
        <a:off x="5199863" y="1082457"/>
        <a:ext cx="1544613" cy="926767"/>
      </dsp:txXfrm>
    </dsp:sp>
    <dsp:sp modelId="{03D367DD-5404-4AED-A299-E1EFA9CF06FD}">
      <dsp:nvSpPr>
        <dsp:cNvPr id="0" name=""/>
        <dsp:cNvSpPr/>
      </dsp:nvSpPr>
      <dsp:spPr>
        <a:xfrm>
          <a:off x="952177"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billing cycle time</a:t>
          </a:r>
        </a:p>
      </dsp:txBody>
      <dsp:txXfrm>
        <a:off x="952177" y="2163686"/>
        <a:ext cx="1544613" cy="926767"/>
      </dsp:txXfrm>
    </dsp:sp>
    <dsp:sp modelId="{43123796-27CA-42EA-A7A0-691005221455}">
      <dsp:nvSpPr>
        <dsp:cNvPr id="0" name=""/>
        <dsp:cNvSpPr/>
      </dsp:nvSpPr>
      <dsp:spPr>
        <a:xfrm>
          <a:off x="2651251"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purchasing costs and par levels</a:t>
          </a:r>
        </a:p>
      </dsp:txBody>
      <dsp:txXfrm>
        <a:off x="2651251" y="2163686"/>
        <a:ext cx="1544613" cy="926767"/>
      </dsp:txXfrm>
    </dsp:sp>
    <dsp:sp modelId="{3FA809C5-88AD-4D87-89CC-A3A1E135CC29}">
      <dsp:nvSpPr>
        <dsp:cNvPr id="0" name=""/>
        <dsp:cNvSpPr/>
      </dsp:nvSpPr>
      <dsp:spPr>
        <a:xfrm>
          <a:off x="4350326"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Achieving National Patient Safety Goals</a:t>
          </a:r>
        </a:p>
      </dsp:txBody>
      <dsp:txXfrm>
        <a:off x="4350326" y="2163686"/>
        <a:ext cx="1544613" cy="926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E2539-5E1F-413A-BBB7-DFC8853DF7F2}">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45147-212B-49FD-B4BD-EE3BC0AA3AD3}">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Product or service transformed into a state required by the customer</a:t>
          </a:r>
        </a:p>
      </dsp:txBody>
      <dsp:txXfrm>
        <a:off x="559800" y="3022743"/>
        <a:ext cx="4320000" cy="720000"/>
      </dsp:txXfrm>
    </dsp:sp>
    <dsp:sp modelId="{C89287CE-22FB-4BA0-8785-224A7D38E983}">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980C3-4DED-44E1-978C-255884637082}">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If asked the customer is willing to pay for the product or service</a:t>
          </a:r>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58CA-6E5E-4B84-82AB-514281A39D14}">
      <dsp:nvSpPr>
        <dsp:cNvPr id="0" name=""/>
        <dsp:cNvSpPr/>
      </dsp:nvSpPr>
      <dsp:spPr>
        <a:xfrm>
          <a:off x="328919" y="1181098"/>
          <a:ext cx="1011146" cy="1011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BCB10-A919-4457-B701-AD54803ACB2B}">
      <dsp:nvSpPr>
        <dsp:cNvPr id="0" name=""/>
        <dsp:cNvSpPr/>
      </dsp:nvSpPr>
      <dsp:spPr>
        <a:xfrm>
          <a:off x="544410" y="1396588"/>
          <a:ext cx="580166" cy="580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082BB1-6BCA-4930-985E-BD65AE654451}">
      <dsp:nvSpPr>
        <dsp:cNvPr id="0" name=""/>
        <dsp:cNvSpPr/>
      </dsp:nvSpPr>
      <dsp:spPr>
        <a:xfrm>
          <a:off x="56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Understand process steps</a:t>
          </a:r>
        </a:p>
      </dsp:txBody>
      <dsp:txXfrm>
        <a:off x="5684" y="2507192"/>
        <a:ext cx="1657617" cy="663046"/>
      </dsp:txXfrm>
    </dsp:sp>
    <dsp:sp modelId="{1F5CB951-D794-4BFA-8253-FE79B17301CB}">
      <dsp:nvSpPr>
        <dsp:cNvPr id="0" name=""/>
        <dsp:cNvSpPr/>
      </dsp:nvSpPr>
      <dsp:spPr>
        <a:xfrm>
          <a:off x="2276619" y="1181098"/>
          <a:ext cx="1011146" cy="1011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5655B-2421-4DCD-8138-FA6AB5F81F3B}">
      <dsp:nvSpPr>
        <dsp:cNvPr id="0" name=""/>
        <dsp:cNvSpPr/>
      </dsp:nvSpPr>
      <dsp:spPr>
        <a:xfrm>
          <a:off x="2492110" y="1396588"/>
          <a:ext cx="580166" cy="580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158F3-E72B-40E5-8A8E-F3200BF15261}">
      <dsp:nvSpPr>
        <dsp:cNvPr id="0" name=""/>
        <dsp:cNvSpPr/>
      </dsp:nvSpPr>
      <dsp:spPr>
        <a:xfrm>
          <a:off x="19533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Visualize location of problems</a:t>
          </a:r>
        </a:p>
      </dsp:txBody>
      <dsp:txXfrm>
        <a:off x="1953384" y="2507192"/>
        <a:ext cx="1657617" cy="663046"/>
      </dsp:txXfrm>
    </dsp:sp>
    <dsp:sp modelId="{705496C1-4AB4-4B7B-B232-6F3145694B2B}">
      <dsp:nvSpPr>
        <dsp:cNvPr id="0" name=""/>
        <dsp:cNvSpPr/>
      </dsp:nvSpPr>
      <dsp:spPr>
        <a:xfrm>
          <a:off x="4224320" y="1181098"/>
          <a:ext cx="1011146" cy="10111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2D673-66ED-432D-8A23-70299ABEF5AA}">
      <dsp:nvSpPr>
        <dsp:cNvPr id="0" name=""/>
        <dsp:cNvSpPr/>
      </dsp:nvSpPr>
      <dsp:spPr>
        <a:xfrm>
          <a:off x="4439810" y="1396588"/>
          <a:ext cx="580166" cy="580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05BE5F-CC1B-42DE-B3D3-7D783953266B}">
      <dsp:nvSpPr>
        <dsp:cNvPr id="0" name=""/>
        <dsp:cNvSpPr/>
      </dsp:nvSpPr>
      <dsp:spPr>
        <a:xfrm>
          <a:off x="39010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Launch problem solving efforts</a:t>
          </a:r>
        </a:p>
      </dsp:txBody>
      <dsp:txXfrm>
        <a:off x="3901084" y="2507192"/>
        <a:ext cx="1657617" cy="663046"/>
      </dsp:txXfrm>
    </dsp:sp>
    <dsp:sp modelId="{6B7CB030-B761-4E63-BCD3-9387BF69E5A4}">
      <dsp:nvSpPr>
        <dsp:cNvPr id="0" name=""/>
        <dsp:cNvSpPr/>
      </dsp:nvSpPr>
      <dsp:spPr>
        <a:xfrm>
          <a:off x="6172020" y="1181098"/>
          <a:ext cx="1011146" cy="10111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BBE12-6A17-4CF2-810B-BDB0405FE379}">
      <dsp:nvSpPr>
        <dsp:cNvPr id="0" name=""/>
        <dsp:cNvSpPr/>
      </dsp:nvSpPr>
      <dsp:spPr>
        <a:xfrm>
          <a:off x="6387510" y="1396588"/>
          <a:ext cx="580166" cy="580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EEA859-2379-4D7C-85AD-7920F80E06A6}">
      <dsp:nvSpPr>
        <dsp:cNvPr id="0" name=""/>
        <dsp:cNvSpPr/>
      </dsp:nvSpPr>
      <dsp:spPr>
        <a:xfrm>
          <a:off x="58487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Educate staff on the process</a:t>
          </a:r>
        </a:p>
      </dsp:txBody>
      <dsp:txXfrm>
        <a:off x="5848785" y="2507192"/>
        <a:ext cx="1657617" cy="663046"/>
      </dsp:txXfrm>
    </dsp:sp>
    <dsp:sp modelId="{B6F661FC-E6E5-4220-AB2F-24404E257C46}">
      <dsp:nvSpPr>
        <dsp:cNvPr id="0" name=""/>
        <dsp:cNvSpPr/>
      </dsp:nvSpPr>
      <dsp:spPr>
        <a:xfrm>
          <a:off x="8119720" y="1181098"/>
          <a:ext cx="1011146" cy="10111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97F69-225C-4B3A-B03F-A4EF467FE558}">
      <dsp:nvSpPr>
        <dsp:cNvPr id="0" name=""/>
        <dsp:cNvSpPr/>
      </dsp:nvSpPr>
      <dsp:spPr>
        <a:xfrm>
          <a:off x="8335210" y="1396588"/>
          <a:ext cx="580166" cy="580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28463-6366-4471-875E-CF9DDB771FAE}">
      <dsp:nvSpPr>
        <dsp:cNvPr id="0" name=""/>
        <dsp:cNvSpPr/>
      </dsp:nvSpPr>
      <dsp:spPr>
        <a:xfrm>
          <a:off x="77964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Describe the process to others (leaders)</a:t>
          </a:r>
        </a:p>
      </dsp:txBody>
      <dsp:txXfrm>
        <a:off x="7796485" y="2507192"/>
        <a:ext cx="1657617" cy="663046"/>
      </dsp:txXfrm>
    </dsp:sp>
    <dsp:sp modelId="{6F0B8A93-DB57-4080-B98C-33B8E3608499}">
      <dsp:nvSpPr>
        <dsp:cNvPr id="0" name=""/>
        <dsp:cNvSpPr/>
      </dsp:nvSpPr>
      <dsp:spPr>
        <a:xfrm>
          <a:off x="10067420" y="1181098"/>
          <a:ext cx="1011146" cy="1011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F9530-6C93-4503-A7FF-81F4E4CBC9B4}">
      <dsp:nvSpPr>
        <dsp:cNvPr id="0" name=""/>
        <dsp:cNvSpPr/>
      </dsp:nvSpPr>
      <dsp:spPr>
        <a:xfrm>
          <a:off x="10282910" y="1396588"/>
          <a:ext cx="580166" cy="5801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B7249A-F7B1-4EC0-BDC1-6D534ABEA550}">
      <dsp:nvSpPr>
        <dsp:cNvPr id="0" name=""/>
        <dsp:cNvSpPr/>
      </dsp:nvSpPr>
      <dsp:spPr>
        <a:xfrm>
          <a:off x="97441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Springboard for future state processes</a:t>
          </a:r>
        </a:p>
      </dsp:txBody>
      <dsp:txXfrm>
        <a:off x="9744185" y="2507192"/>
        <a:ext cx="1657617" cy="663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257E-D540-4918-881E-941623D3502F}">
      <dsp:nvSpPr>
        <dsp:cNvPr id="0" name=""/>
        <dsp:cNvSpPr/>
      </dsp:nvSpPr>
      <dsp:spPr>
        <a:xfrm flipH="1">
          <a:off x="6351928" y="1719187"/>
          <a:ext cx="3633621" cy="37460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Tx/>
            <a:buNone/>
          </a:pPr>
          <a:r>
            <a:rPr lang="en-US" sz="1000" kern="1200" dirty="0"/>
            <a:t>baseline and post-intervention data will be collected regarding the number of phone calls to office and the number of visits to the ED that could have been avoided if a family had a better understanding of the expected/normal postoperative symptoms</a:t>
          </a:r>
        </a:p>
        <a:p>
          <a:pPr marL="57150" lvl="1" indent="-57150" algn="l" defTabSz="444500">
            <a:lnSpc>
              <a:spcPct val="90000"/>
            </a:lnSpc>
            <a:spcBef>
              <a:spcPct val="0"/>
            </a:spcBef>
            <a:spcAft>
              <a:spcPct val="15000"/>
            </a:spcAft>
            <a:buFontTx/>
            <a:buNone/>
          </a:pPr>
          <a:r>
            <a:rPr lang="en-US" sz="1000" kern="1200" dirty="0"/>
            <a:t>A run chart will then be constructed for each of these measures</a:t>
          </a:r>
        </a:p>
        <a:p>
          <a:pPr marL="57150" lvl="1" indent="-57150" algn="l" defTabSz="444500">
            <a:lnSpc>
              <a:spcPct val="90000"/>
            </a:lnSpc>
            <a:spcBef>
              <a:spcPct val="0"/>
            </a:spcBef>
            <a:spcAft>
              <a:spcPct val="15000"/>
            </a:spcAft>
            <a:buFontTx/>
            <a:buNone/>
          </a:pPr>
          <a:r>
            <a:rPr lang="en-US" sz="1000" kern="1200" dirty="0"/>
            <a:t>The last text message will also have a link to a patient survey, regarding the utility of the text messages, thus measuring satisfaction with the new system of delivery</a:t>
          </a:r>
        </a:p>
        <a:p>
          <a:pPr marL="57150" lvl="1" indent="-57150" algn="l" defTabSz="444500">
            <a:lnSpc>
              <a:spcPct val="90000"/>
            </a:lnSpc>
            <a:spcBef>
              <a:spcPct val="0"/>
            </a:spcBef>
            <a:spcAft>
              <a:spcPct val="15000"/>
            </a:spcAft>
            <a:buFontTx/>
            <a:buNone/>
          </a:pPr>
          <a:r>
            <a:rPr lang="en-US" sz="1000" kern="1200" dirty="0"/>
            <a:t>If an improvement is not seen in the two primary outcome measures, then the types of calls and/or visits to the ED will be examined, to see if there is a better way or better time to convey the related information to families</a:t>
          </a:r>
        </a:p>
      </dsp:txBody>
      <dsp:txXfrm>
        <a:off x="7516512" y="2730190"/>
        <a:ext cx="2394539" cy="2660520"/>
      </dsp:txXfrm>
    </dsp:sp>
    <dsp:sp modelId="{FEC7E76F-5A5C-4AFC-A988-A78553B2812A}">
      <dsp:nvSpPr>
        <dsp:cNvPr id="0" name=""/>
        <dsp:cNvSpPr/>
      </dsp:nvSpPr>
      <dsp:spPr>
        <a:xfrm>
          <a:off x="2535422" y="2808649"/>
          <a:ext cx="1809053" cy="191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system has not yet been implemented; it is anticipated that an internal pilot/test phase will start over the next month.</a:t>
          </a:r>
        </a:p>
        <a:p>
          <a:pPr marL="114300" lvl="1" indent="-114300" algn="l" defTabSz="533400">
            <a:lnSpc>
              <a:spcPct val="90000"/>
            </a:lnSpc>
            <a:spcBef>
              <a:spcPct val="0"/>
            </a:spcBef>
            <a:spcAft>
              <a:spcPct val="15000"/>
            </a:spcAft>
            <a:buChar char="•"/>
          </a:pPr>
          <a:endParaRPr lang="en-US" sz="1200" kern="1200" dirty="0"/>
        </a:p>
      </dsp:txBody>
      <dsp:txXfrm>
        <a:off x="2572512" y="3323509"/>
        <a:ext cx="1192157" cy="1359130"/>
      </dsp:txXfrm>
    </dsp:sp>
    <dsp:sp modelId="{1AC31D36-DDB0-4818-BE5D-6628792412B5}">
      <dsp:nvSpPr>
        <dsp:cNvPr id="0" name=""/>
        <dsp:cNvSpPr/>
      </dsp:nvSpPr>
      <dsp:spPr>
        <a:xfrm>
          <a:off x="6628217" y="-73239"/>
          <a:ext cx="2980004" cy="23343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Improve understanding and retention of information related to the child’s surgery and expected postoperative course</a:t>
          </a:r>
        </a:p>
        <a:p>
          <a:pPr marL="57150" lvl="1" indent="-57150" algn="l" defTabSz="488950">
            <a:lnSpc>
              <a:spcPct val="90000"/>
            </a:lnSpc>
            <a:spcBef>
              <a:spcPct val="0"/>
            </a:spcBef>
            <a:spcAft>
              <a:spcPct val="15000"/>
            </a:spcAft>
            <a:buChar char="•"/>
          </a:pPr>
          <a:r>
            <a:rPr lang="en-US" sz="1100" kern="1200" dirty="0"/>
            <a:t>How? By providing a new method for the distribution of educational information to families, via text message</a:t>
          </a:r>
        </a:p>
        <a:p>
          <a:pPr marL="57150" lvl="1" indent="-57150" algn="l" defTabSz="488950">
            <a:lnSpc>
              <a:spcPct val="90000"/>
            </a:lnSpc>
            <a:spcBef>
              <a:spcPct val="0"/>
            </a:spcBef>
            <a:spcAft>
              <a:spcPct val="15000"/>
            </a:spcAft>
            <a:buChar char="•"/>
          </a:pPr>
          <a:r>
            <a:rPr lang="en-US" sz="1100" kern="1200" dirty="0"/>
            <a:t>Texts will contain small amounts of information in each message and will be distributed over several days, at times when symptoms are most likely to be occurring</a:t>
          </a:r>
        </a:p>
      </dsp:txBody>
      <dsp:txXfrm>
        <a:off x="7573495" y="-21962"/>
        <a:ext cx="1983449" cy="1648187"/>
      </dsp:txXfrm>
    </dsp:sp>
    <dsp:sp modelId="{F99D905B-65EE-4B5E-ADF8-9029FFEA7780}">
      <dsp:nvSpPr>
        <dsp:cNvPr id="0" name=""/>
        <dsp:cNvSpPr/>
      </dsp:nvSpPr>
      <dsp:spPr>
        <a:xfrm>
          <a:off x="1755880" y="518884"/>
          <a:ext cx="2705404" cy="18923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Decrease the number of postoperative calls to the office </a:t>
          </a:r>
        </a:p>
        <a:p>
          <a:pPr marL="57150" lvl="1" indent="-57150" algn="l" defTabSz="488950">
            <a:lnSpc>
              <a:spcPct val="90000"/>
            </a:lnSpc>
            <a:spcBef>
              <a:spcPct val="0"/>
            </a:spcBef>
            <a:spcAft>
              <a:spcPct val="15000"/>
            </a:spcAft>
            <a:buChar char="•"/>
          </a:pPr>
          <a:r>
            <a:rPr lang="en-US" sz="1100" kern="1200" dirty="0"/>
            <a:t>Decrease the number of postoperative visits to the emergency department</a:t>
          </a:r>
        </a:p>
        <a:p>
          <a:pPr marL="57150" lvl="1" indent="-57150" algn="l" defTabSz="488950">
            <a:lnSpc>
              <a:spcPct val="90000"/>
            </a:lnSpc>
            <a:spcBef>
              <a:spcPct val="0"/>
            </a:spcBef>
            <a:spcAft>
              <a:spcPct val="15000"/>
            </a:spcAft>
            <a:buChar char="•"/>
          </a:pPr>
          <a:r>
            <a:rPr lang="en-US" sz="1100" kern="1200" dirty="0"/>
            <a:t>Improve family satisfaction regarding the perioperative/postoperative experience</a:t>
          </a:r>
        </a:p>
      </dsp:txBody>
      <dsp:txXfrm>
        <a:off x="1797449" y="560453"/>
        <a:ext cx="1810645" cy="1336143"/>
      </dsp:txXfrm>
    </dsp:sp>
    <dsp:sp modelId="{5E84A26B-A6D4-4AC4-8E80-220BB055D9A7}">
      <dsp:nvSpPr>
        <dsp:cNvPr id="0" name=""/>
        <dsp:cNvSpPr/>
      </dsp:nvSpPr>
      <dsp:spPr>
        <a:xfrm>
          <a:off x="4110429" y="862764"/>
          <a:ext cx="1679471" cy="1789755"/>
        </a:xfrm>
        <a:prstGeom prst="pieWedge">
          <a:avLst/>
        </a:prstGeom>
        <a:solidFill>
          <a:schemeClr val="tx1">
            <a:lumMod val="25000"/>
            <a:lumOff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PLAN</a:t>
          </a:r>
        </a:p>
      </dsp:txBody>
      <dsp:txXfrm>
        <a:off x="4602335" y="1386971"/>
        <a:ext cx="1187565" cy="1265548"/>
      </dsp:txXfrm>
    </dsp:sp>
    <dsp:sp modelId="{9FA1B397-B576-4B1A-8AD6-087E005EB6A3}">
      <dsp:nvSpPr>
        <dsp:cNvPr id="0" name=""/>
        <dsp:cNvSpPr/>
      </dsp:nvSpPr>
      <dsp:spPr>
        <a:xfrm rot="5400000">
          <a:off x="5776824" y="878577"/>
          <a:ext cx="1693149" cy="1666999"/>
        </a:xfrm>
        <a:prstGeom prst="pieWedg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DO</a:t>
          </a:r>
        </a:p>
      </dsp:txBody>
      <dsp:txXfrm rot="-5400000">
        <a:off x="5789899" y="1361415"/>
        <a:ext cx="1178746" cy="1197237"/>
      </dsp:txXfrm>
    </dsp:sp>
    <dsp:sp modelId="{48562848-DE99-42A3-8781-52A464FBB071}">
      <dsp:nvSpPr>
        <dsp:cNvPr id="0" name=""/>
        <dsp:cNvSpPr/>
      </dsp:nvSpPr>
      <dsp:spPr>
        <a:xfrm rot="10800000">
          <a:off x="5753858" y="2558637"/>
          <a:ext cx="1660789" cy="1921918"/>
        </a:xfrm>
        <a:prstGeom prst="pieWedg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Check</a:t>
          </a:r>
        </a:p>
      </dsp:txBody>
      <dsp:txXfrm rot="10800000">
        <a:off x="5753858" y="2558637"/>
        <a:ext cx="1174355" cy="1359001"/>
      </dsp:txXfrm>
    </dsp:sp>
    <dsp:sp modelId="{E28B10FA-73EF-45F6-8838-CF1D41DA7B1A}">
      <dsp:nvSpPr>
        <dsp:cNvPr id="0" name=""/>
        <dsp:cNvSpPr/>
      </dsp:nvSpPr>
      <dsp:spPr>
        <a:xfrm rot="16200000">
          <a:off x="4019705" y="2772615"/>
          <a:ext cx="1847610" cy="1607415"/>
        </a:xfrm>
        <a:prstGeom prst="pieWedg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ACT</a:t>
          </a:r>
        </a:p>
      </dsp:txBody>
      <dsp:txXfrm rot="5400000">
        <a:off x="4610604" y="2652518"/>
        <a:ext cx="1136614" cy="1306458"/>
      </dsp:txXfrm>
    </dsp:sp>
    <dsp:sp modelId="{0BE681E6-3D32-461B-8823-80617BCFA3D1}">
      <dsp:nvSpPr>
        <dsp:cNvPr id="0" name=""/>
        <dsp:cNvSpPr/>
      </dsp:nvSpPr>
      <dsp:spPr>
        <a:xfrm>
          <a:off x="5295996" y="2107459"/>
          <a:ext cx="904665" cy="78666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DEF3E-E95A-45BA-BF05-45E5F6D46D31}">
      <dsp:nvSpPr>
        <dsp:cNvPr id="0" name=""/>
        <dsp:cNvSpPr/>
      </dsp:nvSpPr>
      <dsp:spPr>
        <a:xfrm rot="10800000">
          <a:off x="5247615" y="2390671"/>
          <a:ext cx="904665" cy="78666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257E-D540-4918-881E-941623D3502F}">
      <dsp:nvSpPr>
        <dsp:cNvPr id="0" name=""/>
        <dsp:cNvSpPr/>
      </dsp:nvSpPr>
      <dsp:spPr>
        <a:xfrm>
          <a:off x="5142757" y="2709860"/>
          <a:ext cx="2824904" cy="22576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Success will be measured by collecting data on number of alarms that sound</a:t>
          </a:r>
        </a:p>
        <a:p>
          <a:pPr marL="114300" lvl="1" indent="-114300" algn="l" defTabSz="622300">
            <a:lnSpc>
              <a:spcPct val="90000"/>
            </a:lnSpc>
            <a:spcBef>
              <a:spcPct val="0"/>
            </a:spcBef>
            <a:spcAft>
              <a:spcPct val="15000"/>
            </a:spcAft>
            <a:buChar char="•"/>
          </a:pPr>
          <a:r>
            <a:rPr lang="en-US" sz="1400" kern="1200" dirty="0"/>
            <a:t>Pulse check burnout survey for staff</a:t>
          </a:r>
        </a:p>
      </dsp:txBody>
      <dsp:txXfrm>
        <a:off x="6039820" y="3323854"/>
        <a:ext cx="1878249" cy="1594023"/>
      </dsp:txXfrm>
    </dsp:sp>
    <dsp:sp modelId="{FEC7E76F-5A5C-4AFC-A988-A78553B2812A}">
      <dsp:nvSpPr>
        <dsp:cNvPr id="0" name=""/>
        <dsp:cNvSpPr/>
      </dsp:nvSpPr>
      <dsp:spPr>
        <a:xfrm>
          <a:off x="0" y="3140833"/>
          <a:ext cx="2820026" cy="18267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Currently only baseline data is available. When new data is collected, I will be to fill out this section.  </a:t>
          </a:r>
        </a:p>
        <a:p>
          <a:pPr marL="114300" lvl="1" indent="-114300" algn="l" defTabSz="622300">
            <a:lnSpc>
              <a:spcPct val="90000"/>
            </a:lnSpc>
            <a:spcBef>
              <a:spcPct val="0"/>
            </a:spcBef>
            <a:spcAft>
              <a:spcPct val="15000"/>
            </a:spcAft>
            <a:buChar char="•"/>
          </a:pPr>
          <a:endParaRPr lang="en-US" sz="1400" kern="1200" dirty="0"/>
        </a:p>
      </dsp:txBody>
      <dsp:txXfrm>
        <a:off x="40127" y="3637644"/>
        <a:ext cx="1893764" cy="1289799"/>
      </dsp:txXfrm>
    </dsp:sp>
    <dsp:sp modelId="{1AC31D36-DDB0-4818-BE5D-6628792412B5}">
      <dsp:nvSpPr>
        <dsp:cNvPr id="0" name=""/>
        <dsp:cNvSpPr/>
      </dsp:nvSpPr>
      <dsp:spPr>
        <a:xfrm>
          <a:off x="5315763" y="-110622"/>
          <a:ext cx="2644592" cy="20794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Decrease the default parameter for pulse oximeter from 90% to 88%</a:t>
          </a:r>
        </a:p>
        <a:p>
          <a:pPr marL="114300" lvl="1" indent="-114300" algn="l" defTabSz="622300">
            <a:lnSpc>
              <a:spcPct val="90000"/>
            </a:lnSpc>
            <a:spcBef>
              <a:spcPct val="0"/>
            </a:spcBef>
            <a:spcAft>
              <a:spcPct val="15000"/>
            </a:spcAft>
            <a:buChar char="•"/>
          </a:pPr>
          <a:r>
            <a:rPr lang="en-US" sz="1400" kern="1200" dirty="0"/>
            <a:t>Educate nurses on the importance of individualizing parameters for each patient.</a:t>
          </a:r>
        </a:p>
      </dsp:txBody>
      <dsp:txXfrm>
        <a:off x="6154818" y="-64944"/>
        <a:ext cx="1759858" cy="1468216"/>
      </dsp:txXfrm>
    </dsp:sp>
    <dsp:sp modelId="{F99D905B-65EE-4B5E-ADF8-9029FFEA7780}">
      <dsp:nvSpPr>
        <dsp:cNvPr id="0" name=""/>
        <dsp:cNvSpPr/>
      </dsp:nvSpPr>
      <dsp:spPr>
        <a:xfrm>
          <a:off x="19432" y="-22272"/>
          <a:ext cx="2820026" cy="18267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Goal for this project: Decrease the number of  pulse oximeter alarms that sound daily in a medical ICU by 35% by October 1, 2019</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59559" y="17855"/>
        <a:ext cx="1893764" cy="1289799"/>
      </dsp:txXfrm>
    </dsp:sp>
    <dsp:sp modelId="{5E84A26B-A6D4-4AC4-8E80-220BB055D9A7}">
      <dsp:nvSpPr>
        <dsp:cNvPr id="0" name=""/>
        <dsp:cNvSpPr/>
      </dsp:nvSpPr>
      <dsp:spPr>
        <a:xfrm>
          <a:off x="1952577" y="661529"/>
          <a:ext cx="1928526" cy="2109932"/>
        </a:xfrm>
        <a:prstGeom prst="pieWedge">
          <a:avLst/>
        </a:prstGeom>
        <a:solidFill>
          <a:schemeClr val="tx1">
            <a:lumMod val="25000"/>
            <a:lumOff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PLAN</a:t>
          </a:r>
        </a:p>
      </dsp:txBody>
      <dsp:txXfrm>
        <a:off x="2517429" y="1279514"/>
        <a:ext cx="1363674" cy="1491947"/>
      </dsp:txXfrm>
    </dsp:sp>
    <dsp:sp modelId="{9FA1B397-B576-4B1A-8AD6-087E005EB6A3}">
      <dsp:nvSpPr>
        <dsp:cNvPr id="0" name=""/>
        <dsp:cNvSpPr/>
      </dsp:nvSpPr>
      <dsp:spPr>
        <a:xfrm rot="5400000">
          <a:off x="3913927" y="658971"/>
          <a:ext cx="2086573" cy="2152224"/>
        </a:xfrm>
        <a:prstGeom prst="pieWedg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a:t>
          </a:r>
        </a:p>
      </dsp:txBody>
      <dsp:txXfrm rot="-5400000">
        <a:off x="3881102" y="1302940"/>
        <a:ext cx="1521852" cy="1475430"/>
      </dsp:txXfrm>
    </dsp:sp>
    <dsp:sp modelId="{48562848-DE99-42A3-8781-52A464FBB071}">
      <dsp:nvSpPr>
        <dsp:cNvPr id="0" name=""/>
        <dsp:cNvSpPr/>
      </dsp:nvSpPr>
      <dsp:spPr>
        <a:xfrm rot="10800000">
          <a:off x="3881114" y="2845589"/>
          <a:ext cx="2047988" cy="1876791"/>
        </a:xfrm>
        <a:prstGeom prst="pieWedg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Check</a:t>
          </a:r>
        </a:p>
      </dsp:txBody>
      <dsp:txXfrm rot="10800000">
        <a:off x="3881114" y="2845589"/>
        <a:ext cx="1448146" cy="1327092"/>
      </dsp:txXfrm>
    </dsp:sp>
    <dsp:sp modelId="{E28B10FA-73EF-45F6-8838-CF1D41DA7B1A}">
      <dsp:nvSpPr>
        <dsp:cNvPr id="0" name=""/>
        <dsp:cNvSpPr/>
      </dsp:nvSpPr>
      <dsp:spPr>
        <a:xfrm rot="16200000">
          <a:off x="1941478" y="2779852"/>
          <a:ext cx="1899013" cy="2008266"/>
        </a:xfrm>
        <a:prstGeom prst="pieWedg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ACT</a:t>
          </a:r>
        </a:p>
      </dsp:txBody>
      <dsp:txXfrm rot="5400000">
        <a:off x="2475059" y="2834479"/>
        <a:ext cx="1420059" cy="1342805"/>
      </dsp:txXfrm>
    </dsp:sp>
    <dsp:sp modelId="{0BE681E6-3D32-461B-8823-80617BCFA3D1}">
      <dsp:nvSpPr>
        <dsp:cNvPr id="0" name=""/>
        <dsp:cNvSpPr/>
      </dsp:nvSpPr>
      <dsp:spPr>
        <a:xfrm>
          <a:off x="3557116" y="2362780"/>
          <a:ext cx="853428" cy="74211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DEF3E-E95A-45BA-BF05-45E5F6D46D31}">
      <dsp:nvSpPr>
        <dsp:cNvPr id="0" name=""/>
        <dsp:cNvSpPr/>
      </dsp:nvSpPr>
      <dsp:spPr>
        <a:xfrm rot="10800000">
          <a:off x="3557116" y="2648207"/>
          <a:ext cx="853428" cy="74211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AFB5E-1C38-4724-B394-C0B6114ECF3F}">
      <dsp:nvSpPr>
        <dsp:cNvPr id="0" name=""/>
        <dsp:cNvSpPr/>
      </dsp:nvSpPr>
      <dsp:spPr>
        <a:xfrm>
          <a:off x="0" y="1571"/>
          <a:ext cx="10058399"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B2F64-3963-4440-A566-CF7E8A0F2DEB}">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506212-AA5C-442A-AE9F-C721009CE346}">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a:t>Select strategies based on best practice, safety, simple, not burdensome to the department, staff, organization.  </a:t>
          </a:r>
        </a:p>
      </dsp:txBody>
      <dsp:txXfrm>
        <a:off x="919851" y="1571"/>
        <a:ext cx="9138548" cy="796407"/>
      </dsp:txXfrm>
    </dsp:sp>
    <dsp:sp modelId="{2DAE893D-A2FA-48A7-B950-EC7B561DBB09}">
      <dsp:nvSpPr>
        <dsp:cNvPr id="0" name=""/>
        <dsp:cNvSpPr/>
      </dsp:nvSpPr>
      <dsp:spPr>
        <a:xfrm>
          <a:off x="0" y="997081"/>
          <a:ext cx="10058399"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6F938-C13D-45B3-B394-D2EFB5DDFCCB}">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823507-DA14-4210-AB26-CC3ABD2E629B}">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a:t>Test the strategy, tweak, measure and reimplement</a:t>
          </a:r>
        </a:p>
      </dsp:txBody>
      <dsp:txXfrm>
        <a:off x="919851" y="997081"/>
        <a:ext cx="9138548" cy="796407"/>
      </dsp:txXfrm>
    </dsp:sp>
    <dsp:sp modelId="{7B8D7FA9-EBEF-473A-9F7F-ED2471F39CD7}">
      <dsp:nvSpPr>
        <dsp:cNvPr id="0" name=""/>
        <dsp:cNvSpPr/>
      </dsp:nvSpPr>
      <dsp:spPr>
        <a:xfrm>
          <a:off x="0" y="1992590"/>
          <a:ext cx="10058399"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5A372-56C7-4A48-87AC-ED21567C9B4D}">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27F17-47FA-4A12-AE4B-00A87E0FE33F}">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a:t>Use multiple PDSA cycles in PI activities </a:t>
          </a:r>
        </a:p>
      </dsp:txBody>
      <dsp:txXfrm>
        <a:off x="919851" y="1992590"/>
        <a:ext cx="9138548" cy="796407"/>
      </dsp:txXfrm>
    </dsp:sp>
    <dsp:sp modelId="{605332F7-A75B-4108-9C69-E597D51FE42D}">
      <dsp:nvSpPr>
        <dsp:cNvPr id="0" name=""/>
        <dsp:cNvSpPr/>
      </dsp:nvSpPr>
      <dsp:spPr>
        <a:xfrm>
          <a:off x="0" y="2988100"/>
          <a:ext cx="10058399"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84F83-B1F3-4835-AA3C-79FB5DEA635D}">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D17F07-C627-46B6-A875-BA26BD445A6D}">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a:t>Make sure improvement strategies are controllable, sustainable and spreadable</a:t>
          </a:r>
        </a:p>
      </dsp:txBody>
      <dsp:txXfrm>
        <a:off x="919851" y="2988100"/>
        <a:ext cx="9138548" cy="7964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701B-D6E3-4A33-858A-BEBD9C29CEEC}">
      <dsp:nvSpPr>
        <dsp:cNvPr id="0" name=""/>
        <dsp:cNvSpPr/>
      </dsp:nvSpPr>
      <dsp:spPr>
        <a:xfrm>
          <a:off x="785" y="0"/>
          <a:ext cx="318254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Synthesize and apply quality/safety improvement methods and tools in a clinical setting.</a:t>
          </a:r>
        </a:p>
      </dsp:txBody>
      <dsp:txXfrm>
        <a:off x="785" y="1514431"/>
        <a:ext cx="3182540" cy="2271648"/>
      </dsp:txXfrm>
    </dsp:sp>
    <dsp:sp modelId="{E15FB523-EB55-42B2-98DC-D352B6A1DE9D}">
      <dsp:nvSpPr>
        <dsp:cNvPr id="0" name=""/>
        <dsp:cNvSpPr/>
      </dsp:nvSpPr>
      <dsp:spPr>
        <a:xfrm>
          <a:off x="785"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514432"/>
      </dsp:txXfrm>
    </dsp:sp>
    <dsp:sp modelId="{FBD0B466-F9B9-44FB-95D3-749DC0D0F703}">
      <dsp:nvSpPr>
        <dsp:cNvPr id="0" name=""/>
        <dsp:cNvSpPr/>
      </dsp:nvSpPr>
      <dsp:spPr>
        <a:xfrm>
          <a:off x="3437929" y="0"/>
          <a:ext cx="3182540" cy="378608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Promote sustained improvement of an identified goal through effective application of quality improvement tools and methods.</a:t>
          </a:r>
        </a:p>
      </dsp:txBody>
      <dsp:txXfrm>
        <a:off x="3437929" y="1514431"/>
        <a:ext cx="3182540" cy="2271648"/>
      </dsp:txXfrm>
    </dsp:sp>
    <dsp:sp modelId="{FDC1AC7C-5ED6-4479-A057-4841E3E1336B}">
      <dsp:nvSpPr>
        <dsp:cNvPr id="0" name=""/>
        <dsp:cNvSpPr/>
      </dsp:nvSpPr>
      <dsp:spPr>
        <a:xfrm>
          <a:off x="3437929"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514432"/>
      </dsp:txXfrm>
    </dsp:sp>
    <dsp:sp modelId="{7F2088F7-B32D-44A1-94BD-7C849B27A6FD}">
      <dsp:nvSpPr>
        <dsp:cNvPr id="0" name=""/>
        <dsp:cNvSpPr/>
      </dsp:nvSpPr>
      <dsp:spPr>
        <a:xfrm>
          <a:off x="6875073" y="0"/>
          <a:ext cx="3182540" cy="378608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Integrate improvement science, complexity science, quality and safety tools and methodologies to develop systematic designs to sustain improvement in population healthcare delivery and outcomes.</a:t>
          </a:r>
        </a:p>
      </dsp:txBody>
      <dsp:txXfrm>
        <a:off x="6875073" y="1514431"/>
        <a:ext cx="3182540" cy="2271648"/>
      </dsp:txXfrm>
    </dsp:sp>
    <dsp:sp modelId="{3A751CE0-370F-4253-9698-CD765489CFCD}">
      <dsp:nvSpPr>
        <dsp:cNvPr id="0" name=""/>
        <dsp:cNvSpPr/>
      </dsp:nvSpPr>
      <dsp:spPr>
        <a:xfrm>
          <a:off x="6875073"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875073" y="0"/>
        <a:ext cx="3182540" cy="151443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84C35-F87E-48FE-868F-AA23C455B9CB}" type="datetimeFigureOut">
              <a:rPr lang="en-US" smtClean="0"/>
              <a:t>5/6/2022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61C0F-5F11-4943-9EF4-D4E517FA4803}" type="slidenum">
              <a:rPr lang="en-US" smtClean="0"/>
              <a:t>‹#›</a:t>
            </a:fld>
            <a:endParaRPr lang="en-US" dirty="0"/>
          </a:p>
        </p:txBody>
      </p:sp>
    </p:spTree>
    <p:extLst>
      <p:ext uri="{BB962C8B-B14F-4D97-AF65-F5344CB8AC3E}">
        <p14:creationId xmlns:p14="http://schemas.microsoft.com/office/powerpoint/2010/main" val="424247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1</a:t>
            </a:fld>
            <a:endParaRPr lang="en-US" dirty="0"/>
          </a:p>
        </p:txBody>
      </p:sp>
    </p:spTree>
    <p:extLst>
      <p:ext uri="{BB962C8B-B14F-4D97-AF65-F5344CB8AC3E}">
        <p14:creationId xmlns:p14="http://schemas.microsoft.com/office/powerpoint/2010/main" val="280973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discuss tools and methods used in quality and process improvement that are proven, best practice and widely used.  These tools and methods (of which there are many) create a toolbox for quality professionals to have at their disposal for process improvement.</a:t>
            </a:r>
          </a:p>
        </p:txBody>
      </p:sp>
      <p:sp>
        <p:nvSpPr>
          <p:cNvPr id="4" name="Slide Number Placeholder 3"/>
          <p:cNvSpPr>
            <a:spLocks noGrp="1"/>
          </p:cNvSpPr>
          <p:nvPr>
            <p:ph type="sldNum" sz="quarter" idx="5"/>
          </p:nvPr>
        </p:nvSpPr>
        <p:spPr/>
        <p:txBody>
          <a:bodyPr/>
          <a:lstStyle/>
          <a:p>
            <a:fld id="{4C161C0F-5F11-4943-9EF4-D4E517FA4803}" type="slidenum">
              <a:rPr lang="en-US" smtClean="0"/>
              <a:t>12</a:t>
            </a:fld>
            <a:endParaRPr lang="en-US" dirty="0"/>
          </a:p>
        </p:txBody>
      </p:sp>
    </p:spTree>
    <p:extLst>
      <p:ext uri="{BB962C8B-B14F-4D97-AF65-F5344CB8AC3E}">
        <p14:creationId xmlns:p14="http://schemas.microsoft.com/office/powerpoint/2010/main" val="167268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adapted LEAN thinking in its transformational journey.  Healthcare realized that there is waste, inefficiency, untimely access to care, inequity, motion, unsafe practices occurring and has embraced LEAN thinking to improve in areas such as patient flow, communication, transitions of care (level of care, organization to organization, admission to home).  Some of the tools apply to LEAN methodology and Six Sigma (DMAIC) that we will review next.  Any questions so far?  </a:t>
            </a:r>
          </a:p>
        </p:txBody>
      </p:sp>
      <p:sp>
        <p:nvSpPr>
          <p:cNvPr id="4" name="Slide Number Placeholder 3"/>
          <p:cNvSpPr>
            <a:spLocks noGrp="1"/>
          </p:cNvSpPr>
          <p:nvPr>
            <p:ph type="sldNum" sz="quarter" idx="5"/>
          </p:nvPr>
        </p:nvSpPr>
        <p:spPr/>
        <p:txBody>
          <a:bodyPr/>
          <a:lstStyle/>
          <a:p>
            <a:fld id="{4C161C0F-5F11-4943-9EF4-D4E517FA4803}" type="slidenum">
              <a:rPr lang="en-US" smtClean="0"/>
              <a:t>14</a:t>
            </a:fld>
            <a:endParaRPr lang="en-US" dirty="0"/>
          </a:p>
        </p:txBody>
      </p:sp>
    </p:spTree>
    <p:extLst>
      <p:ext uri="{BB962C8B-B14F-4D97-AF65-F5344CB8AC3E}">
        <p14:creationId xmlns:p14="http://schemas.microsoft.com/office/powerpoint/2010/main" val="379609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LEAN comes Six Sigma – a very data driven process.  Helpful though because data should drive improvement, projects, resources.  The Joint Commission Center for Transforming Healthcare uses LEAN and Six Sigma Robust Process Improvement (RPI) Methods. Six Sigma projects are driven by reliable measurements, and they provide an ideal source of data on the impact of solutions that emanate from them.  So, let’s review the DMAIC 5 step method.  As we do this, I will provide examples of REAL projects that have been undertaken and show you how the method works.  </a:t>
            </a:r>
          </a:p>
        </p:txBody>
      </p:sp>
      <p:sp>
        <p:nvSpPr>
          <p:cNvPr id="4" name="Slide Number Placeholder 3"/>
          <p:cNvSpPr>
            <a:spLocks noGrp="1"/>
          </p:cNvSpPr>
          <p:nvPr>
            <p:ph type="sldNum" sz="quarter" idx="5"/>
          </p:nvPr>
        </p:nvSpPr>
        <p:spPr/>
        <p:txBody>
          <a:bodyPr/>
          <a:lstStyle/>
          <a:p>
            <a:fld id="{4C161C0F-5F11-4943-9EF4-D4E517FA4803}" type="slidenum">
              <a:rPr lang="en-US" smtClean="0"/>
              <a:t>15</a:t>
            </a:fld>
            <a:endParaRPr lang="en-US" dirty="0"/>
          </a:p>
        </p:txBody>
      </p:sp>
    </p:spTree>
    <p:extLst>
      <p:ext uri="{BB962C8B-B14F-4D97-AF65-F5344CB8AC3E}">
        <p14:creationId xmlns:p14="http://schemas.microsoft.com/office/powerpoint/2010/main" val="151564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DEFINE phase is very important – in this phase the quality professional need to ask some  questions – listed </a:t>
            </a:r>
          </a:p>
          <a:p>
            <a:endParaRPr lang="en-US" dirty="0"/>
          </a:p>
          <a:p>
            <a:r>
              <a:rPr lang="en-US" dirty="0"/>
              <a:t>This slide also describes TOOLS that are used in this phase, and we will discuss these as well. </a:t>
            </a:r>
            <a:r>
              <a:rPr lang="en-US" b="1" u="sng" dirty="0"/>
              <a:t>(talk about the tools)</a:t>
            </a:r>
          </a:p>
          <a:p>
            <a:endParaRPr lang="en-US" dirty="0"/>
          </a:p>
          <a:p>
            <a:r>
              <a:rPr lang="en-US" dirty="0"/>
              <a:t>A process map differs from a value stream map.  The process map shows the current process and what you want to change.  </a:t>
            </a:r>
          </a:p>
          <a:p>
            <a:r>
              <a:rPr lang="en-US" dirty="0"/>
              <a:t>A Value Stream Map – material information flow map.  Not only analyzes the current state but designs a future state from beginning until the process reaches the customer.  Shows all critical steps in the process and quantifies time and volume at each stage.  Shows the flow of materials and information as the process progresses.</a:t>
            </a: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16</a:t>
            </a:fld>
            <a:endParaRPr lang="en-US" dirty="0"/>
          </a:p>
        </p:txBody>
      </p:sp>
    </p:spTree>
    <p:extLst>
      <p:ext uri="{BB962C8B-B14F-4D97-AF65-F5344CB8AC3E}">
        <p14:creationId xmlns:p14="http://schemas.microsoft.com/office/powerpoint/2010/main" val="7866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call the DEFINE phase as the Columbo approach.  </a:t>
            </a:r>
          </a:p>
        </p:txBody>
      </p:sp>
      <p:sp>
        <p:nvSpPr>
          <p:cNvPr id="4" name="Slide Number Placeholder 3"/>
          <p:cNvSpPr>
            <a:spLocks noGrp="1"/>
          </p:cNvSpPr>
          <p:nvPr>
            <p:ph type="sldNum" sz="quarter" idx="5"/>
          </p:nvPr>
        </p:nvSpPr>
        <p:spPr/>
        <p:txBody>
          <a:bodyPr/>
          <a:lstStyle/>
          <a:p>
            <a:fld id="{4C161C0F-5F11-4943-9EF4-D4E517FA4803}" type="slidenum">
              <a:rPr lang="en-US" smtClean="0"/>
              <a:t>17</a:t>
            </a:fld>
            <a:endParaRPr lang="en-US" dirty="0"/>
          </a:p>
        </p:txBody>
      </p:sp>
    </p:spTree>
    <p:extLst>
      <p:ext uri="{BB962C8B-B14F-4D97-AF65-F5344CB8AC3E}">
        <p14:creationId xmlns:p14="http://schemas.microsoft.com/office/powerpoint/2010/main" val="965776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projects commonly worked on in organizations.  These often-become collaboratives, state or regional projects to share best practices across organizations.  Is your hospital working on these or working on other projects?  </a:t>
            </a:r>
          </a:p>
        </p:txBody>
      </p:sp>
      <p:sp>
        <p:nvSpPr>
          <p:cNvPr id="4" name="Slide Number Placeholder 3"/>
          <p:cNvSpPr>
            <a:spLocks noGrp="1"/>
          </p:cNvSpPr>
          <p:nvPr>
            <p:ph type="sldNum" sz="quarter" idx="5"/>
          </p:nvPr>
        </p:nvSpPr>
        <p:spPr/>
        <p:txBody>
          <a:bodyPr/>
          <a:lstStyle/>
          <a:p>
            <a:fld id="{4C161C0F-5F11-4943-9EF4-D4E517FA4803}" type="slidenum">
              <a:rPr lang="en-US" smtClean="0"/>
              <a:t>18</a:t>
            </a:fld>
            <a:endParaRPr lang="en-US" dirty="0"/>
          </a:p>
        </p:txBody>
      </p:sp>
    </p:spTree>
    <p:extLst>
      <p:ext uri="{BB962C8B-B14F-4D97-AF65-F5344CB8AC3E}">
        <p14:creationId xmlns:p14="http://schemas.microsoft.com/office/powerpoint/2010/main" val="341752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Project summary from a MD – a Pediatric Otolaryngologist, She and I worked on this project and during the define phase asked the purpose, importance and defined the direction of the project.  Here is a project that will improve family experience and satisfaction in the practice and hospital.  Nemours is a Children’s Health System that operates in New Jersey, Delaware, Pennsylvania and Florida.  The system provides primary care, urgent care , specialty care, Hospital ED services, and conducts research trials.  Services span 97 location.</a:t>
            </a:r>
          </a:p>
        </p:txBody>
      </p:sp>
      <p:sp>
        <p:nvSpPr>
          <p:cNvPr id="4" name="Slide Number Placeholder 3"/>
          <p:cNvSpPr>
            <a:spLocks noGrp="1"/>
          </p:cNvSpPr>
          <p:nvPr>
            <p:ph type="sldNum" sz="quarter" idx="5"/>
          </p:nvPr>
        </p:nvSpPr>
        <p:spPr/>
        <p:txBody>
          <a:bodyPr/>
          <a:lstStyle/>
          <a:p>
            <a:fld id="{4C161C0F-5F11-4943-9EF4-D4E517FA4803}" type="slidenum">
              <a:rPr lang="en-US" smtClean="0"/>
              <a:t>19</a:t>
            </a:fld>
            <a:endParaRPr lang="en-US" dirty="0"/>
          </a:p>
        </p:txBody>
      </p:sp>
    </p:spTree>
    <p:extLst>
      <p:ext uri="{BB962C8B-B14F-4D97-AF65-F5344CB8AC3E}">
        <p14:creationId xmlns:p14="http://schemas.microsoft.com/office/powerpoint/2010/main" val="130816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a project from an ICU nurse addressing one of the National Patient Safety Goals.  Alarm fatigue in the ICU is very real, nurses become desensitized  to alarms, thus causing a huge patient safety issue for nurses and patients.  Here the nurse defined the problem – so far as to the type of alarm with a data driven AIM statement and smart goal.  </a:t>
            </a:r>
          </a:p>
        </p:txBody>
      </p:sp>
      <p:sp>
        <p:nvSpPr>
          <p:cNvPr id="4" name="Slide Number Placeholder 3"/>
          <p:cNvSpPr>
            <a:spLocks noGrp="1"/>
          </p:cNvSpPr>
          <p:nvPr>
            <p:ph type="sldNum" sz="quarter" idx="5"/>
          </p:nvPr>
        </p:nvSpPr>
        <p:spPr/>
        <p:txBody>
          <a:bodyPr/>
          <a:lstStyle/>
          <a:p>
            <a:fld id="{4C161C0F-5F11-4943-9EF4-D4E517FA4803}" type="slidenum">
              <a:rPr lang="en-US" smtClean="0"/>
              <a:t>20</a:t>
            </a:fld>
            <a:endParaRPr lang="en-US" dirty="0"/>
          </a:p>
        </p:txBody>
      </p:sp>
    </p:spTree>
    <p:extLst>
      <p:ext uri="{BB962C8B-B14F-4D97-AF65-F5344CB8AC3E}">
        <p14:creationId xmlns:p14="http://schemas.microsoft.com/office/powerpoint/2010/main" val="113833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the define phase assure you have drilled down enough to have a project of value to the customer, remember the Columbo approach.  Do not boil the ocean, if the project is big, hospital wide </a:t>
            </a:r>
          </a:p>
        </p:txBody>
      </p:sp>
      <p:sp>
        <p:nvSpPr>
          <p:cNvPr id="4" name="Slide Number Placeholder 3"/>
          <p:cNvSpPr>
            <a:spLocks noGrp="1"/>
          </p:cNvSpPr>
          <p:nvPr>
            <p:ph type="sldNum" sz="quarter" idx="5"/>
          </p:nvPr>
        </p:nvSpPr>
        <p:spPr/>
        <p:txBody>
          <a:bodyPr/>
          <a:lstStyle/>
          <a:p>
            <a:fld id="{4C161C0F-5F11-4943-9EF4-D4E517FA4803}" type="slidenum">
              <a:rPr lang="en-US" smtClean="0"/>
              <a:t>21</a:t>
            </a:fld>
            <a:endParaRPr lang="en-US" dirty="0"/>
          </a:p>
        </p:txBody>
      </p:sp>
    </p:spTree>
    <p:extLst>
      <p:ext uri="{BB962C8B-B14F-4D97-AF65-F5344CB8AC3E}">
        <p14:creationId xmlns:p14="http://schemas.microsoft.com/office/powerpoint/2010/main" val="3232639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the key is to determine what process to measure.  You may think to measure the entire process when in fact one step in the process causes the problem or results in the outlier.  Therefor the tools provided here are necessary to breakdown the process.  The next few slides will demonstrate how to identify significant measure points.</a:t>
            </a:r>
          </a:p>
        </p:txBody>
      </p:sp>
      <p:sp>
        <p:nvSpPr>
          <p:cNvPr id="4" name="Slide Number Placeholder 3"/>
          <p:cNvSpPr>
            <a:spLocks noGrp="1"/>
          </p:cNvSpPr>
          <p:nvPr>
            <p:ph type="sldNum" sz="quarter" idx="5"/>
          </p:nvPr>
        </p:nvSpPr>
        <p:spPr/>
        <p:txBody>
          <a:bodyPr/>
          <a:lstStyle/>
          <a:p>
            <a:fld id="{4C161C0F-5F11-4943-9EF4-D4E517FA4803}" type="slidenum">
              <a:rPr lang="en-US" smtClean="0"/>
              <a:t>22</a:t>
            </a:fld>
            <a:endParaRPr lang="en-US" dirty="0"/>
          </a:p>
        </p:txBody>
      </p:sp>
    </p:spTree>
    <p:extLst>
      <p:ext uri="{BB962C8B-B14F-4D97-AF65-F5344CB8AC3E}">
        <p14:creationId xmlns:p14="http://schemas.microsoft.com/office/powerpoint/2010/main" val="331723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IOM report provided a scathing report of the medical errors that occur in our Health System.  22 year later we continue to work on safety, however, have made gains from the electronic medical record, National patient safety goals, safety reporting, and transparency to mandatory reporting.  All this yet errors occur in medication, surgical areas, lab, and communication.  </a:t>
            </a:r>
          </a:p>
        </p:txBody>
      </p:sp>
      <p:sp>
        <p:nvSpPr>
          <p:cNvPr id="4" name="Slide Number Placeholder 3"/>
          <p:cNvSpPr>
            <a:spLocks noGrp="1"/>
          </p:cNvSpPr>
          <p:nvPr>
            <p:ph type="sldNum" sz="quarter" idx="5"/>
          </p:nvPr>
        </p:nvSpPr>
        <p:spPr/>
        <p:txBody>
          <a:bodyPr/>
          <a:lstStyle/>
          <a:p>
            <a:fld id="{4C161C0F-5F11-4943-9EF4-D4E517FA4803}" type="slidenum">
              <a:rPr lang="en-US" smtClean="0"/>
              <a:t>3</a:t>
            </a:fld>
            <a:endParaRPr lang="en-US" dirty="0"/>
          </a:p>
        </p:txBody>
      </p:sp>
    </p:spTree>
    <p:extLst>
      <p:ext uri="{BB962C8B-B14F-4D97-AF65-F5344CB8AC3E}">
        <p14:creationId xmlns:p14="http://schemas.microsoft.com/office/powerpoint/2010/main" val="4102134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Spaghetti diagram</a:t>
            </a:r>
          </a:p>
          <a:p>
            <a:r>
              <a:rPr lang="en-US" dirty="0"/>
              <a:t>Cause / Effect Diagram (Ishikawa – fishbone diagram)</a:t>
            </a:r>
          </a:p>
          <a:p>
            <a:r>
              <a:rPr lang="en-US" dirty="0"/>
              <a:t>Data Collection Plan (timeline, amount, type, analysis)</a:t>
            </a:r>
          </a:p>
        </p:txBody>
      </p:sp>
      <p:sp>
        <p:nvSpPr>
          <p:cNvPr id="4" name="Slide Number Placeholder 3"/>
          <p:cNvSpPr>
            <a:spLocks noGrp="1"/>
          </p:cNvSpPr>
          <p:nvPr>
            <p:ph type="sldNum" sz="quarter" idx="5"/>
          </p:nvPr>
        </p:nvSpPr>
        <p:spPr/>
        <p:txBody>
          <a:bodyPr/>
          <a:lstStyle/>
          <a:p>
            <a:fld id="{4C161C0F-5F11-4943-9EF4-D4E517FA4803}" type="slidenum">
              <a:rPr lang="en-US" smtClean="0"/>
              <a:t>23</a:t>
            </a:fld>
            <a:endParaRPr lang="en-US" dirty="0"/>
          </a:p>
        </p:txBody>
      </p:sp>
    </p:spTree>
    <p:extLst>
      <p:ext uri="{BB962C8B-B14F-4D97-AF65-F5344CB8AC3E}">
        <p14:creationId xmlns:p14="http://schemas.microsoft.com/office/powerpoint/2010/main" val="360848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25</a:t>
            </a:fld>
            <a:endParaRPr lang="en-US" dirty="0"/>
          </a:p>
        </p:txBody>
      </p:sp>
    </p:spTree>
    <p:extLst>
      <p:ext uri="{BB962C8B-B14F-4D97-AF65-F5344CB8AC3E}">
        <p14:creationId xmlns:p14="http://schemas.microsoft.com/office/powerpoint/2010/main" val="4086231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27</a:t>
            </a:fld>
            <a:endParaRPr lang="en-US" dirty="0"/>
          </a:p>
        </p:txBody>
      </p:sp>
    </p:spTree>
    <p:extLst>
      <p:ext uri="{BB962C8B-B14F-4D97-AF65-F5344CB8AC3E}">
        <p14:creationId xmlns:p14="http://schemas.microsoft.com/office/powerpoint/2010/main" val="20876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Gemba – the crime scene, where the work is done</a:t>
            </a:r>
          </a:p>
        </p:txBody>
      </p:sp>
      <p:sp>
        <p:nvSpPr>
          <p:cNvPr id="4" name="Slide Number Placeholder 3"/>
          <p:cNvSpPr>
            <a:spLocks noGrp="1"/>
          </p:cNvSpPr>
          <p:nvPr>
            <p:ph type="sldNum" sz="quarter" idx="5"/>
          </p:nvPr>
        </p:nvSpPr>
        <p:spPr/>
        <p:txBody>
          <a:bodyPr/>
          <a:lstStyle/>
          <a:p>
            <a:fld id="{4C161C0F-5F11-4943-9EF4-D4E517FA4803}" type="slidenum">
              <a:rPr lang="en-US" smtClean="0"/>
              <a:t>28</a:t>
            </a:fld>
            <a:endParaRPr lang="en-US" dirty="0"/>
          </a:p>
        </p:txBody>
      </p:sp>
    </p:spTree>
    <p:extLst>
      <p:ext uri="{BB962C8B-B14F-4D97-AF65-F5344CB8AC3E}">
        <p14:creationId xmlns:p14="http://schemas.microsoft.com/office/powerpoint/2010/main" val="1363455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use typical flow charts to demonstrate how something works or flow.  This slide show a swim lane flow chart that has the duties or functions (process steps) list beneath the department or person responsible for that step.  The other flow chart is a typical flow chart.  </a:t>
            </a:r>
          </a:p>
        </p:txBody>
      </p:sp>
      <p:sp>
        <p:nvSpPr>
          <p:cNvPr id="4" name="Slide Number Placeholder 3"/>
          <p:cNvSpPr>
            <a:spLocks noGrp="1"/>
          </p:cNvSpPr>
          <p:nvPr>
            <p:ph type="sldNum" sz="quarter" idx="5"/>
          </p:nvPr>
        </p:nvSpPr>
        <p:spPr/>
        <p:txBody>
          <a:bodyPr/>
          <a:lstStyle/>
          <a:p>
            <a:fld id="{4C161C0F-5F11-4943-9EF4-D4E517FA4803}" type="slidenum">
              <a:rPr lang="en-US" smtClean="0"/>
              <a:t>30</a:t>
            </a:fld>
            <a:endParaRPr lang="en-US" dirty="0"/>
          </a:p>
        </p:txBody>
      </p:sp>
    </p:spTree>
    <p:extLst>
      <p:ext uri="{BB962C8B-B14F-4D97-AF65-F5344CB8AC3E}">
        <p14:creationId xmlns:p14="http://schemas.microsoft.com/office/powerpoint/2010/main" val="2088309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the difference between a typical process step flow chart I used a process of familiar to all of us……ordering  an ice cream cone</a:t>
            </a:r>
          </a:p>
        </p:txBody>
      </p:sp>
      <p:sp>
        <p:nvSpPr>
          <p:cNvPr id="4" name="Slide Number Placeholder 3"/>
          <p:cNvSpPr>
            <a:spLocks noGrp="1"/>
          </p:cNvSpPr>
          <p:nvPr>
            <p:ph type="sldNum" sz="quarter" idx="5"/>
          </p:nvPr>
        </p:nvSpPr>
        <p:spPr/>
        <p:txBody>
          <a:bodyPr/>
          <a:lstStyle/>
          <a:p>
            <a:fld id="{4C161C0F-5F11-4943-9EF4-D4E517FA4803}" type="slidenum">
              <a:rPr lang="en-US" smtClean="0"/>
              <a:t>31</a:t>
            </a:fld>
            <a:endParaRPr lang="en-US" dirty="0"/>
          </a:p>
        </p:txBody>
      </p:sp>
    </p:spTree>
    <p:extLst>
      <p:ext uri="{BB962C8B-B14F-4D97-AF65-F5344CB8AC3E}">
        <p14:creationId xmlns:p14="http://schemas.microsoft.com/office/powerpoint/2010/main" val="270716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value stream map looks at the same process through expectation of the customer and identifies areas of measurements. One can see where in the process work could begin to reduce delay time and improve efficiency.</a:t>
            </a:r>
          </a:p>
        </p:txBody>
      </p:sp>
      <p:sp>
        <p:nvSpPr>
          <p:cNvPr id="4" name="Slide Number Placeholder 3"/>
          <p:cNvSpPr>
            <a:spLocks noGrp="1"/>
          </p:cNvSpPr>
          <p:nvPr>
            <p:ph type="sldNum" sz="quarter" idx="5"/>
          </p:nvPr>
        </p:nvSpPr>
        <p:spPr/>
        <p:txBody>
          <a:bodyPr/>
          <a:lstStyle/>
          <a:p>
            <a:fld id="{4C161C0F-5F11-4943-9EF4-D4E517FA4803}" type="slidenum">
              <a:rPr lang="en-US" smtClean="0"/>
              <a:t>32</a:t>
            </a:fld>
            <a:endParaRPr lang="en-US" dirty="0"/>
          </a:p>
        </p:txBody>
      </p:sp>
    </p:spTree>
    <p:extLst>
      <p:ext uri="{BB962C8B-B14F-4D97-AF65-F5344CB8AC3E}">
        <p14:creationId xmlns:p14="http://schemas.microsoft.com/office/powerpoint/2010/main" val="206719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the define phase assure you have drilled down enough to have a project of value to the customer, remember the Columbo approach.  Do not boil the ocean, if the project is big, hospital wide </a:t>
            </a:r>
          </a:p>
        </p:txBody>
      </p:sp>
      <p:sp>
        <p:nvSpPr>
          <p:cNvPr id="4" name="Slide Number Placeholder 3"/>
          <p:cNvSpPr>
            <a:spLocks noGrp="1"/>
          </p:cNvSpPr>
          <p:nvPr>
            <p:ph type="sldNum" sz="quarter" idx="5"/>
          </p:nvPr>
        </p:nvSpPr>
        <p:spPr/>
        <p:txBody>
          <a:bodyPr/>
          <a:lstStyle/>
          <a:p>
            <a:fld id="{4C161C0F-5F11-4943-9EF4-D4E517FA4803}" type="slidenum">
              <a:rPr lang="en-US" smtClean="0"/>
              <a:t>35</a:t>
            </a:fld>
            <a:endParaRPr lang="en-US" dirty="0"/>
          </a:p>
        </p:txBody>
      </p:sp>
    </p:spTree>
    <p:extLst>
      <p:ext uri="{BB962C8B-B14F-4D97-AF65-F5344CB8AC3E}">
        <p14:creationId xmlns:p14="http://schemas.microsoft.com/office/powerpoint/2010/main" val="549005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collected measurements, one then analyzes the data and graphically displays the data in order to communicate change and improvement areas to others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While statistical significance relates to null hypothesis testing, practical significance refers to the magnitude of the effect. Null hypothesis testing cannot tell you whether the effect is large enough to be important in your field of study or in life itself.</a:t>
            </a: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36</a:t>
            </a:fld>
            <a:endParaRPr lang="en-US" dirty="0"/>
          </a:p>
        </p:txBody>
      </p:sp>
    </p:spTree>
    <p:extLst>
      <p:ext uri="{BB962C8B-B14F-4D97-AF65-F5344CB8AC3E}">
        <p14:creationId xmlns:p14="http://schemas.microsoft.com/office/powerpoint/2010/main" val="3031163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improvement stories shown over time. (a) Modest success at the project start, which increases with additional education, awareness, and reminders. (b) Ongoing, gradual improvement in the outcome, and the intervention was not associated with any change in the trajectory of narrow-spectrum antibiotic use. (c) Timing of the intervention was associated with a decrease in narrow-spectrum antibiotic use but averaging the pre–post data falsely indicated improvement. (d) The team’s intervention was associated with a quick and large increase, but this success was not sustained when the team lost focus.</a:t>
            </a:r>
          </a:p>
        </p:txBody>
      </p:sp>
      <p:sp>
        <p:nvSpPr>
          <p:cNvPr id="4" name="Slide Number Placeholder 3"/>
          <p:cNvSpPr>
            <a:spLocks noGrp="1"/>
          </p:cNvSpPr>
          <p:nvPr>
            <p:ph type="sldNum" sz="quarter" idx="5"/>
          </p:nvPr>
        </p:nvSpPr>
        <p:spPr/>
        <p:txBody>
          <a:bodyPr/>
          <a:lstStyle/>
          <a:p>
            <a:fld id="{4C161C0F-5F11-4943-9EF4-D4E517FA4803}" type="slidenum">
              <a:rPr lang="en-US" smtClean="0"/>
              <a:t>39</a:t>
            </a:fld>
            <a:endParaRPr lang="en-US" dirty="0"/>
          </a:p>
        </p:txBody>
      </p:sp>
    </p:spTree>
    <p:extLst>
      <p:ext uri="{BB962C8B-B14F-4D97-AF65-F5344CB8AC3E}">
        <p14:creationId xmlns:p14="http://schemas.microsoft.com/office/powerpoint/2010/main" val="351064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 the series Crossing the Quality Chasm took efforts and provided strategies to close the gap between care delivered and quality care.  The four steps, performance expectations, rules to promote patient centered care through patient – clinician relationships, payments based on quality and using evidence-based practice.</a:t>
            </a:r>
          </a:p>
        </p:txBody>
      </p:sp>
      <p:sp>
        <p:nvSpPr>
          <p:cNvPr id="4" name="Slide Number Placeholder 3"/>
          <p:cNvSpPr>
            <a:spLocks noGrp="1"/>
          </p:cNvSpPr>
          <p:nvPr>
            <p:ph type="sldNum" sz="quarter" idx="5"/>
          </p:nvPr>
        </p:nvSpPr>
        <p:spPr/>
        <p:txBody>
          <a:bodyPr/>
          <a:lstStyle/>
          <a:p>
            <a:fld id="{4C161C0F-5F11-4943-9EF4-D4E517FA4803}" type="slidenum">
              <a:rPr lang="en-US" smtClean="0"/>
              <a:t>4</a:t>
            </a:fld>
            <a:endParaRPr lang="en-US" dirty="0"/>
          </a:p>
        </p:txBody>
      </p:sp>
    </p:spTree>
    <p:extLst>
      <p:ext uri="{BB962C8B-B14F-4D97-AF65-F5344CB8AC3E}">
        <p14:creationId xmlns:p14="http://schemas.microsoft.com/office/powerpoint/2010/main" val="3202863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Control chart showing adverse drug events resulting from antibiotic use per 1000 antibiotic doses. The first 10 points show modest variation that is common-cause variation, because it all occurs within the control limits. The 11th point shows special-cause variation, related in this case to an error in the default antibiotic choice in an order set in the electronic health record. Once this error was corrected, common-cause variation continued until a new antibiotic stewardship program reduced the rate of prescribing of antibiotics with higher rates of adverse drug events (ADEs). With 2 of 3 points outside of previous control limits, the improvement team readjusted the centerline downward.</a:t>
            </a:r>
          </a:p>
        </p:txBody>
      </p:sp>
      <p:sp>
        <p:nvSpPr>
          <p:cNvPr id="4" name="Slide Number Placeholder 3"/>
          <p:cNvSpPr>
            <a:spLocks noGrp="1"/>
          </p:cNvSpPr>
          <p:nvPr>
            <p:ph type="sldNum" sz="quarter" idx="5"/>
          </p:nvPr>
        </p:nvSpPr>
        <p:spPr/>
        <p:txBody>
          <a:bodyPr/>
          <a:lstStyle/>
          <a:p>
            <a:fld id="{4C161C0F-5F11-4943-9EF4-D4E517FA4803}" type="slidenum">
              <a:rPr lang="en-US" smtClean="0"/>
              <a:t>40</a:t>
            </a:fld>
            <a:endParaRPr lang="en-US" dirty="0"/>
          </a:p>
        </p:txBody>
      </p:sp>
    </p:spTree>
    <p:extLst>
      <p:ext uri="{BB962C8B-B14F-4D97-AF65-F5344CB8AC3E}">
        <p14:creationId xmlns:p14="http://schemas.microsoft.com/office/powerpoint/2010/main" val="686776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patient safety making a process “mistake proof” eliminates chances for error. This slide demonstrates examples of mistake proofing.  </a:t>
            </a:r>
          </a:p>
        </p:txBody>
      </p:sp>
      <p:sp>
        <p:nvSpPr>
          <p:cNvPr id="4" name="Slide Number Placeholder 3"/>
          <p:cNvSpPr>
            <a:spLocks noGrp="1"/>
          </p:cNvSpPr>
          <p:nvPr>
            <p:ph type="sldNum" sz="quarter" idx="5"/>
          </p:nvPr>
        </p:nvSpPr>
        <p:spPr/>
        <p:txBody>
          <a:bodyPr/>
          <a:lstStyle/>
          <a:p>
            <a:fld id="{4C161C0F-5F11-4943-9EF4-D4E517FA4803}" type="slidenum">
              <a:rPr lang="en-US" smtClean="0"/>
              <a:t>43</a:t>
            </a:fld>
            <a:endParaRPr lang="en-US" dirty="0"/>
          </a:p>
        </p:txBody>
      </p:sp>
    </p:spTree>
    <p:extLst>
      <p:ext uri="{BB962C8B-B14F-4D97-AF65-F5344CB8AC3E}">
        <p14:creationId xmlns:p14="http://schemas.microsoft.com/office/powerpoint/2010/main" val="3291373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work around these strategies is when mistakes happen.  </a:t>
            </a:r>
          </a:p>
        </p:txBody>
      </p:sp>
      <p:sp>
        <p:nvSpPr>
          <p:cNvPr id="4" name="Slide Number Placeholder 3"/>
          <p:cNvSpPr>
            <a:spLocks noGrp="1"/>
          </p:cNvSpPr>
          <p:nvPr>
            <p:ph type="sldNum" sz="quarter" idx="5"/>
          </p:nvPr>
        </p:nvSpPr>
        <p:spPr/>
        <p:txBody>
          <a:bodyPr/>
          <a:lstStyle/>
          <a:p>
            <a:fld id="{4C161C0F-5F11-4943-9EF4-D4E517FA4803}" type="slidenum">
              <a:rPr lang="en-US" smtClean="0"/>
              <a:t>44</a:t>
            </a:fld>
            <a:endParaRPr lang="en-US" dirty="0"/>
          </a:p>
        </p:txBody>
      </p:sp>
    </p:spTree>
    <p:extLst>
      <p:ext uri="{BB962C8B-B14F-4D97-AF65-F5344CB8AC3E}">
        <p14:creationId xmlns:p14="http://schemas.microsoft.com/office/powerpoint/2010/main" val="2634933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45</a:t>
            </a:fld>
            <a:endParaRPr lang="en-US" dirty="0"/>
          </a:p>
        </p:txBody>
      </p:sp>
    </p:spTree>
    <p:extLst>
      <p:ext uri="{BB962C8B-B14F-4D97-AF65-F5344CB8AC3E}">
        <p14:creationId xmlns:p14="http://schemas.microsoft.com/office/powerpoint/2010/main" val="339249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46</a:t>
            </a:fld>
            <a:endParaRPr lang="en-US" dirty="0"/>
          </a:p>
        </p:txBody>
      </p:sp>
    </p:spTree>
    <p:extLst>
      <p:ext uri="{BB962C8B-B14F-4D97-AF65-F5344CB8AC3E}">
        <p14:creationId xmlns:p14="http://schemas.microsoft.com/office/powerpoint/2010/main" val="2676078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After you have your plan you will execute the plan or set the plan in motion. During the implementation phase you will want to watch what happens. In this DO section you could also document what you observed. How did the staff react to the change? Did implementation go as planned? Did you make any modifications to the plan. These are questions as you advance further with the project and recommendation to address these issues in your final poster .</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Check means after implementation what did you learn and did you meet your measurement goal?</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 this section you make conclusions about the entire PDCA cycle. What went well, what would you have done differently, and are you ready to spread the process across to other units. When you have your final data then you can address these questions as well.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47</a:t>
            </a:fld>
            <a:endParaRPr lang="en-US" dirty="0"/>
          </a:p>
        </p:txBody>
      </p:sp>
    </p:spTree>
    <p:extLst>
      <p:ext uri="{BB962C8B-B14F-4D97-AF65-F5344CB8AC3E}">
        <p14:creationId xmlns:p14="http://schemas.microsoft.com/office/powerpoint/2010/main" val="3420396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when conducting a PDSA, remember what you want to accomplish?  What will be a small outcome to tell you the intervention is working as intended?</a:t>
            </a:r>
          </a:p>
          <a:p>
            <a:r>
              <a:rPr lang="en-US" dirty="0"/>
              <a:t>How will you notice improvement?  Metrics?</a:t>
            </a:r>
          </a:p>
          <a:p>
            <a:r>
              <a:rPr lang="en-US" dirty="0"/>
              <a:t>What change will result in the improvement?  </a:t>
            </a:r>
          </a:p>
        </p:txBody>
      </p:sp>
      <p:sp>
        <p:nvSpPr>
          <p:cNvPr id="4" name="Slide Number Placeholder 3"/>
          <p:cNvSpPr>
            <a:spLocks noGrp="1"/>
          </p:cNvSpPr>
          <p:nvPr>
            <p:ph type="sldNum" sz="quarter" idx="5"/>
          </p:nvPr>
        </p:nvSpPr>
        <p:spPr/>
        <p:txBody>
          <a:bodyPr/>
          <a:lstStyle/>
          <a:p>
            <a:fld id="{4C161C0F-5F11-4943-9EF4-D4E517FA4803}" type="slidenum">
              <a:rPr lang="en-US" smtClean="0"/>
              <a:t>48</a:t>
            </a:fld>
            <a:endParaRPr lang="en-US" dirty="0"/>
          </a:p>
        </p:txBody>
      </p:sp>
    </p:spTree>
    <p:extLst>
      <p:ext uri="{BB962C8B-B14F-4D97-AF65-F5344CB8AC3E}">
        <p14:creationId xmlns:p14="http://schemas.microsoft.com/office/powerpoint/2010/main" val="2032959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more than likely conduct many PDSA cycles to achieve what you want.  Do not be afraid to test and retest all making the process better.</a:t>
            </a:r>
          </a:p>
          <a:p>
            <a:r>
              <a:rPr lang="en-US" dirty="0"/>
              <a:t>The ideal is a process that sustains the testing and may spread or work in other areas of the organization.  For example, if a process works on the inpatient side, the same process with minor adaptation can work in a clinic setting</a:t>
            </a:r>
          </a:p>
        </p:txBody>
      </p:sp>
      <p:sp>
        <p:nvSpPr>
          <p:cNvPr id="4" name="Slide Number Placeholder 3"/>
          <p:cNvSpPr>
            <a:spLocks noGrp="1"/>
          </p:cNvSpPr>
          <p:nvPr>
            <p:ph type="sldNum" sz="quarter" idx="5"/>
          </p:nvPr>
        </p:nvSpPr>
        <p:spPr/>
        <p:txBody>
          <a:bodyPr/>
          <a:lstStyle/>
          <a:p>
            <a:fld id="{4C161C0F-5F11-4943-9EF4-D4E517FA4803}" type="slidenum">
              <a:rPr lang="en-US" smtClean="0"/>
              <a:t>49</a:t>
            </a:fld>
            <a:endParaRPr lang="en-US" dirty="0"/>
          </a:p>
        </p:txBody>
      </p:sp>
    </p:spTree>
    <p:extLst>
      <p:ext uri="{BB962C8B-B14F-4D97-AF65-F5344CB8AC3E}">
        <p14:creationId xmlns:p14="http://schemas.microsoft.com/office/powerpoint/2010/main" val="2393560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shows the difference between quality improvement and quality control.  With improvement you have a problem (escalated), noticed that what we were doing is not working.  To rectify the problem, more than likely a process change must occur, so a team forms to analyze the process, gather data, create improvement metrics, generate ideas for change.  Once a change is selected, the PDSA cycle occurs with an outcome of an improved design.  In the control phase, the intervention becomes standard work, everyone knows the process is done as intended, monitoring occurs to assure stand work and the process in in control and handed off to a process leader.</a:t>
            </a:r>
          </a:p>
        </p:txBody>
      </p:sp>
      <p:sp>
        <p:nvSpPr>
          <p:cNvPr id="4" name="Slide Number Placeholder 3"/>
          <p:cNvSpPr>
            <a:spLocks noGrp="1"/>
          </p:cNvSpPr>
          <p:nvPr>
            <p:ph type="sldNum" sz="quarter" idx="5"/>
          </p:nvPr>
        </p:nvSpPr>
        <p:spPr/>
        <p:txBody>
          <a:bodyPr/>
          <a:lstStyle/>
          <a:p>
            <a:fld id="{4C161C0F-5F11-4943-9EF4-D4E517FA4803}" type="slidenum">
              <a:rPr lang="en-US" smtClean="0"/>
              <a:t>51</a:t>
            </a:fld>
            <a:endParaRPr lang="en-US" dirty="0"/>
          </a:p>
        </p:txBody>
      </p:sp>
    </p:spTree>
    <p:extLst>
      <p:ext uri="{BB962C8B-B14F-4D97-AF65-F5344CB8AC3E}">
        <p14:creationId xmlns:p14="http://schemas.microsoft.com/office/powerpoint/2010/main" val="485336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53</a:t>
            </a:fld>
            <a:endParaRPr lang="en-US" dirty="0"/>
          </a:p>
        </p:txBody>
      </p:sp>
    </p:spTree>
    <p:extLst>
      <p:ext uri="{BB962C8B-B14F-4D97-AF65-F5344CB8AC3E}">
        <p14:creationId xmlns:p14="http://schemas.microsoft.com/office/powerpoint/2010/main" val="394052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transformation has occurred</a:t>
            </a:r>
          </a:p>
        </p:txBody>
      </p:sp>
      <p:sp>
        <p:nvSpPr>
          <p:cNvPr id="4" name="Slide Number Placeholder 3"/>
          <p:cNvSpPr>
            <a:spLocks noGrp="1"/>
          </p:cNvSpPr>
          <p:nvPr>
            <p:ph type="sldNum" sz="quarter" idx="5"/>
          </p:nvPr>
        </p:nvSpPr>
        <p:spPr/>
        <p:txBody>
          <a:bodyPr/>
          <a:lstStyle/>
          <a:p>
            <a:fld id="{4C161C0F-5F11-4943-9EF4-D4E517FA4803}" type="slidenum">
              <a:rPr lang="en-US" smtClean="0"/>
              <a:t>5</a:t>
            </a:fld>
            <a:endParaRPr lang="en-US" dirty="0"/>
          </a:p>
        </p:txBody>
      </p:sp>
    </p:spTree>
    <p:extLst>
      <p:ext uri="{BB962C8B-B14F-4D97-AF65-F5344CB8AC3E}">
        <p14:creationId xmlns:p14="http://schemas.microsoft.com/office/powerpoint/2010/main" val="3319473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54</a:t>
            </a:fld>
            <a:endParaRPr lang="en-US" dirty="0"/>
          </a:p>
        </p:txBody>
      </p:sp>
    </p:spTree>
    <p:extLst>
      <p:ext uri="{BB962C8B-B14F-4D97-AF65-F5344CB8AC3E}">
        <p14:creationId xmlns:p14="http://schemas.microsoft.com/office/powerpoint/2010/main" val="2297412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and sustainability are very important.  This slide explains that the improvement lasts within the organization, regardless of workforce turnover and becomes part of the “CULTURE” of the organization.  Everyone has responsibility to carry out the process.  The new way one works becomes the norm.  This phase is the ideal and what quality strives to achieve.   </a:t>
            </a:r>
          </a:p>
          <a:p>
            <a:endParaRPr lang="en-US" dirty="0"/>
          </a:p>
          <a:p>
            <a:r>
              <a:rPr lang="en-US" dirty="0"/>
              <a:t>!</a:t>
            </a:r>
          </a:p>
        </p:txBody>
      </p:sp>
      <p:sp>
        <p:nvSpPr>
          <p:cNvPr id="4" name="Slide Number Placeholder 3"/>
          <p:cNvSpPr>
            <a:spLocks noGrp="1"/>
          </p:cNvSpPr>
          <p:nvPr>
            <p:ph type="sldNum" sz="quarter" idx="5"/>
          </p:nvPr>
        </p:nvSpPr>
        <p:spPr/>
        <p:txBody>
          <a:bodyPr/>
          <a:lstStyle/>
          <a:p>
            <a:fld id="{4C161C0F-5F11-4943-9EF4-D4E517FA4803}" type="slidenum">
              <a:rPr lang="en-US" smtClean="0"/>
              <a:t>56</a:t>
            </a:fld>
            <a:endParaRPr lang="en-US" dirty="0"/>
          </a:p>
        </p:txBody>
      </p:sp>
    </p:spTree>
    <p:extLst>
      <p:ext uri="{BB962C8B-B14F-4D97-AF65-F5344CB8AC3E}">
        <p14:creationId xmlns:p14="http://schemas.microsoft.com/office/powerpoint/2010/main" val="2293536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let's review our objectives.  I think we accomplished how to apply quality tools and methods in a healthcare setting, learned what it takes to sustain improvement, and through definition, of our project integrated  population health – drill down into a particular population , and complexity science, which is what quality professionals </a:t>
            </a:r>
            <a:r>
              <a:rPr lang="en-US" b="0" i="0" dirty="0">
                <a:solidFill>
                  <a:srgbClr val="000000"/>
                </a:solidFill>
                <a:effectLst/>
                <a:latin typeface="helvetica neue"/>
              </a:rPr>
              <a:t>use in leading and solving complex, unpredictable problems in highly complex organizations and evolving health care systems.</a:t>
            </a:r>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57</a:t>
            </a:fld>
            <a:endParaRPr lang="en-US" dirty="0"/>
          </a:p>
        </p:txBody>
      </p:sp>
    </p:spTree>
    <p:extLst>
      <p:ext uri="{BB962C8B-B14F-4D97-AF65-F5344CB8AC3E}">
        <p14:creationId xmlns:p14="http://schemas.microsoft.com/office/powerpoint/2010/main" val="2752288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tools we either referred to or discussed  - this is a start to a full quality tool box.  </a:t>
            </a:r>
          </a:p>
        </p:txBody>
      </p:sp>
      <p:sp>
        <p:nvSpPr>
          <p:cNvPr id="4" name="Slide Number Placeholder 3"/>
          <p:cNvSpPr>
            <a:spLocks noGrp="1"/>
          </p:cNvSpPr>
          <p:nvPr>
            <p:ph type="sldNum" sz="quarter" idx="5"/>
          </p:nvPr>
        </p:nvSpPr>
        <p:spPr/>
        <p:txBody>
          <a:bodyPr/>
          <a:lstStyle/>
          <a:p>
            <a:fld id="{4C161C0F-5F11-4943-9EF4-D4E517FA4803}" type="slidenum">
              <a:rPr lang="en-US" smtClean="0"/>
              <a:t>58</a:t>
            </a:fld>
            <a:endParaRPr lang="en-US" dirty="0"/>
          </a:p>
        </p:txBody>
      </p:sp>
    </p:spTree>
    <p:extLst>
      <p:ext uri="{BB962C8B-B14F-4D97-AF65-F5344CB8AC3E}">
        <p14:creationId xmlns:p14="http://schemas.microsoft.com/office/powerpoint/2010/main" val="276704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r>
              <a:rPr lang="en-US" b="0" i="0" dirty="0">
                <a:solidFill>
                  <a:srgbClr val="202122"/>
                </a:solidFill>
                <a:effectLst/>
                <a:latin typeface="Arial" panose="020B0604020202020204" pitchFamily="34" charset="0"/>
              </a:rPr>
              <a:t>Kaiser Permanente is one of the largest nonprofit healthcare plans in the United States, with over 12 million members.</a:t>
            </a:r>
            <a:r>
              <a:rPr lang="en-US" b="0" i="0" u="none" strike="noStrike" baseline="30000" dirty="0">
                <a:solidFill>
                  <a:srgbClr val="0645AD"/>
                </a:solidFill>
                <a:effectLst/>
                <a:latin typeface="Arial" panose="020B0604020202020204" pitchFamily="34" charset="0"/>
              </a:rPr>
              <a:t>   </a:t>
            </a:r>
            <a:r>
              <a:rPr lang="en-US" sz="2400" b="0" i="0" u="none" strike="noStrike" baseline="30000" dirty="0">
                <a:solidFill>
                  <a:srgbClr val="0645AD"/>
                </a:solidFill>
                <a:effectLst/>
                <a:latin typeface="Arial" panose="020B0604020202020204" pitchFamily="34" charset="0"/>
              </a:rPr>
              <a:t> </a:t>
            </a:r>
          </a:p>
          <a:p>
            <a:r>
              <a:rPr lang="en-US" b="0" i="0" dirty="0">
                <a:solidFill>
                  <a:srgbClr val="202122"/>
                </a:solidFill>
                <a:effectLst/>
                <a:latin typeface="Arial" panose="020B0604020202020204" pitchFamily="34" charset="0"/>
              </a:rPr>
              <a:t>operates 39 hospitals and more than 700 medical offices, with over 300,000 personnel, including more than 80,000 physicians and nurses.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President of this organization says….. This is quality improvement</a:t>
            </a:r>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59</a:t>
            </a:fld>
            <a:endParaRPr lang="en-US" dirty="0"/>
          </a:p>
        </p:txBody>
      </p:sp>
    </p:spTree>
    <p:extLst>
      <p:ext uri="{BB962C8B-B14F-4D97-AF65-F5344CB8AC3E}">
        <p14:creationId xmlns:p14="http://schemas.microsoft.com/office/powerpoint/2010/main" val="636381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take questions, comments, feedback at this point.</a:t>
            </a:r>
          </a:p>
        </p:txBody>
      </p:sp>
      <p:sp>
        <p:nvSpPr>
          <p:cNvPr id="4" name="Slide Number Placeholder 3"/>
          <p:cNvSpPr>
            <a:spLocks noGrp="1"/>
          </p:cNvSpPr>
          <p:nvPr>
            <p:ph type="sldNum" sz="quarter" idx="5"/>
          </p:nvPr>
        </p:nvSpPr>
        <p:spPr/>
        <p:txBody>
          <a:bodyPr/>
          <a:lstStyle/>
          <a:p>
            <a:fld id="{4C161C0F-5F11-4943-9EF4-D4E517FA4803}" type="slidenum">
              <a:rPr lang="en-US" smtClean="0"/>
              <a:t>60</a:t>
            </a:fld>
            <a:endParaRPr lang="en-US" dirty="0"/>
          </a:p>
        </p:txBody>
      </p:sp>
    </p:spTree>
    <p:extLst>
      <p:ext uri="{BB962C8B-B14F-4D97-AF65-F5344CB8AC3E}">
        <p14:creationId xmlns:p14="http://schemas.microsoft.com/office/powerpoint/2010/main" val="86007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healthcare transform?  Well for one reason, the Centers for Medicare and Medicaid Services (CMS) has tied hospital reimbursement to quality outcome scores.  This article came from a May Becker’s Hospital Review and this clearly supports the reporting of quality metrics.</a:t>
            </a:r>
          </a:p>
        </p:txBody>
      </p:sp>
      <p:sp>
        <p:nvSpPr>
          <p:cNvPr id="4" name="Slide Number Placeholder 3"/>
          <p:cNvSpPr>
            <a:spLocks noGrp="1"/>
          </p:cNvSpPr>
          <p:nvPr>
            <p:ph type="sldNum" sz="quarter" idx="5"/>
          </p:nvPr>
        </p:nvSpPr>
        <p:spPr/>
        <p:txBody>
          <a:bodyPr/>
          <a:lstStyle/>
          <a:p>
            <a:fld id="{4C161C0F-5F11-4943-9EF4-D4E517FA4803}" type="slidenum">
              <a:rPr lang="en-US" smtClean="0"/>
              <a:t>7</a:t>
            </a:fld>
            <a:endParaRPr lang="en-US" dirty="0"/>
          </a:p>
        </p:txBody>
      </p:sp>
    </p:spTree>
    <p:extLst>
      <p:ext uri="{BB962C8B-B14F-4D97-AF65-F5344CB8AC3E}">
        <p14:creationId xmlns:p14="http://schemas.microsoft.com/office/powerpoint/2010/main" val="83548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Why:  In 2007 Donald Berwick, a physician and  a former administrator of CMS and former President of IHI developed the “Triple Aim” for healthcare.  The Triple aim challenged health care to improve patient experience – satisfaction measurements came into play, improve patient outcomes – quality became paramount measuring clinical outcomes, infection rates, mortality, and reducing cost of services.  Then in 2017, a fourth aim was added – enhancing the workforce and improving the work life of clinicians – also there is an element of equity – addressing bias's and assuring equality.  So these are the Whys, the catalyst for transformation</a:t>
            </a:r>
          </a:p>
        </p:txBody>
      </p:sp>
      <p:sp>
        <p:nvSpPr>
          <p:cNvPr id="4" name="Slide Number Placeholder 3"/>
          <p:cNvSpPr>
            <a:spLocks noGrp="1"/>
          </p:cNvSpPr>
          <p:nvPr>
            <p:ph type="sldNum" sz="quarter" idx="5"/>
          </p:nvPr>
        </p:nvSpPr>
        <p:spPr/>
        <p:txBody>
          <a:bodyPr/>
          <a:lstStyle/>
          <a:p>
            <a:fld id="{4C161C0F-5F11-4943-9EF4-D4E517FA4803}" type="slidenum">
              <a:rPr lang="en-US" smtClean="0"/>
              <a:t>8</a:t>
            </a:fld>
            <a:endParaRPr lang="en-US" dirty="0"/>
          </a:p>
        </p:txBody>
      </p:sp>
    </p:spTree>
    <p:extLst>
      <p:ext uri="{BB962C8B-B14F-4D97-AF65-F5344CB8AC3E}">
        <p14:creationId xmlns:p14="http://schemas.microsoft.com/office/powerpoint/2010/main" val="99056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this slide because this slide addresses the transformation process.  Healthcare is a business.  Transformation begins with an adaptive culture – recognizing change occurs and adapting to change.  Change becomes part of the culture.  Organizations should also consider the purpose of change. Change leads to process change and becomes a learning experience for all.  Processes should demonstrate change for the better, strategies that make work efficient and simple.  Technology comes into play with process improvement.  Transformational leadership  is when leaders inspire teams, staff to create positive change.  In high reliable organizations –everyone expects the unexpected and proactively seeks improvement.   </a:t>
            </a:r>
          </a:p>
        </p:txBody>
      </p:sp>
      <p:sp>
        <p:nvSpPr>
          <p:cNvPr id="4" name="Slide Number Placeholder 3"/>
          <p:cNvSpPr>
            <a:spLocks noGrp="1"/>
          </p:cNvSpPr>
          <p:nvPr>
            <p:ph type="sldNum" sz="quarter" idx="5"/>
          </p:nvPr>
        </p:nvSpPr>
        <p:spPr/>
        <p:txBody>
          <a:bodyPr/>
          <a:lstStyle/>
          <a:p>
            <a:fld id="{4C161C0F-5F11-4943-9EF4-D4E517FA4803}" type="slidenum">
              <a:rPr lang="en-US" smtClean="0"/>
              <a:t>9</a:t>
            </a:fld>
            <a:endParaRPr lang="en-US" dirty="0"/>
          </a:p>
        </p:txBody>
      </p:sp>
    </p:spTree>
    <p:extLst>
      <p:ext uri="{BB962C8B-B14F-4D97-AF65-F5344CB8AC3E}">
        <p14:creationId xmlns:p14="http://schemas.microsoft.com/office/powerpoint/2010/main" val="91494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a balancing act.  The people (leaders and culture) , the process improvement strategies for the purpose of accepting change and making things better need to align.  </a:t>
            </a:r>
          </a:p>
        </p:txBody>
      </p:sp>
      <p:sp>
        <p:nvSpPr>
          <p:cNvPr id="4" name="Slide Number Placeholder 3"/>
          <p:cNvSpPr>
            <a:spLocks noGrp="1"/>
          </p:cNvSpPr>
          <p:nvPr>
            <p:ph type="sldNum" sz="quarter" idx="5"/>
          </p:nvPr>
        </p:nvSpPr>
        <p:spPr/>
        <p:txBody>
          <a:bodyPr/>
          <a:lstStyle/>
          <a:p>
            <a:fld id="{4C161C0F-5F11-4943-9EF4-D4E517FA4803}" type="slidenum">
              <a:rPr lang="en-US" smtClean="0"/>
              <a:t>10</a:t>
            </a:fld>
            <a:endParaRPr lang="en-US" dirty="0"/>
          </a:p>
        </p:txBody>
      </p:sp>
    </p:spTree>
    <p:extLst>
      <p:ext uri="{BB962C8B-B14F-4D97-AF65-F5344CB8AC3E}">
        <p14:creationId xmlns:p14="http://schemas.microsoft.com/office/powerpoint/2010/main" val="54053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refers to the financial affects but there are other changes such as staffing, patient experience, bed capacity, dedicated units and testing sites, equipment, transfer procedures and policies, patient privacy, quality initiatives.</a:t>
            </a:r>
          </a:p>
        </p:txBody>
      </p:sp>
      <p:sp>
        <p:nvSpPr>
          <p:cNvPr id="4" name="Slide Number Placeholder 3"/>
          <p:cNvSpPr>
            <a:spLocks noGrp="1"/>
          </p:cNvSpPr>
          <p:nvPr>
            <p:ph type="sldNum" sz="quarter" idx="5"/>
          </p:nvPr>
        </p:nvSpPr>
        <p:spPr/>
        <p:txBody>
          <a:bodyPr/>
          <a:lstStyle/>
          <a:p>
            <a:fld id="{4C161C0F-5F11-4943-9EF4-D4E517FA4803}" type="slidenum">
              <a:rPr lang="en-US" smtClean="0"/>
              <a:t>11</a:t>
            </a:fld>
            <a:endParaRPr lang="en-US" dirty="0"/>
          </a:p>
        </p:txBody>
      </p:sp>
    </p:spTree>
    <p:extLst>
      <p:ext uri="{BB962C8B-B14F-4D97-AF65-F5344CB8AC3E}">
        <p14:creationId xmlns:p14="http://schemas.microsoft.com/office/powerpoint/2010/main" val="398189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4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241307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84783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55447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5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130597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2442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403726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17319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AF20CD-5CA8-4FEA-86F4-6AC49E829FDE}" type="datetimeFigureOut">
              <a:rPr lang="en-US" smtClean="0"/>
              <a:t>5/6/2022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CA038C-FF01-439D-A89D-B10191918713}" type="slidenum">
              <a:rPr lang="en-US" smtClean="0"/>
              <a:t>‹#›</a:t>
            </a:fld>
            <a:endParaRPr lang="en-US" dirty="0"/>
          </a:p>
        </p:txBody>
      </p:sp>
    </p:spTree>
    <p:extLst>
      <p:ext uri="{BB962C8B-B14F-4D97-AF65-F5344CB8AC3E}">
        <p14:creationId xmlns:p14="http://schemas.microsoft.com/office/powerpoint/2010/main" val="164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AF20CD-5CA8-4FEA-86F4-6AC49E829FDE}" type="datetimeFigureOut">
              <a:rPr lang="en-US" smtClean="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39495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AF20CD-5CA8-4FEA-86F4-6AC49E829FDE}" type="datetimeFigureOut">
              <a:rPr lang="en-US" smtClean="0"/>
              <a:t>5/6/2022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CA038C-FF01-439D-A89D-B1019191871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87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lanview.com/resources/guide/lean-principles-101/what-is-lea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asq.org/quality-resources/lean" TargetMode="External"/><Relationship Id="rId4" Type="http://schemas.openxmlformats.org/officeDocument/2006/relationships/hyperlink" Target="https://asq.org/quality-resources/six-sigm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longnow.org/projec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blender.stackexchange.com/questions/69411/what-would-be-a-simple-way-to-model-a-curved-funne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researchremix.wordpress.com/2010/10/04/sig-use-2010-proposal-award-for-tracking-data-reuse/"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tynerblain.com/blog/2008/05/27/cause-and-effect-diagrams/" TargetMode="External"/><Relationship Id="rId5" Type="http://schemas.openxmlformats.org/officeDocument/2006/relationships/image" Target="../media/image15.jpg"/><Relationship Id="rId4" Type="http://schemas.openxmlformats.org/officeDocument/2006/relationships/hyperlink" Target="https://www.allaboutlean.com/manufacturing-system-diagrams/spaghetti-diagra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pngimg.com/download/2100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commons.wikimedia.org/wiki/File:Red_clock.png" TargetMode="External"/><Relationship Id="rId5" Type="http://schemas.openxmlformats.org/officeDocument/2006/relationships/image" Target="../media/image38.png"/><Relationship Id="rId4" Type="http://schemas.openxmlformats.org/officeDocument/2006/relationships/hyperlink" Target="http://flickr.com/photos/jenny-pics/239015340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pxhere.com/en/photo/72944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homeworklib.com/questions/894655/pareto-chart-and-cost-of-quality-report-for-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en.wikiquote.org/wiki/w._edwards_deming" TargetMode="Externa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pixabay.com/en/toolbox-box-grey-closed-gray-575404/"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jointcommission.org/" TargetMode="External"/><Relationship Id="rId3" Type="http://schemas.openxmlformats.org/officeDocument/2006/relationships/hyperlink" Target="http://www.ihi.org/" TargetMode="External"/><Relationship Id="rId7" Type="http://schemas.openxmlformats.org/officeDocument/2006/relationships/hyperlink" Target="http://www.ahrq.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oi.org/10.17226/10027" TargetMode="External"/><Relationship Id="rId5" Type="http://schemas.openxmlformats.org/officeDocument/2006/relationships/hyperlink" Target="http://www.ncbi.nlm.nih.gov/books/nbk222274/" TargetMode="External"/><Relationship Id="rId10" Type="http://schemas.openxmlformats.org/officeDocument/2006/relationships/hyperlink" Target="https://www.lean.org/" TargetMode="External"/><Relationship Id="rId4" Type="http://schemas.openxmlformats.org/officeDocument/2006/relationships/hyperlink" Target="https://pubmed.ncbi.nlm.nih.gov/?term=Institute+of+Medicine+%28US%29+Committee+on+Quality+of+Health+Care+in+America%5BCorporate+Author%5D" TargetMode="External"/><Relationship Id="rId9" Type="http://schemas.openxmlformats.org/officeDocument/2006/relationships/hyperlink" Target="http://www.kaiserpermanent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744218"/>
          </a:xfrm>
        </p:spPr>
        <p:txBody>
          <a:bodyPr>
            <a:normAutofit/>
          </a:bodyPr>
          <a:lstStyle/>
          <a:p>
            <a:r>
              <a:rPr lang="en-US" sz="5300" dirty="0"/>
              <a:t>Nebraska Hospital </a:t>
            </a:r>
            <a:r>
              <a:rPr lang="en-US" sz="4800" dirty="0"/>
              <a:t>Association</a:t>
            </a:r>
          </a:p>
        </p:txBody>
      </p:sp>
      <p:sp>
        <p:nvSpPr>
          <p:cNvPr id="3" name="Subtitle 2"/>
          <p:cNvSpPr>
            <a:spLocks noGrp="1"/>
          </p:cNvSpPr>
          <p:nvPr>
            <p:ph type="subTitle" idx="1"/>
          </p:nvPr>
        </p:nvSpPr>
        <p:spPr/>
        <p:txBody>
          <a:bodyPr/>
          <a:lstStyle/>
          <a:p>
            <a:r>
              <a:rPr lang="en-US" dirty="0"/>
              <a:t>Residency program</a:t>
            </a:r>
          </a:p>
          <a:p>
            <a:r>
              <a:rPr lang="en-US" sz="1200" dirty="0"/>
              <a:t>Terry Stafford PhD, EJD, RN, CPHQ, CHCQM, PCC</a:t>
            </a:r>
          </a:p>
          <a:p>
            <a:r>
              <a:rPr lang="en-US" sz="1200" dirty="0"/>
              <a:t>May 6, 2022</a:t>
            </a:r>
          </a:p>
        </p:txBody>
      </p:sp>
    </p:spTree>
    <p:extLst>
      <p:ext uri="{BB962C8B-B14F-4D97-AF65-F5344CB8AC3E}">
        <p14:creationId xmlns:p14="http://schemas.microsoft.com/office/powerpoint/2010/main" val="3415847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F7DA11A9-C108-44C8-9900-76EDAFBEC189}"/>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It’s a balancing act!</a:t>
            </a:r>
          </a:p>
        </p:txBody>
      </p:sp>
      <p:pic>
        <p:nvPicPr>
          <p:cNvPr id="2" name="Picture 1" descr="Diagram&#10;&#10;Description automatically generated"/>
          <p:cNvPicPr>
            <a:picLocks noChangeAspect="1"/>
          </p:cNvPicPr>
          <p:nvPr/>
        </p:nvPicPr>
        <p:blipFill>
          <a:blip r:embed="rId3"/>
          <a:stretch>
            <a:fillRect/>
          </a:stretch>
        </p:blipFill>
        <p:spPr>
          <a:xfrm>
            <a:off x="1422115" y="1189886"/>
            <a:ext cx="6183361" cy="3153514"/>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32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A6AB-69F8-47A7-AFDB-BCD4A4095EB4}"/>
              </a:ext>
            </a:extLst>
          </p:cNvPr>
          <p:cNvSpPr>
            <a:spLocks noGrp="1"/>
          </p:cNvSpPr>
          <p:nvPr>
            <p:ph type="title"/>
          </p:nvPr>
        </p:nvSpPr>
        <p:spPr/>
        <p:txBody>
          <a:bodyPr/>
          <a:lstStyle/>
          <a:p>
            <a:pPr algn="ctr"/>
            <a:r>
              <a:rPr lang="en-US" dirty="0"/>
              <a:t>How the pandemic will affect hospitals for years to come</a:t>
            </a:r>
          </a:p>
        </p:txBody>
      </p:sp>
      <p:sp>
        <p:nvSpPr>
          <p:cNvPr id="3" name="Content Placeholder 2">
            <a:extLst>
              <a:ext uri="{FF2B5EF4-FFF2-40B4-BE49-F238E27FC236}">
                <a16:creationId xmlns:a16="http://schemas.microsoft.com/office/drawing/2014/main" id="{AFF94FD6-E3DE-4813-A976-55C67AA09F52}"/>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  Quality programs and measures not designed to contend with pandemics and public health emergencies of the magnitude seen in 2020 and 2021</a:t>
            </a:r>
          </a:p>
          <a:p>
            <a:pPr>
              <a:buFont typeface="Wingdings" panose="05000000000000000000" pitchFamily="2" charset="2"/>
              <a:buChar char="§"/>
            </a:pPr>
            <a:r>
              <a:rPr lang="en-US" dirty="0"/>
              <a:t> Quality programs not designed to manage the degree of aberration encountered in underlying data reporting</a:t>
            </a:r>
          </a:p>
          <a:p>
            <a:pPr>
              <a:buFont typeface="Wingdings" panose="05000000000000000000" pitchFamily="2" charset="2"/>
              <a:buChar char="§"/>
            </a:pPr>
            <a:r>
              <a:rPr lang="en-US" dirty="0"/>
              <a:t>  The pandemic disrupted the health care system in ways that have affected the patient, provider, hospital level decision making, behaviors and performance.</a:t>
            </a:r>
          </a:p>
          <a:p>
            <a:pPr>
              <a:buFont typeface="Wingdings" panose="05000000000000000000" pitchFamily="2" charset="2"/>
              <a:buChar char="§"/>
            </a:pPr>
            <a:r>
              <a:rPr lang="en-US" dirty="0"/>
              <a:t>  Medicare’s payment system adjusts hospital payments based on quality of care delivered, using metrics from the Value Based Purchasing (VBP) Program, Hospital Readmission Reduction Program (HRRP) and the Hospital Acquired Condition (HAC) Program.  With the impact COVID had on patient care, using 2020 data  will impact hospital quality reporting.  </a:t>
            </a:r>
          </a:p>
          <a:p>
            <a:pPr>
              <a:buFont typeface="Wingdings" panose="05000000000000000000" pitchFamily="2" charset="2"/>
              <a:buChar char="§"/>
            </a:pPr>
            <a:r>
              <a:rPr lang="en-US" dirty="0"/>
              <a:t>  Centers for Medicare and Medicaid Services (CMS) faces challenges in adjustment, modifications and exceptions to ensure proper use of data in these payment programs.</a:t>
            </a:r>
          </a:p>
          <a:p>
            <a:pPr>
              <a:buFont typeface="Wingdings" panose="05000000000000000000" pitchFamily="2" charset="2"/>
              <a:buChar char="§"/>
            </a:pPr>
            <a:r>
              <a:rPr lang="en-US" sz="1000" dirty="0" err="1"/>
              <a:t>Salzberg</a:t>
            </a:r>
            <a:r>
              <a:rPr lang="en-US" sz="1000" dirty="0"/>
              <a:t>, Claudia A., Kahn Charles  COVID – 19 Will Upend Hospital Reporting and Value Based Programs for Years to Come.  Online: https://www.healthaffairs.org/do/10.1377/forefront.2021520.815024/</a:t>
            </a:r>
          </a:p>
        </p:txBody>
      </p:sp>
    </p:spTree>
    <p:extLst>
      <p:ext uri="{BB962C8B-B14F-4D97-AF65-F5344CB8AC3E}">
        <p14:creationId xmlns:p14="http://schemas.microsoft.com/office/powerpoint/2010/main" val="413177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77D48F0-72BD-431C-83FC-8246C07D2028}"/>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rPr>
              <a:t>Tools and Methods</a:t>
            </a:r>
          </a:p>
        </p:txBody>
      </p:sp>
      <p:cxnSp>
        <p:nvCxnSpPr>
          <p:cNvPr id="17" name="Straight Connector 16">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083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Methodology - The Developer</a:t>
            </a:r>
          </a:p>
        </p:txBody>
      </p:sp>
      <p:sp>
        <p:nvSpPr>
          <p:cNvPr id="3" name="Content Placeholder 2"/>
          <p:cNvSpPr>
            <a:spLocks noGrp="1"/>
          </p:cNvSpPr>
          <p:nvPr>
            <p:ph idx="1"/>
          </p:nvPr>
        </p:nvSpPr>
        <p:spPr/>
        <p:txBody>
          <a:bodyPr/>
          <a:lstStyle/>
          <a:p>
            <a:r>
              <a:rPr lang="en-US" dirty="0"/>
              <a:t>Taiichi Ohno was a Japanese Industrial engineer and businessman. He is considered the father of the Toyota Production System, which inspired Lean Manufacturing in the U.S. He devised the seven wastes as part of this system.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604" y="2946269"/>
            <a:ext cx="6064370" cy="3012507"/>
          </a:xfrm>
          <a:prstGeom prst="rect">
            <a:avLst/>
          </a:prstGeom>
        </p:spPr>
      </p:pic>
    </p:spTree>
    <p:extLst>
      <p:ext uri="{BB962C8B-B14F-4D97-AF65-F5344CB8AC3E}">
        <p14:creationId xmlns:p14="http://schemas.microsoft.com/office/powerpoint/2010/main" val="128514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 Thinking?</a:t>
            </a:r>
          </a:p>
        </p:txBody>
      </p:sp>
      <p:sp>
        <p:nvSpPr>
          <p:cNvPr id="3" name="Content Placeholder 2"/>
          <p:cNvSpPr>
            <a:spLocks noGrp="1"/>
          </p:cNvSpPr>
          <p:nvPr>
            <p:ph idx="1"/>
          </p:nvPr>
        </p:nvSpPr>
        <p:spPr>
          <a:xfrm>
            <a:off x="640080" y="1903263"/>
            <a:ext cx="10515600" cy="4351338"/>
          </a:xfrm>
        </p:spPr>
        <p:txBody>
          <a:bodyPr>
            <a:normAutofit/>
          </a:bodyPr>
          <a:lstStyle/>
          <a:p>
            <a:pPr marL="0" indent="0">
              <a:buNone/>
            </a:pPr>
            <a:r>
              <a:rPr lang="en-US" dirty="0">
                <a:effectLst/>
              </a:rPr>
              <a:t>At its core, Lean is a business methodology that promotes the flow of value to the customer through two guiding tenets: continuous improvement and respect for people.</a:t>
            </a:r>
          </a:p>
          <a:p>
            <a:pPr marL="0" indent="0">
              <a:buNone/>
            </a:pPr>
            <a:r>
              <a:rPr lang="en-US" b="1" dirty="0">
                <a:effectLst/>
              </a:rPr>
              <a:t>Roots in Manufacturing</a:t>
            </a:r>
          </a:p>
          <a:p>
            <a:pPr marL="0" indent="0">
              <a:buNone/>
            </a:pPr>
            <a:r>
              <a:rPr lang="en-US" dirty="0">
                <a:effectLst/>
                <a:hlinkClick r:id="rId3" tooltip="What Is Lean Methodology?"/>
              </a:rPr>
              <a:t>Lean methodology originated with the Toyota Production System</a:t>
            </a:r>
            <a:r>
              <a:rPr lang="en-US" dirty="0">
                <a:effectLst/>
              </a:rPr>
              <a:t>, or TPS, which revolutionized the manufacture of physical goods in the 1950s, ‘60s, and beyond. Lean maintains its hold in manufacturing, but has also found new applications in knowledge work, helping businesses in all industries eliminate waste, improve processes, and boost innovation.</a:t>
            </a:r>
          </a:p>
          <a:p>
            <a:pPr marL="0" indent="0">
              <a:buNone/>
            </a:pPr>
            <a:r>
              <a:rPr lang="en-US" dirty="0"/>
              <a:t>Lean thinking is a transformational framework that aims to provide a new way to think about how to organize human activities to deliver more benefits to society and value to individuals while eliminating waste.</a:t>
            </a:r>
            <a:endParaRPr lang="en-US"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59929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1685" y="634946"/>
            <a:ext cx="5127171" cy="1450757"/>
          </a:xfrm>
        </p:spPr>
        <p:txBody>
          <a:bodyPr>
            <a:normAutofit/>
          </a:bodyPr>
          <a:lstStyle/>
          <a:p>
            <a:r>
              <a:rPr lang="en-US" dirty="0"/>
              <a:t>Six Sigma</a:t>
            </a:r>
          </a:p>
        </p:txBody>
      </p:sp>
      <p:pic>
        <p:nvPicPr>
          <p:cNvPr id="4" name="Picture 3"/>
          <p:cNvPicPr>
            <a:picLocks noChangeAspect="1"/>
          </p:cNvPicPr>
          <p:nvPr/>
        </p:nvPicPr>
        <p:blipFill>
          <a:blip r:embed="rId3"/>
          <a:stretch>
            <a:fillRect/>
          </a:stretch>
        </p:blipFill>
        <p:spPr>
          <a:xfrm>
            <a:off x="157564" y="1453345"/>
            <a:ext cx="6254119" cy="4210438"/>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endParaRPr lang="en-US" sz="1700" dirty="0"/>
          </a:p>
          <a:p>
            <a:r>
              <a:rPr lang="en-US" sz="1700" dirty="0"/>
              <a:t>Six Sigma is a process improvement methodology that is a disciplined, data-driven approach for eliminating defects and waste from a process.  To achieve Six Sigma, a process must not produce more than 3.4 defects per million opportunities. A defect is anything that falls outside of a customer’s specification.</a:t>
            </a:r>
            <a:br>
              <a:rPr lang="en-US" sz="1700" dirty="0"/>
            </a:br>
            <a:br>
              <a:rPr lang="en-US" sz="1700" dirty="0"/>
            </a:br>
            <a:r>
              <a:rPr lang="en-US" sz="1700" dirty="0"/>
              <a:t>Six Sigma uses a method called </a:t>
            </a:r>
            <a:r>
              <a:rPr lang="en-US" sz="1700" u="sng" dirty="0"/>
              <a:t>DIMAC</a:t>
            </a:r>
            <a:r>
              <a:rPr lang="en-US" sz="1700" dirty="0"/>
              <a:t> which stands for Define, Measure, Analyze, Improve, and Control.  Each stage of this process is designed to help you identify, measure and improve existing processes.</a:t>
            </a:r>
          </a:p>
          <a:p>
            <a:endParaRPr lang="en-US" sz="1700"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E3107243-99D1-4357-A903-1DB20F514844}"/>
              </a:ext>
            </a:extLst>
          </p:cNvPr>
          <p:cNvSpPr txBox="1"/>
          <p:nvPr/>
        </p:nvSpPr>
        <p:spPr>
          <a:xfrm>
            <a:off x="236623" y="720980"/>
            <a:ext cx="6096000" cy="646331"/>
          </a:xfrm>
          <a:prstGeom prst="rect">
            <a:avLst/>
          </a:prstGeom>
          <a:noFill/>
        </p:spPr>
        <p:txBody>
          <a:bodyPr wrap="square">
            <a:spAutoFit/>
          </a:bodyPr>
          <a:lstStyle/>
          <a:p>
            <a:r>
              <a:rPr lang="en-US" sz="1200" dirty="0">
                <a:solidFill>
                  <a:srgbClr val="090909"/>
                </a:solidFill>
                <a:latin typeface="Helvetica" panose="020B0604020202020204" pitchFamily="34" charset="0"/>
              </a:rPr>
              <a:t>Is an </a:t>
            </a:r>
            <a:r>
              <a:rPr lang="en-US" sz="1200" b="0" i="0" dirty="0">
                <a:solidFill>
                  <a:srgbClr val="090909"/>
                </a:solidFill>
                <a:effectLst/>
                <a:latin typeface="Helvetica" panose="020B0604020202020204" pitchFamily="34" charset="0"/>
              </a:rPr>
              <a:t>integral part of a </a:t>
            </a:r>
            <a:r>
              <a:rPr lang="en-US" sz="1200" b="0" i="0" u="none" strike="noStrike" dirty="0">
                <a:solidFill>
                  <a:srgbClr val="0B6BB5"/>
                </a:solidFill>
                <a:effectLst/>
                <a:latin typeface="Helvetica" panose="020B0604020202020204" pitchFamily="34" charset="0"/>
                <a:hlinkClick r:id="rId4"/>
              </a:rPr>
              <a:t>Six Sigma</a:t>
            </a:r>
            <a:r>
              <a:rPr lang="en-US" sz="1200" b="0" i="0" dirty="0">
                <a:solidFill>
                  <a:srgbClr val="090909"/>
                </a:solidFill>
                <a:effectLst/>
                <a:latin typeface="Helvetica" panose="020B0604020202020204" pitchFamily="34" charset="0"/>
              </a:rPr>
              <a:t> initiative, but in general can be implemented as a standalone quality improvement procedure or as part of other process improvement initiatives such as </a:t>
            </a:r>
            <a:r>
              <a:rPr lang="en-US" sz="1200" b="0" i="0" u="none" strike="noStrike" dirty="0">
                <a:solidFill>
                  <a:srgbClr val="0B6BB5"/>
                </a:solidFill>
                <a:effectLst/>
                <a:latin typeface="Helvetica" panose="020B0604020202020204" pitchFamily="34" charset="0"/>
                <a:hlinkClick r:id="rId5"/>
              </a:rPr>
              <a:t>lean</a:t>
            </a:r>
            <a:r>
              <a:rPr lang="en-US" sz="1200" b="0" i="0" dirty="0">
                <a:solidFill>
                  <a:srgbClr val="090909"/>
                </a:solidFill>
                <a:effectLst/>
                <a:latin typeface="Helvetica" panose="020B0604020202020204" pitchFamily="34" charset="0"/>
              </a:rPr>
              <a:t>. </a:t>
            </a:r>
            <a:endParaRPr lang="en-US" sz="1200" dirty="0"/>
          </a:p>
        </p:txBody>
      </p:sp>
    </p:spTree>
    <p:extLst>
      <p:ext uri="{BB962C8B-B14F-4D97-AF65-F5344CB8AC3E}">
        <p14:creationId xmlns:p14="http://schemas.microsoft.com/office/powerpoint/2010/main" val="393392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138E-4AB2-4F08-ABBF-80869824C37D}"/>
              </a:ext>
            </a:extLst>
          </p:cNvPr>
          <p:cNvSpPr>
            <a:spLocks noGrp="1"/>
          </p:cNvSpPr>
          <p:nvPr>
            <p:ph type="title"/>
          </p:nvPr>
        </p:nvSpPr>
        <p:spPr/>
        <p:txBody>
          <a:bodyPr/>
          <a:lstStyle/>
          <a:p>
            <a:r>
              <a:rPr lang="en-US" dirty="0">
                <a:solidFill>
                  <a:srgbClr val="FF0000"/>
                </a:solidFill>
              </a:rPr>
              <a:t>Define</a:t>
            </a:r>
            <a:r>
              <a:rPr lang="en-US" dirty="0"/>
              <a:t> – What do Customer’s Value?</a:t>
            </a:r>
          </a:p>
        </p:txBody>
      </p:sp>
      <p:sp>
        <p:nvSpPr>
          <p:cNvPr id="3" name="Content Placeholder 2">
            <a:extLst>
              <a:ext uri="{FF2B5EF4-FFF2-40B4-BE49-F238E27FC236}">
                <a16:creationId xmlns:a16="http://schemas.microsoft.com/office/drawing/2014/main" id="{AC03D743-A35B-4765-8F08-C8A86A50AC24}"/>
              </a:ext>
            </a:extLst>
          </p:cNvPr>
          <p:cNvSpPr>
            <a:spLocks noGrp="1"/>
          </p:cNvSpPr>
          <p:nvPr>
            <p:ph idx="1"/>
          </p:nvPr>
        </p:nvSpPr>
        <p:spPr>
          <a:xfrm>
            <a:off x="1097280" y="1853336"/>
            <a:ext cx="10388703" cy="4015757"/>
          </a:xfrm>
        </p:spPr>
        <p:txBody>
          <a:bodyPr>
            <a:normAutofit fontScale="92500" lnSpcReduction="10000"/>
          </a:bodyPr>
          <a:lstStyle/>
          <a:p>
            <a:pPr>
              <a:buFont typeface="Arial" panose="020B0604020202020204" pitchFamily="34" charset="0"/>
              <a:buChar char="•"/>
            </a:pPr>
            <a:r>
              <a:rPr lang="en-US" dirty="0"/>
              <a:t>What is the problem?</a:t>
            </a:r>
          </a:p>
          <a:p>
            <a:pPr>
              <a:buFont typeface="Arial" panose="020B0604020202020204" pitchFamily="34" charset="0"/>
              <a:buChar char="•"/>
            </a:pPr>
            <a:r>
              <a:rPr lang="en-US" dirty="0"/>
              <a:t>Why is it important?</a:t>
            </a:r>
          </a:p>
          <a:p>
            <a:pPr>
              <a:buFont typeface="Arial" panose="020B0604020202020204" pitchFamily="34" charset="0"/>
              <a:buChar char="•"/>
            </a:pPr>
            <a:r>
              <a:rPr lang="en-US" dirty="0"/>
              <a:t>Who is the customer?</a:t>
            </a:r>
          </a:p>
          <a:p>
            <a:pPr>
              <a:buFont typeface="Arial" panose="020B0604020202020204" pitchFamily="34" charset="0"/>
              <a:buChar char="•"/>
            </a:pPr>
            <a:r>
              <a:rPr lang="en-US" dirty="0"/>
              <a:t>What is critical to quality?</a:t>
            </a:r>
          </a:p>
          <a:p>
            <a:pPr>
              <a:buFont typeface="Arial" panose="020B0604020202020204" pitchFamily="34" charset="0"/>
              <a:buChar char="•"/>
            </a:pPr>
            <a:r>
              <a:rPr lang="en-US" dirty="0"/>
              <a:t>What is the goal?</a:t>
            </a:r>
          </a:p>
          <a:p>
            <a:pPr>
              <a:buFont typeface="Arial" panose="020B0604020202020204" pitchFamily="34" charset="0"/>
              <a:buChar char="•"/>
            </a:pPr>
            <a:r>
              <a:rPr lang="en-US" dirty="0"/>
              <a:t>Who are the stakeholders?</a:t>
            </a:r>
          </a:p>
          <a:p>
            <a:pPr>
              <a:buFont typeface="Arial" panose="020B0604020202020204" pitchFamily="34" charset="0"/>
              <a:buChar char="•"/>
            </a:pPr>
            <a:r>
              <a:rPr lang="en-US" dirty="0"/>
              <a:t>Who are team members?</a:t>
            </a:r>
          </a:p>
          <a:p>
            <a:pPr>
              <a:buFont typeface="Arial" panose="020B0604020202020204" pitchFamily="34" charset="0"/>
              <a:buChar char="•"/>
            </a:pPr>
            <a:r>
              <a:rPr lang="en-US" dirty="0"/>
              <a:t>Do you anticipate resistance?</a:t>
            </a:r>
          </a:p>
          <a:p>
            <a:pPr>
              <a:buFont typeface="Arial" panose="020B0604020202020204" pitchFamily="34" charset="0"/>
              <a:buChar char="•"/>
            </a:pPr>
            <a:r>
              <a:rPr lang="en-US" dirty="0"/>
              <a:t>What does the current state look like?</a:t>
            </a:r>
          </a:p>
          <a:p>
            <a:pPr>
              <a:buFont typeface="Arial" panose="020B0604020202020204" pitchFamily="34" charset="0"/>
              <a:buChar char="•"/>
            </a:pPr>
            <a:r>
              <a:rPr lang="en-US" dirty="0"/>
              <a:t>What are you going to improve, by how much and by when (timeline)?</a:t>
            </a:r>
          </a:p>
        </p:txBody>
      </p:sp>
      <p:sp>
        <p:nvSpPr>
          <p:cNvPr id="4" name="TextBox 3">
            <a:extLst>
              <a:ext uri="{FF2B5EF4-FFF2-40B4-BE49-F238E27FC236}">
                <a16:creationId xmlns:a16="http://schemas.microsoft.com/office/drawing/2014/main" id="{71896B1A-03DE-45CA-BD23-7F3DB26CF5EE}"/>
              </a:ext>
            </a:extLst>
          </p:cNvPr>
          <p:cNvSpPr txBox="1"/>
          <p:nvPr/>
        </p:nvSpPr>
        <p:spPr>
          <a:xfrm>
            <a:off x="4525347" y="1853337"/>
            <a:ext cx="6960636" cy="3693319"/>
          </a:xfrm>
          <a:prstGeom prst="rect">
            <a:avLst/>
          </a:prstGeom>
          <a:noFill/>
        </p:spPr>
        <p:txBody>
          <a:bodyPr wrap="square" rtlCol="0">
            <a:spAutoFit/>
          </a:bodyPr>
          <a:lstStyle/>
          <a:p>
            <a:pPr algn="ctr"/>
            <a:r>
              <a:rPr lang="en-US" u="sng" dirty="0">
                <a:solidFill>
                  <a:srgbClr val="FF0000"/>
                </a:solidFill>
              </a:rPr>
              <a:t>Tools</a:t>
            </a:r>
          </a:p>
          <a:p>
            <a:pPr algn="ctr"/>
            <a:r>
              <a:rPr lang="en-US" dirty="0"/>
              <a:t>Project Charter</a:t>
            </a:r>
          </a:p>
          <a:p>
            <a:pPr algn="ctr"/>
            <a:r>
              <a:rPr lang="en-US" dirty="0"/>
              <a:t>15 Words – what is most important?</a:t>
            </a:r>
          </a:p>
          <a:p>
            <a:pPr algn="ctr"/>
            <a:r>
              <a:rPr lang="en-US" dirty="0"/>
              <a:t>5 Whys (5 W’s)</a:t>
            </a:r>
          </a:p>
          <a:p>
            <a:pPr algn="ctr"/>
            <a:r>
              <a:rPr lang="en-US" dirty="0"/>
              <a:t>Voice of the customer</a:t>
            </a:r>
          </a:p>
          <a:p>
            <a:pPr algn="ctr"/>
            <a:r>
              <a:rPr lang="en-US" dirty="0"/>
              <a:t>SMART Goals (specific, measurable, achievable, relevant, timebound)</a:t>
            </a:r>
          </a:p>
          <a:p>
            <a:pPr algn="ctr"/>
            <a:r>
              <a:rPr lang="en-US" dirty="0"/>
              <a:t>ARMI Analysis: </a:t>
            </a:r>
            <a:r>
              <a:rPr lang="en-US" b="0" i="0" dirty="0">
                <a:solidFill>
                  <a:srgbClr val="464E56"/>
                </a:solidFill>
                <a:effectLst/>
              </a:rPr>
              <a:t>Approval, R = Resource, M = Member, I = Interested Party</a:t>
            </a:r>
          </a:p>
          <a:p>
            <a:pPr algn="ctr"/>
            <a:r>
              <a:rPr lang="en-US" dirty="0">
                <a:solidFill>
                  <a:srgbClr val="464E56"/>
                </a:solidFill>
              </a:rPr>
              <a:t>Stakeholder Analysis</a:t>
            </a:r>
          </a:p>
          <a:p>
            <a:pPr algn="ctr"/>
            <a:r>
              <a:rPr lang="en-US" dirty="0">
                <a:solidFill>
                  <a:srgbClr val="464E56"/>
                </a:solidFill>
              </a:rPr>
              <a:t>Barriers to Success Analysis</a:t>
            </a:r>
          </a:p>
          <a:p>
            <a:pPr algn="ctr"/>
            <a:r>
              <a:rPr lang="en-US" dirty="0">
                <a:solidFill>
                  <a:srgbClr val="464E56"/>
                </a:solidFill>
              </a:rPr>
              <a:t>Process mapping – define what you are changing</a:t>
            </a:r>
          </a:p>
          <a:p>
            <a:pPr algn="ctr"/>
            <a:r>
              <a:rPr lang="en-US" dirty="0">
                <a:solidFill>
                  <a:srgbClr val="464E56"/>
                </a:solidFill>
              </a:rPr>
              <a:t>Value Stream Mapping</a:t>
            </a:r>
          </a:p>
          <a:p>
            <a:pPr algn="ctr"/>
            <a:r>
              <a:rPr lang="en-US" dirty="0">
                <a:solidFill>
                  <a:srgbClr val="464E56"/>
                </a:solidFill>
              </a:rPr>
              <a:t>WWW </a:t>
            </a:r>
            <a:endParaRPr lang="en-US" dirty="0"/>
          </a:p>
          <a:p>
            <a:endParaRPr lang="en-US" dirty="0"/>
          </a:p>
        </p:txBody>
      </p:sp>
      <p:sp>
        <p:nvSpPr>
          <p:cNvPr id="5" name="TextBox 4">
            <a:extLst>
              <a:ext uri="{FF2B5EF4-FFF2-40B4-BE49-F238E27FC236}">
                <a16:creationId xmlns:a16="http://schemas.microsoft.com/office/drawing/2014/main" id="{1C59C849-A559-4197-B758-BA8D0885BF36}"/>
              </a:ext>
            </a:extLst>
          </p:cNvPr>
          <p:cNvSpPr txBox="1"/>
          <p:nvPr/>
        </p:nvSpPr>
        <p:spPr>
          <a:xfrm>
            <a:off x="7741275" y="6048177"/>
            <a:ext cx="4120874" cy="523220"/>
          </a:xfrm>
          <a:prstGeom prst="rect">
            <a:avLst/>
          </a:prstGeom>
          <a:noFill/>
        </p:spPr>
        <p:txBody>
          <a:bodyPr wrap="square" rtlCol="0">
            <a:spAutoFit/>
          </a:bodyPr>
          <a:lstStyle/>
          <a:p>
            <a:r>
              <a:rPr lang="en-US" sz="1000" dirty="0"/>
              <a:t>2011 The Joint Commission  www.centerfor transforminghealthcare.org.  </a:t>
            </a:r>
          </a:p>
          <a:p>
            <a:endParaRPr lang="en-US" dirty="0"/>
          </a:p>
        </p:txBody>
      </p:sp>
    </p:spTree>
    <p:extLst>
      <p:ext uri="{BB962C8B-B14F-4D97-AF65-F5344CB8AC3E}">
        <p14:creationId xmlns:p14="http://schemas.microsoft.com/office/powerpoint/2010/main" val="334802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24D099-C001-4A2B-BB14-1DF7E208E2F7}"/>
              </a:ext>
            </a:extLst>
          </p:cNvPr>
          <p:cNvSpPr txBox="1"/>
          <p:nvPr/>
        </p:nvSpPr>
        <p:spPr>
          <a:xfrm>
            <a:off x="866274" y="1624262"/>
            <a:ext cx="7615989" cy="1938992"/>
          </a:xfrm>
          <a:prstGeom prst="rect">
            <a:avLst/>
          </a:prstGeom>
          <a:noFill/>
        </p:spPr>
        <p:txBody>
          <a:bodyPr wrap="square">
            <a:spAutoFit/>
          </a:bodyPr>
          <a:lstStyle/>
          <a:p>
            <a:pPr algn="l"/>
            <a:r>
              <a:rPr lang="en-US" sz="2000" b="1" i="0" dirty="0">
                <a:solidFill>
                  <a:srgbClr val="000080"/>
                </a:solidFill>
                <a:effectLst/>
                <a:latin typeface="Arial" panose="020B0604020202020204" pitchFamily="34" charset="0"/>
              </a:rPr>
              <a:t>Columbo Approach</a:t>
            </a:r>
          </a:p>
          <a:p>
            <a:pPr algn="l"/>
            <a:r>
              <a:rPr lang="en-US" sz="2000" b="0" i="0" dirty="0">
                <a:solidFill>
                  <a:srgbClr val="000000"/>
                </a:solidFill>
                <a:effectLst/>
                <a:latin typeface="Arial" panose="020B0604020202020204" pitchFamily="34" charset="0"/>
              </a:rPr>
              <a:t>Detective Columbo always scratched his head and asked a lot of questions. A good mapping facilitator does the same.  Good facilitators often suspect where the critical issues lie and direct questions accordingly. </a:t>
            </a:r>
          </a:p>
          <a:p>
            <a:pPr algn="l"/>
            <a:r>
              <a:rPr lang="en-US" sz="2000" b="0" i="0" dirty="0">
                <a:solidFill>
                  <a:srgbClr val="000000"/>
                </a:solidFill>
                <a:effectLst/>
                <a:latin typeface="Arial" panose="020B0604020202020204" pitchFamily="34" charset="0"/>
              </a:rPr>
              <a:t> </a:t>
            </a:r>
          </a:p>
        </p:txBody>
      </p:sp>
      <p:pic>
        <p:nvPicPr>
          <p:cNvPr id="6" name="Picture 5">
            <a:extLst>
              <a:ext uri="{FF2B5EF4-FFF2-40B4-BE49-F238E27FC236}">
                <a16:creationId xmlns:a16="http://schemas.microsoft.com/office/drawing/2014/main" id="{74CF4361-0455-49F8-8F9E-C53F08FC527E}"/>
              </a:ext>
            </a:extLst>
          </p:cNvPr>
          <p:cNvPicPr>
            <a:picLocks noChangeAspect="1"/>
          </p:cNvPicPr>
          <p:nvPr/>
        </p:nvPicPr>
        <p:blipFill>
          <a:blip r:embed="rId3"/>
          <a:stretch>
            <a:fillRect/>
          </a:stretch>
        </p:blipFill>
        <p:spPr>
          <a:xfrm>
            <a:off x="8722895" y="877371"/>
            <a:ext cx="3032793" cy="4332561"/>
          </a:xfrm>
          <a:prstGeom prst="rect">
            <a:avLst/>
          </a:prstGeom>
        </p:spPr>
      </p:pic>
    </p:spTree>
    <p:extLst>
      <p:ext uri="{BB962C8B-B14F-4D97-AF65-F5344CB8AC3E}">
        <p14:creationId xmlns:p14="http://schemas.microsoft.com/office/powerpoint/2010/main" val="33488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2256" y="642257"/>
            <a:ext cx="3417677" cy="5226837"/>
          </a:xfrm>
        </p:spPr>
        <p:txBody>
          <a:bodyPr anchor="t">
            <a:normAutofit/>
          </a:bodyPr>
          <a:lstStyle/>
          <a:p>
            <a:r>
              <a:rPr lang="en-US" dirty="0"/>
              <a:t>Project Examples</a:t>
            </a:r>
          </a:p>
        </p:txBody>
      </p:sp>
      <p:graphicFrame>
        <p:nvGraphicFramePr>
          <p:cNvPr id="18" name="Content Placeholder 2">
            <a:extLst>
              <a:ext uri="{FF2B5EF4-FFF2-40B4-BE49-F238E27FC236}">
                <a16:creationId xmlns:a16="http://schemas.microsoft.com/office/drawing/2014/main" id="{4570DCC4-4E5A-4B42-B7CE-5CFF07CBB536}"/>
              </a:ext>
            </a:extLst>
          </p:cNvPr>
          <p:cNvGraphicFramePr>
            <a:graphicFrameLocks noGrp="1"/>
          </p:cNvGraphicFramePr>
          <p:nvPr>
            <p:ph idx="1"/>
            <p:extLst>
              <p:ext uri="{D42A27DB-BD31-4B8C-83A1-F6EECF244321}">
                <p14:modId xmlns:p14="http://schemas.microsoft.com/office/powerpoint/2010/main" val="4226778660"/>
              </p:ext>
            </p:extLst>
          </p:nvPr>
        </p:nvGraphicFramePr>
        <p:xfrm>
          <a:off x="4713512" y="642258"/>
          <a:ext cx="6847117" cy="30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4294967295"/>
          </p:nvPr>
        </p:nvSpPr>
        <p:spPr>
          <a:xfrm>
            <a:off x="4314825" y="457200"/>
            <a:ext cx="7245350" cy="3276600"/>
          </a:xfrm>
        </p:spPr>
        <p:txBody>
          <a:bodyPr>
            <a:normAutofit/>
          </a:bodyPr>
          <a:lstStyle/>
          <a:p>
            <a:pPr>
              <a:spcBef>
                <a:spcPts val="0"/>
              </a:spcBef>
              <a:spcAft>
                <a:spcPts val="0"/>
              </a:spcAft>
            </a:pPr>
            <a:r>
              <a:rPr lang="en-US" sz="1600" dirty="0"/>
              <a:t>               </a:t>
            </a:r>
          </a:p>
          <a:p>
            <a:endParaRPr lang="en-US" sz="1600" dirty="0"/>
          </a:p>
        </p:txBody>
      </p:sp>
      <p:pic>
        <p:nvPicPr>
          <p:cNvPr id="6" name="Picture 5" descr="A picture containing wheel, gear&#10;&#10;Description automatically generated">
            <a:extLst>
              <a:ext uri="{FF2B5EF4-FFF2-40B4-BE49-F238E27FC236}">
                <a16:creationId xmlns:a16="http://schemas.microsoft.com/office/drawing/2014/main" id="{EF09B4B5-F65E-476F-8249-22A5F66FB87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13512" y="4028558"/>
            <a:ext cx="6847117" cy="1814486"/>
          </a:xfrm>
          <a:prstGeom prst="rect">
            <a:avLst/>
          </a:prstGeom>
        </p:spPr>
      </p:pic>
      <p:sp>
        <p:nvSpPr>
          <p:cNvPr id="14" name="Rectangle 13">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A2FD9C4-80C7-4642-91EF-10DDE59F5727}"/>
              </a:ext>
            </a:extLst>
          </p:cNvPr>
          <p:cNvSpPr txBox="1"/>
          <p:nvPr/>
        </p:nvSpPr>
        <p:spPr>
          <a:xfrm>
            <a:off x="642256" y="4006474"/>
            <a:ext cx="3813865" cy="369332"/>
          </a:xfrm>
          <a:prstGeom prst="rect">
            <a:avLst/>
          </a:prstGeom>
          <a:noFill/>
        </p:spPr>
        <p:txBody>
          <a:bodyPr wrap="none" rtlCol="0">
            <a:spAutoFit/>
          </a:bodyPr>
          <a:lstStyle/>
          <a:p>
            <a:pPr>
              <a:spcAft>
                <a:spcPts val="600"/>
              </a:spcAft>
            </a:pPr>
            <a:r>
              <a:rPr lang="en-US" dirty="0"/>
              <a:t>What are the projects in your facility?  </a:t>
            </a:r>
          </a:p>
        </p:txBody>
      </p:sp>
    </p:spTree>
    <p:extLst>
      <p:ext uri="{BB962C8B-B14F-4D97-AF65-F5344CB8AC3E}">
        <p14:creationId xmlns:p14="http://schemas.microsoft.com/office/powerpoint/2010/main" val="331411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BFB2E-3FB7-4B7E-8EA1-5562E311D857}"/>
              </a:ext>
            </a:extLst>
          </p:cNvPr>
          <p:cNvSpPr>
            <a:spLocks noGrp="1"/>
          </p:cNvSpPr>
          <p:nvPr>
            <p:ph type="title" idx="4294967295"/>
          </p:nvPr>
        </p:nvSpPr>
        <p:spPr>
          <a:xfrm>
            <a:off x="289249" y="401216"/>
            <a:ext cx="10017968" cy="758643"/>
          </a:xfrm>
        </p:spPr>
        <p:txBody>
          <a:bodyPr vert="horz" lIns="91440" tIns="45720" rIns="91440" bIns="45720" rtlCol="0" anchor="b">
            <a:normAutofit/>
          </a:bodyPr>
          <a:lstStyle/>
          <a:p>
            <a:r>
              <a:rPr lang="en-US" dirty="0">
                <a:solidFill>
                  <a:schemeClr val="accent2"/>
                </a:solidFill>
              </a:rPr>
              <a:t>Project Summary</a:t>
            </a:r>
          </a:p>
        </p:txBody>
      </p:sp>
      <p:sp>
        <p:nvSpPr>
          <p:cNvPr id="8" name="Text Box 125">
            <a:extLst>
              <a:ext uri="{FF2B5EF4-FFF2-40B4-BE49-F238E27FC236}">
                <a16:creationId xmlns:a16="http://schemas.microsoft.com/office/drawing/2014/main" id="{5EF404AD-23D6-479E-8AE6-E811BCC43D11}"/>
              </a:ext>
            </a:extLst>
          </p:cNvPr>
          <p:cNvSpPr txBox="1">
            <a:spLocks noChangeArrowheads="1"/>
          </p:cNvSpPr>
          <p:nvPr/>
        </p:nvSpPr>
        <p:spPr bwMode="auto">
          <a:xfrm>
            <a:off x="727392" y="3722886"/>
            <a:ext cx="10826801" cy="1843713"/>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ct val="20000"/>
              </a:spcBef>
              <a:buClr>
                <a:srgbClr val="002664"/>
              </a:buClr>
              <a:buSzPct val="120000"/>
              <a:buFont typeface="Times New Roman" pitchFamily="18" charset="0"/>
              <a:buNone/>
              <a:defRPr/>
            </a:pPr>
            <a:r>
              <a:rPr lang="en-US" sz="1400" b="1" dirty="0">
                <a:solidFill>
                  <a:srgbClr val="011E40"/>
                </a:solidFill>
                <a:latin typeface="Calibri" panose="020F0502020204030204" pitchFamily="34" charset="0"/>
              </a:rPr>
              <a:t>      Rationale for Choosing this Project: </a:t>
            </a:r>
            <a:r>
              <a:rPr lang="en-US" sz="1400" dirty="0">
                <a:latin typeface="Calibri" panose="020F0502020204030204" pitchFamily="34" charset="0"/>
              </a:rPr>
              <a:t>As a busy pediatric otolaryngology practice, thousands of the surgeries are performed in our division each year.  Improving retention of information will help improve the care that parents are able to provide their children at home.   In addition, I hypothesize that 1. Improved understanding will translate into a more efficient outpatient practice, by decreasing the volume of postoperative parent calls fielded by the otolaryngology staff and so allowing more time to be dedicated to direct patient care. 2. The number of visits to the ED within 30 days of the procedure will decrease, which has benefits to both families and the health care system. 3.  Families’ satisfaction regarding their child’s surgical experience will increase.</a:t>
            </a:r>
          </a:p>
          <a:p>
            <a:endParaRPr lang="en-US" sz="1400" b="1" dirty="0">
              <a:solidFill>
                <a:srgbClr val="011E40"/>
              </a:solidFill>
              <a:latin typeface="Calibri" panose="020F0502020204030204" pitchFamily="34" charset="0"/>
            </a:endParaRPr>
          </a:p>
        </p:txBody>
      </p:sp>
      <p:sp>
        <p:nvSpPr>
          <p:cNvPr id="9" name="Text Box 125">
            <a:extLst>
              <a:ext uri="{FF2B5EF4-FFF2-40B4-BE49-F238E27FC236}">
                <a16:creationId xmlns:a16="http://schemas.microsoft.com/office/drawing/2014/main" id="{C52ACD7D-F18A-4078-A5B5-288BADC0F6A3}"/>
              </a:ext>
            </a:extLst>
          </p:cNvPr>
          <p:cNvSpPr txBox="1">
            <a:spLocks noChangeArrowheads="1"/>
          </p:cNvSpPr>
          <p:nvPr/>
        </p:nvSpPr>
        <p:spPr bwMode="auto">
          <a:xfrm>
            <a:off x="727392" y="1530304"/>
            <a:ext cx="4086226" cy="2008600"/>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400" b="1" dirty="0">
                <a:solidFill>
                  <a:srgbClr val="011E40"/>
                </a:solidFill>
                <a:latin typeface="Calibri" panose="020F0502020204030204" pitchFamily="34" charset="0"/>
              </a:rPr>
              <a:t>Importance of this Opportunity to You:  </a:t>
            </a:r>
            <a:r>
              <a:rPr lang="en-US" sz="1400" dirty="0">
                <a:solidFill>
                  <a:srgbClr val="011E40"/>
                </a:solidFill>
                <a:latin typeface="Calibri" panose="020F0502020204030204" pitchFamily="34" charset="0"/>
              </a:rPr>
              <a:t>Having a child undergo surgery is a stressful event for a family.  Providing as positive an experience as possible for the family surrounding the time of the procedure is important to me.  Providing the family improved methods of education regarding the procedure and the postoperative recovery will arm families with information.  Giving small amounts of information over time will improve retention.  </a:t>
            </a:r>
            <a:endParaRPr lang="en-US" sz="1400" b="1" dirty="0">
              <a:solidFill>
                <a:srgbClr val="011E40"/>
              </a:solidFill>
              <a:latin typeface="Calibri" panose="020F0502020204030204" pitchFamily="34" charset="0"/>
            </a:endParaRPr>
          </a:p>
        </p:txBody>
      </p:sp>
      <p:sp>
        <p:nvSpPr>
          <p:cNvPr id="10" name="Text Box 125">
            <a:extLst>
              <a:ext uri="{FF2B5EF4-FFF2-40B4-BE49-F238E27FC236}">
                <a16:creationId xmlns:a16="http://schemas.microsoft.com/office/drawing/2014/main" id="{0ECC2FDD-2242-4239-91FA-2D90E78408D0}"/>
              </a:ext>
            </a:extLst>
          </p:cNvPr>
          <p:cNvSpPr txBox="1">
            <a:spLocks noChangeArrowheads="1"/>
          </p:cNvSpPr>
          <p:nvPr/>
        </p:nvSpPr>
        <p:spPr bwMode="auto">
          <a:xfrm>
            <a:off x="5092959" y="1585287"/>
            <a:ext cx="6461234" cy="1843713"/>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400" b="1" dirty="0">
                <a:solidFill>
                  <a:srgbClr val="011E40"/>
                </a:solidFill>
                <a:latin typeface="Calibri" panose="020F0502020204030204" pitchFamily="34" charset="0"/>
              </a:rPr>
              <a:t>AIM Statement: </a:t>
            </a:r>
            <a:r>
              <a:rPr lang="en-US" sz="1400" dirty="0"/>
              <a:t>By December 31, 2019, the Division of Pediatric Otolaryngology at Nemours will provide text message-based messages postoperatively to families whose children have undergone two commonly performed surgeries, adenotonsillectomy and tympanostomy tube insertion.   Families will understand and retain a greater amount of information regarding their child’s post-operative course.  Frequency of postoperative calls and visits to the emergency department regarding information provided in the handout will decrease by 20% and family satisfaction will improve.</a:t>
            </a:r>
          </a:p>
        </p:txBody>
      </p:sp>
    </p:spTree>
    <p:extLst>
      <p:ext uri="{BB962C8B-B14F-4D97-AF65-F5344CB8AC3E}">
        <p14:creationId xmlns:p14="http://schemas.microsoft.com/office/powerpoint/2010/main" val="353808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BBC-9120-4D16-B588-FB3242F31BC6}"/>
              </a:ext>
            </a:extLst>
          </p:cNvPr>
          <p:cNvSpPr>
            <a:spLocks noGrp="1"/>
          </p:cNvSpPr>
          <p:nvPr>
            <p:ph type="title"/>
          </p:nvPr>
        </p:nvSpPr>
        <p:spPr>
          <a:xfrm>
            <a:off x="1097280" y="286603"/>
            <a:ext cx="10058400" cy="1450757"/>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399784F-6B47-4AF6-B510-73029EE7D517}"/>
              </a:ext>
            </a:extLst>
          </p:cNvPr>
          <p:cNvGraphicFramePr>
            <a:graphicFrameLocks noGrp="1"/>
          </p:cNvGraphicFramePr>
          <p:nvPr>
            <p:ph idx="1"/>
            <p:extLst>
              <p:ext uri="{D42A27DB-BD31-4B8C-83A1-F6EECF244321}">
                <p14:modId xmlns:p14="http://schemas.microsoft.com/office/powerpoint/2010/main" val="2473554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64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BFB2E-3FB7-4B7E-8EA1-5562E311D857}"/>
              </a:ext>
            </a:extLst>
          </p:cNvPr>
          <p:cNvSpPr>
            <a:spLocks noGrp="1"/>
          </p:cNvSpPr>
          <p:nvPr>
            <p:ph type="title" idx="4294967295"/>
          </p:nvPr>
        </p:nvSpPr>
        <p:spPr>
          <a:xfrm>
            <a:off x="419699" y="179334"/>
            <a:ext cx="8323263" cy="765175"/>
          </a:xfrm>
          <a:solidFill>
            <a:schemeClr val="bg1"/>
          </a:solidFill>
        </p:spPr>
        <p:txBody>
          <a:bodyPr>
            <a:normAutofit/>
          </a:bodyPr>
          <a:lstStyle/>
          <a:p>
            <a:r>
              <a:rPr lang="en-US" dirty="0">
                <a:solidFill>
                  <a:srgbClr val="C00000"/>
                </a:solidFill>
              </a:rPr>
              <a:t>Project Summary</a:t>
            </a:r>
          </a:p>
        </p:txBody>
      </p:sp>
      <p:sp>
        <p:nvSpPr>
          <p:cNvPr id="7" name="Text Box 125">
            <a:extLst>
              <a:ext uri="{FF2B5EF4-FFF2-40B4-BE49-F238E27FC236}">
                <a16:creationId xmlns:a16="http://schemas.microsoft.com/office/drawing/2014/main" id="{A83A6172-10D6-4894-A441-F45ED97F4E8D}"/>
              </a:ext>
            </a:extLst>
          </p:cNvPr>
          <p:cNvSpPr txBox="1">
            <a:spLocks noChangeArrowheads="1"/>
          </p:cNvSpPr>
          <p:nvPr/>
        </p:nvSpPr>
        <p:spPr bwMode="auto">
          <a:xfrm>
            <a:off x="705920" y="1122759"/>
            <a:ext cx="4086226" cy="1161397"/>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Project Title: </a:t>
            </a:r>
            <a:r>
              <a:rPr lang="en-US" sz="1800" dirty="0">
                <a:latin typeface="Calibri" panose="020F0502020204030204" pitchFamily="34" charset="0"/>
              </a:rPr>
              <a:t>Combating alarm fatigue by reducing the number of pulse oximeter alarms in the ICU.</a:t>
            </a:r>
          </a:p>
        </p:txBody>
      </p:sp>
      <p:sp>
        <p:nvSpPr>
          <p:cNvPr id="8" name="Text Box 125">
            <a:extLst>
              <a:ext uri="{FF2B5EF4-FFF2-40B4-BE49-F238E27FC236}">
                <a16:creationId xmlns:a16="http://schemas.microsoft.com/office/drawing/2014/main" id="{5EF404AD-23D6-479E-8AE6-E811BCC43D11}"/>
              </a:ext>
            </a:extLst>
          </p:cNvPr>
          <p:cNvSpPr txBox="1">
            <a:spLocks noChangeArrowheads="1"/>
          </p:cNvSpPr>
          <p:nvPr/>
        </p:nvSpPr>
        <p:spPr bwMode="auto">
          <a:xfrm>
            <a:off x="5949793" y="2462406"/>
            <a:ext cx="4017312" cy="3253936"/>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Rationale for Choosing this Project:</a:t>
            </a:r>
          </a:p>
          <a:p>
            <a:pPr lvl="1" defTabSz="342900" eaLnBrk="0" hangingPunct="0">
              <a:spcBef>
                <a:spcPct val="50000"/>
              </a:spcBef>
              <a:defRPr/>
            </a:pPr>
            <a:r>
              <a:rPr lang="en-US" sz="1800" dirty="0">
                <a:solidFill>
                  <a:srgbClr val="011E40"/>
                </a:solidFill>
                <a:latin typeface="Calibri" panose="020F0502020204030204" pitchFamily="34" charset="0"/>
              </a:rPr>
              <a:t>Recent SCORE survey revealed a high level of burnout in the medical ICU.</a:t>
            </a:r>
          </a:p>
          <a:p>
            <a:pPr lvl="1" defTabSz="342900" eaLnBrk="0" hangingPunct="0">
              <a:spcBef>
                <a:spcPct val="50000"/>
              </a:spcBef>
              <a:defRPr/>
            </a:pPr>
            <a:r>
              <a:rPr lang="en-US" sz="1800" dirty="0">
                <a:solidFill>
                  <a:srgbClr val="011E40"/>
                </a:solidFill>
                <a:latin typeface="Calibri" panose="020F0502020204030204" pitchFamily="34" charset="0"/>
              </a:rPr>
              <a:t>I am the support person for the national patient safety goal of alarm management.</a:t>
            </a:r>
          </a:p>
          <a:p>
            <a:pPr lvl="1" defTabSz="342900" eaLnBrk="0" hangingPunct="0">
              <a:spcBef>
                <a:spcPct val="50000"/>
              </a:spcBef>
              <a:defRPr/>
            </a:pPr>
            <a:r>
              <a:rPr lang="en-US" sz="1800" dirty="0">
                <a:solidFill>
                  <a:srgbClr val="011E40"/>
                </a:solidFill>
                <a:latin typeface="Calibri" panose="020F0502020204030204" pitchFamily="34" charset="0"/>
              </a:rPr>
              <a:t>The alarm management committee needs an actionable goal for FY 2020</a:t>
            </a:r>
          </a:p>
          <a:p>
            <a:pPr lvl="1" defTabSz="342900" eaLnBrk="0" hangingPunct="0">
              <a:spcBef>
                <a:spcPct val="50000"/>
              </a:spcBef>
              <a:defRPr/>
            </a:pPr>
            <a:r>
              <a:rPr lang="en-US" sz="1800" dirty="0">
                <a:latin typeface="Calibri" panose="020F0502020204030204" pitchFamily="34" charset="0"/>
              </a:rPr>
              <a:t>A patient safety issue for patients and families.</a:t>
            </a:r>
          </a:p>
        </p:txBody>
      </p:sp>
      <p:sp>
        <p:nvSpPr>
          <p:cNvPr id="9" name="Text Box 125">
            <a:extLst>
              <a:ext uri="{FF2B5EF4-FFF2-40B4-BE49-F238E27FC236}">
                <a16:creationId xmlns:a16="http://schemas.microsoft.com/office/drawing/2014/main" id="{C52ACD7D-F18A-4078-A5B5-288BADC0F6A3}"/>
              </a:ext>
            </a:extLst>
          </p:cNvPr>
          <p:cNvSpPr txBox="1">
            <a:spLocks noChangeArrowheads="1"/>
          </p:cNvSpPr>
          <p:nvPr/>
        </p:nvSpPr>
        <p:spPr bwMode="auto">
          <a:xfrm>
            <a:off x="705920" y="2462406"/>
            <a:ext cx="4086226" cy="3127061"/>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Importance of this Opportunity to You:</a:t>
            </a:r>
          </a:p>
          <a:p>
            <a:pPr lvl="1" defTabSz="342900" eaLnBrk="0" hangingPunct="0">
              <a:spcBef>
                <a:spcPct val="50000"/>
              </a:spcBef>
              <a:defRPr/>
            </a:pPr>
            <a:r>
              <a:rPr lang="en-US" sz="1800" dirty="0">
                <a:solidFill>
                  <a:srgbClr val="011E40"/>
                </a:solidFill>
                <a:latin typeface="Calibri" panose="020F0502020204030204" pitchFamily="34" charset="0"/>
              </a:rPr>
              <a:t>Alarm management is a national patient safety goal</a:t>
            </a:r>
          </a:p>
          <a:p>
            <a:pPr lvl="1" defTabSz="342900" eaLnBrk="0" hangingPunct="0">
              <a:spcBef>
                <a:spcPct val="50000"/>
              </a:spcBef>
              <a:defRPr/>
            </a:pPr>
            <a:r>
              <a:rPr lang="en-US" sz="1800" dirty="0">
                <a:solidFill>
                  <a:srgbClr val="011E40"/>
                </a:solidFill>
                <a:latin typeface="Calibri" panose="020F0502020204030204" pitchFamily="34" charset="0"/>
              </a:rPr>
              <a:t>Too many alarms sounding causes alarm fatigue. </a:t>
            </a:r>
          </a:p>
          <a:p>
            <a:pPr lvl="1" defTabSz="342900" eaLnBrk="0" hangingPunct="0">
              <a:spcBef>
                <a:spcPct val="50000"/>
              </a:spcBef>
              <a:defRPr/>
            </a:pPr>
            <a:r>
              <a:rPr lang="en-US" sz="1800" dirty="0">
                <a:solidFill>
                  <a:srgbClr val="011E40"/>
                </a:solidFill>
                <a:latin typeface="Calibri" panose="020F0502020204030204" pitchFamily="34" charset="0"/>
              </a:rPr>
              <a:t>Alarm fatigue is a risk to patient safety</a:t>
            </a:r>
          </a:p>
          <a:p>
            <a:pPr lvl="1" defTabSz="342900" eaLnBrk="0" hangingPunct="0">
              <a:spcBef>
                <a:spcPct val="50000"/>
              </a:spcBef>
              <a:defRPr/>
            </a:pPr>
            <a:r>
              <a:rPr lang="en-US" sz="1800" dirty="0">
                <a:solidFill>
                  <a:srgbClr val="011E40"/>
                </a:solidFill>
                <a:latin typeface="Calibri" panose="020F0502020204030204" pitchFamily="34" charset="0"/>
              </a:rPr>
              <a:t>Alarm fatigue is a contributes to staff burnout</a:t>
            </a:r>
          </a:p>
        </p:txBody>
      </p:sp>
      <p:sp>
        <p:nvSpPr>
          <p:cNvPr id="10" name="Text Box 125">
            <a:extLst>
              <a:ext uri="{FF2B5EF4-FFF2-40B4-BE49-F238E27FC236}">
                <a16:creationId xmlns:a16="http://schemas.microsoft.com/office/drawing/2014/main" id="{0ECC2FDD-2242-4239-91FA-2D90E78408D0}"/>
              </a:ext>
            </a:extLst>
          </p:cNvPr>
          <p:cNvSpPr txBox="1">
            <a:spLocks noChangeArrowheads="1"/>
          </p:cNvSpPr>
          <p:nvPr/>
        </p:nvSpPr>
        <p:spPr bwMode="auto">
          <a:xfrm>
            <a:off x="6007377" y="745778"/>
            <a:ext cx="4086226" cy="1357354"/>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latin typeface="Calibri" panose="020F0502020204030204" pitchFamily="34" charset="0"/>
              </a:rPr>
              <a:t>AIM Statement: </a:t>
            </a:r>
            <a:r>
              <a:rPr lang="en-US" sz="1800" dirty="0">
                <a:latin typeface="Calibri" panose="020F0502020204030204" pitchFamily="34" charset="0"/>
              </a:rPr>
              <a:t>AIM to combat alarm fatigue in the nursing staff, this project will decrease the number of a frequent alarm, the pulse oximeter alarms, that sound daily in a medical ICU by 35% from baseline by October 1, 2019</a:t>
            </a:r>
          </a:p>
        </p:txBody>
      </p:sp>
    </p:spTree>
    <p:extLst>
      <p:ext uri="{BB962C8B-B14F-4D97-AF65-F5344CB8AC3E}">
        <p14:creationId xmlns:p14="http://schemas.microsoft.com/office/powerpoint/2010/main" val="169985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49C3-FECF-4EAD-A7FE-582F3E6F2D38}"/>
              </a:ext>
            </a:extLst>
          </p:cNvPr>
          <p:cNvSpPr>
            <a:spLocks noGrp="1"/>
          </p:cNvSpPr>
          <p:nvPr>
            <p:ph type="title"/>
          </p:nvPr>
        </p:nvSpPr>
        <p:spPr>
          <a:xfrm>
            <a:off x="1097280" y="286603"/>
            <a:ext cx="10058400" cy="1450757"/>
          </a:xfrm>
        </p:spPr>
        <p:txBody>
          <a:bodyPr>
            <a:normAutofit/>
          </a:bodyPr>
          <a:lstStyle/>
          <a:p>
            <a:r>
              <a:rPr lang="en-US" dirty="0">
                <a:solidFill>
                  <a:schemeClr val="accent1">
                    <a:lumMod val="75000"/>
                  </a:schemeClr>
                </a:solidFill>
              </a:rPr>
              <a:t>Summary -  </a:t>
            </a:r>
            <a:r>
              <a:rPr lang="en-US" dirty="0">
                <a:solidFill>
                  <a:srgbClr val="FF0000"/>
                </a:solidFill>
              </a:rPr>
              <a:t>Define</a:t>
            </a:r>
          </a:p>
        </p:txBody>
      </p:sp>
      <p:sp>
        <p:nvSpPr>
          <p:cNvPr id="3" name="Content Placeholder 2">
            <a:extLst>
              <a:ext uri="{FF2B5EF4-FFF2-40B4-BE49-F238E27FC236}">
                <a16:creationId xmlns:a16="http://schemas.microsoft.com/office/drawing/2014/main" id="{C10BA134-9226-4AFA-84C2-0E518782CF2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en-US" sz="2800" dirty="0"/>
              <a:t> Drill down  - keep questioning until you have the problem, issue or project clearly defined, measurable and  relevant and workable.</a:t>
            </a:r>
          </a:p>
          <a:p>
            <a:pPr>
              <a:buFont typeface="Wingdings" panose="05000000000000000000" pitchFamily="2" charset="2"/>
              <a:buChar char="§"/>
            </a:pPr>
            <a:r>
              <a:rPr lang="en-US" sz="2800" dirty="0"/>
              <a:t>Don’t boil the ocean</a:t>
            </a:r>
          </a:p>
          <a:p>
            <a:pPr>
              <a:buFont typeface="Wingdings" panose="05000000000000000000" pitchFamily="2" charset="2"/>
              <a:buChar char="§"/>
            </a:pPr>
            <a:r>
              <a:rPr lang="en-US" sz="2800" dirty="0"/>
              <a:t>Team consensus for understanding</a:t>
            </a:r>
          </a:p>
          <a:p>
            <a:pPr>
              <a:buFont typeface="Wingdings" panose="05000000000000000000" pitchFamily="2" charset="2"/>
              <a:buChar char="§"/>
            </a:pPr>
            <a:r>
              <a:rPr lang="en-US" sz="2800" dirty="0"/>
              <a:t>Use tools to define the problem</a:t>
            </a:r>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pic>
        <p:nvPicPr>
          <p:cNvPr id="8" name="Picture 7" descr="A picture containing basket, metal, light&#10;&#10;Description automatically generated">
            <a:extLst>
              <a:ext uri="{FF2B5EF4-FFF2-40B4-BE49-F238E27FC236}">
                <a16:creationId xmlns:a16="http://schemas.microsoft.com/office/drawing/2014/main" id="{8FD2DE52-0B26-42C7-8C71-6A81A02F59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20570" y="1960515"/>
            <a:ext cx="3135109" cy="3382617"/>
          </a:xfrm>
          <a:prstGeom prst="rect">
            <a:avLst/>
          </a:prstGeom>
        </p:spPr>
      </p:pic>
    </p:spTree>
    <p:extLst>
      <p:ext uri="{BB962C8B-B14F-4D97-AF65-F5344CB8AC3E}">
        <p14:creationId xmlns:p14="http://schemas.microsoft.com/office/powerpoint/2010/main" val="30077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F1BD-6D2A-4FC0-BF17-1722C876D685}"/>
              </a:ext>
            </a:extLst>
          </p:cNvPr>
          <p:cNvSpPr>
            <a:spLocks noGrp="1"/>
          </p:cNvSpPr>
          <p:nvPr>
            <p:ph type="title"/>
          </p:nvPr>
        </p:nvSpPr>
        <p:spPr>
          <a:xfrm>
            <a:off x="1097279" y="286603"/>
            <a:ext cx="10263827" cy="1450757"/>
          </a:xfrm>
        </p:spPr>
        <p:txBody>
          <a:bodyPr/>
          <a:lstStyle/>
          <a:p>
            <a:r>
              <a:rPr lang="en-US" dirty="0">
                <a:solidFill>
                  <a:srgbClr val="FF0000"/>
                </a:solidFill>
              </a:rPr>
              <a:t>Measure </a:t>
            </a:r>
            <a:r>
              <a:rPr lang="en-US" dirty="0">
                <a:solidFill>
                  <a:schemeClr val="tx1"/>
                </a:solidFill>
              </a:rPr>
              <a:t>– Identify all steps in the process</a:t>
            </a:r>
            <a:endParaRPr lang="en-US" dirty="0">
              <a:solidFill>
                <a:srgbClr val="FF0000"/>
              </a:solidFill>
            </a:endParaRPr>
          </a:p>
        </p:txBody>
      </p:sp>
      <p:sp>
        <p:nvSpPr>
          <p:cNvPr id="3" name="Content Placeholder 2">
            <a:extLst>
              <a:ext uri="{FF2B5EF4-FFF2-40B4-BE49-F238E27FC236}">
                <a16:creationId xmlns:a16="http://schemas.microsoft.com/office/drawing/2014/main" id="{8FF1938B-E23E-4255-A63E-B2D6A426F0E6}"/>
              </a:ext>
            </a:extLst>
          </p:cNvPr>
          <p:cNvSpPr>
            <a:spLocks noGrp="1"/>
          </p:cNvSpPr>
          <p:nvPr>
            <p:ph idx="1"/>
          </p:nvPr>
        </p:nvSpPr>
        <p:spPr>
          <a:xfrm>
            <a:off x="1097279" y="2046150"/>
            <a:ext cx="10058400" cy="4023360"/>
          </a:xfrm>
        </p:spPr>
        <p:txBody>
          <a:bodyPr/>
          <a:lstStyle/>
          <a:p>
            <a:pPr>
              <a:buFont typeface="Arial" panose="020B0604020202020204" pitchFamily="34" charset="0"/>
              <a:buChar char="•"/>
            </a:pPr>
            <a:r>
              <a:rPr lang="en-US" dirty="0">
                <a:solidFill>
                  <a:srgbClr val="FF0000"/>
                </a:solidFill>
              </a:rPr>
              <a:t> </a:t>
            </a:r>
            <a:r>
              <a:rPr lang="en-US" dirty="0">
                <a:solidFill>
                  <a:schemeClr val="tx1"/>
                </a:solidFill>
              </a:rPr>
              <a:t>What steps have the biggest impact on the customer?</a:t>
            </a:r>
          </a:p>
          <a:p>
            <a:pPr>
              <a:buFont typeface="Arial" panose="020B0604020202020204" pitchFamily="34" charset="0"/>
              <a:buChar char="•"/>
            </a:pPr>
            <a:r>
              <a:rPr lang="en-US" dirty="0">
                <a:solidFill>
                  <a:schemeClr val="tx1"/>
                </a:solidFill>
              </a:rPr>
              <a:t>What could go wrong within the key steps?</a:t>
            </a:r>
          </a:p>
          <a:p>
            <a:pPr>
              <a:buFont typeface="Arial" panose="020B0604020202020204" pitchFamily="34" charset="0"/>
              <a:buChar char="•"/>
            </a:pPr>
            <a:r>
              <a:rPr lang="en-US" dirty="0">
                <a:solidFill>
                  <a:schemeClr val="tx1"/>
                </a:solidFill>
              </a:rPr>
              <a:t>What are probable causes?</a:t>
            </a:r>
          </a:p>
          <a:p>
            <a:pPr>
              <a:buFont typeface="Arial" panose="020B0604020202020204" pitchFamily="34" charset="0"/>
              <a:buChar char="•"/>
            </a:pPr>
            <a:r>
              <a:rPr lang="en-US" dirty="0">
                <a:solidFill>
                  <a:schemeClr val="tx1"/>
                </a:solidFill>
              </a:rPr>
              <a:t>What are you going to measure?</a:t>
            </a:r>
          </a:p>
          <a:p>
            <a:pPr>
              <a:buFont typeface="Arial" panose="020B0604020202020204" pitchFamily="34" charset="0"/>
              <a:buChar char="•"/>
            </a:pPr>
            <a:r>
              <a:rPr lang="en-US" dirty="0">
                <a:solidFill>
                  <a:schemeClr val="tx1"/>
                </a:solidFill>
              </a:rPr>
              <a:t>How reliable and accurate are your data?</a:t>
            </a:r>
          </a:p>
          <a:p>
            <a:pPr>
              <a:buFont typeface="Arial" panose="020B0604020202020204" pitchFamily="34" charset="0"/>
              <a:buChar char="•"/>
            </a:pPr>
            <a:r>
              <a:rPr lang="en-US" dirty="0">
                <a:solidFill>
                  <a:schemeClr val="tx1"/>
                </a:solidFill>
              </a:rPr>
              <a:t>How can a new process meet the customer’s demand?</a:t>
            </a:r>
            <a:endParaRPr lang="en-US" dirty="0">
              <a:solidFill>
                <a:srgbClr val="FF0000"/>
              </a:solidFill>
            </a:endParaRPr>
          </a:p>
        </p:txBody>
      </p:sp>
      <p:sp>
        <p:nvSpPr>
          <p:cNvPr id="4" name="TextBox 3">
            <a:extLst>
              <a:ext uri="{FF2B5EF4-FFF2-40B4-BE49-F238E27FC236}">
                <a16:creationId xmlns:a16="http://schemas.microsoft.com/office/drawing/2014/main" id="{56861BB6-4DA1-4BAD-84A9-41D684071FF3}"/>
              </a:ext>
            </a:extLst>
          </p:cNvPr>
          <p:cNvSpPr txBox="1"/>
          <p:nvPr/>
        </p:nvSpPr>
        <p:spPr>
          <a:xfrm>
            <a:off x="7741275" y="6048177"/>
            <a:ext cx="4120874" cy="523220"/>
          </a:xfrm>
          <a:prstGeom prst="rect">
            <a:avLst/>
          </a:prstGeom>
          <a:noFill/>
        </p:spPr>
        <p:txBody>
          <a:bodyPr wrap="square" rtlCol="0">
            <a:spAutoFit/>
          </a:bodyPr>
          <a:lstStyle/>
          <a:p>
            <a:r>
              <a:rPr lang="en-US" sz="1000" dirty="0"/>
              <a:t>2011 The Joint Commission  www.centerfor transforminghealthcare.org.  </a:t>
            </a:r>
          </a:p>
          <a:p>
            <a:endParaRPr lang="en-US" dirty="0"/>
          </a:p>
        </p:txBody>
      </p:sp>
      <p:sp>
        <p:nvSpPr>
          <p:cNvPr id="5" name="TextBox 4">
            <a:extLst>
              <a:ext uri="{FF2B5EF4-FFF2-40B4-BE49-F238E27FC236}">
                <a16:creationId xmlns:a16="http://schemas.microsoft.com/office/drawing/2014/main" id="{C9BCE7C8-AA93-4506-B5FA-97A1CC53D4F4}"/>
              </a:ext>
            </a:extLst>
          </p:cNvPr>
          <p:cNvSpPr txBox="1"/>
          <p:nvPr/>
        </p:nvSpPr>
        <p:spPr>
          <a:xfrm>
            <a:off x="7337642" y="2046150"/>
            <a:ext cx="3640484" cy="2031325"/>
          </a:xfrm>
          <a:prstGeom prst="rect">
            <a:avLst/>
          </a:prstGeom>
          <a:noFill/>
        </p:spPr>
        <p:txBody>
          <a:bodyPr wrap="none" rtlCol="0">
            <a:spAutoFit/>
          </a:bodyPr>
          <a:lstStyle/>
          <a:p>
            <a:pPr algn="ctr"/>
            <a:r>
              <a:rPr lang="en-US" dirty="0">
                <a:solidFill>
                  <a:srgbClr val="FF0000"/>
                </a:solidFill>
              </a:rPr>
              <a:t>Tools</a:t>
            </a:r>
          </a:p>
          <a:p>
            <a:pPr algn="ctr"/>
            <a:r>
              <a:rPr lang="en-US" dirty="0"/>
              <a:t>Cause and Effect Diagram</a:t>
            </a:r>
          </a:p>
          <a:p>
            <a:pPr algn="ctr"/>
            <a:r>
              <a:rPr lang="en-US" dirty="0"/>
              <a:t>RCA</a:t>
            </a:r>
          </a:p>
          <a:p>
            <a:pPr algn="ctr"/>
            <a:r>
              <a:rPr lang="en-US" dirty="0"/>
              <a:t>Data Collection Plan</a:t>
            </a:r>
          </a:p>
          <a:p>
            <a:pPr algn="ctr"/>
            <a:r>
              <a:rPr lang="en-US" dirty="0"/>
              <a:t>Spaghetti Diagram</a:t>
            </a:r>
          </a:p>
          <a:p>
            <a:pPr algn="ctr"/>
            <a:r>
              <a:rPr lang="en-US" dirty="0"/>
              <a:t>Value Stream Map</a:t>
            </a:r>
          </a:p>
          <a:p>
            <a:pPr algn="ctr"/>
            <a:r>
              <a:rPr lang="en-US" dirty="0"/>
              <a:t>Failure Mode Effects Analysis (FMEA)</a:t>
            </a:r>
          </a:p>
        </p:txBody>
      </p:sp>
    </p:spTree>
    <p:extLst>
      <p:ext uri="{BB962C8B-B14F-4D97-AF65-F5344CB8AC3E}">
        <p14:creationId xmlns:p14="http://schemas.microsoft.com/office/powerpoint/2010/main" val="318700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11DA-23BB-4D9E-BDED-B8D902B1E9F1}"/>
              </a:ext>
            </a:extLst>
          </p:cNvPr>
          <p:cNvSpPr>
            <a:spLocks noGrp="1"/>
          </p:cNvSpPr>
          <p:nvPr>
            <p:ph type="title"/>
          </p:nvPr>
        </p:nvSpPr>
        <p:spPr/>
        <p:txBody>
          <a:bodyPr/>
          <a:lstStyle/>
          <a:p>
            <a:r>
              <a:rPr lang="en-US" dirty="0"/>
              <a:t>Tools </a:t>
            </a:r>
          </a:p>
        </p:txBody>
      </p:sp>
      <p:sp>
        <p:nvSpPr>
          <p:cNvPr id="3" name="Content Placeholder 2">
            <a:extLst>
              <a:ext uri="{FF2B5EF4-FFF2-40B4-BE49-F238E27FC236}">
                <a16:creationId xmlns:a16="http://schemas.microsoft.com/office/drawing/2014/main" id="{3E73D482-12CF-4EF1-83A0-2113B408398F}"/>
              </a:ext>
            </a:extLst>
          </p:cNvPr>
          <p:cNvSpPr>
            <a:spLocks noGrp="1"/>
          </p:cNvSpPr>
          <p:nvPr>
            <p:ph idx="1"/>
          </p:nvPr>
        </p:nvSpPr>
        <p:spPr/>
        <p:txBody>
          <a:bodyPr/>
          <a:lstStyle/>
          <a:p>
            <a:r>
              <a:rPr lang="en-US" dirty="0"/>
              <a:t>Examples</a:t>
            </a:r>
          </a:p>
        </p:txBody>
      </p:sp>
      <p:pic>
        <p:nvPicPr>
          <p:cNvPr id="4" name="Picture 3" descr="Logo&#10;&#10;Description automatically generated">
            <a:extLst>
              <a:ext uri="{FF2B5EF4-FFF2-40B4-BE49-F238E27FC236}">
                <a16:creationId xmlns:a16="http://schemas.microsoft.com/office/drawing/2014/main" id="{B06EAC2E-BF0F-43DD-94DF-6AA06FBA41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8" y="3857414"/>
            <a:ext cx="3146642" cy="2360790"/>
          </a:xfrm>
          <a:prstGeom prst="rect">
            <a:avLst/>
          </a:prstGeom>
        </p:spPr>
      </p:pic>
      <p:pic>
        <p:nvPicPr>
          <p:cNvPr id="13" name="Picture 12" descr="Diagram&#10;&#10;Description automatically generated">
            <a:extLst>
              <a:ext uri="{FF2B5EF4-FFF2-40B4-BE49-F238E27FC236}">
                <a16:creationId xmlns:a16="http://schemas.microsoft.com/office/drawing/2014/main" id="{1E993643-72AB-4901-B074-3472EFAE75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38626" y="1804318"/>
            <a:ext cx="4044523" cy="2094512"/>
          </a:xfrm>
          <a:prstGeom prst="rect">
            <a:avLst/>
          </a:prstGeom>
        </p:spPr>
      </p:pic>
      <p:pic>
        <p:nvPicPr>
          <p:cNvPr id="11" name="Picture 10" descr="Chart, waterfall chart&#10;&#10;Description automatically generated">
            <a:extLst>
              <a:ext uri="{FF2B5EF4-FFF2-40B4-BE49-F238E27FC236}">
                <a16:creationId xmlns:a16="http://schemas.microsoft.com/office/drawing/2014/main" id="{B8727475-8231-4B30-9661-83AAA3883CC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39060" y="3483283"/>
            <a:ext cx="4540602" cy="2734921"/>
          </a:xfrm>
          <a:prstGeom prst="rect">
            <a:avLst/>
          </a:prstGeom>
        </p:spPr>
      </p:pic>
    </p:spTree>
    <p:extLst>
      <p:ext uri="{BB962C8B-B14F-4D97-AF65-F5344CB8AC3E}">
        <p14:creationId xmlns:p14="http://schemas.microsoft.com/office/powerpoint/2010/main" val="3132205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E4FE-5578-4366-ADE5-3F7CFF48603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Value Stream Mapping</a:t>
            </a:r>
          </a:p>
        </p:txBody>
      </p:sp>
      <p:sp>
        <p:nvSpPr>
          <p:cNvPr id="5" name="TextBox 4">
            <a:extLst>
              <a:ext uri="{FF2B5EF4-FFF2-40B4-BE49-F238E27FC236}">
                <a16:creationId xmlns:a16="http://schemas.microsoft.com/office/drawing/2014/main" id="{11852AD3-E138-4AC9-A457-AF1E2CD0A060}"/>
              </a:ext>
            </a:extLst>
          </p:cNvPr>
          <p:cNvSpPr txBox="1"/>
          <p:nvPr/>
        </p:nvSpPr>
        <p:spPr>
          <a:xfrm>
            <a:off x="788189" y="1512759"/>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000" i="1" dirty="0"/>
              <a:t>“Whenever there is a product (or service) for a customer</a:t>
            </a:r>
          </a:p>
          <a:p>
            <a:pPr>
              <a:lnSpc>
                <a:spcPct val="90000"/>
              </a:lnSpc>
              <a:spcAft>
                <a:spcPts val="600"/>
              </a:spcAft>
            </a:pPr>
            <a:r>
              <a:rPr lang="en-US" sz="2000" i="1" dirty="0"/>
              <a:t>There is a value stream.  The challenge lies in seeing it!....  John Shook</a:t>
            </a:r>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a:lnSpc>
                <a:spcPct val="90000"/>
              </a:lnSpc>
              <a:spcAft>
                <a:spcPts val="600"/>
              </a:spcAft>
            </a:pPr>
            <a:endParaRPr lang="en-US" sz="2000" i="1" dirty="0"/>
          </a:p>
        </p:txBody>
      </p:sp>
      <p:pic>
        <p:nvPicPr>
          <p:cNvPr id="4" name="Content Placeholder 3">
            <a:extLst>
              <a:ext uri="{FF2B5EF4-FFF2-40B4-BE49-F238E27FC236}">
                <a16:creationId xmlns:a16="http://schemas.microsoft.com/office/drawing/2014/main" id="{28913D1D-0834-4C0C-8AFC-CBD241EB3720}"/>
              </a:ext>
            </a:extLst>
          </p:cNvPr>
          <p:cNvPicPr>
            <a:picLocks noGrp="1" noChangeAspect="1"/>
          </p:cNvPicPr>
          <p:nvPr>
            <p:ph idx="1"/>
          </p:nvPr>
        </p:nvPicPr>
        <p:blipFill rotWithShape="1">
          <a:blip r:embed="rId2"/>
          <a:srcRect t="5187" r="-3" b="2719"/>
          <a:stretch/>
        </p:blipFill>
        <p:spPr>
          <a:xfrm>
            <a:off x="6411395" y="1050794"/>
            <a:ext cx="5285009" cy="5259296"/>
          </a:xfrm>
          <a:prstGeom prst="rect">
            <a:avLst/>
          </a:prstGeom>
        </p:spPr>
      </p:pic>
      <p:sp>
        <p:nvSpPr>
          <p:cNvPr id="6" name="TextBox 5">
            <a:extLst>
              <a:ext uri="{FF2B5EF4-FFF2-40B4-BE49-F238E27FC236}">
                <a16:creationId xmlns:a16="http://schemas.microsoft.com/office/drawing/2014/main" id="{955F57C3-44A5-40AC-B910-751F80D1435C}"/>
              </a:ext>
            </a:extLst>
          </p:cNvPr>
          <p:cNvSpPr txBox="1"/>
          <p:nvPr/>
        </p:nvSpPr>
        <p:spPr>
          <a:xfrm>
            <a:off x="495596" y="3596480"/>
            <a:ext cx="5425410" cy="1277273"/>
          </a:xfrm>
          <a:prstGeom prst="rect">
            <a:avLst/>
          </a:prstGeom>
          <a:noFill/>
        </p:spPr>
        <p:txBody>
          <a:bodyPr wrap="square" rtlCol="0">
            <a:spAutoFit/>
          </a:bodyPr>
          <a:lstStyle/>
          <a:p>
            <a:pPr>
              <a:spcAft>
                <a:spcPts val="600"/>
              </a:spcAft>
            </a:pPr>
            <a:r>
              <a:rPr lang="en-US" b="1" dirty="0"/>
              <a:t>A Value Stream Map (VSM) is a graphic map of all steps</a:t>
            </a:r>
          </a:p>
          <a:p>
            <a:pPr>
              <a:spcAft>
                <a:spcPts val="600"/>
              </a:spcAft>
            </a:pPr>
            <a:r>
              <a:rPr lang="en-US" b="1" dirty="0"/>
              <a:t>that occur from the specific request for a product (or service) to the actual delivery.  A VSM provides a simple means to see the request.</a:t>
            </a:r>
          </a:p>
        </p:txBody>
      </p:sp>
    </p:spTree>
    <p:extLst>
      <p:ext uri="{BB962C8B-B14F-4D97-AF65-F5344CB8AC3E}">
        <p14:creationId xmlns:p14="http://schemas.microsoft.com/office/powerpoint/2010/main" val="338064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D90F-62E2-48EC-BBB6-3A385E358CF8}"/>
              </a:ext>
            </a:extLst>
          </p:cNvPr>
          <p:cNvSpPr>
            <a:spLocks noGrp="1"/>
          </p:cNvSpPr>
          <p:nvPr>
            <p:ph type="title"/>
          </p:nvPr>
        </p:nvSpPr>
        <p:spPr>
          <a:xfrm>
            <a:off x="1208196" y="358541"/>
            <a:ext cx="9367203" cy="1188720"/>
          </a:xfrm>
        </p:spPr>
        <p:txBody>
          <a:bodyPr>
            <a:normAutofit/>
          </a:bodyPr>
          <a:lstStyle/>
          <a:p>
            <a:r>
              <a:rPr lang="en-US" dirty="0"/>
              <a:t>VSM Attributes</a:t>
            </a:r>
          </a:p>
        </p:txBody>
      </p:sp>
      <p:sp>
        <p:nvSpPr>
          <p:cNvPr id="3" name="Content Placeholder 2">
            <a:extLst>
              <a:ext uri="{FF2B5EF4-FFF2-40B4-BE49-F238E27FC236}">
                <a16:creationId xmlns:a16="http://schemas.microsoft.com/office/drawing/2014/main" id="{767D21B6-11A3-41F8-BBE5-1F659F2A9321}"/>
              </a:ext>
            </a:extLst>
          </p:cNvPr>
          <p:cNvSpPr>
            <a:spLocks noGrp="1"/>
          </p:cNvSpPr>
          <p:nvPr>
            <p:ph idx="1"/>
          </p:nvPr>
        </p:nvSpPr>
        <p:spPr>
          <a:xfrm>
            <a:off x="1208195" y="1863451"/>
            <a:ext cx="9367204" cy="4041648"/>
          </a:xfrm>
        </p:spPr>
        <p:txBody>
          <a:bodyPr anchor="t">
            <a:normAutofit/>
          </a:bodyPr>
          <a:lstStyle/>
          <a:p>
            <a:r>
              <a:rPr lang="en-US" sz="2400" dirty="0"/>
              <a:t>A high level view</a:t>
            </a:r>
          </a:p>
          <a:p>
            <a:r>
              <a:rPr lang="en-US" sz="2400" dirty="0"/>
              <a:t>Recognizes activities as value added or nonvalue added</a:t>
            </a:r>
          </a:p>
          <a:p>
            <a:r>
              <a:rPr lang="en-US" sz="2400" dirty="0"/>
              <a:t>Demonstrates workflow as of NOW</a:t>
            </a:r>
          </a:p>
          <a:p>
            <a:r>
              <a:rPr lang="en-US" sz="2400" dirty="0"/>
              <a:t>Plots steps in </a:t>
            </a:r>
            <a:r>
              <a:rPr lang="en-US" sz="2400" u="sng" dirty="0"/>
              <a:t>request</a:t>
            </a:r>
            <a:r>
              <a:rPr lang="en-US" sz="2400" dirty="0"/>
              <a:t> as the occur </a:t>
            </a:r>
            <a:r>
              <a:rPr lang="en-US" sz="2400" i="1" u="sng" dirty="0"/>
              <a:t>right to left</a:t>
            </a:r>
          </a:p>
          <a:p>
            <a:r>
              <a:rPr lang="en-US" sz="2400" dirty="0"/>
              <a:t>Plots steps in the </a:t>
            </a:r>
            <a:r>
              <a:rPr lang="en-US" sz="2400" u="sng" dirty="0"/>
              <a:t>process </a:t>
            </a:r>
            <a:r>
              <a:rPr lang="en-US" sz="2400" i="1" u="sng" dirty="0"/>
              <a:t>left to right</a:t>
            </a:r>
          </a:p>
          <a:p>
            <a:r>
              <a:rPr lang="en-US" sz="2400" dirty="0"/>
              <a:t>Identifies areas of delay, wastes and inconsistences</a:t>
            </a:r>
          </a:p>
          <a:p>
            <a:r>
              <a:rPr lang="en-US" sz="2400" dirty="0"/>
              <a:t>Forms the basis for future state development</a:t>
            </a:r>
          </a:p>
          <a:p>
            <a:r>
              <a:rPr lang="en-US" sz="2400" dirty="0"/>
              <a:t>Maps the flow of patient, information and materials</a:t>
            </a:r>
          </a:p>
        </p:txBody>
      </p:sp>
    </p:spTree>
    <p:extLst>
      <p:ext uri="{BB962C8B-B14F-4D97-AF65-F5344CB8AC3E}">
        <p14:creationId xmlns:p14="http://schemas.microsoft.com/office/powerpoint/2010/main" val="231838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3F3C-2AD8-4181-8A18-BA12123B7214}"/>
              </a:ext>
            </a:extLst>
          </p:cNvPr>
          <p:cNvSpPr>
            <a:spLocks noGrp="1"/>
          </p:cNvSpPr>
          <p:nvPr>
            <p:ph type="title"/>
          </p:nvPr>
        </p:nvSpPr>
        <p:spPr/>
        <p:txBody>
          <a:bodyPr/>
          <a:lstStyle/>
          <a:p>
            <a:r>
              <a:rPr lang="en-US" dirty="0"/>
              <a:t>Value Added</a:t>
            </a:r>
          </a:p>
        </p:txBody>
      </p:sp>
      <p:graphicFrame>
        <p:nvGraphicFramePr>
          <p:cNvPr id="5" name="Content Placeholder 2">
            <a:extLst>
              <a:ext uri="{FF2B5EF4-FFF2-40B4-BE49-F238E27FC236}">
                <a16:creationId xmlns:a16="http://schemas.microsoft.com/office/drawing/2014/main" id="{C9B90809-21B5-4B08-96AD-013C99B5AB6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49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E57D-F604-4BB6-9F6D-D03627B3D032}"/>
              </a:ext>
            </a:extLst>
          </p:cNvPr>
          <p:cNvSpPr>
            <a:spLocks noGrp="1"/>
          </p:cNvSpPr>
          <p:nvPr>
            <p:ph type="title"/>
          </p:nvPr>
        </p:nvSpPr>
        <p:spPr>
          <a:xfrm>
            <a:off x="694154" y="538480"/>
            <a:ext cx="9367203" cy="1188720"/>
          </a:xfrm>
        </p:spPr>
        <p:txBody>
          <a:bodyPr>
            <a:normAutofit/>
          </a:bodyPr>
          <a:lstStyle/>
          <a:p>
            <a:r>
              <a:rPr lang="en-US" dirty="0"/>
              <a:t>Non-Value Added </a:t>
            </a:r>
          </a:p>
        </p:txBody>
      </p:sp>
      <p:graphicFrame>
        <p:nvGraphicFramePr>
          <p:cNvPr id="4" name="Table 4">
            <a:extLst>
              <a:ext uri="{FF2B5EF4-FFF2-40B4-BE49-F238E27FC236}">
                <a16:creationId xmlns:a16="http://schemas.microsoft.com/office/drawing/2014/main" id="{D4DD715D-9564-46CB-82E1-50A7ABF9D758}"/>
              </a:ext>
            </a:extLst>
          </p:cNvPr>
          <p:cNvGraphicFramePr>
            <a:graphicFrameLocks noGrp="1"/>
          </p:cNvGraphicFramePr>
          <p:nvPr>
            <p:ph idx="1"/>
            <p:extLst>
              <p:ext uri="{D42A27DB-BD31-4B8C-83A1-F6EECF244321}">
                <p14:modId xmlns:p14="http://schemas.microsoft.com/office/powerpoint/2010/main" val="3667758556"/>
              </p:ext>
            </p:extLst>
          </p:nvPr>
        </p:nvGraphicFramePr>
        <p:xfrm>
          <a:off x="694154" y="1916285"/>
          <a:ext cx="10515600" cy="402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01412488"/>
                    </a:ext>
                  </a:extLst>
                </a:gridCol>
                <a:gridCol w="5257800">
                  <a:extLst>
                    <a:ext uri="{9D8B030D-6E8A-4147-A177-3AD203B41FA5}">
                      <a16:colId xmlns:a16="http://schemas.microsoft.com/office/drawing/2014/main" val="1090334386"/>
                    </a:ext>
                  </a:extLst>
                </a:gridCol>
              </a:tblGrid>
              <a:tr h="370840">
                <a:tc>
                  <a:txBody>
                    <a:bodyPr/>
                    <a:lstStyle/>
                    <a:p>
                      <a:pPr algn="ctr"/>
                      <a:r>
                        <a:rPr lang="en-US" sz="2400" dirty="0"/>
                        <a:t>Needed</a:t>
                      </a:r>
                    </a:p>
                  </a:txBody>
                  <a:tcPr/>
                </a:tc>
                <a:tc>
                  <a:txBody>
                    <a:bodyPr/>
                    <a:lstStyle/>
                    <a:p>
                      <a:pPr algn="ctr"/>
                      <a:r>
                        <a:rPr lang="en-US" sz="2400" dirty="0"/>
                        <a:t>True Non-Value Added</a:t>
                      </a:r>
                    </a:p>
                  </a:txBody>
                  <a:tcPr/>
                </a:tc>
                <a:extLst>
                  <a:ext uri="{0D108BD9-81ED-4DB2-BD59-A6C34878D82A}">
                    <a16:rowId xmlns:a16="http://schemas.microsoft.com/office/drawing/2014/main" val="724126940"/>
                  </a:ext>
                </a:extLst>
              </a:tr>
              <a:tr h="370840">
                <a:tc>
                  <a:txBody>
                    <a:bodyPr/>
                    <a:lstStyle/>
                    <a:p>
                      <a:r>
                        <a:rPr lang="en-US" sz="2400" dirty="0"/>
                        <a:t>Activities causing no value or created value but cannot be eliminated</a:t>
                      </a:r>
                    </a:p>
                  </a:txBody>
                  <a:tcPr/>
                </a:tc>
                <a:tc>
                  <a:txBody>
                    <a:bodyPr/>
                    <a:lstStyle/>
                    <a:p>
                      <a:r>
                        <a:rPr lang="en-US" sz="2400" dirty="0"/>
                        <a:t>Activities consume resources but create no value in the eyes of the customer</a:t>
                      </a:r>
                    </a:p>
                    <a:p>
                      <a:endParaRPr lang="en-US" sz="2400" dirty="0"/>
                    </a:p>
                    <a:p>
                      <a:endParaRPr lang="en-US" sz="2400" dirty="0"/>
                    </a:p>
                  </a:txBody>
                  <a:tcPr/>
                </a:tc>
                <a:extLst>
                  <a:ext uri="{0D108BD9-81ED-4DB2-BD59-A6C34878D82A}">
                    <a16:rowId xmlns:a16="http://schemas.microsoft.com/office/drawing/2014/main" val="2309765764"/>
                  </a:ext>
                </a:extLst>
              </a:tr>
              <a:tr h="370840">
                <a:tc>
                  <a:txBody>
                    <a:bodyPr/>
                    <a:lstStyle/>
                    <a:p>
                      <a:pPr marL="285750" indent="-285750">
                        <a:buFont typeface="Arial" panose="020B0604020202020204" pitchFamily="34" charset="0"/>
                        <a:buChar char="•"/>
                      </a:pPr>
                      <a:r>
                        <a:rPr lang="en-US" sz="2400" dirty="0"/>
                        <a:t>Required/Regulatory, customer mandate</a:t>
                      </a:r>
                    </a:p>
                  </a:txBody>
                  <a:tcPr/>
                </a:tc>
                <a:tc>
                  <a:txBody>
                    <a:bodyPr/>
                    <a:lstStyle/>
                    <a:p>
                      <a:r>
                        <a:rPr lang="en-US" sz="2400" dirty="0"/>
                        <a:t>Pure Waste</a:t>
                      </a:r>
                    </a:p>
                    <a:p>
                      <a:endParaRPr lang="en-US" sz="2400" dirty="0"/>
                    </a:p>
                    <a:p>
                      <a:endParaRPr lang="en-US" sz="2400" dirty="0"/>
                    </a:p>
                  </a:txBody>
                  <a:tcPr/>
                </a:tc>
                <a:extLst>
                  <a:ext uri="{0D108BD9-81ED-4DB2-BD59-A6C34878D82A}">
                    <a16:rowId xmlns:a16="http://schemas.microsoft.com/office/drawing/2014/main" val="340056886"/>
                  </a:ext>
                </a:extLst>
              </a:tr>
              <a:tr h="370840">
                <a:tc>
                  <a:txBody>
                    <a:bodyPr/>
                    <a:lstStyle/>
                    <a:p>
                      <a:pPr marL="285750" indent="-285750">
                        <a:buFont typeface="Arial" panose="020B0604020202020204" pitchFamily="34" charset="0"/>
                        <a:buChar char="•"/>
                      </a:pPr>
                      <a:r>
                        <a:rPr lang="en-US" sz="2400" dirty="0"/>
                        <a:t>Necessary due to non-robustness of the process</a:t>
                      </a:r>
                    </a:p>
                  </a:txBody>
                  <a:tcPr/>
                </a:tc>
                <a:tc>
                  <a:txBody>
                    <a:bodyPr/>
                    <a:lstStyle/>
                    <a:p>
                      <a:endParaRPr lang="en-US" dirty="0"/>
                    </a:p>
                  </a:txBody>
                  <a:tcPr/>
                </a:tc>
                <a:extLst>
                  <a:ext uri="{0D108BD9-81ED-4DB2-BD59-A6C34878D82A}">
                    <a16:rowId xmlns:a16="http://schemas.microsoft.com/office/drawing/2014/main" val="2060474695"/>
                  </a:ext>
                </a:extLst>
              </a:tr>
            </a:tbl>
          </a:graphicData>
        </a:graphic>
      </p:graphicFrame>
    </p:spTree>
    <p:extLst>
      <p:ext uri="{BB962C8B-B14F-4D97-AF65-F5344CB8AC3E}">
        <p14:creationId xmlns:p14="http://schemas.microsoft.com/office/powerpoint/2010/main" val="178681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1DE-CF32-407B-95FA-E61764930781}"/>
              </a:ext>
            </a:extLst>
          </p:cNvPr>
          <p:cNvSpPr>
            <a:spLocks noGrp="1"/>
          </p:cNvSpPr>
          <p:nvPr>
            <p:ph type="title"/>
          </p:nvPr>
        </p:nvSpPr>
        <p:spPr>
          <a:xfrm>
            <a:off x="871311" y="436880"/>
            <a:ext cx="9367203" cy="1188720"/>
          </a:xfrm>
        </p:spPr>
        <p:txBody>
          <a:bodyPr>
            <a:normAutofit/>
          </a:bodyPr>
          <a:lstStyle/>
          <a:p>
            <a:r>
              <a:rPr lang="en-US" dirty="0"/>
              <a:t>The VSM Perspective</a:t>
            </a:r>
          </a:p>
        </p:txBody>
      </p:sp>
      <p:sp>
        <p:nvSpPr>
          <p:cNvPr id="3" name="Content Placeholder 2">
            <a:extLst>
              <a:ext uri="{FF2B5EF4-FFF2-40B4-BE49-F238E27FC236}">
                <a16:creationId xmlns:a16="http://schemas.microsoft.com/office/drawing/2014/main" id="{303C89C8-C7C0-4179-BD41-29F2A6FF8FB3}"/>
              </a:ext>
            </a:extLst>
          </p:cNvPr>
          <p:cNvSpPr>
            <a:spLocks noGrp="1"/>
          </p:cNvSpPr>
          <p:nvPr>
            <p:ph idx="1"/>
          </p:nvPr>
        </p:nvSpPr>
        <p:spPr>
          <a:xfrm>
            <a:off x="871311" y="1875483"/>
            <a:ext cx="9367204" cy="4041648"/>
          </a:xfrm>
        </p:spPr>
        <p:txBody>
          <a:bodyPr anchor="t">
            <a:normAutofit fontScale="92500" lnSpcReduction="20000"/>
          </a:bodyPr>
          <a:lstStyle/>
          <a:p>
            <a:pPr>
              <a:buFont typeface="Wingdings" panose="05000000000000000000" pitchFamily="2" charset="2"/>
              <a:buChar char="§"/>
            </a:pPr>
            <a:r>
              <a:rPr lang="en-US" sz="2000" b="0" i="0" dirty="0">
                <a:solidFill>
                  <a:srgbClr val="4D5156"/>
                </a:solidFill>
                <a:effectLst/>
                <a:latin typeface="Roboto" panose="02000000000000000000" pitchFamily="2" charset="0"/>
              </a:rPr>
              <a:t>  </a:t>
            </a:r>
            <a:r>
              <a:rPr lang="en-US" sz="2400" b="0" i="0" dirty="0">
                <a:solidFill>
                  <a:srgbClr val="4D5156"/>
                </a:solidFill>
                <a:effectLst/>
              </a:rPr>
              <a:t>Process Mapping - starts with a flow chart, and typically adds detail such as inputs and outputs of each process step (used in Six Sigma).</a:t>
            </a:r>
          </a:p>
          <a:p>
            <a:pPr>
              <a:buFont typeface="Wingdings" panose="05000000000000000000" pitchFamily="2" charset="2"/>
              <a:buChar char="§"/>
            </a:pPr>
            <a:r>
              <a:rPr lang="en-US" sz="2400" b="0" i="0" dirty="0">
                <a:solidFill>
                  <a:srgbClr val="4D5156"/>
                </a:solidFill>
                <a:effectLst/>
              </a:rPr>
              <a:t> Value Stream Mapping - Starts with a flow chart and adds time for each process step as well as the delay between process steps. </a:t>
            </a:r>
            <a:r>
              <a:rPr lang="en-US" sz="2400" dirty="0"/>
              <a:t>Shows where the process doesn’t flow because of waste and delays.</a:t>
            </a:r>
          </a:p>
          <a:p>
            <a:pPr>
              <a:buFont typeface="Wingdings" panose="05000000000000000000" pitchFamily="2" charset="2"/>
              <a:buChar char="§"/>
            </a:pPr>
            <a:r>
              <a:rPr lang="en-US" sz="2400" dirty="0"/>
              <a:t>  Walk the Gemba to get information to create a VSM – Observe people doing the job.</a:t>
            </a:r>
          </a:p>
          <a:p>
            <a:pPr>
              <a:buFont typeface="Wingdings" panose="05000000000000000000" pitchFamily="2" charset="2"/>
              <a:buChar char="§"/>
            </a:pPr>
            <a:r>
              <a:rPr lang="en-US" sz="2400" dirty="0"/>
              <a:t>  Highlights all types of waste (waiting, transporting, motion, excess processing, defects, overproduction)</a:t>
            </a:r>
          </a:p>
          <a:p>
            <a:pPr>
              <a:buFont typeface="Wingdings" panose="05000000000000000000" pitchFamily="2" charset="2"/>
              <a:buChar char="§"/>
            </a:pPr>
            <a:r>
              <a:rPr lang="en-US" sz="2400" dirty="0"/>
              <a:t>   Eliminate the waste in the future state VSM add design and make the process standard work</a:t>
            </a:r>
          </a:p>
          <a:p>
            <a:pPr>
              <a:buFont typeface="Wingdings" panose="05000000000000000000" pitchFamily="2" charset="2"/>
              <a:buChar char="§"/>
            </a:pPr>
            <a:r>
              <a:rPr lang="en-US" sz="2400" dirty="0"/>
              <a:t>  Customer point of view and high level</a:t>
            </a:r>
          </a:p>
        </p:txBody>
      </p:sp>
    </p:spTree>
    <p:extLst>
      <p:ext uri="{BB962C8B-B14F-4D97-AF65-F5344CB8AC3E}">
        <p14:creationId xmlns:p14="http://schemas.microsoft.com/office/powerpoint/2010/main" val="3846078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3830-60C0-40A0-9ACE-42180641D802}"/>
              </a:ext>
            </a:extLst>
          </p:cNvPr>
          <p:cNvSpPr>
            <a:spLocks noGrp="1"/>
          </p:cNvSpPr>
          <p:nvPr>
            <p:ph type="title"/>
          </p:nvPr>
        </p:nvSpPr>
        <p:spPr>
          <a:xfrm>
            <a:off x="396573" y="320675"/>
            <a:ext cx="11407487" cy="1325563"/>
          </a:xfrm>
        </p:spPr>
        <p:txBody>
          <a:bodyPr>
            <a:normAutofit/>
          </a:bodyPr>
          <a:lstStyle/>
          <a:p>
            <a:r>
              <a:rPr lang="en-US" sz="5400" dirty="0"/>
              <a:t>Uses of a VSM</a:t>
            </a:r>
          </a:p>
        </p:txBody>
      </p:sp>
      <p:graphicFrame>
        <p:nvGraphicFramePr>
          <p:cNvPr id="5" name="Content Placeholder 2">
            <a:extLst>
              <a:ext uri="{FF2B5EF4-FFF2-40B4-BE49-F238E27FC236}">
                <a16:creationId xmlns:a16="http://schemas.microsoft.com/office/drawing/2014/main" id="{EF157DBA-6703-4F63-93BC-FD9F4B5C6EAE}"/>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77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F16A4-42F1-4259-A882-32642AD97E18}"/>
              </a:ext>
            </a:extLst>
          </p:cNvPr>
          <p:cNvSpPr>
            <a:spLocks noGrp="1"/>
          </p:cNvSpPr>
          <p:nvPr>
            <p:ph type="title"/>
          </p:nvPr>
        </p:nvSpPr>
        <p:spPr>
          <a:xfrm>
            <a:off x="4974771" y="634946"/>
            <a:ext cx="6574972" cy="1450757"/>
          </a:xfrm>
        </p:spPr>
        <p:txBody>
          <a:bodyPr>
            <a:normAutofit/>
          </a:bodyPr>
          <a:lstStyle/>
          <a:p>
            <a:r>
              <a:rPr lang="en-US" dirty="0"/>
              <a:t>To Err is Human</a:t>
            </a:r>
          </a:p>
        </p:txBody>
      </p:sp>
      <p:pic>
        <p:nvPicPr>
          <p:cNvPr id="1026" name="Picture 2" descr="To Err Is Human">
            <a:extLst>
              <a:ext uri="{FF2B5EF4-FFF2-40B4-BE49-F238E27FC236}">
                <a16:creationId xmlns:a16="http://schemas.microsoft.com/office/drawing/2014/main" id="{8A2100D7-A9A5-43CD-895A-40E91A068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2" r="3" b="11337"/>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84F7C3-648F-4E7C-879A-3FB02B8B4C50}"/>
              </a:ext>
            </a:extLst>
          </p:cNvPr>
          <p:cNvSpPr>
            <a:spLocks noGrp="1"/>
          </p:cNvSpPr>
          <p:nvPr>
            <p:ph idx="1"/>
          </p:nvPr>
        </p:nvSpPr>
        <p:spPr>
          <a:xfrm>
            <a:off x="4974769" y="2198914"/>
            <a:ext cx="6574973" cy="3670180"/>
          </a:xfrm>
        </p:spPr>
        <p:txBody>
          <a:bodyPr>
            <a:normAutofit/>
          </a:bodyPr>
          <a:lstStyle/>
          <a:p>
            <a:r>
              <a:rPr lang="en-US" b="0" i="0">
                <a:effectLst/>
                <a:latin typeface="helvetica neue"/>
              </a:rPr>
              <a:t>To Err Is Human: Building a Safer Health System is a landmark report issued in November 1999 by the U.S. Institute of Medicine that may have resulted in increased awareness of U.S. medical errors. The push for patient safety that followed its release continues.</a:t>
            </a:r>
            <a:endParaRPr lang="en-US" dirty="0"/>
          </a:p>
        </p:txBody>
      </p:sp>
      <p:sp>
        <p:nvSpPr>
          <p:cNvPr id="75" name="Rectangle 7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84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2CF3-8E32-4141-9242-7C82BE83E02A}"/>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Typical Flow Charts</a:t>
            </a:r>
            <a:br>
              <a:rPr lang="en-US" sz="3700" kern="1200" dirty="0">
                <a:solidFill>
                  <a:schemeClr val="tx1"/>
                </a:solidFill>
                <a:latin typeface="+mj-lt"/>
                <a:ea typeface="+mj-ea"/>
                <a:cs typeface="+mj-cs"/>
              </a:rPr>
            </a:b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(shows step by step)</a:t>
            </a:r>
          </a:p>
        </p:txBody>
      </p:sp>
      <p:pic>
        <p:nvPicPr>
          <p:cNvPr id="4" name="Picture 3">
            <a:extLst>
              <a:ext uri="{FF2B5EF4-FFF2-40B4-BE49-F238E27FC236}">
                <a16:creationId xmlns:a16="http://schemas.microsoft.com/office/drawing/2014/main" id="{3CDA2F2D-2C12-4930-8B04-4F905242B099}"/>
              </a:ext>
            </a:extLst>
          </p:cNvPr>
          <p:cNvPicPr>
            <a:picLocks noChangeAspect="1"/>
          </p:cNvPicPr>
          <p:nvPr/>
        </p:nvPicPr>
        <p:blipFill rotWithShape="1">
          <a:blip r:embed="rId3"/>
          <a:srcRect l="4574" r="7323" b="2"/>
          <a:stretch/>
        </p:blipFill>
        <p:spPr>
          <a:xfrm>
            <a:off x="545237" y="858525"/>
            <a:ext cx="3685032" cy="5211906"/>
          </a:xfrm>
          <a:prstGeom prst="rect">
            <a:avLst/>
          </a:prstGeom>
        </p:spPr>
      </p:pic>
      <p:pic>
        <p:nvPicPr>
          <p:cNvPr id="6" name="Content Placeholder 5">
            <a:extLst>
              <a:ext uri="{FF2B5EF4-FFF2-40B4-BE49-F238E27FC236}">
                <a16:creationId xmlns:a16="http://schemas.microsoft.com/office/drawing/2014/main" id="{20CAE853-4CCC-458C-BF4B-E309E6ED617A}"/>
              </a:ext>
            </a:extLst>
          </p:cNvPr>
          <p:cNvPicPr>
            <a:picLocks noGrp="1" noChangeAspect="1"/>
          </p:cNvPicPr>
          <p:nvPr>
            <p:ph idx="1"/>
          </p:nvPr>
        </p:nvPicPr>
        <p:blipFill rotWithShape="1">
          <a:blip r:embed="rId4"/>
          <a:srcRect l="2140" r="2" b="2"/>
          <a:stretch/>
        </p:blipFill>
        <p:spPr>
          <a:xfrm>
            <a:off x="4457706" y="858524"/>
            <a:ext cx="3685032" cy="5211906"/>
          </a:xfrm>
          <a:prstGeom prst="rect">
            <a:avLst/>
          </a:prstGeom>
        </p:spPr>
      </p:pic>
    </p:spTree>
    <p:extLst>
      <p:ext uri="{BB962C8B-B14F-4D97-AF65-F5344CB8AC3E}">
        <p14:creationId xmlns:p14="http://schemas.microsoft.com/office/powerpoint/2010/main" val="396128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977C-E3B8-406E-A1B7-830C7FCF6BD4}"/>
              </a:ext>
            </a:extLst>
          </p:cNvPr>
          <p:cNvSpPr>
            <a:spLocks noGrp="1"/>
          </p:cNvSpPr>
          <p:nvPr>
            <p:ph type="title"/>
          </p:nvPr>
        </p:nvSpPr>
        <p:spPr/>
        <p:txBody>
          <a:bodyPr/>
          <a:lstStyle/>
          <a:p>
            <a:r>
              <a:rPr lang="en-US" dirty="0"/>
              <a:t>Typical Flow (Process) Chart ordering Ice Cream – </a:t>
            </a:r>
            <a:r>
              <a:rPr lang="en-US" dirty="0">
                <a:solidFill>
                  <a:srgbClr val="FF0000"/>
                </a:solidFill>
              </a:rPr>
              <a:t>This is NOT a VSM</a:t>
            </a:r>
            <a:endParaRPr lang="en-US" dirty="0"/>
          </a:p>
        </p:txBody>
      </p:sp>
      <p:sp>
        <p:nvSpPr>
          <p:cNvPr id="3" name="Content Placeholder 2">
            <a:extLst>
              <a:ext uri="{FF2B5EF4-FFF2-40B4-BE49-F238E27FC236}">
                <a16:creationId xmlns:a16="http://schemas.microsoft.com/office/drawing/2014/main" id="{94D56B0F-A734-499A-92C4-34582F75E8E2}"/>
              </a:ext>
            </a:extLst>
          </p:cNvPr>
          <p:cNvSpPr>
            <a:spLocks noGrp="1"/>
          </p:cNvSpPr>
          <p:nvPr>
            <p:ph idx="1"/>
          </p:nvPr>
        </p:nvSpPr>
        <p:spPr/>
        <p:txBody>
          <a:bodyPr/>
          <a:lstStyle/>
          <a:p>
            <a:pPr marL="0" indent="0">
              <a:buNone/>
            </a:pPr>
            <a:r>
              <a:rPr lang="en-US" dirty="0"/>
              <a:t>The Ice Cream Cone Assembly Process</a:t>
            </a:r>
          </a:p>
        </p:txBody>
      </p:sp>
      <p:sp>
        <p:nvSpPr>
          <p:cNvPr id="7" name="TextBox 6">
            <a:extLst>
              <a:ext uri="{FF2B5EF4-FFF2-40B4-BE49-F238E27FC236}">
                <a16:creationId xmlns:a16="http://schemas.microsoft.com/office/drawing/2014/main" id="{81B50EF1-872F-41F4-ACB4-F77D63C67512}"/>
              </a:ext>
            </a:extLst>
          </p:cNvPr>
          <p:cNvSpPr txBox="1"/>
          <p:nvPr/>
        </p:nvSpPr>
        <p:spPr>
          <a:xfrm>
            <a:off x="838200" y="2651947"/>
            <a:ext cx="1196662" cy="923330"/>
          </a:xfrm>
          <a:prstGeom prst="rect">
            <a:avLst/>
          </a:prstGeom>
          <a:noFill/>
        </p:spPr>
        <p:txBody>
          <a:bodyPr wrap="square" rtlCol="0">
            <a:spAutoFit/>
          </a:bodyPr>
          <a:lstStyle/>
          <a:p>
            <a:r>
              <a:rPr lang="en-US" dirty="0"/>
              <a:t>Get Customer order</a:t>
            </a:r>
          </a:p>
        </p:txBody>
      </p:sp>
      <p:sp>
        <p:nvSpPr>
          <p:cNvPr id="9" name="TextBox 8">
            <a:extLst>
              <a:ext uri="{FF2B5EF4-FFF2-40B4-BE49-F238E27FC236}">
                <a16:creationId xmlns:a16="http://schemas.microsoft.com/office/drawing/2014/main" id="{E0346D86-DE56-4783-B29F-044CD4E5A5ED}"/>
              </a:ext>
            </a:extLst>
          </p:cNvPr>
          <p:cNvSpPr txBox="1"/>
          <p:nvPr/>
        </p:nvSpPr>
        <p:spPr>
          <a:xfrm>
            <a:off x="2684124" y="2782669"/>
            <a:ext cx="1196663" cy="646331"/>
          </a:xfrm>
          <a:prstGeom prst="rect">
            <a:avLst/>
          </a:prstGeom>
          <a:noFill/>
        </p:spPr>
        <p:txBody>
          <a:bodyPr wrap="square" rtlCol="0">
            <a:spAutoFit/>
          </a:bodyPr>
          <a:lstStyle/>
          <a:p>
            <a:r>
              <a:rPr lang="en-US" dirty="0"/>
              <a:t>Find Flavor</a:t>
            </a:r>
          </a:p>
        </p:txBody>
      </p:sp>
      <p:sp>
        <p:nvSpPr>
          <p:cNvPr id="11" name="TextBox 10">
            <a:extLst>
              <a:ext uri="{FF2B5EF4-FFF2-40B4-BE49-F238E27FC236}">
                <a16:creationId xmlns:a16="http://schemas.microsoft.com/office/drawing/2014/main" id="{89CABA27-5DF6-41B4-95D7-FD48A7C2B5A6}"/>
              </a:ext>
            </a:extLst>
          </p:cNvPr>
          <p:cNvSpPr txBox="1"/>
          <p:nvPr/>
        </p:nvSpPr>
        <p:spPr>
          <a:xfrm>
            <a:off x="3942495" y="2776349"/>
            <a:ext cx="1419897" cy="646331"/>
          </a:xfrm>
          <a:prstGeom prst="rect">
            <a:avLst/>
          </a:prstGeom>
          <a:noFill/>
        </p:spPr>
        <p:txBody>
          <a:bodyPr wrap="square" rtlCol="0">
            <a:spAutoFit/>
          </a:bodyPr>
          <a:lstStyle/>
          <a:p>
            <a:r>
              <a:rPr lang="en-US" dirty="0"/>
              <a:t>Find and rinse scoop</a:t>
            </a:r>
          </a:p>
        </p:txBody>
      </p:sp>
      <p:sp>
        <p:nvSpPr>
          <p:cNvPr id="13" name="TextBox 12">
            <a:extLst>
              <a:ext uri="{FF2B5EF4-FFF2-40B4-BE49-F238E27FC236}">
                <a16:creationId xmlns:a16="http://schemas.microsoft.com/office/drawing/2014/main" id="{474299FA-93D9-4393-8901-9AF3E035EA4F}"/>
              </a:ext>
            </a:extLst>
          </p:cNvPr>
          <p:cNvSpPr txBox="1"/>
          <p:nvPr/>
        </p:nvSpPr>
        <p:spPr>
          <a:xfrm>
            <a:off x="5550796" y="2857822"/>
            <a:ext cx="1419897" cy="646331"/>
          </a:xfrm>
          <a:prstGeom prst="rect">
            <a:avLst/>
          </a:prstGeom>
          <a:noFill/>
        </p:spPr>
        <p:txBody>
          <a:bodyPr wrap="square" rtlCol="0">
            <a:spAutoFit/>
          </a:bodyPr>
          <a:lstStyle/>
          <a:p>
            <a:r>
              <a:rPr lang="en-US" dirty="0"/>
              <a:t>Get empty cone</a:t>
            </a:r>
          </a:p>
        </p:txBody>
      </p:sp>
      <p:sp>
        <p:nvSpPr>
          <p:cNvPr id="15" name="TextBox 14">
            <a:extLst>
              <a:ext uri="{FF2B5EF4-FFF2-40B4-BE49-F238E27FC236}">
                <a16:creationId xmlns:a16="http://schemas.microsoft.com/office/drawing/2014/main" id="{84EB746F-0106-4D11-B0B7-5C757E69E89A}"/>
              </a:ext>
            </a:extLst>
          </p:cNvPr>
          <p:cNvSpPr txBox="1"/>
          <p:nvPr/>
        </p:nvSpPr>
        <p:spPr>
          <a:xfrm>
            <a:off x="7301863" y="2822515"/>
            <a:ext cx="2074572" cy="646331"/>
          </a:xfrm>
          <a:prstGeom prst="rect">
            <a:avLst/>
          </a:prstGeom>
          <a:noFill/>
        </p:spPr>
        <p:txBody>
          <a:bodyPr wrap="square" rtlCol="0">
            <a:spAutoFit/>
          </a:bodyPr>
          <a:lstStyle/>
          <a:p>
            <a:r>
              <a:rPr lang="en-US" dirty="0"/>
              <a:t>Scoop Ice Cream into Cone</a:t>
            </a:r>
          </a:p>
        </p:txBody>
      </p:sp>
      <p:sp>
        <p:nvSpPr>
          <p:cNvPr id="17" name="TextBox 16">
            <a:extLst>
              <a:ext uri="{FF2B5EF4-FFF2-40B4-BE49-F238E27FC236}">
                <a16:creationId xmlns:a16="http://schemas.microsoft.com/office/drawing/2014/main" id="{791A5905-26FA-45F3-BDF7-48049BF977BC}"/>
              </a:ext>
            </a:extLst>
          </p:cNvPr>
          <p:cNvSpPr txBox="1"/>
          <p:nvPr/>
        </p:nvSpPr>
        <p:spPr>
          <a:xfrm>
            <a:off x="9745365" y="2626935"/>
            <a:ext cx="1396237" cy="1200329"/>
          </a:xfrm>
          <a:prstGeom prst="rect">
            <a:avLst/>
          </a:prstGeom>
          <a:noFill/>
        </p:spPr>
        <p:txBody>
          <a:bodyPr wrap="square" rtlCol="0">
            <a:spAutoFit/>
          </a:bodyPr>
          <a:lstStyle/>
          <a:p>
            <a:r>
              <a:rPr lang="en-US" dirty="0"/>
              <a:t>Hand Customer Ice Cream Cone</a:t>
            </a:r>
          </a:p>
        </p:txBody>
      </p:sp>
      <p:sp>
        <p:nvSpPr>
          <p:cNvPr id="19" name="TextBox 18">
            <a:extLst>
              <a:ext uri="{FF2B5EF4-FFF2-40B4-BE49-F238E27FC236}">
                <a16:creationId xmlns:a16="http://schemas.microsoft.com/office/drawing/2014/main" id="{22CDF885-3385-45C4-B766-B5B19CB371B3}"/>
              </a:ext>
            </a:extLst>
          </p:cNvPr>
          <p:cNvSpPr txBox="1"/>
          <p:nvPr/>
        </p:nvSpPr>
        <p:spPr>
          <a:xfrm>
            <a:off x="5594407" y="4676148"/>
            <a:ext cx="6172478" cy="584775"/>
          </a:xfrm>
          <a:prstGeom prst="rect">
            <a:avLst/>
          </a:prstGeom>
          <a:noFill/>
        </p:spPr>
        <p:txBody>
          <a:bodyPr wrap="square" rtlCol="0">
            <a:spAutoFit/>
          </a:bodyPr>
          <a:lstStyle/>
          <a:p>
            <a:r>
              <a:rPr lang="en-US" sz="3200" dirty="0">
                <a:solidFill>
                  <a:srgbClr val="00B050"/>
                </a:solidFill>
              </a:rPr>
              <a:t>Viewed from how the work is done</a:t>
            </a:r>
          </a:p>
        </p:txBody>
      </p:sp>
      <p:cxnSp>
        <p:nvCxnSpPr>
          <p:cNvPr id="21" name="Straight Arrow Connector 20">
            <a:extLst>
              <a:ext uri="{FF2B5EF4-FFF2-40B4-BE49-F238E27FC236}">
                <a16:creationId xmlns:a16="http://schemas.microsoft.com/office/drawing/2014/main" id="{0BBC743D-D16E-4184-A906-B26D6A6613F6}"/>
              </a:ext>
            </a:extLst>
          </p:cNvPr>
          <p:cNvCxnSpPr>
            <a:cxnSpLocks/>
          </p:cNvCxnSpPr>
          <p:nvPr/>
        </p:nvCxnSpPr>
        <p:spPr>
          <a:xfrm flipV="1">
            <a:off x="1973154" y="3113612"/>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292F6E-ADE9-448E-8AF4-208C84CB1A98}"/>
              </a:ext>
            </a:extLst>
          </p:cNvPr>
          <p:cNvCxnSpPr>
            <a:cxnSpLocks/>
          </p:cNvCxnSpPr>
          <p:nvPr/>
        </p:nvCxnSpPr>
        <p:spPr>
          <a:xfrm flipV="1">
            <a:off x="3324041" y="3071727"/>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5CD05F-4C84-4A28-9C96-6D01B8691672}"/>
              </a:ext>
            </a:extLst>
          </p:cNvPr>
          <p:cNvCxnSpPr>
            <a:cxnSpLocks/>
          </p:cNvCxnSpPr>
          <p:nvPr/>
        </p:nvCxnSpPr>
        <p:spPr>
          <a:xfrm flipV="1">
            <a:off x="4945144" y="3071727"/>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67D328-46D1-4CA3-B67D-8070A809E11A}"/>
              </a:ext>
            </a:extLst>
          </p:cNvPr>
          <p:cNvCxnSpPr>
            <a:cxnSpLocks/>
          </p:cNvCxnSpPr>
          <p:nvPr/>
        </p:nvCxnSpPr>
        <p:spPr>
          <a:xfrm flipV="1">
            <a:off x="6646062" y="3063950"/>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CD7BE0-5555-421E-AE99-31749FC1A5E7}"/>
              </a:ext>
            </a:extLst>
          </p:cNvPr>
          <p:cNvCxnSpPr>
            <a:cxnSpLocks/>
          </p:cNvCxnSpPr>
          <p:nvPr/>
        </p:nvCxnSpPr>
        <p:spPr>
          <a:xfrm flipV="1">
            <a:off x="9051804" y="3080311"/>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A picture containing dessert, person, food, pink&#10;&#10;Description automatically generated">
            <a:extLst>
              <a:ext uri="{FF2B5EF4-FFF2-40B4-BE49-F238E27FC236}">
                <a16:creationId xmlns:a16="http://schemas.microsoft.com/office/drawing/2014/main" id="{B7AE3465-AB73-4E51-9834-FC76207A03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2745832" y="3575277"/>
            <a:ext cx="1196663" cy="2427064"/>
          </a:xfrm>
          <a:prstGeom prst="rect">
            <a:avLst/>
          </a:prstGeom>
        </p:spPr>
      </p:pic>
    </p:spTree>
    <p:extLst>
      <p:ext uri="{BB962C8B-B14F-4D97-AF65-F5344CB8AC3E}">
        <p14:creationId xmlns:p14="http://schemas.microsoft.com/office/powerpoint/2010/main" val="2877274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A2DA-33CC-4AE9-93F9-3E8F6D2196C4}"/>
              </a:ext>
            </a:extLst>
          </p:cNvPr>
          <p:cNvSpPr>
            <a:spLocks noGrp="1"/>
          </p:cNvSpPr>
          <p:nvPr>
            <p:ph type="title"/>
          </p:nvPr>
        </p:nvSpPr>
        <p:spPr>
          <a:xfrm>
            <a:off x="1097280" y="286603"/>
            <a:ext cx="10058400" cy="1095269"/>
          </a:xfrm>
        </p:spPr>
        <p:txBody>
          <a:bodyPr/>
          <a:lstStyle/>
          <a:p>
            <a:r>
              <a:rPr lang="en-US" dirty="0"/>
              <a:t>Value Stream Map</a:t>
            </a:r>
          </a:p>
        </p:txBody>
      </p:sp>
      <p:sp>
        <p:nvSpPr>
          <p:cNvPr id="3" name="Content Placeholder 2">
            <a:extLst>
              <a:ext uri="{FF2B5EF4-FFF2-40B4-BE49-F238E27FC236}">
                <a16:creationId xmlns:a16="http://schemas.microsoft.com/office/drawing/2014/main" id="{471ED586-20F9-48BC-B9B9-C8A3B4891164}"/>
              </a:ext>
            </a:extLst>
          </p:cNvPr>
          <p:cNvSpPr>
            <a:spLocks noGrp="1"/>
          </p:cNvSpPr>
          <p:nvPr>
            <p:ph idx="1"/>
          </p:nvPr>
        </p:nvSpPr>
        <p:spPr>
          <a:xfrm>
            <a:off x="838200" y="1690688"/>
            <a:ext cx="10515600" cy="4486275"/>
          </a:xfrm>
        </p:spPr>
        <p:txBody>
          <a:bodyPr/>
          <a:lstStyle/>
          <a:p>
            <a:pPr marL="0" indent="0">
              <a:buNone/>
            </a:pPr>
            <a:r>
              <a:rPr lang="en-US" dirty="0"/>
              <a:t>Ice Cream Cone Purchase VSM</a:t>
            </a:r>
          </a:p>
        </p:txBody>
      </p:sp>
      <p:sp>
        <p:nvSpPr>
          <p:cNvPr id="5" name="TextBox 4">
            <a:extLst>
              <a:ext uri="{FF2B5EF4-FFF2-40B4-BE49-F238E27FC236}">
                <a16:creationId xmlns:a16="http://schemas.microsoft.com/office/drawing/2014/main" id="{9C40D717-9A23-494F-A175-EE45E5D958F8}"/>
              </a:ext>
            </a:extLst>
          </p:cNvPr>
          <p:cNvSpPr txBox="1"/>
          <p:nvPr/>
        </p:nvSpPr>
        <p:spPr>
          <a:xfrm>
            <a:off x="8437828" y="1690688"/>
            <a:ext cx="2406790" cy="923330"/>
          </a:xfrm>
          <a:prstGeom prst="rect">
            <a:avLst/>
          </a:prstGeom>
          <a:noFill/>
        </p:spPr>
        <p:txBody>
          <a:bodyPr wrap="square" rtlCol="0">
            <a:spAutoFit/>
          </a:bodyPr>
          <a:lstStyle/>
          <a:p>
            <a:r>
              <a:rPr lang="en-US" dirty="0"/>
              <a:t>Customer enters ice cream store and chooses flavor</a:t>
            </a:r>
          </a:p>
        </p:txBody>
      </p:sp>
      <p:sp>
        <p:nvSpPr>
          <p:cNvPr id="7" name="TextBox 6">
            <a:extLst>
              <a:ext uri="{FF2B5EF4-FFF2-40B4-BE49-F238E27FC236}">
                <a16:creationId xmlns:a16="http://schemas.microsoft.com/office/drawing/2014/main" id="{C689DE64-632D-40EA-A5C2-EDBF96094B22}"/>
              </a:ext>
            </a:extLst>
          </p:cNvPr>
          <p:cNvSpPr txBox="1"/>
          <p:nvPr/>
        </p:nvSpPr>
        <p:spPr>
          <a:xfrm>
            <a:off x="733509" y="3421366"/>
            <a:ext cx="2228632" cy="369332"/>
          </a:xfrm>
          <a:prstGeom prst="rect">
            <a:avLst/>
          </a:prstGeom>
          <a:noFill/>
        </p:spPr>
        <p:txBody>
          <a:bodyPr wrap="square" rtlCol="0">
            <a:spAutoFit/>
          </a:bodyPr>
          <a:lstStyle/>
          <a:p>
            <a:r>
              <a:rPr lang="en-US" dirty="0"/>
              <a:t>Gives order to server</a:t>
            </a:r>
          </a:p>
        </p:txBody>
      </p:sp>
      <p:sp>
        <p:nvSpPr>
          <p:cNvPr id="9" name="TextBox 8">
            <a:extLst>
              <a:ext uri="{FF2B5EF4-FFF2-40B4-BE49-F238E27FC236}">
                <a16:creationId xmlns:a16="http://schemas.microsoft.com/office/drawing/2014/main" id="{6E2D9174-4646-4F11-81ED-D2D69D4F6644}"/>
              </a:ext>
            </a:extLst>
          </p:cNvPr>
          <p:cNvSpPr txBox="1"/>
          <p:nvPr/>
        </p:nvSpPr>
        <p:spPr>
          <a:xfrm>
            <a:off x="3547785" y="3421366"/>
            <a:ext cx="2406790" cy="646331"/>
          </a:xfrm>
          <a:prstGeom prst="rect">
            <a:avLst/>
          </a:prstGeom>
          <a:noFill/>
        </p:spPr>
        <p:txBody>
          <a:bodyPr wrap="square" rtlCol="0">
            <a:spAutoFit/>
          </a:bodyPr>
          <a:lstStyle/>
          <a:p>
            <a:r>
              <a:rPr lang="en-US" dirty="0"/>
              <a:t>Assembles ice cream cone and delivers</a:t>
            </a:r>
          </a:p>
        </p:txBody>
      </p:sp>
      <p:sp>
        <p:nvSpPr>
          <p:cNvPr id="11" name="TextBox 10">
            <a:extLst>
              <a:ext uri="{FF2B5EF4-FFF2-40B4-BE49-F238E27FC236}">
                <a16:creationId xmlns:a16="http://schemas.microsoft.com/office/drawing/2014/main" id="{66AB8DFB-3912-4CAC-B647-F1D8D2BEEA38}"/>
              </a:ext>
            </a:extLst>
          </p:cNvPr>
          <p:cNvSpPr txBox="1"/>
          <p:nvPr/>
        </p:nvSpPr>
        <p:spPr>
          <a:xfrm>
            <a:off x="6295034" y="3421366"/>
            <a:ext cx="1541172" cy="369332"/>
          </a:xfrm>
          <a:prstGeom prst="rect">
            <a:avLst/>
          </a:prstGeom>
          <a:noFill/>
        </p:spPr>
        <p:txBody>
          <a:bodyPr wrap="square" rtlCol="0">
            <a:spAutoFit/>
          </a:bodyPr>
          <a:lstStyle/>
          <a:p>
            <a:r>
              <a:rPr lang="en-US" dirty="0"/>
              <a:t>Pays for cone</a:t>
            </a:r>
          </a:p>
        </p:txBody>
      </p:sp>
      <p:sp>
        <p:nvSpPr>
          <p:cNvPr id="13" name="TextBox 12">
            <a:extLst>
              <a:ext uri="{FF2B5EF4-FFF2-40B4-BE49-F238E27FC236}">
                <a16:creationId xmlns:a16="http://schemas.microsoft.com/office/drawing/2014/main" id="{B9B90E10-76FF-4AAF-A18A-17B2C7E64580}"/>
              </a:ext>
            </a:extLst>
          </p:cNvPr>
          <p:cNvSpPr txBox="1"/>
          <p:nvPr/>
        </p:nvSpPr>
        <p:spPr>
          <a:xfrm>
            <a:off x="8437828" y="3421366"/>
            <a:ext cx="2022571" cy="369332"/>
          </a:xfrm>
          <a:prstGeom prst="rect">
            <a:avLst/>
          </a:prstGeom>
          <a:noFill/>
        </p:spPr>
        <p:txBody>
          <a:bodyPr wrap="square" rtlCol="0">
            <a:spAutoFit/>
          </a:bodyPr>
          <a:lstStyle/>
          <a:p>
            <a:r>
              <a:rPr lang="en-US" dirty="0"/>
              <a:t>Exits and eats cone </a:t>
            </a:r>
          </a:p>
        </p:txBody>
      </p:sp>
      <p:pic>
        <p:nvPicPr>
          <p:cNvPr id="15" name="Picture 14" descr="A close up of a person wearing glasses&#10;&#10;Description automatically generated">
            <a:extLst>
              <a:ext uri="{FF2B5EF4-FFF2-40B4-BE49-F238E27FC236}">
                <a16:creationId xmlns:a16="http://schemas.microsoft.com/office/drawing/2014/main" id="{3FF09B53-B18C-473D-A3B5-C353A5FB7D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19287" y="4210689"/>
            <a:ext cx="2505876" cy="1671889"/>
          </a:xfrm>
          <a:prstGeom prst="rect">
            <a:avLst/>
          </a:prstGeom>
        </p:spPr>
      </p:pic>
      <p:cxnSp>
        <p:nvCxnSpPr>
          <p:cNvPr id="18" name="Straight Arrow Connector 17">
            <a:extLst>
              <a:ext uri="{FF2B5EF4-FFF2-40B4-BE49-F238E27FC236}">
                <a16:creationId xmlns:a16="http://schemas.microsoft.com/office/drawing/2014/main" id="{0339D889-C7AD-49D6-890D-933396DD5DE9}"/>
              </a:ext>
            </a:extLst>
          </p:cNvPr>
          <p:cNvCxnSpPr/>
          <p:nvPr/>
        </p:nvCxnSpPr>
        <p:spPr>
          <a:xfrm flipH="1">
            <a:off x="1701680" y="2282886"/>
            <a:ext cx="6776950" cy="65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CD09CFD-0DB5-4742-8BE9-BCCC9DA71F6D}"/>
              </a:ext>
            </a:extLst>
          </p:cNvPr>
          <p:cNvCxnSpPr>
            <a:cxnSpLocks/>
          </p:cNvCxnSpPr>
          <p:nvPr/>
        </p:nvCxnSpPr>
        <p:spPr>
          <a:xfrm>
            <a:off x="2878084"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6EAE55-9E30-4AA9-8C20-96EB563B0D22}"/>
              </a:ext>
            </a:extLst>
          </p:cNvPr>
          <p:cNvCxnSpPr>
            <a:cxnSpLocks/>
          </p:cNvCxnSpPr>
          <p:nvPr/>
        </p:nvCxnSpPr>
        <p:spPr>
          <a:xfrm>
            <a:off x="5520642"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669349-3150-4C58-9EB7-C894477C26F0}"/>
              </a:ext>
            </a:extLst>
          </p:cNvPr>
          <p:cNvCxnSpPr>
            <a:cxnSpLocks/>
          </p:cNvCxnSpPr>
          <p:nvPr/>
        </p:nvCxnSpPr>
        <p:spPr>
          <a:xfrm>
            <a:off x="7768127"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3E9D59-EC31-4234-8D9A-82426EB74EE6}"/>
              </a:ext>
            </a:extLst>
          </p:cNvPr>
          <p:cNvSpPr txBox="1"/>
          <p:nvPr/>
        </p:nvSpPr>
        <p:spPr>
          <a:xfrm>
            <a:off x="293668" y="4930436"/>
            <a:ext cx="7966412" cy="830997"/>
          </a:xfrm>
          <a:prstGeom prst="rect">
            <a:avLst/>
          </a:prstGeom>
          <a:noFill/>
        </p:spPr>
        <p:txBody>
          <a:bodyPr wrap="none" rtlCol="0">
            <a:spAutoFit/>
          </a:bodyPr>
          <a:lstStyle/>
          <a:p>
            <a:r>
              <a:rPr lang="en-US" sz="2400" dirty="0">
                <a:solidFill>
                  <a:srgbClr val="00CC00"/>
                </a:solidFill>
              </a:rPr>
              <a:t>Viewed from what the customer expects, and different from a </a:t>
            </a:r>
          </a:p>
          <a:p>
            <a:r>
              <a:rPr lang="en-US" sz="2400" dirty="0">
                <a:solidFill>
                  <a:srgbClr val="00CC00"/>
                </a:solidFill>
              </a:rPr>
              <a:t>conventional flow chart because the VSM indicates waste.</a:t>
            </a:r>
          </a:p>
        </p:txBody>
      </p:sp>
      <p:pic>
        <p:nvPicPr>
          <p:cNvPr id="29" name="Picture 28" descr="Icon&#10;&#10;Description automatically generated">
            <a:extLst>
              <a:ext uri="{FF2B5EF4-FFF2-40B4-BE49-F238E27FC236}">
                <a16:creationId xmlns:a16="http://schemas.microsoft.com/office/drawing/2014/main" id="{172691CB-264F-45DE-8AD2-C5AD0F25F71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7405429" y="2427448"/>
            <a:ext cx="617633" cy="617633"/>
          </a:xfrm>
          <a:prstGeom prst="rect">
            <a:avLst/>
          </a:prstGeom>
        </p:spPr>
      </p:pic>
      <p:sp>
        <p:nvSpPr>
          <p:cNvPr id="30" name="TextBox 29">
            <a:extLst>
              <a:ext uri="{FF2B5EF4-FFF2-40B4-BE49-F238E27FC236}">
                <a16:creationId xmlns:a16="http://schemas.microsoft.com/office/drawing/2014/main" id="{65D25576-6618-4539-870B-BC04958DF7D6}"/>
              </a:ext>
            </a:extLst>
          </p:cNvPr>
          <p:cNvSpPr txBox="1"/>
          <p:nvPr/>
        </p:nvSpPr>
        <p:spPr>
          <a:xfrm flipH="1">
            <a:off x="5402863" y="-4044859"/>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32" name="Picture 31" descr="Icon&#10;&#10;Description automatically generated">
            <a:extLst>
              <a:ext uri="{FF2B5EF4-FFF2-40B4-BE49-F238E27FC236}">
                <a16:creationId xmlns:a16="http://schemas.microsoft.com/office/drawing/2014/main" id="{1FA974EF-2FBA-4A4D-AB9A-6028DEE8AD4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731898" y="3758880"/>
            <a:ext cx="617633" cy="617633"/>
          </a:xfrm>
          <a:prstGeom prst="rect">
            <a:avLst/>
          </a:prstGeom>
        </p:spPr>
      </p:pic>
      <p:sp>
        <p:nvSpPr>
          <p:cNvPr id="34" name="TextBox 33">
            <a:extLst>
              <a:ext uri="{FF2B5EF4-FFF2-40B4-BE49-F238E27FC236}">
                <a16:creationId xmlns:a16="http://schemas.microsoft.com/office/drawing/2014/main" id="{15EE32E4-8046-4A79-ACF5-C588BFE0C582}"/>
              </a:ext>
            </a:extLst>
          </p:cNvPr>
          <p:cNvSpPr txBox="1"/>
          <p:nvPr/>
        </p:nvSpPr>
        <p:spPr>
          <a:xfrm flipH="1">
            <a:off x="916188" y="-2870111"/>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36" name="Picture 35" descr="Icon&#10;&#10;Description automatically generated">
            <a:extLst>
              <a:ext uri="{FF2B5EF4-FFF2-40B4-BE49-F238E27FC236}">
                <a16:creationId xmlns:a16="http://schemas.microsoft.com/office/drawing/2014/main" id="{AAC14058-1469-4C4A-B6BC-3DCC2ED67F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5749831" y="3758880"/>
            <a:ext cx="617633" cy="617633"/>
          </a:xfrm>
          <a:prstGeom prst="rect">
            <a:avLst/>
          </a:prstGeom>
        </p:spPr>
      </p:pic>
      <p:sp>
        <p:nvSpPr>
          <p:cNvPr id="38" name="TextBox 37">
            <a:extLst>
              <a:ext uri="{FF2B5EF4-FFF2-40B4-BE49-F238E27FC236}">
                <a16:creationId xmlns:a16="http://schemas.microsoft.com/office/drawing/2014/main" id="{066A5F0B-4420-490E-9312-A613A130448E}"/>
              </a:ext>
            </a:extLst>
          </p:cNvPr>
          <p:cNvSpPr txBox="1"/>
          <p:nvPr/>
        </p:nvSpPr>
        <p:spPr>
          <a:xfrm flipH="1">
            <a:off x="3788157" y="-2870111"/>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sp>
        <p:nvSpPr>
          <p:cNvPr id="39" name="TextBox 38">
            <a:extLst>
              <a:ext uri="{FF2B5EF4-FFF2-40B4-BE49-F238E27FC236}">
                <a16:creationId xmlns:a16="http://schemas.microsoft.com/office/drawing/2014/main" id="{B5FFD056-4AF3-406F-8F84-A43A3A44DC86}"/>
              </a:ext>
            </a:extLst>
          </p:cNvPr>
          <p:cNvSpPr txBox="1"/>
          <p:nvPr/>
        </p:nvSpPr>
        <p:spPr>
          <a:xfrm>
            <a:off x="7332431" y="2956224"/>
            <a:ext cx="871392" cy="369332"/>
          </a:xfrm>
          <a:prstGeom prst="rect">
            <a:avLst/>
          </a:prstGeom>
          <a:noFill/>
        </p:spPr>
        <p:txBody>
          <a:bodyPr wrap="none" rtlCol="0">
            <a:spAutoFit/>
          </a:bodyPr>
          <a:lstStyle/>
          <a:p>
            <a:r>
              <a:rPr lang="en-US" dirty="0"/>
              <a:t>waiting</a:t>
            </a:r>
          </a:p>
        </p:txBody>
      </p:sp>
      <p:sp>
        <p:nvSpPr>
          <p:cNvPr id="41" name="TextBox 40">
            <a:extLst>
              <a:ext uri="{FF2B5EF4-FFF2-40B4-BE49-F238E27FC236}">
                <a16:creationId xmlns:a16="http://schemas.microsoft.com/office/drawing/2014/main" id="{44BB8D75-3DC6-4351-B399-25742D8E09AB}"/>
              </a:ext>
            </a:extLst>
          </p:cNvPr>
          <p:cNvSpPr txBox="1"/>
          <p:nvPr/>
        </p:nvSpPr>
        <p:spPr>
          <a:xfrm>
            <a:off x="2605018" y="4376513"/>
            <a:ext cx="871392" cy="369332"/>
          </a:xfrm>
          <a:prstGeom prst="rect">
            <a:avLst/>
          </a:prstGeom>
          <a:noFill/>
        </p:spPr>
        <p:txBody>
          <a:bodyPr wrap="none" rtlCol="0">
            <a:spAutoFit/>
          </a:bodyPr>
          <a:lstStyle/>
          <a:p>
            <a:r>
              <a:rPr lang="en-US" dirty="0"/>
              <a:t>waiting</a:t>
            </a:r>
          </a:p>
        </p:txBody>
      </p:sp>
      <p:sp>
        <p:nvSpPr>
          <p:cNvPr id="43" name="TextBox 42">
            <a:extLst>
              <a:ext uri="{FF2B5EF4-FFF2-40B4-BE49-F238E27FC236}">
                <a16:creationId xmlns:a16="http://schemas.microsoft.com/office/drawing/2014/main" id="{7733EC24-68DF-4481-8D77-162C487CA9C1}"/>
              </a:ext>
            </a:extLst>
          </p:cNvPr>
          <p:cNvSpPr txBox="1"/>
          <p:nvPr/>
        </p:nvSpPr>
        <p:spPr>
          <a:xfrm>
            <a:off x="5476987" y="4392622"/>
            <a:ext cx="871392" cy="369332"/>
          </a:xfrm>
          <a:prstGeom prst="rect">
            <a:avLst/>
          </a:prstGeom>
          <a:noFill/>
        </p:spPr>
        <p:txBody>
          <a:bodyPr wrap="none" rtlCol="0">
            <a:spAutoFit/>
          </a:bodyPr>
          <a:lstStyle/>
          <a:p>
            <a:r>
              <a:rPr lang="en-US" dirty="0"/>
              <a:t>waiting</a:t>
            </a:r>
          </a:p>
        </p:txBody>
      </p:sp>
      <p:sp>
        <p:nvSpPr>
          <p:cNvPr id="44" name="Isosceles Triangle 43">
            <a:extLst>
              <a:ext uri="{FF2B5EF4-FFF2-40B4-BE49-F238E27FC236}">
                <a16:creationId xmlns:a16="http://schemas.microsoft.com/office/drawing/2014/main" id="{2DF465E2-DBF0-4C8C-ACBF-F9154AB1E74E}"/>
              </a:ext>
            </a:extLst>
          </p:cNvPr>
          <p:cNvSpPr/>
          <p:nvPr/>
        </p:nvSpPr>
        <p:spPr>
          <a:xfrm>
            <a:off x="6986068" y="2524131"/>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1F99786E-4E1B-4EF9-BC08-671C878EB246}"/>
              </a:ext>
            </a:extLst>
          </p:cNvPr>
          <p:cNvSpPr txBox="1"/>
          <p:nvPr/>
        </p:nvSpPr>
        <p:spPr>
          <a:xfrm>
            <a:off x="1823355" y="5676247"/>
            <a:ext cx="853632" cy="369332"/>
          </a:xfrm>
          <a:prstGeom prst="rect">
            <a:avLst/>
          </a:prstGeom>
          <a:noFill/>
        </p:spPr>
        <p:txBody>
          <a:bodyPr wrap="none" rtlCol="0">
            <a:spAutoFit/>
          </a:bodyPr>
          <a:lstStyle/>
          <a:p>
            <a:r>
              <a:rPr lang="en-US" dirty="0"/>
              <a:t>= delay</a:t>
            </a:r>
          </a:p>
        </p:txBody>
      </p:sp>
      <p:sp>
        <p:nvSpPr>
          <p:cNvPr id="55" name="Isosceles Triangle 54">
            <a:extLst>
              <a:ext uri="{FF2B5EF4-FFF2-40B4-BE49-F238E27FC236}">
                <a16:creationId xmlns:a16="http://schemas.microsoft.com/office/drawing/2014/main" id="{BE3A370C-A0BE-4903-A245-3BCBE6D492F2}"/>
              </a:ext>
            </a:extLst>
          </p:cNvPr>
          <p:cNvSpPr/>
          <p:nvPr/>
        </p:nvSpPr>
        <p:spPr>
          <a:xfrm>
            <a:off x="5323154" y="3863931"/>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F30478BE-D236-4B81-B983-ECF0A7D2970E}"/>
              </a:ext>
            </a:extLst>
          </p:cNvPr>
          <p:cNvSpPr/>
          <p:nvPr/>
        </p:nvSpPr>
        <p:spPr>
          <a:xfrm>
            <a:off x="2307072" y="3855146"/>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CEEBE0B5-FE06-46C1-8D82-B57A7D2B74EF}"/>
              </a:ext>
            </a:extLst>
          </p:cNvPr>
          <p:cNvSpPr/>
          <p:nvPr/>
        </p:nvSpPr>
        <p:spPr>
          <a:xfrm>
            <a:off x="1528498" y="5676053"/>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79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9BA9-C418-4914-8B8A-54A63EA7EE64}"/>
              </a:ext>
            </a:extLst>
          </p:cNvPr>
          <p:cNvSpPr>
            <a:spLocks noGrp="1"/>
          </p:cNvSpPr>
          <p:nvPr>
            <p:ph type="title"/>
          </p:nvPr>
        </p:nvSpPr>
        <p:spPr>
          <a:xfrm>
            <a:off x="1653363" y="365760"/>
            <a:ext cx="9367203" cy="1188720"/>
          </a:xfrm>
        </p:spPr>
        <p:txBody>
          <a:bodyPr>
            <a:normAutofit/>
          </a:bodyPr>
          <a:lstStyle/>
          <a:p>
            <a:r>
              <a:rPr lang="en-US" dirty="0"/>
              <a:t>What flows through a Value Stream</a:t>
            </a:r>
          </a:p>
        </p:txBody>
      </p:sp>
      <p:sp>
        <p:nvSpPr>
          <p:cNvPr id="3" name="Content Placeholder 2">
            <a:extLst>
              <a:ext uri="{FF2B5EF4-FFF2-40B4-BE49-F238E27FC236}">
                <a16:creationId xmlns:a16="http://schemas.microsoft.com/office/drawing/2014/main" id="{A1829D79-5332-4821-AB2A-9CC3F05B5AE4}"/>
              </a:ext>
            </a:extLst>
          </p:cNvPr>
          <p:cNvSpPr>
            <a:spLocks noGrp="1"/>
          </p:cNvSpPr>
          <p:nvPr>
            <p:ph idx="1"/>
          </p:nvPr>
        </p:nvSpPr>
        <p:spPr>
          <a:xfrm>
            <a:off x="1653363" y="2176272"/>
            <a:ext cx="9367204" cy="4041648"/>
          </a:xfrm>
        </p:spPr>
        <p:txBody>
          <a:bodyPr anchor="t">
            <a:normAutofit/>
          </a:bodyPr>
          <a:lstStyle/>
          <a:p>
            <a:r>
              <a:rPr lang="en-US" sz="2400" dirty="0"/>
              <a:t>In Manufacturing: Materials</a:t>
            </a:r>
          </a:p>
          <a:p>
            <a:r>
              <a:rPr lang="en-US" sz="2400" dirty="0"/>
              <a:t>In Services: External needs of the customer and information</a:t>
            </a:r>
          </a:p>
          <a:p>
            <a:r>
              <a:rPr lang="en-US" sz="2400" dirty="0"/>
              <a:t>In Healthcare: Patients and family members, also materials (objects) and information (handoffs)</a:t>
            </a:r>
          </a:p>
          <a:p>
            <a:endParaRPr lang="en-US" sz="2400" dirty="0"/>
          </a:p>
        </p:txBody>
      </p:sp>
    </p:spTree>
    <p:extLst>
      <p:ext uri="{BB962C8B-B14F-4D97-AF65-F5344CB8AC3E}">
        <p14:creationId xmlns:p14="http://schemas.microsoft.com/office/powerpoint/2010/main" val="84212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B1E6-D697-4E8D-9158-3C7761C05EA8}"/>
              </a:ext>
            </a:extLst>
          </p:cNvPr>
          <p:cNvSpPr>
            <a:spLocks noGrp="1"/>
          </p:cNvSpPr>
          <p:nvPr>
            <p:ph type="title"/>
          </p:nvPr>
        </p:nvSpPr>
        <p:spPr/>
        <p:txBody>
          <a:bodyPr/>
          <a:lstStyle/>
          <a:p>
            <a:r>
              <a:rPr lang="en-US" dirty="0"/>
              <a:t>Questions that Create a VSM</a:t>
            </a:r>
          </a:p>
        </p:txBody>
      </p:sp>
      <p:sp>
        <p:nvSpPr>
          <p:cNvPr id="3" name="Content Placeholder 2">
            <a:extLst>
              <a:ext uri="{FF2B5EF4-FFF2-40B4-BE49-F238E27FC236}">
                <a16:creationId xmlns:a16="http://schemas.microsoft.com/office/drawing/2014/main" id="{9B97C92E-44F1-4FAE-949D-ACC89AC9BCCB}"/>
              </a:ext>
            </a:extLst>
          </p:cNvPr>
          <p:cNvSpPr>
            <a:spLocks noGrp="1"/>
          </p:cNvSpPr>
          <p:nvPr>
            <p:ph idx="1"/>
          </p:nvPr>
        </p:nvSpPr>
        <p:spPr/>
        <p:txBody>
          <a:bodyPr/>
          <a:lstStyle/>
          <a:p>
            <a:r>
              <a:rPr lang="en-US" dirty="0"/>
              <a:t>Is what we think happens really happening?</a:t>
            </a:r>
          </a:p>
          <a:p>
            <a:r>
              <a:rPr lang="en-US" dirty="0"/>
              <a:t>How long does each step take</a:t>
            </a:r>
          </a:p>
          <a:p>
            <a:r>
              <a:rPr lang="en-US" dirty="0"/>
              <a:t>Do we have all the details of the process?</a:t>
            </a:r>
          </a:p>
          <a:p>
            <a:r>
              <a:rPr lang="en-US" dirty="0"/>
              <a:t>Do we know what triggers the start and when the process finishes (cycle time)?</a:t>
            </a:r>
          </a:p>
          <a:p>
            <a:r>
              <a:rPr lang="en-US" dirty="0"/>
              <a:t>What resources are necessary in each step?</a:t>
            </a:r>
          </a:p>
          <a:p>
            <a:r>
              <a:rPr lang="en-US" dirty="0"/>
              <a:t>What opportunities for improvement exist?</a:t>
            </a:r>
          </a:p>
        </p:txBody>
      </p:sp>
    </p:spTree>
    <p:extLst>
      <p:ext uri="{BB962C8B-B14F-4D97-AF65-F5344CB8AC3E}">
        <p14:creationId xmlns:p14="http://schemas.microsoft.com/office/powerpoint/2010/main" val="1016554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49C3-FECF-4EAD-A7FE-582F3E6F2D38}"/>
              </a:ext>
            </a:extLst>
          </p:cNvPr>
          <p:cNvSpPr>
            <a:spLocks noGrp="1"/>
          </p:cNvSpPr>
          <p:nvPr>
            <p:ph type="title"/>
          </p:nvPr>
        </p:nvSpPr>
        <p:spPr>
          <a:xfrm>
            <a:off x="1097280" y="286603"/>
            <a:ext cx="10058400" cy="1450757"/>
          </a:xfrm>
        </p:spPr>
        <p:txBody>
          <a:bodyPr>
            <a:normAutofit/>
          </a:bodyPr>
          <a:lstStyle/>
          <a:p>
            <a:r>
              <a:rPr lang="en-US" dirty="0">
                <a:solidFill>
                  <a:schemeClr val="accent1">
                    <a:lumMod val="75000"/>
                  </a:schemeClr>
                </a:solidFill>
              </a:rPr>
              <a:t>Summary -  </a:t>
            </a:r>
            <a:r>
              <a:rPr lang="en-US" dirty="0">
                <a:solidFill>
                  <a:srgbClr val="FF0000"/>
                </a:solidFill>
              </a:rPr>
              <a:t>Measure</a:t>
            </a:r>
          </a:p>
        </p:txBody>
      </p:sp>
      <p:sp>
        <p:nvSpPr>
          <p:cNvPr id="3" name="Content Placeholder 2">
            <a:extLst>
              <a:ext uri="{FF2B5EF4-FFF2-40B4-BE49-F238E27FC236}">
                <a16:creationId xmlns:a16="http://schemas.microsoft.com/office/drawing/2014/main" id="{C10BA134-9226-4AFA-84C2-0E518782CF2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en-US" sz="2800"/>
              <a:t>Know </a:t>
            </a:r>
            <a:r>
              <a:rPr lang="en-US" sz="2800" dirty="0"/>
              <a:t>your process – observe</a:t>
            </a:r>
          </a:p>
          <a:p>
            <a:pPr>
              <a:buFont typeface="Wingdings" panose="05000000000000000000" pitchFamily="2" charset="2"/>
              <a:buChar char="§"/>
            </a:pPr>
            <a:r>
              <a:rPr lang="en-US" sz="2800" dirty="0"/>
              <a:t>Flow the process to identify value added and nonvalue added steps (from the customer’s perspective</a:t>
            </a:r>
          </a:p>
          <a:p>
            <a:pPr>
              <a:buFont typeface="Wingdings" panose="05000000000000000000" pitchFamily="2" charset="2"/>
              <a:buChar char="§"/>
            </a:pPr>
            <a:r>
              <a:rPr lang="en-US" sz="2800" dirty="0"/>
              <a:t>Identify the areas of waste, delay and measure.</a:t>
            </a:r>
          </a:p>
          <a:p>
            <a:pPr>
              <a:buFont typeface="Wingdings" panose="05000000000000000000" pitchFamily="2" charset="2"/>
              <a:buChar char="§"/>
            </a:pPr>
            <a:r>
              <a:rPr lang="en-US" sz="2800" dirty="0"/>
              <a:t>Identify and prioritize the steps in the process that require improvement</a:t>
            </a:r>
          </a:p>
          <a:p>
            <a:pPr>
              <a:buFont typeface="Wingdings" panose="05000000000000000000" pitchFamily="2" charset="2"/>
              <a:buChar char="§"/>
            </a:pPr>
            <a:endParaRPr lang="en-US" sz="2800" dirty="0"/>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pic>
        <p:nvPicPr>
          <p:cNvPr id="5" name="Picture 4" descr="A picture containing text, measuring stick, device&#10;&#10;Description automatically generated">
            <a:extLst>
              <a:ext uri="{FF2B5EF4-FFF2-40B4-BE49-F238E27FC236}">
                <a16:creationId xmlns:a16="http://schemas.microsoft.com/office/drawing/2014/main" id="{2FE146EA-8F88-4586-9DD8-FEC048399D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6162" y="2052638"/>
            <a:ext cx="4314825" cy="3238500"/>
          </a:xfrm>
          <a:prstGeom prst="rect">
            <a:avLst/>
          </a:prstGeom>
        </p:spPr>
      </p:pic>
    </p:spTree>
    <p:extLst>
      <p:ext uri="{BB962C8B-B14F-4D97-AF65-F5344CB8AC3E}">
        <p14:creationId xmlns:p14="http://schemas.microsoft.com/office/powerpoint/2010/main" val="3658324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CE26-7450-465D-9142-6744833DED24}"/>
              </a:ext>
            </a:extLst>
          </p:cNvPr>
          <p:cNvSpPr>
            <a:spLocks noGrp="1"/>
          </p:cNvSpPr>
          <p:nvPr>
            <p:ph type="title"/>
          </p:nvPr>
        </p:nvSpPr>
        <p:spPr/>
        <p:txBody>
          <a:bodyPr/>
          <a:lstStyle/>
          <a:p>
            <a:r>
              <a:rPr lang="en-US" dirty="0">
                <a:solidFill>
                  <a:srgbClr val="FF0000"/>
                </a:solidFill>
              </a:rPr>
              <a:t>Analyze </a:t>
            </a:r>
            <a:r>
              <a:rPr lang="en-US" dirty="0">
                <a:solidFill>
                  <a:schemeClr val="tx1"/>
                </a:solidFill>
              </a:rPr>
              <a:t>– Validate the root cause, waste and defects</a:t>
            </a:r>
            <a:endParaRPr lang="en-US" dirty="0">
              <a:solidFill>
                <a:srgbClr val="FF0000"/>
              </a:solidFill>
            </a:endParaRPr>
          </a:p>
        </p:txBody>
      </p:sp>
      <p:sp>
        <p:nvSpPr>
          <p:cNvPr id="3" name="Content Placeholder 2">
            <a:extLst>
              <a:ext uri="{FF2B5EF4-FFF2-40B4-BE49-F238E27FC236}">
                <a16:creationId xmlns:a16="http://schemas.microsoft.com/office/drawing/2014/main" id="{AFC981CF-F0B8-49BB-B4D9-87E171E9B40F}"/>
              </a:ext>
            </a:extLst>
          </p:cNvPr>
          <p:cNvSpPr>
            <a:spLocks noGrp="1"/>
          </p:cNvSpPr>
          <p:nvPr>
            <p:ph idx="1"/>
          </p:nvPr>
        </p:nvSpPr>
        <p:spPr/>
        <p:txBody>
          <a:bodyPr/>
          <a:lstStyle/>
          <a:p>
            <a:r>
              <a:rPr lang="en-US" dirty="0"/>
              <a:t>What does your data show (statistical or practical significance)?</a:t>
            </a:r>
          </a:p>
          <a:p>
            <a:r>
              <a:rPr lang="en-US" dirty="0"/>
              <a:t>How are you going to communicate your results to stakeholders</a:t>
            </a:r>
          </a:p>
          <a:p>
            <a:endParaRPr lang="en-US" dirty="0"/>
          </a:p>
        </p:txBody>
      </p:sp>
      <p:sp>
        <p:nvSpPr>
          <p:cNvPr id="4" name="TextBox 3">
            <a:extLst>
              <a:ext uri="{FF2B5EF4-FFF2-40B4-BE49-F238E27FC236}">
                <a16:creationId xmlns:a16="http://schemas.microsoft.com/office/drawing/2014/main" id="{02435D48-78E6-4A3A-8AB1-211DFFACB1F5}"/>
              </a:ext>
            </a:extLst>
          </p:cNvPr>
          <p:cNvSpPr txBox="1"/>
          <p:nvPr/>
        </p:nvSpPr>
        <p:spPr>
          <a:xfrm>
            <a:off x="8055140" y="1951672"/>
            <a:ext cx="2496553" cy="1477328"/>
          </a:xfrm>
          <a:prstGeom prst="rect">
            <a:avLst/>
          </a:prstGeom>
          <a:noFill/>
        </p:spPr>
        <p:txBody>
          <a:bodyPr wrap="square" rtlCol="0">
            <a:spAutoFit/>
          </a:bodyPr>
          <a:lstStyle/>
          <a:p>
            <a:pPr algn="ctr"/>
            <a:r>
              <a:rPr lang="en-US" dirty="0">
                <a:solidFill>
                  <a:srgbClr val="FF0000"/>
                </a:solidFill>
              </a:rPr>
              <a:t>Tools</a:t>
            </a:r>
          </a:p>
          <a:p>
            <a:pPr algn="ctr"/>
            <a:r>
              <a:rPr lang="en-US" dirty="0"/>
              <a:t>Pareto charts</a:t>
            </a:r>
          </a:p>
          <a:p>
            <a:pPr algn="ctr"/>
            <a:r>
              <a:rPr lang="en-US" dirty="0"/>
              <a:t>Histograms</a:t>
            </a:r>
          </a:p>
          <a:p>
            <a:pPr algn="ctr"/>
            <a:r>
              <a:rPr lang="en-US" dirty="0"/>
              <a:t>Dashboard</a:t>
            </a:r>
          </a:p>
          <a:p>
            <a:pPr algn="ctr"/>
            <a:r>
              <a:rPr lang="en-US" dirty="0"/>
              <a:t>Communication Plan</a:t>
            </a:r>
          </a:p>
        </p:txBody>
      </p:sp>
      <p:pic>
        <p:nvPicPr>
          <p:cNvPr id="9" name="Picture 8" descr="Chart, bar chart&#10;&#10;Description automatically generated">
            <a:extLst>
              <a:ext uri="{FF2B5EF4-FFF2-40B4-BE49-F238E27FC236}">
                <a16:creationId xmlns:a16="http://schemas.microsoft.com/office/drawing/2014/main" id="{D4B35B96-D34F-4D1C-A75F-049484C545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0307" y="2690336"/>
            <a:ext cx="5334000" cy="3467100"/>
          </a:xfrm>
          <a:prstGeom prst="rect">
            <a:avLst/>
          </a:prstGeom>
        </p:spPr>
      </p:pic>
    </p:spTree>
    <p:extLst>
      <p:ext uri="{BB962C8B-B14F-4D97-AF65-F5344CB8AC3E}">
        <p14:creationId xmlns:p14="http://schemas.microsoft.com/office/powerpoint/2010/main" val="4113113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7D22-EC3B-41A7-8373-94F4DBCD4EF6}"/>
              </a:ext>
            </a:extLst>
          </p:cNvPr>
          <p:cNvSpPr>
            <a:spLocks noGrp="1"/>
          </p:cNvSpPr>
          <p:nvPr>
            <p:ph type="title"/>
          </p:nvPr>
        </p:nvSpPr>
        <p:spPr/>
        <p:txBody>
          <a:bodyPr/>
          <a:lstStyle/>
          <a:p>
            <a:r>
              <a:rPr lang="en-US" dirty="0">
                <a:solidFill>
                  <a:srgbClr val="FF0000"/>
                </a:solidFill>
              </a:rPr>
              <a:t>Analyze</a:t>
            </a:r>
          </a:p>
        </p:txBody>
      </p:sp>
      <p:sp>
        <p:nvSpPr>
          <p:cNvPr id="3" name="Content Placeholder 2">
            <a:extLst>
              <a:ext uri="{FF2B5EF4-FFF2-40B4-BE49-F238E27FC236}">
                <a16:creationId xmlns:a16="http://schemas.microsoft.com/office/drawing/2014/main" id="{71117467-0FCD-4B53-8CB2-0B196A039A79}"/>
              </a:ext>
            </a:extLst>
          </p:cNvPr>
          <p:cNvSpPr>
            <a:spLocks noGrp="1"/>
          </p:cNvSpPr>
          <p:nvPr>
            <p:ph idx="1"/>
          </p:nvPr>
        </p:nvSpPr>
        <p:spPr>
          <a:xfrm>
            <a:off x="1097280" y="1845734"/>
            <a:ext cx="10058400" cy="3652241"/>
          </a:xfrm>
        </p:spPr>
        <p:txBody>
          <a:bodyPr/>
          <a:lstStyle/>
          <a:p>
            <a:pPr>
              <a:buFont typeface="Wingdings" panose="05000000000000000000" pitchFamily="2" charset="2"/>
              <a:buChar char="§"/>
            </a:pPr>
            <a:r>
              <a:rPr lang="en-US" dirty="0"/>
              <a:t>Goal is to get as much information and measurements on the current process as possible</a:t>
            </a:r>
          </a:p>
          <a:p>
            <a:pPr>
              <a:buFont typeface="Wingdings" panose="05000000000000000000" pitchFamily="2" charset="2"/>
              <a:buChar char="§"/>
            </a:pPr>
            <a:r>
              <a:rPr lang="en-US" dirty="0"/>
              <a:t>Identify and spot problem areas </a:t>
            </a:r>
          </a:p>
          <a:p>
            <a:pPr>
              <a:buFont typeface="Wingdings" panose="05000000000000000000" pitchFamily="2" charset="2"/>
              <a:buChar char="§"/>
            </a:pPr>
            <a:r>
              <a:rPr lang="en-US" dirty="0"/>
              <a:t>Identify defects</a:t>
            </a:r>
          </a:p>
          <a:p>
            <a:pPr>
              <a:buFont typeface="Wingdings" panose="05000000000000000000" pitchFamily="2" charset="2"/>
              <a:buChar char="§"/>
            </a:pPr>
            <a:r>
              <a:rPr lang="en-US" dirty="0"/>
              <a:t>Use statistical tools, correlations, comparisons, etc. to report the data</a:t>
            </a:r>
          </a:p>
        </p:txBody>
      </p:sp>
    </p:spTree>
    <p:extLst>
      <p:ext uri="{BB962C8B-B14F-4D97-AF65-F5344CB8AC3E}">
        <p14:creationId xmlns:p14="http://schemas.microsoft.com/office/powerpoint/2010/main" val="1534135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E7DF-D940-4ED1-83EA-B3DA96D15598}"/>
              </a:ext>
            </a:extLst>
          </p:cNvPr>
          <p:cNvSpPr>
            <a:spLocks noGrp="1"/>
          </p:cNvSpPr>
          <p:nvPr>
            <p:ph type="title"/>
          </p:nvPr>
        </p:nvSpPr>
        <p:spPr/>
        <p:txBody>
          <a:bodyPr/>
          <a:lstStyle/>
          <a:p>
            <a:r>
              <a:rPr lang="en-US" dirty="0"/>
              <a:t>Run Charts and Control Charts</a:t>
            </a:r>
          </a:p>
        </p:txBody>
      </p:sp>
      <p:sp>
        <p:nvSpPr>
          <p:cNvPr id="3" name="Content Placeholder 2">
            <a:extLst>
              <a:ext uri="{FF2B5EF4-FFF2-40B4-BE49-F238E27FC236}">
                <a16:creationId xmlns:a16="http://schemas.microsoft.com/office/drawing/2014/main" id="{9EEF682C-65C4-4F37-B3A7-5409175661B8}"/>
              </a:ext>
            </a:extLst>
          </p:cNvPr>
          <p:cNvSpPr>
            <a:spLocks noGrp="1"/>
          </p:cNvSpPr>
          <p:nvPr>
            <p:ph idx="1"/>
          </p:nvPr>
        </p:nvSpPr>
        <p:spPr/>
        <p:txBody>
          <a:bodyPr>
            <a:normAutofit/>
          </a:bodyPr>
          <a:lstStyle/>
          <a:p>
            <a:r>
              <a:rPr lang="en-US" dirty="0">
                <a:solidFill>
                  <a:srgbClr val="FF0000"/>
                </a:solidFill>
              </a:rPr>
              <a:t>Run charts </a:t>
            </a:r>
            <a:r>
              <a:rPr lang="en-US" dirty="0"/>
              <a:t>and other statistical process control (SPC) charts present data over time and enable the improvement team to identify quickly when variation that is unlikely due to chance (special-cause variation) has occurred. Run charts are simple displays of data over time with a median line that indicates the central tendency.</a:t>
            </a:r>
          </a:p>
          <a:p>
            <a:r>
              <a:rPr lang="en-US" dirty="0"/>
              <a:t>SPC charts (also called Shewhart charts) were developed by Walter Shewhart, a young engineer, physicist, and statistician working at Western Electric Company in the early 20th century  </a:t>
            </a:r>
          </a:p>
          <a:p>
            <a:r>
              <a:rPr lang="en-US" dirty="0">
                <a:solidFill>
                  <a:srgbClr val="FF0000"/>
                </a:solidFill>
              </a:rPr>
              <a:t>Control charts </a:t>
            </a:r>
            <a:r>
              <a:rPr lang="en-US" dirty="0"/>
              <a:t>have advantages over run charts in that they define expected variation in a process. The first goal of many QI interventions is to reduce this variation. The centerline in SPC charts  is most commonly the mean of the data points (versus a median used in run charts). The upper and lower control limits (usually shown visually as dotted lines) are defined based on the distribution of the data with each approximately 3 standard deviations, or σ, above and below the centerline. </a:t>
            </a:r>
          </a:p>
        </p:txBody>
      </p:sp>
    </p:spTree>
    <p:extLst>
      <p:ext uri="{BB962C8B-B14F-4D97-AF65-F5344CB8AC3E}">
        <p14:creationId xmlns:p14="http://schemas.microsoft.com/office/powerpoint/2010/main" val="2095132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Diagram&#10;&#10;Description automatically generated">
            <a:extLst>
              <a:ext uri="{FF2B5EF4-FFF2-40B4-BE49-F238E27FC236}">
                <a16:creationId xmlns:a16="http://schemas.microsoft.com/office/drawing/2014/main" id="{E44D4270-AAB4-4C2B-950B-4C24333C0D4D}"/>
              </a:ext>
            </a:extLst>
          </p:cNvPr>
          <p:cNvPicPr>
            <a:picLocks noGrp="1" noChangeAspect="1"/>
          </p:cNvPicPr>
          <p:nvPr>
            <p:ph idx="1"/>
          </p:nvPr>
        </p:nvPicPr>
        <p:blipFill>
          <a:blip r:embed="rId3"/>
          <a:stretch>
            <a:fillRect/>
          </a:stretch>
        </p:blipFill>
        <p:spPr>
          <a:xfrm>
            <a:off x="942710" y="643467"/>
            <a:ext cx="10306579" cy="5050225"/>
          </a:xfrm>
          <a:prstGeom prst="rect">
            <a:avLst/>
          </a:prstGeom>
        </p:spPr>
      </p:pic>
    </p:spTree>
    <p:extLst>
      <p:ext uri="{BB962C8B-B14F-4D97-AF65-F5344CB8AC3E}">
        <p14:creationId xmlns:p14="http://schemas.microsoft.com/office/powerpoint/2010/main" val="59695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6A9D5-3881-4041-A627-7F20BD4664BF}"/>
              </a:ext>
            </a:extLst>
          </p:cNvPr>
          <p:cNvSpPr>
            <a:spLocks noGrp="1"/>
          </p:cNvSpPr>
          <p:nvPr>
            <p:ph type="title"/>
          </p:nvPr>
        </p:nvSpPr>
        <p:spPr>
          <a:xfrm>
            <a:off x="4974769" y="828805"/>
            <a:ext cx="6574972" cy="780898"/>
          </a:xfrm>
        </p:spPr>
        <p:txBody>
          <a:bodyPr>
            <a:normAutofit/>
          </a:bodyPr>
          <a:lstStyle/>
          <a:p>
            <a:r>
              <a:rPr lang="en-US" dirty="0"/>
              <a:t>Second in the Series</a:t>
            </a:r>
          </a:p>
        </p:txBody>
      </p:sp>
      <p:pic>
        <p:nvPicPr>
          <p:cNvPr id="2052" name="Picture 4">
            <a:extLst>
              <a:ext uri="{FF2B5EF4-FFF2-40B4-BE49-F238E27FC236}">
                <a16:creationId xmlns:a16="http://schemas.microsoft.com/office/drawing/2014/main" id="{4D99899F-7F95-4386-861D-9685E43D94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257" y="640081"/>
            <a:ext cx="3706798"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56" name="Content Placeholder 2055">
            <a:extLst>
              <a:ext uri="{FF2B5EF4-FFF2-40B4-BE49-F238E27FC236}">
                <a16:creationId xmlns:a16="http://schemas.microsoft.com/office/drawing/2014/main" id="{DA150990-EDFF-48D8-8E2D-CE994B20A369}"/>
              </a:ext>
            </a:extLst>
          </p:cNvPr>
          <p:cNvSpPr>
            <a:spLocks noGrp="1"/>
          </p:cNvSpPr>
          <p:nvPr>
            <p:ph idx="1"/>
          </p:nvPr>
        </p:nvSpPr>
        <p:spPr>
          <a:xfrm>
            <a:off x="4974769" y="2198914"/>
            <a:ext cx="6574973" cy="3670180"/>
          </a:xfrm>
        </p:spPr>
        <p:txBody>
          <a:bodyPr>
            <a:normAutofit fontScale="85000" lnSpcReduction="20000"/>
          </a:bodyPr>
          <a:lstStyle/>
          <a:p>
            <a:pPr marL="0" indent="0" algn="l">
              <a:lnSpc>
                <a:spcPct val="120000"/>
              </a:lnSpc>
              <a:spcBef>
                <a:spcPts val="0"/>
              </a:spcBef>
              <a:spcAft>
                <a:spcPts val="0"/>
              </a:spcAft>
            </a:pPr>
            <a:r>
              <a:rPr lang="en-US" dirty="0">
                <a:solidFill>
                  <a:srgbClr val="212121"/>
                </a:solidFill>
                <a:latin typeface="Helvetica" panose="020B0604020202020204" pitchFamily="34" charset="0"/>
                <a:cs typeface="Helvetica" panose="020B0604020202020204" pitchFamily="34" charset="0"/>
              </a:rPr>
              <a:t>Made</a:t>
            </a:r>
            <a:r>
              <a:rPr lang="en-US" b="0" i="0" dirty="0">
                <a:solidFill>
                  <a:srgbClr val="212121"/>
                </a:solidFill>
                <a:effectLst/>
                <a:latin typeface="Helvetica" panose="020B0604020202020204" pitchFamily="34" charset="0"/>
                <a:cs typeface="Helvetica" panose="020B0604020202020204" pitchFamily="34" charset="0"/>
              </a:rPr>
              <a:t> an urgent call for fundamental change to close the quality gap. This book recommends a sweeping redesign of the American health care system and provides overarching principles for specific direction for policymakers, health care leaders, clinicians, regulators, purchasers, and others. In this comprehensive volume the committee offers:</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A set of performance expectations for the 21st century   health care system.</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A set of rules to guide patient-clinician relationships.</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A suggested organizing framework to better align the incentives inherent in payment and accountability with improvements in quality.</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Key steps to promote evidence-based practice and strengthen clinical information systems.</a:t>
            </a:r>
          </a:p>
          <a:p>
            <a:endParaRPr lang="en-US" dirty="0"/>
          </a:p>
        </p:txBody>
      </p:sp>
      <p:sp>
        <p:nvSpPr>
          <p:cNvPr id="79" name="Rectangle 7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2481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Diagram&#10;&#10;Description automatically generated">
            <a:extLst>
              <a:ext uri="{FF2B5EF4-FFF2-40B4-BE49-F238E27FC236}">
                <a16:creationId xmlns:a16="http://schemas.microsoft.com/office/drawing/2014/main" id="{D7B4DC0D-7AA4-496F-9185-438CF4D7AEB9}"/>
              </a:ext>
            </a:extLst>
          </p:cNvPr>
          <p:cNvPicPr>
            <a:picLocks noGrp="1" noChangeAspect="1"/>
          </p:cNvPicPr>
          <p:nvPr>
            <p:ph idx="1"/>
          </p:nvPr>
        </p:nvPicPr>
        <p:blipFill rotWithShape="1">
          <a:blip r:embed="rId3"/>
          <a:srcRect l="1778" r="1" b="1"/>
          <a:stretch/>
        </p:blipFill>
        <p:spPr>
          <a:xfrm>
            <a:off x="20" y="10"/>
            <a:ext cx="12191980" cy="6857990"/>
          </a:xfrm>
          <a:prstGeom prst="rect">
            <a:avLst/>
          </a:prstGeom>
        </p:spPr>
      </p:pic>
    </p:spTree>
    <p:extLst>
      <p:ext uri="{BB962C8B-B14F-4D97-AF65-F5344CB8AC3E}">
        <p14:creationId xmlns:p14="http://schemas.microsoft.com/office/powerpoint/2010/main" val="429373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D680-BC5F-4976-95C2-90886E43934E}"/>
              </a:ext>
            </a:extLst>
          </p:cNvPr>
          <p:cNvSpPr>
            <a:spLocks noGrp="1"/>
          </p:cNvSpPr>
          <p:nvPr>
            <p:ph type="title"/>
          </p:nvPr>
        </p:nvSpPr>
        <p:spPr/>
        <p:txBody>
          <a:bodyPr/>
          <a:lstStyle/>
          <a:p>
            <a:r>
              <a:rPr lang="en-US" dirty="0">
                <a:solidFill>
                  <a:schemeClr val="accent1">
                    <a:lumMod val="75000"/>
                  </a:schemeClr>
                </a:solidFill>
              </a:rPr>
              <a:t>Summary</a:t>
            </a:r>
            <a:r>
              <a:rPr lang="en-US" dirty="0"/>
              <a:t> - </a:t>
            </a:r>
            <a:r>
              <a:rPr lang="en-US" dirty="0">
                <a:solidFill>
                  <a:srgbClr val="FF0000"/>
                </a:solidFill>
              </a:rPr>
              <a:t>Analyze</a:t>
            </a:r>
            <a:endParaRPr lang="en-US" dirty="0"/>
          </a:p>
        </p:txBody>
      </p:sp>
      <p:sp>
        <p:nvSpPr>
          <p:cNvPr id="3" name="Content Placeholder 2">
            <a:extLst>
              <a:ext uri="{FF2B5EF4-FFF2-40B4-BE49-F238E27FC236}">
                <a16:creationId xmlns:a16="http://schemas.microsoft.com/office/drawing/2014/main" id="{B27DD788-AE25-45BA-8BB4-6A4B3B58D521}"/>
              </a:ext>
            </a:extLst>
          </p:cNvPr>
          <p:cNvSpPr>
            <a:spLocks noGrp="1"/>
          </p:cNvSpPr>
          <p:nvPr>
            <p:ph idx="1"/>
          </p:nvPr>
        </p:nvSpPr>
        <p:spPr>
          <a:xfrm>
            <a:off x="1097280" y="1845734"/>
            <a:ext cx="10058400" cy="3367534"/>
          </a:xfrm>
        </p:spPr>
        <p:txBody>
          <a:bodyPr>
            <a:normAutofit fontScale="85000" lnSpcReduction="20000"/>
          </a:bodyPr>
          <a:lstStyle/>
          <a:p>
            <a:pPr>
              <a:buFont typeface="Wingdings" panose="05000000000000000000" pitchFamily="2" charset="2"/>
              <a:buChar char="§"/>
            </a:pPr>
            <a:r>
              <a:rPr lang="en-US" dirty="0"/>
              <a:t>  Use these data to make a business case for change, set realistic and achievable goals and drive improvements. </a:t>
            </a:r>
          </a:p>
          <a:p>
            <a:pPr>
              <a:buFont typeface="Wingdings" panose="05000000000000000000" pitchFamily="2" charset="2"/>
              <a:buChar char="§"/>
            </a:pPr>
            <a:r>
              <a:rPr lang="en-US" dirty="0"/>
              <a:t>  Identify interventions and changes in the process and display with the data</a:t>
            </a:r>
          </a:p>
          <a:p>
            <a:pPr>
              <a:buFont typeface="Wingdings" panose="05000000000000000000" pitchFamily="2" charset="2"/>
              <a:buChar char="§"/>
            </a:pPr>
            <a:r>
              <a:rPr lang="en-US" dirty="0"/>
              <a:t>  Specify measurements and timeframes</a:t>
            </a:r>
          </a:p>
          <a:p>
            <a:pPr>
              <a:buFont typeface="Wingdings" panose="05000000000000000000" pitchFamily="2" charset="2"/>
              <a:buChar char="§"/>
            </a:pPr>
            <a:r>
              <a:rPr lang="en-US" dirty="0"/>
              <a:t>  Keep data simple</a:t>
            </a:r>
          </a:p>
          <a:p>
            <a:pPr>
              <a:buFont typeface="Wingdings" panose="05000000000000000000" pitchFamily="2" charset="2"/>
              <a:buChar char="§"/>
            </a:pPr>
            <a:r>
              <a:rPr lang="en-US" dirty="0"/>
              <a:t>  Avoid red and green</a:t>
            </a:r>
          </a:p>
          <a:p>
            <a:pPr>
              <a:buFont typeface="Wingdings" panose="05000000000000000000" pitchFamily="2" charset="2"/>
              <a:buChar char="§"/>
            </a:pPr>
            <a:r>
              <a:rPr lang="en-US" dirty="0"/>
              <a:t>  Make sure YOU understand the data</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r>
              <a:rPr lang="en-US" sz="1100" dirty="0"/>
              <a:t>Patrick W. Brady, Michael J. </a:t>
            </a:r>
            <a:r>
              <a:rPr lang="en-US" sz="1100" dirty="0" err="1"/>
              <a:t>Tchou</a:t>
            </a:r>
            <a:r>
              <a:rPr lang="en-US" sz="1100" dirty="0"/>
              <a:t>, Lilliam </a:t>
            </a:r>
            <a:r>
              <a:rPr lang="en-US" sz="1100" dirty="0" err="1"/>
              <a:t>Ambroggio</a:t>
            </a:r>
            <a:r>
              <a:rPr lang="en-US" sz="1100" dirty="0"/>
              <a:t>, Amanda C. </a:t>
            </a:r>
            <a:r>
              <a:rPr lang="en-US" sz="1100" dirty="0" err="1"/>
              <a:t>Schondelmeyer</a:t>
            </a:r>
            <a:r>
              <a:rPr lang="en-US" sz="1100" dirty="0"/>
              <a:t>, and Erin E. Shaughnessy; Displaying and Analyzing Quality Improvement Data; Division of Hospital Medicine, Department of Pediatrics,  James M. Anderson Center for Health Systems Excellence, Department of Pediatrics, and  Division of Biostatistics and Epidemiology, Department of Pediatrics, Cincinnati Children’s Hospital Medical Center, Ohio.</a:t>
            </a:r>
            <a:r>
              <a:rPr lang="en-US" sz="1050" dirty="0"/>
              <a:t> Journal of the Pediatric Infectious Diseases Society, 2017.</a:t>
            </a:r>
            <a:endParaRPr lang="en-US" sz="1100"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2556672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D6D-8990-4371-92BB-F8C18361FE20}"/>
              </a:ext>
            </a:extLst>
          </p:cNvPr>
          <p:cNvSpPr>
            <a:spLocks noGrp="1"/>
          </p:cNvSpPr>
          <p:nvPr>
            <p:ph type="title"/>
          </p:nvPr>
        </p:nvSpPr>
        <p:spPr/>
        <p:txBody>
          <a:bodyPr/>
          <a:lstStyle/>
          <a:p>
            <a:r>
              <a:rPr lang="en-US" dirty="0">
                <a:solidFill>
                  <a:srgbClr val="FF0000"/>
                </a:solidFill>
              </a:rPr>
              <a:t>Improve</a:t>
            </a:r>
            <a:r>
              <a:rPr lang="en-US" dirty="0"/>
              <a:t> – stabilize the process, reduce or eliminate waste, variation and defects</a:t>
            </a:r>
          </a:p>
        </p:txBody>
      </p:sp>
      <p:sp>
        <p:nvSpPr>
          <p:cNvPr id="3" name="Content Placeholder 2">
            <a:extLst>
              <a:ext uri="{FF2B5EF4-FFF2-40B4-BE49-F238E27FC236}">
                <a16:creationId xmlns:a16="http://schemas.microsoft.com/office/drawing/2014/main" id="{B901037A-46E6-4943-9B63-F6113A91BA06}"/>
              </a:ext>
            </a:extLst>
          </p:cNvPr>
          <p:cNvSpPr>
            <a:spLocks noGrp="1"/>
          </p:cNvSpPr>
          <p:nvPr>
            <p:ph idx="1"/>
          </p:nvPr>
        </p:nvSpPr>
        <p:spPr>
          <a:xfrm>
            <a:off x="1097280" y="1893861"/>
            <a:ext cx="10058400" cy="4023360"/>
          </a:xfrm>
        </p:spPr>
        <p:txBody>
          <a:bodyPr/>
          <a:lstStyle/>
          <a:p>
            <a:pPr>
              <a:buFont typeface="Arial" panose="020B0604020202020204" pitchFamily="34" charset="0"/>
              <a:buChar char="•"/>
            </a:pPr>
            <a:r>
              <a:rPr lang="en-US" dirty="0"/>
              <a:t> What are possible solutions targeted to improve the validated root causes?</a:t>
            </a:r>
          </a:p>
          <a:p>
            <a:pPr>
              <a:buFont typeface="Arial" panose="020B0604020202020204" pitchFamily="34" charset="0"/>
              <a:buChar char="•"/>
            </a:pPr>
            <a:r>
              <a:rPr lang="en-US" dirty="0"/>
              <a:t>What is the </a:t>
            </a:r>
            <a:r>
              <a:rPr lang="en-US" dirty="0">
                <a:solidFill>
                  <a:srgbClr val="FF0000"/>
                </a:solidFill>
              </a:rPr>
              <a:t>best </a:t>
            </a:r>
            <a:r>
              <a:rPr lang="en-US" dirty="0"/>
              <a:t>solution?</a:t>
            </a:r>
          </a:p>
          <a:p>
            <a:pPr>
              <a:buFont typeface="Arial" panose="020B0604020202020204" pitchFamily="34" charset="0"/>
              <a:buChar char="•"/>
            </a:pPr>
            <a:r>
              <a:rPr lang="en-US" dirty="0"/>
              <a:t>How are you going to test the solution?</a:t>
            </a:r>
          </a:p>
          <a:p>
            <a:pPr>
              <a:buFont typeface="Arial" panose="020B0604020202020204" pitchFamily="34" charset="0"/>
              <a:buChar char="•"/>
            </a:pPr>
            <a:r>
              <a:rPr lang="en-US" dirty="0"/>
              <a:t>Where should you focus change management efforts?  </a:t>
            </a:r>
          </a:p>
        </p:txBody>
      </p:sp>
      <p:sp>
        <p:nvSpPr>
          <p:cNvPr id="4" name="TextBox 3">
            <a:extLst>
              <a:ext uri="{FF2B5EF4-FFF2-40B4-BE49-F238E27FC236}">
                <a16:creationId xmlns:a16="http://schemas.microsoft.com/office/drawing/2014/main" id="{8D7541FC-67BC-4E81-A2F6-BA04725840E5}"/>
              </a:ext>
            </a:extLst>
          </p:cNvPr>
          <p:cNvSpPr txBox="1"/>
          <p:nvPr/>
        </p:nvSpPr>
        <p:spPr>
          <a:xfrm>
            <a:off x="7796690" y="2275339"/>
            <a:ext cx="3531270" cy="1754326"/>
          </a:xfrm>
          <a:prstGeom prst="rect">
            <a:avLst/>
          </a:prstGeom>
          <a:noFill/>
        </p:spPr>
        <p:txBody>
          <a:bodyPr wrap="square" rtlCol="0">
            <a:spAutoFit/>
          </a:bodyPr>
          <a:lstStyle/>
          <a:p>
            <a:pPr algn="ctr"/>
            <a:r>
              <a:rPr lang="en-US" dirty="0">
                <a:solidFill>
                  <a:srgbClr val="FF0000"/>
                </a:solidFill>
              </a:rPr>
              <a:t>Tools</a:t>
            </a:r>
          </a:p>
          <a:p>
            <a:pPr algn="ctr"/>
            <a:r>
              <a:rPr lang="en-US" dirty="0"/>
              <a:t>Brainstorming</a:t>
            </a:r>
          </a:p>
          <a:p>
            <a:pPr algn="ctr"/>
            <a:r>
              <a:rPr lang="en-US" dirty="0"/>
              <a:t>Facilitated meetings</a:t>
            </a:r>
          </a:p>
          <a:p>
            <a:pPr algn="ctr"/>
            <a:r>
              <a:rPr lang="en-US" dirty="0"/>
              <a:t>Mistake proofing</a:t>
            </a:r>
          </a:p>
          <a:p>
            <a:pPr algn="ctr"/>
            <a:r>
              <a:rPr lang="en-US" dirty="0"/>
              <a:t>Plan Do Study Act (PDSA) cycles</a:t>
            </a:r>
          </a:p>
          <a:p>
            <a:endParaRPr lang="en-US" dirty="0"/>
          </a:p>
        </p:txBody>
      </p:sp>
    </p:spTree>
    <p:extLst>
      <p:ext uri="{BB962C8B-B14F-4D97-AF65-F5344CB8AC3E}">
        <p14:creationId xmlns:p14="http://schemas.microsoft.com/office/powerpoint/2010/main" val="501758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9CEA-4A8D-49AC-92D1-0D07743B77A9}"/>
              </a:ext>
            </a:extLst>
          </p:cNvPr>
          <p:cNvSpPr>
            <a:spLocks noGrp="1"/>
          </p:cNvSpPr>
          <p:nvPr>
            <p:ph type="title"/>
          </p:nvPr>
        </p:nvSpPr>
        <p:spPr>
          <a:xfrm>
            <a:off x="1097280" y="286604"/>
            <a:ext cx="10058400" cy="1148006"/>
          </a:xfrm>
        </p:spPr>
        <p:txBody>
          <a:bodyPr/>
          <a:lstStyle/>
          <a:p>
            <a:r>
              <a:rPr lang="en-US" dirty="0"/>
              <a:t>Visual Controls for Mistake Proofing</a:t>
            </a:r>
          </a:p>
        </p:txBody>
      </p:sp>
      <p:pic>
        <p:nvPicPr>
          <p:cNvPr id="8194" name="Picture 2">
            <a:extLst>
              <a:ext uri="{FF2B5EF4-FFF2-40B4-BE49-F238E27FC236}">
                <a16:creationId xmlns:a16="http://schemas.microsoft.com/office/drawing/2014/main" id="{92E95CDB-B651-42F3-AA87-E128FD5575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382" y="1907177"/>
            <a:ext cx="3843167" cy="19552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674AD002-FBAD-4A6F-93D7-E06BCDCF89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288" y="1751296"/>
            <a:ext cx="3364064" cy="25230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12161762-B628-42BC-8169-771DDF08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82" y="4334952"/>
            <a:ext cx="4307206" cy="21536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A13E594C-1F33-4678-8708-8CBD76BB1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7906" y="1550453"/>
            <a:ext cx="3904712" cy="26686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31CF3636-F5E1-4F32-96A4-D216706E0B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629" y="4480560"/>
            <a:ext cx="3703592" cy="214123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B3A57443-93A1-453E-BDEF-26A2383AF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3002" y="4334953"/>
            <a:ext cx="2923751" cy="215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0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88AF-C093-43AB-918B-28BBE55535A9}"/>
              </a:ext>
            </a:extLst>
          </p:cNvPr>
          <p:cNvSpPr>
            <a:spLocks noGrp="1"/>
          </p:cNvSpPr>
          <p:nvPr>
            <p:ph type="title"/>
          </p:nvPr>
        </p:nvSpPr>
        <p:spPr>
          <a:xfrm>
            <a:off x="1653363" y="365760"/>
            <a:ext cx="9367203" cy="1188720"/>
          </a:xfrm>
        </p:spPr>
        <p:txBody>
          <a:bodyPr>
            <a:normAutofit fontScale="90000"/>
          </a:bodyPr>
          <a:lstStyle/>
          <a:p>
            <a:r>
              <a:rPr lang="en-US" dirty="0"/>
              <a:t>Other Types of Mistake Proofing Strategies</a:t>
            </a:r>
          </a:p>
        </p:txBody>
      </p:sp>
      <p:sp>
        <p:nvSpPr>
          <p:cNvPr id="3" name="Content Placeholder 2">
            <a:extLst>
              <a:ext uri="{FF2B5EF4-FFF2-40B4-BE49-F238E27FC236}">
                <a16:creationId xmlns:a16="http://schemas.microsoft.com/office/drawing/2014/main" id="{79482C85-7C3A-47DA-BCD3-66CC17E7CD01}"/>
              </a:ext>
            </a:extLst>
          </p:cNvPr>
          <p:cNvSpPr>
            <a:spLocks noGrp="1"/>
          </p:cNvSpPr>
          <p:nvPr>
            <p:ph idx="1"/>
          </p:nvPr>
        </p:nvSpPr>
        <p:spPr>
          <a:xfrm>
            <a:off x="1653363" y="2176272"/>
            <a:ext cx="9367204" cy="4041648"/>
          </a:xfrm>
        </p:spPr>
        <p:txBody>
          <a:bodyPr anchor="t">
            <a:normAutofit/>
          </a:bodyPr>
          <a:lstStyle/>
          <a:p>
            <a:r>
              <a:rPr lang="en-US" sz="2400" dirty="0"/>
              <a:t>Barcoding</a:t>
            </a:r>
          </a:p>
          <a:p>
            <a:r>
              <a:rPr lang="en-US" sz="2400" dirty="0"/>
              <a:t>Arm Bands</a:t>
            </a:r>
          </a:p>
          <a:p>
            <a:r>
              <a:rPr lang="en-US" sz="2400" dirty="0"/>
              <a:t>Sensors</a:t>
            </a:r>
          </a:p>
          <a:p>
            <a:r>
              <a:rPr lang="en-US" sz="2400" dirty="0"/>
              <a:t>Checklists</a:t>
            </a:r>
          </a:p>
          <a:p>
            <a:r>
              <a:rPr lang="en-US" sz="2400" dirty="0"/>
              <a:t>Templates</a:t>
            </a:r>
          </a:p>
          <a:p>
            <a:r>
              <a:rPr lang="en-US" sz="2400" dirty="0"/>
              <a:t>Electronic order entry systems</a:t>
            </a:r>
          </a:p>
          <a:p>
            <a:r>
              <a:rPr lang="en-US" sz="2400" dirty="0"/>
              <a:t>Medication scanners</a:t>
            </a:r>
          </a:p>
        </p:txBody>
      </p:sp>
    </p:spTree>
    <p:extLst>
      <p:ext uri="{BB962C8B-B14F-4D97-AF65-F5344CB8AC3E}">
        <p14:creationId xmlns:p14="http://schemas.microsoft.com/office/powerpoint/2010/main" val="1272029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0E4F-CFCC-40F9-9A6E-6CB953EC963D}"/>
              </a:ext>
            </a:extLst>
          </p:cNvPr>
          <p:cNvSpPr>
            <a:spLocks noGrp="1"/>
          </p:cNvSpPr>
          <p:nvPr>
            <p:ph type="title"/>
          </p:nvPr>
        </p:nvSpPr>
        <p:spPr>
          <a:xfrm>
            <a:off x="589935" y="286604"/>
            <a:ext cx="11356259" cy="1055500"/>
          </a:xfrm>
        </p:spPr>
        <p:txBody>
          <a:bodyPr>
            <a:normAutofit/>
          </a:bodyPr>
          <a:lstStyle/>
          <a:p>
            <a:r>
              <a:rPr lang="en-US" dirty="0"/>
              <a:t>Plan–Do–Study–Act (PDSA) “Tests of Change”</a:t>
            </a:r>
          </a:p>
        </p:txBody>
      </p:sp>
      <p:sp>
        <p:nvSpPr>
          <p:cNvPr id="3" name="Content Placeholder 2">
            <a:extLst>
              <a:ext uri="{FF2B5EF4-FFF2-40B4-BE49-F238E27FC236}">
                <a16:creationId xmlns:a16="http://schemas.microsoft.com/office/drawing/2014/main" id="{B699C5AB-89B0-4BDA-AF60-F7DD1100B34E}"/>
              </a:ext>
            </a:extLst>
          </p:cNvPr>
          <p:cNvSpPr>
            <a:spLocks noGrp="1"/>
          </p:cNvSpPr>
          <p:nvPr>
            <p:ph idx="1"/>
          </p:nvPr>
        </p:nvSpPr>
        <p:spPr>
          <a:xfrm>
            <a:off x="1097279" y="1845734"/>
            <a:ext cx="6454987" cy="4023360"/>
          </a:xfrm>
        </p:spPr>
        <p:txBody>
          <a:bodyPr>
            <a:normAutofit/>
          </a:bodyPr>
          <a:lstStyle/>
          <a:p>
            <a:r>
              <a:rPr lang="en-US" dirty="0"/>
              <a:t>A systematic approach to learning about a process that leads to continuous quality improvement.</a:t>
            </a:r>
          </a:p>
          <a:p>
            <a:r>
              <a:rPr lang="en-US" dirty="0"/>
              <a:t>Dr. Edwards Deming popularized the PDSA approach in 1950”s</a:t>
            </a:r>
          </a:p>
          <a:p>
            <a:r>
              <a:rPr lang="en-US" dirty="0">
                <a:solidFill>
                  <a:srgbClr val="FF0000"/>
                </a:solidFill>
              </a:rPr>
              <a:t>Plan </a:t>
            </a:r>
            <a:r>
              <a:rPr lang="en-US" dirty="0"/>
              <a:t>– Define the project and risk factors and what will happen (intervention)</a:t>
            </a:r>
          </a:p>
          <a:p>
            <a:r>
              <a:rPr lang="en-US" dirty="0">
                <a:solidFill>
                  <a:srgbClr val="FF0000"/>
                </a:solidFill>
              </a:rPr>
              <a:t>Do</a:t>
            </a:r>
            <a:r>
              <a:rPr lang="en-US" dirty="0"/>
              <a:t>  - collect data and carry out the planned strategy</a:t>
            </a:r>
          </a:p>
          <a:p>
            <a:r>
              <a:rPr lang="en-US" dirty="0">
                <a:solidFill>
                  <a:srgbClr val="FF0000"/>
                </a:solidFill>
              </a:rPr>
              <a:t>Study</a:t>
            </a:r>
            <a:r>
              <a:rPr lang="en-US" dirty="0"/>
              <a:t> – analyze outcomes; what part of the strategy worked or failed to meet the desire goal</a:t>
            </a:r>
          </a:p>
          <a:p>
            <a:r>
              <a:rPr lang="en-US" dirty="0">
                <a:solidFill>
                  <a:srgbClr val="FF0000"/>
                </a:solidFill>
              </a:rPr>
              <a:t>Act </a:t>
            </a:r>
            <a:r>
              <a:rPr lang="en-US" dirty="0"/>
              <a:t>– Identify and adopt new strategies, tweak the current strategies, repeat the </a:t>
            </a:r>
          </a:p>
        </p:txBody>
      </p:sp>
      <p:pic>
        <p:nvPicPr>
          <p:cNvPr id="5" name="Picture 4">
            <a:extLst>
              <a:ext uri="{FF2B5EF4-FFF2-40B4-BE49-F238E27FC236}">
                <a16:creationId xmlns:a16="http://schemas.microsoft.com/office/drawing/2014/main" id="{B1B84A34-8EBB-43E3-B8E9-C6DBD7CE4A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11" r="24777" b="-2"/>
          <a:stretch/>
        </p:blipFill>
        <p:spPr>
          <a:xfrm>
            <a:off x="8040647" y="1916318"/>
            <a:ext cx="3094954" cy="3471012"/>
          </a:xfrm>
          <a:prstGeom prst="rect">
            <a:avLst/>
          </a:prstGeom>
        </p:spPr>
      </p:pic>
    </p:spTree>
    <p:extLst>
      <p:ext uri="{BB962C8B-B14F-4D97-AF65-F5344CB8AC3E}">
        <p14:creationId xmlns:p14="http://schemas.microsoft.com/office/powerpoint/2010/main" val="29356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4399CBB-84FB-46B9-A020-E477FDF2E020}"/>
              </a:ext>
            </a:extLst>
          </p:cNvPr>
          <p:cNvGraphicFramePr/>
          <p:nvPr>
            <p:extLst>
              <p:ext uri="{D42A27DB-BD31-4B8C-83A1-F6EECF244321}">
                <p14:modId xmlns:p14="http://schemas.microsoft.com/office/powerpoint/2010/main" val="2926070595"/>
              </p:ext>
            </p:extLst>
          </p:nvPr>
        </p:nvGraphicFramePr>
        <p:xfrm>
          <a:off x="1043521" y="776489"/>
          <a:ext cx="10529047" cy="640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EA0A6EC-79E1-46AD-9A8A-6D279579C04D}"/>
              </a:ext>
            </a:extLst>
          </p:cNvPr>
          <p:cNvSpPr txBox="1"/>
          <p:nvPr/>
        </p:nvSpPr>
        <p:spPr>
          <a:xfrm>
            <a:off x="2014539" y="142875"/>
            <a:ext cx="7800975" cy="369332"/>
          </a:xfrm>
          <a:prstGeom prst="rect">
            <a:avLst/>
          </a:prstGeom>
          <a:solidFill>
            <a:schemeClr val="accent1">
              <a:lumMod val="50000"/>
            </a:schemeClr>
          </a:solidFill>
        </p:spPr>
        <p:txBody>
          <a:bodyPr wrap="square" rtlCol="0">
            <a:spAutoFit/>
          </a:bodyPr>
          <a:lstStyle/>
          <a:p>
            <a:r>
              <a:rPr lang="en-US" dirty="0">
                <a:solidFill>
                  <a:schemeClr val="bg1"/>
                </a:solidFill>
              </a:rPr>
              <a:t>PDCA – Follow up after surgery</a:t>
            </a:r>
          </a:p>
        </p:txBody>
      </p:sp>
    </p:spTree>
    <p:extLst>
      <p:ext uri="{BB962C8B-B14F-4D97-AF65-F5344CB8AC3E}">
        <p14:creationId xmlns:p14="http://schemas.microsoft.com/office/powerpoint/2010/main" val="2956102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734D5AF-F1A3-4399-8D4B-6B9C205FD704}"/>
              </a:ext>
            </a:extLst>
          </p:cNvPr>
          <p:cNvGraphicFramePr/>
          <p:nvPr>
            <p:extLst>
              <p:ext uri="{D42A27DB-BD31-4B8C-83A1-F6EECF244321}">
                <p14:modId xmlns:p14="http://schemas.microsoft.com/office/powerpoint/2010/main" val="474079748"/>
              </p:ext>
            </p:extLst>
          </p:nvPr>
        </p:nvGraphicFramePr>
        <p:xfrm>
          <a:off x="2214563" y="719139"/>
          <a:ext cx="7967662"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C8D95B8-AF90-40D7-9D2C-A94350AD6B90}"/>
              </a:ext>
            </a:extLst>
          </p:cNvPr>
          <p:cNvSpPr txBox="1"/>
          <p:nvPr/>
        </p:nvSpPr>
        <p:spPr>
          <a:xfrm>
            <a:off x="2014539" y="142875"/>
            <a:ext cx="7800975" cy="369332"/>
          </a:xfrm>
          <a:prstGeom prst="rect">
            <a:avLst/>
          </a:prstGeom>
          <a:solidFill>
            <a:schemeClr val="accent1">
              <a:lumMod val="50000"/>
            </a:schemeClr>
          </a:solidFill>
        </p:spPr>
        <p:txBody>
          <a:bodyPr wrap="square" rtlCol="0">
            <a:spAutoFit/>
          </a:bodyPr>
          <a:lstStyle/>
          <a:p>
            <a:r>
              <a:rPr lang="en-US" dirty="0">
                <a:solidFill>
                  <a:schemeClr val="bg1"/>
                </a:solidFill>
              </a:rPr>
              <a:t>PDCA –Alarm Fatigue</a:t>
            </a:r>
          </a:p>
        </p:txBody>
      </p:sp>
    </p:spTree>
    <p:extLst>
      <p:ext uri="{BB962C8B-B14F-4D97-AF65-F5344CB8AC3E}">
        <p14:creationId xmlns:p14="http://schemas.microsoft.com/office/powerpoint/2010/main" val="1206131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038E3D-DF09-45F0-B42F-DF300A9D731B}"/>
              </a:ext>
            </a:extLst>
          </p:cNvPr>
          <p:cNvSpPr>
            <a:spLocks noGrp="1"/>
          </p:cNvSpPr>
          <p:nvPr>
            <p:ph type="title"/>
          </p:nvPr>
        </p:nvSpPr>
        <p:spPr>
          <a:xfrm>
            <a:off x="990932" y="286603"/>
            <a:ext cx="6750987" cy="1450757"/>
          </a:xfrm>
        </p:spPr>
        <p:txBody>
          <a:bodyPr>
            <a:normAutofit/>
          </a:bodyPr>
          <a:lstStyle/>
          <a:p>
            <a:r>
              <a:rPr lang="en-US" dirty="0">
                <a:solidFill>
                  <a:schemeClr val="accent2"/>
                </a:solidFill>
              </a:rPr>
              <a:t>When completing a PDSA consider …….</a:t>
            </a:r>
          </a:p>
        </p:txBody>
      </p:sp>
      <p:sp>
        <p:nvSpPr>
          <p:cNvPr id="3" name="Content Placeholder 2">
            <a:extLst>
              <a:ext uri="{FF2B5EF4-FFF2-40B4-BE49-F238E27FC236}">
                <a16:creationId xmlns:a16="http://schemas.microsoft.com/office/drawing/2014/main" id="{9966FFCD-E996-4B97-8A53-BC9A17C8FF67}"/>
              </a:ext>
            </a:extLst>
          </p:cNvPr>
          <p:cNvSpPr>
            <a:spLocks noGrp="1"/>
          </p:cNvSpPr>
          <p:nvPr>
            <p:ph idx="1"/>
          </p:nvPr>
        </p:nvSpPr>
        <p:spPr>
          <a:xfrm>
            <a:off x="1044204" y="2023962"/>
            <a:ext cx="6697715" cy="3845131"/>
          </a:xfrm>
        </p:spPr>
        <p:txBody>
          <a:bodyPr>
            <a:normAutofit fontScale="85000" lnSpcReduction="20000"/>
          </a:bodyPr>
          <a:lstStyle/>
          <a:p>
            <a:r>
              <a:rPr lang="en-US" dirty="0"/>
              <a:t>1) What are you trying to accomplish?</a:t>
            </a:r>
          </a:p>
          <a:p>
            <a:r>
              <a:rPr lang="en-US" dirty="0"/>
              <a:t>2) How will you know when the change is an improvement?</a:t>
            </a:r>
          </a:p>
          <a:p>
            <a:r>
              <a:rPr lang="en-US" dirty="0"/>
              <a:t>3) What changes will result in the improvement?</a:t>
            </a:r>
          </a:p>
          <a:p>
            <a:r>
              <a:rPr lang="en-US" dirty="0"/>
              <a:t>4) How many are needed to assure the right process outcome</a:t>
            </a:r>
          </a:p>
          <a:p>
            <a:r>
              <a:rPr lang="en-US" dirty="0"/>
              <a:t>4) What did you /your team learn – key takeaways</a:t>
            </a:r>
          </a:p>
          <a:p>
            <a:endParaRPr lang="en-US" dirty="0"/>
          </a:p>
          <a:p>
            <a:endParaRPr lang="en-US" sz="1000" dirty="0">
              <a:hlinkClick r:id="rId3"/>
            </a:endParaRPr>
          </a:p>
          <a:p>
            <a:endParaRPr lang="en-US" sz="1000" dirty="0">
              <a:hlinkClick r:id="rId3"/>
            </a:endParaRPr>
          </a:p>
          <a:p>
            <a:endParaRPr lang="en-US" sz="1000" dirty="0">
              <a:hlinkClick r:id="rId3"/>
            </a:endParaRPr>
          </a:p>
          <a:p>
            <a:endParaRPr lang="en-US" sz="1000" dirty="0">
              <a:hlinkClick r:id="rId3"/>
            </a:endParaRPr>
          </a:p>
          <a:p>
            <a:endParaRPr lang="en-US" sz="1000" dirty="0">
              <a:hlinkClick r:id="rId3"/>
            </a:endParaRPr>
          </a:p>
          <a:p>
            <a:r>
              <a:rPr lang="en-US" sz="1000" dirty="0">
                <a:hlinkClick r:id="rId3"/>
              </a:rPr>
              <a:t>www.ihi.org</a:t>
            </a:r>
            <a:r>
              <a:rPr lang="en-US" sz="1000" dirty="0"/>
              <a:t>.</a:t>
            </a:r>
          </a:p>
          <a:p>
            <a:endParaRPr lang="en-US" sz="1000" dirty="0"/>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B354479D-6F29-40C1-B38D-68058E85043C}"/>
              </a:ext>
            </a:extLst>
          </p:cNvPr>
          <p:cNvPicPr>
            <a:picLocks noChangeAspect="1"/>
          </p:cNvPicPr>
          <p:nvPr/>
        </p:nvPicPr>
        <p:blipFill>
          <a:blip r:embed="rId4"/>
          <a:stretch>
            <a:fillRect/>
          </a:stretch>
        </p:blipFill>
        <p:spPr>
          <a:xfrm>
            <a:off x="8447646" y="307594"/>
            <a:ext cx="3229426" cy="2152950"/>
          </a:xfrm>
          <a:prstGeom prst="rect">
            <a:avLst/>
          </a:prstGeom>
        </p:spPr>
      </p:pic>
      <p:sp>
        <p:nvSpPr>
          <p:cNvPr id="6" name="TextBox 5">
            <a:extLst>
              <a:ext uri="{FF2B5EF4-FFF2-40B4-BE49-F238E27FC236}">
                <a16:creationId xmlns:a16="http://schemas.microsoft.com/office/drawing/2014/main" id="{5335E026-D6A7-4F1D-A4B3-8B5DB14EC1B5}"/>
              </a:ext>
            </a:extLst>
          </p:cNvPr>
          <p:cNvSpPr txBox="1"/>
          <p:nvPr/>
        </p:nvSpPr>
        <p:spPr>
          <a:xfrm>
            <a:off x="8719491" y="2768138"/>
            <a:ext cx="2738635" cy="369332"/>
          </a:xfrm>
          <a:prstGeom prst="rect">
            <a:avLst/>
          </a:prstGeom>
          <a:noFill/>
        </p:spPr>
        <p:txBody>
          <a:bodyPr wrap="none" rtlCol="0">
            <a:spAutoFit/>
          </a:bodyPr>
          <a:lstStyle/>
          <a:p>
            <a:r>
              <a:rPr lang="en-US" dirty="0"/>
              <a:t>Dr. Walter Shewhart Wheel</a:t>
            </a:r>
          </a:p>
        </p:txBody>
      </p:sp>
      <p:pic>
        <p:nvPicPr>
          <p:cNvPr id="9" name="Picture 8">
            <a:extLst>
              <a:ext uri="{FF2B5EF4-FFF2-40B4-BE49-F238E27FC236}">
                <a16:creationId xmlns:a16="http://schemas.microsoft.com/office/drawing/2014/main" id="{A01FE561-DAB3-4177-B2B2-C67E0F42477F}"/>
              </a:ext>
            </a:extLst>
          </p:cNvPr>
          <p:cNvPicPr>
            <a:picLocks noChangeAspect="1"/>
          </p:cNvPicPr>
          <p:nvPr/>
        </p:nvPicPr>
        <p:blipFill>
          <a:blip r:embed="rId5"/>
          <a:stretch>
            <a:fillRect/>
          </a:stretch>
        </p:blipFill>
        <p:spPr>
          <a:xfrm>
            <a:off x="8447646" y="3320982"/>
            <a:ext cx="3441887" cy="2152950"/>
          </a:xfrm>
          <a:prstGeom prst="rect">
            <a:avLst/>
          </a:prstGeom>
        </p:spPr>
      </p:pic>
      <p:sp>
        <p:nvSpPr>
          <p:cNvPr id="13" name="TextBox 12">
            <a:extLst>
              <a:ext uri="{FF2B5EF4-FFF2-40B4-BE49-F238E27FC236}">
                <a16:creationId xmlns:a16="http://schemas.microsoft.com/office/drawing/2014/main" id="{4ACC668E-6CD8-4C32-80EF-0D7F33A6D152}"/>
              </a:ext>
            </a:extLst>
          </p:cNvPr>
          <p:cNvSpPr txBox="1"/>
          <p:nvPr/>
        </p:nvSpPr>
        <p:spPr>
          <a:xfrm>
            <a:off x="8654513" y="5734856"/>
            <a:ext cx="3022559" cy="369332"/>
          </a:xfrm>
          <a:prstGeom prst="rect">
            <a:avLst/>
          </a:prstGeom>
          <a:noFill/>
        </p:spPr>
        <p:txBody>
          <a:bodyPr wrap="none" rtlCol="0">
            <a:spAutoFit/>
          </a:bodyPr>
          <a:lstStyle/>
          <a:p>
            <a:r>
              <a:rPr lang="en-US" dirty="0"/>
              <a:t>Dr. W. Edwards Deming Wheel</a:t>
            </a:r>
          </a:p>
        </p:txBody>
      </p:sp>
    </p:spTree>
    <p:extLst>
      <p:ext uri="{BB962C8B-B14F-4D97-AF65-F5344CB8AC3E}">
        <p14:creationId xmlns:p14="http://schemas.microsoft.com/office/powerpoint/2010/main" val="320409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5B72-6DAD-4221-B651-5D8AEA12C0E7}"/>
              </a:ext>
            </a:extLst>
          </p:cNvPr>
          <p:cNvSpPr>
            <a:spLocks noGrp="1"/>
          </p:cNvSpPr>
          <p:nvPr>
            <p:ph type="title"/>
          </p:nvPr>
        </p:nvSpPr>
        <p:spPr>
          <a:xfrm>
            <a:off x="1097280" y="286603"/>
            <a:ext cx="10058400" cy="1450757"/>
          </a:xfrm>
        </p:spPr>
        <p:txBody>
          <a:bodyPr>
            <a:normAutofit/>
          </a:bodyPr>
          <a:lstStyle/>
          <a:p>
            <a:r>
              <a:rPr lang="en-US"/>
              <a:t>Summary - Improve</a:t>
            </a:r>
          </a:p>
        </p:txBody>
      </p:sp>
      <p:graphicFrame>
        <p:nvGraphicFramePr>
          <p:cNvPr id="5" name="Content Placeholder 2">
            <a:extLst>
              <a:ext uri="{FF2B5EF4-FFF2-40B4-BE49-F238E27FC236}">
                <a16:creationId xmlns:a16="http://schemas.microsoft.com/office/drawing/2014/main" id="{925B7A8A-09A1-90BE-26EE-36507834F366}"/>
              </a:ext>
            </a:extLst>
          </p:cNvPr>
          <p:cNvGraphicFramePr>
            <a:graphicFrameLocks noGrp="1"/>
          </p:cNvGraphicFramePr>
          <p:nvPr>
            <p:ph idx="1"/>
            <p:extLst>
              <p:ext uri="{D42A27DB-BD31-4B8C-83A1-F6EECF244321}">
                <p14:modId xmlns:p14="http://schemas.microsoft.com/office/powerpoint/2010/main" val="398357423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02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8910-5E7D-4B31-A791-F08AD42B8A1B}"/>
              </a:ext>
            </a:extLst>
          </p:cNvPr>
          <p:cNvSpPr>
            <a:spLocks noGrp="1"/>
          </p:cNvSpPr>
          <p:nvPr>
            <p:ph type="title"/>
          </p:nvPr>
        </p:nvSpPr>
        <p:spPr/>
        <p:txBody>
          <a:bodyPr/>
          <a:lstStyle/>
          <a:p>
            <a:r>
              <a:rPr lang="en-US" dirty="0"/>
              <a:t>Transformation</a:t>
            </a:r>
          </a:p>
        </p:txBody>
      </p:sp>
      <p:pic>
        <p:nvPicPr>
          <p:cNvPr id="1026" name="1316209D-C99C-4530-8A89-2CFEAACA06F9">
            <a:extLst>
              <a:ext uri="{FF2B5EF4-FFF2-40B4-BE49-F238E27FC236}">
                <a16:creationId xmlns:a16="http://schemas.microsoft.com/office/drawing/2014/main" id="{EE0DDD9C-5031-4025-8460-8604F72CAB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821" y="1108642"/>
            <a:ext cx="3909778" cy="52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65EEAF64-5B59-41D5-9868-726D7C931072">
            <a:extLst>
              <a:ext uri="{FF2B5EF4-FFF2-40B4-BE49-F238E27FC236}">
                <a16:creationId xmlns:a16="http://schemas.microsoft.com/office/drawing/2014/main" id="{93566023-BB86-42FD-82EF-56938BCCA3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9241" y="1847396"/>
            <a:ext cx="3355713" cy="447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890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94DE-7D3F-49D2-AE44-2AB6482CE3BF}"/>
              </a:ext>
            </a:extLst>
          </p:cNvPr>
          <p:cNvSpPr>
            <a:spLocks noGrp="1"/>
          </p:cNvSpPr>
          <p:nvPr>
            <p:ph type="title"/>
          </p:nvPr>
        </p:nvSpPr>
        <p:spPr/>
        <p:txBody>
          <a:bodyPr/>
          <a:lstStyle/>
          <a:p>
            <a:r>
              <a:rPr lang="en-US" dirty="0">
                <a:solidFill>
                  <a:srgbClr val="FF0000"/>
                </a:solidFill>
              </a:rPr>
              <a:t>Control </a:t>
            </a:r>
            <a:r>
              <a:rPr lang="en-US" dirty="0">
                <a:solidFill>
                  <a:schemeClr val="tx1"/>
                </a:solidFill>
              </a:rPr>
              <a:t>– Standardize and Sustain Improvement</a:t>
            </a:r>
            <a:endParaRPr lang="en-US" dirty="0">
              <a:solidFill>
                <a:srgbClr val="FF0000"/>
              </a:solidFill>
            </a:endParaRPr>
          </a:p>
        </p:txBody>
      </p:sp>
      <p:sp>
        <p:nvSpPr>
          <p:cNvPr id="3" name="Content Placeholder 2">
            <a:extLst>
              <a:ext uri="{FF2B5EF4-FFF2-40B4-BE49-F238E27FC236}">
                <a16:creationId xmlns:a16="http://schemas.microsoft.com/office/drawing/2014/main" id="{5214B2CF-5C62-406C-951D-C365D52FEF9C}"/>
              </a:ext>
            </a:extLst>
          </p:cNvPr>
          <p:cNvSpPr>
            <a:spLocks noGrp="1"/>
          </p:cNvSpPr>
          <p:nvPr>
            <p:ph idx="1"/>
          </p:nvPr>
        </p:nvSpPr>
        <p:spPr/>
        <p:txBody>
          <a:bodyPr/>
          <a:lstStyle/>
          <a:p>
            <a:pPr>
              <a:buFont typeface="Arial" panose="020B0604020202020204" pitchFamily="34" charset="0"/>
              <a:buChar char="•"/>
            </a:pPr>
            <a:r>
              <a:rPr lang="en-US" dirty="0"/>
              <a:t>How will you know your improvements are sustained?</a:t>
            </a:r>
          </a:p>
          <a:p>
            <a:pPr>
              <a:buFont typeface="Arial" panose="020B0604020202020204" pitchFamily="34" charset="0"/>
              <a:buChar char="•"/>
            </a:pPr>
            <a:r>
              <a:rPr lang="en-US" dirty="0"/>
              <a:t>What if anything could go wrong with the improvements</a:t>
            </a:r>
          </a:p>
          <a:p>
            <a:pPr>
              <a:buFont typeface="Arial" panose="020B0604020202020204" pitchFamily="34" charset="0"/>
              <a:buChar char="•"/>
            </a:pPr>
            <a:r>
              <a:rPr lang="en-US" dirty="0"/>
              <a:t>How are you going to make these improvements routine?</a:t>
            </a:r>
          </a:p>
          <a:p>
            <a:pPr>
              <a:buFont typeface="Arial" panose="020B0604020202020204" pitchFamily="34" charset="0"/>
              <a:buChar char="•"/>
            </a:pPr>
            <a:r>
              <a:rPr lang="en-US" dirty="0"/>
              <a:t>How will you celebrate success</a:t>
            </a:r>
          </a:p>
          <a:p>
            <a:pPr>
              <a:buFont typeface="Arial" panose="020B0604020202020204" pitchFamily="34" charset="0"/>
              <a:buChar char="•"/>
            </a:pPr>
            <a:r>
              <a:rPr lang="en-US" dirty="0"/>
              <a:t>Can the improvements be applied to other areas (spread)</a:t>
            </a:r>
          </a:p>
          <a:p>
            <a:pPr>
              <a:buFont typeface="Arial" panose="020B0604020202020204" pitchFamily="34" charset="0"/>
              <a:buChar char="•"/>
            </a:pPr>
            <a:r>
              <a:rPr lang="en-US" dirty="0"/>
              <a:t>How will you  hand off the project and communicate to stakeholders?</a:t>
            </a:r>
          </a:p>
        </p:txBody>
      </p:sp>
      <p:sp>
        <p:nvSpPr>
          <p:cNvPr id="4" name="TextBox 3">
            <a:extLst>
              <a:ext uri="{FF2B5EF4-FFF2-40B4-BE49-F238E27FC236}">
                <a16:creationId xmlns:a16="http://schemas.microsoft.com/office/drawing/2014/main" id="{DBCB3F4E-C545-4524-8D22-A6E7732444F2}"/>
              </a:ext>
            </a:extLst>
          </p:cNvPr>
          <p:cNvSpPr txBox="1"/>
          <p:nvPr/>
        </p:nvSpPr>
        <p:spPr>
          <a:xfrm>
            <a:off x="7429498" y="1997242"/>
            <a:ext cx="3531270" cy="1754326"/>
          </a:xfrm>
          <a:prstGeom prst="rect">
            <a:avLst/>
          </a:prstGeom>
          <a:noFill/>
        </p:spPr>
        <p:txBody>
          <a:bodyPr wrap="square" rtlCol="0">
            <a:spAutoFit/>
          </a:bodyPr>
          <a:lstStyle/>
          <a:p>
            <a:pPr algn="ctr"/>
            <a:r>
              <a:rPr lang="en-US" dirty="0">
                <a:solidFill>
                  <a:srgbClr val="FF0000"/>
                </a:solidFill>
              </a:rPr>
              <a:t>Tools</a:t>
            </a:r>
          </a:p>
          <a:p>
            <a:pPr algn="ctr"/>
            <a:r>
              <a:rPr lang="en-US" dirty="0"/>
              <a:t>Data charts</a:t>
            </a:r>
          </a:p>
          <a:p>
            <a:pPr algn="ctr"/>
            <a:r>
              <a:rPr lang="en-US" dirty="0"/>
              <a:t>Visual Management System</a:t>
            </a:r>
          </a:p>
          <a:p>
            <a:pPr algn="ctr"/>
            <a:r>
              <a:rPr lang="en-US" dirty="0"/>
              <a:t>Rewards and Recognition</a:t>
            </a:r>
          </a:p>
          <a:p>
            <a:pPr algn="ctr"/>
            <a:r>
              <a:rPr lang="en-US" dirty="0"/>
              <a:t>Control Plan</a:t>
            </a:r>
          </a:p>
          <a:p>
            <a:pPr algn="ctr"/>
            <a:r>
              <a:rPr lang="en-US" dirty="0"/>
              <a:t>WWW</a:t>
            </a:r>
          </a:p>
        </p:txBody>
      </p:sp>
    </p:spTree>
    <p:extLst>
      <p:ext uri="{BB962C8B-B14F-4D97-AF65-F5344CB8AC3E}">
        <p14:creationId xmlns:p14="http://schemas.microsoft.com/office/powerpoint/2010/main" val="3543004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F084EF8-A7B2-4233-8071-58FA865A64E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Quality Control Model</a:t>
            </a:r>
          </a:p>
        </p:txBody>
      </p:sp>
      <p:pic>
        <p:nvPicPr>
          <p:cNvPr id="3" name="Content Placeholder 2" descr="Diagram&#10;&#10;Description automatically generated">
            <a:extLst>
              <a:ext uri="{FF2B5EF4-FFF2-40B4-BE49-F238E27FC236}">
                <a16:creationId xmlns:a16="http://schemas.microsoft.com/office/drawing/2014/main" id="{234D292B-1B89-4B63-9E80-0CDBEF12132F}"/>
              </a:ext>
            </a:extLst>
          </p:cNvPr>
          <p:cNvPicPr>
            <a:picLocks noGrp="1" noChangeAspect="1"/>
          </p:cNvPicPr>
          <p:nvPr>
            <p:ph idx="1"/>
          </p:nvPr>
        </p:nvPicPr>
        <p:blipFill>
          <a:blip r:embed="rId3"/>
          <a:stretch>
            <a:fillRect/>
          </a:stretch>
        </p:blipFill>
        <p:spPr>
          <a:xfrm>
            <a:off x="1012012" y="640081"/>
            <a:ext cx="6156190"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B1DA6C37-976E-4C49-AF6E-39CD14270D1F}"/>
              </a:ext>
            </a:extLst>
          </p:cNvPr>
          <p:cNvSpPr txBox="1"/>
          <p:nvPr/>
        </p:nvSpPr>
        <p:spPr>
          <a:xfrm>
            <a:off x="437352" y="5756254"/>
            <a:ext cx="10855488" cy="461665"/>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Scoville R, Little K, Rakover J, Luther K, Mate K. </a:t>
            </a:r>
            <a:r>
              <a:rPr lang="en-US" sz="1200" i="1" dirty="0">
                <a:effectLst/>
                <a:latin typeface="Calibri" panose="020F0502020204030204" pitchFamily="34" charset="0"/>
                <a:ea typeface="Calibri" panose="020F0502020204030204" pitchFamily="34" charset="0"/>
              </a:rPr>
              <a:t>Sustaining Improvement</a:t>
            </a:r>
            <a:r>
              <a:rPr lang="en-US" sz="1200" dirty="0">
                <a:effectLst/>
                <a:latin typeface="Calibri" panose="020F0502020204030204" pitchFamily="34" charset="0"/>
                <a:ea typeface="Calibri" panose="020F0502020204030204" pitchFamily="34" charset="0"/>
              </a:rPr>
              <a:t>. IHI White Paper. Cambridge, Massachusetts: Institute for Healthcare Improvement; 2016. (Available at ihi.org)</a:t>
            </a:r>
          </a:p>
        </p:txBody>
      </p:sp>
    </p:spTree>
    <p:extLst>
      <p:ext uri="{BB962C8B-B14F-4D97-AF65-F5344CB8AC3E}">
        <p14:creationId xmlns:p14="http://schemas.microsoft.com/office/powerpoint/2010/main" val="4294642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938784" y="348107"/>
            <a:ext cx="9765791" cy="1325563"/>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3365130761"/>
              </p:ext>
            </p:extLst>
          </p:nvPr>
        </p:nvGraphicFramePr>
        <p:xfrm>
          <a:off x="938784" y="1858328"/>
          <a:ext cx="9765789" cy="3457384"/>
        </p:xfrm>
        <a:graphic>
          <a:graphicData uri="http://schemas.openxmlformats.org/drawingml/2006/table">
            <a:tbl>
              <a:tblPr/>
              <a:tblGrid>
                <a:gridCol w="3757342">
                  <a:extLst>
                    <a:ext uri="{9D8B030D-6E8A-4147-A177-3AD203B41FA5}">
                      <a16:colId xmlns:a16="http://schemas.microsoft.com/office/drawing/2014/main" val="2717004953"/>
                    </a:ext>
                  </a:extLst>
                </a:gridCol>
                <a:gridCol w="953989">
                  <a:extLst>
                    <a:ext uri="{9D8B030D-6E8A-4147-A177-3AD203B41FA5}">
                      <a16:colId xmlns:a16="http://schemas.microsoft.com/office/drawing/2014/main" val="20001"/>
                    </a:ext>
                  </a:extLst>
                </a:gridCol>
                <a:gridCol w="669464">
                  <a:extLst>
                    <a:ext uri="{9D8B030D-6E8A-4147-A177-3AD203B41FA5}">
                      <a16:colId xmlns:a16="http://schemas.microsoft.com/office/drawing/2014/main" val="20002"/>
                    </a:ext>
                  </a:extLst>
                </a:gridCol>
                <a:gridCol w="1841028">
                  <a:extLst>
                    <a:ext uri="{9D8B030D-6E8A-4147-A177-3AD203B41FA5}">
                      <a16:colId xmlns:a16="http://schemas.microsoft.com/office/drawing/2014/main" val="20004"/>
                    </a:ext>
                  </a:extLst>
                </a:gridCol>
                <a:gridCol w="2543966">
                  <a:extLst>
                    <a:ext uri="{9D8B030D-6E8A-4147-A177-3AD203B41FA5}">
                      <a16:colId xmlns:a16="http://schemas.microsoft.com/office/drawing/2014/main" val="20005"/>
                    </a:ext>
                  </a:extLst>
                </a:gridCol>
              </a:tblGrid>
              <a:tr h="870301">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512391">
                <a:tc gridSpan="5">
                  <a:txBody>
                    <a:bodyPr/>
                    <a:lstStyle/>
                    <a:p>
                      <a:pPr algn="l" fontAlgn="ctr"/>
                      <a:r>
                        <a:rPr lang="en-US" sz="1600" b="1" i="0" u="none" strike="noStrike" dirty="0">
                          <a:solidFill>
                            <a:srgbClr val="000000"/>
                          </a:solidFill>
                          <a:effectLst/>
                          <a:latin typeface="Calibri" panose="020F0502020204030204" pitchFamily="34" charset="0"/>
                        </a:rPr>
                        <a:t>AIM</a:t>
                      </a: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extLst>
                  <a:ext uri="{0D108BD9-81ED-4DB2-BD59-A6C34878D82A}">
                    <a16:rowId xmlns:a16="http://schemas.microsoft.com/office/drawing/2014/main" val="3871268656"/>
                  </a:ext>
                </a:extLst>
              </a:tr>
              <a:tr h="20746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 </a:t>
                      </a:r>
                      <a:r>
                        <a:rPr lang="en-US" sz="1200" b="1" dirty="0">
                          <a:solidFill>
                            <a:schemeClr val="tx1"/>
                          </a:solidFill>
                          <a:latin typeface="Calibri" panose="020F0502020204030204" pitchFamily="34" charset="0"/>
                        </a:rPr>
                        <a:t>AIM Statement: </a:t>
                      </a:r>
                      <a:r>
                        <a:rPr lang="en-US" sz="1200" dirty="0">
                          <a:solidFill>
                            <a:schemeClr val="tx1"/>
                          </a:solidFill>
                        </a:rPr>
                        <a:t>By December 31, 2019, the Division of Pediatric Otolaryngology at Nemours will provide text message-based messages postoperatively to families whose children have undergone two commonly performed surgeries, adenotonsillectomy and tympanostomy tube insertion.   Families will understand and retain a greater amount of information regarding their child’s post-operative course as evidenced by fewer ED visits and fewer calls to the office with post op questions.</a:t>
                      </a:r>
                      <a:endParaRPr lang="en-US" sz="12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a:t>Postoperative calls and visits to the emergency department regarding information provided in the text messages will decrease by 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chemeClr val="tx1"/>
                          </a:solidFill>
                        </a:rPr>
                        <a:t>Improve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marL="228600" indent="-228600" algn="l" fontAlgn="b">
                        <a:buAutoNum type="arabicParenR"/>
                      </a:pPr>
                      <a:r>
                        <a:rPr lang="en-US" sz="1200" b="0" i="0" u="none" strike="noStrike" dirty="0">
                          <a:solidFill>
                            <a:schemeClr val="tx1"/>
                          </a:solidFill>
                          <a:effectLst/>
                          <a:latin typeface="Calibri" panose="020F0502020204030204" pitchFamily="34" charset="0"/>
                        </a:rPr>
                        <a:t>Implement the text messaging system</a:t>
                      </a:r>
                    </a:p>
                    <a:p>
                      <a:pPr marL="228600" indent="-228600" algn="l" fontAlgn="b">
                        <a:buAutoNum type="arabicParenR"/>
                      </a:pPr>
                      <a:r>
                        <a:rPr lang="en-US" sz="1200" b="0" i="0" u="none" strike="noStrike" dirty="0">
                          <a:solidFill>
                            <a:schemeClr val="tx1"/>
                          </a:solidFill>
                          <a:effectLst/>
                          <a:latin typeface="Calibri" panose="020F0502020204030204" pitchFamily="34" charset="0"/>
                        </a:rPr>
                        <a:t>Educate providers, office staff and families as to the purpose, content and timing of the messages</a:t>
                      </a:r>
                    </a:p>
                    <a:p>
                      <a:pPr marL="228600" indent="-228600" algn="l" fontAlgn="b">
                        <a:buAutoNum type="arabicParenR"/>
                      </a:pPr>
                      <a:r>
                        <a:rPr lang="en-US" sz="1200" b="0" i="0" u="none" strike="noStrike" dirty="0">
                          <a:solidFill>
                            <a:schemeClr val="tx1"/>
                          </a:solidFill>
                          <a:effectLst/>
                          <a:latin typeface="Calibri" panose="020F0502020204030204" pitchFamily="34" charset="0"/>
                        </a:rPr>
                        <a:t>Data metrics will focus on reduced calls to the office and decreased ED results for normal post op sequelae.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24041"/>
                  </a:ext>
                </a:extLst>
              </a:tr>
            </a:tbl>
          </a:graphicData>
        </a:graphic>
      </p:graphicFrame>
    </p:spTree>
    <p:extLst>
      <p:ext uri="{BB962C8B-B14F-4D97-AF65-F5344CB8AC3E}">
        <p14:creationId xmlns:p14="http://schemas.microsoft.com/office/powerpoint/2010/main" val="178829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841248" y="153035"/>
            <a:ext cx="10363201" cy="944245"/>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3353353822"/>
              </p:ext>
            </p:extLst>
          </p:nvPr>
        </p:nvGraphicFramePr>
        <p:xfrm>
          <a:off x="877824" y="1275034"/>
          <a:ext cx="10363201" cy="4934517"/>
        </p:xfrm>
        <a:graphic>
          <a:graphicData uri="http://schemas.openxmlformats.org/drawingml/2006/table">
            <a:tbl>
              <a:tblPr/>
              <a:tblGrid>
                <a:gridCol w="2098641">
                  <a:extLst>
                    <a:ext uri="{9D8B030D-6E8A-4147-A177-3AD203B41FA5}">
                      <a16:colId xmlns:a16="http://schemas.microsoft.com/office/drawing/2014/main" val="2717004953"/>
                    </a:ext>
                  </a:extLst>
                </a:gridCol>
                <a:gridCol w="1170038">
                  <a:extLst>
                    <a:ext uri="{9D8B030D-6E8A-4147-A177-3AD203B41FA5}">
                      <a16:colId xmlns:a16="http://schemas.microsoft.com/office/drawing/2014/main" val="2025308225"/>
                    </a:ext>
                  </a:extLst>
                </a:gridCol>
                <a:gridCol w="2247218">
                  <a:extLst>
                    <a:ext uri="{9D8B030D-6E8A-4147-A177-3AD203B41FA5}">
                      <a16:colId xmlns:a16="http://schemas.microsoft.com/office/drawing/2014/main" val="506368238"/>
                    </a:ext>
                  </a:extLst>
                </a:gridCol>
                <a:gridCol w="1077179">
                  <a:extLst>
                    <a:ext uri="{9D8B030D-6E8A-4147-A177-3AD203B41FA5}">
                      <a16:colId xmlns:a16="http://schemas.microsoft.com/office/drawing/2014/main" val="2994484177"/>
                    </a:ext>
                  </a:extLst>
                </a:gridCol>
                <a:gridCol w="3770125">
                  <a:extLst>
                    <a:ext uri="{9D8B030D-6E8A-4147-A177-3AD203B41FA5}">
                      <a16:colId xmlns:a16="http://schemas.microsoft.com/office/drawing/2014/main" val="1288069120"/>
                    </a:ext>
                  </a:extLst>
                </a:gridCol>
              </a:tblGrid>
              <a:tr h="416006">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279276">
                <a:tc gridSpan="5">
                  <a:txBody>
                    <a:bodyPr/>
                    <a:lstStyle/>
                    <a:p>
                      <a:pPr algn="l" fontAlgn="b"/>
                      <a:r>
                        <a:rPr lang="en-US" sz="1600" b="1" i="0" u="none" strike="noStrike" dirty="0">
                          <a:solidFill>
                            <a:srgbClr val="000000"/>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069676"/>
                  </a:ext>
                </a:extLst>
              </a:tr>
              <a:tr h="1748244">
                <a:tc>
                  <a:txBody>
                    <a:bodyPr/>
                    <a:lstStyle/>
                    <a:p>
                      <a:pPr algn="l" fontAlgn="b"/>
                      <a:r>
                        <a:rPr lang="en-US" sz="1200" b="0" i="0" u="none" strike="noStrike" dirty="0">
                          <a:solidFill>
                            <a:srgbClr val="000000"/>
                          </a:solidFill>
                          <a:effectLst/>
                          <a:latin typeface="Calibri" panose="020F0502020204030204" pitchFamily="34" charset="0"/>
                        </a:rPr>
                        <a:t> Number of calls</a:t>
                      </a:r>
                      <a:r>
                        <a:rPr lang="en-US" sz="1200" b="0" i="0" u="none" strike="noStrike" baseline="0" dirty="0">
                          <a:solidFill>
                            <a:srgbClr val="000000"/>
                          </a:solidFill>
                          <a:effectLst/>
                          <a:latin typeface="Calibri" panose="020F0502020204030204" pitchFamily="34" charset="0"/>
                        </a:rPr>
                        <a:t> per month/number of bilateral myringotomy with tube insertions per month</a:t>
                      </a:r>
                      <a:endParaRPr lang="en-US" sz="12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Preliminary data suggests continued improvements through PDSA cycles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Continue with education to staff and providers</a:t>
                      </a:r>
                    </a:p>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Develop a tool to collect family satisfaction comments about the text messages.  </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families like receiving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families read the text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they find the information helpful to understand the post op plan?</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What information could be added to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What information could be eliminated from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dirty="0">
                        <a:solidFill>
                          <a:schemeClr val="tx1"/>
                        </a:solidFill>
                        <a:effectLst/>
                        <a:latin typeface="Calibri" panose="020F0502020204030204" pitchFamily="34" charset="0"/>
                      </a:endParaRPr>
                    </a:p>
                    <a:p>
                      <a:pPr algn="l" fontAlgn="b"/>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648378">
                <a:tc>
                  <a:txBody>
                    <a:bodyPr/>
                    <a:lstStyle/>
                    <a:p>
                      <a:pPr algn="l" fontAlgn="b"/>
                      <a:r>
                        <a:rPr lang="en-US" sz="1200" b="0" i="0" u="none" strike="noStrike" dirty="0">
                          <a:solidFill>
                            <a:schemeClr val="tx1"/>
                          </a:solidFill>
                          <a:effectLst/>
                          <a:latin typeface="Calibri" panose="020F0502020204030204" pitchFamily="34" charset="0"/>
                        </a:rPr>
                        <a:t> Number of calls per month/number</a:t>
                      </a:r>
                      <a:r>
                        <a:rPr lang="en-US" sz="1200" b="0" i="0" u="none" strike="noStrike" baseline="0" dirty="0">
                          <a:solidFill>
                            <a:schemeClr val="tx1"/>
                          </a:solidFill>
                          <a:effectLst/>
                          <a:latin typeface="Calibri" panose="020F0502020204030204" pitchFamily="34" charset="0"/>
                        </a:rPr>
                        <a:t> of adenotonsillectomies per month</a:t>
                      </a:r>
                      <a:endParaRPr lang="en-US" sz="12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55564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 Number of ED visits per month/</a:t>
                      </a:r>
                      <a:r>
                        <a:rPr lang="en-US" sz="1200" b="0" i="0" u="none" strike="noStrike" baseline="0" dirty="0">
                          <a:solidFill>
                            <a:srgbClr val="000000"/>
                          </a:solidFill>
                          <a:effectLst/>
                          <a:latin typeface="Calibri" panose="020F0502020204030204" pitchFamily="34" charset="0"/>
                        </a:rPr>
                        <a:t>number of bilateral myringotomy with tube insertions per month</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629462"/>
                  </a:ext>
                </a:extLst>
              </a:tr>
              <a:tr h="8095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Number of ED visits  per month/number</a:t>
                      </a:r>
                      <a:r>
                        <a:rPr lang="en-US" sz="1200" b="0" i="0" u="none" strike="noStrike" baseline="0" dirty="0">
                          <a:solidFill>
                            <a:schemeClr val="tx1"/>
                          </a:solidFill>
                          <a:effectLst/>
                          <a:latin typeface="Calibri" panose="020F0502020204030204" pitchFamily="34" charset="0"/>
                        </a:rPr>
                        <a:t> of adenotonsillectomies per month</a:t>
                      </a:r>
                      <a:endParaRPr lang="en-US" sz="1200" b="0" i="0" u="none" strike="noStrike" dirty="0">
                        <a:solidFill>
                          <a:schemeClr val="tx1"/>
                        </a:solidFill>
                        <a:effectLst/>
                        <a:latin typeface="Calibri" panose="020F0502020204030204" pitchFamily="34" charset="0"/>
                      </a:endParaRPr>
                    </a:p>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444"/>
                  </a:ext>
                </a:extLst>
              </a:tr>
            </a:tbl>
          </a:graphicData>
        </a:graphic>
      </p:graphicFrame>
    </p:spTree>
    <p:extLst>
      <p:ext uri="{BB962C8B-B14F-4D97-AF65-F5344CB8AC3E}">
        <p14:creationId xmlns:p14="http://schemas.microsoft.com/office/powerpoint/2010/main" val="188156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1094282" y="160182"/>
            <a:ext cx="9809938" cy="779462"/>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 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2714819129"/>
              </p:ext>
            </p:extLst>
          </p:nvPr>
        </p:nvGraphicFramePr>
        <p:xfrm>
          <a:off x="1094282" y="1101401"/>
          <a:ext cx="9809938" cy="4986133"/>
        </p:xfrm>
        <a:graphic>
          <a:graphicData uri="http://schemas.openxmlformats.org/drawingml/2006/table">
            <a:tbl>
              <a:tblPr/>
              <a:tblGrid>
                <a:gridCol w="1986600">
                  <a:extLst>
                    <a:ext uri="{9D8B030D-6E8A-4147-A177-3AD203B41FA5}">
                      <a16:colId xmlns:a16="http://schemas.microsoft.com/office/drawing/2014/main" val="2717004953"/>
                    </a:ext>
                  </a:extLst>
                </a:gridCol>
                <a:gridCol w="1107573">
                  <a:extLst>
                    <a:ext uri="{9D8B030D-6E8A-4147-A177-3AD203B41FA5}">
                      <a16:colId xmlns:a16="http://schemas.microsoft.com/office/drawing/2014/main" val="2025308225"/>
                    </a:ext>
                  </a:extLst>
                </a:gridCol>
                <a:gridCol w="2004496">
                  <a:extLst>
                    <a:ext uri="{9D8B030D-6E8A-4147-A177-3AD203B41FA5}">
                      <a16:colId xmlns:a16="http://schemas.microsoft.com/office/drawing/2014/main" val="506368238"/>
                    </a:ext>
                  </a:extLst>
                </a:gridCol>
                <a:gridCol w="122748">
                  <a:extLst>
                    <a:ext uri="{9D8B030D-6E8A-4147-A177-3AD203B41FA5}">
                      <a16:colId xmlns:a16="http://schemas.microsoft.com/office/drawing/2014/main" val="870251836"/>
                    </a:ext>
                  </a:extLst>
                </a:gridCol>
                <a:gridCol w="1019672">
                  <a:extLst>
                    <a:ext uri="{9D8B030D-6E8A-4147-A177-3AD203B41FA5}">
                      <a16:colId xmlns:a16="http://schemas.microsoft.com/office/drawing/2014/main" val="2994484177"/>
                    </a:ext>
                  </a:extLst>
                </a:gridCol>
                <a:gridCol w="172479">
                  <a:extLst>
                    <a:ext uri="{9D8B030D-6E8A-4147-A177-3AD203B41FA5}">
                      <a16:colId xmlns:a16="http://schemas.microsoft.com/office/drawing/2014/main" val="1288069120"/>
                    </a:ext>
                  </a:extLst>
                </a:gridCol>
                <a:gridCol w="3396370">
                  <a:extLst>
                    <a:ext uri="{9D8B030D-6E8A-4147-A177-3AD203B41FA5}">
                      <a16:colId xmlns:a16="http://schemas.microsoft.com/office/drawing/2014/main" val="241612829"/>
                    </a:ext>
                  </a:extLst>
                </a:gridCol>
              </a:tblGrid>
              <a:tr h="593722">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r>
                        <a:rPr lang="en-US" sz="1100" b="1" i="0" u="none" strike="noStrike">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1" i="0" u="none" strike="noStrike">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471942">
                <a:tc gridSpan="7">
                  <a:txBody>
                    <a:bodyPr/>
                    <a:lstStyle/>
                    <a:p>
                      <a:pPr algn="l" fontAlgn="ctr"/>
                      <a:r>
                        <a:rPr lang="en-US" sz="1600" b="1" i="0" u="none" strike="noStrike" dirty="0">
                          <a:solidFill>
                            <a:srgbClr val="000000"/>
                          </a:solidFill>
                          <a:effectLst/>
                          <a:latin typeface="Calibri" panose="020F0502020204030204" pitchFamily="34" charset="0"/>
                        </a:rPr>
                        <a:t>AIM</a:t>
                      </a: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600" b="1" i="0" u="none" strike="noStrike" dirty="0">
                        <a:solidFill>
                          <a:srgbClr val="000000"/>
                        </a:solidFill>
                        <a:effectLst/>
                        <a:latin typeface="Calibri" panose="020F0502020204030204" pitchFamily="34" charset="0"/>
                      </a:endParaRP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871268656"/>
                  </a:ext>
                </a:extLst>
              </a:tr>
              <a:tr h="1044107">
                <a:tc>
                  <a:txBody>
                    <a:bodyPr/>
                    <a:lstStyle/>
                    <a:p>
                      <a:pPr algn="l" fontAlgn="b"/>
                      <a:r>
                        <a:rPr lang="en-US" sz="1100" dirty="0">
                          <a:solidFill>
                            <a:schemeClr val="tx1"/>
                          </a:solidFill>
                          <a:latin typeface="Calibri" panose="020F0502020204030204" pitchFamily="34" charset="0"/>
                        </a:rPr>
                        <a:t>AIM to decrease alarm fatigue in a medical intensive care unit  through actions that decrease the total number of pulse oximeter alarms that sound daily. </a:t>
                      </a: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Decrease number of pulse oximeter alarms by 35% from baseline by October 1, 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Still collecting data but so far there are less pulse oximeter alarms. but I don’t have all the data yet.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Sustain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Continue to monitor number of alarms that sound daily.</a:t>
                      </a:r>
                    </a:p>
                    <a:p>
                      <a:pPr marL="0" indent="0" algn="l" fontAlgn="b">
                        <a:buFont typeface="Arial" panose="020B0604020202020204" pitchFamily="34" charset="0"/>
                        <a:buNone/>
                      </a:pP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b">
                        <a:buFont typeface="Arial" panose="020B0604020202020204" pitchFamily="34" charset="0"/>
                        <a:buNone/>
                      </a:pPr>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24041"/>
                  </a:ext>
                </a:extLst>
              </a:tr>
              <a:tr h="471942">
                <a:tc gridSpan="7">
                  <a:txBody>
                    <a:bodyPr/>
                    <a:lstStyle/>
                    <a:p>
                      <a:pPr algn="l" fontAlgn="b"/>
                      <a:r>
                        <a:rPr lang="en-US" sz="1600" b="1" i="0" u="none" strike="noStrike" dirty="0">
                          <a:solidFill>
                            <a:schemeClr val="tx1"/>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1" i="0" u="none" strike="noStrike" dirty="0">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709069676"/>
                  </a:ext>
                </a:extLst>
              </a:tr>
              <a:tr h="697385">
                <a:tc>
                  <a:txBody>
                    <a:bodyPr/>
                    <a:lstStyle/>
                    <a:p>
                      <a:pPr algn="l" fontAlgn="b"/>
                      <a:r>
                        <a:rPr lang="en-US" sz="1100" b="0" i="0" u="none" strike="noStrike" dirty="0">
                          <a:solidFill>
                            <a:schemeClr val="tx1"/>
                          </a:solidFill>
                          <a:effectLst/>
                          <a:latin typeface="Calibri" panose="020F0502020204030204" pitchFamily="34" charset="0"/>
                        </a:rPr>
                        <a:t>Number of alarms sounding that are low pulse oximeter alarms before intervention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Baseline Data</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50-60% of all alarms are low pulse oximeter alarms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Improve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Decrease the default parameter to 88% for low pulse oximeter</a:t>
                      </a:r>
                    </a:p>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Educate nurses on individualizing parameters for each patient each day.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Decrease the default parameter to 88% for low pulse oximeter</a:t>
                      </a:r>
                    </a:p>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Educate nurses on individualizing parameters for each patient each day.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697385">
                <a:tc>
                  <a:txBody>
                    <a:bodyPr/>
                    <a:lstStyle/>
                    <a:p>
                      <a:pPr algn="l" fontAlgn="b"/>
                      <a:r>
                        <a:rPr lang="en-US" sz="1100" b="0" i="0" u="none" strike="noStrike" dirty="0">
                          <a:solidFill>
                            <a:schemeClr val="tx1"/>
                          </a:solidFill>
                          <a:effectLst/>
                          <a:latin typeface="Calibri" panose="020F0502020204030204" pitchFamily="34" charset="0"/>
                        </a:rPr>
                        <a:t>Number of nurses educated on the new parameter and individualization of alarm parameters.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100% were educated as part of mandatory competencies.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Sustain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100" b="0" i="0" u="none" strike="noStrike" dirty="0">
                          <a:solidFill>
                            <a:srgbClr val="000000"/>
                          </a:solidFill>
                          <a:effectLst/>
                          <a:latin typeface="Calibri" panose="020F0502020204030204" pitchFamily="34" charset="0"/>
                        </a:rPr>
                        <a:t> no further action required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no further action required</a:t>
                      </a:r>
                    </a:p>
                    <a:p>
                      <a:pPr algn="l" fontAlgn="b"/>
                      <a:r>
                        <a:rPr lang="en-US" sz="1100" b="0" i="0" u="none" strike="noStrike" dirty="0">
                          <a:solidFill>
                            <a:schemeClr val="tx1"/>
                          </a:solidFill>
                          <a:effectLst/>
                          <a:latin typeface="Calibri" panose="020F0502020204030204" pitchFamily="34" charset="0"/>
                        </a:rPr>
                        <a:t>Continue to perform bedside competencies as needed</a:t>
                      </a:r>
                    </a:p>
                    <a:p>
                      <a:pPr algn="l" fontAlgn="b"/>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99619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Number of alarms sounding that are low pulse oximeter alarms post intervention</a:t>
                      </a: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Decrease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Still collecting  data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sustain/improve depending on results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Audit nursing documentation of parameters</a:t>
                      </a:r>
                    </a:p>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Random real-time discussion with nurses about their patient and parameters</a:t>
                      </a:r>
                    </a:p>
                    <a:p>
                      <a:pPr marL="171450" indent="-171450" algn="l" fontAlgn="b">
                        <a:buFont typeface="Arial" panose="020B0604020202020204" pitchFamily="34" charset="0"/>
                        <a:buChar char="•"/>
                      </a:pPr>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Audit nursing documentation of parameters</a:t>
                      </a:r>
                    </a:p>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Random real-time discussion with nurses about their patient and parameters</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Continue to monitor noise levels to assure sustainable results</a:t>
                      </a:r>
                    </a:p>
                    <a:p>
                      <a:pPr marL="0" indent="0" algn="l" fontAlgn="b">
                        <a:buFont typeface="Arial" panose="020B0604020202020204" pitchFamily="34" charset="0"/>
                        <a:buNone/>
                      </a:pP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444"/>
                  </a:ext>
                </a:extLst>
              </a:tr>
            </a:tbl>
          </a:graphicData>
        </a:graphic>
      </p:graphicFrame>
    </p:spTree>
    <p:extLst>
      <p:ext uri="{BB962C8B-B14F-4D97-AF65-F5344CB8AC3E}">
        <p14:creationId xmlns:p14="http://schemas.microsoft.com/office/powerpoint/2010/main" val="2169959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914401" y="152035"/>
            <a:ext cx="10343212" cy="762365"/>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451096913"/>
              </p:ext>
            </p:extLst>
          </p:nvPr>
        </p:nvGraphicFramePr>
        <p:xfrm>
          <a:off x="914402" y="1170793"/>
          <a:ext cx="10343213" cy="4090754"/>
        </p:xfrm>
        <a:graphic>
          <a:graphicData uri="http://schemas.openxmlformats.org/drawingml/2006/table">
            <a:tbl>
              <a:tblPr/>
              <a:tblGrid>
                <a:gridCol w="2094594">
                  <a:extLst>
                    <a:ext uri="{9D8B030D-6E8A-4147-A177-3AD203B41FA5}">
                      <a16:colId xmlns:a16="http://schemas.microsoft.com/office/drawing/2014/main" val="2717004953"/>
                    </a:ext>
                  </a:extLst>
                </a:gridCol>
                <a:gridCol w="1167782">
                  <a:extLst>
                    <a:ext uri="{9D8B030D-6E8A-4147-A177-3AD203B41FA5}">
                      <a16:colId xmlns:a16="http://schemas.microsoft.com/office/drawing/2014/main" val="2025308225"/>
                    </a:ext>
                  </a:extLst>
                </a:gridCol>
                <a:gridCol w="2242883">
                  <a:extLst>
                    <a:ext uri="{9D8B030D-6E8A-4147-A177-3AD203B41FA5}">
                      <a16:colId xmlns:a16="http://schemas.microsoft.com/office/drawing/2014/main" val="506368238"/>
                    </a:ext>
                  </a:extLst>
                </a:gridCol>
                <a:gridCol w="1075101">
                  <a:extLst>
                    <a:ext uri="{9D8B030D-6E8A-4147-A177-3AD203B41FA5}">
                      <a16:colId xmlns:a16="http://schemas.microsoft.com/office/drawing/2014/main" val="2994484177"/>
                    </a:ext>
                  </a:extLst>
                </a:gridCol>
                <a:gridCol w="3762853">
                  <a:extLst>
                    <a:ext uri="{9D8B030D-6E8A-4147-A177-3AD203B41FA5}">
                      <a16:colId xmlns:a16="http://schemas.microsoft.com/office/drawing/2014/main" val="1288069120"/>
                    </a:ext>
                  </a:extLst>
                </a:gridCol>
              </a:tblGrid>
              <a:tr h="775990">
                <a:tc>
                  <a:txBody>
                    <a:bodyPr/>
                    <a:lstStyle/>
                    <a:p>
                      <a:pPr algn="ctr" fontAlgn="ctr"/>
                      <a:r>
                        <a:rPr lang="en-US" sz="1600" b="0" i="0" u="none" strike="noStrike" dirty="0">
                          <a:solidFill>
                            <a:srgbClr val="FF0000"/>
                          </a:solidFill>
                          <a:effectLst/>
                          <a:latin typeface="Calibri" panose="020F0502020204030204" pitchFamily="34" charset="0"/>
                        </a:rPr>
                        <a:t>Future spread projects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564356">
                <a:tc gridSpan="5">
                  <a:txBody>
                    <a:bodyPr/>
                    <a:lstStyle/>
                    <a:p>
                      <a:pPr algn="l" fontAlgn="b"/>
                      <a:r>
                        <a:rPr lang="en-US" sz="1600" b="1" i="0" u="none" strike="noStrike" dirty="0">
                          <a:solidFill>
                            <a:srgbClr val="000000"/>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069676"/>
                  </a:ext>
                </a:extLst>
              </a:tr>
              <a:tr h="1111618">
                <a:tc>
                  <a:txBody>
                    <a:bodyPr/>
                    <a:lstStyle/>
                    <a:p>
                      <a:pPr algn="l" fontAlgn="b"/>
                      <a:r>
                        <a:rPr lang="en-US" sz="1200" b="0" i="0" u="none" strike="noStrike" dirty="0">
                          <a:solidFill>
                            <a:srgbClr val="000000"/>
                          </a:solidFill>
                          <a:effectLst/>
                          <a:latin typeface="Calibri" panose="020F0502020204030204" pitchFamily="34" charset="0"/>
                        </a:rPr>
                        <a:t>In the medical intensive care unit create a process to decrease CO2 alarms. This study showed this was also a high-rate alarm.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CO2 alarms that sound daily by 35% by January 1, 2020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Bring sales rep back in to evaluate cause of alarms and determine intervention</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Analyze appropriateness of patients being monitored</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Analyze need for continuous monitoring vs intermittent monitoring to decrease alarms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890216">
                <a:tc>
                  <a:txBody>
                    <a:bodyPr/>
                    <a:lstStyle/>
                    <a:p>
                      <a:pPr algn="l" fontAlgn="b"/>
                      <a:r>
                        <a:rPr lang="en-US" sz="1200" b="0" i="0" u="none" strike="noStrike" dirty="0">
                          <a:solidFill>
                            <a:srgbClr val="000000"/>
                          </a:solidFill>
                          <a:effectLst/>
                          <a:latin typeface="Calibri" panose="020F0502020204030204" pitchFamily="34" charset="0"/>
                        </a:rPr>
                        <a:t>Evaluate alarms in surgical trauma, neuro and cardiac ICU units for greatest alarms that sound daily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these alarms that sound by 35% by January 1, 2020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it is pulse oximeter decrease default to 88%</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Work with leadership and staff to create a unit specific process to decrease most frequent alarms.</a:t>
                      </a:r>
                    </a:p>
                    <a:p>
                      <a:pPr marL="0" indent="0" algn="l" fontAlgn="b">
                        <a:buFont typeface="Arial" panose="020B0604020202020204" pitchFamily="34" charset="0"/>
                        <a:buNone/>
                      </a:pPr>
                      <a:r>
                        <a:rPr lang="en-US" sz="12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748574">
                <a:tc>
                  <a:txBody>
                    <a:bodyPr/>
                    <a:lstStyle/>
                    <a:p>
                      <a:pPr algn="l" fontAlgn="b"/>
                      <a:r>
                        <a:rPr lang="en-US" sz="1200" b="0" i="0" u="none" strike="noStrike" dirty="0">
                          <a:solidFill>
                            <a:srgbClr val="000000"/>
                          </a:solidFill>
                          <a:effectLst/>
                          <a:latin typeface="Calibri" panose="020F0502020204030204" pitchFamily="34" charset="0"/>
                        </a:rPr>
                        <a:t>Continue analyzing alarms on other units to decrease highest volume alarms on each unit.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these alarms by 20% by March 1, 2020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Work with leadership and staff on each unit to customize a process to decrease these alarms on each unit.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629462"/>
                  </a:ext>
                </a:extLst>
              </a:tr>
            </a:tbl>
          </a:graphicData>
        </a:graphic>
      </p:graphicFrame>
    </p:spTree>
    <p:extLst>
      <p:ext uri="{BB962C8B-B14F-4D97-AF65-F5344CB8AC3E}">
        <p14:creationId xmlns:p14="http://schemas.microsoft.com/office/powerpoint/2010/main" val="267781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451-011E-4C5C-8884-FE993D61C23A}"/>
              </a:ext>
            </a:extLst>
          </p:cNvPr>
          <p:cNvSpPr>
            <a:spLocks noGrp="1"/>
          </p:cNvSpPr>
          <p:nvPr>
            <p:ph type="title"/>
          </p:nvPr>
        </p:nvSpPr>
        <p:spPr>
          <a:xfrm>
            <a:off x="640079" y="205323"/>
            <a:ext cx="10058400" cy="1450757"/>
          </a:xfrm>
        </p:spPr>
        <p:txBody>
          <a:bodyPr>
            <a:normAutofit/>
          </a:bodyPr>
          <a:lstStyle/>
          <a:p>
            <a:r>
              <a:rPr lang="en-US" dirty="0"/>
              <a:t>Summary - Control Phase/Sustainability</a:t>
            </a:r>
          </a:p>
        </p:txBody>
      </p:sp>
      <p:sp>
        <p:nvSpPr>
          <p:cNvPr id="3" name="Content Placeholder 2">
            <a:extLst>
              <a:ext uri="{FF2B5EF4-FFF2-40B4-BE49-F238E27FC236}">
                <a16:creationId xmlns:a16="http://schemas.microsoft.com/office/drawing/2014/main" id="{62C7F16B-920A-420D-9735-165BFCCA8BA7}"/>
              </a:ext>
            </a:extLst>
          </p:cNvPr>
          <p:cNvSpPr>
            <a:spLocks noGrp="1"/>
          </p:cNvSpPr>
          <p:nvPr>
            <p:ph idx="1"/>
          </p:nvPr>
        </p:nvSpPr>
        <p:spPr>
          <a:xfrm>
            <a:off x="640079" y="1737360"/>
            <a:ext cx="6454987" cy="4023360"/>
          </a:xfrm>
        </p:spPr>
        <p:txBody>
          <a:bodyPr>
            <a:normAutofit/>
          </a:bodyPr>
          <a:lstStyle/>
          <a:p>
            <a:r>
              <a:rPr lang="en-US" dirty="0">
                <a:latin typeface="Source Sans Pro" panose="020B0503030403020204" pitchFamily="34" charset="0"/>
              </a:rPr>
              <a:t>S</a:t>
            </a:r>
            <a:r>
              <a:rPr lang="en-US" b="0" i="0" dirty="0">
                <a:effectLst/>
                <a:latin typeface="Source Sans Pro" panose="020B0503030403020204" pitchFamily="34" charset="0"/>
              </a:rPr>
              <a:t>ustainability occurs when processes or improved outcomes last within an organization after implementation has occurred. An improvement that has become part of the organizational culture and has been maintained regardless of workforce turnover is an example of a sustained improvement.</a:t>
            </a:r>
          </a:p>
          <a:p>
            <a:pPr>
              <a:buFont typeface="Wingdings" panose="05000000000000000000" pitchFamily="2" charset="2"/>
              <a:buChar char="§"/>
            </a:pPr>
            <a:r>
              <a:rPr lang="en-US" b="0" i="0" dirty="0">
                <a:effectLst/>
                <a:latin typeface="Source Sans Pro" panose="020B0503030403020204" pitchFamily="34" charset="0"/>
              </a:rPr>
              <a:t> Sustainability is also related to successful culture change within an organization. Maintaining the ideas, beliefs, principles, or values underlying an initiative and having the new ways of working become the norm show that the change has positively influenced the culture.</a:t>
            </a:r>
          </a:p>
          <a:p>
            <a:pPr>
              <a:buFont typeface="Wingdings" panose="05000000000000000000" pitchFamily="2" charset="2"/>
              <a:buChar char="§"/>
            </a:pPr>
            <a:r>
              <a:rPr lang="en-US" sz="3200" b="0" i="0" dirty="0">
                <a:solidFill>
                  <a:srgbClr val="FF0000"/>
                </a:solidFill>
                <a:effectLst/>
                <a:latin typeface="Source Sans Pro" panose="020B0503030403020204" pitchFamily="34" charset="0"/>
              </a:rPr>
              <a:t>CELEBRATE</a:t>
            </a:r>
          </a:p>
          <a:p>
            <a:endParaRPr lang="en-US" dirty="0"/>
          </a:p>
        </p:txBody>
      </p:sp>
      <p:pic>
        <p:nvPicPr>
          <p:cNvPr id="6" name="Picture 5" descr="Text&#10;&#10;Description automatically generated with low confidence">
            <a:extLst>
              <a:ext uri="{FF2B5EF4-FFF2-40B4-BE49-F238E27FC236}">
                <a16:creationId xmlns:a16="http://schemas.microsoft.com/office/drawing/2014/main" id="{BF8E99DE-97E4-41F2-BD10-E444D18463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30" r="3" b="3"/>
          <a:stretch/>
        </p:blipFill>
        <p:spPr>
          <a:xfrm>
            <a:off x="7406640" y="1737360"/>
            <a:ext cx="4145281" cy="4629283"/>
          </a:xfrm>
          <a:prstGeom prst="rect">
            <a:avLst/>
          </a:prstGeom>
        </p:spPr>
      </p:pic>
    </p:spTree>
    <p:extLst>
      <p:ext uri="{BB962C8B-B14F-4D97-AF65-F5344CB8AC3E}">
        <p14:creationId xmlns:p14="http://schemas.microsoft.com/office/powerpoint/2010/main" val="1743211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BBC-9120-4D16-B588-FB3242F31BC6}"/>
              </a:ext>
            </a:extLst>
          </p:cNvPr>
          <p:cNvSpPr>
            <a:spLocks noGrp="1"/>
          </p:cNvSpPr>
          <p:nvPr>
            <p:ph type="title"/>
          </p:nvPr>
        </p:nvSpPr>
        <p:spPr>
          <a:xfrm>
            <a:off x="1097280" y="286603"/>
            <a:ext cx="10058400" cy="1450757"/>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399784F-6B47-4AF6-B510-73029EE7D517}"/>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686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4C7E-639F-439A-B622-58A94607EC51}"/>
              </a:ext>
            </a:extLst>
          </p:cNvPr>
          <p:cNvSpPr>
            <a:spLocks noGrp="1"/>
          </p:cNvSpPr>
          <p:nvPr>
            <p:ph type="title"/>
          </p:nvPr>
        </p:nvSpPr>
        <p:spPr/>
        <p:txBody>
          <a:bodyPr/>
          <a:lstStyle/>
          <a:p>
            <a:r>
              <a:rPr lang="en-US" dirty="0"/>
              <a:t>Lean Tool Learned</a:t>
            </a:r>
          </a:p>
        </p:txBody>
      </p:sp>
      <p:sp>
        <p:nvSpPr>
          <p:cNvPr id="3" name="Content Placeholder 2">
            <a:extLst>
              <a:ext uri="{FF2B5EF4-FFF2-40B4-BE49-F238E27FC236}">
                <a16:creationId xmlns:a16="http://schemas.microsoft.com/office/drawing/2014/main" id="{05F8D90E-EFFA-48A9-A962-370C5272386A}"/>
              </a:ext>
            </a:extLst>
          </p:cNvPr>
          <p:cNvSpPr>
            <a:spLocks noGrp="1"/>
          </p:cNvSpPr>
          <p:nvPr>
            <p:ph sz="half" idx="2"/>
          </p:nvPr>
        </p:nvSpPr>
        <p:spPr>
          <a:xfrm>
            <a:off x="916806" y="1888914"/>
            <a:ext cx="4937760" cy="3378200"/>
          </a:xfrm>
        </p:spPr>
        <p:txBody>
          <a:bodyPr>
            <a:normAutofit fontScale="25000" lnSpcReduction="20000"/>
          </a:bodyPr>
          <a:lstStyle/>
          <a:p>
            <a:pPr>
              <a:lnSpc>
                <a:spcPct val="200000"/>
              </a:lnSpc>
              <a:buFont typeface="Arial" panose="020B0604020202020204" pitchFamily="34" charset="0"/>
              <a:buChar char="•"/>
            </a:pPr>
            <a:r>
              <a:rPr lang="en-US" sz="6400" dirty="0">
                <a:solidFill>
                  <a:schemeClr val="tx1"/>
                </a:solidFill>
              </a:rPr>
              <a:t>Waste walks</a:t>
            </a:r>
          </a:p>
          <a:p>
            <a:pPr>
              <a:lnSpc>
                <a:spcPct val="200000"/>
              </a:lnSpc>
              <a:buFont typeface="Arial" panose="020B0604020202020204" pitchFamily="34" charset="0"/>
              <a:buChar char="•"/>
            </a:pPr>
            <a:r>
              <a:rPr lang="en-US" sz="6400" dirty="0">
                <a:solidFill>
                  <a:schemeClr val="tx1"/>
                </a:solidFill>
              </a:rPr>
              <a:t>Gemba walks</a:t>
            </a:r>
          </a:p>
          <a:p>
            <a:pPr>
              <a:lnSpc>
                <a:spcPct val="200000"/>
              </a:lnSpc>
              <a:buFont typeface="Arial" panose="020B0604020202020204" pitchFamily="34" charset="0"/>
              <a:buChar char="•"/>
            </a:pPr>
            <a:r>
              <a:rPr lang="en-US" sz="6400" dirty="0">
                <a:solidFill>
                  <a:schemeClr val="tx1"/>
                </a:solidFill>
              </a:rPr>
              <a:t>Spaghetti Diagrams</a:t>
            </a:r>
          </a:p>
          <a:p>
            <a:pPr>
              <a:lnSpc>
                <a:spcPct val="200000"/>
              </a:lnSpc>
              <a:buFont typeface="Arial" panose="020B0604020202020204" pitchFamily="34" charset="0"/>
              <a:buChar char="•"/>
            </a:pPr>
            <a:r>
              <a:rPr lang="en-US" sz="6400" dirty="0">
                <a:solidFill>
                  <a:schemeClr val="tx1"/>
                </a:solidFill>
              </a:rPr>
              <a:t>Standard Work</a:t>
            </a:r>
          </a:p>
          <a:p>
            <a:pPr>
              <a:lnSpc>
                <a:spcPct val="200000"/>
              </a:lnSpc>
              <a:buFont typeface="Arial" panose="020B0604020202020204" pitchFamily="34" charset="0"/>
              <a:buChar char="•"/>
            </a:pPr>
            <a:r>
              <a:rPr lang="en-US" sz="6400" dirty="0">
                <a:solidFill>
                  <a:schemeClr val="tx1"/>
                </a:solidFill>
              </a:rPr>
              <a:t>Mistake Proofing</a:t>
            </a:r>
          </a:p>
          <a:p>
            <a:pPr>
              <a:lnSpc>
                <a:spcPct val="200000"/>
              </a:lnSpc>
              <a:buFont typeface="Arial" panose="020B0604020202020204" pitchFamily="34" charset="0"/>
              <a:buChar char="•"/>
            </a:pPr>
            <a:r>
              <a:rPr lang="en-US" sz="6400" dirty="0">
                <a:solidFill>
                  <a:schemeClr val="tx1"/>
                </a:solidFill>
              </a:rPr>
              <a:t>Six Sigma</a:t>
            </a:r>
          </a:p>
          <a:p>
            <a:pPr>
              <a:lnSpc>
                <a:spcPct val="200000"/>
              </a:lnSpc>
              <a:buFont typeface="Arial" panose="020B0604020202020204" pitchFamily="34" charset="0"/>
              <a:buChar char="•"/>
            </a:pPr>
            <a:r>
              <a:rPr lang="en-US" sz="6400" dirty="0">
                <a:solidFill>
                  <a:schemeClr val="tx1"/>
                </a:solidFill>
              </a:rPr>
              <a:t>PDSA</a:t>
            </a:r>
          </a:p>
          <a:p>
            <a:pPr>
              <a:lnSpc>
                <a:spcPct val="200000"/>
              </a:lnSpc>
              <a:buFont typeface="Arial" panose="020B0604020202020204" pitchFamily="34" charset="0"/>
              <a:buChar char="•"/>
            </a:pPr>
            <a:endParaRPr lang="en-US" sz="3600" dirty="0">
              <a:solidFill>
                <a:schemeClr val="tx1"/>
              </a:solidFill>
            </a:endParaRPr>
          </a:p>
          <a:p>
            <a:endParaRPr lang="en-US" dirty="0"/>
          </a:p>
        </p:txBody>
      </p:sp>
      <p:sp>
        <p:nvSpPr>
          <p:cNvPr id="9" name="Content Placeholder 8">
            <a:extLst>
              <a:ext uri="{FF2B5EF4-FFF2-40B4-BE49-F238E27FC236}">
                <a16:creationId xmlns:a16="http://schemas.microsoft.com/office/drawing/2014/main" id="{BA6BD4B9-58A4-4CF8-9D70-0EEF2B080845}"/>
              </a:ext>
            </a:extLst>
          </p:cNvPr>
          <p:cNvSpPr>
            <a:spLocks noGrp="1"/>
          </p:cNvSpPr>
          <p:nvPr>
            <p:ph sz="quarter" idx="4"/>
          </p:nvPr>
        </p:nvSpPr>
        <p:spPr>
          <a:xfrm>
            <a:off x="3562952" y="1873718"/>
            <a:ext cx="2563528" cy="4269800"/>
          </a:xfrm>
        </p:spPr>
        <p:txBody>
          <a:bodyPr>
            <a:normAutofit fontScale="25000" lnSpcReduction="20000"/>
          </a:bodyPr>
          <a:lstStyle/>
          <a:p>
            <a:pPr>
              <a:lnSpc>
                <a:spcPct val="200000"/>
              </a:lnSpc>
              <a:buFont typeface="Arial" panose="020B0604020202020204" pitchFamily="34" charset="0"/>
              <a:buChar char="•"/>
            </a:pPr>
            <a:r>
              <a:rPr lang="en-US" sz="6400" dirty="0"/>
              <a:t>Value Stream Maps</a:t>
            </a:r>
          </a:p>
          <a:p>
            <a:pPr>
              <a:lnSpc>
                <a:spcPct val="200000"/>
              </a:lnSpc>
              <a:buFont typeface="Arial" panose="020B0604020202020204" pitchFamily="34" charset="0"/>
              <a:buChar char="•"/>
            </a:pPr>
            <a:r>
              <a:rPr lang="en-US" sz="6400" dirty="0"/>
              <a:t>Current State Maps</a:t>
            </a:r>
          </a:p>
          <a:p>
            <a:pPr>
              <a:lnSpc>
                <a:spcPct val="200000"/>
              </a:lnSpc>
              <a:buFont typeface="Arial" panose="020B0604020202020204" pitchFamily="34" charset="0"/>
              <a:buChar char="•"/>
            </a:pPr>
            <a:r>
              <a:rPr lang="en-US" sz="6400" dirty="0"/>
              <a:t>Future State Maps</a:t>
            </a:r>
          </a:p>
          <a:p>
            <a:pPr>
              <a:lnSpc>
                <a:spcPct val="200000"/>
              </a:lnSpc>
              <a:buFont typeface="Arial" panose="020B0604020202020204" pitchFamily="34" charset="0"/>
              <a:buChar char="•"/>
            </a:pPr>
            <a:r>
              <a:rPr lang="en-US" sz="6400" dirty="0"/>
              <a:t>Leadership</a:t>
            </a:r>
          </a:p>
          <a:p>
            <a:pPr>
              <a:lnSpc>
                <a:spcPct val="200000"/>
              </a:lnSpc>
              <a:buFont typeface="Arial" panose="020B0604020202020204" pitchFamily="34" charset="0"/>
              <a:buChar char="•"/>
            </a:pPr>
            <a:r>
              <a:rPr lang="en-US" sz="6400" dirty="0"/>
              <a:t>Coaching</a:t>
            </a:r>
          </a:p>
          <a:p>
            <a:pPr>
              <a:lnSpc>
                <a:spcPct val="200000"/>
              </a:lnSpc>
              <a:buFont typeface="Arial" panose="020B0604020202020204" pitchFamily="34" charset="0"/>
              <a:buChar char="•"/>
            </a:pPr>
            <a:r>
              <a:rPr lang="en-US" sz="6400" dirty="0"/>
              <a:t>Cultural Transformation</a:t>
            </a:r>
          </a:p>
          <a:p>
            <a:pPr>
              <a:lnSpc>
                <a:spcPct val="200000"/>
              </a:lnSpc>
              <a:buFont typeface="Arial" panose="020B0604020202020204" pitchFamily="34" charset="0"/>
              <a:buChar char="•"/>
            </a:pPr>
            <a:r>
              <a:rPr lang="en-US" sz="6400" dirty="0"/>
              <a:t>Change Management</a:t>
            </a:r>
          </a:p>
          <a:p>
            <a:endParaRPr lang="en-US" dirty="0"/>
          </a:p>
        </p:txBody>
      </p:sp>
      <p:pic>
        <p:nvPicPr>
          <p:cNvPr id="6" name="Picture 5" descr="A picture containing text&#10;&#10;Description automatically generated">
            <a:extLst>
              <a:ext uri="{FF2B5EF4-FFF2-40B4-BE49-F238E27FC236}">
                <a16:creationId xmlns:a16="http://schemas.microsoft.com/office/drawing/2014/main" id="{9DEDB48C-A594-4068-B2C8-E3D2FF2455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166688"/>
            <a:ext cx="3048000" cy="1524000"/>
          </a:xfrm>
          <a:prstGeom prst="rect">
            <a:avLst/>
          </a:prstGeom>
        </p:spPr>
      </p:pic>
      <p:sp>
        <p:nvSpPr>
          <p:cNvPr id="12" name="Content Placeholder 8">
            <a:extLst>
              <a:ext uri="{FF2B5EF4-FFF2-40B4-BE49-F238E27FC236}">
                <a16:creationId xmlns:a16="http://schemas.microsoft.com/office/drawing/2014/main" id="{D601881B-A069-4922-BAE7-FFE0F0AD4E3A}"/>
              </a:ext>
            </a:extLst>
          </p:cNvPr>
          <p:cNvSpPr txBox="1">
            <a:spLocks/>
          </p:cNvSpPr>
          <p:nvPr/>
        </p:nvSpPr>
        <p:spPr>
          <a:xfrm>
            <a:off x="6448124" y="1873718"/>
            <a:ext cx="1901792" cy="426980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200000"/>
              </a:lnSpc>
              <a:buFont typeface="Arial" panose="020B0604020202020204" pitchFamily="34" charset="0"/>
              <a:buChar char="•"/>
            </a:pPr>
            <a:r>
              <a:rPr lang="en-US" dirty="0"/>
              <a:t> </a:t>
            </a:r>
            <a:r>
              <a:rPr lang="en-US" sz="1600" dirty="0"/>
              <a:t>WWW</a:t>
            </a:r>
          </a:p>
          <a:p>
            <a:pPr marL="0">
              <a:lnSpc>
                <a:spcPct val="200000"/>
              </a:lnSpc>
              <a:buFont typeface="Arial" panose="020B0604020202020204" pitchFamily="34" charset="0"/>
              <a:buChar char="•"/>
            </a:pPr>
            <a:r>
              <a:rPr lang="en-US" sz="1600" dirty="0"/>
              <a:t>Control Plan</a:t>
            </a:r>
          </a:p>
          <a:p>
            <a:pPr marL="0">
              <a:lnSpc>
                <a:spcPct val="200000"/>
              </a:lnSpc>
              <a:buFont typeface="Arial" panose="020B0604020202020204" pitchFamily="34" charset="0"/>
              <a:buChar char="•"/>
            </a:pPr>
            <a:r>
              <a:rPr lang="en-US" sz="1600" dirty="0"/>
              <a:t>Communication Plan</a:t>
            </a:r>
          </a:p>
          <a:p>
            <a:pPr marL="0">
              <a:lnSpc>
                <a:spcPct val="200000"/>
              </a:lnSpc>
              <a:buFont typeface="Arial" panose="020B0604020202020204" pitchFamily="34" charset="0"/>
              <a:buChar char="•"/>
            </a:pPr>
            <a:r>
              <a:rPr lang="en-US" sz="1600" dirty="0"/>
              <a:t>Stakeholder Analysis</a:t>
            </a:r>
          </a:p>
          <a:p>
            <a:pPr marL="0">
              <a:lnSpc>
                <a:spcPct val="200000"/>
              </a:lnSpc>
              <a:buFont typeface="Arial" panose="020B0604020202020204" pitchFamily="34" charset="0"/>
              <a:buChar char="•"/>
            </a:pPr>
            <a:r>
              <a:rPr lang="en-US" sz="1600" dirty="0"/>
              <a:t>Data charts </a:t>
            </a:r>
          </a:p>
          <a:p>
            <a:pPr marL="0">
              <a:lnSpc>
                <a:spcPct val="200000"/>
              </a:lnSpc>
              <a:buFont typeface="Arial" panose="020B0604020202020204" pitchFamily="34" charset="0"/>
              <a:buChar char="•"/>
            </a:pPr>
            <a:r>
              <a:rPr lang="en-US" sz="1600" dirty="0"/>
              <a:t>FMEA</a:t>
            </a:r>
          </a:p>
          <a:p>
            <a:pPr marL="0">
              <a:lnSpc>
                <a:spcPct val="200000"/>
              </a:lnSpc>
              <a:buFont typeface="Arial" panose="020B0604020202020204" pitchFamily="34" charset="0"/>
              <a:buChar char="•"/>
            </a:pPr>
            <a:r>
              <a:rPr lang="en-US" sz="1600" dirty="0"/>
              <a:t>ARMI Analysis</a:t>
            </a:r>
          </a:p>
          <a:p>
            <a:pPr>
              <a:buFont typeface="Arial" panose="020B0604020202020204" pitchFamily="34" charset="0"/>
              <a:buChar char="•"/>
            </a:pPr>
            <a:endParaRPr lang="en-US" sz="1600" dirty="0"/>
          </a:p>
          <a:p>
            <a:pPr>
              <a:buFont typeface="Arial" panose="020B0604020202020204" pitchFamily="34" charset="0"/>
              <a:buChar char="•"/>
            </a:pPr>
            <a:endParaRPr lang="en-US" dirty="0"/>
          </a:p>
          <a:p>
            <a:pPr marL="0" indent="0">
              <a:buNone/>
            </a:pPr>
            <a:endParaRPr lang="en-US" dirty="0"/>
          </a:p>
        </p:txBody>
      </p:sp>
      <p:sp>
        <p:nvSpPr>
          <p:cNvPr id="13" name="Content Placeholder 8">
            <a:extLst>
              <a:ext uri="{FF2B5EF4-FFF2-40B4-BE49-F238E27FC236}">
                <a16:creationId xmlns:a16="http://schemas.microsoft.com/office/drawing/2014/main" id="{D83DAC22-B56B-410D-B402-E8C391BC97D0}"/>
              </a:ext>
            </a:extLst>
          </p:cNvPr>
          <p:cNvSpPr txBox="1">
            <a:spLocks/>
          </p:cNvSpPr>
          <p:nvPr/>
        </p:nvSpPr>
        <p:spPr>
          <a:xfrm>
            <a:off x="8658726" y="1747638"/>
            <a:ext cx="2818598" cy="42698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200000"/>
              </a:lnSpc>
              <a:buFont typeface="Arial" panose="020B0604020202020204" pitchFamily="34" charset="0"/>
              <a:buChar char="•"/>
            </a:pPr>
            <a:r>
              <a:rPr lang="en-US" dirty="0"/>
              <a:t> </a:t>
            </a:r>
            <a:r>
              <a:rPr lang="en-US" sz="1500" dirty="0"/>
              <a:t>Rewards and Recognition</a:t>
            </a:r>
          </a:p>
          <a:p>
            <a:pPr marL="0">
              <a:lnSpc>
                <a:spcPct val="200000"/>
              </a:lnSpc>
              <a:buFont typeface="Arial" panose="020B0604020202020204" pitchFamily="34" charset="0"/>
              <a:buChar char="•"/>
            </a:pPr>
            <a:r>
              <a:rPr lang="en-US" sz="1500" dirty="0"/>
              <a:t>Visual Management Systems</a:t>
            </a:r>
          </a:p>
          <a:p>
            <a:pPr>
              <a:lnSpc>
                <a:spcPct val="200000"/>
              </a:lnSpc>
              <a:buFont typeface="Arial" panose="020B0604020202020204" pitchFamily="34" charset="0"/>
              <a:buChar char="•"/>
            </a:pPr>
            <a:r>
              <a:rPr lang="en-US" sz="1500" dirty="0"/>
              <a:t>Cause and Effect Diagrams</a:t>
            </a:r>
          </a:p>
          <a:p>
            <a:pPr>
              <a:lnSpc>
                <a:spcPct val="200000"/>
              </a:lnSpc>
              <a:buFont typeface="Arial" panose="020B0604020202020204" pitchFamily="34" charset="0"/>
              <a:buChar char="•"/>
            </a:pPr>
            <a:r>
              <a:rPr lang="en-US" sz="1500" dirty="0"/>
              <a:t>SMART Goals</a:t>
            </a:r>
          </a:p>
          <a:p>
            <a:pPr>
              <a:lnSpc>
                <a:spcPct val="200000"/>
              </a:lnSpc>
              <a:buFont typeface="Arial" panose="020B0604020202020204" pitchFamily="34" charset="0"/>
              <a:buChar char="•"/>
            </a:pPr>
            <a:r>
              <a:rPr lang="en-US" sz="1500" dirty="0"/>
              <a:t>Barriers to success</a:t>
            </a:r>
          </a:p>
          <a:p>
            <a:pPr>
              <a:lnSpc>
                <a:spcPct val="200000"/>
              </a:lnSpc>
              <a:buFont typeface="Arial" panose="020B0604020202020204" pitchFamily="34" charset="0"/>
              <a:buChar char="•"/>
            </a:pPr>
            <a:r>
              <a:rPr lang="en-US" sz="1500" dirty="0"/>
              <a:t>Voice of the Customer</a:t>
            </a:r>
          </a:p>
          <a:p>
            <a:pPr>
              <a:lnSpc>
                <a:spcPct val="200000"/>
              </a:lnSpc>
              <a:buFont typeface="Arial" panose="020B0604020202020204" pitchFamily="34" charset="0"/>
              <a:buChar char="•"/>
            </a:pPr>
            <a:r>
              <a:rPr lang="en-US" sz="1500" dirty="0"/>
              <a:t>Project Charter</a:t>
            </a:r>
          </a:p>
          <a:p>
            <a:pPr>
              <a:lnSpc>
                <a:spcPct val="200000"/>
              </a:lnSpc>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8807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8851F-83B6-4702-96BE-031023156AA8}"/>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600" i="1" kern="1200" dirty="0">
                <a:solidFill>
                  <a:schemeClr val="tx1"/>
                </a:solidFill>
                <a:latin typeface="+mj-lt"/>
                <a:ea typeface="+mj-ea"/>
                <a:cs typeface="+mj-cs"/>
              </a:rPr>
              <a:t>“Every great organization in the world does two things everyday: makes a product, and makes the product better”</a:t>
            </a:r>
          </a:p>
        </p:txBody>
      </p:sp>
      <p:sp>
        <p:nvSpPr>
          <p:cNvPr id="6" name="TextBox 5">
            <a:extLst>
              <a:ext uri="{FF2B5EF4-FFF2-40B4-BE49-F238E27FC236}">
                <a16:creationId xmlns:a16="http://schemas.microsoft.com/office/drawing/2014/main" id="{DE8291C2-1B0D-4331-BDF8-1D28F4010137}"/>
              </a:ext>
            </a:extLst>
          </p:cNvPr>
          <p:cNvSpPr txBox="1"/>
          <p:nvPr/>
        </p:nvSpPr>
        <p:spPr>
          <a:xfrm>
            <a:off x="8343847" y="1174955"/>
            <a:ext cx="1976823" cy="1200329"/>
          </a:xfrm>
          <a:prstGeom prst="rect">
            <a:avLst/>
          </a:prstGeom>
          <a:noFill/>
        </p:spPr>
        <p:txBody>
          <a:bodyPr wrap="none" rtlCol="0">
            <a:spAutoFit/>
          </a:bodyPr>
          <a:lstStyle/>
          <a:p>
            <a:r>
              <a:rPr lang="en-US" dirty="0"/>
              <a:t>David Lawrence, </a:t>
            </a:r>
          </a:p>
          <a:p>
            <a:r>
              <a:rPr lang="en-US" dirty="0"/>
              <a:t>Chairman Emeritus</a:t>
            </a:r>
          </a:p>
          <a:p>
            <a:r>
              <a:rPr lang="en-US" dirty="0"/>
              <a:t>Kaiser Permanente</a:t>
            </a:r>
          </a:p>
          <a:p>
            <a:endParaRPr lang="en-US" dirty="0"/>
          </a:p>
        </p:txBody>
      </p:sp>
      <p:pic>
        <p:nvPicPr>
          <p:cNvPr id="1026" name="Picture 2" descr="Black-owned businesses receive $250k from Kaiser Permanente Northwest">
            <a:extLst>
              <a:ext uri="{FF2B5EF4-FFF2-40B4-BE49-F238E27FC236}">
                <a16:creationId xmlns:a16="http://schemas.microsoft.com/office/drawing/2014/main" id="{2AD02109-450E-4AC4-9D9B-A1A2E41F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89" y="2578510"/>
            <a:ext cx="3065503" cy="170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0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132C-F36C-44C1-9931-F20895394E85}"/>
              </a:ext>
            </a:extLst>
          </p:cNvPr>
          <p:cNvSpPr>
            <a:spLocks noGrp="1"/>
          </p:cNvSpPr>
          <p:nvPr>
            <p:ph type="title"/>
          </p:nvPr>
        </p:nvSpPr>
        <p:spPr/>
        <p:txBody>
          <a:bodyPr/>
          <a:lstStyle/>
          <a:p>
            <a:r>
              <a:rPr lang="en-US" dirty="0"/>
              <a:t>Transforming Healthcare</a:t>
            </a:r>
          </a:p>
        </p:txBody>
      </p:sp>
      <p:sp>
        <p:nvSpPr>
          <p:cNvPr id="3" name="Content Placeholder 2">
            <a:extLst>
              <a:ext uri="{FF2B5EF4-FFF2-40B4-BE49-F238E27FC236}">
                <a16:creationId xmlns:a16="http://schemas.microsoft.com/office/drawing/2014/main" id="{FB5FACB0-775D-45FA-BBB1-5F4D5E6E7795}"/>
              </a:ext>
            </a:extLst>
          </p:cNvPr>
          <p:cNvSpPr>
            <a:spLocks noGrp="1"/>
          </p:cNvSpPr>
          <p:nvPr>
            <p:ph idx="1"/>
          </p:nvPr>
        </p:nvSpPr>
        <p:spPr/>
        <p:txBody>
          <a:bodyPr/>
          <a:lstStyle/>
          <a:p>
            <a:r>
              <a:rPr lang="en-US" i="1" dirty="0"/>
              <a:t>Despite serious and widespread efforts to improve the quality of health care, many patients still suffer preventable harm every day. Hospitals find improvement difficult to sustain, and they suffer “project fatigue” because so many problems need attention. No hospitals or health systems have achieved consistent excellence throughout their institutions. High-reliability science is the study of organizations in industries like commercial aviation and nuclear power that operate under hazardous conditions while maintaining safety levels that are far better than those of health care. Adapting and applying the lessons of this science to health care offer the promise of enabling hospitals to reach levels of quality and safety that are comparable to those of the best high-reliability organizations.</a:t>
            </a:r>
          </a:p>
          <a:p>
            <a:endParaRPr lang="en-US" i="1" dirty="0"/>
          </a:p>
          <a:p>
            <a:r>
              <a:rPr lang="en-US" dirty="0"/>
              <a:t>High-Reliability Health Care: Getting There from Here MARK R. CHASSIN and JEROD M. LOEB</a:t>
            </a:r>
          </a:p>
          <a:p>
            <a:r>
              <a:rPr lang="en-US" i="1" dirty="0"/>
              <a:t>The Joint Commission 2013</a:t>
            </a:r>
          </a:p>
        </p:txBody>
      </p:sp>
    </p:spTree>
    <p:extLst>
      <p:ext uri="{BB962C8B-B14F-4D97-AF65-F5344CB8AC3E}">
        <p14:creationId xmlns:p14="http://schemas.microsoft.com/office/powerpoint/2010/main" val="589779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8BF4-AAFE-4D37-B296-AB88728FC02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76DA731-B048-486D-9CBE-D05907C53B70}"/>
              </a:ext>
            </a:extLst>
          </p:cNvPr>
          <p:cNvSpPr>
            <a:spLocks noGrp="1"/>
          </p:cNvSpPr>
          <p:nvPr>
            <p:ph idx="1"/>
          </p:nvPr>
        </p:nvSpPr>
        <p:spPr>
          <a:xfrm>
            <a:off x="501445" y="1818969"/>
            <a:ext cx="10762520" cy="4483508"/>
          </a:xfrm>
        </p:spPr>
        <p:txBody>
          <a:bodyPr>
            <a:normAutofit fontScale="85000" lnSpcReduction="20000"/>
          </a:bodyPr>
          <a:lstStyle/>
          <a:p>
            <a:r>
              <a:rPr lang="en-US" sz="1600" dirty="0"/>
              <a:t>Institute for Healthcare Improvement (IHI) </a:t>
            </a:r>
            <a:r>
              <a:rPr lang="en-US" sz="1600" dirty="0">
                <a:hlinkClick r:id="rId3"/>
              </a:rPr>
              <a:t>www.ihi.org</a:t>
            </a:r>
            <a:r>
              <a:rPr lang="en-US" sz="1600" dirty="0"/>
              <a:t> </a:t>
            </a:r>
          </a:p>
          <a:p>
            <a:pPr marL="0" indent="0" algn="l">
              <a:lnSpc>
                <a:spcPct val="120000"/>
              </a:lnSpc>
              <a:spcBef>
                <a:spcPts val="0"/>
              </a:spcBef>
              <a:spcAft>
                <a:spcPts val="0"/>
              </a:spcAft>
            </a:pPr>
            <a:r>
              <a:rPr lang="en-US" sz="1400" b="1" i="0" dirty="0">
                <a:solidFill>
                  <a:srgbClr val="212121"/>
                </a:solidFill>
                <a:effectLst/>
                <a:latin typeface="Merriweather"/>
              </a:rPr>
              <a:t> Crossing the Quality Chasm: A New Health System for the 21st Century  </a:t>
            </a:r>
            <a:r>
              <a:rPr lang="en-US" sz="1600" b="0" i="0" u="none" strike="noStrike" dirty="0">
                <a:solidFill>
                  <a:srgbClr val="0071BC"/>
                </a:solidFill>
                <a:effectLst/>
                <a:latin typeface="BlinkMacSystemFont"/>
                <a:hlinkClick r:id="rId4"/>
              </a:rPr>
              <a:t>Institute of Medicine (US) Committee on Quality of Health Care in America</a:t>
            </a:r>
            <a:r>
              <a:rPr lang="en-US" sz="1600" b="0" i="0" u="none" strike="noStrike" dirty="0">
                <a:solidFill>
                  <a:srgbClr val="0071BC"/>
                </a:solidFill>
                <a:effectLst/>
                <a:latin typeface="BlinkMacSystemFont"/>
              </a:rPr>
              <a:t>     </a:t>
            </a:r>
            <a:r>
              <a:rPr lang="en-US" sz="1600" b="0" i="0" dirty="0">
                <a:solidFill>
                  <a:srgbClr val="212121"/>
                </a:solidFill>
                <a:effectLst/>
                <a:latin typeface="BlinkMacSystemFont"/>
              </a:rPr>
              <a:t>Washington (DC): National Academies Press (US); 2001.PMID: 25057539 Bookshelf ID: </a:t>
            </a:r>
            <a:r>
              <a:rPr lang="en-US" sz="1600" b="0" i="0" u="none" strike="noStrike" dirty="0">
                <a:solidFill>
                  <a:srgbClr val="0071BC"/>
                </a:solidFill>
                <a:effectLst/>
                <a:latin typeface="BlinkMacSystemFont"/>
                <a:hlinkClick r:id="rId5"/>
              </a:rPr>
              <a:t>NBK222274</a:t>
            </a:r>
            <a:r>
              <a:rPr lang="en-US" sz="1600" b="0" i="0" dirty="0">
                <a:solidFill>
                  <a:srgbClr val="212121"/>
                </a:solidFill>
                <a:effectLst/>
                <a:latin typeface="BlinkMacSystemFont"/>
              </a:rPr>
              <a:t> DOI: </a:t>
            </a:r>
            <a:r>
              <a:rPr lang="en-US" sz="1600" b="0" i="0" u="none" strike="noStrike" dirty="0">
                <a:solidFill>
                  <a:srgbClr val="0071BC"/>
                </a:solidFill>
                <a:effectLst/>
                <a:latin typeface="BlinkMacSystemFont"/>
                <a:hlinkClick r:id="rId6"/>
              </a:rPr>
              <a:t>10.17226/10027</a:t>
            </a:r>
            <a:endParaRPr lang="en-US" sz="1600" b="0" i="0" dirty="0">
              <a:solidFill>
                <a:srgbClr val="212121"/>
              </a:solidFill>
              <a:effectLst/>
              <a:latin typeface="BlinkMacSystemFont"/>
            </a:endParaRPr>
          </a:p>
          <a:p>
            <a:r>
              <a:rPr lang="en-US" sz="1600" dirty="0"/>
              <a:t>https://www.nap.edu/resource/9728/To-Err-is-Human-1999--report-brief.pdf</a:t>
            </a:r>
          </a:p>
          <a:p>
            <a:r>
              <a:rPr lang="en-US" sz="1600" dirty="0">
                <a:effectLst/>
                <a:latin typeface="Calibri" panose="020F0502020204030204" pitchFamily="34" charset="0"/>
                <a:ea typeface="Calibri" panose="020F0502020204030204" pitchFamily="34" charset="0"/>
              </a:rPr>
              <a:t>Scoville R, Little K, Rakover J, Luther K, Mate K. </a:t>
            </a:r>
            <a:r>
              <a:rPr lang="en-US" sz="1600" i="1" dirty="0">
                <a:effectLst/>
                <a:latin typeface="Calibri" panose="020F0502020204030204" pitchFamily="34" charset="0"/>
                <a:ea typeface="Calibri" panose="020F0502020204030204" pitchFamily="34" charset="0"/>
              </a:rPr>
              <a:t>Sustaining Improvement</a:t>
            </a:r>
            <a:r>
              <a:rPr lang="en-US" sz="1600" dirty="0">
                <a:effectLst/>
                <a:latin typeface="Calibri" panose="020F0502020204030204" pitchFamily="34" charset="0"/>
                <a:ea typeface="Calibri" panose="020F0502020204030204" pitchFamily="34" charset="0"/>
              </a:rPr>
              <a:t>. IHI White Paper. Cambridge, Massachusetts: Institute for Healthcare Improvement; 2016. (Available at ihi.org)</a:t>
            </a:r>
          </a:p>
          <a:p>
            <a:r>
              <a:rPr lang="en-US" sz="1600" dirty="0">
                <a:latin typeface="Calibri" panose="020F0502020204030204" pitchFamily="34" charset="0"/>
                <a:ea typeface="Calibri" panose="020F0502020204030204" pitchFamily="34" charset="0"/>
              </a:rPr>
              <a:t>Agency for Healthcare Research and Quality </a:t>
            </a:r>
            <a:r>
              <a:rPr lang="en-US" sz="1600" dirty="0">
                <a:latin typeface="Calibri" panose="020F0502020204030204" pitchFamily="34" charset="0"/>
                <a:ea typeface="Calibri" panose="020F0502020204030204" pitchFamily="34" charset="0"/>
                <a:hlinkClick r:id="rId7"/>
              </a:rPr>
              <a:t>www.ahrq.gov</a:t>
            </a:r>
            <a:r>
              <a:rPr lang="en-US" sz="16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r>
              <a:rPr lang="en-US" sz="1600" dirty="0"/>
              <a:t>The Joint Commission </a:t>
            </a:r>
            <a:r>
              <a:rPr lang="en-US" sz="1600" dirty="0">
                <a:hlinkClick r:id="rId8"/>
              </a:rPr>
              <a:t>www.jointcommission.org</a:t>
            </a:r>
            <a:r>
              <a:rPr lang="en-US" sz="1600" dirty="0"/>
              <a:t>. </a:t>
            </a:r>
          </a:p>
          <a:p>
            <a:pPr algn="l">
              <a:lnSpc>
                <a:spcPct val="120000"/>
              </a:lnSpc>
              <a:spcBef>
                <a:spcPts val="0"/>
              </a:spcBef>
              <a:spcAft>
                <a:spcPts val="0"/>
              </a:spcAft>
            </a:pPr>
            <a:endParaRPr lang="en-US" sz="1600" dirty="0"/>
          </a:p>
          <a:p>
            <a:pPr algn="l">
              <a:lnSpc>
                <a:spcPct val="120000"/>
              </a:lnSpc>
              <a:spcBef>
                <a:spcPts val="0"/>
              </a:spcBef>
              <a:spcAft>
                <a:spcPts val="0"/>
              </a:spcAft>
            </a:pPr>
            <a:r>
              <a:rPr lang="en-US" sz="1600" dirty="0"/>
              <a:t>Becker Hospital Review </a:t>
            </a:r>
            <a:r>
              <a:rPr lang="en-US" sz="1600" i="0" dirty="0">
                <a:solidFill>
                  <a:srgbClr val="292929"/>
                </a:solidFill>
                <a:effectLst/>
                <a:latin typeface="Calibri" panose="020F0502020204030204" pitchFamily="34" charset="0"/>
                <a:cs typeface="Calibri" panose="020F0502020204030204" pitchFamily="34" charset="0"/>
              </a:rPr>
              <a:t>CMS' proposed inpatient payment rule for 2022: 8 things to know</a:t>
            </a:r>
          </a:p>
          <a:p>
            <a:pPr algn="l">
              <a:lnSpc>
                <a:spcPct val="120000"/>
              </a:lnSpc>
              <a:spcBef>
                <a:spcPts val="0"/>
              </a:spcBef>
              <a:spcAft>
                <a:spcPts val="0"/>
              </a:spcAft>
            </a:pPr>
            <a:r>
              <a:rPr lang="en-US" sz="1600" b="0" i="0" dirty="0">
                <a:solidFill>
                  <a:schemeClr val="tx1"/>
                </a:solidFill>
                <a:effectLst/>
                <a:latin typeface="Calibri" panose="020F0502020204030204" pitchFamily="34" charset="0"/>
                <a:cs typeface="Calibri" panose="020F0502020204030204" pitchFamily="34" charset="0"/>
              </a:rPr>
              <a:t>Alia Paavola </a:t>
            </a:r>
            <a:r>
              <a:rPr lang="en-US" sz="1600" b="0" i="0" dirty="0">
                <a:solidFill>
                  <a:srgbClr val="292929"/>
                </a:solidFill>
                <a:effectLst/>
                <a:latin typeface="Calibri" panose="020F0502020204030204" pitchFamily="34" charset="0"/>
                <a:cs typeface="Calibri" panose="020F0502020204030204" pitchFamily="34" charset="0"/>
              </a:rPr>
              <a:t>- </a:t>
            </a:r>
            <a:r>
              <a:rPr lang="en-US" sz="1600" b="0" i="0" dirty="0">
                <a:solidFill>
                  <a:srgbClr val="797979"/>
                </a:solidFill>
                <a:effectLst/>
                <a:latin typeface="Calibri" panose="020F0502020204030204" pitchFamily="34" charset="0"/>
                <a:cs typeface="Calibri" panose="020F0502020204030204" pitchFamily="34" charset="0"/>
              </a:rPr>
              <a:t>Wednesday, April 28th, 2021</a:t>
            </a:r>
            <a:endParaRPr lang="en-US" sz="1600" b="0" i="0" dirty="0">
              <a:solidFill>
                <a:srgbClr val="292929"/>
              </a:solidFill>
              <a:effectLst/>
              <a:latin typeface="Calibri" panose="020F0502020204030204" pitchFamily="34" charset="0"/>
              <a:cs typeface="Calibri" panose="020F0502020204030204" pitchFamily="34" charset="0"/>
            </a:endParaRPr>
          </a:p>
          <a:p>
            <a:pPr algn="l"/>
            <a:r>
              <a:rPr lang="en-US" sz="1600" dirty="0"/>
              <a:t>Quality improvement and patient safety: Reality and responsibility from Codman to today Martin A. Koyle a,b , Leah C.C. Koyle c , G. Ross Baker Journal of Pediatric Urology 2018 14, 16-19</a:t>
            </a:r>
          </a:p>
          <a:p>
            <a:pPr algn="l"/>
            <a:r>
              <a:rPr lang="en-US" sz="1600" dirty="0">
                <a:hlinkClick r:id="rId9"/>
              </a:rPr>
              <a:t>www.kaiserpermanente.org</a:t>
            </a:r>
            <a:r>
              <a:rPr lang="en-US" sz="1600" dirty="0"/>
              <a:t>. </a:t>
            </a:r>
          </a:p>
          <a:p>
            <a:pPr algn="l"/>
            <a:r>
              <a:rPr lang="en-US" sz="1600" dirty="0"/>
              <a:t>Gridller, Steven J., Glezos, Christopher D. MD, Link, Timothy M., Sharan, Alok, MD, The Science of Quality Improvement. Journal of Bone and Joint Surgery;  JSBS Reviews Vol 4(8) 2 August 2016.</a:t>
            </a:r>
          </a:p>
          <a:p>
            <a:pPr algn="l"/>
            <a:r>
              <a:rPr lang="en-US" sz="1600" dirty="0">
                <a:hlinkClick r:id="rId10"/>
              </a:rPr>
              <a:t>https://www.lean.org</a:t>
            </a:r>
            <a:r>
              <a:rPr lang="en-US" sz="1600" dirty="0"/>
              <a:t>.</a:t>
            </a:r>
          </a:p>
          <a:p>
            <a:pPr algn="l"/>
            <a:endParaRPr lang="en-US" dirty="0"/>
          </a:p>
        </p:txBody>
      </p:sp>
    </p:spTree>
    <p:extLst>
      <p:ext uri="{BB962C8B-B14F-4D97-AF65-F5344CB8AC3E}">
        <p14:creationId xmlns:p14="http://schemas.microsoft.com/office/powerpoint/2010/main" val="3389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52C9BB-6110-4FA5-9BB0-7862774AC55C}"/>
              </a:ext>
            </a:extLst>
          </p:cNvPr>
          <p:cNvSpPr>
            <a:spLocks noGrp="1"/>
          </p:cNvSpPr>
          <p:nvPr>
            <p:ph type="title"/>
          </p:nvPr>
        </p:nvSpPr>
        <p:spPr>
          <a:xfrm>
            <a:off x="492370" y="605896"/>
            <a:ext cx="3084844" cy="5646208"/>
          </a:xfrm>
        </p:spPr>
        <p:txBody>
          <a:bodyPr anchor="ctr">
            <a:normAutofit/>
          </a:bodyPr>
          <a:lstStyle/>
          <a:p>
            <a:r>
              <a:rPr lang="en-US" sz="5400" dirty="0">
                <a:solidFill>
                  <a:srgbClr val="FFFFFF"/>
                </a:solidFill>
              </a:rPr>
              <a:t>The Why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B314E59-EFCA-4F96-A524-5B5CE5E18B9C}"/>
              </a:ext>
            </a:extLst>
          </p:cNvPr>
          <p:cNvSpPr>
            <a:spLocks noGrp="1"/>
          </p:cNvSpPr>
          <p:nvPr>
            <p:ph idx="1"/>
          </p:nvPr>
        </p:nvSpPr>
        <p:spPr>
          <a:xfrm>
            <a:off x="4778111" y="605896"/>
            <a:ext cx="6413663" cy="5646208"/>
          </a:xfrm>
        </p:spPr>
        <p:txBody>
          <a:bodyPr anchor="ctr">
            <a:normAutofit/>
          </a:bodyPr>
          <a:lstStyle/>
          <a:p>
            <a:r>
              <a:rPr lang="en-US" b="1" i="0" dirty="0">
                <a:effectLst/>
                <a:latin typeface="Helvetica" panose="020B0604020202020204" pitchFamily="34" charset="0"/>
              </a:rPr>
              <a:t>Inpatient Quality Reporting Program.</a:t>
            </a:r>
            <a:r>
              <a:rPr lang="en-US" b="0" i="0" dirty="0">
                <a:effectLst/>
                <a:latin typeface="Helvetica" panose="020B0604020202020204" pitchFamily="34" charset="0"/>
              </a:rPr>
              <a:t> CMS proposed several changes to the Inpatient Quality Reporting Program, </a:t>
            </a:r>
            <a:r>
              <a:rPr lang="en-US" b="0" i="0" dirty="0">
                <a:effectLst/>
                <a:highlight>
                  <a:srgbClr val="FFFF00"/>
                </a:highlight>
                <a:latin typeface="Helvetica" panose="020B0604020202020204" pitchFamily="34" charset="0"/>
              </a:rPr>
              <a:t>which reduces payment to hospitals that fail to meet program requirements.</a:t>
            </a:r>
            <a:r>
              <a:rPr lang="en-US" b="0" i="0" dirty="0">
                <a:effectLst/>
                <a:latin typeface="Helvetica" panose="020B0604020202020204" pitchFamily="34" charset="0"/>
              </a:rPr>
              <a:t> CMS is seeking to add five new measures,  including  COVID-19 vaccination rates among healthcare personnel, a metric targeting maternal morbidity and two medication-related adverse event electronic clinical quality measures. CMS also wants to remove the exclusive breast milk feeding measure, among other changes.</a:t>
            </a:r>
          </a:p>
          <a:p>
            <a:r>
              <a:rPr lang="en-US" sz="900" u="sng" dirty="0">
                <a:solidFill>
                  <a:srgbClr val="0000FF"/>
                </a:solidFill>
                <a:latin typeface="Arial" panose="020B0604020202020204" pitchFamily="34" charset="0"/>
                <a:ea typeface="Calibri" panose="020F0502020204030204" pitchFamily="34" charset="0"/>
              </a:rPr>
              <a:t>https://www.beckershospitalreview.com/finance/cms-proposed-inpatient-payment-rule-for-2022-8-things-to-know.html?origin=RCME&amp;utm_source=RCME&amp;utm_medium=email&amp;utm_content=newsletter&amp;oly_enc_id=2226C7659690D7</a:t>
            </a:r>
            <a:endParaRPr lang="en-US" sz="9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7462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090197AE-5E5B-4AC5-95DE-B31D235288B5}"/>
              </a:ext>
            </a:extLst>
          </p:cNvPr>
          <p:cNvPicPr>
            <a:picLocks noGrp="1" noChangeAspect="1"/>
          </p:cNvPicPr>
          <p:nvPr>
            <p:ph idx="1"/>
          </p:nvPr>
        </p:nvPicPr>
        <p:blipFill>
          <a:blip r:embed="rId3"/>
          <a:stretch>
            <a:fillRect/>
          </a:stretch>
        </p:blipFill>
        <p:spPr>
          <a:xfrm>
            <a:off x="712396" y="793220"/>
            <a:ext cx="6275667" cy="527156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2BD75A-17CF-4738-BA65-C48D6B7D87D5}"/>
              </a:ext>
            </a:extLst>
          </p:cNvPr>
          <p:cNvSpPr>
            <a:spLocks noGrp="1"/>
          </p:cNvSpPr>
          <p:nvPr>
            <p:ph type="title"/>
          </p:nvPr>
        </p:nvSpPr>
        <p:spPr>
          <a:xfrm>
            <a:off x="7992775" y="1856842"/>
            <a:ext cx="3659246" cy="4095274"/>
          </a:xfrm>
        </p:spPr>
        <p:txBody>
          <a:bodyPr vert="horz" lIns="91440" tIns="45720" rIns="91440" bIns="45720" rtlCol="0" anchor="b">
            <a:normAutofit fontScale="90000"/>
          </a:bodyPr>
          <a:lstStyle/>
          <a:p>
            <a:r>
              <a:rPr lang="en-US" sz="4400" dirty="0">
                <a:solidFill>
                  <a:srgbClr val="FFFFFF"/>
                </a:solidFill>
              </a:rPr>
              <a:t>The Why – the Quadruple Aim</a:t>
            </a:r>
            <a:br>
              <a:rPr lang="en-US" sz="4400" dirty="0">
                <a:solidFill>
                  <a:srgbClr val="FFFFFF"/>
                </a:solidFill>
              </a:rPr>
            </a:br>
            <a:r>
              <a:rPr lang="en-US" sz="2200" dirty="0">
                <a:solidFill>
                  <a:srgbClr val="FFFFFF"/>
                </a:solidFill>
              </a:rPr>
              <a:t>Improve patient outcomes</a:t>
            </a:r>
            <a:br>
              <a:rPr lang="en-US" sz="2200" dirty="0">
                <a:solidFill>
                  <a:srgbClr val="FFFFFF"/>
                </a:solidFill>
              </a:rPr>
            </a:br>
            <a:br>
              <a:rPr lang="en-US" sz="2200" dirty="0">
                <a:solidFill>
                  <a:srgbClr val="FFFFFF"/>
                </a:solidFill>
              </a:rPr>
            </a:br>
            <a:r>
              <a:rPr lang="en-US" sz="2200" dirty="0">
                <a:solidFill>
                  <a:srgbClr val="FFFFFF"/>
                </a:solidFill>
              </a:rPr>
              <a:t>Improve patient experience</a:t>
            </a:r>
            <a:br>
              <a:rPr lang="en-US" sz="2200" dirty="0">
                <a:solidFill>
                  <a:srgbClr val="FFFFFF"/>
                </a:solidFill>
              </a:rPr>
            </a:br>
            <a:br>
              <a:rPr lang="en-US" sz="2200" dirty="0">
                <a:solidFill>
                  <a:srgbClr val="FFFFFF"/>
                </a:solidFill>
              </a:rPr>
            </a:br>
            <a:r>
              <a:rPr lang="en-US" sz="2200" dirty="0">
                <a:solidFill>
                  <a:srgbClr val="FFFFFF"/>
                </a:solidFill>
              </a:rPr>
              <a:t>Lower health care costs</a:t>
            </a:r>
            <a:br>
              <a:rPr lang="en-US" sz="2200" dirty="0">
                <a:solidFill>
                  <a:srgbClr val="FFFFFF"/>
                </a:solidFill>
              </a:rPr>
            </a:br>
            <a:br>
              <a:rPr lang="en-US" sz="2200" dirty="0">
                <a:solidFill>
                  <a:srgbClr val="FFFFFF"/>
                </a:solidFill>
              </a:rPr>
            </a:br>
            <a:r>
              <a:rPr lang="en-US" sz="2200" dirty="0">
                <a:solidFill>
                  <a:srgbClr val="FFFFFF"/>
                </a:solidFill>
              </a:rPr>
              <a:t>Higher healthcare workforce satisfaction</a:t>
            </a:r>
            <a:br>
              <a:rPr lang="en-US" sz="2200" dirty="0">
                <a:solidFill>
                  <a:srgbClr val="FFFFFF"/>
                </a:solidFill>
              </a:rPr>
            </a:br>
            <a:br>
              <a:rPr lang="en-US" sz="2200" dirty="0">
                <a:solidFill>
                  <a:srgbClr val="FFFFFF"/>
                </a:solidFill>
              </a:rPr>
            </a:br>
            <a:r>
              <a:rPr lang="en-US" sz="2200" dirty="0">
                <a:solidFill>
                  <a:srgbClr val="FFFFFF"/>
                </a:solidFill>
              </a:rPr>
              <a:t>Triple aim created by the Institute of Healthcare Improvement (IHI) 2007</a:t>
            </a:r>
            <a:br>
              <a:rPr lang="en-US" sz="2200" dirty="0">
                <a:solidFill>
                  <a:srgbClr val="FFFFFF"/>
                </a:solidFill>
              </a:rPr>
            </a:br>
            <a:br>
              <a:rPr lang="en-US" sz="2200" dirty="0">
                <a:solidFill>
                  <a:srgbClr val="FFFFFF"/>
                </a:solidFill>
              </a:rPr>
            </a:br>
            <a:br>
              <a:rPr lang="en-US" sz="2200" dirty="0">
                <a:solidFill>
                  <a:srgbClr val="FFFFFF"/>
                </a:solidFill>
              </a:rPr>
            </a:br>
            <a:r>
              <a:rPr lang="en-US" sz="2200" i="1" dirty="0">
                <a:solidFill>
                  <a:srgbClr val="FFFFFF"/>
                </a:solidFill>
              </a:rPr>
              <a:t>We haven’t finished with the triple aim – the triple aim is patient centered.  We can’t lose focus and we must measure what matters.  (IHI)</a:t>
            </a:r>
            <a:endParaRPr lang="en-US" sz="2200" dirty="0">
              <a:solidFill>
                <a:srgbClr val="FFFFFF"/>
              </a:solidFill>
            </a:endParaRP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410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03507" y="6109106"/>
            <a:ext cx="1056700" cy="215444"/>
          </a:xfrm>
          <a:prstGeom prst="rect">
            <a:avLst/>
          </a:prstGeom>
        </p:spPr>
        <p:txBody>
          <a:bodyPr wrap="none">
            <a:spAutoFit/>
          </a:bodyPr>
          <a:lstStyle/>
          <a:p>
            <a:r>
              <a:rPr lang="en-US" sz="800" i="1" dirty="0">
                <a:solidFill>
                  <a:srgbClr val="767676"/>
                </a:solidFill>
                <a:effectLst/>
              </a:rPr>
              <a:t>https://www.iise.org</a:t>
            </a:r>
            <a:endParaRPr lang="en-US" sz="800" dirty="0"/>
          </a:p>
        </p:txBody>
      </p:sp>
      <p:sp>
        <p:nvSpPr>
          <p:cNvPr id="7" name="Rectangle 6"/>
          <p:cNvSpPr/>
          <p:nvPr/>
        </p:nvSpPr>
        <p:spPr>
          <a:xfrm>
            <a:off x="698739" y="2467330"/>
            <a:ext cx="2311879" cy="2062103"/>
          </a:xfrm>
          <a:prstGeom prst="rect">
            <a:avLst/>
          </a:prstGeom>
        </p:spPr>
        <p:txBody>
          <a:bodyPr wrap="square">
            <a:spAutoFit/>
          </a:bodyPr>
          <a:lstStyle/>
          <a:p>
            <a:r>
              <a:rPr lang="en-US" sz="1600" b="1" i="1" dirty="0">
                <a:solidFill>
                  <a:srgbClr val="FF0000"/>
                </a:solidFill>
                <a:latin typeface="BookAntiqua-BoldItalic"/>
              </a:rPr>
              <a:t>People</a:t>
            </a:r>
            <a:r>
              <a:rPr lang="en-US" sz="1600" b="1" i="1" dirty="0">
                <a:latin typeface="BookAntiqua-BoldItalic"/>
              </a:rPr>
              <a:t> </a:t>
            </a:r>
            <a:r>
              <a:rPr lang="en-US" sz="1600" dirty="0">
                <a:latin typeface="BookAntiqua"/>
              </a:rPr>
              <a:t>can quickly and effectively make good decisions, and a </a:t>
            </a:r>
            <a:r>
              <a:rPr lang="en-US" sz="1600" b="1" i="1" dirty="0">
                <a:solidFill>
                  <a:srgbClr val="FF0000"/>
                </a:solidFill>
                <a:latin typeface="BookAntiqua-BoldItalic"/>
              </a:rPr>
              <a:t>team </a:t>
            </a:r>
            <a:r>
              <a:rPr lang="en-US" sz="1600" dirty="0">
                <a:latin typeface="BookAntiqua"/>
              </a:rPr>
              <a:t>(group, organization, etc.) can coordinate efficiently, and ultimately</a:t>
            </a:r>
          </a:p>
          <a:p>
            <a:r>
              <a:rPr lang="en-US" sz="1600" dirty="0">
                <a:latin typeface="BookAntiqua"/>
              </a:rPr>
              <a:t>reach the targeted goal together</a:t>
            </a:r>
            <a:endParaRPr lang="en-US" sz="1600" dirty="0"/>
          </a:p>
        </p:txBody>
      </p:sp>
      <p:pic>
        <p:nvPicPr>
          <p:cNvPr id="8" name="Picture 7"/>
          <p:cNvPicPr>
            <a:picLocks noChangeAspect="1"/>
          </p:cNvPicPr>
          <p:nvPr/>
        </p:nvPicPr>
        <p:blipFill>
          <a:blip r:embed="rId3"/>
          <a:stretch>
            <a:fillRect/>
          </a:stretch>
        </p:blipFill>
        <p:spPr>
          <a:xfrm>
            <a:off x="2941608" y="839755"/>
            <a:ext cx="7505090" cy="4747745"/>
          </a:xfrm>
          <a:prstGeom prst="rect">
            <a:avLst/>
          </a:prstGeom>
        </p:spPr>
      </p:pic>
      <p:sp>
        <p:nvSpPr>
          <p:cNvPr id="10" name="TextBox 9"/>
          <p:cNvSpPr txBox="1"/>
          <p:nvPr/>
        </p:nvSpPr>
        <p:spPr>
          <a:xfrm>
            <a:off x="9017761" y="180081"/>
            <a:ext cx="3074701" cy="1938992"/>
          </a:xfrm>
          <a:prstGeom prst="rect">
            <a:avLst/>
          </a:prstGeom>
          <a:noFill/>
        </p:spPr>
        <p:txBody>
          <a:bodyPr wrap="square" rtlCol="0">
            <a:spAutoFit/>
          </a:bodyPr>
          <a:lstStyle/>
          <a:p>
            <a:endParaRPr lang="en-US" dirty="0"/>
          </a:p>
          <a:p>
            <a:endParaRPr lang="en-US" dirty="0"/>
          </a:p>
          <a:p>
            <a:r>
              <a:rPr lang="en-US" sz="1400" b="1" i="1" dirty="0">
                <a:solidFill>
                  <a:srgbClr val="FF0000"/>
                </a:solidFill>
              </a:rPr>
              <a:t>Purpose</a:t>
            </a:r>
            <a:r>
              <a:rPr lang="en-US" sz="1400" i="1" dirty="0"/>
              <a:t> - Business Relevance</a:t>
            </a:r>
            <a:r>
              <a:rPr lang="en-US" sz="1400" dirty="0"/>
              <a:t>: Refers to the characteristics of a particular change – aka, the burning platform and the vision; Balanced scorecard decision making, </a:t>
            </a:r>
            <a:r>
              <a:rPr lang="en-US" sz="1400" b="1" i="1" dirty="0">
                <a:solidFill>
                  <a:srgbClr val="FF0000"/>
                </a:solidFill>
              </a:rPr>
              <a:t>COMPELLING REASONS FOR CHANGE </a:t>
            </a:r>
            <a:endParaRPr lang="en-US" sz="1400" dirty="0">
              <a:solidFill>
                <a:srgbClr val="FF0000"/>
              </a:solidFill>
            </a:endParaRPr>
          </a:p>
        </p:txBody>
      </p:sp>
      <p:sp>
        <p:nvSpPr>
          <p:cNvPr id="11" name="TextBox 10"/>
          <p:cNvSpPr txBox="1"/>
          <p:nvPr/>
        </p:nvSpPr>
        <p:spPr>
          <a:xfrm>
            <a:off x="6618045" y="1270500"/>
            <a:ext cx="1708030" cy="738664"/>
          </a:xfrm>
          <a:prstGeom prst="rect">
            <a:avLst/>
          </a:prstGeom>
          <a:noFill/>
        </p:spPr>
        <p:txBody>
          <a:bodyPr wrap="square" rtlCol="0">
            <a:spAutoFit/>
          </a:bodyPr>
          <a:lstStyle/>
          <a:p>
            <a:r>
              <a:rPr lang="en-US" sz="1400" b="1" i="1" dirty="0">
                <a:solidFill>
                  <a:srgbClr val="FF0000"/>
                </a:solidFill>
              </a:rPr>
              <a:t>Process - </a:t>
            </a:r>
            <a:r>
              <a:rPr lang="en-US" sz="1400" dirty="0"/>
              <a:t>Innovation, change for the better, strategies</a:t>
            </a:r>
          </a:p>
        </p:txBody>
      </p:sp>
      <p:sp>
        <p:nvSpPr>
          <p:cNvPr id="9" name="TextBox 8">
            <a:extLst>
              <a:ext uri="{FF2B5EF4-FFF2-40B4-BE49-F238E27FC236}">
                <a16:creationId xmlns:a16="http://schemas.microsoft.com/office/drawing/2014/main" id="{02C4AF35-B781-4793-BC8E-520878778EAB}"/>
              </a:ext>
            </a:extLst>
          </p:cNvPr>
          <p:cNvSpPr txBox="1"/>
          <p:nvPr/>
        </p:nvSpPr>
        <p:spPr>
          <a:xfrm>
            <a:off x="6195527" y="4110173"/>
            <a:ext cx="5008030" cy="738664"/>
          </a:xfrm>
          <a:prstGeom prst="rect">
            <a:avLst/>
          </a:prstGeom>
          <a:noFill/>
        </p:spPr>
        <p:txBody>
          <a:bodyPr wrap="square">
            <a:spAutoFit/>
          </a:bodyPr>
          <a:lstStyle/>
          <a:p>
            <a:r>
              <a:rPr lang="en-US" sz="1400" b="1" i="0" dirty="0">
                <a:solidFill>
                  <a:srgbClr val="FF0000"/>
                </a:solidFill>
                <a:effectLst/>
                <a:latin typeface="helvetica neue"/>
              </a:rPr>
              <a:t>Transformational leadership </a:t>
            </a:r>
            <a:r>
              <a:rPr lang="en-US" sz="1400" b="0" i="0" dirty="0">
                <a:solidFill>
                  <a:srgbClr val="000000"/>
                </a:solidFill>
                <a:effectLst/>
                <a:latin typeface="helvetica neue"/>
              </a:rPr>
              <a:t>is an approach in which a leader inspires and motivates team members to create positive changes within an organization. </a:t>
            </a:r>
            <a:endParaRPr lang="en-US" sz="1400" dirty="0"/>
          </a:p>
        </p:txBody>
      </p:sp>
      <p:sp>
        <p:nvSpPr>
          <p:cNvPr id="12" name="TextBox 11">
            <a:extLst>
              <a:ext uri="{FF2B5EF4-FFF2-40B4-BE49-F238E27FC236}">
                <a16:creationId xmlns:a16="http://schemas.microsoft.com/office/drawing/2014/main" id="{5B4CC427-BAF5-4B97-BEC1-BDE90CC4EAB9}"/>
              </a:ext>
            </a:extLst>
          </p:cNvPr>
          <p:cNvSpPr txBox="1"/>
          <p:nvPr/>
        </p:nvSpPr>
        <p:spPr>
          <a:xfrm>
            <a:off x="378474" y="656703"/>
            <a:ext cx="2733655" cy="1600438"/>
          </a:xfrm>
          <a:prstGeom prst="rect">
            <a:avLst/>
          </a:prstGeom>
          <a:noFill/>
        </p:spPr>
        <p:txBody>
          <a:bodyPr wrap="square">
            <a:spAutoFit/>
          </a:bodyPr>
          <a:lstStyle/>
          <a:p>
            <a:r>
              <a:rPr lang="en-US" sz="1400" b="1" dirty="0">
                <a:solidFill>
                  <a:srgbClr val="FF0000"/>
                </a:solidFill>
                <a:latin typeface="helvetica neue"/>
              </a:rPr>
              <a:t>Adaptive Culture </a:t>
            </a:r>
            <a:r>
              <a:rPr lang="en-US" sz="1400" dirty="0">
                <a:solidFill>
                  <a:srgbClr val="000000"/>
                </a:solidFill>
                <a:latin typeface="helvetica neue"/>
              </a:rPr>
              <a:t>is a</a:t>
            </a:r>
            <a:r>
              <a:rPr lang="en-US" sz="1400" b="0" i="0" dirty="0">
                <a:solidFill>
                  <a:srgbClr val="000000"/>
                </a:solidFill>
                <a:effectLst/>
                <a:latin typeface="helvetica neue"/>
              </a:rPr>
              <a:t> way of operating where change is expected </a:t>
            </a:r>
            <a:r>
              <a:rPr lang="en-US" sz="1400" dirty="0">
                <a:solidFill>
                  <a:srgbClr val="000000"/>
                </a:solidFill>
                <a:latin typeface="helvetica neue"/>
              </a:rPr>
              <a:t>A</a:t>
            </a:r>
            <a:r>
              <a:rPr lang="en-US" sz="1400" b="0" i="0" dirty="0">
                <a:solidFill>
                  <a:srgbClr val="000000"/>
                </a:solidFill>
                <a:effectLst/>
                <a:latin typeface="helvetica neue"/>
              </a:rPr>
              <a:t>dapting to change is smooth, routine and seamless. Change, growth, and innovation are a "given" part of the business environment.</a:t>
            </a:r>
            <a:endParaRPr lang="en-US" sz="1400" dirty="0"/>
          </a:p>
        </p:txBody>
      </p:sp>
    </p:spTree>
    <p:extLst>
      <p:ext uri="{BB962C8B-B14F-4D97-AF65-F5344CB8AC3E}">
        <p14:creationId xmlns:p14="http://schemas.microsoft.com/office/powerpoint/2010/main" val="39401232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1938</TotalTime>
  <Words>7617</Words>
  <Application>Microsoft Office PowerPoint</Application>
  <PresentationFormat>Widescreen</PresentationFormat>
  <Paragraphs>614</Paragraphs>
  <Slides>60</Slides>
  <Notes>45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60</vt:i4>
      </vt:variant>
    </vt:vector>
  </HeadingPairs>
  <TitlesOfParts>
    <vt:vector size="76" baseType="lpstr">
      <vt:lpstr>Arial</vt:lpstr>
      <vt:lpstr>BlinkMacSystemFont</vt:lpstr>
      <vt:lpstr>BookAntiqua</vt:lpstr>
      <vt:lpstr>BookAntiqua-BoldItalic</vt:lpstr>
      <vt:lpstr>Calibri</vt:lpstr>
      <vt:lpstr>Calibri Light</vt:lpstr>
      <vt:lpstr>Helvetica</vt:lpstr>
      <vt:lpstr>helvetica neue</vt:lpstr>
      <vt:lpstr>Merriweather</vt:lpstr>
      <vt:lpstr>Roboto</vt:lpstr>
      <vt:lpstr>Segoe UI</vt:lpstr>
      <vt:lpstr>Source Sans Pro</vt:lpstr>
      <vt:lpstr>Times New Roman</vt:lpstr>
      <vt:lpstr>Trebuchet MS</vt:lpstr>
      <vt:lpstr>Wingdings</vt:lpstr>
      <vt:lpstr>Retrospect</vt:lpstr>
      <vt:lpstr>Nebraska Hospital Association</vt:lpstr>
      <vt:lpstr>Objectives</vt:lpstr>
      <vt:lpstr>To Err is Human</vt:lpstr>
      <vt:lpstr>Second in the Series</vt:lpstr>
      <vt:lpstr>Transformation</vt:lpstr>
      <vt:lpstr>Transforming Healthcare</vt:lpstr>
      <vt:lpstr>The Why</vt:lpstr>
      <vt:lpstr>The Why – the Quadruple Aim Improve patient outcomes  Improve patient experience  Lower health care costs  Higher healthcare workforce satisfaction  Triple aim created by the Institute of Healthcare Improvement (IHI) 2007   We haven’t finished with the triple aim – the triple aim is patient centered.  We can’t lose focus and we must measure what matters.  (IHI)</vt:lpstr>
      <vt:lpstr>PowerPoint Presentation</vt:lpstr>
      <vt:lpstr>It’s a balancing act!</vt:lpstr>
      <vt:lpstr>How the pandemic will affect hospitals for years to come</vt:lpstr>
      <vt:lpstr>Tools and Methods</vt:lpstr>
      <vt:lpstr>LEAN Methodology - The Developer</vt:lpstr>
      <vt:lpstr>What is LEAN Thinking?</vt:lpstr>
      <vt:lpstr>Six Sigma</vt:lpstr>
      <vt:lpstr>Define – What do Customer’s Value?</vt:lpstr>
      <vt:lpstr>PowerPoint Presentation</vt:lpstr>
      <vt:lpstr>Project Examples</vt:lpstr>
      <vt:lpstr>Project Summary</vt:lpstr>
      <vt:lpstr>Project Summary</vt:lpstr>
      <vt:lpstr>Summary -  Define</vt:lpstr>
      <vt:lpstr>Measure – Identify all steps in the process</vt:lpstr>
      <vt:lpstr>Tools </vt:lpstr>
      <vt:lpstr>Value Stream Mapping</vt:lpstr>
      <vt:lpstr>VSM Attributes</vt:lpstr>
      <vt:lpstr>Value Added</vt:lpstr>
      <vt:lpstr>Non-Value Added </vt:lpstr>
      <vt:lpstr>The VSM Perspective</vt:lpstr>
      <vt:lpstr>Uses of a VSM</vt:lpstr>
      <vt:lpstr>Typical Flow Charts  (shows step by step)</vt:lpstr>
      <vt:lpstr>Typical Flow (Process) Chart ordering Ice Cream – This is NOT a VSM</vt:lpstr>
      <vt:lpstr>Value Stream Map</vt:lpstr>
      <vt:lpstr>What flows through a Value Stream</vt:lpstr>
      <vt:lpstr>Questions that Create a VSM</vt:lpstr>
      <vt:lpstr>Summary -  Measure</vt:lpstr>
      <vt:lpstr>Analyze – Validate the root cause, waste and defects</vt:lpstr>
      <vt:lpstr>Analyze</vt:lpstr>
      <vt:lpstr>Run Charts and Control Charts</vt:lpstr>
      <vt:lpstr>PowerPoint Presentation</vt:lpstr>
      <vt:lpstr>PowerPoint Presentation</vt:lpstr>
      <vt:lpstr>Summary - Analyze</vt:lpstr>
      <vt:lpstr>Improve – stabilize the process, reduce or eliminate waste, variation and defects</vt:lpstr>
      <vt:lpstr>Visual Controls for Mistake Proofing</vt:lpstr>
      <vt:lpstr>Other Types of Mistake Proofing Strategies</vt:lpstr>
      <vt:lpstr>Plan–Do–Study–Act (PDSA) “Tests of Change”</vt:lpstr>
      <vt:lpstr>PowerPoint Presentation</vt:lpstr>
      <vt:lpstr>PowerPoint Presentation</vt:lpstr>
      <vt:lpstr>When completing a PDSA consider …….</vt:lpstr>
      <vt:lpstr>Summary - Improve</vt:lpstr>
      <vt:lpstr>Control – Standardize and Sustain Improvement</vt:lpstr>
      <vt:lpstr>Quality Control Model</vt:lpstr>
      <vt:lpstr>Project Improvement Plan Results Summary</vt:lpstr>
      <vt:lpstr>Project Improvement Plan Results Summary</vt:lpstr>
      <vt:lpstr> Project Improvement Plan Results Summary</vt:lpstr>
      <vt:lpstr>Project Improvement Plan Results Summary</vt:lpstr>
      <vt:lpstr>Summary - Control Phase/Sustainability</vt:lpstr>
      <vt:lpstr>Objectives</vt:lpstr>
      <vt:lpstr>Lean Tool Learned</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Stafford</dc:creator>
  <cp:lastModifiedBy>Tiffani Cullin</cp:lastModifiedBy>
  <cp:revision>119</cp:revision>
  <dcterms:created xsi:type="dcterms:W3CDTF">2021-03-30T13:31:35Z</dcterms:created>
  <dcterms:modified xsi:type="dcterms:W3CDTF">2022-05-06T14:45:34Z</dcterms:modified>
</cp:coreProperties>
</file>