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gif" ContentType="image/gif"/>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removePersonalInfoOnSave="1" saveSubsetFonts="1" autoCompressPictures="0">
  <p:sldMasterIdLst>
    <p:sldMasterId id="2147483648" r:id="rId1"/>
  </p:sldMasterIdLst>
  <p:notesMasterIdLst>
    <p:notesMasterId r:id="rId2"/>
  </p:notesMasterIdLst>
  <p:handoutMasterIdLst>
    <p:handoutMasterId r:id="rId3"/>
  </p:handoutMasterIdLst>
  <p:sldIdLst>
    <p:sldId id="261" r:id="rId4"/>
    <p:sldId id="308" r:id="rId5"/>
    <p:sldId id="258" r:id="rId6"/>
    <p:sldId id="262" r:id="rId7"/>
    <p:sldId id="263" r:id="rId8"/>
    <p:sldId id="264" r:id="rId9"/>
    <p:sldId id="265" r:id="rId10"/>
    <p:sldId id="266" r:id="rId11"/>
    <p:sldId id="267" r:id="rId12"/>
    <p:sldId id="304" r:id="rId13"/>
    <p:sldId id="305" r:id="rId14"/>
    <p:sldId id="294" r:id="rId15"/>
    <p:sldId id="303" r:id="rId16"/>
    <p:sldId id="302" r:id="rId17"/>
    <p:sldId id="301" r:id="rId18"/>
    <p:sldId id="300" r:id="rId19"/>
    <p:sldId id="299" r:id="rId20"/>
    <p:sldId id="298" r:id="rId21"/>
    <p:sldId id="297" r:id="rId22"/>
    <p:sldId id="296" r:id="rId23"/>
    <p:sldId id="295" r:id="rId24"/>
    <p:sldId id="293" r:id="rId25"/>
    <p:sldId id="306" r:id="rId26"/>
    <p:sldId id="292" r:id="rId27"/>
    <p:sldId id="291" r:id="rId28"/>
    <p:sldId id="290" r:id="rId29"/>
    <p:sldId id="286" r:id="rId30"/>
    <p:sldId id="285" r:id="rId31"/>
    <p:sldId id="284" r:id="rId32"/>
    <p:sldId id="283" r:id="rId33"/>
    <p:sldId id="282" r:id="rId34"/>
    <p:sldId id="280" r:id="rId35"/>
    <p:sldId id="287" r:id="rId36"/>
    <p:sldId id="288" r:id="rId37"/>
    <p:sldId id="289" r:id="rId38"/>
    <p:sldId id="279" r:id="rId39"/>
    <p:sldId id="278" r:id="rId40"/>
    <p:sldId id="307" r:id="rId41"/>
    <p:sldId id="277" r:id="rId42"/>
    <p:sldId id="276" r:id="rId43"/>
    <p:sldId id="275" r:id="rId44"/>
    <p:sldId id="274" r:id="rId45"/>
    <p:sldId id="273" r:id="rId46"/>
    <p:sldId id="272" r:id="rId47"/>
    <p:sldId id="271" r:id="rId48"/>
    <p:sldId id="270" r:id="rId49"/>
    <p:sldId id="269" r:id="rId50"/>
    <p:sldId id="268" r:id="rId51"/>
    <p:sldId id="260" r:id="rId52"/>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75"/>
    <p:restoredTop sz="94694"/>
  </p:normalViewPr>
  <p:slideViewPr>
    <p:cSldViewPr snapToGrid="0" snapToObjects="1">
      <p:cViewPr varScale="1">
        <p:scale>
          <a:sx n="108" d="100"/>
          <a:sy n="108" d="100"/>
        </p:scale>
        <p:origin x="888" y="102"/>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slide" Target="slides/slide47.xml" /><Relationship Id="rId51" Type="http://schemas.openxmlformats.org/officeDocument/2006/relationships/slide" Target="slides/slide48.xml" /><Relationship Id="rId52" Type="http://schemas.openxmlformats.org/officeDocument/2006/relationships/slide" Target="slides/slide49.xml" /><Relationship Id="rId53" Type="http://schemas.openxmlformats.org/officeDocument/2006/relationships/tags" Target="tags/tag1.xml" /><Relationship Id="rId54" Type="http://schemas.openxmlformats.org/officeDocument/2006/relationships/presProps" Target="presProps.xml" /><Relationship Id="rId55" Type="http://schemas.openxmlformats.org/officeDocument/2006/relationships/viewProps" Target="viewProps.xml" /><Relationship Id="rId56" Type="http://schemas.openxmlformats.org/officeDocument/2006/relationships/theme" Target="theme/theme1.xml" /><Relationship Id="rId57"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418946C1-0460-B468-4343-01FCA5C708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911F1D0-DB24-F488-31F9-3D0020338D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7BB01B-3C70-4630-AE10-C4B58CBD2C52}" type="datetimeFigureOut">
              <a:rPr lang="en-US" smtClean="0"/>
              <a:t>10/11/2022</a:t>
            </a:fld>
            <a:endParaRPr lang="en-US"/>
          </a:p>
        </p:txBody>
      </p:sp>
      <p:sp>
        <p:nvSpPr>
          <p:cNvPr id="4" name="Footer Placeholder 3">
            <a:extLst>
              <a:ext uri="{FF2B5EF4-FFF2-40B4-BE49-F238E27FC236}">
                <a16:creationId xmlns:a16="http://schemas.microsoft.com/office/drawing/2014/main" id="{2A9B28F2-F20B-E8C1-11F6-DFA52EB1D4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4C6E78-B534-9679-4AC9-24F1AE0856A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AECC4F-FBD7-4D8B-B190-0C72AB7E7C6F}" type="slidenum">
              <a:rPr lang="en-US" smtClean="0"/>
              <a:t>‹#›</a:t>
            </a:fld>
            <a:endParaRPr lang="en-US"/>
          </a:p>
        </p:txBody>
      </p:sp>
    </p:spTree>
    <p:extLst>
      <p:ext uri="{BB962C8B-B14F-4D97-AF65-F5344CB8AC3E}">
        <p14:creationId xmlns:p14="http://schemas.microsoft.com/office/powerpoint/2010/main" val="2668787562"/>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2E76D0-1AC5-481A-9E62-21CD1424B4F6}" type="datetimeFigureOut">
              <a:rPr lang="en-US" smtClean="0"/>
              <a:t>10/11/2022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8C7DD-2BAA-439D-9114-753365A4E4FE}" type="slidenum">
              <a:rPr lang="en-US" smtClean="0"/>
              <a:t>‹#›</a:t>
            </a:fld>
            <a:endParaRPr lang="en-US"/>
          </a:p>
        </p:txBody>
      </p:sp>
    </p:spTree>
    <p:extLst>
      <p:ext uri="{BB962C8B-B14F-4D97-AF65-F5344CB8AC3E}">
        <p14:creationId xmlns:p14="http://schemas.microsoft.com/office/powerpoint/2010/main" val="1339345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45.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47.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48.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49.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a:t>
            </a:fld>
            <a:endParaRPr lang="en-US"/>
          </a:p>
        </p:txBody>
      </p:sp>
    </p:spTree>
    <p:extLst>
      <p:ext uri="{BB962C8B-B14F-4D97-AF65-F5344CB8AC3E}">
        <p14:creationId xmlns:p14="http://schemas.microsoft.com/office/powerpoint/2010/main" val="374963115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10</a:t>
            </a:fld>
            <a:endParaRPr lang="en-US"/>
          </a:p>
        </p:txBody>
      </p:sp>
    </p:spTree>
    <p:extLst>
      <p:ext uri="{BB962C8B-B14F-4D97-AF65-F5344CB8AC3E}">
        <p14:creationId xmlns:p14="http://schemas.microsoft.com/office/powerpoint/2010/main" val="408150686"/>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07000"/>
              </a:lnSpc>
              <a:spcBef>
                <a:spcPct val="0"/>
              </a:spcBef>
              <a:spcAft>
                <a:spcPct val="0"/>
              </a:spcAft>
              <a:buFont typeface="+mj-lt"/>
              <a:buAutoNum type="alphaLcPeriod"/>
            </a:pPr>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11</a:t>
            </a:fld>
            <a:endParaRPr lang="en-US"/>
          </a:p>
        </p:txBody>
      </p:sp>
    </p:spTree>
    <p:extLst>
      <p:ext uri="{BB962C8B-B14F-4D97-AF65-F5344CB8AC3E}">
        <p14:creationId xmlns:p14="http://schemas.microsoft.com/office/powerpoint/2010/main" val="418086538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12</a:t>
            </a:fld>
            <a:endParaRPr lang="en-US"/>
          </a:p>
        </p:txBody>
      </p:sp>
    </p:spTree>
    <p:extLst>
      <p:ext uri="{BB962C8B-B14F-4D97-AF65-F5344CB8AC3E}">
        <p14:creationId xmlns:p14="http://schemas.microsoft.com/office/powerpoint/2010/main" val="399500615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13</a:t>
            </a:fld>
            <a:endParaRPr lang="en-US"/>
          </a:p>
        </p:txBody>
      </p:sp>
    </p:spTree>
    <p:extLst>
      <p:ext uri="{BB962C8B-B14F-4D97-AF65-F5344CB8AC3E}">
        <p14:creationId xmlns:p14="http://schemas.microsoft.com/office/powerpoint/2010/main" val="423213264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14</a:t>
            </a:fld>
            <a:endParaRPr lang="en-US"/>
          </a:p>
        </p:txBody>
      </p:sp>
    </p:spTree>
    <p:extLst>
      <p:ext uri="{BB962C8B-B14F-4D97-AF65-F5344CB8AC3E}">
        <p14:creationId xmlns:p14="http://schemas.microsoft.com/office/powerpoint/2010/main" val="20968853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15</a:t>
            </a:fld>
            <a:endParaRPr lang="en-US"/>
          </a:p>
        </p:txBody>
      </p:sp>
    </p:spTree>
    <p:extLst>
      <p:ext uri="{BB962C8B-B14F-4D97-AF65-F5344CB8AC3E}">
        <p14:creationId xmlns:p14="http://schemas.microsoft.com/office/powerpoint/2010/main" val="217538478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16</a:t>
            </a:fld>
            <a:endParaRPr lang="en-US"/>
          </a:p>
        </p:txBody>
      </p:sp>
    </p:spTree>
    <p:extLst>
      <p:ext uri="{BB962C8B-B14F-4D97-AF65-F5344CB8AC3E}">
        <p14:creationId xmlns:p14="http://schemas.microsoft.com/office/powerpoint/2010/main" val="4264039279"/>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17</a:t>
            </a:fld>
            <a:endParaRPr lang="en-US"/>
          </a:p>
        </p:txBody>
      </p:sp>
    </p:spTree>
    <p:extLst>
      <p:ext uri="{BB962C8B-B14F-4D97-AF65-F5344CB8AC3E}">
        <p14:creationId xmlns:p14="http://schemas.microsoft.com/office/powerpoint/2010/main" val="70646395"/>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18</a:t>
            </a:fld>
            <a:endParaRPr lang="en-US"/>
          </a:p>
        </p:txBody>
      </p:sp>
    </p:spTree>
    <p:extLst>
      <p:ext uri="{BB962C8B-B14F-4D97-AF65-F5344CB8AC3E}">
        <p14:creationId xmlns:p14="http://schemas.microsoft.com/office/powerpoint/2010/main" val="96701252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19</a:t>
            </a:fld>
            <a:endParaRPr lang="en-US"/>
          </a:p>
        </p:txBody>
      </p:sp>
    </p:spTree>
    <p:extLst>
      <p:ext uri="{BB962C8B-B14F-4D97-AF65-F5344CB8AC3E}">
        <p14:creationId xmlns:p14="http://schemas.microsoft.com/office/powerpoint/2010/main" val="1202285367"/>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a:t>
            </a:fld>
            <a:endParaRPr lang="en-US"/>
          </a:p>
        </p:txBody>
      </p:sp>
    </p:spTree>
    <p:extLst>
      <p:ext uri="{BB962C8B-B14F-4D97-AF65-F5344CB8AC3E}">
        <p14:creationId xmlns:p14="http://schemas.microsoft.com/office/powerpoint/2010/main" val="109390959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20</a:t>
            </a:fld>
            <a:endParaRPr lang="en-US"/>
          </a:p>
        </p:txBody>
      </p:sp>
    </p:spTree>
    <p:extLst>
      <p:ext uri="{BB962C8B-B14F-4D97-AF65-F5344CB8AC3E}">
        <p14:creationId xmlns:p14="http://schemas.microsoft.com/office/powerpoint/2010/main" val="2258088586"/>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21</a:t>
            </a:fld>
            <a:endParaRPr lang="en-US"/>
          </a:p>
        </p:txBody>
      </p:sp>
    </p:spTree>
    <p:extLst>
      <p:ext uri="{BB962C8B-B14F-4D97-AF65-F5344CB8AC3E}">
        <p14:creationId xmlns:p14="http://schemas.microsoft.com/office/powerpoint/2010/main" val="236697357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22</a:t>
            </a:fld>
            <a:endParaRPr lang="en-US"/>
          </a:p>
        </p:txBody>
      </p:sp>
    </p:spTree>
    <p:extLst>
      <p:ext uri="{BB962C8B-B14F-4D97-AF65-F5344CB8AC3E}">
        <p14:creationId xmlns:p14="http://schemas.microsoft.com/office/powerpoint/2010/main" val="122139855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23</a:t>
            </a:fld>
            <a:endParaRPr lang="en-US"/>
          </a:p>
        </p:txBody>
      </p:sp>
    </p:spTree>
    <p:extLst>
      <p:ext uri="{BB962C8B-B14F-4D97-AF65-F5344CB8AC3E}">
        <p14:creationId xmlns:p14="http://schemas.microsoft.com/office/powerpoint/2010/main" val="318212321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24</a:t>
            </a:fld>
            <a:endParaRPr lang="en-US"/>
          </a:p>
        </p:txBody>
      </p:sp>
    </p:spTree>
    <p:extLst>
      <p:ext uri="{BB962C8B-B14F-4D97-AF65-F5344CB8AC3E}">
        <p14:creationId xmlns:p14="http://schemas.microsoft.com/office/powerpoint/2010/main" val="73844318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25</a:t>
            </a:fld>
            <a:endParaRPr lang="en-US"/>
          </a:p>
        </p:txBody>
      </p:sp>
    </p:spTree>
    <p:extLst>
      <p:ext uri="{BB962C8B-B14F-4D97-AF65-F5344CB8AC3E}">
        <p14:creationId xmlns:p14="http://schemas.microsoft.com/office/powerpoint/2010/main" val="285171868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26</a:t>
            </a:fld>
            <a:endParaRPr lang="en-US"/>
          </a:p>
        </p:txBody>
      </p:sp>
    </p:spTree>
    <p:extLst>
      <p:ext uri="{BB962C8B-B14F-4D97-AF65-F5344CB8AC3E}">
        <p14:creationId xmlns:p14="http://schemas.microsoft.com/office/powerpoint/2010/main" val="2392204319"/>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27</a:t>
            </a:fld>
            <a:endParaRPr lang="en-US"/>
          </a:p>
        </p:txBody>
      </p:sp>
    </p:spTree>
    <p:extLst>
      <p:ext uri="{BB962C8B-B14F-4D97-AF65-F5344CB8AC3E}">
        <p14:creationId xmlns:p14="http://schemas.microsoft.com/office/powerpoint/2010/main" val="3502284549"/>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28</a:t>
            </a:fld>
            <a:endParaRPr lang="en-US"/>
          </a:p>
        </p:txBody>
      </p:sp>
    </p:spTree>
    <p:extLst>
      <p:ext uri="{BB962C8B-B14F-4D97-AF65-F5344CB8AC3E}">
        <p14:creationId xmlns:p14="http://schemas.microsoft.com/office/powerpoint/2010/main" val="40904507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29</a:t>
            </a:fld>
            <a:endParaRPr lang="en-US"/>
          </a:p>
        </p:txBody>
      </p:sp>
    </p:spTree>
    <p:extLst>
      <p:ext uri="{BB962C8B-B14F-4D97-AF65-F5344CB8AC3E}">
        <p14:creationId xmlns:p14="http://schemas.microsoft.com/office/powerpoint/2010/main" val="316921462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a:t>
            </a:fld>
            <a:endParaRPr lang="en-US"/>
          </a:p>
        </p:txBody>
      </p:sp>
    </p:spTree>
    <p:extLst>
      <p:ext uri="{BB962C8B-B14F-4D97-AF65-F5344CB8AC3E}">
        <p14:creationId xmlns:p14="http://schemas.microsoft.com/office/powerpoint/2010/main" val="614246914"/>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30</a:t>
            </a:fld>
            <a:endParaRPr lang="en-US"/>
          </a:p>
        </p:txBody>
      </p:sp>
    </p:spTree>
    <p:extLst>
      <p:ext uri="{BB962C8B-B14F-4D97-AF65-F5344CB8AC3E}">
        <p14:creationId xmlns:p14="http://schemas.microsoft.com/office/powerpoint/2010/main" val="3828958961"/>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31</a:t>
            </a:fld>
            <a:endParaRPr lang="en-US"/>
          </a:p>
        </p:txBody>
      </p:sp>
    </p:spTree>
    <p:extLst>
      <p:ext uri="{BB962C8B-B14F-4D97-AF65-F5344CB8AC3E}">
        <p14:creationId xmlns:p14="http://schemas.microsoft.com/office/powerpoint/2010/main" val="1117675868"/>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32</a:t>
            </a:fld>
            <a:endParaRPr lang="en-US"/>
          </a:p>
        </p:txBody>
      </p:sp>
    </p:spTree>
    <p:extLst>
      <p:ext uri="{BB962C8B-B14F-4D97-AF65-F5344CB8AC3E}">
        <p14:creationId xmlns:p14="http://schemas.microsoft.com/office/powerpoint/2010/main" val="2494959805"/>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33</a:t>
            </a:fld>
            <a:endParaRPr lang="en-US"/>
          </a:p>
        </p:txBody>
      </p:sp>
    </p:spTree>
    <p:extLst>
      <p:ext uri="{BB962C8B-B14F-4D97-AF65-F5344CB8AC3E}">
        <p14:creationId xmlns:p14="http://schemas.microsoft.com/office/powerpoint/2010/main" val="3060824488"/>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34</a:t>
            </a:fld>
            <a:endParaRPr lang="en-US"/>
          </a:p>
        </p:txBody>
      </p:sp>
    </p:spTree>
    <p:extLst>
      <p:ext uri="{BB962C8B-B14F-4D97-AF65-F5344CB8AC3E}">
        <p14:creationId xmlns:p14="http://schemas.microsoft.com/office/powerpoint/2010/main" val="3083800546"/>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35</a:t>
            </a:fld>
            <a:endParaRPr lang="en-US"/>
          </a:p>
        </p:txBody>
      </p:sp>
    </p:spTree>
    <p:extLst>
      <p:ext uri="{BB962C8B-B14F-4D97-AF65-F5344CB8AC3E}">
        <p14:creationId xmlns:p14="http://schemas.microsoft.com/office/powerpoint/2010/main" val="2390230480"/>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36</a:t>
            </a:fld>
            <a:endParaRPr lang="en-US"/>
          </a:p>
        </p:txBody>
      </p:sp>
    </p:spTree>
    <p:extLst>
      <p:ext uri="{BB962C8B-B14F-4D97-AF65-F5344CB8AC3E}">
        <p14:creationId xmlns:p14="http://schemas.microsoft.com/office/powerpoint/2010/main" val="3133614753"/>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37</a:t>
            </a:fld>
            <a:endParaRPr lang="en-US"/>
          </a:p>
        </p:txBody>
      </p:sp>
    </p:spTree>
    <p:extLst>
      <p:ext uri="{BB962C8B-B14F-4D97-AF65-F5344CB8AC3E}">
        <p14:creationId xmlns:p14="http://schemas.microsoft.com/office/powerpoint/2010/main" val="1551610540"/>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38</a:t>
            </a:fld>
            <a:endParaRPr lang="en-US"/>
          </a:p>
        </p:txBody>
      </p:sp>
    </p:spTree>
    <p:extLst>
      <p:ext uri="{BB962C8B-B14F-4D97-AF65-F5344CB8AC3E}">
        <p14:creationId xmlns:p14="http://schemas.microsoft.com/office/powerpoint/2010/main" val="3219717574"/>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39</a:t>
            </a:fld>
            <a:endParaRPr lang="en-US"/>
          </a:p>
        </p:txBody>
      </p:sp>
    </p:spTree>
    <p:extLst>
      <p:ext uri="{BB962C8B-B14F-4D97-AF65-F5344CB8AC3E}">
        <p14:creationId xmlns:p14="http://schemas.microsoft.com/office/powerpoint/2010/main" val="25021774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a:t>
            </a:fld>
            <a:endParaRPr lang="en-US"/>
          </a:p>
        </p:txBody>
      </p:sp>
    </p:spTree>
    <p:extLst>
      <p:ext uri="{BB962C8B-B14F-4D97-AF65-F5344CB8AC3E}">
        <p14:creationId xmlns:p14="http://schemas.microsoft.com/office/powerpoint/2010/main" val="3461173401"/>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40</a:t>
            </a:fld>
            <a:endParaRPr lang="en-US"/>
          </a:p>
        </p:txBody>
      </p:sp>
    </p:spTree>
    <p:extLst>
      <p:ext uri="{BB962C8B-B14F-4D97-AF65-F5344CB8AC3E}">
        <p14:creationId xmlns:p14="http://schemas.microsoft.com/office/powerpoint/2010/main" val="1270636892"/>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41</a:t>
            </a:fld>
            <a:endParaRPr lang="en-US"/>
          </a:p>
        </p:txBody>
      </p:sp>
    </p:spTree>
    <p:extLst>
      <p:ext uri="{BB962C8B-B14F-4D97-AF65-F5344CB8AC3E}">
        <p14:creationId xmlns:p14="http://schemas.microsoft.com/office/powerpoint/2010/main" val="2728945694"/>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42</a:t>
            </a:fld>
            <a:endParaRPr lang="en-US"/>
          </a:p>
        </p:txBody>
      </p:sp>
    </p:spTree>
    <p:extLst>
      <p:ext uri="{BB962C8B-B14F-4D97-AF65-F5344CB8AC3E}">
        <p14:creationId xmlns:p14="http://schemas.microsoft.com/office/powerpoint/2010/main" val="3740237209"/>
      </p:ext>
    </p:extLst>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43</a:t>
            </a:fld>
            <a:endParaRPr lang="en-US"/>
          </a:p>
        </p:txBody>
      </p:sp>
    </p:spTree>
    <p:extLst>
      <p:ext uri="{BB962C8B-B14F-4D97-AF65-F5344CB8AC3E}">
        <p14:creationId xmlns:p14="http://schemas.microsoft.com/office/powerpoint/2010/main" val="3858903710"/>
      </p:ext>
    </p:extLst>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44</a:t>
            </a:fld>
            <a:endParaRPr lang="en-US"/>
          </a:p>
        </p:txBody>
      </p:sp>
    </p:spTree>
    <p:extLst>
      <p:ext uri="{BB962C8B-B14F-4D97-AF65-F5344CB8AC3E}">
        <p14:creationId xmlns:p14="http://schemas.microsoft.com/office/powerpoint/2010/main" val="2133523993"/>
      </p:ext>
    </p:extLst>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45</a:t>
            </a:fld>
            <a:endParaRPr lang="en-US"/>
          </a:p>
        </p:txBody>
      </p:sp>
    </p:spTree>
    <p:extLst>
      <p:ext uri="{BB962C8B-B14F-4D97-AF65-F5344CB8AC3E}">
        <p14:creationId xmlns:p14="http://schemas.microsoft.com/office/powerpoint/2010/main" val="3445437331"/>
      </p:ext>
    </p:extLst>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46</a:t>
            </a:fld>
            <a:endParaRPr lang="en-US"/>
          </a:p>
        </p:txBody>
      </p:sp>
    </p:spTree>
    <p:extLst>
      <p:ext uri="{BB962C8B-B14F-4D97-AF65-F5344CB8AC3E}">
        <p14:creationId xmlns:p14="http://schemas.microsoft.com/office/powerpoint/2010/main" val="2826534135"/>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47</a:t>
            </a:fld>
            <a:endParaRPr lang="en-US"/>
          </a:p>
        </p:txBody>
      </p:sp>
    </p:spTree>
    <p:extLst>
      <p:ext uri="{BB962C8B-B14F-4D97-AF65-F5344CB8AC3E}">
        <p14:creationId xmlns:p14="http://schemas.microsoft.com/office/powerpoint/2010/main" val="2853536967"/>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48</a:t>
            </a:fld>
            <a:endParaRPr lang="en-US"/>
          </a:p>
        </p:txBody>
      </p:sp>
    </p:spTree>
    <p:extLst>
      <p:ext uri="{BB962C8B-B14F-4D97-AF65-F5344CB8AC3E}">
        <p14:creationId xmlns:p14="http://schemas.microsoft.com/office/powerpoint/2010/main" val="327551628"/>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49</a:t>
            </a:fld>
            <a:endParaRPr lang="en-US"/>
          </a:p>
        </p:txBody>
      </p:sp>
    </p:spTree>
    <p:extLst>
      <p:ext uri="{BB962C8B-B14F-4D97-AF65-F5344CB8AC3E}">
        <p14:creationId xmlns:p14="http://schemas.microsoft.com/office/powerpoint/2010/main" val="165191576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5</a:t>
            </a:fld>
            <a:endParaRPr lang="en-US"/>
          </a:p>
        </p:txBody>
      </p:sp>
    </p:spTree>
    <p:extLst>
      <p:ext uri="{BB962C8B-B14F-4D97-AF65-F5344CB8AC3E}">
        <p14:creationId xmlns:p14="http://schemas.microsoft.com/office/powerpoint/2010/main" val="96680315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6</a:t>
            </a:fld>
            <a:endParaRPr lang="en-US"/>
          </a:p>
        </p:txBody>
      </p:sp>
    </p:spTree>
    <p:extLst>
      <p:ext uri="{BB962C8B-B14F-4D97-AF65-F5344CB8AC3E}">
        <p14:creationId xmlns:p14="http://schemas.microsoft.com/office/powerpoint/2010/main" val="386695425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7</a:t>
            </a:fld>
            <a:endParaRPr lang="en-US"/>
          </a:p>
        </p:txBody>
      </p:sp>
    </p:spTree>
    <p:extLst>
      <p:ext uri="{BB962C8B-B14F-4D97-AF65-F5344CB8AC3E}">
        <p14:creationId xmlns:p14="http://schemas.microsoft.com/office/powerpoint/2010/main" val="380797023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8</a:t>
            </a:fld>
            <a:endParaRPr lang="en-US"/>
          </a:p>
        </p:txBody>
      </p:sp>
    </p:spTree>
    <p:extLst>
      <p:ext uri="{BB962C8B-B14F-4D97-AF65-F5344CB8AC3E}">
        <p14:creationId xmlns:p14="http://schemas.microsoft.com/office/powerpoint/2010/main" val="1866595367"/>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78C7DD-2BAA-439D-9114-753365A4E4FE}" type="slidenum">
              <a:rPr lang="en-US" smtClean="0"/>
              <a:t>9</a:t>
            </a:fld>
            <a:endParaRPr lang="en-US"/>
          </a:p>
        </p:txBody>
      </p:sp>
    </p:spTree>
    <p:extLst>
      <p:ext uri="{BB962C8B-B14F-4D97-AF65-F5344CB8AC3E}">
        <p14:creationId xmlns:p14="http://schemas.microsoft.com/office/powerpoint/2010/main" val="2482856566"/>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image" Target="../media/image2.png" /><Relationship Id="rId3"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pic>
        <p:nvPicPr>
          <p:cNvPr id="8" name="Picture 7">
            <a:extLst>
              <a:ext uri="{FF2B5EF4-FFF2-40B4-BE49-F238E27FC236}">
                <a16:creationId xmlns:a16="http://schemas.microsoft.com/office/drawing/2014/main" id="{B78430AB-0731-FE8E-A921-1012F072EE7B}"/>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81365ED-59B1-AE49-B906-BC9CD0AAC04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047B11F-7718-B846-BD1B-D8D1E6A8678F}"/>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DA7821-88EA-0543-B057-97797207FF94}"/>
              </a:ext>
            </a:extLst>
          </p:cNvPr>
          <p:cNvSpPr>
            <a:spLocks noGrp="1"/>
          </p:cNvSpPr>
          <p:nvPr>
            <p:ph type="dt" sz="half" idx="10"/>
          </p:nvPr>
        </p:nvSpPr>
        <p:spPr>
          <a:xfrm>
            <a:off x="386788" y="5989658"/>
            <a:ext cx="2743200" cy="356966"/>
          </a:xfrm>
        </p:spPr>
        <p:txBody>
          <a:bodyPr/>
          <a:lstStyle/>
          <a:p>
            <a:fld id="{997A4E3D-0A92-0E40-B5A4-EC425A30C0DE}" type="datetimeFigureOut">
              <a:rPr lang="en-US" smtClean="0"/>
              <a:t>10/11/2022</a:t>
            </a:fld>
            <a:endParaRPr lang="en-US"/>
          </a:p>
        </p:txBody>
      </p:sp>
      <p:sp>
        <p:nvSpPr>
          <p:cNvPr id="5" name="Footer Placeholder 4">
            <a:extLst>
              <a:ext uri="{FF2B5EF4-FFF2-40B4-BE49-F238E27FC236}">
                <a16:creationId xmlns:a16="http://schemas.microsoft.com/office/drawing/2014/main" id="{A234C8D1-40BE-3840-8D4B-D1B63FA6E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EE4AF-8834-B54C-92AD-A6E8999DAC3C}"/>
              </a:ext>
            </a:extLst>
          </p:cNvPr>
          <p:cNvSpPr>
            <a:spLocks noGrp="1"/>
          </p:cNvSpPr>
          <p:nvPr>
            <p:ph type="sldNum" sz="quarter" idx="12"/>
          </p:nvPr>
        </p:nvSpPr>
        <p:spPr>
          <a:xfrm>
            <a:off x="8801100" y="5991225"/>
            <a:ext cx="2743200" cy="365125"/>
          </a:xfrm>
        </p:spPr>
        <p:txBody>
          <a:bodyPr/>
          <a:lstStyle/>
          <a:p>
            <a:fld id="{EC07D9AE-77E6-DE40-96D8-B94C0B709459}" type="slidenum">
              <a:rPr lang="en-US" smtClean="0"/>
              <a:t>‹#›</a:t>
            </a:fld>
            <a:endParaRPr lang="en-US"/>
          </a:p>
        </p:txBody>
      </p:sp>
    </p:spTree>
    <p:extLst>
      <p:ext uri="{BB962C8B-B14F-4D97-AF65-F5344CB8AC3E}">
        <p14:creationId xmlns:p14="http://schemas.microsoft.com/office/powerpoint/2010/main" val="2348103405"/>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7" name="Rectangle 6">
            <a:extLst>
              <a:ext uri="{FF2B5EF4-FFF2-40B4-BE49-F238E27FC236}">
                <a16:creationId xmlns:a16="http://schemas.microsoft.com/office/drawing/2014/main" id="{1AD397E8-1566-99E6-4A9A-50FD4D3E8CB3}"/>
              </a:ext>
            </a:extLst>
          </p:cNvPr>
          <p:cNvSpPr/>
          <p:nvPr userDrawn="1"/>
        </p:nvSpPr>
        <p:spPr>
          <a:xfrm>
            <a:off x="0" y="5733558"/>
            <a:ext cx="12192000" cy="1124441"/>
          </a:xfrm>
          <a:prstGeom prst="rect">
            <a:avLst/>
          </a:prstGeom>
          <a:solidFill>
            <a:srgbClr val="0E2E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DBDE86-FE36-BA4F-8C3B-DA7BE51C97B7}"/>
              </a:ext>
            </a:extLst>
          </p:cNvPr>
          <p:cNvSpPr>
            <a:spLocks noGrp="1"/>
          </p:cNvSpPr>
          <p:nvPr>
            <p:ph type="title"/>
          </p:nvPr>
        </p:nvSpPr>
        <p:spPr/>
        <p:txBody>
          <a:bodyPr/>
          <a:lstStyle>
            <a:lvl1pPr>
              <a:defRPr>
                <a:solidFill>
                  <a:srgbClr val="0E2E48"/>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39C148B-3EE9-364D-BD6B-BB09AC8FC433}"/>
              </a:ext>
            </a:extLst>
          </p:cNvPr>
          <p:cNvSpPr>
            <a:spLocks noGrp="1"/>
          </p:cNvSpPr>
          <p:nvPr>
            <p:ph idx="1"/>
          </p:nvPr>
        </p:nvSpPr>
        <p:spPr>
          <a:xfrm>
            <a:off x="838200" y="1825625"/>
            <a:ext cx="10515600" cy="3679333"/>
          </a:xfrm>
        </p:spPr>
        <p:txBody>
          <a:bodyPr/>
          <a:lstStyle>
            <a:lvl1pPr>
              <a:defRPr>
                <a:solidFill>
                  <a:srgbClr val="0E2E48"/>
                </a:solidFill>
              </a:defRPr>
            </a:lvl1pPr>
            <a:lvl2pPr>
              <a:defRPr>
                <a:solidFill>
                  <a:srgbClr val="0E2E48"/>
                </a:solidFill>
              </a:defRPr>
            </a:lvl2pPr>
            <a:lvl3pPr>
              <a:defRPr>
                <a:solidFill>
                  <a:srgbClr val="0E2E48"/>
                </a:solidFill>
              </a:defRPr>
            </a:lvl3pPr>
            <a:lvl4pPr>
              <a:defRPr>
                <a:solidFill>
                  <a:srgbClr val="0E2E48"/>
                </a:solidFill>
              </a:defRPr>
            </a:lvl4pPr>
            <a:lvl5pPr>
              <a:defRPr>
                <a:solidFill>
                  <a:srgbClr val="0E2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703E9-C4BF-4844-AC8C-D4EBBFDF9B28}"/>
              </a:ext>
            </a:extLst>
          </p:cNvPr>
          <p:cNvSpPr>
            <a:spLocks noGrp="1"/>
          </p:cNvSpPr>
          <p:nvPr>
            <p:ph type="dt" sz="half" idx="10"/>
          </p:nvPr>
        </p:nvSpPr>
        <p:spPr/>
        <p:txBody>
          <a:bodyPr/>
          <a:lstStyle/>
          <a:p>
            <a:fld id="{997A4E3D-0A92-0E40-B5A4-EC425A30C0DE}" type="datetimeFigureOut">
              <a:rPr lang="en-US" smtClean="0"/>
              <a:t>10/11/2022</a:t>
            </a:fld>
            <a:endParaRPr lang="en-US"/>
          </a:p>
        </p:txBody>
      </p:sp>
      <p:sp>
        <p:nvSpPr>
          <p:cNvPr id="5" name="Footer Placeholder 4">
            <a:extLst>
              <a:ext uri="{FF2B5EF4-FFF2-40B4-BE49-F238E27FC236}">
                <a16:creationId xmlns:a16="http://schemas.microsoft.com/office/drawing/2014/main" id="{8CF6A501-3E00-DC47-94D5-FA3AF3335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03E979-595A-CA4A-B0CD-A91E7C9FF325}"/>
              </a:ext>
            </a:extLst>
          </p:cNvPr>
          <p:cNvSpPr>
            <a:spLocks noGrp="1"/>
          </p:cNvSpPr>
          <p:nvPr>
            <p:ph type="sldNum" sz="quarter" idx="12"/>
          </p:nvPr>
        </p:nvSpPr>
        <p:spPr/>
        <p:txBody>
          <a:bodyPr/>
          <a:lstStyle/>
          <a:p>
            <a:fld id="{EC07D9AE-77E6-DE40-96D8-B94C0B709459}" type="slidenum">
              <a:rPr lang="en-US" smtClean="0"/>
              <a:t>‹#›</a:t>
            </a:fld>
            <a:endParaRPr lang="en-US"/>
          </a:p>
        </p:txBody>
      </p:sp>
      <p:pic>
        <p:nvPicPr>
          <p:cNvPr id="16" name="Picture 15" descr="Text, logo&#10;&#10;Description automatically generated">
            <a:extLst>
              <a:ext uri="{FF2B5EF4-FFF2-40B4-BE49-F238E27FC236}">
                <a16:creationId xmlns:a16="http://schemas.microsoft.com/office/drawing/2014/main" id="{310B7162-CC95-4D4A-551C-C177DB4782B3}"/>
              </a:ext>
            </a:extLst>
          </p:cNvPr>
          <p:cNvPicPr>
            <a:picLocks noChangeAspect="1"/>
          </p:cNvPicPr>
          <p:nvPr userDrawn="1"/>
        </p:nvPicPr>
        <p:blipFill>
          <a:blip r:embed="rId1"/>
          <a:stretch>
            <a:fillRect/>
          </a:stretch>
        </p:blipFill>
        <p:spPr>
          <a:xfrm>
            <a:off x="9391940" y="5733559"/>
            <a:ext cx="2419060" cy="759316"/>
          </a:xfrm>
          <a:prstGeom prst="rect">
            <a:avLst/>
          </a:prstGeom>
        </p:spPr>
      </p:pic>
    </p:spTree>
    <p:extLst>
      <p:ext uri="{BB962C8B-B14F-4D97-AF65-F5344CB8AC3E}">
        <p14:creationId xmlns:p14="http://schemas.microsoft.com/office/powerpoint/2010/main" val="380087434"/>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pic>
        <p:nvPicPr>
          <p:cNvPr id="8" name="Picture 7" descr="Shape&#10;&#10;Description automatically generated with medium confidence">
            <a:extLst>
              <a:ext uri="{FF2B5EF4-FFF2-40B4-BE49-F238E27FC236}">
                <a16:creationId xmlns:a16="http://schemas.microsoft.com/office/drawing/2014/main" id="{E092119C-852B-ADA8-DAAD-CCACF102EF45}"/>
              </a:ext>
            </a:extLst>
          </p:cNvPr>
          <p:cNvPicPr>
            <a:picLocks noChangeAspect="1"/>
          </p:cNvPicPr>
          <p:nvPr userDrawn="1"/>
        </p:nvPicPr>
        <p:blipFill>
          <a:blip r:embed="rId1"/>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45C7C4-6CB7-6A44-86C9-8B7260A8E4C5}"/>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2D5A8E5-7E55-3D4F-B2FD-3B4AE5A1A46D}"/>
              </a:ext>
            </a:extLst>
          </p:cNvPr>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6BED5E-E91E-9743-8578-8BB35A868C7A}"/>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B63B8F-828A-A941-80C2-EAAFEE47CBF2}"/>
              </a:ext>
            </a:extLst>
          </p:cNvPr>
          <p:cNvSpPr>
            <a:spLocks noGrp="1"/>
          </p:cNvSpPr>
          <p:nvPr>
            <p:ph type="dt" sz="half" idx="10"/>
          </p:nvPr>
        </p:nvSpPr>
        <p:spPr/>
        <p:txBody>
          <a:bodyPr/>
          <a:lstStyle/>
          <a:p>
            <a:fld id="{997A4E3D-0A92-0E40-B5A4-EC425A30C0DE}" type="datetimeFigureOut">
              <a:rPr lang="en-US" smtClean="0"/>
              <a:t>10/11/2022</a:t>
            </a:fld>
            <a:endParaRPr lang="en-US"/>
          </a:p>
        </p:txBody>
      </p:sp>
      <p:sp>
        <p:nvSpPr>
          <p:cNvPr id="6" name="Footer Placeholder 5">
            <a:extLst>
              <a:ext uri="{FF2B5EF4-FFF2-40B4-BE49-F238E27FC236}">
                <a16:creationId xmlns:a16="http://schemas.microsoft.com/office/drawing/2014/main" id="{153DB97A-9DCA-D940-94A8-F32A5B38E8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B5E79-37C5-0041-A8D5-CF3BCD368EFA}"/>
              </a:ext>
            </a:extLst>
          </p:cNvPr>
          <p:cNvSpPr>
            <a:spLocks noGrp="1"/>
          </p:cNvSpPr>
          <p:nvPr>
            <p:ph type="sldNum" sz="quarter" idx="12"/>
          </p:nvPr>
        </p:nvSpPr>
        <p:spPr/>
        <p:txBody>
          <a:bodyPr/>
          <a:lstStyle/>
          <a:p>
            <a:fld id="{EC07D9AE-77E6-DE40-96D8-B94C0B709459}" type="slidenum">
              <a:rPr lang="en-US" smtClean="0"/>
              <a:t>‹#›</a:t>
            </a:fld>
            <a:endParaRPr lang="en-US"/>
          </a:p>
        </p:txBody>
      </p:sp>
      <p:pic>
        <p:nvPicPr>
          <p:cNvPr id="9" name="Picture 8" descr="Text, logo&#10;&#10;Description automatically generated">
            <a:extLst>
              <a:ext uri="{FF2B5EF4-FFF2-40B4-BE49-F238E27FC236}">
                <a16:creationId xmlns:a16="http://schemas.microsoft.com/office/drawing/2014/main" id="{67AA8CFC-7D8A-21CF-9743-7AEBC8C35723}"/>
              </a:ext>
            </a:extLst>
          </p:cNvPr>
          <p:cNvPicPr>
            <a:picLocks noChangeAspect="1"/>
          </p:cNvPicPr>
          <p:nvPr userDrawn="1"/>
        </p:nvPicPr>
        <p:blipFill>
          <a:blip r:embed="rId2"/>
          <a:stretch>
            <a:fillRect/>
          </a:stretch>
        </p:blipFill>
        <p:spPr>
          <a:xfrm>
            <a:off x="9391940" y="5733559"/>
            <a:ext cx="2419060" cy="759316"/>
          </a:xfrm>
          <a:prstGeom prst="rect">
            <a:avLst/>
          </a:prstGeom>
        </p:spPr>
      </p:pic>
    </p:spTree>
    <p:extLst>
      <p:ext uri="{BB962C8B-B14F-4D97-AF65-F5344CB8AC3E}">
        <p14:creationId xmlns:p14="http://schemas.microsoft.com/office/powerpoint/2010/main" val="319513253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CF391B7D-238B-264D-9EE9-148691F95A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B5498E-AADC-A340-BE27-D19DB22BB3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B2C3D-9AE0-8E4A-AF76-731B6A64B5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A4E3D-0A92-0E40-B5A4-EC425A30C0DE}" type="datetimeFigureOut">
              <a:rPr lang="en-US" smtClean="0"/>
              <a:t>10/11/2022</a:t>
            </a:fld>
            <a:endParaRPr lang="en-US"/>
          </a:p>
        </p:txBody>
      </p:sp>
      <p:sp>
        <p:nvSpPr>
          <p:cNvPr id="5" name="Footer Placeholder 4">
            <a:extLst>
              <a:ext uri="{FF2B5EF4-FFF2-40B4-BE49-F238E27FC236}">
                <a16:creationId xmlns:a16="http://schemas.microsoft.com/office/drawing/2014/main" id="{53F2179A-6EC0-E145-9577-8B93DBF93B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83F4BD-666D-CF47-A517-AD055697D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7D9AE-77E6-DE40-96D8-B94C0B709459}" type="slidenum">
              <a:rPr lang="en-US" smtClean="0"/>
              <a:t>‹#›</a:t>
            </a:fld>
            <a:endParaRPr lang="en-US"/>
          </a:p>
        </p:txBody>
      </p:sp>
    </p:spTree>
    <p:extLst>
      <p:ext uri="{BB962C8B-B14F-4D97-AF65-F5344CB8AC3E}">
        <p14:creationId xmlns:p14="http://schemas.microsoft.com/office/powerpoint/2010/main" val="4278114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4.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8.gif" /><Relationship Id="rId4" Type="http://schemas.openxmlformats.org/officeDocument/2006/relationships/image" Target="../media/image9.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10.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11.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1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5.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13.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1.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2.x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4.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5.xml" /><Relationship Id="rId3" Type="http://schemas.openxmlformats.org/officeDocument/2006/relationships/image" Target="../media/image14.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6.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7.xml"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8.xml" /><Relationship Id="rId3" Type="http://schemas.openxmlformats.org/officeDocument/2006/relationships/image" Target="../media/image15.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9.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a:extLst>
              <a:ext uri="{FF2B5EF4-FFF2-40B4-BE49-F238E27FC236}">
                <a16:creationId xmlns:a16="http://schemas.microsoft.com/office/drawing/2014/main" id="{FD2F4164-35A5-8623-9295-5C5ED2602EA2}"/>
              </a:ext>
            </a:extLst>
          </p:cNvPr>
          <p:cNvSpPr>
            <a:spLocks noGrp="1"/>
          </p:cNvSpPr>
          <p:nvPr>
            <p:ph idx="1"/>
          </p:nvPr>
        </p:nvSpPr>
        <p:spPr>
          <a:xfrm>
            <a:off x="275208" y="1617740"/>
            <a:ext cx="11532093" cy="4873625"/>
          </a:xfrm>
        </p:spPr>
        <p:txBody>
          <a:bodyPr/>
          <a:lstStyle/>
          <a:p>
            <a:pPr marL="0" indent="0" algn="ctr">
              <a:buNone/>
            </a:pPr>
            <a:r>
              <a:rPr lang="en-US" sz="5400" b="1">
                <a:cs typeface="Times New Roman" panose="02020603050405020304" pitchFamily="18" charset="0"/>
              </a:rPr>
              <a:t>Gender Identity &amp; Sexual Orientation </a:t>
            </a:r>
          </a:p>
          <a:p>
            <a:pPr marL="0" indent="0" algn="ctr">
              <a:buNone/>
            </a:pPr>
            <a:r>
              <a:rPr lang="en-US" sz="5400" b="1">
                <a:cs typeface="Times New Roman" panose="02020603050405020304" pitchFamily="18" charset="0"/>
              </a:rPr>
              <a:t>In The Workplace</a:t>
            </a:r>
          </a:p>
          <a:p>
            <a:pPr marL="0" indent="0">
              <a:buNone/>
            </a:pPr>
            <a:endParaRPr lang="en-US">
              <a:cs typeface="Times New Roman" panose="02020603050405020304" pitchFamily="18" charset="0"/>
            </a:endParaRPr>
          </a:p>
          <a:p>
            <a:pPr marL="0" indent="0">
              <a:buNone/>
            </a:pPr>
            <a:endParaRPr lang="en-US">
              <a:cs typeface="Times New Roman" panose="02020603050405020304" pitchFamily="18" charset="0"/>
            </a:endParaRPr>
          </a:p>
          <a:p>
            <a:pPr marL="0" indent="0" algn="ctr">
              <a:buNone/>
            </a:pPr>
            <a:r>
              <a:rPr lang="en-US" sz="2800">
                <a:cs typeface="Times New Roman" panose="02020603050405020304" pitchFamily="18" charset="0"/>
              </a:rPr>
              <a:t>Presented by:</a:t>
            </a:r>
          </a:p>
          <a:p>
            <a:pPr marL="0" indent="0" algn="ctr">
              <a:buNone/>
            </a:pPr>
            <a:r>
              <a:rPr lang="en-US" sz="2800" b="1">
                <a:cs typeface="Times New Roman" panose="02020603050405020304" pitchFamily="18" charset="0"/>
              </a:rPr>
              <a:t>Susan Sapp</a:t>
            </a:r>
          </a:p>
          <a:p>
            <a:pPr marL="0" indent="0" algn="ctr">
              <a:buNone/>
            </a:pPr>
            <a:r>
              <a:rPr lang="en-US" sz="2800" b="1">
                <a:cs typeface="Times New Roman" panose="02020603050405020304" pitchFamily="18" charset="0"/>
              </a:rPr>
              <a:t>October 19, 2022</a:t>
            </a:r>
          </a:p>
        </p:txBody>
      </p:sp>
    </p:spTree>
    <p:extLst>
      <p:ext uri="{BB962C8B-B14F-4D97-AF65-F5344CB8AC3E}">
        <p14:creationId xmlns:p14="http://schemas.microsoft.com/office/powerpoint/2010/main" val="135065604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9149E3CF-7E92-521E-3E32-ED9ABF846B3F}"/>
              </a:ext>
            </a:extLst>
          </p:cNvPr>
          <p:cNvSpPr>
            <a:spLocks noGrp="1"/>
          </p:cNvSpPr>
          <p:nvPr>
            <p:ph type="title"/>
          </p:nvPr>
        </p:nvSpPr>
        <p:spPr>
          <a:xfrm>
            <a:off x="0" y="178694"/>
            <a:ext cx="12192000" cy="1325563"/>
          </a:xfrm>
        </p:spPr>
        <p:txBody>
          <a:bodyPr/>
          <a:lstStyle/>
          <a:p>
            <a:pPr algn="ctr"/>
            <a:r>
              <a:rPr lang="en-US" b="1">
                <a:latin typeface="+mn-lt"/>
              </a:rPr>
              <a:t>BOSTOCK V. CLAYTON COUNTY</a:t>
            </a:r>
          </a:p>
        </p:txBody>
      </p:sp>
      <p:sp>
        <p:nvSpPr>
          <p:cNvPr id="3" name="Content Placeholder 2">
            <a:extLst>
              <a:ext uri="{FF2B5EF4-FFF2-40B4-BE49-F238E27FC236}">
                <a16:creationId xmlns:a16="http://schemas.microsoft.com/office/drawing/2014/main" id="{03692055-97AC-4CE3-2ADA-C5944C9EAE97}"/>
              </a:ext>
            </a:extLst>
          </p:cNvPr>
          <p:cNvSpPr>
            <a:spLocks noGrp="1"/>
          </p:cNvSpPr>
          <p:nvPr>
            <p:ph idx="1"/>
          </p:nvPr>
        </p:nvSpPr>
        <p:spPr/>
        <p:txBody>
          <a:bodyPr/>
          <a:lstStyle/>
          <a:p>
            <a:pPr marL="0" lvl="0" indent="0" algn="just">
              <a:buNone/>
            </a:pPr>
            <a:r>
              <a:rPr lang="en-US" sz="2800">
                <a:cs typeface="Arial"/>
              </a:rPr>
              <a:t>Gerald Bostock had worked for Clayton County as a child welfare services coordinator since 2003. In 2013, he began participating in a gay recreational softball league. Shortly thereafter, Mr. Bostock was fired for “conduct unbecoming” of the county’s employees.</a:t>
            </a:r>
          </a:p>
          <a:p>
            <a:pPr marL="0" lvl="0" indent="0" algn="just">
              <a:buNone/>
            </a:pPr>
            <a:endParaRPr lang="en-US" sz="2800">
              <a:cs typeface="Arial"/>
            </a:endParaRPr>
          </a:p>
          <a:p>
            <a:pPr marL="0" lvl="0" indent="0" algn="just">
              <a:buNone/>
            </a:pPr>
            <a:r>
              <a:rPr lang="en-US" sz="2800" b="1">
                <a:cs typeface="Arial"/>
              </a:rPr>
              <a:t>The Eleventh Circuit held that Title VII does </a:t>
            </a:r>
            <a:r>
              <a:rPr lang="en-US" sz="2800" b="1" u="sng">
                <a:cs typeface="Arial"/>
              </a:rPr>
              <a:t>not</a:t>
            </a:r>
            <a:r>
              <a:rPr lang="en-US" sz="2800" b="1">
                <a:cs typeface="Arial"/>
              </a:rPr>
              <a:t> prohibit discrimination on the basis of sexual orientation.</a:t>
            </a:r>
          </a:p>
          <a:p>
            <a:pPr marL="0" indent="0">
              <a:buNone/>
            </a:pPr>
            <a:endParaRPr lang="en-US"/>
          </a:p>
        </p:txBody>
      </p:sp>
    </p:spTree>
    <p:extLst>
      <p:ext uri="{BB962C8B-B14F-4D97-AF65-F5344CB8AC3E}">
        <p14:creationId xmlns:p14="http://schemas.microsoft.com/office/powerpoint/2010/main" val="2397603182"/>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DE60A5F-B720-EFFA-47B5-53988448E6DC}"/>
              </a:ext>
            </a:extLst>
          </p:cNvPr>
          <p:cNvSpPr>
            <a:spLocks noGrp="1"/>
          </p:cNvSpPr>
          <p:nvPr>
            <p:ph type="title"/>
          </p:nvPr>
        </p:nvSpPr>
        <p:spPr>
          <a:xfrm>
            <a:off x="0" y="134306"/>
            <a:ext cx="12192000" cy="1325563"/>
          </a:xfrm>
        </p:spPr>
        <p:txBody>
          <a:bodyPr/>
          <a:lstStyle/>
          <a:p>
            <a:pPr algn="ctr"/>
            <a:r>
              <a:rPr lang="en-US" b="1">
                <a:latin typeface="+mn-lt"/>
              </a:rPr>
              <a:t>HARRIS FUNERAL HOMES</a:t>
            </a:r>
          </a:p>
        </p:txBody>
      </p:sp>
      <p:sp>
        <p:nvSpPr>
          <p:cNvPr id="3" name="Content Placeholder 2">
            <a:extLst>
              <a:ext uri="{FF2B5EF4-FFF2-40B4-BE49-F238E27FC236}">
                <a16:creationId xmlns:a16="http://schemas.microsoft.com/office/drawing/2014/main" id="{837B6501-6AFF-5C47-A394-95BC2A29681B}"/>
              </a:ext>
            </a:extLst>
          </p:cNvPr>
          <p:cNvSpPr>
            <a:spLocks noGrp="1"/>
          </p:cNvSpPr>
          <p:nvPr>
            <p:ph idx="1"/>
          </p:nvPr>
        </p:nvSpPr>
        <p:spPr>
          <a:xfrm>
            <a:off x="713913" y="1656949"/>
            <a:ext cx="10515600" cy="3679333"/>
          </a:xfrm>
        </p:spPr>
        <p:txBody>
          <a:bodyPr>
            <a:normAutofit fontScale="92500" lnSpcReduction="20000"/>
          </a:bodyPr>
          <a:lstStyle/>
          <a:p>
            <a:pPr marL="0" indent="0" algn="just">
              <a:buNone/>
            </a:pPr>
            <a:r>
              <a:rPr lang="en-US" sz="2800"/>
              <a:t>Aimee Stephens (formerly known as Anthony Stephens) was fired from a Michigan funeral home after she informed her employer in 2013 that she identified as a woman and would start wearing women’s clothing to work at the funeral home.</a:t>
            </a:r>
          </a:p>
          <a:p>
            <a:pPr marL="0" indent="0" algn="just">
              <a:buNone/>
            </a:pPr>
            <a:br>
              <a:rPr lang="en-US" sz="2800" b="1">
                <a:cs typeface="Arial"/>
              </a:rPr>
            </a:br>
            <a:r>
              <a:rPr lang="en-US" sz="2800" b="1">
                <a:cs typeface="Arial"/>
              </a:rPr>
              <a:t>The Sixth Circuit held that discrimination based on </a:t>
            </a:r>
            <a:r>
              <a:rPr lang="en-US" sz="2800" b="1" u="sng">
                <a:cs typeface="Arial"/>
              </a:rPr>
              <a:t>gender identity</a:t>
            </a:r>
            <a:r>
              <a:rPr lang="en-US" sz="2800" b="1">
                <a:cs typeface="Arial"/>
              </a:rPr>
              <a:t> (i.e., Stephens’s transgender status) is barred by Title VII.</a:t>
            </a:r>
          </a:p>
          <a:p>
            <a:pPr algn="just"/>
            <a:r>
              <a:rPr lang="en-US" sz="2400">
                <a:solidFill>
                  <a:srgbClr val="0070C0"/>
                </a:solidFill>
                <a:cs typeface="Arial"/>
              </a:rPr>
              <a:t>“It is analytically impossible to fire an employee based on that employee’s status as a transgender person without being motivated, at least in part, by the employee’s sex.” </a:t>
            </a:r>
          </a:p>
          <a:p>
            <a:pPr algn="just"/>
            <a:r>
              <a:rPr lang="en-US" sz="2400">
                <a:solidFill>
                  <a:srgbClr val="0070C0"/>
                </a:solidFill>
                <a:cs typeface="Arial"/>
              </a:rPr>
              <a:t>“[D]iscrimination ‘because of sex’ inherently includes discrimination against employees because of a change in their sex.”</a:t>
            </a:r>
          </a:p>
          <a:p>
            <a:endParaRPr lang="en-US"/>
          </a:p>
        </p:txBody>
      </p:sp>
    </p:spTree>
    <p:extLst>
      <p:ext uri="{BB962C8B-B14F-4D97-AF65-F5344CB8AC3E}">
        <p14:creationId xmlns:p14="http://schemas.microsoft.com/office/powerpoint/2010/main" val="3698732417"/>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3DB71E9-5575-0D24-9F05-FC65FD509B6A}"/>
              </a:ext>
            </a:extLst>
          </p:cNvPr>
          <p:cNvSpPr>
            <a:spLocks noGrp="1"/>
          </p:cNvSpPr>
          <p:nvPr>
            <p:ph type="title"/>
          </p:nvPr>
        </p:nvSpPr>
        <p:spPr>
          <a:xfrm>
            <a:off x="0" y="365125"/>
            <a:ext cx="12192000" cy="1325563"/>
          </a:xfrm>
        </p:spPr>
        <p:txBody>
          <a:bodyPr/>
          <a:lstStyle/>
          <a:p>
            <a:pPr algn="ctr"/>
            <a:r>
              <a:rPr lang="en-US" b="1">
                <a:latin typeface="+mn-lt"/>
              </a:rPr>
              <a:t>SCOTUS DECISION</a:t>
            </a:r>
          </a:p>
        </p:txBody>
      </p:sp>
      <p:sp>
        <p:nvSpPr>
          <p:cNvPr id="3" name="Content Placeholder 2">
            <a:extLst>
              <a:ext uri="{FF2B5EF4-FFF2-40B4-BE49-F238E27FC236}">
                <a16:creationId xmlns:a16="http://schemas.microsoft.com/office/drawing/2014/main" id="{4C9FF2F4-98D2-3300-8790-AAA0E9965995}"/>
              </a:ext>
            </a:extLst>
          </p:cNvPr>
          <p:cNvSpPr>
            <a:spLocks noGrp="1"/>
          </p:cNvSpPr>
          <p:nvPr>
            <p:ph idx="1"/>
          </p:nvPr>
        </p:nvSpPr>
        <p:spPr>
          <a:xfrm>
            <a:off x="838200" y="1443886"/>
            <a:ext cx="10515600" cy="3679333"/>
          </a:xfrm>
        </p:spPr>
        <p:txBody>
          <a:bodyPr>
            <a:normAutofit fontScale="92500" lnSpcReduction="20000"/>
          </a:bodyPr>
          <a:lstStyle/>
          <a:p>
            <a:pPr marL="228600" lvl="0" indent="-228600">
              <a:lnSpc>
                <a:spcPct val="90000"/>
              </a:lnSpc>
              <a:spcBef>
                <a:spcPts val="1000"/>
              </a:spcBef>
              <a:buFont typeface="Arial" panose="020b0604020202020204" pitchFamily="34" charset="0"/>
              <a:buChar char="•"/>
            </a:pPr>
            <a:r>
              <a:rPr lang="en-US" sz="2800">
                <a:cs typeface="Arial"/>
              </a:rPr>
              <a:t>The Supreme Court consolidated </a:t>
            </a:r>
            <a:r>
              <a:rPr lang="en-US" sz="2800" i="1">
                <a:cs typeface="Arial"/>
              </a:rPr>
              <a:t>Altitude Express</a:t>
            </a:r>
            <a:r>
              <a:rPr lang="en-US" sz="2800">
                <a:cs typeface="Arial"/>
              </a:rPr>
              <a:t>, </a:t>
            </a:r>
            <a:r>
              <a:rPr lang="en-US" sz="2800" i="1">
                <a:cs typeface="Arial"/>
              </a:rPr>
              <a:t>Bostock</a:t>
            </a:r>
            <a:r>
              <a:rPr lang="en-US" sz="2800">
                <a:cs typeface="Arial"/>
              </a:rPr>
              <a:t>, and </a:t>
            </a:r>
            <a:r>
              <a:rPr lang="en-US" sz="2800" i="1">
                <a:cs typeface="Arial"/>
              </a:rPr>
              <a:t>Harris</a:t>
            </a:r>
          </a:p>
          <a:p>
            <a:pPr marL="228600" lvl="0" indent="-228600">
              <a:lnSpc>
                <a:spcPct val="90000"/>
              </a:lnSpc>
              <a:spcBef>
                <a:spcPts val="1000"/>
              </a:spcBef>
              <a:buFont typeface="Arial" panose="020b0604020202020204" pitchFamily="34" charset="0"/>
              <a:buChar char="•"/>
            </a:pPr>
            <a:r>
              <a:rPr lang="en-US" sz="2800">
                <a:cs typeface="Arial"/>
              </a:rPr>
              <a:t>Questions before the Court:</a:t>
            </a:r>
          </a:p>
          <a:p>
            <a:pPr marL="685800" lvl="1" indent="-228600">
              <a:lnSpc>
                <a:spcPct val="90000"/>
              </a:lnSpc>
              <a:spcBef>
                <a:spcPts val="1000"/>
              </a:spcBef>
              <a:buFont typeface="Arial" panose="020b0604020202020204" pitchFamily="34" charset="0"/>
              <a:buChar char="•"/>
            </a:pPr>
            <a:r>
              <a:rPr lang="en-US" sz="2400">
                <a:cs typeface="Arial"/>
              </a:rPr>
              <a:t>Whether Title VII’s ban on sex-based discrimination prohibits discrimination based on sexual orientation</a:t>
            </a:r>
          </a:p>
          <a:p>
            <a:pPr marL="685800" lvl="1" indent="-228600">
              <a:lnSpc>
                <a:spcPct val="90000"/>
              </a:lnSpc>
              <a:spcBef>
                <a:spcPts val="1000"/>
              </a:spcBef>
              <a:buFont typeface="Arial" panose="020b0604020202020204" pitchFamily="34" charset="0"/>
              <a:buChar char="•"/>
            </a:pPr>
            <a:r>
              <a:rPr lang="en-US" sz="2400">
                <a:cs typeface="Arial"/>
              </a:rPr>
              <a:t>Whether Title VII prohibits discrimination based on transgender status or sex stereotyping</a:t>
            </a:r>
          </a:p>
          <a:p>
            <a:pPr marL="685800" lvl="1" indent="-228600">
              <a:lnSpc>
                <a:spcPct val="90000"/>
              </a:lnSpc>
              <a:spcBef>
                <a:spcPts val="1000"/>
              </a:spcBef>
              <a:buFont typeface="Arial" panose="020b0604020202020204" pitchFamily="34" charset="0"/>
              <a:buChar char="•"/>
            </a:pPr>
            <a:r>
              <a:rPr lang="en-US" sz="2400">
                <a:cs typeface="Arial"/>
              </a:rPr>
              <a:t>Whether the protections of Title VII extend to discrimination based on gender identity</a:t>
            </a:r>
            <a:endParaRPr lang="en-US" sz="3200">
              <a:cs typeface="Arial"/>
            </a:endParaRPr>
          </a:p>
          <a:p>
            <a:pPr marL="228600" lvl="0" indent="-228600">
              <a:lnSpc>
                <a:spcPct val="90000"/>
              </a:lnSpc>
              <a:spcBef>
                <a:spcPts val="1000"/>
              </a:spcBef>
              <a:buFont typeface="Arial" panose="020b0604020202020204" pitchFamily="34" charset="0"/>
              <a:buChar char="•"/>
            </a:pPr>
            <a:r>
              <a:rPr lang="en-US" sz="3600">
                <a:cs typeface="Arial"/>
              </a:rPr>
              <a:t> </a:t>
            </a:r>
            <a:r>
              <a:rPr lang="en-US" sz="2800">
                <a:cs typeface="Arial"/>
              </a:rPr>
              <a:t>On June 15, 2020, the Court issued a 6-3 decision</a:t>
            </a:r>
          </a:p>
          <a:p>
            <a:pPr marL="685800" lvl="1" indent="-228600">
              <a:lnSpc>
                <a:spcPct val="90000"/>
              </a:lnSpc>
              <a:spcBef>
                <a:spcPts val="1000"/>
              </a:spcBef>
              <a:buFont typeface="Arial" panose="020b0604020202020204" pitchFamily="34" charset="0"/>
              <a:buChar char="•"/>
            </a:pPr>
            <a:r>
              <a:rPr lang="en-US" sz="2400">
                <a:cs typeface="Arial"/>
              </a:rPr>
              <a:t>Gorsuch authored majority opinion; Kavanaugh, Alito, and Thomas dissented</a:t>
            </a:r>
          </a:p>
          <a:p>
            <a:endParaRPr lang="en-US"/>
          </a:p>
        </p:txBody>
      </p:sp>
    </p:spTree>
    <p:extLst>
      <p:ext uri="{BB962C8B-B14F-4D97-AF65-F5344CB8AC3E}">
        <p14:creationId xmlns:p14="http://schemas.microsoft.com/office/powerpoint/2010/main" val="2767481680"/>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55713D0-F0B1-90A7-4CD1-FE67A9620BEC}"/>
              </a:ext>
            </a:extLst>
          </p:cNvPr>
          <p:cNvSpPr>
            <a:spLocks noGrp="1"/>
          </p:cNvSpPr>
          <p:nvPr>
            <p:ph type="title"/>
          </p:nvPr>
        </p:nvSpPr>
        <p:spPr>
          <a:xfrm>
            <a:off x="0" y="205327"/>
            <a:ext cx="12192000" cy="1325563"/>
          </a:xfrm>
        </p:spPr>
        <p:txBody>
          <a:bodyPr/>
          <a:lstStyle/>
          <a:p>
            <a:pPr algn="ctr"/>
            <a:r>
              <a:rPr lang="en-US" b="1">
                <a:latin typeface="+mn-lt"/>
              </a:rPr>
              <a:t>SCOTUS DECISION</a:t>
            </a:r>
          </a:p>
        </p:txBody>
      </p:sp>
      <p:sp>
        <p:nvSpPr>
          <p:cNvPr id="3" name="Content Placeholder 2">
            <a:extLst>
              <a:ext uri="{FF2B5EF4-FFF2-40B4-BE49-F238E27FC236}">
                <a16:creationId xmlns:a16="http://schemas.microsoft.com/office/drawing/2014/main" id="{688E16C9-F8A1-295D-1717-A93027993C17}"/>
              </a:ext>
            </a:extLst>
          </p:cNvPr>
          <p:cNvSpPr>
            <a:spLocks noGrp="1"/>
          </p:cNvSpPr>
          <p:nvPr>
            <p:ph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02060"/>
                </a:solidFill>
                <a:effectLst/>
                <a:uLnTx/>
                <a:uFillTx/>
                <a:latin typeface="Calibri" panose="020f0502020204030204"/>
                <a:ea typeface="+mn-ea"/>
                <a:cs typeface="+mn-cs"/>
              </a:rPr>
              <a:t>Held: </a:t>
            </a:r>
            <a:r>
              <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rPr>
              <a:t>Title VII prohibits discrimination on the basis of sexual orientation </a:t>
            </a:r>
          </a:p>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rPr>
              <a:t>and gender identity </a:t>
            </a:r>
          </a:p>
          <a:p>
            <a:pPr marL="0" marR="0" lvl="0" indent="0" algn="l" defTabSz="914400" rtl="0" eaLnBrk="1" fontAlgn="auto"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rPr>
              <a:t>If sex was </a:t>
            </a:r>
            <a:r>
              <a:rPr kumimoji="0" lang="en-US" sz="2800" b="0" i="0" u="sng" strike="noStrike" kern="1200" cap="none" spc="0" normalizeH="0" baseline="0" noProof="0">
                <a:ln>
                  <a:noFill/>
                </a:ln>
                <a:solidFill>
                  <a:srgbClr val="002060"/>
                </a:solidFill>
                <a:effectLst/>
                <a:uLnTx/>
                <a:uFillTx/>
                <a:latin typeface="Calibri" panose="020f0502020204030204"/>
                <a:ea typeface="+mn-ea"/>
                <a:cs typeface="+mn-cs"/>
              </a:rPr>
              <a:t>one but-for cause </a:t>
            </a:r>
            <a:r>
              <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rPr>
              <a:t>of the decision, Title VII’s protections are triggered.</a:t>
            </a: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solidFill>
                  <a:srgbClr val="002060"/>
                </a:solidFill>
                <a:effectLst/>
                <a:uLnTx/>
                <a:uFillTx/>
                <a:latin typeface="Calibri" panose="020f0502020204030204"/>
                <a:ea typeface="+mn-ea"/>
                <a:cs typeface="+mn-cs"/>
              </a:rPr>
              <a:t>It is impossible to discriminate against a person for being gay, lesbian, or transgender without discriminating against that individual based on sex</a:t>
            </a:r>
            <a:endParaRPr lang="en-US"/>
          </a:p>
        </p:txBody>
      </p:sp>
    </p:spTree>
    <p:extLst>
      <p:ext uri="{BB962C8B-B14F-4D97-AF65-F5344CB8AC3E}">
        <p14:creationId xmlns:p14="http://schemas.microsoft.com/office/powerpoint/2010/main" val="372710732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4637F20-7A46-07D9-997D-40A5B10F3954}"/>
              </a:ext>
            </a:extLst>
          </p:cNvPr>
          <p:cNvSpPr>
            <a:spLocks noGrp="1"/>
          </p:cNvSpPr>
          <p:nvPr>
            <p:ph type="title"/>
          </p:nvPr>
        </p:nvSpPr>
        <p:spPr>
          <a:xfrm>
            <a:off x="0" y="125428"/>
            <a:ext cx="12192000" cy="1325563"/>
          </a:xfrm>
        </p:spPr>
        <p:txBody>
          <a:bodyPr/>
          <a:lstStyle/>
          <a:p>
            <a:pPr algn="ctr"/>
            <a:r>
              <a:rPr lang="en-US" b="1">
                <a:latin typeface="+mn-lt"/>
              </a:rPr>
              <a:t>SCOTUS READING</a:t>
            </a:r>
          </a:p>
        </p:txBody>
      </p:sp>
      <p:sp>
        <p:nvSpPr>
          <p:cNvPr id="3" name="Content Placeholder 2">
            <a:extLst>
              <a:ext uri="{FF2B5EF4-FFF2-40B4-BE49-F238E27FC236}">
                <a16:creationId xmlns:a16="http://schemas.microsoft.com/office/drawing/2014/main" id="{E2AD9060-7666-FE80-F1BC-EAA37D7A2C37}"/>
              </a:ext>
            </a:extLst>
          </p:cNvPr>
          <p:cNvSpPr>
            <a:spLocks noGrp="1"/>
          </p:cNvSpPr>
          <p:nvPr>
            <p:ph idx="1"/>
          </p:nvPr>
        </p:nvSpPr>
        <p:spPr>
          <a:xfrm>
            <a:off x="696157" y="1363986"/>
            <a:ext cx="10515600" cy="3679333"/>
          </a:xfrm>
        </p:spPr>
        <p:txBody>
          <a:bodyPr>
            <a:normAutofit fontScale="92500" lnSpcReduction="20000"/>
          </a:bodyPr>
          <a:lstStyle/>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600" b="0" i="0" u="none" strike="noStrike" kern="1200" cap="none" spc="0" normalizeH="0" baseline="0" noProof="0">
                <a:ln>
                  <a:noFill/>
                </a:ln>
                <a:effectLst/>
                <a:uLnTx/>
                <a:uFillTx/>
                <a:latin typeface="Calibri" panose="020f0502020204030204"/>
                <a:ea typeface="+mn-ea"/>
                <a:cs typeface="+mn-cs"/>
              </a:rPr>
              <a:t>Definitions of the term “sex” have evolved but “sex” and “discriminate” can be interpreted the same in 1964 as in the present day</a:t>
            </a: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en-US" sz="1800" b="0" i="0" u="none" strike="noStrike" kern="1200" cap="none" spc="0" normalizeH="0" baseline="0" noProof="0">
              <a:ln>
                <a:noFill/>
              </a:ln>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600" b="0" i="0" u="none" strike="noStrike" kern="1200" cap="none" spc="0" normalizeH="0" baseline="0" noProof="0">
                <a:ln>
                  <a:noFill/>
                </a:ln>
                <a:effectLst/>
                <a:uLnTx/>
                <a:uFillTx/>
                <a:latin typeface="Calibri" panose="020f0502020204030204"/>
                <a:ea typeface="+mn-ea"/>
                <a:cs typeface="+mn-cs"/>
              </a:rPr>
              <a:t>Title VII explicitly prohibits discrimination “because of” a protected characteristic </a:t>
            </a:r>
            <a:r>
              <a:rPr kumimoji="0" lang="en-US" sz="2600" b="0" i="0" u="none" strike="noStrike" kern="1200" cap="none" spc="0" normalizeH="0" baseline="0" noProof="0">
                <a:ln>
                  <a:noFill/>
                </a:ln>
                <a:effectLst/>
                <a:uLnTx/>
                <a:uFillTx/>
                <a:latin typeface="Calibri" panose="020f0502020204030204"/>
                <a:ea typeface="+mn-ea"/>
                <a:cs typeface="+mn-cs"/>
                <a:sym typeface="Wingdings" panose="05000000000000000000" pitchFamily="2" charset="2"/>
              </a:rPr>
              <a:t> but-for causation standard</a:t>
            </a: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endParaRPr kumimoji="0" lang="en-US" sz="1800" b="0" i="0" u="none" strike="noStrike" kern="1200" cap="none" spc="0" normalizeH="0" baseline="0" noProof="0">
              <a:ln>
                <a:noFill/>
              </a:ln>
              <a:effectLst/>
              <a:uLnTx/>
              <a:uFillTx/>
              <a:latin typeface="Calibri" panose="020f0502020204030204"/>
              <a:ea typeface="+mn-ea"/>
              <a:cs typeface="+mn-cs"/>
              <a:sym typeface="Wingdings" panose="05000000000000000000" pitchFamily="2" charset="2"/>
            </a:endParaRP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600" b="0" i="0" u="none" strike="noStrike" kern="1200" cap="none" spc="0" normalizeH="0" baseline="0" noProof="0">
                <a:ln>
                  <a:noFill/>
                </a:ln>
                <a:effectLst/>
                <a:uLnTx/>
                <a:uFillTx/>
                <a:latin typeface="Calibri" panose="020f0502020204030204"/>
                <a:ea typeface="+mn-ea"/>
                <a:cs typeface="+mn-cs"/>
                <a:sym typeface="Wingdings" panose="05000000000000000000" pitchFamily="2" charset="2"/>
              </a:rPr>
              <a:t>Employers violate Title VII when they intentionally fire an employee based </a:t>
            </a:r>
            <a:r>
              <a:rPr kumimoji="0" lang="en-US" sz="2600" b="0" i="0" u="sng" strike="noStrike" kern="1200" cap="none" spc="0" normalizeH="0" baseline="0" noProof="0">
                <a:ln>
                  <a:noFill/>
                </a:ln>
                <a:effectLst/>
                <a:uLnTx/>
                <a:uFillTx/>
                <a:latin typeface="Calibri" panose="020f0502020204030204"/>
                <a:ea typeface="+mn-ea"/>
                <a:cs typeface="+mn-cs"/>
                <a:sym typeface="Wingdings" panose="05000000000000000000" pitchFamily="2" charset="2"/>
              </a:rPr>
              <a:t>in part</a:t>
            </a:r>
            <a:r>
              <a:rPr kumimoji="0" lang="en-US" sz="2600" b="0" i="0" u="none" strike="noStrike" kern="1200" cap="none" spc="0" normalizeH="0" baseline="0" noProof="0">
                <a:ln>
                  <a:noFill/>
                </a:ln>
                <a:effectLst/>
                <a:uLnTx/>
                <a:uFillTx/>
                <a:latin typeface="Calibri" panose="020f0502020204030204"/>
                <a:ea typeface="+mn-ea"/>
                <a:cs typeface="+mn-cs"/>
                <a:sym typeface="Wingdings" panose="05000000000000000000" pitchFamily="2" charset="2"/>
              </a:rPr>
              <a:t> on sex. </a:t>
            </a:r>
          </a:p>
          <a:p>
            <a:pPr marL="914400" marR="0" lvl="1"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600" b="0" i="0" u="none" strike="noStrike" kern="1200" cap="none" spc="0" normalizeH="0" baseline="0" noProof="0">
                <a:ln>
                  <a:noFill/>
                </a:ln>
                <a:effectLst/>
                <a:uLnTx/>
                <a:uFillTx/>
                <a:latin typeface="Calibri" panose="020f0502020204030204"/>
                <a:ea typeface="+mn-ea"/>
                <a:cs typeface="+mn-cs"/>
                <a:sym typeface="Wingdings" panose="05000000000000000000" pitchFamily="2" charset="2"/>
              </a:rPr>
              <a:t>It does not matter if other factors besides the employee’s sex contributed to the decision.</a:t>
            </a:r>
          </a:p>
          <a:p>
            <a:pPr marL="914400" marR="0" lvl="1"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600" b="0" i="0" u="none" strike="noStrike" kern="1200" cap="none" spc="0" normalizeH="0" baseline="0" noProof="0">
                <a:ln>
                  <a:noFill/>
                </a:ln>
                <a:effectLst/>
                <a:uLnTx/>
                <a:uFillTx/>
                <a:latin typeface="Calibri" panose="020f0502020204030204"/>
                <a:ea typeface="+mn-ea"/>
                <a:cs typeface="+mn-cs"/>
                <a:sym typeface="Wingdings" panose="05000000000000000000" pitchFamily="2" charset="2"/>
              </a:rPr>
              <a:t>Sex need not be the sole or primary cause of the employer’s adverse action for  Title VII to apply.</a:t>
            </a:r>
          </a:p>
          <a:p>
            <a:endParaRPr lang="en-US"/>
          </a:p>
        </p:txBody>
      </p:sp>
    </p:spTree>
    <p:extLst>
      <p:ext uri="{BB962C8B-B14F-4D97-AF65-F5344CB8AC3E}">
        <p14:creationId xmlns:p14="http://schemas.microsoft.com/office/powerpoint/2010/main" val="749754180"/>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7A1D21A-0E13-43FB-7D81-18F53F106CA4}"/>
              </a:ext>
            </a:extLst>
          </p:cNvPr>
          <p:cNvSpPr>
            <a:spLocks noGrp="1"/>
          </p:cNvSpPr>
          <p:nvPr>
            <p:ph type="title"/>
          </p:nvPr>
        </p:nvSpPr>
        <p:spPr>
          <a:xfrm>
            <a:off x="0" y="46375"/>
            <a:ext cx="12192000" cy="1325563"/>
          </a:xfrm>
        </p:spPr>
        <p:txBody>
          <a:bodyPr/>
          <a:lstStyle/>
          <a:p>
            <a:pPr algn="ctr"/>
            <a:r>
              <a:rPr lang="en-US" b="1">
                <a:latin typeface="+mn-lt"/>
              </a:rPr>
              <a:t>SCOTUS REASONING</a:t>
            </a:r>
          </a:p>
        </p:txBody>
      </p:sp>
      <p:sp>
        <p:nvSpPr>
          <p:cNvPr id="3" name="Content Placeholder 2">
            <a:extLst>
              <a:ext uri="{FF2B5EF4-FFF2-40B4-BE49-F238E27FC236}">
                <a16:creationId xmlns:a16="http://schemas.microsoft.com/office/drawing/2014/main" id="{C30C9813-A2D1-2633-F578-F36C8E52C586}"/>
              </a:ext>
            </a:extLst>
          </p:cNvPr>
          <p:cNvSpPr>
            <a:spLocks noGrp="1"/>
          </p:cNvSpPr>
          <p:nvPr>
            <p:ph idx="1"/>
          </p:nvPr>
        </p:nvSpPr>
        <p:spPr>
          <a:xfrm>
            <a:off x="696157" y="1523784"/>
            <a:ext cx="10515600" cy="3679333"/>
          </a:xfrm>
        </p:spPr>
        <p:txBody>
          <a:bodyPr/>
          <a:lstStyle/>
          <a:p>
            <a:pPr marL="0" lvl="0" indent="0" algn="just">
              <a:lnSpc>
                <a:spcPct val="100000"/>
              </a:lnSpc>
              <a:spcBef>
                <a:spcPct val="0"/>
              </a:spcBef>
              <a:buNone/>
            </a:pPr>
            <a:r>
              <a:rPr lang="en-US">
                <a:cs typeface="Arial"/>
              </a:rPr>
              <a:t>“Consider, for example, an employer with two employees, both of whom are attracted to men. The two individuals are, to the employer's mind, materially identical in all respects, except that one is a man and the other a woman.”</a:t>
            </a:r>
          </a:p>
          <a:p>
            <a:pPr marL="0" lvl="0" indent="0" algn="just">
              <a:lnSpc>
                <a:spcPct val="100000"/>
              </a:lnSpc>
              <a:spcBef>
                <a:spcPct val="0"/>
              </a:spcBef>
              <a:buNone/>
            </a:pPr>
            <a:endParaRPr lang="en-US" sz="2800">
              <a:cs typeface="Arial"/>
            </a:endParaRPr>
          </a:p>
          <a:p>
            <a:pPr marL="0" lvl="0" indent="0" algn="just">
              <a:lnSpc>
                <a:spcPct val="100000"/>
              </a:lnSpc>
              <a:spcBef>
                <a:spcPct val="0"/>
              </a:spcBef>
              <a:buNone/>
            </a:pPr>
            <a:r>
              <a:rPr lang="en-US" sz="2800">
                <a:cs typeface="Arial"/>
              </a:rPr>
              <a:t>“If the employer fires the male employee for no reason other than the fact he is attracted to men, the employer discriminates against him for traits or actions it tolerates in his female colleague.”</a:t>
            </a:r>
          </a:p>
          <a:p>
            <a:endParaRPr lang="en-US"/>
          </a:p>
        </p:txBody>
      </p:sp>
    </p:spTree>
    <p:extLst>
      <p:ext uri="{BB962C8B-B14F-4D97-AF65-F5344CB8AC3E}">
        <p14:creationId xmlns:p14="http://schemas.microsoft.com/office/powerpoint/2010/main" val="2390715141"/>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1099D78-8AD9-75D8-C6B9-957CFAEAF48F}"/>
              </a:ext>
            </a:extLst>
          </p:cNvPr>
          <p:cNvSpPr>
            <a:spLocks noGrp="1"/>
          </p:cNvSpPr>
          <p:nvPr>
            <p:ph type="title"/>
          </p:nvPr>
        </p:nvSpPr>
        <p:spPr>
          <a:xfrm>
            <a:off x="0" y="116551"/>
            <a:ext cx="12192000" cy="1325563"/>
          </a:xfrm>
        </p:spPr>
        <p:txBody>
          <a:bodyPr/>
          <a:lstStyle/>
          <a:p>
            <a:pPr algn="ctr"/>
            <a:r>
              <a:rPr lang="en-US" b="1">
                <a:latin typeface="+mn-lt"/>
              </a:rPr>
              <a:t>SCOTUS REASONING</a:t>
            </a:r>
          </a:p>
        </p:txBody>
      </p:sp>
      <p:sp>
        <p:nvSpPr>
          <p:cNvPr id="3" name="Content Placeholder 2">
            <a:extLst>
              <a:ext uri="{FF2B5EF4-FFF2-40B4-BE49-F238E27FC236}">
                <a16:creationId xmlns:a16="http://schemas.microsoft.com/office/drawing/2014/main" id="{3D1585AA-E5AF-EAE0-354A-30699EAEA6C3}"/>
              </a:ext>
            </a:extLst>
          </p:cNvPr>
          <p:cNvSpPr>
            <a:spLocks noGrp="1"/>
          </p:cNvSpPr>
          <p:nvPr>
            <p:ph idx="1"/>
          </p:nvPr>
        </p:nvSpPr>
        <p:spPr>
          <a:xfrm>
            <a:off x="776056" y="1442114"/>
            <a:ext cx="10515600" cy="3679333"/>
          </a:xfrm>
        </p:spPr>
        <p:txBody>
          <a:bodyPr/>
          <a:lstStyle/>
          <a:p>
            <a:pPr marL="0" lvl="0" indent="0" algn="just">
              <a:buNone/>
            </a:pPr>
            <a:r>
              <a:rPr lang="en-US">
                <a:cs typeface="Arial"/>
              </a:rPr>
              <a:t>“Or take an employer who fires a transgender person who was identified as a male at birth but who now identifies as a female.”</a:t>
            </a:r>
          </a:p>
          <a:p>
            <a:pPr marL="0" lvl="0" indent="0" algn="just">
              <a:buNone/>
            </a:pPr>
            <a:endParaRPr lang="en-US" sz="2800">
              <a:cs typeface="Arial"/>
            </a:endParaRPr>
          </a:p>
          <a:p>
            <a:pPr marL="0" lvl="0" indent="0" algn="just">
              <a:buNone/>
            </a:pPr>
            <a:r>
              <a:rPr lang="en-US" sz="2800">
                <a:cs typeface="Arial"/>
              </a:rPr>
              <a:t>“If the employer retains an otherwise identical employee who was identified as female at birth, the employer intentionally penalizes a person identified as male at birth for traits or actions that it tolerates in an employee identified as female at birth.”</a:t>
            </a:r>
          </a:p>
          <a:p>
            <a:endParaRPr lang="en-US"/>
          </a:p>
        </p:txBody>
      </p:sp>
    </p:spTree>
    <p:extLst>
      <p:ext uri="{BB962C8B-B14F-4D97-AF65-F5344CB8AC3E}">
        <p14:creationId xmlns:p14="http://schemas.microsoft.com/office/powerpoint/2010/main" val="1002441256"/>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ACBD1173-FDC5-A507-D669-2EC9DE98AF72}"/>
              </a:ext>
            </a:extLst>
          </p:cNvPr>
          <p:cNvSpPr>
            <a:spLocks noGrp="1"/>
          </p:cNvSpPr>
          <p:nvPr>
            <p:ph type="title"/>
          </p:nvPr>
        </p:nvSpPr>
        <p:spPr>
          <a:xfrm>
            <a:off x="0" y="205327"/>
            <a:ext cx="12192000" cy="1325563"/>
          </a:xfrm>
        </p:spPr>
        <p:txBody>
          <a:bodyPr/>
          <a:lstStyle/>
          <a:p>
            <a:pPr algn="ctr"/>
            <a:r>
              <a:rPr lang="en-US" b="1">
                <a:latin typeface="+mn-lt"/>
              </a:rPr>
              <a:t>POTENTIAL FUTURE DEVELOPMENTS</a:t>
            </a:r>
          </a:p>
        </p:txBody>
      </p:sp>
      <p:sp>
        <p:nvSpPr>
          <p:cNvPr id="3" name="Content Placeholder 2">
            <a:extLst>
              <a:ext uri="{FF2B5EF4-FFF2-40B4-BE49-F238E27FC236}">
                <a16:creationId xmlns:a16="http://schemas.microsoft.com/office/drawing/2014/main" id="{DB565169-E2E7-CD3B-A2CA-DCD85AFFD179}"/>
              </a:ext>
            </a:extLst>
          </p:cNvPr>
          <p:cNvSpPr>
            <a:spLocks noGrp="1"/>
          </p:cNvSpPr>
          <p:nvPr>
            <p:ph idx="1"/>
          </p:nvPr>
        </p:nvSpPr>
        <p:spPr/>
        <p:txBody>
          <a:bodyPr>
            <a:normAutofit lnSpcReduction="10000"/>
          </a:bodyPr>
          <a:lstStyle/>
          <a:p>
            <a:pPr lvl="0"/>
            <a:r>
              <a:rPr lang="en-US" i="1">
                <a:solidFill>
                  <a:srgbClr val="002060"/>
                </a:solidFill>
                <a:cs typeface="Arial"/>
              </a:rPr>
              <a:t>Bostock</a:t>
            </a:r>
            <a:r>
              <a:rPr lang="en-US">
                <a:solidFill>
                  <a:srgbClr val="002060"/>
                </a:solidFill>
                <a:cs typeface="Arial"/>
              </a:rPr>
              <a:t> does not explicitly address protecting bisexual or gender non-binary claimants</a:t>
            </a:r>
          </a:p>
          <a:p>
            <a:pPr lvl="0"/>
            <a:r>
              <a:rPr lang="en-US" i="1">
                <a:solidFill>
                  <a:srgbClr val="002060"/>
                </a:solidFill>
                <a:cs typeface="Arial"/>
              </a:rPr>
              <a:t>Bostock</a:t>
            </a:r>
            <a:r>
              <a:rPr lang="en-US">
                <a:solidFill>
                  <a:srgbClr val="002060"/>
                </a:solidFill>
                <a:cs typeface="Arial"/>
              </a:rPr>
              <a:t> does not address sex-segregated bathrooms, locker rooms, or dress codes</a:t>
            </a:r>
          </a:p>
          <a:p>
            <a:pPr lvl="0"/>
            <a:r>
              <a:rPr lang="en-US">
                <a:solidFill>
                  <a:srgbClr val="002060"/>
                </a:solidFill>
                <a:cs typeface="Arial"/>
              </a:rPr>
              <a:t>Religious exceptions might supersede Title VII in some cases</a:t>
            </a:r>
          </a:p>
          <a:p>
            <a:pPr lvl="0"/>
            <a:r>
              <a:rPr lang="en-US">
                <a:solidFill>
                  <a:srgbClr val="002060"/>
                </a:solidFill>
                <a:cs typeface="Arial"/>
              </a:rPr>
              <a:t>Housing discrimination (e.g., dormitories) left unaddressed</a:t>
            </a:r>
          </a:p>
          <a:p>
            <a:pPr lvl="0"/>
            <a:r>
              <a:rPr lang="en-US">
                <a:solidFill>
                  <a:srgbClr val="002060"/>
                </a:solidFill>
                <a:cs typeface="Arial"/>
              </a:rPr>
              <a:t>Title IX implications?</a:t>
            </a:r>
          </a:p>
          <a:p>
            <a:pPr lvl="0"/>
            <a:r>
              <a:rPr lang="en-US">
                <a:solidFill>
                  <a:srgbClr val="002060"/>
                </a:solidFill>
                <a:cs typeface="Arial"/>
              </a:rPr>
              <a:t>Transgender healthcare coverage</a:t>
            </a:r>
          </a:p>
          <a:p>
            <a:endParaRPr lang="en-US"/>
          </a:p>
        </p:txBody>
      </p:sp>
    </p:spTree>
    <p:extLst>
      <p:ext uri="{BB962C8B-B14F-4D97-AF65-F5344CB8AC3E}">
        <p14:creationId xmlns:p14="http://schemas.microsoft.com/office/powerpoint/2010/main" val="3604610995"/>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F44DDA4-EC97-9BF9-5DFC-95935E31D956}"/>
              </a:ext>
            </a:extLst>
          </p:cNvPr>
          <p:cNvSpPr>
            <a:spLocks noGrp="1"/>
          </p:cNvSpPr>
          <p:nvPr>
            <p:ph type="title"/>
          </p:nvPr>
        </p:nvSpPr>
        <p:spPr>
          <a:xfrm>
            <a:off x="0" y="116551"/>
            <a:ext cx="12192000" cy="1325563"/>
          </a:xfrm>
        </p:spPr>
        <p:txBody>
          <a:bodyPr/>
          <a:lstStyle/>
          <a:p>
            <a:pPr algn="ctr"/>
            <a:r>
              <a:rPr lang="en-US" b="1">
                <a:latin typeface="+mn-lt"/>
              </a:rPr>
              <a:t>BIDEN EXECUTIVE ORDER</a:t>
            </a:r>
          </a:p>
        </p:txBody>
      </p:sp>
      <p:sp>
        <p:nvSpPr>
          <p:cNvPr id="3" name="Content Placeholder 2">
            <a:extLst>
              <a:ext uri="{FF2B5EF4-FFF2-40B4-BE49-F238E27FC236}">
                <a16:creationId xmlns:a16="http://schemas.microsoft.com/office/drawing/2014/main" id="{F8E58E7C-33D7-8343-5281-663F7922C100}"/>
              </a:ext>
            </a:extLst>
          </p:cNvPr>
          <p:cNvSpPr>
            <a:spLocks noGrp="1"/>
          </p:cNvSpPr>
          <p:nvPr>
            <p:ph idx="1"/>
          </p:nvPr>
        </p:nvSpPr>
        <p:spPr>
          <a:xfrm>
            <a:off x="838200" y="1656949"/>
            <a:ext cx="10515600" cy="3679333"/>
          </a:xfrm>
        </p:spPr>
        <p:txBody>
          <a:bodyPr/>
          <a:lstStyle/>
          <a:p>
            <a:r>
              <a:rPr lang="en-US">
                <a:solidFill>
                  <a:srgbClr val="002060"/>
                </a:solidFill>
              </a:rPr>
              <a:t>The Biden Administration seeks to expand the scope of </a:t>
            </a:r>
            <a:r>
              <a:rPr lang="en-US" i="1">
                <a:solidFill>
                  <a:srgbClr val="002060"/>
                </a:solidFill>
              </a:rPr>
              <a:t>Bostock</a:t>
            </a:r>
            <a:r>
              <a:rPr lang="en-US">
                <a:solidFill>
                  <a:srgbClr val="002060"/>
                </a:solidFill>
              </a:rPr>
              <a:t> in the federal and public sector</a:t>
            </a:r>
          </a:p>
          <a:p>
            <a:pPr lvl="1"/>
            <a:r>
              <a:rPr lang="en-US">
                <a:solidFill>
                  <a:srgbClr val="002060"/>
                </a:solidFill>
              </a:rPr>
              <a:t>This can influence courts and private employers</a:t>
            </a:r>
          </a:p>
          <a:p>
            <a:pPr marL="457200" lvl="1" indent="0">
              <a:buNone/>
            </a:pPr>
            <a:endParaRPr lang="en-US">
              <a:solidFill>
                <a:srgbClr val="002060"/>
              </a:solidFill>
            </a:endParaRPr>
          </a:p>
          <a:p>
            <a:r>
              <a:rPr lang="en-US">
                <a:solidFill>
                  <a:srgbClr val="002060"/>
                </a:solidFill>
              </a:rPr>
              <a:t>January 2021 Executive order: Agencies are to apply </a:t>
            </a:r>
            <a:r>
              <a:rPr lang="en-US" i="1">
                <a:solidFill>
                  <a:srgbClr val="002060"/>
                </a:solidFill>
              </a:rPr>
              <a:t>Bostock’s </a:t>
            </a:r>
            <a:r>
              <a:rPr lang="en-US">
                <a:solidFill>
                  <a:srgbClr val="002060"/>
                </a:solidFill>
              </a:rPr>
              <a:t>interpretation of Title VII to other statutes prohibiting sex discrimination</a:t>
            </a:r>
          </a:p>
          <a:p>
            <a:pPr lvl="1"/>
            <a:r>
              <a:rPr lang="en-US">
                <a:solidFill>
                  <a:srgbClr val="002060"/>
                </a:solidFill>
              </a:rPr>
              <a:t>Title IX, the Fair Housing Act, the Immigration and Nationality Act</a:t>
            </a:r>
          </a:p>
          <a:p>
            <a:endParaRPr lang="en-US"/>
          </a:p>
        </p:txBody>
      </p:sp>
    </p:spTree>
    <p:extLst>
      <p:ext uri="{BB962C8B-B14F-4D97-AF65-F5344CB8AC3E}">
        <p14:creationId xmlns:p14="http://schemas.microsoft.com/office/powerpoint/2010/main" val="1484219397"/>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5455D63-F5CF-50E3-5CB5-BF85DD815041}"/>
              </a:ext>
            </a:extLst>
          </p:cNvPr>
          <p:cNvSpPr>
            <a:spLocks noGrp="1"/>
          </p:cNvSpPr>
          <p:nvPr>
            <p:ph type="title"/>
          </p:nvPr>
        </p:nvSpPr>
        <p:spPr>
          <a:xfrm>
            <a:off x="0" y="27479"/>
            <a:ext cx="12192000" cy="1325563"/>
          </a:xfrm>
        </p:spPr>
        <p:txBody>
          <a:bodyPr/>
          <a:lstStyle/>
          <a:p>
            <a:pPr algn="ctr"/>
            <a:r>
              <a:rPr lang="en-US" b="1">
                <a:latin typeface="+mn-lt"/>
              </a:rPr>
              <a:t>EEOC GUIDANCE</a:t>
            </a:r>
          </a:p>
        </p:txBody>
      </p:sp>
      <p:sp>
        <p:nvSpPr>
          <p:cNvPr id="3" name="Content Placeholder 2">
            <a:extLst>
              <a:ext uri="{FF2B5EF4-FFF2-40B4-BE49-F238E27FC236}">
                <a16:creationId xmlns:a16="http://schemas.microsoft.com/office/drawing/2014/main" id="{8BA03A81-3DEC-725B-9659-74539A397914}"/>
              </a:ext>
            </a:extLst>
          </p:cNvPr>
          <p:cNvSpPr>
            <a:spLocks noGrp="1"/>
          </p:cNvSpPr>
          <p:nvPr>
            <p:ph idx="1"/>
          </p:nvPr>
        </p:nvSpPr>
        <p:spPr/>
        <p:txBody>
          <a:bodyPr>
            <a:normAutofit fontScale="85000" lnSpcReduction="20000"/>
          </a:bodyPr>
          <a:lstStyle/>
          <a:p>
            <a:r>
              <a:rPr lang="en-US" sz="3000"/>
              <a:t>Title VII forbids sexual orientation and gender identity discrimination with respect to:</a:t>
            </a:r>
          </a:p>
          <a:p>
            <a:pPr lvl="1"/>
            <a:r>
              <a:rPr lang="en-US" sz="2600"/>
              <a:t>Hiring </a:t>
            </a:r>
          </a:p>
          <a:p>
            <a:pPr lvl="1"/>
            <a:r>
              <a:rPr lang="en-US" sz="2600"/>
              <a:t>Firing, furloughs, or reductions in force</a:t>
            </a:r>
          </a:p>
          <a:p>
            <a:pPr lvl="1"/>
            <a:r>
              <a:rPr lang="en-US" sz="2600"/>
              <a:t>Promotions</a:t>
            </a:r>
          </a:p>
          <a:p>
            <a:pPr lvl="1"/>
            <a:r>
              <a:rPr lang="en-US" sz="2600"/>
              <a:t>Demotions</a:t>
            </a:r>
          </a:p>
          <a:p>
            <a:pPr lvl="1"/>
            <a:r>
              <a:rPr lang="en-US" sz="2600"/>
              <a:t>Discipline</a:t>
            </a:r>
          </a:p>
          <a:p>
            <a:pPr lvl="1"/>
            <a:r>
              <a:rPr lang="en-US" sz="2600"/>
              <a:t>Training</a:t>
            </a:r>
          </a:p>
          <a:p>
            <a:pPr lvl="1"/>
            <a:r>
              <a:rPr lang="en-US" sz="2600"/>
              <a:t>Work assignments</a:t>
            </a:r>
          </a:p>
          <a:p>
            <a:pPr lvl="1"/>
            <a:r>
              <a:rPr lang="en-US" sz="2600"/>
              <a:t>Pay, overtime, or other compensation</a:t>
            </a:r>
          </a:p>
          <a:p>
            <a:pPr lvl="1"/>
            <a:r>
              <a:rPr lang="en-US" sz="2600"/>
              <a:t>Fringe benefits</a:t>
            </a:r>
          </a:p>
          <a:p>
            <a:pPr lvl="1"/>
            <a:r>
              <a:rPr lang="en-US" sz="2600"/>
              <a:t>Other terms, conditions, and privileges of employment</a:t>
            </a:r>
            <a:endParaRPr lang="en-US"/>
          </a:p>
          <a:p>
            <a:endParaRPr lang="en-US"/>
          </a:p>
        </p:txBody>
      </p:sp>
    </p:spTree>
    <p:extLst>
      <p:ext uri="{BB962C8B-B14F-4D97-AF65-F5344CB8AC3E}">
        <p14:creationId xmlns:p14="http://schemas.microsoft.com/office/powerpoint/2010/main" val="393132375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03E269B-DE6F-ED37-6994-88197C266EA6}"/>
              </a:ext>
            </a:extLst>
          </p:cNvPr>
          <p:cNvSpPr>
            <a:spLocks noGrp="1"/>
          </p:cNvSpPr>
          <p:nvPr>
            <p:ph type="title"/>
          </p:nvPr>
        </p:nvSpPr>
        <p:spPr/>
        <p:txBody>
          <a:bodyPr/>
          <a:lstStyle/>
          <a:p>
            <a:pPr algn="ctr"/>
            <a:r>
              <a:rPr lang="en-US" b="1">
                <a:latin typeface="+mn-lt"/>
                <a:cs typeface="Times New Roman" panose="02020603050405020304" pitchFamily="18" charset="0"/>
              </a:rPr>
              <a:t>SUSAN SAPP</a:t>
            </a:r>
          </a:p>
        </p:txBody>
      </p:sp>
      <p:sp>
        <p:nvSpPr>
          <p:cNvPr id="3" name="Content Placeholder 2">
            <a:extLst>
              <a:ext uri="{FF2B5EF4-FFF2-40B4-BE49-F238E27FC236}">
                <a16:creationId xmlns:a16="http://schemas.microsoft.com/office/drawing/2014/main" id="{4CF40B7F-8E32-1B24-2C82-9CBEB938CC4A}"/>
              </a:ext>
            </a:extLst>
          </p:cNvPr>
          <p:cNvSpPr>
            <a:spLocks noGrp="1"/>
          </p:cNvSpPr>
          <p:nvPr>
            <p:ph idx="1"/>
          </p:nvPr>
        </p:nvSpPr>
        <p:spPr>
          <a:xfrm>
            <a:off x="6365630" y="1825625"/>
            <a:ext cx="5503815" cy="3679333"/>
          </a:xfrm>
        </p:spPr>
        <p:txBody>
          <a:bodyPr>
            <a:normAutofit/>
          </a:bodyPr>
          <a:lstStyle/>
          <a:p>
            <a:pPr marL="0" indent="0">
              <a:buNone/>
            </a:pPr>
            <a:r>
              <a:rPr lang="en-US" b="1">
                <a:cs typeface="Times New Roman" panose="02020603050405020304" pitchFamily="18" charset="0"/>
              </a:rPr>
              <a:t>Practice Areas:</a:t>
            </a:r>
            <a:endParaRPr lang="en-US">
              <a:cs typeface="Times New Roman" panose="02020603050405020304" pitchFamily="18" charset="0"/>
            </a:endParaRPr>
          </a:p>
          <a:p>
            <a:pPr lvl="1"/>
            <a:r>
              <a:rPr lang="en-US">
                <a:cs typeface="Times New Roman" panose="02020603050405020304" pitchFamily="18" charset="0"/>
              </a:rPr>
              <a:t>Administrative Litigation</a:t>
            </a:r>
          </a:p>
          <a:p>
            <a:pPr lvl="1"/>
            <a:r>
              <a:rPr lang="en-US">
                <a:cs typeface="Times New Roman" panose="02020603050405020304" pitchFamily="18" charset="0"/>
              </a:rPr>
              <a:t>Business Litigation</a:t>
            </a:r>
          </a:p>
          <a:p>
            <a:pPr lvl="1"/>
            <a:r>
              <a:rPr lang="en-US">
                <a:cs typeface="Times New Roman" panose="02020603050405020304" pitchFamily="18" charset="0"/>
              </a:rPr>
              <a:t>Employment Litigation</a:t>
            </a:r>
          </a:p>
          <a:p>
            <a:pPr lvl="1"/>
            <a:r>
              <a:rPr lang="en-US">
                <a:cs typeface="Times New Roman" panose="02020603050405020304" pitchFamily="18" charset="0"/>
              </a:rPr>
              <a:t>Health Care</a:t>
            </a:r>
          </a:p>
          <a:p>
            <a:pPr lvl="1"/>
            <a:r>
              <a:rPr lang="en-US">
                <a:cs typeface="Times New Roman" panose="02020603050405020304" pitchFamily="18" charset="0"/>
              </a:rPr>
              <a:t>Labor and Employment</a:t>
            </a:r>
          </a:p>
          <a:p>
            <a:pPr lvl="1"/>
            <a:r>
              <a:rPr lang="en-US">
                <a:cs typeface="Times New Roman" panose="02020603050405020304" pitchFamily="18" charset="0"/>
              </a:rPr>
              <a:t>Personal Injury and Wrongful Death</a:t>
            </a:r>
          </a:p>
          <a:p>
            <a:pPr lvl="1"/>
            <a:r>
              <a:rPr lang="en-US">
                <a:cs typeface="Times New Roman" panose="02020603050405020304" pitchFamily="18" charset="0"/>
              </a:rPr>
              <a:t>Professional Liability and Licensing</a:t>
            </a:r>
          </a:p>
        </p:txBody>
      </p:sp>
      <p:pic>
        <p:nvPicPr>
          <p:cNvPr id="6" name="Picture 5">
            <a:extLst>
              <a:ext uri="{FF2B5EF4-FFF2-40B4-BE49-F238E27FC236}">
                <a16:creationId xmlns:a16="http://schemas.microsoft.com/office/drawing/2014/main" id="{FFBE3EF2-3533-DC50-0FC8-016CC9785D39}"/>
              </a:ext>
            </a:extLst>
          </p:cNvPr>
          <p:cNvPicPr>
            <a:picLocks noChangeAspect="1"/>
          </p:cNvPicPr>
          <p:nvPr/>
        </p:nvPicPr>
        <p:blipFill>
          <a:blip r:embed="rId3"/>
          <a:stretch>
            <a:fillRect/>
          </a:stretch>
        </p:blipFill>
        <p:spPr>
          <a:xfrm>
            <a:off x="1234737" y="1690688"/>
            <a:ext cx="4372850" cy="2907945"/>
          </a:xfrm>
          <a:prstGeom prst="rect">
            <a:avLst/>
          </a:prstGeom>
        </p:spPr>
      </p:pic>
    </p:spTree>
    <p:extLst>
      <p:ext uri="{BB962C8B-B14F-4D97-AF65-F5344CB8AC3E}">
        <p14:creationId xmlns:p14="http://schemas.microsoft.com/office/powerpoint/2010/main" val="2412567809"/>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536B2EB-11E9-30A3-B5B0-14D7B9F59E44}"/>
              </a:ext>
            </a:extLst>
          </p:cNvPr>
          <p:cNvSpPr>
            <a:spLocks noGrp="1"/>
          </p:cNvSpPr>
          <p:nvPr>
            <p:ph type="title"/>
          </p:nvPr>
        </p:nvSpPr>
        <p:spPr>
          <a:xfrm>
            <a:off x="0" y="0"/>
            <a:ext cx="12192000" cy="1325563"/>
          </a:xfrm>
        </p:spPr>
        <p:txBody>
          <a:bodyPr/>
          <a:lstStyle/>
          <a:p>
            <a:pPr algn="ctr"/>
            <a:r>
              <a:rPr lang="en-US" b="1">
                <a:latin typeface="+mn-lt"/>
              </a:rPr>
              <a:t>EEOC GUIDANCE</a:t>
            </a:r>
          </a:p>
        </p:txBody>
      </p:sp>
      <p:sp>
        <p:nvSpPr>
          <p:cNvPr id="3" name="Content Placeholder 2">
            <a:extLst>
              <a:ext uri="{FF2B5EF4-FFF2-40B4-BE49-F238E27FC236}">
                <a16:creationId xmlns:a16="http://schemas.microsoft.com/office/drawing/2014/main" id="{CD7A1974-28A9-CB38-54ED-33253F0FF645}"/>
              </a:ext>
            </a:extLst>
          </p:cNvPr>
          <p:cNvSpPr>
            <a:spLocks noGrp="1"/>
          </p:cNvSpPr>
          <p:nvPr>
            <p:ph idx="1"/>
          </p:nvPr>
        </p:nvSpPr>
        <p:spPr>
          <a:xfrm>
            <a:off x="838200" y="1589333"/>
            <a:ext cx="10515600" cy="3679333"/>
          </a:xfrm>
        </p:spPr>
        <p:txBody>
          <a:bodyPr>
            <a:normAutofit fontScale="92500" lnSpcReduction="10000"/>
          </a:bodyPr>
          <a:lstStyle/>
          <a:p>
            <a:r>
              <a:rPr lang="en-US" sz="3000"/>
              <a:t>Employers cannot discriminate because customers would prefer to work with people who have a different sexual orientation or gender identity.</a:t>
            </a:r>
          </a:p>
          <a:p>
            <a:r>
              <a:rPr lang="en-US" sz="3000"/>
              <a:t>Employers cannot prohibit a transgender employee from dressing or presenting consistent with that person’s gender identity </a:t>
            </a:r>
          </a:p>
          <a:p>
            <a:r>
              <a:rPr lang="en-US" sz="3000"/>
              <a:t>Recall:</a:t>
            </a:r>
          </a:p>
          <a:p>
            <a:pPr lvl="1"/>
            <a:r>
              <a:rPr lang="en-US" sz="2600"/>
              <a:t>Non-LGBTQ+ job applicants and employees are also protected against sexual orientation and gender identity discrimination</a:t>
            </a:r>
          </a:p>
          <a:p>
            <a:pPr lvl="1"/>
            <a:r>
              <a:rPr lang="en-US" sz="2600"/>
              <a:t>Discrimination includes severe or pervasive harassment</a:t>
            </a:r>
          </a:p>
          <a:p>
            <a:endParaRPr lang="en-US"/>
          </a:p>
        </p:txBody>
      </p:sp>
    </p:spTree>
    <p:extLst>
      <p:ext uri="{BB962C8B-B14F-4D97-AF65-F5344CB8AC3E}">
        <p14:creationId xmlns:p14="http://schemas.microsoft.com/office/powerpoint/2010/main" val="2530988584"/>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277A419-10DB-D884-1C01-FB46ED06C1C7}"/>
              </a:ext>
            </a:extLst>
          </p:cNvPr>
          <p:cNvSpPr>
            <a:spLocks noGrp="1"/>
          </p:cNvSpPr>
          <p:nvPr>
            <p:ph type="title"/>
          </p:nvPr>
        </p:nvSpPr>
        <p:spPr>
          <a:xfrm>
            <a:off x="0" y="28620"/>
            <a:ext cx="12192000" cy="1325563"/>
          </a:xfrm>
        </p:spPr>
        <p:txBody>
          <a:bodyPr/>
          <a:lstStyle/>
          <a:p>
            <a:pPr algn="ctr"/>
            <a:r>
              <a:rPr lang="en-US" b="1">
                <a:latin typeface="+mn-lt"/>
              </a:rPr>
              <a:t>HARRASSMENT</a:t>
            </a:r>
          </a:p>
        </p:txBody>
      </p:sp>
      <p:sp>
        <p:nvSpPr>
          <p:cNvPr id="3" name="Content Placeholder 2">
            <a:extLst>
              <a:ext uri="{FF2B5EF4-FFF2-40B4-BE49-F238E27FC236}">
                <a16:creationId xmlns:a16="http://schemas.microsoft.com/office/drawing/2014/main" id="{578601FB-AF00-B69D-110A-B157D3E1151A}"/>
              </a:ext>
            </a:extLst>
          </p:cNvPr>
          <p:cNvSpPr>
            <a:spLocks noGrp="1"/>
          </p:cNvSpPr>
          <p:nvPr>
            <p:ph idx="1"/>
          </p:nvPr>
        </p:nvSpPr>
        <p:spPr/>
        <p:txBody>
          <a:bodyPr/>
          <a:lstStyle/>
          <a:p>
            <a:pPr marL="461963" marR="0" lvl="0" indent="-461963" algn="just"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altLang="en-US" sz="2800" b="0" i="0" u="none" strike="noStrike" kern="1200" cap="none" spc="0" normalizeH="0" baseline="0" noProof="0">
                <a:ln>
                  <a:noFill/>
                </a:ln>
                <a:effectLst/>
                <a:uLnTx/>
                <a:uFillTx/>
                <a:latin typeface="Calibri" panose="020f0502020204030204"/>
                <a:ea typeface="+mn-ea"/>
                <a:cs typeface="Arial"/>
              </a:rPr>
              <a:t>It is unlawful to subject an employee to workplace harassment that creates a hostile work environment based on sexual orientation or gender identity. </a:t>
            </a:r>
          </a:p>
          <a:p>
            <a:pPr marL="461963" marR="0" lvl="0" indent="-461963"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endParaRPr kumimoji="0" lang="en-US" altLang="en-US" sz="1400" b="0" i="0" u="none" strike="noStrike" kern="1200" cap="none" spc="0" normalizeH="0" baseline="0" noProof="0">
              <a:ln>
                <a:noFill/>
              </a:ln>
              <a:effectLst/>
              <a:uLnTx/>
              <a:uFillTx/>
              <a:latin typeface="Calibri" panose="020f0502020204030204"/>
              <a:ea typeface="+mn-ea"/>
              <a:cs typeface="Arial"/>
            </a:endParaRPr>
          </a:p>
          <a:p>
            <a:pPr marL="461963" marR="0" lvl="0" indent="-461963"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altLang="en-US" sz="2800" b="0" i="0" u="none" strike="noStrike" kern="1200" cap="none" spc="0" normalizeH="0" baseline="0" noProof="0">
                <a:ln>
                  <a:noFill/>
                </a:ln>
                <a:effectLst/>
                <a:uLnTx/>
                <a:uFillTx/>
                <a:latin typeface="Calibri" panose="020f0502020204030204"/>
                <a:ea typeface="+mn-ea"/>
                <a:cs typeface="Arial"/>
              </a:rPr>
              <a:t>Hostile work environment elements:</a:t>
            </a:r>
          </a:p>
          <a:p>
            <a:pPr marL="919163" marR="0" lvl="1" indent="-461963"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kumimoji="0" lang="en-US" altLang="en-US" sz="2600" b="0" i="0" u="none" strike="noStrike" kern="1200" cap="none" spc="0" normalizeH="0" baseline="0" noProof="0">
                <a:ln>
                  <a:noFill/>
                </a:ln>
                <a:effectLst/>
                <a:uLnTx/>
                <a:uFillTx/>
                <a:latin typeface="Calibri" panose="020f0502020204030204"/>
                <a:ea typeface="+mn-ea"/>
                <a:cs typeface="Arial"/>
              </a:rPr>
              <a:t>Based on a protected status</a:t>
            </a:r>
          </a:p>
          <a:p>
            <a:pPr marL="919163" marR="0" lvl="1" indent="-461963"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kumimoji="0" lang="en-US" altLang="en-US" sz="2600" b="0" i="0" u="none" strike="noStrike" kern="1200" cap="none" spc="0" normalizeH="0" baseline="0" noProof="0">
                <a:ln>
                  <a:noFill/>
                </a:ln>
                <a:effectLst/>
                <a:uLnTx/>
                <a:uFillTx/>
                <a:latin typeface="Calibri" panose="020f0502020204030204"/>
                <a:ea typeface="+mn-ea"/>
                <a:cs typeface="Arial"/>
              </a:rPr>
              <a:t>Unwelcome conduct</a:t>
            </a:r>
          </a:p>
          <a:p>
            <a:pPr marL="919163" marR="0" lvl="1" indent="-461963" algn="l" defTabSz="914400" rtl="0" eaLnBrk="1" fontAlgn="auto" latinLnBrk="0" hangingPunct="1">
              <a:lnSpc>
                <a:spcPct val="90000"/>
              </a:lnSpc>
              <a:spcBef>
                <a:spcPts val="500"/>
              </a:spcBef>
              <a:spcAft>
                <a:spcPct val="0"/>
              </a:spcAft>
              <a:buClrTx/>
              <a:buSzTx/>
              <a:buFont typeface="Arial" panose="020b0604020202020204" pitchFamily="34" charset="0"/>
              <a:buChar char="•"/>
              <a:defRPr/>
            </a:pPr>
            <a:r>
              <a:rPr kumimoji="0" lang="en-US" altLang="en-US" sz="2600" b="0" i="0" u="none" strike="noStrike" kern="1200" cap="none" spc="0" normalizeH="0" baseline="0" noProof="0">
                <a:ln>
                  <a:noFill/>
                </a:ln>
                <a:effectLst/>
                <a:uLnTx/>
                <a:uFillTx/>
                <a:latin typeface="Calibri" panose="020f0502020204030204"/>
                <a:ea typeface="+mn-ea"/>
                <a:cs typeface="Arial"/>
              </a:rPr>
              <a:t>The conduct is severe or pervasive</a:t>
            </a:r>
          </a:p>
          <a:p>
            <a:endParaRPr lang="en-US"/>
          </a:p>
        </p:txBody>
      </p:sp>
    </p:spTree>
    <p:extLst>
      <p:ext uri="{BB962C8B-B14F-4D97-AF65-F5344CB8AC3E}">
        <p14:creationId xmlns:p14="http://schemas.microsoft.com/office/powerpoint/2010/main" val="1227106631"/>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158C0EB-C156-A492-BF24-970860584A06}"/>
              </a:ext>
            </a:extLst>
          </p:cNvPr>
          <p:cNvSpPr>
            <a:spLocks noGrp="1"/>
          </p:cNvSpPr>
          <p:nvPr>
            <p:ph type="title"/>
          </p:nvPr>
        </p:nvSpPr>
        <p:spPr>
          <a:xfrm>
            <a:off x="0" y="7659"/>
            <a:ext cx="12192000" cy="1013273"/>
          </a:xfrm>
        </p:spPr>
        <p:txBody>
          <a:bodyPr>
            <a:normAutofit/>
          </a:bodyPr>
          <a:lstStyle/>
          <a:p>
            <a:pPr algn="ctr"/>
            <a:r>
              <a:rPr lang="en-US" sz="2800" b="1">
                <a:latin typeface="+mn-lt"/>
              </a:rPr>
              <a:t>HOSTILE WORK ENVIRONMENT: PROTECTED CATEGORIES UNDER EEO LAWS</a:t>
            </a:r>
          </a:p>
        </p:txBody>
      </p:sp>
      <p:pic>
        <p:nvPicPr>
          <p:cNvPr id="4" name="Picture 3">
            <a:extLst>
              <a:ext uri="{FF2B5EF4-FFF2-40B4-BE49-F238E27FC236}">
                <a16:creationId xmlns:a16="http://schemas.microsoft.com/office/drawing/2014/main" id="{15D42A7C-2B6F-964E-DC28-804174214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458" y="585794"/>
            <a:ext cx="3686783" cy="1327923"/>
          </a:xfrm>
          <a:prstGeom prst="rect">
            <a:avLst/>
          </a:prstGeom>
        </p:spPr>
      </p:pic>
      <p:pic>
        <p:nvPicPr>
          <p:cNvPr id="10" name="Picture 9">
            <a:extLst>
              <a:ext uri="{FF2B5EF4-FFF2-40B4-BE49-F238E27FC236}">
                <a16:creationId xmlns:a16="http://schemas.microsoft.com/office/drawing/2014/main" id="{6DD6C181-BE92-6A9E-059C-B4A4F8F811B7}"/>
              </a:ext>
            </a:extLst>
          </p:cNvPr>
          <p:cNvPicPr>
            <a:picLocks noChangeAspect="1"/>
          </p:cNvPicPr>
          <p:nvPr/>
        </p:nvPicPr>
        <p:blipFill>
          <a:blip r:embed="rId4"/>
          <a:stretch>
            <a:fillRect/>
          </a:stretch>
        </p:blipFill>
        <p:spPr>
          <a:xfrm>
            <a:off x="1074111" y="1742571"/>
            <a:ext cx="9528874" cy="4029805"/>
          </a:xfrm>
          <a:prstGeom prst="rect">
            <a:avLst/>
          </a:prstGeom>
        </p:spPr>
      </p:pic>
    </p:spTree>
    <p:extLst>
      <p:ext uri="{BB962C8B-B14F-4D97-AF65-F5344CB8AC3E}">
        <p14:creationId xmlns:p14="http://schemas.microsoft.com/office/powerpoint/2010/main" val="3484195911"/>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AA65AD2-DA33-4026-94D5-30DE02560AD2}"/>
              </a:ext>
            </a:extLst>
          </p:cNvPr>
          <p:cNvSpPr>
            <a:spLocks noGrp="1"/>
          </p:cNvSpPr>
          <p:nvPr>
            <p:ph type="title"/>
          </p:nvPr>
        </p:nvSpPr>
        <p:spPr>
          <a:xfrm>
            <a:off x="0" y="46375"/>
            <a:ext cx="12192000" cy="1325563"/>
          </a:xfrm>
        </p:spPr>
        <p:txBody>
          <a:bodyPr/>
          <a:lstStyle/>
          <a:p>
            <a:pPr algn="ctr"/>
            <a:r>
              <a:rPr lang="en-US" b="1">
                <a:latin typeface="+mn-lt"/>
              </a:rPr>
              <a:t>EXAMPLES OF PROHIBITED CONDUCT</a:t>
            </a:r>
          </a:p>
        </p:txBody>
      </p:sp>
      <p:sp>
        <p:nvSpPr>
          <p:cNvPr id="3" name="Content Placeholder 2">
            <a:extLst>
              <a:ext uri="{FF2B5EF4-FFF2-40B4-BE49-F238E27FC236}">
                <a16:creationId xmlns:a16="http://schemas.microsoft.com/office/drawing/2014/main" id="{63A9112E-B197-4FC5-450E-267E5ABBE98E}"/>
              </a:ext>
            </a:extLst>
          </p:cNvPr>
          <p:cNvSpPr>
            <a:spLocks noGrp="1"/>
          </p:cNvSpPr>
          <p:nvPr>
            <p:ph idx="1"/>
          </p:nvPr>
        </p:nvSpPr>
        <p:spPr/>
        <p:txBody>
          <a:bodyPr>
            <a:normAutofit fontScale="92500" lnSpcReduction="20000"/>
          </a:bodyPr>
          <a:lstStyle/>
          <a:p>
            <a:pPr algn="just">
              <a:lnSpc>
                <a:spcPct val="100000"/>
              </a:lnSpc>
              <a:spcBef>
                <a:spcPct val="0"/>
              </a:spcBef>
              <a:spcAft>
                <a:spcPct val="0"/>
              </a:spcAft>
              <a:buClr>
                <a:srgbClr val="002060"/>
              </a:buClr>
            </a:pPr>
            <a:r>
              <a:rPr lang="en-US" altLang="en-US" sz="2800">
                <a:cs typeface="Arial"/>
              </a:rPr>
              <a:t>Harassment can include, for example, offensive or derogatory remarks about sexual orientation or a person's transgender status or gender transition.</a:t>
            </a:r>
          </a:p>
          <a:p>
            <a:pPr algn="just">
              <a:lnSpc>
                <a:spcPct val="100000"/>
              </a:lnSpc>
              <a:spcBef>
                <a:spcPct val="0"/>
              </a:spcBef>
              <a:spcAft>
                <a:spcPct val="0"/>
              </a:spcAft>
              <a:buClr>
                <a:srgbClr val="002060"/>
              </a:buClr>
            </a:pPr>
            <a:endParaRPr lang="en-US">
              <a:cs typeface="Arial"/>
            </a:endParaRPr>
          </a:p>
          <a:p>
            <a:pPr algn="just">
              <a:lnSpc>
                <a:spcPct val="100000"/>
              </a:lnSpc>
              <a:spcBef>
                <a:spcPct val="0"/>
              </a:spcBef>
              <a:spcAft>
                <a:spcPct val="0"/>
              </a:spcAft>
              <a:buClr>
                <a:srgbClr val="002060"/>
              </a:buClr>
            </a:pPr>
            <a:r>
              <a:rPr lang="en-US">
                <a:cs typeface="Arial"/>
              </a:rPr>
              <a:t>Unwelcome or unwanted sexual advances or touching, such as patting, pinching, brushing up against, hugging, cornering, kissing, fondling, sexual flirtations, or any other similar contact.</a:t>
            </a:r>
          </a:p>
          <a:p>
            <a:pPr algn="just">
              <a:lnSpc>
                <a:spcPct val="100000"/>
              </a:lnSpc>
              <a:spcBef>
                <a:spcPct val="0"/>
              </a:spcBef>
              <a:spcAft>
                <a:spcPct val="0"/>
              </a:spcAft>
              <a:buClr>
                <a:srgbClr val="002060"/>
              </a:buClr>
            </a:pPr>
            <a:endParaRPr lang="en-US">
              <a:cs typeface="Arial"/>
            </a:endParaRPr>
          </a:p>
          <a:p>
            <a:pPr algn="just">
              <a:lnSpc>
                <a:spcPct val="100000"/>
              </a:lnSpc>
              <a:spcBef>
                <a:spcPct val="0"/>
              </a:spcBef>
              <a:spcAft>
                <a:spcPct val="0"/>
              </a:spcAft>
              <a:buClr>
                <a:srgbClr val="002060"/>
              </a:buClr>
            </a:pPr>
            <a:r>
              <a:rPr lang="en-US">
                <a:cs typeface="Arial"/>
              </a:rPr>
              <a:t>Verbal harassment or unwelcome kidding of a sexual nature, such as telling “dirty” jokes and comments about body parts, appearance, or clothing, where such comments go beyond mere courtesy or are unwelcome.</a:t>
            </a:r>
          </a:p>
          <a:p>
            <a:endParaRPr lang="en-US"/>
          </a:p>
        </p:txBody>
      </p:sp>
    </p:spTree>
    <p:extLst>
      <p:ext uri="{BB962C8B-B14F-4D97-AF65-F5344CB8AC3E}">
        <p14:creationId xmlns:p14="http://schemas.microsoft.com/office/powerpoint/2010/main" val="816829976"/>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12B956B-DC71-893C-0764-D6C173C16E30}"/>
              </a:ext>
            </a:extLst>
          </p:cNvPr>
          <p:cNvSpPr>
            <a:spLocks noGrp="1"/>
          </p:cNvSpPr>
          <p:nvPr>
            <p:ph type="title"/>
          </p:nvPr>
        </p:nvSpPr>
        <p:spPr>
          <a:xfrm>
            <a:off x="0" y="365125"/>
            <a:ext cx="12192000" cy="1325563"/>
          </a:xfrm>
        </p:spPr>
        <p:txBody>
          <a:bodyPr/>
          <a:lstStyle/>
          <a:p>
            <a:pPr algn="ctr"/>
            <a:r>
              <a:rPr lang="en-US" b="1">
                <a:latin typeface="+mn-lt"/>
              </a:rPr>
              <a:t>EXAMPLES OF PROHIBITED CONDUCT</a:t>
            </a:r>
          </a:p>
        </p:txBody>
      </p:sp>
      <p:sp>
        <p:nvSpPr>
          <p:cNvPr id="3" name="Content Placeholder 2">
            <a:extLst>
              <a:ext uri="{FF2B5EF4-FFF2-40B4-BE49-F238E27FC236}">
                <a16:creationId xmlns:a16="http://schemas.microsoft.com/office/drawing/2014/main" id="{D4501FF5-9C21-9E6A-9B4E-B5BFDB1A341A}"/>
              </a:ext>
            </a:extLst>
          </p:cNvPr>
          <p:cNvSpPr>
            <a:spLocks noGrp="1"/>
          </p:cNvSpPr>
          <p:nvPr>
            <p:ph idx="1"/>
          </p:nvPr>
        </p:nvSpPr>
        <p:spPr/>
        <p:txBody>
          <a:bodyPr>
            <a:normAutofit fontScale="92500" lnSpcReduction="10000"/>
          </a:bodyPr>
          <a:lstStyle/>
          <a:p>
            <a:pPr marL="228600" marR="0" lvl="0" indent="-22860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Too much personal attention, such as repeatedly asking out a </a:t>
            </a:r>
          </a:p>
          <a:p>
            <a:pPr marL="0" marR="0" lvl="0" indent="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None/>
              <a:defRPr/>
            </a:pPr>
            <a:r>
              <a:rPr kumimoji="0" lang="en-US" sz="2800" b="0" i="0" u="none" strike="noStrike" kern="1200" cap="none" spc="0" normalizeH="0" baseline="0" noProof="0">
                <a:ln>
                  <a:noFill/>
                </a:ln>
                <a:effectLst/>
                <a:uLnTx/>
                <a:uFillTx/>
                <a:latin typeface="Calibri" panose="020f0502020204030204"/>
                <a:ea typeface="+mn-ea"/>
                <a:cs typeface="Arial"/>
              </a:rPr>
              <a:t>   co-worker. </a:t>
            </a:r>
          </a:p>
          <a:p>
            <a:pPr marL="0" marR="0" lvl="0" indent="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None/>
              <a:defRPr/>
            </a:pPr>
            <a:endParaRPr kumimoji="0" lang="en-US" sz="2800" b="0" i="0" u="none" strike="noStrike" kern="1200" cap="none" spc="0" normalizeH="0" baseline="0" noProof="0">
              <a:ln>
                <a:noFill/>
              </a:ln>
              <a:effectLst/>
              <a:uLnTx/>
              <a:uFillTx/>
              <a:latin typeface="Calibri" panose="020f0502020204030204"/>
              <a:ea typeface="+mn-ea"/>
              <a:cs typeface="Arial"/>
            </a:endParaRPr>
          </a:p>
          <a:p>
            <a:pPr marL="228600" marR="0" lvl="0" indent="-22860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Epithets, racial “jokes,” slurs or negative stereotypes, etc.</a:t>
            </a:r>
          </a:p>
          <a:p>
            <a:pPr marL="0" marR="0" lvl="0" indent="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None/>
              <a:defRPr/>
            </a:pPr>
            <a:endParaRPr kumimoji="0" lang="en-US" sz="2800" b="0" i="0" u="none" strike="noStrike" kern="1200" cap="none" spc="0" normalizeH="0" baseline="0" noProof="0">
              <a:ln>
                <a:noFill/>
              </a:ln>
              <a:effectLst/>
              <a:uLnTx/>
              <a:uFillTx/>
              <a:latin typeface="Calibri" panose="020f0502020204030204"/>
              <a:ea typeface="+mn-ea"/>
              <a:cs typeface="Arial"/>
            </a:endParaRPr>
          </a:p>
          <a:p>
            <a:pPr marL="228600" marR="0" lvl="0" indent="-22860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Posting or distribution of written or graphic material that denigrates</a:t>
            </a:r>
          </a:p>
          <a:p>
            <a:pPr marL="0" marR="0" lvl="0" indent="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None/>
              <a:defRPr/>
            </a:pPr>
            <a:r>
              <a:rPr kumimoji="0" lang="en-US" sz="2800" b="0" i="0" u="none" strike="noStrike" kern="1200" cap="none" spc="0" normalizeH="0" baseline="0" noProof="0">
                <a:ln>
                  <a:noFill/>
                </a:ln>
                <a:effectLst/>
                <a:uLnTx/>
                <a:uFillTx/>
                <a:latin typeface="Calibri" panose="020f0502020204030204"/>
                <a:ea typeface="+mn-ea"/>
                <a:cs typeface="Arial"/>
              </a:rPr>
              <a:t>   or shows hostility or aversion to persons of a protected class.</a:t>
            </a:r>
          </a:p>
          <a:p>
            <a:pPr marL="685800" marR="0" lvl="1" indent="-22860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Char char="•"/>
              <a:defRPr/>
            </a:pPr>
            <a:r>
              <a:rPr kumimoji="0" lang="en-US" sz="2400" b="0" i="0" u="none" strike="noStrike" kern="1200" cap="none" spc="0" normalizeH="0" baseline="0" noProof="0">
                <a:ln>
                  <a:noFill/>
                </a:ln>
                <a:effectLst/>
                <a:uLnTx/>
                <a:uFillTx/>
                <a:latin typeface="Calibri" panose="020f0502020204030204"/>
                <a:ea typeface="+mn-ea"/>
                <a:cs typeface="Arial"/>
              </a:rPr>
              <a:t>Including social media</a:t>
            </a:r>
          </a:p>
          <a:p>
            <a:pPr marL="0" marR="0" lvl="0" indent="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None/>
              <a:defRPr/>
            </a:pPr>
            <a:endParaRPr kumimoji="0" lang="en-US" sz="2800" b="0" i="0" u="none" strike="noStrike" kern="1200" cap="none" spc="0" normalizeH="0" baseline="0" noProof="0">
              <a:ln>
                <a:noFill/>
              </a:ln>
              <a:effectLst/>
              <a:uLnTx/>
              <a:uFillTx/>
              <a:latin typeface="Calibri" panose="020f0502020204030204"/>
              <a:ea typeface="+mn-ea"/>
              <a:cs typeface="Arial"/>
            </a:endParaRPr>
          </a:p>
          <a:p>
            <a:pPr marL="228600" marR="0" lvl="0" indent="-228600" algn="just" defTabSz="914400" rtl="0" eaLnBrk="1" fontAlgn="auto" latinLnBrk="0" hangingPunct="1">
              <a:lnSpc>
                <a:spcPct val="100000"/>
              </a:lnSpc>
              <a:spcBef>
                <a:spcPct val="0"/>
              </a:spcBef>
              <a:spcAft>
                <a:spcPct val="0"/>
              </a:spcAft>
              <a:buClr>
                <a:srgbClr val="002060"/>
              </a:buClr>
              <a:buSzTx/>
              <a:buFont typeface="Arial" panose="020b0604020202020204" pitchFamily="34" charset="0"/>
              <a:buChar char="•"/>
              <a:defRPr/>
            </a:pPr>
            <a:r>
              <a:rPr kumimoji="0" lang="en-US" altLang="en-US" sz="2800" b="0" i="0" u="none" strike="noStrike" kern="1200" cap="none" spc="0" normalizeH="0" baseline="0" noProof="0">
                <a:ln>
                  <a:noFill/>
                </a:ln>
                <a:effectLst/>
                <a:uLnTx/>
                <a:uFillTx/>
                <a:latin typeface="Calibri" panose="020f0502020204030204"/>
                <a:ea typeface="+mn-ea"/>
                <a:cs typeface="Arial"/>
              </a:rPr>
              <a:t>Offensive nicknames; identifying someone by a protected characteristic.</a:t>
            </a:r>
          </a:p>
          <a:p>
            <a:endParaRPr lang="en-US"/>
          </a:p>
        </p:txBody>
      </p:sp>
    </p:spTree>
    <p:extLst>
      <p:ext uri="{BB962C8B-B14F-4D97-AF65-F5344CB8AC3E}">
        <p14:creationId xmlns:p14="http://schemas.microsoft.com/office/powerpoint/2010/main" val="1015870744"/>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CE2C8A49-6D04-A3D6-5BD7-F4343D7FC945}"/>
              </a:ext>
            </a:extLst>
          </p:cNvPr>
          <p:cNvPicPr>
            <a:picLocks noChangeAspect="1"/>
          </p:cNvPicPr>
          <p:nvPr/>
        </p:nvPicPr>
        <p:blipFill>
          <a:blip r:embed="rId3">
            <a:extLst>
              <a:ext uri="{28A0092B-C50C-407E-A947-70E740481C1C}">
                <a14:useLocalDpi xmlns:a14="http://schemas.microsoft.com/office/drawing/2010/main" val="0"/>
              </a:ext>
            </a:extLst>
          </a:blip>
          <a:srcRect l="3908" r="7203"/>
          <a:stretch>
            <a:fillRect/>
          </a:stretch>
        </p:blipFill>
        <p:spPr>
          <a:xfrm>
            <a:off x="-3047" y="10"/>
            <a:ext cx="12191999" cy="6857990"/>
          </a:xfrm>
          <a:prstGeom prst="rect">
            <a:avLst/>
          </a:prstGeom>
        </p:spPr>
      </p:pic>
      <p:sp>
        <p:nvSpPr>
          <p:cNvPr id="8" name="TextBox 7">
            <a:extLst>
              <a:ext uri="{FF2B5EF4-FFF2-40B4-BE49-F238E27FC236}">
                <a16:creationId xmlns:a16="http://schemas.microsoft.com/office/drawing/2014/main" id="{EE384B96-5413-32CF-3D1F-49D80332A32D}"/>
              </a:ext>
            </a:extLst>
          </p:cNvPr>
          <p:cNvSpPr txBox="1"/>
          <p:nvPr/>
        </p:nvSpPr>
        <p:spPr>
          <a:xfrm>
            <a:off x="-3047" y="3173656"/>
            <a:ext cx="12188951" cy="812530"/>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600"/>
              </a:spcAft>
              <a:buClrTx/>
              <a:buSzTx/>
              <a:buFontTx/>
              <a:buNone/>
              <a:defRPr/>
            </a:pPr>
            <a:r>
              <a:rPr kumimoji="0" lang="en-US" sz="5200" b="1" i="0" u="none" strike="noStrike" kern="1200" cap="none" spc="0" normalizeH="0" baseline="0" noProof="0">
                <a:ln>
                  <a:solidFill>
                    <a:srgbClr val="0E2E48"/>
                  </a:solidFill>
                </a:ln>
                <a:solidFill>
                  <a:schemeClr val="bg1"/>
                </a:solidFill>
                <a:effectLst/>
                <a:uLnTx/>
                <a:uFillTx/>
                <a:latin typeface="Calibri Light" panose="020f0302020204030204"/>
                <a:ea typeface="+mn-ea"/>
                <a:cs typeface="+mn-cs"/>
              </a:rPr>
              <a:t>UNDERSTANDING TERMINOLOGY</a:t>
            </a:r>
          </a:p>
        </p:txBody>
      </p:sp>
    </p:spTree>
    <p:extLst>
      <p:ext uri="{BB962C8B-B14F-4D97-AF65-F5344CB8AC3E}">
        <p14:creationId xmlns:p14="http://schemas.microsoft.com/office/powerpoint/2010/main" val="1892871145"/>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1C30504-E137-6940-AD3C-ED14879EACA6}"/>
              </a:ext>
            </a:extLst>
          </p:cNvPr>
          <p:cNvSpPr>
            <a:spLocks noGrp="1"/>
          </p:cNvSpPr>
          <p:nvPr>
            <p:ph type="title"/>
          </p:nvPr>
        </p:nvSpPr>
        <p:spPr>
          <a:xfrm>
            <a:off x="0" y="0"/>
            <a:ext cx="12192000" cy="1325563"/>
          </a:xfrm>
        </p:spPr>
        <p:txBody>
          <a:bodyPr/>
          <a:lstStyle/>
          <a:p>
            <a:pPr algn="ctr"/>
            <a:r>
              <a:rPr lang="en-US" b="1">
                <a:latin typeface="+mn-lt"/>
              </a:rPr>
              <a:t>SEXUAL ORIENTATION &amp; GENDER IDENTITY</a:t>
            </a:r>
          </a:p>
        </p:txBody>
      </p:sp>
      <p:pic>
        <p:nvPicPr>
          <p:cNvPr id="4" name="Picture 2">
            <a:extLst>
              <a:ext uri="{FF2B5EF4-FFF2-40B4-BE49-F238E27FC236}">
                <a16:creationId xmlns:a16="http://schemas.microsoft.com/office/drawing/2014/main" id="{9D65F7E1-FE3C-8141-0ADF-CE01284E16C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9495" y="1150228"/>
            <a:ext cx="10434374" cy="4557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330571"/>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C712321-C5DA-4D37-C68E-99C235F76C17}"/>
              </a:ext>
            </a:extLst>
          </p:cNvPr>
          <p:cNvSpPr>
            <a:spLocks noGrp="1"/>
          </p:cNvSpPr>
          <p:nvPr>
            <p:ph type="title"/>
          </p:nvPr>
        </p:nvSpPr>
        <p:spPr>
          <a:xfrm>
            <a:off x="0" y="187571"/>
            <a:ext cx="12192000" cy="1325563"/>
          </a:xfrm>
        </p:spPr>
        <p:txBody>
          <a:bodyPr/>
          <a:lstStyle/>
          <a:p>
            <a:pPr algn="ctr"/>
            <a:r>
              <a:rPr lang="en-US" b="1">
                <a:latin typeface="+mn-lt"/>
              </a:rPr>
              <a:t>SEXUAL ORENTATION &amp; GENDER IDENTITY</a:t>
            </a:r>
          </a:p>
        </p:txBody>
      </p:sp>
      <p:sp>
        <p:nvSpPr>
          <p:cNvPr id="3" name="Content Placeholder 2">
            <a:extLst>
              <a:ext uri="{FF2B5EF4-FFF2-40B4-BE49-F238E27FC236}">
                <a16:creationId xmlns:a16="http://schemas.microsoft.com/office/drawing/2014/main" id="{8C4C6858-C340-D574-5F0A-69C03AC75247}"/>
              </a:ext>
            </a:extLst>
          </p:cNvPr>
          <p:cNvSpPr>
            <a:spLocks noGrp="1"/>
          </p:cNvSpPr>
          <p:nvPr>
            <p:ph idx="1"/>
          </p:nvPr>
        </p:nvSpPr>
        <p:spPr>
          <a:xfrm>
            <a:off x="767178" y="1545470"/>
            <a:ext cx="10515600" cy="3679333"/>
          </a:xfrm>
        </p:spPr>
        <p:txBody>
          <a:bodyPr>
            <a:normAutofit fontScale="92500" lnSpcReduction="20000"/>
          </a:bodyPr>
          <a:lstStyle/>
          <a:p>
            <a:r>
              <a:rPr lang="en-US"/>
              <a:t>Sexual orientation: an individual’s physical and/or emotional attraction to the same or a different gender</a:t>
            </a:r>
          </a:p>
          <a:p>
            <a:endParaRPr lang="en-US"/>
          </a:p>
          <a:p>
            <a:r>
              <a:rPr lang="en-US"/>
              <a:t>Cisgender: individuals whose sex assignment at birth corresponds to their gender identity and expression</a:t>
            </a:r>
          </a:p>
          <a:p>
            <a:endParaRPr lang="en-US"/>
          </a:p>
          <a:p>
            <a:r>
              <a:rPr lang="en-US"/>
              <a:t>Transgender: individuals whose gender identity presentation does not fall within stereotypical gender norms and may (but not always) seek to change their physical characteristics through gender affirming surgery or other actions. </a:t>
            </a:r>
          </a:p>
          <a:p>
            <a:endParaRPr lang="en-US"/>
          </a:p>
        </p:txBody>
      </p:sp>
    </p:spTree>
    <p:extLst>
      <p:ext uri="{BB962C8B-B14F-4D97-AF65-F5344CB8AC3E}">
        <p14:creationId xmlns:p14="http://schemas.microsoft.com/office/powerpoint/2010/main" val="1538069305"/>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2DADD1D-C1CF-675E-E2AC-7E265D3DEED3}"/>
              </a:ext>
            </a:extLst>
          </p:cNvPr>
          <p:cNvSpPr>
            <a:spLocks noGrp="1"/>
          </p:cNvSpPr>
          <p:nvPr>
            <p:ph type="title"/>
          </p:nvPr>
        </p:nvSpPr>
        <p:spPr>
          <a:xfrm>
            <a:off x="0" y="125428"/>
            <a:ext cx="12192000" cy="1325563"/>
          </a:xfrm>
        </p:spPr>
        <p:txBody>
          <a:bodyPr/>
          <a:lstStyle/>
          <a:p>
            <a:pPr algn="ctr"/>
            <a:r>
              <a:rPr lang="en-US" b="1">
                <a:latin typeface="+mn-lt"/>
              </a:rPr>
              <a:t>GENDER IDENTITY &amp; EXPRESSION</a:t>
            </a:r>
          </a:p>
        </p:txBody>
      </p:sp>
      <p:sp>
        <p:nvSpPr>
          <p:cNvPr id="3" name="Content Placeholder 2">
            <a:extLst>
              <a:ext uri="{FF2B5EF4-FFF2-40B4-BE49-F238E27FC236}">
                <a16:creationId xmlns:a16="http://schemas.microsoft.com/office/drawing/2014/main" id="{43ED7ECA-B433-D938-C876-22F808BD76A8}"/>
              </a:ext>
            </a:extLst>
          </p:cNvPr>
          <p:cNvSpPr>
            <a:spLocks noGrp="1"/>
          </p:cNvSpPr>
          <p:nvPr>
            <p:ph idx="1"/>
          </p:nvPr>
        </p:nvSpPr>
        <p:spPr>
          <a:xfrm>
            <a:off x="722790" y="1589333"/>
            <a:ext cx="10515600" cy="3679333"/>
          </a:xfrm>
        </p:spPr>
        <p:txBody>
          <a:bodyPr>
            <a:normAutofit fontScale="92500" lnSpcReduction="20000"/>
          </a:bodyPr>
          <a:lstStyle/>
          <a:p>
            <a:r>
              <a:rPr lang="en-US" b="1"/>
              <a:t>Gender identity: </a:t>
            </a:r>
            <a:r>
              <a:rPr lang="en-US"/>
              <a:t>a person’s innate, internal sense of his, her, or their gender</a:t>
            </a:r>
          </a:p>
          <a:p>
            <a:endParaRPr lang="en-US" sz="1300"/>
          </a:p>
          <a:p>
            <a:r>
              <a:rPr lang="en-US" b="1"/>
              <a:t>Gender expression: </a:t>
            </a:r>
            <a:r>
              <a:rPr lang="en-US"/>
              <a:t>the way in which a person presents his, her, or their gender to the outside world</a:t>
            </a:r>
          </a:p>
          <a:p>
            <a:endParaRPr lang="en-US" sz="1300"/>
          </a:p>
          <a:p>
            <a:r>
              <a:rPr lang="en-US" b="1"/>
              <a:t>Gender non-conforming: </a:t>
            </a:r>
            <a:r>
              <a:rPr lang="en-US"/>
              <a:t>behavior that does not match social gender stereotypes, often through dress or physical appearance</a:t>
            </a:r>
          </a:p>
          <a:p>
            <a:endParaRPr lang="en-US" sz="1400"/>
          </a:p>
          <a:p>
            <a:r>
              <a:rPr lang="en-US" b="1"/>
              <a:t>Non-binary: </a:t>
            </a:r>
            <a:r>
              <a:rPr lang="en-US"/>
              <a:t>gender identities that are not exclusively masculine or feminine</a:t>
            </a:r>
          </a:p>
          <a:p>
            <a:endParaRPr lang="en-US"/>
          </a:p>
        </p:txBody>
      </p:sp>
    </p:spTree>
    <p:extLst>
      <p:ext uri="{BB962C8B-B14F-4D97-AF65-F5344CB8AC3E}">
        <p14:creationId xmlns:p14="http://schemas.microsoft.com/office/powerpoint/2010/main" val="2634190496"/>
      </p:ext>
    </p:extLst>
  </p:cSld>
  <p:clrMapOvr>
    <a:masterClrMapping/>
  </p:clrMapOvr>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ED93C73-174D-D22B-FA70-D98E71207365}"/>
              </a:ext>
            </a:extLst>
          </p:cNvPr>
          <p:cNvSpPr>
            <a:spLocks noGrp="1"/>
          </p:cNvSpPr>
          <p:nvPr>
            <p:ph type="title"/>
          </p:nvPr>
        </p:nvSpPr>
        <p:spPr>
          <a:xfrm>
            <a:off x="0" y="72162"/>
            <a:ext cx="12192000" cy="1325563"/>
          </a:xfrm>
        </p:spPr>
        <p:txBody>
          <a:bodyPr/>
          <a:lstStyle/>
          <a:p>
            <a:pPr algn="ctr"/>
            <a:r>
              <a:rPr lang="en-US" b="1">
                <a:latin typeface="+mn-lt"/>
              </a:rPr>
              <a:t>SEXUAL ORIENTATION &amp; GENDER IDENTITY</a:t>
            </a:r>
          </a:p>
        </p:txBody>
      </p:sp>
      <p:pic>
        <p:nvPicPr>
          <p:cNvPr id="4" name="Picture 3">
            <a:extLst>
              <a:ext uri="{FF2B5EF4-FFF2-40B4-BE49-F238E27FC236}">
                <a16:creationId xmlns:a16="http://schemas.microsoft.com/office/drawing/2014/main" id="{96ACFB72-6E7F-89DC-77FB-C111DCF496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44065" y="1025758"/>
            <a:ext cx="4376658" cy="576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548787"/>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3496A05-E7A7-C00B-1A1B-8FD251BCD3C5}"/>
              </a:ext>
            </a:extLst>
          </p:cNvPr>
          <p:cNvSpPr>
            <a:spLocks noGrp="1"/>
          </p:cNvSpPr>
          <p:nvPr>
            <p:ph type="title"/>
          </p:nvPr>
        </p:nvSpPr>
        <p:spPr>
          <a:xfrm>
            <a:off x="0" y="365125"/>
            <a:ext cx="12192000" cy="1325563"/>
          </a:xfrm>
        </p:spPr>
        <p:txBody>
          <a:bodyPr/>
          <a:lstStyle/>
          <a:p>
            <a:pPr algn="ctr"/>
            <a:r>
              <a:rPr lang="en-US" b="1">
                <a:latin typeface="+mn-lt"/>
                <a:cs typeface="Times New Roman" panose="02020603050405020304" pitchFamily="18" charset="0"/>
              </a:rPr>
              <a:t>DID YOU KNOW?</a:t>
            </a:r>
          </a:p>
        </p:txBody>
      </p:sp>
      <p:sp>
        <p:nvSpPr>
          <p:cNvPr id="7" name="Content Placeholder 6">
            <a:extLst>
              <a:ext uri="{FF2B5EF4-FFF2-40B4-BE49-F238E27FC236}">
                <a16:creationId xmlns:a16="http://schemas.microsoft.com/office/drawing/2014/main" id="{D51E6A38-7031-1278-9246-3FED7DF4AA56}"/>
              </a:ext>
            </a:extLst>
          </p:cNvPr>
          <p:cNvSpPr>
            <a:spLocks noGrp="1"/>
          </p:cNvSpPr>
          <p:nvPr>
            <p:ph idx="1"/>
          </p:nvPr>
        </p:nvSpPr>
        <p:spPr>
          <a:xfrm>
            <a:off x="230819" y="2285658"/>
            <a:ext cx="5761607" cy="3716531"/>
          </a:xfrm>
        </p:spPr>
        <p:txBody>
          <a:bodyPr/>
          <a:lstStyle/>
          <a:p>
            <a:pPr marL="0" indent="0" algn="ctr">
              <a:buNone/>
            </a:pPr>
            <a:r>
              <a:rPr lang="en-US" sz="4400">
                <a:cs typeface="Times New Roman" panose="02020603050405020304" pitchFamily="18" charset="0"/>
              </a:rPr>
              <a:t>At least 4% of the workforce in Nebraska identifies as LGBTQ</a:t>
            </a:r>
          </a:p>
          <a:p>
            <a:endParaRPr lang="en-US"/>
          </a:p>
        </p:txBody>
      </p:sp>
      <p:pic>
        <p:nvPicPr>
          <p:cNvPr id="1026" name="Picture 2">
            <a:extLst>
              <a:ext uri="{FF2B5EF4-FFF2-40B4-BE49-F238E27FC236}">
                <a16:creationId xmlns:a16="http://schemas.microsoft.com/office/drawing/2014/main" id="{A95F85BB-1E43-00B5-6A54-0CD5CFEE1E5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95297" y="2618913"/>
            <a:ext cx="3716425" cy="2294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377534"/>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B1AA7D0E-A45E-8AD0-94C4-79A40BBF9196}"/>
              </a:ext>
            </a:extLst>
          </p:cNvPr>
          <p:cNvSpPr>
            <a:spLocks noGrp="1"/>
          </p:cNvSpPr>
          <p:nvPr>
            <p:ph type="title"/>
          </p:nvPr>
        </p:nvSpPr>
        <p:spPr>
          <a:xfrm>
            <a:off x="0" y="365125"/>
            <a:ext cx="12192000" cy="1325563"/>
          </a:xfrm>
        </p:spPr>
        <p:txBody>
          <a:bodyPr/>
          <a:lstStyle/>
          <a:p>
            <a:pPr algn="ctr"/>
            <a:r>
              <a:rPr lang="en-US" b="1">
                <a:latin typeface="+mn-lt"/>
              </a:rPr>
              <a:t>TERMINOLOGY</a:t>
            </a:r>
          </a:p>
        </p:txBody>
      </p:sp>
      <p:sp>
        <p:nvSpPr>
          <p:cNvPr id="3" name="Content Placeholder 2">
            <a:extLst>
              <a:ext uri="{FF2B5EF4-FFF2-40B4-BE49-F238E27FC236}">
                <a16:creationId xmlns:a16="http://schemas.microsoft.com/office/drawing/2014/main" id="{4D991655-76DD-1302-5965-4CFE9F08CC99}"/>
              </a:ext>
            </a:extLst>
          </p:cNvPr>
          <p:cNvSpPr>
            <a:spLocks noGrp="1"/>
          </p:cNvSpPr>
          <p:nvPr>
            <p:ph idx="1"/>
          </p:nvPr>
        </p:nvSpPr>
        <p:spPr/>
        <p:txBody>
          <a:bodyPr>
            <a:normAutofit fontScale="70000" lnSpcReduction="20000"/>
          </a:bodyPr>
          <a:lstStyle/>
          <a:p>
            <a:pPr marL="0" lvl="0" indent="0">
              <a:buNone/>
            </a:pPr>
            <a:r>
              <a:rPr lang="en-US" sz="2800" b="1">
                <a:cs typeface="Arial"/>
              </a:rPr>
              <a:t>Sexual Orientation </a:t>
            </a:r>
            <a:r>
              <a:rPr lang="en-US" sz="2800">
                <a:cs typeface="Arial"/>
              </a:rPr>
              <a:t>– The gender to whom an individual is sexually attracted defines one’s orientation.</a:t>
            </a:r>
          </a:p>
          <a:p>
            <a:pPr lvl="0"/>
            <a:r>
              <a:rPr lang="en-US" sz="2800">
                <a:cs typeface="Arial"/>
              </a:rPr>
              <a:t>Queer: Umbrella term to describe individuals who identify as non-heterosexual.</a:t>
            </a:r>
          </a:p>
          <a:p>
            <a:pPr lvl="0"/>
            <a:r>
              <a:rPr lang="en-US" sz="2800">
                <a:cs typeface="Arial"/>
              </a:rPr>
              <a:t>LGB: The terms lesbian, gay, and bisexual describe a person’s sexual orientation and collectively include women and men who are predominantly or sometimes attracted to individuals of the same sex.</a:t>
            </a:r>
          </a:p>
          <a:p>
            <a:pPr lvl="0"/>
            <a:r>
              <a:rPr lang="en-US" sz="2800">
                <a:cs typeface="Arial"/>
              </a:rPr>
              <a:t>Gay: Term used to describe individuals who are primarily emotionally, physically, and/or sexually attracted to members of the same sex.</a:t>
            </a:r>
          </a:p>
          <a:p>
            <a:pPr lvl="0"/>
            <a:r>
              <a:rPr lang="en-US" sz="2800">
                <a:cs typeface="Arial"/>
              </a:rPr>
              <a:t>Asexual: A person who has no sexual feelings or desires.</a:t>
            </a:r>
          </a:p>
          <a:p>
            <a:pPr lvl="0"/>
            <a:r>
              <a:rPr lang="en-US" sz="2800">
                <a:cs typeface="Arial"/>
              </a:rPr>
              <a:t>Demisexual: A person who does not experience sexual attraction unless they form a strong emotional connection with someone.</a:t>
            </a:r>
          </a:p>
          <a:p>
            <a:pPr lvl="0"/>
            <a:r>
              <a:rPr lang="en-US" sz="2800">
                <a:cs typeface="Arial"/>
              </a:rPr>
              <a:t>Pansexual: A person who is not limited in sexual choice with regard to sex, gender, or gender identity.</a:t>
            </a:r>
          </a:p>
          <a:p>
            <a:endParaRPr lang="en-US"/>
          </a:p>
        </p:txBody>
      </p:sp>
    </p:spTree>
    <p:extLst>
      <p:ext uri="{BB962C8B-B14F-4D97-AF65-F5344CB8AC3E}">
        <p14:creationId xmlns:p14="http://schemas.microsoft.com/office/powerpoint/2010/main" val="697556142"/>
      </p:ext>
    </p:extLst>
  </p:cSld>
  <p:clrMapOvr>
    <a:masterClrMapping/>
  </p:clrMapOvr>
  <p:transition/>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43151D8-4F1D-FDDF-B154-7DE202A78165}"/>
              </a:ext>
            </a:extLst>
          </p:cNvPr>
          <p:cNvSpPr>
            <a:spLocks noGrp="1"/>
          </p:cNvSpPr>
          <p:nvPr>
            <p:ph type="title"/>
          </p:nvPr>
        </p:nvSpPr>
        <p:spPr>
          <a:xfrm>
            <a:off x="0" y="365125"/>
            <a:ext cx="12192000" cy="1325563"/>
          </a:xfrm>
        </p:spPr>
        <p:txBody>
          <a:bodyPr/>
          <a:lstStyle/>
          <a:p>
            <a:pPr algn="ctr"/>
            <a:r>
              <a:rPr lang="en-US" b="1">
                <a:latin typeface="+mn-lt"/>
              </a:rPr>
              <a:t>TERMINOLOGY</a:t>
            </a:r>
          </a:p>
        </p:txBody>
      </p:sp>
      <p:sp>
        <p:nvSpPr>
          <p:cNvPr id="3" name="Content Placeholder 2">
            <a:extLst>
              <a:ext uri="{FF2B5EF4-FFF2-40B4-BE49-F238E27FC236}">
                <a16:creationId xmlns:a16="http://schemas.microsoft.com/office/drawing/2014/main" id="{97BC1BEF-E2C5-06C0-F59E-3427646E7E22}"/>
              </a:ext>
            </a:extLst>
          </p:cNvPr>
          <p:cNvSpPr>
            <a:spLocks noGrp="1"/>
          </p:cNvSpPr>
          <p:nvPr>
            <p:ph idx="1"/>
          </p:nvPr>
        </p:nvSpPr>
        <p:spPr>
          <a:xfrm>
            <a:off x="749423" y="1514907"/>
            <a:ext cx="10515600" cy="3679333"/>
          </a:xfrm>
        </p:spPr>
        <p:txBody>
          <a:bodyPr>
            <a:normAutofit fontScale="62500" lnSpcReduction="20000"/>
          </a:bodyPr>
          <a:lstStyle/>
          <a:p>
            <a:pPr lvl="0">
              <a:lnSpc>
                <a:spcPct val="90000"/>
              </a:lnSpc>
              <a:spcBef>
                <a:spcPts val="1000"/>
              </a:spcBef>
            </a:pPr>
            <a:r>
              <a:rPr lang="en-US" b="1">
                <a:cs typeface="Arial"/>
              </a:rPr>
              <a:t>Gender Identity</a:t>
            </a:r>
            <a:r>
              <a:rPr lang="en-US">
                <a:cs typeface="Arial"/>
              </a:rPr>
              <a:t>- The gender that an individual identifies with, irrespective of biological sex.</a:t>
            </a:r>
          </a:p>
          <a:p>
            <a:pPr lvl="0">
              <a:lnSpc>
                <a:spcPct val="90000"/>
              </a:lnSpc>
              <a:spcBef>
                <a:spcPts val="1000"/>
              </a:spcBef>
            </a:pPr>
            <a:r>
              <a:rPr lang="en-US">
                <a:cs typeface="Arial"/>
              </a:rPr>
              <a:t>* Queer – Umbrella term to describe individuals who identify as non-heterosexual.</a:t>
            </a:r>
          </a:p>
          <a:p>
            <a:pPr marL="228600" lvl="0" indent="-228600">
              <a:lnSpc>
                <a:spcPct val="90000"/>
              </a:lnSpc>
              <a:spcBef>
                <a:spcPts val="1000"/>
              </a:spcBef>
              <a:buFont typeface="Arial" panose="020b0604020202020204" pitchFamily="34" charset="0"/>
              <a:buChar char="•"/>
            </a:pPr>
            <a:r>
              <a:rPr lang="en-US">
                <a:cs typeface="Arial"/>
              </a:rPr>
              <a:t>Cisgender- An individual whose sex matches their gender expression and identity.</a:t>
            </a:r>
          </a:p>
          <a:p>
            <a:pPr marL="228600" lvl="0" indent="-228600">
              <a:lnSpc>
                <a:spcPct val="90000"/>
              </a:lnSpc>
              <a:spcBef>
                <a:spcPts val="1000"/>
              </a:spcBef>
              <a:buFont typeface="Arial" panose="020b0604020202020204" pitchFamily="34" charset="0"/>
              <a:buChar char="•"/>
            </a:pPr>
            <a:r>
              <a:rPr lang="en-US">
                <a:cs typeface="Arial"/>
              </a:rPr>
              <a:t>Transgender- An individual whose sex does not match their gender expression and identity.</a:t>
            </a:r>
          </a:p>
          <a:p>
            <a:pPr marL="228600" lvl="0" indent="-228600">
              <a:lnSpc>
                <a:spcPct val="90000"/>
              </a:lnSpc>
              <a:spcBef>
                <a:spcPts val="1000"/>
              </a:spcBef>
              <a:buFont typeface="Arial" panose="020b0604020202020204" pitchFamily="34" charset="0"/>
              <a:buChar char="•"/>
            </a:pPr>
            <a:r>
              <a:rPr lang="en-US">
                <a:cs typeface="Arial"/>
              </a:rPr>
              <a:t>Agender- The gender that an individual identifies with, irrespective of biological sex.</a:t>
            </a:r>
          </a:p>
          <a:p>
            <a:pPr marL="228600" lvl="0" indent="-228600">
              <a:lnSpc>
                <a:spcPct val="90000"/>
              </a:lnSpc>
              <a:spcBef>
                <a:spcPts val="1000"/>
              </a:spcBef>
              <a:buFont typeface="Arial" panose="020b0604020202020204" pitchFamily="34" charset="0"/>
              <a:buChar char="•"/>
            </a:pPr>
            <a:r>
              <a:rPr lang="en-US">
                <a:cs typeface="Arial"/>
              </a:rPr>
              <a:t>Bigender- A person whose gender identity is a combination of two genders.</a:t>
            </a:r>
          </a:p>
          <a:p>
            <a:pPr marL="228600" lvl="0" indent="-228600">
              <a:lnSpc>
                <a:spcPct val="90000"/>
              </a:lnSpc>
              <a:spcBef>
                <a:spcPts val="1000"/>
              </a:spcBef>
              <a:buFont typeface="Arial" panose="020b0604020202020204" pitchFamily="34" charset="0"/>
              <a:buChar char="•"/>
            </a:pPr>
            <a:r>
              <a:rPr lang="en-US">
                <a:cs typeface="Arial"/>
              </a:rPr>
              <a:t>Gender Binary- The idea that there are only two genders , male and female, and that a person must strictly fit into one category or the other.</a:t>
            </a:r>
          </a:p>
          <a:p>
            <a:pPr marL="228600" lvl="0" indent="-228600">
              <a:lnSpc>
                <a:spcPct val="90000"/>
              </a:lnSpc>
              <a:spcBef>
                <a:spcPts val="1000"/>
              </a:spcBef>
              <a:buFont typeface="Arial" panose="020b0604020202020204" pitchFamily="34" charset="0"/>
              <a:buChar char="•"/>
            </a:pPr>
            <a:r>
              <a:rPr lang="en-US">
                <a:cs typeface="Arial"/>
              </a:rPr>
              <a:t>Genderqueer- Describes a person whose gender identity falls outside the traditional gender binary.</a:t>
            </a:r>
          </a:p>
          <a:p>
            <a:pPr marL="228600" lvl="0" indent="-228600">
              <a:lnSpc>
                <a:spcPct val="90000"/>
              </a:lnSpc>
              <a:spcBef>
                <a:spcPts val="1000"/>
              </a:spcBef>
              <a:buFont typeface="Arial" panose="020b0604020202020204" pitchFamily="34" charset="0"/>
              <a:buChar char="•"/>
            </a:pPr>
            <a:r>
              <a:rPr lang="en-US">
                <a:cs typeface="Arial"/>
              </a:rPr>
              <a:t>Gender Dysphoria- Distress experienced by some individuals whose gender identity does not correspond with their assigned sex at birth.</a:t>
            </a:r>
          </a:p>
          <a:p>
            <a:pPr marL="228600" lvl="0" indent="-228600">
              <a:lnSpc>
                <a:spcPct val="90000"/>
              </a:lnSpc>
              <a:spcBef>
                <a:spcPts val="1000"/>
              </a:spcBef>
              <a:buFont typeface="Arial" panose="020b0604020202020204" pitchFamily="34" charset="0"/>
              <a:buChar char="•"/>
            </a:pPr>
            <a:r>
              <a:rPr lang="en-US">
                <a:cs typeface="Arial"/>
              </a:rPr>
              <a:t>Gender Fluid- Describes a person whose gender identify is not fixed</a:t>
            </a:r>
          </a:p>
          <a:p>
            <a:endParaRPr lang="en-US"/>
          </a:p>
        </p:txBody>
      </p:sp>
    </p:spTree>
    <p:extLst>
      <p:ext uri="{BB962C8B-B14F-4D97-AF65-F5344CB8AC3E}">
        <p14:creationId xmlns:p14="http://schemas.microsoft.com/office/powerpoint/2010/main" val="1430866677"/>
      </p:ext>
    </p:extLst>
  </p:cSld>
  <p:clrMapOvr>
    <a:masterClrMapping/>
  </p:clrMapOvr>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E3FDC50-8AFC-D9BD-1742-2A8F3AE15E26}"/>
              </a:ext>
            </a:extLst>
          </p:cNvPr>
          <p:cNvSpPr>
            <a:spLocks noGrp="1"/>
          </p:cNvSpPr>
          <p:nvPr>
            <p:ph type="title"/>
          </p:nvPr>
        </p:nvSpPr>
        <p:spPr>
          <a:xfrm>
            <a:off x="0" y="365125"/>
            <a:ext cx="12192000" cy="1325563"/>
          </a:xfrm>
        </p:spPr>
        <p:txBody>
          <a:bodyPr/>
          <a:lstStyle/>
          <a:p>
            <a:pPr algn="ctr"/>
            <a:r>
              <a:rPr lang="en-US" b="1">
                <a:latin typeface="+mn-lt"/>
              </a:rPr>
              <a:t>TERMINOLOGY</a:t>
            </a:r>
          </a:p>
        </p:txBody>
      </p:sp>
      <p:sp>
        <p:nvSpPr>
          <p:cNvPr id="3" name="Content Placeholder 2">
            <a:extLst>
              <a:ext uri="{FF2B5EF4-FFF2-40B4-BE49-F238E27FC236}">
                <a16:creationId xmlns:a16="http://schemas.microsoft.com/office/drawing/2014/main" id="{4B4E5282-2784-72C4-40D8-A09F3F1332C1}"/>
              </a:ext>
            </a:extLst>
          </p:cNvPr>
          <p:cNvSpPr>
            <a:spLocks noGrp="1"/>
          </p:cNvSpPr>
          <p:nvPr>
            <p:ph idx="1"/>
          </p:nvPr>
        </p:nvSpPr>
        <p:spPr/>
        <p:txBody>
          <a:bodyPr>
            <a:normAutofit fontScale="92500"/>
          </a:bodyPr>
          <a:lstStyle/>
          <a:p>
            <a:r>
              <a:rPr lang="en-US" b="1"/>
              <a:t>Heterosexism</a:t>
            </a:r>
            <a:r>
              <a:rPr lang="en-US"/>
              <a:t>: discrimination or prejudice against non-heterosexual people on the assumption that heterosexuality is the only normal and/or natural sexual orientation</a:t>
            </a:r>
          </a:p>
          <a:p>
            <a:r>
              <a:rPr lang="en-US" b="1"/>
              <a:t>Misgender</a:t>
            </a:r>
            <a:r>
              <a:rPr lang="en-US"/>
              <a:t>: to refer to someone (e.g., a transgender or non-binary person) using a word, especially a pronoun or form of address, that does not correctly reflect the gender with which they identify</a:t>
            </a:r>
          </a:p>
          <a:p>
            <a:r>
              <a:rPr lang="en-US" b="1"/>
              <a:t>Personal gender pronoun</a:t>
            </a:r>
            <a:r>
              <a:rPr lang="en-US"/>
              <a:t>: a gender-specific pronoun used by an individual</a:t>
            </a:r>
          </a:p>
          <a:p>
            <a:pPr lvl="1"/>
            <a:r>
              <a:rPr lang="en-US"/>
              <a:t>E.g., singular they/them/their</a:t>
            </a:r>
          </a:p>
          <a:p>
            <a:pPr lvl="1"/>
            <a:r>
              <a:rPr lang="en-US"/>
              <a:t>E.g., “My name is ___ and I use she/her pronouns.”</a:t>
            </a:r>
          </a:p>
          <a:p>
            <a:endParaRPr lang="en-US"/>
          </a:p>
        </p:txBody>
      </p:sp>
    </p:spTree>
    <p:extLst>
      <p:ext uri="{BB962C8B-B14F-4D97-AF65-F5344CB8AC3E}">
        <p14:creationId xmlns:p14="http://schemas.microsoft.com/office/powerpoint/2010/main" val="4067181623"/>
      </p:ext>
    </p:extLst>
  </p:cSld>
  <p:clrMapOvr>
    <a:masterClrMapping/>
  </p:clrMapOvr>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92D47D1-A039-2F82-BE09-1E0690F567E0}"/>
              </a:ext>
            </a:extLst>
          </p:cNvPr>
          <p:cNvSpPr>
            <a:spLocks noGrp="1"/>
          </p:cNvSpPr>
          <p:nvPr>
            <p:ph type="title"/>
          </p:nvPr>
        </p:nvSpPr>
        <p:spPr>
          <a:xfrm>
            <a:off x="0" y="342423"/>
            <a:ext cx="12192000" cy="1325563"/>
          </a:xfrm>
        </p:spPr>
        <p:txBody>
          <a:bodyPr/>
          <a:lstStyle/>
          <a:p>
            <a:pPr algn="ctr"/>
            <a:r>
              <a:rPr lang="en-US" b="1">
                <a:latin typeface="+mn-lt"/>
              </a:rPr>
              <a:t>TERMINOLOGY</a:t>
            </a:r>
          </a:p>
        </p:txBody>
      </p:sp>
      <p:sp>
        <p:nvSpPr>
          <p:cNvPr id="3" name="Content Placeholder 2">
            <a:extLst>
              <a:ext uri="{FF2B5EF4-FFF2-40B4-BE49-F238E27FC236}">
                <a16:creationId xmlns:a16="http://schemas.microsoft.com/office/drawing/2014/main" id="{12F2C706-91E6-AF89-9F4B-10F7A63D2343}"/>
              </a:ext>
            </a:extLst>
          </p:cNvPr>
          <p:cNvSpPr>
            <a:spLocks noGrp="1"/>
          </p:cNvSpPr>
          <p:nvPr>
            <p:ph idx="1"/>
          </p:nvPr>
        </p:nvSpPr>
        <p:spPr>
          <a:xfrm>
            <a:off x="625136" y="1754603"/>
            <a:ext cx="10515600" cy="3679333"/>
          </a:xfrm>
        </p:spPr>
        <p:txBody>
          <a:bodyPr/>
          <a:lstStyle/>
          <a:p>
            <a:r>
              <a:rPr lang="en-US" b="1"/>
              <a:t>Gender affirmation</a:t>
            </a:r>
            <a:r>
              <a:rPr lang="en-US"/>
              <a:t>: an interpersonal, interactive process whereby a person receives recognition and support for their gender identity and expression</a:t>
            </a:r>
          </a:p>
          <a:p>
            <a:pPr lvl="1"/>
            <a:r>
              <a:rPr lang="en-US"/>
              <a:t>Individuals may or may not modify their physical characteristics and/or gender expression to be consistent with their gender identity</a:t>
            </a:r>
          </a:p>
          <a:p>
            <a:pPr lvl="1"/>
            <a:r>
              <a:rPr lang="en-US"/>
              <a:t>Social changes: clothing, pronouns, name, mannerisms, voice, etc.</a:t>
            </a:r>
          </a:p>
          <a:p>
            <a:pPr lvl="1"/>
            <a:r>
              <a:rPr lang="en-US"/>
              <a:t>Medical changes: hormone therapy, gender affirmation or other surgery, etc.</a:t>
            </a:r>
          </a:p>
          <a:p>
            <a:pPr lvl="1"/>
            <a:r>
              <a:rPr lang="en-US"/>
              <a:t>Legal changes: changing name and/or gender on birth certificate, driver’s license, etc.</a:t>
            </a:r>
          </a:p>
          <a:p>
            <a:endParaRPr lang="en-US"/>
          </a:p>
        </p:txBody>
      </p:sp>
    </p:spTree>
    <p:extLst>
      <p:ext uri="{BB962C8B-B14F-4D97-AF65-F5344CB8AC3E}">
        <p14:creationId xmlns:p14="http://schemas.microsoft.com/office/powerpoint/2010/main" val="301873927"/>
      </p:ext>
    </p:extLst>
  </p:cSld>
  <p:clrMapOvr>
    <a:masterClrMapping/>
  </p:clrMapOvr>
  <p:transition/>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3850477-6048-5F16-4F7B-A61085C7439F}"/>
              </a:ext>
            </a:extLst>
          </p:cNvPr>
          <p:cNvSpPr>
            <a:spLocks noGrp="1"/>
          </p:cNvSpPr>
          <p:nvPr>
            <p:ph type="title"/>
          </p:nvPr>
        </p:nvSpPr>
        <p:spPr>
          <a:xfrm>
            <a:off x="0" y="365125"/>
            <a:ext cx="12192000" cy="1325563"/>
          </a:xfrm>
        </p:spPr>
        <p:txBody>
          <a:bodyPr/>
          <a:lstStyle/>
          <a:p>
            <a:pPr algn="ctr"/>
            <a:r>
              <a:rPr lang="en-US" b="1">
                <a:latin typeface="+mn-lt"/>
              </a:rPr>
              <a:t>TERMINOLOGY</a:t>
            </a:r>
          </a:p>
        </p:txBody>
      </p:sp>
      <p:sp>
        <p:nvSpPr>
          <p:cNvPr id="3" name="Content Placeholder 2">
            <a:extLst>
              <a:ext uri="{FF2B5EF4-FFF2-40B4-BE49-F238E27FC236}">
                <a16:creationId xmlns:a16="http://schemas.microsoft.com/office/drawing/2014/main" id="{BC1C4CFF-C13D-F43B-F178-EA71A665AC92}"/>
              </a:ext>
            </a:extLst>
          </p:cNvPr>
          <p:cNvSpPr>
            <a:spLocks noGrp="1"/>
          </p:cNvSpPr>
          <p:nvPr>
            <p:ph idx="1"/>
          </p:nvPr>
        </p:nvSpPr>
        <p:spPr>
          <a:xfrm>
            <a:off x="900344" y="2029811"/>
            <a:ext cx="10515600" cy="3679333"/>
          </a:xfrm>
        </p:spPr>
        <p:txBody>
          <a:bodyPr/>
          <a:lstStyle/>
          <a:p>
            <a:r>
              <a:rPr lang="en-US" sz="3200" b="1">
                <a:cs typeface="Arial"/>
              </a:rPr>
              <a:t>Transition</a:t>
            </a:r>
            <a:r>
              <a:rPr lang="en-US" sz="3200">
                <a:cs typeface="Arial"/>
              </a:rPr>
              <a:t>: altering one’s sex or gender assigned at birth</a:t>
            </a:r>
          </a:p>
          <a:p>
            <a:pPr lvl="1"/>
            <a:r>
              <a:rPr lang="en-US" sz="2800">
                <a:cs typeface="Arial"/>
              </a:rPr>
              <a:t>Process that occurs over time</a:t>
            </a:r>
          </a:p>
          <a:p>
            <a:pPr lvl="1"/>
            <a:r>
              <a:rPr lang="en-US" sz="2800">
                <a:cs typeface="Arial"/>
              </a:rPr>
              <a:t>Can include social, medical, and legal steps</a:t>
            </a:r>
          </a:p>
          <a:p>
            <a:pPr lvl="1"/>
            <a:r>
              <a:rPr lang="en-US" sz="2800">
                <a:cs typeface="Arial"/>
              </a:rPr>
              <a:t>Avoid the term “sex change”</a:t>
            </a:r>
          </a:p>
          <a:p>
            <a:endParaRPr lang="en-US"/>
          </a:p>
        </p:txBody>
      </p:sp>
    </p:spTree>
    <p:extLst>
      <p:ext uri="{BB962C8B-B14F-4D97-AF65-F5344CB8AC3E}">
        <p14:creationId xmlns:p14="http://schemas.microsoft.com/office/powerpoint/2010/main" val="1973131435"/>
      </p:ext>
    </p:extLst>
  </p:cSld>
  <p:clrMapOvr>
    <a:masterClrMapping/>
  </p:clrMapOvr>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15A5FA59-BC25-6A08-0B43-43797A54EA9D}"/>
              </a:ext>
            </a:extLst>
          </p:cNvPr>
          <p:cNvSpPr>
            <a:spLocks noGrp="1"/>
          </p:cNvSpPr>
          <p:nvPr>
            <p:ph type="title"/>
          </p:nvPr>
        </p:nvSpPr>
        <p:spPr>
          <a:xfrm>
            <a:off x="0" y="110585"/>
            <a:ext cx="12192000" cy="1325563"/>
          </a:xfrm>
        </p:spPr>
        <p:txBody>
          <a:bodyPr/>
          <a:lstStyle/>
          <a:p>
            <a:pPr algn="ctr"/>
            <a:r>
              <a:rPr lang="en-US" b="1">
                <a:latin typeface="+mn-lt"/>
              </a:rPr>
              <a:t>OUTDATED TERMS TO AVOID</a:t>
            </a:r>
          </a:p>
        </p:txBody>
      </p:sp>
      <p:sp>
        <p:nvSpPr>
          <p:cNvPr id="3" name="Content Placeholder 2">
            <a:extLst>
              <a:ext uri="{FF2B5EF4-FFF2-40B4-BE49-F238E27FC236}">
                <a16:creationId xmlns:a16="http://schemas.microsoft.com/office/drawing/2014/main" id="{50BFB7AF-8760-95E1-BC92-28D15570F112}"/>
              </a:ext>
            </a:extLst>
          </p:cNvPr>
          <p:cNvSpPr>
            <a:spLocks noGrp="1"/>
          </p:cNvSpPr>
          <p:nvPr>
            <p:ph idx="1"/>
          </p:nvPr>
        </p:nvSpPr>
        <p:spPr>
          <a:xfrm>
            <a:off x="261152" y="1263982"/>
            <a:ext cx="4390748" cy="3679333"/>
          </a:xfrm>
        </p:spPr>
        <p:txBody>
          <a:bodyPr>
            <a:normAutofit fontScale="92500" lnSpcReduction="10000"/>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2800" b="1" i="0" u="none" strike="noStrike" kern="1200" cap="none" spc="0" normalizeH="0" baseline="0" noProof="0">
                <a:ln>
                  <a:noFill/>
                </a:ln>
                <a:effectLst/>
                <a:uLnTx/>
                <a:uFillTx/>
                <a:latin typeface="Calibri" panose="020f0502020204030204"/>
                <a:ea typeface="+mn-ea"/>
                <a:cs typeface="Arial"/>
              </a:rPr>
              <a:t>Terms to Avoid</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Transgenders, transgendered, a transgender, transvestite, tranny</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Hermaphrodite</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Sexual Preference</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Sex change, pre-operative, post-operative</a:t>
            </a:r>
          </a:p>
          <a:p>
            <a:pPr marL="228600" marR="0" lvl="0" indent="-2286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She-male, he-she, it </a:t>
            </a:r>
          </a:p>
          <a:p>
            <a:pPr marL="0" indent="0">
              <a:buNone/>
            </a:pPr>
            <a:endParaRPr lang="en-US"/>
          </a:p>
        </p:txBody>
      </p:sp>
      <p:sp>
        <p:nvSpPr>
          <p:cNvPr id="5" name="TextBox 4">
            <a:extLst>
              <a:ext uri="{FF2B5EF4-FFF2-40B4-BE49-F238E27FC236}">
                <a16:creationId xmlns:a16="http://schemas.microsoft.com/office/drawing/2014/main" id="{14DD6ED8-1F9E-FACA-B340-CF24C3E04D24}"/>
              </a:ext>
            </a:extLst>
          </p:cNvPr>
          <p:cNvSpPr txBox="1"/>
          <p:nvPr/>
        </p:nvSpPr>
        <p:spPr>
          <a:xfrm>
            <a:off x="5642501" y="1150922"/>
            <a:ext cx="6098958" cy="2677656"/>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1" i="0" u="none" strike="noStrike" kern="1200" cap="none" spc="0" normalizeH="0" baseline="0" noProof="0">
                <a:ln>
                  <a:noFill/>
                </a:ln>
                <a:solidFill>
                  <a:srgbClr val="0E2E48"/>
                </a:solidFill>
                <a:effectLst/>
                <a:uLnTx/>
                <a:uFillTx/>
                <a:latin typeface="Calibri" panose="020f0502020204030204"/>
                <a:ea typeface="+mn-ea"/>
                <a:cs typeface="Arial"/>
              </a:rPr>
              <a:t>Terms to Use</a:t>
            </a: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solidFill>
                  <a:srgbClr val="0E2E48"/>
                </a:solidFill>
                <a:effectLst/>
                <a:uLnTx/>
                <a:uFillTx/>
                <a:latin typeface="Calibri" panose="020f0502020204030204"/>
                <a:ea typeface="+mn-ea"/>
                <a:cs typeface="Arial"/>
              </a:rPr>
              <a:t>Gay, lesbian, bisexual</a:t>
            </a: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solidFill>
                  <a:srgbClr val="0E2E48"/>
                </a:solidFill>
                <a:effectLst/>
                <a:uLnTx/>
                <a:uFillTx/>
                <a:latin typeface="Calibri" panose="020f0502020204030204"/>
                <a:ea typeface="+mn-ea"/>
                <a:cs typeface="Arial"/>
              </a:rPr>
              <a:t>Sexual Orientation</a:t>
            </a: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solidFill>
                  <a:srgbClr val="0E2E48"/>
                </a:solidFill>
                <a:effectLst/>
                <a:uLnTx/>
                <a:uFillTx/>
                <a:latin typeface="Calibri" panose="020f0502020204030204"/>
                <a:ea typeface="+mn-ea"/>
                <a:cs typeface="Arial"/>
              </a:rPr>
              <a:t>Transgender person, transgender man, transgender woman</a:t>
            </a:r>
          </a:p>
          <a:p>
            <a:pPr marL="457200" marR="0" lvl="0" indent="-457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solidFill>
                  <a:srgbClr val="0E2E48"/>
                </a:solidFill>
                <a:effectLst/>
                <a:uLnTx/>
                <a:uFillTx/>
                <a:latin typeface="Calibri" panose="020f0502020204030204"/>
                <a:ea typeface="+mn-ea"/>
                <a:cs typeface="Arial"/>
              </a:rPr>
              <a:t>Gender affirmation surgery</a:t>
            </a:r>
          </a:p>
        </p:txBody>
      </p:sp>
      <p:sp>
        <p:nvSpPr>
          <p:cNvPr id="7" name="TextBox 6">
            <a:extLst>
              <a:ext uri="{FF2B5EF4-FFF2-40B4-BE49-F238E27FC236}">
                <a16:creationId xmlns:a16="http://schemas.microsoft.com/office/drawing/2014/main" id="{4782C04E-190A-01B6-174B-56A24768F356}"/>
              </a:ext>
            </a:extLst>
          </p:cNvPr>
          <p:cNvSpPr txBox="1"/>
          <p:nvPr/>
        </p:nvSpPr>
        <p:spPr>
          <a:xfrm>
            <a:off x="2131383" y="4963105"/>
            <a:ext cx="7527522" cy="461665"/>
          </a:xfrm>
          <a:prstGeom prst="rect">
            <a:avLst/>
          </a:prstGeom>
          <a:noFill/>
        </p:spPr>
        <p:txBody>
          <a:bodyPr wrap="squar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400" b="1" i="0" u="none" strike="noStrike" kern="1200" cap="none" spc="0" normalizeH="0" baseline="0" noProof="0">
                <a:ln>
                  <a:noFill/>
                </a:ln>
                <a:solidFill>
                  <a:srgbClr val="0E2E48"/>
                </a:solidFill>
                <a:effectLst/>
                <a:uLnTx/>
                <a:uFillTx/>
                <a:latin typeface="Calibri" panose="020f0502020204030204"/>
                <a:ea typeface="+mn-ea"/>
                <a:cs typeface="+mn-cs"/>
              </a:rPr>
              <a:t>Remember: “Transgender” is an adjective, not a noun</a:t>
            </a:r>
          </a:p>
        </p:txBody>
      </p:sp>
    </p:spTree>
    <p:extLst>
      <p:ext uri="{BB962C8B-B14F-4D97-AF65-F5344CB8AC3E}">
        <p14:creationId xmlns:p14="http://schemas.microsoft.com/office/powerpoint/2010/main" val="220104862"/>
      </p:ext>
    </p:extLst>
  </p:cSld>
  <p:clrMapOvr>
    <a:masterClrMapping/>
  </p:clrMapOvr>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39EB8511-FA3A-4575-01E5-5FA5CBB05241}"/>
              </a:ext>
            </a:extLst>
          </p:cNvPr>
          <p:cNvPicPr>
            <a:picLocks noChangeAspect="1"/>
          </p:cNvPicPr>
          <p:nvPr/>
        </p:nvPicPr>
        <p:blipFill>
          <a:blip r:embed="rId3"/>
          <a:stretch>
            <a:fillRect/>
          </a:stretch>
        </p:blipFill>
        <p:spPr>
          <a:xfrm>
            <a:off x="1" y="0"/>
            <a:ext cx="12191999" cy="6857990"/>
          </a:xfrm>
          <a:prstGeom prst="rect">
            <a:avLst/>
          </a:prstGeom>
        </p:spPr>
      </p:pic>
      <p:sp>
        <p:nvSpPr>
          <p:cNvPr id="6" name="TextBox 5">
            <a:extLst>
              <a:ext uri="{FF2B5EF4-FFF2-40B4-BE49-F238E27FC236}">
                <a16:creationId xmlns:a16="http://schemas.microsoft.com/office/drawing/2014/main" id="{46BF4760-647C-F1F2-4314-B13E7FE585EC}"/>
              </a:ext>
            </a:extLst>
          </p:cNvPr>
          <p:cNvSpPr txBox="1"/>
          <p:nvPr/>
        </p:nvSpPr>
        <p:spPr>
          <a:xfrm>
            <a:off x="0" y="2138558"/>
            <a:ext cx="12192000" cy="1754326"/>
          </a:xfrm>
          <a:prstGeom prst="rect">
            <a:avLst/>
          </a:prstGeom>
          <a:noFill/>
          <a:ln>
            <a:noFill/>
          </a:ln>
        </p:spPr>
        <p:txBody>
          <a:bodyPr wrap="square">
            <a:spAutoFit/>
          </a:bodyPr>
          <a:lstStyle/>
          <a:p>
            <a:pPr algn="ctr"/>
            <a:r>
              <a:rPr kumimoji="0" lang="en-US" sz="5400" b="1" i="0" u="none" strike="noStrike" kern="1200" cap="none" spc="0" normalizeH="0" baseline="0" noProof="0">
                <a:ln>
                  <a:solidFill>
                    <a:srgbClr val="0E2E48"/>
                  </a:solidFill>
                </a:ln>
                <a:solidFill>
                  <a:srgbClr val="FFFFFF"/>
                </a:solidFill>
                <a:effectLst/>
                <a:uLnTx/>
                <a:uFillTx/>
                <a:latin typeface="Calibri Light" panose="020f0302020204030204"/>
                <a:ea typeface="+mj-ea"/>
                <a:cs typeface="+mj-cs"/>
              </a:rPr>
              <a:t>CREATING AN LGBTQ+ </a:t>
            </a:r>
            <a:br>
              <a:rPr kumimoji="0" lang="en-US" sz="5400" b="1" i="0" u="none" strike="noStrike" kern="1200" cap="none" spc="0" normalizeH="0" baseline="0" noProof="0">
                <a:ln>
                  <a:solidFill>
                    <a:srgbClr val="0E2E48"/>
                  </a:solidFill>
                </a:ln>
                <a:solidFill>
                  <a:srgbClr val="FFFFFF"/>
                </a:solidFill>
                <a:effectLst/>
                <a:uLnTx/>
                <a:uFillTx/>
                <a:latin typeface="Calibri Light" panose="020f0302020204030204"/>
                <a:ea typeface="+mj-ea"/>
                <a:cs typeface="+mj-cs"/>
              </a:rPr>
            </a:br>
            <a:r>
              <a:rPr kumimoji="0" lang="en-US" sz="5400" b="1" i="0" u="none" strike="noStrike" kern="1200" cap="none" spc="0" normalizeH="0" baseline="0" noProof="0">
                <a:ln>
                  <a:solidFill>
                    <a:srgbClr val="0E2E48"/>
                  </a:solidFill>
                </a:ln>
                <a:solidFill>
                  <a:srgbClr val="FFFFFF"/>
                </a:solidFill>
                <a:effectLst/>
                <a:uLnTx/>
                <a:uFillTx/>
                <a:latin typeface="Calibri Light" panose="020f0302020204030204"/>
                <a:ea typeface="+mj-ea"/>
                <a:cs typeface="+mj-cs"/>
              </a:rPr>
              <a:t>INCLUSIVE WORKPLACE</a:t>
            </a:r>
            <a:endParaRPr lang="en-US">
              <a:ln>
                <a:solidFill>
                  <a:srgbClr val="0E2E48"/>
                </a:solidFill>
              </a:ln>
              <a:effectLst/>
            </a:endParaRPr>
          </a:p>
        </p:txBody>
      </p:sp>
    </p:spTree>
    <p:extLst>
      <p:ext uri="{BB962C8B-B14F-4D97-AF65-F5344CB8AC3E}">
        <p14:creationId xmlns:p14="http://schemas.microsoft.com/office/powerpoint/2010/main" val="2941092919"/>
      </p:ext>
    </p:extLst>
  </p:cSld>
  <p:clrMapOvr>
    <a:masterClrMapping/>
  </p:clrMapOvr>
  <p:transition/>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22AAD0F-9FBB-EC59-6787-EEDF3561EF61}"/>
              </a:ext>
            </a:extLst>
          </p:cNvPr>
          <p:cNvSpPr>
            <a:spLocks noGrp="1"/>
          </p:cNvSpPr>
          <p:nvPr>
            <p:ph type="title"/>
          </p:nvPr>
        </p:nvSpPr>
        <p:spPr>
          <a:xfrm>
            <a:off x="0" y="365125"/>
            <a:ext cx="12192000" cy="1325563"/>
          </a:xfrm>
        </p:spPr>
        <p:txBody>
          <a:bodyPr/>
          <a:lstStyle/>
          <a:p>
            <a:pPr algn="ctr"/>
            <a:r>
              <a:rPr lang="en-US" b="1">
                <a:latin typeface="+mn-lt"/>
              </a:rPr>
              <a:t>CONTEXT</a:t>
            </a:r>
          </a:p>
        </p:txBody>
      </p:sp>
      <p:sp>
        <p:nvSpPr>
          <p:cNvPr id="3" name="Content Placeholder 2">
            <a:extLst>
              <a:ext uri="{FF2B5EF4-FFF2-40B4-BE49-F238E27FC236}">
                <a16:creationId xmlns:a16="http://schemas.microsoft.com/office/drawing/2014/main" id="{0013585B-AE60-0F08-6A2C-CBF925A00FB1}"/>
              </a:ext>
            </a:extLst>
          </p:cNvPr>
          <p:cNvSpPr>
            <a:spLocks noGrp="1"/>
          </p:cNvSpPr>
          <p:nvPr>
            <p:ph idx="1"/>
          </p:nvPr>
        </p:nvSpPr>
        <p:spPr>
          <a:xfrm>
            <a:off x="838200" y="1690688"/>
            <a:ext cx="10515600" cy="3679333"/>
          </a:xfrm>
        </p:spPr>
        <p:txBody>
          <a:bodyPr>
            <a:normAutofit fontScale="92500"/>
          </a:bodyPr>
          <a:lstStyle/>
          <a:p>
            <a:pPr algn="just"/>
            <a:r>
              <a:rPr lang="en-US">
                <a:cs typeface="Arial"/>
              </a:rPr>
              <a:t>According to a 2021 Gallup poll, 5.6% of adults in the United States identify as LGBT</a:t>
            </a:r>
          </a:p>
          <a:p>
            <a:pPr lvl="1" algn="just"/>
            <a:r>
              <a:rPr lang="en-US">
                <a:cs typeface="Arial"/>
              </a:rPr>
              <a:t>4% of the workforce in Nebraska is LGBTQ</a:t>
            </a:r>
          </a:p>
          <a:p>
            <a:pPr lvl="1" algn="just"/>
            <a:r>
              <a:rPr lang="en-US">
                <a:cs typeface="Arial"/>
              </a:rPr>
              <a:t>Americans’ self-identification as LGBTQ is on the rise</a:t>
            </a:r>
          </a:p>
          <a:p>
            <a:pPr algn="just"/>
            <a:r>
              <a:rPr lang="en-US">
                <a:cs typeface="Arial"/>
              </a:rPr>
              <a:t>1 in 6 Generation Z (born between 1997 and 2015) adults identify as LGBT </a:t>
            </a:r>
          </a:p>
          <a:p>
            <a:pPr algn="just"/>
            <a:r>
              <a:rPr lang="en-US">
                <a:cs typeface="Arial"/>
              </a:rPr>
              <a:t>1 in 3 LGBTQ Americans report facing discrimination in the last year</a:t>
            </a:r>
          </a:p>
          <a:p>
            <a:pPr lvl="1" algn="just"/>
            <a:r>
              <a:rPr lang="en-US">
                <a:cs typeface="Arial"/>
              </a:rPr>
              <a:t>36% of LGBTQ Americans report mistreatment in their public, work, and personal lives</a:t>
            </a:r>
          </a:p>
          <a:p>
            <a:pPr lvl="1" algn="just"/>
            <a:r>
              <a:rPr lang="en-US">
                <a:cs typeface="Arial"/>
              </a:rPr>
              <a:t>62% of transgender individuals report experiencing discrimination in the past year</a:t>
            </a:r>
            <a:endParaRPr lang="en-US"/>
          </a:p>
          <a:p>
            <a:endParaRPr lang="en-US"/>
          </a:p>
        </p:txBody>
      </p:sp>
    </p:spTree>
    <p:extLst>
      <p:ext uri="{BB962C8B-B14F-4D97-AF65-F5344CB8AC3E}">
        <p14:creationId xmlns:p14="http://schemas.microsoft.com/office/powerpoint/2010/main" val="1419620170"/>
      </p:ext>
    </p:extLst>
  </p:cSld>
  <p:clrMapOvr>
    <a:masterClrMapping/>
  </p:clrMapOvr>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58BBD2B-C811-9EFC-76FA-4D8E03CE72E6}"/>
              </a:ext>
            </a:extLst>
          </p:cNvPr>
          <p:cNvSpPr>
            <a:spLocks noGrp="1"/>
          </p:cNvSpPr>
          <p:nvPr>
            <p:ph type="title"/>
          </p:nvPr>
        </p:nvSpPr>
        <p:spPr>
          <a:xfrm>
            <a:off x="0" y="365125"/>
            <a:ext cx="12192000" cy="1325563"/>
          </a:xfrm>
        </p:spPr>
        <p:txBody>
          <a:bodyPr/>
          <a:lstStyle/>
          <a:p>
            <a:pPr algn="ctr"/>
            <a:r>
              <a:rPr lang="en-US" b="1">
                <a:latin typeface="+mn-lt"/>
              </a:rPr>
              <a:t>EXAMPLES OF WORKPLACE DISCRIMINATION</a:t>
            </a:r>
          </a:p>
        </p:txBody>
      </p:sp>
      <p:sp>
        <p:nvSpPr>
          <p:cNvPr id="3" name="Content Placeholder 2">
            <a:extLst>
              <a:ext uri="{FF2B5EF4-FFF2-40B4-BE49-F238E27FC236}">
                <a16:creationId xmlns:a16="http://schemas.microsoft.com/office/drawing/2014/main" id="{E0EE7469-E278-8FB4-C5F8-3D7C822C7374}"/>
              </a:ext>
            </a:extLst>
          </p:cNvPr>
          <p:cNvSpPr>
            <a:spLocks noGrp="1"/>
          </p:cNvSpPr>
          <p:nvPr>
            <p:ph idx="1"/>
          </p:nvPr>
        </p:nvSpPr>
        <p:spPr/>
        <p:txBody>
          <a:bodyPr/>
          <a:lstStyle/>
          <a:p>
            <a:r>
              <a:rPr lang="en-US"/>
              <a:t>Refusing to hire</a:t>
            </a:r>
          </a:p>
          <a:p>
            <a:r>
              <a:rPr lang="en-US"/>
              <a:t>Preventing a transgender person from using the restroom that corresponds with their gender identity</a:t>
            </a:r>
          </a:p>
          <a:p>
            <a:r>
              <a:rPr lang="en-US"/>
              <a:t>Failing to address a person with the proper name and pronoun</a:t>
            </a:r>
          </a:p>
          <a:p>
            <a:r>
              <a:rPr lang="en-US"/>
              <a:t>Asking invasive questions</a:t>
            </a:r>
          </a:p>
          <a:p>
            <a:r>
              <a:rPr lang="en-US"/>
              <a:t>Teasing or intimidating, or allowing others to do so</a:t>
            </a:r>
          </a:p>
          <a:p>
            <a:r>
              <a:rPr lang="en-US"/>
              <a:t>Viewing a person’s sexual orientation as a choice</a:t>
            </a:r>
          </a:p>
          <a:p>
            <a:endParaRPr lang="en-US"/>
          </a:p>
        </p:txBody>
      </p:sp>
    </p:spTree>
    <p:extLst>
      <p:ext uri="{BB962C8B-B14F-4D97-AF65-F5344CB8AC3E}">
        <p14:creationId xmlns:p14="http://schemas.microsoft.com/office/powerpoint/2010/main" val="2127858727"/>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A74A748-595E-3728-4363-ABC49E3D4F4E}"/>
              </a:ext>
            </a:extLst>
          </p:cNvPr>
          <p:cNvSpPr>
            <a:spLocks noGrp="1"/>
          </p:cNvSpPr>
          <p:nvPr>
            <p:ph type="title"/>
          </p:nvPr>
        </p:nvSpPr>
        <p:spPr>
          <a:xfrm>
            <a:off x="0" y="365125"/>
            <a:ext cx="12192000" cy="1325563"/>
          </a:xfrm>
        </p:spPr>
        <p:txBody>
          <a:bodyPr/>
          <a:lstStyle/>
          <a:p>
            <a:pPr algn="ctr"/>
            <a:r>
              <a:rPr lang="en-US" b="1">
                <a:latin typeface="+mn-lt"/>
              </a:rPr>
              <a:t>CREATING AN INCLUSIVE WORKPLACE</a:t>
            </a:r>
          </a:p>
        </p:txBody>
      </p:sp>
      <p:sp>
        <p:nvSpPr>
          <p:cNvPr id="3" name="Content Placeholder 2">
            <a:extLst>
              <a:ext uri="{FF2B5EF4-FFF2-40B4-BE49-F238E27FC236}">
                <a16:creationId xmlns:a16="http://schemas.microsoft.com/office/drawing/2014/main" id="{5F3008CD-060B-A1C2-00F2-D1AEB0BEF8A0}"/>
              </a:ext>
            </a:extLst>
          </p:cNvPr>
          <p:cNvSpPr>
            <a:spLocks noGrp="1"/>
          </p:cNvSpPr>
          <p:nvPr>
            <p:ph idx="1"/>
          </p:nvPr>
        </p:nvSpPr>
        <p:spPr/>
        <p:txBody>
          <a:bodyPr/>
          <a:lstStyle/>
          <a:p>
            <a:r>
              <a:rPr lang="en-US"/>
              <a:t>Revise </a:t>
            </a:r>
            <a:r>
              <a:rPr lang="en-US" sz="2800">
                <a:cs typeface="Arial"/>
              </a:rPr>
              <a:t>nondiscrimination and anti-harassment policies to include gender identity and expression as protected categories</a:t>
            </a:r>
          </a:p>
          <a:p>
            <a:r>
              <a:rPr lang="en-US">
                <a:cs typeface="Arial"/>
              </a:rPr>
              <a:t>Establish a gender transition plan and policy</a:t>
            </a:r>
          </a:p>
          <a:p>
            <a:r>
              <a:rPr lang="en-US" sz="2800">
                <a:cs typeface="Arial"/>
              </a:rPr>
              <a:t>Conduct sensitivity trainings and strive to eliminate bias</a:t>
            </a:r>
          </a:p>
          <a:p>
            <a:r>
              <a:rPr lang="en-US">
                <a:cs typeface="Arial"/>
              </a:rPr>
              <a:t>Avoid outdated terms and microaggressions</a:t>
            </a:r>
          </a:p>
          <a:p>
            <a:r>
              <a:rPr lang="en-US">
                <a:cs typeface="Arial"/>
              </a:rPr>
              <a:t>Encourage LGBTQ+ employees to be themselves </a:t>
            </a:r>
            <a:endParaRPr lang="en-US" sz="2800">
              <a:cs typeface="Arial"/>
            </a:endParaRPr>
          </a:p>
          <a:p>
            <a:endParaRPr lang="en-US"/>
          </a:p>
        </p:txBody>
      </p:sp>
    </p:spTree>
    <p:extLst>
      <p:ext uri="{BB962C8B-B14F-4D97-AF65-F5344CB8AC3E}">
        <p14:creationId xmlns:p14="http://schemas.microsoft.com/office/powerpoint/2010/main" val="3398816071"/>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E3F99666-7807-DB66-A8CC-76F91CD21F42}"/>
              </a:ext>
            </a:extLst>
          </p:cNvPr>
          <p:cNvSpPr>
            <a:spLocks noGrp="1"/>
          </p:cNvSpPr>
          <p:nvPr>
            <p:ph type="title"/>
          </p:nvPr>
        </p:nvSpPr>
        <p:spPr>
          <a:xfrm>
            <a:off x="-1" y="365125"/>
            <a:ext cx="12118019" cy="1325563"/>
          </a:xfrm>
        </p:spPr>
        <p:txBody>
          <a:bodyPr/>
          <a:lstStyle/>
          <a:p>
            <a:pPr algn="ctr"/>
            <a:r>
              <a:rPr lang="en-US" b="1">
                <a:latin typeface="+mn-lt"/>
                <a:cs typeface="Times New Roman" panose="02020603050405020304" pitchFamily="18" charset="0"/>
              </a:rPr>
              <a:t>Did You Know?</a:t>
            </a:r>
          </a:p>
        </p:txBody>
      </p:sp>
      <p:sp>
        <p:nvSpPr>
          <p:cNvPr id="5" name="Content Placeholder 4">
            <a:extLst>
              <a:ext uri="{FF2B5EF4-FFF2-40B4-BE49-F238E27FC236}">
                <a16:creationId xmlns:a16="http://schemas.microsoft.com/office/drawing/2014/main" id="{166FF034-A34B-A5B7-4A87-76B724A7FA0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72128062"/>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917D651-5B3A-DE5D-6F71-8495E2A340DB}"/>
              </a:ext>
            </a:extLst>
          </p:cNvPr>
          <p:cNvSpPr>
            <a:spLocks noGrp="1"/>
          </p:cNvSpPr>
          <p:nvPr>
            <p:ph type="title"/>
          </p:nvPr>
        </p:nvSpPr>
        <p:spPr>
          <a:xfrm>
            <a:off x="0" y="365125"/>
            <a:ext cx="12192000" cy="1325563"/>
          </a:xfrm>
        </p:spPr>
        <p:txBody>
          <a:bodyPr/>
          <a:lstStyle/>
          <a:p>
            <a:pPr algn="ctr"/>
            <a:r>
              <a:rPr lang="en-US" b="1">
                <a:latin typeface="+mn-lt"/>
              </a:rPr>
              <a:t>CREATING AN INCLUSIVE WORKPLACE</a:t>
            </a:r>
          </a:p>
        </p:txBody>
      </p:sp>
      <p:sp>
        <p:nvSpPr>
          <p:cNvPr id="3" name="Content Placeholder 2">
            <a:extLst>
              <a:ext uri="{FF2B5EF4-FFF2-40B4-BE49-F238E27FC236}">
                <a16:creationId xmlns:a16="http://schemas.microsoft.com/office/drawing/2014/main" id="{39A1C5B6-57C8-28D9-2174-CE8980FCE1F2}"/>
              </a:ext>
            </a:extLst>
          </p:cNvPr>
          <p:cNvSpPr>
            <a:spLocks noGrp="1"/>
          </p:cNvSpPr>
          <p:nvPr>
            <p:ph idx="1"/>
          </p:nvPr>
        </p:nvSpPr>
        <p:spPr/>
        <p:txBody>
          <a:bodyPr>
            <a:normAutofit lnSpcReduction="10000"/>
          </a:bodyPr>
          <a:lstStyle/>
          <a:p>
            <a:r>
              <a:rPr lang="en-US">
                <a:cs typeface="Arial"/>
              </a:rPr>
              <a:t>Discrimination and harassment on the basis of sexual orientation and gender identity is prohibited.</a:t>
            </a:r>
          </a:p>
          <a:p>
            <a:pPr marL="0" indent="0">
              <a:buNone/>
            </a:pPr>
            <a:endParaRPr lang="en-US">
              <a:cs typeface="Arial"/>
            </a:endParaRPr>
          </a:p>
          <a:p>
            <a:r>
              <a:rPr lang="en-US">
                <a:cs typeface="Arial"/>
              </a:rPr>
              <a:t>Help employees to be sensitive to gender identity and expression by incorporating these topics into anti-harassment training programs.</a:t>
            </a:r>
          </a:p>
          <a:p>
            <a:pPr lvl="1"/>
            <a:r>
              <a:rPr lang="en-US">
                <a:solidFill>
                  <a:srgbClr val="0070C0"/>
                </a:solidFill>
                <a:cs typeface="Arial"/>
              </a:rPr>
              <a:t>Explain to employees that regardless of their personal beliefs, it is important that employees behave appropriately and continue to work cooperatively and respectfully with their LGBTQ colleagues.</a:t>
            </a:r>
          </a:p>
          <a:p>
            <a:pPr lvl="1"/>
            <a:r>
              <a:rPr lang="en-US">
                <a:solidFill>
                  <a:srgbClr val="0070C0"/>
                </a:solidFill>
                <a:cs typeface="Arial"/>
              </a:rPr>
              <a:t>Clearly communicate that failure to behave in this manner towards colleagues could result in discipline, including termination.</a:t>
            </a:r>
          </a:p>
          <a:p>
            <a:endParaRPr lang="en-US"/>
          </a:p>
        </p:txBody>
      </p:sp>
    </p:spTree>
    <p:extLst>
      <p:ext uri="{BB962C8B-B14F-4D97-AF65-F5344CB8AC3E}">
        <p14:creationId xmlns:p14="http://schemas.microsoft.com/office/powerpoint/2010/main" val="2622067079"/>
      </p:ext>
    </p:extLst>
  </p:cSld>
  <p:clrMapOvr>
    <a:masterClrMapping/>
  </p:clrMapOvr>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C55141E-AE82-4CA0-E8FC-89123B4672AD}"/>
              </a:ext>
            </a:extLst>
          </p:cNvPr>
          <p:cNvSpPr>
            <a:spLocks noGrp="1"/>
          </p:cNvSpPr>
          <p:nvPr>
            <p:ph type="title"/>
          </p:nvPr>
        </p:nvSpPr>
        <p:spPr>
          <a:xfrm>
            <a:off x="0" y="365125"/>
            <a:ext cx="12192000" cy="1325563"/>
          </a:xfrm>
        </p:spPr>
        <p:txBody>
          <a:bodyPr/>
          <a:lstStyle/>
          <a:p>
            <a:pPr algn="ctr"/>
            <a:r>
              <a:rPr lang="en-US" b="1">
                <a:latin typeface="+mn-lt"/>
              </a:rPr>
              <a:t>ACTION ITEM: COMMUNICATION</a:t>
            </a:r>
          </a:p>
        </p:txBody>
      </p:sp>
      <p:sp>
        <p:nvSpPr>
          <p:cNvPr id="3" name="Content Placeholder 2">
            <a:extLst>
              <a:ext uri="{FF2B5EF4-FFF2-40B4-BE49-F238E27FC236}">
                <a16:creationId xmlns:a16="http://schemas.microsoft.com/office/drawing/2014/main" id="{DC2F0EA9-2A5D-69CE-93AC-2D1FFAD976FE}"/>
              </a:ext>
            </a:extLst>
          </p:cNvPr>
          <p:cNvSpPr>
            <a:spLocks noGrp="1"/>
          </p:cNvSpPr>
          <p:nvPr>
            <p:ph idx="1"/>
          </p:nvPr>
        </p:nvSpPr>
        <p:spPr/>
        <p:txBody>
          <a:bodyPr>
            <a:normAutofit lnSpcReduction="10000"/>
          </a:bodyPr>
          <a:lstStyle/>
          <a:p>
            <a:r>
              <a:rPr lang="en-US">
                <a:cs typeface="Arial"/>
              </a:rPr>
              <a:t>Don’t make assumptions.</a:t>
            </a:r>
          </a:p>
          <a:p>
            <a:r>
              <a:rPr lang="en-US">
                <a:cs typeface="Arial"/>
              </a:rPr>
              <a:t>Use the appropriate pronouns consistent with employees’ gender presentation, expression, and preference.</a:t>
            </a:r>
          </a:p>
          <a:p>
            <a:r>
              <a:rPr lang="en-US">
                <a:cs typeface="Arial"/>
              </a:rPr>
              <a:t>Respectfully communicate with employees regarding their personal pronouns in a confidential matter.</a:t>
            </a:r>
          </a:p>
          <a:p>
            <a:pPr lvl="1"/>
            <a:r>
              <a:rPr lang="en-US">
                <a:cs typeface="Arial"/>
              </a:rPr>
              <a:t>If there is uncertainty, communicate with employees regarding their personal pronouns in a confidential manner.</a:t>
            </a:r>
          </a:p>
          <a:p>
            <a:pPr lvl="1"/>
            <a:r>
              <a:rPr lang="en-US">
                <a:cs typeface="Arial"/>
              </a:rPr>
              <a:t>Discuss and agree upon a communication plan for notifying coworkers and customers of any change to pronoun or name use. </a:t>
            </a:r>
          </a:p>
          <a:p>
            <a:endParaRPr lang="en-US"/>
          </a:p>
        </p:txBody>
      </p:sp>
    </p:spTree>
    <p:extLst>
      <p:ext uri="{BB962C8B-B14F-4D97-AF65-F5344CB8AC3E}">
        <p14:creationId xmlns:p14="http://schemas.microsoft.com/office/powerpoint/2010/main" val="3615489309"/>
      </p:ext>
    </p:extLst>
  </p:cSld>
  <p:clrMapOvr>
    <a:masterClrMapping/>
  </p:clrMapOvr>
  <p:transition/>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C65F5BA-B7A5-1D9A-4396-7A7D83CB863D}"/>
              </a:ext>
            </a:extLst>
          </p:cNvPr>
          <p:cNvSpPr>
            <a:spLocks noGrp="1"/>
          </p:cNvSpPr>
          <p:nvPr>
            <p:ph type="title"/>
          </p:nvPr>
        </p:nvSpPr>
        <p:spPr>
          <a:xfrm>
            <a:off x="0" y="365125"/>
            <a:ext cx="12192000" cy="1325563"/>
          </a:xfrm>
        </p:spPr>
        <p:txBody>
          <a:bodyPr/>
          <a:lstStyle/>
          <a:p>
            <a:pPr algn="ctr"/>
            <a:r>
              <a:rPr lang="en-US" b="1">
                <a:latin typeface="+mn-lt"/>
              </a:rPr>
              <a:t>ACTION ITEM: COMMUNICATION</a:t>
            </a:r>
          </a:p>
        </p:txBody>
      </p:sp>
      <p:sp>
        <p:nvSpPr>
          <p:cNvPr id="3" name="Content Placeholder 2">
            <a:extLst>
              <a:ext uri="{FF2B5EF4-FFF2-40B4-BE49-F238E27FC236}">
                <a16:creationId xmlns:a16="http://schemas.microsoft.com/office/drawing/2014/main" id="{31D94AC0-F76B-28BF-4458-ABDE7176AE5F}"/>
              </a:ext>
            </a:extLst>
          </p:cNvPr>
          <p:cNvSpPr>
            <a:spLocks noGrp="1"/>
          </p:cNvSpPr>
          <p:nvPr>
            <p:ph idx="1"/>
          </p:nvPr>
        </p:nvSpPr>
        <p:spPr/>
        <p:txBody>
          <a:bodyPr>
            <a:normAutofit fontScale="92500"/>
          </a:bodyPr>
          <a:lstStyle/>
          <a:p>
            <a:r>
              <a:rPr lang="en-US"/>
              <a:t>Respectfully apologize if you accidentally use the wrong name or pronoun.</a:t>
            </a:r>
          </a:p>
          <a:p>
            <a:endParaRPr lang="en-US" sz="1400"/>
          </a:p>
          <a:p>
            <a:r>
              <a:rPr lang="en-US">
                <a:cs typeface="Arial"/>
              </a:rPr>
              <a:t>If employer learns that an employee prefers not to be treated as male or female, ask the employee what assistance they might need to have a professional, comfortable work environment.</a:t>
            </a:r>
          </a:p>
          <a:p>
            <a:endParaRPr lang="en-US" sz="1400"/>
          </a:p>
          <a:p>
            <a:r>
              <a:rPr lang="en-US">
                <a:cs typeface="Arial"/>
              </a:rPr>
              <a:t>Validate when others share.</a:t>
            </a:r>
          </a:p>
          <a:p>
            <a:endParaRPr lang="en-US" sz="1400">
              <a:cs typeface="Arial"/>
            </a:endParaRPr>
          </a:p>
          <a:p>
            <a:r>
              <a:rPr lang="en-US">
                <a:cs typeface="Arial"/>
              </a:rPr>
              <a:t>Goal: make the employee feel comfortable, affirmed, and respected.</a:t>
            </a:r>
          </a:p>
          <a:p>
            <a:endParaRPr lang="en-US"/>
          </a:p>
        </p:txBody>
      </p:sp>
    </p:spTree>
    <p:extLst>
      <p:ext uri="{BB962C8B-B14F-4D97-AF65-F5344CB8AC3E}">
        <p14:creationId xmlns:p14="http://schemas.microsoft.com/office/powerpoint/2010/main" val="3183863671"/>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AC1B0EF-B385-397E-8C1E-E00BB0E26981}"/>
              </a:ext>
            </a:extLst>
          </p:cNvPr>
          <p:cNvSpPr>
            <a:spLocks noGrp="1"/>
          </p:cNvSpPr>
          <p:nvPr>
            <p:ph type="title"/>
          </p:nvPr>
        </p:nvSpPr>
        <p:spPr>
          <a:xfrm>
            <a:off x="0" y="365125"/>
            <a:ext cx="12192000" cy="1325563"/>
          </a:xfrm>
        </p:spPr>
        <p:txBody>
          <a:bodyPr/>
          <a:lstStyle/>
          <a:p>
            <a:pPr algn="ctr"/>
            <a:r>
              <a:rPr lang="en-US" b="1">
                <a:latin typeface="+mn-lt"/>
              </a:rPr>
              <a:t>ACTION ITEM: REVIEW POLICIES</a:t>
            </a:r>
          </a:p>
        </p:txBody>
      </p:sp>
      <p:sp>
        <p:nvSpPr>
          <p:cNvPr id="3" name="Content Placeholder 2">
            <a:extLst>
              <a:ext uri="{FF2B5EF4-FFF2-40B4-BE49-F238E27FC236}">
                <a16:creationId xmlns:a16="http://schemas.microsoft.com/office/drawing/2014/main" id="{ED0BF485-A757-59FE-A5AF-BFE1480814C4}"/>
              </a:ext>
            </a:extLst>
          </p:cNvPr>
          <p:cNvSpPr>
            <a:spLocks noGrp="1"/>
          </p:cNvSpPr>
          <p:nvPr>
            <p:ph idx="1"/>
          </p:nvPr>
        </p:nvSpPr>
        <p:spPr/>
        <p:txBody>
          <a:bodyPr>
            <a:normAutofit fontScale="92500" lnSpcReduction="20000"/>
          </a:bodyPr>
          <a:lstStyle/>
          <a:p>
            <a:r>
              <a:rPr lang="en-US">
                <a:cs typeface="Arial"/>
              </a:rPr>
              <a:t>Review policies, handbooks, work forms, and other documentation to remove specific gender designations, where possible</a:t>
            </a:r>
          </a:p>
          <a:p>
            <a:pPr lvl="1"/>
            <a:r>
              <a:rPr lang="en-US">
                <a:cs typeface="Arial"/>
              </a:rPr>
              <a:t>No need to say “his or her,” or “he or she,” or “him or her.”</a:t>
            </a:r>
          </a:p>
          <a:p>
            <a:pPr lvl="1"/>
            <a:r>
              <a:rPr lang="en-US">
                <a:cs typeface="Arial"/>
              </a:rPr>
              <a:t>Modern English permits you to use “they,” “them,” and “their” as singular, gender-neutral pronouns (AP Stylebook adopted this change in 2017).</a:t>
            </a:r>
          </a:p>
          <a:p>
            <a:pPr lvl="1"/>
            <a:endParaRPr lang="en-US">
              <a:cs typeface="Arial"/>
            </a:endParaRPr>
          </a:p>
          <a:p>
            <a:r>
              <a:rPr lang="en-US">
                <a:cs typeface="Arial"/>
              </a:rPr>
              <a:t>Revise dress code policies if they force employees to conform to gender stereotypes</a:t>
            </a:r>
          </a:p>
          <a:p>
            <a:pPr lvl="1"/>
            <a:r>
              <a:rPr lang="en-US">
                <a:cs typeface="Arial"/>
              </a:rPr>
              <a:t>Policies that require professional business attire irrespective of sex or gender are recommended.</a:t>
            </a:r>
          </a:p>
          <a:p>
            <a:pPr lvl="1"/>
            <a:r>
              <a:rPr lang="en-US" sz="2400">
                <a:cs typeface="Arial"/>
              </a:rPr>
              <a:t>If there are “male” and “female” versions of a uniform, employees should be allowed to wear the uniform that comports with their gender identity.</a:t>
            </a:r>
          </a:p>
          <a:p>
            <a:endParaRPr lang="en-US"/>
          </a:p>
        </p:txBody>
      </p:sp>
    </p:spTree>
    <p:extLst>
      <p:ext uri="{BB962C8B-B14F-4D97-AF65-F5344CB8AC3E}">
        <p14:creationId xmlns:p14="http://schemas.microsoft.com/office/powerpoint/2010/main" val="1882789231"/>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318F5080-793F-ED70-CEFC-52F2323C4EE5}"/>
              </a:ext>
            </a:extLst>
          </p:cNvPr>
          <p:cNvSpPr>
            <a:spLocks noGrp="1"/>
          </p:cNvSpPr>
          <p:nvPr>
            <p:ph type="title"/>
          </p:nvPr>
        </p:nvSpPr>
        <p:spPr>
          <a:xfrm>
            <a:off x="0" y="365125"/>
            <a:ext cx="12192000" cy="1325563"/>
          </a:xfrm>
        </p:spPr>
        <p:txBody>
          <a:bodyPr/>
          <a:lstStyle/>
          <a:p>
            <a:pPr algn="ctr"/>
            <a:r>
              <a:rPr lang="en-US" b="1">
                <a:latin typeface="+mn-lt"/>
              </a:rPr>
              <a:t>ACTION ITEM: REVIEW POLICIES</a:t>
            </a:r>
          </a:p>
        </p:txBody>
      </p:sp>
      <p:sp>
        <p:nvSpPr>
          <p:cNvPr id="3" name="Content Placeholder 2">
            <a:extLst>
              <a:ext uri="{FF2B5EF4-FFF2-40B4-BE49-F238E27FC236}">
                <a16:creationId xmlns:a16="http://schemas.microsoft.com/office/drawing/2014/main" id="{B936B3D9-5B11-E498-5057-C7CFDCBEB757}"/>
              </a:ext>
            </a:extLst>
          </p:cNvPr>
          <p:cNvSpPr>
            <a:spLocks noGrp="1"/>
          </p:cNvSpPr>
          <p:nvPr>
            <p:ph idx="1"/>
          </p:nvPr>
        </p:nvSpPr>
        <p:spPr>
          <a:xfrm>
            <a:off x="731668" y="1589333"/>
            <a:ext cx="10515600" cy="3679333"/>
          </a:xfrm>
        </p:spPr>
        <p:txBody>
          <a:bodyPr>
            <a:normAutofit fontScale="92500" lnSpcReduction="10000"/>
          </a:bodyPr>
          <a:lstStyle/>
          <a:p>
            <a:r>
              <a:rPr lang="en-US" b="1">
                <a:cs typeface="Arial"/>
              </a:rPr>
              <a:t>Leave Policy: </a:t>
            </a:r>
            <a:r>
              <a:rPr lang="en-US">
                <a:cs typeface="Arial"/>
              </a:rPr>
              <a:t>Treat transgender medical procedures like any other medically necessary procedure. </a:t>
            </a:r>
            <a:endParaRPr lang="en-US" b="1">
              <a:cs typeface="Arial"/>
            </a:endParaRPr>
          </a:p>
          <a:p>
            <a:r>
              <a:rPr lang="en-US" b="1">
                <a:cs typeface="Arial"/>
              </a:rPr>
              <a:t>Health Insurance and Benefits: </a:t>
            </a:r>
            <a:r>
              <a:rPr lang="en-US">
                <a:cs typeface="Arial"/>
              </a:rPr>
              <a:t>Coordinate with benefit plan administrator and consider these issues:</a:t>
            </a:r>
            <a:endParaRPr lang="en-US" b="1">
              <a:cs typeface="Arial"/>
            </a:endParaRPr>
          </a:p>
          <a:p>
            <a:pPr lvl="1"/>
            <a:r>
              <a:rPr lang="en-US">
                <a:cs typeface="Arial"/>
              </a:rPr>
              <a:t>Removing limitations on gender-specific services (e.g., mammograms) based on gender at birth.</a:t>
            </a:r>
          </a:p>
          <a:p>
            <a:pPr lvl="1"/>
            <a:r>
              <a:rPr lang="en-US">
                <a:cs typeface="Arial"/>
              </a:rPr>
              <a:t>Revising eligibility restrictions for infertility coverage by creating exceptions or otherwise amending provisions that require employees to try to conceive naturally for a period of time before becoming eligible for infertility coverage.</a:t>
            </a:r>
          </a:p>
          <a:p>
            <a:pPr lvl="1"/>
            <a:r>
              <a:rPr lang="en-US">
                <a:cs typeface="Arial"/>
              </a:rPr>
              <a:t>Offering coverage for transgender medical procedures, such as gender affirming surgery.</a:t>
            </a:r>
          </a:p>
          <a:p>
            <a:endParaRPr lang="en-US"/>
          </a:p>
        </p:txBody>
      </p:sp>
    </p:spTree>
    <p:extLst>
      <p:ext uri="{BB962C8B-B14F-4D97-AF65-F5344CB8AC3E}">
        <p14:creationId xmlns:p14="http://schemas.microsoft.com/office/powerpoint/2010/main" val="1352708358"/>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8A93B586-7AFB-F8A9-011C-84CBF24F71FF}"/>
              </a:ext>
            </a:extLst>
          </p:cNvPr>
          <p:cNvSpPr>
            <a:spLocks noGrp="1"/>
          </p:cNvSpPr>
          <p:nvPr>
            <p:ph type="title"/>
          </p:nvPr>
        </p:nvSpPr>
        <p:spPr>
          <a:xfrm>
            <a:off x="0" y="365125"/>
            <a:ext cx="12192001" cy="1325563"/>
          </a:xfrm>
        </p:spPr>
        <p:txBody>
          <a:bodyPr/>
          <a:lstStyle/>
          <a:p>
            <a:pPr algn="ctr"/>
            <a:r>
              <a:rPr lang="en-US" b="1">
                <a:latin typeface="+mn-lt"/>
              </a:rPr>
              <a:t>ACTION ITEM: RESTROOM ACCESS</a:t>
            </a:r>
          </a:p>
        </p:txBody>
      </p:sp>
      <p:sp>
        <p:nvSpPr>
          <p:cNvPr id="3" name="Content Placeholder 2">
            <a:extLst>
              <a:ext uri="{FF2B5EF4-FFF2-40B4-BE49-F238E27FC236}">
                <a16:creationId xmlns:a16="http://schemas.microsoft.com/office/drawing/2014/main" id="{4F297AD9-E256-E6AA-8870-3005E8604AE4}"/>
              </a:ext>
            </a:extLst>
          </p:cNvPr>
          <p:cNvSpPr>
            <a:spLocks noGrp="1"/>
          </p:cNvSpPr>
          <p:nvPr>
            <p:ph idx="1"/>
          </p:nvPr>
        </p:nvSpPr>
        <p:spPr>
          <a:xfrm>
            <a:off x="119109" y="1708443"/>
            <a:ext cx="7693241" cy="3036966"/>
          </a:xfrm>
        </p:spPr>
        <p:txBody>
          <a:bodyPr>
            <a:normAutofit fontScale="92500" lnSpcReduction="10000"/>
          </a:bodyPr>
          <a:lstStyle/>
          <a:p>
            <a:pPr lvl="0">
              <a:lnSpc>
                <a:spcPct val="90000"/>
              </a:lnSpc>
              <a:spcBef>
                <a:spcPts val="1000"/>
              </a:spcBef>
            </a:pPr>
            <a:r>
              <a:rPr lang="en-US" sz="2800">
                <a:cs typeface="Arial"/>
              </a:rPr>
              <a:t>Employees should be permitted to use the facilities that correspond with their gender identity.</a:t>
            </a:r>
          </a:p>
          <a:p>
            <a:pPr lvl="1">
              <a:lnSpc>
                <a:spcPct val="90000"/>
              </a:lnSpc>
              <a:spcBef>
                <a:spcPts val="500"/>
              </a:spcBef>
            </a:pPr>
            <a:r>
              <a:rPr lang="en-US" sz="2400">
                <a:solidFill>
                  <a:srgbClr val="0070C0"/>
                </a:solidFill>
                <a:cs typeface="Arial"/>
              </a:rPr>
              <a:t>Consider adopting gender neutral or single occupant facilities.</a:t>
            </a:r>
          </a:p>
          <a:p>
            <a:pPr lvl="1">
              <a:lnSpc>
                <a:spcPct val="90000"/>
              </a:lnSpc>
              <a:spcBef>
                <a:spcPts val="500"/>
              </a:spcBef>
            </a:pPr>
            <a:endParaRPr lang="en-US" sz="2400">
              <a:solidFill>
                <a:srgbClr val="0070C0"/>
              </a:solidFill>
              <a:cs typeface="Arial"/>
            </a:endParaRPr>
          </a:p>
          <a:p>
            <a:pPr lvl="1">
              <a:lnSpc>
                <a:spcPct val="90000"/>
              </a:lnSpc>
              <a:spcBef>
                <a:spcPts val="500"/>
              </a:spcBef>
            </a:pPr>
            <a:r>
              <a:rPr lang="en-US" sz="2400">
                <a:solidFill>
                  <a:srgbClr val="0070C0"/>
                </a:solidFill>
                <a:cs typeface="Arial"/>
              </a:rPr>
              <a:t>If employers have a single occupancy restroom, employees who object to sharing a common restroom with a transgender employee should be provided with the opportunity to use those facilities</a:t>
            </a:r>
            <a:endParaRPr lang="en-US"/>
          </a:p>
        </p:txBody>
      </p:sp>
      <p:pic>
        <p:nvPicPr>
          <p:cNvPr id="4" name="Picture 3">
            <a:extLst>
              <a:ext uri="{FF2B5EF4-FFF2-40B4-BE49-F238E27FC236}">
                <a16:creationId xmlns:a16="http://schemas.microsoft.com/office/drawing/2014/main" id="{26EC4685-E224-43ED-F6D3-151151ED5398}"/>
              </a:ext>
            </a:extLst>
          </p:cNvPr>
          <p:cNvPicPr>
            <a:picLocks noChangeAspect="1"/>
          </p:cNvPicPr>
          <p:nvPr/>
        </p:nvPicPr>
        <p:blipFill>
          <a:blip r:embed="rId3"/>
          <a:stretch>
            <a:fillRect/>
          </a:stretch>
        </p:blipFill>
        <p:spPr>
          <a:xfrm>
            <a:off x="8065203" y="2467992"/>
            <a:ext cx="3810475" cy="2541587"/>
          </a:xfrm>
          <a:prstGeom prst="rect">
            <a:avLst/>
          </a:prstGeom>
        </p:spPr>
      </p:pic>
    </p:spTree>
    <p:extLst>
      <p:ext uri="{BB962C8B-B14F-4D97-AF65-F5344CB8AC3E}">
        <p14:creationId xmlns:p14="http://schemas.microsoft.com/office/powerpoint/2010/main" val="2338390420"/>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1B1106A-0B28-AD2F-A4CE-6091330C2709}"/>
              </a:ext>
            </a:extLst>
          </p:cNvPr>
          <p:cNvSpPr>
            <a:spLocks noGrp="1"/>
          </p:cNvSpPr>
          <p:nvPr>
            <p:ph type="title"/>
          </p:nvPr>
        </p:nvSpPr>
        <p:spPr>
          <a:xfrm>
            <a:off x="0" y="365125"/>
            <a:ext cx="12192000" cy="1325563"/>
          </a:xfrm>
        </p:spPr>
        <p:txBody>
          <a:bodyPr/>
          <a:lstStyle/>
          <a:p>
            <a:pPr algn="ctr"/>
            <a:r>
              <a:rPr lang="en-US" b="1">
                <a:latin typeface="+mn-lt"/>
              </a:rPr>
              <a:t>FACILITATING WORKPLACE TRANSISTION</a:t>
            </a:r>
          </a:p>
        </p:txBody>
      </p:sp>
      <p:sp>
        <p:nvSpPr>
          <p:cNvPr id="3" name="Content Placeholder 2">
            <a:extLst>
              <a:ext uri="{FF2B5EF4-FFF2-40B4-BE49-F238E27FC236}">
                <a16:creationId xmlns:a16="http://schemas.microsoft.com/office/drawing/2014/main" id="{DE23FC07-1579-FA32-F894-44C18794561A}"/>
              </a:ext>
            </a:extLst>
          </p:cNvPr>
          <p:cNvSpPr>
            <a:spLocks noGrp="1"/>
          </p:cNvSpPr>
          <p:nvPr>
            <p:ph idx="1"/>
          </p:nvPr>
        </p:nvSpPr>
        <p:spPr/>
        <p:txBody>
          <a:bodyPr>
            <a:normAutofit fontScale="92500" lnSpcReduction="20000"/>
          </a:bodyPr>
          <a:lstStyle/>
          <a:p>
            <a:pPr lvl="0"/>
            <a:r>
              <a:rPr lang="en-US">
                <a:cs typeface="Arial"/>
              </a:rPr>
              <a:t>Create a plan and timeline, including time off for medical treatment</a:t>
            </a:r>
          </a:p>
          <a:p>
            <a:pPr lvl="0"/>
            <a:r>
              <a:rPr lang="en-US">
                <a:cs typeface="Arial"/>
              </a:rPr>
              <a:t>Discuss name and pronoun preferences</a:t>
            </a:r>
          </a:p>
          <a:p>
            <a:pPr lvl="0"/>
            <a:r>
              <a:rPr lang="en-US">
                <a:cs typeface="Arial"/>
              </a:rPr>
              <a:t>Express willingness to modify company identification, badges, email, website, etc.</a:t>
            </a:r>
          </a:p>
          <a:p>
            <a:pPr lvl="0"/>
            <a:r>
              <a:rPr lang="en-US">
                <a:cs typeface="Arial"/>
              </a:rPr>
              <a:t>Accommodate employee’s wishes with respect to informing (or not informing) others</a:t>
            </a:r>
          </a:p>
          <a:p>
            <a:pPr lvl="0"/>
            <a:r>
              <a:rPr lang="en-US">
                <a:cs typeface="Arial"/>
              </a:rPr>
              <a:t>Consider training for coworkers</a:t>
            </a:r>
          </a:p>
          <a:p>
            <a:pPr lvl="0"/>
            <a:r>
              <a:rPr lang="en-US">
                <a:cs typeface="Arial"/>
              </a:rPr>
              <a:t>Make a plan for addressing questions</a:t>
            </a:r>
          </a:p>
          <a:p>
            <a:pPr lvl="0"/>
            <a:r>
              <a:rPr lang="en-US">
                <a:cs typeface="Arial"/>
              </a:rPr>
              <a:t>Make sure people feel seen and heard</a:t>
            </a:r>
          </a:p>
          <a:p>
            <a:endParaRPr lang="en-US"/>
          </a:p>
        </p:txBody>
      </p:sp>
    </p:spTree>
    <p:extLst>
      <p:ext uri="{BB962C8B-B14F-4D97-AF65-F5344CB8AC3E}">
        <p14:creationId xmlns:p14="http://schemas.microsoft.com/office/powerpoint/2010/main" val="1858923692"/>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50D9886-622C-3D9D-72C4-04EA86546B0B}"/>
              </a:ext>
            </a:extLst>
          </p:cNvPr>
          <p:cNvSpPr>
            <a:spLocks noGrp="1"/>
          </p:cNvSpPr>
          <p:nvPr>
            <p:ph type="title"/>
          </p:nvPr>
        </p:nvSpPr>
        <p:spPr>
          <a:xfrm>
            <a:off x="0" y="365125"/>
            <a:ext cx="12192000" cy="1325563"/>
          </a:xfrm>
        </p:spPr>
        <p:txBody>
          <a:bodyPr/>
          <a:lstStyle/>
          <a:p>
            <a:pPr algn="ctr"/>
            <a:r>
              <a:rPr lang="en-US" b="1">
                <a:latin typeface="+mn-lt"/>
              </a:rPr>
              <a:t>FACILITATING WORKPLACE TRANSITION</a:t>
            </a:r>
          </a:p>
        </p:txBody>
      </p:sp>
      <p:sp>
        <p:nvSpPr>
          <p:cNvPr id="3" name="Content Placeholder 2">
            <a:extLst>
              <a:ext uri="{FF2B5EF4-FFF2-40B4-BE49-F238E27FC236}">
                <a16:creationId xmlns:a16="http://schemas.microsoft.com/office/drawing/2014/main" id="{2251D951-3DC2-D049-AC8E-A7663F82D469}"/>
              </a:ext>
            </a:extLst>
          </p:cNvPr>
          <p:cNvSpPr>
            <a:spLocks noGrp="1"/>
          </p:cNvSpPr>
          <p:nvPr>
            <p:ph idx="1"/>
          </p:nvPr>
        </p:nvSpPr>
        <p:spPr>
          <a:xfrm>
            <a:off x="660646" y="1589333"/>
            <a:ext cx="10515600" cy="3679333"/>
          </a:xfrm>
        </p:spPr>
        <p:txBody>
          <a:bodyPr>
            <a:normAutofit lnSpcReduction="10000"/>
          </a:bodyPr>
          <a:lstStyle/>
          <a:p>
            <a:r>
              <a:rPr lang="en-US" b="1">
                <a:cs typeface="Arial"/>
              </a:rPr>
              <a:t>Employee Privacy and Confidentiality:</a:t>
            </a:r>
            <a:r>
              <a:rPr lang="en-US">
                <a:cs typeface="Arial"/>
              </a:rPr>
              <a:t> Although a transgender employee’s transition may become a matter of public knowledge in the workplace, personal details about any employee’s transition are private and entitled to confidentiality.</a:t>
            </a:r>
          </a:p>
          <a:p>
            <a:endParaRPr lang="en-US" b="1">
              <a:cs typeface="Arial"/>
            </a:endParaRPr>
          </a:p>
          <a:p>
            <a:r>
              <a:rPr lang="en-US" b="1">
                <a:cs typeface="Arial"/>
              </a:rPr>
              <a:t>Personnel Records:</a:t>
            </a:r>
            <a:r>
              <a:rPr lang="en-US">
                <a:cs typeface="Arial"/>
              </a:rPr>
              <a:t> Be prepared to update or change transgender employees name and gender in certain employee records.</a:t>
            </a:r>
          </a:p>
          <a:p>
            <a:pPr lvl="1"/>
            <a:r>
              <a:rPr lang="en-US">
                <a:cs typeface="Arial"/>
              </a:rPr>
              <a:t>Consider which records must reflect employees’ name and sex at birth, and which records can be modified (e.g., email addresses, name plates, business cards, security badges, etc.).</a:t>
            </a:r>
          </a:p>
          <a:p>
            <a:endParaRPr lang="en-US"/>
          </a:p>
        </p:txBody>
      </p:sp>
    </p:spTree>
    <p:extLst>
      <p:ext uri="{BB962C8B-B14F-4D97-AF65-F5344CB8AC3E}">
        <p14:creationId xmlns:p14="http://schemas.microsoft.com/office/powerpoint/2010/main" val="453459561"/>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026" name="Picture 2">
            <a:extLst>
              <a:ext uri="{FF2B5EF4-FFF2-40B4-BE49-F238E27FC236}">
                <a16:creationId xmlns:a16="http://schemas.microsoft.com/office/drawing/2014/main" id="{C71EC9D6-64C7-7E42-913D-FCD8F4ACF6C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66950" y="218196"/>
            <a:ext cx="7010216" cy="5395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543605"/>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34BD47E-B0B2-4EFE-4FE1-824487993A31}"/>
              </a:ext>
            </a:extLst>
          </p:cNvPr>
          <p:cNvSpPr>
            <a:spLocks noGrp="1"/>
          </p:cNvSpPr>
          <p:nvPr>
            <p:ph type="title"/>
          </p:nvPr>
        </p:nvSpPr>
        <p:spPr>
          <a:xfrm>
            <a:off x="334393" y="1167415"/>
            <a:ext cx="11523214" cy="1600200"/>
          </a:xfrm>
        </p:spPr>
        <p:txBody>
          <a:bodyPr>
            <a:noAutofit/>
          </a:bodyPr>
          <a:lstStyle/>
          <a:p>
            <a:pPr algn="ctr"/>
            <a:r>
              <a:rPr lang="en-US" sz="7200" b="1">
                <a:latin typeface="+mn-lt"/>
              </a:rPr>
              <a:t>THANK YOU</a:t>
            </a:r>
          </a:p>
        </p:txBody>
      </p:sp>
      <p:sp>
        <p:nvSpPr>
          <p:cNvPr id="5" name="TextBox 4">
            <a:extLst>
              <a:ext uri="{FF2B5EF4-FFF2-40B4-BE49-F238E27FC236}">
                <a16:creationId xmlns:a16="http://schemas.microsoft.com/office/drawing/2014/main" id="{58F50F98-9A22-FB71-F566-C8BA661D7B19}"/>
              </a:ext>
            </a:extLst>
          </p:cNvPr>
          <p:cNvSpPr txBox="1"/>
          <p:nvPr/>
        </p:nvSpPr>
        <p:spPr>
          <a:xfrm>
            <a:off x="0" y="3440806"/>
            <a:ext cx="11591277" cy="1077218"/>
          </a:xfrm>
          <a:prstGeom prst="rect">
            <a:avLst/>
          </a:prstGeom>
          <a:noFill/>
        </p:spPr>
        <p:txBody>
          <a:bodyPr wrap="square" rtlCol="0">
            <a:spAutoFit/>
          </a:bodyPr>
          <a:lstStyle/>
          <a:p>
            <a:pPr algn="ctr"/>
            <a:r>
              <a:rPr lang="en-US" sz="3200">
                <a:solidFill>
                  <a:schemeClr val="bg1"/>
                </a:solidFill>
              </a:rPr>
              <a:t>Susan Sapp</a:t>
            </a:r>
          </a:p>
          <a:p>
            <a:pPr algn="ctr"/>
            <a:r>
              <a:rPr lang="en-US" sz="3200">
                <a:solidFill>
                  <a:schemeClr val="bg1"/>
                </a:solidFill>
              </a:rPr>
              <a:t>ssapp@clinewilliams.com</a:t>
            </a:r>
          </a:p>
        </p:txBody>
      </p:sp>
      <p:sp>
        <p:nvSpPr>
          <p:cNvPr id="6" name="TextBox 5">
            <a:extLst>
              <a:ext uri="{FF2B5EF4-FFF2-40B4-BE49-F238E27FC236}">
                <a16:creationId xmlns:a16="http://schemas.microsoft.com/office/drawing/2014/main" id="{352553A3-C13A-D54A-8BA2-F243B850C698}"/>
              </a:ext>
            </a:extLst>
          </p:cNvPr>
          <p:cNvSpPr txBox="1"/>
          <p:nvPr/>
        </p:nvSpPr>
        <p:spPr>
          <a:xfrm>
            <a:off x="334392" y="5823750"/>
            <a:ext cx="6652333" cy="877163"/>
          </a:xfrm>
          <a:prstGeom prst="rect">
            <a:avLst/>
          </a:prstGeom>
          <a:noFill/>
        </p:spPr>
        <p:txBody>
          <a:bodyPr wrap="square" rtlCol="0">
            <a:spAutoFit/>
          </a:bodyPr>
          <a:lstStyle/>
          <a:p>
            <a:r>
              <a:rPr lang="en-US" sz="1100">
                <a:solidFill>
                  <a:schemeClr val="bg1"/>
                </a:solidFill>
                <a:effectLst/>
                <a:latin typeface="Arial" panose="020b0604020202020204" pitchFamily="34" charset="0"/>
                <a:ea typeface="Calibri" panose="020f0502020204030204" pitchFamily="34" charset="0"/>
              </a:rPr>
              <a:t>The information </a:t>
            </a:r>
            <a:r>
              <a:rPr lang="en-US" sz="1100">
                <a:solidFill>
                  <a:schemeClr val="bg1"/>
                </a:solidFill>
                <a:effectLst/>
                <a:ea typeface="Calibri" panose="020f0502020204030204" pitchFamily="34" charset="0"/>
              </a:rPr>
              <a:t>is being offered as an outline of general information on the subject to assist in development and implementation of employment practices and policies.  It is offered for educational and informational purposes only and is not intended as legal advice</a:t>
            </a:r>
            <a:r>
              <a:rPr lang="en-US" sz="1000">
                <a:solidFill>
                  <a:schemeClr val="bg1"/>
                </a:solidFill>
                <a:effectLst/>
                <a:ea typeface="Calibri" panose="020f0502020204030204" pitchFamily="34" charset="0"/>
              </a:rPr>
              <a:t>.</a:t>
            </a:r>
          </a:p>
          <a:p>
            <a:endParaRPr lang="en-US"/>
          </a:p>
        </p:txBody>
      </p:sp>
    </p:spTree>
    <p:extLst>
      <p:ext uri="{BB962C8B-B14F-4D97-AF65-F5344CB8AC3E}">
        <p14:creationId xmlns:p14="http://schemas.microsoft.com/office/powerpoint/2010/main" val="1914399259"/>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3405C61-D40F-124B-47D8-EB9CE6E8F845}"/>
              </a:ext>
            </a:extLst>
          </p:cNvPr>
          <p:cNvSpPr>
            <a:spLocks noGrp="1"/>
          </p:cNvSpPr>
          <p:nvPr>
            <p:ph type="title"/>
          </p:nvPr>
        </p:nvSpPr>
        <p:spPr>
          <a:xfrm>
            <a:off x="0" y="365125"/>
            <a:ext cx="12192000" cy="1325563"/>
          </a:xfrm>
        </p:spPr>
        <p:txBody>
          <a:bodyPr/>
          <a:lstStyle/>
          <a:p>
            <a:pPr algn="ctr"/>
            <a:r>
              <a:rPr lang="en-US" b="1">
                <a:latin typeface="+mn-lt"/>
                <a:cs typeface="Times New Roman" panose="02020603050405020304" pitchFamily="18" charset="0"/>
              </a:rPr>
              <a:t>DID YOU KNOW?</a:t>
            </a:r>
          </a:p>
        </p:txBody>
      </p:sp>
      <p:sp>
        <p:nvSpPr>
          <p:cNvPr id="3" name="Content Placeholder 2">
            <a:extLst>
              <a:ext uri="{FF2B5EF4-FFF2-40B4-BE49-F238E27FC236}">
                <a16:creationId xmlns:a16="http://schemas.microsoft.com/office/drawing/2014/main" id="{B22BEE04-2AE6-DB98-7FAB-7F7ACC7DFAC5}"/>
              </a:ext>
            </a:extLst>
          </p:cNvPr>
          <p:cNvSpPr>
            <a:spLocks noGrp="1"/>
          </p:cNvSpPr>
          <p:nvPr>
            <p:ph idx="1"/>
          </p:nvPr>
        </p:nvSpPr>
        <p:spPr>
          <a:xfrm>
            <a:off x="-1" y="1839588"/>
            <a:ext cx="7324079" cy="3679333"/>
          </a:xfrm>
        </p:spPr>
        <p:txBody>
          <a:body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4000" b="0" i="0" u="none" strike="noStrike" kern="1200" cap="none" spc="0" normalizeH="0" baseline="0" noProof="0">
                <a:ln>
                  <a:noFill/>
                </a:ln>
                <a:effectLst/>
                <a:uLnTx/>
                <a:uFillTx/>
                <a:cs typeface="Times New Roman" panose="02020603050405020304" pitchFamily="18" charset="0"/>
              </a:rPr>
              <a:t>Nearly 1/5 LGBTQ adults have avoided seeking medical care out of fear of discrimination in a healthcare setting</a:t>
            </a:r>
          </a:p>
          <a:p>
            <a:pPr marL="0" indent="0">
              <a:buNone/>
            </a:pPr>
            <a:endParaRPr lang="en-US">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0F203E3B-D52C-075A-1274-278D6CE3127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98725" y="2449096"/>
            <a:ext cx="3523264" cy="2416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254929"/>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4065F29-A9A5-7CA5-91ED-7EC34F90D190}"/>
              </a:ext>
            </a:extLst>
          </p:cNvPr>
          <p:cNvSpPr>
            <a:spLocks noGrp="1"/>
          </p:cNvSpPr>
          <p:nvPr>
            <p:ph type="title"/>
          </p:nvPr>
        </p:nvSpPr>
        <p:spPr>
          <a:xfrm>
            <a:off x="0" y="365125"/>
            <a:ext cx="12192000" cy="1325563"/>
          </a:xfrm>
        </p:spPr>
        <p:txBody>
          <a:bodyPr/>
          <a:lstStyle/>
          <a:p>
            <a:pPr algn="ctr"/>
            <a:r>
              <a:rPr lang="en-US" b="1">
                <a:latin typeface="+mn-lt"/>
              </a:rPr>
              <a:t>AGENDA</a:t>
            </a:r>
          </a:p>
        </p:txBody>
      </p:sp>
      <p:sp>
        <p:nvSpPr>
          <p:cNvPr id="3" name="Content Placeholder 2">
            <a:extLst>
              <a:ext uri="{FF2B5EF4-FFF2-40B4-BE49-F238E27FC236}">
                <a16:creationId xmlns:a16="http://schemas.microsoft.com/office/drawing/2014/main" id="{7CBBC7B4-C636-0BF9-9929-3CF0A78AB858}"/>
              </a:ext>
            </a:extLst>
          </p:cNvPr>
          <p:cNvSpPr>
            <a:spLocks noGrp="1"/>
          </p:cNvSpPr>
          <p:nvPr>
            <p:ph idx="1"/>
          </p:nvPr>
        </p:nvSpPr>
        <p:spPr>
          <a:xfrm>
            <a:off x="1012054" y="1825625"/>
            <a:ext cx="11097088" cy="3679333"/>
          </a:xfrm>
        </p:spPr>
        <p:txBody>
          <a:bodyPr/>
          <a:lstStyle/>
          <a:p>
            <a:r>
              <a:rPr lang="en-US"/>
              <a:t>Legal Landscape</a:t>
            </a:r>
          </a:p>
          <a:p>
            <a:pPr lvl="1"/>
            <a:r>
              <a:rPr lang="en-US"/>
              <a:t>Court Decisions</a:t>
            </a:r>
          </a:p>
          <a:p>
            <a:pPr lvl="1"/>
            <a:r>
              <a:rPr lang="en-US"/>
              <a:t>EEOC Guidance</a:t>
            </a:r>
          </a:p>
          <a:p>
            <a:endParaRPr lang="en-US" sz="1400"/>
          </a:p>
          <a:p>
            <a:r>
              <a:rPr lang="en-US"/>
              <a:t>Terminology</a:t>
            </a:r>
          </a:p>
          <a:p>
            <a:endParaRPr lang="en-US" sz="1400"/>
          </a:p>
          <a:p>
            <a:r>
              <a:rPr lang="en-US"/>
              <a:t>Creating an LGBTQ+ Inclusive Workplace</a:t>
            </a:r>
          </a:p>
          <a:p>
            <a:pPr lvl="1"/>
            <a:r>
              <a:rPr lang="en-US"/>
              <a:t>Tips and action steps to implement</a:t>
            </a:r>
          </a:p>
          <a:p>
            <a:endParaRPr lang="en-US"/>
          </a:p>
        </p:txBody>
      </p:sp>
    </p:spTree>
    <p:extLst>
      <p:ext uri="{BB962C8B-B14F-4D97-AF65-F5344CB8AC3E}">
        <p14:creationId xmlns:p14="http://schemas.microsoft.com/office/powerpoint/2010/main" val="1893382941"/>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4" name="Picture 3">
            <a:extLst>
              <a:ext uri="{FF2B5EF4-FFF2-40B4-BE49-F238E27FC236}">
                <a16:creationId xmlns:a16="http://schemas.microsoft.com/office/drawing/2014/main" id="{B67709D4-ADB8-6CCF-0817-F52D343F7BEB}"/>
              </a:ext>
            </a:extLst>
          </p:cNvPr>
          <p:cNvPicPr>
            <a:picLocks noChangeAspect="1"/>
          </p:cNvPicPr>
          <p:nvPr/>
        </p:nvPicPr>
        <p:blipFill>
          <a:blip r:embed="rId3"/>
          <a:srcRect b="15414"/>
          <a:stretch>
            <a:fillRect/>
          </a:stretch>
        </p:blipFill>
        <p:spPr>
          <a:xfrm>
            <a:off x="-3047" y="10"/>
            <a:ext cx="12191999" cy="6857990"/>
          </a:xfrm>
          <a:prstGeom prst="rect">
            <a:avLst/>
          </a:prstGeom>
        </p:spPr>
      </p:pic>
      <p:sp>
        <p:nvSpPr>
          <p:cNvPr id="6" name="TextBox 5">
            <a:extLst>
              <a:ext uri="{FF2B5EF4-FFF2-40B4-BE49-F238E27FC236}">
                <a16:creationId xmlns:a16="http://schemas.microsoft.com/office/drawing/2014/main" id="{E726CD95-F679-B777-A673-DB4CCD46E137}"/>
              </a:ext>
            </a:extLst>
          </p:cNvPr>
          <p:cNvSpPr txBox="1"/>
          <p:nvPr/>
        </p:nvSpPr>
        <p:spPr>
          <a:xfrm>
            <a:off x="-6096" y="2665348"/>
            <a:ext cx="12195047" cy="892552"/>
          </a:xfrm>
          <a:prstGeom prst="rect">
            <a:avLst/>
          </a:prstGeom>
          <a:noFill/>
          <a:effectLst/>
        </p:spPr>
        <p:txBody>
          <a:bodyPr wrap="square">
            <a:spAutoFit/>
          </a:bodyPr>
          <a:lstStyle/>
          <a:p>
            <a:pPr algn="ctr"/>
            <a:r>
              <a:rPr kumimoji="0" lang="en-US" sz="5200" b="1" i="0" u="none" strike="noStrike" kern="1200" cap="none" spc="0" normalizeH="0" baseline="0" noProof="0">
                <a:ln>
                  <a:solidFill>
                    <a:srgbClr val="0E2E48"/>
                  </a:solidFill>
                </a:ln>
                <a:solidFill>
                  <a:schemeClr val="bg1"/>
                </a:solidFill>
                <a:effectLst/>
                <a:uLnTx/>
                <a:uFillTx/>
                <a:latin typeface="Calibri Light" panose="020f0302020204030204"/>
                <a:ea typeface="+mj-ea"/>
                <a:cs typeface="+mj-cs"/>
              </a:rPr>
              <a:t>LEGAL LANDSCAPE</a:t>
            </a:r>
            <a:endParaRPr lang="en-US">
              <a:ln>
                <a:solidFill>
                  <a:srgbClr val="0E2E48"/>
                </a:solidFill>
              </a:ln>
              <a:solidFill>
                <a:schemeClr val="bg1"/>
              </a:solidFill>
              <a:effectLst/>
            </a:endParaRPr>
          </a:p>
        </p:txBody>
      </p:sp>
      <p:sp>
        <p:nvSpPr>
          <p:cNvPr id="8" name="TextBox 7">
            <a:extLst>
              <a:ext uri="{FF2B5EF4-FFF2-40B4-BE49-F238E27FC236}">
                <a16:creationId xmlns:a16="http://schemas.microsoft.com/office/drawing/2014/main" id="{8C505D84-4F29-1778-BA02-511A0575F9FE}"/>
              </a:ext>
            </a:extLst>
          </p:cNvPr>
          <p:cNvSpPr txBox="1"/>
          <p:nvPr/>
        </p:nvSpPr>
        <p:spPr>
          <a:xfrm>
            <a:off x="1" y="3557900"/>
            <a:ext cx="12191999" cy="4801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2800" b="0" i="0" u="none" strike="noStrike" kern="1200" cap="none" spc="0" normalizeH="0" baseline="0" noProof="0">
                <a:ln>
                  <a:solidFill>
                    <a:srgbClr val="0E2E48"/>
                  </a:solidFill>
                </a:ln>
                <a:solidFill>
                  <a:schemeClr val="bg1"/>
                </a:solidFill>
                <a:effectLst/>
                <a:uLnTx/>
                <a:uFillTx/>
                <a:latin typeface="Calibri" panose="020f0502020204030204"/>
                <a:ea typeface="+mn-ea"/>
                <a:cs typeface="+mn-cs"/>
              </a:rPr>
              <a:t>Analyzing relevant laws and potential areas for litigation and liability</a:t>
            </a:r>
          </a:p>
        </p:txBody>
      </p:sp>
    </p:spTree>
    <p:extLst>
      <p:ext uri="{BB962C8B-B14F-4D97-AF65-F5344CB8AC3E}">
        <p14:creationId xmlns:p14="http://schemas.microsoft.com/office/powerpoint/2010/main" val="2904177186"/>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5A8638C8-EF99-064D-4EA8-17DCDC989259}"/>
              </a:ext>
            </a:extLst>
          </p:cNvPr>
          <p:cNvSpPr>
            <a:spLocks noGrp="1"/>
          </p:cNvSpPr>
          <p:nvPr>
            <p:ph type="title"/>
          </p:nvPr>
        </p:nvSpPr>
        <p:spPr>
          <a:xfrm>
            <a:off x="0" y="365125"/>
            <a:ext cx="12192000" cy="1325563"/>
          </a:xfrm>
        </p:spPr>
        <p:txBody>
          <a:bodyPr/>
          <a:lstStyle/>
          <a:p>
            <a:pPr algn="ctr"/>
            <a:r>
              <a:rPr lang="en-US" b="1">
                <a:latin typeface="+mn-lt"/>
              </a:rPr>
              <a:t>TITLE VII &amp; LGBTQ DISCRIMINATION</a:t>
            </a:r>
          </a:p>
        </p:txBody>
      </p:sp>
      <p:sp>
        <p:nvSpPr>
          <p:cNvPr id="3" name="Content Placeholder 2">
            <a:extLst>
              <a:ext uri="{FF2B5EF4-FFF2-40B4-BE49-F238E27FC236}">
                <a16:creationId xmlns:a16="http://schemas.microsoft.com/office/drawing/2014/main" id="{4A4B0296-F534-B595-F1C7-739D4E73E378}"/>
              </a:ext>
            </a:extLst>
          </p:cNvPr>
          <p:cNvSpPr>
            <a:spLocks noGrp="1"/>
          </p:cNvSpPr>
          <p:nvPr>
            <p:ph idx="1"/>
          </p:nvPr>
        </p:nvSpPr>
        <p:spPr/>
        <p:txBody>
          <a:bodyPr>
            <a:normAutofit lnSpcReduction="10000"/>
          </a:bodyPr>
          <a:lstStyle/>
          <a:p>
            <a:pPr marL="457200" marR="0" lvl="0" indent="-4572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Title VII prohibits employment discrimination on the basis of race, color, religion, </a:t>
            </a:r>
            <a:r>
              <a:rPr kumimoji="0" lang="en-US" sz="2800" b="0" i="0" u="sng" strike="noStrike" kern="1200" cap="none" spc="0" normalizeH="0" baseline="0" noProof="0">
                <a:ln>
                  <a:noFill/>
                </a:ln>
                <a:effectLst/>
                <a:uLnTx/>
                <a:uFillTx/>
                <a:latin typeface="Calibri" panose="020f0502020204030204"/>
                <a:ea typeface="+mn-ea"/>
                <a:cs typeface="Arial"/>
              </a:rPr>
              <a:t>sex</a:t>
            </a:r>
            <a:r>
              <a:rPr kumimoji="0" lang="en-US" sz="2800" b="0" i="0" u="none" strike="noStrike" kern="1200" cap="none" spc="0" normalizeH="0" baseline="0" noProof="0">
                <a:ln>
                  <a:noFill/>
                </a:ln>
                <a:effectLst/>
                <a:uLnTx/>
                <a:uFillTx/>
                <a:latin typeface="Calibri" panose="020f0502020204030204"/>
                <a:ea typeface="+mn-ea"/>
                <a:cs typeface="Arial"/>
              </a:rPr>
              <a:t>, and national origin</a:t>
            </a:r>
          </a:p>
          <a:p>
            <a:pPr marL="457200" marR="0" lvl="0" indent="-4572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800" b="0" i="0" u="none" strike="noStrike" kern="1200" cap="none" spc="0" normalizeH="0" baseline="0" noProof="0">
                <a:ln>
                  <a:noFill/>
                </a:ln>
                <a:effectLst/>
                <a:uLnTx/>
                <a:uFillTx/>
                <a:latin typeface="Calibri" panose="020f0502020204030204"/>
                <a:ea typeface="+mn-ea"/>
                <a:cs typeface="Arial"/>
              </a:rPr>
              <a:t>In 2019, the Supreme Court took up:</a:t>
            </a:r>
          </a:p>
          <a:p>
            <a:pPr marL="914400" marR="0" lvl="1" indent="-4572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Arial"/>
              </a:rPr>
              <a:t>Two cases involving </a:t>
            </a:r>
            <a:r>
              <a:rPr kumimoji="0" lang="en-US" sz="2400" b="1" i="0" u="none" strike="noStrike" kern="1200" cap="none" spc="0" normalizeH="0" baseline="0" noProof="0">
                <a:ln>
                  <a:noFill/>
                </a:ln>
                <a:solidFill>
                  <a:srgbClr val="0070C0"/>
                </a:solidFill>
                <a:effectLst/>
                <a:uLnTx/>
                <a:uFillTx/>
                <a:latin typeface="Calibri" panose="020f0502020204030204"/>
                <a:ea typeface="+mn-ea"/>
                <a:cs typeface="Arial"/>
              </a:rPr>
              <a:t>sexual orientation</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Arial"/>
              </a:rPr>
              <a:t> discrimination under Title VII</a:t>
            </a:r>
          </a:p>
          <a:p>
            <a:pPr marL="1371600" marR="0" lvl="2" indent="-4572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000" b="0" i="1" u="none" strike="noStrike" kern="1200" cap="none" spc="0" normalizeH="0" baseline="0" noProof="0">
                <a:ln>
                  <a:noFill/>
                </a:ln>
                <a:effectLst/>
                <a:uLnTx/>
                <a:uFillTx/>
                <a:latin typeface="Calibri" panose="020f0502020204030204"/>
                <a:ea typeface="+mn-ea"/>
                <a:cs typeface="Arial"/>
              </a:rPr>
              <a:t>Altitude Express Inc. v. Zarda </a:t>
            </a:r>
            <a:r>
              <a:rPr kumimoji="0" lang="en-US" sz="2000" b="0" i="0" u="none" strike="noStrike" kern="1200" cap="none" spc="0" normalizeH="0" baseline="0" noProof="0">
                <a:ln>
                  <a:noFill/>
                </a:ln>
                <a:effectLst/>
                <a:uLnTx/>
                <a:uFillTx/>
                <a:latin typeface="Calibri" panose="020f0502020204030204"/>
                <a:ea typeface="+mn-ea"/>
                <a:cs typeface="Arial"/>
              </a:rPr>
              <a:t>(Second Circuit, 2018)</a:t>
            </a:r>
          </a:p>
          <a:p>
            <a:pPr marL="1371600" marR="0" lvl="2" indent="-4572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000" b="0" i="1" u="none" strike="noStrike" kern="1200" cap="none" spc="0" normalizeH="0" baseline="0" noProof="0">
                <a:ln>
                  <a:noFill/>
                </a:ln>
                <a:effectLst/>
                <a:uLnTx/>
                <a:uFillTx/>
                <a:latin typeface="Calibri" panose="020f0502020204030204"/>
                <a:ea typeface="+mn-ea"/>
                <a:cs typeface="Arial"/>
              </a:rPr>
              <a:t>Bostock v. Clayton County, Ga.</a:t>
            </a:r>
            <a:r>
              <a:rPr kumimoji="0" lang="en-US" sz="2000" b="0" i="0" u="none" strike="noStrike" kern="1200" cap="none" spc="0" normalizeH="0" baseline="0" noProof="0">
                <a:ln>
                  <a:noFill/>
                </a:ln>
                <a:effectLst/>
                <a:uLnTx/>
                <a:uFillTx/>
                <a:latin typeface="Calibri" panose="020f0502020204030204"/>
                <a:ea typeface="+mn-ea"/>
                <a:cs typeface="Arial"/>
              </a:rPr>
              <a:t> (Eleventh Circuit, 2018)</a:t>
            </a:r>
          </a:p>
          <a:p>
            <a:pPr marL="914400" marR="0" lvl="1" indent="-4572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400" b="0" i="0" u="none" strike="noStrike" kern="1200" cap="none" spc="0" normalizeH="0" baseline="0" noProof="0">
                <a:ln>
                  <a:noFill/>
                </a:ln>
                <a:solidFill>
                  <a:srgbClr val="0070C0"/>
                </a:solidFill>
                <a:effectLst/>
                <a:uLnTx/>
                <a:uFillTx/>
                <a:latin typeface="Calibri" panose="020f0502020204030204"/>
                <a:ea typeface="+mn-ea"/>
                <a:cs typeface="Arial"/>
              </a:rPr>
              <a:t>One case involving </a:t>
            </a:r>
            <a:r>
              <a:rPr kumimoji="0" lang="en-US" sz="2400" b="1" i="0" u="none" strike="noStrike" kern="1200" cap="none" spc="0" normalizeH="0" baseline="0" noProof="0">
                <a:ln>
                  <a:noFill/>
                </a:ln>
                <a:solidFill>
                  <a:srgbClr val="0070C0"/>
                </a:solidFill>
                <a:effectLst/>
                <a:uLnTx/>
                <a:uFillTx/>
                <a:latin typeface="Calibri" panose="020f0502020204030204"/>
                <a:ea typeface="+mn-ea"/>
                <a:cs typeface="Arial"/>
              </a:rPr>
              <a:t>gender identity</a:t>
            </a:r>
            <a:r>
              <a:rPr kumimoji="0" lang="en-US" sz="2400" b="0" i="0" u="none" strike="noStrike" kern="1200" cap="none" spc="0" normalizeH="0" baseline="0" noProof="0">
                <a:ln>
                  <a:noFill/>
                </a:ln>
                <a:solidFill>
                  <a:srgbClr val="0070C0"/>
                </a:solidFill>
                <a:effectLst/>
                <a:uLnTx/>
                <a:uFillTx/>
                <a:latin typeface="Calibri" panose="020f0502020204030204"/>
                <a:ea typeface="+mn-ea"/>
                <a:cs typeface="Arial"/>
              </a:rPr>
              <a:t> discrimination under Title VII:</a:t>
            </a:r>
          </a:p>
          <a:p>
            <a:pPr marL="1371600" marR="0" lvl="2" indent="-45720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2000" b="0" i="1" u="none" strike="noStrike" kern="1200" cap="none" spc="0" normalizeH="0" baseline="0" noProof="0">
                <a:ln>
                  <a:noFill/>
                </a:ln>
                <a:effectLst/>
                <a:uLnTx/>
                <a:uFillTx/>
                <a:latin typeface="Calibri" panose="020f0502020204030204"/>
                <a:ea typeface="+mn-ea"/>
                <a:cs typeface="Arial"/>
              </a:rPr>
              <a:t>R.G. &amp; G.R. Harris Funeral Homes v. Equal Employment Opportunity Commission</a:t>
            </a:r>
            <a:r>
              <a:rPr kumimoji="0" lang="en-US" sz="2000" b="0" i="0" u="none" strike="noStrike" kern="1200" cap="none" spc="0" normalizeH="0" baseline="0" noProof="0">
                <a:ln>
                  <a:noFill/>
                </a:ln>
                <a:effectLst/>
                <a:uLnTx/>
                <a:uFillTx/>
                <a:latin typeface="Calibri" panose="020f0502020204030204"/>
                <a:ea typeface="+mn-ea"/>
                <a:cs typeface="Arial"/>
              </a:rPr>
              <a:t> (Sixth Circuit, 2018)</a:t>
            </a:r>
          </a:p>
          <a:p>
            <a:endParaRPr lang="en-US"/>
          </a:p>
        </p:txBody>
      </p:sp>
    </p:spTree>
    <p:extLst>
      <p:ext uri="{BB962C8B-B14F-4D97-AF65-F5344CB8AC3E}">
        <p14:creationId xmlns:p14="http://schemas.microsoft.com/office/powerpoint/2010/main" val="4289055123"/>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DCE028-4960-6BA0-D3E5-1C3A70A117EE}"/>
              </a:ext>
            </a:extLst>
          </p:cNvPr>
          <p:cNvSpPr>
            <a:spLocks noGrp="1"/>
          </p:cNvSpPr>
          <p:nvPr>
            <p:ph type="title"/>
          </p:nvPr>
        </p:nvSpPr>
        <p:spPr>
          <a:xfrm>
            <a:off x="0" y="365125"/>
            <a:ext cx="12192000" cy="1325563"/>
          </a:xfrm>
        </p:spPr>
        <p:txBody>
          <a:bodyPr/>
          <a:lstStyle/>
          <a:p>
            <a:pPr algn="ctr"/>
            <a:r>
              <a:rPr lang="en-US" b="1">
                <a:latin typeface="+mn-lt"/>
              </a:rPr>
              <a:t>ALTITUDE EXPRESS</a:t>
            </a:r>
          </a:p>
        </p:txBody>
      </p:sp>
      <p:sp>
        <p:nvSpPr>
          <p:cNvPr id="3" name="Content Placeholder 2">
            <a:extLst>
              <a:ext uri="{FF2B5EF4-FFF2-40B4-BE49-F238E27FC236}">
                <a16:creationId xmlns:a16="http://schemas.microsoft.com/office/drawing/2014/main" id="{9A0137E6-C72C-B42F-FFB2-A933648687E8}"/>
              </a:ext>
            </a:extLst>
          </p:cNvPr>
          <p:cNvSpPr>
            <a:spLocks noGrp="1"/>
          </p:cNvSpPr>
          <p:nvPr>
            <p:ph idx="1"/>
          </p:nvPr>
        </p:nvSpPr>
        <p:spPr>
          <a:xfrm>
            <a:off x="0" y="1825625"/>
            <a:ext cx="12192000" cy="3679333"/>
          </a:xfrm>
        </p:spPr>
        <p:txBody>
          <a:bodyPr>
            <a:normAutofit fontScale="92500" lnSpcReduction="10000"/>
          </a:bodyPr>
          <a:lstStyle/>
          <a:p>
            <a:pPr marL="0" marR="0" lvl="0" indent="0" algn="just"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2600" b="0" i="0" u="none" strike="noStrike" kern="1200" cap="none" spc="0" normalizeH="0" baseline="0" noProof="0">
                <a:ln>
                  <a:noFill/>
                </a:ln>
                <a:effectLst/>
                <a:uLnTx/>
                <a:uFillTx/>
                <a:latin typeface="Calibri" panose="020f0502020204030204"/>
                <a:ea typeface="+mn-ea"/>
                <a:cs typeface="Arial"/>
              </a:rPr>
              <a:t>Daniel Zarda alleged he was fired from his job as a skydiving instructor because he was gay. A female customer had voiced concerns about being tightly strapped to Mr. Zarda during a tandem dive. Mr. Zarda, hoping to reassure the customer, told her that he was gay “and had an ex-husband to prove it.”</a:t>
            </a:r>
          </a:p>
          <a:p>
            <a:pPr marL="0" marR="0" lvl="0" indent="0" algn="just"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600" b="0" i="0" u="none" strike="noStrike" kern="1200" cap="none" spc="0" normalizeH="0" baseline="0" noProof="0">
              <a:ln>
                <a:noFill/>
              </a:ln>
              <a:effectLst/>
              <a:uLnTx/>
              <a:uFillTx/>
              <a:latin typeface="Calibri" panose="020f0502020204030204"/>
              <a:ea typeface="+mn-ea"/>
              <a:cs typeface="Arial"/>
            </a:endParaRPr>
          </a:p>
          <a:p>
            <a:pPr marL="0" marR="0" lvl="0" indent="0" algn="just"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2600" b="0" i="0" u="none" strike="noStrike" kern="1200" cap="none" spc="0" normalizeH="0" baseline="0" noProof="0">
                <a:ln>
                  <a:noFill/>
                </a:ln>
                <a:effectLst/>
                <a:uLnTx/>
                <a:uFillTx/>
                <a:latin typeface="Calibri" panose="020f0502020204030204"/>
                <a:ea typeface="+mn-ea"/>
                <a:cs typeface="Arial"/>
              </a:rPr>
              <a:t>The customer’s boyfriend complained and Mr. Zarda was fired. </a:t>
            </a:r>
            <a:r>
              <a:rPr lang="en-US" sz="2600">
                <a:latin typeface="Calibri" panose="020f0502020204030204"/>
                <a:cs typeface="Arial"/>
              </a:rPr>
              <a:t>Altitude Express argued that Mr. Zarda was fired for “inappropriate behavior.”</a:t>
            </a:r>
          </a:p>
          <a:p>
            <a:pPr marL="0" marR="0" lvl="0" indent="0" algn="just" defTabSz="914400" rtl="0" eaLnBrk="1" fontAlgn="auto" latinLnBrk="0" hangingPunct="1">
              <a:lnSpc>
                <a:spcPct val="90000"/>
              </a:lnSpc>
              <a:spcBef>
                <a:spcPts val="1000"/>
              </a:spcBef>
              <a:spcAft>
                <a:spcPct val="0"/>
              </a:spcAft>
              <a:buClrTx/>
              <a:buSzTx/>
              <a:buFont typeface="Arial" panose="020b0604020202020204" pitchFamily="34" charset="0"/>
              <a:buNone/>
              <a:defRPr/>
            </a:pPr>
            <a:endParaRPr kumimoji="0" lang="en-US" sz="2600" b="0" i="0" u="none" strike="noStrike" kern="1200" cap="none" spc="0" normalizeH="0" baseline="0" noProof="0">
              <a:ln>
                <a:noFill/>
              </a:ln>
              <a:solidFill>
                <a:srgbClr val="002060"/>
              </a:solidFill>
              <a:effectLst/>
              <a:uLnTx/>
              <a:uFillTx/>
              <a:latin typeface="Calibri" panose="020f0502020204030204"/>
              <a:ea typeface="+mn-ea"/>
              <a:cs typeface="Arial"/>
            </a:endParaRPr>
          </a:p>
          <a:p>
            <a:pPr marL="0" marR="0" lvl="0" indent="0" algn="just"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2600" b="1" i="0" u="none" strike="noStrike" kern="1200" cap="none" spc="0" normalizeH="0" baseline="0" noProof="0">
                <a:ln>
                  <a:noFill/>
                </a:ln>
                <a:solidFill>
                  <a:srgbClr val="002060"/>
                </a:solidFill>
                <a:effectLst/>
                <a:uLnTx/>
                <a:uFillTx/>
                <a:latin typeface="Calibri" panose="020f0502020204030204"/>
                <a:ea typeface="+mn-ea"/>
                <a:cs typeface="Arial"/>
              </a:rPr>
              <a:t>The Second Circuit ruled that Title VII prohibits sexual orientation-based discrimination as a subsect of sex discrimination.</a:t>
            </a:r>
          </a:p>
          <a:p>
            <a:pPr marL="0" indent="0">
              <a:buNone/>
            </a:pPr>
            <a:endParaRPr lang="en-US"/>
          </a:p>
        </p:txBody>
      </p:sp>
    </p:spTree>
    <p:extLst>
      <p:ext uri="{BB962C8B-B14F-4D97-AF65-F5344CB8AC3E}">
        <p14:creationId xmlns:p14="http://schemas.microsoft.com/office/powerpoint/2010/main" val="2353717794"/>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9044.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