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9" r:id="rId3"/>
    <p:sldId id="263" r:id="rId4"/>
    <p:sldId id="289" r:id="rId5"/>
    <p:sldId id="315" r:id="rId6"/>
    <p:sldId id="330" r:id="rId7"/>
    <p:sldId id="331" r:id="rId8"/>
    <p:sldId id="292" r:id="rId9"/>
    <p:sldId id="290" r:id="rId10"/>
    <p:sldId id="338" r:id="rId11"/>
    <p:sldId id="291" r:id="rId12"/>
    <p:sldId id="284" r:id="rId13"/>
    <p:sldId id="316" r:id="rId14"/>
    <p:sldId id="317" r:id="rId15"/>
    <p:sldId id="320" r:id="rId16"/>
    <p:sldId id="319" r:id="rId17"/>
    <p:sldId id="321" r:id="rId18"/>
    <p:sldId id="324" r:id="rId19"/>
    <p:sldId id="323" r:id="rId20"/>
    <p:sldId id="322" r:id="rId21"/>
    <p:sldId id="325" r:id="rId22"/>
    <p:sldId id="339" r:id="rId23"/>
    <p:sldId id="343" r:id="rId24"/>
    <p:sldId id="340" r:id="rId25"/>
    <p:sldId id="341" r:id="rId26"/>
    <p:sldId id="342" r:id="rId27"/>
    <p:sldId id="335" r:id="rId28"/>
    <p:sldId id="336" r:id="rId29"/>
    <p:sldId id="326" r:id="rId30"/>
    <p:sldId id="333" r:id="rId31"/>
    <p:sldId id="334" r:id="rId32"/>
    <p:sldId id="337" r:id="rId33"/>
    <p:sldId id="344" r:id="rId34"/>
    <p:sldId id="345" r:id="rId35"/>
    <p:sldId id="346" r:id="rId36"/>
    <p:sldId id="347" r:id="rId37"/>
    <p:sldId id="348" r:id="rId38"/>
    <p:sldId id="327" r:id="rId39"/>
    <p:sldId id="328" r:id="rId40"/>
    <p:sldId id="318" r:id="rId41"/>
    <p:sldId id="28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2A7C4-E99F-4574-B301-FC93A23A20A9}">
          <p14:sldIdLst>
            <p14:sldId id="256"/>
            <p14:sldId id="259"/>
            <p14:sldId id="263"/>
            <p14:sldId id="289"/>
            <p14:sldId id="315"/>
            <p14:sldId id="330"/>
            <p14:sldId id="331"/>
            <p14:sldId id="292"/>
            <p14:sldId id="290"/>
            <p14:sldId id="338"/>
            <p14:sldId id="291"/>
            <p14:sldId id="284"/>
            <p14:sldId id="316"/>
            <p14:sldId id="317"/>
            <p14:sldId id="320"/>
            <p14:sldId id="319"/>
            <p14:sldId id="321"/>
            <p14:sldId id="324"/>
            <p14:sldId id="323"/>
            <p14:sldId id="322"/>
            <p14:sldId id="325"/>
            <p14:sldId id="339"/>
            <p14:sldId id="343"/>
            <p14:sldId id="340"/>
            <p14:sldId id="341"/>
            <p14:sldId id="342"/>
            <p14:sldId id="335"/>
            <p14:sldId id="336"/>
            <p14:sldId id="326"/>
            <p14:sldId id="333"/>
            <p14:sldId id="334"/>
            <p14:sldId id="337"/>
            <p14:sldId id="344"/>
            <p14:sldId id="345"/>
            <p14:sldId id="346"/>
            <p14:sldId id="347"/>
            <p14:sldId id="348"/>
            <p14:sldId id="327"/>
            <p14:sldId id="328"/>
            <p14:sldId id="318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0C"/>
    <a:srgbClr val="8F9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6" autoAdjust="0"/>
    <p:restoredTop sz="72517"/>
  </p:normalViewPr>
  <p:slideViewPr>
    <p:cSldViewPr>
      <p:cViewPr varScale="1">
        <p:scale>
          <a:sx n="87" d="100"/>
          <a:sy n="87" d="100"/>
        </p:scale>
        <p:origin x="125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66E60-D3F8-4988-9407-EE3F62881A62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4ECD-B79B-484B-960F-2035E4846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9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44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84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98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5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88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39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69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4343400"/>
            <a:ext cx="6400800" cy="449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13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65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69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0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26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343400"/>
            <a:ext cx="6172200" cy="45720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09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31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66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55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19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65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46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66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1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36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7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86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47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49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Participants to share key takeaways, and one concept or activity that you will take 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4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across your company.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8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7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7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84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79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105400"/>
            <a:ext cx="9144000" cy="2057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6225"/>
            <a:ext cx="7696200" cy="584775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www.nebraskahospitals.org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3450336" cy="11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15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2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7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57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F35D-9A28-4667-B3F8-B717950D5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9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allyfy.com/guides/operational-excellenc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patient-safety/patients-families/engagingfamilies/guide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projectpatientcare.org/" TargetMode="External"/><Relationship Id="rId4" Type="http://schemas.openxmlformats.org/officeDocument/2006/relationships/hyperlink" Target="https://cha.com/wp-content/uploads/2021/03/Rural-PFE-Toolkit_final.pdf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822253"/>
            <a:ext cx="8153400" cy="851297"/>
          </a:xfrm>
          <a:prstGeom prst="roundRect">
            <a:avLst/>
          </a:prstGeom>
          <a:solidFill>
            <a:srgbClr val="002060"/>
          </a:solidFill>
          <a:ln w="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rebuchet MS" pitchFamily="34" charset="0"/>
              </a:rPr>
              <a:t>Module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7772400" cy="584775"/>
          </a:xfrm>
        </p:spPr>
        <p:txBody>
          <a:bodyPr>
            <a:spAutoFit/>
          </a:bodyPr>
          <a:lstStyle/>
          <a:p>
            <a:r>
              <a:rPr lang="en-US" b="1" dirty="0"/>
              <a:t>Patient and Family Engagement</a:t>
            </a:r>
          </a:p>
        </p:txBody>
      </p:sp>
    </p:spTree>
    <p:extLst>
      <p:ext uri="{BB962C8B-B14F-4D97-AF65-F5344CB8AC3E}">
        <p14:creationId xmlns:p14="http://schemas.microsoft.com/office/powerpoint/2010/main" val="21911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80AC2ADA-F8A0-034F-831A-BC31EC9D9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"/>
            <a:ext cx="5029200" cy="4691669"/>
          </a:xfrm>
        </p:spPr>
      </p:pic>
    </p:spTree>
    <p:extLst>
      <p:ext uri="{BB962C8B-B14F-4D97-AF65-F5344CB8AC3E}">
        <p14:creationId xmlns:p14="http://schemas.microsoft.com/office/powerpoint/2010/main" val="402897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C00D-6FBA-8740-ACF0-28DC6EF81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Identifying Value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A8C9-2794-F447-A33D-7CAE3BBA5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that is added to a service that will increase its value to consumers</a:t>
            </a:r>
          </a:p>
          <a:p>
            <a:r>
              <a:rPr lang="en-US" dirty="0"/>
              <a:t>Help boost its leverage on the marketplace</a:t>
            </a:r>
          </a:p>
          <a:p>
            <a:r>
              <a:rPr lang="en-US" dirty="0"/>
              <a:t>What differentiates a service from those of a competitor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4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Voice of the Customer</a:t>
            </a:r>
          </a:p>
        </p:txBody>
      </p:sp>
    </p:spTree>
    <p:extLst>
      <p:ext uri="{BB962C8B-B14F-4D97-AF65-F5344CB8AC3E}">
        <p14:creationId xmlns:p14="http://schemas.microsoft.com/office/powerpoint/2010/main" val="69066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07B8-3507-8349-905C-02ABC72E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Examples: Customer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733AD-4786-274A-89D7-DAF595BAC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5" y="2362200"/>
            <a:ext cx="8229600" cy="29718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How does your facility ensure that the customer, i.e., your patients, have a voice in expressing their view(s) of what comprises value?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10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4B7F-2381-2042-8C63-A0FE2262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Strategies for </a:t>
            </a:r>
            <a:br>
              <a:rPr lang="en-US" dirty="0"/>
            </a:br>
            <a:r>
              <a:rPr lang="en-US" dirty="0"/>
              <a:t>Patient/Family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A90B5-5E29-A64B-9E40-FC5C305D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5" y="1600200"/>
            <a:ext cx="8229600" cy="3886200"/>
          </a:xfrm>
        </p:spPr>
        <p:txBody>
          <a:bodyPr>
            <a:normAutofit/>
          </a:bodyPr>
          <a:lstStyle/>
          <a:p>
            <a:pPr marL="0" lvl="0" indent="0">
              <a:buFont typeface="Arial" pitchFamily="34" charset="0"/>
              <a:buNone/>
            </a:pPr>
            <a:r>
              <a:rPr lang="en-US" dirty="0"/>
              <a:t>Four primary strategies for promoting patient/family engagement:</a:t>
            </a:r>
          </a:p>
          <a:p>
            <a:r>
              <a:rPr lang="en-US" sz="2800" dirty="0"/>
              <a:t>Encourage patients and family to participate as advisors</a:t>
            </a:r>
          </a:p>
          <a:p>
            <a:r>
              <a:rPr lang="en-US" sz="2800" dirty="0"/>
              <a:t>Promote better communication</a:t>
            </a:r>
          </a:p>
          <a:p>
            <a:r>
              <a:rPr lang="en-US" sz="2800" dirty="0"/>
              <a:t>Implement safe continuity of care</a:t>
            </a:r>
          </a:p>
          <a:p>
            <a:r>
              <a:rPr lang="en-US" sz="2800" dirty="0"/>
              <a:t>Engage patients and family in discharge planning</a:t>
            </a:r>
          </a:p>
        </p:txBody>
      </p:sp>
    </p:spTree>
    <p:extLst>
      <p:ext uri="{BB962C8B-B14F-4D97-AF65-F5344CB8AC3E}">
        <p14:creationId xmlns:p14="http://schemas.microsoft.com/office/powerpoint/2010/main" val="1449315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4B7F-2381-2042-8C63-A0FE2262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Patient/Family Engagement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A90B5-5E29-A64B-9E40-FC5C305D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Patients, families, their representatives, and health professionals working in </a:t>
            </a:r>
            <a:r>
              <a:rPr lang="en-US" b="1" i="1" dirty="0"/>
              <a:t>active partnership</a:t>
            </a:r>
            <a:r>
              <a:rPr lang="en-US" i="1" dirty="0"/>
              <a:t> at various levels across the health care system – direct care, organizational design and governance, and policy making – to improve </a:t>
            </a:r>
            <a:r>
              <a:rPr lang="en-US" b="1" i="1" dirty="0"/>
              <a:t>health</a:t>
            </a:r>
            <a:r>
              <a:rPr lang="en-US" i="1" dirty="0"/>
              <a:t> and health </a:t>
            </a:r>
            <a:r>
              <a:rPr lang="en-US" b="1" i="1" dirty="0"/>
              <a:t>care.</a:t>
            </a:r>
          </a:p>
          <a:p>
            <a:pPr marL="0" indent="0">
              <a:buNone/>
            </a:pPr>
            <a:r>
              <a:rPr lang="en-US" sz="2000" dirty="0"/>
              <a:t>Source: </a:t>
            </a:r>
            <a:r>
              <a:rPr lang="en-US" sz="2000" i="1" dirty="0"/>
              <a:t>Health Affairs 32 No. 2 (2013) (223-231)</a:t>
            </a:r>
            <a:r>
              <a:rPr lang="en-US" i="1" dirty="0"/>
              <a:t> </a:t>
            </a:r>
            <a:endParaRPr lang="en-US" b="1" i="1" dirty="0"/>
          </a:p>
          <a:p>
            <a:pPr marL="0" indent="0">
              <a:buNone/>
            </a:pP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1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4B7F-2381-2042-8C63-A0FE2262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Multidimensional Framework</a:t>
            </a:r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826211D2-03DE-874B-A353-4DACA8B77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14049"/>
            <a:ext cx="5762271" cy="5291551"/>
          </a:xfrm>
        </p:spPr>
      </p:pic>
    </p:spTree>
    <p:extLst>
      <p:ext uri="{BB962C8B-B14F-4D97-AF65-F5344CB8AC3E}">
        <p14:creationId xmlns:p14="http://schemas.microsoft.com/office/powerpoint/2010/main" val="57563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4B7F-2381-2042-8C63-A0FE2262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 Care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A90B5-5E29-A64B-9E40-FC5C305D4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May involve the following:</a:t>
            </a:r>
          </a:p>
          <a:p>
            <a:pPr lvl="0"/>
            <a:r>
              <a:rPr lang="en-US" sz="2800" dirty="0"/>
              <a:t>Interaction with clinicians</a:t>
            </a:r>
          </a:p>
          <a:p>
            <a:r>
              <a:rPr lang="en-US" sz="2800" dirty="0"/>
              <a:t>Resources and groups to sustain personal health practices </a:t>
            </a:r>
          </a:p>
        </p:txBody>
      </p:sp>
    </p:spTree>
    <p:extLst>
      <p:ext uri="{BB962C8B-B14F-4D97-AF65-F5344CB8AC3E}">
        <p14:creationId xmlns:p14="http://schemas.microsoft.com/office/powerpoint/2010/main" val="1877535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8713-7B36-3C4E-95D7-1F7F7107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Organizational Design &amp; Governance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BBC9D-D932-9046-86AE-864F5E96D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May involve the following:</a:t>
            </a:r>
          </a:p>
          <a:p>
            <a:pPr lvl="0"/>
            <a:r>
              <a:rPr lang="en-US" sz="2800" dirty="0"/>
              <a:t>Partnering to plan, deliver, and evaluate care</a:t>
            </a:r>
          </a:p>
          <a:p>
            <a:pPr lvl="0"/>
            <a:r>
              <a:rPr lang="en-US" sz="2800" dirty="0"/>
              <a:t>Help design health care facilities</a:t>
            </a:r>
          </a:p>
          <a:p>
            <a:pPr lvl="0"/>
            <a:r>
              <a:rPr lang="en-US" sz="2800" dirty="0"/>
              <a:t>Serve on patient and family advisory councils</a:t>
            </a:r>
          </a:p>
          <a:p>
            <a:pPr lvl="0"/>
            <a:r>
              <a:rPr lang="en-US" sz="2800" dirty="0"/>
              <a:t>Help design and execute quality improvement projects</a:t>
            </a:r>
          </a:p>
          <a:p>
            <a:pPr lvl="0"/>
            <a:r>
              <a:rPr lang="en-US" sz="2800" dirty="0"/>
              <a:t>Assist with staff hiring, training, and development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9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8E7B-EFF5-DE41-84FB-456C6ED6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Policy Making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31E9-C61F-9946-9099-DAD00A255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May involve the following:</a:t>
            </a:r>
          </a:p>
          <a:p>
            <a:pPr lvl="0"/>
            <a:r>
              <a:rPr lang="en-US" sz="2800" dirty="0"/>
              <a:t>Collaboration with community leaders and policy makers</a:t>
            </a:r>
          </a:p>
          <a:p>
            <a:pPr lvl="0"/>
            <a:r>
              <a:rPr lang="en-US" sz="2800" dirty="0"/>
              <a:t>Participation in health and clinical research</a:t>
            </a:r>
          </a:p>
          <a:p>
            <a:pPr lvl="0"/>
            <a:r>
              <a:rPr lang="en-US" sz="2800" dirty="0"/>
              <a:t>Speaking on behalf of a general constituency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5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key principles of the principle of excellence: creating value for the customer.</a:t>
            </a:r>
          </a:p>
          <a:p>
            <a:r>
              <a:rPr lang="en-US" dirty="0"/>
              <a:t>Identify strategies for engaging patient and care partners into all levels of a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41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4B7F-2381-2042-8C63-A0FE2262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 Framework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0C80F7B-5886-3F47-A699-8F0481ED3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6107"/>
            <a:ext cx="8229600" cy="4194148"/>
          </a:xfrm>
        </p:spPr>
      </p:pic>
    </p:spTree>
    <p:extLst>
      <p:ext uri="{BB962C8B-B14F-4D97-AF65-F5344CB8AC3E}">
        <p14:creationId xmlns:p14="http://schemas.microsoft.com/office/powerpoint/2010/main" val="376585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4BDA-BB16-174A-B83D-1BD07540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Tools &amp;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CA5FD-26C9-144B-A42D-0E2BA24DD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and Family Advisors</a:t>
            </a:r>
          </a:p>
          <a:p>
            <a:r>
              <a:rPr lang="en-US" dirty="0"/>
              <a:t>Communicating to Improve</a:t>
            </a:r>
          </a:p>
          <a:p>
            <a:r>
              <a:rPr lang="en-US" dirty="0"/>
              <a:t>Nurse Bedside Shift Report</a:t>
            </a:r>
          </a:p>
          <a:p>
            <a:r>
              <a:rPr lang="en-US" dirty="0"/>
              <a:t>Care Transitions from Hospital to Home: IDEAL Discharge Planning</a:t>
            </a:r>
          </a:p>
        </p:txBody>
      </p:sp>
    </p:spTree>
    <p:extLst>
      <p:ext uri="{BB962C8B-B14F-4D97-AF65-F5344CB8AC3E}">
        <p14:creationId xmlns:p14="http://schemas.microsoft.com/office/powerpoint/2010/main" val="3770085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B04FE-99D9-7643-8411-129E42D6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Patient &amp; Family Advisors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7B8A-5A3B-2F4C-96E9-3B3B053C7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5" y="1676400"/>
            <a:ext cx="8229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Provide feedback on:</a:t>
            </a:r>
          </a:p>
          <a:p>
            <a:r>
              <a:rPr lang="en-US" sz="2800" dirty="0"/>
              <a:t>Experience(s) </a:t>
            </a:r>
          </a:p>
          <a:p>
            <a:r>
              <a:rPr lang="en-US" sz="2800" dirty="0"/>
              <a:t>How care is delivered</a:t>
            </a:r>
          </a:p>
          <a:p>
            <a:r>
              <a:rPr lang="en-US" sz="2800" dirty="0"/>
              <a:t>Materials</a:t>
            </a:r>
          </a:p>
          <a:p>
            <a:r>
              <a:rPr lang="en-US" sz="2800" dirty="0"/>
              <a:t>Facility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86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354A-C1BB-CC40-9F06-5A438CD2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Patient &amp; Family Advisors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686A0-33CA-254E-9B9D-0CDB68124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Avenues for advisor involvement:</a:t>
            </a:r>
          </a:p>
          <a:p>
            <a:r>
              <a:rPr lang="en-US" sz="2800" dirty="0"/>
              <a:t>Short-term projects</a:t>
            </a:r>
          </a:p>
          <a:p>
            <a:r>
              <a:rPr lang="en-US" sz="2800" dirty="0"/>
              <a:t>Advisory Council members</a:t>
            </a:r>
          </a:p>
          <a:p>
            <a:r>
              <a:rPr lang="en-US" sz="2800" dirty="0"/>
              <a:t>Hospital Quality and Safety Committee(s)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18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E3C43-EBA8-5643-82A1-05D113CD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Communicating to Improve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36FFC-FAB5-7B4C-A3D4-0D2D74A28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Help patients and families understand:</a:t>
            </a:r>
          </a:p>
          <a:p>
            <a:r>
              <a:rPr lang="en-US" sz="2800" dirty="0"/>
              <a:t>Various opportunities that exist for engagement</a:t>
            </a:r>
          </a:p>
          <a:p>
            <a:r>
              <a:rPr lang="en-US" sz="2800" dirty="0"/>
              <a:t>How to be a partner in their care</a:t>
            </a:r>
          </a:p>
          <a:p>
            <a:r>
              <a:rPr lang="en-US" sz="2800" dirty="0"/>
              <a:t>Roles of different members of the health care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00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CAC0-A004-184A-8257-7FDDB7D8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Bedside Shift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26B4C-4BCE-804B-8088-0DEA8DCED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Goal: Ensure a safe handoff of care</a:t>
            </a:r>
          </a:p>
          <a:p>
            <a:pPr marL="0" indent="0">
              <a:buNone/>
            </a:pPr>
            <a:r>
              <a:rPr lang="en-US" dirty="0"/>
              <a:t>Explain:</a:t>
            </a:r>
          </a:p>
          <a:p>
            <a:r>
              <a:rPr lang="en-US" sz="2800" dirty="0"/>
              <a:t>Benefit(s) of involving patient and family</a:t>
            </a:r>
          </a:p>
          <a:p>
            <a:r>
              <a:rPr lang="en-US" sz="2800" dirty="0"/>
              <a:t>Process</a:t>
            </a:r>
          </a:p>
          <a:p>
            <a:r>
              <a:rPr lang="en-US" sz="2800" dirty="0"/>
              <a:t>What to expect</a:t>
            </a:r>
          </a:p>
        </p:txBody>
      </p:sp>
    </p:spTree>
    <p:extLst>
      <p:ext uri="{BB962C8B-B14F-4D97-AF65-F5344CB8AC3E}">
        <p14:creationId xmlns:p14="http://schemas.microsoft.com/office/powerpoint/2010/main" val="1260045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3D6F-DA36-6947-8508-2456FE4B0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IDEAL Discharge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50DB0-A251-D040-8D80-345886338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I</a:t>
            </a:r>
            <a:r>
              <a:rPr lang="en-US" dirty="0"/>
              <a:t>nclude patient and family as partners</a:t>
            </a:r>
          </a:p>
          <a:p>
            <a:r>
              <a:rPr lang="en-US" b="1" u="sng" dirty="0"/>
              <a:t>D</a:t>
            </a:r>
            <a:r>
              <a:rPr lang="en-US" dirty="0"/>
              <a:t>iscuss areas to prevent problems at home</a:t>
            </a:r>
          </a:p>
          <a:p>
            <a:r>
              <a:rPr lang="en-US" b="1" u="sng" dirty="0"/>
              <a:t>E</a:t>
            </a:r>
            <a:r>
              <a:rPr lang="en-US" dirty="0"/>
              <a:t>ducation the patient and family</a:t>
            </a:r>
          </a:p>
          <a:p>
            <a:r>
              <a:rPr lang="en-US" b="1" u="sng" dirty="0"/>
              <a:t>A</a:t>
            </a:r>
            <a:r>
              <a:rPr lang="en-US" dirty="0"/>
              <a:t>ssess patient and family knowledge and understanding</a:t>
            </a:r>
          </a:p>
          <a:p>
            <a:r>
              <a:rPr lang="en-US" b="1" u="sng" dirty="0"/>
              <a:t>L</a:t>
            </a:r>
            <a:r>
              <a:rPr lang="en-US" dirty="0"/>
              <a:t>isten and honor patient and family wishes</a:t>
            </a:r>
          </a:p>
        </p:txBody>
      </p:sp>
    </p:spTree>
    <p:extLst>
      <p:ext uri="{BB962C8B-B14F-4D97-AF65-F5344CB8AC3E}">
        <p14:creationId xmlns:p14="http://schemas.microsoft.com/office/powerpoint/2010/main" val="1532267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C9645-F853-D942-B2DF-D05FF9B6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PFE Measures Toolbox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53C3B-F89E-8640-A79B-0AC98D704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5" y="1676400"/>
            <a:ext cx="8229600" cy="4038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Existing measures address:</a:t>
            </a:r>
          </a:p>
          <a:p>
            <a:pPr marL="171450" indent="-171450"/>
            <a:r>
              <a:rPr lang="en-US" sz="2800" dirty="0"/>
              <a:t>Education and involvement</a:t>
            </a:r>
          </a:p>
          <a:p>
            <a:pPr marL="171450" indent="-171450"/>
            <a:r>
              <a:rPr lang="en-US" sz="2800" dirty="0"/>
              <a:t>Motivation and self-efficacy</a:t>
            </a:r>
          </a:p>
          <a:p>
            <a:pPr marL="171450" indent="-171450"/>
            <a:r>
              <a:rPr lang="en-US" sz="2800" dirty="0"/>
              <a:t>Behavior change and activation</a:t>
            </a:r>
          </a:p>
        </p:txBody>
      </p:sp>
    </p:spTree>
    <p:extLst>
      <p:ext uri="{BB962C8B-B14F-4D97-AF65-F5344CB8AC3E}">
        <p14:creationId xmlns:p14="http://schemas.microsoft.com/office/powerpoint/2010/main" val="852831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C910-A652-8C4F-A7ED-CC6D340E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PFE Measures Toolbox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DA2C3-BCDC-A844-884E-D7B11BD8B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Future considerations may include:</a:t>
            </a:r>
          </a:p>
          <a:p>
            <a:r>
              <a:rPr lang="en-US" sz="2800" dirty="0"/>
              <a:t>Data sources and burden</a:t>
            </a:r>
          </a:p>
          <a:p>
            <a:r>
              <a:rPr lang="en-US" sz="2800" dirty="0"/>
              <a:t>Cultural and linguistic appropriateness </a:t>
            </a:r>
          </a:p>
          <a:p>
            <a:r>
              <a:rPr lang="en-US" sz="2800" dirty="0"/>
              <a:t>Inclusion of family</a:t>
            </a:r>
          </a:p>
        </p:txBody>
      </p:sp>
    </p:spTree>
    <p:extLst>
      <p:ext uri="{BB962C8B-B14F-4D97-AF65-F5344CB8AC3E}">
        <p14:creationId xmlns:p14="http://schemas.microsoft.com/office/powerpoint/2010/main" val="4047241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74FF-5914-BF4C-A0CC-53BAEB77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Measures of PFE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1596C-01E8-4147-84C3-99B992126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5" y="1341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CAHPS Patient satisfaction</a:t>
            </a:r>
          </a:p>
          <a:p>
            <a:r>
              <a:rPr lang="en-US" sz="2800" dirty="0"/>
              <a:t>Assesses patient-provider communication, patient education, the discharge process and elements of hospital environment</a:t>
            </a:r>
          </a:p>
          <a:p>
            <a:r>
              <a:rPr lang="en-US" sz="2800" dirty="0"/>
              <a:t>Retrospective or real-time </a:t>
            </a:r>
          </a:p>
          <a:p>
            <a:pPr marL="0" indent="0">
              <a:buNone/>
            </a:pPr>
            <a:r>
              <a:rPr lang="en-US" dirty="0"/>
              <a:t>Social media</a:t>
            </a:r>
          </a:p>
          <a:p>
            <a:r>
              <a:rPr lang="en-US" sz="2800" dirty="0"/>
              <a:t>Yelp, Google</a:t>
            </a:r>
          </a:p>
          <a:p>
            <a:r>
              <a:rPr lang="en-US" sz="2800" dirty="0"/>
              <a:t>Twitter, Facebook </a:t>
            </a:r>
          </a:p>
        </p:txBody>
      </p:sp>
    </p:spTree>
    <p:extLst>
      <p:ext uri="{BB962C8B-B14F-4D97-AF65-F5344CB8AC3E}">
        <p14:creationId xmlns:p14="http://schemas.microsoft.com/office/powerpoint/2010/main" val="28522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Creating Value for the Customer</a:t>
            </a:r>
          </a:p>
        </p:txBody>
      </p:sp>
    </p:spTree>
    <p:extLst>
      <p:ext uri="{BB962C8B-B14F-4D97-AF65-F5344CB8AC3E}">
        <p14:creationId xmlns:p14="http://schemas.microsoft.com/office/powerpoint/2010/main" val="508337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00B41-8139-B047-B819-3EB40A887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Measures of PFE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3E30E-FF5D-9B47-8F4F-A28CDF694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Patient Activation Measure (PAM)</a:t>
            </a:r>
          </a:p>
          <a:p>
            <a:r>
              <a:rPr lang="en-US" sz="2800" dirty="0"/>
              <a:t>Role in activation</a:t>
            </a:r>
          </a:p>
          <a:p>
            <a:r>
              <a:rPr lang="en-US" sz="2800" dirty="0"/>
              <a:t>Confidence and knowledge</a:t>
            </a:r>
          </a:p>
          <a:p>
            <a:r>
              <a:rPr lang="en-US" sz="2800" dirty="0"/>
              <a:t>Proactively taking action</a:t>
            </a:r>
          </a:p>
          <a:p>
            <a:r>
              <a:rPr lang="en-US" sz="2800" dirty="0"/>
              <a:t>Staying the course</a:t>
            </a:r>
          </a:p>
          <a:p>
            <a:r>
              <a:rPr lang="en-US" sz="2800" dirty="0"/>
              <a:t>Ability to self-manage problems, collaborate with providers, and navigate healthcare system</a:t>
            </a:r>
          </a:p>
        </p:txBody>
      </p:sp>
    </p:spTree>
    <p:extLst>
      <p:ext uri="{BB962C8B-B14F-4D97-AF65-F5344CB8AC3E}">
        <p14:creationId xmlns:p14="http://schemas.microsoft.com/office/powerpoint/2010/main" val="1891476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36FE7-5D04-6849-A47F-B1907D94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Measures of PFE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B6C80-7D9D-7C47-A72D-B36FF9256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Patient-reported outcomes measures (PROMs)</a:t>
            </a:r>
          </a:p>
          <a:p>
            <a:r>
              <a:rPr lang="en-US" sz="2800" dirty="0"/>
              <a:t>Impact a procedure had on lifestyle</a:t>
            </a:r>
          </a:p>
          <a:p>
            <a:r>
              <a:rPr lang="en-US" sz="2800" dirty="0"/>
              <a:t>Comes directly from the patient</a:t>
            </a:r>
          </a:p>
          <a:p>
            <a:r>
              <a:rPr lang="en-US" sz="2800" dirty="0"/>
              <a:t>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3155891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23A2-6E7D-0F42-B4C9-BECA3B16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 to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84FA-C309-0C4F-BCBB-8E00C9D1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Hear how a robust Patient Family Advisory Counsel got started at Franciscan Healthcare in West Point.</a:t>
            </a:r>
            <a:endParaRPr lang="en-US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409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578D-4413-4F0F-9EB4-A1BD4B6C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Franciscan Healthcare’s PFAC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DAB33-4174-485E-AC53-6BAD0A7F7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Officially started in 2014</a:t>
            </a:r>
          </a:p>
          <a:p>
            <a:pPr lvl="1"/>
            <a:r>
              <a:rPr lang="en-US" dirty="0"/>
              <a:t>Led by Sister Joy Rose</a:t>
            </a:r>
          </a:p>
          <a:p>
            <a:pPr lvl="1"/>
            <a:r>
              <a:rPr lang="en-US" dirty="0"/>
              <a:t>Struggled obtaining support from CEO</a:t>
            </a:r>
          </a:p>
          <a:p>
            <a:pPr lvl="1"/>
            <a:r>
              <a:rPr lang="en-US" dirty="0"/>
              <a:t>Provided education to Board and Medical Staff</a:t>
            </a:r>
          </a:p>
          <a:p>
            <a:pPr lvl="1"/>
            <a:r>
              <a:rPr lang="en-US" dirty="0"/>
              <a:t>Obtained our first committee members by asking members of the Medical Staff and Administration for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636714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578D-4413-4F0F-9EB4-A1BD4B6C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Journey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DAB33-4174-485E-AC53-6BAD0A7F7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meeting was to educate why they were there and what is expected of them</a:t>
            </a:r>
          </a:p>
          <a:p>
            <a:r>
              <a:rPr lang="en-US" dirty="0"/>
              <a:t>Followed by a “Walk Around” of the facility</a:t>
            </a:r>
          </a:p>
          <a:p>
            <a:pPr lvl="1"/>
            <a:r>
              <a:rPr lang="en-US" dirty="0"/>
              <a:t>Asked “what we did well?” and “what we did not so well?”</a:t>
            </a:r>
          </a:p>
          <a:p>
            <a:pPr lvl="1"/>
            <a:r>
              <a:rPr lang="en-US" dirty="0"/>
              <a:t>Feedback was noted and reviewed with the CEO.</a:t>
            </a:r>
          </a:p>
          <a:p>
            <a:pPr lvl="1"/>
            <a:r>
              <a:rPr lang="en-US" dirty="0"/>
              <a:t>CEO addressed concerns at the following meeting.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26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578D-4413-4F0F-9EB4-A1BD4B6C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Journey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DAB33-4174-485E-AC53-6BAD0A7F7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couple of meetings served as an informal interview of the  potential PFAC members.</a:t>
            </a:r>
          </a:p>
          <a:p>
            <a:pPr lvl="1"/>
            <a:r>
              <a:rPr lang="en-US" dirty="0"/>
              <a:t>Evaluated based on constructive feedback given</a:t>
            </a:r>
          </a:p>
          <a:p>
            <a:pPr lvl="1"/>
            <a:r>
              <a:rPr lang="en-US" dirty="0"/>
              <a:t>Determined which members would be most valuable on specific organizational committees.</a:t>
            </a:r>
          </a:p>
          <a:p>
            <a:pPr lvl="2"/>
            <a:r>
              <a:rPr lang="en-US" dirty="0"/>
              <a:t>i.e., Mission, Fall prevention, QPI, Safety, Disaster</a:t>
            </a:r>
          </a:p>
        </p:txBody>
      </p:sp>
    </p:spTree>
    <p:extLst>
      <p:ext uri="{BB962C8B-B14F-4D97-AF65-F5344CB8AC3E}">
        <p14:creationId xmlns:p14="http://schemas.microsoft.com/office/powerpoint/2010/main" val="701522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578D-4413-4F0F-9EB4-A1BD4B6C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Struggles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DAB33-4174-485E-AC53-6BAD0A7F7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Obtaining a diverse committee of various generations and backgrounds</a:t>
            </a:r>
          </a:p>
          <a:p>
            <a:r>
              <a:rPr lang="en-US" dirty="0"/>
              <a:t>Finding members of the Hispanic community that would participate</a:t>
            </a:r>
          </a:p>
          <a:p>
            <a:r>
              <a:rPr lang="en-US" dirty="0"/>
              <a:t>Finding a time that would work for most on a somewhat regular basis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42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578D-4413-4F0F-9EB4-A1BD4B6C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Breakthrough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DAB33-4174-485E-AC53-6BAD0A7F7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the addition of a couple of new Hispanic employees, we were able to convince a group of Hispanic patients they knew to meet with us</a:t>
            </a:r>
          </a:p>
          <a:p>
            <a:pPr lvl="1"/>
            <a:r>
              <a:rPr lang="en-US" dirty="0"/>
              <a:t>March of 2019</a:t>
            </a:r>
          </a:p>
          <a:p>
            <a:pPr lvl="1"/>
            <a:r>
              <a:rPr lang="en-US" dirty="0"/>
              <a:t>Continue to meet quarterly</a:t>
            </a:r>
          </a:p>
          <a:p>
            <a:pPr lvl="1"/>
            <a:r>
              <a:rPr lang="en-US" dirty="0"/>
              <a:t>Never the same group</a:t>
            </a:r>
          </a:p>
        </p:txBody>
      </p:sp>
    </p:spTree>
    <p:extLst>
      <p:ext uri="{BB962C8B-B14F-4D97-AF65-F5344CB8AC3E}">
        <p14:creationId xmlns:p14="http://schemas.microsoft.com/office/powerpoint/2010/main" val="18749740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EC91-5358-42B0-8F0D-A5A6108E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Hispanic PFAC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54C78-FC9A-4243-BCB7-64FC12304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focus</a:t>
            </a:r>
          </a:p>
          <a:p>
            <a:pPr lvl="1"/>
            <a:r>
              <a:rPr lang="en-US" dirty="0"/>
              <a:t>Meetings usually more focused on education</a:t>
            </a:r>
          </a:p>
          <a:p>
            <a:pPr lvl="2"/>
            <a:r>
              <a:rPr lang="en-US" dirty="0"/>
              <a:t>Use of Antibiotics</a:t>
            </a:r>
          </a:p>
          <a:p>
            <a:pPr lvl="2"/>
            <a:r>
              <a:rPr lang="en-US" dirty="0"/>
              <a:t>Billing statements and collection policies</a:t>
            </a:r>
          </a:p>
          <a:p>
            <a:pPr lvl="2"/>
            <a:r>
              <a:rPr lang="en-US" dirty="0"/>
              <a:t>COVID vaccination information</a:t>
            </a:r>
          </a:p>
          <a:p>
            <a:pPr lvl="3"/>
            <a:r>
              <a:rPr lang="en-US" dirty="0"/>
              <a:t>Administered vaccine to those present who wanted one</a:t>
            </a:r>
          </a:p>
          <a:p>
            <a:pPr lvl="1"/>
            <a:r>
              <a:rPr lang="en-US" dirty="0"/>
              <a:t>Have encouraged more of them to apply for open positions across our organization</a:t>
            </a:r>
          </a:p>
        </p:txBody>
      </p:sp>
    </p:spTree>
    <p:extLst>
      <p:ext uri="{BB962C8B-B14F-4D97-AF65-F5344CB8AC3E}">
        <p14:creationId xmlns:p14="http://schemas.microsoft.com/office/powerpoint/2010/main" val="4216528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2B78-BEC9-4003-AE7A-5809D1ED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Hispanic PFAC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7AE49-4E84-4896-B351-578AA5E6D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Facilitated English as a second language class through Northeast Community College</a:t>
            </a:r>
          </a:p>
          <a:p>
            <a:r>
              <a:rPr lang="en-US" dirty="0"/>
              <a:t>Worked with the Chamber office to find ways to help with integration</a:t>
            </a:r>
          </a:p>
          <a:p>
            <a:r>
              <a:rPr lang="en-US" dirty="0"/>
              <a:t>Send social media posts in Spanish as well as in English</a:t>
            </a:r>
          </a:p>
        </p:txBody>
      </p:sp>
    </p:spTree>
    <p:extLst>
      <p:ext uri="{BB962C8B-B14F-4D97-AF65-F5344CB8AC3E}">
        <p14:creationId xmlns:p14="http://schemas.microsoft.com/office/powerpoint/2010/main" val="37825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0FAC-7F6E-A044-8BBE-E20A1C10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Operational Excellence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E3BF8-83DA-7148-AA48-1C4FD3962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A mindset that embraces certain principles and tools to create sustainable improvement within an organization.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Source: </a:t>
            </a:r>
            <a:r>
              <a:rPr lang="en-US" sz="2000" i="1" dirty="0">
                <a:hlinkClick r:id="rId3"/>
              </a:rPr>
              <a:t>https://tallyfy.com/guides/operational-excellence/</a:t>
            </a: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218368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E143-375A-C748-A120-5006BA7F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D56E5-C6A5-DC40-B926-4DFA77202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Additional resources</a:t>
            </a:r>
          </a:p>
          <a:p>
            <a:r>
              <a:rPr lang="en-US" dirty="0"/>
              <a:t>AHRQ Strategies</a:t>
            </a:r>
          </a:p>
          <a:p>
            <a:pPr lvl="1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to Patient and Family Engagement in Hospital Quality and Safety</a:t>
            </a:r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Rural Hospital PFE 2021 Toolkit</a:t>
            </a:r>
            <a:endParaRPr lang="en-US" dirty="0"/>
          </a:p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Patient Care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70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Report Out</a:t>
            </a:r>
          </a:p>
        </p:txBody>
      </p:sp>
    </p:spTree>
    <p:extLst>
      <p:ext uri="{BB962C8B-B14F-4D97-AF65-F5344CB8AC3E}">
        <p14:creationId xmlns:p14="http://schemas.microsoft.com/office/powerpoint/2010/main" val="87726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130561-42A1-EF4D-B526-3F2AC031BE4A}"/>
              </a:ext>
            </a:extLst>
          </p:cNvPr>
          <p:cNvSpPr/>
          <p:nvPr/>
        </p:nvSpPr>
        <p:spPr>
          <a:xfrm>
            <a:off x="685800" y="3810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  <a:ea typeface="+mj-ea"/>
                <a:cs typeface="+mj-cs"/>
              </a:rPr>
              <a:t>Operational Excellence:</a:t>
            </a:r>
            <a:br>
              <a:rPr lang="en-US" sz="4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  <a:ea typeface="+mj-ea"/>
                <a:cs typeface="+mj-cs"/>
              </a:rPr>
            </a:br>
            <a:r>
              <a:rPr lang="en-US" sz="4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  <a:ea typeface="+mj-ea"/>
                <a:cs typeface="+mj-cs"/>
              </a:rPr>
              <a:t>10 Core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8308F-7959-2D48-880E-4C468C3ED81E}"/>
              </a:ext>
            </a:extLst>
          </p:cNvPr>
          <p:cNvSpPr txBox="1">
            <a:spLocks/>
          </p:cNvSpPr>
          <p:nvPr/>
        </p:nvSpPr>
        <p:spPr>
          <a:xfrm>
            <a:off x="457200" y="1951037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300" dirty="0"/>
              <a:t>Respect Every Individual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Lead with Humility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Seek Perfection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Embrace Scientific Thinking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Focus on the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Assure Quality at the Source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Flow and Pull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Think Systematically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Create Constancy of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700" b="1" dirty="0">
                <a:solidFill>
                  <a:srgbClr val="00B050"/>
                </a:solidFill>
              </a:rPr>
              <a:t>Create Value for the Customer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6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843C-7B8E-3E40-A40B-F51FBC7E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Value Equation</a:t>
            </a:r>
          </a:p>
        </p:txBody>
      </p:sp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6E3493-C84B-D54D-B69E-DAC1AF9F1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8" y="1600200"/>
            <a:ext cx="7587643" cy="4525963"/>
          </a:xfrm>
        </p:spPr>
      </p:pic>
    </p:spTree>
    <p:extLst>
      <p:ext uri="{BB962C8B-B14F-4D97-AF65-F5344CB8AC3E}">
        <p14:creationId xmlns:p14="http://schemas.microsoft.com/office/powerpoint/2010/main" val="240485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1020-F8B2-5F42-B7E5-4954C824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Value Equation</a:t>
            </a:r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8AE86A10-6765-4C49-A8C3-0C3D0CC03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03" y="1432178"/>
            <a:ext cx="7312193" cy="3901822"/>
          </a:xfrm>
        </p:spPr>
      </p:pic>
    </p:spTree>
    <p:extLst>
      <p:ext uri="{BB962C8B-B14F-4D97-AF65-F5344CB8AC3E}">
        <p14:creationId xmlns:p14="http://schemas.microsoft.com/office/powerpoint/2010/main" val="108158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0DFFBA-E4E8-F840-A190-C06222C1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Value “Attributes”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5C5448-BBB4-2843-9E41-64C373DD6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5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Accessibility: “can I get what I need or want from you?”</a:t>
            </a:r>
          </a:p>
          <a:p>
            <a:r>
              <a:rPr lang="en-US" dirty="0"/>
              <a:t>Service: “is dealing with you a pleasant experience?”</a:t>
            </a:r>
          </a:p>
          <a:p>
            <a:r>
              <a:rPr lang="en-US" dirty="0"/>
              <a:t>Effectiveness: “is what you’re providing going to satisfy my need or want?”</a:t>
            </a:r>
          </a:p>
          <a:p>
            <a:r>
              <a:rPr lang="en-US" dirty="0"/>
              <a:t>Costs: “what’s the cost to me and my family and is it worth it?”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521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E81F9-3A06-3147-ADAC-130C10DA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Customer Value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0901B-5145-834F-B1DA-0777FE5E8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the customer’s needs and expectations</a:t>
            </a:r>
          </a:p>
          <a:p>
            <a:r>
              <a:rPr lang="en-US" dirty="0"/>
              <a:t>Responding to customer feedback</a:t>
            </a:r>
          </a:p>
          <a:p>
            <a:r>
              <a:rPr lang="en-US" dirty="0"/>
              <a:t>Looking for ways to remove waste and add value to processes</a:t>
            </a:r>
          </a:p>
        </p:txBody>
      </p:sp>
    </p:spTree>
    <p:extLst>
      <p:ext uri="{BB962C8B-B14F-4D97-AF65-F5344CB8AC3E}">
        <p14:creationId xmlns:p14="http://schemas.microsoft.com/office/powerpoint/2010/main" val="160299717"/>
      </p:ext>
    </p:extLst>
  </p:cSld>
  <p:clrMapOvr>
    <a:masterClrMapping/>
  </p:clrMapOvr>
</p:sld>
</file>

<file path=ppt/theme/theme1.xml><?xml version="1.0" encoding="utf-8"?>
<a:theme xmlns:a="http://schemas.openxmlformats.org/drawingml/2006/main" name="NHA PPT template- white NEW">
  <a:themeElements>
    <a:clrScheme name="Custom 12">
      <a:dk1>
        <a:srgbClr val="002060"/>
      </a:dk1>
      <a:lt1>
        <a:srgbClr val="FFFFFF"/>
      </a:lt1>
      <a:dk2>
        <a:srgbClr val="002060"/>
      </a:dk2>
      <a:lt2>
        <a:srgbClr val="002060"/>
      </a:lt2>
      <a:accent1>
        <a:srgbClr val="797B7E"/>
      </a:accent1>
      <a:accent2>
        <a:srgbClr val="F96A1B"/>
      </a:accent2>
      <a:accent3>
        <a:srgbClr val="F96A1B"/>
      </a:accent3>
      <a:accent4>
        <a:srgbClr val="00206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NHA PPT template- white NEW</Template>
  <TotalTime>8435</TotalTime>
  <Words>1162</Words>
  <Application>Microsoft Office PowerPoint</Application>
  <PresentationFormat>On-screen Show (4:3)</PresentationFormat>
  <Paragraphs>217</Paragraphs>
  <Slides>41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Trebuchet MS</vt:lpstr>
      <vt:lpstr>NHA PPT template- white NEW</vt:lpstr>
      <vt:lpstr>PowerPoint Presentation</vt:lpstr>
      <vt:lpstr>Learning Objectives</vt:lpstr>
      <vt:lpstr>Creating Value for the Customer</vt:lpstr>
      <vt:lpstr>Operational Excellence</vt:lpstr>
      <vt:lpstr>PowerPoint Presentation</vt:lpstr>
      <vt:lpstr>Value Equation</vt:lpstr>
      <vt:lpstr>Value Equation</vt:lpstr>
      <vt:lpstr>Value “Attributes”</vt:lpstr>
      <vt:lpstr>Customer Value Requirements</vt:lpstr>
      <vt:lpstr>PowerPoint Presentation</vt:lpstr>
      <vt:lpstr>Identifying Value Drivers</vt:lpstr>
      <vt:lpstr>Voice of the Customer</vt:lpstr>
      <vt:lpstr>Examples: Customer Voice</vt:lpstr>
      <vt:lpstr>Strategies for  Patient/Family Engagement</vt:lpstr>
      <vt:lpstr>Patient/Family Engagement Definition</vt:lpstr>
      <vt:lpstr>Multidimensional Framework</vt:lpstr>
      <vt:lpstr>Direct Care Level</vt:lpstr>
      <vt:lpstr>Organizational Design &amp; Governance Level</vt:lpstr>
      <vt:lpstr>Policy Making Level</vt:lpstr>
      <vt:lpstr>Multidimensional Framework</vt:lpstr>
      <vt:lpstr>Tools &amp; Strategies</vt:lpstr>
      <vt:lpstr>Patient &amp; Family Advisors</vt:lpstr>
      <vt:lpstr>Patient &amp; Family Advisors</vt:lpstr>
      <vt:lpstr>Communicating to Improve</vt:lpstr>
      <vt:lpstr>Bedside Shift Report</vt:lpstr>
      <vt:lpstr>IDEAL Discharge Planning</vt:lpstr>
      <vt:lpstr>PFE Measures Toolbox</vt:lpstr>
      <vt:lpstr>PFE Measures Toolbox</vt:lpstr>
      <vt:lpstr>Measures of PFE</vt:lpstr>
      <vt:lpstr>Measures of PFE</vt:lpstr>
      <vt:lpstr>Measures of PFE</vt:lpstr>
      <vt:lpstr>Concept to Reality</vt:lpstr>
      <vt:lpstr>Franciscan Healthcare’s PFAC Journey</vt:lpstr>
      <vt:lpstr>Journey continued</vt:lpstr>
      <vt:lpstr>Journey continued</vt:lpstr>
      <vt:lpstr>Struggles</vt:lpstr>
      <vt:lpstr>Breakthrough</vt:lpstr>
      <vt:lpstr>Hispanic PFAC</vt:lpstr>
      <vt:lpstr>Hispanic PFAC</vt:lpstr>
      <vt:lpstr>Resources</vt:lpstr>
      <vt:lpstr>Report 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Larson</dc:creator>
  <cp:lastModifiedBy>Amber Kavan</cp:lastModifiedBy>
  <cp:revision>75</cp:revision>
  <dcterms:created xsi:type="dcterms:W3CDTF">2013-01-22T21:49:12Z</dcterms:created>
  <dcterms:modified xsi:type="dcterms:W3CDTF">2021-10-12T17:39:35Z</dcterms:modified>
</cp:coreProperties>
</file>