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41"/>
  </p:notesMasterIdLst>
  <p:handoutMasterIdLst>
    <p:handoutMasterId r:id="rId42"/>
  </p:handoutMasterIdLst>
  <p:sldIdLst>
    <p:sldId id="321" r:id="rId6"/>
    <p:sldId id="396" r:id="rId7"/>
    <p:sldId id="397" r:id="rId8"/>
    <p:sldId id="381" r:id="rId9"/>
    <p:sldId id="359" r:id="rId10"/>
    <p:sldId id="358" r:id="rId11"/>
    <p:sldId id="361" r:id="rId12"/>
    <p:sldId id="349" r:id="rId13"/>
    <p:sldId id="334" r:id="rId14"/>
    <p:sldId id="380" r:id="rId15"/>
    <p:sldId id="379" r:id="rId16"/>
    <p:sldId id="262" r:id="rId17"/>
    <p:sldId id="357" r:id="rId18"/>
    <p:sldId id="309" r:id="rId19"/>
    <p:sldId id="356" r:id="rId20"/>
    <p:sldId id="346" r:id="rId21"/>
    <p:sldId id="370" r:id="rId22"/>
    <p:sldId id="391" r:id="rId23"/>
    <p:sldId id="376" r:id="rId24"/>
    <p:sldId id="378" r:id="rId25"/>
    <p:sldId id="374" r:id="rId26"/>
    <p:sldId id="386" r:id="rId27"/>
    <p:sldId id="392" r:id="rId28"/>
    <p:sldId id="394" r:id="rId29"/>
    <p:sldId id="371" r:id="rId30"/>
    <p:sldId id="372" r:id="rId31"/>
    <p:sldId id="398" r:id="rId32"/>
    <p:sldId id="399" r:id="rId33"/>
    <p:sldId id="368" r:id="rId34"/>
    <p:sldId id="339" r:id="rId35"/>
    <p:sldId id="340" r:id="rId36"/>
    <p:sldId id="336" r:id="rId37"/>
    <p:sldId id="298" r:id="rId38"/>
    <p:sldId id="315" r:id="rId39"/>
    <p:sldId id="324" r:id="rId40"/>
  </p:sldIdLst>
  <p:sldSz cx="12192000" cy="6858000"/>
  <p:notesSz cx="7010400" cy="9223375"/>
  <p:embeddedFontLst>
    <p:embeddedFont>
      <p:font typeface="Calibri" panose="020F0502020204030204" pitchFamily="34" charset="0"/>
      <p:regular r:id="rId43"/>
      <p:bold r:id="rId44"/>
      <p:italic r:id="rId45"/>
      <p:boldItalic r:id="rId46"/>
    </p:embeddedFont>
    <p:embeddedFont>
      <p:font typeface="Montserrat" panose="020B0604020202020204" charset="0"/>
      <p:regular r:id="rId47"/>
      <p:bold r:id="rId48"/>
    </p:embeddedFont>
    <p:embeddedFont>
      <p:font typeface="Montserrat Semi Bold" panose="020B0604020202020204" charset="0"/>
      <p:bold r:id="rId49"/>
    </p:embeddedFont>
    <p:embeddedFont>
      <p:font typeface="Roboto" panose="020B0604020202020204" charset="0"/>
      <p:regular r:id="rId50"/>
      <p:bold r:id="rId51"/>
      <p:italic r:id="rId52"/>
      <p:boldItalic r:id="rId53"/>
    </p:embeddedFont>
    <p:embeddedFont>
      <p:font typeface="Roboto Black" panose="020B0604020202020204" charset="0"/>
      <p:bold r:id="rId54"/>
      <p:boldItalic r:id="rId55"/>
    </p:embeddedFont>
    <p:embeddedFont>
      <p:font typeface="Wingdings 3" panose="05040102010807070707" pitchFamily="18" charset="2"/>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3/23/2020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3/23/2020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33</a:t>
            </a:fld>
            <a:endParaRPr lang="en-US"/>
          </a:p>
        </p:txBody>
      </p:sp>
    </p:spTree>
    <p:extLst>
      <p:ext uri="{BB962C8B-B14F-4D97-AF65-F5344CB8AC3E}">
        <p14:creationId xmlns:p14="http://schemas.microsoft.com/office/powerpoint/2010/main" val="235158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34</a:t>
            </a:fld>
            <a:endParaRPr lang="en-US"/>
          </a:p>
        </p:txBody>
      </p:sp>
    </p:spTree>
    <p:extLst>
      <p:ext uri="{BB962C8B-B14F-4D97-AF65-F5344CB8AC3E}">
        <p14:creationId xmlns:p14="http://schemas.microsoft.com/office/powerpoint/2010/main" val="224026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1DC55-780A-4FAF-B6DD-3CB7F71FB82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9B85-05F0-47A3-9EE4-35DA9306ECDB}" type="slidenum">
              <a:rPr lang="en-US" smtClean="0"/>
              <a:t>‹#›</a:t>
            </a:fld>
            <a:endParaRPr lang="en-US"/>
          </a:p>
        </p:txBody>
      </p:sp>
    </p:spTree>
    <p:extLst>
      <p:ext uri="{BB962C8B-B14F-4D97-AF65-F5344CB8AC3E}">
        <p14:creationId xmlns:p14="http://schemas.microsoft.com/office/powerpoint/2010/main" val="153026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5.png"/><Relationship Id="rId2" Type="http://schemas.openxmlformats.org/officeDocument/2006/relationships/slideLayout" Target="../slideLayouts/slideLayout3.xml"/><Relationship Id="rId16"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8" r:id="rId14"/>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nphl.org/" TargetMode="External"/><Relationship Id="rId2" Type="http://schemas.openxmlformats.org/officeDocument/2006/relationships/hyperlink" Target="http://nphl.org/NPHL_Alert_Coronavirus_Collection_and_Handling_in_NE__v2020_03_19_Final_Web_Distribution.pdf" TargetMode="Externa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niosh/npptl/topics/respirators/disp_part/default.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hcp/respirators-strategy/contingency-capacity-strategies.html#r2" TargetMode="External"/><Relationship Id="rId2" Type="http://schemas.openxmlformats.org/officeDocument/2006/relationships/hyperlink" Target="https://www.cdc.gov/niosh/topics/hcwcontrols/recommendedguidanceextuse.html" TargetMode="External"/><Relationship Id="rId1" Type="http://schemas.openxmlformats.org/officeDocument/2006/relationships/slideLayout" Target="../slideLayouts/slideLayout4.xml"/><Relationship Id="rId4" Type="http://schemas.openxmlformats.org/officeDocument/2006/relationships/hyperlink" Target="https://www.cdc.gov/niosh/topics/hcwcontrols/recommendedguidanceextuse.html#note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nebraskamed.com/sites/default/files/documents/covid-19/COVID-Extended-Use-Reuse-of-PPE-and-N95.pdf?date=0318202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gcc02.safelinks.protection.outlook.com/?url=https%3A%2F%2Frepository.netecweb.org%2Ffiles%2Foriginal%2Ffe9a813e5643ab774a62b4b1778117e0.pdf&amp;data=02%7C01%7CMaureen.Tierney%40nebraska.gov%7C6cb9b38f528449d5dc7008d7cf29c0f4%7C043207dfe6894bf6902001038f11f0b1%7C0%7C0%7C637205651020669126&amp;sdata=O5V9taNHNbx7BSMMAVypPyySp3yGi5LgTJ1UCmgDh2w%3D&amp;reserved=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gcc02.safelinks.protection.outlook.com/?url=https%3A%2F%2Fwww.who.int%2Fgpsc%2F5may%2FGuide_to_Local_Production.pdf&amp;data=02%7C01%7CMaureen.Tierney%40nebraska.gov%7C13db5af4e7b844c4057908d7cf5269df%7C043207dfe6894bf6902001038f11f0b1%7C0%7C0%7C637205825648199598&amp;sdata=xzwiwzDlaKc9tG7tUWFsMxemeqQpy1ca2WNGQRQKhVY%3D&amp;reserved=0" TargetMode="External"/><Relationship Id="rId2" Type="http://schemas.openxmlformats.org/officeDocument/2006/relationships/hyperlink" Target="https://gcc02.safelinks.protection.outlook.com/?url=https%3A%2F%2Fwww.fda.gov%2Fregulatory-information%2Fsearch-fda-guidance-documents%2Fpolicy-temporary-compounding-certain-alcohol-based-hand-sanitizer-products-during-public-health&amp;data=02%7C01%7CMaureen.Tierney%40nebraska.gov%7C13db5af4e7b844c4057908d7cf5269df%7C043207dfe6894bf6902001038f11f0b1%7C0%7C0%7C637205825648189643&amp;sdata=mxx2EhFC4LbvfvXoOpzfrvBxh05%2BoNtTa0ZOPBbvLXs%3D&amp;reserved=0" TargetMode="External"/><Relationship Id="rId1" Type="http://schemas.openxmlformats.org/officeDocument/2006/relationships/slideLayout" Target="../slideLayouts/slideLayout4.xml"/><Relationship Id="rId4" Type="http://schemas.openxmlformats.org/officeDocument/2006/relationships/hyperlink" Target="https://gcc02.safelinks.protection.outlook.com/?url=https%3A%2F%2Fwww.fda.gov%2Fnews-events%2Fpress-announcements%2Fcoronavirus-covid-19-update-fda-provides-guidance-production-alcohol-based-hand-sanitizer-help-boost&amp;data=02%7C01%7CMaureen.Tierney%40nebraska.gov%7C13db5af4e7b844c4057908d7cf5269df%7C043207dfe6894bf6902001038f11f0b1%7C0%7C0%7C637205825648209557&amp;sdata=QH5t5FrinEpjNLivEL2M3OQqUJIAJyIrIbfdKCrCa2M%3D&amp;reserved=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hXohAo1d6tk"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c20CfI-Cr8M" TargetMode="External"/><Relationship Id="rId3" Type="http://schemas.openxmlformats.org/officeDocument/2006/relationships/image" Target="../media/image12.png"/><Relationship Id="rId7" Type="http://schemas.openxmlformats.org/officeDocument/2006/relationships/hyperlink" Target="https://www.youtube.com/watch?v=hXohAo1d6t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cdc.gov/coronavirus/2019-nCoV/lab/guidelines-clinical-specimens.html" TargetMode="External"/><Relationship Id="rId5" Type="http://schemas.openxmlformats.org/officeDocument/2006/relationships/hyperlink" Target="http://www.nphl.org/documents/NPHL%20Alert%20COVID-19%20Collection%20and%20Handling%20in%20NE%20v2020%2002%2012.pdf" TargetMode="Externa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cdc.gov/coronavirus/2019-ncov/index.html" TargetMode="Externa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a:ln>
                  <a:solidFill>
                    <a:schemeClr val="accent4">
                      <a:lumMod val="60000"/>
                      <a:lumOff val="40000"/>
                    </a:schemeClr>
                  </a:solidFill>
                </a:ln>
                <a:solidFill>
                  <a:schemeClr val="tx1"/>
                </a:solidFill>
              </a:rPr>
              <a:t>Webinex</a:t>
            </a:r>
            <a:r>
              <a:rPr lang="en-US" sz="5300" b="1" dirty="0">
                <a:ln>
                  <a:solidFill>
                    <a:schemeClr val="accent4">
                      <a:lumMod val="60000"/>
                      <a:lumOff val="40000"/>
                    </a:schemeClr>
                  </a:solidFill>
                </a:ln>
                <a:solidFill>
                  <a:schemeClr val="tx1"/>
                </a:solidFill>
              </a:rPr>
              <a:t>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on ACH for COVID-19 3-23-20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lnSpcReduction="10000"/>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a:t>
            </a:r>
            <a:r>
              <a:rPr lang="en-US" b="1" i="1" dirty="0" err="1">
                <a:ln>
                  <a:solidFill>
                    <a:schemeClr val="tx1"/>
                  </a:solidFill>
                </a:ln>
                <a:solidFill>
                  <a:srgbClr val="FFFF00"/>
                </a:solidFill>
              </a:rPr>
              <a:t>InfectionsMedical</a:t>
            </a:r>
            <a:r>
              <a:rPr lang="en-US" b="1" i="1" dirty="0">
                <a:ln>
                  <a:solidFill>
                    <a:schemeClr val="tx1"/>
                  </a:solidFill>
                </a:ln>
                <a:solidFill>
                  <a:srgbClr val="FFFF00"/>
                </a:solidFill>
              </a:rPr>
              <a:t>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p>
          <a:p>
            <a:r>
              <a:rPr lang="en-US" b="1" i="1" dirty="0">
                <a:ln>
                  <a:solidFill>
                    <a:schemeClr val="tx1"/>
                  </a:solidFill>
                </a:ln>
                <a:solidFill>
                  <a:srgbClr val="FFFF00"/>
                </a:solidFill>
              </a:rPr>
              <a:t>Matthew Donahue, MD, EIS Officer, NE DHHS</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67EC65-7C31-48F1-A855-EF6A281ABE97}"/>
              </a:ext>
            </a:extLst>
          </p:cNvPr>
          <p:cNvSpPr>
            <a:spLocks noGrp="1"/>
          </p:cNvSpPr>
          <p:nvPr>
            <p:ph type="body" sz="quarter" idx="10"/>
          </p:nvPr>
        </p:nvSpPr>
        <p:spPr/>
        <p:txBody>
          <a:bodyPr/>
          <a:lstStyle/>
          <a:p>
            <a:r>
              <a:rPr lang="en-US" dirty="0"/>
              <a:t>Evidence suggests &gt;80% of COVID-19 infections are mild (fever is variable with COVID-19 infection and may be absent), might not warrant a healthcare visit or lab test, and do not require hospitalization. Telephone triage and appropriate self-isolation can suffice in most cases. </a:t>
            </a:r>
          </a:p>
          <a:p>
            <a:r>
              <a:rPr lang="en-US" dirty="0"/>
              <a:t> </a:t>
            </a:r>
          </a:p>
          <a:p>
            <a:r>
              <a:rPr lang="en-US" dirty="0"/>
              <a:t>Capacity and supplies for COVID-19 laboratory testing cannot meet current demand. A simple clinical diagnosis of COVID-19 infection warrants self-isolation, and should be the norm, even in the absence of a positive COVID-19 lab result. This could change if testing capacity expands. </a:t>
            </a:r>
          </a:p>
          <a:p>
            <a:r>
              <a:rPr lang="en-US" dirty="0"/>
              <a:t> </a:t>
            </a:r>
          </a:p>
          <a:p>
            <a:r>
              <a:rPr lang="en-US" dirty="0"/>
              <a:t>Rapid influenza tests and multiplex PCR respiratory pathogen panel (RPP) tests are still available at in-state laboratories, and if positive, should usually preclude the need for COVID-19 testing (co-infections appear to be uncommon). Also now in short supply; more arriving tomorrow </a:t>
            </a:r>
          </a:p>
        </p:txBody>
      </p:sp>
      <p:sp>
        <p:nvSpPr>
          <p:cNvPr id="3" name="Title 2">
            <a:extLst>
              <a:ext uri="{FF2B5EF4-FFF2-40B4-BE49-F238E27FC236}">
                <a16:creationId xmlns:a16="http://schemas.microsoft.com/office/drawing/2014/main" id="{C2D0CEFD-D6AE-4D6E-80F5-C81F289F2D5F}"/>
              </a:ext>
            </a:extLst>
          </p:cNvPr>
          <p:cNvSpPr>
            <a:spLocks noGrp="1"/>
          </p:cNvSpPr>
          <p:nvPr>
            <p:ph type="title"/>
          </p:nvPr>
        </p:nvSpPr>
        <p:spPr/>
        <p:txBody>
          <a:bodyPr/>
          <a:lstStyle/>
          <a:p>
            <a:r>
              <a:rPr lang="en-US" dirty="0"/>
              <a:t> UPDATED TESTING RECOMMENDATIONS </a:t>
            </a:r>
            <a:br>
              <a:rPr lang="en-US" dirty="0"/>
            </a:br>
            <a:endParaRPr lang="en-US" dirty="0"/>
          </a:p>
        </p:txBody>
      </p:sp>
    </p:spTree>
    <p:extLst>
      <p:ext uri="{BB962C8B-B14F-4D97-AF65-F5344CB8AC3E}">
        <p14:creationId xmlns:p14="http://schemas.microsoft.com/office/powerpoint/2010/main" val="2980754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1452C-8CA3-40A6-BBBA-6664C7E09A42}"/>
              </a:ext>
            </a:extLst>
          </p:cNvPr>
          <p:cNvSpPr>
            <a:spLocks noGrp="1"/>
          </p:cNvSpPr>
          <p:nvPr>
            <p:ph type="body" sz="quarter" idx="10"/>
          </p:nvPr>
        </p:nvSpPr>
        <p:spPr/>
        <p:txBody>
          <a:bodyPr/>
          <a:lstStyle/>
          <a:p>
            <a:r>
              <a:rPr lang="en-US" dirty="0"/>
              <a:t>Given the consequences of widespread transmission, public health authorities nationally are broadening the range of clinical syndromes warranting self-isolation: </a:t>
            </a:r>
          </a:p>
          <a:p>
            <a:r>
              <a:rPr lang="en-US" dirty="0"/>
              <a:t> • Temperature ≥100.4°F (HCP-100.0)</a:t>
            </a:r>
          </a:p>
          <a:p>
            <a:r>
              <a:rPr lang="en-US" dirty="0"/>
              <a:t>• Cough often dry </a:t>
            </a:r>
          </a:p>
          <a:p>
            <a:r>
              <a:rPr lang="en-US" dirty="0"/>
              <a:t>• Shortness of breath </a:t>
            </a:r>
          </a:p>
          <a:p>
            <a:r>
              <a:rPr lang="en-US" dirty="0"/>
              <a:t>• Sore throat (more prominent in recent cases)</a:t>
            </a:r>
          </a:p>
          <a:p>
            <a:endParaRPr lang="en-US" dirty="0"/>
          </a:p>
          <a:p>
            <a:r>
              <a:rPr lang="en-US" dirty="0"/>
              <a:t>To limit potential transmission, if any of these symptoms are present, alone or in combination (in the absence of a known alternative diagnosis): patients should self-isolate. </a:t>
            </a:r>
          </a:p>
          <a:p>
            <a:r>
              <a:rPr lang="en-US" dirty="0"/>
              <a:t>Seeing asymptomatic cases in contacts of known COVID-19 </a:t>
            </a:r>
            <a:r>
              <a:rPr lang="en-US" dirty="0" err="1"/>
              <a:t>patiens</a:t>
            </a:r>
            <a:r>
              <a:rPr lang="en-US" dirty="0"/>
              <a:t> that is why we all need to social distance</a:t>
            </a:r>
          </a:p>
        </p:txBody>
      </p:sp>
      <p:sp>
        <p:nvSpPr>
          <p:cNvPr id="3" name="Title 2">
            <a:extLst>
              <a:ext uri="{FF2B5EF4-FFF2-40B4-BE49-F238E27FC236}">
                <a16:creationId xmlns:a16="http://schemas.microsoft.com/office/drawing/2014/main" id="{D7F3F26E-8BBB-4B19-A643-47DFD110089A}"/>
              </a:ext>
            </a:extLst>
          </p:cNvPr>
          <p:cNvSpPr>
            <a:spLocks noGrp="1"/>
          </p:cNvSpPr>
          <p:nvPr>
            <p:ph type="title"/>
          </p:nvPr>
        </p:nvSpPr>
        <p:spPr/>
        <p:txBody>
          <a:bodyPr/>
          <a:lstStyle/>
          <a:p>
            <a:r>
              <a:rPr lang="en-US" dirty="0"/>
              <a:t>Clinical Diagnosis</a:t>
            </a:r>
          </a:p>
        </p:txBody>
      </p:sp>
    </p:spTree>
    <p:extLst>
      <p:ext uri="{BB962C8B-B14F-4D97-AF65-F5344CB8AC3E}">
        <p14:creationId xmlns:p14="http://schemas.microsoft.com/office/powerpoint/2010/main" val="24854387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Collection and Handling Laboratory Specimens from Nebraska Patients with Suspected COVID-19 Infection</a:t>
            </a:r>
            <a:r>
              <a:rPr lang="en-US" dirty="0"/>
              <a:t> AT </a:t>
            </a:r>
            <a:r>
              <a:rPr lang="en-US" dirty="0">
                <a:hlinkClick r:id="rId3"/>
              </a:rPr>
              <a:t>http://nphl.org</a:t>
            </a:r>
            <a:br>
              <a:rPr lang="en-US" dirty="0"/>
            </a:br>
            <a:endParaRPr lang="en-US" dirty="0"/>
          </a:p>
        </p:txBody>
      </p:sp>
      <p:pic>
        <p:nvPicPr>
          <p:cNvPr id="4" name="Content Placeholder 3"/>
          <p:cNvPicPr>
            <a:picLocks noGrp="1" noChangeAspect="1"/>
          </p:cNvPicPr>
          <p:nvPr>
            <p:ph idx="1"/>
          </p:nvPr>
        </p:nvPicPr>
        <p:blipFill>
          <a:blip r:embed="rId4"/>
          <a:stretch>
            <a:fillRect/>
          </a:stretch>
        </p:blipFill>
        <p:spPr>
          <a:xfrm>
            <a:off x="1143000" y="2305844"/>
            <a:ext cx="9906000" cy="3390900"/>
          </a:xfrm>
          <a:prstGeom prst="rect">
            <a:avLst/>
          </a:prstGeom>
        </p:spPr>
      </p:pic>
      <p:sp>
        <p:nvSpPr>
          <p:cNvPr id="5" name="Right Arrow 4"/>
          <p:cNvSpPr/>
          <p:nvPr/>
        </p:nvSpPr>
        <p:spPr>
          <a:xfrm>
            <a:off x="3734735" y="4843493"/>
            <a:ext cx="577583" cy="1925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34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3B976-FD5F-478F-9926-99F8CEF3668D}"/>
              </a:ext>
            </a:extLst>
          </p:cNvPr>
          <p:cNvSpPr>
            <a:spLocks noGrp="1"/>
          </p:cNvSpPr>
          <p:nvPr>
            <p:ph type="body" sz="quarter" idx="10"/>
          </p:nvPr>
        </p:nvSpPr>
        <p:spPr/>
        <p:txBody>
          <a:bodyPr/>
          <a:lstStyle/>
          <a:p>
            <a:r>
              <a:rPr lang="en-US" dirty="0"/>
              <a:t> 1. </a:t>
            </a:r>
            <a:r>
              <a:rPr lang="en-US" b="1" dirty="0"/>
              <a:t>NM-</a:t>
            </a:r>
            <a:r>
              <a:rPr lang="en-US" dirty="0"/>
              <a:t>Info hotline and referral -400-922-0000; Evaluated over the phone</a:t>
            </a:r>
          </a:p>
          <a:p>
            <a:r>
              <a:rPr lang="en-US" dirty="0"/>
              <a:t>	referred one of their outpatient clinics, Can do their own test </a:t>
            </a:r>
          </a:p>
          <a:p>
            <a:r>
              <a:rPr lang="en-US" dirty="0"/>
              <a:t> 2. </a:t>
            </a:r>
            <a:r>
              <a:rPr lang="en-US" b="1" dirty="0"/>
              <a:t>CHI-</a:t>
            </a:r>
            <a:r>
              <a:rPr lang="en-US" dirty="0"/>
              <a:t>CHIhealth.com 8am to 8pm; after hours virtual care (for CB, IMM, Lakeside St. Es, St. Francis 	and Good Sam ) </a:t>
            </a:r>
          </a:p>
          <a:p>
            <a:r>
              <a:rPr lang="en-US" dirty="0"/>
              <a:t>	Virtual Screening referred to MD or ANP; free. </a:t>
            </a:r>
          </a:p>
          <a:p>
            <a:pPr marL="457200" indent="-457200">
              <a:buAutoNum type="arabicPeriod" startAt="3"/>
            </a:pPr>
            <a:r>
              <a:rPr lang="en-US" b="1" dirty="0"/>
              <a:t>Methodist</a:t>
            </a:r>
            <a:r>
              <a:rPr lang="en-US" dirty="0"/>
              <a:t> 402-815-7425  24/7 </a:t>
            </a:r>
          </a:p>
          <a:p>
            <a:pPr lvl="1" indent="0">
              <a:buNone/>
            </a:pPr>
            <a:r>
              <a:rPr lang="en-US" dirty="0"/>
              <a:t>   </a:t>
            </a:r>
            <a:r>
              <a:rPr lang="en-US" sz="2000" dirty="0"/>
              <a:t>Doing testing on main campus</a:t>
            </a:r>
          </a:p>
          <a:p>
            <a:r>
              <a:rPr lang="en-US" dirty="0"/>
              <a:t> 4. </a:t>
            </a:r>
            <a:r>
              <a:rPr lang="en-US" b="1" dirty="0"/>
              <a:t>Bryan -</a:t>
            </a:r>
            <a:r>
              <a:rPr lang="en-US" dirty="0"/>
              <a:t>24/7 hotline-402-481-0500; also website from their Bryan Health homepage</a:t>
            </a:r>
          </a:p>
          <a:p>
            <a:r>
              <a:rPr lang="en-US" dirty="0"/>
              <a:t>	</a:t>
            </a:r>
            <a:r>
              <a:rPr lang="en-US" dirty="0" err="1"/>
              <a:t>ezVisit</a:t>
            </a:r>
            <a:r>
              <a:rPr lang="en-US" dirty="0"/>
              <a:t>-if for coronavirus questions will be provided free of charge </a:t>
            </a:r>
          </a:p>
          <a:p>
            <a:r>
              <a:rPr lang="en-US" dirty="0"/>
              <a:t>5. </a:t>
            </a:r>
            <a:r>
              <a:rPr lang="en-US" b="1" dirty="0"/>
              <a:t>Great Plains Health</a:t>
            </a:r>
            <a:r>
              <a:rPr lang="en-US" dirty="0"/>
              <a:t>-no hotline-ask people to call their PCP. </a:t>
            </a:r>
          </a:p>
        </p:txBody>
      </p:sp>
      <p:sp>
        <p:nvSpPr>
          <p:cNvPr id="3" name="Title 2">
            <a:extLst>
              <a:ext uri="{FF2B5EF4-FFF2-40B4-BE49-F238E27FC236}">
                <a16:creationId xmlns:a16="http://schemas.microsoft.com/office/drawing/2014/main" id="{B742C170-4356-42ED-99AA-9AFBB31A964E}"/>
              </a:ext>
            </a:extLst>
          </p:cNvPr>
          <p:cNvSpPr>
            <a:spLocks noGrp="1"/>
          </p:cNvSpPr>
          <p:nvPr>
            <p:ph type="title"/>
          </p:nvPr>
        </p:nvSpPr>
        <p:spPr/>
        <p:txBody>
          <a:bodyPr/>
          <a:lstStyle/>
          <a:p>
            <a:r>
              <a:rPr lang="en-US" dirty="0"/>
              <a:t>Call In Lines; Facility Screening</a:t>
            </a:r>
          </a:p>
        </p:txBody>
      </p:sp>
    </p:spTree>
    <p:extLst>
      <p:ext uri="{BB962C8B-B14F-4D97-AF65-F5344CB8AC3E}">
        <p14:creationId xmlns:p14="http://schemas.microsoft.com/office/powerpoint/2010/main" val="2634403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Any general questions by the public can be answered by the general COVID 19 hotlines at various LHDs</a:t>
            </a:r>
          </a:p>
          <a:p>
            <a:pPr lvl="0"/>
            <a:r>
              <a:rPr lang="en-US" sz="2800" dirty="0"/>
              <a:t>Douglas Co Help Line is the following. </a:t>
            </a:r>
          </a:p>
          <a:p>
            <a:pPr lvl="0"/>
            <a:endParaRPr lang="en-US" sz="2800" dirty="0"/>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3561502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EC4D5-1BD3-4BB6-8DDE-7A021C8D0702}"/>
              </a:ext>
            </a:extLst>
          </p:cNvPr>
          <p:cNvSpPr>
            <a:spLocks noGrp="1"/>
          </p:cNvSpPr>
          <p:nvPr>
            <p:ph type="body" sz="quarter" idx="10"/>
          </p:nvPr>
        </p:nvSpPr>
        <p:spPr/>
        <p:txBody>
          <a:bodyPr/>
          <a:lstStyle/>
          <a:p>
            <a:r>
              <a:rPr lang="en-US" dirty="0"/>
              <a:t>For care other than aerosol generating procedures a face mask can replace an N-95 if an N-95 is not available</a:t>
            </a:r>
          </a:p>
          <a:p>
            <a:r>
              <a:rPr lang="en-US" dirty="0"/>
              <a:t>If gowns become scarce gowns should be reserved for </a:t>
            </a:r>
          </a:p>
          <a:p>
            <a:r>
              <a:rPr lang="en-US" dirty="0"/>
              <a:t>	Aerosol generating procedures</a:t>
            </a:r>
          </a:p>
          <a:p>
            <a:r>
              <a:rPr lang="en-US" dirty="0"/>
              <a:t>	Care where splashes and sprays anticipated</a:t>
            </a:r>
          </a:p>
          <a:p>
            <a:r>
              <a:rPr lang="en-US" dirty="0"/>
              <a:t>	High contact care activities</a:t>
            </a:r>
          </a:p>
          <a:p>
            <a:r>
              <a:rPr lang="en-US" dirty="0"/>
              <a:t>In extreme scarcity-</a:t>
            </a:r>
          </a:p>
          <a:p>
            <a:r>
              <a:rPr lang="en-US" dirty="0"/>
              <a:t>	Moving between patients with same confirmed diagnosis and eye protection and mask </a:t>
            </a:r>
          </a:p>
          <a:p>
            <a:r>
              <a:rPr lang="en-US" dirty="0"/>
              <a:t>	not soiled by spray </a:t>
            </a:r>
            <a:r>
              <a:rPr lang="en-US" dirty="0" err="1"/>
              <a:t>etc</a:t>
            </a:r>
            <a:endParaRPr lang="en-US" dirty="0"/>
          </a:p>
          <a:p>
            <a:r>
              <a:rPr lang="en-US" dirty="0"/>
              <a:t>	remove only gloves and gowns and perform HH</a:t>
            </a:r>
          </a:p>
          <a:p>
            <a:r>
              <a:rPr lang="en-US" dirty="0"/>
              <a:t>	replace gowns and gloves for next patient</a:t>
            </a:r>
          </a:p>
          <a:p>
            <a:endParaRPr lang="en-US" dirty="0"/>
          </a:p>
        </p:txBody>
      </p:sp>
      <p:sp>
        <p:nvSpPr>
          <p:cNvPr id="3" name="Title 2">
            <a:extLst>
              <a:ext uri="{FF2B5EF4-FFF2-40B4-BE49-F238E27FC236}">
                <a16:creationId xmlns:a16="http://schemas.microsoft.com/office/drawing/2014/main" id="{F5B0584F-2A66-46C5-BA01-4316582F001F}"/>
              </a:ext>
            </a:extLst>
          </p:cNvPr>
          <p:cNvSpPr>
            <a:spLocks noGrp="1"/>
          </p:cNvSpPr>
          <p:nvPr>
            <p:ph type="title"/>
          </p:nvPr>
        </p:nvSpPr>
        <p:spPr/>
        <p:txBody>
          <a:bodyPr/>
          <a:lstStyle/>
          <a:p>
            <a:r>
              <a:rPr lang="en-US" dirty="0"/>
              <a:t>Updates from Interim Guidance for IP in HC</a:t>
            </a:r>
          </a:p>
        </p:txBody>
      </p:sp>
    </p:spTree>
    <p:extLst>
      <p:ext uri="{BB962C8B-B14F-4D97-AF65-F5344CB8AC3E}">
        <p14:creationId xmlns:p14="http://schemas.microsoft.com/office/powerpoint/2010/main" val="32773008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E6315-C2D2-4C37-9723-6D9BA303038E}"/>
              </a:ext>
            </a:extLst>
          </p:cNvPr>
          <p:cNvSpPr>
            <a:spLocks noGrp="1"/>
          </p:cNvSpPr>
          <p:nvPr>
            <p:ph type="body" sz="quarter" idx="10"/>
          </p:nvPr>
        </p:nvSpPr>
        <p:spPr/>
        <p:txBody>
          <a:bodyPr/>
          <a:lstStyle/>
          <a:p>
            <a:r>
              <a:rPr lang="en-US" dirty="0"/>
              <a:t>It is imperative that providers know and practice the strategies for preserving the supply of N95 respirators as outlined by the CDC: </a:t>
            </a:r>
          </a:p>
          <a:p>
            <a:r>
              <a:rPr lang="en-US" dirty="0"/>
              <a:t>https://www.cdc.gov/coronavirus/2019-ncov/hcp/respiratorsstrategy/index.html </a:t>
            </a:r>
          </a:p>
          <a:p>
            <a:r>
              <a:rPr lang="en-US" dirty="0"/>
              <a:t>During times of limited access to respirators or facemasks, facilities could consider having HCP remove only gloves and gowns (if used) and perform hand hygiene between patients with the same diagnosis (e.g., confirmed COVID-19) while continuing to wear the same eye protection and respirator or facemask (i.e., extended use). Risk of transmission from eye protection and facemasks during extended use is expected to be very low. HCP must take care not to touch their eye protection and respirator or facemask .</a:t>
            </a:r>
          </a:p>
          <a:p>
            <a:r>
              <a:rPr lang="en-US" dirty="0"/>
              <a:t>Eye protection and the respirator or facemask should be removed, and hand hygiene performed if they become damaged or soiled and when leaving the unit.</a:t>
            </a:r>
          </a:p>
          <a:p>
            <a:endParaRPr lang="en-US" dirty="0"/>
          </a:p>
        </p:txBody>
      </p:sp>
      <p:sp>
        <p:nvSpPr>
          <p:cNvPr id="3" name="Title 2">
            <a:extLst>
              <a:ext uri="{FF2B5EF4-FFF2-40B4-BE49-F238E27FC236}">
                <a16:creationId xmlns:a16="http://schemas.microsoft.com/office/drawing/2014/main" id="{D41D55EA-8891-42B7-ABF0-2B2067295D4C}"/>
              </a:ext>
            </a:extLst>
          </p:cNvPr>
          <p:cNvSpPr>
            <a:spLocks noGrp="1"/>
          </p:cNvSpPr>
          <p:nvPr>
            <p:ph type="title"/>
          </p:nvPr>
        </p:nvSpPr>
        <p:spPr/>
        <p:txBody>
          <a:bodyPr/>
          <a:lstStyle/>
          <a:p>
            <a:r>
              <a:rPr lang="en-US" dirty="0"/>
              <a:t>Limited Capacity of N-95s</a:t>
            </a:r>
          </a:p>
        </p:txBody>
      </p:sp>
    </p:spTree>
    <p:extLst>
      <p:ext uri="{BB962C8B-B14F-4D97-AF65-F5344CB8AC3E}">
        <p14:creationId xmlns:p14="http://schemas.microsoft.com/office/powerpoint/2010/main" val="1598910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F4CA4-248E-411A-919C-E0012E47AA2E}"/>
              </a:ext>
            </a:extLst>
          </p:cNvPr>
          <p:cNvSpPr>
            <a:spLocks noGrp="1"/>
          </p:cNvSpPr>
          <p:nvPr>
            <p:ph type="body" sz="quarter" idx="10"/>
          </p:nvPr>
        </p:nvSpPr>
        <p:spPr/>
        <p:txBody>
          <a:bodyPr/>
          <a:lstStyle/>
          <a:p>
            <a:r>
              <a:rPr lang="en-US" dirty="0"/>
              <a:t>NIOSH approves other filtering facepiece respirators that are at least as protective as the N95. These include </a:t>
            </a:r>
            <a:r>
              <a:rPr lang="en-US" u="sng" dirty="0">
                <a:hlinkClick r:id="rId2"/>
              </a:rPr>
              <a:t>N99, N100, P95, P99, P100, R95, R99, and R100</a:t>
            </a:r>
            <a:r>
              <a:rPr lang="en-US" dirty="0"/>
              <a:t>.</a:t>
            </a:r>
          </a:p>
          <a:p>
            <a:r>
              <a:rPr lang="en-US" u="sng" dirty="0"/>
              <a:t>Recommended Guidance for Extended Use and Limited Reuse of N95 Filtering Facepiece Respirators in Healthcare Settings</a:t>
            </a:r>
          </a:p>
          <a:p>
            <a:r>
              <a:rPr lang="en-US" dirty="0"/>
              <a:t>Extended use is favored over reuse because it is expected to involve less touching of the respirator and therefore less risk of contact transmission.</a:t>
            </a:r>
          </a:p>
          <a:p>
            <a:endParaRPr lang="en-US" dirty="0"/>
          </a:p>
          <a:p>
            <a:endParaRPr lang="en-US" dirty="0"/>
          </a:p>
        </p:txBody>
      </p:sp>
      <p:sp>
        <p:nvSpPr>
          <p:cNvPr id="3" name="Title 2">
            <a:extLst>
              <a:ext uri="{FF2B5EF4-FFF2-40B4-BE49-F238E27FC236}">
                <a16:creationId xmlns:a16="http://schemas.microsoft.com/office/drawing/2014/main" id="{132AB64B-15EC-4B30-B1C7-8484C18CE293}"/>
              </a:ext>
            </a:extLst>
          </p:cNvPr>
          <p:cNvSpPr>
            <a:spLocks noGrp="1"/>
          </p:cNvSpPr>
          <p:nvPr>
            <p:ph type="title"/>
          </p:nvPr>
        </p:nvSpPr>
        <p:spPr/>
        <p:txBody>
          <a:bodyPr/>
          <a:lstStyle/>
          <a:p>
            <a:r>
              <a:rPr lang="en-US" sz="2400" dirty="0"/>
              <a:t>	Strategies for Optimizing the Supply of N95 Respirators: </a:t>
            </a:r>
            <a:br>
              <a:rPr lang="en-US" sz="2400" dirty="0"/>
            </a:br>
            <a:r>
              <a:rPr lang="en-US" sz="2400" dirty="0"/>
              <a:t>		Contingency Capacity Strategies</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09774570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53EDD-FC2C-4299-A918-6626EEB987F1}"/>
              </a:ext>
            </a:extLst>
          </p:cNvPr>
          <p:cNvSpPr>
            <a:spLocks noGrp="1"/>
          </p:cNvSpPr>
          <p:nvPr>
            <p:ph type="body" sz="quarter" idx="10"/>
          </p:nvPr>
        </p:nvSpPr>
        <p:spPr/>
        <p:txBody>
          <a:bodyPr/>
          <a:lstStyle/>
          <a:p>
            <a:r>
              <a:rPr lang="en-US" dirty="0"/>
              <a:t>Extended use refers to the practice of wearing the same N95 respirator for repeated encounters with several patients, without removing the respirator between the encounters. Extended use may be implemented when multiple patients are infected and patients are placed together in dedicated waiting rooms, clinics or hospital units. o </a:t>
            </a:r>
          </a:p>
          <a:p>
            <a:r>
              <a:rPr lang="en-US" dirty="0"/>
              <a:t>	Eye protection may be left in place with the N95 respirator for extended use.  </a:t>
            </a:r>
          </a:p>
          <a:p>
            <a:r>
              <a:rPr lang="en-US" dirty="0"/>
              <a:t>Reuse refers to the practice of using the same N95 respirator for multiple encounters with patients but removing it (‘doffing’) between at least some of the encounters. The respirator is stored in between encounters and reused. o </a:t>
            </a:r>
          </a:p>
          <a:p>
            <a:r>
              <a:rPr lang="en-US" dirty="0"/>
              <a:t>	Re-use of full face shields will be permitted. </a:t>
            </a:r>
          </a:p>
          <a:p>
            <a:r>
              <a:rPr lang="en-US" dirty="0"/>
              <a:t>	Face shields will be dedicated for use by individual healthcare personnel. </a:t>
            </a:r>
          </a:p>
          <a:p>
            <a:r>
              <a:rPr lang="en-US" dirty="0"/>
              <a:t>	Disinfection of the face shield will be required between uses.</a:t>
            </a:r>
          </a:p>
        </p:txBody>
      </p:sp>
      <p:sp>
        <p:nvSpPr>
          <p:cNvPr id="3" name="Title 2">
            <a:extLst>
              <a:ext uri="{FF2B5EF4-FFF2-40B4-BE49-F238E27FC236}">
                <a16:creationId xmlns:a16="http://schemas.microsoft.com/office/drawing/2014/main" id="{F022705F-943A-4A31-9041-DFB4A0403C92}"/>
              </a:ext>
            </a:extLst>
          </p:cNvPr>
          <p:cNvSpPr>
            <a:spLocks noGrp="1"/>
          </p:cNvSpPr>
          <p:nvPr>
            <p:ph type="title"/>
          </p:nvPr>
        </p:nvSpPr>
        <p:spPr/>
        <p:txBody>
          <a:bodyPr/>
          <a:lstStyle/>
          <a:p>
            <a:r>
              <a:rPr lang="en-US" dirty="0"/>
              <a:t>Extended Use versus Re-use</a:t>
            </a:r>
          </a:p>
        </p:txBody>
      </p:sp>
    </p:spTree>
    <p:extLst>
      <p:ext uri="{BB962C8B-B14F-4D97-AF65-F5344CB8AC3E}">
        <p14:creationId xmlns:p14="http://schemas.microsoft.com/office/powerpoint/2010/main" val="289662594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AB60DF-10AD-445D-B031-57DDAB4D2371}"/>
              </a:ext>
            </a:extLst>
          </p:cNvPr>
          <p:cNvSpPr>
            <a:spLocks noGrp="1"/>
          </p:cNvSpPr>
          <p:nvPr>
            <p:ph type="body" sz="quarter" idx="10"/>
          </p:nvPr>
        </p:nvSpPr>
        <p:spPr/>
        <p:txBody>
          <a:bodyPr/>
          <a:lstStyle/>
          <a:p>
            <a:r>
              <a:rPr lang="en-US" dirty="0">
                <a:hlinkClick r:id="rId2"/>
              </a:rPr>
              <a:t>Extended use</a:t>
            </a:r>
            <a:r>
              <a:rPr lang="en-US" dirty="0"/>
              <a:t> refers to the practice of wearing the same N95 respirator for repeated close contact encounters with several different patients, without removing the respirator between patient encounters.</a:t>
            </a:r>
            <a:r>
              <a:rPr lang="en-US" baseline="30000" dirty="0">
                <a:hlinkClick r:id="rId3"/>
              </a:rPr>
              <a:t>2</a:t>
            </a:r>
            <a:r>
              <a:rPr lang="en-US" dirty="0"/>
              <a:t> Extended use is well suited to situations wherein multiple patients with the same infectious disease diagnosis, whose care requires use of a respirator, are </a:t>
            </a:r>
            <a:r>
              <a:rPr lang="en-US" dirty="0" err="1"/>
              <a:t>cohorted</a:t>
            </a:r>
            <a:r>
              <a:rPr lang="en-US" dirty="0"/>
              <a:t> (e.g., housed on the same hospital unit). </a:t>
            </a:r>
          </a:p>
          <a:p>
            <a:endParaRPr lang="en-US" dirty="0"/>
          </a:p>
          <a:p>
            <a:pPr lvl="0" eaLnBrk="0" fontAlgn="base" hangingPunct="0">
              <a:spcBef>
                <a:spcPct val="0"/>
              </a:spcBef>
              <a:spcAft>
                <a:spcPct val="0"/>
              </a:spcAft>
              <a:buFontTx/>
              <a:buChar char="•"/>
            </a:pPr>
            <a:r>
              <a:rPr lang="en-US" altLang="en-US" dirty="0">
                <a:latin typeface="Arial" panose="020B0604020202020204" pitchFamily="34" charset="0"/>
              </a:rPr>
              <a:t>Discard N95 respirators following use during aerosol generating procedures. </a:t>
            </a:r>
          </a:p>
          <a:p>
            <a:pPr lvl="0" eaLnBrk="0" fontAlgn="base" hangingPunct="0">
              <a:spcBef>
                <a:spcPct val="0"/>
              </a:spcBef>
              <a:spcAft>
                <a:spcPct val="0"/>
              </a:spcAft>
              <a:buFontTx/>
              <a:buChar char="•"/>
            </a:pPr>
            <a:r>
              <a:rPr lang="en-US" altLang="en-US" dirty="0">
                <a:latin typeface="Arial" panose="020B0604020202020204" pitchFamily="34" charset="0"/>
              </a:rPr>
              <a:t>Discard N95 respirators contaminated with blood, respiratory or nasal secretions, or other bodily fluids from patients. </a:t>
            </a:r>
          </a:p>
          <a:p>
            <a:pPr lvl="0" eaLnBrk="0" fontAlgn="base" hangingPunct="0">
              <a:spcBef>
                <a:spcPct val="0"/>
              </a:spcBef>
              <a:spcAft>
                <a:spcPct val="0"/>
              </a:spcAft>
              <a:buFontTx/>
              <a:buChar char="•"/>
            </a:pPr>
            <a:r>
              <a:rPr lang="en-US" altLang="en-US" dirty="0">
                <a:latin typeface="Arial" panose="020B0604020202020204" pitchFamily="34" charset="0"/>
              </a:rPr>
              <a:t>Discard N95 respirators following close contact with, or exit from, the care area of any patient co-infected with an infectious disease requiring contact precautions. </a:t>
            </a:r>
          </a:p>
          <a:p>
            <a:pPr lvl="0" eaLnBrk="0" fontAlgn="base" hangingPunct="0">
              <a:spcBef>
                <a:spcPct val="0"/>
              </a:spcBef>
              <a:spcAft>
                <a:spcPct val="0"/>
              </a:spcAft>
              <a:buFontTx/>
              <a:buChar char="•"/>
            </a:pPr>
            <a:r>
              <a:rPr lang="en-US" altLang="en-US" dirty="0">
                <a:latin typeface="Arial" panose="020B0604020202020204" pitchFamily="34" charset="0"/>
              </a:rPr>
              <a:t>Consider use of a cleanable face shield (preferred</a:t>
            </a:r>
            <a:r>
              <a:rPr lang="en-US" altLang="en-US" baseline="30000" dirty="0">
                <a:latin typeface="Arial" panose="020B0604020202020204" pitchFamily="34" charset="0"/>
                <a:hlinkClick r:id="rId4"/>
              </a:rPr>
              <a:t>3</a:t>
            </a:r>
            <a:r>
              <a:rPr lang="en-US" altLang="en-US" dirty="0">
                <a:latin typeface="Arial" panose="020B0604020202020204" pitchFamily="34" charset="0"/>
              </a:rPr>
              <a:t>) over an N95 respirator and/or other steps (e.g., masking patients, use of engineering controls) to reduce surface contamination. </a:t>
            </a:r>
          </a:p>
          <a:p>
            <a:pPr lvl="0" eaLnBrk="0" fontAlgn="base" hangingPunct="0">
              <a:spcBef>
                <a:spcPct val="0"/>
              </a:spcBef>
              <a:spcAft>
                <a:spcPct val="0"/>
              </a:spcAft>
              <a:buFontTx/>
              <a:buChar char="•"/>
            </a:pPr>
            <a:r>
              <a:rPr lang="en-US" altLang="en-US" dirty="0">
                <a:latin typeface="Arial" panose="020B0604020202020204" pitchFamily="34" charset="0"/>
              </a:rPr>
              <a:t>Perform hand hygiene with soap and water or an alcohol-based hand sanitizer before and after touching or adjusting the respirator (if necessary for comfort or to maintain fit) </a:t>
            </a:r>
          </a:p>
          <a:p>
            <a:endParaRPr lang="en-US" dirty="0"/>
          </a:p>
        </p:txBody>
      </p:sp>
      <p:sp>
        <p:nvSpPr>
          <p:cNvPr id="3" name="Title 2">
            <a:extLst>
              <a:ext uri="{FF2B5EF4-FFF2-40B4-BE49-F238E27FC236}">
                <a16:creationId xmlns:a16="http://schemas.microsoft.com/office/drawing/2014/main" id="{E6CE38FE-DEE0-43B1-B1FF-5D717E69AB1C}"/>
              </a:ext>
            </a:extLst>
          </p:cNvPr>
          <p:cNvSpPr>
            <a:spLocks noGrp="1"/>
          </p:cNvSpPr>
          <p:nvPr>
            <p:ph type="title"/>
          </p:nvPr>
        </p:nvSpPr>
        <p:spPr/>
        <p:txBody>
          <a:bodyPr/>
          <a:lstStyle/>
          <a:p>
            <a:r>
              <a:rPr lang="en-US" dirty="0"/>
              <a:t>Extended Use of N-95s</a:t>
            </a:r>
          </a:p>
        </p:txBody>
      </p:sp>
    </p:spTree>
    <p:extLst>
      <p:ext uri="{BB962C8B-B14F-4D97-AF65-F5344CB8AC3E}">
        <p14:creationId xmlns:p14="http://schemas.microsoft.com/office/powerpoint/2010/main" val="35663075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E3A0D-34DD-4DD4-A353-681D8C348C16}"/>
              </a:ext>
            </a:extLst>
          </p:cNvPr>
          <p:cNvSpPr>
            <a:spLocks noGrp="1"/>
          </p:cNvSpPr>
          <p:nvPr>
            <p:ph type="body" sz="quarter" idx="10"/>
          </p:nvPr>
        </p:nvSpPr>
        <p:spPr/>
        <p:txBody>
          <a:bodyPr/>
          <a:lstStyle/>
          <a:p>
            <a:r>
              <a:rPr lang="en-US" dirty="0"/>
              <a:t>Total Tests Performed in NE to date 1028</a:t>
            </a:r>
          </a:p>
          <a:p>
            <a:r>
              <a:rPr lang="en-US" dirty="0"/>
              <a:t>Total Positives 47</a:t>
            </a:r>
          </a:p>
          <a:p>
            <a:r>
              <a:rPr lang="en-US" dirty="0" err="1"/>
              <a:t>Inconclusives</a:t>
            </a:r>
            <a:r>
              <a:rPr lang="en-US" dirty="0"/>
              <a:t> 6</a:t>
            </a:r>
          </a:p>
          <a:p>
            <a:r>
              <a:rPr lang="en-US" dirty="0"/>
              <a:t>Douglas 32-37 (inconclusive retesting pending)</a:t>
            </a:r>
          </a:p>
          <a:p>
            <a:r>
              <a:rPr lang="en-US" dirty="0"/>
              <a:t>Sarpy 4 </a:t>
            </a:r>
          </a:p>
          <a:p>
            <a:r>
              <a:rPr lang="en-US" dirty="0"/>
              <a:t>West Central 3</a:t>
            </a:r>
          </a:p>
          <a:p>
            <a:r>
              <a:rPr lang="en-US" dirty="0"/>
              <a:t>Lancaster 2</a:t>
            </a:r>
          </a:p>
          <a:p>
            <a:r>
              <a:rPr lang="en-US" dirty="0"/>
              <a:t>@ Rivers 2</a:t>
            </a:r>
          </a:p>
          <a:p>
            <a:r>
              <a:rPr lang="en-US" dirty="0"/>
              <a:t>North Central 2</a:t>
            </a:r>
          </a:p>
          <a:p>
            <a:endParaRPr lang="en-US" dirty="0"/>
          </a:p>
          <a:p>
            <a:endParaRPr lang="en-US" dirty="0"/>
          </a:p>
        </p:txBody>
      </p:sp>
      <p:sp>
        <p:nvSpPr>
          <p:cNvPr id="3" name="Title 2">
            <a:extLst>
              <a:ext uri="{FF2B5EF4-FFF2-40B4-BE49-F238E27FC236}">
                <a16:creationId xmlns:a16="http://schemas.microsoft.com/office/drawing/2014/main" id="{3B88E972-11A5-49B0-8632-3693F07B0AD2}"/>
              </a:ext>
            </a:extLst>
          </p:cNvPr>
          <p:cNvSpPr>
            <a:spLocks noGrp="1"/>
          </p:cNvSpPr>
          <p:nvPr>
            <p:ph type="title"/>
          </p:nvPr>
        </p:nvSpPr>
        <p:spPr/>
        <p:txBody>
          <a:bodyPr/>
          <a:lstStyle/>
          <a:p>
            <a:r>
              <a:rPr lang="en-US" dirty="0"/>
              <a:t>Latest Epidemiology</a:t>
            </a:r>
          </a:p>
        </p:txBody>
      </p:sp>
    </p:spTree>
    <p:extLst>
      <p:ext uri="{BB962C8B-B14F-4D97-AF65-F5344CB8AC3E}">
        <p14:creationId xmlns:p14="http://schemas.microsoft.com/office/powerpoint/2010/main" val="297350012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28E964-0538-4DBE-A130-5111E83EB533}"/>
              </a:ext>
            </a:extLst>
          </p:cNvPr>
          <p:cNvSpPr>
            <a:spLocks noGrp="1"/>
          </p:cNvSpPr>
          <p:nvPr>
            <p:ph type="body" sz="quarter" idx="10"/>
          </p:nvPr>
        </p:nvSpPr>
        <p:spPr/>
        <p:txBody>
          <a:bodyPr/>
          <a:lstStyle/>
          <a:p>
            <a:r>
              <a:rPr lang="en-US" dirty="0"/>
              <a:t>Discard N95 respirators following use during aerosol generating procedures.</a:t>
            </a:r>
          </a:p>
          <a:p>
            <a:r>
              <a:rPr lang="en-US" dirty="0"/>
              <a:t>Discard N95 respirators contaminated with blood, resp. or nasal secretions, or other bodily fluids </a:t>
            </a:r>
          </a:p>
          <a:p>
            <a:r>
              <a:rPr lang="en-US" dirty="0"/>
              <a:t>Discard N95 respirators following close contact with any patient co-infected with an infectious disease requiring contact precautions.</a:t>
            </a:r>
          </a:p>
          <a:p>
            <a:r>
              <a:rPr lang="en-US" dirty="0"/>
              <a:t>Use a cleanable face shield (preferred) or a surgical mask over an N95 respirator and/or other steps (e.g., masking patients, use of engineering controls), when feasible </a:t>
            </a:r>
          </a:p>
          <a:p>
            <a:r>
              <a:rPr lang="en-US" dirty="0"/>
              <a:t>Hang used respirators in a designated storage area or keep them in a clean, breathable container such as a paper bag between uses. To minimize potential cross-contamination, store respirators so that they do not touch each other and the person using the respirator is clearly identified. </a:t>
            </a:r>
          </a:p>
          <a:p>
            <a:r>
              <a:rPr lang="en-US" dirty="0"/>
              <a:t>Clean hands with soap and water or an alcohol-based hand sanitizer before and after touching or adjusting the respirator (r to maintain fit). Avoid touching the inside of the respirator.</a:t>
            </a:r>
          </a:p>
          <a:p>
            <a:r>
              <a:rPr lang="en-US" dirty="0"/>
              <a:t>Use a pair of clean (non-sterile) gloves when donning a used N95 respirator and performing a user seal check. Discard gloves after the N95 respirator is donned and any adjustments are made to ensure the respirator is sitting comfortably on your face with a good seal.</a:t>
            </a:r>
          </a:p>
          <a:p>
            <a:endParaRPr lang="en-US" dirty="0"/>
          </a:p>
        </p:txBody>
      </p:sp>
      <p:sp>
        <p:nvSpPr>
          <p:cNvPr id="3" name="Title 2">
            <a:extLst>
              <a:ext uri="{FF2B5EF4-FFF2-40B4-BE49-F238E27FC236}">
                <a16:creationId xmlns:a16="http://schemas.microsoft.com/office/drawing/2014/main" id="{334691C4-5AFF-40F0-B738-F11F0D072299}"/>
              </a:ext>
            </a:extLst>
          </p:cNvPr>
          <p:cNvSpPr>
            <a:spLocks noGrp="1"/>
          </p:cNvSpPr>
          <p:nvPr>
            <p:ph type="title"/>
          </p:nvPr>
        </p:nvSpPr>
        <p:spPr/>
        <p:txBody>
          <a:bodyPr/>
          <a:lstStyle/>
          <a:p>
            <a:r>
              <a:rPr lang="en-US" dirty="0"/>
              <a:t>Re-use of N-95s</a:t>
            </a:r>
          </a:p>
        </p:txBody>
      </p:sp>
    </p:spTree>
    <p:extLst>
      <p:ext uri="{BB962C8B-B14F-4D97-AF65-F5344CB8AC3E}">
        <p14:creationId xmlns:p14="http://schemas.microsoft.com/office/powerpoint/2010/main" val="18595066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832DC-88BD-48A7-AF6E-87B0665915FC}"/>
              </a:ext>
            </a:extLst>
          </p:cNvPr>
          <p:cNvSpPr>
            <a:spLocks noGrp="1"/>
          </p:cNvSpPr>
          <p:nvPr>
            <p:ph type="title"/>
          </p:nvPr>
        </p:nvSpPr>
        <p:spPr/>
        <p:txBody>
          <a:bodyPr/>
          <a:lstStyle/>
          <a:p>
            <a:r>
              <a:rPr lang="en-US" dirty="0"/>
              <a:t>Crisis Capacity When N-95s are running low </a:t>
            </a:r>
          </a:p>
        </p:txBody>
      </p:sp>
      <p:graphicFrame>
        <p:nvGraphicFramePr>
          <p:cNvPr id="4" name="Table 3">
            <a:extLst>
              <a:ext uri="{FF2B5EF4-FFF2-40B4-BE49-F238E27FC236}">
                <a16:creationId xmlns:a16="http://schemas.microsoft.com/office/drawing/2014/main" id="{B9D6579D-3E78-4E5E-B2DF-90306B44822F}"/>
              </a:ext>
            </a:extLst>
          </p:cNvPr>
          <p:cNvGraphicFramePr>
            <a:graphicFrameLocks noGrp="1"/>
          </p:cNvGraphicFramePr>
          <p:nvPr/>
        </p:nvGraphicFramePr>
        <p:xfrm>
          <a:off x="3007087" y="1744634"/>
          <a:ext cx="6177825" cy="4513320"/>
        </p:xfrm>
        <a:graphic>
          <a:graphicData uri="http://schemas.openxmlformats.org/drawingml/2006/table">
            <a:tbl>
              <a:tblPr/>
              <a:tblGrid>
                <a:gridCol w="2059275">
                  <a:extLst>
                    <a:ext uri="{9D8B030D-6E8A-4147-A177-3AD203B41FA5}">
                      <a16:colId xmlns:a16="http://schemas.microsoft.com/office/drawing/2014/main" val="3891457365"/>
                    </a:ext>
                  </a:extLst>
                </a:gridCol>
                <a:gridCol w="2059275">
                  <a:extLst>
                    <a:ext uri="{9D8B030D-6E8A-4147-A177-3AD203B41FA5}">
                      <a16:colId xmlns:a16="http://schemas.microsoft.com/office/drawing/2014/main" val="3146689445"/>
                    </a:ext>
                  </a:extLst>
                </a:gridCol>
                <a:gridCol w="2059275">
                  <a:extLst>
                    <a:ext uri="{9D8B030D-6E8A-4147-A177-3AD203B41FA5}">
                      <a16:colId xmlns:a16="http://schemas.microsoft.com/office/drawing/2014/main" val="3295626107"/>
                    </a:ext>
                  </a:extLst>
                </a:gridCol>
              </a:tblGrid>
              <a:tr h="214881">
                <a:tc rowSpan="2">
                  <a:txBody>
                    <a:bodyPr/>
                    <a:lstStyle/>
                    <a:p>
                      <a:r>
                        <a:rPr lang="en-US" sz="1100" b="1"/>
                        <a:t>HCP planned proximity to the case patient during encounter</a:t>
                      </a:r>
                      <a:endParaRPr lang="en-US" sz="1100"/>
                    </a:p>
                  </a:txBody>
                  <a:tcPr marL="53720" marR="53720" marT="26860" marB="26860" anchor="ctr">
                    <a:lnL>
                      <a:noFill/>
                    </a:lnL>
                    <a:lnR>
                      <a:noFill/>
                    </a:lnR>
                    <a:lnT>
                      <a:noFill/>
                    </a:lnT>
                    <a:lnB>
                      <a:noFill/>
                    </a:lnB>
                  </a:tcPr>
                </a:tc>
                <a:tc gridSpan="2">
                  <a:txBody>
                    <a:bodyPr/>
                    <a:lstStyle/>
                    <a:p>
                      <a:r>
                        <a:rPr lang="en-US" sz="1100"/>
                        <a:t>Facemask or respirator determination</a:t>
                      </a:r>
                    </a:p>
                  </a:txBody>
                  <a:tcPr marL="53720" marR="53720" marT="26860" marB="2686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20653887"/>
                  </a:ext>
                </a:extLst>
              </a:tr>
              <a:tr h="698363">
                <a:tc vMerge="1">
                  <a:txBody>
                    <a:bodyPr/>
                    <a:lstStyle/>
                    <a:p>
                      <a:endParaRPr lang="en-US"/>
                    </a:p>
                  </a:txBody>
                  <a:tcPr/>
                </a:tc>
                <a:tc>
                  <a:txBody>
                    <a:bodyPr/>
                    <a:lstStyle/>
                    <a:p>
                      <a:r>
                        <a:rPr lang="en-US" sz="1100" b="1"/>
                        <a:t>Patient masked for entire encounter (i.e., with source control)</a:t>
                      </a:r>
                      <a:endParaRPr lang="en-US" sz="1100"/>
                    </a:p>
                  </a:txBody>
                  <a:tcPr marL="53720" marR="53720" marT="26860" marB="26860" anchor="ctr">
                    <a:lnL>
                      <a:noFill/>
                    </a:lnL>
                    <a:lnR>
                      <a:noFill/>
                    </a:lnR>
                    <a:lnT>
                      <a:noFill/>
                    </a:lnT>
                    <a:lnB>
                      <a:noFill/>
                    </a:lnB>
                  </a:tcPr>
                </a:tc>
                <a:tc>
                  <a:txBody>
                    <a:bodyPr/>
                    <a:lstStyle/>
                    <a:p>
                      <a:r>
                        <a:rPr lang="en-US" sz="1100" b="1"/>
                        <a:t>Unmasked patient or mask needs to be removed for any period of time during the patient encounter</a:t>
                      </a:r>
                      <a:endParaRPr lang="en-US" sz="1100"/>
                    </a:p>
                  </a:txBody>
                  <a:tcPr marL="53720" marR="53720" marT="26860" marB="26860" anchor="ctr">
                    <a:lnL>
                      <a:noFill/>
                    </a:lnL>
                    <a:lnR>
                      <a:noFill/>
                    </a:lnR>
                    <a:lnT>
                      <a:noFill/>
                    </a:lnT>
                    <a:lnB>
                      <a:noFill/>
                    </a:lnB>
                  </a:tcPr>
                </a:tc>
                <a:extLst>
                  <a:ext uri="{0D108BD9-81ED-4DB2-BD59-A6C34878D82A}">
                    <a16:rowId xmlns:a16="http://schemas.microsoft.com/office/drawing/2014/main" val="1210571015"/>
                  </a:ext>
                </a:extLst>
              </a:tr>
              <a:tr h="1020684">
                <a:tc>
                  <a:txBody>
                    <a:bodyPr/>
                    <a:lstStyle/>
                    <a:p>
                      <a:r>
                        <a:rPr lang="en-US" sz="1100"/>
                        <a:t>HCP will remain at greater than 6 feet from symptomatic patient</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no facemask or respirator</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no facemask or respirator</a:t>
                      </a:r>
                    </a:p>
                  </a:txBody>
                  <a:tcPr marL="53720" marR="53720" marT="26860" marB="26860" anchor="ctr">
                    <a:lnL>
                      <a:noFill/>
                    </a:lnL>
                    <a:lnR>
                      <a:noFill/>
                    </a:lnR>
                    <a:lnT>
                      <a:noFill/>
                    </a:lnT>
                    <a:lnB>
                      <a:noFill/>
                    </a:lnB>
                  </a:tcPr>
                </a:tc>
                <a:extLst>
                  <a:ext uri="{0D108BD9-81ED-4DB2-BD59-A6C34878D82A}">
                    <a16:rowId xmlns:a16="http://schemas.microsoft.com/office/drawing/2014/main" val="4101021485"/>
                  </a:ext>
                </a:extLst>
              </a:tr>
              <a:tr h="859524">
                <a:tc>
                  <a:txBody>
                    <a:bodyPr/>
                    <a:lstStyle/>
                    <a:p>
                      <a:r>
                        <a:rPr lang="en-US" sz="1100"/>
                        <a:t>HCP will be within 3 to 6 feet of symptomatic patient</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facemask</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facemask</a:t>
                      </a:r>
                    </a:p>
                  </a:txBody>
                  <a:tcPr marL="53720" marR="53720" marT="26860" marB="26860" anchor="ctr">
                    <a:lnL>
                      <a:noFill/>
                    </a:lnL>
                    <a:lnR>
                      <a:noFill/>
                    </a:lnR>
                    <a:lnT>
                      <a:noFill/>
                    </a:lnT>
                    <a:lnB>
                      <a:noFill/>
                    </a:lnB>
                  </a:tcPr>
                </a:tc>
                <a:extLst>
                  <a:ext uri="{0D108BD9-81ED-4DB2-BD59-A6C34878D82A}">
                    <a16:rowId xmlns:a16="http://schemas.microsoft.com/office/drawing/2014/main" val="222468609"/>
                  </a:ext>
                </a:extLst>
              </a:tr>
              <a:tr h="698363">
                <a:tc>
                  <a:txBody>
                    <a:bodyPr/>
                    <a:lstStyle/>
                    <a:p>
                      <a:r>
                        <a:rPr lang="en-US" sz="1100"/>
                        <a:t>HCP will be within 3 feet of symptomatic patient, including providing direct patient care</a:t>
                      </a:r>
                    </a:p>
                  </a:txBody>
                  <a:tcPr marL="53720" marR="53720" marT="26860" marB="26860" anchor="ctr">
                    <a:lnL>
                      <a:noFill/>
                    </a:lnL>
                    <a:lnR>
                      <a:noFill/>
                    </a:lnR>
                    <a:lnT>
                      <a:noFill/>
                    </a:lnT>
                    <a:lnB>
                      <a:noFill/>
                    </a:lnB>
                  </a:tcPr>
                </a:tc>
                <a:tc>
                  <a:txBody>
                    <a:bodyPr/>
                    <a:lstStyle/>
                    <a:p>
                      <a:r>
                        <a:rPr lang="en-US" sz="1100"/>
                        <a:t>Facemask</a:t>
                      </a:r>
                    </a:p>
                  </a:txBody>
                  <a:tcPr marL="53720" marR="53720" marT="26860" marB="26860" anchor="ctr">
                    <a:lnL>
                      <a:noFill/>
                    </a:lnL>
                    <a:lnR>
                      <a:noFill/>
                    </a:lnR>
                    <a:lnT>
                      <a:noFill/>
                    </a:lnT>
                    <a:lnB>
                      <a:noFill/>
                    </a:lnB>
                  </a:tcPr>
                </a:tc>
                <a:tc>
                  <a:txBody>
                    <a:bodyPr/>
                    <a:lstStyle/>
                    <a:p>
                      <a:r>
                        <a:rPr lang="en-US" sz="1100"/>
                        <a:t>N95 respirator/ elastomeric /PAPR, based on availability</a:t>
                      </a:r>
                    </a:p>
                  </a:txBody>
                  <a:tcPr marL="53720" marR="53720" marT="26860" marB="26860" anchor="ctr">
                    <a:lnL>
                      <a:noFill/>
                    </a:lnL>
                    <a:lnR>
                      <a:noFill/>
                    </a:lnR>
                    <a:lnT>
                      <a:noFill/>
                    </a:lnT>
                    <a:lnB>
                      <a:noFill/>
                    </a:lnB>
                  </a:tcPr>
                </a:tc>
                <a:extLst>
                  <a:ext uri="{0D108BD9-81ED-4DB2-BD59-A6C34878D82A}">
                    <a16:rowId xmlns:a16="http://schemas.microsoft.com/office/drawing/2014/main" val="791462247"/>
                  </a:ext>
                </a:extLst>
              </a:tr>
              <a:tr h="859524">
                <a:tc>
                  <a:txBody>
                    <a:bodyPr/>
                    <a:lstStyle/>
                    <a:p>
                      <a:r>
                        <a:rPr lang="en-US" sz="1100"/>
                        <a:t>HCP will be present in the room during aerosol generating procedures performed on symptomatic persons</a:t>
                      </a:r>
                    </a:p>
                  </a:txBody>
                  <a:tcPr marL="53720" marR="53720" marT="26860" marB="26860" anchor="ctr">
                    <a:lnL>
                      <a:noFill/>
                    </a:lnL>
                    <a:lnR>
                      <a:noFill/>
                    </a:lnR>
                    <a:lnT>
                      <a:noFill/>
                    </a:lnT>
                    <a:lnB>
                      <a:noFill/>
                    </a:lnB>
                  </a:tcPr>
                </a:tc>
                <a:tc>
                  <a:txBody>
                    <a:bodyPr/>
                    <a:lstStyle/>
                    <a:p>
                      <a:r>
                        <a:rPr lang="en-US" sz="1100"/>
                        <a:t>N95 respirator/ elastomeric /PAPR, based on availability</a:t>
                      </a:r>
                    </a:p>
                  </a:txBody>
                  <a:tcPr marL="53720" marR="53720" marT="26860" marB="26860" anchor="ctr">
                    <a:lnL>
                      <a:noFill/>
                    </a:lnL>
                    <a:lnR>
                      <a:noFill/>
                    </a:lnR>
                    <a:lnT>
                      <a:noFill/>
                    </a:lnT>
                    <a:lnB>
                      <a:noFill/>
                    </a:lnB>
                  </a:tcPr>
                </a:tc>
                <a:tc>
                  <a:txBody>
                    <a:bodyPr/>
                    <a:lstStyle/>
                    <a:p>
                      <a:r>
                        <a:rPr lang="en-US" sz="1100" dirty="0"/>
                        <a:t>N95 respirator/ elastomeric /PAPR, based on availability</a:t>
                      </a:r>
                    </a:p>
                  </a:txBody>
                  <a:tcPr marL="53720" marR="53720" marT="26860" marB="26860" anchor="ctr">
                    <a:lnL>
                      <a:noFill/>
                    </a:lnL>
                    <a:lnR>
                      <a:noFill/>
                    </a:lnR>
                    <a:lnT>
                      <a:noFill/>
                    </a:lnT>
                    <a:lnB>
                      <a:noFill/>
                    </a:lnB>
                  </a:tcPr>
                </a:tc>
                <a:extLst>
                  <a:ext uri="{0D108BD9-81ED-4DB2-BD59-A6C34878D82A}">
                    <a16:rowId xmlns:a16="http://schemas.microsoft.com/office/drawing/2014/main" val="1447758242"/>
                  </a:ext>
                </a:extLst>
              </a:tr>
            </a:tbl>
          </a:graphicData>
        </a:graphic>
      </p:graphicFrame>
      <p:sp>
        <p:nvSpPr>
          <p:cNvPr id="5" name="Rectangle 1">
            <a:extLst>
              <a:ext uri="{FF2B5EF4-FFF2-40B4-BE49-F238E27FC236}">
                <a16:creationId xmlns:a16="http://schemas.microsoft.com/office/drawing/2014/main" id="{72EE4885-B5EC-4F4C-A8F3-B712D642634B}"/>
              </a:ext>
            </a:extLst>
          </p:cNvPr>
          <p:cNvSpPr>
            <a:spLocks noGrp="1" noChangeArrowheads="1"/>
          </p:cNvSpPr>
          <p:nvPr>
            <p:ph type="body" sz="quarter" idx="10"/>
          </p:nvPr>
        </p:nvSpPr>
        <p:spPr bwMode="auto">
          <a:xfrm>
            <a:off x="1371600" y="1243013"/>
            <a:ext cx="10554236"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1469325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3CDC4-A2BA-44FF-9AF3-A93ACA1A4C80}"/>
              </a:ext>
            </a:extLst>
          </p:cNvPr>
          <p:cNvSpPr>
            <a:spLocks noGrp="1"/>
          </p:cNvSpPr>
          <p:nvPr>
            <p:ph type="body" sz="quarter" idx="10"/>
          </p:nvPr>
        </p:nvSpPr>
        <p:spPr/>
        <p:txBody>
          <a:bodyPr/>
          <a:lstStyle/>
          <a:p>
            <a:r>
              <a:rPr lang="en-US" dirty="0"/>
              <a:t>Nebraska Medicine has posted how they are extending PPE use on the Nebraska Medicine COVID page- open access.</a:t>
            </a:r>
          </a:p>
          <a:p>
            <a:r>
              <a:rPr lang="en-US" dirty="0">
                <a:hlinkClick r:id="rId2"/>
              </a:rPr>
              <a:t>https://www.nebraskamed.com/sites/default/files/documents/covid-19/COVID-Extended-Use-Reuse-of-PPE-and-N95.pdf?date=03182020</a:t>
            </a:r>
            <a:endParaRPr lang="en-US" dirty="0"/>
          </a:p>
          <a:p>
            <a:endParaRPr lang="en-US" dirty="0"/>
          </a:p>
        </p:txBody>
      </p:sp>
      <p:sp>
        <p:nvSpPr>
          <p:cNvPr id="3" name="Title 2">
            <a:extLst>
              <a:ext uri="{FF2B5EF4-FFF2-40B4-BE49-F238E27FC236}">
                <a16:creationId xmlns:a16="http://schemas.microsoft.com/office/drawing/2014/main" id="{8BD7B05D-F9AB-49BC-91C0-6FDA66AB2E86}"/>
              </a:ext>
            </a:extLst>
          </p:cNvPr>
          <p:cNvSpPr>
            <a:spLocks noGrp="1"/>
          </p:cNvSpPr>
          <p:nvPr>
            <p:ph type="title"/>
          </p:nvPr>
        </p:nvSpPr>
        <p:spPr/>
        <p:txBody>
          <a:bodyPr/>
          <a:lstStyle/>
          <a:p>
            <a:r>
              <a:rPr lang="en-US" dirty="0"/>
              <a:t>PPE Extended and Re-use at NM</a:t>
            </a:r>
          </a:p>
        </p:txBody>
      </p:sp>
    </p:spTree>
    <p:extLst>
      <p:ext uri="{BB962C8B-B14F-4D97-AF65-F5344CB8AC3E}">
        <p14:creationId xmlns:p14="http://schemas.microsoft.com/office/powerpoint/2010/main" val="38364766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52A3A-79D0-42D6-8622-EF5738743656}"/>
              </a:ext>
            </a:extLst>
          </p:cNvPr>
          <p:cNvSpPr>
            <a:spLocks noGrp="1"/>
          </p:cNvSpPr>
          <p:nvPr>
            <p:ph type="body" sz="quarter" idx="10"/>
          </p:nvPr>
        </p:nvSpPr>
        <p:spPr/>
        <p:txBody>
          <a:bodyPr/>
          <a:lstStyle/>
          <a:p>
            <a:r>
              <a:rPr lang="en-US" sz="1800" dirty="0"/>
              <a:t>Extended use is preferred over re-use to reduce the risk of self-contamination through frequent donning and doffing of the same equipment.  </a:t>
            </a:r>
          </a:p>
          <a:p>
            <a:r>
              <a:rPr lang="en-US" sz="1800" dirty="0"/>
              <a:t>Facemasks, PAPR hoods, N95s and eye protection can be re-used in a careful and limited way during periods of short supply.  </a:t>
            </a:r>
          </a:p>
          <a:p>
            <a:r>
              <a:rPr lang="en-US" sz="1800" dirty="0"/>
              <a:t>Guidance is for reuse by a single person (no sharing). </a:t>
            </a:r>
          </a:p>
          <a:p>
            <a:r>
              <a:rPr lang="en-US" sz="1800" dirty="0"/>
              <a:t> Disposable N95 respirators worn for COVID-19 PUIs may be re-used or worn for extended use as long as they are able to seal, were not worn during an aerosol generating procedure or have reached the end of their use by being soiled, damaged or moist from sweat or insensible fluid loss through breathing.  </a:t>
            </a:r>
          </a:p>
          <a:p>
            <a:r>
              <a:rPr lang="en-US" sz="1800" dirty="0"/>
              <a:t>The use of N95 respirators is prioritized for those personnel at the highest risk of contracting or experiencing complications of infection. </a:t>
            </a:r>
          </a:p>
          <a:p>
            <a:r>
              <a:rPr lang="en-US" sz="1800" dirty="0"/>
              <a:t>N-95 Respirators: Re-use guidelines apply only to those who are fit-tested for a disposable N95 respirator.  </a:t>
            </a:r>
          </a:p>
          <a:p>
            <a:r>
              <a:rPr lang="en-US" sz="1800" dirty="0"/>
              <a:t>Extended use or re-use is not recommended if worn during an aerosol generating procedure or if the N95 respirator has reached the end of its use through being damaged or moistened </a:t>
            </a:r>
          </a:p>
          <a:p>
            <a:r>
              <a:rPr lang="en-US" sz="1800" dirty="0"/>
              <a:t></a:t>
            </a:r>
          </a:p>
        </p:txBody>
      </p:sp>
      <p:sp>
        <p:nvSpPr>
          <p:cNvPr id="3" name="Title 2">
            <a:extLst>
              <a:ext uri="{FF2B5EF4-FFF2-40B4-BE49-F238E27FC236}">
                <a16:creationId xmlns:a16="http://schemas.microsoft.com/office/drawing/2014/main" id="{1A71156D-192A-4B69-AECB-98DE72AD1408}"/>
              </a:ext>
            </a:extLst>
          </p:cNvPr>
          <p:cNvSpPr>
            <a:spLocks noGrp="1"/>
          </p:cNvSpPr>
          <p:nvPr>
            <p:ph type="title"/>
          </p:nvPr>
        </p:nvSpPr>
        <p:spPr/>
        <p:txBody>
          <a:bodyPr/>
          <a:lstStyle/>
          <a:p>
            <a:r>
              <a:rPr lang="en-US" dirty="0"/>
              <a:t>Guiding Principles</a:t>
            </a:r>
          </a:p>
        </p:txBody>
      </p:sp>
    </p:spTree>
    <p:extLst>
      <p:ext uri="{BB962C8B-B14F-4D97-AF65-F5344CB8AC3E}">
        <p14:creationId xmlns:p14="http://schemas.microsoft.com/office/powerpoint/2010/main" val="36822841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7B102-010B-4339-8AE4-A04C5F7CBA87}"/>
              </a:ext>
            </a:extLst>
          </p:cNvPr>
          <p:cNvSpPr>
            <a:spLocks noGrp="1"/>
          </p:cNvSpPr>
          <p:nvPr>
            <p:ph type="body" sz="quarter" idx="10"/>
          </p:nvPr>
        </p:nvSpPr>
        <p:spPr/>
        <p:txBody>
          <a:bodyPr/>
          <a:lstStyle/>
          <a:p>
            <a:r>
              <a:rPr lang="en-US" dirty="0"/>
              <a:t>Instructions for the LIMITED REUSE of Full Face Shields Reuse of full-face shields </a:t>
            </a:r>
          </a:p>
          <a:p>
            <a:r>
              <a:rPr lang="en-US" dirty="0"/>
              <a:t> Full face shields are dedicated to individual healthcare personnel as foam piece and elastic head band cannot be adequately disinfected between personnel.  </a:t>
            </a:r>
          </a:p>
          <a:p>
            <a:r>
              <a:rPr lang="en-US" dirty="0"/>
              <a:t>Don gloves and adequately disinfect inside then outside surfaces, avoid using germicidal wipe on foam and elastic band.  </a:t>
            </a:r>
          </a:p>
          <a:p>
            <a:r>
              <a:rPr lang="en-US" dirty="0"/>
              <a:t>Store reused full face shield alongside your labeled paper bag containing your re-used N95.</a:t>
            </a:r>
          </a:p>
        </p:txBody>
      </p:sp>
      <p:sp>
        <p:nvSpPr>
          <p:cNvPr id="3" name="Title 2">
            <a:extLst>
              <a:ext uri="{FF2B5EF4-FFF2-40B4-BE49-F238E27FC236}">
                <a16:creationId xmlns:a16="http://schemas.microsoft.com/office/drawing/2014/main" id="{6FF5A1DA-39D0-44E6-826A-D4759A551806}"/>
              </a:ext>
            </a:extLst>
          </p:cNvPr>
          <p:cNvSpPr>
            <a:spLocks noGrp="1"/>
          </p:cNvSpPr>
          <p:nvPr>
            <p:ph type="title"/>
          </p:nvPr>
        </p:nvSpPr>
        <p:spPr/>
        <p:txBody>
          <a:bodyPr/>
          <a:lstStyle/>
          <a:p>
            <a:r>
              <a:rPr lang="en-US" dirty="0"/>
              <a:t>Re-Using Face Shields</a:t>
            </a:r>
          </a:p>
        </p:txBody>
      </p:sp>
    </p:spTree>
    <p:extLst>
      <p:ext uri="{BB962C8B-B14F-4D97-AF65-F5344CB8AC3E}">
        <p14:creationId xmlns:p14="http://schemas.microsoft.com/office/powerpoint/2010/main" val="41142581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334DB-92FF-4D62-B983-4B91A7F67325}"/>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4B651372-D288-44DE-96DF-C98F8DB5C14E}"/>
              </a:ext>
            </a:extLst>
          </p:cNvPr>
          <p:cNvSpPr>
            <a:spLocks noGrp="1"/>
          </p:cNvSpPr>
          <p:nvPr>
            <p:ph type="title"/>
          </p:nvPr>
        </p:nvSpPr>
        <p:spPr/>
        <p:txBody>
          <a:bodyPr/>
          <a:lstStyle/>
          <a:p>
            <a:r>
              <a:rPr lang="en-US" sz="2000" dirty="0"/>
              <a:t>Interim U.S. Guidance for Risk Assessment and Public Health Management of Healthcare Personnel with Potential Exposure in a Healthcare Setting to Patients with COVID-19</a:t>
            </a:r>
            <a:br>
              <a:rPr lang="en-US" dirty="0"/>
            </a:br>
            <a:endParaRPr lang="en-US" dirty="0"/>
          </a:p>
        </p:txBody>
      </p:sp>
      <p:pic>
        <p:nvPicPr>
          <p:cNvPr id="4" name="Picture 3">
            <a:extLst>
              <a:ext uri="{FF2B5EF4-FFF2-40B4-BE49-F238E27FC236}">
                <a16:creationId xmlns:a16="http://schemas.microsoft.com/office/drawing/2014/main" id="{69EAC2F9-B93E-4F6F-AD00-3240616DF59E}"/>
              </a:ext>
            </a:extLst>
          </p:cNvPr>
          <p:cNvPicPr>
            <a:picLocks noChangeAspect="1"/>
          </p:cNvPicPr>
          <p:nvPr/>
        </p:nvPicPr>
        <p:blipFill>
          <a:blip r:embed="rId2"/>
          <a:stretch>
            <a:fillRect/>
          </a:stretch>
        </p:blipFill>
        <p:spPr>
          <a:xfrm>
            <a:off x="1621343" y="1355270"/>
            <a:ext cx="7291296" cy="4429161"/>
          </a:xfrm>
          <a:prstGeom prst="rect">
            <a:avLst/>
          </a:prstGeom>
        </p:spPr>
      </p:pic>
    </p:spTree>
    <p:extLst>
      <p:ext uri="{BB962C8B-B14F-4D97-AF65-F5344CB8AC3E}">
        <p14:creationId xmlns:p14="http://schemas.microsoft.com/office/powerpoint/2010/main" val="1979339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5A5629-B85D-45AF-B554-342888CB783D}"/>
              </a:ext>
            </a:extLst>
          </p:cNvPr>
          <p:cNvSpPr>
            <a:spLocks noGrp="1"/>
          </p:cNvSpPr>
          <p:nvPr>
            <p:ph type="body" sz="quarter" idx="10"/>
          </p:nvPr>
        </p:nvSpPr>
        <p:spPr/>
        <p:txBody>
          <a:bodyPr/>
          <a:lstStyle/>
          <a:p>
            <a:r>
              <a:rPr lang="en-US" b="1" dirty="0"/>
              <a:t>HCP in the high- or medium-risk category</a:t>
            </a:r>
            <a:r>
              <a:rPr lang="en-US" dirty="0"/>
              <a:t> should undergo active monitoring, including restriction from work in any healthcare setting until 14 days after their last exposure. </a:t>
            </a:r>
          </a:p>
          <a:p>
            <a:endParaRPr lang="en-US" b="1" dirty="0"/>
          </a:p>
          <a:p>
            <a:r>
              <a:rPr lang="en-US" b="1" dirty="0"/>
              <a:t>HCP in the </a:t>
            </a:r>
            <a:r>
              <a:rPr lang="en-US" b="1" i="1" dirty="0"/>
              <a:t>low-risk</a:t>
            </a:r>
            <a:r>
              <a:rPr lang="en-US" b="1" dirty="0"/>
              <a:t> category</a:t>
            </a:r>
            <a:r>
              <a:rPr lang="en-US" dirty="0"/>
              <a:t> should perform self-monitoring with delegated supervision until 14 days after the last potential exposure. </a:t>
            </a:r>
          </a:p>
          <a:p>
            <a:endParaRPr lang="en-US" b="1" dirty="0"/>
          </a:p>
          <a:p>
            <a:r>
              <a:rPr lang="en-US" b="1" dirty="0"/>
              <a:t>HCP in the </a:t>
            </a:r>
            <a:r>
              <a:rPr lang="en-US" b="1" i="1" dirty="0"/>
              <a:t>no identifiable risk</a:t>
            </a:r>
            <a:r>
              <a:rPr lang="en-US" b="1" dirty="0"/>
              <a:t> category </a:t>
            </a:r>
            <a:r>
              <a:rPr lang="en-US" dirty="0"/>
              <a:t>do not require monitoring or restriction from work.</a:t>
            </a:r>
          </a:p>
          <a:p>
            <a:endParaRPr lang="en-US" dirty="0"/>
          </a:p>
        </p:txBody>
      </p:sp>
      <p:sp>
        <p:nvSpPr>
          <p:cNvPr id="3" name="Title 2">
            <a:extLst>
              <a:ext uri="{FF2B5EF4-FFF2-40B4-BE49-F238E27FC236}">
                <a16:creationId xmlns:a16="http://schemas.microsoft.com/office/drawing/2014/main" id="{5C498B62-1C69-4CE9-8053-FAB0B86A4BA6}"/>
              </a:ext>
            </a:extLst>
          </p:cNvPr>
          <p:cNvSpPr>
            <a:spLocks noGrp="1"/>
          </p:cNvSpPr>
          <p:nvPr>
            <p:ph type="title"/>
          </p:nvPr>
        </p:nvSpPr>
        <p:spPr/>
        <p:txBody>
          <a:bodyPr/>
          <a:lstStyle/>
          <a:p>
            <a:r>
              <a:rPr lang="en-US" dirty="0"/>
              <a:t>Monitoring and Work Restrictions</a:t>
            </a:r>
          </a:p>
        </p:txBody>
      </p:sp>
    </p:spTree>
    <p:extLst>
      <p:ext uri="{BB962C8B-B14F-4D97-AF65-F5344CB8AC3E}">
        <p14:creationId xmlns:p14="http://schemas.microsoft.com/office/powerpoint/2010/main" val="28040732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E8001-47DD-49F1-ACAF-B4529C3D8576}"/>
              </a:ext>
            </a:extLst>
          </p:cNvPr>
          <p:cNvSpPr>
            <a:spLocks noGrp="1"/>
          </p:cNvSpPr>
          <p:nvPr>
            <p:ph type="body" sz="quarter" idx="10"/>
          </p:nvPr>
        </p:nvSpPr>
        <p:spPr/>
        <p:txBody>
          <a:bodyPr/>
          <a:lstStyle/>
          <a:p>
            <a:r>
              <a:rPr lang="en-US"/>
              <a:t>“A </a:t>
            </a:r>
            <a:r>
              <a:rPr lang="en-US" dirty="0"/>
              <a:t>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endParaRPr lang="en-US" dirty="0"/>
          </a:p>
          <a:p>
            <a:endParaRPr lang="en-US" dirty="0"/>
          </a:p>
        </p:txBody>
      </p:sp>
      <p:sp>
        <p:nvSpPr>
          <p:cNvPr id="3" name="Title 2">
            <a:extLst>
              <a:ext uri="{FF2B5EF4-FFF2-40B4-BE49-F238E27FC236}">
                <a16:creationId xmlns:a16="http://schemas.microsoft.com/office/drawing/2014/main"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23118924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37974-B59B-4A21-BC32-79B07B57D87B}"/>
              </a:ext>
            </a:extLst>
          </p:cNvPr>
          <p:cNvSpPr>
            <a:spLocks noGrp="1"/>
          </p:cNvSpPr>
          <p:nvPr>
            <p:ph type="body" sz="quarter" idx="10"/>
          </p:nvPr>
        </p:nvSpPr>
        <p:spPr/>
        <p:txBody>
          <a:bodyPr/>
          <a:lstStyle/>
          <a:p>
            <a:r>
              <a:rPr lang="en-US" dirty="0"/>
              <a:t>If “severe shortages of ABHR (and have exhausted supply chain access to efficacious products) may consider local production of formulations as described by the </a:t>
            </a:r>
            <a:r>
              <a:rPr lang="en-US" dirty="0">
                <a:hlinkClick r:id="rId2"/>
              </a:rPr>
              <a:t>FDA Policy for Compounding of Certain Alcohol-Based Hand Sanitizer </a:t>
            </a:r>
            <a:r>
              <a:rPr lang="en-US" dirty="0" err="1">
                <a:hlinkClick r:id="rId2"/>
              </a:rPr>
              <a:t>Productsexternal</a:t>
            </a:r>
            <a:r>
              <a:rPr lang="en-US" dirty="0">
                <a:hlinkClick r:id="rId2"/>
              </a:rPr>
              <a:t> icon</a:t>
            </a:r>
            <a:r>
              <a:rPr lang="en-US" dirty="0"/>
              <a:t>. This policy remains in effect through April 30, 2020. Formulations included in the FDA guidance are consistent with World Health Organization production guidance. These locally produced products are intended for routine healthcare personnel hand cleaning, must not contain active ingredients other than those specified in the FDA guidance, and should not take the place of other regulated skin antiseptics (e.g. surgical hand rub). To avoid contamination with spore-forming organisms, WHO formulations require a 72-hour post-production quarantine. Organizations should revert to the use of commercially produced, FDA-approved product once such supplies again become available.”</a:t>
            </a:r>
          </a:p>
          <a:p>
            <a:r>
              <a:rPr lang="en-US" dirty="0"/>
              <a:t>Here is the link to The World Health Organization's hand rub </a:t>
            </a:r>
            <a:r>
              <a:rPr lang="en-US" dirty="0" err="1"/>
              <a:t>directions:</a:t>
            </a:r>
            <a:r>
              <a:rPr lang="en-US" u="sng" dirty="0" err="1">
                <a:hlinkClick r:id="rId3"/>
              </a:rPr>
              <a:t>https</a:t>
            </a:r>
            <a:r>
              <a:rPr lang="en-US" u="sng" dirty="0">
                <a:hlinkClick r:id="rId3"/>
              </a:rPr>
              <a:t>://www.who.int/gpsc/5may/Guide_to_Local_Production.pdf</a:t>
            </a:r>
            <a:endParaRPr lang="en-US" dirty="0"/>
          </a:p>
          <a:p>
            <a:r>
              <a:rPr lang="en-US" dirty="0"/>
              <a:t>Here is the FDA </a:t>
            </a:r>
            <a:r>
              <a:rPr lang="en-US" dirty="0" err="1"/>
              <a:t>one:</a:t>
            </a:r>
            <a:r>
              <a:rPr lang="en-US" dirty="0" err="1">
                <a:hlinkClick r:id="rId4"/>
              </a:rPr>
              <a:t>https</a:t>
            </a:r>
            <a:r>
              <a:rPr lang="en-US" dirty="0">
                <a:hlinkClick r:id="rId4"/>
              </a:rPr>
              <a:t>://www.fda.gov/news-events/press-announcements/coronavirus-covid-19-update-fda-provides-guidance-production-alcohol-based-hand-sanitizer-help-boost</a:t>
            </a:r>
            <a:endParaRPr lang="en-US" dirty="0"/>
          </a:p>
          <a:p>
            <a:r>
              <a:rPr lang="en-US" dirty="0"/>
              <a:t> </a:t>
            </a:r>
          </a:p>
          <a:p>
            <a:endParaRPr lang="en-US" dirty="0"/>
          </a:p>
        </p:txBody>
      </p:sp>
      <p:sp>
        <p:nvSpPr>
          <p:cNvPr id="3" name="Title 2">
            <a:extLst>
              <a:ext uri="{FF2B5EF4-FFF2-40B4-BE49-F238E27FC236}">
                <a16:creationId xmlns:a16="http://schemas.microsoft.com/office/drawing/2014/main" id="{3FDA6BE4-3141-45F0-B5AF-4F3446A88264}"/>
              </a:ext>
            </a:extLst>
          </p:cNvPr>
          <p:cNvSpPr>
            <a:spLocks noGrp="1"/>
          </p:cNvSpPr>
          <p:nvPr>
            <p:ph type="title"/>
          </p:nvPr>
        </p:nvSpPr>
        <p:spPr/>
        <p:txBody>
          <a:bodyPr/>
          <a:lstStyle/>
          <a:p>
            <a:r>
              <a:rPr lang="en-US" dirty="0"/>
              <a:t>From the CDC –ABHR Shortages</a:t>
            </a:r>
          </a:p>
        </p:txBody>
      </p:sp>
    </p:spTree>
    <p:extLst>
      <p:ext uri="{BB962C8B-B14F-4D97-AF65-F5344CB8AC3E}">
        <p14:creationId xmlns:p14="http://schemas.microsoft.com/office/powerpoint/2010/main" val="17882890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1C893-E98A-485F-8282-92D70219012A}"/>
              </a:ext>
            </a:extLst>
          </p:cNvPr>
          <p:cNvSpPr>
            <a:spLocks noGrp="1"/>
          </p:cNvSpPr>
          <p:nvPr>
            <p:ph type="body" sz="quarter" idx="10"/>
          </p:nvPr>
        </p:nvSpPr>
        <p:spPr/>
        <p:txBody>
          <a:bodyPr/>
          <a:lstStyle/>
          <a:p>
            <a:endParaRPr lang="en-US" dirty="0"/>
          </a:p>
          <a:p>
            <a:endParaRPr lang="en-US" dirty="0"/>
          </a:p>
          <a:p>
            <a:r>
              <a:rPr lang="en-US" sz="3200" dirty="0"/>
              <a:t>Repeat slides on Acquiring a specimen</a:t>
            </a:r>
          </a:p>
          <a:p>
            <a:endParaRPr lang="en-US" dirty="0"/>
          </a:p>
          <a:p>
            <a:endParaRPr lang="en-US" dirty="0"/>
          </a:p>
        </p:txBody>
      </p:sp>
      <p:sp>
        <p:nvSpPr>
          <p:cNvPr id="3" name="Title 2">
            <a:extLst>
              <a:ext uri="{FF2B5EF4-FFF2-40B4-BE49-F238E27FC236}">
                <a16:creationId xmlns:a16="http://schemas.microsoft.com/office/drawing/2014/main" id="{34A1DC79-607D-410F-9B78-273041E71C3C}"/>
              </a:ext>
            </a:extLst>
          </p:cNvPr>
          <p:cNvSpPr>
            <a:spLocks noGrp="1"/>
          </p:cNvSpPr>
          <p:nvPr>
            <p:ph type="title"/>
          </p:nvPr>
        </p:nvSpPr>
        <p:spPr/>
        <p:txBody>
          <a:bodyPr/>
          <a:lstStyle/>
          <a:p>
            <a:r>
              <a:rPr lang="en-US" dirty="0"/>
              <a:t>Following slides are repeats</a:t>
            </a:r>
          </a:p>
        </p:txBody>
      </p:sp>
    </p:spTree>
    <p:extLst>
      <p:ext uri="{BB962C8B-B14F-4D97-AF65-F5344CB8AC3E}">
        <p14:creationId xmlns:p14="http://schemas.microsoft.com/office/powerpoint/2010/main" val="9642976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FAF37-853C-421C-9F5F-B5A9015AC748}"/>
              </a:ext>
            </a:extLst>
          </p:cNvPr>
          <p:cNvSpPr>
            <a:spLocks noGrp="1"/>
          </p:cNvSpPr>
          <p:nvPr>
            <p:ph type="body" sz="quarter" idx="10"/>
          </p:nvPr>
        </p:nvSpPr>
        <p:spPr/>
        <p:txBody>
          <a:bodyPr/>
          <a:lstStyle/>
          <a:p>
            <a:r>
              <a:rPr lang="en-US" dirty="0"/>
              <a:t>Travel-25-27-50%</a:t>
            </a:r>
          </a:p>
          <a:p>
            <a:r>
              <a:rPr lang="en-US" dirty="0"/>
              <a:t>UK, Italy, Singapore, WA, CA, FL, CO, NY</a:t>
            </a:r>
          </a:p>
          <a:p>
            <a:endParaRPr lang="en-US" dirty="0"/>
          </a:p>
          <a:p>
            <a:r>
              <a:rPr lang="en-US" dirty="0"/>
              <a:t>Contact 14</a:t>
            </a:r>
          </a:p>
          <a:p>
            <a:r>
              <a:rPr lang="en-US" dirty="0"/>
              <a:t>Community Acquired-3</a:t>
            </a:r>
          </a:p>
          <a:p>
            <a:r>
              <a:rPr lang="en-US" dirty="0"/>
              <a:t>Selection/Testing Bias</a:t>
            </a:r>
          </a:p>
          <a:p>
            <a:endParaRPr lang="en-US" dirty="0"/>
          </a:p>
          <a:p>
            <a:r>
              <a:rPr lang="en-US" dirty="0"/>
              <a:t>Models from other cities likely 15-20 cases for every positive we see.</a:t>
            </a:r>
          </a:p>
          <a:p>
            <a:endParaRPr lang="en-US" dirty="0"/>
          </a:p>
        </p:txBody>
      </p:sp>
      <p:sp>
        <p:nvSpPr>
          <p:cNvPr id="3" name="Title 2">
            <a:extLst>
              <a:ext uri="{FF2B5EF4-FFF2-40B4-BE49-F238E27FC236}">
                <a16:creationId xmlns:a16="http://schemas.microsoft.com/office/drawing/2014/main" id="{7D62BD30-C9EB-44E6-A96F-AB0B4B75D3F9}"/>
              </a:ext>
            </a:extLst>
          </p:cNvPr>
          <p:cNvSpPr>
            <a:spLocks noGrp="1"/>
          </p:cNvSpPr>
          <p:nvPr>
            <p:ph type="title"/>
          </p:nvPr>
        </p:nvSpPr>
        <p:spPr/>
        <p:txBody>
          <a:bodyPr/>
          <a:lstStyle/>
          <a:p>
            <a:r>
              <a:rPr lang="en-US" dirty="0"/>
              <a:t>Risk Factors</a:t>
            </a:r>
          </a:p>
        </p:txBody>
      </p:sp>
    </p:spTree>
    <p:extLst>
      <p:ext uri="{BB962C8B-B14F-4D97-AF65-F5344CB8AC3E}">
        <p14:creationId xmlns:p14="http://schemas.microsoft.com/office/powerpoint/2010/main" val="27411029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023D8-03CA-4AE6-9B07-484D60B22867}"/>
              </a:ext>
            </a:extLst>
          </p:cNvPr>
          <p:cNvSpPr>
            <a:spLocks noGrp="1"/>
          </p:cNvSpPr>
          <p:nvPr>
            <p:ph type="body" sz="quarter" idx="10"/>
          </p:nvPr>
        </p:nvSpPr>
        <p:spPr/>
        <p:txBody>
          <a:bodyPr/>
          <a:lstStyle/>
          <a:p>
            <a:r>
              <a:rPr lang="en-US" dirty="0"/>
              <a:t>Specimen Collection Advice for Clinics and EDs Evaluating Patients with Febrile Respiratory Illness </a:t>
            </a:r>
          </a:p>
          <a:p>
            <a:r>
              <a:rPr lang="en-US" dirty="0"/>
              <a:t>Patients presenting to HCFs for evaluation of any febrile respiratory illness should be fitted with a surgical facemask upon arrival and should be segregated from other patients (e.g., immediately moved to an exam room). This is to prevent transmission of respiratory pathogens including flu and COVID-19. </a:t>
            </a:r>
          </a:p>
          <a:p>
            <a:r>
              <a:rPr lang="en-US" dirty="0"/>
              <a:t>If the clinical presentation and the epidemiologic risk factors create a HIGH index of suspicion of COVID-19 (this is a clinical judgement-further guidance above) personnel who collect NP (nasopharyngeal) swabs should don full personal protective equipment (PPE) prior to specimen collection.    </a:t>
            </a:r>
          </a:p>
          <a:p>
            <a:r>
              <a:rPr lang="en-US" dirty="0"/>
              <a:t>N95 respirator, eye protection, disposable gloves, and a gown.   </a:t>
            </a:r>
          </a:p>
          <a:p>
            <a:r>
              <a:rPr lang="en-US" dirty="0"/>
              <a:t>If N95 respirators or equivalent PPE are not available, the patient should be referred to a location where the person undertaking specimen collection has all CDC-recommended PPE. </a:t>
            </a:r>
          </a:p>
          <a:p>
            <a:r>
              <a:rPr lang="en-US" dirty="0"/>
              <a:t>A negative pressure room is not essential for testing.</a:t>
            </a:r>
          </a:p>
        </p:txBody>
      </p:sp>
      <p:sp>
        <p:nvSpPr>
          <p:cNvPr id="3" name="Title 2">
            <a:extLst>
              <a:ext uri="{FF2B5EF4-FFF2-40B4-BE49-F238E27FC236}">
                <a16:creationId xmlns:a16="http://schemas.microsoft.com/office/drawing/2014/main" id="{1B5ED385-9B55-4BB4-9916-7E76890F825A}"/>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926118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4A236-0DA1-4B4F-AA98-C9E084104ECF}"/>
              </a:ext>
            </a:extLst>
          </p:cNvPr>
          <p:cNvSpPr>
            <a:spLocks noGrp="1"/>
          </p:cNvSpPr>
          <p:nvPr>
            <p:ph type="body" sz="quarter" idx="10"/>
          </p:nvPr>
        </p:nvSpPr>
        <p:spPr/>
        <p:txBody>
          <a:bodyPr/>
          <a:lstStyle/>
          <a:p>
            <a:r>
              <a:rPr lang="en-US" dirty="0"/>
              <a:t>If it is determined that the risk of COVID-19 is low </a:t>
            </a:r>
          </a:p>
          <a:p>
            <a:r>
              <a:rPr lang="en-US" dirty="0"/>
              <a:t>Facilities lacking a supply of N95 respirators should substitute a surgical mask on persons collecting the specimen.  </a:t>
            </a:r>
          </a:p>
          <a:p>
            <a:r>
              <a:rPr lang="en-US" dirty="0"/>
              <a:t>Eye protection is also essential. If available, a face shield would be preferable to goggles. </a:t>
            </a:r>
          </a:p>
          <a:p>
            <a:r>
              <a:rPr lang="en-US" dirty="0"/>
              <a:t>At the time of specimen collection, the patient’s surgical facemask should be lowered sufficiently to expose the nares, and a proper swabbing should commence per the instructional video cited below.</a:t>
            </a:r>
          </a:p>
          <a:p>
            <a:r>
              <a:rPr lang="en-US" dirty="0"/>
              <a:t>The patient’s surgical facemask should be properly repositioned immediately upon completion of specimen collection.</a:t>
            </a:r>
          </a:p>
          <a:p>
            <a:endParaRPr lang="en-US" dirty="0"/>
          </a:p>
        </p:txBody>
      </p:sp>
      <p:sp>
        <p:nvSpPr>
          <p:cNvPr id="3" name="Title 2">
            <a:extLst>
              <a:ext uri="{FF2B5EF4-FFF2-40B4-BE49-F238E27FC236}">
                <a16:creationId xmlns:a16="http://schemas.microsoft.com/office/drawing/2014/main" id="{EBAE6EE8-E39E-4A58-9405-808D599F0074}"/>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96616308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0DD2-9F08-4E77-A098-E58686F4DAE5}"/>
              </a:ext>
            </a:extLst>
          </p:cNvPr>
          <p:cNvSpPr>
            <a:spLocks noGrp="1"/>
          </p:cNvSpPr>
          <p:nvPr>
            <p:ph type="body" sz="quarter" idx="10"/>
          </p:nvPr>
        </p:nvSpPr>
        <p:spPr/>
        <p:txBody>
          <a:bodyPr/>
          <a:lstStyle/>
          <a:p>
            <a:r>
              <a:rPr lang="en-US" b="1" u="sng" dirty="0"/>
              <a:t>Specimen Collection</a:t>
            </a:r>
            <a:endParaRPr lang="en-US" dirty="0"/>
          </a:p>
          <a:p>
            <a:pPr lvl="0"/>
            <a:r>
              <a:rPr lang="en-US" dirty="0"/>
              <a:t>It remains CRITICALLY IMPORTANT that staff responsible for collecting nasopharyngeal (NP) swabs be thoroughly trained and strictly compliant with specimen collection protocols. Failure to collect a proper specimen could result in a FALSE NEGATIVE test which could have major consequences for controlling COVID-19. A training video can be found here: </a:t>
            </a:r>
            <a:r>
              <a:rPr lang="en-US" u="sng" dirty="0">
                <a:hlinkClick r:id="rId2"/>
              </a:rPr>
              <a:t>https://www.youtube.com/watch?v=hXohAo1d6tk</a:t>
            </a:r>
            <a:endParaRPr lang="en-US" dirty="0"/>
          </a:p>
          <a:p>
            <a:r>
              <a:rPr lang="en-US" dirty="0"/>
              <a:t> </a:t>
            </a:r>
          </a:p>
          <a:p>
            <a:pPr lvl="0"/>
            <a:r>
              <a:rPr lang="en-US" dirty="0"/>
              <a:t>Use only synthetic fiber swabs with plastic shafts. Do not use calcium alginate swabs or swabs with wooden shafts, as they may contain substances that inactivate some viruses and inhibit PCR testing. Place swabs immediately into sterile tubes containing 2-3 ml of viral transport media. Refrigerate specimen at 2-8°C and ship overnight to CDC on ice pack.</a:t>
            </a:r>
          </a:p>
          <a:p>
            <a:pPr lvl="0"/>
            <a:r>
              <a:rPr lang="en-US" dirty="0"/>
              <a:t>Nasopharyngeal swab: Insert a swab into the nostril parallel to the palate. Leave the swab in place for a few seconds to absorb secretions. </a:t>
            </a:r>
          </a:p>
          <a:p>
            <a:endParaRPr lang="en-US" dirty="0"/>
          </a:p>
        </p:txBody>
      </p:sp>
      <p:sp>
        <p:nvSpPr>
          <p:cNvPr id="3" name="Title 2">
            <a:extLst>
              <a:ext uri="{FF2B5EF4-FFF2-40B4-BE49-F238E27FC236}">
                <a16:creationId xmlns:a16="http://schemas.microsoft.com/office/drawing/2014/main" id="{69712254-3D2C-4FC9-9947-A1E4151FFD98}"/>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2204823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098" y="1266092"/>
            <a:ext cx="11552349" cy="4868008"/>
          </a:xfrm>
        </p:spPr>
        <p:txBody>
          <a:bodyPr>
            <a:normAutofit/>
          </a:bodyPr>
          <a:lstStyle/>
          <a:p>
            <a:pPr marL="182880" indent="0">
              <a:buNone/>
            </a:pPr>
            <a:r>
              <a:rPr lang="en-US" dirty="0"/>
              <a:t>Written instructions from NPHL and CDC on handling samples: </a:t>
            </a:r>
            <a:endParaRPr lang="en-US" u="sng" dirty="0">
              <a:hlinkClick r:id="rId5"/>
            </a:endParaRPr>
          </a:p>
          <a:p>
            <a:r>
              <a:rPr lang="en-US" u="sng" dirty="0">
                <a:hlinkClick r:id="rId5"/>
              </a:rPr>
              <a:t>http://www.nphl.org/documents/NPHL%20Alert%20COVID-19%20Collection%20and%20Handling%20in%20NE%20v2020%2002%2012.pdf</a:t>
            </a:r>
            <a:endParaRPr lang="en-US" dirty="0"/>
          </a:p>
          <a:p>
            <a:r>
              <a:rPr lang="en-US" u="sng" dirty="0">
                <a:hlinkClick r:id="rId6"/>
              </a:rPr>
              <a:t>https://www.cdc.gov/coronavirus/2019-nCoV/lab/guidelines-clinical-specimens.html</a:t>
            </a:r>
            <a:endParaRPr lang="en-US" dirty="0"/>
          </a:p>
          <a:p>
            <a:pPr marL="182880" indent="0">
              <a:buNone/>
            </a:pPr>
            <a:br>
              <a:rPr lang="en-US" dirty="0"/>
            </a:br>
            <a:r>
              <a:rPr lang="en-US" dirty="0"/>
              <a:t>Video for collecting a NP swab:</a:t>
            </a:r>
          </a:p>
          <a:p>
            <a:r>
              <a:rPr lang="en-US" u="sng" dirty="0">
                <a:hlinkClick r:id="rId7"/>
              </a:rPr>
              <a:t>https://www.youtube.com/watch?v=hXohAo1d6tk</a:t>
            </a:r>
            <a:endParaRPr lang="en-US" dirty="0"/>
          </a:p>
          <a:p>
            <a:r>
              <a:rPr lang="en-US" dirty="0"/>
              <a:t>I think this is the best video- also shows proper PPE donning and doffing</a:t>
            </a:r>
          </a:p>
          <a:p>
            <a:r>
              <a:rPr lang="en-US" u="sng" dirty="0">
                <a:hlinkClick r:id="rId8"/>
              </a:rPr>
              <a:t>https://www.youtube.com/watch?v=c20CfI-Cr8M</a:t>
            </a:r>
            <a:endParaRPr lang="en-US" dirty="0"/>
          </a:p>
          <a:p>
            <a:pPr marL="182880" indent="0">
              <a:buNone/>
            </a:pPr>
            <a:endParaRPr lang="en-US" dirty="0"/>
          </a:p>
          <a:p>
            <a:endParaRPr lang="en-US" dirty="0"/>
          </a:p>
          <a:p>
            <a:pPr marL="182880" indent="0">
              <a:buNone/>
            </a:pPr>
            <a:endParaRPr lang="en-US" dirty="0"/>
          </a:p>
          <a:p>
            <a:endParaRPr lang="en-US" dirty="0"/>
          </a:p>
          <a:p>
            <a:pPr marL="182880" indent="0">
              <a:buNone/>
            </a:pPr>
            <a:endParaRPr lang="en-US" dirty="0"/>
          </a:p>
        </p:txBody>
      </p:sp>
      <p:sp>
        <p:nvSpPr>
          <p:cNvPr id="3" name="Text Placeholder 2"/>
          <p:cNvSpPr>
            <a:spLocks noGrp="1"/>
          </p:cNvSpPr>
          <p:nvPr>
            <p:ph type="body" sz="quarter" idx="12"/>
          </p:nvPr>
        </p:nvSpPr>
        <p:spPr>
          <a:xfrm flipV="1">
            <a:off x="365097" y="1034819"/>
            <a:ext cx="11552349" cy="45719"/>
          </a:xfrm>
        </p:spPr>
        <p:txBody>
          <a:bodyPr>
            <a:normAutofit fontScale="25000" lnSpcReduction="20000"/>
          </a:bodyPr>
          <a:lstStyle/>
          <a:p>
            <a:endParaRPr lang="en-US" dirty="0"/>
          </a:p>
        </p:txBody>
      </p:sp>
      <p:sp>
        <p:nvSpPr>
          <p:cNvPr id="4" name="Title 3"/>
          <p:cNvSpPr>
            <a:spLocks noGrp="1"/>
          </p:cNvSpPr>
          <p:nvPr>
            <p:ph type="title"/>
          </p:nvPr>
        </p:nvSpPr>
        <p:spPr/>
        <p:txBody>
          <a:bodyPr/>
          <a:lstStyle/>
          <a:p>
            <a:r>
              <a:rPr lang="en-US" b="1" dirty="0"/>
              <a:t>Resources (Testing)</a:t>
            </a:r>
            <a:endParaRPr lang="en-US" dirty="0"/>
          </a:p>
        </p:txBody>
      </p:sp>
    </p:spTree>
    <p:extLst>
      <p:ext uri="{BB962C8B-B14F-4D97-AF65-F5344CB8AC3E}">
        <p14:creationId xmlns:p14="http://schemas.microsoft.com/office/powerpoint/2010/main" val="3924327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smoothness="1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effectLst>
            <a:glow>
              <a:schemeClr val="accent1">
                <a:alpha val="40000"/>
              </a:schemeClr>
            </a:glow>
            <a:reflection endPos="65000" dist="50800" dir="5400000" sy="-100000" algn="bl" rotWithShape="0"/>
          </a:effectLst>
        </p:spPr>
        <p:txBody>
          <a:bodyPr/>
          <a:lstStyle/>
          <a:p>
            <a:endParaRPr lang="en-US" dirty="0"/>
          </a:p>
          <a:p>
            <a:endParaRPr lang="en-US" dirty="0"/>
          </a:p>
          <a:p>
            <a:r>
              <a:rPr lang="en-US" dirty="0"/>
              <a:t>CDC is updating guidance frequently and should be considered the best authority for most situations </a:t>
            </a:r>
          </a:p>
          <a:p>
            <a:pPr marL="457200" lvl="1" indent="0">
              <a:buNone/>
            </a:pPr>
            <a:r>
              <a:rPr lang="en-US" sz="2000" dirty="0">
                <a:hlinkClick r:id="rId5"/>
              </a:rPr>
              <a:t>https://www.cdc.gov/coronavirus/2019-ncov/index.html</a:t>
            </a:r>
            <a:r>
              <a:rPr lang="en-US" sz="2000" dirty="0"/>
              <a:t> (main)</a:t>
            </a:r>
          </a:p>
          <a:p>
            <a:endParaRPr lang="en-US"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98464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E2A2C-887F-4E89-865C-D173AF056684}"/>
              </a:ext>
            </a:extLst>
          </p:cNvPr>
          <p:cNvSpPr>
            <a:spLocks noGrp="1"/>
          </p:cNvSpPr>
          <p:nvPr>
            <p:ph type="body" sz="quarter" idx="10"/>
          </p:nvPr>
        </p:nvSpPr>
        <p:spPr/>
        <p:txBody>
          <a:bodyPr/>
          <a:lstStyle/>
          <a:p>
            <a:pPr lvl="0"/>
            <a:r>
              <a:rPr lang="en-US" b="1" dirty="0"/>
              <a:t>The best way to minimize COVID-19 virus introduction/spread in Nebraska is to:</a:t>
            </a:r>
            <a:endParaRPr lang="en-US" dirty="0"/>
          </a:p>
          <a:p>
            <a:r>
              <a:rPr lang="en-US" b="1" dirty="0"/>
              <a:t>minimize out- of-state travel;</a:t>
            </a:r>
            <a:endParaRPr lang="en-US" dirty="0"/>
          </a:p>
          <a:p>
            <a:r>
              <a:rPr lang="en-US" b="1" dirty="0"/>
              <a:t>maximize the amount of self-quarantine, social distancing, and non-pharmaceutical interventions among travelers returning to Nebraska.</a:t>
            </a:r>
          </a:p>
          <a:p>
            <a:r>
              <a:rPr lang="en-US" b="1" dirty="0"/>
              <a:t>Maximize the use of social distancing, frequent hand washing or use of hand sanitizer, and covering cough and sneezes</a:t>
            </a:r>
          </a:p>
          <a:p>
            <a:r>
              <a:rPr lang="en-US" b="1" dirty="0"/>
              <a:t>Self isolation of contacts of cases, and family members of those with respiratory illness.</a:t>
            </a:r>
            <a:endParaRPr lang="en-US" dirty="0"/>
          </a:p>
          <a:p>
            <a:endParaRPr lang="en-US" dirty="0"/>
          </a:p>
          <a:p>
            <a:r>
              <a:rPr lang="en-US" dirty="0"/>
              <a:t>At this time we have clear but limited evidence of </a:t>
            </a:r>
            <a:r>
              <a:rPr lang="en-US" b="1" dirty="0"/>
              <a:t>local transmission</a:t>
            </a:r>
            <a:r>
              <a:rPr lang="en-US" dirty="0"/>
              <a:t> of COVID-19 (i.e., persons with no travel history and no identifiable exposure to a likely source of COVID-19 </a:t>
            </a:r>
          </a:p>
        </p:txBody>
      </p:sp>
      <p:sp>
        <p:nvSpPr>
          <p:cNvPr id="3" name="Title 2">
            <a:extLst>
              <a:ext uri="{FF2B5EF4-FFF2-40B4-BE49-F238E27FC236}">
                <a16:creationId xmlns:a16="http://schemas.microsoft.com/office/drawing/2014/main" id="{043A20AA-ECF1-4831-A4AE-623603308F5B}"/>
              </a:ext>
            </a:extLst>
          </p:cNvPr>
          <p:cNvSpPr>
            <a:spLocks noGrp="1"/>
          </p:cNvSpPr>
          <p:nvPr>
            <p:ph type="title"/>
          </p:nvPr>
        </p:nvSpPr>
        <p:spPr/>
        <p:txBody>
          <a:bodyPr/>
          <a:lstStyle/>
          <a:p>
            <a:r>
              <a:rPr lang="en-US" dirty="0"/>
              <a:t>Minimizing Spread</a:t>
            </a:r>
          </a:p>
        </p:txBody>
      </p:sp>
    </p:spTree>
    <p:extLst>
      <p:ext uri="{BB962C8B-B14F-4D97-AF65-F5344CB8AC3E}">
        <p14:creationId xmlns:p14="http://schemas.microsoft.com/office/powerpoint/2010/main" val="38508318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308F44-4828-4BCB-8C1E-AB730ECD6A71}"/>
              </a:ext>
            </a:extLst>
          </p:cNvPr>
          <p:cNvSpPr>
            <a:spLocks noGrp="1"/>
          </p:cNvSpPr>
          <p:nvPr>
            <p:ph type="body" sz="quarter" idx="10"/>
          </p:nvPr>
        </p:nvSpPr>
        <p:spPr/>
        <p:txBody>
          <a:bodyPr/>
          <a:lstStyle/>
          <a:p>
            <a:pPr lvl="0"/>
            <a:endParaRPr lang="en-US" b="1" dirty="0"/>
          </a:p>
          <a:p>
            <a:pPr lvl="0"/>
            <a:r>
              <a:rPr lang="en-US" b="1" dirty="0"/>
              <a:t>Updated public health recommendations for travelers-website in process of being updated</a:t>
            </a:r>
          </a:p>
          <a:p>
            <a:pPr lvl="0"/>
            <a:endParaRPr lang="en-US" dirty="0"/>
          </a:p>
          <a:p>
            <a:pPr lvl="1"/>
            <a:r>
              <a:rPr lang="en-US" dirty="0"/>
              <a:t>A.    All returning travelers have an increased risk of exposure to COVID-19</a:t>
            </a:r>
          </a:p>
          <a:p>
            <a:pPr lvl="1"/>
            <a:endParaRPr lang="en-US" dirty="0"/>
          </a:p>
          <a:p>
            <a:pPr lvl="1"/>
            <a:r>
              <a:rPr lang="en-US" dirty="0"/>
              <a:t>B.    All returning travelers should </a:t>
            </a:r>
            <a:r>
              <a:rPr lang="en-US" b="1" dirty="0"/>
              <a:t>ideally self quarantine </a:t>
            </a:r>
            <a:r>
              <a:rPr lang="en-US" dirty="0"/>
              <a:t>limit public interactions, practice strict social-distancing, and self-monitor for symptoms</a:t>
            </a:r>
          </a:p>
          <a:p>
            <a:pPr lvl="1"/>
            <a:endParaRPr lang="en-US" dirty="0"/>
          </a:p>
          <a:p>
            <a:pPr lvl="1"/>
            <a:r>
              <a:rPr lang="en-US" dirty="0"/>
              <a:t>C.     IF a returning traveler develops fever or respiratory illness, they need to IMMEDIATELY self-isolate and report to a provider or local health department</a:t>
            </a:r>
          </a:p>
          <a:p>
            <a:pPr marL="457200" lvl="1" indent="0">
              <a:buNone/>
            </a:pPr>
            <a:r>
              <a:rPr lang="en-US" dirty="0"/>
              <a:t>    </a:t>
            </a:r>
          </a:p>
        </p:txBody>
      </p:sp>
      <p:sp>
        <p:nvSpPr>
          <p:cNvPr id="3" name="Title 2">
            <a:extLst>
              <a:ext uri="{FF2B5EF4-FFF2-40B4-BE49-F238E27FC236}">
                <a16:creationId xmlns:a16="http://schemas.microsoft.com/office/drawing/2014/main" id="{D896FC88-DE8A-4366-89F6-370B43CC7CD6}"/>
              </a:ext>
            </a:extLst>
          </p:cNvPr>
          <p:cNvSpPr>
            <a:spLocks noGrp="1"/>
          </p:cNvSpPr>
          <p:nvPr>
            <p:ph type="title"/>
          </p:nvPr>
        </p:nvSpPr>
        <p:spPr/>
        <p:txBody>
          <a:bodyPr/>
          <a:lstStyle/>
          <a:p>
            <a:r>
              <a:rPr lang="en-US" dirty="0"/>
              <a:t>Updates for the Public and Returning Travelers</a:t>
            </a:r>
          </a:p>
        </p:txBody>
      </p:sp>
    </p:spTree>
    <p:extLst>
      <p:ext uri="{BB962C8B-B14F-4D97-AF65-F5344CB8AC3E}">
        <p14:creationId xmlns:p14="http://schemas.microsoft.com/office/powerpoint/2010/main" val="5389404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106F3-8E95-439C-962B-A27726F766C3}"/>
              </a:ext>
            </a:extLst>
          </p:cNvPr>
          <p:cNvSpPr>
            <a:spLocks noGrp="1"/>
          </p:cNvSpPr>
          <p:nvPr>
            <p:ph type="body" sz="quarter" idx="10"/>
          </p:nvPr>
        </p:nvSpPr>
        <p:spPr/>
        <p:txBody>
          <a:bodyPr/>
          <a:lstStyle/>
          <a:p>
            <a:endParaRPr lang="en-US" dirty="0"/>
          </a:p>
          <a:p>
            <a:r>
              <a:rPr lang="en-US" dirty="0"/>
              <a:t>D.    Returning travelers from areas with </a:t>
            </a:r>
            <a:r>
              <a:rPr lang="en-US" u="sng" dirty="0"/>
              <a:t>widespread sustained transmission</a:t>
            </a:r>
            <a:r>
              <a:rPr lang="en-US" dirty="0"/>
              <a:t> (e.g. CDC Level 3 countries plus U.S. locales such as  WA state, Westchester County and NYC, NY,  and CA esp. Santa Clara County,) are at increased risk and of special concern.  </a:t>
            </a:r>
          </a:p>
          <a:p>
            <a:r>
              <a:rPr lang="en-US" dirty="0"/>
              <a:t>Such travelers </a:t>
            </a:r>
            <a:r>
              <a:rPr lang="en-US" b="1" dirty="0"/>
              <a:t>must  </a:t>
            </a:r>
            <a:r>
              <a:rPr lang="en-US" dirty="0"/>
              <a:t>self-quarantine for 14 days and immediately report any symptoms consistent with COVID-19 infection to their health care provider. Individuals unable to observe the 14-day self-quarantine should consult with their local health department</a:t>
            </a:r>
          </a:p>
          <a:p>
            <a:endParaRPr lang="en-US" dirty="0"/>
          </a:p>
          <a:p>
            <a:endParaRPr lang="en-US" dirty="0"/>
          </a:p>
        </p:txBody>
      </p:sp>
      <p:sp>
        <p:nvSpPr>
          <p:cNvPr id="3" name="Title 2">
            <a:extLst>
              <a:ext uri="{FF2B5EF4-FFF2-40B4-BE49-F238E27FC236}">
                <a16:creationId xmlns:a16="http://schemas.microsoft.com/office/drawing/2014/main" id="{89B113A5-F20B-4F14-9AE9-DC16E48B1C3A}"/>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3408182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7B47D-2498-41DA-B943-DDE939D7F49D}"/>
              </a:ext>
            </a:extLst>
          </p:cNvPr>
          <p:cNvSpPr>
            <a:spLocks noGrp="1"/>
          </p:cNvSpPr>
          <p:nvPr>
            <p:ph type="body" sz="quarter" idx="10"/>
          </p:nvPr>
        </p:nvSpPr>
        <p:spPr/>
        <p:txBody>
          <a:bodyPr/>
          <a:lstStyle/>
          <a:p>
            <a:endParaRPr lang="en-US" dirty="0"/>
          </a:p>
          <a:p>
            <a:endParaRPr lang="en-US" dirty="0"/>
          </a:p>
          <a:p>
            <a:r>
              <a:rPr lang="en-US" dirty="0"/>
              <a:t>E. </a:t>
            </a:r>
            <a:r>
              <a:rPr lang="en-US" sz="2400" dirty="0"/>
              <a:t>Health care workers with a travel history from outside  the US, an area with </a:t>
            </a:r>
            <a:r>
              <a:rPr lang="en-US" sz="2400" u="sng" dirty="0"/>
              <a:t>widespread sustained transmission</a:t>
            </a:r>
            <a:r>
              <a:rPr lang="en-US" sz="2400" dirty="0"/>
              <a:t> [Level 3 Countries, NYC, California (esp. Santa Clara Co.), Washington state, Florida, Colorado) or elsewhere other high-risk exposure should self quarantine if possible and self monitor</a:t>
            </a:r>
          </a:p>
          <a:p>
            <a:r>
              <a:rPr lang="en-US" sz="2400" dirty="0"/>
              <a:t>However, if because of HCP shortage or a needed expertise they should consult with a trained medical professional (e.g. infection preventionist or physician) at their facility and </a:t>
            </a:r>
          </a:p>
          <a:p>
            <a:r>
              <a:rPr lang="en-US" sz="2400" dirty="0"/>
              <a:t>Establish a protocol such as active monitoring with PPE while at work that mitigates the risk of patient and co-worker exposure.</a:t>
            </a:r>
          </a:p>
          <a:p>
            <a:endParaRPr lang="en-US" dirty="0"/>
          </a:p>
        </p:txBody>
      </p:sp>
      <p:sp>
        <p:nvSpPr>
          <p:cNvPr id="3" name="Title 2">
            <a:extLst>
              <a:ext uri="{FF2B5EF4-FFF2-40B4-BE49-F238E27FC236}">
                <a16:creationId xmlns:a16="http://schemas.microsoft.com/office/drawing/2014/main" id="{CFE484EB-905C-49C5-9429-6353B0851D16}"/>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4256484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51FF5-7868-4151-9475-70BBF494AA73}"/>
              </a:ext>
            </a:extLst>
          </p:cNvPr>
          <p:cNvSpPr>
            <a:spLocks noGrp="1"/>
          </p:cNvSpPr>
          <p:nvPr>
            <p:ph type="body" sz="quarter" idx="10"/>
          </p:nvPr>
        </p:nvSpPr>
        <p:spPr/>
        <p:txBody>
          <a:bodyPr/>
          <a:lstStyle/>
          <a:p>
            <a:r>
              <a:rPr lang="en-US" dirty="0"/>
              <a:t>Commercial labs listed below had announced the availability of commercial tests through their portals.  Published turnaround time is 3-4 days. </a:t>
            </a:r>
          </a:p>
          <a:p>
            <a:r>
              <a:rPr lang="en-US" dirty="0"/>
              <a:t>Any patient (+) for COVID-19 virus should be immediately reported to their local/state public health office.  </a:t>
            </a:r>
          </a:p>
          <a:p>
            <a:r>
              <a:rPr lang="en-US" dirty="0"/>
              <a:t>All such (+) tests are provisional pending confirmation at NPHL. </a:t>
            </a:r>
            <a:r>
              <a:rPr lang="en-US" b="1" u="sng" dirty="0"/>
              <a:t>Request the commercial lab send the specimen to NPHL for all positive test </a:t>
            </a:r>
          </a:p>
          <a:p>
            <a:r>
              <a:rPr lang="en-US" dirty="0" err="1"/>
              <a:t>Ceheid</a:t>
            </a:r>
            <a:r>
              <a:rPr lang="en-US" dirty="0"/>
              <a:t> rapid test-only 2 at a time; 45 min to run (also prep time)</a:t>
            </a:r>
          </a:p>
          <a:p>
            <a:r>
              <a:rPr lang="en-US" b="1" u="sng" dirty="0"/>
              <a:t>ARUP-No longer accepting new tests</a:t>
            </a:r>
          </a:p>
          <a:p>
            <a:r>
              <a:rPr lang="en-US" dirty="0"/>
              <a:t>Mayo –only providing for Mayo clinic patients; now limited testing</a:t>
            </a:r>
          </a:p>
          <a:p>
            <a:r>
              <a:rPr lang="en-US" dirty="0"/>
              <a:t>Quest -1000 tests nationally per day-now providing more testing-</a:t>
            </a:r>
            <a:r>
              <a:rPr lang="en-US" dirty="0" err="1"/>
              <a:t>Mehtodist</a:t>
            </a:r>
            <a:r>
              <a:rPr lang="en-US" dirty="0"/>
              <a:t> is </a:t>
            </a:r>
            <a:r>
              <a:rPr lang="en-US" dirty="0" err="1"/>
              <a:t>desning</a:t>
            </a:r>
            <a:r>
              <a:rPr lang="en-US" dirty="0"/>
              <a:t> to Quest</a:t>
            </a:r>
          </a:p>
          <a:p>
            <a:r>
              <a:rPr lang="en-US" dirty="0"/>
              <a:t>LabCorp-limited capacity</a:t>
            </a:r>
          </a:p>
          <a:p>
            <a:endParaRPr lang="en-US" dirty="0"/>
          </a:p>
          <a:p>
            <a:endParaRPr lang="en-US" dirty="0"/>
          </a:p>
          <a:p>
            <a:endParaRPr lang="en-US" b="1" u="sng" dirty="0"/>
          </a:p>
          <a:p>
            <a:endParaRPr lang="en-US" dirty="0"/>
          </a:p>
        </p:txBody>
      </p:sp>
      <p:sp>
        <p:nvSpPr>
          <p:cNvPr id="3" name="Title 2">
            <a:extLst>
              <a:ext uri="{FF2B5EF4-FFF2-40B4-BE49-F238E27FC236}">
                <a16:creationId xmlns:a16="http://schemas.microsoft.com/office/drawing/2014/main" id="{4911E806-A910-44B5-A782-7FA3C33D6F4D}"/>
              </a:ext>
            </a:extLst>
          </p:cNvPr>
          <p:cNvSpPr>
            <a:spLocks noGrp="1"/>
          </p:cNvSpPr>
          <p:nvPr>
            <p:ph type="title"/>
          </p:nvPr>
        </p:nvSpPr>
        <p:spPr/>
        <p:txBody>
          <a:bodyPr/>
          <a:lstStyle/>
          <a:p>
            <a:r>
              <a:rPr lang="en-US" dirty="0"/>
              <a:t>Commercial Lab Testing</a:t>
            </a:r>
          </a:p>
        </p:txBody>
      </p:sp>
    </p:spTree>
    <p:extLst>
      <p:ext uri="{BB962C8B-B14F-4D97-AF65-F5344CB8AC3E}">
        <p14:creationId xmlns:p14="http://schemas.microsoft.com/office/powerpoint/2010/main" val="37123176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97DF8-B72C-4195-9A3E-7E1C60116672}"/>
              </a:ext>
            </a:extLst>
          </p:cNvPr>
          <p:cNvSpPr>
            <a:spLocks noGrp="1"/>
          </p:cNvSpPr>
          <p:nvPr>
            <p:ph type="body" sz="quarter" idx="10"/>
          </p:nvPr>
        </p:nvSpPr>
        <p:spPr/>
        <p:txBody>
          <a:bodyPr/>
          <a:lstStyle/>
          <a:p>
            <a:r>
              <a:rPr lang="en-US" b="1" i="1" dirty="0"/>
              <a:t>Availability of Testing-</a:t>
            </a:r>
          </a:p>
          <a:p>
            <a:endParaRPr lang="en-US" b="1" i="1" dirty="0"/>
          </a:p>
          <a:p>
            <a:r>
              <a:rPr lang="en-US" dirty="0"/>
              <a:t> </a:t>
            </a:r>
            <a:r>
              <a:rPr lang="en-US" sz="2800" dirty="0"/>
              <a:t>NPHL is performing the CDC-approved test.  </a:t>
            </a:r>
          </a:p>
          <a:p>
            <a:pPr lvl="1"/>
            <a:r>
              <a:rPr lang="en-US" sz="2800" dirty="0"/>
              <a:t> 20 specimens per run may be able to expand to about 100/day. </a:t>
            </a:r>
          </a:p>
          <a:p>
            <a:pPr lvl="1"/>
            <a:r>
              <a:rPr lang="en-US" sz="2800" dirty="0"/>
              <a:t>Approval via LHD through the state DPH is necessary </a:t>
            </a:r>
          </a:p>
          <a:p>
            <a:pPr lvl="1"/>
            <a:r>
              <a:rPr lang="en-US" sz="2800" dirty="0"/>
              <a:t>If performed 100 /day would run out within the week</a:t>
            </a:r>
          </a:p>
          <a:p>
            <a:pPr lvl="0"/>
            <a:r>
              <a:rPr lang="en-US" sz="2800" dirty="0"/>
              <a:t>UNMC - separate test through Regional Pathology Laboratory (RPL), </a:t>
            </a:r>
          </a:p>
          <a:p>
            <a:pPr lvl="0"/>
            <a:r>
              <a:rPr lang="en-US" sz="2800" dirty="0"/>
              <a:t>	At capacity </a:t>
            </a:r>
          </a:p>
          <a:p>
            <a:pPr lvl="0"/>
            <a:endParaRPr lang="en-US" dirty="0"/>
          </a:p>
          <a:p>
            <a:endParaRPr lang="en-US" dirty="0"/>
          </a:p>
        </p:txBody>
      </p:sp>
      <p:sp>
        <p:nvSpPr>
          <p:cNvPr id="3" name="Title 2">
            <a:extLst>
              <a:ext uri="{FF2B5EF4-FFF2-40B4-BE49-F238E27FC236}">
                <a16:creationId xmlns:a16="http://schemas.microsoft.com/office/drawing/2014/main" id="{FC23CE13-59E5-4A61-A8E4-23851BC4FFB9}"/>
              </a:ext>
            </a:extLst>
          </p:cNvPr>
          <p:cNvSpPr>
            <a:spLocks noGrp="1"/>
          </p:cNvSpPr>
          <p:nvPr>
            <p:ph type="title"/>
          </p:nvPr>
        </p:nvSpPr>
        <p:spPr/>
        <p:txBody>
          <a:bodyPr/>
          <a:lstStyle/>
          <a:p>
            <a:r>
              <a:rPr lang="en-US" dirty="0"/>
              <a:t>Testing </a:t>
            </a:r>
          </a:p>
        </p:txBody>
      </p:sp>
    </p:spTree>
    <p:extLst>
      <p:ext uri="{BB962C8B-B14F-4D97-AF65-F5344CB8AC3E}">
        <p14:creationId xmlns:p14="http://schemas.microsoft.com/office/powerpoint/2010/main" val="23967262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364444-3E31-4591-BF65-8E77F441987D}">
  <ds:schemaRefs>
    <ds:schemaRef ds:uri="2f9a96d6-9b2b-4797-a61c-7fe1f15b62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2392</TotalTime>
  <Words>3730</Words>
  <Application>Microsoft Office PowerPoint</Application>
  <PresentationFormat>Widescreen</PresentationFormat>
  <Paragraphs>246</Paragraphs>
  <Slides>35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Wingdings 3</vt:lpstr>
      <vt:lpstr>Roboto Black</vt:lpstr>
      <vt:lpstr>Montserrat Semi Bold</vt:lpstr>
      <vt:lpstr>Arial</vt:lpstr>
      <vt:lpstr>Roboto</vt:lpstr>
      <vt:lpstr>Montserrat</vt:lpstr>
      <vt:lpstr>Calibri</vt:lpstr>
      <vt:lpstr>Custom Design</vt:lpstr>
      <vt:lpstr>Brand Theme Master</vt:lpstr>
      <vt:lpstr>  Covid-19 Webinex Update  on ACH for COVID-19 3-23-20</vt:lpstr>
      <vt:lpstr>Latest Epidemiology</vt:lpstr>
      <vt:lpstr>Risk Factors</vt:lpstr>
      <vt:lpstr>Minimizing Spread</vt:lpstr>
      <vt:lpstr>Updates for the Public and Returning Travelers</vt:lpstr>
      <vt:lpstr>Updates</vt:lpstr>
      <vt:lpstr>Updates</vt:lpstr>
      <vt:lpstr>Commercial Lab Testing</vt:lpstr>
      <vt:lpstr>Testing </vt:lpstr>
      <vt:lpstr> UPDATED TESTING RECOMMENDATIONS  </vt:lpstr>
      <vt:lpstr>Clinical Diagnosis</vt:lpstr>
      <vt:lpstr>Collection and Handling Laboratory Specimens from Nebraska Patients with Suspected COVID-19 Infection AT http://nphl.org </vt:lpstr>
      <vt:lpstr>Call In Lines; Facility Screening</vt:lpstr>
      <vt:lpstr>Reporting to LHD</vt:lpstr>
      <vt:lpstr>Updates from Interim Guidance for IP in HC</vt:lpstr>
      <vt:lpstr>Limited Capacity of N-95s</vt:lpstr>
      <vt:lpstr> Strategies for Optimizing the Supply of N95 Respirators:    Contingency Capacity Strategies    </vt:lpstr>
      <vt:lpstr>Extended Use versus Re-use</vt:lpstr>
      <vt:lpstr>Extended Use of N-95s</vt:lpstr>
      <vt:lpstr>Re-use of N-95s</vt:lpstr>
      <vt:lpstr>Crisis Capacity When N-95s are running low </vt:lpstr>
      <vt:lpstr>PPE Extended and Re-use at NM</vt:lpstr>
      <vt:lpstr>Guiding Principles</vt:lpstr>
      <vt:lpstr>Re-Using Face Shields</vt:lpstr>
      <vt:lpstr>Interim U.S. Guidance for Risk Assessment and Public Health Management of Healthcare Personnel with Potential Exposure in a Healthcare Setting to Patients with COVID-19 </vt:lpstr>
      <vt:lpstr>Monitoring and Work Restrictions</vt:lpstr>
      <vt:lpstr>UV Disinfection of PPE</vt:lpstr>
      <vt:lpstr>From the CDC –ABHR Shortages</vt:lpstr>
      <vt:lpstr>Following slides are repeats</vt:lpstr>
      <vt:lpstr>DHHS HAN 3-11-2020</vt:lpstr>
      <vt:lpstr>DHHS HAN 3-11-2020</vt:lpstr>
      <vt:lpstr>DHHS HAN 3-11-2020</vt:lpstr>
      <vt:lpstr>Resources (Testing)</vt:lpstr>
      <vt:lpstr>Resources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263</cp:revision>
  <cp:lastPrinted>2016-10-25T21:04:27Z</cp:lastPrinted>
  <dcterms:created xsi:type="dcterms:W3CDTF">2016-09-27T14:31:05Z</dcterms:created>
  <dcterms:modified xsi:type="dcterms:W3CDTF">2020-03-23T19:05:46Z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-232212905</vt:i4>
  </property>
  <property fmtid="{D5CDD505-2E9C-101B-9397-08002B2CF9AE}" pid="3" name="_NewReviewCycle">
    <vt:lpwstr/>
  </property>
  <property fmtid="{D5CDD505-2E9C-101B-9397-08002B2CF9AE}" pid="4" name="_EmailSubject">
    <vt:lpwstr>DHHS COVID-19 ACH 03.23.2020</vt:lpwstr>
  </property>
  <property fmtid="{D5CDD505-2E9C-101B-9397-08002B2CF9AE}" pid="5" name="_AuthorEmailDisplayName">
    <vt:lpwstr>Oppegard, Sadie</vt:lpwstr>
  </property>
  <property fmtid="{D5CDD505-2E9C-101B-9397-08002B2CF9AE}" pid="6" name="_PreviousAdHocReviewCycleID">
    <vt:i4>-670888006</vt:i4>
  </property>
  <property fmtid="{D5CDD505-2E9C-101B-9397-08002B2CF9AE}" pid="7" name="_AuthorEmail">
    <vt:lpwstr>Sadie.Oppegard@nebraska.gov</vt:lpwstr>
  </property>
  <property fmtid="{D5CDD505-2E9C-101B-9397-08002B2CF9AE}" pid="8" name="ContentTypeId">
    <vt:lpwstr>0x01010052B6389463AD8D489B748E08E45C361A</vt:lpwstr>
  </property>
</Properties>
</file>