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9" r:id="rId5"/>
  </p:sldIdLst>
  <p:sldSz cx="43891200" cy="32918400"/>
  <p:notesSz cx="6858000" cy="9144000"/>
  <p:custDataLst>
    <p:tags r:id="rId7"/>
  </p:custDataLst>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ins, Amanda" initials="WA" lastIdx="1" clrIdx="0">
    <p:extLst>
      <p:ext uri="{19B8F6BF-5375-455C-9EA6-DF929625EA0E}">
        <p15:presenceInfo xmlns:p15="http://schemas.microsoft.com/office/powerpoint/2012/main" userId="S-1-5-21-921608389-1917390104-3615547825-10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84"/>
    <a:srgbClr val="401F68"/>
    <a:srgbClr val="3E2979"/>
    <a:srgbClr val="571963"/>
    <a:srgbClr val="333399"/>
    <a:srgbClr val="3E2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4027" autoAdjust="0"/>
  </p:normalViewPr>
  <p:slideViewPr>
    <p:cSldViewPr>
      <p:cViewPr>
        <p:scale>
          <a:sx n="20" d="100"/>
          <a:sy n="20" d="100"/>
        </p:scale>
        <p:origin x="1836" y="33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bailey\AppData\Local\Microsoft\Windows\INetCache\Content.Outlook\AMCUGM7U\capstone%20graphs%20%23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59781768135867"/>
          <c:y val="5.2595238095238105E-2"/>
          <c:w val="0.8722012700439693"/>
          <c:h val="0.85645650543682039"/>
        </c:manualLayout>
      </c:layout>
      <c:barChart>
        <c:barDir val="bar"/>
        <c:grouping val="clustered"/>
        <c:varyColors val="0"/>
        <c:ser>
          <c:idx val="1"/>
          <c:order val="1"/>
          <c:tx>
            <c:strRef>
              <c:f>Sheet2!$C$1</c:f>
              <c:strCache>
                <c:ptCount val="1"/>
                <c:pt idx="0">
                  <c:v>Data Entry Compliance</c:v>
                </c:pt>
              </c:strCache>
            </c:strRef>
          </c:tx>
          <c:spPr>
            <a:solidFill>
              <a:schemeClr val="accent2"/>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F4F-49F1-9497-639ABACA3B9B}"/>
              </c:ext>
            </c:extLst>
          </c:dPt>
          <c:dPt>
            <c:idx val="1"/>
            <c:invertIfNegative val="0"/>
            <c:bubble3D val="0"/>
            <c:spPr>
              <a:solidFill>
                <a:srgbClr val="C00000"/>
              </a:solidFill>
              <a:ln>
                <a:noFill/>
              </a:ln>
              <a:effectLst/>
            </c:spPr>
            <c:extLst>
              <c:ext xmlns:c16="http://schemas.microsoft.com/office/drawing/2014/chart" uri="{C3380CC4-5D6E-409C-BE32-E72D297353CC}">
                <c16:uniqueId val="{00000003-FF4F-49F1-9497-639ABACA3B9B}"/>
              </c:ext>
            </c:extLst>
          </c:dPt>
          <c:dPt>
            <c:idx val="2"/>
            <c:invertIfNegative val="0"/>
            <c:bubble3D val="0"/>
            <c:spPr>
              <a:solidFill>
                <a:srgbClr val="FFC000"/>
              </a:solidFill>
              <a:ln>
                <a:noFill/>
              </a:ln>
              <a:effectLst/>
            </c:spPr>
            <c:extLst>
              <c:ext xmlns:c16="http://schemas.microsoft.com/office/drawing/2014/chart" uri="{C3380CC4-5D6E-409C-BE32-E72D297353CC}">
                <c16:uniqueId val="{00000005-FF4F-49F1-9497-639ABACA3B9B}"/>
              </c:ext>
            </c:extLst>
          </c:dPt>
          <c:dPt>
            <c:idx val="3"/>
            <c:invertIfNegative val="0"/>
            <c:bubble3D val="0"/>
            <c:spPr>
              <a:solidFill>
                <a:srgbClr val="00B050"/>
              </a:solidFill>
              <a:ln>
                <a:noFill/>
              </a:ln>
              <a:effectLst/>
            </c:spPr>
            <c:extLst>
              <c:ext xmlns:c16="http://schemas.microsoft.com/office/drawing/2014/chart" uri="{C3380CC4-5D6E-409C-BE32-E72D297353CC}">
                <c16:uniqueId val="{00000007-FF4F-49F1-9497-639ABACA3B9B}"/>
              </c:ext>
            </c:extLst>
          </c:dPt>
          <c:cat>
            <c:strRef>
              <c:f>Sheet2!$A$2:$A$5</c:f>
              <c:strCache>
                <c:ptCount val="4"/>
                <c:pt idx="0">
                  <c:v>10/1/2022-12/31/2022</c:v>
                </c:pt>
                <c:pt idx="1">
                  <c:v>1/1/2023-3/31/2023</c:v>
                </c:pt>
                <c:pt idx="2">
                  <c:v>4/1/2023-6/30/2023</c:v>
                </c:pt>
                <c:pt idx="3">
                  <c:v>7/1/2023-9/30/2023</c:v>
                </c:pt>
              </c:strCache>
            </c:strRef>
          </c:cat>
          <c:val>
            <c:numRef>
              <c:f>Sheet2!$C$2:$C$5</c:f>
              <c:numCache>
                <c:formatCode>0%</c:formatCode>
                <c:ptCount val="4"/>
                <c:pt idx="0">
                  <c:v>0.5</c:v>
                </c:pt>
                <c:pt idx="1">
                  <c:v>0.43</c:v>
                </c:pt>
                <c:pt idx="2">
                  <c:v>0.56000000000000005</c:v>
                </c:pt>
                <c:pt idx="3">
                  <c:v>0.78</c:v>
                </c:pt>
              </c:numCache>
            </c:numRef>
          </c:val>
          <c:extLst>
            <c:ext xmlns:c16="http://schemas.microsoft.com/office/drawing/2014/chart" uri="{C3380CC4-5D6E-409C-BE32-E72D297353CC}">
              <c16:uniqueId val="{00000008-FF4F-49F1-9497-639ABACA3B9B}"/>
            </c:ext>
          </c:extLst>
        </c:ser>
        <c:dLbls>
          <c:showLegendKey val="0"/>
          <c:showVal val="0"/>
          <c:showCatName val="0"/>
          <c:showSerName val="0"/>
          <c:showPercent val="0"/>
          <c:showBubbleSize val="0"/>
        </c:dLbls>
        <c:gapWidth val="182"/>
        <c:axId val="1960950736"/>
        <c:axId val="1773435520"/>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strCache>
                  </c:strRef>
                </c:tx>
                <c:spPr>
                  <a:solidFill>
                    <a:schemeClr val="accent1"/>
                  </a:solidFill>
                  <a:ln>
                    <a:noFill/>
                  </a:ln>
                  <a:effectLst/>
                </c:spPr>
                <c:invertIfNegative val="0"/>
                <c:cat>
                  <c:strRef>
                    <c:extLst>
                      <c:ext uri="{02D57815-91ED-43cb-92C2-25804820EDAC}">
                        <c15:formulaRef>
                          <c15:sqref>Sheet2!$A$2:$A$5</c15:sqref>
                        </c15:formulaRef>
                      </c:ext>
                    </c:extLst>
                    <c:strCache>
                      <c:ptCount val="4"/>
                      <c:pt idx="0">
                        <c:v>10/1/2022-12/31/2022</c:v>
                      </c:pt>
                      <c:pt idx="1">
                        <c:v>1/1/2023-3/31/2023</c:v>
                      </c:pt>
                      <c:pt idx="2">
                        <c:v>4/1/2023-6/30/2023</c:v>
                      </c:pt>
                      <c:pt idx="3">
                        <c:v>7/1/2023-9/30/2023</c:v>
                      </c:pt>
                    </c:strCache>
                  </c:strRef>
                </c:cat>
                <c:val>
                  <c:numRef>
                    <c:extLst>
                      <c:ext uri="{02D57815-91ED-43cb-92C2-25804820EDAC}">
                        <c15:formulaRef>
                          <c15:sqref>Sheet2!$B$2:$B$5</c15:sqref>
                        </c15:formulaRef>
                      </c:ext>
                    </c:extLst>
                    <c:numCache>
                      <c:formatCode>General</c:formatCode>
                      <c:ptCount val="4"/>
                    </c:numCache>
                  </c:numRef>
                </c:val>
                <c:extLst>
                  <c:ext xmlns:c16="http://schemas.microsoft.com/office/drawing/2014/chart" uri="{C3380CC4-5D6E-409C-BE32-E72D297353CC}">
                    <c16:uniqueId val="{00000009-FF4F-49F1-9497-639ABACA3B9B}"/>
                  </c:ext>
                </c:extLst>
              </c15:ser>
            </c15:filteredBarSeries>
          </c:ext>
        </c:extLst>
      </c:barChart>
      <c:catAx>
        <c:axId val="196095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3435520"/>
        <c:crosses val="autoZero"/>
        <c:auto val="1"/>
        <c:lblAlgn val="ctr"/>
        <c:lblOffset val="100"/>
        <c:noMultiLvlLbl val="0"/>
      </c:catAx>
      <c:valAx>
        <c:axId val="1773435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095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C6F0F-4FA1-460D-A72A-EAE59BE7EC9D}" type="datetimeFigureOut">
              <a:rPr lang="en-US" smtClean="0"/>
              <a:t>10/13/2023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27880-1133-4893-9358-0A0A619DD37E}" type="slidenum">
              <a:rPr lang="en-US" smtClean="0"/>
              <a:t>‹#›</a:t>
            </a:fld>
            <a:endParaRPr lang="en-US" dirty="0"/>
          </a:p>
        </p:txBody>
      </p:sp>
    </p:spTree>
    <p:extLst>
      <p:ext uri="{BB962C8B-B14F-4D97-AF65-F5344CB8AC3E}">
        <p14:creationId xmlns:p14="http://schemas.microsoft.com/office/powerpoint/2010/main" val="333763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27880-1133-4893-9358-0A0A619DD37E}" type="slidenum">
              <a:rPr lang="en-US" smtClean="0"/>
              <a:t>1</a:t>
            </a:fld>
            <a:endParaRPr lang="en-US" dirty="0"/>
          </a:p>
        </p:txBody>
      </p:sp>
    </p:spTree>
    <p:extLst>
      <p:ext uri="{BB962C8B-B14F-4D97-AF65-F5344CB8AC3E}">
        <p14:creationId xmlns:p14="http://schemas.microsoft.com/office/powerpoint/2010/main" val="173513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4"/>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4"/>
          <p:cNvSpPr>
            <a:spLocks noGrp="1"/>
          </p:cNvSpPr>
          <p:nvPr>
            <p:ph type="dt" sz="half" idx="10"/>
          </p:nvPr>
        </p:nvSpPr>
        <p:spPr/>
        <p:txBody>
          <a:bodyPr/>
          <a:lstStyle/>
          <a:p>
            <a:fld id="{2D26F417-977D-42A7-B6C5-BE487F3A6E0F}"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DBD394-3291-40BA-9345-7C4693277A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D26F417-977D-42A7-B6C5-BE487F3A6E0F}" type="datetimeFigureOut">
              <a:rPr lang="en-US" smtClean="0"/>
              <a:pPr/>
              <a:t>10/13/2023</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6DBD394-3291-40BA-9345-7C4693277A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b="0" i="0" u="none"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b="0" i="0" u="none"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3891200" cy="42672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62000" y="550545"/>
            <a:ext cx="43129200" cy="3062377"/>
          </a:xfrm>
          <a:prstGeom prst="rect">
            <a:avLst/>
          </a:prstGeom>
          <a:noFill/>
        </p:spPr>
        <p:txBody>
          <a:bodyPr wrap="square" rtlCol="0">
            <a:spAutoFit/>
          </a:bodyPr>
          <a:lstStyle/>
          <a:p>
            <a:pPr>
              <a:spcAft>
                <a:spcPts val="4200"/>
              </a:spcAft>
            </a:pPr>
            <a:r>
              <a:rPr lang="en-US" b="1" dirty="0">
                <a:solidFill>
                  <a:schemeClr val="bg1"/>
                </a:solidFill>
              </a:rPr>
              <a:t>Improving Departmental Quality </a:t>
            </a:r>
          </a:p>
          <a:p>
            <a:r>
              <a:rPr lang="en-US" sz="7200" dirty="0">
                <a:solidFill>
                  <a:schemeClr val="bg1"/>
                </a:solidFill>
              </a:rPr>
              <a:t>Gothenburg Health, Gothenburg Nebraska</a:t>
            </a:r>
          </a:p>
        </p:txBody>
      </p:sp>
      <p:sp>
        <p:nvSpPr>
          <p:cNvPr id="17" name="TextBox 16"/>
          <p:cNvSpPr txBox="1"/>
          <p:nvPr/>
        </p:nvSpPr>
        <p:spPr>
          <a:xfrm>
            <a:off x="762000" y="4758844"/>
            <a:ext cx="11353800" cy="1053159"/>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Background</a:t>
            </a:r>
          </a:p>
        </p:txBody>
      </p:sp>
      <p:sp>
        <p:nvSpPr>
          <p:cNvPr id="18" name="TextBox 17"/>
          <p:cNvSpPr txBox="1"/>
          <p:nvPr/>
        </p:nvSpPr>
        <p:spPr>
          <a:xfrm>
            <a:off x="12954000" y="4765564"/>
            <a:ext cx="17602200" cy="1046439"/>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Plan</a:t>
            </a:r>
          </a:p>
        </p:txBody>
      </p:sp>
      <p:sp>
        <p:nvSpPr>
          <p:cNvPr id="19" name="TextBox 18"/>
          <p:cNvSpPr txBox="1"/>
          <p:nvPr/>
        </p:nvSpPr>
        <p:spPr>
          <a:xfrm>
            <a:off x="31394399" y="4765564"/>
            <a:ext cx="11714657" cy="1046439"/>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Results</a:t>
            </a:r>
          </a:p>
        </p:txBody>
      </p:sp>
      <p:sp>
        <p:nvSpPr>
          <p:cNvPr id="20" name="TextBox 19"/>
          <p:cNvSpPr txBox="1"/>
          <p:nvPr/>
        </p:nvSpPr>
        <p:spPr>
          <a:xfrm>
            <a:off x="762000" y="23946922"/>
            <a:ext cx="10820394" cy="1046440"/>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Aims</a:t>
            </a:r>
          </a:p>
        </p:txBody>
      </p:sp>
      <p:sp>
        <p:nvSpPr>
          <p:cNvPr id="23" name="TextBox 22"/>
          <p:cNvSpPr txBox="1"/>
          <p:nvPr/>
        </p:nvSpPr>
        <p:spPr>
          <a:xfrm>
            <a:off x="762000" y="15468777"/>
            <a:ext cx="10820394" cy="1046440"/>
          </a:xfrm>
          <a:prstGeom prst="rect">
            <a:avLst/>
          </a:prstGeom>
          <a:solidFill>
            <a:schemeClr val="accent4">
              <a:lumMod val="50000"/>
            </a:schemeClr>
          </a:solidFill>
        </p:spPr>
        <p:txBody>
          <a:bodyPr wrap="square" rtlCol="0">
            <a:spAutoFit/>
          </a:bodyPr>
          <a:lstStyle/>
          <a:p>
            <a:pPr algn="ctr"/>
            <a:r>
              <a:rPr lang="en-US" sz="5000" b="1" dirty="0">
                <a:solidFill>
                  <a:schemeClr val="bg1"/>
                </a:solidFill>
                <a:latin typeface="Arial" pitchFamily="34" charset="0"/>
                <a:cs typeface="Arial" pitchFamily="34" charset="0"/>
              </a:rPr>
              <a:t> </a:t>
            </a:r>
            <a:r>
              <a:rPr lang="en-US" sz="6200" b="1" dirty="0">
                <a:solidFill>
                  <a:schemeClr val="bg1"/>
                </a:solidFill>
                <a:latin typeface="Arial" pitchFamily="34" charset="0"/>
                <a:cs typeface="Arial" pitchFamily="34" charset="0"/>
              </a:rPr>
              <a:t>Team</a:t>
            </a:r>
          </a:p>
        </p:txBody>
      </p:sp>
      <p:sp>
        <p:nvSpPr>
          <p:cNvPr id="14" name="TextBox 13"/>
          <p:cNvSpPr txBox="1"/>
          <p:nvPr/>
        </p:nvSpPr>
        <p:spPr>
          <a:xfrm>
            <a:off x="36572687" y="1082039"/>
            <a:ext cx="5562600" cy="1415772"/>
          </a:xfrm>
          <a:prstGeom prst="rect">
            <a:avLst/>
          </a:prstGeom>
          <a:noFill/>
        </p:spPr>
        <p:txBody>
          <a:bodyPr wrap="square" rtlCol="0">
            <a:spAutoFit/>
          </a:bodyPr>
          <a:lstStyle/>
          <a:p>
            <a:endParaRPr lang="en-US" dirty="0">
              <a:solidFill>
                <a:schemeClr val="bg1"/>
              </a:solidFill>
            </a:endParaRPr>
          </a:p>
        </p:txBody>
      </p:sp>
      <p:sp>
        <p:nvSpPr>
          <p:cNvPr id="15" name="TextBox 14"/>
          <p:cNvSpPr txBox="1"/>
          <p:nvPr/>
        </p:nvSpPr>
        <p:spPr>
          <a:xfrm>
            <a:off x="17068799" y="26786470"/>
            <a:ext cx="9441759" cy="1046440"/>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Next Steps</a:t>
            </a:r>
          </a:p>
        </p:txBody>
      </p:sp>
      <p:sp>
        <p:nvSpPr>
          <p:cNvPr id="16" name="TextBox 15"/>
          <p:cNvSpPr txBox="1"/>
          <p:nvPr/>
        </p:nvSpPr>
        <p:spPr>
          <a:xfrm>
            <a:off x="13411200" y="21029148"/>
            <a:ext cx="16344900" cy="1046440"/>
          </a:xfrm>
          <a:prstGeom prst="rect">
            <a:avLst/>
          </a:prstGeom>
          <a:solidFill>
            <a:schemeClr val="accent4">
              <a:lumMod val="50000"/>
            </a:schemeClr>
          </a:solidFill>
        </p:spPr>
        <p:txBody>
          <a:bodyPr wrap="square" rtlCol="0">
            <a:spAutoFit/>
          </a:bodyPr>
          <a:lstStyle/>
          <a:p>
            <a:pPr algn="ctr"/>
            <a:r>
              <a:rPr lang="en-US" sz="6200" b="1" dirty="0">
                <a:solidFill>
                  <a:schemeClr val="bg1"/>
                </a:solidFill>
                <a:latin typeface="Arial" pitchFamily="34" charset="0"/>
                <a:cs typeface="Arial" pitchFamily="34" charset="0"/>
              </a:rPr>
              <a:t>Measure</a:t>
            </a:r>
          </a:p>
        </p:txBody>
      </p:sp>
      <p:sp>
        <p:nvSpPr>
          <p:cNvPr id="3" name="TextBox 2"/>
          <p:cNvSpPr txBox="1"/>
          <p:nvPr/>
        </p:nvSpPr>
        <p:spPr>
          <a:xfrm>
            <a:off x="762000" y="6324599"/>
            <a:ext cx="11733100" cy="8402300"/>
          </a:xfrm>
          <a:prstGeom prst="rect">
            <a:avLst/>
          </a:prstGeom>
          <a:noFill/>
        </p:spPr>
        <p:txBody>
          <a:bodyPr wrap="square" rtlCol="0">
            <a:spAutoFit/>
          </a:bodyPr>
          <a:lstStyle/>
          <a:p>
            <a:r>
              <a:rPr lang="en-US" sz="6000" dirty="0"/>
              <a:t>We chose to revamp the quality program, looking at better ways to track occurrence reporting and quality metrics throughout the organization.  Prior to this year there had been a lot of turn over in the quality team, metrics were tracked on excel spreadsheets and occurrences were on paper.</a:t>
            </a:r>
          </a:p>
        </p:txBody>
      </p:sp>
      <p:sp>
        <p:nvSpPr>
          <p:cNvPr id="4" name="TextBox 3"/>
          <p:cNvSpPr txBox="1"/>
          <p:nvPr/>
        </p:nvSpPr>
        <p:spPr>
          <a:xfrm>
            <a:off x="382700" y="25748367"/>
            <a:ext cx="11733100" cy="638636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ea typeface="+mn-ea"/>
                <a:cs typeface="+mn-cs"/>
              </a:rPr>
              <a:t>The aim of this project is to increase department compliance of quality metric tracking to 100% and decrease occurrence closing time to less than 21 days by the end of fiscal year 2024.  </a:t>
            </a:r>
          </a:p>
          <a:p>
            <a:endParaRPr lang="en-US" sz="8000" dirty="0"/>
          </a:p>
        </p:txBody>
      </p:sp>
      <p:sp>
        <p:nvSpPr>
          <p:cNvPr id="8" name="TextBox 7"/>
          <p:cNvSpPr txBox="1"/>
          <p:nvPr/>
        </p:nvSpPr>
        <p:spPr>
          <a:xfrm>
            <a:off x="13725044" y="22683136"/>
            <a:ext cx="16450156" cy="3785652"/>
          </a:xfrm>
          <a:prstGeom prst="rect">
            <a:avLst/>
          </a:prstGeom>
          <a:noFill/>
        </p:spPr>
        <p:txBody>
          <a:bodyPr wrap="square" rtlCol="0">
            <a:spAutoFit/>
          </a:bodyPr>
          <a:lstStyle/>
          <a:p>
            <a:r>
              <a:rPr lang="en-US" sz="6000" dirty="0"/>
              <a:t>For our metrics we used compliance with monthly quality metric tracking for each department, time spent transferring data to excel sheets and number of days to close occurrences within the organization.</a:t>
            </a:r>
          </a:p>
        </p:txBody>
      </p:sp>
      <p:sp>
        <p:nvSpPr>
          <p:cNvPr id="25" name="TextBox 24">
            <a:extLst>
              <a:ext uri="{FF2B5EF4-FFF2-40B4-BE49-F238E27FC236}">
                <a16:creationId xmlns:a16="http://schemas.microsoft.com/office/drawing/2014/main" id="{DAEC26CB-C1F4-81F5-857C-78E1C30580AA}"/>
              </a:ext>
            </a:extLst>
          </p:cNvPr>
          <p:cNvSpPr txBox="1"/>
          <p:nvPr/>
        </p:nvSpPr>
        <p:spPr>
          <a:xfrm>
            <a:off x="14401800" y="6324599"/>
            <a:ext cx="15085898" cy="6555641"/>
          </a:xfrm>
          <a:prstGeom prst="rect">
            <a:avLst/>
          </a:prstGeom>
          <a:noFill/>
        </p:spPr>
        <p:txBody>
          <a:bodyPr wrap="square" rtlCol="0">
            <a:spAutoFit/>
          </a:bodyPr>
          <a:lstStyle/>
          <a:p>
            <a:r>
              <a:rPr lang="en-US" sz="6000" dirty="0"/>
              <a:t>We planned to implement an online system to track occurrences and quality metrics.  The SQSS system was chosen, and the plan was one module would be implemented at a time.  The SQSS system includes videos for training and orientation that would be utilized to orient staff quickly.</a:t>
            </a:r>
          </a:p>
        </p:txBody>
      </p:sp>
      <p:pic>
        <p:nvPicPr>
          <p:cNvPr id="26" name="Picture 25">
            <a:extLst>
              <a:ext uri="{FF2B5EF4-FFF2-40B4-BE49-F238E27FC236}">
                <a16:creationId xmlns:a16="http://schemas.microsoft.com/office/drawing/2014/main" id="{EA493CBD-506E-BC46-248B-754671F2C970}"/>
              </a:ext>
            </a:extLst>
          </p:cNvPr>
          <p:cNvPicPr>
            <a:picLocks noChangeAspect="1"/>
          </p:cNvPicPr>
          <p:nvPr/>
        </p:nvPicPr>
        <p:blipFill>
          <a:blip r:embed="rId3"/>
          <a:stretch>
            <a:fillRect/>
          </a:stretch>
        </p:blipFill>
        <p:spPr>
          <a:xfrm>
            <a:off x="16001999" y="13419624"/>
            <a:ext cx="11353797" cy="7001976"/>
          </a:xfrm>
          <a:prstGeom prst="rect">
            <a:avLst/>
          </a:prstGeom>
        </p:spPr>
      </p:pic>
      <p:pic>
        <p:nvPicPr>
          <p:cNvPr id="29" name="Picture 28">
            <a:extLst>
              <a:ext uri="{FF2B5EF4-FFF2-40B4-BE49-F238E27FC236}">
                <a16:creationId xmlns:a16="http://schemas.microsoft.com/office/drawing/2014/main" id="{C164B575-FDD7-AEA3-3A11-1085429EF358}"/>
              </a:ext>
            </a:extLst>
          </p:cNvPr>
          <p:cNvPicPr>
            <a:picLocks noChangeAspect="1"/>
          </p:cNvPicPr>
          <p:nvPr/>
        </p:nvPicPr>
        <p:blipFill>
          <a:blip r:embed="rId4"/>
          <a:stretch>
            <a:fillRect/>
          </a:stretch>
        </p:blipFill>
        <p:spPr>
          <a:xfrm>
            <a:off x="27736799" y="0"/>
            <a:ext cx="14921117" cy="4408139"/>
          </a:xfrm>
          <a:prstGeom prst="rect">
            <a:avLst/>
          </a:prstGeom>
        </p:spPr>
      </p:pic>
      <p:sp>
        <p:nvSpPr>
          <p:cNvPr id="31" name="TextBox 30">
            <a:extLst>
              <a:ext uri="{FF2B5EF4-FFF2-40B4-BE49-F238E27FC236}">
                <a16:creationId xmlns:a16="http://schemas.microsoft.com/office/drawing/2014/main" id="{6C944851-4522-70B4-5BA8-6B1282F1B7AC}"/>
              </a:ext>
            </a:extLst>
          </p:cNvPr>
          <p:cNvSpPr txBox="1"/>
          <p:nvPr/>
        </p:nvSpPr>
        <p:spPr>
          <a:xfrm flipH="1">
            <a:off x="31775402" y="26786471"/>
            <a:ext cx="11510214" cy="1015663"/>
          </a:xfrm>
          <a:prstGeom prst="rect">
            <a:avLst/>
          </a:prstGeom>
          <a:noFill/>
        </p:spPr>
        <p:txBody>
          <a:bodyPr wrap="square">
            <a:spAutoFit/>
          </a:bodyPr>
          <a:lstStyle/>
          <a:p>
            <a:r>
              <a:rPr lang="en-US" sz="6000" dirty="0"/>
              <a:t>.  </a:t>
            </a:r>
          </a:p>
        </p:txBody>
      </p:sp>
      <p:sp>
        <p:nvSpPr>
          <p:cNvPr id="32" name="TextBox 31">
            <a:extLst>
              <a:ext uri="{FF2B5EF4-FFF2-40B4-BE49-F238E27FC236}">
                <a16:creationId xmlns:a16="http://schemas.microsoft.com/office/drawing/2014/main" id="{271FEEF0-DBD6-5EBD-6B01-F08D176BA85E}"/>
              </a:ext>
            </a:extLst>
          </p:cNvPr>
          <p:cNvSpPr txBox="1"/>
          <p:nvPr/>
        </p:nvSpPr>
        <p:spPr>
          <a:xfrm>
            <a:off x="13725043" y="28150591"/>
            <a:ext cx="16450157" cy="2862322"/>
          </a:xfrm>
          <a:prstGeom prst="rect">
            <a:avLst/>
          </a:prstGeom>
          <a:noFill/>
        </p:spPr>
        <p:txBody>
          <a:bodyPr wrap="square" rtlCol="0">
            <a:spAutoFit/>
          </a:bodyPr>
          <a:lstStyle/>
          <a:p>
            <a:r>
              <a:rPr lang="en-US" sz="6000" dirty="0"/>
              <a:t>Next Steps include moving all metrics for board over to SQSS, developing physician score cards in system and moving to tasks online.</a:t>
            </a:r>
          </a:p>
        </p:txBody>
      </p:sp>
      <p:sp>
        <p:nvSpPr>
          <p:cNvPr id="33" name="TextBox 32">
            <a:extLst>
              <a:ext uri="{FF2B5EF4-FFF2-40B4-BE49-F238E27FC236}">
                <a16:creationId xmlns:a16="http://schemas.microsoft.com/office/drawing/2014/main" id="{A0346B56-BD36-8F05-5890-2D7B72B7E356}"/>
              </a:ext>
            </a:extLst>
          </p:cNvPr>
          <p:cNvSpPr txBox="1"/>
          <p:nvPr/>
        </p:nvSpPr>
        <p:spPr>
          <a:xfrm>
            <a:off x="31390388" y="6324599"/>
            <a:ext cx="11714657" cy="7478970"/>
          </a:xfrm>
          <a:prstGeom prst="rect">
            <a:avLst/>
          </a:prstGeom>
          <a:noFill/>
        </p:spPr>
        <p:txBody>
          <a:bodyPr wrap="square" rtlCol="0">
            <a:spAutoFit/>
          </a:bodyPr>
          <a:lstStyle/>
          <a:p>
            <a:r>
              <a:rPr lang="en-US" sz="6000" dirty="0"/>
              <a:t>With the implementation of SQSS, we were able to decrease the time to close occurrences to 5 days.  We decreased the amount of time to trend occurrences to 3.4 hours a month and currently we have 78% in quality data entry compliance in SQSS.</a:t>
            </a:r>
          </a:p>
        </p:txBody>
      </p:sp>
      <p:graphicFrame>
        <p:nvGraphicFramePr>
          <p:cNvPr id="34" name="Chart 33">
            <a:extLst>
              <a:ext uri="{FF2B5EF4-FFF2-40B4-BE49-F238E27FC236}">
                <a16:creationId xmlns:a16="http://schemas.microsoft.com/office/drawing/2014/main" id="{7AB83538-ABE9-6690-8C69-D06FD806E9D5}"/>
              </a:ext>
            </a:extLst>
          </p:cNvPr>
          <p:cNvGraphicFramePr>
            <a:graphicFrameLocks/>
          </p:cNvGraphicFramePr>
          <p:nvPr>
            <p:extLst>
              <p:ext uri="{D42A27DB-BD31-4B8C-83A1-F6EECF244321}">
                <p14:modId xmlns:p14="http://schemas.microsoft.com/office/powerpoint/2010/main" val="3987394401"/>
              </p:ext>
            </p:extLst>
          </p:nvPr>
        </p:nvGraphicFramePr>
        <p:xfrm>
          <a:off x="31784444" y="14726900"/>
          <a:ext cx="10873471" cy="6302248"/>
        </p:xfrm>
        <a:graphic>
          <a:graphicData uri="http://schemas.openxmlformats.org/drawingml/2006/chart">
            <c:chart xmlns:c="http://schemas.openxmlformats.org/drawingml/2006/chart" xmlns:r="http://schemas.openxmlformats.org/officeDocument/2006/relationships" r:id="rId5"/>
          </a:graphicData>
        </a:graphic>
      </p:graphicFrame>
      <p:pic>
        <p:nvPicPr>
          <p:cNvPr id="35" name="Picture 34">
            <a:extLst>
              <a:ext uri="{FF2B5EF4-FFF2-40B4-BE49-F238E27FC236}">
                <a16:creationId xmlns:a16="http://schemas.microsoft.com/office/drawing/2014/main" id="{F58C35EC-D9BC-BBEE-3A62-069241737DB5}"/>
              </a:ext>
            </a:extLst>
          </p:cNvPr>
          <p:cNvPicPr>
            <a:picLocks noChangeAspect="1"/>
          </p:cNvPicPr>
          <p:nvPr/>
        </p:nvPicPr>
        <p:blipFill>
          <a:blip r:embed="rId6"/>
          <a:stretch>
            <a:fillRect/>
          </a:stretch>
        </p:blipFill>
        <p:spPr>
          <a:xfrm>
            <a:off x="31784445" y="22555200"/>
            <a:ext cx="10882513" cy="7772400"/>
          </a:xfrm>
          <a:prstGeom prst="rect">
            <a:avLst/>
          </a:prstGeom>
        </p:spPr>
      </p:pic>
      <p:sp>
        <p:nvSpPr>
          <p:cNvPr id="39" name="TextBox 38">
            <a:extLst>
              <a:ext uri="{FF2B5EF4-FFF2-40B4-BE49-F238E27FC236}">
                <a16:creationId xmlns:a16="http://schemas.microsoft.com/office/drawing/2014/main" id="{B734C2B2-E410-4504-4609-F87D6C237165}"/>
              </a:ext>
            </a:extLst>
          </p:cNvPr>
          <p:cNvSpPr txBox="1"/>
          <p:nvPr/>
        </p:nvSpPr>
        <p:spPr>
          <a:xfrm>
            <a:off x="762000" y="17257095"/>
            <a:ext cx="11733100" cy="5632311"/>
          </a:xfrm>
          <a:prstGeom prst="rect">
            <a:avLst/>
          </a:prstGeom>
          <a:noFill/>
        </p:spPr>
        <p:txBody>
          <a:bodyPr wrap="square">
            <a:spAutoFit/>
          </a:bodyPr>
          <a:lstStyle/>
          <a:p>
            <a:r>
              <a:rPr lang="en-US" sz="6000" dirty="0"/>
              <a:t>Our team consisted of Kristin Bailey, CQO; Alisa Crown, Director of Population Health and Infection Prevention; Sherry Hughes, Data Analyst; Liz Grisell, Project Manager; and Stacy Flesnar, Informatics.  </a:t>
            </a:r>
          </a:p>
        </p:txBody>
      </p:sp>
    </p:spTree>
    <p:extLst>
      <p:ext uri="{BB962C8B-B14F-4D97-AF65-F5344CB8AC3E}">
        <p14:creationId xmlns:p14="http://schemas.microsoft.com/office/powerpoint/2010/main" val="2515668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4021&quot;&gt;&lt;object type=&quot;3&quot; unique_id=&quot;123448&quot;&gt;&lt;property id=&quot;20148&quot; value=&quot;5&quot;/&gt;&lt;property id=&quot;20300&quot; value=&quot;Slide 1&quot;/&gt;&lt;property id=&quot;20307&quot; value=&quot;269&quot;/&gt;&lt;/object&gt;&lt;object type=&quot;3&quot; unique_id=&quot;123836&quot;&gt;&lt;property id=&quot;20148&quot; value=&quot;5&quot;/&gt;&lt;property id=&quot;20300&quot; value=&quot;Slide 2&quot;/&gt;&lt;property id=&quot;20307&quot; value=&quot;270&quot;/&gt;&lt;/object&gt;&lt;/object&gt;&lt;object type=&quot;8&quot; unique_id=&quot;14027&quot;&gt;&lt;/object&gt;&lt;/object&gt;&lt;/database&gt;"/>
  <p:tag name="SECTOMILLISECCONVERTED" val="1"/>
</p:tagLst>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U_StoryboardTemplate.potx" id="{650DD9A2-5F48-4D2C-A51A-C8096C5163DE}" vid="{BA1CC922-D6C6-4496-96C7-2EAB8A9F6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E0021676482E4295D9D7742C856A51" ma:contentTypeVersion="8" ma:contentTypeDescription="Create a new document." ma:contentTypeScope="" ma:versionID="5fd45d974d77fc93f1d250df3ad65fbd">
  <xsd:schema xmlns:xsd="http://www.w3.org/2001/XMLSchema" xmlns:xs="http://www.w3.org/2001/XMLSchema" xmlns:p="http://schemas.microsoft.com/office/2006/metadata/properties" xmlns:ns2="20673686-4f3c-41ad-97d8-19a8bf0cc73b" xmlns:ns3="eb3039de-4721-42af-b1bd-4e49f1dedfa4" targetNamespace="http://schemas.microsoft.com/office/2006/metadata/properties" ma:root="true" ma:fieldsID="f63282009d24fb4097b7de3eec4461a8" ns2:_="" ns3:_="">
    <xsd:import namespace="20673686-4f3c-41ad-97d8-19a8bf0cc73b"/>
    <xsd:import namespace="eb3039de-4721-42af-b1bd-4e49f1dedf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73686-4f3c-41ad-97d8-19a8bf0cc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039de-4721-42af-b1bd-4e49f1dedf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057DC8-DAB2-4FB5-AF3E-7204FF02D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673686-4f3c-41ad-97d8-19a8bf0cc73b"/>
    <ds:schemaRef ds:uri="eb3039de-4721-42af-b1bd-4e49f1de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1073DE-11FF-4429-BB01-B3A46014090A}">
  <ds:schemaRefs>
    <ds:schemaRef ds:uri="http://schemas.microsoft.com/sharepoint/v3/contenttype/forms"/>
  </ds:schemaRefs>
</ds:datastoreItem>
</file>

<file path=customXml/itemProps3.xml><?xml version="1.0" encoding="utf-8"?>
<ds:datastoreItem xmlns:ds="http://schemas.openxmlformats.org/officeDocument/2006/customXml" ds:itemID="{BD1A6D58-A622-4D82-8E34-326864F99B4D}">
  <ds:schemaRefs>
    <ds:schemaRef ds:uri="http://purl.org/dc/terms/"/>
    <ds:schemaRef ds:uri="20673686-4f3c-41ad-97d8-19a8bf0cc73b"/>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b3039de-4721-42af-b1bd-4e49f1dedfa4"/>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StoryboardPosterTemplate</Template>
  <TotalTime>4352</TotalTime>
  <Words>303</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 Amanda</dc:creator>
  <cp:lastModifiedBy>Kristin Bailey</cp:lastModifiedBy>
  <cp:revision>29</cp:revision>
  <dcterms:created xsi:type="dcterms:W3CDTF">2019-04-04T17:55:49Z</dcterms:created>
  <dcterms:modified xsi:type="dcterms:W3CDTF">2023-10-16T15:21:47Z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0x01010049E0021676482E4295D9D7742C856A51</vt:lpwstr>
  </property>
</Properties>
</file>