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handoutMasterIdLst>
    <p:handoutMasterId r:id="rId17"/>
  </p:handoutMasterIdLst>
  <p:sldIdLst>
    <p:sldId id="283" r:id="rId2"/>
    <p:sldId id="284" r:id="rId3"/>
    <p:sldId id="285" r:id="rId4"/>
    <p:sldId id="281" r:id="rId5"/>
    <p:sldId id="271" r:id="rId6"/>
    <p:sldId id="272" r:id="rId7"/>
    <p:sldId id="273" r:id="rId8"/>
    <p:sldId id="274" r:id="rId9"/>
    <p:sldId id="275" r:id="rId10"/>
    <p:sldId id="276" r:id="rId11"/>
    <p:sldId id="277" r:id="rId12"/>
    <p:sldId id="278" r:id="rId13"/>
    <p:sldId id="282" r:id="rId14"/>
    <p:sldId id="279" r:id="rId15"/>
  </p:sldIdLst>
  <p:sldSz cx="12192000" cy="6858000"/>
  <p:notesSz cx="7010400" cy="9296400"/>
  <p:defaultTextStyle>
    <a:defPPr>
      <a:defRPr lang="en-US"/>
    </a:defPPr>
    <a:lvl1pPr algn="l" defTabSz="457200" rtl="0" eaLnBrk="0" fontAlgn="base" hangingPunct="0">
      <a:spcBef>
        <a:spcPct val="0"/>
      </a:spcBef>
      <a:spcAft>
        <a:spcPct val="0"/>
      </a:spcAft>
      <a:defRPr kern="1200">
        <a:solidFill>
          <a:schemeClr val="tx1"/>
        </a:solidFill>
        <a:latin typeface="Corbel" panose="020B0503020204020204" pitchFamily="34" charset="0"/>
        <a:ea typeface="MS PGothic" panose="020B0600070205080204" pitchFamily="34" charset="-128"/>
        <a:cs typeface="+mn-cs"/>
      </a:defRPr>
    </a:lvl1pPr>
    <a:lvl2pPr marL="457200" algn="l" defTabSz="457200" rtl="0" eaLnBrk="0" fontAlgn="base" hangingPunct="0">
      <a:spcBef>
        <a:spcPct val="0"/>
      </a:spcBef>
      <a:spcAft>
        <a:spcPct val="0"/>
      </a:spcAft>
      <a:defRPr kern="1200">
        <a:solidFill>
          <a:schemeClr val="tx1"/>
        </a:solidFill>
        <a:latin typeface="Corbel" panose="020B0503020204020204" pitchFamily="34" charset="0"/>
        <a:ea typeface="MS PGothic" panose="020B0600070205080204" pitchFamily="34" charset="-128"/>
        <a:cs typeface="+mn-cs"/>
      </a:defRPr>
    </a:lvl2pPr>
    <a:lvl3pPr marL="914400" algn="l" defTabSz="457200" rtl="0" eaLnBrk="0" fontAlgn="base" hangingPunct="0">
      <a:spcBef>
        <a:spcPct val="0"/>
      </a:spcBef>
      <a:spcAft>
        <a:spcPct val="0"/>
      </a:spcAft>
      <a:defRPr kern="1200">
        <a:solidFill>
          <a:schemeClr val="tx1"/>
        </a:solidFill>
        <a:latin typeface="Corbel" panose="020B0503020204020204" pitchFamily="34" charset="0"/>
        <a:ea typeface="MS PGothic" panose="020B0600070205080204" pitchFamily="34" charset="-128"/>
        <a:cs typeface="+mn-cs"/>
      </a:defRPr>
    </a:lvl3pPr>
    <a:lvl4pPr marL="1371600" algn="l" defTabSz="457200" rtl="0" eaLnBrk="0" fontAlgn="base" hangingPunct="0">
      <a:spcBef>
        <a:spcPct val="0"/>
      </a:spcBef>
      <a:spcAft>
        <a:spcPct val="0"/>
      </a:spcAft>
      <a:defRPr kern="1200">
        <a:solidFill>
          <a:schemeClr val="tx1"/>
        </a:solidFill>
        <a:latin typeface="Corbel" panose="020B0503020204020204" pitchFamily="34" charset="0"/>
        <a:ea typeface="MS PGothic" panose="020B0600070205080204" pitchFamily="34" charset="-128"/>
        <a:cs typeface="+mn-cs"/>
      </a:defRPr>
    </a:lvl4pPr>
    <a:lvl5pPr marL="1828800" algn="l" defTabSz="457200" rtl="0" eaLnBrk="0" fontAlgn="base" hangingPunct="0">
      <a:spcBef>
        <a:spcPct val="0"/>
      </a:spcBef>
      <a:spcAft>
        <a:spcPct val="0"/>
      </a:spcAft>
      <a:defRPr kern="1200">
        <a:solidFill>
          <a:schemeClr val="tx1"/>
        </a:solidFill>
        <a:latin typeface="Corbel" panose="020B0503020204020204" pitchFamily="34" charset="0"/>
        <a:ea typeface="MS PGothic" panose="020B0600070205080204" pitchFamily="34" charset="-128"/>
        <a:cs typeface="+mn-cs"/>
      </a:defRPr>
    </a:lvl5pPr>
    <a:lvl6pPr marL="2286000" algn="l" defTabSz="914400" rtl="0" eaLnBrk="1" latinLnBrk="0" hangingPunct="1">
      <a:defRPr kern="1200">
        <a:solidFill>
          <a:schemeClr val="tx1"/>
        </a:solidFill>
        <a:latin typeface="Corbel" panose="020B0503020204020204" pitchFamily="34" charset="0"/>
        <a:ea typeface="MS PGothic" panose="020B0600070205080204" pitchFamily="34" charset="-128"/>
        <a:cs typeface="+mn-cs"/>
      </a:defRPr>
    </a:lvl6pPr>
    <a:lvl7pPr marL="2743200" algn="l" defTabSz="914400" rtl="0" eaLnBrk="1" latinLnBrk="0" hangingPunct="1">
      <a:defRPr kern="1200">
        <a:solidFill>
          <a:schemeClr val="tx1"/>
        </a:solidFill>
        <a:latin typeface="Corbel" panose="020B0503020204020204" pitchFamily="34" charset="0"/>
        <a:ea typeface="MS PGothic" panose="020B0600070205080204" pitchFamily="34" charset="-128"/>
        <a:cs typeface="+mn-cs"/>
      </a:defRPr>
    </a:lvl7pPr>
    <a:lvl8pPr marL="3200400" algn="l" defTabSz="914400" rtl="0" eaLnBrk="1" latinLnBrk="0" hangingPunct="1">
      <a:defRPr kern="1200">
        <a:solidFill>
          <a:schemeClr val="tx1"/>
        </a:solidFill>
        <a:latin typeface="Corbel" panose="020B0503020204020204" pitchFamily="34" charset="0"/>
        <a:ea typeface="MS PGothic" panose="020B0600070205080204" pitchFamily="34" charset="-128"/>
        <a:cs typeface="+mn-cs"/>
      </a:defRPr>
    </a:lvl8pPr>
    <a:lvl9pPr marL="3657600" algn="l" defTabSz="914400" rtl="0" eaLnBrk="1" latinLnBrk="0" hangingPunct="1">
      <a:defRPr kern="1200">
        <a:solidFill>
          <a:schemeClr val="tx1"/>
        </a:solidFill>
        <a:latin typeface="Corbel" panose="020B0503020204020204" pitchFamily="34" charset="0"/>
        <a:ea typeface="MS PGothic" panose="020B0600070205080204" pitchFamily="34" charset="-128"/>
        <a:cs typeface="+mn-cs"/>
      </a:defRPr>
    </a:lvl9pPr>
  </p:defaultTextStyle>
  <p:extLst>
    <p:ext uri="{EFAFB233-063F-42B5-8137-9DF3F51BA10A}">
      <p15:sldGuideLst xmlns:p15="http://schemas.microsoft.com/office/powerpoint/2012/main">
        <p15:guide id="1" pos="288">
          <p15:clr>
            <a:srgbClr val="A4A3A4"/>
          </p15:clr>
        </p15:guide>
        <p15:guide id="2" orient="horz" pos="216">
          <p15:clr>
            <a:srgbClr val="A4A3A4"/>
          </p15:clr>
        </p15:guide>
        <p15:guide id="3" pos="7392">
          <p15:clr>
            <a:srgbClr val="A4A3A4"/>
          </p15:clr>
        </p15:guide>
        <p15:guide id="4" orient="horz" pos="388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26" autoAdjust="0"/>
    <p:restoredTop sz="94696"/>
  </p:normalViewPr>
  <p:slideViewPr>
    <p:cSldViewPr snapToGrid="0" snapToObjects="1">
      <p:cViewPr varScale="1">
        <p:scale>
          <a:sx n="86" d="100"/>
          <a:sy n="86" d="100"/>
        </p:scale>
        <p:origin x="466" y="48"/>
      </p:cViewPr>
      <p:guideLst>
        <p:guide pos="288"/>
        <p:guide orient="horz" pos="216"/>
        <p:guide pos="7392"/>
        <p:guide orient="horz" pos="3888"/>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oleObject" Target="file:///C:\Users\axl027\AppData\Local\Microsoft\Windows\INetCache\Content.Outlook\3ZH1GGWI\Admits%20readmits%20(002).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dirty="0"/>
              <a:t>ALL Stay Types</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2.9463643707445249E-2"/>
          <c:y val="9.5666003976143152E-2"/>
          <c:w val="0.9205089259558451"/>
          <c:h val="0.77955364923320969"/>
        </c:manualLayout>
      </c:layout>
      <c:barChart>
        <c:barDir val="col"/>
        <c:grouping val="clustered"/>
        <c:varyColors val="0"/>
        <c:ser>
          <c:idx val="0"/>
          <c:order val="0"/>
          <c:tx>
            <c:strRef>
              <c:f>'Weekly by discharge'!$B$1</c:f>
              <c:strCache>
                <c:ptCount val="1"/>
                <c:pt idx="0">
                  <c:v>Total admits</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'Weekly by discharge'!$A$2:$A$9</c:f>
              <c:strCache>
                <c:ptCount val="8"/>
                <c:pt idx="0">
                  <c:v>Feb 18 - Feb 24</c:v>
                </c:pt>
                <c:pt idx="1">
                  <c:v>Feb 25 - Mar 2</c:v>
                </c:pt>
                <c:pt idx="2">
                  <c:v>Mar 3 - Mar 9</c:v>
                </c:pt>
                <c:pt idx="3">
                  <c:v>Mar 10 - Mar 16</c:v>
                </c:pt>
                <c:pt idx="4">
                  <c:v>Mar 17 - Mar 23</c:v>
                </c:pt>
                <c:pt idx="5">
                  <c:v>Mar 24 - Mar 30</c:v>
                </c:pt>
                <c:pt idx="6">
                  <c:v>Mar 31 - Apr 6</c:v>
                </c:pt>
                <c:pt idx="7">
                  <c:v>Apr 7 - Apr 13</c:v>
                </c:pt>
              </c:strCache>
            </c:strRef>
          </c:cat>
          <c:val>
            <c:numRef>
              <c:f>'Weekly by discharge'!$B$2:$B$9</c:f>
              <c:numCache>
                <c:formatCode>General</c:formatCode>
                <c:ptCount val="8"/>
                <c:pt idx="0">
                  <c:v>81</c:v>
                </c:pt>
                <c:pt idx="1">
                  <c:v>70</c:v>
                </c:pt>
                <c:pt idx="2">
                  <c:v>56</c:v>
                </c:pt>
                <c:pt idx="3">
                  <c:v>69</c:v>
                </c:pt>
                <c:pt idx="4">
                  <c:v>80</c:v>
                </c:pt>
                <c:pt idx="5">
                  <c:v>76</c:v>
                </c:pt>
                <c:pt idx="6">
                  <c:v>93</c:v>
                </c:pt>
                <c:pt idx="7">
                  <c:v>92</c:v>
                </c:pt>
              </c:numCache>
            </c:numRef>
          </c:val>
          <c:extLst>
            <c:ext xmlns:c16="http://schemas.microsoft.com/office/drawing/2014/chart" uri="{C3380CC4-5D6E-409C-BE32-E72D297353CC}">
              <c16:uniqueId val="{00000000-0CC0-43B8-96BD-672517A1A6AA}"/>
            </c:ext>
          </c:extLst>
        </c:ser>
        <c:ser>
          <c:idx val="1"/>
          <c:order val="1"/>
          <c:tx>
            <c:strRef>
              <c:f>'Weekly by discharge'!$C$1</c:f>
              <c:strCache>
                <c:ptCount val="1"/>
                <c:pt idx="0">
                  <c:v>Total readmits</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'Weekly by discharge'!$A$2:$A$9</c:f>
              <c:strCache>
                <c:ptCount val="8"/>
                <c:pt idx="0">
                  <c:v>Feb 18 - Feb 24</c:v>
                </c:pt>
                <c:pt idx="1">
                  <c:v>Feb 25 - Mar 2</c:v>
                </c:pt>
                <c:pt idx="2">
                  <c:v>Mar 3 - Mar 9</c:v>
                </c:pt>
                <c:pt idx="3">
                  <c:v>Mar 10 - Mar 16</c:v>
                </c:pt>
                <c:pt idx="4">
                  <c:v>Mar 17 - Mar 23</c:v>
                </c:pt>
                <c:pt idx="5">
                  <c:v>Mar 24 - Mar 30</c:v>
                </c:pt>
                <c:pt idx="6">
                  <c:v>Mar 31 - Apr 6</c:v>
                </c:pt>
                <c:pt idx="7">
                  <c:v>Apr 7 - Apr 13</c:v>
                </c:pt>
              </c:strCache>
            </c:strRef>
          </c:cat>
          <c:val>
            <c:numRef>
              <c:f>'Weekly by discharge'!$C$2:$C$9</c:f>
              <c:numCache>
                <c:formatCode>General</c:formatCode>
                <c:ptCount val="8"/>
                <c:pt idx="0">
                  <c:v>2</c:v>
                </c:pt>
                <c:pt idx="1">
                  <c:v>2</c:v>
                </c:pt>
                <c:pt idx="2">
                  <c:v>1</c:v>
                </c:pt>
                <c:pt idx="3">
                  <c:v>4</c:v>
                </c:pt>
                <c:pt idx="4">
                  <c:v>5</c:v>
                </c:pt>
                <c:pt idx="5">
                  <c:v>8</c:v>
                </c:pt>
                <c:pt idx="6">
                  <c:v>2</c:v>
                </c:pt>
                <c:pt idx="7">
                  <c:v>6</c:v>
                </c:pt>
              </c:numCache>
            </c:numRef>
          </c:val>
          <c:extLst>
            <c:ext xmlns:c16="http://schemas.microsoft.com/office/drawing/2014/chart" uri="{C3380CC4-5D6E-409C-BE32-E72D297353CC}">
              <c16:uniqueId val="{00000001-0CC0-43B8-96BD-672517A1A6AA}"/>
            </c:ext>
          </c:extLst>
        </c:ser>
        <c:dLbls>
          <c:showLegendKey val="0"/>
          <c:showVal val="1"/>
          <c:showCatName val="0"/>
          <c:showSerName val="0"/>
          <c:showPercent val="0"/>
          <c:showBubbleSize val="0"/>
        </c:dLbls>
        <c:gapWidth val="219"/>
        <c:overlap val="-27"/>
        <c:axId val="159706095"/>
        <c:axId val="159697455"/>
      </c:barChart>
      <c:lineChart>
        <c:grouping val="standard"/>
        <c:varyColors val="0"/>
        <c:ser>
          <c:idx val="2"/>
          <c:order val="2"/>
          <c:tx>
            <c:strRef>
              <c:f>'Weekly by discharge'!$D$1</c:f>
              <c:strCache>
                <c:ptCount val="1"/>
                <c:pt idx="0">
                  <c:v>Readmit / admits</c:v>
                </c:pt>
              </c:strCache>
            </c:strRef>
          </c:tx>
          <c:spPr>
            <a:ln w="28575" cap="rnd">
              <a:solidFill>
                <a:schemeClr val="accent3"/>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'Weekly by discharge'!$A$2:$A$9</c:f>
              <c:strCache>
                <c:ptCount val="8"/>
                <c:pt idx="0">
                  <c:v>Feb 18 - Feb 24</c:v>
                </c:pt>
                <c:pt idx="1">
                  <c:v>Feb 25 - Mar 2</c:v>
                </c:pt>
                <c:pt idx="2">
                  <c:v>Mar 3 - Mar 9</c:v>
                </c:pt>
                <c:pt idx="3">
                  <c:v>Mar 10 - Mar 16</c:v>
                </c:pt>
                <c:pt idx="4">
                  <c:v>Mar 17 - Mar 23</c:v>
                </c:pt>
                <c:pt idx="5">
                  <c:v>Mar 24 - Mar 30</c:v>
                </c:pt>
                <c:pt idx="6">
                  <c:v>Mar 31 - Apr 6</c:v>
                </c:pt>
                <c:pt idx="7">
                  <c:v>Apr 7 - Apr 13</c:v>
                </c:pt>
              </c:strCache>
            </c:strRef>
          </c:cat>
          <c:val>
            <c:numRef>
              <c:f>'Weekly by discharge'!$D$2:$D$9</c:f>
              <c:numCache>
                <c:formatCode>0.00%</c:formatCode>
                <c:ptCount val="8"/>
                <c:pt idx="0">
                  <c:v>2.47E-2</c:v>
                </c:pt>
                <c:pt idx="1">
                  <c:v>2.86E-2</c:v>
                </c:pt>
                <c:pt idx="2">
                  <c:v>1.7899999999999999E-2</c:v>
                </c:pt>
                <c:pt idx="3">
                  <c:v>5.8000000000000003E-2</c:v>
                </c:pt>
                <c:pt idx="4">
                  <c:v>6.25E-2</c:v>
                </c:pt>
                <c:pt idx="5">
                  <c:v>0.1053</c:v>
                </c:pt>
                <c:pt idx="6">
                  <c:v>2.1499999999999998E-2</c:v>
                </c:pt>
                <c:pt idx="7">
                  <c:v>6.5199999999999994E-2</c:v>
                </c:pt>
              </c:numCache>
            </c:numRef>
          </c:val>
          <c:smooth val="0"/>
          <c:extLst>
            <c:ext xmlns:c16="http://schemas.microsoft.com/office/drawing/2014/chart" uri="{C3380CC4-5D6E-409C-BE32-E72D297353CC}">
              <c16:uniqueId val="{00000002-0CC0-43B8-96BD-672517A1A6AA}"/>
            </c:ext>
          </c:extLst>
        </c:ser>
        <c:dLbls>
          <c:showLegendKey val="0"/>
          <c:showVal val="1"/>
          <c:showCatName val="0"/>
          <c:showSerName val="0"/>
          <c:showPercent val="0"/>
          <c:showBubbleSize val="0"/>
        </c:dLbls>
        <c:marker val="1"/>
        <c:smooth val="0"/>
        <c:axId val="159702735"/>
        <c:axId val="159696975"/>
      </c:lineChart>
      <c:catAx>
        <c:axId val="15970609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59697455"/>
        <c:crosses val="autoZero"/>
        <c:auto val="1"/>
        <c:lblAlgn val="ctr"/>
        <c:lblOffset val="100"/>
        <c:noMultiLvlLbl val="0"/>
      </c:catAx>
      <c:valAx>
        <c:axId val="159697455"/>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59706095"/>
        <c:crosses val="autoZero"/>
        <c:crossBetween val="between"/>
      </c:valAx>
      <c:valAx>
        <c:axId val="159696975"/>
        <c:scaling>
          <c:orientation val="minMax"/>
        </c:scaling>
        <c:delete val="0"/>
        <c:axPos val="r"/>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59702735"/>
        <c:crosses val="max"/>
        <c:crossBetween val="between"/>
      </c:valAx>
      <c:catAx>
        <c:axId val="159702735"/>
        <c:scaling>
          <c:orientation val="minMax"/>
        </c:scaling>
        <c:delete val="1"/>
        <c:axPos val="b"/>
        <c:numFmt formatCode="General" sourceLinked="1"/>
        <c:majorTickMark val="none"/>
        <c:minorTickMark val="none"/>
        <c:tickLblPos val="nextTo"/>
        <c:crossAx val="159696975"/>
        <c:crosses val="autoZero"/>
        <c:auto val="1"/>
        <c:lblAlgn val="ctr"/>
        <c:lblOffset val="100"/>
        <c:noMultiLvlLbl val="0"/>
      </c:cat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eaLnBrk="1" hangingPunct="1">
              <a:defRPr sz="1200">
                <a:latin typeface="Corbel" charset="0"/>
                <a:ea typeface="ＭＳ Ｐゴシック" charset="-128"/>
              </a:defRPr>
            </a:lvl1pPr>
          </a:lstStyle>
          <a:p>
            <a:pPr>
              <a:defRPr/>
            </a:pPr>
            <a:endParaRPr lang="en-US" dirty="0"/>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eaLnBrk="1" hangingPunct="1">
              <a:defRPr sz="1200">
                <a:latin typeface="Corbel" charset="0"/>
                <a:ea typeface="ＭＳ Ｐゴシック" charset="-128"/>
              </a:defRPr>
            </a:lvl1pPr>
          </a:lstStyle>
          <a:p>
            <a:pPr>
              <a:defRPr/>
            </a:pPr>
            <a:fld id="{0D85F0D3-7600-4970-8A82-CE973729E957}" type="datetimeFigureOut">
              <a:rPr lang="en-US"/>
              <a:pPr>
                <a:defRPr/>
              </a:pPr>
              <a:t>4/25/2024</a:t>
            </a:fld>
            <a:endParaRPr lang="en-US" dirty="0"/>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eaLnBrk="1" hangingPunct="1">
              <a:defRPr sz="1200">
                <a:latin typeface="Corbel" charset="0"/>
                <a:ea typeface="ＭＳ Ｐゴシック" charset="-128"/>
              </a:defRPr>
            </a:lvl1pPr>
          </a:lstStyle>
          <a:p>
            <a:pPr>
              <a:defRPr/>
            </a:pPr>
            <a:endParaRPr lang="en-US" dirty="0"/>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wrap="square" lIns="93177" tIns="46589" rIns="93177" bIns="46589" numCol="1" anchor="b" anchorCtr="0" compatLnSpc="1">
            <a:prstTxWarp prst="textNoShape">
              <a:avLst/>
            </a:prstTxWarp>
          </a:bodyPr>
          <a:lstStyle>
            <a:lvl1pPr algn="r" eaLnBrk="1" hangingPunct="1">
              <a:defRPr sz="1200"/>
            </a:lvl1pPr>
          </a:lstStyle>
          <a:p>
            <a:fld id="{1BE99530-1E07-4EFB-A272-5485014733BD}" type="slidenum">
              <a:rPr lang="en-US" altLang="en-US"/>
              <a:pPr/>
              <a:t>‹#›</a:t>
            </a:fld>
            <a:endParaRPr lang="en-US" altLang="en-US" dirty="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eaLnBrk="1" hangingPunct="1">
              <a:defRPr sz="1200">
                <a:latin typeface="Corbel" charset="0"/>
                <a:ea typeface="ＭＳ Ｐゴシック" charset="-128"/>
              </a:defRPr>
            </a:lvl1pPr>
          </a:lstStyle>
          <a:p>
            <a:pPr>
              <a:defRPr/>
            </a:pPr>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eaLnBrk="1" hangingPunct="1">
              <a:defRPr sz="1200">
                <a:latin typeface="Corbel" charset="0"/>
                <a:ea typeface="ＭＳ Ｐゴシック" charset="-128"/>
              </a:defRPr>
            </a:lvl1pPr>
          </a:lstStyle>
          <a:p>
            <a:pPr>
              <a:defRPr/>
            </a:pPr>
            <a:fld id="{2A70855F-CB1D-4F93-9F2A-922C7611E3E9}" type="datetimeFigureOut">
              <a:rPr lang="en-US"/>
              <a:pPr>
                <a:defRPr/>
              </a:pPr>
              <a:t>4/25/2024</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pPr lvl="0"/>
            <a:endParaRPr lang="en-US" noProof="0"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eaLnBrk="1" hangingPunct="1">
              <a:defRPr sz="1200">
                <a:latin typeface="Corbel" charset="0"/>
                <a:ea typeface="ＭＳ Ｐゴシック" charset="-128"/>
              </a:defRPr>
            </a:lvl1pPr>
          </a:lstStyle>
          <a:p>
            <a:pPr>
              <a:defRPr/>
            </a:pPr>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wrap="square" lIns="93177" tIns="46589" rIns="93177" bIns="46589" numCol="1" anchor="b" anchorCtr="0" compatLnSpc="1">
            <a:prstTxWarp prst="textNoShape">
              <a:avLst/>
            </a:prstTxWarp>
          </a:bodyPr>
          <a:lstStyle>
            <a:lvl1pPr algn="r" eaLnBrk="1" hangingPunct="1">
              <a:defRPr sz="1200"/>
            </a:lvl1pPr>
          </a:lstStyle>
          <a:p>
            <a:fld id="{158D1304-6DF1-46EE-8E0C-FE7C9A150389}" type="slidenum">
              <a:rPr lang="en-US" altLang="en-US"/>
              <a:pPr/>
              <a:t>‹#›</a:t>
            </a:fld>
            <a:endParaRPr lang="en-US" alt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4" name="Rectangle 3"/>
          <p:cNvSpPr>
            <a:spLocks noChangeArrowheads="1"/>
          </p:cNvSpPr>
          <p:nvPr userDrawn="1"/>
        </p:nvSpPr>
        <p:spPr bwMode="auto">
          <a:xfrm>
            <a:off x="0" y="0"/>
            <a:ext cx="12192000" cy="6858000"/>
          </a:xfrm>
          <a:prstGeom prst="rect">
            <a:avLst/>
          </a:prstGeom>
          <a:gradFill rotWithShape="1">
            <a:gsLst>
              <a:gs pos="0">
                <a:srgbClr val="005294"/>
              </a:gs>
              <a:gs pos="88000">
                <a:srgbClr val="004175"/>
              </a:gs>
              <a:gs pos="100000">
                <a:srgbClr val="004175"/>
              </a:gs>
            </a:gsLst>
            <a:lin ang="4260000"/>
          </a:gradFill>
          <a:ln>
            <a:noFill/>
          </a:ln>
          <a:effectLst>
            <a:outerShdw blurRad="40000" dist="23000" dir="5400000" rotWithShape="0">
              <a:srgbClr val="808080">
                <a:alpha val="34998"/>
              </a:srgbClr>
            </a:outerShdw>
          </a:effectLst>
        </p:spPr>
        <p:txBody>
          <a:bodyPr anchor="ctr"/>
          <a:lstStyle>
            <a:lvl1pPr>
              <a:defRPr>
                <a:solidFill>
                  <a:schemeClr val="tx1"/>
                </a:solidFill>
                <a:latin typeface="Corbel" panose="020B0503020204020204" pitchFamily="34" charset="0"/>
                <a:ea typeface="ＭＳ Ｐゴシック" panose="020B0600070205080204" pitchFamily="34" charset="-128"/>
              </a:defRPr>
            </a:lvl1pPr>
            <a:lvl2pPr marL="742950" indent="-285750">
              <a:defRPr>
                <a:solidFill>
                  <a:schemeClr val="tx1"/>
                </a:solidFill>
                <a:latin typeface="Corbel" panose="020B0503020204020204" pitchFamily="34" charset="0"/>
                <a:ea typeface="ＭＳ Ｐゴシック" panose="020B0600070205080204" pitchFamily="34" charset="-128"/>
              </a:defRPr>
            </a:lvl2pPr>
            <a:lvl3pPr marL="1143000" indent="-228600">
              <a:defRPr>
                <a:solidFill>
                  <a:schemeClr val="tx1"/>
                </a:solidFill>
                <a:latin typeface="Corbel" panose="020B0503020204020204" pitchFamily="34" charset="0"/>
                <a:ea typeface="ＭＳ Ｐゴシック" panose="020B0600070205080204" pitchFamily="34" charset="-128"/>
              </a:defRPr>
            </a:lvl3pPr>
            <a:lvl4pPr marL="1600200" indent="-228600">
              <a:defRPr>
                <a:solidFill>
                  <a:schemeClr val="tx1"/>
                </a:solidFill>
                <a:latin typeface="Corbel" panose="020B0503020204020204" pitchFamily="34" charset="0"/>
                <a:ea typeface="ＭＳ Ｐゴシック" panose="020B0600070205080204" pitchFamily="34" charset="-128"/>
              </a:defRPr>
            </a:lvl4pPr>
            <a:lvl5pPr marL="2057400" indent="-228600">
              <a:defRPr>
                <a:solidFill>
                  <a:schemeClr val="tx1"/>
                </a:solidFill>
                <a:latin typeface="Corbel" panose="020B0503020204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ea typeface="ＭＳ Ｐゴシック" panose="020B0600070205080204" pitchFamily="34" charset="-128"/>
              </a:defRPr>
            </a:lvl9pPr>
          </a:lstStyle>
          <a:p>
            <a:pPr algn="ctr" eaLnBrk="1" hangingPunct="1">
              <a:defRPr/>
            </a:pPr>
            <a:endParaRPr lang="en-US" altLang="en-US" dirty="0">
              <a:solidFill>
                <a:srgbClr val="1E3964"/>
              </a:solidFill>
            </a:endParaRPr>
          </a:p>
        </p:txBody>
      </p:sp>
      <p:pic>
        <p:nvPicPr>
          <p:cNvPr id="5" name="Picture 9"/>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047038" y="5600700"/>
            <a:ext cx="3379787" cy="749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Subtitle 2"/>
          <p:cNvSpPr>
            <a:spLocks noGrp="1"/>
          </p:cNvSpPr>
          <p:nvPr>
            <p:ph type="subTitle" idx="1"/>
          </p:nvPr>
        </p:nvSpPr>
        <p:spPr>
          <a:xfrm>
            <a:off x="1208532" y="3237635"/>
            <a:ext cx="9774936" cy="1032148"/>
          </a:xfrm>
        </p:spPr>
        <p:txBody>
          <a:bodyPr lIns="0" tIns="0" rIns="0" bIns="0">
            <a:normAutofit/>
          </a:bodyPr>
          <a:lstStyle>
            <a:lvl1pPr marL="0" indent="0" algn="l">
              <a:buNone/>
              <a:defRPr sz="26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37" name="Title 1"/>
          <p:cNvSpPr>
            <a:spLocks noGrp="1"/>
          </p:cNvSpPr>
          <p:nvPr>
            <p:ph type="ctrTitle"/>
          </p:nvPr>
        </p:nvSpPr>
        <p:spPr>
          <a:xfrm>
            <a:off x="1208532" y="1573078"/>
            <a:ext cx="9774936" cy="1526736"/>
          </a:xfrm>
        </p:spPr>
        <p:txBody>
          <a:bodyPr anchor="b">
            <a:noAutofit/>
          </a:bodyPr>
          <a:lstStyle>
            <a:lvl1pPr algn="l">
              <a:defRPr sz="5400" i="1">
                <a:solidFill>
                  <a:srgbClr val="58AFD6"/>
                </a:solidFill>
              </a:defRPr>
            </a:lvl1pPr>
          </a:lstStyle>
          <a:p>
            <a:r>
              <a:rPr lang="en-US"/>
              <a:t>Click to edit Master title style</a:t>
            </a:r>
            <a:endParaRPr lang="en-US" dirty="0"/>
          </a:p>
        </p:txBody>
      </p:sp>
    </p:spTree>
    <p:extLst>
      <p:ext uri="{BB962C8B-B14F-4D97-AF65-F5344CB8AC3E}">
        <p14:creationId xmlns:p14="http://schemas.microsoft.com/office/powerpoint/2010/main" val="37879239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07825" y="1596325"/>
            <a:ext cx="9776350" cy="1486875"/>
          </a:xfrm>
        </p:spPr>
        <p:txBody>
          <a:bodyPr anchor="b">
            <a:noAutofit/>
          </a:bodyPr>
          <a:lstStyle>
            <a:lvl1pPr algn="l">
              <a:defRPr sz="4600" b="1" cap="none"/>
            </a:lvl1pPr>
          </a:lstStyle>
          <a:p>
            <a:r>
              <a:rPr lang="en-US"/>
              <a:t>Click to edit Master title style</a:t>
            </a:r>
            <a:endParaRPr lang="en-US" dirty="0"/>
          </a:p>
        </p:txBody>
      </p:sp>
      <p:sp>
        <p:nvSpPr>
          <p:cNvPr id="3" name="Text Placeholder 2"/>
          <p:cNvSpPr>
            <a:spLocks noGrp="1"/>
          </p:cNvSpPr>
          <p:nvPr>
            <p:ph type="body" idx="1"/>
          </p:nvPr>
        </p:nvSpPr>
        <p:spPr>
          <a:xfrm>
            <a:off x="1208532" y="3244584"/>
            <a:ext cx="9774936" cy="986453"/>
          </a:xfrm>
        </p:spPr>
        <p:txBody>
          <a:bodyPr lIns="0" tIns="0" rIns="0" bIns="0">
            <a:normAutofit/>
          </a:bodyPr>
          <a:lstStyle>
            <a:lvl1pPr marL="0" indent="0">
              <a:buNone/>
              <a:defRPr sz="2600">
                <a:solidFill>
                  <a:srgbClr val="262626"/>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Slide Number Placeholder 4"/>
          <p:cNvSpPr>
            <a:spLocks noGrp="1"/>
          </p:cNvSpPr>
          <p:nvPr>
            <p:ph type="sldNum" sz="quarter" idx="10"/>
          </p:nvPr>
        </p:nvSpPr>
        <p:spPr/>
        <p:txBody>
          <a:bodyPr/>
          <a:lstStyle>
            <a:lvl1pPr>
              <a:defRPr/>
            </a:lvl1pPr>
          </a:lstStyle>
          <a:p>
            <a:fld id="{843F88F2-7DEA-45C3-B7F0-651EB3FBC7D5}" type="slidenum">
              <a:rPr lang="en-US" altLang="en-US"/>
              <a:pPr/>
              <a:t>‹#›</a:t>
            </a:fld>
            <a:endParaRPr lang="en-US" altLang="en-US" dirty="0"/>
          </a:p>
        </p:txBody>
      </p:sp>
    </p:spTree>
    <p:extLst>
      <p:ext uri="{BB962C8B-B14F-4D97-AF65-F5344CB8AC3E}">
        <p14:creationId xmlns:p14="http://schemas.microsoft.com/office/powerpoint/2010/main" val="31343463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199" y="1371600"/>
            <a:ext cx="11265408" cy="4791456"/>
          </a:xfrm>
        </p:spPr>
        <p:txBody>
          <a:bodyPr/>
          <a:lstStyle>
            <a:lvl1pPr>
              <a:spcBef>
                <a:spcPts val="1000"/>
              </a:spcBef>
              <a:defRPr>
                <a:solidFill>
                  <a:srgbClr val="262626"/>
                </a:solidFill>
              </a:defRPr>
            </a:lvl1pPr>
            <a:lvl2pPr>
              <a:defRPr>
                <a:solidFill>
                  <a:srgbClr val="262626"/>
                </a:solidFill>
              </a:defRPr>
            </a:lvl2pPr>
            <a:lvl3pPr>
              <a:defRPr>
                <a:solidFill>
                  <a:srgbClr val="262626"/>
                </a:solidFill>
              </a:defRPr>
            </a:lvl3pPr>
            <a:lvl4pPr>
              <a:defRPr>
                <a:solidFill>
                  <a:srgbClr val="262626"/>
                </a:solidFill>
              </a:defRPr>
            </a:lvl4pPr>
            <a:lvl5pPr>
              <a:defRPr>
                <a:solidFill>
                  <a:srgbClr val="262626"/>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itle 1"/>
          <p:cNvSpPr>
            <a:spLocks noGrp="1"/>
          </p:cNvSpPr>
          <p:nvPr>
            <p:ph type="title"/>
          </p:nvPr>
        </p:nvSpPr>
        <p:spPr>
          <a:xfrm>
            <a:off x="457200" y="342900"/>
            <a:ext cx="11277600" cy="935710"/>
          </a:xfrm>
        </p:spPr>
        <p:txBody>
          <a:bodyPr/>
          <a:lstStyle>
            <a:lvl1pPr algn="l">
              <a:defRPr/>
            </a:lvl1pPr>
          </a:lstStyle>
          <a:p>
            <a:r>
              <a:rPr lang="en-US"/>
              <a:t>Click to edit Master title style</a:t>
            </a:r>
            <a:endParaRPr lang="en-US" dirty="0"/>
          </a:p>
        </p:txBody>
      </p:sp>
      <p:sp>
        <p:nvSpPr>
          <p:cNvPr id="5" name="Slide Number Placeholder 4"/>
          <p:cNvSpPr>
            <a:spLocks noGrp="1"/>
          </p:cNvSpPr>
          <p:nvPr>
            <p:ph type="sldNum" sz="quarter" idx="10"/>
          </p:nvPr>
        </p:nvSpPr>
        <p:spPr/>
        <p:txBody>
          <a:bodyPr/>
          <a:lstStyle>
            <a:lvl1pPr>
              <a:defRPr/>
            </a:lvl1pPr>
          </a:lstStyle>
          <a:p>
            <a:fld id="{D16AC883-5E43-4CB0-8156-4928F17774AC}" type="slidenum">
              <a:rPr lang="en-US" altLang="en-US"/>
              <a:pPr/>
              <a:t>‹#›</a:t>
            </a:fld>
            <a:endParaRPr lang="en-US" altLang="en-US" dirty="0"/>
          </a:p>
        </p:txBody>
      </p:sp>
    </p:spTree>
    <p:extLst>
      <p:ext uri="{BB962C8B-B14F-4D97-AF65-F5344CB8AC3E}">
        <p14:creationId xmlns:p14="http://schemas.microsoft.com/office/powerpoint/2010/main" val="14652685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42900"/>
            <a:ext cx="11271503" cy="927961"/>
          </a:xfrm>
        </p:spPr>
        <p:txBody>
          <a:bodyPr/>
          <a:lstStyle/>
          <a:p>
            <a:r>
              <a:rPr lang="en-US"/>
              <a:t>Click to edit Master title style</a:t>
            </a:r>
            <a:endParaRPr lang="en-US" dirty="0"/>
          </a:p>
        </p:txBody>
      </p:sp>
      <p:sp>
        <p:nvSpPr>
          <p:cNvPr id="3" name="Content Placeholder 2"/>
          <p:cNvSpPr>
            <a:spLocks noGrp="1"/>
          </p:cNvSpPr>
          <p:nvPr>
            <p:ph sz="half" idx="1"/>
          </p:nvPr>
        </p:nvSpPr>
        <p:spPr>
          <a:xfrm>
            <a:off x="457200" y="1371600"/>
            <a:ext cx="5577840" cy="4800600"/>
          </a:xfrm>
        </p:spPr>
        <p:txBody>
          <a:bodyPr>
            <a:normAutofit/>
          </a:bodyPr>
          <a:lstStyle>
            <a:lvl1pPr>
              <a:defRPr sz="2400">
                <a:solidFill>
                  <a:srgbClr val="262626"/>
                </a:solidFill>
              </a:defRPr>
            </a:lvl1pPr>
            <a:lvl2pPr>
              <a:defRPr sz="1800">
                <a:solidFill>
                  <a:srgbClr val="262626"/>
                </a:solidFill>
              </a:defRPr>
            </a:lvl2pPr>
            <a:lvl3pPr>
              <a:defRPr sz="1800">
                <a:solidFill>
                  <a:srgbClr val="262626"/>
                </a:solidFill>
              </a:defRPr>
            </a:lvl3pPr>
            <a:lvl4pPr>
              <a:defRPr sz="1800">
                <a:solidFill>
                  <a:srgbClr val="262626"/>
                </a:solidFill>
              </a:defRPr>
            </a:lvl4pPr>
            <a:lvl5pPr>
              <a:defRPr sz="1800">
                <a:solidFill>
                  <a:srgbClr val="262626"/>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56960" y="1371600"/>
            <a:ext cx="5577840" cy="4800600"/>
          </a:xfrm>
        </p:spPr>
        <p:txBody>
          <a:bodyPr>
            <a:normAutofit/>
          </a:bodyPr>
          <a:lstStyle>
            <a:lvl1pPr>
              <a:defRPr sz="24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Slide Number Placeholder 4"/>
          <p:cNvSpPr>
            <a:spLocks noGrp="1"/>
          </p:cNvSpPr>
          <p:nvPr>
            <p:ph type="sldNum" sz="quarter" idx="10"/>
          </p:nvPr>
        </p:nvSpPr>
        <p:spPr/>
        <p:txBody>
          <a:bodyPr/>
          <a:lstStyle>
            <a:lvl1pPr>
              <a:defRPr/>
            </a:lvl1pPr>
          </a:lstStyle>
          <a:p>
            <a:fld id="{E0DC1BEF-4572-4D77-AE5D-D7DFB19DE981}" type="slidenum">
              <a:rPr lang="en-US" altLang="en-US"/>
              <a:pPr/>
              <a:t>‹#›</a:t>
            </a:fld>
            <a:endParaRPr lang="en-US" altLang="en-US" dirty="0"/>
          </a:p>
        </p:txBody>
      </p:sp>
    </p:spTree>
    <p:extLst>
      <p:ext uri="{BB962C8B-B14F-4D97-AF65-F5344CB8AC3E}">
        <p14:creationId xmlns:p14="http://schemas.microsoft.com/office/powerpoint/2010/main" val="9634068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Slide Number Placeholder 4"/>
          <p:cNvSpPr>
            <a:spLocks noGrp="1"/>
          </p:cNvSpPr>
          <p:nvPr>
            <p:ph type="sldNum" sz="quarter" idx="10"/>
          </p:nvPr>
        </p:nvSpPr>
        <p:spPr/>
        <p:txBody>
          <a:bodyPr/>
          <a:lstStyle>
            <a:lvl1pPr>
              <a:defRPr/>
            </a:lvl1pPr>
          </a:lstStyle>
          <a:p>
            <a:fld id="{C0CEFD3A-6060-4E79-9582-B6B3DE4BE6E7}" type="slidenum">
              <a:rPr lang="en-US" altLang="en-US"/>
              <a:pPr/>
              <a:t>‹#›</a:t>
            </a:fld>
            <a:endParaRPr lang="en-US" altLang="en-US" dirty="0"/>
          </a:p>
        </p:txBody>
      </p:sp>
    </p:spTree>
    <p:extLst>
      <p:ext uri="{BB962C8B-B14F-4D97-AF65-F5344CB8AC3E}">
        <p14:creationId xmlns:p14="http://schemas.microsoft.com/office/powerpoint/2010/main" val="25001981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73639" y="5581524"/>
            <a:ext cx="7844723" cy="342701"/>
          </a:xfrm>
        </p:spPr>
        <p:txBody>
          <a:bodyPr/>
          <a:lstStyle>
            <a:lvl1pPr algn="l">
              <a:defRPr sz="2000" b="1"/>
            </a:lvl1pPr>
          </a:lstStyle>
          <a:p>
            <a:r>
              <a:rPr lang="en-US"/>
              <a:t>Click to edit Master title style</a:t>
            </a:r>
            <a:endParaRPr lang="en-US" dirty="0"/>
          </a:p>
        </p:txBody>
      </p:sp>
      <p:sp>
        <p:nvSpPr>
          <p:cNvPr id="3" name="Picture Placeholder 2"/>
          <p:cNvSpPr>
            <a:spLocks noGrp="1"/>
          </p:cNvSpPr>
          <p:nvPr>
            <p:ph type="pic" idx="1"/>
          </p:nvPr>
        </p:nvSpPr>
        <p:spPr>
          <a:xfrm>
            <a:off x="1991532" y="459387"/>
            <a:ext cx="8208936" cy="4987474"/>
          </a:xfrm>
          <a:pattFill prst="lgCheck">
            <a:fgClr>
              <a:schemeClr val="bg2">
                <a:lumMod val="95000"/>
              </a:schemeClr>
            </a:fgClr>
            <a:bgClr>
              <a:schemeClr val="bg2">
                <a:lumMod val="85000"/>
              </a:schemeClr>
            </a:bgClr>
          </a:pattFill>
        </p:spPr>
        <p:txBody>
          <a:bodyPr bIns="640080" rtlCol="0" anchor="ctr">
            <a:normAutofit/>
          </a:bodyPr>
          <a:lstStyle>
            <a:lvl1pPr marL="0" indent="0" algn="ct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
        <p:nvSpPr>
          <p:cNvPr id="4" name="Text Placeholder 3"/>
          <p:cNvSpPr>
            <a:spLocks noGrp="1"/>
          </p:cNvSpPr>
          <p:nvPr>
            <p:ph type="body" sz="half" idx="2"/>
          </p:nvPr>
        </p:nvSpPr>
        <p:spPr>
          <a:xfrm>
            <a:off x="2173639" y="5939034"/>
            <a:ext cx="7844723" cy="357150"/>
          </a:xfrm>
        </p:spPr>
        <p:txBody>
          <a:bodyPr lIns="0" tIns="0" rIns="0" bIns="0"/>
          <a:lstStyle>
            <a:lvl1pPr marL="0" indent="0">
              <a:buNone/>
              <a:defRPr sz="14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4"/>
          <p:cNvSpPr>
            <a:spLocks noGrp="1"/>
          </p:cNvSpPr>
          <p:nvPr>
            <p:ph type="sldNum" sz="quarter" idx="10"/>
          </p:nvPr>
        </p:nvSpPr>
        <p:spPr/>
        <p:txBody>
          <a:bodyPr/>
          <a:lstStyle>
            <a:lvl1pPr>
              <a:defRPr/>
            </a:lvl1pPr>
          </a:lstStyle>
          <a:p>
            <a:fld id="{FF7A696C-F281-471C-BE89-95453B5006B8}" type="slidenum">
              <a:rPr lang="en-US" altLang="en-US"/>
              <a:pPr/>
              <a:t>‹#›</a:t>
            </a:fld>
            <a:endParaRPr lang="en-US" altLang="en-US" dirty="0"/>
          </a:p>
        </p:txBody>
      </p:sp>
    </p:spTree>
    <p:extLst>
      <p:ext uri="{BB962C8B-B14F-4D97-AF65-F5344CB8AC3E}">
        <p14:creationId xmlns:p14="http://schemas.microsoft.com/office/powerpoint/2010/main" val="33857132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alpha val="50195"/>
          </a:srgbClr>
        </a:solidFill>
        <a:effectLst/>
      </p:bgPr>
    </p:bg>
    <p:spTree>
      <p:nvGrpSpPr>
        <p:cNvPr id="1" name=""/>
        <p:cNvGrpSpPr/>
        <p:nvPr/>
      </p:nvGrpSpPr>
      <p:grpSpPr>
        <a:xfrm>
          <a:off x="0" y="0"/>
          <a:ext cx="0" cy="0"/>
          <a:chOff x="0" y="0"/>
          <a:chExt cx="0" cy="0"/>
        </a:xfrm>
      </p:grpSpPr>
      <p:sp>
        <p:nvSpPr>
          <p:cNvPr id="1027" name="Title Placeholder 1"/>
          <p:cNvSpPr>
            <a:spLocks noGrp="1"/>
          </p:cNvSpPr>
          <p:nvPr>
            <p:ph type="title"/>
          </p:nvPr>
        </p:nvSpPr>
        <p:spPr bwMode="auto">
          <a:xfrm>
            <a:off x="463550" y="342900"/>
            <a:ext cx="11264900" cy="928688"/>
          </a:xfrm>
          <a:prstGeom prst="rect">
            <a:avLst/>
          </a:prstGeom>
          <a:noFill/>
          <a:ln>
            <a:noFill/>
          </a:ln>
        </p:spPr>
        <p:txBody>
          <a:bodyPr vert="horz" wrap="square" lIns="0" tIns="0" rIns="0" bIns="0" numCol="1" anchor="t" anchorCtr="0" compatLnSpc="1">
            <a:prstTxWarp prst="textNoShape">
              <a:avLst/>
            </a:prstTxWarp>
          </a:bodyPr>
          <a:lstStyle/>
          <a:p>
            <a:pPr lvl="0"/>
            <a:r>
              <a:rPr lang="en-US" altLang="en-US" dirty="0"/>
              <a:t>Click to edit Master title</a:t>
            </a:r>
          </a:p>
        </p:txBody>
      </p:sp>
      <p:sp>
        <p:nvSpPr>
          <p:cNvPr id="2" name="Text Placeholder 2"/>
          <p:cNvSpPr>
            <a:spLocks noGrp="1"/>
          </p:cNvSpPr>
          <p:nvPr>
            <p:ph type="body" idx="1"/>
          </p:nvPr>
        </p:nvSpPr>
        <p:spPr bwMode="auto">
          <a:xfrm>
            <a:off x="463550" y="1379538"/>
            <a:ext cx="11271250" cy="4792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8" name="Rectangle 7"/>
          <p:cNvSpPr/>
          <p:nvPr userDrawn="1"/>
        </p:nvSpPr>
        <p:spPr>
          <a:xfrm>
            <a:off x="0" y="6462713"/>
            <a:ext cx="12192000" cy="404812"/>
          </a:xfrm>
          <a:prstGeom prst="rect">
            <a:avLst/>
          </a:prstGeom>
          <a:gradFill>
            <a:gsLst>
              <a:gs pos="18000">
                <a:srgbClr val="005294"/>
              </a:gs>
              <a:gs pos="100000">
                <a:srgbClr val="004175"/>
              </a:gs>
            </a:gsLst>
            <a:lin ang="21120000" scaled="0"/>
          </a:gra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5" name="Slide Number Placeholder 4"/>
          <p:cNvSpPr>
            <a:spLocks noGrp="1"/>
          </p:cNvSpPr>
          <p:nvPr>
            <p:ph type="sldNum" sz="quarter" idx="4"/>
          </p:nvPr>
        </p:nvSpPr>
        <p:spPr>
          <a:xfrm>
            <a:off x="139700" y="6481763"/>
            <a:ext cx="996950" cy="365125"/>
          </a:xfrm>
          <a:prstGeom prst="rect">
            <a:avLst/>
          </a:prstGeom>
        </p:spPr>
        <p:txBody>
          <a:bodyPr vert="horz" wrap="square" lIns="91440" tIns="45720" rIns="91440" bIns="45720" numCol="1" anchor="ctr" anchorCtr="0" compatLnSpc="1">
            <a:prstTxWarp prst="textNoShape">
              <a:avLst/>
            </a:prstTxWarp>
          </a:bodyPr>
          <a:lstStyle>
            <a:lvl1pPr>
              <a:defRPr sz="1400">
                <a:solidFill>
                  <a:schemeClr val="bg2"/>
                </a:solidFill>
                <a:latin typeface="Calibri" panose="020F0502020204030204" pitchFamily="34" charset="0"/>
              </a:defRPr>
            </a:lvl1pPr>
          </a:lstStyle>
          <a:p>
            <a:fld id="{30DE98E2-B31C-475D-9EA1-3F5340D01522}" type="slidenum">
              <a:rPr lang="en-US" altLang="en-US"/>
              <a:pPr/>
              <a:t>‹#›</a:t>
            </a:fld>
            <a:endParaRPr lang="en-US" altLang="en-US" dirty="0"/>
          </a:p>
        </p:txBody>
      </p:sp>
      <p:pic>
        <p:nvPicPr>
          <p:cNvPr id="1030" name="Picture 8"/>
          <p:cNvPicPr>
            <a:picLocks noChangeAspect="1" noChangeArrowheads="1"/>
          </p:cNvPicPr>
          <p:nvPr userDrawn="1"/>
        </p:nvPicPr>
        <p:blipFill>
          <a:blip r:embed="rId8">
            <a:extLst>
              <a:ext uri="{28A0092B-C50C-407E-A947-70E740481C1C}">
                <a14:useLocalDpi xmlns:a14="http://schemas.microsoft.com/office/drawing/2010/main" val="0"/>
              </a:ext>
            </a:extLst>
          </a:blip>
          <a:srcRect/>
          <a:stretch>
            <a:fillRect/>
          </a:stretch>
        </p:blipFill>
        <p:spPr bwMode="auto">
          <a:xfrm>
            <a:off x="10113963" y="6497638"/>
            <a:ext cx="1497012" cy="331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862" r:id="rId1"/>
    <p:sldLayoutId id="2147483857" r:id="rId2"/>
    <p:sldLayoutId id="2147483858" r:id="rId3"/>
    <p:sldLayoutId id="2147483859" r:id="rId4"/>
    <p:sldLayoutId id="2147483860" r:id="rId5"/>
    <p:sldLayoutId id="2147483861" r:id="rId6"/>
  </p:sldLayoutIdLst>
  <p:hf hdr="0" ftr="0" dt="0"/>
  <p:txStyles>
    <p:titleStyle>
      <a:lvl1pPr algn="l" defTabSz="457200" rtl="0" eaLnBrk="1" fontAlgn="base" hangingPunct="1">
        <a:lnSpc>
          <a:spcPct val="85000"/>
        </a:lnSpc>
        <a:spcBef>
          <a:spcPct val="0"/>
        </a:spcBef>
        <a:spcAft>
          <a:spcPct val="0"/>
        </a:spcAft>
        <a:defRPr sz="3600" b="1" i="1" kern="1200" spc="-50">
          <a:solidFill>
            <a:schemeClr val="tx2"/>
          </a:solidFill>
          <a:latin typeface="Corbel" panose="020B0503020204020204" pitchFamily="34" charset="0"/>
          <a:ea typeface="MS PGothic" panose="020B0600070205080204" pitchFamily="34" charset="-128"/>
          <a:cs typeface="Corbel" panose="020B0503020204020204" pitchFamily="34" charset="0"/>
        </a:defRPr>
      </a:lvl1pPr>
      <a:lvl2pPr algn="l" defTabSz="457200" rtl="0" eaLnBrk="1" fontAlgn="base" hangingPunct="1">
        <a:lnSpc>
          <a:spcPct val="85000"/>
        </a:lnSpc>
        <a:spcBef>
          <a:spcPct val="0"/>
        </a:spcBef>
        <a:spcAft>
          <a:spcPct val="0"/>
        </a:spcAft>
        <a:defRPr sz="3600" b="1" i="1">
          <a:solidFill>
            <a:schemeClr val="tx2"/>
          </a:solidFill>
          <a:latin typeface="Corbel" panose="020B0503020204020204" pitchFamily="34" charset="0"/>
          <a:ea typeface="MS PGothic" panose="020B0600070205080204" pitchFamily="34" charset="-128"/>
          <a:cs typeface="Corbel" panose="020B0503020204020204" pitchFamily="34" charset="0"/>
        </a:defRPr>
      </a:lvl2pPr>
      <a:lvl3pPr algn="l" defTabSz="457200" rtl="0" eaLnBrk="1" fontAlgn="base" hangingPunct="1">
        <a:lnSpc>
          <a:spcPct val="85000"/>
        </a:lnSpc>
        <a:spcBef>
          <a:spcPct val="0"/>
        </a:spcBef>
        <a:spcAft>
          <a:spcPct val="0"/>
        </a:spcAft>
        <a:defRPr sz="3600" b="1" i="1">
          <a:solidFill>
            <a:schemeClr val="tx2"/>
          </a:solidFill>
          <a:latin typeface="Corbel" panose="020B0503020204020204" pitchFamily="34" charset="0"/>
          <a:ea typeface="MS PGothic" panose="020B0600070205080204" pitchFamily="34" charset="-128"/>
          <a:cs typeface="Corbel" panose="020B0503020204020204" pitchFamily="34" charset="0"/>
        </a:defRPr>
      </a:lvl3pPr>
      <a:lvl4pPr algn="l" defTabSz="457200" rtl="0" eaLnBrk="1" fontAlgn="base" hangingPunct="1">
        <a:lnSpc>
          <a:spcPct val="85000"/>
        </a:lnSpc>
        <a:spcBef>
          <a:spcPct val="0"/>
        </a:spcBef>
        <a:spcAft>
          <a:spcPct val="0"/>
        </a:spcAft>
        <a:defRPr sz="3600" b="1" i="1">
          <a:solidFill>
            <a:schemeClr val="tx2"/>
          </a:solidFill>
          <a:latin typeface="Corbel" panose="020B0503020204020204" pitchFamily="34" charset="0"/>
          <a:ea typeface="MS PGothic" panose="020B0600070205080204" pitchFamily="34" charset="-128"/>
          <a:cs typeface="Corbel" panose="020B0503020204020204" pitchFamily="34" charset="0"/>
        </a:defRPr>
      </a:lvl4pPr>
      <a:lvl5pPr algn="l" defTabSz="457200" rtl="0" eaLnBrk="1" fontAlgn="base" hangingPunct="1">
        <a:lnSpc>
          <a:spcPct val="85000"/>
        </a:lnSpc>
        <a:spcBef>
          <a:spcPct val="0"/>
        </a:spcBef>
        <a:spcAft>
          <a:spcPct val="0"/>
        </a:spcAft>
        <a:defRPr sz="3600" b="1" i="1">
          <a:solidFill>
            <a:schemeClr val="tx2"/>
          </a:solidFill>
          <a:latin typeface="Corbel" panose="020B0503020204020204" pitchFamily="34" charset="0"/>
          <a:ea typeface="MS PGothic" panose="020B0600070205080204" pitchFamily="34" charset="-128"/>
          <a:cs typeface="Corbel" panose="020B0503020204020204" pitchFamily="34" charset="0"/>
        </a:defRPr>
      </a:lvl5pPr>
      <a:lvl6pPr marL="457200" algn="l" defTabSz="457200" rtl="0" eaLnBrk="1" fontAlgn="base" hangingPunct="1">
        <a:spcBef>
          <a:spcPct val="0"/>
        </a:spcBef>
        <a:spcAft>
          <a:spcPct val="0"/>
        </a:spcAft>
        <a:defRPr sz="3800" i="1">
          <a:solidFill>
            <a:schemeClr val="tx2"/>
          </a:solidFill>
          <a:latin typeface="Georgia" charset="0"/>
          <a:ea typeface="ＭＳ Ｐゴシック" charset="0"/>
        </a:defRPr>
      </a:lvl6pPr>
      <a:lvl7pPr marL="914400" algn="l" defTabSz="457200" rtl="0" eaLnBrk="1" fontAlgn="base" hangingPunct="1">
        <a:spcBef>
          <a:spcPct val="0"/>
        </a:spcBef>
        <a:spcAft>
          <a:spcPct val="0"/>
        </a:spcAft>
        <a:defRPr sz="3800" i="1">
          <a:solidFill>
            <a:schemeClr val="tx2"/>
          </a:solidFill>
          <a:latin typeface="Georgia" charset="0"/>
          <a:ea typeface="ＭＳ Ｐゴシック" charset="0"/>
        </a:defRPr>
      </a:lvl7pPr>
      <a:lvl8pPr marL="1371600" algn="l" defTabSz="457200" rtl="0" eaLnBrk="1" fontAlgn="base" hangingPunct="1">
        <a:spcBef>
          <a:spcPct val="0"/>
        </a:spcBef>
        <a:spcAft>
          <a:spcPct val="0"/>
        </a:spcAft>
        <a:defRPr sz="3800" i="1">
          <a:solidFill>
            <a:schemeClr val="tx2"/>
          </a:solidFill>
          <a:latin typeface="Georgia" charset="0"/>
          <a:ea typeface="ＭＳ Ｐゴシック" charset="0"/>
        </a:defRPr>
      </a:lvl8pPr>
      <a:lvl9pPr marL="1828800" algn="l" defTabSz="457200" rtl="0" eaLnBrk="1" fontAlgn="base" hangingPunct="1">
        <a:spcBef>
          <a:spcPct val="0"/>
        </a:spcBef>
        <a:spcAft>
          <a:spcPct val="0"/>
        </a:spcAft>
        <a:defRPr sz="3800" i="1">
          <a:solidFill>
            <a:schemeClr val="tx2"/>
          </a:solidFill>
          <a:latin typeface="Georgia" charset="0"/>
          <a:ea typeface="ＭＳ Ｐゴシック" charset="0"/>
        </a:defRPr>
      </a:lvl9pPr>
    </p:titleStyle>
    <p:bodyStyle>
      <a:lvl1pPr marL="228600" indent="-228600" algn="l" defTabSz="457200" rtl="0" eaLnBrk="1" fontAlgn="base" hangingPunct="1">
        <a:spcBef>
          <a:spcPts val="1000"/>
        </a:spcBef>
        <a:spcAft>
          <a:spcPct val="0"/>
        </a:spcAft>
        <a:buFont typeface="Arial" panose="020B0604020202020204" pitchFamily="34" charset="0"/>
        <a:buChar char="•"/>
        <a:defRPr sz="2400" kern="1200">
          <a:solidFill>
            <a:srgbClr val="262626"/>
          </a:solidFill>
          <a:latin typeface="Corbel"/>
          <a:ea typeface="MS PGothic" panose="020B0600070205080204" pitchFamily="34" charset="-128"/>
          <a:cs typeface="Corbel"/>
        </a:defRPr>
      </a:lvl1pPr>
      <a:lvl2pPr marL="687388" indent="-230188" algn="l" defTabSz="457200" rtl="0" eaLnBrk="1" fontAlgn="base" hangingPunct="1">
        <a:spcBef>
          <a:spcPts val="600"/>
        </a:spcBef>
        <a:spcAft>
          <a:spcPct val="0"/>
        </a:spcAft>
        <a:buFont typeface="Arial" panose="020B0604020202020204" pitchFamily="34" charset="0"/>
        <a:buChar char="–"/>
        <a:defRPr kern="1200">
          <a:solidFill>
            <a:srgbClr val="262626"/>
          </a:solidFill>
          <a:latin typeface="Corbel"/>
          <a:ea typeface="MS PGothic" panose="020B0600070205080204" pitchFamily="34" charset="-128"/>
          <a:cs typeface="Corbel"/>
        </a:defRPr>
      </a:lvl2pPr>
      <a:lvl3pPr marL="1085850" indent="-171450" algn="l" defTabSz="457200" rtl="0" eaLnBrk="1" fontAlgn="base" hangingPunct="1">
        <a:spcBef>
          <a:spcPts val="600"/>
        </a:spcBef>
        <a:spcAft>
          <a:spcPct val="0"/>
        </a:spcAft>
        <a:buFont typeface="Arial" panose="020B0604020202020204" pitchFamily="34" charset="0"/>
        <a:buChar char="•"/>
        <a:defRPr kern="1200">
          <a:solidFill>
            <a:srgbClr val="262626"/>
          </a:solidFill>
          <a:latin typeface="Corbel"/>
          <a:ea typeface="MS PGothic" panose="020B0600070205080204" pitchFamily="34" charset="-128"/>
          <a:cs typeface="Corbel"/>
        </a:defRPr>
      </a:lvl3pPr>
      <a:lvl4pPr marL="1600200" indent="-228600" algn="l" defTabSz="457200" rtl="0" eaLnBrk="1" fontAlgn="base" hangingPunct="1">
        <a:spcBef>
          <a:spcPts val="600"/>
        </a:spcBef>
        <a:spcAft>
          <a:spcPct val="0"/>
        </a:spcAft>
        <a:buFont typeface="Arial" panose="020B0604020202020204" pitchFamily="34" charset="0"/>
        <a:buChar char="–"/>
        <a:defRPr kern="1200">
          <a:solidFill>
            <a:srgbClr val="262626"/>
          </a:solidFill>
          <a:latin typeface="Corbel"/>
          <a:ea typeface="MS PGothic" panose="020B0600070205080204" pitchFamily="34" charset="-128"/>
          <a:cs typeface="Corbel"/>
        </a:defRPr>
      </a:lvl4pPr>
      <a:lvl5pPr marL="2057400" indent="-228600" algn="l" defTabSz="457200" rtl="0" eaLnBrk="1" fontAlgn="base" hangingPunct="1">
        <a:spcBef>
          <a:spcPts val="600"/>
        </a:spcBef>
        <a:spcAft>
          <a:spcPct val="0"/>
        </a:spcAft>
        <a:buFont typeface="Arial" panose="020B0604020202020204" pitchFamily="34" charset="0"/>
        <a:buChar char="»"/>
        <a:defRPr kern="1200">
          <a:solidFill>
            <a:srgbClr val="262626"/>
          </a:solidFill>
          <a:latin typeface="Corbel"/>
          <a:ea typeface="MS PGothic" panose="020B0600070205080204" pitchFamily="34" charset="-128"/>
          <a:cs typeface="Corbe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cid:image006.jpg@01DA7C4A.F4ED2FA0" TargetMode="External"/><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hyperlink" Target="https://krmcportal.krmc.local/Intranet/Main.aspx?tid=292" TargetMode="Externa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cid:2249eaf0-7d8e-446c-b918-7bd993c605dc" TargetMode="External"/><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cid:image005.png@01DA7C4A.F4ED2FA0" TargetMode="External"/><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84AAFFD-C0A4-6C00-8C13-650F99612500}"/>
              </a:ext>
            </a:extLst>
          </p:cNvPr>
          <p:cNvSpPr>
            <a:spLocks noGrp="1"/>
          </p:cNvSpPr>
          <p:nvPr>
            <p:ph type="ctrTitle"/>
          </p:nvPr>
        </p:nvSpPr>
        <p:spPr/>
        <p:txBody>
          <a:bodyPr/>
          <a:lstStyle/>
          <a:p>
            <a:r>
              <a:rPr lang="en-US" dirty="0">
                <a:solidFill>
                  <a:schemeClr val="bg2"/>
                </a:solidFill>
              </a:rPr>
              <a:t>Reducing Readmissions- </a:t>
            </a:r>
            <a:br>
              <a:rPr lang="en-US" dirty="0">
                <a:solidFill>
                  <a:schemeClr val="bg2"/>
                </a:solidFill>
              </a:rPr>
            </a:br>
            <a:r>
              <a:rPr lang="en-US" dirty="0">
                <a:solidFill>
                  <a:schemeClr val="bg2"/>
                </a:solidFill>
              </a:rPr>
              <a:t>a multidisciplinary Approach </a:t>
            </a:r>
          </a:p>
        </p:txBody>
      </p:sp>
    </p:spTree>
    <p:extLst>
      <p:ext uri="{BB962C8B-B14F-4D97-AF65-F5344CB8AC3E}">
        <p14:creationId xmlns:p14="http://schemas.microsoft.com/office/powerpoint/2010/main" val="18526887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a:extLst>
              <a:ext uri="{FF2B5EF4-FFF2-40B4-BE49-F238E27FC236}">
                <a16:creationId xmlns:a16="http://schemas.microsoft.com/office/drawing/2014/main" id="{43E56217-F81C-65DA-E7A0-D0C70A588C25}"/>
              </a:ext>
            </a:extLst>
          </p:cNvPr>
          <p:cNvSpPr>
            <a:spLocks noGrp="1"/>
          </p:cNvSpPr>
          <p:nvPr>
            <p:ph idx="1"/>
          </p:nvPr>
        </p:nvSpPr>
        <p:spPr>
          <a:xfrm>
            <a:off x="445007" y="1278610"/>
            <a:ext cx="11277600" cy="4884446"/>
          </a:xfrm>
        </p:spPr>
        <p:txBody>
          <a:bodyPr wrap="square" anchor="t">
            <a:normAutofit fontScale="85000" lnSpcReduction="20000"/>
          </a:bodyPr>
          <a:lstStyle/>
          <a:p>
            <a:pPr marL="2057400" marR="0" lvl="4" indent="-228600">
              <a:lnSpc>
                <a:spcPct val="90000"/>
              </a:lnSpc>
              <a:spcBef>
                <a:spcPts val="0"/>
              </a:spcBef>
              <a:spcAft>
                <a:spcPts val="800"/>
              </a:spcAft>
              <a:buFont typeface="Times New Roman" panose="02020603050405020304" pitchFamily="18" charset="0"/>
              <a:buChar char="•"/>
              <a:tabLst>
                <a:tab pos="2286000" algn="l"/>
              </a:tabLst>
            </a:pPr>
            <a:r>
              <a:rPr lang="en-US" sz="2400" kern="100" dirty="0">
                <a:effectLst/>
              </a:rPr>
              <a:t>Note on our rounds forms any patients at high risk as reported out by physicians in grand rounds.</a:t>
            </a:r>
          </a:p>
          <a:p>
            <a:pPr marL="2057400" marR="0" lvl="4" indent="-228600">
              <a:lnSpc>
                <a:spcPct val="90000"/>
              </a:lnSpc>
              <a:spcBef>
                <a:spcPts val="0"/>
              </a:spcBef>
              <a:spcAft>
                <a:spcPts val="800"/>
              </a:spcAft>
              <a:buFont typeface="Times New Roman" panose="02020603050405020304" pitchFamily="18" charset="0"/>
              <a:buChar char="•"/>
              <a:tabLst>
                <a:tab pos="2286000" algn="l"/>
              </a:tabLst>
            </a:pPr>
            <a:r>
              <a:rPr lang="en-US" sz="2400" kern="100" dirty="0">
                <a:effectLst/>
              </a:rPr>
              <a:t>Open an intervention (our communication and tracking/documentation platform in pharmacy) for readmission risk patients</a:t>
            </a:r>
          </a:p>
          <a:p>
            <a:pPr marL="2057400" marR="0" lvl="4" indent="-228600">
              <a:lnSpc>
                <a:spcPct val="90000"/>
              </a:lnSpc>
              <a:spcBef>
                <a:spcPts val="0"/>
              </a:spcBef>
              <a:spcAft>
                <a:spcPts val="800"/>
              </a:spcAft>
              <a:buFont typeface="Times New Roman" panose="02020603050405020304" pitchFamily="18" charset="0"/>
              <a:buChar char="•"/>
              <a:tabLst>
                <a:tab pos="2286000" algn="l"/>
              </a:tabLst>
            </a:pPr>
            <a:r>
              <a:rPr lang="en-US" sz="2400" kern="100" dirty="0">
                <a:effectLst/>
              </a:rPr>
              <a:t>Expectation with the intervention is that at least once during their stay a pharmacist offers to discuss medication therapy. </a:t>
            </a:r>
          </a:p>
          <a:p>
            <a:pPr marL="2057400" marR="0" lvl="4" indent="-228600">
              <a:lnSpc>
                <a:spcPct val="90000"/>
              </a:lnSpc>
              <a:spcBef>
                <a:spcPts val="0"/>
              </a:spcBef>
              <a:spcAft>
                <a:spcPts val="800"/>
              </a:spcAft>
              <a:buFont typeface="Times New Roman" panose="02020603050405020304" pitchFamily="18" charset="0"/>
              <a:buChar char="•"/>
              <a:tabLst>
                <a:tab pos="2286000" algn="l"/>
              </a:tabLst>
            </a:pPr>
            <a:r>
              <a:rPr lang="en-US" sz="2400" kern="100" dirty="0">
                <a:effectLst/>
              </a:rPr>
              <a:t>Once the patient has been counseled, or at least the offer made, this intervention would be closed. </a:t>
            </a:r>
          </a:p>
          <a:p>
            <a:pPr marL="2057400" marR="0" lvl="4" indent="-228600">
              <a:lnSpc>
                <a:spcPct val="90000"/>
              </a:lnSpc>
              <a:spcBef>
                <a:spcPts val="0"/>
              </a:spcBef>
              <a:spcAft>
                <a:spcPts val="800"/>
              </a:spcAft>
              <a:buFont typeface="Times New Roman" panose="02020603050405020304" pitchFamily="18" charset="0"/>
              <a:buChar char="•"/>
              <a:tabLst>
                <a:tab pos="2286000" algn="l"/>
              </a:tabLst>
            </a:pPr>
            <a:r>
              <a:rPr lang="en-US" sz="2400" kern="100" dirty="0">
                <a:effectLst/>
              </a:rPr>
              <a:t>We will primarily focus on patients not being dismissed to skilled nursing facilities, with an expectation that the nursing facilities should be continuing (education and administrations, etc..) and assuring compliance…but the second check step would still apply.</a:t>
            </a:r>
          </a:p>
          <a:p>
            <a:pPr marL="2057400" marR="0" lvl="4" indent="-228600">
              <a:lnSpc>
                <a:spcPct val="90000"/>
              </a:lnSpc>
              <a:spcBef>
                <a:spcPts val="0"/>
              </a:spcBef>
              <a:spcAft>
                <a:spcPts val="800"/>
              </a:spcAft>
              <a:buFont typeface="Times New Roman" panose="02020603050405020304" pitchFamily="18" charset="0"/>
              <a:buChar char="•"/>
              <a:tabLst>
                <a:tab pos="2286000" algn="l"/>
              </a:tabLst>
            </a:pPr>
            <a:r>
              <a:rPr lang="en-US" sz="2400" kern="100" dirty="0">
                <a:effectLst/>
              </a:rPr>
              <a:t>Education (ideally both PRIOR to discharge to discuss and identify potential concerns)</a:t>
            </a:r>
          </a:p>
          <a:p>
            <a:pPr marL="2057400" marR="0" lvl="4" indent="-228600">
              <a:lnSpc>
                <a:spcPct val="90000"/>
              </a:lnSpc>
              <a:spcBef>
                <a:spcPts val="0"/>
              </a:spcBef>
              <a:spcAft>
                <a:spcPts val="0"/>
              </a:spcAft>
              <a:buFont typeface="Times New Roman" panose="02020603050405020304" pitchFamily="18" charset="0"/>
              <a:buChar char="•"/>
              <a:tabLst>
                <a:tab pos="2286000" algn="l"/>
              </a:tabLst>
            </a:pPr>
            <a:r>
              <a:rPr lang="en-US" sz="2400" kern="100" dirty="0">
                <a:effectLst/>
              </a:rPr>
              <a:t>Recommendation of pill packing or other automation/reminders/etc.. for medications taken at home</a:t>
            </a:r>
          </a:p>
          <a:p>
            <a:pPr marL="2057400" marR="0" lvl="4" indent="-228600">
              <a:lnSpc>
                <a:spcPct val="90000"/>
              </a:lnSpc>
              <a:spcBef>
                <a:spcPts val="0"/>
              </a:spcBef>
              <a:spcAft>
                <a:spcPts val="0"/>
              </a:spcAft>
              <a:buFont typeface="Times New Roman" panose="02020603050405020304" pitchFamily="18" charset="0"/>
              <a:buChar char="•"/>
              <a:tabLst>
                <a:tab pos="2286000" algn="l"/>
              </a:tabLst>
            </a:pPr>
            <a:r>
              <a:rPr lang="en-US" sz="2400" kern="100" dirty="0">
                <a:effectLst/>
              </a:rPr>
              <a:t>Evaluation of current medication list vs home medication list PRIOR to discharge (as opposed to transitioning certain things or identifying potential treatment gaps when we have historically reviewed only upon discharge).</a:t>
            </a:r>
          </a:p>
          <a:p>
            <a:pPr marL="2057400" marR="0" lvl="4" indent="-228600">
              <a:lnSpc>
                <a:spcPct val="90000"/>
              </a:lnSpc>
              <a:spcBef>
                <a:spcPts val="0"/>
              </a:spcBef>
              <a:spcAft>
                <a:spcPts val="800"/>
              </a:spcAft>
              <a:buFont typeface="Times New Roman" panose="02020603050405020304" pitchFamily="18" charset="0"/>
              <a:buChar char="•"/>
              <a:tabLst>
                <a:tab pos="2286000" algn="l"/>
              </a:tabLst>
            </a:pPr>
            <a:r>
              <a:rPr lang="en-US" sz="2400" kern="100" dirty="0">
                <a:effectLst/>
              </a:rPr>
              <a:t>Add medication education in chart for new meds, high risk medications</a:t>
            </a:r>
          </a:p>
          <a:p>
            <a:pPr>
              <a:lnSpc>
                <a:spcPct val="90000"/>
              </a:lnSpc>
            </a:pPr>
            <a:endParaRPr lang="en-US" sz="1700" dirty="0"/>
          </a:p>
        </p:txBody>
      </p:sp>
      <p:sp>
        <p:nvSpPr>
          <p:cNvPr id="7" name="Title 6">
            <a:extLst>
              <a:ext uri="{FF2B5EF4-FFF2-40B4-BE49-F238E27FC236}">
                <a16:creationId xmlns:a16="http://schemas.microsoft.com/office/drawing/2014/main" id="{C2F58DD3-08A1-D53B-8158-BA0CB640A5D4}"/>
              </a:ext>
            </a:extLst>
          </p:cNvPr>
          <p:cNvSpPr>
            <a:spLocks noGrp="1"/>
          </p:cNvSpPr>
          <p:nvPr>
            <p:ph type="title"/>
          </p:nvPr>
        </p:nvSpPr>
        <p:spPr>
          <a:xfrm>
            <a:off x="457200" y="342900"/>
            <a:ext cx="11277600" cy="935710"/>
          </a:xfrm>
        </p:spPr>
        <p:txBody>
          <a:bodyPr wrap="square" anchor="t">
            <a:normAutofit/>
          </a:bodyPr>
          <a:lstStyle/>
          <a:p>
            <a:r>
              <a:rPr lang="en-US" dirty="0"/>
              <a:t>Pharmacy (ext. 3746)</a:t>
            </a:r>
          </a:p>
        </p:txBody>
      </p:sp>
      <p:sp>
        <p:nvSpPr>
          <p:cNvPr id="4" name="Slide Number Placeholder 3">
            <a:extLst>
              <a:ext uri="{FF2B5EF4-FFF2-40B4-BE49-F238E27FC236}">
                <a16:creationId xmlns:a16="http://schemas.microsoft.com/office/drawing/2014/main" id="{6C759BAC-0A4E-B683-FBBC-80CA9C30BE7E}"/>
              </a:ext>
            </a:extLst>
          </p:cNvPr>
          <p:cNvSpPr>
            <a:spLocks noGrp="1"/>
          </p:cNvSpPr>
          <p:nvPr>
            <p:ph type="sldNum" sz="quarter" idx="10"/>
          </p:nvPr>
        </p:nvSpPr>
        <p:spPr>
          <a:xfrm>
            <a:off x="139700" y="6481763"/>
            <a:ext cx="996950" cy="365125"/>
          </a:xfrm>
        </p:spPr>
        <p:txBody>
          <a:bodyPr wrap="square" anchor="ctr">
            <a:normAutofit/>
          </a:bodyPr>
          <a:lstStyle/>
          <a:p>
            <a:pPr>
              <a:spcAft>
                <a:spcPts val="600"/>
              </a:spcAft>
            </a:pPr>
            <a:fld id="{843F88F2-7DEA-45C3-B7F0-651EB3FBC7D5}" type="slidenum">
              <a:rPr lang="en-US" altLang="en-US" smtClean="0"/>
              <a:pPr>
                <a:spcAft>
                  <a:spcPts val="600"/>
                </a:spcAft>
              </a:pPr>
              <a:t>10</a:t>
            </a:fld>
            <a:endParaRPr lang="en-US" altLang="en-US" dirty="0"/>
          </a:p>
        </p:txBody>
      </p:sp>
    </p:spTree>
    <p:extLst>
      <p:ext uri="{BB962C8B-B14F-4D97-AF65-F5344CB8AC3E}">
        <p14:creationId xmlns:p14="http://schemas.microsoft.com/office/powerpoint/2010/main" val="32308202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F397726-6AAA-7C70-2CE3-7A168D943686}"/>
              </a:ext>
            </a:extLst>
          </p:cNvPr>
          <p:cNvSpPr>
            <a:spLocks noGrp="1"/>
          </p:cNvSpPr>
          <p:nvPr>
            <p:ph type="title"/>
          </p:nvPr>
        </p:nvSpPr>
        <p:spPr/>
        <p:txBody>
          <a:bodyPr/>
          <a:lstStyle/>
          <a:p>
            <a:r>
              <a:rPr lang="en-US" dirty="0"/>
              <a:t>Respiratory (ext. 3809)</a:t>
            </a:r>
          </a:p>
        </p:txBody>
      </p:sp>
      <p:sp>
        <p:nvSpPr>
          <p:cNvPr id="7" name="Content Placeholder 6">
            <a:extLst>
              <a:ext uri="{FF2B5EF4-FFF2-40B4-BE49-F238E27FC236}">
                <a16:creationId xmlns:a16="http://schemas.microsoft.com/office/drawing/2014/main" id="{D5A32DD1-32F1-7F6C-F115-2E8FE7793549}"/>
              </a:ext>
            </a:extLst>
          </p:cNvPr>
          <p:cNvSpPr>
            <a:spLocks noGrp="1"/>
          </p:cNvSpPr>
          <p:nvPr>
            <p:ph sz="half" idx="1"/>
          </p:nvPr>
        </p:nvSpPr>
        <p:spPr>
          <a:xfrm>
            <a:off x="285226" y="1371600"/>
            <a:ext cx="5749814" cy="4800600"/>
          </a:xfrm>
        </p:spPr>
        <p:txBody>
          <a:bodyPr>
            <a:normAutofit/>
          </a:bodyPr>
          <a:lstStyle/>
          <a:p>
            <a:pPr marL="1143000" marR="0" lvl="2" indent="-228600">
              <a:lnSpc>
                <a:spcPct val="107000"/>
              </a:lnSpc>
              <a:spcBef>
                <a:spcPts val="0"/>
              </a:spcBef>
              <a:spcAft>
                <a:spcPts val="800"/>
              </a:spcAft>
              <a:buFont typeface="Times New Roman" panose="02020603050405020304" pitchFamily="18" charset="0"/>
              <a:buChar char="•"/>
              <a:tabLst>
                <a:tab pos="1371600" algn="l"/>
              </a:tabLst>
            </a:pPr>
            <a:r>
              <a:rPr lang="en-US" sz="1800" kern="100" dirty="0">
                <a:effectLst/>
                <a:latin typeface="+mj-lt"/>
                <a:ea typeface="Calibri" panose="020F0502020204030204" pitchFamily="34" charset="0"/>
                <a:cs typeface="Times New Roman" panose="02020603050405020304" pitchFamily="18" charset="0"/>
              </a:rPr>
              <a:t>RT attending grand rounds will report out all High-risk patients to Respiratory therapists after rounds.</a:t>
            </a:r>
          </a:p>
          <a:p>
            <a:pPr marL="1143000" marR="0" lvl="2" indent="-228600">
              <a:lnSpc>
                <a:spcPct val="107000"/>
              </a:lnSpc>
              <a:spcBef>
                <a:spcPts val="0"/>
              </a:spcBef>
              <a:spcAft>
                <a:spcPts val="800"/>
              </a:spcAft>
              <a:buFont typeface="Times New Roman" panose="02020603050405020304" pitchFamily="18" charset="0"/>
              <a:buChar char="•"/>
              <a:tabLst>
                <a:tab pos="1371600" algn="l"/>
              </a:tabLst>
            </a:pPr>
            <a:r>
              <a:rPr lang="en-US" sz="1800" kern="100" dirty="0">
                <a:effectLst/>
                <a:latin typeface="+mj-lt"/>
                <a:ea typeface="Calibri" panose="020F0502020204030204" pitchFamily="34" charset="0"/>
                <a:cs typeface="Times New Roman" panose="02020603050405020304" pitchFamily="18" charset="0"/>
              </a:rPr>
              <a:t>Suggest Pulmonary Rehab if patient meets qualifications- sticky note in Epic </a:t>
            </a:r>
          </a:p>
          <a:p>
            <a:pPr marL="1143000" marR="0" lvl="2" indent="-228600">
              <a:lnSpc>
                <a:spcPct val="107000"/>
              </a:lnSpc>
              <a:spcBef>
                <a:spcPts val="0"/>
              </a:spcBef>
              <a:spcAft>
                <a:spcPts val="800"/>
              </a:spcAft>
              <a:buFont typeface="Times New Roman" panose="02020603050405020304" pitchFamily="18" charset="0"/>
              <a:buChar char="•"/>
              <a:tabLst>
                <a:tab pos="1371600" algn="l"/>
              </a:tabLst>
            </a:pPr>
            <a:r>
              <a:rPr lang="en-US" sz="1800" kern="100" dirty="0">
                <a:effectLst/>
                <a:latin typeface="+mj-lt"/>
                <a:ea typeface="Calibri" panose="020F0502020204030204" pitchFamily="34" charset="0"/>
                <a:cs typeface="Times New Roman" panose="02020603050405020304" pitchFamily="18" charset="0"/>
              </a:rPr>
              <a:t>Suggest medication changes if needed</a:t>
            </a:r>
          </a:p>
          <a:p>
            <a:pPr marL="1143000" marR="0" lvl="2" indent="-228600">
              <a:lnSpc>
                <a:spcPct val="107000"/>
              </a:lnSpc>
              <a:spcBef>
                <a:spcPts val="0"/>
              </a:spcBef>
              <a:spcAft>
                <a:spcPts val="800"/>
              </a:spcAft>
              <a:buFont typeface="Times New Roman" panose="02020603050405020304" pitchFamily="18" charset="0"/>
              <a:buChar char="•"/>
              <a:tabLst>
                <a:tab pos="1371600" algn="l"/>
              </a:tabLst>
            </a:pPr>
            <a:r>
              <a:rPr lang="en-US" sz="1800" kern="100" dirty="0">
                <a:effectLst/>
                <a:latin typeface="+mj-lt"/>
                <a:ea typeface="Calibri" panose="020F0502020204030204" pitchFamily="34" charset="0"/>
                <a:cs typeface="Times New Roman" panose="02020603050405020304" pitchFamily="18" charset="0"/>
              </a:rPr>
              <a:t>Qualification for Oxygen (overnight or desaturation assessment) prior to discharge</a:t>
            </a:r>
          </a:p>
          <a:p>
            <a:pPr marL="1143000" marR="0" lvl="2" indent="-228600">
              <a:lnSpc>
                <a:spcPct val="107000"/>
              </a:lnSpc>
              <a:spcBef>
                <a:spcPts val="0"/>
              </a:spcBef>
              <a:spcAft>
                <a:spcPts val="800"/>
              </a:spcAft>
              <a:buFont typeface="Times New Roman" panose="02020603050405020304" pitchFamily="18" charset="0"/>
              <a:buChar char="•"/>
              <a:tabLst>
                <a:tab pos="1371600" algn="l"/>
              </a:tabLst>
            </a:pPr>
            <a:r>
              <a:rPr lang="en-US" sz="1800" kern="100" dirty="0">
                <a:effectLst/>
                <a:latin typeface="+mj-lt"/>
                <a:ea typeface="Calibri" panose="020F0502020204030204" pitchFamily="34" charset="0"/>
                <a:cs typeface="Times New Roman" panose="02020603050405020304" pitchFamily="18" charset="0"/>
              </a:rPr>
              <a:t>Suggest Pulmonary Consult if patient meets qualifications</a:t>
            </a:r>
          </a:p>
          <a:p>
            <a:pPr marL="1143000" marR="0" lvl="2" indent="-228600">
              <a:lnSpc>
                <a:spcPct val="107000"/>
              </a:lnSpc>
              <a:spcBef>
                <a:spcPts val="0"/>
              </a:spcBef>
              <a:spcAft>
                <a:spcPts val="800"/>
              </a:spcAft>
              <a:buFont typeface="Times New Roman" panose="02020603050405020304" pitchFamily="18" charset="0"/>
              <a:buChar char="•"/>
              <a:tabLst>
                <a:tab pos="1371600" algn="l"/>
              </a:tabLst>
            </a:pPr>
            <a:r>
              <a:rPr lang="en-US" sz="1800" kern="100" dirty="0">
                <a:effectLst/>
                <a:latin typeface="+mj-lt"/>
                <a:ea typeface="Calibri" panose="020F0502020204030204" pitchFamily="34" charset="0"/>
                <a:cs typeface="Times New Roman" panose="02020603050405020304" pitchFamily="18" charset="0"/>
              </a:rPr>
              <a:t>Education- COPD video if applicable</a:t>
            </a:r>
          </a:p>
          <a:p>
            <a:pPr marL="0" indent="0">
              <a:buNone/>
            </a:pPr>
            <a:endParaRPr lang="en-US" dirty="0"/>
          </a:p>
        </p:txBody>
      </p:sp>
      <p:sp>
        <p:nvSpPr>
          <p:cNvPr id="4" name="Slide Number Placeholder 3">
            <a:extLst>
              <a:ext uri="{FF2B5EF4-FFF2-40B4-BE49-F238E27FC236}">
                <a16:creationId xmlns:a16="http://schemas.microsoft.com/office/drawing/2014/main" id="{AE8BE5B5-04B0-43BA-210D-02A0AD19E7C7}"/>
              </a:ext>
            </a:extLst>
          </p:cNvPr>
          <p:cNvSpPr>
            <a:spLocks noGrp="1"/>
          </p:cNvSpPr>
          <p:nvPr>
            <p:ph type="sldNum" sz="quarter" idx="10"/>
          </p:nvPr>
        </p:nvSpPr>
        <p:spPr/>
        <p:txBody>
          <a:bodyPr/>
          <a:lstStyle/>
          <a:p>
            <a:fld id="{843F88F2-7DEA-45C3-B7F0-651EB3FBC7D5}" type="slidenum">
              <a:rPr lang="en-US" altLang="en-US" smtClean="0"/>
              <a:pPr/>
              <a:t>11</a:t>
            </a:fld>
            <a:endParaRPr lang="en-US" altLang="en-US" dirty="0"/>
          </a:p>
        </p:txBody>
      </p:sp>
      <p:pic>
        <p:nvPicPr>
          <p:cNvPr id="9" name="Content Placeholder 8">
            <a:extLst>
              <a:ext uri="{FF2B5EF4-FFF2-40B4-BE49-F238E27FC236}">
                <a16:creationId xmlns:a16="http://schemas.microsoft.com/office/drawing/2014/main" id="{9D889B83-6EF2-2ADC-AE72-88950EC3E2B0}"/>
              </a:ext>
            </a:extLst>
          </p:cNvPr>
          <p:cNvPicPr>
            <a:picLocks noGrp="1" noChangeAspect="1"/>
          </p:cNvPicPr>
          <p:nvPr>
            <p:ph sz="half" idx="2"/>
          </p:nvPr>
        </p:nvPicPr>
        <p:blipFill>
          <a:blip r:embed="rId2" r:link="rId3">
            <a:extLst>
              <a:ext uri="{28A0092B-C50C-407E-A947-70E740481C1C}">
                <a14:useLocalDpi xmlns:a14="http://schemas.microsoft.com/office/drawing/2010/main" val="0"/>
              </a:ext>
            </a:extLst>
          </a:blip>
          <a:srcRect/>
          <a:stretch>
            <a:fillRect/>
          </a:stretch>
        </p:blipFill>
        <p:spPr bwMode="auto">
          <a:xfrm>
            <a:off x="6480428" y="1614641"/>
            <a:ext cx="5248275" cy="3409950"/>
          </a:xfrm>
          <a:prstGeom prst="rect">
            <a:avLst/>
          </a:prstGeom>
          <a:noFill/>
          <a:ln>
            <a:noFill/>
          </a:ln>
        </p:spPr>
      </p:pic>
    </p:spTree>
    <p:extLst>
      <p:ext uri="{BB962C8B-B14F-4D97-AF65-F5344CB8AC3E}">
        <p14:creationId xmlns:p14="http://schemas.microsoft.com/office/powerpoint/2010/main" val="11019926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2E9BDD41-34A9-00E1-F9F4-67246535F624}"/>
              </a:ext>
            </a:extLst>
          </p:cNvPr>
          <p:cNvSpPr>
            <a:spLocks noGrp="1"/>
          </p:cNvSpPr>
          <p:nvPr>
            <p:ph idx="1"/>
          </p:nvPr>
        </p:nvSpPr>
        <p:spPr/>
        <p:txBody>
          <a:bodyPr/>
          <a:lstStyle/>
          <a:p>
            <a:pPr marL="1143000" marR="0" lvl="2" indent="-228600">
              <a:lnSpc>
                <a:spcPct val="107000"/>
              </a:lnSpc>
              <a:spcBef>
                <a:spcPts val="0"/>
              </a:spcBef>
              <a:spcAft>
                <a:spcPts val="800"/>
              </a:spcAft>
              <a:buFont typeface="Times New Roman" panose="02020603050405020304" pitchFamily="18" charset="0"/>
              <a:buChar char="•"/>
              <a:tabLst>
                <a:tab pos="1371600" algn="l"/>
              </a:tabLst>
            </a:pP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1143000" marR="0" lvl="2" indent="-228600">
              <a:lnSpc>
                <a:spcPct val="107000"/>
              </a:lnSpc>
              <a:spcBef>
                <a:spcPts val="0"/>
              </a:spcBef>
              <a:spcAft>
                <a:spcPts val="800"/>
              </a:spcAft>
              <a:buFont typeface="Times New Roman" panose="02020603050405020304" pitchFamily="18" charset="0"/>
              <a:buChar char="•"/>
              <a:tabLst>
                <a:tab pos="1371600" algn="l"/>
              </a:tabLst>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Will consult as needed </a:t>
            </a:r>
          </a:p>
          <a:p>
            <a:pPr marL="1143000" marR="0" lvl="2" indent="-228600">
              <a:lnSpc>
                <a:spcPct val="107000"/>
              </a:lnSpc>
              <a:spcBef>
                <a:spcPts val="0"/>
              </a:spcBef>
              <a:spcAft>
                <a:spcPts val="800"/>
              </a:spcAft>
              <a:buFont typeface="Times New Roman" panose="02020603050405020304" pitchFamily="18" charset="0"/>
              <a:buChar char="•"/>
              <a:tabLst>
                <a:tab pos="1371600" algn="l"/>
              </a:tabLst>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Assist with video prior to DC if indicated</a:t>
            </a:r>
          </a:p>
          <a:p>
            <a:pPr marL="1143000" marR="0" lvl="2" indent="-228600">
              <a:lnSpc>
                <a:spcPct val="107000"/>
              </a:lnSpc>
              <a:spcBef>
                <a:spcPts val="0"/>
              </a:spcBef>
              <a:spcAft>
                <a:spcPts val="800"/>
              </a:spcAft>
              <a:buFont typeface="Times New Roman" panose="02020603050405020304" pitchFamily="18" charset="0"/>
              <a:buChar char="•"/>
              <a:tabLst>
                <a:tab pos="1371600" algn="l"/>
              </a:tabLst>
            </a:pPr>
            <a:r>
              <a:rPr lang="en-US" kern="100" dirty="0">
                <a:latin typeface="Calibri" panose="020F0502020204030204" pitchFamily="34" charset="0"/>
                <a:ea typeface="Calibri" panose="020F0502020204030204" pitchFamily="34" charset="0"/>
                <a:cs typeface="Times New Roman" panose="02020603050405020304" pitchFamily="18" charset="0"/>
              </a:rPr>
              <a:t>Receives list of high-risk patients from DC planner</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dirty="0"/>
          </a:p>
        </p:txBody>
      </p:sp>
      <p:sp>
        <p:nvSpPr>
          <p:cNvPr id="5" name="Title 4">
            <a:extLst>
              <a:ext uri="{FF2B5EF4-FFF2-40B4-BE49-F238E27FC236}">
                <a16:creationId xmlns:a16="http://schemas.microsoft.com/office/drawing/2014/main" id="{B9938477-9674-17FF-B2BE-EFFB10B28D45}"/>
              </a:ext>
            </a:extLst>
          </p:cNvPr>
          <p:cNvSpPr>
            <a:spLocks noGrp="1"/>
          </p:cNvSpPr>
          <p:nvPr>
            <p:ph type="title"/>
          </p:nvPr>
        </p:nvSpPr>
        <p:spPr/>
        <p:txBody>
          <a:bodyPr/>
          <a:lstStyle/>
          <a:p>
            <a:r>
              <a:rPr lang="en-US" dirty="0"/>
              <a:t>Wound Care (ext. 3248) and Heart Failure Coordinators (call 308-440-2944)</a:t>
            </a:r>
          </a:p>
        </p:txBody>
      </p:sp>
      <p:sp>
        <p:nvSpPr>
          <p:cNvPr id="4" name="Slide Number Placeholder 3">
            <a:extLst>
              <a:ext uri="{FF2B5EF4-FFF2-40B4-BE49-F238E27FC236}">
                <a16:creationId xmlns:a16="http://schemas.microsoft.com/office/drawing/2014/main" id="{A9FB3E75-B886-CA59-DAF8-C1654BCF6D5D}"/>
              </a:ext>
            </a:extLst>
          </p:cNvPr>
          <p:cNvSpPr>
            <a:spLocks noGrp="1"/>
          </p:cNvSpPr>
          <p:nvPr>
            <p:ph type="sldNum" sz="quarter" idx="10"/>
          </p:nvPr>
        </p:nvSpPr>
        <p:spPr/>
        <p:txBody>
          <a:bodyPr/>
          <a:lstStyle/>
          <a:p>
            <a:fld id="{843F88F2-7DEA-45C3-B7F0-651EB3FBC7D5}" type="slidenum">
              <a:rPr lang="en-US" altLang="en-US" smtClean="0"/>
              <a:pPr/>
              <a:t>12</a:t>
            </a:fld>
            <a:endParaRPr lang="en-US" altLang="en-US" dirty="0"/>
          </a:p>
        </p:txBody>
      </p:sp>
    </p:spTree>
    <p:extLst>
      <p:ext uri="{BB962C8B-B14F-4D97-AF65-F5344CB8AC3E}">
        <p14:creationId xmlns:p14="http://schemas.microsoft.com/office/powerpoint/2010/main" val="42044707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46B3BA0-50EF-6171-A440-BBC81B25E407}"/>
              </a:ext>
            </a:extLst>
          </p:cNvPr>
          <p:cNvSpPr>
            <a:spLocks noGrp="1"/>
          </p:cNvSpPr>
          <p:nvPr>
            <p:ph type="title"/>
          </p:nvPr>
        </p:nvSpPr>
        <p:spPr/>
        <p:txBody>
          <a:bodyPr/>
          <a:lstStyle/>
          <a:p>
            <a:r>
              <a:rPr lang="en-US" dirty="0"/>
              <a:t>Educational Resources</a:t>
            </a:r>
          </a:p>
        </p:txBody>
      </p:sp>
      <p:sp>
        <p:nvSpPr>
          <p:cNvPr id="4" name="Slide Number Placeholder 3">
            <a:extLst>
              <a:ext uri="{FF2B5EF4-FFF2-40B4-BE49-F238E27FC236}">
                <a16:creationId xmlns:a16="http://schemas.microsoft.com/office/drawing/2014/main" id="{A9461F4E-3AAC-A261-EF83-7E8F962241F4}"/>
              </a:ext>
            </a:extLst>
          </p:cNvPr>
          <p:cNvSpPr>
            <a:spLocks noGrp="1"/>
          </p:cNvSpPr>
          <p:nvPr>
            <p:ph type="sldNum" sz="quarter" idx="10"/>
          </p:nvPr>
        </p:nvSpPr>
        <p:spPr/>
        <p:txBody>
          <a:bodyPr/>
          <a:lstStyle/>
          <a:p>
            <a:fld id="{D16AC883-5E43-4CB0-8156-4928F17774AC}" type="slidenum">
              <a:rPr lang="en-US" altLang="en-US" smtClean="0"/>
              <a:pPr/>
              <a:t>13</a:t>
            </a:fld>
            <a:endParaRPr lang="en-US" altLang="en-US" dirty="0"/>
          </a:p>
        </p:txBody>
      </p:sp>
      <p:sp>
        <p:nvSpPr>
          <p:cNvPr id="5" name="Content Placeholder 1">
            <a:extLst>
              <a:ext uri="{FF2B5EF4-FFF2-40B4-BE49-F238E27FC236}">
                <a16:creationId xmlns:a16="http://schemas.microsoft.com/office/drawing/2014/main" id="{37CCB141-B742-1D6F-6855-B996D89F7800}"/>
              </a:ext>
            </a:extLst>
          </p:cNvPr>
          <p:cNvSpPr>
            <a:spLocks noGrp="1"/>
          </p:cNvSpPr>
          <p:nvPr>
            <p:ph idx="1"/>
          </p:nvPr>
        </p:nvSpPr>
        <p:spPr>
          <a:xfrm>
            <a:off x="457200" y="1371600"/>
            <a:ext cx="11264900" cy="4791075"/>
          </a:xfrm>
        </p:spPr>
        <p:txBody>
          <a:bodyPr/>
          <a:lstStyle/>
          <a:p>
            <a:r>
              <a:rPr lang="en-US" dirty="0"/>
              <a:t>KRMC Specific Education Video’s</a:t>
            </a:r>
          </a:p>
          <a:p>
            <a:pPr lvl="1"/>
            <a:r>
              <a:rPr lang="en-US" dirty="0">
                <a:hlinkClick r:id="rId2"/>
              </a:rPr>
              <a:t>https://krmcportal.krmc.local/Intranet/Main.aspx?tid=292</a:t>
            </a:r>
            <a:endParaRPr lang="en-US" dirty="0"/>
          </a:p>
          <a:p>
            <a:pPr lvl="2"/>
            <a:r>
              <a:rPr lang="en-US" dirty="0"/>
              <a:t>Acute MI</a:t>
            </a:r>
          </a:p>
          <a:p>
            <a:pPr lvl="2"/>
            <a:r>
              <a:rPr lang="en-US" dirty="0"/>
              <a:t>Catheter Care</a:t>
            </a:r>
          </a:p>
          <a:p>
            <a:pPr lvl="2"/>
            <a:r>
              <a:rPr lang="en-US" dirty="0"/>
              <a:t>Constipation and Bowels</a:t>
            </a:r>
          </a:p>
          <a:p>
            <a:pPr lvl="2"/>
            <a:r>
              <a:rPr lang="en-US" dirty="0"/>
              <a:t>COPD</a:t>
            </a:r>
          </a:p>
          <a:p>
            <a:pPr lvl="2"/>
            <a:r>
              <a:rPr lang="en-US" dirty="0"/>
              <a:t>DVT Prophylaxis</a:t>
            </a:r>
          </a:p>
          <a:p>
            <a:pPr lvl="2"/>
            <a:r>
              <a:rPr lang="en-US" dirty="0"/>
              <a:t>Heart Failure</a:t>
            </a:r>
          </a:p>
          <a:p>
            <a:pPr lvl="2"/>
            <a:r>
              <a:rPr lang="en-US" dirty="0"/>
              <a:t>PICC Line</a:t>
            </a:r>
          </a:p>
          <a:p>
            <a:pPr lvl="2"/>
            <a:r>
              <a:rPr lang="en-US" dirty="0"/>
              <a:t>Pressure Injury</a:t>
            </a:r>
          </a:p>
          <a:p>
            <a:pPr lvl="2"/>
            <a:r>
              <a:rPr lang="en-US" dirty="0"/>
              <a:t>Total Joints</a:t>
            </a:r>
          </a:p>
          <a:p>
            <a:pPr lvl="2"/>
            <a:r>
              <a:rPr lang="en-US" dirty="0"/>
              <a:t>Wound Care Management</a:t>
            </a:r>
          </a:p>
        </p:txBody>
      </p:sp>
    </p:spTree>
    <p:extLst>
      <p:ext uri="{BB962C8B-B14F-4D97-AF65-F5344CB8AC3E}">
        <p14:creationId xmlns:p14="http://schemas.microsoft.com/office/powerpoint/2010/main" val="29222419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BE55132-C859-592C-B4E6-758BF691037C}"/>
              </a:ext>
            </a:extLst>
          </p:cNvPr>
          <p:cNvSpPr>
            <a:spLocks noGrp="1"/>
          </p:cNvSpPr>
          <p:nvPr>
            <p:ph type="title"/>
          </p:nvPr>
        </p:nvSpPr>
        <p:spPr>
          <a:xfrm>
            <a:off x="457200" y="342900"/>
            <a:ext cx="11277600" cy="935710"/>
          </a:xfrm>
        </p:spPr>
        <p:txBody>
          <a:bodyPr wrap="square" anchor="t">
            <a:normAutofit/>
          </a:bodyPr>
          <a:lstStyle/>
          <a:p>
            <a:r>
              <a:rPr lang="en-US" dirty="0"/>
              <a:t>Post Epic Rates</a:t>
            </a:r>
          </a:p>
        </p:txBody>
      </p:sp>
      <p:sp>
        <p:nvSpPr>
          <p:cNvPr id="4" name="Slide Number Placeholder 3">
            <a:extLst>
              <a:ext uri="{FF2B5EF4-FFF2-40B4-BE49-F238E27FC236}">
                <a16:creationId xmlns:a16="http://schemas.microsoft.com/office/drawing/2014/main" id="{B2C99D18-D815-37D6-90A1-0B2C74DA076E}"/>
              </a:ext>
            </a:extLst>
          </p:cNvPr>
          <p:cNvSpPr>
            <a:spLocks noGrp="1"/>
          </p:cNvSpPr>
          <p:nvPr>
            <p:ph type="sldNum" sz="quarter" idx="10"/>
          </p:nvPr>
        </p:nvSpPr>
        <p:spPr>
          <a:xfrm>
            <a:off x="139700" y="6481763"/>
            <a:ext cx="996950" cy="365125"/>
          </a:xfrm>
        </p:spPr>
        <p:txBody>
          <a:bodyPr wrap="square" anchor="ctr">
            <a:normAutofit/>
          </a:bodyPr>
          <a:lstStyle/>
          <a:p>
            <a:pPr>
              <a:spcAft>
                <a:spcPts val="600"/>
              </a:spcAft>
            </a:pPr>
            <a:fld id="{D16AC883-5E43-4CB0-8156-4928F17774AC}" type="slidenum">
              <a:rPr lang="en-US" altLang="en-US" smtClean="0"/>
              <a:pPr>
                <a:spcAft>
                  <a:spcPts val="600"/>
                </a:spcAft>
              </a:pPr>
              <a:t>14</a:t>
            </a:fld>
            <a:endParaRPr lang="en-US" altLang="en-US" dirty="0"/>
          </a:p>
        </p:txBody>
      </p:sp>
      <p:graphicFrame>
        <p:nvGraphicFramePr>
          <p:cNvPr id="5" name="Content Placeholder 4">
            <a:extLst>
              <a:ext uri="{FF2B5EF4-FFF2-40B4-BE49-F238E27FC236}">
                <a16:creationId xmlns:a16="http://schemas.microsoft.com/office/drawing/2014/main" id="{03DD1188-6BDA-ACDE-4235-78C232633EC6}"/>
              </a:ext>
            </a:extLst>
          </p:cNvPr>
          <p:cNvGraphicFramePr>
            <a:graphicFrameLocks noGrp="1"/>
          </p:cNvGraphicFramePr>
          <p:nvPr>
            <p:ph idx="1"/>
            <p:extLst>
              <p:ext uri="{D42A27DB-BD31-4B8C-83A1-F6EECF244321}">
                <p14:modId xmlns:p14="http://schemas.microsoft.com/office/powerpoint/2010/main" val="425657694"/>
              </p:ext>
            </p:extLst>
          </p:nvPr>
        </p:nvGraphicFramePr>
        <p:xfrm>
          <a:off x="457199" y="1371600"/>
          <a:ext cx="11265408" cy="479145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9751863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ED73C946-1155-8642-A98B-8AF44A2E3879}"/>
              </a:ext>
            </a:extLst>
          </p:cNvPr>
          <p:cNvSpPr>
            <a:spLocks noGrp="1"/>
          </p:cNvSpPr>
          <p:nvPr>
            <p:ph idx="1"/>
          </p:nvPr>
        </p:nvSpPr>
        <p:spPr>
          <a:xfrm>
            <a:off x="457199" y="810754"/>
            <a:ext cx="11265408" cy="5452885"/>
          </a:xfrm>
        </p:spPr>
        <p:txBody>
          <a:bodyPr/>
          <a:lstStyle/>
          <a:p>
            <a:r>
              <a:rPr lang="en-US" dirty="0"/>
              <a:t>10/2022 </a:t>
            </a:r>
          </a:p>
          <a:p>
            <a:pPr lvl="1"/>
            <a:r>
              <a:rPr lang="en-US" dirty="0"/>
              <a:t>New position Discharge Follow-up Advocate</a:t>
            </a:r>
          </a:p>
          <a:p>
            <a:pPr lvl="2"/>
            <a:r>
              <a:rPr lang="en-US" dirty="0"/>
              <a:t>Role- call all patients discharged using a standardized format and questions</a:t>
            </a:r>
          </a:p>
          <a:p>
            <a:pPr lvl="3"/>
            <a:r>
              <a:rPr lang="en-US" dirty="0"/>
              <a:t>During the call ensure the patient has follow-up appointment made, is able to attend, connect with experts (pharmacy, coordinators, hospitalist, etc.) for questions about managing their care. All calls are documented in the medical record. </a:t>
            </a:r>
          </a:p>
          <a:p>
            <a:pPr lvl="3"/>
            <a:r>
              <a:rPr lang="en-US" sz="1800" kern="100" dirty="0">
                <a:effectLst/>
                <a:latin typeface="+mj-lt"/>
                <a:ea typeface="Calibri" panose="020F0502020204030204" pitchFamily="34" charset="0"/>
                <a:cs typeface="Times New Roman" panose="02020603050405020304" pitchFamily="18" charset="0"/>
              </a:rPr>
              <a:t>2 calls for high risk patients and Dr. Deblis patients called on the DC Day 1 and Thursday</a:t>
            </a:r>
            <a:endParaRPr lang="en-US" dirty="0"/>
          </a:p>
          <a:p>
            <a:r>
              <a:rPr lang="en-US" dirty="0"/>
              <a:t>2/2023 </a:t>
            </a:r>
          </a:p>
          <a:p>
            <a:pPr lvl="1"/>
            <a:r>
              <a:rPr lang="en-US" dirty="0"/>
              <a:t>Readmission rates increased- Added High Risk Coordination to address patients during their hospitalization</a:t>
            </a:r>
          </a:p>
          <a:p>
            <a:pPr lvl="2"/>
            <a:r>
              <a:rPr lang="en-US" dirty="0"/>
              <a:t>Unable to find a common trend except 88% had a LACE score greater than 10</a:t>
            </a:r>
          </a:p>
          <a:p>
            <a:pPr lvl="3"/>
            <a:r>
              <a:rPr lang="en-US" dirty="0"/>
              <a:t>Used the predictive model for high risk for readmission (LACE) </a:t>
            </a:r>
          </a:p>
          <a:p>
            <a:pPr lvl="3"/>
            <a:r>
              <a:rPr lang="en-US" dirty="0"/>
              <a:t>Multidisciplinary interventions developed by ancillary departments </a:t>
            </a:r>
          </a:p>
          <a:p>
            <a:pPr lvl="3"/>
            <a:r>
              <a:rPr lang="en-US" dirty="0"/>
              <a:t>Patients at Risk discussed at rounds in the AM</a:t>
            </a:r>
          </a:p>
          <a:p>
            <a:pPr lvl="3"/>
            <a:r>
              <a:rPr lang="en-US" dirty="0"/>
              <a:t>List of patients given to charge nurses, hospitalists, and MSU manager</a:t>
            </a:r>
          </a:p>
          <a:p>
            <a:pPr lvl="3"/>
            <a:r>
              <a:rPr lang="en-US" dirty="0"/>
              <a:t>Patient Whiteboard in room updated to allow all members of the care team to see the patient is at risk for admission</a:t>
            </a:r>
          </a:p>
          <a:p>
            <a:pPr lvl="3"/>
            <a:r>
              <a:rPr lang="en-US" dirty="0"/>
              <a:t>Sticky Note added in patient chart that is visible to all members of the care team</a:t>
            </a:r>
          </a:p>
          <a:p>
            <a:pPr lvl="2"/>
            <a:endParaRPr lang="en-US" dirty="0"/>
          </a:p>
          <a:p>
            <a:pPr lvl="2"/>
            <a:endParaRPr lang="en-US" dirty="0"/>
          </a:p>
        </p:txBody>
      </p:sp>
      <p:sp>
        <p:nvSpPr>
          <p:cNvPr id="2" name="Title 1">
            <a:extLst>
              <a:ext uri="{FF2B5EF4-FFF2-40B4-BE49-F238E27FC236}">
                <a16:creationId xmlns:a16="http://schemas.microsoft.com/office/drawing/2014/main" id="{75B949AA-B19C-FD98-210E-1B1C5B11F9D1}"/>
              </a:ext>
            </a:extLst>
          </p:cNvPr>
          <p:cNvSpPr>
            <a:spLocks noGrp="1"/>
          </p:cNvSpPr>
          <p:nvPr>
            <p:ph type="title"/>
          </p:nvPr>
        </p:nvSpPr>
        <p:spPr/>
        <p:txBody>
          <a:bodyPr wrap="square" anchor="t">
            <a:normAutofit/>
          </a:bodyPr>
          <a:lstStyle/>
          <a:p>
            <a:r>
              <a:rPr lang="en-US" dirty="0"/>
              <a:t>Timeline</a:t>
            </a:r>
          </a:p>
        </p:txBody>
      </p:sp>
      <p:sp>
        <p:nvSpPr>
          <p:cNvPr id="4" name="Slide Number Placeholder 3">
            <a:extLst>
              <a:ext uri="{FF2B5EF4-FFF2-40B4-BE49-F238E27FC236}">
                <a16:creationId xmlns:a16="http://schemas.microsoft.com/office/drawing/2014/main" id="{D32C524B-A1AF-B12A-C0C0-63CB36E6591F}"/>
              </a:ext>
            </a:extLst>
          </p:cNvPr>
          <p:cNvSpPr>
            <a:spLocks noGrp="1"/>
          </p:cNvSpPr>
          <p:nvPr>
            <p:ph type="sldNum" sz="quarter" idx="10"/>
          </p:nvPr>
        </p:nvSpPr>
        <p:spPr/>
        <p:txBody>
          <a:bodyPr wrap="square" anchor="ctr">
            <a:normAutofit/>
          </a:bodyPr>
          <a:lstStyle/>
          <a:p>
            <a:pPr>
              <a:spcAft>
                <a:spcPts val="600"/>
              </a:spcAft>
            </a:pPr>
            <a:fld id="{843F88F2-7DEA-45C3-B7F0-651EB3FBC7D5}" type="slidenum">
              <a:rPr lang="en-US" altLang="en-US" smtClean="0"/>
              <a:pPr>
                <a:spcAft>
                  <a:spcPts val="600"/>
                </a:spcAft>
              </a:pPr>
              <a:t>2</a:t>
            </a:fld>
            <a:endParaRPr lang="en-US" altLang="en-US" dirty="0"/>
          </a:p>
        </p:txBody>
      </p:sp>
    </p:spTree>
    <p:extLst>
      <p:ext uri="{BB962C8B-B14F-4D97-AF65-F5344CB8AC3E}">
        <p14:creationId xmlns:p14="http://schemas.microsoft.com/office/powerpoint/2010/main" val="6299867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32A5AA1-3DA4-806A-2A75-196A880CC717}"/>
              </a:ext>
            </a:extLst>
          </p:cNvPr>
          <p:cNvSpPr>
            <a:spLocks noGrp="1"/>
          </p:cNvSpPr>
          <p:nvPr>
            <p:ph type="title"/>
          </p:nvPr>
        </p:nvSpPr>
        <p:spPr/>
        <p:txBody>
          <a:bodyPr/>
          <a:lstStyle/>
          <a:p>
            <a:r>
              <a:rPr lang="en-US" dirty="0"/>
              <a:t>Multidisciplinary approach for addressing high-risk for readmission patients </a:t>
            </a:r>
          </a:p>
        </p:txBody>
      </p:sp>
      <p:sp>
        <p:nvSpPr>
          <p:cNvPr id="4" name="Slide Number Placeholder 3">
            <a:extLst>
              <a:ext uri="{FF2B5EF4-FFF2-40B4-BE49-F238E27FC236}">
                <a16:creationId xmlns:a16="http://schemas.microsoft.com/office/drawing/2014/main" id="{072B2660-A12A-F197-2E8B-4C98FF566948}"/>
              </a:ext>
            </a:extLst>
          </p:cNvPr>
          <p:cNvSpPr>
            <a:spLocks noGrp="1"/>
          </p:cNvSpPr>
          <p:nvPr>
            <p:ph type="sldNum" sz="quarter" idx="10"/>
          </p:nvPr>
        </p:nvSpPr>
        <p:spPr/>
        <p:txBody>
          <a:bodyPr/>
          <a:lstStyle/>
          <a:p>
            <a:fld id="{D16AC883-5E43-4CB0-8156-4928F17774AC}" type="slidenum">
              <a:rPr lang="en-US" altLang="en-US" smtClean="0"/>
              <a:pPr/>
              <a:t>3</a:t>
            </a:fld>
            <a:endParaRPr lang="en-US" altLang="en-US" dirty="0"/>
          </a:p>
        </p:txBody>
      </p:sp>
      <p:sp>
        <p:nvSpPr>
          <p:cNvPr id="5" name="Content Placeholder 3">
            <a:extLst>
              <a:ext uri="{FF2B5EF4-FFF2-40B4-BE49-F238E27FC236}">
                <a16:creationId xmlns:a16="http://schemas.microsoft.com/office/drawing/2014/main" id="{43E249E8-299E-26F8-76BB-DAB9425C2F95}"/>
              </a:ext>
            </a:extLst>
          </p:cNvPr>
          <p:cNvSpPr>
            <a:spLocks noGrp="1"/>
          </p:cNvSpPr>
          <p:nvPr>
            <p:ph idx="1"/>
          </p:nvPr>
        </p:nvSpPr>
        <p:spPr>
          <a:xfrm>
            <a:off x="457200" y="1371600"/>
            <a:ext cx="11264900" cy="4791075"/>
          </a:xfrm>
        </p:spPr>
        <p:txBody>
          <a:bodyPr>
            <a:normAutofit/>
          </a:bodyPr>
          <a:lstStyle/>
          <a:p>
            <a:r>
              <a:rPr lang="en-US" dirty="0"/>
              <a:t>Discharge foll-up advocates coordinates multidisciplinary actions prior to discharge and ensures</a:t>
            </a:r>
          </a:p>
          <a:p>
            <a:pPr lvl="1"/>
            <a:r>
              <a:rPr lang="en-US" dirty="0"/>
              <a:t>Patients understand the medical or surgical reasons for their current admission and what transpired during the hospitalization.</a:t>
            </a:r>
          </a:p>
          <a:p>
            <a:pPr lvl="1"/>
            <a:r>
              <a:rPr lang="en-US" dirty="0"/>
              <a:t>Patients have a clear understanding of their medical conditions (not just admitted condition) and what must be done to continue care as an outpatient. (HF, Wound, DM educators etc.. and the videos can assist with the education)</a:t>
            </a:r>
          </a:p>
          <a:p>
            <a:pPr lvl="1"/>
            <a:r>
              <a:rPr lang="en-US" dirty="0"/>
              <a:t>Patients receive an explanation of potential warning signs and symptoms that could arise. (HF, Wound, DM educators etc.. and the videos can assist with the education)</a:t>
            </a:r>
          </a:p>
          <a:p>
            <a:pPr lvl="1"/>
            <a:r>
              <a:rPr lang="en-US" dirty="0"/>
              <a:t>Patients are provided with a 24-hour phone number for emergencies- this is the ED number listed on the DC packet</a:t>
            </a:r>
          </a:p>
          <a:p>
            <a:pPr lvl="1"/>
            <a:r>
              <a:rPr lang="en-US" dirty="0"/>
              <a:t>Patients should have the name of the provider responsible for their care after discharge (provide written name and phone number). Highlight in packet if needed</a:t>
            </a:r>
          </a:p>
          <a:p>
            <a:pPr lvl="1"/>
            <a:endParaRPr lang="en-US" dirty="0"/>
          </a:p>
          <a:p>
            <a:pPr marL="0" indent="0">
              <a:buNone/>
            </a:pPr>
            <a:endParaRPr lang="en-US" dirty="0"/>
          </a:p>
        </p:txBody>
      </p:sp>
    </p:spTree>
    <p:extLst>
      <p:ext uri="{BB962C8B-B14F-4D97-AF65-F5344CB8AC3E}">
        <p14:creationId xmlns:p14="http://schemas.microsoft.com/office/powerpoint/2010/main" val="1347113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5D1B0A-CF35-4058-5A84-AFF107810806}"/>
              </a:ext>
            </a:extLst>
          </p:cNvPr>
          <p:cNvSpPr>
            <a:spLocks noGrp="1"/>
          </p:cNvSpPr>
          <p:nvPr>
            <p:ph type="title"/>
          </p:nvPr>
        </p:nvSpPr>
        <p:spPr/>
        <p:txBody>
          <a:bodyPr/>
          <a:lstStyle/>
          <a:p>
            <a:r>
              <a:rPr lang="en-US" dirty="0"/>
              <a:t>Multidisciplinary approach for addressing high-risk for readmission patients </a:t>
            </a:r>
          </a:p>
        </p:txBody>
      </p:sp>
      <p:sp>
        <p:nvSpPr>
          <p:cNvPr id="3" name="Content Placeholder 2">
            <a:extLst>
              <a:ext uri="{FF2B5EF4-FFF2-40B4-BE49-F238E27FC236}">
                <a16:creationId xmlns:a16="http://schemas.microsoft.com/office/drawing/2014/main" id="{D0273AF1-74CF-5489-8D75-F3C7BA302109}"/>
              </a:ext>
            </a:extLst>
          </p:cNvPr>
          <p:cNvSpPr>
            <a:spLocks noGrp="1"/>
          </p:cNvSpPr>
          <p:nvPr>
            <p:ph sz="half" idx="1"/>
          </p:nvPr>
        </p:nvSpPr>
        <p:spPr>
          <a:xfrm>
            <a:off x="457201" y="1476012"/>
            <a:ext cx="5577840" cy="4800600"/>
          </a:xfrm>
        </p:spPr>
        <p:txBody>
          <a:bodyPr>
            <a:normAutofit/>
          </a:bodyPr>
          <a:lstStyle/>
          <a:p>
            <a:r>
              <a:rPr lang="en-US" dirty="0"/>
              <a:t>Identify that a patient is at high risk for readmission based on Epic’s risk model </a:t>
            </a:r>
          </a:p>
          <a:p>
            <a:pPr lvl="1"/>
            <a:r>
              <a:rPr lang="en-US" sz="2000" dirty="0"/>
              <a:t>risk model variables include</a:t>
            </a:r>
          </a:p>
          <a:p>
            <a:pPr lvl="2"/>
            <a:r>
              <a:rPr lang="en-US" sz="2000" dirty="0"/>
              <a:t> patient age</a:t>
            </a:r>
          </a:p>
          <a:p>
            <a:pPr lvl="2"/>
            <a:r>
              <a:rPr lang="en-US" sz="2000" dirty="0"/>
              <a:t>clinical diagnoses</a:t>
            </a:r>
          </a:p>
          <a:p>
            <a:pPr lvl="2"/>
            <a:r>
              <a:rPr lang="en-US" sz="2000" dirty="0"/>
              <a:t> laboratory values</a:t>
            </a:r>
          </a:p>
          <a:p>
            <a:pPr lvl="2"/>
            <a:r>
              <a:rPr lang="en-US" sz="2000" dirty="0"/>
              <a:t> medication numbers and classes </a:t>
            </a:r>
          </a:p>
          <a:p>
            <a:pPr lvl="2"/>
            <a:r>
              <a:rPr lang="en-US" sz="2000" dirty="0"/>
              <a:t>order types</a:t>
            </a:r>
          </a:p>
          <a:p>
            <a:pPr lvl="2"/>
            <a:r>
              <a:rPr lang="en-US" sz="2000" dirty="0"/>
              <a:t>healthcare utilization variables.</a:t>
            </a:r>
          </a:p>
          <a:p>
            <a:endParaRPr lang="en-US" dirty="0"/>
          </a:p>
        </p:txBody>
      </p:sp>
      <p:sp>
        <p:nvSpPr>
          <p:cNvPr id="5" name="Slide Number Placeholder 4">
            <a:extLst>
              <a:ext uri="{FF2B5EF4-FFF2-40B4-BE49-F238E27FC236}">
                <a16:creationId xmlns:a16="http://schemas.microsoft.com/office/drawing/2014/main" id="{D6F7B316-90E9-783D-2396-580DD94B5B89}"/>
              </a:ext>
            </a:extLst>
          </p:cNvPr>
          <p:cNvSpPr>
            <a:spLocks noGrp="1"/>
          </p:cNvSpPr>
          <p:nvPr>
            <p:ph type="sldNum" sz="quarter" idx="10"/>
          </p:nvPr>
        </p:nvSpPr>
        <p:spPr/>
        <p:txBody>
          <a:bodyPr/>
          <a:lstStyle/>
          <a:p>
            <a:fld id="{E0DC1BEF-4572-4D77-AE5D-D7DFB19DE981}" type="slidenum">
              <a:rPr lang="en-US" altLang="en-US" smtClean="0"/>
              <a:pPr/>
              <a:t>4</a:t>
            </a:fld>
            <a:endParaRPr lang="en-US" altLang="en-US" dirty="0"/>
          </a:p>
        </p:txBody>
      </p:sp>
    </p:spTree>
    <p:extLst>
      <p:ext uri="{BB962C8B-B14F-4D97-AF65-F5344CB8AC3E}">
        <p14:creationId xmlns:p14="http://schemas.microsoft.com/office/powerpoint/2010/main" val="7354461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42B7C0F-758F-5FDC-F7BB-0C00C1B6DA91}"/>
              </a:ext>
            </a:extLst>
          </p:cNvPr>
          <p:cNvSpPr>
            <a:spLocks noGrp="1"/>
          </p:cNvSpPr>
          <p:nvPr>
            <p:ph type="title"/>
          </p:nvPr>
        </p:nvSpPr>
        <p:spPr/>
        <p:txBody>
          <a:bodyPr/>
          <a:lstStyle/>
          <a:p>
            <a:r>
              <a:rPr lang="en-US" b="1" dirty="0">
                <a:effectLst/>
                <a:latin typeface="Calibri" panose="020F0502020204030204" pitchFamily="34" charset="0"/>
                <a:ea typeface="Calibri" panose="020F0502020204030204" pitchFamily="34" charset="0"/>
                <a:cs typeface="Times New Roman" panose="02020603050405020304" pitchFamily="18" charset="0"/>
              </a:rPr>
              <a:t>Discharge follow-up advocate ext. 8342</a:t>
            </a:r>
            <a:endParaRPr lang="en-US" dirty="0"/>
          </a:p>
        </p:txBody>
      </p:sp>
      <p:sp>
        <p:nvSpPr>
          <p:cNvPr id="10" name="Content Placeholder 9">
            <a:extLst>
              <a:ext uri="{FF2B5EF4-FFF2-40B4-BE49-F238E27FC236}">
                <a16:creationId xmlns:a16="http://schemas.microsoft.com/office/drawing/2014/main" id="{4336BCFD-019D-32F1-B0B8-EED278A3D779}"/>
              </a:ext>
            </a:extLst>
          </p:cNvPr>
          <p:cNvSpPr>
            <a:spLocks noGrp="1"/>
          </p:cNvSpPr>
          <p:nvPr>
            <p:ph sz="half" idx="2"/>
          </p:nvPr>
        </p:nvSpPr>
        <p:spPr>
          <a:xfrm>
            <a:off x="6468363" y="806880"/>
            <a:ext cx="5577840" cy="5486400"/>
          </a:xfrm>
        </p:spPr>
        <p:txBody>
          <a:bodyPr>
            <a:normAutofit fontScale="92500"/>
          </a:bodyPr>
          <a:lstStyle/>
          <a:p>
            <a:pPr lvl="2">
              <a:lnSpc>
                <a:spcPct val="107000"/>
              </a:lnSpc>
              <a:spcBef>
                <a:spcPts val="0"/>
              </a:spcBef>
              <a:spcAft>
                <a:spcPts val="800"/>
              </a:spcAft>
              <a:tabLst>
                <a:tab pos="1371600" algn="l"/>
              </a:tabLst>
            </a:pPr>
            <a:r>
              <a:rPr lang="en-US" sz="1800" kern="100" dirty="0">
                <a:effectLst/>
                <a:latin typeface="+mj-lt"/>
                <a:ea typeface="Calibri" panose="020F0502020204030204" pitchFamily="34" charset="0"/>
                <a:cs typeface="Times New Roman" panose="02020603050405020304" pitchFamily="18" charset="0"/>
              </a:rPr>
              <a:t>Announces at Grand Rounds</a:t>
            </a:r>
          </a:p>
          <a:p>
            <a:pPr lvl="2">
              <a:lnSpc>
                <a:spcPct val="107000"/>
              </a:lnSpc>
              <a:spcBef>
                <a:spcPts val="0"/>
              </a:spcBef>
              <a:spcAft>
                <a:spcPts val="800"/>
              </a:spcAft>
              <a:tabLst>
                <a:tab pos="1371600" algn="l"/>
              </a:tabLst>
            </a:pPr>
            <a:r>
              <a:rPr lang="en-US" sz="1800" kern="100" dirty="0">
                <a:effectLst/>
                <a:latin typeface="+mj-lt"/>
                <a:ea typeface="Calibri" panose="020F0502020204030204" pitchFamily="34" charset="0"/>
                <a:cs typeface="Times New Roman" panose="02020603050405020304" pitchFamily="18" charset="0"/>
              </a:rPr>
              <a:t>List of High-Risk patients is given to the hospitalist (in office by MSU), Charge nurses at PCU/MSU/ICU and MSU Manager </a:t>
            </a:r>
          </a:p>
          <a:p>
            <a:pPr lvl="2">
              <a:lnSpc>
                <a:spcPct val="107000"/>
              </a:lnSpc>
              <a:spcBef>
                <a:spcPts val="0"/>
              </a:spcBef>
              <a:spcAft>
                <a:spcPts val="800"/>
              </a:spcAft>
              <a:tabLst>
                <a:tab pos="1371600" algn="l"/>
              </a:tabLst>
            </a:pPr>
            <a:r>
              <a:rPr lang="en-US" sz="1800" kern="100" dirty="0">
                <a:effectLst/>
                <a:latin typeface="+mj-lt"/>
                <a:ea typeface="Calibri" panose="020F0502020204030204" pitchFamily="34" charset="0"/>
                <a:cs typeface="Times New Roman" panose="02020603050405020304" pitchFamily="18" charset="0"/>
              </a:rPr>
              <a:t>List emailed to wound care </a:t>
            </a:r>
          </a:p>
          <a:p>
            <a:pPr lvl="2">
              <a:lnSpc>
                <a:spcPct val="107000"/>
              </a:lnSpc>
              <a:spcBef>
                <a:spcPts val="0"/>
              </a:spcBef>
              <a:spcAft>
                <a:spcPts val="800"/>
              </a:spcAft>
              <a:tabLst>
                <a:tab pos="1371600" algn="l"/>
              </a:tabLst>
            </a:pPr>
            <a:r>
              <a:rPr lang="en-US" sz="1800" kern="100" dirty="0">
                <a:effectLst/>
                <a:latin typeface="+mj-lt"/>
                <a:ea typeface="Calibri" panose="020F0502020204030204" pitchFamily="34" charset="0"/>
                <a:cs typeface="Times New Roman" panose="02020603050405020304" pitchFamily="18" charset="0"/>
              </a:rPr>
              <a:t>Whiteboards in patient Rooms updated (LACE) by the room number on the boards so all departments can see</a:t>
            </a:r>
          </a:p>
          <a:p>
            <a:pPr lvl="2">
              <a:lnSpc>
                <a:spcPct val="107000"/>
              </a:lnSpc>
              <a:spcBef>
                <a:spcPts val="0"/>
              </a:spcBef>
              <a:spcAft>
                <a:spcPts val="800"/>
              </a:spcAft>
              <a:tabLst>
                <a:tab pos="1371600" algn="l"/>
              </a:tabLst>
            </a:pPr>
            <a:r>
              <a:rPr lang="en-US" sz="1800" kern="100" dirty="0">
                <a:effectLst/>
                <a:latin typeface="+mj-lt"/>
                <a:ea typeface="Calibri" panose="020F0502020204030204" pitchFamily="34" charset="0"/>
                <a:cs typeface="Times New Roman" panose="02020603050405020304" pitchFamily="18" charset="0"/>
              </a:rPr>
              <a:t>Sticky Note added to the chart- recommended DC video will be charted there as well</a:t>
            </a:r>
          </a:p>
          <a:p>
            <a:pPr lvl="2">
              <a:lnSpc>
                <a:spcPct val="107000"/>
              </a:lnSpc>
              <a:spcBef>
                <a:spcPts val="0"/>
              </a:spcBef>
              <a:spcAft>
                <a:spcPts val="800"/>
              </a:spcAft>
              <a:tabLst>
                <a:tab pos="1371600" algn="l"/>
              </a:tabLst>
            </a:pPr>
            <a:r>
              <a:rPr lang="en-US" sz="1800" kern="100" dirty="0">
                <a:effectLst/>
                <a:latin typeface="+mj-lt"/>
                <a:ea typeface="Calibri" panose="020F0502020204030204" pitchFamily="34" charset="0"/>
                <a:cs typeface="Times New Roman" panose="02020603050405020304" pitchFamily="18" charset="0"/>
              </a:rPr>
              <a:t>Discharge follow-up advocate ensures that Discharge plan has ALL components- appt made, education and numbers to call are on folder once alerted of discharge</a:t>
            </a:r>
          </a:p>
          <a:p>
            <a:pPr lvl="2">
              <a:lnSpc>
                <a:spcPct val="107000"/>
              </a:lnSpc>
              <a:spcBef>
                <a:spcPts val="0"/>
              </a:spcBef>
              <a:spcAft>
                <a:spcPts val="800"/>
              </a:spcAft>
              <a:tabLst>
                <a:tab pos="1371600" algn="l"/>
              </a:tabLst>
            </a:pPr>
            <a:r>
              <a:rPr lang="en-US" sz="1800" kern="100" dirty="0">
                <a:effectLst/>
                <a:latin typeface="+mj-lt"/>
                <a:ea typeface="Calibri" panose="020F0502020204030204" pitchFamily="34" charset="0"/>
                <a:cs typeface="Times New Roman" panose="02020603050405020304" pitchFamily="18" charset="0"/>
              </a:rPr>
              <a:t>Post discharge- 2 f/u calls for high risk, Deblis patients called on the DC Day 1 and Thursdays</a:t>
            </a:r>
          </a:p>
          <a:p>
            <a:pPr lvl="2">
              <a:lnSpc>
                <a:spcPct val="107000"/>
              </a:lnSpc>
              <a:spcBef>
                <a:spcPts val="0"/>
              </a:spcBef>
              <a:spcAft>
                <a:spcPts val="800"/>
              </a:spcAft>
              <a:tabLst>
                <a:tab pos="1371600" algn="l"/>
              </a:tabLst>
            </a:pPr>
            <a:endParaRPr lang="en-US" sz="1800" kern="100" dirty="0">
              <a:effectLst/>
              <a:latin typeface="+mj-lt"/>
              <a:ea typeface="Calibri" panose="020F0502020204030204" pitchFamily="34" charset="0"/>
              <a:cs typeface="Times New Roman" panose="02020603050405020304" pitchFamily="18" charset="0"/>
            </a:endParaRPr>
          </a:p>
          <a:p>
            <a:pPr marL="1371600" marR="0" lvl="3" indent="0" algn="l" defTabSz="914400" rtl="0" eaLnBrk="0" fontAlgn="base" latinLnBrk="0" hangingPunct="0">
              <a:lnSpc>
                <a:spcPct val="100000"/>
              </a:lnSpc>
              <a:spcBef>
                <a:spcPct val="0"/>
              </a:spcBef>
              <a:spcAft>
                <a:spcPct val="0"/>
              </a:spcAft>
              <a:buClrTx/>
              <a:buSzTx/>
              <a:buFontTx/>
              <a:buChar char="•"/>
              <a:tabLst>
                <a:tab pos="1828800" algn="l"/>
              </a:tabLst>
            </a:pPr>
            <a:endParaRPr kumimoji="0" lang="en-US" altLang="en-US" sz="4000" b="0" i="0" u="none" strike="noStrike" cap="none" normalizeH="0" baseline="0" dirty="0">
              <a:ln>
                <a:noFill/>
              </a:ln>
              <a:solidFill>
                <a:schemeClr val="tx1"/>
              </a:solidFill>
              <a:effectLst/>
              <a:latin typeface="Arial" panose="020B0604020202020204" pitchFamily="34" charset="0"/>
            </a:endParaRPr>
          </a:p>
          <a:p>
            <a:endParaRPr lang="en-US" dirty="0"/>
          </a:p>
        </p:txBody>
      </p:sp>
      <p:sp>
        <p:nvSpPr>
          <p:cNvPr id="4" name="Slide Number Placeholder 3">
            <a:extLst>
              <a:ext uri="{FF2B5EF4-FFF2-40B4-BE49-F238E27FC236}">
                <a16:creationId xmlns:a16="http://schemas.microsoft.com/office/drawing/2014/main" id="{C060BD7A-821B-8720-0BB3-67D466FC9880}"/>
              </a:ext>
            </a:extLst>
          </p:cNvPr>
          <p:cNvSpPr>
            <a:spLocks noGrp="1"/>
          </p:cNvSpPr>
          <p:nvPr>
            <p:ph type="sldNum" sz="quarter" idx="10"/>
          </p:nvPr>
        </p:nvSpPr>
        <p:spPr/>
        <p:txBody>
          <a:bodyPr/>
          <a:lstStyle/>
          <a:p>
            <a:fld id="{D16AC883-5E43-4CB0-8156-4928F17774AC}" type="slidenum">
              <a:rPr lang="en-US" altLang="en-US" smtClean="0"/>
              <a:pPr/>
              <a:t>5</a:t>
            </a:fld>
            <a:endParaRPr lang="en-US" altLang="en-US" dirty="0"/>
          </a:p>
        </p:txBody>
      </p:sp>
      <p:sp>
        <p:nvSpPr>
          <p:cNvPr id="7" name="Rectangle 5">
            <a:extLst>
              <a:ext uri="{FF2B5EF4-FFF2-40B4-BE49-F238E27FC236}">
                <a16:creationId xmlns:a16="http://schemas.microsoft.com/office/drawing/2014/main" id="{92F2EF2C-1FAB-1EE4-F9BA-46A178FE43C6}"/>
              </a:ext>
            </a:extLst>
          </p:cNvPr>
          <p:cNvSpPr>
            <a:spLocks noChangeArrowheads="1"/>
          </p:cNvSpPr>
          <p:nvPr/>
        </p:nvSpPr>
        <p:spPr bwMode="auto">
          <a:xfrm>
            <a:off x="139700" y="1111201"/>
            <a:ext cx="5689550" cy="1477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a:tabLst>
                <a:tab pos="914400" algn="l"/>
              </a:tabLst>
              <a:defRPr>
                <a:solidFill>
                  <a:schemeClr val="tx1"/>
                </a:solidFill>
                <a:latin typeface="Arial" panose="020B0604020202020204" pitchFamily="34" charset="0"/>
              </a:defRPr>
            </a:lvl1pPr>
            <a:lvl2pPr>
              <a:tabLst>
                <a:tab pos="914400" algn="l"/>
              </a:tabLst>
              <a:defRPr>
                <a:solidFill>
                  <a:schemeClr val="tx1"/>
                </a:solidFill>
                <a:latin typeface="Arial" panose="020B0604020202020204" pitchFamily="34" charset="0"/>
              </a:defRPr>
            </a:lvl2pPr>
            <a:lvl3pPr>
              <a:tabLst>
                <a:tab pos="914400" algn="l"/>
              </a:tabLst>
              <a:defRPr>
                <a:solidFill>
                  <a:schemeClr val="tx1"/>
                </a:solidFill>
                <a:latin typeface="Arial" panose="020B0604020202020204" pitchFamily="34" charset="0"/>
              </a:defRPr>
            </a:lvl3pPr>
            <a:lvl4pPr>
              <a:tabLst>
                <a:tab pos="914400" algn="l"/>
              </a:tabLst>
              <a:defRPr>
                <a:solidFill>
                  <a:schemeClr val="tx1"/>
                </a:solidFill>
                <a:latin typeface="Arial" panose="020B0604020202020204" pitchFamily="34" charset="0"/>
              </a:defRPr>
            </a:lvl4pPr>
            <a:lvl5pPr>
              <a:tabLst>
                <a:tab pos="914400" algn="l"/>
              </a:tabLst>
              <a:defRPr>
                <a:solidFill>
                  <a:schemeClr val="tx1"/>
                </a:solidFill>
                <a:latin typeface="Arial" panose="020B0604020202020204" pitchFamily="34" charset="0"/>
              </a:defRPr>
            </a:lvl5pPr>
            <a:lvl6pPr eaLnBrk="0" fontAlgn="base" hangingPunct="0">
              <a:spcBef>
                <a:spcPct val="0"/>
              </a:spcBef>
              <a:spcAft>
                <a:spcPct val="0"/>
              </a:spcAft>
              <a:tabLst>
                <a:tab pos="914400" algn="l"/>
              </a:tabLst>
              <a:defRPr>
                <a:solidFill>
                  <a:schemeClr val="tx1"/>
                </a:solidFill>
                <a:latin typeface="Arial" panose="020B0604020202020204" pitchFamily="34" charset="0"/>
              </a:defRPr>
            </a:lvl6pPr>
            <a:lvl7pPr eaLnBrk="0" fontAlgn="base" hangingPunct="0">
              <a:spcBef>
                <a:spcPct val="0"/>
              </a:spcBef>
              <a:spcAft>
                <a:spcPct val="0"/>
              </a:spcAft>
              <a:tabLst>
                <a:tab pos="914400" algn="l"/>
              </a:tabLst>
              <a:defRPr>
                <a:solidFill>
                  <a:schemeClr val="tx1"/>
                </a:solidFill>
                <a:latin typeface="Arial" panose="020B0604020202020204" pitchFamily="34" charset="0"/>
              </a:defRPr>
            </a:lvl7pPr>
            <a:lvl8pPr eaLnBrk="0" fontAlgn="base" hangingPunct="0">
              <a:spcBef>
                <a:spcPct val="0"/>
              </a:spcBef>
              <a:spcAft>
                <a:spcPct val="0"/>
              </a:spcAft>
              <a:tabLst>
                <a:tab pos="914400" algn="l"/>
              </a:tabLst>
              <a:defRPr>
                <a:solidFill>
                  <a:schemeClr val="tx1"/>
                </a:solidFill>
                <a:latin typeface="Arial" panose="020B0604020202020204" pitchFamily="34" charset="0"/>
              </a:defRPr>
            </a:lvl8pPr>
            <a:lvl9pPr eaLnBrk="0" fontAlgn="base" hangingPunct="0">
              <a:spcBef>
                <a:spcPct val="0"/>
              </a:spcBef>
              <a:spcAft>
                <a:spcPct val="0"/>
              </a:spcAft>
              <a:tabLst>
                <a:tab pos="9144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914400" algn="l"/>
              </a:tabLst>
            </a:pPr>
            <a:r>
              <a:rPr kumimoji="0" lang="en-US" altLang="en-US" b="1" i="0" u="none" strike="noStrike" cap="none" normalizeH="0" baseline="0" dirty="0">
                <a:ln>
                  <a:noFill/>
                </a:ln>
                <a:solidFill>
                  <a:schemeClr val="tx1"/>
                </a:solidFill>
                <a:effectLst/>
                <a:latin typeface="+mj-lt"/>
                <a:ea typeface="Calibri" panose="020F0502020204030204" pitchFamily="34" charset="0"/>
                <a:cs typeface="Times New Roman" panose="02020603050405020304" pitchFamily="18" charset="0"/>
              </a:rPr>
              <a:t>High Risk report Generated</a:t>
            </a:r>
            <a:endParaRPr kumimoji="0" lang="en-US" altLang="en-US" b="0" i="0" u="none" strike="noStrike" cap="none" normalizeH="0" baseline="0" dirty="0">
              <a:ln>
                <a:noFill/>
              </a:ln>
              <a:solidFill>
                <a:schemeClr val="tx1"/>
              </a:solidFill>
              <a:effectLst/>
              <a:latin typeface="+mj-lt"/>
            </a:endParaRPr>
          </a:p>
          <a:p>
            <a:pPr marL="457200" marR="0" lvl="1" indent="0" algn="l" defTabSz="914400" rtl="0" eaLnBrk="0" fontAlgn="base" latinLnBrk="0" hangingPunct="0">
              <a:lnSpc>
                <a:spcPct val="100000"/>
              </a:lnSpc>
              <a:spcBef>
                <a:spcPct val="0"/>
              </a:spcBef>
              <a:spcAft>
                <a:spcPct val="0"/>
              </a:spcAft>
              <a:buClrTx/>
              <a:buSzTx/>
              <a:buFontTx/>
              <a:buChar char="•"/>
              <a:tabLst>
                <a:tab pos="914400" algn="l"/>
              </a:tabLst>
            </a:pPr>
            <a:r>
              <a:rPr kumimoji="0" lang="en-US" altLang="en-US" b="1" i="0" u="none" strike="noStrike" cap="none" normalizeH="0" baseline="0" dirty="0">
                <a:ln>
                  <a:noFill/>
                </a:ln>
                <a:solidFill>
                  <a:schemeClr val="tx1"/>
                </a:solidFill>
                <a:effectLst/>
                <a:latin typeface="+mj-lt"/>
                <a:ea typeface="Calibri" panose="020F0502020204030204" pitchFamily="34" charset="0"/>
                <a:cs typeface="Times New Roman" panose="02020603050405020304" pitchFamily="18" charset="0"/>
              </a:rPr>
              <a:t>Discharge follow-up advocate</a:t>
            </a:r>
            <a:r>
              <a:rPr kumimoji="0" lang="en-US" altLang="en-US" b="0" i="0" u="none" strike="noStrike" cap="none" normalizeH="0" baseline="0" dirty="0">
                <a:ln>
                  <a:noFill/>
                </a:ln>
                <a:solidFill>
                  <a:schemeClr val="tx1"/>
                </a:solidFill>
                <a:effectLst/>
                <a:latin typeface="+mj-lt"/>
                <a:ea typeface="Calibri" panose="020F0502020204030204" pitchFamily="34" charset="0"/>
                <a:cs typeface="Times New Roman" panose="02020603050405020304" pitchFamily="18" charset="0"/>
              </a:rPr>
              <a:t>- maintains the list of high-risk patients (Report from Epic) </a:t>
            </a:r>
          </a:p>
          <a:p>
            <a:pPr lvl="2" defTabSz="914400">
              <a:buFontTx/>
              <a:buChar char="•"/>
            </a:pPr>
            <a:r>
              <a:rPr kumimoji="0" lang="en-US" altLang="en-US" b="0" i="0" u="none" strike="noStrike" cap="none" normalizeH="0" baseline="0" dirty="0">
                <a:ln>
                  <a:noFill/>
                </a:ln>
                <a:solidFill>
                  <a:schemeClr val="tx1"/>
                </a:solidFill>
                <a:effectLst/>
                <a:latin typeface="+mj-lt"/>
                <a:ea typeface="Calibri" panose="020F0502020204030204" pitchFamily="34" charset="0"/>
                <a:cs typeface="Times New Roman" panose="02020603050405020304" pitchFamily="18" charset="0"/>
              </a:rPr>
              <a:t>Score greater than 17 is considered High Risk</a:t>
            </a:r>
            <a:endParaRPr kumimoji="0" lang="en-US" altLang="en-US" b="0" i="0" u="none" strike="noStrike" cap="none" normalizeH="0" baseline="0" dirty="0">
              <a:ln>
                <a:noFill/>
              </a:ln>
              <a:solidFill>
                <a:schemeClr val="tx1"/>
              </a:solidFill>
              <a:effectLst/>
              <a:latin typeface="+mj-lt"/>
            </a:endParaRPr>
          </a:p>
          <a:p>
            <a:pPr marL="0" marR="0" lvl="0" indent="0" algn="l" defTabSz="914400" rtl="0" eaLnBrk="0" fontAlgn="base" latinLnBrk="0" hangingPunct="0">
              <a:lnSpc>
                <a:spcPct val="100000"/>
              </a:lnSpc>
              <a:spcBef>
                <a:spcPct val="0"/>
              </a:spcBef>
              <a:spcAft>
                <a:spcPct val="0"/>
              </a:spcAft>
              <a:buClrTx/>
              <a:buSzTx/>
              <a:buFontTx/>
              <a:buNone/>
              <a:tabLst>
                <a:tab pos="914400" algn="l"/>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pic>
        <p:nvPicPr>
          <p:cNvPr id="11" name="Picture 1" descr="A screenshot of a computer&#10;&#10;Description automatically generated">
            <a:extLst>
              <a:ext uri="{FF2B5EF4-FFF2-40B4-BE49-F238E27FC236}">
                <a16:creationId xmlns:a16="http://schemas.microsoft.com/office/drawing/2014/main" id="{A55C03FC-E46D-C0ED-BF7E-71CEACA0B611}"/>
              </a:ext>
            </a:extLst>
          </p:cNvPr>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bwMode="auto">
          <a:xfrm>
            <a:off x="123135" y="2695821"/>
            <a:ext cx="6518681" cy="23795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086355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CC4021C-B97B-F124-5118-CD8FEAAEF13D}"/>
              </a:ext>
            </a:extLst>
          </p:cNvPr>
          <p:cNvSpPr>
            <a:spLocks noGrp="1"/>
          </p:cNvSpPr>
          <p:nvPr>
            <p:ph idx="1"/>
          </p:nvPr>
        </p:nvSpPr>
        <p:spPr>
          <a:xfrm>
            <a:off x="4895849" y="1104900"/>
            <a:ext cx="6315076" cy="4791456"/>
          </a:xfrm>
        </p:spPr>
        <p:txBody>
          <a:bodyPr/>
          <a:lstStyle/>
          <a:p>
            <a:pPr marL="2514600" marR="0" lvl="5" indent="-228600">
              <a:lnSpc>
                <a:spcPct val="107000"/>
              </a:lnSpc>
              <a:spcBef>
                <a:spcPts val="0"/>
              </a:spcBef>
              <a:spcAft>
                <a:spcPts val="800"/>
              </a:spcAft>
              <a:buFont typeface="Times New Roman" panose="02020603050405020304" pitchFamily="18" charset="0"/>
              <a:buChar char="•"/>
              <a:tabLst>
                <a:tab pos="2743200" algn="l"/>
              </a:tabLst>
            </a:pPr>
            <a:r>
              <a:rPr lang="en-US" sz="1800" kern="100" dirty="0">
                <a:effectLst/>
                <a:latin typeface="+mj-lt"/>
                <a:ea typeface="Calibri" panose="020F0502020204030204" pitchFamily="34" charset="0"/>
                <a:cs typeface="Times New Roman" panose="02020603050405020304" pitchFamily="18" charset="0"/>
              </a:rPr>
              <a:t>Communicate to all staff high risk patients after rounds verbally</a:t>
            </a:r>
          </a:p>
          <a:p>
            <a:pPr marL="2514600" marR="0" lvl="5" indent="-228600">
              <a:lnSpc>
                <a:spcPct val="107000"/>
              </a:lnSpc>
              <a:spcBef>
                <a:spcPts val="0"/>
              </a:spcBef>
              <a:spcAft>
                <a:spcPts val="800"/>
              </a:spcAft>
              <a:buFont typeface="Times New Roman" panose="02020603050405020304" pitchFamily="18" charset="0"/>
              <a:buChar char="•"/>
              <a:tabLst>
                <a:tab pos="2743200" algn="l"/>
              </a:tabLst>
            </a:pPr>
            <a:r>
              <a:rPr lang="en-US" sz="1800" kern="100" dirty="0">
                <a:effectLst/>
                <a:latin typeface="+mj-lt"/>
                <a:ea typeface="Calibri" panose="020F0502020204030204" pitchFamily="34" charset="0"/>
                <a:cs typeface="Times New Roman" panose="02020603050405020304" pitchFamily="18" charset="0"/>
              </a:rPr>
              <a:t>Documentation of Stairs, pain, Ambulation assistance and distance</a:t>
            </a:r>
          </a:p>
          <a:p>
            <a:pPr marL="2514600" marR="0" lvl="5" indent="-228600">
              <a:lnSpc>
                <a:spcPct val="107000"/>
              </a:lnSpc>
              <a:spcBef>
                <a:spcPts val="0"/>
              </a:spcBef>
              <a:spcAft>
                <a:spcPts val="800"/>
              </a:spcAft>
              <a:buFont typeface="Times New Roman" panose="02020603050405020304" pitchFamily="18" charset="0"/>
              <a:buChar char="•"/>
              <a:tabLst>
                <a:tab pos="2743200" algn="l"/>
              </a:tabLst>
            </a:pPr>
            <a:r>
              <a:rPr lang="en-US" sz="1800" kern="100" dirty="0">
                <a:effectLst/>
                <a:latin typeface="+mj-lt"/>
                <a:ea typeface="Calibri" panose="020F0502020204030204" pitchFamily="34" charset="0"/>
                <a:cs typeface="Times New Roman" panose="02020603050405020304" pitchFamily="18" charset="0"/>
              </a:rPr>
              <a:t>Transfer level assistance</a:t>
            </a:r>
          </a:p>
          <a:p>
            <a:pPr marL="2514600" marR="0" lvl="5" indent="-228600">
              <a:lnSpc>
                <a:spcPct val="107000"/>
              </a:lnSpc>
              <a:spcBef>
                <a:spcPts val="0"/>
              </a:spcBef>
              <a:spcAft>
                <a:spcPts val="800"/>
              </a:spcAft>
              <a:buFont typeface="Times New Roman" panose="02020603050405020304" pitchFamily="18" charset="0"/>
              <a:buChar char="•"/>
              <a:tabLst>
                <a:tab pos="2743200" algn="l"/>
              </a:tabLst>
            </a:pPr>
            <a:r>
              <a:rPr lang="en-US" sz="1800" kern="100" dirty="0">
                <a:effectLst/>
                <a:latin typeface="+mj-lt"/>
                <a:ea typeface="Calibri" panose="020F0502020204030204" pitchFamily="34" charset="0"/>
                <a:cs typeface="Times New Roman" panose="02020603050405020304" pitchFamily="18" charset="0"/>
              </a:rPr>
              <a:t>Discharge Recommendation</a:t>
            </a:r>
          </a:p>
          <a:p>
            <a:pPr marL="2514600" marR="0" lvl="5" indent="-228600">
              <a:lnSpc>
                <a:spcPct val="107000"/>
              </a:lnSpc>
              <a:spcBef>
                <a:spcPts val="0"/>
              </a:spcBef>
              <a:spcAft>
                <a:spcPts val="800"/>
              </a:spcAft>
              <a:buFont typeface="Times New Roman" panose="02020603050405020304" pitchFamily="18" charset="0"/>
              <a:buChar char="•"/>
              <a:tabLst>
                <a:tab pos="2743200" algn="l"/>
              </a:tabLst>
            </a:pPr>
            <a:r>
              <a:rPr lang="en-US" sz="1800" kern="100" dirty="0">
                <a:effectLst/>
                <a:latin typeface="+mj-lt"/>
                <a:ea typeface="Calibri" panose="020F0502020204030204" pitchFamily="34" charset="0"/>
                <a:cs typeface="Times New Roman" panose="02020603050405020304" pitchFamily="18" charset="0"/>
              </a:rPr>
              <a:t>Add evening therapy if One person assist, discharge uncertain or home, needs extra education/training</a:t>
            </a:r>
          </a:p>
          <a:p>
            <a:pPr marL="2514600" marR="0" lvl="5" indent="-228600">
              <a:lnSpc>
                <a:spcPct val="107000"/>
              </a:lnSpc>
              <a:spcBef>
                <a:spcPts val="0"/>
              </a:spcBef>
              <a:spcAft>
                <a:spcPts val="800"/>
              </a:spcAft>
              <a:buFont typeface="Times New Roman" panose="02020603050405020304" pitchFamily="18" charset="0"/>
              <a:buChar char="•"/>
              <a:tabLst>
                <a:tab pos="2743200" algn="l"/>
              </a:tabLst>
            </a:pPr>
            <a:r>
              <a:rPr lang="en-US" sz="1800" kern="100" dirty="0">
                <a:effectLst/>
                <a:latin typeface="+mj-lt"/>
                <a:ea typeface="Calibri" panose="020F0502020204030204" pitchFamily="34" charset="0"/>
                <a:cs typeface="Times New Roman" panose="02020603050405020304" pitchFamily="18" charset="0"/>
              </a:rPr>
              <a:t>Communication with CM changes of patient </a:t>
            </a:r>
          </a:p>
          <a:p>
            <a:pPr marL="2514600" marR="0" lvl="5" indent="-228600">
              <a:lnSpc>
                <a:spcPct val="107000"/>
              </a:lnSpc>
              <a:spcBef>
                <a:spcPts val="0"/>
              </a:spcBef>
              <a:spcAft>
                <a:spcPts val="800"/>
              </a:spcAft>
              <a:buFont typeface="Times New Roman" panose="02020603050405020304" pitchFamily="18" charset="0"/>
              <a:buChar char="•"/>
              <a:tabLst>
                <a:tab pos="2743200" algn="l"/>
              </a:tabLst>
            </a:pPr>
            <a:r>
              <a:rPr lang="en-US" sz="1800" kern="100" dirty="0">
                <a:effectLst/>
                <a:latin typeface="+mj-lt"/>
                <a:ea typeface="Calibri" panose="020F0502020204030204" pitchFamily="34" charset="0"/>
                <a:cs typeface="Times New Roman" panose="02020603050405020304" pitchFamily="18" charset="0"/>
              </a:rPr>
              <a:t>DC recommendations will be charted- if no special recommendations this will be stated as well</a:t>
            </a:r>
          </a:p>
          <a:p>
            <a:endParaRPr lang="en-US" dirty="0"/>
          </a:p>
        </p:txBody>
      </p:sp>
      <p:sp>
        <p:nvSpPr>
          <p:cNvPr id="3" name="Title 2">
            <a:extLst>
              <a:ext uri="{FF2B5EF4-FFF2-40B4-BE49-F238E27FC236}">
                <a16:creationId xmlns:a16="http://schemas.microsoft.com/office/drawing/2014/main" id="{FFE99F8A-A54E-F74C-5A7B-CBBA89EE8B89}"/>
              </a:ext>
            </a:extLst>
          </p:cNvPr>
          <p:cNvSpPr>
            <a:spLocks noGrp="1"/>
          </p:cNvSpPr>
          <p:nvPr>
            <p:ph type="title"/>
          </p:nvPr>
        </p:nvSpPr>
        <p:spPr/>
        <p:txBody>
          <a:bodyPr/>
          <a:lstStyle/>
          <a:p>
            <a:r>
              <a:rPr lang="en-US" dirty="0"/>
              <a:t>Physical Therapy (ext. 3770)</a:t>
            </a:r>
          </a:p>
        </p:txBody>
      </p:sp>
      <p:sp>
        <p:nvSpPr>
          <p:cNvPr id="4" name="Slide Number Placeholder 3">
            <a:extLst>
              <a:ext uri="{FF2B5EF4-FFF2-40B4-BE49-F238E27FC236}">
                <a16:creationId xmlns:a16="http://schemas.microsoft.com/office/drawing/2014/main" id="{E50DA1DE-8BA8-35EB-A7D7-1F58AC25747B}"/>
              </a:ext>
            </a:extLst>
          </p:cNvPr>
          <p:cNvSpPr>
            <a:spLocks noGrp="1"/>
          </p:cNvSpPr>
          <p:nvPr>
            <p:ph type="sldNum" sz="quarter" idx="10"/>
          </p:nvPr>
        </p:nvSpPr>
        <p:spPr/>
        <p:txBody>
          <a:bodyPr/>
          <a:lstStyle/>
          <a:p>
            <a:fld id="{D16AC883-5E43-4CB0-8156-4928F17774AC}" type="slidenum">
              <a:rPr lang="en-US" altLang="en-US" smtClean="0"/>
              <a:pPr/>
              <a:t>6</a:t>
            </a:fld>
            <a:endParaRPr lang="en-US" altLang="en-US" dirty="0"/>
          </a:p>
        </p:txBody>
      </p:sp>
      <p:pic>
        <p:nvPicPr>
          <p:cNvPr id="5" name="Picture 4" descr="A screenshot of a computer&#10;&#10;Description automatically generated">
            <a:extLst>
              <a:ext uri="{FF2B5EF4-FFF2-40B4-BE49-F238E27FC236}">
                <a16:creationId xmlns:a16="http://schemas.microsoft.com/office/drawing/2014/main" id="{76587EA7-05AF-C12A-DC04-0AB1A668F6D5}"/>
              </a:ext>
            </a:extLst>
          </p:cNvPr>
          <p:cNvPicPr>
            <a:picLocks noChangeAspect="1"/>
          </p:cNvPicPr>
          <p:nvPr/>
        </p:nvPicPr>
        <p:blipFill>
          <a:blip r:embed="rId2" r:link="rId3" cstate="print">
            <a:extLst>
              <a:ext uri="{28A0092B-C50C-407E-A947-70E740481C1C}">
                <a14:useLocalDpi xmlns:a14="http://schemas.microsoft.com/office/drawing/2010/main" val="0"/>
              </a:ext>
            </a:extLst>
          </a:blip>
          <a:srcRect/>
          <a:stretch>
            <a:fillRect/>
          </a:stretch>
        </p:blipFill>
        <p:spPr bwMode="auto">
          <a:xfrm>
            <a:off x="638175" y="1394183"/>
            <a:ext cx="5943600" cy="3381375"/>
          </a:xfrm>
          <a:prstGeom prst="rect">
            <a:avLst/>
          </a:prstGeom>
          <a:noFill/>
          <a:ln>
            <a:noFill/>
          </a:ln>
        </p:spPr>
      </p:pic>
    </p:spTree>
    <p:extLst>
      <p:ext uri="{BB962C8B-B14F-4D97-AF65-F5344CB8AC3E}">
        <p14:creationId xmlns:p14="http://schemas.microsoft.com/office/powerpoint/2010/main" val="645059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87D234F-3299-CCB3-4BF3-CB489CD60EDD}"/>
              </a:ext>
            </a:extLst>
          </p:cNvPr>
          <p:cNvSpPr>
            <a:spLocks noGrp="1"/>
          </p:cNvSpPr>
          <p:nvPr>
            <p:ph idx="1"/>
          </p:nvPr>
        </p:nvSpPr>
        <p:spPr>
          <a:xfrm>
            <a:off x="-93408" y="1059886"/>
            <a:ext cx="6303400" cy="4791456"/>
          </a:xfrm>
        </p:spPr>
        <p:txBody>
          <a:bodyPr/>
          <a:lstStyle/>
          <a:p>
            <a:pPr marL="742950" marR="0" lvl="1" indent="-285750">
              <a:lnSpc>
                <a:spcPct val="107000"/>
              </a:lnSpc>
              <a:spcBef>
                <a:spcPts val="0"/>
              </a:spcBef>
              <a:spcAft>
                <a:spcPts val="0"/>
              </a:spcAft>
              <a:buFont typeface="Courier New" panose="02070309020205020404" pitchFamily="49" charset="0"/>
              <a:buChar char="o"/>
            </a:pPr>
            <a:r>
              <a:rPr lang="en-US" kern="100" dirty="0">
                <a:effectLst/>
                <a:latin typeface="+mj-lt"/>
                <a:ea typeface="Calibri" panose="020F0502020204030204" pitchFamily="34" charset="0"/>
                <a:cs typeface="Times New Roman" panose="02020603050405020304" pitchFamily="18" charset="0"/>
              </a:rPr>
              <a:t>Identify patients with malnutrition or at risk of malnutrition, communicate on Rounds and make nutrition recommendations for intervention</a:t>
            </a:r>
          </a:p>
          <a:p>
            <a:pPr marL="1143000" marR="0" lvl="2" indent="-228600">
              <a:lnSpc>
                <a:spcPct val="107000"/>
              </a:lnSpc>
              <a:spcBef>
                <a:spcPts val="0"/>
              </a:spcBef>
              <a:spcAft>
                <a:spcPts val="0"/>
              </a:spcAft>
              <a:buFont typeface="Wingdings" panose="05000000000000000000" pitchFamily="2" charset="2"/>
              <a:buChar char=""/>
            </a:pPr>
            <a:r>
              <a:rPr lang="en-US" kern="100" dirty="0">
                <a:effectLst/>
                <a:latin typeface="+mj-lt"/>
                <a:ea typeface="Calibri" panose="020F0502020204030204" pitchFamily="34" charset="0"/>
                <a:cs typeface="Times New Roman" panose="02020603050405020304" pitchFamily="18" charset="0"/>
              </a:rPr>
              <a:t>If following patient</a:t>
            </a:r>
          </a:p>
          <a:p>
            <a:pPr marL="1600200" marR="0" lvl="3" indent="-228600">
              <a:lnSpc>
                <a:spcPct val="107000"/>
              </a:lnSpc>
              <a:spcBef>
                <a:spcPts val="0"/>
              </a:spcBef>
              <a:spcAft>
                <a:spcPts val="0"/>
              </a:spcAft>
              <a:buFont typeface="Symbol" panose="05050102010706020507" pitchFamily="18" charset="2"/>
              <a:buChar char=""/>
            </a:pPr>
            <a:r>
              <a:rPr lang="en-US" kern="100" dirty="0">
                <a:effectLst/>
                <a:latin typeface="+mj-lt"/>
                <a:ea typeface="Calibri" panose="020F0502020204030204" pitchFamily="34" charset="0"/>
                <a:cs typeface="Times New Roman" panose="02020603050405020304" pitchFamily="18" charset="0"/>
              </a:rPr>
              <a:t>Ensure nutrition education completed</a:t>
            </a:r>
          </a:p>
          <a:p>
            <a:pPr marL="1600200" marR="0" lvl="3" indent="-228600">
              <a:lnSpc>
                <a:spcPct val="107000"/>
              </a:lnSpc>
              <a:spcBef>
                <a:spcPts val="0"/>
              </a:spcBef>
              <a:spcAft>
                <a:spcPts val="0"/>
              </a:spcAft>
              <a:buFont typeface="Symbol" panose="05050102010706020507" pitchFamily="18" charset="2"/>
              <a:buChar char=""/>
            </a:pPr>
            <a:r>
              <a:rPr lang="en-US" kern="100" dirty="0">
                <a:effectLst/>
                <a:latin typeface="+mj-lt"/>
                <a:ea typeface="Calibri" panose="020F0502020204030204" pitchFamily="34" charset="0"/>
                <a:cs typeface="Times New Roman" panose="02020603050405020304" pitchFamily="18" charset="0"/>
              </a:rPr>
              <a:t>Communicate patients’ receptiveness/response to education and likelihood of compliance</a:t>
            </a:r>
          </a:p>
          <a:p>
            <a:pPr marL="1600200" marR="0" lvl="3" indent="-228600">
              <a:lnSpc>
                <a:spcPct val="107000"/>
              </a:lnSpc>
              <a:spcBef>
                <a:spcPts val="0"/>
              </a:spcBef>
              <a:spcAft>
                <a:spcPts val="0"/>
              </a:spcAft>
              <a:buFont typeface="Symbol" panose="05050102010706020507" pitchFamily="18" charset="2"/>
              <a:buChar char=""/>
            </a:pPr>
            <a:r>
              <a:rPr lang="en-US" kern="100" dirty="0">
                <a:effectLst/>
                <a:latin typeface="+mj-lt"/>
                <a:ea typeface="Calibri" panose="020F0502020204030204" pitchFamily="34" charset="0"/>
                <a:cs typeface="Times New Roman" panose="02020603050405020304" pitchFamily="18" charset="0"/>
              </a:rPr>
              <a:t>If high risk on non-compliance, make recommendations on Rounds to liberalize diet so medications can be adjusted appropriately</a:t>
            </a:r>
          </a:p>
          <a:p>
            <a:pPr marL="1600200" marR="0" lvl="3" indent="-228600">
              <a:lnSpc>
                <a:spcPct val="107000"/>
              </a:lnSpc>
              <a:spcBef>
                <a:spcPts val="0"/>
              </a:spcBef>
              <a:spcAft>
                <a:spcPts val="800"/>
              </a:spcAft>
              <a:buFont typeface="Symbol" panose="05050102010706020507" pitchFamily="18" charset="2"/>
              <a:buChar char=""/>
            </a:pPr>
            <a:r>
              <a:rPr lang="en-US" kern="100" dirty="0">
                <a:effectLst/>
                <a:latin typeface="+mj-lt"/>
                <a:ea typeface="Calibri" panose="020F0502020204030204" pitchFamily="34" charset="0"/>
                <a:cs typeface="Times New Roman" panose="02020603050405020304" pitchFamily="18" charset="0"/>
              </a:rPr>
              <a:t>Add any outpatient nutrition recommendations or follow-up to discharge plan</a:t>
            </a:r>
          </a:p>
        </p:txBody>
      </p:sp>
      <p:sp>
        <p:nvSpPr>
          <p:cNvPr id="3" name="Title 2">
            <a:extLst>
              <a:ext uri="{FF2B5EF4-FFF2-40B4-BE49-F238E27FC236}">
                <a16:creationId xmlns:a16="http://schemas.microsoft.com/office/drawing/2014/main" id="{28D937F3-993A-5AF4-D32A-EC88456723A2}"/>
              </a:ext>
            </a:extLst>
          </p:cNvPr>
          <p:cNvSpPr>
            <a:spLocks noGrp="1"/>
          </p:cNvSpPr>
          <p:nvPr>
            <p:ph type="title"/>
          </p:nvPr>
        </p:nvSpPr>
        <p:spPr/>
        <p:txBody>
          <a:bodyPr/>
          <a:lstStyle/>
          <a:p>
            <a:r>
              <a:rPr lang="en-US" dirty="0"/>
              <a:t>Dietician (ext. 3844)</a:t>
            </a:r>
          </a:p>
        </p:txBody>
      </p:sp>
      <p:sp>
        <p:nvSpPr>
          <p:cNvPr id="4" name="Slide Number Placeholder 3">
            <a:extLst>
              <a:ext uri="{FF2B5EF4-FFF2-40B4-BE49-F238E27FC236}">
                <a16:creationId xmlns:a16="http://schemas.microsoft.com/office/drawing/2014/main" id="{37D42605-4D6C-2054-B9D5-05B7B7D2984D}"/>
              </a:ext>
            </a:extLst>
          </p:cNvPr>
          <p:cNvSpPr>
            <a:spLocks noGrp="1"/>
          </p:cNvSpPr>
          <p:nvPr>
            <p:ph type="sldNum" sz="quarter" idx="10"/>
          </p:nvPr>
        </p:nvSpPr>
        <p:spPr/>
        <p:txBody>
          <a:bodyPr/>
          <a:lstStyle/>
          <a:p>
            <a:fld id="{D16AC883-5E43-4CB0-8156-4928F17774AC}" type="slidenum">
              <a:rPr lang="en-US" altLang="en-US" smtClean="0"/>
              <a:pPr/>
              <a:t>7</a:t>
            </a:fld>
            <a:endParaRPr lang="en-US" altLang="en-US" dirty="0"/>
          </a:p>
        </p:txBody>
      </p:sp>
      <p:pic>
        <p:nvPicPr>
          <p:cNvPr id="5" name="Picture 4">
            <a:extLst>
              <a:ext uri="{FF2B5EF4-FFF2-40B4-BE49-F238E27FC236}">
                <a16:creationId xmlns:a16="http://schemas.microsoft.com/office/drawing/2014/main" id="{199AB5A4-1E6F-B8E4-5051-85DD7E30D9C6}"/>
              </a:ext>
            </a:extLst>
          </p:cNvPr>
          <p:cNvPicPr>
            <a:picLocks noChangeAspect="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6524625" y="1059886"/>
            <a:ext cx="5210175" cy="3990975"/>
          </a:xfrm>
          <a:prstGeom prst="rect">
            <a:avLst/>
          </a:prstGeom>
          <a:noFill/>
          <a:ln>
            <a:noFill/>
          </a:ln>
        </p:spPr>
      </p:pic>
    </p:spTree>
    <p:extLst>
      <p:ext uri="{BB962C8B-B14F-4D97-AF65-F5344CB8AC3E}">
        <p14:creationId xmlns:p14="http://schemas.microsoft.com/office/powerpoint/2010/main" val="14079809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E2F0EE8-9027-F5B2-BA8A-116A1B3E05B8}"/>
              </a:ext>
            </a:extLst>
          </p:cNvPr>
          <p:cNvSpPr>
            <a:spLocks noGrp="1"/>
          </p:cNvSpPr>
          <p:nvPr>
            <p:ph type="title"/>
          </p:nvPr>
        </p:nvSpPr>
        <p:spPr>
          <a:xfrm>
            <a:off x="287671" y="152939"/>
            <a:ext cx="9776350" cy="1486875"/>
          </a:xfrm>
        </p:spPr>
        <p:txBody>
          <a:bodyPr wrap="square" anchor="b">
            <a:normAutofit/>
          </a:bodyPr>
          <a:lstStyle/>
          <a:p>
            <a:r>
              <a:rPr lang="en-US" dirty="0"/>
              <a:t>Case Management</a:t>
            </a:r>
          </a:p>
        </p:txBody>
      </p:sp>
      <p:sp>
        <p:nvSpPr>
          <p:cNvPr id="12" name="Content Placeholder 1">
            <a:extLst>
              <a:ext uri="{FF2B5EF4-FFF2-40B4-BE49-F238E27FC236}">
                <a16:creationId xmlns:a16="http://schemas.microsoft.com/office/drawing/2014/main" id="{4CEBE835-04C5-6806-5F98-F2FC1A630E39}"/>
              </a:ext>
            </a:extLst>
          </p:cNvPr>
          <p:cNvSpPr>
            <a:spLocks noGrp="1"/>
          </p:cNvSpPr>
          <p:nvPr>
            <p:ph type="body" idx="1"/>
          </p:nvPr>
        </p:nvSpPr>
        <p:spPr>
          <a:xfrm>
            <a:off x="638175" y="2199310"/>
            <a:ext cx="9775825" cy="2241550"/>
          </a:xfrm>
        </p:spPr>
        <p:txBody>
          <a:bodyPr wrap="square" anchor="t">
            <a:normAutofit/>
          </a:bodyPr>
          <a:lstStyle/>
          <a:p>
            <a:pPr marL="2057400" marR="0" lvl="4" indent="-228600">
              <a:spcBef>
                <a:spcPts val="0"/>
              </a:spcBef>
              <a:spcAft>
                <a:spcPts val="0"/>
              </a:spcAft>
              <a:buFont typeface="Times New Roman" panose="02020603050405020304" pitchFamily="18" charset="0"/>
              <a:buChar char="•"/>
              <a:tabLst>
                <a:tab pos="2286000" algn="l"/>
              </a:tabLst>
            </a:pPr>
            <a:r>
              <a:rPr lang="en-US" sz="2600" kern="100" dirty="0">
                <a:solidFill>
                  <a:srgbClr val="262626"/>
                </a:solidFill>
                <a:effectLst/>
              </a:rPr>
              <a:t>Transition assessment upon admission on high-risk patients</a:t>
            </a:r>
          </a:p>
          <a:p>
            <a:pPr marL="2057400" marR="0" lvl="4" indent="-228600">
              <a:spcBef>
                <a:spcPts val="0"/>
              </a:spcBef>
              <a:spcAft>
                <a:spcPts val="0"/>
              </a:spcAft>
              <a:buFont typeface="Times New Roman" panose="02020603050405020304" pitchFamily="18" charset="0"/>
              <a:buChar char="•"/>
              <a:tabLst>
                <a:tab pos="2286000" algn="l"/>
              </a:tabLst>
            </a:pPr>
            <a:r>
              <a:rPr lang="en-US" sz="2600" kern="100" dirty="0">
                <a:solidFill>
                  <a:srgbClr val="262626"/>
                </a:solidFill>
                <a:effectLst/>
              </a:rPr>
              <a:t>DME set up</a:t>
            </a:r>
          </a:p>
          <a:p>
            <a:pPr marL="2057400" marR="0" lvl="4" indent="-228600">
              <a:spcBef>
                <a:spcPts val="0"/>
              </a:spcBef>
              <a:spcAft>
                <a:spcPts val="0"/>
              </a:spcAft>
              <a:buFont typeface="Times New Roman" panose="02020603050405020304" pitchFamily="18" charset="0"/>
              <a:buChar char="•"/>
              <a:tabLst>
                <a:tab pos="2286000" algn="l"/>
              </a:tabLst>
            </a:pPr>
            <a:r>
              <a:rPr lang="en-US" sz="2600" kern="100" dirty="0">
                <a:solidFill>
                  <a:srgbClr val="262626"/>
                </a:solidFill>
                <a:effectLst/>
              </a:rPr>
              <a:t>Referrals for DC made- placement, HH, hospice etc.</a:t>
            </a:r>
          </a:p>
          <a:p>
            <a:pPr marL="2057400" marR="0" lvl="4" indent="-228600">
              <a:spcBef>
                <a:spcPts val="0"/>
              </a:spcBef>
              <a:spcAft>
                <a:spcPts val="0"/>
              </a:spcAft>
              <a:buFont typeface="Times New Roman" panose="02020603050405020304" pitchFamily="18" charset="0"/>
              <a:buChar char="•"/>
              <a:tabLst>
                <a:tab pos="2286000" algn="l"/>
              </a:tabLst>
            </a:pPr>
            <a:r>
              <a:rPr lang="en-US" sz="2600" kern="100" dirty="0">
                <a:solidFill>
                  <a:srgbClr val="262626"/>
                </a:solidFill>
              </a:rPr>
              <a:t>Education to patient that they are at risk for readmission</a:t>
            </a:r>
          </a:p>
          <a:p>
            <a:pPr marL="2057400" marR="0" lvl="4" indent="-228600">
              <a:spcBef>
                <a:spcPts val="0"/>
              </a:spcBef>
              <a:spcAft>
                <a:spcPts val="0"/>
              </a:spcAft>
              <a:buFont typeface="Times New Roman" panose="02020603050405020304" pitchFamily="18" charset="0"/>
              <a:buChar char="•"/>
              <a:tabLst>
                <a:tab pos="2286000" algn="l"/>
              </a:tabLst>
            </a:pPr>
            <a:endParaRPr lang="en-US" sz="2600" kern="100" dirty="0">
              <a:solidFill>
                <a:srgbClr val="262626"/>
              </a:solidFill>
              <a:effectLst/>
            </a:endParaRPr>
          </a:p>
          <a:p>
            <a:pPr marL="0" indent="0">
              <a:buNone/>
            </a:pPr>
            <a:endParaRPr lang="en-US" dirty="0"/>
          </a:p>
        </p:txBody>
      </p:sp>
      <p:sp>
        <p:nvSpPr>
          <p:cNvPr id="4" name="Slide Number Placeholder 3">
            <a:extLst>
              <a:ext uri="{FF2B5EF4-FFF2-40B4-BE49-F238E27FC236}">
                <a16:creationId xmlns:a16="http://schemas.microsoft.com/office/drawing/2014/main" id="{43A44659-F651-0BB6-0650-A2529E1332CB}"/>
              </a:ext>
            </a:extLst>
          </p:cNvPr>
          <p:cNvSpPr>
            <a:spLocks noGrp="1"/>
          </p:cNvSpPr>
          <p:nvPr>
            <p:ph type="sldNum" sz="quarter" idx="10"/>
          </p:nvPr>
        </p:nvSpPr>
        <p:spPr>
          <a:xfrm>
            <a:off x="139700" y="6481763"/>
            <a:ext cx="996950" cy="365125"/>
          </a:xfrm>
        </p:spPr>
        <p:txBody>
          <a:bodyPr wrap="square" anchor="ctr">
            <a:normAutofit/>
          </a:bodyPr>
          <a:lstStyle/>
          <a:p>
            <a:pPr>
              <a:spcAft>
                <a:spcPts val="600"/>
              </a:spcAft>
            </a:pPr>
            <a:fld id="{D16AC883-5E43-4CB0-8156-4928F17774AC}" type="slidenum">
              <a:rPr lang="en-US" altLang="en-US" smtClean="0"/>
              <a:pPr>
                <a:spcAft>
                  <a:spcPts val="600"/>
                </a:spcAft>
              </a:pPr>
              <a:t>8</a:t>
            </a:fld>
            <a:endParaRPr lang="en-US" altLang="en-US" dirty="0"/>
          </a:p>
        </p:txBody>
      </p:sp>
    </p:spTree>
    <p:extLst>
      <p:ext uri="{BB962C8B-B14F-4D97-AF65-F5344CB8AC3E}">
        <p14:creationId xmlns:p14="http://schemas.microsoft.com/office/powerpoint/2010/main" val="42312918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01A7437-11A5-6898-5B5E-52F0C5A3177E}"/>
              </a:ext>
            </a:extLst>
          </p:cNvPr>
          <p:cNvSpPr>
            <a:spLocks noGrp="1"/>
          </p:cNvSpPr>
          <p:nvPr>
            <p:ph idx="1"/>
          </p:nvPr>
        </p:nvSpPr>
        <p:spPr>
          <a:xfrm>
            <a:off x="139700" y="1324749"/>
            <a:ext cx="11265408" cy="4791456"/>
          </a:xfrm>
        </p:spPr>
        <p:txBody>
          <a:bodyPr wrap="square" anchor="t">
            <a:normAutofit/>
          </a:bodyPr>
          <a:lstStyle/>
          <a:p>
            <a:pPr marL="2057400" marR="0" lvl="4" indent="-228600">
              <a:lnSpc>
                <a:spcPct val="90000"/>
              </a:lnSpc>
              <a:spcBef>
                <a:spcPts val="0"/>
              </a:spcBef>
              <a:spcAft>
                <a:spcPts val="800"/>
              </a:spcAft>
              <a:buFont typeface="Times New Roman" panose="02020603050405020304" pitchFamily="18" charset="0"/>
              <a:buChar char="•"/>
              <a:tabLst>
                <a:tab pos="2286000" algn="l"/>
              </a:tabLst>
            </a:pPr>
            <a:r>
              <a:rPr lang="en-US" sz="2400" kern="100" dirty="0">
                <a:effectLst/>
              </a:rPr>
              <a:t>Charge nurse will notify the Primary Care Nurse after rounds that the patient is high risk</a:t>
            </a:r>
          </a:p>
          <a:p>
            <a:pPr marL="2057400" marR="0" lvl="4" indent="-228600">
              <a:lnSpc>
                <a:spcPct val="90000"/>
              </a:lnSpc>
              <a:spcBef>
                <a:spcPts val="0"/>
              </a:spcBef>
              <a:spcAft>
                <a:spcPts val="800"/>
              </a:spcAft>
              <a:buFont typeface="Times New Roman" panose="02020603050405020304" pitchFamily="18" charset="0"/>
              <a:buChar char="•"/>
              <a:tabLst>
                <a:tab pos="2286000" algn="l"/>
              </a:tabLst>
            </a:pPr>
            <a:r>
              <a:rPr lang="en-US" sz="2400" kern="100" dirty="0">
                <a:effectLst/>
              </a:rPr>
              <a:t>Identify Learning needs on admission- charted in Epic </a:t>
            </a:r>
          </a:p>
          <a:p>
            <a:pPr marL="2057400" marR="0" lvl="4" indent="-228600">
              <a:lnSpc>
                <a:spcPct val="90000"/>
              </a:lnSpc>
              <a:spcBef>
                <a:spcPts val="0"/>
              </a:spcBef>
              <a:spcAft>
                <a:spcPts val="800"/>
              </a:spcAft>
              <a:buFont typeface="Times New Roman" panose="02020603050405020304" pitchFamily="18" charset="0"/>
              <a:buChar char="•"/>
              <a:tabLst>
                <a:tab pos="2286000" algn="l"/>
              </a:tabLst>
            </a:pPr>
            <a:r>
              <a:rPr lang="en-US" sz="2400" kern="100" dirty="0">
                <a:effectLst/>
              </a:rPr>
              <a:t>begin DC education-add education for the AVS as appropriate during stay i.e.- PICC line, foley etc.</a:t>
            </a:r>
          </a:p>
          <a:p>
            <a:pPr marL="2057400" marR="0" lvl="4" indent="-228600">
              <a:lnSpc>
                <a:spcPct val="90000"/>
              </a:lnSpc>
              <a:spcBef>
                <a:spcPts val="0"/>
              </a:spcBef>
              <a:spcAft>
                <a:spcPts val="800"/>
              </a:spcAft>
              <a:buFont typeface="Times New Roman" panose="02020603050405020304" pitchFamily="18" charset="0"/>
              <a:buChar char="•"/>
              <a:tabLst>
                <a:tab pos="2286000" algn="l"/>
              </a:tabLst>
            </a:pPr>
            <a:r>
              <a:rPr lang="en-US" sz="2400" kern="100" dirty="0"/>
              <a:t>I</a:t>
            </a:r>
            <a:r>
              <a:rPr lang="en-US" sz="2400" kern="100" dirty="0">
                <a:effectLst/>
              </a:rPr>
              <a:t>nclude family in education</a:t>
            </a:r>
          </a:p>
          <a:p>
            <a:pPr marL="2057400" marR="0" lvl="4" indent="-228600">
              <a:lnSpc>
                <a:spcPct val="90000"/>
              </a:lnSpc>
              <a:spcBef>
                <a:spcPts val="0"/>
              </a:spcBef>
              <a:spcAft>
                <a:spcPts val="800"/>
              </a:spcAft>
              <a:buFont typeface="Times New Roman" panose="02020603050405020304" pitchFamily="18" charset="0"/>
              <a:buChar char="•"/>
              <a:tabLst>
                <a:tab pos="2286000" algn="l"/>
              </a:tabLst>
            </a:pPr>
            <a:r>
              <a:rPr lang="en-US" sz="2400" kern="100" dirty="0">
                <a:effectLst/>
              </a:rPr>
              <a:t>Give the patient ability to verbalize questions or write them down</a:t>
            </a:r>
          </a:p>
          <a:p>
            <a:pPr marL="2057400" marR="0" lvl="4" indent="-228600">
              <a:lnSpc>
                <a:spcPct val="90000"/>
              </a:lnSpc>
              <a:spcBef>
                <a:spcPts val="0"/>
              </a:spcBef>
              <a:spcAft>
                <a:spcPts val="800"/>
              </a:spcAft>
              <a:buFont typeface="Times New Roman" panose="02020603050405020304" pitchFamily="18" charset="0"/>
              <a:buChar char="•"/>
              <a:tabLst>
                <a:tab pos="2286000" algn="l"/>
              </a:tabLst>
            </a:pPr>
            <a:r>
              <a:rPr lang="en-US" sz="2400" kern="100" dirty="0"/>
              <a:t>D</a:t>
            </a:r>
            <a:r>
              <a:rPr lang="en-US" sz="2400" kern="100" dirty="0">
                <a:effectLst/>
              </a:rPr>
              <a:t>ischarge packet in room upon admission</a:t>
            </a:r>
          </a:p>
          <a:p>
            <a:pPr marL="2057400" marR="0" lvl="4" indent="-228600">
              <a:lnSpc>
                <a:spcPct val="90000"/>
              </a:lnSpc>
              <a:spcBef>
                <a:spcPts val="0"/>
              </a:spcBef>
              <a:spcAft>
                <a:spcPts val="800"/>
              </a:spcAft>
              <a:buFont typeface="Times New Roman" panose="02020603050405020304" pitchFamily="18" charset="0"/>
              <a:buChar char="•"/>
              <a:tabLst>
                <a:tab pos="2286000" algn="l"/>
              </a:tabLst>
            </a:pPr>
            <a:r>
              <a:rPr lang="en-US" sz="2400" kern="100" dirty="0"/>
              <a:t>E</a:t>
            </a:r>
            <a:r>
              <a:rPr lang="en-US" sz="2400" kern="100" dirty="0">
                <a:effectLst/>
              </a:rPr>
              <a:t>nsure patient watches education video prior to discharge</a:t>
            </a:r>
          </a:p>
          <a:p>
            <a:pPr marL="2057400" marR="0" lvl="4" indent="-228600">
              <a:lnSpc>
                <a:spcPct val="90000"/>
              </a:lnSpc>
              <a:spcBef>
                <a:spcPts val="0"/>
              </a:spcBef>
              <a:spcAft>
                <a:spcPts val="800"/>
              </a:spcAft>
              <a:buFont typeface="Times New Roman" panose="02020603050405020304" pitchFamily="18" charset="0"/>
              <a:buChar char="•"/>
              <a:tabLst>
                <a:tab pos="2286000" algn="l"/>
              </a:tabLst>
            </a:pPr>
            <a:r>
              <a:rPr lang="en-US" sz="2400" kern="100" dirty="0">
                <a:effectLst/>
              </a:rPr>
              <a:t>Numbers to call post DC are on the packet- including the ED afterhours number</a:t>
            </a:r>
          </a:p>
          <a:p>
            <a:pPr>
              <a:lnSpc>
                <a:spcPct val="90000"/>
              </a:lnSpc>
            </a:pPr>
            <a:endParaRPr lang="en-US" dirty="0"/>
          </a:p>
        </p:txBody>
      </p:sp>
      <p:sp>
        <p:nvSpPr>
          <p:cNvPr id="3" name="Title 2">
            <a:extLst>
              <a:ext uri="{FF2B5EF4-FFF2-40B4-BE49-F238E27FC236}">
                <a16:creationId xmlns:a16="http://schemas.microsoft.com/office/drawing/2014/main" id="{8900426A-8E1A-6C50-BD94-E5246E6F26F8}"/>
              </a:ext>
            </a:extLst>
          </p:cNvPr>
          <p:cNvSpPr>
            <a:spLocks noGrp="1"/>
          </p:cNvSpPr>
          <p:nvPr>
            <p:ph type="title"/>
          </p:nvPr>
        </p:nvSpPr>
        <p:spPr>
          <a:xfrm>
            <a:off x="457200" y="342900"/>
            <a:ext cx="11277600" cy="935710"/>
          </a:xfrm>
        </p:spPr>
        <p:txBody>
          <a:bodyPr wrap="square" anchor="t">
            <a:normAutofit/>
          </a:bodyPr>
          <a:lstStyle/>
          <a:p>
            <a:r>
              <a:rPr lang="en-US" dirty="0"/>
              <a:t>MSU/PCU/ICU Nursing</a:t>
            </a:r>
          </a:p>
        </p:txBody>
      </p:sp>
      <p:sp>
        <p:nvSpPr>
          <p:cNvPr id="4" name="Slide Number Placeholder 3">
            <a:extLst>
              <a:ext uri="{FF2B5EF4-FFF2-40B4-BE49-F238E27FC236}">
                <a16:creationId xmlns:a16="http://schemas.microsoft.com/office/drawing/2014/main" id="{070587CE-BBC5-C773-FBDD-40E8CF45268A}"/>
              </a:ext>
            </a:extLst>
          </p:cNvPr>
          <p:cNvSpPr>
            <a:spLocks noGrp="1"/>
          </p:cNvSpPr>
          <p:nvPr>
            <p:ph type="sldNum" sz="quarter" idx="10"/>
          </p:nvPr>
        </p:nvSpPr>
        <p:spPr>
          <a:xfrm>
            <a:off x="139700" y="6481763"/>
            <a:ext cx="996950" cy="365125"/>
          </a:xfrm>
        </p:spPr>
        <p:txBody>
          <a:bodyPr wrap="square" anchor="ctr">
            <a:normAutofit/>
          </a:bodyPr>
          <a:lstStyle/>
          <a:p>
            <a:pPr>
              <a:spcAft>
                <a:spcPts val="600"/>
              </a:spcAft>
            </a:pPr>
            <a:fld id="{D16AC883-5E43-4CB0-8156-4928F17774AC}" type="slidenum">
              <a:rPr lang="en-US" altLang="en-US" smtClean="0"/>
              <a:pPr>
                <a:spcAft>
                  <a:spcPts val="600"/>
                </a:spcAft>
              </a:pPr>
              <a:t>9</a:t>
            </a:fld>
            <a:endParaRPr lang="en-US" altLang="en-US" dirty="0"/>
          </a:p>
        </p:txBody>
      </p:sp>
    </p:spTree>
    <p:extLst>
      <p:ext uri="{BB962C8B-B14F-4D97-AF65-F5344CB8AC3E}">
        <p14:creationId xmlns:p14="http://schemas.microsoft.com/office/powerpoint/2010/main" val="716841570"/>
      </p:ext>
    </p:extLst>
  </p:cSld>
  <p:clrMapOvr>
    <a:masterClrMapping/>
  </p:clrMapOvr>
</p:sld>
</file>

<file path=ppt/theme/theme1.xml><?xml version="1.0" encoding="utf-8"?>
<a:theme xmlns:a="http://schemas.openxmlformats.org/drawingml/2006/main" name="Office Theme">
  <a:themeElements>
    <a:clrScheme name="Custom 4">
      <a:dk1>
        <a:srgbClr val="262626"/>
      </a:dk1>
      <a:lt1>
        <a:srgbClr val="91C9ED"/>
      </a:lt1>
      <a:dk2>
        <a:srgbClr val="0072BC"/>
      </a:dk2>
      <a:lt2>
        <a:srgbClr val="FFFFFF"/>
      </a:lt2>
      <a:accent1>
        <a:srgbClr val="0072BC"/>
      </a:accent1>
      <a:accent2>
        <a:srgbClr val="D7D5C1"/>
      </a:accent2>
      <a:accent3>
        <a:srgbClr val="255168"/>
      </a:accent3>
      <a:accent4>
        <a:srgbClr val="14B1E7"/>
      </a:accent4>
      <a:accent5>
        <a:srgbClr val="E8E6D8"/>
      </a:accent5>
      <a:accent6>
        <a:srgbClr val="98907E"/>
      </a:accent6>
      <a:hlink>
        <a:srgbClr val="15B1FF"/>
      </a:hlink>
      <a:folHlink>
        <a:srgbClr val="255168"/>
      </a:folHlink>
    </a:clrScheme>
    <a:fontScheme name="Module">
      <a:majorFont>
        <a:latin typeface="Corbel"/>
        <a:ea typeface=""/>
        <a:cs typeface=""/>
        <a:font script="Jpan" typeface="ＭＳ ゴシック"/>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ＭＳ ゴシック"/>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2" id="{7DCEB581-5333-4445-9AE0-1424CE280EA7}" vid="{ACEB93DE-3097-4E73-904D-2F965090A0C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Bryan Kearney Regional Medical Center</Template>
  <TotalTime>5020</TotalTime>
  <Words>1184</Words>
  <Application>Microsoft Office PowerPoint</Application>
  <PresentationFormat>Widescreen</PresentationFormat>
  <Paragraphs>123</Paragraphs>
  <Slides>14</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14</vt:i4>
      </vt:variant>
    </vt:vector>
  </HeadingPairs>
  <TitlesOfParts>
    <vt:vector size="23" baseType="lpstr">
      <vt:lpstr>Arial</vt:lpstr>
      <vt:lpstr>Calibri</vt:lpstr>
      <vt:lpstr>Corbel</vt:lpstr>
      <vt:lpstr>Courier New</vt:lpstr>
      <vt:lpstr>Georgia</vt:lpstr>
      <vt:lpstr>Symbol</vt:lpstr>
      <vt:lpstr>Times New Roman</vt:lpstr>
      <vt:lpstr>Wingdings</vt:lpstr>
      <vt:lpstr>Office Theme</vt:lpstr>
      <vt:lpstr>Reducing Readmissions-  a multidisciplinary Approach </vt:lpstr>
      <vt:lpstr>Timeline</vt:lpstr>
      <vt:lpstr>Multidisciplinary approach for addressing high-risk for readmission patients </vt:lpstr>
      <vt:lpstr>Multidisciplinary approach for addressing high-risk for readmission patients </vt:lpstr>
      <vt:lpstr>Discharge follow-up advocate ext. 8342</vt:lpstr>
      <vt:lpstr>Physical Therapy (ext. 3770)</vt:lpstr>
      <vt:lpstr>Dietician (ext. 3844)</vt:lpstr>
      <vt:lpstr>Case Management</vt:lpstr>
      <vt:lpstr>MSU/PCU/ICU Nursing</vt:lpstr>
      <vt:lpstr>Pharmacy (ext. 3746)</vt:lpstr>
      <vt:lpstr>Respiratory (ext. 3809)</vt:lpstr>
      <vt:lpstr>Wound Care (ext. 3248) and Heart Failure Coordinators (call 308-440-2944)</vt:lpstr>
      <vt:lpstr>Educational Resources</vt:lpstr>
      <vt:lpstr>Post Epic Rates</vt:lpstr>
    </vt:vector>
  </TitlesOfParts>
  <Company>Bryan Health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Addressing Readmissions</dc:title>
  <dc:creator>Amber Lubben</dc:creator>
  <cp:lastModifiedBy>Amber Lubben</cp:lastModifiedBy>
  <cp:revision>11</cp:revision>
  <cp:lastPrinted>2024-04-22T17:02:38Z</cp:lastPrinted>
  <dcterms:created xsi:type="dcterms:W3CDTF">2024-04-08T18:33:40Z</dcterms:created>
  <dcterms:modified xsi:type="dcterms:W3CDTF">2024-04-25T18:07:35Z</dcterms:modified>
</cp:coreProperties>
</file>