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6" r:id="rId2"/>
    <p:sldMasterId id="2147483687" r:id="rId3"/>
  </p:sldMasterIdLst>
  <p:notesMasterIdLst>
    <p:notesMasterId r:id="rId104"/>
  </p:notesMasterIdLst>
  <p:sldIdLst>
    <p:sldId id="256" r:id="rId4"/>
    <p:sldId id="264" r:id="rId5"/>
    <p:sldId id="260" r:id="rId6"/>
    <p:sldId id="636" r:id="rId7"/>
    <p:sldId id="635" r:id="rId8"/>
    <p:sldId id="653" r:id="rId9"/>
    <p:sldId id="655" r:id="rId10"/>
    <p:sldId id="656" r:id="rId11"/>
    <p:sldId id="654" r:id="rId12"/>
    <p:sldId id="657" r:id="rId13"/>
    <p:sldId id="662" r:id="rId14"/>
    <p:sldId id="650" r:id="rId15"/>
    <p:sldId id="392" r:id="rId16"/>
    <p:sldId id="658" r:id="rId17"/>
    <p:sldId id="521" r:id="rId18"/>
    <p:sldId id="659" r:id="rId19"/>
    <p:sldId id="660" r:id="rId20"/>
    <p:sldId id="663" r:id="rId21"/>
    <p:sldId id="664" r:id="rId22"/>
    <p:sldId id="262" r:id="rId23"/>
    <p:sldId id="263" r:id="rId24"/>
    <p:sldId id="390" r:id="rId25"/>
    <p:sldId id="389" r:id="rId26"/>
    <p:sldId id="665" r:id="rId27"/>
    <p:sldId id="666" r:id="rId28"/>
    <p:sldId id="528" r:id="rId29"/>
    <p:sldId id="526" r:id="rId30"/>
    <p:sldId id="527" r:id="rId31"/>
    <p:sldId id="552" r:id="rId32"/>
    <p:sldId id="582" r:id="rId33"/>
    <p:sldId id="378" r:id="rId34"/>
    <p:sldId id="553" r:id="rId35"/>
    <p:sldId id="395" r:id="rId36"/>
    <p:sldId id="396" r:id="rId37"/>
    <p:sldId id="667" r:id="rId38"/>
    <p:sldId id="393" r:id="rId39"/>
    <p:sldId id="669" r:id="rId40"/>
    <p:sldId id="587" r:id="rId41"/>
    <p:sldId id="557" r:id="rId42"/>
    <p:sldId id="583" r:id="rId43"/>
    <p:sldId id="584" r:id="rId44"/>
    <p:sldId id="589" r:id="rId45"/>
    <p:sldId id="554" r:id="rId46"/>
    <p:sldId id="558" r:id="rId47"/>
    <p:sldId id="588" r:id="rId48"/>
    <p:sldId id="586" r:id="rId49"/>
    <p:sldId id="547" r:id="rId50"/>
    <p:sldId id="545" r:id="rId51"/>
    <p:sldId id="671" r:id="rId52"/>
    <p:sldId id="599" r:id="rId53"/>
    <p:sldId id="602" r:id="rId54"/>
    <p:sldId id="603" r:id="rId55"/>
    <p:sldId id="604" r:id="rId56"/>
    <p:sldId id="605" r:id="rId57"/>
    <p:sldId id="606" r:id="rId58"/>
    <p:sldId id="607" r:id="rId59"/>
    <p:sldId id="601" r:id="rId60"/>
    <p:sldId id="608" r:id="rId61"/>
    <p:sldId id="609" r:id="rId62"/>
    <p:sldId id="610" r:id="rId63"/>
    <p:sldId id="611" r:id="rId64"/>
    <p:sldId id="612" r:id="rId65"/>
    <p:sldId id="613" r:id="rId66"/>
    <p:sldId id="614" r:id="rId67"/>
    <p:sldId id="615" r:id="rId68"/>
    <p:sldId id="616" r:id="rId69"/>
    <p:sldId id="618" r:id="rId70"/>
    <p:sldId id="621" r:id="rId71"/>
    <p:sldId id="622" r:id="rId72"/>
    <p:sldId id="627" r:id="rId73"/>
    <p:sldId id="624" r:id="rId74"/>
    <p:sldId id="623" r:id="rId75"/>
    <p:sldId id="672" r:id="rId76"/>
    <p:sldId id="598" r:id="rId77"/>
    <p:sldId id="626" r:id="rId78"/>
    <p:sldId id="594" r:id="rId79"/>
    <p:sldId id="595" r:id="rId80"/>
    <p:sldId id="596" r:id="rId81"/>
    <p:sldId id="674" r:id="rId82"/>
    <p:sldId id="673" r:id="rId83"/>
    <p:sldId id="651" r:id="rId84"/>
    <p:sldId id="652" r:id="rId85"/>
    <p:sldId id="675" r:id="rId86"/>
    <p:sldId id="638" r:id="rId87"/>
    <p:sldId id="639" r:id="rId88"/>
    <p:sldId id="641" r:id="rId89"/>
    <p:sldId id="643" r:id="rId90"/>
    <p:sldId id="676" r:id="rId91"/>
    <p:sldId id="677" r:id="rId92"/>
    <p:sldId id="678" r:id="rId93"/>
    <p:sldId id="679" r:id="rId94"/>
    <p:sldId id="680" r:id="rId95"/>
    <p:sldId id="681" r:id="rId96"/>
    <p:sldId id="682" r:id="rId97"/>
    <p:sldId id="550" r:id="rId98"/>
    <p:sldId id="629" r:id="rId99"/>
    <p:sldId id="551" r:id="rId100"/>
    <p:sldId id="628" r:id="rId101"/>
    <p:sldId id="590" r:id="rId102"/>
    <p:sldId id="647" r:id="rId103"/>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F2A7C4-E99F-4574-B301-FC93A23A20A9}">
          <p14:sldIdLst>
            <p14:sldId id="256"/>
          </p14:sldIdLst>
        </p14:section>
        <p14:section name="Safety Culture" id="{08CB4078-5861-493E-B00E-61535EAC05CB}">
          <p14:sldIdLst>
            <p14:sldId id="264"/>
            <p14:sldId id="260"/>
            <p14:sldId id="636"/>
            <p14:sldId id="635"/>
            <p14:sldId id="653"/>
            <p14:sldId id="655"/>
            <p14:sldId id="656"/>
            <p14:sldId id="654"/>
            <p14:sldId id="657"/>
            <p14:sldId id="662"/>
            <p14:sldId id="650"/>
            <p14:sldId id="392"/>
            <p14:sldId id="658"/>
            <p14:sldId id="521"/>
            <p14:sldId id="659"/>
            <p14:sldId id="660"/>
            <p14:sldId id="663"/>
            <p14:sldId id="664"/>
            <p14:sldId id="262"/>
            <p14:sldId id="263"/>
            <p14:sldId id="390"/>
            <p14:sldId id="389"/>
            <p14:sldId id="665"/>
            <p14:sldId id="666"/>
            <p14:sldId id="528"/>
            <p14:sldId id="526"/>
            <p14:sldId id="527"/>
            <p14:sldId id="552"/>
            <p14:sldId id="582"/>
            <p14:sldId id="378"/>
            <p14:sldId id="553"/>
            <p14:sldId id="395"/>
            <p14:sldId id="396"/>
            <p14:sldId id="667"/>
            <p14:sldId id="393"/>
            <p14:sldId id="669"/>
            <p14:sldId id="587"/>
            <p14:sldId id="557"/>
            <p14:sldId id="583"/>
            <p14:sldId id="584"/>
            <p14:sldId id="589"/>
            <p14:sldId id="554"/>
            <p14:sldId id="558"/>
            <p14:sldId id="588"/>
            <p14:sldId id="586"/>
            <p14:sldId id="547"/>
            <p14:sldId id="545"/>
            <p14:sldId id="671"/>
            <p14:sldId id="599"/>
            <p14:sldId id="602"/>
            <p14:sldId id="603"/>
            <p14:sldId id="604"/>
            <p14:sldId id="605"/>
            <p14:sldId id="606"/>
            <p14:sldId id="607"/>
            <p14:sldId id="601"/>
            <p14:sldId id="608"/>
            <p14:sldId id="609"/>
            <p14:sldId id="610"/>
            <p14:sldId id="611"/>
            <p14:sldId id="612"/>
            <p14:sldId id="613"/>
            <p14:sldId id="614"/>
            <p14:sldId id="615"/>
            <p14:sldId id="616"/>
            <p14:sldId id="618"/>
            <p14:sldId id="621"/>
            <p14:sldId id="622"/>
            <p14:sldId id="627"/>
            <p14:sldId id="624"/>
            <p14:sldId id="623"/>
            <p14:sldId id="672"/>
            <p14:sldId id="598"/>
            <p14:sldId id="626"/>
            <p14:sldId id="594"/>
            <p14:sldId id="595"/>
            <p14:sldId id="596"/>
            <p14:sldId id="674"/>
            <p14:sldId id="673"/>
            <p14:sldId id="651"/>
            <p14:sldId id="652"/>
            <p14:sldId id="675"/>
            <p14:sldId id="638"/>
            <p14:sldId id="639"/>
            <p14:sldId id="641"/>
            <p14:sldId id="643"/>
            <p14:sldId id="676"/>
            <p14:sldId id="677"/>
            <p14:sldId id="678"/>
            <p14:sldId id="679"/>
            <p14:sldId id="680"/>
            <p14:sldId id="681"/>
            <p14:sldId id="682"/>
            <p14:sldId id="550"/>
            <p14:sldId id="629"/>
            <p14:sldId id="551"/>
            <p14:sldId id="628"/>
            <p14:sldId id="590"/>
            <p14:sldId id="64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ilon, Regina E" initials="NRE" lastIdx="4" clrIdx="0">
    <p:extLst>
      <p:ext uri="{19B8F6BF-5375-455C-9EA6-DF929625EA0E}">
        <p15:presenceInfo xmlns:p15="http://schemas.microsoft.com/office/powerpoint/2012/main" userId="S::regina.nailon@unmc.edu::d98005e2-b049-4c49-9c0a-3c8e1f67f8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40C"/>
    <a:srgbClr val="8F91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1" autoAdjust="0"/>
    <p:restoredTop sz="86292" autoAdjust="0"/>
  </p:normalViewPr>
  <p:slideViewPr>
    <p:cSldViewPr>
      <p:cViewPr varScale="1">
        <p:scale>
          <a:sx n="51" d="100"/>
          <a:sy n="51" d="100"/>
        </p:scale>
        <p:origin x="1122" y="72"/>
      </p:cViewPr>
      <p:guideLst>
        <p:guide orient="horz" pos="2160"/>
        <p:guide pos="2880"/>
      </p:guideLst>
    </p:cSldViewPr>
  </p:slideViewPr>
  <p:notesTextViewPr>
    <p:cViewPr>
      <p:scale>
        <a:sx n="1" d="1"/>
        <a:sy n="1" d="1"/>
      </p:scale>
      <p:origin x="0" y="0"/>
    </p:cViewPr>
  </p:notesTextViewPr>
  <p:sorterViewPr>
    <p:cViewPr>
      <p:scale>
        <a:sx n="110" d="100"/>
        <a:sy n="110" d="100"/>
      </p:scale>
      <p:origin x="0" y="-93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viewProps" Target="view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theme" Target="theme/theme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8A2DA4-91D8-4ED1-9E32-C54900B0230D}" type="doc">
      <dgm:prSet loTypeId="urn:microsoft.com/office/officeart/2005/8/layout/pyramid1" loCatId="pyramid" qsTypeId="urn:microsoft.com/office/officeart/2005/8/quickstyle/simple1" qsCatId="simple" csTypeId="urn:microsoft.com/office/officeart/2005/8/colors/colorful3" csCatId="colorful" phldr="1"/>
      <dgm:spPr/>
    </dgm:pt>
    <dgm:pt modelId="{74C7BC60-7ECA-4573-A3C7-C1F9AD1A6E90}">
      <dgm:prSet phldrT="[Text]" custT="1"/>
      <dgm:spPr/>
      <dgm:t>
        <a:bodyPr/>
        <a:lstStyle/>
        <a:p>
          <a:r>
            <a:rPr lang="en-US" sz="2400" dirty="0"/>
            <a:t>Behaviors</a:t>
          </a:r>
        </a:p>
      </dgm:t>
    </dgm:pt>
    <dgm:pt modelId="{C275FD12-1749-43D3-A46B-46699D62DF6A}" type="parTrans" cxnId="{705C9691-9618-43E8-A3E6-9F878CED4CD4}">
      <dgm:prSet/>
      <dgm:spPr/>
      <dgm:t>
        <a:bodyPr/>
        <a:lstStyle/>
        <a:p>
          <a:endParaRPr lang="en-US"/>
        </a:p>
      </dgm:t>
    </dgm:pt>
    <dgm:pt modelId="{B62D0320-CBA2-4F97-A6C9-8693CF71619D}" type="sibTrans" cxnId="{705C9691-9618-43E8-A3E6-9F878CED4CD4}">
      <dgm:prSet/>
      <dgm:spPr/>
      <dgm:t>
        <a:bodyPr/>
        <a:lstStyle/>
        <a:p>
          <a:endParaRPr lang="en-US"/>
        </a:p>
      </dgm:t>
    </dgm:pt>
    <dgm:pt modelId="{1BDE393B-7B32-46EA-B9F3-6252C966EF4D}">
      <dgm:prSet phldrT="[Text]" custT="1"/>
      <dgm:spPr/>
      <dgm:t>
        <a:bodyPr/>
        <a:lstStyle/>
        <a:p>
          <a:r>
            <a:rPr lang="en-US" sz="2400" dirty="0"/>
            <a:t>Beliefs &amp; Values</a:t>
          </a:r>
        </a:p>
      </dgm:t>
    </dgm:pt>
    <dgm:pt modelId="{70E58659-B88F-4946-876F-49DB66C299C6}" type="parTrans" cxnId="{B167D05C-3851-4D7A-85FB-4CF49ECFEC05}">
      <dgm:prSet/>
      <dgm:spPr/>
      <dgm:t>
        <a:bodyPr/>
        <a:lstStyle/>
        <a:p>
          <a:endParaRPr lang="en-US"/>
        </a:p>
      </dgm:t>
    </dgm:pt>
    <dgm:pt modelId="{62514532-05A9-4B8D-903F-D884C0DD3E5E}" type="sibTrans" cxnId="{B167D05C-3851-4D7A-85FB-4CF49ECFEC05}">
      <dgm:prSet/>
      <dgm:spPr/>
      <dgm:t>
        <a:bodyPr/>
        <a:lstStyle/>
        <a:p>
          <a:endParaRPr lang="en-US"/>
        </a:p>
      </dgm:t>
    </dgm:pt>
    <dgm:pt modelId="{4786A02A-5273-499F-8313-0B86BB1F6B01}">
      <dgm:prSet phldrT="[Text]" custT="1"/>
      <dgm:spPr/>
      <dgm:t>
        <a:bodyPr/>
        <a:lstStyle/>
        <a:p>
          <a:r>
            <a:rPr lang="en-US" sz="2400" dirty="0">
              <a:solidFill>
                <a:schemeClr val="bg1"/>
              </a:solidFill>
            </a:rPr>
            <a:t>Underlying Assumptions</a:t>
          </a:r>
        </a:p>
      </dgm:t>
    </dgm:pt>
    <dgm:pt modelId="{E18EA833-97C4-422B-A04E-F6D5C023D802}" type="parTrans" cxnId="{88F1DE49-1206-4C83-9D8C-FF9F5D67AF7D}">
      <dgm:prSet/>
      <dgm:spPr/>
      <dgm:t>
        <a:bodyPr/>
        <a:lstStyle/>
        <a:p>
          <a:endParaRPr lang="en-US"/>
        </a:p>
      </dgm:t>
    </dgm:pt>
    <dgm:pt modelId="{178CBB35-6DC3-4D23-9C1B-6BA31CC869B3}" type="sibTrans" cxnId="{88F1DE49-1206-4C83-9D8C-FF9F5D67AF7D}">
      <dgm:prSet/>
      <dgm:spPr/>
      <dgm:t>
        <a:bodyPr/>
        <a:lstStyle/>
        <a:p>
          <a:endParaRPr lang="en-US"/>
        </a:p>
      </dgm:t>
    </dgm:pt>
    <dgm:pt modelId="{7E0F60B4-9008-4F22-82A9-67B95A170FFD}" type="pres">
      <dgm:prSet presAssocID="{B08A2DA4-91D8-4ED1-9E32-C54900B0230D}" presName="Name0" presStyleCnt="0">
        <dgm:presLayoutVars>
          <dgm:dir/>
          <dgm:animLvl val="lvl"/>
          <dgm:resizeHandles val="exact"/>
        </dgm:presLayoutVars>
      </dgm:prSet>
      <dgm:spPr/>
    </dgm:pt>
    <dgm:pt modelId="{A64FE925-042F-477C-901F-E2B450482819}" type="pres">
      <dgm:prSet presAssocID="{74C7BC60-7ECA-4573-A3C7-C1F9AD1A6E90}" presName="Name8" presStyleCnt="0"/>
      <dgm:spPr/>
    </dgm:pt>
    <dgm:pt modelId="{233A5866-53EC-4FCD-BB90-656AC12A0FF8}" type="pres">
      <dgm:prSet presAssocID="{74C7BC60-7ECA-4573-A3C7-C1F9AD1A6E90}" presName="level" presStyleLbl="node1" presStyleIdx="0" presStyleCnt="3">
        <dgm:presLayoutVars>
          <dgm:chMax val="1"/>
          <dgm:bulletEnabled val="1"/>
        </dgm:presLayoutVars>
      </dgm:prSet>
      <dgm:spPr/>
      <dgm:t>
        <a:bodyPr/>
        <a:lstStyle/>
        <a:p>
          <a:endParaRPr lang="en-US"/>
        </a:p>
      </dgm:t>
    </dgm:pt>
    <dgm:pt modelId="{946C504B-B5C1-4F24-A933-706D2D01A40D}" type="pres">
      <dgm:prSet presAssocID="{74C7BC60-7ECA-4573-A3C7-C1F9AD1A6E90}" presName="levelTx" presStyleLbl="revTx" presStyleIdx="0" presStyleCnt="0">
        <dgm:presLayoutVars>
          <dgm:chMax val="1"/>
          <dgm:bulletEnabled val="1"/>
        </dgm:presLayoutVars>
      </dgm:prSet>
      <dgm:spPr/>
      <dgm:t>
        <a:bodyPr/>
        <a:lstStyle/>
        <a:p>
          <a:endParaRPr lang="en-US"/>
        </a:p>
      </dgm:t>
    </dgm:pt>
    <dgm:pt modelId="{0AB700B5-246B-48B7-8452-2EE634908C71}" type="pres">
      <dgm:prSet presAssocID="{1BDE393B-7B32-46EA-B9F3-6252C966EF4D}" presName="Name8" presStyleCnt="0"/>
      <dgm:spPr/>
    </dgm:pt>
    <dgm:pt modelId="{9FC1DFF0-0000-40DE-897D-A6718348C6E9}" type="pres">
      <dgm:prSet presAssocID="{1BDE393B-7B32-46EA-B9F3-6252C966EF4D}" presName="level" presStyleLbl="node1" presStyleIdx="1" presStyleCnt="3">
        <dgm:presLayoutVars>
          <dgm:chMax val="1"/>
          <dgm:bulletEnabled val="1"/>
        </dgm:presLayoutVars>
      </dgm:prSet>
      <dgm:spPr/>
      <dgm:t>
        <a:bodyPr/>
        <a:lstStyle/>
        <a:p>
          <a:endParaRPr lang="en-US"/>
        </a:p>
      </dgm:t>
    </dgm:pt>
    <dgm:pt modelId="{404E63AC-0DC0-4CB2-9FE7-06530FB2BF1E}" type="pres">
      <dgm:prSet presAssocID="{1BDE393B-7B32-46EA-B9F3-6252C966EF4D}" presName="levelTx" presStyleLbl="revTx" presStyleIdx="0" presStyleCnt="0">
        <dgm:presLayoutVars>
          <dgm:chMax val="1"/>
          <dgm:bulletEnabled val="1"/>
        </dgm:presLayoutVars>
      </dgm:prSet>
      <dgm:spPr/>
      <dgm:t>
        <a:bodyPr/>
        <a:lstStyle/>
        <a:p>
          <a:endParaRPr lang="en-US"/>
        </a:p>
      </dgm:t>
    </dgm:pt>
    <dgm:pt modelId="{41972B0B-E4EE-452D-B42F-42E9246CABE3}" type="pres">
      <dgm:prSet presAssocID="{4786A02A-5273-499F-8313-0B86BB1F6B01}" presName="Name8" presStyleCnt="0"/>
      <dgm:spPr/>
    </dgm:pt>
    <dgm:pt modelId="{C341E4AF-30CE-4E71-AA2F-7C910FB8D7A6}" type="pres">
      <dgm:prSet presAssocID="{4786A02A-5273-499F-8313-0B86BB1F6B01}" presName="level" presStyleLbl="node1" presStyleIdx="2" presStyleCnt="3" custLinFactNeighborX="1575" custLinFactNeighborY="-1831">
        <dgm:presLayoutVars>
          <dgm:chMax val="1"/>
          <dgm:bulletEnabled val="1"/>
        </dgm:presLayoutVars>
      </dgm:prSet>
      <dgm:spPr/>
      <dgm:t>
        <a:bodyPr/>
        <a:lstStyle/>
        <a:p>
          <a:endParaRPr lang="en-US"/>
        </a:p>
      </dgm:t>
    </dgm:pt>
    <dgm:pt modelId="{D043EF0D-DE69-4C1C-8908-DA2ADE059D39}" type="pres">
      <dgm:prSet presAssocID="{4786A02A-5273-499F-8313-0B86BB1F6B01}" presName="levelTx" presStyleLbl="revTx" presStyleIdx="0" presStyleCnt="0">
        <dgm:presLayoutVars>
          <dgm:chMax val="1"/>
          <dgm:bulletEnabled val="1"/>
        </dgm:presLayoutVars>
      </dgm:prSet>
      <dgm:spPr/>
      <dgm:t>
        <a:bodyPr/>
        <a:lstStyle/>
        <a:p>
          <a:endParaRPr lang="en-US"/>
        </a:p>
      </dgm:t>
    </dgm:pt>
  </dgm:ptLst>
  <dgm:cxnLst>
    <dgm:cxn modelId="{EF046F61-2FF3-4262-BA48-4679B76847B2}" type="presOf" srcId="{74C7BC60-7ECA-4573-A3C7-C1F9AD1A6E90}" destId="{946C504B-B5C1-4F24-A933-706D2D01A40D}" srcOrd="1" destOrd="0" presId="urn:microsoft.com/office/officeart/2005/8/layout/pyramid1"/>
    <dgm:cxn modelId="{B167D05C-3851-4D7A-85FB-4CF49ECFEC05}" srcId="{B08A2DA4-91D8-4ED1-9E32-C54900B0230D}" destId="{1BDE393B-7B32-46EA-B9F3-6252C966EF4D}" srcOrd="1" destOrd="0" parTransId="{70E58659-B88F-4946-876F-49DB66C299C6}" sibTransId="{62514532-05A9-4B8D-903F-D884C0DD3E5E}"/>
    <dgm:cxn modelId="{705C9691-9618-43E8-A3E6-9F878CED4CD4}" srcId="{B08A2DA4-91D8-4ED1-9E32-C54900B0230D}" destId="{74C7BC60-7ECA-4573-A3C7-C1F9AD1A6E90}" srcOrd="0" destOrd="0" parTransId="{C275FD12-1749-43D3-A46B-46699D62DF6A}" sibTransId="{B62D0320-CBA2-4F97-A6C9-8693CF71619D}"/>
    <dgm:cxn modelId="{88F1DE49-1206-4C83-9D8C-FF9F5D67AF7D}" srcId="{B08A2DA4-91D8-4ED1-9E32-C54900B0230D}" destId="{4786A02A-5273-499F-8313-0B86BB1F6B01}" srcOrd="2" destOrd="0" parTransId="{E18EA833-97C4-422B-A04E-F6D5C023D802}" sibTransId="{178CBB35-6DC3-4D23-9C1B-6BA31CC869B3}"/>
    <dgm:cxn modelId="{4AA78020-2E3A-4B93-88DA-3ACC22B80BF3}" type="presOf" srcId="{4786A02A-5273-499F-8313-0B86BB1F6B01}" destId="{C341E4AF-30CE-4E71-AA2F-7C910FB8D7A6}" srcOrd="0" destOrd="0" presId="urn:microsoft.com/office/officeart/2005/8/layout/pyramid1"/>
    <dgm:cxn modelId="{6BB9B982-3EE4-4132-A9BD-ACA50DD195AB}" type="presOf" srcId="{1BDE393B-7B32-46EA-B9F3-6252C966EF4D}" destId="{9FC1DFF0-0000-40DE-897D-A6718348C6E9}" srcOrd="0" destOrd="0" presId="urn:microsoft.com/office/officeart/2005/8/layout/pyramid1"/>
    <dgm:cxn modelId="{81D2491B-0C2D-49EE-8D75-0F46102F1E59}" type="presOf" srcId="{1BDE393B-7B32-46EA-B9F3-6252C966EF4D}" destId="{404E63AC-0DC0-4CB2-9FE7-06530FB2BF1E}" srcOrd="1" destOrd="0" presId="urn:microsoft.com/office/officeart/2005/8/layout/pyramid1"/>
    <dgm:cxn modelId="{EF87E337-7376-4F34-A846-F4572F9EAF2C}" type="presOf" srcId="{4786A02A-5273-499F-8313-0B86BB1F6B01}" destId="{D043EF0D-DE69-4C1C-8908-DA2ADE059D39}" srcOrd="1" destOrd="0" presId="urn:microsoft.com/office/officeart/2005/8/layout/pyramid1"/>
    <dgm:cxn modelId="{464819BE-C1C7-400D-88C8-0139CCB31E40}" type="presOf" srcId="{74C7BC60-7ECA-4573-A3C7-C1F9AD1A6E90}" destId="{233A5866-53EC-4FCD-BB90-656AC12A0FF8}" srcOrd="0" destOrd="0" presId="urn:microsoft.com/office/officeart/2005/8/layout/pyramid1"/>
    <dgm:cxn modelId="{BFB0ED5D-CAAA-492D-A0C3-542D226764D3}" type="presOf" srcId="{B08A2DA4-91D8-4ED1-9E32-C54900B0230D}" destId="{7E0F60B4-9008-4F22-82A9-67B95A170FFD}" srcOrd="0" destOrd="0" presId="urn:microsoft.com/office/officeart/2005/8/layout/pyramid1"/>
    <dgm:cxn modelId="{CFF69CBC-5641-4502-ADB0-724D9B65FB46}" type="presParOf" srcId="{7E0F60B4-9008-4F22-82A9-67B95A170FFD}" destId="{A64FE925-042F-477C-901F-E2B450482819}" srcOrd="0" destOrd="0" presId="urn:microsoft.com/office/officeart/2005/8/layout/pyramid1"/>
    <dgm:cxn modelId="{737E4D97-ACF0-4418-9EA0-F471D35C3014}" type="presParOf" srcId="{A64FE925-042F-477C-901F-E2B450482819}" destId="{233A5866-53EC-4FCD-BB90-656AC12A0FF8}" srcOrd="0" destOrd="0" presId="urn:microsoft.com/office/officeart/2005/8/layout/pyramid1"/>
    <dgm:cxn modelId="{069006E3-892C-45E9-95E6-DAF6F0AA655B}" type="presParOf" srcId="{A64FE925-042F-477C-901F-E2B450482819}" destId="{946C504B-B5C1-4F24-A933-706D2D01A40D}" srcOrd="1" destOrd="0" presId="urn:microsoft.com/office/officeart/2005/8/layout/pyramid1"/>
    <dgm:cxn modelId="{8F4C1096-B582-4E01-969E-4A42FF33202A}" type="presParOf" srcId="{7E0F60B4-9008-4F22-82A9-67B95A170FFD}" destId="{0AB700B5-246B-48B7-8452-2EE634908C71}" srcOrd="1" destOrd="0" presId="urn:microsoft.com/office/officeart/2005/8/layout/pyramid1"/>
    <dgm:cxn modelId="{EC6565BE-B2BE-46EA-AACC-1208BE9D512F}" type="presParOf" srcId="{0AB700B5-246B-48B7-8452-2EE634908C71}" destId="{9FC1DFF0-0000-40DE-897D-A6718348C6E9}" srcOrd="0" destOrd="0" presId="urn:microsoft.com/office/officeart/2005/8/layout/pyramid1"/>
    <dgm:cxn modelId="{FF78BE16-C8E6-452C-9193-E524B972BBEE}" type="presParOf" srcId="{0AB700B5-246B-48B7-8452-2EE634908C71}" destId="{404E63AC-0DC0-4CB2-9FE7-06530FB2BF1E}" srcOrd="1" destOrd="0" presId="urn:microsoft.com/office/officeart/2005/8/layout/pyramid1"/>
    <dgm:cxn modelId="{F427C273-4F2E-41BF-B0A6-673DB99ECF39}" type="presParOf" srcId="{7E0F60B4-9008-4F22-82A9-67B95A170FFD}" destId="{41972B0B-E4EE-452D-B42F-42E9246CABE3}" srcOrd="2" destOrd="0" presId="urn:microsoft.com/office/officeart/2005/8/layout/pyramid1"/>
    <dgm:cxn modelId="{11734524-0B89-426A-88FD-71B8307418E9}" type="presParOf" srcId="{41972B0B-E4EE-452D-B42F-42E9246CABE3}" destId="{C341E4AF-30CE-4E71-AA2F-7C910FB8D7A6}" srcOrd="0" destOrd="0" presId="urn:microsoft.com/office/officeart/2005/8/layout/pyramid1"/>
    <dgm:cxn modelId="{C124622C-C4FD-4D45-A0FB-34D71012F226}" type="presParOf" srcId="{41972B0B-E4EE-452D-B42F-42E9246CABE3}" destId="{D043EF0D-DE69-4C1C-8908-DA2ADE059D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A2D405-2FBF-41EC-805A-37372F3CDBF6}"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BEFE7BA-E532-4812-8091-B897585E111B}">
      <dgm:prSet phldrT="[Text]"/>
      <dgm:spPr>
        <a:solidFill>
          <a:schemeClr val="tx2"/>
        </a:solidFill>
      </dgm:spPr>
      <dgm:t>
        <a:bodyPr/>
        <a:lstStyle/>
        <a:p>
          <a:r>
            <a:rPr lang="en-US" dirty="0"/>
            <a:t>Information Gathering</a:t>
          </a:r>
        </a:p>
      </dgm:t>
    </dgm:pt>
    <dgm:pt modelId="{B9E75B51-E01C-4A6C-9DAD-6AB3323DD52C}" type="parTrans" cxnId="{A4E06778-1046-467E-A03A-2F5BCD0AAFB9}">
      <dgm:prSet/>
      <dgm:spPr/>
      <dgm:t>
        <a:bodyPr/>
        <a:lstStyle/>
        <a:p>
          <a:endParaRPr lang="en-US"/>
        </a:p>
      </dgm:t>
    </dgm:pt>
    <dgm:pt modelId="{3BC546C3-C543-4EFA-BE38-AB9A43461A1B}" type="sibTrans" cxnId="{A4E06778-1046-467E-A03A-2F5BCD0AAFB9}">
      <dgm:prSet/>
      <dgm:spPr>
        <a:solidFill>
          <a:srgbClr val="00B050"/>
        </a:solidFill>
      </dgm:spPr>
      <dgm:t>
        <a:bodyPr/>
        <a:lstStyle/>
        <a:p>
          <a:endParaRPr lang="en-US"/>
        </a:p>
      </dgm:t>
    </dgm:pt>
    <dgm:pt modelId="{49BFE2AD-643D-4ACF-9AEC-06AB3E444ECE}">
      <dgm:prSet phldrT="[Text]"/>
      <dgm:spPr>
        <a:solidFill>
          <a:schemeClr val="tx2"/>
        </a:solidFill>
      </dgm:spPr>
      <dgm:t>
        <a:bodyPr/>
        <a:lstStyle/>
        <a:p>
          <a:r>
            <a:rPr lang="en-US" dirty="0"/>
            <a:t>Prioritization</a:t>
          </a:r>
        </a:p>
      </dgm:t>
    </dgm:pt>
    <dgm:pt modelId="{12FD8DED-A675-4EB5-9C4D-1E6C4128C565}" type="parTrans" cxnId="{0A1BDAD7-EF6C-48BD-A02D-B3A4F78F8E90}">
      <dgm:prSet/>
      <dgm:spPr/>
      <dgm:t>
        <a:bodyPr/>
        <a:lstStyle/>
        <a:p>
          <a:endParaRPr lang="en-US"/>
        </a:p>
      </dgm:t>
    </dgm:pt>
    <dgm:pt modelId="{EDA63107-72A1-4A7B-B42E-CE23C71ADC23}" type="sibTrans" cxnId="{0A1BDAD7-EF6C-48BD-A02D-B3A4F78F8E90}">
      <dgm:prSet/>
      <dgm:spPr/>
      <dgm:t>
        <a:bodyPr/>
        <a:lstStyle/>
        <a:p>
          <a:endParaRPr lang="en-US"/>
        </a:p>
      </dgm:t>
    </dgm:pt>
    <dgm:pt modelId="{926AC760-40DC-4EFA-8EA8-95F341BB67DA}">
      <dgm:prSet phldrT="[Text]"/>
      <dgm:spPr>
        <a:solidFill>
          <a:schemeClr val="tx2"/>
        </a:solidFill>
      </dgm:spPr>
      <dgm:t>
        <a:bodyPr/>
        <a:lstStyle/>
        <a:p>
          <a:r>
            <a:rPr lang="en-US" dirty="0"/>
            <a:t>Follow-Up</a:t>
          </a:r>
        </a:p>
      </dgm:t>
    </dgm:pt>
    <dgm:pt modelId="{3DBCE6AB-BF77-4B21-89F3-D4D538AD224B}" type="parTrans" cxnId="{C687CCFF-8C40-4925-BEAE-7A53E285F1D5}">
      <dgm:prSet/>
      <dgm:spPr/>
      <dgm:t>
        <a:bodyPr/>
        <a:lstStyle/>
        <a:p>
          <a:endParaRPr lang="en-US"/>
        </a:p>
      </dgm:t>
    </dgm:pt>
    <dgm:pt modelId="{7E5E7EB8-21BE-4356-8CC7-46DFFEBE45F5}" type="sibTrans" cxnId="{C687CCFF-8C40-4925-BEAE-7A53E285F1D5}">
      <dgm:prSet/>
      <dgm:spPr/>
      <dgm:t>
        <a:bodyPr/>
        <a:lstStyle/>
        <a:p>
          <a:endParaRPr lang="en-US"/>
        </a:p>
      </dgm:t>
    </dgm:pt>
    <dgm:pt modelId="{1A3FBC87-9BE2-4264-B706-5AA1E50CEE84}">
      <dgm:prSet phldrT="[Text]"/>
      <dgm:spPr>
        <a:solidFill>
          <a:schemeClr val="tx2"/>
        </a:solidFill>
      </dgm:spPr>
      <dgm:t>
        <a:bodyPr/>
        <a:lstStyle/>
        <a:p>
          <a:r>
            <a:rPr lang="en-US" dirty="0"/>
            <a:t>Feedback Communication</a:t>
          </a:r>
        </a:p>
      </dgm:t>
    </dgm:pt>
    <dgm:pt modelId="{8E9731A8-6227-4BAF-BEDE-99440EC58983}" type="parTrans" cxnId="{3A7BA7A5-9AFC-4EF0-ACE8-15832EE95941}">
      <dgm:prSet/>
      <dgm:spPr/>
      <dgm:t>
        <a:bodyPr/>
        <a:lstStyle/>
        <a:p>
          <a:endParaRPr lang="en-US"/>
        </a:p>
      </dgm:t>
    </dgm:pt>
    <dgm:pt modelId="{6BA77D7D-4DA6-4F66-8188-48059328312F}" type="sibTrans" cxnId="{3A7BA7A5-9AFC-4EF0-ACE8-15832EE95941}">
      <dgm:prSet/>
      <dgm:spPr/>
      <dgm:t>
        <a:bodyPr/>
        <a:lstStyle/>
        <a:p>
          <a:endParaRPr lang="en-US"/>
        </a:p>
      </dgm:t>
    </dgm:pt>
    <dgm:pt modelId="{1A1D2B14-1E13-4D5F-8EE2-9B0B472708FF}" type="pres">
      <dgm:prSet presAssocID="{98A2D405-2FBF-41EC-805A-37372F3CDBF6}" presName="Name0" presStyleCnt="0">
        <dgm:presLayoutVars>
          <dgm:dir/>
          <dgm:resizeHandles val="exact"/>
        </dgm:presLayoutVars>
      </dgm:prSet>
      <dgm:spPr/>
      <dgm:t>
        <a:bodyPr/>
        <a:lstStyle/>
        <a:p>
          <a:endParaRPr lang="en-US"/>
        </a:p>
      </dgm:t>
    </dgm:pt>
    <dgm:pt modelId="{F352FBBB-8C3E-4880-BEB2-AA01EC84939A}" type="pres">
      <dgm:prSet presAssocID="{98A2D405-2FBF-41EC-805A-37372F3CDBF6}" presName="cycle" presStyleCnt="0"/>
      <dgm:spPr/>
    </dgm:pt>
    <dgm:pt modelId="{AF96523B-A22E-40D8-BB14-6E0CC7594435}" type="pres">
      <dgm:prSet presAssocID="{3BEFE7BA-E532-4812-8091-B897585E111B}" presName="nodeFirstNode" presStyleLbl="node1" presStyleIdx="0" presStyleCnt="4">
        <dgm:presLayoutVars>
          <dgm:bulletEnabled val="1"/>
        </dgm:presLayoutVars>
      </dgm:prSet>
      <dgm:spPr/>
      <dgm:t>
        <a:bodyPr/>
        <a:lstStyle/>
        <a:p>
          <a:endParaRPr lang="en-US"/>
        </a:p>
      </dgm:t>
    </dgm:pt>
    <dgm:pt modelId="{2E5A0B25-3E1D-4340-A0B2-DB3450E1596B}" type="pres">
      <dgm:prSet presAssocID="{3BC546C3-C543-4EFA-BE38-AB9A43461A1B}" presName="sibTransFirstNode" presStyleLbl="bgShp" presStyleIdx="0" presStyleCnt="1"/>
      <dgm:spPr/>
      <dgm:t>
        <a:bodyPr/>
        <a:lstStyle/>
        <a:p>
          <a:endParaRPr lang="en-US"/>
        </a:p>
      </dgm:t>
    </dgm:pt>
    <dgm:pt modelId="{C03B6928-28C7-4E18-B325-F40CD7276750}" type="pres">
      <dgm:prSet presAssocID="{49BFE2AD-643D-4ACF-9AEC-06AB3E444ECE}" presName="nodeFollowingNodes" presStyleLbl="node1" presStyleIdx="1" presStyleCnt="4">
        <dgm:presLayoutVars>
          <dgm:bulletEnabled val="1"/>
        </dgm:presLayoutVars>
      </dgm:prSet>
      <dgm:spPr/>
      <dgm:t>
        <a:bodyPr/>
        <a:lstStyle/>
        <a:p>
          <a:endParaRPr lang="en-US"/>
        </a:p>
      </dgm:t>
    </dgm:pt>
    <dgm:pt modelId="{A4F8D509-A3B2-42F5-BD72-C0B353529916}" type="pres">
      <dgm:prSet presAssocID="{926AC760-40DC-4EFA-8EA8-95F341BB67DA}" presName="nodeFollowingNodes" presStyleLbl="node1" presStyleIdx="2" presStyleCnt="4">
        <dgm:presLayoutVars>
          <dgm:bulletEnabled val="1"/>
        </dgm:presLayoutVars>
      </dgm:prSet>
      <dgm:spPr/>
      <dgm:t>
        <a:bodyPr/>
        <a:lstStyle/>
        <a:p>
          <a:endParaRPr lang="en-US"/>
        </a:p>
      </dgm:t>
    </dgm:pt>
    <dgm:pt modelId="{748C4055-533E-466D-B436-3FC76A2F657C}" type="pres">
      <dgm:prSet presAssocID="{1A3FBC87-9BE2-4264-B706-5AA1E50CEE84}" presName="nodeFollowingNodes" presStyleLbl="node1" presStyleIdx="3" presStyleCnt="4">
        <dgm:presLayoutVars>
          <dgm:bulletEnabled val="1"/>
        </dgm:presLayoutVars>
      </dgm:prSet>
      <dgm:spPr/>
      <dgm:t>
        <a:bodyPr/>
        <a:lstStyle/>
        <a:p>
          <a:endParaRPr lang="en-US"/>
        </a:p>
      </dgm:t>
    </dgm:pt>
  </dgm:ptLst>
  <dgm:cxnLst>
    <dgm:cxn modelId="{79288A8D-C01F-436D-A15F-65551C39156D}" type="presOf" srcId="{98A2D405-2FBF-41EC-805A-37372F3CDBF6}" destId="{1A1D2B14-1E13-4D5F-8EE2-9B0B472708FF}" srcOrd="0" destOrd="0" presId="urn:microsoft.com/office/officeart/2005/8/layout/cycle3"/>
    <dgm:cxn modelId="{C687CCFF-8C40-4925-BEAE-7A53E285F1D5}" srcId="{98A2D405-2FBF-41EC-805A-37372F3CDBF6}" destId="{926AC760-40DC-4EFA-8EA8-95F341BB67DA}" srcOrd="2" destOrd="0" parTransId="{3DBCE6AB-BF77-4B21-89F3-D4D538AD224B}" sibTransId="{7E5E7EB8-21BE-4356-8CC7-46DFFEBE45F5}"/>
    <dgm:cxn modelId="{12A716D9-F031-4EDC-8FC8-C9EDB113E14A}" type="presOf" srcId="{1A3FBC87-9BE2-4264-B706-5AA1E50CEE84}" destId="{748C4055-533E-466D-B436-3FC76A2F657C}" srcOrd="0" destOrd="0" presId="urn:microsoft.com/office/officeart/2005/8/layout/cycle3"/>
    <dgm:cxn modelId="{74F3853B-3695-4D9A-A4AD-0DE847320BA0}" type="presOf" srcId="{926AC760-40DC-4EFA-8EA8-95F341BB67DA}" destId="{A4F8D509-A3B2-42F5-BD72-C0B353529916}" srcOrd="0" destOrd="0" presId="urn:microsoft.com/office/officeart/2005/8/layout/cycle3"/>
    <dgm:cxn modelId="{7C242CAD-49DE-4B4F-B503-A130707683A8}" type="presOf" srcId="{3BC546C3-C543-4EFA-BE38-AB9A43461A1B}" destId="{2E5A0B25-3E1D-4340-A0B2-DB3450E1596B}" srcOrd="0" destOrd="0" presId="urn:microsoft.com/office/officeart/2005/8/layout/cycle3"/>
    <dgm:cxn modelId="{A4E06778-1046-467E-A03A-2F5BCD0AAFB9}" srcId="{98A2D405-2FBF-41EC-805A-37372F3CDBF6}" destId="{3BEFE7BA-E532-4812-8091-B897585E111B}" srcOrd="0" destOrd="0" parTransId="{B9E75B51-E01C-4A6C-9DAD-6AB3323DD52C}" sibTransId="{3BC546C3-C543-4EFA-BE38-AB9A43461A1B}"/>
    <dgm:cxn modelId="{AEF0F780-8484-4D12-9A48-012A28FBB515}" type="presOf" srcId="{49BFE2AD-643D-4ACF-9AEC-06AB3E444ECE}" destId="{C03B6928-28C7-4E18-B325-F40CD7276750}" srcOrd="0" destOrd="0" presId="urn:microsoft.com/office/officeart/2005/8/layout/cycle3"/>
    <dgm:cxn modelId="{F348E317-C23F-4426-922D-4DC18A5301AB}" type="presOf" srcId="{3BEFE7BA-E532-4812-8091-B897585E111B}" destId="{AF96523B-A22E-40D8-BB14-6E0CC7594435}" srcOrd="0" destOrd="0" presId="urn:microsoft.com/office/officeart/2005/8/layout/cycle3"/>
    <dgm:cxn modelId="{0A1BDAD7-EF6C-48BD-A02D-B3A4F78F8E90}" srcId="{98A2D405-2FBF-41EC-805A-37372F3CDBF6}" destId="{49BFE2AD-643D-4ACF-9AEC-06AB3E444ECE}" srcOrd="1" destOrd="0" parTransId="{12FD8DED-A675-4EB5-9C4D-1E6C4128C565}" sibTransId="{EDA63107-72A1-4A7B-B42E-CE23C71ADC23}"/>
    <dgm:cxn modelId="{3A7BA7A5-9AFC-4EF0-ACE8-15832EE95941}" srcId="{98A2D405-2FBF-41EC-805A-37372F3CDBF6}" destId="{1A3FBC87-9BE2-4264-B706-5AA1E50CEE84}" srcOrd="3" destOrd="0" parTransId="{8E9731A8-6227-4BAF-BEDE-99440EC58983}" sibTransId="{6BA77D7D-4DA6-4F66-8188-48059328312F}"/>
    <dgm:cxn modelId="{2FD2805B-7B69-4C09-8F66-6459186C3941}" type="presParOf" srcId="{1A1D2B14-1E13-4D5F-8EE2-9B0B472708FF}" destId="{F352FBBB-8C3E-4880-BEB2-AA01EC84939A}" srcOrd="0" destOrd="0" presId="urn:microsoft.com/office/officeart/2005/8/layout/cycle3"/>
    <dgm:cxn modelId="{1C2E426A-4A3F-4E34-9250-E9EDEC42456A}" type="presParOf" srcId="{F352FBBB-8C3E-4880-BEB2-AA01EC84939A}" destId="{AF96523B-A22E-40D8-BB14-6E0CC7594435}" srcOrd="0" destOrd="0" presId="urn:microsoft.com/office/officeart/2005/8/layout/cycle3"/>
    <dgm:cxn modelId="{10536D9B-8348-4EFC-85BF-3870A9B089E7}" type="presParOf" srcId="{F352FBBB-8C3E-4880-BEB2-AA01EC84939A}" destId="{2E5A0B25-3E1D-4340-A0B2-DB3450E1596B}" srcOrd="1" destOrd="0" presId="urn:microsoft.com/office/officeart/2005/8/layout/cycle3"/>
    <dgm:cxn modelId="{89FA1245-B4F8-4E56-BF93-F62798278FDA}" type="presParOf" srcId="{F352FBBB-8C3E-4880-BEB2-AA01EC84939A}" destId="{C03B6928-28C7-4E18-B325-F40CD7276750}" srcOrd="2" destOrd="0" presId="urn:microsoft.com/office/officeart/2005/8/layout/cycle3"/>
    <dgm:cxn modelId="{DB13029B-185C-4B35-82B0-2532B465FC16}" type="presParOf" srcId="{F352FBBB-8C3E-4880-BEB2-AA01EC84939A}" destId="{A4F8D509-A3B2-42F5-BD72-C0B353529916}" srcOrd="3" destOrd="0" presId="urn:microsoft.com/office/officeart/2005/8/layout/cycle3"/>
    <dgm:cxn modelId="{7BBB0411-3F3C-479C-B32C-A026B29C6F5E}" type="presParOf" srcId="{F352FBBB-8C3E-4880-BEB2-AA01EC84939A}" destId="{748C4055-533E-466D-B436-3FC76A2F657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DF1F8A-4D2D-4236-AD65-92D26D5FFB6D}" type="doc">
      <dgm:prSet loTypeId="urn:microsoft.com/office/officeart/2005/8/layout/pyramid3" loCatId="pyramid" qsTypeId="urn:microsoft.com/office/officeart/2005/8/quickstyle/simple1" qsCatId="simple" csTypeId="urn:microsoft.com/office/officeart/2005/8/colors/colorful4" csCatId="colorful" phldr="1"/>
      <dgm:spPr/>
    </dgm:pt>
    <dgm:pt modelId="{1834EDEB-F204-4057-BFAD-90D9B79397BE}">
      <dgm:prSet phldrT="[Text]" custT="1"/>
      <dgm:spPr/>
      <dgm:t>
        <a:bodyPr/>
        <a:lstStyle/>
        <a:p>
          <a:r>
            <a:rPr lang="en-US" sz="2800" b="1" dirty="0">
              <a:solidFill>
                <a:schemeClr val="tx1">
                  <a:lumMod val="10000"/>
                  <a:lumOff val="90000"/>
                </a:schemeClr>
              </a:solidFill>
            </a:rPr>
            <a:t>Strong</a:t>
          </a:r>
        </a:p>
        <a:p>
          <a:r>
            <a:rPr lang="en-US" sz="1800" dirty="0">
              <a:solidFill>
                <a:schemeClr val="tx1">
                  <a:lumMod val="10000"/>
                  <a:lumOff val="90000"/>
                </a:schemeClr>
              </a:solidFill>
            </a:rPr>
            <a:t>Physical, environmental, architectural, system or process simplification</a:t>
          </a:r>
        </a:p>
        <a:p>
          <a:endParaRPr lang="en-US" sz="1800" dirty="0">
            <a:solidFill>
              <a:schemeClr val="tx1">
                <a:lumMod val="10000"/>
                <a:lumOff val="90000"/>
              </a:schemeClr>
            </a:solidFill>
          </a:endParaRPr>
        </a:p>
      </dgm:t>
    </dgm:pt>
    <dgm:pt modelId="{FEBFF2EE-1152-4E35-8930-696B60022D21}" type="parTrans" cxnId="{15B3E0CE-18BE-4CE2-BD13-BFE42561C05A}">
      <dgm:prSet/>
      <dgm:spPr/>
      <dgm:t>
        <a:bodyPr/>
        <a:lstStyle/>
        <a:p>
          <a:endParaRPr lang="en-US"/>
        </a:p>
      </dgm:t>
    </dgm:pt>
    <dgm:pt modelId="{8E94FFD7-4CBB-48EB-B461-5CD67A1BB12C}" type="sibTrans" cxnId="{15B3E0CE-18BE-4CE2-BD13-BFE42561C05A}">
      <dgm:prSet/>
      <dgm:spPr/>
      <dgm:t>
        <a:bodyPr/>
        <a:lstStyle/>
        <a:p>
          <a:endParaRPr lang="en-US"/>
        </a:p>
      </dgm:t>
    </dgm:pt>
    <dgm:pt modelId="{A658D812-2CEF-496B-A41E-A124834E199C}">
      <dgm:prSet phldrT="[Text]" custT="1"/>
      <dgm:spPr/>
      <dgm:t>
        <a:bodyPr/>
        <a:lstStyle/>
        <a:p>
          <a:r>
            <a:rPr lang="en-US" sz="2800" b="1" dirty="0"/>
            <a:t>Moderate</a:t>
          </a:r>
        </a:p>
        <a:p>
          <a:r>
            <a:rPr lang="en-US" sz="1800" dirty="0"/>
            <a:t>Cognitive aids, checklists, redundancy, standardization</a:t>
          </a:r>
        </a:p>
        <a:p>
          <a:endParaRPr lang="en-US" sz="1800" dirty="0"/>
        </a:p>
        <a:p>
          <a:endParaRPr lang="en-US" sz="1800" dirty="0"/>
        </a:p>
      </dgm:t>
    </dgm:pt>
    <dgm:pt modelId="{E5563481-C536-43D9-9726-7EA1CA3A37F4}" type="parTrans" cxnId="{0FD6E781-3F94-4CAE-937E-D2683F8A7BFF}">
      <dgm:prSet/>
      <dgm:spPr/>
      <dgm:t>
        <a:bodyPr/>
        <a:lstStyle/>
        <a:p>
          <a:endParaRPr lang="en-US"/>
        </a:p>
      </dgm:t>
    </dgm:pt>
    <dgm:pt modelId="{D1878420-C794-4C6B-B597-49FB99DD4BE4}" type="sibTrans" cxnId="{0FD6E781-3F94-4CAE-937E-D2683F8A7BFF}">
      <dgm:prSet/>
      <dgm:spPr/>
      <dgm:t>
        <a:bodyPr/>
        <a:lstStyle/>
        <a:p>
          <a:endParaRPr lang="en-US"/>
        </a:p>
      </dgm:t>
    </dgm:pt>
    <dgm:pt modelId="{01F9C9BC-58B1-47FC-A99C-30B4B2D97BA8}">
      <dgm:prSet phldrT="[Text]" custT="1"/>
      <dgm:spPr>
        <a:solidFill>
          <a:schemeClr val="accent2"/>
        </a:solidFill>
      </dgm:spPr>
      <dgm:t>
        <a:bodyPr/>
        <a:lstStyle/>
        <a:p>
          <a:r>
            <a:rPr lang="en-US" sz="2800" b="1" dirty="0"/>
            <a:t>Weak</a:t>
          </a:r>
        </a:p>
        <a:p>
          <a:r>
            <a:rPr lang="en-US" sz="1800" dirty="0"/>
            <a:t>Administrative, policy change, education, reminders, warnings, supplies</a:t>
          </a:r>
        </a:p>
        <a:p>
          <a:endParaRPr lang="en-US" sz="1800" dirty="0"/>
        </a:p>
      </dgm:t>
    </dgm:pt>
    <dgm:pt modelId="{41D7F678-7D3E-43C4-BEF5-96473C0D09D1}" type="parTrans" cxnId="{1ECC4FC3-DDCD-429F-AA04-343D02F794EF}">
      <dgm:prSet/>
      <dgm:spPr/>
      <dgm:t>
        <a:bodyPr/>
        <a:lstStyle/>
        <a:p>
          <a:endParaRPr lang="en-US"/>
        </a:p>
      </dgm:t>
    </dgm:pt>
    <dgm:pt modelId="{9B6FC6BD-AE50-4C9A-A7B6-1032147846A8}" type="sibTrans" cxnId="{1ECC4FC3-DDCD-429F-AA04-343D02F794EF}">
      <dgm:prSet/>
      <dgm:spPr/>
      <dgm:t>
        <a:bodyPr/>
        <a:lstStyle/>
        <a:p>
          <a:endParaRPr lang="en-US"/>
        </a:p>
      </dgm:t>
    </dgm:pt>
    <dgm:pt modelId="{2A1B5507-125E-4D8B-8330-857F621FC901}" type="pres">
      <dgm:prSet presAssocID="{1BDF1F8A-4D2D-4236-AD65-92D26D5FFB6D}" presName="Name0" presStyleCnt="0">
        <dgm:presLayoutVars>
          <dgm:dir/>
          <dgm:animLvl val="lvl"/>
          <dgm:resizeHandles val="exact"/>
        </dgm:presLayoutVars>
      </dgm:prSet>
      <dgm:spPr/>
    </dgm:pt>
    <dgm:pt modelId="{0CC50624-F870-48FB-B810-1FA25BBC7062}" type="pres">
      <dgm:prSet presAssocID="{1834EDEB-F204-4057-BFAD-90D9B79397BE}" presName="Name8" presStyleCnt="0"/>
      <dgm:spPr/>
    </dgm:pt>
    <dgm:pt modelId="{08B59FC7-7248-458C-A574-A175C410E3AA}" type="pres">
      <dgm:prSet presAssocID="{1834EDEB-F204-4057-BFAD-90D9B79397BE}" presName="level" presStyleLbl="node1" presStyleIdx="0" presStyleCnt="3">
        <dgm:presLayoutVars>
          <dgm:chMax val="1"/>
          <dgm:bulletEnabled val="1"/>
        </dgm:presLayoutVars>
      </dgm:prSet>
      <dgm:spPr/>
      <dgm:t>
        <a:bodyPr/>
        <a:lstStyle/>
        <a:p>
          <a:endParaRPr lang="en-US"/>
        </a:p>
      </dgm:t>
    </dgm:pt>
    <dgm:pt modelId="{3FE91A9D-34C7-4DD8-8EAB-204DBA945999}" type="pres">
      <dgm:prSet presAssocID="{1834EDEB-F204-4057-BFAD-90D9B79397BE}" presName="levelTx" presStyleLbl="revTx" presStyleIdx="0" presStyleCnt="0">
        <dgm:presLayoutVars>
          <dgm:chMax val="1"/>
          <dgm:bulletEnabled val="1"/>
        </dgm:presLayoutVars>
      </dgm:prSet>
      <dgm:spPr/>
      <dgm:t>
        <a:bodyPr/>
        <a:lstStyle/>
        <a:p>
          <a:endParaRPr lang="en-US"/>
        </a:p>
      </dgm:t>
    </dgm:pt>
    <dgm:pt modelId="{70B06D11-6591-4FDA-81CB-FE1BED2858AC}" type="pres">
      <dgm:prSet presAssocID="{A658D812-2CEF-496B-A41E-A124834E199C}" presName="Name8" presStyleCnt="0"/>
      <dgm:spPr/>
    </dgm:pt>
    <dgm:pt modelId="{7AF4F9AD-48A7-4BCE-8C4F-22F0FE2C322E}" type="pres">
      <dgm:prSet presAssocID="{A658D812-2CEF-496B-A41E-A124834E199C}" presName="level" presStyleLbl="node1" presStyleIdx="1" presStyleCnt="3">
        <dgm:presLayoutVars>
          <dgm:chMax val="1"/>
          <dgm:bulletEnabled val="1"/>
        </dgm:presLayoutVars>
      </dgm:prSet>
      <dgm:spPr/>
      <dgm:t>
        <a:bodyPr/>
        <a:lstStyle/>
        <a:p>
          <a:endParaRPr lang="en-US"/>
        </a:p>
      </dgm:t>
    </dgm:pt>
    <dgm:pt modelId="{1BA18591-F37A-4A01-89C4-BD1BACF0336B}" type="pres">
      <dgm:prSet presAssocID="{A658D812-2CEF-496B-A41E-A124834E199C}" presName="levelTx" presStyleLbl="revTx" presStyleIdx="0" presStyleCnt="0">
        <dgm:presLayoutVars>
          <dgm:chMax val="1"/>
          <dgm:bulletEnabled val="1"/>
        </dgm:presLayoutVars>
      </dgm:prSet>
      <dgm:spPr/>
      <dgm:t>
        <a:bodyPr/>
        <a:lstStyle/>
        <a:p>
          <a:endParaRPr lang="en-US"/>
        </a:p>
      </dgm:t>
    </dgm:pt>
    <dgm:pt modelId="{654BD700-0873-4C33-BB62-7AB2A26A1450}" type="pres">
      <dgm:prSet presAssocID="{01F9C9BC-58B1-47FC-A99C-30B4B2D97BA8}" presName="Name8" presStyleCnt="0"/>
      <dgm:spPr/>
    </dgm:pt>
    <dgm:pt modelId="{88A6ACFE-A7C2-479A-B0DF-5539A15FA9B8}" type="pres">
      <dgm:prSet presAssocID="{01F9C9BC-58B1-47FC-A99C-30B4B2D97BA8}" presName="level" presStyleLbl="node1" presStyleIdx="2" presStyleCnt="3">
        <dgm:presLayoutVars>
          <dgm:chMax val="1"/>
          <dgm:bulletEnabled val="1"/>
        </dgm:presLayoutVars>
      </dgm:prSet>
      <dgm:spPr/>
      <dgm:t>
        <a:bodyPr/>
        <a:lstStyle/>
        <a:p>
          <a:endParaRPr lang="en-US"/>
        </a:p>
      </dgm:t>
    </dgm:pt>
    <dgm:pt modelId="{BCB30C7C-7F80-4505-8792-2ADC82D54206}" type="pres">
      <dgm:prSet presAssocID="{01F9C9BC-58B1-47FC-A99C-30B4B2D97BA8}" presName="levelTx" presStyleLbl="revTx" presStyleIdx="0" presStyleCnt="0">
        <dgm:presLayoutVars>
          <dgm:chMax val="1"/>
          <dgm:bulletEnabled val="1"/>
        </dgm:presLayoutVars>
      </dgm:prSet>
      <dgm:spPr/>
      <dgm:t>
        <a:bodyPr/>
        <a:lstStyle/>
        <a:p>
          <a:endParaRPr lang="en-US"/>
        </a:p>
      </dgm:t>
    </dgm:pt>
  </dgm:ptLst>
  <dgm:cxnLst>
    <dgm:cxn modelId="{0191EC3B-57B5-4DDF-A605-FF1C3B924B6B}" type="presOf" srcId="{A658D812-2CEF-496B-A41E-A124834E199C}" destId="{7AF4F9AD-48A7-4BCE-8C4F-22F0FE2C322E}" srcOrd="0" destOrd="0" presId="urn:microsoft.com/office/officeart/2005/8/layout/pyramid3"/>
    <dgm:cxn modelId="{15B3E0CE-18BE-4CE2-BD13-BFE42561C05A}" srcId="{1BDF1F8A-4D2D-4236-AD65-92D26D5FFB6D}" destId="{1834EDEB-F204-4057-BFAD-90D9B79397BE}" srcOrd="0" destOrd="0" parTransId="{FEBFF2EE-1152-4E35-8930-696B60022D21}" sibTransId="{8E94FFD7-4CBB-48EB-B461-5CD67A1BB12C}"/>
    <dgm:cxn modelId="{5954C998-3E9E-43DD-A9C7-B2C1A5B4999F}" type="presOf" srcId="{1834EDEB-F204-4057-BFAD-90D9B79397BE}" destId="{3FE91A9D-34C7-4DD8-8EAB-204DBA945999}" srcOrd="1" destOrd="0" presId="urn:microsoft.com/office/officeart/2005/8/layout/pyramid3"/>
    <dgm:cxn modelId="{321C9AF2-7AD6-4BDC-8A2D-7E23B1831306}" type="presOf" srcId="{01F9C9BC-58B1-47FC-A99C-30B4B2D97BA8}" destId="{88A6ACFE-A7C2-479A-B0DF-5539A15FA9B8}" srcOrd="0" destOrd="0" presId="urn:microsoft.com/office/officeart/2005/8/layout/pyramid3"/>
    <dgm:cxn modelId="{0FD6E781-3F94-4CAE-937E-D2683F8A7BFF}" srcId="{1BDF1F8A-4D2D-4236-AD65-92D26D5FFB6D}" destId="{A658D812-2CEF-496B-A41E-A124834E199C}" srcOrd="1" destOrd="0" parTransId="{E5563481-C536-43D9-9726-7EA1CA3A37F4}" sibTransId="{D1878420-C794-4C6B-B597-49FB99DD4BE4}"/>
    <dgm:cxn modelId="{18542866-1247-4DE6-9304-910E8B0329FE}" type="presOf" srcId="{1834EDEB-F204-4057-BFAD-90D9B79397BE}" destId="{08B59FC7-7248-458C-A574-A175C410E3AA}" srcOrd="0" destOrd="0" presId="urn:microsoft.com/office/officeart/2005/8/layout/pyramid3"/>
    <dgm:cxn modelId="{1ECC4FC3-DDCD-429F-AA04-343D02F794EF}" srcId="{1BDF1F8A-4D2D-4236-AD65-92D26D5FFB6D}" destId="{01F9C9BC-58B1-47FC-A99C-30B4B2D97BA8}" srcOrd="2" destOrd="0" parTransId="{41D7F678-7D3E-43C4-BEF5-96473C0D09D1}" sibTransId="{9B6FC6BD-AE50-4C9A-A7B6-1032147846A8}"/>
    <dgm:cxn modelId="{28479ABD-8CA5-4448-960D-9B545CCBC722}" type="presOf" srcId="{01F9C9BC-58B1-47FC-A99C-30B4B2D97BA8}" destId="{BCB30C7C-7F80-4505-8792-2ADC82D54206}" srcOrd="1" destOrd="0" presId="urn:microsoft.com/office/officeart/2005/8/layout/pyramid3"/>
    <dgm:cxn modelId="{764AAF52-AB11-401D-98E1-B3E99657BC28}" type="presOf" srcId="{A658D812-2CEF-496B-A41E-A124834E199C}" destId="{1BA18591-F37A-4A01-89C4-BD1BACF0336B}" srcOrd="1" destOrd="0" presId="urn:microsoft.com/office/officeart/2005/8/layout/pyramid3"/>
    <dgm:cxn modelId="{BD588895-329E-4306-93AD-E44A4F74AE8E}" type="presOf" srcId="{1BDF1F8A-4D2D-4236-AD65-92D26D5FFB6D}" destId="{2A1B5507-125E-4D8B-8330-857F621FC901}" srcOrd="0" destOrd="0" presId="urn:microsoft.com/office/officeart/2005/8/layout/pyramid3"/>
    <dgm:cxn modelId="{56707308-5B30-4302-9355-1693F549DF55}" type="presParOf" srcId="{2A1B5507-125E-4D8B-8330-857F621FC901}" destId="{0CC50624-F870-48FB-B810-1FA25BBC7062}" srcOrd="0" destOrd="0" presId="urn:microsoft.com/office/officeart/2005/8/layout/pyramid3"/>
    <dgm:cxn modelId="{440D3E55-3F04-4792-9420-2D58DC3AB952}" type="presParOf" srcId="{0CC50624-F870-48FB-B810-1FA25BBC7062}" destId="{08B59FC7-7248-458C-A574-A175C410E3AA}" srcOrd="0" destOrd="0" presId="urn:microsoft.com/office/officeart/2005/8/layout/pyramid3"/>
    <dgm:cxn modelId="{731264D6-C4AD-4962-B00A-1ECDBB189CC0}" type="presParOf" srcId="{0CC50624-F870-48FB-B810-1FA25BBC7062}" destId="{3FE91A9D-34C7-4DD8-8EAB-204DBA945999}" srcOrd="1" destOrd="0" presId="urn:microsoft.com/office/officeart/2005/8/layout/pyramid3"/>
    <dgm:cxn modelId="{B35F6352-E07F-4AE8-AA40-00C975DC075C}" type="presParOf" srcId="{2A1B5507-125E-4D8B-8330-857F621FC901}" destId="{70B06D11-6591-4FDA-81CB-FE1BED2858AC}" srcOrd="1" destOrd="0" presId="urn:microsoft.com/office/officeart/2005/8/layout/pyramid3"/>
    <dgm:cxn modelId="{0794255A-889D-456D-A6B4-5E8673825082}" type="presParOf" srcId="{70B06D11-6591-4FDA-81CB-FE1BED2858AC}" destId="{7AF4F9AD-48A7-4BCE-8C4F-22F0FE2C322E}" srcOrd="0" destOrd="0" presId="urn:microsoft.com/office/officeart/2005/8/layout/pyramid3"/>
    <dgm:cxn modelId="{694FE7E0-75B6-45CB-B578-72AB5E0CAED1}" type="presParOf" srcId="{70B06D11-6591-4FDA-81CB-FE1BED2858AC}" destId="{1BA18591-F37A-4A01-89C4-BD1BACF0336B}" srcOrd="1" destOrd="0" presId="urn:microsoft.com/office/officeart/2005/8/layout/pyramid3"/>
    <dgm:cxn modelId="{B435E9D4-7D92-4A34-B17C-4FDA24C2271A}" type="presParOf" srcId="{2A1B5507-125E-4D8B-8330-857F621FC901}" destId="{654BD700-0873-4C33-BB62-7AB2A26A1450}" srcOrd="2" destOrd="0" presId="urn:microsoft.com/office/officeart/2005/8/layout/pyramid3"/>
    <dgm:cxn modelId="{F5CBC8FF-66A2-4D34-A158-4CD815EF646F}" type="presParOf" srcId="{654BD700-0873-4C33-BB62-7AB2A26A1450}" destId="{88A6ACFE-A7C2-479A-B0DF-5539A15FA9B8}" srcOrd="0" destOrd="0" presId="urn:microsoft.com/office/officeart/2005/8/layout/pyramid3"/>
    <dgm:cxn modelId="{760ABDB2-DDA6-4935-AF34-5A2931AA64D1}" type="presParOf" srcId="{654BD700-0873-4C33-BB62-7AB2A26A1450}" destId="{BCB30C7C-7F80-4505-8792-2ADC82D54206}"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D7C37E-75DB-47EB-85C3-AA994F5C626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017FE935-0B76-4907-A690-AA9C2B15FDEB}">
      <dgm:prSet phldrT="[Text]"/>
      <dgm:spPr/>
      <dgm:t>
        <a:bodyPr/>
        <a:lstStyle/>
        <a:p>
          <a:r>
            <a:rPr lang="en-US" dirty="0"/>
            <a:t>Outcome</a:t>
          </a:r>
        </a:p>
      </dgm:t>
    </dgm:pt>
    <dgm:pt modelId="{EE8D28E7-2BDE-4997-88A6-C13590DB2C4C}" type="parTrans" cxnId="{22FBC014-6651-429F-BD5E-DBE403AFD59E}">
      <dgm:prSet/>
      <dgm:spPr/>
      <dgm:t>
        <a:bodyPr/>
        <a:lstStyle/>
        <a:p>
          <a:endParaRPr lang="en-US"/>
        </a:p>
      </dgm:t>
    </dgm:pt>
    <dgm:pt modelId="{B5C7DCE5-55C8-4D4C-8263-3CE173F1A57A}" type="sibTrans" cxnId="{22FBC014-6651-429F-BD5E-DBE403AFD59E}">
      <dgm:prSet/>
      <dgm:spPr/>
      <dgm:t>
        <a:bodyPr/>
        <a:lstStyle/>
        <a:p>
          <a:endParaRPr lang="en-US"/>
        </a:p>
      </dgm:t>
    </dgm:pt>
    <dgm:pt modelId="{5BFE98A4-D41E-430F-A214-2700E89E1BC0}">
      <dgm:prSet phldrT="[Text]"/>
      <dgm:spPr/>
      <dgm:t>
        <a:bodyPr/>
        <a:lstStyle/>
        <a:p>
          <a:r>
            <a:rPr lang="en-US" dirty="0"/>
            <a:t>Human Error</a:t>
          </a:r>
        </a:p>
      </dgm:t>
    </dgm:pt>
    <dgm:pt modelId="{75D0E210-A224-443C-9843-DF1A34C2232A}" type="parTrans" cxnId="{9A99D893-00A2-4797-8726-66741F198F98}">
      <dgm:prSet/>
      <dgm:spPr/>
      <dgm:t>
        <a:bodyPr/>
        <a:lstStyle/>
        <a:p>
          <a:endParaRPr lang="en-US"/>
        </a:p>
      </dgm:t>
    </dgm:pt>
    <dgm:pt modelId="{C97A4D84-8829-4866-975F-FC2D9DCE2426}" type="sibTrans" cxnId="{9A99D893-00A2-4797-8726-66741F198F98}">
      <dgm:prSet/>
      <dgm:spPr/>
      <dgm:t>
        <a:bodyPr/>
        <a:lstStyle/>
        <a:p>
          <a:endParaRPr lang="en-US"/>
        </a:p>
      </dgm:t>
    </dgm:pt>
    <dgm:pt modelId="{7D6C0394-AA45-42D7-B8F4-BBAE121B206C}">
      <dgm:prSet phldrT="[Text]"/>
      <dgm:spPr/>
      <dgm:t>
        <a:bodyPr/>
        <a:lstStyle/>
        <a:p>
          <a:r>
            <a:rPr lang="en-US" dirty="0"/>
            <a:t>Why?</a:t>
          </a:r>
        </a:p>
      </dgm:t>
    </dgm:pt>
    <dgm:pt modelId="{C99A44AC-4ADA-40A8-BC2B-5993847D1822}" type="parTrans" cxnId="{6EDE0675-CDFC-4D4E-B40B-E6C4F83CDF26}">
      <dgm:prSet/>
      <dgm:spPr/>
      <dgm:t>
        <a:bodyPr/>
        <a:lstStyle/>
        <a:p>
          <a:endParaRPr lang="en-US"/>
        </a:p>
      </dgm:t>
    </dgm:pt>
    <dgm:pt modelId="{82424EEE-1CFC-4532-A3C7-7C3E54F4B5BD}" type="sibTrans" cxnId="{6EDE0675-CDFC-4D4E-B40B-E6C4F83CDF26}">
      <dgm:prSet/>
      <dgm:spPr/>
      <dgm:t>
        <a:bodyPr/>
        <a:lstStyle/>
        <a:p>
          <a:endParaRPr lang="en-US"/>
        </a:p>
      </dgm:t>
    </dgm:pt>
    <dgm:pt modelId="{DFC02068-B451-4FC9-B00B-5AB4B8A42E04}">
      <dgm:prSet phldrT="[Text]"/>
      <dgm:spPr/>
      <dgm:t>
        <a:bodyPr/>
        <a:lstStyle/>
        <a:p>
          <a:r>
            <a:rPr lang="en-US" dirty="0"/>
            <a:t>Why?</a:t>
          </a:r>
        </a:p>
      </dgm:t>
    </dgm:pt>
    <dgm:pt modelId="{F959FDB4-732C-4B9C-87E3-681405F8CAD6}" type="parTrans" cxnId="{5363F360-824F-457C-B4C5-5F2AFD16D2C3}">
      <dgm:prSet/>
      <dgm:spPr/>
      <dgm:t>
        <a:bodyPr/>
        <a:lstStyle/>
        <a:p>
          <a:endParaRPr lang="en-US"/>
        </a:p>
      </dgm:t>
    </dgm:pt>
    <dgm:pt modelId="{04F98477-7A33-4DAE-BE64-46568AD4192A}" type="sibTrans" cxnId="{5363F360-824F-457C-B4C5-5F2AFD16D2C3}">
      <dgm:prSet/>
      <dgm:spPr/>
      <dgm:t>
        <a:bodyPr/>
        <a:lstStyle/>
        <a:p>
          <a:endParaRPr lang="en-US"/>
        </a:p>
      </dgm:t>
    </dgm:pt>
    <dgm:pt modelId="{5CFDB238-052A-4BA5-8AEB-30EADFC8256A}">
      <dgm:prSet phldrT="[Text]"/>
      <dgm:spPr/>
      <dgm:t>
        <a:bodyPr/>
        <a:lstStyle/>
        <a:p>
          <a:r>
            <a:rPr lang="en-US" dirty="0"/>
            <a:t>Behavioral Choice</a:t>
          </a:r>
        </a:p>
      </dgm:t>
    </dgm:pt>
    <dgm:pt modelId="{C08FEAFF-10A4-46CC-ABCC-9CCE08F3B4A1}" type="parTrans" cxnId="{978D0EAD-BAFD-4916-9704-FFEB2505555A}">
      <dgm:prSet/>
      <dgm:spPr/>
      <dgm:t>
        <a:bodyPr/>
        <a:lstStyle/>
        <a:p>
          <a:endParaRPr lang="en-US"/>
        </a:p>
      </dgm:t>
    </dgm:pt>
    <dgm:pt modelId="{312C5068-E5EB-4529-8224-871B3C7508BD}" type="sibTrans" cxnId="{978D0EAD-BAFD-4916-9704-FFEB2505555A}">
      <dgm:prSet/>
      <dgm:spPr/>
      <dgm:t>
        <a:bodyPr/>
        <a:lstStyle/>
        <a:p>
          <a:endParaRPr lang="en-US"/>
        </a:p>
      </dgm:t>
    </dgm:pt>
    <dgm:pt modelId="{FB5D867D-EA36-4178-857E-C7A4C3B72D47}">
      <dgm:prSet phldrT="[Text]"/>
      <dgm:spPr/>
      <dgm:t>
        <a:bodyPr/>
        <a:lstStyle/>
        <a:p>
          <a:r>
            <a:rPr lang="en-US" dirty="0"/>
            <a:t>Why?</a:t>
          </a:r>
        </a:p>
      </dgm:t>
    </dgm:pt>
    <dgm:pt modelId="{AF243AB1-67F8-44A3-9279-D3828DACB530}" type="parTrans" cxnId="{1B572D53-1A4C-4CE4-931C-D265FE3E9295}">
      <dgm:prSet/>
      <dgm:spPr/>
      <dgm:t>
        <a:bodyPr/>
        <a:lstStyle/>
        <a:p>
          <a:endParaRPr lang="en-US"/>
        </a:p>
      </dgm:t>
    </dgm:pt>
    <dgm:pt modelId="{B5B31911-31B2-4BBE-8F2C-6C3D8C5B7060}" type="sibTrans" cxnId="{1B572D53-1A4C-4CE4-931C-D265FE3E9295}">
      <dgm:prSet/>
      <dgm:spPr/>
      <dgm:t>
        <a:bodyPr/>
        <a:lstStyle/>
        <a:p>
          <a:endParaRPr lang="en-US"/>
        </a:p>
      </dgm:t>
    </dgm:pt>
    <dgm:pt modelId="{E61B2421-979E-468C-BB5D-FFAE5A84C983}">
      <dgm:prSet/>
      <dgm:spPr/>
      <dgm:t>
        <a:bodyPr/>
        <a:lstStyle/>
        <a:p>
          <a:r>
            <a:rPr lang="en-US" dirty="0"/>
            <a:t>Mechanical Failure</a:t>
          </a:r>
        </a:p>
      </dgm:t>
    </dgm:pt>
    <dgm:pt modelId="{FC3D5593-B505-4F32-9495-09D3F8DC283D}" type="parTrans" cxnId="{689AF1B2-FA85-4D87-B7F6-5A8E2C0E2EF0}">
      <dgm:prSet/>
      <dgm:spPr/>
      <dgm:t>
        <a:bodyPr/>
        <a:lstStyle/>
        <a:p>
          <a:endParaRPr lang="en-US"/>
        </a:p>
      </dgm:t>
    </dgm:pt>
    <dgm:pt modelId="{264B6A65-59B4-4089-91CB-18869CDB047C}" type="sibTrans" cxnId="{689AF1B2-FA85-4D87-B7F6-5A8E2C0E2EF0}">
      <dgm:prSet/>
      <dgm:spPr/>
      <dgm:t>
        <a:bodyPr/>
        <a:lstStyle/>
        <a:p>
          <a:endParaRPr lang="en-US"/>
        </a:p>
      </dgm:t>
    </dgm:pt>
    <dgm:pt modelId="{3BB23DA7-CA78-4D16-BBF4-D106764C5579}">
      <dgm:prSet/>
      <dgm:spPr/>
      <dgm:t>
        <a:bodyPr/>
        <a:lstStyle/>
        <a:p>
          <a:r>
            <a:rPr lang="en-US" dirty="0"/>
            <a:t>Why?</a:t>
          </a:r>
        </a:p>
      </dgm:t>
    </dgm:pt>
    <dgm:pt modelId="{49F33E18-D455-4458-AF2F-4D89C9402239}" type="parTrans" cxnId="{14DF1556-3A67-4FBB-AE1F-6314C8C46CFD}">
      <dgm:prSet/>
      <dgm:spPr/>
      <dgm:t>
        <a:bodyPr/>
        <a:lstStyle/>
        <a:p>
          <a:endParaRPr lang="en-US"/>
        </a:p>
      </dgm:t>
    </dgm:pt>
    <dgm:pt modelId="{53FD0292-4FA6-4DB5-8948-E71CE23B095C}" type="sibTrans" cxnId="{14DF1556-3A67-4FBB-AE1F-6314C8C46CFD}">
      <dgm:prSet/>
      <dgm:spPr/>
      <dgm:t>
        <a:bodyPr/>
        <a:lstStyle/>
        <a:p>
          <a:endParaRPr lang="en-US"/>
        </a:p>
      </dgm:t>
    </dgm:pt>
    <dgm:pt modelId="{740D5262-B369-4EE3-BAAE-EE79F0BED96B}" type="pres">
      <dgm:prSet presAssocID="{B9D7C37E-75DB-47EB-85C3-AA994F5C6269}" presName="diagram" presStyleCnt="0">
        <dgm:presLayoutVars>
          <dgm:chPref val="1"/>
          <dgm:dir val="rev"/>
          <dgm:animOne val="branch"/>
          <dgm:animLvl val="lvl"/>
          <dgm:resizeHandles val="exact"/>
        </dgm:presLayoutVars>
      </dgm:prSet>
      <dgm:spPr/>
      <dgm:t>
        <a:bodyPr/>
        <a:lstStyle/>
        <a:p>
          <a:endParaRPr lang="en-US"/>
        </a:p>
      </dgm:t>
    </dgm:pt>
    <dgm:pt modelId="{66C0F657-682A-48C0-85A0-D921D0EAB27F}" type="pres">
      <dgm:prSet presAssocID="{017FE935-0B76-4907-A690-AA9C2B15FDEB}" presName="root1" presStyleCnt="0"/>
      <dgm:spPr/>
    </dgm:pt>
    <dgm:pt modelId="{9C8B23F9-E7FD-46E5-8E8F-9EFBD526539A}" type="pres">
      <dgm:prSet presAssocID="{017FE935-0B76-4907-A690-AA9C2B15FDEB}" presName="LevelOneTextNode" presStyleLbl="node0" presStyleIdx="0" presStyleCnt="1" custLinFactX="200000" custLinFactNeighborX="202323" custLinFactNeighborY="-46846">
        <dgm:presLayoutVars>
          <dgm:chPref val="3"/>
        </dgm:presLayoutVars>
      </dgm:prSet>
      <dgm:spPr/>
      <dgm:t>
        <a:bodyPr/>
        <a:lstStyle/>
        <a:p>
          <a:endParaRPr lang="en-US"/>
        </a:p>
      </dgm:t>
    </dgm:pt>
    <dgm:pt modelId="{7B9631FC-BA67-4814-B090-A85A38D7F55E}" type="pres">
      <dgm:prSet presAssocID="{017FE935-0B76-4907-A690-AA9C2B15FDEB}" presName="level2hierChild" presStyleCnt="0"/>
      <dgm:spPr/>
    </dgm:pt>
    <dgm:pt modelId="{C161C69C-8A2F-4264-B0AA-20B7F6877D9B}" type="pres">
      <dgm:prSet presAssocID="{75D0E210-A224-443C-9843-DF1A34C2232A}" presName="conn2-1" presStyleLbl="parChTrans1D2" presStyleIdx="0" presStyleCnt="3"/>
      <dgm:spPr/>
      <dgm:t>
        <a:bodyPr/>
        <a:lstStyle/>
        <a:p>
          <a:endParaRPr lang="en-US"/>
        </a:p>
      </dgm:t>
    </dgm:pt>
    <dgm:pt modelId="{80C3646B-1BCE-4DFE-9DA0-2D4927F8500D}" type="pres">
      <dgm:prSet presAssocID="{75D0E210-A224-443C-9843-DF1A34C2232A}" presName="connTx" presStyleLbl="parChTrans1D2" presStyleIdx="0" presStyleCnt="3"/>
      <dgm:spPr/>
      <dgm:t>
        <a:bodyPr/>
        <a:lstStyle/>
        <a:p>
          <a:endParaRPr lang="en-US"/>
        </a:p>
      </dgm:t>
    </dgm:pt>
    <dgm:pt modelId="{271D256C-65C5-4E52-A4EF-76913A36427C}" type="pres">
      <dgm:prSet presAssocID="{5BFE98A4-D41E-430F-A214-2700E89E1BC0}" presName="root2" presStyleCnt="0"/>
      <dgm:spPr/>
    </dgm:pt>
    <dgm:pt modelId="{C74E5EFC-3BB1-467B-A9AB-F8CC42F7B600}" type="pres">
      <dgm:prSet presAssocID="{5BFE98A4-D41E-430F-A214-2700E89E1BC0}" presName="LevelTwoTextNode" presStyleLbl="node2" presStyleIdx="0" presStyleCnt="3" custLinFactNeighborX="1543" custLinFactNeighborY="-28795">
        <dgm:presLayoutVars>
          <dgm:chPref val="3"/>
        </dgm:presLayoutVars>
      </dgm:prSet>
      <dgm:spPr/>
      <dgm:t>
        <a:bodyPr/>
        <a:lstStyle/>
        <a:p>
          <a:endParaRPr lang="en-US"/>
        </a:p>
      </dgm:t>
    </dgm:pt>
    <dgm:pt modelId="{6204CE8C-A315-4607-B48A-2F2D27A031CE}" type="pres">
      <dgm:prSet presAssocID="{5BFE98A4-D41E-430F-A214-2700E89E1BC0}" presName="level3hierChild" presStyleCnt="0"/>
      <dgm:spPr/>
    </dgm:pt>
    <dgm:pt modelId="{027B3E60-3885-4178-82BA-EDF3B8D77237}" type="pres">
      <dgm:prSet presAssocID="{C99A44AC-4ADA-40A8-BC2B-5993847D1822}" presName="conn2-1" presStyleLbl="parChTrans1D3" presStyleIdx="0" presStyleCnt="4"/>
      <dgm:spPr/>
      <dgm:t>
        <a:bodyPr/>
        <a:lstStyle/>
        <a:p>
          <a:endParaRPr lang="en-US"/>
        </a:p>
      </dgm:t>
    </dgm:pt>
    <dgm:pt modelId="{EF32F07E-CBE4-4022-9B90-955A136296BC}" type="pres">
      <dgm:prSet presAssocID="{C99A44AC-4ADA-40A8-BC2B-5993847D1822}" presName="connTx" presStyleLbl="parChTrans1D3" presStyleIdx="0" presStyleCnt="4"/>
      <dgm:spPr/>
      <dgm:t>
        <a:bodyPr/>
        <a:lstStyle/>
        <a:p>
          <a:endParaRPr lang="en-US"/>
        </a:p>
      </dgm:t>
    </dgm:pt>
    <dgm:pt modelId="{583AFBCA-F823-4265-9810-036B800E5670}" type="pres">
      <dgm:prSet presAssocID="{7D6C0394-AA45-42D7-B8F4-BBAE121B206C}" presName="root2" presStyleCnt="0"/>
      <dgm:spPr/>
    </dgm:pt>
    <dgm:pt modelId="{9F08B7CB-F582-442F-B8D2-75C6C55D26C6}" type="pres">
      <dgm:prSet presAssocID="{7D6C0394-AA45-42D7-B8F4-BBAE121B206C}" presName="LevelTwoTextNode" presStyleLbl="node3" presStyleIdx="0" presStyleCnt="4" custLinFactNeighborX="-25614" custLinFactNeighborY="1548">
        <dgm:presLayoutVars>
          <dgm:chPref val="3"/>
        </dgm:presLayoutVars>
      </dgm:prSet>
      <dgm:spPr/>
      <dgm:t>
        <a:bodyPr/>
        <a:lstStyle/>
        <a:p>
          <a:endParaRPr lang="en-US"/>
        </a:p>
      </dgm:t>
    </dgm:pt>
    <dgm:pt modelId="{44D70DB2-A8AF-419F-B3AA-43836B50C829}" type="pres">
      <dgm:prSet presAssocID="{7D6C0394-AA45-42D7-B8F4-BBAE121B206C}" presName="level3hierChild" presStyleCnt="0"/>
      <dgm:spPr/>
    </dgm:pt>
    <dgm:pt modelId="{D8C98536-19C8-4D8A-ADE2-3D84C805A2AB}" type="pres">
      <dgm:prSet presAssocID="{F959FDB4-732C-4B9C-87E3-681405F8CAD6}" presName="conn2-1" presStyleLbl="parChTrans1D3" presStyleIdx="1" presStyleCnt="4"/>
      <dgm:spPr/>
      <dgm:t>
        <a:bodyPr/>
        <a:lstStyle/>
        <a:p>
          <a:endParaRPr lang="en-US"/>
        </a:p>
      </dgm:t>
    </dgm:pt>
    <dgm:pt modelId="{E25F86A1-ED29-4C7B-8898-30B887A49959}" type="pres">
      <dgm:prSet presAssocID="{F959FDB4-732C-4B9C-87E3-681405F8CAD6}" presName="connTx" presStyleLbl="parChTrans1D3" presStyleIdx="1" presStyleCnt="4"/>
      <dgm:spPr/>
      <dgm:t>
        <a:bodyPr/>
        <a:lstStyle/>
        <a:p>
          <a:endParaRPr lang="en-US"/>
        </a:p>
      </dgm:t>
    </dgm:pt>
    <dgm:pt modelId="{917DF12C-2C6F-401B-99EB-09C786043256}" type="pres">
      <dgm:prSet presAssocID="{DFC02068-B451-4FC9-B00B-5AB4B8A42E04}" presName="root2" presStyleCnt="0"/>
      <dgm:spPr/>
    </dgm:pt>
    <dgm:pt modelId="{97366760-C8CE-417F-B442-1405830869C2}" type="pres">
      <dgm:prSet presAssocID="{DFC02068-B451-4FC9-B00B-5AB4B8A42E04}" presName="LevelTwoTextNode" presStyleLbl="node3" presStyleIdx="1" presStyleCnt="4" custLinFactNeighborX="-24585" custLinFactNeighborY="5371">
        <dgm:presLayoutVars>
          <dgm:chPref val="3"/>
        </dgm:presLayoutVars>
      </dgm:prSet>
      <dgm:spPr/>
      <dgm:t>
        <a:bodyPr/>
        <a:lstStyle/>
        <a:p>
          <a:endParaRPr lang="en-US"/>
        </a:p>
      </dgm:t>
    </dgm:pt>
    <dgm:pt modelId="{9862CC02-FCE5-4CFB-BECF-83FE2594D342}" type="pres">
      <dgm:prSet presAssocID="{DFC02068-B451-4FC9-B00B-5AB4B8A42E04}" presName="level3hierChild" presStyleCnt="0"/>
      <dgm:spPr/>
    </dgm:pt>
    <dgm:pt modelId="{BB92B44C-1F0B-4CCD-958B-18A3F75A1B07}" type="pres">
      <dgm:prSet presAssocID="{C08FEAFF-10A4-46CC-ABCC-9CCE08F3B4A1}" presName="conn2-1" presStyleLbl="parChTrans1D2" presStyleIdx="1" presStyleCnt="3"/>
      <dgm:spPr/>
      <dgm:t>
        <a:bodyPr/>
        <a:lstStyle/>
        <a:p>
          <a:endParaRPr lang="en-US"/>
        </a:p>
      </dgm:t>
    </dgm:pt>
    <dgm:pt modelId="{84B8D49A-F6DC-42D6-A31F-6F8B7951D58F}" type="pres">
      <dgm:prSet presAssocID="{C08FEAFF-10A4-46CC-ABCC-9CCE08F3B4A1}" presName="connTx" presStyleLbl="parChTrans1D2" presStyleIdx="1" presStyleCnt="3"/>
      <dgm:spPr/>
      <dgm:t>
        <a:bodyPr/>
        <a:lstStyle/>
        <a:p>
          <a:endParaRPr lang="en-US"/>
        </a:p>
      </dgm:t>
    </dgm:pt>
    <dgm:pt modelId="{8F318E8D-39FA-4A19-A9D2-30C16E018BF4}" type="pres">
      <dgm:prSet presAssocID="{5CFDB238-052A-4BA5-8AEB-30EADFC8256A}" presName="root2" presStyleCnt="0"/>
      <dgm:spPr/>
    </dgm:pt>
    <dgm:pt modelId="{A9D6BB50-CD9E-4E25-8337-1E10D9616442}" type="pres">
      <dgm:prSet presAssocID="{5CFDB238-052A-4BA5-8AEB-30EADFC8256A}" presName="LevelTwoTextNode" presStyleLbl="node2" presStyleIdx="1" presStyleCnt="3" custFlipHor="1" custScaleX="103101" custLinFactNeighborX="1543" custLinFactNeighborY="-53475">
        <dgm:presLayoutVars>
          <dgm:chPref val="3"/>
        </dgm:presLayoutVars>
      </dgm:prSet>
      <dgm:spPr/>
      <dgm:t>
        <a:bodyPr/>
        <a:lstStyle/>
        <a:p>
          <a:endParaRPr lang="en-US"/>
        </a:p>
      </dgm:t>
    </dgm:pt>
    <dgm:pt modelId="{A8543DE1-C22B-4E39-AC49-9105E9D0526B}" type="pres">
      <dgm:prSet presAssocID="{5CFDB238-052A-4BA5-8AEB-30EADFC8256A}" presName="level3hierChild" presStyleCnt="0"/>
      <dgm:spPr/>
    </dgm:pt>
    <dgm:pt modelId="{7215232E-66F5-4470-BE56-E804AD681FE5}" type="pres">
      <dgm:prSet presAssocID="{AF243AB1-67F8-44A3-9279-D3828DACB530}" presName="conn2-1" presStyleLbl="parChTrans1D3" presStyleIdx="2" presStyleCnt="4"/>
      <dgm:spPr/>
      <dgm:t>
        <a:bodyPr/>
        <a:lstStyle/>
        <a:p>
          <a:endParaRPr lang="en-US"/>
        </a:p>
      </dgm:t>
    </dgm:pt>
    <dgm:pt modelId="{137BE72F-84C3-4969-84AF-947ECB6AFFA2}" type="pres">
      <dgm:prSet presAssocID="{AF243AB1-67F8-44A3-9279-D3828DACB530}" presName="connTx" presStyleLbl="parChTrans1D3" presStyleIdx="2" presStyleCnt="4"/>
      <dgm:spPr/>
      <dgm:t>
        <a:bodyPr/>
        <a:lstStyle/>
        <a:p>
          <a:endParaRPr lang="en-US"/>
        </a:p>
      </dgm:t>
    </dgm:pt>
    <dgm:pt modelId="{0E375588-D768-4CC3-BEBB-5298E90A3554}" type="pres">
      <dgm:prSet presAssocID="{FB5D867D-EA36-4178-857E-C7A4C3B72D47}" presName="root2" presStyleCnt="0"/>
      <dgm:spPr/>
    </dgm:pt>
    <dgm:pt modelId="{83C52EBE-0E2B-4024-AC89-CB25C993B120}" type="pres">
      <dgm:prSet presAssocID="{FB5D867D-EA36-4178-857E-C7A4C3B72D47}" presName="LevelTwoTextNode" presStyleLbl="node3" presStyleIdx="2" presStyleCnt="4" custLinFactNeighborX="-21484" custLinFactNeighborY="3205">
        <dgm:presLayoutVars>
          <dgm:chPref val="3"/>
        </dgm:presLayoutVars>
      </dgm:prSet>
      <dgm:spPr/>
      <dgm:t>
        <a:bodyPr/>
        <a:lstStyle/>
        <a:p>
          <a:endParaRPr lang="en-US"/>
        </a:p>
      </dgm:t>
    </dgm:pt>
    <dgm:pt modelId="{6937DA52-D6D8-42F8-BE23-4E102D384BFE}" type="pres">
      <dgm:prSet presAssocID="{FB5D867D-EA36-4178-857E-C7A4C3B72D47}" presName="level3hierChild" presStyleCnt="0"/>
      <dgm:spPr/>
    </dgm:pt>
    <dgm:pt modelId="{3085D877-AD85-472B-913D-C2AAADA0AA6A}" type="pres">
      <dgm:prSet presAssocID="{FC3D5593-B505-4F32-9495-09D3F8DC283D}" presName="conn2-1" presStyleLbl="parChTrans1D2" presStyleIdx="2" presStyleCnt="3"/>
      <dgm:spPr/>
      <dgm:t>
        <a:bodyPr/>
        <a:lstStyle/>
        <a:p>
          <a:endParaRPr lang="en-US"/>
        </a:p>
      </dgm:t>
    </dgm:pt>
    <dgm:pt modelId="{C8118308-3BE6-4552-BEFD-766ACC11990E}" type="pres">
      <dgm:prSet presAssocID="{FC3D5593-B505-4F32-9495-09D3F8DC283D}" presName="connTx" presStyleLbl="parChTrans1D2" presStyleIdx="2" presStyleCnt="3"/>
      <dgm:spPr/>
      <dgm:t>
        <a:bodyPr/>
        <a:lstStyle/>
        <a:p>
          <a:endParaRPr lang="en-US"/>
        </a:p>
      </dgm:t>
    </dgm:pt>
    <dgm:pt modelId="{ECEFE1C1-B769-4750-90EC-D97D55A3CD95}" type="pres">
      <dgm:prSet presAssocID="{E61B2421-979E-468C-BB5D-FFAE5A84C983}" presName="root2" presStyleCnt="0"/>
      <dgm:spPr/>
    </dgm:pt>
    <dgm:pt modelId="{1CC7CAF5-E1B8-4E1C-8B16-907A197AEA08}" type="pres">
      <dgm:prSet presAssocID="{E61B2421-979E-468C-BB5D-FFAE5A84C983}" presName="LevelTwoTextNode" presStyleLbl="node2" presStyleIdx="2" presStyleCnt="3" custLinFactNeighborX="-1543" custLinFactNeighborY="-22624">
        <dgm:presLayoutVars>
          <dgm:chPref val="3"/>
        </dgm:presLayoutVars>
      </dgm:prSet>
      <dgm:spPr/>
      <dgm:t>
        <a:bodyPr/>
        <a:lstStyle/>
        <a:p>
          <a:endParaRPr lang="en-US"/>
        </a:p>
      </dgm:t>
    </dgm:pt>
    <dgm:pt modelId="{745D7A31-5EC4-43B9-8890-900D1BEA3FF7}" type="pres">
      <dgm:prSet presAssocID="{E61B2421-979E-468C-BB5D-FFAE5A84C983}" presName="level3hierChild" presStyleCnt="0"/>
      <dgm:spPr/>
    </dgm:pt>
    <dgm:pt modelId="{D6B88BAC-A945-499F-BB83-88D2F2E9ACF9}" type="pres">
      <dgm:prSet presAssocID="{49F33E18-D455-4458-AF2F-4D89C9402239}" presName="conn2-1" presStyleLbl="parChTrans1D3" presStyleIdx="3" presStyleCnt="4"/>
      <dgm:spPr/>
      <dgm:t>
        <a:bodyPr/>
        <a:lstStyle/>
        <a:p>
          <a:endParaRPr lang="en-US"/>
        </a:p>
      </dgm:t>
    </dgm:pt>
    <dgm:pt modelId="{6EA753CB-54B0-42B0-9773-643214FA23A7}" type="pres">
      <dgm:prSet presAssocID="{49F33E18-D455-4458-AF2F-4D89C9402239}" presName="connTx" presStyleLbl="parChTrans1D3" presStyleIdx="3" presStyleCnt="4"/>
      <dgm:spPr/>
      <dgm:t>
        <a:bodyPr/>
        <a:lstStyle/>
        <a:p>
          <a:endParaRPr lang="en-US"/>
        </a:p>
      </dgm:t>
    </dgm:pt>
    <dgm:pt modelId="{6FE30AAA-DD1E-474D-8022-97AF1932E9B9}" type="pres">
      <dgm:prSet presAssocID="{3BB23DA7-CA78-4D16-BBF4-D106764C5579}" presName="root2" presStyleCnt="0"/>
      <dgm:spPr/>
    </dgm:pt>
    <dgm:pt modelId="{9A61BC81-AB83-472C-BCC8-A6EBABDA58CA}" type="pres">
      <dgm:prSet presAssocID="{3BB23DA7-CA78-4D16-BBF4-D106764C5579}" presName="LevelTwoTextNode" presStyleLbl="node3" presStyleIdx="3" presStyleCnt="4" custLinFactNeighborX="-23138" custLinFactNeighborY="26846">
        <dgm:presLayoutVars>
          <dgm:chPref val="3"/>
        </dgm:presLayoutVars>
      </dgm:prSet>
      <dgm:spPr/>
      <dgm:t>
        <a:bodyPr/>
        <a:lstStyle/>
        <a:p>
          <a:endParaRPr lang="en-US"/>
        </a:p>
      </dgm:t>
    </dgm:pt>
    <dgm:pt modelId="{6000BA4E-71C7-4360-8C8C-CDEADA331CC0}" type="pres">
      <dgm:prSet presAssocID="{3BB23DA7-CA78-4D16-BBF4-D106764C5579}" presName="level3hierChild" presStyleCnt="0"/>
      <dgm:spPr/>
    </dgm:pt>
  </dgm:ptLst>
  <dgm:cxnLst>
    <dgm:cxn modelId="{812B586C-4DE6-46B1-9CC0-2E5547B8ABE6}" type="presOf" srcId="{5BFE98A4-D41E-430F-A214-2700E89E1BC0}" destId="{C74E5EFC-3BB1-467B-A9AB-F8CC42F7B600}" srcOrd="0" destOrd="0" presId="urn:microsoft.com/office/officeart/2005/8/layout/hierarchy2"/>
    <dgm:cxn modelId="{578EB29C-DE66-471A-BFB6-DB608A656ED3}" type="presOf" srcId="{49F33E18-D455-4458-AF2F-4D89C9402239}" destId="{6EA753CB-54B0-42B0-9773-643214FA23A7}" srcOrd="1" destOrd="0" presId="urn:microsoft.com/office/officeart/2005/8/layout/hierarchy2"/>
    <dgm:cxn modelId="{7B3A25C4-FBB1-4705-BAEB-9D1EA8E90FB2}" type="presOf" srcId="{B9D7C37E-75DB-47EB-85C3-AA994F5C6269}" destId="{740D5262-B369-4EE3-BAAE-EE79F0BED96B}" srcOrd="0" destOrd="0" presId="urn:microsoft.com/office/officeart/2005/8/layout/hierarchy2"/>
    <dgm:cxn modelId="{1B572D53-1A4C-4CE4-931C-D265FE3E9295}" srcId="{5CFDB238-052A-4BA5-8AEB-30EADFC8256A}" destId="{FB5D867D-EA36-4178-857E-C7A4C3B72D47}" srcOrd="0" destOrd="0" parTransId="{AF243AB1-67F8-44A3-9279-D3828DACB530}" sibTransId="{B5B31911-31B2-4BBE-8F2C-6C3D8C5B7060}"/>
    <dgm:cxn modelId="{9A99D893-00A2-4797-8726-66741F198F98}" srcId="{017FE935-0B76-4907-A690-AA9C2B15FDEB}" destId="{5BFE98A4-D41E-430F-A214-2700E89E1BC0}" srcOrd="0" destOrd="0" parTransId="{75D0E210-A224-443C-9843-DF1A34C2232A}" sibTransId="{C97A4D84-8829-4866-975F-FC2D9DCE2426}"/>
    <dgm:cxn modelId="{A35DE372-B665-4CD4-AF01-E38DCEBB5DC7}" type="presOf" srcId="{DFC02068-B451-4FC9-B00B-5AB4B8A42E04}" destId="{97366760-C8CE-417F-B442-1405830869C2}" srcOrd="0" destOrd="0" presId="urn:microsoft.com/office/officeart/2005/8/layout/hierarchy2"/>
    <dgm:cxn modelId="{256BACA3-CF0C-4088-BDF5-0843D2D45E6F}" type="presOf" srcId="{49F33E18-D455-4458-AF2F-4D89C9402239}" destId="{D6B88BAC-A945-499F-BB83-88D2F2E9ACF9}" srcOrd="0" destOrd="0" presId="urn:microsoft.com/office/officeart/2005/8/layout/hierarchy2"/>
    <dgm:cxn modelId="{64B75517-6CF3-4B72-8AF9-839D42839FEE}" type="presOf" srcId="{C99A44AC-4ADA-40A8-BC2B-5993847D1822}" destId="{EF32F07E-CBE4-4022-9B90-955A136296BC}" srcOrd="1" destOrd="0" presId="urn:microsoft.com/office/officeart/2005/8/layout/hierarchy2"/>
    <dgm:cxn modelId="{978D0EAD-BAFD-4916-9704-FFEB2505555A}" srcId="{017FE935-0B76-4907-A690-AA9C2B15FDEB}" destId="{5CFDB238-052A-4BA5-8AEB-30EADFC8256A}" srcOrd="1" destOrd="0" parTransId="{C08FEAFF-10A4-46CC-ABCC-9CCE08F3B4A1}" sibTransId="{312C5068-E5EB-4529-8224-871B3C7508BD}"/>
    <dgm:cxn modelId="{A2188E8A-9F33-408B-9266-836997BD43A2}" type="presOf" srcId="{AF243AB1-67F8-44A3-9279-D3828DACB530}" destId="{7215232E-66F5-4470-BE56-E804AD681FE5}" srcOrd="0" destOrd="0" presId="urn:microsoft.com/office/officeart/2005/8/layout/hierarchy2"/>
    <dgm:cxn modelId="{D5AB684E-64AC-4E8F-A239-6E08C7C9570C}" type="presOf" srcId="{F959FDB4-732C-4B9C-87E3-681405F8CAD6}" destId="{E25F86A1-ED29-4C7B-8898-30B887A49959}" srcOrd="1" destOrd="0" presId="urn:microsoft.com/office/officeart/2005/8/layout/hierarchy2"/>
    <dgm:cxn modelId="{57BFEC5C-500A-4708-B6DE-7B6EE6C0E330}" type="presOf" srcId="{017FE935-0B76-4907-A690-AA9C2B15FDEB}" destId="{9C8B23F9-E7FD-46E5-8E8F-9EFBD526539A}" srcOrd="0" destOrd="0" presId="urn:microsoft.com/office/officeart/2005/8/layout/hierarchy2"/>
    <dgm:cxn modelId="{21C3E4DE-FECC-49C7-98F0-FFE0BA42B251}" type="presOf" srcId="{3BB23DA7-CA78-4D16-BBF4-D106764C5579}" destId="{9A61BC81-AB83-472C-BCC8-A6EBABDA58CA}" srcOrd="0" destOrd="0" presId="urn:microsoft.com/office/officeart/2005/8/layout/hierarchy2"/>
    <dgm:cxn modelId="{4AF59371-6F4F-49DA-A120-42E9822ACFC9}" type="presOf" srcId="{F959FDB4-732C-4B9C-87E3-681405F8CAD6}" destId="{D8C98536-19C8-4D8A-ADE2-3D84C805A2AB}" srcOrd="0" destOrd="0" presId="urn:microsoft.com/office/officeart/2005/8/layout/hierarchy2"/>
    <dgm:cxn modelId="{B2E61074-9910-4A6B-AFF5-BDFDA3F2C4FD}" type="presOf" srcId="{AF243AB1-67F8-44A3-9279-D3828DACB530}" destId="{137BE72F-84C3-4969-84AF-947ECB6AFFA2}" srcOrd="1" destOrd="0" presId="urn:microsoft.com/office/officeart/2005/8/layout/hierarchy2"/>
    <dgm:cxn modelId="{12B760CC-C0CC-43B8-8CDA-78EC12B961CC}" type="presOf" srcId="{5CFDB238-052A-4BA5-8AEB-30EADFC8256A}" destId="{A9D6BB50-CD9E-4E25-8337-1E10D9616442}" srcOrd="0" destOrd="0" presId="urn:microsoft.com/office/officeart/2005/8/layout/hierarchy2"/>
    <dgm:cxn modelId="{729C3B91-BAB9-42C4-A963-9565AB1E69DF}" type="presOf" srcId="{E61B2421-979E-468C-BB5D-FFAE5A84C983}" destId="{1CC7CAF5-E1B8-4E1C-8B16-907A197AEA08}" srcOrd="0" destOrd="0" presId="urn:microsoft.com/office/officeart/2005/8/layout/hierarchy2"/>
    <dgm:cxn modelId="{5363F360-824F-457C-B4C5-5F2AFD16D2C3}" srcId="{5BFE98A4-D41E-430F-A214-2700E89E1BC0}" destId="{DFC02068-B451-4FC9-B00B-5AB4B8A42E04}" srcOrd="1" destOrd="0" parTransId="{F959FDB4-732C-4B9C-87E3-681405F8CAD6}" sibTransId="{04F98477-7A33-4DAE-BE64-46568AD4192A}"/>
    <dgm:cxn modelId="{FA0B05C6-1F73-4207-ABBD-ACF40D3BB575}" type="presOf" srcId="{C99A44AC-4ADA-40A8-BC2B-5993847D1822}" destId="{027B3E60-3885-4178-82BA-EDF3B8D77237}" srcOrd="0" destOrd="0" presId="urn:microsoft.com/office/officeart/2005/8/layout/hierarchy2"/>
    <dgm:cxn modelId="{279E1FE4-59E6-4056-86DC-13DCD649063E}" type="presOf" srcId="{75D0E210-A224-443C-9843-DF1A34C2232A}" destId="{80C3646B-1BCE-4DFE-9DA0-2D4927F8500D}" srcOrd="1" destOrd="0" presId="urn:microsoft.com/office/officeart/2005/8/layout/hierarchy2"/>
    <dgm:cxn modelId="{6EDE0675-CDFC-4D4E-B40B-E6C4F83CDF26}" srcId="{5BFE98A4-D41E-430F-A214-2700E89E1BC0}" destId="{7D6C0394-AA45-42D7-B8F4-BBAE121B206C}" srcOrd="0" destOrd="0" parTransId="{C99A44AC-4ADA-40A8-BC2B-5993847D1822}" sibTransId="{82424EEE-1CFC-4532-A3C7-7C3E54F4B5BD}"/>
    <dgm:cxn modelId="{3C242FFC-35DA-4939-855C-8089CAD1E4A8}" type="presOf" srcId="{7D6C0394-AA45-42D7-B8F4-BBAE121B206C}" destId="{9F08B7CB-F582-442F-B8D2-75C6C55D26C6}" srcOrd="0" destOrd="0" presId="urn:microsoft.com/office/officeart/2005/8/layout/hierarchy2"/>
    <dgm:cxn modelId="{45FBBCC4-EA10-4AF4-99E4-3BC4D199CB41}" type="presOf" srcId="{FC3D5593-B505-4F32-9495-09D3F8DC283D}" destId="{3085D877-AD85-472B-913D-C2AAADA0AA6A}" srcOrd="0" destOrd="0" presId="urn:microsoft.com/office/officeart/2005/8/layout/hierarchy2"/>
    <dgm:cxn modelId="{2D1C9186-32EC-4F59-A7A1-2159C1D1B047}" type="presOf" srcId="{C08FEAFF-10A4-46CC-ABCC-9CCE08F3B4A1}" destId="{BB92B44C-1F0B-4CCD-958B-18A3F75A1B07}" srcOrd="0" destOrd="0" presId="urn:microsoft.com/office/officeart/2005/8/layout/hierarchy2"/>
    <dgm:cxn modelId="{14DF1556-3A67-4FBB-AE1F-6314C8C46CFD}" srcId="{E61B2421-979E-468C-BB5D-FFAE5A84C983}" destId="{3BB23DA7-CA78-4D16-BBF4-D106764C5579}" srcOrd="0" destOrd="0" parTransId="{49F33E18-D455-4458-AF2F-4D89C9402239}" sibTransId="{53FD0292-4FA6-4DB5-8948-E71CE23B095C}"/>
    <dgm:cxn modelId="{0F30508D-F0C5-43CA-AA03-9DA76AABA4B9}" type="presOf" srcId="{C08FEAFF-10A4-46CC-ABCC-9CCE08F3B4A1}" destId="{84B8D49A-F6DC-42D6-A31F-6F8B7951D58F}" srcOrd="1" destOrd="0" presId="urn:microsoft.com/office/officeart/2005/8/layout/hierarchy2"/>
    <dgm:cxn modelId="{CEC072A7-4538-40A3-97B4-826C88F68E71}" type="presOf" srcId="{75D0E210-A224-443C-9843-DF1A34C2232A}" destId="{C161C69C-8A2F-4264-B0AA-20B7F6877D9B}" srcOrd="0" destOrd="0" presId="urn:microsoft.com/office/officeart/2005/8/layout/hierarchy2"/>
    <dgm:cxn modelId="{5A9A0CFC-5B18-4BCC-ACD6-56893A137D9F}" type="presOf" srcId="{FC3D5593-B505-4F32-9495-09D3F8DC283D}" destId="{C8118308-3BE6-4552-BEFD-766ACC11990E}" srcOrd="1" destOrd="0" presId="urn:microsoft.com/office/officeart/2005/8/layout/hierarchy2"/>
    <dgm:cxn modelId="{2D959CAA-077A-43BF-BD4F-B016AAA93DFA}" type="presOf" srcId="{FB5D867D-EA36-4178-857E-C7A4C3B72D47}" destId="{83C52EBE-0E2B-4024-AC89-CB25C993B120}" srcOrd="0" destOrd="0" presId="urn:microsoft.com/office/officeart/2005/8/layout/hierarchy2"/>
    <dgm:cxn modelId="{689AF1B2-FA85-4D87-B7F6-5A8E2C0E2EF0}" srcId="{017FE935-0B76-4907-A690-AA9C2B15FDEB}" destId="{E61B2421-979E-468C-BB5D-FFAE5A84C983}" srcOrd="2" destOrd="0" parTransId="{FC3D5593-B505-4F32-9495-09D3F8DC283D}" sibTransId="{264B6A65-59B4-4089-91CB-18869CDB047C}"/>
    <dgm:cxn modelId="{22FBC014-6651-429F-BD5E-DBE403AFD59E}" srcId="{B9D7C37E-75DB-47EB-85C3-AA994F5C6269}" destId="{017FE935-0B76-4907-A690-AA9C2B15FDEB}" srcOrd="0" destOrd="0" parTransId="{EE8D28E7-2BDE-4997-88A6-C13590DB2C4C}" sibTransId="{B5C7DCE5-55C8-4D4C-8263-3CE173F1A57A}"/>
    <dgm:cxn modelId="{7FDC12CA-E225-4F76-BE68-6E73A9B2CD43}" type="presParOf" srcId="{740D5262-B369-4EE3-BAAE-EE79F0BED96B}" destId="{66C0F657-682A-48C0-85A0-D921D0EAB27F}" srcOrd="0" destOrd="0" presId="urn:microsoft.com/office/officeart/2005/8/layout/hierarchy2"/>
    <dgm:cxn modelId="{ABDB5225-C948-4D3E-8FF2-AE38D6861069}" type="presParOf" srcId="{66C0F657-682A-48C0-85A0-D921D0EAB27F}" destId="{9C8B23F9-E7FD-46E5-8E8F-9EFBD526539A}" srcOrd="0" destOrd="0" presId="urn:microsoft.com/office/officeart/2005/8/layout/hierarchy2"/>
    <dgm:cxn modelId="{93AFE033-4726-4171-A6DB-85389539C0C6}" type="presParOf" srcId="{66C0F657-682A-48C0-85A0-D921D0EAB27F}" destId="{7B9631FC-BA67-4814-B090-A85A38D7F55E}" srcOrd="1" destOrd="0" presId="urn:microsoft.com/office/officeart/2005/8/layout/hierarchy2"/>
    <dgm:cxn modelId="{521F0DCE-F82D-4BCA-99B3-A75F2D046753}" type="presParOf" srcId="{7B9631FC-BA67-4814-B090-A85A38D7F55E}" destId="{C161C69C-8A2F-4264-B0AA-20B7F6877D9B}" srcOrd="0" destOrd="0" presId="urn:microsoft.com/office/officeart/2005/8/layout/hierarchy2"/>
    <dgm:cxn modelId="{8284420B-23CE-4041-AC38-EC493F7F7CF0}" type="presParOf" srcId="{C161C69C-8A2F-4264-B0AA-20B7F6877D9B}" destId="{80C3646B-1BCE-4DFE-9DA0-2D4927F8500D}" srcOrd="0" destOrd="0" presId="urn:microsoft.com/office/officeart/2005/8/layout/hierarchy2"/>
    <dgm:cxn modelId="{E9732CC5-F999-446D-918F-F42F0D60BCF0}" type="presParOf" srcId="{7B9631FC-BA67-4814-B090-A85A38D7F55E}" destId="{271D256C-65C5-4E52-A4EF-76913A36427C}" srcOrd="1" destOrd="0" presId="urn:microsoft.com/office/officeart/2005/8/layout/hierarchy2"/>
    <dgm:cxn modelId="{27BA586D-6286-410D-89C9-62D8C7684700}" type="presParOf" srcId="{271D256C-65C5-4E52-A4EF-76913A36427C}" destId="{C74E5EFC-3BB1-467B-A9AB-F8CC42F7B600}" srcOrd="0" destOrd="0" presId="urn:microsoft.com/office/officeart/2005/8/layout/hierarchy2"/>
    <dgm:cxn modelId="{C9B29B1B-C54B-4BCA-8569-5D0430CFC338}" type="presParOf" srcId="{271D256C-65C5-4E52-A4EF-76913A36427C}" destId="{6204CE8C-A315-4607-B48A-2F2D27A031CE}" srcOrd="1" destOrd="0" presId="urn:microsoft.com/office/officeart/2005/8/layout/hierarchy2"/>
    <dgm:cxn modelId="{D5FE1371-9545-43FC-97D8-1EDBDB3FA5C9}" type="presParOf" srcId="{6204CE8C-A315-4607-B48A-2F2D27A031CE}" destId="{027B3E60-3885-4178-82BA-EDF3B8D77237}" srcOrd="0" destOrd="0" presId="urn:microsoft.com/office/officeart/2005/8/layout/hierarchy2"/>
    <dgm:cxn modelId="{DA7C953F-B85A-4845-A683-997CA8CDF019}" type="presParOf" srcId="{027B3E60-3885-4178-82BA-EDF3B8D77237}" destId="{EF32F07E-CBE4-4022-9B90-955A136296BC}" srcOrd="0" destOrd="0" presId="urn:microsoft.com/office/officeart/2005/8/layout/hierarchy2"/>
    <dgm:cxn modelId="{5179AD59-B625-44D8-A6F6-EA31804790B9}" type="presParOf" srcId="{6204CE8C-A315-4607-B48A-2F2D27A031CE}" destId="{583AFBCA-F823-4265-9810-036B800E5670}" srcOrd="1" destOrd="0" presId="urn:microsoft.com/office/officeart/2005/8/layout/hierarchy2"/>
    <dgm:cxn modelId="{956828F0-FA32-4719-B6B6-CDBDD4060FBE}" type="presParOf" srcId="{583AFBCA-F823-4265-9810-036B800E5670}" destId="{9F08B7CB-F582-442F-B8D2-75C6C55D26C6}" srcOrd="0" destOrd="0" presId="urn:microsoft.com/office/officeart/2005/8/layout/hierarchy2"/>
    <dgm:cxn modelId="{4511786A-AF15-46BF-913B-09F2099BDBDD}" type="presParOf" srcId="{583AFBCA-F823-4265-9810-036B800E5670}" destId="{44D70DB2-A8AF-419F-B3AA-43836B50C829}" srcOrd="1" destOrd="0" presId="urn:microsoft.com/office/officeart/2005/8/layout/hierarchy2"/>
    <dgm:cxn modelId="{A84E8F17-D3B0-4F5B-B01C-69595FDA4CCD}" type="presParOf" srcId="{6204CE8C-A315-4607-B48A-2F2D27A031CE}" destId="{D8C98536-19C8-4D8A-ADE2-3D84C805A2AB}" srcOrd="2" destOrd="0" presId="urn:microsoft.com/office/officeart/2005/8/layout/hierarchy2"/>
    <dgm:cxn modelId="{34EA37CA-6753-4B7C-AA97-4745E4C85187}" type="presParOf" srcId="{D8C98536-19C8-4D8A-ADE2-3D84C805A2AB}" destId="{E25F86A1-ED29-4C7B-8898-30B887A49959}" srcOrd="0" destOrd="0" presId="urn:microsoft.com/office/officeart/2005/8/layout/hierarchy2"/>
    <dgm:cxn modelId="{719F4498-EF8A-47E4-B448-687183497A2B}" type="presParOf" srcId="{6204CE8C-A315-4607-B48A-2F2D27A031CE}" destId="{917DF12C-2C6F-401B-99EB-09C786043256}" srcOrd="3" destOrd="0" presId="urn:microsoft.com/office/officeart/2005/8/layout/hierarchy2"/>
    <dgm:cxn modelId="{AB24E456-301C-4A8A-BCE0-EF66D80DCBA3}" type="presParOf" srcId="{917DF12C-2C6F-401B-99EB-09C786043256}" destId="{97366760-C8CE-417F-B442-1405830869C2}" srcOrd="0" destOrd="0" presId="urn:microsoft.com/office/officeart/2005/8/layout/hierarchy2"/>
    <dgm:cxn modelId="{9D352BDC-383D-42D6-AFEB-42F1B352063D}" type="presParOf" srcId="{917DF12C-2C6F-401B-99EB-09C786043256}" destId="{9862CC02-FCE5-4CFB-BECF-83FE2594D342}" srcOrd="1" destOrd="0" presId="urn:microsoft.com/office/officeart/2005/8/layout/hierarchy2"/>
    <dgm:cxn modelId="{93E3A36C-A442-48FC-B073-65D124704251}" type="presParOf" srcId="{7B9631FC-BA67-4814-B090-A85A38D7F55E}" destId="{BB92B44C-1F0B-4CCD-958B-18A3F75A1B07}" srcOrd="2" destOrd="0" presId="urn:microsoft.com/office/officeart/2005/8/layout/hierarchy2"/>
    <dgm:cxn modelId="{BDEFD40E-933B-4707-8894-138E1951D7C6}" type="presParOf" srcId="{BB92B44C-1F0B-4CCD-958B-18A3F75A1B07}" destId="{84B8D49A-F6DC-42D6-A31F-6F8B7951D58F}" srcOrd="0" destOrd="0" presId="urn:microsoft.com/office/officeart/2005/8/layout/hierarchy2"/>
    <dgm:cxn modelId="{2A1EE774-8696-4DBC-B51D-0F1F401241DC}" type="presParOf" srcId="{7B9631FC-BA67-4814-B090-A85A38D7F55E}" destId="{8F318E8D-39FA-4A19-A9D2-30C16E018BF4}" srcOrd="3" destOrd="0" presId="urn:microsoft.com/office/officeart/2005/8/layout/hierarchy2"/>
    <dgm:cxn modelId="{5BA03295-9E68-4B86-98AF-43BE3DF50830}" type="presParOf" srcId="{8F318E8D-39FA-4A19-A9D2-30C16E018BF4}" destId="{A9D6BB50-CD9E-4E25-8337-1E10D9616442}" srcOrd="0" destOrd="0" presId="urn:microsoft.com/office/officeart/2005/8/layout/hierarchy2"/>
    <dgm:cxn modelId="{78857EFC-2318-44AB-83AF-0A635CD49099}" type="presParOf" srcId="{8F318E8D-39FA-4A19-A9D2-30C16E018BF4}" destId="{A8543DE1-C22B-4E39-AC49-9105E9D0526B}" srcOrd="1" destOrd="0" presId="urn:microsoft.com/office/officeart/2005/8/layout/hierarchy2"/>
    <dgm:cxn modelId="{39DC6FC8-9838-4A29-A13A-A59745FADC4C}" type="presParOf" srcId="{A8543DE1-C22B-4E39-AC49-9105E9D0526B}" destId="{7215232E-66F5-4470-BE56-E804AD681FE5}" srcOrd="0" destOrd="0" presId="urn:microsoft.com/office/officeart/2005/8/layout/hierarchy2"/>
    <dgm:cxn modelId="{4F01A2B1-FE77-4773-A467-FD8CA12C61E6}" type="presParOf" srcId="{7215232E-66F5-4470-BE56-E804AD681FE5}" destId="{137BE72F-84C3-4969-84AF-947ECB6AFFA2}" srcOrd="0" destOrd="0" presId="urn:microsoft.com/office/officeart/2005/8/layout/hierarchy2"/>
    <dgm:cxn modelId="{DC817611-9E12-4237-9B88-83B6E3A92137}" type="presParOf" srcId="{A8543DE1-C22B-4E39-AC49-9105E9D0526B}" destId="{0E375588-D768-4CC3-BEBB-5298E90A3554}" srcOrd="1" destOrd="0" presId="urn:microsoft.com/office/officeart/2005/8/layout/hierarchy2"/>
    <dgm:cxn modelId="{D7BA5098-9594-4859-BCFE-AB334DAE97FE}" type="presParOf" srcId="{0E375588-D768-4CC3-BEBB-5298E90A3554}" destId="{83C52EBE-0E2B-4024-AC89-CB25C993B120}" srcOrd="0" destOrd="0" presId="urn:microsoft.com/office/officeart/2005/8/layout/hierarchy2"/>
    <dgm:cxn modelId="{B998244D-1832-44CA-BB4B-EF4756F20282}" type="presParOf" srcId="{0E375588-D768-4CC3-BEBB-5298E90A3554}" destId="{6937DA52-D6D8-42F8-BE23-4E102D384BFE}" srcOrd="1" destOrd="0" presId="urn:microsoft.com/office/officeart/2005/8/layout/hierarchy2"/>
    <dgm:cxn modelId="{B273F124-133D-474B-804C-CEF8982E202B}" type="presParOf" srcId="{7B9631FC-BA67-4814-B090-A85A38D7F55E}" destId="{3085D877-AD85-472B-913D-C2AAADA0AA6A}" srcOrd="4" destOrd="0" presId="urn:microsoft.com/office/officeart/2005/8/layout/hierarchy2"/>
    <dgm:cxn modelId="{AF35153F-09F8-44B6-800D-E54481AEAEE4}" type="presParOf" srcId="{3085D877-AD85-472B-913D-C2AAADA0AA6A}" destId="{C8118308-3BE6-4552-BEFD-766ACC11990E}" srcOrd="0" destOrd="0" presId="urn:microsoft.com/office/officeart/2005/8/layout/hierarchy2"/>
    <dgm:cxn modelId="{2787EA7E-F72D-401E-AB85-2BA6D32C4A2C}" type="presParOf" srcId="{7B9631FC-BA67-4814-B090-A85A38D7F55E}" destId="{ECEFE1C1-B769-4750-90EC-D97D55A3CD95}" srcOrd="5" destOrd="0" presId="urn:microsoft.com/office/officeart/2005/8/layout/hierarchy2"/>
    <dgm:cxn modelId="{A6C1F1A3-22B1-4563-B86B-63BD5C92D633}" type="presParOf" srcId="{ECEFE1C1-B769-4750-90EC-D97D55A3CD95}" destId="{1CC7CAF5-E1B8-4E1C-8B16-907A197AEA08}" srcOrd="0" destOrd="0" presId="urn:microsoft.com/office/officeart/2005/8/layout/hierarchy2"/>
    <dgm:cxn modelId="{C59DCB38-1C59-40D9-981C-8CAE933AE645}" type="presParOf" srcId="{ECEFE1C1-B769-4750-90EC-D97D55A3CD95}" destId="{745D7A31-5EC4-43B9-8890-900D1BEA3FF7}" srcOrd="1" destOrd="0" presId="urn:microsoft.com/office/officeart/2005/8/layout/hierarchy2"/>
    <dgm:cxn modelId="{C7F424B5-EE61-4368-896C-C0F17ADDFD6D}" type="presParOf" srcId="{745D7A31-5EC4-43B9-8890-900D1BEA3FF7}" destId="{D6B88BAC-A945-499F-BB83-88D2F2E9ACF9}" srcOrd="0" destOrd="0" presId="urn:microsoft.com/office/officeart/2005/8/layout/hierarchy2"/>
    <dgm:cxn modelId="{74457F81-3EE6-49D1-BE77-5833500DEDF7}" type="presParOf" srcId="{D6B88BAC-A945-499F-BB83-88D2F2E9ACF9}" destId="{6EA753CB-54B0-42B0-9773-643214FA23A7}" srcOrd="0" destOrd="0" presId="urn:microsoft.com/office/officeart/2005/8/layout/hierarchy2"/>
    <dgm:cxn modelId="{00349579-D177-42B7-82C1-9C6C96FBCBB1}" type="presParOf" srcId="{745D7A31-5EC4-43B9-8890-900D1BEA3FF7}" destId="{6FE30AAA-DD1E-474D-8022-97AF1932E9B9}" srcOrd="1" destOrd="0" presId="urn:microsoft.com/office/officeart/2005/8/layout/hierarchy2"/>
    <dgm:cxn modelId="{64D05B87-1BF0-43C7-932D-034CAD1A3677}" type="presParOf" srcId="{6FE30AAA-DD1E-474D-8022-97AF1932E9B9}" destId="{9A61BC81-AB83-472C-BCC8-A6EBABDA58CA}" srcOrd="0" destOrd="0" presId="urn:microsoft.com/office/officeart/2005/8/layout/hierarchy2"/>
    <dgm:cxn modelId="{A27F1A52-3AA0-4037-B0C0-50231C62770D}" type="presParOf" srcId="{6FE30AAA-DD1E-474D-8022-97AF1932E9B9}" destId="{6000BA4E-71C7-4360-8C8C-CDEADA331CC0}"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DF1F8A-4D2D-4236-AD65-92D26D5FFB6D}" type="doc">
      <dgm:prSet loTypeId="urn:microsoft.com/office/officeart/2005/8/layout/pyramid3" loCatId="pyramid" qsTypeId="urn:microsoft.com/office/officeart/2005/8/quickstyle/simple1" qsCatId="simple" csTypeId="urn:microsoft.com/office/officeart/2005/8/colors/colorful4" csCatId="colorful" phldr="1"/>
      <dgm:spPr/>
    </dgm:pt>
    <dgm:pt modelId="{1834EDEB-F204-4057-BFAD-90D9B79397BE}">
      <dgm:prSet phldrT="[Text]" custT="1"/>
      <dgm:spPr/>
      <dgm:t>
        <a:bodyPr/>
        <a:lstStyle/>
        <a:p>
          <a:r>
            <a:rPr lang="en-US" sz="2800" b="1" dirty="0">
              <a:solidFill>
                <a:schemeClr val="tx1">
                  <a:lumMod val="10000"/>
                  <a:lumOff val="90000"/>
                </a:schemeClr>
              </a:solidFill>
            </a:rPr>
            <a:t>Strong</a:t>
          </a:r>
        </a:p>
        <a:p>
          <a:r>
            <a:rPr lang="en-US" sz="1800" dirty="0">
              <a:solidFill>
                <a:schemeClr val="tx1">
                  <a:lumMod val="10000"/>
                  <a:lumOff val="90000"/>
                </a:schemeClr>
              </a:solidFill>
            </a:rPr>
            <a:t>Physical, environmental, architectural, software, system or process simplification</a:t>
          </a:r>
        </a:p>
        <a:p>
          <a:endParaRPr lang="en-US" sz="1800" dirty="0">
            <a:solidFill>
              <a:schemeClr val="tx1">
                <a:lumMod val="10000"/>
                <a:lumOff val="90000"/>
              </a:schemeClr>
            </a:solidFill>
          </a:endParaRPr>
        </a:p>
      </dgm:t>
    </dgm:pt>
    <dgm:pt modelId="{FEBFF2EE-1152-4E35-8930-696B60022D21}" type="parTrans" cxnId="{15B3E0CE-18BE-4CE2-BD13-BFE42561C05A}">
      <dgm:prSet/>
      <dgm:spPr/>
      <dgm:t>
        <a:bodyPr/>
        <a:lstStyle/>
        <a:p>
          <a:endParaRPr lang="en-US"/>
        </a:p>
      </dgm:t>
    </dgm:pt>
    <dgm:pt modelId="{8E94FFD7-4CBB-48EB-B461-5CD67A1BB12C}" type="sibTrans" cxnId="{15B3E0CE-18BE-4CE2-BD13-BFE42561C05A}">
      <dgm:prSet/>
      <dgm:spPr/>
      <dgm:t>
        <a:bodyPr/>
        <a:lstStyle/>
        <a:p>
          <a:endParaRPr lang="en-US"/>
        </a:p>
      </dgm:t>
    </dgm:pt>
    <dgm:pt modelId="{A658D812-2CEF-496B-A41E-A124834E199C}">
      <dgm:prSet phldrT="[Text]" custT="1"/>
      <dgm:spPr/>
      <dgm:t>
        <a:bodyPr/>
        <a:lstStyle/>
        <a:p>
          <a:endParaRPr lang="en-US" sz="2800" b="1" dirty="0"/>
        </a:p>
        <a:p>
          <a:r>
            <a:rPr lang="en-US" sz="2800" b="1" dirty="0"/>
            <a:t>Moderate</a:t>
          </a:r>
        </a:p>
        <a:p>
          <a:r>
            <a:rPr lang="en-US" sz="1800" dirty="0"/>
            <a:t>Cognitive aids, checklists, redundancy, standardization, policy change</a:t>
          </a:r>
        </a:p>
        <a:p>
          <a:endParaRPr lang="en-US" sz="1800" dirty="0"/>
        </a:p>
        <a:p>
          <a:endParaRPr lang="en-US" sz="1800" dirty="0"/>
        </a:p>
      </dgm:t>
    </dgm:pt>
    <dgm:pt modelId="{E5563481-C536-43D9-9726-7EA1CA3A37F4}" type="parTrans" cxnId="{0FD6E781-3F94-4CAE-937E-D2683F8A7BFF}">
      <dgm:prSet/>
      <dgm:spPr/>
      <dgm:t>
        <a:bodyPr/>
        <a:lstStyle/>
        <a:p>
          <a:endParaRPr lang="en-US"/>
        </a:p>
      </dgm:t>
    </dgm:pt>
    <dgm:pt modelId="{D1878420-C794-4C6B-B597-49FB99DD4BE4}" type="sibTrans" cxnId="{0FD6E781-3F94-4CAE-937E-D2683F8A7BFF}">
      <dgm:prSet/>
      <dgm:spPr/>
      <dgm:t>
        <a:bodyPr/>
        <a:lstStyle/>
        <a:p>
          <a:endParaRPr lang="en-US"/>
        </a:p>
      </dgm:t>
    </dgm:pt>
    <dgm:pt modelId="{01F9C9BC-58B1-47FC-A99C-30B4B2D97BA8}">
      <dgm:prSet phldrT="[Text]" custT="1"/>
      <dgm:spPr>
        <a:solidFill>
          <a:schemeClr val="accent2"/>
        </a:solidFill>
      </dgm:spPr>
      <dgm:t>
        <a:bodyPr/>
        <a:lstStyle/>
        <a:p>
          <a:r>
            <a:rPr lang="en-US" sz="2800" b="1" dirty="0"/>
            <a:t>Weak</a:t>
          </a:r>
        </a:p>
        <a:p>
          <a:r>
            <a:rPr lang="en-US" sz="1800" dirty="0"/>
            <a:t> Training, reminders, warnings</a:t>
          </a:r>
        </a:p>
        <a:p>
          <a:endParaRPr lang="en-US" sz="1800" dirty="0"/>
        </a:p>
      </dgm:t>
    </dgm:pt>
    <dgm:pt modelId="{41D7F678-7D3E-43C4-BEF5-96473C0D09D1}" type="parTrans" cxnId="{1ECC4FC3-DDCD-429F-AA04-343D02F794EF}">
      <dgm:prSet/>
      <dgm:spPr/>
      <dgm:t>
        <a:bodyPr/>
        <a:lstStyle/>
        <a:p>
          <a:endParaRPr lang="en-US"/>
        </a:p>
      </dgm:t>
    </dgm:pt>
    <dgm:pt modelId="{9B6FC6BD-AE50-4C9A-A7B6-1032147846A8}" type="sibTrans" cxnId="{1ECC4FC3-DDCD-429F-AA04-343D02F794EF}">
      <dgm:prSet/>
      <dgm:spPr/>
      <dgm:t>
        <a:bodyPr/>
        <a:lstStyle/>
        <a:p>
          <a:endParaRPr lang="en-US"/>
        </a:p>
      </dgm:t>
    </dgm:pt>
    <dgm:pt modelId="{2A1B5507-125E-4D8B-8330-857F621FC901}" type="pres">
      <dgm:prSet presAssocID="{1BDF1F8A-4D2D-4236-AD65-92D26D5FFB6D}" presName="Name0" presStyleCnt="0">
        <dgm:presLayoutVars>
          <dgm:dir/>
          <dgm:animLvl val="lvl"/>
          <dgm:resizeHandles val="exact"/>
        </dgm:presLayoutVars>
      </dgm:prSet>
      <dgm:spPr/>
    </dgm:pt>
    <dgm:pt modelId="{0CC50624-F870-48FB-B810-1FA25BBC7062}" type="pres">
      <dgm:prSet presAssocID="{1834EDEB-F204-4057-BFAD-90D9B79397BE}" presName="Name8" presStyleCnt="0"/>
      <dgm:spPr/>
    </dgm:pt>
    <dgm:pt modelId="{08B59FC7-7248-458C-A574-A175C410E3AA}" type="pres">
      <dgm:prSet presAssocID="{1834EDEB-F204-4057-BFAD-90D9B79397BE}" presName="level" presStyleLbl="node1" presStyleIdx="0" presStyleCnt="3">
        <dgm:presLayoutVars>
          <dgm:chMax val="1"/>
          <dgm:bulletEnabled val="1"/>
        </dgm:presLayoutVars>
      </dgm:prSet>
      <dgm:spPr/>
      <dgm:t>
        <a:bodyPr/>
        <a:lstStyle/>
        <a:p>
          <a:endParaRPr lang="en-US"/>
        </a:p>
      </dgm:t>
    </dgm:pt>
    <dgm:pt modelId="{3FE91A9D-34C7-4DD8-8EAB-204DBA945999}" type="pres">
      <dgm:prSet presAssocID="{1834EDEB-F204-4057-BFAD-90D9B79397BE}" presName="levelTx" presStyleLbl="revTx" presStyleIdx="0" presStyleCnt="0">
        <dgm:presLayoutVars>
          <dgm:chMax val="1"/>
          <dgm:bulletEnabled val="1"/>
        </dgm:presLayoutVars>
      </dgm:prSet>
      <dgm:spPr/>
      <dgm:t>
        <a:bodyPr/>
        <a:lstStyle/>
        <a:p>
          <a:endParaRPr lang="en-US"/>
        </a:p>
      </dgm:t>
    </dgm:pt>
    <dgm:pt modelId="{70B06D11-6591-4FDA-81CB-FE1BED2858AC}" type="pres">
      <dgm:prSet presAssocID="{A658D812-2CEF-496B-A41E-A124834E199C}" presName="Name8" presStyleCnt="0"/>
      <dgm:spPr/>
    </dgm:pt>
    <dgm:pt modelId="{7AF4F9AD-48A7-4BCE-8C4F-22F0FE2C322E}" type="pres">
      <dgm:prSet presAssocID="{A658D812-2CEF-496B-A41E-A124834E199C}" presName="level" presStyleLbl="node1" presStyleIdx="1" presStyleCnt="3">
        <dgm:presLayoutVars>
          <dgm:chMax val="1"/>
          <dgm:bulletEnabled val="1"/>
        </dgm:presLayoutVars>
      </dgm:prSet>
      <dgm:spPr/>
      <dgm:t>
        <a:bodyPr/>
        <a:lstStyle/>
        <a:p>
          <a:endParaRPr lang="en-US"/>
        </a:p>
      </dgm:t>
    </dgm:pt>
    <dgm:pt modelId="{1BA18591-F37A-4A01-89C4-BD1BACF0336B}" type="pres">
      <dgm:prSet presAssocID="{A658D812-2CEF-496B-A41E-A124834E199C}" presName="levelTx" presStyleLbl="revTx" presStyleIdx="0" presStyleCnt="0">
        <dgm:presLayoutVars>
          <dgm:chMax val="1"/>
          <dgm:bulletEnabled val="1"/>
        </dgm:presLayoutVars>
      </dgm:prSet>
      <dgm:spPr/>
      <dgm:t>
        <a:bodyPr/>
        <a:lstStyle/>
        <a:p>
          <a:endParaRPr lang="en-US"/>
        </a:p>
      </dgm:t>
    </dgm:pt>
    <dgm:pt modelId="{654BD700-0873-4C33-BB62-7AB2A26A1450}" type="pres">
      <dgm:prSet presAssocID="{01F9C9BC-58B1-47FC-A99C-30B4B2D97BA8}" presName="Name8" presStyleCnt="0"/>
      <dgm:spPr/>
    </dgm:pt>
    <dgm:pt modelId="{88A6ACFE-A7C2-479A-B0DF-5539A15FA9B8}" type="pres">
      <dgm:prSet presAssocID="{01F9C9BC-58B1-47FC-A99C-30B4B2D97BA8}" presName="level" presStyleLbl="node1" presStyleIdx="2" presStyleCnt="3">
        <dgm:presLayoutVars>
          <dgm:chMax val="1"/>
          <dgm:bulletEnabled val="1"/>
        </dgm:presLayoutVars>
      </dgm:prSet>
      <dgm:spPr/>
      <dgm:t>
        <a:bodyPr/>
        <a:lstStyle/>
        <a:p>
          <a:endParaRPr lang="en-US"/>
        </a:p>
      </dgm:t>
    </dgm:pt>
    <dgm:pt modelId="{BCB30C7C-7F80-4505-8792-2ADC82D54206}" type="pres">
      <dgm:prSet presAssocID="{01F9C9BC-58B1-47FC-A99C-30B4B2D97BA8}" presName="levelTx" presStyleLbl="revTx" presStyleIdx="0" presStyleCnt="0">
        <dgm:presLayoutVars>
          <dgm:chMax val="1"/>
          <dgm:bulletEnabled val="1"/>
        </dgm:presLayoutVars>
      </dgm:prSet>
      <dgm:spPr/>
      <dgm:t>
        <a:bodyPr/>
        <a:lstStyle/>
        <a:p>
          <a:endParaRPr lang="en-US"/>
        </a:p>
      </dgm:t>
    </dgm:pt>
  </dgm:ptLst>
  <dgm:cxnLst>
    <dgm:cxn modelId="{0191EC3B-57B5-4DDF-A605-FF1C3B924B6B}" type="presOf" srcId="{A658D812-2CEF-496B-A41E-A124834E199C}" destId="{7AF4F9AD-48A7-4BCE-8C4F-22F0FE2C322E}" srcOrd="0" destOrd="0" presId="urn:microsoft.com/office/officeart/2005/8/layout/pyramid3"/>
    <dgm:cxn modelId="{15B3E0CE-18BE-4CE2-BD13-BFE42561C05A}" srcId="{1BDF1F8A-4D2D-4236-AD65-92D26D5FFB6D}" destId="{1834EDEB-F204-4057-BFAD-90D9B79397BE}" srcOrd="0" destOrd="0" parTransId="{FEBFF2EE-1152-4E35-8930-696B60022D21}" sibTransId="{8E94FFD7-4CBB-48EB-B461-5CD67A1BB12C}"/>
    <dgm:cxn modelId="{5954C998-3E9E-43DD-A9C7-B2C1A5B4999F}" type="presOf" srcId="{1834EDEB-F204-4057-BFAD-90D9B79397BE}" destId="{3FE91A9D-34C7-4DD8-8EAB-204DBA945999}" srcOrd="1" destOrd="0" presId="urn:microsoft.com/office/officeart/2005/8/layout/pyramid3"/>
    <dgm:cxn modelId="{321C9AF2-7AD6-4BDC-8A2D-7E23B1831306}" type="presOf" srcId="{01F9C9BC-58B1-47FC-A99C-30B4B2D97BA8}" destId="{88A6ACFE-A7C2-479A-B0DF-5539A15FA9B8}" srcOrd="0" destOrd="0" presId="urn:microsoft.com/office/officeart/2005/8/layout/pyramid3"/>
    <dgm:cxn modelId="{0FD6E781-3F94-4CAE-937E-D2683F8A7BFF}" srcId="{1BDF1F8A-4D2D-4236-AD65-92D26D5FFB6D}" destId="{A658D812-2CEF-496B-A41E-A124834E199C}" srcOrd="1" destOrd="0" parTransId="{E5563481-C536-43D9-9726-7EA1CA3A37F4}" sibTransId="{D1878420-C794-4C6B-B597-49FB99DD4BE4}"/>
    <dgm:cxn modelId="{18542866-1247-4DE6-9304-910E8B0329FE}" type="presOf" srcId="{1834EDEB-F204-4057-BFAD-90D9B79397BE}" destId="{08B59FC7-7248-458C-A574-A175C410E3AA}" srcOrd="0" destOrd="0" presId="urn:microsoft.com/office/officeart/2005/8/layout/pyramid3"/>
    <dgm:cxn modelId="{1ECC4FC3-DDCD-429F-AA04-343D02F794EF}" srcId="{1BDF1F8A-4D2D-4236-AD65-92D26D5FFB6D}" destId="{01F9C9BC-58B1-47FC-A99C-30B4B2D97BA8}" srcOrd="2" destOrd="0" parTransId="{41D7F678-7D3E-43C4-BEF5-96473C0D09D1}" sibTransId="{9B6FC6BD-AE50-4C9A-A7B6-1032147846A8}"/>
    <dgm:cxn modelId="{28479ABD-8CA5-4448-960D-9B545CCBC722}" type="presOf" srcId="{01F9C9BC-58B1-47FC-A99C-30B4B2D97BA8}" destId="{BCB30C7C-7F80-4505-8792-2ADC82D54206}" srcOrd="1" destOrd="0" presId="urn:microsoft.com/office/officeart/2005/8/layout/pyramid3"/>
    <dgm:cxn modelId="{764AAF52-AB11-401D-98E1-B3E99657BC28}" type="presOf" srcId="{A658D812-2CEF-496B-A41E-A124834E199C}" destId="{1BA18591-F37A-4A01-89C4-BD1BACF0336B}" srcOrd="1" destOrd="0" presId="urn:microsoft.com/office/officeart/2005/8/layout/pyramid3"/>
    <dgm:cxn modelId="{BD588895-329E-4306-93AD-E44A4F74AE8E}" type="presOf" srcId="{1BDF1F8A-4D2D-4236-AD65-92D26D5FFB6D}" destId="{2A1B5507-125E-4D8B-8330-857F621FC901}" srcOrd="0" destOrd="0" presId="urn:microsoft.com/office/officeart/2005/8/layout/pyramid3"/>
    <dgm:cxn modelId="{56707308-5B30-4302-9355-1693F549DF55}" type="presParOf" srcId="{2A1B5507-125E-4D8B-8330-857F621FC901}" destId="{0CC50624-F870-48FB-B810-1FA25BBC7062}" srcOrd="0" destOrd="0" presId="urn:microsoft.com/office/officeart/2005/8/layout/pyramid3"/>
    <dgm:cxn modelId="{440D3E55-3F04-4792-9420-2D58DC3AB952}" type="presParOf" srcId="{0CC50624-F870-48FB-B810-1FA25BBC7062}" destId="{08B59FC7-7248-458C-A574-A175C410E3AA}" srcOrd="0" destOrd="0" presId="urn:microsoft.com/office/officeart/2005/8/layout/pyramid3"/>
    <dgm:cxn modelId="{731264D6-C4AD-4962-B00A-1ECDBB189CC0}" type="presParOf" srcId="{0CC50624-F870-48FB-B810-1FA25BBC7062}" destId="{3FE91A9D-34C7-4DD8-8EAB-204DBA945999}" srcOrd="1" destOrd="0" presId="urn:microsoft.com/office/officeart/2005/8/layout/pyramid3"/>
    <dgm:cxn modelId="{B35F6352-E07F-4AE8-AA40-00C975DC075C}" type="presParOf" srcId="{2A1B5507-125E-4D8B-8330-857F621FC901}" destId="{70B06D11-6591-4FDA-81CB-FE1BED2858AC}" srcOrd="1" destOrd="0" presId="urn:microsoft.com/office/officeart/2005/8/layout/pyramid3"/>
    <dgm:cxn modelId="{0794255A-889D-456D-A6B4-5E8673825082}" type="presParOf" srcId="{70B06D11-6591-4FDA-81CB-FE1BED2858AC}" destId="{7AF4F9AD-48A7-4BCE-8C4F-22F0FE2C322E}" srcOrd="0" destOrd="0" presId="urn:microsoft.com/office/officeart/2005/8/layout/pyramid3"/>
    <dgm:cxn modelId="{694FE7E0-75B6-45CB-B578-72AB5E0CAED1}" type="presParOf" srcId="{70B06D11-6591-4FDA-81CB-FE1BED2858AC}" destId="{1BA18591-F37A-4A01-89C4-BD1BACF0336B}" srcOrd="1" destOrd="0" presId="urn:microsoft.com/office/officeart/2005/8/layout/pyramid3"/>
    <dgm:cxn modelId="{B435E9D4-7D92-4A34-B17C-4FDA24C2271A}" type="presParOf" srcId="{2A1B5507-125E-4D8B-8330-857F621FC901}" destId="{654BD700-0873-4C33-BB62-7AB2A26A1450}" srcOrd="2" destOrd="0" presId="urn:microsoft.com/office/officeart/2005/8/layout/pyramid3"/>
    <dgm:cxn modelId="{F5CBC8FF-66A2-4D34-A158-4CD815EF646F}" type="presParOf" srcId="{654BD700-0873-4C33-BB62-7AB2A26A1450}" destId="{88A6ACFE-A7C2-479A-B0DF-5539A15FA9B8}" srcOrd="0" destOrd="0" presId="urn:microsoft.com/office/officeart/2005/8/layout/pyramid3"/>
    <dgm:cxn modelId="{760ABDB2-DDA6-4935-AF34-5A2931AA64D1}" type="presParOf" srcId="{654BD700-0873-4C33-BB62-7AB2A26A1450}" destId="{BCB30C7C-7F80-4505-8792-2ADC82D54206}"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A5866-53EC-4FCD-BB90-656AC12A0FF8}">
      <dsp:nvSpPr>
        <dsp:cNvPr id="0" name=""/>
        <dsp:cNvSpPr/>
      </dsp:nvSpPr>
      <dsp:spPr>
        <a:xfrm>
          <a:off x="1320799" y="0"/>
          <a:ext cx="1320800" cy="1508654"/>
        </a:xfrm>
        <a:prstGeom prst="trapezoid">
          <a:avLst>
            <a:gd name="adj"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Behaviors</a:t>
          </a:r>
        </a:p>
      </dsp:txBody>
      <dsp:txXfrm>
        <a:off x="1320799" y="0"/>
        <a:ext cx="1320800" cy="1508654"/>
      </dsp:txXfrm>
    </dsp:sp>
    <dsp:sp modelId="{9FC1DFF0-0000-40DE-897D-A6718348C6E9}">
      <dsp:nvSpPr>
        <dsp:cNvPr id="0" name=""/>
        <dsp:cNvSpPr/>
      </dsp:nvSpPr>
      <dsp:spPr>
        <a:xfrm>
          <a:off x="660399" y="1508654"/>
          <a:ext cx="2641600" cy="1508654"/>
        </a:xfrm>
        <a:prstGeom prst="trapezoid">
          <a:avLst>
            <a:gd name="adj" fmla="val 43774"/>
          </a:avLst>
        </a:prstGeom>
        <a:solidFill>
          <a:schemeClr val="accent3">
            <a:hueOff val="5959549"/>
            <a:satOff val="2564"/>
            <a:lumOff val="-176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Beliefs &amp; Values</a:t>
          </a:r>
        </a:p>
      </dsp:txBody>
      <dsp:txXfrm>
        <a:off x="1122679" y="1508654"/>
        <a:ext cx="1717040" cy="1508654"/>
      </dsp:txXfrm>
    </dsp:sp>
    <dsp:sp modelId="{C341E4AF-30CE-4E71-AA2F-7C910FB8D7A6}">
      <dsp:nvSpPr>
        <dsp:cNvPr id="0" name=""/>
        <dsp:cNvSpPr/>
      </dsp:nvSpPr>
      <dsp:spPr>
        <a:xfrm>
          <a:off x="0" y="2989685"/>
          <a:ext cx="3962400" cy="1508654"/>
        </a:xfrm>
        <a:prstGeom prst="trapezoid">
          <a:avLst>
            <a:gd name="adj" fmla="val 43774"/>
          </a:avLst>
        </a:prstGeom>
        <a:solidFill>
          <a:schemeClr val="accent3">
            <a:hueOff val="11919099"/>
            <a:satOff val="5128"/>
            <a:lumOff val="-35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solidFill>
                <a:schemeClr val="bg1"/>
              </a:solidFill>
            </a:rPr>
            <a:t>Underlying Assumptions</a:t>
          </a:r>
        </a:p>
      </dsp:txBody>
      <dsp:txXfrm>
        <a:off x="693419" y="2989685"/>
        <a:ext cx="2575560" cy="1508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A0B25-3E1D-4340-A0B2-DB3450E1596B}">
      <dsp:nvSpPr>
        <dsp:cNvPr id="0" name=""/>
        <dsp:cNvSpPr/>
      </dsp:nvSpPr>
      <dsp:spPr>
        <a:xfrm>
          <a:off x="502556" y="145153"/>
          <a:ext cx="3109685" cy="3109685"/>
        </a:xfrm>
        <a:prstGeom prst="circularArrow">
          <a:avLst>
            <a:gd name="adj1" fmla="val 4668"/>
            <a:gd name="adj2" fmla="val 272909"/>
            <a:gd name="adj3" fmla="val 13180948"/>
            <a:gd name="adj4" fmla="val 17797338"/>
            <a:gd name="adj5" fmla="val 4847"/>
          </a:avLst>
        </a:prstGeom>
        <a:solidFill>
          <a:srgbClr val="00B050"/>
        </a:solidFill>
        <a:ln>
          <a:noFill/>
        </a:ln>
        <a:effectLst/>
      </dsp:spPr>
      <dsp:style>
        <a:lnRef idx="0">
          <a:scrgbClr r="0" g="0" b="0"/>
        </a:lnRef>
        <a:fillRef idx="1">
          <a:scrgbClr r="0" g="0" b="0"/>
        </a:fillRef>
        <a:effectRef idx="0">
          <a:scrgbClr r="0" g="0" b="0"/>
        </a:effectRef>
        <a:fontRef idx="minor"/>
      </dsp:style>
    </dsp:sp>
    <dsp:sp modelId="{AF96523B-A22E-40D8-BB14-6E0CC7594435}">
      <dsp:nvSpPr>
        <dsp:cNvPr id="0" name=""/>
        <dsp:cNvSpPr/>
      </dsp:nvSpPr>
      <dsp:spPr>
        <a:xfrm>
          <a:off x="1117103" y="183331"/>
          <a:ext cx="1880591" cy="940295"/>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Information Gathering</a:t>
          </a:r>
        </a:p>
      </dsp:txBody>
      <dsp:txXfrm>
        <a:off x="1163004" y="229232"/>
        <a:ext cx="1788789" cy="848493"/>
      </dsp:txXfrm>
    </dsp:sp>
    <dsp:sp modelId="{C03B6928-28C7-4E18-B325-F40CD7276750}">
      <dsp:nvSpPr>
        <dsp:cNvPr id="0" name=""/>
        <dsp:cNvSpPr/>
      </dsp:nvSpPr>
      <dsp:spPr>
        <a:xfrm>
          <a:off x="2233687" y="1299915"/>
          <a:ext cx="1880591" cy="940295"/>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Prioritization</a:t>
          </a:r>
        </a:p>
      </dsp:txBody>
      <dsp:txXfrm>
        <a:off x="2279588" y="1345816"/>
        <a:ext cx="1788789" cy="848493"/>
      </dsp:txXfrm>
    </dsp:sp>
    <dsp:sp modelId="{A4F8D509-A3B2-42F5-BD72-C0B353529916}">
      <dsp:nvSpPr>
        <dsp:cNvPr id="0" name=""/>
        <dsp:cNvSpPr/>
      </dsp:nvSpPr>
      <dsp:spPr>
        <a:xfrm>
          <a:off x="1117103" y="2416498"/>
          <a:ext cx="1880591" cy="940295"/>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Follow-Up</a:t>
          </a:r>
        </a:p>
      </dsp:txBody>
      <dsp:txXfrm>
        <a:off x="1163004" y="2462399"/>
        <a:ext cx="1788789" cy="848493"/>
      </dsp:txXfrm>
    </dsp:sp>
    <dsp:sp modelId="{748C4055-533E-466D-B436-3FC76A2F657C}">
      <dsp:nvSpPr>
        <dsp:cNvPr id="0" name=""/>
        <dsp:cNvSpPr/>
      </dsp:nvSpPr>
      <dsp:spPr>
        <a:xfrm>
          <a:off x="520" y="1299915"/>
          <a:ext cx="1880591" cy="940295"/>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Feedback Communication</a:t>
          </a:r>
        </a:p>
      </dsp:txBody>
      <dsp:txXfrm>
        <a:off x="46421" y="1345816"/>
        <a:ext cx="1788789" cy="8484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59FC7-7248-458C-A574-A175C410E3AA}">
      <dsp:nvSpPr>
        <dsp:cNvPr id="0" name=""/>
        <dsp:cNvSpPr/>
      </dsp:nvSpPr>
      <dsp:spPr>
        <a:xfrm rot="10800000">
          <a:off x="0" y="0"/>
          <a:ext cx="6553200" cy="1828800"/>
        </a:xfrm>
        <a:prstGeom prst="trapezoid">
          <a:avLst>
            <a:gd name="adj" fmla="val 59722"/>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solidFill>
                <a:schemeClr val="tx1">
                  <a:lumMod val="10000"/>
                  <a:lumOff val="90000"/>
                </a:schemeClr>
              </a:solidFill>
            </a:rPr>
            <a:t>Strong</a:t>
          </a:r>
        </a:p>
        <a:p>
          <a:pPr lvl="0" algn="ctr" defTabSz="1244600">
            <a:lnSpc>
              <a:spcPct val="90000"/>
            </a:lnSpc>
            <a:spcBef>
              <a:spcPct val="0"/>
            </a:spcBef>
            <a:spcAft>
              <a:spcPct val="35000"/>
            </a:spcAft>
          </a:pPr>
          <a:r>
            <a:rPr lang="en-US" sz="1800" kern="1200" dirty="0">
              <a:solidFill>
                <a:schemeClr val="tx1">
                  <a:lumMod val="10000"/>
                  <a:lumOff val="90000"/>
                </a:schemeClr>
              </a:solidFill>
            </a:rPr>
            <a:t>Physical, environmental, architectural, system or process simplification</a:t>
          </a:r>
        </a:p>
        <a:p>
          <a:pPr lvl="0" algn="ctr" defTabSz="1244600">
            <a:lnSpc>
              <a:spcPct val="90000"/>
            </a:lnSpc>
            <a:spcBef>
              <a:spcPct val="0"/>
            </a:spcBef>
            <a:spcAft>
              <a:spcPct val="35000"/>
            </a:spcAft>
          </a:pPr>
          <a:endParaRPr lang="en-US" sz="1800" kern="1200" dirty="0">
            <a:solidFill>
              <a:schemeClr val="tx1">
                <a:lumMod val="10000"/>
                <a:lumOff val="90000"/>
              </a:schemeClr>
            </a:solidFill>
          </a:endParaRPr>
        </a:p>
      </dsp:txBody>
      <dsp:txXfrm rot="-10800000">
        <a:off x="1146809" y="0"/>
        <a:ext cx="4259580" cy="1828800"/>
      </dsp:txXfrm>
    </dsp:sp>
    <dsp:sp modelId="{7AF4F9AD-48A7-4BCE-8C4F-22F0FE2C322E}">
      <dsp:nvSpPr>
        <dsp:cNvPr id="0" name=""/>
        <dsp:cNvSpPr/>
      </dsp:nvSpPr>
      <dsp:spPr>
        <a:xfrm rot="10800000">
          <a:off x="1092199" y="1828800"/>
          <a:ext cx="4368800" cy="1828800"/>
        </a:xfrm>
        <a:prstGeom prst="trapezoid">
          <a:avLst>
            <a:gd name="adj" fmla="val 59722"/>
          </a:avLst>
        </a:prstGeom>
        <a:solidFill>
          <a:schemeClr val="accent4">
            <a:hueOff val="-5513286"/>
            <a:satOff val="-34857"/>
            <a:lumOff val="23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t>Moderate</a:t>
          </a:r>
        </a:p>
        <a:p>
          <a:pPr lvl="0" algn="ctr" defTabSz="1244600">
            <a:lnSpc>
              <a:spcPct val="90000"/>
            </a:lnSpc>
            <a:spcBef>
              <a:spcPct val="0"/>
            </a:spcBef>
            <a:spcAft>
              <a:spcPct val="35000"/>
            </a:spcAft>
          </a:pPr>
          <a:r>
            <a:rPr lang="en-US" sz="1800" kern="1200" dirty="0"/>
            <a:t>Cognitive aids, checklists, redundancy, standardization</a:t>
          </a:r>
        </a:p>
        <a:p>
          <a:pPr lvl="0" algn="ctr" defTabSz="1244600">
            <a:lnSpc>
              <a:spcPct val="90000"/>
            </a:lnSpc>
            <a:spcBef>
              <a:spcPct val="0"/>
            </a:spcBef>
            <a:spcAft>
              <a:spcPct val="35000"/>
            </a:spcAft>
          </a:pPr>
          <a:endParaRPr lang="en-US" sz="1800" kern="1200" dirty="0"/>
        </a:p>
        <a:p>
          <a:pPr lvl="0" algn="ctr" defTabSz="1244600">
            <a:lnSpc>
              <a:spcPct val="90000"/>
            </a:lnSpc>
            <a:spcBef>
              <a:spcPct val="0"/>
            </a:spcBef>
            <a:spcAft>
              <a:spcPct val="35000"/>
            </a:spcAft>
          </a:pPr>
          <a:endParaRPr lang="en-US" sz="1800" kern="1200" dirty="0"/>
        </a:p>
      </dsp:txBody>
      <dsp:txXfrm rot="-10800000">
        <a:off x="1856739" y="1828800"/>
        <a:ext cx="2839720" cy="1828800"/>
      </dsp:txXfrm>
    </dsp:sp>
    <dsp:sp modelId="{88A6ACFE-A7C2-479A-B0DF-5539A15FA9B8}">
      <dsp:nvSpPr>
        <dsp:cNvPr id="0" name=""/>
        <dsp:cNvSpPr/>
      </dsp:nvSpPr>
      <dsp:spPr>
        <a:xfrm rot="10800000">
          <a:off x="2184400" y="3657600"/>
          <a:ext cx="2184400" cy="1828800"/>
        </a:xfrm>
        <a:prstGeom prst="trapezoid">
          <a:avLst>
            <a:gd name="adj" fmla="val 59722"/>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t>Weak</a:t>
          </a:r>
        </a:p>
        <a:p>
          <a:pPr lvl="0" algn="ctr" defTabSz="1244600">
            <a:lnSpc>
              <a:spcPct val="90000"/>
            </a:lnSpc>
            <a:spcBef>
              <a:spcPct val="0"/>
            </a:spcBef>
            <a:spcAft>
              <a:spcPct val="35000"/>
            </a:spcAft>
          </a:pPr>
          <a:r>
            <a:rPr lang="en-US" sz="1800" kern="1200" dirty="0"/>
            <a:t>Administrative, policy change, education, reminders, warnings, supplies</a:t>
          </a:r>
        </a:p>
        <a:p>
          <a:pPr lvl="0" algn="ctr" defTabSz="1244600">
            <a:lnSpc>
              <a:spcPct val="90000"/>
            </a:lnSpc>
            <a:spcBef>
              <a:spcPct val="0"/>
            </a:spcBef>
            <a:spcAft>
              <a:spcPct val="35000"/>
            </a:spcAft>
          </a:pPr>
          <a:endParaRPr lang="en-US" sz="1800" kern="1200" dirty="0"/>
        </a:p>
      </dsp:txBody>
      <dsp:txXfrm rot="-10800000">
        <a:off x="2184400" y="3657600"/>
        <a:ext cx="2184400" cy="1828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B23F9-E7FD-46E5-8E8F-9EFBD526539A}">
      <dsp:nvSpPr>
        <dsp:cNvPr id="0" name=""/>
        <dsp:cNvSpPr/>
      </dsp:nvSpPr>
      <dsp:spPr>
        <a:xfrm>
          <a:off x="6220497" y="1499843"/>
          <a:ext cx="1941385" cy="970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Outcome</a:t>
          </a:r>
        </a:p>
      </dsp:txBody>
      <dsp:txXfrm>
        <a:off x="6248928" y="1528274"/>
        <a:ext cx="1884523" cy="913830"/>
      </dsp:txXfrm>
    </dsp:sp>
    <dsp:sp modelId="{C161C69C-8A2F-4264-B0AA-20B7F6877D9B}">
      <dsp:nvSpPr>
        <dsp:cNvPr id="0" name=""/>
        <dsp:cNvSpPr/>
      </dsp:nvSpPr>
      <dsp:spPr>
        <a:xfrm rot="13664231">
          <a:off x="4841742" y="1354899"/>
          <a:ext cx="1648702" cy="40429"/>
        </a:xfrm>
        <a:custGeom>
          <a:avLst/>
          <a:gdLst/>
          <a:ahLst/>
          <a:cxnLst/>
          <a:rect l="0" t="0" r="0" b="0"/>
          <a:pathLst>
            <a:path>
              <a:moveTo>
                <a:pt x="0" y="20214"/>
              </a:moveTo>
              <a:lnTo>
                <a:pt x="1648702" y="2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5624876" y="1333897"/>
        <a:ext cx="82435" cy="82435"/>
      </dsp:txXfrm>
    </dsp:sp>
    <dsp:sp modelId="{C74E5EFC-3BB1-467B-A9AB-F8CC42F7B600}">
      <dsp:nvSpPr>
        <dsp:cNvPr id="0" name=""/>
        <dsp:cNvSpPr/>
      </dsp:nvSpPr>
      <dsp:spPr>
        <a:xfrm>
          <a:off x="3170305" y="279692"/>
          <a:ext cx="1941385" cy="970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Human Error</a:t>
          </a:r>
        </a:p>
      </dsp:txBody>
      <dsp:txXfrm>
        <a:off x="3198736" y="308123"/>
        <a:ext cx="1884523" cy="913830"/>
      </dsp:txXfrm>
    </dsp:sp>
    <dsp:sp modelId="{027B3E60-3885-4178-82BA-EDF3B8D77237}">
      <dsp:nvSpPr>
        <dsp:cNvPr id="0" name=""/>
        <dsp:cNvSpPr/>
      </dsp:nvSpPr>
      <dsp:spPr>
        <a:xfrm rot="11526411">
          <a:off x="1927408" y="613018"/>
          <a:ext cx="1256874" cy="40429"/>
        </a:xfrm>
        <a:custGeom>
          <a:avLst/>
          <a:gdLst/>
          <a:ahLst/>
          <a:cxnLst/>
          <a:rect l="0" t="0" r="0" b="0"/>
          <a:pathLst>
            <a:path>
              <a:moveTo>
                <a:pt x="0" y="20214"/>
              </a:moveTo>
              <a:lnTo>
                <a:pt x="1256874" y="202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524423" y="601811"/>
        <a:ext cx="62843" cy="62843"/>
      </dsp:txXfrm>
    </dsp:sp>
    <dsp:sp modelId="{9F08B7CB-F582-442F-B8D2-75C6C55D26C6}">
      <dsp:nvSpPr>
        <dsp:cNvPr id="0" name=""/>
        <dsp:cNvSpPr/>
      </dsp:nvSpPr>
      <dsp:spPr>
        <a:xfrm>
          <a:off x="0" y="16081"/>
          <a:ext cx="1941385" cy="970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Why?</a:t>
          </a:r>
        </a:p>
      </dsp:txBody>
      <dsp:txXfrm>
        <a:off x="28431" y="44512"/>
        <a:ext cx="1884523" cy="913830"/>
      </dsp:txXfrm>
    </dsp:sp>
    <dsp:sp modelId="{D8C98536-19C8-4D8A-ADE2-3D84C805A2AB}">
      <dsp:nvSpPr>
        <dsp:cNvPr id="0" name=""/>
        <dsp:cNvSpPr/>
      </dsp:nvSpPr>
      <dsp:spPr>
        <a:xfrm rot="8645622">
          <a:off x="1797231" y="1189721"/>
          <a:ext cx="1517227" cy="40429"/>
        </a:xfrm>
        <a:custGeom>
          <a:avLst/>
          <a:gdLst/>
          <a:ahLst/>
          <a:cxnLst/>
          <a:rect l="0" t="0" r="0" b="0"/>
          <a:pathLst>
            <a:path>
              <a:moveTo>
                <a:pt x="0" y="20214"/>
              </a:moveTo>
              <a:lnTo>
                <a:pt x="1517227" y="202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517914" y="1172006"/>
        <a:ext cx="75861" cy="75861"/>
      </dsp:txXfrm>
    </dsp:sp>
    <dsp:sp modelId="{97366760-C8CE-417F-B442-1405830869C2}">
      <dsp:nvSpPr>
        <dsp:cNvPr id="0" name=""/>
        <dsp:cNvSpPr/>
      </dsp:nvSpPr>
      <dsp:spPr>
        <a:xfrm>
          <a:off x="0" y="1169487"/>
          <a:ext cx="1941385" cy="970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Why?</a:t>
          </a:r>
        </a:p>
      </dsp:txBody>
      <dsp:txXfrm>
        <a:off x="28431" y="1197918"/>
        <a:ext cx="1884523" cy="913830"/>
      </dsp:txXfrm>
    </dsp:sp>
    <dsp:sp modelId="{BB92B44C-1F0B-4CCD-958B-18A3F75A1B07}">
      <dsp:nvSpPr>
        <dsp:cNvPr id="0" name=""/>
        <dsp:cNvSpPr/>
      </dsp:nvSpPr>
      <dsp:spPr>
        <a:xfrm rot="10142399">
          <a:off x="5101391" y="2072339"/>
          <a:ext cx="1129405" cy="40429"/>
        </a:xfrm>
        <a:custGeom>
          <a:avLst/>
          <a:gdLst/>
          <a:ahLst/>
          <a:cxnLst/>
          <a:rect l="0" t="0" r="0" b="0"/>
          <a:pathLst>
            <a:path>
              <a:moveTo>
                <a:pt x="0" y="20214"/>
              </a:moveTo>
              <a:lnTo>
                <a:pt x="1129405" y="2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5637858" y="2064318"/>
        <a:ext cx="56470" cy="56470"/>
      </dsp:txXfrm>
    </dsp:sp>
    <dsp:sp modelId="{A9D6BB50-CD9E-4E25-8337-1E10D9616442}">
      <dsp:nvSpPr>
        <dsp:cNvPr id="0" name=""/>
        <dsp:cNvSpPr/>
      </dsp:nvSpPr>
      <dsp:spPr>
        <a:xfrm flipH="1">
          <a:off x="3110102" y="1714570"/>
          <a:ext cx="2001588" cy="970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Behavioral Choice</a:t>
          </a:r>
        </a:p>
      </dsp:txBody>
      <dsp:txXfrm>
        <a:off x="3138533" y="1743001"/>
        <a:ext cx="1944726" cy="913830"/>
      </dsp:txXfrm>
    </dsp:sp>
    <dsp:sp modelId="{7215232E-66F5-4470-BE56-E804AD681FE5}">
      <dsp:nvSpPr>
        <dsp:cNvPr id="0" name=""/>
        <dsp:cNvSpPr/>
      </dsp:nvSpPr>
      <dsp:spPr>
        <a:xfrm rot="9287441">
          <a:off x="1879871" y="2454796"/>
          <a:ext cx="1291745" cy="40429"/>
        </a:xfrm>
        <a:custGeom>
          <a:avLst/>
          <a:gdLst/>
          <a:ahLst/>
          <a:cxnLst/>
          <a:rect l="0" t="0" r="0" b="0"/>
          <a:pathLst>
            <a:path>
              <a:moveTo>
                <a:pt x="0" y="20214"/>
              </a:moveTo>
              <a:lnTo>
                <a:pt x="1291745" y="202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493450" y="2442718"/>
        <a:ext cx="64587" cy="64587"/>
      </dsp:txXfrm>
    </dsp:sp>
    <dsp:sp modelId="{83C52EBE-0E2B-4024-AC89-CB25C993B120}">
      <dsp:nvSpPr>
        <dsp:cNvPr id="0" name=""/>
        <dsp:cNvSpPr/>
      </dsp:nvSpPr>
      <dsp:spPr>
        <a:xfrm>
          <a:off x="0" y="2264759"/>
          <a:ext cx="1941385" cy="970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Why?</a:t>
          </a:r>
        </a:p>
      </dsp:txBody>
      <dsp:txXfrm>
        <a:off x="28431" y="2293190"/>
        <a:ext cx="1884523" cy="913830"/>
      </dsp:txXfrm>
    </dsp:sp>
    <dsp:sp modelId="{3085D877-AD85-472B-913D-C2AAADA0AA6A}">
      <dsp:nvSpPr>
        <dsp:cNvPr id="0" name=""/>
        <dsp:cNvSpPr/>
      </dsp:nvSpPr>
      <dsp:spPr>
        <a:xfrm rot="7537949">
          <a:off x="4633092" y="2780221"/>
          <a:ext cx="2006091" cy="40429"/>
        </a:xfrm>
        <a:custGeom>
          <a:avLst/>
          <a:gdLst/>
          <a:ahLst/>
          <a:cxnLst/>
          <a:rect l="0" t="0" r="0" b="0"/>
          <a:pathLst>
            <a:path>
              <a:moveTo>
                <a:pt x="0" y="20214"/>
              </a:moveTo>
              <a:lnTo>
                <a:pt x="2006091" y="2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rot="10800000">
        <a:off x="5585986" y="2750284"/>
        <a:ext cx="100304" cy="100304"/>
      </dsp:txXfrm>
    </dsp:sp>
    <dsp:sp modelId="{1CC7CAF5-E1B8-4E1C-8B16-907A197AEA08}">
      <dsp:nvSpPr>
        <dsp:cNvPr id="0" name=""/>
        <dsp:cNvSpPr/>
      </dsp:nvSpPr>
      <dsp:spPr>
        <a:xfrm>
          <a:off x="3110394" y="3130336"/>
          <a:ext cx="1941385" cy="970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Mechanical Failure</a:t>
          </a:r>
        </a:p>
      </dsp:txBody>
      <dsp:txXfrm>
        <a:off x="3138825" y="3158767"/>
        <a:ext cx="1884523" cy="913830"/>
      </dsp:txXfrm>
    </dsp:sp>
    <dsp:sp modelId="{D6B88BAC-A945-499F-BB83-88D2F2E9ACF9}">
      <dsp:nvSpPr>
        <dsp:cNvPr id="0" name=""/>
        <dsp:cNvSpPr/>
      </dsp:nvSpPr>
      <dsp:spPr>
        <a:xfrm rot="10158630">
          <a:off x="1931063" y="3705800"/>
          <a:ext cx="1189652" cy="40429"/>
        </a:xfrm>
        <a:custGeom>
          <a:avLst/>
          <a:gdLst/>
          <a:ahLst/>
          <a:cxnLst/>
          <a:rect l="0" t="0" r="0" b="0"/>
          <a:pathLst>
            <a:path>
              <a:moveTo>
                <a:pt x="0" y="20214"/>
              </a:moveTo>
              <a:lnTo>
                <a:pt x="1189652" y="202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496148" y="3696273"/>
        <a:ext cx="59482" cy="59482"/>
      </dsp:txXfrm>
    </dsp:sp>
    <dsp:sp modelId="{9A61BC81-AB83-472C-BCC8-A6EBABDA58CA}">
      <dsp:nvSpPr>
        <dsp:cNvPr id="0" name=""/>
        <dsp:cNvSpPr/>
      </dsp:nvSpPr>
      <dsp:spPr>
        <a:xfrm>
          <a:off x="0" y="3351001"/>
          <a:ext cx="1941385" cy="970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a:t>Why?</a:t>
          </a:r>
        </a:p>
      </dsp:txBody>
      <dsp:txXfrm>
        <a:off x="28431" y="3379432"/>
        <a:ext cx="1884523" cy="9138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59FC7-7248-458C-A574-A175C410E3AA}">
      <dsp:nvSpPr>
        <dsp:cNvPr id="0" name=""/>
        <dsp:cNvSpPr/>
      </dsp:nvSpPr>
      <dsp:spPr>
        <a:xfrm rot="10800000">
          <a:off x="0" y="0"/>
          <a:ext cx="6553200" cy="1828800"/>
        </a:xfrm>
        <a:prstGeom prst="trapezoid">
          <a:avLst>
            <a:gd name="adj" fmla="val 59722"/>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solidFill>
                <a:schemeClr val="tx1">
                  <a:lumMod val="10000"/>
                  <a:lumOff val="90000"/>
                </a:schemeClr>
              </a:solidFill>
            </a:rPr>
            <a:t>Strong</a:t>
          </a:r>
        </a:p>
        <a:p>
          <a:pPr lvl="0" algn="ctr" defTabSz="1244600">
            <a:lnSpc>
              <a:spcPct val="90000"/>
            </a:lnSpc>
            <a:spcBef>
              <a:spcPct val="0"/>
            </a:spcBef>
            <a:spcAft>
              <a:spcPct val="35000"/>
            </a:spcAft>
          </a:pPr>
          <a:r>
            <a:rPr lang="en-US" sz="1800" kern="1200" dirty="0">
              <a:solidFill>
                <a:schemeClr val="tx1">
                  <a:lumMod val="10000"/>
                  <a:lumOff val="90000"/>
                </a:schemeClr>
              </a:solidFill>
            </a:rPr>
            <a:t>Physical, environmental, architectural, software, system or process simplification</a:t>
          </a:r>
        </a:p>
        <a:p>
          <a:pPr lvl="0" algn="ctr" defTabSz="1244600">
            <a:lnSpc>
              <a:spcPct val="90000"/>
            </a:lnSpc>
            <a:spcBef>
              <a:spcPct val="0"/>
            </a:spcBef>
            <a:spcAft>
              <a:spcPct val="35000"/>
            </a:spcAft>
          </a:pPr>
          <a:endParaRPr lang="en-US" sz="1800" kern="1200" dirty="0">
            <a:solidFill>
              <a:schemeClr val="tx1">
                <a:lumMod val="10000"/>
                <a:lumOff val="90000"/>
              </a:schemeClr>
            </a:solidFill>
          </a:endParaRPr>
        </a:p>
      </dsp:txBody>
      <dsp:txXfrm rot="-10800000">
        <a:off x="1146809" y="0"/>
        <a:ext cx="4259580" cy="1828800"/>
      </dsp:txXfrm>
    </dsp:sp>
    <dsp:sp modelId="{7AF4F9AD-48A7-4BCE-8C4F-22F0FE2C322E}">
      <dsp:nvSpPr>
        <dsp:cNvPr id="0" name=""/>
        <dsp:cNvSpPr/>
      </dsp:nvSpPr>
      <dsp:spPr>
        <a:xfrm rot="10800000">
          <a:off x="1092199" y="1828800"/>
          <a:ext cx="4368800" cy="1828800"/>
        </a:xfrm>
        <a:prstGeom prst="trapezoid">
          <a:avLst>
            <a:gd name="adj" fmla="val 59722"/>
          </a:avLst>
        </a:prstGeom>
        <a:solidFill>
          <a:schemeClr val="accent4">
            <a:hueOff val="-5513286"/>
            <a:satOff val="-34857"/>
            <a:lumOff val="23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b="1" kern="1200" dirty="0"/>
        </a:p>
        <a:p>
          <a:pPr lvl="0" algn="ctr" defTabSz="1244600">
            <a:lnSpc>
              <a:spcPct val="90000"/>
            </a:lnSpc>
            <a:spcBef>
              <a:spcPct val="0"/>
            </a:spcBef>
            <a:spcAft>
              <a:spcPct val="35000"/>
            </a:spcAft>
          </a:pPr>
          <a:r>
            <a:rPr lang="en-US" sz="2800" b="1" kern="1200" dirty="0"/>
            <a:t>Moderate</a:t>
          </a:r>
        </a:p>
        <a:p>
          <a:pPr lvl="0" algn="ctr" defTabSz="1244600">
            <a:lnSpc>
              <a:spcPct val="90000"/>
            </a:lnSpc>
            <a:spcBef>
              <a:spcPct val="0"/>
            </a:spcBef>
            <a:spcAft>
              <a:spcPct val="35000"/>
            </a:spcAft>
          </a:pPr>
          <a:r>
            <a:rPr lang="en-US" sz="1800" kern="1200" dirty="0"/>
            <a:t>Cognitive aids, checklists, redundancy, standardization, policy change</a:t>
          </a:r>
        </a:p>
        <a:p>
          <a:pPr lvl="0" algn="ctr" defTabSz="1244600">
            <a:lnSpc>
              <a:spcPct val="90000"/>
            </a:lnSpc>
            <a:spcBef>
              <a:spcPct val="0"/>
            </a:spcBef>
            <a:spcAft>
              <a:spcPct val="35000"/>
            </a:spcAft>
          </a:pPr>
          <a:endParaRPr lang="en-US" sz="1800" kern="1200" dirty="0"/>
        </a:p>
        <a:p>
          <a:pPr lvl="0" algn="ctr" defTabSz="1244600">
            <a:lnSpc>
              <a:spcPct val="90000"/>
            </a:lnSpc>
            <a:spcBef>
              <a:spcPct val="0"/>
            </a:spcBef>
            <a:spcAft>
              <a:spcPct val="35000"/>
            </a:spcAft>
          </a:pPr>
          <a:endParaRPr lang="en-US" sz="1800" kern="1200" dirty="0"/>
        </a:p>
      </dsp:txBody>
      <dsp:txXfrm rot="-10800000">
        <a:off x="1856739" y="1828800"/>
        <a:ext cx="2839720" cy="1828800"/>
      </dsp:txXfrm>
    </dsp:sp>
    <dsp:sp modelId="{88A6ACFE-A7C2-479A-B0DF-5539A15FA9B8}">
      <dsp:nvSpPr>
        <dsp:cNvPr id="0" name=""/>
        <dsp:cNvSpPr/>
      </dsp:nvSpPr>
      <dsp:spPr>
        <a:xfrm rot="10800000">
          <a:off x="2184400" y="3657600"/>
          <a:ext cx="2184400" cy="1828800"/>
        </a:xfrm>
        <a:prstGeom prst="trapezoid">
          <a:avLst>
            <a:gd name="adj" fmla="val 59722"/>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t>Weak</a:t>
          </a:r>
        </a:p>
        <a:p>
          <a:pPr lvl="0" algn="ctr" defTabSz="1244600">
            <a:lnSpc>
              <a:spcPct val="90000"/>
            </a:lnSpc>
            <a:spcBef>
              <a:spcPct val="0"/>
            </a:spcBef>
            <a:spcAft>
              <a:spcPct val="35000"/>
            </a:spcAft>
          </a:pPr>
          <a:r>
            <a:rPr lang="en-US" sz="1800" kern="1200" dirty="0"/>
            <a:t> Training, reminders, warnings</a:t>
          </a:r>
        </a:p>
        <a:p>
          <a:pPr lvl="0" algn="ctr" defTabSz="1244600">
            <a:lnSpc>
              <a:spcPct val="90000"/>
            </a:lnSpc>
            <a:spcBef>
              <a:spcPct val="0"/>
            </a:spcBef>
            <a:spcAft>
              <a:spcPct val="35000"/>
            </a:spcAft>
          </a:pPr>
          <a:endParaRPr lang="en-US" sz="1800" kern="1200" dirty="0"/>
        </a:p>
      </dsp:txBody>
      <dsp:txXfrm rot="-10800000">
        <a:off x="2184400" y="3657600"/>
        <a:ext cx="2184400" cy="18288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F3666E60-D3F8-4988-9407-EE3F62881A62}" type="datetimeFigureOut">
              <a:rPr lang="en-US" smtClean="0"/>
              <a:t>10/11/2021</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70F24ECD-B79B-484B-960F-2035E4846501}" type="slidenum">
              <a:rPr lang="en-US" smtClean="0"/>
              <a:t>‹#›</a:t>
            </a:fld>
            <a:endParaRPr lang="en-US"/>
          </a:p>
        </p:txBody>
      </p:sp>
    </p:spTree>
    <p:extLst>
      <p:ext uri="{BB962C8B-B14F-4D97-AF65-F5344CB8AC3E}">
        <p14:creationId xmlns:p14="http://schemas.microsoft.com/office/powerpoint/2010/main" val="3780592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qualitysafety.bmj.com/content/22/5/394.full#ref-5"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qualitysafety.bmj.com/content/22/5/394.full#ref-6"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psnet.ahrq.gov/resource.aspx?resourceID=1605"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1999 the Institute of Medicine published its report To Err is Human.  It brought </a:t>
            </a:r>
            <a:r>
              <a:rPr kumimoji="0" lang="en-US" sz="1200" b="1" i="0" u="none" strike="noStrike" kern="1200" cap="none" spc="0" normalizeH="0" baseline="0" noProof="0" dirty="0">
                <a:ln>
                  <a:noFill/>
                </a:ln>
                <a:solidFill>
                  <a:prstClr val="black"/>
                </a:solidFill>
                <a:effectLst/>
                <a:uLnTx/>
                <a:uFillTx/>
                <a:latin typeface="+mn-lt"/>
                <a:ea typeface="+mn-ea"/>
                <a:cs typeface="+mn-cs"/>
              </a:rPr>
              <a:t>national attention </a:t>
            </a:r>
            <a:r>
              <a:rPr kumimoji="0" lang="en-US" sz="1200" b="0" i="0" u="none" strike="noStrike" kern="1200" cap="none" spc="0" normalizeH="0" baseline="0" noProof="0" dirty="0">
                <a:ln>
                  <a:noFill/>
                </a:ln>
                <a:solidFill>
                  <a:prstClr val="black"/>
                </a:solidFill>
                <a:effectLst/>
                <a:uLnTx/>
                <a:uFillTx/>
                <a:latin typeface="+mn-lt"/>
                <a:ea typeface="+mn-ea"/>
                <a:cs typeface="+mn-cs"/>
              </a:rPr>
              <a:t>to the </a:t>
            </a:r>
            <a:r>
              <a:rPr kumimoji="0" lang="en-US" sz="1200" b="1" i="0" u="none" strike="noStrike" kern="1200" cap="none" spc="0" normalizeH="0" baseline="0" noProof="0" dirty="0">
                <a:ln>
                  <a:noFill/>
                </a:ln>
                <a:solidFill>
                  <a:prstClr val="black"/>
                </a:solidFill>
                <a:effectLst/>
                <a:uLnTx/>
                <a:uFillTx/>
                <a:latin typeface="+mn-lt"/>
                <a:ea typeface="+mn-ea"/>
                <a:cs typeface="+mn-cs"/>
              </a:rPr>
              <a:t>problem of preventable medical error </a:t>
            </a:r>
            <a:r>
              <a:rPr kumimoji="0" lang="en-US" sz="1200" b="0" i="0" u="none" strike="noStrike" kern="1200" cap="none" spc="0" normalizeH="0" baseline="0" noProof="0" dirty="0">
                <a:ln>
                  <a:noFill/>
                </a:ln>
                <a:solidFill>
                  <a:prstClr val="black"/>
                </a:solidFill>
                <a:effectLst/>
                <a:uLnTx/>
                <a:uFillTx/>
                <a:latin typeface="+mn-lt"/>
                <a:ea typeface="+mn-ea"/>
                <a:cs typeface="+mn-cs"/>
              </a:rPr>
              <a:t>in the United States health care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From this report and the national attention it received, grew the patient safety movement in the US </a:t>
            </a:r>
            <a:r>
              <a:rPr kumimoji="0" lang="en-US" sz="1200" b="1" i="0" u="none" strike="noStrike" kern="1200" cap="none" spc="0" normalizeH="0" baseline="0" noProof="0" dirty="0">
                <a:ln>
                  <a:noFill/>
                </a:ln>
                <a:solidFill>
                  <a:prstClr val="black"/>
                </a:solidFill>
                <a:effectLst/>
                <a:uLnTx/>
                <a:uFillTx/>
                <a:latin typeface="+mn-lt"/>
                <a:ea typeface="+mn-ea"/>
                <a:cs typeface="+mn-cs"/>
              </a:rPr>
              <a:t>and important legislation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The report also outlined 4 strategies for improvement. </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key areas of the strategy relate </a:t>
            </a:r>
            <a:r>
              <a:rPr kumimoji="0" lang="en-US" sz="1200" b="1" i="0" u="none" strike="noStrike" kern="1200" cap="none" spc="0" normalizeH="0" baseline="0" noProof="0" dirty="0">
                <a:ln>
                  <a:noFill/>
                </a:ln>
                <a:solidFill>
                  <a:prstClr val="black"/>
                </a:solidFill>
                <a:effectLst/>
                <a:uLnTx/>
                <a:uFillTx/>
                <a:latin typeface="+mn-lt"/>
                <a:ea typeface="+mn-ea"/>
                <a:cs typeface="+mn-cs"/>
              </a:rPr>
              <a:t>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6664" marR="0" lvl="0" indent="-176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improving knowledge </a:t>
            </a:r>
            <a:r>
              <a:rPr kumimoji="0" lang="en-US" sz="1200" b="0" i="0" u="none" strike="noStrike" kern="1200" cap="none" spc="0" normalizeH="0" baseline="0" noProof="0" dirty="0">
                <a:ln>
                  <a:noFill/>
                </a:ln>
                <a:solidFill>
                  <a:prstClr val="black"/>
                </a:solidFill>
                <a:effectLst/>
                <a:uLnTx/>
                <a:uFillTx/>
                <a:latin typeface="+mn-lt"/>
                <a:ea typeface="+mn-ea"/>
                <a:cs typeface="+mn-cs"/>
              </a:rPr>
              <a:t>about patient safety, (including establishing a national center for </a:t>
            </a:r>
            <a:r>
              <a:rPr kumimoji="0" lang="en-US" sz="1200" b="0" i="0" u="none" strike="noStrike" kern="1200" cap="none" spc="0" normalizeH="0" baseline="0" noProof="0" dirty="0" err="1">
                <a:ln>
                  <a:noFill/>
                </a:ln>
                <a:solidFill>
                  <a:prstClr val="black"/>
                </a:solidFill>
                <a:effectLst/>
                <a:uLnTx/>
                <a:uFillTx/>
                <a:latin typeface="+mn-lt"/>
                <a:ea typeface="+mn-ea"/>
                <a:cs typeface="+mn-cs"/>
              </a:rPr>
              <a:t>pt</a:t>
            </a:r>
            <a:r>
              <a:rPr kumimoji="0" lang="en-US" sz="1200" b="0" i="0" u="none" strike="noStrike" kern="1200" cap="none" spc="0" normalizeH="0" baseline="0" noProof="0" dirty="0">
                <a:ln>
                  <a:noFill/>
                </a:ln>
                <a:solidFill>
                  <a:prstClr val="black"/>
                </a:solidFill>
                <a:effectLst/>
                <a:uLnTx/>
                <a:uFillTx/>
                <a:latin typeface="+mn-lt"/>
                <a:ea typeface="+mn-ea"/>
                <a:cs typeface="+mn-cs"/>
              </a:rPr>
              <a:t> safety within AHRQ)</a:t>
            </a:r>
          </a:p>
          <a:p>
            <a:pPr marL="176664" marR="0" lvl="0" indent="-176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6664" marR="0" lvl="0" indent="-176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establishing </a:t>
            </a:r>
            <a:r>
              <a:rPr kumimoji="0" lang="en-US" sz="1200" b="1" i="0" u="none" strike="noStrike" kern="1200" cap="none" spc="0" normalizeH="0" baseline="0" noProof="0" dirty="0">
                <a:ln>
                  <a:noFill/>
                </a:ln>
                <a:solidFill>
                  <a:prstClr val="black"/>
                </a:solidFill>
                <a:effectLst/>
                <a:uLnTx/>
                <a:uFillTx/>
                <a:latin typeface="+mn-lt"/>
                <a:ea typeface="+mn-ea"/>
                <a:cs typeface="+mn-cs"/>
              </a:rPr>
              <a:t>voluntary provider reporting</a:t>
            </a:r>
            <a:r>
              <a:rPr kumimoji="0" lang="en-US" sz="1200" b="0" i="0" u="none" strike="noStrike" kern="1200" cap="none" spc="0" normalizeH="0" baseline="0" noProof="0" dirty="0">
                <a:ln>
                  <a:noFill/>
                </a:ln>
                <a:solidFill>
                  <a:prstClr val="black"/>
                </a:solidFill>
                <a:effectLst/>
                <a:uLnTx/>
                <a:uFillTx/>
                <a:latin typeface="+mn-lt"/>
                <a:ea typeface="+mn-ea"/>
                <a:cs typeface="+mn-cs"/>
              </a:rPr>
              <a:t>, (called for laws to protect confidentiality of reporting)</a:t>
            </a:r>
          </a:p>
          <a:p>
            <a:pPr marL="176664" marR="0" lvl="0" indent="-176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6664" marR="0" lvl="0" indent="-176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raising the bar for what we expect, </a:t>
            </a:r>
            <a:r>
              <a:rPr kumimoji="0" lang="en-US" sz="1200" b="0" i="0" u="none" strike="noStrike" kern="1200" cap="none" spc="0" normalizeH="0" baseline="0" noProof="0" dirty="0">
                <a:ln>
                  <a:noFill/>
                </a:ln>
                <a:solidFill>
                  <a:prstClr val="black"/>
                </a:solidFill>
                <a:effectLst/>
                <a:uLnTx/>
                <a:uFillTx/>
                <a:latin typeface="+mn-lt"/>
                <a:ea typeface="+mn-ea"/>
                <a:cs typeface="+mn-cs"/>
              </a:rPr>
              <a:t>and (and professional societies should be leaders in encouraging and demanding improvements in patient safety)</a:t>
            </a:r>
          </a:p>
          <a:p>
            <a:pPr marL="176664" marR="0" lvl="0" indent="-176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6664" marR="0" lvl="0" indent="-1766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improving the </a:t>
            </a:r>
            <a:r>
              <a:rPr kumimoji="0" lang="en-US" sz="1200" b="1" i="0" u="none" strike="noStrike" kern="1200" cap="none" spc="0" normalizeH="0" baseline="0" noProof="0" dirty="0">
                <a:ln>
                  <a:noFill/>
                </a:ln>
                <a:solidFill>
                  <a:prstClr val="black"/>
                </a:solidFill>
                <a:effectLst/>
                <a:uLnTx/>
                <a:uFillTx/>
                <a:latin typeface="+mn-lt"/>
                <a:ea typeface="+mn-ea"/>
                <a:cs typeface="+mn-cs"/>
              </a:rPr>
              <a:t>safety of health care delivery at the front lines</a:t>
            </a:r>
            <a:r>
              <a:rPr kumimoji="0" lang="en-US" sz="1200" b="0" i="0" u="none" strike="noStrike" kern="1200" cap="none" spc="0" normalizeH="0" baseline="0" noProof="0" dirty="0">
                <a:ln>
                  <a:noFill/>
                </a:ln>
                <a:solidFill>
                  <a:prstClr val="black"/>
                </a:solidFill>
                <a:effectLst/>
                <a:uLnTx/>
                <a:uFillTx/>
                <a:latin typeface="+mn-lt"/>
                <a:ea typeface="+mn-ea"/>
                <a:cs typeface="+mn-cs"/>
              </a:rPr>
              <a:t>.  (through development of culture of safety, focus on reliability and systems improvement.)</a:t>
            </a:r>
          </a:p>
          <a:p>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3</a:t>
            </a:fld>
            <a:endParaRPr lang="en-US"/>
          </a:p>
        </p:txBody>
      </p:sp>
    </p:spTree>
    <p:extLst>
      <p:ext uri="{BB962C8B-B14F-4D97-AF65-F5344CB8AC3E}">
        <p14:creationId xmlns:p14="http://schemas.microsoft.com/office/powerpoint/2010/main" val="3446408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This is the soil that you plant your interventions in.  A safety culture is a certain type of organizational</a:t>
            </a:r>
            <a:r>
              <a:rPr lang="en-US" baseline="0" dirty="0"/>
              <a:t> culture.  This culture impacts your total organizational culture.  </a:t>
            </a:r>
            <a:endParaRPr lang="en-US" dirty="0"/>
          </a:p>
          <a:p>
            <a:r>
              <a:rPr lang="en-US" dirty="0"/>
              <a:t>1. Schein, E.H. Organizational Leadership and Culture 4</a:t>
            </a:r>
            <a:r>
              <a:rPr lang="en-US" baseline="30000" dirty="0"/>
              <a:t>th</a:t>
            </a:r>
            <a:r>
              <a:rPr lang="en-US" dirty="0"/>
              <a:t> ed. San Francisco: John Wiley &amp; Sons; 2010.</a:t>
            </a:r>
          </a:p>
          <a:p>
            <a:endParaRPr lang="en-US" dirty="0">
              <a:solidFill>
                <a:srgbClr val="000000"/>
              </a:solidFill>
            </a:endParaRPr>
          </a:p>
          <a:p>
            <a:r>
              <a:rPr lang="en-US" dirty="0">
                <a:solidFill>
                  <a:srgbClr val="000000"/>
                </a:solidFill>
              </a:rPr>
              <a:t>4. Weaver SJ, </a:t>
            </a:r>
            <a:r>
              <a:rPr lang="en-US" dirty="0" err="1">
                <a:solidFill>
                  <a:srgbClr val="000000"/>
                </a:solidFill>
              </a:rPr>
              <a:t>Lubomski</a:t>
            </a:r>
            <a:r>
              <a:rPr lang="en-US" dirty="0">
                <a:solidFill>
                  <a:srgbClr val="000000"/>
                </a:solidFill>
              </a:rPr>
              <a:t> LH, Wilson RF, </a:t>
            </a:r>
            <a:r>
              <a:rPr lang="en-US" dirty="0" err="1">
                <a:solidFill>
                  <a:srgbClr val="000000"/>
                </a:solidFill>
              </a:rPr>
              <a:t>Pfoh</a:t>
            </a:r>
            <a:r>
              <a:rPr lang="en-US" dirty="0">
                <a:solidFill>
                  <a:srgbClr val="000000"/>
                </a:solidFill>
              </a:rPr>
              <a:t> ER, Martinez KA, </a:t>
            </a:r>
            <a:r>
              <a:rPr lang="en-US" dirty="0" err="1">
                <a:solidFill>
                  <a:srgbClr val="000000"/>
                </a:solidFill>
              </a:rPr>
              <a:t>Dy</a:t>
            </a:r>
            <a:r>
              <a:rPr lang="en-US" dirty="0">
                <a:solidFill>
                  <a:srgbClr val="000000"/>
                </a:solidFill>
              </a:rPr>
              <a:t> SM. Promoting a culture of safety as a patient safety strategy: A systematic review. Ann </a:t>
            </a:r>
            <a:r>
              <a:rPr lang="en-US" dirty="0" err="1">
                <a:solidFill>
                  <a:srgbClr val="000000"/>
                </a:solidFill>
              </a:rPr>
              <a:t>Int</a:t>
            </a:r>
            <a:r>
              <a:rPr lang="en-US" dirty="0">
                <a:solidFill>
                  <a:srgbClr val="000000"/>
                </a:solidFill>
              </a:rPr>
              <a:t> Med. 2013;158:369-374.</a:t>
            </a:r>
          </a:p>
          <a:p>
            <a:endParaRPr lang="en-US" dirty="0">
              <a:solidFill>
                <a:srgbClr val="000000"/>
              </a:solidFill>
            </a:endParaRPr>
          </a:p>
          <a:p>
            <a:r>
              <a:rPr lang="en-US" dirty="0"/>
              <a:t>Methods: We performed multiple regressions to examine the relationships between 15 patient safety culture variables and a composite measure of adverse clinical events based on 8 risk-adjusted PSIs from 179 hospitals, controlling for hospital bed size and ownership. All patient</a:t>
            </a:r>
          </a:p>
          <a:p>
            <a:r>
              <a:rPr lang="en-US" dirty="0"/>
              <a:t>safety culture data were collected in 2005 and 2006 (except 1 late 2004 hospital), and all PSI data were collected in 2005.</a:t>
            </a:r>
            <a:endParaRPr lang="en-US"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pPr>
              <a:defRPr/>
            </a:pPr>
            <a:fld id="{ADB6D0AF-407B-4812-B2BA-E97B542916A0}" type="slidenum">
              <a:rPr lang="en-US" smtClean="0"/>
              <a:pPr>
                <a:defRPr/>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Gail - (Speaker note: move quickly – point to this resource</a:t>
            </a:r>
            <a:r>
              <a:rPr lang="en-US" b="0" dirty="0" smtClean="0"/>
              <a:t>)</a:t>
            </a:r>
          </a:p>
          <a:p>
            <a:r>
              <a:rPr lang="en-US" b="0" dirty="0" smtClean="0"/>
              <a:t>We will talk</a:t>
            </a:r>
            <a:r>
              <a:rPr lang="en-US" b="0" baseline="0" dirty="0" smtClean="0"/>
              <a:t> about RCAs further in a little bit, but I wanted to emphasize that in addition to support for the overall quality and patient safety programs, leaders need to understand and support event investigations and fostering a just and fair culture.  The IHI guide for RCA2 is publicly available and is a great resource.  </a:t>
            </a:r>
            <a:endParaRPr lang="en-US" b="0" dirty="0"/>
          </a:p>
          <a:p>
            <a:endParaRPr lang="en-US" b="1" dirty="0"/>
          </a:p>
          <a:p>
            <a:r>
              <a:rPr lang="en-US" b="1" dirty="0"/>
              <a:t>The IHI RCA squared guide outlines leadership </a:t>
            </a:r>
            <a:r>
              <a:rPr lang="en-US" b="1" u="none" dirty="0"/>
              <a:t>responsibilities</a:t>
            </a:r>
            <a:r>
              <a:rPr lang="en-US" b="1" u="sng" dirty="0"/>
              <a:t> specifically related to RCAs </a:t>
            </a:r>
            <a:r>
              <a:rPr lang="en-US" b="1" dirty="0"/>
              <a:t>and we have those summarized here for you..  </a:t>
            </a:r>
          </a:p>
          <a:p>
            <a:endParaRPr lang="en-US" dirty="0"/>
          </a:p>
          <a:p>
            <a:r>
              <a:rPr lang="en-US" dirty="0"/>
              <a:t>No matter what size organization you are working in, whether</a:t>
            </a:r>
            <a:r>
              <a:rPr lang="en-US" baseline="0" dirty="0"/>
              <a:t> you are in a small rural health clinic, a critical access hospital with 15 beds, or a large healthcare system, these leadership responsibilities with regard to the RCA process </a:t>
            </a:r>
            <a:r>
              <a:rPr lang="en-US" u="sng" baseline="0" dirty="0"/>
              <a:t>will not change.</a:t>
            </a:r>
          </a:p>
          <a:p>
            <a:endParaRPr lang="en-US" baseline="0" dirty="0"/>
          </a:p>
          <a:p>
            <a:r>
              <a:rPr lang="en-US" b="1" baseline="0" dirty="0"/>
              <a:t>(Last bullet point)  In addition to providing resources for the RCA, a critical role for leadership is to establish a culture of trust, which may also be referred to as a just culture.  In the next few slides, we’ll explore this concept a bit more…</a:t>
            </a:r>
          </a:p>
          <a:p>
            <a:endParaRPr lang="en-US" b="1" baseline="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80C09-6707-4D25-8D17-3C178D54E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8312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20</a:t>
            </a:fld>
            <a:endParaRPr lang="en-US"/>
          </a:p>
        </p:txBody>
      </p:sp>
    </p:spTree>
    <p:extLst>
      <p:ext uri="{BB962C8B-B14F-4D97-AF65-F5344CB8AC3E}">
        <p14:creationId xmlns:p14="http://schemas.microsoft.com/office/powerpoint/2010/main" val="84460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21</a:t>
            </a:fld>
            <a:endParaRPr lang="en-US"/>
          </a:p>
        </p:txBody>
      </p:sp>
    </p:spTree>
    <p:extLst>
      <p:ext uri="{BB962C8B-B14F-4D97-AF65-F5344CB8AC3E}">
        <p14:creationId xmlns:p14="http://schemas.microsoft.com/office/powerpoint/2010/main" val="1268738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eaLnBrk="1" hangingPunct="1">
              <a:spcBef>
                <a:spcPct val="0"/>
              </a:spcBef>
            </a:pPr>
            <a:r>
              <a:rPr lang="en-US" dirty="0"/>
              <a:t>Edgar Schein also helps us to understand culture by identifying three levels of organizational culture</a:t>
            </a:r>
          </a:p>
          <a:p>
            <a:pPr eaLnBrk="1" hangingPunct="1">
              <a:spcBef>
                <a:spcPct val="0"/>
              </a:spcBef>
            </a:pPr>
            <a:r>
              <a:rPr lang="en-US" dirty="0"/>
              <a:t>First, the foundation of organizational culture is our underlying assumptions. These unconscious assumptions dictate our beliefs and values….what we say is important, which is the second level of organizational culture.</a:t>
            </a:r>
          </a:p>
          <a:p>
            <a:pPr eaLnBrk="1" hangingPunct="1">
              <a:spcBef>
                <a:spcPct val="0"/>
              </a:spcBef>
            </a:pPr>
            <a:r>
              <a:rPr lang="en-US" dirty="0"/>
              <a:t>Finally, we would expect that our observed behaviors—the third level-- would be consistent with what we say our beliefs and values are. </a:t>
            </a:r>
          </a:p>
          <a:p>
            <a:r>
              <a:rPr lang="en-US" dirty="0"/>
              <a:t>However, as Schein indicates, too often our values reflect the behaviors we would like to see, NOT what we actually see. </a:t>
            </a:r>
          </a:p>
          <a:p>
            <a:r>
              <a:rPr lang="en-US" dirty="0"/>
              <a:t>Here is an example that we often see in HSOPS results. Let’s say there is an underlying assumption among your staff that safety is a property of the system and that fallible human beings work within that system. If so, then they will value teamwork as a safety net and likely state that they support one another. In fact, data from the HSOPS National Database indicates that on average , 86% of HSOPS respondents agree, “People support one another in this unit.”</a:t>
            </a:r>
          </a:p>
          <a:p>
            <a:r>
              <a:rPr lang="en-US" dirty="0"/>
              <a:t>However, if we were to observe a unit, we might find that nurses and therapists who experience a sudden increase in their workload try to work faster as individuals and cut corners rather than call for a huddle or ask for task assistance. Data from the HSOPS National Database indicates that on average , 69% of HSOPS respondents agree, “When one area in this unit gets really busy, others help out.” This concept that a gap often exists between beliefs and behaviors is very useful when interpreting HSOPS results. </a:t>
            </a:r>
          </a:p>
          <a:p>
            <a:endParaRPr lang="en-US" dirty="0"/>
          </a:p>
          <a:p>
            <a:pPr eaLnBrk="1" hangingPunct="1">
              <a:spcBef>
                <a:spcPct val="0"/>
              </a:spcBef>
            </a:pPr>
            <a:r>
              <a:rPr lang="en-US" dirty="0"/>
              <a:t>in the  So you would expect that they would use briefs to establish a plan, assign roles and establish expectations;  huddles to adjust the plan; and debriefs to learn from what happened. </a:t>
            </a:r>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9277" indent="-303568">
              <a:defRPr>
                <a:solidFill>
                  <a:schemeClr val="tx1"/>
                </a:solidFill>
                <a:latin typeface="Calibri" pitchFamily="34" charset="0"/>
              </a:defRPr>
            </a:lvl2pPr>
            <a:lvl3pPr marL="1214274" indent="-242855">
              <a:defRPr>
                <a:solidFill>
                  <a:schemeClr val="tx1"/>
                </a:solidFill>
                <a:latin typeface="Calibri" pitchFamily="34" charset="0"/>
              </a:defRPr>
            </a:lvl3pPr>
            <a:lvl4pPr marL="1699981" indent="-242855">
              <a:defRPr>
                <a:solidFill>
                  <a:schemeClr val="tx1"/>
                </a:solidFill>
                <a:latin typeface="Calibri" pitchFamily="34" charset="0"/>
              </a:defRPr>
            </a:lvl4pPr>
            <a:lvl5pPr marL="2185692" indent="-242855">
              <a:defRPr>
                <a:solidFill>
                  <a:schemeClr val="tx1"/>
                </a:solidFill>
                <a:latin typeface="Calibri" pitchFamily="34" charset="0"/>
              </a:defRPr>
            </a:lvl5pPr>
            <a:lvl6pPr marL="2671400" indent="-242855" fontAlgn="base">
              <a:spcBef>
                <a:spcPct val="0"/>
              </a:spcBef>
              <a:spcAft>
                <a:spcPct val="0"/>
              </a:spcAft>
              <a:defRPr>
                <a:solidFill>
                  <a:schemeClr val="tx1"/>
                </a:solidFill>
                <a:latin typeface="Calibri" pitchFamily="34" charset="0"/>
              </a:defRPr>
            </a:lvl6pPr>
            <a:lvl7pPr marL="3157108" indent="-242855" fontAlgn="base">
              <a:spcBef>
                <a:spcPct val="0"/>
              </a:spcBef>
              <a:spcAft>
                <a:spcPct val="0"/>
              </a:spcAft>
              <a:defRPr>
                <a:solidFill>
                  <a:schemeClr val="tx1"/>
                </a:solidFill>
                <a:latin typeface="Calibri" pitchFamily="34" charset="0"/>
              </a:defRPr>
            </a:lvl7pPr>
            <a:lvl8pPr marL="3642818" indent="-242855" fontAlgn="base">
              <a:spcBef>
                <a:spcPct val="0"/>
              </a:spcBef>
              <a:spcAft>
                <a:spcPct val="0"/>
              </a:spcAft>
              <a:defRPr>
                <a:solidFill>
                  <a:schemeClr val="tx1"/>
                </a:solidFill>
                <a:latin typeface="Calibri" pitchFamily="34" charset="0"/>
              </a:defRPr>
            </a:lvl8pPr>
            <a:lvl9pPr marL="4128526" indent="-24285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D1D3486-4109-4BBA-A746-F160162C2356}" type="slidenum">
              <a:rPr lang="en-US" smtClean="0"/>
              <a:pPr fontAlgn="base">
                <a:spcBef>
                  <a:spcPct val="0"/>
                </a:spcBef>
                <a:spcAft>
                  <a:spcPct val="0"/>
                </a:spcAft>
                <a:defRPr/>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t>Who drives your culture?  Your most immediate supervisor. That leader either sets out to engineer, create or develop a culture of safety, or the culture runs</a:t>
            </a:r>
            <a:r>
              <a:rPr lang="en-US" baseline="0" dirty="0"/>
              <a:t> them.  HSOPS (9 f 12) measure culture at </a:t>
            </a:r>
            <a:r>
              <a:rPr lang="en-US" baseline="0" dirty="0" err="1"/>
              <a:t>dept</a:t>
            </a:r>
            <a:r>
              <a:rPr lang="en-US" baseline="0" dirty="0"/>
              <a:t> level.  3 measure organization as a whole. </a:t>
            </a:r>
            <a:endParaRPr lang="en-US" dirty="0"/>
          </a:p>
          <a:p>
            <a:pPr>
              <a:defRPr/>
            </a:pPr>
            <a:endParaRPr lang="en-US" dirty="0"/>
          </a:p>
          <a:p>
            <a:pPr>
              <a:defRPr/>
            </a:pPr>
            <a:r>
              <a:rPr lang="en-US" dirty="0"/>
              <a:t>Edgar Schein defined four overarching categories of culture: </a:t>
            </a:r>
          </a:p>
          <a:p>
            <a:pPr marL="242871" indent="-242871">
              <a:buFont typeface="+mj-lt"/>
              <a:buAutoNum type="arabicPeriod"/>
              <a:defRPr/>
            </a:pPr>
            <a:r>
              <a:rPr lang="en-US" dirty="0"/>
              <a:t>Macroculture</a:t>
            </a:r>
          </a:p>
          <a:p>
            <a:pPr marL="242871" indent="-242871">
              <a:buFont typeface="+mj-lt"/>
              <a:buAutoNum type="arabicPeriod"/>
              <a:defRPr/>
            </a:pPr>
            <a:r>
              <a:rPr lang="en-US" dirty="0"/>
              <a:t>Organizational Culture</a:t>
            </a:r>
          </a:p>
          <a:p>
            <a:pPr marL="242871" indent="-242871">
              <a:buFont typeface="+mj-lt"/>
              <a:buAutoNum type="arabicPeriod"/>
              <a:defRPr/>
            </a:pPr>
            <a:r>
              <a:rPr lang="en-US" dirty="0"/>
              <a:t>Subculture…which reflects the varying culture of different professions</a:t>
            </a:r>
          </a:p>
          <a:p>
            <a:pPr marL="242871" indent="-242871">
              <a:buFont typeface="+mj-lt"/>
              <a:buAutoNum type="arabicPeriod"/>
              <a:defRPr/>
            </a:pPr>
            <a:r>
              <a:rPr lang="en-US" dirty="0"/>
              <a:t>Microculture</a:t>
            </a:r>
          </a:p>
          <a:p>
            <a:pPr>
              <a:defRPr/>
            </a:pPr>
            <a:r>
              <a:rPr lang="en-US" dirty="0"/>
              <a:t>Our national culture arises out of values or beliefs while our organizational cultures are primarily shaped by shared practices or behaviors…what we do…Each organizational culture is shaped by the professional subcultures of its personnel…physicians, surgeons, nurses, allied health, managers, and administrators all have different cultures based on their unique beliefs and behaviors. Finally, culture varies among departments and units and even shifts within units.  Thus, your organizational culture is really a patchwork quilt made up of unit and department microcultures.</a:t>
            </a:r>
          </a:p>
        </p:txBody>
      </p:sp>
      <p:sp>
        <p:nvSpPr>
          <p:cNvPr id="4" name="Slide Number Placeholder 3"/>
          <p:cNvSpPr>
            <a:spLocks noGrp="1"/>
          </p:cNvSpPr>
          <p:nvPr>
            <p:ph type="sldNum" sz="quarter" idx="5"/>
          </p:nvPr>
        </p:nvSpPr>
        <p:spPr/>
        <p:txBody>
          <a:bodyPr/>
          <a:lstStyle/>
          <a:p>
            <a:pPr>
              <a:defRPr/>
            </a:pPr>
            <a:fld id="{CBA49D20-3EFE-459E-93A4-4E44A65CF7E1}" type="slidenum">
              <a:rPr lang="en-US" smtClean="0"/>
              <a:pPr>
                <a:defRPr/>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b="1" dirty="0" smtClean="0">
                <a:solidFill>
                  <a:prstClr val="black"/>
                </a:solidFill>
                <a:latin typeface="Arial" pitchFamily="34" charset="0"/>
              </a:rPr>
              <a:t>Based </a:t>
            </a:r>
            <a:r>
              <a:rPr lang="en-US" altLang="en-US" b="1" dirty="0">
                <a:solidFill>
                  <a:prstClr val="black"/>
                </a:solidFill>
                <a:latin typeface="Arial" pitchFamily="34" charset="0"/>
              </a:rPr>
              <a:t>on James Reason’s work, we can think about safety culture as being made up of</a:t>
            </a:r>
            <a:r>
              <a:rPr lang="en-US" altLang="en-US" dirty="0">
                <a:solidFill>
                  <a:prstClr val="black"/>
                </a:solidFill>
                <a:latin typeface="Arial" pitchFamily="34" charset="0"/>
              </a:rPr>
              <a:t> </a:t>
            </a:r>
            <a:r>
              <a:rPr lang="en-US" altLang="en-US" b="1" dirty="0">
                <a:solidFill>
                  <a:prstClr val="black"/>
                </a:solidFill>
                <a:latin typeface="Arial" pitchFamily="34" charset="0"/>
              </a:rPr>
              <a:t>four key components.. </a:t>
            </a:r>
            <a:r>
              <a:rPr lang="en-US" altLang="en-US" b="1" dirty="0" smtClean="0">
                <a:solidFill>
                  <a:prstClr val="black"/>
                </a:solidFill>
                <a:latin typeface="Arial" pitchFamily="34" charset="0"/>
              </a:rPr>
              <a:t>which </a:t>
            </a:r>
            <a:r>
              <a:rPr lang="en-US" altLang="en-US" b="1" dirty="0">
                <a:solidFill>
                  <a:prstClr val="black"/>
                </a:solidFill>
                <a:latin typeface="Arial" pitchFamily="34" charset="0"/>
              </a:rPr>
              <a:t>are interactive and </a:t>
            </a:r>
            <a:r>
              <a:rPr lang="en-US" altLang="en-US" b="1" dirty="0" smtClean="0">
                <a:solidFill>
                  <a:prstClr val="black"/>
                </a:solidFill>
                <a:latin typeface="Arial" pitchFamily="34" charset="0"/>
              </a:rPr>
              <a:t>dynamic</a:t>
            </a:r>
            <a:endParaRPr lang="en-US" altLang="en-US" b="1" dirty="0">
              <a:solidFill>
                <a:prstClr val="black"/>
              </a:solidFill>
              <a:latin typeface="Arial" pitchFamily="34" charset="0"/>
            </a:endParaRPr>
          </a:p>
          <a:p>
            <a:pPr marL="171450" indent="-171450" defTabSz="931774">
              <a:buFont typeface="Arial" panose="020B0604020202020204" pitchFamily="34" charset="0"/>
              <a:buChar char="•"/>
              <a:defRPr/>
            </a:pPr>
            <a:r>
              <a:rPr lang="en-US" altLang="en-US" b="1" dirty="0">
                <a:solidFill>
                  <a:prstClr val="black"/>
                </a:solidFill>
                <a:latin typeface="Arial" pitchFamily="34" charset="0"/>
              </a:rPr>
              <a:t>A fair, transparent, and consistent system of workplace justice, or just culture, is a foundational component of a robust culture of safety.  In a just culture the focus is on system design and safe choices.  </a:t>
            </a:r>
          </a:p>
          <a:p>
            <a:pPr marL="196359" indent="-180613" defTabSz="931774">
              <a:buFont typeface="Arial" panose="020B0604020202020204" pitchFamily="34" charset="0"/>
              <a:buChar char="•"/>
              <a:defRPr/>
            </a:pPr>
            <a:r>
              <a:rPr lang="en-US" altLang="en-US" dirty="0">
                <a:solidFill>
                  <a:prstClr val="black"/>
                </a:solidFill>
                <a:latin typeface="Arial" pitchFamily="34" charset="0"/>
              </a:rPr>
              <a:t>People then feel safe </a:t>
            </a:r>
            <a:r>
              <a:rPr lang="en-US" altLang="en-US" b="1" dirty="0">
                <a:solidFill>
                  <a:prstClr val="black"/>
                </a:solidFill>
                <a:latin typeface="Arial" pitchFamily="34" charset="0"/>
              </a:rPr>
              <a:t>to report events </a:t>
            </a:r>
            <a:r>
              <a:rPr lang="en-US" altLang="en-US" dirty="0">
                <a:solidFill>
                  <a:prstClr val="black"/>
                </a:solidFill>
                <a:latin typeface="Arial" pitchFamily="34" charset="0"/>
              </a:rPr>
              <a:t>– they know they will be treated in a just and fair manner and they understand how the information is used – </a:t>
            </a:r>
            <a:r>
              <a:rPr lang="en-US" altLang="en-US" b="1" dirty="0">
                <a:solidFill>
                  <a:prstClr val="black"/>
                </a:solidFill>
                <a:latin typeface="Arial" pitchFamily="34" charset="0"/>
              </a:rPr>
              <a:t>that it will be used for learning and improvement</a:t>
            </a:r>
            <a:r>
              <a:rPr lang="en-US" altLang="en-US" dirty="0">
                <a:solidFill>
                  <a:prstClr val="black"/>
                </a:solidFill>
                <a:latin typeface="Arial" pitchFamily="34" charset="0"/>
              </a:rPr>
              <a:t>– and </a:t>
            </a:r>
            <a:r>
              <a:rPr lang="en-US" altLang="en-US" b="1" dirty="0">
                <a:solidFill>
                  <a:prstClr val="black"/>
                </a:solidFill>
                <a:latin typeface="Arial" pitchFamily="34" charset="0"/>
              </a:rPr>
              <a:t>they trust that system</a:t>
            </a:r>
            <a:r>
              <a:rPr lang="en-US" altLang="en-US" dirty="0">
                <a:solidFill>
                  <a:prstClr val="black"/>
                </a:solidFill>
                <a:latin typeface="Arial" pitchFamily="34" charset="0"/>
              </a:rPr>
              <a:t>.</a:t>
            </a:r>
          </a:p>
          <a:p>
            <a:pPr marL="196359" indent="-180613" defTabSz="931774">
              <a:buFont typeface="Arial" panose="020B0604020202020204" pitchFamily="34" charset="0"/>
              <a:buChar char="•"/>
              <a:defRPr/>
            </a:pPr>
            <a:r>
              <a:rPr lang="en-US" altLang="en-US" b="1" dirty="0">
                <a:solidFill>
                  <a:prstClr val="black"/>
                </a:solidFill>
                <a:latin typeface="Arial" pitchFamily="34" charset="0"/>
              </a:rPr>
              <a:t>Learning - </a:t>
            </a:r>
            <a:r>
              <a:rPr lang="en-US" altLang="en-US" dirty="0">
                <a:solidFill>
                  <a:prstClr val="black"/>
                </a:solidFill>
                <a:latin typeface="Arial" pitchFamily="34" charset="0"/>
              </a:rPr>
              <a:t>information from reports is used as a window to understand risk in the system. Conducting Root Cause Analysis is one of the methods an organization uses to learn– </a:t>
            </a:r>
          </a:p>
          <a:p>
            <a:pPr marL="196359" indent="-180613" defTabSz="931774">
              <a:buFont typeface="Arial" panose="020B0604020202020204" pitchFamily="34" charset="0"/>
              <a:buChar char="•"/>
              <a:defRPr/>
            </a:pPr>
            <a:r>
              <a:rPr lang="en-US" altLang="en-US" b="1" dirty="0">
                <a:solidFill>
                  <a:prstClr val="black"/>
                </a:solidFill>
                <a:latin typeface="Arial" pitchFamily="34" charset="0"/>
              </a:rPr>
              <a:t>Flexible behaviors make an organization adaptable and resilient </a:t>
            </a:r>
            <a:r>
              <a:rPr lang="en-US" altLang="en-US" dirty="0">
                <a:solidFill>
                  <a:prstClr val="black"/>
                </a:solidFill>
                <a:latin typeface="Arial" pitchFamily="34" charset="0"/>
              </a:rPr>
              <a:t>– </a:t>
            </a:r>
            <a:r>
              <a:rPr lang="en-US" altLang="en-US" b="1" dirty="0"/>
              <a:t>the organization changes processes and systems to improve; - this includes RCA action plans</a:t>
            </a:r>
          </a:p>
          <a:p>
            <a:pPr eaLnBrk="1" hangingPunct="1">
              <a:spcBef>
                <a:spcPct val="0"/>
              </a:spcBef>
            </a:pPr>
            <a:r>
              <a:rPr lang="en-US" altLang="en-US" b="1" dirty="0">
                <a:solidFill>
                  <a:prstClr val="black"/>
                </a:solidFill>
                <a:latin typeface="Arial" pitchFamily="34" charset="0"/>
              </a:rPr>
              <a:t>As these components of safety culture are strengthened, the organization moves toward a safe, informed, highly reliable organization.</a:t>
            </a:r>
            <a:r>
              <a:rPr lang="en-US" altLang="en-US" dirty="0">
                <a:solidFill>
                  <a:prstClr val="black"/>
                </a:solidFill>
                <a:latin typeface="Arial" pitchFamily="34" charset="0"/>
              </a:rPr>
              <a:t> </a:t>
            </a:r>
            <a:r>
              <a:rPr lang="en-US" sz="1200" dirty="0" smtClean="0"/>
              <a:t>An informed culture is needed to achieve high reliability. High reliability  organizations  are “mindful” ….they are….</a:t>
            </a:r>
          </a:p>
          <a:p>
            <a:pPr eaLnBrk="1" hangingPunct="1">
              <a:spcBef>
                <a:spcPct val="0"/>
              </a:spcBef>
              <a:buFontTx/>
              <a:buChar char="•"/>
            </a:pPr>
            <a:r>
              <a:rPr lang="en-US" sz="1200" dirty="0" smtClean="0"/>
              <a:t>preoccupied with failure</a:t>
            </a:r>
          </a:p>
          <a:p>
            <a:pPr eaLnBrk="1" hangingPunct="1">
              <a:spcBef>
                <a:spcPct val="0"/>
              </a:spcBef>
              <a:buFontTx/>
              <a:buChar char="•"/>
            </a:pPr>
            <a:r>
              <a:rPr lang="en-US" sz="1200" dirty="0" smtClean="0"/>
              <a:t>sensitive to how each team member affects a process</a:t>
            </a:r>
          </a:p>
          <a:p>
            <a:pPr eaLnBrk="1" hangingPunct="1">
              <a:spcBef>
                <a:spcPct val="0"/>
              </a:spcBef>
              <a:buFontTx/>
              <a:buChar char="•"/>
            </a:pPr>
            <a:r>
              <a:rPr lang="en-US" sz="1200" dirty="0" smtClean="0"/>
              <a:t>allows those who are most knowledgeable about a process to make decisions, and</a:t>
            </a:r>
          </a:p>
          <a:p>
            <a:pPr eaLnBrk="1" hangingPunct="1">
              <a:spcBef>
                <a:spcPct val="0"/>
              </a:spcBef>
              <a:buFontTx/>
              <a:buChar char="•"/>
            </a:pPr>
            <a:r>
              <a:rPr lang="en-US" sz="1200" dirty="0" smtClean="0"/>
              <a:t>resists the temptation to blame individuals for errors within complex processes</a:t>
            </a:r>
            <a:endParaRPr lang="en-US" altLang="en-US" dirty="0">
              <a:solidFill>
                <a:prstClr val="black"/>
              </a:solidFill>
              <a:latin typeface="Arial" pitchFamily="34" charset="0"/>
            </a:endParaRPr>
          </a:p>
          <a:p>
            <a:pPr marL="190454" indent="-174708" defTabSz="931774">
              <a:buFont typeface="Arial" panose="020B0604020202020204" pitchFamily="34" charset="0"/>
              <a:buChar char="•"/>
              <a:defRPr/>
            </a:pPr>
            <a:endParaRPr lang="en-US" altLang="en-US" dirty="0">
              <a:solidFill>
                <a:prstClr val="black"/>
              </a:solidFill>
              <a:latin typeface="Arial" pitchFamily="34" charset="0"/>
            </a:endParaRPr>
          </a:p>
          <a:p>
            <a:pPr marL="481633" lvl="1" defTabSz="931774">
              <a:defRPr/>
            </a:pPr>
            <a:endParaRPr lang="en-US" altLang="en-US" dirty="0">
              <a:solidFill>
                <a:prstClr val="black"/>
              </a:solidFill>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A4D80C09-6707-4D25-8D17-3C178D54E78D}" type="slidenum">
              <a:rPr lang="en-US" smtClean="0"/>
              <a:t>24</a:t>
            </a:fld>
            <a:endParaRPr lang="en-US" dirty="0"/>
          </a:p>
        </p:txBody>
      </p:sp>
    </p:spTree>
    <p:extLst>
      <p:ext uri="{BB962C8B-B14F-4D97-AF65-F5344CB8AC3E}">
        <p14:creationId xmlns:p14="http://schemas.microsoft.com/office/powerpoint/2010/main" val="3313045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add joint commission citation about more adverse events in organizations with weak safety culture. </a:t>
            </a:r>
          </a:p>
        </p:txBody>
      </p:sp>
      <p:sp>
        <p:nvSpPr>
          <p:cNvPr id="4" name="Slide Number Placeholder 3"/>
          <p:cNvSpPr>
            <a:spLocks noGrp="1"/>
          </p:cNvSpPr>
          <p:nvPr>
            <p:ph type="sldNum" sz="quarter" idx="10"/>
          </p:nvPr>
        </p:nvSpPr>
        <p:spPr/>
        <p:txBody>
          <a:bodyPr/>
          <a:lstStyle/>
          <a:p>
            <a:fld id="{70F24ECD-B79B-484B-960F-2035E4846501}" type="slidenum">
              <a:rPr lang="en-US" smtClean="0"/>
              <a:t>26</a:t>
            </a:fld>
            <a:endParaRPr lang="en-US"/>
          </a:p>
        </p:txBody>
      </p:sp>
    </p:spTree>
    <p:extLst>
      <p:ext uri="{BB962C8B-B14F-4D97-AF65-F5344CB8AC3E}">
        <p14:creationId xmlns:p14="http://schemas.microsoft.com/office/powerpoint/2010/main" val="1106688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HSOPS composite (</a:t>
            </a:r>
            <a:r>
              <a:rPr lang="en-US" dirty="0" err="1"/>
              <a:t>avg</a:t>
            </a:r>
            <a:r>
              <a:rPr lang="en-US" dirty="0"/>
              <a:t> of 12 composite scores)</a:t>
            </a:r>
          </a:p>
          <a:p>
            <a:r>
              <a:rPr lang="en-US" dirty="0"/>
              <a:t>More positive patient safety culture associated with </a:t>
            </a:r>
          </a:p>
          <a:p>
            <a:pPr lvl="1"/>
            <a:r>
              <a:rPr lang="en-US" dirty="0"/>
              <a:t>Fewer adverse events in hospitals</a:t>
            </a:r>
          </a:p>
          <a:p>
            <a:pPr lvl="1"/>
            <a:r>
              <a:rPr lang="en-US" dirty="0"/>
              <a:t>More positive assessments of care from patients</a:t>
            </a:r>
          </a:p>
          <a:p>
            <a:r>
              <a:rPr lang="sv-SE" dirty="0"/>
              <a:t>Mardon RE, Khanna K, Sorra J, </a:t>
            </a:r>
            <a:r>
              <a:rPr lang="en-US" dirty="0"/>
              <a:t>Dyer N, </a:t>
            </a:r>
            <a:r>
              <a:rPr lang="en-US" dirty="0" err="1"/>
              <a:t>Famolaro</a:t>
            </a:r>
            <a:r>
              <a:rPr lang="en-US" dirty="0"/>
              <a:t> T. Exploring relationships between hospital patient safety</a:t>
            </a:r>
          </a:p>
          <a:p>
            <a:r>
              <a:rPr lang="en-US" dirty="0"/>
              <a:t>culture and adverse events. </a:t>
            </a:r>
            <a:r>
              <a:rPr lang="fr-FR" dirty="0"/>
              <a:t>J Patient </a:t>
            </a:r>
            <a:r>
              <a:rPr lang="fr-FR" dirty="0" err="1"/>
              <a:t>Saf</a:t>
            </a:r>
            <a:r>
              <a:rPr lang="fr-FR" dirty="0"/>
              <a:t> 2010;6: 226-232.</a:t>
            </a:r>
            <a:endParaRPr lang="en-US" dirty="0"/>
          </a:p>
        </p:txBody>
      </p:sp>
      <p:sp>
        <p:nvSpPr>
          <p:cNvPr id="4" name="Slide Number Placeholder 3"/>
          <p:cNvSpPr>
            <a:spLocks noGrp="1"/>
          </p:cNvSpPr>
          <p:nvPr>
            <p:ph type="sldNum" sz="quarter" idx="5"/>
          </p:nvPr>
        </p:nvSpPr>
        <p:spPr/>
        <p:txBody>
          <a:bodyPr/>
          <a:lstStyle/>
          <a:p>
            <a:pPr>
              <a:defRPr/>
            </a:pPr>
            <a:fld id="{3CE97AD4-3B42-4DE5-9BE2-6AD0AF5C8F4B}" type="slidenum">
              <a:rPr lang="en-US" smtClean="0"/>
              <a:pPr>
                <a:defRPr/>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t>Sorra</a:t>
            </a:r>
            <a:r>
              <a:rPr lang="en-US" dirty="0"/>
              <a:t> J, </a:t>
            </a:r>
            <a:r>
              <a:rPr lang="en-US" dirty="0" err="1"/>
              <a:t>Khanna</a:t>
            </a:r>
            <a:r>
              <a:rPr lang="en-US" dirty="0"/>
              <a:t> K, Dyer N, </a:t>
            </a:r>
            <a:r>
              <a:rPr lang="en-US" dirty="0" err="1"/>
              <a:t>Mardon</a:t>
            </a:r>
            <a:r>
              <a:rPr lang="en-US" dirty="0"/>
              <a:t> R, </a:t>
            </a:r>
            <a:r>
              <a:rPr lang="en-US" dirty="0" err="1"/>
              <a:t>Famolaro</a:t>
            </a:r>
            <a:r>
              <a:rPr lang="en-US" dirty="0"/>
              <a:t> T. Exploring relationships between patient safety culture</a:t>
            </a:r>
          </a:p>
          <a:p>
            <a:r>
              <a:rPr lang="en-US" dirty="0"/>
              <a:t>and patients’ assessments of hospital care. </a:t>
            </a:r>
            <a:r>
              <a:rPr lang="fr-FR" dirty="0"/>
              <a:t>J Patient </a:t>
            </a:r>
            <a:r>
              <a:rPr lang="fr-FR" dirty="0" err="1"/>
              <a:t>Saf</a:t>
            </a:r>
            <a:r>
              <a:rPr lang="fr-FR" dirty="0"/>
              <a:t> 2012;8: 131-139.</a:t>
            </a:r>
            <a:endParaRPr lang="en-US" dirty="0"/>
          </a:p>
        </p:txBody>
      </p:sp>
      <p:sp>
        <p:nvSpPr>
          <p:cNvPr id="4" name="Slide Number Placeholder 3"/>
          <p:cNvSpPr>
            <a:spLocks noGrp="1"/>
          </p:cNvSpPr>
          <p:nvPr>
            <p:ph type="sldNum" sz="quarter" idx="5"/>
          </p:nvPr>
        </p:nvSpPr>
        <p:spPr/>
        <p:txBody>
          <a:bodyPr/>
          <a:lstStyle/>
          <a:p>
            <a:pPr>
              <a:defRPr/>
            </a:pPr>
            <a:fld id="{8B16D184-5CA6-4686-8A03-FF7A788C9E3F}" type="slidenum">
              <a:rPr lang="en-US" smtClean="0"/>
              <a:pPr>
                <a:defRPr/>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5</a:t>
            </a:fld>
            <a:endParaRPr lang="en-US"/>
          </a:p>
        </p:txBody>
      </p:sp>
    </p:spTree>
    <p:extLst>
      <p:ext uri="{BB962C8B-B14F-4D97-AF65-F5344CB8AC3E}">
        <p14:creationId xmlns:p14="http://schemas.microsoft.com/office/powerpoint/2010/main" val="2954782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1965" indent="-296910">
              <a:defRPr>
                <a:solidFill>
                  <a:schemeClr val="tx1"/>
                </a:solidFill>
                <a:latin typeface="Calibri" pitchFamily="34" charset="0"/>
              </a:defRPr>
            </a:lvl2pPr>
            <a:lvl3pPr marL="1187639" indent="-237527">
              <a:defRPr>
                <a:solidFill>
                  <a:schemeClr val="tx1"/>
                </a:solidFill>
                <a:latin typeface="Calibri" pitchFamily="34" charset="0"/>
              </a:defRPr>
            </a:lvl3pPr>
            <a:lvl4pPr marL="1662693" indent="-237527">
              <a:defRPr>
                <a:solidFill>
                  <a:schemeClr val="tx1"/>
                </a:solidFill>
                <a:latin typeface="Calibri" pitchFamily="34" charset="0"/>
              </a:defRPr>
            </a:lvl4pPr>
            <a:lvl5pPr marL="2137750" indent="-237527">
              <a:defRPr>
                <a:solidFill>
                  <a:schemeClr val="tx1"/>
                </a:solidFill>
                <a:latin typeface="Calibri" pitchFamily="34" charset="0"/>
              </a:defRPr>
            </a:lvl5pPr>
            <a:lvl6pPr marL="2612805" indent="-237527" fontAlgn="base">
              <a:spcBef>
                <a:spcPct val="0"/>
              </a:spcBef>
              <a:spcAft>
                <a:spcPct val="0"/>
              </a:spcAft>
              <a:defRPr>
                <a:solidFill>
                  <a:schemeClr val="tx1"/>
                </a:solidFill>
                <a:latin typeface="Calibri" pitchFamily="34" charset="0"/>
              </a:defRPr>
            </a:lvl6pPr>
            <a:lvl7pPr marL="3087860" indent="-237527" fontAlgn="base">
              <a:spcBef>
                <a:spcPct val="0"/>
              </a:spcBef>
              <a:spcAft>
                <a:spcPct val="0"/>
              </a:spcAft>
              <a:defRPr>
                <a:solidFill>
                  <a:schemeClr val="tx1"/>
                </a:solidFill>
                <a:latin typeface="Calibri" pitchFamily="34" charset="0"/>
              </a:defRPr>
            </a:lvl7pPr>
            <a:lvl8pPr marL="3562916" indent="-237527" fontAlgn="base">
              <a:spcBef>
                <a:spcPct val="0"/>
              </a:spcBef>
              <a:spcAft>
                <a:spcPct val="0"/>
              </a:spcAft>
              <a:defRPr>
                <a:solidFill>
                  <a:schemeClr val="tx1"/>
                </a:solidFill>
                <a:latin typeface="Calibri" pitchFamily="34" charset="0"/>
              </a:defRPr>
            </a:lvl8pPr>
            <a:lvl9pPr marL="4037971" indent="-237527"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1F8D049-0E7A-4A9B-86A2-49B4155974C4}" type="slidenum">
              <a:rPr lang="en-US" smtClean="0"/>
              <a:pPr fontAlgn="base">
                <a:spcBef>
                  <a:spcPct val="0"/>
                </a:spcBef>
                <a:spcAft>
                  <a:spcPct val="0"/>
                </a:spcAft>
                <a:defRPr/>
              </a:pPr>
              <a:t>29</a:t>
            </a:fld>
            <a:endParaRPr lang="en-US"/>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 HSOPS was developed by AHRQ to provide healthcare organizations with a valid tool to measure safety culture. AHRQ supports a national comparative database of HSOPS results that allows benchmarking of results by hospital size, type of unit and profession. </a:t>
            </a:r>
          </a:p>
          <a:p>
            <a:pPr eaLnBrk="1" hangingPunct="1">
              <a:spcBef>
                <a:spcPct val="0"/>
              </a:spcBef>
            </a:pPr>
            <a:endParaRPr lang="en-US" dirty="0"/>
          </a:p>
          <a:p>
            <a:pPr eaLnBrk="1" hangingPunct="1">
              <a:spcBef>
                <a:spcPct val="0"/>
              </a:spcBef>
            </a:pPr>
            <a:r>
              <a:rPr lang="en-US" dirty="0"/>
              <a:t>Joint Commission reference available at: https://www.jointcommission.org/sea_issue_57/</a:t>
            </a:r>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1965" indent="-296910">
              <a:defRPr>
                <a:solidFill>
                  <a:schemeClr val="tx1"/>
                </a:solidFill>
                <a:latin typeface="Calibri" pitchFamily="34" charset="0"/>
              </a:defRPr>
            </a:lvl2pPr>
            <a:lvl3pPr marL="1187639" indent="-237527">
              <a:defRPr>
                <a:solidFill>
                  <a:schemeClr val="tx1"/>
                </a:solidFill>
                <a:latin typeface="Calibri" pitchFamily="34" charset="0"/>
              </a:defRPr>
            </a:lvl3pPr>
            <a:lvl4pPr marL="1662693" indent="-237527">
              <a:defRPr>
                <a:solidFill>
                  <a:schemeClr val="tx1"/>
                </a:solidFill>
                <a:latin typeface="Calibri" pitchFamily="34" charset="0"/>
              </a:defRPr>
            </a:lvl4pPr>
            <a:lvl5pPr marL="2137750" indent="-237527">
              <a:defRPr>
                <a:solidFill>
                  <a:schemeClr val="tx1"/>
                </a:solidFill>
                <a:latin typeface="Calibri" pitchFamily="34" charset="0"/>
              </a:defRPr>
            </a:lvl5pPr>
            <a:lvl6pPr marL="2612805" indent="-237527" fontAlgn="base">
              <a:spcBef>
                <a:spcPct val="0"/>
              </a:spcBef>
              <a:spcAft>
                <a:spcPct val="0"/>
              </a:spcAft>
              <a:defRPr>
                <a:solidFill>
                  <a:schemeClr val="tx1"/>
                </a:solidFill>
                <a:latin typeface="Calibri" pitchFamily="34" charset="0"/>
              </a:defRPr>
            </a:lvl6pPr>
            <a:lvl7pPr marL="3087860" indent="-237527" fontAlgn="base">
              <a:spcBef>
                <a:spcPct val="0"/>
              </a:spcBef>
              <a:spcAft>
                <a:spcPct val="0"/>
              </a:spcAft>
              <a:defRPr>
                <a:solidFill>
                  <a:schemeClr val="tx1"/>
                </a:solidFill>
                <a:latin typeface="Calibri" pitchFamily="34" charset="0"/>
              </a:defRPr>
            </a:lvl7pPr>
            <a:lvl8pPr marL="3562916" indent="-237527" fontAlgn="base">
              <a:spcBef>
                <a:spcPct val="0"/>
              </a:spcBef>
              <a:spcAft>
                <a:spcPct val="0"/>
              </a:spcAft>
              <a:defRPr>
                <a:solidFill>
                  <a:schemeClr val="tx1"/>
                </a:solidFill>
                <a:latin typeface="Calibri" pitchFamily="34" charset="0"/>
              </a:defRPr>
            </a:lvl8pPr>
            <a:lvl9pPr marL="4037971" indent="-237527"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1F8D049-0E7A-4A9B-86A2-49B4155974C4}" type="slidenum">
              <a:rPr lang="en-US" smtClean="0"/>
              <a:pPr fontAlgn="base">
                <a:spcBef>
                  <a:spcPct val="0"/>
                </a:spcBef>
                <a:spcAft>
                  <a:spcPct val="0"/>
                </a:spcAft>
                <a:defRPr/>
              </a:pPr>
              <a:t>30</a:t>
            </a:fld>
            <a:endParaRPr lang="en-US"/>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 HSOPS was developed by AHRQ to provide healthcare organizations with a valid tool to measure safety culture. AHRQ supports a national comparative database of HSOPS results that allows benchmarking of results by hospital size, type of unit and profession. The 2012 database contains results from 1,128 hospital and 567,703 respondents. </a:t>
            </a:r>
          </a:p>
          <a:p>
            <a:pPr eaLnBrk="1" hangingPunct="1">
              <a:spcBef>
                <a:spcPct val="0"/>
              </a:spcBef>
            </a:pPr>
            <a:r>
              <a:rPr lang="en-US" dirty="0"/>
              <a:t>The HSOPS consists of 42 items that are categorized in 12 dimensions or composites. Each dimension consists of three or four items that measure slightly different constructs. Often we can differentiate between an item that asks respondents their perceptions of a belief or value and an item that asks respondents their perceptions of a behavior or practice.</a:t>
            </a:r>
          </a:p>
          <a:p>
            <a:pPr eaLnBrk="1" hangingPunct="1">
              <a:spcBef>
                <a:spcPct val="0"/>
              </a:spcBef>
            </a:pPr>
            <a:r>
              <a:rPr lang="en-US" dirty="0"/>
              <a:t>9 of the 12 dimensions ask respondents to think about the dept or work area where they spend the majority of their time. Thus, the majority of the results reflect perceptions of unit-level culture and not the hospitals as a whole. </a:t>
            </a:r>
          </a:p>
          <a:p>
            <a:pPr eaLnBrk="1" hangingPunct="1">
              <a:spcBef>
                <a:spcPct val="0"/>
              </a:spcBef>
            </a:pPr>
            <a:endParaRPr lang="en-US" dirty="0"/>
          </a:p>
          <a:p>
            <a:pPr eaLnBrk="1" hangingPunct="1">
              <a:spcBef>
                <a:spcPct val="0"/>
              </a:spcBef>
            </a:pPr>
            <a:r>
              <a:rPr lang="en-US" dirty="0"/>
              <a:t>https://www.jointcommission.org/sea_issue_57/</a:t>
            </a:r>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Tree>
    <p:extLst>
      <p:ext uri="{BB962C8B-B14F-4D97-AF65-F5344CB8AC3E}">
        <p14:creationId xmlns:p14="http://schemas.microsoft.com/office/powerpoint/2010/main" val="95570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pPr>
                <a:defRPr/>
              </a:pPr>
              <a:t>31</a:t>
            </a:fld>
            <a:endParaRPr lang="en-US"/>
          </a:p>
        </p:txBody>
      </p:sp>
    </p:spTree>
    <p:extLst>
      <p:ext uri="{BB962C8B-B14F-4D97-AF65-F5344CB8AC3E}">
        <p14:creationId xmlns:p14="http://schemas.microsoft.com/office/powerpoint/2010/main" val="588015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1965" indent="-296910">
              <a:defRPr>
                <a:solidFill>
                  <a:schemeClr val="tx1"/>
                </a:solidFill>
                <a:latin typeface="Calibri" pitchFamily="34" charset="0"/>
              </a:defRPr>
            </a:lvl2pPr>
            <a:lvl3pPr marL="1187639" indent="-237527">
              <a:defRPr>
                <a:solidFill>
                  <a:schemeClr val="tx1"/>
                </a:solidFill>
                <a:latin typeface="Calibri" pitchFamily="34" charset="0"/>
              </a:defRPr>
            </a:lvl3pPr>
            <a:lvl4pPr marL="1662693" indent="-237527">
              <a:defRPr>
                <a:solidFill>
                  <a:schemeClr val="tx1"/>
                </a:solidFill>
                <a:latin typeface="Calibri" pitchFamily="34" charset="0"/>
              </a:defRPr>
            </a:lvl4pPr>
            <a:lvl5pPr marL="2137750" indent="-237527">
              <a:defRPr>
                <a:solidFill>
                  <a:schemeClr val="tx1"/>
                </a:solidFill>
                <a:latin typeface="Calibri" pitchFamily="34" charset="0"/>
              </a:defRPr>
            </a:lvl5pPr>
            <a:lvl6pPr marL="2612805" indent="-237527" fontAlgn="base">
              <a:spcBef>
                <a:spcPct val="0"/>
              </a:spcBef>
              <a:spcAft>
                <a:spcPct val="0"/>
              </a:spcAft>
              <a:defRPr>
                <a:solidFill>
                  <a:schemeClr val="tx1"/>
                </a:solidFill>
                <a:latin typeface="Calibri" pitchFamily="34" charset="0"/>
              </a:defRPr>
            </a:lvl6pPr>
            <a:lvl7pPr marL="3087860" indent="-237527" fontAlgn="base">
              <a:spcBef>
                <a:spcPct val="0"/>
              </a:spcBef>
              <a:spcAft>
                <a:spcPct val="0"/>
              </a:spcAft>
              <a:defRPr>
                <a:solidFill>
                  <a:schemeClr val="tx1"/>
                </a:solidFill>
                <a:latin typeface="Calibri" pitchFamily="34" charset="0"/>
              </a:defRPr>
            </a:lvl7pPr>
            <a:lvl8pPr marL="3562916" indent="-237527" fontAlgn="base">
              <a:spcBef>
                <a:spcPct val="0"/>
              </a:spcBef>
              <a:spcAft>
                <a:spcPct val="0"/>
              </a:spcAft>
              <a:defRPr>
                <a:solidFill>
                  <a:schemeClr val="tx1"/>
                </a:solidFill>
                <a:latin typeface="Calibri" pitchFamily="34" charset="0"/>
              </a:defRPr>
            </a:lvl8pPr>
            <a:lvl9pPr marL="4037971" indent="-237527"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1F8D049-0E7A-4A9B-86A2-49B4155974C4}" type="slidenum">
              <a:rPr lang="en-US" smtClean="0"/>
              <a:pPr fontAlgn="base">
                <a:spcBef>
                  <a:spcPct val="0"/>
                </a:spcBef>
                <a:spcAft>
                  <a:spcPct val="0"/>
                </a:spcAft>
                <a:defRPr/>
              </a:pPr>
              <a:t>32</a:t>
            </a:fld>
            <a:endParaRPr lang="en-US"/>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Refer to the survey pdf</a:t>
            </a:r>
            <a:endParaRPr lang="en-US" dirty="0"/>
          </a:p>
        </p:txBody>
      </p:sp>
    </p:spTree>
    <p:extLst>
      <p:ext uri="{BB962C8B-B14F-4D97-AF65-F5344CB8AC3E}">
        <p14:creationId xmlns:p14="http://schemas.microsoft.com/office/powerpoint/2010/main" val="1282183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xfrm>
            <a:off x="1230313" y="708025"/>
            <a:ext cx="4725987" cy="3546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noChangeArrowheads="1"/>
          </p:cNvSpPr>
          <p:nvPr>
            <p:ph type="body" idx="1"/>
          </p:nvPr>
        </p:nvSpPr>
        <p:spPr bwMode="auto">
          <a:xfrm>
            <a:off x="718389" y="4489379"/>
            <a:ext cx="5747103" cy="4254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Let’s see how Reason’s components of culture are measured by the AHRQ survey….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xfrm>
            <a:off x="1228725" y="708025"/>
            <a:ext cx="4725988" cy="3546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noChangeArrowheads="1"/>
          </p:cNvSpPr>
          <p:nvPr>
            <p:ph type="body" idx="1"/>
          </p:nvPr>
        </p:nvSpPr>
        <p:spPr bwMode="auto">
          <a:xfrm>
            <a:off x="718389" y="4489379"/>
            <a:ext cx="5747103" cy="4254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1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ABBFA0C0-A4BB-4472-822A-DB41B6996E9D}" type="slidenum">
              <a:rPr lang="en-US" smtClean="0"/>
              <a:pPr>
                <a:defRPr/>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F24ECD-B79B-484B-960F-2035E4846501}" type="slidenum">
              <a:rPr lang="en-US" smtClean="0"/>
              <a:t>38</a:t>
            </a:fld>
            <a:endParaRPr lang="en-US"/>
          </a:p>
        </p:txBody>
      </p:sp>
    </p:spTree>
    <p:extLst>
      <p:ext uri="{BB962C8B-B14F-4D97-AF65-F5344CB8AC3E}">
        <p14:creationId xmlns:p14="http://schemas.microsoft.com/office/powerpoint/2010/main" val="587337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When</a:t>
            </a:r>
            <a:r>
              <a:rPr lang="en-US" altLang="en-US" baseline="0" dirty="0"/>
              <a:t> we talk about just culture we are really talking about a system of workplace justice.  One that is transparent, consistent, and fair.  It holds the organization (leaders) accountable for the systems it puts into place and the employees for making safe choices within those systems.  The management of the behaviors within the system must be consistent and objective (as possible).  It uses tools, such as the just culture algorithm and structured methods of event investigation to support the consistent approach across the organization. </a:t>
            </a:r>
            <a:endParaRPr lang="en-US" altLang="en-US" dirty="0"/>
          </a:p>
        </p:txBody>
      </p:sp>
      <p:sp>
        <p:nvSpPr>
          <p:cNvPr id="4" name="Slide Number Placeholder 3"/>
          <p:cNvSpPr>
            <a:spLocks noGrp="1"/>
          </p:cNvSpPr>
          <p:nvPr>
            <p:ph type="sldNum" sz="quarter" idx="5"/>
          </p:nvPr>
        </p:nvSpPr>
        <p:spPr/>
        <p:txBody>
          <a:bodyPr/>
          <a:lstStyle/>
          <a:p>
            <a:pPr>
              <a:defRPr/>
            </a:pPr>
            <a:fld id="{D7AF08DF-AF52-4F44-83E8-6B2EAF2251EA}" type="slidenum">
              <a:rPr lang="en-US" smtClean="0"/>
              <a:pPr>
                <a:defRPr/>
              </a:pPr>
              <a:t>39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2018, </a:t>
            </a:r>
            <a:r>
              <a:rPr lang="en-US" sz="1200" b="0" i="0" u="none" strike="noStrike" kern="1200" baseline="0" dirty="0" err="1">
                <a:solidFill>
                  <a:schemeClr val="tx1"/>
                </a:solidFill>
                <a:latin typeface="+mn-lt"/>
                <a:ea typeface="+mn-ea"/>
                <a:cs typeface="+mn-cs"/>
              </a:rPr>
              <a:t>Campione</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Famolare</a:t>
            </a:r>
            <a:r>
              <a:rPr lang="en-US" sz="1200" b="0" i="0" u="none" strike="noStrike" kern="1200" baseline="0" dirty="0">
                <a:solidFill>
                  <a:schemeClr val="tx1"/>
                </a:solidFill>
                <a:latin typeface="+mn-lt"/>
                <a:ea typeface="+mn-ea"/>
                <a:cs typeface="+mn-cs"/>
              </a:rPr>
              <a:t> conducted a study to gain knowledge about promising best practices used by hospitals to improve patient safety culture </a:t>
            </a:r>
            <a:r>
              <a:rPr lang="en-US" sz="1200" b="0" i="0" u="none" strike="noStrike" kern="1200" baseline="0" dirty="0" err="1">
                <a:solidFill>
                  <a:schemeClr val="tx1"/>
                </a:solidFill>
                <a:latin typeface="+mn-lt"/>
                <a:ea typeface="+mn-ea"/>
                <a:cs typeface="+mn-cs"/>
              </a:rPr>
              <a:t>hospitalwide</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They used HSOPS results in the AHRQ database to identify top improving hospitals and conducted </a:t>
            </a:r>
            <a:r>
              <a:rPr lang="en-US" sz="1200" b="0" i="0" u="none" strike="noStrike" kern="1200" baseline="0" dirty="0" err="1">
                <a:solidFill>
                  <a:schemeClr val="tx1"/>
                </a:solidFill>
                <a:latin typeface="+mn-lt"/>
                <a:ea typeface="+mn-ea"/>
                <a:cs typeface="+mn-cs"/>
              </a:rPr>
              <a:t>semistructured</a:t>
            </a:r>
            <a:r>
              <a:rPr lang="en-US" sz="1200" b="0" i="0" u="none" strike="noStrike" kern="1200" baseline="0" dirty="0">
                <a:solidFill>
                  <a:schemeClr val="tx1"/>
                </a:solidFill>
                <a:latin typeface="+mn-lt"/>
                <a:ea typeface="+mn-ea"/>
                <a:cs typeface="+mn-cs"/>
              </a:rPr>
              <a:t> interviews with 6 top performing hospitals.  The goal was to identify common theses and best practices among the hospitals.</a:t>
            </a:r>
          </a:p>
          <a:p>
            <a:r>
              <a:rPr lang="en-US" sz="1200" b="0" i="0" u="none" strike="noStrike" kern="1200" baseline="0" dirty="0">
                <a:solidFill>
                  <a:schemeClr val="tx1"/>
                </a:solidFill>
                <a:latin typeface="+mn-lt"/>
                <a:ea typeface="+mn-ea"/>
                <a:cs typeface="+mn-cs"/>
              </a:rPr>
              <a:t>The mean change in the all-composite percent positive culture score was a 1.7 percentage point increase. The six</a:t>
            </a:r>
          </a:p>
          <a:p>
            <a:r>
              <a:rPr lang="en-US" sz="1200" b="0" i="0" u="none" strike="noStrike" kern="1200" baseline="0" dirty="0">
                <a:solidFill>
                  <a:schemeClr val="tx1"/>
                </a:solidFill>
                <a:latin typeface="+mn-lt"/>
                <a:ea typeface="+mn-ea"/>
                <a:cs typeface="+mn-cs"/>
              </a:rPr>
              <a:t>hospitals interviewed had an average increase of 8.6 percentage points (range, 6.5–10.6) in their culture score. The three</a:t>
            </a:r>
          </a:p>
          <a:p>
            <a:r>
              <a:rPr lang="en-US" sz="1200" b="0" i="0" u="none" strike="noStrike" kern="1200" baseline="0" dirty="0">
                <a:solidFill>
                  <a:schemeClr val="tx1"/>
                </a:solidFill>
                <a:latin typeface="+mn-lt"/>
                <a:ea typeface="+mn-ea"/>
                <a:cs typeface="+mn-cs"/>
              </a:rPr>
              <a:t>most common practices for improving culture as described by the hospital quality leaders from the six hospitals were (1)</a:t>
            </a:r>
          </a:p>
          <a:p>
            <a:r>
              <a:rPr lang="en-US" sz="1200" b="0" i="0" u="none" strike="noStrike" kern="1200" baseline="0" dirty="0">
                <a:solidFill>
                  <a:schemeClr val="tx1"/>
                </a:solidFill>
                <a:latin typeface="+mn-lt"/>
                <a:ea typeface="+mn-ea"/>
                <a:cs typeface="+mn-cs"/>
              </a:rPr>
              <a:t>goal setting and strong action planning for quality improvement, (2) implementation of well-known patient safety initiatives</a:t>
            </a:r>
          </a:p>
          <a:p>
            <a:r>
              <a:rPr lang="en-US" sz="1200" b="0" i="0" u="none" strike="noStrike" kern="1200" baseline="0" dirty="0">
                <a:solidFill>
                  <a:schemeClr val="tx1"/>
                </a:solidFill>
                <a:latin typeface="+mn-lt"/>
                <a:ea typeface="+mn-ea"/>
                <a:cs typeface="+mn-cs"/>
              </a:rPr>
              <a:t>and programs, and (3) rigorous survey administration methods.</a:t>
            </a:r>
          </a:p>
          <a:p>
            <a:r>
              <a:rPr lang="en-US" sz="1200" b="0" i="0" u="none" strike="noStrike" kern="1200" baseline="0" dirty="0">
                <a:solidFill>
                  <a:schemeClr val="tx1"/>
                </a:solidFill>
                <a:latin typeface="+mn-lt"/>
                <a:ea typeface="+mn-ea"/>
                <a:cs typeface="+mn-cs"/>
              </a:rPr>
              <a:t>Among six large hospitals that improved their </a:t>
            </a:r>
            <a:r>
              <a:rPr lang="en-US" sz="1200" b="0" i="0" u="none" strike="noStrike" kern="1200" baseline="0" dirty="0" err="1">
                <a:solidFill>
                  <a:schemeClr val="tx1"/>
                </a:solidFill>
                <a:latin typeface="+mn-lt"/>
                <a:ea typeface="+mn-ea"/>
                <a:cs typeface="+mn-cs"/>
              </a:rPr>
              <a:t>hospitalwide</a:t>
            </a:r>
            <a:r>
              <a:rPr lang="en-US" sz="1200" b="0" i="0" u="none" strike="noStrike" kern="1200" baseline="0" dirty="0">
                <a:solidFill>
                  <a:schemeClr val="tx1"/>
                </a:solidFill>
                <a:latin typeface="+mn-lt"/>
                <a:ea typeface="+mn-ea"/>
                <a:cs typeface="+mn-cs"/>
              </a:rPr>
              <a:t> culture score, the common best practices were the</a:t>
            </a:r>
          </a:p>
          <a:p>
            <a:r>
              <a:rPr lang="en-US" sz="1200" b="0" i="0" u="none" strike="noStrike" kern="1200" baseline="0" dirty="0">
                <a:solidFill>
                  <a:schemeClr val="tx1"/>
                </a:solidFill>
                <a:latin typeface="+mn-lt"/>
                <a:ea typeface="+mn-ea"/>
                <a:cs typeface="+mn-cs"/>
              </a:rPr>
              <a:t>implementation of routine culture measurement with a wide dissemination of results, strong action planning for improvement</a:t>
            </a:r>
          </a:p>
          <a:p>
            <a:r>
              <a:rPr lang="en-US" sz="1200" b="0" i="0" u="none" strike="noStrike" kern="1200" baseline="0" dirty="0">
                <a:solidFill>
                  <a:schemeClr val="tx1"/>
                </a:solidFill>
                <a:latin typeface="+mn-lt"/>
                <a:ea typeface="+mn-ea"/>
                <a:cs typeface="+mn-cs"/>
              </a:rPr>
              <a:t>that includes leadership support and involvement from all staff levels, and multifaceted patient safety programs and education</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Background: Patient safety culture has a positive influence on the effectiveness of patient safety and quality improvement</a:t>
            </a:r>
          </a:p>
          <a:p>
            <a:r>
              <a:rPr lang="en-US" sz="1200" b="0" i="0" u="none" strike="noStrike" kern="1200" baseline="0" dirty="0">
                <a:solidFill>
                  <a:schemeClr val="tx1"/>
                </a:solidFill>
                <a:latin typeface="+mn-lt"/>
                <a:ea typeface="+mn-ea"/>
                <a:cs typeface="+mn-cs"/>
              </a:rPr>
              <a:t>interventions. A study was conducted to gain knowledge about promising best practices used by hospitals to improve</a:t>
            </a:r>
          </a:p>
          <a:p>
            <a:r>
              <a:rPr lang="en-US" sz="1200" b="0" i="0" u="none" strike="noStrike" kern="1200" baseline="0" dirty="0">
                <a:solidFill>
                  <a:schemeClr val="tx1"/>
                </a:solidFill>
                <a:latin typeface="+mn-lt"/>
                <a:ea typeface="+mn-ea"/>
                <a:cs typeface="+mn-cs"/>
              </a:rPr>
              <a:t>patient safety culture </a:t>
            </a:r>
            <a:r>
              <a:rPr lang="en-US" sz="1200" b="0" i="0" u="none" strike="noStrike" kern="1200" baseline="0" dirty="0" err="1">
                <a:solidFill>
                  <a:schemeClr val="tx1"/>
                </a:solidFill>
                <a:latin typeface="+mn-lt"/>
                <a:ea typeface="+mn-ea"/>
                <a:cs typeface="+mn-cs"/>
              </a:rPr>
              <a:t>hospitalwide</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Methods: Agency for Healthcare Research and Quality (AHRQ) Surveys on Patient Safety Culture™ (SOPS) Hospital</a:t>
            </a:r>
          </a:p>
          <a:p>
            <a:r>
              <a:rPr lang="en-US" sz="1200" b="0" i="0" u="none" strike="noStrike" kern="1200" baseline="0" dirty="0">
                <a:solidFill>
                  <a:schemeClr val="tx1"/>
                </a:solidFill>
                <a:latin typeface="+mn-lt"/>
                <a:ea typeface="+mn-ea"/>
                <a:cs typeface="+mn-cs"/>
              </a:rPr>
              <a:t>Survey longitudinal results from 536 hospitals that submitted data to the Hospital SOPS database from 2007 to 2014 were</a:t>
            </a:r>
          </a:p>
          <a:p>
            <a:r>
              <a:rPr lang="en-US" sz="1200" b="0" i="0" u="none" strike="noStrike" kern="1200" baseline="0" dirty="0">
                <a:solidFill>
                  <a:schemeClr val="tx1"/>
                </a:solidFill>
                <a:latin typeface="+mn-lt"/>
                <a:ea typeface="+mn-ea"/>
                <a:cs typeface="+mn-cs"/>
              </a:rPr>
              <a:t>analyzed. Composite-level and aggregate improvement was measured, resulting in the identification of “top-improving,” large</a:t>
            </a:r>
          </a:p>
          <a:p>
            <a:r>
              <a:rPr lang="en-US" sz="1200" b="0" i="0" u="none" strike="noStrike" kern="1200" baseline="0" dirty="0">
                <a:solidFill>
                  <a:schemeClr val="tx1"/>
                </a:solidFill>
                <a:latin typeface="+mn-lt"/>
                <a:ea typeface="+mn-ea"/>
                <a:cs typeface="+mn-cs"/>
              </a:rPr>
              <a:t>hospitals (400 + beds). </a:t>
            </a:r>
            <a:r>
              <a:rPr lang="en-US" sz="1200" b="0" i="0" u="none" strike="noStrike" kern="1200" baseline="0" dirty="0" err="1">
                <a:solidFill>
                  <a:schemeClr val="tx1"/>
                </a:solidFill>
                <a:latin typeface="+mn-lt"/>
                <a:ea typeface="+mn-ea"/>
                <a:cs typeface="+mn-cs"/>
              </a:rPr>
              <a:t>Semistructured</a:t>
            </a:r>
            <a:r>
              <a:rPr lang="en-US" sz="1200" b="0" i="0" u="none" strike="noStrike" kern="1200" baseline="0" dirty="0">
                <a:solidFill>
                  <a:schemeClr val="tx1"/>
                </a:solidFill>
                <a:latin typeface="+mn-lt"/>
                <a:ea typeface="+mn-ea"/>
                <a:cs typeface="+mn-cs"/>
              </a:rPr>
              <a:t> interviews were conducted with one to three interviewees (for example, Vice President</a:t>
            </a:r>
          </a:p>
          <a:p>
            <a:r>
              <a:rPr lang="en-US" sz="1200" b="0" i="0" u="none" strike="noStrike" kern="1200" baseline="0" dirty="0">
                <a:solidFill>
                  <a:schemeClr val="tx1"/>
                </a:solidFill>
                <a:latin typeface="+mn-lt"/>
                <a:ea typeface="+mn-ea"/>
                <a:cs typeface="+mn-cs"/>
              </a:rPr>
              <a:t>of Clinical Quality, Patient Safety Officer, Chief Medical Officer) from six top-improving hospitals. The transcripts of</a:t>
            </a:r>
          </a:p>
          <a:p>
            <a:r>
              <a:rPr lang="en-US" sz="1200" b="0" i="0" u="none" strike="noStrike" kern="1200" baseline="0" dirty="0">
                <a:solidFill>
                  <a:schemeClr val="tx1"/>
                </a:solidFill>
                <a:latin typeface="+mn-lt"/>
                <a:ea typeface="+mn-ea"/>
                <a:cs typeface="+mn-cs"/>
              </a:rPr>
              <a:t>the interviews were analyzed to identify common themes and best practices among the hospitals.</a:t>
            </a:r>
          </a:p>
          <a:p>
            <a:r>
              <a:rPr lang="en-US" sz="1200" b="0" i="0" u="none" strike="noStrike" kern="1200" baseline="0" dirty="0">
                <a:solidFill>
                  <a:schemeClr val="tx1"/>
                </a:solidFill>
                <a:latin typeface="+mn-lt"/>
                <a:ea typeface="+mn-ea"/>
                <a:cs typeface="+mn-cs"/>
              </a:rPr>
              <a:t>Results: The mean change in the all-composite percent positive culture score was a 1.7 percentage point increase. The six</a:t>
            </a:r>
          </a:p>
          <a:p>
            <a:r>
              <a:rPr lang="en-US" sz="1200" b="0" i="0" u="none" strike="noStrike" kern="1200" baseline="0" dirty="0">
                <a:solidFill>
                  <a:schemeClr val="tx1"/>
                </a:solidFill>
                <a:latin typeface="+mn-lt"/>
                <a:ea typeface="+mn-ea"/>
                <a:cs typeface="+mn-cs"/>
              </a:rPr>
              <a:t>hospitals interviewed had an average increase of 8.6 percentage points (range, 6.5–10.6) in their culture score. The three</a:t>
            </a:r>
          </a:p>
          <a:p>
            <a:r>
              <a:rPr lang="en-US" sz="1200" b="0" i="0" u="none" strike="noStrike" kern="1200" baseline="0" dirty="0">
                <a:solidFill>
                  <a:schemeClr val="tx1"/>
                </a:solidFill>
                <a:latin typeface="+mn-lt"/>
                <a:ea typeface="+mn-ea"/>
                <a:cs typeface="+mn-cs"/>
              </a:rPr>
              <a:t>most common practices for improving culture as described by the hospital quality leaders from the six hospitals were (1)</a:t>
            </a:r>
          </a:p>
          <a:p>
            <a:r>
              <a:rPr lang="en-US" sz="1200" b="0" i="0" u="none" strike="noStrike" kern="1200" baseline="0" dirty="0">
                <a:solidFill>
                  <a:schemeClr val="tx1"/>
                </a:solidFill>
                <a:latin typeface="+mn-lt"/>
                <a:ea typeface="+mn-ea"/>
                <a:cs typeface="+mn-cs"/>
              </a:rPr>
              <a:t>goal setting and strong action planning for quality improvement, (2) implementation of well-known patient safety initiatives</a:t>
            </a:r>
          </a:p>
          <a:p>
            <a:r>
              <a:rPr lang="en-US" sz="1200" b="0" i="0" u="none" strike="noStrike" kern="1200" baseline="0" dirty="0">
                <a:solidFill>
                  <a:schemeClr val="tx1"/>
                </a:solidFill>
                <a:latin typeface="+mn-lt"/>
                <a:ea typeface="+mn-ea"/>
                <a:cs typeface="+mn-cs"/>
              </a:rPr>
              <a:t>and programs, and (3) rigorous survey administration methods.</a:t>
            </a:r>
          </a:p>
          <a:p>
            <a:r>
              <a:rPr lang="en-US" sz="1200" b="0" i="0" u="none" strike="noStrike" kern="1200" baseline="0" dirty="0">
                <a:solidFill>
                  <a:schemeClr val="tx1"/>
                </a:solidFill>
                <a:latin typeface="+mn-lt"/>
                <a:ea typeface="+mn-ea"/>
                <a:cs typeface="+mn-cs"/>
              </a:rPr>
              <a:t>Conclusion: Among six large hospitals that improved their </a:t>
            </a:r>
            <a:r>
              <a:rPr lang="en-US" sz="1200" b="0" i="0" u="none" strike="noStrike" kern="1200" baseline="0" dirty="0" err="1">
                <a:solidFill>
                  <a:schemeClr val="tx1"/>
                </a:solidFill>
                <a:latin typeface="+mn-lt"/>
                <a:ea typeface="+mn-ea"/>
                <a:cs typeface="+mn-cs"/>
              </a:rPr>
              <a:t>hospitalwide</a:t>
            </a:r>
            <a:r>
              <a:rPr lang="en-US" sz="1200" b="0" i="0" u="none" strike="noStrike" kern="1200" baseline="0" dirty="0">
                <a:solidFill>
                  <a:schemeClr val="tx1"/>
                </a:solidFill>
                <a:latin typeface="+mn-lt"/>
                <a:ea typeface="+mn-ea"/>
                <a:cs typeface="+mn-cs"/>
              </a:rPr>
              <a:t> culture score, the common best practices were the</a:t>
            </a:r>
          </a:p>
          <a:p>
            <a:r>
              <a:rPr lang="en-US" sz="1200" b="0" i="0" u="none" strike="noStrike" kern="1200" baseline="0" dirty="0">
                <a:solidFill>
                  <a:schemeClr val="tx1"/>
                </a:solidFill>
                <a:latin typeface="+mn-lt"/>
                <a:ea typeface="+mn-ea"/>
                <a:cs typeface="+mn-cs"/>
              </a:rPr>
              <a:t>implementation of routine culture measurement with a wide dissemination of results, strong action planning for improvement</a:t>
            </a:r>
          </a:p>
          <a:p>
            <a:r>
              <a:rPr lang="en-US" sz="1200" b="0" i="0" u="none" strike="noStrike" kern="1200" baseline="0" dirty="0">
                <a:solidFill>
                  <a:schemeClr val="tx1"/>
                </a:solidFill>
                <a:latin typeface="+mn-lt"/>
                <a:ea typeface="+mn-ea"/>
                <a:cs typeface="+mn-cs"/>
              </a:rPr>
              <a:t>that includes leadership support and involvement from all staff levels, and multifaceted patient safety programs and education.</a:t>
            </a:r>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40</a:t>
            </a:fld>
            <a:endParaRPr lang="en-US"/>
          </a:p>
        </p:txBody>
      </p:sp>
    </p:spTree>
    <p:extLst>
      <p:ext uri="{BB962C8B-B14F-4D97-AF65-F5344CB8AC3E}">
        <p14:creationId xmlns:p14="http://schemas.microsoft.com/office/powerpoint/2010/main" val="94389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listed with AHRQ,</a:t>
            </a:r>
            <a:r>
              <a:rPr lang="en-US" baseline="0" dirty="0" smtClean="0"/>
              <a:t> a PSO must meet certification for listing requirements initially and every three years.  </a:t>
            </a:r>
            <a:r>
              <a:rPr lang="en-US" dirty="0" smtClean="0"/>
              <a:t>Excellent</a:t>
            </a:r>
            <a:r>
              <a:rPr lang="en-US" baseline="0" dirty="0" smtClean="0"/>
              <a:t> information about the AHRQ’s PSO program is freely available on their website, including a list of PSOs across the US which meet the listing requirements of AHRQ.  There are about 84 listed PSOs.</a:t>
            </a:r>
          </a:p>
          <a:p>
            <a:endParaRPr lang="en-US" dirty="0"/>
          </a:p>
        </p:txBody>
      </p:sp>
      <p:sp>
        <p:nvSpPr>
          <p:cNvPr id="4" name="Slide Number Placeholder 3"/>
          <p:cNvSpPr>
            <a:spLocks noGrp="1"/>
          </p:cNvSpPr>
          <p:nvPr>
            <p:ph type="sldNum" sz="quarter" idx="10"/>
          </p:nvPr>
        </p:nvSpPr>
        <p:spPr/>
        <p:txBody>
          <a:bodyPr/>
          <a:lstStyle/>
          <a:p>
            <a:fld id="{F3AEA00C-7A08-4948-92E2-64245DBE0B35}" type="slidenum">
              <a:rPr lang="en-US" smtClean="0"/>
              <a:t>6</a:t>
            </a:fld>
            <a:endParaRPr lang="en-US"/>
          </a:p>
        </p:txBody>
      </p:sp>
    </p:spTree>
    <p:extLst>
      <p:ext uri="{BB962C8B-B14F-4D97-AF65-F5344CB8AC3E}">
        <p14:creationId xmlns:p14="http://schemas.microsoft.com/office/powerpoint/2010/main" val="3074867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bwMode="auto">
          <a:xfrm>
            <a:off x="1173163" y="695325"/>
            <a:ext cx="4641850" cy="3482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noChangeArrowheads="1"/>
          </p:cNvSpPr>
          <p:nvPr>
            <p:ph type="body" idx="1"/>
          </p:nvPr>
        </p:nvSpPr>
        <p:spPr bwMode="auto">
          <a:xfrm>
            <a:off x="697553" y="4408808"/>
            <a:ext cx="5589898" cy="41805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charset="0"/>
              </a:rPr>
              <a:t>Reporting, obtaining information about the processes and outcomes of care, is the foundation of a safe, informed culture. Psychologist James Reason states, “Any safety information system depends crucially on the willing participation of the workforce, the people in direct contact with the hazards.” To achieve this, it is necessary to engineer a </a:t>
            </a:r>
            <a:r>
              <a:rPr lang="en-US" altLang="en-US" i="1" dirty="0">
                <a:latin typeface="Arial" charset="0"/>
              </a:rPr>
              <a:t>reporting culture—</a:t>
            </a:r>
            <a:r>
              <a:rPr lang="en-US" altLang="en-US" dirty="0">
                <a:latin typeface="Arial" charset="0"/>
              </a:rPr>
              <a:t>an organization in which people are prepared to report their errors and near-misses.” The practices that support a reporting culture include formal reporting systems that are </a:t>
            </a:r>
            <a:r>
              <a:rPr lang="en-US" altLang="en-US" dirty="0" err="1">
                <a:latin typeface="Arial" charset="0"/>
              </a:rPr>
              <a:t>nonpunitive</a:t>
            </a:r>
            <a:r>
              <a:rPr lang="en-US" altLang="en-US" dirty="0">
                <a:latin typeface="Arial" charset="0"/>
              </a:rPr>
              <a:t>, independent of other systems</a:t>
            </a:r>
            <a:r>
              <a:rPr lang="en-US" altLang="en-US" baseline="0" dirty="0">
                <a:latin typeface="Arial" charset="0"/>
              </a:rPr>
              <a:t> (HR), timely, </a:t>
            </a:r>
            <a:endParaRPr lang="en-US" altLang="en-US" dirty="0">
              <a:latin typeface="Arial" charset="0"/>
            </a:endParaRPr>
          </a:p>
          <a:p>
            <a:pPr eaLnBrk="1" hangingPunct="1">
              <a:spcBef>
                <a:spcPct val="0"/>
              </a:spcBef>
            </a:pPr>
            <a:r>
              <a:rPr lang="en-US" altLang="en-US" dirty="0">
                <a:latin typeface="Arial" charset="0"/>
              </a:rPr>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Feedback loop – what happens to reports?  What is done with them?  Are they used for learning? (or punishment)?</a:t>
            </a:r>
            <a:r>
              <a:rPr lang="en-US" baseline="0" dirty="0"/>
              <a:t> </a:t>
            </a:r>
            <a:r>
              <a:rPr lang="en-US" dirty="0"/>
              <a:t>Are meaningful</a:t>
            </a:r>
            <a:r>
              <a:rPr lang="en-US" baseline="0" dirty="0"/>
              <a:t> changes made?  If not, why report?</a:t>
            </a:r>
            <a:endParaRPr lang="en-US" dirty="0"/>
          </a:p>
        </p:txBody>
      </p:sp>
      <p:sp>
        <p:nvSpPr>
          <p:cNvPr id="4" name="Slide Number Placeholder 3"/>
          <p:cNvSpPr>
            <a:spLocks noGrp="1"/>
          </p:cNvSpPr>
          <p:nvPr>
            <p:ph type="sldNum" sz="quarter" idx="5"/>
          </p:nvPr>
        </p:nvSpPr>
        <p:spPr/>
        <p:txBody>
          <a:bodyPr/>
          <a:lstStyle/>
          <a:p>
            <a:fld id="{70F24ECD-B79B-484B-960F-2035E4846501}" type="slidenum">
              <a:rPr lang="en-US" smtClean="0"/>
              <a:t>42</a:t>
            </a:fld>
            <a:endParaRPr lang="en-US"/>
          </a:p>
        </p:txBody>
      </p:sp>
    </p:spTree>
    <p:extLst>
      <p:ext uri="{BB962C8B-B14F-4D97-AF65-F5344CB8AC3E}">
        <p14:creationId xmlns:p14="http://schemas.microsoft.com/office/powerpoint/2010/main" val="640952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charset="0"/>
              </a:rPr>
              <a:t>A learning culture takes action based on information about its systems. A learning culture is driven to improve through constant feedback about the successes and failures of its processes. The foundation of a learning culture is information systems…reporting. Ultimately, the willingness of workers to report depends on their belief that the organization will analyze reported information and then implement appropriate change—organizational practices support a </a:t>
            </a:r>
            <a:r>
              <a:rPr lang="en-US" altLang="en-US" i="1" dirty="0">
                <a:latin typeface="Arial" charset="0"/>
              </a:rPr>
              <a:t>learning culture</a:t>
            </a:r>
            <a:r>
              <a:rPr lang="en-US" altLang="en-US" dirty="0">
                <a:latin typeface="Arial" charset="0"/>
              </a:rPr>
              <a:t>. Root cause analysis, individual and aggregate, FMEA, Safety Briefings, and Leadership WalkRounds are the tools that organizations use to learn from their experience. </a:t>
            </a:r>
          </a:p>
          <a:p>
            <a:pPr eaLnBrk="1" hangingPunct="1">
              <a:spcBef>
                <a:spcPct val="0"/>
              </a:spcBef>
            </a:pPr>
            <a:endParaRPr lang="en-US" altLang="en-US" dirty="0">
              <a:latin typeface="Arial" charset="0"/>
            </a:endParaRPr>
          </a:p>
          <a:p>
            <a:endParaRPr lang="en-US" altLang="en-US" dirty="0"/>
          </a:p>
        </p:txBody>
      </p:sp>
      <p:sp>
        <p:nvSpPr>
          <p:cNvPr id="4" name="Slide Number Placeholder 3"/>
          <p:cNvSpPr>
            <a:spLocks noGrp="1"/>
          </p:cNvSpPr>
          <p:nvPr>
            <p:ph type="sldNum" sz="quarter" idx="5"/>
          </p:nvPr>
        </p:nvSpPr>
        <p:spPr/>
        <p:txBody>
          <a:bodyPr/>
          <a:lstStyle/>
          <a:p>
            <a:pPr>
              <a:defRPr/>
            </a:pPr>
            <a:fld id="{81058FEE-FE17-4F5B-8E87-62F0CC13DF92}" type="slidenum">
              <a:rPr lang="en-US" smtClean="0"/>
              <a:pPr>
                <a:defRPr/>
              </a:pPr>
              <a:t>43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from the frontline is the foundation of patient safety culture.  Open communication between frontline and leadership.</a:t>
            </a:r>
          </a:p>
          <a:p>
            <a:r>
              <a:rPr lang="en-US" dirty="0"/>
              <a:t>Add</a:t>
            </a:r>
            <a:r>
              <a:rPr lang="en-US" baseline="0" dirty="0"/>
              <a:t> Deming philosophy – those who are doing the work know best how the work is done.</a:t>
            </a:r>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pPr>
                <a:defRPr/>
              </a:pPr>
              <a:t>44</a:t>
            </a:fld>
            <a:endParaRPr lang="en-US"/>
          </a:p>
        </p:txBody>
      </p:sp>
    </p:spTree>
    <p:extLst>
      <p:ext uri="{BB962C8B-B14F-4D97-AF65-F5344CB8AC3E}">
        <p14:creationId xmlns:p14="http://schemas.microsoft.com/office/powerpoint/2010/main" val="2383004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a:t>
            </a:r>
            <a:r>
              <a:rPr lang="en-US" baseline="0" dirty="0"/>
              <a:t>  </a:t>
            </a:r>
            <a:r>
              <a:rPr lang="en-US" baseline="0" dirty="0" err="1"/>
              <a:t>TeamSTEPPS</a:t>
            </a:r>
            <a:r>
              <a:rPr lang="en-US" baseline="0" dirty="0"/>
              <a:t> support the flexible culture - </a:t>
            </a:r>
            <a:r>
              <a:rPr lang="en-US" dirty="0"/>
              <a:t>The knowledge, skills, attitudes, language and coordinating mechanisms inherent in teamwork</a:t>
            </a:r>
            <a:r>
              <a:rPr lang="en-US" dirty="0">
                <a:hlinkClick r:id="rId3"/>
              </a:rPr>
              <a:t>5</a:t>
            </a:r>
            <a:r>
              <a:rPr lang="en-US" dirty="0"/>
              <a:t> create the flexibility team members need to manage complexity</a:t>
            </a:r>
            <a:r>
              <a:rPr lang="en-US" dirty="0">
                <a:hlinkClick r:id="rId4"/>
              </a:rPr>
              <a:t>6</a:t>
            </a:r>
            <a:r>
              <a:rPr lang="en-US" dirty="0"/>
              <a:t> and learn from experience.  (Jones, et. Al)</a:t>
            </a:r>
          </a:p>
        </p:txBody>
      </p:sp>
      <p:sp>
        <p:nvSpPr>
          <p:cNvPr id="4" name="Slide Number Placeholder 3"/>
          <p:cNvSpPr>
            <a:spLocks noGrp="1"/>
          </p:cNvSpPr>
          <p:nvPr>
            <p:ph type="sldNum" sz="quarter" idx="5"/>
          </p:nvPr>
        </p:nvSpPr>
        <p:spPr/>
        <p:txBody>
          <a:bodyPr/>
          <a:lstStyle/>
          <a:p>
            <a:fld id="{70F24ECD-B79B-484B-960F-2035E4846501}" type="slidenum">
              <a:rPr lang="en-US" smtClean="0"/>
              <a:t>45</a:t>
            </a:fld>
            <a:endParaRPr lang="en-US"/>
          </a:p>
        </p:txBody>
      </p:sp>
    </p:spTree>
    <p:extLst>
      <p:ext uri="{BB962C8B-B14F-4D97-AF65-F5344CB8AC3E}">
        <p14:creationId xmlns:p14="http://schemas.microsoft.com/office/powerpoint/2010/main" val="295911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xfrm>
            <a:off x="1171575" y="695325"/>
            <a:ext cx="4641850" cy="3482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noChangeArrowheads="1"/>
          </p:cNvSpPr>
          <p:nvPr>
            <p:ph type="body" idx="1"/>
          </p:nvPr>
        </p:nvSpPr>
        <p:spPr bwMode="auto">
          <a:xfrm>
            <a:off x="697553" y="4408808"/>
            <a:ext cx="5589898" cy="41805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charset="0"/>
              </a:rPr>
              <a:t>Psychologist James Reason states, “</a:t>
            </a:r>
            <a:r>
              <a:rPr lang="en-US" altLang="en-US" sz="300" dirty="0">
                <a:latin typeface="Arial" charset="0"/>
              </a:rPr>
              <a:t>A </a:t>
            </a:r>
            <a:r>
              <a:rPr lang="en-US" altLang="en-US" sz="300" i="1" dirty="0">
                <a:latin typeface="Arial" charset="0"/>
              </a:rPr>
              <a:t>flexible culture</a:t>
            </a:r>
            <a:r>
              <a:rPr lang="en-US" altLang="en-US" sz="300" dirty="0">
                <a:latin typeface="Arial" charset="0"/>
              </a:rPr>
              <a:t> takes a number of forms, but in many cases it involves shifting from the conventional hierarchical mode to a flatter professional structure, where control passes to task experts on the spot, and then reverts back to the traditional bureaucratic mode once the emergency has passed.”</a:t>
            </a:r>
          </a:p>
          <a:p>
            <a:pPr eaLnBrk="1" hangingPunct="1">
              <a:spcBef>
                <a:spcPct val="0"/>
              </a:spcBef>
            </a:pPr>
            <a:r>
              <a:rPr lang="en-US" altLang="en-US" dirty="0" err="1">
                <a:latin typeface="Arial" charset="0"/>
              </a:rPr>
              <a:t>TeamSTEPPS</a:t>
            </a:r>
            <a:r>
              <a:rPr lang="en-US" altLang="en-US" dirty="0">
                <a:latin typeface="Arial" charset="0"/>
              </a:rPr>
              <a:t> stands for Team Strategies and Tools to Enhance Performance and Patient Safety. </a:t>
            </a:r>
            <a:r>
              <a:rPr lang="en-US" altLang="en-US" dirty="0" err="1">
                <a:latin typeface="Arial" charset="0"/>
              </a:rPr>
              <a:t>TeamSTEPPS</a:t>
            </a:r>
            <a:r>
              <a:rPr lang="en-US" altLang="en-US" dirty="0">
                <a:latin typeface="Arial" charset="0"/>
              </a:rPr>
              <a:t> is an evidence-based team training program developed by the Department of Defense and the Agency for Healthcare Research and Quality. It builds on 30 years of research on teams and team performance in high-risk areas such as aviation, the military, nuclear power, and healthcare in which poor performance may lead to serious consequences or death. </a:t>
            </a:r>
            <a:r>
              <a:rPr lang="en-US" altLang="en-US" dirty="0" err="1">
                <a:latin typeface="Arial" charset="0"/>
              </a:rPr>
              <a:t>TeamSTEPPS</a:t>
            </a:r>
            <a:r>
              <a:rPr lang="en-US" altLang="en-US" dirty="0">
                <a:latin typeface="Arial" charset="0"/>
              </a:rPr>
              <a:t> is designed to optimize team performance across the healthcare delivery system by focusing on specific skills supporting team performance that empowers ‘experts on the spot’ to ensure all have a shared mental model.   </a:t>
            </a:r>
          </a:p>
          <a:p>
            <a:pPr eaLnBrk="1" hangingPunct="1">
              <a:spcBef>
                <a:spcPct val="0"/>
              </a:spcBef>
            </a:pPr>
            <a:r>
              <a:rPr lang="en-US" altLang="en-US" dirty="0">
                <a:latin typeface="Arial" charset="0"/>
              </a:rPr>
              <a:t>Provides healthcare teams the capacity for resilience to adapt to ever-changing environments</a:t>
            </a:r>
            <a:r>
              <a:rPr lang="en-US" altLang="en-US" baseline="0" dirty="0">
                <a:latin typeface="Arial" charset="0"/>
              </a:rPr>
              <a:t> and needs – deference to expertise, regardless of title.</a:t>
            </a:r>
            <a:endParaRPr lang="en-US" altLang="en-US" dirty="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pPr>
                <a:defRPr/>
              </a:pPr>
              <a:t>47</a:t>
            </a:fld>
            <a:endParaRPr lang="en-US"/>
          </a:p>
        </p:txBody>
      </p:sp>
    </p:spTree>
    <p:extLst>
      <p:ext uri="{BB962C8B-B14F-4D97-AF65-F5344CB8AC3E}">
        <p14:creationId xmlns:p14="http://schemas.microsoft.com/office/powerpoint/2010/main" val="2907006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52">
              <a:defRPr/>
            </a:pPr>
            <a:r>
              <a:rPr lang="en-US" dirty="0"/>
              <a:t>Finally, remember we can often identify whether an item within a dimension is asking about a belief/value or a behavior/practice. We want to look for gaps between beliefs and behaviors within dimensions. We will identify evidence-based practices that can bridge those gaps and “engineer a culture of safety.”</a:t>
            </a:r>
          </a:p>
          <a:p>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pPr>
                <a:defRPr/>
              </a:pPr>
              <a:t>48</a:t>
            </a:fld>
            <a:endParaRPr lang="en-US"/>
          </a:p>
        </p:txBody>
      </p:sp>
    </p:spTree>
    <p:extLst>
      <p:ext uri="{BB962C8B-B14F-4D97-AF65-F5344CB8AC3E}">
        <p14:creationId xmlns:p14="http://schemas.microsoft.com/office/powerpoint/2010/main" val="518644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commercial aviation, nuclear power and military aircraft carriers are examples of HROs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classic example is that of the military aircraft carrier: despite significant production pressures (aircrafts take off and land every 48–60 seconds), constantly changing conditions, and hierarchical organizational structure, all personnel consistently prioritize safety and have both the authority and the responsibility to make real-time operational adjustments to </a:t>
            </a:r>
            <a:r>
              <a:rPr lang="en-US" sz="1200" b="0" i="0" u="none" strike="noStrike" kern="1200" dirty="0">
                <a:solidFill>
                  <a:schemeClr val="tx1"/>
                </a:solidFill>
                <a:effectLst/>
                <a:latin typeface="+mn-lt"/>
                <a:ea typeface="+mn-ea"/>
                <a:cs typeface="+mn-cs"/>
                <a:hlinkClick r:id="rId3"/>
              </a:rPr>
              <a:t>maintain safe operations</a:t>
            </a:r>
            <a:r>
              <a:rPr lang="en-US" sz="1200" b="0" i="0" kern="1200" dirty="0">
                <a:solidFill>
                  <a:schemeClr val="tx1"/>
                </a:solidFill>
                <a:effectLst/>
                <a:latin typeface="+mn-lt"/>
                <a:ea typeface="+mn-ea"/>
                <a:cs typeface="+mn-cs"/>
              </a:rPr>
              <a:t> as the top priority  https://psnet.ahrq.gov/primers/primer/31/high-reliability </a:t>
            </a:r>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50</a:t>
            </a:fld>
            <a:endParaRPr lang="en-US"/>
          </a:p>
        </p:txBody>
      </p:sp>
    </p:spTree>
    <p:extLst>
      <p:ext uri="{BB962C8B-B14F-4D97-AF65-F5344CB8AC3E}">
        <p14:creationId xmlns:p14="http://schemas.microsoft.com/office/powerpoint/2010/main" val="3574710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fit into what we’ve learning about a just culture and reporting</a:t>
            </a:r>
            <a:r>
              <a:rPr lang="en-US" baseline="0" dirty="0" smtClean="0"/>
              <a:t> culture?</a:t>
            </a:r>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52</a:t>
            </a:fld>
            <a:endParaRPr lang="en-US"/>
          </a:p>
        </p:txBody>
      </p:sp>
    </p:spTree>
    <p:extLst>
      <p:ext uri="{BB962C8B-B14F-4D97-AF65-F5344CB8AC3E}">
        <p14:creationId xmlns:p14="http://schemas.microsoft.com/office/powerpoint/2010/main" val="135863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value and benefits</a:t>
            </a:r>
            <a:r>
              <a:rPr lang="en-US" baseline="0" dirty="0"/>
              <a:t> of working with NCPS come from the federal and state protections that are offered to healthcare providers who work with </a:t>
            </a:r>
            <a:r>
              <a:rPr lang="en-US" baseline="0" dirty="0" smtClean="0"/>
              <a:t>a PSO</a:t>
            </a:r>
            <a:r>
              <a:rPr lang="en-US" baseline="0" dirty="0"/>
              <a:t>.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NCPS provides a safe and </a:t>
            </a:r>
            <a:r>
              <a:rPr lang="en-US" sz="1200" b="1" dirty="0"/>
              <a:t>protected</a:t>
            </a:r>
            <a:r>
              <a:rPr lang="en-US" sz="1200" dirty="0"/>
              <a:t> environment in which to </a:t>
            </a:r>
            <a:r>
              <a:rPr lang="en-US" sz="1200" b="1" dirty="0"/>
              <a:t>report, analyze</a:t>
            </a:r>
            <a:r>
              <a:rPr lang="en-US" sz="1200" dirty="0"/>
              <a:t>, and </a:t>
            </a:r>
            <a:r>
              <a:rPr lang="en-US" sz="1200" b="1" dirty="0"/>
              <a:t>share</a:t>
            </a:r>
            <a:r>
              <a:rPr lang="en-US" sz="1200" dirty="0"/>
              <a:t> information about patient safety events so they can be </a:t>
            </a:r>
            <a:r>
              <a:rPr lang="en-US" sz="1200" b="1" dirty="0"/>
              <a:t>learned</a:t>
            </a:r>
            <a:r>
              <a:rPr lang="en-US" sz="1200" dirty="0"/>
              <a:t> from and </a:t>
            </a:r>
            <a:r>
              <a:rPr lang="en-US" sz="1200" b="1" dirty="0"/>
              <a:t>improvements</a:t>
            </a:r>
            <a:r>
              <a:rPr lang="en-US" sz="1200" dirty="0"/>
              <a:t> </a:t>
            </a:r>
            <a:r>
              <a:rPr lang="en-US" sz="1200" dirty="0" smtClean="0"/>
              <a:t>can be made </a:t>
            </a:r>
            <a:r>
              <a:rPr lang="en-US" sz="1200" dirty="0"/>
              <a:t>to reduce the risk of patient harm.  </a:t>
            </a:r>
          </a:p>
          <a:p>
            <a:endParaRPr lang="en-US" dirty="0"/>
          </a:p>
        </p:txBody>
      </p:sp>
      <p:sp>
        <p:nvSpPr>
          <p:cNvPr id="4" name="Slide Number Placeholder 3"/>
          <p:cNvSpPr>
            <a:spLocks noGrp="1"/>
          </p:cNvSpPr>
          <p:nvPr>
            <p:ph type="sldNum" sz="quarter" idx="10"/>
          </p:nvPr>
        </p:nvSpPr>
        <p:spPr/>
        <p:txBody>
          <a:bodyPr/>
          <a:lstStyle/>
          <a:p>
            <a:fld id="{F3AEA00C-7A08-4948-92E2-64245DBE0B35}" type="slidenum">
              <a:rPr lang="en-US" smtClean="0"/>
              <a:t>7</a:t>
            </a:fld>
            <a:endParaRPr lang="en-US"/>
          </a:p>
        </p:txBody>
      </p:sp>
    </p:spTree>
    <p:extLst>
      <p:ext uri="{BB962C8B-B14F-4D97-AF65-F5344CB8AC3E}">
        <p14:creationId xmlns:p14="http://schemas.microsoft.com/office/powerpoint/2010/main" val="1009623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fit into a learning culture?</a:t>
            </a:r>
            <a:r>
              <a:rPr lang="en-US" baseline="0" dirty="0" smtClean="0"/>
              <a:t>  How does it fit into a just culture?  How about a flexible/team culture?</a:t>
            </a:r>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53</a:t>
            </a:fld>
            <a:endParaRPr lang="en-US"/>
          </a:p>
        </p:txBody>
      </p:sp>
    </p:spTree>
    <p:extLst>
      <p:ext uri="{BB962C8B-B14F-4D97-AF65-F5344CB8AC3E}">
        <p14:creationId xmlns:p14="http://schemas.microsoft.com/office/powerpoint/2010/main" val="519552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fit into a flexible culture? </a:t>
            </a:r>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54</a:t>
            </a:fld>
            <a:endParaRPr lang="en-US"/>
          </a:p>
        </p:txBody>
      </p:sp>
    </p:spTree>
    <p:extLst>
      <p:ext uri="{BB962C8B-B14F-4D97-AF65-F5344CB8AC3E}">
        <p14:creationId xmlns:p14="http://schemas.microsoft.com/office/powerpoint/2010/main" val="27533421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fit into a flexible culture?  A just culture?</a:t>
            </a:r>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55</a:t>
            </a:fld>
            <a:endParaRPr lang="en-US"/>
          </a:p>
        </p:txBody>
      </p:sp>
    </p:spTree>
    <p:extLst>
      <p:ext uri="{BB962C8B-B14F-4D97-AF65-F5344CB8AC3E}">
        <p14:creationId xmlns:p14="http://schemas.microsoft.com/office/powerpoint/2010/main" val="39068470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fit into flexible</a:t>
            </a:r>
            <a:r>
              <a:rPr lang="en-US" baseline="0" dirty="0" smtClean="0"/>
              <a:t> culture?  Learning culture? </a:t>
            </a:r>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56</a:t>
            </a:fld>
            <a:endParaRPr lang="en-US"/>
          </a:p>
        </p:txBody>
      </p:sp>
    </p:spTree>
    <p:extLst>
      <p:ext uri="{BB962C8B-B14F-4D97-AF65-F5344CB8AC3E}">
        <p14:creationId xmlns:p14="http://schemas.microsoft.com/office/powerpoint/2010/main" val="3741869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Looks simple, but we know that it isn’t.  It starts with leadership commitment (or at the very least, support)!</a:t>
            </a:r>
            <a:r>
              <a:rPr lang="en-US" baseline="0" dirty="0" smtClean="0"/>
              <a:t>  It is like any other performance improvement project in this way – measure, assess, action planning - continuous improvement.  PDCA applied to patient safety.</a:t>
            </a:r>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57</a:t>
            </a:fld>
            <a:endParaRPr lang="en-US"/>
          </a:p>
        </p:txBody>
      </p:sp>
    </p:spTree>
    <p:extLst>
      <p:ext uri="{BB962C8B-B14F-4D97-AF65-F5344CB8AC3E}">
        <p14:creationId xmlns:p14="http://schemas.microsoft.com/office/powerpoint/2010/main" val="3162104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0" dirty="0">
                <a:latin typeface="Arial" charset="0"/>
                <a:ea typeface="Arial" charset="0"/>
                <a:cs typeface="Arial" charset="0"/>
              </a:rPr>
              <a:t>SECTION B</a:t>
            </a:r>
          </a:p>
          <a:p>
            <a:r>
              <a:rPr lang="en-US" b="1" i="0" dirty="0">
                <a:latin typeface="Arial" charset="0"/>
                <a:ea typeface="Arial" charset="0"/>
                <a:cs typeface="Arial" charset="0"/>
              </a:rPr>
              <a:t>Objective(s):</a:t>
            </a:r>
            <a:r>
              <a:rPr lang="en-US" b="1" i="0" baseline="0" dirty="0">
                <a:latin typeface="Arial" charset="0"/>
                <a:ea typeface="Arial" charset="0"/>
                <a:cs typeface="Arial" charset="0"/>
              </a:rPr>
              <a:t>  </a:t>
            </a:r>
            <a:r>
              <a:rPr lang="en-US" b="0" i="0" baseline="0" dirty="0">
                <a:latin typeface="Arial" charset="0"/>
                <a:ea typeface="Arial" charset="0"/>
                <a:cs typeface="Arial" charset="0"/>
              </a:rPr>
              <a:t>To Err is Human.</a:t>
            </a:r>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pPr marL="40436" eaLnBrk="1" hangingPunct="1">
              <a:spcBef>
                <a:spcPts val="421"/>
              </a:spcBef>
            </a:pPr>
            <a:r>
              <a:rPr lang="en-US" b="1" i="0" baseline="0" dirty="0">
                <a:latin typeface="Arial" charset="0"/>
                <a:ea typeface="Arial" charset="0"/>
                <a:cs typeface="Arial" charset="0"/>
              </a:rPr>
              <a:t>Guidance to Instructor(s): </a:t>
            </a:r>
            <a:r>
              <a:rPr lang="en-US" sz="1200" b="1" dirty="0">
                <a:solidFill>
                  <a:srgbClr val="000000"/>
                </a:solidFill>
                <a:latin typeface="+mn-lt"/>
                <a:ea typeface="Times New Roman" charset="0"/>
                <a:cs typeface="Times New Roman" charset="0"/>
                <a:sym typeface="Arial" pitchFamily="34" charset="0"/>
              </a:rPr>
              <a:t>To Err is Human</a:t>
            </a:r>
            <a:r>
              <a:rPr lang="en-US" sz="1200" b="1" baseline="0" dirty="0">
                <a:solidFill>
                  <a:srgbClr val="000000"/>
                </a:solidFill>
                <a:latin typeface="+mn-lt"/>
                <a:ea typeface="Times New Roman" charset="0"/>
                <a:cs typeface="Times New Roman" charset="0"/>
                <a:sym typeface="Arial" pitchFamily="34" charset="0"/>
              </a:rPr>
              <a:t> (p. 14).</a:t>
            </a:r>
            <a:endParaRPr lang="en-US" sz="1200" b="1" dirty="0">
              <a:solidFill>
                <a:srgbClr val="000000"/>
              </a:solidFill>
              <a:latin typeface="+mn-lt"/>
              <a:ea typeface="Times New Roman" charset="0"/>
              <a:cs typeface="Times New Roman" charset="0"/>
              <a:sym typeface="Arial" pitchFamily="34" charset="0"/>
            </a:endParaRPr>
          </a:p>
          <a:p>
            <a:endParaRPr lang="en-US" b="1" i="0" baseline="0" dirty="0">
              <a:latin typeface="Arial" charset="0"/>
              <a:ea typeface="Arial" charset="0"/>
              <a:cs typeface="Arial" charset="0"/>
            </a:endParaRPr>
          </a:p>
          <a:p>
            <a:pPr marL="269036" indent="-228600" eaLnBrk="1" hangingPunct="1">
              <a:spcBef>
                <a:spcPts val="421"/>
              </a:spcBef>
              <a:buAutoNum type="arabicParenR"/>
            </a:pPr>
            <a:r>
              <a:rPr lang="en-US" b="0" i="0" baseline="0" dirty="0">
                <a:latin typeface="Arial" charset="0"/>
                <a:ea typeface="Arial" charset="0"/>
                <a:cs typeface="Arial" charset="0"/>
              </a:rPr>
              <a:t> </a:t>
            </a:r>
            <a:r>
              <a:rPr lang="en-US" sz="1200" b="0" baseline="0" dirty="0">
                <a:solidFill>
                  <a:srgbClr val="000000"/>
                </a:solidFill>
                <a:latin typeface="+mn-lt"/>
                <a:ea typeface="Times New Roman" charset="0"/>
                <a:cs typeface="Times New Roman" charset="0"/>
                <a:sym typeface="Arial" pitchFamily="34" charset="0"/>
              </a:rPr>
              <a:t>Did not intend the </a:t>
            </a:r>
            <a:r>
              <a:rPr lang="en-US" sz="1200" b="1" baseline="0" dirty="0">
                <a:solidFill>
                  <a:srgbClr val="000000"/>
                </a:solidFill>
                <a:latin typeface="+mn-lt"/>
                <a:ea typeface="Times New Roman" charset="0"/>
                <a:cs typeface="Times New Roman" charset="0"/>
                <a:sym typeface="Arial" pitchFamily="34" charset="0"/>
              </a:rPr>
              <a:t>consequence</a:t>
            </a:r>
            <a:r>
              <a:rPr lang="en-US" sz="1200" b="0" baseline="0" dirty="0">
                <a:solidFill>
                  <a:srgbClr val="000000"/>
                </a:solidFill>
                <a:latin typeface="+mn-lt"/>
                <a:ea typeface="Times New Roman" charset="0"/>
                <a:cs typeface="Times New Roman" charset="0"/>
                <a:sym typeface="Arial" pitchFamily="34" charset="0"/>
              </a:rPr>
              <a:t> of any damage to the gas station.</a:t>
            </a:r>
          </a:p>
          <a:p>
            <a:pPr marL="269036" indent="-228600" eaLnBrk="1" hangingPunct="1">
              <a:spcBef>
                <a:spcPts val="421"/>
              </a:spcBef>
              <a:buAutoNum type="arabicParenR"/>
            </a:pPr>
            <a:r>
              <a:rPr lang="en-US" sz="1200" b="0" baseline="0" dirty="0">
                <a:solidFill>
                  <a:srgbClr val="000000"/>
                </a:solidFill>
                <a:latin typeface="+mn-lt"/>
                <a:ea typeface="Times New Roman" charset="0"/>
                <a:cs typeface="Times New Roman" charset="0"/>
                <a:sym typeface="Arial" pitchFamily="34" charset="0"/>
              </a:rPr>
              <a:t> Did not intend the </a:t>
            </a:r>
            <a:r>
              <a:rPr lang="en-US" sz="1200" b="1" baseline="0" dirty="0">
                <a:solidFill>
                  <a:srgbClr val="000000"/>
                </a:solidFill>
                <a:latin typeface="+mn-lt"/>
                <a:ea typeface="Times New Roman" charset="0"/>
                <a:cs typeface="Times New Roman" charset="0"/>
                <a:sym typeface="Arial" pitchFamily="34" charset="0"/>
              </a:rPr>
              <a:t>action</a:t>
            </a:r>
            <a:r>
              <a:rPr lang="en-US" sz="1200" b="0" baseline="0" dirty="0">
                <a:solidFill>
                  <a:srgbClr val="000000"/>
                </a:solidFill>
                <a:latin typeface="+mn-lt"/>
                <a:ea typeface="Times New Roman" charset="0"/>
                <a:cs typeface="Times New Roman" charset="0"/>
                <a:sym typeface="Arial" pitchFamily="34" charset="0"/>
              </a:rPr>
              <a:t> of driving away with the gas nozzle.</a:t>
            </a:r>
          </a:p>
          <a:p>
            <a:pPr marL="40436" indent="0" eaLnBrk="1" hangingPunct="1">
              <a:spcBef>
                <a:spcPts val="421"/>
              </a:spcBef>
              <a:buFontTx/>
              <a:buNone/>
            </a:pPr>
            <a:endParaRPr lang="en-US" sz="1200" baseline="0" dirty="0">
              <a:solidFill>
                <a:srgbClr val="000000"/>
              </a:solidFill>
              <a:latin typeface="+mn-lt"/>
              <a:ea typeface="Times New Roman" charset="0"/>
              <a:cs typeface="Times New Roman" charset="0"/>
              <a:sym typeface="Arial" pitchFamily="34" charset="0"/>
            </a:endParaRPr>
          </a:p>
          <a:p>
            <a:pPr marL="40436" indent="0" eaLnBrk="1" hangingPunct="1">
              <a:spcBef>
                <a:spcPts val="421"/>
              </a:spcBef>
              <a:buFontTx/>
              <a:buNone/>
            </a:pPr>
            <a:r>
              <a:rPr lang="en-US" sz="1200" baseline="0" dirty="0">
                <a:solidFill>
                  <a:srgbClr val="000000"/>
                </a:solidFill>
                <a:latin typeface="+mn-lt"/>
                <a:ea typeface="Times New Roman" charset="0"/>
                <a:cs typeface="Times New Roman" charset="0"/>
                <a:sym typeface="Arial" pitchFamily="34" charset="0"/>
              </a:rPr>
              <a:t>This is </a:t>
            </a:r>
            <a:r>
              <a:rPr lang="en-US" sz="1200" b="1" baseline="0" dirty="0">
                <a:solidFill>
                  <a:srgbClr val="000000"/>
                </a:solidFill>
                <a:latin typeface="+mn-lt"/>
                <a:ea typeface="Times New Roman" charset="0"/>
                <a:cs typeface="Times New Roman" charset="0"/>
                <a:sym typeface="Arial" pitchFamily="34" charset="0"/>
              </a:rPr>
              <a:t>a human error, a genuine slip lapse or mistake</a:t>
            </a:r>
            <a:r>
              <a:rPr lang="en-US" sz="1200" baseline="0" dirty="0">
                <a:solidFill>
                  <a:srgbClr val="000000"/>
                </a:solidFill>
                <a:latin typeface="+mn-lt"/>
                <a:ea typeface="Times New Roman" charset="0"/>
                <a:cs typeface="Times New Roman" charset="0"/>
                <a:sym typeface="Arial" pitchFamily="34" charset="0"/>
              </a:rPr>
              <a:t>.  And most gas stations are ready for this relatively common human error.  Either they have learned the hard way, or they learned from others to anticipate this human error.  </a:t>
            </a:r>
            <a:r>
              <a:rPr lang="en-US" sz="1200" i="0" baseline="0" dirty="0">
                <a:solidFill>
                  <a:srgbClr val="000000"/>
                </a:solidFill>
                <a:latin typeface="+mn-lt"/>
                <a:ea typeface="Times New Roman" charset="0"/>
                <a:cs typeface="Times New Roman" charset="0"/>
                <a:sym typeface="Arial" pitchFamily="34" charset="0"/>
              </a:rPr>
              <a:t>Where are we one human error away from an outcome we cannot tolerate?  Let’s find those weak spots and if we can</a:t>
            </a:r>
            <a:r>
              <a:rPr lang="is-IS" sz="1200" i="0" baseline="0" dirty="0">
                <a:solidFill>
                  <a:srgbClr val="000000"/>
                </a:solidFill>
                <a:latin typeface="+mn-lt"/>
                <a:ea typeface="Times New Roman" charset="0"/>
                <a:cs typeface="Times New Roman" charset="0"/>
                <a:sym typeface="Arial" pitchFamily="34" charset="0"/>
              </a:rPr>
              <a:t>…</a:t>
            </a:r>
            <a:r>
              <a:rPr lang="en-US" sz="1200" i="0" baseline="0" dirty="0">
                <a:solidFill>
                  <a:srgbClr val="000000"/>
                </a:solidFill>
                <a:latin typeface="+mn-lt"/>
                <a:ea typeface="Times New Roman" charset="0"/>
                <a:cs typeface="Times New Roman" charset="0"/>
                <a:sym typeface="Arial" pitchFamily="34" charset="0"/>
              </a:rPr>
              <a:t>fix them before the bad outcomes.</a:t>
            </a:r>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Tip(s) for Instructor(s):  </a:t>
            </a:r>
            <a:r>
              <a:rPr lang="en-US" b="0" i="0" baseline="0" dirty="0">
                <a:latin typeface="Arial" charset="0"/>
                <a:ea typeface="Arial" charset="0"/>
                <a:cs typeface="Arial" charset="0"/>
              </a:rPr>
              <a:t>You could have some fun with this; there is usually at least someone who has either driven away with or almost driven away with the gas nozzle.  Also an option here is to discuss system design strategies to help prevent human errors.  A second option is to foster a discussion of where are we one human error away from an intolerable outcome.</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Instructor(s) Notes: </a:t>
            </a:r>
            <a:endParaRPr lang="en-US" b="1" i="0" dirty="0">
              <a:latin typeface="Arial" charset="0"/>
              <a:ea typeface="Arial" charset="0"/>
              <a:cs typeface="Arial" charset="0"/>
            </a:endParaRPr>
          </a:p>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59</a:t>
            </a:fld>
            <a:endParaRPr lang="en-US"/>
          </a:p>
        </p:txBody>
      </p:sp>
    </p:spTree>
    <p:extLst>
      <p:ext uri="{BB962C8B-B14F-4D97-AF65-F5344CB8AC3E}">
        <p14:creationId xmlns:p14="http://schemas.microsoft.com/office/powerpoint/2010/main" val="3936972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0" dirty="0">
                <a:latin typeface="Arial" charset="0"/>
                <a:ea typeface="Arial" charset="0"/>
                <a:cs typeface="Arial" charset="0"/>
              </a:rPr>
              <a:t>SECTION B</a:t>
            </a:r>
          </a:p>
          <a:p>
            <a:pPr algn="l"/>
            <a:r>
              <a:rPr lang="en-US" sz="1200" i="1" dirty="0">
                <a:solidFill>
                  <a:schemeClr val="bg1"/>
                </a:solidFill>
                <a:latin typeface="Arial" charset="0"/>
                <a:ea typeface="Arial" charset="0"/>
                <a:cs typeface="Arial" charset="0"/>
              </a:rPr>
              <a:t>You are invited to change this graphic to your preferred example of drift.  This example must demonstrate a person who does intend their action but does not see the substantial and unjustifiable risk of their action.  </a:t>
            </a:r>
          </a:p>
          <a:p>
            <a:pPr algn="l"/>
            <a:endParaRPr lang="en-US" sz="1200" i="1" dirty="0">
              <a:solidFill>
                <a:schemeClr val="bg1"/>
              </a:solidFill>
              <a:latin typeface="Arial" charset="0"/>
              <a:ea typeface="Arial" charset="0"/>
              <a:cs typeface="Arial" charset="0"/>
            </a:endParaRPr>
          </a:p>
          <a:p>
            <a:pPr algn="l"/>
            <a:r>
              <a:rPr lang="en-US" sz="1200" i="1" dirty="0">
                <a:solidFill>
                  <a:schemeClr val="bg1"/>
                </a:solidFill>
                <a:latin typeface="Arial" charset="0"/>
                <a:ea typeface="Arial" charset="0"/>
                <a:cs typeface="Arial" charset="0"/>
              </a:rPr>
              <a:t>Synchronize this example with the example used twice in Skill 5, Duty to Avoid Causing Unjustifiable Harm plus Repetitive At-Risk Behaviors.</a:t>
            </a:r>
          </a:p>
          <a:p>
            <a:r>
              <a:rPr lang="en-US" b="1" i="0" dirty="0">
                <a:latin typeface="Arial" charset="0"/>
                <a:ea typeface="Arial" charset="0"/>
                <a:cs typeface="Arial" charset="0"/>
              </a:rPr>
              <a:t>Objective(s):</a:t>
            </a:r>
            <a:r>
              <a:rPr lang="en-US" b="1" i="0" baseline="0" dirty="0">
                <a:latin typeface="Arial" charset="0"/>
                <a:ea typeface="Arial" charset="0"/>
                <a:cs typeface="Arial" charset="0"/>
              </a:rPr>
              <a:t>  </a:t>
            </a:r>
            <a:r>
              <a:rPr lang="en-US" b="0" i="0" baseline="0" dirty="0">
                <a:latin typeface="Arial" charset="0"/>
                <a:ea typeface="Arial" charset="0"/>
                <a:cs typeface="Arial" charset="0"/>
              </a:rPr>
              <a:t>To Drift is Human.</a:t>
            </a:r>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a:latin typeface="Arial" charset="0"/>
                <a:ea typeface="Arial" charset="0"/>
                <a:cs typeface="Arial" charset="0"/>
              </a:rPr>
              <a:t>Guidance to Instructor(s):  </a:t>
            </a:r>
            <a:r>
              <a:rPr lang="en-US" b="1" dirty="0"/>
              <a:t>To Drift is Human</a:t>
            </a:r>
            <a:r>
              <a:rPr lang="en-US" b="1" baseline="0" dirty="0"/>
              <a:t> (p. 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Did Steve</a:t>
            </a:r>
            <a:r>
              <a:rPr lang="en-US" baseline="0" dirty="0"/>
              <a:t> intend the possible </a:t>
            </a:r>
            <a:r>
              <a:rPr lang="en-US" b="1" baseline="0" dirty="0"/>
              <a:t>consequence</a:t>
            </a:r>
            <a:r>
              <a:rPr lang="en-US" baseline="0" dirty="0"/>
              <a:t> of harm to his son?  No.</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Did he intend the </a:t>
            </a:r>
            <a:r>
              <a:rPr lang="en-US" b="1" baseline="0" dirty="0"/>
              <a:t>action</a:t>
            </a:r>
            <a:r>
              <a:rPr lang="en-US" baseline="0" dirty="0"/>
              <a:t> of bringing his son into the arena?  Yes.</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Steve Irwin</a:t>
            </a:r>
            <a:r>
              <a:rPr lang="en-US" baseline="0" dirty="0"/>
              <a:t> was doing a crocodile demonstration when he paused half way, went to the side of the arena and his wife handed him his baby son. He then continued the demonstration while holding his son in one arm.  Later investigation reveals this is a family tradition.  Is this an unsafe act?  (1) Is the risk substantial?  (2) Is the risk justifiable?  If yes &amp; no are your answers, then this is an unsafe act.  But does Steve see the risk?  No, he feels safe.  Even the best of us will drift as we gain comfort in a task.  This is drift.</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Tip(s) for Instructor(s):  </a:t>
            </a:r>
            <a:r>
              <a:rPr lang="en-US" b="0" i="0" baseline="0" dirty="0">
                <a:latin typeface="Arial" charset="0"/>
                <a:ea typeface="Arial" charset="0"/>
                <a:cs typeface="Arial" charset="0"/>
              </a:rPr>
              <a:t>It helps to identify for this exercise that we are the network (Steve’s boss).</a:t>
            </a:r>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Instructor(s) Notes: </a:t>
            </a:r>
            <a:endParaRPr lang="en-US" b="1" i="0" dirty="0">
              <a:latin typeface="Arial" charset="0"/>
              <a:ea typeface="Arial" charset="0"/>
              <a:cs typeface="Arial" charset="0"/>
            </a:endParaRPr>
          </a:p>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60</a:t>
            </a:fld>
            <a:endParaRPr lang="en-US"/>
          </a:p>
        </p:txBody>
      </p:sp>
    </p:spTree>
    <p:extLst>
      <p:ext uri="{BB962C8B-B14F-4D97-AF65-F5344CB8AC3E}">
        <p14:creationId xmlns:p14="http://schemas.microsoft.com/office/powerpoint/2010/main" val="602142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0" dirty="0">
                <a:latin typeface="Arial" charset="0"/>
                <a:ea typeface="Arial" charset="0"/>
                <a:cs typeface="Arial" charset="0"/>
              </a:rPr>
              <a:t>SECTION B</a:t>
            </a:r>
          </a:p>
          <a:p>
            <a:r>
              <a:rPr lang="en-US" b="1" i="0" dirty="0">
                <a:latin typeface="Arial" charset="0"/>
                <a:ea typeface="Arial" charset="0"/>
                <a:cs typeface="Arial" charset="0"/>
              </a:rPr>
              <a:t>Objective(s):</a:t>
            </a:r>
            <a:r>
              <a:rPr lang="en-US" b="1" i="0" baseline="0" dirty="0">
                <a:latin typeface="Arial" charset="0"/>
                <a:ea typeface="Arial" charset="0"/>
                <a:cs typeface="Arial" charset="0"/>
              </a:rPr>
              <a:t>  </a:t>
            </a:r>
            <a:r>
              <a:rPr lang="en-US" b="0" i="0" baseline="0" dirty="0">
                <a:latin typeface="Arial" charset="0"/>
                <a:ea typeface="Arial" charset="0"/>
                <a:cs typeface="Arial" charset="0"/>
              </a:rPr>
              <a:t>Introduction to the P.I.D.A. Model (Perception, Interpretation, Decision, Action)…how we perceive what is going on around us, interpret the signals and make a decision as to how to respond. </a:t>
            </a:r>
          </a:p>
          <a:p>
            <a:endParaRPr lang="en-US" b="1" i="0" baseline="0" dirty="0">
              <a:latin typeface="Arial" charset="0"/>
              <a:ea typeface="Arial"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a:latin typeface="Arial" charset="0"/>
                <a:ea typeface="Arial" charset="0"/>
                <a:cs typeface="Arial" charset="0"/>
              </a:rPr>
              <a:t>Guidance to Instructor(s):  </a:t>
            </a:r>
            <a:r>
              <a:rPr lang="en-US" b="0" i="0" baseline="0" dirty="0">
                <a:latin typeface="Arial" charset="0"/>
                <a:ea typeface="Arial" charset="0"/>
                <a:cs typeface="Arial" charset="0"/>
              </a:rPr>
              <a:t>Guidance on how to put yourself in someone else’s shoes and determine intentions.  This will be revisited in the Reasonable Person Standard and when using the Algorithm.</a:t>
            </a:r>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Tip(s) for Instructor(s):  </a:t>
            </a:r>
            <a:r>
              <a:rPr lang="en-US" b="0" i="0" baseline="0" dirty="0">
                <a:latin typeface="Arial" charset="0"/>
                <a:ea typeface="Arial" charset="0"/>
                <a:cs typeface="Arial" charset="0"/>
              </a:rPr>
              <a:t>N/A.</a:t>
            </a:r>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Instructor(s) Notes: </a:t>
            </a:r>
            <a:endParaRPr lang="en-US" b="1" i="0" dirty="0">
              <a:latin typeface="Arial" charset="0"/>
              <a:ea typeface="Arial" charset="0"/>
              <a:cs typeface="Arial" charset="0"/>
            </a:endParaRPr>
          </a:p>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61</a:t>
            </a:fld>
            <a:endParaRPr lang="en-US"/>
          </a:p>
        </p:txBody>
      </p:sp>
    </p:spTree>
    <p:extLst>
      <p:ext uri="{BB962C8B-B14F-4D97-AF65-F5344CB8AC3E}">
        <p14:creationId xmlns:p14="http://schemas.microsoft.com/office/powerpoint/2010/main" val="1143632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67</a:t>
            </a:fld>
            <a:endParaRPr lang="en-US"/>
          </a:p>
        </p:txBody>
      </p:sp>
    </p:spTree>
    <p:extLst>
      <p:ext uri="{BB962C8B-B14F-4D97-AF65-F5344CB8AC3E}">
        <p14:creationId xmlns:p14="http://schemas.microsoft.com/office/powerpoint/2010/main" val="636304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0" dirty="0">
                <a:latin typeface="Arial" charset="0"/>
                <a:ea typeface="Arial" charset="0"/>
                <a:cs typeface="Arial" charset="0"/>
              </a:rPr>
              <a:t>SECTION C</a:t>
            </a:r>
          </a:p>
          <a:p>
            <a:r>
              <a:rPr lang="en-US" b="1" i="0" dirty="0">
                <a:latin typeface="Arial" charset="0"/>
                <a:ea typeface="Arial" charset="0"/>
                <a:cs typeface="Arial" charset="0"/>
              </a:rPr>
              <a:t>Objective(s):</a:t>
            </a:r>
            <a:r>
              <a:rPr lang="en-US" b="1" i="0" baseline="0" dirty="0">
                <a:latin typeface="Arial" charset="0"/>
                <a:ea typeface="Arial" charset="0"/>
                <a:cs typeface="Arial" charset="0"/>
              </a:rPr>
              <a:t>  </a:t>
            </a:r>
            <a:r>
              <a:rPr lang="en-US" b="0" i="0" baseline="0" dirty="0">
                <a:latin typeface="Arial" charset="0"/>
                <a:ea typeface="Arial" charset="0"/>
                <a:cs typeface="Arial" charset="0"/>
              </a:rPr>
              <a:t>N/A.</a:t>
            </a:r>
          </a:p>
          <a:p>
            <a:endParaRPr lang="en-US" b="1" i="0" baseline="0" dirty="0">
              <a:latin typeface="Arial" charset="0"/>
              <a:ea typeface="Arial" charset="0"/>
              <a:cs typeface="Arial" charset="0"/>
            </a:endParaRPr>
          </a:p>
          <a:p>
            <a:pPr marL="0" marR="0" indent="0" algn="l" defTabSz="914400" rtl="0" eaLnBrk="0" fontAlgn="base" latinLnBrk="0" hangingPunct="0">
              <a:lnSpc>
                <a:spcPct val="115000"/>
              </a:lnSpc>
              <a:spcBef>
                <a:spcPts val="0"/>
              </a:spcBef>
              <a:spcAft>
                <a:spcPts val="1019"/>
              </a:spcAft>
              <a:buClrTx/>
              <a:buSzTx/>
              <a:buFontTx/>
              <a:buNone/>
              <a:tabLst/>
              <a:defRPr/>
            </a:pPr>
            <a:r>
              <a:rPr lang="en-US" b="1" i="0" baseline="0" dirty="0">
                <a:latin typeface="Arial" charset="0"/>
                <a:ea typeface="Arial" charset="0"/>
                <a:cs typeface="Arial" charset="0"/>
              </a:rPr>
              <a:t>Guidance to Instructor(s):  </a:t>
            </a:r>
            <a:r>
              <a:rPr lang="en-US" b="0" i="0" baseline="0" dirty="0">
                <a:latin typeface="Arial" charset="0"/>
                <a:ea typeface="Arial" charset="0"/>
                <a:cs typeface="Arial" charset="0"/>
              </a:rPr>
              <a:t> </a:t>
            </a:r>
            <a:r>
              <a:rPr lang="en-US" sz="1200" b="0" baseline="0" dirty="0"/>
              <a:t>See </a:t>
            </a:r>
            <a:r>
              <a:rPr lang="en-US" sz="1200" b="1" baseline="0" dirty="0"/>
              <a:t>The Role of System Design (pp. 19-27) </a:t>
            </a:r>
            <a:r>
              <a:rPr lang="en-US" sz="1200" baseline="0" dirty="0"/>
              <a:t>for examples and talking points.</a:t>
            </a:r>
          </a:p>
          <a:p>
            <a:pPr marL="0" marR="0" indent="0" algn="l" defTabSz="914400" rtl="0" eaLnBrk="0" fontAlgn="base" latinLnBrk="0" hangingPunct="0">
              <a:lnSpc>
                <a:spcPct val="115000"/>
              </a:lnSpc>
              <a:spcBef>
                <a:spcPts val="0"/>
              </a:spcBef>
              <a:spcAft>
                <a:spcPts val="1019"/>
              </a:spcAft>
              <a:buClrTx/>
              <a:buSzTx/>
              <a:buFontTx/>
              <a:buNone/>
              <a:tabLst/>
              <a:defRPr/>
            </a:pPr>
            <a:endParaRPr lang="en-US" b="1" i="0" baseline="0" dirty="0">
              <a:latin typeface="Arial" charset="0"/>
              <a:ea typeface="Arial" charset="0"/>
              <a:cs typeface="Arial" charset="0"/>
            </a:endParaRPr>
          </a:p>
          <a:p>
            <a:r>
              <a:rPr lang="en-US" b="1" i="0" baseline="0" dirty="0">
                <a:latin typeface="Arial" charset="0"/>
                <a:ea typeface="Arial" charset="0"/>
                <a:cs typeface="Arial" charset="0"/>
              </a:rPr>
              <a:t>Tip(s) for Instructor(s):  </a:t>
            </a:r>
            <a:r>
              <a:rPr lang="en-US" b="0" i="0" baseline="0" dirty="0">
                <a:latin typeface="Arial" charset="0"/>
                <a:ea typeface="Arial" charset="0"/>
                <a:cs typeface="Arial" charset="0"/>
              </a:rPr>
              <a:t>N/A.</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Instructor(s) Notes: </a:t>
            </a:r>
            <a:endParaRPr lang="en-US" b="1" i="0" dirty="0">
              <a:latin typeface="Arial" charset="0"/>
              <a:ea typeface="Arial" charset="0"/>
              <a:cs typeface="Arial" charset="0"/>
            </a:endParaRPr>
          </a:p>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69</a:t>
            </a:fld>
            <a:endParaRPr lang="en-US"/>
          </a:p>
        </p:txBody>
      </p:sp>
    </p:spTree>
    <p:extLst>
      <p:ext uri="{BB962C8B-B14F-4D97-AF65-F5344CB8AC3E}">
        <p14:creationId xmlns:p14="http://schemas.microsoft.com/office/powerpoint/2010/main" val="3951868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graphic shows the information flow of NCPS</a:t>
            </a:r>
            <a:r>
              <a:rPr lang="en-US" baseline="0" dirty="0" smtClean="0"/>
              <a:t> PSO</a:t>
            </a:r>
            <a:r>
              <a:rPr lang="en-US" dirty="0" smtClean="0"/>
              <a:t>. </a:t>
            </a:r>
            <a:r>
              <a:rPr lang="en-US" baseline="0" dirty="0" smtClean="0"/>
              <a:t>Providers report patient safety events to NCPS and they become privileged as Patient Safety Work Product.  NCPS provides feedback, assistance with investigations, and aggregates data from the reports.  The data is analyzed and is used to develop shared learning reports, education, and training, which is provided to NCPS members as part of the feedback loop.</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These Patient Safety Activities are conducted within the confidential and protected Patient Safety Evaluation Systems of both the providers and PSO. </a:t>
            </a:r>
            <a:endParaRPr lang="en-US" dirty="0"/>
          </a:p>
        </p:txBody>
      </p:sp>
      <p:sp>
        <p:nvSpPr>
          <p:cNvPr id="4" name="Slide Number Placeholder 3"/>
          <p:cNvSpPr>
            <a:spLocks noGrp="1"/>
          </p:cNvSpPr>
          <p:nvPr>
            <p:ph type="sldNum" sz="quarter" idx="10"/>
          </p:nvPr>
        </p:nvSpPr>
        <p:spPr/>
        <p:txBody>
          <a:bodyPr/>
          <a:lstStyle/>
          <a:p>
            <a:fld id="{F3AEA00C-7A08-4948-92E2-64245DBE0B35}" type="slidenum">
              <a:rPr lang="en-US" smtClean="0"/>
              <a:t>8</a:t>
            </a:fld>
            <a:endParaRPr lang="en-US"/>
          </a:p>
        </p:txBody>
      </p:sp>
    </p:spTree>
    <p:extLst>
      <p:ext uri="{BB962C8B-B14F-4D97-AF65-F5344CB8AC3E}">
        <p14:creationId xmlns:p14="http://schemas.microsoft.com/office/powerpoint/2010/main" val="33629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we support humans in making</a:t>
            </a:r>
            <a:r>
              <a:rPr lang="en-US" baseline="0" dirty="0" smtClean="0"/>
              <a:t> safe choices?</a:t>
            </a:r>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70</a:t>
            </a:fld>
            <a:endParaRPr lang="en-US"/>
          </a:p>
        </p:txBody>
      </p:sp>
    </p:spTree>
    <p:extLst>
      <p:ext uri="{BB962C8B-B14F-4D97-AF65-F5344CB8AC3E}">
        <p14:creationId xmlns:p14="http://schemas.microsoft.com/office/powerpoint/2010/main" val="1967219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charset="0"/>
              </a:rPr>
              <a:t>A learning culture takes action based on information about its systems. A learning culture is driven to improve through constant feedback about the successes and failures of its processes. The foundation of a learning culture is information systems…reporting. Ultimately, the willingness of workers to report depends on their belief that the organization will analyze reported information and then implement appropriate change—organizational practices support a </a:t>
            </a:r>
            <a:r>
              <a:rPr lang="en-US" altLang="en-US" i="1" dirty="0">
                <a:latin typeface="Arial" charset="0"/>
              </a:rPr>
              <a:t>learning culture</a:t>
            </a:r>
            <a:r>
              <a:rPr lang="en-US" altLang="en-US" dirty="0">
                <a:latin typeface="Arial" charset="0"/>
              </a:rPr>
              <a:t>. Root cause analysis, individual and aggregate, FMEA, Safety Briefings, and Leadership WalkRounds are the tools that organizations use to learn from their experience. </a:t>
            </a:r>
          </a:p>
          <a:p>
            <a:pPr eaLnBrk="1" hangingPunct="1">
              <a:spcBef>
                <a:spcPct val="0"/>
              </a:spcBef>
            </a:pPr>
            <a:endParaRPr lang="en-US" altLang="en-US" dirty="0">
              <a:latin typeface="Arial" charset="0"/>
            </a:endParaRPr>
          </a:p>
          <a:p>
            <a:endParaRPr lang="en-US" altLang="en-US" dirty="0"/>
          </a:p>
        </p:txBody>
      </p:sp>
      <p:sp>
        <p:nvSpPr>
          <p:cNvPr id="4" name="Slide Number Placeholder 3"/>
          <p:cNvSpPr>
            <a:spLocks noGrp="1"/>
          </p:cNvSpPr>
          <p:nvPr>
            <p:ph type="sldNum" sz="quarter" idx="5"/>
          </p:nvPr>
        </p:nvSpPr>
        <p:spPr/>
        <p:txBody>
          <a:bodyPr/>
          <a:lstStyle/>
          <a:p>
            <a:pPr>
              <a:defRPr/>
            </a:pPr>
            <a:fld id="{81058FEE-FE17-4F5B-8E87-62F0CC13DF92}" type="slidenum">
              <a:rPr lang="en-US" smtClean="0"/>
              <a:pPr>
                <a:defRPr/>
              </a:pPr>
              <a:t>71</a:t>
            </a:fld>
            <a:endParaRPr lang="en-US" dirty="0"/>
          </a:p>
        </p:txBody>
      </p:sp>
    </p:spTree>
    <p:extLst>
      <p:ext uri="{BB962C8B-B14F-4D97-AF65-F5344CB8AC3E}">
        <p14:creationId xmlns:p14="http://schemas.microsoft.com/office/powerpoint/2010/main" val="18677010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root cause analysis is one method of learning about how systems are operating, after an event. </a:t>
            </a:r>
            <a:endParaRPr lang="en-US" baseline="0" dirty="0"/>
          </a:p>
          <a:p>
            <a:r>
              <a:rPr lang="en-US" baseline="0" dirty="0"/>
              <a:t>We start with the </a:t>
            </a:r>
            <a:r>
              <a:rPr lang="en-US" b="1" baseline="0" dirty="0"/>
              <a:t>undesirable outcome </a:t>
            </a:r>
            <a:r>
              <a:rPr lang="en-US" baseline="0" dirty="0"/>
              <a:t>on </a:t>
            </a:r>
            <a:r>
              <a:rPr lang="en-US" b="1" baseline="0" dirty="0"/>
              <a:t>the right side </a:t>
            </a:r>
            <a:r>
              <a:rPr lang="en-US" baseline="0" dirty="0"/>
              <a:t>of the page.  </a:t>
            </a:r>
          </a:p>
          <a:p>
            <a:r>
              <a:rPr lang="en-US" baseline="0" dirty="0"/>
              <a:t>Then we </a:t>
            </a:r>
            <a:r>
              <a:rPr lang="en-US" b="1" baseline="0" dirty="0"/>
              <a:t>build the diagram </a:t>
            </a:r>
            <a:r>
              <a:rPr lang="en-US" baseline="0" dirty="0"/>
              <a:t>from right to left – </a:t>
            </a:r>
            <a:r>
              <a:rPr lang="en-US" b="1" baseline="0" dirty="0"/>
              <a:t>identifying causal factors </a:t>
            </a:r>
            <a:r>
              <a:rPr lang="en-US" baseline="0" dirty="0"/>
              <a:t>and </a:t>
            </a:r>
            <a:r>
              <a:rPr lang="en-US" b="1" baseline="0" dirty="0"/>
              <a:t>linking the causal chain.  </a:t>
            </a:r>
            <a:r>
              <a:rPr lang="en-US" b="1" baseline="0" dirty="0" smtClean="0"/>
              <a:t>We look for causes for every human error, behavioral choice and mechanical failure.  We keep asking why until we have an underlying system cause that we can address, or the cause is out of our control.</a:t>
            </a:r>
            <a:endParaRPr lang="en-US" b="1"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a:t>
            </a:r>
            <a:r>
              <a:rPr lang="en-US" b="1" baseline="0" dirty="0"/>
              <a:t>helps you see </a:t>
            </a:r>
            <a:r>
              <a:rPr lang="en-US" baseline="0" dirty="0"/>
              <a:t>how the </a:t>
            </a:r>
            <a:r>
              <a:rPr lang="en-US" b="1" baseline="0" dirty="0"/>
              <a:t>proximal causes </a:t>
            </a:r>
            <a:r>
              <a:rPr lang="en-US" baseline="0" dirty="0"/>
              <a:t>(middle column) and the </a:t>
            </a:r>
            <a:r>
              <a:rPr lang="en-US" b="1" baseline="0" dirty="0"/>
              <a:t>preceding causes or contributing factors </a:t>
            </a:r>
            <a:r>
              <a:rPr lang="en-US" baseline="0" dirty="0"/>
              <a:t>(left column</a:t>
            </a:r>
            <a:r>
              <a:rPr lang="en-US" b="1" baseline="0" dirty="0"/>
              <a:t>) line up </a:t>
            </a:r>
            <a:r>
              <a:rPr lang="en-US" baseline="0" dirty="0"/>
              <a:t>to produce the outcome. </a:t>
            </a:r>
            <a:r>
              <a:rPr lang="en-US" b="1" baseline="0" dirty="0"/>
              <a:t>How the holes in the Swiss cheese line up.</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D1506DF4-D71D-4467-9704-862D5AD33369}" type="slidenum">
              <a:rPr lang="en-US" smtClean="0"/>
              <a:t>72</a:t>
            </a:fld>
            <a:endParaRPr lang="en-US"/>
          </a:p>
        </p:txBody>
      </p:sp>
    </p:spTree>
    <p:extLst>
      <p:ext uri="{BB962C8B-B14F-4D97-AF65-F5344CB8AC3E}">
        <p14:creationId xmlns:p14="http://schemas.microsoft.com/office/powerpoint/2010/main" val="14498697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in your toolbox.</a:t>
            </a:r>
          </a:p>
          <a:p>
            <a:endParaRPr lang="en-US" b="1" dirty="0"/>
          </a:p>
          <a:p>
            <a:r>
              <a:rPr lang="en-US" b="1" dirty="0"/>
              <a:t>Strong things are</a:t>
            </a:r>
            <a:r>
              <a:rPr lang="en-US" b="1" baseline="0" dirty="0"/>
              <a:t> things that the environment takes care of</a:t>
            </a:r>
            <a:r>
              <a:rPr lang="en-US" baseline="0" dirty="0"/>
              <a:t>.   Doesn’t rely on human vigilance.  Performance shaping factors are changed.  Forcing functions, hard stops.  </a:t>
            </a:r>
          </a:p>
          <a:p>
            <a:endParaRPr lang="en-US" baseline="0" dirty="0"/>
          </a:p>
          <a:p>
            <a:r>
              <a:rPr lang="en-GB" altLang="en-US" dirty="0">
                <a:latin typeface="Arial" panose="020B0604020202020204" pitchFamily="34" charset="0"/>
              </a:rPr>
              <a:t>Corrective actions often include education and training. </a:t>
            </a:r>
          </a:p>
          <a:p>
            <a:pPr eaLnBrk="1" hangingPunct="1"/>
            <a:r>
              <a:rPr lang="en-US" altLang="en-US" sz="1800" dirty="0">
                <a:latin typeface="Arial" panose="020B0604020202020204" pitchFamily="34" charset="0"/>
              </a:rPr>
              <a:t>National Center for Patient Safety’s “Hierarchy of Actions” classifies corrective actions as</a:t>
            </a:r>
          </a:p>
          <a:p>
            <a:pPr eaLnBrk="1" hangingPunct="1"/>
            <a:endParaRPr lang="en-US" altLang="en-US" sz="1800" dirty="0">
              <a:latin typeface="Arial" panose="020B0604020202020204" pitchFamily="34" charset="0"/>
            </a:endParaRPr>
          </a:p>
          <a:p>
            <a:pPr eaLnBrk="1" hangingPunct="1"/>
            <a:endParaRPr lang="en-US" altLang="en-US" sz="1200" dirty="0">
              <a:latin typeface="Arial" panose="020B0604020202020204" pitchFamily="34" charset="0"/>
            </a:endParaRPr>
          </a:p>
          <a:p>
            <a:pPr eaLnBrk="1" hangingPunct="1"/>
            <a:endParaRPr lang="en-US" altLang="en-US" sz="1200" u="sng" dirty="0">
              <a:latin typeface="Arial" panose="020B0604020202020204" pitchFamily="34" charset="0"/>
            </a:endParaRPr>
          </a:p>
          <a:p>
            <a:pPr eaLnBrk="1" hangingPunct="1"/>
            <a:r>
              <a:rPr lang="en-US" altLang="en-US" sz="1200" b="1" u="sng" dirty="0">
                <a:latin typeface="Arial" panose="020B0604020202020204" pitchFamily="34" charset="0"/>
              </a:rPr>
              <a:t>Strong:</a:t>
            </a:r>
            <a:r>
              <a:rPr lang="en-US" altLang="en-US" sz="1200" dirty="0">
                <a:latin typeface="Arial" panose="020B0604020202020204" pitchFamily="34" charset="0"/>
              </a:rPr>
              <a:t> actions that do not depend on staff to remember to do the right thing; the action may not totally eliminate the vulnerability but provide very strong controls</a:t>
            </a:r>
          </a:p>
          <a:p>
            <a:pPr eaLnBrk="1" hangingPunct="1"/>
            <a:r>
              <a:rPr lang="en-US" altLang="en-US" sz="1200" u="sng" dirty="0">
                <a:latin typeface="Arial" panose="020B0604020202020204" pitchFamily="34" charset="0"/>
              </a:rPr>
              <a:t>Examples:</a:t>
            </a:r>
            <a:r>
              <a:rPr lang="en-US" altLang="en-US" sz="1200" dirty="0">
                <a:latin typeface="Arial" panose="020B0604020202020204" pitchFamily="34" charset="0"/>
              </a:rPr>
              <a:t>  </a:t>
            </a:r>
            <a:r>
              <a:rPr lang="en-US" altLang="en-US" sz="1800" dirty="0">
                <a:latin typeface="Arial" panose="020B0604020202020204" pitchFamily="34" charset="0"/>
              </a:rPr>
              <a:t>Engineering controls (forcing functions)  </a:t>
            </a:r>
            <a:r>
              <a:rPr lang="en-US" altLang="en-US" sz="1600" i="1" dirty="0">
                <a:latin typeface="Arial" panose="020B0604020202020204" pitchFamily="34" charset="0"/>
              </a:rPr>
              <a:t>Edits on electronic medical record that won’t let you exit until a field is filled, </a:t>
            </a:r>
            <a:r>
              <a:rPr lang="en-US" altLang="en-US" sz="1600" dirty="0">
                <a:latin typeface="Arial" panose="020B0604020202020204" pitchFamily="34" charset="0"/>
              </a:rPr>
              <a:t>IV tubing that will not allow you to connect certain types of piggy backs, t</a:t>
            </a:r>
            <a:r>
              <a:rPr lang="en-US" altLang="en-US" sz="1800" dirty="0">
                <a:latin typeface="Arial" panose="020B0604020202020204" pitchFamily="34" charset="0"/>
              </a:rPr>
              <a:t>angible involvement/action by leadership in support of resident and staff safety, and </a:t>
            </a:r>
            <a:r>
              <a:rPr lang="en-US" altLang="en-US" sz="1600" dirty="0">
                <a:latin typeface="Arial" panose="020B0604020202020204" pitchFamily="34" charset="0"/>
              </a:rPr>
              <a:t>leadership checks in with staff during rounds on how a new process is going, and follows up if issues are identified</a:t>
            </a:r>
          </a:p>
          <a:p>
            <a:pPr eaLnBrk="1" hangingPunct="1"/>
            <a:endParaRPr lang="en-US" altLang="en-US" sz="1200" u="sng" dirty="0">
              <a:latin typeface="Arial" panose="020B0604020202020204" pitchFamily="34" charset="0"/>
            </a:endParaRPr>
          </a:p>
          <a:p>
            <a:pPr eaLnBrk="1" hangingPunct="1"/>
            <a:r>
              <a:rPr lang="en-US" altLang="en-US" sz="1200" b="1" u="sng" dirty="0">
                <a:latin typeface="Arial" panose="020B0604020202020204" pitchFamily="34" charset="0"/>
              </a:rPr>
              <a:t>Strongest may include:  </a:t>
            </a:r>
            <a:r>
              <a:rPr lang="en-US" altLang="en-US" sz="1200" dirty="0">
                <a:latin typeface="Arial" panose="020B0604020202020204" pitchFamily="34" charset="0"/>
              </a:rPr>
              <a:t>Physical plant changes—e.g., moving a grab bar, </a:t>
            </a:r>
            <a:r>
              <a:rPr lang="en-US" altLang="en-US" sz="1200" dirty="0" err="1">
                <a:latin typeface="Arial" panose="020B0604020202020204" pitchFamily="34" charset="0"/>
              </a:rPr>
              <a:t>Simplfiication</a:t>
            </a:r>
            <a:r>
              <a:rPr lang="en-US" altLang="en-US" sz="1200" dirty="0">
                <a:latin typeface="Arial" panose="020B0604020202020204" pitchFamily="34" charset="0"/>
              </a:rPr>
              <a:t> of  the process—remove unnecessary steps or steps that no longer make sense</a:t>
            </a:r>
          </a:p>
          <a:p>
            <a:pPr eaLnBrk="1" hangingPunct="1"/>
            <a:r>
              <a:rPr lang="en-US" altLang="en-US" sz="1200" dirty="0">
                <a:latin typeface="Arial" panose="020B0604020202020204" pitchFamily="34" charset="0"/>
              </a:rPr>
              <a:t>Standardize equipment or process to reduce variation and/or conducting usability testing before purchasing new devices—will it really do what you need?</a:t>
            </a:r>
          </a:p>
          <a:p>
            <a:pPr eaLnBrk="1" hangingPunct="1"/>
            <a:endParaRPr lang="en-US" altLang="en-US" sz="1200" dirty="0">
              <a:latin typeface="Arial" panose="020B0604020202020204" pitchFamily="34" charset="0"/>
            </a:endParaRPr>
          </a:p>
          <a:p>
            <a:pPr eaLnBrk="1" hangingPunct="1"/>
            <a:endParaRPr lang="en-US" altLang="en-US" sz="1200" dirty="0">
              <a:latin typeface="Arial" panose="020B0604020202020204" pitchFamily="34" charset="0"/>
            </a:endParaRPr>
          </a:p>
          <a:p>
            <a:pPr eaLnBrk="1" hangingPunct="1"/>
            <a:endParaRPr lang="en-US" altLang="en-US" sz="1200" dirty="0">
              <a:latin typeface="Arial" panose="020B0604020202020204" pitchFamily="34" charset="0"/>
            </a:endParaRPr>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1506DF4-D71D-4467-9704-862D5AD33369}" type="slidenum">
              <a:rPr lang="en-US" smtClean="0"/>
              <a:t>76</a:t>
            </a:fld>
            <a:endParaRPr lang="en-US"/>
          </a:p>
        </p:txBody>
      </p:sp>
    </p:spTree>
    <p:extLst>
      <p:ext uri="{BB962C8B-B14F-4D97-AF65-F5344CB8AC3E}">
        <p14:creationId xmlns:p14="http://schemas.microsoft.com/office/powerpoint/2010/main" val="25815457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Cognitive aids,  checklists,</a:t>
            </a:r>
            <a:r>
              <a:rPr lang="en-US" b="1" baseline="0" dirty="0"/>
              <a:t> procedures that are pervasive – standard and in wide use</a:t>
            </a:r>
          </a:p>
          <a:p>
            <a:endParaRPr lang="en-US" baseline="0" dirty="0"/>
          </a:p>
          <a:p>
            <a:pPr eaLnBrk="1" hangingPunct="1"/>
            <a:r>
              <a:rPr lang="en-US" altLang="en-US" sz="1200" b="1" u="sng" dirty="0">
                <a:latin typeface="Arial" panose="020B0604020202020204" pitchFamily="34" charset="0"/>
              </a:rPr>
              <a:t>Intermediate:</a:t>
            </a:r>
            <a:r>
              <a:rPr lang="en-US" altLang="en-US" sz="1200" dirty="0">
                <a:latin typeface="Arial" panose="020B0604020202020204" pitchFamily="34" charset="0"/>
              </a:rPr>
              <a:t> actions are somewhat dependent on staff remembering to do the right thing, but they provide tools to help staff to remember or to promote clear communication </a:t>
            </a:r>
          </a:p>
          <a:p>
            <a:pPr eaLnBrk="1" hangingPunct="1"/>
            <a:r>
              <a:rPr lang="en-US" altLang="en-US" sz="1200" u="sng" dirty="0">
                <a:latin typeface="Arial" panose="020B0604020202020204" pitchFamily="34" charset="0"/>
              </a:rPr>
              <a:t>Examples:</a:t>
            </a:r>
            <a:r>
              <a:rPr lang="en-US" altLang="en-US" sz="1200" dirty="0">
                <a:latin typeface="Arial" panose="020B0604020202020204" pitchFamily="34" charset="0"/>
              </a:rPr>
              <a:t>  Redundancy—everyone entering room looks for “x”, elimination of /reduction of distractions, checklists, cognitive aids, elimination of look-alikes and sound-a-likes, read back—verbal orders, software enhancements/modifications, increase staffing; decrease workload, and enhanced documentation/communication</a:t>
            </a:r>
          </a:p>
          <a:p>
            <a:endParaRPr lang="en-US" dirty="0"/>
          </a:p>
        </p:txBody>
      </p:sp>
      <p:sp>
        <p:nvSpPr>
          <p:cNvPr id="4" name="Slide Number Placeholder 3"/>
          <p:cNvSpPr>
            <a:spLocks noGrp="1"/>
          </p:cNvSpPr>
          <p:nvPr>
            <p:ph type="sldNum" sz="quarter" idx="10"/>
          </p:nvPr>
        </p:nvSpPr>
        <p:spPr/>
        <p:txBody>
          <a:bodyPr/>
          <a:lstStyle/>
          <a:p>
            <a:fld id="{D1506DF4-D71D-4467-9704-862D5AD33369}" type="slidenum">
              <a:rPr lang="en-US" smtClean="0"/>
              <a:t>77</a:t>
            </a:fld>
            <a:endParaRPr lang="en-US"/>
          </a:p>
        </p:txBody>
      </p:sp>
    </p:spTree>
    <p:extLst>
      <p:ext uri="{BB962C8B-B14F-4D97-AF65-F5344CB8AC3E}">
        <p14:creationId xmlns:p14="http://schemas.microsoft.com/office/powerpoint/2010/main" val="2218436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Try harder.</a:t>
            </a:r>
          </a:p>
          <a:p>
            <a:endParaRPr lang="en-US" dirty="0"/>
          </a:p>
          <a:p>
            <a:pPr eaLnBrk="1" hangingPunct="1"/>
            <a:r>
              <a:rPr lang="en-US" dirty="0"/>
              <a:t>  </a:t>
            </a:r>
            <a:r>
              <a:rPr lang="en-US" altLang="en-US" sz="1200" b="1" u="sng" dirty="0">
                <a:latin typeface="Arial" panose="020B0604020202020204" pitchFamily="34" charset="0"/>
              </a:rPr>
              <a:t>Weaker</a:t>
            </a:r>
            <a:r>
              <a:rPr lang="en-US" altLang="en-US" sz="1200" dirty="0">
                <a:latin typeface="Arial" panose="020B0604020202020204" pitchFamily="34" charset="0"/>
              </a:rPr>
              <a:t>: actions that depend on staff to remember their training or remember what is written in the policy </a:t>
            </a:r>
          </a:p>
          <a:p>
            <a:pPr eaLnBrk="1" hangingPunct="1"/>
            <a:r>
              <a:rPr lang="en-US" altLang="en-US" sz="1200" u="sng" dirty="0">
                <a:latin typeface="Arial" panose="020B0604020202020204" pitchFamily="34" charset="0"/>
              </a:rPr>
              <a:t>Examples:</a:t>
            </a:r>
            <a:r>
              <a:rPr lang="en-US" altLang="en-US" sz="1200" dirty="0">
                <a:latin typeface="Arial" panose="020B0604020202020204" pitchFamily="34" charset="0"/>
              </a:rPr>
              <a:t>  Double checks (risk for human error), posters or signs on the new equipment, new procedure, policy, memo, training alone and additional study/analysis.  </a:t>
            </a:r>
          </a:p>
          <a:p>
            <a:endParaRPr lang="en-US" dirty="0"/>
          </a:p>
        </p:txBody>
      </p:sp>
      <p:sp>
        <p:nvSpPr>
          <p:cNvPr id="4" name="Slide Number Placeholder 3"/>
          <p:cNvSpPr>
            <a:spLocks noGrp="1"/>
          </p:cNvSpPr>
          <p:nvPr>
            <p:ph type="sldNum" sz="quarter" idx="10"/>
          </p:nvPr>
        </p:nvSpPr>
        <p:spPr/>
        <p:txBody>
          <a:bodyPr/>
          <a:lstStyle/>
          <a:p>
            <a:fld id="{D1506DF4-D71D-4467-9704-862D5AD33369}" type="slidenum">
              <a:rPr lang="en-US" smtClean="0"/>
              <a:t>78</a:t>
            </a:fld>
            <a:endParaRPr lang="en-US"/>
          </a:p>
        </p:txBody>
      </p:sp>
    </p:spTree>
    <p:extLst>
      <p:ext uri="{BB962C8B-B14F-4D97-AF65-F5344CB8AC3E}">
        <p14:creationId xmlns:p14="http://schemas.microsoft.com/office/powerpoint/2010/main" val="955720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CFA2E3EB-37FC-43CE-9F10-87E0757EC208}"/>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EC62E8BE-67DB-4C36-BCEF-1069CE33F5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Gail – The priority/Payoff matrix is a tool that can help you select action</a:t>
            </a:r>
            <a:r>
              <a:rPr lang="en-US" altLang="en-US" b="1" baseline="0" dirty="0">
                <a:latin typeface="Arial" panose="020B0604020202020204" pitchFamily="34" charset="0"/>
              </a:rPr>
              <a:t> items to implement – where to start</a:t>
            </a:r>
            <a:r>
              <a:rPr lang="en-US" altLang="en-US" b="1" dirty="0">
                <a:latin typeface="Arial" panose="020B0604020202020204" pitchFamily="34" charset="0"/>
              </a:rPr>
              <a:t>. </a:t>
            </a:r>
            <a:r>
              <a:rPr lang="en-US" altLang="en-US" b="1" baseline="0" dirty="0">
                <a:latin typeface="Arial" panose="020B0604020202020204" pitchFamily="34" charset="0"/>
              </a:rPr>
              <a:t>Where will you get the biggest bang for the buck??</a:t>
            </a:r>
            <a:endParaRPr lang="en-US" altLang="en-US" b="1" dirty="0">
              <a:latin typeface="Arial" panose="020B0604020202020204" pitchFamily="34" charset="0"/>
            </a:endParaRPr>
          </a:p>
          <a:p>
            <a:r>
              <a:rPr lang="en-US" altLang="en-US" b="1" dirty="0">
                <a:latin typeface="Arial" panose="020B0604020202020204" pitchFamily="34" charset="0"/>
              </a:rPr>
              <a:t>Vertical axis is benefit</a:t>
            </a:r>
            <a:r>
              <a:rPr lang="en-US" altLang="en-US" b="1" baseline="0" dirty="0">
                <a:latin typeface="Arial" panose="020B0604020202020204" pitchFamily="34" charset="0"/>
              </a:rPr>
              <a:t> – horizontal axis is difficulty or cost.  </a:t>
            </a:r>
          </a:p>
          <a:p>
            <a:r>
              <a:rPr lang="en-US" altLang="en-US" b="1" dirty="0">
                <a:solidFill>
                  <a:prstClr val="black"/>
                </a:solidFill>
                <a:latin typeface="Arial" panose="020B0604020202020204" pitchFamily="34" charset="0"/>
              </a:rPr>
              <a:t>This is a simple tool to use and works well with a team (or even to use individually). </a:t>
            </a:r>
            <a:r>
              <a:rPr lang="en-US" altLang="en-US" b="1" baseline="0" dirty="0">
                <a:latin typeface="Arial" panose="020B0604020202020204" pitchFamily="34" charset="0"/>
              </a:rPr>
              <a:t>Draw out the matrix on a white board - use sticky notes with action items on them and place them in the quadrants.   </a:t>
            </a:r>
          </a:p>
          <a:p>
            <a:r>
              <a:rPr lang="en-US" altLang="en-US" sz="1400" b="1" dirty="0">
                <a:latin typeface="Arial" panose="020B0604020202020204" pitchFamily="34" charset="0"/>
              </a:rPr>
              <a:t>Could you use a tool like this in your organization with a small team to help build an action plan?</a:t>
            </a:r>
          </a:p>
          <a:p>
            <a:endParaRPr lang="en-US" altLang="en-US" sz="1400" dirty="0">
              <a:latin typeface="Arial" panose="020B0604020202020204" pitchFamily="34" charset="0"/>
            </a:endParaRPr>
          </a:p>
          <a:p>
            <a:r>
              <a:rPr lang="en-US" altLang="en-US" sz="1400" dirty="0">
                <a:latin typeface="Arial" panose="020B0604020202020204" pitchFamily="34" charset="0"/>
              </a:rPr>
              <a:t>Examples of each category:</a:t>
            </a:r>
          </a:p>
          <a:p>
            <a:r>
              <a:rPr lang="en-US" altLang="en-US" b="0" dirty="0">
                <a:latin typeface="Arial" panose="020B0604020202020204" pitchFamily="34" charset="0"/>
              </a:rPr>
              <a:t>High payoff/Easy i</a:t>
            </a:r>
            <a:r>
              <a:rPr lang="en-US" altLang="en-US" dirty="0">
                <a:latin typeface="Arial" panose="020B0604020202020204" pitchFamily="34" charset="0"/>
              </a:rPr>
              <a:t>mplementation :  (discontinue stocking two strengths of a certain medication to avoid wrong dose)</a:t>
            </a:r>
          </a:p>
          <a:p>
            <a:r>
              <a:rPr lang="en-US" altLang="en-US" dirty="0">
                <a:latin typeface="Arial" panose="020B0604020202020204" pitchFamily="34" charset="0"/>
              </a:rPr>
              <a:t>High payoff/difficult implementation:  (Architectural changes, EMR implementation, )</a:t>
            </a:r>
          </a:p>
          <a:p>
            <a:r>
              <a:rPr lang="en-US" altLang="en-US" dirty="0">
                <a:latin typeface="Arial" panose="020B0604020202020204" pitchFamily="34" charset="0"/>
              </a:rPr>
              <a:t>Low payoff/difficult implementation:  (why</a:t>
            </a:r>
            <a:r>
              <a:rPr lang="en-US" altLang="en-US" baseline="0" dirty="0">
                <a:latin typeface="Arial" panose="020B0604020202020204" pitchFamily="34" charset="0"/>
              </a:rPr>
              <a:t> go here?)</a:t>
            </a:r>
            <a:endParaRPr lang="en-US" altLang="en-US" dirty="0">
              <a:latin typeface="Arial" panose="020B0604020202020204" pitchFamily="34" charset="0"/>
            </a:endParaRPr>
          </a:p>
          <a:p>
            <a:r>
              <a:rPr lang="en-US" altLang="en-US" dirty="0">
                <a:latin typeface="Arial" panose="020B0604020202020204" pitchFamily="34" charset="0"/>
              </a:rPr>
              <a:t>Low payoff/easy implementation:  (you would have to consider the bang for the buck – these will probably be weak interventions – poster,</a:t>
            </a:r>
            <a:r>
              <a:rPr lang="en-US" altLang="en-US" baseline="0" dirty="0">
                <a:latin typeface="Arial" panose="020B0604020202020204" pitchFamily="34" charset="0"/>
              </a:rPr>
              <a:t> email reminder, memo)</a:t>
            </a:r>
            <a:endParaRPr lang="en-US" altLang="en-US" dirty="0">
              <a:latin typeface="Arial" panose="020B0604020202020204" pitchFamily="34" charset="0"/>
            </a:endParaRPr>
          </a:p>
        </p:txBody>
      </p:sp>
      <p:sp>
        <p:nvSpPr>
          <p:cNvPr id="117764" name="Slide Number Placeholder 3">
            <a:extLst>
              <a:ext uri="{FF2B5EF4-FFF2-40B4-BE49-F238E27FC236}">
                <a16:creationId xmlns:a16="http://schemas.microsoft.com/office/drawing/2014/main" id="{CC5BA23C-B197-4F63-958A-03F071CC60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330" eaLnBrk="0" hangingPunct="0">
              <a:spcBef>
                <a:spcPct val="30000"/>
              </a:spcBef>
              <a:defRPr sz="1200">
                <a:solidFill>
                  <a:schemeClr val="tx1"/>
                </a:solidFill>
                <a:latin typeface="Arial" panose="020B0604020202020204" pitchFamily="34" charset="0"/>
              </a:defRPr>
            </a:lvl1pPr>
            <a:lvl2pPr marL="771375" indent="-296683" defTabSz="954330" eaLnBrk="0" hangingPunct="0">
              <a:spcBef>
                <a:spcPct val="30000"/>
              </a:spcBef>
              <a:defRPr sz="1200">
                <a:solidFill>
                  <a:schemeClr val="tx1"/>
                </a:solidFill>
                <a:latin typeface="Arial" panose="020B0604020202020204" pitchFamily="34" charset="0"/>
              </a:defRPr>
            </a:lvl2pPr>
            <a:lvl3pPr marL="1186731" indent="-237348" defTabSz="954330" eaLnBrk="0" hangingPunct="0">
              <a:spcBef>
                <a:spcPct val="30000"/>
              </a:spcBef>
              <a:defRPr sz="1200">
                <a:solidFill>
                  <a:schemeClr val="tx1"/>
                </a:solidFill>
                <a:latin typeface="Arial" panose="020B0604020202020204" pitchFamily="34" charset="0"/>
              </a:defRPr>
            </a:lvl3pPr>
            <a:lvl4pPr marL="1661424" indent="-237348" defTabSz="954330" eaLnBrk="0" hangingPunct="0">
              <a:spcBef>
                <a:spcPct val="30000"/>
              </a:spcBef>
              <a:defRPr sz="1200">
                <a:solidFill>
                  <a:schemeClr val="tx1"/>
                </a:solidFill>
                <a:latin typeface="Arial" panose="020B0604020202020204" pitchFamily="34" charset="0"/>
              </a:defRPr>
            </a:lvl4pPr>
            <a:lvl5pPr marL="2136116" indent="-237348" defTabSz="954330" eaLnBrk="0" hangingPunct="0">
              <a:spcBef>
                <a:spcPct val="30000"/>
              </a:spcBef>
              <a:defRPr sz="1200">
                <a:solidFill>
                  <a:schemeClr val="tx1"/>
                </a:solidFill>
                <a:latin typeface="Arial" panose="020B0604020202020204" pitchFamily="34" charset="0"/>
              </a:defRPr>
            </a:lvl5pPr>
            <a:lvl6pPr marL="2610808" indent="-237348" defTabSz="954330" eaLnBrk="0" fontAlgn="base" hangingPunct="0">
              <a:spcBef>
                <a:spcPct val="30000"/>
              </a:spcBef>
              <a:spcAft>
                <a:spcPct val="0"/>
              </a:spcAft>
              <a:defRPr sz="1200">
                <a:solidFill>
                  <a:schemeClr val="tx1"/>
                </a:solidFill>
                <a:latin typeface="Arial" panose="020B0604020202020204" pitchFamily="34" charset="0"/>
              </a:defRPr>
            </a:lvl6pPr>
            <a:lvl7pPr marL="3085500" indent="-237348" defTabSz="954330" eaLnBrk="0" fontAlgn="base" hangingPunct="0">
              <a:spcBef>
                <a:spcPct val="30000"/>
              </a:spcBef>
              <a:spcAft>
                <a:spcPct val="0"/>
              </a:spcAft>
              <a:defRPr sz="1200">
                <a:solidFill>
                  <a:schemeClr val="tx1"/>
                </a:solidFill>
                <a:latin typeface="Arial" panose="020B0604020202020204" pitchFamily="34" charset="0"/>
              </a:defRPr>
            </a:lvl7pPr>
            <a:lvl8pPr marL="3560193" indent="-237348" defTabSz="954330" eaLnBrk="0" fontAlgn="base" hangingPunct="0">
              <a:spcBef>
                <a:spcPct val="30000"/>
              </a:spcBef>
              <a:spcAft>
                <a:spcPct val="0"/>
              </a:spcAft>
              <a:defRPr sz="1200">
                <a:solidFill>
                  <a:schemeClr val="tx1"/>
                </a:solidFill>
                <a:latin typeface="Arial" panose="020B0604020202020204" pitchFamily="34" charset="0"/>
              </a:defRPr>
            </a:lvl8pPr>
            <a:lvl9pPr marL="4034885" indent="-237348" defTabSz="95433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C6A660A-3465-4CCF-BA57-FD67D79AE248}" type="slidenum">
              <a:rPr lang="en-US" altLang="en-US"/>
              <a:pPr eaLnBrk="1" hangingPunct="1">
                <a:spcBef>
                  <a:spcPct val="0"/>
                </a:spcBef>
              </a:pPr>
              <a:t>79</a:t>
            </a:fld>
            <a:endParaRPr lang="en-US" altLang="en-US" dirty="0"/>
          </a:p>
        </p:txBody>
      </p:sp>
    </p:spTree>
    <p:extLst>
      <p:ext uri="{BB962C8B-B14F-4D97-AF65-F5344CB8AC3E}">
        <p14:creationId xmlns:p14="http://schemas.microsoft.com/office/powerpoint/2010/main" val="2313187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a:t>
            </a:r>
            <a:r>
              <a:rPr lang="en-US" baseline="0" dirty="0" smtClean="0"/>
              <a:t> Safety Alerts, De-identified Events, Patient Safety Briefs, Reporting Committee Summaries, Recorded Webinars and Slides, Tools, are available on the members-only page of our website.  If you need a log in to access, please contact me. </a:t>
            </a:r>
            <a:endParaRPr lang="en-US" dirty="0"/>
          </a:p>
        </p:txBody>
      </p:sp>
      <p:sp>
        <p:nvSpPr>
          <p:cNvPr id="4" name="Slide Number Placeholder 3"/>
          <p:cNvSpPr>
            <a:spLocks noGrp="1"/>
          </p:cNvSpPr>
          <p:nvPr>
            <p:ph type="sldNum" sz="quarter" idx="10"/>
          </p:nvPr>
        </p:nvSpPr>
        <p:spPr/>
        <p:txBody>
          <a:bodyPr/>
          <a:lstStyle/>
          <a:p>
            <a:fld id="{F3AEA00C-7A08-4948-92E2-64245DBE0B35}" type="slidenum">
              <a:rPr lang="en-US" smtClean="0"/>
              <a:t>83</a:t>
            </a:fld>
            <a:endParaRPr lang="en-US"/>
          </a:p>
        </p:txBody>
      </p:sp>
    </p:spTree>
    <p:extLst>
      <p:ext uri="{BB962C8B-B14F-4D97-AF65-F5344CB8AC3E}">
        <p14:creationId xmlns:p14="http://schemas.microsoft.com/office/powerpoint/2010/main" val="10712013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0CDA1D-6FD8-2F4E-BBA5-8C2FB7D9F615}" type="slidenum">
              <a:rPr lang="en-US" smtClean="0"/>
              <a:t>84</a:t>
            </a:fld>
            <a:endParaRPr lang="en-US" dirty="0"/>
          </a:p>
        </p:txBody>
      </p:sp>
    </p:spTree>
    <p:extLst>
      <p:ext uri="{BB962C8B-B14F-4D97-AF65-F5344CB8AC3E}">
        <p14:creationId xmlns:p14="http://schemas.microsoft.com/office/powerpoint/2010/main" val="13085608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46F0C-FC5D-4DFA-A80C-D712A8A4C42E}" type="slidenum">
              <a:rPr lang="en-US" smtClean="0"/>
              <a:t>85</a:t>
            </a:fld>
            <a:endParaRPr lang="en-US"/>
          </a:p>
        </p:txBody>
      </p:sp>
    </p:spTree>
    <p:extLst>
      <p:ext uri="{BB962C8B-B14F-4D97-AF65-F5344CB8AC3E}">
        <p14:creationId xmlns:p14="http://schemas.microsoft.com/office/powerpoint/2010/main" val="274071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NCPS PSO…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AEA00C-7A08-4948-92E2-64245DBE0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4976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Since we are federally listed, we can serve providers in other states.  Our main focus is on Nebraska, but we can work at a regional and national level.</a:t>
            </a:r>
          </a:p>
          <a:p>
            <a:endParaRPr lang="en-US" dirty="0"/>
          </a:p>
        </p:txBody>
      </p:sp>
      <p:sp>
        <p:nvSpPr>
          <p:cNvPr id="4" name="Slide Number Placeholder 3"/>
          <p:cNvSpPr>
            <a:spLocks noGrp="1"/>
          </p:cNvSpPr>
          <p:nvPr>
            <p:ph type="sldNum" sz="quarter" idx="10"/>
          </p:nvPr>
        </p:nvSpPr>
        <p:spPr/>
        <p:txBody>
          <a:bodyPr/>
          <a:lstStyle/>
          <a:p>
            <a:fld id="{C3B46F0C-FC5D-4DFA-A80C-D712A8A4C42E}" type="slidenum">
              <a:rPr lang="en-US" smtClean="0"/>
              <a:t>86</a:t>
            </a:fld>
            <a:endParaRPr lang="en-US"/>
          </a:p>
        </p:txBody>
      </p:sp>
    </p:spTree>
    <p:extLst>
      <p:ext uri="{BB962C8B-B14F-4D97-AF65-F5344CB8AC3E}">
        <p14:creationId xmlns:p14="http://schemas.microsoft.com/office/powerpoint/2010/main" val="24741295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46F0C-FC5D-4DFA-A80C-D712A8A4C42E}" type="slidenum">
              <a:rPr lang="en-US" smtClean="0"/>
              <a:t>87</a:t>
            </a:fld>
            <a:endParaRPr lang="en-US"/>
          </a:p>
        </p:txBody>
      </p:sp>
    </p:spTree>
    <p:extLst>
      <p:ext uri="{BB962C8B-B14F-4D97-AF65-F5344CB8AC3E}">
        <p14:creationId xmlns:p14="http://schemas.microsoft.com/office/powerpoint/2010/main" val="17343206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AHRQ is a division of the Department of Health and Human Services.  FREE resources that are evidence based.</a:t>
            </a:r>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88</a:t>
            </a:fld>
            <a:endParaRPr lang="en-US"/>
          </a:p>
        </p:txBody>
      </p:sp>
    </p:spTree>
    <p:extLst>
      <p:ext uri="{BB962C8B-B14F-4D97-AF65-F5344CB8AC3E}">
        <p14:creationId xmlns:p14="http://schemas.microsoft.com/office/powerpoint/2010/main" val="1923374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24ECD-B79B-484B-960F-2035E4846501}" type="slidenum">
              <a:rPr lang="en-US" smtClean="0"/>
              <a:t>91</a:t>
            </a:fld>
            <a:endParaRPr lang="en-US"/>
          </a:p>
        </p:txBody>
      </p:sp>
    </p:spTree>
    <p:extLst>
      <p:ext uri="{BB962C8B-B14F-4D97-AF65-F5344CB8AC3E}">
        <p14:creationId xmlns:p14="http://schemas.microsoft.com/office/powerpoint/2010/main" val="3509027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pPr>
                <a:defRPr/>
              </a:pPr>
              <a:t>95</a:t>
            </a:fld>
            <a:endParaRPr lang="en-US"/>
          </a:p>
        </p:txBody>
      </p:sp>
    </p:spTree>
    <p:extLst>
      <p:ext uri="{BB962C8B-B14F-4D97-AF65-F5344CB8AC3E}">
        <p14:creationId xmlns:p14="http://schemas.microsoft.com/office/powerpoint/2010/main" val="25892454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pPr>
                <a:defRPr/>
              </a:pPr>
              <a:t>97</a:t>
            </a:fld>
            <a:endParaRPr lang="en-US"/>
          </a:p>
        </p:txBody>
      </p:sp>
    </p:spTree>
    <p:extLst>
      <p:ext uri="{BB962C8B-B14F-4D97-AF65-F5344CB8AC3E}">
        <p14:creationId xmlns:p14="http://schemas.microsoft.com/office/powerpoint/2010/main" val="6895330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pPr>
                <a:defRPr/>
              </a:pPr>
              <a:t>99</a:t>
            </a:fld>
            <a:endParaRPr lang="en-US"/>
          </a:p>
        </p:txBody>
      </p:sp>
    </p:spTree>
    <p:extLst>
      <p:ext uri="{BB962C8B-B14F-4D97-AF65-F5344CB8AC3E}">
        <p14:creationId xmlns:p14="http://schemas.microsoft.com/office/powerpoint/2010/main" val="4291691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result of the Nebraska Patient Safety Improvement Act, five Nebraska professional organizations came together to form NCPS in 2006, answering IOM’s call to action for professional organizations to be actively engaged in patient safety improvement.</a:t>
            </a:r>
            <a:endParaRPr lang="en-US" dirty="0"/>
          </a:p>
        </p:txBody>
      </p:sp>
      <p:sp>
        <p:nvSpPr>
          <p:cNvPr id="4" name="Slide Number Placeholder 3"/>
          <p:cNvSpPr>
            <a:spLocks noGrp="1"/>
          </p:cNvSpPr>
          <p:nvPr>
            <p:ph type="sldNum" sz="quarter" idx="10"/>
          </p:nvPr>
        </p:nvSpPr>
        <p:spPr/>
        <p:txBody>
          <a:bodyPr/>
          <a:lstStyle/>
          <a:p>
            <a:fld id="{F3AEA00C-7A08-4948-92E2-64245DBE0B35}" type="slidenum">
              <a:rPr lang="en-US" smtClean="0"/>
              <a:t>10</a:t>
            </a:fld>
            <a:endParaRPr lang="en-US"/>
          </a:p>
        </p:txBody>
      </p:sp>
    </p:spTree>
    <p:extLst>
      <p:ext uri="{BB962C8B-B14F-4D97-AF65-F5344CB8AC3E}">
        <p14:creationId xmlns:p14="http://schemas.microsoft.com/office/powerpoint/2010/main" val="49792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we do things around here”  - both learned and taught.  </a:t>
            </a:r>
          </a:p>
        </p:txBody>
      </p:sp>
      <p:sp>
        <p:nvSpPr>
          <p:cNvPr id="4" name="Slide Number Placeholder 3"/>
          <p:cNvSpPr>
            <a:spLocks noGrp="1"/>
          </p:cNvSpPr>
          <p:nvPr>
            <p:ph type="sldNum" sz="quarter" idx="10"/>
          </p:nvPr>
        </p:nvSpPr>
        <p:spPr/>
        <p:txBody>
          <a:bodyPr/>
          <a:lstStyle/>
          <a:p>
            <a:fld id="{70F24ECD-B79B-484B-960F-2035E4846501}" type="slidenum">
              <a:rPr lang="en-US" smtClean="0"/>
              <a:t>12</a:t>
            </a:fld>
            <a:endParaRPr lang="en-US"/>
          </a:p>
        </p:txBody>
      </p:sp>
    </p:spTree>
    <p:extLst>
      <p:ext uri="{BB962C8B-B14F-4D97-AF65-F5344CB8AC3E}">
        <p14:creationId xmlns:p14="http://schemas.microsoft.com/office/powerpoint/2010/main" val="3446408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F24ECD-B79B-484B-960F-2035E4846501}" type="slidenum">
              <a:rPr lang="en-US" smtClean="0"/>
              <a:t>13</a:t>
            </a:fld>
            <a:endParaRPr lang="en-US"/>
          </a:p>
        </p:txBody>
      </p:sp>
    </p:spTree>
    <p:extLst>
      <p:ext uri="{BB962C8B-B14F-4D97-AF65-F5344CB8AC3E}">
        <p14:creationId xmlns:p14="http://schemas.microsoft.com/office/powerpoint/2010/main" val="1169844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5105400"/>
            <a:ext cx="9144000" cy="2057400"/>
          </a:xfrm>
          <a:prstGeom prst="rect">
            <a:avLst/>
          </a:prstGeom>
        </p:spPr>
      </p:pic>
      <p:sp>
        <p:nvSpPr>
          <p:cNvPr id="3" name="Subtitle 2"/>
          <p:cNvSpPr>
            <a:spLocks noGrp="1"/>
          </p:cNvSpPr>
          <p:nvPr>
            <p:ph type="subTitle" idx="1" hasCustomPrompt="1"/>
          </p:nvPr>
        </p:nvSpPr>
        <p:spPr>
          <a:xfrm>
            <a:off x="685800" y="3606225"/>
            <a:ext cx="7696200" cy="584775"/>
          </a:xfrm>
        </p:spPr>
        <p:txBody>
          <a:bodyPr>
            <a:normAutofit/>
          </a:bodyPr>
          <a:lstStyle>
            <a:lvl1pPr marL="0" indent="0" algn="ctr">
              <a:buNone/>
              <a:defRPr>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a:t>
            </a:r>
          </a:p>
        </p:txBody>
      </p:sp>
      <p:sp>
        <p:nvSpPr>
          <p:cNvPr id="5" name="TextBox 4"/>
          <p:cNvSpPr txBox="1"/>
          <p:nvPr userDrawn="1"/>
        </p:nvSpPr>
        <p:spPr>
          <a:xfrm>
            <a:off x="0" y="6550223"/>
            <a:ext cx="9144000" cy="307777"/>
          </a:xfrm>
          <a:prstGeom prst="rect">
            <a:avLst/>
          </a:prstGeom>
          <a:noFill/>
        </p:spPr>
        <p:txBody>
          <a:bodyPr wrap="square" rtlCol="0">
            <a:spAutoFit/>
          </a:bodyPr>
          <a:lstStyle/>
          <a:p>
            <a:pPr algn="ctr"/>
            <a:r>
              <a:rPr lang="en-US" sz="1400" dirty="0">
                <a:solidFill>
                  <a:srgbClr val="002060"/>
                </a:solidFill>
              </a:rPr>
              <a:t>www.nebraskahospitals.org</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0" y="381000"/>
            <a:ext cx="3450336" cy="1117843"/>
          </a:xfrm>
          <a:prstGeom prst="rect">
            <a:avLst/>
          </a:prstGeom>
        </p:spPr>
      </p:pic>
    </p:spTree>
    <p:extLst>
      <p:ext uri="{BB962C8B-B14F-4D97-AF65-F5344CB8AC3E}">
        <p14:creationId xmlns:p14="http://schemas.microsoft.com/office/powerpoint/2010/main" val="224798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0247" name="Rectangle 7"/>
          <p:cNvSpPr>
            <a:spLocks noGrp="1" noChangeArrowheads="1"/>
          </p:cNvSpPr>
          <p:nvPr>
            <p:ph type="ctrTitle"/>
          </p:nvPr>
        </p:nvSpPr>
        <p:spPr>
          <a:xfrm>
            <a:off x="2362200" y="1066800"/>
            <a:ext cx="6126163" cy="4724400"/>
          </a:xfrm>
        </p:spPr>
        <p:txBody>
          <a:bodyPr/>
          <a:lstStyle>
            <a:lvl1pPr>
              <a:defRPr sz="3400"/>
            </a:lvl1pPr>
          </a:lstStyle>
          <a:p>
            <a:r>
              <a:rPr lang="en-US" dirty="0"/>
              <a:t>Click to edit Master title style</a:t>
            </a:r>
          </a:p>
        </p:txBody>
      </p:sp>
    </p:spTree>
    <p:extLst>
      <p:ext uri="{BB962C8B-B14F-4D97-AF65-F5344CB8AC3E}">
        <p14:creationId xmlns:p14="http://schemas.microsoft.com/office/powerpoint/2010/main" val="326437016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FF18A3A-658B-47BB-BFCC-67D4658480AD}" type="datetime1">
              <a:rPr lang="en-US" smtClean="0"/>
              <a:t>10/11/2021</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793856D-7C13-4A2B-AD6B-9CEB7748525A}" type="slidenum">
              <a:rPr lang="en-US"/>
              <a:pPr>
                <a:defRPr/>
              </a:pPr>
              <a:t>‹#›</a:t>
            </a:fld>
            <a:endParaRPr lang="en-US"/>
          </a:p>
        </p:txBody>
      </p:sp>
    </p:spTree>
    <p:extLst>
      <p:ext uri="{BB962C8B-B14F-4D97-AF65-F5344CB8AC3E}">
        <p14:creationId xmlns:p14="http://schemas.microsoft.com/office/powerpoint/2010/main" val="1870001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1264" y="2177935"/>
            <a:ext cx="4464086" cy="1192876"/>
          </a:xfrm>
          <a:prstGeom prst="rect">
            <a:avLst/>
          </a:prstGeom>
        </p:spPr>
        <p:txBody>
          <a:bodyPr anchor="b"/>
          <a:lstStyle>
            <a:lvl1pPr algn="r">
              <a:defRPr sz="3200"/>
            </a:lvl1pPr>
          </a:lstStyle>
          <a:p>
            <a:r>
              <a:rPr lang="en-US" dirty="0"/>
              <a:t>Click to edit Master title style .</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F3A34504-1580-3344-9526-8048B04E5F10}" type="datetime1">
              <a:rPr lang="en-US" smtClean="0"/>
              <a:pPr/>
              <a:t>10/11/2021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
        <p:nvSpPr>
          <p:cNvPr id="10" name="Picture Placeholder 2"/>
          <p:cNvSpPr>
            <a:spLocks noGrp="1" noChangeAspect="1"/>
          </p:cNvSpPr>
          <p:nvPr>
            <p:ph type="pic" idx="1"/>
          </p:nvPr>
        </p:nvSpPr>
        <p:spPr>
          <a:xfrm>
            <a:off x="628650" y="1186933"/>
            <a:ext cx="3422614" cy="39503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90995516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C968B0-0AEB-4D6E-AAD0-6D6E523057E1}" type="datetime1">
              <a:rPr lang="en-US" smtClean="0"/>
              <a:t>10/11/2021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35144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A66CED-445F-4B69-A5CD-0516A515610C}" type="datetime1">
              <a:rPr lang="en-US" smtClean="0"/>
              <a:t>10/11/2021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32801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4969-4BC0-469A-8686-095E6D88372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14674F-4C23-4812-A8EE-93CCE11A2C4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7566DA-854D-4939-84CD-7639670D7A48}"/>
              </a:ext>
            </a:extLst>
          </p:cNvPr>
          <p:cNvSpPr>
            <a:spLocks noGrp="1"/>
          </p:cNvSpPr>
          <p:nvPr>
            <p:ph type="dt" sz="half" idx="10"/>
          </p:nvPr>
        </p:nvSpPr>
        <p:spPr/>
        <p:txBody>
          <a:bodyPr/>
          <a:lstStyle/>
          <a:p>
            <a:fld id="{8F328B87-BE2B-4AE2-94E3-A23EB9214548}" type="datetimeFigureOut">
              <a:rPr lang="en-US" smtClean="0"/>
              <a:t>10/11/2021</a:t>
            </a:fld>
            <a:endParaRPr lang="en-US"/>
          </a:p>
        </p:txBody>
      </p:sp>
      <p:sp>
        <p:nvSpPr>
          <p:cNvPr id="5" name="Footer Placeholder 4">
            <a:extLst>
              <a:ext uri="{FF2B5EF4-FFF2-40B4-BE49-F238E27FC236}">
                <a16:creationId xmlns:a16="http://schemas.microsoft.com/office/drawing/2014/main" id="{CA596357-7350-4300-8553-1B776A2B5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349D6-F25B-48B5-A1E2-6453D81CEFF7}"/>
              </a:ext>
            </a:extLst>
          </p:cNvPr>
          <p:cNvSpPr>
            <a:spLocks noGrp="1"/>
          </p:cNvSpPr>
          <p:nvPr>
            <p:ph type="sldNum" sz="quarter" idx="12"/>
          </p:nvPr>
        </p:nvSpPr>
        <p:spPr/>
        <p:txBody>
          <a:bodyPr/>
          <a:lstStyle/>
          <a:p>
            <a:fld id="{C804BD83-B15C-4D75-A85C-F102D7AACC49}" type="slidenum">
              <a:rPr lang="en-US" smtClean="0"/>
              <a:t>‹#›</a:t>
            </a:fld>
            <a:endParaRPr lang="en-US"/>
          </a:p>
        </p:txBody>
      </p:sp>
    </p:spTree>
    <p:extLst>
      <p:ext uri="{BB962C8B-B14F-4D97-AF65-F5344CB8AC3E}">
        <p14:creationId xmlns:p14="http://schemas.microsoft.com/office/powerpoint/2010/main" val="2724765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F9F4-75AD-4B3D-B0C5-697831ECA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F05D8-8523-45AB-BD6F-6C4290D8D5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29AB8-5497-45D7-842C-B7DFC21F26FD}"/>
              </a:ext>
            </a:extLst>
          </p:cNvPr>
          <p:cNvSpPr>
            <a:spLocks noGrp="1"/>
          </p:cNvSpPr>
          <p:nvPr>
            <p:ph type="dt" sz="half" idx="10"/>
          </p:nvPr>
        </p:nvSpPr>
        <p:spPr/>
        <p:txBody>
          <a:bodyPr/>
          <a:lstStyle/>
          <a:p>
            <a:fld id="{8F328B87-BE2B-4AE2-94E3-A23EB9214548}" type="datetimeFigureOut">
              <a:rPr lang="en-US" smtClean="0"/>
              <a:t>10/11/2021</a:t>
            </a:fld>
            <a:endParaRPr lang="en-US"/>
          </a:p>
        </p:txBody>
      </p:sp>
      <p:sp>
        <p:nvSpPr>
          <p:cNvPr id="5" name="Footer Placeholder 4">
            <a:extLst>
              <a:ext uri="{FF2B5EF4-FFF2-40B4-BE49-F238E27FC236}">
                <a16:creationId xmlns:a16="http://schemas.microsoft.com/office/drawing/2014/main" id="{DC265B7F-1201-485C-B287-6676873D2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0E7D8-7B5E-41CD-AF25-7E4D59DBFE6E}"/>
              </a:ext>
            </a:extLst>
          </p:cNvPr>
          <p:cNvSpPr>
            <a:spLocks noGrp="1"/>
          </p:cNvSpPr>
          <p:nvPr>
            <p:ph type="sldNum" sz="quarter" idx="12"/>
          </p:nvPr>
        </p:nvSpPr>
        <p:spPr/>
        <p:txBody>
          <a:bodyPr/>
          <a:lstStyle/>
          <a:p>
            <a:fld id="{C804BD83-B15C-4D75-A85C-F102D7AACC49}" type="slidenum">
              <a:rPr lang="en-US" smtClean="0"/>
              <a:t>‹#›</a:t>
            </a:fld>
            <a:endParaRPr lang="en-US"/>
          </a:p>
        </p:txBody>
      </p:sp>
    </p:spTree>
    <p:extLst>
      <p:ext uri="{BB962C8B-B14F-4D97-AF65-F5344CB8AC3E}">
        <p14:creationId xmlns:p14="http://schemas.microsoft.com/office/powerpoint/2010/main" val="345327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4EAEF-67AB-41F1-913B-84102AE9101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91D00D-2D28-4384-A4BB-FC2B0ED3666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BDD800-6DAF-4C89-9759-021085687AC6}"/>
              </a:ext>
            </a:extLst>
          </p:cNvPr>
          <p:cNvSpPr>
            <a:spLocks noGrp="1"/>
          </p:cNvSpPr>
          <p:nvPr>
            <p:ph type="dt" sz="half" idx="10"/>
          </p:nvPr>
        </p:nvSpPr>
        <p:spPr/>
        <p:txBody>
          <a:bodyPr/>
          <a:lstStyle/>
          <a:p>
            <a:fld id="{8F328B87-BE2B-4AE2-94E3-A23EB9214548}" type="datetimeFigureOut">
              <a:rPr lang="en-US" smtClean="0"/>
              <a:t>10/11/2021</a:t>
            </a:fld>
            <a:endParaRPr lang="en-US"/>
          </a:p>
        </p:txBody>
      </p:sp>
      <p:sp>
        <p:nvSpPr>
          <p:cNvPr id="5" name="Footer Placeholder 4">
            <a:extLst>
              <a:ext uri="{FF2B5EF4-FFF2-40B4-BE49-F238E27FC236}">
                <a16:creationId xmlns:a16="http://schemas.microsoft.com/office/drawing/2014/main" id="{472A4941-1153-483B-B08B-1B3154A83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C080-C891-403C-A02F-9E234695AF73}"/>
              </a:ext>
            </a:extLst>
          </p:cNvPr>
          <p:cNvSpPr>
            <a:spLocks noGrp="1"/>
          </p:cNvSpPr>
          <p:nvPr>
            <p:ph type="sldNum" sz="quarter" idx="12"/>
          </p:nvPr>
        </p:nvSpPr>
        <p:spPr/>
        <p:txBody>
          <a:bodyPr/>
          <a:lstStyle/>
          <a:p>
            <a:fld id="{C804BD83-B15C-4D75-A85C-F102D7AACC49}" type="slidenum">
              <a:rPr lang="en-US" smtClean="0"/>
              <a:t>‹#›</a:t>
            </a:fld>
            <a:endParaRPr lang="en-US"/>
          </a:p>
        </p:txBody>
      </p:sp>
    </p:spTree>
    <p:extLst>
      <p:ext uri="{BB962C8B-B14F-4D97-AF65-F5344CB8AC3E}">
        <p14:creationId xmlns:p14="http://schemas.microsoft.com/office/powerpoint/2010/main" val="1284109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C6BD-4AD8-4F64-BC4B-5CAFC20E9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569DDD-6B8D-4487-83E6-A7749C21A331}"/>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75F90F-13E8-40FF-91DB-48F77C3E284A}"/>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933A06-F668-425B-8DA8-66D72E4D0925}"/>
              </a:ext>
            </a:extLst>
          </p:cNvPr>
          <p:cNvSpPr>
            <a:spLocks noGrp="1"/>
          </p:cNvSpPr>
          <p:nvPr>
            <p:ph type="dt" sz="half" idx="10"/>
          </p:nvPr>
        </p:nvSpPr>
        <p:spPr/>
        <p:txBody>
          <a:bodyPr/>
          <a:lstStyle/>
          <a:p>
            <a:fld id="{8F328B87-BE2B-4AE2-94E3-A23EB9214548}" type="datetimeFigureOut">
              <a:rPr lang="en-US" smtClean="0"/>
              <a:t>10/11/2021</a:t>
            </a:fld>
            <a:endParaRPr lang="en-US"/>
          </a:p>
        </p:txBody>
      </p:sp>
      <p:sp>
        <p:nvSpPr>
          <p:cNvPr id="6" name="Footer Placeholder 5">
            <a:extLst>
              <a:ext uri="{FF2B5EF4-FFF2-40B4-BE49-F238E27FC236}">
                <a16:creationId xmlns:a16="http://schemas.microsoft.com/office/drawing/2014/main" id="{FC179998-E751-4704-BFF4-421270F07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B3FFCB-7F41-4B7C-818B-D61D4296D266}"/>
              </a:ext>
            </a:extLst>
          </p:cNvPr>
          <p:cNvSpPr>
            <a:spLocks noGrp="1"/>
          </p:cNvSpPr>
          <p:nvPr>
            <p:ph type="sldNum" sz="quarter" idx="12"/>
          </p:nvPr>
        </p:nvSpPr>
        <p:spPr/>
        <p:txBody>
          <a:bodyPr/>
          <a:lstStyle/>
          <a:p>
            <a:fld id="{C804BD83-B15C-4D75-A85C-F102D7AACC49}" type="slidenum">
              <a:rPr lang="en-US" smtClean="0"/>
              <a:t>‹#›</a:t>
            </a:fld>
            <a:endParaRPr lang="en-US"/>
          </a:p>
        </p:txBody>
      </p:sp>
    </p:spTree>
    <p:extLst>
      <p:ext uri="{BB962C8B-B14F-4D97-AF65-F5344CB8AC3E}">
        <p14:creationId xmlns:p14="http://schemas.microsoft.com/office/powerpoint/2010/main" val="331761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524C0-16ED-4C5B-A30C-5573C93EF84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0552C4-C67A-4E3A-BAC4-29B6A41E44F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C26C21-6B80-4B16-B709-C2708290E27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416F59-D4DF-474A-9D3A-8504E67A1E6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276507-686E-4965-9800-8D27B809242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968EB9-4B99-408D-B709-AF158E6FDA48}"/>
              </a:ext>
            </a:extLst>
          </p:cNvPr>
          <p:cNvSpPr>
            <a:spLocks noGrp="1"/>
          </p:cNvSpPr>
          <p:nvPr>
            <p:ph type="dt" sz="half" idx="10"/>
          </p:nvPr>
        </p:nvSpPr>
        <p:spPr/>
        <p:txBody>
          <a:bodyPr/>
          <a:lstStyle/>
          <a:p>
            <a:fld id="{8F328B87-BE2B-4AE2-94E3-A23EB9214548}" type="datetimeFigureOut">
              <a:rPr lang="en-US" smtClean="0"/>
              <a:t>10/11/2021</a:t>
            </a:fld>
            <a:endParaRPr lang="en-US"/>
          </a:p>
        </p:txBody>
      </p:sp>
      <p:sp>
        <p:nvSpPr>
          <p:cNvPr id="8" name="Footer Placeholder 7">
            <a:extLst>
              <a:ext uri="{FF2B5EF4-FFF2-40B4-BE49-F238E27FC236}">
                <a16:creationId xmlns:a16="http://schemas.microsoft.com/office/drawing/2014/main" id="{DC54FE46-C6A8-4D2C-B06D-E23404BDE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1146FD-BDD9-4513-AD01-C8E56972106C}"/>
              </a:ext>
            </a:extLst>
          </p:cNvPr>
          <p:cNvSpPr>
            <a:spLocks noGrp="1"/>
          </p:cNvSpPr>
          <p:nvPr>
            <p:ph type="sldNum" sz="quarter" idx="12"/>
          </p:nvPr>
        </p:nvSpPr>
        <p:spPr/>
        <p:txBody>
          <a:bodyPr/>
          <a:lstStyle/>
          <a:p>
            <a:fld id="{C804BD83-B15C-4D75-A85C-F102D7AACC49}" type="slidenum">
              <a:rPr lang="en-US" smtClean="0"/>
              <a:t>‹#›</a:t>
            </a:fld>
            <a:endParaRPr lang="en-US"/>
          </a:p>
        </p:txBody>
      </p:sp>
    </p:spTree>
    <p:extLst>
      <p:ext uri="{BB962C8B-B14F-4D97-AF65-F5344CB8AC3E}">
        <p14:creationId xmlns:p14="http://schemas.microsoft.com/office/powerpoint/2010/main" val="2413519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52400"/>
            <a:ext cx="8229600" cy="1143000"/>
          </a:xfrm>
        </p:spPr>
        <p:txBody>
          <a:bodyPr/>
          <a:lstStyle>
            <a:lvl1pPr algn="l">
              <a:defRPr b="1">
                <a:solidFill>
                  <a:schemeClr val="bg1"/>
                </a:solidFill>
                <a:latin typeface="Trebuchet MS" pitchFamily="34" charset="0"/>
              </a:defRPr>
            </a:lvl1pPr>
          </a:lstStyle>
          <a:p>
            <a:r>
              <a:rPr lang="en-US" dirty="0"/>
              <a:t>Click to add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Content Placeholder 7"/>
          <p:cNvPicPr>
            <a:picLocks noChangeAspect="1"/>
          </p:cNvPicPr>
          <p:nvPr userDrawn="1"/>
        </p:nvPicPr>
        <p:blipFill rotWithShape="1">
          <a:blip r:embed="rId2">
            <a:extLst>
              <a:ext uri="{28A0092B-C50C-407E-A947-70E740481C1C}">
                <a14:useLocalDpi xmlns:a14="http://schemas.microsoft.com/office/drawing/2010/main" val="0"/>
              </a:ext>
            </a:extLst>
          </a:blip>
          <a:srcRect l="1587" r="3175"/>
          <a:stretch/>
        </p:blipFill>
        <p:spPr>
          <a:xfrm rot="10800000" flipH="1">
            <a:off x="0" y="5257806"/>
            <a:ext cx="9144000" cy="16001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400800"/>
            <a:ext cx="762000" cy="354071"/>
          </a:xfrm>
          <a:prstGeom prst="rect">
            <a:avLst/>
          </a:prstGeom>
        </p:spPr>
      </p:pic>
      <p:sp>
        <p:nvSpPr>
          <p:cNvPr id="13" name="Footer Placeholder 4"/>
          <p:cNvSpPr txBox="1">
            <a:spLocks/>
          </p:cNvSpPr>
          <p:nvPr userDrawn="1"/>
        </p:nvSpPr>
        <p:spPr>
          <a:xfrm>
            <a:off x="7848600" y="6581001"/>
            <a:ext cx="533400" cy="2769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6B34BD-B5C4-4B3C-9E4D-D4D3D3B0703D}" type="slidenum">
              <a:rPr lang="en-US" smtClean="0"/>
              <a:pPr/>
              <a:t>‹#›</a:t>
            </a:fld>
            <a:endParaRPr lang="en-US" dirty="0"/>
          </a:p>
        </p:txBody>
      </p:sp>
    </p:spTree>
    <p:extLst>
      <p:ext uri="{BB962C8B-B14F-4D97-AF65-F5344CB8AC3E}">
        <p14:creationId xmlns:p14="http://schemas.microsoft.com/office/powerpoint/2010/main" val="1944035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C38E-384A-4C00-97DD-ED83BB382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A3EF43-530E-48BE-B032-13DBAD956E2D}"/>
              </a:ext>
            </a:extLst>
          </p:cNvPr>
          <p:cNvSpPr>
            <a:spLocks noGrp="1"/>
          </p:cNvSpPr>
          <p:nvPr>
            <p:ph type="dt" sz="half" idx="10"/>
          </p:nvPr>
        </p:nvSpPr>
        <p:spPr/>
        <p:txBody>
          <a:bodyPr/>
          <a:lstStyle/>
          <a:p>
            <a:fld id="{8F328B87-BE2B-4AE2-94E3-A23EB9214548}" type="datetimeFigureOut">
              <a:rPr lang="en-US" smtClean="0"/>
              <a:t>10/11/2021</a:t>
            </a:fld>
            <a:endParaRPr lang="en-US"/>
          </a:p>
        </p:txBody>
      </p:sp>
      <p:sp>
        <p:nvSpPr>
          <p:cNvPr id="4" name="Footer Placeholder 3">
            <a:extLst>
              <a:ext uri="{FF2B5EF4-FFF2-40B4-BE49-F238E27FC236}">
                <a16:creationId xmlns:a16="http://schemas.microsoft.com/office/drawing/2014/main" id="{E83465E0-C036-4FDE-8E7A-0293D15C7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74AFC6-6D46-4F2C-AB82-F54F6375EBE9}"/>
              </a:ext>
            </a:extLst>
          </p:cNvPr>
          <p:cNvSpPr>
            <a:spLocks noGrp="1"/>
          </p:cNvSpPr>
          <p:nvPr>
            <p:ph type="sldNum" sz="quarter" idx="12"/>
          </p:nvPr>
        </p:nvSpPr>
        <p:spPr/>
        <p:txBody>
          <a:bodyPr/>
          <a:lstStyle/>
          <a:p>
            <a:fld id="{C804BD83-B15C-4D75-A85C-F102D7AACC49}" type="slidenum">
              <a:rPr lang="en-US" smtClean="0"/>
              <a:t>‹#›</a:t>
            </a:fld>
            <a:endParaRPr lang="en-US"/>
          </a:p>
        </p:txBody>
      </p:sp>
    </p:spTree>
    <p:extLst>
      <p:ext uri="{BB962C8B-B14F-4D97-AF65-F5344CB8AC3E}">
        <p14:creationId xmlns:p14="http://schemas.microsoft.com/office/powerpoint/2010/main" val="402038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C983DB-8DAD-4673-9796-5A191D17ABE1}"/>
              </a:ext>
            </a:extLst>
          </p:cNvPr>
          <p:cNvSpPr>
            <a:spLocks noGrp="1"/>
          </p:cNvSpPr>
          <p:nvPr>
            <p:ph type="dt" sz="half" idx="10"/>
          </p:nvPr>
        </p:nvSpPr>
        <p:spPr/>
        <p:txBody>
          <a:bodyPr/>
          <a:lstStyle/>
          <a:p>
            <a:fld id="{8F328B87-BE2B-4AE2-94E3-A23EB9214548}" type="datetimeFigureOut">
              <a:rPr lang="en-US" smtClean="0"/>
              <a:t>10/11/2021</a:t>
            </a:fld>
            <a:endParaRPr lang="en-US"/>
          </a:p>
        </p:txBody>
      </p:sp>
      <p:sp>
        <p:nvSpPr>
          <p:cNvPr id="3" name="Footer Placeholder 2">
            <a:extLst>
              <a:ext uri="{FF2B5EF4-FFF2-40B4-BE49-F238E27FC236}">
                <a16:creationId xmlns:a16="http://schemas.microsoft.com/office/drawing/2014/main" id="{B0DC7368-013A-47A5-AD20-BE717F10C8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03C001-EAFF-44C1-9A02-78C96AC98EB5}"/>
              </a:ext>
            </a:extLst>
          </p:cNvPr>
          <p:cNvSpPr>
            <a:spLocks noGrp="1"/>
          </p:cNvSpPr>
          <p:nvPr>
            <p:ph type="sldNum" sz="quarter" idx="12"/>
          </p:nvPr>
        </p:nvSpPr>
        <p:spPr/>
        <p:txBody>
          <a:bodyPr/>
          <a:lstStyle/>
          <a:p>
            <a:fld id="{C804BD83-B15C-4D75-A85C-F102D7AACC49}" type="slidenum">
              <a:rPr lang="en-US" smtClean="0"/>
              <a:t>‹#›</a:t>
            </a:fld>
            <a:endParaRPr lang="en-US"/>
          </a:p>
        </p:txBody>
      </p:sp>
    </p:spTree>
    <p:extLst>
      <p:ext uri="{BB962C8B-B14F-4D97-AF65-F5344CB8AC3E}">
        <p14:creationId xmlns:p14="http://schemas.microsoft.com/office/powerpoint/2010/main" val="1588648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F54A-BB51-4FBF-9DA7-17171C5B9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E7404D-F61F-4D20-86D7-738856ED7F0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234484-CCF8-4A53-92F5-8BB0EA2530A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CA35CD-519C-4F16-A2D7-8145421DE4B1}"/>
              </a:ext>
            </a:extLst>
          </p:cNvPr>
          <p:cNvSpPr>
            <a:spLocks noGrp="1"/>
          </p:cNvSpPr>
          <p:nvPr>
            <p:ph type="dt" sz="half" idx="10"/>
          </p:nvPr>
        </p:nvSpPr>
        <p:spPr/>
        <p:txBody>
          <a:bodyPr/>
          <a:lstStyle/>
          <a:p>
            <a:fld id="{8F328B87-BE2B-4AE2-94E3-A23EB9214548}" type="datetimeFigureOut">
              <a:rPr lang="en-US" smtClean="0"/>
              <a:t>10/11/2021</a:t>
            </a:fld>
            <a:endParaRPr lang="en-US"/>
          </a:p>
        </p:txBody>
      </p:sp>
      <p:sp>
        <p:nvSpPr>
          <p:cNvPr id="6" name="Footer Placeholder 5">
            <a:extLst>
              <a:ext uri="{FF2B5EF4-FFF2-40B4-BE49-F238E27FC236}">
                <a16:creationId xmlns:a16="http://schemas.microsoft.com/office/drawing/2014/main" id="{DEA92109-4DE1-477F-8AD2-27BBE4230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C65F-210E-46A0-B110-4A8391FA01B3}"/>
              </a:ext>
            </a:extLst>
          </p:cNvPr>
          <p:cNvSpPr>
            <a:spLocks noGrp="1"/>
          </p:cNvSpPr>
          <p:nvPr>
            <p:ph type="sldNum" sz="quarter" idx="12"/>
          </p:nvPr>
        </p:nvSpPr>
        <p:spPr/>
        <p:txBody>
          <a:bodyPr/>
          <a:lstStyle/>
          <a:p>
            <a:fld id="{C804BD83-B15C-4D75-A85C-F102D7AACC49}" type="slidenum">
              <a:rPr lang="en-US" smtClean="0"/>
              <a:t>‹#›</a:t>
            </a:fld>
            <a:endParaRPr lang="en-US"/>
          </a:p>
        </p:txBody>
      </p:sp>
    </p:spTree>
    <p:extLst>
      <p:ext uri="{BB962C8B-B14F-4D97-AF65-F5344CB8AC3E}">
        <p14:creationId xmlns:p14="http://schemas.microsoft.com/office/powerpoint/2010/main" val="1043194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4C57-09D1-47CD-8A49-6A6371AE23E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616FC9-F459-4B91-BACC-719D31BE7DB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E0B04F-1317-476A-9CAD-6D2CE0A0E14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B6385B-D0A6-4FEF-95BE-6E92CDC8891A}"/>
              </a:ext>
            </a:extLst>
          </p:cNvPr>
          <p:cNvSpPr>
            <a:spLocks noGrp="1"/>
          </p:cNvSpPr>
          <p:nvPr>
            <p:ph type="dt" sz="half" idx="10"/>
          </p:nvPr>
        </p:nvSpPr>
        <p:spPr/>
        <p:txBody>
          <a:bodyPr/>
          <a:lstStyle/>
          <a:p>
            <a:fld id="{8F328B87-BE2B-4AE2-94E3-A23EB9214548}" type="datetimeFigureOut">
              <a:rPr lang="en-US" smtClean="0"/>
              <a:t>10/11/2021</a:t>
            </a:fld>
            <a:endParaRPr lang="en-US"/>
          </a:p>
        </p:txBody>
      </p:sp>
      <p:sp>
        <p:nvSpPr>
          <p:cNvPr id="6" name="Footer Placeholder 5">
            <a:extLst>
              <a:ext uri="{FF2B5EF4-FFF2-40B4-BE49-F238E27FC236}">
                <a16:creationId xmlns:a16="http://schemas.microsoft.com/office/drawing/2014/main" id="{0808103D-D992-48F3-8F9E-31FF95DF2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F5C73C-5B11-44AC-B855-7DF2F4662CC8}"/>
              </a:ext>
            </a:extLst>
          </p:cNvPr>
          <p:cNvSpPr>
            <a:spLocks noGrp="1"/>
          </p:cNvSpPr>
          <p:nvPr>
            <p:ph type="sldNum" sz="quarter" idx="12"/>
          </p:nvPr>
        </p:nvSpPr>
        <p:spPr/>
        <p:txBody>
          <a:bodyPr/>
          <a:lstStyle/>
          <a:p>
            <a:fld id="{C804BD83-B15C-4D75-A85C-F102D7AACC49}" type="slidenum">
              <a:rPr lang="en-US" smtClean="0"/>
              <a:t>‹#›</a:t>
            </a:fld>
            <a:endParaRPr lang="en-US"/>
          </a:p>
        </p:txBody>
      </p:sp>
    </p:spTree>
    <p:extLst>
      <p:ext uri="{BB962C8B-B14F-4D97-AF65-F5344CB8AC3E}">
        <p14:creationId xmlns:p14="http://schemas.microsoft.com/office/powerpoint/2010/main" val="2439169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5998-AD6C-4186-821B-E335FF2D7C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F490FF-0F31-4B84-B1D8-897629AC4F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E70E8-551A-41DC-AC5A-FEB4B20F8BDE}"/>
              </a:ext>
            </a:extLst>
          </p:cNvPr>
          <p:cNvSpPr>
            <a:spLocks noGrp="1"/>
          </p:cNvSpPr>
          <p:nvPr>
            <p:ph type="dt" sz="half" idx="10"/>
          </p:nvPr>
        </p:nvSpPr>
        <p:spPr/>
        <p:txBody>
          <a:bodyPr/>
          <a:lstStyle/>
          <a:p>
            <a:fld id="{8F328B87-BE2B-4AE2-94E3-A23EB9214548}" type="datetimeFigureOut">
              <a:rPr lang="en-US" smtClean="0"/>
              <a:t>10/11/2021</a:t>
            </a:fld>
            <a:endParaRPr lang="en-US"/>
          </a:p>
        </p:txBody>
      </p:sp>
      <p:sp>
        <p:nvSpPr>
          <p:cNvPr id="5" name="Footer Placeholder 4">
            <a:extLst>
              <a:ext uri="{FF2B5EF4-FFF2-40B4-BE49-F238E27FC236}">
                <a16:creationId xmlns:a16="http://schemas.microsoft.com/office/drawing/2014/main" id="{AC4C1178-DDFD-47DF-A61F-583DC2C23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CC7A1-F65B-4CF8-ABAA-E56390DDFDE4}"/>
              </a:ext>
            </a:extLst>
          </p:cNvPr>
          <p:cNvSpPr>
            <a:spLocks noGrp="1"/>
          </p:cNvSpPr>
          <p:nvPr>
            <p:ph type="sldNum" sz="quarter" idx="12"/>
          </p:nvPr>
        </p:nvSpPr>
        <p:spPr/>
        <p:txBody>
          <a:bodyPr/>
          <a:lstStyle/>
          <a:p>
            <a:fld id="{C804BD83-B15C-4D75-A85C-F102D7AACC49}" type="slidenum">
              <a:rPr lang="en-US" smtClean="0"/>
              <a:t>‹#›</a:t>
            </a:fld>
            <a:endParaRPr lang="en-US"/>
          </a:p>
        </p:txBody>
      </p:sp>
    </p:spTree>
    <p:extLst>
      <p:ext uri="{BB962C8B-B14F-4D97-AF65-F5344CB8AC3E}">
        <p14:creationId xmlns:p14="http://schemas.microsoft.com/office/powerpoint/2010/main" val="1552021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C3A40-32F1-4BFD-B87E-D7A3E409095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FCF050-A5D7-49AF-8385-1C273AC31B62}"/>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164DE-D32F-459A-98F0-83C50693A5C6}"/>
              </a:ext>
            </a:extLst>
          </p:cNvPr>
          <p:cNvSpPr>
            <a:spLocks noGrp="1"/>
          </p:cNvSpPr>
          <p:nvPr>
            <p:ph type="dt" sz="half" idx="10"/>
          </p:nvPr>
        </p:nvSpPr>
        <p:spPr/>
        <p:txBody>
          <a:bodyPr/>
          <a:lstStyle/>
          <a:p>
            <a:fld id="{8F328B87-BE2B-4AE2-94E3-A23EB9214548}" type="datetimeFigureOut">
              <a:rPr lang="en-US" smtClean="0"/>
              <a:t>10/11/2021</a:t>
            </a:fld>
            <a:endParaRPr lang="en-US"/>
          </a:p>
        </p:txBody>
      </p:sp>
      <p:sp>
        <p:nvSpPr>
          <p:cNvPr id="5" name="Footer Placeholder 4">
            <a:extLst>
              <a:ext uri="{FF2B5EF4-FFF2-40B4-BE49-F238E27FC236}">
                <a16:creationId xmlns:a16="http://schemas.microsoft.com/office/drawing/2014/main" id="{3CFB37F0-1DDA-4717-B777-1E1094A22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CCBB8-E4BA-43B0-B1E7-D787A0B78941}"/>
              </a:ext>
            </a:extLst>
          </p:cNvPr>
          <p:cNvSpPr>
            <a:spLocks noGrp="1"/>
          </p:cNvSpPr>
          <p:nvPr>
            <p:ph type="sldNum" sz="quarter" idx="12"/>
          </p:nvPr>
        </p:nvSpPr>
        <p:spPr/>
        <p:txBody>
          <a:bodyPr/>
          <a:lstStyle/>
          <a:p>
            <a:fld id="{C804BD83-B15C-4D75-A85C-F102D7AACC49}" type="slidenum">
              <a:rPr lang="en-US" smtClean="0"/>
              <a:t>‹#›</a:t>
            </a:fld>
            <a:endParaRPr lang="en-US"/>
          </a:p>
        </p:txBody>
      </p:sp>
    </p:spTree>
    <p:extLst>
      <p:ext uri="{BB962C8B-B14F-4D97-AF65-F5344CB8AC3E}">
        <p14:creationId xmlns:p14="http://schemas.microsoft.com/office/powerpoint/2010/main" val="11891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586B75A-687E-405C-8A0B-8D00578BA2C3}" type="datetimeFigureOut">
              <a:rPr lang="en-US" smtClean="0"/>
              <a:pPr/>
              <a:t>10/11/2021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27094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48092" y="1858553"/>
            <a:ext cx="8122852" cy="40002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71495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586B75A-687E-405C-8A0B-8D00578BA2C3}" type="datetimeFigureOut">
              <a:rPr lang="en-US" smtClean="0"/>
              <a:pPr/>
              <a:t>10/11/2021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83525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10/11/2021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54062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133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52400"/>
            <a:ext cx="8229600" cy="1143000"/>
          </a:xfrm>
        </p:spPr>
        <p:txBody>
          <a:bodyPr/>
          <a:lstStyle>
            <a:lvl1pPr algn="l">
              <a:defRPr b="1">
                <a:solidFill>
                  <a:schemeClr val="bg1"/>
                </a:solidFill>
                <a:latin typeface="Trebuchet MS" pitchFamily="34" charset="0"/>
              </a:defRPr>
            </a:lvl1pPr>
          </a:lstStyle>
          <a:p>
            <a:r>
              <a:rPr lang="en-US" dirty="0"/>
              <a:t>Click to add title</a:t>
            </a:r>
          </a:p>
        </p:txBody>
      </p:sp>
      <p:sp>
        <p:nvSpPr>
          <p:cNvPr id="3" name="Content Placeholder 2"/>
          <p:cNvSpPr>
            <a:spLocks noGrp="1"/>
          </p:cNvSpPr>
          <p:nvPr>
            <p:ph idx="1"/>
          </p:nvPr>
        </p:nvSpPr>
        <p:spPr>
          <a:xfrm>
            <a:off x="457015"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Content Placeholder 7"/>
          <p:cNvPicPr>
            <a:picLocks noChangeAspect="1"/>
          </p:cNvPicPr>
          <p:nvPr userDrawn="1"/>
        </p:nvPicPr>
        <p:blipFill rotWithShape="1">
          <a:blip r:embed="rId2">
            <a:extLst>
              <a:ext uri="{28A0092B-C50C-407E-A947-70E740481C1C}">
                <a14:useLocalDpi xmlns:a14="http://schemas.microsoft.com/office/drawing/2010/main" val="0"/>
              </a:ext>
            </a:extLst>
          </a:blip>
          <a:srcRect l="1587" r="3175"/>
          <a:stretch/>
        </p:blipFill>
        <p:spPr>
          <a:xfrm rot="10800000" flipH="1">
            <a:off x="0" y="5257806"/>
            <a:ext cx="9144000" cy="1600197"/>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400800"/>
            <a:ext cx="762000" cy="354071"/>
          </a:xfrm>
          <a:prstGeom prst="rect">
            <a:avLst/>
          </a:prstGeom>
        </p:spPr>
      </p:pic>
      <p:sp>
        <p:nvSpPr>
          <p:cNvPr id="13" name="Footer Placeholder 4"/>
          <p:cNvSpPr txBox="1">
            <a:spLocks/>
          </p:cNvSpPr>
          <p:nvPr userDrawn="1"/>
        </p:nvSpPr>
        <p:spPr>
          <a:xfrm>
            <a:off x="7848600" y="6581001"/>
            <a:ext cx="533400" cy="2769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6B34BD-B5C4-4B3C-9E4D-D4D3D3B0703D}" type="slidenum">
              <a:rPr lang="en-US" smtClean="0"/>
              <a:pPr/>
              <a:t>‹#›</a:t>
            </a:fld>
            <a:endParaRPr lang="en-US" dirty="0"/>
          </a:p>
        </p:txBody>
      </p:sp>
    </p:spTree>
    <p:extLst>
      <p:ext uri="{BB962C8B-B14F-4D97-AF65-F5344CB8AC3E}">
        <p14:creationId xmlns:p14="http://schemas.microsoft.com/office/powerpoint/2010/main" val="64091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10/11/2021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47596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10/11/2021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51281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10/11/2021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40776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586B75A-687E-405C-8A0B-8D00578BA2C3}" type="datetimeFigureOut">
              <a:rPr lang="en-US" smtClean="0"/>
              <a:pPr/>
              <a:t>10/11/2021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50964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10/11/2021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65432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20172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5586B75A-687E-405C-8A0B-8D00578BA2C3}" type="datetimeFigureOut">
              <a:rPr lang="en-US" smtClean="0"/>
              <a:pPr/>
              <a:t>10/11/2021</a:t>
            </a:fld>
            <a:endParaRPr lang="en-US" dirty="0"/>
          </a:p>
        </p:txBody>
      </p:sp>
      <p:sp>
        <p:nvSpPr>
          <p:cNvPr id="5" name="Footer Placeholder 4"/>
          <p:cNvSpPr>
            <a:spLocks noGrp="1"/>
          </p:cNvSpPr>
          <p:nvPr>
            <p:ph type="ftr" sz="quarter" idx="11"/>
          </p:nvPr>
        </p:nvSpPr>
        <p:spPr>
          <a:xfrm>
            <a:off x="581192" y="5951810"/>
            <a:ext cx="592220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24252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1143000"/>
          </a:xfrm>
        </p:spPr>
        <p:txBody>
          <a:bodyPr/>
          <a:lstStyle>
            <a:lvl1pPr algn="l">
              <a:defRPr b="1">
                <a:solidFill>
                  <a:schemeClr val="tx1">
                    <a:lumMod val="90000"/>
                    <a:lumOff val="10000"/>
                  </a:schemeClr>
                </a:solidFill>
                <a:latin typeface="Trebuchet MS" pitchFamily="34" charset="0"/>
              </a:defRPr>
            </a:lvl1pPr>
          </a:lstStyle>
          <a:p>
            <a:r>
              <a:rPr lang="en-US" dirty="0"/>
              <a:t>Click to add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00800"/>
            <a:ext cx="762000" cy="354071"/>
          </a:xfrm>
          <a:prstGeom prst="rect">
            <a:avLst/>
          </a:prstGeom>
        </p:spPr>
      </p:pic>
      <p:sp>
        <p:nvSpPr>
          <p:cNvPr id="12" name="Footer Placeholder 4"/>
          <p:cNvSpPr txBox="1">
            <a:spLocks/>
          </p:cNvSpPr>
          <p:nvPr userDrawn="1"/>
        </p:nvSpPr>
        <p:spPr>
          <a:xfrm>
            <a:off x="7848600" y="6581001"/>
            <a:ext cx="533400" cy="2769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6B34BD-B5C4-4B3C-9E4D-D4D3D3B0703D}" type="slidenum">
              <a:rPr lang="en-US" smtClean="0"/>
              <a:pPr/>
              <a:t>‹#›</a:t>
            </a:fld>
            <a:endParaRPr lang="en-US" dirty="0"/>
          </a:p>
        </p:txBody>
      </p:sp>
    </p:spTree>
    <p:extLst>
      <p:ext uri="{BB962C8B-B14F-4D97-AF65-F5344CB8AC3E}">
        <p14:creationId xmlns:p14="http://schemas.microsoft.com/office/powerpoint/2010/main" val="282972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1143000"/>
          </a:xfrm>
        </p:spPr>
        <p:txBody>
          <a:bodyPr/>
          <a:lstStyle>
            <a:lvl1pPr algn="l">
              <a:defRPr b="1">
                <a:solidFill>
                  <a:schemeClr val="tx1">
                    <a:lumMod val="90000"/>
                    <a:lumOff val="10000"/>
                  </a:schemeClr>
                </a:solidFill>
                <a:latin typeface="Trebuchet MS" pitchFamily="34" charset="0"/>
              </a:defRPr>
            </a:lvl1pPr>
          </a:lstStyle>
          <a:p>
            <a:r>
              <a:rPr lang="en-US" dirty="0"/>
              <a:t>Click to add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Content Placeholder 7"/>
          <p:cNvPicPr>
            <a:picLocks noChangeAspect="1"/>
          </p:cNvPicPr>
          <p:nvPr userDrawn="1"/>
        </p:nvPicPr>
        <p:blipFill rotWithShape="1">
          <a:blip r:embed="rId2">
            <a:extLst>
              <a:ext uri="{28A0092B-C50C-407E-A947-70E740481C1C}">
                <a14:useLocalDpi xmlns:a14="http://schemas.microsoft.com/office/drawing/2010/main" val="0"/>
              </a:ext>
            </a:extLst>
          </a:blip>
          <a:srcRect l="1587" r="3175"/>
          <a:stretch/>
        </p:blipFill>
        <p:spPr>
          <a:xfrm rot="10800000" flipH="1">
            <a:off x="0" y="5257806"/>
            <a:ext cx="9144000" cy="16001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400800"/>
            <a:ext cx="762000" cy="354071"/>
          </a:xfrm>
          <a:prstGeom prst="rect">
            <a:avLst/>
          </a:prstGeom>
        </p:spPr>
      </p:pic>
      <p:sp>
        <p:nvSpPr>
          <p:cNvPr id="14" name="Footer Placeholder 4"/>
          <p:cNvSpPr txBox="1">
            <a:spLocks/>
          </p:cNvSpPr>
          <p:nvPr userDrawn="1"/>
        </p:nvSpPr>
        <p:spPr>
          <a:xfrm>
            <a:off x="7848600" y="6581001"/>
            <a:ext cx="533400" cy="27699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6B34BD-B5C4-4B3C-9E4D-D4D3D3B0703D}" type="slidenum">
              <a:rPr lang="en-US" smtClean="0"/>
              <a:pPr/>
              <a:t>‹#›</a:t>
            </a:fld>
            <a:endParaRPr lang="en-US" dirty="0"/>
          </a:p>
        </p:txBody>
      </p:sp>
    </p:spTree>
    <p:extLst>
      <p:ext uri="{BB962C8B-B14F-4D97-AF65-F5344CB8AC3E}">
        <p14:creationId xmlns:p14="http://schemas.microsoft.com/office/powerpoint/2010/main" val="3107272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713232" y="33089"/>
            <a:ext cx="7900416" cy="853879"/>
          </a:xfrm>
        </p:spPr>
        <p:txBody>
          <a:bodyPr/>
          <a:lstStyle/>
          <a:p>
            <a:r>
              <a:rPr lang="en-US" dirty="0"/>
              <a:t>Click to edit Master title style</a:t>
            </a:r>
          </a:p>
        </p:txBody>
      </p:sp>
      <p:sp>
        <p:nvSpPr>
          <p:cNvPr id="3" name="Content Placeholder 2"/>
          <p:cNvSpPr>
            <a:spLocks noGrp="1"/>
          </p:cNvSpPr>
          <p:nvPr>
            <p:ph sz="half" idx="1"/>
          </p:nvPr>
        </p:nvSpPr>
        <p:spPr>
          <a:xfrm>
            <a:off x="713232" y="1069846"/>
            <a:ext cx="3813048" cy="5184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069848"/>
            <a:ext cx="3950208" cy="51846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D1F5D6-95CE-4C7F-9AC7-B0EA478C4C38}" type="datetime1">
              <a:rPr lang="en-US" smtClean="0"/>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5DD427-1D8D-4645-96E1-7399ED7F84B8}" type="slidenum">
              <a:rPr lang="en-US" smtClean="0"/>
              <a:t>‹#›</a:t>
            </a:fld>
            <a:endParaRPr lang="en-US"/>
          </a:p>
        </p:txBody>
      </p:sp>
      <p:cxnSp>
        <p:nvCxnSpPr>
          <p:cNvPr id="9" name="Straight Connector 8">
            <a:extLst>
              <a:ext uri="{FF2B5EF4-FFF2-40B4-BE49-F238E27FC236}">
                <a16:creationId xmlns:a16="http://schemas.microsoft.com/office/drawing/2014/main" id="{B53DEE19-6BFC-46B8-8A65-75512088BB9F}"/>
              </a:ext>
            </a:extLst>
          </p:cNvPr>
          <p:cNvCxnSpPr>
            <a:cxnSpLocks/>
          </p:cNvCxnSpPr>
          <p:nvPr userDrawn="1"/>
        </p:nvCxnSpPr>
        <p:spPr>
          <a:xfrm>
            <a:off x="713232" y="886968"/>
            <a:ext cx="7900416"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204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938"/>
            <a:ext cx="8458200" cy="677862"/>
          </a:xfrm>
        </p:spPr>
        <p:txBody>
          <a:bodyPr/>
          <a:lstStyle>
            <a:lvl1pPr>
              <a:defRPr>
                <a:solidFill>
                  <a:schemeClr val="tx1"/>
                </a:solidFill>
              </a:defRPr>
            </a:lvl1pPr>
          </a:lstStyle>
          <a:p>
            <a:r>
              <a:rPr lang="en-US" dirty="0"/>
              <a:t>Click to edit Master title style</a:t>
            </a:r>
          </a:p>
        </p:txBody>
      </p:sp>
      <p:sp>
        <p:nvSpPr>
          <p:cNvPr id="5" name="Content Placeholder 4"/>
          <p:cNvSpPr>
            <a:spLocks noGrp="1"/>
          </p:cNvSpPr>
          <p:nvPr>
            <p:ph sz="quarter" idx="11"/>
          </p:nvPr>
        </p:nvSpPr>
        <p:spPr>
          <a:xfrm>
            <a:off x="457200" y="1676400"/>
            <a:ext cx="8153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6842B2F-CE25-42C5-A535-3CFADAB851C5}" type="slidenum">
              <a:rPr lang="en-US"/>
              <a:pPr>
                <a:defRPr/>
              </a:pPr>
              <a:t>‹#›</a:t>
            </a:fld>
            <a:endParaRPr lang="en-US" dirty="0"/>
          </a:p>
        </p:txBody>
      </p:sp>
    </p:spTree>
    <p:extLst>
      <p:ext uri="{BB962C8B-B14F-4D97-AF65-F5344CB8AC3E}">
        <p14:creationId xmlns:p14="http://schemas.microsoft.com/office/powerpoint/2010/main" val="811001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4679846" y="1882621"/>
            <a:ext cx="3465576" cy="3895426"/>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956439" y="1882620"/>
            <a:ext cx="3465137" cy="3895427"/>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pPr>
              <a:defRPr/>
            </a:pPr>
            <a:fld id="{EED499D4-F4FB-4A7C-8F46-3A66C7738B4A}" type="datetime1">
              <a:rPr lang="en-US" smtClean="0"/>
              <a:t>10/11/2021</a:t>
            </a:fld>
            <a:endParaRPr lang="en-US"/>
          </a:p>
        </p:txBody>
      </p:sp>
      <p:sp>
        <p:nvSpPr>
          <p:cNvPr id="11" name="Footer Placeholder 4"/>
          <p:cNvSpPr>
            <a:spLocks noGrp="1"/>
          </p:cNvSpPr>
          <p:nvPr>
            <p:ph type="ftr" sz="quarter" idx="11"/>
          </p:nvPr>
        </p:nvSpPr>
        <p:spPr>
          <a:xfrm>
            <a:off x="2265667" y="5936345"/>
            <a:ext cx="3355380" cy="365125"/>
          </a:xfrm>
          <a:prstGeom prst="rect">
            <a:avLst/>
          </a:prstGeom>
        </p:spPr>
        <p:txBody>
          <a:bodyPr/>
          <a:lstStyle>
            <a:lvl1pPr algn="ctr">
              <a:defRPr>
                <a:solidFill>
                  <a:srgbClr val="989EA3"/>
                </a:solidFill>
              </a:defRPr>
            </a:lvl1pPr>
          </a:lstStyle>
          <a:p>
            <a:pPr>
              <a:defRPr/>
            </a:pPr>
            <a:endParaRPr lang="en-US"/>
          </a:p>
        </p:txBody>
      </p:sp>
      <p:sp>
        <p:nvSpPr>
          <p:cNvPr id="12" name="Slide Number Placeholder 5"/>
          <p:cNvSpPr>
            <a:spLocks noGrp="1"/>
          </p:cNvSpPr>
          <p:nvPr>
            <p:ph type="sldNum" sz="quarter" idx="12"/>
          </p:nvPr>
        </p:nvSpPr>
        <p:spPr>
          <a:xfrm>
            <a:off x="5621047" y="5936345"/>
            <a:ext cx="1262187" cy="365125"/>
          </a:xfrm>
          <a:prstGeom prst="rect">
            <a:avLst/>
          </a:prstGeom>
        </p:spPr>
        <p:txBody>
          <a:bodyPr/>
          <a:lstStyle>
            <a:lvl1pPr algn="r">
              <a:defRPr>
                <a:solidFill>
                  <a:srgbClr val="989EA3"/>
                </a:solidFill>
              </a:defRPr>
            </a:lvl1pPr>
          </a:lstStyle>
          <a:p>
            <a:pPr>
              <a:defRPr/>
            </a:pPr>
            <a:fld id="{85EE7A9B-D220-4B11-9F69-1CAD26FD6A15}" type="slidenum">
              <a:rPr lang="en-US" smtClean="0"/>
              <a:pPr>
                <a:defRPr/>
              </a:pPr>
              <a:t>‹#›</a:t>
            </a:fld>
            <a:endParaRPr lang="en-US"/>
          </a:p>
        </p:txBody>
      </p:sp>
    </p:spTree>
    <p:extLst>
      <p:ext uri="{BB962C8B-B14F-4D97-AF65-F5344CB8AC3E}">
        <p14:creationId xmlns:p14="http://schemas.microsoft.com/office/powerpoint/2010/main" val="88798676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05F740E-F943-45C4-8B5B-A056DE25350B}" type="datetime1">
              <a:rPr lang="en-US" smtClean="0"/>
              <a:t>10/11/2021</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193CD94-51DC-4798-99CB-354FC273BC59}" type="slidenum">
              <a:rPr lang="en-US"/>
              <a:pPr>
                <a:defRPr/>
              </a:pPr>
              <a:t>‹#›</a:t>
            </a:fld>
            <a:endParaRPr lang="en-US"/>
          </a:p>
        </p:txBody>
      </p:sp>
    </p:spTree>
    <p:extLst>
      <p:ext uri="{BB962C8B-B14F-4D97-AF65-F5344CB8AC3E}">
        <p14:creationId xmlns:p14="http://schemas.microsoft.com/office/powerpoint/2010/main" val="1461243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Content developed by K. Jones. Do not copy without her permission.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EF35D-9A28-4667-B3F8-B717950D59A5}" type="slidenum">
              <a:rPr lang="en-US" smtClean="0"/>
              <a:t>‹#›</a:t>
            </a:fld>
            <a:endParaRPr lang="en-US"/>
          </a:p>
        </p:txBody>
      </p:sp>
    </p:spTree>
    <p:extLst>
      <p:ext uri="{BB962C8B-B14F-4D97-AF65-F5344CB8AC3E}">
        <p14:creationId xmlns:p14="http://schemas.microsoft.com/office/powerpoint/2010/main" val="3978597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4" r:id="rId4"/>
    <p:sldLayoutId id="2147483665"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232EE1-A146-40BB-98C2-C819D28FAEB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451879-3E92-4F65-B43B-80AE70E7E83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0B32A-EFC6-4426-8E4F-8F58F03B17B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28B87-BE2B-4AE2-94E3-A23EB9214548}" type="datetimeFigureOut">
              <a:rPr lang="en-US" smtClean="0"/>
              <a:t>10/11/2021</a:t>
            </a:fld>
            <a:endParaRPr lang="en-US"/>
          </a:p>
        </p:txBody>
      </p:sp>
      <p:sp>
        <p:nvSpPr>
          <p:cNvPr id="5" name="Footer Placeholder 4">
            <a:extLst>
              <a:ext uri="{FF2B5EF4-FFF2-40B4-BE49-F238E27FC236}">
                <a16:creationId xmlns:a16="http://schemas.microsoft.com/office/drawing/2014/main" id="{51160DB0-3730-453D-BBF7-33B97CB572F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46CE45-8B82-4691-97F0-FC528733556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4BD83-B15C-4D75-A85C-F102D7AACC49}" type="slidenum">
              <a:rPr lang="en-US" smtClean="0"/>
              <a:t>‹#›</a:t>
            </a:fld>
            <a:endParaRPr lang="en-US"/>
          </a:p>
        </p:txBody>
      </p:sp>
    </p:spTree>
    <p:extLst>
      <p:ext uri="{BB962C8B-B14F-4D97-AF65-F5344CB8AC3E}">
        <p14:creationId xmlns:p14="http://schemas.microsoft.com/office/powerpoint/2010/main" val="291191836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5586B75A-687E-405C-8A0B-8D00578BA2C3}" type="datetimeFigureOut">
              <a:rPr lang="en-US" smtClean="0"/>
              <a:pPr/>
              <a:t>10/11/2021</a:t>
            </a:fld>
            <a:endParaRPr 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4FAB73BC-B049-4115-A692-8D63A059BFB8}" type="slidenum">
              <a:rPr lang="en-US" smtClean="0"/>
              <a:pPr/>
              <a:t>‹#›</a:t>
            </a:fld>
            <a:endParaRPr 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477935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hyperlink" Target="https://www.hhs.gov/hipaa/for-professionals/patient-safety/statute-and-rule/index.html" TargetMode="External"/><Relationship Id="rId2" Type="http://schemas.openxmlformats.org/officeDocument/2006/relationships/hyperlink" Target="http://dhhs.ne.gov/publichealth/Documents/Patient%20Safety%20Improvement%20Act.pdf" TargetMode="External"/><Relationship Id="rId1" Type="http://schemas.openxmlformats.org/officeDocument/2006/relationships/slideLayout" Target="../slideLayouts/slideLayout4.xml"/><Relationship Id="rId6" Type="http://schemas.openxmlformats.org/officeDocument/2006/relationships/hyperlink" Target="http://www.ahrq.gov/professionals/quality-patient-safety/pfp/index.html" TargetMode="External"/><Relationship Id="rId5" Type="http://schemas.openxmlformats.org/officeDocument/2006/relationships/hyperlink" Target="http://www.npsf.org/free-from-harm" TargetMode="External"/><Relationship Id="rId4" Type="http://schemas.openxmlformats.org/officeDocument/2006/relationships/hyperlink" Target="https://www.pso.ahrq.gov/liste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s://www.jointcommission.org/resources/patient-safety-topics/sentinel-event/sentinel-event-alert-newsletters/sentinel-event-alert-57-the-essential-role-of-leadership-in-developing-a-safety-culture/"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https://www.jointcommission.org/resources/patient-safety-topics/sentinel-event/sentinel-event-alert-newsletters/sentinel-event-alert-57-the-essential-role-of-leadership-in-developing-a-safety-culture/"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ahrq.gov/sops/quality-patient-safety/patientsafetyculture/hospital/index.html"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ahrq.gov/sops/quality-patient-safety/patientsafetyculture/hospital/hosp-reports.html"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s://www.ahrq.gov/sops/surveys/index.html"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28.jpg"/><Relationship Id="rId7" Type="http://schemas.openxmlformats.org/officeDocument/2006/relationships/hyperlink" Target="https://en.wikipedia.org/wiki/Baking_powder"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hyperlink" Target="http://whilehewasnapping.com/2011/03/spring-fever-homemade-cleaning.html" TargetMode="Externa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pso.ahrq.gov/"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www.nepatientsafety.org/" TargetMode="External"/><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hyperlink" Target="https://www.ahrq.gov/"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pso.ahrq.gov/about" TargetMode="External"/><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nepatientsafety.org/" TargetMode="External"/><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hyperlink" Target="http://www.ihi.org/Pages/default.aspx" TargetMode="External"/><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hyperlink" Target="http://www.ihi.org/education/WebTraining/Webinars/rca2/Pages/default.aspx"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thinkreliability.com/" TargetMode="External"/><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https://justculture.com/" TargetMode="External"/><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https://psnet.ahrq.gov/primers/primer/20/Human-Factors-Engineering"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hyperlink" Target="https://psnet.ahrq.gov/primers/primer/31/high-reliability"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ihi.org/resources/Pages/Tools/PatientSafetyLeadershipWalkRounds.aspx" TargetMode="External"/><Relationship Id="rId2" Type="http://schemas.openxmlformats.org/officeDocument/2006/relationships/hyperlink" Target="http://www.ihi.org/resources/Pages/Tools/SafetyBriefings.aspx" TargetMode="External"/><Relationship Id="rId1" Type="http://schemas.openxmlformats.org/officeDocument/2006/relationships/slideLayout" Target="../slideLayouts/slideLayout4.xml"/><Relationship Id="rId6" Type="http://schemas.openxmlformats.org/officeDocument/2006/relationships/hyperlink" Target="http://www.ncbi.nlm.nih.gov/books/NBK43699/" TargetMode="External"/><Relationship Id="rId5" Type="http://schemas.openxmlformats.org/officeDocument/2006/relationships/hyperlink" Target="https://www.jointcommission.org/sea_issue_57/" TargetMode="External"/><Relationship Id="rId4" Type="http://schemas.openxmlformats.org/officeDocument/2006/relationships/hyperlink" Target="http://www.ihi.org/resources/Pages/Tools/RCA2-Improving-Root-Cause-Analyses-and-Actions-to-Prevent-Harm.aspx"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oi.org/10.1093/intqhc/mzx163"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hyperlink" Target="https://www.patientsafety.va.gov/professionals/onthejob/hfmea.asp" TargetMode="External"/><Relationship Id="rId2" Type="http://schemas.openxmlformats.org/officeDocument/2006/relationships/hyperlink" Target="https://www.outcome-eng.com/just-culture-training/" TargetMode="Externa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1822253"/>
            <a:ext cx="8153400" cy="851297"/>
          </a:xfrm>
          <a:prstGeom prst="roundRect">
            <a:avLst/>
          </a:prstGeom>
          <a:solidFill>
            <a:srgbClr val="002060"/>
          </a:solidFill>
          <a:ln w="0">
            <a:solidFill>
              <a:schemeClr val="bg1"/>
            </a:solidFill>
          </a:ln>
        </p:spPr>
        <p:style>
          <a:lnRef idx="2">
            <a:schemeClr val="accent6"/>
          </a:lnRef>
          <a:fillRef idx="1">
            <a:schemeClr val="lt1"/>
          </a:fillRef>
          <a:effectRef idx="0">
            <a:schemeClr val="accent6"/>
          </a:effectRef>
          <a:fontRef idx="minor">
            <a:schemeClr val="dk1"/>
          </a:fontRef>
        </p:style>
        <p:txBody>
          <a:bodyPr rtlCol="0" anchor="ctr">
            <a:spAutoFit/>
          </a:bodyPr>
          <a:lstStyle/>
          <a:p>
            <a:pPr algn="ctr"/>
            <a:r>
              <a:rPr lang="en-US" sz="4400" b="1" dirty="0">
                <a:solidFill>
                  <a:schemeClr val="bg1"/>
                </a:solidFill>
                <a:latin typeface="Trebuchet MS" pitchFamily="34" charset="0"/>
              </a:rPr>
              <a:t>Module G </a:t>
            </a:r>
          </a:p>
        </p:txBody>
      </p:sp>
      <p:sp>
        <p:nvSpPr>
          <p:cNvPr id="3" name="Subtitle 2"/>
          <p:cNvSpPr>
            <a:spLocks noGrp="1"/>
          </p:cNvSpPr>
          <p:nvPr>
            <p:ph type="subTitle" idx="1"/>
          </p:nvPr>
        </p:nvSpPr>
        <p:spPr>
          <a:xfrm>
            <a:off x="647700" y="2677179"/>
            <a:ext cx="7772400" cy="1077218"/>
          </a:xfrm>
        </p:spPr>
        <p:txBody>
          <a:bodyPr>
            <a:spAutoFit/>
          </a:bodyPr>
          <a:lstStyle/>
          <a:p>
            <a:r>
              <a:rPr lang="en-US" sz="3600" b="1" dirty="0"/>
              <a:t>Patient Safety </a:t>
            </a:r>
          </a:p>
          <a:p>
            <a:pPr>
              <a:spcBef>
                <a:spcPts val="24"/>
              </a:spcBef>
            </a:pPr>
            <a:r>
              <a:rPr lang="en-US" sz="2800" b="1" dirty="0"/>
              <a:t>Gail Brondum, LPN, BS</a:t>
            </a:r>
          </a:p>
        </p:txBody>
      </p:sp>
    </p:spTree>
    <p:extLst>
      <p:ext uri="{BB962C8B-B14F-4D97-AF65-F5344CB8AC3E}">
        <p14:creationId xmlns:p14="http://schemas.microsoft.com/office/powerpoint/2010/main" val="2191114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cap="none" dirty="0" smtClean="0"/>
              <a:t>NCPS Founders</a:t>
            </a:r>
            <a:endParaRPr lang="en-US" sz="4400" b="1" cap="none" dirty="0"/>
          </a:p>
        </p:txBody>
      </p:sp>
      <p:sp>
        <p:nvSpPr>
          <p:cNvPr id="3" name="Content Placeholder 2"/>
          <p:cNvSpPr>
            <a:spLocks noGrp="1"/>
          </p:cNvSpPr>
          <p:nvPr>
            <p:ph idx="1"/>
          </p:nvPr>
        </p:nvSpPr>
        <p:spPr>
          <a:xfrm>
            <a:off x="3750906" y="2011680"/>
            <a:ext cx="5005093" cy="4593737"/>
          </a:xfrm>
          <a:ln w="28575">
            <a:solidFill>
              <a:schemeClr val="accent3">
                <a:lumMod val="75000"/>
              </a:schemeClr>
            </a:solidFill>
          </a:ln>
        </p:spPr>
        <p:txBody>
          <a:bodyPr>
            <a:normAutofit fontScale="92500" lnSpcReduction="10000"/>
          </a:bodyPr>
          <a:lstStyle/>
          <a:p>
            <a:pPr marL="0" indent="0">
              <a:buNone/>
            </a:pPr>
            <a:r>
              <a:rPr lang="en-US" sz="2400" b="1" dirty="0" smtClean="0"/>
              <a:t>Nebraska </a:t>
            </a:r>
            <a:r>
              <a:rPr lang="en-US" sz="2400" b="1" dirty="0"/>
              <a:t>Coalition for Patient Safety formed in 2006 through collaboration </a:t>
            </a:r>
            <a:r>
              <a:rPr lang="en-US" sz="2400" b="1" dirty="0" smtClean="0"/>
              <a:t>of:</a:t>
            </a:r>
          </a:p>
          <a:p>
            <a:pPr lvl="1"/>
            <a:r>
              <a:rPr lang="en-US" sz="2400" dirty="0" smtClean="0">
                <a:solidFill>
                  <a:schemeClr val="tx1"/>
                </a:solidFill>
              </a:rPr>
              <a:t>Nebraska Academy of Physician Assistants</a:t>
            </a:r>
            <a:endParaRPr lang="en-US" sz="2400" dirty="0"/>
          </a:p>
          <a:p>
            <a:pPr lvl="1"/>
            <a:r>
              <a:rPr lang="en-US" sz="2400" dirty="0" smtClean="0"/>
              <a:t>Nebraska </a:t>
            </a:r>
            <a:r>
              <a:rPr lang="en-US" sz="2400" dirty="0"/>
              <a:t>Hospital Association</a:t>
            </a:r>
          </a:p>
          <a:p>
            <a:pPr lvl="1"/>
            <a:r>
              <a:rPr lang="en-US" sz="2400" dirty="0"/>
              <a:t>Nebraska Medical Association</a:t>
            </a:r>
          </a:p>
          <a:p>
            <a:pPr lvl="1"/>
            <a:r>
              <a:rPr lang="en-US" sz="2400" dirty="0" smtClean="0"/>
              <a:t>Nebraska </a:t>
            </a:r>
            <a:r>
              <a:rPr lang="en-US" sz="2400" dirty="0"/>
              <a:t>Nurses </a:t>
            </a:r>
            <a:r>
              <a:rPr lang="en-US" sz="2400" dirty="0" smtClean="0"/>
              <a:t>Association</a:t>
            </a:r>
          </a:p>
          <a:p>
            <a:pPr lvl="1"/>
            <a:r>
              <a:rPr lang="en-US" sz="2400" dirty="0"/>
              <a:t>Nebraska Pharmacists </a:t>
            </a:r>
            <a:r>
              <a:rPr lang="en-US" sz="2400" dirty="0" smtClean="0"/>
              <a:t>Association</a:t>
            </a:r>
          </a:p>
          <a:p>
            <a:pPr marL="0" indent="0">
              <a:buNone/>
            </a:pPr>
            <a:r>
              <a:rPr lang="en-US" sz="2600" dirty="0" smtClean="0"/>
              <a:t>Representatives serve on NCPS Board of Directors</a:t>
            </a:r>
            <a:endParaRPr lang="en-US" sz="2600" dirty="0"/>
          </a:p>
        </p:txBody>
      </p:sp>
      <p:sp>
        <p:nvSpPr>
          <p:cNvPr id="4" name="Slide Number Placeholder 3"/>
          <p:cNvSpPr>
            <a:spLocks noGrp="1"/>
          </p:cNvSpPr>
          <p:nvPr>
            <p:ph type="sldNum" sz="quarter" idx="12"/>
          </p:nvPr>
        </p:nvSpPr>
        <p:spPr/>
        <p:txBody>
          <a:bodyPr/>
          <a:lstStyle/>
          <a:p>
            <a:fld id="{4FAB73BC-B049-4115-A692-8D63A059BFB8}" type="slidenum">
              <a:rPr lang="en-US" smtClean="0"/>
              <a:t>10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18" y="2011680"/>
            <a:ext cx="2345212" cy="100216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02" y="3097122"/>
            <a:ext cx="2429710" cy="84271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501" y="4199440"/>
            <a:ext cx="2449626" cy="7621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023" y="5044864"/>
            <a:ext cx="2261668" cy="66040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718" y="5970856"/>
            <a:ext cx="2869433" cy="634561"/>
          </a:xfrm>
          <a:prstGeom prst="rect">
            <a:avLst/>
          </a:prstGeom>
        </p:spPr>
      </p:pic>
    </p:spTree>
    <p:extLst>
      <p:ext uri="{BB962C8B-B14F-4D97-AF65-F5344CB8AC3E}">
        <p14:creationId xmlns:p14="http://schemas.microsoft.com/office/powerpoint/2010/main" val="2413809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2060"/>
                </a:solidFill>
              </a:rPr>
              <a:t>References for NCPS/PSO Section, Objective 11</a:t>
            </a:r>
          </a:p>
        </p:txBody>
      </p:sp>
      <p:sp>
        <p:nvSpPr>
          <p:cNvPr id="3" name="Content Placeholder 2"/>
          <p:cNvSpPr>
            <a:spLocks noGrp="1"/>
          </p:cNvSpPr>
          <p:nvPr>
            <p:ph idx="1"/>
          </p:nvPr>
        </p:nvSpPr>
        <p:spPr/>
        <p:txBody>
          <a:bodyPr>
            <a:normAutofit fontScale="47500" lnSpcReduction="20000"/>
          </a:bodyPr>
          <a:lstStyle/>
          <a:p>
            <a:pPr marL="457200" indent="-457200">
              <a:buAutoNum type="arabicPeriod"/>
            </a:pPr>
            <a:r>
              <a:rPr lang="en-US" dirty="0"/>
              <a:t> Institute of Medicine. To Err Is Human: Building a Safer Health System. Washington, DC: The National Academies Press, 2000</a:t>
            </a:r>
          </a:p>
          <a:p>
            <a:pPr marL="457200" indent="-457200">
              <a:buAutoNum type="arabicPeriod"/>
            </a:pPr>
            <a:r>
              <a:rPr lang="en-US" dirty="0"/>
              <a:t>Nebraska Department of Health and Human Services. Statutes Relating To Patient Safety Improvement Act. December 1, 2008. </a:t>
            </a:r>
            <a:r>
              <a:rPr lang="en-US" dirty="0">
                <a:hlinkClick r:id="rId2"/>
              </a:rPr>
              <a:t>http://dhhs.ne.gov/publichealth/Documents/Patient%20Safety%20Improvement%20Act.pdf</a:t>
            </a:r>
            <a:endParaRPr lang="en-US" dirty="0"/>
          </a:p>
          <a:p>
            <a:pPr marL="457200" indent="-457200">
              <a:buAutoNum type="arabicPeriod"/>
            </a:pPr>
            <a:r>
              <a:rPr lang="en-US" dirty="0"/>
              <a:t>U.S. Department of Health and Human Services. Patient Safety and Quality Improvement Act of 2005 and Rule. </a:t>
            </a:r>
            <a:r>
              <a:rPr lang="en-US" dirty="0">
                <a:hlinkClick r:id="rId3"/>
              </a:rPr>
              <a:t>https://www.hhs.gov/hipaa/for-professionals/patient-safety/statute-and-rule/index.html</a:t>
            </a:r>
            <a:endParaRPr lang="en-US" dirty="0"/>
          </a:p>
          <a:p>
            <a:pPr marL="457200" indent="-457200">
              <a:buAutoNum type="arabicPeriod"/>
            </a:pPr>
            <a:r>
              <a:rPr lang="en-US" dirty="0"/>
              <a:t>Agency for Healthcare Research and Quality.  Patient Safety Organization (PSO) Program.  Federally-Listed PSOs. </a:t>
            </a:r>
            <a:r>
              <a:rPr lang="en-US" dirty="0">
                <a:hlinkClick r:id="rId4"/>
              </a:rPr>
              <a:t>https://www.pso.ahrq.gov/listed</a:t>
            </a:r>
            <a:r>
              <a:rPr lang="en-US" dirty="0"/>
              <a:t> </a:t>
            </a:r>
          </a:p>
          <a:p>
            <a:pPr marL="457200" indent="-457200">
              <a:buAutoNum type="arabicPeriod"/>
            </a:pPr>
            <a:r>
              <a:rPr lang="en-US" dirty="0"/>
              <a:t>National Patient Safety Foundation. Free from Harm: Accelerating Patient Safety Improvement Fifteen Years after To Err Is Human. Boston, MA: National Patient Safety Foundation; 2015. Available at: </a:t>
            </a:r>
            <a:r>
              <a:rPr lang="en-US" dirty="0">
                <a:hlinkClick r:id="rId5"/>
              </a:rPr>
              <a:t>http://www.npsf.org/free-from-harm</a:t>
            </a:r>
            <a:r>
              <a:rPr lang="en-US" dirty="0"/>
              <a:t>.</a:t>
            </a:r>
          </a:p>
          <a:p>
            <a:pPr marL="457200" indent="-457200">
              <a:buAutoNum type="arabicPeriod"/>
            </a:pPr>
            <a:r>
              <a:rPr lang="en-US" dirty="0"/>
              <a:t>2013 Annual Hospital-Acquired Condition Rate and Estimates of Cost Savings and Deaths Averted From 2010 to 2013. Rockville, MD: Agency for Healthcare Research and Quality; October 2015. 2015. AHRQ Publication No. 16-0006-EF. </a:t>
            </a:r>
            <a:r>
              <a:rPr lang="en-US" dirty="0">
                <a:hlinkClick r:id="rId6"/>
              </a:rPr>
              <a:t>http://www.ahrq.gov/professionals/quality-patient-safety/pfp/index.html</a:t>
            </a:r>
            <a:r>
              <a:rPr lang="en-US" dirty="0"/>
              <a:t>. </a:t>
            </a:r>
          </a:p>
          <a:p>
            <a:pPr marL="457200" indent="-457200">
              <a:buAutoNum type="arabicPeriod"/>
            </a:pPr>
            <a:r>
              <a:rPr lang="en-US" dirty="0" err="1"/>
              <a:t>Makary</a:t>
            </a:r>
            <a:r>
              <a:rPr lang="en-US" dirty="0"/>
              <a:t> MA, Daniel M. Medical error-the third leading cause of death in the US. BMJ 2016;353:i2139 </a:t>
            </a:r>
            <a:r>
              <a:rPr lang="en-US" dirty="0" err="1"/>
              <a:t>doi</a:t>
            </a:r>
            <a:r>
              <a:rPr lang="en-US" dirty="0"/>
              <a:t>: 10.1136/bmj.i2139 </a:t>
            </a:r>
          </a:p>
          <a:p>
            <a:pPr marL="0" indent="0">
              <a:buNone/>
            </a:pPr>
            <a:endParaRPr lang="en-US" dirty="0"/>
          </a:p>
          <a:p>
            <a:pPr marL="457200" indent="-457200">
              <a:buAutoNum type="arabicPeriod"/>
            </a:pPr>
            <a:endParaRPr lang="en-US" dirty="0"/>
          </a:p>
          <a:p>
            <a:pPr marL="0" indent="0">
              <a:buNone/>
            </a:pPr>
            <a:endParaRPr lang="en-US" dirty="0"/>
          </a:p>
        </p:txBody>
      </p:sp>
    </p:spTree>
    <p:extLst>
      <p:ext uri="{BB962C8B-B14F-4D97-AF65-F5344CB8AC3E}">
        <p14:creationId xmlns:p14="http://schemas.microsoft.com/office/powerpoint/2010/main" val="929253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cap="none" dirty="0" smtClean="0"/>
              <a:t>Check-in For Relevance</a:t>
            </a:r>
            <a:endParaRPr lang="en-US" sz="3600" b="1" cap="none" dirty="0"/>
          </a:p>
        </p:txBody>
      </p:sp>
      <p:sp>
        <p:nvSpPr>
          <p:cNvPr id="3" name="Content Placeholder 2"/>
          <p:cNvSpPr>
            <a:spLocks noGrp="1"/>
          </p:cNvSpPr>
          <p:nvPr>
            <p:ph idx="1"/>
          </p:nvPr>
        </p:nvSpPr>
        <p:spPr>
          <a:xfrm>
            <a:off x="514642" y="2783428"/>
            <a:ext cx="8122852" cy="4000246"/>
          </a:xfrm>
        </p:spPr>
        <p:txBody>
          <a:bodyPr/>
          <a:lstStyle/>
          <a:p>
            <a:r>
              <a:rPr lang="en-US" sz="2400" dirty="0" smtClean="0"/>
              <a:t>How many of you were aware of state regulations protecting quality and patient safety improvement information?  Where could you look to find that information?  Who could help?</a:t>
            </a:r>
          </a:p>
          <a:p>
            <a:r>
              <a:rPr lang="en-US" sz="2400" dirty="0" smtClean="0"/>
              <a:t>How many of you know whether or not you are working with a PSO? </a:t>
            </a:r>
            <a:r>
              <a:rPr lang="en-US" sz="2400" dirty="0"/>
              <a:t> </a:t>
            </a:r>
            <a:r>
              <a:rPr lang="en-US" sz="2400" dirty="0" smtClean="0"/>
              <a:t>What are the benefits?  What questions do you have about working with a PSO?</a:t>
            </a:r>
          </a:p>
          <a:p>
            <a:r>
              <a:rPr lang="en-US" sz="2400" dirty="0" smtClean="0"/>
              <a:t>What other questions do you have?  What additional information do you need?</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274861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458200" cy="1143000"/>
          </a:xfrm>
        </p:spPr>
        <p:txBody>
          <a:bodyPr>
            <a:noAutofit/>
          </a:bodyPr>
          <a:lstStyle/>
          <a:p>
            <a:r>
              <a:rPr lang="en-US" sz="3200" dirty="0"/>
              <a:t>Obj.2 Role of Organizational Culture</a:t>
            </a:r>
          </a:p>
        </p:txBody>
      </p:sp>
      <p:sp>
        <p:nvSpPr>
          <p:cNvPr id="5" name="Content Placeholder 4"/>
          <p:cNvSpPr>
            <a:spLocks noGrp="1"/>
          </p:cNvSpPr>
          <p:nvPr>
            <p:ph idx="1"/>
          </p:nvPr>
        </p:nvSpPr>
        <p:spPr>
          <a:xfrm>
            <a:off x="457200" y="1143000"/>
            <a:ext cx="8229600" cy="4983163"/>
          </a:xfrm>
        </p:spPr>
        <p:txBody>
          <a:bodyPr/>
          <a:lstStyle/>
          <a:p>
            <a:pPr marL="0" indent="0">
              <a:buNone/>
            </a:pPr>
            <a:r>
              <a:rPr lang="en-US" dirty="0"/>
              <a:t>Organizational Culture…</a:t>
            </a:r>
          </a:p>
          <a:p>
            <a:r>
              <a:rPr lang="en-US" dirty="0"/>
              <a:t>Shared assumptions </a:t>
            </a:r>
            <a:r>
              <a:rPr lang="en-US" u="sng" dirty="0"/>
              <a:t>learned</a:t>
            </a:r>
            <a:r>
              <a:rPr lang="en-US" dirty="0"/>
              <a:t> by a group as they solve problems that originate in external and internal environments</a:t>
            </a:r>
          </a:p>
          <a:p>
            <a:r>
              <a:rPr lang="en-US" dirty="0"/>
              <a:t>Norms and behaviors that are </a:t>
            </a:r>
            <a:r>
              <a:rPr lang="en-US" u="sng" dirty="0"/>
              <a:t>taught by leaders</a:t>
            </a:r>
            <a:r>
              <a:rPr lang="en-US" dirty="0"/>
              <a:t> (designated and situational) that define </a:t>
            </a:r>
            <a:r>
              <a:rPr lang="en-US" u="sng" dirty="0"/>
              <a:t>how to think and feel about those problems</a:t>
            </a:r>
          </a:p>
        </p:txBody>
      </p:sp>
      <p:sp>
        <p:nvSpPr>
          <p:cNvPr id="2" name="TextBox 1">
            <a:extLst>
              <a:ext uri="{FF2B5EF4-FFF2-40B4-BE49-F238E27FC236}">
                <a16:creationId xmlns:a16="http://schemas.microsoft.com/office/drawing/2014/main" id="{1BCFF769-371D-4333-B08D-EA25C64A40AC}"/>
              </a:ext>
            </a:extLst>
          </p:cNvPr>
          <p:cNvSpPr txBox="1"/>
          <p:nvPr/>
        </p:nvSpPr>
        <p:spPr>
          <a:xfrm>
            <a:off x="7162800" y="5105400"/>
            <a:ext cx="1519968" cy="369332"/>
          </a:xfrm>
          <a:prstGeom prst="rect">
            <a:avLst/>
          </a:prstGeom>
          <a:noFill/>
        </p:spPr>
        <p:txBody>
          <a:bodyPr wrap="none" rtlCol="0">
            <a:spAutoFit/>
          </a:bodyPr>
          <a:lstStyle/>
          <a:p>
            <a:r>
              <a:rPr lang="en-US" dirty="0"/>
              <a:t>(Schein, 2010)</a:t>
            </a:r>
          </a:p>
        </p:txBody>
      </p:sp>
    </p:spTree>
    <p:extLst>
      <p:ext uri="{BB962C8B-B14F-4D97-AF65-F5344CB8AC3E}">
        <p14:creationId xmlns:p14="http://schemas.microsoft.com/office/powerpoint/2010/main" val="95338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354D8-EDFC-44CD-B4C6-FCC64A0297AB}"/>
              </a:ext>
            </a:extLst>
          </p:cNvPr>
          <p:cNvSpPr>
            <a:spLocks noGrp="1"/>
          </p:cNvSpPr>
          <p:nvPr>
            <p:ph type="title"/>
          </p:nvPr>
        </p:nvSpPr>
        <p:spPr/>
        <p:txBody>
          <a:bodyPr>
            <a:noAutofit/>
          </a:bodyPr>
          <a:lstStyle/>
          <a:p>
            <a:r>
              <a:rPr lang="en-US" sz="3600" dirty="0"/>
              <a:t>Obj.2 Role of Safety Culture</a:t>
            </a:r>
          </a:p>
        </p:txBody>
      </p:sp>
      <p:sp>
        <p:nvSpPr>
          <p:cNvPr id="3" name="Content Placeholder 2">
            <a:extLst>
              <a:ext uri="{FF2B5EF4-FFF2-40B4-BE49-F238E27FC236}">
                <a16:creationId xmlns:a16="http://schemas.microsoft.com/office/drawing/2014/main" id="{83875F5E-A9DB-4239-92E3-BE9DCFD394F5}"/>
              </a:ext>
            </a:extLst>
          </p:cNvPr>
          <p:cNvSpPr>
            <a:spLocks noGrp="1"/>
          </p:cNvSpPr>
          <p:nvPr>
            <p:ph idx="1"/>
          </p:nvPr>
        </p:nvSpPr>
        <p:spPr>
          <a:xfrm>
            <a:off x="457200" y="1298944"/>
            <a:ext cx="8229600" cy="4419600"/>
          </a:xfrm>
        </p:spPr>
        <p:txBody>
          <a:bodyPr>
            <a:normAutofit/>
          </a:bodyPr>
          <a:lstStyle/>
          <a:p>
            <a:r>
              <a:rPr lang="en-US" sz="2800" dirty="0"/>
              <a:t>Shared values, norms, and behaviors related to patient safety among members of an organization </a:t>
            </a:r>
            <a:r>
              <a:rPr lang="en-US" sz="1900" dirty="0"/>
              <a:t>(Weaver et al., 2013)</a:t>
            </a:r>
          </a:p>
          <a:p>
            <a:r>
              <a:rPr lang="en-US" sz="2800" dirty="0"/>
              <a:t>These values, norms, and behaviors reflect</a:t>
            </a:r>
          </a:p>
          <a:p>
            <a:pPr lvl="1"/>
            <a:r>
              <a:rPr lang="en-US" sz="2600" dirty="0"/>
              <a:t>Relative importance of patient safety as compared to other organizational goals such as productivity </a:t>
            </a:r>
            <a:r>
              <a:rPr lang="en-US" sz="1900" dirty="0"/>
              <a:t>(Zohar, 1980)</a:t>
            </a:r>
          </a:p>
          <a:p>
            <a:pPr lvl="1"/>
            <a:r>
              <a:rPr lang="en-US" sz="2600" dirty="0"/>
              <a:t>Your organization’s willingness to learn from experience </a:t>
            </a:r>
            <a:r>
              <a:rPr lang="en-US" sz="1900" dirty="0"/>
              <a:t>(Wiegmann, 2002)</a:t>
            </a:r>
          </a:p>
          <a:p>
            <a:endParaRPr lang="en-US" sz="1800" dirty="0"/>
          </a:p>
        </p:txBody>
      </p:sp>
    </p:spTree>
    <p:extLst>
      <p:ext uri="{BB962C8B-B14F-4D97-AF65-F5344CB8AC3E}">
        <p14:creationId xmlns:p14="http://schemas.microsoft.com/office/powerpoint/2010/main" val="2778351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Obj.2 Role of Safety Culture</a:t>
            </a:r>
          </a:p>
        </p:txBody>
      </p:sp>
      <p:sp>
        <p:nvSpPr>
          <p:cNvPr id="3" name="Content Placeholder 2"/>
          <p:cNvSpPr>
            <a:spLocks noGrp="1"/>
          </p:cNvSpPr>
          <p:nvPr>
            <p:ph idx="1"/>
          </p:nvPr>
        </p:nvSpPr>
        <p:spPr/>
        <p:txBody>
          <a:bodyPr/>
          <a:lstStyle/>
          <a:p>
            <a:r>
              <a:rPr lang="en-US" sz="2800" dirty="0"/>
              <a:t>Four beliefs present in a strong safety culture </a:t>
            </a:r>
            <a:r>
              <a:rPr lang="en-US" sz="1900" dirty="0"/>
              <a:t>(IOM, 2004)</a:t>
            </a:r>
          </a:p>
          <a:p>
            <a:pPr marL="971550" lvl="1" indent="-514350">
              <a:buFont typeface="+mj-lt"/>
              <a:buAutoNum type="arabicPeriod"/>
            </a:pPr>
            <a:r>
              <a:rPr lang="en-US" sz="2600" dirty="0"/>
              <a:t>Our processes are designed to prevent failure</a:t>
            </a:r>
          </a:p>
          <a:p>
            <a:pPr marL="971550" lvl="1" indent="-514350">
              <a:buFont typeface="+mj-lt"/>
              <a:buAutoNum type="arabicPeriod"/>
            </a:pPr>
            <a:r>
              <a:rPr lang="en-US" sz="2600" dirty="0"/>
              <a:t>We are committed to detect and learn from error</a:t>
            </a:r>
          </a:p>
          <a:p>
            <a:pPr marL="971550" lvl="1" indent="-514350">
              <a:buFont typeface="+mj-lt"/>
              <a:buAutoNum type="arabicPeriod"/>
            </a:pPr>
            <a:r>
              <a:rPr lang="en-US" sz="2600" dirty="0"/>
              <a:t>We have a just culture that disciplines based on risk taking</a:t>
            </a:r>
          </a:p>
          <a:p>
            <a:pPr marL="971550" lvl="1" indent="-514350">
              <a:buFont typeface="+mj-lt"/>
              <a:buAutoNum type="arabicPeriod"/>
            </a:pPr>
            <a:r>
              <a:rPr lang="en-US" sz="2600" dirty="0"/>
              <a:t>People who work in teams make fewer errors</a:t>
            </a:r>
          </a:p>
          <a:p>
            <a:endParaRPr lang="en-US" dirty="0"/>
          </a:p>
        </p:txBody>
      </p:sp>
    </p:spTree>
    <p:extLst>
      <p:ext uri="{BB962C8B-B14F-4D97-AF65-F5344CB8AC3E}">
        <p14:creationId xmlns:p14="http://schemas.microsoft.com/office/powerpoint/2010/main" val="225235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Autofit/>
          </a:bodyPr>
          <a:lstStyle/>
          <a:p>
            <a:pPr eaLnBrk="1" hangingPunct="1"/>
            <a:r>
              <a:rPr lang="en-US" sz="3600" dirty="0">
                <a:solidFill>
                  <a:schemeClr val="tx1"/>
                </a:solidFill>
              </a:rPr>
              <a:t>Obj.2 Safety Culture: A specific type of organizational culture</a:t>
            </a:r>
            <a:endParaRPr lang="en-US" sz="3600" baseline="30000" dirty="0">
              <a:solidFill>
                <a:schemeClr val="tx1"/>
              </a:solidFill>
            </a:endParaRPr>
          </a:p>
        </p:txBody>
      </p:sp>
      <p:sp>
        <p:nvSpPr>
          <p:cNvPr id="3" name="Content Placeholder 2"/>
          <p:cNvSpPr>
            <a:spLocks noGrp="1"/>
          </p:cNvSpPr>
          <p:nvPr>
            <p:ph idx="1"/>
          </p:nvPr>
        </p:nvSpPr>
        <p:spPr>
          <a:xfrm>
            <a:off x="4724400" y="1424215"/>
            <a:ext cx="4267200" cy="4525963"/>
          </a:xfrm>
        </p:spPr>
        <p:txBody>
          <a:bodyPr rtlCol="0">
            <a:normAutofit/>
          </a:bodyPr>
          <a:lstStyle/>
          <a:p>
            <a:pPr marL="0" indent="0" algn="ctr">
              <a:buFont typeface="Arial" charset="0"/>
              <a:buNone/>
              <a:defRPr/>
            </a:pPr>
            <a:r>
              <a:rPr lang="en-US" sz="3200" u="sng" dirty="0">
                <a:solidFill>
                  <a:schemeClr val="tx1"/>
                </a:solidFill>
              </a:rPr>
              <a:t>Safety Culture</a:t>
            </a:r>
          </a:p>
          <a:p>
            <a:pPr marL="457200" indent="-457200">
              <a:buFont typeface="Arial" pitchFamily="34" charset="0"/>
              <a:buChar char="•"/>
              <a:defRPr/>
            </a:pPr>
            <a:r>
              <a:rPr lang="en-US" sz="2800" dirty="0">
                <a:solidFill>
                  <a:schemeClr val="tx1"/>
                </a:solidFill>
              </a:rPr>
              <a:t>A cross cutting contextual factor that moderates effectiveness of patient safety interventions</a:t>
            </a:r>
            <a:r>
              <a:rPr lang="en-US" sz="2800" baseline="30000" dirty="0"/>
              <a:t> </a:t>
            </a:r>
            <a:r>
              <a:rPr lang="en-US" sz="1800" dirty="0"/>
              <a:t>(Weaver et al., 2013)</a:t>
            </a:r>
            <a:endParaRPr lang="en-US" sz="1900" dirty="0"/>
          </a:p>
          <a:p>
            <a:pPr marL="57150" indent="0" eaLnBrk="1" fontAlgn="auto" hangingPunct="1">
              <a:spcAft>
                <a:spcPts val="0"/>
              </a:spcAft>
              <a:buFont typeface="Arial" pitchFamily="34" charset="0"/>
              <a:buNone/>
              <a:defRPr/>
            </a:pPr>
            <a:endParaRPr lang="en-US" sz="2400" i="1" dirty="0">
              <a:solidFill>
                <a:schemeClr val="tx1"/>
              </a:solidFill>
            </a:endParaRPr>
          </a:p>
        </p:txBody>
      </p:sp>
      <p:sp>
        <p:nvSpPr>
          <p:cNvPr id="2" name="Content Placeholder 1"/>
          <p:cNvSpPr>
            <a:spLocks noGrp="1"/>
          </p:cNvSpPr>
          <p:nvPr>
            <p:ph sz="half" idx="4294967295"/>
          </p:nvPr>
        </p:nvSpPr>
        <p:spPr>
          <a:xfrm>
            <a:off x="304800" y="1424216"/>
            <a:ext cx="4419600" cy="4747984"/>
          </a:xfrm>
        </p:spPr>
        <p:txBody>
          <a:bodyPr>
            <a:normAutofit lnSpcReduction="10000"/>
          </a:bodyPr>
          <a:lstStyle/>
          <a:p>
            <a:pPr marL="0" indent="0" algn="ctr">
              <a:buFont typeface="Arial" charset="0"/>
              <a:buNone/>
              <a:defRPr/>
            </a:pPr>
            <a:r>
              <a:rPr lang="en-US" sz="3200" u="sng" dirty="0">
                <a:solidFill>
                  <a:schemeClr val="tx1"/>
                </a:solidFill>
              </a:rPr>
              <a:t>Organizational Culture</a:t>
            </a:r>
          </a:p>
          <a:p>
            <a:pPr marL="457200" indent="-457200" algn="l">
              <a:buFont typeface="Arial" pitchFamily="34" charset="0"/>
              <a:buChar char="•"/>
              <a:defRPr/>
            </a:pPr>
            <a:r>
              <a:rPr lang="en-US" sz="2800" dirty="0">
                <a:solidFill>
                  <a:schemeClr val="tx1"/>
                </a:solidFill>
              </a:rPr>
              <a:t>Allows us to make sense of our environment</a:t>
            </a:r>
          </a:p>
          <a:p>
            <a:pPr marL="457200" indent="-457200" algn="l">
              <a:buFont typeface="Arial" pitchFamily="34" charset="0"/>
              <a:buChar char="•"/>
              <a:defRPr/>
            </a:pPr>
            <a:r>
              <a:rPr lang="en-US" sz="2800" dirty="0">
                <a:solidFill>
                  <a:schemeClr val="tx1"/>
                </a:solidFill>
              </a:rPr>
              <a:t>Reflects common language… is heard and observed</a:t>
            </a:r>
          </a:p>
          <a:p>
            <a:pPr marL="457200" indent="-457200" algn="l">
              <a:buFont typeface="Arial" pitchFamily="34" charset="0"/>
              <a:buChar char="•"/>
              <a:defRPr/>
            </a:pPr>
            <a:r>
              <a:rPr lang="en-US" sz="2800" dirty="0">
                <a:solidFill>
                  <a:schemeClr val="tx1"/>
                </a:solidFill>
              </a:rPr>
              <a:t>Leaders create/teach culture by how they</a:t>
            </a:r>
          </a:p>
          <a:p>
            <a:pPr marL="914400" lvl="1" indent="-457200">
              <a:buFont typeface="Calibri" pitchFamily="34" charset="0"/>
              <a:buChar char="−"/>
              <a:defRPr/>
            </a:pPr>
            <a:r>
              <a:rPr lang="en-US" sz="2200" dirty="0">
                <a:latin typeface="Arial" panose="020B0604020202020204" pitchFamily="34" charset="0"/>
                <a:cs typeface="Arial" panose="020B0604020202020204" pitchFamily="34" charset="0"/>
              </a:rPr>
              <a:t>Share information</a:t>
            </a:r>
          </a:p>
          <a:p>
            <a:pPr marL="914400" lvl="1" indent="-457200">
              <a:buFont typeface="Calibri" pitchFamily="34" charset="0"/>
              <a:buChar char="−"/>
              <a:defRPr/>
            </a:pPr>
            <a:r>
              <a:rPr lang="en-US" sz="2200" dirty="0">
                <a:latin typeface="Arial" panose="020B0604020202020204" pitchFamily="34" charset="0"/>
                <a:cs typeface="Arial" panose="020B0604020202020204" pitchFamily="34" charset="0"/>
              </a:rPr>
              <a:t>Reward, provide feedback</a:t>
            </a:r>
          </a:p>
          <a:p>
            <a:pPr marL="914400" lvl="1" indent="-457200">
              <a:buFont typeface="Calibri" pitchFamily="34" charset="0"/>
              <a:buChar char="−"/>
              <a:defRPr/>
            </a:pPr>
            <a:r>
              <a:rPr lang="en-US" sz="2200" dirty="0">
                <a:latin typeface="Arial" panose="020B0604020202020204" pitchFamily="34" charset="0"/>
                <a:cs typeface="Arial" panose="020B0604020202020204" pitchFamily="34" charset="0"/>
              </a:rPr>
              <a:t>Hold people accountable</a:t>
            </a:r>
          </a:p>
        </p:txBody>
      </p:sp>
      <p:sp>
        <p:nvSpPr>
          <p:cNvPr id="5" name="Slide Number Placeholder 4"/>
          <p:cNvSpPr>
            <a:spLocks noGrp="1"/>
          </p:cNvSpPr>
          <p:nvPr>
            <p:ph type="sldNum" sz="quarter" idx="4294967295"/>
          </p:nvPr>
        </p:nvSpPr>
        <p:spPr>
          <a:xfrm>
            <a:off x="8153400" y="6267107"/>
            <a:ext cx="533400" cy="369332"/>
          </a:xfrm>
          <a:prstGeom prst="rect">
            <a:avLst/>
          </a:prstGeom>
        </p:spPr>
        <p:txBody>
          <a:bodyPr/>
          <a:lstStyle/>
          <a:p>
            <a:pPr>
              <a:defRPr/>
            </a:pPr>
            <a:fld id="{4E7B1821-CBE4-4693-AFCB-08DAC971C114}" type="slidenum">
              <a:rPr lang="en-US">
                <a:solidFill>
                  <a:schemeClr val="tx1">
                    <a:lumMod val="50000"/>
                    <a:lumOff val="50000"/>
                  </a:schemeClr>
                </a:solidFill>
              </a:rPr>
              <a:pPr>
                <a:defRPr/>
              </a:pPr>
              <a:t>15</a:t>
            </a:fld>
            <a:endParaRPr lang="en-US" dirty="0">
              <a:solidFill>
                <a:schemeClr val="tx1">
                  <a:lumMod val="50000"/>
                  <a:lumOff val="50000"/>
                </a:schemeClr>
              </a:solidFill>
            </a:endParaRPr>
          </a:p>
        </p:txBody>
      </p:sp>
      <p:sp>
        <p:nvSpPr>
          <p:cNvPr id="6" name="TextBox 5">
            <a:extLst>
              <a:ext uri="{FF2B5EF4-FFF2-40B4-BE49-F238E27FC236}">
                <a16:creationId xmlns:a16="http://schemas.microsoft.com/office/drawing/2014/main" id="{F7554252-F32A-4C1A-ACAE-5AAA6FC3FD15}"/>
              </a:ext>
            </a:extLst>
          </p:cNvPr>
          <p:cNvSpPr txBox="1"/>
          <p:nvPr/>
        </p:nvSpPr>
        <p:spPr>
          <a:xfrm>
            <a:off x="2743200" y="6121500"/>
            <a:ext cx="1519968" cy="369332"/>
          </a:xfrm>
          <a:prstGeom prst="rect">
            <a:avLst/>
          </a:prstGeom>
          <a:noFill/>
        </p:spPr>
        <p:txBody>
          <a:bodyPr wrap="none" rtlCol="0">
            <a:spAutoFit/>
          </a:bodyPr>
          <a:lstStyle/>
          <a:p>
            <a:r>
              <a:rPr lang="en-US" dirty="0"/>
              <a:t>(Schein, 2010)</a:t>
            </a:r>
          </a:p>
        </p:txBody>
      </p:sp>
    </p:spTree>
    <p:extLst>
      <p:ext uri="{BB962C8B-B14F-4D97-AF65-F5344CB8AC3E}">
        <p14:creationId xmlns:p14="http://schemas.microsoft.com/office/powerpoint/2010/main" val="1933132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Obj.3 Role of Leadership</a:t>
            </a:r>
            <a:endParaRPr lang="en-US" dirty="0"/>
          </a:p>
        </p:txBody>
      </p:sp>
      <p:sp>
        <p:nvSpPr>
          <p:cNvPr id="3" name="Content Placeholder 2"/>
          <p:cNvSpPr>
            <a:spLocks noGrp="1"/>
          </p:cNvSpPr>
          <p:nvPr>
            <p:ph idx="1"/>
          </p:nvPr>
        </p:nvSpPr>
        <p:spPr>
          <a:xfrm>
            <a:off x="457200" y="1143000"/>
            <a:ext cx="8229600" cy="4495800"/>
          </a:xfrm>
        </p:spPr>
        <p:txBody>
          <a:bodyPr>
            <a:normAutofit fontScale="77500" lnSpcReduction="20000"/>
          </a:bodyPr>
          <a:lstStyle/>
          <a:p>
            <a:pPr marL="0" indent="0">
              <a:buNone/>
            </a:pPr>
            <a:r>
              <a:rPr lang="en-US" sz="3400" b="1" dirty="0">
                <a:solidFill>
                  <a:srgbClr val="002060"/>
                </a:solidFill>
              </a:rPr>
              <a:t>Joint Commission Sentinel Event Alert # 57: </a:t>
            </a:r>
            <a:r>
              <a:rPr lang="en-US" sz="3400" b="1" i="1" dirty="0">
                <a:solidFill>
                  <a:srgbClr val="002060"/>
                </a:solidFill>
              </a:rPr>
              <a:t>The essential role of leadership in developing a safety culture</a:t>
            </a:r>
          </a:p>
          <a:p>
            <a:r>
              <a:rPr lang="en-US" sz="3400" dirty="0"/>
              <a:t>Leadership’s first priority is to be accountable for effective care while protecting the safety of patients, employees, and visitors</a:t>
            </a:r>
            <a:r>
              <a:rPr lang="en-US" sz="3400" dirty="0" smtClean="0"/>
              <a:t>.</a:t>
            </a:r>
          </a:p>
          <a:p>
            <a:r>
              <a:rPr lang="en-US" sz="3100" dirty="0" smtClean="0"/>
              <a:t>Leadership commitment to </a:t>
            </a:r>
            <a:r>
              <a:rPr lang="en-US" sz="3100" dirty="0"/>
              <a:t>creating and maintaining a culture of </a:t>
            </a:r>
            <a:r>
              <a:rPr lang="en-US" sz="3100" dirty="0" smtClean="0"/>
              <a:t>safety is </a:t>
            </a:r>
            <a:r>
              <a:rPr lang="en-US" sz="3100" dirty="0"/>
              <a:t>just as critical as the </a:t>
            </a:r>
            <a:r>
              <a:rPr lang="en-US" sz="3100" dirty="0" smtClean="0"/>
              <a:t>resources </a:t>
            </a:r>
            <a:r>
              <a:rPr lang="en-US" sz="3100" dirty="0"/>
              <a:t>devoted to </a:t>
            </a:r>
            <a:r>
              <a:rPr lang="en-US" sz="3100" dirty="0" smtClean="0"/>
              <a:t>financial </a:t>
            </a:r>
            <a:r>
              <a:rPr lang="en-US" sz="3100" dirty="0"/>
              <a:t>stability, system integration, and </a:t>
            </a:r>
            <a:r>
              <a:rPr lang="en-US" sz="3100" dirty="0" smtClean="0"/>
              <a:t>productivity.</a:t>
            </a:r>
            <a:endParaRPr lang="en-US" sz="3100" dirty="0"/>
          </a:p>
          <a:p>
            <a:pPr marL="0" indent="0">
              <a:buNone/>
            </a:pPr>
            <a:endParaRPr lang="en-US" i="1" dirty="0" smtClean="0"/>
          </a:p>
          <a:p>
            <a:pPr marL="0" indent="0">
              <a:buNone/>
            </a:pPr>
            <a:r>
              <a:rPr lang="en-US" sz="2600" dirty="0">
                <a:hlinkClick r:id="rId2"/>
              </a:rPr>
              <a:t>https://www.jointcommission.org/resources/patient-safety-topics/sentinel-event/sentinel-event-alert-newsletters/sentinel-event-alert-57-the-essential-role-of-leadership-in-developing-a-safety-culture</a:t>
            </a:r>
            <a:r>
              <a:rPr lang="en-US" sz="2600" dirty="0" smtClean="0">
                <a:hlinkClick r:id="rId2"/>
              </a:rPr>
              <a:t>/</a:t>
            </a:r>
            <a:endParaRPr lang="en-US" sz="2600" dirty="0"/>
          </a:p>
        </p:txBody>
      </p:sp>
    </p:spTree>
    <p:extLst>
      <p:ext uri="{BB962C8B-B14F-4D97-AF65-F5344CB8AC3E}">
        <p14:creationId xmlns:p14="http://schemas.microsoft.com/office/powerpoint/2010/main" val="3686811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Obj.3 Role of Leadership</a:t>
            </a:r>
          </a:p>
        </p:txBody>
      </p:sp>
      <p:sp>
        <p:nvSpPr>
          <p:cNvPr id="3" name="Content Placeholder 2"/>
          <p:cNvSpPr>
            <a:spLocks noGrp="1"/>
          </p:cNvSpPr>
          <p:nvPr>
            <p:ph idx="1"/>
          </p:nvPr>
        </p:nvSpPr>
        <p:spPr>
          <a:xfrm>
            <a:off x="457200" y="1600201"/>
            <a:ext cx="8229600" cy="4190999"/>
          </a:xfrm>
        </p:spPr>
        <p:txBody>
          <a:bodyPr>
            <a:normAutofit fontScale="77500" lnSpcReduction="20000"/>
          </a:bodyPr>
          <a:lstStyle/>
          <a:p>
            <a:pPr marL="0" indent="0">
              <a:buNone/>
            </a:pPr>
            <a:r>
              <a:rPr lang="en-US" sz="3600" b="1" dirty="0">
                <a:solidFill>
                  <a:srgbClr val="002060"/>
                </a:solidFill>
              </a:rPr>
              <a:t>Joint Commission Sentinel Event Alert # 57: </a:t>
            </a:r>
            <a:r>
              <a:rPr lang="en-US" sz="3600" b="1" i="1" dirty="0">
                <a:solidFill>
                  <a:srgbClr val="002060"/>
                </a:solidFill>
              </a:rPr>
              <a:t>The essential role of leadership in developing a safety culture</a:t>
            </a:r>
          </a:p>
          <a:p>
            <a:pPr marL="0" indent="0">
              <a:buNone/>
            </a:pPr>
            <a:endParaRPr lang="en-US" dirty="0" smtClean="0"/>
          </a:p>
          <a:p>
            <a:r>
              <a:rPr lang="en-US" dirty="0" smtClean="0"/>
              <a:t>Maintaining </a:t>
            </a:r>
            <a:r>
              <a:rPr lang="en-US" dirty="0"/>
              <a:t>a safety culture requires leaders to consistently and visibly support and promote everyday safety measures.</a:t>
            </a:r>
          </a:p>
          <a:p>
            <a:r>
              <a:rPr lang="en-US" dirty="0"/>
              <a:t>Leaders must understand that </a:t>
            </a:r>
            <a:r>
              <a:rPr lang="en-US" i="1" dirty="0"/>
              <a:t>systemic flaws exist </a:t>
            </a:r>
            <a:r>
              <a:rPr lang="en-US" dirty="0"/>
              <a:t>and each step in a care process has the </a:t>
            </a:r>
            <a:r>
              <a:rPr lang="en-US" i="1" dirty="0"/>
              <a:t>potential for failure </a:t>
            </a:r>
            <a:r>
              <a:rPr lang="en-US" dirty="0"/>
              <a:t>simply because </a:t>
            </a:r>
            <a:r>
              <a:rPr lang="en-US" i="1" dirty="0"/>
              <a:t>humans make mistakes.</a:t>
            </a:r>
          </a:p>
          <a:p>
            <a:endParaRPr lang="en-US" i="1" dirty="0"/>
          </a:p>
          <a:p>
            <a:pPr marL="0" indent="0">
              <a:buNone/>
            </a:pPr>
            <a:r>
              <a:rPr lang="en-US" sz="1900" dirty="0">
                <a:hlinkClick r:id="rId2"/>
              </a:rPr>
              <a:t>https://www.jointcommission.org/resources/patient-safety-topics/sentinel-event/sentinel-event-alert-newsletters/sentinel-event-alert-57-the-essential-role-of-leadership-in-developing-a-safety-culture/</a:t>
            </a:r>
            <a:endParaRPr lang="en-US" sz="1900" dirty="0"/>
          </a:p>
          <a:p>
            <a:endParaRPr lang="en-US" dirty="0"/>
          </a:p>
        </p:txBody>
      </p:sp>
    </p:spTree>
    <p:extLst>
      <p:ext uri="{BB962C8B-B14F-4D97-AF65-F5344CB8AC3E}">
        <p14:creationId xmlns:p14="http://schemas.microsoft.com/office/powerpoint/2010/main" val="663172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Obj.3 Role of Leadership</a:t>
            </a:r>
            <a:endParaRPr lang="en-US" sz="2800" dirty="0">
              <a:latin typeface="+mn-lt"/>
            </a:endParaRPr>
          </a:p>
        </p:txBody>
      </p:sp>
      <p:sp>
        <p:nvSpPr>
          <p:cNvPr id="3" name="Content Placeholder 2"/>
          <p:cNvSpPr>
            <a:spLocks noGrp="1"/>
          </p:cNvSpPr>
          <p:nvPr>
            <p:ph idx="1"/>
          </p:nvPr>
        </p:nvSpPr>
        <p:spPr>
          <a:xfrm>
            <a:off x="319083" y="1106150"/>
            <a:ext cx="6234117" cy="4525963"/>
          </a:xfrm>
        </p:spPr>
        <p:txBody>
          <a:bodyPr anchor="ctr">
            <a:normAutofit/>
          </a:bodyPr>
          <a:lstStyle/>
          <a:p>
            <a:pPr marL="0" indent="0">
              <a:buNone/>
            </a:pPr>
            <a:r>
              <a:rPr lang="en-US" dirty="0"/>
              <a:t>Leadership </a:t>
            </a:r>
            <a:r>
              <a:rPr lang="en-US" dirty="0" smtClean="0"/>
              <a:t>should </a:t>
            </a:r>
            <a:r>
              <a:rPr lang="en-US" dirty="0"/>
              <a:t>be actively involved in the RCA</a:t>
            </a:r>
            <a:r>
              <a:rPr lang="en-US" baseline="30000" dirty="0"/>
              <a:t>2</a:t>
            </a:r>
            <a:r>
              <a:rPr lang="en-US" dirty="0"/>
              <a:t> process:</a:t>
            </a:r>
          </a:p>
          <a:p>
            <a:r>
              <a:rPr lang="en-US" sz="1800" dirty="0">
                <a:solidFill>
                  <a:srgbClr val="000000"/>
                </a:solidFill>
              </a:rPr>
              <a:t>Understand and support the process</a:t>
            </a:r>
          </a:p>
          <a:p>
            <a:r>
              <a:rPr lang="en-US" sz="1800" dirty="0">
                <a:solidFill>
                  <a:srgbClr val="000000"/>
                </a:solidFill>
              </a:rPr>
              <a:t>Ensure the RCA team has the resources it needs – time, training, tools - to carry out the process</a:t>
            </a:r>
          </a:p>
          <a:p>
            <a:r>
              <a:rPr lang="en-US" sz="1800" dirty="0">
                <a:solidFill>
                  <a:srgbClr val="000000"/>
                </a:solidFill>
              </a:rPr>
              <a:t>Approve and review action plans for effectiveness</a:t>
            </a:r>
          </a:p>
          <a:p>
            <a:r>
              <a:rPr lang="en-US" sz="1800" dirty="0">
                <a:solidFill>
                  <a:srgbClr val="000000"/>
                </a:solidFill>
              </a:rPr>
              <a:t>Understand what a thorough RCA</a:t>
            </a:r>
            <a:r>
              <a:rPr lang="en-US" sz="1800" baseline="30000" dirty="0">
                <a:solidFill>
                  <a:srgbClr val="000000"/>
                </a:solidFill>
              </a:rPr>
              <a:t>2</a:t>
            </a:r>
            <a:r>
              <a:rPr lang="en-US" sz="1800" dirty="0">
                <a:solidFill>
                  <a:srgbClr val="000000"/>
                </a:solidFill>
              </a:rPr>
              <a:t> report should include</a:t>
            </a:r>
          </a:p>
          <a:p>
            <a:r>
              <a:rPr lang="en-US" sz="1800" dirty="0">
                <a:solidFill>
                  <a:srgbClr val="000000"/>
                </a:solidFill>
              </a:rPr>
              <a:t>Act when RCA reviews are not effective and credible</a:t>
            </a:r>
          </a:p>
          <a:p>
            <a:r>
              <a:rPr lang="en-US" sz="1800" dirty="0">
                <a:solidFill>
                  <a:srgbClr val="000000"/>
                </a:solidFill>
              </a:rPr>
              <a:t>Annually review the RCA process</a:t>
            </a:r>
          </a:p>
          <a:p>
            <a:r>
              <a:rPr lang="en-US" sz="1800" dirty="0">
                <a:solidFill>
                  <a:srgbClr val="000000"/>
                </a:solidFill>
              </a:rPr>
              <a:t>Establish and foster a culture of trust – </a:t>
            </a:r>
            <a:r>
              <a:rPr lang="en-US" sz="1800" b="1" dirty="0">
                <a:solidFill>
                  <a:srgbClr val="000000"/>
                </a:solidFill>
              </a:rPr>
              <a:t>a just culture</a:t>
            </a:r>
          </a:p>
        </p:txBody>
      </p:sp>
      <p:sp>
        <p:nvSpPr>
          <p:cNvPr id="7" name="Slide Number Placeholder 6">
            <a:extLst>
              <a:ext uri="{FF2B5EF4-FFF2-40B4-BE49-F238E27FC236}">
                <a16:creationId xmlns:a16="http://schemas.microsoft.com/office/drawing/2014/main" id="{A7B99952-1C7F-40E2-B19B-B68A02B5BEED}"/>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A26448-FF0C-4D0E-B305-6F7E219D114E}" type="slidenum">
              <a:rPr kumimoji="0" lang="en-US" sz="1200" b="0" i="0" u="none" strike="noStrike" kern="1200" cap="none" spc="0" normalizeH="0" baseline="0" noProof="0" smtClean="0">
                <a:ln>
                  <a:noFill/>
                </a:ln>
                <a:solidFill>
                  <a:srgbClr val="00206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2060">
                  <a:tint val="75000"/>
                </a:srgbClr>
              </a:solidFill>
              <a:effectLst/>
              <a:uLnTx/>
              <a:uFillTx/>
              <a:latin typeface="Calibri"/>
              <a:ea typeface="+mn-ea"/>
              <a:cs typeface="+mn-cs"/>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5619" y="1599052"/>
            <a:ext cx="2021181" cy="2046766"/>
          </a:xfrm>
          <a:prstGeom prst="rect">
            <a:avLst/>
          </a:prstGeom>
        </p:spPr>
      </p:pic>
      <p:sp>
        <p:nvSpPr>
          <p:cNvPr id="6" name="TextBox 5"/>
          <p:cNvSpPr txBox="1"/>
          <p:nvPr/>
        </p:nvSpPr>
        <p:spPr>
          <a:xfrm>
            <a:off x="6676505" y="3792974"/>
            <a:ext cx="2254917"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050" b="0" i="0" u="none" strike="noStrike" kern="1200" cap="none" spc="0" normalizeH="0" baseline="0" noProof="0" dirty="0">
                <a:ln>
                  <a:noFill/>
                </a:ln>
                <a:solidFill>
                  <a:srgbClr val="002060"/>
                </a:solidFill>
                <a:effectLst/>
                <a:uLnTx/>
                <a:uFillTx/>
                <a:latin typeface="Calibri"/>
                <a:ea typeface="+mn-ea"/>
                <a:cs typeface="+mn-cs"/>
              </a:rPr>
              <a:t>NPSF/IHI. RCA2: Improving root cause analyses and actions to prevent harm. Boston: 2015</a:t>
            </a:r>
          </a:p>
        </p:txBody>
      </p:sp>
      <p:sp>
        <p:nvSpPr>
          <p:cNvPr id="5" name="Rectangle 4"/>
          <p:cNvSpPr/>
          <p:nvPr/>
        </p:nvSpPr>
        <p:spPr>
          <a:xfrm>
            <a:off x="2209800" y="6123414"/>
            <a:ext cx="4170432"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US" sz="1050" b="0" i="0" u="none" strike="noStrike" kern="1200" cap="none" spc="0" normalizeH="0" baseline="0" noProof="0" dirty="0">
                <a:ln>
                  <a:noFill/>
                </a:ln>
                <a:solidFill>
                  <a:srgbClr val="002060"/>
                </a:solidFill>
                <a:effectLst/>
                <a:uLnTx/>
                <a:uFillTx/>
                <a:latin typeface="Calibri"/>
                <a:ea typeface="+mn-ea"/>
                <a:cs typeface="+mn-cs"/>
              </a:rPr>
              <a:t>IHI RCA2 guide: http://www.ihi.org/resources/Pages/Tools/RCA2-Improving-Root-Cause-Analyses-and-Actions-to-Prevent-Harm.aspx </a:t>
            </a:r>
          </a:p>
        </p:txBody>
      </p:sp>
    </p:spTree>
    <p:extLst>
      <p:ext uri="{BB962C8B-B14F-4D97-AF65-F5344CB8AC3E}">
        <p14:creationId xmlns:p14="http://schemas.microsoft.com/office/powerpoint/2010/main" val="2679173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prstClr val="white"/>
                </a:solidFill>
                <a:latin typeface="Gill Sans MT" panose="020B0502020104020203"/>
              </a:rPr>
              <a:t>Check-in For Relevance</a:t>
            </a:r>
            <a:endParaRPr lang="en-US" dirty="0"/>
          </a:p>
        </p:txBody>
      </p:sp>
      <p:sp>
        <p:nvSpPr>
          <p:cNvPr id="3" name="Content Placeholder 2"/>
          <p:cNvSpPr>
            <a:spLocks noGrp="1"/>
          </p:cNvSpPr>
          <p:nvPr>
            <p:ph idx="1"/>
          </p:nvPr>
        </p:nvSpPr>
        <p:spPr>
          <a:xfrm>
            <a:off x="457015" y="1600201"/>
            <a:ext cx="8229600" cy="4419599"/>
          </a:xfrm>
        </p:spPr>
        <p:txBody>
          <a:bodyPr>
            <a:normAutofit fontScale="55000" lnSpcReduction="20000"/>
          </a:bodyPr>
          <a:lstStyle/>
          <a:p>
            <a:r>
              <a:rPr lang="en-US" sz="4400" dirty="0" smtClean="0"/>
              <a:t>Does your organization have a quality/risk management plan?</a:t>
            </a:r>
          </a:p>
          <a:p>
            <a:r>
              <a:rPr lang="en-US" sz="4400" dirty="0" smtClean="0"/>
              <a:t>Who is ultimately accountable for the quality of care and safety of patients at your organization?</a:t>
            </a:r>
          </a:p>
          <a:p>
            <a:r>
              <a:rPr lang="en-US" sz="4400" dirty="0" smtClean="0"/>
              <a:t>How does leadership demonstrate commitment to patient safety?</a:t>
            </a:r>
          </a:p>
          <a:p>
            <a:r>
              <a:rPr lang="en-US" sz="4400" dirty="0" smtClean="0"/>
              <a:t>How is leadership and the board informed of how you are doing with quality improvement and patient safety?  What metrics are reported to the board?  How often and by whom?</a:t>
            </a:r>
          </a:p>
          <a:p>
            <a:r>
              <a:rPr lang="en-US" sz="4400" dirty="0" smtClean="0"/>
              <a:t>What success stories can you share?  What challenges are you facing?</a:t>
            </a:r>
          </a:p>
          <a:p>
            <a:endParaRPr lang="en-US" dirty="0" smtClean="0"/>
          </a:p>
          <a:p>
            <a:endParaRPr lang="en-US" dirty="0"/>
          </a:p>
        </p:txBody>
      </p:sp>
    </p:spTree>
    <p:extLst>
      <p:ext uri="{BB962C8B-B14F-4D97-AF65-F5344CB8AC3E}">
        <p14:creationId xmlns:p14="http://schemas.microsoft.com/office/powerpoint/2010/main" val="2782407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AA8E-7E62-4AD1-B065-30B17DDDE1EB}"/>
              </a:ext>
            </a:extLst>
          </p:cNvPr>
          <p:cNvSpPr>
            <a:spLocks noGrp="1"/>
          </p:cNvSpPr>
          <p:nvPr>
            <p:ph type="title"/>
          </p:nvPr>
        </p:nvSpPr>
        <p:spPr>
          <a:xfrm>
            <a:off x="457200" y="152400"/>
            <a:ext cx="8229600" cy="685800"/>
          </a:xfrm>
        </p:spPr>
        <p:txBody>
          <a:bodyPr>
            <a:normAutofit fontScale="90000"/>
          </a:bodyPr>
          <a:lstStyle/>
          <a:p>
            <a:r>
              <a:rPr lang="en-US" dirty="0"/>
              <a:t>Objectives</a:t>
            </a:r>
          </a:p>
        </p:txBody>
      </p:sp>
      <p:sp>
        <p:nvSpPr>
          <p:cNvPr id="3" name="Content Placeholder 2">
            <a:extLst>
              <a:ext uri="{FF2B5EF4-FFF2-40B4-BE49-F238E27FC236}">
                <a16:creationId xmlns:a16="http://schemas.microsoft.com/office/drawing/2014/main" id="{D67EC002-5628-4BB5-A9BB-CE296C304EAC}"/>
              </a:ext>
            </a:extLst>
          </p:cNvPr>
          <p:cNvSpPr>
            <a:spLocks noGrp="1"/>
          </p:cNvSpPr>
          <p:nvPr>
            <p:ph idx="1"/>
          </p:nvPr>
        </p:nvSpPr>
        <p:spPr>
          <a:xfrm>
            <a:off x="457200" y="838200"/>
            <a:ext cx="8229600" cy="5715000"/>
          </a:xfrm>
        </p:spPr>
        <p:txBody>
          <a:bodyPr>
            <a:normAutofit fontScale="70000" lnSpcReduction="20000"/>
          </a:bodyPr>
          <a:lstStyle/>
          <a:p>
            <a:pPr marL="514350" lvl="0" indent="-514350">
              <a:buFont typeface="+mj-lt"/>
              <a:buAutoNum type="arabicPeriod"/>
            </a:pPr>
            <a:r>
              <a:rPr lang="en-US" dirty="0"/>
              <a:t>Describe the impact of “To Err is Human” on the modern patient safety movement, including federal and state regulations and the PSO program</a:t>
            </a:r>
          </a:p>
          <a:p>
            <a:pPr marL="514350" lvl="0" indent="-514350">
              <a:buFont typeface="+mj-lt"/>
              <a:buAutoNum type="arabicPeriod"/>
            </a:pPr>
            <a:r>
              <a:rPr lang="en-US" dirty="0" smtClean="0"/>
              <a:t>Discuss the role of organizational culture and safety culture in quality and patient </a:t>
            </a:r>
            <a:r>
              <a:rPr lang="en-US" dirty="0"/>
              <a:t>safety </a:t>
            </a:r>
            <a:r>
              <a:rPr lang="en-US" dirty="0" smtClean="0"/>
              <a:t>improvement</a:t>
            </a:r>
          </a:p>
          <a:p>
            <a:pPr marL="514350" lvl="0" indent="-514350">
              <a:buFont typeface="+mj-lt"/>
              <a:buAutoNum type="arabicPeriod"/>
            </a:pPr>
            <a:r>
              <a:rPr lang="en-US" dirty="0" smtClean="0"/>
              <a:t>Discuss </a:t>
            </a:r>
            <a:r>
              <a:rPr lang="en-US" dirty="0"/>
              <a:t>the role of leadership in building a culture of </a:t>
            </a:r>
            <a:r>
              <a:rPr lang="en-US" dirty="0" smtClean="0"/>
              <a:t>safety</a:t>
            </a:r>
            <a:endParaRPr lang="en-US" dirty="0" smtClean="0"/>
          </a:p>
          <a:p>
            <a:pPr marL="514350" lvl="0" indent="-514350">
              <a:buFont typeface="+mj-lt"/>
              <a:buAutoNum type="arabicPeriod"/>
            </a:pPr>
            <a:r>
              <a:rPr lang="en-US" dirty="0" smtClean="0"/>
              <a:t>Define </a:t>
            </a:r>
            <a:r>
              <a:rPr lang="en-US" dirty="0"/>
              <a:t>safety culture in terms of levels, categories, and key components</a:t>
            </a:r>
          </a:p>
          <a:p>
            <a:pPr marL="514350" lvl="0" indent="-514350">
              <a:buFont typeface="+mj-lt"/>
              <a:buAutoNum type="arabicPeriod"/>
            </a:pPr>
            <a:r>
              <a:rPr lang="en-US" dirty="0"/>
              <a:t>Explain how and why to conduct a safety culture assessment </a:t>
            </a:r>
          </a:p>
          <a:p>
            <a:pPr marL="514350" lvl="0" indent="-514350">
              <a:buFont typeface="+mj-lt"/>
              <a:buAutoNum type="arabicPeriod"/>
            </a:pPr>
            <a:r>
              <a:rPr lang="en-US" dirty="0"/>
              <a:t>Identify four types of interventions that support safety culture</a:t>
            </a:r>
          </a:p>
          <a:p>
            <a:pPr marL="514350" lvl="0" indent="-514350">
              <a:buFont typeface="+mj-lt"/>
              <a:buAutoNum type="arabicPeriod"/>
            </a:pPr>
            <a:r>
              <a:rPr lang="en-US" dirty="0"/>
              <a:t>Discuss how knowledge of human factors leads us to use systems thinking and high reliability principles</a:t>
            </a:r>
          </a:p>
          <a:p>
            <a:pPr marL="514350" lvl="0" indent="-514350">
              <a:buFont typeface="+mj-lt"/>
              <a:buAutoNum type="arabicPeriod"/>
            </a:pPr>
            <a:r>
              <a:rPr lang="en-US" dirty="0"/>
              <a:t>Describe the hierarchy of the strength of interventions</a:t>
            </a:r>
          </a:p>
          <a:p>
            <a:pPr marL="514350" lvl="0" indent="-514350">
              <a:buFont typeface="+mj-lt"/>
              <a:buAutoNum type="arabicPeriod"/>
            </a:pPr>
            <a:r>
              <a:rPr lang="en-US" dirty="0"/>
              <a:t>Discuss pre-work assignment and provide contextual support for patient safety for residency participants</a:t>
            </a:r>
          </a:p>
          <a:p>
            <a:pPr marL="514350" lvl="0" indent="-514350">
              <a:buFont typeface="+mj-lt"/>
              <a:buAutoNum type="arabicPeriod"/>
            </a:pPr>
            <a:r>
              <a:rPr lang="en-US" dirty="0"/>
              <a:t>Identify strategies and resources to improve patient safety and quality in healthcare organizations</a:t>
            </a:r>
          </a:p>
        </p:txBody>
      </p:sp>
    </p:spTree>
    <p:extLst>
      <p:ext uri="{BB962C8B-B14F-4D97-AF65-F5344CB8AC3E}">
        <p14:creationId xmlns:p14="http://schemas.microsoft.com/office/powerpoint/2010/main" val="3478325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7A94-2501-46BB-80EF-9E4D065CE15F}"/>
              </a:ext>
            </a:extLst>
          </p:cNvPr>
          <p:cNvSpPr>
            <a:spLocks noGrp="1"/>
          </p:cNvSpPr>
          <p:nvPr>
            <p:ph type="title"/>
          </p:nvPr>
        </p:nvSpPr>
        <p:spPr>
          <a:xfrm>
            <a:off x="457200" y="152400"/>
            <a:ext cx="8458200" cy="1143000"/>
          </a:xfrm>
        </p:spPr>
        <p:txBody>
          <a:bodyPr>
            <a:noAutofit/>
          </a:bodyPr>
          <a:lstStyle/>
          <a:p>
            <a:r>
              <a:rPr lang="en-US" sz="3200" dirty="0">
                <a:solidFill>
                  <a:srgbClr val="002060">
                    <a:lumMod val="90000"/>
                    <a:lumOff val="10000"/>
                  </a:srgbClr>
                </a:solidFill>
              </a:rPr>
              <a:t>Obj.4 Three Levels of Organizational Culture</a:t>
            </a:r>
            <a:endParaRPr lang="en-US" sz="3600" dirty="0"/>
          </a:p>
        </p:txBody>
      </p:sp>
      <p:sp>
        <p:nvSpPr>
          <p:cNvPr id="3" name="Content Placeholder 2">
            <a:extLst>
              <a:ext uri="{FF2B5EF4-FFF2-40B4-BE49-F238E27FC236}">
                <a16:creationId xmlns:a16="http://schemas.microsoft.com/office/drawing/2014/main" id="{46BB20D9-BFD1-4254-927D-97978CCEDE09}"/>
              </a:ext>
            </a:extLst>
          </p:cNvPr>
          <p:cNvSpPr>
            <a:spLocks noGrp="1"/>
          </p:cNvSpPr>
          <p:nvPr>
            <p:ph idx="1"/>
          </p:nvPr>
        </p:nvSpPr>
        <p:spPr>
          <a:xfrm>
            <a:off x="580702" y="1529811"/>
            <a:ext cx="3337216" cy="4096810"/>
          </a:xfrm>
        </p:spPr>
        <p:txBody>
          <a:bodyPr/>
          <a:lstStyle/>
          <a:p>
            <a:pPr marL="0" indent="0">
              <a:buNone/>
            </a:pPr>
            <a:r>
              <a:rPr lang="en-US" dirty="0"/>
              <a:t>Three levels of organizational culture…</a:t>
            </a:r>
          </a:p>
          <a:p>
            <a:pPr marL="0" indent="0">
              <a:buNone/>
            </a:pPr>
            <a:r>
              <a:rPr lang="en-US" dirty="0"/>
              <a:t>“the way we do things around here”</a:t>
            </a:r>
          </a:p>
        </p:txBody>
      </p:sp>
      <p:sp>
        <p:nvSpPr>
          <p:cNvPr id="8" name="TextBox 7">
            <a:extLst>
              <a:ext uri="{FF2B5EF4-FFF2-40B4-BE49-F238E27FC236}">
                <a16:creationId xmlns:a16="http://schemas.microsoft.com/office/drawing/2014/main" id="{8853B448-F848-4FF3-AFED-3285C41C5300}"/>
              </a:ext>
            </a:extLst>
          </p:cNvPr>
          <p:cNvSpPr txBox="1"/>
          <p:nvPr/>
        </p:nvSpPr>
        <p:spPr>
          <a:xfrm>
            <a:off x="528484" y="4895203"/>
            <a:ext cx="1519968" cy="369332"/>
          </a:xfrm>
          <a:prstGeom prst="rect">
            <a:avLst/>
          </a:prstGeom>
          <a:noFill/>
        </p:spPr>
        <p:txBody>
          <a:bodyPr wrap="none" rtlCol="0">
            <a:spAutoFit/>
          </a:bodyPr>
          <a:lstStyle/>
          <a:p>
            <a:r>
              <a:rPr lang="en-US" dirty="0"/>
              <a:t>(Schein, 2010)</a:t>
            </a:r>
          </a:p>
        </p:txBody>
      </p:sp>
      <p:grpSp>
        <p:nvGrpSpPr>
          <p:cNvPr id="11" name="Group 10">
            <a:extLst>
              <a:ext uri="{FF2B5EF4-FFF2-40B4-BE49-F238E27FC236}">
                <a16:creationId xmlns:a16="http://schemas.microsoft.com/office/drawing/2014/main" id="{31320205-6785-4AEE-9AC4-13E9D206E1B4}"/>
              </a:ext>
            </a:extLst>
          </p:cNvPr>
          <p:cNvGrpSpPr/>
          <p:nvPr/>
        </p:nvGrpSpPr>
        <p:grpSpPr>
          <a:xfrm>
            <a:off x="4031303" y="1153840"/>
            <a:ext cx="4584213" cy="4261046"/>
            <a:chOff x="4031303" y="1153840"/>
            <a:chExt cx="4584213" cy="4261046"/>
          </a:xfrm>
        </p:grpSpPr>
        <p:grpSp>
          <p:nvGrpSpPr>
            <p:cNvPr id="9" name="Group 8">
              <a:extLst>
                <a:ext uri="{FF2B5EF4-FFF2-40B4-BE49-F238E27FC236}">
                  <a16:creationId xmlns:a16="http://schemas.microsoft.com/office/drawing/2014/main" id="{A17C0CA5-21E4-4872-B8AE-B39E5E70D855}"/>
                </a:ext>
              </a:extLst>
            </p:cNvPr>
            <p:cNvGrpSpPr/>
            <p:nvPr/>
          </p:nvGrpSpPr>
          <p:grpSpPr>
            <a:xfrm>
              <a:off x="4119716" y="1153840"/>
              <a:ext cx="4495800" cy="4096810"/>
              <a:chOff x="533400" y="1166018"/>
              <a:chExt cx="4495800" cy="4096810"/>
            </a:xfrm>
          </p:grpSpPr>
          <p:pic>
            <p:nvPicPr>
              <p:cNvPr id="4" name="Picture 3">
                <a:extLst>
                  <a:ext uri="{FF2B5EF4-FFF2-40B4-BE49-F238E27FC236}">
                    <a16:creationId xmlns:a16="http://schemas.microsoft.com/office/drawing/2014/main" id="{01A043E1-DCF7-4141-89B0-0CF008665738}"/>
                  </a:ext>
                </a:extLst>
              </p:cNvPr>
              <p:cNvPicPr>
                <a:picLocks noChangeAspect="1"/>
              </p:cNvPicPr>
              <p:nvPr/>
            </p:nvPicPr>
            <p:blipFill rotWithShape="1">
              <a:blip r:embed="rId3"/>
              <a:srcRect r="28273" b="5886"/>
              <a:stretch/>
            </p:blipFill>
            <p:spPr>
              <a:xfrm>
                <a:off x="533400" y="1166018"/>
                <a:ext cx="4495800" cy="4096810"/>
              </a:xfrm>
              <a:prstGeom prst="rect">
                <a:avLst/>
              </a:prstGeom>
            </p:spPr>
          </p:pic>
          <p:sp>
            <p:nvSpPr>
              <p:cNvPr id="5" name="TextBox 4">
                <a:extLst>
                  <a:ext uri="{FF2B5EF4-FFF2-40B4-BE49-F238E27FC236}">
                    <a16:creationId xmlns:a16="http://schemas.microsoft.com/office/drawing/2014/main" id="{9A77DE32-6883-4EE6-887A-F4B8148DB241}"/>
                  </a:ext>
                </a:extLst>
              </p:cNvPr>
              <p:cNvSpPr txBox="1"/>
              <p:nvPr/>
            </p:nvSpPr>
            <p:spPr>
              <a:xfrm>
                <a:off x="2781300" y="1828800"/>
                <a:ext cx="2163413" cy="369332"/>
              </a:xfrm>
              <a:prstGeom prst="rect">
                <a:avLst/>
              </a:prstGeom>
              <a:noFill/>
            </p:spPr>
            <p:txBody>
              <a:bodyPr wrap="none" rtlCol="0">
                <a:spAutoFit/>
              </a:bodyPr>
              <a:lstStyle/>
              <a:p>
                <a:r>
                  <a:rPr lang="en-US" b="1" dirty="0"/>
                  <a:t>Observable behavior</a:t>
                </a:r>
              </a:p>
            </p:txBody>
          </p:sp>
          <p:sp>
            <p:nvSpPr>
              <p:cNvPr id="6" name="TextBox 5">
                <a:extLst>
                  <a:ext uri="{FF2B5EF4-FFF2-40B4-BE49-F238E27FC236}">
                    <a16:creationId xmlns:a16="http://schemas.microsoft.com/office/drawing/2014/main" id="{B927E1FC-9DBB-4E5E-966C-4837E9C27216}"/>
                  </a:ext>
                </a:extLst>
              </p:cNvPr>
              <p:cNvSpPr txBox="1"/>
              <p:nvPr/>
            </p:nvSpPr>
            <p:spPr>
              <a:xfrm>
                <a:off x="3458857" y="3006059"/>
                <a:ext cx="808298" cy="369332"/>
              </a:xfrm>
              <a:prstGeom prst="rect">
                <a:avLst/>
              </a:prstGeom>
              <a:noFill/>
            </p:spPr>
            <p:txBody>
              <a:bodyPr wrap="none" rtlCol="0">
                <a:spAutoFit/>
              </a:bodyPr>
              <a:lstStyle/>
              <a:p>
                <a:r>
                  <a:rPr lang="en-US" b="1" dirty="0"/>
                  <a:t>Values</a:t>
                </a:r>
              </a:p>
            </p:txBody>
          </p:sp>
          <p:sp>
            <p:nvSpPr>
              <p:cNvPr id="7" name="TextBox 6">
                <a:extLst>
                  <a:ext uri="{FF2B5EF4-FFF2-40B4-BE49-F238E27FC236}">
                    <a16:creationId xmlns:a16="http://schemas.microsoft.com/office/drawing/2014/main" id="{EF27A40A-E18B-4766-85B2-56B7E2D4E1C9}"/>
                  </a:ext>
                </a:extLst>
              </p:cNvPr>
              <p:cNvSpPr txBox="1"/>
              <p:nvPr/>
            </p:nvSpPr>
            <p:spPr>
              <a:xfrm>
                <a:off x="3131026" y="3998652"/>
                <a:ext cx="1813687" cy="646331"/>
              </a:xfrm>
              <a:prstGeom prst="rect">
                <a:avLst/>
              </a:prstGeom>
              <a:noFill/>
            </p:spPr>
            <p:txBody>
              <a:bodyPr wrap="square" rtlCol="0">
                <a:spAutoFit/>
              </a:bodyPr>
              <a:lstStyle/>
              <a:p>
                <a:pPr algn="ctr"/>
                <a:r>
                  <a:rPr lang="en-US" b="1" dirty="0"/>
                  <a:t>Underlying assumptions</a:t>
                </a:r>
              </a:p>
            </p:txBody>
          </p:sp>
        </p:grpSp>
        <p:sp>
          <p:nvSpPr>
            <p:cNvPr id="10" name="TextBox 9">
              <a:extLst>
                <a:ext uri="{FF2B5EF4-FFF2-40B4-BE49-F238E27FC236}">
                  <a16:creationId xmlns:a16="http://schemas.microsoft.com/office/drawing/2014/main" id="{18BC02F0-5495-48AD-A8CF-4D521F07D565}"/>
                </a:ext>
              </a:extLst>
            </p:cNvPr>
            <p:cNvSpPr txBox="1"/>
            <p:nvPr/>
          </p:nvSpPr>
          <p:spPr>
            <a:xfrm>
              <a:off x="4031303" y="5199442"/>
              <a:ext cx="4137671" cy="215444"/>
            </a:xfrm>
            <a:prstGeom prst="rect">
              <a:avLst/>
            </a:prstGeom>
            <a:noFill/>
          </p:spPr>
          <p:txBody>
            <a:bodyPr wrap="none" rtlCol="0">
              <a:spAutoFit/>
            </a:bodyPr>
            <a:lstStyle/>
            <a:p>
              <a:r>
                <a:rPr lang="en-US" sz="800"/>
                <a:t>https://www.continuitysa.com/beware-iceberg-business-continuity-important-not-outsource/</a:t>
              </a:r>
              <a:endParaRPr lang="en-US" sz="800" dirty="0"/>
            </a:p>
          </p:txBody>
        </p:sp>
      </p:grpSp>
    </p:spTree>
    <p:extLst>
      <p:ext uri="{BB962C8B-B14F-4D97-AF65-F5344CB8AC3E}">
        <p14:creationId xmlns:p14="http://schemas.microsoft.com/office/powerpoint/2010/main" val="23340825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4FAC-B9EE-4DDD-B2A4-7148B10FBBD8}"/>
              </a:ext>
            </a:extLst>
          </p:cNvPr>
          <p:cNvSpPr>
            <a:spLocks noGrp="1"/>
          </p:cNvSpPr>
          <p:nvPr>
            <p:ph type="title"/>
          </p:nvPr>
        </p:nvSpPr>
        <p:spPr>
          <a:xfrm>
            <a:off x="457200" y="304800"/>
            <a:ext cx="8229600" cy="1143000"/>
          </a:xfrm>
        </p:spPr>
        <p:txBody>
          <a:bodyPr>
            <a:normAutofit fontScale="90000"/>
          </a:bodyPr>
          <a:lstStyle/>
          <a:p>
            <a:r>
              <a:rPr lang="en-US" dirty="0"/>
              <a:t>Why is it important to recognize the three levels of culture?</a:t>
            </a:r>
          </a:p>
        </p:txBody>
      </p:sp>
      <p:sp>
        <p:nvSpPr>
          <p:cNvPr id="3" name="Content Placeholder 2">
            <a:extLst>
              <a:ext uri="{FF2B5EF4-FFF2-40B4-BE49-F238E27FC236}">
                <a16:creationId xmlns:a16="http://schemas.microsoft.com/office/drawing/2014/main" id="{C4A54916-F947-4F55-B877-6AC96497FCA6}"/>
              </a:ext>
            </a:extLst>
          </p:cNvPr>
          <p:cNvSpPr>
            <a:spLocks noGrp="1"/>
          </p:cNvSpPr>
          <p:nvPr>
            <p:ph idx="1"/>
          </p:nvPr>
        </p:nvSpPr>
        <p:spPr/>
        <p:txBody>
          <a:bodyPr>
            <a:normAutofit/>
          </a:bodyPr>
          <a:lstStyle/>
          <a:p>
            <a:r>
              <a:rPr lang="en-US" dirty="0"/>
              <a:t>A gap often exists between our observed behaviors and our values/beliefs! </a:t>
            </a:r>
            <a:r>
              <a:rPr lang="en-US" sz="1800" dirty="0"/>
              <a:t>(Schein, 2010)</a:t>
            </a:r>
            <a:endParaRPr lang="en-US" dirty="0"/>
          </a:p>
          <a:p>
            <a:r>
              <a:rPr lang="en-US" dirty="0"/>
              <a:t>Example: We value physical activity and health, we use Fit Bits and Smart Phones to know if we achieve 10,000 steps per day </a:t>
            </a:r>
          </a:p>
          <a:p>
            <a:r>
              <a:rPr lang="en-US" dirty="0"/>
              <a:t>Teachable, learnable tools and strategies can bridge this gap</a:t>
            </a:r>
          </a:p>
        </p:txBody>
      </p:sp>
    </p:spTree>
    <p:extLst>
      <p:ext uri="{BB962C8B-B14F-4D97-AF65-F5344CB8AC3E}">
        <p14:creationId xmlns:p14="http://schemas.microsoft.com/office/powerpoint/2010/main" val="2965783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itle 2"/>
          <p:cNvSpPr>
            <a:spLocks noGrp="1"/>
          </p:cNvSpPr>
          <p:nvPr>
            <p:ph type="title"/>
          </p:nvPr>
        </p:nvSpPr>
        <p:spPr>
          <a:xfrm>
            <a:off x="457200" y="152400"/>
            <a:ext cx="8229600" cy="734328"/>
          </a:xfrm>
        </p:spPr>
        <p:txBody>
          <a:bodyPr/>
          <a:lstStyle/>
          <a:p>
            <a:pPr eaLnBrk="1" hangingPunct="1"/>
            <a:r>
              <a:rPr lang="en-US" sz="3600" b="1" dirty="0">
                <a:solidFill>
                  <a:schemeClr val="tx1"/>
                </a:solidFill>
              </a:rPr>
              <a:t>Obj.4 Three Levels of Culture</a:t>
            </a:r>
          </a:p>
        </p:txBody>
      </p:sp>
      <p:graphicFrame>
        <p:nvGraphicFramePr>
          <p:cNvPr id="6" name="Content Placeholder 5" descr="Pyramid figure indicating that overt behaviors are a product of underlying assumptions and values."/>
          <p:cNvGraphicFramePr>
            <a:graphicFrameLocks noGrp="1"/>
          </p:cNvGraphicFramePr>
          <p:nvPr>
            <p:ph idx="1"/>
            <p:extLst>
              <p:ext uri="{D42A27DB-BD31-4B8C-83A1-F6EECF244321}">
                <p14:modId xmlns:p14="http://schemas.microsoft.com/office/powerpoint/2010/main" val="203832575"/>
              </p:ext>
            </p:extLst>
          </p:nvPr>
        </p:nvGraphicFramePr>
        <p:xfrm>
          <a:off x="177255" y="1038624"/>
          <a:ext cx="3962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4294967295"/>
          </p:nvPr>
        </p:nvSpPr>
        <p:spPr/>
        <p:txBody>
          <a:bodyPr/>
          <a:lstStyle/>
          <a:p>
            <a:pPr defTabSz="457200">
              <a:defRPr/>
            </a:pPr>
            <a:fld id="{3B04F030-30ED-48B2-AFBF-83D8738C5B8C}" type="slidenum">
              <a:rPr lang="en-US">
                <a:cs typeface="+mn-cs"/>
              </a:rPr>
              <a:pPr defTabSz="457200">
                <a:defRPr/>
              </a:pPr>
              <a:t>22</a:t>
            </a:fld>
            <a:endParaRPr lang="en-US" dirty="0">
              <a:cs typeface="+mn-cs"/>
            </a:endParaRPr>
          </a:p>
        </p:txBody>
      </p:sp>
      <p:sp>
        <p:nvSpPr>
          <p:cNvPr id="71685" name="TextBox 2"/>
          <p:cNvSpPr txBox="1">
            <a:spLocks noChangeArrowheads="1"/>
          </p:cNvSpPr>
          <p:nvPr/>
        </p:nvSpPr>
        <p:spPr bwMode="auto">
          <a:xfrm>
            <a:off x="4229101" y="4077438"/>
            <a:ext cx="4762500" cy="1154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300" dirty="0"/>
              <a:t>Assumption: Safety is a system property. Thus, we should voice our concerns about patient safety.</a:t>
            </a:r>
          </a:p>
        </p:txBody>
      </p:sp>
      <p:sp>
        <p:nvSpPr>
          <p:cNvPr id="71686" name="TextBox 6"/>
          <p:cNvSpPr txBox="1">
            <a:spLocks noChangeArrowheads="1"/>
          </p:cNvSpPr>
          <p:nvPr/>
        </p:nvSpPr>
        <p:spPr bwMode="auto">
          <a:xfrm>
            <a:off x="3487049" y="2421890"/>
            <a:ext cx="5494162" cy="15081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300" dirty="0"/>
              <a:t>Communication Openness Belief:</a:t>
            </a:r>
          </a:p>
          <a:p>
            <a:pPr eaLnBrk="1" hangingPunct="1"/>
            <a:r>
              <a:rPr lang="en-US" sz="2300" dirty="0"/>
              <a:t>79% agree, “Staff will freely speak up if they see something that may negatively affect patient care.”*</a:t>
            </a:r>
          </a:p>
        </p:txBody>
      </p:sp>
      <p:sp>
        <p:nvSpPr>
          <p:cNvPr id="71687" name="TextBox 11"/>
          <p:cNvSpPr txBox="1">
            <a:spLocks noChangeArrowheads="1"/>
          </p:cNvSpPr>
          <p:nvPr/>
        </p:nvSpPr>
        <p:spPr bwMode="auto">
          <a:xfrm>
            <a:off x="2913688" y="1120286"/>
            <a:ext cx="6077913" cy="1154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300" dirty="0"/>
              <a:t>Behavior consistent with Belief:</a:t>
            </a:r>
          </a:p>
          <a:p>
            <a:pPr eaLnBrk="1" hangingPunct="1"/>
            <a:r>
              <a:rPr lang="en-US" sz="2300" dirty="0"/>
              <a:t>50% agree, “Staff feel free to question decisions or actions of those with more authority.”*</a:t>
            </a:r>
          </a:p>
        </p:txBody>
      </p:sp>
      <p:sp>
        <p:nvSpPr>
          <p:cNvPr id="71688" name="TextBox 1"/>
          <p:cNvSpPr txBox="1">
            <a:spLocks noChangeArrowheads="1"/>
          </p:cNvSpPr>
          <p:nvPr/>
        </p:nvSpPr>
        <p:spPr bwMode="auto">
          <a:xfrm>
            <a:off x="177255" y="5664593"/>
            <a:ext cx="46991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None/>
            </a:pPr>
            <a:r>
              <a:rPr lang="en-US" sz="2000" dirty="0"/>
              <a:t>“…in many organizations, values reflect </a:t>
            </a:r>
            <a:r>
              <a:rPr lang="en-US" sz="2000" b="1" i="1" dirty="0"/>
              <a:t>desired</a:t>
            </a:r>
            <a:r>
              <a:rPr lang="en-US" sz="2000" dirty="0"/>
              <a:t> behavior but are not reflected in </a:t>
            </a:r>
            <a:r>
              <a:rPr lang="en-US" sz="2000" b="1" i="1" dirty="0"/>
              <a:t>observed </a:t>
            </a:r>
            <a:r>
              <a:rPr lang="en-US" sz="2000" dirty="0"/>
              <a:t>behavior.” </a:t>
            </a:r>
            <a:r>
              <a:rPr lang="en-US" dirty="0"/>
              <a:t>(Schein, 2010, pp. 24, 27)</a:t>
            </a:r>
          </a:p>
        </p:txBody>
      </p:sp>
      <p:sp>
        <p:nvSpPr>
          <p:cNvPr id="2" name="TextBox 1"/>
          <p:cNvSpPr txBox="1"/>
          <p:nvPr/>
        </p:nvSpPr>
        <p:spPr>
          <a:xfrm>
            <a:off x="5004346" y="5564587"/>
            <a:ext cx="3700742" cy="923330"/>
          </a:xfrm>
          <a:prstGeom prst="rect">
            <a:avLst/>
          </a:prstGeom>
          <a:noFill/>
        </p:spPr>
        <p:txBody>
          <a:bodyPr wrap="square" rtlCol="0">
            <a:spAutoFit/>
          </a:bodyPr>
          <a:lstStyle/>
          <a:p>
            <a:r>
              <a:rPr lang="en-US" dirty="0"/>
              <a:t>*50</a:t>
            </a:r>
            <a:r>
              <a:rPr lang="en-US" baseline="30000" dirty="0"/>
              <a:t>th</a:t>
            </a:r>
            <a:r>
              <a:rPr lang="en-US" dirty="0"/>
              <a:t> percentile response from 630 hospitals reporting to AHRQ 2018 National Database </a:t>
            </a:r>
          </a:p>
        </p:txBody>
      </p:sp>
    </p:spTree>
    <p:extLst>
      <p:ext uri="{BB962C8B-B14F-4D97-AF65-F5344CB8AC3E}">
        <p14:creationId xmlns:p14="http://schemas.microsoft.com/office/powerpoint/2010/main" val="1442236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itle 1"/>
          <p:cNvSpPr>
            <a:spLocks noGrp="1"/>
          </p:cNvSpPr>
          <p:nvPr>
            <p:ph type="title"/>
          </p:nvPr>
        </p:nvSpPr>
        <p:spPr>
          <a:xfrm>
            <a:off x="373062" y="223372"/>
            <a:ext cx="8550275" cy="919628"/>
          </a:xfrm>
        </p:spPr>
        <p:txBody>
          <a:bodyPr>
            <a:normAutofit fontScale="90000"/>
          </a:bodyPr>
          <a:lstStyle/>
          <a:p>
            <a:pPr eaLnBrk="1" hangingPunct="1"/>
            <a:r>
              <a:rPr lang="en-US" dirty="0"/>
              <a:t>Obj.4 Four Categories of Organizational Culture </a:t>
            </a:r>
            <a:r>
              <a:rPr lang="en-US" sz="1800" dirty="0"/>
              <a:t>(Schein, 2010)</a:t>
            </a:r>
            <a:endParaRPr lang="en-US" dirty="0"/>
          </a:p>
        </p:txBody>
      </p:sp>
      <p:sp>
        <p:nvSpPr>
          <p:cNvPr id="70658" name="Content Placeholder 2"/>
          <p:cNvSpPr>
            <a:spLocks noGrp="1"/>
          </p:cNvSpPr>
          <p:nvPr>
            <p:ph idx="1"/>
          </p:nvPr>
        </p:nvSpPr>
        <p:spPr>
          <a:xfrm>
            <a:off x="457200" y="1303338"/>
            <a:ext cx="4002897" cy="5051425"/>
          </a:xfrm>
        </p:spPr>
        <p:txBody>
          <a:bodyPr/>
          <a:lstStyle/>
          <a:p>
            <a:pPr marL="0" indent="0" eaLnBrk="1" hangingPunct="1">
              <a:buNone/>
            </a:pPr>
            <a:r>
              <a:rPr lang="en-US" sz="2800" dirty="0" err="1"/>
              <a:t>Macroculture</a:t>
            </a:r>
            <a:endParaRPr lang="en-US" sz="2800" dirty="0"/>
          </a:p>
          <a:p>
            <a:pPr marL="0" indent="0" eaLnBrk="1" hangingPunct="1">
              <a:buNone/>
            </a:pPr>
            <a:endParaRPr lang="en-US" sz="2400" dirty="0"/>
          </a:p>
          <a:p>
            <a:pPr marL="0" indent="0" eaLnBrk="1" hangingPunct="1">
              <a:buNone/>
            </a:pPr>
            <a:endParaRPr lang="en-US" sz="2400" dirty="0"/>
          </a:p>
          <a:p>
            <a:pPr marL="0" indent="0" eaLnBrk="1" hangingPunct="1">
              <a:buNone/>
            </a:pPr>
            <a:endParaRPr lang="en-US" sz="2400" dirty="0"/>
          </a:p>
          <a:p>
            <a:pPr marL="0" indent="0" eaLnBrk="1" hangingPunct="1">
              <a:buNone/>
            </a:pPr>
            <a:endParaRPr lang="en-US" sz="2400" dirty="0"/>
          </a:p>
          <a:p>
            <a:pPr marL="0" indent="0" eaLnBrk="1" hangingPunct="1">
              <a:buNone/>
            </a:pPr>
            <a:r>
              <a:rPr lang="en-US" sz="2800" dirty="0"/>
              <a:t>Organizational Culture</a:t>
            </a:r>
          </a:p>
        </p:txBody>
      </p:sp>
      <p:sp>
        <p:nvSpPr>
          <p:cNvPr id="2" name="Slide Number Placeholder 1"/>
          <p:cNvSpPr>
            <a:spLocks noGrp="1"/>
          </p:cNvSpPr>
          <p:nvPr>
            <p:ph type="sldNum" sz="quarter" idx="4294967295"/>
          </p:nvPr>
        </p:nvSpPr>
        <p:spPr/>
        <p:txBody>
          <a:bodyPr/>
          <a:lstStyle/>
          <a:p>
            <a:pPr>
              <a:defRPr/>
            </a:pPr>
            <a:fld id="{8DDBC8EE-118C-4DBB-96E0-AF456F732F7D}" type="slidenum">
              <a:rPr lang="en-US" smtClean="0">
                <a:solidFill>
                  <a:schemeClr val="tx1">
                    <a:tint val="75000"/>
                  </a:schemeClr>
                </a:solidFill>
              </a:rPr>
              <a:pPr>
                <a:defRPr/>
              </a:pPr>
              <a:t>23</a:t>
            </a:fld>
            <a:endParaRPr lang="en-US" dirty="0">
              <a:solidFill>
                <a:schemeClr val="tx1">
                  <a:tint val="75000"/>
                </a:schemeClr>
              </a:solidFill>
            </a:endParaRPr>
          </a:p>
        </p:txBody>
      </p:sp>
      <p:sp>
        <p:nvSpPr>
          <p:cNvPr id="70661" name="Content Placeholder 3"/>
          <p:cNvSpPr>
            <a:spLocks noGrp="1"/>
          </p:cNvSpPr>
          <p:nvPr>
            <p:ph sz="quarter" idx="4294967295"/>
          </p:nvPr>
        </p:nvSpPr>
        <p:spPr>
          <a:xfrm>
            <a:off x="4681538" y="1303338"/>
            <a:ext cx="4462462" cy="5478462"/>
          </a:xfrm>
        </p:spPr>
        <p:txBody>
          <a:bodyPr/>
          <a:lstStyle/>
          <a:p>
            <a:pPr marL="0" indent="0" eaLnBrk="1" hangingPunct="1">
              <a:buNone/>
            </a:pPr>
            <a:r>
              <a:rPr lang="en-US" sz="2800" dirty="0"/>
              <a:t>Professional Subcultures</a:t>
            </a:r>
          </a:p>
          <a:p>
            <a:pPr marL="0" indent="0" eaLnBrk="1" hangingPunct="1">
              <a:buNone/>
            </a:pPr>
            <a:endParaRPr lang="en-US" sz="2800" dirty="0"/>
          </a:p>
          <a:p>
            <a:pPr marL="0" indent="0" eaLnBrk="1" hangingPunct="1">
              <a:buNone/>
            </a:pPr>
            <a:endParaRPr lang="en-US" sz="2800" dirty="0"/>
          </a:p>
          <a:p>
            <a:pPr marL="0" indent="0" eaLnBrk="1" hangingPunct="1">
              <a:buNone/>
            </a:pPr>
            <a:endParaRPr lang="en-US" sz="2800" dirty="0"/>
          </a:p>
          <a:p>
            <a:pPr marL="0" indent="0" eaLnBrk="1" hangingPunct="1">
              <a:buNone/>
            </a:pPr>
            <a:endParaRPr lang="en-US" sz="1200" dirty="0"/>
          </a:p>
          <a:p>
            <a:pPr marL="0" indent="0">
              <a:buNone/>
            </a:pPr>
            <a:r>
              <a:rPr lang="en-US" sz="2800" dirty="0"/>
              <a:t>Unit/Dep’t. Microcultures</a:t>
            </a:r>
          </a:p>
          <a:p>
            <a:pPr marL="0" indent="0" eaLnBrk="1" hangingPunct="1">
              <a:buNone/>
            </a:pPr>
            <a:endParaRPr lang="en-US" sz="2800" dirty="0"/>
          </a:p>
          <a:p>
            <a:pPr marL="0" indent="0" eaLnBrk="1" hangingPunct="1">
              <a:buNone/>
            </a:pPr>
            <a:endParaRPr lang="en-US" sz="2800" dirty="0"/>
          </a:p>
        </p:txBody>
      </p:sp>
      <p:pic>
        <p:nvPicPr>
          <p:cNvPr id="70662" name="Picture 2" descr="Picture of example Macroculture- American Flag and Statue of Liberty Depic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546" y="1790628"/>
            <a:ext cx="28194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3" name="Picture 4" descr="Picture of Example Organization- Hospital depic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546" y="4057317"/>
            <a:ext cx="28194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4" name="Picture 6" descr="Picture example of subculture-- Physicians depicted&#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744663"/>
            <a:ext cx="1281113"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7" descr="Picture example of subculture-- Nurses depic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5838" y="1731963"/>
            <a:ext cx="2941637"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9" descr="Picture example of Microculture-- NICU depicte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02343" y="4097411"/>
            <a:ext cx="3403111" cy="219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367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6BCC2-7502-44C7-BCE4-A0EA9F5DCFB7}"/>
              </a:ext>
            </a:extLst>
          </p:cNvPr>
          <p:cNvSpPr>
            <a:spLocks noGrp="1"/>
          </p:cNvSpPr>
          <p:nvPr>
            <p:ph type="title"/>
          </p:nvPr>
        </p:nvSpPr>
        <p:spPr/>
        <p:txBody>
          <a:bodyPr>
            <a:noAutofit/>
          </a:bodyPr>
          <a:lstStyle/>
          <a:p>
            <a:r>
              <a:rPr lang="en-US" sz="4000" dirty="0"/>
              <a:t>Obj.4 Four Components of Safety Culture </a:t>
            </a:r>
            <a:r>
              <a:rPr lang="en-US" sz="1800" b="0" dirty="0"/>
              <a:t>(Reason, 1997)</a:t>
            </a:r>
            <a:endParaRPr lang="en-US" sz="2700" dirty="0">
              <a:latin typeface="+mn-lt"/>
            </a:endParaRPr>
          </a:p>
        </p:txBody>
      </p:sp>
      <p:sp>
        <p:nvSpPr>
          <p:cNvPr id="3" name="Content Placeholder 2">
            <a:extLst>
              <a:ext uri="{FF2B5EF4-FFF2-40B4-BE49-F238E27FC236}">
                <a16:creationId xmlns:a16="http://schemas.microsoft.com/office/drawing/2014/main" id="{70880C33-1A4A-47EB-A24D-36074F023583}"/>
              </a:ext>
            </a:extLst>
          </p:cNvPr>
          <p:cNvSpPr>
            <a:spLocks noGrp="1"/>
          </p:cNvSpPr>
          <p:nvPr>
            <p:ph idx="1"/>
          </p:nvPr>
        </p:nvSpPr>
        <p:spPr>
          <a:xfrm>
            <a:off x="228601" y="1446425"/>
            <a:ext cx="6096000" cy="4525963"/>
          </a:xfrm>
        </p:spPr>
        <p:txBody>
          <a:bodyPr>
            <a:noAutofit/>
          </a:bodyPr>
          <a:lstStyle/>
          <a:p>
            <a:r>
              <a:rPr lang="en-US" altLang="en-US" sz="1800" b="1" i="1" dirty="0">
                <a:solidFill>
                  <a:schemeClr val="accent1">
                    <a:lumMod val="50000"/>
                  </a:schemeClr>
                </a:solidFill>
              </a:rPr>
              <a:t>Informed</a:t>
            </a:r>
            <a:r>
              <a:rPr lang="en-US" altLang="en-US" sz="1800" i="1" dirty="0"/>
              <a:t> – </a:t>
            </a:r>
            <a:r>
              <a:rPr lang="en-US" altLang="en-US" sz="1800" dirty="0"/>
              <a:t>safe, highly reliable organization</a:t>
            </a:r>
            <a:endParaRPr lang="en-US" altLang="en-US" sz="1800" i="1" dirty="0"/>
          </a:p>
          <a:p>
            <a:r>
              <a:rPr lang="en-US" altLang="en-US" sz="1800" b="1" i="1" dirty="0">
                <a:solidFill>
                  <a:schemeClr val="accent1">
                    <a:lumMod val="50000"/>
                  </a:schemeClr>
                </a:solidFill>
              </a:rPr>
              <a:t>Flexible</a:t>
            </a:r>
            <a:r>
              <a:rPr lang="en-US" altLang="en-US" sz="1800" dirty="0">
                <a:solidFill>
                  <a:schemeClr val="accent1">
                    <a:lumMod val="50000"/>
                  </a:schemeClr>
                </a:solidFill>
              </a:rPr>
              <a:t> </a:t>
            </a:r>
            <a:r>
              <a:rPr lang="en-US" altLang="en-US" sz="1800" dirty="0"/>
              <a:t>– the organization changes processes and systems to improve; team communications are optimized; there is psychological safety to speak up about safety related information</a:t>
            </a:r>
          </a:p>
          <a:p>
            <a:r>
              <a:rPr lang="en-US" altLang="en-US" sz="1800" b="1" i="1" dirty="0">
                <a:solidFill>
                  <a:schemeClr val="accent1">
                    <a:lumMod val="50000"/>
                  </a:schemeClr>
                </a:solidFill>
              </a:rPr>
              <a:t>Learning</a:t>
            </a:r>
            <a:r>
              <a:rPr lang="en-US" altLang="en-US" sz="1800" i="1" dirty="0"/>
              <a:t> </a:t>
            </a:r>
            <a:r>
              <a:rPr lang="en-US" altLang="en-US" sz="1800" dirty="0"/>
              <a:t>– information from reports is used to understand risk in the organization and how systems and processes can be improved (includes RCAs)</a:t>
            </a:r>
          </a:p>
          <a:p>
            <a:r>
              <a:rPr lang="en-US" altLang="en-US" sz="1800" b="1" i="1" dirty="0">
                <a:solidFill>
                  <a:schemeClr val="accent1">
                    <a:lumMod val="50000"/>
                  </a:schemeClr>
                </a:solidFill>
              </a:rPr>
              <a:t>Reporting</a:t>
            </a:r>
            <a:r>
              <a:rPr lang="en-US" altLang="en-US" sz="1800" dirty="0"/>
              <a:t> – staff feel safe to freely report errors and unsafe situations; they understand how the information is used</a:t>
            </a:r>
          </a:p>
          <a:p>
            <a:r>
              <a:rPr lang="en-US" altLang="en-US" sz="1800" b="1" i="1" dirty="0">
                <a:solidFill>
                  <a:schemeClr val="accent1">
                    <a:lumMod val="50000"/>
                  </a:schemeClr>
                </a:solidFill>
              </a:rPr>
              <a:t>Just</a:t>
            </a:r>
            <a:r>
              <a:rPr lang="en-US" altLang="en-US" sz="1800" dirty="0"/>
              <a:t> –there is a fair, transparent, consistent system of managing events, demonstrating a shared accountability between system design and behavioral choices</a:t>
            </a:r>
          </a:p>
        </p:txBody>
      </p:sp>
      <p:sp>
        <p:nvSpPr>
          <p:cNvPr id="4" name="Slide Number Placeholder 3">
            <a:extLst>
              <a:ext uri="{FF2B5EF4-FFF2-40B4-BE49-F238E27FC236}">
                <a16:creationId xmlns:a16="http://schemas.microsoft.com/office/drawing/2014/main" id="{2F60EA6C-E39B-48B7-8451-4C7DCF592CEA}"/>
              </a:ext>
            </a:extLst>
          </p:cNvPr>
          <p:cNvSpPr>
            <a:spLocks noGrp="1"/>
          </p:cNvSpPr>
          <p:nvPr>
            <p:ph type="sldNum" sz="quarter" idx="4294967295"/>
          </p:nvPr>
        </p:nvSpPr>
        <p:spPr/>
        <p:txBody>
          <a:bodyPr/>
          <a:lstStyle/>
          <a:p>
            <a:fld id="{A1A26448-FF0C-4D0E-B305-6F7E219D114E}" type="slidenum">
              <a:rPr lang="en-US" smtClean="0"/>
              <a:t>24</a:t>
            </a:fld>
            <a:endParaRPr lang="en-US" dirty="0"/>
          </a:p>
        </p:txBody>
      </p:sp>
      <p:sp>
        <p:nvSpPr>
          <p:cNvPr id="8" name="TextBox 7">
            <a:extLst>
              <a:ext uri="{FF2B5EF4-FFF2-40B4-BE49-F238E27FC236}">
                <a16:creationId xmlns:a16="http://schemas.microsoft.com/office/drawing/2014/main" id="{B8829605-1F0A-4C7B-92E9-9FB8482B52B9}"/>
              </a:ext>
            </a:extLst>
          </p:cNvPr>
          <p:cNvSpPr txBox="1"/>
          <p:nvPr/>
        </p:nvSpPr>
        <p:spPr>
          <a:xfrm>
            <a:off x="2133921" y="6123414"/>
            <a:ext cx="4419279" cy="415498"/>
          </a:xfrm>
          <a:prstGeom prst="rect">
            <a:avLst/>
          </a:prstGeom>
          <a:noFill/>
        </p:spPr>
        <p:txBody>
          <a:bodyPr wrap="square">
            <a:spAutoFit/>
          </a:bodyPr>
          <a:lstStyle/>
          <a:p>
            <a:r>
              <a:rPr lang="en-US" sz="1050" dirty="0"/>
              <a:t>Reason, J. Managing the Risks of Organizational Accidents. Hampshire, England: Ashgate Publishing Limited; 1997. </a:t>
            </a:r>
          </a:p>
        </p:txBody>
      </p:sp>
      <p:pic>
        <p:nvPicPr>
          <p:cNvPr id="5" name="Picture 4"/>
          <p:cNvPicPr>
            <a:picLocks noChangeAspect="1"/>
          </p:cNvPicPr>
          <p:nvPr/>
        </p:nvPicPr>
        <p:blipFill>
          <a:blip r:embed="rId3"/>
          <a:stretch>
            <a:fillRect/>
          </a:stretch>
        </p:blipFill>
        <p:spPr>
          <a:xfrm>
            <a:off x="6324601" y="2133600"/>
            <a:ext cx="2814768" cy="2767593"/>
          </a:xfrm>
          <a:prstGeom prst="rect">
            <a:avLst/>
          </a:prstGeom>
        </p:spPr>
      </p:pic>
    </p:spTree>
    <p:extLst>
      <p:ext uri="{BB962C8B-B14F-4D97-AF65-F5344CB8AC3E}">
        <p14:creationId xmlns:p14="http://schemas.microsoft.com/office/powerpoint/2010/main" val="2199282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prstClr val="white"/>
                </a:solidFill>
                <a:latin typeface="Gill Sans MT" panose="020B0502020104020203"/>
              </a:rPr>
              <a:t>Check-in For Relevance</a:t>
            </a:r>
            <a:endParaRPr lang="en-US" dirty="0"/>
          </a:p>
        </p:txBody>
      </p:sp>
      <p:sp>
        <p:nvSpPr>
          <p:cNvPr id="3" name="Content Placeholder 2"/>
          <p:cNvSpPr>
            <a:spLocks noGrp="1"/>
          </p:cNvSpPr>
          <p:nvPr>
            <p:ph idx="1"/>
          </p:nvPr>
        </p:nvSpPr>
        <p:spPr>
          <a:xfrm>
            <a:off x="228600" y="1600201"/>
            <a:ext cx="8458015" cy="3733799"/>
          </a:xfrm>
        </p:spPr>
        <p:txBody>
          <a:bodyPr>
            <a:normAutofit fontScale="92500" lnSpcReduction="10000"/>
          </a:bodyPr>
          <a:lstStyle/>
          <a:p>
            <a:r>
              <a:rPr lang="en-US" dirty="0" smtClean="0"/>
              <a:t>Have you heard of Just Culture? Do you have any experience with this concept? </a:t>
            </a:r>
          </a:p>
          <a:p>
            <a:r>
              <a:rPr lang="en-US" dirty="0" smtClean="0"/>
              <a:t>What kind of event reporting system do you have?  How are event reports used?</a:t>
            </a:r>
          </a:p>
          <a:p>
            <a:r>
              <a:rPr lang="en-US" dirty="0" smtClean="0"/>
              <a:t>Have you been involved in a Root Cause Analysis?  How did it go?</a:t>
            </a:r>
          </a:p>
          <a:p>
            <a:r>
              <a:rPr lang="en-US" dirty="0" smtClean="0"/>
              <a:t>Why is it important to learn from events?  Why is it important to share the learning with staff?</a:t>
            </a:r>
          </a:p>
          <a:p>
            <a:endParaRPr lang="en-US" dirty="0" smtClean="0"/>
          </a:p>
          <a:p>
            <a:endParaRPr lang="en-US" dirty="0"/>
          </a:p>
        </p:txBody>
      </p:sp>
    </p:spTree>
    <p:extLst>
      <p:ext uri="{BB962C8B-B14F-4D97-AF65-F5344CB8AC3E}">
        <p14:creationId xmlns:p14="http://schemas.microsoft.com/office/powerpoint/2010/main" val="1766594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6659-2736-4722-B6E2-CA24A4178F2D}"/>
              </a:ext>
            </a:extLst>
          </p:cNvPr>
          <p:cNvSpPr>
            <a:spLocks noGrp="1"/>
          </p:cNvSpPr>
          <p:nvPr>
            <p:ph type="title"/>
          </p:nvPr>
        </p:nvSpPr>
        <p:spPr/>
        <p:txBody>
          <a:bodyPr>
            <a:normAutofit fontScale="90000"/>
          </a:bodyPr>
          <a:lstStyle/>
          <a:p>
            <a:r>
              <a:rPr lang="en-US" dirty="0"/>
              <a:t>Obj.5 Why assess </a:t>
            </a:r>
            <a:r>
              <a:rPr lang="en-US"/>
              <a:t>safety </a:t>
            </a:r>
            <a:r>
              <a:rPr lang="en-US" smtClean="0"/>
              <a:t>culture</a:t>
            </a:r>
            <a:endParaRPr lang="en-US" dirty="0"/>
          </a:p>
        </p:txBody>
      </p:sp>
      <p:sp>
        <p:nvSpPr>
          <p:cNvPr id="3" name="Content Placeholder 2">
            <a:extLst>
              <a:ext uri="{FF2B5EF4-FFF2-40B4-BE49-F238E27FC236}">
                <a16:creationId xmlns:a16="http://schemas.microsoft.com/office/drawing/2014/main" id="{58872ACF-D1CD-464B-9DD8-334B29739769}"/>
              </a:ext>
            </a:extLst>
          </p:cNvPr>
          <p:cNvSpPr>
            <a:spLocks noGrp="1"/>
          </p:cNvSpPr>
          <p:nvPr>
            <p:ph idx="1"/>
          </p:nvPr>
        </p:nvSpPr>
        <p:spPr>
          <a:xfrm>
            <a:off x="439057" y="1143000"/>
            <a:ext cx="8229600" cy="4830763"/>
          </a:xfrm>
        </p:spPr>
        <p:txBody>
          <a:bodyPr/>
          <a:lstStyle/>
          <a:p>
            <a:r>
              <a:rPr lang="en-US" dirty="0"/>
              <a:t>Safety culture as measured by the Hospital Survey on Patient Safety Culture (HSOPS) is associated with </a:t>
            </a:r>
          </a:p>
          <a:p>
            <a:pPr lvl="1"/>
            <a:r>
              <a:rPr lang="en-US" dirty="0"/>
              <a:t>adverse events…the more positive your safety culture the lower is the incidence of adverse events </a:t>
            </a:r>
            <a:r>
              <a:rPr lang="en-US" sz="1800" dirty="0"/>
              <a:t>(</a:t>
            </a:r>
            <a:r>
              <a:rPr lang="en-US" sz="1800" dirty="0" err="1"/>
              <a:t>Mardon</a:t>
            </a:r>
            <a:r>
              <a:rPr lang="en-US" sz="1800" dirty="0"/>
              <a:t> et al., 2010) </a:t>
            </a:r>
          </a:p>
          <a:p>
            <a:pPr lvl="1"/>
            <a:r>
              <a:rPr lang="en-US" dirty="0"/>
              <a:t>patient satisfaction…the more positive your safety culture the more satisfied are your patients</a:t>
            </a:r>
            <a:r>
              <a:rPr lang="en-US" baseline="30000" dirty="0"/>
              <a:t> </a:t>
            </a:r>
            <a:r>
              <a:rPr lang="en-US" sz="1800" dirty="0"/>
              <a:t>(</a:t>
            </a:r>
            <a:r>
              <a:rPr lang="en-US" sz="1800" dirty="0" err="1"/>
              <a:t>Sorra</a:t>
            </a:r>
            <a:r>
              <a:rPr lang="en-US" sz="1800" dirty="0"/>
              <a:t> et al., 2012)</a:t>
            </a:r>
            <a:endParaRPr lang="en-US" sz="1800" i="1" baseline="30000" dirty="0"/>
          </a:p>
          <a:p>
            <a:endParaRPr lang="en-US" dirty="0"/>
          </a:p>
        </p:txBody>
      </p:sp>
    </p:spTree>
    <p:extLst>
      <p:ext uri="{BB962C8B-B14F-4D97-AF65-F5344CB8AC3E}">
        <p14:creationId xmlns:p14="http://schemas.microsoft.com/office/powerpoint/2010/main" val="1024248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197709" y="168443"/>
            <a:ext cx="8748582" cy="685800"/>
          </a:xfrm>
        </p:spPr>
        <p:txBody>
          <a:bodyPr>
            <a:normAutofit fontScale="90000"/>
          </a:bodyPr>
          <a:lstStyle/>
          <a:p>
            <a:pPr>
              <a:spcBef>
                <a:spcPct val="20000"/>
              </a:spcBef>
              <a:defRPr/>
            </a:pPr>
            <a:r>
              <a:rPr lang="en-US" sz="4000" dirty="0"/>
              <a:t>HSOPS and Patient Safety Events</a:t>
            </a:r>
            <a:r>
              <a:rPr lang="en-US" sz="4000" baseline="30000" dirty="0">
                <a:ea typeface="+mn-ea"/>
                <a:cs typeface="+mn-cs"/>
              </a:rPr>
              <a:t> </a:t>
            </a:r>
            <a:r>
              <a:rPr lang="en-US" sz="2000" dirty="0">
                <a:ea typeface="+mn-ea"/>
                <a:cs typeface="+mn-cs"/>
              </a:rPr>
              <a:t>(</a:t>
            </a:r>
            <a:r>
              <a:rPr lang="en-US" sz="2000" dirty="0" err="1">
                <a:ea typeface="+mn-ea"/>
                <a:cs typeface="+mn-cs"/>
              </a:rPr>
              <a:t>Mardon</a:t>
            </a:r>
            <a:r>
              <a:rPr lang="en-US" sz="2000" dirty="0">
                <a:ea typeface="+mn-ea"/>
                <a:cs typeface="+mn-cs"/>
              </a:rPr>
              <a:t> et al., 2010)</a:t>
            </a:r>
            <a:endParaRPr lang="en-US" sz="4000" dirty="0"/>
          </a:p>
        </p:txBody>
      </p:sp>
      <p:sp>
        <p:nvSpPr>
          <p:cNvPr id="20484" name="Content Placeholder 1"/>
          <p:cNvSpPr>
            <a:spLocks noGrp="1"/>
          </p:cNvSpPr>
          <p:nvPr>
            <p:ph sz="quarter" idx="11"/>
          </p:nvPr>
        </p:nvSpPr>
        <p:spPr>
          <a:xfrm>
            <a:off x="6251294" y="1066800"/>
            <a:ext cx="2497291" cy="4161137"/>
          </a:xfrm>
          <a:ln w="0">
            <a:solidFill>
              <a:schemeClr val="tx1"/>
            </a:solidFill>
            <a:miter lim="800000"/>
            <a:headEnd/>
            <a:tailEnd/>
          </a:ln>
        </p:spPr>
        <p:txBody>
          <a:bodyPr>
            <a:normAutofit lnSpcReduction="10000"/>
          </a:bodyPr>
          <a:lstStyle/>
          <a:p>
            <a:pPr marL="173038" indent="0" eaLnBrk="1" hangingPunct="1">
              <a:lnSpc>
                <a:spcPct val="100000"/>
              </a:lnSpc>
              <a:spcBef>
                <a:spcPct val="0"/>
              </a:spcBef>
              <a:buFontTx/>
              <a:buNone/>
            </a:pPr>
            <a:r>
              <a:rPr lang="en-US" sz="2400" dirty="0"/>
              <a:t>Higher HSOPS scores are associated with fewer adverse events, which validates patient safety culture assessment as a meaningful indication of the safety of patients.</a:t>
            </a:r>
          </a:p>
        </p:txBody>
      </p:sp>
      <p:pic>
        <p:nvPicPr>
          <p:cNvPr id="20483" name="Picture 2" descr="A scatter plot illustrating a negative correlation between HSOPS average composite scores and a composite of patient safety indicators (PSIs) for 179 hospitals. " title="HSOPS and Patient Safety Even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418" y="854243"/>
            <a:ext cx="5855876" cy="574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642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A scatter plot illustrating a positive correlation between HSOPS average composite scores and CAHPS average composite scores for 73 hospital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5991726" cy="599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Title 3" title="Positive Correlation: HSOPS and Patient Satisfaction"/>
          <p:cNvSpPr>
            <a:spLocks noGrp="1"/>
          </p:cNvSpPr>
          <p:nvPr>
            <p:ph type="title"/>
          </p:nvPr>
        </p:nvSpPr>
        <p:spPr>
          <a:xfrm>
            <a:off x="762000" y="0"/>
            <a:ext cx="8382000" cy="914400"/>
          </a:xfrm>
        </p:spPr>
        <p:txBody>
          <a:bodyPr>
            <a:normAutofit fontScale="90000"/>
          </a:bodyPr>
          <a:lstStyle/>
          <a:p>
            <a:pPr algn="l">
              <a:defRPr/>
            </a:pPr>
            <a:r>
              <a:rPr lang="en-US" sz="4000" dirty="0"/>
              <a:t>HSOPS and Patient Satisfaction </a:t>
            </a:r>
            <a:r>
              <a:rPr lang="en-US" sz="2000" dirty="0"/>
              <a:t>(</a:t>
            </a:r>
            <a:r>
              <a:rPr lang="en-US" sz="2000" dirty="0" err="1"/>
              <a:t>Sorra</a:t>
            </a:r>
            <a:r>
              <a:rPr lang="en-US" sz="2000" dirty="0"/>
              <a:t> et al., 2012)</a:t>
            </a:r>
            <a:endParaRPr lang="en-US" sz="4000" baseline="30000" dirty="0"/>
          </a:p>
        </p:txBody>
      </p:sp>
      <p:sp>
        <p:nvSpPr>
          <p:cNvPr id="21508" name="Content Placeholder 1"/>
          <p:cNvSpPr>
            <a:spLocks noGrp="1"/>
          </p:cNvSpPr>
          <p:nvPr>
            <p:ph sz="quarter" idx="11"/>
          </p:nvPr>
        </p:nvSpPr>
        <p:spPr>
          <a:xfrm>
            <a:off x="6462584" y="1178011"/>
            <a:ext cx="2500942" cy="3581400"/>
          </a:xfrm>
          <a:ln>
            <a:solidFill>
              <a:schemeClr val="tx1"/>
            </a:solidFill>
            <a:miter lim="800000"/>
            <a:headEnd/>
            <a:tailEnd/>
          </a:ln>
        </p:spPr>
        <p:txBody>
          <a:bodyPr>
            <a:normAutofit/>
          </a:bodyPr>
          <a:lstStyle/>
          <a:p>
            <a:pPr marL="111125" indent="0">
              <a:lnSpc>
                <a:spcPct val="100000"/>
              </a:lnSpc>
              <a:buNone/>
            </a:pPr>
            <a:r>
              <a:rPr lang="en-US" sz="2400" dirty="0"/>
              <a:t>“….behaviors and attitudes [of hospital employees] can directly affect the pain, discomfort, health, and recovery of patients.”</a:t>
            </a:r>
            <a:r>
              <a:rPr lang="en-US" sz="2400" baseline="30000" dirty="0">
                <a:solidFill>
                  <a:prstClr val="black"/>
                </a:solidFill>
                <a:ea typeface="+mj-ea"/>
                <a:cs typeface="+mj-cs"/>
              </a:rPr>
              <a:t> </a:t>
            </a:r>
            <a:endParaRPr lang="en-US" sz="2400" dirty="0"/>
          </a:p>
        </p:txBody>
      </p:sp>
    </p:spTree>
    <p:extLst>
      <p:ext uri="{BB962C8B-B14F-4D97-AF65-F5344CB8AC3E}">
        <p14:creationId xmlns:p14="http://schemas.microsoft.com/office/powerpoint/2010/main" val="1869576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Rot="1" noChangeArrowheads="1"/>
          </p:cNvSpPr>
          <p:nvPr>
            <p:ph type="title"/>
          </p:nvPr>
        </p:nvSpPr>
        <p:spPr>
          <a:xfrm>
            <a:off x="457200" y="152400"/>
            <a:ext cx="8229600" cy="685800"/>
          </a:xfrm>
        </p:spPr>
        <p:txBody>
          <a:bodyPr>
            <a:normAutofit fontScale="90000"/>
          </a:bodyPr>
          <a:lstStyle/>
          <a:p>
            <a:r>
              <a:rPr lang="en-US" sz="4000" dirty="0"/>
              <a:t>Obj.5 Plan to Assess Safety Culture</a:t>
            </a:r>
            <a:endParaRPr lang="en-US" sz="4000" baseline="30000" dirty="0">
              <a:latin typeface="Arial" charset="0"/>
            </a:endParaRPr>
          </a:p>
        </p:txBody>
      </p:sp>
      <p:sp>
        <p:nvSpPr>
          <p:cNvPr id="16389" name="Rectangle 3"/>
          <p:cNvSpPr>
            <a:spLocks noGrp="1" noChangeArrowheads="1"/>
          </p:cNvSpPr>
          <p:nvPr>
            <p:ph idx="1"/>
          </p:nvPr>
        </p:nvSpPr>
        <p:spPr>
          <a:xfrm>
            <a:off x="304800" y="884237"/>
            <a:ext cx="8534400" cy="4525963"/>
          </a:xfrm>
        </p:spPr>
        <p:txBody>
          <a:bodyPr rtlCol="0">
            <a:noAutofit/>
          </a:bodyPr>
          <a:lstStyle/>
          <a:p>
            <a:pPr>
              <a:spcAft>
                <a:spcPts val="0"/>
              </a:spcAft>
              <a:defRPr/>
            </a:pPr>
            <a:r>
              <a:rPr lang="en-US" sz="2600" dirty="0">
                <a:latin typeface="Arial" charset="0"/>
              </a:rPr>
              <a:t>The Joint Commission’s Sentinel Event Database indicates that leadership’s failure to create an effective safety culture is a contributing factor to adverse events</a:t>
            </a:r>
          </a:p>
          <a:p>
            <a:pPr>
              <a:spcAft>
                <a:spcPts val="0"/>
              </a:spcAft>
              <a:defRPr/>
            </a:pPr>
            <a:r>
              <a:rPr lang="en-US" sz="2600" dirty="0">
                <a:latin typeface="Arial" charset="0"/>
              </a:rPr>
              <a:t>Leaders should ensure your organization</a:t>
            </a:r>
          </a:p>
          <a:p>
            <a:pPr lvl="1">
              <a:defRPr/>
            </a:pPr>
            <a:r>
              <a:rPr lang="en-US" sz="2400" dirty="0">
                <a:latin typeface="Arial" charset="0"/>
              </a:rPr>
              <a:t>Establishes a baseline measure of safety culture using the Agency for Healthcare Research and Quality (AHRQ) Hospital Survey on Patient Safety Culture (HSOPS) </a:t>
            </a:r>
          </a:p>
          <a:p>
            <a:pPr lvl="1">
              <a:defRPr/>
            </a:pPr>
            <a:r>
              <a:rPr lang="en-US" sz="2400" dirty="0">
                <a:latin typeface="Arial" charset="0"/>
              </a:rPr>
              <a:t>Analyzes and shares results from the survey at the unit and job title level with front-line workers</a:t>
            </a:r>
          </a:p>
          <a:p>
            <a:pPr lvl="1">
              <a:defRPr/>
            </a:pPr>
            <a:r>
              <a:rPr lang="en-US" sz="2400" dirty="0">
                <a:latin typeface="Arial" charset="0"/>
                <a:cs typeface="Arial" charset="0"/>
              </a:rPr>
              <a:t>Develops and implements action plans to address areas of weakness at organizational and unit-level</a:t>
            </a:r>
          </a:p>
          <a:p>
            <a:pPr lvl="1">
              <a:defRPr/>
            </a:pPr>
            <a:r>
              <a:rPr lang="en-US" sz="2400" dirty="0">
                <a:latin typeface="Arial" charset="0"/>
                <a:cs typeface="Arial" charset="0"/>
              </a:rPr>
              <a:t>Re-assess safety culture every 18 – 24 months</a:t>
            </a:r>
          </a:p>
          <a:p>
            <a:pPr marL="457200" lvl="1" indent="0">
              <a:buNone/>
              <a:defRPr/>
            </a:pPr>
            <a:r>
              <a:rPr lang="en-US" sz="1800" dirty="0">
                <a:latin typeface="Arial" charset="0"/>
                <a:cs typeface="Arial" charset="0"/>
              </a:rPr>
              <a:t>                                  (Joint Commission, 2017)</a:t>
            </a:r>
          </a:p>
        </p:txBody>
      </p:sp>
    </p:spTree>
    <p:extLst>
      <p:ext uri="{BB962C8B-B14F-4D97-AF65-F5344CB8AC3E}">
        <p14:creationId xmlns:p14="http://schemas.microsoft.com/office/powerpoint/2010/main" val="3074808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458200" cy="1143000"/>
          </a:xfrm>
        </p:spPr>
        <p:txBody>
          <a:bodyPr>
            <a:noAutofit/>
          </a:bodyPr>
          <a:lstStyle/>
          <a:p>
            <a:r>
              <a:rPr lang="en-US" sz="3200" dirty="0"/>
              <a:t>Obj.1 Impact of “To Err is Human”	</a:t>
            </a:r>
          </a:p>
        </p:txBody>
      </p:sp>
      <p:sp>
        <p:nvSpPr>
          <p:cNvPr id="5" name="Content Placeholder 4"/>
          <p:cNvSpPr>
            <a:spLocks noGrp="1"/>
          </p:cNvSpPr>
          <p:nvPr>
            <p:ph idx="1"/>
          </p:nvPr>
        </p:nvSpPr>
        <p:spPr>
          <a:xfrm>
            <a:off x="457200" y="1143000"/>
            <a:ext cx="8229600" cy="4983163"/>
          </a:xfrm>
        </p:spPr>
        <p:txBody>
          <a:bodyPr/>
          <a:lstStyle/>
          <a:p>
            <a:pPr marL="0" indent="0">
              <a:buNone/>
            </a:pPr>
            <a:r>
              <a:rPr lang="en-US" u="sng" dirty="0" smtClean="0"/>
              <a:t>Patient </a:t>
            </a:r>
            <a:r>
              <a:rPr lang="en-US" u="sng" dirty="0"/>
              <a:t>Safety Movement</a:t>
            </a:r>
          </a:p>
          <a:p>
            <a:pPr marL="0" indent="0">
              <a:buNone/>
            </a:pPr>
            <a:endParaRPr lang="en-US" dirty="0"/>
          </a:p>
          <a:p>
            <a:pPr marL="0" indent="0">
              <a:buNone/>
            </a:pPr>
            <a:endParaRPr lang="en-US" u="sng" dirty="0"/>
          </a:p>
        </p:txBody>
      </p:sp>
      <p:pic>
        <p:nvPicPr>
          <p:cNvPr id="3" name="Picture 2">
            <a:extLst>
              <a:ext uri="{FF2B5EF4-FFF2-40B4-BE49-F238E27FC236}">
                <a16:creationId xmlns:a16="http://schemas.microsoft.com/office/drawing/2014/main" id="{BBE96153-A704-4E74-A83F-EE93DF4FF8C8}"/>
              </a:ext>
            </a:extLst>
          </p:cNvPr>
          <p:cNvPicPr>
            <a:picLocks noChangeAspect="1"/>
          </p:cNvPicPr>
          <p:nvPr/>
        </p:nvPicPr>
        <p:blipFill>
          <a:blip r:embed="rId3"/>
          <a:stretch>
            <a:fillRect/>
          </a:stretch>
        </p:blipFill>
        <p:spPr>
          <a:xfrm>
            <a:off x="6562140" y="1143000"/>
            <a:ext cx="2353260" cy="2286198"/>
          </a:xfrm>
          <a:prstGeom prst="rect">
            <a:avLst/>
          </a:prstGeom>
        </p:spPr>
      </p:pic>
      <p:sp>
        <p:nvSpPr>
          <p:cNvPr id="7" name="Text Placeholder 12">
            <a:extLst>
              <a:ext uri="{FF2B5EF4-FFF2-40B4-BE49-F238E27FC236}">
                <a16:creationId xmlns:a16="http://schemas.microsoft.com/office/drawing/2014/main" id="{BF42AD0B-D6E0-4F2E-8778-A71A8F780ED9}"/>
              </a:ext>
            </a:extLst>
          </p:cNvPr>
          <p:cNvSpPr txBox="1">
            <a:spLocks/>
          </p:cNvSpPr>
          <p:nvPr/>
        </p:nvSpPr>
        <p:spPr>
          <a:xfrm>
            <a:off x="12115" y="1851440"/>
            <a:ext cx="6435725" cy="356628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Century Gothic" panose="020B0502020202020204" pitchFamily="34" charset="0"/>
              </a:rPr>
              <a:t>Institute of Medicine Report, 1999</a:t>
            </a:r>
            <a:r>
              <a:rPr lang="en-US" sz="2400" baseline="30000" dirty="0">
                <a:latin typeface="Century Gothic" panose="020B0502020202020204" pitchFamily="34" charset="0"/>
              </a:rPr>
              <a:t>1</a:t>
            </a:r>
            <a:endParaRPr lang="en-US" sz="2400" dirty="0">
              <a:latin typeface="Century Gothic" panose="020B0502020202020204" pitchFamily="34" charset="0"/>
            </a:endParaRPr>
          </a:p>
          <a:p>
            <a:pPr marL="600075" lvl="1" indent="-257175">
              <a:buFont typeface="+mj-lt"/>
              <a:buAutoNum type="arabicPeriod"/>
            </a:pPr>
            <a:r>
              <a:rPr lang="en-US" sz="2400" dirty="0">
                <a:latin typeface="Century Gothic" panose="020B0502020202020204" pitchFamily="34" charset="0"/>
              </a:rPr>
              <a:t>Establish national focus and enhance knowledge base about safety</a:t>
            </a:r>
          </a:p>
          <a:p>
            <a:pPr marL="600075" lvl="1" indent="-257175">
              <a:buFont typeface="+mj-lt"/>
              <a:buAutoNum type="arabicPeriod"/>
            </a:pPr>
            <a:r>
              <a:rPr lang="en-US" sz="2400" dirty="0">
                <a:latin typeface="Century Gothic" panose="020B0502020202020204" pitchFamily="34" charset="0"/>
              </a:rPr>
              <a:t>Encourage health care providers to participate in voluntary reporting systems</a:t>
            </a:r>
          </a:p>
          <a:p>
            <a:pPr marL="600075" lvl="1" indent="-257175">
              <a:buFont typeface="+mj-lt"/>
              <a:buAutoNum type="arabicPeriod"/>
            </a:pPr>
            <a:r>
              <a:rPr lang="en-US" sz="2400" dirty="0">
                <a:latin typeface="Century Gothic" panose="020B0502020202020204" pitchFamily="34" charset="0"/>
              </a:rPr>
              <a:t>Raise expectations for improvements in safety</a:t>
            </a:r>
          </a:p>
          <a:p>
            <a:pPr marL="600075" lvl="1" indent="-257175">
              <a:buFont typeface="+mj-lt"/>
              <a:buAutoNum type="arabicPeriod"/>
            </a:pPr>
            <a:r>
              <a:rPr lang="en-US" sz="2400" dirty="0">
                <a:latin typeface="Century Gothic" panose="020B0502020202020204" pitchFamily="34" charset="0"/>
              </a:rPr>
              <a:t>Improve culture and systems in health care organizations for safer healthcare delivery</a:t>
            </a:r>
          </a:p>
          <a:p>
            <a:pPr marL="214313" indent="-214313"/>
            <a:endParaRPr lang="en-US" sz="1800" dirty="0"/>
          </a:p>
          <a:p>
            <a:endParaRPr lang="en-US" dirty="0"/>
          </a:p>
          <a:p>
            <a:pPr marL="214313" indent="-214313"/>
            <a:endParaRPr lang="en-US" dirty="0"/>
          </a:p>
        </p:txBody>
      </p:sp>
    </p:spTree>
    <p:extLst>
      <p:ext uri="{BB962C8B-B14F-4D97-AF65-F5344CB8AC3E}">
        <p14:creationId xmlns:p14="http://schemas.microsoft.com/office/powerpoint/2010/main" val="192615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Rot="1" noChangeArrowheads="1"/>
          </p:cNvSpPr>
          <p:nvPr>
            <p:ph type="title"/>
          </p:nvPr>
        </p:nvSpPr>
        <p:spPr/>
        <p:txBody>
          <a:bodyPr>
            <a:normAutofit fontScale="90000"/>
          </a:bodyPr>
          <a:lstStyle/>
          <a:p>
            <a:r>
              <a:rPr lang="en-US" sz="4000" dirty="0"/>
              <a:t>Obj.5 Resources to Assess Safety Culture</a:t>
            </a:r>
            <a:endParaRPr lang="en-US" sz="4000" baseline="30000" dirty="0">
              <a:latin typeface="Arial" charset="0"/>
            </a:endParaRPr>
          </a:p>
        </p:txBody>
      </p:sp>
      <p:sp>
        <p:nvSpPr>
          <p:cNvPr id="16389" name="Rectangle 3"/>
          <p:cNvSpPr>
            <a:spLocks noGrp="1" noChangeArrowheads="1"/>
          </p:cNvSpPr>
          <p:nvPr>
            <p:ph idx="1"/>
          </p:nvPr>
        </p:nvSpPr>
        <p:spPr>
          <a:xfrm>
            <a:off x="457200" y="1166018"/>
            <a:ext cx="8229600" cy="4525963"/>
          </a:xfrm>
        </p:spPr>
        <p:txBody>
          <a:bodyPr rtlCol="0">
            <a:noAutofit/>
          </a:bodyPr>
          <a:lstStyle/>
          <a:p>
            <a:pPr>
              <a:defRPr/>
            </a:pPr>
            <a:r>
              <a:rPr lang="en-US" dirty="0">
                <a:latin typeface="Arial" charset="0"/>
              </a:rPr>
              <a:t>AHRQ Hospital Survey on Patient Safety Culture (HSOPS) </a:t>
            </a:r>
            <a:r>
              <a:rPr lang="en-US" sz="2800" dirty="0">
                <a:latin typeface="Arial" charset="0"/>
              </a:rPr>
              <a:t>Toolkit available at: </a:t>
            </a:r>
          </a:p>
          <a:p>
            <a:pPr marL="228600" lvl="1" indent="0">
              <a:spcAft>
                <a:spcPts val="0"/>
              </a:spcAft>
              <a:buNone/>
              <a:defRPr/>
            </a:pPr>
            <a:r>
              <a:rPr lang="en-US" sz="2400" dirty="0">
                <a:latin typeface="Arial" charset="0"/>
              </a:rPr>
              <a:t>      </a:t>
            </a:r>
            <a:r>
              <a:rPr lang="en-US" sz="2400" dirty="0">
                <a:latin typeface="Arial" charset="0"/>
                <a:hlinkClick r:id="rId3"/>
              </a:rPr>
              <a:t>https://www.ahrq.gov/sops/quality-patient-safety/patientsafetyculture/hospital/index.html</a:t>
            </a:r>
            <a:r>
              <a:rPr lang="en-US" sz="2400" dirty="0">
                <a:latin typeface="Arial" charset="0"/>
              </a:rPr>
              <a:t>   </a:t>
            </a:r>
          </a:p>
          <a:p>
            <a:pPr>
              <a:spcAft>
                <a:spcPts val="600"/>
              </a:spcAft>
              <a:defRPr/>
            </a:pPr>
            <a:r>
              <a:rPr lang="en-US" sz="2800" dirty="0">
                <a:latin typeface="Arial" charset="0"/>
              </a:rPr>
              <a:t>AHRQ National Comparative Database of HSOPS results for Benchmarking available at:</a:t>
            </a:r>
          </a:p>
          <a:p>
            <a:pPr marL="400050" lvl="1" indent="0">
              <a:spcAft>
                <a:spcPts val="600"/>
              </a:spcAft>
              <a:buNone/>
              <a:defRPr/>
            </a:pPr>
            <a:r>
              <a:rPr lang="en-US" sz="2400" dirty="0">
                <a:latin typeface="Arial" charset="0"/>
                <a:hlinkClick r:id="rId4"/>
              </a:rPr>
              <a:t>https://www.ahrq.gov/sops/quality-patient-safety/patientsafetyculture/hospital/hosp-reports.html</a:t>
            </a:r>
            <a:r>
              <a:rPr lang="en-US" sz="2400" dirty="0">
                <a:latin typeface="Arial" charset="0"/>
              </a:rPr>
              <a:t>  </a:t>
            </a:r>
          </a:p>
          <a:p>
            <a:pPr lvl="1" fontAlgn="auto">
              <a:spcAft>
                <a:spcPts val="0"/>
              </a:spcAft>
              <a:buFont typeface="Arial" pitchFamily="34" charset="0"/>
              <a:buChar char="–"/>
              <a:defRPr/>
            </a:pPr>
            <a:r>
              <a:rPr lang="en-US" dirty="0">
                <a:latin typeface="Arial" charset="0"/>
                <a:cs typeface="Arial" charset="0"/>
              </a:rPr>
              <a:t>630 hospitals; 382,834 respondents in 2018 database</a:t>
            </a:r>
          </a:p>
        </p:txBody>
      </p:sp>
      <p:sp>
        <p:nvSpPr>
          <p:cNvPr id="6" name="Slide Number Placeholder 22"/>
          <p:cNvSpPr>
            <a:spLocks noGrp="1"/>
          </p:cNvSpPr>
          <p:nvPr>
            <p:ph type="sldNum" sz="quarter" idx="4294967295"/>
          </p:nvPr>
        </p:nvSpPr>
        <p:spPr/>
        <p:txBody>
          <a:bodyPr/>
          <a:lstStyle/>
          <a:p>
            <a:pPr>
              <a:defRPr/>
            </a:pPr>
            <a:fld id="{3055E115-29F0-4489-BCCD-F8B088D46DA3}" type="slidenum">
              <a:rPr lang="en-US">
                <a:solidFill>
                  <a:schemeClr val="tx1">
                    <a:tint val="75000"/>
                  </a:schemeClr>
                </a:solidFill>
              </a:rPr>
              <a:pPr>
                <a:defRPr/>
              </a:pPr>
              <a:t>30</a:t>
            </a:fld>
            <a:endParaRPr lang="en-US">
              <a:solidFill>
                <a:schemeClr val="tx1">
                  <a:tint val="75000"/>
                </a:schemeClr>
              </a:solidFill>
            </a:endParaRPr>
          </a:p>
        </p:txBody>
      </p:sp>
    </p:spTree>
    <p:extLst>
      <p:ext uri="{BB962C8B-B14F-4D97-AF65-F5344CB8AC3E}">
        <p14:creationId xmlns:p14="http://schemas.microsoft.com/office/powerpoint/2010/main" val="3661682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Goals of Safety Culture Assessment</a:t>
            </a:r>
            <a:endParaRPr lang="en-US" sz="4000" baseline="30000" dirty="0"/>
          </a:p>
        </p:txBody>
      </p:sp>
      <p:sp>
        <p:nvSpPr>
          <p:cNvPr id="3" name="Content Placeholder 2"/>
          <p:cNvSpPr>
            <a:spLocks noGrp="1"/>
          </p:cNvSpPr>
          <p:nvPr>
            <p:ph idx="1"/>
          </p:nvPr>
        </p:nvSpPr>
        <p:spPr>
          <a:xfrm>
            <a:off x="457200" y="1295400"/>
            <a:ext cx="8229600" cy="4800600"/>
          </a:xfrm>
        </p:spPr>
        <p:txBody>
          <a:bodyPr>
            <a:no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Identify areas of culture in need of improvement</a:t>
            </a:r>
          </a:p>
          <a:p>
            <a:pPr marL="914400" lvl="1" indent="-457200">
              <a:buFont typeface="Wingdings" panose="05000000000000000000" pitchFamily="2" charset="2"/>
              <a:buChar char="ü"/>
            </a:pPr>
            <a:r>
              <a:rPr lang="en-US" sz="2400" dirty="0">
                <a:solidFill>
                  <a:srgbClr val="AD122A"/>
                </a:solidFill>
                <a:latin typeface="Arial" panose="020B0604020202020204" pitchFamily="34" charset="0"/>
                <a:cs typeface="Arial" panose="020B0604020202020204" pitchFamily="34" charset="0"/>
              </a:rPr>
              <a:t>Identify impairments in organizational learning</a:t>
            </a:r>
          </a:p>
          <a:p>
            <a:pPr marL="914400" lvl="1" indent="-457200">
              <a:buFont typeface="Wingdings" panose="05000000000000000000" pitchFamily="2" charset="2"/>
              <a:buChar char="ü"/>
            </a:pPr>
            <a:r>
              <a:rPr lang="en-US" sz="2400" dirty="0">
                <a:solidFill>
                  <a:srgbClr val="AD122A"/>
                </a:solidFill>
                <a:latin typeface="Arial" panose="020B0604020202020204" pitchFamily="34" charset="0"/>
                <a:cs typeface="Arial" panose="020B0604020202020204" pitchFamily="34" charset="0"/>
              </a:rPr>
              <a:t>Create road map for improvement of infrastructure that supports all safety and quality initiatives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Increase awareness of patient safety concepts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Evaluate effectiveness of patient safety interventions over time</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Conduct internal and external benchmarking </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Meet regulatory requirements</a:t>
            </a:r>
          </a:p>
          <a:p>
            <a:pPr marL="457200" indent="-457200"/>
            <a:r>
              <a:rPr lang="en-US" sz="2400" i="1" dirty="0">
                <a:latin typeface="Arial" panose="020B0604020202020204" pitchFamily="34" charset="0"/>
                <a:cs typeface="Arial" panose="020B0604020202020204" pitchFamily="34" charset="0"/>
              </a:rPr>
              <a:t>Identify gaps between observed behaviors and values/beliefs within subcultures and microcultures</a:t>
            </a:r>
          </a:p>
          <a:p>
            <a:pPr lvl="1">
              <a:buNone/>
            </a:pPr>
            <a:r>
              <a:rPr lang="en-US" sz="2000" dirty="0"/>
              <a:t>(Schein, 2010; Jones et al., 2008; Nieva &amp; </a:t>
            </a:r>
            <a:r>
              <a:rPr lang="en-US" sz="2000" dirty="0" err="1"/>
              <a:t>Sorra</a:t>
            </a:r>
            <a:r>
              <a:rPr lang="en-US" sz="2000" dirty="0"/>
              <a:t>, 2003)</a:t>
            </a:r>
          </a:p>
        </p:txBody>
      </p:sp>
      <p:sp>
        <p:nvSpPr>
          <p:cNvPr id="7" name="Slide Number Placeholder 6"/>
          <p:cNvSpPr>
            <a:spLocks noGrp="1"/>
          </p:cNvSpPr>
          <p:nvPr>
            <p:ph type="sldNum" sz="quarter" idx="4294967295"/>
          </p:nvPr>
        </p:nvSpPr>
        <p:spPr>
          <a:xfrm>
            <a:off x="7881938" y="5935663"/>
            <a:ext cx="1262062" cy="365125"/>
          </a:xfrm>
        </p:spPr>
        <p:txBody>
          <a:bodyPr/>
          <a:lstStyle/>
          <a:p>
            <a:pPr>
              <a:defRPr/>
            </a:pPr>
            <a:fld id="{23DBA081-A525-4F6D-A123-CB1474275428}" type="slidenum">
              <a:rPr lang="en-US" smtClean="0"/>
              <a:pPr>
                <a:defRPr/>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Rot="1" noChangeArrowheads="1"/>
          </p:cNvSpPr>
          <p:nvPr>
            <p:ph type="title"/>
          </p:nvPr>
        </p:nvSpPr>
        <p:spPr>
          <a:xfrm>
            <a:off x="457200" y="152400"/>
            <a:ext cx="8229600" cy="838200"/>
          </a:xfrm>
        </p:spPr>
        <p:txBody>
          <a:bodyPr>
            <a:normAutofit/>
          </a:bodyPr>
          <a:lstStyle/>
          <a:p>
            <a:r>
              <a:rPr lang="en-US" sz="4000" dirty="0"/>
              <a:t>HSOPS</a:t>
            </a:r>
            <a:endParaRPr lang="en-US" sz="4000" baseline="30000" dirty="0">
              <a:latin typeface="Arial" charset="0"/>
            </a:endParaRPr>
          </a:p>
        </p:txBody>
      </p:sp>
      <p:sp>
        <p:nvSpPr>
          <p:cNvPr id="16389" name="Rectangle 3"/>
          <p:cNvSpPr>
            <a:spLocks noGrp="1" noChangeArrowheads="1"/>
          </p:cNvSpPr>
          <p:nvPr>
            <p:ph idx="1"/>
          </p:nvPr>
        </p:nvSpPr>
        <p:spPr>
          <a:xfrm>
            <a:off x="457200" y="990600"/>
            <a:ext cx="8229600" cy="4525963"/>
          </a:xfrm>
        </p:spPr>
        <p:txBody>
          <a:bodyPr rtlCol="0">
            <a:noAutofit/>
          </a:bodyPr>
          <a:lstStyle/>
          <a:p>
            <a:pPr fontAlgn="auto">
              <a:spcAft>
                <a:spcPts val="0"/>
              </a:spcAft>
              <a:buFont typeface="Arial" pitchFamily="34" charset="0"/>
              <a:buChar char="•"/>
              <a:defRPr/>
            </a:pPr>
            <a:r>
              <a:rPr lang="en-US" sz="2600" dirty="0">
                <a:latin typeface="Arial" charset="0"/>
              </a:rPr>
              <a:t>42 items categorized in 12 composites/dimensions </a:t>
            </a:r>
          </a:p>
          <a:p>
            <a:pPr lvl="1" eaLnBrk="1" fontAlgn="auto" hangingPunct="1">
              <a:spcAft>
                <a:spcPts val="0"/>
              </a:spcAft>
              <a:buFont typeface="Arial" pitchFamily="34" charset="0"/>
              <a:buChar char="–"/>
              <a:defRPr/>
            </a:pPr>
            <a:r>
              <a:rPr lang="en-US" sz="2400" dirty="0">
                <a:latin typeface="Arial" charset="0"/>
              </a:rPr>
              <a:t>2 dimensions measure outcomes at dept/unit level</a:t>
            </a:r>
          </a:p>
          <a:p>
            <a:pPr lvl="1" eaLnBrk="1" fontAlgn="auto" hangingPunct="1">
              <a:spcAft>
                <a:spcPts val="0"/>
              </a:spcAft>
              <a:buFont typeface="Arial" pitchFamily="34" charset="0"/>
              <a:buChar char="–"/>
              <a:defRPr/>
            </a:pPr>
            <a:r>
              <a:rPr lang="en-US" sz="2400" dirty="0">
                <a:latin typeface="Arial" charset="0"/>
              </a:rPr>
              <a:t>7 dimensions measure culture at dept/unit level</a:t>
            </a:r>
          </a:p>
          <a:p>
            <a:pPr lvl="1" eaLnBrk="1" fontAlgn="auto" hangingPunct="1">
              <a:spcAft>
                <a:spcPts val="0"/>
              </a:spcAft>
              <a:buFont typeface="Arial" pitchFamily="34" charset="0"/>
              <a:buChar char="–"/>
              <a:defRPr/>
            </a:pPr>
            <a:r>
              <a:rPr lang="en-US" sz="2400" dirty="0">
                <a:latin typeface="Arial" charset="0"/>
              </a:rPr>
              <a:t>3 dimensions measure culture at hospital level</a:t>
            </a:r>
          </a:p>
          <a:p>
            <a:pPr fontAlgn="auto">
              <a:spcAft>
                <a:spcPts val="0"/>
              </a:spcAft>
              <a:buFont typeface="Arial" pitchFamily="34" charset="0"/>
              <a:buChar char="•"/>
              <a:defRPr/>
            </a:pPr>
            <a:r>
              <a:rPr lang="en-US" sz="2600" dirty="0">
                <a:latin typeface="Arial" charset="0"/>
              </a:rPr>
              <a:t>2 additional outcome measures at dept/unit level</a:t>
            </a:r>
          </a:p>
          <a:p>
            <a:pPr fontAlgn="auto">
              <a:spcAft>
                <a:spcPts val="0"/>
              </a:spcAft>
              <a:buFont typeface="Arial" pitchFamily="34" charset="0"/>
              <a:buChar char="•"/>
              <a:defRPr/>
            </a:pPr>
            <a:r>
              <a:rPr lang="en-US" sz="2600" dirty="0">
                <a:latin typeface="Arial" charset="0"/>
              </a:rPr>
              <a:t>Open-ended comments about patient safety</a:t>
            </a:r>
          </a:p>
          <a:p>
            <a:pPr fontAlgn="auto">
              <a:spcAft>
                <a:spcPts val="0"/>
              </a:spcAft>
              <a:buFont typeface="Arial" pitchFamily="34" charset="0"/>
              <a:buChar char="•"/>
              <a:defRPr/>
            </a:pPr>
            <a:r>
              <a:rPr lang="en-US" sz="2600" dirty="0">
                <a:latin typeface="Arial" charset="0"/>
              </a:rPr>
              <a:t>Additional items available to evaluate impact of interventions on safety culture (e.g. TeamSTEPPS, Just Culture, Health IT)</a:t>
            </a:r>
          </a:p>
          <a:p>
            <a:pPr lvl="1">
              <a:defRPr/>
            </a:pPr>
            <a:r>
              <a:rPr lang="en-US" sz="2400" dirty="0">
                <a:latin typeface="Arial" charset="0"/>
              </a:rPr>
              <a:t>Extent of training</a:t>
            </a:r>
          </a:p>
          <a:p>
            <a:pPr lvl="1">
              <a:defRPr/>
            </a:pPr>
            <a:r>
              <a:rPr lang="en-US" sz="2400" dirty="0">
                <a:latin typeface="Arial" charset="0"/>
              </a:rPr>
              <a:t>Knowledge of intervention</a:t>
            </a:r>
          </a:p>
          <a:p>
            <a:pPr lvl="1">
              <a:defRPr/>
            </a:pPr>
            <a:r>
              <a:rPr lang="en-US" sz="2400" dirty="0">
                <a:latin typeface="Arial" charset="0"/>
              </a:rPr>
              <a:t>Adoption of intervention</a:t>
            </a:r>
          </a:p>
        </p:txBody>
      </p:sp>
      <p:sp>
        <p:nvSpPr>
          <p:cNvPr id="6" name="Slide Number Placeholder 22"/>
          <p:cNvSpPr>
            <a:spLocks noGrp="1"/>
          </p:cNvSpPr>
          <p:nvPr>
            <p:ph type="sldNum" sz="quarter" idx="4294967295"/>
          </p:nvPr>
        </p:nvSpPr>
        <p:spPr/>
        <p:txBody>
          <a:bodyPr/>
          <a:lstStyle/>
          <a:p>
            <a:pPr>
              <a:defRPr/>
            </a:pPr>
            <a:fld id="{3055E115-29F0-4489-BCCD-F8B088D46DA3}" type="slidenum">
              <a:rPr lang="en-US">
                <a:solidFill>
                  <a:schemeClr val="tx1">
                    <a:tint val="75000"/>
                  </a:schemeClr>
                </a:solidFill>
              </a:rPr>
              <a:pPr>
                <a:defRPr/>
              </a:pPr>
              <a:t>32</a:t>
            </a:fld>
            <a:endParaRPr lang="en-US">
              <a:solidFill>
                <a:schemeClr val="tx1">
                  <a:tint val="75000"/>
                </a:schemeClr>
              </a:solidFill>
            </a:endParaRPr>
          </a:p>
        </p:txBody>
      </p:sp>
    </p:spTree>
    <p:extLst>
      <p:ext uri="{BB962C8B-B14F-4D97-AF65-F5344CB8AC3E}">
        <p14:creationId xmlns:p14="http://schemas.microsoft.com/office/powerpoint/2010/main" val="2409031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67" name="Title 1"/>
          <p:cNvSpPr>
            <a:spLocks noGrp="1"/>
          </p:cNvSpPr>
          <p:nvPr>
            <p:ph type="title"/>
          </p:nvPr>
        </p:nvSpPr>
        <p:spPr/>
        <p:txBody>
          <a:bodyPr/>
          <a:lstStyle/>
          <a:p>
            <a:pPr eaLnBrk="1" hangingPunct="1"/>
            <a:r>
              <a:rPr lang="en-US" sz="4000" dirty="0"/>
              <a:t>Crosswalk Reason’s Components</a:t>
            </a:r>
          </a:p>
        </p:txBody>
      </p:sp>
      <p:graphicFrame>
        <p:nvGraphicFramePr>
          <p:cNvPr id="123906" name="Group 2" descr="Table with 4 rows and 2 columns. Column 1 Header: Reason's Components and Column 2 header: HSOPS Dimension or Outcome Measure&#10;&#10;Reporting Culture- A safe organization is dependent on the willingness of front-line workers to report their errors and near misses. The Outcome Measure would be frequency of events reported and the number of events reported. &#10;&#10;Just Culture- Management will support and reward reportingl discipline occurs based on risk-taking. The HSOPS Dimension would be nonpunitive response to error for the unit. "/>
          <p:cNvGraphicFramePr>
            <a:graphicFrameLocks noGrp="1"/>
          </p:cNvGraphicFramePr>
          <p:nvPr>
            <p:ph idx="1"/>
            <p:extLst>
              <p:ext uri="{D42A27DB-BD31-4B8C-83A1-F6EECF244321}">
                <p14:modId xmlns:p14="http://schemas.microsoft.com/office/powerpoint/2010/main" val="931541010"/>
              </p:ext>
            </p:extLst>
          </p:nvPr>
        </p:nvGraphicFramePr>
        <p:xfrm>
          <a:off x="457200" y="1143000"/>
          <a:ext cx="8229600" cy="5029200"/>
        </p:xfrm>
        <a:graphic>
          <a:graphicData uri="http://schemas.openxmlformats.org/drawingml/2006/table">
            <a:tbl>
              <a:tblPr/>
              <a:tblGrid>
                <a:gridCol w="4264429">
                  <a:extLst>
                    <a:ext uri="{9D8B030D-6E8A-4147-A177-3AD203B41FA5}">
                      <a16:colId xmlns:a16="http://schemas.microsoft.com/office/drawing/2014/main" val="20000"/>
                    </a:ext>
                  </a:extLst>
                </a:gridCol>
                <a:gridCol w="3965171">
                  <a:extLst>
                    <a:ext uri="{9D8B030D-6E8A-4147-A177-3AD203B41FA5}">
                      <a16:colId xmlns:a16="http://schemas.microsoft.com/office/drawing/2014/main" val="20001"/>
                    </a:ext>
                  </a:extLst>
                </a:gridCol>
              </a:tblGrid>
              <a:tr h="930402">
                <a:tc>
                  <a:txBody>
                    <a:bodyPr/>
                    <a:lstStyle/>
                    <a:p>
                      <a:pPr marL="0" marR="0" lvl="0" indent="0" algn="l" defTabSz="914400" rtl="0" eaLnBrk="0" fontAlgn="base" latinLnBrk="0" hangingPunct="0">
                        <a:lnSpc>
                          <a:spcPct val="95000"/>
                        </a:lnSpc>
                        <a:spcBef>
                          <a:spcPct val="40000"/>
                        </a:spcBef>
                        <a:spcAft>
                          <a:spcPct val="0"/>
                        </a:spcAft>
                        <a:buClr>
                          <a:schemeClr val="folHlink"/>
                        </a:buClr>
                        <a:buSzPct val="90000"/>
                        <a:buFont typeface="Wingdings" pitchFamily="2" charset="2"/>
                        <a:buNone/>
                        <a:tabLst/>
                      </a:pPr>
                      <a:r>
                        <a:rPr kumimoji="0" lang="en-US" sz="2800" b="1" i="0" u="none" strike="noStrike" cap="none" normalizeH="0" baseline="0" dirty="0">
                          <a:ln>
                            <a:noFill/>
                          </a:ln>
                          <a:solidFill>
                            <a:schemeClr val="tx1"/>
                          </a:solidFill>
                          <a:effectLst/>
                          <a:latin typeface="Arial" charset="0"/>
                        </a:rPr>
                        <a:t>Reason’s Components</a:t>
                      </a:r>
                      <a:r>
                        <a:rPr kumimoji="0" lang="en-US" sz="2800" b="1" i="0" u="none" strike="noStrike" cap="none" normalizeH="0" baseline="30000" dirty="0">
                          <a:ln>
                            <a:noFill/>
                          </a:ln>
                          <a:solidFill>
                            <a:schemeClr val="tx1"/>
                          </a:solidFill>
                          <a:effectLst/>
                          <a:latin typeface="Arial" charset="0"/>
                        </a:rPr>
                        <a:t>7</a:t>
                      </a:r>
                    </a:p>
                  </a:txBody>
                  <a:tcPr marL="83585" marR="8358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40000"/>
                        </a:spcBef>
                        <a:spcAft>
                          <a:spcPct val="0"/>
                        </a:spcAft>
                        <a:buClr>
                          <a:schemeClr val="folHlink"/>
                        </a:buClr>
                        <a:buSzPct val="90000"/>
                        <a:buFont typeface="Wingdings" pitchFamily="2" charset="2"/>
                        <a:buNone/>
                        <a:tabLst/>
                      </a:pPr>
                      <a:r>
                        <a:rPr kumimoji="0" lang="en-US" sz="2800" b="0" i="0" u="none" strike="noStrike" cap="none" normalizeH="0" baseline="0" dirty="0">
                          <a:ln>
                            <a:noFill/>
                          </a:ln>
                          <a:solidFill>
                            <a:schemeClr val="tx1"/>
                          </a:solidFill>
                          <a:effectLst/>
                          <a:latin typeface="Arial" charset="0"/>
                        </a:rPr>
                        <a:t>HSOPS Dimension or Outcome Measure</a:t>
                      </a:r>
                    </a:p>
                  </a:txBody>
                  <a:tcPr marL="83585" marR="8358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85950">
                <a:tc>
                  <a:txBody>
                    <a:bodyPr/>
                    <a:lstStyle/>
                    <a:p>
                      <a:pPr marL="0" marR="0" lvl="0" indent="0" algn="l" defTabSz="914400" rtl="0" eaLnBrk="0" fontAlgn="base" latinLnBrk="0" hangingPunct="0">
                        <a:lnSpc>
                          <a:spcPct val="95000"/>
                        </a:lnSpc>
                        <a:spcBef>
                          <a:spcPct val="40000"/>
                        </a:spcBef>
                        <a:spcAft>
                          <a:spcPct val="0"/>
                        </a:spcAft>
                        <a:buClr>
                          <a:schemeClr val="folHlink"/>
                        </a:buClr>
                        <a:buSzPct val="90000"/>
                        <a:buFont typeface="Wingdings" pitchFamily="2" charset="2"/>
                        <a:buNone/>
                        <a:tabLst/>
                      </a:pPr>
                      <a:r>
                        <a:rPr kumimoji="0" lang="en-US" sz="2400" b="1" i="0" u="none" strike="noStrike" cap="none" normalizeH="0" baseline="0" dirty="0">
                          <a:ln>
                            <a:noFill/>
                          </a:ln>
                          <a:solidFill>
                            <a:schemeClr val="tx1"/>
                          </a:solidFill>
                          <a:effectLst/>
                          <a:latin typeface="Arial" charset="0"/>
                        </a:rPr>
                        <a:t>Reporting Culture</a:t>
                      </a:r>
                      <a:r>
                        <a:rPr kumimoji="0" lang="en-US" sz="2400" b="0" i="0" u="none" strike="noStrike" cap="none" normalizeH="0" baseline="0" dirty="0">
                          <a:ln>
                            <a:noFill/>
                          </a:ln>
                          <a:solidFill>
                            <a:schemeClr val="tx1"/>
                          </a:solidFill>
                          <a:effectLst/>
                          <a:latin typeface="Arial" charset="0"/>
                        </a:rPr>
                        <a:t> - a safe organization is dependent on the willingness of front-line workers to report their errors and near-misses</a:t>
                      </a:r>
                    </a:p>
                  </a:txBody>
                  <a:tcPr marL="83585" marR="8358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40000"/>
                        </a:spcBef>
                        <a:spcAft>
                          <a:spcPct val="0"/>
                        </a:spcAft>
                        <a:buClr>
                          <a:srgbClr val="FF0000"/>
                        </a:buClr>
                        <a:buSzPct val="90000"/>
                        <a:buFontTx/>
                        <a:buChar char="•"/>
                        <a:tabLst/>
                      </a:pPr>
                      <a:r>
                        <a:rPr kumimoji="0" lang="en-US" sz="2400" b="0" i="0" u="none" strike="noStrike" cap="none" normalizeH="0" baseline="0" dirty="0">
                          <a:ln>
                            <a:noFill/>
                          </a:ln>
                          <a:solidFill>
                            <a:schemeClr val="tx1"/>
                          </a:solidFill>
                          <a:effectLst/>
                          <a:latin typeface="Arial" charset="0"/>
                        </a:rPr>
                        <a:t>Frequency of Events Reported (U)</a:t>
                      </a:r>
                    </a:p>
                    <a:p>
                      <a:pPr marL="0" marR="0" lvl="0" indent="0" algn="l" defTabSz="914400" rtl="0" eaLnBrk="0" fontAlgn="base" latinLnBrk="0" hangingPunct="0">
                        <a:lnSpc>
                          <a:spcPct val="95000"/>
                        </a:lnSpc>
                        <a:spcBef>
                          <a:spcPct val="40000"/>
                        </a:spcBef>
                        <a:spcAft>
                          <a:spcPct val="0"/>
                        </a:spcAft>
                        <a:buClr>
                          <a:srgbClr val="FF0000"/>
                        </a:buClr>
                        <a:buSzPct val="90000"/>
                        <a:buFontTx/>
                        <a:buChar char="•"/>
                        <a:tabLst/>
                      </a:pPr>
                      <a:r>
                        <a:rPr kumimoji="0" lang="en-US" sz="2400" b="0" i="0" u="none" strike="noStrike" cap="none" normalizeH="0" baseline="0" dirty="0">
                          <a:ln>
                            <a:noFill/>
                          </a:ln>
                          <a:solidFill>
                            <a:schemeClr val="tx1"/>
                          </a:solidFill>
                          <a:effectLst/>
                          <a:latin typeface="Arial" charset="0"/>
                        </a:rPr>
                        <a:t>Number of Events Reported (O)</a:t>
                      </a:r>
                    </a:p>
                  </a:txBody>
                  <a:tcPr marL="83585" marR="8358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7620">
                <a:tc>
                  <a:txBody>
                    <a:bodyPr/>
                    <a:lstStyle/>
                    <a:p>
                      <a:pPr marL="0" marR="0" lvl="0" indent="0" algn="l" defTabSz="914400" rtl="0" eaLnBrk="0" fontAlgn="base" latinLnBrk="0" hangingPunct="0">
                        <a:lnSpc>
                          <a:spcPct val="95000"/>
                        </a:lnSpc>
                        <a:spcBef>
                          <a:spcPct val="40000"/>
                        </a:spcBef>
                        <a:spcAft>
                          <a:spcPct val="0"/>
                        </a:spcAft>
                        <a:buClr>
                          <a:schemeClr val="folHlink"/>
                        </a:buClr>
                        <a:buSzPct val="90000"/>
                        <a:buFont typeface="Wingdings" pitchFamily="2" charset="2"/>
                        <a:buNone/>
                        <a:tabLst/>
                      </a:pPr>
                      <a:r>
                        <a:rPr kumimoji="0" lang="en-US" sz="2400" b="1" i="0" u="none" strike="noStrike" cap="none" normalizeH="0" baseline="0" dirty="0">
                          <a:ln>
                            <a:noFill/>
                          </a:ln>
                          <a:solidFill>
                            <a:schemeClr val="tx1"/>
                          </a:solidFill>
                          <a:effectLst/>
                          <a:latin typeface="Arial" charset="0"/>
                        </a:rPr>
                        <a:t>Just Culture</a:t>
                      </a:r>
                      <a:r>
                        <a:rPr kumimoji="0" lang="en-US" sz="2400" b="0" i="0" u="none" strike="noStrike" cap="none" normalizeH="0" baseline="0" dirty="0">
                          <a:ln>
                            <a:noFill/>
                          </a:ln>
                          <a:solidFill>
                            <a:schemeClr val="tx1"/>
                          </a:solidFill>
                          <a:effectLst/>
                          <a:latin typeface="Arial" charset="0"/>
                        </a:rPr>
                        <a:t> - management will support and reward reporting; discipline occurs based on risk-taking </a:t>
                      </a:r>
                    </a:p>
                  </a:txBody>
                  <a:tcPr marL="83585" marR="8358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40000"/>
                        </a:spcBef>
                        <a:spcAft>
                          <a:spcPct val="0"/>
                        </a:spcAft>
                        <a:buClr>
                          <a:srgbClr val="FF0000"/>
                        </a:buClr>
                        <a:buSzPct val="90000"/>
                        <a:buFontTx/>
                        <a:buChar char="•"/>
                        <a:tabLst/>
                      </a:pPr>
                      <a:r>
                        <a:rPr kumimoji="0" lang="en-US" sz="2400" b="0" i="0" u="none" strike="noStrike" cap="none" normalizeH="0" baseline="0" dirty="0">
                          <a:ln>
                            <a:noFill/>
                          </a:ln>
                          <a:solidFill>
                            <a:schemeClr val="tx1"/>
                          </a:solidFill>
                          <a:effectLst/>
                          <a:latin typeface="Arial" charset="0"/>
                        </a:rPr>
                        <a:t>Nonpunitive Response to Error (U)</a:t>
                      </a:r>
                    </a:p>
                  </a:txBody>
                  <a:tcPr marL="83585" marR="8358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228">
                <a:tc gridSpan="2">
                  <a:txBody>
                    <a:bodyPr/>
                    <a:lstStyle/>
                    <a:p>
                      <a:pPr marL="0" marR="0" lvl="0" indent="0" algn="l" defTabSz="914400" rtl="0" eaLnBrk="0" fontAlgn="base" latinLnBrk="0" hangingPunct="0">
                        <a:lnSpc>
                          <a:spcPct val="95000"/>
                        </a:lnSpc>
                        <a:spcBef>
                          <a:spcPct val="40000"/>
                        </a:spcBef>
                        <a:spcAft>
                          <a:spcPct val="0"/>
                        </a:spcAft>
                        <a:buClr>
                          <a:schemeClr val="folHlink"/>
                        </a:buClr>
                        <a:buSzPct val="90000"/>
                        <a:buFont typeface="Wingdings" pitchFamily="2" charset="2"/>
                        <a:buNone/>
                        <a:tabLst/>
                      </a:pPr>
                      <a:r>
                        <a:rPr kumimoji="0" lang="en-US" sz="2400" b="0" i="0" u="none" strike="noStrike" cap="none" normalizeH="0" baseline="0" dirty="0">
                          <a:ln>
                            <a:noFill/>
                          </a:ln>
                          <a:solidFill>
                            <a:schemeClr val="tx1"/>
                          </a:solidFill>
                          <a:effectLst/>
                          <a:latin typeface="Arial" charset="0"/>
                        </a:rPr>
                        <a:t>O=Outcome Measure, U=Unit, H=Hospital </a:t>
                      </a:r>
                    </a:p>
                  </a:txBody>
                  <a:tcPr marL="83585" marR="8358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95000"/>
                        </a:lnSpc>
                        <a:spcBef>
                          <a:spcPct val="40000"/>
                        </a:spcBef>
                        <a:spcAft>
                          <a:spcPct val="0"/>
                        </a:spcAft>
                        <a:buClr>
                          <a:srgbClr val="FF0000"/>
                        </a:buClr>
                        <a:buSzPct val="90000"/>
                        <a:buFontTx/>
                        <a:buChar char="•"/>
                        <a:tabLst/>
                      </a:pPr>
                      <a:endParaRPr kumimoji="0" lang="en-US" sz="2400" b="0"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4294967295"/>
          </p:nvPr>
        </p:nvSpPr>
        <p:spPr/>
        <p:txBody>
          <a:bodyPr/>
          <a:lstStyle/>
          <a:p>
            <a:pPr algn="l">
              <a:defRPr/>
            </a:pPr>
            <a:fld id="{EC6F2236-716D-4C4B-A3C8-155FC14E8D7A}" type="slidenum">
              <a:rPr lang="en-US" smtClean="0">
                <a:solidFill>
                  <a:schemeClr val="tx1">
                    <a:tint val="75000"/>
                  </a:schemeClr>
                </a:solidFill>
              </a:rPr>
              <a:pPr algn="l">
                <a:defRPr/>
              </a:pPr>
              <a:t>33</a:t>
            </a:fld>
            <a:endParaRPr lang="en-US">
              <a:solidFill>
                <a:schemeClr val="tx1">
                  <a:tint val="75000"/>
                </a:schemeClr>
              </a:solidFill>
            </a:endParaRPr>
          </a:p>
        </p:txBody>
      </p:sp>
    </p:spTree>
    <p:extLst>
      <p:ext uri="{BB962C8B-B14F-4D97-AF65-F5344CB8AC3E}">
        <p14:creationId xmlns:p14="http://schemas.microsoft.com/office/powerpoint/2010/main" val="2348347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rtlCol="0">
            <a:normAutofit fontScale="90000"/>
          </a:bodyPr>
          <a:lstStyle/>
          <a:p>
            <a:pPr eaLnBrk="1" fontAlgn="auto" hangingPunct="1">
              <a:spcAft>
                <a:spcPts val="0"/>
              </a:spcAft>
              <a:defRPr/>
            </a:pPr>
            <a:r>
              <a:rPr lang="en-US" dirty="0"/>
              <a:t>Crosswalk Reason’s Components</a:t>
            </a:r>
          </a:p>
        </p:txBody>
      </p:sp>
      <p:graphicFrame>
        <p:nvGraphicFramePr>
          <p:cNvPr id="125975" name="Group 23" descr="Another table that further illustrates Crosswalk Reason's Components. 3 rows, 2 columns. &#10;Flexible Culture- Authority pattersn relax when safety information is exchanged because those with authority respect the knowlesge of frontline workers. The HSOPS Dimensions or Outcome measures for units are teamwork within units, staffing, and communication openness. For the hospital, they are teamwork w/ units and hospital handoffs. &#10;Learning Culture-The organization will analyze reported information and then implement appropriate change. The HSOPS Dimensions or Outcome measures for the hospitals and units are hospital management support, manager actions, and feedback and communication. The Outcome measures would be the overall perceptions, and the patient safety grade. "/>
          <p:cNvGraphicFramePr>
            <a:graphicFrameLocks noGrp="1"/>
          </p:cNvGraphicFramePr>
          <p:nvPr>
            <p:ph idx="1"/>
            <p:extLst>
              <p:ext uri="{D42A27DB-BD31-4B8C-83A1-F6EECF244321}">
                <p14:modId xmlns:p14="http://schemas.microsoft.com/office/powerpoint/2010/main" val="3686668390"/>
              </p:ext>
            </p:extLst>
          </p:nvPr>
        </p:nvGraphicFramePr>
        <p:xfrm>
          <a:off x="493867" y="986409"/>
          <a:ext cx="8229219" cy="5288262"/>
        </p:xfrm>
        <a:graphic>
          <a:graphicData uri="http://schemas.openxmlformats.org/drawingml/2006/table">
            <a:tbl>
              <a:tblPr/>
              <a:tblGrid>
                <a:gridCol w="3819435">
                  <a:extLst>
                    <a:ext uri="{9D8B030D-6E8A-4147-A177-3AD203B41FA5}">
                      <a16:colId xmlns:a16="http://schemas.microsoft.com/office/drawing/2014/main" val="20000"/>
                    </a:ext>
                  </a:extLst>
                </a:gridCol>
                <a:gridCol w="4409784">
                  <a:extLst>
                    <a:ext uri="{9D8B030D-6E8A-4147-A177-3AD203B41FA5}">
                      <a16:colId xmlns:a16="http://schemas.microsoft.com/office/drawing/2014/main" val="20001"/>
                    </a:ext>
                  </a:extLst>
                </a:gridCol>
              </a:tblGrid>
              <a:tr h="558040">
                <a:tc>
                  <a:txBody>
                    <a:bodyPr/>
                    <a:lstStyle/>
                    <a:p>
                      <a:pPr marL="0" marR="0" lvl="0" indent="0" algn="l" defTabSz="914400" rtl="0" eaLnBrk="0" fontAlgn="base" latinLnBrk="0" hangingPunct="0">
                        <a:lnSpc>
                          <a:spcPct val="95000"/>
                        </a:lnSpc>
                        <a:spcBef>
                          <a:spcPct val="40000"/>
                        </a:spcBef>
                        <a:spcAft>
                          <a:spcPct val="0"/>
                        </a:spcAft>
                        <a:buClr>
                          <a:schemeClr val="folHlink"/>
                        </a:buClr>
                        <a:buSzPct val="90000"/>
                        <a:buFont typeface="Wingdings" pitchFamily="2" charset="2"/>
                        <a:buNone/>
                        <a:tabLst/>
                        <a:defRPr/>
                      </a:pPr>
                      <a:r>
                        <a:rPr kumimoji="0" lang="en-US" sz="2400" b="1" i="0" u="none" strike="noStrike" cap="none" normalizeH="0" baseline="0" dirty="0">
                          <a:ln>
                            <a:noFill/>
                          </a:ln>
                          <a:solidFill>
                            <a:schemeClr val="tx1"/>
                          </a:solidFill>
                          <a:effectLst/>
                          <a:latin typeface="Arial" charset="0"/>
                        </a:rPr>
                        <a:t>Reason’s Components</a:t>
                      </a:r>
                      <a:r>
                        <a:rPr kumimoji="0" lang="en-US" sz="2400" b="1" i="0" u="none" strike="noStrike" cap="none" normalizeH="0" baseline="30000" dirty="0">
                          <a:ln>
                            <a:noFill/>
                          </a:ln>
                          <a:solidFill>
                            <a:schemeClr val="tx1"/>
                          </a:solidFill>
                          <a:effectLst/>
                          <a:latin typeface="Arial" charset="0"/>
                        </a:rPr>
                        <a:t>7</a:t>
                      </a:r>
                    </a:p>
                  </a:txBody>
                  <a:tcPr marL="72573" marR="72573"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40000"/>
                        </a:spcBef>
                        <a:spcAft>
                          <a:spcPct val="0"/>
                        </a:spcAft>
                        <a:buClr>
                          <a:schemeClr val="folHlink"/>
                        </a:buClr>
                        <a:buSzPct val="90000"/>
                        <a:buFont typeface="Wingdings" pitchFamily="2" charset="2"/>
                        <a:buNone/>
                        <a:tabLst/>
                      </a:pPr>
                      <a:r>
                        <a:rPr kumimoji="0" lang="en-US" sz="2200" b="0" i="0" u="none" strike="noStrike" cap="none" normalizeH="0" baseline="0" dirty="0">
                          <a:ln>
                            <a:noFill/>
                          </a:ln>
                          <a:solidFill>
                            <a:schemeClr val="tx1"/>
                          </a:solidFill>
                          <a:effectLst/>
                          <a:latin typeface="Arial" charset="0"/>
                        </a:rPr>
                        <a:t>HSOPS Dimension or Outcome Measure</a:t>
                      </a:r>
                    </a:p>
                  </a:txBody>
                  <a:tcPr marL="72573" marR="72573"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33303">
                <a:tc>
                  <a:txBody>
                    <a:bodyPr/>
                    <a:lstStyle/>
                    <a:p>
                      <a:pPr marL="0" marR="0" lvl="0" indent="0" algn="l" defTabSz="914400" rtl="0" eaLnBrk="0" fontAlgn="base" latinLnBrk="0" hangingPunct="0">
                        <a:lnSpc>
                          <a:spcPct val="95000"/>
                        </a:lnSpc>
                        <a:spcBef>
                          <a:spcPct val="40000"/>
                        </a:spcBef>
                        <a:spcAft>
                          <a:spcPct val="0"/>
                        </a:spcAft>
                        <a:buClr>
                          <a:schemeClr val="folHlink"/>
                        </a:buClr>
                        <a:buSzPct val="90000"/>
                        <a:buFont typeface="Wingdings" pitchFamily="2" charset="2"/>
                        <a:buNone/>
                        <a:tabLst/>
                      </a:pPr>
                      <a:r>
                        <a:rPr kumimoji="0" lang="en-US" sz="2400" b="1" i="0" u="none" strike="noStrike" cap="none" normalizeH="0" baseline="0" dirty="0">
                          <a:ln>
                            <a:noFill/>
                          </a:ln>
                          <a:solidFill>
                            <a:schemeClr val="tx1"/>
                          </a:solidFill>
                          <a:effectLst/>
                          <a:latin typeface="Arial" charset="0"/>
                        </a:rPr>
                        <a:t>Flexible Culture</a:t>
                      </a:r>
                      <a:r>
                        <a:rPr kumimoji="0" lang="en-US" sz="2400" b="0" i="0" u="none" strike="noStrike" cap="none" normalizeH="0" baseline="0" dirty="0">
                          <a:ln>
                            <a:noFill/>
                          </a:ln>
                          <a:solidFill>
                            <a:schemeClr val="tx1"/>
                          </a:solidFill>
                          <a:effectLst/>
                          <a:latin typeface="Arial" charset="0"/>
                        </a:rPr>
                        <a:t> - authority patterns relax when safety information is exchanged because those with authority respect the knowledge of front-line</a:t>
                      </a:r>
                    </a:p>
                  </a:txBody>
                  <a:tcPr marL="72573" marR="72573"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ts val="600"/>
                        </a:spcBef>
                        <a:spcAft>
                          <a:spcPct val="0"/>
                        </a:spcAft>
                        <a:buClr>
                          <a:srgbClr val="FF0000"/>
                        </a:buClr>
                        <a:buSzPct val="90000"/>
                        <a:buFontTx/>
                        <a:buChar char="•"/>
                        <a:tabLst/>
                      </a:pPr>
                      <a:r>
                        <a:rPr kumimoji="0" lang="en-US" sz="2200" b="0" i="0" u="none" strike="noStrike" cap="none" normalizeH="0" baseline="0" dirty="0">
                          <a:ln>
                            <a:noFill/>
                          </a:ln>
                          <a:solidFill>
                            <a:schemeClr val="tx1"/>
                          </a:solidFill>
                          <a:effectLst/>
                          <a:latin typeface="Arial" charset="0"/>
                        </a:rPr>
                        <a:t>Teamwork w/in Units (U)</a:t>
                      </a:r>
                    </a:p>
                    <a:p>
                      <a:pPr marL="0" marR="0" lvl="0" indent="0" algn="l" defTabSz="914400" rtl="0" eaLnBrk="0" fontAlgn="base" latinLnBrk="0" hangingPunct="0">
                        <a:lnSpc>
                          <a:spcPct val="95000"/>
                        </a:lnSpc>
                        <a:spcBef>
                          <a:spcPts val="600"/>
                        </a:spcBef>
                        <a:spcAft>
                          <a:spcPct val="0"/>
                        </a:spcAft>
                        <a:buClr>
                          <a:srgbClr val="FF0000"/>
                        </a:buClr>
                        <a:buSzPct val="90000"/>
                        <a:buFontTx/>
                        <a:buChar char="•"/>
                        <a:tabLst/>
                      </a:pPr>
                      <a:r>
                        <a:rPr kumimoji="0" lang="en-US" sz="2200" b="0" i="0" u="none" strike="noStrike" cap="none" normalizeH="0" baseline="0" dirty="0">
                          <a:ln>
                            <a:noFill/>
                          </a:ln>
                          <a:solidFill>
                            <a:schemeClr val="tx1"/>
                          </a:solidFill>
                          <a:effectLst/>
                          <a:latin typeface="Arial" charset="0"/>
                        </a:rPr>
                        <a:t>Staffing (U)</a:t>
                      </a:r>
                    </a:p>
                    <a:p>
                      <a:pPr marL="0" marR="0" lvl="0" indent="0" algn="l" defTabSz="914400" rtl="0" eaLnBrk="0" fontAlgn="base" latinLnBrk="0" hangingPunct="0">
                        <a:lnSpc>
                          <a:spcPct val="95000"/>
                        </a:lnSpc>
                        <a:spcBef>
                          <a:spcPts val="600"/>
                        </a:spcBef>
                        <a:spcAft>
                          <a:spcPct val="0"/>
                        </a:spcAft>
                        <a:buClr>
                          <a:srgbClr val="FF0000"/>
                        </a:buClr>
                        <a:buSzPct val="90000"/>
                        <a:buFontTx/>
                        <a:buChar char="•"/>
                        <a:tabLst/>
                      </a:pPr>
                      <a:r>
                        <a:rPr kumimoji="0" lang="en-US" sz="2200" b="0" i="0" u="none" strike="noStrike" cap="none" normalizeH="0" baseline="0" dirty="0">
                          <a:ln>
                            <a:noFill/>
                          </a:ln>
                          <a:solidFill>
                            <a:schemeClr val="tx1"/>
                          </a:solidFill>
                          <a:effectLst/>
                          <a:latin typeface="Arial" charset="0"/>
                        </a:rPr>
                        <a:t>Communication Openness (U)</a:t>
                      </a:r>
                    </a:p>
                    <a:p>
                      <a:pPr marL="0" marR="0" lvl="0" indent="0" algn="l" defTabSz="914400" rtl="0" eaLnBrk="0" fontAlgn="base" latinLnBrk="0" hangingPunct="0">
                        <a:lnSpc>
                          <a:spcPct val="95000"/>
                        </a:lnSpc>
                        <a:spcBef>
                          <a:spcPts val="600"/>
                        </a:spcBef>
                        <a:spcAft>
                          <a:spcPct val="0"/>
                        </a:spcAft>
                        <a:buClr>
                          <a:srgbClr val="FF0000"/>
                        </a:buClr>
                        <a:buSzPct val="90000"/>
                        <a:buFontTx/>
                        <a:buChar char="•"/>
                        <a:tabLst/>
                      </a:pPr>
                      <a:r>
                        <a:rPr kumimoji="0" lang="en-US" sz="2200" b="0" i="0" u="none" strike="noStrike" cap="none" normalizeH="0" baseline="0" dirty="0">
                          <a:ln>
                            <a:noFill/>
                          </a:ln>
                          <a:solidFill>
                            <a:schemeClr val="tx1"/>
                          </a:solidFill>
                          <a:effectLst/>
                          <a:latin typeface="Arial" charset="0"/>
                        </a:rPr>
                        <a:t>Teamwork ax Units (H)</a:t>
                      </a:r>
                    </a:p>
                    <a:p>
                      <a:pPr marL="0" marR="0" lvl="0" indent="0" algn="l" defTabSz="914400" rtl="0" eaLnBrk="0" fontAlgn="base" latinLnBrk="0" hangingPunct="0">
                        <a:lnSpc>
                          <a:spcPct val="95000"/>
                        </a:lnSpc>
                        <a:spcBef>
                          <a:spcPts val="600"/>
                        </a:spcBef>
                        <a:spcAft>
                          <a:spcPct val="0"/>
                        </a:spcAft>
                        <a:buClr>
                          <a:srgbClr val="FF0000"/>
                        </a:buClr>
                        <a:buSzPct val="90000"/>
                        <a:buFontTx/>
                        <a:buChar char="•"/>
                        <a:tabLst/>
                      </a:pPr>
                      <a:r>
                        <a:rPr kumimoji="0" lang="en-US" sz="2200" b="0" i="0" u="none" strike="noStrike" cap="none" normalizeH="0" baseline="0" dirty="0">
                          <a:ln>
                            <a:noFill/>
                          </a:ln>
                          <a:solidFill>
                            <a:schemeClr val="tx1"/>
                          </a:solidFill>
                          <a:effectLst/>
                          <a:latin typeface="Arial" charset="0"/>
                        </a:rPr>
                        <a:t>Hospital Handoffs (H)</a:t>
                      </a:r>
                    </a:p>
                  </a:txBody>
                  <a:tcPr marL="72573" marR="72573"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47714">
                <a:tc>
                  <a:txBody>
                    <a:bodyPr/>
                    <a:lstStyle/>
                    <a:p>
                      <a:pPr marL="0" marR="0" lvl="0" indent="0" algn="l" defTabSz="914400" rtl="0" eaLnBrk="0" fontAlgn="base" latinLnBrk="0" hangingPunct="0">
                        <a:lnSpc>
                          <a:spcPct val="95000"/>
                        </a:lnSpc>
                        <a:spcBef>
                          <a:spcPct val="40000"/>
                        </a:spcBef>
                        <a:spcAft>
                          <a:spcPct val="0"/>
                        </a:spcAft>
                        <a:buClr>
                          <a:schemeClr val="folHlink"/>
                        </a:buClr>
                        <a:buSzPct val="90000"/>
                        <a:buFont typeface="Wingdings" pitchFamily="2" charset="2"/>
                        <a:buNone/>
                        <a:tabLst/>
                      </a:pPr>
                      <a:r>
                        <a:rPr kumimoji="0" lang="en-US" sz="2400" b="1" i="0" u="none" strike="noStrike" cap="none" normalizeH="0" baseline="0" dirty="0">
                          <a:ln>
                            <a:noFill/>
                          </a:ln>
                          <a:solidFill>
                            <a:schemeClr val="tx1"/>
                          </a:solidFill>
                          <a:effectLst/>
                          <a:latin typeface="Arial" charset="0"/>
                        </a:rPr>
                        <a:t>Learning Culture</a:t>
                      </a:r>
                      <a:r>
                        <a:rPr kumimoji="0" lang="en-US" sz="2400" b="0" i="0" u="none" strike="noStrike" cap="none" normalizeH="0" baseline="0" dirty="0">
                          <a:ln>
                            <a:noFill/>
                          </a:ln>
                          <a:solidFill>
                            <a:schemeClr val="tx1"/>
                          </a:solidFill>
                          <a:effectLst/>
                          <a:latin typeface="Arial" charset="0"/>
                        </a:rPr>
                        <a:t> - organization will analyze reported information and then implement appropriate change </a:t>
                      </a:r>
                    </a:p>
                  </a:txBody>
                  <a:tcPr marL="72573" marR="72573"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ts val="600"/>
                        </a:spcBef>
                        <a:spcAft>
                          <a:spcPct val="0"/>
                        </a:spcAft>
                        <a:buClr>
                          <a:srgbClr val="FF0000"/>
                        </a:buClr>
                        <a:buSzPct val="90000"/>
                        <a:buFontTx/>
                        <a:buChar char="•"/>
                        <a:tabLst/>
                      </a:pPr>
                      <a:r>
                        <a:rPr kumimoji="0" lang="en-US" sz="2200" b="0" i="0" u="none" strike="noStrike" cap="none" normalizeH="0" baseline="0" dirty="0">
                          <a:ln>
                            <a:noFill/>
                          </a:ln>
                          <a:solidFill>
                            <a:schemeClr val="tx1"/>
                          </a:solidFill>
                          <a:effectLst/>
                          <a:latin typeface="Arial" charset="0"/>
                        </a:rPr>
                        <a:t>Hospital Mgt Support (H)</a:t>
                      </a:r>
                    </a:p>
                    <a:p>
                      <a:pPr marL="0" marR="0" lvl="0" indent="0" algn="l" defTabSz="914400" rtl="0" eaLnBrk="0" fontAlgn="base" latinLnBrk="0" hangingPunct="0">
                        <a:lnSpc>
                          <a:spcPct val="95000"/>
                        </a:lnSpc>
                        <a:spcBef>
                          <a:spcPts val="600"/>
                        </a:spcBef>
                        <a:spcAft>
                          <a:spcPct val="0"/>
                        </a:spcAft>
                        <a:buClr>
                          <a:srgbClr val="FF0000"/>
                        </a:buClr>
                        <a:buSzPct val="90000"/>
                        <a:buFontTx/>
                        <a:buChar char="•"/>
                        <a:tabLst/>
                      </a:pPr>
                      <a:r>
                        <a:rPr kumimoji="0" lang="en-US" sz="2200" b="0" i="0" u="none" strike="noStrike" cap="none" normalizeH="0" baseline="0" dirty="0">
                          <a:ln>
                            <a:noFill/>
                          </a:ln>
                          <a:solidFill>
                            <a:schemeClr val="tx1"/>
                          </a:solidFill>
                          <a:effectLst/>
                          <a:latin typeface="Arial" charset="0"/>
                        </a:rPr>
                        <a:t>Manager Actions (U)</a:t>
                      </a:r>
                    </a:p>
                    <a:p>
                      <a:pPr marL="0" marR="0" lvl="0" indent="0" algn="l" defTabSz="914400" rtl="0" eaLnBrk="0" fontAlgn="base" latinLnBrk="0" hangingPunct="0">
                        <a:lnSpc>
                          <a:spcPct val="95000"/>
                        </a:lnSpc>
                        <a:spcBef>
                          <a:spcPts val="600"/>
                        </a:spcBef>
                        <a:spcAft>
                          <a:spcPct val="0"/>
                        </a:spcAft>
                        <a:buClr>
                          <a:srgbClr val="FF0000"/>
                        </a:buClr>
                        <a:buSzPct val="90000"/>
                        <a:buFontTx/>
                        <a:buChar char="•"/>
                        <a:tabLst/>
                      </a:pPr>
                      <a:r>
                        <a:rPr kumimoji="0" lang="en-US" sz="2200" b="0" i="0" u="none" strike="noStrike" cap="none" normalizeH="0" baseline="0" dirty="0">
                          <a:ln>
                            <a:noFill/>
                          </a:ln>
                          <a:solidFill>
                            <a:schemeClr val="tx1"/>
                          </a:solidFill>
                          <a:effectLst/>
                          <a:latin typeface="Arial" charset="0"/>
                        </a:rPr>
                        <a:t>Feedback &amp; Communication (U)</a:t>
                      </a:r>
                    </a:p>
                    <a:p>
                      <a:pPr marL="0" marR="0" lvl="0" indent="0" algn="l" defTabSz="914400" rtl="0" eaLnBrk="0" fontAlgn="base" latinLnBrk="0" hangingPunct="0">
                        <a:lnSpc>
                          <a:spcPct val="95000"/>
                        </a:lnSpc>
                        <a:spcBef>
                          <a:spcPts val="600"/>
                        </a:spcBef>
                        <a:spcAft>
                          <a:spcPct val="0"/>
                        </a:spcAft>
                        <a:buClr>
                          <a:srgbClr val="FF0000"/>
                        </a:buClr>
                        <a:buSzPct val="90000"/>
                        <a:buFontTx/>
                        <a:buChar char="•"/>
                        <a:tabLst/>
                      </a:pPr>
                      <a:r>
                        <a:rPr kumimoji="0" lang="en-US" sz="2200" b="0" i="0" u="none" strike="noStrike" cap="none" normalizeH="0" baseline="0" dirty="0">
                          <a:ln>
                            <a:noFill/>
                          </a:ln>
                          <a:solidFill>
                            <a:schemeClr val="tx1"/>
                          </a:solidFill>
                          <a:effectLst/>
                          <a:latin typeface="Arial" charset="0"/>
                        </a:rPr>
                        <a:t>Organizational Learning (U)</a:t>
                      </a:r>
                    </a:p>
                    <a:p>
                      <a:pPr marL="0" marR="0" lvl="0" indent="0" algn="l" defTabSz="914400" rtl="0" eaLnBrk="0" fontAlgn="base" latinLnBrk="0" hangingPunct="0">
                        <a:lnSpc>
                          <a:spcPct val="95000"/>
                        </a:lnSpc>
                        <a:spcBef>
                          <a:spcPts val="600"/>
                        </a:spcBef>
                        <a:spcAft>
                          <a:spcPct val="0"/>
                        </a:spcAft>
                        <a:buClr>
                          <a:srgbClr val="FF0000"/>
                        </a:buClr>
                        <a:buSzPct val="90000"/>
                        <a:buFontTx/>
                        <a:buChar char="•"/>
                        <a:tabLst/>
                      </a:pPr>
                      <a:r>
                        <a:rPr kumimoji="0" lang="en-US" sz="2200" b="0" i="0" u="none" strike="noStrike" cap="none" normalizeH="0" baseline="0" dirty="0">
                          <a:ln>
                            <a:noFill/>
                          </a:ln>
                          <a:solidFill>
                            <a:schemeClr val="tx1"/>
                          </a:solidFill>
                          <a:effectLst/>
                          <a:latin typeface="Arial" charset="0"/>
                        </a:rPr>
                        <a:t>Overall Perceptions (U)</a:t>
                      </a:r>
                    </a:p>
                    <a:p>
                      <a:pPr marL="0" marR="0" lvl="0" indent="0" algn="l" defTabSz="914400" rtl="0" eaLnBrk="0" fontAlgn="base" latinLnBrk="0" hangingPunct="0">
                        <a:lnSpc>
                          <a:spcPct val="95000"/>
                        </a:lnSpc>
                        <a:spcBef>
                          <a:spcPts val="600"/>
                        </a:spcBef>
                        <a:spcAft>
                          <a:spcPct val="0"/>
                        </a:spcAft>
                        <a:buClr>
                          <a:srgbClr val="FF0000"/>
                        </a:buClr>
                        <a:buSzPct val="90000"/>
                        <a:buFontTx/>
                        <a:buChar char="•"/>
                        <a:tabLst/>
                      </a:pPr>
                      <a:r>
                        <a:rPr kumimoji="0" lang="en-US" sz="2200" b="0" i="0" u="none" strike="noStrike" cap="none" normalizeH="0" baseline="0" dirty="0">
                          <a:ln>
                            <a:noFill/>
                          </a:ln>
                          <a:solidFill>
                            <a:schemeClr val="tx1"/>
                          </a:solidFill>
                          <a:effectLst/>
                          <a:latin typeface="Arial" charset="0"/>
                        </a:rPr>
                        <a:t>Patient Safety Grade (O)</a:t>
                      </a:r>
                    </a:p>
                  </a:txBody>
                  <a:tcPr marL="72573" marR="72573"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4294967295"/>
          </p:nvPr>
        </p:nvSpPr>
        <p:spPr/>
        <p:txBody>
          <a:bodyPr/>
          <a:lstStyle/>
          <a:p>
            <a:pPr algn="l">
              <a:defRPr/>
            </a:pPr>
            <a:fld id="{652E895C-C394-4DEE-9ABC-0EAE4CC788C9}" type="slidenum">
              <a:rPr lang="en-US" smtClean="0">
                <a:solidFill>
                  <a:schemeClr val="tx1">
                    <a:tint val="75000"/>
                  </a:schemeClr>
                </a:solidFill>
              </a:rPr>
              <a:pPr algn="l">
                <a:defRPr/>
              </a:pPr>
              <a:t>34</a:t>
            </a:fld>
            <a:endParaRPr lang="en-US">
              <a:solidFill>
                <a:schemeClr val="tx1">
                  <a:tint val="75000"/>
                </a:schemeClr>
              </a:solidFill>
            </a:endParaRPr>
          </a:p>
        </p:txBody>
      </p:sp>
    </p:spTree>
    <p:extLst>
      <p:ext uri="{BB962C8B-B14F-4D97-AF65-F5344CB8AC3E}">
        <p14:creationId xmlns:p14="http://schemas.microsoft.com/office/powerpoint/2010/main" val="3909515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Conduct SOPS</a:t>
            </a:r>
            <a:endParaRPr lang="en-US" dirty="0"/>
          </a:p>
        </p:txBody>
      </p:sp>
      <p:sp>
        <p:nvSpPr>
          <p:cNvPr id="3" name="Content Placeholder 2"/>
          <p:cNvSpPr>
            <a:spLocks noGrp="1"/>
          </p:cNvSpPr>
          <p:nvPr>
            <p:ph idx="1"/>
          </p:nvPr>
        </p:nvSpPr>
        <p:spPr>
          <a:xfrm>
            <a:off x="457200" y="1309396"/>
            <a:ext cx="8229600" cy="4525963"/>
          </a:xfrm>
        </p:spPr>
        <p:txBody>
          <a:bodyPr>
            <a:normAutofit/>
          </a:bodyPr>
          <a:lstStyle/>
          <a:p>
            <a:r>
              <a:rPr lang="en-US" sz="3600" dirty="0" smtClean="0"/>
              <a:t>AHRQ resources to help you conduct </a:t>
            </a:r>
            <a:r>
              <a:rPr lang="en-US" sz="3600" dirty="0"/>
              <a:t>the </a:t>
            </a:r>
            <a:r>
              <a:rPr lang="en-US" sz="3600" dirty="0" smtClean="0"/>
              <a:t>survey directly in your organization: </a:t>
            </a:r>
            <a:r>
              <a:rPr lang="en-US" sz="3600" dirty="0" smtClean="0">
                <a:hlinkClick r:id="rId2"/>
              </a:rPr>
              <a:t>https</a:t>
            </a:r>
            <a:r>
              <a:rPr lang="en-US" sz="3600" dirty="0">
                <a:hlinkClick r:id="rId2"/>
              </a:rPr>
              <a:t>://</a:t>
            </a:r>
            <a:r>
              <a:rPr lang="en-US" sz="3600" dirty="0" smtClean="0">
                <a:hlinkClick r:id="rId2"/>
              </a:rPr>
              <a:t>www.ahrq.gov/sops/surveys/index.html</a:t>
            </a:r>
            <a:r>
              <a:rPr lang="en-US" sz="3600" dirty="0" smtClean="0"/>
              <a:t> </a:t>
            </a:r>
          </a:p>
          <a:p>
            <a:r>
              <a:rPr lang="en-US" sz="3600" dirty="0" smtClean="0"/>
              <a:t>Use a vendor to help you conduct the survey</a:t>
            </a:r>
            <a:endParaRPr lang="en-US" sz="3600" dirty="0"/>
          </a:p>
        </p:txBody>
      </p:sp>
    </p:spTree>
    <p:extLst>
      <p:ext uri="{BB962C8B-B14F-4D97-AF65-F5344CB8AC3E}">
        <p14:creationId xmlns:p14="http://schemas.microsoft.com/office/powerpoint/2010/main" val="1025989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z="4000" dirty="0"/>
              <a:t>Conduct HSOPS with NCPS</a:t>
            </a:r>
            <a:endParaRPr lang="en-US" sz="4000" baseline="30000" dirty="0"/>
          </a:p>
        </p:txBody>
      </p:sp>
      <p:sp>
        <p:nvSpPr>
          <p:cNvPr id="74755" name="Rectangle 3"/>
          <p:cNvSpPr>
            <a:spLocks noGrp="1" noChangeArrowheads="1"/>
          </p:cNvSpPr>
          <p:nvPr>
            <p:ph idx="1"/>
          </p:nvPr>
        </p:nvSpPr>
        <p:spPr>
          <a:xfrm>
            <a:off x="457200" y="1166018"/>
            <a:ext cx="8229600" cy="5082382"/>
          </a:xfrm>
        </p:spPr>
        <p:txBody>
          <a:bodyPr>
            <a:normAutofit/>
          </a:bodyPr>
          <a:lstStyle/>
          <a:p>
            <a:pPr eaLnBrk="1" hangingPunct="1"/>
            <a:r>
              <a:rPr lang="en-US" sz="2800" dirty="0"/>
              <a:t>NCPS uses principles of survey research to </a:t>
            </a:r>
          </a:p>
          <a:p>
            <a:pPr lvl="1"/>
            <a:r>
              <a:rPr lang="en-US" sz="2400" dirty="0"/>
              <a:t>Ensure adequate response rate &gt; 50%</a:t>
            </a:r>
          </a:p>
          <a:p>
            <a:pPr lvl="1"/>
            <a:r>
              <a:rPr lang="en-US" sz="2400" dirty="0"/>
              <a:t>Accurately determine response rate</a:t>
            </a:r>
          </a:p>
          <a:p>
            <a:pPr lvl="1"/>
            <a:r>
              <a:rPr lang="en-US" sz="2400" dirty="0"/>
              <a:t>Ensure confidentiality of respondents</a:t>
            </a:r>
          </a:p>
          <a:p>
            <a:pPr lvl="1"/>
            <a:r>
              <a:rPr lang="en-US" sz="2400" dirty="0"/>
              <a:t>Correctly code reverse-worded survey items</a:t>
            </a:r>
          </a:p>
          <a:p>
            <a:pPr eaLnBrk="1" hangingPunct="1"/>
            <a:r>
              <a:rPr lang="en-US" sz="2800" dirty="0"/>
              <a:t>NCPS will customize survey demographics to ensure accurate assessment at level of Work Area (microcultures) and Job Title (subcultures)</a:t>
            </a:r>
          </a:p>
          <a:p>
            <a:r>
              <a:rPr lang="en-US" sz="2800" dirty="0"/>
              <a:t>NCPS provides a reports to assist in understanding results and implementing strong action plans for improvement based on evidence-based interventions</a:t>
            </a:r>
          </a:p>
        </p:txBody>
      </p:sp>
      <p:sp>
        <p:nvSpPr>
          <p:cNvPr id="21508" name="Slide Number Placeholder 8"/>
          <p:cNvSpPr>
            <a:spLocks noGrp="1"/>
          </p:cNvSpPr>
          <p:nvPr>
            <p:ph type="sldNum" sz="quarter" idx="4294967295"/>
          </p:nvPr>
        </p:nvSpPr>
        <p:spPr>
          <a:prstGeom prst="ellipse">
            <a:avLst/>
          </a:prstGeom>
        </p:spPr>
        <p:txBody>
          <a:bodyPr/>
          <a:lstStyle/>
          <a:p>
            <a:pPr>
              <a:defRPr/>
            </a:pPr>
            <a:fld id="{17A11458-9306-4C1F-B46B-6033CB043297}" type="slidenum">
              <a:rPr lang="en-US" smtClean="0"/>
              <a:pPr>
                <a:defRPr/>
              </a:pPr>
              <a:t>36</a:t>
            </a:fld>
            <a:endParaRPr lang="en-US" dirty="0"/>
          </a:p>
        </p:txBody>
      </p:sp>
    </p:spTree>
    <p:extLst>
      <p:ext uri="{BB962C8B-B14F-4D97-AF65-F5344CB8AC3E}">
        <p14:creationId xmlns:p14="http://schemas.microsoft.com/office/powerpoint/2010/main" val="4242545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prstClr val="white"/>
                </a:solidFill>
                <a:latin typeface="Gill Sans MT" panose="020B0502020104020203"/>
              </a:rPr>
              <a:t>Check-in For Relevance</a:t>
            </a:r>
            <a:endParaRPr lang="en-US" dirty="0"/>
          </a:p>
        </p:txBody>
      </p:sp>
      <p:sp>
        <p:nvSpPr>
          <p:cNvPr id="3" name="Content Placeholder 2"/>
          <p:cNvSpPr>
            <a:spLocks noGrp="1"/>
          </p:cNvSpPr>
          <p:nvPr>
            <p:ph idx="1"/>
          </p:nvPr>
        </p:nvSpPr>
        <p:spPr>
          <a:xfrm>
            <a:off x="228600" y="1600201"/>
            <a:ext cx="8458015" cy="3886199"/>
          </a:xfrm>
        </p:spPr>
        <p:txBody>
          <a:bodyPr>
            <a:normAutofit fontScale="92500" lnSpcReduction="20000"/>
          </a:bodyPr>
          <a:lstStyle/>
          <a:p>
            <a:r>
              <a:rPr lang="en-US" dirty="0" smtClean="0"/>
              <a:t>Why would an organization assess their safety culture?</a:t>
            </a:r>
          </a:p>
          <a:p>
            <a:r>
              <a:rPr lang="en-US" dirty="0" smtClean="0"/>
              <a:t>What would conducting SOPS tell you?</a:t>
            </a:r>
          </a:p>
          <a:p>
            <a:r>
              <a:rPr lang="en-US" dirty="0" smtClean="0"/>
              <a:t>What resources are available to you to conduct SOPS?</a:t>
            </a:r>
          </a:p>
          <a:p>
            <a:r>
              <a:rPr lang="en-US" dirty="0" smtClean="0"/>
              <a:t>Has your organization conducted SOPS? Do you have access to the results?  What did you find?</a:t>
            </a:r>
          </a:p>
          <a:p>
            <a:r>
              <a:rPr lang="en-US" dirty="0" smtClean="0"/>
              <a:t>Share your experience and thoughts.  What challenges do you face?</a:t>
            </a:r>
          </a:p>
          <a:p>
            <a:endParaRPr lang="en-US" dirty="0"/>
          </a:p>
        </p:txBody>
      </p:sp>
    </p:spTree>
    <p:extLst>
      <p:ext uri="{BB962C8B-B14F-4D97-AF65-F5344CB8AC3E}">
        <p14:creationId xmlns:p14="http://schemas.microsoft.com/office/powerpoint/2010/main" val="4158582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7C63-F291-42C0-9368-EF30540E6282}"/>
              </a:ext>
            </a:extLst>
          </p:cNvPr>
          <p:cNvSpPr>
            <a:spLocks noGrp="1"/>
          </p:cNvSpPr>
          <p:nvPr>
            <p:ph type="title"/>
          </p:nvPr>
        </p:nvSpPr>
        <p:spPr/>
        <p:txBody>
          <a:bodyPr>
            <a:normAutofit fontScale="90000"/>
          </a:bodyPr>
          <a:lstStyle/>
          <a:p>
            <a:r>
              <a:rPr lang="en-US" dirty="0"/>
              <a:t>Obj.6 Four Types of Interventions to Support Safety Culture</a:t>
            </a:r>
          </a:p>
        </p:txBody>
      </p:sp>
      <p:sp>
        <p:nvSpPr>
          <p:cNvPr id="3" name="Content Placeholder 2">
            <a:extLst>
              <a:ext uri="{FF2B5EF4-FFF2-40B4-BE49-F238E27FC236}">
                <a16:creationId xmlns:a16="http://schemas.microsoft.com/office/drawing/2014/main" id="{C52471FE-3472-4CE9-928A-AC6C11CD123F}"/>
              </a:ext>
            </a:extLst>
          </p:cNvPr>
          <p:cNvSpPr>
            <a:spLocks noGrp="1"/>
          </p:cNvSpPr>
          <p:nvPr>
            <p:ph idx="1"/>
          </p:nvPr>
        </p:nvSpPr>
        <p:spPr>
          <a:xfrm>
            <a:off x="457200" y="1447800"/>
            <a:ext cx="8229600" cy="4724400"/>
          </a:xfrm>
        </p:spPr>
        <p:txBody>
          <a:bodyPr>
            <a:normAutofit fontScale="85000" lnSpcReduction="10000"/>
          </a:bodyPr>
          <a:lstStyle/>
          <a:p>
            <a:pPr marL="0" indent="0">
              <a:buNone/>
            </a:pPr>
            <a:r>
              <a:rPr lang="en-US" sz="4000" b="1" dirty="0"/>
              <a:t>1</a:t>
            </a:r>
            <a:r>
              <a:rPr lang="en-US" sz="4000" b="1" dirty="0" smtClean="0"/>
              <a:t>. </a:t>
            </a:r>
            <a:r>
              <a:rPr lang="en-US" sz="4000" b="1" dirty="0"/>
              <a:t>Just Culture</a:t>
            </a:r>
          </a:p>
          <a:p>
            <a:pPr marL="0" indent="0">
              <a:buNone/>
            </a:pPr>
            <a:r>
              <a:rPr lang="en-US" dirty="0"/>
              <a:t>“The Just Culture program teaches hospital leadership to address safety concerns by offering a strategy so that employees are not punished for decisions taken in good faith. The Just Culture Algorithm™ is a structured approach that encourages hospitals to look at system factors instead of individual blame yet teaches an organization how to detect and manage disruptive and unprofessional behavior that puts patients at risk… Each manager has the Just Culture Algorithm posted in their office so that it is visible to all staﬀ.” </a:t>
            </a:r>
            <a:r>
              <a:rPr lang="en-US" sz="1800" dirty="0"/>
              <a:t>(Campione et al., 2018, p. 28)</a:t>
            </a:r>
            <a:endParaRPr lang="en-US" dirty="0"/>
          </a:p>
          <a:p>
            <a:endParaRPr lang="en-US" dirty="0"/>
          </a:p>
        </p:txBody>
      </p:sp>
    </p:spTree>
    <p:extLst>
      <p:ext uri="{BB962C8B-B14F-4D97-AF65-F5344CB8AC3E}">
        <p14:creationId xmlns:p14="http://schemas.microsoft.com/office/powerpoint/2010/main" val="2778527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Content Placeholder 2"/>
          <p:cNvSpPr>
            <a:spLocks noGrp="1"/>
          </p:cNvSpPr>
          <p:nvPr>
            <p:ph idx="1"/>
          </p:nvPr>
        </p:nvSpPr>
        <p:spPr>
          <a:xfrm>
            <a:off x="457200" y="1143000"/>
            <a:ext cx="8229600" cy="4983163"/>
          </a:xfrm>
        </p:spPr>
        <p:txBody>
          <a:bodyPr>
            <a:normAutofit/>
          </a:bodyPr>
          <a:lstStyle/>
          <a:p>
            <a:pPr>
              <a:lnSpc>
                <a:spcPct val="80000"/>
              </a:lnSpc>
            </a:pPr>
            <a:r>
              <a:rPr lang="en-US" altLang="en-US" sz="2800" dirty="0">
                <a:latin typeface="Arial" panose="020B0604020202020204" pitchFamily="34" charset="0"/>
                <a:cs typeface="Arial" panose="020B0604020202020204" pitchFamily="34" charset="0"/>
              </a:rPr>
              <a:t>Algorithm-based decision-making to manage behavior: human error, at-risk, reckless </a:t>
            </a:r>
          </a:p>
          <a:p>
            <a:pPr marL="295275">
              <a:lnSpc>
                <a:spcPct val="80000"/>
              </a:lnSpc>
            </a:pPr>
            <a:r>
              <a:rPr lang="en-US" altLang="en-US" sz="2800" dirty="0">
                <a:latin typeface="Arial" panose="020B0604020202020204" pitchFamily="34" charset="0"/>
                <a:cs typeface="Arial" panose="020B0604020202020204" pitchFamily="34" charset="0"/>
              </a:rPr>
              <a:t>Shared accountability: employees accountable for their behavior; management accountable for systems </a:t>
            </a:r>
          </a:p>
        </p:txBody>
      </p:sp>
      <p:grpSp>
        <p:nvGrpSpPr>
          <p:cNvPr id="24" name="Group 23" descr="Image illustrating three categories of human behavior."/>
          <p:cNvGrpSpPr/>
          <p:nvPr/>
        </p:nvGrpSpPr>
        <p:grpSpPr>
          <a:xfrm>
            <a:off x="685800" y="2971800"/>
            <a:ext cx="8153400" cy="2895084"/>
            <a:chOff x="990600" y="4144962"/>
            <a:chExt cx="7181850" cy="2060976"/>
          </a:xfrm>
        </p:grpSpPr>
        <p:grpSp>
          <p:nvGrpSpPr>
            <p:cNvPr id="5" name="Group 4"/>
            <p:cNvGrpSpPr/>
            <p:nvPr/>
          </p:nvGrpSpPr>
          <p:grpSpPr>
            <a:xfrm>
              <a:off x="5927725" y="4266407"/>
              <a:ext cx="2244725" cy="1524793"/>
              <a:chOff x="5927725" y="2392363"/>
              <a:chExt cx="2244725" cy="1524793"/>
            </a:xfrm>
          </p:grpSpPr>
          <p:sp>
            <p:nvSpPr>
              <p:cNvPr id="6" name="Rectangle 19"/>
              <p:cNvSpPr>
                <a:spLocks noChangeArrowheads="1"/>
              </p:cNvSpPr>
              <p:nvPr/>
            </p:nvSpPr>
            <p:spPr bwMode="auto">
              <a:xfrm>
                <a:off x="5927725" y="2392363"/>
                <a:ext cx="2244725" cy="1524793"/>
              </a:xfrm>
              <a:prstGeom prst="rect">
                <a:avLst/>
              </a:prstGeom>
              <a:solidFill>
                <a:srgbClr val="4E697D"/>
              </a:solidFill>
              <a:ln>
                <a:noFill/>
              </a:ln>
              <a:scene3d>
                <a:camera prst="orthographicFront"/>
                <a:lightRig rig="threePt" dir="t"/>
              </a:scene3d>
              <a:sp3d contourW="38100">
                <a:bevelT w="114300" prst="artDeco"/>
                <a:contourClr>
                  <a:sysClr val="window" lastClr="FFFFFF"/>
                </a:contourClr>
              </a:sp3d>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ヒラギノ角ゴ Pro W3"/>
                  <a:cs typeface="ヒラギノ角ゴ Pro W3"/>
                </a:endParaRPr>
              </a:p>
            </p:txBody>
          </p:sp>
          <p:sp>
            <p:nvSpPr>
              <p:cNvPr id="7" name="Text Box 20"/>
              <p:cNvSpPr txBox="1">
                <a:spLocks noChangeArrowheads="1"/>
              </p:cNvSpPr>
              <p:nvPr/>
            </p:nvSpPr>
            <p:spPr bwMode="auto">
              <a:xfrm>
                <a:off x="5927725" y="2423318"/>
                <a:ext cx="2244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1846" tIns="50923" rIns="101846" bIns="50923"/>
              <a:lstStyle>
                <a:lvl1pPr defTabSz="1019175" eaLnBrk="0" hangingPunct="0">
                  <a:defRPr sz="1000">
                    <a:solidFill>
                      <a:schemeClr val="bg1"/>
                    </a:solidFill>
                    <a:latin typeface="Arial" pitchFamily="34" charset="0"/>
                  </a:defRPr>
                </a:lvl1pPr>
                <a:lvl2pPr marL="742950" indent="-285750" defTabSz="1019175" eaLnBrk="0" hangingPunct="0">
                  <a:defRPr sz="1000">
                    <a:solidFill>
                      <a:schemeClr val="bg1"/>
                    </a:solidFill>
                    <a:latin typeface="Arial" pitchFamily="34" charset="0"/>
                  </a:defRPr>
                </a:lvl2pPr>
                <a:lvl3pPr marL="1143000" indent="-228600" defTabSz="1019175" eaLnBrk="0" hangingPunct="0">
                  <a:defRPr sz="1000">
                    <a:solidFill>
                      <a:schemeClr val="bg1"/>
                    </a:solidFill>
                    <a:latin typeface="Arial" pitchFamily="34" charset="0"/>
                  </a:defRPr>
                </a:lvl3pPr>
                <a:lvl4pPr marL="1600200" indent="-228600" defTabSz="1019175" eaLnBrk="0" hangingPunct="0">
                  <a:defRPr sz="1000">
                    <a:solidFill>
                      <a:schemeClr val="bg1"/>
                    </a:solidFill>
                    <a:latin typeface="Arial" pitchFamily="34" charset="0"/>
                  </a:defRPr>
                </a:lvl4pPr>
                <a:lvl5pPr marL="2057400" indent="-228600" defTabSz="1019175" eaLnBrk="0" hangingPunct="0">
                  <a:defRPr sz="1000">
                    <a:solidFill>
                      <a:schemeClr val="bg1"/>
                    </a:solidFill>
                    <a:latin typeface="Arial" pitchFamily="34" charset="0"/>
                  </a:defRPr>
                </a:lvl5pPr>
                <a:lvl6pPr marL="2514600" indent="-228600" defTabSz="1019175" eaLnBrk="0" fontAlgn="base" hangingPunct="0">
                  <a:spcBef>
                    <a:spcPct val="0"/>
                  </a:spcBef>
                  <a:spcAft>
                    <a:spcPct val="0"/>
                  </a:spcAft>
                  <a:defRPr sz="1000">
                    <a:solidFill>
                      <a:schemeClr val="bg1"/>
                    </a:solidFill>
                    <a:latin typeface="Arial" pitchFamily="34" charset="0"/>
                  </a:defRPr>
                </a:lvl6pPr>
                <a:lvl7pPr marL="2971800" indent="-228600" defTabSz="1019175" eaLnBrk="0" fontAlgn="base" hangingPunct="0">
                  <a:spcBef>
                    <a:spcPct val="0"/>
                  </a:spcBef>
                  <a:spcAft>
                    <a:spcPct val="0"/>
                  </a:spcAft>
                  <a:defRPr sz="1000">
                    <a:solidFill>
                      <a:schemeClr val="bg1"/>
                    </a:solidFill>
                    <a:latin typeface="Arial" pitchFamily="34" charset="0"/>
                  </a:defRPr>
                </a:lvl7pPr>
                <a:lvl8pPr marL="3429000" indent="-228600" defTabSz="1019175" eaLnBrk="0" fontAlgn="base" hangingPunct="0">
                  <a:spcBef>
                    <a:spcPct val="0"/>
                  </a:spcBef>
                  <a:spcAft>
                    <a:spcPct val="0"/>
                  </a:spcAft>
                  <a:defRPr sz="1000">
                    <a:solidFill>
                      <a:schemeClr val="bg1"/>
                    </a:solidFill>
                    <a:latin typeface="Arial" pitchFamily="34" charset="0"/>
                  </a:defRPr>
                </a:lvl8pPr>
                <a:lvl9pPr marL="3886200" indent="-228600" defTabSz="1019175" eaLnBrk="0" fontAlgn="base" hangingPunct="0">
                  <a:spcBef>
                    <a:spcPct val="0"/>
                  </a:spcBef>
                  <a:spcAft>
                    <a:spcPct val="0"/>
                  </a:spcAft>
                  <a:defRPr sz="1000">
                    <a:solidFill>
                      <a:schemeClr val="bg1"/>
                    </a:solidFill>
                    <a:latin typeface="Arial" pitchFamily="34" charset="0"/>
                  </a:defRPr>
                </a:lvl9pPr>
              </a:lstStyle>
              <a:p>
                <a:pPr algn="ctr" eaLnBrk="1" hangingPunct="1"/>
                <a:r>
                  <a:rPr lang="en-US" sz="2400" b="1" dirty="0">
                    <a:solidFill>
                      <a:srgbClr val="FFFFFF"/>
                    </a:solidFill>
                    <a:ea typeface="ヒラギノ角ゴ Pro W3"/>
                    <a:cs typeface="ヒラギノ角ゴ Pro W3"/>
                  </a:rPr>
                  <a:t>Reckless</a:t>
                </a:r>
              </a:p>
              <a:p>
                <a:pPr algn="ctr" eaLnBrk="1" hangingPunct="1"/>
                <a:r>
                  <a:rPr lang="en-US" sz="2400" b="1" dirty="0">
                    <a:solidFill>
                      <a:srgbClr val="FFFFFF"/>
                    </a:solidFill>
                    <a:ea typeface="ヒラギノ角ゴ Pro W3"/>
                    <a:cs typeface="ヒラギノ角ゴ Pro W3"/>
                  </a:rPr>
                  <a:t>Behavior</a:t>
                </a:r>
                <a:endParaRPr lang="en-US" sz="2400" dirty="0">
                  <a:solidFill>
                    <a:srgbClr val="FFFFFF"/>
                  </a:solidFill>
                  <a:ea typeface="ヒラギノ角ゴ Pro W3"/>
                  <a:cs typeface="ヒラギノ角ゴ Pro W3"/>
                </a:endParaRPr>
              </a:p>
              <a:p>
                <a:pPr eaLnBrk="1" hangingPunct="1"/>
                <a:endParaRPr lang="en-US" sz="1800" dirty="0">
                  <a:solidFill>
                    <a:srgbClr val="FFFFFF"/>
                  </a:solidFill>
                  <a:latin typeface="Times New Roman" pitchFamily="18" charset="0"/>
                  <a:ea typeface="ヒラギノ角ゴ Pro W3"/>
                  <a:cs typeface="ヒラギノ角ゴ Pro W3"/>
                </a:endParaRPr>
              </a:p>
            </p:txBody>
          </p:sp>
          <p:sp>
            <p:nvSpPr>
              <p:cNvPr id="8" name="Text Box 21"/>
              <p:cNvSpPr txBox="1">
                <a:spLocks noChangeArrowheads="1"/>
              </p:cNvSpPr>
              <p:nvPr/>
            </p:nvSpPr>
            <p:spPr bwMode="auto">
              <a:xfrm>
                <a:off x="5927725" y="3087646"/>
                <a:ext cx="22447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1846" tIns="50923" rIns="101846" bIns="50923"/>
              <a:lstStyle>
                <a:lvl1pPr defTabSz="1019175" eaLnBrk="0" hangingPunct="0">
                  <a:defRPr sz="1000">
                    <a:solidFill>
                      <a:schemeClr val="bg1"/>
                    </a:solidFill>
                    <a:latin typeface="Arial" pitchFamily="34" charset="0"/>
                  </a:defRPr>
                </a:lvl1pPr>
                <a:lvl2pPr marL="742950" indent="-285750" defTabSz="1019175" eaLnBrk="0" hangingPunct="0">
                  <a:defRPr sz="1000">
                    <a:solidFill>
                      <a:schemeClr val="bg1"/>
                    </a:solidFill>
                    <a:latin typeface="Arial" pitchFamily="34" charset="0"/>
                  </a:defRPr>
                </a:lvl2pPr>
                <a:lvl3pPr marL="1143000" indent="-228600" defTabSz="1019175" eaLnBrk="0" hangingPunct="0">
                  <a:defRPr sz="1000">
                    <a:solidFill>
                      <a:schemeClr val="bg1"/>
                    </a:solidFill>
                    <a:latin typeface="Arial" pitchFamily="34" charset="0"/>
                  </a:defRPr>
                </a:lvl3pPr>
                <a:lvl4pPr marL="1600200" indent="-228600" defTabSz="1019175" eaLnBrk="0" hangingPunct="0">
                  <a:defRPr sz="1000">
                    <a:solidFill>
                      <a:schemeClr val="bg1"/>
                    </a:solidFill>
                    <a:latin typeface="Arial" pitchFamily="34" charset="0"/>
                  </a:defRPr>
                </a:lvl4pPr>
                <a:lvl5pPr marL="2057400" indent="-228600" defTabSz="1019175" eaLnBrk="0" hangingPunct="0">
                  <a:defRPr sz="1000">
                    <a:solidFill>
                      <a:schemeClr val="bg1"/>
                    </a:solidFill>
                    <a:latin typeface="Arial" pitchFamily="34" charset="0"/>
                  </a:defRPr>
                </a:lvl5pPr>
                <a:lvl6pPr marL="2514600" indent="-228600" defTabSz="1019175" eaLnBrk="0" fontAlgn="base" hangingPunct="0">
                  <a:spcBef>
                    <a:spcPct val="0"/>
                  </a:spcBef>
                  <a:spcAft>
                    <a:spcPct val="0"/>
                  </a:spcAft>
                  <a:defRPr sz="1000">
                    <a:solidFill>
                      <a:schemeClr val="bg1"/>
                    </a:solidFill>
                    <a:latin typeface="Arial" pitchFamily="34" charset="0"/>
                  </a:defRPr>
                </a:lvl6pPr>
                <a:lvl7pPr marL="2971800" indent="-228600" defTabSz="1019175" eaLnBrk="0" fontAlgn="base" hangingPunct="0">
                  <a:spcBef>
                    <a:spcPct val="0"/>
                  </a:spcBef>
                  <a:spcAft>
                    <a:spcPct val="0"/>
                  </a:spcAft>
                  <a:defRPr sz="1000">
                    <a:solidFill>
                      <a:schemeClr val="bg1"/>
                    </a:solidFill>
                    <a:latin typeface="Arial" pitchFamily="34" charset="0"/>
                  </a:defRPr>
                </a:lvl7pPr>
                <a:lvl8pPr marL="3429000" indent="-228600" defTabSz="1019175" eaLnBrk="0" fontAlgn="base" hangingPunct="0">
                  <a:spcBef>
                    <a:spcPct val="0"/>
                  </a:spcBef>
                  <a:spcAft>
                    <a:spcPct val="0"/>
                  </a:spcAft>
                  <a:defRPr sz="1000">
                    <a:solidFill>
                      <a:schemeClr val="bg1"/>
                    </a:solidFill>
                    <a:latin typeface="Arial" pitchFamily="34" charset="0"/>
                  </a:defRPr>
                </a:lvl8pPr>
                <a:lvl9pPr marL="3886200" indent="-228600" defTabSz="1019175" eaLnBrk="0" fontAlgn="base" hangingPunct="0">
                  <a:spcBef>
                    <a:spcPct val="0"/>
                  </a:spcBef>
                  <a:spcAft>
                    <a:spcPct val="0"/>
                  </a:spcAft>
                  <a:defRPr sz="1000">
                    <a:solidFill>
                      <a:schemeClr val="bg1"/>
                    </a:solidFill>
                    <a:latin typeface="Arial" pitchFamily="34" charset="0"/>
                  </a:defRPr>
                </a:lvl9pPr>
              </a:lstStyle>
              <a:p>
                <a:pPr algn="ctr" eaLnBrk="1" hangingPunct="1"/>
                <a:r>
                  <a:rPr lang="en-US" sz="1800" i="1" dirty="0">
                    <a:solidFill>
                      <a:srgbClr val="FFFFFF"/>
                    </a:solidFill>
                    <a:ea typeface="ヒラギノ角ゴ Pro W3"/>
                    <a:cs typeface="ヒラギノ角ゴ Pro W3"/>
                  </a:rPr>
                  <a:t>Choice to consciously disregard a substantial and unjustifiable risk</a:t>
                </a:r>
                <a:endParaRPr lang="en-US" sz="5400" dirty="0">
                  <a:solidFill>
                    <a:srgbClr val="000000"/>
                  </a:solidFill>
                  <a:latin typeface="Times New Roman" pitchFamily="18" charset="0"/>
                  <a:ea typeface="ヒラギノ角ゴ Pro W3"/>
                  <a:cs typeface="ヒラギノ角ゴ Pro W3"/>
                </a:endParaRPr>
              </a:p>
            </p:txBody>
          </p:sp>
        </p:grpSp>
        <p:grpSp>
          <p:nvGrpSpPr>
            <p:cNvPr id="3" name="Group 2"/>
            <p:cNvGrpSpPr/>
            <p:nvPr/>
          </p:nvGrpSpPr>
          <p:grpSpPr>
            <a:xfrm>
              <a:off x="3422650" y="4281884"/>
              <a:ext cx="2257425" cy="1493838"/>
              <a:chOff x="3422650" y="2224486"/>
              <a:chExt cx="2257425" cy="1493838"/>
            </a:xfrm>
          </p:grpSpPr>
          <p:sp>
            <p:nvSpPr>
              <p:cNvPr id="10" name="Rectangle 23"/>
              <p:cNvSpPr>
                <a:spLocks noChangeArrowheads="1"/>
              </p:cNvSpPr>
              <p:nvPr/>
            </p:nvSpPr>
            <p:spPr bwMode="auto">
              <a:xfrm>
                <a:off x="3436937" y="2224486"/>
                <a:ext cx="2243138" cy="1493838"/>
              </a:xfrm>
              <a:prstGeom prst="rect">
                <a:avLst/>
              </a:prstGeom>
              <a:solidFill>
                <a:srgbClr val="4E697D"/>
              </a:solidFill>
              <a:ln>
                <a:noFill/>
              </a:ln>
              <a:scene3d>
                <a:camera prst="orthographicFront"/>
                <a:lightRig rig="threePt" dir="t"/>
              </a:scene3d>
              <a:sp3d contourW="38100">
                <a:bevelT w="114300" prst="artDeco"/>
                <a:contourClr>
                  <a:sysClr val="window" lastClr="FFFFFF"/>
                </a:contourClr>
              </a:sp3d>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ヒラギノ角ゴ Pro W3"/>
                  <a:cs typeface="ヒラギノ角ゴ Pro W3"/>
                </a:endParaRPr>
              </a:p>
            </p:txBody>
          </p:sp>
          <p:sp>
            <p:nvSpPr>
              <p:cNvPr id="11" name="Text Box 24"/>
              <p:cNvSpPr txBox="1">
                <a:spLocks noChangeArrowheads="1"/>
              </p:cNvSpPr>
              <p:nvPr/>
            </p:nvSpPr>
            <p:spPr bwMode="auto">
              <a:xfrm>
                <a:off x="3435350" y="2316163"/>
                <a:ext cx="22447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1846" tIns="50923" rIns="101846" bIns="50923"/>
              <a:lstStyle>
                <a:lvl1pPr defTabSz="1019175" eaLnBrk="0" hangingPunct="0">
                  <a:defRPr sz="1000">
                    <a:solidFill>
                      <a:schemeClr val="bg1"/>
                    </a:solidFill>
                    <a:latin typeface="Arial" pitchFamily="34" charset="0"/>
                  </a:defRPr>
                </a:lvl1pPr>
                <a:lvl2pPr marL="742950" indent="-285750" defTabSz="1019175" eaLnBrk="0" hangingPunct="0">
                  <a:defRPr sz="1000">
                    <a:solidFill>
                      <a:schemeClr val="bg1"/>
                    </a:solidFill>
                    <a:latin typeface="Arial" pitchFamily="34" charset="0"/>
                  </a:defRPr>
                </a:lvl2pPr>
                <a:lvl3pPr marL="1143000" indent="-228600" defTabSz="1019175" eaLnBrk="0" hangingPunct="0">
                  <a:defRPr sz="1000">
                    <a:solidFill>
                      <a:schemeClr val="bg1"/>
                    </a:solidFill>
                    <a:latin typeface="Arial" pitchFamily="34" charset="0"/>
                  </a:defRPr>
                </a:lvl3pPr>
                <a:lvl4pPr marL="1600200" indent="-228600" defTabSz="1019175" eaLnBrk="0" hangingPunct="0">
                  <a:defRPr sz="1000">
                    <a:solidFill>
                      <a:schemeClr val="bg1"/>
                    </a:solidFill>
                    <a:latin typeface="Arial" pitchFamily="34" charset="0"/>
                  </a:defRPr>
                </a:lvl4pPr>
                <a:lvl5pPr marL="2057400" indent="-228600" defTabSz="1019175" eaLnBrk="0" hangingPunct="0">
                  <a:defRPr sz="1000">
                    <a:solidFill>
                      <a:schemeClr val="bg1"/>
                    </a:solidFill>
                    <a:latin typeface="Arial" pitchFamily="34" charset="0"/>
                  </a:defRPr>
                </a:lvl5pPr>
                <a:lvl6pPr marL="2514600" indent="-228600" defTabSz="1019175" eaLnBrk="0" fontAlgn="base" hangingPunct="0">
                  <a:spcBef>
                    <a:spcPct val="0"/>
                  </a:spcBef>
                  <a:spcAft>
                    <a:spcPct val="0"/>
                  </a:spcAft>
                  <a:defRPr sz="1000">
                    <a:solidFill>
                      <a:schemeClr val="bg1"/>
                    </a:solidFill>
                    <a:latin typeface="Arial" pitchFamily="34" charset="0"/>
                  </a:defRPr>
                </a:lvl6pPr>
                <a:lvl7pPr marL="2971800" indent="-228600" defTabSz="1019175" eaLnBrk="0" fontAlgn="base" hangingPunct="0">
                  <a:spcBef>
                    <a:spcPct val="0"/>
                  </a:spcBef>
                  <a:spcAft>
                    <a:spcPct val="0"/>
                  </a:spcAft>
                  <a:defRPr sz="1000">
                    <a:solidFill>
                      <a:schemeClr val="bg1"/>
                    </a:solidFill>
                    <a:latin typeface="Arial" pitchFamily="34" charset="0"/>
                  </a:defRPr>
                </a:lvl7pPr>
                <a:lvl8pPr marL="3429000" indent="-228600" defTabSz="1019175" eaLnBrk="0" fontAlgn="base" hangingPunct="0">
                  <a:spcBef>
                    <a:spcPct val="0"/>
                  </a:spcBef>
                  <a:spcAft>
                    <a:spcPct val="0"/>
                  </a:spcAft>
                  <a:defRPr sz="1000">
                    <a:solidFill>
                      <a:schemeClr val="bg1"/>
                    </a:solidFill>
                    <a:latin typeface="Arial" pitchFamily="34" charset="0"/>
                  </a:defRPr>
                </a:lvl8pPr>
                <a:lvl9pPr marL="3886200" indent="-228600" defTabSz="1019175" eaLnBrk="0" fontAlgn="base" hangingPunct="0">
                  <a:spcBef>
                    <a:spcPct val="0"/>
                  </a:spcBef>
                  <a:spcAft>
                    <a:spcPct val="0"/>
                  </a:spcAft>
                  <a:defRPr sz="1000">
                    <a:solidFill>
                      <a:schemeClr val="bg1"/>
                    </a:solidFill>
                    <a:latin typeface="Arial" pitchFamily="34" charset="0"/>
                  </a:defRPr>
                </a:lvl9pPr>
              </a:lstStyle>
              <a:p>
                <a:pPr algn="ctr" eaLnBrk="1" hangingPunct="1"/>
                <a:r>
                  <a:rPr lang="en-US" sz="2400" b="1" dirty="0">
                    <a:solidFill>
                      <a:srgbClr val="FFFFFF"/>
                    </a:solidFill>
                    <a:ea typeface="ヒラギノ角ゴ Pro W3"/>
                    <a:cs typeface="ヒラギノ角ゴ Pro W3"/>
                  </a:rPr>
                  <a:t>At-Risk</a:t>
                </a:r>
              </a:p>
              <a:p>
                <a:pPr algn="ctr" eaLnBrk="1" hangingPunct="1"/>
                <a:r>
                  <a:rPr lang="en-US" sz="2400" b="1" dirty="0">
                    <a:solidFill>
                      <a:srgbClr val="FFFFFF"/>
                    </a:solidFill>
                    <a:ea typeface="ヒラギノ角ゴ Pro W3"/>
                    <a:cs typeface="ヒラギノ角ゴ Pro W3"/>
                  </a:rPr>
                  <a:t>Behavior</a:t>
                </a:r>
                <a:endParaRPr lang="en-US" sz="2400" dirty="0">
                  <a:solidFill>
                    <a:srgbClr val="FFFFFF"/>
                  </a:solidFill>
                  <a:latin typeface="Times New Roman" pitchFamily="18" charset="0"/>
                  <a:ea typeface="ヒラギノ角ゴ Pro W3"/>
                  <a:cs typeface="ヒラギノ角ゴ Pro W3"/>
                </a:endParaRPr>
              </a:p>
            </p:txBody>
          </p:sp>
          <p:sp>
            <p:nvSpPr>
              <p:cNvPr id="12" name="Text Box 25"/>
              <p:cNvSpPr txBox="1">
                <a:spLocks noChangeArrowheads="1"/>
              </p:cNvSpPr>
              <p:nvPr/>
            </p:nvSpPr>
            <p:spPr bwMode="auto">
              <a:xfrm>
                <a:off x="3422650" y="2875842"/>
                <a:ext cx="2243138"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1846" tIns="50923" rIns="101846" bIns="50923"/>
              <a:lstStyle>
                <a:lvl1pPr defTabSz="1019175" eaLnBrk="0" hangingPunct="0">
                  <a:defRPr sz="1000">
                    <a:solidFill>
                      <a:schemeClr val="bg1"/>
                    </a:solidFill>
                    <a:latin typeface="Arial" pitchFamily="34" charset="0"/>
                  </a:defRPr>
                </a:lvl1pPr>
                <a:lvl2pPr marL="742950" indent="-285750" defTabSz="1019175" eaLnBrk="0" hangingPunct="0">
                  <a:defRPr sz="1000">
                    <a:solidFill>
                      <a:schemeClr val="bg1"/>
                    </a:solidFill>
                    <a:latin typeface="Arial" pitchFamily="34" charset="0"/>
                  </a:defRPr>
                </a:lvl2pPr>
                <a:lvl3pPr marL="1143000" indent="-228600" defTabSz="1019175" eaLnBrk="0" hangingPunct="0">
                  <a:defRPr sz="1000">
                    <a:solidFill>
                      <a:schemeClr val="bg1"/>
                    </a:solidFill>
                    <a:latin typeface="Arial" pitchFamily="34" charset="0"/>
                  </a:defRPr>
                </a:lvl3pPr>
                <a:lvl4pPr marL="1600200" indent="-228600" defTabSz="1019175" eaLnBrk="0" hangingPunct="0">
                  <a:defRPr sz="1000">
                    <a:solidFill>
                      <a:schemeClr val="bg1"/>
                    </a:solidFill>
                    <a:latin typeface="Arial" pitchFamily="34" charset="0"/>
                  </a:defRPr>
                </a:lvl4pPr>
                <a:lvl5pPr marL="2057400" indent="-228600" defTabSz="1019175" eaLnBrk="0" hangingPunct="0">
                  <a:defRPr sz="1000">
                    <a:solidFill>
                      <a:schemeClr val="bg1"/>
                    </a:solidFill>
                    <a:latin typeface="Arial" pitchFamily="34" charset="0"/>
                  </a:defRPr>
                </a:lvl5pPr>
                <a:lvl6pPr marL="2514600" indent="-228600" defTabSz="1019175" eaLnBrk="0" fontAlgn="base" hangingPunct="0">
                  <a:spcBef>
                    <a:spcPct val="0"/>
                  </a:spcBef>
                  <a:spcAft>
                    <a:spcPct val="0"/>
                  </a:spcAft>
                  <a:defRPr sz="1000">
                    <a:solidFill>
                      <a:schemeClr val="bg1"/>
                    </a:solidFill>
                    <a:latin typeface="Arial" pitchFamily="34" charset="0"/>
                  </a:defRPr>
                </a:lvl6pPr>
                <a:lvl7pPr marL="2971800" indent="-228600" defTabSz="1019175" eaLnBrk="0" fontAlgn="base" hangingPunct="0">
                  <a:spcBef>
                    <a:spcPct val="0"/>
                  </a:spcBef>
                  <a:spcAft>
                    <a:spcPct val="0"/>
                  </a:spcAft>
                  <a:defRPr sz="1000">
                    <a:solidFill>
                      <a:schemeClr val="bg1"/>
                    </a:solidFill>
                    <a:latin typeface="Arial" pitchFamily="34" charset="0"/>
                  </a:defRPr>
                </a:lvl7pPr>
                <a:lvl8pPr marL="3429000" indent="-228600" defTabSz="1019175" eaLnBrk="0" fontAlgn="base" hangingPunct="0">
                  <a:spcBef>
                    <a:spcPct val="0"/>
                  </a:spcBef>
                  <a:spcAft>
                    <a:spcPct val="0"/>
                  </a:spcAft>
                  <a:defRPr sz="1000">
                    <a:solidFill>
                      <a:schemeClr val="bg1"/>
                    </a:solidFill>
                    <a:latin typeface="Arial" pitchFamily="34" charset="0"/>
                  </a:defRPr>
                </a:lvl8pPr>
                <a:lvl9pPr marL="3886200" indent="-228600" defTabSz="1019175" eaLnBrk="0" fontAlgn="base" hangingPunct="0">
                  <a:spcBef>
                    <a:spcPct val="0"/>
                  </a:spcBef>
                  <a:spcAft>
                    <a:spcPct val="0"/>
                  </a:spcAft>
                  <a:defRPr sz="1000">
                    <a:solidFill>
                      <a:schemeClr val="bg1"/>
                    </a:solidFill>
                    <a:latin typeface="Arial" pitchFamily="34" charset="0"/>
                  </a:defRPr>
                </a:lvl9pPr>
              </a:lstStyle>
              <a:p>
                <a:pPr algn="ctr" eaLnBrk="1" hangingPunct="1"/>
                <a:r>
                  <a:rPr lang="en-US" sz="1800" i="1" dirty="0">
                    <a:solidFill>
                      <a:srgbClr val="FFFFFF"/>
                    </a:solidFill>
                    <a:ea typeface="ヒラギノ角ゴ Pro W3"/>
                    <a:cs typeface="ヒラギノ角ゴ Pro W3"/>
                  </a:rPr>
                  <a:t>Choice that increases risk where risk is not recognized or believed to be justified</a:t>
                </a:r>
                <a:endParaRPr lang="en-US" sz="5400" dirty="0">
                  <a:solidFill>
                    <a:srgbClr val="000000"/>
                  </a:solidFill>
                  <a:latin typeface="Times New Roman" pitchFamily="18" charset="0"/>
                  <a:ea typeface="ヒラギノ角ゴ Pro W3"/>
                  <a:cs typeface="ヒラギノ角ゴ Pro W3"/>
                </a:endParaRPr>
              </a:p>
            </p:txBody>
          </p:sp>
        </p:grpSp>
        <p:grpSp>
          <p:nvGrpSpPr>
            <p:cNvPr id="2" name="Group 1"/>
            <p:cNvGrpSpPr/>
            <p:nvPr/>
          </p:nvGrpSpPr>
          <p:grpSpPr>
            <a:xfrm>
              <a:off x="990600" y="4144962"/>
              <a:ext cx="2270125" cy="1646238"/>
              <a:chOff x="990600" y="2316163"/>
              <a:chExt cx="2270125" cy="1439188"/>
            </a:xfrm>
          </p:grpSpPr>
          <p:sp>
            <p:nvSpPr>
              <p:cNvPr id="14" name="Rectangle 27"/>
              <p:cNvSpPr>
                <a:spLocks noChangeArrowheads="1"/>
              </p:cNvSpPr>
              <p:nvPr/>
            </p:nvSpPr>
            <p:spPr bwMode="auto">
              <a:xfrm>
                <a:off x="990600" y="2471739"/>
                <a:ext cx="2244725" cy="1283612"/>
              </a:xfrm>
              <a:prstGeom prst="rect">
                <a:avLst/>
              </a:prstGeom>
              <a:solidFill>
                <a:srgbClr val="4E697D"/>
              </a:solidFill>
              <a:ln>
                <a:noFill/>
              </a:ln>
              <a:scene3d>
                <a:camera prst="orthographicFront"/>
                <a:lightRig rig="threePt" dir="t"/>
              </a:scene3d>
              <a:sp3d contourW="38100">
                <a:bevelT w="114300" prst="artDeco"/>
                <a:contourClr>
                  <a:sysClr val="window" lastClr="FFFFFF"/>
                </a:contourClr>
              </a:sp3d>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charset="0"/>
                  <a:ea typeface="ヒラギノ角ゴ Pro W3"/>
                  <a:cs typeface="ヒラギノ角ゴ Pro W3"/>
                </a:endParaRPr>
              </a:p>
            </p:txBody>
          </p:sp>
          <p:sp>
            <p:nvSpPr>
              <p:cNvPr id="15" name="Text Box 28"/>
              <p:cNvSpPr txBox="1">
                <a:spLocks noChangeArrowheads="1"/>
              </p:cNvSpPr>
              <p:nvPr/>
            </p:nvSpPr>
            <p:spPr bwMode="auto">
              <a:xfrm>
                <a:off x="1017588" y="2316163"/>
                <a:ext cx="224313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1846" tIns="50923" rIns="101846" bIns="50923"/>
              <a:lstStyle>
                <a:lvl1pPr defTabSz="1019175" eaLnBrk="0" hangingPunct="0">
                  <a:defRPr sz="1000">
                    <a:solidFill>
                      <a:schemeClr val="bg1"/>
                    </a:solidFill>
                    <a:latin typeface="Arial" pitchFamily="34" charset="0"/>
                  </a:defRPr>
                </a:lvl1pPr>
                <a:lvl2pPr marL="742950" indent="-285750" defTabSz="1019175" eaLnBrk="0" hangingPunct="0">
                  <a:defRPr sz="1000">
                    <a:solidFill>
                      <a:schemeClr val="bg1"/>
                    </a:solidFill>
                    <a:latin typeface="Arial" pitchFamily="34" charset="0"/>
                  </a:defRPr>
                </a:lvl2pPr>
                <a:lvl3pPr marL="1143000" indent="-228600" defTabSz="1019175" eaLnBrk="0" hangingPunct="0">
                  <a:defRPr sz="1000">
                    <a:solidFill>
                      <a:schemeClr val="bg1"/>
                    </a:solidFill>
                    <a:latin typeface="Arial" pitchFamily="34" charset="0"/>
                  </a:defRPr>
                </a:lvl3pPr>
                <a:lvl4pPr marL="1600200" indent="-228600" defTabSz="1019175" eaLnBrk="0" hangingPunct="0">
                  <a:defRPr sz="1000">
                    <a:solidFill>
                      <a:schemeClr val="bg1"/>
                    </a:solidFill>
                    <a:latin typeface="Arial" pitchFamily="34" charset="0"/>
                  </a:defRPr>
                </a:lvl4pPr>
                <a:lvl5pPr marL="2057400" indent="-228600" defTabSz="1019175" eaLnBrk="0" hangingPunct="0">
                  <a:defRPr sz="1000">
                    <a:solidFill>
                      <a:schemeClr val="bg1"/>
                    </a:solidFill>
                    <a:latin typeface="Arial" pitchFamily="34" charset="0"/>
                  </a:defRPr>
                </a:lvl5pPr>
                <a:lvl6pPr marL="2514600" indent="-228600" defTabSz="1019175" eaLnBrk="0" fontAlgn="base" hangingPunct="0">
                  <a:spcBef>
                    <a:spcPct val="0"/>
                  </a:spcBef>
                  <a:spcAft>
                    <a:spcPct val="0"/>
                  </a:spcAft>
                  <a:defRPr sz="1000">
                    <a:solidFill>
                      <a:schemeClr val="bg1"/>
                    </a:solidFill>
                    <a:latin typeface="Arial" pitchFamily="34" charset="0"/>
                  </a:defRPr>
                </a:lvl6pPr>
                <a:lvl7pPr marL="2971800" indent="-228600" defTabSz="1019175" eaLnBrk="0" fontAlgn="base" hangingPunct="0">
                  <a:spcBef>
                    <a:spcPct val="0"/>
                  </a:spcBef>
                  <a:spcAft>
                    <a:spcPct val="0"/>
                  </a:spcAft>
                  <a:defRPr sz="1000">
                    <a:solidFill>
                      <a:schemeClr val="bg1"/>
                    </a:solidFill>
                    <a:latin typeface="Arial" pitchFamily="34" charset="0"/>
                  </a:defRPr>
                </a:lvl7pPr>
                <a:lvl8pPr marL="3429000" indent="-228600" defTabSz="1019175" eaLnBrk="0" fontAlgn="base" hangingPunct="0">
                  <a:spcBef>
                    <a:spcPct val="0"/>
                  </a:spcBef>
                  <a:spcAft>
                    <a:spcPct val="0"/>
                  </a:spcAft>
                  <a:defRPr sz="1000">
                    <a:solidFill>
                      <a:schemeClr val="bg1"/>
                    </a:solidFill>
                    <a:latin typeface="Arial" pitchFamily="34" charset="0"/>
                  </a:defRPr>
                </a:lvl8pPr>
                <a:lvl9pPr marL="3886200" indent="-228600" defTabSz="1019175" eaLnBrk="0" fontAlgn="base" hangingPunct="0">
                  <a:spcBef>
                    <a:spcPct val="0"/>
                  </a:spcBef>
                  <a:spcAft>
                    <a:spcPct val="0"/>
                  </a:spcAft>
                  <a:defRPr sz="1000">
                    <a:solidFill>
                      <a:schemeClr val="bg1"/>
                    </a:solidFill>
                    <a:latin typeface="Arial" pitchFamily="34" charset="0"/>
                  </a:defRPr>
                </a:lvl9pPr>
              </a:lstStyle>
              <a:p>
                <a:pPr algn="ctr" eaLnBrk="1" hangingPunct="1"/>
                <a:endParaRPr lang="en-US" sz="1800" b="1" dirty="0">
                  <a:solidFill>
                    <a:srgbClr val="FFFFFF"/>
                  </a:solidFill>
                  <a:ea typeface="ヒラギノ角ゴ Pro W3"/>
                  <a:cs typeface="ヒラギノ角ゴ Pro W3"/>
                </a:endParaRPr>
              </a:p>
              <a:p>
                <a:pPr algn="ctr" eaLnBrk="1" hangingPunct="1"/>
                <a:r>
                  <a:rPr lang="en-US" sz="2400" b="1" dirty="0">
                    <a:solidFill>
                      <a:srgbClr val="FFFFFF"/>
                    </a:solidFill>
                    <a:ea typeface="ヒラギノ角ゴ Pro W3"/>
                    <a:cs typeface="ヒラギノ角ゴ Pro W3"/>
                  </a:rPr>
                  <a:t>Human</a:t>
                </a:r>
              </a:p>
              <a:p>
                <a:pPr algn="ctr" eaLnBrk="1" hangingPunct="1"/>
                <a:r>
                  <a:rPr lang="en-US" sz="2400" b="1" dirty="0">
                    <a:solidFill>
                      <a:srgbClr val="FFFFFF"/>
                    </a:solidFill>
                    <a:ea typeface="ヒラギノ角ゴ Pro W3"/>
                    <a:cs typeface="ヒラギノ角ゴ Pro W3"/>
                  </a:rPr>
                  <a:t>Error</a:t>
                </a:r>
                <a:endParaRPr lang="en-US" sz="2400" dirty="0">
                  <a:solidFill>
                    <a:srgbClr val="FFFFFF"/>
                  </a:solidFill>
                  <a:ea typeface="ヒラギノ角ゴ Pro W3"/>
                  <a:cs typeface="ヒラギノ角ゴ Pro W3"/>
                </a:endParaRPr>
              </a:p>
              <a:p>
                <a:pPr eaLnBrk="1" hangingPunct="1"/>
                <a:endParaRPr lang="en-US" sz="1800" dirty="0">
                  <a:solidFill>
                    <a:srgbClr val="FFFFFF"/>
                  </a:solidFill>
                  <a:latin typeface="Times New Roman" pitchFamily="18" charset="0"/>
                  <a:ea typeface="ヒラギノ角ゴ Pro W3"/>
                  <a:cs typeface="ヒラギノ角ゴ Pro W3"/>
                </a:endParaRPr>
              </a:p>
            </p:txBody>
          </p:sp>
          <p:sp>
            <p:nvSpPr>
              <p:cNvPr id="16" name="Text Box 29"/>
              <p:cNvSpPr txBox="1">
                <a:spLocks noChangeArrowheads="1"/>
              </p:cNvSpPr>
              <p:nvPr/>
            </p:nvSpPr>
            <p:spPr bwMode="auto">
              <a:xfrm>
                <a:off x="990600" y="3070705"/>
                <a:ext cx="22447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1846" tIns="50923" rIns="101846" bIns="50923"/>
              <a:lstStyle>
                <a:lvl1pPr defTabSz="1019175" eaLnBrk="0" hangingPunct="0">
                  <a:defRPr sz="1000">
                    <a:solidFill>
                      <a:schemeClr val="bg1"/>
                    </a:solidFill>
                    <a:latin typeface="Arial" pitchFamily="34" charset="0"/>
                  </a:defRPr>
                </a:lvl1pPr>
                <a:lvl2pPr marL="742950" indent="-285750" defTabSz="1019175" eaLnBrk="0" hangingPunct="0">
                  <a:defRPr sz="1000">
                    <a:solidFill>
                      <a:schemeClr val="bg1"/>
                    </a:solidFill>
                    <a:latin typeface="Arial" pitchFamily="34" charset="0"/>
                  </a:defRPr>
                </a:lvl2pPr>
                <a:lvl3pPr marL="1143000" indent="-228600" defTabSz="1019175" eaLnBrk="0" hangingPunct="0">
                  <a:defRPr sz="1000">
                    <a:solidFill>
                      <a:schemeClr val="bg1"/>
                    </a:solidFill>
                    <a:latin typeface="Arial" pitchFamily="34" charset="0"/>
                  </a:defRPr>
                </a:lvl3pPr>
                <a:lvl4pPr marL="1600200" indent="-228600" defTabSz="1019175" eaLnBrk="0" hangingPunct="0">
                  <a:defRPr sz="1000">
                    <a:solidFill>
                      <a:schemeClr val="bg1"/>
                    </a:solidFill>
                    <a:latin typeface="Arial" pitchFamily="34" charset="0"/>
                  </a:defRPr>
                </a:lvl4pPr>
                <a:lvl5pPr marL="2057400" indent="-228600" defTabSz="1019175" eaLnBrk="0" hangingPunct="0">
                  <a:defRPr sz="1000">
                    <a:solidFill>
                      <a:schemeClr val="bg1"/>
                    </a:solidFill>
                    <a:latin typeface="Arial" pitchFamily="34" charset="0"/>
                  </a:defRPr>
                </a:lvl5pPr>
                <a:lvl6pPr marL="2514600" indent="-228600" defTabSz="1019175" eaLnBrk="0" fontAlgn="base" hangingPunct="0">
                  <a:spcBef>
                    <a:spcPct val="0"/>
                  </a:spcBef>
                  <a:spcAft>
                    <a:spcPct val="0"/>
                  </a:spcAft>
                  <a:defRPr sz="1000">
                    <a:solidFill>
                      <a:schemeClr val="bg1"/>
                    </a:solidFill>
                    <a:latin typeface="Arial" pitchFamily="34" charset="0"/>
                  </a:defRPr>
                </a:lvl6pPr>
                <a:lvl7pPr marL="2971800" indent="-228600" defTabSz="1019175" eaLnBrk="0" fontAlgn="base" hangingPunct="0">
                  <a:spcBef>
                    <a:spcPct val="0"/>
                  </a:spcBef>
                  <a:spcAft>
                    <a:spcPct val="0"/>
                  </a:spcAft>
                  <a:defRPr sz="1000">
                    <a:solidFill>
                      <a:schemeClr val="bg1"/>
                    </a:solidFill>
                    <a:latin typeface="Arial" pitchFamily="34" charset="0"/>
                  </a:defRPr>
                </a:lvl7pPr>
                <a:lvl8pPr marL="3429000" indent="-228600" defTabSz="1019175" eaLnBrk="0" fontAlgn="base" hangingPunct="0">
                  <a:spcBef>
                    <a:spcPct val="0"/>
                  </a:spcBef>
                  <a:spcAft>
                    <a:spcPct val="0"/>
                  </a:spcAft>
                  <a:defRPr sz="1000">
                    <a:solidFill>
                      <a:schemeClr val="bg1"/>
                    </a:solidFill>
                    <a:latin typeface="Arial" pitchFamily="34" charset="0"/>
                  </a:defRPr>
                </a:lvl8pPr>
                <a:lvl9pPr marL="3886200" indent="-228600" defTabSz="1019175" eaLnBrk="0" fontAlgn="base" hangingPunct="0">
                  <a:spcBef>
                    <a:spcPct val="0"/>
                  </a:spcBef>
                  <a:spcAft>
                    <a:spcPct val="0"/>
                  </a:spcAft>
                  <a:defRPr sz="1000">
                    <a:solidFill>
                      <a:schemeClr val="bg1"/>
                    </a:solidFill>
                    <a:latin typeface="Arial" pitchFamily="34" charset="0"/>
                  </a:defRPr>
                </a:lvl9pPr>
              </a:lstStyle>
              <a:p>
                <a:pPr algn="ctr" eaLnBrk="1" hangingPunct="1"/>
                <a:r>
                  <a:rPr lang="en-US" sz="1600" i="1" dirty="0">
                    <a:solidFill>
                      <a:srgbClr val="FFFFFF"/>
                    </a:solidFill>
                    <a:ea typeface="ヒラギノ角ゴ Pro W3"/>
                    <a:cs typeface="ヒラギノ角ゴ Pro W3"/>
                  </a:rPr>
                  <a:t>Inadvertently doing  other than  what was intended: a slip, lapse, mistake</a:t>
                </a:r>
                <a:endParaRPr lang="en-US" sz="4800" dirty="0">
                  <a:solidFill>
                    <a:srgbClr val="000000"/>
                  </a:solidFill>
                  <a:latin typeface="Times New Roman" pitchFamily="18" charset="0"/>
                  <a:ea typeface="ヒラギノ角ゴ Pro W3"/>
                  <a:cs typeface="ヒラギノ角ゴ Pro W3"/>
                </a:endParaRPr>
              </a:p>
            </p:txBody>
          </p:sp>
        </p:grpSp>
        <p:sp>
          <p:nvSpPr>
            <p:cNvPr id="18" name="Text Box 32"/>
            <p:cNvSpPr txBox="1">
              <a:spLocks noChangeArrowheads="1"/>
            </p:cNvSpPr>
            <p:nvPr/>
          </p:nvSpPr>
          <p:spPr bwMode="auto">
            <a:xfrm>
              <a:off x="1017588" y="5864225"/>
              <a:ext cx="2197100" cy="341713"/>
            </a:xfrm>
            <a:prstGeom prst="rect">
              <a:avLst/>
            </a:prstGeom>
            <a:solidFill>
              <a:srgbClr val="3D525F"/>
            </a:solidFill>
            <a:ln>
              <a:noFill/>
            </a:ln>
            <a:scene3d>
              <a:camera prst="orthographicFront"/>
              <a:lightRig rig="threePt" dir="t"/>
            </a:scene3d>
            <a:sp3d contourW="38100">
              <a:bevelT w="114300" prst="artDeco"/>
              <a:contourClr>
                <a:sysClr val="window" lastClr="FFFFFF"/>
              </a:contourClr>
            </a:sp3d>
          </p:spPr>
          <p:txBody>
            <a:bodyPr lIns="101858" tIns="50929" rIns="101858" bIns="50929">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marL="0" marR="0" lvl="0" indent="0" algn="ctr" defTabSz="1019175" eaLnBrk="1" fontAlgn="auto" latinLnBrk="0" hangingPunct="1">
                <a:lnSpc>
                  <a:spcPct val="100000"/>
                </a:lnSpc>
                <a:spcBef>
                  <a:spcPct val="50000"/>
                </a:spcBef>
                <a:spcAft>
                  <a:spcPts val="0"/>
                </a:spcAft>
                <a:buClrTx/>
                <a:buSzTx/>
                <a:buFontTx/>
                <a:buNone/>
                <a:tabLst/>
                <a:defRPr/>
              </a:pPr>
              <a:r>
                <a:rPr kumimoji="0" lang="en-US" b="1" i="0" u="none" strike="noStrike" kern="0" cap="none" spc="0" normalizeH="0" baseline="0" noProof="0" dirty="0">
                  <a:ln>
                    <a:noFill/>
                  </a:ln>
                  <a:solidFill>
                    <a:srgbClr val="00B050"/>
                  </a:solidFill>
                  <a:effectLst/>
                  <a:uLnTx/>
                  <a:uFillTx/>
                  <a:latin typeface="Arial" charset="0"/>
                  <a:ea typeface="ヒラギノ角ゴ Pro W3"/>
                  <a:cs typeface="ヒラギノ角ゴ Pro W3"/>
                </a:rPr>
                <a:t>Console</a:t>
              </a:r>
            </a:p>
          </p:txBody>
        </p:sp>
        <p:sp>
          <p:nvSpPr>
            <p:cNvPr id="19" name="Text Box 33"/>
            <p:cNvSpPr txBox="1">
              <a:spLocks noChangeArrowheads="1"/>
            </p:cNvSpPr>
            <p:nvPr/>
          </p:nvSpPr>
          <p:spPr bwMode="auto">
            <a:xfrm>
              <a:off x="3435350" y="5864225"/>
              <a:ext cx="2198688" cy="341713"/>
            </a:xfrm>
            <a:prstGeom prst="rect">
              <a:avLst/>
            </a:prstGeom>
            <a:solidFill>
              <a:srgbClr val="3D525F"/>
            </a:solidFill>
            <a:ln>
              <a:noFill/>
            </a:ln>
            <a:scene3d>
              <a:camera prst="orthographicFront"/>
              <a:lightRig rig="threePt" dir="t"/>
            </a:scene3d>
            <a:sp3d contourW="38100">
              <a:bevelT w="114300" prst="artDeco"/>
              <a:contourClr>
                <a:sysClr val="window" lastClr="FFFFFF"/>
              </a:contourClr>
            </a:sp3d>
          </p:spPr>
          <p:txBody>
            <a:bodyPr lIns="101858" tIns="50929" rIns="101858" bIns="50929">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marL="0" marR="0" lvl="0" indent="0" algn="ctr" defTabSz="1019175" eaLnBrk="1" fontAlgn="auto" latinLnBrk="0" hangingPunct="1">
                <a:lnSpc>
                  <a:spcPct val="100000"/>
                </a:lnSpc>
                <a:spcBef>
                  <a:spcPct val="50000"/>
                </a:spcBef>
                <a:spcAft>
                  <a:spcPts val="0"/>
                </a:spcAft>
                <a:buClrTx/>
                <a:buSzTx/>
                <a:buFontTx/>
                <a:buNone/>
                <a:tabLst/>
                <a:defRPr/>
              </a:pPr>
              <a:r>
                <a:rPr kumimoji="0" lang="en-US" b="1" i="0" u="none" strike="noStrike" kern="0" cap="none" spc="0" normalizeH="0" baseline="0" noProof="0" dirty="0">
                  <a:ln>
                    <a:noFill/>
                  </a:ln>
                  <a:solidFill>
                    <a:srgbClr val="FFFF00"/>
                  </a:solidFill>
                  <a:effectLst/>
                  <a:uLnTx/>
                  <a:uFillTx/>
                  <a:latin typeface="Arial" charset="0"/>
                  <a:ea typeface="ヒラギノ角ゴ Pro W3"/>
                  <a:cs typeface="ヒラギノ角ゴ Pro W3"/>
                </a:rPr>
                <a:t>Coach</a:t>
              </a:r>
            </a:p>
          </p:txBody>
        </p:sp>
        <p:sp>
          <p:nvSpPr>
            <p:cNvPr id="20" name="Text Box 34"/>
            <p:cNvSpPr txBox="1">
              <a:spLocks noChangeArrowheads="1"/>
            </p:cNvSpPr>
            <p:nvPr/>
          </p:nvSpPr>
          <p:spPr bwMode="auto">
            <a:xfrm>
              <a:off x="5927725" y="5864225"/>
              <a:ext cx="2225675" cy="341713"/>
            </a:xfrm>
            <a:prstGeom prst="rect">
              <a:avLst/>
            </a:prstGeom>
            <a:solidFill>
              <a:srgbClr val="3D525F"/>
            </a:solidFill>
            <a:ln>
              <a:noFill/>
            </a:ln>
            <a:scene3d>
              <a:camera prst="orthographicFront"/>
              <a:lightRig rig="threePt" dir="t"/>
            </a:scene3d>
            <a:sp3d contourW="38100">
              <a:bevelT w="114300" prst="artDeco"/>
              <a:contourClr>
                <a:sysClr val="window" lastClr="FFFFFF"/>
              </a:contourClr>
            </a:sp3d>
          </p:spPr>
          <p:txBody>
            <a:bodyPr lIns="101858" tIns="50929" rIns="101858" bIns="50929">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marL="0" marR="0" lvl="0" indent="0" algn="ctr" defTabSz="1019175" eaLnBrk="1" fontAlgn="auto" latinLnBrk="0" hangingPunct="1">
                <a:lnSpc>
                  <a:spcPct val="100000"/>
                </a:lnSpc>
                <a:spcBef>
                  <a:spcPct val="50000"/>
                </a:spcBef>
                <a:spcAft>
                  <a:spcPts val="0"/>
                </a:spcAft>
                <a:buClrTx/>
                <a:buSzTx/>
                <a:buFontTx/>
                <a:buNone/>
                <a:tabLst/>
                <a:defRPr/>
              </a:pPr>
              <a:r>
                <a:rPr kumimoji="0" lang="en-US" b="1" i="0" u="none" strike="noStrike" kern="0" cap="none" spc="0" normalizeH="0" baseline="0" noProof="0" dirty="0">
                  <a:ln>
                    <a:noFill/>
                  </a:ln>
                  <a:solidFill>
                    <a:srgbClr val="C00000"/>
                  </a:solidFill>
                  <a:effectLst/>
                  <a:uLnTx/>
                  <a:uFillTx/>
                  <a:latin typeface="Arial" charset="0"/>
                  <a:ea typeface="ヒラギノ角ゴ Pro W3"/>
                  <a:cs typeface="ヒラギノ角ゴ Pro W3"/>
                </a:rPr>
                <a:t>Punish</a:t>
              </a:r>
            </a:p>
          </p:txBody>
        </p:sp>
      </p:grpSp>
      <p:sp>
        <p:nvSpPr>
          <p:cNvPr id="39938" name="Title 1"/>
          <p:cNvSpPr>
            <a:spLocks noGrp="1"/>
          </p:cNvSpPr>
          <p:nvPr>
            <p:ph type="title"/>
          </p:nvPr>
        </p:nvSpPr>
        <p:spPr/>
        <p:txBody>
          <a:bodyPr>
            <a:normAutofit/>
          </a:bodyPr>
          <a:lstStyle/>
          <a:p>
            <a:r>
              <a:rPr lang="en-US" altLang="en-US" sz="4000" dirty="0"/>
              <a:t>Just Culture</a:t>
            </a:r>
          </a:p>
        </p:txBody>
      </p:sp>
      <p:sp>
        <p:nvSpPr>
          <p:cNvPr id="4" name="Slide Number Placeholder 3"/>
          <p:cNvSpPr>
            <a:spLocks noGrp="1"/>
          </p:cNvSpPr>
          <p:nvPr>
            <p:ph type="sldNum" sz="quarter" idx="4294967295"/>
          </p:nvPr>
        </p:nvSpPr>
        <p:spPr>
          <a:xfrm>
            <a:off x="7010400" y="6356350"/>
            <a:ext cx="2133600" cy="365125"/>
          </a:xfrm>
        </p:spPr>
        <p:txBody>
          <a:bodyPr/>
          <a:lstStyle/>
          <a:p>
            <a:pPr>
              <a:defRPr/>
            </a:pPr>
            <a:fld id="{FAE93004-DCE4-4A49-BDAF-20AF701A3A54}" type="slidenum">
              <a:rPr lang="en-US" smtClean="0">
                <a:solidFill>
                  <a:schemeClr val="tx1">
                    <a:lumMod val="50000"/>
                    <a:lumOff val="50000"/>
                  </a:schemeClr>
                </a:solidFill>
              </a:rPr>
              <a:pPr>
                <a:defRPr/>
              </a:pPr>
              <a:t>39</a:t>
            </a:fld>
            <a:endParaRPr lang="en-US" dirty="0">
              <a:solidFill>
                <a:schemeClr val="tx1">
                  <a:lumMod val="50000"/>
                  <a:lumOff val="50000"/>
                </a:schemeClr>
              </a:solidFill>
            </a:endParaRPr>
          </a:p>
        </p:txBody>
      </p:sp>
      <p:sp>
        <p:nvSpPr>
          <p:cNvPr id="13" name="Text Box 26"/>
          <p:cNvSpPr txBox="1">
            <a:spLocks noChangeArrowheads="1"/>
          </p:cNvSpPr>
          <p:nvPr/>
        </p:nvSpPr>
        <p:spPr bwMode="auto">
          <a:xfrm flipV="1">
            <a:off x="3422650" y="3850006"/>
            <a:ext cx="2243138"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46" tIns="50923" rIns="101846" bIns="50923"/>
          <a:lstStyle>
            <a:lvl1pPr defTabSz="1019175" eaLnBrk="0" hangingPunct="0">
              <a:defRPr sz="1000">
                <a:solidFill>
                  <a:schemeClr val="bg1"/>
                </a:solidFill>
                <a:latin typeface="Arial" pitchFamily="34" charset="0"/>
              </a:defRPr>
            </a:lvl1pPr>
            <a:lvl2pPr marL="263525" indent="-136525" defTabSz="1019175" eaLnBrk="0" hangingPunct="0">
              <a:defRPr sz="1000">
                <a:solidFill>
                  <a:schemeClr val="bg1"/>
                </a:solidFill>
                <a:latin typeface="Arial" pitchFamily="34" charset="0"/>
              </a:defRPr>
            </a:lvl2pPr>
            <a:lvl3pPr marL="1143000" indent="-228600" defTabSz="1019175" eaLnBrk="0" hangingPunct="0">
              <a:defRPr sz="1000">
                <a:solidFill>
                  <a:schemeClr val="bg1"/>
                </a:solidFill>
                <a:latin typeface="Arial" pitchFamily="34" charset="0"/>
              </a:defRPr>
            </a:lvl3pPr>
            <a:lvl4pPr marL="1600200" indent="-228600" defTabSz="1019175" eaLnBrk="0" hangingPunct="0">
              <a:defRPr sz="1000">
                <a:solidFill>
                  <a:schemeClr val="bg1"/>
                </a:solidFill>
                <a:latin typeface="Arial" pitchFamily="34" charset="0"/>
              </a:defRPr>
            </a:lvl4pPr>
            <a:lvl5pPr marL="2057400" indent="-228600" defTabSz="1019175" eaLnBrk="0" hangingPunct="0">
              <a:defRPr sz="1000">
                <a:solidFill>
                  <a:schemeClr val="bg1"/>
                </a:solidFill>
                <a:latin typeface="Arial" pitchFamily="34" charset="0"/>
              </a:defRPr>
            </a:lvl5pPr>
            <a:lvl6pPr marL="2514600" indent="-228600" defTabSz="1019175" eaLnBrk="0" fontAlgn="base" hangingPunct="0">
              <a:spcBef>
                <a:spcPct val="0"/>
              </a:spcBef>
              <a:spcAft>
                <a:spcPct val="0"/>
              </a:spcAft>
              <a:defRPr sz="1000">
                <a:solidFill>
                  <a:schemeClr val="bg1"/>
                </a:solidFill>
                <a:latin typeface="Arial" pitchFamily="34" charset="0"/>
              </a:defRPr>
            </a:lvl6pPr>
            <a:lvl7pPr marL="2971800" indent="-228600" defTabSz="1019175" eaLnBrk="0" fontAlgn="base" hangingPunct="0">
              <a:spcBef>
                <a:spcPct val="0"/>
              </a:spcBef>
              <a:spcAft>
                <a:spcPct val="0"/>
              </a:spcAft>
              <a:defRPr sz="1000">
                <a:solidFill>
                  <a:schemeClr val="bg1"/>
                </a:solidFill>
                <a:latin typeface="Arial" pitchFamily="34" charset="0"/>
              </a:defRPr>
            </a:lvl7pPr>
            <a:lvl8pPr marL="3429000" indent="-228600" defTabSz="1019175" eaLnBrk="0" fontAlgn="base" hangingPunct="0">
              <a:spcBef>
                <a:spcPct val="0"/>
              </a:spcBef>
              <a:spcAft>
                <a:spcPct val="0"/>
              </a:spcAft>
              <a:defRPr sz="1000">
                <a:solidFill>
                  <a:schemeClr val="bg1"/>
                </a:solidFill>
                <a:latin typeface="Arial" pitchFamily="34" charset="0"/>
              </a:defRPr>
            </a:lvl8pPr>
            <a:lvl9pPr marL="3886200" indent="-228600" defTabSz="1019175" eaLnBrk="0" fontAlgn="base" hangingPunct="0">
              <a:spcBef>
                <a:spcPct val="0"/>
              </a:spcBef>
              <a:spcAft>
                <a:spcPct val="0"/>
              </a:spcAft>
              <a:defRPr sz="1000">
                <a:solidFill>
                  <a:schemeClr val="bg1"/>
                </a:solidFill>
                <a:latin typeface="Arial" pitchFamily="34" charset="0"/>
              </a:defRPr>
            </a:lvl9pPr>
          </a:lstStyle>
          <a:p>
            <a:pPr eaLnBrk="1" hangingPunct="1"/>
            <a:endParaRPr lang="en-US" sz="4000" dirty="0">
              <a:solidFill>
                <a:srgbClr val="000000"/>
              </a:solidFill>
              <a:latin typeface="Times New Roman" pitchFamily="18" charset="0"/>
              <a:ea typeface="ヒラギノ角ゴ Pro W3"/>
              <a:cs typeface="ヒラギノ角ゴ Pro W3"/>
            </a:endParaRPr>
          </a:p>
        </p:txBody>
      </p:sp>
      <p:sp>
        <p:nvSpPr>
          <p:cNvPr id="17" name="Text Box 30"/>
          <p:cNvSpPr txBox="1">
            <a:spLocks noChangeArrowheads="1"/>
          </p:cNvSpPr>
          <p:nvPr/>
        </p:nvSpPr>
        <p:spPr bwMode="auto">
          <a:xfrm>
            <a:off x="990600" y="3883025"/>
            <a:ext cx="228600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1846" tIns="50923" rIns="101846" bIns="50923"/>
          <a:lstStyle>
            <a:lvl1pPr defTabSz="1019175" eaLnBrk="0" hangingPunct="0">
              <a:defRPr sz="1000">
                <a:solidFill>
                  <a:schemeClr val="bg1"/>
                </a:solidFill>
                <a:latin typeface="Arial" pitchFamily="34" charset="0"/>
              </a:defRPr>
            </a:lvl1pPr>
            <a:lvl2pPr marL="742950" indent="-285750" defTabSz="1019175" eaLnBrk="0" hangingPunct="0">
              <a:defRPr sz="1000">
                <a:solidFill>
                  <a:schemeClr val="bg1"/>
                </a:solidFill>
                <a:latin typeface="Arial" pitchFamily="34" charset="0"/>
              </a:defRPr>
            </a:lvl2pPr>
            <a:lvl3pPr marL="1143000" indent="-228600" defTabSz="1019175" eaLnBrk="0" hangingPunct="0">
              <a:defRPr sz="1000">
                <a:solidFill>
                  <a:schemeClr val="bg1"/>
                </a:solidFill>
                <a:latin typeface="Arial" pitchFamily="34" charset="0"/>
              </a:defRPr>
            </a:lvl3pPr>
            <a:lvl4pPr marL="1600200" indent="-228600" defTabSz="1019175" eaLnBrk="0" hangingPunct="0">
              <a:defRPr sz="1000">
                <a:solidFill>
                  <a:schemeClr val="bg1"/>
                </a:solidFill>
                <a:latin typeface="Arial" pitchFamily="34" charset="0"/>
              </a:defRPr>
            </a:lvl4pPr>
            <a:lvl5pPr marL="2057400" indent="-228600" defTabSz="1019175" eaLnBrk="0" hangingPunct="0">
              <a:defRPr sz="1000">
                <a:solidFill>
                  <a:schemeClr val="bg1"/>
                </a:solidFill>
                <a:latin typeface="Arial" pitchFamily="34" charset="0"/>
              </a:defRPr>
            </a:lvl5pPr>
            <a:lvl6pPr marL="2514600" indent="-228600" defTabSz="1019175" eaLnBrk="0" fontAlgn="base" hangingPunct="0">
              <a:spcBef>
                <a:spcPct val="0"/>
              </a:spcBef>
              <a:spcAft>
                <a:spcPct val="0"/>
              </a:spcAft>
              <a:defRPr sz="1000">
                <a:solidFill>
                  <a:schemeClr val="bg1"/>
                </a:solidFill>
                <a:latin typeface="Arial" pitchFamily="34" charset="0"/>
              </a:defRPr>
            </a:lvl6pPr>
            <a:lvl7pPr marL="2971800" indent="-228600" defTabSz="1019175" eaLnBrk="0" fontAlgn="base" hangingPunct="0">
              <a:spcBef>
                <a:spcPct val="0"/>
              </a:spcBef>
              <a:spcAft>
                <a:spcPct val="0"/>
              </a:spcAft>
              <a:defRPr sz="1000">
                <a:solidFill>
                  <a:schemeClr val="bg1"/>
                </a:solidFill>
                <a:latin typeface="Arial" pitchFamily="34" charset="0"/>
              </a:defRPr>
            </a:lvl7pPr>
            <a:lvl8pPr marL="3429000" indent="-228600" defTabSz="1019175" eaLnBrk="0" fontAlgn="base" hangingPunct="0">
              <a:spcBef>
                <a:spcPct val="0"/>
              </a:spcBef>
              <a:spcAft>
                <a:spcPct val="0"/>
              </a:spcAft>
              <a:defRPr sz="1000">
                <a:solidFill>
                  <a:schemeClr val="bg1"/>
                </a:solidFill>
                <a:latin typeface="Arial" pitchFamily="34" charset="0"/>
              </a:defRPr>
            </a:lvl8pPr>
            <a:lvl9pPr marL="3886200" indent="-228600" defTabSz="1019175" eaLnBrk="0" fontAlgn="base" hangingPunct="0">
              <a:spcBef>
                <a:spcPct val="0"/>
              </a:spcBef>
              <a:spcAft>
                <a:spcPct val="0"/>
              </a:spcAft>
              <a:defRPr sz="1000">
                <a:solidFill>
                  <a:schemeClr val="bg1"/>
                </a:solidFill>
                <a:latin typeface="Arial" pitchFamily="34" charset="0"/>
              </a:defRPr>
            </a:lvl9pPr>
          </a:lstStyle>
          <a:p>
            <a:pPr eaLnBrk="1" hangingPunct="1"/>
            <a:endParaRPr lang="en-US" sz="4000" dirty="0">
              <a:solidFill>
                <a:srgbClr val="000000"/>
              </a:solidFill>
              <a:latin typeface="Times New Roman" pitchFamily="18" charset="0"/>
              <a:ea typeface="ヒラギノ角ゴ Pro W3"/>
              <a:cs typeface="ヒラギノ角ゴ Pro W3"/>
            </a:endParaRPr>
          </a:p>
        </p:txBody>
      </p:sp>
      <p:sp>
        <p:nvSpPr>
          <p:cNvPr id="25" name="TextBox 24"/>
          <p:cNvSpPr txBox="1"/>
          <p:nvPr/>
        </p:nvSpPr>
        <p:spPr>
          <a:xfrm>
            <a:off x="2590800" y="6191477"/>
            <a:ext cx="3359959" cy="369332"/>
          </a:xfrm>
          <a:prstGeom prst="rect">
            <a:avLst/>
          </a:prstGeom>
          <a:noFill/>
        </p:spPr>
        <p:txBody>
          <a:bodyPr wrap="none" rtlCol="0">
            <a:spAutoFit/>
          </a:bodyPr>
          <a:lstStyle/>
          <a:p>
            <a:r>
              <a:rPr lang="en-US" dirty="0"/>
              <a:t>(Marx, 2001; Outcome Engenuity)</a:t>
            </a:r>
          </a:p>
        </p:txBody>
      </p:sp>
    </p:spTree>
    <p:extLst>
      <p:ext uri="{BB962C8B-B14F-4D97-AF65-F5344CB8AC3E}">
        <p14:creationId xmlns:p14="http://schemas.microsoft.com/office/powerpoint/2010/main" val="211459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Federal Laws and Regulation</a:t>
            </a:r>
            <a:endParaRPr lang="en-US" dirty="0"/>
          </a:p>
        </p:txBody>
      </p:sp>
      <p:sp>
        <p:nvSpPr>
          <p:cNvPr id="3" name="Content Placeholder 2"/>
          <p:cNvSpPr>
            <a:spLocks noGrp="1"/>
          </p:cNvSpPr>
          <p:nvPr>
            <p:ph idx="1"/>
          </p:nvPr>
        </p:nvSpPr>
        <p:spPr>
          <a:xfrm>
            <a:off x="152400" y="1600200"/>
            <a:ext cx="8534215" cy="3886200"/>
          </a:xfrm>
        </p:spPr>
        <p:txBody>
          <a:bodyPr>
            <a:normAutofit fontScale="70000" lnSpcReduction="20000"/>
          </a:bodyPr>
          <a:lstStyle/>
          <a:p>
            <a:r>
              <a:rPr lang="en-US" dirty="0"/>
              <a:t>Patient Safety and Quality Improvement Act (PSQIA) of 2005</a:t>
            </a:r>
            <a:r>
              <a:rPr lang="en-US" baseline="30000" dirty="0"/>
              <a:t>3</a:t>
            </a:r>
            <a:endParaRPr lang="en-US" dirty="0"/>
          </a:p>
          <a:p>
            <a:pPr lvl="1"/>
            <a:r>
              <a:rPr lang="en-US" dirty="0"/>
              <a:t>Established voluntary reporting system for healthcare providers to enhance data about quality and patient safety issues</a:t>
            </a:r>
          </a:p>
          <a:p>
            <a:pPr lvl="1"/>
            <a:r>
              <a:rPr lang="en-US" dirty="0"/>
              <a:t>Provides </a:t>
            </a:r>
            <a:r>
              <a:rPr lang="en-US" b="1" u="sng" dirty="0"/>
              <a:t>Federal</a:t>
            </a:r>
            <a:r>
              <a:rPr lang="en-US" u="sng" dirty="0"/>
              <a:t> </a:t>
            </a:r>
            <a:r>
              <a:rPr lang="en-US" b="1" u="sng" dirty="0"/>
              <a:t>privilege and confidentiality protections for Patient Safety Work Product</a:t>
            </a:r>
          </a:p>
          <a:p>
            <a:pPr lvl="1"/>
            <a:r>
              <a:rPr lang="en-US" dirty="0"/>
              <a:t>Authorizes AHRQ to list Patient Safety Organizations</a:t>
            </a:r>
          </a:p>
          <a:p>
            <a:r>
              <a:rPr lang="en-US" dirty="0"/>
              <a:t>Patient Safety Rule published in 2008 implements PSQIA</a:t>
            </a:r>
          </a:p>
          <a:p>
            <a:pPr lvl="1"/>
            <a:r>
              <a:rPr lang="en-US" dirty="0"/>
              <a:t>Provides the requirements for PSOs to be listed under AHRQ oversight</a:t>
            </a:r>
          </a:p>
          <a:p>
            <a:pPr lvl="1"/>
            <a:r>
              <a:rPr lang="en-US" dirty="0"/>
              <a:t>Describes privilege and confidentiality protections</a:t>
            </a:r>
          </a:p>
          <a:p>
            <a:pPr lvl="1"/>
            <a:r>
              <a:rPr lang="en-US" dirty="0"/>
              <a:t>Establishes framework for HHS to monitor compliance with PSO program, confidentiality provisions, impose penalties, etc.</a:t>
            </a:r>
          </a:p>
          <a:p>
            <a:r>
              <a:rPr lang="en-US" dirty="0"/>
              <a:t>AHRQ does not provide funding to individual PSOs</a:t>
            </a:r>
          </a:p>
          <a:p>
            <a:endParaRPr lang="en-US" dirty="0"/>
          </a:p>
        </p:txBody>
      </p:sp>
      <p:sp>
        <p:nvSpPr>
          <p:cNvPr id="4" name="Slide Number Placeholder 3"/>
          <p:cNvSpPr>
            <a:spLocks noGrp="1"/>
          </p:cNvSpPr>
          <p:nvPr>
            <p:ph type="sldNum" sz="quarter" idx="4294967295"/>
          </p:nvPr>
        </p:nvSpPr>
        <p:spPr>
          <a:xfrm>
            <a:off x="7010400" y="6356350"/>
            <a:ext cx="2133600" cy="365125"/>
          </a:xfrm>
        </p:spPr>
        <p:txBody>
          <a:bodyPr/>
          <a:lstStyle/>
          <a:p>
            <a:fld id="{4FAB73BC-B049-4115-A692-8D63A059BFB8}" type="slidenum">
              <a:rPr lang="en-US" smtClean="0"/>
              <a:t>4</a:t>
            </a:fld>
            <a:endParaRPr lang="en-US" dirty="0"/>
          </a:p>
        </p:txBody>
      </p:sp>
    </p:spTree>
    <p:extLst>
      <p:ext uri="{BB962C8B-B14F-4D97-AF65-F5344CB8AC3E}">
        <p14:creationId xmlns:p14="http://schemas.microsoft.com/office/powerpoint/2010/main" val="3417700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7C63-F291-42C0-9368-EF30540E6282}"/>
              </a:ext>
            </a:extLst>
          </p:cNvPr>
          <p:cNvSpPr>
            <a:spLocks noGrp="1"/>
          </p:cNvSpPr>
          <p:nvPr>
            <p:ph type="title"/>
          </p:nvPr>
        </p:nvSpPr>
        <p:spPr/>
        <p:txBody>
          <a:bodyPr>
            <a:normAutofit fontScale="90000"/>
          </a:bodyPr>
          <a:lstStyle/>
          <a:p>
            <a:r>
              <a:rPr lang="en-US" dirty="0"/>
              <a:t>Obj.6 Four Types of Interventions to Support Safety Culture</a:t>
            </a:r>
          </a:p>
        </p:txBody>
      </p:sp>
      <p:sp>
        <p:nvSpPr>
          <p:cNvPr id="3" name="Content Placeholder 2">
            <a:extLst>
              <a:ext uri="{FF2B5EF4-FFF2-40B4-BE49-F238E27FC236}">
                <a16:creationId xmlns:a16="http://schemas.microsoft.com/office/drawing/2014/main" id="{C52471FE-3472-4CE9-928A-AC6C11CD123F}"/>
              </a:ext>
            </a:extLst>
          </p:cNvPr>
          <p:cNvSpPr>
            <a:spLocks noGrp="1"/>
          </p:cNvSpPr>
          <p:nvPr>
            <p:ph idx="1"/>
          </p:nvPr>
        </p:nvSpPr>
        <p:spPr/>
        <p:txBody>
          <a:bodyPr>
            <a:normAutofit/>
          </a:bodyPr>
          <a:lstStyle/>
          <a:p>
            <a:pPr marL="0" indent="0">
              <a:buNone/>
            </a:pPr>
            <a:r>
              <a:rPr lang="en-US" sz="4000" b="1" dirty="0"/>
              <a:t>2</a:t>
            </a:r>
            <a:r>
              <a:rPr lang="en-US" sz="4000" b="1" dirty="0" smtClean="0"/>
              <a:t>. </a:t>
            </a:r>
            <a:r>
              <a:rPr lang="en-US" sz="4000" b="1" dirty="0"/>
              <a:t>Event Reporting</a:t>
            </a:r>
          </a:p>
          <a:p>
            <a:pPr marL="0" indent="0">
              <a:buNone/>
            </a:pPr>
            <a:r>
              <a:rPr lang="en-US" dirty="0"/>
              <a:t>“The reporting of safety events can be facilitated through a well-developed error reporting system that is easy to use and can track improvement in reducing both errors and near misses. Hospital leaders can promote reporting by providing sufficient feedback and engaging those who take the time to report errors.” </a:t>
            </a:r>
            <a:r>
              <a:rPr lang="en-US" sz="1800" dirty="0"/>
              <a:t>(Campione et al., 2018, p. 29)</a:t>
            </a:r>
            <a:endParaRPr lang="en-US" dirty="0"/>
          </a:p>
          <a:p>
            <a:endParaRPr lang="en-US" dirty="0"/>
          </a:p>
        </p:txBody>
      </p:sp>
    </p:spTree>
    <p:extLst>
      <p:ext uri="{BB962C8B-B14F-4D97-AF65-F5344CB8AC3E}">
        <p14:creationId xmlns:p14="http://schemas.microsoft.com/office/powerpoint/2010/main" val="4227453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52400"/>
            <a:ext cx="8229600" cy="838200"/>
          </a:xfrm>
        </p:spPr>
        <p:txBody>
          <a:bodyPr/>
          <a:lstStyle/>
          <a:p>
            <a:pPr eaLnBrk="1" hangingPunct="1"/>
            <a:r>
              <a:rPr lang="en-US" altLang="en-US" dirty="0"/>
              <a:t>Reporting Interventions</a:t>
            </a:r>
          </a:p>
        </p:txBody>
      </p:sp>
      <p:sp>
        <p:nvSpPr>
          <p:cNvPr id="29700" name="Rectangle 4"/>
          <p:cNvSpPr>
            <a:spLocks noGrp="1" noChangeArrowheads="1"/>
          </p:cNvSpPr>
          <p:nvPr>
            <p:ph idx="1"/>
          </p:nvPr>
        </p:nvSpPr>
        <p:spPr>
          <a:xfrm>
            <a:off x="457200" y="1600200"/>
            <a:ext cx="2743200" cy="4525963"/>
          </a:xfrm>
        </p:spPr>
        <p:txBody>
          <a:bodyPr rtlCol="0">
            <a:normAutofit/>
          </a:bodyPr>
          <a:lstStyle/>
          <a:p>
            <a:pPr marL="0" indent="0" eaLnBrk="1" fontAlgn="auto" hangingPunct="1">
              <a:spcAft>
                <a:spcPts val="0"/>
              </a:spcAft>
              <a:buFont typeface="Arial" pitchFamily="34" charset="0"/>
              <a:buNone/>
              <a:defRPr/>
            </a:pPr>
            <a:r>
              <a:rPr lang="en-US" sz="2400" b="1" dirty="0"/>
              <a:t>Successful Reporting Systems</a:t>
            </a:r>
            <a:endParaRPr lang="en-US" sz="2400" b="1" baseline="30000" dirty="0"/>
          </a:p>
          <a:p>
            <a:pPr marL="233363" indent="-231775" eaLnBrk="1" fontAlgn="auto" hangingPunct="1">
              <a:spcBef>
                <a:spcPts val="400"/>
              </a:spcBef>
              <a:spcAft>
                <a:spcPts val="0"/>
              </a:spcAft>
              <a:defRPr/>
            </a:pPr>
            <a:r>
              <a:rPr lang="en-US" sz="2400" dirty="0"/>
              <a:t>Nonpunitive</a:t>
            </a:r>
          </a:p>
          <a:p>
            <a:pPr marL="233363" indent="-231775" eaLnBrk="1" fontAlgn="auto" hangingPunct="1">
              <a:spcBef>
                <a:spcPts val="400"/>
              </a:spcBef>
              <a:spcAft>
                <a:spcPts val="0"/>
              </a:spcAft>
              <a:buFont typeface="Arial" pitchFamily="34" charset="0"/>
              <a:buChar char="•"/>
              <a:defRPr/>
            </a:pPr>
            <a:r>
              <a:rPr lang="en-US" sz="2400" dirty="0"/>
              <a:t>Confidential</a:t>
            </a:r>
          </a:p>
          <a:p>
            <a:pPr marL="233363" indent="-231775" eaLnBrk="1" fontAlgn="auto" hangingPunct="1">
              <a:spcBef>
                <a:spcPts val="400"/>
              </a:spcBef>
              <a:spcAft>
                <a:spcPts val="0"/>
              </a:spcAft>
              <a:buFont typeface="Arial" pitchFamily="34" charset="0"/>
              <a:buChar char="•"/>
              <a:defRPr/>
            </a:pPr>
            <a:r>
              <a:rPr lang="en-US" sz="2400" dirty="0"/>
              <a:t>Independent</a:t>
            </a:r>
          </a:p>
          <a:p>
            <a:pPr marL="233363" indent="-231775" eaLnBrk="1" fontAlgn="auto" hangingPunct="1">
              <a:spcBef>
                <a:spcPts val="400"/>
              </a:spcBef>
              <a:spcAft>
                <a:spcPts val="0"/>
              </a:spcAft>
              <a:buFont typeface="Arial" pitchFamily="34" charset="0"/>
              <a:buChar char="•"/>
              <a:defRPr/>
            </a:pPr>
            <a:r>
              <a:rPr lang="en-US" sz="2400" dirty="0"/>
              <a:t>Expert analysis</a:t>
            </a:r>
          </a:p>
          <a:p>
            <a:pPr marL="233363" indent="-231775" eaLnBrk="1" fontAlgn="auto" hangingPunct="1">
              <a:spcBef>
                <a:spcPts val="400"/>
              </a:spcBef>
              <a:spcAft>
                <a:spcPts val="0"/>
              </a:spcAft>
              <a:buFont typeface="Arial" pitchFamily="34" charset="0"/>
              <a:buChar char="•"/>
              <a:defRPr/>
            </a:pPr>
            <a:r>
              <a:rPr lang="en-US" sz="2400" dirty="0"/>
              <a:t>Timely</a:t>
            </a:r>
          </a:p>
          <a:p>
            <a:pPr marL="233363" indent="-231775" eaLnBrk="1" fontAlgn="auto" hangingPunct="1">
              <a:spcBef>
                <a:spcPts val="400"/>
              </a:spcBef>
              <a:spcAft>
                <a:spcPts val="0"/>
              </a:spcAft>
              <a:buFont typeface="Arial" pitchFamily="34" charset="0"/>
              <a:buChar char="•"/>
              <a:defRPr/>
            </a:pPr>
            <a:r>
              <a:rPr lang="en-US" sz="2400" dirty="0"/>
              <a:t>Systems-oriented</a:t>
            </a:r>
          </a:p>
          <a:p>
            <a:pPr marL="233363" indent="-231775" eaLnBrk="1" fontAlgn="auto" hangingPunct="1">
              <a:spcBef>
                <a:spcPts val="400"/>
              </a:spcBef>
              <a:spcAft>
                <a:spcPts val="0"/>
              </a:spcAft>
              <a:buFont typeface="Arial" pitchFamily="34" charset="0"/>
              <a:buChar char="•"/>
              <a:defRPr/>
            </a:pPr>
            <a:r>
              <a:rPr lang="en-US" sz="2400" dirty="0"/>
              <a:t>Responsive</a:t>
            </a:r>
          </a:p>
          <a:p>
            <a:pPr marL="1588" indent="0" eaLnBrk="1" fontAlgn="auto" hangingPunct="1">
              <a:spcBef>
                <a:spcPts val="400"/>
              </a:spcBef>
              <a:spcAft>
                <a:spcPts val="0"/>
              </a:spcAft>
              <a:buNone/>
              <a:defRPr/>
            </a:pPr>
            <a:r>
              <a:rPr lang="en-US" sz="1800" dirty="0"/>
              <a:t>(Leape, 2002)</a:t>
            </a:r>
          </a:p>
        </p:txBody>
      </p:sp>
      <p:sp>
        <p:nvSpPr>
          <p:cNvPr id="37892" name="Rectangle 3"/>
          <p:cNvSpPr>
            <a:spLocks noGrp="1" noChangeArrowheads="1"/>
          </p:cNvSpPr>
          <p:nvPr>
            <p:ph type="body" sz="half" idx="4294967295"/>
          </p:nvPr>
        </p:nvSpPr>
        <p:spPr>
          <a:xfrm>
            <a:off x="3200400" y="990600"/>
            <a:ext cx="5943600" cy="5867400"/>
          </a:xfrm>
        </p:spPr>
        <p:txBody>
          <a:bodyPr/>
          <a:lstStyle/>
          <a:p>
            <a:pPr marL="111125" indent="-342900" eaLnBrk="1" hangingPunct="1">
              <a:spcAft>
                <a:spcPts val="1000"/>
              </a:spcAft>
              <a:buFont typeface="Arial" panose="020B0604020202020204" pitchFamily="34" charset="0"/>
              <a:buChar char="•"/>
            </a:pPr>
            <a:r>
              <a:rPr lang="en-US" altLang="en-US" sz="2400" dirty="0">
                <a:cs typeface="Arial" charset="0"/>
              </a:rPr>
              <a:t>Formal  Reporting of adverse events with standardized taxonomies (e.g. NCC-MERP  A – I Error Severity Taxonomy; medication errors by type and phase of origin; assisted and unassisted falls)</a:t>
            </a:r>
          </a:p>
          <a:p>
            <a:pPr marL="111125" indent="-342900" eaLnBrk="1" hangingPunct="1">
              <a:spcAft>
                <a:spcPts val="1000"/>
              </a:spcAft>
              <a:buFont typeface="Arial" panose="020B0604020202020204" pitchFamily="34" charset="0"/>
              <a:buChar char="•"/>
            </a:pPr>
            <a:r>
              <a:rPr lang="en-US" altLang="en-US" sz="2400" dirty="0">
                <a:cs typeface="Arial" charset="0"/>
              </a:rPr>
              <a:t>Near misses  and non-harmful errors are frequently reported, valued, and learned from</a:t>
            </a:r>
          </a:p>
          <a:p>
            <a:pPr marL="111125" indent="-342900" eaLnBrk="1" hangingPunct="1">
              <a:spcAft>
                <a:spcPts val="1000"/>
              </a:spcAft>
              <a:buFont typeface="Arial" panose="020B0604020202020204" pitchFamily="34" charset="0"/>
              <a:buChar char="•"/>
            </a:pPr>
            <a:r>
              <a:rPr lang="en-US" altLang="en-US" sz="2400" dirty="0">
                <a:cs typeface="Arial" charset="0"/>
              </a:rPr>
              <a:t>Informal Reporting – Safety Briefings and Leadership WalkRounds to leverage frontline expertise </a:t>
            </a:r>
          </a:p>
          <a:p>
            <a:pPr marL="0" indent="0" eaLnBrk="1" hangingPunct="1">
              <a:spcAft>
                <a:spcPts val="1000"/>
              </a:spcAft>
              <a:buNone/>
            </a:pPr>
            <a:r>
              <a:rPr lang="en-US" altLang="en-US" sz="1800" dirty="0">
                <a:cs typeface="Arial" charset="0"/>
              </a:rPr>
              <a:t>(Institute for Healthcare Improvement, Singer et al., 2013)</a:t>
            </a:r>
            <a:endParaRPr lang="en-US" altLang="en-US" sz="2400" baseline="30000" dirty="0">
              <a:cs typeface="Arial" charset="0"/>
            </a:endParaRPr>
          </a:p>
        </p:txBody>
      </p:sp>
    </p:spTree>
    <p:extLst>
      <p:ext uri="{BB962C8B-B14F-4D97-AF65-F5344CB8AC3E}">
        <p14:creationId xmlns:p14="http://schemas.microsoft.com/office/powerpoint/2010/main" val="1227866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7C63-F291-42C0-9368-EF30540E6282}"/>
              </a:ext>
            </a:extLst>
          </p:cNvPr>
          <p:cNvSpPr>
            <a:spLocks noGrp="1"/>
          </p:cNvSpPr>
          <p:nvPr>
            <p:ph type="title"/>
          </p:nvPr>
        </p:nvSpPr>
        <p:spPr/>
        <p:txBody>
          <a:bodyPr>
            <a:normAutofit fontScale="90000"/>
          </a:bodyPr>
          <a:lstStyle/>
          <a:p>
            <a:r>
              <a:rPr lang="en-US" dirty="0"/>
              <a:t>Obj.6 Four Types of Interventions to Support Safety Culture</a:t>
            </a:r>
          </a:p>
        </p:txBody>
      </p:sp>
      <p:sp>
        <p:nvSpPr>
          <p:cNvPr id="3" name="Content Placeholder 2">
            <a:extLst>
              <a:ext uri="{FF2B5EF4-FFF2-40B4-BE49-F238E27FC236}">
                <a16:creationId xmlns:a16="http://schemas.microsoft.com/office/drawing/2014/main" id="{C52471FE-3472-4CE9-928A-AC6C11CD123F}"/>
              </a:ext>
            </a:extLst>
          </p:cNvPr>
          <p:cNvSpPr>
            <a:spLocks noGrp="1"/>
          </p:cNvSpPr>
          <p:nvPr>
            <p:ph idx="1"/>
          </p:nvPr>
        </p:nvSpPr>
        <p:spPr>
          <a:xfrm>
            <a:off x="457200" y="1905000"/>
            <a:ext cx="8229600" cy="4267200"/>
          </a:xfrm>
        </p:spPr>
        <p:txBody>
          <a:bodyPr>
            <a:normAutofit/>
          </a:bodyPr>
          <a:lstStyle/>
          <a:p>
            <a:pPr marL="0" indent="0">
              <a:buNone/>
            </a:pPr>
            <a:r>
              <a:rPr lang="en-US" sz="4000" b="1" dirty="0"/>
              <a:t>3</a:t>
            </a:r>
            <a:r>
              <a:rPr lang="en-US" sz="4000" b="1" dirty="0" smtClean="0"/>
              <a:t>. </a:t>
            </a:r>
            <a:r>
              <a:rPr lang="en-US" sz="4000" b="1" dirty="0"/>
              <a:t>Learning Interventions</a:t>
            </a:r>
          </a:p>
          <a:p>
            <a:pPr marL="0" indent="0">
              <a:buNone/>
            </a:pPr>
            <a:r>
              <a:rPr lang="en-US" dirty="0"/>
              <a:t>“Ultimately, the willingness of workers to report depends on their belief that the organization will analyze reported information and then implement appropriate change—organizational practices support a learning culture.” </a:t>
            </a:r>
            <a:r>
              <a:rPr lang="en-US" sz="1800" dirty="0"/>
              <a:t>(Reason, 1997)</a:t>
            </a:r>
            <a:endParaRPr lang="en-US" dirty="0"/>
          </a:p>
          <a:p>
            <a:endParaRPr lang="en-US" dirty="0"/>
          </a:p>
        </p:txBody>
      </p:sp>
    </p:spTree>
    <p:extLst>
      <p:ext uri="{BB962C8B-B14F-4D97-AF65-F5344CB8AC3E}">
        <p14:creationId xmlns:p14="http://schemas.microsoft.com/office/powerpoint/2010/main" val="1227943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altLang="en-US" sz="4000" dirty="0"/>
              <a:t>Learning Interventions</a:t>
            </a:r>
          </a:p>
        </p:txBody>
      </p:sp>
      <p:sp>
        <p:nvSpPr>
          <p:cNvPr id="51205" name="Content Placeholder 3"/>
          <p:cNvSpPr>
            <a:spLocks noGrp="1"/>
          </p:cNvSpPr>
          <p:nvPr>
            <p:ph idx="1"/>
          </p:nvPr>
        </p:nvSpPr>
        <p:spPr>
          <a:xfrm>
            <a:off x="457200" y="1295400"/>
            <a:ext cx="8229600" cy="4830763"/>
          </a:xfrm>
        </p:spPr>
        <p:txBody>
          <a:bodyPr>
            <a:normAutofit lnSpcReduction="10000"/>
          </a:bodyPr>
          <a:lstStyle/>
          <a:p>
            <a:pPr marL="457200" indent="-457200" algn="l" eaLnBrk="1" hangingPunct="1">
              <a:lnSpc>
                <a:spcPct val="90000"/>
              </a:lnSpc>
              <a:buFont typeface="Arial" pitchFamily="34" charset="0"/>
              <a:buChar char="•"/>
            </a:pPr>
            <a:r>
              <a:rPr lang="en-US" altLang="en-US" sz="2800" dirty="0">
                <a:solidFill>
                  <a:schemeClr val="tx1"/>
                </a:solidFill>
              </a:rPr>
              <a:t>Team-based meetings (briefs, huddles, debriefs)</a:t>
            </a:r>
          </a:p>
          <a:p>
            <a:pPr marL="457200" indent="-457200" algn="l" eaLnBrk="1" hangingPunct="1">
              <a:lnSpc>
                <a:spcPct val="90000"/>
              </a:lnSpc>
              <a:buFont typeface="Arial" pitchFamily="34" charset="0"/>
              <a:buChar char="•"/>
            </a:pPr>
            <a:r>
              <a:rPr lang="en-US" altLang="en-US" sz="2800" dirty="0">
                <a:solidFill>
                  <a:schemeClr val="tx1"/>
                </a:solidFill>
              </a:rPr>
              <a:t>Process Mapping</a:t>
            </a:r>
            <a:r>
              <a:rPr lang="en-US" altLang="en-US" sz="2800" baseline="30000" dirty="0"/>
              <a:t> </a:t>
            </a:r>
            <a:r>
              <a:rPr lang="en-US" altLang="en-US" sz="1800" dirty="0"/>
              <a:t>(Colligan et al., 2010)</a:t>
            </a:r>
            <a:endParaRPr lang="en-US" altLang="en-US" sz="1800" baseline="30000" dirty="0">
              <a:solidFill>
                <a:schemeClr val="tx1"/>
              </a:solidFill>
            </a:endParaRPr>
          </a:p>
          <a:p>
            <a:pPr marL="457200" indent="-457200">
              <a:lnSpc>
                <a:spcPct val="90000"/>
              </a:lnSpc>
            </a:pPr>
            <a:r>
              <a:rPr lang="en-US" altLang="en-US" sz="2800" dirty="0">
                <a:solidFill>
                  <a:schemeClr val="tx1"/>
                </a:solidFill>
              </a:rPr>
              <a:t>Individual Root Cause Analysis </a:t>
            </a:r>
            <a:r>
              <a:rPr lang="en-US" altLang="en-US" sz="4000" baseline="30000" dirty="0"/>
              <a:t> </a:t>
            </a:r>
            <a:r>
              <a:rPr lang="en-US" altLang="en-US" sz="1900" dirty="0"/>
              <a:t>(Institute for Healthcare Improvement)</a:t>
            </a:r>
            <a:endParaRPr lang="en-US" altLang="en-US" sz="2800" baseline="30000" dirty="0">
              <a:solidFill>
                <a:schemeClr val="tx1"/>
              </a:solidFill>
            </a:endParaRPr>
          </a:p>
          <a:p>
            <a:pPr marL="457200" indent="-457200">
              <a:lnSpc>
                <a:spcPct val="90000"/>
              </a:lnSpc>
            </a:pPr>
            <a:r>
              <a:rPr lang="en-US" altLang="en-US" sz="2800" dirty="0">
                <a:solidFill>
                  <a:schemeClr val="tx1"/>
                </a:solidFill>
              </a:rPr>
              <a:t>Aggregate </a:t>
            </a:r>
            <a:r>
              <a:rPr lang="en-US" altLang="en-US" sz="2800" dirty="0"/>
              <a:t>Root Cause Analysis </a:t>
            </a:r>
            <a:r>
              <a:rPr lang="en-US" altLang="en-US" sz="1800" dirty="0">
                <a:solidFill>
                  <a:schemeClr val="tx1"/>
                </a:solidFill>
              </a:rPr>
              <a:t>(Neilly et al., 2003)</a:t>
            </a:r>
            <a:endParaRPr lang="en-US" altLang="en-US" sz="1800" baseline="30000" dirty="0">
              <a:solidFill>
                <a:schemeClr val="tx1"/>
              </a:solidFill>
            </a:endParaRPr>
          </a:p>
          <a:p>
            <a:pPr marL="457200" indent="-457200">
              <a:lnSpc>
                <a:spcPct val="90000"/>
              </a:lnSpc>
            </a:pPr>
            <a:r>
              <a:rPr lang="en-US" altLang="en-US" sz="2800" dirty="0">
                <a:solidFill>
                  <a:schemeClr val="tx1"/>
                </a:solidFill>
              </a:rPr>
              <a:t>Failure Modes and Effect Analysis</a:t>
            </a:r>
            <a:r>
              <a:rPr lang="en-US" altLang="en-US" sz="2800" dirty="0"/>
              <a:t> </a:t>
            </a:r>
            <a:r>
              <a:rPr lang="en-US" altLang="en-US" sz="1800" dirty="0"/>
              <a:t>(VA National Center for Patient Safety)</a:t>
            </a:r>
            <a:endParaRPr lang="en-US" altLang="en-US" sz="1800" baseline="30000" dirty="0">
              <a:solidFill>
                <a:schemeClr val="tx1"/>
              </a:solidFill>
            </a:endParaRPr>
          </a:p>
          <a:p>
            <a:pPr marL="457200" indent="-457200" algn="l" eaLnBrk="1" hangingPunct="1">
              <a:lnSpc>
                <a:spcPct val="90000"/>
              </a:lnSpc>
              <a:buFont typeface="Arial" pitchFamily="34" charset="0"/>
              <a:buChar char="•"/>
            </a:pPr>
            <a:r>
              <a:rPr lang="en-US" altLang="en-US" sz="2800" dirty="0">
                <a:solidFill>
                  <a:schemeClr val="tx1"/>
                </a:solidFill>
              </a:rPr>
              <a:t>Safety Briefings and Leadership WalkRounds</a:t>
            </a:r>
            <a:r>
              <a:rPr lang="en-US" altLang="en-US" sz="2800" baseline="30000" dirty="0"/>
              <a:t> </a:t>
            </a:r>
            <a:r>
              <a:rPr lang="en-US" altLang="en-US" sz="1800" dirty="0"/>
              <a:t>(Institute for Healthcare Improvement)</a:t>
            </a:r>
            <a:endParaRPr lang="en-US" altLang="en-US" sz="1800" dirty="0">
              <a:solidFill>
                <a:schemeClr val="tx1"/>
              </a:solidFill>
            </a:endParaRPr>
          </a:p>
          <a:p>
            <a:pPr marL="457200" indent="-457200" algn="l" eaLnBrk="1" hangingPunct="1">
              <a:buFont typeface="Arial" pitchFamily="34" charset="0"/>
              <a:buChar char="•"/>
            </a:pPr>
            <a:r>
              <a:rPr lang="en-US" altLang="en-US" sz="2800" dirty="0">
                <a:solidFill>
                  <a:schemeClr val="tx1"/>
                </a:solidFill>
                <a:cs typeface="Arial" charset="0"/>
              </a:rPr>
              <a:t>Leveraging Frontline Expertise</a:t>
            </a:r>
            <a:r>
              <a:rPr lang="en-US" altLang="en-US" sz="2800" baseline="30000" dirty="0">
                <a:cs typeface="Arial" charset="0"/>
              </a:rPr>
              <a:t> </a:t>
            </a:r>
            <a:r>
              <a:rPr lang="en-US" altLang="en-US" sz="1800" dirty="0">
                <a:cs typeface="Arial" charset="0"/>
              </a:rPr>
              <a:t>(Singer et al., 2013)</a:t>
            </a:r>
            <a:endParaRPr lang="en-US" altLang="en-US" sz="1800" dirty="0">
              <a:solidFill>
                <a:schemeClr val="tx1"/>
              </a:solidFill>
              <a:cs typeface="Arial" charset="0"/>
            </a:endParaRPr>
          </a:p>
          <a:p>
            <a:pPr marL="457200" indent="-457200" algn="l" eaLnBrk="1" hangingPunct="1">
              <a:lnSpc>
                <a:spcPct val="90000"/>
              </a:lnSpc>
              <a:buFont typeface="Arial" pitchFamily="34" charset="0"/>
              <a:buChar char="•"/>
            </a:pPr>
            <a:r>
              <a:rPr lang="en-US" altLang="en-US" sz="2800" dirty="0">
                <a:solidFill>
                  <a:schemeClr val="tx1"/>
                </a:solidFill>
              </a:rPr>
              <a:t>Close the loop with reporting… provide feedback to frontline</a:t>
            </a:r>
          </a:p>
        </p:txBody>
      </p:sp>
    </p:spTree>
    <p:extLst>
      <p:ext uri="{BB962C8B-B14F-4D97-AF65-F5344CB8AC3E}">
        <p14:creationId xmlns:p14="http://schemas.microsoft.com/office/powerpoint/2010/main" val="3346951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838200"/>
          </a:xfrm>
        </p:spPr>
        <p:txBody>
          <a:bodyPr>
            <a:normAutofit/>
          </a:bodyPr>
          <a:lstStyle/>
          <a:p>
            <a:r>
              <a:rPr lang="en-US" dirty="0"/>
              <a:t>Leveraging Frontline Expertise</a:t>
            </a:r>
          </a:p>
        </p:txBody>
      </p:sp>
      <p:sp>
        <p:nvSpPr>
          <p:cNvPr id="8" name="Text Placeholder 7"/>
          <p:cNvSpPr>
            <a:spLocks noGrp="1"/>
          </p:cNvSpPr>
          <p:nvPr>
            <p:ph type="body" idx="1"/>
          </p:nvPr>
        </p:nvSpPr>
        <p:spPr>
          <a:xfrm>
            <a:off x="838200" y="1215232"/>
            <a:ext cx="3659188" cy="959643"/>
          </a:xfrm>
        </p:spPr>
        <p:txBody>
          <a:bodyPr>
            <a:normAutofit/>
          </a:bodyPr>
          <a:lstStyle/>
          <a:p>
            <a:r>
              <a:rPr lang="en-US" dirty="0"/>
              <a:t>The foundation of all safety culture interventions</a:t>
            </a:r>
          </a:p>
        </p:txBody>
      </p:sp>
      <p:sp>
        <p:nvSpPr>
          <p:cNvPr id="3" name="Content Placeholder 2"/>
          <p:cNvSpPr>
            <a:spLocks noGrp="1"/>
          </p:cNvSpPr>
          <p:nvPr>
            <p:ph sz="half" idx="2"/>
          </p:nvPr>
        </p:nvSpPr>
        <p:spPr>
          <a:xfrm>
            <a:off x="838200" y="2362200"/>
            <a:ext cx="3659188" cy="3994149"/>
          </a:xfrm>
        </p:spPr>
        <p:txBody>
          <a:bodyPr/>
          <a:lstStyle/>
          <a:p>
            <a:pPr marL="342900" indent="-342900">
              <a:buFont typeface="Arial" panose="020B0604020202020204" pitchFamily="34" charset="0"/>
              <a:buChar char="•"/>
            </a:pPr>
            <a:r>
              <a:rPr lang="en-US" sz="2400" dirty="0"/>
              <a:t>Leaders engage the frontline to learn from and with them about system problems</a:t>
            </a:r>
          </a:p>
          <a:p>
            <a:pPr marL="342900" indent="-342900">
              <a:buFont typeface="Arial" panose="020B0604020202020204" pitchFamily="34" charset="0"/>
              <a:buChar char="•"/>
            </a:pPr>
            <a:r>
              <a:rPr lang="en-US" sz="2400" dirty="0"/>
              <a:t>Leaders hold frontline accountable for implementing and sustaining  mutually agreed upon change </a:t>
            </a:r>
          </a:p>
        </p:txBody>
      </p:sp>
      <p:sp>
        <p:nvSpPr>
          <p:cNvPr id="9" name="Text Placeholder 8"/>
          <p:cNvSpPr>
            <a:spLocks noGrp="1"/>
          </p:cNvSpPr>
          <p:nvPr>
            <p:ph type="body" sz="quarter" idx="3"/>
          </p:nvPr>
        </p:nvSpPr>
        <p:spPr>
          <a:xfrm>
            <a:off x="5181600" y="1215232"/>
            <a:ext cx="3733800" cy="639762"/>
          </a:xfrm>
        </p:spPr>
        <p:txBody>
          <a:bodyPr>
            <a:normAutofit fontScale="92500" lnSpcReduction="20000"/>
          </a:bodyPr>
          <a:lstStyle/>
          <a:p>
            <a:r>
              <a:rPr lang="en-US" dirty="0"/>
              <a:t>The Leveraging Frontline Expertise (LFLE) Cycle</a:t>
            </a:r>
          </a:p>
        </p:txBody>
      </p:sp>
      <p:graphicFrame>
        <p:nvGraphicFramePr>
          <p:cNvPr id="6" name="Content Placeholder 5" descr="Graphic demonstrating continuous cycle of frontline engagement: infromation gathering, prioritization, follow-up, and feedback communication. "/>
          <p:cNvGraphicFramePr>
            <a:graphicFrameLocks noGrp="1"/>
          </p:cNvGraphicFramePr>
          <p:nvPr>
            <p:ph sz="quarter" idx="4"/>
          </p:nvPr>
        </p:nvGraphicFramePr>
        <p:xfrm>
          <a:off x="4645025" y="2186907"/>
          <a:ext cx="4114799" cy="3540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4B1E6847-502C-40B0-AEC5-51C5D6522C4A}" type="slidenum">
              <a:rPr lang="en-US" smtClean="0">
                <a:solidFill>
                  <a:schemeClr val="tx1">
                    <a:lumMod val="50000"/>
                    <a:lumOff val="50000"/>
                  </a:schemeClr>
                </a:solidFill>
              </a:rPr>
              <a:pPr>
                <a:defRPr/>
              </a:pPr>
              <a:t>44</a:t>
            </a:fld>
            <a:endParaRPr lang="en-US">
              <a:solidFill>
                <a:schemeClr val="tx1">
                  <a:lumMod val="50000"/>
                  <a:lumOff val="50000"/>
                </a:schemeClr>
              </a:solidFill>
            </a:endParaRPr>
          </a:p>
        </p:txBody>
      </p:sp>
      <p:sp>
        <p:nvSpPr>
          <p:cNvPr id="4" name="TextBox 3">
            <a:extLst>
              <a:ext uri="{FF2B5EF4-FFF2-40B4-BE49-F238E27FC236}">
                <a16:creationId xmlns:a16="http://schemas.microsoft.com/office/drawing/2014/main" id="{A9582CAE-23FD-480F-8156-00FBF0CCAA7E}"/>
              </a:ext>
            </a:extLst>
          </p:cNvPr>
          <p:cNvSpPr txBox="1"/>
          <p:nvPr/>
        </p:nvSpPr>
        <p:spPr>
          <a:xfrm>
            <a:off x="5791200" y="5867181"/>
            <a:ext cx="2005742" cy="646331"/>
          </a:xfrm>
          <a:prstGeom prst="rect">
            <a:avLst/>
          </a:prstGeom>
          <a:noFill/>
        </p:spPr>
        <p:txBody>
          <a:bodyPr wrap="none" rtlCol="0">
            <a:spAutoFit/>
          </a:bodyPr>
          <a:lstStyle/>
          <a:p>
            <a:r>
              <a:rPr lang="en-US" altLang="en-US" dirty="0">
                <a:cs typeface="Arial" charset="0"/>
              </a:rPr>
              <a:t>(Singer et al., 2013)</a:t>
            </a:r>
          </a:p>
          <a:p>
            <a:endParaRPr lang="en-US" dirty="0"/>
          </a:p>
        </p:txBody>
      </p:sp>
    </p:spTree>
    <p:extLst>
      <p:ext uri="{BB962C8B-B14F-4D97-AF65-F5344CB8AC3E}">
        <p14:creationId xmlns:p14="http://schemas.microsoft.com/office/powerpoint/2010/main" val="950628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7C63-F291-42C0-9368-EF30540E6282}"/>
              </a:ext>
            </a:extLst>
          </p:cNvPr>
          <p:cNvSpPr>
            <a:spLocks noGrp="1"/>
          </p:cNvSpPr>
          <p:nvPr>
            <p:ph type="title"/>
          </p:nvPr>
        </p:nvSpPr>
        <p:spPr/>
        <p:txBody>
          <a:bodyPr>
            <a:normAutofit fontScale="90000"/>
          </a:bodyPr>
          <a:lstStyle/>
          <a:p>
            <a:r>
              <a:rPr lang="en-US" dirty="0"/>
              <a:t>Obj.6 Four Types of Interventions to Support Safety Culture</a:t>
            </a:r>
          </a:p>
        </p:txBody>
      </p:sp>
      <p:sp>
        <p:nvSpPr>
          <p:cNvPr id="3" name="Content Placeholder 2">
            <a:extLst>
              <a:ext uri="{FF2B5EF4-FFF2-40B4-BE49-F238E27FC236}">
                <a16:creationId xmlns:a16="http://schemas.microsoft.com/office/drawing/2014/main" id="{C52471FE-3472-4CE9-928A-AC6C11CD123F}"/>
              </a:ext>
            </a:extLst>
          </p:cNvPr>
          <p:cNvSpPr>
            <a:spLocks noGrp="1"/>
          </p:cNvSpPr>
          <p:nvPr>
            <p:ph idx="1"/>
          </p:nvPr>
        </p:nvSpPr>
        <p:spPr>
          <a:xfrm>
            <a:off x="457200" y="1447800"/>
            <a:ext cx="8229600" cy="4724400"/>
          </a:xfrm>
        </p:spPr>
        <p:txBody>
          <a:bodyPr>
            <a:normAutofit fontScale="92500"/>
          </a:bodyPr>
          <a:lstStyle/>
          <a:p>
            <a:pPr marL="0" indent="0">
              <a:buNone/>
            </a:pPr>
            <a:r>
              <a:rPr lang="en-US" sz="4000" b="1" dirty="0"/>
              <a:t>4</a:t>
            </a:r>
            <a:r>
              <a:rPr lang="en-US" sz="4000" b="1" dirty="0" smtClean="0"/>
              <a:t>. </a:t>
            </a:r>
            <a:r>
              <a:rPr lang="en-US" sz="4000" b="1" dirty="0"/>
              <a:t>Team Strategies and Tools to Enhance Performance and Patient Safety</a:t>
            </a:r>
          </a:p>
          <a:p>
            <a:pPr marL="0" indent="0">
              <a:buNone/>
            </a:pPr>
            <a:r>
              <a:rPr lang="en-US" dirty="0"/>
              <a:t>“TeamSTEPPS is an evidence-based team training program to enhance teamwork, communication, and problem solving that has shown to improve hospital patient safety culture and teamwork attitudes. TeamSTEPPS oﬀers a comprehensive set of ready-to-use materials and a training curriculum.” </a:t>
            </a:r>
            <a:r>
              <a:rPr lang="en-US" sz="1800" dirty="0"/>
              <a:t>(Campione et al., 2018, p. 27)</a:t>
            </a:r>
            <a:endParaRPr lang="en-US" dirty="0"/>
          </a:p>
          <a:p>
            <a:endParaRPr lang="en-US" dirty="0"/>
          </a:p>
        </p:txBody>
      </p:sp>
    </p:spTree>
    <p:extLst>
      <p:ext uri="{BB962C8B-B14F-4D97-AF65-F5344CB8AC3E}">
        <p14:creationId xmlns:p14="http://schemas.microsoft.com/office/powerpoint/2010/main" val="1362359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The TeamSTEPPS Logo: A triangle showing the relationship between knowledge, attitudes, and performance with the patient care team skill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5055" y="1028700"/>
            <a:ext cx="6172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p:txBody>
          <a:bodyPr>
            <a:normAutofit/>
          </a:bodyPr>
          <a:lstStyle/>
          <a:p>
            <a:r>
              <a:rPr lang="en-US" altLang="en-US" dirty="0"/>
              <a:t>TeamSTEPPS</a:t>
            </a:r>
          </a:p>
        </p:txBody>
      </p:sp>
      <p:sp>
        <p:nvSpPr>
          <p:cNvPr id="45060" name="Content Placeholder 1"/>
          <p:cNvSpPr>
            <a:spLocks noGrp="1"/>
          </p:cNvSpPr>
          <p:nvPr>
            <p:ph idx="1"/>
          </p:nvPr>
        </p:nvSpPr>
        <p:spPr>
          <a:xfrm>
            <a:off x="228600" y="1030514"/>
            <a:ext cx="8229600" cy="4525963"/>
          </a:xfrm>
        </p:spPr>
        <p:txBody>
          <a:bodyPr>
            <a:normAutofit/>
          </a:bodyPr>
          <a:lstStyle/>
          <a:p>
            <a:pPr marL="0" indent="0" algn="l" eaLnBrk="1" hangingPunct="1">
              <a:buFont typeface="Arial" charset="0"/>
              <a:buNone/>
            </a:pPr>
            <a:r>
              <a:rPr lang="en-US" altLang="en-US" dirty="0">
                <a:solidFill>
                  <a:schemeClr val="tx1"/>
                </a:solidFill>
              </a:rPr>
              <a:t> </a:t>
            </a:r>
          </a:p>
        </p:txBody>
      </p:sp>
      <p:sp>
        <p:nvSpPr>
          <p:cNvPr id="45061" name="Content Placeholder 1"/>
          <p:cNvSpPr>
            <a:spLocks noGrp="1"/>
          </p:cNvSpPr>
          <p:nvPr>
            <p:ph sz="half" idx="4294967295"/>
          </p:nvPr>
        </p:nvSpPr>
        <p:spPr>
          <a:xfrm>
            <a:off x="152400" y="1270000"/>
            <a:ext cx="4053114" cy="3924300"/>
          </a:xfrm>
        </p:spPr>
        <p:txBody>
          <a:bodyPr>
            <a:normAutofit/>
          </a:bodyPr>
          <a:lstStyle/>
          <a:p>
            <a:pPr marL="0" indent="0" algn="l" eaLnBrk="1" hangingPunct="1">
              <a:buFont typeface="Arial" charset="0"/>
              <a:buNone/>
            </a:pPr>
            <a:r>
              <a:rPr lang="en-US" altLang="en-US" dirty="0">
                <a:solidFill>
                  <a:schemeClr val="tx1"/>
                </a:solidFill>
              </a:rPr>
              <a:t>Adopting team behaviors positively impacts all components of safety culture because teamwork supports learning.</a:t>
            </a:r>
            <a:r>
              <a:rPr lang="en-US" altLang="en-US" baseline="30000" dirty="0"/>
              <a:t> </a:t>
            </a:r>
            <a:r>
              <a:rPr lang="en-US" altLang="en-US" sz="1800" dirty="0"/>
              <a:t>(Jones et al., 2013)</a:t>
            </a:r>
            <a:endParaRPr lang="en-US" altLang="en-US" sz="1800" dirty="0">
              <a:solidFill>
                <a:schemeClr val="tx1"/>
              </a:solidFill>
            </a:endParaRPr>
          </a:p>
          <a:p>
            <a:pPr marL="0" indent="0" algn="l" eaLnBrk="1" hangingPunct="1">
              <a:buFont typeface="Arial" charset="0"/>
              <a:buNone/>
            </a:pPr>
            <a:endParaRPr lang="en-US" altLang="en-US" sz="2800" dirty="0">
              <a:solidFill>
                <a:schemeClr val="tx1"/>
              </a:solidFill>
              <a:latin typeface="Arial Unicode MS" pitchFamily="34" charset="-128"/>
            </a:endParaRPr>
          </a:p>
        </p:txBody>
      </p:sp>
      <p:sp>
        <p:nvSpPr>
          <p:cNvPr id="3" name="Slide Number Placeholder 2"/>
          <p:cNvSpPr>
            <a:spLocks noGrp="1"/>
          </p:cNvSpPr>
          <p:nvPr>
            <p:ph type="sldNum" sz="quarter" idx="4294967295"/>
          </p:nvPr>
        </p:nvSpPr>
        <p:spPr>
          <a:xfrm>
            <a:off x="0" y="6324600"/>
            <a:ext cx="457200" cy="365125"/>
          </a:xfrm>
          <a:prstGeom prst="rect">
            <a:avLst/>
          </a:prstGeom>
        </p:spPr>
        <p:txBody>
          <a:bodyPr/>
          <a:lstStyle/>
          <a:p>
            <a:pPr>
              <a:defRPr/>
            </a:pPr>
            <a:fld id="{AF77E1EB-2956-4E3D-8A65-D7465DC613E3}" type="slidenum">
              <a:rPr lang="en-US" smtClean="0">
                <a:solidFill>
                  <a:schemeClr val="tx1">
                    <a:lumMod val="50000"/>
                    <a:lumOff val="50000"/>
                  </a:schemeClr>
                </a:solidFill>
              </a:rPr>
              <a:pPr>
                <a:defRPr/>
              </a:pPr>
              <a:t>46</a:t>
            </a:fld>
            <a:endParaRPr lang="en-US" dirty="0">
              <a:solidFill>
                <a:schemeClr val="tx1">
                  <a:lumMod val="50000"/>
                  <a:lumOff val="50000"/>
                </a:schemeClr>
              </a:solidFill>
            </a:endParaRPr>
          </a:p>
        </p:txBody>
      </p:sp>
      <p:sp>
        <p:nvSpPr>
          <p:cNvPr id="2" name="TextBox 1">
            <a:extLst>
              <a:ext uri="{FF2B5EF4-FFF2-40B4-BE49-F238E27FC236}">
                <a16:creationId xmlns:a16="http://schemas.microsoft.com/office/drawing/2014/main" id="{8105CED2-756A-4199-9AD0-FAA9B11C6150}"/>
              </a:ext>
            </a:extLst>
          </p:cNvPr>
          <p:cNvSpPr txBox="1"/>
          <p:nvPr/>
        </p:nvSpPr>
        <p:spPr>
          <a:xfrm>
            <a:off x="4597399" y="5844029"/>
            <a:ext cx="2847511" cy="369332"/>
          </a:xfrm>
          <a:prstGeom prst="rect">
            <a:avLst/>
          </a:prstGeom>
          <a:noFill/>
        </p:spPr>
        <p:txBody>
          <a:bodyPr wrap="none" rtlCol="0">
            <a:spAutoFit/>
          </a:bodyPr>
          <a:lstStyle/>
          <a:p>
            <a:r>
              <a:rPr lang="en-US" altLang="en-US" dirty="0">
                <a:cs typeface="Arial" panose="020B0604020202020204" pitchFamily="34" charset="0"/>
              </a:rPr>
              <a:t>http://teamstepps.ahrq.gov </a:t>
            </a:r>
          </a:p>
        </p:txBody>
      </p:sp>
    </p:spTree>
    <p:extLst>
      <p:ext uri="{BB962C8B-B14F-4D97-AF65-F5344CB8AC3E}">
        <p14:creationId xmlns:p14="http://schemas.microsoft.com/office/powerpoint/2010/main" val="2390714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t>Safety Culture Summary</a:t>
            </a:r>
          </a:p>
        </p:txBody>
      </p:sp>
      <p:sp>
        <p:nvSpPr>
          <p:cNvPr id="2" name="Content Placeholder 1"/>
          <p:cNvSpPr>
            <a:spLocks noGrp="1"/>
          </p:cNvSpPr>
          <p:nvPr>
            <p:ph idx="1"/>
          </p:nvPr>
        </p:nvSpPr>
        <p:spPr>
          <a:xfrm>
            <a:off x="457200" y="1295400"/>
            <a:ext cx="8382000" cy="4830763"/>
          </a:xfrm>
        </p:spPr>
        <p:txBody>
          <a:bodyPr>
            <a:normAutofit/>
          </a:bodyPr>
          <a:lstStyle/>
          <a:p>
            <a:r>
              <a:rPr lang="en-US" sz="2600" dirty="0"/>
              <a:t>Safety culture is the learned, shared beliefs and behaviors that reflect willingness to learn</a:t>
            </a:r>
          </a:p>
          <a:p>
            <a:r>
              <a:rPr lang="en-US" sz="2600" dirty="0"/>
              <a:t>Why is it important to devote resources to safety culture?</a:t>
            </a:r>
          </a:p>
          <a:p>
            <a:pPr lvl="1"/>
            <a:r>
              <a:rPr lang="en-US" sz="2200" dirty="0">
                <a:solidFill>
                  <a:srgbClr val="AD122A"/>
                </a:solidFill>
                <a:cs typeface="Arial" panose="020B0604020202020204" pitchFamily="34" charset="0"/>
              </a:rPr>
              <a:t>Improving safety culture increases likelihood of success of all other patient safety interventions</a:t>
            </a:r>
          </a:p>
          <a:p>
            <a:pPr lvl="1"/>
            <a:r>
              <a:rPr lang="en-US" sz="2200" dirty="0">
                <a:solidFill>
                  <a:srgbClr val="AD122A"/>
                </a:solidFill>
                <a:cs typeface="Arial" panose="020B0604020202020204" pitchFamily="34" charset="0"/>
              </a:rPr>
              <a:t>Safety culture is associated with adverse events and patient satisfaction</a:t>
            </a:r>
          </a:p>
          <a:p>
            <a:pPr marL="457200" lvl="1" indent="-457200">
              <a:lnSpc>
                <a:spcPct val="90000"/>
              </a:lnSpc>
              <a:buFont typeface="Arial" pitchFamily="34" charset="0"/>
              <a:buChar char="•"/>
            </a:pPr>
            <a:r>
              <a:rPr lang="en-US" sz="2600" dirty="0">
                <a:cs typeface="Arial" panose="020B0604020202020204" pitchFamily="34" charset="0"/>
              </a:rPr>
              <a:t>Use sound survey research methods to ensure your assessments of safety culture are valid</a:t>
            </a:r>
          </a:p>
          <a:p>
            <a:pPr marL="400050" lvl="2" indent="0">
              <a:lnSpc>
                <a:spcPct val="90000"/>
              </a:lnSpc>
              <a:buNone/>
            </a:pPr>
            <a:r>
              <a:rPr lang="en-US" i="1" dirty="0">
                <a:solidFill>
                  <a:srgbClr val="C00000"/>
                </a:solidFill>
              </a:rPr>
              <a:t>“If I had an hour to solve a problem I'd spend 55 minutes thinking about the problem and 5 minutes thinking about solutions.”  ― Albert Einstein</a:t>
            </a:r>
          </a:p>
        </p:txBody>
      </p:sp>
      <p:sp>
        <p:nvSpPr>
          <p:cNvPr id="3" name="Slide Number Placeholder 2"/>
          <p:cNvSpPr>
            <a:spLocks noGrp="1"/>
          </p:cNvSpPr>
          <p:nvPr>
            <p:ph type="sldNum" sz="quarter" idx="4294967295"/>
          </p:nvPr>
        </p:nvSpPr>
        <p:spPr>
          <a:xfrm>
            <a:off x="7010400" y="6356350"/>
            <a:ext cx="2133600" cy="365125"/>
          </a:xfrm>
        </p:spPr>
        <p:txBody>
          <a:bodyPr/>
          <a:lstStyle/>
          <a:p>
            <a:pPr>
              <a:defRPr/>
            </a:pPr>
            <a:fld id="{23DBA081-A525-4F6D-A123-CB1474275428}" type="slidenum">
              <a:rPr lang="en-US" smtClean="0">
                <a:solidFill>
                  <a:schemeClr val="tx1">
                    <a:lumMod val="50000"/>
                    <a:lumOff val="50000"/>
                  </a:schemeClr>
                </a:solidFill>
              </a:rPr>
              <a:pPr>
                <a:defRPr/>
              </a:pPr>
              <a:t>47</a:t>
            </a:fld>
            <a:endParaRPr lang="en-US" dirty="0">
              <a:solidFill>
                <a:schemeClr val="tx1">
                  <a:lumMod val="50000"/>
                  <a:lumOff val="50000"/>
                </a:schemeClr>
              </a:solidFill>
            </a:endParaRPr>
          </a:p>
        </p:txBody>
      </p:sp>
    </p:spTree>
    <p:extLst>
      <p:ext uri="{BB962C8B-B14F-4D97-AF65-F5344CB8AC3E}">
        <p14:creationId xmlns:p14="http://schemas.microsoft.com/office/powerpoint/2010/main" val="19593861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Safety Culture Summary</a:t>
            </a:r>
          </a:p>
        </p:txBody>
      </p:sp>
      <p:sp>
        <p:nvSpPr>
          <p:cNvPr id="6" name="Text Placeholder 5"/>
          <p:cNvSpPr>
            <a:spLocks noGrp="1"/>
          </p:cNvSpPr>
          <p:nvPr>
            <p:ph idx="1"/>
          </p:nvPr>
        </p:nvSpPr>
        <p:spPr>
          <a:xfrm>
            <a:off x="457200" y="1295400"/>
            <a:ext cx="8229600" cy="4858657"/>
          </a:xfrm>
        </p:spPr>
        <p:txBody>
          <a:bodyPr>
            <a:normAutofit/>
          </a:bodyPr>
          <a:lstStyle/>
          <a:p>
            <a:pPr marL="457200" lvl="1" indent="-457200">
              <a:lnSpc>
                <a:spcPct val="90000"/>
              </a:lnSpc>
              <a:buFont typeface="Arial" pitchFamily="34" charset="0"/>
              <a:buChar char="•"/>
            </a:pPr>
            <a:r>
              <a:rPr lang="en-US" sz="3000" dirty="0">
                <a:cs typeface="Arial" panose="020B0604020202020204" pitchFamily="34" charset="0"/>
              </a:rPr>
              <a:t>Implement evidence-based interventions within each key component of safety culture </a:t>
            </a:r>
          </a:p>
          <a:p>
            <a:pPr marL="857250" lvl="2" indent="-457200">
              <a:lnSpc>
                <a:spcPct val="90000"/>
              </a:lnSpc>
              <a:buFont typeface="Calibri" pitchFamily="34" charset="0"/>
              <a:buChar char="−"/>
            </a:pPr>
            <a:r>
              <a:rPr lang="en-US" sz="2200" dirty="0">
                <a:solidFill>
                  <a:srgbClr val="AD122A"/>
                </a:solidFill>
              </a:rPr>
              <a:t>Just culture</a:t>
            </a:r>
          </a:p>
          <a:p>
            <a:pPr marL="857250" lvl="2" indent="-457200">
              <a:lnSpc>
                <a:spcPct val="90000"/>
              </a:lnSpc>
              <a:buFont typeface="Calibri" pitchFamily="34" charset="0"/>
              <a:buChar char="−"/>
            </a:pPr>
            <a:r>
              <a:rPr lang="en-US" sz="2200" dirty="0" smtClean="0">
                <a:solidFill>
                  <a:srgbClr val="AD122A"/>
                </a:solidFill>
              </a:rPr>
              <a:t>Effective </a:t>
            </a:r>
            <a:r>
              <a:rPr lang="en-US" sz="2200" dirty="0">
                <a:solidFill>
                  <a:srgbClr val="AD122A"/>
                </a:solidFill>
              </a:rPr>
              <a:t>reporting systems that capture near misses </a:t>
            </a:r>
          </a:p>
          <a:p>
            <a:pPr marL="857250" lvl="2" indent="-457200">
              <a:lnSpc>
                <a:spcPct val="90000"/>
              </a:lnSpc>
              <a:buFont typeface="Calibri" pitchFamily="34" charset="0"/>
              <a:buChar char="−"/>
            </a:pPr>
            <a:r>
              <a:rPr lang="en-US" sz="2200" dirty="0" smtClean="0">
                <a:solidFill>
                  <a:srgbClr val="AD122A"/>
                </a:solidFill>
              </a:rPr>
              <a:t>Root </a:t>
            </a:r>
            <a:r>
              <a:rPr lang="en-US" sz="2200" dirty="0">
                <a:solidFill>
                  <a:srgbClr val="AD122A"/>
                </a:solidFill>
              </a:rPr>
              <a:t>cause analysis, Leveraging Frontline </a:t>
            </a:r>
            <a:r>
              <a:rPr lang="en-US" sz="2200" dirty="0" smtClean="0">
                <a:solidFill>
                  <a:srgbClr val="AD122A"/>
                </a:solidFill>
              </a:rPr>
              <a:t>Expertise</a:t>
            </a:r>
          </a:p>
          <a:p>
            <a:pPr marL="857250" lvl="2" indent="-457200">
              <a:lnSpc>
                <a:spcPct val="90000"/>
              </a:lnSpc>
              <a:buFont typeface="Calibri" pitchFamily="34" charset="0"/>
              <a:buChar char="−"/>
            </a:pPr>
            <a:r>
              <a:rPr lang="en-US" sz="2200" dirty="0">
                <a:solidFill>
                  <a:srgbClr val="AD122A"/>
                </a:solidFill>
              </a:rPr>
              <a:t>Team training, implementation, and </a:t>
            </a:r>
            <a:r>
              <a:rPr lang="en-US" sz="2200" dirty="0" smtClean="0">
                <a:solidFill>
                  <a:srgbClr val="AD122A"/>
                </a:solidFill>
              </a:rPr>
              <a:t>sustainment</a:t>
            </a:r>
            <a:endParaRPr lang="en-US" sz="2200" dirty="0">
              <a:solidFill>
                <a:srgbClr val="AD122A"/>
              </a:solidFill>
            </a:endParaRPr>
          </a:p>
          <a:p>
            <a:pPr marL="400050" lvl="2" indent="0">
              <a:lnSpc>
                <a:spcPct val="90000"/>
              </a:lnSpc>
              <a:buNone/>
            </a:pPr>
            <a:endParaRPr lang="en-US" sz="2200" dirty="0">
              <a:solidFill>
                <a:srgbClr val="AD122A"/>
              </a:solidFill>
            </a:endParaRPr>
          </a:p>
          <a:p>
            <a:pPr marL="457200" lvl="1" indent="-457200">
              <a:lnSpc>
                <a:spcPct val="90000"/>
              </a:lnSpc>
              <a:buFont typeface="Arial" pitchFamily="34" charset="0"/>
              <a:buChar char="•"/>
            </a:pPr>
            <a:r>
              <a:rPr lang="en-US" sz="3000" dirty="0">
                <a:cs typeface="Arial" panose="020B0604020202020204" pitchFamily="34" charset="0"/>
              </a:rPr>
              <a:t>Keep in mind the end goal…to understand and use what the frontline knows about the system to plan, implement, and sustain change</a:t>
            </a:r>
            <a:endParaRPr lang="en-US" dirty="0">
              <a:solidFill>
                <a:srgbClr val="C00000"/>
              </a:solidFill>
              <a:cs typeface="Arial" panose="020B0604020202020204" pitchFamily="34" charset="0"/>
            </a:endParaRPr>
          </a:p>
        </p:txBody>
      </p:sp>
      <p:sp>
        <p:nvSpPr>
          <p:cNvPr id="3" name="Slide Number Placeholder 2"/>
          <p:cNvSpPr>
            <a:spLocks noGrp="1"/>
          </p:cNvSpPr>
          <p:nvPr>
            <p:ph type="sldNum" sz="quarter" idx="4294967295"/>
          </p:nvPr>
        </p:nvSpPr>
        <p:spPr>
          <a:xfrm>
            <a:off x="7010400" y="6356350"/>
            <a:ext cx="2133600" cy="365125"/>
          </a:xfrm>
        </p:spPr>
        <p:txBody>
          <a:bodyPr/>
          <a:lstStyle/>
          <a:p>
            <a:pPr>
              <a:defRPr/>
            </a:pPr>
            <a:fld id="{23DBA081-A525-4F6D-A123-CB1474275428}" type="slidenum">
              <a:rPr lang="en-US" smtClean="0">
                <a:solidFill>
                  <a:schemeClr val="tx1">
                    <a:lumMod val="50000"/>
                    <a:lumOff val="50000"/>
                  </a:schemeClr>
                </a:solidFill>
              </a:rPr>
              <a:pPr>
                <a:defRPr/>
              </a:pPr>
              <a:t>48</a:t>
            </a:fld>
            <a:endParaRPr lang="en-US" dirty="0">
              <a:solidFill>
                <a:schemeClr val="tx1">
                  <a:lumMod val="50000"/>
                  <a:lumOff val="50000"/>
                </a:schemeClr>
              </a:solidFill>
            </a:endParaRPr>
          </a:p>
        </p:txBody>
      </p:sp>
    </p:spTree>
    <p:extLst>
      <p:ext uri="{BB962C8B-B14F-4D97-AF65-F5344CB8AC3E}">
        <p14:creationId xmlns:p14="http://schemas.microsoft.com/office/powerpoint/2010/main" val="1755893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prstClr val="white"/>
                </a:solidFill>
                <a:latin typeface="Gill Sans MT" panose="020B0502020104020203"/>
              </a:rPr>
              <a:t>Check-in For Relevance</a:t>
            </a:r>
            <a:endParaRPr lang="en-US" dirty="0"/>
          </a:p>
        </p:txBody>
      </p:sp>
      <p:sp>
        <p:nvSpPr>
          <p:cNvPr id="3" name="Content Placeholder 2"/>
          <p:cNvSpPr>
            <a:spLocks noGrp="1"/>
          </p:cNvSpPr>
          <p:nvPr>
            <p:ph idx="1"/>
          </p:nvPr>
        </p:nvSpPr>
        <p:spPr>
          <a:xfrm>
            <a:off x="228600" y="1600201"/>
            <a:ext cx="8458015" cy="3886199"/>
          </a:xfrm>
        </p:spPr>
        <p:txBody>
          <a:bodyPr>
            <a:normAutofit fontScale="77500" lnSpcReduction="20000"/>
          </a:bodyPr>
          <a:lstStyle/>
          <a:p>
            <a:r>
              <a:rPr lang="en-US" dirty="0" smtClean="0"/>
              <a:t>Do the four components of a safety culture make sense?</a:t>
            </a:r>
          </a:p>
          <a:p>
            <a:r>
              <a:rPr lang="en-US" dirty="0" smtClean="0"/>
              <a:t>How do the components interact?</a:t>
            </a:r>
          </a:p>
          <a:p>
            <a:r>
              <a:rPr lang="en-US" dirty="0" smtClean="0"/>
              <a:t>What can you tell me about the culture of your organization (whether or not you have conducted a SOPS)?</a:t>
            </a:r>
          </a:p>
          <a:p>
            <a:pPr lvl="1"/>
            <a:r>
              <a:rPr lang="en-US" dirty="0" smtClean="0"/>
              <a:t>Just and fair?</a:t>
            </a:r>
          </a:p>
          <a:p>
            <a:pPr lvl="1"/>
            <a:r>
              <a:rPr lang="en-US" dirty="0" smtClean="0"/>
              <a:t>Reporting?</a:t>
            </a:r>
          </a:p>
          <a:p>
            <a:pPr lvl="1"/>
            <a:r>
              <a:rPr lang="en-US" dirty="0" smtClean="0"/>
              <a:t>Learning?</a:t>
            </a:r>
          </a:p>
          <a:p>
            <a:pPr lvl="1"/>
            <a:r>
              <a:rPr lang="en-US" dirty="0" smtClean="0"/>
              <a:t>Flexible?</a:t>
            </a:r>
          </a:p>
          <a:p>
            <a:r>
              <a:rPr lang="en-US" dirty="0" smtClean="0"/>
              <a:t>What opportunities for improvement have you identified so far?  What resources do you need?</a:t>
            </a:r>
            <a:endParaRPr lang="en-US" dirty="0"/>
          </a:p>
        </p:txBody>
      </p:sp>
    </p:spTree>
    <p:extLst>
      <p:ext uri="{BB962C8B-B14F-4D97-AF65-F5344CB8AC3E}">
        <p14:creationId xmlns:p14="http://schemas.microsoft.com/office/powerpoint/2010/main" val="6833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1143000"/>
          </a:xfrm>
        </p:spPr>
        <p:txBody>
          <a:bodyPr/>
          <a:lstStyle/>
          <a:p>
            <a:r>
              <a:rPr lang="en-US" cap="none" dirty="0">
                <a:solidFill>
                  <a:schemeClr val="bg2"/>
                </a:solidFill>
              </a:rPr>
              <a:t>Nebraska Laws And Regulations</a:t>
            </a:r>
          </a:p>
        </p:txBody>
      </p:sp>
      <p:sp>
        <p:nvSpPr>
          <p:cNvPr id="6" name="Content Placeholder 5"/>
          <p:cNvSpPr>
            <a:spLocks noGrp="1"/>
          </p:cNvSpPr>
          <p:nvPr>
            <p:ph idx="1"/>
          </p:nvPr>
        </p:nvSpPr>
        <p:spPr>
          <a:xfrm>
            <a:off x="457200" y="1295400"/>
            <a:ext cx="8229600" cy="4830763"/>
          </a:xfrm>
        </p:spPr>
        <p:txBody>
          <a:bodyPr>
            <a:normAutofit fontScale="62500" lnSpcReduction="20000"/>
          </a:bodyPr>
          <a:lstStyle/>
          <a:p>
            <a:pPr marL="0" indent="0">
              <a:buNone/>
            </a:pPr>
            <a:r>
              <a:rPr lang="en-US" dirty="0"/>
              <a:t>Nebraska  legislature passed the Patient Safety Improvement Act in 2005</a:t>
            </a:r>
            <a:r>
              <a:rPr lang="en-US" baseline="30000" dirty="0"/>
              <a:t>2</a:t>
            </a:r>
            <a:endParaRPr lang="en-US" dirty="0"/>
          </a:p>
          <a:p>
            <a:r>
              <a:rPr lang="en-US" dirty="0"/>
              <a:t>Called for formation of a Patient Safety Organization in Nebraska to encourage a culture of safety and quality by providing for:</a:t>
            </a:r>
          </a:p>
          <a:p>
            <a:pPr lvl="1"/>
            <a:r>
              <a:rPr lang="en-US" dirty="0"/>
              <a:t>Legal protection of information reported</a:t>
            </a:r>
          </a:p>
          <a:p>
            <a:pPr lvl="1"/>
            <a:r>
              <a:rPr lang="en-US" dirty="0"/>
              <a:t>Aggregation of information about occurrences</a:t>
            </a:r>
          </a:p>
          <a:p>
            <a:pPr lvl="1"/>
            <a:r>
              <a:rPr lang="en-US" dirty="0"/>
              <a:t>Sharing of information for improvement</a:t>
            </a:r>
          </a:p>
          <a:p>
            <a:r>
              <a:rPr lang="en-US" dirty="0"/>
              <a:t>Nebraska Coalition for Patient Safety formed in 2006 through collaboration of:</a:t>
            </a:r>
          </a:p>
          <a:p>
            <a:pPr lvl="1"/>
            <a:r>
              <a:rPr lang="en-US" dirty="0"/>
              <a:t>Nebraska Hospital Association</a:t>
            </a:r>
          </a:p>
          <a:p>
            <a:pPr lvl="1"/>
            <a:r>
              <a:rPr lang="en-US" dirty="0"/>
              <a:t>Nebraska Medical Association</a:t>
            </a:r>
          </a:p>
          <a:p>
            <a:pPr lvl="1"/>
            <a:r>
              <a:rPr lang="en-US" dirty="0"/>
              <a:t>Nebraska Academy of Physicians Assistants</a:t>
            </a:r>
          </a:p>
          <a:p>
            <a:pPr lvl="1"/>
            <a:r>
              <a:rPr lang="en-US" dirty="0"/>
              <a:t>Nebraska Pharmacists Association</a:t>
            </a:r>
          </a:p>
          <a:p>
            <a:pPr lvl="1"/>
            <a:r>
              <a:rPr lang="en-US" dirty="0"/>
              <a:t>Nebraska Nurses Association</a:t>
            </a:r>
          </a:p>
          <a:p>
            <a:r>
              <a:rPr lang="en-US" dirty="0"/>
              <a:t>Nebraska Statutes 71-8701-8721 pertain to this act</a:t>
            </a:r>
          </a:p>
          <a:p>
            <a:r>
              <a:rPr lang="en-US" dirty="0"/>
              <a:t>No funding source for NCPS from state tied to this regulation</a:t>
            </a:r>
          </a:p>
        </p:txBody>
      </p:sp>
      <p:sp>
        <p:nvSpPr>
          <p:cNvPr id="5" name="Slide Number Placeholder 4"/>
          <p:cNvSpPr>
            <a:spLocks noGrp="1"/>
          </p:cNvSpPr>
          <p:nvPr>
            <p:ph type="sldNum" sz="quarter" idx="4294967295"/>
          </p:nvPr>
        </p:nvSpPr>
        <p:spPr>
          <a:xfrm>
            <a:off x="7010400" y="6356350"/>
            <a:ext cx="2133600" cy="365125"/>
          </a:xfrm>
        </p:spPr>
        <p:txBody>
          <a:bodyPr/>
          <a:lstStyle/>
          <a:p>
            <a:fld id="{4FAB73BC-B049-4115-A692-8D63A059BFB8}" type="slidenum">
              <a:rPr lang="en-US" smtClean="0"/>
              <a:t>5</a:t>
            </a:fld>
            <a:endParaRPr lang="en-US" dirty="0"/>
          </a:p>
        </p:txBody>
      </p:sp>
    </p:spTree>
    <p:extLst>
      <p:ext uri="{BB962C8B-B14F-4D97-AF65-F5344CB8AC3E}">
        <p14:creationId xmlns:p14="http://schemas.microsoft.com/office/powerpoint/2010/main" val="1895959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Obj.7 High reliability, systems thinking and human factors </a:t>
            </a:r>
          </a:p>
        </p:txBody>
      </p:sp>
      <p:sp>
        <p:nvSpPr>
          <p:cNvPr id="3" name="Content Placeholder 2"/>
          <p:cNvSpPr>
            <a:spLocks noGrp="1"/>
          </p:cNvSpPr>
          <p:nvPr>
            <p:ph idx="1"/>
          </p:nvPr>
        </p:nvSpPr>
        <p:spPr>
          <a:xfrm>
            <a:off x="457200" y="1600200"/>
            <a:ext cx="8382000" cy="4525963"/>
          </a:xfrm>
        </p:spPr>
        <p:txBody>
          <a:bodyPr>
            <a:normAutofit lnSpcReduction="10000"/>
          </a:bodyPr>
          <a:lstStyle/>
          <a:p>
            <a:r>
              <a:rPr lang="en-US" dirty="0"/>
              <a:t>High reliability -  consistent performance at high levels of safety over long periods of time</a:t>
            </a:r>
          </a:p>
          <a:p>
            <a:r>
              <a:rPr lang="en-US" dirty="0"/>
              <a:t>Used in high risk organizations that manage extreme hazards in complex situation with success </a:t>
            </a:r>
          </a:p>
          <a:p>
            <a:r>
              <a:rPr lang="en-US" dirty="0"/>
              <a:t>Healthcare is a high risk industry that can use High Reliability Organization (HRO) principles</a:t>
            </a:r>
          </a:p>
          <a:p>
            <a:r>
              <a:rPr lang="en-US" dirty="0"/>
              <a:t> Systems thinking and human factors engineering are inherent in HROs</a:t>
            </a:r>
          </a:p>
          <a:p>
            <a:endParaRPr lang="en-US" dirty="0"/>
          </a:p>
        </p:txBody>
      </p:sp>
      <p:sp>
        <p:nvSpPr>
          <p:cNvPr id="4" name="TextBox 3"/>
          <p:cNvSpPr txBox="1"/>
          <p:nvPr/>
        </p:nvSpPr>
        <p:spPr>
          <a:xfrm>
            <a:off x="6477000" y="6040849"/>
            <a:ext cx="7086600" cy="369332"/>
          </a:xfrm>
          <a:prstGeom prst="rect">
            <a:avLst/>
          </a:prstGeom>
          <a:noFill/>
        </p:spPr>
        <p:txBody>
          <a:bodyPr wrap="square" rtlCol="0">
            <a:spAutoFit/>
          </a:bodyPr>
          <a:lstStyle/>
          <a:p>
            <a:r>
              <a:rPr lang="en-US" dirty="0" err="1"/>
              <a:t>Chassin</a:t>
            </a:r>
            <a:r>
              <a:rPr lang="en-US" dirty="0"/>
              <a:t>, Loeb, 2011</a:t>
            </a:r>
          </a:p>
        </p:txBody>
      </p:sp>
    </p:spTree>
    <p:extLst>
      <p:ext uri="{BB962C8B-B14F-4D97-AF65-F5344CB8AC3E}">
        <p14:creationId xmlns:p14="http://schemas.microsoft.com/office/powerpoint/2010/main" val="2196107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HRO Principles</a:t>
            </a:r>
          </a:p>
        </p:txBody>
      </p:sp>
      <p:sp>
        <p:nvSpPr>
          <p:cNvPr id="5" name="Content Placeholder 4"/>
          <p:cNvSpPr>
            <a:spLocks noGrp="1"/>
          </p:cNvSpPr>
          <p:nvPr>
            <p:ph idx="1"/>
          </p:nvPr>
        </p:nvSpPr>
        <p:spPr/>
        <p:txBody>
          <a:bodyPr/>
          <a:lstStyle/>
          <a:p>
            <a:r>
              <a:rPr lang="en-US" sz="4000" dirty="0"/>
              <a:t>Preoccupation with Failure</a:t>
            </a:r>
          </a:p>
          <a:p>
            <a:r>
              <a:rPr lang="en-US" sz="4000" dirty="0"/>
              <a:t>Reluctance to Simplify</a:t>
            </a:r>
          </a:p>
          <a:p>
            <a:r>
              <a:rPr lang="en-US" sz="4000" dirty="0"/>
              <a:t>Sensitivity to Operations</a:t>
            </a:r>
          </a:p>
          <a:p>
            <a:r>
              <a:rPr lang="en-US" sz="4000" dirty="0"/>
              <a:t>Deference to Expertise</a:t>
            </a:r>
          </a:p>
          <a:p>
            <a:r>
              <a:rPr lang="en-US" sz="4000" dirty="0"/>
              <a:t>Commitment to Resilience</a:t>
            </a:r>
          </a:p>
          <a:p>
            <a:endParaRPr lang="en-US" dirty="0"/>
          </a:p>
        </p:txBody>
      </p:sp>
      <p:sp>
        <p:nvSpPr>
          <p:cNvPr id="7" name="TextBox 6"/>
          <p:cNvSpPr txBox="1"/>
          <p:nvPr/>
        </p:nvSpPr>
        <p:spPr>
          <a:xfrm>
            <a:off x="762000" y="5486400"/>
            <a:ext cx="4419600" cy="369332"/>
          </a:xfrm>
          <a:prstGeom prst="rect">
            <a:avLst/>
          </a:prstGeom>
          <a:noFill/>
        </p:spPr>
        <p:txBody>
          <a:bodyPr wrap="square" rtlCol="0">
            <a:spAutoFit/>
          </a:bodyPr>
          <a:lstStyle/>
          <a:p>
            <a:r>
              <a:rPr lang="en-US" dirty="0"/>
              <a:t>AHRQ Patient Safety Network, 2019</a:t>
            </a:r>
          </a:p>
        </p:txBody>
      </p:sp>
    </p:spTree>
    <p:extLst>
      <p:ext uri="{BB962C8B-B14F-4D97-AF65-F5344CB8AC3E}">
        <p14:creationId xmlns:p14="http://schemas.microsoft.com/office/powerpoint/2010/main" val="3099141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Preoccupation With Failure</a:t>
            </a:r>
            <a:br>
              <a:rPr lang="en-US" dirty="0"/>
            </a:br>
            <a:endParaRPr lang="en-US" dirty="0"/>
          </a:p>
        </p:txBody>
      </p:sp>
      <p:sp>
        <p:nvSpPr>
          <p:cNvPr id="3" name="Content Placeholder 2"/>
          <p:cNvSpPr>
            <a:spLocks noGrp="1"/>
          </p:cNvSpPr>
          <p:nvPr>
            <p:ph idx="1"/>
          </p:nvPr>
        </p:nvSpPr>
        <p:spPr>
          <a:xfrm>
            <a:off x="457200" y="1066800"/>
            <a:ext cx="8229600" cy="4830763"/>
          </a:xfrm>
        </p:spPr>
        <p:txBody>
          <a:bodyPr>
            <a:normAutofit fontScale="92500" lnSpcReduction="10000"/>
          </a:bodyPr>
          <a:lstStyle/>
          <a:p>
            <a:pPr fontAlgn="t"/>
            <a:r>
              <a:rPr lang="en-US" dirty="0"/>
              <a:t>Everyone is alert and on the lookout for potential failures.</a:t>
            </a:r>
          </a:p>
          <a:p>
            <a:pPr fontAlgn="t"/>
            <a:r>
              <a:rPr lang="en-US" dirty="0"/>
              <a:t>New threats arise unexpectedly and often. </a:t>
            </a:r>
          </a:p>
          <a:p>
            <a:pPr fontAlgn="t"/>
            <a:r>
              <a:rPr lang="en-US" dirty="0"/>
              <a:t>The absence of errors or accidents does not lead to complacency. </a:t>
            </a:r>
          </a:p>
          <a:p>
            <a:pPr fontAlgn="t"/>
            <a:r>
              <a:rPr lang="en-US" dirty="0"/>
              <a:t>Near misses are seen as opportunities to learn about systems issues and potential improvements, rather than as evidence of safety.</a:t>
            </a:r>
          </a:p>
          <a:p>
            <a:pPr fontAlgn="t"/>
            <a:r>
              <a:rPr lang="en-US" dirty="0"/>
              <a:t>People feel safe to report small problems so they won’t become big ones. </a:t>
            </a:r>
          </a:p>
          <a:p>
            <a:endParaRPr lang="en-US" dirty="0"/>
          </a:p>
        </p:txBody>
      </p:sp>
      <p:sp>
        <p:nvSpPr>
          <p:cNvPr id="5" name="TextBox 4"/>
          <p:cNvSpPr txBox="1"/>
          <p:nvPr/>
        </p:nvSpPr>
        <p:spPr>
          <a:xfrm>
            <a:off x="2362200" y="6126163"/>
            <a:ext cx="4419600" cy="369332"/>
          </a:xfrm>
          <a:prstGeom prst="rect">
            <a:avLst/>
          </a:prstGeom>
          <a:noFill/>
        </p:spPr>
        <p:txBody>
          <a:bodyPr wrap="square" rtlCol="0">
            <a:spAutoFit/>
          </a:bodyPr>
          <a:lstStyle/>
          <a:p>
            <a:r>
              <a:rPr lang="en-US" dirty="0"/>
              <a:t>AHRQ Patient Safety Network, 2019</a:t>
            </a:r>
          </a:p>
        </p:txBody>
      </p:sp>
    </p:spTree>
    <p:extLst>
      <p:ext uri="{BB962C8B-B14F-4D97-AF65-F5344CB8AC3E}">
        <p14:creationId xmlns:p14="http://schemas.microsoft.com/office/powerpoint/2010/main" val="3973011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Reluctance to Simplify</a:t>
            </a:r>
          </a:p>
        </p:txBody>
      </p:sp>
      <p:sp>
        <p:nvSpPr>
          <p:cNvPr id="3" name="Content Placeholder 2"/>
          <p:cNvSpPr>
            <a:spLocks noGrp="1"/>
          </p:cNvSpPr>
          <p:nvPr>
            <p:ph idx="1"/>
          </p:nvPr>
        </p:nvSpPr>
        <p:spPr>
          <a:xfrm>
            <a:off x="457200" y="1295400"/>
            <a:ext cx="8229600" cy="4830763"/>
          </a:xfrm>
        </p:spPr>
        <p:txBody>
          <a:bodyPr>
            <a:normAutofit/>
          </a:bodyPr>
          <a:lstStyle/>
          <a:p>
            <a:r>
              <a:rPr lang="en-US" dirty="0"/>
              <a:t>People resist looking for a simple answer or excuse for a problem. </a:t>
            </a:r>
          </a:p>
          <a:p>
            <a:r>
              <a:rPr lang="en-US" dirty="0"/>
              <a:t>People understand that the systems they work in are complex and dynamic. </a:t>
            </a:r>
          </a:p>
          <a:p>
            <a:r>
              <a:rPr lang="en-US" dirty="0"/>
              <a:t> Problems are analyzed for underlying explanations, rather than surface ones. </a:t>
            </a:r>
          </a:p>
          <a:p>
            <a:r>
              <a:rPr lang="en-US" dirty="0"/>
              <a:t>Curiosity and questioning of the status quo is encouraged.</a:t>
            </a:r>
          </a:p>
        </p:txBody>
      </p:sp>
      <p:sp>
        <p:nvSpPr>
          <p:cNvPr id="5" name="TextBox 4"/>
          <p:cNvSpPr txBox="1"/>
          <p:nvPr/>
        </p:nvSpPr>
        <p:spPr>
          <a:xfrm>
            <a:off x="2362200" y="5941497"/>
            <a:ext cx="4419600" cy="369332"/>
          </a:xfrm>
          <a:prstGeom prst="rect">
            <a:avLst/>
          </a:prstGeom>
          <a:noFill/>
        </p:spPr>
        <p:txBody>
          <a:bodyPr wrap="square" rtlCol="0">
            <a:spAutoFit/>
          </a:bodyPr>
          <a:lstStyle/>
          <a:p>
            <a:r>
              <a:rPr lang="en-US" dirty="0"/>
              <a:t>AHRQ Patient Safety Network, 2019</a:t>
            </a:r>
          </a:p>
        </p:txBody>
      </p:sp>
    </p:spTree>
    <p:extLst>
      <p:ext uri="{BB962C8B-B14F-4D97-AF65-F5344CB8AC3E}">
        <p14:creationId xmlns:p14="http://schemas.microsoft.com/office/powerpoint/2010/main" val="1422737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Sensitivity to Operations</a:t>
            </a:r>
          </a:p>
        </p:txBody>
      </p:sp>
      <p:sp>
        <p:nvSpPr>
          <p:cNvPr id="3" name="Content Placeholder 2"/>
          <p:cNvSpPr>
            <a:spLocks noGrp="1"/>
          </p:cNvSpPr>
          <p:nvPr>
            <p:ph idx="1"/>
          </p:nvPr>
        </p:nvSpPr>
        <p:spPr/>
        <p:txBody>
          <a:bodyPr>
            <a:normAutofit lnSpcReduction="10000"/>
          </a:bodyPr>
          <a:lstStyle/>
          <a:p>
            <a:r>
              <a:rPr lang="en-US" dirty="0"/>
              <a:t>There is “situational awareness” – people have an understanding of what is going on around them and how the current state may threaten safety. </a:t>
            </a:r>
          </a:p>
          <a:p>
            <a:r>
              <a:rPr lang="en-US" dirty="0"/>
              <a:t>People understand the “big picture” – the context of their work in relation to the unit, process flow or organization.</a:t>
            </a:r>
          </a:p>
          <a:p>
            <a:r>
              <a:rPr lang="en-US" dirty="0"/>
              <a:t>Resources are available for unexpected situations, changes in workload, etc.</a:t>
            </a:r>
          </a:p>
        </p:txBody>
      </p:sp>
      <p:sp>
        <p:nvSpPr>
          <p:cNvPr id="5" name="TextBox 4"/>
          <p:cNvSpPr txBox="1"/>
          <p:nvPr/>
        </p:nvSpPr>
        <p:spPr>
          <a:xfrm>
            <a:off x="2514600" y="6126163"/>
            <a:ext cx="4419600" cy="369332"/>
          </a:xfrm>
          <a:prstGeom prst="rect">
            <a:avLst/>
          </a:prstGeom>
          <a:noFill/>
        </p:spPr>
        <p:txBody>
          <a:bodyPr wrap="square" rtlCol="0">
            <a:spAutoFit/>
          </a:bodyPr>
          <a:lstStyle/>
          <a:p>
            <a:r>
              <a:rPr lang="en-US" dirty="0"/>
              <a:t>AHRQ Patient Safety Network, 2019</a:t>
            </a:r>
          </a:p>
        </p:txBody>
      </p:sp>
    </p:spTree>
    <p:extLst>
      <p:ext uri="{BB962C8B-B14F-4D97-AF65-F5344CB8AC3E}">
        <p14:creationId xmlns:p14="http://schemas.microsoft.com/office/powerpoint/2010/main" val="401100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t>Deference to Expertise</a:t>
            </a:r>
            <a:r>
              <a:rPr lang="en-US" dirty="0"/>
              <a:t/>
            </a:r>
            <a:br>
              <a:rPr lang="en-US" dirty="0"/>
            </a:br>
            <a:endParaRPr lang="en-US" dirty="0"/>
          </a:p>
        </p:txBody>
      </p:sp>
      <p:sp>
        <p:nvSpPr>
          <p:cNvPr id="3" name="Content Placeholder 2"/>
          <p:cNvSpPr>
            <a:spLocks noGrp="1"/>
          </p:cNvSpPr>
          <p:nvPr>
            <p:ph idx="1"/>
          </p:nvPr>
        </p:nvSpPr>
        <p:spPr>
          <a:xfrm>
            <a:off x="457200" y="1066800"/>
            <a:ext cx="8229600" cy="5059363"/>
          </a:xfrm>
        </p:spPr>
        <p:txBody>
          <a:bodyPr>
            <a:normAutofit fontScale="92500" lnSpcReduction="10000"/>
          </a:bodyPr>
          <a:lstStyle/>
          <a:p>
            <a:r>
              <a:rPr lang="en-US" dirty="0"/>
              <a:t>People closest to the work are the most knowledgeable about the work. </a:t>
            </a:r>
          </a:p>
          <a:p>
            <a:r>
              <a:rPr lang="en-US" dirty="0"/>
              <a:t>In a crisis or emergency, the person with greatest knowledge of the situation might not be the person with the highest status and seniority. </a:t>
            </a:r>
          </a:p>
          <a:p>
            <a:r>
              <a:rPr lang="en-US" dirty="0"/>
              <a:t>If something unexpected occurs, the most highly qualified people, regardless of rank, make the decision.</a:t>
            </a:r>
          </a:p>
          <a:p>
            <a:r>
              <a:rPr lang="en-US" dirty="0"/>
              <a:t>The organizational culture is such that all staff members are comfortable speaking up about potential safety problems.</a:t>
            </a:r>
          </a:p>
        </p:txBody>
      </p:sp>
      <p:sp>
        <p:nvSpPr>
          <p:cNvPr id="6" name="TextBox 5"/>
          <p:cNvSpPr txBox="1"/>
          <p:nvPr/>
        </p:nvSpPr>
        <p:spPr>
          <a:xfrm>
            <a:off x="2209800" y="6248400"/>
            <a:ext cx="4419600" cy="369332"/>
          </a:xfrm>
          <a:prstGeom prst="rect">
            <a:avLst/>
          </a:prstGeom>
          <a:noFill/>
        </p:spPr>
        <p:txBody>
          <a:bodyPr wrap="square" rtlCol="0">
            <a:spAutoFit/>
          </a:bodyPr>
          <a:lstStyle/>
          <a:p>
            <a:r>
              <a:rPr lang="en-US" dirty="0"/>
              <a:t>AHRQ Patient Safety Network, 2019</a:t>
            </a:r>
          </a:p>
        </p:txBody>
      </p:sp>
    </p:spTree>
    <p:extLst>
      <p:ext uri="{BB962C8B-B14F-4D97-AF65-F5344CB8AC3E}">
        <p14:creationId xmlns:p14="http://schemas.microsoft.com/office/powerpoint/2010/main" val="1296423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Commitment to Resilience</a:t>
            </a:r>
          </a:p>
        </p:txBody>
      </p:sp>
      <p:sp>
        <p:nvSpPr>
          <p:cNvPr id="3" name="Content Placeholder 2"/>
          <p:cNvSpPr>
            <a:spLocks noGrp="1"/>
          </p:cNvSpPr>
          <p:nvPr>
            <p:ph idx="1"/>
          </p:nvPr>
        </p:nvSpPr>
        <p:spPr>
          <a:xfrm>
            <a:off x="457200" y="1295400"/>
            <a:ext cx="8229600" cy="4830763"/>
          </a:xfrm>
        </p:spPr>
        <p:txBody>
          <a:bodyPr>
            <a:normAutofit fontScale="92500" lnSpcReduction="20000"/>
          </a:bodyPr>
          <a:lstStyle/>
          <a:p>
            <a:r>
              <a:rPr lang="en-US" dirty="0"/>
              <a:t>People understand that system failures are often unpredictable.</a:t>
            </a:r>
          </a:p>
          <a:p>
            <a:r>
              <a:rPr lang="en-US" dirty="0"/>
              <a:t>People prepare for and practice assessing and responding to challenging situations. </a:t>
            </a:r>
          </a:p>
          <a:p>
            <a:r>
              <a:rPr lang="en-US" dirty="0"/>
              <a:t>Teams are cultivated through team training in skills such as situation assessment and cross monitoring so that potential safety threats can be identified and responded to quickly.</a:t>
            </a:r>
          </a:p>
          <a:p>
            <a:r>
              <a:rPr lang="en-US" dirty="0"/>
              <a:t>Events and potential threats are learned from to improve systems and processes so future problems and harm can be prevented.</a:t>
            </a:r>
          </a:p>
          <a:p>
            <a:endParaRPr lang="en-US" dirty="0"/>
          </a:p>
        </p:txBody>
      </p:sp>
      <p:sp>
        <p:nvSpPr>
          <p:cNvPr id="5" name="TextBox 4"/>
          <p:cNvSpPr txBox="1"/>
          <p:nvPr/>
        </p:nvSpPr>
        <p:spPr>
          <a:xfrm>
            <a:off x="2362200" y="6116465"/>
            <a:ext cx="4419600" cy="369332"/>
          </a:xfrm>
          <a:prstGeom prst="rect">
            <a:avLst/>
          </a:prstGeom>
          <a:noFill/>
        </p:spPr>
        <p:txBody>
          <a:bodyPr wrap="square" rtlCol="0">
            <a:spAutoFit/>
          </a:bodyPr>
          <a:lstStyle/>
          <a:p>
            <a:r>
              <a:rPr lang="en-US" dirty="0"/>
              <a:t>AHRQ Patient Safety Network, 2019</a:t>
            </a:r>
          </a:p>
        </p:txBody>
      </p:sp>
    </p:spTree>
    <p:extLst>
      <p:ext uri="{BB962C8B-B14F-4D97-AF65-F5344CB8AC3E}">
        <p14:creationId xmlns:p14="http://schemas.microsoft.com/office/powerpoint/2010/main" val="1038247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Roadmap to HRO</a:t>
            </a:r>
          </a:p>
        </p:txBody>
      </p:sp>
      <p:sp>
        <p:nvSpPr>
          <p:cNvPr id="7" name="Content Placeholder 6"/>
          <p:cNvSpPr>
            <a:spLocks noGrp="1"/>
          </p:cNvSpPr>
          <p:nvPr>
            <p:ph idx="1"/>
          </p:nvPr>
        </p:nvSpPr>
        <p:spPr>
          <a:xfrm>
            <a:off x="609600" y="1828799"/>
            <a:ext cx="8229600" cy="3810001"/>
          </a:xfrm>
        </p:spPr>
        <p:txBody>
          <a:bodyPr>
            <a:normAutofit/>
          </a:bodyPr>
          <a:lstStyle/>
          <a:p>
            <a:pPr marL="0" indent="0">
              <a:buNone/>
            </a:pPr>
            <a:r>
              <a:rPr lang="en-US" dirty="0"/>
              <a:t>Requirements to achieve high reliability:</a:t>
            </a:r>
          </a:p>
          <a:p>
            <a:pPr marL="514350" indent="-514350">
              <a:buAutoNum type="arabicPeriod"/>
            </a:pPr>
            <a:r>
              <a:rPr lang="en-US" dirty="0"/>
              <a:t>Leadership commitment</a:t>
            </a:r>
          </a:p>
          <a:p>
            <a:pPr marL="514350" indent="-514350">
              <a:buAutoNum type="arabicPeriod"/>
            </a:pPr>
            <a:r>
              <a:rPr lang="en-US" dirty="0"/>
              <a:t>Development of a culture of safety</a:t>
            </a:r>
          </a:p>
          <a:p>
            <a:pPr marL="514350" indent="-514350">
              <a:buAutoNum type="arabicPeriod"/>
            </a:pPr>
            <a:r>
              <a:rPr lang="en-US" dirty="0"/>
              <a:t>Robust and ongoing improvement</a:t>
            </a:r>
          </a:p>
        </p:txBody>
      </p:sp>
      <p:sp>
        <p:nvSpPr>
          <p:cNvPr id="8" name="TextBox 7"/>
          <p:cNvSpPr txBox="1"/>
          <p:nvPr/>
        </p:nvSpPr>
        <p:spPr>
          <a:xfrm>
            <a:off x="838200" y="5649885"/>
            <a:ext cx="7086600" cy="369332"/>
          </a:xfrm>
          <a:prstGeom prst="rect">
            <a:avLst/>
          </a:prstGeom>
          <a:noFill/>
        </p:spPr>
        <p:txBody>
          <a:bodyPr wrap="square" rtlCol="0">
            <a:spAutoFit/>
          </a:bodyPr>
          <a:lstStyle/>
          <a:p>
            <a:r>
              <a:rPr lang="en-US" dirty="0" err="1"/>
              <a:t>Chassin</a:t>
            </a:r>
            <a:r>
              <a:rPr lang="en-US" dirty="0"/>
              <a:t>, Loeb, 2011</a:t>
            </a:r>
          </a:p>
        </p:txBody>
      </p:sp>
    </p:spTree>
    <p:extLst>
      <p:ext uri="{BB962C8B-B14F-4D97-AF65-F5344CB8AC3E}">
        <p14:creationId xmlns:p14="http://schemas.microsoft.com/office/powerpoint/2010/main" val="353445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Human Factors and Systems Thinking</a:t>
            </a:r>
          </a:p>
        </p:txBody>
      </p:sp>
      <p:sp>
        <p:nvSpPr>
          <p:cNvPr id="3" name="Content Placeholder 2"/>
          <p:cNvSpPr>
            <a:spLocks noGrp="1"/>
          </p:cNvSpPr>
          <p:nvPr>
            <p:ph idx="1"/>
          </p:nvPr>
        </p:nvSpPr>
        <p:spPr/>
        <p:txBody>
          <a:bodyPr/>
          <a:lstStyle/>
          <a:p>
            <a:pPr marL="0" indent="0">
              <a:buNone/>
            </a:pPr>
            <a:r>
              <a:rPr lang="en-US" dirty="0"/>
              <a:t> </a:t>
            </a:r>
          </a:p>
        </p:txBody>
      </p:sp>
      <p:sp>
        <p:nvSpPr>
          <p:cNvPr id="4" name="TextBox 3"/>
          <p:cNvSpPr txBox="1"/>
          <p:nvPr/>
        </p:nvSpPr>
        <p:spPr>
          <a:xfrm>
            <a:off x="914610" y="1733959"/>
            <a:ext cx="7145941" cy="3785652"/>
          </a:xfrm>
          <a:prstGeom prst="rect">
            <a:avLst/>
          </a:prstGeom>
          <a:noFill/>
        </p:spPr>
        <p:txBody>
          <a:bodyPr wrap="square" rtlCol="0">
            <a:spAutoFit/>
          </a:bodyPr>
          <a:lstStyle/>
          <a:p>
            <a:r>
              <a:rPr lang="en-US" sz="2400" b="1" dirty="0">
                <a:solidFill>
                  <a:schemeClr val="accent1"/>
                </a:solidFill>
                <a:latin typeface="Arial" charset="0"/>
                <a:ea typeface="Arial" charset="0"/>
                <a:cs typeface="Arial" charset="0"/>
              </a:rPr>
              <a:t>The proposition is this:  </a:t>
            </a:r>
            <a:r>
              <a:rPr lang="en-US" sz="2400" dirty="0">
                <a:latin typeface="Arial" charset="0"/>
                <a:ea typeface="Arial" charset="0"/>
                <a:cs typeface="Arial" charset="0"/>
              </a:rPr>
              <a:t>framed by the right systems of learning, the right systems of justice, we can design systems, and </a:t>
            </a:r>
            <a:r>
              <a:rPr lang="en-US" sz="2400" u="sng" dirty="0">
                <a:latin typeface="Arial" charset="0"/>
                <a:ea typeface="Arial" charset="0"/>
                <a:cs typeface="Arial" charset="0"/>
              </a:rPr>
              <a:t>help humans make choices in those systems</a:t>
            </a:r>
            <a:r>
              <a:rPr lang="en-US" sz="2400" dirty="0">
                <a:latin typeface="Arial" charset="0"/>
                <a:ea typeface="Arial" charset="0"/>
                <a:cs typeface="Arial" charset="0"/>
              </a:rPr>
              <a:t>, to produce better outcomes at the individual, local, and societal level.</a:t>
            </a:r>
            <a:r>
              <a:rPr lang="en-US" sz="2000" dirty="0">
                <a:latin typeface="Arial" charset="0"/>
                <a:ea typeface="Arial" charset="0"/>
                <a:cs typeface="Arial" charset="0"/>
              </a:rPr>
              <a:t/>
            </a:r>
            <a:br>
              <a:rPr lang="en-US" sz="2000" dirty="0">
                <a:latin typeface="Arial" charset="0"/>
                <a:ea typeface="Arial" charset="0"/>
                <a:cs typeface="Arial" charset="0"/>
              </a:rPr>
            </a:br>
            <a:endParaRPr lang="en-US" sz="2000" dirty="0">
              <a:latin typeface="Arial" charset="0"/>
              <a:ea typeface="Arial" charset="0"/>
              <a:cs typeface="Arial" charset="0"/>
            </a:endParaRPr>
          </a:p>
          <a:p>
            <a:pPr algn="r"/>
            <a:r>
              <a:rPr lang="en-US" sz="2000" dirty="0">
                <a:latin typeface="Arial" charset="0"/>
                <a:ea typeface="Arial" charset="0"/>
                <a:cs typeface="Arial" charset="0"/>
              </a:rPr>
              <a:t>  David Marx, Founder of</a:t>
            </a:r>
            <a:br>
              <a:rPr lang="en-US" sz="2000" dirty="0">
                <a:latin typeface="Arial" charset="0"/>
                <a:ea typeface="Arial" charset="0"/>
                <a:cs typeface="Arial" charset="0"/>
              </a:rPr>
            </a:br>
            <a:r>
              <a:rPr lang="en-US" sz="2000" dirty="0">
                <a:latin typeface="Arial" charset="0"/>
                <a:ea typeface="Arial" charset="0"/>
                <a:cs typeface="Arial" charset="0"/>
              </a:rPr>
              <a:t>Outcome </a:t>
            </a:r>
            <a:r>
              <a:rPr lang="en-US" sz="2000" dirty="0" err="1">
                <a:latin typeface="Arial" charset="0"/>
                <a:ea typeface="Arial" charset="0"/>
                <a:cs typeface="Arial" charset="0"/>
              </a:rPr>
              <a:t>Engenuity</a:t>
            </a:r>
            <a:endParaRPr lang="en-US" sz="2000" dirty="0">
              <a:latin typeface="Arial" charset="0"/>
              <a:ea typeface="Arial" charset="0"/>
              <a:cs typeface="Arial" charset="0"/>
            </a:endParaRPr>
          </a:p>
          <a:p>
            <a:endParaRPr lang="en-US" sz="2000" dirty="0">
              <a:latin typeface="Arial" charset="0"/>
              <a:ea typeface="Arial" charset="0"/>
              <a:cs typeface="Arial" charset="0"/>
            </a:endParaRPr>
          </a:p>
          <a:p>
            <a:endParaRPr lang="en-US" sz="2000" dirty="0">
              <a:latin typeface="Arial" charset="0"/>
              <a:ea typeface="Arial" charset="0"/>
              <a:cs typeface="Arial" charset="0"/>
            </a:endParaRPr>
          </a:p>
          <a:p>
            <a:endParaRPr lang="en-US" sz="2000" dirty="0">
              <a:latin typeface="Raleway" charset="0"/>
              <a:ea typeface="Raleway" charset="0"/>
              <a:cs typeface="Raleway" charset="0"/>
            </a:endParaRPr>
          </a:p>
        </p:txBody>
      </p:sp>
    </p:spTree>
    <p:extLst>
      <p:ext uri="{BB962C8B-B14F-4D97-AF65-F5344CB8AC3E}">
        <p14:creationId xmlns:p14="http://schemas.microsoft.com/office/powerpoint/2010/main" val="4283797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To Err is Human</a:t>
            </a:r>
          </a:p>
        </p:txBody>
      </p:sp>
      <p:sp>
        <p:nvSpPr>
          <p:cNvPr id="3" name="Content Placeholder 2"/>
          <p:cNvSpPr>
            <a:spLocks noGrp="1"/>
          </p:cNvSpPr>
          <p:nvPr>
            <p:ph idx="1"/>
          </p:nvPr>
        </p:nvSpPr>
        <p:spPr/>
        <p:txBody>
          <a:bodyPr/>
          <a:lstStyle/>
          <a:p>
            <a:r>
              <a:rPr lang="en-US" dirty="0"/>
              <a: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256" t="3335" r="13955" b="7023"/>
          <a:stretch/>
        </p:blipFill>
        <p:spPr>
          <a:xfrm>
            <a:off x="270336" y="1194687"/>
            <a:ext cx="4326424" cy="4931476"/>
          </a:xfrm>
          <a:prstGeom prst="rect">
            <a:avLst/>
          </a:prstGeom>
        </p:spPr>
      </p:pic>
      <p:pic>
        <p:nvPicPr>
          <p:cNvPr id="5" name="Picture 4">
            <a:extLst>
              <a:ext uri="{FF2B5EF4-FFF2-40B4-BE49-F238E27FC236}">
                <a16:creationId xmlns:a16="http://schemas.microsoft.com/office/drawing/2014/main" id="{4749211B-2453-43EC-AD87-CAEA934A2F68}"/>
              </a:ext>
            </a:extLst>
          </p:cNvPr>
          <p:cNvPicPr>
            <a:picLocks noChangeAspect="1"/>
          </p:cNvPicPr>
          <p:nvPr/>
        </p:nvPicPr>
        <p:blipFill rotWithShape="1">
          <a:blip r:embed="rId4">
            <a:extLst>
              <a:ext uri="{837473B0-CC2E-450A-ABE3-18F120FF3D39}">
                <a1611:picAttrSrcUrl xmlns:a1611="http://schemas.microsoft.com/office/drawing/2016/11/main" xmlns="" r:id="rId5"/>
              </a:ext>
            </a:extLst>
          </a:blip>
          <a:srcRect l="12320" r="10728"/>
          <a:stretch/>
        </p:blipFill>
        <p:spPr>
          <a:xfrm>
            <a:off x="6668278" y="736614"/>
            <a:ext cx="2187375" cy="2842549"/>
          </a:xfrm>
          <a:prstGeom prst="rect">
            <a:avLst/>
          </a:prstGeom>
        </p:spPr>
      </p:pic>
      <p:pic>
        <p:nvPicPr>
          <p:cNvPr id="9" name="Picture 8">
            <a:extLst>
              <a:ext uri="{FF2B5EF4-FFF2-40B4-BE49-F238E27FC236}">
                <a16:creationId xmlns:a16="http://schemas.microsoft.com/office/drawing/2014/main" id="{44C54554-FD76-4160-82E1-1E91D328353D}"/>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5562600" y="3863181"/>
            <a:ext cx="1713294" cy="1720433"/>
          </a:xfrm>
          <a:prstGeom prst="rect">
            <a:avLst/>
          </a:prstGeom>
        </p:spPr>
      </p:pic>
      <p:sp>
        <p:nvSpPr>
          <p:cNvPr id="10" name="TextBox 9">
            <a:extLst>
              <a:ext uri="{FF2B5EF4-FFF2-40B4-BE49-F238E27FC236}">
                <a16:creationId xmlns:a16="http://schemas.microsoft.com/office/drawing/2014/main" id="{16871800-A1B6-49A5-9351-AB5485A4F8C7}"/>
              </a:ext>
            </a:extLst>
          </p:cNvPr>
          <p:cNvSpPr txBox="1"/>
          <p:nvPr/>
        </p:nvSpPr>
        <p:spPr>
          <a:xfrm>
            <a:off x="1157228" y="6973416"/>
            <a:ext cx="3183278" cy="230832"/>
          </a:xfrm>
          <a:prstGeom prst="rect">
            <a:avLst/>
          </a:prstGeom>
          <a:noFill/>
        </p:spPr>
        <p:txBody>
          <a:bodyPr wrap="square" rtlCol="0">
            <a:spAutoFit/>
          </a:bodyPr>
          <a:lstStyle/>
          <a:p>
            <a:r>
              <a:rPr lang="en-US" sz="900">
                <a:hlinkClick r:id="rId7" tooltip="https://en.wikipedia.org/wiki/Baking_powder"/>
              </a:rPr>
              <a:t>This Photo</a:t>
            </a:r>
            <a:r>
              <a:rPr lang="en-US" sz="900"/>
              <a:t> by Unknown Author is licensed under </a:t>
            </a:r>
            <a:r>
              <a:rPr lang="en-US" sz="900">
                <a:hlinkClick r:id="rId8" tooltip="https://creativecommons.org/licenses/by-sa/3.0/"/>
              </a:rPr>
              <a:t>CC BY-SA</a:t>
            </a:r>
            <a:endParaRPr lang="en-US" sz="900"/>
          </a:p>
        </p:txBody>
      </p:sp>
    </p:spTree>
    <p:extLst>
      <p:ext uri="{BB962C8B-B14F-4D97-AF65-F5344CB8AC3E}">
        <p14:creationId xmlns:p14="http://schemas.microsoft.com/office/powerpoint/2010/main" val="287661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AHRQ PSO </a:t>
            </a:r>
            <a:r>
              <a:rPr lang="en-US" sz="4000" b="1" cap="none" dirty="0" smtClean="0"/>
              <a:t>Program</a:t>
            </a:r>
            <a:endParaRPr lang="en-US" sz="4000" b="1" cap="none"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
        <p:nvSpPr>
          <p:cNvPr id="4" name="Slide Number Placeholder 3"/>
          <p:cNvSpPr>
            <a:spLocks noGrp="1"/>
          </p:cNvSpPr>
          <p:nvPr>
            <p:ph type="sldNum" sz="quarter" idx="4294967295"/>
          </p:nvPr>
        </p:nvSpPr>
        <p:spPr/>
        <p:txBody>
          <a:bodyPr/>
          <a:lstStyle/>
          <a:p>
            <a:fld id="{4FAB73BC-B049-4115-A692-8D63A059BFB8}" type="slidenum">
              <a:rPr lang="en-US" smtClean="0"/>
              <a:t>6</a:t>
            </a:fld>
            <a:endParaRPr lang="en-US" dirty="0"/>
          </a:p>
        </p:txBody>
      </p:sp>
      <p:pic>
        <p:nvPicPr>
          <p:cNvPr id="5" name="Picture 4"/>
          <p:cNvPicPr>
            <a:picLocks noChangeAspect="1"/>
          </p:cNvPicPr>
          <p:nvPr/>
        </p:nvPicPr>
        <p:blipFill>
          <a:blip r:embed="rId3"/>
          <a:stretch>
            <a:fillRect/>
          </a:stretch>
        </p:blipFill>
        <p:spPr>
          <a:xfrm>
            <a:off x="3535350" y="2608095"/>
            <a:ext cx="5168694" cy="3499427"/>
          </a:xfrm>
          <a:prstGeom prst="rect">
            <a:avLst/>
          </a:prstGeom>
        </p:spPr>
      </p:pic>
      <p:sp>
        <p:nvSpPr>
          <p:cNvPr id="6" name="TextBox 5"/>
          <p:cNvSpPr txBox="1"/>
          <p:nvPr/>
        </p:nvSpPr>
        <p:spPr>
          <a:xfrm>
            <a:off x="581192" y="5707412"/>
            <a:ext cx="6921717" cy="400110"/>
          </a:xfrm>
          <a:prstGeom prst="rect">
            <a:avLst/>
          </a:prstGeom>
          <a:noFill/>
        </p:spPr>
        <p:txBody>
          <a:bodyPr wrap="square" rtlCol="0">
            <a:spAutoFit/>
          </a:bodyPr>
          <a:lstStyle/>
          <a:p>
            <a:r>
              <a:rPr lang="en-US" sz="2000" b="1" dirty="0">
                <a:hlinkClick r:id="rId4"/>
              </a:rPr>
              <a:t>https://pso.ahrq.gov</a:t>
            </a:r>
            <a:r>
              <a:rPr lang="en-US" sz="2000" b="1" dirty="0" smtClean="0">
                <a:hlinkClick r:id="rId4"/>
              </a:rPr>
              <a:t>/</a:t>
            </a:r>
            <a:r>
              <a:rPr lang="en-US" sz="2000" b="1" dirty="0" smtClean="0"/>
              <a:t> </a:t>
            </a:r>
            <a:endParaRPr lang="en-US" sz="2000" b="1" dirty="0"/>
          </a:p>
        </p:txBody>
      </p:sp>
      <p:pic>
        <p:nvPicPr>
          <p:cNvPr id="7" name="Picture 6"/>
          <p:cNvPicPr>
            <a:picLocks noChangeAspect="1"/>
          </p:cNvPicPr>
          <p:nvPr/>
        </p:nvPicPr>
        <p:blipFill>
          <a:blip r:embed="rId5"/>
          <a:stretch>
            <a:fillRect/>
          </a:stretch>
        </p:blipFill>
        <p:spPr>
          <a:xfrm>
            <a:off x="408058" y="1383835"/>
            <a:ext cx="2787501" cy="3162427"/>
          </a:xfrm>
          <a:prstGeom prst="rect">
            <a:avLst/>
          </a:prstGeom>
        </p:spPr>
      </p:pic>
    </p:spTree>
    <p:extLst>
      <p:ext uri="{BB962C8B-B14F-4D97-AF65-F5344CB8AC3E}">
        <p14:creationId xmlns:p14="http://schemas.microsoft.com/office/powerpoint/2010/main" val="34911157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To Drift is Human </a:t>
            </a:r>
          </a:p>
        </p:txBody>
      </p:sp>
      <p:sp>
        <p:nvSpPr>
          <p:cNvPr id="4" name="Content Placeholder 3"/>
          <p:cNvSpPr>
            <a:spLocks noGrp="1"/>
          </p:cNvSpPr>
          <p:nvPr>
            <p:ph idx="1"/>
          </p:nvPr>
        </p:nvSpPr>
        <p:spPr/>
        <p:txBody>
          <a:bodyPr/>
          <a:lstStyle/>
          <a:p>
            <a:r>
              <a:rPr lang="en-US" dirty="0"/>
              <a:t>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4145"/>
          <a:stretch/>
        </p:blipFill>
        <p:spPr>
          <a:xfrm>
            <a:off x="613386" y="1403104"/>
            <a:ext cx="3958614" cy="4723059"/>
          </a:xfrm>
          <a:prstGeom prst="rect">
            <a:avLst/>
          </a:prstGeom>
        </p:spPr>
      </p:pic>
      <p:pic>
        <p:nvPicPr>
          <p:cNvPr id="5" name="Picture 4">
            <a:extLst>
              <a:ext uri="{FF2B5EF4-FFF2-40B4-BE49-F238E27FC236}">
                <a16:creationId xmlns:a16="http://schemas.microsoft.com/office/drawing/2014/main" id="{260EEDD1-4BFF-4522-AE26-54D0B03C1BB6}"/>
              </a:ext>
            </a:extLst>
          </p:cNvPr>
          <p:cNvPicPr>
            <a:picLocks noChangeAspect="1"/>
          </p:cNvPicPr>
          <p:nvPr/>
        </p:nvPicPr>
        <p:blipFill>
          <a:blip r:embed="rId4"/>
          <a:stretch>
            <a:fillRect/>
          </a:stretch>
        </p:blipFill>
        <p:spPr>
          <a:xfrm>
            <a:off x="5334000" y="1260642"/>
            <a:ext cx="2885440" cy="2164080"/>
          </a:xfrm>
          <a:prstGeom prst="rect">
            <a:avLst/>
          </a:prstGeom>
        </p:spPr>
      </p:pic>
      <p:pic>
        <p:nvPicPr>
          <p:cNvPr id="6" name="Picture 5">
            <a:extLst>
              <a:ext uri="{FF2B5EF4-FFF2-40B4-BE49-F238E27FC236}">
                <a16:creationId xmlns:a16="http://schemas.microsoft.com/office/drawing/2014/main" id="{92287621-AA91-4265-B530-D0E9ECD02694}"/>
              </a:ext>
            </a:extLst>
          </p:cNvPr>
          <p:cNvPicPr>
            <a:picLocks noChangeAspect="1"/>
          </p:cNvPicPr>
          <p:nvPr/>
        </p:nvPicPr>
        <p:blipFill>
          <a:blip r:embed="rId5"/>
          <a:stretch>
            <a:fillRect/>
          </a:stretch>
        </p:blipFill>
        <p:spPr>
          <a:xfrm>
            <a:off x="6016314" y="3831438"/>
            <a:ext cx="2771913" cy="2701441"/>
          </a:xfrm>
          <a:prstGeom prst="rect">
            <a:avLst/>
          </a:prstGeom>
        </p:spPr>
      </p:pic>
    </p:spTree>
    <p:extLst>
      <p:ext uri="{BB962C8B-B14F-4D97-AF65-F5344CB8AC3E}">
        <p14:creationId xmlns:p14="http://schemas.microsoft.com/office/powerpoint/2010/main" val="419441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799" t="809" r="31136" b="809"/>
          <a:stretch/>
        </p:blipFill>
        <p:spPr>
          <a:xfrm>
            <a:off x="7821467" y="2821259"/>
            <a:ext cx="1097280" cy="2116501"/>
          </a:xfrm>
          <a:prstGeom prst="rect">
            <a:avLst/>
          </a:prstGeom>
        </p:spPr>
      </p:pic>
      <p:sp>
        <p:nvSpPr>
          <p:cNvPr id="2" name="Title 1"/>
          <p:cNvSpPr>
            <a:spLocks noGrp="1"/>
          </p:cNvSpPr>
          <p:nvPr>
            <p:ph type="title"/>
          </p:nvPr>
        </p:nvSpPr>
        <p:spPr>
          <a:xfrm>
            <a:off x="455374" y="418429"/>
            <a:ext cx="8229600" cy="1143000"/>
          </a:xfrm>
        </p:spPr>
        <p:txBody>
          <a:bodyPr anchor="t" anchorCtr="0">
            <a:noAutofit/>
          </a:bodyPr>
          <a:lstStyle/>
          <a:p>
            <a:r>
              <a:rPr lang="en-US" sz="4400" dirty="0">
                <a:solidFill>
                  <a:schemeClr val="tx1">
                    <a:lumMod val="75000"/>
                    <a:lumOff val="25000"/>
                  </a:schemeClr>
                </a:solidFill>
              </a:rPr>
              <a:t>The P.I.D.A. Model</a:t>
            </a:r>
            <a:r>
              <a:rPr lang="en-US" dirty="0">
                <a:solidFill>
                  <a:schemeClr val="accent1"/>
                </a:solidFill>
              </a:rPr>
              <a:t/>
            </a:r>
            <a:br>
              <a:rPr lang="en-US" dirty="0">
                <a:solidFill>
                  <a:schemeClr val="accent1"/>
                </a:solidFill>
              </a:rPr>
            </a:br>
            <a:endParaRPr lang="en-US" dirty="0">
              <a:solidFill>
                <a:schemeClr val="accent1"/>
              </a:solidFill>
            </a:endParaRPr>
          </a:p>
        </p:txBody>
      </p:sp>
      <p:sp>
        <p:nvSpPr>
          <p:cNvPr id="4" name="Content Placeholder 3"/>
          <p:cNvSpPr>
            <a:spLocks noGrp="1"/>
          </p:cNvSpPr>
          <p:nvPr>
            <p:ph idx="1"/>
          </p:nvPr>
        </p:nvSpPr>
        <p:spPr>
          <a:xfrm>
            <a:off x="589346" y="1196920"/>
            <a:ext cx="8229600" cy="4525963"/>
          </a:xfrm>
        </p:spPr>
        <p:txBody>
          <a:bodyPr/>
          <a:lstStyle/>
          <a:p>
            <a:pPr marL="0" indent="0">
              <a:buNone/>
            </a:pPr>
            <a:r>
              <a:rPr lang="en-US" dirty="0"/>
              <a:t> </a:t>
            </a:r>
          </a:p>
        </p:txBody>
      </p:sp>
      <p:sp>
        <p:nvSpPr>
          <p:cNvPr id="9" name="TextBox 8"/>
          <p:cNvSpPr txBox="1"/>
          <p:nvPr/>
        </p:nvSpPr>
        <p:spPr>
          <a:xfrm>
            <a:off x="7924800" y="5714891"/>
            <a:ext cx="988624" cy="461665"/>
          </a:xfrm>
          <a:prstGeom prst="rect">
            <a:avLst/>
          </a:prstGeom>
          <a:noFill/>
        </p:spPr>
        <p:txBody>
          <a:bodyPr wrap="square" rtlCol="0">
            <a:spAutoFit/>
          </a:bodyPr>
          <a:lstStyle/>
          <a:p>
            <a:r>
              <a:rPr lang="en-US" sz="2400" b="1" dirty="0">
                <a:solidFill>
                  <a:srgbClr val="1F5864"/>
                </a:solidFill>
                <a:latin typeface="Raleway" charset="0"/>
                <a:ea typeface="Raleway" charset="0"/>
                <a:cs typeface="Raleway" charset="0"/>
              </a:rPr>
              <a:t>A</a:t>
            </a:r>
            <a:r>
              <a:rPr lang="en-US" dirty="0">
                <a:solidFill>
                  <a:srgbClr val="1F5864"/>
                </a:solidFill>
                <a:latin typeface="Raleway" charset="0"/>
                <a:ea typeface="Raleway" charset="0"/>
                <a:cs typeface="Raleway" charset="0"/>
              </a:rPr>
              <a:t>ction</a:t>
            </a:r>
          </a:p>
        </p:txBody>
      </p:sp>
      <p:sp>
        <p:nvSpPr>
          <p:cNvPr id="11" name="TextBox 10"/>
          <p:cNvSpPr txBox="1"/>
          <p:nvPr/>
        </p:nvSpPr>
        <p:spPr>
          <a:xfrm>
            <a:off x="4960620" y="5714891"/>
            <a:ext cx="1946367" cy="461665"/>
          </a:xfrm>
          <a:prstGeom prst="rect">
            <a:avLst/>
          </a:prstGeom>
          <a:noFill/>
        </p:spPr>
        <p:txBody>
          <a:bodyPr wrap="none" rtlCol="0">
            <a:spAutoFit/>
          </a:bodyPr>
          <a:lstStyle/>
          <a:p>
            <a:r>
              <a:rPr lang="en-US" sz="2400" b="1" dirty="0">
                <a:solidFill>
                  <a:srgbClr val="1F5864"/>
                </a:solidFill>
                <a:latin typeface="Arial" charset="0"/>
                <a:ea typeface="Arial" charset="0"/>
                <a:cs typeface="Arial" charset="0"/>
              </a:rPr>
              <a:t>D</a:t>
            </a:r>
            <a:r>
              <a:rPr lang="en-US" dirty="0">
                <a:solidFill>
                  <a:srgbClr val="1F5864"/>
                </a:solidFill>
                <a:latin typeface="Arial" charset="0"/>
                <a:ea typeface="Arial" charset="0"/>
                <a:cs typeface="Arial" charset="0"/>
              </a:rPr>
              <a:t>ecision-Making</a:t>
            </a:r>
          </a:p>
        </p:txBody>
      </p:sp>
      <p:sp>
        <p:nvSpPr>
          <p:cNvPr id="12" name="TextBox 11"/>
          <p:cNvSpPr txBox="1"/>
          <p:nvPr/>
        </p:nvSpPr>
        <p:spPr>
          <a:xfrm>
            <a:off x="2133600" y="5714891"/>
            <a:ext cx="1564852" cy="461665"/>
          </a:xfrm>
          <a:prstGeom prst="rect">
            <a:avLst/>
          </a:prstGeom>
          <a:noFill/>
        </p:spPr>
        <p:txBody>
          <a:bodyPr wrap="none" rtlCol="0">
            <a:spAutoFit/>
          </a:bodyPr>
          <a:lstStyle/>
          <a:p>
            <a:r>
              <a:rPr lang="en-US" sz="2400" b="1" dirty="0">
                <a:solidFill>
                  <a:srgbClr val="1F5864"/>
                </a:solidFill>
                <a:latin typeface="Arial" charset="0"/>
                <a:ea typeface="Arial" charset="0"/>
                <a:cs typeface="Arial" charset="0"/>
              </a:rPr>
              <a:t>I</a:t>
            </a:r>
            <a:r>
              <a:rPr lang="en-US" dirty="0">
                <a:solidFill>
                  <a:srgbClr val="1F5864"/>
                </a:solidFill>
                <a:latin typeface="Arial" charset="0"/>
                <a:ea typeface="Arial" charset="0"/>
                <a:cs typeface="Arial" charset="0"/>
              </a:rPr>
              <a:t>nterpretation</a:t>
            </a:r>
          </a:p>
        </p:txBody>
      </p:sp>
      <p:sp>
        <p:nvSpPr>
          <p:cNvPr id="13" name="TextBox 12"/>
          <p:cNvSpPr txBox="1"/>
          <p:nvPr/>
        </p:nvSpPr>
        <p:spPr>
          <a:xfrm>
            <a:off x="160020" y="5714891"/>
            <a:ext cx="1396536" cy="461665"/>
          </a:xfrm>
          <a:prstGeom prst="rect">
            <a:avLst/>
          </a:prstGeom>
          <a:noFill/>
        </p:spPr>
        <p:txBody>
          <a:bodyPr wrap="none" rtlCol="0">
            <a:spAutoFit/>
          </a:bodyPr>
          <a:lstStyle/>
          <a:p>
            <a:r>
              <a:rPr lang="en-US" sz="2400" b="1" dirty="0">
                <a:solidFill>
                  <a:srgbClr val="1F5864"/>
                </a:solidFill>
                <a:latin typeface="Raleway" charset="0"/>
                <a:ea typeface="Raleway" charset="0"/>
                <a:cs typeface="Raleway" charset="0"/>
              </a:rPr>
              <a:t>P</a:t>
            </a:r>
            <a:r>
              <a:rPr lang="en-US" dirty="0">
                <a:solidFill>
                  <a:srgbClr val="1F5864"/>
                </a:solidFill>
                <a:latin typeface="Raleway" charset="0"/>
                <a:ea typeface="Raleway" charset="0"/>
                <a:cs typeface="Raleway" charset="0"/>
              </a:rPr>
              <a:t>erception</a:t>
            </a:r>
          </a:p>
        </p:txBody>
      </p:sp>
      <p:sp>
        <p:nvSpPr>
          <p:cNvPr id="14" name="TextBox 13"/>
          <p:cNvSpPr txBox="1"/>
          <p:nvPr/>
        </p:nvSpPr>
        <p:spPr>
          <a:xfrm>
            <a:off x="1981200" y="2262015"/>
            <a:ext cx="1840228" cy="1138773"/>
          </a:xfrm>
          <a:prstGeom prst="rect">
            <a:avLst/>
          </a:prstGeom>
          <a:solidFill>
            <a:schemeClr val="bg2">
              <a:lumMod val="75000"/>
            </a:schemeClr>
          </a:solidFill>
          <a:ln>
            <a:noFill/>
          </a:ln>
          <a:effectLst/>
        </p:spPr>
        <p:style>
          <a:lnRef idx="1">
            <a:schemeClr val="accent3"/>
          </a:lnRef>
          <a:fillRef idx="2">
            <a:schemeClr val="accent3"/>
          </a:fillRef>
          <a:effectRef idx="1">
            <a:schemeClr val="accent3"/>
          </a:effectRef>
          <a:fontRef idx="minor">
            <a:schemeClr val="dk1"/>
          </a:fontRef>
        </p:style>
        <p:txBody>
          <a:bodyPr wrap="square" rtlCol="0" anchor="ctr" anchorCtr="0">
            <a:spAutoFit/>
          </a:bodyPr>
          <a:lstStyle/>
          <a:p>
            <a:pPr algn="ctr"/>
            <a:r>
              <a:rPr lang="en-US" dirty="0">
                <a:solidFill>
                  <a:schemeClr val="bg1"/>
                </a:solidFill>
                <a:latin typeface="Arial" charset="0"/>
                <a:ea typeface="Arial" charset="0"/>
                <a:cs typeface="Arial" charset="0"/>
              </a:rPr>
              <a:t>Standard interpretation</a:t>
            </a:r>
          </a:p>
          <a:p>
            <a:pPr algn="ctr"/>
            <a:r>
              <a:rPr lang="en-US" sz="1600" dirty="0">
                <a:solidFill>
                  <a:schemeClr val="bg1"/>
                </a:solidFill>
                <a:latin typeface="Arial" charset="0"/>
                <a:ea typeface="Arial" charset="0"/>
                <a:cs typeface="Arial" charset="0"/>
              </a:rPr>
              <a:t>(heuristics, mission focused)</a:t>
            </a:r>
          </a:p>
        </p:txBody>
      </p:sp>
      <p:sp>
        <p:nvSpPr>
          <p:cNvPr id="16" name="TextBox 15"/>
          <p:cNvSpPr txBox="1"/>
          <p:nvPr/>
        </p:nvSpPr>
        <p:spPr>
          <a:xfrm>
            <a:off x="1981199" y="3838942"/>
            <a:ext cx="1840229" cy="1384995"/>
          </a:xfrm>
          <a:prstGeom prst="rect">
            <a:avLst/>
          </a:prstGeom>
          <a:solidFill>
            <a:schemeClr val="accent1"/>
          </a:solid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solidFill>
                  <a:schemeClr val="bg1"/>
                </a:solidFill>
                <a:latin typeface="Arial" charset="0"/>
                <a:ea typeface="Arial" charset="0"/>
                <a:cs typeface="Arial" charset="0"/>
              </a:rPr>
              <a:t>The </a:t>
            </a:r>
          </a:p>
          <a:p>
            <a:pPr algn="ctr"/>
            <a:r>
              <a:rPr lang="en-US" dirty="0">
                <a:solidFill>
                  <a:schemeClr val="bg1"/>
                </a:solidFill>
                <a:latin typeface="Arial" charset="0"/>
                <a:ea typeface="Arial" charset="0"/>
                <a:cs typeface="Arial" charset="0"/>
              </a:rPr>
              <a:t>“Risk Monitor”</a:t>
            </a:r>
          </a:p>
          <a:p>
            <a:pPr algn="ctr"/>
            <a:r>
              <a:rPr lang="en-US" sz="1600" dirty="0">
                <a:solidFill>
                  <a:schemeClr val="bg1"/>
                </a:solidFill>
                <a:latin typeface="Arial" charset="0"/>
                <a:ea typeface="Arial" charset="0"/>
                <a:cs typeface="Arial" charset="0"/>
              </a:rPr>
              <a:t>(background process, harm focused)</a:t>
            </a:r>
          </a:p>
        </p:txBody>
      </p:sp>
      <p:sp>
        <p:nvSpPr>
          <p:cNvPr id="17" name="TextBox 16"/>
          <p:cNvSpPr txBox="1"/>
          <p:nvPr/>
        </p:nvSpPr>
        <p:spPr>
          <a:xfrm>
            <a:off x="443818" y="2349232"/>
            <a:ext cx="966095" cy="369332"/>
          </a:xfrm>
          <a:prstGeom prst="rect">
            <a:avLst/>
          </a:prstGeom>
          <a:solidFill>
            <a:schemeClr val="bg2">
              <a:lumMod val="7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solidFill>
                  <a:schemeClr val="bg1"/>
                </a:solidFill>
                <a:latin typeface="Arial" charset="0"/>
                <a:ea typeface="Arial" charset="0"/>
                <a:cs typeface="Arial" charset="0"/>
              </a:rPr>
              <a:t>Sight</a:t>
            </a:r>
          </a:p>
        </p:txBody>
      </p:sp>
      <p:sp>
        <p:nvSpPr>
          <p:cNvPr id="18" name="TextBox 17"/>
          <p:cNvSpPr txBox="1"/>
          <p:nvPr/>
        </p:nvSpPr>
        <p:spPr>
          <a:xfrm>
            <a:off x="443819" y="2937877"/>
            <a:ext cx="966095" cy="369332"/>
          </a:xfrm>
          <a:prstGeom prst="rect">
            <a:avLst/>
          </a:prstGeom>
          <a:solidFill>
            <a:schemeClr val="bg2">
              <a:lumMod val="7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solidFill>
                  <a:schemeClr val="bg1"/>
                </a:solidFill>
                <a:latin typeface="Raleway" charset="0"/>
                <a:ea typeface="Raleway" charset="0"/>
                <a:cs typeface="Raleway" charset="0"/>
              </a:rPr>
              <a:t>Sound</a:t>
            </a:r>
          </a:p>
        </p:txBody>
      </p:sp>
      <p:sp>
        <p:nvSpPr>
          <p:cNvPr id="19" name="TextBox 18"/>
          <p:cNvSpPr txBox="1"/>
          <p:nvPr/>
        </p:nvSpPr>
        <p:spPr>
          <a:xfrm>
            <a:off x="443820" y="3526522"/>
            <a:ext cx="936566" cy="369332"/>
          </a:xfrm>
          <a:prstGeom prst="rect">
            <a:avLst/>
          </a:prstGeom>
          <a:solidFill>
            <a:schemeClr val="bg2">
              <a:lumMod val="7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solidFill>
                  <a:schemeClr val="bg1"/>
                </a:solidFill>
                <a:latin typeface="Arial" charset="0"/>
                <a:ea typeface="Arial" charset="0"/>
                <a:cs typeface="Arial" charset="0"/>
              </a:rPr>
              <a:t>Smell</a:t>
            </a:r>
          </a:p>
        </p:txBody>
      </p:sp>
      <p:sp>
        <p:nvSpPr>
          <p:cNvPr id="20" name="TextBox 19"/>
          <p:cNvSpPr txBox="1"/>
          <p:nvPr/>
        </p:nvSpPr>
        <p:spPr>
          <a:xfrm>
            <a:off x="443820" y="4115167"/>
            <a:ext cx="936566" cy="369332"/>
          </a:xfrm>
          <a:prstGeom prst="rect">
            <a:avLst/>
          </a:prstGeom>
          <a:solidFill>
            <a:schemeClr val="bg2">
              <a:lumMod val="7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solidFill>
                  <a:schemeClr val="bg1"/>
                </a:solidFill>
                <a:latin typeface="Arial" charset="0"/>
                <a:ea typeface="Arial" charset="0"/>
                <a:cs typeface="Arial" charset="0"/>
              </a:rPr>
              <a:t>Taste</a:t>
            </a:r>
          </a:p>
        </p:txBody>
      </p:sp>
      <p:sp>
        <p:nvSpPr>
          <p:cNvPr id="21" name="TextBox 20"/>
          <p:cNvSpPr txBox="1"/>
          <p:nvPr/>
        </p:nvSpPr>
        <p:spPr>
          <a:xfrm>
            <a:off x="443820" y="4703812"/>
            <a:ext cx="936566" cy="369332"/>
          </a:xfrm>
          <a:prstGeom prst="rect">
            <a:avLst/>
          </a:prstGeom>
          <a:solidFill>
            <a:schemeClr val="bg2">
              <a:lumMod val="7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solidFill>
                  <a:schemeClr val="bg1"/>
                </a:solidFill>
                <a:latin typeface="Arial" charset="0"/>
                <a:ea typeface="Arial" charset="0"/>
                <a:cs typeface="Arial" charset="0"/>
              </a:rPr>
              <a:t>Touch</a:t>
            </a:r>
          </a:p>
        </p:txBody>
      </p:sp>
      <p:sp>
        <p:nvSpPr>
          <p:cNvPr id="31" name="Rectangle 30"/>
          <p:cNvSpPr/>
          <p:nvPr/>
        </p:nvSpPr>
        <p:spPr>
          <a:xfrm>
            <a:off x="4274819" y="2120320"/>
            <a:ext cx="3337560" cy="3115940"/>
          </a:xfrm>
          <a:prstGeom prst="rect">
            <a:avLst/>
          </a:prstGeom>
          <a:solidFill>
            <a:schemeClr val="accent1">
              <a:lumMod val="75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schemeClr val="bg1"/>
              </a:solidFill>
              <a:latin typeface="Arial" charset="0"/>
              <a:ea typeface="Arial" charset="0"/>
              <a:cs typeface="Arial" charset="0"/>
            </a:endParaRPr>
          </a:p>
        </p:txBody>
      </p:sp>
      <p:sp>
        <p:nvSpPr>
          <p:cNvPr id="32" name="TextBox 31"/>
          <p:cNvSpPr txBox="1"/>
          <p:nvPr/>
        </p:nvSpPr>
        <p:spPr>
          <a:xfrm>
            <a:off x="4921316" y="2086342"/>
            <a:ext cx="1890261" cy="369332"/>
          </a:xfrm>
          <a:prstGeom prst="rect">
            <a:avLst/>
          </a:prstGeom>
          <a:noFill/>
          <a:ln>
            <a:noFill/>
          </a:ln>
        </p:spPr>
        <p:txBody>
          <a:bodyPr wrap="none" rtlCol="0">
            <a:spAutoFit/>
          </a:bodyPr>
          <a:lstStyle/>
          <a:p>
            <a:r>
              <a:rPr lang="en-US" dirty="0">
                <a:solidFill>
                  <a:schemeClr val="bg1"/>
                </a:solidFill>
                <a:latin typeface="Arial" charset="0"/>
                <a:ea typeface="Arial" charset="0"/>
                <a:cs typeface="Arial" charset="0"/>
              </a:rPr>
              <a:t>Decision-Making</a:t>
            </a:r>
          </a:p>
        </p:txBody>
      </p:sp>
      <p:sp>
        <p:nvSpPr>
          <p:cNvPr id="33" name="TextBox 32"/>
          <p:cNvSpPr txBox="1"/>
          <p:nvPr/>
        </p:nvSpPr>
        <p:spPr>
          <a:xfrm>
            <a:off x="5047290" y="4729350"/>
            <a:ext cx="1872629" cy="307777"/>
          </a:xfrm>
          <a:prstGeom prst="rect">
            <a:avLst/>
          </a:prstGeom>
          <a:noFill/>
          <a:ln>
            <a:noFill/>
          </a:ln>
        </p:spPr>
        <p:txBody>
          <a:bodyPr wrap="none" rtlCol="0">
            <a:spAutoFit/>
          </a:bodyPr>
          <a:lstStyle/>
          <a:p>
            <a:r>
              <a:rPr lang="en-US" sz="1400" dirty="0">
                <a:solidFill>
                  <a:schemeClr val="bg1"/>
                </a:solidFill>
                <a:latin typeface="Arial" charset="0"/>
                <a:ea typeface="Arial" charset="0"/>
                <a:cs typeface="Arial" charset="0"/>
              </a:rPr>
              <a:t>Level of Mental Effort</a:t>
            </a:r>
          </a:p>
        </p:txBody>
      </p:sp>
      <p:cxnSp>
        <p:nvCxnSpPr>
          <p:cNvPr id="34" name="Straight Connector 33"/>
          <p:cNvCxnSpPr/>
          <p:nvPr/>
        </p:nvCxnSpPr>
        <p:spPr>
          <a:xfrm>
            <a:off x="4400550" y="3003976"/>
            <a:ext cx="914400" cy="1765935"/>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6554410" y="3003976"/>
            <a:ext cx="914400" cy="1765935"/>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385364" y="2636232"/>
            <a:ext cx="1104790" cy="461665"/>
          </a:xfrm>
          <a:prstGeom prst="rect">
            <a:avLst/>
          </a:prstGeom>
          <a:noFill/>
        </p:spPr>
        <p:txBody>
          <a:bodyPr wrap="none" rtlCol="0">
            <a:spAutoFit/>
          </a:bodyPr>
          <a:lstStyle/>
          <a:p>
            <a:pPr algn="ctr"/>
            <a:r>
              <a:rPr lang="en-US" sz="1200" dirty="0">
                <a:solidFill>
                  <a:schemeClr val="bg1"/>
                </a:solidFill>
                <a:latin typeface="Arial" charset="0"/>
                <a:ea typeface="Arial" charset="0"/>
                <a:cs typeface="Arial" charset="0"/>
              </a:rPr>
              <a:t>Unconscious,</a:t>
            </a:r>
          </a:p>
          <a:p>
            <a:pPr algn="ctr"/>
            <a:r>
              <a:rPr lang="en-US" sz="1200" dirty="0">
                <a:solidFill>
                  <a:schemeClr val="bg1"/>
                </a:solidFill>
                <a:latin typeface="Arial" charset="0"/>
                <a:ea typeface="Arial" charset="0"/>
                <a:cs typeface="Arial" charset="0"/>
              </a:rPr>
              <a:t>Automatic</a:t>
            </a:r>
          </a:p>
        </p:txBody>
      </p:sp>
      <p:sp>
        <p:nvSpPr>
          <p:cNvPr id="37" name="TextBox 36"/>
          <p:cNvSpPr txBox="1"/>
          <p:nvPr/>
        </p:nvSpPr>
        <p:spPr>
          <a:xfrm>
            <a:off x="6482887" y="2636232"/>
            <a:ext cx="970971" cy="461665"/>
          </a:xfrm>
          <a:prstGeom prst="rect">
            <a:avLst/>
          </a:prstGeom>
          <a:noFill/>
        </p:spPr>
        <p:txBody>
          <a:bodyPr wrap="none" rtlCol="0">
            <a:spAutoFit/>
          </a:bodyPr>
          <a:lstStyle/>
          <a:p>
            <a:pPr algn="ctr"/>
            <a:r>
              <a:rPr lang="en-US" sz="1200" dirty="0">
                <a:solidFill>
                  <a:schemeClr val="bg1"/>
                </a:solidFill>
                <a:latin typeface="Arial" charset="0"/>
                <a:ea typeface="Arial" charset="0"/>
                <a:cs typeface="Arial" charset="0"/>
              </a:rPr>
              <a:t>Conscious,</a:t>
            </a:r>
          </a:p>
          <a:p>
            <a:pPr algn="ctr"/>
            <a:r>
              <a:rPr lang="en-US" sz="1200" dirty="0">
                <a:solidFill>
                  <a:schemeClr val="bg1"/>
                </a:solidFill>
                <a:latin typeface="Arial" charset="0"/>
                <a:ea typeface="Arial" charset="0"/>
                <a:cs typeface="Arial" charset="0"/>
              </a:rPr>
              <a:t>Thoughtful</a:t>
            </a:r>
          </a:p>
        </p:txBody>
      </p:sp>
      <p:cxnSp>
        <p:nvCxnSpPr>
          <p:cNvPr id="38" name="Straight Arrow Connector 37"/>
          <p:cNvCxnSpPr>
            <a:cxnSpLocks/>
          </p:cNvCxnSpPr>
          <p:nvPr/>
        </p:nvCxnSpPr>
        <p:spPr>
          <a:xfrm>
            <a:off x="5589270" y="2912271"/>
            <a:ext cx="788670" cy="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39" name="Arc 38"/>
          <p:cNvSpPr/>
          <p:nvPr/>
        </p:nvSpPr>
        <p:spPr>
          <a:xfrm rot="20010356">
            <a:off x="4822822" y="4465245"/>
            <a:ext cx="1612914" cy="911754"/>
          </a:xfrm>
          <a:prstGeom prst="arc">
            <a:avLst/>
          </a:prstGeom>
          <a:noFill/>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2">
                  <a:lumMod val="25000"/>
                </a:schemeClr>
              </a:solidFill>
              <a:latin typeface="Arial" charset="0"/>
              <a:ea typeface="Arial" charset="0"/>
              <a:cs typeface="Arial" charset="0"/>
            </a:endParaRPr>
          </a:p>
        </p:txBody>
      </p:sp>
      <p:sp>
        <p:nvSpPr>
          <p:cNvPr id="40" name="Arc 39"/>
          <p:cNvSpPr/>
          <p:nvPr/>
        </p:nvSpPr>
        <p:spPr>
          <a:xfrm rot="20010356">
            <a:off x="4265559" y="3738833"/>
            <a:ext cx="2569368" cy="1334604"/>
          </a:xfrm>
          <a:prstGeom prst="arc">
            <a:avLst/>
          </a:prstGeom>
          <a:noFill/>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2">
                  <a:lumMod val="25000"/>
                </a:schemeClr>
              </a:solidFill>
              <a:latin typeface="Arial" charset="0"/>
              <a:ea typeface="Arial" charset="0"/>
              <a:cs typeface="Arial" charset="0"/>
            </a:endParaRPr>
          </a:p>
        </p:txBody>
      </p:sp>
      <p:cxnSp>
        <p:nvCxnSpPr>
          <p:cNvPr id="41" name="Straight Arrow Connector 40"/>
          <p:cNvCxnSpPr>
            <a:stCxn id="17" idx="3"/>
          </p:cNvCxnSpPr>
          <p:nvPr/>
        </p:nvCxnSpPr>
        <p:spPr>
          <a:xfrm>
            <a:off x="1553350" y="5899557"/>
            <a:ext cx="580250" cy="0"/>
          </a:xfrm>
          <a:prstGeom prst="straightConnector1">
            <a:avLst/>
          </a:prstGeom>
          <a:ln w="22225">
            <a:solidFill>
              <a:srgbClr val="1F586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665630" y="1926322"/>
            <a:ext cx="0" cy="3509010"/>
          </a:xfrm>
          <a:prstGeom prst="line">
            <a:avLst/>
          </a:prstGeom>
          <a:ln w="127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057728" y="1906584"/>
            <a:ext cx="0" cy="3509010"/>
          </a:xfrm>
          <a:prstGeom prst="line">
            <a:avLst/>
          </a:prstGeom>
          <a:ln w="127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822590" y="1895054"/>
            <a:ext cx="0" cy="3509010"/>
          </a:xfrm>
          <a:prstGeom prst="line">
            <a:avLst/>
          </a:prstGeom>
          <a:ln w="127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778023" y="5912025"/>
            <a:ext cx="1143293" cy="0"/>
          </a:xfrm>
          <a:prstGeom prst="straightConnector1">
            <a:avLst/>
          </a:prstGeom>
          <a:ln w="22225">
            <a:solidFill>
              <a:srgbClr val="1F586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6997698" y="5899557"/>
            <a:ext cx="824892" cy="0"/>
          </a:xfrm>
          <a:prstGeom prst="straightConnector1">
            <a:avLst/>
          </a:prstGeom>
          <a:ln w="22225">
            <a:solidFill>
              <a:srgbClr val="1F5864"/>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841394CC-0C4B-4705-9409-A29D091D9213}"/>
              </a:ext>
            </a:extLst>
          </p:cNvPr>
          <p:cNvSpPr txBox="1"/>
          <p:nvPr/>
        </p:nvSpPr>
        <p:spPr>
          <a:xfrm>
            <a:off x="4294029" y="4906333"/>
            <a:ext cx="627287" cy="307777"/>
          </a:xfrm>
          <a:prstGeom prst="rect">
            <a:avLst/>
          </a:prstGeom>
          <a:noFill/>
          <a:ln>
            <a:noFill/>
          </a:ln>
        </p:spPr>
        <p:txBody>
          <a:bodyPr wrap="square" rtlCol="0">
            <a:spAutoFit/>
          </a:bodyPr>
          <a:lstStyle/>
          <a:p>
            <a:r>
              <a:rPr lang="en-US" sz="1400" dirty="0">
                <a:solidFill>
                  <a:schemeClr val="bg1"/>
                </a:solidFill>
                <a:latin typeface="Arial" charset="0"/>
                <a:ea typeface="Arial" charset="0"/>
                <a:cs typeface="Arial" charset="0"/>
              </a:rPr>
              <a:t>Low</a:t>
            </a:r>
          </a:p>
        </p:txBody>
      </p:sp>
      <p:sp>
        <p:nvSpPr>
          <p:cNvPr id="48" name="TextBox 47">
            <a:extLst>
              <a:ext uri="{FF2B5EF4-FFF2-40B4-BE49-F238E27FC236}">
                <a16:creationId xmlns:a16="http://schemas.microsoft.com/office/drawing/2014/main" id="{263F4CB8-018C-49E3-98B1-E7E1E30DEB20}"/>
              </a:ext>
            </a:extLst>
          </p:cNvPr>
          <p:cNvSpPr txBox="1"/>
          <p:nvPr/>
        </p:nvSpPr>
        <p:spPr>
          <a:xfrm>
            <a:off x="6959002" y="4883239"/>
            <a:ext cx="627287" cy="307777"/>
          </a:xfrm>
          <a:prstGeom prst="rect">
            <a:avLst/>
          </a:prstGeom>
          <a:noFill/>
          <a:ln>
            <a:noFill/>
          </a:ln>
        </p:spPr>
        <p:txBody>
          <a:bodyPr wrap="square" rtlCol="0">
            <a:spAutoFit/>
          </a:bodyPr>
          <a:lstStyle/>
          <a:p>
            <a:r>
              <a:rPr lang="en-US" sz="1400" dirty="0">
                <a:solidFill>
                  <a:schemeClr val="bg1"/>
                </a:solidFill>
                <a:latin typeface="Arial" charset="0"/>
                <a:ea typeface="Arial" charset="0"/>
                <a:cs typeface="Arial" charset="0"/>
              </a:rPr>
              <a:t>High</a:t>
            </a:r>
          </a:p>
        </p:txBody>
      </p:sp>
    </p:spTree>
    <p:extLst>
      <p:ext uri="{BB962C8B-B14F-4D97-AF65-F5344CB8AC3E}">
        <p14:creationId xmlns:p14="http://schemas.microsoft.com/office/powerpoint/2010/main" val="128196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Core Human Behaviors</a:t>
            </a:r>
          </a:p>
        </p:txBody>
      </p:sp>
      <p:sp>
        <p:nvSpPr>
          <p:cNvPr id="3" name="Content Placeholder 2"/>
          <p:cNvSpPr>
            <a:spLocks noGrp="1"/>
          </p:cNvSpPr>
          <p:nvPr>
            <p:ph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457200" y="1320930"/>
            <a:ext cx="8127754" cy="4821858"/>
          </a:xfrm>
          <a:prstGeom prst="rect">
            <a:avLst/>
          </a:prstGeom>
        </p:spPr>
      </p:pic>
    </p:spTree>
    <p:extLst>
      <p:ext uri="{BB962C8B-B14F-4D97-AF65-F5344CB8AC3E}">
        <p14:creationId xmlns:p14="http://schemas.microsoft.com/office/powerpoint/2010/main" val="17300250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Human Performance Shaping Factors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75816795"/>
              </p:ext>
            </p:extLst>
          </p:nvPr>
        </p:nvGraphicFramePr>
        <p:xfrm>
          <a:off x="457200" y="1600200"/>
          <a:ext cx="8229600" cy="390144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1916426251"/>
                    </a:ext>
                  </a:extLst>
                </a:gridCol>
                <a:gridCol w="4114800">
                  <a:extLst>
                    <a:ext uri="{9D8B030D-6E8A-4147-A177-3AD203B41FA5}">
                      <a16:colId xmlns:a16="http://schemas.microsoft.com/office/drawing/2014/main" val="3631939242"/>
                    </a:ext>
                  </a:extLst>
                </a:gridCol>
              </a:tblGrid>
              <a:tr h="370840">
                <a:tc>
                  <a:txBody>
                    <a:bodyPr/>
                    <a:lstStyle/>
                    <a:p>
                      <a:pPr algn="ctr"/>
                      <a:r>
                        <a:rPr lang="en-US" sz="2800" dirty="0"/>
                        <a:t>Internal</a:t>
                      </a:r>
                    </a:p>
                  </a:txBody>
                  <a:tcPr/>
                </a:tc>
                <a:tc>
                  <a:txBody>
                    <a:bodyPr/>
                    <a:lstStyle/>
                    <a:p>
                      <a:pPr algn="ctr"/>
                      <a:r>
                        <a:rPr lang="en-US" sz="2800" dirty="0"/>
                        <a:t>External</a:t>
                      </a:r>
                    </a:p>
                  </a:txBody>
                  <a:tcPr/>
                </a:tc>
                <a:extLst>
                  <a:ext uri="{0D108BD9-81ED-4DB2-BD59-A6C34878D82A}">
                    <a16:rowId xmlns:a16="http://schemas.microsoft.com/office/drawing/2014/main" val="2932117909"/>
                  </a:ext>
                </a:extLst>
              </a:tr>
              <a:tr h="370840">
                <a:tc>
                  <a:txBody>
                    <a:bodyPr/>
                    <a:lstStyle/>
                    <a:p>
                      <a:pPr marL="285750" indent="-285750">
                        <a:buFont typeface="Arial" panose="020B0604020202020204" pitchFamily="34" charset="0"/>
                        <a:buChar char="•"/>
                      </a:pPr>
                      <a:r>
                        <a:rPr lang="en-US" sz="2400" dirty="0"/>
                        <a:t>Physical Attributes</a:t>
                      </a:r>
                    </a:p>
                    <a:p>
                      <a:pPr marL="285750" indent="-285750">
                        <a:buFont typeface="Arial" panose="020B0604020202020204" pitchFamily="34" charset="0"/>
                        <a:buChar char="•"/>
                      </a:pPr>
                      <a:r>
                        <a:rPr lang="en-US" sz="2400" dirty="0"/>
                        <a:t>Psychological Attributes</a:t>
                      </a:r>
                    </a:p>
                    <a:p>
                      <a:pPr marL="285750" indent="-285750">
                        <a:buFont typeface="Arial" panose="020B0604020202020204" pitchFamily="34" charset="0"/>
                        <a:buChar char="•"/>
                      </a:pPr>
                      <a:r>
                        <a:rPr lang="en-US" sz="2400" dirty="0"/>
                        <a:t>Knowledge/Skill/Experience</a:t>
                      </a:r>
                    </a:p>
                    <a:p>
                      <a:pPr marL="285750" indent="-285750">
                        <a:buFont typeface="Arial" panose="020B0604020202020204" pitchFamily="34" charset="0"/>
                        <a:buChar char="•"/>
                      </a:pPr>
                      <a:r>
                        <a:rPr lang="en-US" sz="2400" dirty="0"/>
                        <a:t>Attention</a:t>
                      </a:r>
                    </a:p>
                    <a:p>
                      <a:pPr marL="285750" indent="-285750">
                        <a:buFont typeface="Arial" panose="020B0604020202020204" pitchFamily="34" charset="0"/>
                        <a:buChar char="•"/>
                      </a:pPr>
                      <a:r>
                        <a:rPr lang="en-US" sz="2400" dirty="0"/>
                        <a:t>Bias</a:t>
                      </a:r>
                    </a:p>
                  </a:txBody>
                  <a:tcPr/>
                </a:tc>
                <a:tc>
                  <a:txBody>
                    <a:bodyPr/>
                    <a:lstStyle/>
                    <a:p>
                      <a:pPr marL="285750" indent="-285750">
                        <a:buFont typeface="Arial" panose="020B0604020202020204" pitchFamily="34" charset="0"/>
                        <a:buChar char="•"/>
                      </a:pPr>
                      <a:r>
                        <a:rPr lang="en-US" sz="2400" dirty="0"/>
                        <a:t>Systems</a:t>
                      </a:r>
                    </a:p>
                    <a:p>
                      <a:pPr marL="285750" indent="-285750">
                        <a:buFont typeface="Arial" panose="020B0604020202020204" pitchFamily="34" charset="0"/>
                        <a:buChar char="•"/>
                      </a:pPr>
                      <a:r>
                        <a:rPr lang="en-US" sz="2400" dirty="0"/>
                        <a:t>Procedures</a:t>
                      </a:r>
                    </a:p>
                    <a:p>
                      <a:pPr marL="285750" indent="-285750">
                        <a:buFont typeface="Arial" panose="020B0604020202020204" pitchFamily="34" charset="0"/>
                        <a:buChar char="•"/>
                      </a:pPr>
                      <a:r>
                        <a:rPr lang="en-US" sz="2400" dirty="0"/>
                        <a:t>Resources</a:t>
                      </a:r>
                    </a:p>
                    <a:p>
                      <a:pPr marL="285750" indent="-285750">
                        <a:buFont typeface="Arial" panose="020B0604020202020204" pitchFamily="34" charset="0"/>
                        <a:buChar char="•"/>
                      </a:pPr>
                      <a:r>
                        <a:rPr lang="en-US" sz="2400" dirty="0"/>
                        <a:t>Staffing/Load/Stressors</a:t>
                      </a:r>
                    </a:p>
                    <a:p>
                      <a:pPr marL="285750" indent="-285750">
                        <a:buFont typeface="Arial" panose="020B0604020202020204" pitchFamily="34" charset="0"/>
                        <a:buChar char="•"/>
                      </a:pPr>
                      <a:r>
                        <a:rPr lang="en-US" sz="2400" dirty="0"/>
                        <a:t>Time</a:t>
                      </a:r>
                    </a:p>
                    <a:p>
                      <a:pPr marL="285750" indent="-285750">
                        <a:buFont typeface="Arial" panose="020B0604020202020204" pitchFamily="34" charset="0"/>
                        <a:buChar char="•"/>
                      </a:pPr>
                      <a:r>
                        <a:rPr lang="en-US" sz="2400" dirty="0"/>
                        <a:t>Environment</a:t>
                      </a:r>
                    </a:p>
                    <a:p>
                      <a:pPr marL="285750" indent="-285750">
                        <a:buFont typeface="Arial" panose="020B0604020202020204" pitchFamily="34" charset="0"/>
                        <a:buChar char="•"/>
                      </a:pPr>
                      <a:r>
                        <a:rPr lang="en-US" sz="2400" dirty="0"/>
                        <a:t>Supervision</a:t>
                      </a:r>
                    </a:p>
                    <a:p>
                      <a:pPr marL="285750" indent="-285750">
                        <a:buFont typeface="Arial" panose="020B0604020202020204" pitchFamily="34" charset="0"/>
                        <a:buChar char="•"/>
                      </a:pPr>
                      <a:r>
                        <a:rPr lang="en-US" sz="2400" dirty="0"/>
                        <a:t>Communication</a:t>
                      </a:r>
                    </a:p>
                    <a:p>
                      <a:pPr marL="285750" indent="-285750">
                        <a:buFont typeface="Arial" panose="020B0604020202020204" pitchFamily="34" charset="0"/>
                        <a:buChar char="•"/>
                      </a:pPr>
                      <a:r>
                        <a:rPr lang="en-US" sz="2400" dirty="0"/>
                        <a:t>Culture</a:t>
                      </a:r>
                    </a:p>
                  </a:txBody>
                  <a:tcPr/>
                </a:tc>
                <a:extLst>
                  <a:ext uri="{0D108BD9-81ED-4DB2-BD59-A6C34878D82A}">
                    <a16:rowId xmlns:a16="http://schemas.microsoft.com/office/drawing/2014/main" val="1867115424"/>
                  </a:ext>
                </a:extLst>
              </a:tr>
            </a:tbl>
          </a:graphicData>
        </a:graphic>
      </p:graphicFrame>
    </p:spTree>
    <p:extLst>
      <p:ext uri="{BB962C8B-B14F-4D97-AF65-F5344CB8AC3E}">
        <p14:creationId xmlns:p14="http://schemas.microsoft.com/office/powerpoint/2010/main" val="1356664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Autofit/>
          </a:bodyPr>
          <a:lstStyle/>
          <a:p>
            <a:r>
              <a:rPr lang="en-US" sz="3600" dirty="0"/>
              <a:t>Human Performance Shaping Factors - Examples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8936524"/>
              </p:ext>
            </p:extLst>
          </p:nvPr>
        </p:nvGraphicFramePr>
        <p:xfrm>
          <a:off x="304800" y="1524000"/>
          <a:ext cx="8229600" cy="443992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729659473"/>
                    </a:ext>
                  </a:extLst>
                </a:gridCol>
                <a:gridCol w="2057400">
                  <a:extLst>
                    <a:ext uri="{9D8B030D-6E8A-4147-A177-3AD203B41FA5}">
                      <a16:colId xmlns:a16="http://schemas.microsoft.com/office/drawing/2014/main" val="4191538656"/>
                    </a:ext>
                  </a:extLst>
                </a:gridCol>
                <a:gridCol w="2057400">
                  <a:extLst>
                    <a:ext uri="{9D8B030D-6E8A-4147-A177-3AD203B41FA5}">
                      <a16:colId xmlns:a16="http://schemas.microsoft.com/office/drawing/2014/main" val="3310199112"/>
                    </a:ext>
                  </a:extLst>
                </a:gridCol>
                <a:gridCol w="2057400">
                  <a:extLst>
                    <a:ext uri="{9D8B030D-6E8A-4147-A177-3AD203B41FA5}">
                      <a16:colId xmlns:a16="http://schemas.microsoft.com/office/drawing/2014/main" val="2323612253"/>
                    </a:ext>
                  </a:extLst>
                </a:gridCol>
              </a:tblGrid>
              <a:tr h="640080">
                <a:tc>
                  <a:txBody>
                    <a:bodyPr/>
                    <a:lstStyle/>
                    <a:p>
                      <a:r>
                        <a:rPr lang="en-US" sz="1600" b="0" dirty="0">
                          <a:solidFill>
                            <a:srgbClr val="002060"/>
                          </a:solidFill>
                        </a:rPr>
                        <a:t>Alertness</a:t>
                      </a:r>
                    </a:p>
                  </a:txBody>
                  <a:tcPr>
                    <a:solidFill>
                      <a:schemeClr val="bg1">
                        <a:lumMod val="95000"/>
                      </a:schemeClr>
                    </a:solidFill>
                  </a:tcPr>
                </a:tc>
                <a:tc>
                  <a:txBody>
                    <a:bodyPr/>
                    <a:lstStyle/>
                    <a:p>
                      <a:r>
                        <a:rPr lang="en-US" sz="1600" b="0" dirty="0">
                          <a:solidFill>
                            <a:srgbClr val="002060"/>
                          </a:solidFill>
                        </a:rPr>
                        <a:t>Human-</a:t>
                      </a:r>
                      <a:r>
                        <a:rPr lang="en-US" sz="1600" b="0" baseline="0" dirty="0">
                          <a:solidFill>
                            <a:srgbClr val="002060"/>
                          </a:solidFill>
                        </a:rPr>
                        <a:t> computer interface design</a:t>
                      </a:r>
                      <a:endParaRPr lang="en-US" sz="1600" b="0" dirty="0">
                        <a:solidFill>
                          <a:srgbClr val="002060"/>
                        </a:solidFill>
                      </a:endParaRPr>
                    </a:p>
                  </a:txBody>
                  <a:tcPr>
                    <a:solidFill>
                      <a:schemeClr val="bg1">
                        <a:lumMod val="95000"/>
                      </a:schemeClr>
                    </a:solidFill>
                  </a:tcPr>
                </a:tc>
                <a:tc>
                  <a:txBody>
                    <a:bodyPr/>
                    <a:lstStyle/>
                    <a:p>
                      <a:r>
                        <a:rPr lang="en-US" sz="1600" b="0" dirty="0">
                          <a:solidFill>
                            <a:srgbClr val="002060"/>
                          </a:solidFill>
                        </a:rPr>
                        <a:t>Task Saturation</a:t>
                      </a:r>
                    </a:p>
                  </a:txBody>
                  <a:tcPr>
                    <a:solidFill>
                      <a:schemeClr val="bg1">
                        <a:lumMod val="95000"/>
                      </a:schemeClr>
                    </a:solidFill>
                  </a:tcPr>
                </a:tc>
                <a:tc>
                  <a:txBody>
                    <a:bodyPr/>
                    <a:lstStyle/>
                    <a:p>
                      <a:r>
                        <a:rPr lang="en-US" sz="1600" b="0" dirty="0">
                          <a:solidFill>
                            <a:srgbClr val="002060"/>
                          </a:solidFill>
                        </a:rPr>
                        <a:t>Emotional state</a:t>
                      </a:r>
                    </a:p>
                  </a:txBody>
                  <a:tcPr>
                    <a:solidFill>
                      <a:schemeClr val="bg1">
                        <a:lumMod val="95000"/>
                      </a:schemeClr>
                    </a:solidFill>
                  </a:tcPr>
                </a:tc>
                <a:extLst>
                  <a:ext uri="{0D108BD9-81ED-4DB2-BD59-A6C34878D82A}">
                    <a16:rowId xmlns:a16="http://schemas.microsoft.com/office/drawing/2014/main" val="3853229663"/>
                  </a:ext>
                </a:extLst>
              </a:tr>
              <a:tr h="370840">
                <a:tc>
                  <a:txBody>
                    <a:bodyPr/>
                    <a:lstStyle/>
                    <a:p>
                      <a:r>
                        <a:rPr lang="en-US" sz="1600" dirty="0"/>
                        <a:t>Anxiety</a:t>
                      </a:r>
                    </a:p>
                  </a:txBody>
                  <a:tcPr/>
                </a:tc>
                <a:tc>
                  <a:txBody>
                    <a:bodyPr/>
                    <a:lstStyle/>
                    <a:p>
                      <a:r>
                        <a:rPr lang="en-US" sz="1600" dirty="0"/>
                        <a:t>Illness/injury</a:t>
                      </a:r>
                    </a:p>
                  </a:txBody>
                  <a:tcPr/>
                </a:tc>
                <a:tc>
                  <a:txBody>
                    <a:bodyPr/>
                    <a:lstStyle/>
                    <a:p>
                      <a:r>
                        <a:rPr lang="en-US" sz="1600" dirty="0"/>
                        <a:t>Task Complexity</a:t>
                      </a:r>
                    </a:p>
                  </a:txBody>
                  <a:tcPr/>
                </a:tc>
                <a:tc>
                  <a:txBody>
                    <a:bodyPr/>
                    <a:lstStyle/>
                    <a:p>
                      <a:r>
                        <a:rPr lang="en-US" sz="1600" dirty="0"/>
                        <a:t>Tool design</a:t>
                      </a:r>
                    </a:p>
                  </a:txBody>
                  <a:tcPr/>
                </a:tc>
                <a:extLst>
                  <a:ext uri="{0D108BD9-81ED-4DB2-BD59-A6C34878D82A}">
                    <a16:rowId xmlns:a16="http://schemas.microsoft.com/office/drawing/2014/main" val="974834094"/>
                  </a:ext>
                </a:extLst>
              </a:tr>
              <a:tr h="370840">
                <a:tc>
                  <a:txBody>
                    <a:bodyPr/>
                    <a:lstStyle/>
                    <a:p>
                      <a:r>
                        <a:rPr lang="en-US" sz="1600" dirty="0"/>
                        <a:t>Attentiveness</a:t>
                      </a:r>
                      <a:r>
                        <a:rPr lang="en-US" sz="1600" baseline="0" dirty="0"/>
                        <a:t> - </a:t>
                      </a:r>
                      <a:r>
                        <a:rPr lang="en-US" sz="1600" dirty="0"/>
                        <a:t>concentration</a:t>
                      </a:r>
                    </a:p>
                  </a:txBody>
                  <a:tcPr/>
                </a:tc>
                <a:tc>
                  <a:txBody>
                    <a:bodyPr/>
                    <a:lstStyle/>
                    <a:p>
                      <a:r>
                        <a:rPr lang="en-US" sz="1600" dirty="0"/>
                        <a:t>Language</a:t>
                      </a:r>
                    </a:p>
                  </a:txBody>
                  <a:tcPr/>
                </a:tc>
                <a:tc>
                  <a:txBody>
                    <a:bodyPr/>
                    <a:lstStyle/>
                    <a:p>
                      <a:r>
                        <a:rPr lang="en-US" sz="1600" dirty="0"/>
                        <a:t>Medications</a:t>
                      </a:r>
                    </a:p>
                  </a:txBody>
                  <a:tcPr/>
                </a:tc>
                <a:tc>
                  <a:txBody>
                    <a:bodyPr/>
                    <a:lstStyle/>
                    <a:p>
                      <a:r>
                        <a:rPr lang="en-US" sz="1600" dirty="0"/>
                        <a:t>Training</a:t>
                      </a:r>
                    </a:p>
                  </a:txBody>
                  <a:tcPr/>
                </a:tc>
                <a:extLst>
                  <a:ext uri="{0D108BD9-81ED-4DB2-BD59-A6C34878D82A}">
                    <a16:rowId xmlns:a16="http://schemas.microsoft.com/office/drawing/2014/main" val="3004142550"/>
                  </a:ext>
                </a:extLst>
              </a:tr>
              <a:tr h="370840">
                <a:tc>
                  <a:txBody>
                    <a:bodyPr/>
                    <a:lstStyle/>
                    <a:p>
                      <a:r>
                        <a:rPr lang="en-US" sz="1600" dirty="0"/>
                        <a:t>Color contrast</a:t>
                      </a:r>
                      <a:r>
                        <a:rPr lang="en-US" sz="1600" baseline="0" dirty="0"/>
                        <a:t> – color blindness</a:t>
                      </a:r>
                      <a:endParaRPr lang="en-US" sz="1600" dirty="0"/>
                    </a:p>
                  </a:txBody>
                  <a:tcPr/>
                </a:tc>
                <a:tc>
                  <a:txBody>
                    <a:bodyPr/>
                    <a:lstStyle/>
                    <a:p>
                      <a:r>
                        <a:rPr lang="en-US" sz="1600" dirty="0"/>
                        <a:t>Lighting</a:t>
                      </a:r>
                    </a:p>
                  </a:txBody>
                  <a:tcPr/>
                </a:tc>
                <a:tc>
                  <a:txBody>
                    <a:bodyPr/>
                    <a:lstStyle/>
                    <a:p>
                      <a:r>
                        <a:rPr lang="en-US" sz="1600" dirty="0"/>
                        <a:t>Organizational Pressure</a:t>
                      </a:r>
                    </a:p>
                  </a:txBody>
                  <a:tcPr/>
                </a:tc>
                <a:tc>
                  <a:txBody>
                    <a:bodyPr/>
                    <a:lstStyle/>
                    <a:p>
                      <a:r>
                        <a:rPr lang="en-US" sz="1600" dirty="0"/>
                        <a:t>Weather</a:t>
                      </a:r>
                    </a:p>
                  </a:txBody>
                  <a:tcPr/>
                </a:tc>
                <a:extLst>
                  <a:ext uri="{0D108BD9-81ED-4DB2-BD59-A6C34878D82A}">
                    <a16:rowId xmlns:a16="http://schemas.microsoft.com/office/drawing/2014/main" val="988322146"/>
                  </a:ext>
                </a:extLst>
              </a:tr>
              <a:tr h="370840">
                <a:tc>
                  <a:txBody>
                    <a:bodyPr/>
                    <a:lstStyle/>
                    <a:p>
                      <a:r>
                        <a:rPr lang="en-US" sz="1600" dirty="0"/>
                        <a:t>Communication – verbal instructions</a:t>
                      </a:r>
                    </a:p>
                  </a:txBody>
                  <a:tcPr/>
                </a:tc>
                <a:tc>
                  <a:txBody>
                    <a:bodyPr/>
                    <a:lstStyle/>
                    <a:p>
                      <a:r>
                        <a:rPr lang="en-US" sz="1600" dirty="0"/>
                        <a:t>Monotony</a:t>
                      </a:r>
                    </a:p>
                  </a:txBody>
                  <a:tcPr/>
                </a:tc>
                <a:tc>
                  <a:txBody>
                    <a:bodyPr/>
                    <a:lstStyle/>
                    <a:p>
                      <a:r>
                        <a:rPr lang="en-US" sz="1600" dirty="0"/>
                        <a:t>Overconfidence</a:t>
                      </a:r>
                    </a:p>
                  </a:txBody>
                  <a:tcPr/>
                </a:tc>
                <a:tc>
                  <a:txBody>
                    <a:bodyPr/>
                    <a:lstStyle/>
                    <a:p>
                      <a:r>
                        <a:rPr lang="en-US" sz="1600" dirty="0"/>
                        <a:t>Written Information</a:t>
                      </a:r>
                    </a:p>
                  </a:txBody>
                  <a:tcPr/>
                </a:tc>
                <a:extLst>
                  <a:ext uri="{0D108BD9-81ED-4DB2-BD59-A6C34878D82A}">
                    <a16:rowId xmlns:a16="http://schemas.microsoft.com/office/drawing/2014/main" val="3971607128"/>
                  </a:ext>
                </a:extLst>
              </a:tr>
              <a:tr h="370840">
                <a:tc>
                  <a:txBody>
                    <a:bodyPr/>
                    <a:lstStyle/>
                    <a:p>
                      <a:r>
                        <a:rPr lang="en-US" sz="1600" dirty="0"/>
                        <a:t>Distraction</a:t>
                      </a:r>
                    </a:p>
                  </a:txBody>
                  <a:tcPr/>
                </a:tc>
                <a:tc>
                  <a:txBody>
                    <a:bodyPr/>
                    <a:lstStyle/>
                    <a:p>
                      <a:r>
                        <a:rPr lang="en-US" sz="1600" dirty="0"/>
                        <a:t>Noise</a:t>
                      </a:r>
                    </a:p>
                  </a:txBody>
                  <a:tcPr/>
                </a:tc>
                <a:tc>
                  <a:txBody>
                    <a:bodyPr/>
                    <a:lstStyle/>
                    <a:p>
                      <a:r>
                        <a:rPr lang="en-US" sz="1600" dirty="0"/>
                        <a:t>Peer Pressure</a:t>
                      </a:r>
                    </a:p>
                  </a:txBody>
                  <a:tcPr/>
                </a:tc>
                <a:tc>
                  <a:txBody>
                    <a:bodyPr/>
                    <a:lstStyle/>
                    <a:p>
                      <a:r>
                        <a:rPr lang="en-US" sz="1600" dirty="0"/>
                        <a:t>Workplace layout</a:t>
                      </a:r>
                    </a:p>
                  </a:txBody>
                  <a:tcPr/>
                </a:tc>
                <a:extLst>
                  <a:ext uri="{0D108BD9-81ED-4DB2-BD59-A6C34878D82A}">
                    <a16:rowId xmlns:a16="http://schemas.microsoft.com/office/drawing/2014/main" val="3051461039"/>
                  </a:ext>
                </a:extLst>
              </a:tr>
              <a:tr h="370840">
                <a:tc>
                  <a:txBody>
                    <a:bodyPr/>
                    <a:lstStyle/>
                    <a:p>
                      <a:r>
                        <a:rPr lang="en-US" sz="1600" dirty="0"/>
                        <a:t>Fatigue</a:t>
                      </a:r>
                    </a:p>
                  </a:txBody>
                  <a:tcPr/>
                </a:tc>
                <a:tc>
                  <a:txBody>
                    <a:bodyPr/>
                    <a:lstStyle/>
                    <a:p>
                      <a:r>
                        <a:rPr lang="en-US" sz="1600" dirty="0"/>
                        <a:t>Situational Awareness</a:t>
                      </a:r>
                    </a:p>
                  </a:txBody>
                  <a:tcPr/>
                </a:tc>
                <a:tc>
                  <a:txBody>
                    <a:bodyPr/>
                    <a:lstStyle/>
                    <a:p>
                      <a:r>
                        <a:rPr lang="en-US" sz="1600" dirty="0"/>
                        <a:t>Culture</a:t>
                      </a:r>
                    </a:p>
                  </a:txBody>
                  <a:tcPr/>
                </a:tc>
                <a:tc>
                  <a:txBody>
                    <a:bodyPr/>
                    <a:lstStyle/>
                    <a:p>
                      <a:r>
                        <a:rPr lang="en-US" sz="1600" dirty="0"/>
                        <a:t>Values</a:t>
                      </a:r>
                    </a:p>
                  </a:txBody>
                  <a:tcPr/>
                </a:tc>
                <a:extLst>
                  <a:ext uri="{0D108BD9-81ED-4DB2-BD59-A6C34878D82A}">
                    <a16:rowId xmlns:a16="http://schemas.microsoft.com/office/drawing/2014/main" val="3518327385"/>
                  </a:ext>
                </a:extLst>
              </a:tr>
              <a:tr h="370840">
                <a:tc>
                  <a:txBody>
                    <a:bodyPr/>
                    <a:lstStyle/>
                    <a:p>
                      <a:r>
                        <a:rPr lang="en-US" sz="1600" dirty="0"/>
                        <a:t>Knowledge</a:t>
                      </a:r>
                      <a:r>
                        <a:rPr lang="en-US" sz="1600" baseline="0" dirty="0"/>
                        <a:t> of task, process, system, rules</a:t>
                      </a:r>
                      <a:endParaRPr lang="en-US" sz="1600" dirty="0"/>
                    </a:p>
                  </a:txBody>
                  <a:tcPr/>
                </a:tc>
                <a:tc>
                  <a:txBody>
                    <a:bodyPr/>
                    <a:lstStyle/>
                    <a:p>
                      <a:r>
                        <a:rPr lang="en-US" sz="1600" dirty="0"/>
                        <a:t>Skill</a:t>
                      </a:r>
                    </a:p>
                  </a:txBody>
                  <a:tcPr/>
                </a:tc>
                <a:tc>
                  <a:txBody>
                    <a:bodyPr/>
                    <a:lstStyle/>
                    <a:p>
                      <a:r>
                        <a:rPr lang="en-US" sz="1600" dirty="0"/>
                        <a:t>Fear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Visibility</a:t>
                      </a:r>
                    </a:p>
                    <a:p>
                      <a:endParaRPr lang="en-US" sz="1600" dirty="0"/>
                    </a:p>
                  </a:txBody>
                  <a:tcPr/>
                </a:tc>
                <a:extLst>
                  <a:ext uri="{0D108BD9-81ED-4DB2-BD59-A6C34878D82A}">
                    <a16:rowId xmlns:a16="http://schemas.microsoft.com/office/drawing/2014/main" val="1430620440"/>
                  </a:ext>
                </a:extLst>
              </a:tr>
              <a:tr h="370840">
                <a:tc>
                  <a:txBody>
                    <a:bodyPr/>
                    <a:lstStyle/>
                    <a:p>
                      <a:r>
                        <a:rPr lang="en-US" sz="1600" dirty="0"/>
                        <a:t>Hearing ability</a:t>
                      </a:r>
                    </a:p>
                  </a:txBody>
                  <a:tcPr/>
                </a:tc>
                <a:tc>
                  <a:txBody>
                    <a:bodyPr/>
                    <a:lstStyle/>
                    <a:p>
                      <a:r>
                        <a:rPr lang="en-US" sz="1600" dirty="0"/>
                        <a:t>Stress</a:t>
                      </a:r>
                    </a:p>
                  </a:txBody>
                  <a:tcPr/>
                </a:tc>
                <a:tc>
                  <a:txBody>
                    <a:bodyPr/>
                    <a:lstStyle/>
                    <a:p>
                      <a:r>
                        <a:rPr lang="en-US" sz="1600" dirty="0"/>
                        <a:t>Schedule Pressure</a:t>
                      </a:r>
                    </a:p>
                  </a:txBody>
                  <a:tcPr/>
                </a:tc>
                <a:tc>
                  <a:txBody>
                    <a:bodyPr/>
                    <a:lstStyle/>
                    <a:p>
                      <a:r>
                        <a:rPr lang="en-US" sz="1600" dirty="0"/>
                        <a:t>Team Coordination</a:t>
                      </a:r>
                    </a:p>
                  </a:txBody>
                  <a:tcPr/>
                </a:tc>
                <a:extLst>
                  <a:ext uri="{0D108BD9-81ED-4DB2-BD59-A6C34878D82A}">
                    <a16:rowId xmlns:a16="http://schemas.microsoft.com/office/drawing/2014/main" val="2734978788"/>
                  </a:ext>
                </a:extLst>
              </a:tr>
            </a:tbl>
          </a:graphicData>
        </a:graphic>
      </p:graphicFrame>
      <p:sp>
        <p:nvSpPr>
          <p:cNvPr id="3" name="TextBox 2"/>
          <p:cNvSpPr txBox="1"/>
          <p:nvPr/>
        </p:nvSpPr>
        <p:spPr>
          <a:xfrm>
            <a:off x="4724400" y="6236454"/>
            <a:ext cx="3200400" cy="369332"/>
          </a:xfrm>
          <a:prstGeom prst="rect">
            <a:avLst/>
          </a:prstGeom>
          <a:noFill/>
        </p:spPr>
        <p:txBody>
          <a:bodyPr wrap="square" rtlCol="0">
            <a:spAutoFit/>
          </a:bodyPr>
          <a:lstStyle/>
          <a:p>
            <a:r>
              <a:rPr lang="en-US" dirty="0"/>
              <a:t>Outcome </a:t>
            </a:r>
            <a:r>
              <a:rPr lang="en-US" dirty="0" err="1"/>
              <a:t>Engenuity</a:t>
            </a:r>
            <a:r>
              <a:rPr lang="en-US" dirty="0"/>
              <a:t>, 2018</a:t>
            </a:r>
          </a:p>
        </p:txBody>
      </p:sp>
    </p:spTree>
    <p:extLst>
      <p:ext uri="{BB962C8B-B14F-4D97-AF65-F5344CB8AC3E}">
        <p14:creationId xmlns:p14="http://schemas.microsoft.com/office/powerpoint/2010/main" val="6999464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a:t>Systems Thinking</a:t>
            </a:r>
          </a:p>
        </p:txBody>
      </p:sp>
      <p:sp>
        <p:nvSpPr>
          <p:cNvPr id="3" name="Content Placeholder 2"/>
          <p:cNvSpPr>
            <a:spLocks noGrp="1"/>
          </p:cNvSpPr>
          <p:nvPr>
            <p:ph idx="1"/>
          </p:nvPr>
        </p:nvSpPr>
        <p:spPr>
          <a:xfrm>
            <a:off x="457200" y="1295400"/>
            <a:ext cx="8229600" cy="4953000"/>
          </a:xfrm>
        </p:spPr>
        <p:txBody>
          <a:bodyPr>
            <a:normAutofit fontScale="85000" lnSpcReduction="20000"/>
          </a:bodyPr>
          <a:lstStyle/>
          <a:p>
            <a:pPr marL="0" indent="0">
              <a:buNone/>
            </a:pPr>
            <a:r>
              <a:rPr lang="en-US" sz="3600" b="1" dirty="0"/>
              <a:t>What is a “System”?</a:t>
            </a:r>
          </a:p>
          <a:p>
            <a:pPr marL="0" indent="0">
              <a:buNone/>
            </a:pPr>
            <a:endParaRPr lang="en-US" sz="2400" dirty="0"/>
          </a:p>
          <a:p>
            <a:r>
              <a:rPr lang="en-US" sz="3100" dirty="0"/>
              <a:t>An organized, purposeful </a:t>
            </a:r>
            <a:r>
              <a:rPr lang="en-US" sz="3100" b="1" dirty="0"/>
              <a:t>structure</a:t>
            </a:r>
            <a:r>
              <a:rPr lang="en-US" sz="3100" dirty="0"/>
              <a:t> that consists of </a:t>
            </a:r>
            <a:r>
              <a:rPr lang="en-US" sz="3100" b="1" dirty="0"/>
              <a:t>interrelated and interdependent elements </a:t>
            </a:r>
            <a:r>
              <a:rPr lang="en-US" sz="3100" dirty="0"/>
              <a:t>(components, entities, factors, members, parts) that </a:t>
            </a:r>
            <a:r>
              <a:rPr lang="en-US" sz="3100" b="1" dirty="0"/>
              <a:t>continually influence one another </a:t>
            </a:r>
            <a:r>
              <a:rPr lang="en-US" sz="3100" dirty="0"/>
              <a:t>(directly or indirectly) to maintain their activity and the existence of the system, </a:t>
            </a:r>
            <a:r>
              <a:rPr lang="en-US" sz="3100" b="1" dirty="0"/>
              <a:t>in order to achieve the goal of the system. </a:t>
            </a:r>
          </a:p>
          <a:p>
            <a:endParaRPr lang="en-US" sz="3100" b="1" dirty="0"/>
          </a:p>
          <a:p>
            <a:r>
              <a:rPr lang="en-US" sz="3100" dirty="0"/>
              <a:t>A set of detailed </a:t>
            </a:r>
            <a:r>
              <a:rPr lang="en-US" sz="3100" b="1" dirty="0"/>
              <a:t>methods, procedures and routines </a:t>
            </a:r>
            <a:r>
              <a:rPr lang="en-US" sz="3100" dirty="0"/>
              <a:t>created to carry out a specific activity, perform a duty, or solve a problem.</a:t>
            </a:r>
            <a:br>
              <a:rPr lang="en-US" sz="3100" dirty="0"/>
            </a:br>
            <a:endParaRPr lang="en-US" sz="2400" dirty="0"/>
          </a:p>
          <a:p>
            <a:pPr marL="0" indent="0">
              <a:buNone/>
            </a:pPr>
            <a:r>
              <a:rPr lang="en-US" sz="2400" dirty="0"/>
              <a:t>http://www.businessdictionary.com/definition/system.html</a:t>
            </a:r>
          </a:p>
        </p:txBody>
      </p:sp>
    </p:spTree>
    <p:extLst>
      <p:ext uri="{BB962C8B-B14F-4D97-AF65-F5344CB8AC3E}">
        <p14:creationId xmlns:p14="http://schemas.microsoft.com/office/powerpoint/2010/main" val="17299260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Thinking</a:t>
            </a:r>
          </a:p>
        </p:txBody>
      </p:sp>
      <p:sp>
        <p:nvSpPr>
          <p:cNvPr id="3" name="Content Placeholder 2"/>
          <p:cNvSpPr>
            <a:spLocks noGrp="1"/>
          </p:cNvSpPr>
          <p:nvPr>
            <p:ph idx="1"/>
          </p:nvPr>
        </p:nvSpPr>
        <p:spPr>
          <a:xfrm>
            <a:off x="457200" y="1143000"/>
            <a:ext cx="8229600" cy="4983163"/>
          </a:xfrm>
        </p:spPr>
        <p:txBody>
          <a:bodyPr/>
          <a:lstStyle/>
          <a:p>
            <a:pPr marL="0" indent="0">
              <a:buNone/>
            </a:pPr>
            <a:r>
              <a:rPr lang="en-US" dirty="0"/>
              <a:t>Outcomes are produced through the design and operation of structures and processes.</a:t>
            </a:r>
          </a:p>
        </p:txBody>
      </p:sp>
      <p:pic>
        <p:nvPicPr>
          <p:cNvPr id="4" name="Picture 3"/>
          <p:cNvPicPr>
            <a:picLocks noChangeAspect="1"/>
          </p:cNvPicPr>
          <p:nvPr/>
        </p:nvPicPr>
        <p:blipFill>
          <a:blip r:embed="rId2"/>
          <a:stretch>
            <a:fillRect/>
          </a:stretch>
        </p:blipFill>
        <p:spPr>
          <a:xfrm>
            <a:off x="762000" y="2438400"/>
            <a:ext cx="7115907" cy="3687763"/>
          </a:xfrm>
          <a:prstGeom prst="rect">
            <a:avLst/>
          </a:prstGeom>
        </p:spPr>
      </p:pic>
    </p:spTree>
    <p:extLst>
      <p:ext uri="{BB962C8B-B14F-4D97-AF65-F5344CB8AC3E}">
        <p14:creationId xmlns:p14="http://schemas.microsoft.com/office/powerpoint/2010/main" val="2638423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Humans + Systems</a:t>
            </a:r>
          </a:p>
        </p:txBody>
      </p:sp>
      <p:sp>
        <p:nvSpPr>
          <p:cNvPr id="3" name="Content Placeholder 2"/>
          <p:cNvSpPr>
            <a:spLocks noGrp="1"/>
          </p:cNvSpPr>
          <p:nvPr>
            <p:ph idx="1"/>
          </p:nvPr>
        </p:nvSpPr>
        <p:spPr>
          <a:xfrm>
            <a:off x="457200" y="1295400"/>
            <a:ext cx="8229600" cy="4830763"/>
          </a:xfrm>
        </p:spPr>
        <p:txBody>
          <a:bodyPr>
            <a:normAutofit lnSpcReduction="10000"/>
          </a:bodyPr>
          <a:lstStyle/>
          <a:p>
            <a:pPr marL="0" indent="0">
              <a:buNone/>
            </a:pPr>
            <a:r>
              <a:rPr lang="en-US" sz="2800" b="1" dirty="0"/>
              <a:t>Human Factors Engineering: </a:t>
            </a:r>
          </a:p>
          <a:p>
            <a:pPr marL="0" indent="0">
              <a:buNone/>
            </a:pPr>
            <a:endParaRPr lang="en-US" sz="2800" b="1" dirty="0"/>
          </a:p>
          <a:p>
            <a:r>
              <a:rPr lang="en-US" sz="2400" dirty="0"/>
              <a:t>A discipline that strives to </a:t>
            </a:r>
            <a:r>
              <a:rPr lang="en-US" sz="2400" b="1" dirty="0"/>
              <a:t>design systems </a:t>
            </a:r>
            <a:r>
              <a:rPr lang="en-US" sz="2400" dirty="0"/>
              <a:t>that </a:t>
            </a:r>
            <a:r>
              <a:rPr lang="en-US" sz="2400" b="1" dirty="0"/>
              <a:t>optimize safety </a:t>
            </a:r>
            <a:r>
              <a:rPr lang="en-US" sz="2400" dirty="0"/>
              <a:t>and </a:t>
            </a:r>
            <a:r>
              <a:rPr lang="en-US" sz="2400" b="1" dirty="0"/>
              <a:t>minimize risk of error </a:t>
            </a:r>
            <a:r>
              <a:rPr lang="en-US" sz="2400" dirty="0"/>
              <a:t>in </a:t>
            </a:r>
            <a:r>
              <a:rPr lang="en-US" sz="2400" b="1" dirty="0"/>
              <a:t>complex environments</a:t>
            </a:r>
            <a:r>
              <a:rPr lang="en-US" sz="2400" dirty="0"/>
              <a:t>, by focusing on how </a:t>
            </a:r>
            <a:r>
              <a:rPr lang="en-US" sz="2400" b="1" dirty="0"/>
              <a:t>systems</a:t>
            </a:r>
            <a:r>
              <a:rPr lang="en-US" sz="2400" dirty="0"/>
              <a:t> work in actual practice - with </a:t>
            </a:r>
            <a:r>
              <a:rPr lang="en-US" sz="2400" b="1" dirty="0"/>
              <a:t>fallible human beings</a:t>
            </a:r>
            <a:r>
              <a:rPr lang="en-US" sz="2400" dirty="0"/>
              <a:t> interacting with tools, technology, systems and the environment.  </a:t>
            </a:r>
          </a:p>
          <a:p>
            <a:endParaRPr lang="en-US" sz="2400" dirty="0"/>
          </a:p>
          <a:p>
            <a:r>
              <a:rPr lang="en-US" sz="2400" dirty="0"/>
              <a:t>Specific activities are examined in terms of component tasks for the physical and skill demands, mental workload, team dynamics, and environmental conditions and device design needed for optimal performance of the work. </a:t>
            </a:r>
          </a:p>
        </p:txBody>
      </p:sp>
      <p:sp>
        <p:nvSpPr>
          <p:cNvPr id="4" name="TextBox 3"/>
          <p:cNvSpPr txBox="1"/>
          <p:nvPr/>
        </p:nvSpPr>
        <p:spPr>
          <a:xfrm>
            <a:off x="1981200" y="6061631"/>
            <a:ext cx="7162800" cy="369332"/>
          </a:xfrm>
          <a:prstGeom prst="rect">
            <a:avLst/>
          </a:prstGeom>
          <a:noFill/>
        </p:spPr>
        <p:txBody>
          <a:bodyPr wrap="square" rtlCol="0">
            <a:spAutoFit/>
          </a:bodyPr>
          <a:lstStyle/>
          <a:p>
            <a:r>
              <a:rPr lang="en-US" dirty="0"/>
              <a:t>https://psnet.ahrq.gov/primers/primer/20/Human-Factors-Engineering</a:t>
            </a:r>
          </a:p>
        </p:txBody>
      </p:sp>
    </p:spTree>
    <p:extLst>
      <p:ext uri="{BB962C8B-B14F-4D97-AF65-F5344CB8AC3E}">
        <p14:creationId xmlns:p14="http://schemas.microsoft.com/office/powerpoint/2010/main" val="12792065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Human Factors Engineering in System Design</a:t>
            </a:r>
          </a:p>
        </p:txBody>
      </p:sp>
      <p:sp>
        <p:nvSpPr>
          <p:cNvPr id="3" name="Content Placeholder 2"/>
          <p:cNvSpPr>
            <a:spLocks noGrp="1"/>
          </p:cNvSpPr>
          <p:nvPr>
            <p:ph idx="1"/>
          </p:nvPr>
        </p:nvSpPr>
        <p:spPr/>
        <p:txBody>
          <a:bodyPr/>
          <a:lstStyle/>
          <a:p>
            <a:pPr marL="0" indent="0">
              <a:buNone/>
            </a:pPr>
            <a:r>
              <a:rPr lang="en-US" dirty="0"/>
              <a:t> </a:t>
            </a:r>
          </a:p>
        </p:txBody>
      </p:sp>
      <p:graphicFrame>
        <p:nvGraphicFramePr>
          <p:cNvPr id="4" name="Table 3"/>
          <p:cNvGraphicFramePr>
            <a:graphicFrameLocks noGrp="1"/>
          </p:cNvGraphicFramePr>
          <p:nvPr>
            <p:extLst>
              <p:ext uri="{D42A27DB-BD31-4B8C-83A1-F6EECF244321}">
                <p14:modId xmlns:p14="http://schemas.microsoft.com/office/powerpoint/2010/main" val="3938366406"/>
              </p:ext>
            </p:extLst>
          </p:nvPr>
        </p:nvGraphicFramePr>
        <p:xfrm>
          <a:off x="448101" y="1594513"/>
          <a:ext cx="8382001" cy="4517485"/>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3185979164"/>
                    </a:ext>
                  </a:extLst>
                </a:gridCol>
                <a:gridCol w="5562601">
                  <a:extLst>
                    <a:ext uri="{9D8B030D-6E8A-4147-A177-3AD203B41FA5}">
                      <a16:colId xmlns:a16="http://schemas.microsoft.com/office/drawing/2014/main" val="347654084"/>
                    </a:ext>
                  </a:extLst>
                </a:gridCol>
              </a:tblGrid>
              <a:tr h="347321">
                <a:tc>
                  <a:txBody>
                    <a:bodyPr/>
                    <a:lstStyle/>
                    <a:p>
                      <a:pPr algn="ctr"/>
                      <a:r>
                        <a:rPr lang="en-US" dirty="0"/>
                        <a:t>Tool/Technique</a:t>
                      </a:r>
                    </a:p>
                  </a:txBody>
                  <a:tcPr/>
                </a:tc>
                <a:tc>
                  <a:txBody>
                    <a:bodyPr/>
                    <a:lstStyle/>
                    <a:p>
                      <a:pPr algn="ctr"/>
                      <a:r>
                        <a:rPr lang="en-US" dirty="0"/>
                        <a:t>Example</a:t>
                      </a:r>
                    </a:p>
                  </a:txBody>
                  <a:tcPr/>
                </a:tc>
                <a:extLst>
                  <a:ext uri="{0D108BD9-81ED-4DB2-BD59-A6C34878D82A}">
                    <a16:rowId xmlns:a16="http://schemas.microsoft.com/office/drawing/2014/main" val="1365302663"/>
                  </a:ext>
                </a:extLst>
              </a:tr>
              <a:tr h="1389282">
                <a:tc>
                  <a:txBody>
                    <a:bodyPr/>
                    <a:lstStyle/>
                    <a:p>
                      <a:r>
                        <a:rPr lang="en-US" b="1" dirty="0"/>
                        <a:t>Usability Testing: </a:t>
                      </a:r>
                      <a:r>
                        <a:rPr lang="en-US" b="0" dirty="0"/>
                        <a:t>prevent</a:t>
                      </a:r>
                      <a:r>
                        <a:rPr lang="en-US" b="0" baseline="0" dirty="0"/>
                        <a:t> problems or workarounds by testing tools, techniques and technology in real world conditions</a:t>
                      </a:r>
                      <a:endParaRPr lang="en-US" b="0" dirty="0"/>
                    </a:p>
                  </a:txBody>
                  <a:tcPr/>
                </a:tc>
                <a:tc>
                  <a:txBody>
                    <a:bodyPr/>
                    <a:lstStyle/>
                    <a:p>
                      <a:pPr marL="285750" indent="-285750">
                        <a:buFont typeface="Arial" panose="020B0604020202020204" pitchFamily="34" charset="0"/>
                        <a:buChar char="•"/>
                      </a:pPr>
                      <a:r>
                        <a:rPr lang="en-US" dirty="0"/>
                        <a:t>Testing a change to the electronic</a:t>
                      </a:r>
                      <a:r>
                        <a:rPr lang="en-US" baseline="0" dirty="0"/>
                        <a:t> medical record with users before implementation.</a:t>
                      </a:r>
                    </a:p>
                    <a:p>
                      <a:pPr marL="285750" indent="-285750">
                        <a:buFont typeface="Arial" panose="020B0604020202020204" pitchFamily="34" charset="0"/>
                        <a:buChar char="•"/>
                      </a:pPr>
                      <a:r>
                        <a:rPr lang="en-US" baseline="0" dirty="0"/>
                        <a:t>Doing a pilot of a new process with a few workers before implementing across the whole unit or testing on a unit before implementing organization-wide. </a:t>
                      </a:r>
                      <a:endParaRPr lang="en-US" dirty="0"/>
                    </a:p>
                  </a:txBody>
                  <a:tcPr/>
                </a:tc>
                <a:extLst>
                  <a:ext uri="{0D108BD9-81ED-4DB2-BD59-A6C34878D82A}">
                    <a16:rowId xmlns:a16="http://schemas.microsoft.com/office/drawing/2014/main" val="392768960"/>
                  </a:ext>
                </a:extLst>
              </a:tr>
              <a:tr h="1229113">
                <a:tc>
                  <a:txBody>
                    <a:bodyPr/>
                    <a:lstStyle/>
                    <a:p>
                      <a:r>
                        <a:rPr lang="en-US" b="1" dirty="0"/>
                        <a:t>Forcing Functions: </a:t>
                      </a:r>
                      <a:r>
                        <a:rPr lang="en-US" dirty="0"/>
                        <a:t>prevents unintended action or allows</a:t>
                      </a:r>
                      <a:r>
                        <a:rPr lang="en-US" baseline="0" dirty="0"/>
                        <a:t> only if required action performed first</a:t>
                      </a:r>
                      <a:endParaRPr lang="en-US" dirty="0"/>
                    </a:p>
                  </a:txBody>
                  <a:tcPr/>
                </a:tc>
                <a:tc>
                  <a:txBody>
                    <a:bodyPr/>
                    <a:lstStyle/>
                    <a:p>
                      <a:pPr marL="285750" indent="-285750">
                        <a:buFont typeface="Arial" panose="020B0604020202020204" pitchFamily="34" charset="0"/>
                        <a:buChar char="•"/>
                      </a:pPr>
                      <a:r>
                        <a:rPr lang="en-US" sz="1800" b="0" i="0" kern="1200" dirty="0">
                          <a:solidFill>
                            <a:schemeClr val="dk1"/>
                          </a:solidFill>
                          <a:effectLst/>
                          <a:latin typeface="+mn-lt"/>
                          <a:ea typeface="+mn-ea"/>
                          <a:cs typeface="+mn-cs"/>
                        </a:rPr>
                        <a:t>Medications</a:t>
                      </a:r>
                      <a:r>
                        <a:rPr lang="en-US" sz="1800" b="0" i="0" kern="1200" baseline="0" dirty="0">
                          <a:solidFill>
                            <a:schemeClr val="dk1"/>
                          </a:solidFill>
                          <a:effectLst/>
                          <a:latin typeface="+mn-lt"/>
                          <a:ea typeface="+mn-ea"/>
                          <a:cs typeface="+mn-cs"/>
                        </a:rPr>
                        <a:t> cannot be ordered in CPOE until the allergies section is completed  </a:t>
                      </a:r>
                    </a:p>
                    <a:p>
                      <a:pPr marL="285750" indent="-285750">
                        <a:buFont typeface="Arial" panose="020B0604020202020204" pitchFamily="34" charset="0"/>
                        <a:buChar char="•"/>
                      </a:pPr>
                      <a:r>
                        <a:rPr lang="en-US" sz="1800" b="0" i="0" kern="1200" baseline="0" dirty="0">
                          <a:solidFill>
                            <a:schemeClr val="dk1"/>
                          </a:solidFill>
                          <a:effectLst/>
                          <a:latin typeface="+mn-lt"/>
                          <a:ea typeface="+mn-ea"/>
                          <a:cs typeface="+mn-cs"/>
                        </a:rPr>
                        <a:t>Patient ID must be scanned and match the medication dispensing system before medication can be removed</a:t>
                      </a:r>
                      <a:endParaRPr lang="en-US" dirty="0"/>
                    </a:p>
                  </a:txBody>
                  <a:tcPr/>
                </a:tc>
                <a:extLst>
                  <a:ext uri="{0D108BD9-81ED-4DB2-BD59-A6C34878D82A}">
                    <a16:rowId xmlns:a16="http://schemas.microsoft.com/office/drawing/2014/main" val="1814600014"/>
                  </a:ext>
                </a:extLst>
              </a:tr>
              <a:tr h="1459572">
                <a:tc>
                  <a:txBody>
                    <a:bodyPr/>
                    <a:lstStyle/>
                    <a:p>
                      <a:r>
                        <a:rPr lang="en-US" b="1" dirty="0"/>
                        <a:t>Standardization: </a:t>
                      </a:r>
                      <a:r>
                        <a:rPr lang="en-US" b="0" dirty="0"/>
                        <a:t>ensuring</a:t>
                      </a:r>
                      <a:r>
                        <a:rPr lang="en-US" b="0" baseline="0" dirty="0"/>
                        <a:t> safety steps are performed in correct order, reducing reliance on human vigilance</a:t>
                      </a:r>
                      <a:endParaRPr lang="en-US" b="0" dirty="0"/>
                    </a:p>
                  </a:txBody>
                  <a:tcPr/>
                </a:tc>
                <a:tc>
                  <a:txBody>
                    <a:bodyPr/>
                    <a:lstStyle/>
                    <a:p>
                      <a:pPr marL="285750" indent="-285750">
                        <a:buFont typeface="Arial" panose="020B0604020202020204" pitchFamily="34" charset="0"/>
                        <a:buChar char="•"/>
                      </a:pPr>
                      <a:r>
                        <a:rPr lang="en-US" dirty="0"/>
                        <a:t>Using code carts with standard types of and locations for emergency</a:t>
                      </a:r>
                      <a:r>
                        <a:rPr lang="en-US" baseline="0" dirty="0"/>
                        <a:t> drugs and supplies on every cart</a:t>
                      </a:r>
                    </a:p>
                    <a:p>
                      <a:pPr marL="285750" indent="-285750">
                        <a:buFont typeface="Arial" panose="020B0604020202020204" pitchFamily="34" charset="0"/>
                        <a:buChar char="•"/>
                      </a:pPr>
                      <a:r>
                        <a:rPr lang="en-US" baseline="0" dirty="0"/>
                        <a:t>Checklist for central line insertion steps to prevent infections</a:t>
                      </a:r>
                      <a:endParaRPr lang="en-US" dirty="0"/>
                    </a:p>
                  </a:txBody>
                  <a:tcPr/>
                </a:tc>
                <a:extLst>
                  <a:ext uri="{0D108BD9-81ED-4DB2-BD59-A6C34878D82A}">
                    <a16:rowId xmlns:a16="http://schemas.microsoft.com/office/drawing/2014/main" val="3912843594"/>
                  </a:ext>
                </a:extLst>
              </a:tr>
            </a:tbl>
          </a:graphicData>
        </a:graphic>
      </p:graphicFrame>
      <p:sp>
        <p:nvSpPr>
          <p:cNvPr id="5" name="TextBox 4"/>
          <p:cNvSpPr txBox="1"/>
          <p:nvPr/>
        </p:nvSpPr>
        <p:spPr>
          <a:xfrm>
            <a:off x="1981200" y="6246297"/>
            <a:ext cx="7162800" cy="369332"/>
          </a:xfrm>
          <a:prstGeom prst="rect">
            <a:avLst/>
          </a:prstGeom>
          <a:noFill/>
        </p:spPr>
        <p:txBody>
          <a:bodyPr wrap="square" rtlCol="0">
            <a:spAutoFit/>
          </a:bodyPr>
          <a:lstStyle/>
          <a:p>
            <a:r>
              <a:rPr lang="en-US" dirty="0"/>
              <a:t>https://psnet.ahrq.gov/primers/primer/20/Human-Factors-Engineering</a:t>
            </a:r>
          </a:p>
        </p:txBody>
      </p:sp>
    </p:spTree>
    <p:extLst>
      <p:ext uri="{BB962C8B-B14F-4D97-AF65-F5344CB8AC3E}">
        <p14:creationId xmlns:p14="http://schemas.microsoft.com/office/powerpoint/2010/main" val="2419555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noAutofit/>
          </a:bodyPr>
          <a:lstStyle/>
          <a:p>
            <a:r>
              <a:rPr lang="en-US" sz="4000" dirty="0"/>
              <a:t>Human Factors Engineering in System Design</a:t>
            </a:r>
          </a:p>
        </p:txBody>
      </p:sp>
      <p:graphicFrame>
        <p:nvGraphicFramePr>
          <p:cNvPr id="6" name="Content Placeholder 5">
            <a:extLst>
              <a:ext uri="{FF2B5EF4-FFF2-40B4-BE49-F238E27FC236}">
                <a16:creationId xmlns:a16="http://schemas.microsoft.com/office/drawing/2014/main" id="{3489562E-3A2A-4F20-8029-EE1B3105A26A}"/>
              </a:ext>
            </a:extLst>
          </p:cNvPr>
          <p:cNvGraphicFramePr>
            <a:graphicFrameLocks noGrp="1"/>
          </p:cNvGraphicFramePr>
          <p:nvPr>
            <p:ph idx="1"/>
            <p:extLst>
              <p:ext uri="{D42A27DB-BD31-4B8C-83A1-F6EECF244321}">
                <p14:modId xmlns:p14="http://schemas.microsoft.com/office/powerpoint/2010/main" val="1477544260"/>
              </p:ext>
            </p:extLst>
          </p:nvPr>
        </p:nvGraphicFramePr>
        <p:xfrm>
          <a:off x="346364" y="1447800"/>
          <a:ext cx="8451272" cy="4889555"/>
        </p:xfrm>
        <a:graphic>
          <a:graphicData uri="http://schemas.openxmlformats.org/drawingml/2006/table">
            <a:tbl>
              <a:tblPr firstRow="1" bandRow="1">
                <a:tableStyleId>{5C22544A-7EE6-4342-B048-85BDC9FD1C3A}</a:tableStyleId>
              </a:tblPr>
              <a:tblGrid>
                <a:gridCol w="2752181">
                  <a:extLst>
                    <a:ext uri="{9D8B030D-6E8A-4147-A177-3AD203B41FA5}">
                      <a16:colId xmlns:a16="http://schemas.microsoft.com/office/drawing/2014/main" val="2767405154"/>
                    </a:ext>
                  </a:extLst>
                </a:gridCol>
                <a:gridCol w="5699091">
                  <a:extLst>
                    <a:ext uri="{9D8B030D-6E8A-4147-A177-3AD203B41FA5}">
                      <a16:colId xmlns:a16="http://schemas.microsoft.com/office/drawing/2014/main" val="1994071614"/>
                    </a:ext>
                  </a:extLst>
                </a:gridCol>
              </a:tblGrid>
              <a:tr h="5762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Tool/Technique</a:t>
                      </a:r>
                    </a:p>
                  </a:txBody>
                  <a:tcPr marL="85968" marR="85968"/>
                </a:tc>
                <a:tc>
                  <a:txBody>
                    <a:bodyPr/>
                    <a:lstStyle/>
                    <a:p>
                      <a:pPr algn="ctr"/>
                      <a:r>
                        <a:rPr lang="en-US" sz="1800" dirty="0"/>
                        <a:t>Example</a:t>
                      </a:r>
                    </a:p>
                  </a:txBody>
                  <a:tcPr marL="85968" marR="85968"/>
                </a:tc>
                <a:extLst>
                  <a:ext uri="{0D108BD9-81ED-4DB2-BD59-A6C34878D82A}">
                    <a16:rowId xmlns:a16="http://schemas.microsoft.com/office/drawing/2014/main" val="976797305"/>
                  </a:ext>
                </a:extLst>
              </a:tr>
              <a:tr h="8315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2">
                              <a:lumMod val="25000"/>
                            </a:schemeClr>
                          </a:solidFill>
                        </a:rPr>
                        <a:t>Environment</a:t>
                      </a:r>
                      <a:r>
                        <a:rPr lang="en-US" sz="1800" dirty="0">
                          <a:solidFill>
                            <a:schemeClr val="bg2">
                              <a:lumMod val="25000"/>
                            </a:schemeClr>
                          </a:solidFill>
                        </a:rPr>
                        <a:t>: Change the precursors to human error and at-risk behavior</a:t>
                      </a:r>
                      <a:endParaRPr lang="en-US" sz="1800" dirty="0"/>
                    </a:p>
                  </a:txBody>
                  <a:tcPr marL="85968" marR="85968"/>
                </a:tc>
                <a:tc>
                  <a:txBody>
                    <a:bodyPr/>
                    <a:lstStyle/>
                    <a:p>
                      <a:pPr marL="285750" indent="-285750">
                        <a:buFont typeface="Arial" panose="020B0604020202020204" pitchFamily="34" charset="0"/>
                        <a:buChar char="•"/>
                      </a:pPr>
                      <a:r>
                        <a:rPr lang="en-US" sz="1800" dirty="0"/>
                        <a:t>Housekeeping responsible for ensuring a clean gait belt is on hook at the head of the bed in each room</a:t>
                      </a:r>
                    </a:p>
                    <a:p>
                      <a:pPr marL="285750" indent="-285750">
                        <a:buFont typeface="Arial" panose="020B0604020202020204" pitchFamily="34" charset="0"/>
                        <a:buChar char="•"/>
                      </a:pPr>
                      <a:r>
                        <a:rPr lang="en-US" sz="1800" dirty="0"/>
                        <a:t>Needle</a:t>
                      </a:r>
                      <a:r>
                        <a:rPr lang="en-US" sz="1800" baseline="0" dirty="0"/>
                        <a:t> disposal bin design and placement</a:t>
                      </a:r>
                      <a:endParaRPr lang="en-US" sz="1800" dirty="0"/>
                    </a:p>
                  </a:txBody>
                  <a:tcPr marL="85968" marR="85968"/>
                </a:tc>
                <a:extLst>
                  <a:ext uri="{0D108BD9-81ED-4DB2-BD59-A6C34878D82A}">
                    <a16:rowId xmlns:a16="http://schemas.microsoft.com/office/drawing/2014/main" val="339486043"/>
                  </a:ext>
                </a:extLst>
              </a:tr>
              <a:tr h="8315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2">
                              <a:lumMod val="25000"/>
                            </a:schemeClr>
                          </a:solidFill>
                        </a:rPr>
                        <a:t>Barriers:  </a:t>
                      </a:r>
                      <a:r>
                        <a:rPr lang="en-US" sz="1800" dirty="0">
                          <a:solidFill>
                            <a:schemeClr val="bg2">
                              <a:lumMod val="25000"/>
                            </a:schemeClr>
                          </a:solidFill>
                        </a:rPr>
                        <a:t>Prevent individual errors </a:t>
                      </a:r>
                    </a:p>
                    <a:p>
                      <a:endParaRPr lang="en-US" sz="1800" dirty="0"/>
                    </a:p>
                  </a:txBody>
                  <a:tcPr marL="85968" marR="85968"/>
                </a:tc>
                <a:tc>
                  <a:txBody>
                    <a:bodyPr/>
                    <a:lstStyle/>
                    <a:p>
                      <a:r>
                        <a:rPr lang="en-US" sz="1800" dirty="0"/>
                        <a:t>Smart infusion pumps that contain pre-programmed libraries with standardized dosing for commonly used intravenous medications</a:t>
                      </a:r>
                    </a:p>
                  </a:txBody>
                  <a:tcPr marL="85968" marR="85968"/>
                </a:tc>
                <a:extLst>
                  <a:ext uri="{0D108BD9-81ED-4DB2-BD59-A6C34878D82A}">
                    <a16:rowId xmlns:a16="http://schemas.microsoft.com/office/drawing/2014/main" val="700420088"/>
                  </a:ext>
                </a:extLst>
              </a:tr>
              <a:tr h="1330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2">
                              <a:lumMod val="25000"/>
                            </a:schemeClr>
                          </a:solidFill>
                        </a:rPr>
                        <a:t>Recovery:  </a:t>
                      </a:r>
                      <a:r>
                        <a:rPr lang="en-US" sz="1800" dirty="0">
                          <a:solidFill>
                            <a:schemeClr val="bg2">
                              <a:lumMod val="25000"/>
                            </a:schemeClr>
                          </a:solidFill>
                        </a:rPr>
                        <a:t>Catch errors downstream </a:t>
                      </a:r>
                    </a:p>
                    <a:p>
                      <a:endParaRPr lang="en-US" sz="1800" dirty="0"/>
                    </a:p>
                  </a:txBody>
                  <a:tcPr marL="85968" marR="85968"/>
                </a:tc>
                <a:tc>
                  <a:txBody>
                    <a:bodyPr/>
                    <a:lstStyle/>
                    <a:p>
                      <a:pPr marL="228600" indent="-228600" algn="l" defTabSz="914400" rtl="0" eaLnBrk="1" latinLnBrk="0" hangingPunct="1">
                        <a:buFont typeface="Arial" panose="020B0604020202020204" pitchFamily="34" charset="0"/>
                        <a:buChar char="•"/>
                      </a:pPr>
                      <a:r>
                        <a:rPr lang="en-US" sz="1800" kern="1200" dirty="0">
                          <a:solidFill>
                            <a:schemeClr val="dk1"/>
                          </a:solidFill>
                          <a:latin typeface="+mn-lt"/>
                          <a:ea typeface="+mn-ea"/>
                          <a:cs typeface="+mn-cs"/>
                        </a:rPr>
                        <a:t>Bar Code Medication Administration at bedside using 7 rights of medication administration (right…patient, drug, dose, route, time, reason, documentation)</a:t>
                      </a:r>
                    </a:p>
                    <a:p>
                      <a:pPr marL="228600" indent="-228600" algn="l" defTabSz="914400" rtl="0" eaLnBrk="1" latinLnBrk="0" hangingPunct="1">
                        <a:buFont typeface="Arial" panose="020B0604020202020204" pitchFamily="34" charset="0"/>
                        <a:buChar char="•"/>
                      </a:pPr>
                      <a:r>
                        <a:rPr lang="en-US" sz="1800" kern="1200" dirty="0">
                          <a:solidFill>
                            <a:schemeClr val="dk1"/>
                          </a:solidFill>
                          <a:latin typeface="+mn-lt"/>
                          <a:ea typeface="+mn-ea"/>
                          <a:cs typeface="+mn-cs"/>
                        </a:rPr>
                        <a:t>Surgical Safety Check List</a:t>
                      </a:r>
                    </a:p>
                    <a:p>
                      <a:pPr marL="228600" indent="-228600" algn="l" defTabSz="914400" rtl="0" eaLnBrk="1" latinLnBrk="0" hangingPunct="1">
                        <a:buFont typeface="Arial" panose="020B0604020202020204" pitchFamily="34" charset="0"/>
                        <a:buChar char="•"/>
                      </a:pPr>
                      <a:r>
                        <a:rPr lang="en-US" sz="1800" kern="1200" dirty="0">
                          <a:solidFill>
                            <a:schemeClr val="dk1"/>
                          </a:solidFill>
                          <a:latin typeface="+mn-lt"/>
                          <a:ea typeface="+mn-ea"/>
                          <a:cs typeface="+mn-cs"/>
                        </a:rPr>
                        <a:t>Sponges with radiopaque marker</a:t>
                      </a:r>
                    </a:p>
                  </a:txBody>
                  <a:tcPr marL="85968" marR="85968"/>
                </a:tc>
                <a:extLst>
                  <a:ext uri="{0D108BD9-81ED-4DB2-BD59-A6C34878D82A}">
                    <a16:rowId xmlns:a16="http://schemas.microsoft.com/office/drawing/2014/main" val="3567762719"/>
                  </a:ext>
                </a:extLst>
              </a:tr>
              <a:tr h="1021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2">
                              <a:lumMod val="25000"/>
                            </a:schemeClr>
                          </a:solidFill>
                        </a:rPr>
                        <a:t>Redundancy:  </a:t>
                      </a:r>
                      <a:r>
                        <a:rPr lang="en-US" sz="1800" dirty="0">
                          <a:solidFill>
                            <a:schemeClr val="bg2">
                              <a:lumMod val="25000"/>
                            </a:schemeClr>
                          </a:solidFill>
                        </a:rPr>
                        <a:t>Add parallel elements </a:t>
                      </a:r>
                    </a:p>
                    <a:p>
                      <a:endParaRPr lang="en-US" sz="1800" dirty="0"/>
                    </a:p>
                  </a:txBody>
                  <a:tcPr marL="85968" marR="85968"/>
                </a:tc>
                <a:tc>
                  <a:txBody>
                    <a:bodyPr/>
                    <a:lstStyle/>
                    <a:p>
                      <a:pPr marL="228600" indent="-228600" algn="l" defTabSz="914400" rtl="0" eaLnBrk="1" latinLnBrk="0" hangingPunct="1">
                        <a:buFont typeface="Arial" panose="020B0604020202020204" pitchFamily="34" charset="0"/>
                        <a:buChar char="•"/>
                      </a:pPr>
                      <a:r>
                        <a:rPr lang="en-US" sz="1800" kern="1200" dirty="0">
                          <a:solidFill>
                            <a:schemeClr val="dk1"/>
                          </a:solidFill>
                          <a:latin typeface="+mn-lt"/>
                          <a:ea typeface="+mn-ea"/>
                          <a:cs typeface="+mn-cs"/>
                        </a:rPr>
                        <a:t>Independent double check of high alert medications</a:t>
                      </a:r>
                    </a:p>
                    <a:p>
                      <a:pPr marL="228600" indent="-228600" algn="l" defTabSz="914400" rtl="0" eaLnBrk="1" latinLnBrk="0" hangingPunct="1">
                        <a:buFont typeface="Arial" panose="020B0604020202020204" pitchFamily="34" charset="0"/>
                        <a:buChar char="•"/>
                      </a:pPr>
                      <a:r>
                        <a:rPr lang="en-US" sz="1800" kern="1200" dirty="0">
                          <a:solidFill>
                            <a:schemeClr val="dk1"/>
                          </a:solidFill>
                          <a:latin typeface="+mn-lt"/>
                          <a:ea typeface="+mn-ea"/>
                          <a:cs typeface="+mn-cs"/>
                        </a:rPr>
                        <a:t>Independent double check of calculations for weight-based dosing</a:t>
                      </a:r>
                    </a:p>
                  </a:txBody>
                  <a:tcPr marL="85968" marR="85968"/>
                </a:tc>
                <a:extLst>
                  <a:ext uri="{0D108BD9-81ED-4DB2-BD59-A6C34878D82A}">
                    <a16:rowId xmlns:a16="http://schemas.microsoft.com/office/drawing/2014/main" val="2817985007"/>
                  </a:ext>
                </a:extLst>
              </a:tr>
            </a:tbl>
          </a:graphicData>
        </a:graphic>
      </p:graphicFrame>
    </p:spTree>
    <p:extLst>
      <p:ext uri="{BB962C8B-B14F-4D97-AF65-F5344CB8AC3E}">
        <p14:creationId xmlns:p14="http://schemas.microsoft.com/office/powerpoint/2010/main" val="236463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none" dirty="0" smtClean="0">
                <a:solidFill>
                  <a:prstClr val="white"/>
                </a:solidFill>
              </a:rPr>
              <a:t>Why </a:t>
            </a:r>
            <a:r>
              <a:rPr lang="en-US" sz="4000" b="1" cap="none" dirty="0">
                <a:solidFill>
                  <a:prstClr val="white"/>
                </a:solidFill>
              </a:rPr>
              <a:t>w</a:t>
            </a:r>
            <a:r>
              <a:rPr lang="en-US" sz="4000" b="1" cap="none" dirty="0" smtClean="0">
                <a:solidFill>
                  <a:prstClr val="white"/>
                </a:solidFill>
              </a:rPr>
              <a:t>ork with a PSO?</a:t>
            </a:r>
            <a:endParaRPr lang="en-US" sz="3600" cap="none"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2505" y="1961518"/>
            <a:ext cx="3980518" cy="3980518"/>
          </a:xfrm>
        </p:spPr>
      </p:pic>
      <p:sp>
        <p:nvSpPr>
          <p:cNvPr id="4" name="Content Placeholder 3"/>
          <p:cNvSpPr>
            <a:spLocks noGrp="1"/>
          </p:cNvSpPr>
          <p:nvPr>
            <p:ph sz="half" idx="2"/>
          </p:nvPr>
        </p:nvSpPr>
        <p:spPr>
          <a:xfrm>
            <a:off x="4267200" y="2038349"/>
            <a:ext cx="4767470" cy="3924479"/>
          </a:xfrm>
        </p:spPr>
        <p:txBody>
          <a:bodyPr>
            <a:normAutofit fontScale="92500"/>
          </a:bodyPr>
          <a:lstStyle/>
          <a:p>
            <a:r>
              <a:rPr lang="en-US" sz="2400" dirty="0" smtClean="0"/>
              <a:t>Working with a PSO provides </a:t>
            </a:r>
            <a:r>
              <a:rPr lang="en-US" sz="2400" dirty="0"/>
              <a:t>a safe and </a:t>
            </a:r>
            <a:r>
              <a:rPr lang="en-US" sz="2400" b="1" i="1" dirty="0"/>
              <a:t>protected</a:t>
            </a:r>
            <a:r>
              <a:rPr lang="en-US" sz="2400" i="1" dirty="0"/>
              <a:t> </a:t>
            </a:r>
            <a:r>
              <a:rPr lang="en-US" sz="2400" dirty="0"/>
              <a:t>environment in which to </a:t>
            </a:r>
            <a:r>
              <a:rPr lang="en-US" sz="2400" b="1" i="1" dirty="0"/>
              <a:t>report, analyze</a:t>
            </a:r>
            <a:r>
              <a:rPr lang="en-US" sz="2400" dirty="0"/>
              <a:t>, and </a:t>
            </a:r>
            <a:r>
              <a:rPr lang="en-US" sz="2400" b="1" i="1" dirty="0"/>
              <a:t>share</a:t>
            </a:r>
            <a:r>
              <a:rPr lang="en-US" sz="2400" i="1" dirty="0"/>
              <a:t> </a:t>
            </a:r>
            <a:r>
              <a:rPr lang="en-US" sz="2400" dirty="0"/>
              <a:t>information about patient safety events so they can be </a:t>
            </a:r>
            <a:r>
              <a:rPr lang="en-US" sz="2400" b="1" i="1" dirty="0"/>
              <a:t>learned</a:t>
            </a:r>
            <a:r>
              <a:rPr lang="en-US" sz="2400" dirty="0"/>
              <a:t> from and </a:t>
            </a:r>
            <a:r>
              <a:rPr lang="en-US" sz="2400" b="1" i="1" dirty="0"/>
              <a:t>improvements </a:t>
            </a:r>
            <a:r>
              <a:rPr lang="en-US" sz="2400" i="1" dirty="0"/>
              <a:t>can be</a:t>
            </a:r>
            <a:r>
              <a:rPr lang="en-US" sz="2400" dirty="0"/>
              <a:t> made to reduce the risk of patient harm.  </a:t>
            </a:r>
          </a:p>
          <a:p>
            <a:r>
              <a:rPr lang="en-US" sz="2400" b="1" i="1" dirty="0"/>
              <a:t>These privilege and confidentiality protections can only be achieved by working with a federally-listed PSO. </a:t>
            </a:r>
          </a:p>
        </p:txBody>
      </p:sp>
      <p:pic>
        <p:nvPicPr>
          <p:cNvPr id="5" name="Picture 4"/>
          <p:cNvPicPr>
            <a:picLocks noChangeAspect="1"/>
          </p:cNvPicPr>
          <p:nvPr/>
        </p:nvPicPr>
        <p:blipFill>
          <a:blip r:embed="rId4"/>
          <a:stretch>
            <a:fillRect/>
          </a:stretch>
        </p:blipFill>
        <p:spPr>
          <a:xfrm>
            <a:off x="7075218" y="367337"/>
            <a:ext cx="1495726" cy="1501088"/>
          </a:xfrm>
          <a:prstGeom prst="rect">
            <a:avLst/>
          </a:prstGeom>
        </p:spPr>
      </p:pic>
      <p:sp>
        <p:nvSpPr>
          <p:cNvPr id="7" name="TextBox 6"/>
          <p:cNvSpPr txBox="1"/>
          <p:nvPr/>
        </p:nvSpPr>
        <p:spPr>
          <a:xfrm>
            <a:off x="474094" y="6132752"/>
            <a:ext cx="8096850" cy="415498"/>
          </a:xfrm>
          <a:prstGeom prst="rect">
            <a:avLst/>
          </a:prstGeom>
          <a:noFill/>
          <a:ln>
            <a:solidFill>
              <a:srgbClr val="002060"/>
            </a:solidFill>
          </a:ln>
        </p:spPr>
        <p:txBody>
          <a:bodyPr wrap="square" rtlCol="0">
            <a:spAutoFit/>
          </a:bodyPr>
          <a:lstStyle/>
          <a:p>
            <a:pPr algn="ctr"/>
            <a:r>
              <a:rPr lang="en-US" sz="2100" b="1" dirty="0">
                <a:solidFill>
                  <a:schemeClr val="accent1">
                    <a:lumMod val="75000"/>
                  </a:schemeClr>
                </a:solidFill>
              </a:rPr>
              <a:t>Protect  –  Report  –  Analyze  –  Share  –  Learn  </a:t>
            </a:r>
            <a:r>
              <a:rPr lang="en-US" sz="2100" b="1" dirty="0">
                <a:solidFill>
                  <a:srgbClr val="0F6FC6">
                    <a:lumMod val="75000"/>
                  </a:srgbClr>
                </a:solidFill>
              </a:rPr>
              <a:t>–</a:t>
            </a:r>
            <a:r>
              <a:rPr lang="en-US" sz="2100" b="1" dirty="0">
                <a:solidFill>
                  <a:schemeClr val="accent1">
                    <a:lumMod val="75000"/>
                  </a:schemeClr>
                </a:solidFill>
              </a:rPr>
              <a:t>  Improve</a:t>
            </a:r>
          </a:p>
        </p:txBody>
      </p:sp>
    </p:spTree>
    <p:extLst>
      <p:ext uri="{BB962C8B-B14F-4D97-AF65-F5344CB8AC3E}">
        <p14:creationId xmlns:p14="http://schemas.microsoft.com/office/powerpoint/2010/main" val="37034181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152400"/>
            <a:ext cx="8839200" cy="685800"/>
          </a:xfrm>
        </p:spPr>
        <p:txBody>
          <a:bodyPr>
            <a:noAutofit/>
          </a:bodyPr>
          <a:lstStyle/>
          <a:p>
            <a:r>
              <a:rPr lang="en-US" sz="3600" dirty="0"/>
              <a:t>Hierarchy of Risk Controls/Interventions</a:t>
            </a:r>
          </a:p>
        </p:txBody>
      </p:sp>
      <p:graphicFrame>
        <p:nvGraphicFramePr>
          <p:cNvPr id="6" name="Content Placeholder 5"/>
          <p:cNvGraphicFramePr>
            <a:graphicFrameLocks noGrp="1"/>
          </p:cNvGraphicFramePr>
          <p:nvPr>
            <p:ph idx="1"/>
          </p:nvPr>
        </p:nvGraphicFramePr>
        <p:xfrm>
          <a:off x="762000" y="990600"/>
          <a:ext cx="65532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Up Arrow 7"/>
          <p:cNvSpPr/>
          <p:nvPr/>
        </p:nvSpPr>
        <p:spPr>
          <a:xfrm>
            <a:off x="7072884" y="1600200"/>
            <a:ext cx="484632" cy="4343400"/>
          </a:xfrm>
          <a:prstGeom prst="upArrow">
            <a:avLst/>
          </a:prstGeom>
          <a:gradFill>
            <a:gsLst>
              <a:gs pos="0">
                <a:schemeClr val="accent1">
                  <a:lumMod val="5000"/>
                  <a:lumOff val="95000"/>
                </a:schemeClr>
              </a:gs>
              <a:gs pos="31000">
                <a:schemeClr val="accent1">
                  <a:lumMod val="45000"/>
                  <a:lumOff val="55000"/>
                </a:schemeClr>
              </a:gs>
              <a:gs pos="100000">
                <a:schemeClr val="tx2">
                  <a:lumMod val="50000"/>
                  <a:lumOff val="50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p:cNvSpPr txBox="1"/>
          <p:nvPr/>
        </p:nvSpPr>
        <p:spPr>
          <a:xfrm>
            <a:off x="7557516" y="2209800"/>
            <a:ext cx="492443" cy="373380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Effectiveness and Sustainability</a:t>
            </a:r>
          </a:p>
        </p:txBody>
      </p:sp>
      <p:sp>
        <p:nvSpPr>
          <p:cNvPr id="7" name="Rectangle 6"/>
          <p:cNvSpPr/>
          <p:nvPr/>
        </p:nvSpPr>
        <p:spPr>
          <a:xfrm>
            <a:off x="4495800" y="6260068"/>
            <a:ext cx="4081887" cy="369332"/>
          </a:xfrm>
          <a:prstGeom prst="rect">
            <a:avLst/>
          </a:prstGeom>
        </p:spPr>
        <p:txBody>
          <a:bodyPr wrap="none">
            <a:spAutoFit/>
          </a:bodyPr>
          <a:lstStyle/>
          <a:p>
            <a:r>
              <a:rPr lang="en-US" dirty="0"/>
              <a:t>Hettinger et al., 2013; </a:t>
            </a:r>
            <a:r>
              <a:rPr lang="en-US" dirty="0" err="1"/>
              <a:t>Liberati</a:t>
            </a:r>
            <a:r>
              <a:rPr lang="en-US" dirty="0"/>
              <a:t> et al., 2018</a:t>
            </a:r>
          </a:p>
        </p:txBody>
      </p:sp>
    </p:spTree>
    <p:extLst>
      <p:ext uri="{BB962C8B-B14F-4D97-AF65-F5344CB8AC3E}">
        <p14:creationId xmlns:p14="http://schemas.microsoft.com/office/powerpoint/2010/main" val="719986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fontScale="90000"/>
          </a:bodyPr>
          <a:lstStyle/>
          <a:p>
            <a:r>
              <a:rPr lang="en-US" altLang="en-US" sz="4000" dirty="0"/>
              <a:t>Learning About How Systems are Operating</a:t>
            </a:r>
          </a:p>
        </p:txBody>
      </p:sp>
      <p:sp>
        <p:nvSpPr>
          <p:cNvPr id="51205" name="Content Placeholder 3"/>
          <p:cNvSpPr>
            <a:spLocks noGrp="1"/>
          </p:cNvSpPr>
          <p:nvPr>
            <p:ph idx="1"/>
          </p:nvPr>
        </p:nvSpPr>
        <p:spPr>
          <a:xfrm>
            <a:off x="457200" y="1600200"/>
            <a:ext cx="8229600" cy="4525963"/>
          </a:xfrm>
        </p:spPr>
        <p:txBody>
          <a:bodyPr>
            <a:normAutofit/>
          </a:bodyPr>
          <a:lstStyle/>
          <a:p>
            <a:pPr marL="457200" indent="-457200" algn="l" eaLnBrk="1" hangingPunct="1">
              <a:lnSpc>
                <a:spcPct val="90000"/>
              </a:lnSpc>
              <a:buFont typeface="Arial" pitchFamily="34" charset="0"/>
              <a:buChar char="•"/>
            </a:pPr>
            <a:r>
              <a:rPr lang="en-US" altLang="en-US" sz="2800" dirty="0">
                <a:solidFill>
                  <a:schemeClr val="tx1"/>
                </a:solidFill>
              </a:rPr>
              <a:t>Team-based meetings (briefs, huddles, debriefs)</a:t>
            </a:r>
          </a:p>
          <a:p>
            <a:pPr marL="457200" indent="-457200" algn="l" eaLnBrk="1" hangingPunct="1">
              <a:lnSpc>
                <a:spcPct val="90000"/>
              </a:lnSpc>
              <a:buFont typeface="Arial" pitchFamily="34" charset="0"/>
              <a:buChar char="•"/>
            </a:pPr>
            <a:r>
              <a:rPr lang="en-US" altLang="en-US" sz="2800" dirty="0">
                <a:solidFill>
                  <a:schemeClr val="tx1"/>
                </a:solidFill>
              </a:rPr>
              <a:t>Process Mapping</a:t>
            </a:r>
            <a:r>
              <a:rPr lang="en-US" altLang="en-US" sz="2800" baseline="30000" dirty="0"/>
              <a:t> </a:t>
            </a:r>
            <a:r>
              <a:rPr lang="en-US" altLang="en-US" sz="1800" dirty="0"/>
              <a:t>(Colligan et al., 2010)</a:t>
            </a:r>
            <a:endParaRPr lang="en-US" altLang="en-US" sz="1800" baseline="30000" dirty="0">
              <a:solidFill>
                <a:schemeClr val="tx1"/>
              </a:solidFill>
            </a:endParaRPr>
          </a:p>
          <a:p>
            <a:pPr marL="457200" indent="-457200">
              <a:lnSpc>
                <a:spcPct val="90000"/>
              </a:lnSpc>
            </a:pPr>
            <a:r>
              <a:rPr lang="en-US" altLang="en-US" sz="2800" dirty="0">
                <a:solidFill>
                  <a:schemeClr val="tx1"/>
                </a:solidFill>
              </a:rPr>
              <a:t>Individual Root Cause Analysis </a:t>
            </a:r>
            <a:r>
              <a:rPr lang="en-US" altLang="en-US" sz="4000" baseline="30000" dirty="0"/>
              <a:t> </a:t>
            </a:r>
            <a:r>
              <a:rPr lang="en-US" altLang="en-US" sz="1900" dirty="0"/>
              <a:t>(Institute for Healthcare Improvement)</a:t>
            </a:r>
            <a:endParaRPr lang="en-US" altLang="en-US" sz="2800" baseline="30000" dirty="0">
              <a:solidFill>
                <a:schemeClr val="tx1"/>
              </a:solidFill>
            </a:endParaRPr>
          </a:p>
          <a:p>
            <a:pPr marL="457200" indent="-457200">
              <a:lnSpc>
                <a:spcPct val="90000"/>
              </a:lnSpc>
            </a:pPr>
            <a:r>
              <a:rPr lang="en-US" altLang="en-US" sz="2800" dirty="0">
                <a:solidFill>
                  <a:schemeClr val="tx1"/>
                </a:solidFill>
              </a:rPr>
              <a:t>Aggregate </a:t>
            </a:r>
            <a:r>
              <a:rPr lang="en-US" altLang="en-US" sz="2800" dirty="0"/>
              <a:t>Root Cause Analysis </a:t>
            </a:r>
            <a:r>
              <a:rPr lang="en-US" altLang="en-US" sz="1800" dirty="0">
                <a:solidFill>
                  <a:schemeClr val="tx1"/>
                </a:solidFill>
              </a:rPr>
              <a:t>(Neilly et al., 2003)</a:t>
            </a:r>
            <a:endParaRPr lang="en-US" altLang="en-US" sz="1800" baseline="30000" dirty="0">
              <a:solidFill>
                <a:schemeClr val="tx1"/>
              </a:solidFill>
            </a:endParaRPr>
          </a:p>
          <a:p>
            <a:pPr marL="457200" indent="-457200">
              <a:lnSpc>
                <a:spcPct val="90000"/>
              </a:lnSpc>
            </a:pPr>
            <a:r>
              <a:rPr lang="en-US" altLang="en-US" sz="2800" dirty="0">
                <a:solidFill>
                  <a:schemeClr val="tx1"/>
                </a:solidFill>
              </a:rPr>
              <a:t>Failure Modes and Effect Analysis</a:t>
            </a:r>
            <a:r>
              <a:rPr lang="en-US" altLang="en-US" sz="2800" dirty="0"/>
              <a:t> </a:t>
            </a:r>
            <a:r>
              <a:rPr lang="en-US" altLang="en-US" sz="1800" dirty="0"/>
              <a:t>(VA National Center for Patient Safety)</a:t>
            </a:r>
            <a:endParaRPr lang="en-US" altLang="en-US" sz="1800" baseline="30000" dirty="0">
              <a:solidFill>
                <a:schemeClr val="tx1"/>
              </a:solidFill>
            </a:endParaRPr>
          </a:p>
          <a:p>
            <a:pPr marL="457200" indent="-457200" algn="l" eaLnBrk="1" hangingPunct="1">
              <a:lnSpc>
                <a:spcPct val="90000"/>
              </a:lnSpc>
              <a:buFont typeface="Arial" pitchFamily="34" charset="0"/>
              <a:buChar char="•"/>
            </a:pPr>
            <a:r>
              <a:rPr lang="en-US" altLang="en-US" sz="2800" dirty="0">
                <a:solidFill>
                  <a:schemeClr val="tx1"/>
                </a:solidFill>
              </a:rPr>
              <a:t>Safety Briefings and Leadership WalkRounds</a:t>
            </a:r>
            <a:r>
              <a:rPr lang="en-US" altLang="en-US" sz="2800" baseline="30000" dirty="0"/>
              <a:t> </a:t>
            </a:r>
            <a:r>
              <a:rPr lang="en-US" altLang="en-US" sz="1800" dirty="0"/>
              <a:t>(Institute for Healthcare Improvement)</a:t>
            </a:r>
            <a:endParaRPr lang="en-US" altLang="en-US" sz="1800" dirty="0">
              <a:solidFill>
                <a:schemeClr val="tx1"/>
              </a:solidFill>
            </a:endParaRPr>
          </a:p>
          <a:p>
            <a:pPr marL="457200" indent="-457200" algn="l" eaLnBrk="1" hangingPunct="1">
              <a:buFont typeface="Arial" pitchFamily="34" charset="0"/>
              <a:buChar char="•"/>
            </a:pPr>
            <a:r>
              <a:rPr lang="en-US" altLang="en-US" sz="2800" dirty="0">
                <a:solidFill>
                  <a:schemeClr val="tx1"/>
                </a:solidFill>
                <a:cs typeface="Arial" charset="0"/>
              </a:rPr>
              <a:t>Leveraging Frontline Expertise</a:t>
            </a:r>
            <a:r>
              <a:rPr lang="en-US" altLang="en-US" sz="2800" baseline="30000" dirty="0">
                <a:cs typeface="Arial" charset="0"/>
              </a:rPr>
              <a:t> </a:t>
            </a:r>
            <a:r>
              <a:rPr lang="en-US" altLang="en-US" sz="1800" dirty="0">
                <a:cs typeface="Arial" charset="0"/>
              </a:rPr>
              <a:t>(Singer et al., 2013)</a:t>
            </a:r>
            <a:endParaRPr lang="en-US" altLang="en-US" sz="1800" dirty="0">
              <a:solidFill>
                <a:schemeClr val="tx1"/>
              </a:solidFill>
              <a:cs typeface="Arial" charset="0"/>
            </a:endParaRPr>
          </a:p>
        </p:txBody>
      </p:sp>
    </p:spTree>
    <p:extLst>
      <p:ext uri="{BB962C8B-B14F-4D97-AF65-F5344CB8AC3E}">
        <p14:creationId xmlns:p14="http://schemas.microsoft.com/office/powerpoint/2010/main" val="266322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515" y="228600"/>
            <a:ext cx="8238744" cy="896113"/>
          </a:xfrm>
        </p:spPr>
        <p:txBody>
          <a:bodyPr>
            <a:normAutofit/>
          </a:bodyPr>
          <a:lstStyle/>
          <a:p>
            <a:r>
              <a:rPr lang="en-US" dirty="0"/>
              <a:t>Looking for System Causes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0282247"/>
              </p:ext>
            </p:extLst>
          </p:nvPr>
        </p:nvGraphicFramePr>
        <p:xfrm>
          <a:off x="448717" y="1161107"/>
          <a:ext cx="8161883" cy="4321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34844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prstClr val="white"/>
                </a:solidFill>
                <a:latin typeface="Gill Sans MT" panose="020B0502020104020203"/>
              </a:rPr>
              <a:t>Check-in For Relevance</a:t>
            </a:r>
            <a:endParaRPr lang="en-US" dirty="0"/>
          </a:p>
        </p:txBody>
      </p:sp>
      <p:sp>
        <p:nvSpPr>
          <p:cNvPr id="3" name="Content Placeholder 2"/>
          <p:cNvSpPr>
            <a:spLocks noGrp="1"/>
          </p:cNvSpPr>
          <p:nvPr>
            <p:ph idx="1"/>
          </p:nvPr>
        </p:nvSpPr>
        <p:spPr>
          <a:xfrm>
            <a:off x="228600" y="1600201"/>
            <a:ext cx="8458015" cy="3886199"/>
          </a:xfrm>
        </p:spPr>
        <p:txBody>
          <a:bodyPr>
            <a:normAutofit fontScale="92500" lnSpcReduction="10000"/>
          </a:bodyPr>
          <a:lstStyle/>
          <a:p>
            <a:r>
              <a:rPr lang="en-US" dirty="0" smtClean="0"/>
              <a:t>How does knowledge of the four components of a safety culture help an organization work toward becoming a high reliability organization?</a:t>
            </a:r>
          </a:p>
          <a:p>
            <a:r>
              <a:rPr lang="en-US" dirty="0" smtClean="0"/>
              <a:t>Why is knowledge of how systems and humans interact important to improving patient safety?</a:t>
            </a:r>
          </a:p>
          <a:p>
            <a:r>
              <a:rPr lang="en-US" dirty="0" smtClean="0"/>
              <a:t>Are humans ever a component of a system?</a:t>
            </a:r>
          </a:p>
          <a:p>
            <a:r>
              <a:rPr lang="en-US" dirty="0" smtClean="0"/>
              <a:t>Is human error a choice?</a:t>
            </a:r>
          </a:p>
          <a:p>
            <a:r>
              <a:rPr lang="en-US" dirty="0" smtClean="0"/>
              <a:t>How can we help humans make safe choices?</a:t>
            </a:r>
            <a:endParaRPr lang="en-US" dirty="0"/>
          </a:p>
        </p:txBody>
      </p:sp>
    </p:spTree>
    <p:extLst>
      <p:ext uri="{BB962C8B-B14F-4D97-AF65-F5344CB8AC3E}">
        <p14:creationId xmlns:p14="http://schemas.microsoft.com/office/powerpoint/2010/main" val="4099775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508" y="1295400"/>
            <a:ext cx="8229600" cy="4784491"/>
          </a:xfrm>
        </p:spPr>
        <p:txBody>
          <a:bodyPr>
            <a:normAutofit lnSpcReduction="10000"/>
          </a:bodyPr>
          <a:lstStyle/>
          <a:p>
            <a:r>
              <a:rPr lang="en-US" dirty="0"/>
              <a:t>Interventions for improvement vary in effectiveness and sustainability</a:t>
            </a:r>
          </a:p>
          <a:p>
            <a:r>
              <a:rPr lang="en-US" dirty="0"/>
              <a:t>Stronger interventions:</a:t>
            </a:r>
          </a:p>
          <a:p>
            <a:pPr lvl="1"/>
            <a:r>
              <a:rPr lang="en-US" dirty="0"/>
              <a:t>Are aimed at eliminating or mitigating root causes of undesired outcomes</a:t>
            </a:r>
          </a:p>
          <a:p>
            <a:pPr lvl="1"/>
            <a:r>
              <a:rPr lang="en-US" dirty="0"/>
              <a:t>Are aimed at improving systems and processes</a:t>
            </a:r>
          </a:p>
          <a:p>
            <a:pPr lvl="1"/>
            <a:r>
              <a:rPr lang="en-US" dirty="0"/>
              <a:t>Take human factors engineering into consideration</a:t>
            </a:r>
          </a:p>
          <a:p>
            <a:pPr lvl="1"/>
            <a:r>
              <a:rPr lang="en-US" dirty="0"/>
              <a:t>Include input from front line experts</a:t>
            </a:r>
          </a:p>
          <a:p>
            <a:pPr lvl="1"/>
            <a:r>
              <a:rPr lang="en-US" dirty="0"/>
              <a:t>May need to be made incrementally, especially if they are large scale system design improvements</a:t>
            </a:r>
          </a:p>
          <a:p>
            <a:pPr lvl="1"/>
            <a:endParaRPr lang="en-US" dirty="0"/>
          </a:p>
        </p:txBody>
      </p:sp>
      <p:sp>
        <p:nvSpPr>
          <p:cNvPr id="4" name="Title 1">
            <a:extLst>
              <a:ext uri="{FF2B5EF4-FFF2-40B4-BE49-F238E27FC236}">
                <a16:creationId xmlns:a16="http://schemas.microsoft.com/office/drawing/2014/main" id="{0D307C63-F291-42C0-9368-EF30540E6282}"/>
              </a:ext>
            </a:extLst>
          </p:cNvPr>
          <p:cNvSpPr>
            <a:spLocks noGrp="1"/>
          </p:cNvSpPr>
          <p:nvPr>
            <p:ph type="title"/>
          </p:nvPr>
        </p:nvSpPr>
        <p:spPr/>
        <p:txBody>
          <a:bodyPr>
            <a:normAutofit fontScale="90000"/>
          </a:bodyPr>
          <a:lstStyle/>
          <a:p>
            <a:r>
              <a:rPr lang="en-US" dirty="0"/>
              <a:t>Obj.8 Hierarchy of Interventions</a:t>
            </a:r>
          </a:p>
        </p:txBody>
      </p:sp>
      <p:sp>
        <p:nvSpPr>
          <p:cNvPr id="5" name="TextBox 4">
            <a:extLst>
              <a:ext uri="{FF2B5EF4-FFF2-40B4-BE49-F238E27FC236}">
                <a16:creationId xmlns:a16="http://schemas.microsoft.com/office/drawing/2014/main" id="{BE47741D-361A-4E7B-A6D4-39798E71058C}"/>
              </a:ext>
            </a:extLst>
          </p:cNvPr>
          <p:cNvSpPr txBox="1"/>
          <p:nvPr/>
        </p:nvSpPr>
        <p:spPr>
          <a:xfrm>
            <a:off x="531508" y="5891069"/>
            <a:ext cx="2220864" cy="369332"/>
          </a:xfrm>
          <a:prstGeom prst="rect">
            <a:avLst/>
          </a:prstGeom>
          <a:noFill/>
        </p:spPr>
        <p:txBody>
          <a:bodyPr wrap="none" rtlCol="0">
            <a:spAutoFit/>
          </a:bodyPr>
          <a:lstStyle/>
          <a:p>
            <a:r>
              <a:rPr lang="en-US" dirty="0"/>
              <a:t>Hettinger et al., 2013</a:t>
            </a:r>
          </a:p>
        </p:txBody>
      </p:sp>
    </p:spTree>
    <p:extLst>
      <p:ext uri="{BB962C8B-B14F-4D97-AF65-F5344CB8AC3E}">
        <p14:creationId xmlns:p14="http://schemas.microsoft.com/office/powerpoint/2010/main" val="32170130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152400"/>
            <a:ext cx="8839200" cy="685800"/>
          </a:xfrm>
        </p:spPr>
        <p:txBody>
          <a:bodyPr>
            <a:noAutofit/>
          </a:bodyPr>
          <a:lstStyle/>
          <a:p>
            <a:r>
              <a:rPr lang="en-US" sz="3600" dirty="0"/>
              <a:t>Hierarchy of Risk Controls/Interventions</a:t>
            </a:r>
          </a:p>
        </p:txBody>
      </p:sp>
      <p:graphicFrame>
        <p:nvGraphicFramePr>
          <p:cNvPr id="6" name="Content Placeholder 5"/>
          <p:cNvGraphicFramePr>
            <a:graphicFrameLocks noGrp="1"/>
          </p:cNvGraphicFramePr>
          <p:nvPr>
            <p:ph idx="1"/>
          </p:nvPr>
        </p:nvGraphicFramePr>
        <p:xfrm>
          <a:off x="762000" y="990600"/>
          <a:ext cx="65532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Up Arrow 7"/>
          <p:cNvSpPr/>
          <p:nvPr/>
        </p:nvSpPr>
        <p:spPr>
          <a:xfrm>
            <a:off x="7072884" y="1600200"/>
            <a:ext cx="484632" cy="4343400"/>
          </a:xfrm>
          <a:prstGeom prst="upArrow">
            <a:avLst/>
          </a:prstGeom>
          <a:gradFill>
            <a:gsLst>
              <a:gs pos="0">
                <a:schemeClr val="accent1">
                  <a:lumMod val="5000"/>
                  <a:lumOff val="95000"/>
                </a:schemeClr>
              </a:gs>
              <a:gs pos="31000">
                <a:schemeClr val="accent1">
                  <a:lumMod val="45000"/>
                  <a:lumOff val="55000"/>
                </a:schemeClr>
              </a:gs>
              <a:gs pos="100000">
                <a:schemeClr val="tx2">
                  <a:lumMod val="50000"/>
                  <a:lumOff val="50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p:cNvSpPr txBox="1"/>
          <p:nvPr/>
        </p:nvSpPr>
        <p:spPr>
          <a:xfrm>
            <a:off x="7557516" y="2209800"/>
            <a:ext cx="492443" cy="373380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Effectiveness and Sustainability</a:t>
            </a:r>
          </a:p>
        </p:txBody>
      </p:sp>
      <p:sp>
        <p:nvSpPr>
          <p:cNvPr id="7" name="Rectangle 6"/>
          <p:cNvSpPr/>
          <p:nvPr/>
        </p:nvSpPr>
        <p:spPr>
          <a:xfrm>
            <a:off x="4495800" y="6260068"/>
            <a:ext cx="4081887" cy="369332"/>
          </a:xfrm>
          <a:prstGeom prst="rect">
            <a:avLst/>
          </a:prstGeom>
        </p:spPr>
        <p:txBody>
          <a:bodyPr wrap="none">
            <a:spAutoFit/>
          </a:bodyPr>
          <a:lstStyle/>
          <a:p>
            <a:r>
              <a:rPr lang="en-US" dirty="0"/>
              <a:t>Hettinger et al., 2013; </a:t>
            </a:r>
            <a:r>
              <a:rPr lang="en-US" dirty="0" err="1"/>
              <a:t>Liberati</a:t>
            </a:r>
            <a:r>
              <a:rPr lang="en-US" dirty="0"/>
              <a:t> et al., 2018</a:t>
            </a:r>
          </a:p>
        </p:txBody>
      </p:sp>
    </p:spTree>
    <p:extLst>
      <p:ext uri="{BB962C8B-B14F-4D97-AF65-F5344CB8AC3E}">
        <p14:creationId xmlns:p14="http://schemas.microsoft.com/office/powerpoint/2010/main" val="30433057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5E46-2CFA-4B46-806F-0F29E84FAE00}"/>
              </a:ext>
            </a:extLst>
          </p:cNvPr>
          <p:cNvSpPr>
            <a:spLocks noGrp="1"/>
          </p:cNvSpPr>
          <p:nvPr>
            <p:ph type="title"/>
          </p:nvPr>
        </p:nvSpPr>
        <p:spPr>
          <a:xfrm>
            <a:off x="457200" y="152400"/>
            <a:ext cx="8229600" cy="654263"/>
          </a:xfrm>
        </p:spPr>
        <p:txBody>
          <a:bodyPr>
            <a:normAutofit/>
          </a:bodyPr>
          <a:lstStyle/>
          <a:p>
            <a:r>
              <a:rPr lang="en-US" sz="3600" dirty="0"/>
              <a:t>Hierarchy of Interventions</a:t>
            </a:r>
          </a:p>
        </p:txBody>
      </p:sp>
      <p:graphicFrame>
        <p:nvGraphicFramePr>
          <p:cNvPr id="6" name="Content Placeholder 5">
            <a:extLst>
              <a:ext uri="{FF2B5EF4-FFF2-40B4-BE49-F238E27FC236}">
                <a16:creationId xmlns:a16="http://schemas.microsoft.com/office/drawing/2014/main" id="{B8AB66E7-2D52-49B9-9761-07E6691E4DD6}"/>
              </a:ext>
            </a:extLst>
          </p:cNvPr>
          <p:cNvGraphicFramePr>
            <a:graphicFrameLocks noGrp="1"/>
          </p:cNvGraphicFramePr>
          <p:nvPr>
            <p:ph idx="1"/>
          </p:nvPr>
        </p:nvGraphicFramePr>
        <p:xfrm>
          <a:off x="375960" y="806663"/>
          <a:ext cx="8310840" cy="4933049"/>
        </p:xfrm>
        <a:graphic>
          <a:graphicData uri="http://schemas.openxmlformats.org/drawingml/2006/table">
            <a:tbl>
              <a:tblPr firstRow="1" bandRow="1">
                <a:tableStyleId>{5C22544A-7EE6-4342-B048-85BDC9FD1C3A}</a:tableStyleId>
              </a:tblPr>
              <a:tblGrid>
                <a:gridCol w="3662640">
                  <a:extLst>
                    <a:ext uri="{9D8B030D-6E8A-4147-A177-3AD203B41FA5}">
                      <a16:colId xmlns:a16="http://schemas.microsoft.com/office/drawing/2014/main" val="1025663808"/>
                    </a:ext>
                  </a:extLst>
                </a:gridCol>
                <a:gridCol w="4648200">
                  <a:extLst>
                    <a:ext uri="{9D8B030D-6E8A-4147-A177-3AD203B41FA5}">
                      <a16:colId xmlns:a16="http://schemas.microsoft.com/office/drawing/2014/main" val="1990666148"/>
                    </a:ext>
                  </a:extLst>
                </a:gridCol>
              </a:tblGrid>
              <a:tr h="428767">
                <a:tc>
                  <a:txBody>
                    <a:bodyPr/>
                    <a:lstStyle/>
                    <a:p>
                      <a:pPr algn="ctr"/>
                      <a:r>
                        <a:rPr lang="en-US" sz="2400" dirty="0"/>
                        <a:t>STRONG</a:t>
                      </a:r>
                    </a:p>
                  </a:txBody>
                  <a:tcPr marL="88752" marR="88752"/>
                </a:tc>
                <a:tc>
                  <a:txBody>
                    <a:bodyPr/>
                    <a:lstStyle/>
                    <a:p>
                      <a:pPr algn="ctr"/>
                      <a:r>
                        <a:rPr lang="en-US" sz="2400" dirty="0"/>
                        <a:t>Example</a:t>
                      </a:r>
                    </a:p>
                  </a:txBody>
                  <a:tcPr marL="88752" marR="88752"/>
                </a:tc>
                <a:extLst>
                  <a:ext uri="{0D108BD9-81ED-4DB2-BD59-A6C34878D82A}">
                    <a16:rowId xmlns:a16="http://schemas.microsoft.com/office/drawing/2014/main" val="2047886101"/>
                  </a:ext>
                </a:extLst>
              </a:tr>
              <a:tr h="771781">
                <a:tc>
                  <a:txBody>
                    <a:bodyPr/>
                    <a:lstStyle/>
                    <a:p>
                      <a:r>
                        <a:rPr lang="en-US" sz="2000" dirty="0"/>
                        <a:t>Institutional (large facility-wide investment)</a:t>
                      </a:r>
                    </a:p>
                  </a:txBody>
                  <a:tcPr marL="88752" marR="88752"/>
                </a:tc>
                <a:tc>
                  <a:txBody>
                    <a:bodyPr/>
                    <a:lstStyle/>
                    <a:p>
                      <a:r>
                        <a:rPr lang="en-US" sz="2000" dirty="0"/>
                        <a:t>Implementing unit-based pharmacists</a:t>
                      </a:r>
                    </a:p>
                  </a:txBody>
                  <a:tcPr marL="88752" marR="88752"/>
                </a:tc>
                <a:extLst>
                  <a:ext uri="{0D108BD9-81ED-4DB2-BD59-A6C34878D82A}">
                    <a16:rowId xmlns:a16="http://schemas.microsoft.com/office/drawing/2014/main" val="907448988"/>
                  </a:ext>
                </a:extLst>
              </a:tr>
              <a:tr h="936156">
                <a:tc>
                  <a:txBody>
                    <a:bodyPr/>
                    <a:lstStyle/>
                    <a:p>
                      <a:r>
                        <a:rPr lang="en-US" sz="2000" dirty="0"/>
                        <a:t>IT Structure (change in software/interface)</a:t>
                      </a:r>
                    </a:p>
                  </a:txBody>
                  <a:tcPr marL="88752" marR="88752"/>
                </a:tc>
                <a:tc>
                  <a:txBody>
                    <a:bodyPr/>
                    <a:lstStyle/>
                    <a:p>
                      <a:r>
                        <a:rPr lang="en-US" sz="2000" dirty="0"/>
                        <a:t>Usability evaluation, forcing functions (e.g. to prevent </a:t>
                      </a:r>
                      <a:r>
                        <a:rPr lang="en-US" sz="2000" dirty="0" err="1"/>
                        <a:t>wt</a:t>
                      </a:r>
                      <a:r>
                        <a:rPr lang="en-US" sz="2000" dirty="0"/>
                        <a:t>-based dosing errors in CPOE)</a:t>
                      </a:r>
                    </a:p>
                  </a:txBody>
                  <a:tcPr marL="88752" marR="88752"/>
                </a:tc>
                <a:extLst>
                  <a:ext uri="{0D108BD9-81ED-4DB2-BD59-A6C34878D82A}">
                    <a16:rowId xmlns:a16="http://schemas.microsoft.com/office/drawing/2014/main" val="1409850733"/>
                  </a:ext>
                </a:extLst>
              </a:tr>
              <a:tr h="735761">
                <a:tc>
                  <a:txBody>
                    <a:bodyPr/>
                    <a:lstStyle/>
                    <a:p>
                      <a:r>
                        <a:rPr lang="en-US" sz="2000" dirty="0"/>
                        <a:t>Architectural/ Environmental (change in physical environment)</a:t>
                      </a:r>
                    </a:p>
                  </a:txBody>
                  <a:tcPr marL="88752" marR="88752"/>
                </a:tc>
                <a:tc>
                  <a:txBody>
                    <a:bodyPr/>
                    <a:lstStyle/>
                    <a:p>
                      <a:r>
                        <a:rPr lang="en-US" sz="2000" dirty="0"/>
                        <a:t>Signage, relocating equipment (e.g. gait belt on hook next to bed)</a:t>
                      </a:r>
                    </a:p>
                  </a:txBody>
                  <a:tcPr marL="88752" marR="88752"/>
                </a:tc>
                <a:extLst>
                  <a:ext uri="{0D108BD9-81ED-4DB2-BD59-A6C34878D82A}">
                    <a16:rowId xmlns:a16="http://schemas.microsoft.com/office/drawing/2014/main" val="2183546496"/>
                  </a:ext>
                </a:extLst>
              </a:tr>
              <a:tr h="488589">
                <a:tc>
                  <a:txBody>
                    <a:bodyPr/>
                    <a:lstStyle/>
                    <a:p>
                      <a:r>
                        <a:rPr lang="en-US" sz="2000" dirty="0"/>
                        <a:t>Standardize Equipment </a:t>
                      </a:r>
                    </a:p>
                  </a:txBody>
                  <a:tcPr marL="88752" marR="88752"/>
                </a:tc>
                <a:tc>
                  <a:txBody>
                    <a:bodyPr/>
                    <a:lstStyle/>
                    <a:p>
                      <a:r>
                        <a:rPr lang="en-US" sz="2000" dirty="0"/>
                        <a:t>Surgical instrument trays, IV pumps</a:t>
                      </a:r>
                    </a:p>
                  </a:txBody>
                  <a:tcPr marL="88752" marR="88752"/>
                </a:tc>
                <a:extLst>
                  <a:ext uri="{0D108BD9-81ED-4DB2-BD59-A6C34878D82A}">
                    <a16:rowId xmlns:a16="http://schemas.microsoft.com/office/drawing/2014/main" val="1863305969"/>
                  </a:ext>
                </a:extLst>
              </a:tr>
              <a:tr h="771781">
                <a:tc>
                  <a:txBody>
                    <a:bodyPr/>
                    <a:lstStyle/>
                    <a:p>
                      <a:r>
                        <a:rPr lang="en-US" sz="2000" dirty="0"/>
                        <a:t>Leadership Involvement</a:t>
                      </a:r>
                    </a:p>
                  </a:txBody>
                  <a:tcPr marL="88752" marR="88752"/>
                </a:tc>
                <a:tc>
                  <a:txBody>
                    <a:bodyPr/>
                    <a:lstStyle/>
                    <a:p>
                      <a:r>
                        <a:rPr lang="en-US" sz="2000" dirty="0"/>
                        <a:t>Clinical champions assigned to relevant interventions </a:t>
                      </a:r>
                    </a:p>
                  </a:txBody>
                  <a:tcPr marL="88752" marR="88752"/>
                </a:tc>
                <a:extLst>
                  <a:ext uri="{0D108BD9-81ED-4DB2-BD59-A6C34878D82A}">
                    <a16:rowId xmlns:a16="http://schemas.microsoft.com/office/drawing/2014/main" val="2881111545"/>
                  </a:ext>
                </a:extLst>
              </a:tr>
              <a:tr h="771781">
                <a:tc>
                  <a:txBody>
                    <a:bodyPr/>
                    <a:lstStyle/>
                    <a:p>
                      <a:r>
                        <a:rPr lang="en-US" sz="2000" dirty="0"/>
                        <a:t>Simplify processes</a:t>
                      </a:r>
                    </a:p>
                  </a:txBody>
                  <a:tcPr marL="88752" marR="88752"/>
                </a:tc>
                <a:tc>
                  <a:txBody>
                    <a:bodyPr/>
                    <a:lstStyle/>
                    <a:p>
                      <a:r>
                        <a:rPr lang="en-US" sz="2000" dirty="0"/>
                        <a:t>Revise criteria for admission to Observation unit</a:t>
                      </a:r>
                    </a:p>
                  </a:txBody>
                  <a:tcPr marL="88752" marR="88752"/>
                </a:tc>
                <a:extLst>
                  <a:ext uri="{0D108BD9-81ED-4DB2-BD59-A6C34878D82A}">
                    <a16:rowId xmlns:a16="http://schemas.microsoft.com/office/drawing/2014/main" val="580144231"/>
                  </a:ext>
                </a:extLst>
              </a:tr>
            </a:tbl>
          </a:graphicData>
        </a:graphic>
      </p:graphicFrame>
      <p:sp>
        <p:nvSpPr>
          <p:cNvPr id="5" name="Slide Number Placeholder 4">
            <a:extLst>
              <a:ext uri="{FF2B5EF4-FFF2-40B4-BE49-F238E27FC236}">
                <a16:creationId xmlns:a16="http://schemas.microsoft.com/office/drawing/2014/main" id="{EF325F0D-132A-41F2-A454-1249D3D10F88}"/>
              </a:ext>
            </a:extLst>
          </p:cNvPr>
          <p:cNvSpPr>
            <a:spLocks noGrp="1"/>
          </p:cNvSpPr>
          <p:nvPr>
            <p:ph type="sldNum" sz="quarter" idx="4294967295"/>
          </p:nvPr>
        </p:nvSpPr>
        <p:spPr>
          <a:xfrm>
            <a:off x="7010400" y="6356350"/>
            <a:ext cx="2133600" cy="365125"/>
          </a:xfrm>
        </p:spPr>
        <p:txBody>
          <a:bodyPr/>
          <a:lstStyle/>
          <a:p>
            <a:fld id="{230CA272-42B7-469A-AB90-443C1983F09E}" type="slidenum">
              <a:rPr lang="en-US" smtClean="0"/>
              <a:t>76</a:t>
            </a:fld>
            <a:endParaRPr lang="en-US"/>
          </a:p>
        </p:txBody>
      </p:sp>
      <p:sp>
        <p:nvSpPr>
          <p:cNvPr id="3" name="TextBox 2">
            <a:extLst>
              <a:ext uri="{FF2B5EF4-FFF2-40B4-BE49-F238E27FC236}">
                <a16:creationId xmlns:a16="http://schemas.microsoft.com/office/drawing/2014/main" id="{BE47741D-361A-4E7B-A6D4-39798E71058C}"/>
              </a:ext>
            </a:extLst>
          </p:cNvPr>
          <p:cNvSpPr txBox="1"/>
          <p:nvPr/>
        </p:nvSpPr>
        <p:spPr>
          <a:xfrm>
            <a:off x="375960" y="5898207"/>
            <a:ext cx="7966283" cy="369332"/>
          </a:xfrm>
          <a:prstGeom prst="rect">
            <a:avLst/>
          </a:prstGeom>
          <a:noFill/>
        </p:spPr>
        <p:txBody>
          <a:bodyPr wrap="none" rtlCol="0">
            <a:spAutoFit/>
          </a:bodyPr>
          <a:lstStyle/>
          <a:p>
            <a:r>
              <a:rPr lang="en-US" dirty="0"/>
              <a:t>Commonwealth of Massachusetts, 2012; Hibbert et al., 2018; Hettinger et al., 2013</a:t>
            </a:r>
          </a:p>
        </p:txBody>
      </p:sp>
    </p:spTree>
    <p:extLst>
      <p:ext uri="{BB962C8B-B14F-4D97-AF65-F5344CB8AC3E}">
        <p14:creationId xmlns:p14="http://schemas.microsoft.com/office/powerpoint/2010/main" val="13540138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5E46-2CFA-4B46-806F-0F29E84FAE00}"/>
              </a:ext>
            </a:extLst>
          </p:cNvPr>
          <p:cNvSpPr>
            <a:spLocks noGrp="1"/>
          </p:cNvSpPr>
          <p:nvPr>
            <p:ph type="title"/>
          </p:nvPr>
        </p:nvSpPr>
        <p:spPr>
          <a:xfrm>
            <a:off x="457200" y="152400"/>
            <a:ext cx="8229600" cy="609600"/>
          </a:xfrm>
        </p:spPr>
        <p:txBody>
          <a:bodyPr>
            <a:normAutofit fontScale="90000"/>
          </a:bodyPr>
          <a:lstStyle/>
          <a:p>
            <a:r>
              <a:rPr lang="en-US" dirty="0"/>
              <a:t>Hierarchy of Interventions</a:t>
            </a:r>
          </a:p>
        </p:txBody>
      </p:sp>
      <p:graphicFrame>
        <p:nvGraphicFramePr>
          <p:cNvPr id="8" name="Content Placeholder 5">
            <a:extLst>
              <a:ext uri="{FF2B5EF4-FFF2-40B4-BE49-F238E27FC236}">
                <a16:creationId xmlns:a16="http://schemas.microsoft.com/office/drawing/2014/main" id="{CE720526-120B-476C-86E2-395E06129394}"/>
              </a:ext>
            </a:extLst>
          </p:cNvPr>
          <p:cNvGraphicFramePr>
            <a:graphicFrameLocks noGrp="1"/>
          </p:cNvGraphicFramePr>
          <p:nvPr>
            <p:ph idx="1"/>
          </p:nvPr>
        </p:nvGraphicFramePr>
        <p:xfrm>
          <a:off x="311307" y="840220"/>
          <a:ext cx="8604094" cy="5104143"/>
        </p:xfrm>
        <a:graphic>
          <a:graphicData uri="http://schemas.openxmlformats.org/drawingml/2006/table">
            <a:tbl>
              <a:tblPr firstRow="1" bandRow="1">
                <a:tableStyleId>{5C22544A-7EE6-4342-B048-85BDC9FD1C3A}</a:tableStyleId>
              </a:tblPr>
              <a:tblGrid>
                <a:gridCol w="3392450">
                  <a:extLst>
                    <a:ext uri="{9D8B030D-6E8A-4147-A177-3AD203B41FA5}">
                      <a16:colId xmlns:a16="http://schemas.microsoft.com/office/drawing/2014/main" val="1025663808"/>
                    </a:ext>
                  </a:extLst>
                </a:gridCol>
                <a:gridCol w="5211644">
                  <a:extLst>
                    <a:ext uri="{9D8B030D-6E8A-4147-A177-3AD203B41FA5}">
                      <a16:colId xmlns:a16="http://schemas.microsoft.com/office/drawing/2014/main" val="1990666148"/>
                    </a:ext>
                  </a:extLst>
                </a:gridCol>
              </a:tblGrid>
              <a:tr h="427799">
                <a:tc>
                  <a:txBody>
                    <a:bodyPr/>
                    <a:lstStyle/>
                    <a:p>
                      <a:pPr algn="ctr"/>
                      <a:r>
                        <a:rPr lang="en-US" sz="2400" dirty="0"/>
                        <a:t>Moderate</a:t>
                      </a:r>
                    </a:p>
                  </a:txBody>
                  <a:tcPr marL="86312" marR="86312"/>
                </a:tc>
                <a:tc>
                  <a:txBody>
                    <a:bodyPr/>
                    <a:lstStyle/>
                    <a:p>
                      <a:pPr algn="ctr"/>
                      <a:r>
                        <a:rPr lang="en-US" sz="2400" dirty="0"/>
                        <a:t>Example</a:t>
                      </a:r>
                    </a:p>
                  </a:txBody>
                  <a:tcPr marL="86312" marR="86312"/>
                </a:tc>
                <a:extLst>
                  <a:ext uri="{0D108BD9-81ED-4DB2-BD59-A6C34878D82A}">
                    <a16:rowId xmlns:a16="http://schemas.microsoft.com/office/drawing/2014/main" val="2047886101"/>
                  </a:ext>
                </a:extLst>
              </a:tr>
              <a:tr h="693698">
                <a:tc>
                  <a:txBody>
                    <a:bodyPr/>
                    <a:lstStyle/>
                    <a:p>
                      <a:r>
                        <a:rPr lang="en-US" sz="2000" dirty="0"/>
                        <a:t>Policy/Procedure change or implementation</a:t>
                      </a:r>
                    </a:p>
                  </a:txBody>
                  <a:tcPr marL="86312" marR="86312"/>
                </a:tc>
                <a:tc>
                  <a:txBody>
                    <a:bodyPr/>
                    <a:lstStyle/>
                    <a:p>
                      <a:r>
                        <a:rPr lang="en-US" sz="2000" dirty="0"/>
                        <a:t>Patients at high risk for falls not to be left alone while toileting</a:t>
                      </a:r>
                    </a:p>
                  </a:txBody>
                  <a:tcPr marL="86312" marR="86312"/>
                </a:tc>
                <a:extLst>
                  <a:ext uri="{0D108BD9-81ED-4DB2-BD59-A6C34878D82A}">
                    <a16:rowId xmlns:a16="http://schemas.microsoft.com/office/drawing/2014/main" val="907448988"/>
                  </a:ext>
                </a:extLst>
              </a:tr>
              <a:tr h="693698">
                <a:tc>
                  <a:txBody>
                    <a:bodyPr/>
                    <a:lstStyle/>
                    <a:p>
                      <a:r>
                        <a:rPr lang="en-US" sz="2000" dirty="0"/>
                        <a:t>Audit/Feedback</a:t>
                      </a:r>
                    </a:p>
                  </a:txBody>
                  <a:tcPr marL="86312" marR="86312"/>
                </a:tc>
                <a:tc>
                  <a:txBody>
                    <a:bodyPr/>
                    <a:lstStyle/>
                    <a:p>
                      <a:r>
                        <a:rPr lang="en-US" sz="2000" dirty="0"/>
                        <a:t>Appropriate fall risk interventions in place according to policy</a:t>
                      </a:r>
                    </a:p>
                  </a:txBody>
                  <a:tcPr marL="86312" marR="86312"/>
                </a:tc>
                <a:extLst>
                  <a:ext uri="{0D108BD9-81ED-4DB2-BD59-A6C34878D82A}">
                    <a16:rowId xmlns:a16="http://schemas.microsoft.com/office/drawing/2014/main" val="1409850733"/>
                  </a:ext>
                </a:extLst>
              </a:tr>
              <a:tr h="385388">
                <a:tc>
                  <a:txBody>
                    <a:bodyPr/>
                    <a:lstStyle/>
                    <a:p>
                      <a:r>
                        <a:rPr lang="en-US" sz="2000" dirty="0"/>
                        <a:t>Redundancy</a:t>
                      </a:r>
                    </a:p>
                  </a:txBody>
                  <a:tcPr marL="86312" marR="86312"/>
                </a:tc>
                <a:tc>
                  <a:txBody>
                    <a:bodyPr/>
                    <a:lstStyle/>
                    <a:p>
                      <a:r>
                        <a:rPr lang="en-US" sz="2000" dirty="0"/>
                        <a:t>Have an additional person assist </a:t>
                      </a:r>
                    </a:p>
                  </a:txBody>
                  <a:tcPr marL="86312" marR="86312"/>
                </a:tc>
                <a:extLst>
                  <a:ext uri="{0D108BD9-81ED-4DB2-BD59-A6C34878D82A}">
                    <a16:rowId xmlns:a16="http://schemas.microsoft.com/office/drawing/2014/main" val="1724690301"/>
                  </a:ext>
                </a:extLst>
              </a:tr>
              <a:tr h="745503">
                <a:tc>
                  <a:txBody>
                    <a:bodyPr/>
                    <a:lstStyle/>
                    <a:p>
                      <a:r>
                        <a:rPr lang="en-US" sz="2000" dirty="0"/>
                        <a:t>Enhanced documentation/ forms</a:t>
                      </a:r>
                    </a:p>
                  </a:txBody>
                  <a:tcPr marL="86312" marR="8631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Making hourly rounding and measures easier to document.</a:t>
                      </a:r>
                      <a:r>
                        <a:rPr lang="en-US" sz="2000" baseline="0" dirty="0"/>
                        <a:t> </a:t>
                      </a:r>
                      <a:endParaRPr lang="en-US" sz="2000" dirty="0"/>
                    </a:p>
                  </a:txBody>
                  <a:tcPr marL="86312" marR="86312"/>
                </a:tc>
                <a:extLst>
                  <a:ext uri="{0D108BD9-81ED-4DB2-BD59-A6C34878D82A}">
                    <a16:rowId xmlns:a16="http://schemas.microsoft.com/office/drawing/2014/main" val="2183546496"/>
                  </a:ext>
                </a:extLst>
              </a:tr>
              <a:tr h="693698">
                <a:tc>
                  <a:txBody>
                    <a:bodyPr/>
                    <a:lstStyle/>
                    <a:p>
                      <a:r>
                        <a:rPr lang="en-US" sz="2000" dirty="0"/>
                        <a:t>Checklists/Cognitive Aids</a:t>
                      </a:r>
                    </a:p>
                  </a:txBody>
                  <a:tcPr marL="86312" marR="86312"/>
                </a:tc>
                <a:tc>
                  <a:txBody>
                    <a:bodyPr/>
                    <a:lstStyle/>
                    <a:p>
                      <a:r>
                        <a:rPr lang="en-US" sz="2000" dirty="0"/>
                        <a:t>Fall Risk Signage with picture of required assist device (i.e., walker)</a:t>
                      </a:r>
                    </a:p>
                  </a:txBody>
                  <a:tcPr marL="86312" marR="86312"/>
                </a:tc>
                <a:extLst>
                  <a:ext uri="{0D108BD9-81ED-4DB2-BD59-A6C34878D82A}">
                    <a16:rowId xmlns:a16="http://schemas.microsoft.com/office/drawing/2014/main" val="1863305969"/>
                  </a:ext>
                </a:extLst>
              </a:tr>
              <a:tr h="693698">
                <a:tc>
                  <a:txBody>
                    <a:bodyPr/>
                    <a:lstStyle/>
                    <a:p>
                      <a:r>
                        <a:rPr lang="en-US" sz="2000" dirty="0"/>
                        <a:t>Standardize communication tools</a:t>
                      </a:r>
                    </a:p>
                  </a:txBody>
                  <a:tcPr marL="86312" marR="86312"/>
                </a:tc>
                <a:tc>
                  <a:txBody>
                    <a:bodyPr/>
                    <a:lstStyle/>
                    <a:p>
                      <a:r>
                        <a:rPr lang="en-US" sz="2000" dirty="0"/>
                        <a:t>Shift report form with specific space for fall risk and interventions</a:t>
                      </a:r>
                    </a:p>
                  </a:txBody>
                  <a:tcPr marL="86312" marR="86312"/>
                </a:tc>
                <a:extLst>
                  <a:ext uri="{0D108BD9-81ED-4DB2-BD59-A6C34878D82A}">
                    <a16:rowId xmlns:a16="http://schemas.microsoft.com/office/drawing/2014/main" val="2881111545"/>
                  </a:ext>
                </a:extLst>
              </a:tr>
              <a:tr h="693698">
                <a:tc>
                  <a:txBody>
                    <a:bodyPr/>
                    <a:lstStyle/>
                    <a:p>
                      <a:r>
                        <a:rPr lang="en-US" sz="2000" dirty="0"/>
                        <a:t>Training with practice and competency assessment</a:t>
                      </a:r>
                    </a:p>
                  </a:txBody>
                  <a:tcPr marL="86312" marR="86312"/>
                </a:tc>
                <a:tc>
                  <a:txBody>
                    <a:bodyPr/>
                    <a:lstStyle/>
                    <a:p>
                      <a:r>
                        <a:rPr lang="en-US" sz="2000" dirty="0"/>
                        <a:t>Falls skills fair. Personnel file documentation of skills competence</a:t>
                      </a:r>
                    </a:p>
                  </a:txBody>
                  <a:tcPr marL="86312" marR="86312"/>
                </a:tc>
                <a:extLst>
                  <a:ext uri="{0D108BD9-81ED-4DB2-BD59-A6C34878D82A}">
                    <a16:rowId xmlns:a16="http://schemas.microsoft.com/office/drawing/2014/main" val="580144231"/>
                  </a:ext>
                </a:extLst>
              </a:tr>
            </a:tbl>
          </a:graphicData>
        </a:graphic>
      </p:graphicFrame>
      <p:sp>
        <p:nvSpPr>
          <p:cNvPr id="5" name="Slide Number Placeholder 4">
            <a:extLst>
              <a:ext uri="{FF2B5EF4-FFF2-40B4-BE49-F238E27FC236}">
                <a16:creationId xmlns:a16="http://schemas.microsoft.com/office/drawing/2014/main" id="{EF325F0D-132A-41F2-A454-1249D3D10F88}"/>
              </a:ext>
            </a:extLst>
          </p:cNvPr>
          <p:cNvSpPr>
            <a:spLocks noGrp="1"/>
          </p:cNvSpPr>
          <p:nvPr>
            <p:ph type="sldNum" sz="quarter" idx="4294967295"/>
          </p:nvPr>
        </p:nvSpPr>
        <p:spPr/>
        <p:txBody>
          <a:bodyPr/>
          <a:lstStyle/>
          <a:p>
            <a:fld id="{230CA272-42B7-469A-AB90-443C1983F09E}" type="slidenum">
              <a:rPr lang="en-US" smtClean="0"/>
              <a:t>77</a:t>
            </a:fld>
            <a:endParaRPr lang="en-US"/>
          </a:p>
        </p:txBody>
      </p:sp>
      <p:sp>
        <p:nvSpPr>
          <p:cNvPr id="6" name="TextBox 5">
            <a:extLst>
              <a:ext uri="{FF2B5EF4-FFF2-40B4-BE49-F238E27FC236}">
                <a16:creationId xmlns:a16="http://schemas.microsoft.com/office/drawing/2014/main" id="{60122664-5DEF-4251-B653-23EACC3AEAFA}"/>
              </a:ext>
            </a:extLst>
          </p:cNvPr>
          <p:cNvSpPr txBox="1"/>
          <p:nvPr/>
        </p:nvSpPr>
        <p:spPr>
          <a:xfrm>
            <a:off x="311307" y="5975819"/>
            <a:ext cx="7966283" cy="369332"/>
          </a:xfrm>
          <a:prstGeom prst="rect">
            <a:avLst/>
          </a:prstGeom>
          <a:noFill/>
        </p:spPr>
        <p:txBody>
          <a:bodyPr wrap="none" rtlCol="0">
            <a:spAutoFit/>
          </a:bodyPr>
          <a:lstStyle/>
          <a:p>
            <a:r>
              <a:rPr lang="en-US" dirty="0"/>
              <a:t>Commonwealth of Massachusetts, 2012; Hibbert et al., 2018; Hettinger et al., 2013</a:t>
            </a:r>
          </a:p>
        </p:txBody>
      </p:sp>
    </p:spTree>
    <p:extLst>
      <p:ext uri="{BB962C8B-B14F-4D97-AF65-F5344CB8AC3E}">
        <p14:creationId xmlns:p14="http://schemas.microsoft.com/office/powerpoint/2010/main" val="16016490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5E46-2CFA-4B46-806F-0F29E84FAE00}"/>
              </a:ext>
            </a:extLst>
          </p:cNvPr>
          <p:cNvSpPr>
            <a:spLocks noGrp="1"/>
          </p:cNvSpPr>
          <p:nvPr>
            <p:ph type="title"/>
          </p:nvPr>
        </p:nvSpPr>
        <p:spPr>
          <a:xfrm>
            <a:off x="457200" y="152400"/>
            <a:ext cx="8229600" cy="685800"/>
          </a:xfrm>
        </p:spPr>
        <p:txBody>
          <a:bodyPr>
            <a:normAutofit fontScale="90000"/>
          </a:bodyPr>
          <a:lstStyle/>
          <a:p>
            <a:r>
              <a:rPr lang="en-US" sz="3600" dirty="0"/>
              <a:t>Hierarchy</a:t>
            </a:r>
            <a:r>
              <a:rPr lang="en-US" dirty="0"/>
              <a:t> of Interventions</a:t>
            </a:r>
          </a:p>
        </p:txBody>
      </p:sp>
      <p:graphicFrame>
        <p:nvGraphicFramePr>
          <p:cNvPr id="8" name="Content Placeholder 5">
            <a:extLst>
              <a:ext uri="{FF2B5EF4-FFF2-40B4-BE49-F238E27FC236}">
                <a16:creationId xmlns:a16="http://schemas.microsoft.com/office/drawing/2014/main" id="{1BC9BB67-F074-47FB-971C-F1EB0B23A32E}"/>
              </a:ext>
            </a:extLst>
          </p:cNvPr>
          <p:cNvGraphicFramePr>
            <a:graphicFrameLocks noGrp="1"/>
          </p:cNvGraphicFramePr>
          <p:nvPr>
            <p:ph idx="1"/>
          </p:nvPr>
        </p:nvGraphicFramePr>
        <p:xfrm>
          <a:off x="344558" y="835429"/>
          <a:ext cx="8229394" cy="5064564"/>
        </p:xfrm>
        <a:graphic>
          <a:graphicData uri="http://schemas.openxmlformats.org/drawingml/2006/table">
            <a:tbl>
              <a:tblPr firstRow="1" bandRow="1">
                <a:tableStyleId>{5C22544A-7EE6-4342-B048-85BDC9FD1C3A}</a:tableStyleId>
              </a:tblPr>
              <a:tblGrid>
                <a:gridCol w="3160642">
                  <a:extLst>
                    <a:ext uri="{9D8B030D-6E8A-4147-A177-3AD203B41FA5}">
                      <a16:colId xmlns:a16="http://schemas.microsoft.com/office/drawing/2014/main" val="1025663808"/>
                    </a:ext>
                  </a:extLst>
                </a:gridCol>
                <a:gridCol w="5068752">
                  <a:extLst>
                    <a:ext uri="{9D8B030D-6E8A-4147-A177-3AD203B41FA5}">
                      <a16:colId xmlns:a16="http://schemas.microsoft.com/office/drawing/2014/main" val="1990666148"/>
                    </a:ext>
                  </a:extLst>
                </a:gridCol>
              </a:tblGrid>
              <a:tr h="474882">
                <a:tc>
                  <a:txBody>
                    <a:bodyPr/>
                    <a:lstStyle/>
                    <a:p>
                      <a:pPr algn="ctr"/>
                      <a:r>
                        <a:rPr lang="en-US" sz="2400" dirty="0"/>
                        <a:t>Weak</a:t>
                      </a:r>
                    </a:p>
                  </a:txBody>
                  <a:tcPr marL="86312" marR="86312"/>
                </a:tc>
                <a:tc>
                  <a:txBody>
                    <a:bodyPr/>
                    <a:lstStyle/>
                    <a:p>
                      <a:pPr algn="ctr"/>
                      <a:r>
                        <a:rPr lang="en-US" sz="2400" dirty="0"/>
                        <a:t>Example</a:t>
                      </a:r>
                    </a:p>
                  </a:txBody>
                  <a:tcPr marL="86312" marR="86312"/>
                </a:tc>
                <a:extLst>
                  <a:ext uri="{0D108BD9-81ED-4DB2-BD59-A6C34878D82A}">
                    <a16:rowId xmlns:a16="http://schemas.microsoft.com/office/drawing/2014/main" val="2047886101"/>
                  </a:ext>
                </a:extLst>
              </a:tr>
              <a:tr h="670889">
                <a:tc>
                  <a:txBody>
                    <a:bodyPr/>
                    <a:lstStyle/>
                    <a:p>
                      <a:r>
                        <a:rPr lang="en-US" sz="2000" dirty="0"/>
                        <a:t>Counseling / Discipline</a:t>
                      </a:r>
                    </a:p>
                  </a:txBody>
                  <a:tcPr marL="86312" marR="86312"/>
                </a:tc>
                <a:tc>
                  <a:txBody>
                    <a:bodyPr/>
                    <a:lstStyle/>
                    <a:p>
                      <a:r>
                        <a:rPr lang="en-US" sz="2000" dirty="0"/>
                        <a:t>Discussion with individual employee and note in personnel file</a:t>
                      </a:r>
                    </a:p>
                  </a:txBody>
                  <a:tcPr marL="86312" marR="86312"/>
                </a:tc>
                <a:extLst>
                  <a:ext uri="{0D108BD9-81ED-4DB2-BD59-A6C34878D82A}">
                    <a16:rowId xmlns:a16="http://schemas.microsoft.com/office/drawing/2014/main" val="907448988"/>
                  </a:ext>
                </a:extLst>
              </a:tr>
              <a:tr h="807312">
                <a:tc>
                  <a:txBody>
                    <a:bodyPr/>
                    <a:lstStyle/>
                    <a:p>
                      <a:r>
                        <a:rPr lang="en-US" sz="2000" dirty="0"/>
                        <a:t>Discussions in meetings</a:t>
                      </a:r>
                    </a:p>
                  </a:txBody>
                  <a:tcPr marL="86312" marR="86312"/>
                </a:tc>
                <a:tc>
                  <a:txBody>
                    <a:bodyPr/>
                    <a:lstStyle/>
                    <a:p>
                      <a:r>
                        <a:rPr lang="en-US" sz="2000" dirty="0"/>
                        <a:t>General mention in monthly staff meeting (*daily safety huddle reminders might be more helpful)</a:t>
                      </a:r>
                    </a:p>
                  </a:txBody>
                  <a:tcPr marL="86312" marR="86312"/>
                </a:tc>
                <a:extLst>
                  <a:ext uri="{0D108BD9-81ED-4DB2-BD59-A6C34878D82A}">
                    <a16:rowId xmlns:a16="http://schemas.microsoft.com/office/drawing/2014/main" val="1409850733"/>
                  </a:ext>
                </a:extLst>
              </a:tr>
              <a:tr h="755373">
                <a:tc>
                  <a:txBody>
                    <a:bodyPr/>
                    <a:lstStyle/>
                    <a:p>
                      <a:r>
                        <a:rPr lang="en-US" sz="2000" dirty="0"/>
                        <a:t>Notifications (email, communication book)</a:t>
                      </a:r>
                    </a:p>
                  </a:txBody>
                  <a:tcPr marL="86312" marR="86312"/>
                </a:tc>
                <a:tc>
                  <a:txBody>
                    <a:bodyPr/>
                    <a:lstStyle/>
                    <a:p>
                      <a:r>
                        <a:rPr lang="en-US" sz="2000" dirty="0"/>
                        <a:t>Notice to “do better.” Decreased opportunity for it to be personalized or have questions answered. </a:t>
                      </a:r>
                    </a:p>
                  </a:txBody>
                  <a:tcPr marL="86312" marR="86312"/>
                </a:tc>
                <a:extLst>
                  <a:ext uri="{0D108BD9-81ED-4DB2-BD59-A6C34878D82A}">
                    <a16:rowId xmlns:a16="http://schemas.microsoft.com/office/drawing/2014/main" val="2183546496"/>
                  </a:ext>
                </a:extLst>
              </a:tr>
              <a:tr h="474882">
                <a:tc>
                  <a:txBody>
                    <a:bodyPr/>
                    <a:lstStyle/>
                    <a:p>
                      <a:r>
                        <a:rPr lang="en-US" sz="2000" dirty="0"/>
                        <a:t>Warnings</a:t>
                      </a:r>
                    </a:p>
                  </a:txBody>
                  <a:tcPr marL="86312" marR="86312"/>
                </a:tc>
                <a:tc>
                  <a:txBody>
                    <a:bodyPr/>
                    <a:lstStyle/>
                    <a:p>
                      <a:r>
                        <a:rPr lang="en-US" sz="2000" dirty="0"/>
                        <a:t>Punitive discussion and file note</a:t>
                      </a:r>
                    </a:p>
                  </a:txBody>
                  <a:tcPr marL="86312" marR="86312"/>
                </a:tc>
                <a:extLst>
                  <a:ext uri="{0D108BD9-81ED-4DB2-BD59-A6C34878D82A}">
                    <a16:rowId xmlns:a16="http://schemas.microsoft.com/office/drawing/2014/main" val="1863305969"/>
                  </a:ext>
                </a:extLst>
              </a:tr>
              <a:tr h="683687">
                <a:tc>
                  <a:txBody>
                    <a:bodyPr/>
                    <a:lstStyle/>
                    <a:p>
                      <a:r>
                        <a:rPr lang="en-US" sz="2000" dirty="0"/>
                        <a:t>Double-checks</a:t>
                      </a:r>
                    </a:p>
                  </a:txBody>
                  <a:tcPr marL="86312" marR="86312"/>
                </a:tc>
                <a:tc>
                  <a:txBody>
                    <a:bodyPr/>
                    <a:lstStyle/>
                    <a:p>
                      <a:r>
                        <a:rPr lang="en-US" sz="2000" dirty="0"/>
                        <a:t>Double checks of medication dosage prior to administration</a:t>
                      </a:r>
                    </a:p>
                  </a:txBody>
                  <a:tcPr marL="86312" marR="86312"/>
                </a:tc>
                <a:extLst>
                  <a:ext uri="{0D108BD9-81ED-4DB2-BD59-A6C34878D82A}">
                    <a16:rowId xmlns:a16="http://schemas.microsoft.com/office/drawing/2014/main" val="2881111545"/>
                  </a:ext>
                </a:extLst>
              </a:tr>
              <a:tr h="474882">
                <a:tc>
                  <a:txBody>
                    <a:bodyPr/>
                    <a:lstStyle/>
                    <a:p>
                      <a:r>
                        <a:rPr lang="en-US" sz="2000" dirty="0"/>
                        <a:t>Training without practice or competency assessment</a:t>
                      </a:r>
                    </a:p>
                  </a:txBody>
                  <a:tcPr marL="86312" marR="86312"/>
                </a:tc>
                <a:tc>
                  <a:txBody>
                    <a:bodyPr/>
                    <a:lstStyle/>
                    <a:p>
                      <a:r>
                        <a:rPr lang="en-US" sz="2000" dirty="0"/>
                        <a:t>Float staff expected to “see one, do one”</a:t>
                      </a:r>
                    </a:p>
                  </a:txBody>
                  <a:tcPr marL="86312" marR="86312"/>
                </a:tc>
                <a:extLst>
                  <a:ext uri="{0D108BD9-81ED-4DB2-BD59-A6C34878D82A}">
                    <a16:rowId xmlns:a16="http://schemas.microsoft.com/office/drawing/2014/main" val="580144231"/>
                  </a:ext>
                </a:extLst>
              </a:tr>
            </a:tbl>
          </a:graphicData>
        </a:graphic>
      </p:graphicFrame>
      <p:sp>
        <p:nvSpPr>
          <p:cNvPr id="5" name="Slide Number Placeholder 4">
            <a:extLst>
              <a:ext uri="{FF2B5EF4-FFF2-40B4-BE49-F238E27FC236}">
                <a16:creationId xmlns:a16="http://schemas.microsoft.com/office/drawing/2014/main" id="{EF325F0D-132A-41F2-A454-1249D3D10F88}"/>
              </a:ext>
            </a:extLst>
          </p:cNvPr>
          <p:cNvSpPr>
            <a:spLocks noGrp="1"/>
          </p:cNvSpPr>
          <p:nvPr>
            <p:ph type="sldNum" sz="quarter" idx="4294967295"/>
          </p:nvPr>
        </p:nvSpPr>
        <p:spPr/>
        <p:txBody>
          <a:bodyPr/>
          <a:lstStyle/>
          <a:p>
            <a:fld id="{230CA272-42B7-469A-AB90-443C1983F09E}" type="slidenum">
              <a:rPr lang="en-US" smtClean="0"/>
              <a:t>78</a:t>
            </a:fld>
            <a:endParaRPr lang="en-US"/>
          </a:p>
        </p:txBody>
      </p:sp>
      <p:sp>
        <p:nvSpPr>
          <p:cNvPr id="6" name="TextBox 5">
            <a:extLst>
              <a:ext uri="{FF2B5EF4-FFF2-40B4-BE49-F238E27FC236}">
                <a16:creationId xmlns:a16="http://schemas.microsoft.com/office/drawing/2014/main" id="{0C1AB722-D51E-4F1C-BE45-98092E89DA62}"/>
              </a:ext>
            </a:extLst>
          </p:cNvPr>
          <p:cNvSpPr txBox="1"/>
          <p:nvPr/>
        </p:nvSpPr>
        <p:spPr>
          <a:xfrm>
            <a:off x="311307" y="5899055"/>
            <a:ext cx="7966283" cy="369332"/>
          </a:xfrm>
          <a:prstGeom prst="rect">
            <a:avLst/>
          </a:prstGeom>
          <a:noFill/>
        </p:spPr>
        <p:txBody>
          <a:bodyPr wrap="none" rtlCol="0">
            <a:spAutoFit/>
          </a:bodyPr>
          <a:lstStyle/>
          <a:p>
            <a:r>
              <a:rPr lang="en-US" dirty="0"/>
              <a:t>Commonwealth of Massachusetts, 2012; Hibbert et al., 2018; Hettinger et al., 2013</a:t>
            </a:r>
          </a:p>
        </p:txBody>
      </p:sp>
    </p:spTree>
    <p:extLst>
      <p:ext uri="{BB962C8B-B14F-4D97-AF65-F5344CB8AC3E}">
        <p14:creationId xmlns:p14="http://schemas.microsoft.com/office/powerpoint/2010/main" val="23341284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86E46D68-4586-4A47-AC79-4F393E27DEB8}"/>
              </a:ext>
            </a:extLst>
          </p:cNvPr>
          <p:cNvSpPr>
            <a:spLocks noGrp="1"/>
          </p:cNvSpPr>
          <p:nvPr>
            <p:ph type="title"/>
          </p:nvPr>
        </p:nvSpPr>
        <p:spPr/>
        <p:txBody>
          <a:bodyPr>
            <a:normAutofit/>
          </a:bodyPr>
          <a:lstStyle/>
          <a:p>
            <a:r>
              <a:rPr lang="en-US" altLang="en-US" sz="2700" dirty="0">
                <a:latin typeface="+mn-lt"/>
              </a:rPr>
              <a:t>Priority Payoff Matrix</a:t>
            </a:r>
          </a:p>
        </p:txBody>
      </p:sp>
      <p:graphicFrame>
        <p:nvGraphicFramePr>
          <p:cNvPr id="4" name="Content Placeholder 3">
            <a:extLst>
              <a:ext uri="{FF2B5EF4-FFF2-40B4-BE49-F238E27FC236}">
                <a16:creationId xmlns:a16="http://schemas.microsoft.com/office/drawing/2014/main" id="{5AFB435F-F05C-4F49-9371-B2CBA355C97F}"/>
              </a:ext>
            </a:extLst>
          </p:cNvPr>
          <p:cNvGraphicFramePr>
            <a:graphicFrameLocks noGrp="1"/>
          </p:cNvGraphicFramePr>
          <p:nvPr>
            <p:ph idx="1"/>
            <p:extLst>
              <p:ext uri="{D42A27DB-BD31-4B8C-83A1-F6EECF244321}">
                <p14:modId xmlns:p14="http://schemas.microsoft.com/office/powerpoint/2010/main" val="4229637804"/>
              </p:ext>
            </p:extLst>
          </p:nvPr>
        </p:nvGraphicFramePr>
        <p:xfrm>
          <a:off x="3602900" y="1600201"/>
          <a:ext cx="5084446" cy="3048000"/>
        </p:xfrm>
        <a:graphic>
          <a:graphicData uri="http://schemas.openxmlformats.org/drawingml/2006/table">
            <a:tbl>
              <a:tblPr firstRow="1" bandRow="1">
                <a:tableStyleId>{5C22544A-7EE6-4342-B048-85BDC9FD1C3A}</a:tableStyleId>
              </a:tblPr>
              <a:tblGrid>
                <a:gridCol w="1257444">
                  <a:extLst>
                    <a:ext uri="{9D8B030D-6E8A-4147-A177-3AD203B41FA5}">
                      <a16:colId xmlns:a16="http://schemas.microsoft.com/office/drawing/2014/main" val="20000"/>
                    </a:ext>
                  </a:extLst>
                </a:gridCol>
                <a:gridCol w="1912858">
                  <a:extLst>
                    <a:ext uri="{9D8B030D-6E8A-4147-A177-3AD203B41FA5}">
                      <a16:colId xmlns:a16="http://schemas.microsoft.com/office/drawing/2014/main" val="20001"/>
                    </a:ext>
                  </a:extLst>
                </a:gridCol>
                <a:gridCol w="1914144">
                  <a:extLst>
                    <a:ext uri="{9D8B030D-6E8A-4147-A177-3AD203B41FA5}">
                      <a16:colId xmlns:a16="http://schemas.microsoft.com/office/drawing/2014/main" val="20002"/>
                    </a:ext>
                  </a:extLst>
                </a:gridCol>
              </a:tblGrid>
              <a:tr h="1208690">
                <a:tc>
                  <a:txBody>
                    <a:bodyPr/>
                    <a:lstStyle/>
                    <a:p>
                      <a:pPr algn="ctr"/>
                      <a:r>
                        <a:rPr lang="en-US" sz="1400" b="1" dirty="0">
                          <a:solidFill>
                            <a:schemeClr val="tx1"/>
                          </a:solidFill>
                        </a:rPr>
                        <a:t>HIGH</a:t>
                      </a:r>
                    </a:p>
                  </a:txBody>
                  <a:tcPr marL="111763" marR="111763" marT="34290" marB="3429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1400" b="1" dirty="0">
                        <a:solidFill>
                          <a:schemeClr val="tx1"/>
                        </a:solidFill>
                      </a:endParaRPr>
                    </a:p>
                  </a:txBody>
                  <a:tcPr marL="111763" marR="111763"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1400" b="1" dirty="0">
                        <a:solidFill>
                          <a:schemeClr val="tx1"/>
                        </a:solidFill>
                      </a:endParaRPr>
                    </a:p>
                  </a:txBody>
                  <a:tcPr marL="111763" marR="111763"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208690">
                <a:tc>
                  <a:txBody>
                    <a:bodyPr/>
                    <a:lstStyle/>
                    <a:p>
                      <a:pPr algn="ctr"/>
                      <a:r>
                        <a:rPr lang="en-US" sz="1400" b="1" dirty="0">
                          <a:solidFill>
                            <a:schemeClr val="tx1"/>
                          </a:solidFill>
                        </a:rPr>
                        <a:t>LOW</a:t>
                      </a:r>
                    </a:p>
                  </a:txBody>
                  <a:tcPr marL="111763" marR="111763" marT="34290" marB="3429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b="1" dirty="0">
                        <a:solidFill>
                          <a:schemeClr val="tx1"/>
                        </a:solidFill>
                      </a:endParaRPr>
                    </a:p>
                  </a:txBody>
                  <a:tcPr marL="111763" marR="111763"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b="1" dirty="0">
                        <a:solidFill>
                          <a:schemeClr val="tx1"/>
                        </a:solidFill>
                      </a:endParaRPr>
                    </a:p>
                  </a:txBody>
                  <a:tcPr marL="111763" marR="111763"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30620">
                <a:tc>
                  <a:txBody>
                    <a:bodyPr/>
                    <a:lstStyle/>
                    <a:p>
                      <a:endParaRPr lang="en-US" sz="1400" b="1" dirty="0">
                        <a:solidFill>
                          <a:schemeClr val="tx1"/>
                        </a:solidFill>
                      </a:endParaRPr>
                    </a:p>
                  </a:txBody>
                  <a:tcPr marL="111763" marR="111763"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rPr>
                        <a:t>EASY/INEXPENSIVE</a:t>
                      </a:r>
                    </a:p>
                  </a:txBody>
                  <a:tcPr marL="111763" marR="111763"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rPr>
                        <a:t>DIFFICULT/EXPENSIVE</a:t>
                      </a:r>
                    </a:p>
                  </a:txBody>
                  <a:tcPr marL="111763" marR="111763"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461D842A-C56A-4B62-B227-343BB0B874AD}"/>
              </a:ext>
            </a:extLst>
          </p:cNvPr>
          <p:cNvSpPr>
            <a:spLocks noGrp="1"/>
          </p:cNvSpPr>
          <p:nvPr>
            <p:ph type="sldNum" sz="quarter" idx="4294967295"/>
          </p:nvPr>
        </p:nvSpPr>
        <p:spPr>
          <a:xfrm>
            <a:off x="7010400" y="6356350"/>
            <a:ext cx="2133600" cy="365125"/>
          </a:xfrm>
        </p:spPr>
        <p:txBody>
          <a:bodyPr/>
          <a:lstStyle>
            <a:lvl1pPr eaLnBrk="0" hangingPunct="0">
              <a:defRPr sz="750">
                <a:solidFill>
                  <a:schemeClr val="bg1"/>
                </a:solidFill>
                <a:latin typeface="Arial" panose="020B0604020202020204" pitchFamily="34" charset="0"/>
              </a:defRPr>
            </a:lvl1pPr>
            <a:lvl2pPr marL="557213" indent="-214313" eaLnBrk="0" hangingPunct="0">
              <a:defRPr sz="750">
                <a:solidFill>
                  <a:schemeClr val="bg1"/>
                </a:solidFill>
                <a:latin typeface="Arial" panose="020B0604020202020204" pitchFamily="34" charset="0"/>
              </a:defRPr>
            </a:lvl2pPr>
            <a:lvl3pPr marL="857250" indent="-171450" eaLnBrk="0" hangingPunct="0">
              <a:defRPr sz="750">
                <a:solidFill>
                  <a:schemeClr val="bg1"/>
                </a:solidFill>
                <a:latin typeface="Arial" panose="020B0604020202020204" pitchFamily="34" charset="0"/>
              </a:defRPr>
            </a:lvl3pPr>
            <a:lvl4pPr marL="1200150" indent="-171450" eaLnBrk="0" hangingPunct="0">
              <a:defRPr sz="750">
                <a:solidFill>
                  <a:schemeClr val="bg1"/>
                </a:solidFill>
                <a:latin typeface="Arial" panose="020B0604020202020204" pitchFamily="34" charset="0"/>
              </a:defRPr>
            </a:lvl4pPr>
            <a:lvl5pPr marL="1543050" indent="-171450" eaLnBrk="0" hangingPunct="0">
              <a:defRPr sz="750">
                <a:solidFill>
                  <a:schemeClr val="bg1"/>
                </a:solidFill>
                <a:latin typeface="Arial" panose="020B0604020202020204" pitchFamily="34" charset="0"/>
              </a:defRPr>
            </a:lvl5pPr>
            <a:lvl6pPr marL="1885950" indent="-171450" eaLnBrk="0" fontAlgn="base" hangingPunct="0">
              <a:spcBef>
                <a:spcPct val="0"/>
              </a:spcBef>
              <a:spcAft>
                <a:spcPct val="0"/>
              </a:spcAft>
              <a:defRPr sz="750">
                <a:solidFill>
                  <a:schemeClr val="bg1"/>
                </a:solidFill>
                <a:latin typeface="Arial" panose="020B0604020202020204" pitchFamily="34" charset="0"/>
              </a:defRPr>
            </a:lvl6pPr>
            <a:lvl7pPr marL="2228850" indent="-171450" eaLnBrk="0" fontAlgn="base" hangingPunct="0">
              <a:spcBef>
                <a:spcPct val="0"/>
              </a:spcBef>
              <a:spcAft>
                <a:spcPct val="0"/>
              </a:spcAft>
              <a:defRPr sz="750">
                <a:solidFill>
                  <a:schemeClr val="bg1"/>
                </a:solidFill>
                <a:latin typeface="Arial" panose="020B0604020202020204" pitchFamily="34" charset="0"/>
              </a:defRPr>
            </a:lvl7pPr>
            <a:lvl8pPr marL="2571750" indent="-171450" eaLnBrk="0" fontAlgn="base" hangingPunct="0">
              <a:spcBef>
                <a:spcPct val="0"/>
              </a:spcBef>
              <a:spcAft>
                <a:spcPct val="0"/>
              </a:spcAft>
              <a:defRPr sz="750">
                <a:solidFill>
                  <a:schemeClr val="bg1"/>
                </a:solidFill>
                <a:latin typeface="Arial" panose="020B0604020202020204" pitchFamily="34" charset="0"/>
              </a:defRPr>
            </a:lvl8pPr>
            <a:lvl9pPr marL="2914650" indent="-171450" eaLnBrk="0" fontAlgn="base" hangingPunct="0">
              <a:spcBef>
                <a:spcPct val="0"/>
              </a:spcBef>
              <a:spcAft>
                <a:spcPct val="0"/>
              </a:spcAft>
              <a:defRPr sz="750">
                <a:solidFill>
                  <a:schemeClr val="bg1"/>
                </a:solidFill>
                <a:latin typeface="Arial" panose="020B0604020202020204" pitchFamily="34" charset="0"/>
              </a:defRPr>
            </a:lvl9pPr>
          </a:lstStyle>
          <a:p>
            <a:pPr eaLnBrk="1" hangingPunct="1"/>
            <a:fld id="{24AAEDA4-F522-49DC-BEA2-4A272031A68E}" type="slidenum">
              <a:rPr lang="en-US" altLang="en-US" sz="900">
                <a:solidFill>
                  <a:srgbClr val="898989"/>
                </a:solidFill>
              </a:rPr>
              <a:pPr eaLnBrk="1" hangingPunct="1"/>
              <a:t>79</a:t>
            </a:fld>
            <a:endParaRPr lang="en-US" altLang="en-US" sz="900" dirty="0">
              <a:solidFill>
                <a:srgbClr val="898989"/>
              </a:solidFill>
            </a:endParaRPr>
          </a:p>
        </p:txBody>
      </p:sp>
      <p:sp>
        <p:nvSpPr>
          <p:cNvPr id="43027" name="TextBox 4">
            <a:extLst>
              <a:ext uri="{FF2B5EF4-FFF2-40B4-BE49-F238E27FC236}">
                <a16:creationId xmlns:a16="http://schemas.microsoft.com/office/drawing/2014/main" id="{FDC126B0-3683-4CB8-8418-AED45A8E0777}"/>
              </a:ext>
            </a:extLst>
          </p:cNvPr>
          <p:cNvSpPr txBox="1">
            <a:spLocks noChangeArrowheads="1"/>
          </p:cNvSpPr>
          <p:nvPr/>
        </p:nvSpPr>
        <p:spPr bwMode="auto">
          <a:xfrm>
            <a:off x="627231" y="2326392"/>
            <a:ext cx="297567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dirty="0">
                <a:solidFill>
                  <a:srgbClr val="002060"/>
                </a:solidFill>
                <a:latin typeface="+mj-lt"/>
              </a:rPr>
              <a:t>Payoff/ Benefit</a:t>
            </a:r>
          </a:p>
          <a:p>
            <a:pPr algn="ctr" eaLnBrk="1" hangingPunct="1">
              <a:spcBef>
                <a:spcPct val="0"/>
              </a:spcBef>
              <a:buFontTx/>
              <a:buNone/>
            </a:pPr>
            <a:r>
              <a:rPr lang="en-US" altLang="en-US" sz="1800" i="1" dirty="0">
                <a:latin typeface="Arial" panose="020B0604020202020204" pitchFamily="34" charset="0"/>
              </a:rPr>
              <a:t>(strength of intervention)</a:t>
            </a:r>
          </a:p>
        </p:txBody>
      </p:sp>
      <p:sp>
        <p:nvSpPr>
          <p:cNvPr id="43028" name="TextBox 5">
            <a:extLst>
              <a:ext uri="{FF2B5EF4-FFF2-40B4-BE49-F238E27FC236}">
                <a16:creationId xmlns:a16="http://schemas.microsoft.com/office/drawing/2014/main" id="{EAA315E1-6B55-41FE-A040-89F6F88065E2}"/>
              </a:ext>
            </a:extLst>
          </p:cNvPr>
          <p:cNvSpPr txBox="1">
            <a:spLocks noChangeArrowheads="1"/>
          </p:cNvSpPr>
          <p:nvPr/>
        </p:nvSpPr>
        <p:spPr bwMode="auto">
          <a:xfrm>
            <a:off x="3777916" y="4989673"/>
            <a:ext cx="454397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100" b="1" dirty="0">
                <a:solidFill>
                  <a:schemeClr val="accent1">
                    <a:lumMod val="50000"/>
                  </a:schemeClr>
                </a:solidFill>
                <a:latin typeface="+mj-lt"/>
              </a:rPr>
              <a:t>Ease/Cost of Implementation</a:t>
            </a:r>
          </a:p>
        </p:txBody>
      </p:sp>
      <p:sp>
        <p:nvSpPr>
          <p:cNvPr id="43029" name="TextBox 6">
            <a:extLst>
              <a:ext uri="{FF2B5EF4-FFF2-40B4-BE49-F238E27FC236}">
                <a16:creationId xmlns:a16="http://schemas.microsoft.com/office/drawing/2014/main" id="{540B4981-3157-47CB-B0C5-B269718D6419}"/>
              </a:ext>
            </a:extLst>
          </p:cNvPr>
          <p:cNvSpPr txBox="1">
            <a:spLocks noChangeArrowheads="1"/>
          </p:cNvSpPr>
          <p:nvPr/>
        </p:nvSpPr>
        <p:spPr bwMode="auto">
          <a:xfrm>
            <a:off x="3203394" y="5517029"/>
            <a:ext cx="167866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750" dirty="0">
                <a:latin typeface="Arial" panose="020B0604020202020204" pitchFamily="34" charset="0"/>
              </a:rPr>
              <a:t>Adapted from GE Medical Systems</a:t>
            </a:r>
          </a:p>
        </p:txBody>
      </p:sp>
      <p:pic>
        <p:nvPicPr>
          <p:cNvPr id="43031" name="Picture 23">
            <a:extLst>
              <a:ext uri="{FF2B5EF4-FFF2-40B4-BE49-F238E27FC236}">
                <a16:creationId xmlns:a16="http://schemas.microsoft.com/office/drawing/2014/main" id="{DBAF8A26-50C1-47F9-A315-1C420D816E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30829" y="3256126"/>
            <a:ext cx="867234" cy="10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9084" y="1877907"/>
            <a:ext cx="1117900" cy="111790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50219" y="2146408"/>
            <a:ext cx="1620983" cy="673298"/>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56895" y="3280783"/>
            <a:ext cx="1117900" cy="1117900"/>
          </a:xfrm>
          <a:prstGeom prst="rect">
            <a:avLst/>
          </a:prstGeom>
        </p:spPr>
      </p:pic>
      <p:sp>
        <p:nvSpPr>
          <p:cNvPr id="8" name="TextBox 7">
            <a:extLst>
              <a:ext uri="{FF2B5EF4-FFF2-40B4-BE49-F238E27FC236}">
                <a16:creationId xmlns:a16="http://schemas.microsoft.com/office/drawing/2014/main" id="{DED7710B-B8BB-4C9D-866E-CE0B832633C7}"/>
              </a:ext>
            </a:extLst>
          </p:cNvPr>
          <p:cNvSpPr txBox="1"/>
          <p:nvPr/>
        </p:nvSpPr>
        <p:spPr>
          <a:xfrm>
            <a:off x="321400" y="3647167"/>
            <a:ext cx="2600482" cy="2077492"/>
          </a:xfrm>
          <a:prstGeom prst="rect">
            <a:avLst/>
          </a:prstGeom>
          <a:noFill/>
          <a:ln w="28575">
            <a:solidFill>
              <a:schemeClr val="accent2"/>
            </a:solidFill>
          </a:ln>
        </p:spPr>
        <p:txBody>
          <a:bodyPr wrap="square" rtlCol="0">
            <a:spAutoFit/>
          </a:bodyPr>
          <a:lstStyle/>
          <a:p>
            <a:pPr marL="214313" indent="-214313">
              <a:buFont typeface="Arial" panose="020B0604020202020204" pitchFamily="34" charset="0"/>
              <a:buChar char="•"/>
            </a:pPr>
            <a:r>
              <a:rPr lang="en-US" sz="1050" dirty="0">
                <a:latin typeface="Comic Sans MS" panose="030F0702030302020204" pitchFamily="66" charset="0"/>
              </a:rPr>
              <a:t>Rank your proposed actions on this matrix to help with selection and timing</a:t>
            </a:r>
          </a:p>
          <a:p>
            <a:pPr marL="214313" indent="-214313">
              <a:buFont typeface="Arial" panose="020B0604020202020204" pitchFamily="34" charset="0"/>
              <a:buChar char="•"/>
            </a:pPr>
            <a:r>
              <a:rPr lang="en-US" sz="1050" dirty="0">
                <a:latin typeface="Comic Sans MS" panose="030F0702030302020204" pitchFamily="66" charset="0"/>
              </a:rPr>
              <a:t>Use sticky notes with action items on them</a:t>
            </a:r>
          </a:p>
          <a:p>
            <a:pPr marL="214313" indent="-214313">
              <a:buFont typeface="Arial" panose="020B0604020202020204" pitchFamily="34" charset="0"/>
              <a:buChar char="•"/>
            </a:pPr>
            <a:r>
              <a:rPr lang="en-US" sz="1050" dirty="0">
                <a:latin typeface="Comic Sans MS" panose="030F0702030302020204" pitchFamily="66" charset="0"/>
              </a:rPr>
              <a:t>Works well with a team</a:t>
            </a:r>
          </a:p>
          <a:p>
            <a:endParaRPr lang="en-US" sz="1050" dirty="0">
              <a:latin typeface="Comic Sans MS" panose="030F0702030302020204" pitchFamily="66" charset="0"/>
            </a:endParaRPr>
          </a:p>
          <a:p>
            <a:r>
              <a:rPr lang="en-US" sz="1050" b="1" dirty="0">
                <a:latin typeface="Comic Sans MS" panose="030F0702030302020204" pitchFamily="66" charset="0"/>
              </a:rPr>
              <a:t>Could you use this tool with your core team in a small organization?</a:t>
            </a:r>
          </a:p>
          <a:p>
            <a:endParaRPr lang="en-US" sz="1050" b="1" dirty="0">
              <a:latin typeface="Comic Sans MS" panose="030F0702030302020204" pitchFamily="66" charset="0"/>
            </a:endParaRPr>
          </a:p>
          <a:p>
            <a:r>
              <a:rPr lang="en-US" sz="1050" b="1" dirty="0">
                <a:solidFill>
                  <a:srgbClr val="0070C0"/>
                </a:solidFill>
                <a:latin typeface="Comic Sans MS" panose="030F0702030302020204" pitchFamily="66" charset="0"/>
              </a:rPr>
              <a:t>Share your thoughts in chat</a:t>
            </a:r>
          </a:p>
          <a:p>
            <a:endParaRPr lang="en-US" sz="1350" dirty="0"/>
          </a:p>
        </p:txBody>
      </p:sp>
    </p:spTree>
    <p:extLst>
      <p:ext uri="{BB962C8B-B14F-4D97-AF65-F5344CB8AC3E}">
        <p14:creationId xmlns:p14="http://schemas.microsoft.com/office/powerpoint/2010/main" val="4235836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2325" y="1119329"/>
            <a:ext cx="7989752" cy="1083329"/>
          </a:xfrm>
        </p:spPr>
        <p:txBody>
          <a:bodyPr>
            <a:normAutofit fontScale="90000"/>
          </a:bodyPr>
          <a:lstStyle/>
          <a:p>
            <a:pPr algn="ctr"/>
            <a:r>
              <a:rPr lang="en-US" sz="4000" b="1" cap="none" dirty="0" smtClean="0"/>
              <a:t>How does a PSO work with providers?</a:t>
            </a:r>
            <a:r>
              <a:rPr lang="en-US" dirty="0" smtClean="0"/>
              <a:t/>
            </a:r>
            <a:br>
              <a:rPr lang="en-US" dirty="0" smtClean="0"/>
            </a:br>
            <a:endParaRPr lang="en-US" dirty="0"/>
          </a:p>
        </p:txBody>
      </p:sp>
      <p:sp>
        <p:nvSpPr>
          <p:cNvPr id="6" name="Content Placeholder 5"/>
          <p:cNvSpPr>
            <a:spLocks noGrp="1"/>
          </p:cNvSpPr>
          <p:nvPr>
            <p:ph idx="1"/>
          </p:nvPr>
        </p:nvSpPr>
        <p:spPr/>
        <p:txBody>
          <a:bodyPr/>
          <a:lstStyle/>
          <a:p>
            <a:pPr marL="0" indent="0">
              <a:buNone/>
            </a:pPr>
            <a:r>
              <a:rPr lang="en-US" dirty="0" smtClean="0"/>
              <a:t>  </a:t>
            </a:r>
            <a:endParaRPr lang="en-US" dirty="0"/>
          </a:p>
        </p:txBody>
      </p:sp>
      <p:pic>
        <p:nvPicPr>
          <p:cNvPr id="8" name="Picture 7"/>
          <p:cNvPicPr>
            <a:picLocks noChangeAspect="1"/>
          </p:cNvPicPr>
          <p:nvPr/>
        </p:nvPicPr>
        <p:blipFill>
          <a:blip r:embed="rId3"/>
          <a:stretch>
            <a:fillRect/>
          </a:stretch>
        </p:blipFill>
        <p:spPr>
          <a:xfrm>
            <a:off x="419871" y="2079812"/>
            <a:ext cx="8277213" cy="4518211"/>
          </a:xfrm>
          <a:prstGeom prst="rect">
            <a:avLst/>
          </a:prstGeom>
        </p:spPr>
      </p:pic>
    </p:spTree>
    <p:extLst>
      <p:ext uri="{BB962C8B-B14F-4D97-AF65-F5344CB8AC3E}">
        <p14:creationId xmlns:p14="http://schemas.microsoft.com/office/powerpoint/2010/main" val="25285916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prstClr val="white"/>
                </a:solidFill>
                <a:latin typeface="Gill Sans MT" panose="020B0502020104020203"/>
              </a:rPr>
              <a:t>Check-in For Relevance</a:t>
            </a:r>
            <a:endParaRPr lang="en-US" dirty="0"/>
          </a:p>
        </p:txBody>
      </p:sp>
      <p:sp>
        <p:nvSpPr>
          <p:cNvPr id="3" name="Content Placeholder 2"/>
          <p:cNvSpPr>
            <a:spLocks noGrp="1"/>
          </p:cNvSpPr>
          <p:nvPr>
            <p:ph idx="1"/>
          </p:nvPr>
        </p:nvSpPr>
        <p:spPr>
          <a:xfrm>
            <a:off x="228600" y="1600201"/>
            <a:ext cx="8458015" cy="3886199"/>
          </a:xfrm>
        </p:spPr>
        <p:txBody>
          <a:bodyPr>
            <a:normAutofit fontScale="85000" lnSpcReduction="10000"/>
          </a:bodyPr>
          <a:lstStyle/>
          <a:p>
            <a:r>
              <a:rPr lang="en-US" dirty="0" smtClean="0"/>
              <a:t>How does knowledge of human factors and systems help us create strong action plans for improvement? </a:t>
            </a:r>
          </a:p>
          <a:p>
            <a:r>
              <a:rPr lang="en-US" dirty="0" smtClean="0"/>
              <a:t>Are strong actions more difficult to implement?</a:t>
            </a:r>
          </a:p>
          <a:p>
            <a:r>
              <a:rPr lang="en-US" dirty="0" smtClean="0"/>
              <a:t>Are weaker actions easier to implement?</a:t>
            </a:r>
          </a:p>
          <a:p>
            <a:r>
              <a:rPr lang="en-US" dirty="0" smtClean="0"/>
              <a:t>When are weaker actions appropriate to use?</a:t>
            </a:r>
          </a:p>
          <a:p>
            <a:r>
              <a:rPr lang="en-US" dirty="0" smtClean="0"/>
              <a:t>Which type of actions to you use most often in your action plans?</a:t>
            </a:r>
          </a:p>
          <a:p>
            <a:r>
              <a:rPr lang="en-US" dirty="0"/>
              <a:t>C</a:t>
            </a:r>
            <a:r>
              <a:rPr lang="en-US" dirty="0" smtClean="0"/>
              <a:t>ould the hierarchy and priority matrix help you create stronger action plans?</a:t>
            </a:r>
          </a:p>
        </p:txBody>
      </p:sp>
    </p:spTree>
    <p:extLst>
      <p:ext uri="{BB962C8B-B14F-4D97-AF65-F5344CB8AC3E}">
        <p14:creationId xmlns:p14="http://schemas.microsoft.com/office/powerpoint/2010/main" val="15203725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5461-0430-48D3-A0E1-A517E8F332EF}"/>
              </a:ext>
            </a:extLst>
          </p:cNvPr>
          <p:cNvSpPr>
            <a:spLocks noGrp="1"/>
          </p:cNvSpPr>
          <p:nvPr>
            <p:ph type="title"/>
          </p:nvPr>
        </p:nvSpPr>
        <p:spPr/>
        <p:txBody>
          <a:bodyPr/>
          <a:lstStyle/>
          <a:p>
            <a:r>
              <a:rPr lang="en-US" dirty="0"/>
              <a:t>Obj. 9 </a:t>
            </a:r>
            <a:r>
              <a:rPr lang="en-US" dirty="0" smtClean="0"/>
              <a:t>Homework</a:t>
            </a:r>
            <a:r>
              <a:rPr lang="en-US" dirty="0" smtClean="0"/>
              <a:t> </a:t>
            </a:r>
            <a:r>
              <a:rPr lang="en-US" dirty="0"/>
              <a:t>Assignment</a:t>
            </a:r>
          </a:p>
        </p:txBody>
      </p:sp>
      <p:sp>
        <p:nvSpPr>
          <p:cNvPr id="3" name="Content Placeholder 2">
            <a:extLst>
              <a:ext uri="{FF2B5EF4-FFF2-40B4-BE49-F238E27FC236}">
                <a16:creationId xmlns:a16="http://schemas.microsoft.com/office/drawing/2014/main" id="{4292F206-C3AD-4F34-ADBA-4A3C97AEF485}"/>
              </a:ext>
            </a:extLst>
          </p:cNvPr>
          <p:cNvSpPr>
            <a:spLocks noGrp="1"/>
          </p:cNvSpPr>
          <p:nvPr>
            <p:ph idx="1"/>
          </p:nvPr>
        </p:nvSpPr>
        <p:spPr/>
        <p:txBody>
          <a:bodyPr>
            <a:normAutofit fontScale="77500" lnSpcReduction="20000"/>
          </a:bodyPr>
          <a:lstStyle/>
          <a:p>
            <a:pPr marL="0" indent="0">
              <a:buNone/>
            </a:pPr>
            <a:r>
              <a:rPr lang="en-US" b="1" dirty="0"/>
              <a:t>Homework with mentor</a:t>
            </a:r>
          </a:p>
          <a:p>
            <a:pPr lvl="0"/>
            <a:r>
              <a:rPr lang="en-US" dirty="0"/>
              <a:t>How does the mentor’s organization tie patient safety culture to organizational culture and make it a priority?</a:t>
            </a:r>
          </a:p>
          <a:p>
            <a:pPr lvl="0"/>
            <a:r>
              <a:rPr lang="en-US" dirty="0"/>
              <a:t>What patient safety metrics does the mentor’s organization track?  How are they reported to the Board of directors? What education is the Board given about patient safety?</a:t>
            </a:r>
          </a:p>
          <a:p>
            <a:pPr lvl="0"/>
            <a:r>
              <a:rPr lang="en-US" dirty="0"/>
              <a:t>How does the mentor’s organization use the SOPS results?  What interventions are they implementing to improve their culture of safety?</a:t>
            </a:r>
          </a:p>
          <a:p>
            <a:pPr lvl="0"/>
            <a:r>
              <a:rPr lang="en-US" dirty="0"/>
              <a:t>How does the mentor encourage reporting?  How are near misses reported?  When is an RCA done at the mentor’s organization and how do they conduct it?  Suggestions and lessons learned?</a:t>
            </a:r>
          </a:p>
        </p:txBody>
      </p:sp>
    </p:spTree>
    <p:extLst>
      <p:ext uri="{BB962C8B-B14F-4D97-AF65-F5344CB8AC3E}">
        <p14:creationId xmlns:p14="http://schemas.microsoft.com/office/powerpoint/2010/main" val="469038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339F4-1EA7-4367-A60F-C2CB19D033F9}"/>
              </a:ext>
            </a:extLst>
          </p:cNvPr>
          <p:cNvSpPr>
            <a:spLocks noGrp="1"/>
          </p:cNvSpPr>
          <p:nvPr>
            <p:ph type="title"/>
          </p:nvPr>
        </p:nvSpPr>
        <p:spPr/>
        <p:txBody>
          <a:bodyPr>
            <a:normAutofit fontScale="90000"/>
          </a:bodyPr>
          <a:lstStyle/>
          <a:p>
            <a:r>
              <a:rPr lang="en-US" dirty="0"/>
              <a:t>Obj. 10 Strategies and Resources</a:t>
            </a:r>
          </a:p>
        </p:txBody>
      </p:sp>
      <p:sp>
        <p:nvSpPr>
          <p:cNvPr id="3" name="Content Placeholder 2">
            <a:extLst>
              <a:ext uri="{FF2B5EF4-FFF2-40B4-BE49-F238E27FC236}">
                <a16:creationId xmlns:a16="http://schemas.microsoft.com/office/drawing/2014/main" id="{BC054E7D-A3CA-4B51-B9FE-49FA8DC7583D}"/>
              </a:ext>
            </a:extLst>
          </p:cNvPr>
          <p:cNvSpPr>
            <a:spLocks noGrp="1"/>
          </p:cNvSpPr>
          <p:nvPr>
            <p:ph idx="1"/>
          </p:nvPr>
        </p:nvSpPr>
        <p:spPr/>
        <p:txBody>
          <a:bodyPr/>
          <a:lstStyle/>
          <a:p>
            <a:r>
              <a:rPr lang="en-US" dirty="0"/>
              <a:t>Identify strategies and resources to improve patient safety and quality in healthcare organizations</a:t>
            </a:r>
          </a:p>
          <a:p>
            <a:endParaRPr lang="en-US" dirty="0"/>
          </a:p>
        </p:txBody>
      </p:sp>
    </p:spTree>
    <p:extLst>
      <p:ext uri="{BB962C8B-B14F-4D97-AF65-F5344CB8AC3E}">
        <p14:creationId xmlns:p14="http://schemas.microsoft.com/office/powerpoint/2010/main" val="28800695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6213" y="5105400"/>
            <a:ext cx="7494104" cy="461665"/>
          </a:xfrm>
          <a:prstGeom prst="rect">
            <a:avLst/>
          </a:prstGeom>
          <a:noFill/>
        </p:spPr>
        <p:txBody>
          <a:bodyPr wrap="square" rtlCol="0">
            <a:spAutoFit/>
          </a:bodyPr>
          <a:lstStyle/>
          <a:p>
            <a:r>
              <a:rPr lang="en-US" sz="2400" b="1" dirty="0">
                <a:hlinkClick r:id="rId3"/>
              </a:rPr>
              <a:t>https://</a:t>
            </a:r>
            <a:r>
              <a:rPr lang="en-US" sz="2400" b="1" dirty="0" smtClean="0">
                <a:hlinkClick r:id="rId3"/>
              </a:rPr>
              <a:t>www.nepatientsafety.org/</a:t>
            </a:r>
            <a:r>
              <a:rPr lang="en-US" sz="2400" b="1" dirty="0" smtClean="0"/>
              <a:t> </a:t>
            </a:r>
            <a:endParaRPr lang="en-US" sz="2400" b="1" dirty="0"/>
          </a:p>
        </p:txBody>
      </p:sp>
      <p:pic>
        <p:nvPicPr>
          <p:cNvPr id="8" name="Picture 7"/>
          <p:cNvPicPr>
            <a:picLocks noChangeAspect="1"/>
          </p:cNvPicPr>
          <p:nvPr/>
        </p:nvPicPr>
        <p:blipFill>
          <a:blip r:embed="rId4"/>
          <a:stretch>
            <a:fillRect/>
          </a:stretch>
        </p:blipFill>
        <p:spPr>
          <a:xfrm>
            <a:off x="346213" y="609600"/>
            <a:ext cx="8153400" cy="4267200"/>
          </a:xfrm>
          <a:prstGeom prst="rect">
            <a:avLst/>
          </a:prstGeom>
        </p:spPr>
      </p:pic>
      <p:pic>
        <p:nvPicPr>
          <p:cNvPr id="9" name="Picture 8"/>
          <p:cNvPicPr>
            <a:picLocks noChangeAspect="1"/>
          </p:cNvPicPr>
          <p:nvPr/>
        </p:nvPicPr>
        <p:blipFill>
          <a:blip r:embed="rId5"/>
          <a:stretch>
            <a:fillRect/>
          </a:stretch>
        </p:blipFill>
        <p:spPr>
          <a:xfrm>
            <a:off x="5638800" y="5448163"/>
            <a:ext cx="2493480" cy="695004"/>
          </a:xfrm>
          <a:prstGeom prst="rect">
            <a:avLst/>
          </a:prstGeom>
        </p:spPr>
      </p:pic>
    </p:spTree>
    <p:extLst>
      <p:ext uri="{BB962C8B-B14F-4D97-AF65-F5344CB8AC3E}">
        <p14:creationId xmlns:p14="http://schemas.microsoft.com/office/powerpoint/2010/main" val="2059475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vert="horz" lIns="0" tIns="45720" rIns="91440" bIns="45720" rtlCol="0" anchor="ctr">
            <a:normAutofit/>
          </a:bodyPr>
          <a:lstStyle/>
          <a:p>
            <a:pPr algn="ctr"/>
            <a:r>
              <a:rPr lang="en-US" sz="4400" b="1" cap="none" dirty="0"/>
              <a:t>NCPS Mission</a:t>
            </a:r>
          </a:p>
        </p:txBody>
      </p:sp>
      <p:sp>
        <p:nvSpPr>
          <p:cNvPr id="3" name="Content Placeholder 2"/>
          <p:cNvSpPr>
            <a:spLocks noGrp="1"/>
          </p:cNvSpPr>
          <p:nvPr>
            <p:ph idx="1"/>
          </p:nvPr>
        </p:nvSpPr>
        <p:spPr/>
        <p:txBody>
          <a:bodyPr>
            <a:normAutofit/>
          </a:bodyPr>
          <a:lstStyle/>
          <a:p>
            <a:pPr>
              <a:spcBef>
                <a:spcPts val="0"/>
              </a:spcBef>
              <a:buNone/>
            </a:pPr>
            <a:endParaRPr lang="en-US" sz="1400" dirty="0">
              <a:solidFill>
                <a:schemeClr val="bg1"/>
              </a:solidFill>
            </a:endParaRPr>
          </a:p>
          <a:p>
            <a:pPr algn="ctr">
              <a:spcBef>
                <a:spcPts val="0"/>
              </a:spcBef>
              <a:buNone/>
            </a:pPr>
            <a:endParaRPr lang="en-US" sz="1800" b="1" dirty="0">
              <a:solidFill>
                <a:schemeClr val="bg1"/>
              </a:solidFill>
            </a:endParaRPr>
          </a:p>
          <a:p>
            <a:pPr algn="ctr">
              <a:spcBef>
                <a:spcPts val="0"/>
              </a:spcBef>
              <a:buNone/>
            </a:pPr>
            <a:r>
              <a:rPr lang="en-US" sz="4400" b="1" i="1" dirty="0">
                <a:solidFill>
                  <a:srgbClr val="002060"/>
                </a:solidFill>
              </a:rPr>
              <a:t>Continuously improve </a:t>
            </a:r>
          </a:p>
          <a:p>
            <a:pPr algn="ctr">
              <a:spcBef>
                <a:spcPts val="0"/>
              </a:spcBef>
              <a:buNone/>
            </a:pPr>
            <a:r>
              <a:rPr lang="en-US" sz="4400" b="1" i="1" dirty="0">
                <a:solidFill>
                  <a:srgbClr val="002060"/>
                </a:solidFill>
              </a:rPr>
              <a:t>the safety and quality of </a:t>
            </a:r>
          </a:p>
          <a:p>
            <a:pPr algn="ctr">
              <a:spcBef>
                <a:spcPts val="0"/>
              </a:spcBef>
              <a:buNone/>
            </a:pPr>
            <a:r>
              <a:rPr lang="en-US" sz="4400" b="1" i="1" dirty="0">
                <a:solidFill>
                  <a:srgbClr val="002060"/>
                </a:solidFill>
              </a:rPr>
              <a:t>healthcare delivery </a:t>
            </a:r>
          </a:p>
          <a:p>
            <a:pPr marL="0" indent="0">
              <a:buNone/>
            </a:pPr>
            <a:endParaRPr lang="en-US" dirty="0"/>
          </a:p>
        </p:txBody>
      </p:sp>
      <p:sp>
        <p:nvSpPr>
          <p:cNvPr id="8" name="Slide Number Placeholder 7"/>
          <p:cNvSpPr>
            <a:spLocks noGrp="1"/>
          </p:cNvSpPr>
          <p:nvPr>
            <p:ph type="sldNum" sz="quarter" idx="4294967295"/>
          </p:nvPr>
        </p:nvSpPr>
        <p:spPr>
          <a:xfrm>
            <a:off x="7010400" y="6356350"/>
            <a:ext cx="2133600" cy="365125"/>
          </a:xfrm>
        </p:spPr>
        <p:txBody>
          <a:bodyPr/>
          <a:lstStyle/>
          <a:p>
            <a:fld id="{2EF1896D-78F2-CC46-B0E3-C1898F9CDC37}" type="slidenum">
              <a:rPr lang="en-US" smtClean="0"/>
              <a:t>84</a:t>
            </a:fld>
            <a:endParaRPr lang="en-US" dirty="0"/>
          </a:p>
        </p:txBody>
      </p:sp>
      <p:pic>
        <p:nvPicPr>
          <p:cNvPr id="2" name="Picture 1"/>
          <p:cNvPicPr>
            <a:picLocks noChangeAspect="1"/>
          </p:cNvPicPr>
          <p:nvPr/>
        </p:nvPicPr>
        <p:blipFill>
          <a:blip r:embed="rId3"/>
          <a:stretch>
            <a:fillRect/>
          </a:stretch>
        </p:blipFill>
        <p:spPr>
          <a:xfrm>
            <a:off x="457015" y="428218"/>
            <a:ext cx="2133785" cy="591363"/>
          </a:xfrm>
          <a:prstGeom prst="rect">
            <a:avLst/>
          </a:prstGeom>
        </p:spPr>
      </p:pic>
    </p:spTree>
    <p:extLst>
      <p:ext uri="{BB962C8B-B14F-4D97-AF65-F5344CB8AC3E}">
        <p14:creationId xmlns:p14="http://schemas.microsoft.com/office/powerpoint/2010/main" val="26128991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solidFill>
            <a:srgbClr val="002060"/>
          </a:solidFill>
        </p:spPr>
        <p:txBody>
          <a:bodyPr vert="horz" lIns="0" tIns="45720" rIns="91440" bIns="45720" rtlCol="0" anchor="ctr">
            <a:normAutofit/>
          </a:bodyPr>
          <a:lstStyle/>
          <a:p>
            <a:pPr algn="ctr"/>
            <a:r>
              <a:rPr lang="en-US" b="1" cap="none" dirty="0">
                <a:solidFill>
                  <a:schemeClr val="bg1"/>
                </a:solidFill>
              </a:rPr>
              <a:t>NCPS Goals</a:t>
            </a:r>
          </a:p>
        </p:txBody>
      </p:sp>
      <p:sp>
        <p:nvSpPr>
          <p:cNvPr id="2" name="Content Placeholder 1"/>
          <p:cNvSpPr>
            <a:spLocks noGrp="1"/>
          </p:cNvSpPr>
          <p:nvPr>
            <p:ph idx="1"/>
          </p:nvPr>
        </p:nvSpPr>
        <p:spPr/>
        <p:txBody>
          <a:bodyPr>
            <a:normAutofit/>
          </a:bodyPr>
          <a:lstStyle/>
          <a:p>
            <a:endParaRPr lang="en-US" b="1" i="1" dirty="0"/>
          </a:p>
          <a:p>
            <a:pPr marL="45720" indent="0">
              <a:buNone/>
            </a:pPr>
            <a:endParaRPr lang="en-US" sz="3200" dirty="0"/>
          </a:p>
        </p:txBody>
      </p:sp>
      <p:sp>
        <p:nvSpPr>
          <p:cNvPr id="7" name="Slide Number Placeholder 6"/>
          <p:cNvSpPr>
            <a:spLocks noGrp="1"/>
          </p:cNvSpPr>
          <p:nvPr>
            <p:ph type="sldNum" sz="quarter" idx="4294967295"/>
          </p:nvPr>
        </p:nvSpPr>
        <p:spPr>
          <a:xfrm>
            <a:off x="7010400" y="6356350"/>
            <a:ext cx="2133600" cy="365125"/>
          </a:xfrm>
        </p:spPr>
        <p:txBody>
          <a:bodyPr/>
          <a:lstStyle/>
          <a:p>
            <a:fld id="{2EF1896D-78F2-CC46-B0E3-C1898F9CDC37}" type="slidenum">
              <a:rPr lang="en-US" smtClean="0"/>
              <a:t>85</a:t>
            </a:fld>
            <a:endParaRPr lang="en-US" dirty="0"/>
          </a:p>
        </p:txBody>
      </p:sp>
      <p:sp>
        <p:nvSpPr>
          <p:cNvPr id="8" name="TextBox 7"/>
          <p:cNvSpPr txBox="1"/>
          <p:nvPr/>
        </p:nvSpPr>
        <p:spPr>
          <a:xfrm>
            <a:off x="283112" y="1236197"/>
            <a:ext cx="8420100" cy="5237973"/>
          </a:xfrm>
          <a:prstGeom prst="rect">
            <a:avLst/>
          </a:prstGeom>
          <a:noFill/>
          <a:ln w="127000">
            <a:noFill/>
          </a:ln>
        </p:spPr>
        <p:txBody>
          <a:bodyPr wrap="square" lIns="97155" tIns="48578" rIns="97155" bIns="48578" rtlCol="0">
            <a:spAutoFit/>
          </a:bodyPr>
          <a:lstStyle/>
          <a:p>
            <a:pPr marL="401638" indent="-401638">
              <a:buClr>
                <a:schemeClr val="tx2"/>
              </a:buClr>
              <a:buSzPct val="150000"/>
              <a:buFont typeface="Calibri" panose="020F0502020204030204" pitchFamily="34" charset="0"/>
              <a:buChar char="□"/>
            </a:pPr>
            <a:r>
              <a:rPr lang="en-US" sz="2000" b="1" i="1" dirty="0">
                <a:latin typeface="Albany AMT" panose="020B0604020202020204" pitchFamily="34" charset="0"/>
                <a:cs typeface="Albany AMT" panose="020B0604020202020204" pitchFamily="34" charset="0"/>
              </a:rPr>
              <a:t>Provide protection for reporting</a:t>
            </a:r>
            <a:endParaRPr lang="en-US" sz="2000" dirty="0">
              <a:latin typeface="Albany AMT" panose="020B0604020202020204" pitchFamily="34" charset="0"/>
              <a:cs typeface="Albany AMT" panose="020B0604020202020204" pitchFamily="34" charset="0"/>
            </a:endParaRPr>
          </a:p>
          <a:p>
            <a:pPr marL="401638" indent="-401638" defTabSz="742950">
              <a:buClr>
                <a:schemeClr val="tx2"/>
              </a:buClr>
              <a:buSzPct val="150000"/>
            </a:pPr>
            <a:r>
              <a:rPr lang="en-US" dirty="0">
                <a:latin typeface="Albany AMT" panose="020B0604020202020204" pitchFamily="34" charset="0"/>
                <a:cs typeface="Albany AMT" panose="020B0604020202020204" pitchFamily="34" charset="0"/>
              </a:rPr>
              <a:t>	</a:t>
            </a:r>
            <a:r>
              <a:rPr lang="en-US" sz="1600" dirty="0">
                <a:solidFill>
                  <a:schemeClr val="accent4"/>
                </a:solidFill>
                <a:latin typeface="Albany AMT" panose="020B0604020202020204" pitchFamily="34" charset="0"/>
                <a:cs typeface="Albany AMT" panose="020B0604020202020204" pitchFamily="34" charset="0"/>
              </a:rPr>
              <a:t>Event investigations that meet the definition of Patient Safety Work Product are made privileged and confidential when reported to a PSO.</a:t>
            </a:r>
          </a:p>
          <a:p>
            <a:pPr marL="401638" indent="-401638" defTabSz="742950">
              <a:buClr>
                <a:schemeClr val="tx2"/>
              </a:buClr>
              <a:buSzPct val="150000"/>
            </a:pPr>
            <a:endParaRPr lang="en-US" sz="1200" dirty="0">
              <a:latin typeface="Albany AMT" panose="020B0604020202020204" pitchFamily="34" charset="0"/>
              <a:cs typeface="Albany AMT" panose="020B0604020202020204" pitchFamily="34" charset="0"/>
            </a:endParaRPr>
          </a:p>
          <a:p>
            <a:pPr marL="401638" indent="-401638">
              <a:buClr>
                <a:schemeClr val="tx2"/>
              </a:buClr>
              <a:buSzPct val="150000"/>
              <a:buFont typeface="Calibri" panose="020F0502020204030204" pitchFamily="34" charset="0"/>
              <a:buChar char="□"/>
            </a:pPr>
            <a:r>
              <a:rPr lang="en-US" sz="2000" b="1" i="1" dirty="0">
                <a:latin typeface="Albany AMT" panose="020B0604020202020204" pitchFamily="34" charset="0"/>
                <a:cs typeface="Albany AMT" panose="020B0604020202020204" pitchFamily="34" charset="0"/>
              </a:rPr>
              <a:t>Learn from reported events</a:t>
            </a:r>
            <a:endParaRPr lang="en-US" sz="2000" dirty="0">
              <a:latin typeface="Albany AMT" panose="020B0604020202020204" pitchFamily="34" charset="0"/>
              <a:cs typeface="Albany AMT" panose="020B0604020202020204" pitchFamily="34" charset="0"/>
            </a:endParaRPr>
          </a:p>
          <a:p>
            <a:pPr marL="401638" indent="-401638" defTabSz="742950">
              <a:buClr>
                <a:schemeClr val="tx2"/>
              </a:buClr>
              <a:buSzPct val="150000"/>
            </a:pPr>
            <a:r>
              <a:rPr lang="en-US" dirty="0">
                <a:latin typeface="Albany AMT" panose="020B0604020202020204" pitchFamily="34" charset="0"/>
                <a:cs typeface="Albany AMT" panose="020B0604020202020204" pitchFamily="34" charset="0"/>
              </a:rPr>
              <a:t>	</a:t>
            </a:r>
            <a:r>
              <a:rPr lang="en-US" sz="1600" dirty="0">
                <a:solidFill>
                  <a:schemeClr val="accent4"/>
                </a:solidFill>
                <a:latin typeface="Albany AMT" panose="020B0604020202020204" pitchFamily="34" charset="0"/>
                <a:cs typeface="Albany AMT" panose="020B0604020202020204" pitchFamily="34" charset="0"/>
              </a:rPr>
              <a:t>Learning from event review and data aggregation informs the development of feedback, training, and education. </a:t>
            </a:r>
          </a:p>
          <a:p>
            <a:pPr marL="401638" indent="-401638" defTabSz="742950">
              <a:buClr>
                <a:schemeClr val="tx2"/>
              </a:buClr>
              <a:buSzPct val="150000"/>
            </a:pPr>
            <a:endParaRPr lang="en-US" sz="1200" dirty="0">
              <a:latin typeface="Albany AMT" panose="020B0604020202020204" pitchFamily="34" charset="0"/>
              <a:cs typeface="Albany AMT" panose="020B0604020202020204" pitchFamily="34" charset="0"/>
            </a:endParaRPr>
          </a:p>
          <a:p>
            <a:pPr marL="401638" indent="-401638">
              <a:buClr>
                <a:schemeClr val="tx2"/>
              </a:buClr>
              <a:buSzPct val="150000"/>
              <a:buFont typeface="Calibri" panose="020F0502020204030204" pitchFamily="34" charset="0"/>
              <a:buChar char="□"/>
            </a:pPr>
            <a:r>
              <a:rPr lang="en-US" sz="2000" b="1" i="1" dirty="0">
                <a:latin typeface="Albany AMT" panose="020B0604020202020204" pitchFamily="34" charset="0"/>
                <a:cs typeface="Albany AMT" panose="020B0604020202020204" pitchFamily="34" charset="0"/>
              </a:rPr>
              <a:t>Share learning</a:t>
            </a:r>
            <a:endParaRPr lang="en-US" sz="2000" dirty="0">
              <a:latin typeface="Albany AMT" panose="020B0604020202020204" pitchFamily="34" charset="0"/>
              <a:cs typeface="Albany AMT" panose="020B0604020202020204" pitchFamily="34" charset="0"/>
            </a:endParaRPr>
          </a:p>
          <a:p>
            <a:pPr marL="401638" indent="-401638" defTabSz="685800">
              <a:buClr>
                <a:schemeClr val="tx2"/>
              </a:buClr>
              <a:buSzPct val="150000"/>
            </a:pPr>
            <a:r>
              <a:rPr lang="en-US" dirty="0">
                <a:latin typeface="Albany AMT" panose="020B0604020202020204" pitchFamily="34" charset="0"/>
                <a:cs typeface="Albany AMT" panose="020B0604020202020204" pitchFamily="34" charset="0"/>
              </a:rPr>
              <a:t>	</a:t>
            </a:r>
            <a:r>
              <a:rPr lang="en-US" sz="1600" dirty="0">
                <a:solidFill>
                  <a:schemeClr val="accent4"/>
                </a:solidFill>
                <a:latin typeface="Albany AMT" panose="020B0604020202020204" pitchFamily="34" charset="0"/>
                <a:cs typeface="Albany AMT" panose="020B0604020202020204" pitchFamily="34" charset="0"/>
              </a:rPr>
              <a:t>As an integral component of the patient safety learning system, products such as de-identified events, patient safety alerts, and reporting summaries are provided to members. </a:t>
            </a:r>
          </a:p>
          <a:p>
            <a:pPr marL="401638" indent="-401638" defTabSz="685800">
              <a:buClr>
                <a:schemeClr val="tx2"/>
              </a:buClr>
              <a:buSzPct val="150000"/>
            </a:pPr>
            <a:endParaRPr lang="en-US" sz="1200" dirty="0">
              <a:latin typeface="Albany AMT" panose="020B0604020202020204" pitchFamily="34" charset="0"/>
              <a:cs typeface="Albany AMT" panose="020B0604020202020204" pitchFamily="34" charset="0"/>
            </a:endParaRPr>
          </a:p>
          <a:p>
            <a:pPr marL="401638" indent="-401638">
              <a:buClr>
                <a:schemeClr val="tx2"/>
              </a:buClr>
              <a:buSzPct val="150000"/>
              <a:buFont typeface="Calibri" panose="020F0502020204030204" pitchFamily="34" charset="0"/>
              <a:buChar char="□"/>
              <a:tabLst>
                <a:tab pos="457200" algn="l"/>
              </a:tabLst>
            </a:pPr>
            <a:r>
              <a:rPr lang="en-US" sz="2000" b="1" i="1" dirty="0">
                <a:latin typeface="Albany AMT" panose="020B0604020202020204" pitchFamily="34" charset="0"/>
                <a:cs typeface="Albany AMT" panose="020B0604020202020204" pitchFamily="34" charset="0"/>
              </a:rPr>
              <a:t>Offer resources</a:t>
            </a:r>
            <a:endParaRPr lang="en-US" sz="2000" dirty="0">
              <a:latin typeface="Albany AMT" panose="020B0604020202020204" pitchFamily="34" charset="0"/>
              <a:cs typeface="Albany AMT" panose="020B0604020202020204" pitchFamily="34" charset="0"/>
            </a:endParaRPr>
          </a:p>
          <a:p>
            <a:pPr marL="401638" indent="-401638">
              <a:buClr>
                <a:schemeClr val="tx2"/>
              </a:buClr>
              <a:buSzPct val="150000"/>
              <a:tabLst>
                <a:tab pos="685800" algn="l"/>
              </a:tabLst>
            </a:pPr>
            <a:r>
              <a:rPr lang="en-US" dirty="0">
                <a:latin typeface="Albany AMT" panose="020B0604020202020204" pitchFamily="34" charset="0"/>
                <a:cs typeface="Albany AMT" panose="020B0604020202020204" pitchFamily="34" charset="0"/>
              </a:rPr>
              <a:t>	</a:t>
            </a:r>
            <a:r>
              <a:rPr lang="en-US" sz="1600" dirty="0">
                <a:solidFill>
                  <a:schemeClr val="accent4"/>
                </a:solidFill>
                <a:latin typeface="Albany AMT" panose="020B0604020202020204" pitchFamily="34" charset="0"/>
                <a:cs typeface="Albany AMT" panose="020B0604020202020204" pitchFamily="34" charset="0"/>
              </a:rPr>
              <a:t>Members receive feedback on events, root cause analysis support, information about evidence-based best practices, and patient safety culture development. </a:t>
            </a:r>
          </a:p>
          <a:p>
            <a:pPr marL="401638" indent="-401638">
              <a:buClr>
                <a:schemeClr val="tx2"/>
              </a:buClr>
              <a:buSzPct val="150000"/>
              <a:tabLst>
                <a:tab pos="685800" algn="l"/>
              </a:tabLst>
            </a:pPr>
            <a:endParaRPr lang="en-US" sz="1200" dirty="0">
              <a:latin typeface="Albany AMT" panose="020B0604020202020204" pitchFamily="34" charset="0"/>
              <a:cs typeface="Albany AMT" panose="020B0604020202020204" pitchFamily="34" charset="0"/>
            </a:endParaRPr>
          </a:p>
          <a:p>
            <a:pPr marL="401638" lvl="0" indent="-401638">
              <a:buClr>
                <a:schemeClr val="tx2"/>
              </a:buClr>
              <a:buSzPct val="150000"/>
              <a:buFont typeface="Calibri" panose="020F0502020204030204" pitchFamily="34" charset="0"/>
              <a:buChar char="□"/>
            </a:pPr>
            <a:r>
              <a:rPr lang="en-US" sz="2000" b="1" i="1" dirty="0">
                <a:latin typeface="Albany AMT" panose="020B0604020202020204" pitchFamily="34" charset="0"/>
                <a:cs typeface="Albany AMT" panose="020B0604020202020204" pitchFamily="34" charset="0"/>
              </a:rPr>
              <a:t>Provide education and training</a:t>
            </a:r>
            <a:r>
              <a:rPr lang="en-US" sz="2000" dirty="0">
                <a:latin typeface="Albany AMT" panose="020B0604020202020204" pitchFamily="34" charset="0"/>
                <a:cs typeface="Albany AMT" panose="020B0604020202020204" pitchFamily="34" charset="0"/>
              </a:rPr>
              <a:t> </a:t>
            </a:r>
          </a:p>
          <a:p>
            <a:pPr marL="401638" lvl="0" indent="-401638">
              <a:buClr>
                <a:schemeClr val="tx2"/>
              </a:buClr>
              <a:buSzPct val="150000"/>
              <a:tabLst>
                <a:tab pos="742950" algn="l"/>
              </a:tabLst>
            </a:pPr>
            <a:r>
              <a:rPr lang="en-US" dirty="0">
                <a:latin typeface="Albany AMT" panose="020B0604020202020204" pitchFamily="34" charset="0"/>
                <a:cs typeface="Albany AMT" panose="020B0604020202020204" pitchFamily="34" charset="0"/>
              </a:rPr>
              <a:t>	</a:t>
            </a:r>
            <a:r>
              <a:rPr lang="en-US" sz="1600" dirty="0">
                <a:solidFill>
                  <a:schemeClr val="accent4"/>
                </a:solidFill>
                <a:latin typeface="Albany AMT" panose="020B0604020202020204" pitchFamily="34" charset="0"/>
                <a:cs typeface="Albany AMT" panose="020B0604020202020204" pitchFamily="34" charset="0"/>
              </a:rPr>
              <a:t>Offerings include quarterly member education, annual RCA training, and conference sessions specific to patient safety. </a:t>
            </a:r>
          </a:p>
        </p:txBody>
      </p:sp>
      <p:pic>
        <p:nvPicPr>
          <p:cNvPr id="3" name="Picture 2"/>
          <p:cNvPicPr>
            <a:picLocks noChangeAspect="1"/>
          </p:cNvPicPr>
          <p:nvPr/>
        </p:nvPicPr>
        <p:blipFill>
          <a:blip r:embed="rId3"/>
          <a:stretch>
            <a:fillRect/>
          </a:stretch>
        </p:blipFill>
        <p:spPr>
          <a:xfrm>
            <a:off x="685800" y="414647"/>
            <a:ext cx="2133785" cy="591363"/>
          </a:xfrm>
          <a:prstGeom prst="rect">
            <a:avLst/>
          </a:prstGeom>
        </p:spPr>
      </p:pic>
    </p:spTree>
    <p:extLst>
      <p:ext uri="{BB962C8B-B14F-4D97-AF65-F5344CB8AC3E}">
        <p14:creationId xmlns:p14="http://schemas.microsoft.com/office/powerpoint/2010/main" val="6580746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 y="37307"/>
            <a:ext cx="8229600" cy="1143000"/>
          </a:xfrm>
        </p:spPr>
        <p:txBody>
          <a:bodyPr vert="horz" lIns="0" tIns="45720" rIns="91440" bIns="45720" rtlCol="0" anchor="ctr">
            <a:normAutofit/>
          </a:bodyPr>
          <a:lstStyle/>
          <a:p>
            <a:pPr algn="ctr"/>
            <a:r>
              <a:rPr lang="en-US" b="1" cap="none" dirty="0"/>
              <a:t>Membership is Voluntary</a:t>
            </a:r>
          </a:p>
        </p:txBody>
      </p:sp>
      <p:sp>
        <p:nvSpPr>
          <p:cNvPr id="2" name="Content Placeholder 1"/>
          <p:cNvSpPr>
            <a:spLocks noGrp="1"/>
          </p:cNvSpPr>
          <p:nvPr>
            <p:ph idx="1"/>
          </p:nvPr>
        </p:nvSpPr>
        <p:spPr>
          <a:xfrm>
            <a:off x="457200" y="1180308"/>
            <a:ext cx="8229600" cy="4945856"/>
          </a:xfrm>
        </p:spPr>
        <p:txBody>
          <a:bodyPr/>
          <a:lstStyle/>
          <a:p>
            <a:r>
              <a:rPr lang="en-US" sz="3200" dirty="0"/>
              <a:t>Currently </a:t>
            </a:r>
            <a:r>
              <a:rPr lang="en-US" dirty="0"/>
              <a:t>63 hospital and ambulatory surgery center </a:t>
            </a:r>
            <a:r>
              <a:rPr lang="en-US" sz="3200" dirty="0"/>
              <a:t>members in Nebraska and Iowa</a:t>
            </a:r>
          </a:p>
          <a:p>
            <a:r>
              <a:rPr lang="en-US" sz="3200" dirty="0"/>
              <a:t>All physicians, osteopathic physicians and physician assistants licensed in Nebraska</a:t>
            </a:r>
            <a:endParaRPr lang="en-US" dirty="0"/>
          </a:p>
          <a:p>
            <a:r>
              <a:rPr lang="en-US" dirty="0"/>
              <a:t>As a federally listed PSO, NCPS can serve all types of providers in any state</a:t>
            </a:r>
          </a:p>
        </p:txBody>
      </p:sp>
      <p:sp>
        <p:nvSpPr>
          <p:cNvPr id="4" name="Slide Number Placeholder 3"/>
          <p:cNvSpPr>
            <a:spLocks noGrp="1"/>
          </p:cNvSpPr>
          <p:nvPr>
            <p:ph type="sldNum" sz="quarter" idx="4294967295"/>
          </p:nvPr>
        </p:nvSpPr>
        <p:spPr>
          <a:xfrm>
            <a:off x="7010400" y="6356350"/>
            <a:ext cx="2133600" cy="365125"/>
          </a:xfrm>
        </p:spPr>
        <p:txBody>
          <a:bodyPr/>
          <a:lstStyle/>
          <a:p>
            <a:fld id="{2EF1896D-78F2-CC46-B0E3-C1898F9CDC37}" type="slidenum">
              <a:rPr lang="en-US" smtClean="0"/>
              <a:t>86</a:t>
            </a:fld>
            <a:endParaRPr lang="en-US" dirty="0"/>
          </a:p>
        </p:txBody>
      </p:sp>
    </p:spTree>
    <p:extLst>
      <p:ext uri="{BB962C8B-B14F-4D97-AF65-F5344CB8AC3E}">
        <p14:creationId xmlns:p14="http://schemas.microsoft.com/office/powerpoint/2010/main" val="8412329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066800"/>
          </a:xfrm>
        </p:spPr>
        <p:txBody>
          <a:bodyPr/>
          <a:lstStyle/>
          <a:p>
            <a:r>
              <a:rPr lang="en-US" dirty="0"/>
              <a:t> </a:t>
            </a:r>
          </a:p>
        </p:txBody>
      </p:sp>
      <p:sp>
        <p:nvSpPr>
          <p:cNvPr id="3" name="Content Placeholder 2"/>
          <p:cNvSpPr>
            <a:spLocks noGrp="1"/>
          </p:cNvSpPr>
          <p:nvPr>
            <p:ph idx="1"/>
          </p:nvPr>
        </p:nvSpPr>
        <p:spPr>
          <a:xfrm>
            <a:off x="457015" y="1489901"/>
            <a:ext cx="8229600" cy="3844099"/>
          </a:xfrm>
        </p:spPr>
        <p:txBody>
          <a:bodyPr>
            <a:normAutofit fontScale="92500"/>
          </a:bodyPr>
          <a:lstStyle/>
          <a:p>
            <a:r>
              <a:rPr lang="en-US" sz="2700" b="1" dirty="0"/>
              <a:t>The Benefits of Belonging to a Patient Safety Organization</a:t>
            </a:r>
          </a:p>
          <a:p>
            <a:r>
              <a:rPr lang="en-US" sz="2700" b="1" dirty="0"/>
              <a:t>Creating Second Victim Resilience through Peer Support </a:t>
            </a:r>
          </a:p>
          <a:p>
            <a:r>
              <a:rPr lang="en-US" sz="2700" b="1" dirty="0"/>
              <a:t>Using Surveys on Patient Safety Culture to Evaluate and Improve Safety Culture </a:t>
            </a:r>
          </a:p>
          <a:p>
            <a:r>
              <a:rPr lang="en-US" sz="2700" b="1" dirty="0"/>
              <a:t>Medical Human Factors: How to Improve Human- System Interactions for Safer Healthcare Delivery </a:t>
            </a:r>
          </a:p>
          <a:p>
            <a:r>
              <a:rPr lang="en-US" sz="2700" b="1" dirty="0"/>
              <a:t>Stories of Silence, or Speaking Up? Psychological Safety in Healthcare Teams and Organizations </a:t>
            </a:r>
          </a:p>
          <a:p>
            <a:endParaRPr lang="en-US" sz="2400" b="1" dirty="0"/>
          </a:p>
        </p:txBody>
      </p:sp>
      <p:sp>
        <p:nvSpPr>
          <p:cNvPr id="2" name="Slide Number Placeholder 1"/>
          <p:cNvSpPr>
            <a:spLocks noGrp="1"/>
          </p:cNvSpPr>
          <p:nvPr>
            <p:ph type="sldNum" sz="quarter" idx="4294967295"/>
          </p:nvPr>
        </p:nvSpPr>
        <p:spPr>
          <a:xfrm>
            <a:off x="7010400" y="6356350"/>
            <a:ext cx="2133600" cy="365125"/>
          </a:xfrm>
        </p:spPr>
        <p:txBody>
          <a:bodyPr/>
          <a:lstStyle/>
          <a:p>
            <a:fld id="{4FAB73BC-B049-4115-A692-8D63A059BFB8}" type="slidenum">
              <a:rPr lang="en-US" smtClean="0"/>
              <a:t>87</a:t>
            </a:fld>
            <a:endParaRPr lang="en-US" dirty="0"/>
          </a:p>
        </p:txBody>
      </p:sp>
      <p:sp>
        <p:nvSpPr>
          <p:cNvPr id="4" name="Title 1"/>
          <p:cNvSpPr txBox="1">
            <a:spLocks/>
          </p:cNvSpPr>
          <p:nvPr/>
        </p:nvSpPr>
        <p:spPr>
          <a:xfrm>
            <a:off x="-228600" y="152400"/>
            <a:ext cx="9144000" cy="1337500"/>
          </a:xfrm>
          <a:prstGeom prst="rect">
            <a:avLst/>
          </a:prstGeom>
        </p:spPr>
        <p:txBody>
          <a:bodyPr vert="horz" lIns="0" tIns="45720" rIns="91440" bIns="45720" rtlCol="0" anchor="ctr">
            <a:normAutofit/>
          </a:bodyPr>
          <a:lstStyle>
            <a:lvl1pPr algn="l" defTabSz="914400" rtl="0" eaLnBrk="1" latinLnBrk="0" hangingPunct="1">
              <a:lnSpc>
                <a:spcPct val="85000"/>
              </a:lnSpc>
              <a:spcBef>
                <a:spcPct val="0"/>
              </a:spcBef>
              <a:buNone/>
              <a:defRPr sz="4000" kern="1200" cap="all" baseline="0">
                <a:solidFill>
                  <a:srgbClr val="FFFFFF"/>
                </a:solidFill>
                <a:latin typeface="+mj-lt"/>
                <a:ea typeface="+mj-ea"/>
                <a:cs typeface="+mj-cs"/>
              </a:defRPr>
            </a:lvl1pPr>
          </a:lstStyle>
          <a:p>
            <a:pPr algn="ctr"/>
            <a:r>
              <a:rPr lang="en-US" b="1" cap="none" dirty="0"/>
              <a:t>Member </a:t>
            </a:r>
            <a:r>
              <a:rPr lang="en-US" b="1" cap="none" dirty="0" smtClean="0"/>
              <a:t>Education</a:t>
            </a:r>
            <a:endParaRPr lang="en-US" b="1" cap="none" dirty="0"/>
          </a:p>
          <a:p>
            <a:pPr algn="ctr"/>
            <a:endParaRPr lang="en-US" b="1" cap="none" dirty="0"/>
          </a:p>
        </p:txBody>
      </p:sp>
    </p:spTree>
    <p:extLst>
      <p:ext uri="{BB962C8B-B14F-4D97-AF65-F5344CB8AC3E}">
        <p14:creationId xmlns:p14="http://schemas.microsoft.com/office/powerpoint/2010/main" val="2182267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Agency for Healthcare Research and Quality (AHRQ)</a:t>
            </a:r>
            <a:endParaRPr lang="en-US" dirty="0"/>
          </a:p>
        </p:txBody>
      </p:sp>
      <p:pic>
        <p:nvPicPr>
          <p:cNvPr id="4" name="Content Placeholder 3"/>
          <p:cNvPicPr>
            <a:picLocks noGrp="1" noChangeAspect="1"/>
          </p:cNvPicPr>
          <p:nvPr>
            <p:ph idx="1"/>
          </p:nvPr>
        </p:nvPicPr>
        <p:blipFill>
          <a:blip r:embed="rId3"/>
          <a:stretch>
            <a:fillRect/>
          </a:stretch>
        </p:blipFill>
        <p:spPr>
          <a:xfrm>
            <a:off x="457200" y="1929096"/>
            <a:ext cx="8229600" cy="3868171"/>
          </a:xfrm>
          <a:prstGeom prst="rect">
            <a:avLst/>
          </a:prstGeom>
        </p:spPr>
      </p:pic>
      <p:sp>
        <p:nvSpPr>
          <p:cNvPr id="6" name="Rectangle 5"/>
          <p:cNvSpPr/>
          <p:nvPr/>
        </p:nvSpPr>
        <p:spPr>
          <a:xfrm>
            <a:off x="4267200" y="6248400"/>
            <a:ext cx="2414122" cy="369332"/>
          </a:xfrm>
          <a:prstGeom prst="rect">
            <a:avLst/>
          </a:prstGeom>
        </p:spPr>
        <p:txBody>
          <a:bodyPr wrap="none">
            <a:spAutoFit/>
          </a:bodyPr>
          <a:lstStyle/>
          <a:p>
            <a:r>
              <a:rPr lang="en-US" dirty="0">
                <a:hlinkClick r:id="rId4"/>
              </a:rPr>
              <a:t>https://www.ahrq.gov</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23587878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AHRQ PSO Program</a:t>
            </a:r>
            <a:endParaRPr lang="en-US" dirty="0"/>
          </a:p>
        </p:txBody>
      </p:sp>
      <p:sp>
        <p:nvSpPr>
          <p:cNvPr id="3" name="Content Placeholder 2"/>
          <p:cNvSpPr>
            <a:spLocks noGrp="1"/>
          </p:cNvSpPr>
          <p:nvPr>
            <p:ph idx="1"/>
          </p:nvPr>
        </p:nvSpPr>
        <p:spPr/>
        <p:txBody>
          <a:bodyPr/>
          <a:lstStyle/>
          <a:p>
            <a:pPr marL="0" indent="0">
              <a:buNone/>
            </a:pPr>
            <a:r>
              <a:rPr lang="en-US" dirty="0"/>
              <a:t> </a:t>
            </a:r>
            <a:endParaRPr lang="en-US" dirty="0"/>
          </a:p>
        </p:txBody>
      </p:sp>
      <p:pic>
        <p:nvPicPr>
          <p:cNvPr id="4" name="Picture 3"/>
          <p:cNvPicPr>
            <a:picLocks noChangeAspect="1"/>
          </p:cNvPicPr>
          <p:nvPr/>
        </p:nvPicPr>
        <p:blipFill>
          <a:blip r:embed="rId2"/>
          <a:stretch>
            <a:fillRect/>
          </a:stretch>
        </p:blipFill>
        <p:spPr>
          <a:xfrm>
            <a:off x="476250" y="1543050"/>
            <a:ext cx="8062912" cy="4373562"/>
          </a:xfrm>
          <a:prstGeom prst="rect">
            <a:avLst/>
          </a:prstGeom>
        </p:spPr>
      </p:pic>
      <p:sp>
        <p:nvSpPr>
          <p:cNvPr id="6" name="Rectangle 5"/>
          <p:cNvSpPr/>
          <p:nvPr/>
        </p:nvSpPr>
        <p:spPr>
          <a:xfrm>
            <a:off x="3127713" y="6246297"/>
            <a:ext cx="2812886" cy="369332"/>
          </a:xfrm>
          <a:prstGeom prst="rect">
            <a:avLst/>
          </a:prstGeom>
        </p:spPr>
        <p:txBody>
          <a:bodyPr wrap="none">
            <a:spAutoFit/>
          </a:bodyPr>
          <a:lstStyle/>
          <a:p>
            <a:r>
              <a:rPr lang="en-US" dirty="0">
                <a:hlinkClick r:id="rId3"/>
              </a:rPr>
              <a:t>https://</a:t>
            </a:r>
            <a:r>
              <a:rPr lang="en-US" dirty="0" smtClean="0">
                <a:hlinkClick r:id="rId3"/>
              </a:rPr>
              <a:t>pso.ahrq.gov/about</a:t>
            </a:r>
            <a:r>
              <a:rPr lang="en-US" dirty="0" smtClean="0"/>
              <a:t> </a:t>
            </a:r>
            <a:endParaRPr lang="en-US" dirty="0"/>
          </a:p>
        </p:txBody>
      </p:sp>
    </p:spTree>
    <p:extLst>
      <p:ext uri="{BB962C8B-B14F-4D97-AF65-F5344CB8AC3E}">
        <p14:creationId xmlns:p14="http://schemas.microsoft.com/office/powerpoint/2010/main" val="3978391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476" y="284176"/>
            <a:ext cx="8491361" cy="1508760"/>
          </a:xfrm>
        </p:spPr>
        <p:txBody>
          <a:bodyPr>
            <a:normAutofit/>
          </a:bodyPr>
          <a:lstStyle/>
          <a:p>
            <a:pPr algn="ctr"/>
            <a:r>
              <a:rPr lang="en-US" sz="3200" b="1" cap="none" dirty="0" smtClean="0"/>
              <a:t>Nebraska Coalition For Patient Safety</a:t>
            </a:r>
            <a:br>
              <a:rPr lang="en-US" sz="3200" b="1" cap="none" dirty="0" smtClean="0"/>
            </a:br>
            <a:r>
              <a:rPr lang="en-US" sz="3200" b="1" cap="none" dirty="0" smtClean="0"/>
              <a:t>PSO</a:t>
            </a:r>
            <a:endParaRPr lang="en-US" sz="3200" b="1" cap="none" dirty="0"/>
          </a:p>
        </p:txBody>
      </p:sp>
      <p:sp>
        <p:nvSpPr>
          <p:cNvPr id="3" name="Content Placeholder 2"/>
          <p:cNvSpPr>
            <a:spLocks noGrp="1"/>
          </p:cNvSpPr>
          <p:nvPr>
            <p:ph idx="1"/>
          </p:nvPr>
        </p:nvSpPr>
        <p:spPr>
          <a:xfrm>
            <a:off x="336716" y="2057400"/>
            <a:ext cx="7317001" cy="4750626"/>
          </a:xfrm>
        </p:spPr>
        <p:txBody>
          <a:bodyPr>
            <a:normAutofit lnSpcReduction="10000"/>
          </a:bodyPr>
          <a:lstStyle/>
          <a:p>
            <a:r>
              <a:rPr lang="en-US" sz="2000" b="1" dirty="0" smtClean="0"/>
              <a:t>Nebraska’s only federally listed PSO</a:t>
            </a:r>
          </a:p>
          <a:p>
            <a:pPr lvl="1"/>
            <a:r>
              <a:rPr lang="en-US" sz="1800" dirty="0" smtClean="0"/>
              <a:t>Complies with state and federal regulations</a:t>
            </a:r>
          </a:p>
          <a:p>
            <a:pPr lvl="1"/>
            <a:r>
              <a:rPr lang="en-US" sz="1800" dirty="0"/>
              <a:t>M</a:t>
            </a:r>
            <a:r>
              <a:rPr lang="en-US" sz="1800" dirty="0" smtClean="0"/>
              <a:t>eets </a:t>
            </a:r>
            <a:r>
              <a:rPr lang="en-US" sz="1800" dirty="0"/>
              <a:t>AHRQ </a:t>
            </a:r>
            <a:r>
              <a:rPr lang="en-US" sz="1800" dirty="0" smtClean="0"/>
              <a:t>listing requirements and is reviewed every 3 years </a:t>
            </a:r>
          </a:p>
          <a:p>
            <a:r>
              <a:rPr lang="en-US" sz="2000" dirty="0" smtClean="0"/>
              <a:t>Non-profit 501C3 </a:t>
            </a:r>
          </a:p>
          <a:p>
            <a:r>
              <a:rPr lang="en-US" sz="2000" dirty="0" smtClean="0"/>
              <a:t>Funded by member fees, sponsor contributions, some grants.</a:t>
            </a:r>
          </a:p>
          <a:p>
            <a:r>
              <a:rPr lang="en-US" sz="2000" dirty="0" smtClean="0"/>
              <a:t>Governed by board of directors with representation from parent organizations, other state professional organizations and consumers</a:t>
            </a:r>
          </a:p>
          <a:p>
            <a:r>
              <a:rPr lang="en-US" sz="2000" dirty="0" smtClean="0"/>
              <a:t>Workforce of 2.5  FTEs – Executive Director, Program Director and Health Data Analyst</a:t>
            </a:r>
          </a:p>
          <a:p>
            <a:r>
              <a:rPr lang="en-US" sz="2000" dirty="0" smtClean="0"/>
              <a:t>Located on UNMC campus via a services agreement for facilities, administration, HR, and IT support.</a:t>
            </a:r>
          </a:p>
          <a:p>
            <a:r>
              <a:rPr lang="en-US" dirty="0">
                <a:hlinkClick r:id="rId3"/>
              </a:rPr>
              <a:t>https://www.nepatientsafety.org</a:t>
            </a:r>
            <a:r>
              <a:rPr lang="en-US" dirty="0" smtClean="0">
                <a:hlinkClick r:id="rId3"/>
              </a:rPr>
              <a:t>/</a:t>
            </a:r>
            <a:r>
              <a:rPr lang="en-US" dirty="0" smtClean="0"/>
              <a:t> </a:t>
            </a:r>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pic>
        <p:nvPicPr>
          <p:cNvPr id="6" name="Picture 5"/>
          <p:cNvPicPr>
            <a:picLocks noChangeAspect="1"/>
          </p:cNvPicPr>
          <p:nvPr/>
        </p:nvPicPr>
        <p:blipFill>
          <a:blip r:embed="rId4"/>
          <a:stretch>
            <a:fillRect/>
          </a:stretch>
        </p:blipFill>
        <p:spPr>
          <a:xfrm>
            <a:off x="7506957" y="1382553"/>
            <a:ext cx="1357506" cy="1357506"/>
          </a:xfrm>
          <a:prstGeom prst="rect">
            <a:avLst/>
          </a:prstGeom>
        </p:spPr>
      </p:pic>
    </p:spTree>
    <p:extLst>
      <p:ext uri="{BB962C8B-B14F-4D97-AF65-F5344CB8AC3E}">
        <p14:creationId xmlns:p14="http://schemas.microsoft.com/office/powerpoint/2010/main" val="42106772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Institute for Healthcare Improvement (IHI)</a:t>
            </a:r>
            <a:endParaRPr lang="en-US" dirty="0"/>
          </a:p>
        </p:txBody>
      </p:sp>
      <p:sp>
        <p:nvSpPr>
          <p:cNvPr id="3" name="Content Placeholder 2"/>
          <p:cNvSpPr>
            <a:spLocks noGrp="1"/>
          </p:cNvSpPr>
          <p:nvPr>
            <p:ph idx="1"/>
          </p:nvPr>
        </p:nvSpPr>
        <p:spPr/>
        <p:txBody>
          <a:bodyPr/>
          <a:lstStyle/>
          <a:p>
            <a:pPr marL="0" indent="0">
              <a:buNone/>
            </a:pPr>
            <a:r>
              <a:rPr lang="en-US" smtClean="0"/>
              <a:t> </a:t>
            </a:r>
            <a:endParaRPr lang="en-US" dirty="0"/>
          </a:p>
        </p:txBody>
      </p:sp>
      <p:pic>
        <p:nvPicPr>
          <p:cNvPr id="4" name="Picture 3"/>
          <p:cNvPicPr>
            <a:picLocks noChangeAspect="1"/>
          </p:cNvPicPr>
          <p:nvPr/>
        </p:nvPicPr>
        <p:blipFill>
          <a:blip r:embed="rId2"/>
          <a:stretch>
            <a:fillRect/>
          </a:stretch>
        </p:blipFill>
        <p:spPr>
          <a:xfrm>
            <a:off x="351843" y="1447800"/>
            <a:ext cx="8439944" cy="4267200"/>
          </a:xfrm>
          <a:prstGeom prst="rect">
            <a:avLst/>
          </a:prstGeom>
        </p:spPr>
      </p:pic>
      <p:sp>
        <p:nvSpPr>
          <p:cNvPr id="5" name="Rectangle 4"/>
          <p:cNvSpPr/>
          <p:nvPr/>
        </p:nvSpPr>
        <p:spPr>
          <a:xfrm>
            <a:off x="2286000" y="6126163"/>
            <a:ext cx="3867534" cy="369332"/>
          </a:xfrm>
          <a:prstGeom prst="rect">
            <a:avLst/>
          </a:prstGeom>
        </p:spPr>
        <p:txBody>
          <a:bodyPr wrap="none">
            <a:spAutoFit/>
          </a:bodyPr>
          <a:lstStyle/>
          <a:p>
            <a:r>
              <a:rPr lang="en-US" dirty="0">
                <a:hlinkClick r:id="rId3"/>
              </a:rPr>
              <a:t>http://</a:t>
            </a:r>
            <a:r>
              <a:rPr lang="en-US" dirty="0" smtClean="0">
                <a:hlinkClick r:id="rId3"/>
              </a:rPr>
              <a:t>www.ihi.org/Pages/default.aspx</a:t>
            </a:r>
            <a:r>
              <a:rPr lang="en-US" dirty="0" smtClean="0"/>
              <a:t> </a:t>
            </a:r>
            <a:endParaRPr lang="en-US" dirty="0"/>
          </a:p>
        </p:txBody>
      </p:sp>
    </p:spTree>
    <p:extLst>
      <p:ext uri="{BB962C8B-B14F-4D97-AF65-F5344CB8AC3E}">
        <p14:creationId xmlns:p14="http://schemas.microsoft.com/office/powerpoint/2010/main" val="18461811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IHI RCA2 Resources</a:t>
            </a:r>
            <a:endParaRPr lang="en-US" dirty="0"/>
          </a:p>
        </p:txBody>
      </p:sp>
      <p:sp>
        <p:nvSpPr>
          <p:cNvPr id="3" name="Content Placeholder 2"/>
          <p:cNvSpPr>
            <a:spLocks noGrp="1"/>
          </p:cNvSpPr>
          <p:nvPr>
            <p:ph idx="1"/>
          </p:nvPr>
        </p:nvSpPr>
        <p:spPr/>
        <p:txBody>
          <a:bodyPr/>
          <a:lstStyle/>
          <a:p>
            <a:pPr marL="0" indent="0">
              <a:buNone/>
            </a:pPr>
            <a:r>
              <a:rPr lang="en-US" dirty="0"/>
              <a:t> </a:t>
            </a:r>
          </a:p>
        </p:txBody>
      </p:sp>
      <p:pic>
        <p:nvPicPr>
          <p:cNvPr id="4" name="Picture 3"/>
          <p:cNvPicPr>
            <a:picLocks noChangeAspect="1"/>
          </p:cNvPicPr>
          <p:nvPr/>
        </p:nvPicPr>
        <p:blipFill>
          <a:blip r:embed="rId3"/>
          <a:stretch>
            <a:fillRect/>
          </a:stretch>
        </p:blipFill>
        <p:spPr>
          <a:xfrm>
            <a:off x="618940" y="1600200"/>
            <a:ext cx="7905750" cy="4343400"/>
          </a:xfrm>
          <a:prstGeom prst="rect">
            <a:avLst/>
          </a:prstGeom>
        </p:spPr>
      </p:pic>
      <p:sp>
        <p:nvSpPr>
          <p:cNvPr id="5" name="Rectangle 4"/>
          <p:cNvSpPr/>
          <p:nvPr/>
        </p:nvSpPr>
        <p:spPr>
          <a:xfrm>
            <a:off x="2285815" y="6107113"/>
            <a:ext cx="4572000" cy="646331"/>
          </a:xfrm>
          <a:prstGeom prst="rect">
            <a:avLst/>
          </a:prstGeom>
        </p:spPr>
        <p:txBody>
          <a:bodyPr>
            <a:spAutoFit/>
          </a:bodyPr>
          <a:lstStyle/>
          <a:p>
            <a:r>
              <a:rPr lang="en-US" dirty="0">
                <a:hlinkClick r:id="rId4"/>
              </a:rPr>
              <a:t>http://</a:t>
            </a:r>
            <a:r>
              <a:rPr lang="en-US" dirty="0" smtClean="0">
                <a:hlinkClick r:id="rId4"/>
              </a:rPr>
              <a:t>www.ihi.org/education/WebTraining/Webinars/rca2/Pages/default.aspx</a:t>
            </a:r>
            <a:r>
              <a:rPr lang="en-US" dirty="0" smtClean="0"/>
              <a:t> </a:t>
            </a:r>
            <a:endParaRPr lang="en-US" dirty="0"/>
          </a:p>
        </p:txBody>
      </p:sp>
    </p:spTree>
    <p:extLst>
      <p:ext uri="{BB962C8B-B14F-4D97-AF65-F5344CB8AC3E}">
        <p14:creationId xmlns:p14="http://schemas.microsoft.com/office/powerpoint/2010/main" val="28350717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RCA Training Resource</a:t>
            </a:r>
            <a:endParaRPr lang="en-US" dirty="0"/>
          </a:p>
        </p:txBody>
      </p:sp>
      <p:sp>
        <p:nvSpPr>
          <p:cNvPr id="3" name="Content Placeholder 2"/>
          <p:cNvSpPr>
            <a:spLocks noGrp="1"/>
          </p:cNvSpPr>
          <p:nvPr>
            <p:ph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593061" y="1600200"/>
            <a:ext cx="7957507" cy="4191000"/>
          </a:xfrm>
          <a:prstGeom prst="rect">
            <a:avLst/>
          </a:prstGeom>
        </p:spPr>
      </p:pic>
      <p:sp>
        <p:nvSpPr>
          <p:cNvPr id="5" name="Rectangle 4"/>
          <p:cNvSpPr/>
          <p:nvPr/>
        </p:nvSpPr>
        <p:spPr>
          <a:xfrm>
            <a:off x="2514600" y="6126163"/>
            <a:ext cx="3378169" cy="369332"/>
          </a:xfrm>
          <a:prstGeom prst="rect">
            <a:avLst/>
          </a:prstGeom>
        </p:spPr>
        <p:txBody>
          <a:bodyPr wrap="none">
            <a:spAutoFit/>
          </a:bodyPr>
          <a:lstStyle/>
          <a:p>
            <a:r>
              <a:rPr lang="en-US" dirty="0">
                <a:hlinkClick r:id="rId3"/>
              </a:rPr>
              <a:t>https://www.thinkreliability.com</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4882942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Culture Training Resource</a:t>
            </a:r>
            <a:endParaRPr lang="en-US" dirty="0"/>
          </a:p>
        </p:txBody>
      </p:sp>
      <p:sp>
        <p:nvSpPr>
          <p:cNvPr id="3" name="Content Placeholder 2"/>
          <p:cNvSpPr>
            <a:spLocks noGrp="1"/>
          </p:cNvSpPr>
          <p:nvPr>
            <p:ph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685800" y="1600200"/>
            <a:ext cx="7300095" cy="4038600"/>
          </a:xfrm>
          <a:prstGeom prst="rect">
            <a:avLst/>
          </a:prstGeom>
        </p:spPr>
      </p:pic>
      <p:sp>
        <p:nvSpPr>
          <p:cNvPr id="5" name="Rectangle 4"/>
          <p:cNvSpPr/>
          <p:nvPr/>
        </p:nvSpPr>
        <p:spPr>
          <a:xfrm>
            <a:off x="2743200" y="6126163"/>
            <a:ext cx="2511393" cy="369332"/>
          </a:xfrm>
          <a:prstGeom prst="rect">
            <a:avLst/>
          </a:prstGeom>
        </p:spPr>
        <p:txBody>
          <a:bodyPr wrap="none">
            <a:spAutoFit/>
          </a:bodyPr>
          <a:lstStyle/>
          <a:p>
            <a:r>
              <a:rPr lang="en-US" dirty="0">
                <a:hlinkClick r:id="rId3"/>
              </a:rPr>
              <a:t>https://justculture.com</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7168305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solidFill>
                  <a:prstClr val="white"/>
                </a:solidFill>
                <a:latin typeface="Gill Sans MT" panose="020B0502020104020203"/>
              </a:rPr>
              <a:t>Check-in For Relevance</a:t>
            </a:r>
            <a:endParaRPr lang="en-US" dirty="0"/>
          </a:p>
        </p:txBody>
      </p:sp>
      <p:sp>
        <p:nvSpPr>
          <p:cNvPr id="3" name="Content Placeholder 2"/>
          <p:cNvSpPr>
            <a:spLocks noGrp="1"/>
          </p:cNvSpPr>
          <p:nvPr>
            <p:ph idx="1"/>
          </p:nvPr>
        </p:nvSpPr>
        <p:spPr>
          <a:xfrm>
            <a:off x="228600" y="1600201"/>
            <a:ext cx="8458015" cy="3886199"/>
          </a:xfrm>
        </p:spPr>
        <p:txBody>
          <a:bodyPr>
            <a:normAutofit lnSpcReduction="10000"/>
          </a:bodyPr>
          <a:lstStyle/>
          <a:p>
            <a:r>
              <a:rPr lang="en-US" dirty="0" smtClean="0"/>
              <a:t>Have you identified opportunities to improve your patient safety program?</a:t>
            </a:r>
          </a:p>
          <a:p>
            <a:r>
              <a:rPr lang="en-US" dirty="0" smtClean="0"/>
              <a:t>What are your next steps to improve your program and culture?</a:t>
            </a:r>
          </a:p>
          <a:p>
            <a:r>
              <a:rPr lang="en-US" dirty="0" smtClean="0"/>
              <a:t>What resources might you use to help you?</a:t>
            </a:r>
          </a:p>
          <a:p>
            <a:r>
              <a:rPr lang="en-US" dirty="0" smtClean="0"/>
              <a:t>What challenges will you face?</a:t>
            </a:r>
          </a:p>
          <a:p>
            <a:r>
              <a:rPr lang="en-US" dirty="0" smtClean="0"/>
              <a:t>What help do you need?</a:t>
            </a:r>
          </a:p>
          <a:p>
            <a:endParaRPr lang="en-US" dirty="0" smtClean="0"/>
          </a:p>
        </p:txBody>
      </p:sp>
    </p:spTree>
    <p:extLst>
      <p:ext uri="{BB962C8B-B14F-4D97-AF65-F5344CB8AC3E}">
        <p14:creationId xmlns:p14="http://schemas.microsoft.com/office/powerpoint/2010/main" val="2071888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685800"/>
          </a:xfrm>
        </p:spPr>
        <p:txBody>
          <a:bodyPr>
            <a:normAutofit fontScale="90000"/>
          </a:bodyPr>
          <a:lstStyle/>
          <a:p>
            <a:r>
              <a:rPr lang="en-US" sz="4000" dirty="0"/>
              <a:t>References</a:t>
            </a:r>
          </a:p>
        </p:txBody>
      </p:sp>
      <p:sp>
        <p:nvSpPr>
          <p:cNvPr id="7" name="Content Placeholder 6"/>
          <p:cNvSpPr>
            <a:spLocks noGrp="1"/>
          </p:cNvSpPr>
          <p:nvPr>
            <p:ph idx="1"/>
          </p:nvPr>
        </p:nvSpPr>
        <p:spPr>
          <a:xfrm>
            <a:off x="457200" y="838200"/>
            <a:ext cx="8458200" cy="5867400"/>
          </a:xfrm>
        </p:spPr>
        <p:txBody>
          <a:bodyPr>
            <a:noAutofit/>
          </a:bodyPr>
          <a:lstStyle/>
          <a:p>
            <a:pPr marL="231775" indent="-231775">
              <a:spcBef>
                <a:spcPts val="600"/>
              </a:spcBef>
              <a:buNone/>
              <a:defRPr/>
            </a:pPr>
            <a:r>
              <a:rPr lang="en-US" sz="1800" dirty="0">
                <a:solidFill>
                  <a:prstClr val="black"/>
                </a:solidFill>
              </a:rPr>
              <a:t>Agency for Healthcare Research and Quality. Patient safety primer: human factors engineering. Patient Safety Network.  January 2019.  Available at: </a:t>
            </a:r>
            <a:r>
              <a:rPr lang="en-US" sz="1800" dirty="0">
                <a:solidFill>
                  <a:prstClr val="black"/>
                </a:solidFill>
                <a:hlinkClick r:id="rId3"/>
              </a:rPr>
              <a:t>https://psnet.ahrq.gov/primers/primer/20/Human-Factors-Engineering</a:t>
            </a:r>
            <a:r>
              <a:rPr lang="en-US" sz="1800" dirty="0">
                <a:solidFill>
                  <a:prstClr val="black"/>
                </a:solidFill>
              </a:rPr>
              <a:t> </a:t>
            </a:r>
          </a:p>
          <a:p>
            <a:pPr marL="231775" indent="-231775">
              <a:spcBef>
                <a:spcPts val="600"/>
              </a:spcBef>
              <a:buNone/>
              <a:defRPr/>
            </a:pPr>
            <a:r>
              <a:rPr lang="en-US" sz="1800" dirty="0">
                <a:solidFill>
                  <a:prstClr val="black"/>
                </a:solidFill>
              </a:rPr>
              <a:t>Agency for Healthcare Research and Quality. Patient safety primer: High reliability. Patient Safety Network.  January 2019.  Available at: </a:t>
            </a:r>
            <a:r>
              <a:rPr lang="en-US" sz="1800" dirty="0">
                <a:hlinkClick r:id="rId4"/>
              </a:rPr>
              <a:t>https://psnet.ahrq.gov/primers/primer/31/high-reliability</a:t>
            </a:r>
            <a:endParaRPr lang="en-US" sz="1800" dirty="0"/>
          </a:p>
          <a:p>
            <a:pPr marL="231775" indent="-231775">
              <a:spcBef>
                <a:spcPts val="600"/>
              </a:spcBef>
              <a:buNone/>
              <a:defRPr/>
            </a:pPr>
            <a:r>
              <a:rPr lang="en-US" sz="1800" dirty="0" err="1">
                <a:solidFill>
                  <a:prstClr val="black"/>
                </a:solidFill>
              </a:rPr>
              <a:t>Alliger</a:t>
            </a:r>
            <a:r>
              <a:rPr lang="en-US" sz="1800" dirty="0">
                <a:solidFill>
                  <a:prstClr val="black"/>
                </a:solidFill>
              </a:rPr>
              <a:t> GM, Tannenbaum SI, Bennett W, et al. A meta-analysis of the relations among training criteria. Pers Psychol 1997;50:341–58.</a:t>
            </a:r>
          </a:p>
          <a:p>
            <a:pPr marL="231775" indent="-231775">
              <a:spcBef>
                <a:spcPts val="600"/>
              </a:spcBef>
              <a:buNone/>
              <a:defRPr/>
            </a:pPr>
            <a:r>
              <a:rPr lang="en-US" sz="1800" dirty="0">
                <a:solidFill>
                  <a:prstClr val="black"/>
                </a:solidFill>
              </a:rPr>
              <a:t>Battles et al. (2006). </a:t>
            </a:r>
            <a:r>
              <a:rPr lang="en-US" sz="1800" dirty="0" err="1">
                <a:solidFill>
                  <a:prstClr val="black"/>
                </a:solidFill>
              </a:rPr>
              <a:t>Sensemaking</a:t>
            </a:r>
            <a:r>
              <a:rPr lang="en-US" sz="1800" dirty="0">
                <a:solidFill>
                  <a:prstClr val="black"/>
                </a:solidFill>
              </a:rPr>
              <a:t> of patient safety risks and hazards. HSR, 41(4 Pt 2), 1555-1575.</a:t>
            </a:r>
          </a:p>
          <a:p>
            <a:pPr marL="231775" indent="-231775">
              <a:spcBef>
                <a:spcPts val="600"/>
              </a:spcBef>
              <a:buNone/>
              <a:defRPr/>
            </a:pPr>
            <a:r>
              <a:rPr lang="en-US" sz="1800" dirty="0" err="1">
                <a:solidFill>
                  <a:prstClr val="black"/>
                </a:solidFill>
              </a:rPr>
              <a:t>Campione</a:t>
            </a:r>
            <a:r>
              <a:rPr lang="en-US" sz="1800" dirty="0">
                <a:solidFill>
                  <a:prstClr val="black"/>
                </a:solidFill>
              </a:rPr>
              <a:t> J, </a:t>
            </a:r>
            <a:r>
              <a:rPr lang="en-US" sz="1800" dirty="0" err="1">
                <a:solidFill>
                  <a:prstClr val="black"/>
                </a:solidFill>
              </a:rPr>
              <a:t>Famolaro</a:t>
            </a:r>
            <a:r>
              <a:rPr lang="en-US" sz="1800" dirty="0">
                <a:solidFill>
                  <a:prstClr val="black"/>
                </a:solidFill>
              </a:rPr>
              <a:t> T. Promising practices for improving hospital patient safety culture. </a:t>
            </a:r>
            <a:r>
              <a:rPr lang="en-US" sz="1800" dirty="0" err="1">
                <a:solidFill>
                  <a:prstClr val="black"/>
                </a:solidFill>
              </a:rPr>
              <a:t>Jt</a:t>
            </a:r>
            <a:r>
              <a:rPr lang="en-US" sz="1800" dirty="0">
                <a:solidFill>
                  <a:prstClr val="black"/>
                </a:solidFill>
              </a:rPr>
              <a:t> </a:t>
            </a:r>
            <a:r>
              <a:rPr lang="en-US" sz="1800" dirty="0" err="1">
                <a:solidFill>
                  <a:prstClr val="black"/>
                </a:solidFill>
              </a:rPr>
              <a:t>Comm</a:t>
            </a:r>
            <a:r>
              <a:rPr lang="en-US" sz="1800" dirty="0">
                <a:solidFill>
                  <a:prstClr val="black"/>
                </a:solidFill>
              </a:rPr>
              <a:t> J </a:t>
            </a:r>
            <a:r>
              <a:rPr lang="en-US" sz="1800" dirty="0" err="1">
                <a:solidFill>
                  <a:prstClr val="black"/>
                </a:solidFill>
              </a:rPr>
              <a:t>Qual</a:t>
            </a:r>
            <a:r>
              <a:rPr lang="en-US" sz="1800" dirty="0">
                <a:solidFill>
                  <a:prstClr val="black"/>
                </a:solidFill>
              </a:rPr>
              <a:t> Patient </a:t>
            </a:r>
            <a:r>
              <a:rPr lang="en-US" sz="1800" dirty="0" err="1">
                <a:solidFill>
                  <a:prstClr val="black"/>
                </a:solidFill>
              </a:rPr>
              <a:t>Saf</a:t>
            </a:r>
            <a:r>
              <a:rPr lang="en-US" sz="1800" dirty="0">
                <a:solidFill>
                  <a:prstClr val="black"/>
                </a:solidFill>
              </a:rPr>
              <a:t>. 2018;44(1):23-32.</a:t>
            </a:r>
          </a:p>
          <a:p>
            <a:pPr marL="231775" indent="-231775">
              <a:spcBef>
                <a:spcPts val="600"/>
              </a:spcBef>
              <a:buNone/>
              <a:defRPr/>
            </a:pPr>
            <a:r>
              <a:rPr lang="en-US" sz="1800" dirty="0" err="1">
                <a:solidFill>
                  <a:prstClr val="black"/>
                </a:solidFill>
              </a:rPr>
              <a:t>Chassin</a:t>
            </a:r>
            <a:r>
              <a:rPr lang="en-US" sz="1800" dirty="0">
                <a:solidFill>
                  <a:prstClr val="black"/>
                </a:solidFill>
              </a:rPr>
              <a:t> MR, Loeb JM. The ongoing quality improvement journey: next stop, high reliability.  Health Affairs. 2011; 559-568. </a:t>
            </a:r>
            <a:r>
              <a:rPr lang="en-US" sz="1800" dirty="0">
                <a:solidFill>
                  <a:srgbClr val="00040C"/>
                </a:solidFill>
              </a:rPr>
              <a:t>Project HOPE— The People-to-People Health Foundation, Inc. Available at: https://do</a:t>
            </a:r>
            <a:r>
              <a:rPr lang="en-US" sz="1800" dirty="0">
                <a:solidFill>
                  <a:prstClr val="black"/>
                </a:solidFill>
              </a:rPr>
              <a:t>i.org/10.1377/hlthaff.2011.0076</a:t>
            </a:r>
          </a:p>
          <a:p>
            <a:pPr marL="231775" indent="-231775">
              <a:spcBef>
                <a:spcPts val="600"/>
              </a:spcBef>
              <a:buNone/>
              <a:defRPr/>
            </a:pPr>
            <a:r>
              <a:rPr lang="en-US" sz="1800" dirty="0">
                <a:solidFill>
                  <a:prstClr val="black"/>
                </a:solidFill>
              </a:rPr>
              <a:t>Colligan L, Anderson JE, Potts HWW, Berman J. Does the process map influence the outcome of quality improvement work? A comparison of a sequential flow diagram and a hierarchical task analysis diagram.  BMC Health Serv Res. 2010; 10: 7. Available at: http://www.ncbi.nlm.nih.gov/pmc/articles/PMC2822834/pdf/1472-6963-10-7.pdf</a:t>
            </a:r>
          </a:p>
        </p:txBody>
      </p:sp>
      <p:sp>
        <p:nvSpPr>
          <p:cNvPr id="5" name="Slide Number Placeholder 4"/>
          <p:cNvSpPr>
            <a:spLocks noGrp="1"/>
          </p:cNvSpPr>
          <p:nvPr>
            <p:ph type="sldNum" sz="quarter" idx="4294967295"/>
          </p:nvPr>
        </p:nvSpPr>
        <p:spPr/>
        <p:txBody>
          <a:bodyPr/>
          <a:lstStyle/>
          <a:p>
            <a:pPr>
              <a:defRPr/>
            </a:pPr>
            <a:fld id="{4B1E6847-502C-40B0-AEC5-51C5D6522C4A}" type="slidenum">
              <a:rPr lang="en-US" smtClean="0">
                <a:solidFill>
                  <a:schemeClr val="tx1">
                    <a:lumMod val="50000"/>
                    <a:lumOff val="50000"/>
                  </a:schemeClr>
                </a:solidFill>
              </a:rPr>
              <a:pPr>
                <a:defRPr/>
              </a:pPr>
              <a:t>95</a:t>
            </a:fld>
            <a:endParaRPr lang="en-US" dirty="0">
              <a:solidFill>
                <a:schemeClr val="tx1">
                  <a:lumMod val="50000"/>
                  <a:lumOff val="50000"/>
                </a:schemeClr>
              </a:solidFill>
            </a:endParaRPr>
          </a:p>
        </p:txBody>
      </p:sp>
    </p:spTree>
    <p:extLst>
      <p:ext uri="{BB962C8B-B14F-4D97-AF65-F5344CB8AC3E}">
        <p14:creationId xmlns:p14="http://schemas.microsoft.com/office/powerpoint/2010/main" val="41952192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sz="3600" dirty="0">
                <a:solidFill>
                  <a:srgbClr val="002060"/>
                </a:solidFill>
              </a:rPr>
              <a:t>References</a:t>
            </a:r>
          </a:p>
        </p:txBody>
      </p:sp>
      <p:sp>
        <p:nvSpPr>
          <p:cNvPr id="3" name="Content Placeholder 2"/>
          <p:cNvSpPr>
            <a:spLocks noGrp="1"/>
          </p:cNvSpPr>
          <p:nvPr>
            <p:ph idx="1"/>
          </p:nvPr>
        </p:nvSpPr>
        <p:spPr>
          <a:xfrm>
            <a:off x="304800" y="990600"/>
            <a:ext cx="8382000" cy="5135563"/>
          </a:xfrm>
        </p:spPr>
        <p:txBody>
          <a:bodyPr>
            <a:normAutofit fontScale="92500"/>
          </a:bodyPr>
          <a:lstStyle/>
          <a:p>
            <a:pPr marL="231775" indent="-231775">
              <a:spcBef>
                <a:spcPts val="600"/>
              </a:spcBef>
              <a:buNone/>
              <a:defRPr/>
            </a:pPr>
            <a:r>
              <a:rPr lang="en-US" sz="1800" dirty="0">
                <a:solidFill>
                  <a:prstClr val="black"/>
                </a:solidFill>
              </a:rPr>
              <a:t>Grossman R, Salas E. The transfer of training: what really matters. </a:t>
            </a:r>
            <a:r>
              <a:rPr lang="en-US" sz="1800" dirty="0" err="1">
                <a:solidFill>
                  <a:prstClr val="black"/>
                </a:solidFill>
              </a:rPr>
              <a:t>Int</a:t>
            </a:r>
            <a:r>
              <a:rPr lang="en-US" sz="1800" dirty="0">
                <a:solidFill>
                  <a:prstClr val="black"/>
                </a:solidFill>
              </a:rPr>
              <a:t> J Train Dev 2011;15:103–20.</a:t>
            </a:r>
          </a:p>
          <a:p>
            <a:pPr marL="231775" lvl="0" indent="-231775">
              <a:spcBef>
                <a:spcPts val="600"/>
              </a:spcBef>
              <a:buNone/>
              <a:defRPr/>
            </a:pPr>
            <a:r>
              <a:rPr lang="en-US" sz="1800" dirty="0">
                <a:solidFill>
                  <a:prstClr val="black"/>
                </a:solidFill>
              </a:rPr>
              <a:t>Institute of Medicine. Patient safety: Achieving a new standard of care. Washington, DC: The National Academies Press; 2004.</a:t>
            </a:r>
          </a:p>
          <a:p>
            <a:pPr marL="231775" lvl="0" indent="-231775">
              <a:spcBef>
                <a:spcPts val="600"/>
              </a:spcBef>
              <a:buNone/>
              <a:defRPr/>
            </a:pPr>
            <a:r>
              <a:rPr lang="en-US" sz="1800" dirty="0">
                <a:solidFill>
                  <a:prstClr val="black"/>
                </a:solidFill>
              </a:rPr>
              <a:t>Institute for Healthcare Improvement. Conduct Safety Briefings. Available at: </a:t>
            </a:r>
            <a:r>
              <a:rPr lang="en-US" sz="1800" dirty="0">
                <a:solidFill>
                  <a:prstClr val="black"/>
                </a:solidFill>
                <a:hlinkClick r:id="rId2"/>
              </a:rPr>
              <a:t>http://www.ihi.org/resources/Pages/Tools/SafetyBriefings.aspx</a:t>
            </a:r>
            <a:r>
              <a:rPr lang="en-US" sz="1800" dirty="0">
                <a:solidFill>
                  <a:prstClr val="black"/>
                </a:solidFill>
              </a:rPr>
              <a:t> </a:t>
            </a:r>
          </a:p>
          <a:p>
            <a:pPr marL="231775" lvl="0" indent="-231775">
              <a:spcBef>
                <a:spcPts val="600"/>
              </a:spcBef>
              <a:buNone/>
              <a:defRPr/>
            </a:pPr>
            <a:r>
              <a:rPr lang="en-US" sz="1800" dirty="0">
                <a:solidFill>
                  <a:prstClr val="black"/>
                </a:solidFill>
              </a:rPr>
              <a:t>Institute for Healthcare Improvement. Leadership </a:t>
            </a:r>
            <a:r>
              <a:rPr lang="en-US" sz="1800" dirty="0" err="1">
                <a:solidFill>
                  <a:prstClr val="black"/>
                </a:solidFill>
              </a:rPr>
              <a:t>WalkRounds</a:t>
            </a:r>
            <a:r>
              <a:rPr lang="en-US" sz="1800" dirty="0">
                <a:solidFill>
                  <a:prstClr val="black"/>
                </a:solidFill>
              </a:rPr>
              <a:t>. Available at: </a:t>
            </a:r>
            <a:r>
              <a:rPr lang="en-US" sz="1800" dirty="0">
                <a:solidFill>
                  <a:prstClr val="black"/>
                </a:solidFill>
                <a:hlinkClick r:id="rId3"/>
              </a:rPr>
              <a:t>http://www.ihi.org/resources/Pages/Tools/PatientSafetyLeadershipWalkRounds.aspx</a:t>
            </a:r>
            <a:r>
              <a:rPr lang="en-US" sz="1800" dirty="0">
                <a:solidFill>
                  <a:prstClr val="black"/>
                </a:solidFill>
              </a:rPr>
              <a:t> </a:t>
            </a:r>
          </a:p>
          <a:p>
            <a:pPr marL="231775" lvl="0" indent="-231775">
              <a:spcBef>
                <a:spcPts val="600"/>
              </a:spcBef>
              <a:buNone/>
              <a:defRPr/>
            </a:pPr>
            <a:r>
              <a:rPr lang="en-US" sz="1800" dirty="0">
                <a:solidFill>
                  <a:prstClr val="black"/>
                </a:solidFill>
              </a:rPr>
              <a:t>InstituteRCA2: Improving Root Cause Analyses and Actions to Prevent Harm for Healthcare Improvement. Available at: </a:t>
            </a:r>
            <a:r>
              <a:rPr lang="en-US" sz="1800" dirty="0">
                <a:solidFill>
                  <a:prstClr val="black"/>
                </a:solidFill>
                <a:hlinkClick r:id="rId4"/>
              </a:rPr>
              <a:t>http://www.ihi.org/resources/Pages/Tools/RCA2-Improving-Root-Cause-Analyses-and-Actions-to-Prevent-Harm.aspx</a:t>
            </a:r>
            <a:r>
              <a:rPr lang="en-US" sz="1800" dirty="0">
                <a:solidFill>
                  <a:prstClr val="black"/>
                </a:solidFill>
              </a:rPr>
              <a:t> </a:t>
            </a:r>
          </a:p>
          <a:p>
            <a:pPr marL="231775" lvl="0" indent="-231775">
              <a:spcBef>
                <a:spcPts val="600"/>
              </a:spcBef>
              <a:buNone/>
              <a:defRPr/>
            </a:pPr>
            <a:r>
              <a:rPr lang="en-US" sz="1800" dirty="0">
                <a:solidFill>
                  <a:prstClr val="black"/>
                </a:solidFill>
              </a:rPr>
              <a:t>Joint Commission. The essential role of leadership in developing a safety culture. Sentinel Event Alert. Issue 57. March 1, 2017. Available at: </a:t>
            </a:r>
            <a:r>
              <a:rPr lang="en-US" sz="1800" dirty="0">
                <a:solidFill>
                  <a:prstClr val="black"/>
                </a:solidFill>
                <a:hlinkClick r:id="rId5"/>
              </a:rPr>
              <a:t>https://www.jointcommission.org/sea_issue_57/</a:t>
            </a:r>
            <a:r>
              <a:rPr lang="en-US" sz="1800" dirty="0">
                <a:solidFill>
                  <a:prstClr val="black"/>
                </a:solidFill>
              </a:rPr>
              <a:t>  </a:t>
            </a:r>
          </a:p>
          <a:p>
            <a:pPr marL="231775" lvl="0" indent="-231775">
              <a:spcBef>
                <a:spcPts val="600"/>
              </a:spcBef>
              <a:buNone/>
              <a:defRPr/>
            </a:pPr>
            <a:r>
              <a:rPr lang="en-US" sz="1800" dirty="0">
                <a:solidFill>
                  <a:prstClr val="black"/>
                </a:solidFill>
              </a:rPr>
              <a:t>Jones, Skinner, Xu, Sun, Mueller. (2008). The AHRQ Hospital Survey on Patient Safety Culture: a tool to plan and evaluate patient safety programs. Advances in Patient Safety: New Directions and Alternative Approaches </a:t>
            </a:r>
            <a:r>
              <a:rPr lang="en-US" sz="1800" dirty="0">
                <a:solidFill>
                  <a:prstClr val="black"/>
                </a:solidFill>
                <a:hlinkClick r:id="rId6"/>
              </a:rPr>
              <a:t>http://www.ncbi.nlm.nih.gov/books/NBK43699/</a:t>
            </a:r>
            <a:r>
              <a:rPr lang="en-US" sz="1800" dirty="0">
                <a:solidFill>
                  <a:prstClr val="black"/>
                </a:solidFill>
              </a:rPr>
              <a:t> </a:t>
            </a:r>
          </a:p>
          <a:p>
            <a:pPr marL="231775" lvl="0" indent="-231775">
              <a:spcBef>
                <a:spcPts val="600"/>
              </a:spcBef>
              <a:buNone/>
              <a:defRPr/>
            </a:pPr>
            <a:endParaRPr lang="en-US" sz="1800" dirty="0">
              <a:solidFill>
                <a:prstClr val="black"/>
              </a:solidFill>
            </a:endParaRPr>
          </a:p>
          <a:p>
            <a:pPr marL="0" indent="0">
              <a:buNone/>
            </a:pPr>
            <a:endParaRPr lang="en-US" dirty="0"/>
          </a:p>
        </p:txBody>
      </p:sp>
    </p:spTree>
    <p:extLst>
      <p:ext uri="{BB962C8B-B14F-4D97-AF65-F5344CB8AC3E}">
        <p14:creationId xmlns:p14="http://schemas.microsoft.com/office/powerpoint/2010/main" val="6025674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039"/>
            <a:ext cx="8229600" cy="762000"/>
          </a:xfrm>
        </p:spPr>
        <p:txBody>
          <a:bodyPr>
            <a:normAutofit/>
          </a:bodyPr>
          <a:lstStyle/>
          <a:p>
            <a:r>
              <a:rPr lang="en-US" dirty="0">
                <a:solidFill>
                  <a:srgbClr val="002060"/>
                </a:solidFill>
              </a:rPr>
              <a:t>References</a:t>
            </a:r>
          </a:p>
        </p:txBody>
      </p:sp>
      <p:sp>
        <p:nvSpPr>
          <p:cNvPr id="3" name="Content Placeholder 2"/>
          <p:cNvSpPr>
            <a:spLocks noGrp="1"/>
          </p:cNvSpPr>
          <p:nvPr>
            <p:ph idx="1"/>
          </p:nvPr>
        </p:nvSpPr>
        <p:spPr>
          <a:xfrm>
            <a:off x="406400" y="913039"/>
            <a:ext cx="8432800" cy="5443311"/>
          </a:xfrm>
        </p:spPr>
        <p:txBody>
          <a:bodyPr>
            <a:noAutofit/>
          </a:bodyPr>
          <a:lstStyle/>
          <a:p>
            <a:pPr marL="231775" indent="-231775">
              <a:spcBef>
                <a:spcPts val="600"/>
              </a:spcBef>
              <a:buNone/>
              <a:defRPr/>
            </a:pPr>
            <a:r>
              <a:rPr lang="en-US" sz="1800" dirty="0">
                <a:solidFill>
                  <a:prstClr val="black"/>
                </a:solidFill>
              </a:rPr>
              <a:t>Kirkpatrick DL, Kirkpatrick JD. Evaluating training programs: the four levels, 3rd </a:t>
            </a:r>
            <a:r>
              <a:rPr lang="en-US" sz="1800" dirty="0" err="1">
                <a:solidFill>
                  <a:prstClr val="black"/>
                </a:solidFill>
              </a:rPr>
              <a:t>edn</a:t>
            </a:r>
            <a:r>
              <a:rPr lang="en-US" sz="1800" dirty="0">
                <a:solidFill>
                  <a:prstClr val="black"/>
                </a:solidFill>
              </a:rPr>
              <a:t>. San Francisco: Berrett-Koehler Publishers, Inc., 2006.</a:t>
            </a:r>
          </a:p>
          <a:p>
            <a:pPr marL="231775" lvl="0" indent="-231775">
              <a:spcBef>
                <a:spcPts val="600"/>
              </a:spcBef>
              <a:buNone/>
              <a:defRPr/>
            </a:pPr>
            <a:r>
              <a:rPr lang="en-US" sz="1800" dirty="0" err="1">
                <a:solidFill>
                  <a:srgbClr val="00040C"/>
                </a:solidFill>
                <a:cs typeface="Arial" panose="020B0604020202020204" pitchFamily="34" charset="0"/>
              </a:rPr>
              <a:t>Leape</a:t>
            </a:r>
            <a:r>
              <a:rPr lang="en-US" sz="1800" dirty="0">
                <a:solidFill>
                  <a:srgbClr val="00040C"/>
                </a:solidFill>
                <a:cs typeface="Arial" panose="020B0604020202020204" pitchFamily="34" charset="0"/>
              </a:rPr>
              <a:t>, L.L. (2002) Reporting adverse events. </a:t>
            </a:r>
            <a:r>
              <a:rPr lang="en-US" sz="1800" i="1" dirty="0">
                <a:solidFill>
                  <a:srgbClr val="00040C"/>
                </a:solidFill>
                <a:cs typeface="Arial" panose="020B0604020202020204" pitchFamily="34" charset="0"/>
              </a:rPr>
              <a:t>The New England Journal of Medicine</a:t>
            </a:r>
            <a:r>
              <a:rPr lang="en-US" sz="1800" dirty="0">
                <a:solidFill>
                  <a:srgbClr val="00040C"/>
                </a:solidFill>
                <a:cs typeface="Arial" panose="020B0604020202020204" pitchFamily="34" charset="0"/>
              </a:rPr>
              <a:t>, 347, 1633-1638 Institute for Healthcare Improvement. </a:t>
            </a:r>
          </a:p>
          <a:p>
            <a:pPr marL="231775" lvl="0" indent="-231775">
              <a:spcBef>
                <a:spcPts val="600"/>
              </a:spcBef>
              <a:buNone/>
              <a:defRPr/>
            </a:pPr>
            <a:r>
              <a:rPr lang="en-US" sz="1800" dirty="0" err="1">
                <a:solidFill>
                  <a:srgbClr val="00040C"/>
                </a:solidFill>
              </a:rPr>
              <a:t>Liberati</a:t>
            </a:r>
            <a:r>
              <a:rPr lang="en-US" sz="1800" dirty="0">
                <a:solidFill>
                  <a:srgbClr val="00040C"/>
                </a:solidFill>
              </a:rPr>
              <a:t> EG, </a:t>
            </a:r>
            <a:r>
              <a:rPr lang="en-US" sz="1800" dirty="0" err="1">
                <a:solidFill>
                  <a:srgbClr val="00040C"/>
                </a:solidFill>
              </a:rPr>
              <a:t>Peerally</a:t>
            </a:r>
            <a:r>
              <a:rPr lang="en-US" sz="1800" dirty="0">
                <a:solidFill>
                  <a:srgbClr val="00040C"/>
                </a:solidFill>
              </a:rPr>
              <a:t> MF, Dixon-Woods M. Learning from high risk industries may not be straightforward: a qualitative study of the hierarchy of risk controls approach in healthcare, </a:t>
            </a:r>
            <a:r>
              <a:rPr lang="en-US" sz="1800" i="1" dirty="0">
                <a:solidFill>
                  <a:srgbClr val="00040C"/>
                </a:solidFill>
              </a:rPr>
              <a:t>International Journal for Quality in Health Care</a:t>
            </a:r>
            <a:r>
              <a:rPr lang="en-US" sz="1800" dirty="0">
                <a:solidFill>
                  <a:srgbClr val="00040C"/>
                </a:solidFill>
              </a:rPr>
              <a:t>, Volume 30, Issue 1, 1 February 2018, Pages 39–43, </a:t>
            </a:r>
            <a:r>
              <a:rPr lang="en-US" sz="1800" dirty="0">
                <a:solidFill>
                  <a:srgbClr val="00040C"/>
                </a:solidFill>
                <a:hlinkClick r:id="rId3"/>
              </a:rPr>
              <a:t>https://doi.org/10.1093/intqhc/mzx163</a:t>
            </a:r>
            <a:r>
              <a:rPr lang="en-US" sz="1800" dirty="0">
                <a:solidFill>
                  <a:srgbClr val="00040C"/>
                </a:solidFill>
              </a:rPr>
              <a:t>   </a:t>
            </a:r>
            <a:endParaRPr lang="en-US" sz="1800" dirty="0">
              <a:solidFill>
                <a:srgbClr val="00040C"/>
              </a:solidFill>
              <a:cs typeface="Arial" panose="020B0604020202020204" pitchFamily="34" charset="0"/>
            </a:endParaRPr>
          </a:p>
          <a:p>
            <a:pPr marL="231775" lvl="0" indent="-231775">
              <a:spcBef>
                <a:spcPts val="600"/>
              </a:spcBef>
              <a:buNone/>
              <a:defRPr/>
            </a:pPr>
            <a:r>
              <a:rPr lang="en-US" sz="1800" dirty="0" err="1">
                <a:solidFill>
                  <a:prstClr val="black"/>
                </a:solidFill>
              </a:rPr>
              <a:t>Mardon</a:t>
            </a:r>
            <a:r>
              <a:rPr lang="en-US" sz="1800" dirty="0">
                <a:solidFill>
                  <a:prstClr val="black"/>
                </a:solidFill>
              </a:rPr>
              <a:t> RE, Khanna K, </a:t>
            </a:r>
            <a:r>
              <a:rPr lang="en-US" sz="1800" dirty="0" err="1">
                <a:solidFill>
                  <a:prstClr val="black"/>
                </a:solidFill>
              </a:rPr>
              <a:t>Sorra</a:t>
            </a:r>
            <a:r>
              <a:rPr lang="en-US" sz="1800" dirty="0">
                <a:solidFill>
                  <a:prstClr val="black"/>
                </a:solidFill>
              </a:rPr>
              <a:t> J, Dyer N, </a:t>
            </a:r>
            <a:r>
              <a:rPr lang="en-US" sz="1800" dirty="0" err="1">
                <a:solidFill>
                  <a:prstClr val="black"/>
                </a:solidFill>
              </a:rPr>
              <a:t>Famolaro</a:t>
            </a:r>
            <a:r>
              <a:rPr lang="en-US" sz="1800" dirty="0">
                <a:solidFill>
                  <a:prstClr val="black"/>
                </a:solidFill>
              </a:rPr>
              <a:t> T. Exploring relationships between hospital patient safety culture and adverse events. J Patient </a:t>
            </a:r>
            <a:r>
              <a:rPr lang="en-US" sz="1800" dirty="0" err="1">
                <a:solidFill>
                  <a:prstClr val="black"/>
                </a:solidFill>
              </a:rPr>
              <a:t>Saf</a:t>
            </a:r>
            <a:r>
              <a:rPr lang="en-US" sz="1800" dirty="0">
                <a:solidFill>
                  <a:prstClr val="black"/>
                </a:solidFill>
              </a:rPr>
              <a:t> 2010;6: 226-232.</a:t>
            </a:r>
          </a:p>
          <a:p>
            <a:pPr marL="231775" lvl="0" indent="-231775">
              <a:spcBef>
                <a:spcPts val="600"/>
              </a:spcBef>
              <a:buNone/>
              <a:defRPr/>
            </a:pPr>
            <a:r>
              <a:rPr lang="en-US" sz="1800" dirty="0">
                <a:solidFill>
                  <a:prstClr val="black"/>
                </a:solidFill>
              </a:rPr>
              <a:t>Marx D. Patient Safety and the “Just Culture”: A Primer for Health Care Executives. New York, NY: Columbia University; 2001. Available at: http://psnet.ahrq.gov/resource.aspx?resourceID=1582 </a:t>
            </a:r>
          </a:p>
          <a:p>
            <a:pPr marL="231775" lvl="0" indent="-231775">
              <a:spcBef>
                <a:spcPts val="600"/>
              </a:spcBef>
              <a:buNone/>
              <a:defRPr/>
            </a:pPr>
            <a:r>
              <a:rPr lang="en-US" sz="1800" dirty="0" err="1">
                <a:solidFill>
                  <a:srgbClr val="00040C"/>
                </a:solidFill>
              </a:rPr>
              <a:t>Neily</a:t>
            </a:r>
            <a:r>
              <a:rPr lang="en-US" sz="1800" dirty="0">
                <a:solidFill>
                  <a:srgbClr val="00040C"/>
                </a:solidFill>
              </a:rPr>
              <a:t> J, </a:t>
            </a:r>
            <a:r>
              <a:rPr lang="en-US" sz="1800" dirty="0" err="1">
                <a:solidFill>
                  <a:srgbClr val="00040C"/>
                </a:solidFill>
              </a:rPr>
              <a:t>Ogrinc</a:t>
            </a:r>
            <a:r>
              <a:rPr lang="en-US" sz="1800" dirty="0">
                <a:solidFill>
                  <a:srgbClr val="00040C"/>
                </a:solidFill>
              </a:rPr>
              <a:t> G, Mills P, et al. Using aggregate root cause analysis to improve patient safety. </a:t>
            </a:r>
            <a:r>
              <a:rPr lang="en-US" sz="1800" dirty="0" err="1">
                <a:solidFill>
                  <a:srgbClr val="00040C"/>
                </a:solidFill>
              </a:rPr>
              <a:t>Jt</a:t>
            </a:r>
            <a:r>
              <a:rPr lang="en-US" sz="1800" dirty="0">
                <a:solidFill>
                  <a:srgbClr val="00040C"/>
                </a:solidFill>
              </a:rPr>
              <a:t> </a:t>
            </a:r>
            <a:r>
              <a:rPr lang="en-US" sz="1800" dirty="0" err="1">
                <a:solidFill>
                  <a:srgbClr val="00040C"/>
                </a:solidFill>
              </a:rPr>
              <a:t>Comm</a:t>
            </a:r>
            <a:r>
              <a:rPr lang="en-US" sz="1800" dirty="0">
                <a:solidFill>
                  <a:srgbClr val="00040C"/>
                </a:solidFill>
              </a:rPr>
              <a:t> J </a:t>
            </a:r>
            <a:r>
              <a:rPr lang="en-US" sz="1800" dirty="0" err="1">
                <a:solidFill>
                  <a:srgbClr val="00040C"/>
                </a:solidFill>
              </a:rPr>
              <a:t>Qual</a:t>
            </a:r>
            <a:r>
              <a:rPr lang="en-US" sz="1800" dirty="0">
                <a:solidFill>
                  <a:srgbClr val="00040C"/>
                </a:solidFill>
              </a:rPr>
              <a:t> </a:t>
            </a:r>
            <a:r>
              <a:rPr lang="en-US" sz="1800" dirty="0" err="1">
                <a:solidFill>
                  <a:srgbClr val="00040C"/>
                </a:solidFill>
              </a:rPr>
              <a:t>Saf</a:t>
            </a:r>
            <a:r>
              <a:rPr lang="en-US" sz="1800" dirty="0">
                <a:solidFill>
                  <a:srgbClr val="00040C"/>
                </a:solidFill>
              </a:rPr>
              <a:t>. 2003;29:434-9.</a:t>
            </a:r>
          </a:p>
          <a:p>
            <a:pPr marL="231775" lvl="0" indent="-231775">
              <a:spcBef>
                <a:spcPts val="600"/>
              </a:spcBef>
              <a:buNone/>
              <a:defRPr/>
            </a:pPr>
            <a:r>
              <a:rPr lang="en-US" sz="1800" dirty="0" err="1">
                <a:solidFill>
                  <a:prstClr val="black"/>
                </a:solidFill>
              </a:rPr>
              <a:t>Nieva</a:t>
            </a:r>
            <a:r>
              <a:rPr lang="en-US" sz="1800" dirty="0">
                <a:solidFill>
                  <a:prstClr val="black"/>
                </a:solidFill>
              </a:rPr>
              <a:t> VF, </a:t>
            </a:r>
            <a:r>
              <a:rPr lang="en-US" sz="1800" dirty="0" err="1">
                <a:solidFill>
                  <a:prstClr val="black"/>
                </a:solidFill>
              </a:rPr>
              <a:t>Sorra</a:t>
            </a:r>
            <a:r>
              <a:rPr lang="en-US" sz="1800" dirty="0">
                <a:solidFill>
                  <a:prstClr val="black"/>
                </a:solidFill>
              </a:rPr>
              <a:t> J. Safety culture assessment: A tool for improving patient safety in healthcare organizations. </a:t>
            </a:r>
            <a:r>
              <a:rPr lang="en-US" sz="1800" dirty="0" err="1">
                <a:solidFill>
                  <a:prstClr val="black"/>
                </a:solidFill>
              </a:rPr>
              <a:t>Qual</a:t>
            </a:r>
            <a:r>
              <a:rPr lang="en-US" sz="1800" dirty="0">
                <a:solidFill>
                  <a:prstClr val="black"/>
                </a:solidFill>
              </a:rPr>
              <a:t> </a:t>
            </a:r>
            <a:r>
              <a:rPr lang="en-US" sz="1800" dirty="0" err="1">
                <a:solidFill>
                  <a:prstClr val="black"/>
                </a:solidFill>
              </a:rPr>
              <a:t>Saf</a:t>
            </a:r>
            <a:r>
              <a:rPr lang="en-US" sz="1800" dirty="0">
                <a:solidFill>
                  <a:prstClr val="black"/>
                </a:solidFill>
              </a:rPr>
              <a:t> Health Care 2003; 12(</a:t>
            </a:r>
            <a:r>
              <a:rPr lang="en-US" sz="1800" dirty="0" err="1">
                <a:solidFill>
                  <a:prstClr val="black"/>
                </a:solidFill>
              </a:rPr>
              <a:t>Suppl</a:t>
            </a:r>
            <a:r>
              <a:rPr lang="en-US" sz="1800" dirty="0">
                <a:solidFill>
                  <a:prstClr val="black"/>
                </a:solidFill>
              </a:rPr>
              <a:t> II): ii17-ii23.</a:t>
            </a:r>
          </a:p>
          <a:p>
            <a:pPr marL="231775" lvl="0" indent="-231775">
              <a:spcBef>
                <a:spcPts val="600"/>
              </a:spcBef>
              <a:buNone/>
              <a:defRPr/>
            </a:pPr>
            <a:endParaRPr lang="en-US" sz="1800" dirty="0">
              <a:solidFill>
                <a:prstClr val="black"/>
              </a:solidFill>
            </a:endParaRPr>
          </a:p>
          <a:p>
            <a:pPr marL="231775" indent="-231775">
              <a:spcBef>
                <a:spcPts val="600"/>
              </a:spcBef>
              <a:buNone/>
              <a:defRPr/>
            </a:pPr>
            <a:endParaRPr lang="en-US" sz="1800" dirty="0">
              <a:solidFill>
                <a:prstClr val="black"/>
              </a:solidFill>
            </a:endParaRPr>
          </a:p>
        </p:txBody>
      </p:sp>
      <p:sp>
        <p:nvSpPr>
          <p:cNvPr id="7" name="Slide Number Placeholder 6"/>
          <p:cNvSpPr>
            <a:spLocks noGrp="1"/>
          </p:cNvSpPr>
          <p:nvPr>
            <p:ph type="sldNum" sz="quarter" idx="4294967295"/>
          </p:nvPr>
        </p:nvSpPr>
        <p:spPr/>
        <p:txBody>
          <a:bodyPr/>
          <a:lstStyle/>
          <a:p>
            <a:pPr>
              <a:defRPr/>
            </a:pPr>
            <a:fld id="{23DBA081-A525-4F6D-A123-CB1474275428}" type="slidenum">
              <a:rPr lang="en-US" smtClean="0">
                <a:solidFill>
                  <a:schemeClr val="tx1">
                    <a:lumMod val="50000"/>
                    <a:lumOff val="50000"/>
                  </a:schemeClr>
                </a:solidFill>
              </a:rPr>
              <a:pPr>
                <a:defRPr/>
              </a:pPr>
              <a:t>97</a:t>
            </a:fld>
            <a:endParaRPr lang="en-US">
              <a:solidFill>
                <a:schemeClr val="tx1">
                  <a:lumMod val="50000"/>
                  <a:lumOff val="50000"/>
                </a:schemeClr>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dirty="0">
                <a:solidFill>
                  <a:srgbClr val="002060"/>
                </a:solidFill>
              </a:rPr>
              <a:t>References</a:t>
            </a:r>
          </a:p>
        </p:txBody>
      </p:sp>
      <p:sp>
        <p:nvSpPr>
          <p:cNvPr id="3" name="Content Placeholder 2"/>
          <p:cNvSpPr>
            <a:spLocks noGrp="1"/>
          </p:cNvSpPr>
          <p:nvPr>
            <p:ph idx="1"/>
          </p:nvPr>
        </p:nvSpPr>
        <p:spPr>
          <a:xfrm>
            <a:off x="457200" y="1066800"/>
            <a:ext cx="8229600" cy="5257800"/>
          </a:xfrm>
        </p:spPr>
        <p:txBody>
          <a:bodyPr>
            <a:normAutofit fontScale="92500"/>
          </a:bodyPr>
          <a:lstStyle/>
          <a:p>
            <a:pPr marL="231775" indent="-231775">
              <a:spcBef>
                <a:spcPts val="600"/>
              </a:spcBef>
              <a:buNone/>
              <a:defRPr/>
            </a:pPr>
            <a:r>
              <a:rPr lang="en-US" sz="1800" dirty="0">
                <a:solidFill>
                  <a:prstClr val="black"/>
                </a:solidFill>
              </a:rPr>
              <a:t>Outcome </a:t>
            </a:r>
            <a:r>
              <a:rPr lang="en-US" sz="1800" dirty="0" err="1">
                <a:solidFill>
                  <a:prstClr val="black"/>
                </a:solidFill>
              </a:rPr>
              <a:t>Engenuity</a:t>
            </a:r>
            <a:r>
              <a:rPr lang="en-US" sz="1800" dirty="0">
                <a:solidFill>
                  <a:prstClr val="black"/>
                </a:solidFill>
              </a:rPr>
              <a:t>. Engineering better outcomes through just culture. Available at: </a:t>
            </a:r>
            <a:r>
              <a:rPr lang="en-US" sz="1800" dirty="0">
                <a:solidFill>
                  <a:prstClr val="black"/>
                </a:solidFill>
                <a:hlinkClick r:id="rId2"/>
              </a:rPr>
              <a:t>https://www.outcome-eng.com/just-culture-training/</a:t>
            </a:r>
            <a:r>
              <a:rPr lang="en-US" sz="1800" dirty="0">
                <a:solidFill>
                  <a:prstClr val="black"/>
                </a:solidFill>
              </a:rPr>
              <a:t> </a:t>
            </a:r>
          </a:p>
          <a:p>
            <a:pPr marL="231775" indent="-231775">
              <a:spcBef>
                <a:spcPts val="600"/>
              </a:spcBef>
              <a:buNone/>
              <a:defRPr/>
            </a:pPr>
            <a:r>
              <a:rPr lang="en-US" sz="1800" dirty="0">
                <a:solidFill>
                  <a:srgbClr val="00040C"/>
                </a:solidFill>
              </a:rPr>
              <a:t>Outcome </a:t>
            </a:r>
            <a:r>
              <a:rPr lang="en-US" sz="1800" dirty="0" err="1">
                <a:solidFill>
                  <a:srgbClr val="00040C"/>
                </a:solidFill>
              </a:rPr>
              <a:t>Engenuity</a:t>
            </a:r>
            <a:r>
              <a:rPr lang="en-US" sz="1800" dirty="0">
                <a:solidFill>
                  <a:srgbClr val="00040C"/>
                </a:solidFill>
              </a:rPr>
              <a:t>. Just Culture Train the Trainer Course Slides. 2018. Outcome </a:t>
            </a:r>
            <a:r>
              <a:rPr lang="en-US" sz="1800" dirty="0" err="1">
                <a:solidFill>
                  <a:srgbClr val="00040C"/>
                </a:solidFill>
              </a:rPr>
              <a:t>Engenuity</a:t>
            </a:r>
            <a:r>
              <a:rPr lang="en-US" sz="1800" dirty="0">
                <a:solidFill>
                  <a:srgbClr val="00040C"/>
                </a:solidFill>
              </a:rPr>
              <a:t>, LLC. </a:t>
            </a:r>
          </a:p>
          <a:p>
            <a:pPr marL="231775" indent="-231775">
              <a:spcBef>
                <a:spcPts val="600"/>
              </a:spcBef>
              <a:buNone/>
              <a:defRPr/>
            </a:pPr>
            <a:r>
              <a:rPr lang="en-US" sz="1800" dirty="0">
                <a:solidFill>
                  <a:srgbClr val="00040C"/>
                </a:solidFill>
              </a:rPr>
              <a:t>Outcome </a:t>
            </a:r>
            <a:r>
              <a:rPr lang="en-US" sz="1800" dirty="0" err="1">
                <a:solidFill>
                  <a:srgbClr val="00040C"/>
                </a:solidFill>
              </a:rPr>
              <a:t>Engenuity</a:t>
            </a:r>
            <a:r>
              <a:rPr lang="en-US" sz="1800" dirty="0">
                <a:solidFill>
                  <a:srgbClr val="00040C"/>
                </a:solidFill>
              </a:rPr>
              <a:t>. Root Cause Analysis Certification Course Workbook. 2018. Outcome </a:t>
            </a:r>
            <a:r>
              <a:rPr lang="en-US" sz="1800" dirty="0" err="1">
                <a:solidFill>
                  <a:srgbClr val="00040C"/>
                </a:solidFill>
              </a:rPr>
              <a:t>Engenuity</a:t>
            </a:r>
            <a:r>
              <a:rPr lang="en-US" sz="1800" dirty="0">
                <a:solidFill>
                  <a:srgbClr val="00040C"/>
                </a:solidFill>
              </a:rPr>
              <a:t>, LLC.</a:t>
            </a:r>
            <a:endParaRPr lang="en-US" sz="1800" dirty="0">
              <a:solidFill>
                <a:prstClr val="black"/>
              </a:solidFill>
            </a:endParaRPr>
          </a:p>
          <a:p>
            <a:pPr marL="231775" lvl="0" indent="-231775">
              <a:spcBef>
                <a:spcPts val="600"/>
              </a:spcBef>
              <a:buNone/>
              <a:defRPr/>
            </a:pPr>
            <a:r>
              <a:rPr lang="en-US" sz="1800" dirty="0">
                <a:solidFill>
                  <a:prstClr val="black"/>
                </a:solidFill>
              </a:rPr>
              <a:t>Reason, J. (1997). Managing the Risks of Organizational Accidents. Hampshire, England: </a:t>
            </a:r>
            <a:r>
              <a:rPr lang="en-US" sz="1800" dirty="0" err="1">
                <a:solidFill>
                  <a:prstClr val="black"/>
                </a:solidFill>
              </a:rPr>
              <a:t>Ashgate</a:t>
            </a:r>
            <a:r>
              <a:rPr lang="en-US" sz="1800" dirty="0">
                <a:solidFill>
                  <a:prstClr val="black"/>
                </a:solidFill>
              </a:rPr>
              <a:t> Publishing Limited. </a:t>
            </a:r>
          </a:p>
          <a:p>
            <a:pPr marL="231775" lvl="0" indent="-231775">
              <a:spcBef>
                <a:spcPts val="600"/>
              </a:spcBef>
              <a:buNone/>
              <a:defRPr/>
            </a:pPr>
            <a:r>
              <a:rPr lang="en-US" sz="1800" dirty="0">
                <a:solidFill>
                  <a:prstClr val="black"/>
                </a:solidFill>
              </a:rPr>
              <a:t>Schein, E.H. Organizational Leadership and Culture 4th ed. San Francisco: John Wiley &amp; Sons; 2010.</a:t>
            </a:r>
          </a:p>
          <a:p>
            <a:pPr marL="231775" lvl="0" indent="-231775">
              <a:spcBef>
                <a:spcPts val="600"/>
              </a:spcBef>
              <a:buNone/>
              <a:defRPr/>
            </a:pPr>
            <a:r>
              <a:rPr lang="en-US" sz="1800" dirty="0">
                <a:solidFill>
                  <a:prstClr val="black"/>
                </a:solidFill>
              </a:rPr>
              <a:t>Singer SJ, </a:t>
            </a:r>
            <a:r>
              <a:rPr lang="en-US" sz="1800" dirty="0" err="1">
                <a:solidFill>
                  <a:prstClr val="black"/>
                </a:solidFill>
              </a:rPr>
              <a:t>Rivard</a:t>
            </a:r>
            <a:r>
              <a:rPr lang="en-US" sz="1800" dirty="0">
                <a:solidFill>
                  <a:prstClr val="black"/>
                </a:solidFill>
              </a:rPr>
              <a:t> PE, Hayes JE, </a:t>
            </a:r>
            <a:r>
              <a:rPr lang="en-US" sz="1800" dirty="0" err="1">
                <a:solidFill>
                  <a:prstClr val="black"/>
                </a:solidFill>
              </a:rPr>
              <a:t>Shokeen</a:t>
            </a:r>
            <a:r>
              <a:rPr lang="en-US" sz="1800" dirty="0">
                <a:solidFill>
                  <a:prstClr val="black"/>
                </a:solidFill>
              </a:rPr>
              <a:t> P, </a:t>
            </a:r>
            <a:r>
              <a:rPr lang="en-US" sz="1800" dirty="0" err="1">
                <a:solidFill>
                  <a:prstClr val="black"/>
                </a:solidFill>
              </a:rPr>
              <a:t>Gaba</a:t>
            </a:r>
            <a:r>
              <a:rPr lang="en-US" sz="1800" dirty="0">
                <a:solidFill>
                  <a:prstClr val="black"/>
                </a:solidFill>
              </a:rPr>
              <a:t> D, Rosen A. Improving patient care through leadership engagement with frontline staff: A Department of Veterans Affairs case study. The Joint Commission Journal on Quality and Patient Safety. 2013;39:349-360.</a:t>
            </a:r>
          </a:p>
          <a:p>
            <a:pPr marL="231775" lvl="0" indent="-231775">
              <a:spcBef>
                <a:spcPts val="600"/>
              </a:spcBef>
              <a:buNone/>
              <a:defRPr/>
            </a:pPr>
            <a:r>
              <a:rPr lang="en-US" sz="1800" dirty="0" err="1">
                <a:solidFill>
                  <a:prstClr val="black"/>
                </a:solidFill>
              </a:rPr>
              <a:t>Sorra</a:t>
            </a:r>
            <a:r>
              <a:rPr lang="en-US" sz="1800" dirty="0">
                <a:solidFill>
                  <a:prstClr val="black"/>
                </a:solidFill>
              </a:rPr>
              <a:t> J, Khanna K, Dyer N, </a:t>
            </a:r>
            <a:r>
              <a:rPr lang="en-US" sz="1800" dirty="0" err="1">
                <a:solidFill>
                  <a:prstClr val="black"/>
                </a:solidFill>
              </a:rPr>
              <a:t>Mardon</a:t>
            </a:r>
            <a:r>
              <a:rPr lang="en-US" sz="1800" dirty="0">
                <a:solidFill>
                  <a:prstClr val="black"/>
                </a:solidFill>
              </a:rPr>
              <a:t> R, </a:t>
            </a:r>
            <a:r>
              <a:rPr lang="en-US" sz="1800" dirty="0" err="1">
                <a:solidFill>
                  <a:prstClr val="black"/>
                </a:solidFill>
              </a:rPr>
              <a:t>Famolaro</a:t>
            </a:r>
            <a:r>
              <a:rPr lang="en-US" sz="1800" dirty="0">
                <a:solidFill>
                  <a:prstClr val="black"/>
                </a:solidFill>
              </a:rPr>
              <a:t> T. Exploring relationships between patient safety culture and patients’ assessments of hospital care. J Patient </a:t>
            </a:r>
            <a:r>
              <a:rPr lang="en-US" sz="1800" dirty="0" err="1">
                <a:solidFill>
                  <a:prstClr val="black"/>
                </a:solidFill>
              </a:rPr>
              <a:t>Saf</a:t>
            </a:r>
            <a:r>
              <a:rPr lang="en-US" sz="1800" dirty="0">
                <a:solidFill>
                  <a:prstClr val="black"/>
                </a:solidFill>
              </a:rPr>
              <a:t> 2012;8: 131-139.</a:t>
            </a:r>
          </a:p>
          <a:p>
            <a:pPr marL="231775" lvl="0" indent="-231775">
              <a:spcBef>
                <a:spcPts val="600"/>
              </a:spcBef>
              <a:buNone/>
              <a:defRPr/>
            </a:pPr>
            <a:r>
              <a:rPr lang="en-US" sz="1800" dirty="0">
                <a:solidFill>
                  <a:prstClr val="black"/>
                </a:solidFill>
              </a:rPr>
              <a:t>VA National Center for Patient Safety. Healthcare Failure Mode and Effect Analysis (HFMEA). Available at: </a:t>
            </a:r>
            <a:r>
              <a:rPr lang="en-US" sz="1800" dirty="0">
                <a:solidFill>
                  <a:prstClr val="black"/>
                </a:solidFill>
                <a:hlinkClick r:id="rId3"/>
              </a:rPr>
              <a:t>https://www.patientsafety.va.gov/professionals/onthejob/hfmea.asp</a:t>
            </a:r>
            <a:r>
              <a:rPr lang="en-US" sz="1800" dirty="0">
                <a:solidFill>
                  <a:prstClr val="black"/>
                </a:solidFill>
              </a:rPr>
              <a:t>  </a:t>
            </a:r>
          </a:p>
          <a:p>
            <a:pPr marL="0" indent="0">
              <a:buNone/>
            </a:pPr>
            <a:endParaRPr lang="en-US" dirty="0"/>
          </a:p>
        </p:txBody>
      </p:sp>
    </p:spTree>
    <p:extLst>
      <p:ext uri="{BB962C8B-B14F-4D97-AF65-F5344CB8AC3E}">
        <p14:creationId xmlns:p14="http://schemas.microsoft.com/office/powerpoint/2010/main" val="3222259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039"/>
            <a:ext cx="8229600" cy="762000"/>
          </a:xfrm>
        </p:spPr>
        <p:txBody>
          <a:bodyPr>
            <a:normAutofit/>
          </a:bodyPr>
          <a:lstStyle/>
          <a:p>
            <a:r>
              <a:rPr lang="en-US" dirty="0">
                <a:solidFill>
                  <a:srgbClr val="002060"/>
                </a:solidFill>
              </a:rPr>
              <a:t>References</a:t>
            </a:r>
          </a:p>
        </p:txBody>
      </p:sp>
      <p:sp>
        <p:nvSpPr>
          <p:cNvPr id="3" name="Content Placeholder 2"/>
          <p:cNvSpPr>
            <a:spLocks noGrp="1"/>
          </p:cNvSpPr>
          <p:nvPr>
            <p:ph idx="1"/>
          </p:nvPr>
        </p:nvSpPr>
        <p:spPr>
          <a:xfrm>
            <a:off x="406400" y="913039"/>
            <a:ext cx="8229600" cy="5182961"/>
          </a:xfrm>
        </p:spPr>
        <p:txBody>
          <a:bodyPr>
            <a:noAutofit/>
          </a:bodyPr>
          <a:lstStyle/>
          <a:p>
            <a:pPr marL="231775" indent="-231775">
              <a:spcBef>
                <a:spcPts val="600"/>
              </a:spcBef>
              <a:buNone/>
              <a:defRPr/>
            </a:pPr>
            <a:r>
              <a:rPr lang="en-US" sz="1800" dirty="0" err="1">
                <a:solidFill>
                  <a:prstClr val="black"/>
                </a:solidFill>
              </a:rPr>
              <a:t>Wiegmann</a:t>
            </a:r>
            <a:r>
              <a:rPr lang="en-US" sz="1800" dirty="0">
                <a:solidFill>
                  <a:prstClr val="black"/>
                </a:solidFill>
              </a:rPr>
              <a:t>. A synthesis of safety culture and safety climate research; 2002. http://www.humanfactors.uiuc.edu/Reports&amp;PapersPDFs/TechReport/02-03.pdf</a:t>
            </a:r>
          </a:p>
          <a:p>
            <a:pPr marL="231775" indent="-231775">
              <a:spcBef>
                <a:spcPts val="600"/>
              </a:spcBef>
              <a:buNone/>
              <a:defRPr/>
            </a:pPr>
            <a:r>
              <a:rPr lang="en-US" sz="1800" dirty="0">
                <a:solidFill>
                  <a:prstClr val="black"/>
                </a:solidFill>
              </a:rPr>
              <a:t>Weaver SJ, </a:t>
            </a:r>
            <a:r>
              <a:rPr lang="en-US" sz="1800" dirty="0" err="1">
                <a:solidFill>
                  <a:prstClr val="black"/>
                </a:solidFill>
              </a:rPr>
              <a:t>Lubomski</a:t>
            </a:r>
            <a:r>
              <a:rPr lang="en-US" sz="1800" dirty="0">
                <a:solidFill>
                  <a:prstClr val="black"/>
                </a:solidFill>
              </a:rPr>
              <a:t> LH, Wilson RF, </a:t>
            </a:r>
            <a:r>
              <a:rPr lang="en-US" sz="1800" dirty="0" err="1">
                <a:solidFill>
                  <a:prstClr val="black"/>
                </a:solidFill>
              </a:rPr>
              <a:t>Pfoh</a:t>
            </a:r>
            <a:r>
              <a:rPr lang="en-US" sz="1800" dirty="0">
                <a:solidFill>
                  <a:prstClr val="black"/>
                </a:solidFill>
              </a:rPr>
              <a:t> ER, Martinez KA, Dy SM. Promoting a culture of safety as a patient safety strategy: A systematic review. Ann Int Med. 2013;158:369-374.</a:t>
            </a:r>
          </a:p>
          <a:p>
            <a:pPr marL="231775" indent="-231775">
              <a:spcBef>
                <a:spcPts val="600"/>
              </a:spcBef>
              <a:buNone/>
              <a:defRPr/>
            </a:pPr>
            <a:endParaRPr lang="en-US" sz="1800" dirty="0">
              <a:solidFill>
                <a:prstClr val="black"/>
              </a:solidFill>
            </a:endParaRPr>
          </a:p>
          <a:p>
            <a:pPr marL="0" indent="0">
              <a:spcBef>
                <a:spcPts val="600"/>
              </a:spcBef>
              <a:buNone/>
            </a:pPr>
            <a:endParaRPr lang="en-US" sz="1800" dirty="0">
              <a:solidFill>
                <a:prstClr val="black"/>
              </a:solidFill>
            </a:endParaRPr>
          </a:p>
        </p:txBody>
      </p:sp>
      <p:sp>
        <p:nvSpPr>
          <p:cNvPr id="7" name="Slide Number Placeholder 6"/>
          <p:cNvSpPr>
            <a:spLocks noGrp="1"/>
          </p:cNvSpPr>
          <p:nvPr>
            <p:ph type="sldNum" sz="quarter" idx="4294967295"/>
          </p:nvPr>
        </p:nvSpPr>
        <p:spPr/>
        <p:txBody>
          <a:bodyPr/>
          <a:lstStyle/>
          <a:p>
            <a:pPr>
              <a:defRPr/>
            </a:pPr>
            <a:fld id="{23DBA081-A525-4F6D-A123-CB1474275428}" type="slidenum">
              <a:rPr lang="en-US" smtClean="0">
                <a:solidFill>
                  <a:schemeClr val="tx1">
                    <a:lumMod val="50000"/>
                    <a:lumOff val="50000"/>
                  </a:schemeClr>
                </a:solidFill>
              </a:rPr>
              <a:pPr>
                <a:defRPr/>
              </a:pPr>
              <a:t>99</a:t>
            </a:fld>
            <a:endParaRPr lang="en-US">
              <a:solidFill>
                <a:schemeClr val="tx1">
                  <a:lumMod val="50000"/>
                  <a:lumOff val="50000"/>
                </a:schemeClr>
              </a:solidFill>
            </a:endParaRPr>
          </a:p>
        </p:txBody>
      </p:sp>
    </p:spTree>
    <p:extLst>
      <p:ext uri="{BB962C8B-B14F-4D97-AF65-F5344CB8AC3E}">
        <p14:creationId xmlns:p14="http://schemas.microsoft.com/office/powerpoint/2010/main" val="3022640754"/>
      </p:ext>
    </p:extLst>
  </p:cSld>
  <p:clrMapOvr>
    <a:masterClrMapping/>
  </p:clrMapOvr>
</p:sld>
</file>

<file path=ppt/theme/theme1.xml><?xml version="1.0" encoding="utf-8"?>
<a:theme xmlns:a="http://schemas.openxmlformats.org/drawingml/2006/main" name="NHA PPT template- white NEW">
  <a:themeElements>
    <a:clrScheme name="Custom 12">
      <a:dk1>
        <a:srgbClr val="002060"/>
      </a:dk1>
      <a:lt1>
        <a:srgbClr val="FFFFFF"/>
      </a:lt1>
      <a:dk2>
        <a:srgbClr val="002060"/>
      </a:dk2>
      <a:lt2>
        <a:srgbClr val="002060"/>
      </a:lt2>
      <a:accent1>
        <a:srgbClr val="797B7E"/>
      </a:accent1>
      <a:accent2>
        <a:srgbClr val="F96A1B"/>
      </a:accent2>
      <a:accent3>
        <a:srgbClr val="F96A1B"/>
      </a:accent3>
      <a:accent4>
        <a:srgbClr val="002060"/>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NHA PPT template- white NEW</Template>
  <TotalTime>2813</TotalTime>
  <Words>11760</Words>
  <Application>Microsoft Office PowerPoint</Application>
  <PresentationFormat>On-screen Show (4:3)</PresentationFormat>
  <Paragraphs>1097</Paragraphs>
  <Slides>100</Slides>
  <Notes>66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100</vt:i4>
      </vt:variant>
    </vt:vector>
  </HeadingPairs>
  <TitlesOfParts>
    <vt:vector size="117" baseType="lpstr">
      <vt:lpstr>Albany AMT</vt:lpstr>
      <vt:lpstr>Arial</vt:lpstr>
      <vt:lpstr>Arial Unicode MS</vt:lpstr>
      <vt:lpstr>Calibri</vt:lpstr>
      <vt:lpstr>Calibri Light</vt:lpstr>
      <vt:lpstr>Century Gothic</vt:lpstr>
      <vt:lpstr>Comic Sans MS</vt:lpstr>
      <vt:lpstr>Gill Sans MT</vt:lpstr>
      <vt:lpstr>Raleway</vt:lpstr>
      <vt:lpstr>Times New Roman</vt:lpstr>
      <vt:lpstr>Trebuchet MS</vt:lpstr>
      <vt:lpstr>Wingdings</vt:lpstr>
      <vt:lpstr>Wingdings 2</vt:lpstr>
      <vt:lpstr>ヒラギノ角ゴ Pro W3</vt:lpstr>
      <vt:lpstr>NHA PPT template- white NEW</vt:lpstr>
      <vt:lpstr>Custom Design</vt:lpstr>
      <vt:lpstr>Dividend</vt:lpstr>
      <vt:lpstr>PowerPoint Presentation</vt:lpstr>
      <vt:lpstr>Objectives</vt:lpstr>
      <vt:lpstr>Obj.1 Impact of “To Err is Human” </vt:lpstr>
      <vt:lpstr>Federal Laws and Regulation</vt:lpstr>
      <vt:lpstr>Nebraska Laws And Regulations</vt:lpstr>
      <vt:lpstr>AHRQ PSO Program</vt:lpstr>
      <vt:lpstr>Why work with a PSO?</vt:lpstr>
      <vt:lpstr>How does a PSO work with providers? </vt:lpstr>
      <vt:lpstr>Nebraska Coalition For Patient Safety PSO</vt:lpstr>
      <vt:lpstr>NCPS Founders</vt:lpstr>
      <vt:lpstr>Check-in For Relevance</vt:lpstr>
      <vt:lpstr>Obj.2 Role of Organizational Culture</vt:lpstr>
      <vt:lpstr>Obj.2 Role of Safety Culture</vt:lpstr>
      <vt:lpstr>Obj.2 Role of Safety Culture</vt:lpstr>
      <vt:lpstr>Obj.2 Safety Culture: A specific type of organizational culture</vt:lpstr>
      <vt:lpstr>Obj.3 Role of Leadership</vt:lpstr>
      <vt:lpstr>Obj.3 Role of Leadership</vt:lpstr>
      <vt:lpstr>Obj.3 Role of Leadership</vt:lpstr>
      <vt:lpstr>Check-in For Relevance</vt:lpstr>
      <vt:lpstr>Obj.4 Three Levels of Organizational Culture</vt:lpstr>
      <vt:lpstr>Why is it important to recognize the three levels of culture?</vt:lpstr>
      <vt:lpstr>Obj.4 Three Levels of Culture</vt:lpstr>
      <vt:lpstr>Obj.4 Four Categories of Organizational Culture (Schein, 2010)</vt:lpstr>
      <vt:lpstr>Obj.4 Four Components of Safety Culture (Reason, 1997)</vt:lpstr>
      <vt:lpstr>Check-in For Relevance</vt:lpstr>
      <vt:lpstr>Obj.5 Why assess safety culture</vt:lpstr>
      <vt:lpstr>HSOPS and Patient Safety Events (Mardon et al., 2010)</vt:lpstr>
      <vt:lpstr>HSOPS and Patient Satisfaction (Sorra et al., 2012)</vt:lpstr>
      <vt:lpstr>Obj.5 Plan to Assess Safety Culture</vt:lpstr>
      <vt:lpstr>Obj.5 Resources to Assess Safety Culture</vt:lpstr>
      <vt:lpstr>Goals of Safety Culture Assessment</vt:lpstr>
      <vt:lpstr>HSOPS</vt:lpstr>
      <vt:lpstr>Crosswalk Reason’s Components</vt:lpstr>
      <vt:lpstr>Crosswalk Reason’s Components</vt:lpstr>
      <vt:lpstr>How to Conduct SOPS</vt:lpstr>
      <vt:lpstr>Conduct HSOPS with NCPS</vt:lpstr>
      <vt:lpstr>Check-in For Relevance</vt:lpstr>
      <vt:lpstr>Obj.6 Four Types of Interventions to Support Safety Culture</vt:lpstr>
      <vt:lpstr>Just Culture</vt:lpstr>
      <vt:lpstr>Obj.6 Four Types of Interventions to Support Safety Culture</vt:lpstr>
      <vt:lpstr>Reporting Interventions</vt:lpstr>
      <vt:lpstr>Obj.6 Four Types of Interventions to Support Safety Culture</vt:lpstr>
      <vt:lpstr>Learning Interventions</vt:lpstr>
      <vt:lpstr>Leveraging Frontline Expertise</vt:lpstr>
      <vt:lpstr>Obj.6 Four Types of Interventions to Support Safety Culture</vt:lpstr>
      <vt:lpstr>TeamSTEPPS</vt:lpstr>
      <vt:lpstr>Safety Culture Summary</vt:lpstr>
      <vt:lpstr>Safety Culture Summary</vt:lpstr>
      <vt:lpstr>Check-in For Relevance</vt:lpstr>
      <vt:lpstr>Obj.7 High reliability, systems thinking and human factors </vt:lpstr>
      <vt:lpstr>HRO Principles</vt:lpstr>
      <vt:lpstr>Preoccupation With Failure </vt:lpstr>
      <vt:lpstr>Reluctance to Simplify</vt:lpstr>
      <vt:lpstr>Sensitivity to Operations</vt:lpstr>
      <vt:lpstr>Deference to Expertise </vt:lpstr>
      <vt:lpstr>Commitment to Resilience</vt:lpstr>
      <vt:lpstr>Roadmap to HRO</vt:lpstr>
      <vt:lpstr>Human Factors and Systems Thinking</vt:lpstr>
      <vt:lpstr>To Err is Human</vt:lpstr>
      <vt:lpstr>To Drift is Human </vt:lpstr>
      <vt:lpstr>The P.I.D.A. Model </vt:lpstr>
      <vt:lpstr>Three Core Human Behaviors</vt:lpstr>
      <vt:lpstr>Human Performance Shaping Factors</vt:lpstr>
      <vt:lpstr>Human Performance Shaping Factors - Examples</vt:lpstr>
      <vt:lpstr>Systems Thinking</vt:lpstr>
      <vt:lpstr>Systems Thinking</vt:lpstr>
      <vt:lpstr>Humans + Systems</vt:lpstr>
      <vt:lpstr>Human Factors Engineering in System Design</vt:lpstr>
      <vt:lpstr>Human Factors Engineering in System Design</vt:lpstr>
      <vt:lpstr>Hierarchy of Risk Controls/Interventions</vt:lpstr>
      <vt:lpstr>Learning About How Systems are Operating</vt:lpstr>
      <vt:lpstr>Looking for System Causes</vt:lpstr>
      <vt:lpstr>Check-in For Relevance</vt:lpstr>
      <vt:lpstr>Obj.8 Hierarchy of Interventions</vt:lpstr>
      <vt:lpstr>Hierarchy of Risk Controls/Interventions</vt:lpstr>
      <vt:lpstr>Hierarchy of Interventions</vt:lpstr>
      <vt:lpstr>Hierarchy of Interventions</vt:lpstr>
      <vt:lpstr>Hierarchy of Interventions</vt:lpstr>
      <vt:lpstr>Priority Payoff Matrix</vt:lpstr>
      <vt:lpstr>Check-in For Relevance</vt:lpstr>
      <vt:lpstr>Obj. 9 Homework Assignment</vt:lpstr>
      <vt:lpstr>Obj. 10 Strategies and Resources</vt:lpstr>
      <vt:lpstr>PowerPoint Presentation</vt:lpstr>
      <vt:lpstr>NCPS Mission</vt:lpstr>
      <vt:lpstr>NCPS Goals</vt:lpstr>
      <vt:lpstr>Membership is Voluntary</vt:lpstr>
      <vt:lpstr> </vt:lpstr>
      <vt:lpstr>Agency for Healthcare Research and Quality (AHRQ)</vt:lpstr>
      <vt:lpstr>AHRQ PSO Program</vt:lpstr>
      <vt:lpstr>Institute for Healthcare Improvement (IHI)</vt:lpstr>
      <vt:lpstr>IHI RCA2 Resources</vt:lpstr>
      <vt:lpstr>Additional RCA Training Resource</vt:lpstr>
      <vt:lpstr>Just Culture Training Resource</vt:lpstr>
      <vt:lpstr>Check-in For Relevance</vt:lpstr>
      <vt:lpstr>References</vt:lpstr>
      <vt:lpstr>References</vt:lpstr>
      <vt:lpstr>References</vt:lpstr>
      <vt:lpstr>References</vt:lpstr>
      <vt:lpstr>References</vt:lpstr>
      <vt:lpstr>References for NCPS/PSO Section, Objective 11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Larson</dc:creator>
  <cp:lastModifiedBy>Gail E Brondum</cp:lastModifiedBy>
  <cp:revision>227</cp:revision>
  <cp:lastPrinted>2018-12-31T04:32:55Z</cp:lastPrinted>
  <dcterms:created xsi:type="dcterms:W3CDTF">2013-01-22T21:49:12Z</dcterms:created>
  <dcterms:modified xsi:type="dcterms:W3CDTF">2021-10-11T15:42:05Z</dcterms:modified>
</cp:coreProperties>
</file>