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xml" ContentType="application/vnd.openxmlformats-officedocument.presentationml.tags+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tags/tag23.xml" ContentType="application/vnd.openxmlformats-officedocument.presentationml.tags+xml"/>
  <Override PartName="/ppt/notesSlides/notesSlide44.xml" ContentType="application/vnd.openxmlformats-officedocument.presentationml.notesSlide+xml"/>
  <Override PartName="/ppt/tags/tag24.xml" ContentType="application/vnd.openxmlformats-officedocument.presentationml.tags+xml"/>
  <Override PartName="/ppt/notesSlides/notesSlide45.xml" ContentType="application/vnd.openxmlformats-officedocument.presentationml.notesSlide+xml"/>
  <Override PartName="/ppt/tags/tag25.xml" ContentType="application/vnd.openxmlformats-officedocument.presentationml.tags+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tags/tag2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7.xml" ContentType="application/vnd.openxmlformats-officedocument.presentationml.notesSlide+xml"/>
  <Override PartName="/ppt/tags/tag27.xml" ContentType="application/vnd.openxmlformats-officedocument.presentationml.tags+xml"/>
  <Override PartName="/ppt/notesSlides/notesSlide58.xml" ContentType="application/vnd.openxmlformats-officedocument.presentationml.notesSlide+xml"/>
  <Override PartName="/ppt/tags/tag28.xml" ContentType="application/vnd.openxmlformats-officedocument.presentationml.tags+xml"/>
  <Override PartName="/ppt/notesSlides/notesSlide59.xml" ContentType="application/vnd.openxmlformats-officedocument.presentationml.notesSlide+xml"/>
  <Override PartName="/ppt/tags/tag29.xml" ContentType="application/vnd.openxmlformats-officedocument.presentationml.tags+xml"/>
  <Override PartName="/ppt/notesSlides/notesSlide6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1.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7.xml" ContentType="application/vnd.openxmlformats-officedocument.presentationml.notesSlide+xml"/>
  <Override PartName="/ppt/tags/tag32.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33.xml" ContentType="application/vnd.openxmlformats-officedocument.presentationml.tags+xml"/>
  <Override PartName="/ppt/notesSlides/notesSlide71.xml" ContentType="application/vnd.openxmlformats-officedocument.presentationml.notesSlide+xml"/>
  <Override PartName="/ppt/tags/tag34.xml" ContentType="application/vnd.openxmlformats-officedocument.presentationml.tags+xml"/>
  <Override PartName="/ppt/notesSlides/notesSlide72.xml" ContentType="application/vnd.openxmlformats-officedocument.presentationml.notesSlide+xml"/>
  <Override PartName="/ppt/tags/tag35.xml" ContentType="application/vnd.openxmlformats-officedocument.presentationml.tags+xml"/>
  <Override PartName="/ppt/notesSlides/notesSlide73.xml" ContentType="application/vnd.openxmlformats-officedocument.presentationml.notesSlide+xml"/>
  <Override PartName="/ppt/tags/tag36.xml" ContentType="application/vnd.openxmlformats-officedocument.presentationml.tags+xml"/>
  <Override PartName="/ppt/notesSlides/notesSlide74.xml" ContentType="application/vnd.openxmlformats-officedocument.presentationml.notesSlide+xml"/>
  <Override PartName="/ppt/tags/tag37.xml" ContentType="application/vnd.openxmlformats-officedocument.presentationml.tags+xml"/>
  <Override PartName="/ppt/notesSlides/notesSlide75.xml" ContentType="application/vnd.openxmlformats-officedocument.presentationml.notesSlide+xml"/>
  <Override PartName="/ppt/tags/tag38.xml" ContentType="application/vnd.openxmlformats-officedocument.presentationml.tags+xml"/>
  <Override PartName="/ppt/notesSlides/notesSlide7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39.xml" ContentType="application/vnd.openxmlformats-officedocument.presentationml.tags+xml"/>
  <Override PartName="/ppt/notesSlides/notesSlide77.xml" ContentType="application/vnd.openxmlformats-officedocument.presentationml.notesSlide+xml"/>
  <Override PartName="/ppt/tags/tag40.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1"/>
  </p:notesMasterIdLst>
  <p:handoutMasterIdLst>
    <p:handoutMasterId r:id="rId102"/>
  </p:handoutMasterIdLst>
  <p:sldIdLst>
    <p:sldId id="259" r:id="rId2"/>
    <p:sldId id="260" r:id="rId3"/>
    <p:sldId id="261" r:id="rId4"/>
    <p:sldId id="263" r:id="rId5"/>
    <p:sldId id="264" r:id="rId6"/>
    <p:sldId id="266" r:id="rId7"/>
    <p:sldId id="267" r:id="rId8"/>
    <p:sldId id="268" r:id="rId9"/>
    <p:sldId id="270" r:id="rId10"/>
    <p:sldId id="262" r:id="rId11"/>
    <p:sldId id="271" r:id="rId12"/>
    <p:sldId id="272" r:id="rId13"/>
    <p:sldId id="273" r:id="rId14"/>
    <p:sldId id="274" r:id="rId15"/>
    <p:sldId id="275" r:id="rId16"/>
    <p:sldId id="276" r:id="rId17"/>
    <p:sldId id="277" r:id="rId18"/>
    <p:sldId id="279" r:id="rId19"/>
    <p:sldId id="390" r:id="rId20"/>
    <p:sldId id="269" r:id="rId21"/>
    <p:sldId id="280" r:id="rId22"/>
    <p:sldId id="389" r:id="rId23"/>
    <p:sldId id="282" r:id="rId24"/>
    <p:sldId id="283" r:id="rId25"/>
    <p:sldId id="284" r:id="rId26"/>
    <p:sldId id="285" r:id="rId27"/>
    <p:sldId id="286" r:id="rId28"/>
    <p:sldId id="287" r:id="rId29"/>
    <p:sldId id="288" r:id="rId30"/>
    <p:sldId id="289" r:id="rId31"/>
    <p:sldId id="293" r:id="rId32"/>
    <p:sldId id="290" r:id="rId33"/>
    <p:sldId id="291" r:id="rId34"/>
    <p:sldId id="292" r:id="rId35"/>
    <p:sldId id="294" r:id="rId36"/>
    <p:sldId id="296" r:id="rId37"/>
    <p:sldId id="297" r:id="rId38"/>
    <p:sldId id="391" r:id="rId39"/>
    <p:sldId id="393" r:id="rId40"/>
    <p:sldId id="295" r:id="rId41"/>
    <p:sldId id="298" r:id="rId42"/>
    <p:sldId id="299" r:id="rId43"/>
    <p:sldId id="300" r:id="rId44"/>
    <p:sldId id="301" r:id="rId45"/>
    <p:sldId id="302" r:id="rId46"/>
    <p:sldId id="303" r:id="rId47"/>
    <p:sldId id="304" r:id="rId48"/>
    <p:sldId id="305" r:id="rId49"/>
    <p:sldId id="306" r:id="rId50"/>
    <p:sldId id="307" r:id="rId51"/>
    <p:sldId id="320" r:id="rId52"/>
    <p:sldId id="309" r:id="rId53"/>
    <p:sldId id="310" r:id="rId54"/>
    <p:sldId id="311" r:id="rId55"/>
    <p:sldId id="312" r:id="rId56"/>
    <p:sldId id="313" r:id="rId57"/>
    <p:sldId id="314" r:id="rId58"/>
    <p:sldId id="315" r:id="rId59"/>
    <p:sldId id="395" r:id="rId60"/>
    <p:sldId id="396" r:id="rId61"/>
    <p:sldId id="397" r:id="rId62"/>
    <p:sldId id="398" r:id="rId63"/>
    <p:sldId id="399" r:id="rId64"/>
    <p:sldId id="400" r:id="rId65"/>
    <p:sldId id="416" r:id="rId66"/>
    <p:sldId id="392" r:id="rId67"/>
    <p:sldId id="394" r:id="rId68"/>
    <p:sldId id="402" r:id="rId69"/>
    <p:sldId id="414" r:id="rId70"/>
    <p:sldId id="404" r:id="rId71"/>
    <p:sldId id="407" r:id="rId72"/>
    <p:sldId id="405" r:id="rId73"/>
    <p:sldId id="406" r:id="rId74"/>
    <p:sldId id="408" r:id="rId75"/>
    <p:sldId id="415" r:id="rId76"/>
    <p:sldId id="411" r:id="rId77"/>
    <p:sldId id="410" r:id="rId78"/>
    <p:sldId id="412" r:id="rId79"/>
    <p:sldId id="413" r:id="rId80"/>
    <p:sldId id="323" r:id="rId81"/>
    <p:sldId id="401" r:id="rId82"/>
    <p:sldId id="322" r:id="rId83"/>
    <p:sldId id="388" r:id="rId84"/>
    <p:sldId id="317" r:id="rId85"/>
    <p:sldId id="318" r:id="rId86"/>
    <p:sldId id="373" r:id="rId87"/>
    <p:sldId id="374" r:id="rId88"/>
    <p:sldId id="375" r:id="rId89"/>
    <p:sldId id="376" r:id="rId90"/>
    <p:sldId id="377" r:id="rId91"/>
    <p:sldId id="378" r:id="rId92"/>
    <p:sldId id="379" r:id="rId93"/>
    <p:sldId id="380" r:id="rId94"/>
    <p:sldId id="381" r:id="rId95"/>
    <p:sldId id="382" r:id="rId96"/>
    <p:sldId id="383" r:id="rId97"/>
    <p:sldId id="384" r:id="rId98"/>
    <p:sldId id="385" r:id="rId99"/>
    <p:sldId id="387" r:id="rId100"/>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3B4469"/>
    <a:srgbClr val="FF6600"/>
    <a:srgbClr val="3AA090"/>
    <a:srgbClr val="037D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44" d="100"/>
          <a:sy n="144" d="100"/>
        </p:scale>
        <p:origin x="654" y="108"/>
      </p:cViewPr>
      <p:guideLst>
        <p:guide orient="horz" pos="1620"/>
        <p:guide pos="2880"/>
      </p:guideLst>
    </p:cSldViewPr>
  </p:slideViewPr>
  <p:notesTextViewPr>
    <p:cViewPr>
      <p:scale>
        <a:sx n="1" d="1"/>
        <a:sy n="1" d="1"/>
      </p:scale>
      <p:origin x="0" y="0"/>
    </p:cViewPr>
  </p:notesTextViewPr>
  <p:notesViewPr>
    <p:cSldViewPr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smtClean="0"/>
              <a:t>Infant</a:t>
            </a:r>
            <a:r>
              <a:rPr lang="en-US" sz="1600" baseline="0" dirty="0" smtClean="0"/>
              <a:t> Mortality in </a:t>
            </a:r>
          </a:p>
          <a:p>
            <a:pPr>
              <a:defRPr sz="1600"/>
            </a:pPr>
            <a:r>
              <a:rPr lang="en-US" sz="1600" baseline="0" dirty="0" smtClean="0"/>
              <a:t>Baltimore City</a:t>
            </a:r>
            <a:endParaRPr lang="en-US" sz="1600" dirty="0"/>
          </a:p>
        </c:rich>
      </c:tx>
      <c:layout>
        <c:manualLayout>
          <c:xMode val="edge"/>
          <c:yMode val="edge"/>
          <c:x val="0.3176375720976517"/>
          <c:y val="2.877967073984796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White</c:v>
                </c:pt>
              </c:strCache>
            </c:strRef>
          </c:tx>
          <c:spPr>
            <a:pattFill prst="wdDnDiag">
              <a:fgClr>
                <a:srgbClr val="FFC000"/>
              </a:fgClr>
              <a:bgClr>
                <a:schemeClr val="bg1"/>
              </a:bgClr>
            </a:patt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IMR (Deaths/1,000 Live Births)  (2009)</c:v>
                </c:pt>
              </c:strCache>
            </c:strRef>
          </c:cat>
          <c:val>
            <c:numRef>
              <c:f>Sheet1!$B$2</c:f>
              <c:numCache>
                <c:formatCode>General</c:formatCode>
                <c:ptCount val="1"/>
                <c:pt idx="0">
                  <c:v>3.5</c:v>
                </c:pt>
              </c:numCache>
            </c:numRef>
          </c:val>
          <c:extLst>
            <c:ext xmlns:c16="http://schemas.microsoft.com/office/drawing/2014/chart" uri="{C3380CC4-5D6E-409C-BE32-E72D297353CC}">
              <c16:uniqueId val="{00000000-E057-485D-A518-18C6424C5255}"/>
            </c:ext>
          </c:extLst>
        </c:ser>
        <c:ser>
          <c:idx val="1"/>
          <c:order val="1"/>
          <c:tx>
            <c:strRef>
              <c:f>Sheet1!$C$1</c:f>
              <c:strCache>
                <c:ptCount val="1"/>
                <c:pt idx="0">
                  <c:v>Black</c:v>
                </c:pt>
              </c:strCache>
            </c:strRef>
          </c:tx>
          <c:spPr>
            <a:pattFill prst="solidDmnd">
              <a:fgClr>
                <a:srgbClr val="00B0F0"/>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IMR (Deaths/1,000 Live Births)  (2009)</c:v>
                </c:pt>
              </c:strCache>
            </c:strRef>
          </c:cat>
          <c:val>
            <c:numRef>
              <c:f>Sheet1!$C$2</c:f>
              <c:numCache>
                <c:formatCode>General</c:formatCode>
                <c:ptCount val="1"/>
                <c:pt idx="0">
                  <c:v>18.5</c:v>
                </c:pt>
              </c:numCache>
            </c:numRef>
          </c:val>
          <c:extLst>
            <c:ext xmlns:c16="http://schemas.microsoft.com/office/drawing/2014/chart" uri="{C3380CC4-5D6E-409C-BE32-E72D297353CC}">
              <c16:uniqueId val="{00000001-E057-485D-A518-18C6424C5255}"/>
            </c:ext>
          </c:extLst>
        </c:ser>
        <c:ser>
          <c:idx val="2"/>
          <c:order val="2"/>
          <c:tx>
            <c:strRef>
              <c:f>Sheet1!$D$1</c:f>
              <c:strCache>
                <c:ptCount val="1"/>
                <c:pt idx="0">
                  <c:v>All Races</c:v>
                </c:pt>
              </c:strCache>
            </c:strRef>
          </c:tx>
          <c:spPr>
            <a:pattFill prst="diagBrick">
              <a:fgClr>
                <a:srgbClr val="7030A0"/>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IMR (Deaths/1,000 Live Births)  (2009)</c:v>
                </c:pt>
              </c:strCache>
            </c:strRef>
          </c:cat>
          <c:val>
            <c:numRef>
              <c:f>Sheet1!$D$2</c:f>
              <c:numCache>
                <c:formatCode>General</c:formatCode>
                <c:ptCount val="1"/>
                <c:pt idx="0">
                  <c:v>13.5</c:v>
                </c:pt>
              </c:numCache>
            </c:numRef>
          </c:val>
          <c:extLst>
            <c:ext xmlns:c16="http://schemas.microsoft.com/office/drawing/2014/chart" uri="{C3380CC4-5D6E-409C-BE32-E72D297353CC}">
              <c16:uniqueId val="{00000002-E057-485D-A518-18C6424C5255}"/>
            </c:ext>
          </c:extLst>
        </c:ser>
        <c:dLbls>
          <c:showLegendKey val="0"/>
          <c:showVal val="0"/>
          <c:showCatName val="0"/>
          <c:showSerName val="0"/>
          <c:showPercent val="0"/>
          <c:showBubbleSize val="0"/>
        </c:dLbls>
        <c:gapWidth val="219"/>
        <c:overlap val="-27"/>
        <c:axId val="314045728"/>
        <c:axId val="209430032"/>
      </c:barChart>
      <c:catAx>
        <c:axId val="31404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430032"/>
        <c:crosses val="autoZero"/>
        <c:auto val="1"/>
        <c:lblAlgn val="ctr"/>
        <c:lblOffset val="100"/>
        <c:noMultiLvlLbl val="0"/>
      </c:catAx>
      <c:valAx>
        <c:axId val="209430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404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image" Target="../media/image57.jpeg"/></Relationships>
</file>

<file path=ppt/diagrams/_rels/drawing1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image" Target="../media/image5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D9527-9733-4A56-A7FE-FC5EECD8E38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4BDB8C0E-1C71-4F3D-BD56-999DA6400124}">
      <dgm:prSet phldrT="[Text]"/>
      <dgm:spPr/>
      <dgm:t>
        <a:bodyPr/>
        <a:lstStyle/>
        <a:p>
          <a:r>
            <a:rPr lang="en-US" dirty="0" smtClean="0"/>
            <a:t>Connect</a:t>
          </a:r>
          <a:endParaRPr lang="en-US" dirty="0"/>
        </a:p>
      </dgm:t>
    </dgm:pt>
    <dgm:pt modelId="{2D8CFDFC-F8E4-4FEC-AA10-B376861BDD40}" type="parTrans" cxnId="{061AC222-AB03-46FF-9D37-EA27D290126D}">
      <dgm:prSet/>
      <dgm:spPr/>
      <dgm:t>
        <a:bodyPr/>
        <a:lstStyle/>
        <a:p>
          <a:endParaRPr lang="en-US"/>
        </a:p>
      </dgm:t>
    </dgm:pt>
    <dgm:pt modelId="{38CCD8E4-721B-4193-8162-AA7DC6BC722A}" type="sibTrans" cxnId="{061AC222-AB03-46FF-9D37-EA27D290126D}">
      <dgm:prSet/>
      <dgm:spPr/>
      <dgm:t>
        <a:bodyPr/>
        <a:lstStyle/>
        <a:p>
          <a:r>
            <a:rPr lang="en-US" dirty="0" smtClean="0"/>
            <a:t>Share</a:t>
          </a:r>
          <a:endParaRPr lang="en-US" dirty="0"/>
        </a:p>
      </dgm:t>
    </dgm:pt>
    <dgm:pt modelId="{6ED6C3D2-9857-41E5-AAED-06F3FB9ACB20}">
      <dgm:prSet phldrT="[Text]"/>
      <dgm:spPr/>
      <dgm:t>
        <a:bodyPr/>
        <a:lstStyle/>
        <a:p>
          <a:r>
            <a:rPr lang="en-US" u="sng" dirty="0" smtClean="0"/>
            <a:t>ENJOY</a:t>
          </a:r>
          <a:r>
            <a:rPr lang="en-US" dirty="0" smtClean="0"/>
            <a:t>!</a:t>
          </a:r>
          <a:endParaRPr lang="en-US" dirty="0"/>
        </a:p>
      </dgm:t>
    </dgm:pt>
    <dgm:pt modelId="{52CC3353-0D19-407A-BDB8-21746C5D851D}" type="parTrans" cxnId="{1671FEB6-8C19-496C-9795-B65118900F42}">
      <dgm:prSet/>
      <dgm:spPr/>
      <dgm:t>
        <a:bodyPr/>
        <a:lstStyle/>
        <a:p>
          <a:endParaRPr lang="en-US"/>
        </a:p>
      </dgm:t>
    </dgm:pt>
    <dgm:pt modelId="{14424603-66C8-463D-8F34-9B4B2E1071A3}" type="sibTrans" cxnId="{1671FEB6-8C19-496C-9795-B65118900F42}">
      <dgm:prSet/>
      <dgm:spPr/>
      <dgm:t>
        <a:bodyPr/>
        <a:lstStyle/>
        <a:p>
          <a:endParaRPr lang="en-US"/>
        </a:p>
      </dgm:t>
    </dgm:pt>
    <dgm:pt modelId="{08CEB4A8-D8C2-4DE6-ADF1-9009D468FBB3}">
      <dgm:prSet phldrT="[Text]"/>
      <dgm:spPr>
        <a:solidFill>
          <a:schemeClr val="accent1">
            <a:lumMod val="60000"/>
            <a:lumOff val="40000"/>
          </a:schemeClr>
        </a:solidFill>
      </dgm:spPr>
      <dgm:t>
        <a:bodyPr/>
        <a:lstStyle/>
        <a:p>
          <a:r>
            <a:rPr lang="en-US" u="sng" dirty="0" smtClean="0"/>
            <a:t>LUNCH</a:t>
          </a:r>
          <a:endParaRPr lang="en-US" u="sng" dirty="0"/>
        </a:p>
      </dgm:t>
    </dgm:pt>
    <dgm:pt modelId="{8F85B9A4-5A75-4DEE-8C19-2D2430451241}" type="parTrans" cxnId="{C5D124A4-0F76-4F25-ACC3-B008D5A67403}">
      <dgm:prSet/>
      <dgm:spPr/>
      <dgm:t>
        <a:bodyPr/>
        <a:lstStyle/>
        <a:p>
          <a:endParaRPr lang="en-US"/>
        </a:p>
      </dgm:t>
    </dgm:pt>
    <dgm:pt modelId="{9DDAF00C-F82E-4C78-A3D3-C955BDA35537}" type="sibTrans" cxnId="{C5D124A4-0F76-4F25-ACC3-B008D5A67403}">
      <dgm:prSet/>
      <dgm:spPr/>
      <dgm:t>
        <a:bodyPr/>
        <a:lstStyle/>
        <a:p>
          <a:r>
            <a:rPr lang="en-US" dirty="0" smtClean="0"/>
            <a:t>Reflect</a:t>
          </a:r>
          <a:endParaRPr lang="en-US" dirty="0"/>
        </a:p>
      </dgm:t>
    </dgm:pt>
    <dgm:pt modelId="{AC0B31E4-353D-4BA6-9011-4DA95D64DE30}">
      <dgm:prSet phldrT="[Text]"/>
      <dgm:spPr/>
      <dgm:t>
        <a:bodyPr/>
        <a:lstStyle/>
        <a:p>
          <a:r>
            <a:rPr lang="en-US" u="sng" dirty="0" smtClean="0"/>
            <a:t>NETWORKING</a:t>
          </a:r>
          <a:endParaRPr lang="en-US" u="sng" dirty="0"/>
        </a:p>
      </dgm:t>
    </dgm:pt>
    <dgm:pt modelId="{41FC8052-9C0E-431D-BA68-AF64443A28C8}" type="parTrans" cxnId="{604F930A-8AD8-45E2-83C2-4DC8DFF46092}">
      <dgm:prSet/>
      <dgm:spPr/>
      <dgm:t>
        <a:bodyPr/>
        <a:lstStyle/>
        <a:p>
          <a:endParaRPr lang="en-US"/>
        </a:p>
      </dgm:t>
    </dgm:pt>
    <dgm:pt modelId="{B808E9E2-8531-42DD-BF45-5F3BF384BD8A}" type="sibTrans" cxnId="{604F930A-8AD8-45E2-83C2-4DC8DFF46092}">
      <dgm:prSet/>
      <dgm:spPr/>
      <dgm:t>
        <a:bodyPr/>
        <a:lstStyle/>
        <a:p>
          <a:endParaRPr lang="en-US"/>
        </a:p>
      </dgm:t>
    </dgm:pt>
    <dgm:pt modelId="{9BD963B7-D9DA-4B16-AFAF-05C4F5C2396E}">
      <dgm:prSet phldrT="[Text]"/>
      <dgm:spPr/>
      <dgm:t>
        <a:bodyPr/>
        <a:lstStyle/>
        <a:p>
          <a:r>
            <a:rPr lang="en-US" dirty="0" smtClean="0"/>
            <a:t>Ideas</a:t>
          </a:r>
          <a:endParaRPr lang="en-US" dirty="0"/>
        </a:p>
      </dgm:t>
    </dgm:pt>
    <dgm:pt modelId="{B69953BF-15C4-40C9-AA10-95F88F1A8118}" type="parTrans" cxnId="{86960204-B3DA-420B-9968-4510B4BA34AE}">
      <dgm:prSet/>
      <dgm:spPr/>
      <dgm:t>
        <a:bodyPr/>
        <a:lstStyle/>
        <a:p>
          <a:endParaRPr lang="en-US"/>
        </a:p>
      </dgm:t>
    </dgm:pt>
    <dgm:pt modelId="{30D9F5F4-C7EC-4021-B009-0C1AFD006438}" type="sibTrans" cxnId="{86960204-B3DA-420B-9968-4510B4BA34AE}">
      <dgm:prSet/>
      <dgm:spPr/>
      <dgm:t>
        <a:bodyPr/>
        <a:lstStyle/>
        <a:p>
          <a:r>
            <a:rPr lang="en-US" dirty="0" smtClean="0"/>
            <a:t>Opportunities</a:t>
          </a:r>
          <a:endParaRPr lang="en-US" dirty="0"/>
        </a:p>
      </dgm:t>
    </dgm:pt>
    <dgm:pt modelId="{574A2D7F-776B-49FF-AAD0-DAC15F977186}">
      <dgm:prSet phldrT="[Text]"/>
      <dgm:spPr/>
      <dgm:t>
        <a:bodyPr/>
        <a:lstStyle/>
        <a:p>
          <a:r>
            <a:rPr lang="en-US" u="sng" dirty="0" smtClean="0"/>
            <a:t>1200 – 1300 p.m.</a:t>
          </a:r>
          <a:endParaRPr lang="en-US" u="sng" dirty="0"/>
        </a:p>
      </dgm:t>
    </dgm:pt>
    <dgm:pt modelId="{E7A5C581-12FE-4CC2-8C1B-5345C623BD90}" type="parTrans" cxnId="{30EB1BA3-2009-44D8-96E9-BB93C0D21014}">
      <dgm:prSet/>
      <dgm:spPr/>
      <dgm:t>
        <a:bodyPr/>
        <a:lstStyle/>
        <a:p>
          <a:endParaRPr lang="en-US"/>
        </a:p>
      </dgm:t>
    </dgm:pt>
    <dgm:pt modelId="{7514CA9C-4B79-4B92-90EC-4A047B1094CB}" type="sibTrans" cxnId="{30EB1BA3-2009-44D8-96E9-BB93C0D21014}">
      <dgm:prSet/>
      <dgm:spPr/>
      <dgm:t>
        <a:bodyPr/>
        <a:lstStyle/>
        <a:p>
          <a:endParaRPr lang="en-US"/>
        </a:p>
      </dgm:t>
    </dgm:pt>
    <dgm:pt modelId="{5B1C4422-1642-49F1-918F-6784B13C0410}" type="pres">
      <dgm:prSet presAssocID="{6A6D9527-9733-4A56-A7FE-FC5EECD8E382}" presName="Name0" presStyleCnt="0">
        <dgm:presLayoutVars>
          <dgm:chMax/>
          <dgm:chPref/>
          <dgm:dir/>
          <dgm:animLvl val="lvl"/>
        </dgm:presLayoutVars>
      </dgm:prSet>
      <dgm:spPr/>
      <dgm:t>
        <a:bodyPr/>
        <a:lstStyle/>
        <a:p>
          <a:endParaRPr lang="en-US"/>
        </a:p>
      </dgm:t>
    </dgm:pt>
    <dgm:pt modelId="{207C9844-5426-46F5-A35F-1F450D33C367}" type="pres">
      <dgm:prSet presAssocID="{4BDB8C0E-1C71-4F3D-BD56-999DA6400124}" presName="composite" presStyleCnt="0"/>
      <dgm:spPr/>
    </dgm:pt>
    <dgm:pt modelId="{077363B0-B745-4921-AF4E-A5EFA9D050AE}" type="pres">
      <dgm:prSet presAssocID="{4BDB8C0E-1C71-4F3D-BD56-999DA6400124}" presName="Parent1" presStyleLbl="node1" presStyleIdx="0" presStyleCnt="6">
        <dgm:presLayoutVars>
          <dgm:chMax val="1"/>
          <dgm:chPref val="1"/>
          <dgm:bulletEnabled val="1"/>
        </dgm:presLayoutVars>
      </dgm:prSet>
      <dgm:spPr/>
      <dgm:t>
        <a:bodyPr/>
        <a:lstStyle/>
        <a:p>
          <a:endParaRPr lang="en-US"/>
        </a:p>
      </dgm:t>
    </dgm:pt>
    <dgm:pt modelId="{EB085D9D-3809-4343-B928-3C52C0C4CE7A}" type="pres">
      <dgm:prSet presAssocID="{4BDB8C0E-1C71-4F3D-BD56-999DA6400124}" presName="Childtext1" presStyleLbl="revTx" presStyleIdx="0" presStyleCnt="3">
        <dgm:presLayoutVars>
          <dgm:chMax val="0"/>
          <dgm:chPref val="0"/>
          <dgm:bulletEnabled val="1"/>
        </dgm:presLayoutVars>
      </dgm:prSet>
      <dgm:spPr/>
      <dgm:t>
        <a:bodyPr/>
        <a:lstStyle/>
        <a:p>
          <a:endParaRPr lang="en-US"/>
        </a:p>
      </dgm:t>
    </dgm:pt>
    <dgm:pt modelId="{A30C8C9A-FB69-4D6D-9B08-43164F5BCEEC}" type="pres">
      <dgm:prSet presAssocID="{4BDB8C0E-1C71-4F3D-BD56-999DA6400124}" presName="BalanceSpacing" presStyleCnt="0"/>
      <dgm:spPr/>
    </dgm:pt>
    <dgm:pt modelId="{0668FECD-6ACB-4688-ADC2-821E5ECF3312}" type="pres">
      <dgm:prSet presAssocID="{4BDB8C0E-1C71-4F3D-BD56-999DA6400124}" presName="BalanceSpacing1" presStyleCnt="0"/>
      <dgm:spPr/>
    </dgm:pt>
    <dgm:pt modelId="{32B705FE-0216-4191-829D-9CCA0B74072E}" type="pres">
      <dgm:prSet presAssocID="{38CCD8E4-721B-4193-8162-AA7DC6BC722A}" presName="Accent1Text" presStyleLbl="node1" presStyleIdx="1" presStyleCnt="6"/>
      <dgm:spPr/>
      <dgm:t>
        <a:bodyPr/>
        <a:lstStyle/>
        <a:p>
          <a:endParaRPr lang="en-US"/>
        </a:p>
      </dgm:t>
    </dgm:pt>
    <dgm:pt modelId="{CB4C8C03-70C7-4BB9-A878-75129C6E0290}" type="pres">
      <dgm:prSet presAssocID="{38CCD8E4-721B-4193-8162-AA7DC6BC722A}" presName="spaceBetweenRectangles" presStyleCnt="0"/>
      <dgm:spPr/>
    </dgm:pt>
    <dgm:pt modelId="{063333BF-C477-4D8E-8609-F34642F1CA29}" type="pres">
      <dgm:prSet presAssocID="{08CEB4A8-D8C2-4DE6-ADF1-9009D468FBB3}" presName="composite" presStyleCnt="0"/>
      <dgm:spPr/>
    </dgm:pt>
    <dgm:pt modelId="{0C962803-66BA-47C9-96A1-9DF1AF33AEEC}" type="pres">
      <dgm:prSet presAssocID="{08CEB4A8-D8C2-4DE6-ADF1-9009D468FBB3}" presName="Parent1" presStyleLbl="node1" presStyleIdx="2" presStyleCnt="6">
        <dgm:presLayoutVars>
          <dgm:chMax val="1"/>
          <dgm:chPref val="1"/>
          <dgm:bulletEnabled val="1"/>
        </dgm:presLayoutVars>
      </dgm:prSet>
      <dgm:spPr/>
      <dgm:t>
        <a:bodyPr/>
        <a:lstStyle/>
        <a:p>
          <a:endParaRPr lang="en-US"/>
        </a:p>
      </dgm:t>
    </dgm:pt>
    <dgm:pt modelId="{2880F24B-4F77-4CBB-AC06-D90EC9A7D99A}" type="pres">
      <dgm:prSet presAssocID="{08CEB4A8-D8C2-4DE6-ADF1-9009D468FBB3}" presName="Childtext1" presStyleLbl="revTx" presStyleIdx="1" presStyleCnt="3">
        <dgm:presLayoutVars>
          <dgm:chMax val="0"/>
          <dgm:chPref val="0"/>
          <dgm:bulletEnabled val="1"/>
        </dgm:presLayoutVars>
      </dgm:prSet>
      <dgm:spPr/>
      <dgm:t>
        <a:bodyPr/>
        <a:lstStyle/>
        <a:p>
          <a:endParaRPr lang="en-US"/>
        </a:p>
      </dgm:t>
    </dgm:pt>
    <dgm:pt modelId="{E9846857-62DD-44B7-AAE4-DABC4740979E}" type="pres">
      <dgm:prSet presAssocID="{08CEB4A8-D8C2-4DE6-ADF1-9009D468FBB3}" presName="BalanceSpacing" presStyleCnt="0"/>
      <dgm:spPr/>
    </dgm:pt>
    <dgm:pt modelId="{B0FDFCD4-8FFE-4607-9435-E9FE57ADB815}" type="pres">
      <dgm:prSet presAssocID="{08CEB4A8-D8C2-4DE6-ADF1-9009D468FBB3}" presName="BalanceSpacing1" presStyleCnt="0"/>
      <dgm:spPr/>
    </dgm:pt>
    <dgm:pt modelId="{73A9A072-5826-4DAA-A1CB-4E150BA32038}" type="pres">
      <dgm:prSet presAssocID="{9DDAF00C-F82E-4C78-A3D3-C955BDA35537}" presName="Accent1Text" presStyleLbl="node1" presStyleIdx="3" presStyleCnt="6"/>
      <dgm:spPr/>
      <dgm:t>
        <a:bodyPr/>
        <a:lstStyle/>
        <a:p>
          <a:endParaRPr lang="en-US"/>
        </a:p>
      </dgm:t>
    </dgm:pt>
    <dgm:pt modelId="{5673847A-3D74-423D-A961-E0807D41821A}" type="pres">
      <dgm:prSet presAssocID="{9DDAF00C-F82E-4C78-A3D3-C955BDA35537}" presName="spaceBetweenRectangles" presStyleCnt="0"/>
      <dgm:spPr/>
    </dgm:pt>
    <dgm:pt modelId="{E707B0AD-1408-4056-AA5B-785F2EAD7DE5}" type="pres">
      <dgm:prSet presAssocID="{9BD963B7-D9DA-4B16-AFAF-05C4F5C2396E}" presName="composite" presStyleCnt="0"/>
      <dgm:spPr/>
    </dgm:pt>
    <dgm:pt modelId="{C7858F99-7C7E-4236-9515-432BA1C592A5}" type="pres">
      <dgm:prSet presAssocID="{9BD963B7-D9DA-4B16-AFAF-05C4F5C2396E}" presName="Parent1" presStyleLbl="node1" presStyleIdx="4" presStyleCnt="6">
        <dgm:presLayoutVars>
          <dgm:chMax val="1"/>
          <dgm:chPref val="1"/>
          <dgm:bulletEnabled val="1"/>
        </dgm:presLayoutVars>
      </dgm:prSet>
      <dgm:spPr/>
      <dgm:t>
        <a:bodyPr/>
        <a:lstStyle/>
        <a:p>
          <a:endParaRPr lang="en-US"/>
        </a:p>
      </dgm:t>
    </dgm:pt>
    <dgm:pt modelId="{D89BB483-E7AE-47AF-9243-A3B4EFA05FDF}" type="pres">
      <dgm:prSet presAssocID="{9BD963B7-D9DA-4B16-AFAF-05C4F5C2396E}" presName="Childtext1" presStyleLbl="revTx" presStyleIdx="2" presStyleCnt="3">
        <dgm:presLayoutVars>
          <dgm:chMax val="0"/>
          <dgm:chPref val="0"/>
          <dgm:bulletEnabled val="1"/>
        </dgm:presLayoutVars>
      </dgm:prSet>
      <dgm:spPr/>
      <dgm:t>
        <a:bodyPr/>
        <a:lstStyle/>
        <a:p>
          <a:endParaRPr lang="en-US"/>
        </a:p>
      </dgm:t>
    </dgm:pt>
    <dgm:pt modelId="{BC4193E7-F81E-4FDB-A4C8-046D3ECC15CF}" type="pres">
      <dgm:prSet presAssocID="{9BD963B7-D9DA-4B16-AFAF-05C4F5C2396E}" presName="BalanceSpacing" presStyleCnt="0"/>
      <dgm:spPr/>
    </dgm:pt>
    <dgm:pt modelId="{DFB4BB4F-96AF-4635-9EEC-9A35FD204641}" type="pres">
      <dgm:prSet presAssocID="{9BD963B7-D9DA-4B16-AFAF-05C4F5C2396E}" presName="BalanceSpacing1" presStyleCnt="0"/>
      <dgm:spPr/>
    </dgm:pt>
    <dgm:pt modelId="{8E326067-F7CD-4D50-A60E-0970F6806265}" type="pres">
      <dgm:prSet presAssocID="{30D9F5F4-C7EC-4021-B009-0C1AFD006438}" presName="Accent1Text" presStyleLbl="node1" presStyleIdx="5" presStyleCnt="6"/>
      <dgm:spPr/>
      <dgm:t>
        <a:bodyPr/>
        <a:lstStyle/>
        <a:p>
          <a:endParaRPr lang="en-US"/>
        </a:p>
      </dgm:t>
    </dgm:pt>
  </dgm:ptLst>
  <dgm:cxnLst>
    <dgm:cxn modelId="{022D07C2-A8A9-49DB-B60C-DE582689B94F}" type="presOf" srcId="{38CCD8E4-721B-4193-8162-AA7DC6BC722A}" destId="{32B705FE-0216-4191-829D-9CCA0B74072E}" srcOrd="0" destOrd="0" presId="urn:microsoft.com/office/officeart/2008/layout/AlternatingHexagons"/>
    <dgm:cxn modelId="{86960204-B3DA-420B-9968-4510B4BA34AE}" srcId="{6A6D9527-9733-4A56-A7FE-FC5EECD8E382}" destId="{9BD963B7-D9DA-4B16-AFAF-05C4F5C2396E}" srcOrd="2" destOrd="0" parTransId="{B69953BF-15C4-40C9-AA10-95F88F1A8118}" sibTransId="{30D9F5F4-C7EC-4021-B009-0C1AFD006438}"/>
    <dgm:cxn modelId="{BD247915-3653-45FF-A30F-307B78832CB5}" type="presOf" srcId="{574A2D7F-776B-49FF-AAD0-DAC15F977186}" destId="{D89BB483-E7AE-47AF-9243-A3B4EFA05FDF}" srcOrd="0" destOrd="0" presId="urn:microsoft.com/office/officeart/2008/layout/AlternatingHexagons"/>
    <dgm:cxn modelId="{061AC222-AB03-46FF-9D37-EA27D290126D}" srcId="{6A6D9527-9733-4A56-A7FE-FC5EECD8E382}" destId="{4BDB8C0E-1C71-4F3D-BD56-999DA6400124}" srcOrd="0" destOrd="0" parTransId="{2D8CFDFC-F8E4-4FEC-AA10-B376861BDD40}" sibTransId="{38CCD8E4-721B-4193-8162-AA7DC6BC722A}"/>
    <dgm:cxn modelId="{94D01C19-494A-4C8F-A599-D951EC7F6F69}" type="presOf" srcId="{4BDB8C0E-1C71-4F3D-BD56-999DA6400124}" destId="{077363B0-B745-4921-AF4E-A5EFA9D050AE}" srcOrd="0" destOrd="0" presId="urn:microsoft.com/office/officeart/2008/layout/AlternatingHexagons"/>
    <dgm:cxn modelId="{B9373FBB-01C8-4293-B6E4-DE16B0213D9E}" type="presOf" srcId="{9BD963B7-D9DA-4B16-AFAF-05C4F5C2396E}" destId="{C7858F99-7C7E-4236-9515-432BA1C592A5}" srcOrd="0" destOrd="0" presId="urn:microsoft.com/office/officeart/2008/layout/AlternatingHexagons"/>
    <dgm:cxn modelId="{D73C569B-AFA2-41B7-B794-1223DF31A012}" type="presOf" srcId="{6ED6C3D2-9857-41E5-AAED-06F3FB9ACB20}" destId="{EB085D9D-3809-4343-B928-3C52C0C4CE7A}" srcOrd="0" destOrd="0" presId="urn:microsoft.com/office/officeart/2008/layout/AlternatingHexagons"/>
    <dgm:cxn modelId="{65053558-EDF5-4A85-B026-CDCC1F44A467}" type="presOf" srcId="{08CEB4A8-D8C2-4DE6-ADF1-9009D468FBB3}" destId="{0C962803-66BA-47C9-96A1-9DF1AF33AEEC}" srcOrd="0" destOrd="0" presId="urn:microsoft.com/office/officeart/2008/layout/AlternatingHexagons"/>
    <dgm:cxn modelId="{CB0F939A-133A-4114-8122-A307B649E892}" type="presOf" srcId="{AC0B31E4-353D-4BA6-9011-4DA95D64DE30}" destId="{2880F24B-4F77-4CBB-AC06-D90EC9A7D99A}" srcOrd="0" destOrd="0" presId="urn:microsoft.com/office/officeart/2008/layout/AlternatingHexagons"/>
    <dgm:cxn modelId="{03A13037-F646-49D3-A9F4-8E017C9BE3C2}" type="presOf" srcId="{9DDAF00C-F82E-4C78-A3D3-C955BDA35537}" destId="{73A9A072-5826-4DAA-A1CB-4E150BA32038}" srcOrd="0" destOrd="0" presId="urn:microsoft.com/office/officeart/2008/layout/AlternatingHexagons"/>
    <dgm:cxn modelId="{30EB1BA3-2009-44D8-96E9-BB93C0D21014}" srcId="{9BD963B7-D9DA-4B16-AFAF-05C4F5C2396E}" destId="{574A2D7F-776B-49FF-AAD0-DAC15F977186}" srcOrd="0" destOrd="0" parTransId="{E7A5C581-12FE-4CC2-8C1B-5345C623BD90}" sibTransId="{7514CA9C-4B79-4B92-90EC-4A047B1094CB}"/>
    <dgm:cxn modelId="{B82329F0-9CAA-47D4-B90F-65CDD9DE9A16}" type="presOf" srcId="{30D9F5F4-C7EC-4021-B009-0C1AFD006438}" destId="{8E326067-F7CD-4D50-A60E-0970F6806265}" srcOrd="0" destOrd="0" presId="urn:microsoft.com/office/officeart/2008/layout/AlternatingHexagons"/>
    <dgm:cxn modelId="{B8FE4E2C-485E-49BD-A2AF-C6CCCEB940F1}" type="presOf" srcId="{6A6D9527-9733-4A56-A7FE-FC5EECD8E382}" destId="{5B1C4422-1642-49F1-918F-6784B13C0410}" srcOrd="0" destOrd="0" presId="urn:microsoft.com/office/officeart/2008/layout/AlternatingHexagons"/>
    <dgm:cxn modelId="{1671FEB6-8C19-496C-9795-B65118900F42}" srcId="{4BDB8C0E-1C71-4F3D-BD56-999DA6400124}" destId="{6ED6C3D2-9857-41E5-AAED-06F3FB9ACB20}" srcOrd="0" destOrd="0" parTransId="{52CC3353-0D19-407A-BDB8-21746C5D851D}" sibTransId="{14424603-66C8-463D-8F34-9B4B2E1071A3}"/>
    <dgm:cxn modelId="{604F930A-8AD8-45E2-83C2-4DC8DFF46092}" srcId="{08CEB4A8-D8C2-4DE6-ADF1-9009D468FBB3}" destId="{AC0B31E4-353D-4BA6-9011-4DA95D64DE30}" srcOrd="0" destOrd="0" parTransId="{41FC8052-9C0E-431D-BA68-AF64443A28C8}" sibTransId="{B808E9E2-8531-42DD-BF45-5F3BF384BD8A}"/>
    <dgm:cxn modelId="{C5D124A4-0F76-4F25-ACC3-B008D5A67403}" srcId="{6A6D9527-9733-4A56-A7FE-FC5EECD8E382}" destId="{08CEB4A8-D8C2-4DE6-ADF1-9009D468FBB3}" srcOrd="1" destOrd="0" parTransId="{8F85B9A4-5A75-4DEE-8C19-2D2430451241}" sibTransId="{9DDAF00C-F82E-4C78-A3D3-C955BDA35537}"/>
    <dgm:cxn modelId="{60C7EEF0-01A9-448C-A792-F6B3D3356C95}" type="presParOf" srcId="{5B1C4422-1642-49F1-918F-6784B13C0410}" destId="{207C9844-5426-46F5-A35F-1F450D33C367}" srcOrd="0" destOrd="0" presId="urn:microsoft.com/office/officeart/2008/layout/AlternatingHexagons"/>
    <dgm:cxn modelId="{C17F3409-CDD6-41EF-81BD-100098370138}" type="presParOf" srcId="{207C9844-5426-46F5-A35F-1F450D33C367}" destId="{077363B0-B745-4921-AF4E-A5EFA9D050AE}" srcOrd="0" destOrd="0" presId="urn:microsoft.com/office/officeart/2008/layout/AlternatingHexagons"/>
    <dgm:cxn modelId="{BDB94000-705E-4093-9F64-763E99343229}" type="presParOf" srcId="{207C9844-5426-46F5-A35F-1F450D33C367}" destId="{EB085D9D-3809-4343-B928-3C52C0C4CE7A}" srcOrd="1" destOrd="0" presId="urn:microsoft.com/office/officeart/2008/layout/AlternatingHexagons"/>
    <dgm:cxn modelId="{4F824765-EB35-46D0-9EA7-4AAFBBF5CDB7}" type="presParOf" srcId="{207C9844-5426-46F5-A35F-1F450D33C367}" destId="{A30C8C9A-FB69-4D6D-9B08-43164F5BCEEC}" srcOrd="2" destOrd="0" presId="urn:microsoft.com/office/officeart/2008/layout/AlternatingHexagons"/>
    <dgm:cxn modelId="{6FB8B8BB-6CA7-4AE9-AEAB-013E411D5AE7}" type="presParOf" srcId="{207C9844-5426-46F5-A35F-1F450D33C367}" destId="{0668FECD-6ACB-4688-ADC2-821E5ECF3312}" srcOrd="3" destOrd="0" presId="urn:microsoft.com/office/officeart/2008/layout/AlternatingHexagons"/>
    <dgm:cxn modelId="{81CCF968-A8B4-4227-A969-5E1E673793B1}" type="presParOf" srcId="{207C9844-5426-46F5-A35F-1F450D33C367}" destId="{32B705FE-0216-4191-829D-9CCA0B74072E}" srcOrd="4" destOrd="0" presId="urn:microsoft.com/office/officeart/2008/layout/AlternatingHexagons"/>
    <dgm:cxn modelId="{E94E2D5D-0E0F-4DA1-9DC8-B7F7DCA2D05A}" type="presParOf" srcId="{5B1C4422-1642-49F1-918F-6784B13C0410}" destId="{CB4C8C03-70C7-4BB9-A878-75129C6E0290}" srcOrd="1" destOrd="0" presId="urn:microsoft.com/office/officeart/2008/layout/AlternatingHexagons"/>
    <dgm:cxn modelId="{C2EDA1F6-7BF8-42A7-9411-89143BE102B5}" type="presParOf" srcId="{5B1C4422-1642-49F1-918F-6784B13C0410}" destId="{063333BF-C477-4D8E-8609-F34642F1CA29}" srcOrd="2" destOrd="0" presId="urn:microsoft.com/office/officeart/2008/layout/AlternatingHexagons"/>
    <dgm:cxn modelId="{E49DD866-06CB-477A-8802-9BBA7E688094}" type="presParOf" srcId="{063333BF-C477-4D8E-8609-F34642F1CA29}" destId="{0C962803-66BA-47C9-96A1-9DF1AF33AEEC}" srcOrd="0" destOrd="0" presId="urn:microsoft.com/office/officeart/2008/layout/AlternatingHexagons"/>
    <dgm:cxn modelId="{7DEA443D-C3F4-4366-8F12-85F6D3020E7D}" type="presParOf" srcId="{063333BF-C477-4D8E-8609-F34642F1CA29}" destId="{2880F24B-4F77-4CBB-AC06-D90EC9A7D99A}" srcOrd="1" destOrd="0" presId="urn:microsoft.com/office/officeart/2008/layout/AlternatingHexagons"/>
    <dgm:cxn modelId="{6A231E55-055A-4DB4-8305-49C772318388}" type="presParOf" srcId="{063333BF-C477-4D8E-8609-F34642F1CA29}" destId="{E9846857-62DD-44B7-AAE4-DABC4740979E}" srcOrd="2" destOrd="0" presId="urn:microsoft.com/office/officeart/2008/layout/AlternatingHexagons"/>
    <dgm:cxn modelId="{02B4C076-81CA-499F-9772-D039EA34FBCF}" type="presParOf" srcId="{063333BF-C477-4D8E-8609-F34642F1CA29}" destId="{B0FDFCD4-8FFE-4607-9435-E9FE57ADB815}" srcOrd="3" destOrd="0" presId="urn:microsoft.com/office/officeart/2008/layout/AlternatingHexagons"/>
    <dgm:cxn modelId="{04FEB7B1-CE22-4413-8446-2207096C4F36}" type="presParOf" srcId="{063333BF-C477-4D8E-8609-F34642F1CA29}" destId="{73A9A072-5826-4DAA-A1CB-4E150BA32038}" srcOrd="4" destOrd="0" presId="urn:microsoft.com/office/officeart/2008/layout/AlternatingHexagons"/>
    <dgm:cxn modelId="{56F4B885-B7A2-4AFB-AB2B-752A2481D260}" type="presParOf" srcId="{5B1C4422-1642-49F1-918F-6784B13C0410}" destId="{5673847A-3D74-423D-A961-E0807D41821A}" srcOrd="3" destOrd="0" presId="urn:microsoft.com/office/officeart/2008/layout/AlternatingHexagons"/>
    <dgm:cxn modelId="{F1681CCF-756C-4737-90F6-0EF84E502361}" type="presParOf" srcId="{5B1C4422-1642-49F1-918F-6784B13C0410}" destId="{E707B0AD-1408-4056-AA5B-785F2EAD7DE5}" srcOrd="4" destOrd="0" presId="urn:microsoft.com/office/officeart/2008/layout/AlternatingHexagons"/>
    <dgm:cxn modelId="{686AF60B-2C9F-4CAB-9AA6-9A2A5C48FC72}" type="presParOf" srcId="{E707B0AD-1408-4056-AA5B-785F2EAD7DE5}" destId="{C7858F99-7C7E-4236-9515-432BA1C592A5}" srcOrd="0" destOrd="0" presId="urn:microsoft.com/office/officeart/2008/layout/AlternatingHexagons"/>
    <dgm:cxn modelId="{1E0A53BD-1874-48A6-9B70-C2148D1443CB}" type="presParOf" srcId="{E707B0AD-1408-4056-AA5B-785F2EAD7DE5}" destId="{D89BB483-E7AE-47AF-9243-A3B4EFA05FDF}" srcOrd="1" destOrd="0" presId="urn:microsoft.com/office/officeart/2008/layout/AlternatingHexagons"/>
    <dgm:cxn modelId="{29DB9CB9-3451-4D76-AA25-FAF64FE8103A}" type="presParOf" srcId="{E707B0AD-1408-4056-AA5B-785F2EAD7DE5}" destId="{BC4193E7-F81E-4FDB-A4C8-046D3ECC15CF}" srcOrd="2" destOrd="0" presId="urn:microsoft.com/office/officeart/2008/layout/AlternatingHexagons"/>
    <dgm:cxn modelId="{28DF322E-81EA-4C88-A878-0684C2AD18E8}" type="presParOf" srcId="{E707B0AD-1408-4056-AA5B-785F2EAD7DE5}" destId="{DFB4BB4F-96AF-4635-9EEC-9A35FD204641}" srcOrd="3" destOrd="0" presId="urn:microsoft.com/office/officeart/2008/layout/AlternatingHexagons"/>
    <dgm:cxn modelId="{DDA8C6B7-EF75-4705-A90A-1EB4627070DC}" type="presParOf" srcId="{E707B0AD-1408-4056-AA5B-785F2EAD7DE5}" destId="{8E326067-F7CD-4D50-A60E-0970F680626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945F304-84E5-4174-8854-01850E80F15F}"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07F65132-5D22-41BE-95C5-F2F9748712A9}">
      <dgm:prSet phldrT="[Text]"/>
      <dgm:spPr>
        <a:xfrm rot="16200000">
          <a:off x="-1415797" y="1993615"/>
          <a:ext cx="3063772" cy="185365"/>
        </a:xfrm>
        <a:noFill/>
        <a:ln>
          <a:noFill/>
        </a:ln>
        <a:effectLst/>
      </dgm:spPr>
      <dgm:t>
        <a:bodyPr/>
        <a:lstStyle/>
        <a:p>
          <a:r>
            <a:rPr lang="en-US" dirty="0" smtClean="0">
              <a:solidFill>
                <a:sysClr val="windowText" lastClr="000000">
                  <a:hueOff val="0"/>
                  <a:satOff val="0"/>
                  <a:lumOff val="0"/>
                  <a:alphaOff val="0"/>
                </a:sysClr>
              </a:solidFill>
              <a:latin typeface="Georgia"/>
              <a:ea typeface="+mn-ea"/>
              <a:cs typeface="+mn-cs"/>
            </a:rPr>
            <a:t>HEALTH   SYSTEM</a:t>
          </a:r>
          <a:endParaRPr lang="en-US" dirty="0">
            <a:solidFill>
              <a:sysClr val="windowText" lastClr="000000">
                <a:hueOff val="0"/>
                <a:satOff val="0"/>
                <a:lumOff val="0"/>
                <a:alphaOff val="0"/>
              </a:sysClr>
            </a:solidFill>
            <a:latin typeface="Georgia"/>
            <a:ea typeface="+mn-ea"/>
            <a:cs typeface="+mn-cs"/>
          </a:endParaRPr>
        </a:p>
      </dgm:t>
    </dgm:pt>
    <dgm:pt modelId="{C64A96BE-C0DD-41B2-B534-866D0AF7105C}" type="parTrans" cxnId="{6E17F06B-EC12-4A11-B338-D83C9723381E}">
      <dgm:prSet/>
      <dgm:spPr/>
      <dgm:t>
        <a:bodyPr/>
        <a:lstStyle/>
        <a:p>
          <a:endParaRPr lang="en-US"/>
        </a:p>
      </dgm:t>
    </dgm:pt>
    <dgm:pt modelId="{34468D4D-E4ED-4A3B-8107-B4957FC8C699}" type="sibTrans" cxnId="{6E17F06B-EC12-4A11-B338-D83C9723381E}">
      <dgm:prSet/>
      <dgm:spPr/>
      <dgm:t>
        <a:bodyPr/>
        <a:lstStyle/>
        <a:p>
          <a:endParaRPr lang="en-US"/>
        </a:p>
      </dgm:t>
    </dgm:pt>
    <dgm:pt modelId="{7CC27F38-D110-4AB0-9606-28180EEFC975}">
      <dgm:prSet phldrT="[Text]"/>
      <dgm:spPr>
        <a:xfrm>
          <a:off x="208771" y="554411"/>
          <a:ext cx="923314" cy="3063772"/>
        </a:xfrm>
        <a:solidFill>
          <a:srgbClr val="438086">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Georgia"/>
              <a:ea typeface="+mn-ea"/>
              <a:cs typeface="+mn-cs"/>
            </a:rPr>
            <a:t>HOSPITAL</a:t>
          </a:r>
          <a:endParaRPr lang="en-US" dirty="0">
            <a:solidFill>
              <a:sysClr val="window" lastClr="FFFFFF"/>
            </a:solidFill>
            <a:latin typeface="Georgia"/>
            <a:ea typeface="+mn-ea"/>
            <a:cs typeface="+mn-cs"/>
          </a:endParaRPr>
        </a:p>
      </dgm:t>
    </dgm:pt>
    <dgm:pt modelId="{7F2F2214-0A13-48CE-A674-453F429BF26A}" type="parTrans" cxnId="{6E54F81B-591F-4F09-8881-220452BA1427}">
      <dgm:prSet/>
      <dgm:spPr/>
      <dgm:t>
        <a:bodyPr/>
        <a:lstStyle/>
        <a:p>
          <a:endParaRPr lang="en-US"/>
        </a:p>
      </dgm:t>
    </dgm:pt>
    <dgm:pt modelId="{44CF1675-CF95-45F7-89DA-004F3B3CF3B7}" type="sibTrans" cxnId="{6E54F81B-591F-4F09-8881-220452BA1427}">
      <dgm:prSet/>
      <dgm:spPr/>
      <dgm:t>
        <a:bodyPr/>
        <a:lstStyle/>
        <a:p>
          <a:endParaRPr lang="en-US"/>
        </a:p>
      </dgm:t>
    </dgm:pt>
    <dgm:pt modelId="{69EAE040-2A87-412F-8FCA-F1D9DB2E0F7B}">
      <dgm:prSet phldrT="[Text]"/>
      <dgm:spPr>
        <a:xfrm rot="16200000">
          <a:off x="-79444" y="1993615"/>
          <a:ext cx="3063772" cy="185365"/>
        </a:xfrm>
        <a:noFill/>
        <a:ln>
          <a:noFill/>
        </a:ln>
        <a:effectLst/>
      </dgm:spPr>
      <dgm:t>
        <a:bodyPr/>
        <a:lstStyle/>
        <a:p>
          <a:r>
            <a:rPr lang="en-US" dirty="0" smtClean="0">
              <a:solidFill>
                <a:sysClr val="windowText" lastClr="000000">
                  <a:hueOff val="0"/>
                  <a:satOff val="0"/>
                  <a:lumOff val="0"/>
                  <a:alphaOff val="0"/>
                </a:sysClr>
              </a:solidFill>
              <a:latin typeface="Georgia"/>
              <a:ea typeface="+mn-ea"/>
              <a:cs typeface="+mn-cs"/>
            </a:rPr>
            <a:t>COMMUNITY    RESEOURCES</a:t>
          </a:r>
          <a:endParaRPr lang="en-US" dirty="0">
            <a:solidFill>
              <a:sysClr val="windowText" lastClr="000000">
                <a:hueOff val="0"/>
                <a:satOff val="0"/>
                <a:lumOff val="0"/>
                <a:alphaOff val="0"/>
              </a:sysClr>
            </a:solidFill>
            <a:latin typeface="Georgia"/>
            <a:ea typeface="+mn-ea"/>
            <a:cs typeface="+mn-cs"/>
          </a:endParaRPr>
        </a:p>
      </dgm:t>
    </dgm:pt>
    <dgm:pt modelId="{35214077-44C5-4F71-A074-3F0234C2B3CC}" type="parTrans" cxnId="{8F9A200E-C542-492D-87F7-E2F92C439EBF}">
      <dgm:prSet/>
      <dgm:spPr/>
      <dgm:t>
        <a:bodyPr/>
        <a:lstStyle/>
        <a:p>
          <a:endParaRPr lang="en-US"/>
        </a:p>
      </dgm:t>
    </dgm:pt>
    <dgm:pt modelId="{6A1FF177-EB47-4B00-AD62-8ECB0054CC0F}" type="sibTrans" cxnId="{8F9A200E-C542-492D-87F7-E2F92C439EBF}">
      <dgm:prSet/>
      <dgm:spPr/>
      <dgm:t>
        <a:bodyPr/>
        <a:lstStyle/>
        <a:p>
          <a:endParaRPr lang="en-US"/>
        </a:p>
      </dgm:t>
    </dgm:pt>
    <dgm:pt modelId="{E29C2DE5-3FB5-41C9-B091-AD46AD4DC0D6}">
      <dgm:prSet phldrT="[Text]"/>
      <dgm:spPr>
        <a:xfrm>
          <a:off x="1545124" y="554411"/>
          <a:ext cx="923314" cy="3063772"/>
        </a:xfrm>
        <a:solidFill>
          <a:srgbClr val="A04DA3">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Georgia"/>
              <a:ea typeface="+mn-ea"/>
              <a:cs typeface="+mn-cs"/>
            </a:rPr>
            <a:t>PUBLIC HEALTH AGENCIES</a:t>
          </a:r>
          <a:endParaRPr lang="en-US" dirty="0">
            <a:solidFill>
              <a:sysClr val="window" lastClr="FFFFFF"/>
            </a:solidFill>
            <a:latin typeface="Georgia"/>
            <a:ea typeface="+mn-ea"/>
            <a:cs typeface="+mn-cs"/>
          </a:endParaRPr>
        </a:p>
      </dgm:t>
    </dgm:pt>
    <dgm:pt modelId="{4B382511-48F4-4033-AB26-3395DDD43AB0}" type="parTrans" cxnId="{964DC37B-9777-46F0-A2D8-00A8A3EE95B1}">
      <dgm:prSet/>
      <dgm:spPr/>
      <dgm:t>
        <a:bodyPr/>
        <a:lstStyle/>
        <a:p>
          <a:endParaRPr lang="en-US"/>
        </a:p>
      </dgm:t>
    </dgm:pt>
    <dgm:pt modelId="{778AC341-6479-4346-B2C9-7B8D8D585E84}" type="sibTrans" cxnId="{964DC37B-9777-46F0-A2D8-00A8A3EE95B1}">
      <dgm:prSet/>
      <dgm:spPr/>
      <dgm:t>
        <a:bodyPr/>
        <a:lstStyle/>
        <a:p>
          <a:endParaRPr lang="en-US"/>
        </a:p>
      </dgm:t>
    </dgm:pt>
    <dgm:pt modelId="{1E33D077-FD41-4379-8440-A19A76B4E390}">
      <dgm:prSet phldrT="[Text]"/>
      <dgm:spPr>
        <a:xfrm rot="16200000">
          <a:off x="1256907" y="1993615"/>
          <a:ext cx="3063772" cy="185365"/>
        </a:xfrm>
        <a:noFill/>
        <a:ln>
          <a:noFill/>
        </a:ln>
        <a:effectLst/>
      </dgm:spPr>
      <dgm:t>
        <a:bodyPr/>
        <a:lstStyle/>
        <a:p>
          <a:r>
            <a:rPr lang="en-US" dirty="0" smtClean="0">
              <a:solidFill>
                <a:sysClr val="windowText" lastClr="000000">
                  <a:hueOff val="0"/>
                  <a:satOff val="0"/>
                  <a:lumOff val="0"/>
                  <a:alphaOff val="0"/>
                </a:sysClr>
              </a:solidFill>
              <a:latin typeface="Georgia"/>
              <a:ea typeface="+mn-ea"/>
              <a:cs typeface="+mn-cs"/>
            </a:rPr>
            <a:t>SAFETY   NET</a:t>
          </a:r>
          <a:endParaRPr lang="en-US" dirty="0">
            <a:solidFill>
              <a:sysClr val="windowText" lastClr="000000">
                <a:hueOff val="0"/>
                <a:satOff val="0"/>
                <a:lumOff val="0"/>
                <a:alphaOff val="0"/>
              </a:sysClr>
            </a:solidFill>
            <a:latin typeface="Georgia"/>
            <a:ea typeface="+mn-ea"/>
            <a:cs typeface="+mn-cs"/>
          </a:endParaRPr>
        </a:p>
      </dgm:t>
    </dgm:pt>
    <dgm:pt modelId="{5D731581-E954-45A0-9686-49C2151601A1}" type="parTrans" cxnId="{AE3EE930-3F17-40D4-A9DF-75FC707BD827}">
      <dgm:prSet/>
      <dgm:spPr/>
      <dgm:t>
        <a:bodyPr/>
        <a:lstStyle/>
        <a:p>
          <a:endParaRPr lang="en-US"/>
        </a:p>
      </dgm:t>
    </dgm:pt>
    <dgm:pt modelId="{0AD602EB-242E-4C7A-88F0-CCE6E59D796E}" type="sibTrans" cxnId="{AE3EE930-3F17-40D4-A9DF-75FC707BD827}">
      <dgm:prSet/>
      <dgm:spPr/>
      <dgm:t>
        <a:bodyPr/>
        <a:lstStyle/>
        <a:p>
          <a:endParaRPr lang="en-US"/>
        </a:p>
      </dgm:t>
    </dgm:pt>
    <dgm:pt modelId="{FD18073A-7486-4E48-85D4-FFE9A311A1A4}">
      <dgm:prSet phldrT="[Text]"/>
      <dgm:spPr>
        <a:xfrm>
          <a:off x="2881476" y="554411"/>
          <a:ext cx="923314" cy="3063772"/>
        </a:xfrm>
        <a:solidFill>
          <a:srgbClr val="C4652D">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Georgia"/>
              <a:ea typeface="+mn-ea"/>
              <a:cs typeface="+mn-cs"/>
            </a:rPr>
            <a:t>FQHC’S</a:t>
          </a:r>
          <a:endParaRPr lang="en-US" dirty="0">
            <a:solidFill>
              <a:sysClr val="window" lastClr="FFFFFF"/>
            </a:solidFill>
            <a:latin typeface="Georgia"/>
            <a:ea typeface="+mn-ea"/>
            <a:cs typeface="+mn-cs"/>
          </a:endParaRPr>
        </a:p>
      </dgm:t>
    </dgm:pt>
    <dgm:pt modelId="{1A3D9853-9BED-4D46-AB1C-A1FE60B8E2E9}" type="parTrans" cxnId="{3387AC72-37B0-4812-B315-099978F7DBE2}">
      <dgm:prSet/>
      <dgm:spPr/>
      <dgm:t>
        <a:bodyPr/>
        <a:lstStyle/>
        <a:p>
          <a:endParaRPr lang="en-US"/>
        </a:p>
      </dgm:t>
    </dgm:pt>
    <dgm:pt modelId="{77DD41E5-AA29-435D-BE76-8E8C8530F958}" type="sibTrans" cxnId="{3387AC72-37B0-4812-B315-099978F7DBE2}">
      <dgm:prSet/>
      <dgm:spPr/>
      <dgm:t>
        <a:bodyPr/>
        <a:lstStyle/>
        <a:p>
          <a:endParaRPr lang="en-US"/>
        </a:p>
      </dgm:t>
    </dgm:pt>
    <dgm:pt modelId="{3B7B5F6D-D9CD-4B5C-AC5A-07CFADEA5558}">
      <dgm:prSet phldrT="[Text]"/>
      <dgm:spPr>
        <a:xfrm>
          <a:off x="208771" y="554411"/>
          <a:ext cx="923314" cy="3063772"/>
        </a:xfrm>
        <a:solidFill>
          <a:srgbClr val="438086">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Georgia"/>
              <a:ea typeface="+mn-ea"/>
              <a:cs typeface="+mn-cs"/>
            </a:rPr>
            <a:t>MEDICAL GROUP</a:t>
          </a:r>
          <a:endParaRPr lang="en-US" dirty="0">
            <a:solidFill>
              <a:sysClr val="window" lastClr="FFFFFF"/>
            </a:solidFill>
            <a:latin typeface="Georgia"/>
            <a:ea typeface="+mn-ea"/>
            <a:cs typeface="+mn-cs"/>
          </a:endParaRPr>
        </a:p>
      </dgm:t>
    </dgm:pt>
    <dgm:pt modelId="{39B16547-BD51-4862-A28D-B11C879900EC}" type="parTrans" cxnId="{F48536EB-62A1-4027-9D40-4F68AD308EAE}">
      <dgm:prSet/>
      <dgm:spPr/>
      <dgm:t>
        <a:bodyPr/>
        <a:lstStyle/>
        <a:p>
          <a:endParaRPr lang="en-US"/>
        </a:p>
      </dgm:t>
    </dgm:pt>
    <dgm:pt modelId="{91C73CF7-9B26-4105-BF2A-3E5C1B381C63}" type="sibTrans" cxnId="{F48536EB-62A1-4027-9D40-4F68AD308EAE}">
      <dgm:prSet/>
      <dgm:spPr/>
      <dgm:t>
        <a:bodyPr/>
        <a:lstStyle/>
        <a:p>
          <a:endParaRPr lang="en-US"/>
        </a:p>
      </dgm:t>
    </dgm:pt>
    <dgm:pt modelId="{5EEB14CC-D9BA-460A-A609-CFA2EADDD569}" type="pres">
      <dgm:prSet presAssocID="{C945F304-84E5-4174-8854-01850E80F15F}" presName="linearFlow" presStyleCnt="0">
        <dgm:presLayoutVars>
          <dgm:dir/>
          <dgm:animLvl val="lvl"/>
          <dgm:resizeHandles/>
        </dgm:presLayoutVars>
      </dgm:prSet>
      <dgm:spPr/>
      <dgm:t>
        <a:bodyPr/>
        <a:lstStyle/>
        <a:p>
          <a:endParaRPr lang="en-US"/>
        </a:p>
      </dgm:t>
    </dgm:pt>
    <dgm:pt modelId="{73F1FEF1-0493-42C9-B11C-943E2B1BADC6}" type="pres">
      <dgm:prSet presAssocID="{07F65132-5D22-41BE-95C5-F2F9748712A9}" presName="compositeNode" presStyleCnt="0">
        <dgm:presLayoutVars>
          <dgm:bulletEnabled val="1"/>
        </dgm:presLayoutVars>
      </dgm:prSet>
      <dgm:spPr/>
    </dgm:pt>
    <dgm:pt modelId="{1F123E25-4318-4E9D-8D2A-972B7EC7AD73}" type="pres">
      <dgm:prSet presAssocID="{07F65132-5D22-41BE-95C5-F2F9748712A9}" presName="image" presStyleLbl="fgImgPlace1" presStyleIdx="0" presStyleCnt="3"/>
      <dgm:spPr>
        <a:xfrm>
          <a:off x="23406" y="309729"/>
          <a:ext cx="370730" cy="3707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8000" r="-18000"/>
          </a:stretch>
        </a:blipFill>
        <a:ln w="19050" cap="flat" cmpd="sng" algn="ctr">
          <a:solidFill>
            <a:sysClr val="window" lastClr="FFFFFF">
              <a:hueOff val="0"/>
              <a:satOff val="0"/>
              <a:lumOff val="0"/>
              <a:alphaOff val="0"/>
            </a:sysClr>
          </a:solidFill>
          <a:prstDash val="solid"/>
        </a:ln>
        <a:effectLst/>
      </dgm:spPr>
      <dgm:t>
        <a:bodyPr/>
        <a:lstStyle/>
        <a:p>
          <a:endParaRPr lang="en-US"/>
        </a:p>
      </dgm:t>
    </dgm:pt>
    <dgm:pt modelId="{5002B62C-C9CF-46D8-BB57-4F2B8DAD08E0}" type="pres">
      <dgm:prSet presAssocID="{07F65132-5D22-41BE-95C5-F2F9748712A9}" presName="childNode" presStyleLbl="node1" presStyleIdx="0" presStyleCnt="3">
        <dgm:presLayoutVars>
          <dgm:bulletEnabled val="1"/>
        </dgm:presLayoutVars>
      </dgm:prSet>
      <dgm:spPr>
        <a:prstGeom prst="rect">
          <a:avLst/>
        </a:prstGeom>
      </dgm:spPr>
      <dgm:t>
        <a:bodyPr/>
        <a:lstStyle/>
        <a:p>
          <a:endParaRPr lang="en-US"/>
        </a:p>
      </dgm:t>
    </dgm:pt>
    <dgm:pt modelId="{97BC6BFF-1060-4474-91A4-730B2B85CB57}" type="pres">
      <dgm:prSet presAssocID="{07F65132-5D22-41BE-95C5-F2F9748712A9}" presName="parentNode" presStyleLbl="revTx" presStyleIdx="0" presStyleCnt="3">
        <dgm:presLayoutVars>
          <dgm:chMax val="0"/>
          <dgm:bulletEnabled val="1"/>
        </dgm:presLayoutVars>
      </dgm:prSet>
      <dgm:spPr>
        <a:prstGeom prst="rect">
          <a:avLst/>
        </a:prstGeom>
      </dgm:spPr>
      <dgm:t>
        <a:bodyPr/>
        <a:lstStyle/>
        <a:p>
          <a:endParaRPr lang="en-US"/>
        </a:p>
      </dgm:t>
    </dgm:pt>
    <dgm:pt modelId="{F6483F69-C9D5-4F3E-ACF8-CDF7E9B42082}" type="pres">
      <dgm:prSet presAssocID="{34468D4D-E4ED-4A3B-8107-B4957FC8C699}" presName="sibTrans" presStyleCnt="0"/>
      <dgm:spPr/>
    </dgm:pt>
    <dgm:pt modelId="{8A514C62-ADB1-4013-AA37-EDE993283D6D}" type="pres">
      <dgm:prSet presAssocID="{69EAE040-2A87-412F-8FCA-F1D9DB2E0F7B}" presName="compositeNode" presStyleCnt="0">
        <dgm:presLayoutVars>
          <dgm:bulletEnabled val="1"/>
        </dgm:presLayoutVars>
      </dgm:prSet>
      <dgm:spPr/>
    </dgm:pt>
    <dgm:pt modelId="{308916CC-9CC3-45E3-B976-DEE7FBDD7946}" type="pres">
      <dgm:prSet presAssocID="{69EAE040-2A87-412F-8FCA-F1D9DB2E0F7B}" presName="image" presStyleLbl="fgImgPlace1" presStyleIdx="1" presStyleCnt="3"/>
      <dgm:spPr>
        <a:xfrm>
          <a:off x="1359759" y="309729"/>
          <a:ext cx="370730" cy="370730"/>
        </a:xfrm>
        <a:prstGeom prst="rect">
          <a:avLst/>
        </a:prstGeom>
        <a:solidFill>
          <a:srgbClr val="A04DA3">
            <a:tint val="50000"/>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endParaRPr lang="en-US"/>
        </a:p>
      </dgm:t>
    </dgm:pt>
    <dgm:pt modelId="{6009DABE-CEA1-424D-8453-2F32FEFDDA35}" type="pres">
      <dgm:prSet presAssocID="{69EAE040-2A87-412F-8FCA-F1D9DB2E0F7B}" presName="childNode" presStyleLbl="node1" presStyleIdx="1" presStyleCnt="3">
        <dgm:presLayoutVars>
          <dgm:bulletEnabled val="1"/>
        </dgm:presLayoutVars>
      </dgm:prSet>
      <dgm:spPr>
        <a:prstGeom prst="rect">
          <a:avLst/>
        </a:prstGeom>
      </dgm:spPr>
      <dgm:t>
        <a:bodyPr/>
        <a:lstStyle/>
        <a:p>
          <a:endParaRPr lang="en-US"/>
        </a:p>
      </dgm:t>
    </dgm:pt>
    <dgm:pt modelId="{BAD63790-E7C9-43C0-A880-16753DCA9C81}" type="pres">
      <dgm:prSet presAssocID="{69EAE040-2A87-412F-8FCA-F1D9DB2E0F7B}" presName="parentNode" presStyleLbl="revTx" presStyleIdx="1" presStyleCnt="3">
        <dgm:presLayoutVars>
          <dgm:chMax val="0"/>
          <dgm:bulletEnabled val="1"/>
        </dgm:presLayoutVars>
      </dgm:prSet>
      <dgm:spPr>
        <a:prstGeom prst="rect">
          <a:avLst/>
        </a:prstGeom>
      </dgm:spPr>
      <dgm:t>
        <a:bodyPr/>
        <a:lstStyle/>
        <a:p>
          <a:endParaRPr lang="en-US"/>
        </a:p>
      </dgm:t>
    </dgm:pt>
    <dgm:pt modelId="{C01E58AC-00B6-49CB-A9E4-282BA00A0944}" type="pres">
      <dgm:prSet presAssocID="{6A1FF177-EB47-4B00-AD62-8ECB0054CC0F}" presName="sibTrans" presStyleCnt="0"/>
      <dgm:spPr/>
    </dgm:pt>
    <dgm:pt modelId="{5759E9D1-B088-4AA2-93BF-9A002BDD0C28}" type="pres">
      <dgm:prSet presAssocID="{1E33D077-FD41-4379-8440-A19A76B4E390}" presName="compositeNode" presStyleCnt="0">
        <dgm:presLayoutVars>
          <dgm:bulletEnabled val="1"/>
        </dgm:presLayoutVars>
      </dgm:prSet>
      <dgm:spPr/>
    </dgm:pt>
    <dgm:pt modelId="{36E4821C-B89C-46CB-BFC2-F17AFE615A4B}" type="pres">
      <dgm:prSet presAssocID="{1E33D077-FD41-4379-8440-A19A76B4E390}" presName="image" presStyleLbl="fgImgPlace1" presStyleIdx="2" presStyleCnt="3"/>
      <dgm:spPr>
        <a:xfrm>
          <a:off x="2696111" y="309729"/>
          <a:ext cx="370730" cy="37073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9050" cap="flat" cmpd="sng" algn="ctr">
          <a:solidFill>
            <a:sysClr val="window" lastClr="FFFFFF">
              <a:hueOff val="0"/>
              <a:satOff val="0"/>
              <a:lumOff val="0"/>
              <a:alphaOff val="0"/>
            </a:sysClr>
          </a:solidFill>
          <a:prstDash val="solid"/>
        </a:ln>
        <a:effectLst/>
      </dgm:spPr>
      <dgm:t>
        <a:bodyPr/>
        <a:lstStyle/>
        <a:p>
          <a:endParaRPr lang="en-US"/>
        </a:p>
      </dgm:t>
    </dgm:pt>
    <dgm:pt modelId="{6E5E21C4-F29A-4604-AFA2-A4B7175EE9AA}" type="pres">
      <dgm:prSet presAssocID="{1E33D077-FD41-4379-8440-A19A76B4E390}" presName="childNode" presStyleLbl="node1" presStyleIdx="2" presStyleCnt="3">
        <dgm:presLayoutVars>
          <dgm:bulletEnabled val="1"/>
        </dgm:presLayoutVars>
      </dgm:prSet>
      <dgm:spPr>
        <a:prstGeom prst="rect">
          <a:avLst/>
        </a:prstGeom>
      </dgm:spPr>
      <dgm:t>
        <a:bodyPr/>
        <a:lstStyle/>
        <a:p>
          <a:endParaRPr lang="en-US"/>
        </a:p>
      </dgm:t>
    </dgm:pt>
    <dgm:pt modelId="{5DDFFFD3-D414-41E7-9AFB-2D6029B807B4}" type="pres">
      <dgm:prSet presAssocID="{1E33D077-FD41-4379-8440-A19A76B4E390}" presName="parentNode" presStyleLbl="revTx" presStyleIdx="2" presStyleCnt="3">
        <dgm:presLayoutVars>
          <dgm:chMax val="0"/>
          <dgm:bulletEnabled val="1"/>
        </dgm:presLayoutVars>
      </dgm:prSet>
      <dgm:spPr>
        <a:prstGeom prst="rect">
          <a:avLst/>
        </a:prstGeom>
      </dgm:spPr>
      <dgm:t>
        <a:bodyPr/>
        <a:lstStyle/>
        <a:p>
          <a:endParaRPr lang="en-US"/>
        </a:p>
      </dgm:t>
    </dgm:pt>
  </dgm:ptLst>
  <dgm:cxnLst>
    <dgm:cxn modelId="{6E17F06B-EC12-4A11-B338-D83C9723381E}" srcId="{C945F304-84E5-4174-8854-01850E80F15F}" destId="{07F65132-5D22-41BE-95C5-F2F9748712A9}" srcOrd="0" destOrd="0" parTransId="{C64A96BE-C0DD-41B2-B534-866D0AF7105C}" sibTransId="{34468D4D-E4ED-4A3B-8107-B4957FC8C699}"/>
    <dgm:cxn modelId="{B8AFB4BA-9880-4150-A137-BDE9CFFD8561}" type="presOf" srcId="{FD18073A-7486-4E48-85D4-FFE9A311A1A4}" destId="{6E5E21C4-F29A-4604-AFA2-A4B7175EE9AA}" srcOrd="0" destOrd="0" presId="urn:microsoft.com/office/officeart/2005/8/layout/hList2"/>
    <dgm:cxn modelId="{964DC37B-9777-46F0-A2D8-00A8A3EE95B1}" srcId="{69EAE040-2A87-412F-8FCA-F1D9DB2E0F7B}" destId="{E29C2DE5-3FB5-41C9-B091-AD46AD4DC0D6}" srcOrd="0" destOrd="0" parTransId="{4B382511-48F4-4033-AB26-3395DDD43AB0}" sibTransId="{778AC341-6479-4346-B2C9-7B8D8D585E84}"/>
    <dgm:cxn modelId="{5E3B641F-9472-4062-975A-0EB7C1FD6D7D}" type="presOf" srcId="{7CC27F38-D110-4AB0-9606-28180EEFC975}" destId="{5002B62C-C9CF-46D8-BB57-4F2B8DAD08E0}" srcOrd="0" destOrd="0" presId="urn:microsoft.com/office/officeart/2005/8/layout/hList2"/>
    <dgm:cxn modelId="{C6C37916-061B-4978-95A4-C45EE93A2877}" type="presOf" srcId="{3B7B5F6D-D9CD-4B5C-AC5A-07CFADEA5558}" destId="{5002B62C-C9CF-46D8-BB57-4F2B8DAD08E0}" srcOrd="0" destOrd="1" presId="urn:microsoft.com/office/officeart/2005/8/layout/hList2"/>
    <dgm:cxn modelId="{545A0F0A-B76E-4112-BDAD-EEED1FF6933F}" type="presOf" srcId="{E29C2DE5-3FB5-41C9-B091-AD46AD4DC0D6}" destId="{6009DABE-CEA1-424D-8453-2F32FEFDDA35}" srcOrd="0" destOrd="0" presId="urn:microsoft.com/office/officeart/2005/8/layout/hList2"/>
    <dgm:cxn modelId="{46787979-651C-483A-9996-220C2B37FAB0}" type="presOf" srcId="{1E33D077-FD41-4379-8440-A19A76B4E390}" destId="{5DDFFFD3-D414-41E7-9AFB-2D6029B807B4}" srcOrd="0" destOrd="0" presId="urn:microsoft.com/office/officeart/2005/8/layout/hList2"/>
    <dgm:cxn modelId="{6E54F81B-591F-4F09-8881-220452BA1427}" srcId="{07F65132-5D22-41BE-95C5-F2F9748712A9}" destId="{7CC27F38-D110-4AB0-9606-28180EEFC975}" srcOrd="0" destOrd="0" parTransId="{7F2F2214-0A13-48CE-A674-453F429BF26A}" sibTransId="{44CF1675-CF95-45F7-89DA-004F3B3CF3B7}"/>
    <dgm:cxn modelId="{4AF74BCC-0A45-4BDC-8E78-888C8DFAEDB0}" type="presOf" srcId="{69EAE040-2A87-412F-8FCA-F1D9DB2E0F7B}" destId="{BAD63790-E7C9-43C0-A880-16753DCA9C81}" srcOrd="0" destOrd="0" presId="urn:microsoft.com/office/officeart/2005/8/layout/hList2"/>
    <dgm:cxn modelId="{73DBF379-F85A-4C61-B518-55F1D0615C0C}" type="presOf" srcId="{07F65132-5D22-41BE-95C5-F2F9748712A9}" destId="{97BC6BFF-1060-4474-91A4-730B2B85CB57}" srcOrd="0" destOrd="0" presId="urn:microsoft.com/office/officeart/2005/8/layout/hList2"/>
    <dgm:cxn modelId="{8F9A200E-C542-492D-87F7-E2F92C439EBF}" srcId="{C945F304-84E5-4174-8854-01850E80F15F}" destId="{69EAE040-2A87-412F-8FCA-F1D9DB2E0F7B}" srcOrd="1" destOrd="0" parTransId="{35214077-44C5-4F71-A074-3F0234C2B3CC}" sibTransId="{6A1FF177-EB47-4B00-AD62-8ECB0054CC0F}"/>
    <dgm:cxn modelId="{AE3EE930-3F17-40D4-A9DF-75FC707BD827}" srcId="{C945F304-84E5-4174-8854-01850E80F15F}" destId="{1E33D077-FD41-4379-8440-A19A76B4E390}" srcOrd="2" destOrd="0" parTransId="{5D731581-E954-45A0-9686-49C2151601A1}" sibTransId="{0AD602EB-242E-4C7A-88F0-CCE6E59D796E}"/>
    <dgm:cxn modelId="{3387AC72-37B0-4812-B315-099978F7DBE2}" srcId="{1E33D077-FD41-4379-8440-A19A76B4E390}" destId="{FD18073A-7486-4E48-85D4-FFE9A311A1A4}" srcOrd="0" destOrd="0" parTransId="{1A3D9853-9BED-4D46-AB1C-A1FE60B8E2E9}" sibTransId="{77DD41E5-AA29-435D-BE76-8E8C8530F958}"/>
    <dgm:cxn modelId="{E4EDDC15-DFEE-4206-B561-461DD37F07AD}" type="presOf" srcId="{C945F304-84E5-4174-8854-01850E80F15F}" destId="{5EEB14CC-D9BA-460A-A609-CFA2EADDD569}" srcOrd="0" destOrd="0" presId="urn:microsoft.com/office/officeart/2005/8/layout/hList2"/>
    <dgm:cxn modelId="{F48536EB-62A1-4027-9D40-4F68AD308EAE}" srcId="{07F65132-5D22-41BE-95C5-F2F9748712A9}" destId="{3B7B5F6D-D9CD-4B5C-AC5A-07CFADEA5558}" srcOrd="1" destOrd="0" parTransId="{39B16547-BD51-4862-A28D-B11C879900EC}" sibTransId="{91C73CF7-9B26-4105-BF2A-3E5C1B381C63}"/>
    <dgm:cxn modelId="{7AAB2D09-C953-4BF4-BC39-A2699E6930F9}" type="presParOf" srcId="{5EEB14CC-D9BA-460A-A609-CFA2EADDD569}" destId="{73F1FEF1-0493-42C9-B11C-943E2B1BADC6}" srcOrd="0" destOrd="0" presId="urn:microsoft.com/office/officeart/2005/8/layout/hList2"/>
    <dgm:cxn modelId="{D64AACC8-6BE2-4D18-B18B-6F218E57E99E}" type="presParOf" srcId="{73F1FEF1-0493-42C9-B11C-943E2B1BADC6}" destId="{1F123E25-4318-4E9D-8D2A-972B7EC7AD73}" srcOrd="0" destOrd="0" presId="urn:microsoft.com/office/officeart/2005/8/layout/hList2"/>
    <dgm:cxn modelId="{D17C11AB-19EC-446F-8FEE-6C6D5380B6E0}" type="presParOf" srcId="{73F1FEF1-0493-42C9-B11C-943E2B1BADC6}" destId="{5002B62C-C9CF-46D8-BB57-4F2B8DAD08E0}" srcOrd="1" destOrd="0" presId="urn:microsoft.com/office/officeart/2005/8/layout/hList2"/>
    <dgm:cxn modelId="{C2CDF374-3E72-497A-8ADD-00B40B5F1563}" type="presParOf" srcId="{73F1FEF1-0493-42C9-B11C-943E2B1BADC6}" destId="{97BC6BFF-1060-4474-91A4-730B2B85CB57}" srcOrd="2" destOrd="0" presId="urn:microsoft.com/office/officeart/2005/8/layout/hList2"/>
    <dgm:cxn modelId="{48193FC8-55E2-4092-B14E-EB641FFA0A13}" type="presParOf" srcId="{5EEB14CC-D9BA-460A-A609-CFA2EADDD569}" destId="{F6483F69-C9D5-4F3E-ACF8-CDF7E9B42082}" srcOrd="1" destOrd="0" presId="urn:microsoft.com/office/officeart/2005/8/layout/hList2"/>
    <dgm:cxn modelId="{48D759E6-8033-4D41-B3ED-AB8497BA2974}" type="presParOf" srcId="{5EEB14CC-D9BA-460A-A609-CFA2EADDD569}" destId="{8A514C62-ADB1-4013-AA37-EDE993283D6D}" srcOrd="2" destOrd="0" presId="urn:microsoft.com/office/officeart/2005/8/layout/hList2"/>
    <dgm:cxn modelId="{CBCFBE7D-B733-43CF-BD26-F3DFA2A6A019}" type="presParOf" srcId="{8A514C62-ADB1-4013-AA37-EDE993283D6D}" destId="{308916CC-9CC3-45E3-B976-DEE7FBDD7946}" srcOrd="0" destOrd="0" presId="urn:microsoft.com/office/officeart/2005/8/layout/hList2"/>
    <dgm:cxn modelId="{ACBC9AB4-A0D2-433F-BA44-042F78FECB05}" type="presParOf" srcId="{8A514C62-ADB1-4013-AA37-EDE993283D6D}" destId="{6009DABE-CEA1-424D-8453-2F32FEFDDA35}" srcOrd="1" destOrd="0" presId="urn:microsoft.com/office/officeart/2005/8/layout/hList2"/>
    <dgm:cxn modelId="{1B208CA4-E0F3-451C-9287-0A07174A8F6F}" type="presParOf" srcId="{8A514C62-ADB1-4013-AA37-EDE993283D6D}" destId="{BAD63790-E7C9-43C0-A880-16753DCA9C81}" srcOrd="2" destOrd="0" presId="urn:microsoft.com/office/officeart/2005/8/layout/hList2"/>
    <dgm:cxn modelId="{B2DB8068-8CA3-450F-A0B9-67E3197B65C6}" type="presParOf" srcId="{5EEB14CC-D9BA-460A-A609-CFA2EADDD569}" destId="{C01E58AC-00B6-49CB-A9E4-282BA00A0944}" srcOrd="3" destOrd="0" presId="urn:microsoft.com/office/officeart/2005/8/layout/hList2"/>
    <dgm:cxn modelId="{F144FDAF-5631-4FB0-955D-1C4389315809}" type="presParOf" srcId="{5EEB14CC-D9BA-460A-A609-CFA2EADDD569}" destId="{5759E9D1-B088-4AA2-93BF-9A002BDD0C28}" srcOrd="4" destOrd="0" presId="urn:microsoft.com/office/officeart/2005/8/layout/hList2"/>
    <dgm:cxn modelId="{62A0A76A-E6D6-4E46-A299-855B7A88EF3E}" type="presParOf" srcId="{5759E9D1-B088-4AA2-93BF-9A002BDD0C28}" destId="{36E4821C-B89C-46CB-BFC2-F17AFE615A4B}" srcOrd="0" destOrd="0" presId="urn:microsoft.com/office/officeart/2005/8/layout/hList2"/>
    <dgm:cxn modelId="{62DEA88C-F417-40C3-9F6B-6A8FEAB7F55E}" type="presParOf" srcId="{5759E9D1-B088-4AA2-93BF-9A002BDD0C28}" destId="{6E5E21C4-F29A-4604-AFA2-A4B7175EE9AA}" srcOrd="1" destOrd="0" presId="urn:microsoft.com/office/officeart/2005/8/layout/hList2"/>
    <dgm:cxn modelId="{49463F28-21D0-40E6-B49C-E73DCD906191}" type="presParOf" srcId="{5759E9D1-B088-4AA2-93BF-9A002BDD0C28}" destId="{5DDFFFD3-D414-41E7-9AFB-2D6029B807B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0791C1-9C82-451D-8D9C-8414AD5AFA6E}" type="doc">
      <dgm:prSet loTypeId="urn:microsoft.com/office/officeart/2005/8/layout/target3" loCatId="relationship" qsTypeId="urn:microsoft.com/office/officeart/2005/8/quickstyle/simple1" qsCatId="simple" csTypeId="urn:microsoft.com/office/officeart/2005/8/colors/accent6_3" csCatId="accent6" phldr="1"/>
      <dgm:spPr/>
      <dgm:t>
        <a:bodyPr/>
        <a:lstStyle/>
        <a:p>
          <a:endParaRPr lang="en-US"/>
        </a:p>
      </dgm:t>
    </dgm:pt>
    <dgm:pt modelId="{1425B4AA-5CFC-4E8F-A2D4-A0483EE5871E}">
      <dgm:prSet phldrT="[Text]" custT="1"/>
      <dgm:spPr/>
      <dgm:t>
        <a:bodyPr/>
        <a:lstStyle/>
        <a:p>
          <a:r>
            <a:rPr lang="en-US" sz="2400" dirty="0" smtClean="0"/>
            <a:t>Trust Not Control</a:t>
          </a:r>
        </a:p>
      </dgm:t>
    </dgm:pt>
    <dgm:pt modelId="{0F69BB0B-032F-4A84-A02C-13FADC862AA2}" type="parTrans" cxnId="{DBD6C095-91F8-4B77-AE11-2A25385C56AB}">
      <dgm:prSet/>
      <dgm:spPr/>
      <dgm:t>
        <a:bodyPr/>
        <a:lstStyle/>
        <a:p>
          <a:endParaRPr lang="en-US"/>
        </a:p>
      </dgm:t>
    </dgm:pt>
    <dgm:pt modelId="{D7999E75-9588-4312-B0EF-FB614CC86376}" type="sibTrans" cxnId="{DBD6C095-91F8-4B77-AE11-2A25385C56AB}">
      <dgm:prSet/>
      <dgm:spPr/>
      <dgm:t>
        <a:bodyPr/>
        <a:lstStyle/>
        <a:p>
          <a:endParaRPr lang="en-US"/>
        </a:p>
      </dgm:t>
    </dgm:pt>
    <dgm:pt modelId="{4193FEE5-7936-4E06-8D23-7A7CE96D5042}">
      <dgm:prSet phldrT="[Text]" custT="1"/>
      <dgm:spPr/>
      <dgm:t>
        <a:bodyPr/>
        <a:lstStyle/>
        <a:p>
          <a:r>
            <a:rPr lang="en-US" sz="1400" dirty="0" smtClean="0"/>
            <a:t>Return on Relationships</a:t>
          </a:r>
          <a:endParaRPr lang="en-US" sz="1400" dirty="0"/>
        </a:p>
      </dgm:t>
    </dgm:pt>
    <dgm:pt modelId="{73A1D310-05E6-4FEA-96A0-9B98D6B5A25E}" type="parTrans" cxnId="{4AE3A06F-C50E-4E4C-98EA-325B3213621A}">
      <dgm:prSet/>
      <dgm:spPr/>
      <dgm:t>
        <a:bodyPr/>
        <a:lstStyle/>
        <a:p>
          <a:endParaRPr lang="en-US"/>
        </a:p>
      </dgm:t>
    </dgm:pt>
    <dgm:pt modelId="{0E98B600-1825-47B0-9324-969FEF2C25CC}" type="sibTrans" cxnId="{4AE3A06F-C50E-4E4C-98EA-325B3213621A}">
      <dgm:prSet/>
      <dgm:spPr/>
      <dgm:t>
        <a:bodyPr/>
        <a:lstStyle/>
        <a:p>
          <a:endParaRPr lang="en-US"/>
        </a:p>
      </dgm:t>
    </dgm:pt>
    <dgm:pt modelId="{B149D872-EF77-498A-BA19-033967B0C9DD}">
      <dgm:prSet phldrT="[Text]" custT="1"/>
      <dgm:spPr/>
      <dgm:t>
        <a:bodyPr/>
        <a:lstStyle/>
        <a:p>
          <a:r>
            <a:rPr lang="en-US" sz="2400" dirty="0" smtClean="0"/>
            <a:t>Humility Not Brand</a:t>
          </a:r>
          <a:endParaRPr lang="en-US" sz="2400" dirty="0"/>
        </a:p>
      </dgm:t>
    </dgm:pt>
    <dgm:pt modelId="{3B300C74-A290-4087-AFA5-ABF575DD2BB3}" type="parTrans" cxnId="{6CE02E23-C5DD-41C3-B408-D83F65908316}">
      <dgm:prSet/>
      <dgm:spPr/>
      <dgm:t>
        <a:bodyPr/>
        <a:lstStyle/>
        <a:p>
          <a:endParaRPr lang="en-US"/>
        </a:p>
      </dgm:t>
    </dgm:pt>
    <dgm:pt modelId="{20EF34A0-9CBE-4321-BC91-190AB68B963E}" type="sibTrans" cxnId="{6CE02E23-C5DD-41C3-B408-D83F65908316}">
      <dgm:prSet/>
      <dgm:spPr/>
      <dgm:t>
        <a:bodyPr/>
        <a:lstStyle/>
        <a:p>
          <a:endParaRPr lang="en-US"/>
        </a:p>
      </dgm:t>
    </dgm:pt>
    <dgm:pt modelId="{A9599683-5578-481A-8FFE-53ECBF2B9F35}">
      <dgm:prSet phldrT="[Text]" custT="1"/>
      <dgm:spPr/>
      <dgm:t>
        <a:bodyPr/>
        <a:lstStyle/>
        <a:p>
          <a:r>
            <a:rPr lang="en-US" sz="2400" dirty="0" smtClean="0">
              <a:solidFill>
                <a:schemeClr val="tx1"/>
              </a:solidFill>
            </a:rPr>
            <a:t>Node Not Hub</a:t>
          </a:r>
          <a:endParaRPr lang="en-US" sz="2400" dirty="0">
            <a:solidFill>
              <a:schemeClr val="tx1"/>
            </a:solidFill>
          </a:endParaRPr>
        </a:p>
      </dgm:t>
    </dgm:pt>
    <dgm:pt modelId="{10DB2CC9-E756-48D6-9719-9D8006E7E229}" type="parTrans" cxnId="{95F1FFDC-F244-4144-B976-5D9E993EFE13}">
      <dgm:prSet/>
      <dgm:spPr/>
      <dgm:t>
        <a:bodyPr/>
        <a:lstStyle/>
        <a:p>
          <a:endParaRPr lang="en-US"/>
        </a:p>
      </dgm:t>
    </dgm:pt>
    <dgm:pt modelId="{FB7B6220-4912-45C8-877B-7C941112AFCD}" type="sibTrans" cxnId="{95F1FFDC-F244-4144-B976-5D9E993EFE13}">
      <dgm:prSet/>
      <dgm:spPr/>
      <dgm:t>
        <a:bodyPr/>
        <a:lstStyle/>
        <a:p>
          <a:endParaRPr lang="en-US"/>
        </a:p>
      </dgm:t>
    </dgm:pt>
    <dgm:pt modelId="{D6B3CA9E-2D60-43D6-8CF0-0C70166870BB}">
      <dgm:prSet phldrT="[Text]" custT="1"/>
      <dgm:spPr/>
      <dgm:t>
        <a:bodyPr/>
        <a:lstStyle/>
        <a:p>
          <a:r>
            <a:rPr lang="en-US" sz="1400" dirty="0" smtClean="0"/>
            <a:t>Mobilize a constellation of resources and skills</a:t>
          </a:r>
          <a:endParaRPr lang="en-US" sz="1500" dirty="0"/>
        </a:p>
      </dgm:t>
    </dgm:pt>
    <dgm:pt modelId="{25C1F53A-F66F-4824-B7C2-5436064256ED}" type="parTrans" cxnId="{E8AB2952-93B6-47CC-BFA6-65A224096CF8}">
      <dgm:prSet/>
      <dgm:spPr/>
      <dgm:t>
        <a:bodyPr/>
        <a:lstStyle/>
        <a:p>
          <a:endParaRPr lang="en-US"/>
        </a:p>
      </dgm:t>
    </dgm:pt>
    <dgm:pt modelId="{5FCA3A36-4405-49F5-9E70-321608A8EF9A}" type="sibTrans" cxnId="{E8AB2952-93B6-47CC-BFA6-65A224096CF8}">
      <dgm:prSet/>
      <dgm:spPr/>
      <dgm:t>
        <a:bodyPr/>
        <a:lstStyle/>
        <a:p>
          <a:endParaRPr lang="en-US"/>
        </a:p>
      </dgm:t>
    </dgm:pt>
    <dgm:pt modelId="{7C05F4A0-798E-40BB-B890-B2047183818D}">
      <dgm:prSet phldrT="[Text]" custT="1"/>
      <dgm:spPr/>
      <dgm:t>
        <a:bodyPr/>
        <a:lstStyle/>
        <a:p>
          <a:r>
            <a:rPr lang="en-US" sz="1400" dirty="0" smtClean="0"/>
            <a:t>Visionary, Stewards</a:t>
          </a:r>
          <a:endParaRPr lang="en-US" sz="1400" dirty="0"/>
        </a:p>
      </dgm:t>
    </dgm:pt>
    <dgm:pt modelId="{5A757975-15D8-4900-B59C-D5AEA0BA7638}" type="parTrans" cxnId="{D0A5F338-ACB6-470B-9696-32B9B5EDBC89}">
      <dgm:prSet/>
      <dgm:spPr/>
      <dgm:t>
        <a:bodyPr/>
        <a:lstStyle/>
        <a:p>
          <a:endParaRPr lang="en-US"/>
        </a:p>
      </dgm:t>
    </dgm:pt>
    <dgm:pt modelId="{6B5B3419-B355-4B56-A0BA-D9A3F4C14A38}" type="sibTrans" cxnId="{D0A5F338-ACB6-470B-9696-32B9B5EDBC89}">
      <dgm:prSet/>
      <dgm:spPr/>
      <dgm:t>
        <a:bodyPr/>
        <a:lstStyle/>
        <a:p>
          <a:endParaRPr lang="en-US"/>
        </a:p>
      </dgm:t>
    </dgm:pt>
    <dgm:pt modelId="{6F7041DC-1D59-46DA-BAC4-5C93618A152E}">
      <dgm:prSet phldrT="[Text]" custT="1"/>
      <dgm:spPr/>
      <dgm:t>
        <a:bodyPr/>
        <a:lstStyle/>
        <a:p>
          <a:r>
            <a:rPr lang="en-US" sz="1400" dirty="0" smtClean="0"/>
            <a:t>Foster collective leadership; network culture &amp; structure</a:t>
          </a:r>
          <a:endParaRPr lang="en-US" sz="1400" dirty="0"/>
        </a:p>
      </dgm:t>
    </dgm:pt>
    <dgm:pt modelId="{BE92AEB2-6B8F-4D33-8417-5E02A7B41D62}" type="parTrans" cxnId="{5B84C7B0-8D9B-476F-B1E4-99EED3192B95}">
      <dgm:prSet/>
      <dgm:spPr/>
      <dgm:t>
        <a:bodyPr/>
        <a:lstStyle/>
        <a:p>
          <a:endParaRPr lang="en-US"/>
        </a:p>
      </dgm:t>
    </dgm:pt>
    <dgm:pt modelId="{D9836E2B-5C56-45B0-8A86-71568EB2FF3B}" type="sibTrans" cxnId="{5B84C7B0-8D9B-476F-B1E4-99EED3192B95}">
      <dgm:prSet/>
      <dgm:spPr/>
      <dgm:t>
        <a:bodyPr/>
        <a:lstStyle/>
        <a:p>
          <a:endParaRPr lang="en-US"/>
        </a:p>
      </dgm:t>
    </dgm:pt>
    <dgm:pt modelId="{BDE39315-DB38-4AD3-BC5B-1F4E8F8909D9}">
      <dgm:prSet phldrT="[Text]" custT="1"/>
      <dgm:spPr/>
      <dgm:t>
        <a:bodyPr/>
        <a:lstStyle/>
        <a:p>
          <a:r>
            <a:rPr lang="en-US" sz="2400" dirty="0" smtClean="0">
              <a:solidFill>
                <a:schemeClr val="tx1"/>
              </a:solidFill>
            </a:rPr>
            <a:t>Mission Not Organization</a:t>
          </a:r>
          <a:endParaRPr lang="en-US" sz="2400" dirty="0">
            <a:solidFill>
              <a:schemeClr val="tx1"/>
            </a:solidFill>
          </a:endParaRPr>
        </a:p>
      </dgm:t>
    </dgm:pt>
    <dgm:pt modelId="{9D998807-271D-4B67-8D1C-3E19F5DCB029}" type="parTrans" cxnId="{0BB70DA6-E403-4954-BB48-F3594A5EEABA}">
      <dgm:prSet/>
      <dgm:spPr/>
      <dgm:t>
        <a:bodyPr/>
        <a:lstStyle/>
        <a:p>
          <a:endParaRPr lang="en-US"/>
        </a:p>
      </dgm:t>
    </dgm:pt>
    <dgm:pt modelId="{6EEED35D-990D-47AC-A38B-E50EED10CFF2}" type="sibTrans" cxnId="{0BB70DA6-E403-4954-BB48-F3594A5EEABA}">
      <dgm:prSet/>
      <dgm:spPr/>
      <dgm:t>
        <a:bodyPr/>
        <a:lstStyle/>
        <a:p>
          <a:endParaRPr lang="en-US"/>
        </a:p>
      </dgm:t>
    </dgm:pt>
    <dgm:pt modelId="{1EAC3859-1133-47CD-8502-EFEE9C9C1E9C}">
      <dgm:prSet phldrT="[Text]" custT="1"/>
      <dgm:spPr/>
      <dgm:t>
        <a:bodyPr/>
        <a:lstStyle/>
        <a:p>
          <a:r>
            <a:rPr lang="en-US" sz="1400" dirty="0" smtClean="0"/>
            <a:t>“Celebrate the change-generating network itself above any single person or institution”</a:t>
          </a:r>
          <a:endParaRPr lang="en-US" sz="1400" dirty="0"/>
        </a:p>
      </dgm:t>
    </dgm:pt>
    <dgm:pt modelId="{32DEF356-29C3-4169-81AC-9AA85AA0EBB3}" type="parTrans" cxnId="{B23288E1-1023-4741-AB6D-D34D68741D05}">
      <dgm:prSet/>
      <dgm:spPr/>
      <dgm:t>
        <a:bodyPr/>
        <a:lstStyle/>
        <a:p>
          <a:endParaRPr lang="en-US"/>
        </a:p>
      </dgm:t>
    </dgm:pt>
    <dgm:pt modelId="{AC4ECC04-9A22-46EC-BA05-5C46740A7E00}" type="sibTrans" cxnId="{B23288E1-1023-4741-AB6D-D34D68741D05}">
      <dgm:prSet/>
      <dgm:spPr/>
      <dgm:t>
        <a:bodyPr/>
        <a:lstStyle/>
        <a:p>
          <a:endParaRPr lang="en-US"/>
        </a:p>
      </dgm:t>
    </dgm:pt>
    <dgm:pt modelId="{40D797E9-32E6-49B1-A07E-65E4C91E395A}" type="pres">
      <dgm:prSet presAssocID="{710791C1-9C82-451D-8D9C-8414AD5AFA6E}" presName="Name0" presStyleCnt="0">
        <dgm:presLayoutVars>
          <dgm:chMax val="7"/>
          <dgm:dir/>
          <dgm:animLvl val="lvl"/>
          <dgm:resizeHandles val="exact"/>
        </dgm:presLayoutVars>
      </dgm:prSet>
      <dgm:spPr/>
      <dgm:t>
        <a:bodyPr/>
        <a:lstStyle/>
        <a:p>
          <a:endParaRPr lang="en-US"/>
        </a:p>
      </dgm:t>
    </dgm:pt>
    <dgm:pt modelId="{213C25E9-CD88-4075-BF1D-C05AAD38673F}" type="pres">
      <dgm:prSet presAssocID="{1425B4AA-5CFC-4E8F-A2D4-A0483EE5871E}" presName="circle1" presStyleLbl="node1" presStyleIdx="0" presStyleCnt="4"/>
      <dgm:spPr>
        <a:solidFill>
          <a:srgbClr val="CC99FF"/>
        </a:solidFill>
      </dgm:spPr>
    </dgm:pt>
    <dgm:pt modelId="{9BAFDB16-B689-4D54-A062-C8B50A9F383A}" type="pres">
      <dgm:prSet presAssocID="{1425B4AA-5CFC-4E8F-A2D4-A0483EE5871E}" presName="space" presStyleCnt="0"/>
      <dgm:spPr/>
    </dgm:pt>
    <dgm:pt modelId="{F7191F8C-872B-4B40-8155-4AD4BBAE3A14}" type="pres">
      <dgm:prSet presAssocID="{1425B4AA-5CFC-4E8F-A2D4-A0483EE5871E}" presName="rect1" presStyleLbl="alignAcc1" presStyleIdx="0" presStyleCnt="4"/>
      <dgm:spPr/>
      <dgm:t>
        <a:bodyPr/>
        <a:lstStyle/>
        <a:p>
          <a:endParaRPr lang="en-US"/>
        </a:p>
      </dgm:t>
    </dgm:pt>
    <dgm:pt modelId="{989DD063-81CD-4BD3-A723-A85EBF566880}" type="pres">
      <dgm:prSet presAssocID="{B149D872-EF77-498A-BA19-033967B0C9DD}" presName="vertSpace2" presStyleLbl="node1" presStyleIdx="0" presStyleCnt="4"/>
      <dgm:spPr/>
    </dgm:pt>
    <dgm:pt modelId="{A8471B0A-32C1-48A0-B326-583E4EA8CBC3}" type="pres">
      <dgm:prSet presAssocID="{B149D872-EF77-498A-BA19-033967B0C9DD}" presName="circle2" presStyleLbl="node1" presStyleIdx="1" presStyleCnt="4"/>
      <dgm:spPr>
        <a:solidFill>
          <a:srgbClr val="9999FF"/>
        </a:solidFill>
      </dgm:spPr>
    </dgm:pt>
    <dgm:pt modelId="{5B8E8DD4-8B50-463C-B7DC-19273D7F1DC6}" type="pres">
      <dgm:prSet presAssocID="{B149D872-EF77-498A-BA19-033967B0C9DD}" presName="rect2" presStyleLbl="alignAcc1" presStyleIdx="1" presStyleCnt="4"/>
      <dgm:spPr/>
      <dgm:t>
        <a:bodyPr/>
        <a:lstStyle/>
        <a:p>
          <a:endParaRPr lang="en-US"/>
        </a:p>
      </dgm:t>
    </dgm:pt>
    <dgm:pt modelId="{75D69B7F-1746-49A0-ABA8-6CAEFB32C7CB}" type="pres">
      <dgm:prSet presAssocID="{A9599683-5578-481A-8FFE-53ECBF2B9F35}" presName="vertSpace3" presStyleLbl="node1" presStyleIdx="1" presStyleCnt="4"/>
      <dgm:spPr/>
    </dgm:pt>
    <dgm:pt modelId="{235AF857-5B30-49DB-B148-8CCDA68E27FD}" type="pres">
      <dgm:prSet presAssocID="{A9599683-5578-481A-8FFE-53ECBF2B9F35}" presName="circle3" presStyleLbl="node1" presStyleIdx="2" presStyleCnt="4"/>
      <dgm:spPr>
        <a:solidFill>
          <a:srgbClr val="3399FF"/>
        </a:solidFill>
      </dgm:spPr>
    </dgm:pt>
    <dgm:pt modelId="{3B8C10F6-01AE-47DB-8F59-03C5771A4D2E}" type="pres">
      <dgm:prSet presAssocID="{A9599683-5578-481A-8FFE-53ECBF2B9F35}" presName="rect3" presStyleLbl="alignAcc1" presStyleIdx="2" presStyleCnt="4"/>
      <dgm:spPr/>
      <dgm:t>
        <a:bodyPr/>
        <a:lstStyle/>
        <a:p>
          <a:endParaRPr lang="en-US"/>
        </a:p>
      </dgm:t>
    </dgm:pt>
    <dgm:pt modelId="{8ADAD640-08D0-4B2E-9928-A9C2308FFEEF}" type="pres">
      <dgm:prSet presAssocID="{BDE39315-DB38-4AD3-BC5B-1F4E8F8909D9}" presName="vertSpace4" presStyleLbl="node1" presStyleIdx="2" presStyleCnt="4"/>
      <dgm:spPr/>
    </dgm:pt>
    <dgm:pt modelId="{61DF9B35-0710-47E2-8D0C-809863463B93}" type="pres">
      <dgm:prSet presAssocID="{BDE39315-DB38-4AD3-BC5B-1F4E8F8909D9}" presName="circle4" presStyleLbl="node1" presStyleIdx="3" presStyleCnt="4"/>
      <dgm:spPr/>
    </dgm:pt>
    <dgm:pt modelId="{4E95E1AE-B389-459D-AF49-F993A73AD329}" type="pres">
      <dgm:prSet presAssocID="{BDE39315-DB38-4AD3-BC5B-1F4E8F8909D9}" presName="rect4" presStyleLbl="alignAcc1" presStyleIdx="3" presStyleCnt="4"/>
      <dgm:spPr/>
      <dgm:t>
        <a:bodyPr/>
        <a:lstStyle/>
        <a:p>
          <a:endParaRPr lang="en-US"/>
        </a:p>
      </dgm:t>
    </dgm:pt>
    <dgm:pt modelId="{10579A26-9589-4DEE-AA34-4EAA9FB8E64C}" type="pres">
      <dgm:prSet presAssocID="{1425B4AA-5CFC-4E8F-A2D4-A0483EE5871E}" presName="rect1ParTx" presStyleLbl="alignAcc1" presStyleIdx="3" presStyleCnt="4">
        <dgm:presLayoutVars>
          <dgm:chMax val="1"/>
          <dgm:bulletEnabled val="1"/>
        </dgm:presLayoutVars>
      </dgm:prSet>
      <dgm:spPr/>
      <dgm:t>
        <a:bodyPr/>
        <a:lstStyle/>
        <a:p>
          <a:endParaRPr lang="en-US"/>
        </a:p>
      </dgm:t>
    </dgm:pt>
    <dgm:pt modelId="{87C6F02F-6983-4E46-8356-B584BEF0FD2D}" type="pres">
      <dgm:prSet presAssocID="{1425B4AA-5CFC-4E8F-A2D4-A0483EE5871E}" presName="rect1ChTx" presStyleLbl="alignAcc1" presStyleIdx="3" presStyleCnt="4">
        <dgm:presLayoutVars>
          <dgm:bulletEnabled val="1"/>
        </dgm:presLayoutVars>
      </dgm:prSet>
      <dgm:spPr/>
      <dgm:t>
        <a:bodyPr/>
        <a:lstStyle/>
        <a:p>
          <a:endParaRPr lang="en-US"/>
        </a:p>
      </dgm:t>
    </dgm:pt>
    <dgm:pt modelId="{127B9483-2E95-4052-9E3D-3FDB1511F739}" type="pres">
      <dgm:prSet presAssocID="{B149D872-EF77-498A-BA19-033967B0C9DD}" presName="rect2ParTx" presStyleLbl="alignAcc1" presStyleIdx="3" presStyleCnt="4">
        <dgm:presLayoutVars>
          <dgm:chMax val="1"/>
          <dgm:bulletEnabled val="1"/>
        </dgm:presLayoutVars>
      </dgm:prSet>
      <dgm:spPr/>
      <dgm:t>
        <a:bodyPr/>
        <a:lstStyle/>
        <a:p>
          <a:endParaRPr lang="en-US"/>
        </a:p>
      </dgm:t>
    </dgm:pt>
    <dgm:pt modelId="{ACA755F9-8568-4A9B-BBB4-C3100E6CE837}" type="pres">
      <dgm:prSet presAssocID="{B149D872-EF77-498A-BA19-033967B0C9DD}" presName="rect2ChTx" presStyleLbl="alignAcc1" presStyleIdx="3" presStyleCnt="4">
        <dgm:presLayoutVars>
          <dgm:bulletEnabled val="1"/>
        </dgm:presLayoutVars>
      </dgm:prSet>
      <dgm:spPr/>
      <dgm:t>
        <a:bodyPr/>
        <a:lstStyle/>
        <a:p>
          <a:endParaRPr lang="en-US"/>
        </a:p>
      </dgm:t>
    </dgm:pt>
    <dgm:pt modelId="{46F59ABA-077F-4C93-8C54-3B882AFDB5EF}" type="pres">
      <dgm:prSet presAssocID="{A9599683-5578-481A-8FFE-53ECBF2B9F35}" presName="rect3ParTx" presStyleLbl="alignAcc1" presStyleIdx="3" presStyleCnt="4">
        <dgm:presLayoutVars>
          <dgm:chMax val="1"/>
          <dgm:bulletEnabled val="1"/>
        </dgm:presLayoutVars>
      </dgm:prSet>
      <dgm:spPr/>
      <dgm:t>
        <a:bodyPr/>
        <a:lstStyle/>
        <a:p>
          <a:endParaRPr lang="en-US"/>
        </a:p>
      </dgm:t>
    </dgm:pt>
    <dgm:pt modelId="{87415F56-0E0D-4ED6-A358-C8BABC1AF496}" type="pres">
      <dgm:prSet presAssocID="{A9599683-5578-481A-8FFE-53ECBF2B9F35}" presName="rect3ChTx" presStyleLbl="alignAcc1" presStyleIdx="3" presStyleCnt="4">
        <dgm:presLayoutVars>
          <dgm:bulletEnabled val="1"/>
        </dgm:presLayoutVars>
      </dgm:prSet>
      <dgm:spPr/>
      <dgm:t>
        <a:bodyPr/>
        <a:lstStyle/>
        <a:p>
          <a:endParaRPr lang="en-US"/>
        </a:p>
      </dgm:t>
    </dgm:pt>
    <dgm:pt modelId="{913A39D5-0E25-402F-A2DE-7B47E0C1D32E}" type="pres">
      <dgm:prSet presAssocID="{BDE39315-DB38-4AD3-BC5B-1F4E8F8909D9}" presName="rect4ParTx" presStyleLbl="alignAcc1" presStyleIdx="3" presStyleCnt="4">
        <dgm:presLayoutVars>
          <dgm:chMax val="1"/>
          <dgm:bulletEnabled val="1"/>
        </dgm:presLayoutVars>
      </dgm:prSet>
      <dgm:spPr/>
      <dgm:t>
        <a:bodyPr/>
        <a:lstStyle/>
        <a:p>
          <a:endParaRPr lang="en-US"/>
        </a:p>
      </dgm:t>
    </dgm:pt>
    <dgm:pt modelId="{312DB0ED-8AAA-4F90-8A79-55B6EA5F5E80}" type="pres">
      <dgm:prSet presAssocID="{BDE39315-DB38-4AD3-BC5B-1F4E8F8909D9}" presName="rect4ChTx" presStyleLbl="alignAcc1" presStyleIdx="3" presStyleCnt="4">
        <dgm:presLayoutVars>
          <dgm:bulletEnabled val="1"/>
        </dgm:presLayoutVars>
      </dgm:prSet>
      <dgm:spPr/>
      <dgm:t>
        <a:bodyPr/>
        <a:lstStyle/>
        <a:p>
          <a:endParaRPr lang="en-US"/>
        </a:p>
      </dgm:t>
    </dgm:pt>
  </dgm:ptLst>
  <dgm:cxnLst>
    <dgm:cxn modelId="{C3E76367-F421-4756-ADFA-5886CD97FA0B}" type="presOf" srcId="{D6B3CA9E-2D60-43D6-8CF0-0C70166870BB}" destId="{87415F56-0E0D-4ED6-A358-C8BABC1AF496}" srcOrd="0" destOrd="0" presId="urn:microsoft.com/office/officeart/2005/8/layout/target3"/>
    <dgm:cxn modelId="{7C16A21C-CF1E-46DA-82C8-DC5882469F5C}" type="presOf" srcId="{BDE39315-DB38-4AD3-BC5B-1F4E8F8909D9}" destId="{913A39D5-0E25-402F-A2DE-7B47E0C1D32E}" srcOrd="1" destOrd="0" presId="urn:microsoft.com/office/officeart/2005/8/layout/target3"/>
    <dgm:cxn modelId="{E694805B-30D8-43CD-89D2-6F23BD89985B}" type="presOf" srcId="{7C05F4A0-798E-40BB-B890-B2047183818D}" destId="{ACA755F9-8568-4A9B-BBB4-C3100E6CE837}" srcOrd="0" destOrd="0" presId="urn:microsoft.com/office/officeart/2005/8/layout/target3"/>
    <dgm:cxn modelId="{BDC08DD7-913E-44F9-B832-D55CA728AF6D}" type="presOf" srcId="{B149D872-EF77-498A-BA19-033967B0C9DD}" destId="{5B8E8DD4-8B50-463C-B7DC-19273D7F1DC6}" srcOrd="0" destOrd="0" presId="urn:microsoft.com/office/officeart/2005/8/layout/target3"/>
    <dgm:cxn modelId="{07223EDF-B63E-4F27-8595-25D17056592A}" type="presOf" srcId="{A9599683-5578-481A-8FFE-53ECBF2B9F35}" destId="{3B8C10F6-01AE-47DB-8F59-03C5771A4D2E}" srcOrd="0" destOrd="0" presId="urn:microsoft.com/office/officeart/2005/8/layout/target3"/>
    <dgm:cxn modelId="{5B84C7B0-8D9B-476F-B1E4-99EED3192B95}" srcId="{B149D872-EF77-498A-BA19-033967B0C9DD}" destId="{6F7041DC-1D59-46DA-BAC4-5C93618A152E}" srcOrd="1" destOrd="0" parTransId="{BE92AEB2-6B8F-4D33-8417-5E02A7B41D62}" sibTransId="{D9836E2B-5C56-45B0-8A86-71568EB2FF3B}"/>
    <dgm:cxn modelId="{0BB70DA6-E403-4954-BB48-F3594A5EEABA}" srcId="{710791C1-9C82-451D-8D9C-8414AD5AFA6E}" destId="{BDE39315-DB38-4AD3-BC5B-1F4E8F8909D9}" srcOrd="3" destOrd="0" parTransId="{9D998807-271D-4B67-8D1C-3E19F5DCB029}" sibTransId="{6EEED35D-990D-47AC-A38B-E50EED10CFF2}"/>
    <dgm:cxn modelId="{FFDA3B07-4ABF-4997-A692-5181D503C42E}" type="presOf" srcId="{1425B4AA-5CFC-4E8F-A2D4-A0483EE5871E}" destId="{10579A26-9589-4DEE-AA34-4EAA9FB8E64C}" srcOrd="1" destOrd="0" presId="urn:microsoft.com/office/officeart/2005/8/layout/target3"/>
    <dgm:cxn modelId="{F6FAFD9A-3777-4B68-B10E-FA2710194C93}" type="presOf" srcId="{B149D872-EF77-498A-BA19-033967B0C9DD}" destId="{127B9483-2E95-4052-9E3D-3FDB1511F739}" srcOrd="1" destOrd="0" presId="urn:microsoft.com/office/officeart/2005/8/layout/target3"/>
    <dgm:cxn modelId="{679F564C-81DE-4ABC-A9DB-CC74DB89720D}" type="presOf" srcId="{1425B4AA-5CFC-4E8F-A2D4-A0483EE5871E}" destId="{F7191F8C-872B-4B40-8155-4AD4BBAE3A14}" srcOrd="0" destOrd="0" presId="urn:microsoft.com/office/officeart/2005/8/layout/target3"/>
    <dgm:cxn modelId="{6CE02E23-C5DD-41C3-B408-D83F65908316}" srcId="{710791C1-9C82-451D-8D9C-8414AD5AFA6E}" destId="{B149D872-EF77-498A-BA19-033967B0C9DD}" srcOrd="1" destOrd="0" parTransId="{3B300C74-A290-4087-AFA5-ABF575DD2BB3}" sibTransId="{20EF34A0-9CBE-4321-BC91-190AB68B963E}"/>
    <dgm:cxn modelId="{B23288E1-1023-4741-AB6D-D34D68741D05}" srcId="{BDE39315-DB38-4AD3-BC5B-1F4E8F8909D9}" destId="{1EAC3859-1133-47CD-8502-EFEE9C9C1E9C}" srcOrd="0" destOrd="0" parTransId="{32DEF356-29C3-4169-81AC-9AA85AA0EBB3}" sibTransId="{AC4ECC04-9A22-46EC-BA05-5C46740A7E00}"/>
    <dgm:cxn modelId="{4AE3A06F-C50E-4E4C-98EA-325B3213621A}" srcId="{1425B4AA-5CFC-4E8F-A2D4-A0483EE5871E}" destId="{4193FEE5-7936-4E06-8D23-7A7CE96D5042}" srcOrd="0" destOrd="0" parTransId="{73A1D310-05E6-4FEA-96A0-9B98D6B5A25E}" sibTransId="{0E98B600-1825-47B0-9324-969FEF2C25CC}"/>
    <dgm:cxn modelId="{62AB9EE1-437F-4E66-BE7C-7AB223A548D8}" type="presOf" srcId="{A9599683-5578-481A-8FFE-53ECBF2B9F35}" destId="{46F59ABA-077F-4C93-8C54-3B882AFDB5EF}" srcOrd="1" destOrd="0" presId="urn:microsoft.com/office/officeart/2005/8/layout/target3"/>
    <dgm:cxn modelId="{DE69C388-A60C-4F62-8FFE-CE5F8D7E3B00}" type="presOf" srcId="{710791C1-9C82-451D-8D9C-8414AD5AFA6E}" destId="{40D797E9-32E6-49B1-A07E-65E4C91E395A}" srcOrd="0" destOrd="0" presId="urn:microsoft.com/office/officeart/2005/8/layout/target3"/>
    <dgm:cxn modelId="{4D42D74C-6715-4629-926F-8898A9D432B9}" type="presOf" srcId="{BDE39315-DB38-4AD3-BC5B-1F4E8F8909D9}" destId="{4E95E1AE-B389-459D-AF49-F993A73AD329}" srcOrd="0" destOrd="0" presId="urn:microsoft.com/office/officeart/2005/8/layout/target3"/>
    <dgm:cxn modelId="{D0A5F338-ACB6-470B-9696-32B9B5EDBC89}" srcId="{B149D872-EF77-498A-BA19-033967B0C9DD}" destId="{7C05F4A0-798E-40BB-B890-B2047183818D}" srcOrd="0" destOrd="0" parTransId="{5A757975-15D8-4900-B59C-D5AEA0BA7638}" sibTransId="{6B5B3419-B355-4B56-A0BA-D9A3F4C14A38}"/>
    <dgm:cxn modelId="{DBD6C095-91F8-4B77-AE11-2A25385C56AB}" srcId="{710791C1-9C82-451D-8D9C-8414AD5AFA6E}" destId="{1425B4AA-5CFC-4E8F-A2D4-A0483EE5871E}" srcOrd="0" destOrd="0" parTransId="{0F69BB0B-032F-4A84-A02C-13FADC862AA2}" sibTransId="{D7999E75-9588-4312-B0EF-FB614CC86376}"/>
    <dgm:cxn modelId="{E8AB2952-93B6-47CC-BFA6-65A224096CF8}" srcId="{A9599683-5578-481A-8FFE-53ECBF2B9F35}" destId="{D6B3CA9E-2D60-43D6-8CF0-0C70166870BB}" srcOrd="0" destOrd="0" parTransId="{25C1F53A-F66F-4824-B7C2-5436064256ED}" sibTransId="{5FCA3A36-4405-49F5-9E70-321608A8EF9A}"/>
    <dgm:cxn modelId="{E1BC496C-AAED-442E-8DC2-E20275D5A912}" type="presOf" srcId="{4193FEE5-7936-4E06-8D23-7A7CE96D5042}" destId="{87C6F02F-6983-4E46-8356-B584BEF0FD2D}" srcOrd="0" destOrd="0" presId="urn:microsoft.com/office/officeart/2005/8/layout/target3"/>
    <dgm:cxn modelId="{B72E0C5D-62CC-435A-AAB0-1ECEEB9ABD6B}" type="presOf" srcId="{1EAC3859-1133-47CD-8502-EFEE9C9C1E9C}" destId="{312DB0ED-8AAA-4F90-8A79-55B6EA5F5E80}" srcOrd="0" destOrd="0" presId="urn:microsoft.com/office/officeart/2005/8/layout/target3"/>
    <dgm:cxn modelId="{463EB542-69B5-4916-9D33-62E90C3641E4}" type="presOf" srcId="{6F7041DC-1D59-46DA-BAC4-5C93618A152E}" destId="{ACA755F9-8568-4A9B-BBB4-C3100E6CE837}" srcOrd="0" destOrd="1" presId="urn:microsoft.com/office/officeart/2005/8/layout/target3"/>
    <dgm:cxn modelId="{95F1FFDC-F244-4144-B976-5D9E993EFE13}" srcId="{710791C1-9C82-451D-8D9C-8414AD5AFA6E}" destId="{A9599683-5578-481A-8FFE-53ECBF2B9F35}" srcOrd="2" destOrd="0" parTransId="{10DB2CC9-E756-48D6-9719-9D8006E7E229}" sibTransId="{FB7B6220-4912-45C8-877B-7C941112AFCD}"/>
    <dgm:cxn modelId="{2102AB51-7F22-4B34-8567-D1268DEE655D}" type="presParOf" srcId="{40D797E9-32E6-49B1-A07E-65E4C91E395A}" destId="{213C25E9-CD88-4075-BF1D-C05AAD38673F}" srcOrd="0" destOrd="0" presId="urn:microsoft.com/office/officeart/2005/8/layout/target3"/>
    <dgm:cxn modelId="{E699CEB6-C369-4313-A073-1D4BC10A02C5}" type="presParOf" srcId="{40D797E9-32E6-49B1-A07E-65E4C91E395A}" destId="{9BAFDB16-B689-4D54-A062-C8B50A9F383A}" srcOrd="1" destOrd="0" presId="urn:microsoft.com/office/officeart/2005/8/layout/target3"/>
    <dgm:cxn modelId="{D4C702DD-4DFB-42A4-870E-3963CE9CA676}" type="presParOf" srcId="{40D797E9-32E6-49B1-A07E-65E4C91E395A}" destId="{F7191F8C-872B-4B40-8155-4AD4BBAE3A14}" srcOrd="2" destOrd="0" presId="urn:microsoft.com/office/officeart/2005/8/layout/target3"/>
    <dgm:cxn modelId="{0018B5EB-E88F-4ECA-9E8A-A12ACA5262F2}" type="presParOf" srcId="{40D797E9-32E6-49B1-A07E-65E4C91E395A}" destId="{989DD063-81CD-4BD3-A723-A85EBF566880}" srcOrd="3" destOrd="0" presId="urn:microsoft.com/office/officeart/2005/8/layout/target3"/>
    <dgm:cxn modelId="{8DCCF51C-7480-462F-9538-B6B7B7074D34}" type="presParOf" srcId="{40D797E9-32E6-49B1-A07E-65E4C91E395A}" destId="{A8471B0A-32C1-48A0-B326-583E4EA8CBC3}" srcOrd="4" destOrd="0" presId="urn:microsoft.com/office/officeart/2005/8/layout/target3"/>
    <dgm:cxn modelId="{FCA34FAB-6483-4BF0-BC40-95D67059988E}" type="presParOf" srcId="{40D797E9-32E6-49B1-A07E-65E4C91E395A}" destId="{5B8E8DD4-8B50-463C-B7DC-19273D7F1DC6}" srcOrd="5" destOrd="0" presId="urn:microsoft.com/office/officeart/2005/8/layout/target3"/>
    <dgm:cxn modelId="{27326887-CC84-40D0-B8F1-0C94AB763C52}" type="presParOf" srcId="{40D797E9-32E6-49B1-A07E-65E4C91E395A}" destId="{75D69B7F-1746-49A0-ABA8-6CAEFB32C7CB}" srcOrd="6" destOrd="0" presId="urn:microsoft.com/office/officeart/2005/8/layout/target3"/>
    <dgm:cxn modelId="{AA8AEB8C-8BA4-4F67-860E-4A8D333F9A87}" type="presParOf" srcId="{40D797E9-32E6-49B1-A07E-65E4C91E395A}" destId="{235AF857-5B30-49DB-B148-8CCDA68E27FD}" srcOrd="7" destOrd="0" presId="urn:microsoft.com/office/officeart/2005/8/layout/target3"/>
    <dgm:cxn modelId="{B63D1864-AD68-4E57-BFA7-2AD610576946}" type="presParOf" srcId="{40D797E9-32E6-49B1-A07E-65E4C91E395A}" destId="{3B8C10F6-01AE-47DB-8F59-03C5771A4D2E}" srcOrd="8" destOrd="0" presId="urn:microsoft.com/office/officeart/2005/8/layout/target3"/>
    <dgm:cxn modelId="{51C5E18F-A1D7-4CBF-B0C0-51DDCE263145}" type="presParOf" srcId="{40D797E9-32E6-49B1-A07E-65E4C91E395A}" destId="{8ADAD640-08D0-4B2E-9928-A9C2308FFEEF}" srcOrd="9" destOrd="0" presId="urn:microsoft.com/office/officeart/2005/8/layout/target3"/>
    <dgm:cxn modelId="{4C24C819-C504-428F-933A-5B0E46F7A6BF}" type="presParOf" srcId="{40D797E9-32E6-49B1-A07E-65E4C91E395A}" destId="{61DF9B35-0710-47E2-8D0C-809863463B93}" srcOrd="10" destOrd="0" presId="urn:microsoft.com/office/officeart/2005/8/layout/target3"/>
    <dgm:cxn modelId="{26B4E2FA-1331-4D84-A8D0-AFA65C037E44}" type="presParOf" srcId="{40D797E9-32E6-49B1-A07E-65E4C91E395A}" destId="{4E95E1AE-B389-459D-AF49-F993A73AD329}" srcOrd="11" destOrd="0" presId="urn:microsoft.com/office/officeart/2005/8/layout/target3"/>
    <dgm:cxn modelId="{DF376556-2107-403C-B207-7F8BA0242585}" type="presParOf" srcId="{40D797E9-32E6-49B1-A07E-65E4C91E395A}" destId="{10579A26-9589-4DEE-AA34-4EAA9FB8E64C}" srcOrd="12" destOrd="0" presId="urn:microsoft.com/office/officeart/2005/8/layout/target3"/>
    <dgm:cxn modelId="{E16D0D88-8BC7-4DF4-BF6F-E0F5A0D5B791}" type="presParOf" srcId="{40D797E9-32E6-49B1-A07E-65E4C91E395A}" destId="{87C6F02F-6983-4E46-8356-B584BEF0FD2D}" srcOrd="13" destOrd="0" presId="urn:microsoft.com/office/officeart/2005/8/layout/target3"/>
    <dgm:cxn modelId="{E751BB80-8958-4586-BF01-F61CC944E0D3}" type="presParOf" srcId="{40D797E9-32E6-49B1-A07E-65E4C91E395A}" destId="{127B9483-2E95-4052-9E3D-3FDB1511F739}" srcOrd="14" destOrd="0" presId="urn:microsoft.com/office/officeart/2005/8/layout/target3"/>
    <dgm:cxn modelId="{04C0EEC5-3665-4846-8493-1112A2356CC0}" type="presParOf" srcId="{40D797E9-32E6-49B1-A07E-65E4C91E395A}" destId="{ACA755F9-8568-4A9B-BBB4-C3100E6CE837}" srcOrd="15" destOrd="0" presId="urn:microsoft.com/office/officeart/2005/8/layout/target3"/>
    <dgm:cxn modelId="{EE6096C5-A246-49C4-AC10-089F02462B72}" type="presParOf" srcId="{40D797E9-32E6-49B1-A07E-65E4C91E395A}" destId="{46F59ABA-077F-4C93-8C54-3B882AFDB5EF}" srcOrd="16" destOrd="0" presId="urn:microsoft.com/office/officeart/2005/8/layout/target3"/>
    <dgm:cxn modelId="{6028A7B4-D456-4DE6-AA2C-08CF16B38DAB}" type="presParOf" srcId="{40D797E9-32E6-49B1-A07E-65E4C91E395A}" destId="{87415F56-0E0D-4ED6-A358-C8BABC1AF496}" srcOrd="17" destOrd="0" presId="urn:microsoft.com/office/officeart/2005/8/layout/target3"/>
    <dgm:cxn modelId="{1E504F57-0CE2-4051-9067-D62921A7313A}" type="presParOf" srcId="{40D797E9-32E6-49B1-A07E-65E4C91E395A}" destId="{913A39D5-0E25-402F-A2DE-7B47E0C1D32E}" srcOrd="18" destOrd="0" presId="urn:microsoft.com/office/officeart/2005/8/layout/target3"/>
    <dgm:cxn modelId="{0ED0CAC3-33EE-4F0F-AC5E-D0C34C9DC3B6}" type="presParOf" srcId="{40D797E9-32E6-49B1-A07E-65E4C91E395A}" destId="{312DB0ED-8AAA-4F90-8A79-55B6EA5F5E80}"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E124E4D-3EC4-450E-A9EA-5F8497745A03}" type="doc">
      <dgm:prSet loTypeId="urn:microsoft.com/office/officeart/2005/8/layout/pyramid2" loCatId="pyramid" qsTypeId="urn:microsoft.com/office/officeart/2005/8/quickstyle/simple1" qsCatId="simple" csTypeId="urn:microsoft.com/office/officeart/2005/8/colors/accent2_5" csCatId="accent2" phldr="1"/>
      <dgm:spPr/>
    </dgm:pt>
    <dgm:pt modelId="{EFFEFDD6-F464-47FA-AA43-D74D6247CE4E}">
      <dgm:prSet phldrT="[Text]" custT="1"/>
      <dgm:spPr>
        <a:solidFill>
          <a:srgbClr val="FFFFCC"/>
        </a:solidFill>
      </dgm:spPr>
      <dgm:t>
        <a:bodyPr/>
        <a:lstStyle/>
        <a:p>
          <a:r>
            <a:rPr lang="en-US" sz="1050" b="1" dirty="0" smtClean="0"/>
            <a:t>Common Agenda</a:t>
          </a:r>
          <a:endParaRPr lang="en-US" sz="1050" b="1" dirty="0"/>
        </a:p>
      </dgm:t>
    </dgm:pt>
    <dgm:pt modelId="{1664A06D-658C-4C01-A5C4-9FEA4CD44BD7}" type="parTrans" cxnId="{7A330E14-551E-465F-87D4-99AF03E586F4}">
      <dgm:prSet/>
      <dgm:spPr/>
      <dgm:t>
        <a:bodyPr/>
        <a:lstStyle/>
        <a:p>
          <a:endParaRPr lang="en-US" sz="2800"/>
        </a:p>
      </dgm:t>
    </dgm:pt>
    <dgm:pt modelId="{FD5B2528-8DDE-4ABD-A269-56ED0C18C8AD}" type="sibTrans" cxnId="{7A330E14-551E-465F-87D4-99AF03E586F4}">
      <dgm:prSet/>
      <dgm:spPr/>
      <dgm:t>
        <a:bodyPr/>
        <a:lstStyle/>
        <a:p>
          <a:endParaRPr lang="en-US" sz="2800"/>
        </a:p>
      </dgm:t>
    </dgm:pt>
    <dgm:pt modelId="{C1B18B8C-400F-4627-BFEF-9DE2BFA93F3F}">
      <dgm:prSet phldrT="[Text]" custT="1"/>
      <dgm:spPr>
        <a:solidFill>
          <a:srgbClr val="FFCCCC"/>
        </a:solidFill>
      </dgm:spPr>
      <dgm:t>
        <a:bodyPr/>
        <a:lstStyle/>
        <a:p>
          <a:r>
            <a:rPr lang="en-US" sz="1050" b="1" dirty="0" smtClean="0"/>
            <a:t>Common Progress Measures</a:t>
          </a:r>
          <a:endParaRPr lang="en-US" sz="1050" b="1" dirty="0"/>
        </a:p>
      </dgm:t>
    </dgm:pt>
    <dgm:pt modelId="{2FE6E0DE-C9FC-4DD4-B1F1-96F7774B91E1}" type="parTrans" cxnId="{A346CFC1-10EF-4C46-8198-43B93BD3815C}">
      <dgm:prSet/>
      <dgm:spPr/>
      <dgm:t>
        <a:bodyPr/>
        <a:lstStyle/>
        <a:p>
          <a:endParaRPr lang="en-US" sz="2800"/>
        </a:p>
      </dgm:t>
    </dgm:pt>
    <dgm:pt modelId="{7DC987ED-D906-43DC-8D1E-74F0AFB17249}" type="sibTrans" cxnId="{A346CFC1-10EF-4C46-8198-43B93BD3815C}">
      <dgm:prSet/>
      <dgm:spPr/>
      <dgm:t>
        <a:bodyPr/>
        <a:lstStyle/>
        <a:p>
          <a:endParaRPr lang="en-US" sz="2800"/>
        </a:p>
      </dgm:t>
    </dgm:pt>
    <dgm:pt modelId="{57D2A93B-CBB6-47F6-B1CC-9679EEB8B7AF}">
      <dgm:prSet phldrT="[Text]" custT="1"/>
      <dgm:spPr>
        <a:solidFill>
          <a:srgbClr val="CCCCFF"/>
        </a:solidFill>
      </dgm:spPr>
      <dgm:t>
        <a:bodyPr/>
        <a:lstStyle/>
        <a:p>
          <a:r>
            <a:rPr lang="en-US" sz="1050" b="1" dirty="0" smtClean="0"/>
            <a:t>Mutually Reinforcing Activities</a:t>
          </a:r>
          <a:endParaRPr lang="en-US" sz="1050" b="1" dirty="0"/>
        </a:p>
      </dgm:t>
    </dgm:pt>
    <dgm:pt modelId="{3DE08025-759D-4C77-9CBC-0D5630D96BB7}" type="parTrans" cxnId="{627A211B-7049-459A-9423-CFF470DF9C26}">
      <dgm:prSet/>
      <dgm:spPr/>
      <dgm:t>
        <a:bodyPr/>
        <a:lstStyle/>
        <a:p>
          <a:endParaRPr lang="en-US" sz="2800"/>
        </a:p>
      </dgm:t>
    </dgm:pt>
    <dgm:pt modelId="{FEFBAAA7-81E5-4C64-902B-07174966BBD1}" type="sibTrans" cxnId="{627A211B-7049-459A-9423-CFF470DF9C26}">
      <dgm:prSet/>
      <dgm:spPr/>
      <dgm:t>
        <a:bodyPr/>
        <a:lstStyle/>
        <a:p>
          <a:endParaRPr lang="en-US" sz="2800"/>
        </a:p>
      </dgm:t>
    </dgm:pt>
    <dgm:pt modelId="{F910F18D-9A53-496D-A4E4-BF0D7617859C}">
      <dgm:prSet phldrT="[Text]" custT="1"/>
      <dgm:spPr>
        <a:solidFill>
          <a:srgbClr val="FFFFCC"/>
        </a:solidFill>
      </dgm:spPr>
      <dgm:t>
        <a:bodyPr/>
        <a:lstStyle/>
        <a:p>
          <a:r>
            <a:rPr lang="en-US" sz="900" dirty="0" smtClean="0"/>
            <a:t>Keeps all parties moving towards the same goal</a:t>
          </a:r>
          <a:endParaRPr lang="en-US" sz="900" dirty="0"/>
        </a:p>
      </dgm:t>
    </dgm:pt>
    <dgm:pt modelId="{70BF56C5-EB21-4041-9B95-CAEEAC686FB9}" type="parTrans" cxnId="{CADCC2F1-AF26-47A2-A3C1-AFE775B1311C}">
      <dgm:prSet/>
      <dgm:spPr/>
      <dgm:t>
        <a:bodyPr/>
        <a:lstStyle/>
        <a:p>
          <a:endParaRPr lang="en-US" sz="2800"/>
        </a:p>
      </dgm:t>
    </dgm:pt>
    <dgm:pt modelId="{1C12BFC6-8EF9-419B-9603-CFC65929298C}" type="sibTrans" cxnId="{CADCC2F1-AF26-47A2-A3C1-AFE775B1311C}">
      <dgm:prSet/>
      <dgm:spPr/>
      <dgm:t>
        <a:bodyPr/>
        <a:lstStyle/>
        <a:p>
          <a:endParaRPr lang="en-US" sz="2800"/>
        </a:p>
      </dgm:t>
    </dgm:pt>
    <dgm:pt modelId="{F7BA1F6C-524A-448D-A35E-5A2F44D7649E}">
      <dgm:prSet custT="1"/>
      <dgm:spPr>
        <a:solidFill>
          <a:srgbClr val="FFCCCC"/>
        </a:solidFill>
      </dgm:spPr>
      <dgm:t>
        <a:bodyPr/>
        <a:lstStyle/>
        <a:p>
          <a:r>
            <a:rPr lang="en-US" sz="900" dirty="0" smtClean="0"/>
            <a:t>Measures that get to the true outcome</a:t>
          </a:r>
          <a:endParaRPr lang="en-US" sz="900" dirty="0"/>
        </a:p>
      </dgm:t>
    </dgm:pt>
    <dgm:pt modelId="{6B99B004-C11D-4C90-82ED-9E811E2C8592}" type="parTrans" cxnId="{ABF27025-64FE-450A-A7EE-3803607BE335}">
      <dgm:prSet/>
      <dgm:spPr/>
      <dgm:t>
        <a:bodyPr/>
        <a:lstStyle/>
        <a:p>
          <a:endParaRPr lang="en-US" sz="2800"/>
        </a:p>
      </dgm:t>
    </dgm:pt>
    <dgm:pt modelId="{BB174C68-C2E4-4734-AE47-B20DC9B20D7D}" type="sibTrans" cxnId="{ABF27025-64FE-450A-A7EE-3803607BE335}">
      <dgm:prSet/>
      <dgm:spPr/>
      <dgm:t>
        <a:bodyPr/>
        <a:lstStyle/>
        <a:p>
          <a:endParaRPr lang="en-US" sz="2800"/>
        </a:p>
      </dgm:t>
    </dgm:pt>
    <dgm:pt modelId="{F1A685E3-8BE8-4B15-84F2-0F2131A98A5B}">
      <dgm:prSet custT="1"/>
      <dgm:spPr>
        <a:solidFill>
          <a:srgbClr val="CCCCFF"/>
        </a:solidFill>
      </dgm:spPr>
      <dgm:t>
        <a:bodyPr/>
        <a:lstStyle/>
        <a:p>
          <a:r>
            <a:rPr lang="en-US" sz="900" dirty="0" smtClean="0"/>
            <a:t>Each expertise is leveraged as part of the overall</a:t>
          </a:r>
          <a:endParaRPr lang="en-US" sz="900" dirty="0"/>
        </a:p>
      </dgm:t>
    </dgm:pt>
    <dgm:pt modelId="{47208EA7-D0AD-4068-A9E2-8CF2A141354D}" type="parTrans" cxnId="{29CEF5F5-846F-48FC-8457-95CDB9193741}">
      <dgm:prSet/>
      <dgm:spPr/>
      <dgm:t>
        <a:bodyPr/>
        <a:lstStyle/>
        <a:p>
          <a:endParaRPr lang="en-US" sz="2800"/>
        </a:p>
      </dgm:t>
    </dgm:pt>
    <dgm:pt modelId="{FDC28581-B197-4AA6-A6C6-CB6EBC47D873}" type="sibTrans" cxnId="{29CEF5F5-846F-48FC-8457-95CDB9193741}">
      <dgm:prSet/>
      <dgm:spPr/>
      <dgm:t>
        <a:bodyPr/>
        <a:lstStyle/>
        <a:p>
          <a:endParaRPr lang="en-US" sz="2800"/>
        </a:p>
      </dgm:t>
    </dgm:pt>
    <dgm:pt modelId="{D6EB1373-E067-44CE-8909-4D23B24AF359}">
      <dgm:prSet custT="1"/>
      <dgm:spPr>
        <a:solidFill>
          <a:srgbClr val="CCFFFF"/>
        </a:solidFill>
      </dgm:spPr>
      <dgm:t>
        <a:bodyPr/>
        <a:lstStyle/>
        <a:p>
          <a:r>
            <a:rPr lang="en-US" sz="1050" b="1" dirty="0" smtClean="0"/>
            <a:t>Communications</a:t>
          </a:r>
          <a:endParaRPr lang="en-US" sz="1050" b="1" dirty="0"/>
        </a:p>
      </dgm:t>
    </dgm:pt>
    <dgm:pt modelId="{A02AB2D2-C93A-4558-9858-98A5C8F3514A}" type="parTrans" cxnId="{2557484A-E4B5-49AB-BA17-ACBD7292255A}">
      <dgm:prSet/>
      <dgm:spPr/>
      <dgm:t>
        <a:bodyPr/>
        <a:lstStyle/>
        <a:p>
          <a:endParaRPr lang="en-US" sz="2800"/>
        </a:p>
      </dgm:t>
    </dgm:pt>
    <dgm:pt modelId="{69721589-7FAD-4DAF-98FD-D3BCE9D9C3C5}" type="sibTrans" cxnId="{2557484A-E4B5-49AB-BA17-ACBD7292255A}">
      <dgm:prSet/>
      <dgm:spPr/>
      <dgm:t>
        <a:bodyPr/>
        <a:lstStyle/>
        <a:p>
          <a:endParaRPr lang="en-US" sz="2800"/>
        </a:p>
      </dgm:t>
    </dgm:pt>
    <dgm:pt modelId="{CB9DE7DC-B6EB-4CCB-9DCD-2B7D535A7358}">
      <dgm:prSet custT="1"/>
      <dgm:spPr>
        <a:solidFill>
          <a:srgbClr val="CCFFFF"/>
        </a:solidFill>
      </dgm:spPr>
      <dgm:t>
        <a:bodyPr/>
        <a:lstStyle/>
        <a:p>
          <a:r>
            <a:rPr lang="en-US" sz="900" dirty="0" smtClean="0"/>
            <a:t>This facilitates a culture of collaboration</a:t>
          </a:r>
          <a:endParaRPr lang="en-US" sz="900" dirty="0"/>
        </a:p>
      </dgm:t>
    </dgm:pt>
    <dgm:pt modelId="{372F1920-451E-481B-8A64-3A2DB5958756}" type="parTrans" cxnId="{BB8FB4F3-1249-40F9-BB8E-22A83AC47E57}">
      <dgm:prSet/>
      <dgm:spPr/>
      <dgm:t>
        <a:bodyPr/>
        <a:lstStyle/>
        <a:p>
          <a:endParaRPr lang="en-US" sz="2800"/>
        </a:p>
      </dgm:t>
    </dgm:pt>
    <dgm:pt modelId="{CFCAF8C4-7EC1-4E99-BA9E-B8AB5AF484EE}" type="sibTrans" cxnId="{BB8FB4F3-1249-40F9-BB8E-22A83AC47E57}">
      <dgm:prSet/>
      <dgm:spPr/>
      <dgm:t>
        <a:bodyPr/>
        <a:lstStyle/>
        <a:p>
          <a:endParaRPr lang="en-US" sz="2800"/>
        </a:p>
      </dgm:t>
    </dgm:pt>
    <dgm:pt modelId="{814C7268-ED35-4AF4-9C4E-9BA6A103C761}">
      <dgm:prSet custT="1"/>
      <dgm:spPr>
        <a:solidFill>
          <a:srgbClr val="CCFFCC"/>
        </a:solidFill>
      </dgm:spPr>
      <dgm:t>
        <a:bodyPr/>
        <a:lstStyle/>
        <a:p>
          <a:r>
            <a:rPr lang="en-US" sz="1050" b="1" dirty="0" smtClean="0"/>
            <a:t>Backbone Organization</a:t>
          </a:r>
          <a:endParaRPr lang="en-US" sz="1050" b="1" dirty="0"/>
        </a:p>
      </dgm:t>
    </dgm:pt>
    <dgm:pt modelId="{4AD889C2-2797-402D-B02C-DD165AC7076B}" type="parTrans" cxnId="{AD966FA7-2596-4560-A269-D8E763667793}">
      <dgm:prSet/>
      <dgm:spPr/>
      <dgm:t>
        <a:bodyPr/>
        <a:lstStyle/>
        <a:p>
          <a:endParaRPr lang="en-US" sz="2800"/>
        </a:p>
      </dgm:t>
    </dgm:pt>
    <dgm:pt modelId="{C11A9B63-A383-409D-A958-B0B30CD970A1}" type="sibTrans" cxnId="{AD966FA7-2596-4560-A269-D8E763667793}">
      <dgm:prSet/>
      <dgm:spPr/>
      <dgm:t>
        <a:bodyPr/>
        <a:lstStyle/>
        <a:p>
          <a:endParaRPr lang="en-US" sz="2800"/>
        </a:p>
      </dgm:t>
    </dgm:pt>
    <dgm:pt modelId="{793E9DAD-2FDA-4BA8-A233-1172C6C17B62}">
      <dgm:prSet custT="1"/>
      <dgm:spPr>
        <a:solidFill>
          <a:srgbClr val="CCFFCC"/>
        </a:solidFill>
      </dgm:spPr>
      <dgm:t>
        <a:bodyPr/>
        <a:lstStyle/>
        <a:p>
          <a:r>
            <a:rPr lang="en-US" sz="900" dirty="0" smtClean="0"/>
            <a:t>Takes on the role of managing collaboration</a:t>
          </a:r>
          <a:endParaRPr lang="en-US" sz="900" dirty="0"/>
        </a:p>
      </dgm:t>
    </dgm:pt>
    <dgm:pt modelId="{69EA7D2A-B1A5-4903-8980-DF165494A0E3}" type="parTrans" cxnId="{367CDE1F-C6FC-4988-B4E4-7D86C7E7C469}">
      <dgm:prSet/>
      <dgm:spPr/>
      <dgm:t>
        <a:bodyPr/>
        <a:lstStyle/>
        <a:p>
          <a:endParaRPr lang="en-US" sz="2800"/>
        </a:p>
      </dgm:t>
    </dgm:pt>
    <dgm:pt modelId="{2C0DD51A-68E7-4113-B09E-E9CFA5C2646B}" type="sibTrans" cxnId="{367CDE1F-C6FC-4988-B4E4-7D86C7E7C469}">
      <dgm:prSet/>
      <dgm:spPr/>
      <dgm:t>
        <a:bodyPr/>
        <a:lstStyle/>
        <a:p>
          <a:endParaRPr lang="en-US" sz="2800"/>
        </a:p>
      </dgm:t>
    </dgm:pt>
    <dgm:pt modelId="{F250EE97-A797-464B-B4FB-168297CA048D}" type="pres">
      <dgm:prSet presAssocID="{3E124E4D-3EC4-450E-A9EA-5F8497745A03}" presName="compositeShape" presStyleCnt="0">
        <dgm:presLayoutVars>
          <dgm:dir/>
          <dgm:resizeHandles/>
        </dgm:presLayoutVars>
      </dgm:prSet>
      <dgm:spPr/>
    </dgm:pt>
    <dgm:pt modelId="{36AAD9BC-C14E-4834-AB13-BC8A92D03820}" type="pres">
      <dgm:prSet presAssocID="{3E124E4D-3EC4-450E-A9EA-5F8497745A03}" presName="pyramid" presStyleLbl="node1" presStyleIdx="0" presStyleCnt="1" custLinFactNeighborX="791" custLinFactNeighborY="-2500"/>
      <dgm:spPr>
        <a:solidFill>
          <a:schemeClr val="accent2">
            <a:hueOff val="0"/>
            <a:satOff val="0"/>
            <a:lumOff val="0"/>
          </a:schemeClr>
        </a:solidFill>
      </dgm:spPr>
    </dgm:pt>
    <dgm:pt modelId="{75222E40-705E-4C02-AEB3-A7ECC62B25A3}" type="pres">
      <dgm:prSet presAssocID="{3E124E4D-3EC4-450E-A9EA-5F8497745A03}" presName="theList" presStyleCnt="0"/>
      <dgm:spPr/>
    </dgm:pt>
    <dgm:pt modelId="{0A4DA697-BF03-45D0-BBD7-F26DE2E8492B}" type="pres">
      <dgm:prSet presAssocID="{EFFEFDD6-F464-47FA-AA43-D74D6247CE4E}" presName="aNode" presStyleLbl="fgAcc1" presStyleIdx="0" presStyleCnt="5">
        <dgm:presLayoutVars>
          <dgm:bulletEnabled val="1"/>
        </dgm:presLayoutVars>
      </dgm:prSet>
      <dgm:spPr/>
      <dgm:t>
        <a:bodyPr/>
        <a:lstStyle/>
        <a:p>
          <a:endParaRPr lang="en-US"/>
        </a:p>
      </dgm:t>
    </dgm:pt>
    <dgm:pt modelId="{D296FEEE-D9B3-4D7B-87EE-70536240A2FB}" type="pres">
      <dgm:prSet presAssocID="{EFFEFDD6-F464-47FA-AA43-D74D6247CE4E}" presName="aSpace" presStyleCnt="0"/>
      <dgm:spPr/>
    </dgm:pt>
    <dgm:pt modelId="{AEF5DEDC-1A29-4619-936A-7D033445E1AD}" type="pres">
      <dgm:prSet presAssocID="{C1B18B8C-400F-4627-BFEF-9DE2BFA93F3F}" presName="aNode" presStyleLbl="fgAcc1" presStyleIdx="1" presStyleCnt="5">
        <dgm:presLayoutVars>
          <dgm:bulletEnabled val="1"/>
        </dgm:presLayoutVars>
      </dgm:prSet>
      <dgm:spPr/>
      <dgm:t>
        <a:bodyPr/>
        <a:lstStyle/>
        <a:p>
          <a:endParaRPr lang="en-US"/>
        </a:p>
      </dgm:t>
    </dgm:pt>
    <dgm:pt modelId="{30258518-CA9E-421E-843C-3F08DB465D35}" type="pres">
      <dgm:prSet presAssocID="{C1B18B8C-400F-4627-BFEF-9DE2BFA93F3F}" presName="aSpace" presStyleCnt="0"/>
      <dgm:spPr/>
    </dgm:pt>
    <dgm:pt modelId="{D8F4E149-8166-491C-A932-8B4661E6F81E}" type="pres">
      <dgm:prSet presAssocID="{57D2A93B-CBB6-47F6-B1CC-9679EEB8B7AF}" presName="aNode" presStyleLbl="fgAcc1" presStyleIdx="2" presStyleCnt="5">
        <dgm:presLayoutVars>
          <dgm:bulletEnabled val="1"/>
        </dgm:presLayoutVars>
      </dgm:prSet>
      <dgm:spPr/>
      <dgm:t>
        <a:bodyPr/>
        <a:lstStyle/>
        <a:p>
          <a:endParaRPr lang="en-US"/>
        </a:p>
      </dgm:t>
    </dgm:pt>
    <dgm:pt modelId="{475ABD25-9636-457F-92F3-F569B1C668BC}" type="pres">
      <dgm:prSet presAssocID="{57D2A93B-CBB6-47F6-B1CC-9679EEB8B7AF}" presName="aSpace" presStyleCnt="0"/>
      <dgm:spPr/>
    </dgm:pt>
    <dgm:pt modelId="{456594A6-045E-432C-8452-93BEAA97B968}" type="pres">
      <dgm:prSet presAssocID="{D6EB1373-E067-44CE-8909-4D23B24AF359}" presName="aNode" presStyleLbl="fgAcc1" presStyleIdx="3" presStyleCnt="5">
        <dgm:presLayoutVars>
          <dgm:bulletEnabled val="1"/>
        </dgm:presLayoutVars>
      </dgm:prSet>
      <dgm:spPr/>
      <dgm:t>
        <a:bodyPr/>
        <a:lstStyle/>
        <a:p>
          <a:endParaRPr lang="en-US"/>
        </a:p>
      </dgm:t>
    </dgm:pt>
    <dgm:pt modelId="{CA7F69C9-C7E6-47D5-AF76-D745FAB639DD}" type="pres">
      <dgm:prSet presAssocID="{D6EB1373-E067-44CE-8909-4D23B24AF359}" presName="aSpace" presStyleCnt="0"/>
      <dgm:spPr/>
    </dgm:pt>
    <dgm:pt modelId="{25100A61-4977-4691-A1AA-F83D742657BE}" type="pres">
      <dgm:prSet presAssocID="{814C7268-ED35-4AF4-9C4E-9BA6A103C761}" presName="aNode" presStyleLbl="fgAcc1" presStyleIdx="4" presStyleCnt="5">
        <dgm:presLayoutVars>
          <dgm:bulletEnabled val="1"/>
        </dgm:presLayoutVars>
      </dgm:prSet>
      <dgm:spPr/>
      <dgm:t>
        <a:bodyPr/>
        <a:lstStyle/>
        <a:p>
          <a:endParaRPr lang="en-US"/>
        </a:p>
      </dgm:t>
    </dgm:pt>
    <dgm:pt modelId="{F91478A6-76DC-4F78-889D-509FA1DFCBBA}" type="pres">
      <dgm:prSet presAssocID="{814C7268-ED35-4AF4-9C4E-9BA6A103C761}" presName="aSpace" presStyleCnt="0"/>
      <dgm:spPr/>
    </dgm:pt>
  </dgm:ptLst>
  <dgm:cxnLst>
    <dgm:cxn modelId="{7FAB9DAF-9E2C-4FE3-AFA2-61B299FDF3A9}" type="presOf" srcId="{814C7268-ED35-4AF4-9C4E-9BA6A103C761}" destId="{25100A61-4977-4691-A1AA-F83D742657BE}" srcOrd="0" destOrd="0" presId="urn:microsoft.com/office/officeart/2005/8/layout/pyramid2"/>
    <dgm:cxn modelId="{2557484A-E4B5-49AB-BA17-ACBD7292255A}" srcId="{3E124E4D-3EC4-450E-A9EA-5F8497745A03}" destId="{D6EB1373-E067-44CE-8909-4D23B24AF359}" srcOrd="3" destOrd="0" parTransId="{A02AB2D2-C93A-4558-9858-98A5C8F3514A}" sibTransId="{69721589-7FAD-4DAF-98FD-D3BCE9D9C3C5}"/>
    <dgm:cxn modelId="{CADCC2F1-AF26-47A2-A3C1-AFE775B1311C}" srcId="{EFFEFDD6-F464-47FA-AA43-D74D6247CE4E}" destId="{F910F18D-9A53-496D-A4E4-BF0D7617859C}" srcOrd="0" destOrd="0" parTransId="{70BF56C5-EB21-4041-9B95-CAEEAC686FB9}" sibTransId="{1C12BFC6-8EF9-419B-9603-CFC65929298C}"/>
    <dgm:cxn modelId="{627A211B-7049-459A-9423-CFF470DF9C26}" srcId="{3E124E4D-3EC4-450E-A9EA-5F8497745A03}" destId="{57D2A93B-CBB6-47F6-B1CC-9679EEB8B7AF}" srcOrd="2" destOrd="0" parTransId="{3DE08025-759D-4C77-9CBC-0D5630D96BB7}" sibTransId="{FEFBAAA7-81E5-4C64-902B-07174966BBD1}"/>
    <dgm:cxn modelId="{7EDA3E2E-AD65-48F6-B785-F8B7C8170BD8}" type="presOf" srcId="{EFFEFDD6-F464-47FA-AA43-D74D6247CE4E}" destId="{0A4DA697-BF03-45D0-BBD7-F26DE2E8492B}" srcOrd="0" destOrd="0" presId="urn:microsoft.com/office/officeart/2005/8/layout/pyramid2"/>
    <dgm:cxn modelId="{BB8FB4F3-1249-40F9-BB8E-22A83AC47E57}" srcId="{D6EB1373-E067-44CE-8909-4D23B24AF359}" destId="{CB9DE7DC-B6EB-4CCB-9DCD-2B7D535A7358}" srcOrd="0" destOrd="0" parTransId="{372F1920-451E-481B-8A64-3A2DB5958756}" sibTransId="{CFCAF8C4-7EC1-4E99-BA9E-B8AB5AF484EE}"/>
    <dgm:cxn modelId="{7AFE2A4E-D34A-418D-BA09-441CA030945E}" type="presOf" srcId="{57D2A93B-CBB6-47F6-B1CC-9679EEB8B7AF}" destId="{D8F4E149-8166-491C-A932-8B4661E6F81E}" srcOrd="0" destOrd="0" presId="urn:microsoft.com/office/officeart/2005/8/layout/pyramid2"/>
    <dgm:cxn modelId="{A346CFC1-10EF-4C46-8198-43B93BD3815C}" srcId="{3E124E4D-3EC4-450E-A9EA-5F8497745A03}" destId="{C1B18B8C-400F-4627-BFEF-9DE2BFA93F3F}" srcOrd="1" destOrd="0" parTransId="{2FE6E0DE-C9FC-4DD4-B1F1-96F7774B91E1}" sibTransId="{7DC987ED-D906-43DC-8D1E-74F0AFB17249}"/>
    <dgm:cxn modelId="{ABF27025-64FE-450A-A7EE-3803607BE335}" srcId="{C1B18B8C-400F-4627-BFEF-9DE2BFA93F3F}" destId="{F7BA1F6C-524A-448D-A35E-5A2F44D7649E}" srcOrd="0" destOrd="0" parTransId="{6B99B004-C11D-4C90-82ED-9E811E2C8592}" sibTransId="{BB174C68-C2E4-4734-AE47-B20DC9B20D7D}"/>
    <dgm:cxn modelId="{1A993547-8A4A-45AC-B821-538F62749FBA}" type="presOf" srcId="{3E124E4D-3EC4-450E-A9EA-5F8497745A03}" destId="{F250EE97-A797-464B-B4FB-168297CA048D}" srcOrd="0" destOrd="0" presId="urn:microsoft.com/office/officeart/2005/8/layout/pyramid2"/>
    <dgm:cxn modelId="{32B06519-CB25-468C-B5A1-C3460CC60643}" type="presOf" srcId="{F910F18D-9A53-496D-A4E4-BF0D7617859C}" destId="{0A4DA697-BF03-45D0-BBD7-F26DE2E8492B}" srcOrd="0" destOrd="1" presId="urn:microsoft.com/office/officeart/2005/8/layout/pyramid2"/>
    <dgm:cxn modelId="{6C3388AE-434A-4DD0-A3ED-5F255EB83521}" type="presOf" srcId="{793E9DAD-2FDA-4BA8-A233-1172C6C17B62}" destId="{25100A61-4977-4691-A1AA-F83D742657BE}" srcOrd="0" destOrd="1" presId="urn:microsoft.com/office/officeart/2005/8/layout/pyramid2"/>
    <dgm:cxn modelId="{367CDE1F-C6FC-4988-B4E4-7D86C7E7C469}" srcId="{814C7268-ED35-4AF4-9C4E-9BA6A103C761}" destId="{793E9DAD-2FDA-4BA8-A233-1172C6C17B62}" srcOrd="0" destOrd="0" parTransId="{69EA7D2A-B1A5-4903-8980-DF165494A0E3}" sibTransId="{2C0DD51A-68E7-4113-B09E-E9CFA5C2646B}"/>
    <dgm:cxn modelId="{13FBA6F8-E42D-42DF-9D01-4D7800B5FCCF}" type="presOf" srcId="{D6EB1373-E067-44CE-8909-4D23B24AF359}" destId="{456594A6-045E-432C-8452-93BEAA97B968}" srcOrd="0" destOrd="0" presId="urn:microsoft.com/office/officeart/2005/8/layout/pyramid2"/>
    <dgm:cxn modelId="{91F72CAC-EDE1-4340-95EF-46690D81D04E}" type="presOf" srcId="{F7BA1F6C-524A-448D-A35E-5A2F44D7649E}" destId="{AEF5DEDC-1A29-4619-936A-7D033445E1AD}" srcOrd="0" destOrd="1" presId="urn:microsoft.com/office/officeart/2005/8/layout/pyramid2"/>
    <dgm:cxn modelId="{D0890BE5-777E-4C7A-A6AA-F0B25A80EADD}" type="presOf" srcId="{CB9DE7DC-B6EB-4CCB-9DCD-2B7D535A7358}" destId="{456594A6-045E-432C-8452-93BEAA97B968}" srcOrd="0" destOrd="1" presId="urn:microsoft.com/office/officeart/2005/8/layout/pyramid2"/>
    <dgm:cxn modelId="{7A330E14-551E-465F-87D4-99AF03E586F4}" srcId="{3E124E4D-3EC4-450E-A9EA-5F8497745A03}" destId="{EFFEFDD6-F464-47FA-AA43-D74D6247CE4E}" srcOrd="0" destOrd="0" parTransId="{1664A06D-658C-4C01-A5C4-9FEA4CD44BD7}" sibTransId="{FD5B2528-8DDE-4ABD-A269-56ED0C18C8AD}"/>
    <dgm:cxn modelId="{0AB699AD-C273-4E88-8003-15A10C68D031}" type="presOf" srcId="{F1A685E3-8BE8-4B15-84F2-0F2131A98A5B}" destId="{D8F4E149-8166-491C-A932-8B4661E6F81E}" srcOrd="0" destOrd="1" presId="urn:microsoft.com/office/officeart/2005/8/layout/pyramid2"/>
    <dgm:cxn modelId="{29CEF5F5-846F-48FC-8457-95CDB9193741}" srcId="{57D2A93B-CBB6-47F6-B1CC-9679EEB8B7AF}" destId="{F1A685E3-8BE8-4B15-84F2-0F2131A98A5B}" srcOrd="0" destOrd="0" parTransId="{47208EA7-D0AD-4068-A9E2-8CF2A141354D}" sibTransId="{FDC28581-B197-4AA6-A6C6-CB6EBC47D873}"/>
    <dgm:cxn modelId="{949BFE2F-1F06-42C3-BE85-373C08A5910E}" type="presOf" srcId="{C1B18B8C-400F-4627-BFEF-9DE2BFA93F3F}" destId="{AEF5DEDC-1A29-4619-936A-7D033445E1AD}" srcOrd="0" destOrd="0" presId="urn:microsoft.com/office/officeart/2005/8/layout/pyramid2"/>
    <dgm:cxn modelId="{AD966FA7-2596-4560-A269-D8E763667793}" srcId="{3E124E4D-3EC4-450E-A9EA-5F8497745A03}" destId="{814C7268-ED35-4AF4-9C4E-9BA6A103C761}" srcOrd="4" destOrd="0" parTransId="{4AD889C2-2797-402D-B02C-DD165AC7076B}" sibTransId="{C11A9B63-A383-409D-A958-B0B30CD970A1}"/>
    <dgm:cxn modelId="{6C08B147-C7CC-4A60-8789-B84801E28B71}" type="presParOf" srcId="{F250EE97-A797-464B-B4FB-168297CA048D}" destId="{36AAD9BC-C14E-4834-AB13-BC8A92D03820}" srcOrd="0" destOrd="0" presId="urn:microsoft.com/office/officeart/2005/8/layout/pyramid2"/>
    <dgm:cxn modelId="{CE1E85BA-703F-42FE-A05E-F72A4A6E9773}" type="presParOf" srcId="{F250EE97-A797-464B-B4FB-168297CA048D}" destId="{75222E40-705E-4C02-AEB3-A7ECC62B25A3}" srcOrd="1" destOrd="0" presId="urn:microsoft.com/office/officeart/2005/8/layout/pyramid2"/>
    <dgm:cxn modelId="{83B5CE4E-6724-469F-A4CE-FA9815FE684A}" type="presParOf" srcId="{75222E40-705E-4C02-AEB3-A7ECC62B25A3}" destId="{0A4DA697-BF03-45D0-BBD7-F26DE2E8492B}" srcOrd="0" destOrd="0" presId="urn:microsoft.com/office/officeart/2005/8/layout/pyramid2"/>
    <dgm:cxn modelId="{2EA672B4-BCCE-4A3D-90D8-7BB4B9DC5DCF}" type="presParOf" srcId="{75222E40-705E-4C02-AEB3-A7ECC62B25A3}" destId="{D296FEEE-D9B3-4D7B-87EE-70536240A2FB}" srcOrd="1" destOrd="0" presId="urn:microsoft.com/office/officeart/2005/8/layout/pyramid2"/>
    <dgm:cxn modelId="{C90FA041-142A-4144-8AB2-31452F265985}" type="presParOf" srcId="{75222E40-705E-4C02-AEB3-A7ECC62B25A3}" destId="{AEF5DEDC-1A29-4619-936A-7D033445E1AD}" srcOrd="2" destOrd="0" presId="urn:microsoft.com/office/officeart/2005/8/layout/pyramid2"/>
    <dgm:cxn modelId="{23D44B0D-9408-438A-9584-91B7E2D31D91}" type="presParOf" srcId="{75222E40-705E-4C02-AEB3-A7ECC62B25A3}" destId="{30258518-CA9E-421E-843C-3F08DB465D35}" srcOrd="3" destOrd="0" presId="urn:microsoft.com/office/officeart/2005/8/layout/pyramid2"/>
    <dgm:cxn modelId="{7A948FD0-EEF7-49EA-9EDA-D33B9A243F74}" type="presParOf" srcId="{75222E40-705E-4C02-AEB3-A7ECC62B25A3}" destId="{D8F4E149-8166-491C-A932-8B4661E6F81E}" srcOrd="4" destOrd="0" presId="urn:microsoft.com/office/officeart/2005/8/layout/pyramid2"/>
    <dgm:cxn modelId="{7EBEDC6A-5EEA-4312-B91B-CB4A8EF087E9}" type="presParOf" srcId="{75222E40-705E-4C02-AEB3-A7ECC62B25A3}" destId="{475ABD25-9636-457F-92F3-F569B1C668BC}" srcOrd="5" destOrd="0" presId="urn:microsoft.com/office/officeart/2005/8/layout/pyramid2"/>
    <dgm:cxn modelId="{18C59089-C398-4B67-BF4D-8D3A9046054D}" type="presParOf" srcId="{75222E40-705E-4C02-AEB3-A7ECC62B25A3}" destId="{456594A6-045E-432C-8452-93BEAA97B968}" srcOrd="6" destOrd="0" presId="urn:microsoft.com/office/officeart/2005/8/layout/pyramid2"/>
    <dgm:cxn modelId="{E06250AD-346E-4641-A0C2-6F8C4486296C}" type="presParOf" srcId="{75222E40-705E-4C02-AEB3-A7ECC62B25A3}" destId="{CA7F69C9-C7E6-47D5-AF76-D745FAB639DD}" srcOrd="7" destOrd="0" presId="urn:microsoft.com/office/officeart/2005/8/layout/pyramid2"/>
    <dgm:cxn modelId="{6607A8E2-423D-4DBD-82E0-47D2E0292571}" type="presParOf" srcId="{75222E40-705E-4C02-AEB3-A7ECC62B25A3}" destId="{25100A61-4977-4691-A1AA-F83D742657BE}" srcOrd="8" destOrd="0" presId="urn:microsoft.com/office/officeart/2005/8/layout/pyramid2"/>
    <dgm:cxn modelId="{A6DAFF24-1125-4174-9775-FC8D3B9F2AAD}" type="presParOf" srcId="{75222E40-705E-4C02-AEB3-A7ECC62B25A3}" destId="{F91478A6-76DC-4F78-889D-509FA1DFCBBA}"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E124E4D-3EC4-450E-A9EA-5F8497745A03}" type="doc">
      <dgm:prSet loTypeId="urn:microsoft.com/office/officeart/2005/8/layout/pyramid2" loCatId="pyramid" qsTypeId="urn:microsoft.com/office/officeart/2005/8/quickstyle/simple1" qsCatId="simple" csTypeId="urn:microsoft.com/office/officeart/2005/8/colors/accent2_5" csCatId="accent2" phldr="1"/>
      <dgm:spPr/>
    </dgm:pt>
    <dgm:pt modelId="{EFFEFDD6-F464-47FA-AA43-D74D6247CE4E}">
      <dgm:prSet phldrT="[Text]" custT="1"/>
      <dgm:spPr>
        <a:solidFill>
          <a:srgbClr val="FFFFCC"/>
        </a:solidFill>
      </dgm:spPr>
      <dgm:t>
        <a:bodyPr/>
        <a:lstStyle/>
        <a:p>
          <a:r>
            <a:rPr lang="en-US" sz="1050" b="1" dirty="0" smtClean="0"/>
            <a:t>Common Agenda</a:t>
          </a:r>
          <a:endParaRPr lang="en-US" sz="1050" b="1" dirty="0"/>
        </a:p>
      </dgm:t>
    </dgm:pt>
    <dgm:pt modelId="{1664A06D-658C-4C01-A5C4-9FEA4CD44BD7}" type="parTrans" cxnId="{7A330E14-551E-465F-87D4-99AF03E586F4}">
      <dgm:prSet/>
      <dgm:spPr/>
      <dgm:t>
        <a:bodyPr/>
        <a:lstStyle/>
        <a:p>
          <a:endParaRPr lang="en-US" sz="2800"/>
        </a:p>
      </dgm:t>
    </dgm:pt>
    <dgm:pt modelId="{FD5B2528-8DDE-4ABD-A269-56ED0C18C8AD}" type="sibTrans" cxnId="{7A330E14-551E-465F-87D4-99AF03E586F4}">
      <dgm:prSet/>
      <dgm:spPr/>
      <dgm:t>
        <a:bodyPr/>
        <a:lstStyle/>
        <a:p>
          <a:endParaRPr lang="en-US" sz="2800"/>
        </a:p>
      </dgm:t>
    </dgm:pt>
    <dgm:pt modelId="{C1B18B8C-400F-4627-BFEF-9DE2BFA93F3F}">
      <dgm:prSet phldrT="[Text]" custT="1"/>
      <dgm:spPr>
        <a:solidFill>
          <a:srgbClr val="FFCCCC"/>
        </a:solidFill>
      </dgm:spPr>
      <dgm:t>
        <a:bodyPr/>
        <a:lstStyle/>
        <a:p>
          <a:r>
            <a:rPr lang="en-US" sz="1050" b="1" dirty="0" smtClean="0"/>
            <a:t>Common Progress Measures</a:t>
          </a:r>
          <a:endParaRPr lang="en-US" sz="1050" b="1" dirty="0"/>
        </a:p>
      </dgm:t>
    </dgm:pt>
    <dgm:pt modelId="{2FE6E0DE-C9FC-4DD4-B1F1-96F7774B91E1}" type="parTrans" cxnId="{A346CFC1-10EF-4C46-8198-43B93BD3815C}">
      <dgm:prSet/>
      <dgm:spPr/>
      <dgm:t>
        <a:bodyPr/>
        <a:lstStyle/>
        <a:p>
          <a:endParaRPr lang="en-US" sz="2800"/>
        </a:p>
      </dgm:t>
    </dgm:pt>
    <dgm:pt modelId="{7DC987ED-D906-43DC-8D1E-74F0AFB17249}" type="sibTrans" cxnId="{A346CFC1-10EF-4C46-8198-43B93BD3815C}">
      <dgm:prSet/>
      <dgm:spPr/>
      <dgm:t>
        <a:bodyPr/>
        <a:lstStyle/>
        <a:p>
          <a:endParaRPr lang="en-US" sz="2800"/>
        </a:p>
      </dgm:t>
    </dgm:pt>
    <dgm:pt modelId="{57D2A93B-CBB6-47F6-B1CC-9679EEB8B7AF}">
      <dgm:prSet phldrT="[Text]" custT="1"/>
      <dgm:spPr>
        <a:solidFill>
          <a:srgbClr val="CCCCFF"/>
        </a:solidFill>
      </dgm:spPr>
      <dgm:t>
        <a:bodyPr/>
        <a:lstStyle/>
        <a:p>
          <a:r>
            <a:rPr lang="en-US" sz="1050" b="1" dirty="0" smtClean="0"/>
            <a:t>Mutually Reinforcing Activities</a:t>
          </a:r>
          <a:endParaRPr lang="en-US" sz="1050" b="1" dirty="0"/>
        </a:p>
      </dgm:t>
    </dgm:pt>
    <dgm:pt modelId="{3DE08025-759D-4C77-9CBC-0D5630D96BB7}" type="parTrans" cxnId="{627A211B-7049-459A-9423-CFF470DF9C26}">
      <dgm:prSet/>
      <dgm:spPr/>
      <dgm:t>
        <a:bodyPr/>
        <a:lstStyle/>
        <a:p>
          <a:endParaRPr lang="en-US" sz="2800"/>
        </a:p>
      </dgm:t>
    </dgm:pt>
    <dgm:pt modelId="{FEFBAAA7-81E5-4C64-902B-07174966BBD1}" type="sibTrans" cxnId="{627A211B-7049-459A-9423-CFF470DF9C26}">
      <dgm:prSet/>
      <dgm:spPr/>
      <dgm:t>
        <a:bodyPr/>
        <a:lstStyle/>
        <a:p>
          <a:endParaRPr lang="en-US" sz="2800"/>
        </a:p>
      </dgm:t>
    </dgm:pt>
    <dgm:pt modelId="{F910F18D-9A53-496D-A4E4-BF0D7617859C}">
      <dgm:prSet phldrT="[Text]" custT="1"/>
      <dgm:spPr>
        <a:solidFill>
          <a:srgbClr val="FFFFCC"/>
        </a:solidFill>
      </dgm:spPr>
      <dgm:t>
        <a:bodyPr/>
        <a:lstStyle/>
        <a:p>
          <a:r>
            <a:rPr lang="en-US" sz="900" dirty="0" smtClean="0"/>
            <a:t>Keeps all parties moving towards the same goal</a:t>
          </a:r>
          <a:endParaRPr lang="en-US" sz="900" dirty="0"/>
        </a:p>
      </dgm:t>
    </dgm:pt>
    <dgm:pt modelId="{70BF56C5-EB21-4041-9B95-CAEEAC686FB9}" type="parTrans" cxnId="{CADCC2F1-AF26-47A2-A3C1-AFE775B1311C}">
      <dgm:prSet/>
      <dgm:spPr/>
      <dgm:t>
        <a:bodyPr/>
        <a:lstStyle/>
        <a:p>
          <a:endParaRPr lang="en-US" sz="2800"/>
        </a:p>
      </dgm:t>
    </dgm:pt>
    <dgm:pt modelId="{1C12BFC6-8EF9-419B-9603-CFC65929298C}" type="sibTrans" cxnId="{CADCC2F1-AF26-47A2-A3C1-AFE775B1311C}">
      <dgm:prSet/>
      <dgm:spPr/>
      <dgm:t>
        <a:bodyPr/>
        <a:lstStyle/>
        <a:p>
          <a:endParaRPr lang="en-US" sz="2800"/>
        </a:p>
      </dgm:t>
    </dgm:pt>
    <dgm:pt modelId="{F7BA1F6C-524A-448D-A35E-5A2F44D7649E}">
      <dgm:prSet custT="1"/>
      <dgm:spPr>
        <a:solidFill>
          <a:srgbClr val="FFCCCC"/>
        </a:solidFill>
      </dgm:spPr>
      <dgm:t>
        <a:bodyPr/>
        <a:lstStyle/>
        <a:p>
          <a:r>
            <a:rPr lang="en-US" sz="900" dirty="0" smtClean="0"/>
            <a:t>Measures that get to the true outcome</a:t>
          </a:r>
          <a:endParaRPr lang="en-US" sz="900" dirty="0"/>
        </a:p>
      </dgm:t>
    </dgm:pt>
    <dgm:pt modelId="{6B99B004-C11D-4C90-82ED-9E811E2C8592}" type="parTrans" cxnId="{ABF27025-64FE-450A-A7EE-3803607BE335}">
      <dgm:prSet/>
      <dgm:spPr/>
      <dgm:t>
        <a:bodyPr/>
        <a:lstStyle/>
        <a:p>
          <a:endParaRPr lang="en-US" sz="2800"/>
        </a:p>
      </dgm:t>
    </dgm:pt>
    <dgm:pt modelId="{BB174C68-C2E4-4734-AE47-B20DC9B20D7D}" type="sibTrans" cxnId="{ABF27025-64FE-450A-A7EE-3803607BE335}">
      <dgm:prSet/>
      <dgm:spPr/>
      <dgm:t>
        <a:bodyPr/>
        <a:lstStyle/>
        <a:p>
          <a:endParaRPr lang="en-US" sz="2800"/>
        </a:p>
      </dgm:t>
    </dgm:pt>
    <dgm:pt modelId="{F1A685E3-8BE8-4B15-84F2-0F2131A98A5B}">
      <dgm:prSet custT="1"/>
      <dgm:spPr>
        <a:solidFill>
          <a:srgbClr val="CCCCFF"/>
        </a:solidFill>
      </dgm:spPr>
      <dgm:t>
        <a:bodyPr/>
        <a:lstStyle/>
        <a:p>
          <a:r>
            <a:rPr lang="en-US" sz="900" dirty="0" smtClean="0"/>
            <a:t>Each expertise is leveraged as part of the overall</a:t>
          </a:r>
          <a:endParaRPr lang="en-US" sz="900" dirty="0"/>
        </a:p>
      </dgm:t>
    </dgm:pt>
    <dgm:pt modelId="{47208EA7-D0AD-4068-A9E2-8CF2A141354D}" type="parTrans" cxnId="{29CEF5F5-846F-48FC-8457-95CDB9193741}">
      <dgm:prSet/>
      <dgm:spPr/>
      <dgm:t>
        <a:bodyPr/>
        <a:lstStyle/>
        <a:p>
          <a:endParaRPr lang="en-US" sz="2800"/>
        </a:p>
      </dgm:t>
    </dgm:pt>
    <dgm:pt modelId="{FDC28581-B197-4AA6-A6C6-CB6EBC47D873}" type="sibTrans" cxnId="{29CEF5F5-846F-48FC-8457-95CDB9193741}">
      <dgm:prSet/>
      <dgm:spPr/>
      <dgm:t>
        <a:bodyPr/>
        <a:lstStyle/>
        <a:p>
          <a:endParaRPr lang="en-US" sz="2800"/>
        </a:p>
      </dgm:t>
    </dgm:pt>
    <dgm:pt modelId="{D6EB1373-E067-44CE-8909-4D23B24AF359}">
      <dgm:prSet custT="1"/>
      <dgm:spPr>
        <a:solidFill>
          <a:srgbClr val="CCFFFF"/>
        </a:solidFill>
      </dgm:spPr>
      <dgm:t>
        <a:bodyPr/>
        <a:lstStyle/>
        <a:p>
          <a:r>
            <a:rPr lang="en-US" sz="1050" b="1" dirty="0" smtClean="0"/>
            <a:t>Communications</a:t>
          </a:r>
          <a:endParaRPr lang="en-US" sz="1050" b="1" dirty="0"/>
        </a:p>
      </dgm:t>
    </dgm:pt>
    <dgm:pt modelId="{A02AB2D2-C93A-4558-9858-98A5C8F3514A}" type="parTrans" cxnId="{2557484A-E4B5-49AB-BA17-ACBD7292255A}">
      <dgm:prSet/>
      <dgm:spPr/>
      <dgm:t>
        <a:bodyPr/>
        <a:lstStyle/>
        <a:p>
          <a:endParaRPr lang="en-US" sz="2800"/>
        </a:p>
      </dgm:t>
    </dgm:pt>
    <dgm:pt modelId="{69721589-7FAD-4DAF-98FD-D3BCE9D9C3C5}" type="sibTrans" cxnId="{2557484A-E4B5-49AB-BA17-ACBD7292255A}">
      <dgm:prSet/>
      <dgm:spPr/>
      <dgm:t>
        <a:bodyPr/>
        <a:lstStyle/>
        <a:p>
          <a:endParaRPr lang="en-US" sz="2800"/>
        </a:p>
      </dgm:t>
    </dgm:pt>
    <dgm:pt modelId="{CB9DE7DC-B6EB-4CCB-9DCD-2B7D535A7358}">
      <dgm:prSet custT="1"/>
      <dgm:spPr>
        <a:solidFill>
          <a:srgbClr val="CCFFFF"/>
        </a:solidFill>
      </dgm:spPr>
      <dgm:t>
        <a:bodyPr/>
        <a:lstStyle/>
        <a:p>
          <a:r>
            <a:rPr lang="en-US" sz="900" dirty="0" smtClean="0"/>
            <a:t>This facilitates a culture of collaboration</a:t>
          </a:r>
          <a:endParaRPr lang="en-US" sz="900" dirty="0"/>
        </a:p>
      </dgm:t>
    </dgm:pt>
    <dgm:pt modelId="{372F1920-451E-481B-8A64-3A2DB5958756}" type="parTrans" cxnId="{BB8FB4F3-1249-40F9-BB8E-22A83AC47E57}">
      <dgm:prSet/>
      <dgm:spPr/>
      <dgm:t>
        <a:bodyPr/>
        <a:lstStyle/>
        <a:p>
          <a:endParaRPr lang="en-US" sz="2800"/>
        </a:p>
      </dgm:t>
    </dgm:pt>
    <dgm:pt modelId="{CFCAF8C4-7EC1-4E99-BA9E-B8AB5AF484EE}" type="sibTrans" cxnId="{BB8FB4F3-1249-40F9-BB8E-22A83AC47E57}">
      <dgm:prSet/>
      <dgm:spPr/>
      <dgm:t>
        <a:bodyPr/>
        <a:lstStyle/>
        <a:p>
          <a:endParaRPr lang="en-US" sz="2800"/>
        </a:p>
      </dgm:t>
    </dgm:pt>
    <dgm:pt modelId="{814C7268-ED35-4AF4-9C4E-9BA6A103C761}">
      <dgm:prSet custT="1"/>
      <dgm:spPr>
        <a:solidFill>
          <a:srgbClr val="CCFFCC"/>
        </a:solidFill>
      </dgm:spPr>
      <dgm:t>
        <a:bodyPr/>
        <a:lstStyle/>
        <a:p>
          <a:r>
            <a:rPr lang="en-US" sz="1050" b="1" dirty="0" smtClean="0"/>
            <a:t>Backbone Organization</a:t>
          </a:r>
          <a:endParaRPr lang="en-US" sz="1050" b="1" dirty="0"/>
        </a:p>
      </dgm:t>
    </dgm:pt>
    <dgm:pt modelId="{4AD889C2-2797-402D-B02C-DD165AC7076B}" type="parTrans" cxnId="{AD966FA7-2596-4560-A269-D8E763667793}">
      <dgm:prSet/>
      <dgm:spPr/>
      <dgm:t>
        <a:bodyPr/>
        <a:lstStyle/>
        <a:p>
          <a:endParaRPr lang="en-US" sz="2800"/>
        </a:p>
      </dgm:t>
    </dgm:pt>
    <dgm:pt modelId="{C11A9B63-A383-409D-A958-B0B30CD970A1}" type="sibTrans" cxnId="{AD966FA7-2596-4560-A269-D8E763667793}">
      <dgm:prSet/>
      <dgm:spPr/>
      <dgm:t>
        <a:bodyPr/>
        <a:lstStyle/>
        <a:p>
          <a:endParaRPr lang="en-US" sz="2800"/>
        </a:p>
      </dgm:t>
    </dgm:pt>
    <dgm:pt modelId="{793E9DAD-2FDA-4BA8-A233-1172C6C17B62}">
      <dgm:prSet custT="1"/>
      <dgm:spPr>
        <a:solidFill>
          <a:srgbClr val="CCFFCC"/>
        </a:solidFill>
      </dgm:spPr>
      <dgm:t>
        <a:bodyPr/>
        <a:lstStyle/>
        <a:p>
          <a:r>
            <a:rPr lang="en-US" sz="900" dirty="0" smtClean="0"/>
            <a:t>Takes on the role of managing collaboration</a:t>
          </a:r>
          <a:endParaRPr lang="en-US" sz="900" dirty="0"/>
        </a:p>
      </dgm:t>
    </dgm:pt>
    <dgm:pt modelId="{69EA7D2A-B1A5-4903-8980-DF165494A0E3}" type="parTrans" cxnId="{367CDE1F-C6FC-4988-B4E4-7D86C7E7C469}">
      <dgm:prSet/>
      <dgm:spPr/>
      <dgm:t>
        <a:bodyPr/>
        <a:lstStyle/>
        <a:p>
          <a:endParaRPr lang="en-US" sz="2800"/>
        </a:p>
      </dgm:t>
    </dgm:pt>
    <dgm:pt modelId="{2C0DD51A-68E7-4113-B09E-E9CFA5C2646B}" type="sibTrans" cxnId="{367CDE1F-C6FC-4988-B4E4-7D86C7E7C469}">
      <dgm:prSet/>
      <dgm:spPr/>
      <dgm:t>
        <a:bodyPr/>
        <a:lstStyle/>
        <a:p>
          <a:endParaRPr lang="en-US" sz="2800"/>
        </a:p>
      </dgm:t>
    </dgm:pt>
    <dgm:pt modelId="{F250EE97-A797-464B-B4FB-168297CA048D}" type="pres">
      <dgm:prSet presAssocID="{3E124E4D-3EC4-450E-A9EA-5F8497745A03}" presName="compositeShape" presStyleCnt="0">
        <dgm:presLayoutVars>
          <dgm:dir/>
          <dgm:resizeHandles/>
        </dgm:presLayoutVars>
      </dgm:prSet>
      <dgm:spPr/>
    </dgm:pt>
    <dgm:pt modelId="{36AAD9BC-C14E-4834-AB13-BC8A92D03820}" type="pres">
      <dgm:prSet presAssocID="{3E124E4D-3EC4-450E-A9EA-5F8497745A03}" presName="pyramid" presStyleLbl="node1" presStyleIdx="0" presStyleCnt="1"/>
      <dgm:spPr>
        <a:solidFill>
          <a:schemeClr val="accent2">
            <a:hueOff val="0"/>
            <a:satOff val="0"/>
            <a:lumOff val="0"/>
          </a:schemeClr>
        </a:solidFill>
      </dgm:spPr>
    </dgm:pt>
    <dgm:pt modelId="{75222E40-705E-4C02-AEB3-A7ECC62B25A3}" type="pres">
      <dgm:prSet presAssocID="{3E124E4D-3EC4-450E-A9EA-5F8497745A03}" presName="theList" presStyleCnt="0"/>
      <dgm:spPr/>
    </dgm:pt>
    <dgm:pt modelId="{0A4DA697-BF03-45D0-BBD7-F26DE2E8492B}" type="pres">
      <dgm:prSet presAssocID="{EFFEFDD6-F464-47FA-AA43-D74D6247CE4E}" presName="aNode" presStyleLbl="fgAcc1" presStyleIdx="0" presStyleCnt="5">
        <dgm:presLayoutVars>
          <dgm:bulletEnabled val="1"/>
        </dgm:presLayoutVars>
      </dgm:prSet>
      <dgm:spPr/>
      <dgm:t>
        <a:bodyPr/>
        <a:lstStyle/>
        <a:p>
          <a:endParaRPr lang="en-US"/>
        </a:p>
      </dgm:t>
    </dgm:pt>
    <dgm:pt modelId="{D296FEEE-D9B3-4D7B-87EE-70536240A2FB}" type="pres">
      <dgm:prSet presAssocID="{EFFEFDD6-F464-47FA-AA43-D74D6247CE4E}" presName="aSpace" presStyleCnt="0"/>
      <dgm:spPr/>
    </dgm:pt>
    <dgm:pt modelId="{AEF5DEDC-1A29-4619-936A-7D033445E1AD}" type="pres">
      <dgm:prSet presAssocID="{C1B18B8C-400F-4627-BFEF-9DE2BFA93F3F}" presName="aNode" presStyleLbl="fgAcc1" presStyleIdx="1" presStyleCnt="5">
        <dgm:presLayoutVars>
          <dgm:bulletEnabled val="1"/>
        </dgm:presLayoutVars>
      </dgm:prSet>
      <dgm:spPr/>
      <dgm:t>
        <a:bodyPr/>
        <a:lstStyle/>
        <a:p>
          <a:endParaRPr lang="en-US"/>
        </a:p>
      </dgm:t>
    </dgm:pt>
    <dgm:pt modelId="{30258518-CA9E-421E-843C-3F08DB465D35}" type="pres">
      <dgm:prSet presAssocID="{C1B18B8C-400F-4627-BFEF-9DE2BFA93F3F}" presName="aSpace" presStyleCnt="0"/>
      <dgm:spPr/>
    </dgm:pt>
    <dgm:pt modelId="{D8F4E149-8166-491C-A932-8B4661E6F81E}" type="pres">
      <dgm:prSet presAssocID="{57D2A93B-CBB6-47F6-B1CC-9679EEB8B7AF}" presName="aNode" presStyleLbl="fgAcc1" presStyleIdx="2" presStyleCnt="5">
        <dgm:presLayoutVars>
          <dgm:bulletEnabled val="1"/>
        </dgm:presLayoutVars>
      </dgm:prSet>
      <dgm:spPr/>
      <dgm:t>
        <a:bodyPr/>
        <a:lstStyle/>
        <a:p>
          <a:endParaRPr lang="en-US"/>
        </a:p>
      </dgm:t>
    </dgm:pt>
    <dgm:pt modelId="{475ABD25-9636-457F-92F3-F569B1C668BC}" type="pres">
      <dgm:prSet presAssocID="{57D2A93B-CBB6-47F6-B1CC-9679EEB8B7AF}" presName="aSpace" presStyleCnt="0"/>
      <dgm:spPr/>
    </dgm:pt>
    <dgm:pt modelId="{456594A6-045E-432C-8452-93BEAA97B968}" type="pres">
      <dgm:prSet presAssocID="{D6EB1373-E067-44CE-8909-4D23B24AF359}" presName="aNode" presStyleLbl="fgAcc1" presStyleIdx="3" presStyleCnt="5">
        <dgm:presLayoutVars>
          <dgm:bulletEnabled val="1"/>
        </dgm:presLayoutVars>
      </dgm:prSet>
      <dgm:spPr/>
      <dgm:t>
        <a:bodyPr/>
        <a:lstStyle/>
        <a:p>
          <a:endParaRPr lang="en-US"/>
        </a:p>
      </dgm:t>
    </dgm:pt>
    <dgm:pt modelId="{CA7F69C9-C7E6-47D5-AF76-D745FAB639DD}" type="pres">
      <dgm:prSet presAssocID="{D6EB1373-E067-44CE-8909-4D23B24AF359}" presName="aSpace" presStyleCnt="0"/>
      <dgm:spPr/>
    </dgm:pt>
    <dgm:pt modelId="{25100A61-4977-4691-A1AA-F83D742657BE}" type="pres">
      <dgm:prSet presAssocID="{814C7268-ED35-4AF4-9C4E-9BA6A103C761}" presName="aNode" presStyleLbl="fgAcc1" presStyleIdx="4" presStyleCnt="5">
        <dgm:presLayoutVars>
          <dgm:bulletEnabled val="1"/>
        </dgm:presLayoutVars>
      </dgm:prSet>
      <dgm:spPr/>
      <dgm:t>
        <a:bodyPr/>
        <a:lstStyle/>
        <a:p>
          <a:endParaRPr lang="en-US"/>
        </a:p>
      </dgm:t>
    </dgm:pt>
    <dgm:pt modelId="{F91478A6-76DC-4F78-889D-509FA1DFCBBA}" type="pres">
      <dgm:prSet presAssocID="{814C7268-ED35-4AF4-9C4E-9BA6A103C761}" presName="aSpace" presStyleCnt="0"/>
      <dgm:spPr/>
    </dgm:pt>
  </dgm:ptLst>
  <dgm:cxnLst>
    <dgm:cxn modelId="{A346CFC1-10EF-4C46-8198-43B93BD3815C}" srcId="{3E124E4D-3EC4-450E-A9EA-5F8497745A03}" destId="{C1B18B8C-400F-4627-BFEF-9DE2BFA93F3F}" srcOrd="1" destOrd="0" parTransId="{2FE6E0DE-C9FC-4DD4-B1F1-96F7774B91E1}" sibTransId="{7DC987ED-D906-43DC-8D1E-74F0AFB17249}"/>
    <dgm:cxn modelId="{627A211B-7049-459A-9423-CFF470DF9C26}" srcId="{3E124E4D-3EC4-450E-A9EA-5F8497745A03}" destId="{57D2A93B-CBB6-47F6-B1CC-9679EEB8B7AF}" srcOrd="2" destOrd="0" parTransId="{3DE08025-759D-4C77-9CBC-0D5630D96BB7}" sibTransId="{FEFBAAA7-81E5-4C64-902B-07174966BBD1}"/>
    <dgm:cxn modelId="{52183D85-33C1-48BB-A08E-41D13081D858}" type="presOf" srcId="{EFFEFDD6-F464-47FA-AA43-D74D6247CE4E}" destId="{0A4DA697-BF03-45D0-BBD7-F26DE2E8492B}" srcOrd="0" destOrd="0" presId="urn:microsoft.com/office/officeart/2005/8/layout/pyramid2"/>
    <dgm:cxn modelId="{C6775351-0AAD-48A0-8FFE-000C3137BB78}" type="presOf" srcId="{3E124E4D-3EC4-450E-A9EA-5F8497745A03}" destId="{F250EE97-A797-464B-B4FB-168297CA048D}" srcOrd="0" destOrd="0" presId="urn:microsoft.com/office/officeart/2005/8/layout/pyramid2"/>
    <dgm:cxn modelId="{CDC870AD-D343-4E22-AA9E-5299772625CB}" type="presOf" srcId="{793E9DAD-2FDA-4BA8-A233-1172C6C17B62}" destId="{25100A61-4977-4691-A1AA-F83D742657BE}" srcOrd="0" destOrd="1" presId="urn:microsoft.com/office/officeart/2005/8/layout/pyramid2"/>
    <dgm:cxn modelId="{73451B42-E9DC-4D8A-8A2A-4D153FA75732}" type="presOf" srcId="{814C7268-ED35-4AF4-9C4E-9BA6A103C761}" destId="{25100A61-4977-4691-A1AA-F83D742657BE}" srcOrd="0" destOrd="0" presId="urn:microsoft.com/office/officeart/2005/8/layout/pyramid2"/>
    <dgm:cxn modelId="{EA7838E4-C10C-4302-AE32-F49239C49F3C}" type="presOf" srcId="{C1B18B8C-400F-4627-BFEF-9DE2BFA93F3F}" destId="{AEF5DEDC-1A29-4619-936A-7D033445E1AD}" srcOrd="0" destOrd="0" presId="urn:microsoft.com/office/officeart/2005/8/layout/pyramid2"/>
    <dgm:cxn modelId="{55443812-C372-406A-A815-9E385CE26235}" type="presOf" srcId="{CB9DE7DC-B6EB-4CCB-9DCD-2B7D535A7358}" destId="{456594A6-045E-432C-8452-93BEAA97B968}" srcOrd="0" destOrd="1" presId="urn:microsoft.com/office/officeart/2005/8/layout/pyramid2"/>
    <dgm:cxn modelId="{ABF27025-64FE-450A-A7EE-3803607BE335}" srcId="{C1B18B8C-400F-4627-BFEF-9DE2BFA93F3F}" destId="{F7BA1F6C-524A-448D-A35E-5A2F44D7649E}" srcOrd="0" destOrd="0" parTransId="{6B99B004-C11D-4C90-82ED-9E811E2C8592}" sibTransId="{BB174C68-C2E4-4734-AE47-B20DC9B20D7D}"/>
    <dgm:cxn modelId="{CADCC2F1-AF26-47A2-A3C1-AFE775B1311C}" srcId="{EFFEFDD6-F464-47FA-AA43-D74D6247CE4E}" destId="{F910F18D-9A53-496D-A4E4-BF0D7617859C}" srcOrd="0" destOrd="0" parTransId="{70BF56C5-EB21-4041-9B95-CAEEAC686FB9}" sibTransId="{1C12BFC6-8EF9-419B-9603-CFC65929298C}"/>
    <dgm:cxn modelId="{AD966FA7-2596-4560-A269-D8E763667793}" srcId="{3E124E4D-3EC4-450E-A9EA-5F8497745A03}" destId="{814C7268-ED35-4AF4-9C4E-9BA6A103C761}" srcOrd="4" destOrd="0" parTransId="{4AD889C2-2797-402D-B02C-DD165AC7076B}" sibTransId="{C11A9B63-A383-409D-A958-B0B30CD970A1}"/>
    <dgm:cxn modelId="{0E611C3E-979C-4CCD-89BD-756167AA2667}" type="presOf" srcId="{D6EB1373-E067-44CE-8909-4D23B24AF359}" destId="{456594A6-045E-432C-8452-93BEAA97B968}" srcOrd="0" destOrd="0" presId="urn:microsoft.com/office/officeart/2005/8/layout/pyramid2"/>
    <dgm:cxn modelId="{2557484A-E4B5-49AB-BA17-ACBD7292255A}" srcId="{3E124E4D-3EC4-450E-A9EA-5F8497745A03}" destId="{D6EB1373-E067-44CE-8909-4D23B24AF359}" srcOrd="3" destOrd="0" parTransId="{A02AB2D2-C93A-4558-9858-98A5C8F3514A}" sibTransId="{69721589-7FAD-4DAF-98FD-D3BCE9D9C3C5}"/>
    <dgm:cxn modelId="{2331A4B6-9BA8-452A-ADD7-F3E503F9A300}" type="presOf" srcId="{F7BA1F6C-524A-448D-A35E-5A2F44D7649E}" destId="{AEF5DEDC-1A29-4619-936A-7D033445E1AD}" srcOrd="0" destOrd="1" presId="urn:microsoft.com/office/officeart/2005/8/layout/pyramid2"/>
    <dgm:cxn modelId="{BB92B792-5E09-4667-8AF6-788FAC1819FC}" type="presOf" srcId="{F910F18D-9A53-496D-A4E4-BF0D7617859C}" destId="{0A4DA697-BF03-45D0-BBD7-F26DE2E8492B}" srcOrd="0" destOrd="1" presId="urn:microsoft.com/office/officeart/2005/8/layout/pyramid2"/>
    <dgm:cxn modelId="{0D1E13E1-0D29-4154-8455-58454BE45308}" type="presOf" srcId="{F1A685E3-8BE8-4B15-84F2-0F2131A98A5B}" destId="{D8F4E149-8166-491C-A932-8B4661E6F81E}" srcOrd="0" destOrd="1" presId="urn:microsoft.com/office/officeart/2005/8/layout/pyramid2"/>
    <dgm:cxn modelId="{BB8FB4F3-1249-40F9-BB8E-22A83AC47E57}" srcId="{D6EB1373-E067-44CE-8909-4D23B24AF359}" destId="{CB9DE7DC-B6EB-4CCB-9DCD-2B7D535A7358}" srcOrd="0" destOrd="0" parTransId="{372F1920-451E-481B-8A64-3A2DB5958756}" sibTransId="{CFCAF8C4-7EC1-4E99-BA9E-B8AB5AF484EE}"/>
    <dgm:cxn modelId="{29CEF5F5-846F-48FC-8457-95CDB9193741}" srcId="{57D2A93B-CBB6-47F6-B1CC-9679EEB8B7AF}" destId="{F1A685E3-8BE8-4B15-84F2-0F2131A98A5B}" srcOrd="0" destOrd="0" parTransId="{47208EA7-D0AD-4068-A9E2-8CF2A141354D}" sibTransId="{FDC28581-B197-4AA6-A6C6-CB6EBC47D873}"/>
    <dgm:cxn modelId="{7A330E14-551E-465F-87D4-99AF03E586F4}" srcId="{3E124E4D-3EC4-450E-A9EA-5F8497745A03}" destId="{EFFEFDD6-F464-47FA-AA43-D74D6247CE4E}" srcOrd="0" destOrd="0" parTransId="{1664A06D-658C-4C01-A5C4-9FEA4CD44BD7}" sibTransId="{FD5B2528-8DDE-4ABD-A269-56ED0C18C8AD}"/>
    <dgm:cxn modelId="{367CDE1F-C6FC-4988-B4E4-7D86C7E7C469}" srcId="{814C7268-ED35-4AF4-9C4E-9BA6A103C761}" destId="{793E9DAD-2FDA-4BA8-A233-1172C6C17B62}" srcOrd="0" destOrd="0" parTransId="{69EA7D2A-B1A5-4903-8980-DF165494A0E3}" sibTransId="{2C0DD51A-68E7-4113-B09E-E9CFA5C2646B}"/>
    <dgm:cxn modelId="{5D1A77E7-E122-4583-80DF-B56B836C8246}" type="presOf" srcId="{57D2A93B-CBB6-47F6-B1CC-9679EEB8B7AF}" destId="{D8F4E149-8166-491C-A932-8B4661E6F81E}" srcOrd="0" destOrd="0" presId="urn:microsoft.com/office/officeart/2005/8/layout/pyramid2"/>
    <dgm:cxn modelId="{F8C1C4C2-150E-4F6A-8EFE-D6BADB02F438}" type="presParOf" srcId="{F250EE97-A797-464B-B4FB-168297CA048D}" destId="{36AAD9BC-C14E-4834-AB13-BC8A92D03820}" srcOrd="0" destOrd="0" presId="urn:microsoft.com/office/officeart/2005/8/layout/pyramid2"/>
    <dgm:cxn modelId="{EFDBD727-113E-420F-A274-15DF270E6B58}" type="presParOf" srcId="{F250EE97-A797-464B-B4FB-168297CA048D}" destId="{75222E40-705E-4C02-AEB3-A7ECC62B25A3}" srcOrd="1" destOrd="0" presId="urn:microsoft.com/office/officeart/2005/8/layout/pyramid2"/>
    <dgm:cxn modelId="{641A8BD6-AB10-4834-9556-24D8B02C0E1B}" type="presParOf" srcId="{75222E40-705E-4C02-AEB3-A7ECC62B25A3}" destId="{0A4DA697-BF03-45D0-BBD7-F26DE2E8492B}" srcOrd="0" destOrd="0" presId="urn:microsoft.com/office/officeart/2005/8/layout/pyramid2"/>
    <dgm:cxn modelId="{6DE274BF-C281-44C2-BCB3-17EAB0047FB6}" type="presParOf" srcId="{75222E40-705E-4C02-AEB3-A7ECC62B25A3}" destId="{D296FEEE-D9B3-4D7B-87EE-70536240A2FB}" srcOrd="1" destOrd="0" presId="urn:microsoft.com/office/officeart/2005/8/layout/pyramid2"/>
    <dgm:cxn modelId="{341A88CE-2C6A-42C2-A3C0-6C603912FF7F}" type="presParOf" srcId="{75222E40-705E-4C02-AEB3-A7ECC62B25A3}" destId="{AEF5DEDC-1A29-4619-936A-7D033445E1AD}" srcOrd="2" destOrd="0" presId="urn:microsoft.com/office/officeart/2005/8/layout/pyramid2"/>
    <dgm:cxn modelId="{DCC279B8-602B-466F-8792-8A9839D3829C}" type="presParOf" srcId="{75222E40-705E-4C02-AEB3-A7ECC62B25A3}" destId="{30258518-CA9E-421E-843C-3F08DB465D35}" srcOrd="3" destOrd="0" presId="urn:microsoft.com/office/officeart/2005/8/layout/pyramid2"/>
    <dgm:cxn modelId="{6F49D2BC-40F3-4278-BD16-1A3A0950D37B}" type="presParOf" srcId="{75222E40-705E-4C02-AEB3-A7ECC62B25A3}" destId="{D8F4E149-8166-491C-A932-8B4661E6F81E}" srcOrd="4" destOrd="0" presId="urn:microsoft.com/office/officeart/2005/8/layout/pyramid2"/>
    <dgm:cxn modelId="{7E393BAE-40D8-40D4-B9CB-7DF7D3342622}" type="presParOf" srcId="{75222E40-705E-4C02-AEB3-A7ECC62B25A3}" destId="{475ABD25-9636-457F-92F3-F569B1C668BC}" srcOrd="5" destOrd="0" presId="urn:microsoft.com/office/officeart/2005/8/layout/pyramid2"/>
    <dgm:cxn modelId="{81063380-2332-45EC-A0AF-2217CB9C7E01}" type="presParOf" srcId="{75222E40-705E-4C02-AEB3-A7ECC62B25A3}" destId="{456594A6-045E-432C-8452-93BEAA97B968}" srcOrd="6" destOrd="0" presId="urn:microsoft.com/office/officeart/2005/8/layout/pyramid2"/>
    <dgm:cxn modelId="{33CE0449-9E03-49C2-8CF7-687368C95C5A}" type="presParOf" srcId="{75222E40-705E-4C02-AEB3-A7ECC62B25A3}" destId="{CA7F69C9-C7E6-47D5-AF76-D745FAB639DD}" srcOrd="7" destOrd="0" presId="urn:microsoft.com/office/officeart/2005/8/layout/pyramid2"/>
    <dgm:cxn modelId="{02341575-CBF1-42A5-B9BD-B5ADAB6F1DCA}" type="presParOf" srcId="{75222E40-705E-4C02-AEB3-A7ECC62B25A3}" destId="{25100A61-4977-4691-A1AA-F83D742657BE}" srcOrd="8" destOrd="0" presId="urn:microsoft.com/office/officeart/2005/8/layout/pyramid2"/>
    <dgm:cxn modelId="{16ED9B7A-68E7-4FA8-A1FB-B080D26553FA}" type="presParOf" srcId="{75222E40-705E-4C02-AEB3-A7ECC62B25A3}" destId="{F91478A6-76DC-4F78-889D-509FA1DFCBBA}"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E124E4D-3EC4-450E-A9EA-5F8497745A03}" type="doc">
      <dgm:prSet loTypeId="urn:microsoft.com/office/officeart/2005/8/layout/pyramid2" loCatId="pyramid" qsTypeId="urn:microsoft.com/office/officeart/2005/8/quickstyle/simple1" qsCatId="simple" csTypeId="urn:microsoft.com/office/officeart/2005/8/colors/accent2_5" csCatId="accent2" phldr="1"/>
      <dgm:spPr/>
    </dgm:pt>
    <dgm:pt modelId="{EFFEFDD6-F464-47FA-AA43-D74D6247CE4E}">
      <dgm:prSet phldrT="[Text]" custT="1"/>
      <dgm:spPr>
        <a:xfrm>
          <a:off x="2882860" y="452402"/>
          <a:ext cx="2937747" cy="642632"/>
        </a:xfrm>
        <a:solidFill>
          <a:srgbClr val="FFFFCC"/>
        </a:solidFill>
        <a:ln w="25400" cap="flat" cmpd="sng" algn="ctr">
          <a:solidFill>
            <a:srgbClr val="C0504D">
              <a:alpha val="90000"/>
              <a:hueOff val="0"/>
              <a:satOff val="0"/>
              <a:lumOff val="0"/>
              <a:alphaOff val="0"/>
            </a:srgbClr>
          </a:solidFill>
          <a:prstDash val="solid"/>
        </a:ln>
        <a:effectLst/>
      </dgm:spPr>
      <dgm:t>
        <a:bodyPr/>
        <a:lstStyle/>
        <a:p>
          <a:pPr algn="ctr">
            <a:lnSpc>
              <a:spcPct val="100000"/>
            </a:lnSpc>
            <a:spcAft>
              <a:spcPts val="0"/>
            </a:spcAft>
          </a:pPr>
          <a:r>
            <a:rPr lang="en-US" sz="1800" b="1" dirty="0" smtClean="0">
              <a:solidFill>
                <a:sysClr val="windowText" lastClr="000000">
                  <a:hueOff val="0"/>
                  <a:satOff val="0"/>
                  <a:lumOff val="0"/>
                  <a:alphaOff val="0"/>
                </a:sysClr>
              </a:solidFill>
              <a:latin typeface="Calibri"/>
              <a:ea typeface="+mn-ea"/>
              <a:cs typeface="+mn-cs"/>
            </a:rPr>
            <a:t>Common Agenda</a:t>
          </a:r>
          <a:endParaRPr lang="en-US" sz="1800" b="1" dirty="0">
            <a:solidFill>
              <a:sysClr val="windowText" lastClr="000000">
                <a:hueOff val="0"/>
                <a:satOff val="0"/>
                <a:lumOff val="0"/>
                <a:alphaOff val="0"/>
              </a:sysClr>
            </a:solidFill>
            <a:latin typeface="Calibri"/>
            <a:ea typeface="+mn-ea"/>
            <a:cs typeface="+mn-cs"/>
          </a:endParaRPr>
        </a:p>
      </dgm:t>
    </dgm:pt>
    <dgm:pt modelId="{1664A06D-658C-4C01-A5C4-9FEA4CD44BD7}" type="parTrans" cxnId="{7A330E14-551E-465F-87D4-99AF03E586F4}">
      <dgm:prSet/>
      <dgm:spPr/>
      <dgm:t>
        <a:bodyPr/>
        <a:lstStyle/>
        <a:p>
          <a:endParaRPr lang="en-US" sz="3600"/>
        </a:p>
      </dgm:t>
    </dgm:pt>
    <dgm:pt modelId="{FD5B2528-8DDE-4ABD-A269-56ED0C18C8AD}" type="sibTrans" cxnId="{7A330E14-551E-465F-87D4-99AF03E586F4}">
      <dgm:prSet/>
      <dgm:spPr/>
      <dgm:t>
        <a:bodyPr/>
        <a:lstStyle/>
        <a:p>
          <a:endParaRPr lang="en-US" sz="3600"/>
        </a:p>
      </dgm:t>
    </dgm:pt>
    <dgm:pt modelId="{C1B18B8C-400F-4627-BFEF-9DE2BFA93F3F}">
      <dgm:prSet phldrT="[Text]" custT="1"/>
      <dgm:spPr>
        <a:xfrm>
          <a:off x="2882860" y="1175363"/>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1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Common Progress Measures</a:t>
          </a:r>
          <a:endParaRPr lang="en-US" sz="1200" b="1" dirty="0">
            <a:solidFill>
              <a:sysClr val="windowText" lastClr="000000">
                <a:hueOff val="0"/>
                <a:satOff val="0"/>
                <a:lumOff val="0"/>
                <a:alphaOff val="0"/>
              </a:sysClr>
            </a:solidFill>
            <a:latin typeface="Calibri"/>
            <a:ea typeface="+mn-ea"/>
            <a:cs typeface="+mn-cs"/>
          </a:endParaRPr>
        </a:p>
      </dgm:t>
    </dgm:pt>
    <dgm:pt modelId="{2FE6E0DE-C9FC-4DD4-B1F1-96F7774B91E1}" type="parTrans" cxnId="{A346CFC1-10EF-4C46-8198-43B93BD3815C}">
      <dgm:prSet/>
      <dgm:spPr/>
      <dgm:t>
        <a:bodyPr/>
        <a:lstStyle/>
        <a:p>
          <a:endParaRPr lang="en-US" sz="3600"/>
        </a:p>
      </dgm:t>
    </dgm:pt>
    <dgm:pt modelId="{7DC987ED-D906-43DC-8D1E-74F0AFB17249}" type="sibTrans" cxnId="{A346CFC1-10EF-4C46-8198-43B93BD3815C}">
      <dgm:prSet/>
      <dgm:spPr/>
      <dgm:t>
        <a:bodyPr/>
        <a:lstStyle/>
        <a:p>
          <a:endParaRPr lang="en-US" sz="3600"/>
        </a:p>
      </dgm:t>
    </dgm:pt>
    <dgm:pt modelId="{57D2A93B-CBB6-47F6-B1CC-9679EEB8B7AF}">
      <dgm:prSet phldrT="[Text]" custT="1"/>
      <dgm:spPr>
        <a:xfrm>
          <a:off x="2882860" y="1898325"/>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2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Mutually Reinforcing Activities</a:t>
          </a:r>
          <a:endParaRPr lang="en-US" sz="1200" b="1" dirty="0">
            <a:solidFill>
              <a:sysClr val="windowText" lastClr="000000">
                <a:hueOff val="0"/>
                <a:satOff val="0"/>
                <a:lumOff val="0"/>
                <a:alphaOff val="0"/>
              </a:sysClr>
            </a:solidFill>
            <a:latin typeface="Calibri"/>
            <a:ea typeface="+mn-ea"/>
            <a:cs typeface="+mn-cs"/>
          </a:endParaRPr>
        </a:p>
      </dgm:t>
    </dgm:pt>
    <dgm:pt modelId="{3DE08025-759D-4C77-9CBC-0D5630D96BB7}" type="parTrans" cxnId="{627A211B-7049-459A-9423-CFF470DF9C26}">
      <dgm:prSet/>
      <dgm:spPr/>
      <dgm:t>
        <a:bodyPr/>
        <a:lstStyle/>
        <a:p>
          <a:endParaRPr lang="en-US" sz="3600"/>
        </a:p>
      </dgm:t>
    </dgm:pt>
    <dgm:pt modelId="{FEFBAAA7-81E5-4C64-902B-07174966BBD1}" type="sibTrans" cxnId="{627A211B-7049-459A-9423-CFF470DF9C26}">
      <dgm:prSet/>
      <dgm:spPr/>
      <dgm:t>
        <a:bodyPr/>
        <a:lstStyle/>
        <a:p>
          <a:endParaRPr lang="en-US" sz="3600"/>
        </a:p>
      </dgm:t>
    </dgm:pt>
    <dgm:pt modelId="{F910F18D-9A53-496D-A4E4-BF0D7617859C}">
      <dgm:prSet phldrT="[Text]" custT="1"/>
      <dgm:spPr>
        <a:xfrm>
          <a:off x="2882860" y="452402"/>
          <a:ext cx="2937747" cy="642632"/>
        </a:xfrm>
        <a:solidFill>
          <a:srgbClr val="FFFFCC"/>
        </a:solidFill>
        <a:ln w="25400" cap="flat" cmpd="sng" algn="ctr">
          <a:solidFill>
            <a:srgbClr val="C0504D">
              <a:alpha val="90000"/>
              <a:hueOff val="0"/>
              <a:satOff val="0"/>
              <a:lumOff val="0"/>
              <a:alphaOff val="0"/>
            </a:srgbClr>
          </a:solidFill>
          <a:prstDash val="solid"/>
        </a:ln>
        <a:effectLst/>
      </dgm:spPr>
      <dgm:t>
        <a:bodyPr/>
        <a:lstStyle/>
        <a:p>
          <a:pPr algn="ctr">
            <a:lnSpc>
              <a:spcPct val="100000"/>
            </a:lnSpc>
            <a:spcAft>
              <a:spcPts val="0"/>
            </a:spcAft>
          </a:pPr>
          <a:r>
            <a:rPr lang="en-US" sz="1400" dirty="0" smtClean="0">
              <a:solidFill>
                <a:sysClr val="windowText" lastClr="000000">
                  <a:hueOff val="0"/>
                  <a:satOff val="0"/>
                  <a:lumOff val="0"/>
                  <a:alphaOff val="0"/>
                </a:sysClr>
              </a:solidFill>
              <a:latin typeface="Calibri"/>
              <a:ea typeface="+mn-ea"/>
              <a:cs typeface="+mn-cs"/>
            </a:rPr>
            <a:t>Keeps all parties moving towards the same goal</a:t>
          </a:r>
          <a:endParaRPr lang="en-US" sz="1400" dirty="0">
            <a:solidFill>
              <a:sysClr val="windowText" lastClr="000000">
                <a:hueOff val="0"/>
                <a:satOff val="0"/>
                <a:lumOff val="0"/>
                <a:alphaOff val="0"/>
              </a:sysClr>
            </a:solidFill>
            <a:latin typeface="Calibri"/>
            <a:ea typeface="+mn-ea"/>
            <a:cs typeface="+mn-cs"/>
          </a:endParaRPr>
        </a:p>
      </dgm:t>
    </dgm:pt>
    <dgm:pt modelId="{70BF56C5-EB21-4041-9B95-CAEEAC686FB9}" type="parTrans" cxnId="{CADCC2F1-AF26-47A2-A3C1-AFE775B1311C}">
      <dgm:prSet/>
      <dgm:spPr/>
      <dgm:t>
        <a:bodyPr/>
        <a:lstStyle/>
        <a:p>
          <a:endParaRPr lang="en-US" sz="3600"/>
        </a:p>
      </dgm:t>
    </dgm:pt>
    <dgm:pt modelId="{1C12BFC6-8EF9-419B-9603-CFC65929298C}" type="sibTrans" cxnId="{CADCC2F1-AF26-47A2-A3C1-AFE775B1311C}">
      <dgm:prSet/>
      <dgm:spPr/>
      <dgm:t>
        <a:bodyPr/>
        <a:lstStyle/>
        <a:p>
          <a:endParaRPr lang="en-US" sz="3600"/>
        </a:p>
      </dgm:t>
    </dgm:pt>
    <dgm:pt modelId="{D6EB1373-E067-44CE-8909-4D23B24AF359}">
      <dgm:prSet custT="1"/>
      <dgm:spPr>
        <a:xfrm>
          <a:off x="2882860" y="2621286"/>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3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Communications</a:t>
          </a:r>
          <a:endParaRPr lang="en-US" sz="1200" b="1" dirty="0">
            <a:solidFill>
              <a:sysClr val="windowText" lastClr="000000">
                <a:hueOff val="0"/>
                <a:satOff val="0"/>
                <a:lumOff val="0"/>
                <a:alphaOff val="0"/>
              </a:sysClr>
            </a:solidFill>
            <a:latin typeface="Calibri"/>
            <a:ea typeface="+mn-ea"/>
            <a:cs typeface="+mn-cs"/>
          </a:endParaRPr>
        </a:p>
      </dgm:t>
    </dgm:pt>
    <dgm:pt modelId="{A02AB2D2-C93A-4558-9858-98A5C8F3514A}" type="parTrans" cxnId="{2557484A-E4B5-49AB-BA17-ACBD7292255A}">
      <dgm:prSet/>
      <dgm:spPr/>
      <dgm:t>
        <a:bodyPr/>
        <a:lstStyle/>
        <a:p>
          <a:endParaRPr lang="en-US" sz="3600"/>
        </a:p>
      </dgm:t>
    </dgm:pt>
    <dgm:pt modelId="{69721589-7FAD-4DAF-98FD-D3BCE9D9C3C5}" type="sibTrans" cxnId="{2557484A-E4B5-49AB-BA17-ACBD7292255A}">
      <dgm:prSet/>
      <dgm:spPr/>
      <dgm:t>
        <a:bodyPr/>
        <a:lstStyle/>
        <a:p>
          <a:endParaRPr lang="en-US" sz="3600"/>
        </a:p>
      </dgm:t>
    </dgm:pt>
    <dgm:pt modelId="{814C7268-ED35-4AF4-9C4E-9BA6A103C761}">
      <dgm:prSet custT="1"/>
      <dgm:spPr>
        <a:xfrm>
          <a:off x="2882860" y="3344248"/>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4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Backbone Organization</a:t>
          </a:r>
          <a:endParaRPr lang="en-US" sz="1200" b="1" dirty="0">
            <a:solidFill>
              <a:sysClr val="windowText" lastClr="000000">
                <a:hueOff val="0"/>
                <a:satOff val="0"/>
                <a:lumOff val="0"/>
                <a:alphaOff val="0"/>
              </a:sysClr>
            </a:solidFill>
            <a:latin typeface="Calibri"/>
            <a:ea typeface="+mn-ea"/>
            <a:cs typeface="+mn-cs"/>
          </a:endParaRPr>
        </a:p>
      </dgm:t>
    </dgm:pt>
    <dgm:pt modelId="{4AD889C2-2797-402D-B02C-DD165AC7076B}" type="parTrans" cxnId="{AD966FA7-2596-4560-A269-D8E763667793}">
      <dgm:prSet/>
      <dgm:spPr/>
      <dgm:t>
        <a:bodyPr/>
        <a:lstStyle/>
        <a:p>
          <a:endParaRPr lang="en-US" sz="3600"/>
        </a:p>
      </dgm:t>
    </dgm:pt>
    <dgm:pt modelId="{C11A9B63-A383-409D-A958-B0B30CD970A1}" type="sibTrans" cxnId="{AD966FA7-2596-4560-A269-D8E763667793}">
      <dgm:prSet/>
      <dgm:spPr/>
      <dgm:t>
        <a:bodyPr/>
        <a:lstStyle/>
        <a:p>
          <a:endParaRPr lang="en-US" sz="3600"/>
        </a:p>
      </dgm:t>
    </dgm:pt>
    <dgm:pt modelId="{F250EE97-A797-464B-B4FB-168297CA048D}" type="pres">
      <dgm:prSet presAssocID="{3E124E4D-3EC4-450E-A9EA-5F8497745A03}" presName="compositeShape" presStyleCnt="0">
        <dgm:presLayoutVars>
          <dgm:dir/>
          <dgm:resizeHandles/>
        </dgm:presLayoutVars>
      </dgm:prSet>
      <dgm:spPr/>
    </dgm:pt>
    <dgm:pt modelId="{36AAD9BC-C14E-4834-AB13-BC8A92D03820}" type="pres">
      <dgm:prSet presAssocID="{3E124E4D-3EC4-450E-A9EA-5F8497745A03}" presName="pyramid" presStyleLbl="node1" presStyleIdx="0" presStyleCnt="1" custScaleX="107375" custLinFactNeighborX="1070" custLinFactNeighborY="509"/>
      <dgm:spPr>
        <a:xfrm>
          <a:off x="623054" y="0"/>
          <a:ext cx="4519612" cy="4519612"/>
        </a:xfrm>
        <a:prstGeom prst="triangle">
          <a:avLst/>
        </a:prstGeom>
        <a:solidFill>
          <a:srgbClr val="154780"/>
        </a:solidFill>
        <a:ln w="25400" cap="flat" cmpd="sng" algn="ctr">
          <a:solidFill>
            <a:sysClr val="window" lastClr="FFFFFF">
              <a:hueOff val="0"/>
              <a:satOff val="0"/>
              <a:lumOff val="0"/>
              <a:alphaOff val="0"/>
            </a:sysClr>
          </a:solidFill>
          <a:prstDash val="solid"/>
        </a:ln>
        <a:effectLst/>
      </dgm:spPr>
    </dgm:pt>
    <dgm:pt modelId="{75222E40-705E-4C02-AEB3-A7ECC62B25A3}" type="pres">
      <dgm:prSet presAssocID="{3E124E4D-3EC4-450E-A9EA-5F8497745A03}" presName="theList" presStyleCnt="0"/>
      <dgm:spPr/>
    </dgm:pt>
    <dgm:pt modelId="{0A4DA697-BF03-45D0-BBD7-F26DE2E8492B}" type="pres">
      <dgm:prSet presAssocID="{EFFEFDD6-F464-47FA-AA43-D74D6247CE4E}" presName="aNode" presStyleLbl="fgAcc1" presStyleIdx="0" presStyleCnt="5" custScaleX="163654" custScaleY="240796">
        <dgm:presLayoutVars>
          <dgm:bulletEnabled val="1"/>
        </dgm:presLayoutVars>
      </dgm:prSet>
      <dgm:spPr>
        <a:prstGeom prst="roundRect">
          <a:avLst/>
        </a:prstGeom>
      </dgm:spPr>
      <dgm:t>
        <a:bodyPr/>
        <a:lstStyle/>
        <a:p>
          <a:endParaRPr lang="en-US"/>
        </a:p>
      </dgm:t>
    </dgm:pt>
    <dgm:pt modelId="{D296FEEE-D9B3-4D7B-87EE-70536240A2FB}" type="pres">
      <dgm:prSet presAssocID="{EFFEFDD6-F464-47FA-AA43-D74D6247CE4E}" presName="aSpace" presStyleCnt="0"/>
      <dgm:spPr/>
    </dgm:pt>
    <dgm:pt modelId="{AEF5DEDC-1A29-4619-936A-7D033445E1AD}" type="pres">
      <dgm:prSet presAssocID="{C1B18B8C-400F-4627-BFEF-9DE2BFA93F3F}" presName="aNode" presStyleLbl="fgAcc1" presStyleIdx="1" presStyleCnt="5">
        <dgm:presLayoutVars>
          <dgm:bulletEnabled val="1"/>
        </dgm:presLayoutVars>
      </dgm:prSet>
      <dgm:spPr>
        <a:prstGeom prst="roundRect">
          <a:avLst/>
        </a:prstGeom>
      </dgm:spPr>
      <dgm:t>
        <a:bodyPr/>
        <a:lstStyle/>
        <a:p>
          <a:endParaRPr lang="en-US"/>
        </a:p>
      </dgm:t>
    </dgm:pt>
    <dgm:pt modelId="{30258518-CA9E-421E-843C-3F08DB465D35}" type="pres">
      <dgm:prSet presAssocID="{C1B18B8C-400F-4627-BFEF-9DE2BFA93F3F}" presName="aSpace" presStyleCnt="0"/>
      <dgm:spPr/>
    </dgm:pt>
    <dgm:pt modelId="{D8F4E149-8166-491C-A932-8B4661E6F81E}" type="pres">
      <dgm:prSet presAssocID="{57D2A93B-CBB6-47F6-B1CC-9679EEB8B7AF}" presName="aNode" presStyleLbl="fgAcc1" presStyleIdx="2" presStyleCnt="5">
        <dgm:presLayoutVars>
          <dgm:bulletEnabled val="1"/>
        </dgm:presLayoutVars>
      </dgm:prSet>
      <dgm:spPr>
        <a:prstGeom prst="roundRect">
          <a:avLst/>
        </a:prstGeom>
      </dgm:spPr>
      <dgm:t>
        <a:bodyPr/>
        <a:lstStyle/>
        <a:p>
          <a:endParaRPr lang="en-US"/>
        </a:p>
      </dgm:t>
    </dgm:pt>
    <dgm:pt modelId="{475ABD25-9636-457F-92F3-F569B1C668BC}" type="pres">
      <dgm:prSet presAssocID="{57D2A93B-CBB6-47F6-B1CC-9679EEB8B7AF}" presName="aSpace" presStyleCnt="0"/>
      <dgm:spPr/>
    </dgm:pt>
    <dgm:pt modelId="{456594A6-045E-432C-8452-93BEAA97B968}" type="pres">
      <dgm:prSet presAssocID="{D6EB1373-E067-44CE-8909-4D23B24AF359}" presName="aNode" presStyleLbl="fgAcc1" presStyleIdx="3" presStyleCnt="5">
        <dgm:presLayoutVars>
          <dgm:bulletEnabled val="1"/>
        </dgm:presLayoutVars>
      </dgm:prSet>
      <dgm:spPr>
        <a:prstGeom prst="roundRect">
          <a:avLst/>
        </a:prstGeom>
      </dgm:spPr>
      <dgm:t>
        <a:bodyPr/>
        <a:lstStyle/>
        <a:p>
          <a:endParaRPr lang="en-US"/>
        </a:p>
      </dgm:t>
    </dgm:pt>
    <dgm:pt modelId="{CA7F69C9-C7E6-47D5-AF76-D745FAB639DD}" type="pres">
      <dgm:prSet presAssocID="{D6EB1373-E067-44CE-8909-4D23B24AF359}" presName="aSpace" presStyleCnt="0"/>
      <dgm:spPr/>
    </dgm:pt>
    <dgm:pt modelId="{25100A61-4977-4691-A1AA-F83D742657BE}" type="pres">
      <dgm:prSet presAssocID="{814C7268-ED35-4AF4-9C4E-9BA6A103C761}" presName="aNode" presStyleLbl="fgAcc1" presStyleIdx="4" presStyleCnt="5">
        <dgm:presLayoutVars>
          <dgm:bulletEnabled val="1"/>
        </dgm:presLayoutVars>
      </dgm:prSet>
      <dgm:spPr>
        <a:prstGeom prst="roundRect">
          <a:avLst/>
        </a:prstGeom>
      </dgm:spPr>
      <dgm:t>
        <a:bodyPr/>
        <a:lstStyle/>
        <a:p>
          <a:endParaRPr lang="en-US"/>
        </a:p>
      </dgm:t>
    </dgm:pt>
    <dgm:pt modelId="{F91478A6-76DC-4F78-889D-509FA1DFCBBA}" type="pres">
      <dgm:prSet presAssocID="{814C7268-ED35-4AF4-9C4E-9BA6A103C761}" presName="aSpace" presStyleCnt="0"/>
      <dgm:spPr/>
    </dgm:pt>
  </dgm:ptLst>
  <dgm:cxnLst>
    <dgm:cxn modelId="{A346CFC1-10EF-4C46-8198-43B93BD3815C}" srcId="{3E124E4D-3EC4-450E-A9EA-5F8497745A03}" destId="{C1B18B8C-400F-4627-BFEF-9DE2BFA93F3F}" srcOrd="1" destOrd="0" parTransId="{2FE6E0DE-C9FC-4DD4-B1F1-96F7774B91E1}" sibTransId="{7DC987ED-D906-43DC-8D1E-74F0AFB17249}"/>
    <dgm:cxn modelId="{627A211B-7049-459A-9423-CFF470DF9C26}" srcId="{3E124E4D-3EC4-450E-A9EA-5F8497745A03}" destId="{57D2A93B-CBB6-47F6-B1CC-9679EEB8B7AF}" srcOrd="2" destOrd="0" parTransId="{3DE08025-759D-4C77-9CBC-0D5630D96BB7}" sibTransId="{FEFBAAA7-81E5-4C64-902B-07174966BBD1}"/>
    <dgm:cxn modelId="{CC3EB550-BDF8-4DC0-9E2A-539BEB58475F}" type="presOf" srcId="{814C7268-ED35-4AF4-9C4E-9BA6A103C761}" destId="{25100A61-4977-4691-A1AA-F83D742657BE}" srcOrd="0" destOrd="0" presId="urn:microsoft.com/office/officeart/2005/8/layout/pyramid2"/>
    <dgm:cxn modelId="{0D6ABF49-6E38-48B8-8572-2F77D86A9A74}" type="presOf" srcId="{F910F18D-9A53-496D-A4E4-BF0D7617859C}" destId="{0A4DA697-BF03-45D0-BBD7-F26DE2E8492B}" srcOrd="0" destOrd="1" presId="urn:microsoft.com/office/officeart/2005/8/layout/pyramid2"/>
    <dgm:cxn modelId="{7025B02D-86B8-4B58-A6E8-26AE933E1628}" type="presOf" srcId="{57D2A93B-CBB6-47F6-B1CC-9679EEB8B7AF}" destId="{D8F4E149-8166-491C-A932-8B4661E6F81E}" srcOrd="0" destOrd="0" presId="urn:microsoft.com/office/officeart/2005/8/layout/pyramid2"/>
    <dgm:cxn modelId="{CADCC2F1-AF26-47A2-A3C1-AFE775B1311C}" srcId="{EFFEFDD6-F464-47FA-AA43-D74D6247CE4E}" destId="{F910F18D-9A53-496D-A4E4-BF0D7617859C}" srcOrd="0" destOrd="0" parTransId="{70BF56C5-EB21-4041-9B95-CAEEAC686FB9}" sibTransId="{1C12BFC6-8EF9-419B-9603-CFC65929298C}"/>
    <dgm:cxn modelId="{AD966FA7-2596-4560-A269-D8E763667793}" srcId="{3E124E4D-3EC4-450E-A9EA-5F8497745A03}" destId="{814C7268-ED35-4AF4-9C4E-9BA6A103C761}" srcOrd="4" destOrd="0" parTransId="{4AD889C2-2797-402D-B02C-DD165AC7076B}" sibTransId="{C11A9B63-A383-409D-A958-B0B30CD970A1}"/>
    <dgm:cxn modelId="{DE5BADE9-6002-4B6D-A05E-2B7D1287BCEA}" type="presOf" srcId="{D6EB1373-E067-44CE-8909-4D23B24AF359}" destId="{456594A6-045E-432C-8452-93BEAA97B968}" srcOrd="0" destOrd="0" presId="urn:microsoft.com/office/officeart/2005/8/layout/pyramid2"/>
    <dgm:cxn modelId="{C99ACA2C-9131-4A77-BE05-85C76639F469}" type="presOf" srcId="{3E124E4D-3EC4-450E-A9EA-5F8497745A03}" destId="{F250EE97-A797-464B-B4FB-168297CA048D}" srcOrd="0" destOrd="0" presId="urn:microsoft.com/office/officeart/2005/8/layout/pyramid2"/>
    <dgm:cxn modelId="{2557484A-E4B5-49AB-BA17-ACBD7292255A}" srcId="{3E124E4D-3EC4-450E-A9EA-5F8497745A03}" destId="{D6EB1373-E067-44CE-8909-4D23B24AF359}" srcOrd="3" destOrd="0" parTransId="{A02AB2D2-C93A-4558-9858-98A5C8F3514A}" sibTransId="{69721589-7FAD-4DAF-98FD-D3BCE9D9C3C5}"/>
    <dgm:cxn modelId="{C1EBE666-2B19-4596-99CF-C71BC617C907}" type="presOf" srcId="{EFFEFDD6-F464-47FA-AA43-D74D6247CE4E}" destId="{0A4DA697-BF03-45D0-BBD7-F26DE2E8492B}" srcOrd="0" destOrd="0" presId="urn:microsoft.com/office/officeart/2005/8/layout/pyramid2"/>
    <dgm:cxn modelId="{596191D8-E751-414A-B575-752B603E9513}" type="presOf" srcId="{C1B18B8C-400F-4627-BFEF-9DE2BFA93F3F}" destId="{AEF5DEDC-1A29-4619-936A-7D033445E1AD}" srcOrd="0" destOrd="0" presId="urn:microsoft.com/office/officeart/2005/8/layout/pyramid2"/>
    <dgm:cxn modelId="{7A330E14-551E-465F-87D4-99AF03E586F4}" srcId="{3E124E4D-3EC4-450E-A9EA-5F8497745A03}" destId="{EFFEFDD6-F464-47FA-AA43-D74D6247CE4E}" srcOrd="0" destOrd="0" parTransId="{1664A06D-658C-4C01-A5C4-9FEA4CD44BD7}" sibTransId="{FD5B2528-8DDE-4ABD-A269-56ED0C18C8AD}"/>
    <dgm:cxn modelId="{ABA279AC-F913-41E5-80D5-1BAF8AC5DB90}" type="presParOf" srcId="{F250EE97-A797-464B-B4FB-168297CA048D}" destId="{36AAD9BC-C14E-4834-AB13-BC8A92D03820}" srcOrd="0" destOrd="0" presId="urn:microsoft.com/office/officeart/2005/8/layout/pyramid2"/>
    <dgm:cxn modelId="{256057A5-FA6D-409E-92E8-E99A3C827254}" type="presParOf" srcId="{F250EE97-A797-464B-B4FB-168297CA048D}" destId="{75222E40-705E-4C02-AEB3-A7ECC62B25A3}" srcOrd="1" destOrd="0" presId="urn:microsoft.com/office/officeart/2005/8/layout/pyramid2"/>
    <dgm:cxn modelId="{F3E42CCB-FFEB-42DC-912C-2D692BB859D3}" type="presParOf" srcId="{75222E40-705E-4C02-AEB3-A7ECC62B25A3}" destId="{0A4DA697-BF03-45D0-BBD7-F26DE2E8492B}" srcOrd="0" destOrd="0" presId="urn:microsoft.com/office/officeart/2005/8/layout/pyramid2"/>
    <dgm:cxn modelId="{ABF5B353-B494-4CC8-A73A-8A9D831C5AD8}" type="presParOf" srcId="{75222E40-705E-4C02-AEB3-A7ECC62B25A3}" destId="{D296FEEE-D9B3-4D7B-87EE-70536240A2FB}" srcOrd="1" destOrd="0" presId="urn:microsoft.com/office/officeart/2005/8/layout/pyramid2"/>
    <dgm:cxn modelId="{56E11094-4DBE-465F-94C1-E8C8A15BA2D6}" type="presParOf" srcId="{75222E40-705E-4C02-AEB3-A7ECC62B25A3}" destId="{AEF5DEDC-1A29-4619-936A-7D033445E1AD}" srcOrd="2" destOrd="0" presId="urn:microsoft.com/office/officeart/2005/8/layout/pyramid2"/>
    <dgm:cxn modelId="{75A1196F-94E8-4CAE-9CAD-7AFCA23F2A47}" type="presParOf" srcId="{75222E40-705E-4C02-AEB3-A7ECC62B25A3}" destId="{30258518-CA9E-421E-843C-3F08DB465D35}" srcOrd="3" destOrd="0" presId="urn:microsoft.com/office/officeart/2005/8/layout/pyramid2"/>
    <dgm:cxn modelId="{8BC4AFC7-AD80-4EDE-8D44-83ACB5E76AC4}" type="presParOf" srcId="{75222E40-705E-4C02-AEB3-A7ECC62B25A3}" destId="{D8F4E149-8166-491C-A932-8B4661E6F81E}" srcOrd="4" destOrd="0" presId="urn:microsoft.com/office/officeart/2005/8/layout/pyramid2"/>
    <dgm:cxn modelId="{38B1C4D8-B627-4B54-AE78-38844148C213}" type="presParOf" srcId="{75222E40-705E-4C02-AEB3-A7ECC62B25A3}" destId="{475ABD25-9636-457F-92F3-F569B1C668BC}" srcOrd="5" destOrd="0" presId="urn:microsoft.com/office/officeart/2005/8/layout/pyramid2"/>
    <dgm:cxn modelId="{68B14A8F-4BAA-4D79-A550-81C1C6105587}" type="presParOf" srcId="{75222E40-705E-4C02-AEB3-A7ECC62B25A3}" destId="{456594A6-045E-432C-8452-93BEAA97B968}" srcOrd="6" destOrd="0" presId="urn:microsoft.com/office/officeart/2005/8/layout/pyramid2"/>
    <dgm:cxn modelId="{0014BD19-0149-4E7E-BC60-E1DA9790B328}" type="presParOf" srcId="{75222E40-705E-4C02-AEB3-A7ECC62B25A3}" destId="{CA7F69C9-C7E6-47D5-AF76-D745FAB639DD}" srcOrd="7" destOrd="0" presId="urn:microsoft.com/office/officeart/2005/8/layout/pyramid2"/>
    <dgm:cxn modelId="{C219ACD7-2E64-4174-9FEB-7DF6E3224CF8}" type="presParOf" srcId="{75222E40-705E-4C02-AEB3-A7ECC62B25A3}" destId="{25100A61-4977-4691-A1AA-F83D742657BE}" srcOrd="8" destOrd="0" presId="urn:microsoft.com/office/officeart/2005/8/layout/pyramid2"/>
    <dgm:cxn modelId="{DEAD44C4-D346-41A8-9D92-8B0ECFA83AA7}" type="presParOf" srcId="{75222E40-705E-4C02-AEB3-A7ECC62B25A3}" destId="{F91478A6-76DC-4F78-889D-509FA1DFCBBA}"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E124E4D-3EC4-450E-A9EA-5F8497745A03}" type="doc">
      <dgm:prSet loTypeId="urn:microsoft.com/office/officeart/2005/8/layout/pyramid2" loCatId="pyramid" qsTypeId="urn:microsoft.com/office/officeart/2005/8/quickstyle/simple1" qsCatId="simple" csTypeId="urn:microsoft.com/office/officeart/2005/8/colors/accent2_5" csCatId="accent2" phldr="1"/>
      <dgm:spPr/>
    </dgm:pt>
    <dgm:pt modelId="{EFFEFDD6-F464-47FA-AA43-D74D6247CE4E}">
      <dgm:prSet phldrT="[Text]" custT="1"/>
      <dgm:spPr>
        <a:xfrm>
          <a:off x="2882860" y="452402"/>
          <a:ext cx="2937747" cy="642632"/>
        </a:xfrm>
        <a:gradFill flip="none" rotWithShape="1">
          <a:gsLst>
            <a:gs pos="0">
              <a:schemeClr val="accent3">
                <a:lumMod val="67000"/>
              </a:schemeClr>
            </a:gs>
            <a:gs pos="54000">
              <a:schemeClr val="accent2"/>
            </a:gs>
            <a:gs pos="100000">
              <a:schemeClr val="accent3">
                <a:lumMod val="60000"/>
                <a:lumOff val="40000"/>
              </a:schemeClr>
            </a:gs>
          </a:gsLst>
          <a:path path="circle">
            <a:fillToRect l="50000" t="50000" r="50000" b="50000"/>
          </a:path>
          <a:tileRect/>
        </a:gradFill>
        <a:ln w="25400" cap="flat" cmpd="sng" algn="ctr">
          <a:solidFill>
            <a:srgbClr val="C0504D">
              <a:alpha val="90000"/>
              <a:hueOff val="0"/>
              <a:satOff val="0"/>
              <a:lumOff val="0"/>
              <a:alphaOff val="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Common Agenda</a:t>
          </a:r>
          <a:endParaRPr lang="en-US" sz="1200" b="1" dirty="0">
            <a:solidFill>
              <a:sysClr val="windowText" lastClr="000000">
                <a:hueOff val="0"/>
                <a:satOff val="0"/>
                <a:lumOff val="0"/>
                <a:alphaOff val="0"/>
              </a:sysClr>
            </a:solidFill>
            <a:latin typeface="Calibri"/>
            <a:ea typeface="+mn-ea"/>
            <a:cs typeface="+mn-cs"/>
          </a:endParaRPr>
        </a:p>
      </dgm:t>
    </dgm:pt>
    <dgm:pt modelId="{1664A06D-658C-4C01-A5C4-9FEA4CD44BD7}" type="parTrans" cxnId="{7A330E14-551E-465F-87D4-99AF03E586F4}">
      <dgm:prSet/>
      <dgm:spPr/>
      <dgm:t>
        <a:bodyPr/>
        <a:lstStyle/>
        <a:p>
          <a:endParaRPr lang="en-US" sz="3600"/>
        </a:p>
      </dgm:t>
    </dgm:pt>
    <dgm:pt modelId="{FD5B2528-8DDE-4ABD-A269-56ED0C18C8AD}" type="sibTrans" cxnId="{7A330E14-551E-465F-87D4-99AF03E586F4}">
      <dgm:prSet/>
      <dgm:spPr/>
      <dgm:t>
        <a:bodyPr/>
        <a:lstStyle/>
        <a:p>
          <a:endParaRPr lang="en-US" sz="3600"/>
        </a:p>
      </dgm:t>
    </dgm:pt>
    <dgm:pt modelId="{C1B18B8C-400F-4627-BFEF-9DE2BFA93F3F}">
      <dgm:prSet phldrT="[Text]" custT="1"/>
      <dgm:spPr>
        <a:xfrm>
          <a:off x="2882860" y="1175363"/>
          <a:ext cx="2937747" cy="642632"/>
        </a:xfrm>
        <a:solidFill>
          <a:srgbClr val="FFCCCC"/>
        </a:solidFill>
        <a:ln w="25400" cap="flat" cmpd="sng" algn="ctr">
          <a:solidFill>
            <a:srgbClr val="C0504D">
              <a:alpha val="90000"/>
              <a:hueOff val="0"/>
              <a:satOff val="0"/>
              <a:lumOff val="0"/>
              <a:alphaOff val="-10000"/>
            </a:srgbClr>
          </a:solidFill>
          <a:prstDash val="solid"/>
        </a:ln>
        <a:effectLst/>
      </dgm:spPr>
      <dgm:t>
        <a:bodyPr/>
        <a:lstStyle/>
        <a:p>
          <a:pPr algn="ctr"/>
          <a:r>
            <a:rPr lang="en-US" sz="1800" b="1" dirty="0" smtClean="0">
              <a:solidFill>
                <a:sysClr val="windowText" lastClr="000000">
                  <a:hueOff val="0"/>
                  <a:satOff val="0"/>
                  <a:lumOff val="0"/>
                  <a:alphaOff val="0"/>
                </a:sysClr>
              </a:solidFill>
              <a:latin typeface="Calibri"/>
              <a:ea typeface="+mn-ea"/>
              <a:cs typeface="+mn-cs"/>
            </a:rPr>
            <a:t>Common Progress Measures</a:t>
          </a:r>
          <a:endParaRPr lang="en-US" sz="1800" b="1" dirty="0">
            <a:solidFill>
              <a:sysClr val="windowText" lastClr="000000">
                <a:hueOff val="0"/>
                <a:satOff val="0"/>
                <a:lumOff val="0"/>
                <a:alphaOff val="0"/>
              </a:sysClr>
            </a:solidFill>
            <a:latin typeface="Calibri"/>
            <a:ea typeface="+mn-ea"/>
            <a:cs typeface="+mn-cs"/>
          </a:endParaRPr>
        </a:p>
      </dgm:t>
    </dgm:pt>
    <dgm:pt modelId="{2FE6E0DE-C9FC-4DD4-B1F1-96F7774B91E1}" type="parTrans" cxnId="{A346CFC1-10EF-4C46-8198-43B93BD3815C}">
      <dgm:prSet/>
      <dgm:spPr/>
      <dgm:t>
        <a:bodyPr/>
        <a:lstStyle/>
        <a:p>
          <a:endParaRPr lang="en-US" sz="3600"/>
        </a:p>
      </dgm:t>
    </dgm:pt>
    <dgm:pt modelId="{7DC987ED-D906-43DC-8D1E-74F0AFB17249}" type="sibTrans" cxnId="{A346CFC1-10EF-4C46-8198-43B93BD3815C}">
      <dgm:prSet/>
      <dgm:spPr/>
      <dgm:t>
        <a:bodyPr/>
        <a:lstStyle/>
        <a:p>
          <a:endParaRPr lang="en-US" sz="3600"/>
        </a:p>
      </dgm:t>
    </dgm:pt>
    <dgm:pt modelId="{57D2A93B-CBB6-47F6-B1CC-9679EEB8B7AF}">
      <dgm:prSet phldrT="[Text]" custT="1"/>
      <dgm:spPr>
        <a:xfrm>
          <a:off x="2882860" y="1898325"/>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2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Mutually Reinforcing Activities</a:t>
          </a:r>
          <a:endParaRPr lang="en-US" sz="1200" b="1" dirty="0">
            <a:solidFill>
              <a:sysClr val="windowText" lastClr="000000">
                <a:hueOff val="0"/>
                <a:satOff val="0"/>
                <a:lumOff val="0"/>
                <a:alphaOff val="0"/>
              </a:sysClr>
            </a:solidFill>
            <a:latin typeface="Calibri"/>
            <a:ea typeface="+mn-ea"/>
            <a:cs typeface="+mn-cs"/>
          </a:endParaRPr>
        </a:p>
      </dgm:t>
    </dgm:pt>
    <dgm:pt modelId="{3DE08025-759D-4C77-9CBC-0D5630D96BB7}" type="parTrans" cxnId="{627A211B-7049-459A-9423-CFF470DF9C26}">
      <dgm:prSet/>
      <dgm:spPr/>
      <dgm:t>
        <a:bodyPr/>
        <a:lstStyle/>
        <a:p>
          <a:endParaRPr lang="en-US" sz="3600"/>
        </a:p>
      </dgm:t>
    </dgm:pt>
    <dgm:pt modelId="{FEFBAAA7-81E5-4C64-902B-07174966BBD1}" type="sibTrans" cxnId="{627A211B-7049-459A-9423-CFF470DF9C26}">
      <dgm:prSet/>
      <dgm:spPr/>
      <dgm:t>
        <a:bodyPr/>
        <a:lstStyle/>
        <a:p>
          <a:endParaRPr lang="en-US" sz="3600"/>
        </a:p>
      </dgm:t>
    </dgm:pt>
    <dgm:pt modelId="{F7BA1F6C-524A-448D-A35E-5A2F44D7649E}">
      <dgm:prSet custT="1"/>
      <dgm:spPr>
        <a:xfrm>
          <a:off x="2882860" y="1175363"/>
          <a:ext cx="2937747" cy="642632"/>
        </a:xfrm>
        <a:solidFill>
          <a:srgbClr val="FFCCCC"/>
        </a:solidFill>
        <a:ln w="25400" cap="flat" cmpd="sng" algn="ctr">
          <a:solidFill>
            <a:srgbClr val="C0504D">
              <a:alpha val="90000"/>
              <a:hueOff val="0"/>
              <a:satOff val="0"/>
              <a:lumOff val="0"/>
              <a:alphaOff val="-10000"/>
            </a:srgbClr>
          </a:solidFill>
          <a:prstDash val="solid"/>
        </a:ln>
        <a:effectLst/>
      </dgm:spPr>
      <dgm:t>
        <a:bodyPr/>
        <a:lstStyle/>
        <a:p>
          <a:pPr algn="ctr"/>
          <a:r>
            <a:rPr lang="en-US" sz="1400" dirty="0" smtClean="0">
              <a:solidFill>
                <a:sysClr val="windowText" lastClr="000000">
                  <a:hueOff val="0"/>
                  <a:satOff val="0"/>
                  <a:lumOff val="0"/>
                  <a:alphaOff val="0"/>
                </a:sysClr>
              </a:solidFill>
              <a:latin typeface="Calibri"/>
              <a:ea typeface="+mn-ea"/>
              <a:cs typeface="+mn-cs"/>
            </a:rPr>
            <a:t>Measures that get to the true outcome</a:t>
          </a:r>
          <a:endParaRPr lang="en-US" sz="1400" dirty="0">
            <a:solidFill>
              <a:sysClr val="windowText" lastClr="000000">
                <a:hueOff val="0"/>
                <a:satOff val="0"/>
                <a:lumOff val="0"/>
                <a:alphaOff val="0"/>
              </a:sysClr>
            </a:solidFill>
            <a:latin typeface="Calibri"/>
            <a:ea typeface="+mn-ea"/>
            <a:cs typeface="+mn-cs"/>
          </a:endParaRPr>
        </a:p>
      </dgm:t>
    </dgm:pt>
    <dgm:pt modelId="{6B99B004-C11D-4C90-82ED-9E811E2C8592}" type="parTrans" cxnId="{ABF27025-64FE-450A-A7EE-3803607BE335}">
      <dgm:prSet/>
      <dgm:spPr/>
      <dgm:t>
        <a:bodyPr/>
        <a:lstStyle/>
        <a:p>
          <a:endParaRPr lang="en-US" sz="3600"/>
        </a:p>
      </dgm:t>
    </dgm:pt>
    <dgm:pt modelId="{BB174C68-C2E4-4734-AE47-B20DC9B20D7D}" type="sibTrans" cxnId="{ABF27025-64FE-450A-A7EE-3803607BE335}">
      <dgm:prSet/>
      <dgm:spPr/>
      <dgm:t>
        <a:bodyPr/>
        <a:lstStyle/>
        <a:p>
          <a:endParaRPr lang="en-US" sz="3600"/>
        </a:p>
      </dgm:t>
    </dgm:pt>
    <dgm:pt modelId="{D6EB1373-E067-44CE-8909-4D23B24AF359}">
      <dgm:prSet custT="1"/>
      <dgm:spPr>
        <a:xfrm>
          <a:off x="2882860" y="2621286"/>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3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Communications</a:t>
          </a:r>
          <a:endParaRPr lang="en-US" sz="1200" b="1" dirty="0">
            <a:solidFill>
              <a:sysClr val="windowText" lastClr="000000">
                <a:hueOff val="0"/>
                <a:satOff val="0"/>
                <a:lumOff val="0"/>
                <a:alphaOff val="0"/>
              </a:sysClr>
            </a:solidFill>
            <a:latin typeface="Calibri"/>
            <a:ea typeface="+mn-ea"/>
            <a:cs typeface="+mn-cs"/>
          </a:endParaRPr>
        </a:p>
      </dgm:t>
    </dgm:pt>
    <dgm:pt modelId="{A02AB2D2-C93A-4558-9858-98A5C8F3514A}" type="parTrans" cxnId="{2557484A-E4B5-49AB-BA17-ACBD7292255A}">
      <dgm:prSet/>
      <dgm:spPr/>
      <dgm:t>
        <a:bodyPr/>
        <a:lstStyle/>
        <a:p>
          <a:endParaRPr lang="en-US" sz="3600"/>
        </a:p>
      </dgm:t>
    </dgm:pt>
    <dgm:pt modelId="{69721589-7FAD-4DAF-98FD-D3BCE9D9C3C5}" type="sibTrans" cxnId="{2557484A-E4B5-49AB-BA17-ACBD7292255A}">
      <dgm:prSet/>
      <dgm:spPr/>
      <dgm:t>
        <a:bodyPr/>
        <a:lstStyle/>
        <a:p>
          <a:endParaRPr lang="en-US" sz="3600"/>
        </a:p>
      </dgm:t>
    </dgm:pt>
    <dgm:pt modelId="{814C7268-ED35-4AF4-9C4E-9BA6A103C761}">
      <dgm:prSet custT="1"/>
      <dgm:spPr>
        <a:xfrm>
          <a:off x="2882860" y="3344248"/>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4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Backbone Organization</a:t>
          </a:r>
          <a:endParaRPr lang="en-US" sz="1200" b="1" dirty="0">
            <a:solidFill>
              <a:sysClr val="windowText" lastClr="000000">
                <a:hueOff val="0"/>
                <a:satOff val="0"/>
                <a:lumOff val="0"/>
                <a:alphaOff val="0"/>
              </a:sysClr>
            </a:solidFill>
            <a:latin typeface="Calibri"/>
            <a:ea typeface="+mn-ea"/>
            <a:cs typeface="+mn-cs"/>
          </a:endParaRPr>
        </a:p>
      </dgm:t>
    </dgm:pt>
    <dgm:pt modelId="{4AD889C2-2797-402D-B02C-DD165AC7076B}" type="parTrans" cxnId="{AD966FA7-2596-4560-A269-D8E763667793}">
      <dgm:prSet/>
      <dgm:spPr/>
      <dgm:t>
        <a:bodyPr/>
        <a:lstStyle/>
        <a:p>
          <a:endParaRPr lang="en-US" sz="3600"/>
        </a:p>
      </dgm:t>
    </dgm:pt>
    <dgm:pt modelId="{C11A9B63-A383-409D-A958-B0B30CD970A1}" type="sibTrans" cxnId="{AD966FA7-2596-4560-A269-D8E763667793}">
      <dgm:prSet/>
      <dgm:spPr/>
      <dgm:t>
        <a:bodyPr/>
        <a:lstStyle/>
        <a:p>
          <a:endParaRPr lang="en-US" sz="3600"/>
        </a:p>
      </dgm:t>
    </dgm:pt>
    <dgm:pt modelId="{F250EE97-A797-464B-B4FB-168297CA048D}" type="pres">
      <dgm:prSet presAssocID="{3E124E4D-3EC4-450E-A9EA-5F8497745A03}" presName="compositeShape" presStyleCnt="0">
        <dgm:presLayoutVars>
          <dgm:dir/>
          <dgm:resizeHandles/>
        </dgm:presLayoutVars>
      </dgm:prSet>
      <dgm:spPr/>
    </dgm:pt>
    <dgm:pt modelId="{36AAD9BC-C14E-4834-AB13-BC8A92D03820}" type="pres">
      <dgm:prSet presAssocID="{3E124E4D-3EC4-450E-A9EA-5F8497745A03}" presName="pyramid" presStyleLbl="node1" presStyleIdx="0" presStyleCnt="1"/>
      <dgm:spPr>
        <a:xfrm>
          <a:off x="623054" y="0"/>
          <a:ext cx="4519612" cy="4519612"/>
        </a:xfrm>
        <a:prstGeom prst="triangle">
          <a:avLst/>
        </a:prstGeom>
        <a:solidFill>
          <a:srgbClr val="154780"/>
        </a:solidFill>
        <a:ln w="25400" cap="flat" cmpd="sng" algn="ctr">
          <a:solidFill>
            <a:sysClr val="window" lastClr="FFFFFF">
              <a:hueOff val="0"/>
              <a:satOff val="0"/>
              <a:lumOff val="0"/>
              <a:alphaOff val="0"/>
            </a:sysClr>
          </a:solidFill>
          <a:prstDash val="solid"/>
        </a:ln>
        <a:effectLst/>
      </dgm:spPr>
    </dgm:pt>
    <dgm:pt modelId="{75222E40-705E-4C02-AEB3-A7ECC62B25A3}" type="pres">
      <dgm:prSet presAssocID="{3E124E4D-3EC4-450E-A9EA-5F8497745A03}" presName="theList" presStyleCnt="0"/>
      <dgm:spPr/>
    </dgm:pt>
    <dgm:pt modelId="{0A4DA697-BF03-45D0-BBD7-F26DE2E8492B}" type="pres">
      <dgm:prSet presAssocID="{EFFEFDD6-F464-47FA-AA43-D74D6247CE4E}" presName="aNode" presStyleLbl="fgAcc1" presStyleIdx="0" presStyleCnt="5">
        <dgm:presLayoutVars>
          <dgm:bulletEnabled val="1"/>
        </dgm:presLayoutVars>
      </dgm:prSet>
      <dgm:spPr>
        <a:prstGeom prst="roundRect">
          <a:avLst/>
        </a:prstGeom>
      </dgm:spPr>
      <dgm:t>
        <a:bodyPr/>
        <a:lstStyle/>
        <a:p>
          <a:endParaRPr lang="en-US"/>
        </a:p>
      </dgm:t>
    </dgm:pt>
    <dgm:pt modelId="{D296FEEE-D9B3-4D7B-87EE-70536240A2FB}" type="pres">
      <dgm:prSet presAssocID="{EFFEFDD6-F464-47FA-AA43-D74D6247CE4E}" presName="aSpace" presStyleCnt="0"/>
      <dgm:spPr/>
    </dgm:pt>
    <dgm:pt modelId="{AEF5DEDC-1A29-4619-936A-7D033445E1AD}" type="pres">
      <dgm:prSet presAssocID="{C1B18B8C-400F-4627-BFEF-9DE2BFA93F3F}" presName="aNode" presStyleLbl="fgAcc1" presStyleIdx="1" presStyleCnt="5" custScaleX="155884" custScaleY="227459">
        <dgm:presLayoutVars>
          <dgm:bulletEnabled val="1"/>
        </dgm:presLayoutVars>
      </dgm:prSet>
      <dgm:spPr>
        <a:prstGeom prst="roundRect">
          <a:avLst/>
        </a:prstGeom>
      </dgm:spPr>
      <dgm:t>
        <a:bodyPr/>
        <a:lstStyle/>
        <a:p>
          <a:endParaRPr lang="en-US"/>
        </a:p>
      </dgm:t>
    </dgm:pt>
    <dgm:pt modelId="{30258518-CA9E-421E-843C-3F08DB465D35}" type="pres">
      <dgm:prSet presAssocID="{C1B18B8C-400F-4627-BFEF-9DE2BFA93F3F}" presName="aSpace" presStyleCnt="0"/>
      <dgm:spPr/>
    </dgm:pt>
    <dgm:pt modelId="{D8F4E149-8166-491C-A932-8B4661E6F81E}" type="pres">
      <dgm:prSet presAssocID="{57D2A93B-CBB6-47F6-B1CC-9679EEB8B7AF}" presName="aNode" presStyleLbl="fgAcc1" presStyleIdx="2" presStyleCnt="5">
        <dgm:presLayoutVars>
          <dgm:bulletEnabled val="1"/>
        </dgm:presLayoutVars>
      </dgm:prSet>
      <dgm:spPr>
        <a:prstGeom prst="roundRect">
          <a:avLst/>
        </a:prstGeom>
      </dgm:spPr>
      <dgm:t>
        <a:bodyPr/>
        <a:lstStyle/>
        <a:p>
          <a:endParaRPr lang="en-US"/>
        </a:p>
      </dgm:t>
    </dgm:pt>
    <dgm:pt modelId="{475ABD25-9636-457F-92F3-F569B1C668BC}" type="pres">
      <dgm:prSet presAssocID="{57D2A93B-CBB6-47F6-B1CC-9679EEB8B7AF}" presName="aSpace" presStyleCnt="0"/>
      <dgm:spPr/>
    </dgm:pt>
    <dgm:pt modelId="{456594A6-045E-432C-8452-93BEAA97B968}" type="pres">
      <dgm:prSet presAssocID="{D6EB1373-E067-44CE-8909-4D23B24AF359}" presName="aNode" presStyleLbl="fgAcc1" presStyleIdx="3" presStyleCnt="5">
        <dgm:presLayoutVars>
          <dgm:bulletEnabled val="1"/>
        </dgm:presLayoutVars>
      </dgm:prSet>
      <dgm:spPr>
        <a:prstGeom prst="roundRect">
          <a:avLst/>
        </a:prstGeom>
      </dgm:spPr>
      <dgm:t>
        <a:bodyPr/>
        <a:lstStyle/>
        <a:p>
          <a:endParaRPr lang="en-US"/>
        </a:p>
      </dgm:t>
    </dgm:pt>
    <dgm:pt modelId="{CA7F69C9-C7E6-47D5-AF76-D745FAB639DD}" type="pres">
      <dgm:prSet presAssocID="{D6EB1373-E067-44CE-8909-4D23B24AF359}" presName="aSpace" presStyleCnt="0"/>
      <dgm:spPr/>
    </dgm:pt>
    <dgm:pt modelId="{25100A61-4977-4691-A1AA-F83D742657BE}" type="pres">
      <dgm:prSet presAssocID="{814C7268-ED35-4AF4-9C4E-9BA6A103C761}" presName="aNode" presStyleLbl="fgAcc1" presStyleIdx="4" presStyleCnt="5">
        <dgm:presLayoutVars>
          <dgm:bulletEnabled val="1"/>
        </dgm:presLayoutVars>
      </dgm:prSet>
      <dgm:spPr>
        <a:prstGeom prst="roundRect">
          <a:avLst/>
        </a:prstGeom>
      </dgm:spPr>
      <dgm:t>
        <a:bodyPr/>
        <a:lstStyle/>
        <a:p>
          <a:endParaRPr lang="en-US"/>
        </a:p>
      </dgm:t>
    </dgm:pt>
    <dgm:pt modelId="{F91478A6-76DC-4F78-889D-509FA1DFCBBA}" type="pres">
      <dgm:prSet presAssocID="{814C7268-ED35-4AF4-9C4E-9BA6A103C761}" presName="aSpace" presStyleCnt="0"/>
      <dgm:spPr/>
    </dgm:pt>
  </dgm:ptLst>
  <dgm:cxnLst>
    <dgm:cxn modelId="{A346CFC1-10EF-4C46-8198-43B93BD3815C}" srcId="{3E124E4D-3EC4-450E-A9EA-5F8497745A03}" destId="{C1B18B8C-400F-4627-BFEF-9DE2BFA93F3F}" srcOrd="1" destOrd="0" parTransId="{2FE6E0DE-C9FC-4DD4-B1F1-96F7774B91E1}" sibTransId="{7DC987ED-D906-43DC-8D1E-74F0AFB17249}"/>
    <dgm:cxn modelId="{627A211B-7049-459A-9423-CFF470DF9C26}" srcId="{3E124E4D-3EC4-450E-A9EA-5F8497745A03}" destId="{57D2A93B-CBB6-47F6-B1CC-9679EEB8B7AF}" srcOrd="2" destOrd="0" parTransId="{3DE08025-759D-4C77-9CBC-0D5630D96BB7}" sibTransId="{FEFBAAA7-81E5-4C64-902B-07174966BBD1}"/>
    <dgm:cxn modelId="{308B1EA0-383F-4A0F-86FB-0546C190B07F}" type="presOf" srcId="{57D2A93B-CBB6-47F6-B1CC-9679EEB8B7AF}" destId="{D8F4E149-8166-491C-A932-8B4661E6F81E}" srcOrd="0" destOrd="0" presId="urn:microsoft.com/office/officeart/2005/8/layout/pyramid2"/>
    <dgm:cxn modelId="{ABF27025-64FE-450A-A7EE-3803607BE335}" srcId="{C1B18B8C-400F-4627-BFEF-9DE2BFA93F3F}" destId="{F7BA1F6C-524A-448D-A35E-5A2F44D7649E}" srcOrd="0" destOrd="0" parTransId="{6B99B004-C11D-4C90-82ED-9E811E2C8592}" sibTransId="{BB174C68-C2E4-4734-AE47-B20DC9B20D7D}"/>
    <dgm:cxn modelId="{1BAC4FDC-AC23-43DB-AAED-37DEDE2AD0EC}" type="presOf" srcId="{EFFEFDD6-F464-47FA-AA43-D74D6247CE4E}" destId="{0A4DA697-BF03-45D0-BBD7-F26DE2E8492B}" srcOrd="0" destOrd="0" presId="urn:microsoft.com/office/officeart/2005/8/layout/pyramid2"/>
    <dgm:cxn modelId="{7FDB4629-55B6-4BEE-A808-2D7ECE6C16E7}" type="presOf" srcId="{F7BA1F6C-524A-448D-A35E-5A2F44D7649E}" destId="{AEF5DEDC-1A29-4619-936A-7D033445E1AD}" srcOrd="0" destOrd="1" presId="urn:microsoft.com/office/officeart/2005/8/layout/pyramid2"/>
    <dgm:cxn modelId="{AD966FA7-2596-4560-A269-D8E763667793}" srcId="{3E124E4D-3EC4-450E-A9EA-5F8497745A03}" destId="{814C7268-ED35-4AF4-9C4E-9BA6A103C761}" srcOrd="4" destOrd="0" parTransId="{4AD889C2-2797-402D-B02C-DD165AC7076B}" sibTransId="{C11A9B63-A383-409D-A958-B0B30CD970A1}"/>
    <dgm:cxn modelId="{399EB01B-C3C9-4C47-9BF0-E3647E437D6D}" type="presOf" srcId="{D6EB1373-E067-44CE-8909-4D23B24AF359}" destId="{456594A6-045E-432C-8452-93BEAA97B968}" srcOrd="0" destOrd="0" presId="urn:microsoft.com/office/officeart/2005/8/layout/pyramid2"/>
    <dgm:cxn modelId="{2557484A-E4B5-49AB-BA17-ACBD7292255A}" srcId="{3E124E4D-3EC4-450E-A9EA-5F8497745A03}" destId="{D6EB1373-E067-44CE-8909-4D23B24AF359}" srcOrd="3" destOrd="0" parTransId="{A02AB2D2-C93A-4558-9858-98A5C8F3514A}" sibTransId="{69721589-7FAD-4DAF-98FD-D3BCE9D9C3C5}"/>
    <dgm:cxn modelId="{5B3F482D-7FCE-43B6-99C0-26EC07088A2C}" type="presOf" srcId="{814C7268-ED35-4AF4-9C4E-9BA6A103C761}" destId="{25100A61-4977-4691-A1AA-F83D742657BE}" srcOrd="0" destOrd="0" presId="urn:microsoft.com/office/officeart/2005/8/layout/pyramid2"/>
    <dgm:cxn modelId="{77035240-0567-49E6-A40D-039BDB876947}" type="presOf" srcId="{3E124E4D-3EC4-450E-A9EA-5F8497745A03}" destId="{F250EE97-A797-464B-B4FB-168297CA048D}" srcOrd="0" destOrd="0" presId="urn:microsoft.com/office/officeart/2005/8/layout/pyramid2"/>
    <dgm:cxn modelId="{7A330E14-551E-465F-87D4-99AF03E586F4}" srcId="{3E124E4D-3EC4-450E-A9EA-5F8497745A03}" destId="{EFFEFDD6-F464-47FA-AA43-D74D6247CE4E}" srcOrd="0" destOrd="0" parTransId="{1664A06D-658C-4C01-A5C4-9FEA4CD44BD7}" sibTransId="{FD5B2528-8DDE-4ABD-A269-56ED0C18C8AD}"/>
    <dgm:cxn modelId="{BE266CF7-EBD9-4C54-AA0F-5454EB76838F}" type="presOf" srcId="{C1B18B8C-400F-4627-BFEF-9DE2BFA93F3F}" destId="{AEF5DEDC-1A29-4619-936A-7D033445E1AD}" srcOrd="0" destOrd="0" presId="urn:microsoft.com/office/officeart/2005/8/layout/pyramid2"/>
    <dgm:cxn modelId="{ACB96744-84A8-457A-BA33-5D969F58B6DC}" type="presParOf" srcId="{F250EE97-A797-464B-B4FB-168297CA048D}" destId="{36AAD9BC-C14E-4834-AB13-BC8A92D03820}" srcOrd="0" destOrd="0" presId="urn:microsoft.com/office/officeart/2005/8/layout/pyramid2"/>
    <dgm:cxn modelId="{A60EF27B-26FE-4571-81BA-74CBEE206643}" type="presParOf" srcId="{F250EE97-A797-464B-B4FB-168297CA048D}" destId="{75222E40-705E-4C02-AEB3-A7ECC62B25A3}" srcOrd="1" destOrd="0" presId="urn:microsoft.com/office/officeart/2005/8/layout/pyramid2"/>
    <dgm:cxn modelId="{FF2429A3-806A-411F-928A-E04D4EE5F342}" type="presParOf" srcId="{75222E40-705E-4C02-AEB3-A7ECC62B25A3}" destId="{0A4DA697-BF03-45D0-BBD7-F26DE2E8492B}" srcOrd="0" destOrd="0" presId="urn:microsoft.com/office/officeart/2005/8/layout/pyramid2"/>
    <dgm:cxn modelId="{A3A75269-25A3-4E1D-846A-A915235F8505}" type="presParOf" srcId="{75222E40-705E-4C02-AEB3-A7ECC62B25A3}" destId="{D296FEEE-D9B3-4D7B-87EE-70536240A2FB}" srcOrd="1" destOrd="0" presId="urn:microsoft.com/office/officeart/2005/8/layout/pyramid2"/>
    <dgm:cxn modelId="{FEC92CA2-7B49-4AA9-9890-884CAD0D1CA8}" type="presParOf" srcId="{75222E40-705E-4C02-AEB3-A7ECC62B25A3}" destId="{AEF5DEDC-1A29-4619-936A-7D033445E1AD}" srcOrd="2" destOrd="0" presId="urn:microsoft.com/office/officeart/2005/8/layout/pyramid2"/>
    <dgm:cxn modelId="{FB9D39B6-E630-46AD-8D04-6B416123DBD7}" type="presParOf" srcId="{75222E40-705E-4C02-AEB3-A7ECC62B25A3}" destId="{30258518-CA9E-421E-843C-3F08DB465D35}" srcOrd="3" destOrd="0" presId="urn:microsoft.com/office/officeart/2005/8/layout/pyramid2"/>
    <dgm:cxn modelId="{9438DAC1-20B1-4D44-A0AB-25597A2C7161}" type="presParOf" srcId="{75222E40-705E-4C02-AEB3-A7ECC62B25A3}" destId="{D8F4E149-8166-491C-A932-8B4661E6F81E}" srcOrd="4" destOrd="0" presId="urn:microsoft.com/office/officeart/2005/8/layout/pyramid2"/>
    <dgm:cxn modelId="{1BAD79B6-7865-48D6-BF68-06AE6A05DD76}" type="presParOf" srcId="{75222E40-705E-4C02-AEB3-A7ECC62B25A3}" destId="{475ABD25-9636-457F-92F3-F569B1C668BC}" srcOrd="5" destOrd="0" presId="urn:microsoft.com/office/officeart/2005/8/layout/pyramid2"/>
    <dgm:cxn modelId="{2F04FA89-B512-47D5-8396-0C7EB4C7A164}" type="presParOf" srcId="{75222E40-705E-4C02-AEB3-A7ECC62B25A3}" destId="{456594A6-045E-432C-8452-93BEAA97B968}" srcOrd="6" destOrd="0" presId="urn:microsoft.com/office/officeart/2005/8/layout/pyramid2"/>
    <dgm:cxn modelId="{DDFAA053-6AFD-4FFE-B30A-BBB3AC5EFBF3}" type="presParOf" srcId="{75222E40-705E-4C02-AEB3-A7ECC62B25A3}" destId="{CA7F69C9-C7E6-47D5-AF76-D745FAB639DD}" srcOrd="7" destOrd="0" presId="urn:microsoft.com/office/officeart/2005/8/layout/pyramid2"/>
    <dgm:cxn modelId="{CE290BCA-D4E7-49A7-8CD4-556C6EA08C31}" type="presParOf" srcId="{75222E40-705E-4C02-AEB3-A7ECC62B25A3}" destId="{25100A61-4977-4691-A1AA-F83D742657BE}" srcOrd="8" destOrd="0" presId="urn:microsoft.com/office/officeart/2005/8/layout/pyramid2"/>
    <dgm:cxn modelId="{DAD026DC-A1F3-4C3B-BD82-FAE197B550DA}" type="presParOf" srcId="{75222E40-705E-4C02-AEB3-A7ECC62B25A3}" destId="{F91478A6-76DC-4F78-889D-509FA1DFCBBA}"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3E124E4D-3EC4-450E-A9EA-5F8497745A03}" type="doc">
      <dgm:prSet loTypeId="urn:microsoft.com/office/officeart/2005/8/layout/pyramid2" loCatId="pyramid" qsTypeId="urn:microsoft.com/office/officeart/2005/8/quickstyle/simple1" qsCatId="simple" csTypeId="urn:microsoft.com/office/officeart/2005/8/colors/accent2_5" csCatId="accent2" phldr="1"/>
      <dgm:spPr/>
    </dgm:pt>
    <dgm:pt modelId="{EFFEFDD6-F464-47FA-AA43-D74D6247CE4E}">
      <dgm:prSet phldrT="[Text]" custT="1"/>
      <dgm:spPr>
        <a:xfrm>
          <a:off x="2882860" y="452402"/>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Common Agenda</a:t>
          </a:r>
          <a:endParaRPr lang="en-US" sz="1200" b="1" dirty="0">
            <a:solidFill>
              <a:sysClr val="windowText" lastClr="000000">
                <a:hueOff val="0"/>
                <a:satOff val="0"/>
                <a:lumOff val="0"/>
                <a:alphaOff val="0"/>
              </a:sysClr>
            </a:solidFill>
            <a:latin typeface="Calibri"/>
            <a:ea typeface="+mn-ea"/>
            <a:cs typeface="+mn-cs"/>
          </a:endParaRPr>
        </a:p>
      </dgm:t>
    </dgm:pt>
    <dgm:pt modelId="{1664A06D-658C-4C01-A5C4-9FEA4CD44BD7}" type="parTrans" cxnId="{7A330E14-551E-465F-87D4-99AF03E586F4}">
      <dgm:prSet/>
      <dgm:spPr/>
      <dgm:t>
        <a:bodyPr/>
        <a:lstStyle/>
        <a:p>
          <a:endParaRPr lang="en-US" sz="3600"/>
        </a:p>
      </dgm:t>
    </dgm:pt>
    <dgm:pt modelId="{FD5B2528-8DDE-4ABD-A269-56ED0C18C8AD}" type="sibTrans" cxnId="{7A330E14-551E-465F-87D4-99AF03E586F4}">
      <dgm:prSet/>
      <dgm:spPr/>
      <dgm:t>
        <a:bodyPr/>
        <a:lstStyle/>
        <a:p>
          <a:endParaRPr lang="en-US" sz="3600"/>
        </a:p>
      </dgm:t>
    </dgm:pt>
    <dgm:pt modelId="{C1B18B8C-400F-4627-BFEF-9DE2BFA93F3F}">
      <dgm:prSet phldrT="[Text]" custT="1"/>
      <dgm:spPr>
        <a:xfrm>
          <a:off x="2882860" y="1175363"/>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1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Common Progress Measures</a:t>
          </a:r>
          <a:endParaRPr lang="en-US" sz="1200" b="1" dirty="0">
            <a:solidFill>
              <a:sysClr val="windowText" lastClr="000000">
                <a:hueOff val="0"/>
                <a:satOff val="0"/>
                <a:lumOff val="0"/>
                <a:alphaOff val="0"/>
              </a:sysClr>
            </a:solidFill>
            <a:latin typeface="Calibri"/>
            <a:ea typeface="+mn-ea"/>
            <a:cs typeface="+mn-cs"/>
          </a:endParaRPr>
        </a:p>
      </dgm:t>
    </dgm:pt>
    <dgm:pt modelId="{2FE6E0DE-C9FC-4DD4-B1F1-96F7774B91E1}" type="parTrans" cxnId="{A346CFC1-10EF-4C46-8198-43B93BD3815C}">
      <dgm:prSet/>
      <dgm:spPr/>
      <dgm:t>
        <a:bodyPr/>
        <a:lstStyle/>
        <a:p>
          <a:endParaRPr lang="en-US" sz="3600"/>
        </a:p>
      </dgm:t>
    </dgm:pt>
    <dgm:pt modelId="{7DC987ED-D906-43DC-8D1E-74F0AFB17249}" type="sibTrans" cxnId="{A346CFC1-10EF-4C46-8198-43B93BD3815C}">
      <dgm:prSet/>
      <dgm:spPr/>
      <dgm:t>
        <a:bodyPr/>
        <a:lstStyle/>
        <a:p>
          <a:endParaRPr lang="en-US" sz="3600"/>
        </a:p>
      </dgm:t>
    </dgm:pt>
    <dgm:pt modelId="{57D2A93B-CBB6-47F6-B1CC-9679EEB8B7AF}">
      <dgm:prSet phldrT="[Text]" custT="1"/>
      <dgm:spPr>
        <a:xfrm>
          <a:off x="2882860" y="1898325"/>
          <a:ext cx="2937747" cy="642632"/>
        </a:xfrm>
        <a:solidFill>
          <a:srgbClr val="CCCCFF"/>
        </a:solidFill>
        <a:ln w="25400" cap="flat" cmpd="sng" algn="ctr">
          <a:solidFill>
            <a:srgbClr val="C0504D">
              <a:alpha val="90000"/>
              <a:hueOff val="0"/>
              <a:satOff val="0"/>
              <a:lumOff val="0"/>
              <a:alphaOff val="-20000"/>
            </a:srgbClr>
          </a:solidFill>
          <a:prstDash val="solid"/>
        </a:ln>
        <a:effectLst/>
      </dgm:spPr>
      <dgm:t>
        <a:bodyPr/>
        <a:lstStyle/>
        <a:p>
          <a:pPr algn="ctr"/>
          <a:r>
            <a:rPr lang="en-US" sz="1800" b="1" dirty="0" smtClean="0">
              <a:solidFill>
                <a:sysClr val="windowText" lastClr="000000">
                  <a:hueOff val="0"/>
                  <a:satOff val="0"/>
                  <a:lumOff val="0"/>
                  <a:alphaOff val="0"/>
                </a:sysClr>
              </a:solidFill>
              <a:latin typeface="Calibri"/>
              <a:ea typeface="+mn-ea"/>
              <a:cs typeface="+mn-cs"/>
            </a:rPr>
            <a:t>Mutually Reinforcing Activities</a:t>
          </a:r>
          <a:endParaRPr lang="en-US" sz="1800" b="1" dirty="0">
            <a:solidFill>
              <a:sysClr val="windowText" lastClr="000000">
                <a:hueOff val="0"/>
                <a:satOff val="0"/>
                <a:lumOff val="0"/>
                <a:alphaOff val="0"/>
              </a:sysClr>
            </a:solidFill>
            <a:latin typeface="Calibri"/>
            <a:ea typeface="+mn-ea"/>
            <a:cs typeface="+mn-cs"/>
          </a:endParaRPr>
        </a:p>
      </dgm:t>
    </dgm:pt>
    <dgm:pt modelId="{3DE08025-759D-4C77-9CBC-0D5630D96BB7}" type="parTrans" cxnId="{627A211B-7049-459A-9423-CFF470DF9C26}">
      <dgm:prSet/>
      <dgm:spPr/>
      <dgm:t>
        <a:bodyPr/>
        <a:lstStyle/>
        <a:p>
          <a:endParaRPr lang="en-US" sz="3600"/>
        </a:p>
      </dgm:t>
    </dgm:pt>
    <dgm:pt modelId="{FEFBAAA7-81E5-4C64-902B-07174966BBD1}" type="sibTrans" cxnId="{627A211B-7049-459A-9423-CFF470DF9C26}">
      <dgm:prSet/>
      <dgm:spPr/>
      <dgm:t>
        <a:bodyPr/>
        <a:lstStyle/>
        <a:p>
          <a:endParaRPr lang="en-US" sz="3600"/>
        </a:p>
      </dgm:t>
    </dgm:pt>
    <dgm:pt modelId="{F1A685E3-8BE8-4B15-84F2-0F2131A98A5B}">
      <dgm:prSet custT="1"/>
      <dgm:spPr>
        <a:xfrm>
          <a:off x="2882860" y="1898325"/>
          <a:ext cx="2937747" cy="642632"/>
        </a:xfrm>
        <a:solidFill>
          <a:srgbClr val="CCCCFF"/>
        </a:solidFill>
        <a:ln w="25400" cap="flat" cmpd="sng" algn="ctr">
          <a:solidFill>
            <a:srgbClr val="C0504D">
              <a:alpha val="90000"/>
              <a:hueOff val="0"/>
              <a:satOff val="0"/>
              <a:lumOff val="0"/>
              <a:alphaOff val="-20000"/>
            </a:srgbClr>
          </a:solidFill>
          <a:prstDash val="solid"/>
        </a:ln>
        <a:effectLst/>
      </dgm:spPr>
      <dgm:t>
        <a:bodyPr/>
        <a:lstStyle/>
        <a:p>
          <a:pPr algn="ctr"/>
          <a:r>
            <a:rPr lang="en-US" sz="1400" dirty="0" smtClean="0">
              <a:solidFill>
                <a:sysClr val="windowText" lastClr="000000">
                  <a:hueOff val="0"/>
                  <a:satOff val="0"/>
                  <a:lumOff val="0"/>
                  <a:alphaOff val="0"/>
                </a:sysClr>
              </a:solidFill>
              <a:latin typeface="Calibri"/>
              <a:ea typeface="+mn-ea"/>
              <a:cs typeface="+mn-cs"/>
            </a:rPr>
            <a:t>Expertise is leveraged for overall good</a:t>
          </a:r>
          <a:endParaRPr lang="en-US" sz="1400" dirty="0">
            <a:solidFill>
              <a:sysClr val="windowText" lastClr="000000">
                <a:hueOff val="0"/>
                <a:satOff val="0"/>
                <a:lumOff val="0"/>
                <a:alphaOff val="0"/>
              </a:sysClr>
            </a:solidFill>
            <a:latin typeface="Calibri"/>
            <a:ea typeface="+mn-ea"/>
            <a:cs typeface="+mn-cs"/>
          </a:endParaRPr>
        </a:p>
      </dgm:t>
    </dgm:pt>
    <dgm:pt modelId="{47208EA7-D0AD-4068-A9E2-8CF2A141354D}" type="parTrans" cxnId="{29CEF5F5-846F-48FC-8457-95CDB9193741}">
      <dgm:prSet/>
      <dgm:spPr/>
      <dgm:t>
        <a:bodyPr/>
        <a:lstStyle/>
        <a:p>
          <a:endParaRPr lang="en-US" sz="3600"/>
        </a:p>
      </dgm:t>
    </dgm:pt>
    <dgm:pt modelId="{FDC28581-B197-4AA6-A6C6-CB6EBC47D873}" type="sibTrans" cxnId="{29CEF5F5-846F-48FC-8457-95CDB9193741}">
      <dgm:prSet/>
      <dgm:spPr/>
      <dgm:t>
        <a:bodyPr/>
        <a:lstStyle/>
        <a:p>
          <a:endParaRPr lang="en-US" sz="3600"/>
        </a:p>
      </dgm:t>
    </dgm:pt>
    <dgm:pt modelId="{D6EB1373-E067-44CE-8909-4D23B24AF359}">
      <dgm:prSet custT="1"/>
      <dgm:spPr>
        <a:xfrm>
          <a:off x="2882860" y="2621286"/>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3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Communications</a:t>
          </a:r>
          <a:endParaRPr lang="en-US" sz="1200" b="1" dirty="0">
            <a:solidFill>
              <a:sysClr val="windowText" lastClr="000000">
                <a:hueOff val="0"/>
                <a:satOff val="0"/>
                <a:lumOff val="0"/>
                <a:alphaOff val="0"/>
              </a:sysClr>
            </a:solidFill>
            <a:latin typeface="Calibri"/>
            <a:ea typeface="+mn-ea"/>
            <a:cs typeface="+mn-cs"/>
          </a:endParaRPr>
        </a:p>
      </dgm:t>
    </dgm:pt>
    <dgm:pt modelId="{A02AB2D2-C93A-4558-9858-98A5C8F3514A}" type="parTrans" cxnId="{2557484A-E4B5-49AB-BA17-ACBD7292255A}">
      <dgm:prSet/>
      <dgm:spPr/>
      <dgm:t>
        <a:bodyPr/>
        <a:lstStyle/>
        <a:p>
          <a:endParaRPr lang="en-US" sz="3600"/>
        </a:p>
      </dgm:t>
    </dgm:pt>
    <dgm:pt modelId="{69721589-7FAD-4DAF-98FD-D3BCE9D9C3C5}" type="sibTrans" cxnId="{2557484A-E4B5-49AB-BA17-ACBD7292255A}">
      <dgm:prSet/>
      <dgm:spPr/>
      <dgm:t>
        <a:bodyPr/>
        <a:lstStyle/>
        <a:p>
          <a:endParaRPr lang="en-US" sz="3600"/>
        </a:p>
      </dgm:t>
    </dgm:pt>
    <dgm:pt modelId="{814C7268-ED35-4AF4-9C4E-9BA6A103C761}">
      <dgm:prSet custT="1"/>
      <dgm:spPr>
        <a:xfrm>
          <a:off x="2882860" y="3344248"/>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4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Backbone Organization</a:t>
          </a:r>
          <a:endParaRPr lang="en-US" sz="1200" b="1" dirty="0">
            <a:solidFill>
              <a:sysClr val="windowText" lastClr="000000">
                <a:hueOff val="0"/>
                <a:satOff val="0"/>
                <a:lumOff val="0"/>
                <a:alphaOff val="0"/>
              </a:sysClr>
            </a:solidFill>
            <a:latin typeface="Calibri"/>
            <a:ea typeface="+mn-ea"/>
            <a:cs typeface="+mn-cs"/>
          </a:endParaRPr>
        </a:p>
      </dgm:t>
    </dgm:pt>
    <dgm:pt modelId="{4AD889C2-2797-402D-B02C-DD165AC7076B}" type="parTrans" cxnId="{AD966FA7-2596-4560-A269-D8E763667793}">
      <dgm:prSet/>
      <dgm:spPr/>
      <dgm:t>
        <a:bodyPr/>
        <a:lstStyle/>
        <a:p>
          <a:endParaRPr lang="en-US" sz="3600"/>
        </a:p>
      </dgm:t>
    </dgm:pt>
    <dgm:pt modelId="{C11A9B63-A383-409D-A958-B0B30CD970A1}" type="sibTrans" cxnId="{AD966FA7-2596-4560-A269-D8E763667793}">
      <dgm:prSet/>
      <dgm:spPr/>
      <dgm:t>
        <a:bodyPr/>
        <a:lstStyle/>
        <a:p>
          <a:endParaRPr lang="en-US" sz="3600"/>
        </a:p>
      </dgm:t>
    </dgm:pt>
    <dgm:pt modelId="{F250EE97-A797-464B-B4FB-168297CA048D}" type="pres">
      <dgm:prSet presAssocID="{3E124E4D-3EC4-450E-A9EA-5F8497745A03}" presName="compositeShape" presStyleCnt="0">
        <dgm:presLayoutVars>
          <dgm:dir/>
          <dgm:resizeHandles/>
        </dgm:presLayoutVars>
      </dgm:prSet>
      <dgm:spPr/>
    </dgm:pt>
    <dgm:pt modelId="{36AAD9BC-C14E-4834-AB13-BC8A92D03820}" type="pres">
      <dgm:prSet presAssocID="{3E124E4D-3EC4-450E-A9EA-5F8497745A03}" presName="pyramid" presStyleLbl="node1" presStyleIdx="0" presStyleCnt="1"/>
      <dgm:spPr>
        <a:xfrm>
          <a:off x="623054" y="0"/>
          <a:ext cx="4519612" cy="4519612"/>
        </a:xfrm>
        <a:prstGeom prst="triangle">
          <a:avLst/>
        </a:prstGeom>
        <a:solidFill>
          <a:srgbClr val="154780"/>
        </a:solidFill>
        <a:ln w="25400" cap="flat" cmpd="sng" algn="ctr">
          <a:solidFill>
            <a:sysClr val="window" lastClr="FFFFFF">
              <a:hueOff val="0"/>
              <a:satOff val="0"/>
              <a:lumOff val="0"/>
              <a:alphaOff val="0"/>
            </a:sysClr>
          </a:solidFill>
          <a:prstDash val="solid"/>
        </a:ln>
        <a:effectLst/>
      </dgm:spPr>
    </dgm:pt>
    <dgm:pt modelId="{75222E40-705E-4C02-AEB3-A7ECC62B25A3}" type="pres">
      <dgm:prSet presAssocID="{3E124E4D-3EC4-450E-A9EA-5F8497745A03}" presName="theList" presStyleCnt="0"/>
      <dgm:spPr/>
    </dgm:pt>
    <dgm:pt modelId="{0A4DA697-BF03-45D0-BBD7-F26DE2E8492B}" type="pres">
      <dgm:prSet presAssocID="{EFFEFDD6-F464-47FA-AA43-D74D6247CE4E}" presName="aNode" presStyleLbl="fgAcc1" presStyleIdx="0" presStyleCnt="5">
        <dgm:presLayoutVars>
          <dgm:bulletEnabled val="1"/>
        </dgm:presLayoutVars>
      </dgm:prSet>
      <dgm:spPr>
        <a:prstGeom prst="roundRect">
          <a:avLst/>
        </a:prstGeom>
      </dgm:spPr>
      <dgm:t>
        <a:bodyPr/>
        <a:lstStyle/>
        <a:p>
          <a:endParaRPr lang="en-US"/>
        </a:p>
      </dgm:t>
    </dgm:pt>
    <dgm:pt modelId="{D296FEEE-D9B3-4D7B-87EE-70536240A2FB}" type="pres">
      <dgm:prSet presAssocID="{EFFEFDD6-F464-47FA-AA43-D74D6247CE4E}" presName="aSpace" presStyleCnt="0"/>
      <dgm:spPr/>
    </dgm:pt>
    <dgm:pt modelId="{AEF5DEDC-1A29-4619-936A-7D033445E1AD}" type="pres">
      <dgm:prSet presAssocID="{C1B18B8C-400F-4627-BFEF-9DE2BFA93F3F}" presName="aNode" presStyleLbl="fgAcc1" presStyleIdx="1" presStyleCnt="5">
        <dgm:presLayoutVars>
          <dgm:bulletEnabled val="1"/>
        </dgm:presLayoutVars>
      </dgm:prSet>
      <dgm:spPr>
        <a:prstGeom prst="roundRect">
          <a:avLst/>
        </a:prstGeom>
      </dgm:spPr>
      <dgm:t>
        <a:bodyPr/>
        <a:lstStyle/>
        <a:p>
          <a:endParaRPr lang="en-US"/>
        </a:p>
      </dgm:t>
    </dgm:pt>
    <dgm:pt modelId="{30258518-CA9E-421E-843C-3F08DB465D35}" type="pres">
      <dgm:prSet presAssocID="{C1B18B8C-400F-4627-BFEF-9DE2BFA93F3F}" presName="aSpace" presStyleCnt="0"/>
      <dgm:spPr/>
    </dgm:pt>
    <dgm:pt modelId="{D8F4E149-8166-491C-A932-8B4661E6F81E}" type="pres">
      <dgm:prSet presAssocID="{57D2A93B-CBB6-47F6-B1CC-9679EEB8B7AF}" presName="aNode" presStyleLbl="fgAcc1" presStyleIdx="2" presStyleCnt="5" custScaleX="185006" custScaleY="201402">
        <dgm:presLayoutVars>
          <dgm:bulletEnabled val="1"/>
        </dgm:presLayoutVars>
      </dgm:prSet>
      <dgm:spPr>
        <a:prstGeom prst="roundRect">
          <a:avLst/>
        </a:prstGeom>
      </dgm:spPr>
      <dgm:t>
        <a:bodyPr/>
        <a:lstStyle/>
        <a:p>
          <a:endParaRPr lang="en-US"/>
        </a:p>
      </dgm:t>
    </dgm:pt>
    <dgm:pt modelId="{475ABD25-9636-457F-92F3-F569B1C668BC}" type="pres">
      <dgm:prSet presAssocID="{57D2A93B-CBB6-47F6-B1CC-9679EEB8B7AF}" presName="aSpace" presStyleCnt="0"/>
      <dgm:spPr/>
    </dgm:pt>
    <dgm:pt modelId="{456594A6-045E-432C-8452-93BEAA97B968}" type="pres">
      <dgm:prSet presAssocID="{D6EB1373-E067-44CE-8909-4D23B24AF359}" presName="aNode" presStyleLbl="fgAcc1" presStyleIdx="3" presStyleCnt="5">
        <dgm:presLayoutVars>
          <dgm:bulletEnabled val="1"/>
        </dgm:presLayoutVars>
      </dgm:prSet>
      <dgm:spPr>
        <a:prstGeom prst="roundRect">
          <a:avLst/>
        </a:prstGeom>
      </dgm:spPr>
      <dgm:t>
        <a:bodyPr/>
        <a:lstStyle/>
        <a:p>
          <a:endParaRPr lang="en-US"/>
        </a:p>
      </dgm:t>
    </dgm:pt>
    <dgm:pt modelId="{CA7F69C9-C7E6-47D5-AF76-D745FAB639DD}" type="pres">
      <dgm:prSet presAssocID="{D6EB1373-E067-44CE-8909-4D23B24AF359}" presName="aSpace" presStyleCnt="0"/>
      <dgm:spPr/>
    </dgm:pt>
    <dgm:pt modelId="{25100A61-4977-4691-A1AA-F83D742657BE}" type="pres">
      <dgm:prSet presAssocID="{814C7268-ED35-4AF4-9C4E-9BA6A103C761}" presName="aNode" presStyleLbl="fgAcc1" presStyleIdx="4" presStyleCnt="5">
        <dgm:presLayoutVars>
          <dgm:bulletEnabled val="1"/>
        </dgm:presLayoutVars>
      </dgm:prSet>
      <dgm:spPr>
        <a:prstGeom prst="roundRect">
          <a:avLst/>
        </a:prstGeom>
      </dgm:spPr>
      <dgm:t>
        <a:bodyPr/>
        <a:lstStyle/>
        <a:p>
          <a:endParaRPr lang="en-US"/>
        </a:p>
      </dgm:t>
    </dgm:pt>
    <dgm:pt modelId="{F91478A6-76DC-4F78-889D-509FA1DFCBBA}" type="pres">
      <dgm:prSet presAssocID="{814C7268-ED35-4AF4-9C4E-9BA6A103C761}" presName="aSpace" presStyleCnt="0"/>
      <dgm:spPr/>
    </dgm:pt>
  </dgm:ptLst>
  <dgm:cxnLst>
    <dgm:cxn modelId="{E32A0DA9-3CE3-4020-991D-4EBB92B96205}" type="presOf" srcId="{C1B18B8C-400F-4627-BFEF-9DE2BFA93F3F}" destId="{AEF5DEDC-1A29-4619-936A-7D033445E1AD}" srcOrd="0" destOrd="0" presId="urn:microsoft.com/office/officeart/2005/8/layout/pyramid2"/>
    <dgm:cxn modelId="{A346CFC1-10EF-4C46-8198-43B93BD3815C}" srcId="{3E124E4D-3EC4-450E-A9EA-5F8497745A03}" destId="{C1B18B8C-400F-4627-BFEF-9DE2BFA93F3F}" srcOrd="1" destOrd="0" parTransId="{2FE6E0DE-C9FC-4DD4-B1F1-96F7774B91E1}" sibTransId="{7DC987ED-D906-43DC-8D1E-74F0AFB17249}"/>
    <dgm:cxn modelId="{F0192632-AF49-47E7-8F76-2B840D5F4967}" type="presOf" srcId="{F1A685E3-8BE8-4B15-84F2-0F2131A98A5B}" destId="{D8F4E149-8166-491C-A932-8B4661E6F81E}" srcOrd="0" destOrd="1" presId="urn:microsoft.com/office/officeart/2005/8/layout/pyramid2"/>
    <dgm:cxn modelId="{F6BDB8FA-EAC1-4B01-BD69-F7D93C7C507A}" type="presOf" srcId="{814C7268-ED35-4AF4-9C4E-9BA6A103C761}" destId="{25100A61-4977-4691-A1AA-F83D742657BE}" srcOrd="0" destOrd="0" presId="urn:microsoft.com/office/officeart/2005/8/layout/pyramid2"/>
    <dgm:cxn modelId="{849EE9D2-81DB-4874-9502-D7AC5F36D3E3}" type="presOf" srcId="{D6EB1373-E067-44CE-8909-4D23B24AF359}" destId="{456594A6-045E-432C-8452-93BEAA97B968}" srcOrd="0" destOrd="0" presId="urn:microsoft.com/office/officeart/2005/8/layout/pyramid2"/>
    <dgm:cxn modelId="{627A211B-7049-459A-9423-CFF470DF9C26}" srcId="{3E124E4D-3EC4-450E-A9EA-5F8497745A03}" destId="{57D2A93B-CBB6-47F6-B1CC-9679EEB8B7AF}" srcOrd="2" destOrd="0" parTransId="{3DE08025-759D-4C77-9CBC-0D5630D96BB7}" sibTransId="{FEFBAAA7-81E5-4C64-902B-07174966BBD1}"/>
    <dgm:cxn modelId="{AD966FA7-2596-4560-A269-D8E763667793}" srcId="{3E124E4D-3EC4-450E-A9EA-5F8497745A03}" destId="{814C7268-ED35-4AF4-9C4E-9BA6A103C761}" srcOrd="4" destOrd="0" parTransId="{4AD889C2-2797-402D-B02C-DD165AC7076B}" sibTransId="{C11A9B63-A383-409D-A958-B0B30CD970A1}"/>
    <dgm:cxn modelId="{46D68E8E-A5A1-4619-B3A2-D7AE4B9FA33A}" type="presOf" srcId="{57D2A93B-CBB6-47F6-B1CC-9679EEB8B7AF}" destId="{D8F4E149-8166-491C-A932-8B4661E6F81E}" srcOrd="0" destOrd="0" presId="urn:microsoft.com/office/officeart/2005/8/layout/pyramid2"/>
    <dgm:cxn modelId="{2557484A-E4B5-49AB-BA17-ACBD7292255A}" srcId="{3E124E4D-3EC4-450E-A9EA-5F8497745A03}" destId="{D6EB1373-E067-44CE-8909-4D23B24AF359}" srcOrd="3" destOrd="0" parTransId="{A02AB2D2-C93A-4558-9858-98A5C8F3514A}" sibTransId="{69721589-7FAD-4DAF-98FD-D3BCE9D9C3C5}"/>
    <dgm:cxn modelId="{A1C541BF-3B51-46BF-8E7D-74CA991F385E}" type="presOf" srcId="{3E124E4D-3EC4-450E-A9EA-5F8497745A03}" destId="{F250EE97-A797-464B-B4FB-168297CA048D}" srcOrd="0" destOrd="0" presId="urn:microsoft.com/office/officeart/2005/8/layout/pyramid2"/>
    <dgm:cxn modelId="{29CEF5F5-846F-48FC-8457-95CDB9193741}" srcId="{57D2A93B-CBB6-47F6-B1CC-9679EEB8B7AF}" destId="{F1A685E3-8BE8-4B15-84F2-0F2131A98A5B}" srcOrd="0" destOrd="0" parTransId="{47208EA7-D0AD-4068-A9E2-8CF2A141354D}" sibTransId="{FDC28581-B197-4AA6-A6C6-CB6EBC47D873}"/>
    <dgm:cxn modelId="{7A330E14-551E-465F-87D4-99AF03E586F4}" srcId="{3E124E4D-3EC4-450E-A9EA-5F8497745A03}" destId="{EFFEFDD6-F464-47FA-AA43-D74D6247CE4E}" srcOrd="0" destOrd="0" parTransId="{1664A06D-658C-4C01-A5C4-9FEA4CD44BD7}" sibTransId="{FD5B2528-8DDE-4ABD-A269-56ED0C18C8AD}"/>
    <dgm:cxn modelId="{4D185F3E-5ACD-4354-B227-7339D47766C9}" type="presOf" srcId="{EFFEFDD6-F464-47FA-AA43-D74D6247CE4E}" destId="{0A4DA697-BF03-45D0-BBD7-F26DE2E8492B}" srcOrd="0" destOrd="0" presId="urn:microsoft.com/office/officeart/2005/8/layout/pyramid2"/>
    <dgm:cxn modelId="{4BC58D7F-C5F9-4B14-B933-22B7ECC0E329}" type="presParOf" srcId="{F250EE97-A797-464B-B4FB-168297CA048D}" destId="{36AAD9BC-C14E-4834-AB13-BC8A92D03820}" srcOrd="0" destOrd="0" presId="urn:microsoft.com/office/officeart/2005/8/layout/pyramid2"/>
    <dgm:cxn modelId="{D6D1623E-CE89-4491-A853-6603C2856A2B}" type="presParOf" srcId="{F250EE97-A797-464B-B4FB-168297CA048D}" destId="{75222E40-705E-4C02-AEB3-A7ECC62B25A3}" srcOrd="1" destOrd="0" presId="urn:microsoft.com/office/officeart/2005/8/layout/pyramid2"/>
    <dgm:cxn modelId="{A44E3594-3AB7-40A0-A984-0313DFB0EA86}" type="presParOf" srcId="{75222E40-705E-4C02-AEB3-A7ECC62B25A3}" destId="{0A4DA697-BF03-45D0-BBD7-F26DE2E8492B}" srcOrd="0" destOrd="0" presId="urn:microsoft.com/office/officeart/2005/8/layout/pyramid2"/>
    <dgm:cxn modelId="{7C025C38-AF21-4E03-A735-6B66281FD78E}" type="presParOf" srcId="{75222E40-705E-4C02-AEB3-A7ECC62B25A3}" destId="{D296FEEE-D9B3-4D7B-87EE-70536240A2FB}" srcOrd="1" destOrd="0" presId="urn:microsoft.com/office/officeart/2005/8/layout/pyramid2"/>
    <dgm:cxn modelId="{84C154BA-CBD5-4225-950A-D7C34F4F853A}" type="presParOf" srcId="{75222E40-705E-4C02-AEB3-A7ECC62B25A3}" destId="{AEF5DEDC-1A29-4619-936A-7D033445E1AD}" srcOrd="2" destOrd="0" presId="urn:microsoft.com/office/officeart/2005/8/layout/pyramid2"/>
    <dgm:cxn modelId="{ECE354C7-27FA-40C5-94DD-2C5E50D22354}" type="presParOf" srcId="{75222E40-705E-4C02-AEB3-A7ECC62B25A3}" destId="{30258518-CA9E-421E-843C-3F08DB465D35}" srcOrd="3" destOrd="0" presId="urn:microsoft.com/office/officeart/2005/8/layout/pyramid2"/>
    <dgm:cxn modelId="{23A141E0-F1B4-4ECC-A3CA-45AAAB234F9D}" type="presParOf" srcId="{75222E40-705E-4C02-AEB3-A7ECC62B25A3}" destId="{D8F4E149-8166-491C-A932-8B4661E6F81E}" srcOrd="4" destOrd="0" presId="urn:microsoft.com/office/officeart/2005/8/layout/pyramid2"/>
    <dgm:cxn modelId="{025D13DD-14CB-4D62-98D6-1DFB6060DC82}" type="presParOf" srcId="{75222E40-705E-4C02-AEB3-A7ECC62B25A3}" destId="{475ABD25-9636-457F-92F3-F569B1C668BC}" srcOrd="5" destOrd="0" presId="urn:microsoft.com/office/officeart/2005/8/layout/pyramid2"/>
    <dgm:cxn modelId="{6CFA740A-848B-40F6-8F6F-407D27379B51}" type="presParOf" srcId="{75222E40-705E-4C02-AEB3-A7ECC62B25A3}" destId="{456594A6-045E-432C-8452-93BEAA97B968}" srcOrd="6" destOrd="0" presId="urn:microsoft.com/office/officeart/2005/8/layout/pyramid2"/>
    <dgm:cxn modelId="{2328776E-09D9-4D7A-A5D7-CDCA65FE8115}" type="presParOf" srcId="{75222E40-705E-4C02-AEB3-A7ECC62B25A3}" destId="{CA7F69C9-C7E6-47D5-AF76-D745FAB639DD}" srcOrd="7" destOrd="0" presId="urn:microsoft.com/office/officeart/2005/8/layout/pyramid2"/>
    <dgm:cxn modelId="{08D071EE-6789-4FC6-B1BC-A0D911366A31}" type="presParOf" srcId="{75222E40-705E-4C02-AEB3-A7ECC62B25A3}" destId="{25100A61-4977-4691-A1AA-F83D742657BE}" srcOrd="8" destOrd="0" presId="urn:microsoft.com/office/officeart/2005/8/layout/pyramid2"/>
    <dgm:cxn modelId="{B8A0A390-CE25-47B6-8D3A-161AD9E853DD}" type="presParOf" srcId="{75222E40-705E-4C02-AEB3-A7ECC62B25A3}" destId="{F91478A6-76DC-4F78-889D-509FA1DFCBBA}"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E124E4D-3EC4-450E-A9EA-5F8497745A03}" type="doc">
      <dgm:prSet loTypeId="urn:microsoft.com/office/officeart/2005/8/layout/pyramid2" loCatId="pyramid" qsTypeId="urn:microsoft.com/office/officeart/2005/8/quickstyle/simple1" qsCatId="simple" csTypeId="urn:microsoft.com/office/officeart/2005/8/colors/accent2_5" csCatId="accent2" phldr="1"/>
      <dgm:spPr/>
    </dgm:pt>
    <dgm:pt modelId="{EFFEFDD6-F464-47FA-AA43-D74D6247CE4E}">
      <dgm:prSet phldrT="[Text]" custT="1"/>
      <dgm:spPr>
        <a:xfrm>
          <a:off x="2882860" y="452402"/>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Common Agenda</a:t>
          </a:r>
          <a:endParaRPr lang="en-US" sz="1200" b="1" dirty="0">
            <a:solidFill>
              <a:sysClr val="windowText" lastClr="000000">
                <a:hueOff val="0"/>
                <a:satOff val="0"/>
                <a:lumOff val="0"/>
                <a:alphaOff val="0"/>
              </a:sysClr>
            </a:solidFill>
            <a:latin typeface="Calibri"/>
            <a:ea typeface="+mn-ea"/>
            <a:cs typeface="+mn-cs"/>
          </a:endParaRPr>
        </a:p>
      </dgm:t>
    </dgm:pt>
    <dgm:pt modelId="{1664A06D-658C-4C01-A5C4-9FEA4CD44BD7}" type="parTrans" cxnId="{7A330E14-551E-465F-87D4-99AF03E586F4}">
      <dgm:prSet/>
      <dgm:spPr/>
      <dgm:t>
        <a:bodyPr/>
        <a:lstStyle/>
        <a:p>
          <a:endParaRPr lang="en-US" sz="3600"/>
        </a:p>
      </dgm:t>
    </dgm:pt>
    <dgm:pt modelId="{FD5B2528-8DDE-4ABD-A269-56ED0C18C8AD}" type="sibTrans" cxnId="{7A330E14-551E-465F-87D4-99AF03E586F4}">
      <dgm:prSet/>
      <dgm:spPr/>
      <dgm:t>
        <a:bodyPr/>
        <a:lstStyle/>
        <a:p>
          <a:endParaRPr lang="en-US" sz="3600"/>
        </a:p>
      </dgm:t>
    </dgm:pt>
    <dgm:pt modelId="{C1B18B8C-400F-4627-BFEF-9DE2BFA93F3F}">
      <dgm:prSet phldrT="[Text]" custT="1"/>
      <dgm:spPr>
        <a:xfrm>
          <a:off x="2882860" y="1175363"/>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1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Common Progress Measures</a:t>
          </a:r>
          <a:endParaRPr lang="en-US" sz="1200" b="1" dirty="0">
            <a:solidFill>
              <a:sysClr val="windowText" lastClr="000000">
                <a:hueOff val="0"/>
                <a:satOff val="0"/>
                <a:lumOff val="0"/>
                <a:alphaOff val="0"/>
              </a:sysClr>
            </a:solidFill>
            <a:latin typeface="Calibri"/>
            <a:ea typeface="+mn-ea"/>
            <a:cs typeface="+mn-cs"/>
          </a:endParaRPr>
        </a:p>
      </dgm:t>
    </dgm:pt>
    <dgm:pt modelId="{2FE6E0DE-C9FC-4DD4-B1F1-96F7774B91E1}" type="parTrans" cxnId="{A346CFC1-10EF-4C46-8198-43B93BD3815C}">
      <dgm:prSet/>
      <dgm:spPr/>
      <dgm:t>
        <a:bodyPr/>
        <a:lstStyle/>
        <a:p>
          <a:endParaRPr lang="en-US" sz="3600"/>
        </a:p>
      </dgm:t>
    </dgm:pt>
    <dgm:pt modelId="{7DC987ED-D906-43DC-8D1E-74F0AFB17249}" type="sibTrans" cxnId="{A346CFC1-10EF-4C46-8198-43B93BD3815C}">
      <dgm:prSet/>
      <dgm:spPr/>
      <dgm:t>
        <a:bodyPr/>
        <a:lstStyle/>
        <a:p>
          <a:endParaRPr lang="en-US" sz="3600"/>
        </a:p>
      </dgm:t>
    </dgm:pt>
    <dgm:pt modelId="{57D2A93B-CBB6-47F6-B1CC-9679EEB8B7AF}">
      <dgm:prSet phldrT="[Text]" custT="1"/>
      <dgm:spPr>
        <a:xfrm>
          <a:off x="2882860" y="1898325"/>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2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Mutually Reinforcing Activities</a:t>
          </a:r>
          <a:endParaRPr lang="en-US" sz="1200" b="1" dirty="0">
            <a:solidFill>
              <a:sysClr val="windowText" lastClr="000000">
                <a:hueOff val="0"/>
                <a:satOff val="0"/>
                <a:lumOff val="0"/>
                <a:alphaOff val="0"/>
              </a:sysClr>
            </a:solidFill>
            <a:latin typeface="Calibri"/>
            <a:ea typeface="+mn-ea"/>
            <a:cs typeface="+mn-cs"/>
          </a:endParaRPr>
        </a:p>
      </dgm:t>
    </dgm:pt>
    <dgm:pt modelId="{3DE08025-759D-4C77-9CBC-0D5630D96BB7}" type="parTrans" cxnId="{627A211B-7049-459A-9423-CFF470DF9C26}">
      <dgm:prSet/>
      <dgm:spPr/>
      <dgm:t>
        <a:bodyPr/>
        <a:lstStyle/>
        <a:p>
          <a:endParaRPr lang="en-US" sz="3600"/>
        </a:p>
      </dgm:t>
    </dgm:pt>
    <dgm:pt modelId="{FEFBAAA7-81E5-4C64-902B-07174966BBD1}" type="sibTrans" cxnId="{627A211B-7049-459A-9423-CFF470DF9C26}">
      <dgm:prSet/>
      <dgm:spPr/>
      <dgm:t>
        <a:bodyPr/>
        <a:lstStyle/>
        <a:p>
          <a:endParaRPr lang="en-US" sz="3600"/>
        </a:p>
      </dgm:t>
    </dgm:pt>
    <dgm:pt modelId="{D6EB1373-E067-44CE-8909-4D23B24AF359}">
      <dgm:prSet custT="1"/>
      <dgm:spPr>
        <a:xfrm>
          <a:off x="2882860" y="2621286"/>
          <a:ext cx="2937747" cy="642632"/>
        </a:xfrm>
        <a:solidFill>
          <a:srgbClr val="CCFFFF"/>
        </a:solidFill>
        <a:ln w="25400" cap="flat" cmpd="sng" algn="ctr">
          <a:solidFill>
            <a:srgbClr val="C0504D">
              <a:alpha val="90000"/>
              <a:hueOff val="0"/>
              <a:satOff val="0"/>
              <a:lumOff val="0"/>
              <a:alphaOff val="-30000"/>
            </a:srgbClr>
          </a:solidFill>
          <a:prstDash val="solid"/>
        </a:ln>
        <a:effectLst/>
      </dgm:spPr>
      <dgm:t>
        <a:bodyPr/>
        <a:lstStyle/>
        <a:p>
          <a:pPr algn="ctr"/>
          <a:r>
            <a:rPr lang="en-US" sz="1800" b="1" dirty="0" smtClean="0">
              <a:solidFill>
                <a:sysClr val="windowText" lastClr="000000">
                  <a:hueOff val="0"/>
                  <a:satOff val="0"/>
                  <a:lumOff val="0"/>
                  <a:alphaOff val="0"/>
                </a:sysClr>
              </a:solidFill>
              <a:latin typeface="Calibri"/>
              <a:ea typeface="+mn-ea"/>
              <a:cs typeface="+mn-cs"/>
            </a:rPr>
            <a:t>Communications</a:t>
          </a:r>
          <a:endParaRPr lang="en-US" sz="1800" b="1" dirty="0">
            <a:solidFill>
              <a:sysClr val="windowText" lastClr="000000">
                <a:hueOff val="0"/>
                <a:satOff val="0"/>
                <a:lumOff val="0"/>
                <a:alphaOff val="0"/>
              </a:sysClr>
            </a:solidFill>
            <a:latin typeface="Calibri"/>
            <a:ea typeface="+mn-ea"/>
            <a:cs typeface="+mn-cs"/>
          </a:endParaRPr>
        </a:p>
      </dgm:t>
    </dgm:pt>
    <dgm:pt modelId="{A02AB2D2-C93A-4558-9858-98A5C8F3514A}" type="parTrans" cxnId="{2557484A-E4B5-49AB-BA17-ACBD7292255A}">
      <dgm:prSet/>
      <dgm:spPr/>
      <dgm:t>
        <a:bodyPr/>
        <a:lstStyle/>
        <a:p>
          <a:endParaRPr lang="en-US" sz="3600"/>
        </a:p>
      </dgm:t>
    </dgm:pt>
    <dgm:pt modelId="{69721589-7FAD-4DAF-98FD-D3BCE9D9C3C5}" type="sibTrans" cxnId="{2557484A-E4B5-49AB-BA17-ACBD7292255A}">
      <dgm:prSet/>
      <dgm:spPr/>
      <dgm:t>
        <a:bodyPr/>
        <a:lstStyle/>
        <a:p>
          <a:endParaRPr lang="en-US" sz="3600"/>
        </a:p>
      </dgm:t>
    </dgm:pt>
    <dgm:pt modelId="{CB9DE7DC-B6EB-4CCB-9DCD-2B7D535A7358}">
      <dgm:prSet custT="1"/>
      <dgm:spPr>
        <a:xfrm>
          <a:off x="2882860" y="2621286"/>
          <a:ext cx="2937747" cy="642632"/>
        </a:xfrm>
        <a:solidFill>
          <a:srgbClr val="CCFFFF"/>
        </a:solidFill>
        <a:ln w="25400" cap="flat" cmpd="sng" algn="ctr">
          <a:solidFill>
            <a:srgbClr val="C0504D">
              <a:alpha val="90000"/>
              <a:hueOff val="0"/>
              <a:satOff val="0"/>
              <a:lumOff val="0"/>
              <a:alphaOff val="-30000"/>
            </a:srgbClr>
          </a:solidFill>
          <a:prstDash val="solid"/>
        </a:ln>
        <a:effectLst/>
      </dgm:spPr>
      <dgm:t>
        <a:bodyPr/>
        <a:lstStyle/>
        <a:p>
          <a:pPr algn="ctr"/>
          <a:r>
            <a:rPr lang="en-US" sz="1400" dirty="0" smtClean="0">
              <a:solidFill>
                <a:sysClr val="windowText" lastClr="000000">
                  <a:hueOff val="0"/>
                  <a:satOff val="0"/>
                  <a:lumOff val="0"/>
                  <a:alphaOff val="0"/>
                </a:sysClr>
              </a:solidFill>
              <a:latin typeface="Calibri"/>
              <a:ea typeface="+mn-ea"/>
              <a:cs typeface="+mn-cs"/>
            </a:rPr>
            <a:t>This facilitates a culture of collaboration</a:t>
          </a:r>
          <a:endParaRPr lang="en-US" sz="1400" dirty="0">
            <a:solidFill>
              <a:sysClr val="windowText" lastClr="000000">
                <a:hueOff val="0"/>
                <a:satOff val="0"/>
                <a:lumOff val="0"/>
                <a:alphaOff val="0"/>
              </a:sysClr>
            </a:solidFill>
            <a:latin typeface="Calibri"/>
            <a:ea typeface="+mn-ea"/>
            <a:cs typeface="+mn-cs"/>
          </a:endParaRPr>
        </a:p>
      </dgm:t>
    </dgm:pt>
    <dgm:pt modelId="{372F1920-451E-481B-8A64-3A2DB5958756}" type="parTrans" cxnId="{BB8FB4F3-1249-40F9-BB8E-22A83AC47E57}">
      <dgm:prSet/>
      <dgm:spPr/>
      <dgm:t>
        <a:bodyPr/>
        <a:lstStyle/>
        <a:p>
          <a:endParaRPr lang="en-US" sz="3600"/>
        </a:p>
      </dgm:t>
    </dgm:pt>
    <dgm:pt modelId="{CFCAF8C4-7EC1-4E99-BA9E-B8AB5AF484EE}" type="sibTrans" cxnId="{BB8FB4F3-1249-40F9-BB8E-22A83AC47E57}">
      <dgm:prSet/>
      <dgm:spPr/>
      <dgm:t>
        <a:bodyPr/>
        <a:lstStyle/>
        <a:p>
          <a:endParaRPr lang="en-US" sz="3600"/>
        </a:p>
      </dgm:t>
    </dgm:pt>
    <dgm:pt modelId="{814C7268-ED35-4AF4-9C4E-9BA6A103C761}">
      <dgm:prSet custT="1"/>
      <dgm:spPr>
        <a:xfrm>
          <a:off x="2882860" y="3344248"/>
          <a:ext cx="2937747" cy="642632"/>
        </a:xfr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50000" t="50000" r="50000" b="50000"/>
          </a:path>
          <a:tileRect/>
        </a:gradFill>
        <a:ln w="25400" cap="flat" cmpd="sng" algn="ctr">
          <a:solidFill>
            <a:srgbClr val="C0504D">
              <a:alpha val="90000"/>
              <a:hueOff val="0"/>
              <a:satOff val="0"/>
              <a:lumOff val="0"/>
              <a:alphaOff val="-4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Backbone Organization</a:t>
          </a:r>
          <a:endParaRPr lang="en-US" sz="1200" b="1" dirty="0">
            <a:solidFill>
              <a:sysClr val="windowText" lastClr="000000">
                <a:hueOff val="0"/>
                <a:satOff val="0"/>
                <a:lumOff val="0"/>
                <a:alphaOff val="0"/>
              </a:sysClr>
            </a:solidFill>
            <a:latin typeface="Calibri"/>
            <a:ea typeface="+mn-ea"/>
            <a:cs typeface="+mn-cs"/>
          </a:endParaRPr>
        </a:p>
      </dgm:t>
    </dgm:pt>
    <dgm:pt modelId="{4AD889C2-2797-402D-B02C-DD165AC7076B}" type="parTrans" cxnId="{AD966FA7-2596-4560-A269-D8E763667793}">
      <dgm:prSet/>
      <dgm:spPr/>
      <dgm:t>
        <a:bodyPr/>
        <a:lstStyle/>
        <a:p>
          <a:endParaRPr lang="en-US" sz="3600"/>
        </a:p>
      </dgm:t>
    </dgm:pt>
    <dgm:pt modelId="{C11A9B63-A383-409D-A958-B0B30CD970A1}" type="sibTrans" cxnId="{AD966FA7-2596-4560-A269-D8E763667793}">
      <dgm:prSet/>
      <dgm:spPr/>
      <dgm:t>
        <a:bodyPr/>
        <a:lstStyle/>
        <a:p>
          <a:endParaRPr lang="en-US" sz="3600"/>
        </a:p>
      </dgm:t>
    </dgm:pt>
    <dgm:pt modelId="{F250EE97-A797-464B-B4FB-168297CA048D}" type="pres">
      <dgm:prSet presAssocID="{3E124E4D-3EC4-450E-A9EA-5F8497745A03}" presName="compositeShape" presStyleCnt="0">
        <dgm:presLayoutVars>
          <dgm:dir/>
          <dgm:resizeHandles/>
        </dgm:presLayoutVars>
      </dgm:prSet>
      <dgm:spPr/>
    </dgm:pt>
    <dgm:pt modelId="{36AAD9BC-C14E-4834-AB13-BC8A92D03820}" type="pres">
      <dgm:prSet presAssocID="{3E124E4D-3EC4-450E-A9EA-5F8497745A03}" presName="pyramid" presStyleLbl="node1" presStyleIdx="0" presStyleCnt="1"/>
      <dgm:spPr>
        <a:xfrm>
          <a:off x="623054" y="0"/>
          <a:ext cx="4519612" cy="4519612"/>
        </a:xfrm>
        <a:prstGeom prst="triangle">
          <a:avLst/>
        </a:prstGeom>
        <a:solidFill>
          <a:srgbClr val="154780"/>
        </a:solidFill>
        <a:ln w="25400" cap="flat" cmpd="sng" algn="ctr">
          <a:solidFill>
            <a:sysClr val="window" lastClr="FFFFFF">
              <a:hueOff val="0"/>
              <a:satOff val="0"/>
              <a:lumOff val="0"/>
              <a:alphaOff val="0"/>
            </a:sysClr>
          </a:solidFill>
          <a:prstDash val="solid"/>
        </a:ln>
        <a:effectLst/>
      </dgm:spPr>
    </dgm:pt>
    <dgm:pt modelId="{75222E40-705E-4C02-AEB3-A7ECC62B25A3}" type="pres">
      <dgm:prSet presAssocID="{3E124E4D-3EC4-450E-A9EA-5F8497745A03}" presName="theList" presStyleCnt="0"/>
      <dgm:spPr/>
    </dgm:pt>
    <dgm:pt modelId="{0A4DA697-BF03-45D0-BBD7-F26DE2E8492B}" type="pres">
      <dgm:prSet presAssocID="{EFFEFDD6-F464-47FA-AA43-D74D6247CE4E}" presName="aNode" presStyleLbl="fgAcc1" presStyleIdx="0" presStyleCnt="5">
        <dgm:presLayoutVars>
          <dgm:bulletEnabled val="1"/>
        </dgm:presLayoutVars>
      </dgm:prSet>
      <dgm:spPr>
        <a:prstGeom prst="roundRect">
          <a:avLst/>
        </a:prstGeom>
      </dgm:spPr>
      <dgm:t>
        <a:bodyPr/>
        <a:lstStyle/>
        <a:p>
          <a:endParaRPr lang="en-US"/>
        </a:p>
      </dgm:t>
    </dgm:pt>
    <dgm:pt modelId="{D296FEEE-D9B3-4D7B-87EE-70536240A2FB}" type="pres">
      <dgm:prSet presAssocID="{EFFEFDD6-F464-47FA-AA43-D74D6247CE4E}" presName="aSpace" presStyleCnt="0"/>
      <dgm:spPr/>
    </dgm:pt>
    <dgm:pt modelId="{AEF5DEDC-1A29-4619-936A-7D033445E1AD}" type="pres">
      <dgm:prSet presAssocID="{C1B18B8C-400F-4627-BFEF-9DE2BFA93F3F}" presName="aNode" presStyleLbl="fgAcc1" presStyleIdx="1" presStyleCnt="5">
        <dgm:presLayoutVars>
          <dgm:bulletEnabled val="1"/>
        </dgm:presLayoutVars>
      </dgm:prSet>
      <dgm:spPr>
        <a:prstGeom prst="roundRect">
          <a:avLst/>
        </a:prstGeom>
      </dgm:spPr>
      <dgm:t>
        <a:bodyPr/>
        <a:lstStyle/>
        <a:p>
          <a:endParaRPr lang="en-US"/>
        </a:p>
      </dgm:t>
    </dgm:pt>
    <dgm:pt modelId="{30258518-CA9E-421E-843C-3F08DB465D35}" type="pres">
      <dgm:prSet presAssocID="{C1B18B8C-400F-4627-BFEF-9DE2BFA93F3F}" presName="aSpace" presStyleCnt="0"/>
      <dgm:spPr/>
    </dgm:pt>
    <dgm:pt modelId="{D8F4E149-8166-491C-A932-8B4661E6F81E}" type="pres">
      <dgm:prSet presAssocID="{57D2A93B-CBB6-47F6-B1CC-9679EEB8B7AF}" presName="aNode" presStyleLbl="fgAcc1" presStyleIdx="2" presStyleCnt="5">
        <dgm:presLayoutVars>
          <dgm:bulletEnabled val="1"/>
        </dgm:presLayoutVars>
      </dgm:prSet>
      <dgm:spPr>
        <a:prstGeom prst="roundRect">
          <a:avLst/>
        </a:prstGeom>
      </dgm:spPr>
      <dgm:t>
        <a:bodyPr/>
        <a:lstStyle/>
        <a:p>
          <a:endParaRPr lang="en-US"/>
        </a:p>
      </dgm:t>
    </dgm:pt>
    <dgm:pt modelId="{475ABD25-9636-457F-92F3-F569B1C668BC}" type="pres">
      <dgm:prSet presAssocID="{57D2A93B-CBB6-47F6-B1CC-9679EEB8B7AF}" presName="aSpace" presStyleCnt="0"/>
      <dgm:spPr/>
    </dgm:pt>
    <dgm:pt modelId="{456594A6-045E-432C-8452-93BEAA97B968}" type="pres">
      <dgm:prSet presAssocID="{D6EB1373-E067-44CE-8909-4D23B24AF359}" presName="aNode" presStyleLbl="fgAcc1" presStyleIdx="3" presStyleCnt="5" custScaleX="152013" custScaleY="218677">
        <dgm:presLayoutVars>
          <dgm:bulletEnabled val="1"/>
        </dgm:presLayoutVars>
      </dgm:prSet>
      <dgm:spPr>
        <a:prstGeom prst="roundRect">
          <a:avLst/>
        </a:prstGeom>
      </dgm:spPr>
      <dgm:t>
        <a:bodyPr/>
        <a:lstStyle/>
        <a:p>
          <a:endParaRPr lang="en-US"/>
        </a:p>
      </dgm:t>
    </dgm:pt>
    <dgm:pt modelId="{CA7F69C9-C7E6-47D5-AF76-D745FAB639DD}" type="pres">
      <dgm:prSet presAssocID="{D6EB1373-E067-44CE-8909-4D23B24AF359}" presName="aSpace" presStyleCnt="0"/>
      <dgm:spPr/>
    </dgm:pt>
    <dgm:pt modelId="{25100A61-4977-4691-A1AA-F83D742657BE}" type="pres">
      <dgm:prSet presAssocID="{814C7268-ED35-4AF4-9C4E-9BA6A103C761}" presName="aNode" presStyleLbl="fgAcc1" presStyleIdx="4" presStyleCnt="5">
        <dgm:presLayoutVars>
          <dgm:bulletEnabled val="1"/>
        </dgm:presLayoutVars>
      </dgm:prSet>
      <dgm:spPr>
        <a:prstGeom prst="roundRect">
          <a:avLst/>
        </a:prstGeom>
      </dgm:spPr>
      <dgm:t>
        <a:bodyPr/>
        <a:lstStyle/>
        <a:p>
          <a:endParaRPr lang="en-US"/>
        </a:p>
      </dgm:t>
    </dgm:pt>
    <dgm:pt modelId="{F91478A6-76DC-4F78-889D-509FA1DFCBBA}" type="pres">
      <dgm:prSet presAssocID="{814C7268-ED35-4AF4-9C4E-9BA6A103C761}" presName="aSpace" presStyleCnt="0"/>
      <dgm:spPr/>
    </dgm:pt>
  </dgm:ptLst>
  <dgm:cxnLst>
    <dgm:cxn modelId="{A346CFC1-10EF-4C46-8198-43B93BD3815C}" srcId="{3E124E4D-3EC4-450E-A9EA-5F8497745A03}" destId="{C1B18B8C-400F-4627-BFEF-9DE2BFA93F3F}" srcOrd="1" destOrd="0" parTransId="{2FE6E0DE-C9FC-4DD4-B1F1-96F7774B91E1}" sibTransId="{7DC987ED-D906-43DC-8D1E-74F0AFB17249}"/>
    <dgm:cxn modelId="{8D0054B9-0A62-44E0-BD27-25F27C3DCB3C}" type="presOf" srcId="{EFFEFDD6-F464-47FA-AA43-D74D6247CE4E}" destId="{0A4DA697-BF03-45D0-BBD7-F26DE2E8492B}" srcOrd="0" destOrd="0" presId="urn:microsoft.com/office/officeart/2005/8/layout/pyramid2"/>
    <dgm:cxn modelId="{627A211B-7049-459A-9423-CFF470DF9C26}" srcId="{3E124E4D-3EC4-450E-A9EA-5F8497745A03}" destId="{57D2A93B-CBB6-47F6-B1CC-9679EEB8B7AF}" srcOrd="2" destOrd="0" parTransId="{3DE08025-759D-4C77-9CBC-0D5630D96BB7}" sibTransId="{FEFBAAA7-81E5-4C64-902B-07174966BBD1}"/>
    <dgm:cxn modelId="{0C75A999-0372-4140-88B3-67BE055E1565}" type="presOf" srcId="{814C7268-ED35-4AF4-9C4E-9BA6A103C761}" destId="{25100A61-4977-4691-A1AA-F83D742657BE}" srcOrd="0" destOrd="0" presId="urn:microsoft.com/office/officeart/2005/8/layout/pyramid2"/>
    <dgm:cxn modelId="{0EB995F6-FE45-493E-82C3-654769276A77}" type="presOf" srcId="{3E124E4D-3EC4-450E-A9EA-5F8497745A03}" destId="{F250EE97-A797-464B-B4FB-168297CA048D}" srcOrd="0" destOrd="0" presId="urn:microsoft.com/office/officeart/2005/8/layout/pyramid2"/>
    <dgm:cxn modelId="{AD966FA7-2596-4560-A269-D8E763667793}" srcId="{3E124E4D-3EC4-450E-A9EA-5F8497745A03}" destId="{814C7268-ED35-4AF4-9C4E-9BA6A103C761}" srcOrd="4" destOrd="0" parTransId="{4AD889C2-2797-402D-B02C-DD165AC7076B}" sibTransId="{C11A9B63-A383-409D-A958-B0B30CD970A1}"/>
    <dgm:cxn modelId="{5245E353-05F7-4436-8D1C-E65C72BFA964}" type="presOf" srcId="{C1B18B8C-400F-4627-BFEF-9DE2BFA93F3F}" destId="{AEF5DEDC-1A29-4619-936A-7D033445E1AD}" srcOrd="0" destOrd="0" presId="urn:microsoft.com/office/officeart/2005/8/layout/pyramid2"/>
    <dgm:cxn modelId="{2557484A-E4B5-49AB-BA17-ACBD7292255A}" srcId="{3E124E4D-3EC4-450E-A9EA-5F8497745A03}" destId="{D6EB1373-E067-44CE-8909-4D23B24AF359}" srcOrd="3" destOrd="0" parTransId="{A02AB2D2-C93A-4558-9858-98A5C8F3514A}" sibTransId="{69721589-7FAD-4DAF-98FD-D3BCE9D9C3C5}"/>
    <dgm:cxn modelId="{913D175C-669B-443C-8E39-74B936F9EFA1}" type="presOf" srcId="{57D2A93B-CBB6-47F6-B1CC-9679EEB8B7AF}" destId="{D8F4E149-8166-491C-A932-8B4661E6F81E}" srcOrd="0" destOrd="0" presId="urn:microsoft.com/office/officeart/2005/8/layout/pyramid2"/>
    <dgm:cxn modelId="{BB8FB4F3-1249-40F9-BB8E-22A83AC47E57}" srcId="{D6EB1373-E067-44CE-8909-4D23B24AF359}" destId="{CB9DE7DC-B6EB-4CCB-9DCD-2B7D535A7358}" srcOrd="0" destOrd="0" parTransId="{372F1920-451E-481B-8A64-3A2DB5958756}" sibTransId="{CFCAF8C4-7EC1-4E99-BA9E-B8AB5AF484EE}"/>
    <dgm:cxn modelId="{7A330E14-551E-465F-87D4-99AF03E586F4}" srcId="{3E124E4D-3EC4-450E-A9EA-5F8497745A03}" destId="{EFFEFDD6-F464-47FA-AA43-D74D6247CE4E}" srcOrd="0" destOrd="0" parTransId="{1664A06D-658C-4C01-A5C4-9FEA4CD44BD7}" sibTransId="{FD5B2528-8DDE-4ABD-A269-56ED0C18C8AD}"/>
    <dgm:cxn modelId="{E1D513A6-BC93-4101-8CDD-FB425067E3BE}" type="presOf" srcId="{D6EB1373-E067-44CE-8909-4D23B24AF359}" destId="{456594A6-045E-432C-8452-93BEAA97B968}" srcOrd="0" destOrd="0" presId="urn:microsoft.com/office/officeart/2005/8/layout/pyramid2"/>
    <dgm:cxn modelId="{73B9CDC8-47AB-4C1B-B7D2-9C420BBAAC81}" type="presOf" srcId="{CB9DE7DC-B6EB-4CCB-9DCD-2B7D535A7358}" destId="{456594A6-045E-432C-8452-93BEAA97B968}" srcOrd="0" destOrd="1" presId="urn:microsoft.com/office/officeart/2005/8/layout/pyramid2"/>
    <dgm:cxn modelId="{B8670B1C-F852-4C6A-9EC7-FD1A531FED76}" type="presParOf" srcId="{F250EE97-A797-464B-B4FB-168297CA048D}" destId="{36AAD9BC-C14E-4834-AB13-BC8A92D03820}" srcOrd="0" destOrd="0" presId="urn:microsoft.com/office/officeart/2005/8/layout/pyramid2"/>
    <dgm:cxn modelId="{648FA6B1-6CE7-4569-AC50-D36DCD23616A}" type="presParOf" srcId="{F250EE97-A797-464B-B4FB-168297CA048D}" destId="{75222E40-705E-4C02-AEB3-A7ECC62B25A3}" srcOrd="1" destOrd="0" presId="urn:microsoft.com/office/officeart/2005/8/layout/pyramid2"/>
    <dgm:cxn modelId="{0CB55EED-58FF-4057-A158-05108BE15B50}" type="presParOf" srcId="{75222E40-705E-4C02-AEB3-A7ECC62B25A3}" destId="{0A4DA697-BF03-45D0-BBD7-F26DE2E8492B}" srcOrd="0" destOrd="0" presId="urn:microsoft.com/office/officeart/2005/8/layout/pyramid2"/>
    <dgm:cxn modelId="{4FF084DD-16DE-4702-993F-EFFFF7B154E4}" type="presParOf" srcId="{75222E40-705E-4C02-AEB3-A7ECC62B25A3}" destId="{D296FEEE-D9B3-4D7B-87EE-70536240A2FB}" srcOrd="1" destOrd="0" presId="urn:microsoft.com/office/officeart/2005/8/layout/pyramid2"/>
    <dgm:cxn modelId="{34856559-101D-47DE-BB47-52EFFFA78706}" type="presParOf" srcId="{75222E40-705E-4C02-AEB3-A7ECC62B25A3}" destId="{AEF5DEDC-1A29-4619-936A-7D033445E1AD}" srcOrd="2" destOrd="0" presId="urn:microsoft.com/office/officeart/2005/8/layout/pyramid2"/>
    <dgm:cxn modelId="{7D21E0A8-044E-4D59-9E36-5EC0375BE542}" type="presParOf" srcId="{75222E40-705E-4C02-AEB3-A7ECC62B25A3}" destId="{30258518-CA9E-421E-843C-3F08DB465D35}" srcOrd="3" destOrd="0" presId="urn:microsoft.com/office/officeart/2005/8/layout/pyramid2"/>
    <dgm:cxn modelId="{79C4A6B0-99C4-4BC7-B084-38EA25FE4F5E}" type="presParOf" srcId="{75222E40-705E-4C02-AEB3-A7ECC62B25A3}" destId="{D8F4E149-8166-491C-A932-8B4661E6F81E}" srcOrd="4" destOrd="0" presId="urn:microsoft.com/office/officeart/2005/8/layout/pyramid2"/>
    <dgm:cxn modelId="{416512F0-6579-42C5-AFC6-44431D11B900}" type="presParOf" srcId="{75222E40-705E-4C02-AEB3-A7ECC62B25A3}" destId="{475ABD25-9636-457F-92F3-F569B1C668BC}" srcOrd="5" destOrd="0" presId="urn:microsoft.com/office/officeart/2005/8/layout/pyramid2"/>
    <dgm:cxn modelId="{BE9694E8-1715-420F-915B-92821D30920F}" type="presParOf" srcId="{75222E40-705E-4C02-AEB3-A7ECC62B25A3}" destId="{456594A6-045E-432C-8452-93BEAA97B968}" srcOrd="6" destOrd="0" presId="urn:microsoft.com/office/officeart/2005/8/layout/pyramid2"/>
    <dgm:cxn modelId="{49B6A0F9-B974-4859-ACF5-71DA79E8880D}" type="presParOf" srcId="{75222E40-705E-4C02-AEB3-A7ECC62B25A3}" destId="{CA7F69C9-C7E6-47D5-AF76-D745FAB639DD}" srcOrd="7" destOrd="0" presId="urn:microsoft.com/office/officeart/2005/8/layout/pyramid2"/>
    <dgm:cxn modelId="{8F5B3509-B1D7-403E-BB6A-18C27D3A0AAC}" type="presParOf" srcId="{75222E40-705E-4C02-AEB3-A7ECC62B25A3}" destId="{25100A61-4977-4691-A1AA-F83D742657BE}" srcOrd="8" destOrd="0" presId="urn:microsoft.com/office/officeart/2005/8/layout/pyramid2"/>
    <dgm:cxn modelId="{A41EEBB0-C938-4E78-BD56-9130BA5FD28A}" type="presParOf" srcId="{75222E40-705E-4C02-AEB3-A7ECC62B25A3}" destId="{F91478A6-76DC-4F78-889D-509FA1DFCBBA}"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3E124E4D-3EC4-450E-A9EA-5F8497745A03}" type="doc">
      <dgm:prSet loTypeId="urn:microsoft.com/office/officeart/2005/8/layout/pyramid2" loCatId="pyramid" qsTypeId="urn:microsoft.com/office/officeart/2005/8/quickstyle/simple1" qsCatId="simple" csTypeId="urn:microsoft.com/office/officeart/2005/8/colors/accent2_5" csCatId="accent2" phldr="1"/>
      <dgm:spPr/>
    </dgm:pt>
    <dgm:pt modelId="{EFFEFDD6-F464-47FA-AA43-D74D6247CE4E}">
      <dgm:prSet phldrT="[Text]" custT="1"/>
      <dgm:spPr>
        <a:xfrm>
          <a:off x="2882860" y="452402"/>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Common Agenda</a:t>
          </a:r>
          <a:endParaRPr lang="en-US" sz="1200" b="1" dirty="0">
            <a:solidFill>
              <a:sysClr val="windowText" lastClr="000000">
                <a:hueOff val="0"/>
                <a:satOff val="0"/>
                <a:lumOff val="0"/>
                <a:alphaOff val="0"/>
              </a:sysClr>
            </a:solidFill>
            <a:latin typeface="Calibri"/>
            <a:ea typeface="+mn-ea"/>
            <a:cs typeface="+mn-cs"/>
          </a:endParaRPr>
        </a:p>
      </dgm:t>
    </dgm:pt>
    <dgm:pt modelId="{1664A06D-658C-4C01-A5C4-9FEA4CD44BD7}" type="parTrans" cxnId="{7A330E14-551E-465F-87D4-99AF03E586F4}">
      <dgm:prSet/>
      <dgm:spPr/>
      <dgm:t>
        <a:bodyPr/>
        <a:lstStyle/>
        <a:p>
          <a:endParaRPr lang="en-US" sz="3600"/>
        </a:p>
      </dgm:t>
    </dgm:pt>
    <dgm:pt modelId="{FD5B2528-8DDE-4ABD-A269-56ED0C18C8AD}" type="sibTrans" cxnId="{7A330E14-551E-465F-87D4-99AF03E586F4}">
      <dgm:prSet/>
      <dgm:spPr/>
      <dgm:t>
        <a:bodyPr/>
        <a:lstStyle/>
        <a:p>
          <a:endParaRPr lang="en-US" sz="3600"/>
        </a:p>
      </dgm:t>
    </dgm:pt>
    <dgm:pt modelId="{C1B18B8C-400F-4627-BFEF-9DE2BFA93F3F}">
      <dgm:prSet phldrT="[Text]" custT="1"/>
      <dgm:spPr>
        <a:xfrm>
          <a:off x="2882860" y="1175363"/>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1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Common Progress Measures</a:t>
          </a:r>
          <a:endParaRPr lang="en-US" sz="1200" b="1" dirty="0">
            <a:solidFill>
              <a:sysClr val="windowText" lastClr="000000">
                <a:hueOff val="0"/>
                <a:satOff val="0"/>
                <a:lumOff val="0"/>
                <a:alphaOff val="0"/>
              </a:sysClr>
            </a:solidFill>
            <a:latin typeface="Calibri"/>
            <a:ea typeface="+mn-ea"/>
            <a:cs typeface="+mn-cs"/>
          </a:endParaRPr>
        </a:p>
      </dgm:t>
    </dgm:pt>
    <dgm:pt modelId="{2FE6E0DE-C9FC-4DD4-B1F1-96F7774B91E1}" type="parTrans" cxnId="{A346CFC1-10EF-4C46-8198-43B93BD3815C}">
      <dgm:prSet/>
      <dgm:spPr/>
      <dgm:t>
        <a:bodyPr/>
        <a:lstStyle/>
        <a:p>
          <a:endParaRPr lang="en-US" sz="3600"/>
        </a:p>
      </dgm:t>
    </dgm:pt>
    <dgm:pt modelId="{7DC987ED-D906-43DC-8D1E-74F0AFB17249}" type="sibTrans" cxnId="{A346CFC1-10EF-4C46-8198-43B93BD3815C}">
      <dgm:prSet/>
      <dgm:spPr/>
      <dgm:t>
        <a:bodyPr/>
        <a:lstStyle/>
        <a:p>
          <a:endParaRPr lang="en-US" sz="3600"/>
        </a:p>
      </dgm:t>
    </dgm:pt>
    <dgm:pt modelId="{57D2A93B-CBB6-47F6-B1CC-9679EEB8B7AF}">
      <dgm:prSet phldrT="[Text]" custT="1"/>
      <dgm:spPr>
        <a:xfrm>
          <a:off x="2882860" y="1898325"/>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2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Mutually Reinforcing Activities</a:t>
          </a:r>
          <a:endParaRPr lang="en-US" sz="1200" b="1" dirty="0">
            <a:solidFill>
              <a:sysClr val="windowText" lastClr="000000">
                <a:hueOff val="0"/>
                <a:satOff val="0"/>
                <a:lumOff val="0"/>
                <a:alphaOff val="0"/>
              </a:sysClr>
            </a:solidFill>
            <a:latin typeface="Calibri"/>
            <a:ea typeface="+mn-ea"/>
            <a:cs typeface="+mn-cs"/>
          </a:endParaRPr>
        </a:p>
      </dgm:t>
    </dgm:pt>
    <dgm:pt modelId="{3DE08025-759D-4C77-9CBC-0D5630D96BB7}" type="parTrans" cxnId="{627A211B-7049-459A-9423-CFF470DF9C26}">
      <dgm:prSet/>
      <dgm:spPr/>
      <dgm:t>
        <a:bodyPr/>
        <a:lstStyle/>
        <a:p>
          <a:endParaRPr lang="en-US" sz="3600"/>
        </a:p>
      </dgm:t>
    </dgm:pt>
    <dgm:pt modelId="{FEFBAAA7-81E5-4C64-902B-07174966BBD1}" type="sibTrans" cxnId="{627A211B-7049-459A-9423-CFF470DF9C26}">
      <dgm:prSet/>
      <dgm:spPr/>
      <dgm:t>
        <a:bodyPr/>
        <a:lstStyle/>
        <a:p>
          <a:endParaRPr lang="en-US" sz="3600"/>
        </a:p>
      </dgm:t>
    </dgm:pt>
    <dgm:pt modelId="{D6EB1373-E067-44CE-8909-4D23B24AF359}">
      <dgm:prSet custT="1"/>
      <dgm:spPr>
        <a:xfrm>
          <a:off x="2882860" y="2621286"/>
          <a:ext cx="2937747" cy="642632"/>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30000"/>
            </a:srgbClr>
          </a:solidFill>
          <a:prstDash val="solid"/>
        </a:ln>
        <a:effectLst/>
      </dgm:spPr>
      <dgm:t>
        <a:bodyPr/>
        <a:lstStyle/>
        <a:p>
          <a:r>
            <a:rPr lang="en-US" sz="1200" b="1" dirty="0" smtClean="0">
              <a:solidFill>
                <a:sysClr val="windowText" lastClr="000000">
                  <a:hueOff val="0"/>
                  <a:satOff val="0"/>
                  <a:lumOff val="0"/>
                  <a:alphaOff val="0"/>
                </a:sysClr>
              </a:solidFill>
              <a:latin typeface="Calibri"/>
              <a:ea typeface="+mn-ea"/>
              <a:cs typeface="+mn-cs"/>
            </a:rPr>
            <a:t>Communications</a:t>
          </a:r>
          <a:endParaRPr lang="en-US" sz="1200" b="1" dirty="0">
            <a:solidFill>
              <a:sysClr val="windowText" lastClr="000000">
                <a:hueOff val="0"/>
                <a:satOff val="0"/>
                <a:lumOff val="0"/>
                <a:alphaOff val="0"/>
              </a:sysClr>
            </a:solidFill>
            <a:latin typeface="Calibri"/>
            <a:ea typeface="+mn-ea"/>
            <a:cs typeface="+mn-cs"/>
          </a:endParaRPr>
        </a:p>
      </dgm:t>
    </dgm:pt>
    <dgm:pt modelId="{A02AB2D2-C93A-4558-9858-98A5C8F3514A}" type="parTrans" cxnId="{2557484A-E4B5-49AB-BA17-ACBD7292255A}">
      <dgm:prSet/>
      <dgm:spPr/>
      <dgm:t>
        <a:bodyPr/>
        <a:lstStyle/>
        <a:p>
          <a:endParaRPr lang="en-US" sz="3600"/>
        </a:p>
      </dgm:t>
    </dgm:pt>
    <dgm:pt modelId="{69721589-7FAD-4DAF-98FD-D3BCE9D9C3C5}" type="sibTrans" cxnId="{2557484A-E4B5-49AB-BA17-ACBD7292255A}">
      <dgm:prSet/>
      <dgm:spPr/>
      <dgm:t>
        <a:bodyPr/>
        <a:lstStyle/>
        <a:p>
          <a:endParaRPr lang="en-US" sz="3600"/>
        </a:p>
      </dgm:t>
    </dgm:pt>
    <dgm:pt modelId="{814C7268-ED35-4AF4-9C4E-9BA6A103C761}">
      <dgm:prSet custT="1"/>
      <dgm:spPr>
        <a:xfrm>
          <a:off x="2882860" y="3344248"/>
          <a:ext cx="2937747" cy="642632"/>
        </a:xfrm>
        <a:solidFill>
          <a:srgbClr val="CCFFCC"/>
        </a:solidFill>
        <a:ln w="25400" cap="flat" cmpd="sng" algn="ctr">
          <a:solidFill>
            <a:srgbClr val="C0504D">
              <a:alpha val="90000"/>
              <a:hueOff val="0"/>
              <a:satOff val="0"/>
              <a:lumOff val="0"/>
              <a:alphaOff val="-40000"/>
            </a:srgbClr>
          </a:solidFill>
          <a:prstDash val="solid"/>
        </a:ln>
        <a:effectLst/>
      </dgm:spPr>
      <dgm:t>
        <a:bodyPr/>
        <a:lstStyle/>
        <a:p>
          <a:pPr algn="ctr"/>
          <a:r>
            <a:rPr lang="en-US" sz="1800" b="1" dirty="0" smtClean="0">
              <a:solidFill>
                <a:sysClr val="windowText" lastClr="000000">
                  <a:hueOff val="0"/>
                  <a:satOff val="0"/>
                  <a:lumOff val="0"/>
                  <a:alphaOff val="0"/>
                </a:sysClr>
              </a:solidFill>
              <a:latin typeface="Calibri"/>
              <a:ea typeface="+mn-ea"/>
              <a:cs typeface="+mn-cs"/>
            </a:rPr>
            <a:t>Backbone Organization</a:t>
          </a:r>
          <a:endParaRPr lang="en-US" sz="1800" b="1" dirty="0">
            <a:solidFill>
              <a:sysClr val="windowText" lastClr="000000">
                <a:hueOff val="0"/>
                <a:satOff val="0"/>
                <a:lumOff val="0"/>
                <a:alphaOff val="0"/>
              </a:sysClr>
            </a:solidFill>
            <a:latin typeface="Calibri"/>
            <a:ea typeface="+mn-ea"/>
            <a:cs typeface="+mn-cs"/>
          </a:endParaRPr>
        </a:p>
      </dgm:t>
    </dgm:pt>
    <dgm:pt modelId="{4AD889C2-2797-402D-B02C-DD165AC7076B}" type="parTrans" cxnId="{AD966FA7-2596-4560-A269-D8E763667793}">
      <dgm:prSet/>
      <dgm:spPr/>
      <dgm:t>
        <a:bodyPr/>
        <a:lstStyle/>
        <a:p>
          <a:endParaRPr lang="en-US" sz="3600"/>
        </a:p>
      </dgm:t>
    </dgm:pt>
    <dgm:pt modelId="{C11A9B63-A383-409D-A958-B0B30CD970A1}" type="sibTrans" cxnId="{AD966FA7-2596-4560-A269-D8E763667793}">
      <dgm:prSet/>
      <dgm:spPr/>
      <dgm:t>
        <a:bodyPr/>
        <a:lstStyle/>
        <a:p>
          <a:endParaRPr lang="en-US" sz="3600"/>
        </a:p>
      </dgm:t>
    </dgm:pt>
    <dgm:pt modelId="{793E9DAD-2FDA-4BA8-A233-1172C6C17B62}">
      <dgm:prSet custT="1"/>
      <dgm:spPr>
        <a:xfrm>
          <a:off x="2882860" y="3344248"/>
          <a:ext cx="2937747" cy="642632"/>
        </a:xfrm>
        <a:solidFill>
          <a:srgbClr val="CCFFCC"/>
        </a:solidFill>
        <a:ln w="25400" cap="flat" cmpd="sng" algn="ctr">
          <a:solidFill>
            <a:srgbClr val="C0504D">
              <a:alpha val="90000"/>
              <a:hueOff val="0"/>
              <a:satOff val="0"/>
              <a:lumOff val="0"/>
              <a:alphaOff val="-40000"/>
            </a:srgbClr>
          </a:solidFill>
          <a:prstDash val="solid"/>
        </a:ln>
        <a:effectLst/>
      </dgm:spPr>
      <dgm:t>
        <a:bodyPr/>
        <a:lstStyle/>
        <a:p>
          <a:pPr algn="ctr"/>
          <a:r>
            <a:rPr lang="en-US" sz="1400" dirty="0" smtClean="0">
              <a:solidFill>
                <a:sysClr val="windowText" lastClr="000000">
                  <a:hueOff val="0"/>
                  <a:satOff val="0"/>
                  <a:lumOff val="0"/>
                  <a:alphaOff val="0"/>
                </a:sysClr>
              </a:solidFill>
              <a:latin typeface="Calibri"/>
              <a:ea typeface="+mn-ea"/>
              <a:cs typeface="+mn-cs"/>
            </a:rPr>
            <a:t>Takes on the role of managing collaboration</a:t>
          </a:r>
          <a:endParaRPr lang="en-US" sz="1400" dirty="0">
            <a:solidFill>
              <a:sysClr val="windowText" lastClr="000000">
                <a:hueOff val="0"/>
                <a:satOff val="0"/>
                <a:lumOff val="0"/>
                <a:alphaOff val="0"/>
              </a:sysClr>
            </a:solidFill>
            <a:latin typeface="Calibri"/>
            <a:ea typeface="+mn-ea"/>
            <a:cs typeface="+mn-cs"/>
          </a:endParaRPr>
        </a:p>
      </dgm:t>
    </dgm:pt>
    <dgm:pt modelId="{69EA7D2A-B1A5-4903-8980-DF165494A0E3}" type="parTrans" cxnId="{367CDE1F-C6FC-4988-B4E4-7D86C7E7C469}">
      <dgm:prSet/>
      <dgm:spPr/>
      <dgm:t>
        <a:bodyPr/>
        <a:lstStyle/>
        <a:p>
          <a:endParaRPr lang="en-US" sz="3600"/>
        </a:p>
      </dgm:t>
    </dgm:pt>
    <dgm:pt modelId="{2C0DD51A-68E7-4113-B09E-E9CFA5C2646B}" type="sibTrans" cxnId="{367CDE1F-C6FC-4988-B4E4-7D86C7E7C469}">
      <dgm:prSet/>
      <dgm:spPr/>
      <dgm:t>
        <a:bodyPr/>
        <a:lstStyle/>
        <a:p>
          <a:endParaRPr lang="en-US" sz="3600"/>
        </a:p>
      </dgm:t>
    </dgm:pt>
    <dgm:pt modelId="{F250EE97-A797-464B-B4FB-168297CA048D}" type="pres">
      <dgm:prSet presAssocID="{3E124E4D-3EC4-450E-A9EA-5F8497745A03}" presName="compositeShape" presStyleCnt="0">
        <dgm:presLayoutVars>
          <dgm:dir/>
          <dgm:resizeHandles/>
        </dgm:presLayoutVars>
      </dgm:prSet>
      <dgm:spPr/>
    </dgm:pt>
    <dgm:pt modelId="{36AAD9BC-C14E-4834-AB13-BC8A92D03820}" type="pres">
      <dgm:prSet presAssocID="{3E124E4D-3EC4-450E-A9EA-5F8497745A03}" presName="pyramid" presStyleLbl="node1" presStyleIdx="0" presStyleCnt="1"/>
      <dgm:spPr>
        <a:xfrm>
          <a:off x="623054" y="0"/>
          <a:ext cx="4519612" cy="4519612"/>
        </a:xfrm>
        <a:prstGeom prst="triangle">
          <a:avLst/>
        </a:prstGeom>
        <a:solidFill>
          <a:srgbClr val="154780"/>
        </a:solidFill>
        <a:ln w="25400" cap="flat" cmpd="sng" algn="ctr">
          <a:solidFill>
            <a:sysClr val="window" lastClr="FFFFFF">
              <a:hueOff val="0"/>
              <a:satOff val="0"/>
              <a:lumOff val="0"/>
              <a:alphaOff val="0"/>
            </a:sysClr>
          </a:solidFill>
          <a:prstDash val="solid"/>
        </a:ln>
        <a:effectLst/>
      </dgm:spPr>
    </dgm:pt>
    <dgm:pt modelId="{75222E40-705E-4C02-AEB3-A7ECC62B25A3}" type="pres">
      <dgm:prSet presAssocID="{3E124E4D-3EC4-450E-A9EA-5F8497745A03}" presName="theList" presStyleCnt="0"/>
      <dgm:spPr/>
    </dgm:pt>
    <dgm:pt modelId="{0A4DA697-BF03-45D0-BBD7-F26DE2E8492B}" type="pres">
      <dgm:prSet presAssocID="{EFFEFDD6-F464-47FA-AA43-D74D6247CE4E}" presName="aNode" presStyleLbl="fgAcc1" presStyleIdx="0" presStyleCnt="5">
        <dgm:presLayoutVars>
          <dgm:bulletEnabled val="1"/>
        </dgm:presLayoutVars>
      </dgm:prSet>
      <dgm:spPr>
        <a:prstGeom prst="roundRect">
          <a:avLst/>
        </a:prstGeom>
      </dgm:spPr>
      <dgm:t>
        <a:bodyPr/>
        <a:lstStyle/>
        <a:p>
          <a:endParaRPr lang="en-US"/>
        </a:p>
      </dgm:t>
    </dgm:pt>
    <dgm:pt modelId="{D296FEEE-D9B3-4D7B-87EE-70536240A2FB}" type="pres">
      <dgm:prSet presAssocID="{EFFEFDD6-F464-47FA-AA43-D74D6247CE4E}" presName="aSpace" presStyleCnt="0"/>
      <dgm:spPr/>
    </dgm:pt>
    <dgm:pt modelId="{AEF5DEDC-1A29-4619-936A-7D033445E1AD}" type="pres">
      <dgm:prSet presAssocID="{C1B18B8C-400F-4627-BFEF-9DE2BFA93F3F}" presName="aNode" presStyleLbl="fgAcc1" presStyleIdx="1" presStyleCnt="5">
        <dgm:presLayoutVars>
          <dgm:bulletEnabled val="1"/>
        </dgm:presLayoutVars>
      </dgm:prSet>
      <dgm:spPr>
        <a:prstGeom prst="roundRect">
          <a:avLst/>
        </a:prstGeom>
      </dgm:spPr>
      <dgm:t>
        <a:bodyPr/>
        <a:lstStyle/>
        <a:p>
          <a:endParaRPr lang="en-US"/>
        </a:p>
      </dgm:t>
    </dgm:pt>
    <dgm:pt modelId="{30258518-CA9E-421E-843C-3F08DB465D35}" type="pres">
      <dgm:prSet presAssocID="{C1B18B8C-400F-4627-BFEF-9DE2BFA93F3F}" presName="aSpace" presStyleCnt="0"/>
      <dgm:spPr/>
    </dgm:pt>
    <dgm:pt modelId="{D8F4E149-8166-491C-A932-8B4661E6F81E}" type="pres">
      <dgm:prSet presAssocID="{57D2A93B-CBB6-47F6-B1CC-9679EEB8B7AF}" presName="aNode" presStyleLbl="fgAcc1" presStyleIdx="2" presStyleCnt="5">
        <dgm:presLayoutVars>
          <dgm:bulletEnabled val="1"/>
        </dgm:presLayoutVars>
      </dgm:prSet>
      <dgm:spPr>
        <a:prstGeom prst="roundRect">
          <a:avLst/>
        </a:prstGeom>
      </dgm:spPr>
      <dgm:t>
        <a:bodyPr/>
        <a:lstStyle/>
        <a:p>
          <a:endParaRPr lang="en-US"/>
        </a:p>
      </dgm:t>
    </dgm:pt>
    <dgm:pt modelId="{475ABD25-9636-457F-92F3-F569B1C668BC}" type="pres">
      <dgm:prSet presAssocID="{57D2A93B-CBB6-47F6-B1CC-9679EEB8B7AF}" presName="aSpace" presStyleCnt="0"/>
      <dgm:spPr/>
    </dgm:pt>
    <dgm:pt modelId="{456594A6-045E-432C-8452-93BEAA97B968}" type="pres">
      <dgm:prSet presAssocID="{D6EB1373-E067-44CE-8909-4D23B24AF359}" presName="aNode" presStyleLbl="fgAcc1" presStyleIdx="3" presStyleCnt="5">
        <dgm:presLayoutVars>
          <dgm:bulletEnabled val="1"/>
        </dgm:presLayoutVars>
      </dgm:prSet>
      <dgm:spPr>
        <a:prstGeom prst="roundRect">
          <a:avLst/>
        </a:prstGeom>
      </dgm:spPr>
      <dgm:t>
        <a:bodyPr/>
        <a:lstStyle/>
        <a:p>
          <a:endParaRPr lang="en-US"/>
        </a:p>
      </dgm:t>
    </dgm:pt>
    <dgm:pt modelId="{CA7F69C9-C7E6-47D5-AF76-D745FAB639DD}" type="pres">
      <dgm:prSet presAssocID="{D6EB1373-E067-44CE-8909-4D23B24AF359}" presName="aSpace" presStyleCnt="0"/>
      <dgm:spPr/>
    </dgm:pt>
    <dgm:pt modelId="{25100A61-4977-4691-A1AA-F83D742657BE}" type="pres">
      <dgm:prSet presAssocID="{814C7268-ED35-4AF4-9C4E-9BA6A103C761}" presName="aNode" presStyleLbl="fgAcc1" presStyleIdx="4" presStyleCnt="5" custScaleX="149049" custScaleY="199827">
        <dgm:presLayoutVars>
          <dgm:bulletEnabled val="1"/>
        </dgm:presLayoutVars>
      </dgm:prSet>
      <dgm:spPr>
        <a:prstGeom prst="roundRect">
          <a:avLst/>
        </a:prstGeom>
      </dgm:spPr>
      <dgm:t>
        <a:bodyPr/>
        <a:lstStyle/>
        <a:p>
          <a:endParaRPr lang="en-US"/>
        </a:p>
      </dgm:t>
    </dgm:pt>
    <dgm:pt modelId="{F91478A6-76DC-4F78-889D-509FA1DFCBBA}" type="pres">
      <dgm:prSet presAssocID="{814C7268-ED35-4AF4-9C4E-9BA6A103C761}" presName="aSpace" presStyleCnt="0"/>
      <dgm:spPr/>
    </dgm:pt>
  </dgm:ptLst>
  <dgm:cxnLst>
    <dgm:cxn modelId="{A346CFC1-10EF-4C46-8198-43B93BD3815C}" srcId="{3E124E4D-3EC4-450E-A9EA-5F8497745A03}" destId="{C1B18B8C-400F-4627-BFEF-9DE2BFA93F3F}" srcOrd="1" destOrd="0" parTransId="{2FE6E0DE-C9FC-4DD4-B1F1-96F7774B91E1}" sibTransId="{7DC987ED-D906-43DC-8D1E-74F0AFB17249}"/>
    <dgm:cxn modelId="{627A211B-7049-459A-9423-CFF470DF9C26}" srcId="{3E124E4D-3EC4-450E-A9EA-5F8497745A03}" destId="{57D2A93B-CBB6-47F6-B1CC-9679EEB8B7AF}" srcOrd="2" destOrd="0" parTransId="{3DE08025-759D-4C77-9CBC-0D5630D96BB7}" sibTransId="{FEFBAAA7-81E5-4C64-902B-07174966BBD1}"/>
    <dgm:cxn modelId="{ECCFACFD-29A4-4FB9-B5AC-C88441347AEB}" type="presOf" srcId="{3E124E4D-3EC4-450E-A9EA-5F8497745A03}" destId="{F250EE97-A797-464B-B4FB-168297CA048D}" srcOrd="0" destOrd="0" presId="urn:microsoft.com/office/officeart/2005/8/layout/pyramid2"/>
    <dgm:cxn modelId="{962F6441-037E-4846-B8EB-D8F3FDB79FDE}" type="presOf" srcId="{D6EB1373-E067-44CE-8909-4D23B24AF359}" destId="{456594A6-045E-432C-8452-93BEAA97B968}" srcOrd="0" destOrd="0" presId="urn:microsoft.com/office/officeart/2005/8/layout/pyramid2"/>
    <dgm:cxn modelId="{155D99D0-BC65-49E3-AFF1-5954CEA35D6F}" type="presOf" srcId="{EFFEFDD6-F464-47FA-AA43-D74D6247CE4E}" destId="{0A4DA697-BF03-45D0-BBD7-F26DE2E8492B}" srcOrd="0" destOrd="0" presId="urn:microsoft.com/office/officeart/2005/8/layout/pyramid2"/>
    <dgm:cxn modelId="{AD966FA7-2596-4560-A269-D8E763667793}" srcId="{3E124E4D-3EC4-450E-A9EA-5F8497745A03}" destId="{814C7268-ED35-4AF4-9C4E-9BA6A103C761}" srcOrd="4" destOrd="0" parTransId="{4AD889C2-2797-402D-B02C-DD165AC7076B}" sibTransId="{C11A9B63-A383-409D-A958-B0B30CD970A1}"/>
    <dgm:cxn modelId="{2557484A-E4B5-49AB-BA17-ACBD7292255A}" srcId="{3E124E4D-3EC4-450E-A9EA-5F8497745A03}" destId="{D6EB1373-E067-44CE-8909-4D23B24AF359}" srcOrd="3" destOrd="0" parTransId="{A02AB2D2-C93A-4558-9858-98A5C8F3514A}" sibTransId="{69721589-7FAD-4DAF-98FD-D3BCE9D9C3C5}"/>
    <dgm:cxn modelId="{07C796C6-50BB-41BA-93C8-4999B98923F0}" type="presOf" srcId="{814C7268-ED35-4AF4-9C4E-9BA6A103C761}" destId="{25100A61-4977-4691-A1AA-F83D742657BE}" srcOrd="0" destOrd="0" presId="urn:microsoft.com/office/officeart/2005/8/layout/pyramid2"/>
    <dgm:cxn modelId="{7A330E14-551E-465F-87D4-99AF03E586F4}" srcId="{3E124E4D-3EC4-450E-A9EA-5F8497745A03}" destId="{EFFEFDD6-F464-47FA-AA43-D74D6247CE4E}" srcOrd="0" destOrd="0" parTransId="{1664A06D-658C-4C01-A5C4-9FEA4CD44BD7}" sibTransId="{FD5B2528-8DDE-4ABD-A269-56ED0C18C8AD}"/>
    <dgm:cxn modelId="{367CDE1F-C6FC-4988-B4E4-7D86C7E7C469}" srcId="{814C7268-ED35-4AF4-9C4E-9BA6A103C761}" destId="{793E9DAD-2FDA-4BA8-A233-1172C6C17B62}" srcOrd="0" destOrd="0" parTransId="{69EA7D2A-B1A5-4903-8980-DF165494A0E3}" sibTransId="{2C0DD51A-68E7-4113-B09E-E9CFA5C2646B}"/>
    <dgm:cxn modelId="{D160C253-F7B4-4BF7-BC13-4040F5EE7397}" type="presOf" srcId="{C1B18B8C-400F-4627-BFEF-9DE2BFA93F3F}" destId="{AEF5DEDC-1A29-4619-936A-7D033445E1AD}" srcOrd="0" destOrd="0" presId="urn:microsoft.com/office/officeart/2005/8/layout/pyramid2"/>
    <dgm:cxn modelId="{342B45A5-BD57-45F4-900B-017D9BA8CBEE}" type="presOf" srcId="{793E9DAD-2FDA-4BA8-A233-1172C6C17B62}" destId="{25100A61-4977-4691-A1AA-F83D742657BE}" srcOrd="0" destOrd="1" presId="urn:microsoft.com/office/officeart/2005/8/layout/pyramid2"/>
    <dgm:cxn modelId="{AA448972-84B9-4056-AA81-EDA9C9476465}" type="presOf" srcId="{57D2A93B-CBB6-47F6-B1CC-9679EEB8B7AF}" destId="{D8F4E149-8166-491C-A932-8B4661E6F81E}" srcOrd="0" destOrd="0" presId="urn:microsoft.com/office/officeart/2005/8/layout/pyramid2"/>
    <dgm:cxn modelId="{BF016E71-6C42-41C0-84F3-AB2A7C020198}" type="presParOf" srcId="{F250EE97-A797-464B-B4FB-168297CA048D}" destId="{36AAD9BC-C14E-4834-AB13-BC8A92D03820}" srcOrd="0" destOrd="0" presId="urn:microsoft.com/office/officeart/2005/8/layout/pyramid2"/>
    <dgm:cxn modelId="{2C1C1E09-72A3-440C-AA7E-465D946FB2BB}" type="presParOf" srcId="{F250EE97-A797-464B-B4FB-168297CA048D}" destId="{75222E40-705E-4C02-AEB3-A7ECC62B25A3}" srcOrd="1" destOrd="0" presId="urn:microsoft.com/office/officeart/2005/8/layout/pyramid2"/>
    <dgm:cxn modelId="{05E82A1C-FD58-47B3-A638-3CF24C4980B6}" type="presParOf" srcId="{75222E40-705E-4C02-AEB3-A7ECC62B25A3}" destId="{0A4DA697-BF03-45D0-BBD7-F26DE2E8492B}" srcOrd="0" destOrd="0" presId="urn:microsoft.com/office/officeart/2005/8/layout/pyramid2"/>
    <dgm:cxn modelId="{1FFE4CF3-00D9-4AEB-A803-48EBC3F806DF}" type="presParOf" srcId="{75222E40-705E-4C02-AEB3-A7ECC62B25A3}" destId="{D296FEEE-D9B3-4D7B-87EE-70536240A2FB}" srcOrd="1" destOrd="0" presId="urn:microsoft.com/office/officeart/2005/8/layout/pyramid2"/>
    <dgm:cxn modelId="{5010A304-FDBA-4279-9BA0-F6E7926B762B}" type="presParOf" srcId="{75222E40-705E-4C02-AEB3-A7ECC62B25A3}" destId="{AEF5DEDC-1A29-4619-936A-7D033445E1AD}" srcOrd="2" destOrd="0" presId="urn:microsoft.com/office/officeart/2005/8/layout/pyramid2"/>
    <dgm:cxn modelId="{BCFB328C-828E-4EB4-B4C9-439204B80618}" type="presParOf" srcId="{75222E40-705E-4C02-AEB3-A7ECC62B25A3}" destId="{30258518-CA9E-421E-843C-3F08DB465D35}" srcOrd="3" destOrd="0" presId="urn:microsoft.com/office/officeart/2005/8/layout/pyramid2"/>
    <dgm:cxn modelId="{5FD72060-609C-481F-BE78-80722FF0241B}" type="presParOf" srcId="{75222E40-705E-4C02-AEB3-A7ECC62B25A3}" destId="{D8F4E149-8166-491C-A932-8B4661E6F81E}" srcOrd="4" destOrd="0" presId="urn:microsoft.com/office/officeart/2005/8/layout/pyramid2"/>
    <dgm:cxn modelId="{338F5C15-DD70-4236-9503-7194BEF6268D}" type="presParOf" srcId="{75222E40-705E-4C02-AEB3-A7ECC62B25A3}" destId="{475ABD25-9636-457F-92F3-F569B1C668BC}" srcOrd="5" destOrd="0" presId="urn:microsoft.com/office/officeart/2005/8/layout/pyramid2"/>
    <dgm:cxn modelId="{1AF0D511-4761-4F73-8467-E206CFD482F7}" type="presParOf" srcId="{75222E40-705E-4C02-AEB3-A7ECC62B25A3}" destId="{456594A6-045E-432C-8452-93BEAA97B968}" srcOrd="6" destOrd="0" presId="urn:microsoft.com/office/officeart/2005/8/layout/pyramid2"/>
    <dgm:cxn modelId="{CACB5628-CD84-4964-85C4-46220AC3A754}" type="presParOf" srcId="{75222E40-705E-4C02-AEB3-A7ECC62B25A3}" destId="{CA7F69C9-C7E6-47D5-AF76-D745FAB639DD}" srcOrd="7" destOrd="0" presId="urn:microsoft.com/office/officeart/2005/8/layout/pyramid2"/>
    <dgm:cxn modelId="{BBD3A26F-C237-415D-940B-DFE3632F349A}" type="presParOf" srcId="{75222E40-705E-4C02-AEB3-A7ECC62B25A3}" destId="{25100A61-4977-4691-A1AA-F83D742657BE}" srcOrd="8" destOrd="0" presId="urn:microsoft.com/office/officeart/2005/8/layout/pyramid2"/>
    <dgm:cxn modelId="{9383D141-B8F3-4D94-9DFE-2EE48F41F1C1}" type="presParOf" srcId="{75222E40-705E-4C02-AEB3-A7ECC62B25A3}" destId="{F91478A6-76DC-4F78-889D-509FA1DFCBBA}"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A7425B42-8A80-4A45-B5B9-B2049B2BE65C}"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71BDE59-F8DE-47AB-9C30-8643BC2788FE}">
      <dgm:prSet phldrT="[Text]" custT="1"/>
      <dgm:spPr>
        <a:solidFill>
          <a:srgbClr val="66CCFF"/>
        </a:solidFill>
      </dgm:spPr>
      <dgm:t>
        <a:bodyPr/>
        <a:lstStyle/>
        <a:p>
          <a:r>
            <a:rPr lang="en-US" sz="1600" dirty="0" smtClean="0">
              <a:solidFill>
                <a:schemeClr val="tx1"/>
              </a:solidFill>
            </a:rPr>
            <a:t>13.5</a:t>
          </a:r>
        </a:p>
        <a:p>
          <a:r>
            <a:rPr lang="en-US" sz="1600" dirty="0" smtClean="0">
              <a:solidFill>
                <a:schemeClr val="tx1"/>
              </a:solidFill>
            </a:rPr>
            <a:t>(2009)</a:t>
          </a:r>
          <a:endParaRPr lang="en-US" sz="1600" dirty="0">
            <a:solidFill>
              <a:schemeClr val="tx1"/>
            </a:solidFill>
          </a:endParaRPr>
        </a:p>
      </dgm:t>
    </dgm:pt>
    <dgm:pt modelId="{AD7B9397-A2DC-404A-8546-D42EA70AAE67}" type="parTrans" cxnId="{30F414C6-AC59-4708-A2DC-1704ABE68B46}">
      <dgm:prSet/>
      <dgm:spPr/>
      <dgm:t>
        <a:bodyPr/>
        <a:lstStyle/>
        <a:p>
          <a:endParaRPr lang="en-US" sz="3600">
            <a:solidFill>
              <a:schemeClr val="tx1"/>
            </a:solidFill>
          </a:endParaRPr>
        </a:p>
      </dgm:t>
    </dgm:pt>
    <dgm:pt modelId="{D26EB324-FD49-41A3-8532-33BE3D5A73F3}" type="sibTrans" cxnId="{30F414C6-AC59-4708-A2DC-1704ABE68B46}">
      <dgm:prSet/>
      <dgm:spPr/>
      <dgm:t>
        <a:bodyPr/>
        <a:lstStyle/>
        <a:p>
          <a:endParaRPr lang="en-US" sz="3600">
            <a:solidFill>
              <a:schemeClr val="tx1"/>
            </a:solidFill>
          </a:endParaRPr>
        </a:p>
      </dgm:t>
    </dgm:pt>
    <dgm:pt modelId="{C65C1843-FA1B-4F9E-AAAA-367050D10B18}">
      <dgm:prSet phldrT="[Text]" custT="1"/>
      <dgm:spPr>
        <a:solidFill>
          <a:srgbClr val="FF9999"/>
        </a:solidFill>
      </dgm:spPr>
      <dgm:t>
        <a:bodyPr/>
        <a:lstStyle/>
        <a:p>
          <a:r>
            <a:rPr lang="en-US" sz="1600" dirty="0" smtClean="0">
              <a:solidFill>
                <a:schemeClr val="tx1"/>
              </a:solidFill>
            </a:rPr>
            <a:t>10.3</a:t>
          </a:r>
        </a:p>
        <a:p>
          <a:r>
            <a:rPr lang="en-US" sz="1600" dirty="0" smtClean="0">
              <a:solidFill>
                <a:schemeClr val="tx1"/>
              </a:solidFill>
            </a:rPr>
            <a:t>(2013)</a:t>
          </a:r>
          <a:endParaRPr lang="en-US" sz="1600" dirty="0">
            <a:solidFill>
              <a:schemeClr val="tx1"/>
            </a:solidFill>
          </a:endParaRPr>
        </a:p>
      </dgm:t>
    </dgm:pt>
    <dgm:pt modelId="{CD828841-0F1E-46FA-AF48-25C88BFFBC20}" type="parTrans" cxnId="{EE336D42-4AB6-45F3-87C3-4BF13DBD9984}">
      <dgm:prSet/>
      <dgm:spPr/>
      <dgm:t>
        <a:bodyPr/>
        <a:lstStyle/>
        <a:p>
          <a:endParaRPr lang="en-US" sz="3600">
            <a:solidFill>
              <a:schemeClr val="tx1"/>
            </a:solidFill>
          </a:endParaRPr>
        </a:p>
      </dgm:t>
    </dgm:pt>
    <dgm:pt modelId="{1B57EED6-7937-4ED7-BADF-F112D4FA6680}" type="sibTrans" cxnId="{EE336D42-4AB6-45F3-87C3-4BF13DBD9984}">
      <dgm:prSet/>
      <dgm:spPr/>
      <dgm:t>
        <a:bodyPr/>
        <a:lstStyle/>
        <a:p>
          <a:endParaRPr lang="en-US" sz="3600">
            <a:solidFill>
              <a:schemeClr val="tx1"/>
            </a:solidFill>
          </a:endParaRPr>
        </a:p>
      </dgm:t>
    </dgm:pt>
    <dgm:pt modelId="{C81122D4-CD21-4F4A-9286-AEE66F627C6F}">
      <dgm:prSet phldrT="[Text]" custT="1"/>
      <dgm:spPr>
        <a:solidFill>
          <a:srgbClr val="FFFF99"/>
        </a:solidFill>
      </dgm:spPr>
      <dgm:t>
        <a:bodyPr/>
        <a:lstStyle/>
        <a:p>
          <a:r>
            <a:rPr lang="en-US" sz="1600" dirty="0" smtClean="0">
              <a:solidFill>
                <a:schemeClr val="tx1"/>
              </a:solidFill>
            </a:rPr>
            <a:t>8.4</a:t>
          </a:r>
        </a:p>
        <a:p>
          <a:r>
            <a:rPr lang="en-US" sz="1600" dirty="0" smtClean="0">
              <a:solidFill>
                <a:schemeClr val="tx1"/>
              </a:solidFill>
            </a:rPr>
            <a:t>(2015)</a:t>
          </a:r>
          <a:endParaRPr lang="en-US" sz="1600" dirty="0">
            <a:solidFill>
              <a:schemeClr val="tx1"/>
            </a:solidFill>
          </a:endParaRPr>
        </a:p>
      </dgm:t>
    </dgm:pt>
    <dgm:pt modelId="{AC874F02-D71F-4D94-A0B4-76A54FFE8631}" type="parTrans" cxnId="{7EC75024-A3D3-4765-A859-340BFA226B5B}">
      <dgm:prSet/>
      <dgm:spPr/>
      <dgm:t>
        <a:bodyPr/>
        <a:lstStyle/>
        <a:p>
          <a:endParaRPr lang="en-US" sz="3600">
            <a:solidFill>
              <a:schemeClr val="tx1"/>
            </a:solidFill>
          </a:endParaRPr>
        </a:p>
      </dgm:t>
    </dgm:pt>
    <dgm:pt modelId="{B4D10A6B-E3CE-42F5-9D79-53A15A076E00}" type="sibTrans" cxnId="{7EC75024-A3D3-4765-A859-340BFA226B5B}">
      <dgm:prSet/>
      <dgm:spPr/>
      <dgm:t>
        <a:bodyPr/>
        <a:lstStyle/>
        <a:p>
          <a:endParaRPr lang="en-US" sz="3600">
            <a:solidFill>
              <a:schemeClr val="tx1"/>
            </a:solidFill>
          </a:endParaRPr>
        </a:p>
      </dgm:t>
    </dgm:pt>
    <dgm:pt modelId="{CD25626A-F81F-4EC0-98AC-A2C323E0A9A8}" type="pres">
      <dgm:prSet presAssocID="{A7425B42-8A80-4A45-B5B9-B2049B2BE65C}" presName="Name0" presStyleCnt="0">
        <dgm:presLayoutVars>
          <dgm:chMax val="7"/>
          <dgm:resizeHandles val="exact"/>
        </dgm:presLayoutVars>
      </dgm:prSet>
      <dgm:spPr/>
      <dgm:t>
        <a:bodyPr/>
        <a:lstStyle/>
        <a:p>
          <a:endParaRPr lang="en-US"/>
        </a:p>
      </dgm:t>
    </dgm:pt>
    <dgm:pt modelId="{54C52BF4-5B71-4397-9821-BA61F163E0F0}" type="pres">
      <dgm:prSet presAssocID="{A7425B42-8A80-4A45-B5B9-B2049B2BE65C}" presName="comp1" presStyleCnt="0"/>
      <dgm:spPr/>
    </dgm:pt>
    <dgm:pt modelId="{B4329AB5-13A7-450D-B5AC-C6209417D326}" type="pres">
      <dgm:prSet presAssocID="{A7425B42-8A80-4A45-B5B9-B2049B2BE65C}" presName="circle1" presStyleLbl="node1" presStyleIdx="0" presStyleCnt="3"/>
      <dgm:spPr/>
      <dgm:t>
        <a:bodyPr/>
        <a:lstStyle/>
        <a:p>
          <a:endParaRPr lang="en-US"/>
        </a:p>
      </dgm:t>
    </dgm:pt>
    <dgm:pt modelId="{0581E8DE-E1F5-4078-A9E8-82A4D04FBC3D}" type="pres">
      <dgm:prSet presAssocID="{A7425B42-8A80-4A45-B5B9-B2049B2BE65C}" presName="c1text" presStyleLbl="node1" presStyleIdx="0" presStyleCnt="3">
        <dgm:presLayoutVars>
          <dgm:bulletEnabled val="1"/>
        </dgm:presLayoutVars>
      </dgm:prSet>
      <dgm:spPr/>
      <dgm:t>
        <a:bodyPr/>
        <a:lstStyle/>
        <a:p>
          <a:endParaRPr lang="en-US"/>
        </a:p>
      </dgm:t>
    </dgm:pt>
    <dgm:pt modelId="{7BDF041A-7524-4D77-B874-E593A363166B}" type="pres">
      <dgm:prSet presAssocID="{A7425B42-8A80-4A45-B5B9-B2049B2BE65C}" presName="comp2" presStyleCnt="0"/>
      <dgm:spPr/>
    </dgm:pt>
    <dgm:pt modelId="{0442742D-15EB-475A-9EF4-8479FAB05624}" type="pres">
      <dgm:prSet presAssocID="{A7425B42-8A80-4A45-B5B9-B2049B2BE65C}" presName="circle2" presStyleLbl="node1" presStyleIdx="1" presStyleCnt="3"/>
      <dgm:spPr/>
      <dgm:t>
        <a:bodyPr/>
        <a:lstStyle/>
        <a:p>
          <a:endParaRPr lang="en-US"/>
        </a:p>
      </dgm:t>
    </dgm:pt>
    <dgm:pt modelId="{481B3DF6-04FC-43F6-AA52-71D363D95033}" type="pres">
      <dgm:prSet presAssocID="{A7425B42-8A80-4A45-B5B9-B2049B2BE65C}" presName="c2text" presStyleLbl="node1" presStyleIdx="1" presStyleCnt="3">
        <dgm:presLayoutVars>
          <dgm:bulletEnabled val="1"/>
        </dgm:presLayoutVars>
      </dgm:prSet>
      <dgm:spPr/>
      <dgm:t>
        <a:bodyPr/>
        <a:lstStyle/>
        <a:p>
          <a:endParaRPr lang="en-US"/>
        </a:p>
      </dgm:t>
    </dgm:pt>
    <dgm:pt modelId="{349BA328-BA40-48FF-A948-1E87DAA3F79A}" type="pres">
      <dgm:prSet presAssocID="{A7425B42-8A80-4A45-B5B9-B2049B2BE65C}" presName="comp3" presStyleCnt="0"/>
      <dgm:spPr/>
    </dgm:pt>
    <dgm:pt modelId="{99CA18A7-B0D4-4A35-88F2-5811772BE804}" type="pres">
      <dgm:prSet presAssocID="{A7425B42-8A80-4A45-B5B9-B2049B2BE65C}" presName="circle3" presStyleLbl="node1" presStyleIdx="2" presStyleCnt="3"/>
      <dgm:spPr/>
      <dgm:t>
        <a:bodyPr/>
        <a:lstStyle/>
        <a:p>
          <a:endParaRPr lang="en-US"/>
        </a:p>
      </dgm:t>
    </dgm:pt>
    <dgm:pt modelId="{45251A68-C828-47DD-8095-B34A7B265A06}" type="pres">
      <dgm:prSet presAssocID="{A7425B42-8A80-4A45-B5B9-B2049B2BE65C}" presName="c3text" presStyleLbl="node1" presStyleIdx="2" presStyleCnt="3">
        <dgm:presLayoutVars>
          <dgm:bulletEnabled val="1"/>
        </dgm:presLayoutVars>
      </dgm:prSet>
      <dgm:spPr/>
      <dgm:t>
        <a:bodyPr/>
        <a:lstStyle/>
        <a:p>
          <a:endParaRPr lang="en-US"/>
        </a:p>
      </dgm:t>
    </dgm:pt>
  </dgm:ptLst>
  <dgm:cxnLst>
    <dgm:cxn modelId="{ED0200FF-15D9-4BE1-BB3C-343B7ED239DC}" type="presOf" srcId="{C81122D4-CD21-4F4A-9286-AEE66F627C6F}" destId="{99CA18A7-B0D4-4A35-88F2-5811772BE804}" srcOrd="0" destOrd="0" presId="urn:microsoft.com/office/officeart/2005/8/layout/venn2"/>
    <dgm:cxn modelId="{7EC75024-A3D3-4765-A859-340BFA226B5B}" srcId="{A7425B42-8A80-4A45-B5B9-B2049B2BE65C}" destId="{C81122D4-CD21-4F4A-9286-AEE66F627C6F}" srcOrd="2" destOrd="0" parTransId="{AC874F02-D71F-4D94-A0B4-76A54FFE8631}" sibTransId="{B4D10A6B-E3CE-42F5-9D79-53A15A076E00}"/>
    <dgm:cxn modelId="{151982D9-9CC1-4CE1-B2BE-B7C7A75E46CA}" type="presOf" srcId="{271BDE59-F8DE-47AB-9C30-8643BC2788FE}" destId="{B4329AB5-13A7-450D-B5AC-C6209417D326}" srcOrd="0" destOrd="0" presId="urn:microsoft.com/office/officeart/2005/8/layout/venn2"/>
    <dgm:cxn modelId="{30F414C6-AC59-4708-A2DC-1704ABE68B46}" srcId="{A7425B42-8A80-4A45-B5B9-B2049B2BE65C}" destId="{271BDE59-F8DE-47AB-9C30-8643BC2788FE}" srcOrd="0" destOrd="0" parTransId="{AD7B9397-A2DC-404A-8546-D42EA70AAE67}" sibTransId="{D26EB324-FD49-41A3-8532-33BE3D5A73F3}"/>
    <dgm:cxn modelId="{F260F807-4BDA-415D-9C93-6B473BC70AAD}" type="presOf" srcId="{A7425B42-8A80-4A45-B5B9-B2049B2BE65C}" destId="{CD25626A-F81F-4EC0-98AC-A2C323E0A9A8}" srcOrd="0" destOrd="0" presId="urn:microsoft.com/office/officeart/2005/8/layout/venn2"/>
    <dgm:cxn modelId="{0B35E7EC-3CBC-484E-82A6-14D1536C4B4C}" type="presOf" srcId="{271BDE59-F8DE-47AB-9C30-8643BC2788FE}" destId="{0581E8DE-E1F5-4078-A9E8-82A4D04FBC3D}" srcOrd="1" destOrd="0" presId="urn:microsoft.com/office/officeart/2005/8/layout/venn2"/>
    <dgm:cxn modelId="{3784184D-754A-4AC4-B9C8-CD161E36CCC9}" type="presOf" srcId="{C65C1843-FA1B-4F9E-AAAA-367050D10B18}" destId="{481B3DF6-04FC-43F6-AA52-71D363D95033}" srcOrd="1" destOrd="0" presId="urn:microsoft.com/office/officeart/2005/8/layout/venn2"/>
    <dgm:cxn modelId="{EE336D42-4AB6-45F3-87C3-4BF13DBD9984}" srcId="{A7425B42-8A80-4A45-B5B9-B2049B2BE65C}" destId="{C65C1843-FA1B-4F9E-AAAA-367050D10B18}" srcOrd="1" destOrd="0" parTransId="{CD828841-0F1E-46FA-AF48-25C88BFFBC20}" sibTransId="{1B57EED6-7937-4ED7-BADF-F112D4FA6680}"/>
    <dgm:cxn modelId="{AA8C0A81-C1BF-4749-B84F-01F2B4BCB586}" type="presOf" srcId="{C81122D4-CD21-4F4A-9286-AEE66F627C6F}" destId="{45251A68-C828-47DD-8095-B34A7B265A06}" srcOrd="1" destOrd="0" presId="urn:microsoft.com/office/officeart/2005/8/layout/venn2"/>
    <dgm:cxn modelId="{ED222091-FE04-40D0-A898-9FDB3E8200BF}" type="presOf" srcId="{C65C1843-FA1B-4F9E-AAAA-367050D10B18}" destId="{0442742D-15EB-475A-9EF4-8479FAB05624}" srcOrd="0" destOrd="0" presId="urn:microsoft.com/office/officeart/2005/8/layout/venn2"/>
    <dgm:cxn modelId="{90B22130-A7C4-429F-9C81-F9FC85D8FCC9}" type="presParOf" srcId="{CD25626A-F81F-4EC0-98AC-A2C323E0A9A8}" destId="{54C52BF4-5B71-4397-9821-BA61F163E0F0}" srcOrd="0" destOrd="0" presId="urn:microsoft.com/office/officeart/2005/8/layout/venn2"/>
    <dgm:cxn modelId="{FC50E074-067A-488D-8E69-951CE2E811BA}" type="presParOf" srcId="{54C52BF4-5B71-4397-9821-BA61F163E0F0}" destId="{B4329AB5-13A7-450D-B5AC-C6209417D326}" srcOrd="0" destOrd="0" presId="urn:microsoft.com/office/officeart/2005/8/layout/venn2"/>
    <dgm:cxn modelId="{B17AB525-5CBE-4DB5-9528-636E0A778934}" type="presParOf" srcId="{54C52BF4-5B71-4397-9821-BA61F163E0F0}" destId="{0581E8DE-E1F5-4078-A9E8-82A4D04FBC3D}" srcOrd="1" destOrd="0" presId="urn:microsoft.com/office/officeart/2005/8/layout/venn2"/>
    <dgm:cxn modelId="{396FC3BA-D1FD-46CB-90D6-11EA98CDECD3}" type="presParOf" srcId="{CD25626A-F81F-4EC0-98AC-A2C323E0A9A8}" destId="{7BDF041A-7524-4D77-B874-E593A363166B}" srcOrd="1" destOrd="0" presId="urn:microsoft.com/office/officeart/2005/8/layout/venn2"/>
    <dgm:cxn modelId="{32815167-1B24-486C-BC85-025F644A610B}" type="presParOf" srcId="{7BDF041A-7524-4D77-B874-E593A363166B}" destId="{0442742D-15EB-475A-9EF4-8479FAB05624}" srcOrd="0" destOrd="0" presId="urn:microsoft.com/office/officeart/2005/8/layout/venn2"/>
    <dgm:cxn modelId="{F08AF389-87B2-4A4C-8213-2D4FD4572301}" type="presParOf" srcId="{7BDF041A-7524-4D77-B874-E593A363166B}" destId="{481B3DF6-04FC-43F6-AA52-71D363D95033}" srcOrd="1" destOrd="0" presId="urn:microsoft.com/office/officeart/2005/8/layout/venn2"/>
    <dgm:cxn modelId="{58ED0CF8-25CC-4A5B-8583-2696F42725BA}" type="presParOf" srcId="{CD25626A-F81F-4EC0-98AC-A2C323E0A9A8}" destId="{349BA328-BA40-48FF-A948-1E87DAA3F79A}" srcOrd="2" destOrd="0" presId="urn:microsoft.com/office/officeart/2005/8/layout/venn2"/>
    <dgm:cxn modelId="{56BAC46F-81B9-489F-890E-1B9892021C7E}" type="presParOf" srcId="{349BA328-BA40-48FF-A948-1E87DAA3F79A}" destId="{99CA18A7-B0D4-4A35-88F2-5811772BE804}" srcOrd="0" destOrd="0" presId="urn:microsoft.com/office/officeart/2005/8/layout/venn2"/>
    <dgm:cxn modelId="{C007848F-0CD1-4FE1-93D4-176C47BD4D86}" type="presParOf" srcId="{349BA328-BA40-48FF-A948-1E87DAA3F79A}" destId="{45251A68-C828-47DD-8095-B34A7B265A0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59587C43-971B-42DE-898C-A996448250B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A2EE5FB6-1AF3-4609-B65E-D25DE49AB97B}">
      <dgm:prSet phldrT="[Text]"/>
      <dgm:spPr>
        <a:solidFill>
          <a:srgbClr val="CCFFFF"/>
        </a:solidFill>
      </dgm:spPr>
      <dgm:t>
        <a:bodyPr/>
        <a:lstStyle/>
        <a:p>
          <a:r>
            <a:rPr lang="en-US" dirty="0" smtClean="0">
              <a:solidFill>
                <a:schemeClr val="tx1"/>
              </a:solidFill>
            </a:rPr>
            <a:t>Community Education</a:t>
          </a:r>
          <a:endParaRPr lang="en-US" dirty="0">
            <a:solidFill>
              <a:schemeClr val="tx1"/>
            </a:solidFill>
          </a:endParaRPr>
        </a:p>
      </dgm:t>
    </dgm:pt>
    <dgm:pt modelId="{088CD625-2E61-484F-AE35-87F41ECAA409}" type="parTrans" cxnId="{84F8741B-8CF7-4840-BE64-0A70C9A63856}">
      <dgm:prSet/>
      <dgm:spPr/>
      <dgm:t>
        <a:bodyPr/>
        <a:lstStyle/>
        <a:p>
          <a:endParaRPr lang="en-US"/>
        </a:p>
      </dgm:t>
    </dgm:pt>
    <dgm:pt modelId="{03E47A5B-81FC-4C6F-BF6C-41883240D39B}" type="sibTrans" cxnId="{84F8741B-8CF7-4840-BE64-0A70C9A63856}">
      <dgm:prSet/>
      <dgm:spPr>
        <a:solidFill>
          <a:srgbClr val="00FF00"/>
        </a:solidFill>
      </dgm:spPr>
      <dgm:t>
        <a:bodyPr/>
        <a:lstStyle/>
        <a:p>
          <a:endParaRPr lang="en-US" dirty="0"/>
        </a:p>
      </dgm:t>
    </dgm:pt>
    <dgm:pt modelId="{9E5D62D5-7CB9-425F-AA39-C3ED2E2723D9}">
      <dgm:prSet phldrT="[Text]"/>
      <dgm:spPr>
        <a:solidFill>
          <a:srgbClr val="CCFFCC"/>
        </a:solidFill>
      </dgm:spPr>
      <dgm:t>
        <a:bodyPr/>
        <a:lstStyle/>
        <a:p>
          <a:r>
            <a:rPr lang="en-US" dirty="0" smtClean="0">
              <a:solidFill>
                <a:schemeClr val="tx1"/>
              </a:solidFill>
            </a:rPr>
            <a:t>Early Identification</a:t>
          </a:r>
          <a:endParaRPr lang="en-US" dirty="0">
            <a:solidFill>
              <a:schemeClr val="tx1"/>
            </a:solidFill>
          </a:endParaRPr>
        </a:p>
      </dgm:t>
    </dgm:pt>
    <dgm:pt modelId="{EFD5FBA7-5034-42FE-A230-B5569FD38CBA}" type="parTrans" cxnId="{3432E81B-ECF8-43B9-9B5A-03779A88C268}">
      <dgm:prSet/>
      <dgm:spPr/>
      <dgm:t>
        <a:bodyPr/>
        <a:lstStyle/>
        <a:p>
          <a:endParaRPr lang="en-US"/>
        </a:p>
      </dgm:t>
    </dgm:pt>
    <dgm:pt modelId="{13181CBD-3F7E-4DBC-B54F-D74B26B504C8}" type="sibTrans" cxnId="{3432E81B-ECF8-43B9-9B5A-03779A88C268}">
      <dgm:prSet/>
      <dgm:spPr>
        <a:solidFill>
          <a:srgbClr val="00FF00"/>
        </a:solidFill>
      </dgm:spPr>
      <dgm:t>
        <a:bodyPr/>
        <a:lstStyle/>
        <a:p>
          <a:endParaRPr lang="en-US" dirty="0"/>
        </a:p>
      </dgm:t>
    </dgm:pt>
    <dgm:pt modelId="{8B10B5E0-F189-4B3C-A36F-080A61792D5A}">
      <dgm:prSet phldrT="[Text]"/>
      <dgm:spPr>
        <a:solidFill>
          <a:srgbClr val="CCFF99"/>
        </a:solidFill>
      </dgm:spPr>
      <dgm:t>
        <a:bodyPr/>
        <a:lstStyle/>
        <a:p>
          <a:r>
            <a:rPr lang="en-US" dirty="0" smtClean="0">
              <a:solidFill>
                <a:schemeClr val="tx1"/>
              </a:solidFill>
            </a:rPr>
            <a:t>Early Intervention</a:t>
          </a:r>
          <a:endParaRPr lang="en-US" dirty="0">
            <a:solidFill>
              <a:schemeClr val="tx1"/>
            </a:solidFill>
          </a:endParaRPr>
        </a:p>
      </dgm:t>
    </dgm:pt>
    <dgm:pt modelId="{0EE7F27F-52DB-4FBA-BD70-3852F8EBAA87}" type="parTrans" cxnId="{22F03C79-5E1E-470F-9C34-76435E0D58FA}">
      <dgm:prSet/>
      <dgm:spPr/>
      <dgm:t>
        <a:bodyPr/>
        <a:lstStyle/>
        <a:p>
          <a:endParaRPr lang="en-US"/>
        </a:p>
      </dgm:t>
    </dgm:pt>
    <dgm:pt modelId="{131B776D-0856-4441-BCD0-9F9C2DD29DBE}" type="sibTrans" cxnId="{22F03C79-5E1E-470F-9C34-76435E0D58FA}">
      <dgm:prSet/>
      <dgm:spPr>
        <a:solidFill>
          <a:srgbClr val="00FF00"/>
        </a:solidFill>
      </dgm:spPr>
      <dgm:t>
        <a:bodyPr/>
        <a:lstStyle/>
        <a:p>
          <a:endParaRPr lang="en-US" dirty="0"/>
        </a:p>
      </dgm:t>
    </dgm:pt>
    <dgm:pt modelId="{144AE002-8F25-4C1A-933C-B992F521B6F9}">
      <dgm:prSet phldrT="[Text]"/>
      <dgm:spPr>
        <a:solidFill>
          <a:srgbClr val="CCFF66"/>
        </a:solidFill>
      </dgm:spPr>
      <dgm:t>
        <a:bodyPr/>
        <a:lstStyle/>
        <a:p>
          <a:r>
            <a:rPr lang="en-US" dirty="0" smtClean="0">
              <a:solidFill>
                <a:schemeClr val="tx1"/>
              </a:solidFill>
            </a:rPr>
            <a:t>Follow up and Coordination</a:t>
          </a:r>
          <a:endParaRPr lang="en-US" dirty="0">
            <a:solidFill>
              <a:schemeClr val="tx1"/>
            </a:solidFill>
          </a:endParaRPr>
        </a:p>
      </dgm:t>
    </dgm:pt>
    <dgm:pt modelId="{29A2A6E3-9E19-46DD-B411-3A236F2E97E5}" type="parTrans" cxnId="{76A6CD74-7FB2-4AA4-992F-37727BC95F22}">
      <dgm:prSet/>
      <dgm:spPr/>
      <dgm:t>
        <a:bodyPr/>
        <a:lstStyle/>
        <a:p>
          <a:endParaRPr lang="en-US"/>
        </a:p>
      </dgm:t>
    </dgm:pt>
    <dgm:pt modelId="{9825189F-3B88-495B-96CB-6AE10DFB36C1}" type="sibTrans" cxnId="{76A6CD74-7FB2-4AA4-992F-37727BC95F22}">
      <dgm:prSet/>
      <dgm:spPr>
        <a:solidFill>
          <a:srgbClr val="00FF00"/>
        </a:solidFill>
      </dgm:spPr>
      <dgm:t>
        <a:bodyPr/>
        <a:lstStyle/>
        <a:p>
          <a:endParaRPr lang="en-US" dirty="0"/>
        </a:p>
      </dgm:t>
    </dgm:pt>
    <dgm:pt modelId="{A4797232-9191-4287-BEC8-23D6A8967670}">
      <dgm:prSet phldrT="[Text]"/>
      <dgm:spPr>
        <a:solidFill>
          <a:srgbClr val="CCFF33"/>
        </a:solidFill>
      </dgm:spPr>
      <dgm:t>
        <a:bodyPr/>
        <a:lstStyle/>
        <a:p>
          <a:r>
            <a:rPr lang="en-US" dirty="0" smtClean="0">
              <a:solidFill>
                <a:schemeClr val="tx1"/>
              </a:solidFill>
            </a:rPr>
            <a:t>Social Support</a:t>
          </a:r>
          <a:endParaRPr lang="en-US" dirty="0">
            <a:solidFill>
              <a:schemeClr val="tx1"/>
            </a:solidFill>
          </a:endParaRPr>
        </a:p>
      </dgm:t>
    </dgm:pt>
    <dgm:pt modelId="{E424B020-99DA-43B9-B12A-865F3BB356C2}" type="parTrans" cxnId="{11AE71D4-F202-4F35-A72E-2BA9D7CFAD14}">
      <dgm:prSet/>
      <dgm:spPr/>
      <dgm:t>
        <a:bodyPr/>
        <a:lstStyle/>
        <a:p>
          <a:endParaRPr lang="en-US"/>
        </a:p>
      </dgm:t>
    </dgm:pt>
    <dgm:pt modelId="{949FE128-2364-44BA-906C-2ED417377C59}" type="sibTrans" cxnId="{11AE71D4-F202-4F35-A72E-2BA9D7CFAD14}">
      <dgm:prSet/>
      <dgm:spPr>
        <a:solidFill>
          <a:srgbClr val="00FF00"/>
        </a:solidFill>
      </dgm:spPr>
      <dgm:t>
        <a:bodyPr/>
        <a:lstStyle/>
        <a:p>
          <a:endParaRPr lang="en-US" dirty="0"/>
        </a:p>
      </dgm:t>
    </dgm:pt>
    <dgm:pt modelId="{0FAB43DF-2DA5-4119-ABDF-78B40B038002}" type="pres">
      <dgm:prSet presAssocID="{59587C43-971B-42DE-898C-A996448250BD}" presName="cycle" presStyleCnt="0">
        <dgm:presLayoutVars>
          <dgm:dir/>
          <dgm:resizeHandles val="exact"/>
        </dgm:presLayoutVars>
      </dgm:prSet>
      <dgm:spPr/>
      <dgm:t>
        <a:bodyPr/>
        <a:lstStyle/>
        <a:p>
          <a:endParaRPr lang="en-US"/>
        </a:p>
      </dgm:t>
    </dgm:pt>
    <dgm:pt modelId="{226DCFBE-50AD-4C22-8D48-8E81C7170528}" type="pres">
      <dgm:prSet presAssocID="{A2EE5FB6-1AF3-4609-B65E-D25DE49AB97B}" presName="node" presStyleLbl="node1" presStyleIdx="0" presStyleCnt="5">
        <dgm:presLayoutVars>
          <dgm:bulletEnabled val="1"/>
        </dgm:presLayoutVars>
      </dgm:prSet>
      <dgm:spPr/>
      <dgm:t>
        <a:bodyPr/>
        <a:lstStyle/>
        <a:p>
          <a:endParaRPr lang="en-US"/>
        </a:p>
      </dgm:t>
    </dgm:pt>
    <dgm:pt modelId="{45635726-2CB5-437A-B102-BF6935325A72}" type="pres">
      <dgm:prSet presAssocID="{03E47A5B-81FC-4C6F-BF6C-41883240D39B}" presName="sibTrans" presStyleLbl="sibTrans2D1" presStyleIdx="0" presStyleCnt="5"/>
      <dgm:spPr/>
      <dgm:t>
        <a:bodyPr/>
        <a:lstStyle/>
        <a:p>
          <a:endParaRPr lang="en-US"/>
        </a:p>
      </dgm:t>
    </dgm:pt>
    <dgm:pt modelId="{315373C9-A6F4-4888-A4F0-0B35D383B70F}" type="pres">
      <dgm:prSet presAssocID="{03E47A5B-81FC-4C6F-BF6C-41883240D39B}" presName="connectorText" presStyleLbl="sibTrans2D1" presStyleIdx="0" presStyleCnt="5"/>
      <dgm:spPr/>
      <dgm:t>
        <a:bodyPr/>
        <a:lstStyle/>
        <a:p>
          <a:endParaRPr lang="en-US"/>
        </a:p>
      </dgm:t>
    </dgm:pt>
    <dgm:pt modelId="{1B53686D-C3C2-44ED-BA5D-2A0C20EE4AF9}" type="pres">
      <dgm:prSet presAssocID="{9E5D62D5-7CB9-425F-AA39-C3ED2E2723D9}" presName="node" presStyleLbl="node1" presStyleIdx="1" presStyleCnt="5">
        <dgm:presLayoutVars>
          <dgm:bulletEnabled val="1"/>
        </dgm:presLayoutVars>
      </dgm:prSet>
      <dgm:spPr/>
      <dgm:t>
        <a:bodyPr/>
        <a:lstStyle/>
        <a:p>
          <a:endParaRPr lang="en-US"/>
        </a:p>
      </dgm:t>
    </dgm:pt>
    <dgm:pt modelId="{69C659A5-1A2A-464C-B9F2-C2A850323810}" type="pres">
      <dgm:prSet presAssocID="{13181CBD-3F7E-4DBC-B54F-D74B26B504C8}" presName="sibTrans" presStyleLbl="sibTrans2D1" presStyleIdx="1" presStyleCnt="5"/>
      <dgm:spPr/>
      <dgm:t>
        <a:bodyPr/>
        <a:lstStyle/>
        <a:p>
          <a:endParaRPr lang="en-US"/>
        </a:p>
      </dgm:t>
    </dgm:pt>
    <dgm:pt modelId="{F2943512-D197-45E1-8E8E-DC54B032D000}" type="pres">
      <dgm:prSet presAssocID="{13181CBD-3F7E-4DBC-B54F-D74B26B504C8}" presName="connectorText" presStyleLbl="sibTrans2D1" presStyleIdx="1" presStyleCnt="5"/>
      <dgm:spPr/>
      <dgm:t>
        <a:bodyPr/>
        <a:lstStyle/>
        <a:p>
          <a:endParaRPr lang="en-US"/>
        </a:p>
      </dgm:t>
    </dgm:pt>
    <dgm:pt modelId="{54361F0C-A45F-424D-A640-793DCDA071B8}" type="pres">
      <dgm:prSet presAssocID="{8B10B5E0-F189-4B3C-A36F-080A61792D5A}" presName="node" presStyleLbl="node1" presStyleIdx="2" presStyleCnt="5">
        <dgm:presLayoutVars>
          <dgm:bulletEnabled val="1"/>
        </dgm:presLayoutVars>
      </dgm:prSet>
      <dgm:spPr/>
      <dgm:t>
        <a:bodyPr/>
        <a:lstStyle/>
        <a:p>
          <a:endParaRPr lang="en-US"/>
        </a:p>
      </dgm:t>
    </dgm:pt>
    <dgm:pt modelId="{D5A3167C-E363-43EC-87D8-5632D6C73970}" type="pres">
      <dgm:prSet presAssocID="{131B776D-0856-4441-BCD0-9F9C2DD29DBE}" presName="sibTrans" presStyleLbl="sibTrans2D1" presStyleIdx="2" presStyleCnt="5"/>
      <dgm:spPr/>
      <dgm:t>
        <a:bodyPr/>
        <a:lstStyle/>
        <a:p>
          <a:endParaRPr lang="en-US"/>
        </a:p>
      </dgm:t>
    </dgm:pt>
    <dgm:pt modelId="{46D9F0B1-2834-4CA4-BD62-E3E77B7A3E0D}" type="pres">
      <dgm:prSet presAssocID="{131B776D-0856-4441-BCD0-9F9C2DD29DBE}" presName="connectorText" presStyleLbl="sibTrans2D1" presStyleIdx="2" presStyleCnt="5"/>
      <dgm:spPr/>
      <dgm:t>
        <a:bodyPr/>
        <a:lstStyle/>
        <a:p>
          <a:endParaRPr lang="en-US"/>
        </a:p>
      </dgm:t>
    </dgm:pt>
    <dgm:pt modelId="{BD9A5D6E-1332-4AA2-8C0A-AC015D81ECC5}" type="pres">
      <dgm:prSet presAssocID="{144AE002-8F25-4C1A-933C-B992F521B6F9}" presName="node" presStyleLbl="node1" presStyleIdx="3" presStyleCnt="5">
        <dgm:presLayoutVars>
          <dgm:bulletEnabled val="1"/>
        </dgm:presLayoutVars>
      </dgm:prSet>
      <dgm:spPr/>
      <dgm:t>
        <a:bodyPr/>
        <a:lstStyle/>
        <a:p>
          <a:endParaRPr lang="en-US"/>
        </a:p>
      </dgm:t>
    </dgm:pt>
    <dgm:pt modelId="{CF9678DC-C139-4521-A307-6FD68194C788}" type="pres">
      <dgm:prSet presAssocID="{9825189F-3B88-495B-96CB-6AE10DFB36C1}" presName="sibTrans" presStyleLbl="sibTrans2D1" presStyleIdx="3" presStyleCnt="5"/>
      <dgm:spPr/>
      <dgm:t>
        <a:bodyPr/>
        <a:lstStyle/>
        <a:p>
          <a:endParaRPr lang="en-US"/>
        </a:p>
      </dgm:t>
    </dgm:pt>
    <dgm:pt modelId="{4F07DA42-10FA-4FEC-B245-B3E364C151C6}" type="pres">
      <dgm:prSet presAssocID="{9825189F-3B88-495B-96CB-6AE10DFB36C1}" presName="connectorText" presStyleLbl="sibTrans2D1" presStyleIdx="3" presStyleCnt="5"/>
      <dgm:spPr/>
      <dgm:t>
        <a:bodyPr/>
        <a:lstStyle/>
        <a:p>
          <a:endParaRPr lang="en-US"/>
        </a:p>
      </dgm:t>
    </dgm:pt>
    <dgm:pt modelId="{ED636599-D64B-4342-91BF-15EE55A9EB33}" type="pres">
      <dgm:prSet presAssocID="{A4797232-9191-4287-BEC8-23D6A8967670}" presName="node" presStyleLbl="node1" presStyleIdx="4" presStyleCnt="5">
        <dgm:presLayoutVars>
          <dgm:bulletEnabled val="1"/>
        </dgm:presLayoutVars>
      </dgm:prSet>
      <dgm:spPr/>
      <dgm:t>
        <a:bodyPr/>
        <a:lstStyle/>
        <a:p>
          <a:endParaRPr lang="en-US"/>
        </a:p>
      </dgm:t>
    </dgm:pt>
    <dgm:pt modelId="{707F77E1-D1AB-4DEF-81C5-E266B79AAE7A}" type="pres">
      <dgm:prSet presAssocID="{949FE128-2364-44BA-906C-2ED417377C59}" presName="sibTrans" presStyleLbl="sibTrans2D1" presStyleIdx="4" presStyleCnt="5"/>
      <dgm:spPr/>
      <dgm:t>
        <a:bodyPr/>
        <a:lstStyle/>
        <a:p>
          <a:endParaRPr lang="en-US"/>
        </a:p>
      </dgm:t>
    </dgm:pt>
    <dgm:pt modelId="{D340C69D-47FF-47DB-AA3C-489AD85A0CF2}" type="pres">
      <dgm:prSet presAssocID="{949FE128-2364-44BA-906C-2ED417377C59}" presName="connectorText" presStyleLbl="sibTrans2D1" presStyleIdx="4" presStyleCnt="5"/>
      <dgm:spPr/>
      <dgm:t>
        <a:bodyPr/>
        <a:lstStyle/>
        <a:p>
          <a:endParaRPr lang="en-US"/>
        </a:p>
      </dgm:t>
    </dgm:pt>
  </dgm:ptLst>
  <dgm:cxnLst>
    <dgm:cxn modelId="{22F03C79-5E1E-470F-9C34-76435E0D58FA}" srcId="{59587C43-971B-42DE-898C-A996448250BD}" destId="{8B10B5E0-F189-4B3C-A36F-080A61792D5A}" srcOrd="2" destOrd="0" parTransId="{0EE7F27F-52DB-4FBA-BD70-3852F8EBAA87}" sibTransId="{131B776D-0856-4441-BCD0-9F9C2DD29DBE}"/>
    <dgm:cxn modelId="{A9D2659C-34D9-4BFD-B7F9-52BE75446092}" type="presOf" srcId="{A4797232-9191-4287-BEC8-23D6A8967670}" destId="{ED636599-D64B-4342-91BF-15EE55A9EB33}" srcOrd="0" destOrd="0" presId="urn:microsoft.com/office/officeart/2005/8/layout/cycle2"/>
    <dgm:cxn modelId="{FD356CE3-FFE5-4C24-9FA0-766BE77D1A02}" type="presOf" srcId="{03E47A5B-81FC-4C6F-BF6C-41883240D39B}" destId="{315373C9-A6F4-4888-A4F0-0B35D383B70F}" srcOrd="1" destOrd="0" presId="urn:microsoft.com/office/officeart/2005/8/layout/cycle2"/>
    <dgm:cxn modelId="{9EFDD1A2-CF9E-4DAA-BF52-CBC9CBF8DADE}" type="presOf" srcId="{9E5D62D5-7CB9-425F-AA39-C3ED2E2723D9}" destId="{1B53686D-C3C2-44ED-BA5D-2A0C20EE4AF9}" srcOrd="0" destOrd="0" presId="urn:microsoft.com/office/officeart/2005/8/layout/cycle2"/>
    <dgm:cxn modelId="{A6D2DAA0-3DD4-49CD-9B66-2058E7BBA317}" type="presOf" srcId="{13181CBD-3F7E-4DBC-B54F-D74B26B504C8}" destId="{F2943512-D197-45E1-8E8E-DC54B032D000}" srcOrd="1" destOrd="0" presId="urn:microsoft.com/office/officeart/2005/8/layout/cycle2"/>
    <dgm:cxn modelId="{25EE8535-F140-4299-B758-72088F2F0098}" type="presOf" srcId="{03E47A5B-81FC-4C6F-BF6C-41883240D39B}" destId="{45635726-2CB5-437A-B102-BF6935325A72}" srcOrd="0" destOrd="0" presId="urn:microsoft.com/office/officeart/2005/8/layout/cycle2"/>
    <dgm:cxn modelId="{D09CCEB3-B7C3-4730-85B9-A441A6C96D63}" type="presOf" srcId="{9825189F-3B88-495B-96CB-6AE10DFB36C1}" destId="{4F07DA42-10FA-4FEC-B245-B3E364C151C6}" srcOrd="1" destOrd="0" presId="urn:microsoft.com/office/officeart/2005/8/layout/cycle2"/>
    <dgm:cxn modelId="{D999D00A-9E02-4813-9F99-82D8E0E60DEE}" type="presOf" srcId="{131B776D-0856-4441-BCD0-9F9C2DD29DBE}" destId="{46D9F0B1-2834-4CA4-BD62-E3E77B7A3E0D}" srcOrd="1" destOrd="0" presId="urn:microsoft.com/office/officeart/2005/8/layout/cycle2"/>
    <dgm:cxn modelId="{36AE64B2-3BBB-4042-B77E-A887E8AEC2E0}" type="presOf" srcId="{949FE128-2364-44BA-906C-2ED417377C59}" destId="{D340C69D-47FF-47DB-AA3C-489AD85A0CF2}" srcOrd="1" destOrd="0" presId="urn:microsoft.com/office/officeart/2005/8/layout/cycle2"/>
    <dgm:cxn modelId="{EB03975A-6E87-4F68-B946-87870C8C9597}" type="presOf" srcId="{9825189F-3B88-495B-96CB-6AE10DFB36C1}" destId="{CF9678DC-C139-4521-A307-6FD68194C788}" srcOrd="0" destOrd="0" presId="urn:microsoft.com/office/officeart/2005/8/layout/cycle2"/>
    <dgm:cxn modelId="{76A6CD74-7FB2-4AA4-992F-37727BC95F22}" srcId="{59587C43-971B-42DE-898C-A996448250BD}" destId="{144AE002-8F25-4C1A-933C-B992F521B6F9}" srcOrd="3" destOrd="0" parTransId="{29A2A6E3-9E19-46DD-B411-3A236F2E97E5}" sibTransId="{9825189F-3B88-495B-96CB-6AE10DFB36C1}"/>
    <dgm:cxn modelId="{EE5CE481-302B-4B89-815B-A47E9E556140}" type="presOf" srcId="{59587C43-971B-42DE-898C-A996448250BD}" destId="{0FAB43DF-2DA5-4119-ABDF-78B40B038002}" srcOrd="0" destOrd="0" presId="urn:microsoft.com/office/officeart/2005/8/layout/cycle2"/>
    <dgm:cxn modelId="{11AE71D4-F202-4F35-A72E-2BA9D7CFAD14}" srcId="{59587C43-971B-42DE-898C-A996448250BD}" destId="{A4797232-9191-4287-BEC8-23D6A8967670}" srcOrd="4" destOrd="0" parTransId="{E424B020-99DA-43B9-B12A-865F3BB356C2}" sibTransId="{949FE128-2364-44BA-906C-2ED417377C59}"/>
    <dgm:cxn modelId="{581B841E-6A05-4293-A75A-2200DED47E22}" type="presOf" srcId="{949FE128-2364-44BA-906C-2ED417377C59}" destId="{707F77E1-D1AB-4DEF-81C5-E266B79AAE7A}" srcOrd="0" destOrd="0" presId="urn:microsoft.com/office/officeart/2005/8/layout/cycle2"/>
    <dgm:cxn modelId="{84F8741B-8CF7-4840-BE64-0A70C9A63856}" srcId="{59587C43-971B-42DE-898C-A996448250BD}" destId="{A2EE5FB6-1AF3-4609-B65E-D25DE49AB97B}" srcOrd="0" destOrd="0" parTransId="{088CD625-2E61-484F-AE35-87F41ECAA409}" sibTransId="{03E47A5B-81FC-4C6F-BF6C-41883240D39B}"/>
    <dgm:cxn modelId="{43B1C6D7-0C34-492E-BA87-907A8D4028D8}" type="presOf" srcId="{131B776D-0856-4441-BCD0-9F9C2DD29DBE}" destId="{D5A3167C-E363-43EC-87D8-5632D6C73970}" srcOrd="0" destOrd="0" presId="urn:microsoft.com/office/officeart/2005/8/layout/cycle2"/>
    <dgm:cxn modelId="{D03E5013-FA2F-4B23-A2F2-647A8F56B4FE}" type="presOf" srcId="{144AE002-8F25-4C1A-933C-B992F521B6F9}" destId="{BD9A5D6E-1332-4AA2-8C0A-AC015D81ECC5}" srcOrd="0" destOrd="0" presId="urn:microsoft.com/office/officeart/2005/8/layout/cycle2"/>
    <dgm:cxn modelId="{AAC9E088-718C-4913-A508-3AC10A29FC0B}" type="presOf" srcId="{13181CBD-3F7E-4DBC-B54F-D74B26B504C8}" destId="{69C659A5-1A2A-464C-B9F2-C2A850323810}" srcOrd="0" destOrd="0" presId="urn:microsoft.com/office/officeart/2005/8/layout/cycle2"/>
    <dgm:cxn modelId="{3432E81B-ECF8-43B9-9B5A-03779A88C268}" srcId="{59587C43-971B-42DE-898C-A996448250BD}" destId="{9E5D62D5-7CB9-425F-AA39-C3ED2E2723D9}" srcOrd="1" destOrd="0" parTransId="{EFD5FBA7-5034-42FE-A230-B5569FD38CBA}" sibTransId="{13181CBD-3F7E-4DBC-B54F-D74B26B504C8}"/>
    <dgm:cxn modelId="{B1E7CED4-A810-4373-A86F-1677B792F12B}" type="presOf" srcId="{A2EE5FB6-1AF3-4609-B65E-D25DE49AB97B}" destId="{226DCFBE-50AD-4C22-8D48-8E81C7170528}" srcOrd="0" destOrd="0" presId="urn:microsoft.com/office/officeart/2005/8/layout/cycle2"/>
    <dgm:cxn modelId="{6C9A08B1-3DF8-4D75-B340-41CE69262CA8}" type="presOf" srcId="{8B10B5E0-F189-4B3C-A36F-080A61792D5A}" destId="{54361F0C-A45F-424D-A640-793DCDA071B8}" srcOrd="0" destOrd="0" presId="urn:microsoft.com/office/officeart/2005/8/layout/cycle2"/>
    <dgm:cxn modelId="{9DE53227-F80F-4A87-A65A-81FBD9344E08}" type="presParOf" srcId="{0FAB43DF-2DA5-4119-ABDF-78B40B038002}" destId="{226DCFBE-50AD-4C22-8D48-8E81C7170528}" srcOrd="0" destOrd="0" presId="urn:microsoft.com/office/officeart/2005/8/layout/cycle2"/>
    <dgm:cxn modelId="{ECE703B6-F956-4D52-8918-F0D359C96CC2}" type="presParOf" srcId="{0FAB43DF-2DA5-4119-ABDF-78B40B038002}" destId="{45635726-2CB5-437A-B102-BF6935325A72}" srcOrd="1" destOrd="0" presId="urn:microsoft.com/office/officeart/2005/8/layout/cycle2"/>
    <dgm:cxn modelId="{AF9F1104-3B8C-4172-9E38-E878449848D3}" type="presParOf" srcId="{45635726-2CB5-437A-B102-BF6935325A72}" destId="{315373C9-A6F4-4888-A4F0-0B35D383B70F}" srcOrd="0" destOrd="0" presId="urn:microsoft.com/office/officeart/2005/8/layout/cycle2"/>
    <dgm:cxn modelId="{BB69B6A0-16B1-40BD-9587-6B32A56666F0}" type="presParOf" srcId="{0FAB43DF-2DA5-4119-ABDF-78B40B038002}" destId="{1B53686D-C3C2-44ED-BA5D-2A0C20EE4AF9}" srcOrd="2" destOrd="0" presId="urn:microsoft.com/office/officeart/2005/8/layout/cycle2"/>
    <dgm:cxn modelId="{15F7D82A-2ED4-4F84-BCAE-972475000953}" type="presParOf" srcId="{0FAB43DF-2DA5-4119-ABDF-78B40B038002}" destId="{69C659A5-1A2A-464C-B9F2-C2A850323810}" srcOrd="3" destOrd="0" presId="urn:microsoft.com/office/officeart/2005/8/layout/cycle2"/>
    <dgm:cxn modelId="{16FB916F-B39A-4B2C-AECA-48DA20752636}" type="presParOf" srcId="{69C659A5-1A2A-464C-B9F2-C2A850323810}" destId="{F2943512-D197-45E1-8E8E-DC54B032D000}" srcOrd="0" destOrd="0" presId="urn:microsoft.com/office/officeart/2005/8/layout/cycle2"/>
    <dgm:cxn modelId="{38A814FE-1529-4114-AA77-3CCBFA208C40}" type="presParOf" srcId="{0FAB43DF-2DA5-4119-ABDF-78B40B038002}" destId="{54361F0C-A45F-424D-A640-793DCDA071B8}" srcOrd="4" destOrd="0" presId="urn:microsoft.com/office/officeart/2005/8/layout/cycle2"/>
    <dgm:cxn modelId="{FB81B613-D2DA-4FA6-AE84-CA48D7B92966}" type="presParOf" srcId="{0FAB43DF-2DA5-4119-ABDF-78B40B038002}" destId="{D5A3167C-E363-43EC-87D8-5632D6C73970}" srcOrd="5" destOrd="0" presId="urn:microsoft.com/office/officeart/2005/8/layout/cycle2"/>
    <dgm:cxn modelId="{C904BF7A-804F-4956-B8AA-84A1573CB11F}" type="presParOf" srcId="{D5A3167C-E363-43EC-87D8-5632D6C73970}" destId="{46D9F0B1-2834-4CA4-BD62-E3E77B7A3E0D}" srcOrd="0" destOrd="0" presId="urn:microsoft.com/office/officeart/2005/8/layout/cycle2"/>
    <dgm:cxn modelId="{81E5F513-F263-4679-9674-B46ED7C21F18}" type="presParOf" srcId="{0FAB43DF-2DA5-4119-ABDF-78B40B038002}" destId="{BD9A5D6E-1332-4AA2-8C0A-AC015D81ECC5}" srcOrd="6" destOrd="0" presId="urn:microsoft.com/office/officeart/2005/8/layout/cycle2"/>
    <dgm:cxn modelId="{C3117D15-183E-4E7F-A14C-7C3C0DB8CB3C}" type="presParOf" srcId="{0FAB43DF-2DA5-4119-ABDF-78B40B038002}" destId="{CF9678DC-C139-4521-A307-6FD68194C788}" srcOrd="7" destOrd="0" presId="urn:microsoft.com/office/officeart/2005/8/layout/cycle2"/>
    <dgm:cxn modelId="{F8B085EA-576D-4E12-B292-D40481D0FB0E}" type="presParOf" srcId="{CF9678DC-C139-4521-A307-6FD68194C788}" destId="{4F07DA42-10FA-4FEC-B245-B3E364C151C6}" srcOrd="0" destOrd="0" presId="urn:microsoft.com/office/officeart/2005/8/layout/cycle2"/>
    <dgm:cxn modelId="{5207987D-CB99-4EDA-8D2A-21D766332B5C}" type="presParOf" srcId="{0FAB43DF-2DA5-4119-ABDF-78B40B038002}" destId="{ED636599-D64B-4342-91BF-15EE55A9EB33}" srcOrd="8" destOrd="0" presId="urn:microsoft.com/office/officeart/2005/8/layout/cycle2"/>
    <dgm:cxn modelId="{5ECE121F-B56E-494A-8C20-3C289B41C2B5}" type="presParOf" srcId="{0FAB43DF-2DA5-4119-ABDF-78B40B038002}" destId="{707F77E1-D1AB-4DEF-81C5-E266B79AAE7A}" srcOrd="9" destOrd="0" presId="urn:microsoft.com/office/officeart/2005/8/layout/cycle2"/>
    <dgm:cxn modelId="{CE9630DC-E435-46C9-9D2A-5F0D80D30F86}" type="presParOf" srcId="{707F77E1-D1AB-4DEF-81C5-E266B79AAE7A}" destId="{D340C69D-47FF-47DB-AA3C-489AD85A0CF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363B0-B745-4921-AF4E-A5EFA9D050AE}">
      <dsp:nvSpPr>
        <dsp:cNvPr id="0" name=""/>
        <dsp:cNvSpPr/>
      </dsp:nvSpPr>
      <dsp:spPr>
        <a:xfrm rot="5400000">
          <a:off x="2223757" y="133594"/>
          <a:ext cx="1460500" cy="127063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Connect</a:t>
          </a:r>
          <a:endParaRPr lang="en-US" sz="1800" kern="1200" dirty="0"/>
        </a:p>
      </dsp:txBody>
      <dsp:txXfrm rot="-5400000">
        <a:off x="2516696" y="266257"/>
        <a:ext cx="874621" cy="1005310"/>
      </dsp:txXfrm>
    </dsp:sp>
    <dsp:sp modelId="{EB085D9D-3809-4343-B928-3C52C0C4CE7A}">
      <dsp:nvSpPr>
        <dsp:cNvPr id="0" name=""/>
        <dsp:cNvSpPr/>
      </dsp:nvSpPr>
      <dsp:spPr>
        <a:xfrm>
          <a:off x="3627882" y="330761"/>
          <a:ext cx="1629918" cy="876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u="sng" kern="1200" dirty="0" smtClean="0"/>
            <a:t>ENJOY</a:t>
          </a:r>
          <a:r>
            <a:rPr lang="en-US" sz="1800" kern="1200" dirty="0" smtClean="0"/>
            <a:t>!</a:t>
          </a:r>
          <a:endParaRPr lang="en-US" sz="1800" kern="1200" dirty="0"/>
        </a:p>
      </dsp:txBody>
      <dsp:txXfrm>
        <a:off x="3627882" y="330761"/>
        <a:ext cx="1629918" cy="876300"/>
      </dsp:txXfrm>
    </dsp:sp>
    <dsp:sp modelId="{32B705FE-0216-4191-829D-9CCA0B74072E}">
      <dsp:nvSpPr>
        <dsp:cNvPr id="0" name=""/>
        <dsp:cNvSpPr/>
      </dsp:nvSpPr>
      <dsp:spPr>
        <a:xfrm rot="5400000">
          <a:off x="851471" y="133594"/>
          <a:ext cx="1460500" cy="127063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en-US" sz="3100" kern="1200" dirty="0" smtClean="0"/>
            <a:t>Share</a:t>
          </a:r>
          <a:endParaRPr lang="en-US" sz="3100" kern="1200" dirty="0"/>
        </a:p>
      </dsp:txBody>
      <dsp:txXfrm rot="-5400000">
        <a:off x="1144410" y="266257"/>
        <a:ext cx="874621" cy="1005310"/>
      </dsp:txXfrm>
    </dsp:sp>
    <dsp:sp modelId="{0C962803-66BA-47C9-96A1-9DF1AF33AEEC}">
      <dsp:nvSpPr>
        <dsp:cNvPr id="0" name=""/>
        <dsp:cNvSpPr/>
      </dsp:nvSpPr>
      <dsp:spPr>
        <a:xfrm rot="5400000">
          <a:off x="1534985" y="1373266"/>
          <a:ext cx="1460500" cy="1270635"/>
        </a:xfrm>
        <a:prstGeom prst="hexagon">
          <a:avLst>
            <a:gd name="adj" fmla="val 25000"/>
            <a:gd name="vf" fmla="val 11547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u="sng" kern="1200" dirty="0" smtClean="0"/>
            <a:t>LUNCH</a:t>
          </a:r>
          <a:endParaRPr lang="en-US" sz="1800" u="sng" kern="1200" dirty="0"/>
        </a:p>
      </dsp:txBody>
      <dsp:txXfrm rot="-5400000">
        <a:off x="1827924" y="1505929"/>
        <a:ext cx="874621" cy="1005310"/>
      </dsp:txXfrm>
    </dsp:sp>
    <dsp:sp modelId="{2880F24B-4F77-4CBB-AC06-D90EC9A7D99A}">
      <dsp:nvSpPr>
        <dsp:cNvPr id="0" name=""/>
        <dsp:cNvSpPr/>
      </dsp:nvSpPr>
      <dsp:spPr>
        <a:xfrm>
          <a:off x="0" y="1570434"/>
          <a:ext cx="1577340" cy="876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n-US" sz="1800" u="sng" kern="1200" dirty="0" smtClean="0"/>
            <a:t>NETWORKING</a:t>
          </a:r>
          <a:endParaRPr lang="en-US" sz="1800" u="sng" kern="1200" dirty="0"/>
        </a:p>
      </dsp:txBody>
      <dsp:txXfrm>
        <a:off x="0" y="1570434"/>
        <a:ext cx="1577340" cy="876300"/>
      </dsp:txXfrm>
    </dsp:sp>
    <dsp:sp modelId="{73A9A072-5826-4DAA-A1CB-4E150BA32038}">
      <dsp:nvSpPr>
        <dsp:cNvPr id="0" name=""/>
        <dsp:cNvSpPr/>
      </dsp:nvSpPr>
      <dsp:spPr>
        <a:xfrm rot="5400000">
          <a:off x="2907271" y="1373266"/>
          <a:ext cx="1460500" cy="127063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smtClean="0"/>
            <a:t>Reflect</a:t>
          </a:r>
          <a:endParaRPr lang="en-US" sz="2600" kern="1200" dirty="0"/>
        </a:p>
      </dsp:txBody>
      <dsp:txXfrm rot="-5400000">
        <a:off x="3200210" y="1505929"/>
        <a:ext cx="874621" cy="1005310"/>
      </dsp:txXfrm>
    </dsp:sp>
    <dsp:sp modelId="{C7858F99-7C7E-4236-9515-432BA1C592A5}">
      <dsp:nvSpPr>
        <dsp:cNvPr id="0" name=""/>
        <dsp:cNvSpPr/>
      </dsp:nvSpPr>
      <dsp:spPr>
        <a:xfrm rot="5400000">
          <a:off x="2223757" y="2612938"/>
          <a:ext cx="1460500" cy="127063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Ideas</a:t>
          </a:r>
          <a:endParaRPr lang="en-US" sz="1800" kern="1200" dirty="0"/>
        </a:p>
      </dsp:txBody>
      <dsp:txXfrm rot="-5400000">
        <a:off x="2516696" y="2745601"/>
        <a:ext cx="874621" cy="1005310"/>
      </dsp:txXfrm>
    </dsp:sp>
    <dsp:sp modelId="{D89BB483-E7AE-47AF-9243-A3B4EFA05FDF}">
      <dsp:nvSpPr>
        <dsp:cNvPr id="0" name=""/>
        <dsp:cNvSpPr/>
      </dsp:nvSpPr>
      <dsp:spPr>
        <a:xfrm>
          <a:off x="3627882" y="2810106"/>
          <a:ext cx="1629918" cy="876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u="sng" kern="1200" dirty="0" smtClean="0"/>
            <a:t>1200 – 1300 p.m.</a:t>
          </a:r>
          <a:endParaRPr lang="en-US" sz="1800" u="sng" kern="1200" dirty="0"/>
        </a:p>
      </dsp:txBody>
      <dsp:txXfrm>
        <a:off x="3627882" y="2810106"/>
        <a:ext cx="1629918" cy="876300"/>
      </dsp:txXfrm>
    </dsp:sp>
    <dsp:sp modelId="{8E326067-F7CD-4D50-A60E-0970F6806265}">
      <dsp:nvSpPr>
        <dsp:cNvPr id="0" name=""/>
        <dsp:cNvSpPr/>
      </dsp:nvSpPr>
      <dsp:spPr>
        <a:xfrm rot="5400000">
          <a:off x="851471" y="2612938"/>
          <a:ext cx="1460500" cy="127063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Opportunities</a:t>
          </a:r>
          <a:endParaRPr lang="en-US" sz="1400" kern="1200" dirty="0"/>
        </a:p>
      </dsp:txBody>
      <dsp:txXfrm rot="-5400000">
        <a:off x="1144410" y="2745601"/>
        <a:ext cx="874621" cy="1005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C6BFF-1060-4474-91A4-730B2B85CB57}">
      <dsp:nvSpPr>
        <dsp:cNvPr id="0" name=""/>
        <dsp:cNvSpPr/>
      </dsp:nvSpPr>
      <dsp:spPr>
        <a:xfrm rot="16200000">
          <a:off x="-859032" y="1269447"/>
          <a:ext cx="1937201" cy="17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2420" bIns="0" numCol="1" spcCol="1270" anchor="t" anchorCtr="0">
          <a:noAutofit/>
        </a:bodyPr>
        <a:lstStyle/>
        <a:p>
          <a:pPr lvl="0" algn="r" defTabSz="444500">
            <a:lnSpc>
              <a:spcPct val="90000"/>
            </a:lnSpc>
            <a:spcBef>
              <a:spcPct val="0"/>
            </a:spcBef>
            <a:spcAft>
              <a:spcPct val="35000"/>
            </a:spcAft>
          </a:pPr>
          <a:r>
            <a:rPr lang="en-US" sz="1000" kern="1200" dirty="0" smtClean="0">
              <a:solidFill>
                <a:sysClr val="windowText" lastClr="000000">
                  <a:hueOff val="0"/>
                  <a:satOff val="0"/>
                  <a:lumOff val="0"/>
                  <a:alphaOff val="0"/>
                </a:sysClr>
              </a:solidFill>
              <a:latin typeface="Georgia"/>
              <a:ea typeface="+mn-ea"/>
              <a:cs typeface="+mn-cs"/>
            </a:rPr>
            <a:t>HEALTH   SYSTEM</a:t>
          </a:r>
          <a:endParaRPr lang="en-US" sz="1000" kern="1200" dirty="0">
            <a:solidFill>
              <a:sysClr val="windowText" lastClr="000000">
                <a:hueOff val="0"/>
                <a:satOff val="0"/>
                <a:lumOff val="0"/>
                <a:alphaOff val="0"/>
              </a:sysClr>
            </a:solidFill>
            <a:latin typeface="Georgia"/>
            <a:ea typeface="+mn-ea"/>
            <a:cs typeface="+mn-cs"/>
          </a:endParaRPr>
        </a:p>
      </dsp:txBody>
      <dsp:txXfrm>
        <a:off x="-859032" y="1269447"/>
        <a:ext cx="1937201" cy="172822"/>
      </dsp:txXfrm>
    </dsp:sp>
    <dsp:sp modelId="{5002B62C-C9CF-46D8-BB57-4F2B8DAD08E0}">
      <dsp:nvSpPr>
        <dsp:cNvPr id="0" name=""/>
        <dsp:cNvSpPr/>
      </dsp:nvSpPr>
      <dsp:spPr>
        <a:xfrm>
          <a:off x="195979" y="387258"/>
          <a:ext cx="860840" cy="1937201"/>
        </a:xfrm>
        <a:prstGeom prst="rect">
          <a:avLst/>
        </a:prstGeom>
        <a:solidFill>
          <a:srgbClr val="438086">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2420" rIns="85344" bIns="85344" numCol="1" spcCol="1270" anchor="t" anchorCtr="0">
          <a:noAutofit/>
        </a:bodyPr>
        <a:lstStyle/>
        <a:p>
          <a:pPr marL="57150" lvl="1" indent="-57150" algn="l" defTabSz="400050">
            <a:lnSpc>
              <a:spcPct val="90000"/>
            </a:lnSpc>
            <a:spcBef>
              <a:spcPct val="0"/>
            </a:spcBef>
            <a:spcAft>
              <a:spcPct val="15000"/>
            </a:spcAft>
            <a:buChar char="••"/>
          </a:pPr>
          <a:r>
            <a:rPr lang="en-US" sz="900" kern="1200" dirty="0" smtClean="0">
              <a:solidFill>
                <a:sysClr val="window" lastClr="FFFFFF"/>
              </a:solidFill>
              <a:latin typeface="Georgia"/>
              <a:ea typeface="+mn-ea"/>
              <a:cs typeface="+mn-cs"/>
            </a:rPr>
            <a:t>HOSPITAL</a:t>
          </a:r>
          <a:endParaRPr lang="en-US" sz="900" kern="1200" dirty="0">
            <a:solidFill>
              <a:sysClr val="window" lastClr="FFFFFF"/>
            </a:solidFill>
            <a:latin typeface="Georgia"/>
            <a:ea typeface="+mn-ea"/>
            <a:cs typeface="+mn-cs"/>
          </a:endParaRPr>
        </a:p>
        <a:p>
          <a:pPr marL="57150" lvl="1" indent="-57150" algn="l" defTabSz="400050">
            <a:lnSpc>
              <a:spcPct val="90000"/>
            </a:lnSpc>
            <a:spcBef>
              <a:spcPct val="0"/>
            </a:spcBef>
            <a:spcAft>
              <a:spcPct val="15000"/>
            </a:spcAft>
            <a:buChar char="••"/>
          </a:pPr>
          <a:r>
            <a:rPr lang="en-US" sz="900" kern="1200" dirty="0" smtClean="0">
              <a:solidFill>
                <a:sysClr val="window" lastClr="FFFFFF"/>
              </a:solidFill>
              <a:latin typeface="Georgia"/>
              <a:ea typeface="+mn-ea"/>
              <a:cs typeface="+mn-cs"/>
            </a:rPr>
            <a:t>MEDICAL GROUP</a:t>
          </a:r>
          <a:endParaRPr lang="en-US" sz="900" kern="1200" dirty="0">
            <a:solidFill>
              <a:sysClr val="window" lastClr="FFFFFF"/>
            </a:solidFill>
            <a:latin typeface="Georgia"/>
            <a:ea typeface="+mn-ea"/>
            <a:cs typeface="+mn-cs"/>
          </a:endParaRPr>
        </a:p>
      </dsp:txBody>
      <dsp:txXfrm>
        <a:off x="195979" y="387258"/>
        <a:ext cx="860840" cy="1937201"/>
      </dsp:txXfrm>
    </dsp:sp>
    <dsp:sp modelId="{1F123E25-4318-4E9D-8D2A-972B7EC7AD73}">
      <dsp:nvSpPr>
        <dsp:cNvPr id="0" name=""/>
        <dsp:cNvSpPr/>
      </dsp:nvSpPr>
      <dsp:spPr>
        <a:xfrm>
          <a:off x="23157" y="159132"/>
          <a:ext cx="345645" cy="34564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8000" r="-18000"/>
          </a:stretch>
        </a:blip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BAD63790-E7C9-43C0-A880-16753DCA9C81}">
      <dsp:nvSpPr>
        <dsp:cNvPr id="0" name=""/>
        <dsp:cNvSpPr/>
      </dsp:nvSpPr>
      <dsp:spPr>
        <a:xfrm rot="16200000">
          <a:off x="391843" y="1269447"/>
          <a:ext cx="1937201" cy="17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2420" bIns="0" numCol="1" spcCol="1270" anchor="t" anchorCtr="0">
          <a:noAutofit/>
        </a:bodyPr>
        <a:lstStyle/>
        <a:p>
          <a:pPr lvl="0" algn="r" defTabSz="444500">
            <a:lnSpc>
              <a:spcPct val="90000"/>
            </a:lnSpc>
            <a:spcBef>
              <a:spcPct val="0"/>
            </a:spcBef>
            <a:spcAft>
              <a:spcPct val="35000"/>
            </a:spcAft>
          </a:pPr>
          <a:r>
            <a:rPr lang="en-US" sz="1000" kern="1200" dirty="0" smtClean="0">
              <a:solidFill>
                <a:sysClr val="windowText" lastClr="000000">
                  <a:hueOff val="0"/>
                  <a:satOff val="0"/>
                  <a:lumOff val="0"/>
                  <a:alphaOff val="0"/>
                </a:sysClr>
              </a:solidFill>
              <a:latin typeface="Georgia"/>
              <a:ea typeface="+mn-ea"/>
              <a:cs typeface="+mn-cs"/>
            </a:rPr>
            <a:t>COMMUNITY    RESEOURCES</a:t>
          </a:r>
          <a:endParaRPr lang="en-US" sz="1000" kern="1200" dirty="0">
            <a:solidFill>
              <a:sysClr val="windowText" lastClr="000000">
                <a:hueOff val="0"/>
                <a:satOff val="0"/>
                <a:lumOff val="0"/>
                <a:alphaOff val="0"/>
              </a:sysClr>
            </a:solidFill>
            <a:latin typeface="Georgia"/>
            <a:ea typeface="+mn-ea"/>
            <a:cs typeface="+mn-cs"/>
          </a:endParaRPr>
        </a:p>
      </dsp:txBody>
      <dsp:txXfrm>
        <a:off x="391843" y="1269447"/>
        <a:ext cx="1937201" cy="172822"/>
      </dsp:txXfrm>
    </dsp:sp>
    <dsp:sp modelId="{6009DABE-CEA1-424D-8453-2F32FEFDDA35}">
      <dsp:nvSpPr>
        <dsp:cNvPr id="0" name=""/>
        <dsp:cNvSpPr/>
      </dsp:nvSpPr>
      <dsp:spPr>
        <a:xfrm>
          <a:off x="1446855" y="387258"/>
          <a:ext cx="860840" cy="1937201"/>
        </a:xfrm>
        <a:prstGeom prst="rect">
          <a:avLst/>
        </a:prstGeom>
        <a:solidFill>
          <a:srgbClr val="A04DA3">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2420" rIns="85344" bIns="85344" numCol="1" spcCol="1270" anchor="t" anchorCtr="0">
          <a:noAutofit/>
        </a:bodyPr>
        <a:lstStyle/>
        <a:p>
          <a:pPr marL="57150" lvl="1" indent="-57150" algn="l" defTabSz="400050">
            <a:lnSpc>
              <a:spcPct val="90000"/>
            </a:lnSpc>
            <a:spcBef>
              <a:spcPct val="0"/>
            </a:spcBef>
            <a:spcAft>
              <a:spcPct val="15000"/>
            </a:spcAft>
            <a:buChar char="••"/>
          </a:pPr>
          <a:r>
            <a:rPr lang="en-US" sz="900" kern="1200" dirty="0" smtClean="0">
              <a:solidFill>
                <a:sysClr val="window" lastClr="FFFFFF"/>
              </a:solidFill>
              <a:latin typeface="Georgia"/>
              <a:ea typeface="+mn-ea"/>
              <a:cs typeface="+mn-cs"/>
            </a:rPr>
            <a:t>PUBLIC HEALTH AGENCIES</a:t>
          </a:r>
          <a:endParaRPr lang="en-US" sz="900" kern="1200" dirty="0">
            <a:solidFill>
              <a:sysClr val="window" lastClr="FFFFFF"/>
            </a:solidFill>
            <a:latin typeface="Georgia"/>
            <a:ea typeface="+mn-ea"/>
            <a:cs typeface="+mn-cs"/>
          </a:endParaRPr>
        </a:p>
      </dsp:txBody>
      <dsp:txXfrm>
        <a:off x="1446855" y="387258"/>
        <a:ext cx="860840" cy="1937201"/>
      </dsp:txXfrm>
    </dsp:sp>
    <dsp:sp modelId="{308916CC-9CC3-45E3-B976-DEE7FBDD7946}">
      <dsp:nvSpPr>
        <dsp:cNvPr id="0" name=""/>
        <dsp:cNvSpPr/>
      </dsp:nvSpPr>
      <dsp:spPr>
        <a:xfrm>
          <a:off x="1274032" y="159132"/>
          <a:ext cx="345645" cy="345645"/>
        </a:xfrm>
        <a:prstGeom prst="rect">
          <a:avLst/>
        </a:prstGeom>
        <a:solidFill>
          <a:srgbClr val="A04DA3">
            <a:tint val="50000"/>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5DDFFFD3-D414-41E7-9AFB-2D6029B807B4}">
      <dsp:nvSpPr>
        <dsp:cNvPr id="0" name=""/>
        <dsp:cNvSpPr/>
      </dsp:nvSpPr>
      <dsp:spPr>
        <a:xfrm rot="16200000">
          <a:off x="1642718" y="1269447"/>
          <a:ext cx="1937201" cy="172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2420" bIns="0" numCol="1" spcCol="1270" anchor="t" anchorCtr="0">
          <a:noAutofit/>
        </a:bodyPr>
        <a:lstStyle/>
        <a:p>
          <a:pPr lvl="0" algn="r" defTabSz="444500">
            <a:lnSpc>
              <a:spcPct val="90000"/>
            </a:lnSpc>
            <a:spcBef>
              <a:spcPct val="0"/>
            </a:spcBef>
            <a:spcAft>
              <a:spcPct val="35000"/>
            </a:spcAft>
          </a:pPr>
          <a:r>
            <a:rPr lang="en-US" sz="1000" kern="1200" dirty="0" smtClean="0">
              <a:solidFill>
                <a:sysClr val="windowText" lastClr="000000">
                  <a:hueOff val="0"/>
                  <a:satOff val="0"/>
                  <a:lumOff val="0"/>
                  <a:alphaOff val="0"/>
                </a:sysClr>
              </a:solidFill>
              <a:latin typeface="Georgia"/>
              <a:ea typeface="+mn-ea"/>
              <a:cs typeface="+mn-cs"/>
            </a:rPr>
            <a:t>SAFETY   NET</a:t>
          </a:r>
          <a:endParaRPr lang="en-US" sz="1000" kern="1200" dirty="0">
            <a:solidFill>
              <a:sysClr val="windowText" lastClr="000000">
                <a:hueOff val="0"/>
                <a:satOff val="0"/>
                <a:lumOff val="0"/>
                <a:alphaOff val="0"/>
              </a:sysClr>
            </a:solidFill>
            <a:latin typeface="Georgia"/>
            <a:ea typeface="+mn-ea"/>
            <a:cs typeface="+mn-cs"/>
          </a:endParaRPr>
        </a:p>
      </dsp:txBody>
      <dsp:txXfrm>
        <a:off x="1642718" y="1269447"/>
        <a:ext cx="1937201" cy="172822"/>
      </dsp:txXfrm>
    </dsp:sp>
    <dsp:sp modelId="{6E5E21C4-F29A-4604-AFA2-A4B7175EE9AA}">
      <dsp:nvSpPr>
        <dsp:cNvPr id="0" name=""/>
        <dsp:cNvSpPr/>
      </dsp:nvSpPr>
      <dsp:spPr>
        <a:xfrm>
          <a:off x="2697731" y="387258"/>
          <a:ext cx="860840" cy="1937201"/>
        </a:xfrm>
        <a:prstGeom prst="rect">
          <a:avLst/>
        </a:prstGeom>
        <a:solidFill>
          <a:srgbClr val="C4652D">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52420" rIns="85344" bIns="85344" numCol="1" spcCol="1270" anchor="t" anchorCtr="0">
          <a:noAutofit/>
        </a:bodyPr>
        <a:lstStyle/>
        <a:p>
          <a:pPr marL="57150" lvl="1" indent="-57150" algn="l" defTabSz="400050">
            <a:lnSpc>
              <a:spcPct val="90000"/>
            </a:lnSpc>
            <a:spcBef>
              <a:spcPct val="0"/>
            </a:spcBef>
            <a:spcAft>
              <a:spcPct val="15000"/>
            </a:spcAft>
            <a:buChar char="••"/>
          </a:pPr>
          <a:r>
            <a:rPr lang="en-US" sz="900" kern="1200" dirty="0" smtClean="0">
              <a:solidFill>
                <a:sysClr val="window" lastClr="FFFFFF"/>
              </a:solidFill>
              <a:latin typeface="Georgia"/>
              <a:ea typeface="+mn-ea"/>
              <a:cs typeface="+mn-cs"/>
            </a:rPr>
            <a:t>FQHC’S</a:t>
          </a:r>
          <a:endParaRPr lang="en-US" sz="900" kern="1200" dirty="0">
            <a:solidFill>
              <a:sysClr val="window" lastClr="FFFFFF"/>
            </a:solidFill>
            <a:latin typeface="Georgia"/>
            <a:ea typeface="+mn-ea"/>
            <a:cs typeface="+mn-cs"/>
          </a:endParaRPr>
        </a:p>
      </dsp:txBody>
      <dsp:txXfrm>
        <a:off x="2697731" y="387258"/>
        <a:ext cx="860840" cy="1937201"/>
      </dsp:txXfrm>
    </dsp:sp>
    <dsp:sp modelId="{36E4821C-B89C-46CB-BFC2-F17AFE615A4B}">
      <dsp:nvSpPr>
        <dsp:cNvPr id="0" name=""/>
        <dsp:cNvSpPr/>
      </dsp:nvSpPr>
      <dsp:spPr>
        <a:xfrm>
          <a:off x="2524908" y="159132"/>
          <a:ext cx="345645" cy="34564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C25E9-CD88-4075-BF1D-C05AAD38673F}">
      <dsp:nvSpPr>
        <dsp:cNvPr id="0" name=""/>
        <dsp:cNvSpPr/>
      </dsp:nvSpPr>
      <dsp:spPr>
        <a:xfrm>
          <a:off x="0" y="0"/>
          <a:ext cx="3014187" cy="3014187"/>
        </a:xfrm>
        <a:prstGeom prst="pie">
          <a:avLst>
            <a:gd name="adj1" fmla="val 5400000"/>
            <a:gd name="adj2" fmla="val 16200000"/>
          </a:avLst>
        </a:prstGeom>
        <a:solidFill>
          <a:srgbClr val="CC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191F8C-872B-4B40-8155-4AD4BBAE3A14}">
      <dsp:nvSpPr>
        <dsp:cNvPr id="0" name=""/>
        <dsp:cNvSpPr/>
      </dsp:nvSpPr>
      <dsp:spPr>
        <a:xfrm>
          <a:off x="1507093" y="0"/>
          <a:ext cx="5781913" cy="3014187"/>
        </a:xfrm>
        <a:prstGeom prst="rect">
          <a:avLst/>
        </a:prstGeom>
        <a:solidFill>
          <a:schemeClr val="lt1">
            <a:alpha val="9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Trust Not Control</a:t>
          </a:r>
        </a:p>
      </dsp:txBody>
      <dsp:txXfrm>
        <a:off x="1507093" y="0"/>
        <a:ext cx="2890956" cy="640514"/>
      </dsp:txXfrm>
    </dsp:sp>
    <dsp:sp modelId="{A8471B0A-32C1-48A0-B326-583E4EA8CBC3}">
      <dsp:nvSpPr>
        <dsp:cNvPr id="0" name=""/>
        <dsp:cNvSpPr/>
      </dsp:nvSpPr>
      <dsp:spPr>
        <a:xfrm>
          <a:off x="395612" y="640514"/>
          <a:ext cx="2222963" cy="2222963"/>
        </a:xfrm>
        <a:prstGeom prst="pie">
          <a:avLst>
            <a:gd name="adj1" fmla="val 5400000"/>
            <a:gd name="adj2" fmla="val 16200000"/>
          </a:avLst>
        </a:prstGeom>
        <a:solidFill>
          <a:srgbClr val="99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8E8DD4-8B50-463C-B7DC-19273D7F1DC6}">
      <dsp:nvSpPr>
        <dsp:cNvPr id="0" name=""/>
        <dsp:cNvSpPr/>
      </dsp:nvSpPr>
      <dsp:spPr>
        <a:xfrm>
          <a:off x="1507093" y="640514"/>
          <a:ext cx="5781913" cy="2222963"/>
        </a:xfrm>
        <a:prstGeom prst="rect">
          <a:avLst/>
        </a:prstGeom>
        <a:solidFill>
          <a:schemeClr val="lt1">
            <a:alpha val="90000"/>
            <a:hueOff val="0"/>
            <a:satOff val="0"/>
            <a:lumOff val="0"/>
            <a:alphaOff val="0"/>
          </a:schemeClr>
        </a:solidFill>
        <a:ln w="25400" cap="flat" cmpd="sng" algn="ctr">
          <a:solidFill>
            <a:schemeClr val="accent6">
              <a:shade val="80000"/>
              <a:hueOff val="0"/>
              <a:satOff val="0"/>
              <a:lumOff val="63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Humility Not Brand</a:t>
          </a:r>
          <a:endParaRPr lang="en-US" sz="2400" kern="1200" dirty="0"/>
        </a:p>
      </dsp:txBody>
      <dsp:txXfrm>
        <a:off x="1507093" y="640514"/>
        <a:ext cx="2890956" cy="640514"/>
      </dsp:txXfrm>
    </dsp:sp>
    <dsp:sp modelId="{235AF857-5B30-49DB-B148-8CCDA68E27FD}">
      <dsp:nvSpPr>
        <dsp:cNvPr id="0" name=""/>
        <dsp:cNvSpPr/>
      </dsp:nvSpPr>
      <dsp:spPr>
        <a:xfrm>
          <a:off x="791224" y="1281029"/>
          <a:ext cx="1431739" cy="1431739"/>
        </a:xfrm>
        <a:prstGeom prst="pie">
          <a:avLst>
            <a:gd name="adj1" fmla="val 5400000"/>
            <a:gd name="adj2" fmla="val 16200000"/>
          </a:avLst>
        </a:prstGeom>
        <a:solidFill>
          <a:srgbClr val="33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C10F6-01AE-47DB-8F59-03C5771A4D2E}">
      <dsp:nvSpPr>
        <dsp:cNvPr id="0" name=""/>
        <dsp:cNvSpPr/>
      </dsp:nvSpPr>
      <dsp:spPr>
        <a:xfrm>
          <a:off x="1507093" y="1281029"/>
          <a:ext cx="5781913" cy="1431739"/>
        </a:xfrm>
        <a:prstGeom prst="rect">
          <a:avLst/>
        </a:prstGeom>
        <a:solidFill>
          <a:schemeClr val="lt1">
            <a:alpha val="90000"/>
            <a:hueOff val="0"/>
            <a:satOff val="0"/>
            <a:lumOff val="0"/>
            <a:alphaOff val="0"/>
          </a:schemeClr>
        </a:solidFill>
        <a:ln w="25400" cap="flat" cmpd="sng" algn="ctr">
          <a:solidFill>
            <a:schemeClr val="accent6">
              <a:shade val="80000"/>
              <a:hueOff val="0"/>
              <a:satOff val="0"/>
              <a:lumOff val="126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Node Not Hub</a:t>
          </a:r>
          <a:endParaRPr lang="en-US" sz="2400" kern="1200" dirty="0">
            <a:solidFill>
              <a:schemeClr val="tx1"/>
            </a:solidFill>
          </a:endParaRPr>
        </a:p>
      </dsp:txBody>
      <dsp:txXfrm>
        <a:off x="1507093" y="1281029"/>
        <a:ext cx="2890956" cy="640514"/>
      </dsp:txXfrm>
    </dsp:sp>
    <dsp:sp modelId="{61DF9B35-0710-47E2-8D0C-809863463B93}">
      <dsp:nvSpPr>
        <dsp:cNvPr id="0" name=""/>
        <dsp:cNvSpPr/>
      </dsp:nvSpPr>
      <dsp:spPr>
        <a:xfrm>
          <a:off x="1186836" y="1921544"/>
          <a:ext cx="640514" cy="640514"/>
        </a:xfrm>
        <a:prstGeom prst="pie">
          <a:avLst>
            <a:gd name="adj1" fmla="val 5400000"/>
            <a:gd name="adj2" fmla="val 16200000"/>
          </a:avLst>
        </a:prstGeom>
        <a:solidFill>
          <a:schemeClr val="accent6">
            <a:shade val="80000"/>
            <a:hueOff val="0"/>
            <a:satOff val="0"/>
            <a:lumOff val="189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95E1AE-B389-459D-AF49-F993A73AD329}">
      <dsp:nvSpPr>
        <dsp:cNvPr id="0" name=""/>
        <dsp:cNvSpPr/>
      </dsp:nvSpPr>
      <dsp:spPr>
        <a:xfrm>
          <a:off x="1507093" y="1921544"/>
          <a:ext cx="5781913" cy="640514"/>
        </a:xfrm>
        <a:prstGeom prst="rect">
          <a:avLst/>
        </a:prstGeom>
        <a:solidFill>
          <a:schemeClr val="lt1">
            <a:alpha val="90000"/>
            <a:hueOff val="0"/>
            <a:satOff val="0"/>
            <a:lumOff val="0"/>
            <a:alphaOff val="0"/>
          </a:schemeClr>
        </a:solidFill>
        <a:ln w="25400" cap="flat" cmpd="sng" algn="ctr">
          <a:solidFill>
            <a:schemeClr val="accent6">
              <a:shade val="80000"/>
              <a:hueOff val="0"/>
              <a:satOff val="0"/>
              <a:lumOff val="189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Mission Not Organization</a:t>
          </a:r>
          <a:endParaRPr lang="en-US" sz="2400" kern="1200" dirty="0">
            <a:solidFill>
              <a:schemeClr val="tx1"/>
            </a:solidFill>
          </a:endParaRPr>
        </a:p>
      </dsp:txBody>
      <dsp:txXfrm>
        <a:off x="1507093" y="1921544"/>
        <a:ext cx="2890956" cy="640514"/>
      </dsp:txXfrm>
    </dsp:sp>
    <dsp:sp modelId="{87C6F02F-6983-4E46-8356-B584BEF0FD2D}">
      <dsp:nvSpPr>
        <dsp:cNvPr id="0" name=""/>
        <dsp:cNvSpPr/>
      </dsp:nvSpPr>
      <dsp:spPr>
        <a:xfrm>
          <a:off x="4398050" y="0"/>
          <a:ext cx="2890956" cy="6405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Return on Relationships</a:t>
          </a:r>
          <a:endParaRPr lang="en-US" sz="1400" kern="1200" dirty="0"/>
        </a:p>
      </dsp:txBody>
      <dsp:txXfrm>
        <a:off x="4398050" y="0"/>
        <a:ext cx="2890956" cy="640514"/>
      </dsp:txXfrm>
    </dsp:sp>
    <dsp:sp modelId="{ACA755F9-8568-4A9B-BBB4-C3100E6CE837}">
      <dsp:nvSpPr>
        <dsp:cNvPr id="0" name=""/>
        <dsp:cNvSpPr/>
      </dsp:nvSpPr>
      <dsp:spPr>
        <a:xfrm>
          <a:off x="4398050" y="640514"/>
          <a:ext cx="2890956" cy="6405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Visionary, Stewards</a:t>
          </a:r>
          <a:endParaRPr lang="en-US" sz="1400" kern="1200" dirty="0"/>
        </a:p>
        <a:p>
          <a:pPr marL="114300" lvl="1" indent="-114300" algn="l" defTabSz="622300">
            <a:lnSpc>
              <a:spcPct val="90000"/>
            </a:lnSpc>
            <a:spcBef>
              <a:spcPct val="0"/>
            </a:spcBef>
            <a:spcAft>
              <a:spcPct val="15000"/>
            </a:spcAft>
            <a:buChar char="••"/>
          </a:pPr>
          <a:r>
            <a:rPr lang="en-US" sz="1400" kern="1200" dirty="0" smtClean="0"/>
            <a:t>Foster collective leadership; network culture &amp; structure</a:t>
          </a:r>
          <a:endParaRPr lang="en-US" sz="1400" kern="1200" dirty="0"/>
        </a:p>
      </dsp:txBody>
      <dsp:txXfrm>
        <a:off x="4398050" y="640514"/>
        <a:ext cx="2890956" cy="640514"/>
      </dsp:txXfrm>
    </dsp:sp>
    <dsp:sp modelId="{87415F56-0E0D-4ED6-A358-C8BABC1AF496}">
      <dsp:nvSpPr>
        <dsp:cNvPr id="0" name=""/>
        <dsp:cNvSpPr/>
      </dsp:nvSpPr>
      <dsp:spPr>
        <a:xfrm>
          <a:off x="4398050" y="1281029"/>
          <a:ext cx="2890956" cy="6405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Mobilize a constellation of resources and skills</a:t>
          </a:r>
          <a:endParaRPr lang="en-US" sz="1500" kern="1200" dirty="0"/>
        </a:p>
      </dsp:txBody>
      <dsp:txXfrm>
        <a:off x="4398050" y="1281029"/>
        <a:ext cx="2890956" cy="640514"/>
      </dsp:txXfrm>
    </dsp:sp>
    <dsp:sp modelId="{312DB0ED-8AAA-4F90-8A79-55B6EA5F5E80}">
      <dsp:nvSpPr>
        <dsp:cNvPr id="0" name=""/>
        <dsp:cNvSpPr/>
      </dsp:nvSpPr>
      <dsp:spPr>
        <a:xfrm>
          <a:off x="4398050" y="1921544"/>
          <a:ext cx="2890956" cy="6405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“Celebrate the change-generating network itself above any single person or institution”</a:t>
          </a:r>
          <a:endParaRPr lang="en-US" sz="1400" kern="1200" dirty="0"/>
        </a:p>
      </dsp:txBody>
      <dsp:txXfrm>
        <a:off x="4398050" y="1921544"/>
        <a:ext cx="2890956" cy="6405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D9BC-C14E-4834-AB13-BC8A92D03820}">
      <dsp:nvSpPr>
        <dsp:cNvPr id="0" name=""/>
        <dsp:cNvSpPr/>
      </dsp:nvSpPr>
      <dsp:spPr>
        <a:xfrm>
          <a:off x="28495" y="0"/>
          <a:ext cx="3602418" cy="3604925"/>
        </a:xfrm>
        <a:prstGeom prst="triangle">
          <a:avLst/>
        </a:prstGeom>
        <a:solidFill>
          <a:schemeClr val="accent2">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4DA697-BF03-45D0-BBD7-F26DE2E8492B}">
      <dsp:nvSpPr>
        <dsp:cNvPr id="0" name=""/>
        <dsp:cNvSpPr/>
      </dsp:nvSpPr>
      <dsp:spPr>
        <a:xfrm>
          <a:off x="1801209" y="360844"/>
          <a:ext cx="2341571" cy="512575"/>
        </a:xfrm>
        <a:prstGeom prst="roundRect">
          <a:avLst/>
        </a:prstGeom>
        <a:solidFill>
          <a:srgbClr val="FFFFCC"/>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Common Agenda</a:t>
          </a:r>
          <a:endParaRPr lang="en-US" sz="1050" b="1" kern="1200" dirty="0"/>
        </a:p>
        <a:p>
          <a:pPr marL="57150" lvl="1" indent="-57150" algn="l" defTabSz="400050">
            <a:lnSpc>
              <a:spcPct val="90000"/>
            </a:lnSpc>
            <a:spcBef>
              <a:spcPct val="0"/>
            </a:spcBef>
            <a:spcAft>
              <a:spcPct val="15000"/>
            </a:spcAft>
            <a:buChar char="••"/>
          </a:pPr>
          <a:r>
            <a:rPr lang="en-US" sz="900" kern="1200" dirty="0" smtClean="0"/>
            <a:t>Keeps all parties moving towards the same goal</a:t>
          </a:r>
          <a:endParaRPr lang="en-US" sz="900" kern="1200" dirty="0"/>
        </a:p>
      </dsp:txBody>
      <dsp:txXfrm>
        <a:off x="1826231" y="385866"/>
        <a:ext cx="2291527" cy="462531"/>
      </dsp:txXfrm>
    </dsp:sp>
    <dsp:sp modelId="{AEF5DEDC-1A29-4619-936A-7D033445E1AD}">
      <dsp:nvSpPr>
        <dsp:cNvPr id="0" name=""/>
        <dsp:cNvSpPr/>
      </dsp:nvSpPr>
      <dsp:spPr>
        <a:xfrm>
          <a:off x="1801209" y="937491"/>
          <a:ext cx="2341571" cy="512575"/>
        </a:xfrm>
        <a:prstGeom prst="roundRect">
          <a:avLst/>
        </a:prstGeom>
        <a:solidFill>
          <a:srgbClr val="FFCCCC"/>
        </a:solidFill>
        <a:ln w="25400" cap="flat" cmpd="sng" algn="ctr">
          <a:solidFill>
            <a:schemeClr val="accent2">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Common Progress Measures</a:t>
          </a:r>
          <a:endParaRPr lang="en-US" sz="1050" b="1" kern="1200" dirty="0"/>
        </a:p>
        <a:p>
          <a:pPr marL="57150" lvl="1" indent="-57150" algn="l" defTabSz="400050">
            <a:lnSpc>
              <a:spcPct val="90000"/>
            </a:lnSpc>
            <a:spcBef>
              <a:spcPct val="0"/>
            </a:spcBef>
            <a:spcAft>
              <a:spcPct val="15000"/>
            </a:spcAft>
            <a:buChar char="••"/>
          </a:pPr>
          <a:r>
            <a:rPr lang="en-US" sz="900" kern="1200" dirty="0" smtClean="0"/>
            <a:t>Measures that get to the true outcome</a:t>
          </a:r>
          <a:endParaRPr lang="en-US" sz="900" kern="1200" dirty="0"/>
        </a:p>
      </dsp:txBody>
      <dsp:txXfrm>
        <a:off x="1826231" y="962513"/>
        <a:ext cx="2291527" cy="462531"/>
      </dsp:txXfrm>
    </dsp:sp>
    <dsp:sp modelId="{D8F4E149-8166-491C-A932-8B4661E6F81E}">
      <dsp:nvSpPr>
        <dsp:cNvPr id="0" name=""/>
        <dsp:cNvSpPr/>
      </dsp:nvSpPr>
      <dsp:spPr>
        <a:xfrm>
          <a:off x="1801209" y="1514138"/>
          <a:ext cx="2341571" cy="512575"/>
        </a:xfrm>
        <a:prstGeom prst="roundRect">
          <a:avLst/>
        </a:prstGeom>
        <a:solidFill>
          <a:srgbClr val="CCCCFF"/>
        </a:solidFill>
        <a:ln w="254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Mutually Reinforcing Activities</a:t>
          </a:r>
          <a:endParaRPr lang="en-US" sz="1050" b="1" kern="1200" dirty="0"/>
        </a:p>
        <a:p>
          <a:pPr marL="57150" lvl="1" indent="-57150" algn="l" defTabSz="400050">
            <a:lnSpc>
              <a:spcPct val="90000"/>
            </a:lnSpc>
            <a:spcBef>
              <a:spcPct val="0"/>
            </a:spcBef>
            <a:spcAft>
              <a:spcPct val="15000"/>
            </a:spcAft>
            <a:buChar char="••"/>
          </a:pPr>
          <a:r>
            <a:rPr lang="en-US" sz="900" kern="1200" dirty="0" smtClean="0"/>
            <a:t>Each expertise is leveraged as part of the overall</a:t>
          </a:r>
          <a:endParaRPr lang="en-US" sz="900" kern="1200" dirty="0"/>
        </a:p>
      </dsp:txBody>
      <dsp:txXfrm>
        <a:off x="1826231" y="1539160"/>
        <a:ext cx="2291527" cy="462531"/>
      </dsp:txXfrm>
    </dsp:sp>
    <dsp:sp modelId="{456594A6-045E-432C-8452-93BEAA97B968}">
      <dsp:nvSpPr>
        <dsp:cNvPr id="0" name=""/>
        <dsp:cNvSpPr/>
      </dsp:nvSpPr>
      <dsp:spPr>
        <a:xfrm>
          <a:off x="1801209" y="2090786"/>
          <a:ext cx="2341571" cy="512575"/>
        </a:xfrm>
        <a:prstGeom prst="roundRect">
          <a:avLst/>
        </a:prstGeom>
        <a:solidFill>
          <a:srgbClr val="CCFFFF"/>
        </a:solidFill>
        <a:ln w="25400" cap="flat" cmpd="sng" algn="ctr">
          <a:solidFill>
            <a:schemeClr val="accent2">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Communications</a:t>
          </a:r>
          <a:endParaRPr lang="en-US" sz="1050" b="1" kern="1200" dirty="0"/>
        </a:p>
        <a:p>
          <a:pPr marL="57150" lvl="1" indent="-57150" algn="l" defTabSz="400050">
            <a:lnSpc>
              <a:spcPct val="90000"/>
            </a:lnSpc>
            <a:spcBef>
              <a:spcPct val="0"/>
            </a:spcBef>
            <a:spcAft>
              <a:spcPct val="15000"/>
            </a:spcAft>
            <a:buChar char="••"/>
          </a:pPr>
          <a:r>
            <a:rPr lang="en-US" sz="900" kern="1200" dirty="0" smtClean="0"/>
            <a:t>This facilitates a culture of collaboration</a:t>
          </a:r>
          <a:endParaRPr lang="en-US" sz="900" kern="1200" dirty="0"/>
        </a:p>
      </dsp:txBody>
      <dsp:txXfrm>
        <a:off x="1826231" y="2115808"/>
        <a:ext cx="2291527" cy="462531"/>
      </dsp:txXfrm>
    </dsp:sp>
    <dsp:sp modelId="{25100A61-4977-4691-A1AA-F83D742657BE}">
      <dsp:nvSpPr>
        <dsp:cNvPr id="0" name=""/>
        <dsp:cNvSpPr/>
      </dsp:nvSpPr>
      <dsp:spPr>
        <a:xfrm>
          <a:off x="1801209" y="2667433"/>
          <a:ext cx="2341571" cy="512575"/>
        </a:xfrm>
        <a:prstGeom prst="roundRect">
          <a:avLst/>
        </a:prstGeom>
        <a:solidFill>
          <a:srgbClr val="CCFFCC"/>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Backbone Organization</a:t>
          </a:r>
          <a:endParaRPr lang="en-US" sz="1050" b="1" kern="1200" dirty="0"/>
        </a:p>
        <a:p>
          <a:pPr marL="57150" lvl="1" indent="-57150" algn="l" defTabSz="400050">
            <a:lnSpc>
              <a:spcPct val="90000"/>
            </a:lnSpc>
            <a:spcBef>
              <a:spcPct val="0"/>
            </a:spcBef>
            <a:spcAft>
              <a:spcPct val="15000"/>
            </a:spcAft>
            <a:buChar char="••"/>
          </a:pPr>
          <a:r>
            <a:rPr lang="en-US" sz="900" kern="1200" dirty="0" smtClean="0"/>
            <a:t>Takes on the role of managing collaboration</a:t>
          </a:r>
          <a:endParaRPr lang="en-US" sz="900" kern="1200" dirty="0"/>
        </a:p>
      </dsp:txBody>
      <dsp:txXfrm>
        <a:off x="1826231" y="2692455"/>
        <a:ext cx="2291527" cy="462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D9BC-C14E-4834-AB13-BC8A92D03820}">
      <dsp:nvSpPr>
        <dsp:cNvPr id="0" name=""/>
        <dsp:cNvSpPr/>
      </dsp:nvSpPr>
      <dsp:spPr>
        <a:xfrm>
          <a:off x="187041" y="0"/>
          <a:ext cx="3475912" cy="3475912"/>
        </a:xfrm>
        <a:prstGeom prst="triangle">
          <a:avLst/>
        </a:prstGeom>
        <a:solidFill>
          <a:schemeClr val="accent2">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4DA697-BF03-45D0-BBD7-F26DE2E8492B}">
      <dsp:nvSpPr>
        <dsp:cNvPr id="0" name=""/>
        <dsp:cNvSpPr/>
      </dsp:nvSpPr>
      <dsp:spPr>
        <a:xfrm>
          <a:off x="1924997" y="347930"/>
          <a:ext cx="2259342" cy="494231"/>
        </a:xfrm>
        <a:prstGeom prst="roundRect">
          <a:avLst/>
        </a:prstGeom>
        <a:solidFill>
          <a:srgbClr val="FFFFCC"/>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Common Agenda</a:t>
          </a:r>
          <a:endParaRPr lang="en-US" sz="1050" b="1" kern="1200" dirty="0"/>
        </a:p>
        <a:p>
          <a:pPr marL="57150" lvl="1" indent="-57150" algn="l" defTabSz="400050">
            <a:lnSpc>
              <a:spcPct val="90000"/>
            </a:lnSpc>
            <a:spcBef>
              <a:spcPct val="0"/>
            </a:spcBef>
            <a:spcAft>
              <a:spcPct val="15000"/>
            </a:spcAft>
            <a:buChar char="••"/>
          </a:pPr>
          <a:r>
            <a:rPr lang="en-US" sz="900" kern="1200" dirty="0" smtClean="0"/>
            <a:t>Keeps all parties moving towards the same goal</a:t>
          </a:r>
          <a:endParaRPr lang="en-US" sz="900" kern="1200" dirty="0"/>
        </a:p>
      </dsp:txBody>
      <dsp:txXfrm>
        <a:off x="1949123" y="372056"/>
        <a:ext cx="2211090" cy="445979"/>
      </dsp:txXfrm>
    </dsp:sp>
    <dsp:sp modelId="{AEF5DEDC-1A29-4619-936A-7D033445E1AD}">
      <dsp:nvSpPr>
        <dsp:cNvPr id="0" name=""/>
        <dsp:cNvSpPr/>
      </dsp:nvSpPr>
      <dsp:spPr>
        <a:xfrm>
          <a:off x="1924997" y="903940"/>
          <a:ext cx="2259342" cy="494231"/>
        </a:xfrm>
        <a:prstGeom prst="roundRect">
          <a:avLst/>
        </a:prstGeom>
        <a:solidFill>
          <a:srgbClr val="FFCCCC"/>
        </a:solidFill>
        <a:ln w="25400" cap="flat" cmpd="sng" algn="ctr">
          <a:solidFill>
            <a:schemeClr val="accent2">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Common Progress Measures</a:t>
          </a:r>
          <a:endParaRPr lang="en-US" sz="1050" b="1" kern="1200" dirty="0"/>
        </a:p>
        <a:p>
          <a:pPr marL="57150" lvl="1" indent="-57150" algn="l" defTabSz="400050">
            <a:lnSpc>
              <a:spcPct val="90000"/>
            </a:lnSpc>
            <a:spcBef>
              <a:spcPct val="0"/>
            </a:spcBef>
            <a:spcAft>
              <a:spcPct val="15000"/>
            </a:spcAft>
            <a:buChar char="••"/>
          </a:pPr>
          <a:r>
            <a:rPr lang="en-US" sz="900" kern="1200" dirty="0" smtClean="0"/>
            <a:t>Measures that get to the true outcome</a:t>
          </a:r>
          <a:endParaRPr lang="en-US" sz="900" kern="1200" dirty="0"/>
        </a:p>
      </dsp:txBody>
      <dsp:txXfrm>
        <a:off x="1949123" y="928066"/>
        <a:ext cx="2211090" cy="445979"/>
      </dsp:txXfrm>
    </dsp:sp>
    <dsp:sp modelId="{D8F4E149-8166-491C-A932-8B4661E6F81E}">
      <dsp:nvSpPr>
        <dsp:cNvPr id="0" name=""/>
        <dsp:cNvSpPr/>
      </dsp:nvSpPr>
      <dsp:spPr>
        <a:xfrm>
          <a:off x="1924997" y="1459950"/>
          <a:ext cx="2259342" cy="494231"/>
        </a:xfrm>
        <a:prstGeom prst="roundRect">
          <a:avLst/>
        </a:prstGeom>
        <a:solidFill>
          <a:srgbClr val="CCCCFF"/>
        </a:solidFill>
        <a:ln w="254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Mutually Reinforcing Activities</a:t>
          </a:r>
          <a:endParaRPr lang="en-US" sz="1050" b="1" kern="1200" dirty="0"/>
        </a:p>
        <a:p>
          <a:pPr marL="57150" lvl="1" indent="-57150" algn="l" defTabSz="400050">
            <a:lnSpc>
              <a:spcPct val="90000"/>
            </a:lnSpc>
            <a:spcBef>
              <a:spcPct val="0"/>
            </a:spcBef>
            <a:spcAft>
              <a:spcPct val="15000"/>
            </a:spcAft>
            <a:buChar char="••"/>
          </a:pPr>
          <a:r>
            <a:rPr lang="en-US" sz="900" kern="1200" dirty="0" smtClean="0"/>
            <a:t>Each expertise is leveraged as part of the overall</a:t>
          </a:r>
          <a:endParaRPr lang="en-US" sz="900" kern="1200" dirty="0"/>
        </a:p>
      </dsp:txBody>
      <dsp:txXfrm>
        <a:off x="1949123" y="1484076"/>
        <a:ext cx="2211090" cy="445979"/>
      </dsp:txXfrm>
    </dsp:sp>
    <dsp:sp modelId="{456594A6-045E-432C-8452-93BEAA97B968}">
      <dsp:nvSpPr>
        <dsp:cNvPr id="0" name=""/>
        <dsp:cNvSpPr/>
      </dsp:nvSpPr>
      <dsp:spPr>
        <a:xfrm>
          <a:off x="1924997" y="2015961"/>
          <a:ext cx="2259342" cy="494231"/>
        </a:xfrm>
        <a:prstGeom prst="roundRect">
          <a:avLst/>
        </a:prstGeom>
        <a:solidFill>
          <a:srgbClr val="CCFFFF"/>
        </a:solidFill>
        <a:ln w="25400" cap="flat" cmpd="sng" algn="ctr">
          <a:solidFill>
            <a:schemeClr val="accent2">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Communications</a:t>
          </a:r>
          <a:endParaRPr lang="en-US" sz="1050" b="1" kern="1200" dirty="0"/>
        </a:p>
        <a:p>
          <a:pPr marL="57150" lvl="1" indent="-57150" algn="l" defTabSz="400050">
            <a:lnSpc>
              <a:spcPct val="90000"/>
            </a:lnSpc>
            <a:spcBef>
              <a:spcPct val="0"/>
            </a:spcBef>
            <a:spcAft>
              <a:spcPct val="15000"/>
            </a:spcAft>
            <a:buChar char="••"/>
          </a:pPr>
          <a:r>
            <a:rPr lang="en-US" sz="900" kern="1200" dirty="0" smtClean="0"/>
            <a:t>This facilitates a culture of collaboration</a:t>
          </a:r>
          <a:endParaRPr lang="en-US" sz="900" kern="1200" dirty="0"/>
        </a:p>
      </dsp:txBody>
      <dsp:txXfrm>
        <a:off x="1949123" y="2040087"/>
        <a:ext cx="2211090" cy="445979"/>
      </dsp:txXfrm>
    </dsp:sp>
    <dsp:sp modelId="{25100A61-4977-4691-A1AA-F83D742657BE}">
      <dsp:nvSpPr>
        <dsp:cNvPr id="0" name=""/>
        <dsp:cNvSpPr/>
      </dsp:nvSpPr>
      <dsp:spPr>
        <a:xfrm>
          <a:off x="1924997" y="2571971"/>
          <a:ext cx="2259342" cy="494231"/>
        </a:xfrm>
        <a:prstGeom prst="roundRect">
          <a:avLst/>
        </a:prstGeom>
        <a:solidFill>
          <a:srgbClr val="CCFFCC"/>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66725">
            <a:lnSpc>
              <a:spcPct val="90000"/>
            </a:lnSpc>
            <a:spcBef>
              <a:spcPct val="0"/>
            </a:spcBef>
            <a:spcAft>
              <a:spcPct val="35000"/>
            </a:spcAft>
          </a:pPr>
          <a:r>
            <a:rPr lang="en-US" sz="1050" b="1" kern="1200" dirty="0" smtClean="0"/>
            <a:t>Backbone Organization</a:t>
          </a:r>
          <a:endParaRPr lang="en-US" sz="1050" b="1" kern="1200" dirty="0"/>
        </a:p>
        <a:p>
          <a:pPr marL="57150" lvl="1" indent="-57150" algn="l" defTabSz="400050">
            <a:lnSpc>
              <a:spcPct val="90000"/>
            </a:lnSpc>
            <a:spcBef>
              <a:spcPct val="0"/>
            </a:spcBef>
            <a:spcAft>
              <a:spcPct val="15000"/>
            </a:spcAft>
            <a:buChar char="••"/>
          </a:pPr>
          <a:r>
            <a:rPr lang="en-US" sz="900" kern="1200" dirty="0" smtClean="0"/>
            <a:t>Takes on the role of managing collaboration</a:t>
          </a:r>
          <a:endParaRPr lang="en-US" sz="900" kern="1200" dirty="0"/>
        </a:p>
      </dsp:txBody>
      <dsp:txXfrm>
        <a:off x="1949123" y="2596097"/>
        <a:ext cx="2211090" cy="445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D9BC-C14E-4834-AB13-BC8A92D03820}">
      <dsp:nvSpPr>
        <dsp:cNvPr id="0" name=""/>
        <dsp:cNvSpPr/>
      </dsp:nvSpPr>
      <dsp:spPr>
        <a:xfrm>
          <a:off x="4271" y="0"/>
          <a:ext cx="3335873" cy="3106751"/>
        </a:xfrm>
        <a:prstGeom prst="triangle">
          <a:avLst/>
        </a:prstGeom>
        <a:solidFill>
          <a:srgbClr val="15478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A4DA697-BF03-45D0-BBD7-F26DE2E8492B}">
      <dsp:nvSpPr>
        <dsp:cNvPr id="0" name=""/>
        <dsp:cNvSpPr/>
      </dsp:nvSpPr>
      <dsp:spPr>
        <a:xfrm>
          <a:off x="996255" y="311529"/>
          <a:ext cx="3304809" cy="850371"/>
        </a:xfrm>
        <a:prstGeom prst="roundRect">
          <a:avLst/>
        </a:prstGeom>
        <a:solidFill>
          <a:srgbClr val="FFFFCC"/>
        </a:soli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100000"/>
            </a:lnSpc>
            <a:spcBef>
              <a:spcPct val="0"/>
            </a:spcBef>
            <a:spcAft>
              <a:spcPts val="0"/>
            </a:spcAft>
          </a:pPr>
          <a:r>
            <a:rPr lang="en-US" sz="1800" b="1" kern="1200" dirty="0" smtClean="0">
              <a:solidFill>
                <a:sysClr val="windowText" lastClr="000000">
                  <a:hueOff val="0"/>
                  <a:satOff val="0"/>
                  <a:lumOff val="0"/>
                  <a:alphaOff val="0"/>
                </a:sysClr>
              </a:solidFill>
              <a:latin typeface="Calibri"/>
              <a:ea typeface="+mn-ea"/>
              <a:cs typeface="+mn-cs"/>
            </a:rPr>
            <a:t>Common Agenda</a:t>
          </a:r>
          <a:endParaRPr lang="en-US" sz="1800" b="1" kern="1200" dirty="0">
            <a:solidFill>
              <a:sysClr val="windowText" lastClr="000000">
                <a:hueOff val="0"/>
                <a:satOff val="0"/>
                <a:lumOff val="0"/>
                <a:alphaOff val="0"/>
              </a:sysClr>
            </a:solidFill>
            <a:latin typeface="Calibri"/>
            <a:ea typeface="+mn-ea"/>
            <a:cs typeface="+mn-cs"/>
          </a:endParaRPr>
        </a:p>
        <a:p>
          <a:pPr marL="114300" lvl="1" indent="-114300" algn="ctr" defTabSz="622300">
            <a:lnSpc>
              <a:spcPct val="100000"/>
            </a:lnSpc>
            <a:spcBef>
              <a:spcPct val="0"/>
            </a:spcBef>
            <a:spcAft>
              <a:spcPts val="0"/>
            </a:spcAft>
            <a:buChar char="••"/>
          </a:pPr>
          <a:r>
            <a:rPr lang="en-US" sz="1400" kern="1200" dirty="0" smtClean="0">
              <a:solidFill>
                <a:sysClr val="windowText" lastClr="000000">
                  <a:hueOff val="0"/>
                  <a:satOff val="0"/>
                  <a:lumOff val="0"/>
                  <a:alphaOff val="0"/>
                </a:sysClr>
              </a:solidFill>
              <a:latin typeface="Calibri"/>
              <a:ea typeface="+mn-ea"/>
              <a:cs typeface="+mn-cs"/>
            </a:rPr>
            <a:t>Keeps all parties moving towards the same goal</a:t>
          </a:r>
          <a:endParaRPr lang="en-US" sz="1400" kern="1200" dirty="0">
            <a:solidFill>
              <a:sysClr val="windowText" lastClr="000000">
                <a:hueOff val="0"/>
                <a:satOff val="0"/>
                <a:lumOff val="0"/>
                <a:alphaOff val="0"/>
              </a:sysClr>
            </a:solidFill>
            <a:latin typeface="Calibri"/>
            <a:ea typeface="+mn-ea"/>
            <a:cs typeface="+mn-cs"/>
          </a:endParaRPr>
        </a:p>
      </dsp:txBody>
      <dsp:txXfrm>
        <a:off x="1037767" y="353041"/>
        <a:ext cx="3221785" cy="767347"/>
      </dsp:txXfrm>
    </dsp:sp>
    <dsp:sp modelId="{AEF5DEDC-1A29-4619-936A-7D033445E1AD}">
      <dsp:nvSpPr>
        <dsp:cNvPr id="0" name=""/>
        <dsp:cNvSpPr/>
      </dsp:nvSpPr>
      <dsp:spPr>
        <a:xfrm>
          <a:off x="1638966" y="1206045"/>
          <a:ext cx="2019388" cy="353150"/>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1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Common Progress Measures</a:t>
          </a:r>
          <a:endParaRPr lang="en-US" sz="1200" b="1" kern="1200" dirty="0">
            <a:solidFill>
              <a:sysClr val="windowText" lastClr="000000">
                <a:hueOff val="0"/>
                <a:satOff val="0"/>
                <a:lumOff val="0"/>
                <a:alphaOff val="0"/>
              </a:sysClr>
            </a:solidFill>
            <a:latin typeface="Calibri"/>
            <a:ea typeface="+mn-ea"/>
            <a:cs typeface="+mn-cs"/>
          </a:endParaRPr>
        </a:p>
      </dsp:txBody>
      <dsp:txXfrm>
        <a:off x="1656205" y="1223284"/>
        <a:ext cx="1984910" cy="318672"/>
      </dsp:txXfrm>
    </dsp:sp>
    <dsp:sp modelId="{D8F4E149-8166-491C-A932-8B4661E6F81E}">
      <dsp:nvSpPr>
        <dsp:cNvPr id="0" name=""/>
        <dsp:cNvSpPr/>
      </dsp:nvSpPr>
      <dsp:spPr>
        <a:xfrm>
          <a:off x="1638966" y="1603339"/>
          <a:ext cx="2019388" cy="353150"/>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2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Mutually Reinforcing Activities</a:t>
          </a:r>
          <a:endParaRPr lang="en-US" sz="1200" b="1" kern="1200" dirty="0">
            <a:solidFill>
              <a:sysClr val="windowText" lastClr="000000">
                <a:hueOff val="0"/>
                <a:satOff val="0"/>
                <a:lumOff val="0"/>
                <a:alphaOff val="0"/>
              </a:sysClr>
            </a:solidFill>
            <a:latin typeface="Calibri"/>
            <a:ea typeface="+mn-ea"/>
            <a:cs typeface="+mn-cs"/>
          </a:endParaRPr>
        </a:p>
      </dsp:txBody>
      <dsp:txXfrm>
        <a:off x="1656205" y="1620578"/>
        <a:ext cx="1984910" cy="318672"/>
      </dsp:txXfrm>
    </dsp:sp>
    <dsp:sp modelId="{456594A6-045E-432C-8452-93BEAA97B968}">
      <dsp:nvSpPr>
        <dsp:cNvPr id="0" name=""/>
        <dsp:cNvSpPr/>
      </dsp:nvSpPr>
      <dsp:spPr>
        <a:xfrm>
          <a:off x="1638966" y="2000633"/>
          <a:ext cx="2019388" cy="353150"/>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3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Communications</a:t>
          </a:r>
          <a:endParaRPr lang="en-US" sz="1200" b="1" kern="1200" dirty="0">
            <a:solidFill>
              <a:sysClr val="windowText" lastClr="000000">
                <a:hueOff val="0"/>
                <a:satOff val="0"/>
                <a:lumOff val="0"/>
                <a:alphaOff val="0"/>
              </a:sysClr>
            </a:solidFill>
            <a:latin typeface="Calibri"/>
            <a:ea typeface="+mn-ea"/>
            <a:cs typeface="+mn-cs"/>
          </a:endParaRPr>
        </a:p>
      </dsp:txBody>
      <dsp:txXfrm>
        <a:off x="1656205" y="2017872"/>
        <a:ext cx="1984910" cy="318672"/>
      </dsp:txXfrm>
    </dsp:sp>
    <dsp:sp modelId="{25100A61-4977-4691-A1AA-F83D742657BE}">
      <dsp:nvSpPr>
        <dsp:cNvPr id="0" name=""/>
        <dsp:cNvSpPr/>
      </dsp:nvSpPr>
      <dsp:spPr>
        <a:xfrm>
          <a:off x="1638966" y="2397927"/>
          <a:ext cx="2019388" cy="353150"/>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4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Backbone Organization</a:t>
          </a:r>
          <a:endParaRPr lang="en-US" sz="1200" b="1" kern="1200" dirty="0">
            <a:solidFill>
              <a:sysClr val="windowText" lastClr="000000">
                <a:hueOff val="0"/>
                <a:satOff val="0"/>
                <a:lumOff val="0"/>
                <a:alphaOff val="0"/>
              </a:sysClr>
            </a:solidFill>
            <a:latin typeface="Calibri"/>
            <a:ea typeface="+mn-ea"/>
            <a:cs typeface="+mn-cs"/>
          </a:endParaRPr>
        </a:p>
      </dsp:txBody>
      <dsp:txXfrm>
        <a:off x="1656205" y="2415166"/>
        <a:ext cx="1984910" cy="318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D9BC-C14E-4834-AB13-BC8A92D03820}">
      <dsp:nvSpPr>
        <dsp:cNvPr id="0" name=""/>
        <dsp:cNvSpPr/>
      </dsp:nvSpPr>
      <dsp:spPr>
        <a:xfrm>
          <a:off x="15567" y="0"/>
          <a:ext cx="3352799" cy="3352799"/>
        </a:xfrm>
        <a:prstGeom prst="triangle">
          <a:avLst/>
        </a:prstGeom>
        <a:solidFill>
          <a:srgbClr val="15478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A4DA697-BF03-45D0-BBD7-F26DE2E8492B}">
      <dsp:nvSpPr>
        <dsp:cNvPr id="0" name=""/>
        <dsp:cNvSpPr/>
      </dsp:nvSpPr>
      <dsp:spPr>
        <a:xfrm>
          <a:off x="1691967" y="336767"/>
          <a:ext cx="2179319" cy="388322"/>
        </a:xfrm>
        <a:prstGeom prst="roundRect">
          <a:avLst/>
        </a:prstGeom>
        <a:gradFill flip="none" rotWithShape="1">
          <a:gsLst>
            <a:gs pos="0">
              <a:schemeClr val="accent3">
                <a:lumMod val="67000"/>
              </a:schemeClr>
            </a:gs>
            <a:gs pos="54000">
              <a:schemeClr val="accent2"/>
            </a:gs>
            <a:gs pos="100000">
              <a:schemeClr val="accent3">
                <a:lumMod val="60000"/>
                <a:lumOff val="40000"/>
              </a:schemeClr>
            </a:gs>
          </a:gsLst>
          <a:path path="circle">
            <a:fillToRect l="50000" t="50000" r="50000" b="50000"/>
          </a:path>
          <a:tileRect/>
        </a:gra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Common Agenda</a:t>
          </a:r>
          <a:endParaRPr lang="en-US" sz="1200" b="1" kern="1200" dirty="0">
            <a:solidFill>
              <a:sysClr val="windowText" lastClr="000000">
                <a:hueOff val="0"/>
                <a:satOff val="0"/>
                <a:lumOff val="0"/>
                <a:alphaOff val="0"/>
              </a:sysClr>
            </a:solidFill>
            <a:latin typeface="Calibri"/>
            <a:ea typeface="+mn-ea"/>
            <a:cs typeface="+mn-cs"/>
          </a:endParaRPr>
        </a:p>
      </dsp:txBody>
      <dsp:txXfrm>
        <a:off x="1710923" y="355723"/>
        <a:ext cx="2141407" cy="350410"/>
      </dsp:txXfrm>
    </dsp:sp>
    <dsp:sp modelId="{AEF5DEDC-1A29-4619-936A-7D033445E1AD}">
      <dsp:nvSpPr>
        <dsp:cNvPr id="0" name=""/>
        <dsp:cNvSpPr/>
      </dsp:nvSpPr>
      <dsp:spPr>
        <a:xfrm>
          <a:off x="1083021" y="773629"/>
          <a:ext cx="3397210" cy="883273"/>
        </a:xfrm>
        <a:prstGeom prst="roundRect">
          <a:avLst/>
        </a:prstGeom>
        <a:solidFill>
          <a:srgbClr val="FFCCCC"/>
        </a:solidFill>
        <a:ln w="25400" cap="flat" cmpd="sng" algn="ctr">
          <a:solidFill>
            <a:srgbClr val="C0504D">
              <a:alpha val="90000"/>
              <a:hueOff val="0"/>
              <a:satOff val="0"/>
              <a:lumOff val="0"/>
              <a:alphaOff val="-1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ysClr val="windowText" lastClr="000000">
                  <a:hueOff val="0"/>
                  <a:satOff val="0"/>
                  <a:lumOff val="0"/>
                  <a:alphaOff val="0"/>
                </a:sysClr>
              </a:solidFill>
              <a:latin typeface="Calibri"/>
              <a:ea typeface="+mn-ea"/>
              <a:cs typeface="+mn-cs"/>
            </a:rPr>
            <a:t>Common Progress Measures</a:t>
          </a:r>
          <a:endParaRPr lang="en-US" sz="1800" b="1" kern="1200" dirty="0">
            <a:solidFill>
              <a:sysClr val="windowText" lastClr="000000">
                <a:hueOff val="0"/>
                <a:satOff val="0"/>
                <a:lumOff val="0"/>
                <a:alphaOff val="0"/>
              </a:sysClr>
            </a:solidFill>
            <a:latin typeface="Calibri"/>
            <a:ea typeface="+mn-ea"/>
            <a:cs typeface="+mn-cs"/>
          </a:endParaRPr>
        </a:p>
        <a:p>
          <a:pPr marL="114300" lvl="1" indent="-114300" algn="ctr"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Measures that get to the true outcome</a:t>
          </a:r>
          <a:endParaRPr lang="en-US" sz="1400" kern="1200" dirty="0">
            <a:solidFill>
              <a:sysClr val="windowText" lastClr="000000">
                <a:hueOff val="0"/>
                <a:satOff val="0"/>
                <a:lumOff val="0"/>
                <a:alphaOff val="0"/>
              </a:sysClr>
            </a:solidFill>
            <a:latin typeface="Calibri"/>
            <a:ea typeface="+mn-ea"/>
            <a:cs typeface="+mn-cs"/>
          </a:endParaRPr>
        </a:p>
      </dsp:txBody>
      <dsp:txXfrm>
        <a:off x="1126139" y="816747"/>
        <a:ext cx="3310974" cy="797037"/>
      </dsp:txXfrm>
    </dsp:sp>
    <dsp:sp modelId="{D8F4E149-8166-491C-A932-8B4661E6F81E}">
      <dsp:nvSpPr>
        <dsp:cNvPr id="0" name=""/>
        <dsp:cNvSpPr/>
      </dsp:nvSpPr>
      <dsp:spPr>
        <a:xfrm>
          <a:off x="1691967" y="1705444"/>
          <a:ext cx="2179319" cy="388322"/>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2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Mutually Reinforcing Activities</a:t>
          </a:r>
          <a:endParaRPr lang="en-US" sz="1200" b="1" kern="1200" dirty="0">
            <a:solidFill>
              <a:sysClr val="windowText" lastClr="000000">
                <a:hueOff val="0"/>
                <a:satOff val="0"/>
                <a:lumOff val="0"/>
                <a:alphaOff val="0"/>
              </a:sysClr>
            </a:solidFill>
            <a:latin typeface="Calibri"/>
            <a:ea typeface="+mn-ea"/>
            <a:cs typeface="+mn-cs"/>
          </a:endParaRPr>
        </a:p>
      </dsp:txBody>
      <dsp:txXfrm>
        <a:off x="1710923" y="1724400"/>
        <a:ext cx="2141407" cy="350410"/>
      </dsp:txXfrm>
    </dsp:sp>
    <dsp:sp modelId="{456594A6-045E-432C-8452-93BEAA97B968}">
      <dsp:nvSpPr>
        <dsp:cNvPr id="0" name=""/>
        <dsp:cNvSpPr/>
      </dsp:nvSpPr>
      <dsp:spPr>
        <a:xfrm>
          <a:off x="1691967" y="2142306"/>
          <a:ext cx="2179319" cy="388322"/>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3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Communications</a:t>
          </a:r>
          <a:endParaRPr lang="en-US" sz="1200" b="1" kern="1200" dirty="0">
            <a:solidFill>
              <a:sysClr val="windowText" lastClr="000000">
                <a:hueOff val="0"/>
                <a:satOff val="0"/>
                <a:lumOff val="0"/>
                <a:alphaOff val="0"/>
              </a:sysClr>
            </a:solidFill>
            <a:latin typeface="Calibri"/>
            <a:ea typeface="+mn-ea"/>
            <a:cs typeface="+mn-cs"/>
          </a:endParaRPr>
        </a:p>
      </dsp:txBody>
      <dsp:txXfrm>
        <a:off x="1710923" y="2161262"/>
        <a:ext cx="2141407" cy="350410"/>
      </dsp:txXfrm>
    </dsp:sp>
    <dsp:sp modelId="{25100A61-4977-4691-A1AA-F83D742657BE}">
      <dsp:nvSpPr>
        <dsp:cNvPr id="0" name=""/>
        <dsp:cNvSpPr/>
      </dsp:nvSpPr>
      <dsp:spPr>
        <a:xfrm>
          <a:off x="1691967" y="2579169"/>
          <a:ext cx="2179319" cy="388322"/>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4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Backbone Organization</a:t>
          </a:r>
          <a:endParaRPr lang="en-US" sz="1200" b="1" kern="1200" dirty="0">
            <a:solidFill>
              <a:sysClr val="windowText" lastClr="000000">
                <a:hueOff val="0"/>
                <a:satOff val="0"/>
                <a:lumOff val="0"/>
                <a:alphaOff val="0"/>
              </a:sysClr>
            </a:solidFill>
            <a:latin typeface="Calibri"/>
            <a:ea typeface="+mn-ea"/>
            <a:cs typeface="+mn-cs"/>
          </a:endParaRPr>
        </a:p>
      </dsp:txBody>
      <dsp:txXfrm>
        <a:off x="1710923" y="2598125"/>
        <a:ext cx="2141407" cy="3504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D9BC-C14E-4834-AB13-BC8A92D03820}">
      <dsp:nvSpPr>
        <dsp:cNvPr id="0" name=""/>
        <dsp:cNvSpPr/>
      </dsp:nvSpPr>
      <dsp:spPr>
        <a:xfrm>
          <a:off x="-431773" y="0"/>
          <a:ext cx="3650746" cy="3650746"/>
        </a:xfrm>
        <a:prstGeom prst="triangle">
          <a:avLst/>
        </a:prstGeom>
        <a:solidFill>
          <a:srgbClr val="15478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A4DA697-BF03-45D0-BBD7-F26DE2E8492B}">
      <dsp:nvSpPr>
        <dsp:cNvPr id="0" name=""/>
        <dsp:cNvSpPr/>
      </dsp:nvSpPr>
      <dsp:spPr>
        <a:xfrm>
          <a:off x="1393599" y="368767"/>
          <a:ext cx="2372984" cy="438801"/>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Common Agenda</a:t>
          </a:r>
          <a:endParaRPr lang="en-US" sz="1200" b="1" kern="1200" dirty="0">
            <a:solidFill>
              <a:sysClr val="windowText" lastClr="000000">
                <a:hueOff val="0"/>
                <a:satOff val="0"/>
                <a:lumOff val="0"/>
                <a:alphaOff val="0"/>
              </a:sysClr>
            </a:solidFill>
            <a:latin typeface="Calibri"/>
            <a:ea typeface="+mn-ea"/>
            <a:cs typeface="+mn-cs"/>
          </a:endParaRPr>
        </a:p>
      </dsp:txBody>
      <dsp:txXfrm>
        <a:off x="1415019" y="390187"/>
        <a:ext cx="2330144" cy="395961"/>
      </dsp:txXfrm>
    </dsp:sp>
    <dsp:sp modelId="{AEF5DEDC-1A29-4619-936A-7D033445E1AD}">
      <dsp:nvSpPr>
        <dsp:cNvPr id="0" name=""/>
        <dsp:cNvSpPr/>
      </dsp:nvSpPr>
      <dsp:spPr>
        <a:xfrm>
          <a:off x="1393599" y="862418"/>
          <a:ext cx="2372984" cy="438801"/>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1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Common Progress Measures</a:t>
          </a:r>
          <a:endParaRPr lang="en-US" sz="1200" b="1" kern="1200" dirty="0">
            <a:solidFill>
              <a:sysClr val="windowText" lastClr="000000">
                <a:hueOff val="0"/>
                <a:satOff val="0"/>
                <a:lumOff val="0"/>
                <a:alphaOff val="0"/>
              </a:sysClr>
            </a:solidFill>
            <a:latin typeface="Calibri"/>
            <a:ea typeface="+mn-ea"/>
            <a:cs typeface="+mn-cs"/>
          </a:endParaRPr>
        </a:p>
      </dsp:txBody>
      <dsp:txXfrm>
        <a:off x="1415019" y="883838"/>
        <a:ext cx="2330144" cy="395961"/>
      </dsp:txXfrm>
    </dsp:sp>
    <dsp:sp modelId="{D8F4E149-8166-491C-A932-8B4661E6F81E}">
      <dsp:nvSpPr>
        <dsp:cNvPr id="0" name=""/>
        <dsp:cNvSpPr/>
      </dsp:nvSpPr>
      <dsp:spPr>
        <a:xfrm>
          <a:off x="385009" y="1356070"/>
          <a:ext cx="4390164" cy="883754"/>
        </a:xfrm>
        <a:prstGeom prst="roundRect">
          <a:avLst/>
        </a:prstGeom>
        <a:solidFill>
          <a:srgbClr val="CCCCFF"/>
        </a:solidFill>
        <a:ln w="25400" cap="flat" cmpd="sng" algn="ctr">
          <a:solidFill>
            <a:srgbClr val="C0504D">
              <a:alpha val="90000"/>
              <a:hueOff val="0"/>
              <a:satOff val="0"/>
              <a:lumOff val="0"/>
              <a:alphaOff val="-2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ysClr val="windowText" lastClr="000000">
                  <a:hueOff val="0"/>
                  <a:satOff val="0"/>
                  <a:lumOff val="0"/>
                  <a:alphaOff val="0"/>
                </a:sysClr>
              </a:solidFill>
              <a:latin typeface="Calibri"/>
              <a:ea typeface="+mn-ea"/>
              <a:cs typeface="+mn-cs"/>
            </a:rPr>
            <a:t>Mutually Reinforcing Activities</a:t>
          </a:r>
          <a:endParaRPr lang="en-US" sz="1800" b="1" kern="1200" dirty="0">
            <a:solidFill>
              <a:sysClr val="windowText" lastClr="000000">
                <a:hueOff val="0"/>
                <a:satOff val="0"/>
                <a:lumOff val="0"/>
                <a:alphaOff val="0"/>
              </a:sysClr>
            </a:solidFill>
            <a:latin typeface="Calibri"/>
            <a:ea typeface="+mn-ea"/>
            <a:cs typeface="+mn-cs"/>
          </a:endParaRPr>
        </a:p>
        <a:p>
          <a:pPr marL="114300" lvl="1" indent="-114300" algn="ctr"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Expertise is leveraged for overall good</a:t>
          </a:r>
          <a:endParaRPr lang="en-US" sz="1400" kern="1200" dirty="0">
            <a:solidFill>
              <a:sysClr val="windowText" lastClr="000000">
                <a:hueOff val="0"/>
                <a:satOff val="0"/>
                <a:lumOff val="0"/>
                <a:alphaOff val="0"/>
              </a:sysClr>
            </a:solidFill>
            <a:latin typeface="Calibri"/>
            <a:ea typeface="+mn-ea"/>
            <a:cs typeface="+mn-cs"/>
          </a:endParaRPr>
        </a:p>
      </dsp:txBody>
      <dsp:txXfrm>
        <a:off x="428150" y="1399211"/>
        <a:ext cx="4303882" cy="797472"/>
      </dsp:txXfrm>
    </dsp:sp>
    <dsp:sp modelId="{456594A6-045E-432C-8452-93BEAA97B968}">
      <dsp:nvSpPr>
        <dsp:cNvPr id="0" name=""/>
        <dsp:cNvSpPr/>
      </dsp:nvSpPr>
      <dsp:spPr>
        <a:xfrm>
          <a:off x="1393599" y="2294675"/>
          <a:ext cx="2372984" cy="438801"/>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3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Communications</a:t>
          </a:r>
          <a:endParaRPr lang="en-US" sz="1200" b="1" kern="1200" dirty="0">
            <a:solidFill>
              <a:sysClr val="windowText" lastClr="000000">
                <a:hueOff val="0"/>
                <a:satOff val="0"/>
                <a:lumOff val="0"/>
                <a:alphaOff val="0"/>
              </a:sysClr>
            </a:solidFill>
            <a:latin typeface="Calibri"/>
            <a:ea typeface="+mn-ea"/>
            <a:cs typeface="+mn-cs"/>
          </a:endParaRPr>
        </a:p>
      </dsp:txBody>
      <dsp:txXfrm>
        <a:off x="1415019" y="2316095"/>
        <a:ext cx="2330144" cy="395961"/>
      </dsp:txXfrm>
    </dsp:sp>
    <dsp:sp modelId="{25100A61-4977-4691-A1AA-F83D742657BE}">
      <dsp:nvSpPr>
        <dsp:cNvPr id="0" name=""/>
        <dsp:cNvSpPr/>
      </dsp:nvSpPr>
      <dsp:spPr>
        <a:xfrm>
          <a:off x="1393599" y="2788327"/>
          <a:ext cx="2372984" cy="438801"/>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4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Backbone Organization</a:t>
          </a:r>
          <a:endParaRPr lang="en-US" sz="1200" b="1" kern="1200" dirty="0">
            <a:solidFill>
              <a:sysClr val="windowText" lastClr="000000">
                <a:hueOff val="0"/>
                <a:satOff val="0"/>
                <a:lumOff val="0"/>
                <a:alphaOff val="0"/>
              </a:sysClr>
            </a:solidFill>
            <a:latin typeface="Calibri"/>
            <a:ea typeface="+mn-ea"/>
            <a:cs typeface="+mn-cs"/>
          </a:endParaRPr>
        </a:p>
      </dsp:txBody>
      <dsp:txXfrm>
        <a:off x="1415019" y="2809747"/>
        <a:ext cx="2330144" cy="3959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D9BC-C14E-4834-AB13-BC8A92D03820}">
      <dsp:nvSpPr>
        <dsp:cNvPr id="0" name=""/>
        <dsp:cNvSpPr/>
      </dsp:nvSpPr>
      <dsp:spPr>
        <a:xfrm>
          <a:off x="9174" y="0"/>
          <a:ext cx="3394471" cy="3394471"/>
        </a:xfrm>
        <a:prstGeom prst="triangle">
          <a:avLst/>
        </a:prstGeom>
        <a:solidFill>
          <a:srgbClr val="15478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A4DA697-BF03-45D0-BBD7-F26DE2E8492B}">
      <dsp:nvSpPr>
        <dsp:cNvPr id="0" name=""/>
        <dsp:cNvSpPr/>
      </dsp:nvSpPr>
      <dsp:spPr>
        <a:xfrm>
          <a:off x="1706410" y="340151"/>
          <a:ext cx="2206406" cy="398452"/>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Common Agenda</a:t>
          </a:r>
          <a:endParaRPr lang="en-US" sz="1200" b="1" kern="1200" dirty="0">
            <a:solidFill>
              <a:sysClr val="windowText" lastClr="000000">
                <a:hueOff val="0"/>
                <a:satOff val="0"/>
                <a:lumOff val="0"/>
                <a:alphaOff val="0"/>
              </a:sysClr>
            </a:solidFill>
            <a:latin typeface="Calibri"/>
            <a:ea typeface="+mn-ea"/>
            <a:cs typeface="+mn-cs"/>
          </a:endParaRPr>
        </a:p>
      </dsp:txBody>
      <dsp:txXfrm>
        <a:off x="1725861" y="359602"/>
        <a:ext cx="2167504" cy="359550"/>
      </dsp:txXfrm>
    </dsp:sp>
    <dsp:sp modelId="{AEF5DEDC-1A29-4619-936A-7D033445E1AD}">
      <dsp:nvSpPr>
        <dsp:cNvPr id="0" name=""/>
        <dsp:cNvSpPr/>
      </dsp:nvSpPr>
      <dsp:spPr>
        <a:xfrm>
          <a:off x="1706410" y="788411"/>
          <a:ext cx="2206406" cy="398452"/>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1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Common Progress Measures</a:t>
          </a:r>
          <a:endParaRPr lang="en-US" sz="1200" b="1" kern="1200" dirty="0">
            <a:solidFill>
              <a:sysClr val="windowText" lastClr="000000">
                <a:hueOff val="0"/>
                <a:satOff val="0"/>
                <a:lumOff val="0"/>
                <a:alphaOff val="0"/>
              </a:sysClr>
            </a:solidFill>
            <a:latin typeface="Calibri"/>
            <a:ea typeface="+mn-ea"/>
            <a:cs typeface="+mn-cs"/>
          </a:endParaRPr>
        </a:p>
      </dsp:txBody>
      <dsp:txXfrm>
        <a:off x="1725861" y="807862"/>
        <a:ext cx="2167504" cy="359550"/>
      </dsp:txXfrm>
    </dsp:sp>
    <dsp:sp modelId="{D8F4E149-8166-491C-A932-8B4661E6F81E}">
      <dsp:nvSpPr>
        <dsp:cNvPr id="0" name=""/>
        <dsp:cNvSpPr/>
      </dsp:nvSpPr>
      <dsp:spPr>
        <a:xfrm>
          <a:off x="1706410" y="1236670"/>
          <a:ext cx="2206406" cy="398452"/>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2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Mutually Reinforcing Activities</a:t>
          </a:r>
          <a:endParaRPr lang="en-US" sz="1200" b="1" kern="1200" dirty="0">
            <a:solidFill>
              <a:sysClr val="windowText" lastClr="000000">
                <a:hueOff val="0"/>
                <a:satOff val="0"/>
                <a:lumOff val="0"/>
                <a:alphaOff val="0"/>
              </a:sysClr>
            </a:solidFill>
            <a:latin typeface="Calibri"/>
            <a:ea typeface="+mn-ea"/>
            <a:cs typeface="+mn-cs"/>
          </a:endParaRPr>
        </a:p>
      </dsp:txBody>
      <dsp:txXfrm>
        <a:off x="1725861" y="1256121"/>
        <a:ext cx="2167504" cy="359550"/>
      </dsp:txXfrm>
    </dsp:sp>
    <dsp:sp modelId="{456594A6-045E-432C-8452-93BEAA97B968}">
      <dsp:nvSpPr>
        <dsp:cNvPr id="0" name=""/>
        <dsp:cNvSpPr/>
      </dsp:nvSpPr>
      <dsp:spPr>
        <a:xfrm>
          <a:off x="1132601" y="1684929"/>
          <a:ext cx="3354024" cy="871324"/>
        </a:xfrm>
        <a:prstGeom prst="roundRect">
          <a:avLst/>
        </a:prstGeom>
        <a:solidFill>
          <a:srgbClr val="CCFFFF"/>
        </a:solidFill>
        <a:ln w="25400" cap="flat" cmpd="sng" algn="ctr">
          <a:solidFill>
            <a:srgbClr val="C0504D">
              <a:alpha val="90000"/>
              <a:hueOff val="0"/>
              <a:satOff val="0"/>
              <a:lumOff val="0"/>
              <a:alphaOff val="-3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ysClr val="windowText" lastClr="000000">
                  <a:hueOff val="0"/>
                  <a:satOff val="0"/>
                  <a:lumOff val="0"/>
                  <a:alphaOff val="0"/>
                </a:sysClr>
              </a:solidFill>
              <a:latin typeface="Calibri"/>
              <a:ea typeface="+mn-ea"/>
              <a:cs typeface="+mn-cs"/>
            </a:rPr>
            <a:t>Communications</a:t>
          </a:r>
          <a:endParaRPr lang="en-US" sz="1800" b="1" kern="1200" dirty="0">
            <a:solidFill>
              <a:sysClr val="windowText" lastClr="000000">
                <a:hueOff val="0"/>
                <a:satOff val="0"/>
                <a:lumOff val="0"/>
                <a:alphaOff val="0"/>
              </a:sysClr>
            </a:solidFill>
            <a:latin typeface="Calibri"/>
            <a:ea typeface="+mn-ea"/>
            <a:cs typeface="+mn-cs"/>
          </a:endParaRPr>
        </a:p>
        <a:p>
          <a:pPr marL="114300" lvl="1" indent="-114300" algn="ctr"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This facilitates a culture of collaboration</a:t>
          </a:r>
          <a:endParaRPr lang="en-US" sz="1400" kern="1200" dirty="0">
            <a:solidFill>
              <a:sysClr val="windowText" lastClr="000000">
                <a:hueOff val="0"/>
                <a:satOff val="0"/>
                <a:lumOff val="0"/>
                <a:alphaOff val="0"/>
              </a:sysClr>
            </a:solidFill>
            <a:latin typeface="Calibri"/>
            <a:ea typeface="+mn-ea"/>
            <a:cs typeface="+mn-cs"/>
          </a:endParaRPr>
        </a:p>
      </dsp:txBody>
      <dsp:txXfrm>
        <a:off x="1175136" y="1727464"/>
        <a:ext cx="3268954" cy="786254"/>
      </dsp:txXfrm>
    </dsp:sp>
    <dsp:sp modelId="{25100A61-4977-4691-A1AA-F83D742657BE}">
      <dsp:nvSpPr>
        <dsp:cNvPr id="0" name=""/>
        <dsp:cNvSpPr/>
      </dsp:nvSpPr>
      <dsp:spPr>
        <a:xfrm>
          <a:off x="1706410" y="2606059"/>
          <a:ext cx="2206406" cy="398452"/>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50000" t="50000" r="50000" b="50000"/>
          </a:path>
          <a:tileRect/>
        </a:gradFill>
        <a:ln w="25400" cap="flat" cmpd="sng" algn="ctr">
          <a:solidFill>
            <a:srgbClr val="C0504D">
              <a:alpha val="90000"/>
              <a:hueOff val="0"/>
              <a:satOff val="0"/>
              <a:lumOff val="0"/>
              <a:alphaOff val="-4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Backbone Organization</a:t>
          </a:r>
          <a:endParaRPr lang="en-US" sz="1200" b="1" kern="1200" dirty="0">
            <a:solidFill>
              <a:sysClr val="windowText" lastClr="000000">
                <a:hueOff val="0"/>
                <a:satOff val="0"/>
                <a:lumOff val="0"/>
                <a:alphaOff val="0"/>
              </a:sysClr>
            </a:solidFill>
            <a:latin typeface="Calibri"/>
            <a:ea typeface="+mn-ea"/>
            <a:cs typeface="+mn-cs"/>
          </a:endParaRPr>
        </a:p>
      </dsp:txBody>
      <dsp:txXfrm>
        <a:off x="1725861" y="2625510"/>
        <a:ext cx="2167504" cy="3595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AD9BC-C14E-4834-AB13-BC8A92D03820}">
      <dsp:nvSpPr>
        <dsp:cNvPr id="0" name=""/>
        <dsp:cNvSpPr/>
      </dsp:nvSpPr>
      <dsp:spPr>
        <a:xfrm>
          <a:off x="-84474" y="0"/>
          <a:ext cx="3505200" cy="3505200"/>
        </a:xfrm>
        <a:prstGeom prst="triangle">
          <a:avLst/>
        </a:prstGeom>
        <a:solidFill>
          <a:srgbClr val="15478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A4DA697-BF03-45D0-BBD7-F26DE2E8492B}">
      <dsp:nvSpPr>
        <dsp:cNvPr id="0" name=""/>
        <dsp:cNvSpPr/>
      </dsp:nvSpPr>
      <dsp:spPr>
        <a:xfrm>
          <a:off x="1668125" y="351485"/>
          <a:ext cx="2278380" cy="423088"/>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Common Agenda</a:t>
          </a:r>
          <a:endParaRPr lang="en-US" sz="1200" b="1" kern="1200" dirty="0">
            <a:solidFill>
              <a:sysClr val="windowText" lastClr="000000">
                <a:hueOff val="0"/>
                <a:satOff val="0"/>
                <a:lumOff val="0"/>
                <a:alphaOff val="0"/>
              </a:sysClr>
            </a:solidFill>
            <a:latin typeface="Calibri"/>
            <a:ea typeface="+mn-ea"/>
            <a:cs typeface="+mn-cs"/>
          </a:endParaRPr>
        </a:p>
      </dsp:txBody>
      <dsp:txXfrm>
        <a:off x="1688778" y="372138"/>
        <a:ext cx="2237074" cy="381782"/>
      </dsp:txXfrm>
    </dsp:sp>
    <dsp:sp modelId="{AEF5DEDC-1A29-4619-936A-7D033445E1AD}">
      <dsp:nvSpPr>
        <dsp:cNvPr id="0" name=""/>
        <dsp:cNvSpPr/>
      </dsp:nvSpPr>
      <dsp:spPr>
        <a:xfrm>
          <a:off x="1668125" y="827459"/>
          <a:ext cx="2278380" cy="423088"/>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1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Common Progress Measures</a:t>
          </a:r>
          <a:endParaRPr lang="en-US" sz="1200" b="1" kern="1200" dirty="0">
            <a:solidFill>
              <a:sysClr val="windowText" lastClr="000000">
                <a:hueOff val="0"/>
                <a:satOff val="0"/>
                <a:lumOff val="0"/>
                <a:alphaOff val="0"/>
              </a:sysClr>
            </a:solidFill>
            <a:latin typeface="Calibri"/>
            <a:ea typeface="+mn-ea"/>
            <a:cs typeface="+mn-cs"/>
          </a:endParaRPr>
        </a:p>
      </dsp:txBody>
      <dsp:txXfrm>
        <a:off x="1688778" y="848112"/>
        <a:ext cx="2237074" cy="381782"/>
      </dsp:txXfrm>
    </dsp:sp>
    <dsp:sp modelId="{D8F4E149-8166-491C-A932-8B4661E6F81E}">
      <dsp:nvSpPr>
        <dsp:cNvPr id="0" name=""/>
        <dsp:cNvSpPr/>
      </dsp:nvSpPr>
      <dsp:spPr>
        <a:xfrm>
          <a:off x="1668125" y="1303434"/>
          <a:ext cx="2278380" cy="423088"/>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2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Mutually Reinforcing Activities</a:t>
          </a:r>
          <a:endParaRPr lang="en-US" sz="1200" b="1" kern="1200" dirty="0">
            <a:solidFill>
              <a:sysClr val="windowText" lastClr="000000">
                <a:hueOff val="0"/>
                <a:satOff val="0"/>
                <a:lumOff val="0"/>
                <a:alphaOff val="0"/>
              </a:sysClr>
            </a:solidFill>
            <a:latin typeface="Calibri"/>
            <a:ea typeface="+mn-ea"/>
            <a:cs typeface="+mn-cs"/>
          </a:endParaRPr>
        </a:p>
      </dsp:txBody>
      <dsp:txXfrm>
        <a:off x="1688778" y="1324087"/>
        <a:ext cx="2237074" cy="381782"/>
      </dsp:txXfrm>
    </dsp:sp>
    <dsp:sp modelId="{456594A6-045E-432C-8452-93BEAA97B968}">
      <dsp:nvSpPr>
        <dsp:cNvPr id="0" name=""/>
        <dsp:cNvSpPr/>
      </dsp:nvSpPr>
      <dsp:spPr>
        <a:xfrm>
          <a:off x="1668125" y="1779409"/>
          <a:ext cx="2278380" cy="423088"/>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25400" cap="flat" cmpd="sng" algn="ctr">
          <a:solidFill>
            <a:srgbClr val="C0504D">
              <a:alpha val="90000"/>
              <a:hueOff val="0"/>
              <a:satOff val="0"/>
              <a:lumOff val="0"/>
              <a:alphaOff val="-3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hueOff val="0"/>
                  <a:satOff val="0"/>
                  <a:lumOff val="0"/>
                  <a:alphaOff val="0"/>
                </a:sysClr>
              </a:solidFill>
              <a:latin typeface="Calibri"/>
              <a:ea typeface="+mn-ea"/>
              <a:cs typeface="+mn-cs"/>
            </a:rPr>
            <a:t>Communications</a:t>
          </a:r>
          <a:endParaRPr lang="en-US" sz="1200" b="1" kern="1200" dirty="0">
            <a:solidFill>
              <a:sysClr val="windowText" lastClr="000000">
                <a:hueOff val="0"/>
                <a:satOff val="0"/>
                <a:lumOff val="0"/>
                <a:alphaOff val="0"/>
              </a:sysClr>
            </a:solidFill>
            <a:latin typeface="Calibri"/>
            <a:ea typeface="+mn-ea"/>
            <a:cs typeface="+mn-cs"/>
          </a:endParaRPr>
        </a:p>
      </dsp:txBody>
      <dsp:txXfrm>
        <a:off x="1688778" y="1800062"/>
        <a:ext cx="2237074" cy="381782"/>
      </dsp:txXfrm>
    </dsp:sp>
    <dsp:sp modelId="{25100A61-4977-4691-A1AA-F83D742657BE}">
      <dsp:nvSpPr>
        <dsp:cNvPr id="0" name=""/>
        <dsp:cNvSpPr/>
      </dsp:nvSpPr>
      <dsp:spPr>
        <a:xfrm>
          <a:off x="1109364" y="2255383"/>
          <a:ext cx="3395902" cy="845445"/>
        </a:xfrm>
        <a:prstGeom prst="roundRect">
          <a:avLst/>
        </a:prstGeom>
        <a:solidFill>
          <a:srgbClr val="CCFFCC"/>
        </a:solidFill>
        <a:ln w="25400" cap="flat" cmpd="sng" algn="ctr">
          <a:solidFill>
            <a:srgbClr val="C0504D">
              <a:alpha val="90000"/>
              <a:hueOff val="0"/>
              <a:satOff val="0"/>
              <a:lumOff val="0"/>
              <a:alphaOff val="-4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ysClr val="windowText" lastClr="000000">
                  <a:hueOff val="0"/>
                  <a:satOff val="0"/>
                  <a:lumOff val="0"/>
                  <a:alphaOff val="0"/>
                </a:sysClr>
              </a:solidFill>
              <a:latin typeface="Calibri"/>
              <a:ea typeface="+mn-ea"/>
              <a:cs typeface="+mn-cs"/>
            </a:rPr>
            <a:t>Backbone Organization</a:t>
          </a:r>
          <a:endParaRPr lang="en-US" sz="1800" b="1" kern="1200" dirty="0">
            <a:solidFill>
              <a:sysClr val="windowText" lastClr="000000">
                <a:hueOff val="0"/>
                <a:satOff val="0"/>
                <a:lumOff val="0"/>
                <a:alphaOff val="0"/>
              </a:sysClr>
            </a:solidFill>
            <a:latin typeface="Calibri"/>
            <a:ea typeface="+mn-ea"/>
            <a:cs typeface="+mn-cs"/>
          </a:endParaRPr>
        </a:p>
        <a:p>
          <a:pPr marL="114300" lvl="1" indent="-114300" algn="ctr"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Takes on the role of managing collaboration</a:t>
          </a:r>
          <a:endParaRPr lang="en-US" sz="1400" kern="1200" dirty="0">
            <a:solidFill>
              <a:sysClr val="windowText" lastClr="000000">
                <a:hueOff val="0"/>
                <a:satOff val="0"/>
                <a:lumOff val="0"/>
                <a:alphaOff val="0"/>
              </a:sysClr>
            </a:solidFill>
            <a:latin typeface="Calibri"/>
            <a:ea typeface="+mn-ea"/>
            <a:cs typeface="+mn-cs"/>
          </a:endParaRPr>
        </a:p>
      </dsp:txBody>
      <dsp:txXfrm>
        <a:off x="1150635" y="2296654"/>
        <a:ext cx="3313360" cy="7629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29AB5-13A7-450D-B5AC-C6209417D326}">
      <dsp:nvSpPr>
        <dsp:cNvPr id="0" name=""/>
        <dsp:cNvSpPr/>
      </dsp:nvSpPr>
      <dsp:spPr>
        <a:xfrm>
          <a:off x="284572" y="0"/>
          <a:ext cx="2859855" cy="2859855"/>
        </a:xfrm>
        <a:prstGeom prst="ellipse">
          <a:avLst/>
        </a:prstGeom>
        <a:solidFill>
          <a:srgbClr val="66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13.5</a:t>
          </a:r>
        </a:p>
        <a:p>
          <a:pPr lvl="0" algn="ctr" defTabSz="711200">
            <a:lnSpc>
              <a:spcPct val="90000"/>
            </a:lnSpc>
            <a:spcBef>
              <a:spcPct val="0"/>
            </a:spcBef>
            <a:spcAft>
              <a:spcPct val="35000"/>
            </a:spcAft>
          </a:pPr>
          <a:r>
            <a:rPr lang="en-US" sz="1600" kern="1200" dirty="0" smtClean="0">
              <a:solidFill>
                <a:schemeClr val="tx1"/>
              </a:solidFill>
            </a:rPr>
            <a:t>(2009)</a:t>
          </a:r>
          <a:endParaRPr lang="en-US" sz="1600" kern="1200" dirty="0">
            <a:solidFill>
              <a:schemeClr val="tx1"/>
            </a:solidFill>
          </a:endParaRPr>
        </a:p>
      </dsp:txBody>
      <dsp:txXfrm>
        <a:off x="1214740" y="142992"/>
        <a:ext cx="999519" cy="428978"/>
      </dsp:txXfrm>
    </dsp:sp>
    <dsp:sp modelId="{0442742D-15EB-475A-9EF4-8479FAB05624}">
      <dsp:nvSpPr>
        <dsp:cNvPr id="0" name=""/>
        <dsp:cNvSpPr/>
      </dsp:nvSpPr>
      <dsp:spPr>
        <a:xfrm>
          <a:off x="642054" y="714963"/>
          <a:ext cx="2144892" cy="2144892"/>
        </a:xfrm>
        <a:prstGeom prst="ellipse">
          <a:avLst/>
        </a:prstGeom>
        <a:solidFill>
          <a:srgbClr val="FF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10.3</a:t>
          </a:r>
        </a:p>
        <a:p>
          <a:pPr lvl="0" algn="ctr" defTabSz="711200">
            <a:lnSpc>
              <a:spcPct val="90000"/>
            </a:lnSpc>
            <a:spcBef>
              <a:spcPct val="0"/>
            </a:spcBef>
            <a:spcAft>
              <a:spcPct val="35000"/>
            </a:spcAft>
          </a:pPr>
          <a:r>
            <a:rPr lang="en-US" sz="1600" kern="1200" dirty="0" smtClean="0">
              <a:solidFill>
                <a:schemeClr val="tx1"/>
              </a:solidFill>
            </a:rPr>
            <a:t>(2013)</a:t>
          </a:r>
          <a:endParaRPr lang="en-US" sz="1600" kern="1200" dirty="0">
            <a:solidFill>
              <a:schemeClr val="tx1"/>
            </a:solidFill>
          </a:endParaRPr>
        </a:p>
      </dsp:txBody>
      <dsp:txXfrm>
        <a:off x="1214740" y="849019"/>
        <a:ext cx="999519" cy="402167"/>
      </dsp:txXfrm>
    </dsp:sp>
    <dsp:sp modelId="{99CA18A7-B0D4-4A35-88F2-5811772BE804}">
      <dsp:nvSpPr>
        <dsp:cNvPr id="0" name=""/>
        <dsp:cNvSpPr/>
      </dsp:nvSpPr>
      <dsp:spPr>
        <a:xfrm>
          <a:off x="999536" y="1429927"/>
          <a:ext cx="1429927" cy="1429927"/>
        </a:xfrm>
        <a:prstGeom prst="ellipse">
          <a:avLst/>
        </a:prstGeom>
        <a:solidFill>
          <a:srgbClr val="FF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8.4</a:t>
          </a:r>
        </a:p>
        <a:p>
          <a:pPr lvl="0" algn="ctr" defTabSz="711200">
            <a:lnSpc>
              <a:spcPct val="90000"/>
            </a:lnSpc>
            <a:spcBef>
              <a:spcPct val="0"/>
            </a:spcBef>
            <a:spcAft>
              <a:spcPct val="35000"/>
            </a:spcAft>
          </a:pPr>
          <a:r>
            <a:rPr lang="en-US" sz="1600" kern="1200" dirty="0" smtClean="0">
              <a:solidFill>
                <a:schemeClr val="tx1"/>
              </a:solidFill>
            </a:rPr>
            <a:t>(2015)</a:t>
          </a:r>
          <a:endParaRPr lang="en-US" sz="1600" kern="1200" dirty="0">
            <a:solidFill>
              <a:schemeClr val="tx1"/>
            </a:solidFill>
          </a:endParaRPr>
        </a:p>
      </dsp:txBody>
      <dsp:txXfrm>
        <a:off x="1208944" y="1787410"/>
        <a:ext cx="1011111" cy="7149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DCFBE-50AD-4C22-8D48-8E81C7170528}">
      <dsp:nvSpPr>
        <dsp:cNvPr id="0" name=""/>
        <dsp:cNvSpPr/>
      </dsp:nvSpPr>
      <dsp:spPr>
        <a:xfrm>
          <a:off x="1558625" y="692"/>
          <a:ext cx="835770" cy="835770"/>
        </a:xfrm>
        <a:prstGeom prst="ellipse">
          <a:avLst/>
        </a:prstGeom>
        <a:solidFill>
          <a:srgbClr val="CCFF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Community Education</a:t>
          </a:r>
          <a:endParaRPr lang="en-US" sz="900" kern="1200" dirty="0">
            <a:solidFill>
              <a:schemeClr val="tx1"/>
            </a:solidFill>
          </a:endParaRPr>
        </a:p>
      </dsp:txBody>
      <dsp:txXfrm>
        <a:off x="1681021" y="123088"/>
        <a:ext cx="590978" cy="590978"/>
      </dsp:txXfrm>
    </dsp:sp>
    <dsp:sp modelId="{45635726-2CB5-437A-B102-BF6935325A72}">
      <dsp:nvSpPr>
        <dsp:cNvPr id="0" name=""/>
        <dsp:cNvSpPr/>
      </dsp:nvSpPr>
      <dsp:spPr>
        <a:xfrm rot="2160000">
          <a:off x="2368067" y="642864"/>
          <a:ext cx="222533" cy="282072"/>
        </a:xfrm>
        <a:prstGeom prst="rightArrow">
          <a:avLst>
            <a:gd name="adj1" fmla="val 60000"/>
            <a:gd name="adj2" fmla="val 50000"/>
          </a:avLst>
        </a:prstGeom>
        <a:solidFill>
          <a:srgbClr val="00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374442" y="679658"/>
        <a:ext cx="155773" cy="169244"/>
      </dsp:txXfrm>
    </dsp:sp>
    <dsp:sp modelId="{1B53686D-C3C2-44ED-BA5D-2A0C20EE4AF9}">
      <dsp:nvSpPr>
        <dsp:cNvPr id="0" name=""/>
        <dsp:cNvSpPr/>
      </dsp:nvSpPr>
      <dsp:spPr>
        <a:xfrm>
          <a:off x="2574463" y="738741"/>
          <a:ext cx="835770" cy="835770"/>
        </a:xfrm>
        <a:prstGeom prst="ellipse">
          <a:avLst/>
        </a:prstGeom>
        <a:solidFill>
          <a:srgbClr val="CCFF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Early Identification</a:t>
          </a:r>
          <a:endParaRPr lang="en-US" sz="900" kern="1200" dirty="0">
            <a:solidFill>
              <a:schemeClr val="tx1"/>
            </a:solidFill>
          </a:endParaRPr>
        </a:p>
      </dsp:txBody>
      <dsp:txXfrm>
        <a:off x="2696859" y="861137"/>
        <a:ext cx="590978" cy="590978"/>
      </dsp:txXfrm>
    </dsp:sp>
    <dsp:sp modelId="{69C659A5-1A2A-464C-B9F2-C2A850323810}">
      <dsp:nvSpPr>
        <dsp:cNvPr id="0" name=""/>
        <dsp:cNvSpPr/>
      </dsp:nvSpPr>
      <dsp:spPr>
        <a:xfrm rot="6480000">
          <a:off x="2689020" y="1606695"/>
          <a:ext cx="222533" cy="282072"/>
        </a:xfrm>
        <a:prstGeom prst="rightArrow">
          <a:avLst>
            <a:gd name="adj1" fmla="val 60000"/>
            <a:gd name="adj2" fmla="val 50000"/>
          </a:avLst>
        </a:prstGeom>
        <a:solidFill>
          <a:srgbClr val="00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10800000">
        <a:off x="2732715" y="1631363"/>
        <a:ext cx="155773" cy="169244"/>
      </dsp:txXfrm>
    </dsp:sp>
    <dsp:sp modelId="{54361F0C-A45F-424D-A640-793DCDA071B8}">
      <dsp:nvSpPr>
        <dsp:cNvPr id="0" name=""/>
        <dsp:cNvSpPr/>
      </dsp:nvSpPr>
      <dsp:spPr>
        <a:xfrm>
          <a:off x="2186447" y="1932931"/>
          <a:ext cx="835770" cy="835770"/>
        </a:xfrm>
        <a:prstGeom prst="ellipse">
          <a:avLst/>
        </a:prstGeom>
        <a:solidFill>
          <a:srgbClr val="CC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Early Intervention</a:t>
          </a:r>
          <a:endParaRPr lang="en-US" sz="900" kern="1200" dirty="0">
            <a:solidFill>
              <a:schemeClr val="tx1"/>
            </a:solidFill>
          </a:endParaRPr>
        </a:p>
      </dsp:txBody>
      <dsp:txXfrm>
        <a:off x="2308843" y="2055327"/>
        <a:ext cx="590978" cy="590978"/>
      </dsp:txXfrm>
    </dsp:sp>
    <dsp:sp modelId="{D5A3167C-E363-43EC-87D8-5632D6C73970}">
      <dsp:nvSpPr>
        <dsp:cNvPr id="0" name=""/>
        <dsp:cNvSpPr/>
      </dsp:nvSpPr>
      <dsp:spPr>
        <a:xfrm rot="10800000">
          <a:off x="1871541" y="2209780"/>
          <a:ext cx="222533" cy="282072"/>
        </a:xfrm>
        <a:prstGeom prst="rightArrow">
          <a:avLst>
            <a:gd name="adj1" fmla="val 60000"/>
            <a:gd name="adj2" fmla="val 50000"/>
          </a:avLst>
        </a:prstGeom>
        <a:solidFill>
          <a:srgbClr val="00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10800000">
        <a:off x="1938301" y="2266194"/>
        <a:ext cx="155773" cy="169244"/>
      </dsp:txXfrm>
    </dsp:sp>
    <dsp:sp modelId="{BD9A5D6E-1332-4AA2-8C0A-AC015D81ECC5}">
      <dsp:nvSpPr>
        <dsp:cNvPr id="0" name=""/>
        <dsp:cNvSpPr/>
      </dsp:nvSpPr>
      <dsp:spPr>
        <a:xfrm>
          <a:off x="930802" y="1932931"/>
          <a:ext cx="835770" cy="835770"/>
        </a:xfrm>
        <a:prstGeom prst="ellipse">
          <a:avLst/>
        </a:prstGeom>
        <a:solidFill>
          <a:srgbClr val="CC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Follow up and Coordination</a:t>
          </a:r>
          <a:endParaRPr lang="en-US" sz="900" kern="1200" dirty="0">
            <a:solidFill>
              <a:schemeClr val="tx1"/>
            </a:solidFill>
          </a:endParaRPr>
        </a:p>
      </dsp:txBody>
      <dsp:txXfrm>
        <a:off x="1053198" y="2055327"/>
        <a:ext cx="590978" cy="590978"/>
      </dsp:txXfrm>
    </dsp:sp>
    <dsp:sp modelId="{CF9678DC-C139-4521-A307-6FD68194C788}">
      <dsp:nvSpPr>
        <dsp:cNvPr id="0" name=""/>
        <dsp:cNvSpPr/>
      </dsp:nvSpPr>
      <dsp:spPr>
        <a:xfrm rot="15120000">
          <a:off x="1045359" y="1618675"/>
          <a:ext cx="222533" cy="282072"/>
        </a:xfrm>
        <a:prstGeom prst="rightArrow">
          <a:avLst>
            <a:gd name="adj1" fmla="val 60000"/>
            <a:gd name="adj2" fmla="val 50000"/>
          </a:avLst>
        </a:prstGeom>
        <a:solidFill>
          <a:srgbClr val="00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10800000">
        <a:off x="1089054" y="1706835"/>
        <a:ext cx="155773" cy="169244"/>
      </dsp:txXfrm>
    </dsp:sp>
    <dsp:sp modelId="{ED636599-D64B-4342-91BF-15EE55A9EB33}">
      <dsp:nvSpPr>
        <dsp:cNvPr id="0" name=""/>
        <dsp:cNvSpPr/>
      </dsp:nvSpPr>
      <dsp:spPr>
        <a:xfrm>
          <a:off x="542787" y="738741"/>
          <a:ext cx="835770" cy="835770"/>
        </a:xfrm>
        <a:prstGeom prst="ellipse">
          <a:avLst/>
        </a:prstGeom>
        <a:solidFill>
          <a:srgbClr val="CCFF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Social Support</a:t>
          </a:r>
          <a:endParaRPr lang="en-US" sz="900" kern="1200" dirty="0">
            <a:solidFill>
              <a:schemeClr val="tx1"/>
            </a:solidFill>
          </a:endParaRPr>
        </a:p>
      </dsp:txBody>
      <dsp:txXfrm>
        <a:off x="665183" y="861137"/>
        <a:ext cx="590978" cy="590978"/>
      </dsp:txXfrm>
    </dsp:sp>
    <dsp:sp modelId="{707F77E1-D1AB-4DEF-81C5-E266B79AAE7A}">
      <dsp:nvSpPr>
        <dsp:cNvPr id="0" name=""/>
        <dsp:cNvSpPr/>
      </dsp:nvSpPr>
      <dsp:spPr>
        <a:xfrm rot="19440000">
          <a:off x="1352229" y="650268"/>
          <a:ext cx="222533" cy="282072"/>
        </a:xfrm>
        <a:prstGeom prst="rightArrow">
          <a:avLst>
            <a:gd name="adj1" fmla="val 60000"/>
            <a:gd name="adj2" fmla="val 50000"/>
          </a:avLst>
        </a:prstGeom>
        <a:solidFill>
          <a:srgbClr val="00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1358604" y="726302"/>
        <a:ext cx="155773" cy="16924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BD5E4D12-B792-47D2-9FB3-681427E3B96F}" type="slidenum">
              <a:rPr lang="en-US"/>
              <a:pPr>
                <a:defRPr/>
              </a:pPr>
              <a:t>‹#›</a:t>
            </a:fld>
            <a:endParaRPr lang="en-US" dirty="0"/>
          </a:p>
        </p:txBody>
      </p:sp>
    </p:spTree>
    <p:extLst>
      <p:ext uri="{BB962C8B-B14F-4D97-AF65-F5344CB8AC3E}">
        <p14:creationId xmlns:p14="http://schemas.microsoft.com/office/powerpoint/2010/main" val="2930504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135E9E0-A2F7-4407-9889-6CA806D9A37E}" type="datetime1">
              <a:rPr lang="en-US"/>
              <a:pPr>
                <a:defRPr/>
              </a:pPr>
              <a:t>10/7/2019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B3EB07DB-F861-4B2E-985E-B61041C8091D}" type="slidenum">
              <a:rPr lang="en-US"/>
              <a:pPr>
                <a:defRPr/>
              </a:pPr>
              <a:t>‹#›</a:t>
            </a:fld>
            <a:endParaRPr lang="en-US" dirty="0"/>
          </a:p>
        </p:txBody>
      </p:sp>
    </p:spTree>
    <p:extLst>
      <p:ext uri="{BB962C8B-B14F-4D97-AF65-F5344CB8AC3E}">
        <p14:creationId xmlns:p14="http://schemas.microsoft.com/office/powerpoint/2010/main" val="99695287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ww.rwjf.org/content/dam/farm/reports/issue_briefs/2011/rwjf70447"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www.diabetesforecast.org/2013/sep/food-deserts-mar-the-land-of-plenty.html" TargetMode="External"/><Relationship Id="rId4" Type="http://schemas.openxmlformats.org/officeDocument/2006/relationships/hyperlink" Target="http://www.cdc.gov/features/FoodDesert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who.int/hia/evidence/doh/en/index4.html"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www.lung.org/our-initiatives/healthy-air/sota/health-risks/" TargetMode="External"/><Relationship Id="rId5" Type="http://schemas.openxmlformats.org/officeDocument/2006/relationships/hyperlink" Target="http://www.rwjf.org/content/dam/farm/reports/issue_briefs/2011/rwjf70451" TargetMode="External"/><Relationship Id="rId4" Type="http://schemas.openxmlformats.org/officeDocument/2006/relationships/hyperlink" Target="http://www.who.int/hia/housing/en/"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content.healthaffairs.org/content/21/2/31.full"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poverty.ucdavis.edu/faq/how-poverty-related-access-care-and-preventive-healthcare" TargetMode="External"/><Relationship Id="rId4" Type="http://schemas.openxmlformats.org/officeDocument/2006/relationships/hyperlink" Target="http://poverty.ucdavis.edu/faq/how-does-poverty-relate-health-insurance-coverage"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pediatrics.aappublications.org/content/112/Supplement_3/707"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kidshealth.org/en/parents/global-issues-poverty.html"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healthypeople.gov/2020/about/foundation-health-measures/Determinants-of-Health#biology and genetics" TargetMode="External"/><Relationship Id="rId3" Type="http://schemas.openxmlformats.org/officeDocument/2006/relationships/slide" Target="../slides/slide11.xml"/><Relationship Id="rId7" Type="http://schemas.openxmlformats.org/officeDocument/2006/relationships/hyperlink" Target="https://www.healthypeople.gov/2020/about/foundation-health-measures/Determinants-of-Health#individual behavior" TargetMode="External"/><Relationship Id="rId2" Type="http://schemas.openxmlformats.org/officeDocument/2006/relationships/notesMaster" Target="../notesMasters/notesMaster1.xml"/><Relationship Id="rId1" Type="http://schemas.openxmlformats.org/officeDocument/2006/relationships/tags" Target="../tags/tag7.xml"/><Relationship Id="rId6" Type="http://schemas.openxmlformats.org/officeDocument/2006/relationships/hyperlink" Target="https://www.healthypeople.gov/2020/about/foundation-health-measures/Determinants-of-Health#health services" TargetMode="External"/><Relationship Id="rId5" Type="http://schemas.openxmlformats.org/officeDocument/2006/relationships/hyperlink" Target="https://www.healthypeople.gov/2020/about/foundation-health-measures/Determinants-of-Health#social" TargetMode="External"/><Relationship Id="rId4" Type="http://schemas.openxmlformats.org/officeDocument/2006/relationships/hyperlink" Target="https://www.healthypeople.gov/2020/about/foundation-health-measures/Determinants-of-Health#policymak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EB07DB-F861-4B2E-985E-B61041C8091D}" type="slidenum">
              <a:rPr lang="en-US" smtClean="0"/>
              <a:pPr>
                <a:defRPr/>
              </a:pPr>
              <a:t>1</a:t>
            </a:fld>
            <a:endParaRPr lang="en-US" dirty="0"/>
          </a:p>
        </p:txBody>
      </p:sp>
    </p:spTree>
    <p:extLst>
      <p:ext uri="{BB962C8B-B14F-4D97-AF65-F5344CB8AC3E}">
        <p14:creationId xmlns:p14="http://schemas.microsoft.com/office/powerpoint/2010/main" val="883273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12</a:t>
            </a:fld>
            <a:endParaRPr lang="en-US" dirty="0"/>
          </a:p>
        </p:txBody>
      </p:sp>
    </p:spTree>
    <p:extLst>
      <p:ext uri="{BB962C8B-B14F-4D97-AF65-F5344CB8AC3E}">
        <p14:creationId xmlns:p14="http://schemas.microsoft.com/office/powerpoint/2010/main" val="2467105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13</a:t>
            </a:fld>
            <a:endParaRPr lang="en-US" dirty="0"/>
          </a:p>
        </p:txBody>
      </p:sp>
    </p:spTree>
    <p:extLst>
      <p:ext uri="{BB962C8B-B14F-4D97-AF65-F5344CB8AC3E}">
        <p14:creationId xmlns:p14="http://schemas.microsoft.com/office/powerpoint/2010/main" val="137727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14</a:t>
            </a:fld>
            <a:endParaRPr lang="en-US" dirty="0"/>
          </a:p>
        </p:txBody>
      </p:sp>
    </p:spTree>
    <p:extLst>
      <p:ext uri="{BB962C8B-B14F-4D97-AF65-F5344CB8AC3E}">
        <p14:creationId xmlns:p14="http://schemas.microsoft.com/office/powerpoint/2010/main" val="2740663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dirty="0" smtClean="0"/>
              <a:t>Hospitals and health systems need to think differently in the era</a:t>
            </a:r>
            <a:r>
              <a:rPr lang="en-US" baseline="0" dirty="0" smtClean="0"/>
              <a:t> of “population-based,” or what I call “community-oriented” health.</a:t>
            </a:r>
          </a:p>
          <a:p>
            <a:r>
              <a:rPr lang="en-US" baseline="0" dirty="0" smtClean="0"/>
              <a:t>They are one piece of a larger puzzle, a seismic change, wouldn’t you agree from the role hospitals have traditionally played.</a:t>
            </a:r>
          </a:p>
          <a:p>
            <a:r>
              <a:rPr lang="en-US" baseline="0" dirty="0" smtClean="0"/>
              <a:t>This is not just the typical community benefit were speaking about, but rather a view that turns the role of the hospital inside out. It implies (read 2</a:t>
            </a:r>
            <a:r>
              <a:rPr lang="en-US" baseline="30000" dirty="0" smtClean="0"/>
              <a:t>nd</a:t>
            </a:r>
            <a:r>
              <a:rPr lang="en-US" baseline="0" dirty="0" smtClean="0"/>
              <a:t> bullet)</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15</a:t>
            </a:fld>
            <a:endParaRPr lang="en-US" dirty="0"/>
          </a:p>
        </p:txBody>
      </p:sp>
    </p:spTree>
    <p:extLst>
      <p:ext uri="{BB962C8B-B14F-4D97-AF65-F5344CB8AC3E}">
        <p14:creationId xmlns:p14="http://schemas.microsoft.com/office/powerpoint/2010/main" val="2113374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the Baldrige framework has evolved to include this notion of social responsibility</a:t>
            </a:r>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16</a:t>
            </a:fld>
            <a:endParaRPr lang="en-US" dirty="0"/>
          </a:p>
        </p:txBody>
      </p:sp>
    </p:spTree>
    <p:extLst>
      <p:ext uri="{BB962C8B-B14F-4D97-AF65-F5344CB8AC3E}">
        <p14:creationId xmlns:p14="http://schemas.microsoft.com/office/powerpoint/2010/main" val="141426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dirty="0" smtClean="0"/>
              <a:t>Hence the title</a:t>
            </a:r>
            <a:r>
              <a:rPr lang="en-US" baseline="0" dirty="0" smtClean="0"/>
              <a:t> of this seminar.</a:t>
            </a:r>
          </a:p>
          <a:p>
            <a:r>
              <a:rPr lang="en-US" baseline="0" dirty="0" smtClean="0"/>
              <a:t>What does this mean to you? Do you agree this represents more than our current Community Benefit undertakings?</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17</a:t>
            </a:fld>
            <a:endParaRPr lang="en-US" dirty="0"/>
          </a:p>
        </p:txBody>
      </p:sp>
    </p:spTree>
    <p:extLst>
      <p:ext uri="{BB962C8B-B14F-4D97-AF65-F5344CB8AC3E}">
        <p14:creationId xmlns:p14="http://schemas.microsoft.com/office/powerpoint/2010/main" val="1659134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goal of the assessments is to move hospitals away from just treating the sick, toward addressing population health and prevention.</a:t>
            </a:r>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18</a:t>
            </a:fld>
            <a:endParaRPr lang="en-US" dirty="0"/>
          </a:p>
        </p:txBody>
      </p:sp>
    </p:spTree>
    <p:extLst>
      <p:ext uri="{BB962C8B-B14F-4D97-AF65-F5344CB8AC3E}">
        <p14:creationId xmlns:p14="http://schemas.microsoft.com/office/powerpoint/2010/main" val="351214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Health and Well-Being for all Americans</a:t>
            </a: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416901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20</a:t>
            </a:fld>
            <a:endParaRPr lang="en-US" dirty="0"/>
          </a:p>
        </p:txBody>
      </p:sp>
    </p:spTree>
    <p:extLst>
      <p:ext uri="{BB962C8B-B14F-4D97-AF65-F5344CB8AC3E}">
        <p14:creationId xmlns:p14="http://schemas.microsoft.com/office/powerpoint/2010/main" val="438047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21</a:t>
            </a:fld>
            <a:endParaRPr lang="en-US" dirty="0"/>
          </a:p>
        </p:txBody>
      </p:sp>
    </p:spTree>
    <p:extLst>
      <p:ext uri="{BB962C8B-B14F-4D97-AF65-F5344CB8AC3E}">
        <p14:creationId xmlns:p14="http://schemas.microsoft.com/office/powerpoint/2010/main" val="3493639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a:t>
            </a:fld>
            <a:endParaRPr lang="en-US" dirty="0"/>
          </a:p>
        </p:txBody>
      </p:sp>
    </p:spTree>
    <p:extLst>
      <p:ext uri="{BB962C8B-B14F-4D97-AF65-F5344CB8AC3E}">
        <p14:creationId xmlns:p14="http://schemas.microsoft.com/office/powerpoint/2010/main" val="3936309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22</a:t>
            </a:fld>
            <a:endParaRPr lang="en-US" dirty="0"/>
          </a:p>
        </p:txBody>
      </p:sp>
    </p:spTree>
    <p:extLst>
      <p:ext uri="{BB962C8B-B14F-4D97-AF65-F5344CB8AC3E}">
        <p14:creationId xmlns:p14="http://schemas.microsoft.com/office/powerpoint/2010/main" val="963603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23</a:t>
            </a:fld>
            <a:endParaRPr lang="en-US" dirty="0"/>
          </a:p>
        </p:txBody>
      </p:sp>
    </p:spTree>
    <p:extLst>
      <p:ext uri="{BB962C8B-B14F-4D97-AF65-F5344CB8AC3E}">
        <p14:creationId xmlns:p14="http://schemas.microsoft.com/office/powerpoint/2010/main" val="3494461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Why is knowing</a:t>
            </a:r>
            <a:r>
              <a:rPr lang="en-US" baseline="0" dirty="0" smtClean="0"/>
              <a:t> this important? Its all about Impact!</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24</a:t>
            </a:fld>
            <a:endParaRPr lang="en-US" dirty="0"/>
          </a:p>
        </p:txBody>
      </p:sp>
    </p:spTree>
    <p:extLst>
      <p:ext uri="{BB962C8B-B14F-4D97-AF65-F5344CB8AC3E}">
        <p14:creationId xmlns:p14="http://schemas.microsoft.com/office/powerpoint/2010/main" val="868512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dirty="0" smtClean="0"/>
              <a:t>History shows us, as this graphic depicts from very recent</a:t>
            </a:r>
            <a:r>
              <a:rPr lang="en-US" baseline="0" dirty="0" smtClean="0"/>
              <a:t> research, that to improve population level outcomes, system-level, rather than programmatic interventions are needed.</a:t>
            </a:r>
          </a:p>
          <a:p>
            <a:r>
              <a:rPr lang="en-US" baseline="0" dirty="0" smtClean="0"/>
              <a:t>The reason, communities are complex adaptive (meaning there is an Act – then a “see what happens” phase, then adapt) systems. Programmatic interventions tend to disrupt, rather than change systems. Think of it this way, systems have built-in defense immune responses, when disturbed they tend to resist change, returning to their original patterns. Since these are adaptive systems, advance planning is difficult and there can be, and often are, intended as well as unintended consequences.</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25</a:t>
            </a:fld>
            <a:endParaRPr lang="en-US" dirty="0"/>
          </a:p>
        </p:txBody>
      </p:sp>
    </p:spTree>
    <p:extLst>
      <p:ext uri="{BB962C8B-B14F-4D97-AF65-F5344CB8AC3E}">
        <p14:creationId xmlns:p14="http://schemas.microsoft.com/office/powerpoint/2010/main" val="3057683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dirty="0" smtClean="0"/>
              <a:t>What thoughts are invoked when you see this picture?</a:t>
            </a:r>
          </a:p>
          <a:p>
            <a:r>
              <a:rPr lang="en-US" dirty="0" smtClean="0"/>
              <a:t>Confusion? Independence? Disorganized? If the intent is to get all the cats into the box is this more representative of a programmatic intervention or a system intervention? Can you see the</a:t>
            </a:r>
            <a:r>
              <a:rPr lang="en-US" baseline="0" dirty="0" smtClean="0"/>
              <a:t> potential for the “immune response?” (i.e. get the cat into the box, but one is already jumping out)</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26</a:t>
            </a:fld>
            <a:endParaRPr lang="en-US" dirty="0"/>
          </a:p>
        </p:txBody>
      </p:sp>
    </p:spTree>
    <p:extLst>
      <p:ext uri="{BB962C8B-B14F-4D97-AF65-F5344CB8AC3E}">
        <p14:creationId xmlns:p14="http://schemas.microsoft.com/office/powerpoint/2010/main" val="3557946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dirty="0" smtClean="0"/>
              <a:t>What</a:t>
            </a:r>
            <a:r>
              <a:rPr lang="en-US" baseline="0" dirty="0" smtClean="0"/>
              <a:t> characteristics or thoughts are invoked by this picture?</a:t>
            </a:r>
          </a:p>
          <a:p>
            <a:r>
              <a:rPr lang="en-US" baseline="0" dirty="0" smtClean="0"/>
              <a:t>Order? Focus? Individual experts focused on a common goal/vision? Collective impact? Is this more representative of a programmatic intervention or a systemic intervention? More or less likely to return to original state?</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27</a:t>
            </a:fld>
            <a:endParaRPr lang="en-US" dirty="0"/>
          </a:p>
        </p:txBody>
      </p:sp>
    </p:spTree>
    <p:extLst>
      <p:ext uri="{BB962C8B-B14F-4D97-AF65-F5344CB8AC3E}">
        <p14:creationId xmlns:p14="http://schemas.microsoft.com/office/powerpoint/2010/main" val="475179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what the</a:t>
            </a:r>
            <a:r>
              <a:rPr lang="en-US" baseline="0" dirty="0" smtClean="0"/>
              <a:t> IOM recommended nearly 2 decades ago. What have you seen in your markets? Has this happened?</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28</a:t>
            </a:fld>
            <a:endParaRPr lang="en-US" dirty="0"/>
          </a:p>
        </p:txBody>
      </p:sp>
    </p:spTree>
    <p:extLst>
      <p:ext uri="{BB962C8B-B14F-4D97-AF65-F5344CB8AC3E}">
        <p14:creationId xmlns:p14="http://schemas.microsoft.com/office/powerpoint/2010/main" val="3950509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932565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506126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58825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3</a:t>
            </a:fld>
            <a:endParaRPr lang="en-US" dirty="0"/>
          </a:p>
        </p:txBody>
      </p:sp>
    </p:spTree>
    <p:extLst>
      <p:ext uri="{BB962C8B-B14F-4D97-AF65-F5344CB8AC3E}">
        <p14:creationId xmlns:p14="http://schemas.microsoft.com/office/powerpoint/2010/main" val="3028896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072326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the assessments is to move hospitals away from just treating the sick, toward addressing population health and prevention</a:t>
            </a: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230764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Floating ring exercise</a:t>
            </a:r>
          </a:p>
          <a:p>
            <a:r>
              <a:rPr lang="en-US" dirty="0" smtClean="0"/>
              <a:t>Relate back to previous slide – why has this not happened? Its hard</a:t>
            </a: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37</a:t>
            </a:fld>
            <a:endParaRPr lang="en-US" dirty="0"/>
          </a:p>
        </p:txBody>
      </p:sp>
    </p:spTree>
    <p:extLst>
      <p:ext uri="{BB962C8B-B14F-4D97-AF65-F5344CB8AC3E}">
        <p14:creationId xmlns:p14="http://schemas.microsoft.com/office/powerpoint/2010/main" val="4029779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907575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761609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Health and Well-Being for all Americans</a:t>
            </a: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041462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dirty="0" smtClean="0"/>
              <a:t>But of course, times are changing.</a:t>
            </a:r>
            <a:r>
              <a:rPr lang="en-US" baseline="0" dirty="0" smtClean="0"/>
              <a:t> The ACA created incentives that may soon become full-fledged payment mechanisms that broaden the perspective of the healthcare system to think beyond the four-walls of the traditional network’s responsibilities. The term social determinants, perhaps a term not used in the business before 2-3 years ago, is now on every HS agenda. So how can we move in the direction of improving a complex, socially-based, issue like a population’s health?</a:t>
            </a:r>
          </a:p>
          <a:p>
            <a:endParaRPr lang="en-US" dirty="0" smtClean="0"/>
          </a:p>
          <a:p>
            <a:r>
              <a:rPr lang="en-US" dirty="0" smtClean="0"/>
              <a:t>If hospitals are to acknowledge this new role, take-on the challenge of social</a:t>
            </a:r>
            <a:r>
              <a:rPr lang="en-US" baseline="0" dirty="0" smtClean="0"/>
              <a:t> responsibility as part of a broader-reaching effort to improve community health – what fundamentally needs to change within the organization?</a:t>
            </a:r>
          </a:p>
          <a:p>
            <a:endParaRPr lang="en-US" baseline="0" dirty="0" smtClean="0"/>
          </a:p>
          <a:p>
            <a:pPr marL="228600" indent="-228600">
              <a:buAutoNum type="arabicParenR"/>
            </a:pPr>
            <a:r>
              <a:rPr lang="en-US" baseline="0" dirty="0" smtClean="0"/>
              <a:t>Rethink the mission and goals</a:t>
            </a:r>
          </a:p>
          <a:p>
            <a:pPr marL="228600" indent="-228600">
              <a:buAutoNum type="arabicParenR"/>
            </a:pPr>
            <a:r>
              <a:rPr lang="en-US" baseline="0" dirty="0" smtClean="0"/>
              <a:t>Collaborate with others, which requires a new chassis or framework, preferably one that has some basis in evidence.</a:t>
            </a:r>
          </a:p>
          <a:p>
            <a:pPr marL="228600" indent="-228600">
              <a:buAutoNum type="arabicParenR"/>
            </a:pPr>
            <a:endParaRPr lang="en-US" dirty="0" smtClean="0"/>
          </a:p>
          <a:p>
            <a:r>
              <a:rPr lang="en-US" dirty="0" smtClean="0"/>
              <a:t>That is</a:t>
            </a:r>
            <a:r>
              <a:rPr lang="en-US" baseline="0" dirty="0" smtClean="0"/>
              <a:t> where the </a:t>
            </a:r>
            <a:r>
              <a:rPr lang="en-US" dirty="0" smtClean="0"/>
              <a:t>CI framework, a construct to tackle</a:t>
            </a:r>
            <a:r>
              <a:rPr lang="en-US" baseline="0" dirty="0" smtClean="0"/>
              <a:t> entrenched social issues, like the SDH, through effective collaborations, can </a:t>
            </a:r>
            <a:r>
              <a:rPr lang="en-US" dirty="0" smtClean="0"/>
              <a:t>turn the recommendations of the IOM into meaningful, IMPACTFUL, change.</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41</a:t>
            </a:fld>
            <a:endParaRPr lang="en-US" dirty="0"/>
          </a:p>
        </p:txBody>
      </p:sp>
    </p:spTree>
    <p:extLst>
      <p:ext uri="{BB962C8B-B14F-4D97-AF65-F5344CB8AC3E}">
        <p14:creationId xmlns:p14="http://schemas.microsoft.com/office/powerpoint/2010/main" val="969586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On</a:t>
            </a:r>
            <a:r>
              <a:rPr lang="en-US" baseline="0" dirty="0" smtClean="0"/>
              <a:t>e of the key criterion in our discussion of collaboration and partnerships in a population health management model was the need to have a common purpose. The collective impact model uses the term common agenda. The model’s authors suggest that a</a:t>
            </a:r>
            <a:r>
              <a:rPr lang="en-US" dirty="0" smtClean="0"/>
              <a:t>ll participants have a common agenda for change. Part and parcel to this common agenda as we have heard before from others,</a:t>
            </a:r>
            <a:r>
              <a:rPr lang="en-US" baseline="0" dirty="0" smtClean="0"/>
              <a:t> is the need for all relevant stakeholders to have a</a:t>
            </a:r>
            <a:r>
              <a:rPr lang="en-US" dirty="0" smtClean="0"/>
              <a:t> shared understanding of the problem and come to an agreement on a joint approach to solving it through, preferably evidence-based actions. The notion of a shared vision for change is critical if alignment of efforts is to be realized.</a:t>
            </a:r>
          </a:p>
          <a:p>
            <a:pPr defTabSz="465887">
              <a:defRPr/>
            </a:pPr>
            <a:endParaRPr lang="en-US" dirty="0" smtClean="0"/>
          </a:p>
          <a:p>
            <a:pPr defTabSz="465887">
              <a:defRPr/>
            </a:pPr>
            <a:r>
              <a:rPr lang="en-US" dirty="0" smtClean="0"/>
              <a:t>Developing the action plan takes time. With the diversity of people around the table and the need to collect and analyze data, it is not surprising to learn that setting a common agenda takes time – sometimes up to 18 months.</a:t>
            </a:r>
          </a:p>
          <a:p>
            <a:pPr defTabSz="465887">
              <a:defRPr/>
            </a:pPr>
            <a:endParaRPr lang="en-US" dirty="0" smtClean="0"/>
          </a:p>
          <a:p>
            <a:pPr defTabSz="465887">
              <a:defRPr/>
            </a:pPr>
            <a:r>
              <a:rPr lang="en-US" dirty="0" smtClean="0"/>
              <a:t>Patience is essential and this can be a frustrating experience, which challenges people’s motivation and commitment. Good leadership and facilitation is essential to help steer the group through this part of the process. One means to maintain engagement and motivation is intentionally creating early wins – as the authors point out - even if they are not strategic or highly impactful in nature.</a:t>
            </a:r>
          </a:p>
          <a:p>
            <a:pPr defTabSz="465887">
              <a:defRPr/>
            </a:pPr>
            <a:endParaRPr lang="en-US" dirty="0" smtClean="0"/>
          </a:p>
          <a:p>
            <a:pPr defTabSz="465887">
              <a:defRPr/>
            </a:pPr>
            <a:r>
              <a:rPr lang="en-US" dirty="0" smtClean="0"/>
              <a:t>Above all, it is important to stay with the process and resist the temptation to jump ahead to planning or implementation until the common agenda is robust, clear and agreed.</a:t>
            </a:r>
          </a:p>
          <a:p>
            <a:endParaRPr lang="en-US" dirty="0" smtClean="0"/>
          </a:p>
          <a:p>
            <a:r>
              <a:rPr lang="en-US" dirty="0" smtClean="0"/>
              <a:t>Can you think of</a:t>
            </a:r>
            <a:r>
              <a:rPr lang="en-US" baseline="0" dirty="0" smtClean="0"/>
              <a:t> an analogy for this step in the process? For me a couple come to mind. Back to the puzzle analogy, if you and some of your classmates decided to work together to put a 500 piece puzzle together, the first thing you might all agree to do is study the box top, so that everyone working on the puzzle had a clear idea of the direction you were heading. Another analogy might be that of a crew boat. Getting all the rowers facing in the same direction would be similar to have a common agenda with a shared vision. Unless all the rowers were facing in the same direction, there would be little chance of getting to where you wanted to go.</a:t>
            </a:r>
            <a:endParaRPr lang="en-US" dirty="0" smtClean="0"/>
          </a:p>
          <a:p>
            <a:pPr defTabSz="465887">
              <a:defRPr/>
            </a:pPr>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42</a:t>
            </a:fld>
            <a:endParaRPr lang="en-US" dirty="0"/>
          </a:p>
        </p:txBody>
      </p:sp>
    </p:spTree>
    <p:extLst>
      <p:ext uri="{BB962C8B-B14F-4D97-AF65-F5344CB8AC3E}">
        <p14:creationId xmlns:p14="http://schemas.microsoft.com/office/powerpoint/2010/main" val="366226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baseline="0" dirty="0" smtClean="0"/>
              <a:t>For me a couple come to mind. Back to the puzzle analogy, if you and some of your classmates decided to work together to put a 500 piece puzzle together, the first thing you might all agree to do is study the box top, so that everyone working on the puzzle had a clear idea of the direction you were heading. </a:t>
            </a:r>
          </a:p>
          <a:p>
            <a:pPr defTabSz="465887"/>
            <a:endParaRPr lang="en-US" baseline="0" dirty="0" smtClean="0"/>
          </a:p>
          <a:p>
            <a:pPr defTabSz="465887"/>
            <a:r>
              <a:rPr lang="en-US" baseline="0" dirty="0" smtClean="0"/>
              <a:t>Another analogy might be that of a crew and boat (or racing shell). Getting all the rowers facing in the same direction would be similar to have a common agenda with a shared vision. Unless all the rowers were facing in the same direction, there would be little chance of getting to where you wanted to go. This is also a very good analogy for collective impact in general.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43</a:t>
            </a:fld>
            <a:endParaRPr lang="en-US" dirty="0"/>
          </a:p>
        </p:txBody>
      </p:sp>
    </p:spTree>
    <p:extLst>
      <p:ext uri="{BB962C8B-B14F-4D97-AF65-F5344CB8AC3E}">
        <p14:creationId xmlns:p14="http://schemas.microsoft.com/office/powerpoint/2010/main" val="2453040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The next element is having common progress (not to be confused with process) measures. </a:t>
            </a:r>
          </a:p>
          <a:p>
            <a:pPr fontAlgn="base"/>
            <a:endParaRPr lang="en-US" dirty="0" smtClean="0"/>
          </a:p>
          <a:p>
            <a:pPr fontAlgn="base"/>
            <a:r>
              <a:rPr lang="en-US" dirty="0" smtClean="0"/>
              <a:t>Developing a shared progress measurement system is essential to collective impact as it provides the pathway or means to assess progress towards the common agenda.</a:t>
            </a:r>
          </a:p>
          <a:p>
            <a:pPr fontAlgn="base"/>
            <a:endParaRPr lang="en-US" dirty="0" smtClean="0"/>
          </a:p>
          <a:p>
            <a:pPr fontAlgn="base"/>
            <a:r>
              <a:rPr lang="en-US" dirty="0" smtClean="0"/>
              <a:t>Agreement on a common agenda is illusionary without agreement on the ways success will be measured and reported, according to the authors.  Collecting data and measuring results consistently on a short list of indicators at the community level and across all participating organizations not only ensures that all efforts remain aligned, it also assures mutual accountability, in other words it enables the participants to hold each other accountable and learn from each other’s successes and failures. Shared measures allow a Collective Impact initiative to: Improve Data Quality; Track Progress Toward a Shared Goal; Enable Coordination and Collaboration; Learn and Course Correct; Catalyze Action.</a:t>
            </a:r>
          </a:p>
          <a:p>
            <a:pPr fontAlgn="base"/>
            <a:endParaRPr lang="en-US" dirty="0" smtClean="0"/>
          </a:p>
          <a:p>
            <a:pPr fontAlgn="base"/>
            <a:r>
              <a:rPr lang="en-US" dirty="0" smtClean="0"/>
              <a:t>There are three phases to developing a shared measurement system, which I have listed on the slide. These are (read list). The authors provide a list of key success factors in the development of shared measurement systems and they include:</a:t>
            </a:r>
          </a:p>
          <a:p>
            <a:pPr fontAlgn="base"/>
            <a:r>
              <a:rPr lang="en-US" b="1" dirty="0" smtClean="0"/>
              <a:t>The first is Broad and open engagement: </a:t>
            </a:r>
            <a:r>
              <a:rPr lang="en-US" dirty="0" smtClean="0"/>
              <a:t>This refers to the engagement of relevant stakeholders during the design phase, which includes clear expectations about confidentiality and open input and review, or transparency of the process.</a:t>
            </a:r>
          </a:p>
          <a:p>
            <a:pPr fontAlgn="base"/>
            <a:r>
              <a:rPr lang="en-US" b="1" dirty="0" smtClean="0"/>
              <a:t>The second is Infrastructure for deployment: </a:t>
            </a:r>
            <a:r>
              <a:rPr lang="en-US" dirty="0" smtClean="0"/>
              <a:t>This refers to the effective use of web-based technology, as well as ongoing staffing for training, facilitation, reviewing data and reporting accuracy.</a:t>
            </a:r>
          </a:p>
          <a:p>
            <a:pPr fontAlgn="base"/>
            <a:r>
              <a:rPr lang="en-US" b="1" dirty="0" smtClean="0"/>
              <a:t>The third key success factor to development of a shared measurement system is the creation of Pathways for learning and improvement: </a:t>
            </a:r>
            <a:r>
              <a:rPr lang="en-US" dirty="0" smtClean="0"/>
              <a:t>This refers to how data and information are used for evaluation and continually improving the systems through feedback and a facilitated process for incorporating the feedback into ongoing training for participants to leverage and disseminate best practices.</a:t>
            </a:r>
          </a:p>
          <a:p>
            <a:pPr fontAlgn="base"/>
            <a:endParaRPr lang="en-US" dirty="0" smtClean="0"/>
          </a:p>
          <a:p>
            <a:pPr fontAlgn="base"/>
            <a:r>
              <a:rPr lang="en-US" dirty="0" smtClean="0"/>
              <a:t>Common progress measures are like checkpoints along your route of travel. Have a map, or common agenda, can only get you so far. Without checkpoints, you have no real idea of where you are along the journey, when you are likely to get there, or even if you are on the right path in the first place. Common progress measures serve as your means of ensuring efforts are moving in the right direction.</a:t>
            </a:r>
          </a:p>
          <a:p>
            <a:pPr fontAlgn="base"/>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44</a:t>
            </a:fld>
            <a:endParaRPr lang="en-US" dirty="0"/>
          </a:p>
        </p:txBody>
      </p:sp>
    </p:spTree>
    <p:extLst>
      <p:ext uri="{BB962C8B-B14F-4D97-AF65-F5344CB8AC3E}">
        <p14:creationId xmlns:p14="http://schemas.microsoft.com/office/powerpoint/2010/main" val="214464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4</a:t>
            </a:fld>
            <a:endParaRPr lang="en-US" dirty="0"/>
          </a:p>
        </p:txBody>
      </p:sp>
    </p:spTree>
    <p:extLst>
      <p:ext uri="{BB962C8B-B14F-4D97-AF65-F5344CB8AC3E}">
        <p14:creationId xmlns:p14="http://schemas.microsoft.com/office/powerpoint/2010/main" val="2522421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The goal of mutually reinforcing activities is the alignment of existing resources and effort in the system towards achieving the common agenda and shared measures. Mutually reinforcing activities is in many ways the power of collective action. It is not, as the authors say, the result of sheer number of participants or the uniformity of their efforts, but power to achieve the common agenda comes from “the coordination of their differentiated activities through a mutually reinforcing plan of action.”  Mutually reinforcing activities commences once common agenda and shared measures have been developed and launched. The focus of this element is to align the existing resources and effort in the system towards achieving the common agenda and shared measures.   </a:t>
            </a:r>
          </a:p>
          <a:p>
            <a:pPr defTabSz="465887">
              <a:defRPr/>
            </a:pPr>
            <a:endParaRPr lang="en-US" dirty="0" smtClean="0"/>
          </a:p>
          <a:p>
            <a:pPr defTabSz="465887">
              <a:defRPr/>
            </a:pPr>
            <a:r>
              <a:rPr lang="en-US" dirty="0" smtClean="0"/>
              <a:t>This is where the real work takes place and where effective leadership is needed to ensure the basic tenets are followed. These include (read list under 2</a:t>
            </a:r>
            <a:r>
              <a:rPr lang="en-US" baseline="30000" dirty="0" smtClean="0"/>
              <a:t>nd</a:t>
            </a:r>
            <a:r>
              <a:rPr lang="en-US" dirty="0" smtClean="0"/>
              <a:t> bullet).</a:t>
            </a:r>
          </a:p>
          <a:p>
            <a:pPr defTabSz="465887">
              <a:defRPr/>
            </a:pPr>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46</a:t>
            </a:fld>
            <a:endParaRPr lang="en-US" dirty="0"/>
          </a:p>
        </p:txBody>
      </p:sp>
    </p:spTree>
    <p:extLst>
      <p:ext uri="{BB962C8B-B14F-4D97-AF65-F5344CB8AC3E}">
        <p14:creationId xmlns:p14="http://schemas.microsoft.com/office/powerpoint/2010/main" val="1372631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48</a:t>
            </a:fld>
            <a:endParaRPr lang="en-US" dirty="0"/>
          </a:p>
        </p:txBody>
      </p:sp>
    </p:spTree>
    <p:extLst>
      <p:ext uri="{BB962C8B-B14F-4D97-AF65-F5344CB8AC3E}">
        <p14:creationId xmlns:p14="http://schemas.microsoft.com/office/powerpoint/2010/main" val="2553225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3D3DDD1-A2AC-0143-A10E-767D06A6F773}" type="slidenum">
              <a:rPr lang="en-US" smtClean="0"/>
              <a:pPr/>
              <a:t>49</a:t>
            </a:fld>
            <a:endParaRPr lang="en-US" dirty="0"/>
          </a:p>
        </p:txBody>
      </p:sp>
    </p:spTree>
    <p:extLst>
      <p:ext uri="{BB962C8B-B14F-4D97-AF65-F5344CB8AC3E}">
        <p14:creationId xmlns:p14="http://schemas.microsoft.com/office/powerpoint/2010/main" val="1081735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51</a:t>
            </a:fld>
            <a:endParaRPr lang="en-US" dirty="0"/>
          </a:p>
        </p:txBody>
      </p:sp>
    </p:spTree>
    <p:extLst>
      <p:ext uri="{BB962C8B-B14F-4D97-AF65-F5344CB8AC3E}">
        <p14:creationId xmlns:p14="http://schemas.microsoft.com/office/powerpoint/2010/main" val="2414189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52</a:t>
            </a:fld>
            <a:endParaRPr lang="en-US" dirty="0"/>
          </a:p>
        </p:txBody>
      </p:sp>
    </p:spTree>
    <p:extLst>
      <p:ext uri="{BB962C8B-B14F-4D97-AF65-F5344CB8AC3E}">
        <p14:creationId xmlns:p14="http://schemas.microsoft.com/office/powerpoint/2010/main" val="3174439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53</a:t>
            </a:fld>
            <a:endParaRPr lang="en-US" dirty="0"/>
          </a:p>
        </p:txBody>
      </p:sp>
    </p:spTree>
    <p:extLst>
      <p:ext uri="{BB962C8B-B14F-4D97-AF65-F5344CB8AC3E}">
        <p14:creationId xmlns:p14="http://schemas.microsoft.com/office/powerpoint/2010/main" val="317825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54</a:t>
            </a:fld>
            <a:endParaRPr lang="en-US" dirty="0"/>
          </a:p>
        </p:txBody>
      </p:sp>
    </p:spTree>
    <p:extLst>
      <p:ext uri="{BB962C8B-B14F-4D97-AF65-F5344CB8AC3E}">
        <p14:creationId xmlns:p14="http://schemas.microsoft.com/office/powerpoint/2010/main" val="3456781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55</a:t>
            </a:fld>
            <a:endParaRPr lang="en-US" dirty="0"/>
          </a:p>
        </p:txBody>
      </p:sp>
    </p:spTree>
    <p:extLst>
      <p:ext uri="{BB962C8B-B14F-4D97-AF65-F5344CB8AC3E}">
        <p14:creationId xmlns:p14="http://schemas.microsoft.com/office/powerpoint/2010/main" val="1325186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smtClean="0"/>
          </a:p>
        </p:txBody>
      </p:sp>
      <p:sp>
        <p:nvSpPr>
          <p:cNvPr id="4" name="Slide Number Placeholder 3"/>
          <p:cNvSpPr>
            <a:spLocks noGrp="1"/>
          </p:cNvSpPr>
          <p:nvPr>
            <p:ph type="sldNum" sz="quarter" idx="10"/>
          </p:nvPr>
        </p:nvSpPr>
        <p:spPr/>
        <p:txBody>
          <a:bodyPr/>
          <a:lstStyle/>
          <a:p>
            <a:fld id="{13D3DDD1-A2AC-0143-A10E-767D06A6F773}" type="slidenum">
              <a:rPr lang="en-US" smtClean="0"/>
              <a:pPr/>
              <a:t>56</a:t>
            </a:fld>
            <a:endParaRPr lang="en-US" dirty="0"/>
          </a:p>
        </p:txBody>
      </p:sp>
    </p:spTree>
    <p:extLst>
      <p:ext uri="{BB962C8B-B14F-4D97-AF65-F5344CB8AC3E}">
        <p14:creationId xmlns:p14="http://schemas.microsoft.com/office/powerpoint/2010/main" val="2144612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57</a:t>
            </a:fld>
            <a:endParaRPr lang="en-US" dirty="0"/>
          </a:p>
        </p:txBody>
      </p:sp>
    </p:spTree>
    <p:extLst>
      <p:ext uri="{BB962C8B-B14F-4D97-AF65-F5344CB8AC3E}">
        <p14:creationId xmlns:p14="http://schemas.microsoft.com/office/powerpoint/2010/main" val="71148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Organizational forms evolve to better meet the needs of their constituencies. So, too, must leadership styles and methods </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5</a:t>
            </a:fld>
            <a:endParaRPr lang="en-US" dirty="0"/>
          </a:p>
        </p:txBody>
      </p:sp>
    </p:spTree>
    <p:extLst>
      <p:ext uri="{BB962C8B-B14F-4D97-AF65-F5344CB8AC3E}">
        <p14:creationId xmlns:p14="http://schemas.microsoft.com/office/powerpoint/2010/main" val="3212988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58</a:t>
            </a:fld>
            <a:endParaRPr lang="en-US" dirty="0"/>
          </a:p>
        </p:txBody>
      </p:sp>
    </p:spTree>
    <p:extLst>
      <p:ext uri="{BB962C8B-B14F-4D97-AF65-F5344CB8AC3E}">
        <p14:creationId xmlns:p14="http://schemas.microsoft.com/office/powerpoint/2010/main" val="2328007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Paul Brodeur explains, the fragmented and siloed efforts of the mental health and substance abuse services are no different really from that in communities across the country. Individuals suffering from either, and especially, those suffering from both, do not receive integrated treatment or care that is well-coordinated with other sectors of medical care delivery.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following true story, as presented by the author, describes just how dysfunctional the system had become in Larimer county. I am going to present this story essentially verbatim so as not to lose the effect. I have tried to represent the story in the graphic shown here.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 meeting that took place in 1999, seven case examples written by agencies providing mental health and/or substance abuse services were distributed to and read by members of our steering committee,” she recalled. “To their astonishment and dismay, they realized that four of them had written about the same person. ‘I think some of you are describing the same man I have,’ one of them said. ‘Aren’t we talking about the fellow who has family in New Mexico?’ another asked. Still another member pointed out, ‘This is the guy who wears a tattered brown jacket every day.’”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committee members were indeed talking about the same man, and they were</a:t>
            </a:r>
          </a:p>
          <a:p>
            <a:r>
              <a:rPr lang="en-US" sz="1200" b="0" i="0" u="none" strike="noStrike" kern="1200" baseline="0" dirty="0" smtClean="0">
                <a:solidFill>
                  <a:schemeClr val="tx1"/>
                </a:solidFill>
                <a:latin typeface="+mn-lt"/>
                <a:ea typeface="+mn-ea"/>
                <a:cs typeface="+mn-cs"/>
              </a:rPr>
              <a:t>shocked to realize that none of them had known he was being cared for by other agencies.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Here’s Joe’s, not his real name, story, considered a fairly common composite picture of what</a:t>
            </a:r>
          </a:p>
          <a:p>
            <a:r>
              <a:rPr lang="en-US" sz="1200" b="0" i="0" u="none" strike="noStrike" kern="1200" baseline="0" dirty="0" smtClean="0">
                <a:solidFill>
                  <a:schemeClr val="tx1"/>
                </a:solidFill>
                <a:latin typeface="+mn-lt"/>
                <a:ea typeface="+mn-ea"/>
                <a:cs typeface="+mn-cs"/>
              </a:rPr>
              <a:t>often happens to people who suffer from mental illness and are also addicted.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Joe is a really nice guy once you get to know him, and he has a great sense of humor. As a kid in grade school, he seemed normal and outgoing, but during his teens he became withdrawn, his grades suffered, and he developed what he describes as ‘a fire in my brain.’ By the age of 16 he had begun to smoke marijuana, which calmed him and made him feel better, but he soon entered a cycle in which he medicated himself not only by smoking pot but also by drinking heavily. By his early twenties, he was suffering from major untreated mental illness and addiction, which resulted in his not being able to keep a job or make new friends.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By the time he was in his 30s, he was living on the street, unable to get a job, and had few if any friends. At the age of 45, he embarked upon a nightmarish two-year ordeal during which he was shuffled from agency to agency with little or no treatment coordination.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“After suffering a mental health crisis, he was taken to the Emergency Department of the Poudre</a:t>
            </a:r>
          </a:p>
          <a:p>
            <a:r>
              <a:rPr lang="en-US" sz="1200" b="0" i="0" u="none" strike="noStrike" kern="1200" baseline="0" dirty="0" smtClean="0">
                <a:solidFill>
                  <a:schemeClr val="tx1"/>
                </a:solidFill>
                <a:latin typeface="+mn-lt"/>
                <a:ea typeface="+mn-ea"/>
                <a:cs typeface="+mn-cs"/>
              </a:rPr>
              <a:t>Valley Hospital, here in Fort Collins.” “From there, he was sent to the Island Grove Regional Treatment Center, a detoxification agency in Greeley, about 30 miles away, and then back</a:t>
            </a:r>
          </a:p>
          <a:p>
            <a:r>
              <a:rPr lang="en-US" sz="1200" b="0" i="0" u="none" strike="noStrike" kern="1200" baseline="0" dirty="0" smtClean="0">
                <a:solidFill>
                  <a:schemeClr val="tx1"/>
                </a:solidFill>
                <a:latin typeface="+mn-lt"/>
                <a:ea typeface="+mn-ea"/>
                <a:cs typeface="+mn-cs"/>
              </a:rPr>
              <a:t>to Fort Collins, to the Hope Counseling Center for outpatient substance abuse counseling.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Following another crisis, he was admitted to the Emergency Department of McKee Hospital, in</a:t>
            </a:r>
          </a:p>
          <a:p>
            <a:r>
              <a:rPr lang="en-US" sz="1200" b="0" i="0" u="none" strike="noStrike" kern="1200" baseline="0" dirty="0" smtClean="0">
                <a:solidFill>
                  <a:schemeClr val="tx1"/>
                </a:solidFill>
                <a:latin typeface="+mn-lt"/>
                <a:ea typeface="+mn-ea"/>
                <a:cs typeface="+mn-cs"/>
              </a:rPr>
              <a:t>Loveland, seven miles south of Fort Collins, and then shipped back here to Mountain Crest, a</a:t>
            </a:r>
          </a:p>
          <a:p>
            <a:r>
              <a:rPr lang="en-US" sz="1200" b="0" i="0" u="none" strike="noStrike" kern="1200" baseline="0" dirty="0" smtClean="0">
                <a:solidFill>
                  <a:schemeClr val="tx1"/>
                </a:solidFill>
                <a:latin typeface="+mn-lt"/>
                <a:ea typeface="+mn-ea"/>
                <a:cs typeface="+mn-cs"/>
              </a:rPr>
              <a:t>psychiatric hospital that treats people with mental illness and substance abuse problems. From there, he was sent to the Colorado State Mental Health Institute, in Pueblo, which is about 120 miles south of Denver. Following a stay at the Institute, where they treat serious mental illness, he came back to Fort Collins, to receive treatment at the Larimer County Mental Health Center. However, after committing several crimes—Joe has had charges brought against him for driving under the influence, carrying a concealed weapon, and contempt of court—he found himself in the Larimer County Detention Center, where he received a mental health assessment that resulted in his being sent to the Circle Program, a long-term residential program operated by the State of Colorado for people with serious co-occurring mental illness and substance abuse disorders.</a:t>
            </a:r>
            <a:r>
              <a:rPr lang="en-US" dirty="0" smtClean="0"/>
              <a:t> </a:t>
            </a:r>
          </a:p>
          <a:p>
            <a:endParaRPr lang="en-US" dirty="0" smtClean="0"/>
          </a:p>
          <a:p>
            <a:r>
              <a:rPr lang="en-US" dirty="0" smtClean="0"/>
              <a:t>However, after completing the program, he went off his medication, started drinking again, and committed another crime that landed him back in the Larimer County Detention Center. It is estimated that during his two years of shuttling back and forth between different agencies, more than a quarter of a million taxpayer dollars were spent to treat Joe, only to have him wind up in jail.</a:t>
            </a:r>
          </a:p>
          <a:p>
            <a:endParaRPr lang="en-US" dirty="0" smtClean="0"/>
          </a:p>
          <a:p>
            <a:r>
              <a:rPr lang="en-US" dirty="0" smtClean="0"/>
              <a:t>What a story, right?</a:t>
            </a:r>
            <a:r>
              <a:rPr lang="en-US" baseline="0" dirty="0" smtClean="0"/>
              <a:t> The fragmentation and lack of coordination is very evident and sad. The nature of Joe’s health condition, plus his environment, social factors, lack of a support structure all conspire against him, contributing to the ultimate outcome. What is also evident, if the overall lack of  accountability and a common vision for how someone like Joe should be treated and cared for.</a:t>
            </a:r>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222562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a:t>
            </a:r>
            <a:r>
              <a:rPr lang="en-US" baseline="0" dirty="0" smtClean="0"/>
              <a:t> story unfolds Paul Brodeur describes the formation of the Larimer County Mental Health Network, a predecessor to the CMHSA Partnership. </a:t>
            </a:r>
          </a:p>
          <a:p>
            <a:endParaRPr lang="en-US" baseline="0" dirty="0" smtClean="0"/>
          </a:p>
          <a:p>
            <a:r>
              <a:rPr lang="en-US" baseline="0" dirty="0" smtClean="0"/>
              <a:t>This early attempt at linking the fragmented elements of the disintegrated silos of care came about when </a:t>
            </a:r>
            <a:r>
              <a:rPr lang="en-US" dirty="0" smtClean="0"/>
              <a:t>a man named Jack Ewing, who himself battled with mental illness, and the Poudre Valley Hospital acted as catalysts in the formation of a coalition of people who either had experienced mental illness or had a family member with mental illness, and which included some midlevel managers of agencies that provide mental health services, including the Larimer County Center for Mental Health, the Health and Human Services Department of Larimer County, and the Mountain Crest Behavioral Health Center, a psychiatric hospital affiliated with the Poudre Valley Hospital.”</a:t>
            </a:r>
          </a:p>
          <a:p>
            <a:endParaRPr lang="en-US" dirty="0" smtClean="0"/>
          </a:p>
          <a:p>
            <a:r>
              <a:rPr lang="en-US" dirty="0" smtClean="0"/>
              <a:t>The group was concerned that people with mental illness were not getting the level of treatment</a:t>
            </a:r>
          </a:p>
          <a:p>
            <a:r>
              <a:rPr lang="en-US" dirty="0" smtClean="0"/>
              <a:t>they needed. The coalition called itself the Larimer County Mental Health Network. Members</a:t>
            </a:r>
            <a:r>
              <a:rPr lang="en-US" baseline="0" dirty="0" smtClean="0"/>
              <a:t> of </a:t>
            </a:r>
            <a:r>
              <a:rPr lang="en-US" dirty="0" smtClean="0"/>
              <a:t>the Network developed a long-term vision and mission statement that called for a coordinated and well-funded continuum of mental health and substance abuse services,</a:t>
            </a:r>
            <a:r>
              <a:rPr lang="en-US" baseline="0" dirty="0" smtClean="0"/>
              <a:t> which was described to be immensely</a:t>
            </a:r>
            <a:r>
              <a:rPr lang="en-US" dirty="0" smtClean="0"/>
              <a:t> valuable in laying the groundwork for changing the system. </a:t>
            </a:r>
          </a:p>
          <a:p>
            <a:endParaRPr lang="en-US" dirty="0" smtClean="0"/>
          </a:p>
          <a:p>
            <a:r>
              <a:rPr lang="en-US" dirty="0" smtClean="0"/>
              <a:t>However, members</a:t>
            </a:r>
            <a:r>
              <a:rPr lang="en-US" baseline="0" dirty="0" smtClean="0"/>
              <a:t> of the network</a:t>
            </a:r>
            <a:r>
              <a:rPr lang="en-US" dirty="0" smtClean="0"/>
              <a:t> realized that real change could not be achieved unless they could involve top leaders in the community in the development of a formal process to bring about the needed change.</a:t>
            </a:r>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220762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Continuing</a:t>
            </a:r>
            <a:r>
              <a:rPr lang="en-US" baseline="0" dirty="0" smtClean="0"/>
              <a:t> with Paul Brodeur’s story, we move forward with his description of the formation of a collective effort to address this public health problem. As the story unfolds, see if you can identify the critical elements as reflected in the collective impact model.</a:t>
            </a:r>
          </a:p>
          <a:p>
            <a:endParaRPr lang="en-US" baseline="0" dirty="0" smtClean="0"/>
          </a:p>
          <a:p>
            <a:r>
              <a:rPr lang="en-US" baseline="0" dirty="0" smtClean="0"/>
              <a:t>As discussed a few minutes ago, there was recognition by the members of the network that not all the relevant stakeholders were around the proverbial table. To that end, efforts to engage others resulted in </a:t>
            </a:r>
            <a:r>
              <a:rPr lang="en-US" dirty="0" smtClean="0"/>
              <a:t>the chief executive officers of the Health District, the Larimer Center for Mental Health, and the Mountain Crest Behavioral Health Center agreeing to become involved in a formal mental health planning process to be called the Communitywide Mental Health and Substance Abuse Planning Project, the goal of which was to assess the nature and extent of the mental health issues facing the community. </a:t>
            </a:r>
          </a:p>
          <a:p>
            <a:endParaRPr lang="en-US" dirty="0" smtClean="0"/>
          </a:p>
          <a:p>
            <a:r>
              <a:rPr lang="en-US" dirty="0" smtClean="0"/>
              <a:t>A key event in this process took place in August, 1998, when 80 people attended an open forum to talk about their experiences with the mental health system and give advice on how to improve it. </a:t>
            </a:r>
          </a:p>
          <a:p>
            <a:endParaRPr lang="en-US" dirty="0" smtClean="0"/>
          </a:p>
          <a:p>
            <a:r>
              <a:rPr lang="en-US" dirty="0" smtClean="0"/>
              <a:t>A 13-member steering committee was chosen to discuss information gathered about the scope of the mental health and substance abuse problem in Larimer County, formulate a strategy for dealing with it, and report its findings back to the community.</a:t>
            </a:r>
          </a:p>
          <a:p>
            <a:endParaRPr lang="en-US" dirty="0" smtClean="0"/>
          </a:p>
          <a:p>
            <a:r>
              <a:rPr lang="en-US" dirty="0" smtClean="0"/>
              <a:t>The steering committee’s search for information culminated in a report entitled Mental Illness and Substance Abuse in Larimer County, dated February 2001, which revealed some disturbing findings, which included, for</a:t>
            </a:r>
            <a:r>
              <a:rPr lang="en-US" baseline="0" dirty="0" smtClean="0"/>
              <a:t> example,</a:t>
            </a:r>
            <a:r>
              <a:rPr lang="en-US" dirty="0" smtClean="0"/>
              <a:t>: </a:t>
            </a:r>
          </a:p>
          <a:p>
            <a:endParaRPr lang="en-US" dirty="0" smtClean="0"/>
          </a:p>
          <a:p>
            <a:r>
              <a:rPr lang="en-US" dirty="0" smtClean="0"/>
              <a:t>it was estimated that more than 60,000 people in the county (~25%) were affected by a mental health disorder or by substance abuse. Of those, approximately 20,000 had significant functional impairment caused by mental illness, and 15,000 were seriously impacted by substance addiction.</a:t>
            </a:r>
          </a:p>
          <a:p>
            <a:endParaRPr lang="en-US" dirty="0" smtClean="0"/>
          </a:p>
          <a:p>
            <a:r>
              <a:rPr lang="en-US" dirty="0" smtClean="0"/>
              <a:t>Major depression was found to be the number one health burden in the community by a wide margin, outranking cardiovascular disease, cancer, and other illness.</a:t>
            </a:r>
          </a:p>
          <a:p>
            <a:endParaRPr lang="en-US" dirty="0" smtClean="0"/>
          </a:p>
          <a:p>
            <a:r>
              <a:rPr lang="en-US" dirty="0" smtClean="0"/>
              <a:t>Members of the steering committee identified a number of crucial needs that had to be met to overhaul the mental health and substance abuse system in Larimer County and then recommended its top priorities.</a:t>
            </a:r>
            <a:r>
              <a:rPr lang="en-US" baseline="0" dirty="0" smtClean="0"/>
              <a:t> Again all of this and more was contained in the 2001 report, which was reported back to the community.</a:t>
            </a:r>
          </a:p>
          <a:p>
            <a:endParaRPr lang="en-US" baseline="0" dirty="0" smtClean="0"/>
          </a:p>
          <a:p>
            <a:r>
              <a:rPr lang="en-US" baseline="0" dirty="0" smtClean="0"/>
              <a:t>So far, I hope the critical elements presented on the slide here are those that you also recognized as I related the story told by the author. These are (read slide)</a:t>
            </a:r>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9550309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recommendations in priority order from the steering committee are listed here.</a:t>
            </a:r>
            <a:r>
              <a:rPr lang="en-US" baseline="0" dirty="0" smtClean="0"/>
              <a:t> (Read list)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602426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fourth</a:t>
            </a:r>
            <a:r>
              <a:rPr lang="en-US" baseline="0" dirty="0" smtClean="0"/>
              <a:t> and final </a:t>
            </a:r>
            <a:r>
              <a:rPr lang="en-US" dirty="0" smtClean="0"/>
              <a:t>recommendation from the steering committee is listed here.</a:t>
            </a:r>
            <a:r>
              <a:rPr lang="en-US" baseline="0" dirty="0" smtClean="0"/>
              <a:t> (Read list)</a:t>
            </a:r>
          </a:p>
          <a:p>
            <a:endParaRPr lang="en-US" baseline="0" dirty="0" smtClean="0"/>
          </a:p>
          <a:p>
            <a:r>
              <a:rPr lang="en-US" baseline="0" dirty="0" smtClean="0"/>
              <a:t>Note that the steering committee had 4 recommendations (not 44 or 104). This is essential in a collective effort as broad reaching as this. Too many goals distract attention and diffuse efforts. Having a common agenda with a discrete set of clearly articulated goals, which are then used to establish mutually reinforcing activities and partner accountability are critical elements of the collective impact model. The other important comparison to make between what was done in Larimer County and the Collective impact framework was to establish an infrastructure to support (rather than lead) the plan for change. Note the multi-sectoral nature of the supporting infrastructure.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steering committee also identified a funding model that included direct support from the health district and partner members, as well as grants to help cover currently unfunded services. One topic discussed in the past was the notion of reallocation of resources as part of the role of the backbone organization recommended by the collective impact model. In this case, the Partnership </a:t>
            </a:r>
            <a:r>
              <a:rPr lang="en-US" dirty="0" smtClean="0"/>
              <a:t>estimated that $18.6 million a year was being spent by 16 major agencies that provided the bulk of funding to care for tens of thousands of residents of Larimer County who were suffering from some degree of mental illness and substance abuse. Understanding what already exists</a:t>
            </a:r>
            <a:r>
              <a:rPr lang="en-US" baseline="0" dirty="0" smtClean="0"/>
              <a:t> is very helpful in understanding how any changes to the system as part of the redesign may impact allocation of resources.</a:t>
            </a:r>
          </a:p>
          <a:p>
            <a:endParaRPr lang="en-US" baseline="0" dirty="0" smtClean="0"/>
          </a:p>
          <a:p>
            <a:r>
              <a:rPr lang="en-US" baseline="0" dirty="0" smtClean="0"/>
              <a:t>Both a dedicated infrastructure and the direct funding model help to assure sustainability, enhancing the likelihood for long-term change. </a:t>
            </a:r>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617571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a:t>
            </a:r>
            <a:r>
              <a:rPr lang="en-US" baseline="0" dirty="0" smtClean="0"/>
              <a:t> it now mid-2006, and while the author does not share specifics in terms of mental health and substance abuse outcomes improvement, he does indicate that the CMHSA Partnership’s efforts have resulted in the development of a far more integrated system. Had this system been in place when Joe was first encountered, members of the Partnership think the results would be quite different. They suggest the system now works something like this: </a:t>
            </a:r>
          </a:p>
          <a:p>
            <a:endParaRPr lang="en-US" baseline="0" dirty="0" smtClean="0"/>
          </a:p>
          <a:p>
            <a:r>
              <a:rPr lang="en-US" baseline="0" dirty="0" smtClean="0"/>
              <a:t>Imagine a system where the community at large is engaged to understand MH and SA as a serious public health issue and not one to be afraid to  disclose or seek help, Where early identification by trained gatekeepers helps to identify signs and symptoms early and connecting those individuals to appropriate help so interventions can be initiated. The system of care is designed, purposely to be integrated to coordination and follow up result in high levels of compliance with care and treatment regimes. In addition, patients like Joe would have a social network designed specifically to support and assure accountability for Joe’s continued improvement over the long-term.</a:t>
            </a:r>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408374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255225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42502961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52913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7</a:t>
            </a:fld>
            <a:endParaRPr lang="en-US" dirty="0"/>
          </a:p>
        </p:txBody>
      </p:sp>
    </p:spTree>
    <p:extLst>
      <p:ext uri="{BB962C8B-B14F-4D97-AF65-F5344CB8AC3E}">
        <p14:creationId xmlns:p14="http://schemas.microsoft.com/office/powerpoint/2010/main" val="1992639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68</a:t>
            </a:fld>
            <a:endParaRPr lang="en-US" dirty="0"/>
          </a:p>
        </p:txBody>
      </p:sp>
    </p:spTree>
    <p:extLst>
      <p:ext uri="{BB962C8B-B14F-4D97-AF65-F5344CB8AC3E}">
        <p14:creationId xmlns:p14="http://schemas.microsoft.com/office/powerpoint/2010/main" val="1446125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69</a:t>
            </a:fld>
            <a:endParaRPr lang="en-US" dirty="0"/>
          </a:p>
        </p:txBody>
      </p:sp>
    </p:spTree>
    <p:extLst>
      <p:ext uri="{BB962C8B-B14F-4D97-AF65-F5344CB8AC3E}">
        <p14:creationId xmlns:p14="http://schemas.microsoft.com/office/powerpoint/2010/main" val="33322928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dirty="0" smtClean="0"/>
              <a:t>Thinking about collective impact and socially-responsive health systems, why is adaptive leadership so important?</a:t>
            </a:r>
          </a:p>
          <a:p>
            <a:pPr marL="171450" indent="-171450">
              <a:buFontTx/>
              <a:buChar char="-"/>
            </a:pPr>
            <a:r>
              <a:rPr lang="en-US" sz="1200" dirty="0" smtClean="0"/>
              <a:t>To build coalition leadership as opposed to being the coalition leader </a:t>
            </a:r>
          </a:p>
          <a:p>
            <a:pPr marL="171450" indent="-171450">
              <a:buFontTx/>
              <a:buChar char="-"/>
            </a:pPr>
            <a:r>
              <a:rPr lang="en-US" dirty="0" smtClean="0"/>
              <a:t>Involving all key stakeholders, particularly those impacted</a:t>
            </a:r>
          </a:p>
          <a:p>
            <a:pPr marL="171450" indent="-171450">
              <a:buFontTx/>
              <a:buChar char="-"/>
            </a:pPr>
            <a:r>
              <a:rPr lang="en-US" dirty="0" smtClean="0"/>
              <a:t>Willingness</a:t>
            </a:r>
            <a:r>
              <a:rPr lang="en-US" baseline="0" dirty="0" smtClean="0"/>
              <a:t> to step-back and let other SMEs lead</a:t>
            </a:r>
          </a:p>
          <a:p>
            <a:pPr marL="171450" indent="-171450">
              <a:buFontTx/>
              <a:buChar char="-"/>
            </a:pPr>
            <a:endParaRPr lang="en-US" baseline="0" dirty="0" smtClean="0"/>
          </a:p>
          <a:p>
            <a:pPr marL="0" indent="0">
              <a:buFontTx/>
              <a:buNone/>
            </a:pPr>
            <a:r>
              <a:rPr lang="en-US" sz="1200" b="0" i="0" u="none" strike="noStrike" kern="1200" baseline="0" dirty="0" smtClean="0">
                <a:solidFill>
                  <a:schemeClr val="tx1"/>
                </a:solidFill>
                <a:latin typeface="+mn-lt"/>
                <a:ea typeface="+mn-ea"/>
                <a:cs typeface="+mn-cs"/>
              </a:rPr>
              <a:t>Lets think for a minute – what’s happening in our organizations – are we not trading layers of management for self-organizing teams? Are we not asking, or dare I say, challenging employees to find new solutions rather than simply executing orders from above?</a:t>
            </a: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70</a:t>
            </a:fld>
            <a:endParaRPr lang="en-US" dirty="0"/>
          </a:p>
        </p:txBody>
      </p:sp>
    </p:spTree>
    <p:extLst>
      <p:ext uri="{BB962C8B-B14F-4D97-AF65-F5344CB8AC3E}">
        <p14:creationId xmlns:p14="http://schemas.microsoft.com/office/powerpoint/2010/main" val="1550150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739">
              <a:defRPr/>
            </a:pPr>
            <a:r>
              <a:rPr lang="en-US" dirty="0" smtClean="0"/>
              <a:t>Researchers from Stanford, suggest </a:t>
            </a:r>
            <a:r>
              <a:rPr lang="en-US" dirty="0" smtClean="0">
                <a:solidFill>
                  <a:srgbClr val="FF0000"/>
                </a:solidFill>
              </a:rPr>
              <a:t>(read quote).</a:t>
            </a:r>
          </a:p>
          <a:p>
            <a:pPr defTabSz="474739">
              <a:defRPr/>
            </a:pPr>
            <a:endParaRPr lang="en-US" dirty="0" smtClean="0"/>
          </a:p>
          <a:p>
            <a:pPr defTabSz="474739">
              <a:defRPr/>
            </a:pPr>
            <a:r>
              <a:rPr lang="en-US" dirty="0" smtClean="0"/>
              <a:t>This quote reflects, as the diagram on this slide depicts, one way to harness the individual impacts of relevant stakeholders around a socially complex issue is through the establishment of a network or collaboration, which serves to align efforts and focus them on a mutually beneficial common agenda, like improving the health of a community. </a:t>
            </a:r>
          </a:p>
          <a:p>
            <a:pPr defTabSz="474739">
              <a:defRPr/>
            </a:pPr>
            <a:endParaRPr lang="en-US" dirty="0" smtClean="0"/>
          </a:p>
          <a:p>
            <a:pPr defTabSz="474739">
              <a:defRPr/>
            </a:pPr>
            <a:r>
              <a:rPr lang="en-US" dirty="0" smtClean="0"/>
              <a:t>But whose is leading this change effort?</a:t>
            </a:r>
          </a:p>
          <a:p>
            <a:pPr defTabSz="474739">
              <a:defRPr/>
            </a:pPr>
            <a:endParaRPr lang="en-US" dirty="0" smtClean="0"/>
          </a:p>
          <a:p>
            <a:pPr defTabSz="474739">
              <a:defRPr/>
            </a:pPr>
            <a:r>
              <a:rPr lang="en-US" dirty="0" smtClean="0"/>
              <a:t>At the heart of some of the most sophisticated, large-scale solutions to social problems are some of the most accomplished leaders you’ve never heard of, according to authors Jane Wei-Skillern, David Ehrlichman, &amp; David Sawyer. In their 2015 article, The Most Impactful Leaders You’ve Never Heard Of published in the Stanford Social Innovation Review, they describe these individuals as network entrepreneurs. </a:t>
            </a:r>
          </a:p>
          <a:p>
            <a:pPr defTabSz="473976">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18628515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72</a:t>
            </a:fld>
            <a:endParaRPr lang="en-US" dirty="0"/>
          </a:p>
        </p:txBody>
      </p:sp>
    </p:spTree>
    <p:extLst>
      <p:ext uri="{BB962C8B-B14F-4D97-AF65-F5344CB8AC3E}">
        <p14:creationId xmlns:p14="http://schemas.microsoft.com/office/powerpoint/2010/main" val="1286486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73</a:t>
            </a:fld>
            <a:endParaRPr lang="en-US" dirty="0"/>
          </a:p>
        </p:txBody>
      </p:sp>
    </p:spTree>
    <p:extLst>
      <p:ext uri="{BB962C8B-B14F-4D97-AF65-F5344CB8AC3E}">
        <p14:creationId xmlns:p14="http://schemas.microsoft.com/office/powerpoint/2010/main" val="9392162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ct val="0"/>
              </a:spcBef>
              <a:defRPr/>
            </a:pPr>
            <a:r>
              <a:rPr lang="en-US" dirty="0" smtClean="0"/>
              <a:t>Dr.</a:t>
            </a:r>
            <a:r>
              <a:rPr lang="en-US" baseline="0" dirty="0" smtClean="0"/>
              <a:t> Wei-Skillern and colleagues suggest there are 4 operating principles related to network leadership.</a:t>
            </a:r>
          </a:p>
          <a:p>
            <a:pPr defTabSz="931774">
              <a:spcBef>
                <a:spcPct val="0"/>
              </a:spcBef>
              <a:defRPr/>
            </a:pPr>
            <a:endParaRPr lang="en-US" baseline="0" dirty="0" smtClean="0"/>
          </a:p>
          <a:p>
            <a:pPr defTabSz="931774">
              <a:spcBef>
                <a:spcPct val="0"/>
              </a:spcBef>
              <a:defRPr/>
            </a:pPr>
            <a:r>
              <a:rPr lang="en-US" dirty="0" smtClean="0"/>
              <a:t>The first of the four principles is </a:t>
            </a:r>
            <a:r>
              <a:rPr lang="en-US" u="sng" dirty="0" smtClean="0"/>
              <a:t>trust not control</a:t>
            </a:r>
            <a:r>
              <a:rPr lang="en-US" dirty="0" smtClean="0"/>
              <a:t>. Strong relationships among network partners and a culture in which actors routinely invest resources into building long-term, trust-based relationships—without the expectation of control or even recognition—is critical to collaborative success. Network entrepreneurs emphasize “return on relationships” above all else. Unless they are built on a foundation of mutual respect and integrity, collaborations are unlikely to succeed, regardless of how much formal structure or strategic planning went into them</a:t>
            </a:r>
          </a:p>
          <a:p>
            <a:endParaRPr lang="en-US" dirty="0" smtClean="0"/>
          </a:p>
          <a:p>
            <a:r>
              <a:rPr lang="en-US" dirty="0" smtClean="0"/>
              <a:t>The second of the 4 principles identified by the authors is </a:t>
            </a:r>
            <a:r>
              <a:rPr lang="en-US" u="sng" dirty="0" smtClean="0"/>
              <a:t>humility not brand</a:t>
            </a:r>
            <a:r>
              <a:rPr lang="en-US" dirty="0" smtClean="0"/>
              <a:t>. </a:t>
            </a:r>
          </a:p>
          <a:p>
            <a:endParaRPr lang="en-US" dirty="0" smtClean="0"/>
          </a:p>
          <a:p>
            <a:r>
              <a:rPr lang="en-US" dirty="0" smtClean="0"/>
              <a:t>Unlike social entrepreneurs so often held up as hero-like figures, network entrepreneurs are largely anonymous by design. </a:t>
            </a:r>
          </a:p>
          <a:p>
            <a:endParaRPr lang="en-US" dirty="0" smtClean="0"/>
          </a:p>
          <a:p>
            <a:r>
              <a:rPr lang="en-US" dirty="0" smtClean="0"/>
              <a:t>Early in a network’s development, these leaders are important visionaries, and stewards who help foster a healthy network culture and develop a sustainable structure. But they are deliberate about ceding their power to the collective leadership of the network and developing leadership capacity throughout the network. </a:t>
            </a:r>
          </a:p>
          <a:p>
            <a:endParaRPr lang="en-US" dirty="0" smtClean="0"/>
          </a:p>
          <a:p>
            <a:r>
              <a:rPr lang="en-US" dirty="0" smtClean="0"/>
              <a:t>The 3</a:t>
            </a:r>
            <a:r>
              <a:rPr lang="en-US" baseline="30000" dirty="0" smtClean="0"/>
              <a:t>rd</a:t>
            </a:r>
            <a:r>
              <a:rPr lang="en-US" dirty="0" smtClean="0"/>
              <a:t> of the 4 principles the authors describe in their research is </a:t>
            </a:r>
            <a:r>
              <a:rPr lang="en-US" u="sng" dirty="0" smtClean="0"/>
              <a:t>node not hub</a:t>
            </a:r>
            <a:r>
              <a:rPr lang="en-US" dirty="0" smtClean="0"/>
              <a:t>. </a:t>
            </a:r>
          </a:p>
          <a:p>
            <a:endParaRPr lang="en-US" dirty="0" smtClean="0"/>
          </a:p>
          <a:p>
            <a:r>
              <a:rPr lang="en-US" dirty="0" smtClean="0"/>
              <a:t>Network entrepreneurs are keenly aware that they are few among many working across the larger system, and in this way they embody a special type of system leader. </a:t>
            </a:r>
          </a:p>
          <a:p>
            <a:endParaRPr lang="en-US" dirty="0" smtClean="0"/>
          </a:p>
          <a:p>
            <a:r>
              <a:rPr lang="en-US" dirty="0" smtClean="0"/>
              <a:t>The authors explain that networks entrepreneurs not only connect to the larger system around them and foster propagative conversation, but also deliberately catalyze and lead action-oriented networks that are aligned around a defined shared purpose and built on the foundation of deep relationship. </a:t>
            </a:r>
          </a:p>
          <a:p>
            <a:endParaRPr lang="en-US" dirty="0" smtClean="0"/>
          </a:p>
          <a:p>
            <a:r>
              <a:rPr lang="en-US" dirty="0" smtClean="0"/>
              <a:t>They develop a culture where no individual or organization seeks to be the brightest star. Partners and peers mobilize a constellation of resources and skills that enables the achievement of a shared vision, according to the authors research. The network becomes the primary vehicle for delivering mission impact. This bears repeating, the network becomes the primary vehicle for delivering mission impact. Consequently, there is as much focus on engaging trusted peers outside the network entrepreneur’s organization as there is on tasks within the organization. </a:t>
            </a:r>
          </a:p>
          <a:p>
            <a:endParaRPr lang="en-US" dirty="0" smtClean="0"/>
          </a:p>
          <a:p>
            <a:r>
              <a:rPr lang="en-US" dirty="0" smtClean="0"/>
              <a:t>The final principle that Dr. Wei-Skillern and colleagues identified as common to successful network leaders is </a:t>
            </a:r>
            <a:r>
              <a:rPr lang="en-US" u="sng" dirty="0" smtClean="0"/>
              <a:t>mission not organization</a:t>
            </a:r>
            <a:r>
              <a:rPr lang="en-US" dirty="0" smtClean="0"/>
              <a:t>. </a:t>
            </a:r>
          </a:p>
          <a:p>
            <a:endParaRPr lang="en-US" dirty="0" smtClean="0"/>
          </a:p>
          <a:p>
            <a:r>
              <a:rPr lang="en-US" dirty="0" smtClean="0"/>
              <a:t>Network leaders are far more motivated, says the authors, to achieve maximum impact than to advance themselves or their organizations. The network entrepreneur acts as a participant, often putting the interests of their peers ahead of their own, in service to the mission. An example of this notion of service to the mission provided by the authors, is the case where a network leader refers potential donors to peers that can better deliver a program or service; rather than simply seeking to maximize their own organization’s budget. When all network participants adhere to this principle, it becomes self-reinforcing; it greases the wheels of current collaborations and opens the doors to future partnerships.</a:t>
            </a:r>
          </a:p>
          <a:p>
            <a:pPr>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448657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sz="1200" b="0" i="0" u="none" strike="noStrike" kern="1200" baseline="0" dirty="0" smtClean="0">
                <a:solidFill>
                  <a:schemeClr val="tx1"/>
                </a:solidFill>
                <a:latin typeface="+mn-lt"/>
                <a:ea typeface="+mn-ea"/>
                <a:cs typeface="+mn-cs"/>
              </a:rPr>
              <a:t>Meta-leadership is a framework and practice method well-suited to situations that are built on trust and influence more than formal authority.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Three principles of meta leadership are:</a:t>
            </a:r>
          </a:p>
          <a:p>
            <a:pPr marL="228600" indent="-228600">
              <a:buAutoNum type="arabicParenR"/>
            </a:pPr>
            <a:r>
              <a:rPr lang="en-US" sz="1200" b="0" i="0" u="none" strike="noStrike" kern="1200" baseline="0" dirty="0" smtClean="0">
                <a:solidFill>
                  <a:schemeClr val="tx1"/>
                </a:solidFill>
                <a:latin typeface="+mn-lt"/>
                <a:ea typeface="+mn-ea"/>
                <a:cs typeface="+mn-cs"/>
              </a:rPr>
              <a:t>conceptual framework and common vocabulary that describes intentional networking and cohesion within, across and beyond formal organizational boundaries to connect the purposes and work of different stakeholders;  </a:t>
            </a:r>
          </a:p>
          <a:p>
            <a:pPr marL="228600" indent="-228600">
              <a:buAutoNum type="arabicParenR"/>
            </a:pPr>
            <a:r>
              <a:rPr lang="en-US" sz="1200" b="0" i="0" u="none" strike="noStrike" kern="1200" baseline="0" dirty="0" smtClean="0">
                <a:solidFill>
                  <a:schemeClr val="tx1"/>
                </a:solidFill>
                <a:latin typeface="+mn-lt"/>
                <a:ea typeface="+mn-ea"/>
                <a:cs typeface="+mn-cs"/>
              </a:rPr>
              <a:t>a purposeful strategy for action to advance coordinated planning and activity </a:t>
            </a:r>
          </a:p>
          <a:p>
            <a:pPr marL="228600" indent="-228600">
              <a:buAutoNum type="arabicParenR"/>
            </a:pPr>
            <a:r>
              <a:rPr lang="en-US" sz="1200" b="0" i="0" u="none" strike="noStrike" kern="1200" baseline="0" dirty="0" smtClean="0">
                <a:solidFill>
                  <a:schemeClr val="tx1"/>
                </a:solidFill>
                <a:latin typeface="+mn-lt"/>
                <a:ea typeface="+mn-ea"/>
                <a:cs typeface="+mn-cs"/>
              </a:rPr>
              <a:t>compelling mission and rallying cry for both leaders and followers that inspires, guides, and instructs, setting a higher standard and expectation for performance and impact. </a:t>
            </a:r>
          </a:p>
          <a:p>
            <a:pPr marL="228600" indent="-228600">
              <a:buAutoNum type="arabicParen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kern="1200" baseline="0" dirty="0" smtClean="0">
                <a:solidFill>
                  <a:schemeClr val="tx1"/>
                </a:solidFill>
                <a:latin typeface="+mn-lt"/>
                <a:ea typeface="+mn-ea"/>
                <a:cs typeface="+mn-cs"/>
              </a:rPr>
              <a:t>Write on board: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Three principles of meta leadership are:</a:t>
            </a:r>
          </a:p>
          <a:p>
            <a:pPr marL="228600" indent="-228600">
              <a:buAutoNum type="arabicParenR"/>
            </a:pPr>
            <a:r>
              <a:rPr lang="en-US" dirty="0" smtClean="0"/>
              <a:t>The person: high degree of EI: </a:t>
            </a:r>
            <a:r>
              <a:rPr lang="en-US" sz="1200" b="0" i="0" u="none" strike="noStrike" kern="1200" baseline="0" dirty="0" smtClean="0">
                <a:solidFill>
                  <a:schemeClr val="tx1"/>
                </a:solidFill>
                <a:latin typeface="+mn-lt"/>
                <a:ea typeface="+mn-ea"/>
                <a:cs typeface="+mn-cs"/>
              </a:rPr>
              <a:t>self-awareness, self-regulation, motivation, empathy, and social skills </a:t>
            </a:r>
          </a:p>
          <a:p>
            <a:pPr marL="228600" indent="-228600">
              <a:buAutoNum type="arabicParenR"/>
            </a:pPr>
            <a:r>
              <a:rPr lang="en-US" sz="1200" b="0" i="0" u="none" strike="noStrike" kern="1200" baseline="0" dirty="0" smtClean="0">
                <a:solidFill>
                  <a:schemeClr val="tx1"/>
                </a:solidFill>
                <a:latin typeface="+mn-lt"/>
                <a:ea typeface="+mn-ea"/>
                <a:cs typeface="+mn-cs"/>
              </a:rPr>
              <a:t>Clear perception of the situation – situational awareness- most critical in any complex situation, time of change, or moment of crisis - Getting as close as possible to objective reality and conveying it accurately to others is at the heart of this. The purpose is to understand and to integrate the divergent perspectives into a more cohesive view that incorporates what is happening with the identified interests, potential contributions, and objections of each stakeholder, and to characterize both gaps and overlaps in activity. To move stakeholders toward coherence and clarity, the meta-leader draws upon the capacities outlined in Dimension One, distinguishing which priorities are most important to the overall endeavor and calculating both the potential upsides and downsides of each option for the different stakeholders. These calculations are then used to chart a course forward. With this greater understanding, the meta-leader can begin to craft a compelling and mutually agreeable goal that fosters unity of purpose and effort. </a:t>
            </a:r>
          </a:p>
          <a:p>
            <a:pPr marL="0" indent="0">
              <a:buNone/>
            </a:pPr>
            <a:r>
              <a:rPr lang="en-US" sz="1200" b="0" i="0" u="none" strike="noStrike" kern="1200" baseline="0" dirty="0" smtClean="0">
                <a:solidFill>
                  <a:schemeClr val="tx1"/>
                </a:solidFill>
                <a:latin typeface="+mn-lt"/>
                <a:ea typeface="+mn-ea"/>
                <a:cs typeface="+mn-cs"/>
              </a:rPr>
              <a:t>-without the first two you can be successful</a:t>
            </a:r>
          </a:p>
          <a:p>
            <a:pPr marL="0" indent="0">
              <a:buNone/>
            </a:pPr>
            <a:r>
              <a:rPr lang="en-US" dirty="0" smtClean="0"/>
              <a:t>3) The third then is </a:t>
            </a:r>
            <a:r>
              <a:rPr lang="en-US" sz="1200" b="0" i="0" u="none" strike="noStrike" kern="1200" baseline="0" dirty="0" smtClean="0">
                <a:solidFill>
                  <a:schemeClr val="tx1"/>
                </a:solidFill>
                <a:latin typeface="+mn-lt"/>
                <a:ea typeface="+mn-ea"/>
                <a:cs typeface="+mn-cs"/>
              </a:rPr>
              <a:t>Connectivity - the dimension of organizational or interpersonal capability: leading </a:t>
            </a:r>
            <a:r>
              <a:rPr lang="en-US" sz="1200" b="0" i="1" u="none" strike="noStrike" kern="1200" baseline="0" dirty="0" smtClean="0">
                <a:solidFill>
                  <a:schemeClr val="tx1"/>
                </a:solidFill>
                <a:latin typeface="+mn-lt"/>
                <a:ea typeface="+mn-ea"/>
                <a:cs typeface="+mn-cs"/>
              </a:rPr>
              <a:t>down </a:t>
            </a:r>
            <a:r>
              <a:rPr lang="en-US" sz="1200" b="0" i="0" u="none" strike="noStrike" kern="1200" baseline="0" dirty="0" smtClean="0">
                <a:solidFill>
                  <a:schemeClr val="tx1"/>
                </a:solidFill>
                <a:latin typeface="+mn-lt"/>
                <a:ea typeface="+mn-ea"/>
                <a:cs typeface="+mn-cs"/>
              </a:rPr>
              <a:t>in one’s designated formal purview of authority; </a:t>
            </a:r>
            <a:r>
              <a:rPr lang="en-US" sz="1200" b="0" i="1" u="none" strike="noStrike" kern="1200" baseline="0" dirty="0" smtClean="0">
                <a:solidFill>
                  <a:schemeClr val="tx1"/>
                </a:solidFill>
                <a:latin typeface="+mn-lt"/>
                <a:ea typeface="+mn-ea"/>
                <a:cs typeface="+mn-cs"/>
              </a:rPr>
              <a:t>up </a:t>
            </a:r>
            <a:r>
              <a:rPr lang="en-US" sz="1200" b="0" i="0" u="none" strike="noStrike" kern="1200" baseline="0" dirty="0" smtClean="0">
                <a:solidFill>
                  <a:schemeClr val="tx1"/>
                </a:solidFill>
                <a:latin typeface="+mn-lt"/>
                <a:ea typeface="+mn-ea"/>
                <a:cs typeface="+mn-cs"/>
              </a:rPr>
              <a:t>to those to whom one is accountable; </a:t>
            </a:r>
            <a:r>
              <a:rPr lang="en-US" sz="1200" b="0" i="1" u="none" strike="noStrike" kern="1200" baseline="0" dirty="0" smtClean="0">
                <a:solidFill>
                  <a:schemeClr val="tx1"/>
                </a:solidFill>
                <a:latin typeface="+mn-lt"/>
                <a:ea typeface="+mn-ea"/>
                <a:cs typeface="+mn-cs"/>
              </a:rPr>
              <a:t>across </a:t>
            </a:r>
            <a:r>
              <a:rPr lang="en-US" sz="1200" b="0" i="0" u="none" strike="noStrike" kern="1200" baseline="0" dirty="0" smtClean="0">
                <a:solidFill>
                  <a:schemeClr val="tx1"/>
                </a:solidFill>
                <a:latin typeface="+mn-lt"/>
                <a:ea typeface="+mn-ea"/>
                <a:cs typeface="+mn-cs"/>
              </a:rPr>
              <a:t>to other departments, units, or teams within the organization; and </a:t>
            </a:r>
            <a:r>
              <a:rPr lang="en-US" sz="1200" b="0" i="1" u="none" strike="noStrike" kern="1200" baseline="0" dirty="0" smtClean="0">
                <a:solidFill>
                  <a:schemeClr val="tx1"/>
                </a:solidFill>
                <a:latin typeface="+mn-lt"/>
                <a:ea typeface="+mn-ea"/>
                <a:cs typeface="+mn-cs"/>
              </a:rPr>
              <a:t>beyond </a:t>
            </a:r>
            <a:r>
              <a:rPr lang="en-US" sz="1200" b="0" i="0" u="none" strike="noStrike" kern="1200" baseline="0" dirty="0" smtClean="0">
                <a:solidFill>
                  <a:schemeClr val="tx1"/>
                </a:solidFill>
                <a:latin typeface="+mn-lt"/>
                <a:ea typeface="+mn-ea"/>
                <a:cs typeface="+mn-cs"/>
              </a:rPr>
              <a:t>to the various entities outside of the organization. The work of meta-leadership is in forging a strategic connectivity for coordinated effort among stakeholders, reaching past the usual bounds of isolated organizational thinking, functioning, competition, and conflict. This can only be achieved when the meta-leader can move stakeholders from individual self-interests to shared aligned interests. </a:t>
            </a:r>
          </a:p>
          <a:p>
            <a:pPr marL="0" indent="0">
              <a:buNone/>
            </a:pPr>
            <a:r>
              <a:rPr lang="en-US" sz="1200" b="0" i="0" u="none" strike="noStrike" kern="1200" baseline="0" dirty="0" smtClean="0">
                <a:solidFill>
                  <a:schemeClr val="tx1"/>
                </a:solidFill>
                <a:latin typeface="+mn-lt"/>
                <a:ea typeface="+mn-ea"/>
                <a:cs typeface="+mn-cs"/>
              </a:rPr>
              <a:t>What are some of the critical questions one might ask?</a:t>
            </a:r>
          </a:p>
          <a:p>
            <a:pPr marL="0" indent="0">
              <a:buNone/>
            </a:pPr>
            <a:r>
              <a:rPr lang="en-US" sz="1200" b="0" i="0" u="none" strike="noStrike" kern="1200" baseline="0" dirty="0" smtClean="0">
                <a:solidFill>
                  <a:schemeClr val="tx1"/>
                </a:solidFill>
                <a:latin typeface="+mn-lt"/>
                <a:ea typeface="+mn-ea"/>
                <a:cs typeface="+mn-cs"/>
              </a:rPr>
              <a:t>How do we define success and encourage it across the organizational spectrum? What are the critical relationships, dependencies, and interdependencies? How will information, resources, and assets flow? How will interests and incentives be optimally aligned? How will risk and rewards be distributed? </a:t>
            </a:r>
          </a:p>
          <a:p>
            <a:endParaRPr lang="en-US" dirty="0" smtClean="0"/>
          </a:p>
          <a:p>
            <a:r>
              <a:rPr lang="en-US" dirty="0" smtClean="0"/>
              <a:t>Another related notion</a:t>
            </a:r>
            <a:r>
              <a:rPr lang="en-US" baseline="0" dirty="0" smtClean="0"/>
              <a:t> you may have heard or read about is Collaborative Leadership. Within this are styles of leadership not often seen as needed within many industries.</a:t>
            </a:r>
          </a:p>
          <a:p>
            <a:endParaRPr lang="en-US" baseline="0" dirty="0" smtClean="0"/>
          </a:p>
          <a:p>
            <a:r>
              <a:rPr lang="en-US" baseline="0" dirty="0" smtClean="0"/>
              <a:t>These are the concepts of Process Catalyst and Process Minder. The former is a style of leadership focused on the ability to make connections, draw participants together based on articulation of a broad vision that is mutually beneficial, and that can only be achieved together. What are the important characteristics that you think define a process catalyst?</a:t>
            </a:r>
          </a:p>
          <a:p>
            <a:endParaRPr lang="en-US" baseline="0" dirty="0" smtClean="0"/>
          </a:p>
          <a:p>
            <a:r>
              <a:rPr lang="en-US" baseline="0" dirty="0" smtClean="0"/>
              <a:t>- Trustworthy; See the big picture; Articulate and communicate effectively; Influential; Comfortable with risk, ambiguity, allowing others to lead; Reflective</a:t>
            </a:r>
          </a:p>
          <a:p>
            <a:endParaRPr lang="en-US" baseline="0" dirty="0" smtClean="0"/>
          </a:p>
          <a:p>
            <a:r>
              <a:rPr lang="en-US" baseline="0" dirty="0" smtClean="0"/>
              <a:t>A process minder is a style of leadership that is focused on constant monitoring, reviews collaborator interactions and processes, and provides feedback, encouragement, and advice on the need for change. In this mode, one is always on the look out for toxic participants, fence-sitters, and the need for new ways of thinking about the issues.</a:t>
            </a: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75</a:t>
            </a:fld>
            <a:endParaRPr lang="en-US" dirty="0"/>
          </a:p>
        </p:txBody>
      </p:sp>
    </p:spTree>
    <p:extLst>
      <p:ext uri="{BB962C8B-B14F-4D97-AF65-F5344CB8AC3E}">
        <p14:creationId xmlns:p14="http://schemas.microsoft.com/office/powerpoint/2010/main" val="22597700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76</a:t>
            </a:fld>
            <a:endParaRPr lang="en-US" dirty="0"/>
          </a:p>
        </p:txBody>
      </p:sp>
    </p:spTree>
    <p:extLst>
      <p:ext uri="{BB962C8B-B14F-4D97-AF65-F5344CB8AC3E}">
        <p14:creationId xmlns:p14="http://schemas.microsoft.com/office/powerpoint/2010/main" val="701097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solve complex, social issues, embedded in complex adaptive communities, relevant stakeholders must come together, aligning resources, people, funding, and efforts around a common purpose. To improve population health, hospitals and health systems must be effective at relinquishing control, redefining their mission and purpose to be that of a participate, one piece in a large puzzle, focused on health.</a:t>
            </a:r>
          </a:p>
          <a:p>
            <a:endParaRPr lang="en-US" baseline="0" dirty="0" smtClean="0"/>
          </a:p>
          <a:p>
            <a:r>
              <a:rPr lang="en-US" baseline="0" dirty="0" smtClean="0"/>
              <a:t>Only through collective impact can t</a:t>
            </a:r>
            <a:r>
              <a:rPr lang="en-US" dirty="0" smtClean="0"/>
              <a:t>he</a:t>
            </a:r>
            <a:r>
              <a:rPr lang="en-US" baseline="0" dirty="0" smtClean="0"/>
              <a:t> myriad pieces of the puzzle be aligned in just the right configuration to achieve the desired end result. Following the collective impact model provides a standardized, and reasonably evidence-based approach to assuring the there is a common agenda for change, a well-defined and mutually beneficial approach, where each individual piece of the puzzle understands, or is helped to understand, the role and function they play in achieving the desired, and agreed upon, end-state – for purposes of this discussion is a new social equilibrium in which the health of the population is improved.</a:t>
            </a:r>
          </a:p>
          <a:p>
            <a:endParaRPr lang="en-US" baseline="0" dirty="0" smtClean="0"/>
          </a:p>
          <a:p>
            <a:r>
              <a:rPr lang="en-US" baseline="0" dirty="0" smtClean="0"/>
              <a:t>Improving population health is very much like assembling a puzzle - there must be a reasonably structured approach, which allows for each meaningful component to come together in a defined way, so as to achieve the desired impact. This is underlying concept of collective impact.</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13D3DDD1-A2AC-0143-A10E-767D06A6F773}" type="slidenum">
              <a:rPr lang="en-US" smtClean="0"/>
              <a:pPr/>
              <a:t>77</a:t>
            </a:fld>
            <a:endParaRPr lang="en-US" dirty="0"/>
          </a:p>
        </p:txBody>
      </p:sp>
    </p:spTree>
    <p:extLst>
      <p:ext uri="{BB962C8B-B14F-4D97-AF65-F5344CB8AC3E}">
        <p14:creationId xmlns:p14="http://schemas.microsoft.com/office/powerpoint/2010/main" val="266530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8</a:t>
            </a:fld>
            <a:endParaRPr lang="en-US" dirty="0"/>
          </a:p>
        </p:txBody>
      </p:sp>
    </p:spTree>
    <p:extLst>
      <p:ext uri="{BB962C8B-B14F-4D97-AF65-F5344CB8AC3E}">
        <p14:creationId xmlns:p14="http://schemas.microsoft.com/office/powerpoint/2010/main" val="37266099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chemeClr val="tx1"/>
                </a:solidFill>
              </a:rPr>
              <a:t>Paul Brodeur, wrote a chapter in the book To Improve Health and Health Care, Vol. XI, published in 2008. He wrote the following quote “responsibility shared among many entities, can quickly become responsibility ignored or abandoned.”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solidFill>
                <a:schemeClr val="tx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chemeClr val="tx1"/>
                </a:solidFill>
              </a:rPr>
              <a:t>The notion</a:t>
            </a:r>
            <a:r>
              <a:rPr lang="en-US" sz="1200" baseline="0" dirty="0" smtClean="0">
                <a:solidFill>
                  <a:schemeClr val="tx1"/>
                </a:solidFill>
              </a:rPr>
              <a:t> as reflected on this slide, is that in order to create true shared accountability for a communities health, requires a structured approach to collaboration that will assure a collective impact. And, as leaders, we accept our role as but one piece of a large more important puzzle.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78</a:t>
            </a:fld>
            <a:endParaRPr lang="en-US" dirty="0"/>
          </a:p>
        </p:txBody>
      </p:sp>
    </p:spTree>
    <p:extLst>
      <p:ext uri="{BB962C8B-B14F-4D97-AF65-F5344CB8AC3E}">
        <p14:creationId xmlns:p14="http://schemas.microsoft.com/office/powerpoint/2010/main" val="40483412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79</a:t>
            </a:fld>
            <a:endParaRPr lang="en-US" dirty="0"/>
          </a:p>
        </p:txBody>
      </p:sp>
    </p:spTree>
    <p:extLst>
      <p:ext uri="{BB962C8B-B14F-4D97-AF65-F5344CB8AC3E}">
        <p14:creationId xmlns:p14="http://schemas.microsoft.com/office/powerpoint/2010/main" val="7289179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80</a:t>
            </a:fld>
            <a:endParaRPr lang="en-US" dirty="0"/>
          </a:p>
        </p:txBody>
      </p:sp>
    </p:spTree>
    <p:extLst>
      <p:ext uri="{BB962C8B-B14F-4D97-AF65-F5344CB8AC3E}">
        <p14:creationId xmlns:p14="http://schemas.microsoft.com/office/powerpoint/2010/main" val="18197180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82</a:t>
            </a:fld>
            <a:endParaRPr lang="en-US" dirty="0"/>
          </a:p>
        </p:txBody>
      </p:sp>
    </p:spTree>
    <p:extLst>
      <p:ext uri="{BB962C8B-B14F-4D97-AF65-F5344CB8AC3E}">
        <p14:creationId xmlns:p14="http://schemas.microsoft.com/office/powerpoint/2010/main" val="14955145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83</a:t>
            </a:fld>
            <a:endParaRPr lang="en-US" dirty="0"/>
          </a:p>
        </p:txBody>
      </p:sp>
    </p:spTree>
    <p:extLst>
      <p:ext uri="{BB962C8B-B14F-4D97-AF65-F5344CB8AC3E}">
        <p14:creationId xmlns:p14="http://schemas.microsoft.com/office/powerpoint/2010/main" val="8116103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84</a:t>
            </a:fld>
            <a:endParaRPr lang="en-US" dirty="0"/>
          </a:p>
        </p:txBody>
      </p:sp>
    </p:spTree>
    <p:extLst>
      <p:ext uri="{BB962C8B-B14F-4D97-AF65-F5344CB8AC3E}">
        <p14:creationId xmlns:p14="http://schemas.microsoft.com/office/powerpoint/2010/main" val="10028069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85</a:t>
            </a:fld>
            <a:endParaRPr lang="en-US" dirty="0"/>
          </a:p>
        </p:txBody>
      </p:sp>
    </p:spTree>
    <p:extLst>
      <p:ext uri="{BB962C8B-B14F-4D97-AF65-F5344CB8AC3E}">
        <p14:creationId xmlns:p14="http://schemas.microsoft.com/office/powerpoint/2010/main" val="1355903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86</a:t>
            </a:fld>
            <a:endParaRPr lang="en-US" dirty="0"/>
          </a:p>
        </p:txBody>
      </p:sp>
    </p:spTree>
    <p:extLst>
      <p:ext uri="{BB962C8B-B14F-4D97-AF65-F5344CB8AC3E}">
        <p14:creationId xmlns:p14="http://schemas.microsoft.com/office/powerpoint/2010/main" val="29266179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87</a:t>
            </a:fld>
            <a:endParaRPr lang="en-US" dirty="0"/>
          </a:p>
        </p:txBody>
      </p:sp>
    </p:spTree>
    <p:extLst>
      <p:ext uri="{BB962C8B-B14F-4D97-AF65-F5344CB8AC3E}">
        <p14:creationId xmlns:p14="http://schemas.microsoft.com/office/powerpoint/2010/main" val="2359283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According to </a:t>
            </a:r>
            <a:r>
              <a:rPr lang="en-US" sz="1200" b="0" i="0" u="sng" kern="1200" dirty="0" smtClean="0">
                <a:solidFill>
                  <a:schemeClr val="tx1"/>
                </a:solidFill>
                <a:effectLst/>
                <a:latin typeface="+mn-lt"/>
                <a:ea typeface="+mn-ea"/>
                <a:cs typeface="+mn-cs"/>
                <a:hlinkClick r:id="rId3"/>
              </a:rPr>
              <a:t>Robert Wood Johnson Foundation data</a:t>
            </a:r>
            <a:r>
              <a:rPr lang="en-US" sz="1200" b="0" i="0" kern="1200" dirty="0" smtClean="0">
                <a:solidFill>
                  <a:schemeClr val="tx1"/>
                </a:solidFill>
                <a:effectLst/>
                <a:latin typeface="+mn-lt"/>
                <a:ea typeface="+mn-ea"/>
                <a:cs typeface="+mn-cs"/>
              </a:rPr>
              <a:t>, both women and men live longer the more education they attain. And babies born to women who did not complete high school are almost twice as likely to die in their first year than babies born to women who did finish high school.</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Where people live has a dramatic effect on their health. Location can mean someone lives far away from grocery stores, and cannot access healthy foods. This is called a </a:t>
            </a:r>
            <a:r>
              <a:rPr lang="en-US" sz="1200" b="0" i="0" u="sng" kern="1200" dirty="0" smtClean="0">
                <a:solidFill>
                  <a:schemeClr val="tx1"/>
                </a:solidFill>
                <a:effectLst/>
                <a:latin typeface="+mn-lt"/>
                <a:ea typeface="+mn-ea"/>
                <a:cs typeface="+mn-cs"/>
                <a:hlinkClick r:id="rId4"/>
              </a:rPr>
              <a:t>food desert</a:t>
            </a:r>
            <a:r>
              <a:rPr lang="en-US" sz="1200" b="0" i="0" kern="1200" dirty="0" smtClean="0">
                <a:solidFill>
                  <a:schemeClr val="tx1"/>
                </a:solidFill>
                <a:effectLst/>
                <a:latin typeface="+mn-lt"/>
                <a:ea typeface="+mn-ea"/>
                <a:cs typeface="+mn-cs"/>
              </a:rPr>
              <a:t>, and many Americans live in one. A lack of access to healthy food can mean </a:t>
            </a:r>
            <a:r>
              <a:rPr lang="en-US" sz="1200" b="0" i="0" u="sng" kern="1200" dirty="0" smtClean="0">
                <a:solidFill>
                  <a:schemeClr val="tx1"/>
                </a:solidFill>
                <a:effectLst/>
                <a:latin typeface="+mn-lt"/>
                <a:ea typeface="+mn-ea"/>
                <a:cs typeface="+mn-cs"/>
                <a:hlinkClick r:id="rId5"/>
              </a:rPr>
              <a:t>poorer health outcomes</a:t>
            </a:r>
            <a:r>
              <a:rPr lang="en-US" sz="1200" b="0" i="0" kern="1200" dirty="0" smtClean="0">
                <a:solidFill>
                  <a:schemeClr val="tx1"/>
                </a:solidFill>
                <a:effectLst/>
                <a:latin typeface="+mn-lt"/>
                <a:ea typeface="+mn-ea"/>
                <a:cs typeface="+mn-cs"/>
              </a:rPr>
              <a:t>, including a greater chance of being obese and developing Type 2 diabetes or heart disease. </a:t>
            </a:r>
            <a:r>
              <a:rPr lang="en-US" sz="1200" b="0" i="0" u="none" strike="noStrike"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54617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a poll everywhere survey and activate: Type response as single word</a:t>
            </a:r>
          </a:p>
          <a:p>
            <a:r>
              <a:rPr lang="en-US" dirty="0" smtClean="0"/>
              <a:t>Home email</a:t>
            </a:r>
          </a:p>
          <a:p>
            <a:r>
              <a:rPr lang="en-US" dirty="0" smtClean="0"/>
              <a:t>bittleMJB password</a:t>
            </a: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10</a:t>
            </a:fld>
            <a:endParaRPr lang="en-US" dirty="0"/>
          </a:p>
        </p:txBody>
      </p:sp>
    </p:spTree>
    <p:extLst>
      <p:ext uri="{BB962C8B-B14F-4D97-AF65-F5344CB8AC3E}">
        <p14:creationId xmlns:p14="http://schemas.microsoft.com/office/powerpoint/2010/main" val="37131214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Even access to affordable housing can affect how healthy a person 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Safe, healthy, affordable housing </a:t>
            </a:r>
            <a:r>
              <a:rPr lang="en-US" sz="1200" b="0" i="0" u="sng" kern="1200" dirty="0" smtClean="0">
                <a:solidFill>
                  <a:schemeClr val="tx1"/>
                </a:solidFill>
                <a:effectLst/>
                <a:latin typeface="+mn-lt"/>
                <a:ea typeface="+mn-ea"/>
                <a:cs typeface="+mn-cs"/>
                <a:hlinkClick r:id="rId3"/>
              </a:rPr>
              <a:t>can improve health</a:t>
            </a:r>
            <a:r>
              <a:rPr lang="en-US" sz="1200" b="0" i="0" kern="1200" dirty="0" smtClean="0">
                <a:solidFill>
                  <a:schemeClr val="tx1"/>
                </a:solidFill>
                <a:effectLst/>
                <a:latin typeface="+mn-lt"/>
                <a:ea typeface="+mn-ea"/>
                <a:cs typeface="+mn-cs"/>
              </a:rPr>
              <a:t>, according to the </a:t>
            </a:r>
            <a:r>
              <a:rPr lang="en-US" sz="1200" b="0" i="0" u="sng" kern="1200" dirty="0" smtClean="0">
                <a:solidFill>
                  <a:schemeClr val="tx1"/>
                </a:solidFill>
                <a:effectLst/>
                <a:latin typeface="+mn-lt"/>
                <a:ea typeface="+mn-ea"/>
                <a:cs typeface="+mn-cs"/>
                <a:hlinkClick r:id="rId4"/>
              </a:rPr>
              <a:t>World Health Organization</a:t>
            </a:r>
            <a:r>
              <a:rPr lang="en-US" sz="1200" b="0" i="0" kern="1200" dirty="0" smtClean="0">
                <a:solidFill>
                  <a:schemeClr val="tx1"/>
                </a:solidFill>
                <a:effectLst/>
                <a:latin typeface="+mn-lt"/>
                <a:ea typeface="+mn-ea"/>
                <a:cs typeface="+mn-cs"/>
              </a:rPr>
              <a:t>. People spend most of their time </a:t>
            </a:r>
            <a:r>
              <a:rPr lang="en-US" sz="1200" b="0" i="0" u="sng" kern="1200" dirty="0" smtClean="0">
                <a:solidFill>
                  <a:schemeClr val="tx1"/>
                </a:solidFill>
                <a:effectLst/>
                <a:latin typeface="+mn-lt"/>
                <a:ea typeface="+mn-ea"/>
                <a:cs typeface="+mn-cs"/>
                <a:hlinkClick r:id="rId5"/>
              </a:rPr>
              <a:t>indoors, at home,</a:t>
            </a:r>
            <a:r>
              <a:rPr lang="en-US" sz="1200" b="0" i="0" kern="1200" dirty="0" smtClean="0">
                <a:solidFill>
                  <a:schemeClr val="tx1"/>
                </a:solidFill>
                <a:effectLst/>
                <a:latin typeface="+mn-lt"/>
                <a:ea typeface="+mn-ea"/>
                <a:cs typeface="+mn-cs"/>
              </a:rPr>
              <a:t> especially young children, who are especially vulnerable, according to the Robert Wood Johnson Foundation. </a:t>
            </a:r>
            <a:r>
              <a:rPr lang="en-US" sz="1200" b="0" i="0" u="none" strike="noStrike"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Place can also affect </a:t>
            </a:r>
            <a:r>
              <a:rPr lang="en-US" sz="1200" b="0" i="0" u="sng" kern="1200" dirty="0" smtClean="0">
                <a:solidFill>
                  <a:schemeClr val="tx1"/>
                </a:solidFill>
                <a:effectLst/>
                <a:latin typeface="+mn-lt"/>
                <a:ea typeface="+mn-ea"/>
                <a:cs typeface="+mn-cs"/>
                <a:hlinkClick r:id="rId6"/>
              </a:rPr>
              <a:t>the air you breathe</a:t>
            </a:r>
            <a:r>
              <a:rPr lang="en-US" sz="1200" b="0" i="0" kern="1200" dirty="0" smtClean="0">
                <a:solidFill>
                  <a:schemeClr val="tx1"/>
                </a:solidFill>
                <a:effectLst/>
                <a:latin typeface="+mn-lt"/>
                <a:ea typeface="+mn-ea"/>
                <a:cs typeface="+mn-cs"/>
              </a:rPr>
              <a:t>. Residents in many neighborhoods, particularly low-income neighborhoods, are at risk for asthma and other lung diseases because of air pollution.</a:t>
            </a:r>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1148855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amount of money a person makes also has an effect on how healthy she or he can be. </a:t>
            </a:r>
            <a:r>
              <a:rPr lang="en-US" sz="1200" b="0" i="0" u="sng" kern="1200" dirty="0" smtClean="0">
                <a:solidFill>
                  <a:schemeClr val="tx1"/>
                </a:solidFill>
                <a:effectLst/>
                <a:latin typeface="+mn-lt"/>
                <a:ea typeface="+mn-ea"/>
                <a:cs typeface="+mn-cs"/>
                <a:hlinkClick r:id="rId3"/>
              </a:rPr>
              <a:t>Poverty is a major indicator of poor health</a:t>
            </a:r>
            <a:r>
              <a:rPr lang="en-US" sz="1200" b="0" i="0" kern="1200" dirty="0" smtClean="0">
                <a:solidFill>
                  <a:schemeClr val="tx1"/>
                </a:solidFill>
                <a:effectLst/>
                <a:latin typeface="+mn-lt"/>
                <a:ea typeface="+mn-ea"/>
                <a:cs typeface="+mn-cs"/>
              </a:rPr>
              <a:t>, and unsurprisingly, is linked to housing and education as well.</a:t>
            </a:r>
          </a:p>
          <a:p>
            <a:r>
              <a:rPr lang="en-US" sz="1200" b="0" i="0" kern="1200" dirty="0" smtClean="0">
                <a:solidFill>
                  <a:schemeClr val="tx1"/>
                </a:solidFill>
                <a:effectLst/>
                <a:latin typeface="+mn-lt"/>
                <a:ea typeface="+mn-ea"/>
                <a:cs typeface="+mn-cs"/>
              </a:rPr>
              <a:t>Income can affect someone's </a:t>
            </a:r>
            <a:r>
              <a:rPr lang="en-US" sz="1200" b="0" i="0" u="sng" kern="1200" dirty="0" smtClean="0">
                <a:solidFill>
                  <a:schemeClr val="tx1"/>
                </a:solidFill>
                <a:effectLst/>
                <a:latin typeface="+mn-lt"/>
                <a:ea typeface="+mn-ea"/>
                <a:cs typeface="+mn-cs"/>
                <a:hlinkClick r:id="rId4"/>
              </a:rPr>
              <a:t>access to health insurance</a:t>
            </a:r>
            <a:r>
              <a:rPr lang="en-US" sz="1200" b="0" i="0" kern="1200" dirty="0" smtClean="0">
                <a:solidFill>
                  <a:schemeClr val="tx1"/>
                </a:solidFill>
                <a:effectLst/>
                <a:latin typeface="+mn-lt"/>
                <a:ea typeface="+mn-ea"/>
                <a:cs typeface="+mn-cs"/>
              </a:rPr>
              <a:t>, which is often a factor in </a:t>
            </a:r>
            <a:r>
              <a:rPr lang="en-US" sz="1200" b="0" i="0" u="sng" kern="1200" dirty="0" smtClean="0">
                <a:solidFill>
                  <a:schemeClr val="tx1"/>
                </a:solidFill>
                <a:effectLst/>
                <a:latin typeface="+mn-lt"/>
                <a:ea typeface="+mn-ea"/>
                <a:cs typeface="+mn-cs"/>
                <a:hlinkClick r:id="rId5"/>
              </a:rPr>
              <a:t>how often a person gets medical attention</a:t>
            </a:r>
            <a:r>
              <a:rPr lang="en-US" sz="1200" b="0" i="0" kern="1200" dirty="0" smtClean="0">
                <a:solidFill>
                  <a:schemeClr val="tx1"/>
                </a:solidFill>
                <a:effectLst/>
                <a:latin typeface="+mn-lt"/>
                <a:ea typeface="+mn-ea"/>
                <a:cs typeface="+mn-cs"/>
              </a:rPr>
              <a:t> — or if they seek care at all. Better coverage means more preventive care. </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35884701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fact, </a:t>
            </a:r>
            <a:r>
              <a:rPr lang="en-US" sz="1200" b="0" i="0" u="sng" kern="1200" dirty="0" smtClean="0">
                <a:solidFill>
                  <a:schemeClr val="tx1"/>
                </a:solidFill>
                <a:effectLst/>
                <a:latin typeface="+mn-lt"/>
                <a:ea typeface="+mn-ea"/>
                <a:cs typeface="+mn-cs"/>
                <a:hlinkClick r:id="rId3"/>
              </a:rPr>
              <a:t>growing up poor</a:t>
            </a:r>
            <a:r>
              <a:rPr lang="en-US" sz="1200" b="0" i="0" kern="1200" dirty="0" smtClean="0">
                <a:solidFill>
                  <a:schemeClr val="tx1"/>
                </a:solidFill>
                <a:effectLst/>
                <a:latin typeface="+mn-lt"/>
                <a:ea typeface="+mn-ea"/>
                <a:cs typeface="+mn-cs"/>
              </a:rPr>
              <a:t> sets kids up for </a:t>
            </a:r>
            <a:r>
              <a:rPr lang="en-US" sz="1200" b="0" i="0" u="sng" kern="1200" dirty="0" smtClean="0">
                <a:solidFill>
                  <a:schemeClr val="tx1"/>
                </a:solidFill>
                <a:effectLst/>
                <a:latin typeface="+mn-lt"/>
                <a:ea typeface="+mn-ea"/>
                <a:cs typeface="+mn-cs"/>
                <a:hlinkClick r:id="rId4"/>
              </a:rPr>
              <a:t>a lifetime of health issues</a:t>
            </a:r>
            <a:endParaRPr lang="en-US" dirty="0" smtClean="0"/>
          </a:p>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5149679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92</a:t>
            </a:fld>
            <a:endParaRPr lang="en-US" dirty="0"/>
          </a:p>
        </p:txBody>
      </p:sp>
    </p:spTree>
    <p:extLst>
      <p:ext uri="{BB962C8B-B14F-4D97-AF65-F5344CB8AC3E}">
        <p14:creationId xmlns:p14="http://schemas.microsoft.com/office/powerpoint/2010/main" val="42137087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a:spLocks noGrp="1" noRot="1" noChangeAspect="1"/>
          </p:cNvSpPr>
          <p:nvPr>
            <p:ph type="sldImg" idx="2"/>
          </p:nvPr>
        </p:nvSpPr>
        <p:spPr>
          <a:xfrm>
            <a:off x="407988" y="698500"/>
            <a:ext cx="6194425" cy="34845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6" name="Shape 846"/>
          <p:cNvSpPr txBox="1">
            <a:spLocks noGrp="1"/>
          </p:cNvSpPr>
          <p:nvPr>
            <p:ph type="body" idx="1"/>
          </p:nvPr>
        </p:nvSpPr>
        <p:spPr>
          <a:xfrm>
            <a:off x="701041" y="4415790"/>
            <a:ext cx="5608319" cy="4183380"/>
          </a:xfrm>
          <a:prstGeom prst="rect">
            <a:avLst/>
          </a:prstGeom>
          <a:noFill/>
          <a:ln>
            <a:noFill/>
          </a:ln>
        </p:spPr>
        <p:txBody>
          <a:bodyPr lIns="93160" tIns="93160" rIns="93160" bIns="93160" anchor="t" anchorCtr="0">
            <a:noAutofit/>
          </a:bodyPr>
          <a:lstStyle/>
          <a:p>
            <a:pPr>
              <a:buClr>
                <a:schemeClr val="dk1"/>
              </a:buClr>
              <a:buSzPct val="25000"/>
            </a:pPr>
            <a:endParaRPr dirty="0"/>
          </a:p>
        </p:txBody>
      </p:sp>
    </p:spTree>
    <p:extLst>
      <p:ext uri="{BB962C8B-B14F-4D97-AF65-F5344CB8AC3E}">
        <p14:creationId xmlns:p14="http://schemas.microsoft.com/office/powerpoint/2010/main" val="29166773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Shape 853"/>
          <p:cNvSpPr>
            <a:spLocks noGrp="1" noRot="1" noChangeAspect="1"/>
          </p:cNvSpPr>
          <p:nvPr>
            <p:ph type="sldImg" idx="2"/>
          </p:nvPr>
        </p:nvSpPr>
        <p:spPr>
          <a:xfrm>
            <a:off x="407988" y="698500"/>
            <a:ext cx="6194425" cy="34845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4" name="Shape 854"/>
          <p:cNvSpPr txBox="1">
            <a:spLocks noGrp="1"/>
          </p:cNvSpPr>
          <p:nvPr>
            <p:ph type="body" idx="1"/>
          </p:nvPr>
        </p:nvSpPr>
        <p:spPr>
          <a:xfrm>
            <a:off x="701041" y="4415790"/>
            <a:ext cx="5608319" cy="4183380"/>
          </a:xfrm>
          <a:prstGeom prst="rect">
            <a:avLst/>
          </a:prstGeom>
          <a:noFill/>
          <a:ln>
            <a:noFill/>
          </a:ln>
        </p:spPr>
        <p:txBody>
          <a:bodyPr lIns="93160" tIns="93160" rIns="93160" bIns="93160" anchor="t" anchorCtr="0">
            <a:noAutofit/>
          </a:bodyPr>
          <a:lstStyle/>
          <a:p>
            <a:pPr>
              <a:buClr>
                <a:schemeClr val="dk1"/>
              </a:buClr>
              <a:buSzPct val="25000"/>
            </a:pPr>
            <a:endParaRPr dirty="0"/>
          </a:p>
        </p:txBody>
      </p:sp>
    </p:spTree>
    <p:extLst>
      <p:ext uri="{BB962C8B-B14F-4D97-AF65-F5344CB8AC3E}">
        <p14:creationId xmlns:p14="http://schemas.microsoft.com/office/powerpoint/2010/main" val="36989027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a:spLocks noGrp="1" noRot="1" noChangeAspect="1"/>
          </p:cNvSpPr>
          <p:nvPr>
            <p:ph type="sldImg" idx="2"/>
          </p:nvPr>
        </p:nvSpPr>
        <p:spPr>
          <a:xfrm>
            <a:off x="407988" y="698500"/>
            <a:ext cx="6194425" cy="34845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2" name="Shape 862"/>
          <p:cNvSpPr txBox="1">
            <a:spLocks noGrp="1"/>
          </p:cNvSpPr>
          <p:nvPr>
            <p:ph type="body" idx="1"/>
          </p:nvPr>
        </p:nvSpPr>
        <p:spPr>
          <a:xfrm>
            <a:off x="701041" y="4415790"/>
            <a:ext cx="5608319" cy="4183380"/>
          </a:xfrm>
          <a:prstGeom prst="rect">
            <a:avLst/>
          </a:prstGeom>
          <a:noFill/>
          <a:ln>
            <a:noFill/>
          </a:ln>
        </p:spPr>
        <p:txBody>
          <a:bodyPr lIns="93160" tIns="93160" rIns="93160" bIns="93160" anchor="t" anchorCtr="0">
            <a:noAutofit/>
          </a:bodyPr>
          <a:lstStyle/>
          <a:p>
            <a:pPr>
              <a:buClr>
                <a:srgbClr val="333333"/>
              </a:buClr>
              <a:buSzPct val="25000"/>
            </a:pPr>
            <a:endParaRPr lang="en" dirty="0">
              <a:solidFill>
                <a:srgbClr val="333333"/>
              </a:solidFill>
              <a:highlight>
                <a:srgbClr val="FFFFFF"/>
              </a:highlight>
            </a:endParaRPr>
          </a:p>
        </p:txBody>
      </p:sp>
    </p:spTree>
    <p:extLst>
      <p:ext uri="{BB962C8B-B14F-4D97-AF65-F5344CB8AC3E}">
        <p14:creationId xmlns:p14="http://schemas.microsoft.com/office/powerpoint/2010/main" val="37630368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a:spLocks noGrp="1" noRot="1" noChangeAspect="1"/>
          </p:cNvSpPr>
          <p:nvPr>
            <p:ph type="sldImg" idx="2"/>
          </p:nvPr>
        </p:nvSpPr>
        <p:spPr>
          <a:xfrm>
            <a:off x="407988" y="698500"/>
            <a:ext cx="6194425" cy="34845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0" name="Shape 870"/>
          <p:cNvSpPr txBox="1">
            <a:spLocks noGrp="1"/>
          </p:cNvSpPr>
          <p:nvPr>
            <p:ph type="body" idx="1"/>
          </p:nvPr>
        </p:nvSpPr>
        <p:spPr>
          <a:xfrm>
            <a:off x="701041" y="4415790"/>
            <a:ext cx="5608319" cy="4183380"/>
          </a:xfrm>
          <a:prstGeom prst="rect">
            <a:avLst/>
          </a:prstGeom>
          <a:noFill/>
          <a:ln>
            <a:noFill/>
          </a:ln>
        </p:spPr>
        <p:txBody>
          <a:bodyPr lIns="93160" tIns="93160" rIns="93160" bIns="93160" anchor="t" anchorCtr="0">
            <a:noAutofit/>
          </a:bodyPr>
          <a:lstStyle/>
          <a:p>
            <a:pPr>
              <a:buClr>
                <a:schemeClr val="dk1"/>
              </a:buClr>
              <a:buSzPct val="25000"/>
            </a:pPr>
            <a:endParaRPr dirty="0"/>
          </a:p>
        </p:txBody>
      </p:sp>
    </p:spTree>
    <p:extLst>
      <p:ext uri="{BB962C8B-B14F-4D97-AF65-F5344CB8AC3E}">
        <p14:creationId xmlns:p14="http://schemas.microsoft.com/office/powerpoint/2010/main" val="31926421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a:spLocks noGrp="1" noRot="1" noChangeAspect="1"/>
          </p:cNvSpPr>
          <p:nvPr>
            <p:ph type="sldImg" idx="2"/>
          </p:nvPr>
        </p:nvSpPr>
        <p:spPr>
          <a:xfrm>
            <a:off x="407988" y="698500"/>
            <a:ext cx="6194425" cy="34845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8" name="Shape 878"/>
          <p:cNvSpPr txBox="1">
            <a:spLocks noGrp="1"/>
          </p:cNvSpPr>
          <p:nvPr>
            <p:ph type="body" idx="1"/>
          </p:nvPr>
        </p:nvSpPr>
        <p:spPr>
          <a:xfrm>
            <a:off x="701041" y="4415790"/>
            <a:ext cx="5608319" cy="4183380"/>
          </a:xfrm>
          <a:prstGeom prst="rect">
            <a:avLst/>
          </a:prstGeom>
          <a:noFill/>
          <a:ln>
            <a:noFill/>
          </a:ln>
        </p:spPr>
        <p:txBody>
          <a:bodyPr lIns="93160" tIns="93160" rIns="93160" bIns="93160" anchor="t" anchorCtr="0">
            <a:noAutofit/>
          </a:bodyPr>
          <a:lstStyle/>
          <a:p>
            <a:pPr>
              <a:buClr>
                <a:schemeClr val="dk2"/>
              </a:buClr>
              <a:buSzPct val="25000"/>
            </a:pPr>
            <a:endParaRPr lang="en" sz="1200" dirty="0">
              <a:solidFill>
                <a:schemeClr val="dk2"/>
              </a:solidFill>
              <a:highlight>
                <a:srgbClr val="FFFFFF"/>
              </a:highlight>
            </a:endParaRPr>
          </a:p>
        </p:txBody>
      </p:sp>
    </p:spTree>
    <p:extLst>
      <p:ext uri="{BB962C8B-B14F-4D97-AF65-F5344CB8AC3E}">
        <p14:creationId xmlns:p14="http://schemas.microsoft.com/office/powerpoint/2010/main" val="8921745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a:spLocks noGrp="1" noRot="1" noChangeAspect="1"/>
          </p:cNvSpPr>
          <p:nvPr>
            <p:ph type="sldImg" idx="2"/>
          </p:nvPr>
        </p:nvSpPr>
        <p:spPr>
          <a:xfrm>
            <a:off x="407988" y="698500"/>
            <a:ext cx="6194425" cy="34845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6" name="Shape 886"/>
          <p:cNvSpPr txBox="1">
            <a:spLocks noGrp="1"/>
          </p:cNvSpPr>
          <p:nvPr>
            <p:ph type="body" idx="1"/>
          </p:nvPr>
        </p:nvSpPr>
        <p:spPr>
          <a:xfrm>
            <a:off x="701041" y="4415790"/>
            <a:ext cx="5608319" cy="4183380"/>
          </a:xfrm>
          <a:prstGeom prst="rect">
            <a:avLst/>
          </a:prstGeom>
          <a:noFill/>
          <a:ln>
            <a:noFill/>
          </a:ln>
        </p:spPr>
        <p:txBody>
          <a:bodyPr lIns="93160" tIns="93160" rIns="93160" bIns="93160" anchor="t" anchorCtr="0">
            <a:noAutofit/>
          </a:bodyPr>
          <a:lstStyle/>
          <a:p>
            <a:pPr>
              <a:buClr>
                <a:schemeClr val="dk1"/>
              </a:buClr>
              <a:buSzPct val="25000"/>
            </a:pPr>
            <a:endParaRPr dirty="0"/>
          </a:p>
        </p:txBody>
      </p:sp>
    </p:spTree>
    <p:extLst>
      <p:ext uri="{BB962C8B-B14F-4D97-AF65-F5344CB8AC3E}">
        <p14:creationId xmlns:p14="http://schemas.microsoft.com/office/powerpoint/2010/main" val="173248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0"/>
            <a:ext cx="6556375" cy="3689350"/>
          </a:xfrm>
        </p:spPr>
      </p:sp>
      <p:sp>
        <p:nvSpPr>
          <p:cNvPr id="3" name="Notes Placeholder 2"/>
          <p:cNvSpPr>
            <a:spLocks noGrp="1"/>
          </p:cNvSpPr>
          <p:nvPr>
            <p:ph type="body" idx="1"/>
            <p:custDataLst>
              <p:tags r:id="rId1"/>
            </p:custDataLst>
          </p:nvPr>
        </p:nvSpPr>
        <p:spPr/>
        <p:txBody>
          <a:bodyPr/>
          <a:lstStyle/>
          <a:p>
            <a:r>
              <a:rPr lang="en-US" baseline="0" dirty="0" smtClean="0"/>
              <a:t>Raise your hands if you are familiar with the SDH and their influences on health.</a:t>
            </a:r>
          </a:p>
          <a:p>
            <a:endParaRPr lang="en-US" baseline="0" dirty="0" smtClean="0"/>
          </a:p>
          <a:p>
            <a:r>
              <a:rPr lang="en-US" baseline="0" dirty="0" smtClean="0"/>
              <a:t>Name some and why they are important.</a:t>
            </a:r>
          </a:p>
          <a:p>
            <a:endParaRPr lang="en-US" baseline="0" dirty="0" smtClean="0"/>
          </a:p>
          <a:p>
            <a:r>
              <a:rPr lang="en-US" baseline="0" dirty="0" smtClean="0"/>
              <a:t>The above represent determinants of health: </a:t>
            </a:r>
            <a:r>
              <a:rPr lang="en-US" dirty="0" smtClean="0"/>
              <a:t>The range of personal, social, economic, and environmental factors that influence health status are known as determinants of health.</a:t>
            </a:r>
          </a:p>
          <a:p>
            <a:r>
              <a:rPr lang="en-US" dirty="0" smtClean="0"/>
              <a:t> </a:t>
            </a:r>
          </a:p>
          <a:p>
            <a:r>
              <a:rPr lang="en-US" dirty="0" smtClean="0"/>
              <a:t>Determinants of health fall under several broad categories:</a:t>
            </a:r>
          </a:p>
          <a:p>
            <a:r>
              <a:rPr lang="en-US" dirty="0" smtClean="0"/>
              <a:t> </a:t>
            </a:r>
          </a:p>
          <a:p>
            <a:r>
              <a:rPr lang="en-US" dirty="0" smtClean="0">
                <a:hlinkClick r:id="rId4"/>
              </a:rPr>
              <a:t>Policymaking</a:t>
            </a:r>
            <a:endParaRPr lang="en-US" dirty="0" smtClean="0"/>
          </a:p>
          <a:p>
            <a:r>
              <a:rPr lang="en-US" dirty="0" smtClean="0">
                <a:hlinkClick r:id="rId5"/>
              </a:rPr>
              <a:t>Social factors</a:t>
            </a:r>
            <a:endParaRPr lang="en-US" dirty="0" smtClean="0"/>
          </a:p>
          <a:p>
            <a:r>
              <a:rPr lang="en-US" dirty="0" smtClean="0">
                <a:hlinkClick r:id="rId6"/>
              </a:rPr>
              <a:t>Health services</a:t>
            </a:r>
            <a:endParaRPr lang="en-US" dirty="0" smtClean="0"/>
          </a:p>
          <a:p>
            <a:r>
              <a:rPr lang="en-US" dirty="0" smtClean="0">
                <a:hlinkClick r:id="rId7"/>
              </a:rPr>
              <a:t>Individual behavior</a:t>
            </a:r>
            <a:endParaRPr lang="en-US" dirty="0" smtClean="0"/>
          </a:p>
          <a:p>
            <a:r>
              <a:rPr lang="en-US" dirty="0" smtClean="0">
                <a:hlinkClick r:id="rId8"/>
              </a:rPr>
              <a:t>Biology and genetics</a:t>
            </a:r>
            <a:endParaRPr lang="en-US" dirty="0" smtClean="0"/>
          </a:p>
          <a:p>
            <a:r>
              <a:rPr lang="en-US" dirty="0" smtClean="0"/>
              <a:t>It is the interrelationships among these factors that determine individual and population health. Because of this, interventions that target multiple determinants of health are most likely to be effective. Determinants of health reach beyond the boundaries of traditional health care and public health sectors; sectors such as education, housing, transportation, agriculture, and environment can be important allies in improving population health.</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2FF4FA77-0C4C-48BF-ABF4-E4B7CDC44AB5}" type="slidenum">
              <a:rPr lang="en-US" smtClean="0"/>
              <a:t>11</a:t>
            </a:fld>
            <a:endParaRPr lang="en-US" dirty="0"/>
          </a:p>
        </p:txBody>
      </p:sp>
    </p:spTree>
    <p:extLst>
      <p:ext uri="{BB962C8B-B14F-4D97-AF65-F5344CB8AC3E}">
        <p14:creationId xmlns:p14="http://schemas.microsoft.com/office/powerpoint/2010/main" val="1494542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2622" r="1149" b="17503"/>
          <a:stretch/>
        </p:blipFill>
        <p:spPr bwMode="auto">
          <a:xfrm>
            <a:off x="0" y="0"/>
            <a:ext cx="9144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342900"/>
            <a:ext cx="6781800" cy="2305050"/>
          </a:xfrm>
        </p:spPr>
        <p:txBody>
          <a:bodyPr anchor="b">
            <a:normAutofit/>
          </a:bodyPr>
          <a:lstStyle>
            <a:lvl1pPr>
              <a:defRPr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800" y="2800350"/>
            <a:ext cx="6781800" cy="1447800"/>
          </a:xfrm>
        </p:spPr>
        <p:txBody>
          <a:bodyPr>
            <a:normAutofit/>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0" y="4401889"/>
            <a:ext cx="2773451" cy="466674"/>
          </a:xfrm>
          <a:prstGeom prst="rect">
            <a:avLst/>
          </a:prstGeom>
        </p:spPr>
      </p:pic>
    </p:spTree>
    <p:extLst>
      <p:ext uri="{BB962C8B-B14F-4D97-AF65-F5344CB8AC3E}">
        <p14:creationId xmlns:p14="http://schemas.microsoft.com/office/powerpoint/2010/main" val="323856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9383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76200" y="4781550"/>
            <a:ext cx="838200" cy="273050"/>
          </a:xfrm>
          <a:prstGeom prst="rect">
            <a:avLst/>
          </a:prstGeom>
        </p:spPr>
        <p:txBody>
          <a:bodyPr/>
          <a:lstStyle>
            <a:lvl1pPr>
              <a:defRPr sz="1000"/>
            </a:lvl1pPr>
          </a:lstStyle>
          <a:p>
            <a:pPr>
              <a:defRPr/>
            </a:pPr>
            <a:r>
              <a:rPr lang="en-US" dirty="0" smtClean="0"/>
              <a:t>M. Bittle 2019</a:t>
            </a:r>
            <a:endParaRPr lang="en-US" dirty="0"/>
          </a:p>
        </p:txBody>
      </p:sp>
      <p:sp>
        <p:nvSpPr>
          <p:cNvPr id="3" name="Rectangle 6"/>
          <p:cNvSpPr>
            <a:spLocks noGrp="1" noChangeArrowheads="1"/>
          </p:cNvSpPr>
          <p:nvPr>
            <p:ph type="sldNum" sz="quarter" idx="11"/>
          </p:nvPr>
        </p:nvSpPr>
        <p:spPr/>
        <p:txBody>
          <a:bodyPr/>
          <a:lstStyle>
            <a:lvl1pPr>
              <a:defRPr/>
            </a:lvl1pPr>
          </a:lstStyle>
          <a:p>
            <a:pPr>
              <a:defRPr/>
            </a:pPr>
            <a:fld id="{576F8D63-C64F-446D-8FC8-0A154528CFBD}" type="slidenum">
              <a:rPr lang="en-US" altLang="en-US"/>
              <a:pPr>
                <a:defRPr/>
              </a:pPr>
              <a:t>‹#›</a:t>
            </a:fld>
            <a:endParaRPr lang="en-US" altLang="en-US" dirty="0"/>
          </a:p>
        </p:txBody>
      </p:sp>
    </p:spTree>
    <p:extLst>
      <p:ext uri="{BB962C8B-B14F-4D97-AF65-F5344CB8AC3E}">
        <p14:creationId xmlns:p14="http://schemas.microsoft.com/office/powerpoint/2010/main" val="11418702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lumn content">
    <p:bg>
      <p:bgPr>
        <a:solidFill>
          <a:srgbClr val="FCFCFC"/>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149315" y="53975"/>
            <a:ext cx="8858161" cy="857250"/>
          </a:xfrm>
          <a:prstGeom prst="rect">
            <a:avLst/>
          </a:prstGeom>
        </p:spPr>
        <p:txBody>
          <a:bodyPr vert="horz" lIns="91440" tIns="45720" rIns="91440" bIns="45720" rtlCol="0" anchor="ctr">
            <a:normAutofit/>
          </a:bodyPr>
          <a:lstStyle>
            <a:lvl1pPr>
              <a:defRPr baseline="0"/>
            </a:lvl1pPr>
          </a:lstStyle>
          <a:p>
            <a:r>
              <a:rPr lang="en-US" dirty="0" smtClean="0"/>
              <a:t>Click to add slide title for slide with two columns of content</a:t>
            </a:r>
            <a:endParaRPr lang="en-US" dirty="0"/>
          </a:p>
        </p:txBody>
      </p:sp>
      <p:sp>
        <p:nvSpPr>
          <p:cNvPr id="8" name="Content Placeholder 1"/>
          <p:cNvSpPr>
            <a:spLocks noGrp="1"/>
          </p:cNvSpPr>
          <p:nvPr>
            <p:ph idx="13" hasCustomPrompt="1"/>
          </p:nvPr>
        </p:nvSpPr>
        <p:spPr>
          <a:xfrm>
            <a:off x="149314" y="1200151"/>
            <a:ext cx="4391514" cy="3394472"/>
          </a:xfrm>
        </p:spPr>
        <p:txBody>
          <a:bodyPr/>
          <a:lstStyle>
            <a:lvl1pPr marL="216694" indent="-216694">
              <a:buFont typeface="Arial" panose="020B0604020202020204" pitchFamily="34" charset="0"/>
              <a:buChar char="►"/>
              <a:defRPr baseline="0"/>
            </a:lvl1pPr>
            <a:lvl2pPr marL="426244" indent="-213122">
              <a:buFont typeface="Arial" panose="020B0604020202020204" pitchFamily="34" charset="0"/>
              <a:buChar char="►"/>
              <a:defRPr/>
            </a:lvl2pPr>
            <a:lvl3pPr marL="606029" indent="-176213">
              <a:buFont typeface="Arial" panose="020B0604020202020204" pitchFamily="34" charset="0"/>
              <a:buChar char="●"/>
              <a:tabLst/>
              <a:defRPr/>
            </a:lvl3pPr>
            <a:lvl4pPr marL="1028700" indent="0">
              <a:buNone/>
              <a:defRPr/>
            </a:lvl4pPr>
            <a:lvl5pPr marL="1371600" indent="0">
              <a:buNone/>
              <a:defRPr/>
            </a:lvl5pPr>
          </a:lstStyle>
          <a:p>
            <a:pPr lvl="0"/>
            <a:r>
              <a:rPr lang="en-US" dirty="0" smtClean="0"/>
              <a:t>Click to add first-level bullet</a:t>
            </a:r>
          </a:p>
          <a:p>
            <a:pPr lvl="1"/>
            <a:r>
              <a:rPr lang="en-US" dirty="0" smtClean="0"/>
              <a:t>Second level</a:t>
            </a:r>
          </a:p>
          <a:p>
            <a:pPr lvl="2"/>
            <a:r>
              <a:rPr lang="en-US" dirty="0" smtClean="0"/>
              <a:t>Third level</a:t>
            </a:r>
          </a:p>
        </p:txBody>
      </p:sp>
      <p:sp>
        <p:nvSpPr>
          <p:cNvPr id="7" name="Content Placeholder 2"/>
          <p:cNvSpPr>
            <a:spLocks noGrp="1"/>
          </p:cNvSpPr>
          <p:nvPr>
            <p:ph idx="12" hasCustomPrompt="1"/>
          </p:nvPr>
        </p:nvSpPr>
        <p:spPr>
          <a:xfrm>
            <a:off x="4615268" y="1201423"/>
            <a:ext cx="4392207" cy="3394472"/>
          </a:xfrm>
          <a:prstGeom prst="rect">
            <a:avLst/>
          </a:prstGeom>
          <a:ln>
            <a:solidFill>
              <a:schemeClr val="bg1">
                <a:lumMod val="75000"/>
              </a:schemeClr>
            </a:solidFill>
          </a:ln>
        </p:spPr>
        <p:txBody>
          <a:bodyPr vert="horz" lIns="91440" tIns="45720" rIns="91440" bIns="45720" rtlCol="0">
            <a:normAutofit/>
          </a:bodyPr>
          <a:lstStyle>
            <a:lvl1pPr marL="216694" indent="-216694">
              <a:buFont typeface="Arial" panose="020B0604020202020204" pitchFamily="34" charset="0"/>
              <a:buChar char="►"/>
              <a:defRPr lang="en-US" sz="1350" kern="1200" baseline="0" dirty="0" smtClean="0">
                <a:solidFill>
                  <a:schemeClr val="tx1"/>
                </a:solidFill>
                <a:latin typeface="+mn-lt"/>
                <a:ea typeface="+mn-ea"/>
                <a:cs typeface="+mn-cs"/>
              </a:defRPr>
            </a:lvl1pPr>
            <a:lvl2pPr marL="426244" indent="-213122">
              <a:buFont typeface="Arial" panose="020B0604020202020204" pitchFamily="34" charset="0"/>
              <a:buChar char="►"/>
              <a:defRPr/>
            </a:lvl2pPr>
            <a:lvl3pPr marL="598885" indent="-172641">
              <a:buFont typeface="Arial" panose="020B0604020202020204" pitchFamily="34" charset="0"/>
              <a:buChar char="●"/>
              <a:defRPr/>
            </a:lvl3pPr>
          </a:lstStyle>
          <a:p>
            <a:pPr lvl="0"/>
            <a:r>
              <a:rPr lang="en-US" dirty="0" smtClean="0"/>
              <a:t>Click to add first-level bullet</a:t>
            </a:r>
          </a:p>
          <a:p>
            <a:pPr lvl="1"/>
            <a:r>
              <a:rPr lang="en-US" dirty="0" smtClean="0"/>
              <a:t>Second level</a:t>
            </a:r>
          </a:p>
          <a:p>
            <a:pPr lvl="2"/>
            <a:r>
              <a:rPr lang="en-US" dirty="0" smtClean="0"/>
              <a:t>Third level</a:t>
            </a:r>
          </a:p>
        </p:txBody>
      </p:sp>
      <p:sp>
        <p:nvSpPr>
          <p:cNvPr id="10" name="Source"/>
          <p:cNvSpPr>
            <a:spLocks noGrp="1"/>
          </p:cNvSpPr>
          <p:nvPr>
            <p:ph idx="11" hasCustomPrompt="1"/>
          </p:nvPr>
        </p:nvSpPr>
        <p:spPr>
          <a:xfrm>
            <a:off x="149315" y="4784090"/>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685800" rtl="0" eaLnBrk="0" fontAlgn="base" latinLnBrk="0" hangingPunct="0">
              <a:lnSpc>
                <a:spcPct val="100000"/>
              </a:lnSpc>
              <a:spcBef>
                <a:spcPts val="0"/>
              </a:spcBef>
              <a:spcAft>
                <a:spcPct val="0"/>
              </a:spcAft>
              <a:buClr>
                <a:srgbClr val="B50D0D"/>
              </a:buClr>
              <a:buSzPct val="100000"/>
              <a:buFont typeface="Wingdings" pitchFamily="-1" charset="2"/>
              <a:buNone/>
              <a:tabLst/>
              <a:defRPr sz="900" baseline="0">
                <a:solidFill>
                  <a:srgbClr val="000000"/>
                </a:solidFill>
                <a:latin typeface="Calibri"/>
                <a:cs typeface="Calibri"/>
              </a:defRPr>
            </a:lvl1pPr>
            <a:lvl2pPr marL="561975" indent="-304800">
              <a:spcBef>
                <a:spcPts val="0"/>
              </a:spcBef>
              <a:buClr>
                <a:srgbClr val="B50D0D"/>
              </a:buClr>
              <a:buFont typeface="Lucida Grande"/>
              <a:buNone/>
              <a:defRPr sz="750">
                <a:latin typeface="Georgia"/>
                <a:cs typeface="Georgia"/>
              </a:defRPr>
            </a:lvl2pPr>
            <a:lvl3pPr marL="600075" indent="257175">
              <a:spcBef>
                <a:spcPts val="0"/>
              </a:spcBef>
              <a:buClr>
                <a:srgbClr val="B50D0D"/>
              </a:buClr>
              <a:buNone/>
              <a:defRPr sz="750" baseline="0">
                <a:latin typeface="Georgia"/>
                <a:cs typeface="Georgia"/>
              </a:defRPr>
            </a:lvl3pPr>
            <a:lvl4pPr>
              <a:buClr>
                <a:srgbClr val="B50D0D"/>
              </a:buClr>
              <a:defRPr sz="2100"/>
            </a:lvl4pPr>
            <a:lvl5pPr>
              <a:buClr>
                <a:srgbClr val="B50D0D"/>
              </a:buClr>
              <a:defRPr sz="2100"/>
            </a:lvl5pPr>
          </a:lstStyle>
          <a:p>
            <a:pPr lvl="0"/>
            <a:r>
              <a:rPr lang="en-US" dirty="0" smtClean="0"/>
              <a:t>Click to add source information</a:t>
            </a:r>
          </a:p>
        </p:txBody>
      </p:sp>
    </p:spTree>
    <p:extLst>
      <p:ext uri="{BB962C8B-B14F-4D97-AF65-F5344CB8AC3E}">
        <p14:creationId xmlns:p14="http://schemas.microsoft.com/office/powerpoint/2010/main" val="641870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add slide title for slide with bullets</a:t>
            </a:r>
            <a:endParaRPr lang="en-US" dirty="0"/>
          </a:p>
        </p:txBody>
      </p:sp>
      <p:sp>
        <p:nvSpPr>
          <p:cNvPr id="3" name="Content Placeholder 1"/>
          <p:cNvSpPr>
            <a:spLocks noGrp="1"/>
          </p:cNvSpPr>
          <p:nvPr>
            <p:ph idx="1" hasCustomPrompt="1"/>
          </p:nvPr>
        </p:nvSpPr>
        <p:spPr/>
        <p:txBody>
          <a:bodyPr/>
          <a:lstStyle>
            <a:lvl1pPr marL="216694" indent="-216694">
              <a:buFont typeface="Arial" panose="020B0604020202020204" pitchFamily="34" charset="0"/>
              <a:buChar char="►"/>
              <a:defRPr baseline="0"/>
            </a:lvl1pPr>
            <a:lvl2pPr marL="426244" indent="-213122">
              <a:buFont typeface="Arial" panose="020B0604020202020204" pitchFamily="34" charset="0"/>
              <a:buChar char="►"/>
              <a:defRPr/>
            </a:lvl2pPr>
            <a:lvl3pPr marL="606029" indent="-176213">
              <a:buFont typeface="Arial" panose="020B0604020202020204" pitchFamily="34" charset="0"/>
              <a:buChar char="●"/>
              <a:tabLst/>
              <a:defRPr/>
            </a:lvl3pPr>
            <a:lvl4pPr marL="1028700" indent="0">
              <a:buNone/>
              <a:defRPr/>
            </a:lvl4pPr>
            <a:lvl5pPr marL="1371600" indent="0">
              <a:buNone/>
              <a:defRPr/>
            </a:lvl5pPr>
          </a:lstStyle>
          <a:p>
            <a:pPr lvl="0"/>
            <a:r>
              <a:rPr lang="en-US" dirty="0" smtClean="0"/>
              <a:t>Click to add first-level bullet</a:t>
            </a:r>
          </a:p>
          <a:p>
            <a:pPr lvl="1"/>
            <a:r>
              <a:rPr lang="en-US" dirty="0" smtClean="0"/>
              <a:t>Second level</a:t>
            </a:r>
          </a:p>
          <a:p>
            <a:pPr lvl="2"/>
            <a:r>
              <a:rPr lang="en-US" dirty="0" smtClean="0"/>
              <a:t>Third level</a:t>
            </a:r>
          </a:p>
        </p:txBody>
      </p:sp>
      <p:sp>
        <p:nvSpPr>
          <p:cNvPr id="5" name="Source"/>
          <p:cNvSpPr>
            <a:spLocks noGrp="1"/>
          </p:cNvSpPr>
          <p:nvPr>
            <p:ph idx="11" hasCustomPrompt="1"/>
          </p:nvPr>
        </p:nvSpPr>
        <p:spPr>
          <a:xfrm>
            <a:off x="149315" y="4784090"/>
            <a:ext cx="8131087"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685800" rtl="0" eaLnBrk="0" fontAlgn="base" latinLnBrk="0" hangingPunct="0">
              <a:lnSpc>
                <a:spcPct val="100000"/>
              </a:lnSpc>
              <a:spcBef>
                <a:spcPts val="0"/>
              </a:spcBef>
              <a:spcAft>
                <a:spcPct val="0"/>
              </a:spcAft>
              <a:buClr>
                <a:srgbClr val="B50D0D"/>
              </a:buClr>
              <a:buSzPct val="100000"/>
              <a:buFont typeface="Wingdings" pitchFamily="-1" charset="2"/>
              <a:buNone/>
              <a:tabLst/>
              <a:defRPr sz="900" baseline="0">
                <a:solidFill>
                  <a:srgbClr val="000000"/>
                </a:solidFill>
                <a:latin typeface="Calibri"/>
                <a:cs typeface="Calibri"/>
              </a:defRPr>
            </a:lvl1pPr>
            <a:lvl2pPr marL="561975" indent="-304800">
              <a:spcBef>
                <a:spcPts val="0"/>
              </a:spcBef>
              <a:buClr>
                <a:srgbClr val="B50D0D"/>
              </a:buClr>
              <a:buFont typeface="Lucida Grande"/>
              <a:buNone/>
              <a:defRPr sz="750">
                <a:latin typeface="Georgia"/>
                <a:cs typeface="Georgia"/>
              </a:defRPr>
            </a:lvl2pPr>
            <a:lvl3pPr marL="600075" indent="257175">
              <a:spcBef>
                <a:spcPts val="0"/>
              </a:spcBef>
              <a:buClr>
                <a:srgbClr val="B50D0D"/>
              </a:buClr>
              <a:buNone/>
              <a:defRPr sz="750" baseline="0">
                <a:latin typeface="Georgia"/>
                <a:cs typeface="Georgia"/>
              </a:defRPr>
            </a:lvl3pPr>
            <a:lvl4pPr>
              <a:buClr>
                <a:srgbClr val="B50D0D"/>
              </a:buClr>
              <a:defRPr sz="2100"/>
            </a:lvl4pPr>
            <a:lvl5pPr>
              <a:buClr>
                <a:srgbClr val="B50D0D"/>
              </a:buClr>
              <a:defRPr sz="2100"/>
            </a:lvl5pPr>
          </a:lstStyle>
          <a:p>
            <a:pPr lvl="0"/>
            <a:r>
              <a:rPr lang="en-US" dirty="0" smtClean="0"/>
              <a:t>Click to add source information</a:t>
            </a:r>
          </a:p>
        </p:txBody>
      </p:sp>
    </p:spTree>
    <p:extLst>
      <p:ext uri="{BB962C8B-B14F-4D97-AF65-F5344CB8AC3E}">
        <p14:creationId xmlns:p14="http://schemas.microsoft.com/office/powerpoint/2010/main" val="6865242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5"/>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r>
              <a:rPr lang="en-US" dirty="0" smtClean="0"/>
              <a:t>M. Bittle 2019</a:t>
            </a:r>
            <a:endParaRPr lang="en-US" dirty="0"/>
          </a:p>
        </p:txBody>
      </p:sp>
      <p:sp>
        <p:nvSpPr>
          <p:cNvPr id="5" name="Rectangle 6"/>
          <p:cNvSpPr>
            <a:spLocks noGrp="1" noChangeArrowheads="1"/>
          </p:cNvSpPr>
          <p:nvPr>
            <p:ph type="sldNum" sz="quarter" idx="11"/>
          </p:nvPr>
        </p:nvSpPr>
        <p:spPr/>
        <p:txBody>
          <a:bodyPr/>
          <a:lstStyle>
            <a:lvl1pPr>
              <a:defRPr/>
            </a:lvl1pPr>
          </a:lstStyle>
          <a:p>
            <a:pPr>
              <a:defRPr/>
            </a:pPr>
            <a:fld id="{BEDFDEFD-CB94-4B8C-950E-A3C2C0FB9D47}" type="slidenum">
              <a:rPr lang="en-US" altLang="en-US"/>
              <a:pPr>
                <a:defRPr/>
              </a:pPr>
              <a:t>‹#›</a:t>
            </a:fld>
            <a:endParaRPr lang="en-US" altLang="en-US" dirty="0"/>
          </a:p>
        </p:txBody>
      </p:sp>
    </p:spTree>
    <p:extLst>
      <p:ext uri="{BB962C8B-B14F-4D97-AF65-F5344CB8AC3E}">
        <p14:creationId xmlns:p14="http://schemas.microsoft.com/office/powerpoint/2010/main" val="48228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2622" r="1149" b="17503"/>
          <a:stretch/>
        </p:blipFill>
        <p:spPr bwMode="auto">
          <a:xfrm>
            <a:off x="0" y="0"/>
            <a:ext cx="9144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38401" y="2212739"/>
            <a:ext cx="4267199" cy="718020"/>
          </a:xfrm>
          <a:prstGeom prst="rect">
            <a:avLst/>
          </a:prstGeom>
        </p:spPr>
      </p:pic>
    </p:spTree>
    <p:extLst>
      <p:ext uri="{BB962C8B-B14F-4D97-AF65-F5344CB8AC3E}">
        <p14:creationId xmlns:p14="http://schemas.microsoft.com/office/powerpoint/2010/main" val="19331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AE51485D-9C4F-488D-B333-61AFC303707E}" type="slidenum">
              <a:rPr lang="en-US"/>
              <a:pPr>
                <a:defRPr/>
              </a:pPr>
              <a:t>‹#›</a:t>
            </a:fld>
            <a:endParaRPr lang="en-US" dirty="0"/>
          </a:p>
        </p:txBody>
      </p:sp>
    </p:spTree>
    <p:extLst>
      <p:ext uri="{BB962C8B-B14F-4D97-AF65-F5344CB8AC3E}">
        <p14:creationId xmlns:p14="http://schemas.microsoft.com/office/powerpoint/2010/main" val="424547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143000"/>
            <a:ext cx="3657600" cy="331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038600" y="1143000"/>
            <a:ext cx="3810000" cy="331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9B90A890-8A35-4F1D-B7C5-A1F57A6F841C}" type="slidenum">
              <a:rPr lang="en-US"/>
              <a:pPr>
                <a:defRPr/>
              </a:pPr>
              <a:t>‹#›</a:t>
            </a:fld>
            <a:endParaRPr lang="en-US" dirty="0"/>
          </a:p>
        </p:txBody>
      </p:sp>
    </p:spTree>
    <p:extLst>
      <p:ext uri="{BB962C8B-B14F-4D97-AF65-F5344CB8AC3E}">
        <p14:creationId xmlns:p14="http://schemas.microsoft.com/office/powerpoint/2010/main" val="225054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2400" y="1123950"/>
            <a:ext cx="3657600" cy="342900"/>
          </a:xfrm>
        </p:spPr>
        <p:txBody>
          <a:bodyPr anchor="b"/>
          <a:lstStyle>
            <a:lvl1pPr marL="0" indent="0">
              <a:buNone/>
              <a:defRPr sz="1800" b="1"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Content Placeholder 2"/>
          <p:cNvSpPr>
            <a:spLocks noGrp="1"/>
          </p:cNvSpPr>
          <p:nvPr>
            <p:ph sz="half" idx="11"/>
          </p:nvPr>
        </p:nvSpPr>
        <p:spPr>
          <a:xfrm>
            <a:off x="152400" y="1581150"/>
            <a:ext cx="3657600" cy="331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4038600" y="1581150"/>
            <a:ext cx="3810000" cy="331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
          <p:cNvSpPr>
            <a:spLocks noGrp="1"/>
          </p:cNvSpPr>
          <p:nvPr>
            <p:ph type="body" idx="12"/>
          </p:nvPr>
        </p:nvSpPr>
        <p:spPr>
          <a:xfrm>
            <a:off x="4038600" y="1123950"/>
            <a:ext cx="3810000" cy="342900"/>
          </a:xfrm>
        </p:spPr>
        <p:txBody>
          <a:bodyPr anchor="b"/>
          <a:lstStyle>
            <a:lvl1pPr marL="0" indent="0">
              <a:buNone/>
              <a:defRPr sz="1800" b="1" u="sng"/>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Slide Number Placeholder 5"/>
          <p:cNvSpPr>
            <a:spLocks noGrp="1"/>
          </p:cNvSpPr>
          <p:nvPr>
            <p:ph type="sldNum" sz="quarter" idx="13"/>
          </p:nvPr>
        </p:nvSpPr>
        <p:spPr/>
        <p:txBody>
          <a:bodyPr/>
          <a:lstStyle>
            <a:lvl1pPr>
              <a:defRPr/>
            </a:lvl1pPr>
          </a:lstStyle>
          <a:p>
            <a:pPr>
              <a:defRPr/>
            </a:pPr>
            <a:fld id="{1413AF11-8183-4A97-A9EC-32380EE41B66}" type="slidenum">
              <a:rPr lang="en-US"/>
              <a:pPr>
                <a:defRPr/>
              </a:pPr>
              <a:t>‹#›</a:t>
            </a:fld>
            <a:endParaRPr lang="en-US" dirty="0"/>
          </a:p>
        </p:txBody>
      </p:sp>
    </p:spTree>
    <p:extLst>
      <p:ext uri="{BB962C8B-B14F-4D97-AF65-F5344CB8AC3E}">
        <p14:creationId xmlns:p14="http://schemas.microsoft.com/office/powerpoint/2010/main" val="2104116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3943349"/>
            <a:ext cx="7543800" cy="425054"/>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28600" y="209550"/>
            <a:ext cx="7543800" cy="36004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28600" y="4368402"/>
            <a:ext cx="7543800" cy="4321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3D77C87-D1E7-4CD4-B2F5-01D49F57D8D2}" type="slidenum">
              <a:rPr lang="en-US"/>
              <a:pPr>
                <a:defRPr/>
              </a:pPr>
              <a:t>‹#›</a:t>
            </a:fld>
            <a:endParaRPr lang="en-US" dirty="0"/>
          </a:p>
        </p:txBody>
      </p:sp>
    </p:spTree>
    <p:extLst>
      <p:ext uri="{BB962C8B-B14F-4D97-AF65-F5344CB8AC3E}">
        <p14:creationId xmlns:p14="http://schemas.microsoft.com/office/powerpoint/2010/main" val="1497245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9C87661-C160-4204-9EB4-0363091ED935}" type="slidenum">
              <a:rPr lang="en-US"/>
              <a:pPr>
                <a:defRPr/>
              </a:pPr>
              <a:t>‹#›</a:t>
            </a:fld>
            <a:endParaRPr lang="en-US" dirty="0"/>
          </a:p>
        </p:txBody>
      </p:sp>
      <p:sp>
        <p:nvSpPr>
          <p:cNvPr id="3" name="Picture Placeholder 2"/>
          <p:cNvSpPr>
            <a:spLocks noGrp="1"/>
          </p:cNvSpPr>
          <p:nvPr>
            <p:ph type="pic" idx="1"/>
          </p:nvPr>
        </p:nvSpPr>
        <p:spPr>
          <a:xfrm>
            <a:off x="0" y="0"/>
            <a:ext cx="8001000" cy="514349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6028476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342899"/>
            <a:ext cx="2093913" cy="571500"/>
          </a:xfrm>
        </p:spPr>
        <p:txBody>
          <a:bodyPr anchor="b"/>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2432048" y="342898"/>
            <a:ext cx="5416551" cy="45910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1028700"/>
            <a:ext cx="2093913" cy="39164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0663505-2B62-478E-8F0A-B22887038AF6}" type="slidenum">
              <a:rPr lang="en-US"/>
              <a:pPr>
                <a:defRPr/>
              </a:pPr>
              <a:t>‹#›</a:t>
            </a:fld>
            <a:endParaRPr lang="en-US" dirty="0"/>
          </a:p>
        </p:txBody>
      </p:sp>
    </p:spTree>
    <p:extLst>
      <p:ext uri="{BB962C8B-B14F-4D97-AF65-F5344CB8AC3E}">
        <p14:creationId xmlns:p14="http://schemas.microsoft.com/office/powerpoint/2010/main" val="145122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B1D5C449-A733-4270-AD31-167CFD462A53}" type="slidenum">
              <a:rPr lang="en-US"/>
              <a:pPr>
                <a:defRPr/>
              </a:pPr>
              <a:t>‹#›</a:t>
            </a:fld>
            <a:endParaRPr lang="en-US" dirty="0"/>
          </a:p>
        </p:txBody>
      </p:sp>
    </p:spTree>
    <p:extLst>
      <p:ext uri="{BB962C8B-B14F-4D97-AF65-F5344CB8AC3E}">
        <p14:creationId xmlns:p14="http://schemas.microsoft.com/office/powerpoint/2010/main" val="9556637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p:cNvPicPr>
          <p:nvPr userDrawn="1"/>
        </p:nvPicPr>
        <p:blipFill rotWithShape="1">
          <a:blip r:embed="rId16" cstate="print">
            <a:extLst>
              <a:ext uri="{28A0092B-C50C-407E-A947-70E740481C1C}">
                <a14:useLocalDpi xmlns:a14="http://schemas.microsoft.com/office/drawing/2010/main" val="0"/>
              </a:ext>
            </a:extLst>
          </a:blip>
          <a:srcRect l="55811" r="24897"/>
          <a:stretch/>
        </p:blipFill>
        <p:spPr bwMode="auto">
          <a:xfrm>
            <a:off x="8075428" y="0"/>
            <a:ext cx="1068572"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52400" y="228600"/>
            <a:ext cx="7848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8" name="Text Placeholder 2"/>
          <p:cNvSpPr>
            <a:spLocks noGrp="1"/>
          </p:cNvSpPr>
          <p:nvPr>
            <p:ph type="body" idx="1"/>
          </p:nvPr>
        </p:nvSpPr>
        <p:spPr bwMode="auto">
          <a:xfrm>
            <a:off x="152400" y="1143000"/>
            <a:ext cx="78486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5" name="Slide Number Placeholder 5"/>
          <p:cNvSpPr>
            <a:spLocks noGrp="1"/>
          </p:cNvSpPr>
          <p:nvPr>
            <p:ph type="sldNum" sz="quarter" idx="4"/>
          </p:nvPr>
        </p:nvSpPr>
        <p:spPr>
          <a:xfrm>
            <a:off x="7620000" y="4781550"/>
            <a:ext cx="381000" cy="273050"/>
          </a:xfrm>
          <a:prstGeom prst="rect">
            <a:avLst/>
          </a:prstGeom>
        </p:spPr>
        <p:txBody>
          <a:bodyPr vert="horz" lIns="91440" tIns="45720" rIns="91440" bIns="45720" rtlCol="0" anchor="ctr"/>
          <a:lstStyle>
            <a:lvl1pPr algn="l" fontAlgn="auto">
              <a:spcBef>
                <a:spcPts val="0"/>
              </a:spcBef>
              <a:spcAft>
                <a:spcPts val="0"/>
              </a:spcAft>
              <a:defRPr sz="1000">
                <a:solidFill>
                  <a:schemeClr val="tx1"/>
                </a:solidFill>
                <a:latin typeface="+mn-lt"/>
                <a:ea typeface="+mn-ea"/>
                <a:cs typeface="+mn-cs"/>
              </a:defRPr>
            </a:lvl1pPr>
          </a:lstStyle>
          <a:p>
            <a:pPr>
              <a:defRPr/>
            </a:pPr>
            <a:fld id="{809EDB79-8E48-484A-A371-18D490712FF2}" type="slidenum">
              <a:rPr lang="en-US" smtClean="0"/>
              <a:pPr>
                <a:defRPr/>
              </a:pPr>
              <a:t>‹#›</a:t>
            </a:fld>
            <a:endParaRPr lang="en-US" dirty="0"/>
          </a:p>
        </p:txBody>
      </p:sp>
      <p:pic>
        <p:nvPicPr>
          <p:cNvPr id="3" name="Picture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177295" y="4476750"/>
            <a:ext cx="858610" cy="579699"/>
          </a:xfrm>
          <a:prstGeom prst="rect">
            <a:avLst/>
          </a:prstGeom>
        </p:spPr>
      </p:pic>
    </p:spTree>
  </p:cSld>
  <p:clrMap bg1="lt1" tx1="dk1" bg2="lt2" tx2="dk2" accent1="accent1" accent2="accent2" accent3="accent3" accent4="accent4" accent5="accent5" accent6="accent6" hlink="hlink" folHlink="folHlink"/>
  <p:sldLayoutIdLst>
    <p:sldLayoutId id="2147483763" r:id="rId1"/>
    <p:sldLayoutId id="2147483765" r:id="rId2"/>
    <p:sldLayoutId id="2147483753" r:id="rId3"/>
    <p:sldLayoutId id="2147483755" r:id="rId4"/>
    <p:sldLayoutId id="2147483756" r:id="rId5"/>
    <p:sldLayoutId id="2147483760" r:id="rId6"/>
    <p:sldLayoutId id="2147483758" r:id="rId7"/>
    <p:sldLayoutId id="2147483759" r:id="rId8"/>
    <p:sldLayoutId id="2147483757" r:id="rId9"/>
    <p:sldLayoutId id="2147483764" r:id="rId10"/>
    <p:sldLayoutId id="2147483766" r:id="rId11"/>
    <p:sldLayoutId id="2147483767" r:id="rId12"/>
    <p:sldLayoutId id="2147483768" r:id="rId13"/>
    <p:sldLayoutId id="2147483769" r:id="rId14"/>
  </p:sldLayoutIdLst>
  <p:timing>
    <p:tnLst>
      <p:par>
        <p:cTn id="1" dur="indefinite" restart="never" nodeType="tmRoot"/>
      </p:par>
    </p:tnLst>
  </p:timing>
  <p:hf hdr="0" dt="0"/>
  <p:txStyles>
    <p:titleStyle>
      <a:lvl1pPr algn="l" rtl="0" eaLnBrk="1" fontAlgn="base" hangingPunct="1">
        <a:spcBef>
          <a:spcPct val="0"/>
        </a:spcBef>
        <a:spcAft>
          <a:spcPct val="0"/>
        </a:spcAft>
        <a:defRPr sz="4400" kern="1200">
          <a:solidFill>
            <a:schemeClr val="tx1"/>
          </a:solidFill>
          <a:latin typeface="Arial" panose="020B0604020202020204" pitchFamily="34" charset="0"/>
          <a:ea typeface="ＭＳ Ｐゴシック" charset="0"/>
          <a:cs typeface="Arial" panose="020B0604020202020204" pitchFamily="34" charset="0"/>
        </a:defRPr>
      </a:lvl1pPr>
      <a:lvl2pPr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2pPr>
      <a:lvl3pPr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3pPr>
      <a:lvl4pPr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4pPr>
      <a:lvl5pPr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6pPr>
      <a:lvl7pPr marL="914400"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7pPr>
      <a:lvl8pPr marL="1371600"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8pPr>
      <a:lvl9pPr marL="1828800"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amazon.com/Unraveled-Prescriptions-Repair-Broken-Health/dp/1518609252"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8.emf"/><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ssireview.org/articles/entry/collective_impact" TargetMode="External"/><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42.jpg"/><Relationship Id="rId4" Type="http://schemas.openxmlformats.org/officeDocument/2006/relationships/hyperlink" Target="https://c1.staticflickr.com/3/2222/2156056072_c83b882862_z.jpg?zz=1" TargetMode="Externa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hyperlink" Target="http://www.bmoreconnect.org/about.html"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52.xml.rels><?xml version="1.0" encoding="UTF-8" standalone="yes"?>
<Relationships xmlns="http://schemas.openxmlformats.org/package/2006/relationships"><Relationship Id="rId8" Type="http://schemas.openxmlformats.org/officeDocument/2006/relationships/hyperlink" Target="http://www.ssireview.org/articles/entry/collective_impact" TargetMode="External"/><Relationship Id="rId3" Type="http://schemas.openxmlformats.org/officeDocument/2006/relationships/hyperlink" Target="http://www.collaborationforimpact.com/collective-impact/common-agenda/" TargetMode="External"/><Relationship Id="rId7" Type="http://schemas.openxmlformats.org/officeDocument/2006/relationships/hyperlink" Target="http://www.collaborationforimpact.com/collective-impact/the-backbone-organisation/"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www.collaborationforimpact.com/collective-impact/continuous-communication/" TargetMode="External"/><Relationship Id="rId5" Type="http://schemas.openxmlformats.org/officeDocument/2006/relationships/hyperlink" Target="http://www.collaborationforimpact.com/collective-impact/mutually-reinforcing-activities/" TargetMode="External"/><Relationship Id="rId4" Type="http://schemas.openxmlformats.org/officeDocument/2006/relationships/hyperlink" Target="http://www.collaborationforimpact.com/collective-impact/shared-measurement/"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healthybabiesbaltimore.com/about-bhb"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56.xml.rels><?xml version="1.0" encoding="UTF-8" standalone="yes"?>
<Relationships xmlns="http://schemas.openxmlformats.org/package/2006/relationships"><Relationship Id="rId3" Type="http://schemas.openxmlformats.org/officeDocument/2006/relationships/hyperlink" Target="http://healthybabiesbaltimore.com/about-bhb"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9.xml.rels><?xml version="1.0" encoding="UTF-8" standalone="yes"?>
<Relationships xmlns="http://schemas.openxmlformats.org/package/2006/relationships"><Relationship Id="rId3" Type="http://schemas.openxmlformats.org/officeDocument/2006/relationships/hyperlink" Target="http://hin.com/blog/wp-content/uploads/2013/03/healthcare_network.jpg" TargetMode="External"/><Relationship Id="rId7" Type="http://schemas.openxmlformats.org/officeDocument/2006/relationships/image" Target="../media/image55.emf"/><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www.gjcpp.org/en/resource.php?issue=21&amp;resource=200" TargetMode="External"/><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60.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hyperlink" Target="http://www.ssireview.org/articles/entry/collective_impact" TargetMode="External"/><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collaborationforimpact.com/collaborative-approaches/" TargetMode="External"/><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hyperlink" Target="http://www.ssireview.org/articles/entry/collective_impact"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8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slide" Target="slide27.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381000" y="971550"/>
            <a:ext cx="7010400" cy="1828800"/>
          </a:xfrm>
        </p:spPr>
        <p:txBody>
          <a:bodyPr/>
          <a:lstStyle/>
          <a:p>
            <a:r>
              <a:rPr lang="en-US" altLang="en-US" dirty="0"/>
              <a:t>Health Systems </a:t>
            </a:r>
            <a:br>
              <a:rPr lang="en-US" altLang="en-US" dirty="0"/>
            </a:br>
            <a:r>
              <a:rPr lang="en-US" altLang="en-US" dirty="0"/>
              <a:t>as Stewards of Health</a:t>
            </a:r>
            <a:endParaRPr lang="en-US" altLang="en-US" dirty="0" smtClean="0">
              <a:ea typeface="ＭＳ Ｐゴシック" pitchFamily="34" charset="-128"/>
            </a:endParaRPr>
          </a:p>
        </p:txBody>
      </p:sp>
      <p:sp>
        <p:nvSpPr>
          <p:cNvPr id="3" name="Subtitle 2"/>
          <p:cNvSpPr>
            <a:spLocks noGrp="1"/>
          </p:cNvSpPr>
          <p:nvPr>
            <p:ph type="subTitle" idx="1"/>
          </p:nvPr>
        </p:nvSpPr>
        <p:spPr>
          <a:xfrm>
            <a:off x="381000" y="2876550"/>
            <a:ext cx="7010400" cy="1524000"/>
          </a:xfrm>
        </p:spPr>
        <p:txBody>
          <a:bodyPr rtlCol="0"/>
          <a:lstStyle/>
          <a:p>
            <a:r>
              <a:rPr lang="en-US" altLang="en-US" dirty="0"/>
              <a:t>Leading Partnerships:</a:t>
            </a:r>
          </a:p>
          <a:p>
            <a:r>
              <a:rPr lang="en-US" altLang="en-US" dirty="0"/>
              <a:t> Collaboration for Collective </a:t>
            </a:r>
            <a:r>
              <a:rPr lang="en-US" altLang="en-US" dirty="0" smtClean="0"/>
              <a:t>Impact</a:t>
            </a:r>
            <a:endParaRPr lang="en-US" altLang="en-US" dirty="0"/>
          </a:p>
        </p:txBody>
      </p:sp>
      <p:pic>
        <p:nvPicPr>
          <p:cNvPr id="2" name="Picture 1"/>
          <p:cNvPicPr>
            <a:picLocks noChangeAspect="1"/>
          </p:cNvPicPr>
          <p:nvPr/>
        </p:nvPicPr>
        <p:blipFill>
          <a:blip r:embed="rId3"/>
          <a:stretch>
            <a:fillRect/>
          </a:stretch>
        </p:blipFill>
        <p:spPr>
          <a:xfrm>
            <a:off x="4495800" y="133350"/>
            <a:ext cx="4514850" cy="1078547"/>
          </a:xfrm>
          <a:prstGeom prst="rect">
            <a:avLst/>
          </a:prstGeom>
        </p:spPr>
      </p:pic>
    </p:spTree>
    <p:extLst>
      <p:ext uri="{BB962C8B-B14F-4D97-AF65-F5344CB8AC3E}">
        <p14:creationId xmlns:p14="http://schemas.microsoft.com/office/powerpoint/2010/main" val="354347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10</a:t>
            </a:fld>
            <a:endParaRPr lang="en-US" altLang="en-US" dirty="0"/>
          </a:p>
        </p:txBody>
      </p:sp>
      <p:pic>
        <p:nvPicPr>
          <p:cNvPr id="3" name="Picture 2"/>
          <p:cNvPicPr>
            <a:picLocks noChangeAspect="1"/>
          </p:cNvPicPr>
          <p:nvPr/>
        </p:nvPicPr>
        <p:blipFill>
          <a:blip r:embed="rId3"/>
          <a:stretch>
            <a:fillRect/>
          </a:stretch>
        </p:blipFill>
        <p:spPr>
          <a:xfrm>
            <a:off x="672524" y="680669"/>
            <a:ext cx="6947475" cy="3630438"/>
          </a:xfrm>
          <a:prstGeom prst="rect">
            <a:avLst/>
          </a:prstGeom>
        </p:spPr>
      </p:pic>
      <p:pic>
        <p:nvPicPr>
          <p:cNvPr id="4" name="Picture 3"/>
          <p:cNvPicPr>
            <a:picLocks noChangeAspect="1"/>
          </p:cNvPicPr>
          <p:nvPr/>
        </p:nvPicPr>
        <p:blipFill>
          <a:blip r:embed="rId4"/>
          <a:stretch>
            <a:fillRect/>
          </a:stretch>
        </p:blipFill>
        <p:spPr>
          <a:xfrm>
            <a:off x="33250" y="561238"/>
            <a:ext cx="7662949" cy="3869300"/>
          </a:xfrm>
          <a:prstGeom prst="rect">
            <a:avLst/>
          </a:prstGeom>
        </p:spPr>
      </p:pic>
      <p:sp>
        <p:nvSpPr>
          <p:cNvPr id="5" name="Rectangle 4"/>
          <p:cNvSpPr/>
          <p:nvPr/>
        </p:nvSpPr>
        <p:spPr>
          <a:xfrm>
            <a:off x="228600" y="38789"/>
            <a:ext cx="5943599" cy="646331"/>
          </a:xfrm>
          <a:prstGeom prst="rect">
            <a:avLst/>
          </a:prstGeom>
        </p:spPr>
        <p:txBody>
          <a:bodyPr wrap="square">
            <a:spAutoFit/>
          </a:bodyPr>
          <a:lstStyle/>
          <a:p>
            <a:r>
              <a:rPr lang="en-US" dirty="0"/>
              <a:t>Differences in Health Outcomes within States by Place and Racial/Ethnic </a:t>
            </a:r>
            <a:r>
              <a:rPr lang="en-US" dirty="0" smtClean="0"/>
              <a:t>Groups – 2019 Report</a:t>
            </a:r>
            <a:endParaRPr lang="en-US" dirty="0"/>
          </a:p>
        </p:txBody>
      </p:sp>
      <p:sp>
        <p:nvSpPr>
          <p:cNvPr id="6" name="Rectangle 5"/>
          <p:cNvSpPr/>
          <p:nvPr/>
        </p:nvSpPr>
        <p:spPr>
          <a:xfrm>
            <a:off x="2647998" y="4462051"/>
            <a:ext cx="2996526" cy="369332"/>
          </a:xfrm>
          <a:prstGeom prst="rect">
            <a:avLst/>
          </a:prstGeom>
        </p:spPr>
        <p:txBody>
          <a:bodyPr wrap="none">
            <a:spAutoFit/>
          </a:bodyPr>
          <a:lstStyle/>
          <a:p>
            <a:r>
              <a:rPr lang="en-US" dirty="0"/>
              <a:t>How Healthy is Your Community?</a:t>
            </a:r>
          </a:p>
        </p:txBody>
      </p:sp>
      <p:sp>
        <p:nvSpPr>
          <p:cNvPr id="7" name="Rounded Rectangle 6"/>
          <p:cNvSpPr/>
          <p:nvPr/>
        </p:nvSpPr>
        <p:spPr>
          <a:xfrm>
            <a:off x="6304626" y="76883"/>
            <a:ext cx="1586923" cy="685124"/>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County Health Rankins and Road Map</a:t>
            </a:r>
          </a:p>
          <a:p>
            <a:pPr algn="ctr"/>
            <a:r>
              <a:rPr lang="en-US" sz="1200" dirty="0" smtClean="0"/>
              <a:t>A RWJF Project</a:t>
            </a:r>
            <a:endParaRPr lang="en-US" sz="1200" dirty="0"/>
          </a:p>
        </p:txBody>
      </p:sp>
      <p:sp>
        <p:nvSpPr>
          <p:cNvPr id="8" name="Footer Placeholder 7"/>
          <p:cNvSpPr>
            <a:spLocks noGrp="1"/>
          </p:cNvSpPr>
          <p:nvPr>
            <p:ph type="ftr" sz="quarter" idx="10"/>
          </p:nvPr>
        </p:nvSpPr>
        <p:spPr>
          <a:xfrm>
            <a:off x="70036" y="4831382"/>
            <a:ext cx="1301564" cy="223217"/>
          </a:xfrm>
        </p:spPr>
        <p:txBody>
          <a:bodyPr/>
          <a:lstStyle/>
          <a:p>
            <a:pPr>
              <a:defRPr/>
            </a:pPr>
            <a:r>
              <a:rPr lang="en-US" sz="1000" dirty="0" smtClean="0"/>
              <a:t>M. Bittle 2019</a:t>
            </a:r>
            <a:endParaRPr lang="en-US" sz="1000" dirty="0"/>
          </a:p>
        </p:txBody>
      </p:sp>
      <p:sp>
        <p:nvSpPr>
          <p:cNvPr id="9" name="TextBox 8"/>
          <p:cNvSpPr txBox="1"/>
          <p:nvPr/>
        </p:nvSpPr>
        <p:spPr>
          <a:xfrm>
            <a:off x="7237363" y="2411606"/>
            <a:ext cx="1308371" cy="369332"/>
          </a:xfrm>
          <a:prstGeom prst="rect">
            <a:avLst/>
          </a:prstGeom>
          <a:solidFill>
            <a:srgbClr val="FFFF00"/>
          </a:solidFill>
        </p:spPr>
        <p:txBody>
          <a:bodyPr wrap="none" rtlCol="0">
            <a:spAutoFit/>
          </a:bodyPr>
          <a:lstStyle/>
          <a:p>
            <a:r>
              <a:rPr lang="en-US" dirty="0" smtClean="0"/>
              <a:t>Douglas = 70</a:t>
            </a:r>
            <a:endParaRPr lang="en-US" dirty="0"/>
          </a:p>
        </p:txBody>
      </p:sp>
      <p:sp>
        <p:nvSpPr>
          <p:cNvPr id="10" name="TextBox 9"/>
          <p:cNvSpPr txBox="1"/>
          <p:nvPr/>
        </p:nvSpPr>
        <p:spPr>
          <a:xfrm>
            <a:off x="7461236" y="3283696"/>
            <a:ext cx="1425390" cy="369332"/>
          </a:xfrm>
          <a:prstGeom prst="rect">
            <a:avLst/>
          </a:prstGeom>
          <a:solidFill>
            <a:srgbClr val="FFFF00"/>
          </a:solidFill>
        </p:spPr>
        <p:txBody>
          <a:bodyPr wrap="none" rtlCol="0">
            <a:spAutoFit/>
          </a:bodyPr>
          <a:lstStyle/>
          <a:p>
            <a:r>
              <a:rPr lang="en-US" dirty="0" smtClean="0"/>
              <a:t>Saunders = 14</a:t>
            </a:r>
            <a:endParaRPr lang="en-US" dirty="0"/>
          </a:p>
        </p:txBody>
      </p:sp>
      <p:sp>
        <p:nvSpPr>
          <p:cNvPr id="11" name="TextBox 10"/>
          <p:cNvSpPr txBox="1"/>
          <p:nvPr/>
        </p:nvSpPr>
        <p:spPr>
          <a:xfrm>
            <a:off x="7466781" y="2842116"/>
            <a:ext cx="1002197" cy="369332"/>
          </a:xfrm>
          <a:prstGeom prst="rect">
            <a:avLst/>
          </a:prstGeom>
          <a:solidFill>
            <a:srgbClr val="FFFF00"/>
          </a:solidFill>
        </p:spPr>
        <p:txBody>
          <a:bodyPr wrap="none" rtlCol="0">
            <a:spAutoFit/>
          </a:bodyPr>
          <a:lstStyle/>
          <a:p>
            <a:r>
              <a:rPr lang="en-US" dirty="0" smtClean="0"/>
              <a:t>Sarpy = 5</a:t>
            </a:r>
            <a:endParaRPr lang="en-US" dirty="0"/>
          </a:p>
        </p:txBody>
      </p:sp>
      <p:sp>
        <p:nvSpPr>
          <p:cNvPr id="12" name="TextBox 11"/>
          <p:cNvSpPr txBox="1"/>
          <p:nvPr/>
        </p:nvSpPr>
        <p:spPr>
          <a:xfrm>
            <a:off x="7466780" y="1975837"/>
            <a:ext cx="1501886" cy="369332"/>
          </a:xfrm>
          <a:prstGeom prst="rect">
            <a:avLst/>
          </a:prstGeom>
          <a:solidFill>
            <a:srgbClr val="FFFF00"/>
          </a:solidFill>
        </p:spPr>
        <p:txBody>
          <a:bodyPr wrap="none" rtlCol="0">
            <a:spAutoFit/>
          </a:bodyPr>
          <a:lstStyle/>
          <a:p>
            <a:r>
              <a:rPr lang="en-US" dirty="0" smtClean="0"/>
              <a:t>Washington = 6</a:t>
            </a:r>
            <a:endParaRPr lang="en-US" dirty="0"/>
          </a:p>
        </p:txBody>
      </p:sp>
      <p:sp>
        <p:nvSpPr>
          <p:cNvPr id="13" name="TextBox 12"/>
          <p:cNvSpPr txBox="1"/>
          <p:nvPr/>
        </p:nvSpPr>
        <p:spPr>
          <a:xfrm>
            <a:off x="7461235" y="1521197"/>
            <a:ext cx="1172116" cy="369332"/>
          </a:xfrm>
          <a:prstGeom prst="rect">
            <a:avLst/>
          </a:prstGeom>
          <a:solidFill>
            <a:srgbClr val="FFFF00"/>
          </a:solidFill>
        </p:spPr>
        <p:txBody>
          <a:bodyPr wrap="none" rtlCol="0">
            <a:spAutoFit/>
          </a:bodyPr>
          <a:lstStyle/>
          <a:p>
            <a:r>
              <a:rPr lang="en-US" dirty="0" smtClean="0"/>
              <a:t>Dodge = 72</a:t>
            </a:r>
            <a:endParaRPr lang="en-US" dirty="0"/>
          </a:p>
        </p:txBody>
      </p:sp>
      <p:cxnSp>
        <p:nvCxnSpPr>
          <p:cNvPr id="15" name="Straight Connector 14"/>
          <p:cNvCxnSpPr/>
          <p:nvPr/>
        </p:nvCxnSpPr>
        <p:spPr>
          <a:xfrm flipH="1">
            <a:off x="6477000" y="1705863"/>
            <a:ext cx="984235" cy="5610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1"/>
          </p:cNvCxnSpPr>
          <p:nvPr/>
        </p:nvCxnSpPr>
        <p:spPr>
          <a:xfrm flipH="1">
            <a:off x="6934200" y="2160503"/>
            <a:ext cx="532580" cy="189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9" idx="1"/>
          </p:cNvCxnSpPr>
          <p:nvPr/>
        </p:nvCxnSpPr>
        <p:spPr>
          <a:xfrm flipH="1">
            <a:off x="6969117" y="2596272"/>
            <a:ext cx="2682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098087" y="2780938"/>
            <a:ext cx="363148" cy="2458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6477000" y="2708289"/>
            <a:ext cx="984235" cy="7600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90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SI-social -pop health.JPG"/>
          <p:cNvPicPr>
            <a:picLocks noChangeAspect="1"/>
          </p:cNvPicPr>
          <p:nvPr/>
        </p:nvPicPr>
        <p:blipFill>
          <a:blip r:embed="rId3" cstate="print"/>
          <a:stretch>
            <a:fillRect/>
          </a:stretch>
        </p:blipFill>
        <p:spPr>
          <a:xfrm>
            <a:off x="523875" y="940601"/>
            <a:ext cx="6629400" cy="3543300"/>
          </a:xfrm>
          <a:prstGeom prst="rect">
            <a:avLst/>
          </a:prstGeom>
        </p:spPr>
      </p:pic>
      <p:sp>
        <p:nvSpPr>
          <p:cNvPr id="4" name="TextBox 3"/>
          <p:cNvSpPr txBox="1"/>
          <p:nvPr/>
        </p:nvSpPr>
        <p:spPr>
          <a:xfrm>
            <a:off x="488074" y="141803"/>
            <a:ext cx="6743700" cy="784830"/>
          </a:xfrm>
          <a:prstGeom prst="rect">
            <a:avLst/>
          </a:prstGeom>
          <a:noFill/>
        </p:spPr>
        <p:txBody>
          <a:bodyPr wrap="square" rtlCol="0">
            <a:spAutoFit/>
          </a:bodyPr>
          <a:lstStyle/>
          <a:p>
            <a:pPr algn="ctr"/>
            <a:r>
              <a:rPr lang="en-US" sz="2250" b="1" dirty="0">
                <a:solidFill>
                  <a:srgbClr val="0D5295"/>
                </a:solidFill>
                <a:cs typeface="Arial" pitchFamily="34" charset="0"/>
              </a:rPr>
              <a:t>The Determinants of “Population” Health Go Well Beyond Just Medical Care</a:t>
            </a:r>
          </a:p>
        </p:txBody>
      </p:sp>
      <p:grpSp>
        <p:nvGrpSpPr>
          <p:cNvPr id="13" name="Group 12"/>
          <p:cNvGrpSpPr/>
          <p:nvPr/>
        </p:nvGrpSpPr>
        <p:grpSpPr>
          <a:xfrm>
            <a:off x="5275536" y="2922449"/>
            <a:ext cx="2305050" cy="1861072"/>
            <a:chOff x="5275536" y="2922449"/>
            <a:chExt cx="2305050" cy="1861072"/>
          </a:xfrm>
        </p:grpSpPr>
        <p:sp>
          <p:nvSpPr>
            <p:cNvPr id="7" name="Rectangle 6"/>
            <p:cNvSpPr/>
            <p:nvPr/>
          </p:nvSpPr>
          <p:spPr>
            <a:xfrm>
              <a:off x="5943600" y="2922449"/>
              <a:ext cx="1257300" cy="131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275536" y="4344939"/>
              <a:ext cx="2305050" cy="438582"/>
            </a:xfrm>
            <a:prstGeom prst="rect">
              <a:avLst/>
            </a:prstGeom>
          </p:spPr>
          <p:txBody>
            <a:bodyPr wrap="square">
              <a:spAutoFit/>
            </a:bodyPr>
            <a:lstStyle/>
            <a:p>
              <a:r>
                <a:rPr lang="en-US" sz="750" dirty="0"/>
                <a:t>Source:  Minnesota ICSI , based on Univ of Wisc. Analysis in  ACO and community health white paper   https://www.icsi.org/health_initiatives/accountable_health/</a:t>
              </a:r>
            </a:p>
          </p:txBody>
        </p:sp>
      </p:grpSp>
      <p:grpSp>
        <p:nvGrpSpPr>
          <p:cNvPr id="12" name="Group 11"/>
          <p:cNvGrpSpPr/>
          <p:nvPr/>
        </p:nvGrpSpPr>
        <p:grpSpPr>
          <a:xfrm>
            <a:off x="495300" y="4029704"/>
            <a:ext cx="2800350" cy="507831"/>
            <a:chOff x="495300" y="4029704"/>
            <a:chExt cx="2800350" cy="507831"/>
          </a:xfrm>
        </p:grpSpPr>
        <p:sp>
          <p:nvSpPr>
            <p:cNvPr id="6" name="Rectangle 5"/>
            <p:cNvSpPr/>
            <p:nvPr/>
          </p:nvSpPr>
          <p:spPr>
            <a:xfrm>
              <a:off x="495300" y="4043328"/>
              <a:ext cx="280035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23875" y="4029704"/>
              <a:ext cx="2371725" cy="507831"/>
            </a:xfrm>
            <a:prstGeom prst="rect">
              <a:avLst/>
            </a:prstGeom>
            <a:noFill/>
            <a:ln>
              <a:solidFill>
                <a:srgbClr val="FF0000"/>
              </a:solidFill>
            </a:ln>
          </p:spPr>
          <p:txBody>
            <a:bodyPr wrap="square" rtlCol="0">
              <a:spAutoFit/>
            </a:bodyPr>
            <a:lstStyle/>
            <a:p>
              <a:r>
                <a:rPr lang="en-US" sz="900" dirty="0"/>
                <a:t>According to Bunker et al, of the 30-year increase in longevity, only 5 years can be attributed to medical (health) care services.</a:t>
              </a:r>
            </a:p>
          </p:txBody>
        </p:sp>
      </p:grpSp>
      <p:sp>
        <p:nvSpPr>
          <p:cNvPr id="10" name="Rectangle 9"/>
          <p:cNvSpPr/>
          <p:nvPr/>
        </p:nvSpPr>
        <p:spPr>
          <a:xfrm>
            <a:off x="2628900" y="2876550"/>
            <a:ext cx="3543300" cy="646331"/>
          </a:xfrm>
          <a:prstGeom prst="rect">
            <a:avLst/>
          </a:prstGeom>
          <a:solidFill>
            <a:srgbClr val="FFCC66"/>
          </a:solidFill>
          <a:ln>
            <a:solidFill>
              <a:srgbClr val="FF0000"/>
            </a:solidFill>
          </a:ln>
        </p:spPr>
        <p:txBody>
          <a:bodyPr wrap="square">
            <a:spAutoFit/>
          </a:bodyPr>
          <a:lstStyle/>
          <a:p>
            <a:r>
              <a:rPr lang="en-US" sz="900" dirty="0"/>
              <a:t>“Within a couple of years, 80% of health care expenditures will be in response to chronic health conditions”</a:t>
            </a:r>
          </a:p>
          <a:p>
            <a:endParaRPr lang="en-US" sz="900" dirty="0"/>
          </a:p>
          <a:p>
            <a:r>
              <a:rPr lang="en-US" sz="900" dirty="0"/>
              <a:t> </a:t>
            </a:r>
            <a:r>
              <a:rPr lang="en-US" sz="788" i="1" dirty="0"/>
              <a:t>Epidemic of Care</a:t>
            </a:r>
            <a:endParaRPr lang="en-US" sz="900" i="1" dirty="0"/>
          </a:p>
        </p:txBody>
      </p:sp>
      <p:sp>
        <p:nvSpPr>
          <p:cNvPr id="5" name="Slide Number Placeholder 4"/>
          <p:cNvSpPr>
            <a:spLocks noGrp="1"/>
          </p:cNvSpPr>
          <p:nvPr>
            <p:ph type="sldNum" sz="quarter" idx="11"/>
          </p:nvPr>
        </p:nvSpPr>
        <p:spPr/>
        <p:txBody>
          <a:bodyPr/>
          <a:lstStyle/>
          <a:p>
            <a:pPr>
              <a:defRPr/>
            </a:pPr>
            <a:fld id="{576F8D63-C64F-446D-8FC8-0A154528CFBD}" type="slidenum">
              <a:rPr lang="en-US" altLang="en-US" smtClean="0"/>
              <a:pPr>
                <a:defRPr/>
              </a:pPr>
              <a:t>11</a:t>
            </a:fld>
            <a:endParaRPr lang="en-US" altLang="en-US" dirty="0"/>
          </a:p>
        </p:txBody>
      </p:sp>
      <p:sp>
        <p:nvSpPr>
          <p:cNvPr id="9" name="Footer Placeholder 8"/>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3432142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700" dirty="0"/>
              <a:t>Determinants of Health </a:t>
            </a:r>
            <a:r>
              <a:rPr lang="en-US" sz="1500" i="1" u="sng" dirty="0"/>
              <a:t>(Refer to Appendix 1)</a:t>
            </a:r>
            <a:r>
              <a:rPr lang="en-US" sz="2700" dirty="0"/>
              <a:t/>
            </a:r>
            <a:br>
              <a:rPr lang="en-US" sz="2700" dirty="0"/>
            </a:br>
            <a:r>
              <a:rPr lang="en-US" sz="1800" dirty="0"/>
              <a:t>c/o Office of Disease Prevention and Health Promotion – Healthy People 2020.</a:t>
            </a:r>
          </a:p>
        </p:txBody>
      </p:sp>
      <p:sp>
        <p:nvSpPr>
          <p:cNvPr id="5" name="Content Placeholder 4"/>
          <p:cNvSpPr>
            <a:spLocks noGrp="1"/>
          </p:cNvSpPr>
          <p:nvPr>
            <p:ph idx="1"/>
          </p:nvPr>
        </p:nvSpPr>
        <p:spPr>
          <a:xfrm>
            <a:off x="152400" y="1142999"/>
            <a:ext cx="7848600" cy="3591253"/>
          </a:xfrm>
        </p:spPr>
        <p:txBody>
          <a:bodyPr/>
          <a:lstStyle/>
          <a:p>
            <a:r>
              <a:rPr lang="en-US" sz="1800" dirty="0"/>
              <a:t>The range of personal, social, economic, and environmental factors that influence health status.</a:t>
            </a:r>
          </a:p>
          <a:p>
            <a:r>
              <a:rPr lang="en-US" sz="1800" dirty="0"/>
              <a:t>Determinants of health fall under several broad categories:</a:t>
            </a:r>
          </a:p>
          <a:p>
            <a:pPr lvl="1"/>
            <a:r>
              <a:rPr lang="en-US" sz="1600" dirty="0"/>
              <a:t>Policymaking; Social factors; Health services; Individual behavior; and, Biology and genetics</a:t>
            </a:r>
            <a:endParaRPr lang="en-US" sz="1800" dirty="0"/>
          </a:p>
          <a:p>
            <a:endParaRPr lang="en-US" sz="1800" dirty="0"/>
          </a:p>
          <a:p>
            <a:r>
              <a:rPr lang="en-US" sz="1800" dirty="0"/>
              <a:t>It is the interrelationships among these factors that determine individual and population health.</a:t>
            </a:r>
          </a:p>
          <a:p>
            <a:pPr lvl="1"/>
            <a:r>
              <a:rPr lang="en-US" sz="1600" dirty="0"/>
              <a:t>interventions that target multiple determinants of health are most likely to be effective. </a:t>
            </a:r>
          </a:p>
          <a:p>
            <a:pPr lvl="1"/>
            <a:r>
              <a:rPr lang="en-US" sz="1600" dirty="0"/>
              <a:t>Education, housing, transportation, agriculture, and environment can be important allies in improving population health.</a:t>
            </a:r>
          </a:p>
          <a:p>
            <a:pPr marL="0" indent="0">
              <a:buNone/>
            </a:pPr>
            <a:endParaRPr lang="en-US" sz="1800" dirty="0"/>
          </a:p>
        </p:txBody>
      </p:sp>
      <p:sp>
        <p:nvSpPr>
          <p:cNvPr id="2" name="Slide Number Placeholder 1"/>
          <p:cNvSpPr>
            <a:spLocks noGrp="1"/>
          </p:cNvSpPr>
          <p:nvPr>
            <p:ph type="sldNum" sz="quarter" idx="10"/>
          </p:nvPr>
        </p:nvSpPr>
        <p:spPr>
          <a:prstGeom prst="rect">
            <a:avLst/>
          </a:prstGeom>
        </p:spPr>
        <p:txBody>
          <a:bodyPr/>
          <a:lstStyle/>
          <a:p>
            <a:pPr>
              <a:defRPr/>
            </a:pPr>
            <a:fld id="{576F8D63-C64F-446D-8FC8-0A154528CFBD}" type="slidenum">
              <a:rPr lang="en-US" altLang="en-US" smtClean="0"/>
              <a:pPr>
                <a:defRPr/>
              </a:pPr>
              <a:t>12</a:t>
            </a:fld>
            <a:endParaRPr lang="en-US" altLang="en-US" dirty="0"/>
          </a:p>
        </p:txBody>
      </p:sp>
      <p:sp>
        <p:nvSpPr>
          <p:cNvPr id="6" name="TextBox 5"/>
          <p:cNvSpPr txBox="1"/>
          <p:nvPr/>
        </p:nvSpPr>
        <p:spPr>
          <a:xfrm>
            <a:off x="2438400" y="4734253"/>
            <a:ext cx="4185761" cy="230832"/>
          </a:xfrm>
          <a:prstGeom prst="rect">
            <a:avLst/>
          </a:prstGeom>
          <a:noFill/>
        </p:spPr>
        <p:txBody>
          <a:bodyPr wrap="none" rtlCol="0">
            <a:spAutoFit/>
          </a:bodyPr>
          <a:lstStyle/>
          <a:p>
            <a:r>
              <a:rPr lang="en-US" sz="900" dirty="0"/>
              <a:t>https://www.healthypeople.gov/2020/about/foundation-health-measures/Determinants-of-Health</a:t>
            </a:r>
          </a:p>
        </p:txBody>
      </p:sp>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065778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13</a:t>
            </a:fld>
            <a:endParaRPr lang="en-US"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734850"/>
            <a:ext cx="5759669" cy="4319751"/>
          </a:xfrm>
          <a:prstGeom prst="rect">
            <a:avLst/>
          </a:prstGeom>
        </p:spPr>
      </p:pic>
      <p:sp>
        <p:nvSpPr>
          <p:cNvPr id="5" name="TextBox 4"/>
          <p:cNvSpPr txBox="1"/>
          <p:nvPr/>
        </p:nvSpPr>
        <p:spPr>
          <a:xfrm>
            <a:off x="76200" y="76021"/>
            <a:ext cx="5702780" cy="1200329"/>
          </a:xfrm>
          <a:prstGeom prst="rect">
            <a:avLst/>
          </a:prstGeom>
          <a:noFill/>
        </p:spPr>
        <p:txBody>
          <a:bodyPr wrap="none" rtlCol="0">
            <a:spAutoFit/>
          </a:bodyPr>
          <a:lstStyle/>
          <a:p>
            <a:r>
              <a:rPr lang="en-US" sz="2400" dirty="0" smtClean="0"/>
              <a:t>“Today</a:t>
            </a:r>
            <a:r>
              <a:rPr lang="en-US" sz="2400" dirty="0"/>
              <a:t>, the biggest threats to the health and</a:t>
            </a:r>
          </a:p>
          <a:p>
            <a:r>
              <a:rPr lang="en-US" sz="2400" dirty="0"/>
              <a:t>longevity of Americans are preventable </a:t>
            </a:r>
            <a:r>
              <a:rPr lang="en-US" sz="2400" dirty="0" smtClean="0"/>
              <a:t>diseases”</a:t>
            </a:r>
          </a:p>
          <a:p>
            <a:r>
              <a:rPr lang="en-US" sz="2400" dirty="0" smtClean="0"/>
              <a:t> – </a:t>
            </a:r>
            <a:r>
              <a:rPr lang="en-US" sz="1200" i="1" dirty="0"/>
              <a:t>Dr. Georges Benjamin, APHA</a:t>
            </a:r>
            <a:endParaRPr lang="en-US" sz="2400" i="1" dirty="0"/>
          </a:p>
        </p:txBody>
      </p:sp>
      <p:sp>
        <p:nvSpPr>
          <p:cNvPr id="4" name="Footer Placeholder 3"/>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3473782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14</a:t>
            </a:fld>
            <a:endParaRPr lang="en-US" altLang="en-US" dirty="0"/>
          </a:p>
        </p:txBody>
      </p:sp>
      <p:sp>
        <p:nvSpPr>
          <p:cNvPr id="3" name="Rectangle 2"/>
          <p:cNvSpPr/>
          <p:nvPr/>
        </p:nvSpPr>
        <p:spPr>
          <a:xfrm>
            <a:off x="152400" y="37277"/>
            <a:ext cx="6154973" cy="1754326"/>
          </a:xfrm>
          <a:prstGeom prst="rect">
            <a:avLst/>
          </a:prstGeom>
        </p:spPr>
        <p:txBody>
          <a:bodyPr wrap="square">
            <a:spAutoFit/>
          </a:bodyPr>
          <a:lstStyle/>
          <a:p>
            <a:r>
              <a:rPr lang="en-US" dirty="0">
                <a:solidFill>
                  <a:srgbClr val="000000"/>
                </a:solidFill>
                <a:latin typeface="Verdana" panose="020B0604030504040204" pitchFamily="34" charset="0"/>
              </a:rPr>
              <a:t>“Disparate health outcomes are a reality of the American health[care] system and are a result of not only inadequacies in health care, but also the failure to address the social determinants of health.”</a:t>
            </a:r>
          </a:p>
          <a:p>
            <a:r>
              <a:rPr lang="en-US" i="1" dirty="0" smtClean="0">
                <a:solidFill>
                  <a:srgbClr val="000000"/>
                </a:solidFill>
                <a:latin typeface="Verdana" panose="020B0604030504040204" pitchFamily="34" charset="0"/>
              </a:rPr>
              <a:t>Dr. Georges Benjamin, APHA</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608" y="89376"/>
            <a:ext cx="1320102" cy="1650128"/>
          </a:xfrm>
          <a:prstGeom prst="rect">
            <a:avLst/>
          </a:prstGeom>
        </p:spPr>
      </p:pic>
      <p:sp>
        <p:nvSpPr>
          <p:cNvPr id="5" name="Rectangle 4"/>
          <p:cNvSpPr/>
          <p:nvPr/>
        </p:nvSpPr>
        <p:spPr>
          <a:xfrm>
            <a:off x="76200" y="1833698"/>
            <a:ext cx="3429000" cy="473206"/>
          </a:xfrm>
          <a:prstGeom prst="rect">
            <a:avLst/>
          </a:prstGeom>
        </p:spPr>
        <p:txBody>
          <a:bodyPr>
            <a:spAutoFit/>
          </a:bodyPr>
          <a:lstStyle/>
          <a:p>
            <a:r>
              <a:rPr lang="en-US" sz="825" dirty="0">
                <a:latin typeface="Gil Sans"/>
              </a:rPr>
              <a:t>The Nation’s Health: Medicaid, Medicare making the move toward social determinants</a:t>
            </a:r>
          </a:p>
          <a:p>
            <a:r>
              <a:rPr lang="en-US" sz="825" i="1" dirty="0">
                <a:latin typeface="Gil Sans"/>
              </a:rPr>
              <a:t>by </a:t>
            </a:r>
            <a:r>
              <a:rPr lang="en-US" sz="825" dirty="0">
                <a:latin typeface="Helvetica" panose="020B0604020202020204" pitchFamily="34" charset="0"/>
              </a:rPr>
              <a:t>Lindsey Wahowiak</a:t>
            </a:r>
            <a:r>
              <a:rPr lang="en-US" sz="825" i="1" dirty="0">
                <a:latin typeface="Gil Sans"/>
              </a:rPr>
              <a:t> on </a:t>
            </a:r>
            <a:r>
              <a:rPr lang="en-US" sz="825" dirty="0">
                <a:latin typeface="Helvetica" panose="020B0604020202020204" pitchFamily="34" charset="0"/>
              </a:rPr>
              <a:t>Sep 2, 2016</a:t>
            </a:r>
            <a:r>
              <a:rPr lang="en-US" sz="825" i="1" dirty="0">
                <a:latin typeface="Gil Sans"/>
              </a:rPr>
              <a:t> </a:t>
            </a:r>
            <a:endParaRPr lang="en-US" sz="825" dirty="0"/>
          </a:p>
        </p:txBody>
      </p:sp>
      <p:pic>
        <p:nvPicPr>
          <p:cNvPr id="7" name="Picture 6"/>
          <p:cNvPicPr>
            <a:picLocks noChangeAspect="1"/>
          </p:cNvPicPr>
          <p:nvPr/>
        </p:nvPicPr>
        <p:blipFill>
          <a:blip r:embed="rId4"/>
          <a:stretch>
            <a:fillRect/>
          </a:stretch>
        </p:blipFill>
        <p:spPr>
          <a:xfrm>
            <a:off x="92675" y="2571750"/>
            <a:ext cx="7891761" cy="1981199"/>
          </a:xfrm>
          <a:prstGeom prst="rect">
            <a:avLst/>
          </a:prstGeom>
        </p:spPr>
      </p:pic>
      <p:pic>
        <p:nvPicPr>
          <p:cNvPr id="8" name="Picture 7"/>
          <p:cNvPicPr>
            <a:picLocks noChangeAspect="1"/>
          </p:cNvPicPr>
          <p:nvPr/>
        </p:nvPicPr>
        <p:blipFill>
          <a:blip r:embed="rId5"/>
          <a:stretch>
            <a:fillRect/>
          </a:stretch>
        </p:blipFill>
        <p:spPr>
          <a:xfrm>
            <a:off x="5377377" y="2971801"/>
            <a:ext cx="2229686" cy="313913"/>
          </a:xfrm>
          <a:prstGeom prst="rect">
            <a:avLst/>
          </a:prstGeom>
        </p:spPr>
      </p:pic>
      <p:sp>
        <p:nvSpPr>
          <p:cNvPr id="6" name="Footer Placeholder 5"/>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3617834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t>Social Responsibility</a:t>
            </a:r>
            <a:r>
              <a:rPr lang="en-US" altLang="en-US" sz="1800" dirty="0"/>
              <a:t/>
            </a:r>
            <a:br>
              <a:rPr lang="en-US" altLang="en-US" sz="1800" dirty="0"/>
            </a:br>
            <a:r>
              <a:rPr lang="en-US" altLang="en-US" sz="1800" dirty="0"/>
              <a:t>	…..more than Community Benefit</a:t>
            </a:r>
          </a:p>
        </p:txBody>
      </p:sp>
      <p:sp>
        <p:nvSpPr>
          <p:cNvPr id="17411" name="Content Placeholder 2"/>
          <p:cNvSpPr>
            <a:spLocks noGrp="1"/>
          </p:cNvSpPr>
          <p:nvPr>
            <p:ph idx="1"/>
          </p:nvPr>
        </p:nvSpPr>
        <p:spPr>
          <a:xfrm>
            <a:off x="152400" y="1143000"/>
            <a:ext cx="7848600" cy="3482608"/>
          </a:xfrm>
        </p:spPr>
        <p:txBody>
          <a:bodyPr/>
          <a:lstStyle/>
          <a:p>
            <a:r>
              <a:rPr lang="en-US" altLang="en-US" sz="2400" dirty="0"/>
              <a:t>Social responsibility (social responsiveness)</a:t>
            </a:r>
          </a:p>
          <a:p>
            <a:pPr lvl="1"/>
            <a:r>
              <a:rPr lang="en-US" altLang="en-US" sz="2000" dirty="0"/>
              <a:t>imply both a new </a:t>
            </a:r>
            <a:r>
              <a:rPr lang="en-US" altLang="en-US" sz="2000" u="sng" dirty="0"/>
              <a:t>social</a:t>
            </a:r>
            <a:r>
              <a:rPr lang="en-US" altLang="en-US" sz="2000" dirty="0"/>
              <a:t> dimension of care, as well as</a:t>
            </a:r>
          </a:p>
          <a:p>
            <a:pPr lvl="1"/>
            <a:r>
              <a:rPr lang="en-US" altLang="en-US" sz="2000" dirty="0"/>
              <a:t>new </a:t>
            </a:r>
            <a:r>
              <a:rPr lang="en-US" altLang="en-US" sz="2000" u="sng" dirty="0"/>
              <a:t>organizational patterns </a:t>
            </a:r>
            <a:r>
              <a:rPr lang="en-US" altLang="en-US" sz="2000" dirty="0"/>
              <a:t>of hospitals and other health care organizations.</a:t>
            </a:r>
          </a:p>
          <a:p>
            <a:r>
              <a:rPr lang="en-US" altLang="en-US" sz="2400" dirty="0"/>
              <a:t>The concept of social responsibility implies</a:t>
            </a:r>
          </a:p>
          <a:p>
            <a:pPr lvl="1"/>
            <a:r>
              <a:rPr lang="en-US" altLang="en-US" sz="2000" dirty="0"/>
              <a:t>a shared vision of the common good, that is</a:t>
            </a:r>
          </a:p>
          <a:p>
            <a:pPr lvl="1"/>
            <a:r>
              <a:rPr lang="en-US" altLang="en-US" sz="2000" dirty="0"/>
              <a:t>universally accepted among health care professionals, other stakeholders and the overall social matrix</a:t>
            </a:r>
          </a:p>
          <a:p>
            <a:pPr lvl="2"/>
            <a:r>
              <a:rPr lang="en-US" altLang="en-US" sz="1600" dirty="0"/>
              <a:t>i.e. </a:t>
            </a:r>
            <a:r>
              <a:rPr lang="en-US" sz="1600" dirty="0"/>
              <a:t>a situation or a set of conditions in which something else develops or forms</a:t>
            </a:r>
            <a:endParaRPr lang="en-US" altLang="en-US" sz="1600" dirty="0"/>
          </a:p>
        </p:txBody>
      </p:sp>
      <p:sp>
        <p:nvSpPr>
          <p:cNvPr id="2" name="Slide Number Placeholder 1"/>
          <p:cNvSpPr>
            <a:spLocks noGrp="1"/>
          </p:cNvSpPr>
          <p:nvPr>
            <p:ph type="sldNum" sz="quarter" idx="10"/>
          </p:nvPr>
        </p:nvSpPr>
        <p:spPr>
          <a:prstGeom prst="rect">
            <a:avLst/>
          </a:prstGeom>
        </p:spPr>
        <p:txBody>
          <a:bodyPr/>
          <a:lstStyle/>
          <a:p>
            <a:pPr>
              <a:defRPr/>
            </a:pPr>
            <a:fld id="{76BAB369-6CAD-47D6-9BE1-C9D57B269005}" type="slidenum">
              <a:rPr lang="en-US" altLang="en-US" smtClean="0"/>
              <a:pPr>
                <a:defRPr/>
              </a:pPr>
              <a:t>15</a:t>
            </a:fld>
            <a:endParaRPr lang="en-US" altLang="en-US" dirty="0"/>
          </a:p>
        </p:txBody>
      </p:sp>
      <p:sp>
        <p:nvSpPr>
          <p:cNvPr id="17412" name="TextBox 4"/>
          <p:cNvSpPr txBox="1">
            <a:spLocks noChangeArrowheads="1"/>
          </p:cNvSpPr>
          <p:nvPr/>
        </p:nvSpPr>
        <p:spPr bwMode="auto">
          <a:xfrm>
            <a:off x="4114800" y="4625608"/>
            <a:ext cx="3200400" cy="438582"/>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50" dirty="0"/>
              <a:t>Brandão, C., Rego, G., Duarte, I., &amp; Nunes, R. (2013). Social Responsibility: A New Paradigm of Hospital Governance? </a:t>
            </a:r>
            <a:r>
              <a:rPr lang="en-US" altLang="en-US" sz="750" i="1" dirty="0"/>
              <a:t>Health Care Analysis</a:t>
            </a:r>
            <a:r>
              <a:rPr lang="en-US" altLang="en-US" sz="750" dirty="0"/>
              <a:t>, </a:t>
            </a:r>
            <a:r>
              <a:rPr lang="en-US" altLang="en-US" sz="750" i="1" dirty="0"/>
              <a:t>21</a:t>
            </a:r>
            <a:r>
              <a:rPr lang="en-US" altLang="en-US" sz="750" dirty="0"/>
              <a:t>(4), 390–402. http://doi.org/10.1007/s10728-012-0206-3</a:t>
            </a:r>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440519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239000" y="4683919"/>
            <a:ext cx="419100" cy="357188"/>
          </a:xfrm>
          <a:prstGeom prst="rect">
            <a:avLst/>
          </a:prstGeom>
        </p:spPr>
        <p:txBody>
          <a:bodyPr/>
          <a:lstStyle/>
          <a:p>
            <a:pPr>
              <a:defRPr/>
            </a:pPr>
            <a:fld id="{76BAB369-6CAD-47D6-9BE1-C9D57B269005}" type="slidenum">
              <a:rPr lang="en-US" altLang="en-US" smtClean="0"/>
              <a:pPr>
                <a:defRPr/>
              </a:pPr>
              <a:t>16</a:t>
            </a:fld>
            <a:endParaRPr lang="en-US" alt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0"/>
            <a:ext cx="6076950" cy="5102570"/>
          </a:xfrm>
          <a:prstGeom prst="rect">
            <a:avLst/>
          </a:prstGeom>
        </p:spPr>
      </p:pic>
      <p:sp>
        <p:nvSpPr>
          <p:cNvPr id="7" name="Oval 6"/>
          <p:cNvSpPr/>
          <p:nvPr/>
        </p:nvSpPr>
        <p:spPr>
          <a:xfrm rot="20065610">
            <a:off x="5185924" y="1888321"/>
            <a:ext cx="1455938" cy="708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16200000">
            <a:off x="-947286" y="2067973"/>
            <a:ext cx="2840842" cy="369332"/>
          </a:xfrm>
          <a:prstGeom prst="rect">
            <a:avLst/>
          </a:prstGeom>
        </p:spPr>
        <p:txBody>
          <a:bodyPr wrap="none">
            <a:spAutoFit/>
          </a:bodyPr>
          <a:lstStyle/>
          <a:p>
            <a:r>
              <a:rPr lang="en-US" dirty="0"/>
              <a:t>2017-2018 Baldrige Framework</a:t>
            </a:r>
          </a:p>
        </p:txBody>
      </p:sp>
      <p:sp>
        <p:nvSpPr>
          <p:cNvPr id="9"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1875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6124" y="133350"/>
            <a:ext cx="6400800" cy="2743200"/>
          </a:xfrm>
        </p:spPr>
        <p:txBody>
          <a:bodyPr/>
          <a:lstStyle/>
          <a:p>
            <a:r>
              <a:rPr lang="en-US" altLang="en-US" sz="3000" dirty="0" smtClean="0"/>
              <a:t>Share Organizational Examples </a:t>
            </a:r>
            <a:r>
              <a:rPr lang="en-US" altLang="en-US" sz="3000" dirty="0"/>
              <a:t>of Social </a:t>
            </a:r>
            <a:r>
              <a:rPr lang="en-US" altLang="en-US" sz="3000" dirty="0" smtClean="0"/>
              <a:t>Responsibility in Nebraska Hospitals:</a:t>
            </a:r>
            <a:br>
              <a:rPr lang="en-US" altLang="en-US" sz="3000" dirty="0" smtClean="0"/>
            </a:br>
            <a:r>
              <a:rPr lang="en-US" altLang="en-US" sz="2000" dirty="0"/>
              <a:t/>
            </a:r>
            <a:br>
              <a:rPr lang="en-US" altLang="en-US" sz="2000" dirty="0"/>
            </a:br>
            <a:r>
              <a:rPr lang="en-US" altLang="en-US" sz="2000" dirty="0" smtClean="0"/>
              <a:t>- Board Conversations</a:t>
            </a:r>
            <a:br>
              <a:rPr lang="en-US" altLang="en-US" sz="2000" dirty="0" smtClean="0"/>
            </a:br>
            <a:r>
              <a:rPr lang="en-US" altLang="en-US" sz="2000" dirty="0" smtClean="0"/>
              <a:t>- </a:t>
            </a:r>
            <a:r>
              <a:rPr lang="en-US" altLang="en-US" sz="2000" dirty="0"/>
              <a:t>Describe </a:t>
            </a:r>
            <a:r>
              <a:rPr lang="en-US" altLang="en-US" sz="2000" dirty="0" smtClean="0"/>
              <a:t>an initiative or program</a:t>
            </a:r>
            <a:r>
              <a:rPr lang="en-US" altLang="en-US" sz="2000" dirty="0"/>
              <a:t/>
            </a:r>
            <a:br>
              <a:rPr lang="en-US" altLang="en-US" sz="2000" dirty="0"/>
            </a:br>
            <a:r>
              <a:rPr lang="en-US" altLang="en-US" sz="2000" dirty="0" smtClean="0"/>
              <a:t>- Community Engagement on needs</a:t>
            </a:r>
            <a:endParaRPr lang="en-US" altLang="en-US" sz="2000" dirty="0"/>
          </a:p>
        </p:txBody>
      </p:sp>
      <p:sp>
        <p:nvSpPr>
          <p:cNvPr id="2" name="Slide Number Placeholder 1"/>
          <p:cNvSpPr>
            <a:spLocks noGrp="1"/>
          </p:cNvSpPr>
          <p:nvPr>
            <p:ph type="sldNum" sz="quarter" idx="4294967295"/>
          </p:nvPr>
        </p:nvSpPr>
        <p:spPr>
          <a:xfrm>
            <a:off x="7315200" y="4683919"/>
            <a:ext cx="342900" cy="357188"/>
          </a:xfrm>
          <a:prstGeom prst="rect">
            <a:avLst/>
          </a:prstGeom>
        </p:spPr>
        <p:txBody>
          <a:bodyPr/>
          <a:lstStyle/>
          <a:p>
            <a:pPr>
              <a:defRPr/>
            </a:pPr>
            <a:fld id="{76BAB369-6CAD-47D6-9BE1-C9D57B269005}" type="slidenum">
              <a:rPr lang="en-US" altLang="en-US" smtClean="0"/>
              <a:pPr>
                <a:defRPr/>
              </a:pPr>
              <a:t>17</a:t>
            </a:fld>
            <a:endParaRPr lang="en-US" altLang="en-US" dirty="0"/>
          </a:p>
        </p:txBody>
      </p:sp>
      <p:sp>
        <p:nvSpPr>
          <p:cNvPr id="3" name="Rectangle 2"/>
          <p:cNvSpPr/>
          <p:nvPr/>
        </p:nvSpPr>
        <p:spPr>
          <a:xfrm>
            <a:off x="126124" y="3154353"/>
            <a:ext cx="4953000" cy="1708160"/>
          </a:xfrm>
          <a:prstGeom prst="rect">
            <a:avLst/>
          </a:prstGeom>
        </p:spPr>
        <p:txBody>
          <a:bodyPr wrap="square">
            <a:spAutoFit/>
          </a:bodyPr>
          <a:lstStyle/>
          <a:p>
            <a:r>
              <a:rPr lang="en-US" sz="1600" dirty="0">
                <a:solidFill>
                  <a:srgbClr val="292929"/>
                </a:solidFill>
                <a:latin typeface="+mn-lt"/>
              </a:rPr>
              <a:t>Dr. Weinstein, a spine surgeon and author of </a:t>
            </a:r>
            <a:r>
              <a:rPr lang="en-US" sz="1600" i="1" dirty="0">
                <a:solidFill>
                  <a:srgbClr val="003974"/>
                </a:solidFill>
                <a:latin typeface="+mn-lt"/>
                <a:hlinkClick r:id="rId3"/>
              </a:rPr>
              <a:t>Unraveled: Prescriptions to Repair a Broken Health Care System</a:t>
            </a:r>
            <a:r>
              <a:rPr lang="en-US" sz="1600" dirty="0">
                <a:solidFill>
                  <a:srgbClr val="292929"/>
                </a:solidFill>
                <a:latin typeface="+mn-lt"/>
              </a:rPr>
              <a:t>, spoke about how the government, businesses, industry leaders and communities can rethink the current models of healthcare to better focus on equity versus "brick and mortar solutions that don't address the social and economic issues of our times</a:t>
            </a:r>
            <a:r>
              <a:rPr lang="en-US" sz="1600" dirty="0" smtClean="0">
                <a:solidFill>
                  <a:srgbClr val="292929"/>
                </a:solidFill>
                <a:latin typeface="+mn-lt"/>
              </a:rPr>
              <a:t>.“ </a:t>
            </a:r>
            <a:r>
              <a:rPr lang="en-US" sz="800" i="1" dirty="0">
                <a:solidFill>
                  <a:srgbClr val="292929"/>
                </a:solidFill>
                <a:latin typeface="+mn-lt"/>
              </a:rPr>
              <a:t>Becker’s Hospital Review. </a:t>
            </a:r>
            <a:r>
              <a:rPr lang="en-US" sz="800" i="1" dirty="0">
                <a:latin typeface="+mn-lt"/>
              </a:rPr>
              <a:t>May 23, 2017</a:t>
            </a:r>
            <a:endParaRPr lang="en-US" sz="1600" i="1" dirty="0">
              <a:latin typeface="+mn-l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4376" y="0"/>
            <a:ext cx="1463040" cy="793242"/>
          </a:xfrm>
          <a:prstGeom prst="rect">
            <a:avLst/>
          </a:prstGeom>
        </p:spPr>
      </p:pic>
      <p:grpSp>
        <p:nvGrpSpPr>
          <p:cNvPr id="9" name="Group 8"/>
          <p:cNvGrpSpPr/>
          <p:nvPr/>
        </p:nvGrpSpPr>
        <p:grpSpPr>
          <a:xfrm>
            <a:off x="4876800" y="1566001"/>
            <a:ext cx="3143250" cy="1143000"/>
            <a:chOff x="4572001" y="1543050"/>
            <a:chExt cx="3143250" cy="1143000"/>
          </a:xfrm>
        </p:grpSpPr>
        <p:sp>
          <p:nvSpPr>
            <p:cNvPr id="10" name="Oval 9"/>
            <p:cNvSpPr/>
            <p:nvPr/>
          </p:nvSpPr>
          <p:spPr>
            <a:xfrm>
              <a:off x="4572001" y="1570434"/>
              <a:ext cx="2057400" cy="1115616"/>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Social Values</a:t>
              </a:r>
            </a:p>
            <a:p>
              <a:r>
                <a:rPr lang="en-US" sz="900" dirty="0">
                  <a:solidFill>
                    <a:schemeClr val="tx1"/>
                  </a:solidFill>
                </a:rPr>
                <a:t>&amp; Needs</a:t>
              </a:r>
            </a:p>
          </p:txBody>
        </p:sp>
        <p:sp>
          <p:nvSpPr>
            <p:cNvPr id="11" name="Oval 10"/>
            <p:cNvSpPr/>
            <p:nvPr/>
          </p:nvSpPr>
          <p:spPr>
            <a:xfrm>
              <a:off x="5657851" y="1543050"/>
              <a:ext cx="2057400" cy="1115616"/>
            </a:xfrm>
            <a:prstGeom prst="ellipse">
              <a:avLst/>
            </a:prstGeom>
            <a:solidFill>
              <a:srgbClr val="FFCCCC">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a:solidFill>
                    <a:schemeClr val="tx1"/>
                  </a:solidFill>
                </a:rPr>
                <a:t>Hospital/HS </a:t>
              </a:r>
            </a:p>
            <a:p>
              <a:pPr algn="r"/>
              <a:r>
                <a:rPr lang="en-US" sz="900" dirty="0">
                  <a:solidFill>
                    <a:schemeClr val="tx1"/>
                  </a:solidFill>
                </a:rPr>
                <a:t>Performance</a:t>
              </a:r>
            </a:p>
          </p:txBody>
        </p:sp>
        <p:sp>
          <p:nvSpPr>
            <p:cNvPr id="12" name="TextBox 11"/>
            <p:cNvSpPr txBox="1"/>
            <p:nvPr/>
          </p:nvSpPr>
          <p:spPr>
            <a:xfrm>
              <a:off x="5752633" y="1943102"/>
              <a:ext cx="771365" cy="369332"/>
            </a:xfrm>
            <a:prstGeom prst="rect">
              <a:avLst/>
            </a:prstGeom>
            <a:noFill/>
          </p:spPr>
          <p:txBody>
            <a:bodyPr wrap="none" rtlCol="0">
              <a:spAutoFit/>
            </a:bodyPr>
            <a:lstStyle/>
            <a:p>
              <a:pPr algn="ctr"/>
              <a:r>
                <a:rPr lang="en-US" sz="900" dirty="0">
                  <a:solidFill>
                    <a:srgbClr val="7030A0"/>
                  </a:solidFill>
                </a:rPr>
                <a:t>Social </a:t>
              </a:r>
            </a:p>
            <a:p>
              <a:pPr algn="ctr"/>
              <a:r>
                <a:rPr lang="en-US" sz="900" dirty="0">
                  <a:solidFill>
                    <a:srgbClr val="7030A0"/>
                  </a:solidFill>
                </a:rPr>
                <a:t>Responsibility</a:t>
              </a:r>
            </a:p>
          </p:txBody>
        </p:sp>
      </p:grpSp>
      <p:sp>
        <p:nvSpPr>
          <p:cNvPr id="13" name="Rectangle 12"/>
          <p:cNvSpPr/>
          <p:nvPr/>
        </p:nvSpPr>
        <p:spPr>
          <a:xfrm>
            <a:off x="5115438" y="2780521"/>
            <a:ext cx="2822972" cy="1846659"/>
          </a:xfrm>
          <a:prstGeom prst="rect">
            <a:avLst/>
          </a:prstGeom>
        </p:spPr>
        <p:txBody>
          <a:bodyPr wrap="square">
            <a:spAutoFit/>
          </a:bodyPr>
          <a:lstStyle/>
          <a:p>
            <a:pPr algn="ctr"/>
            <a:r>
              <a:rPr lang="en-US" sz="1600" i="1" dirty="0" smtClean="0">
                <a:solidFill>
                  <a:srgbClr val="000000"/>
                </a:solidFill>
                <a:latin typeface="Times New Roman" panose="02020603050405020304" pitchFamily="18" charset="0"/>
              </a:rPr>
              <a:t>“Re-interpreting </a:t>
            </a:r>
            <a:r>
              <a:rPr lang="en-US" sz="1600" i="1" dirty="0">
                <a:solidFill>
                  <a:srgbClr val="000000"/>
                </a:solidFill>
                <a:latin typeface="Times New Roman" panose="02020603050405020304" pitchFamily="18" charset="0"/>
              </a:rPr>
              <a:t>the concept </a:t>
            </a:r>
            <a:r>
              <a:rPr lang="en-US" sz="1600" i="1" dirty="0" smtClean="0">
                <a:solidFill>
                  <a:srgbClr val="000000"/>
                </a:solidFill>
                <a:latin typeface="Times New Roman" panose="02020603050405020304" pitchFamily="18" charset="0"/>
              </a:rPr>
              <a:t>of</a:t>
            </a:r>
          </a:p>
          <a:p>
            <a:pPr algn="ctr"/>
            <a:r>
              <a:rPr lang="en-US" sz="1600" i="1" dirty="0" smtClean="0">
                <a:solidFill>
                  <a:srgbClr val="000000"/>
                </a:solidFill>
                <a:latin typeface="Times New Roman" panose="02020603050405020304" pitchFamily="18" charset="0"/>
              </a:rPr>
              <a:t> </a:t>
            </a:r>
            <a:r>
              <a:rPr lang="en-US" sz="1600" i="1" dirty="0">
                <a:solidFill>
                  <a:srgbClr val="000000"/>
                </a:solidFill>
                <a:latin typeface="Times New Roman" panose="02020603050405020304" pitchFamily="18" charset="0"/>
              </a:rPr>
              <a:t>social responsibility means that an organization should not only </a:t>
            </a:r>
            <a:r>
              <a:rPr lang="en-US" sz="1600" i="1" dirty="0" smtClean="0">
                <a:solidFill>
                  <a:srgbClr val="000000"/>
                </a:solidFill>
                <a:latin typeface="Times New Roman" panose="02020603050405020304" pitchFamily="18" charset="0"/>
              </a:rPr>
              <a:t>fulfill </a:t>
            </a:r>
            <a:r>
              <a:rPr lang="en-US" sz="1600" i="1" dirty="0">
                <a:solidFill>
                  <a:srgbClr val="000000"/>
                </a:solidFill>
                <a:latin typeface="Times New Roman" panose="02020603050405020304" pitchFamily="18" charset="0"/>
              </a:rPr>
              <a:t>its economic and legal obligations but also actively contribute </a:t>
            </a:r>
            <a:endParaRPr lang="en-US" sz="1600" i="1" dirty="0" smtClean="0">
              <a:solidFill>
                <a:srgbClr val="000000"/>
              </a:solidFill>
              <a:latin typeface="Times New Roman" panose="02020603050405020304" pitchFamily="18" charset="0"/>
            </a:endParaRPr>
          </a:p>
          <a:p>
            <a:pPr algn="ctr"/>
            <a:r>
              <a:rPr lang="en-US" sz="1600" i="1" dirty="0" smtClean="0">
                <a:solidFill>
                  <a:srgbClr val="000000"/>
                </a:solidFill>
                <a:latin typeface="Times New Roman" panose="02020603050405020304" pitchFamily="18" charset="0"/>
              </a:rPr>
              <a:t>to </a:t>
            </a:r>
            <a:r>
              <a:rPr lang="en-US" sz="1600" i="1" dirty="0">
                <a:solidFill>
                  <a:srgbClr val="000000"/>
                </a:solidFill>
                <a:latin typeface="Times New Roman" panose="02020603050405020304" pitchFamily="18" charset="0"/>
              </a:rPr>
              <a:t>the social good</a:t>
            </a:r>
            <a:r>
              <a:rPr lang="en-US" sz="1600" i="1" dirty="0" smtClean="0">
                <a:solidFill>
                  <a:srgbClr val="000000"/>
                </a:solidFill>
                <a:latin typeface="Times New Roman" panose="02020603050405020304" pitchFamily="18" charset="0"/>
              </a:rPr>
              <a:t>.”</a:t>
            </a:r>
            <a:endParaRPr lang="en-US" sz="1600" i="1" dirty="0"/>
          </a:p>
        </p:txBody>
      </p:sp>
      <p:sp>
        <p:nvSpPr>
          <p:cNvPr id="14" name="TextBox 13"/>
          <p:cNvSpPr txBox="1"/>
          <p:nvPr/>
        </p:nvSpPr>
        <p:spPr>
          <a:xfrm>
            <a:off x="7684376" y="787620"/>
            <a:ext cx="1459624" cy="276999"/>
          </a:xfrm>
          <a:prstGeom prst="rect">
            <a:avLst/>
          </a:prstGeom>
          <a:solidFill>
            <a:schemeClr val="bg1"/>
          </a:solidFill>
        </p:spPr>
        <p:txBody>
          <a:bodyPr wrap="square" rtlCol="0">
            <a:spAutoFit/>
          </a:bodyPr>
          <a:lstStyle/>
          <a:p>
            <a:pPr algn="ctr"/>
            <a:r>
              <a:rPr lang="en-US" sz="1200" i="1" dirty="0" smtClean="0">
                <a:solidFill>
                  <a:srgbClr val="0070C0"/>
                </a:solidFill>
              </a:rPr>
              <a:t>0930-0950</a:t>
            </a:r>
            <a:endParaRPr lang="en-US" sz="1200" i="1" dirty="0">
              <a:solidFill>
                <a:srgbClr val="0070C0"/>
              </a:solidFill>
            </a:endParaRPr>
          </a:p>
        </p:txBody>
      </p:sp>
      <p:sp>
        <p:nvSpPr>
          <p:cNvPr id="15"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9517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978"/>
            <a:ext cx="7353300" cy="970050"/>
          </a:xfrm>
        </p:spPr>
        <p:txBody>
          <a:bodyPr/>
          <a:lstStyle/>
          <a:p>
            <a:r>
              <a:rPr lang="en-US" sz="4000" dirty="0" smtClean="0"/>
              <a:t>Bon Secours – West Baltimore</a:t>
            </a:r>
            <a:endParaRPr lang="en-US" sz="4000" dirty="0"/>
          </a:p>
        </p:txBody>
      </p:sp>
      <p:sp>
        <p:nvSpPr>
          <p:cNvPr id="4" name="Slide Number Placeholder 3"/>
          <p:cNvSpPr>
            <a:spLocks noGrp="1"/>
          </p:cNvSpPr>
          <p:nvPr>
            <p:ph type="sldNum" sz="quarter" idx="4294967295"/>
          </p:nvPr>
        </p:nvSpPr>
        <p:spPr>
          <a:xfrm>
            <a:off x="7346924" y="4683919"/>
            <a:ext cx="311175" cy="357188"/>
          </a:xfrm>
          <a:prstGeom prst="rect">
            <a:avLst/>
          </a:prstGeom>
        </p:spPr>
        <p:txBody>
          <a:bodyPr/>
          <a:lstStyle/>
          <a:p>
            <a:pPr>
              <a:defRPr/>
            </a:pPr>
            <a:fld id="{76BAB369-6CAD-47D6-9BE1-C9D57B269005}" type="slidenum">
              <a:rPr lang="en-US" altLang="en-US" smtClean="0"/>
              <a:pPr>
                <a:defRPr/>
              </a:pPr>
              <a:t>18</a:t>
            </a:fld>
            <a:endParaRPr lang="en-US" altLang="en-US" dirty="0"/>
          </a:p>
        </p:txBody>
      </p:sp>
      <p:pic>
        <p:nvPicPr>
          <p:cNvPr id="3" name="Picture 2"/>
          <p:cNvPicPr>
            <a:picLocks noChangeAspect="1"/>
          </p:cNvPicPr>
          <p:nvPr/>
        </p:nvPicPr>
        <p:blipFill>
          <a:blip r:embed="rId3"/>
          <a:stretch>
            <a:fillRect/>
          </a:stretch>
        </p:blipFill>
        <p:spPr>
          <a:xfrm>
            <a:off x="4419600" y="1629426"/>
            <a:ext cx="3399030" cy="2610794"/>
          </a:xfrm>
          <a:prstGeom prst="rect">
            <a:avLst/>
          </a:prstGeom>
          <a:ln>
            <a:solidFill>
              <a:srgbClr val="0D5295"/>
            </a:solidFill>
          </a:ln>
        </p:spPr>
      </p:pic>
      <p:sp>
        <p:nvSpPr>
          <p:cNvPr id="17" name="Shape 188"/>
          <p:cNvSpPr/>
          <p:nvPr/>
        </p:nvSpPr>
        <p:spPr>
          <a:xfrm>
            <a:off x="457200" y="4189099"/>
            <a:ext cx="3708374" cy="668651"/>
          </a:xfrm>
          <a:prstGeom prst="rect">
            <a:avLst/>
          </a:prstGeom>
          <a:solidFill>
            <a:srgbClr val="94BF6E"/>
          </a:solidFill>
          <a:ln w="9525" cap="flat" cmpd="sng">
            <a:solidFill>
              <a:srgbClr val="666666"/>
            </a:solidFill>
            <a:prstDash val="solid"/>
            <a:round/>
            <a:headEnd type="none" w="med" len="med"/>
            <a:tailEnd type="none" w="med" len="med"/>
          </a:ln>
        </p:spPr>
        <p:txBody>
          <a:bodyPr lIns="68569" tIns="68569" rIns="68569" bIns="68569" anchor="ctr" anchorCtr="0">
            <a:noAutofit/>
          </a:bodyPr>
          <a:lstStyle/>
          <a:p>
            <a:pPr>
              <a:spcBef>
                <a:spcPts val="0"/>
              </a:spcBef>
              <a:spcAft>
                <a:spcPts val="0"/>
              </a:spcAft>
              <a:buClr>
                <a:schemeClr val="lt1"/>
              </a:buClr>
              <a:buSzPct val="25000"/>
            </a:pPr>
            <a:r>
              <a:rPr lang="en" sz="1050" b="1" i="1" dirty="0">
                <a:latin typeface="Roboto Slab"/>
                <a:ea typeface="Roboto Slab"/>
                <a:cs typeface="Roboto Slab"/>
                <a:sym typeface="Roboto Slab"/>
              </a:rPr>
              <a:t>Social Determinants of Health:</a:t>
            </a:r>
            <a:r>
              <a:rPr lang="en" sz="1050" b="1" dirty="0">
                <a:latin typeface="Roboto Slab"/>
                <a:ea typeface="Roboto Slab"/>
                <a:cs typeface="Roboto Slab"/>
                <a:sym typeface="Roboto Slab"/>
              </a:rPr>
              <a:t> Poverty, </a:t>
            </a:r>
            <a:r>
              <a:rPr lang="en-US" sz="1050" b="1" dirty="0">
                <a:latin typeface="Roboto Slab"/>
                <a:ea typeface="Roboto Slab"/>
                <a:cs typeface="Roboto Slab"/>
                <a:sym typeface="Roboto Slab"/>
              </a:rPr>
              <a:t>substance abuse</a:t>
            </a:r>
            <a:r>
              <a:rPr lang="en" sz="1050" b="1" dirty="0">
                <a:latin typeface="Roboto Slab"/>
                <a:ea typeface="Roboto Slab"/>
                <a:cs typeface="Roboto Slab"/>
                <a:sym typeface="Roboto Slab"/>
              </a:rPr>
              <a:t>, unemployment, and domestic violence rates significantly exceed Baltimore City rates.</a:t>
            </a:r>
          </a:p>
        </p:txBody>
      </p:sp>
      <p:sp>
        <p:nvSpPr>
          <p:cNvPr id="18" name="Shape 189"/>
          <p:cNvSpPr/>
          <p:nvPr/>
        </p:nvSpPr>
        <p:spPr>
          <a:xfrm>
            <a:off x="457200" y="3577160"/>
            <a:ext cx="3708374" cy="626978"/>
          </a:xfrm>
          <a:prstGeom prst="rect">
            <a:avLst/>
          </a:prstGeom>
          <a:solidFill>
            <a:srgbClr val="18637B"/>
          </a:solidFill>
          <a:ln w="9525" cap="flat" cmpd="sng">
            <a:solidFill>
              <a:srgbClr val="666666"/>
            </a:solidFill>
            <a:prstDash val="solid"/>
            <a:round/>
            <a:headEnd type="none" w="med" len="med"/>
            <a:tailEnd type="none" w="med" len="med"/>
          </a:ln>
        </p:spPr>
        <p:txBody>
          <a:bodyPr lIns="68569" tIns="68569" rIns="68569" bIns="68569" anchor="ctr" anchorCtr="0">
            <a:noAutofit/>
          </a:bodyPr>
          <a:lstStyle/>
          <a:p>
            <a:pPr>
              <a:spcBef>
                <a:spcPts val="0"/>
              </a:spcBef>
              <a:spcAft>
                <a:spcPts val="0"/>
              </a:spcAft>
              <a:buClr>
                <a:schemeClr val="lt1"/>
              </a:buClr>
              <a:buSzPct val="25000"/>
            </a:pPr>
            <a:r>
              <a:rPr lang="en" sz="1050" b="1" dirty="0">
                <a:solidFill>
                  <a:schemeClr val="bg1"/>
                </a:solidFill>
                <a:latin typeface="Roboto Slab"/>
                <a:ea typeface="Roboto Slab"/>
                <a:cs typeface="Roboto Slab"/>
                <a:sym typeface="Roboto Slab"/>
              </a:rPr>
              <a:t>Highest disease burden and shortest life spans in Baltimore </a:t>
            </a:r>
            <a:r>
              <a:rPr lang="en" sz="1050" b="1" dirty="0" smtClean="0">
                <a:solidFill>
                  <a:schemeClr val="bg1"/>
                </a:solidFill>
                <a:latin typeface="Roboto Slab"/>
                <a:ea typeface="Roboto Slab"/>
                <a:cs typeface="Roboto Slab"/>
                <a:sym typeface="Roboto Slab"/>
              </a:rPr>
              <a:t>City/State.</a:t>
            </a:r>
            <a:endParaRPr lang="en" sz="1050" b="1" dirty="0">
              <a:solidFill>
                <a:schemeClr val="bg1"/>
              </a:solidFill>
              <a:latin typeface="Roboto Slab"/>
              <a:ea typeface="Roboto Slab"/>
              <a:cs typeface="Roboto Slab"/>
              <a:sym typeface="Roboto Slab"/>
            </a:endParaRPr>
          </a:p>
        </p:txBody>
      </p:sp>
      <p:sp>
        <p:nvSpPr>
          <p:cNvPr id="19" name="Shape 190"/>
          <p:cNvSpPr/>
          <p:nvPr/>
        </p:nvSpPr>
        <p:spPr>
          <a:xfrm>
            <a:off x="457200" y="2908509"/>
            <a:ext cx="3708374" cy="668651"/>
          </a:xfrm>
          <a:prstGeom prst="rect">
            <a:avLst/>
          </a:prstGeom>
          <a:solidFill>
            <a:srgbClr val="94BF6E"/>
          </a:solidFill>
          <a:ln w="9525" cap="flat" cmpd="sng">
            <a:solidFill>
              <a:srgbClr val="666666"/>
            </a:solidFill>
            <a:prstDash val="solid"/>
            <a:round/>
            <a:headEnd type="none" w="med" len="med"/>
            <a:tailEnd type="none" w="med" len="med"/>
          </a:ln>
        </p:spPr>
        <p:txBody>
          <a:bodyPr lIns="68569" tIns="68569" rIns="68569" bIns="68569" anchor="ctr" anchorCtr="0">
            <a:noAutofit/>
          </a:bodyPr>
          <a:lstStyle/>
          <a:p>
            <a:pPr>
              <a:spcBef>
                <a:spcPts val="0"/>
              </a:spcBef>
              <a:spcAft>
                <a:spcPts val="0"/>
              </a:spcAft>
              <a:buClr>
                <a:schemeClr val="lt1"/>
              </a:buClr>
              <a:buSzPct val="25000"/>
            </a:pPr>
            <a:r>
              <a:rPr lang="en" b="1" dirty="0">
                <a:latin typeface="Roboto Slab"/>
                <a:ea typeface="Roboto Slab"/>
                <a:cs typeface="Roboto Slab"/>
                <a:sym typeface="Roboto Slab"/>
              </a:rPr>
              <a:t>20%</a:t>
            </a:r>
            <a:r>
              <a:rPr lang="en" sz="1050" b="1" dirty="0">
                <a:latin typeface="Roboto Slab"/>
                <a:ea typeface="Roboto Slab"/>
                <a:cs typeface="Roboto Slab"/>
                <a:sym typeface="Roboto Slab"/>
              </a:rPr>
              <a:t> </a:t>
            </a:r>
            <a:r>
              <a:rPr lang="en-US" sz="1050" b="1" dirty="0">
                <a:latin typeface="Roboto Slab"/>
                <a:ea typeface="Roboto Slab"/>
                <a:cs typeface="Roboto Slab"/>
                <a:sym typeface="Roboto Slab"/>
              </a:rPr>
              <a:t>of W. </a:t>
            </a:r>
            <a:r>
              <a:rPr lang="en" sz="1050" b="1" dirty="0">
                <a:latin typeface="Roboto Slab"/>
                <a:ea typeface="Roboto Slab"/>
                <a:cs typeface="Roboto Slab"/>
                <a:sym typeface="Roboto Slab"/>
              </a:rPr>
              <a:t>Baltimoreans will experience a mental illness each year; 58% do not receive treatment.</a:t>
            </a:r>
          </a:p>
        </p:txBody>
      </p:sp>
      <p:sp>
        <p:nvSpPr>
          <p:cNvPr id="8" name="TextBox 7"/>
          <p:cNvSpPr txBox="1"/>
          <p:nvPr/>
        </p:nvSpPr>
        <p:spPr>
          <a:xfrm>
            <a:off x="5949809" y="656939"/>
            <a:ext cx="843501" cy="230832"/>
          </a:xfrm>
          <a:prstGeom prst="rect">
            <a:avLst/>
          </a:prstGeom>
          <a:solidFill>
            <a:srgbClr val="FFFFCC"/>
          </a:solidFill>
          <a:ln>
            <a:solidFill>
              <a:srgbClr val="0D5295"/>
            </a:solidFill>
          </a:ln>
        </p:spPr>
        <p:txBody>
          <a:bodyPr wrap="none" rtlCol="0">
            <a:spAutoFit/>
          </a:bodyPr>
          <a:lstStyle/>
          <a:p>
            <a:r>
              <a:rPr lang="en-US" sz="900" dirty="0"/>
              <a:t>See appendix 2</a:t>
            </a:r>
          </a:p>
        </p:txBody>
      </p:sp>
      <p:sp>
        <p:nvSpPr>
          <p:cNvPr id="9" name="TextBox 8"/>
          <p:cNvSpPr txBox="1"/>
          <p:nvPr/>
        </p:nvSpPr>
        <p:spPr>
          <a:xfrm>
            <a:off x="152400" y="1511354"/>
            <a:ext cx="3168817" cy="1061829"/>
          </a:xfrm>
          <a:prstGeom prst="rect">
            <a:avLst/>
          </a:prstGeom>
          <a:noFill/>
        </p:spPr>
        <p:txBody>
          <a:bodyPr wrap="none" rtlCol="0">
            <a:spAutoFit/>
          </a:bodyPr>
          <a:lstStyle/>
          <a:p>
            <a:pPr algn="ctr"/>
            <a:r>
              <a:rPr lang="en-US" dirty="0"/>
              <a:t>“SOCIAL JUSTICE AND </a:t>
            </a:r>
            <a:r>
              <a:rPr lang="en-US" dirty="0" smtClean="0"/>
              <a:t>HEALTH =</a:t>
            </a:r>
          </a:p>
          <a:p>
            <a:pPr algn="ctr"/>
            <a:r>
              <a:rPr lang="en-US" dirty="0" smtClean="0"/>
              <a:t> </a:t>
            </a:r>
            <a:r>
              <a:rPr lang="en-US" dirty="0"/>
              <a:t>ACHIEVING</a:t>
            </a:r>
          </a:p>
          <a:p>
            <a:pPr algn="ctr"/>
            <a:r>
              <a:rPr lang="en-US" dirty="0"/>
              <a:t>HEALTH EQUITY</a:t>
            </a:r>
            <a:r>
              <a:rPr lang="en-US" dirty="0" smtClean="0"/>
              <a:t>”</a:t>
            </a:r>
          </a:p>
          <a:p>
            <a:pPr algn="ctr"/>
            <a:r>
              <a:rPr lang="en-US" sz="900" i="1" dirty="0"/>
              <a:t>Dr. G. Benjamin, APHA</a:t>
            </a:r>
          </a:p>
        </p:txBody>
      </p:sp>
      <p:sp>
        <p:nvSpPr>
          <p:cNvPr id="10"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37925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for Action (2018)</a:t>
            </a:r>
            <a:br>
              <a:rPr lang="en-US" dirty="0" smtClean="0"/>
            </a:br>
            <a:r>
              <a:rPr lang="en-US" sz="2100" dirty="0"/>
              <a:t>	</a:t>
            </a:r>
            <a:r>
              <a:rPr lang="en-US" sz="1500" i="1" dirty="0"/>
              <a:t>Robert Wood Johnson Foundation (RWJF)</a:t>
            </a:r>
            <a:endParaRPr lang="en-US" sz="2400" i="1" dirty="0"/>
          </a:p>
        </p:txBody>
      </p:sp>
      <p:sp>
        <p:nvSpPr>
          <p:cNvPr id="4" name="Content Placeholder 3"/>
          <p:cNvSpPr>
            <a:spLocks noGrp="1"/>
          </p:cNvSpPr>
          <p:nvPr>
            <p:ph idx="1"/>
          </p:nvPr>
        </p:nvSpPr>
        <p:spPr>
          <a:xfrm>
            <a:off x="152400" y="1508125"/>
            <a:ext cx="7848600" cy="3409950"/>
          </a:xfrm>
        </p:spPr>
        <p:txBody>
          <a:bodyPr/>
          <a:lstStyle/>
          <a:p>
            <a:r>
              <a:rPr lang="en-US" sz="2800" dirty="0" smtClean="0"/>
              <a:t>RWJF’s Culture of Health Vision</a:t>
            </a:r>
          </a:p>
          <a:p>
            <a:pPr lvl="1"/>
            <a:r>
              <a:rPr lang="en-US" sz="2400" dirty="0" smtClean="0"/>
              <a:t>Action Framework’s 4 Action Areas</a:t>
            </a:r>
          </a:p>
          <a:p>
            <a:pPr marL="1028700" lvl="2" indent="-342900">
              <a:buFont typeface="+mj-lt"/>
              <a:buAutoNum type="arabicPeriod"/>
            </a:pPr>
            <a:r>
              <a:rPr lang="en-US" sz="2000" dirty="0" smtClean="0"/>
              <a:t>Making Health A Shared Value</a:t>
            </a:r>
          </a:p>
          <a:p>
            <a:pPr marL="1028700" lvl="2" indent="-342900">
              <a:buFont typeface="+mj-lt"/>
              <a:buAutoNum type="arabicPeriod"/>
            </a:pPr>
            <a:r>
              <a:rPr lang="en-US" sz="2000" dirty="0" smtClean="0"/>
              <a:t>Fostering Cross-Sector Collaboration to Improve Well-Being</a:t>
            </a:r>
          </a:p>
          <a:p>
            <a:pPr marL="1028700" lvl="2" indent="-342900">
              <a:buFont typeface="+mj-lt"/>
              <a:buAutoNum type="arabicPeriod"/>
            </a:pPr>
            <a:r>
              <a:rPr lang="en-US" sz="2000" dirty="0" smtClean="0"/>
              <a:t>Creating Healthier, More Equitable Communities</a:t>
            </a:r>
          </a:p>
          <a:p>
            <a:pPr marL="1028700" lvl="2" indent="-342900">
              <a:buFont typeface="+mj-lt"/>
              <a:buAutoNum type="arabicPeriod"/>
            </a:pPr>
            <a:r>
              <a:rPr lang="en-US" sz="2000" dirty="0" smtClean="0"/>
              <a:t>Strengthening Integration of Health Services and Systems</a:t>
            </a:r>
            <a:endParaRPr lang="en-US" sz="2000" dirty="0"/>
          </a:p>
        </p:txBody>
      </p:sp>
      <p:sp>
        <p:nvSpPr>
          <p:cNvPr id="3" name="Slide Number Placeholder 2"/>
          <p:cNvSpPr>
            <a:spLocks noGrp="1"/>
          </p:cNvSpPr>
          <p:nvPr>
            <p:ph type="sldNum" sz="quarter" idx="10"/>
          </p:nvPr>
        </p:nvSpPr>
        <p:spPr>
          <a:prstGeom prst="rect">
            <a:avLst/>
          </a:prstGeom>
        </p:spPr>
        <p:txBody>
          <a:bodyPr/>
          <a:lstStyle/>
          <a:p>
            <a:pPr>
              <a:defRPr/>
            </a:pPr>
            <a:fld id="{10423988-DF86-4D47-B165-46B904D15D12}" type="slidenum">
              <a:rPr lang="en-US" altLang="en-US" smtClean="0">
                <a:solidFill>
                  <a:srgbClr val="000000"/>
                </a:solidFill>
              </a:rPr>
              <a:pPr>
                <a:defRPr/>
              </a:pPr>
              <a:t>19</a:t>
            </a:fld>
            <a:endParaRPr lang="en-US" altLang="en-US" dirty="0">
              <a:solidFill>
                <a:srgbClr val="000000"/>
              </a:solidFill>
            </a:endParaRPr>
          </a:p>
        </p:txBody>
      </p:sp>
      <p:sp>
        <p:nvSpPr>
          <p:cNvPr id="5"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603588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4"/>
          <p:cNvSpPr>
            <a:spLocks noGrp="1" noChangeArrowheads="1"/>
          </p:cNvSpPr>
          <p:nvPr>
            <p:ph type="ctrTitle"/>
          </p:nvPr>
        </p:nvSpPr>
        <p:spPr>
          <a:xfrm>
            <a:off x="304801" y="57150"/>
            <a:ext cx="4038600" cy="2405367"/>
          </a:xfrm>
        </p:spPr>
        <p:txBody>
          <a:bodyPr>
            <a:normAutofit/>
          </a:bodyPr>
          <a:lstStyle/>
          <a:p>
            <a:pPr algn="ctr"/>
            <a:r>
              <a:rPr lang="en-US" altLang="en-US" sz="3200" i="1" dirty="0"/>
              <a:t>Presented to</a:t>
            </a:r>
            <a:r>
              <a:rPr lang="en-US" altLang="en-US" sz="3200" i="1" dirty="0" smtClean="0"/>
              <a:t>:</a:t>
            </a:r>
            <a:br>
              <a:rPr lang="en-US" altLang="en-US" sz="3200" i="1" dirty="0" smtClean="0"/>
            </a:br>
            <a:r>
              <a:rPr lang="en-US" altLang="en-US" sz="3200" i="1" dirty="0" smtClean="0"/>
              <a:t/>
            </a:r>
            <a:br>
              <a:rPr lang="en-US" altLang="en-US" sz="3200" i="1" dirty="0" smtClean="0"/>
            </a:br>
            <a:r>
              <a:rPr lang="en-US" altLang="en-US" sz="3200" i="1" dirty="0" smtClean="0"/>
              <a:t>Nebraska </a:t>
            </a:r>
            <a:r>
              <a:rPr lang="en-US" altLang="en-US" sz="3200" i="1" dirty="0"/>
              <a:t>Hospital Association</a:t>
            </a:r>
          </a:p>
        </p:txBody>
      </p:sp>
      <p:sp>
        <p:nvSpPr>
          <p:cNvPr id="13315" name="Rectangle 15"/>
          <p:cNvSpPr>
            <a:spLocks noGrp="1" noChangeArrowheads="1"/>
          </p:cNvSpPr>
          <p:nvPr>
            <p:ph type="subTitle" idx="1"/>
          </p:nvPr>
        </p:nvSpPr>
        <p:spPr>
          <a:xfrm>
            <a:off x="304800" y="3917393"/>
            <a:ext cx="4343400" cy="967738"/>
          </a:xfrm>
        </p:spPr>
        <p:txBody>
          <a:bodyPr>
            <a:normAutofit/>
          </a:bodyPr>
          <a:lstStyle/>
          <a:p>
            <a:pPr eaLnBrk="1" hangingPunct="1"/>
            <a:r>
              <a:rPr lang="en-US" altLang="en-US" sz="2000" dirty="0" smtClean="0"/>
              <a:t>Mark </a:t>
            </a:r>
            <a:r>
              <a:rPr lang="en-US" altLang="en-US" sz="2000" dirty="0"/>
              <a:t>J. Bittle, DrPH, MBA, FACHE</a:t>
            </a:r>
          </a:p>
          <a:p>
            <a:pPr eaLnBrk="1" hangingPunct="1"/>
            <a:r>
              <a:rPr lang="en-US" altLang="en-US" sz="2000" dirty="0" smtClean="0"/>
              <a:t>October 16, 2019</a:t>
            </a:r>
          </a:p>
        </p:txBody>
      </p:sp>
      <p:pic>
        <p:nvPicPr>
          <p:cNvPr id="2" name="Picture 1"/>
          <p:cNvPicPr>
            <a:picLocks noChangeAspect="1"/>
          </p:cNvPicPr>
          <p:nvPr/>
        </p:nvPicPr>
        <p:blipFill>
          <a:blip r:embed="rId3"/>
          <a:stretch>
            <a:fillRect/>
          </a:stretch>
        </p:blipFill>
        <p:spPr>
          <a:xfrm>
            <a:off x="4502466" y="57150"/>
            <a:ext cx="4495800" cy="2405367"/>
          </a:xfrm>
          <a:prstGeom prst="rect">
            <a:avLst/>
          </a:prstGeom>
        </p:spPr>
      </p:pic>
    </p:spTree>
    <p:extLst>
      <p:ext uri="{BB962C8B-B14F-4D97-AF65-F5344CB8AC3E}">
        <p14:creationId xmlns:p14="http://schemas.microsoft.com/office/powerpoint/2010/main" val="1506811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3048000" y="49414"/>
            <a:ext cx="4953000" cy="5002530"/>
          </a:xfrm>
          <a:prstGeom prst="rect">
            <a:avLst/>
          </a:prstGeom>
        </p:spPr>
      </p:pic>
      <p:sp>
        <p:nvSpPr>
          <p:cNvPr id="2" name="Title 1"/>
          <p:cNvSpPr>
            <a:spLocks noGrp="1"/>
          </p:cNvSpPr>
          <p:nvPr>
            <p:ph type="title"/>
          </p:nvPr>
        </p:nvSpPr>
        <p:spPr>
          <a:xfrm>
            <a:off x="89338" y="209550"/>
            <a:ext cx="3352800" cy="742950"/>
          </a:xfrm>
        </p:spPr>
        <p:txBody>
          <a:bodyPr/>
          <a:lstStyle/>
          <a:p>
            <a:r>
              <a:rPr lang="en-US" sz="2800" i="1" dirty="0" smtClean="0"/>
              <a:t>Take Action Cycle </a:t>
            </a:r>
            <a:endParaRPr lang="en-US" sz="2800" i="1" dirty="0"/>
          </a:p>
        </p:txBody>
      </p:sp>
      <p:sp>
        <p:nvSpPr>
          <p:cNvPr id="4" name="Slide Number Placeholder 3"/>
          <p:cNvSpPr>
            <a:spLocks noGrp="1"/>
          </p:cNvSpPr>
          <p:nvPr>
            <p:ph type="sldNum" sz="quarter" idx="10"/>
          </p:nvPr>
        </p:nvSpPr>
        <p:spPr>
          <a:prstGeom prst="rect">
            <a:avLst/>
          </a:prstGeom>
        </p:spPr>
        <p:txBody>
          <a:bodyPr/>
          <a:lstStyle/>
          <a:p>
            <a:pPr>
              <a:defRPr/>
            </a:pPr>
            <a:fld id="{76BAB369-6CAD-47D6-9BE1-C9D57B269005}" type="slidenum">
              <a:rPr lang="en-US" altLang="en-US" smtClean="0"/>
              <a:pPr>
                <a:defRPr/>
              </a:pPr>
              <a:t>20</a:t>
            </a:fld>
            <a:endParaRPr lang="en-US" altLang="en-US" dirty="0"/>
          </a:p>
        </p:txBody>
      </p:sp>
      <p:sp>
        <p:nvSpPr>
          <p:cNvPr id="7" name="Rectangle 6"/>
          <p:cNvSpPr/>
          <p:nvPr/>
        </p:nvSpPr>
        <p:spPr>
          <a:xfrm>
            <a:off x="76200" y="972864"/>
            <a:ext cx="2964678" cy="3539430"/>
          </a:xfrm>
          <a:prstGeom prst="rect">
            <a:avLst/>
          </a:prstGeom>
        </p:spPr>
        <p:txBody>
          <a:bodyPr wrap="square">
            <a:spAutoFit/>
          </a:bodyPr>
          <a:lstStyle/>
          <a:p>
            <a:pPr marL="285750" indent="-285750">
              <a:buFont typeface="Arial" panose="020B0604020202020204" pitchFamily="34" charset="0"/>
              <a:buChar char="•"/>
            </a:pPr>
            <a:r>
              <a:rPr lang="en-US" sz="1400" dirty="0"/>
              <a:t>Gather information to assess needs and resources</a:t>
            </a:r>
            <a:r>
              <a:rPr lang="en-US" sz="1400" dirty="0" smtClean="0"/>
              <a: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Set priorities, so you can focus on what’s important</a:t>
            </a:r>
            <a:r>
              <a:rPr lang="en-US" sz="1400" dirty="0" smtClean="0"/>
              <a:t>.</a:t>
            </a:r>
          </a:p>
          <a:p>
            <a:r>
              <a:rPr lang="en-US" sz="1400" dirty="0" smtClean="0"/>
              <a:t> </a:t>
            </a:r>
            <a:endParaRPr lang="en-US" sz="1400" dirty="0"/>
          </a:p>
          <a:p>
            <a:pPr marL="285750" indent="-285750">
              <a:buFont typeface="Arial" panose="020B0604020202020204" pitchFamily="34" charset="0"/>
              <a:buChar char="•"/>
            </a:pPr>
            <a:r>
              <a:rPr lang="en-US" sz="1400" dirty="0"/>
              <a:t>Find the most effective approaches to address your priorities, and then … </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Get to work on acting on what’s important.</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Evaluating </a:t>
            </a:r>
            <a:r>
              <a:rPr lang="en-US" sz="1400" dirty="0"/>
              <a:t>throughout the cycle will help you improve your strategies and ensure that what you’re doing is effective</a:t>
            </a:r>
          </a:p>
        </p:txBody>
      </p:sp>
      <p:sp>
        <p:nvSpPr>
          <p:cNvPr id="8" name="Rectangle 7"/>
          <p:cNvSpPr/>
          <p:nvPr/>
        </p:nvSpPr>
        <p:spPr>
          <a:xfrm>
            <a:off x="838200" y="4602364"/>
            <a:ext cx="3276600" cy="276999"/>
          </a:xfrm>
          <a:prstGeom prst="rect">
            <a:avLst/>
          </a:prstGeom>
        </p:spPr>
        <p:txBody>
          <a:bodyPr wrap="square">
            <a:spAutoFit/>
          </a:bodyPr>
          <a:lstStyle/>
          <a:p>
            <a:r>
              <a:rPr lang="en-US" sz="1200" dirty="0"/>
              <a:t>https://www.countyhealthrankings.org/take-action-cycle</a:t>
            </a:r>
          </a:p>
        </p:txBody>
      </p:sp>
      <p:sp>
        <p:nvSpPr>
          <p:cNvPr id="3" name="Rectangle 2"/>
          <p:cNvSpPr/>
          <p:nvPr/>
        </p:nvSpPr>
        <p:spPr>
          <a:xfrm>
            <a:off x="4648200" y="49414"/>
            <a:ext cx="1828800" cy="541136"/>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655322" y="4602364"/>
            <a:ext cx="1828800" cy="541136"/>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40508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304800" y="3790950"/>
            <a:ext cx="3143250" cy="457200"/>
          </a:xfrm>
        </p:spPr>
        <p:txBody>
          <a:bodyPr/>
          <a:lstStyle/>
          <a:p>
            <a:pPr marL="0" indent="0" algn="ctr">
              <a:buNone/>
            </a:pPr>
            <a:r>
              <a:rPr lang="en-US" altLang="en-US" dirty="0" smtClean="0"/>
              <a:t>1030 - 1045</a:t>
            </a:r>
          </a:p>
        </p:txBody>
      </p:sp>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043" y="328464"/>
            <a:ext cx="291476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976" y="2221850"/>
            <a:ext cx="26289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31070" y="528935"/>
            <a:ext cx="3693729" cy="4154984"/>
          </a:xfrm>
          <a:prstGeom prst="rect">
            <a:avLst/>
          </a:prstGeom>
          <a:noFill/>
        </p:spPr>
        <p:txBody>
          <a:bodyPr wrap="square" rtlCol="0">
            <a:spAutoFit/>
          </a:bodyPr>
          <a:lstStyle/>
          <a:p>
            <a:r>
              <a:rPr lang="en-US" sz="2400" dirty="0" smtClean="0"/>
              <a:t>“Achieving the vision of </a:t>
            </a:r>
            <a:r>
              <a:rPr lang="en-US" sz="2400" i="1" dirty="0" smtClean="0">
                <a:solidFill>
                  <a:srgbClr val="00B050"/>
                </a:solidFill>
              </a:rPr>
              <a:t>healthy people in healthy communities</a:t>
            </a:r>
            <a:r>
              <a:rPr lang="en-US" sz="2400" i="1" dirty="0" smtClean="0"/>
              <a:t> </a:t>
            </a:r>
            <a:r>
              <a:rPr lang="en-US" sz="2400" dirty="0" smtClean="0"/>
              <a:t>is a difficult and complex task that cannot be accomplished through a single plan of action or by a single agency or organization – rather broad social action is required at every level.”</a:t>
            </a:r>
          </a:p>
          <a:p>
            <a:endParaRPr lang="en-US" sz="2400" dirty="0"/>
          </a:p>
          <a:p>
            <a:r>
              <a:rPr lang="en-US" sz="1200" dirty="0"/>
              <a:t>IOM. Committee on Assuring the Health of the Public in the 21</a:t>
            </a:r>
            <a:r>
              <a:rPr lang="en-US" sz="1200" baseline="30000" dirty="0"/>
              <a:t>st</a:t>
            </a:r>
            <a:r>
              <a:rPr lang="en-US" sz="1200" dirty="0"/>
              <a:t> Century (2003)</a:t>
            </a:r>
          </a:p>
        </p:txBody>
      </p:sp>
      <p:sp>
        <p:nvSpPr>
          <p:cNvPr id="3" name="Slide Number Placeholder 2"/>
          <p:cNvSpPr>
            <a:spLocks noGrp="1"/>
          </p:cNvSpPr>
          <p:nvPr>
            <p:ph type="sldNum" sz="quarter" idx="4294967295"/>
          </p:nvPr>
        </p:nvSpPr>
        <p:spPr>
          <a:xfrm>
            <a:off x="7239000" y="4683919"/>
            <a:ext cx="419100" cy="357188"/>
          </a:xfrm>
          <a:prstGeom prst="rect">
            <a:avLst/>
          </a:prstGeom>
        </p:spPr>
        <p:txBody>
          <a:bodyPr/>
          <a:lstStyle/>
          <a:p>
            <a:pPr>
              <a:defRPr/>
            </a:pPr>
            <a:fld id="{76BAB369-6CAD-47D6-9BE1-C9D57B269005}" type="slidenum">
              <a:rPr lang="en-US" altLang="en-US" smtClean="0"/>
              <a:pPr>
                <a:defRPr/>
              </a:pPr>
              <a:t>21</a:t>
            </a:fld>
            <a:endParaRPr lang="en-US" altLang="en-US" dirty="0"/>
          </a:p>
        </p:txBody>
      </p:sp>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839951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a:xfrm>
            <a:off x="152400" y="1047750"/>
            <a:ext cx="7848600" cy="3962400"/>
          </a:xfrm>
        </p:spPr>
        <p:txBody>
          <a:bodyPr>
            <a:noAutofit/>
          </a:bodyPr>
          <a:lstStyle/>
          <a:p>
            <a:r>
              <a:rPr lang="en-US" sz="2100" dirty="0" smtClean="0">
                <a:solidFill>
                  <a:schemeClr val="bg1">
                    <a:lumMod val="65000"/>
                  </a:schemeClr>
                </a:solidFill>
              </a:rPr>
              <a:t>0900 - 0930: 	Welcome &amp; Introductions</a:t>
            </a:r>
          </a:p>
          <a:p>
            <a:r>
              <a:rPr lang="en-US" sz="2100" dirty="0" smtClean="0">
                <a:solidFill>
                  <a:schemeClr val="bg1">
                    <a:lumMod val="65000"/>
                  </a:schemeClr>
                </a:solidFill>
              </a:rPr>
              <a:t>0930 - 1030: 	Health and Health Status</a:t>
            </a:r>
          </a:p>
          <a:p>
            <a:r>
              <a:rPr lang="en-US" sz="2100" b="1" i="1" dirty="0" smtClean="0">
                <a:solidFill>
                  <a:schemeClr val="bg1">
                    <a:lumMod val="65000"/>
                  </a:schemeClr>
                </a:solidFill>
              </a:rPr>
              <a:t>1030 - 1045: 	Break</a:t>
            </a:r>
          </a:p>
          <a:p>
            <a:r>
              <a:rPr lang="en-US" sz="2100" dirty="0" smtClean="0"/>
              <a:t>1045 - 1200: 	Collaborating for Impact</a:t>
            </a:r>
          </a:p>
          <a:p>
            <a:r>
              <a:rPr lang="en-US" sz="2100" b="1" i="1" dirty="0" smtClean="0">
                <a:solidFill>
                  <a:schemeClr val="bg1">
                    <a:lumMod val="65000"/>
                  </a:schemeClr>
                </a:solidFill>
              </a:rPr>
              <a:t>1200 - 1300: 	Networking Lunch</a:t>
            </a:r>
          </a:p>
          <a:p>
            <a:r>
              <a:rPr lang="en-US" sz="2100" dirty="0" smtClean="0">
                <a:solidFill>
                  <a:schemeClr val="bg1">
                    <a:lumMod val="65000"/>
                  </a:schemeClr>
                </a:solidFill>
              </a:rPr>
              <a:t>1300 - 1430: 	Collaboration at Work</a:t>
            </a:r>
          </a:p>
          <a:p>
            <a:r>
              <a:rPr lang="en-US" sz="2100" b="1" i="1" dirty="0" smtClean="0">
                <a:solidFill>
                  <a:schemeClr val="bg1">
                    <a:lumMod val="65000"/>
                  </a:schemeClr>
                </a:solidFill>
              </a:rPr>
              <a:t>1430 - 1445: 	Break</a:t>
            </a:r>
          </a:p>
          <a:p>
            <a:r>
              <a:rPr lang="en-US" sz="2100" dirty="0" smtClean="0">
                <a:solidFill>
                  <a:schemeClr val="bg1">
                    <a:lumMod val="65000"/>
                  </a:schemeClr>
                </a:solidFill>
              </a:rPr>
              <a:t>1445 - 1600:	Leading Effective Collaboration</a:t>
            </a:r>
          </a:p>
          <a:p>
            <a:r>
              <a:rPr lang="en-US" sz="2100" dirty="0" smtClean="0">
                <a:solidFill>
                  <a:schemeClr val="bg1">
                    <a:lumMod val="65000"/>
                  </a:schemeClr>
                </a:solidFill>
              </a:rPr>
              <a:t>1600 - 1630: 	Concluding Thoughts and Reflection</a:t>
            </a:r>
            <a:endParaRPr lang="en-US" sz="2100" dirty="0">
              <a:solidFill>
                <a:schemeClr val="bg1">
                  <a:lumMod val="65000"/>
                </a:schemeClr>
              </a:solidFill>
            </a:endParaRPr>
          </a:p>
        </p:txBody>
      </p:sp>
      <p:sp>
        <p:nvSpPr>
          <p:cNvPr id="5" name="Slide Number Placeholder 4"/>
          <p:cNvSpPr>
            <a:spLocks noGrp="1"/>
          </p:cNvSpPr>
          <p:nvPr>
            <p:ph type="sldNum" sz="quarter" idx="10"/>
          </p:nvPr>
        </p:nvSpPr>
        <p:spPr/>
        <p:txBody>
          <a:bodyPr/>
          <a:lstStyle/>
          <a:p>
            <a:pPr>
              <a:defRPr/>
            </a:pPr>
            <a:fld id="{AE51485D-9C4F-488D-B333-61AFC303707E}" type="slidenum">
              <a:rPr lang="en-US" smtClean="0"/>
              <a:pPr>
                <a:defRPr/>
              </a:pPr>
              <a:t>22</a:t>
            </a:fld>
            <a:endParaRPr lang="en-US" dirty="0"/>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170987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Redefining Health Care</a:t>
            </a:r>
            <a:r>
              <a:rPr lang="en-US" dirty="0"/>
              <a:t>.  </a:t>
            </a:r>
            <a:r>
              <a:rPr lang="en-US" sz="1500" i="1" dirty="0"/>
              <a:t>Michael Porter</a:t>
            </a:r>
          </a:p>
        </p:txBody>
      </p:sp>
      <p:sp>
        <p:nvSpPr>
          <p:cNvPr id="5" name="Content Placeholder 7"/>
          <p:cNvSpPr>
            <a:spLocks noGrp="1"/>
          </p:cNvSpPr>
          <p:nvPr>
            <p:ph idx="1"/>
          </p:nvPr>
        </p:nvSpPr>
        <p:spPr>
          <a:xfrm>
            <a:off x="152400" y="1276350"/>
            <a:ext cx="5257800" cy="3409950"/>
          </a:xfrm>
          <a:prstGeom prst="rect">
            <a:avLst/>
          </a:prstGeom>
        </p:spPr>
        <p:txBody>
          <a:bodyPr>
            <a:normAutofit fontScale="70000" lnSpcReduction="20000"/>
          </a:bodyPr>
          <a:lstStyle/>
          <a:p>
            <a:r>
              <a:rPr lang="en-US" dirty="0" smtClean="0"/>
              <a:t>Redefine the Product</a:t>
            </a:r>
          </a:p>
          <a:p>
            <a:pPr lvl="1"/>
            <a:r>
              <a:rPr lang="en-US" dirty="0" smtClean="0"/>
              <a:t>Illness </a:t>
            </a:r>
            <a:r>
              <a:rPr lang="en-US" dirty="0" smtClean="0">
                <a:sym typeface="Wingdings" panose="05000000000000000000" pitchFamily="2" charset="2"/>
              </a:rPr>
              <a:t> Wellness</a:t>
            </a:r>
          </a:p>
          <a:p>
            <a:pPr lvl="1"/>
            <a:r>
              <a:rPr lang="en-US" dirty="0" smtClean="0">
                <a:sym typeface="Wingdings" panose="05000000000000000000" pitchFamily="2" charset="2"/>
              </a:rPr>
              <a:t>Patients  Healthy People</a:t>
            </a:r>
          </a:p>
          <a:p>
            <a:r>
              <a:rPr lang="en-US" dirty="0" smtClean="0">
                <a:sym typeface="Wingdings" panose="05000000000000000000" pitchFamily="2" charset="2"/>
              </a:rPr>
              <a:t>Redefine the Place</a:t>
            </a:r>
          </a:p>
          <a:p>
            <a:pPr lvl="1"/>
            <a:r>
              <a:rPr lang="en-US" dirty="0" smtClean="0">
                <a:sym typeface="Wingdings" panose="05000000000000000000" pitchFamily="2" charset="2"/>
              </a:rPr>
              <a:t>Office/Hospital  Home, School , Community, etc.</a:t>
            </a:r>
          </a:p>
          <a:p>
            <a:r>
              <a:rPr lang="en-US" dirty="0" smtClean="0"/>
              <a:t>Redefine Providers</a:t>
            </a:r>
          </a:p>
          <a:p>
            <a:pPr lvl="1"/>
            <a:r>
              <a:rPr lang="en-US" dirty="0" smtClean="0"/>
              <a:t>Beyond Healthcare Practitioners </a:t>
            </a:r>
            <a:r>
              <a:rPr lang="en-US" dirty="0" smtClean="0">
                <a:sym typeface="Wingdings" panose="05000000000000000000" pitchFamily="2" charset="2"/>
              </a:rPr>
              <a:t> Teachers, Urban Planners &amp; Architects, Individuals, Social Workers, etc.</a:t>
            </a:r>
            <a:endParaRPr lang="en-US" dirty="0"/>
          </a:p>
        </p:txBody>
      </p:sp>
      <p:sp>
        <p:nvSpPr>
          <p:cNvPr id="4" name="Slide Number Placeholder 3"/>
          <p:cNvSpPr>
            <a:spLocks noGrp="1"/>
          </p:cNvSpPr>
          <p:nvPr>
            <p:ph type="sldNum" sz="quarter" idx="10"/>
          </p:nvPr>
        </p:nvSpPr>
        <p:spPr>
          <a:prstGeom prst="rect">
            <a:avLst/>
          </a:prstGeom>
        </p:spPr>
        <p:txBody>
          <a:bodyPr/>
          <a:lstStyle/>
          <a:p>
            <a:pPr>
              <a:defRPr/>
            </a:pPr>
            <a:fld id="{76BAB369-6CAD-47D6-9BE1-C9D57B269005}" type="slidenum">
              <a:rPr lang="en-US" altLang="en-US" smtClean="0"/>
              <a:pPr>
                <a:defRPr/>
              </a:pPr>
              <a:t>23</a:t>
            </a:fld>
            <a:endParaRPr lang="en-US" altLang="en-US" dirty="0"/>
          </a:p>
        </p:txBody>
      </p:sp>
      <p:pic>
        <p:nvPicPr>
          <p:cNvPr id="6"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559424" y="1384572"/>
            <a:ext cx="1842783" cy="2731815"/>
          </a:xfrm>
          <a:prstGeom prst="rect">
            <a:avLst/>
          </a:prstGeom>
        </p:spPr>
      </p:pic>
      <p:sp>
        <p:nvSpPr>
          <p:cNvPr id="7" name="Content Placeholder 2"/>
          <p:cNvSpPr>
            <a:spLocks noGrp="1"/>
          </p:cNvSpPr>
          <p:nvPr>
            <p:ph idx="4294967295"/>
          </p:nvPr>
        </p:nvSpPr>
        <p:spPr>
          <a:xfrm>
            <a:off x="4991100" y="4308475"/>
            <a:ext cx="3009900" cy="280988"/>
          </a:xfrm>
          <a:prstGeom prst="rect">
            <a:avLst/>
          </a:prstGeom>
        </p:spPr>
        <p:txBody>
          <a:bodyPr>
            <a:normAutofit fontScale="25000" lnSpcReduction="20000"/>
          </a:bodyPr>
          <a:lstStyle/>
          <a:p>
            <a:pPr marL="0" indent="0">
              <a:buNone/>
            </a:pPr>
            <a:r>
              <a:rPr lang="en-US" dirty="0" smtClean="0"/>
              <a:t>Source</a:t>
            </a:r>
            <a:r>
              <a:rPr lang="en-US" dirty="0"/>
              <a:t>: https://hbr.org/resources/images/products/7782_500.png</a:t>
            </a:r>
          </a:p>
        </p:txBody>
      </p:sp>
      <p:sp>
        <p:nvSpPr>
          <p:cNvPr id="8"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73748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239000" y="4683919"/>
            <a:ext cx="419100" cy="357188"/>
          </a:xfrm>
          <a:prstGeom prst="rect">
            <a:avLst/>
          </a:prstGeom>
        </p:spPr>
        <p:txBody>
          <a:bodyPr/>
          <a:lstStyle/>
          <a:p>
            <a:pPr>
              <a:defRPr/>
            </a:pPr>
            <a:fld id="{76BAB369-6CAD-47D6-9BE1-C9D57B269005}" type="slidenum">
              <a:rPr lang="en-US" altLang="en-US" smtClean="0"/>
              <a:pPr>
                <a:defRPr/>
              </a:pPr>
              <a:t>24</a:t>
            </a:fld>
            <a:endParaRPr lang="en-US" altLang="en-US" dirty="0"/>
          </a:p>
        </p:txBody>
      </p:sp>
      <p:grpSp>
        <p:nvGrpSpPr>
          <p:cNvPr id="2" name="Group 4"/>
          <p:cNvGrpSpPr>
            <a:grpSpLocks noChangeAspect="1"/>
          </p:cNvGrpSpPr>
          <p:nvPr/>
        </p:nvGrpSpPr>
        <p:grpSpPr bwMode="auto">
          <a:xfrm>
            <a:off x="381000" y="25619"/>
            <a:ext cx="6172200" cy="4506516"/>
            <a:chOff x="432" y="-2"/>
            <a:chExt cx="5184" cy="3785"/>
          </a:xfrm>
        </p:grpSpPr>
        <p:sp>
          <p:nvSpPr>
            <p:cNvPr id="3" name="AutoShape 3"/>
            <p:cNvSpPr>
              <a:spLocks noChangeAspect="1" noChangeArrowheads="1" noTextEdit="1"/>
            </p:cNvSpPr>
            <p:nvPr/>
          </p:nvSpPr>
          <p:spPr bwMode="auto">
            <a:xfrm>
              <a:off x="432" y="-2"/>
              <a:ext cx="5184" cy="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2"/>
              <a:ext cx="5189" cy="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5"/>
          <p:cNvSpPr>
            <a:spLocks noGrp="1"/>
          </p:cNvSpPr>
          <p:nvPr>
            <p:ph idx="1"/>
          </p:nvPr>
        </p:nvSpPr>
        <p:spPr>
          <a:xfrm>
            <a:off x="3259520" y="307202"/>
            <a:ext cx="4131880" cy="3943350"/>
          </a:xfrm>
          <a:solidFill>
            <a:schemeClr val="bg1"/>
          </a:solidFill>
        </p:spPr>
        <p:txBody>
          <a:bodyPr/>
          <a:lstStyle/>
          <a:p>
            <a:pPr marL="0" indent="0">
              <a:buNone/>
            </a:pPr>
            <a:r>
              <a:rPr lang="en-US" sz="1600" dirty="0"/>
              <a:t>“Every problem magnifies the impact of the others, and all are so tightly interlocked that one reversal can produce a chain reaction with results far distant from the original causes. </a:t>
            </a:r>
          </a:p>
          <a:p>
            <a:pPr marL="0" indent="0">
              <a:buNone/>
            </a:pPr>
            <a:r>
              <a:rPr lang="en-US" sz="1600" dirty="0"/>
              <a:t>A rundown apartment can exacerbate a child’s asthma, which leads to a call for an ambulance, which generates a medical bill that cannot be paid, which ruins a credit record, which hikes the interest rate on an auto loan, which forces the purchase of an unreliable used car, which jeopardizes a mother’s punctuality at work, which limits her promotions and earnings capacity, which confines her to poor housing.”</a:t>
            </a:r>
          </a:p>
        </p:txBody>
      </p:sp>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07289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25</a:t>
            </a:fld>
            <a:endParaRPr lang="en-US" altLang="en-US" dirty="0"/>
          </a:p>
        </p:txBody>
      </p:sp>
      <p:pic>
        <p:nvPicPr>
          <p:cNvPr id="3" name="Picture 2"/>
          <p:cNvPicPr>
            <a:picLocks noChangeAspect="1"/>
          </p:cNvPicPr>
          <p:nvPr/>
        </p:nvPicPr>
        <p:blipFill>
          <a:blip r:embed="rId3"/>
          <a:stretch>
            <a:fillRect/>
          </a:stretch>
        </p:blipFill>
        <p:spPr>
          <a:xfrm>
            <a:off x="228600" y="57152"/>
            <a:ext cx="7658103" cy="4449461"/>
          </a:xfrm>
          <a:prstGeom prst="rect">
            <a:avLst/>
          </a:prstGeom>
        </p:spPr>
      </p:pic>
      <p:sp>
        <p:nvSpPr>
          <p:cNvPr id="4" name="TextBox 3"/>
          <p:cNvSpPr txBox="1"/>
          <p:nvPr/>
        </p:nvSpPr>
        <p:spPr>
          <a:xfrm>
            <a:off x="381000" y="4065706"/>
            <a:ext cx="2457450" cy="438582"/>
          </a:xfrm>
          <a:prstGeom prst="rect">
            <a:avLst/>
          </a:prstGeom>
          <a:noFill/>
        </p:spPr>
        <p:txBody>
          <a:bodyPr wrap="square" rtlCol="0">
            <a:spAutoFit/>
          </a:bodyPr>
          <a:lstStyle/>
          <a:p>
            <a:r>
              <a:rPr lang="en-US" sz="750" dirty="0"/>
              <a:t>Complexity &amp; Evaluation is an Uncertain World</a:t>
            </a:r>
          </a:p>
          <a:p>
            <a:r>
              <a:rPr lang="en-US" sz="750" dirty="0"/>
              <a:t>Melbourne University, March 2016</a:t>
            </a:r>
          </a:p>
          <a:p>
            <a:r>
              <a:rPr lang="en-US" sz="750" dirty="0"/>
              <a:t>Mark Cabaj</a:t>
            </a:r>
          </a:p>
        </p:txBody>
      </p:sp>
      <p:sp>
        <p:nvSpPr>
          <p:cNvPr id="9" name="Block Arc 8"/>
          <p:cNvSpPr/>
          <p:nvPr/>
        </p:nvSpPr>
        <p:spPr>
          <a:xfrm rot="10800000">
            <a:off x="3124200" y="3875582"/>
            <a:ext cx="3810000" cy="524968"/>
          </a:xfrm>
          <a:prstGeom prst="blockArc">
            <a:avLst>
              <a:gd name="adj1" fmla="val 10843205"/>
              <a:gd name="adj2" fmla="val 0"/>
              <a:gd name="adj3" fmla="val 25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ooter Placeholder 4"/>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324054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1085850"/>
            <a:ext cx="3137406" cy="3048000"/>
          </a:xfrm>
        </p:spPr>
        <p:txBody>
          <a:bodyPr/>
          <a:lstStyle/>
          <a:p>
            <a:pPr algn="ctr"/>
            <a:r>
              <a:rPr lang="en-US" altLang="en-US" sz="3200" dirty="0" smtClean="0">
                <a:solidFill>
                  <a:srgbClr val="002060"/>
                </a:solidFill>
              </a:rPr>
              <a:t>Effort </a:t>
            </a:r>
            <a:br>
              <a:rPr lang="en-US" altLang="en-US" sz="3200" dirty="0" smtClean="0">
                <a:solidFill>
                  <a:srgbClr val="002060"/>
                </a:solidFill>
              </a:rPr>
            </a:br>
            <a:r>
              <a:rPr lang="en-US" altLang="en-US" sz="3200" dirty="0" smtClean="0">
                <a:solidFill>
                  <a:srgbClr val="002060"/>
                </a:solidFill>
              </a:rPr>
              <a:t>without </a:t>
            </a:r>
            <a:br>
              <a:rPr lang="en-US" altLang="en-US" sz="3200" dirty="0" smtClean="0">
                <a:solidFill>
                  <a:srgbClr val="002060"/>
                </a:solidFill>
              </a:rPr>
            </a:br>
            <a:r>
              <a:rPr lang="en-US" altLang="en-US" sz="3200" dirty="0" smtClean="0">
                <a:solidFill>
                  <a:srgbClr val="002060"/>
                </a:solidFill>
              </a:rPr>
              <a:t>Impact</a:t>
            </a:r>
          </a:p>
        </p:txBody>
      </p:sp>
      <p:pic>
        <p:nvPicPr>
          <p:cNvPr id="2355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7406" y="895350"/>
            <a:ext cx="489973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7315200" y="4683919"/>
            <a:ext cx="342900" cy="357188"/>
          </a:xfrm>
          <a:prstGeom prst="rect">
            <a:avLst/>
          </a:prstGeom>
        </p:spPr>
        <p:txBody>
          <a:bodyPr/>
          <a:lstStyle/>
          <a:p>
            <a:pPr>
              <a:defRPr/>
            </a:pPr>
            <a:fld id="{76BAB369-6CAD-47D6-9BE1-C9D57B269005}" type="slidenum">
              <a:rPr lang="en-US" altLang="en-US" smtClean="0"/>
              <a:pPr>
                <a:defRPr/>
              </a:pPr>
              <a:t>26</a:t>
            </a:fld>
            <a:endParaRPr lang="en-US" altLang="en-US" dirty="0"/>
          </a:p>
        </p:txBody>
      </p:sp>
      <p:sp>
        <p:nvSpPr>
          <p:cNvPr id="5"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1095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 y="819150"/>
            <a:ext cx="1809751" cy="1428452"/>
          </a:xfrm>
        </p:spPr>
        <p:txBody>
          <a:bodyPr/>
          <a:lstStyle/>
          <a:p>
            <a:pPr algn="ctr"/>
            <a:r>
              <a:rPr lang="en-US" altLang="en-US" sz="3200" dirty="0" smtClean="0">
                <a:solidFill>
                  <a:srgbClr val="002060"/>
                </a:solidFill>
              </a:rPr>
              <a:t>Effort </a:t>
            </a:r>
            <a:br>
              <a:rPr lang="en-US" altLang="en-US" sz="3200" dirty="0" smtClean="0">
                <a:solidFill>
                  <a:srgbClr val="002060"/>
                </a:solidFill>
              </a:rPr>
            </a:br>
            <a:r>
              <a:rPr lang="en-US" altLang="en-US" sz="3200" dirty="0" smtClean="0">
                <a:solidFill>
                  <a:srgbClr val="002060"/>
                </a:solidFill>
              </a:rPr>
              <a:t>with</a:t>
            </a:r>
            <a:br>
              <a:rPr lang="en-US" altLang="en-US" sz="3200" dirty="0" smtClean="0">
                <a:solidFill>
                  <a:srgbClr val="002060"/>
                </a:solidFill>
              </a:rPr>
            </a:br>
            <a:r>
              <a:rPr lang="en-US" altLang="en-US" sz="3200" dirty="0" smtClean="0">
                <a:solidFill>
                  <a:srgbClr val="002060"/>
                </a:solidFill>
              </a:rPr>
              <a:t>Impact</a:t>
            </a:r>
          </a:p>
        </p:txBody>
      </p:sp>
      <p:sp>
        <p:nvSpPr>
          <p:cNvPr id="3" name="Slide Number Placeholder 2"/>
          <p:cNvSpPr>
            <a:spLocks noGrp="1"/>
          </p:cNvSpPr>
          <p:nvPr>
            <p:ph type="sldNum" sz="quarter" idx="4294967295"/>
          </p:nvPr>
        </p:nvSpPr>
        <p:spPr>
          <a:xfrm>
            <a:off x="7296774" y="4683919"/>
            <a:ext cx="361325" cy="357188"/>
          </a:xfrm>
          <a:prstGeom prst="rect">
            <a:avLst/>
          </a:prstGeom>
        </p:spPr>
        <p:txBody>
          <a:bodyPr/>
          <a:lstStyle/>
          <a:p>
            <a:pPr>
              <a:defRPr/>
            </a:pPr>
            <a:fld id="{76BAB369-6CAD-47D6-9BE1-C9D57B269005}" type="slidenum">
              <a:rPr lang="en-US" altLang="en-US" smtClean="0"/>
              <a:pPr>
                <a:defRPr/>
              </a:pPr>
              <a:t>27</a:t>
            </a:fld>
            <a:endParaRPr lang="en-US" altLang="en-US" dirty="0"/>
          </a:p>
        </p:txBody>
      </p:sp>
      <p:grpSp>
        <p:nvGrpSpPr>
          <p:cNvPr id="8" name="Group 7"/>
          <p:cNvGrpSpPr/>
          <p:nvPr/>
        </p:nvGrpSpPr>
        <p:grpSpPr>
          <a:xfrm>
            <a:off x="685799" y="3144475"/>
            <a:ext cx="1588955" cy="1637075"/>
            <a:chOff x="1450871" y="3991194"/>
            <a:chExt cx="2086468" cy="1979566"/>
          </a:xfrm>
        </p:grpSpPr>
        <p:sp>
          <p:nvSpPr>
            <p:cNvPr id="4" name="Right Arrow 3"/>
            <p:cNvSpPr/>
            <p:nvPr/>
          </p:nvSpPr>
          <p:spPr>
            <a:xfrm rot="11743312">
              <a:off x="1482103" y="4594225"/>
              <a:ext cx="9144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rot="3416717">
              <a:off x="2284199" y="5284960"/>
              <a:ext cx="914400" cy="457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20498979">
              <a:off x="2598716" y="4515380"/>
              <a:ext cx="914400" cy="45720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18386055">
              <a:off x="1397228" y="5235593"/>
              <a:ext cx="914400" cy="4572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450871" y="3991194"/>
              <a:ext cx="2086468" cy="492443"/>
            </a:xfrm>
            <a:prstGeom prst="rect">
              <a:avLst/>
            </a:prstGeom>
            <a:noFill/>
          </p:spPr>
          <p:txBody>
            <a:bodyPr wrap="none" rtlCol="0">
              <a:spAutoFit/>
            </a:bodyPr>
            <a:lstStyle/>
            <a:p>
              <a:r>
                <a:rPr lang="en-US" b="1" dirty="0" smtClean="0"/>
                <a:t>Isolated Impact</a:t>
              </a:r>
              <a:endParaRPr lang="en-US" b="1" dirty="0"/>
            </a:p>
          </p:txBody>
        </p:sp>
      </p:grpSp>
      <p:sp>
        <p:nvSpPr>
          <p:cNvPr id="6" name="Isosceles Triangle 5"/>
          <p:cNvSpPr/>
          <p:nvPr/>
        </p:nvSpPr>
        <p:spPr>
          <a:xfrm rot="5400000">
            <a:off x="2501641" y="3821635"/>
            <a:ext cx="857250" cy="488435"/>
          </a:xfrm>
          <a:prstGeom prst="triangle">
            <a:avLst/>
          </a:prstGeom>
          <a:solidFill>
            <a:srgbClr val="3B446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567953" y="3396695"/>
            <a:ext cx="3162298" cy="1261769"/>
            <a:chOff x="4935553" y="3804252"/>
            <a:chExt cx="4152437" cy="1682359"/>
          </a:xfrm>
        </p:grpSpPr>
        <p:sp>
          <p:nvSpPr>
            <p:cNvPr id="14" name="Right Arrow 13"/>
            <p:cNvSpPr/>
            <p:nvPr/>
          </p:nvSpPr>
          <p:spPr>
            <a:xfrm>
              <a:off x="4935553" y="5029200"/>
              <a:ext cx="9144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6017910" y="5029200"/>
              <a:ext cx="914400" cy="4572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7100267" y="5029411"/>
              <a:ext cx="914400" cy="45720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a:off x="8173590" y="5029200"/>
              <a:ext cx="914400" cy="457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577308" y="3804252"/>
              <a:ext cx="3067282" cy="615554"/>
            </a:xfrm>
            <a:prstGeom prst="rect">
              <a:avLst/>
            </a:prstGeom>
            <a:noFill/>
          </p:spPr>
          <p:txBody>
            <a:bodyPr wrap="none" rtlCol="0">
              <a:spAutoFit/>
            </a:bodyPr>
            <a:lstStyle/>
            <a:p>
              <a:r>
                <a:rPr lang="en-US" sz="2400" b="1" dirty="0" smtClean="0"/>
                <a:t>Collective  Impact</a:t>
              </a:r>
              <a:endParaRPr lang="en-US" sz="2400" b="1" dirty="0"/>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123" y="4599"/>
            <a:ext cx="6085078" cy="2832327"/>
          </a:xfrm>
          <a:prstGeom prst="rect">
            <a:avLst/>
          </a:prstGeom>
        </p:spPr>
      </p:pic>
      <p:sp>
        <p:nvSpPr>
          <p:cNvPr id="19"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56255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5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IOM* Call to Action (2003)</a:t>
            </a:r>
            <a:endParaRPr lang="en-US" dirty="0"/>
          </a:p>
        </p:txBody>
      </p:sp>
      <p:sp>
        <p:nvSpPr>
          <p:cNvPr id="3" name="Content Placeholder 2"/>
          <p:cNvSpPr>
            <a:spLocks noGrp="1"/>
          </p:cNvSpPr>
          <p:nvPr>
            <p:ph idx="1"/>
          </p:nvPr>
        </p:nvSpPr>
        <p:spPr/>
        <p:txBody>
          <a:bodyPr/>
          <a:lstStyle/>
          <a:p>
            <a:r>
              <a:rPr lang="en-US" sz="2400" dirty="0"/>
              <a:t>Adopt a population health approach</a:t>
            </a:r>
          </a:p>
          <a:p>
            <a:pPr lvl="1"/>
            <a:r>
              <a:rPr lang="en-US" sz="1800" dirty="0"/>
              <a:t>Builds on evidence related to the multiple determinants of health</a:t>
            </a:r>
          </a:p>
          <a:p>
            <a:r>
              <a:rPr lang="en-US" sz="2400" dirty="0"/>
              <a:t>Strengthen public health infrastructure</a:t>
            </a:r>
          </a:p>
          <a:p>
            <a:pPr lvl="1"/>
            <a:r>
              <a:rPr lang="en-US" sz="1800" dirty="0"/>
              <a:t>The </a:t>
            </a:r>
            <a:r>
              <a:rPr lang="en-US" sz="1800" u="sng" dirty="0"/>
              <a:t>backbone</a:t>
            </a:r>
            <a:r>
              <a:rPr lang="en-US" sz="1800" dirty="0"/>
              <a:t> of any public health system</a:t>
            </a:r>
          </a:p>
          <a:p>
            <a:r>
              <a:rPr lang="en-US" sz="2400" dirty="0"/>
              <a:t>Create new generation partnerships</a:t>
            </a:r>
          </a:p>
          <a:p>
            <a:pPr lvl="1"/>
            <a:r>
              <a:rPr lang="en-US" sz="1800" dirty="0"/>
              <a:t>Build consensus on health priorities and support</a:t>
            </a:r>
          </a:p>
          <a:p>
            <a:r>
              <a:rPr lang="en-US" sz="2400" dirty="0"/>
              <a:t>Develop systems of accountability</a:t>
            </a:r>
          </a:p>
          <a:p>
            <a:pPr lvl="1"/>
            <a:r>
              <a:rPr lang="en-US" sz="1800" dirty="0"/>
              <a:t>To ensure evidence-based population health goals are met</a:t>
            </a:r>
          </a:p>
          <a:p>
            <a:r>
              <a:rPr lang="en-US" sz="2400" dirty="0"/>
              <a:t>Acknowledge communication as the key </a:t>
            </a:r>
          </a:p>
        </p:txBody>
      </p:sp>
      <p:sp>
        <p:nvSpPr>
          <p:cNvPr id="4" name="Slide Number Placeholder 3"/>
          <p:cNvSpPr>
            <a:spLocks noGrp="1"/>
          </p:cNvSpPr>
          <p:nvPr>
            <p:ph type="sldNum" sz="quarter" idx="10"/>
          </p:nvPr>
        </p:nvSpPr>
        <p:spPr>
          <a:prstGeom prst="rect">
            <a:avLst/>
          </a:prstGeom>
        </p:spPr>
        <p:txBody>
          <a:bodyPr/>
          <a:lstStyle/>
          <a:p>
            <a:pPr>
              <a:defRPr/>
            </a:pPr>
            <a:fld id="{76BAB369-6CAD-47D6-9BE1-C9D57B269005}" type="slidenum">
              <a:rPr lang="en-US" altLang="en-US" smtClean="0"/>
              <a:pPr>
                <a:defRPr/>
              </a:pPr>
              <a:t>28</a:t>
            </a:fld>
            <a:endParaRPr lang="en-US" altLang="en-US" dirty="0"/>
          </a:p>
        </p:txBody>
      </p:sp>
      <p:sp>
        <p:nvSpPr>
          <p:cNvPr id="5" name="TextBox 4"/>
          <p:cNvSpPr txBox="1"/>
          <p:nvPr/>
        </p:nvSpPr>
        <p:spPr>
          <a:xfrm>
            <a:off x="4648200" y="4692494"/>
            <a:ext cx="2534668" cy="369332"/>
          </a:xfrm>
          <a:prstGeom prst="rect">
            <a:avLst/>
          </a:prstGeom>
          <a:noFill/>
        </p:spPr>
        <p:txBody>
          <a:bodyPr wrap="none" rtlCol="0">
            <a:spAutoFit/>
          </a:bodyPr>
          <a:lstStyle/>
          <a:p>
            <a:r>
              <a:rPr lang="en-US" dirty="0" smtClean="0"/>
              <a:t>* Institute of Medicine (IOM)</a:t>
            </a:r>
            <a:endParaRPr lang="en-US" dirty="0"/>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854565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700" dirty="0"/>
              <a:t>“New Generation” Community Partnership</a:t>
            </a:r>
          </a:p>
        </p:txBody>
      </p:sp>
      <p:sp>
        <p:nvSpPr>
          <p:cNvPr id="3" name="Content Placeholder 2"/>
          <p:cNvSpPr>
            <a:spLocks noGrp="1"/>
          </p:cNvSpPr>
          <p:nvPr>
            <p:ph idx="13"/>
          </p:nvPr>
        </p:nvSpPr>
        <p:spPr>
          <a:xfrm>
            <a:off x="149315" y="911225"/>
            <a:ext cx="7680235" cy="3257549"/>
          </a:xfrm>
        </p:spPr>
        <p:txBody>
          <a:bodyPr/>
          <a:lstStyle/>
          <a:p>
            <a:r>
              <a:rPr lang="en-US" sz="2400" dirty="0"/>
              <a:t>“Most organizations are traveling on separate but parallel paths…..as a result…..valuable data, information, and resources are often siloed.”</a:t>
            </a:r>
            <a:endParaRPr lang="en-US" sz="1800" dirty="0"/>
          </a:p>
        </p:txBody>
      </p:sp>
      <p:sp>
        <p:nvSpPr>
          <p:cNvPr id="9" name="Content Placeholder 8"/>
          <p:cNvSpPr>
            <a:spLocks noGrp="1"/>
          </p:cNvSpPr>
          <p:nvPr>
            <p:ph idx="11"/>
          </p:nvPr>
        </p:nvSpPr>
        <p:spPr>
          <a:xfrm>
            <a:off x="5943600" y="4278989"/>
            <a:ext cx="1709459" cy="280036"/>
          </a:xfrm>
        </p:spPr>
        <p:txBody>
          <a:bodyPr/>
          <a:lstStyle/>
          <a:p>
            <a:r>
              <a:rPr lang="en-US" dirty="0"/>
              <a:t>Source: The Advisory Board (2016) Population Health Advisor</a:t>
            </a:r>
          </a:p>
        </p:txBody>
      </p:sp>
      <p:sp>
        <p:nvSpPr>
          <p:cNvPr id="7" name="Slide Number Placeholder 1"/>
          <p:cNvSpPr txBox="1">
            <a:spLocks/>
          </p:cNvSpPr>
          <p:nvPr/>
        </p:nvSpPr>
        <p:spPr>
          <a:xfrm>
            <a:off x="5998191" y="4629150"/>
            <a:ext cx="1600200" cy="357188"/>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en-US" sz="1050" dirty="0">
                <a:solidFill>
                  <a:srgbClr val="000000"/>
                </a:solidFill>
              </a:rPr>
              <a:t>27</a:t>
            </a:r>
          </a:p>
        </p:txBody>
      </p:sp>
      <p:pic>
        <p:nvPicPr>
          <p:cNvPr id="4" name="Content Placeholder 3"/>
          <p:cNvPicPr>
            <a:picLocks noGrp="1" noChangeAspect="1"/>
          </p:cNvPicPr>
          <p:nvPr>
            <p:ph idx="12"/>
          </p:nvPr>
        </p:nvPicPr>
        <p:blipFill>
          <a:blip r:embed="rId3"/>
          <a:stretch>
            <a:fillRect/>
          </a:stretch>
        </p:blipFill>
        <p:spPr>
          <a:xfrm>
            <a:off x="381000" y="2150202"/>
            <a:ext cx="5213784" cy="2993298"/>
          </a:xfrm>
          <a:prstGeom prst="rect">
            <a:avLst/>
          </a:prstGeom>
        </p:spPr>
      </p:pic>
      <p:sp>
        <p:nvSpPr>
          <p:cNvPr id="5" name="Rectangle 4"/>
          <p:cNvSpPr/>
          <p:nvPr/>
        </p:nvSpPr>
        <p:spPr>
          <a:xfrm>
            <a:off x="3276600" y="3242002"/>
            <a:ext cx="5334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Health System</a:t>
            </a:r>
          </a:p>
        </p:txBody>
      </p:sp>
      <p:sp>
        <p:nvSpPr>
          <p:cNvPr id="11" name="Rectangle 10"/>
          <p:cNvSpPr/>
          <p:nvPr/>
        </p:nvSpPr>
        <p:spPr>
          <a:xfrm>
            <a:off x="4494483" y="3242002"/>
            <a:ext cx="3429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rPr>
              <a:t>CBO</a:t>
            </a:r>
          </a:p>
        </p:txBody>
      </p:sp>
      <p:sp>
        <p:nvSpPr>
          <p:cNvPr id="12" name="Rectangle 11"/>
          <p:cNvSpPr/>
          <p:nvPr/>
        </p:nvSpPr>
        <p:spPr>
          <a:xfrm>
            <a:off x="2154620" y="3242002"/>
            <a:ext cx="5478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solidFill>
                  <a:schemeClr val="tx1"/>
                </a:solidFill>
              </a:rPr>
              <a:t>Public  Health</a:t>
            </a:r>
            <a:endParaRPr lang="en-US" sz="500" dirty="0">
              <a:solidFill>
                <a:schemeClr val="tx1"/>
              </a:solidFill>
            </a:endParaRPr>
          </a:p>
        </p:txBody>
      </p:sp>
      <p:sp>
        <p:nvSpPr>
          <p:cNvPr id="13" name="Oval 12"/>
          <p:cNvSpPr/>
          <p:nvPr/>
        </p:nvSpPr>
        <p:spPr>
          <a:xfrm>
            <a:off x="457200" y="4762993"/>
            <a:ext cx="514350" cy="2951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5" dirty="0">
                <a:solidFill>
                  <a:schemeClr val="tx1"/>
                </a:solidFill>
                <a:latin typeface="Perpetua Titling MT" panose="02020502060505020804" pitchFamily="18" charset="0"/>
              </a:rPr>
              <a:t>We do this already</a:t>
            </a:r>
            <a:endParaRPr lang="en-US" sz="375" dirty="0">
              <a:latin typeface="Perpetua Titling MT" panose="02020502060505020804" pitchFamily="18" charset="0"/>
            </a:endParaRPr>
          </a:p>
        </p:txBody>
      </p:sp>
      <p:sp>
        <p:nvSpPr>
          <p:cNvPr id="14" name="Footer Placeholder 7"/>
          <p:cNvSpPr txBox="1">
            <a:spLocks/>
          </p:cNvSpPr>
          <p:nvPr/>
        </p:nvSpPr>
        <p:spPr>
          <a:xfrm>
            <a:off x="6003733" y="4807744"/>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2240092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084" y="628633"/>
            <a:ext cx="1268016" cy="166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p:txBody>
          <a:bodyPr/>
          <a:lstStyle/>
          <a:p>
            <a:pPr eaLnBrk="1" hangingPunct="1"/>
            <a:r>
              <a:rPr lang="en-US" altLang="en-US" dirty="0" smtClean="0"/>
              <a:t>Disclosures</a:t>
            </a:r>
          </a:p>
        </p:txBody>
      </p:sp>
      <p:pic>
        <p:nvPicPr>
          <p:cNvPr id="1433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474368"/>
            <a:ext cx="186094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Content Placeholder 4"/>
          <p:cNvSpPr>
            <a:spLocks noGrp="1"/>
          </p:cNvSpPr>
          <p:nvPr>
            <p:ph idx="1"/>
          </p:nvPr>
        </p:nvSpPr>
        <p:spPr/>
        <p:txBody>
          <a:bodyPr/>
          <a:lstStyle/>
          <a:p>
            <a:r>
              <a:rPr lang="en-US" altLang="en-US" sz="2800" dirty="0" smtClean="0"/>
              <a:t>I have nothing to disclose</a:t>
            </a:r>
          </a:p>
          <a:p>
            <a:endParaRPr lang="en-US" altLang="en-US" sz="2800" dirty="0" smtClean="0"/>
          </a:p>
          <a:p>
            <a:r>
              <a:rPr lang="en-US" altLang="en-US" sz="2800" dirty="0" smtClean="0"/>
              <a:t>Words of warning*</a:t>
            </a:r>
          </a:p>
          <a:p>
            <a:pPr lvl="1"/>
            <a:r>
              <a:rPr lang="en-US" altLang="en-US" sz="2400" dirty="0" smtClean="0"/>
              <a:t>DO NOT attempt to operate a motor vehicle or dangerous machinery while reviewing this material.</a:t>
            </a:r>
          </a:p>
          <a:p>
            <a:pPr lvl="1"/>
            <a:r>
              <a:rPr lang="en-US" altLang="en-US" sz="2400" dirty="0" smtClean="0"/>
              <a:t>If DROWSINESS occurs, it shouldn’t be surprising.</a:t>
            </a:r>
          </a:p>
        </p:txBody>
      </p:sp>
      <p:sp>
        <p:nvSpPr>
          <p:cNvPr id="14341" name="TextBox 1"/>
          <p:cNvSpPr txBox="1">
            <a:spLocks noChangeArrowheads="1"/>
          </p:cNvSpPr>
          <p:nvPr/>
        </p:nvSpPr>
        <p:spPr bwMode="auto">
          <a:xfrm>
            <a:off x="700983" y="4368284"/>
            <a:ext cx="2744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a:t>
            </a:r>
          </a:p>
        </p:txBody>
      </p:sp>
      <p:sp>
        <p:nvSpPr>
          <p:cNvPr id="2" name="Slide Number Placeholder 1"/>
          <p:cNvSpPr>
            <a:spLocks noGrp="1"/>
          </p:cNvSpPr>
          <p:nvPr>
            <p:ph type="sldNum" sz="quarter" idx="10"/>
          </p:nvPr>
        </p:nvSpPr>
        <p:spPr/>
        <p:txBody>
          <a:bodyPr/>
          <a:lstStyle/>
          <a:p>
            <a:pPr>
              <a:defRPr/>
            </a:pPr>
            <a:fld id="{AE51485D-9C4F-488D-B333-61AFC303707E}" type="slidenum">
              <a:rPr lang="en-US" smtClean="0"/>
              <a:pPr>
                <a:defRPr/>
              </a:pPr>
              <a:t>3</a:t>
            </a:fld>
            <a:endParaRPr lang="en-US" dirty="0"/>
          </a:p>
        </p:txBody>
      </p:sp>
    </p:spTree>
    <p:extLst>
      <p:ext uri="{BB962C8B-B14F-4D97-AF65-F5344CB8AC3E}">
        <p14:creationId xmlns:p14="http://schemas.microsoft.com/office/powerpoint/2010/main" val="37816354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4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40">
                                                <p:txEl>
                                                  <p:pRg st="4" end="4"/>
                                                </p:txEl>
                                              </p:spTgt>
                                            </p:tgtEl>
                                            <p:attrNameLst>
                                              <p:attrName>style.visibility</p:attrName>
                                            </p:attrNameLst>
                                          </p:cBhvr>
                                          <p:to>
                                            <p:strVal val="visible"/>
                                          </p:to>
                                        </p:set>
                                      </p:childTnLst>
                                    </p:cTn>
                                  </p:par>
                                </p:childTnLst>
                              </p:cTn>
                            </p:par>
                            <p:par>
                              <p:cTn id="15" fill="hold">
                                <p:stCondLst>
                                  <p:cond delay="0"/>
                                </p:stCondLst>
                                <p:childTnLst>
                                  <p:par>
                                    <p:cTn id="16" presetID="2" presetClass="entr" presetSubtype="12" fill="hold" nodeType="afterEffect" p14:presetBounceEnd="75000">
                                      <p:stCondLst>
                                        <p:cond delay="2000"/>
                                      </p:stCondLst>
                                      <p:childTnLst>
                                        <p:set>
                                          <p:cBhvr>
                                            <p:cTn id="17" dur="1" fill="hold">
                                              <p:stCondLst>
                                                <p:cond delay="0"/>
                                              </p:stCondLst>
                                            </p:cTn>
                                            <p:tgtEl>
                                              <p:spTgt spid="14342"/>
                                            </p:tgtEl>
                                            <p:attrNameLst>
                                              <p:attrName>style.visibility</p:attrName>
                                            </p:attrNameLst>
                                          </p:cBhvr>
                                          <p:to>
                                            <p:strVal val="visible"/>
                                          </p:to>
                                        </p:set>
                                        <p:anim calcmode="lin" valueType="num" p14:bounceEnd="75000">
                                          <p:cBhvr additive="base">
                                            <p:cTn id="18" dur="3000" fill="hold"/>
                                            <p:tgtEl>
                                              <p:spTgt spid="14342"/>
                                            </p:tgtEl>
                                            <p:attrNameLst>
                                              <p:attrName>ppt_x</p:attrName>
                                            </p:attrNameLst>
                                          </p:cBhvr>
                                          <p:tavLst>
                                            <p:tav tm="0">
                                              <p:val>
                                                <p:strVal val="0-#ppt_w/2"/>
                                              </p:val>
                                            </p:tav>
                                            <p:tav tm="100000">
                                              <p:val>
                                                <p:strVal val="#ppt_x"/>
                                              </p:val>
                                            </p:tav>
                                          </p:tavLst>
                                        </p:anim>
                                        <p:anim calcmode="lin" valueType="num" p14:bounceEnd="75000">
                                          <p:cBhvr additive="base">
                                            <p:cTn id="19" dur="3000" fill="hold"/>
                                            <p:tgtEl>
                                              <p:spTgt spid="14342"/>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2000"/>
                                      </p:stCondLst>
                                      <p:childTnLst>
                                        <p:set>
                                          <p:cBhvr>
                                            <p:cTn id="21" dur="1" fill="hold">
                                              <p:stCondLst>
                                                <p:cond delay="0"/>
                                              </p:stCondLst>
                                            </p:cTn>
                                            <p:tgtEl>
                                              <p:spTgt spid="14339"/>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P spid="1434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4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40">
                                                <p:txEl>
                                                  <p:pRg st="4" end="4"/>
                                                </p:txEl>
                                              </p:spTgt>
                                            </p:tgtEl>
                                            <p:attrNameLst>
                                              <p:attrName>style.visibility</p:attrName>
                                            </p:attrNameLst>
                                          </p:cBhvr>
                                          <p:to>
                                            <p:strVal val="visible"/>
                                          </p:to>
                                        </p:set>
                                      </p:childTnLst>
                                    </p:cTn>
                                  </p:par>
                                </p:childTnLst>
                              </p:cTn>
                            </p:par>
                            <p:par>
                              <p:cTn id="15" fill="hold">
                                <p:stCondLst>
                                  <p:cond delay="0"/>
                                </p:stCondLst>
                                <p:childTnLst>
                                  <p:par>
                                    <p:cTn id="16" presetID="2" presetClass="entr" presetSubtype="12" fill="hold" nodeType="afterEffect">
                                      <p:stCondLst>
                                        <p:cond delay="2000"/>
                                      </p:stCondLst>
                                      <p:childTnLst>
                                        <p:set>
                                          <p:cBhvr>
                                            <p:cTn id="17" dur="1" fill="hold">
                                              <p:stCondLst>
                                                <p:cond delay="0"/>
                                              </p:stCondLst>
                                            </p:cTn>
                                            <p:tgtEl>
                                              <p:spTgt spid="14342"/>
                                            </p:tgtEl>
                                            <p:attrNameLst>
                                              <p:attrName>style.visibility</p:attrName>
                                            </p:attrNameLst>
                                          </p:cBhvr>
                                          <p:to>
                                            <p:strVal val="visible"/>
                                          </p:to>
                                        </p:set>
                                        <p:anim calcmode="lin" valueType="num">
                                          <p:cBhvr additive="base">
                                            <p:cTn id="18" dur="3000" fill="hold"/>
                                            <p:tgtEl>
                                              <p:spTgt spid="14342"/>
                                            </p:tgtEl>
                                            <p:attrNameLst>
                                              <p:attrName>ppt_x</p:attrName>
                                            </p:attrNameLst>
                                          </p:cBhvr>
                                          <p:tavLst>
                                            <p:tav tm="0">
                                              <p:val>
                                                <p:strVal val="0-#ppt_w/2"/>
                                              </p:val>
                                            </p:tav>
                                            <p:tav tm="100000">
                                              <p:val>
                                                <p:strVal val="#ppt_x"/>
                                              </p:val>
                                            </p:tav>
                                          </p:tavLst>
                                        </p:anim>
                                        <p:anim calcmode="lin" valueType="num">
                                          <p:cBhvr additive="base">
                                            <p:cTn id="19" dur="3000" fill="hold"/>
                                            <p:tgtEl>
                                              <p:spTgt spid="14342"/>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2000"/>
                                      </p:stCondLst>
                                      <p:childTnLst>
                                        <p:set>
                                          <p:cBhvr>
                                            <p:cTn id="21" dur="1" fill="hold">
                                              <p:stCondLst>
                                                <p:cond delay="0"/>
                                              </p:stCondLst>
                                            </p:cTn>
                                            <p:tgtEl>
                                              <p:spTgt spid="14339"/>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P spid="1434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77020" y="482600"/>
            <a:ext cx="4823980" cy="2459701"/>
          </a:xfrm>
        </p:spPr>
        <p:txBody>
          <a:bodyPr>
            <a:normAutofit fontScale="90000"/>
          </a:bodyPr>
          <a:lstStyle/>
          <a:p>
            <a:pPr algn="ctr"/>
            <a:r>
              <a:rPr lang="en-US" dirty="0" smtClean="0"/>
              <a:t>Building a Business Case for Community Partnership</a:t>
            </a:r>
            <a:endParaRPr lang="en-US" dirty="0"/>
          </a:p>
        </p:txBody>
      </p:sp>
      <p:sp>
        <p:nvSpPr>
          <p:cNvPr id="3" name="Content Placeholder 2"/>
          <p:cNvSpPr>
            <a:spLocks noGrp="1"/>
          </p:cNvSpPr>
          <p:nvPr>
            <p:ph idx="13"/>
          </p:nvPr>
        </p:nvSpPr>
        <p:spPr>
          <a:xfrm>
            <a:off x="762000" y="3234401"/>
            <a:ext cx="7162800" cy="1153887"/>
          </a:xfrm>
        </p:spPr>
        <p:txBody>
          <a:bodyPr/>
          <a:lstStyle/>
          <a:p>
            <a:pPr marL="0" indent="0" algn="ctr">
              <a:buNone/>
            </a:pPr>
            <a:r>
              <a:rPr lang="en-US" sz="2400" dirty="0"/>
              <a:t>“Partnerships among health systems, public health bodies, and community organizations are the most effective ways to address community health.”</a:t>
            </a:r>
          </a:p>
          <a:p>
            <a:pPr marL="0" indent="0" algn="ctr">
              <a:buNone/>
            </a:pPr>
            <a:endParaRPr lang="en-US" sz="2400" dirty="0"/>
          </a:p>
        </p:txBody>
      </p:sp>
      <p:pic>
        <p:nvPicPr>
          <p:cNvPr id="10" name="Content Placeholder 9"/>
          <p:cNvPicPr>
            <a:picLocks noGrp="1" noChangeAspect="1"/>
          </p:cNvPicPr>
          <p:nvPr>
            <p:ph idx="12"/>
          </p:nvPr>
        </p:nvPicPr>
        <p:blipFill>
          <a:blip r:embed="rId3"/>
          <a:stretch>
            <a:fillRect/>
          </a:stretch>
        </p:blipFill>
        <p:spPr>
          <a:xfrm>
            <a:off x="149315" y="482600"/>
            <a:ext cx="3009900" cy="2459701"/>
          </a:xfrm>
          <a:prstGeom prst="rect">
            <a:avLst/>
          </a:prstGeom>
        </p:spPr>
      </p:pic>
      <p:sp>
        <p:nvSpPr>
          <p:cNvPr id="9" name="Content Placeholder 8"/>
          <p:cNvSpPr>
            <a:spLocks noGrp="1"/>
          </p:cNvSpPr>
          <p:nvPr>
            <p:ph idx="11"/>
          </p:nvPr>
        </p:nvSpPr>
        <p:spPr>
          <a:xfrm>
            <a:off x="2976841" y="4563837"/>
            <a:ext cx="2852459" cy="280036"/>
          </a:xfrm>
        </p:spPr>
        <p:txBody>
          <a:bodyPr/>
          <a:lstStyle/>
          <a:p>
            <a:r>
              <a:rPr lang="en-US" dirty="0"/>
              <a:t>Source: The Advisory Board (2016) Population Health Advisor</a:t>
            </a:r>
          </a:p>
        </p:txBody>
      </p:sp>
      <p:sp>
        <p:nvSpPr>
          <p:cNvPr id="7" name="Slide Number Placeholder 1"/>
          <p:cNvSpPr txBox="1">
            <a:spLocks/>
          </p:cNvSpPr>
          <p:nvPr/>
        </p:nvSpPr>
        <p:spPr>
          <a:xfrm>
            <a:off x="5998191" y="4629150"/>
            <a:ext cx="1600200" cy="357188"/>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en-US" sz="1050" dirty="0">
                <a:solidFill>
                  <a:srgbClr val="000000"/>
                </a:solidFill>
              </a:rPr>
              <a:t>28</a:t>
            </a:r>
          </a:p>
        </p:txBody>
      </p:sp>
      <p:sp>
        <p:nvSpPr>
          <p:cNvPr id="8"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38191177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2000" dirty="0"/>
              <a:t>Preventable Death Rates Fell Where Communities Expanded Population Health Activities Through Multisector Networks</a:t>
            </a:r>
          </a:p>
        </p:txBody>
      </p:sp>
      <p:sp>
        <p:nvSpPr>
          <p:cNvPr id="4" name="Slide Number Placeholder 3"/>
          <p:cNvSpPr>
            <a:spLocks noGrp="1"/>
          </p:cNvSpPr>
          <p:nvPr>
            <p:ph type="sldNum" sz="quarter" idx="10"/>
          </p:nvPr>
        </p:nvSpPr>
        <p:spPr>
          <a:prstGeom prst="rect">
            <a:avLst/>
          </a:prstGeom>
        </p:spPr>
        <p:txBody>
          <a:bodyPr/>
          <a:lstStyle/>
          <a:p>
            <a:pPr>
              <a:defRPr/>
            </a:pPr>
            <a:fld id="{76BAB369-6CAD-47D6-9BE1-C9D57B269005}" type="slidenum">
              <a:rPr lang="en-US" altLang="en-US" smtClean="0">
                <a:solidFill>
                  <a:srgbClr val="000000"/>
                </a:solidFill>
              </a:rPr>
              <a:pPr>
                <a:defRPr/>
              </a:pPr>
              <a:t>31</a:t>
            </a:fld>
            <a:endParaRPr lang="en-US" altLang="en-US" dirty="0">
              <a:solidFill>
                <a:srgbClr val="000000"/>
              </a:solidFill>
            </a:endParaRPr>
          </a:p>
        </p:txBody>
      </p:sp>
      <p:sp>
        <p:nvSpPr>
          <p:cNvPr id="6" name="Rectangle 5"/>
          <p:cNvSpPr/>
          <p:nvPr/>
        </p:nvSpPr>
        <p:spPr>
          <a:xfrm>
            <a:off x="228600" y="1249181"/>
            <a:ext cx="7467600" cy="3254737"/>
          </a:xfrm>
          <a:prstGeom prst="rect">
            <a:avLst/>
          </a:prstGeom>
        </p:spPr>
        <p:txBody>
          <a:bodyPr wrap="square">
            <a:spAutoFit/>
          </a:bodyPr>
          <a:lstStyle/>
          <a:p>
            <a:r>
              <a:rPr lang="en-US" u="sng" dirty="0" smtClean="0">
                <a:solidFill>
                  <a:srgbClr val="000000"/>
                </a:solidFill>
              </a:rPr>
              <a:t>Research </a:t>
            </a:r>
            <a:r>
              <a:rPr lang="en-US" u="sng" dirty="0">
                <a:solidFill>
                  <a:srgbClr val="000000"/>
                </a:solidFill>
              </a:rPr>
              <a:t>suggests a need for greater coordination and alignment across the sectors </a:t>
            </a:r>
            <a:r>
              <a:rPr lang="en-US" dirty="0">
                <a:solidFill>
                  <a:srgbClr val="000000"/>
                </a:solidFill>
              </a:rPr>
              <a:t>that deliver medical, public health, and social services. </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The </a:t>
            </a:r>
            <a:r>
              <a:rPr lang="en-US" dirty="0">
                <a:solidFill>
                  <a:srgbClr val="000000"/>
                </a:solidFill>
              </a:rPr>
              <a:t>results show that deaths due to cardiovascular disease, diabetes, and influenza decline significantly over time among communities that expand multisector networks supporting population health activities. </a:t>
            </a:r>
            <a:endParaRPr lang="en-US" dirty="0" smtClean="0">
              <a:solidFill>
                <a:srgbClr val="000000"/>
              </a:solidFill>
            </a:endParaRPr>
          </a:p>
          <a:p>
            <a:endParaRPr lang="en-US" dirty="0">
              <a:solidFill>
                <a:srgbClr val="000000"/>
              </a:solidFill>
            </a:endParaRPr>
          </a:p>
          <a:p>
            <a:r>
              <a:rPr lang="en-US" dirty="0" smtClean="0">
                <a:solidFill>
                  <a:srgbClr val="000000"/>
                </a:solidFill>
              </a:rPr>
              <a:t>The </a:t>
            </a:r>
            <a:r>
              <a:rPr lang="en-US" u="sng" dirty="0">
                <a:solidFill>
                  <a:srgbClr val="000000"/>
                </a:solidFill>
              </a:rPr>
              <a:t>findings imply that incentives and infrastructure supporting multisector population health activities </a:t>
            </a:r>
            <a:r>
              <a:rPr lang="en-US" dirty="0">
                <a:solidFill>
                  <a:srgbClr val="000000"/>
                </a:solidFill>
              </a:rPr>
              <a:t>may help close geographic and socioeconomic disparities in population health.</a:t>
            </a:r>
            <a:endParaRPr lang="en-US" dirty="0" smtClean="0">
              <a:solidFill>
                <a:srgbClr val="000000"/>
              </a:solidFill>
            </a:endParaRPr>
          </a:p>
          <a:p>
            <a:endParaRPr lang="en-US" sz="1500" dirty="0">
              <a:solidFill>
                <a:srgbClr val="000000"/>
              </a:solidFill>
            </a:endParaRPr>
          </a:p>
          <a:p>
            <a:r>
              <a:rPr lang="en-US" sz="1050" dirty="0">
                <a:solidFill>
                  <a:srgbClr val="000000"/>
                </a:solidFill>
              </a:rPr>
              <a:t>By Glen P. Mays, Cezar B. Mamaril, and Lava R. Timsina </a:t>
            </a:r>
            <a:r>
              <a:rPr lang="en-US" sz="1050" i="1" dirty="0">
                <a:solidFill>
                  <a:srgbClr val="000000"/>
                </a:solidFill>
              </a:rPr>
              <a:t>HEALTH AFFAIRS </a:t>
            </a:r>
            <a:r>
              <a:rPr lang="en-US" sz="1050" dirty="0">
                <a:solidFill>
                  <a:srgbClr val="000000"/>
                </a:solidFill>
              </a:rPr>
              <a:t>35, NO. 11 (2016): 2005–2013</a:t>
            </a:r>
          </a:p>
        </p:txBody>
      </p:sp>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493427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32</a:t>
            </a:fld>
            <a:endParaRPr lang="en-US" altLang="en-US" dirty="0"/>
          </a:p>
        </p:txBody>
      </p:sp>
      <p:pic>
        <p:nvPicPr>
          <p:cNvPr id="3" name="Picture 2"/>
          <p:cNvPicPr>
            <a:picLocks noChangeAspect="1"/>
          </p:cNvPicPr>
          <p:nvPr/>
        </p:nvPicPr>
        <p:blipFill>
          <a:blip r:embed="rId2"/>
          <a:stretch>
            <a:fillRect/>
          </a:stretch>
        </p:blipFill>
        <p:spPr>
          <a:xfrm>
            <a:off x="228600" y="228601"/>
            <a:ext cx="7772400" cy="4278137"/>
          </a:xfrm>
          <a:prstGeom prst="rect">
            <a:avLst/>
          </a:prstGeom>
        </p:spPr>
      </p:pic>
      <p:pic>
        <p:nvPicPr>
          <p:cNvPr id="4" name="Picture 3"/>
          <p:cNvPicPr>
            <a:picLocks noChangeAspect="1"/>
          </p:cNvPicPr>
          <p:nvPr/>
        </p:nvPicPr>
        <p:blipFill>
          <a:blip r:embed="rId3"/>
          <a:stretch>
            <a:fillRect/>
          </a:stretch>
        </p:blipFill>
        <p:spPr>
          <a:xfrm>
            <a:off x="4879473" y="4539615"/>
            <a:ext cx="2724761" cy="409115"/>
          </a:xfrm>
          <a:prstGeom prst="rect">
            <a:avLst/>
          </a:prstGeom>
        </p:spPr>
      </p:pic>
      <p:sp>
        <p:nvSpPr>
          <p:cNvPr id="5" name="Footer Placeholder 4"/>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1804953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0"/>
            <a:ext cx="7763933" cy="4555796"/>
          </a:xfrm>
          <a:prstGeom prst="rect">
            <a:avLst/>
          </a:prstGeom>
        </p:spPr>
      </p:pic>
      <p:pic>
        <p:nvPicPr>
          <p:cNvPr id="7" name="Picture 6"/>
          <p:cNvPicPr>
            <a:picLocks noChangeAspect="1"/>
          </p:cNvPicPr>
          <p:nvPr/>
        </p:nvPicPr>
        <p:blipFill>
          <a:blip r:embed="rId3"/>
          <a:stretch>
            <a:fillRect/>
          </a:stretch>
        </p:blipFill>
        <p:spPr>
          <a:xfrm>
            <a:off x="3276600" y="4555796"/>
            <a:ext cx="3964329" cy="504257"/>
          </a:xfrm>
          <a:prstGeom prst="rect">
            <a:avLst/>
          </a:prstGeom>
        </p:spPr>
      </p:pic>
      <p:sp>
        <p:nvSpPr>
          <p:cNvPr id="8" name="Slide Number Placeholder 7"/>
          <p:cNvSpPr>
            <a:spLocks noGrp="1"/>
          </p:cNvSpPr>
          <p:nvPr>
            <p:ph type="sldNum" sz="quarter" idx="11"/>
          </p:nvPr>
        </p:nvSpPr>
        <p:spPr/>
        <p:txBody>
          <a:bodyPr/>
          <a:lstStyle/>
          <a:p>
            <a:pPr>
              <a:defRPr/>
            </a:pPr>
            <a:fld id="{576F8D63-C64F-446D-8FC8-0A154528CFBD}" type="slidenum">
              <a:rPr lang="en-US" altLang="en-US" smtClean="0"/>
              <a:pPr>
                <a:defRPr/>
              </a:pPr>
              <a:t>33</a:t>
            </a:fld>
            <a:endParaRPr lang="en-US" altLang="en-US" dirty="0"/>
          </a:p>
        </p:txBody>
      </p:sp>
      <p:sp>
        <p:nvSpPr>
          <p:cNvPr id="2" name="Footer Placeholder 1"/>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170206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34</a:t>
            </a:fld>
            <a:endParaRPr lang="en-US" altLang="en-US" dirty="0"/>
          </a:p>
        </p:txBody>
      </p:sp>
      <p:pic>
        <p:nvPicPr>
          <p:cNvPr id="3" name="Picture 2"/>
          <p:cNvPicPr>
            <a:picLocks noChangeAspect="1"/>
          </p:cNvPicPr>
          <p:nvPr/>
        </p:nvPicPr>
        <p:blipFill>
          <a:blip r:embed="rId2"/>
          <a:stretch>
            <a:fillRect/>
          </a:stretch>
        </p:blipFill>
        <p:spPr>
          <a:xfrm>
            <a:off x="0" y="21159"/>
            <a:ext cx="8077200" cy="4823156"/>
          </a:xfrm>
          <a:prstGeom prst="rect">
            <a:avLst/>
          </a:prstGeom>
        </p:spPr>
      </p:pic>
      <p:sp>
        <p:nvSpPr>
          <p:cNvPr id="4" name="TextBox 3"/>
          <p:cNvSpPr txBox="1"/>
          <p:nvPr/>
        </p:nvSpPr>
        <p:spPr>
          <a:xfrm>
            <a:off x="4743450" y="4800600"/>
            <a:ext cx="2089033" cy="346249"/>
          </a:xfrm>
          <a:prstGeom prst="rect">
            <a:avLst/>
          </a:prstGeom>
          <a:noFill/>
        </p:spPr>
        <p:txBody>
          <a:bodyPr wrap="none" rtlCol="0">
            <a:spAutoFit/>
          </a:bodyPr>
          <a:lstStyle/>
          <a:p>
            <a:r>
              <a:rPr lang="en-US" sz="825" dirty="0">
                <a:solidFill>
                  <a:schemeClr val="bg1"/>
                </a:solidFill>
              </a:rPr>
              <a:t>The Advisory Board (2016)</a:t>
            </a:r>
            <a:br>
              <a:rPr lang="en-US" sz="825" dirty="0">
                <a:solidFill>
                  <a:schemeClr val="bg1"/>
                </a:solidFill>
              </a:rPr>
            </a:br>
            <a:r>
              <a:rPr lang="en-US" sz="825" dirty="0">
                <a:solidFill>
                  <a:schemeClr val="bg1"/>
                </a:solidFill>
              </a:rPr>
              <a:t>Population Health Advisor Research and Analysis</a:t>
            </a:r>
          </a:p>
        </p:txBody>
      </p:sp>
      <p:sp>
        <p:nvSpPr>
          <p:cNvPr id="5" name="Footer Placeholder 4"/>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190262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057900" y="4683919"/>
            <a:ext cx="1600200" cy="357188"/>
          </a:xfrm>
          <a:prstGeom prst="rect">
            <a:avLst/>
          </a:prstGeom>
        </p:spPr>
        <p:txBody>
          <a:bodyPr/>
          <a:lstStyle/>
          <a:p>
            <a:pPr>
              <a:defRPr/>
            </a:pPr>
            <a:fld id="{10423988-DF86-4D47-B165-46B904D15D12}" type="slidenum">
              <a:rPr lang="en-US" altLang="en-US" smtClean="0">
                <a:solidFill>
                  <a:srgbClr val="000000"/>
                </a:solidFill>
              </a:rPr>
              <a:pPr>
                <a:defRPr/>
              </a:pPr>
              <a:t>35</a:t>
            </a:fld>
            <a:endParaRPr lang="en-US" altLang="en-US" dirty="0">
              <a:solidFill>
                <a:srgbClr val="000000"/>
              </a:solidFill>
            </a:endParaRPr>
          </a:p>
        </p:txBody>
      </p:sp>
      <p:sp>
        <p:nvSpPr>
          <p:cNvPr id="4" name="Rectangle 3"/>
          <p:cNvSpPr/>
          <p:nvPr/>
        </p:nvSpPr>
        <p:spPr>
          <a:xfrm>
            <a:off x="152400" y="971550"/>
            <a:ext cx="7924800" cy="3631763"/>
          </a:xfrm>
          <a:prstGeom prst="rect">
            <a:avLst/>
          </a:prstGeom>
        </p:spPr>
        <p:txBody>
          <a:bodyPr wrap="square">
            <a:spAutoFit/>
          </a:bodyPr>
          <a:lstStyle/>
          <a:p>
            <a:endParaRPr lang="en-US" sz="2000" dirty="0">
              <a:solidFill>
                <a:srgbClr val="000000"/>
              </a:solidFill>
            </a:endParaRPr>
          </a:p>
          <a:p>
            <a:r>
              <a:rPr lang="en-US" sz="2000" dirty="0" smtClean="0">
                <a:solidFill>
                  <a:srgbClr val="000000"/>
                </a:solidFill>
              </a:rPr>
              <a:t>Despite </a:t>
            </a:r>
            <a:r>
              <a:rPr lang="en-US" sz="2000" dirty="0">
                <a:solidFill>
                  <a:srgbClr val="000000"/>
                </a:solidFill>
              </a:rPr>
              <a:t>the increases in the numbers of and funding for cross-sector </a:t>
            </a:r>
            <a:r>
              <a:rPr lang="en-US" sz="2000" dirty="0" smtClean="0">
                <a:solidFill>
                  <a:srgbClr val="000000"/>
                </a:solidFill>
              </a:rPr>
              <a:t>networks, </a:t>
            </a:r>
            <a:r>
              <a:rPr lang="en-US" sz="2000" u="sng" dirty="0" smtClean="0">
                <a:solidFill>
                  <a:srgbClr val="000000"/>
                </a:solidFill>
              </a:rPr>
              <a:t>there </a:t>
            </a:r>
            <a:r>
              <a:rPr lang="en-US" sz="2000" u="sng" dirty="0">
                <a:solidFill>
                  <a:srgbClr val="000000"/>
                </a:solidFill>
              </a:rPr>
              <a:t>are limited data and methods that can be used to assess their effectiveness and analyze their designs</a:t>
            </a:r>
            <a:r>
              <a:rPr lang="en-US" sz="2000" dirty="0">
                <a:solidFill>
                  <a:srgbClr val="000000"/>
                </a:solidFill>
              </a:rPr>
              <a:t>. </a:t>
            </a:r>
            <a:endParaRPr lang="en-US" sz="2000" dirty="0" smtClean="0">
              <a:solidFill>
                <a:srgbClr val="000000"/>
              </a:solidFill>
            </a:endParaRPr>
          </a:p>
          <a:p>
            <a:endParaRPr lang="en-US" sz="2000" dirty="0">
              <a:solidFill>
                <a:srgbClr val="000000"/>
              </a:solidFill>
            </a:endParaRPr>
          </a:p>
          <a:p>
            <a:r>
              <a:rPr lang="en-US" sz="2000" dirty="0" smtClean="0">
                <a:solidFill>
                  <a:srgbClr val="000000"/>
                </a:solidFill>
              </a:rPr>
              <a:t>Traditional </a:t>
            </a:r>
            <a:r>
              <a:rPr lang="en-US" sz="2000" dirty="0">
                <a:solidFill>
                  <a:srgbClr val="000000"/>
                </a:solidFill>
              </a:rPr>
              <a:t>types of partners in </a:t>
            </a:r>
            <a:r>
              <a:rPr lang="en-US" sz="2000" u="sng" dirty="0">
                <a:solidFill>
                  <a:srgbClr val="000000"/>
                </a:solidFill>
              </a:rPr>
              <a:t>community health networks such as hospitals, community health centers, and public health agencies were the most trusted </a:t>
            </a:r>
            <a:r>
              <a:rPr lang="en-US" sz="2000" dirty="0">
                <a:solidFill>
                  <a:srgbClr val="000000"/>
                </a:solidFill>
              </a:rPr>
              <a:t>and valued by other members of their networks. However, nontraditional partners, such </a:t>
            </a:r>
            <a:r>
              <a:rPr lang="en-US" sz="2000" u="sng" dirty="0">
                <a:solidFill>
                  <a:srgbClr val="000000"/>
                </a:solidFill>
              </a:rPr>
              <a:t>as employer or business groups and colleges or universities, reported contributing relatively high numbers of resources to their networks. </a:t>
            </a:r>
            <a:r>
              <a:rPr lang="fr-FR" sz="2000" u="sng" dirty="0" smtClean="0">
                <a:solidFill>
                  <a:srgbClr val="000000"/>
                </a:solidFill>
              </a:rPr>
              <a:t> </a:t>
            </a:r>
          </a:p>
          <a:p>
            <a:endParaRPr lang="fr-FR" sz="2000" u="sng" dirty="0">
              <a:solidFill>
                <a:srgbClr val="000000"/>
              </a:solidFill>
            </a:endParaRPr>
          </a:p>
          <a:p>
            <a:r>
              <a:rPr lang="fr-FR" sz="1000" dirty="0">
                <a:solidFill>
                  <a:srgbClr val="000000"/>
                </a:solidFill>
              </a:rPr>
              <a:t>Rachel A. Hogg and Danielle Varda. </a:t>
            </a:r>
            <a:r>
              <a:rPr lang="en-US" sz="1000" i="1" dirty="0">
                <a:solidFill>
                  <a:srgbClr val="000000"/>
                </a:solidFill>
              </a:rPr>
              <a:t>HEALTH AFFAIRS </a:t>
            </a:r>
            <a:r>
              <a:rPr lang="en-US" sz="1000" dirty="0">
                <a:solidFill>
                  <a:srgbClr val="000000"/>
                </a:solidFill>
              </a:rPr>
              <a:t>35, NO. 11 (2016): 2014–2019</a:t>
            </a:r>
          </a:p>
        </p:txBody>
      </p:sp>
      <p:sp>
        <p:nvSpPr>
          <p:cNvPr id="5" name="Title 4"/>
          <p:cNvSpPr>
            <a:spLocks noGrp="1"/>
          </p:cNvSpPr>
          <p:nvPr>
            <p:ph type="title"/>
          </p:nvPr>
        </p:nvSpPr>
        <p:spPr>
          <a:xfrm>
            <a:off x="152400" y="114300"/>
            <a:ext cx="7772400" cy="857250"/>
          </a:xfrm>
        </p:spPr>
        <p:txBody>
          <a:bodyPr/>
          <a:lstStyle/>
          <a:p>
            <a:pPr algn="ctr"/>
            <a:r>
              <a:rPr lang="en-US" sz="2000" dirty="0"/>
              <a:t>Insights Into Collaborative Networks Of Nonprofit, Private, And Public Organizations That Address Complex Health Issues</a:t>
            </a:r>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5076058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45459"/>
            <a:ext cx="4425216" cy="545091"/>
          </a:xfrm>
        </p:spPr>
        <p:txBody>
          <a:bodyPr/>
          <a:lstStyle/>
          <a:p>
            <a:r>
              <a:rPr lang="en-US" sz="3200" dirty="0" smtClean="0"/>
              <a:t>Growing awareness…</a:t>
            </a:r>
            <a:endParaRPr lang="en-US" sz="3200" dirty="0"/>
          </a:p>
        </p:txBody>
      </p:sp>
      <p:sp>
        <p:nvSpPr>
          <p:cNvPr id="4" name="Slide Number Placeholder 3"/>
          <p:cNvSpPr>
            <a:spLocks noGrp="1"/>
          </p:cNvSpPr>
          <p:nvPr>
            <p:ph type="sldNum" sz="quarter" idx="4294967295"/>
          </p:nvPr>
        </p:nvSpPr>
        <p:spPr>
          <a:xfrm>
            <a:off x="7290534" y="4683919"/>
            <a:ext cx="367566" cy="357188"/>
          </a:xfrm>
          <a:prstGeom prst="rect">
            <a:avLst/>
          </a:prstGeom>
        </p:spPr>
        <p:txBody>
          <a:bodyPr/>
          <a:lstStyle/>
          <a:p>
            <a:pPr>
              <a:defRPr/>
            </a:pPr>
            <a:fld id="{76BAB369-6CAD-47D6-9BE1-C9D57B269005}" type="slidenum">
              <a:rPr lang="en-US" altLang="en-US" smtClean="0">
                <a:solidFill>
                  <a:srgbClr val="000000"/>
                </a:solidFill>
              </a:rPr>
              <a:pPr>
                <a:defRPr/>
              </a:pPr>
              <a:t>36</a:t>
            </a:fld>
            <a:endParaRPr lang="en-US" altLang="en-US" dirty="0">
              <a:solidFill>
                <a:srgbClr val="000000"/>
              </a:solidFill>
            </a:endParaRPr>
          </a:p>
        </p:txBody>
      </p:sp>
      <p:pic>
        <p:nvPicPr>
          <p:cNvPr id="5" name="Picture 4"/>
          <p:cNvPicPr>
            <a:picLocks noChangeAspect="1"/>
          </p:cNvPicPr>
          <p:nvPr/>
        </p:nvPicPr>
        <p:blipFill>
          <a:blip r:embed="rId3"/>
          <a:stretch>
            <a:fillRect/>
          </a:stretch>
        </p:blipFill>
        <p:spPr>
          <a:xfrm>
            <a:off x="170990" y="82912"/>
            <a:ext cx="2782607" cy="2766530"/>
          </a:xfrm>
          <a:prstGeom prst="rect">
            <a:avLst/>
          </a:prstGeom>
        </p:spPr>
      </p:pic>
      <p:sp>
        <p:nvSpPr>
          <p:cNvPr id="6" name="TextBox 5"/>
          <p:cNvSpPr txBox="1"/>
          <p:nvPr/>
        </p:nvSpPr>
        <p:spPr>
          <a:xfrm>
            <a:off x="179120" y="2630160"/>
            <a:ext cx="1287532" cy="207749"/>
          </a:xfrm>
          <a:prstGeom prst="rect">
            <a:avLst/>
          </a:prstGeom>
          <a:solidFill>
            <a:schemeClr val="bg1"/>
          </a:solidFill>
        </p:spPr>
        <p:txBody>
          <a:bodyPr wrap="none" rtlCol="0">
            <a:spAutoFit/>
          </a:bodyPr>
          <a:lstStyle/>
          <a:p>
            <a:r>
              <a:rPr lang="en-US" sz="750" i="1" dirty="0">
                <a:solidFill>
                  <a:srgbClr val="000000"/>
                </a:solidFill>
              </a:rPr>
              <a:t>The</a:t>
            </a:r>
            <a:r>
              <a:rPr lang="en-US" sz="750" dirty="0">
                <a:solidFill>
                  <a:srgbClr val="000000"/>
                </a:solidFill>
              </a:rPr>
              <a:t> Nation’s Health, June 2017</a:t>
            </a:r>
            <a:endParaRPr lang="en-US" sz="750" i="1" dirty="0">
              <a:solidFill>
                <a:srgbClr val="000000"/>
              </a:solidFill>
            </a:endParaRPr>
          </a:p>
        </p:txBody>
      </p:sp>
      <p:sp>
        <p:nvSpPr>
          <p:cNvPr id="7" name="Oval 6"/>
          <p:cNvSpPr/>
          <p:nvPr/>
        </p:nvSpPr>
        <p:spPr>
          <a:xfrm>
            <a:off x="1506288" y="1734571"/>
            <a:ext cx="1401602" cy="5395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Rectangle 2"/>
          <p:cNvSpPr/>
          <p:nvPr/>
        </p:nvSpPr>
        <p:spPr>
          <a:xfrm>
            <a:off x="1084028" y="4613589"/>
            <a:ext cx="6400799" cy="415498"/>
          </a:xfrm>
          <a:prstGeom prst="rect">
            <a:avLst/>
          </a:prstGeom>
          <a:solidFill>
            <a:srgbClr val="CCFF99"/>
          </a:solidFill>
        </p:spPr>
        <p:txBody>
          <a:bodyPr wrap="square">
            <a:spAutoFit/>
          </a:bodyPr>
          <a:lstStyle/>
          <a:p>
            <a:r>
              <a:rPr lang="en-US" sz="2100" i="1" dirty="0">
                <a:solidFill>
                  <a:srgbClr val="343434"/>
                </a:solidFill>
                <a:latin typeface="Tahoma" panose="020B0604030504040204" pitchFamily="34" charset="0"/>
                <a:ea typeface="Tahoma" panose="020B0604030504040204" pitchFamily="34" charset="0"/>
                <a:cs typeface="Tahoma" panose="020B0604030504040204" pitchFamily="34" charset="0"/>
              </a:rPr>
              <a:t>“Transforming Health Outside of Healthcare”</a:t>
            </a:r>
            <a:endParaRPr lang="en-US" sz="21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p:cNvGrpSpPr/>
          <p:nvPr/>
        </p:nvGrpSpPr>
        <p:grpSpPr>
          <a:xfrm>
            <a:off x="194886" y="3085925"/>
            <a:ext cx="3004285" cy="1467091"/>
            <a:chOff x="4190999" y="898522"/>
            <a:chExt cx="4005712" cy="1956120"/>
          </a:xfrm>
        </p:grpSpPr>
        <p:pic>
          <p:nvPicPr>
            <p:cNvPr id="8" name="Picture 7"/>
            <p:cNvPicPr>
              <a:picLocks noChangeAspect="1"/>
            </p:cNvPicPr>
            <p:nvPr/>
          </p:nvPicPr>
          <p:blipFill>
            <a:blip r:embed="rId4"/>
            <a:stretch>
              <a:fillRect/>
            </a:stretch>
          </p:blipFill>
          <p:spPr>
            <a:xfrm>
              <a:off x="4190999" y="898522"/>
              <a:ext cx="3617337" cy="1486933"/>
            </a:xfrm>
            <a:prstGeom prst="rect">
              <a:avLst/>
            </a:prstGeom>
          </p:spPr>
        </p:pic>
        <p:sp>
          <p:nvSpPr>
            <p:cNvPr id="9" name="TextBox 8"/>
            <p:cNvSpPr txBox="1"/>
            <p:nvPr/>
          </p:nvSpPr>
          <p:spPr>
            <a:xfrm>
              <a:off x="4191000" y="2362200"/>
              <a:ext cx="4005711" cy="492442"/>
            </a:xfrm>
            <a:prstGeom prst="rect">
              <a:avLst/>
            </a:prstGeom>
            <a:noFill/>
          </p:spPr>
          <p:txBody>
            <a:bodyPr wrap="none" rtlCol="0">
              <a:spAutoFit/>
            </a:bodyPr>
            <a:lstStyle/>
            <a:p>
              <a:r>
                <a:rPr lang="en-US" dirty="0" smtClean="0">
                  <a:solidFill>
                    <a:srgbClr val="000000"/>
                  </a:solidFill>
                </a:rPr>
                <a:t>Western Maryland Health System</a:t>
              </a:r>
              <a:endParaRPr lang="en-US" dirty="0">
                <a:solidFill>
                  <a:srgbClr val="000000"/>
                </a:solidFill>
              </a:endParaRPr>
            </a:p>
          </p:txBody>
        </p:sp>
      </p:grpSp>
      <p:pic>
        <p:nvPicPr>
          <p:cNvPr id="11" name="Picture 10"/>
          <p:cNvPicPr>
            <a:picLocks noChangeAspect="1"/>
          </p:cNvPicPr>
          <p:nvPr/>
        </p:nvPicPr>
        <p:blipFill>
          <a:blip r:embed="rId5"/>
          <a:stretch>
            <a:fillRect/>
          </a:stretch>
        </p:blipFill>
        <p:spPr>
          <a:xfrm>
            <a:off x="3217564" y="2320527"/>
            <a:ext cx="5369760" cy="1863157"/>
          </a:xfrm>
          <a:prstGeom prst="rect">
            <a:avLst/>
          </a:prstGeom>
        </p:spPr>
      </p:pic>
      <p:sp>
        <p:nvSpPr>
          <p:cNvPr id="12" name="Rectangle 11"/>
          <p:cNvSpPr/>
          <p:nvPr/>
        </p:nvSpPr>
        <p:spPr>
          <a:xfrm>
            <a:off x="3086100" y="698446"/>
            <a:ext cx="4991100" cy="1477328"/>
          </a:xfrm>
          <a:prstGeom prst="rect">
            <a:avLst/>
          </a:prstGeom>
        </p:spPr>
        <p:txBody>
          <a:bodyPr wrap="square">
            <a:spAutoFit/>
          </a:bodyPr>
          <a:lstStyle/>
          <a:p>
            <a:r>
              <a:rPr lang="en-US" b="1" dirty="0">
                <a:solidFill>
                  <a:srgbClr val="0071BB"/>
                </a:solidFill>
                <a:latin typeface="Corbel W01 Regular"/>
              </a:rPr>
              <a:t>Crete Area Medical Center</a:t>
            </a:r>
          </a:p>
          <a:p>
            <a:r>
              <a:rPr lang="en-US" dirty="0">
                <a:solidFill>
                  <a:srgbClr val="0071BB"/>
                </a:solidFill>
                <a:latin typeface="Corbel W01 Regular"/>
              </a:rPr>
              <a:t>Mission</a:t>
            </a:r>
          </a:p>
          <a:p>
            <a:r>
              <a:rPr lang="en-US" dirty="0">
                <a:solidFill>
                  <a:srgbClr val="626366"/>
                </a:solidFill>
                <a:latin typeface="Corbel W01 Regular"/>
              </a:rPr>
              <a:t>To advance the </a:t>
            </a:r>
            <a:r>
              <a:rPr lang="en-US" u="sng" dirty="0">
                <a:solidFill>
                  <a:srgbClr val="626366"/>
                </a:solidFill>
                <a:latin typeface="Corbel W01 Regular"/>
              </a:rPr>
              <a:t>health</a:t>
            </a:r>
            <a:r>
              <a:rPr lang="en-US" dirty="0">
                <a:solidFill>
                  <a:srgbClr val="626366"/>
                </a:solidFill>
                <a:latin typeface="Corbel W01 Regular"/>
              </a:rPr>
              <a:t> of the communities and region we serve, through collaboration, prevention, innovation, </a:t>
            </a:r>
            <a:r>
              <a:rPr lang="en-US" u="sng" dirty="0">
                <a:solidFill>
                  <a:srgbClr val="626366"/>
                </a:solidFill>
                <a:latin typeface="Corbel W01 Regular"/>
              </a:rPr>
              <a:t>and</a:t>
            </a:r>
            <a:r>
              <a:rPr lang="en-US" dirty="0">
                <a:solidFill>
                  <a:srgbClr val="626366"/>
                </a:solidFill>
                <a:latin typeface="Corbel W01 Regular"/>
              </a:rPr>
              <a:t> exceptional care.</a:t>
            </a:r>
            <a:endParaRPr lang="en-US" b="0" i="0" dirty="0">
              <a:solidFill>
                <a:srgbClr val="626366"/>
              </a:solidFill>
              <a:effectLst/>
              <a:latin typeface="Corbel W01 Regular"/>
            </a:endParaRPr>
          </a:p>
        </p:txBody>
      </p:sp>
      <p:sp>
        <p:nvSpPr>
          <p:cNvPr id="13"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23056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Healthcare’s next evolution: </a:t>
            </a:r>
            <a:r>
              <a:rPr lang="en-US" sz="2700" dirty="0" smtClean="0"/>
              <a:t/>
            </a:r>
            <a:br>
              <a:rPr lang="en-US" sz="2700" dirty="0" smtClean="0"/>
            </a:br>
            <a:r>
              <a:rPr lang="en-US" sz="2700" dirty="0"/>
              <a:t>	</a:t>
            </a:r>
            <a:r>
              <a:rPr lang="en-US" sz="2700" dirty="0" smtClean="0"/>
              <a:t>Expanding Collaboration</a:t>
            </a:r>
            <a:endParaRPr lang="en-US" sz="2700" dirty="0"/>
          </a:p>
        </p:txBody>
      </p:sp>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429125" y="1908572"/>
            <a:ext cx="3571875" cy="1814513"/>
          </a:xfrm>
        </p:spPr>
      </p:pic>
      <p:pic>
        <p:nvPicPr>
          <p:cNvPr id="6" name="Content Placeholder 5"/>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143000" y="1570435"/>
            <a:ext cx="3020616" cy="2641997"/>
          </a:xfrm>
        </p:spPr>
      </p:pic>
      <p:sp>
        <p:nvSpPr>
          <p:cNvPr id="3" name="TextBox 2"/>
          <p:cNvSpPr txBox="1"/>
          <p:nvPr/>
        </p:nvSpPr>
        <p:spPr>
          <a:xfrm>
            <a:off x="533400" y="4400550"/>
            <a:ext cx="4530279" cy="415498"/>
          </a:xfrm>
          <a:prstGeom prst="rect">
            <a:avLst/>
          </a:prstGeom>
          <a:noFill/>
        </p:spPr>
        <p:txBody>
          <a:bodyPr wrap="none" rtlCol="0">
            <a:spAutoFit/>
          </a:bodyPr>
          <a:lstStyle/>
          <a:p>
            <a:r>
              <a:rPr lang="en-US" sz="2100" dirty="0"/>
              <a:t>Why Now? Complexity, Change, Uncertainty</a:t>
            </a:r>
          </a:p>
        </p:txBody>
      </p:sp>
      <p:sp>
        <p:nvSpPr>
          <p:cNvPr id="7" name="Slide Number Placeholder 1"/>
          <p:cNvSpPr>
            <a:spLocks noGrp="1"/>
          </p:cNvSpPr>
          <p:nvPr>
            <p:ph type="sldNum" sz="quarter" idx="4294967295"/>
          </p:nvPr>
        </p:nvSpPr>
        <p:spPr>
          <a:xfrm>
            <a:off x="6057900" y="4683919"/>
            <a:ext cx="1600200" cy="357188"/>
          </a:xfrm>
          <a:prstGeom prst="rect">
            <a:avLst/>
          </a:prstGeom>
        </p:spPr>
        <p:txBody>
          <a:bodyPr/>
          <a:lstStyle/>
          <a:p>
            <a:pPr>
              <a:defRPr/>
            </a:pPr>
            <a:r>
              <a:rPr lang="en-US" altLang="en-US" dirty="0" smtClean="0"/>
              <a:t>35</a:t>
            </a:r>
            <a:endParaRPr lang="en-US" altLang="en-US" dirty="0"/>
          </a:p>
        </p:txBody>
      </p:sp>
      <p:sp>
        <p:nvSpPr>
          <p:cNvPr id="8"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774319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057900" y="4683919"/>
            <a:ext cx="1600200" cy="357188"/>
          </a:xfrm>
          <a:prstGeom prst="rect">
            <a:avLst/>
          </a:prstGeom>
        </p:spPr>
        <p:txBody>
          <a:bodyPr/>
          <a:lstStyle/>
          <a:p>
            <a:pPr>
              <a:defRPr/>
            </a:pPr>
            <a:fld id="{76BAB369-6CAD-47D6-9BE1-C9D57B269005}" type="slidenum">
              <a:rPr lang="en-US" altLang="en-US" smtClean="0">
                <a:solidFill>
                  <a:prstClr val="black"/>
                </a:solidFill>
              </a:rPr>
              <a:pPr>
                <a:defRPr/>
              </a:pPr>
              <a:t>38</a:t>
            </a:fld>
            <a:endParaRPr lang="en-US" altLang="en-US" dirty="0">
              <a:solidFill>
                <a:prstClr val="black"/>
              </a:solidFill>
            </a:endParaRPr>
          </a:p>
        </p:txBody>
      </p:sp>
      <p:sp>
        <p:nvSpPr>
          <p:cNvPr id="6" name="Rectangle 5"/>
          <p:cNvSpPr/>
          <p:nvPr/>
        </p:nvSpPr>
        <p:spPr>
          <a:xfrm>
            <a:off x="5255172" y="209550"/>
            <a:ext cx="2667000" cy="2677656"/>
          </a:xfrm>
          <a:prstGeom prst="rect">
            <a:avLst/>
          </a:prstGeom>
        </p:spPr>
        <p:txBody>
          <a:bodyPr wrap="square">
            <a:spAutoFit/>
          </a:bodyPr>
          <a:lstStyle/>
          <a:p>
            <a:pPr algn="ctr"/>
            <a:r>
              <a:rPr lang="en-US" sz="2400" dirty="0" smtClean="0">
                <a:solidFill>
                  <a:prstClr val="black"/>
                </a:solidFill>
              </a:rPr>
              <a:t>“Times </a:t>
            </a:r>
            <a:r>
              <a:rPr lang="en-US" sz="2400" dirty="0">
                <a:solidFill>
                  <a:prstClr val="black"/>
                </a:solidFill>
              </a:rPr>
              <a:t>and conditions change so rapidly that we must keep our aim constantly focused on the future</a:t>
            </a:r>
            <a:r>
              <a:rPr lang="en-US" sz="2400" dirty="0" smtClean="0">
                <a:solidFill>
                  <a:prstClr val="black"/>
                </a:solidFill>
              </a:rPr>
              <a:t>.”</a:t>
            </a:r>
          </a:p>
          <a:p>
            <a:pPr algn="ctr"/>
            <a:endParaRPr lang="en-US" sz="2400" dirty="0">
              <a:solidFill>
                <a:prstClr val="black"/>
              </a:solidFill>
            </a:endParaRPr>
          </a:p>
          <a:p>
            <a:pPr algn="ctr"/>
            <a:r>
              <a:rPr lang="en-US" sz="2400" dirty="0" smtClean="0">
                <a:solidFill>
                  <a:prstClr val="black"/>
                </a:solidFill>
              </a:rPr>
              <a:t>    ~ Walt Disney</a:t>
            </a:r>
            <a:endParaRPr lang="en-US" sz="2400" dirty="0">
              <a:solidFill>
                <a:prstClr val="black"/>
              </a:solidFill>
            </a:endParaRPr>
          </a:p>
        </p:txBody>
      </p:sp>
      <p:graphicFrame>
        <p:nvGraphicFramePr>
          <p:cNvPr id="3" name="Diagram 2"/>
          <p:cNvGraphicFramePr/>
          <p:nvPr>
            <p:extLst>
              <p:ext uri="{D42A27DB-BD31-4B8C-83A1-F6EECF244321}">
                <p14:modId xmlns:p14="http://schemas.microsoft.com/office/powerpoint/2010/main" val="598597419"/>
              </p:ext>
            </p:extLst>
          </p:nvPr>
        </p:nvGraphicFramePr>
        <p:xfrm>
          <a:off x="-2628" y="361950"/>
          <a:ext cx="5257800" cy="4017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1036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graphicEl>
                                              <a:dgm id="{077363B0-B745-4921-AF4E-A5EFA9D050AE}"/>
                                            </p:graphicEl>
                                          </p:spTgt>
                                        </p:tgtEl>
                                        <p:attrNameLst>
                                          <p:attrName>style.visibility</p:attrName>
                                        </p:attrNameLst>
                                      </p:cBhvr>
                                      <p:to>
                                        <p:strVal val="visible"/>
                                      </p:to>
                                    </p:set>
                                    <p:anim calcmode="lin" valueType="num">
                                      <p:cBhvr>
                                        <p:cTn id="7" dur="1000" fill="hold"/>
                                        <p:tgtEl>
                                          <p:spTgt spid="3">
                                            <p:graphicEl>
                                              <a:dgm id="{077363B0-B745-4921-AF4E-A5EFA9D050AE}"/>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077363B0-B745-4921-AF4E-A5EFA9D050AE}"/>
                                            </p:graphicEl>
                                          </p:spTgt>
                                        </p:tgtEl>
                                        <p:attrNameLst>
                                          <p:attrName>ppt_h</p:attrName>
                                        </p:attrNameLst>
                                      </p:cBhvr>
                                      <p:tavLst>
                                        <p:tav tm="0">
                                          <p:val>
                                            <p:fltVal val="0"/>
                                          </p:val>
                                        </p:tav>
                                        <p:tav tm="100000">
                                          <p:val>
                                            <p:strVal val="#ppt_h"/>
                                          </p:val>
                                        </p:tav>
                                      </p:tavLst>
                                    </p:anim>
                                    <p:anim calcmode="lin" valueType="num">
                                      <p:cBhvr>
                                        <p:cTn id="9" dur="1000" fill="hold"/>
                                        <p:tgtEl>
                                          <p:spTgt spid="3">
                                            <p:graphicEl>
                                              <a:dgm id="{077363B0-B745-4921-AF4E-A5EFA9D050AE}"/>
                                            </p:graphicEl>
                                          </p:spTgt>
                                        </p:tgtEl>
                                        <p:attrNameLst>
                                          <p:attrName>style.rotation</p:attrName>
                                        </p:attrNameLst>
                                      </p:cBhvr>
                                      <p:tavLst>
                                        <p:tav tm="0">
                                          <p:val>
                                            <p:fltVal val="90"/>
                                          </p:val>
                                        </p:tav>
                                        <p:tav tm="100000">
                                          <p:val>
                                            <p:fltVal val="0"/>
                                          </p:val>
                                        </p:tav>
                                      </p:tavLst>
                                    </p:anim>
                                    <p:animEffect transition="in" filter="fade">
                                      <p:cBhvr>
                                        <p:cTn id="10" dur="1000"/>
                                        <p:tgtEl>
                                          <p:spTgt spid="3">
                                            <p:graphicEl>
                                              <a:dgm id="{077363B0-B745-4921-AF4E-A5EFA9D050AE}"/>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graphicEl>
                                              <a:dgm id="{EB085D9D-3809-4343-B928-3C52C0C4CE7A}"/>
                                            </p:graphicEl>
                                          </p:spTgt>
                                        </p:tgtEl>
                                        <p:attrNameLst>
                                          <p:attrName>style.visibility</p:attrName>
                                        </p:attrNameLst>
                                      </p:cBhvr>
                                      <p:to>
                                        <p:strVal val="visible"/>
                                      </p:to>
                                    </p:set>
                                    <p:anim calcmode="lin" valueType="num">
                                      <p:cBhvr>
                                        <p:cTn id="13" dur="1000" fill="hold"/>
                                        <p:tgtEl>
                                          <p:spTgt spid="3">
                                            <p:graphicEl>
                                              <a:dgm id="{EB085D9D-3809-4343-B928-3C52C0C4CE7A}"/>
                                            </p:graphicEl>
                                          </p:spTgt>
                                        </p:tgtEl>
                                        <p:attrNameLst>
                                          <p:attrName>ppt_w</p:attrName>
                                        </p:attrNameLst>
                                      </p:cBhvr>
                                      <p:tavLst>
                                        <p:tav tm="0">
                                          <p:val>
                                            <p:fltVal val="0"/>
                                          </p:val>
                                        </p:tav>
                                        <p:tav tm="100000">
                                          <p:val>
                                            <p:strVal val="#ppt_w"/>
                                          </p:val>
                                        </p:tav>
                                      </p:tavLst>
                                    </p:anim>
                                    <p:anim calcmode="lin" valueType="num">
                                      <p:cBhvr>
                                        <p:cTn id="14" dur="1000" fill="hold"/>
                                        <p:tgtEl>
                                          <p:spTgt spid="3">
                                            <p:graphicEl>
                                              <a:dgm id="{EB085D9D-3809-4343-B928-3C52C0C4CE7A}"/>
                                            </p:graphicEl>
                                          </p:spTgt>
                                        </p:tgtEl>
                                        <p:attrNameLst>
                                          <p:attrName>ppt_h</p:attrName>
                                        </p:attrNameLst>
                                      </p:cBhvr>
                                      <p:tavLst>
                                        <p:tav tm="0">
                                          <p:val>
                                            <p:fltVal val="0"/>
                                          </p:val>
                                        </p:tav>
                                        <p:tav tm="100000">
                                          <p:val>
                                            <p:strVal val="#ppt_h"/>
                                          </p:val>
                                        </p:tav>
                                      </p:tavLst>
                                    </p:anim>
                                    <p:anim calcmode="lin" valueType="num">
                                      <p:cBhvr>
                                        <p:cTn id="15" dur="1000" fill="hold"/>
                                        <p:tgtEl>
                                          <p:spTgt spid="3">
                                            <p:graphicEl>
                                              <a:dgm id="{EB085D9D-3809-4343-B928-3C52C0C4CE7A}"/>
                                            </p:graphicEl>
                                          </p:spTgt>
                                        </p:tgtEl>
                                        <p:attrNameLst>
                                          <p:attrName>style.rotation</p:attrName>
                                        </p:attrNameLst>
                                      </p:cBhvr>
                                      <p:tavLst>
                                        <p:tav tm="0">
                                          <p:val>
                                            <p:fltVal val="90"/>
                                          </p:val>
                                        </p:tav>
                                        <p:tav tm="100000">
                                          <p:val>
                                            <p:fltVal val="0"/>
                                          </p:val>
                                        </p:tav>
                                      </p:tavLst>
                                    </p:anim>
                                    <p:animEffect transition="in" filter="fade">
                                      <p:cBhvr>
                                        <p:cTn id="16" dur="1000"/>
                                        <p:tgtEl>
                                          <p:spTgt spid="3">
                                            <p:graphicEl>
                                              <a:dgm id="{EB085D9D-3809-4343-B928-3C52C0C4CE7A}"/>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graphicEl>
                                              <a:dgm id="{32B705FE-0216-4191-829D-9CCA0B74072E}"/>
                                            </p:graphicEl>
                                          </p:spTgt>
                                        </p:tgtEl>
                                        <p:attrNameLst>
                                          <p:attrName>style.visibility</p:attrName>
                                        </p:attrNameLst>
                                      </p:cBhvr>
                                      <p:to>
                                        <p:strVal val="visible"/>
                                      </p:to>
                                    </p:set>
                                    <p:anim calcmode="lin" valueType="num">
                                      <p:cBhvr>
                                        <p:cTn id="19" dur="1000" fill="hold"/>
                                        <p:tgtEl>
                                          <p:spTgt spid="3">
                                            <p:graphicEl>
                                              <a:dgm id="{32B705FE-0216-4191-829D-9CCA0B74072E}"/>
                                            </p:graphicEl>
                                          </p:spTgt>
                                        </p:tgtEl>
                                        <p:attrNameLst>
                                          <p:attrName>ppt_w</p:attrName>
                                        </p:attrNameLst>
                                      </p:cBhvr>
                                      <p:tavLst>
                                        <p:tav tm="0">
                                          <p:val>
                                            <p:fltVal val="0"/>
                                          </p:val>
                                        </p:tav>
                                        <p:tav tm="100000">
                                          <p:val>
                                            <p:strVal val="#ppt_w"/>
                                          </p:val>
                                        </p:tav>
                                      </p:tavLst>
                                    </p:anim>
                                    <p:anim calcmode="lin" valueType="num">
                                      <p:cBhvr>
                                        <p:cTn id="20" dur="1000" fill="hold"/>
                                        <p:tgtEl>
                                          <p:spTgt spid="3">
                                            <p:graphicEl>
                                              <a:dgm id="{32B705FE-0216-4191-829D-9CCA0B74072E}"/>
                                            </p:graphicEl>
                                          </p:spTgt>
                                        </p:tgtEl>
                                        <p:attrNameLst>
                                          <p:attrName>ppt_h</p:attrName>
                                        </p:attrNameLst>
                                      </p:cBhvr>
                                      <p:tavLst>
                                        <p:tav tm="0">
                                          <p:val>
                                            <p:fltVal val="0"/>
                                          </p:val>
                                        </p:tav>
                                        <p:tav tm="100000">
                                          <p:val>
                                            <p:strVal val="#ppt_h"/>
                                          </p:val>
                                        </p:tav>
                                      </p:tavLst>
                                    </p:anim>
                                    <p:anim calcmode="lin" valueType="num">
                                      <p:cBhvr>
                                        <p:cTn id="21" dur="1000" fill="hold"/>
                                        <p:tgtEl>
                                          <p:spTgt spid="3">
                                            <p:graphicEl>
                                              <a:dgm id="{32B705FE-0216-4191-829D-9CCA0B74072E}"/>
                                            </p:graphicEl>
                                          </p:spTgt>
                                        </p:tgtEl>
                                        <p:attrNameLst>
                                          <p:attrName>style.rotation</p:attrName>
                                        </p:attrNameLst>
                                      </p:cBhvr>
                                      <p:tavLst>
                                        <p:tav tm="0">
                                          <p:val>
                                            <p:fltVal val="90"/>
                                          </p:val>
                                        </p:tav>
                                        <p:tav tm="100000">
                                          <p:val>
                                            <p:fltVal val="0"/>
                                          </p:val>
                                        </p:tav>
                                      </p:tavLst>
                                    </p:anim>
                                    <p:animEffect transition="in" filter="fade">
                                      <p:cBhvr>
                                        <p:cTn id="22" dur="1000"/>
                                        <p:tgtEl>
                                          <p:spTgt spid="3">
                                            <p:graphicEl>
                                              <a:dgm id="{32B705FE-0216-4191-829D-9CCA0B74072E}"/>
                                            </p:graphic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graphicEl>
                                              <a:dgm id="{0C962803-66BA-47C9-96A1-9DF1AF33AEEC}"/>
                                            </p:graphicEl>
                                          </p:spTgt>
                                        </p:tgtEl>
                                        <p:attrNameLst>
                                          <p:attrName>style.visibility</p:attrName>
                                        </p:attrNameLst>
                                      </p:cBhvr>
                                      <p:to>
                                        <p:strVal val="visible"/>
                                      </p:to>
                                    </p:set>
                                    <p:anim calcmode="lin" valueType="num">
                                      <p:cBhvr>
                                        <p:cTn id="25" dur="1000" fill="hold"/>
                                        <p:tgtEl>
                                          <p:spTgt spid="3">
                                            <p:graphicEl>
                                              <a:dgm id="{0C962803-66BA-47C9-96A1-9DF1AF33AEEC}"/>
                                            </p:graphicEl>
                                          </p:spTgt>
                                        </p:tgtEl>
                                        <p:attrNameLst>
                                          <p:attrName>ppt_w</p:attrName>
                                        </p:attrNameLst>
                                      </p:cBhvr>
                                      <p:tavLst>
                                        <p:tav tm="0">
                                          <p:val>
                                            <p:fltVal val="0"/>
                                          </p:val>
                                        </p:tav>
                                        <p:tav tm="100000">
                                          <p:val>
                                            <p:strVal val="#ppt_w"/>
                                          </p:val>
                                        </p:tav>
                                      </p:tavLst>
                                    </p:anim>
                                    <p:anim calcmode="lin" valueType="num">
                                      <p:cBhvr>
                                        <p:cTn id="26" dur="1000" fill="hold"/>
                                        <p:tgtEl>
                                          <p:spTgt spid="3">
                                            <p:graphicEl>
                                              <a:dgm id="{0C962803-66BA-47C9-96A1-9DF1AF33AEEC}"/>
                                            </p:graphicEl>
                                          </p:spTgt>
                                        </p:tgtEl>
                                        <p:attrNameLst>
                                          <p:attrName>ppt_h</p:attrName>
                                        </p:attrNameLst>
                                      </p:cBhvr>
                                      <p:tavLst>
                                        <p:tav tm="0">
                                          <p:val>
                                            <p:fltVal val="0"/>
                                          </p:val>
                                        </p:tav>
                                        <p:tav tm="100000">
                                          <p:val>
                                            <p:strVal val="#ppt_h"/>
                                          </p:val>
                                        </p:tav>
                                      </p:tavLst>
                                    </p:anim>
                                    <p:anim calcmode="lin" valueType="num">
                                      <p:cBhvr>
                                        <p:cTn id="27" dur="1000" fill="hold"/>
                                        <p:tgtEl>
                                          <p:spTgt spid="3">
                                            <p:graphicEl>
                                              <a:dgm id="{0C962803-66BA-47C9-96A1-9DF1AF33AEEC}"/>
                                            </p:graphicEl>
                                          </p:spTgt>
                                        </p:tgtEl>
                                        <p:attrNameLst>
                                          <p:attrName>style.rotation</p:attrName>
                                        </p:attrNameLst>
                                      </p:cBhvr>
                                      <p:tavLst>
                                        <p:tav tm="0">
                                          <p:val>
                                            <p:fltVal val="90"/>
                                          </p:val>
                                        </p:tav>
                                        <p:tav tm="100000">
                                          <p:val>
                                            <p:fltVal val="0"/>
                                          </p:val>
                                        </p:tav>
                                      </p:tavLst>
                                    </p:anim>
                                    <p:animEffect transition="in" filter="fade">
                                      <p:cBhvr>
                                        <p:cTn id="28" dur="1000"/>
                                        <p:tgtEl>
                                          <p:spTgt spid="3">
                                            <p:graphicEl>
                                              <a:dgm id="{0C962803-66BA-47C9-96A1-9DF1AF33AEEC}"/>
                                            </p:graphic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graphicEl>
                                              <a:dgm id="{2880F24B-4F77-4CBB-AC06-D90EC9A7D99A}"/>
                                            </p:graphicEl>
                                          </p:spTgt>
                                        </p:tgtEl>
                                        <p:attrNameLst>
                                          <p:attrName>style.visibility</p:attrName>
                                        </p:attrNameLst>
                                      </p:cBhvr>
                                      <p:to>
                                        <p:strVal val="visible"/>
                                      </p:to>
                                    </p:set>
                                    <p:anim calcmode="lin" valueType="num">
                                      <p:cBhvr>
                                        <p:cTn id="31" dur="1000" fill="hold"/>
                                        <p:tgtEl>
                                          <p:spTgt spid="3">
                                            <p:graphicEl>
                                              <a:dgm id="{2880F24B-4F77-4CBB-AC06-D90EC9A7D99A}"/>
                                            </p:graphicEl>
                                          </p:spTgt>
                                        </p:tgtEl>
                                        <p:attrNameLst>
                                          <p:attrName>ppt_w</p:attrName>
                                        </p:attrNameLst>
                                      </p:cBhvr>
                                      <p:tavLst>
                                        <p:tav tm="0">
                                          <p:val>
                                            <p:fltVal val="0"/>
                                          </p:val>
                                        </p:tav>
                                        <p:tav tm="100000">
                                          <p:val>
                                            <p:strVal val="#ppt_w"/>
                                          </p:val>
                                        </p:tav>
                                      </p:tavLst>
                                    </p:anim>
                                    <p:anim calcmode="lin" valueType="num">
                                      <p:cBhvr>
                                        <p:cTn id="32" dur="1000" fill="hold"/>
                                        <p:tgtEl>
                                          <p:spTgt spid="3">
                                            <p:graphicEl>
                                              <a:dgm id="{2880F24B-4F77-4CBB-AC06-D90EC9A7D99A}"/>
                                            </p:graphicEl>
                                          </p:spTgt>
                                        </p:tgtEl>
                                        <p:attrNameLst>
                                          <p:attrName>ppt_h</p:attrName>
                                        </p:attrNameLst>
                                      </p:cBhvr>
                                      <p:tavLst>
                                        <p:tav tm="0">
                                          <p:val>
                                            <p:fltVal val="0"/>
                                          </p:val>
                                        </p:tav>
                                        <p:tav tm="100000">
                                          <p:val>
                                            <p:strVal val="#ppt_h"/>
                                          </p:val>
                                        </p:tav>
                                      </p:tavLst>
                                    </p:anim>
                                    <p:anim calcmode="lin" valueType="num">
                                      <p:cBhvr>
                                        <p:cTn id="33" dur="1000" fill="hold"/>
                                        <p:tgtEl>
                                          <p:spTgt spid="3">
                                            <p:graphicEl>
                                              <a:dgm id="{2880F24B-4F77-4CBB-AC06-D90EC9A7D99A}"/>
                                            </p:graphicEl>
                                          </p:spTgt>
                                        </p:tgtEl>
                                        <p:attrNameLst>
                                          <p:attrName>style.rotation</p:attrName>
                                        </p:attrNameLst>
                                      </p:cBhvr>
                                      <p:tavLst>
                                        <p:tav tm="0">
                                          <p:val>
                                            <p:fltVal val="90"/>
                                          </p:val>
                                        </p:tav>
                                        <p:tav tm="100000">
                                          <p:val>
                                            <p:fltVal val="0"/>
                                          </p:val>
                                        </p:tav>
                                      </p:tavLst>
                                    </p:anim>
                                    <p:animEffect transition="in" filter="fade">
                                      <p:cBhvr>
                                        <p:cTn id="34" dur="1000"/>
                                        <p:tgtEl>
                                          <p:spTgt spid="3">
                                            <p:graphicEl>
                                              <a:dgm id="{2880F24B-4F77-4CBB-AC06-D90EC9A7D99A}"/>
                                            </p:graphicEl>
                                          </p:spTgt>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
                                            <p:graphicEl>
                                              <a:dgm id="{73A9A072-5826-4DAA-A1CB-4E150BA32038}"/>
                                            </p:graphicEl>
                                          </p:spTgt>
                                        </p:tgtEl>
                                        <p:attrNameLst>
                                          <p:attrName>style.visibility</p:attrName>
                                        </p:attrNameLst>
                                      </p:cBhvr>
                                      <p:to>
                                        <p:strVal val="visible"/>
                                      </p:to>
                                    </p:set>
                                    <p:anim calcmode="lin" valueType="num">
                                      <p:cBhvr>
                                        <p:cTn id="37" dur="1000" fill="hold"/>
                                        <p:tgtEl>
                                          <p:spTgt spid="3">
                                            <p:graphicEl>
                                              <a:dgm id="{73A9A072-5826-4DAA-A1CB-4E150BA32038}"/>
                                            </p:graphicEl>
                                          </p:spTgt>
                                        </p:tgtEl>
                                        <p:attrNameLst>
                                          <p:attrName>ppt_w</p:attrName>
                                        </p:attrNameLst>
                                      </p:cBhvr>
                                      <p:tavLst>
                                        <p:tav tm="0">
                                          <p:val>
                                            <p:fltVal val="0"/>
                                          </p:val>
                                        </p:tav>
                                        <p:tav tm="100000">
                                          <p:val>
                                            <p:strVal val="#ppt_w"/>
                                          </p:val>
                                        </p:tav>
                                      </p:tavLst>
                                    </p:anim>
                                    <p:anim calcmode="lin" valueType="num">
                                      <p:cBhvr>
                                        <p:cTn id="38" dur="1000" fill="hold"/>
                                        <p:tgtEl>
                                          <p:spTgt spid="3">
                                            <p:graphicEl>
                                              <a:dgm id="{73A9A072-5826-4DAA-A1CB-4E150BA32038}"/>
                                            </p:graphicEl>
                                          </p:spTgt>
                                        </p:tgtEl>
                                        <p:attrNameLst>
                                          <p:attrName>ppt_h</p:attrName>
                                        </p:attrNameLst>
                                      </p:cBhvr>
                                      <p:tavLst>
                                        <p:tav tm="0">
                                          <p:val>
                                            <p:fltVal val="0"/>
                                          </p:val>
                                        </p:tav>
                                        <p:tav tm="100000">
                                          <p:val>
                                            <p:strVal val="#ppt_h"/>
                                          </p:val>
                                        </p:tav>
                                      </p:tavLst>
                                    </p:anim>
                                    <p:anim calcmode="lin" valueType="num">
                                      <p:cBhvr>
                                        <p:cTn id="39" dur="1000" fill="hold"/>
                                        <p:tgtEl>
                                          <p:spTgt spid="3">
                                            <p:graphicEl>
                                              <a:dgm id="{73A9A072-5826-4DAA-A1CB-4E150BA32038}"/>
                                            </p:graphicEl>
                                          </p:spTgt>
                                        </p:tgtEl>
                                        <p:attrNameLst>
                                          <p:attrName>style.rotation</p:attrName>
                                        </p:attrNameLst>
                                      </p:cBhvr>
                                      <p:tavLst>
                                        <p:tav tm="0">
                                          <p:val>
                                            <p:fltVal val="90"/>
                                          </p:val>
                                        </p:tav>
                                        <p:tav tm="100000">
                                          <p:val>
                                            <p:fltVal val="0"/>
                                          </p:val>
                                        </p:tav>
                                      </p:tavLst>
                                    </p:anim>
                                    <p:animEffect transition="in" filter="fade">
                                      <p:cBhvr>
                                        <p:cTn id="40" dur="1000"/>
                                        <p:tgtEl>
                                          <p:spTgt spid="3">
                                            <p:graphicEl>
                                              <a:dgm id="{73A9A072-5826-4DAA-A1CB-4E150BA32038}"/>
                                            </p:graphic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
                                            <p:graphicEl>
                                              <a:dgm id="{C7858F99-7C7E-4236-9515-432BA1C592A5}"/>
                                            </p:graphicEl>
                                          </p:spTgt>
                                        </p:tgtEl>
                                        <p:attrNameLst>
                                          <p:attrName>style.visibility</p:attrName>
                                        </p:attrNameLst>
                                      </p:cBhvr>
                                      <p:to>
                                        <p:strVal val="visible"/>
                                      </p:to>
                                    </p:set>
                                    <p:anim calcmode="lin" valueType="num">
                                      <p:cBhvr>
                                        <p:cTn id="43" dur="1000" fill="hold"/>
                                        <p:tgtEl>
                                          <p:spTgt spid="3">
                                            <p:graphicEl>
                                              <a:dgm id="{C7858F99-7C7E-4236-9515-432BA1C592A5}"/>
                                            </p:graphicEl>
                                          </p:spTgt>
                                        </p:tgtEl>
                                        <p:attrNameLst>
                                          <p:attrName>ppt_w</p:attrName>
                                        </p:attrNameLst>
                                      </p:cBhvr>
                                      <p:tavLst>
                                        <p:tav tm="0">
                                          <p:val>
                                            <p:fltVal val="0"/>
                                          </p:val>
                                        </p:tav>
                                        <p:tav tm="100000">
                                          <p:val>
                                            <p:strVal val="#ppt_w"/>
                                          </p:val>
                                        </p:tav>
                                      </p:tavLst>
                                    </p:anim>
                                    <p:anim calcmode="lin" valueType="num">
                                      <p:cBhvr>
                                        <p:cTn id="44" dur="1000" fill="hold"/>
                                        <p:tgtEl>
                                          <p:spTgt spid="3">
                                            <p:graphicEl>
                                              <a:dgm id="{C7858F99-7C7E-4236-9515-432BA1C592A5}"/>
                                            </p:graphicEl>
                                          </p:spTgt>
                                        </p:tgtEl>
                                        <p:attrNameLst>
                                          <p:attrName>ppt_h</p:attrName>
                                        </p:attrNameLst>
                                      </p:cBhvr>
                                      <p:tavLst>
                                        <p:tav tm="0">
                                          <p:val>
                                            <p:fltVal val="0"/>
                                          </p:val>
                                        </p:tav>
                                        <p:tav tm="100000">
                                          <p:val>
                                            <p:strVal val="#ppt_h"/>
                                          </p:val>
                                        </p:tav>
                                      </p:tavLst>
                                    </p:anim>
                                    <p:anim calcmode="lin" valueType="num">
                                      <p:cBhvr>
                                        <p:cTn id="45" dur="1000" fill="hold"/>
                                        <p:tgtEl>
                                          <p:spTgt spid="3">
                                            <p:graphicEl>
                                              <a:dgm id="{C7858F99-7C7E-4236-9515-432BA1C592A5}"/>
                                            </p:graphicEl>
                                          </p:spTgt>
                                        </p:tgtEl>
                                        <p:attrNameLst>
                                          <p:attrName>style.rotation</p:attrName>
                                        </p:attrNameLst>
                                      </p:cBhvr>
                                      <p:tavLst>
                                        <p:tav tm="0">
                                          <p:val>
                                            <p:fltVal val="90"/>
                                          </p:val>
                                        </p:tav>
                                        <p:tav tm="100000">
                                          <p:val>
                                            <p:fltVal val="0"/>
                                          </p:val>
                                        </p:tav>
                                      </p:tavLst>
                                    </p:anim>
                                    <p:animEffect transition="in" filter="fade">
                                      <p:cBhvr>
                                        <p:cTn id="46" dur="1000"/>
                                        <p:tgtEl>
                                          <p:spTgt spid="3">
                                            <p:graphicEl>
                                              <a:dgm id="{C7858F99-7C7E-4236-9515-432BA1C592A5}"/>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
                                            <p:graphicEl>
                                              <a:dgm id="{D89BB483-E7AE-47AF-9243-A3B4EFA05FDF}"/>
                                            </p:graphicEl>
                                          </p:spTgt>
                                        </p:tgtEl>
                                        <p:attrNameLst>
                                          <p:attrName>style.visibility</p:attrName>
                                        </p:attrNameLst>
                                      </p:cBhvr>
                                      <p:to>
                                        <p:strVal val="visible"/>
                                      </p:to>
                                    </p:set>
                                    <p:anim calcmode="lin" valueType="num">
                                      <p:cBhvr>
                                        <p:cTn id="49" dur="1000" fill="hold"/>
                                        <p:tgtEl>
                                          <p:spTgt spid="3">
                                            <p:graphicEl>
                                              <a:dgm id="{D89BB483-E7AE-47AF-9243-A3B4EFA05FDF}"/>
                                            </p:graphicEl>
                                          </p:spTgt>
                                        </p:tgtEl>
                                        <p:attrNameLst>
                                          <p:attrName>ppt_w</p:attrName>
                                        </p:attrNameLst>
                                      </p:cBhvr>
                                      <p:tavLst>
                                        <p:tav tm="0">
                                          <p:val>
                                            <p:fltVal val="0"/>
                                          </p:val>
                                        </p:tav>
                                        <p:tav tm="100000">
                                          <p:val>
                                            <p:strVal val="#ppt_w"/>
                                          </p:val>
                                        </p:tav>
                                      </p:tavLst>
                                    </p:anim>
                                    <p:anim calcmode="lin" valueType="num">
                                      <p:cBhvr>
                                        <p:cTn id="50" dur="1000" fill="hold"/>
                                        <p:tgtEl>
                                          <p:spTgt spid="3">
                                            <p:graphicEl>
                                              <a:dgm id="{D89BB483-E7AE-47AF-9243-A3B4EFA05FDF}"/>
                                            </p:graphicEl>
                                          </p:spTgt>
                                        </p:tgtEl>
                                        <p:attrNameLst>
                                          <p:attrName>ppt_h</p:attrName>
                                        </p:attrNameLst>
                                      </p:cBhvr>
                                      <p:tavLst>
                                        <p:tav tm="0">
                                          <p:val>
                                            <p:fltVal val="0"/>
                                          </p:val>
                                        </p:tav>
                                        <p:tav tm="100000">
                                          <p:val>
                                            <p:strVal val="#ppt_h"/>
                                          </p:val>
                                        </p:tav>
                                      </p:tavLst>
                                    </p:anim>
                                    <p:anim calcmode="lin" valueType="num">
                                      <p:cBhvr>
                                        <p:cTn id="51" dur="1000" fill="hold"/>
                                        <p:tgtEl>
                                          <p:spTgt spid="3">
                                            <p:graphicEl>
                                              <a:dgm id="{D89BB483-E7AE-47AF-9243-A3B4EFA05FDF}"/>
                                            </p:graphicEl>
                                          </p:spTgt>
                                        </p:tgtEl>
                                        <p:attrNameLst>
                                          <p:attrName>style.rotation</p:attrName>
                                        </p:attrNameLst>
                                      </p:cBhvr>
                                      <p:tavLst>
                                        <p:tav tm="0">
                                          <p:val>
                                            <p:fltVal val="90"/>
                                          </p:val>
                                        </p:tav>
                                        <p:tav tm="100000">
                                          <p:val>
                                            <p:fltVal val="0"/>
                                          </p:val>
                                        </p:tav>
                                      </p:tavLst>
                                    </p:anim>
                                    <p:animEffect transition="in" filter="fade">
                                      <p:cBhvr>
                                        <p:cTn id="52" dur="1000"/>
                                        <p:tgtEl>
                                          <p:spTgt spid="3">
                                            <p:graphicEl>
                                              <a:dgm id="{D89BB483-E7AE-47AF-9243-A3B4EFA05FDF}"/>
                                            </p:graphic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3">
                                            <p:graphicEl>
                                              <a:dgm id="{8E326067-F7CD-4D50-A60E-0970F6806265}"/>
                                            </p:graphicEl>
                                          </p:spTgt>
                                        </p:tgtEl>
                                        <p:attrNameLst>
                                          <p:attrName>style.visibility</p:attrName>
                                        </p:attrNameLst>
                                      </p:cBhvr>
                                      <p:to>
                                        <p:strVal val="visible"/>
                                      </p:to>
                                    </p:set>
                                    <p:anim calcmode="lin" valueType="num">
                                      <p:cBhvr>
                                        <p:cTn id="55" dur="1000" fill="hold"/>
                                        <p:tgtEl>
                                          <p:spTgt spid="3">
                                            <p:graphicEl>
                                              <a:dgm id="{8E326067-F7CD-4D50-A60E-0970F6806265}"/>
                                            </p:graphicEl>
                                          </p:spTgt>
                                        </p:tgtEl>
                                        <p:attrNameLst>
                                          <p:attrName>ppt_w</p:attrName>
                                        </p:attrNameLst>
                                      </p:cBhvr>
                                      <p:tavLst>
                                        <p:tav tm="0">
                                          <p:val>
                                            <p:fltVal val="0"/>
                                          </p:val>
                                        </p:tav>
                                        <p:tav tm="100000">
                                          <p:val>
                                            <p:strVal val="#ppt_w"/>
                                          </p:val>
                                        </p:tav>
                                      </p:tavLst>
                                    </p:anim>
                                    <p:anim calcmode="lin" valueType="num">
                                      <p:cBhvr>
                                        <p:cTn id="56" dur="1000" fill="hold"/>
                                        <p:tgtEl>
                                          <p:spTgt spid="3">
                                            <p:graphicEl>
                                              <a:dgm id="{8E326067-F7CD-4D50-A60E-0970F6806265}"/>
                                            </p:graphicEl>
                                          </p:spTgt>
                                        </p:tgtEl>
                                        <p:attrNameLst>
                                          <p:attrName>ppt_h</p:attrName>
                                        </p:attrNameLst>
                                      </p:cBhvr>
                                      <p:tavLst>
                                        <p:tav tm="0">
                                          <p:val>
                                            <p:fltVal val="0"/>
                                          </p:val>
                                        </p:tav>
                                        <p:tav tm="100000">
                                          <p:val>
                                            <p:strVal val="#ppt_h"/>
                                          </p:val>
                                        </p:tav>
                                      </p:tavLst>
                                    </p:anim>
                                    <p:anim calcmode="lin" valueType="num">
                                      <p:cBhvr>
                                        <p:cTn id="57" dur="1000" fill="hold"/>
                                        <p:tgtEl>
                                          <p:spTgt spid="3">
                                            <p:graphicEl>
                                              <a:dgm id="{8E326067-F7CD-4D50-A60E-0970F6806265}"/>
                                            </p:graphicEl>
                                          </p:spTgt>
                                        </p:tgtEl>
                                        <p:attrNameLst>
                                          <p:attrName>style.rotation</p:attrName>
                                        </p:attrNameLst>
                                      </p:cBhvr>
                                      <p:tavLst>
                                        <p:tav tm="0">
                                          <p:val>
                                            <p:fltVal val="90"/>
                                          </p:val>
                                        </p:tav>
                                        <p:tav tm="100000">
                                          <p:val>
                                            <p:fltVal val="0"/>
                                          </p:val>
                                        </p:tav>
                                      </p:tavLst>
                                    </p:anim>
                                    <p:animEffect transition="in" filter="fade">
                                      <p:cBhvr>
                                        <p:cTn id="58" dur="1000"/>
                                        <p:tgtEl>
                                          <p:spTgt spid="3">
                                            <p:graphicEl>
                                              <a:dgm id="{8E326067-F7CD-4D50-A60E-0970F68062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a:xfrm>
            <a:off x="152400" y="1047750"/>
            <a:ext cx="7848600" cy="3962400"/>
          </a:xfrm>
        </p:spPr>
        <p:txBody>
          <a:bodyPr>
            <a:noAutofit/>
          </a:bodyPr>
          <a:lstStyle/>
          <a:p>
            <a:r>
              <a:rPr lang="en-US" sz="2100" dirty="0" smtClean="0">
                <a:solidFill>
                  <a:schemeClr val="bg1">
                    <a:lumMod val="65000"/>
                  </a:schemeClr>
                </a:solidFill>
              </a:rPr>
              <a:t>0900 - 0930: 	Welcome &amp; Introductions</a:t>
            </a:r>
          </a:p>
          <a:p>
            <a:r>
              <a:rPr lang="en-US" sz="2100" dirty="0" smtClean="0">
                <a:solidFill>
                  <a:schemeClr val="bg1">
                    <a:lumMod val="65000"/>
                  </a:schemeClr>
                </a:solidFill>
              </a:rPr>
              <a:t>0930 - 1030: 	Health and Health Status</a:t>
            </a:r>
          </a:p>
          <a:p>
            <a:r>
              <a:rPr lang="en-US" sz="2100" b="1" i="1" dirty="0" smtClean="0">
                <a:solidFill>
                  <a:schemeClr val="bg1">
                    <a:lumMod val="65000"/>
                  </a:schemeClr>
                </a:solidFill>
              </a:rPr>
              <a:t>1030 - 1045: 	Break</a:t>
            </a:r>
          </a:p>
          <a:p>
            <a:r>
              <a:rPr lang="en-US" sz="2100" dirty="0" smtClean="0">
                <a:solidFill>
                  <a:schemeClr val="bg1">
                    <a:lumMod val="65000"/>
                  </a:schemeClr>
                </a:solidFill>
              </a:rPr>
              <a:t>1045 - 1200: 	Collaborating for Impact</a:t>
            </a:r>
          </a:p>
          <a:p>
            <a:r>
              <a:rPr lang="en-US" sz="2100" b="1" i="1" dirty="0" smtClean="0">
                <a:solidFill>
                  <a:schemeClr val="bg1">
                    <a:lumMod val="65000"/>
                  </a:schemeClr>
                </a:solidFill>
              </a:rPr>
              <a:t>1200 - 1300: 	Networking Lunch</a:t>
            </a:r>
          </a:p>
          <a:p>
            <a:r>
              <a:rPr lang="en-US" sz="2100" dirty="0" smtClean="0"/>
              <a:t>1300 - 1430: 	Collaboration at Work</a:t>
            </a:r>
          </a:p>
          <a:p>
            <a:r>
              <a:rPr lang="en-US" sz="2100" b="1" i="1" dirty="0" smtClean="0">
                <a:solidFill>
                  <a:schemeClr val="bg1">
                    <a:lumMod val="65000"/>
                  </a:schemeClr>
                </a:solidFill>
              </a:rPr>
              <a:t>1430 - 1445: 	Break</a:t>
            </a:r>
          </a:p>
          <a:p>
            <a:r>
              <a:rPr lang="en-US" sz="2100" dirty="0" smtClean="0">
                <a:solidFill>
                  <a:schemeClr val="bg1">
                    <a:lumMod val="65000"/>
                  </a:schemeClr>
                </a:solidFill>
              </a:rPr>
              <a:t>1445 - 1600:	Leading Effective Collaboration</a:t>
            </a:r>
          </a:p>
          <a:p>
            <a:r>
              <a:rPr lang="en-US" sz="2100" dirty="0" smtClean="0">
                <a:solidFill>
                  <a:schemeClr val="bg1">
                    <a:lumMod val="65000"/>
                  </a:schemeClr>
                </a:solidFill>
              </a:rPr>
              <a:t>1600 - 1630: 	Concluding Thoughts and Reflection</a:t>
            </a:r>
            <a:endParaRPr lang="en-US" sz="2100" dirty="0">
              <a:solidFill>
                <a:schemeClr val="bg1">
                  <a:lumMod val="65000"/>
                </a:schemeClr>
              </a:solidFill>
            </a:endParaRPr>
          </a:p>
        </p:txBody>
      </p:sp>
      <p:sp>
        <p:nvSpPr>
          <p:cNvPr id="5" name="Slide Number Placeholder 4"/>
          <p:cNvSpPr>
            <a:spLocks noGrp="1"/>
          </p:cNvSpPr>
          <p:nvPr>
            <p:ph type="sldNum" sz="quarter" idx="10"/>
          </p:nvPr>
        </p:nvSpPr>
        <p:spPr/>
        <p:txBody>
          <a:bodyPr/>
          <a:lstStyle/>
          <a:p>
            <a:pPr>
              <a:defRPr/>
            </a:pPr>
            <a:fld id="{AE51485D-9C4F-488D-B333-61AFC303707E}" type="slidenum">
              <a:rPr lang="en-US" smtClean="0">
                <a:solidFill>
                  <a:prstClr val="black"/>
                </a:solidFill>
              </a:rPr>
              <a:pPr>
                <a:defRPr/>
              </a:pPr>
              <a:t>39</a:t>
            </a:fld>
            <a:endParaRPr lang="en-US" dirty="0">
              <a:solidFill>
                <a:prstClr val="black"/>
              </a:solidFill>
            </a:endParaRPr>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503938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ACHE </a:t>
            </a:r>
            <a:r>
              <a:rPr lang="en-US" sz="3000" dirty="0"/>
              <a:t>Professional Development Task </a:t>
            </a:r>
            <a:r>
              <a:rPr lang="en-US" sz="3000" dirty="0" smtClean="0"/>
              <a:t>Force</a:t>
            </a:r>
            <a:r>
              <a:rPr lang="en-US" sz="2800" dirty="0" smtClean="0"/>
              <a:t/>
            </a:r>
            <a:br>
              <a:rPr lang="en-US" sz="2800" dirty="0" smtClean="0"/>
            </a:br>
            <a:r>
              <a:rPr lang="en-US" sz="1400" dirty="0" smtClean="0"/>
              <a:t>(2016 Report)</a:t>
            </a:r>
            <a:endParaRPr lang="en-US" sz="1400" dirty="0"/>
          </a:p>
        </p:txBody>
      </p:sp>
      <p:sp>
        <p:nvSpPr>
          <p:cNvPr id="3" name="Content Placeholder 2"/>
          <p:cNvSpPr>
            <a:spLocks noGrp="1"/>
          </p:cNvSpPr>
          <p:nvPr>
            <p:ph idx="1"/>
          </p:nvPr>
        </p:nvSpPr>
        <p:spPr>
          <a:xfrm>
            <a:off x="457200" y="1352550"/>
            <a:ext cx="7162800" cy="3505200"/>
          </a:xfrm>
        </p:spPr>
        <p:txBody>
          <a:bodyPr/>
          <a:lstStyle/>
          <a:p>
            <a:pPr marL="0" indent="0" algn="ctr">
              <a:buNone/>
            </a:pPr>
            <a:r>
              <a:rPr lang="en-US" sz="2400" dirty="0"/>
              <a:t> “Focused on core and emerging leadership competencies needed in the quickly evolving healthcare environment</a:t>
            </a:r>
            <a:r>
              <a:rPr lang="en-US" sz="2400" dirty="0" smtClean="0"/>
              <a:t>….</a:t>
            </a:r>
          </a:p>
          <a:p>
            <a:pPr marL="0" indent="0" algn="ctr">
              <a:buNone/>
            </a:pPr>
            <a:endParaRPr lang="en-US" sz="2400" dirty="0"/>
          </a:p>
          <a:p>
            <a:pPr marL="42862" indent="0">
              <a:buNone/>
            </a:pPr>
            <a:r>
              <a:rPr lang="en-US" dirty="0">
                <a:solidFill>
                  <a:srgbClr val="00B050"/>
                </a:solidFill>
              </a:rPr>
              <a:t>“T”</a:t>
            </a:r>
            <a:r>
              <a:rPr lang="en-US" sz="2000" dirty="0"/>
              <a:t>ransformational Competencies:</a:t>
            </a:r>
          </a:p>
          <a:p>
            <a:pPr lvl="1"/>
            <a:r>
              <a:rPr lang="en-US" sz="1600" dirty="0"/>
              <a:t>Visionary &amp; Adaptive Leadership skills</a:t>
            </a:r>
          </a:p>
          <a:p>
            <a:pPr lvl="1"/>
            <a:r>
              <a:rPr lang="en-US" sz="1600" dirty="0"/>
              <a:t>Leading Across the Continuum of Care</a:t>
            </a:r>
          </a:p>
          <a:p>
            <a:pPr lvl="1"/>
            <a:r>
              <a:rPr lang="en-US" sz="1600" dirty="0"/>
              <a:t>Leading Sustainable Community Partnerships</a:t>
            </a:r>
          </a:p>
          <a:p>
            <a:pPr lvl="1"/>
            <a:r>
              <a:rPr lang="en-US" sz="1600" dirty="0"/>
              <a:t>Ability to Build and Strengthen Community</a:t>
            </a:r>
          </a:p>
        </p:txBody>
      </p:sp>
      <p:sp>
        <p:nvSpPr>
          <p:cNvPr id="5" name="TextBox 4"/>
          <p:cNvSpPr txBox="1"/>
          <p:nvPr/>
        </p:nvSpPr>
        <p:spPr>
          <a:xfrm>
            <a:off x="5562600" y="3181350"/>
            <a:ext cx="2197268" cy="484748"/>
          </a:xfrm>
          <a:prstGeom prst="rect">
            <a:avLst/>
          </a:prstGeom>
          <a:noFill/>
        </p:spPr>
        <p:txBody>
          <a:bodyPr wrap="none" rtlCol="0">
            <a:spAutoFit/>
          </a:bodyPr>
          <a:lstStyle/>
          <a:p>
            <a:r>
              <a:rPr lang="en-US" dirty="0" smtClean="0">
                <a:solidFill>
                  <a:srgbClr val="00B050"/>
                </a:solidFill>
              </a:rPr>
              <a:t>“T-shaped” </a:t>
            </a:r>
            <a:r>
              <a:rPr lang="en-US" dirty="0" smtClean="0"/>
              <a:t>Professional</a:t>
            </a:r>
          </a:p>
          <a:p>
            <a:r>
              <a:rPr lang="en-US" sz="750" i="1" dirty="0"/>
              <a:t>IDEO Consulting</a:t>
            </a:r>
          </a:p>
        </p:txBody>
      </p:sp>
      <p:sp>
        <p:nvSpPr>
          <p:cNvPr id="4" name="Slide Number Placeholder 3"/>
          <p:cNvSpPr>
            <a:spLocks noGrp="1"/>
          </p:cNvSpPr>
          <p:nvPr>
            <p:ph type="sldNum" sz="quarter" idx="10"/>
          </p:nvPr>
        </p:nvSpPr>
        <p:spPr/>
        <p:txBody>
          <a:bodyPr/>
          <a:lstStyle/>
          <a:p>
            <a:pPr>
              <a:defRPr/>
            </a:pPr>
            <a:fld id="{AE51485D-9C4F-488D-B333-61AFC303707E}" type="slidenum">
              <a:rPr lang="en-US" smtClean="0"/>
              <a:pPr>
                <a:defRPr/>
              </a:pPr>
              <a:t>4</a:t>
            </a:fld>
            <a:endParaRPr lang="en-US" dirty="0"/>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41703988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for Action (2018)</a:t>
            </a:r>
            <a:br>
              <a:rPr lang="en-US" dirty="0" smtClean="0"/>
            </a:br>
            <a:r>
              <a:rPr lang="en-US" sz="2100" dirty="0"/>
              <a:t>	</a:t>
            </a:r>
            <a:r>
              <a:rPr lang="en-US" sz="1500" i="1" dirty="0"/>
              <a:t>Robert Wood Johnson Foundation (RWJF)</a:t>
            </a:r>
            <a:endParaRPr lang="en-US" sz="2400" i="1" dirty="0"/>
          </a:p>
        </p:txBody>
      </p:sp>
      <p:sp>
        <p:nvSpPr>
          <p:cNvPr id="4" name="Content Placeholder 3"/>
          <p:cNvSpPr>
            <a:spLocks noGrp="1"/>
          </p:cNvSpPr>
          <p:nvPr>
            <p:ph idx="1"/>
          </p:nvPr>
        </p:nvSpPr>
        <p:spPr>
          <a:xfrm>
            <a:off x="152400" y="1524000"/>
            <a:ext cx="7848600" cy="3409950"/>
          </a:xfrm>
        </p:spPr>
        <p:txBody>
          <a:bodyPr/>
          <a:lstStyle/>
          <a:p>
            <a:r>
              <a:rPr lang="en-US" sz="2800" dirty="0" smtClean="0"/>
              <a:t>RWJF’s Culture of Health Vision</a:t>
            </a:r>
          </a:p>
          <a:p>
            <a:pPr lvl="1"/>
            <a:r>
              <a:rPr lang="en-US" sz="2400" dirty="0" smtClean="0"/>
              <a:t>Action Framework’s 4 Action Areas</a:t>
            </a:r>
          </a:p>
          <a:p>
            <a:pPr marL="1028700" lvl="2" indent="-342900">
              <a:buFont typeface="+mj-lt"/>
              <a:buAutoNum type="arabicPeriod"/>
            </a:pPr>
            <a:r>
              <a:rPr lang="en-US" sz="2000" dirty="0" smtClean="0"/>
              <a:t>Making Health A Shared Value</a:t>
            </a:r>
          </a:p>
          <a:p>
            <a:pPr marL="1028700" lvl="2" indent="-342900">
              <a:buFont typeface="+mj-lt"/>
              <a:buAutoNum type="arabicPeriod"/>
            </a:pPr>
            <a:r>
              <a:rPr lang="en-US" sz="2000" dirty="0" smtClean="0"/>
              <a:t>Fostering Cross-Sector Collaboration to Improve Well-Being</a:t>
            </a:r>
          </a:p>
          <a:p>
            <a:pPr marL="1028700" lvl="2" indent="-342900">
              <a:buFont typeface="+mj-lt"/>
              <a:buAutoNum type="arabicPeriod"/>
            </a:pPr>
            <a:r>
              <a:rPr lang="en-US" sz="2000" dirty="0" smtClean="0"/>
              <a:t>Creating Healthier, More Equitable Communities</a:t>
            </a:r>
          </a:p>
          <a:p>
            <a:pPr marL="1028700" lvl="2" indent="-342900">
              <a:buFont typeface="+mj-lt"/>
              <a:buAutoNum type="arabicPeriod"/>
            </a:pPr>
            <a:r>
              <a:rPr lang="en-US" sz="2000" dirty="0" smtClean="0"/>
              <a:t>Strengthening Integration of Health Services and Systems</a:t>
            </a:r>
            <a:endParaRPr lang="en-US" sz="2000" dirty="0"/>
          </a:p>
        </p:txBody>
      </p:sp>
      <p:sp>
        <p:nvSpPr>
          <p:cNvPr id="3" name="Slide Number Placeholder 2"/>
          <p:cNvSpPr>
            <a:spLocks noGrp="1"/>
          </p:cNvSpPr>
          <p:nvPr>
            <p:ph type="sldNum" sz="quarter" idx="10"/>
          </p:nvPr>
        </p:nvSpPr>
        <p:spPr>
          <a:prstGeom prst="rect">
            <a:avLst/>
          </a:prstGeom>
        </p:spPr>
        <p:txBody>
          <a:bodyPr/>
          <a:lstStyle/>
          <a:p>
            <a:pPr>
              <a:defRPr/>
            </a:pPr>
            <a:fld id="{10423988-DF86-4D47-B165-46B904D15D12}" type="slidenum">
              <a:rPr lang="en-US" altLang="en-US" smtClean="0">
                <a:solidFill>
                  <a:srgbClr val="000000"/>
                </a:solidFill>
              </a:rPr>
              <a:pPr>
                <a:defRPr/>
              </a:pPr>
              <a:t>40</a:t>
            </a:fld>
            <a:endParaRPr lang="en-US" altLang="en-US" dirty="0">
              <a:solidFill>
                <a:srgbClr val="000000"/>
              </a:solidFill>
            </a:endParaRPr>
          </a:p>
        </p:txBody>
      </p:sp>
      <p:sp>
        <p:nvSpPr>
          <p:cNvPr id="5" name="TextBox 4"/>
          <p:cNvSpPr txBox="1"/>
          <p:nvPr/>
        </p:nvSpPr>
        <p:spPr>
          <a:xfrm rot="20309250">
            <a:off x="418909" y="2155141"/>
            <a:ext cx="7315581" cy="1200329"/>
          </a:xfrm>
          <a:prstGeom prst="rect">
            <a:avLst/>
          </a:prstGeom>
          <a:solidFill>
            <a:srgbClr val="CCFF99"/>
          </a:solidFill>
          <a:ln>
            <a:solidFill>
              <a:srgbClr val="7030A0"/>
            </a:solidFill>
          </a:ln>
        </p:spPr>
        <p:txBody>
          <a:bodyPr wrap="square" rtlCol="0">
            <a:spAutoFit/>
          </a:bodyPr>
          <a:lstStyle/>
          <a:p>
            <a:pPr algn="ctr"/>
            <a:r>
              <a:rPr lang="en-US" sz="2400" dirty="0" smtClean="0">
                <a:solidFill>
                  <a:srgbClr val="000000"/>
                </a:solidFill>
              </a:rPr>
              <a:t>Activating this framework requires new knowledge about how to </a:t>
            </a:r>
            <a:r>
              <a:rPr lang="en-US" sz="2400" i="1" dirty="0" smtClean="0">
                <a:solidFill>
                  <a:srgbClr val="FF0000"/>
                </a:solidFill>
              </a:rPr>
              <a:t>mobilize collective actions across diverse sectors and systems</a:t>
            </a:r>
          </a:p>
          <a:p>
            <a:pPr algn="ctr"/>
            <a:r>
              <a:rPr lang="en-US" sz="2400" dirty="0" smtClean="0">
                <a:solidFill>
                  <a:srgbClr val="000000"/>
                </a:solidFill>
              </a:rPr>
              <a:t>that shape </a:t>
            </a:r>
            <a:r>
              <a:rPr lang="en-US" sz="2400" b="1" i="1" dirty="0" smtClean="0">
                <a:solidFill>
                  <a:srgbClr val="000000"/>
                </a:solidFill>
              </a:rPr>
              <a:t>health</a:t>
            </a:r>
            <a:r>
              <a:rPr lang="en-US" sz="2400" dirty="0" smtClean="0">
                <a:solidFill>
                  <a:srgbClr val="000000"/>
                </a:solidFill>
              </a:rPr>
              <a:t> in American communities.</a:t>
            </a:r>
            <a:endParaRPr lang="en-US" sz="2400" dirty="0">
              <a:solidFill>
                <a:srgbClr val="000000"/>
              </a:solidFill>
            </a:endParaRPr>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1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23231" y="219787"/>
            <a:ext cx="7829550" cy="857250"/>
          </a:xfrm>
        </p:spPr>
        <p:txBody>
          <a:bodyPr/>
          <a:lstStyle/>
          <a:p>
            <a:r>
              <a:rPr lang="en-US" altLang="en-US" sz="4000" dirty="0" smtClean="0"/>
              <a:t>Effective Collaboration = Impact</a:t>
            </a:r>
          </a:p>
        </p:txBody>
      </p:sp>
      <p:sp>
        <p:nvSpPr>
          <p:cNvPr id="21507" name="Content Placeholder 2"/>
          <p:cNvSpPr>
            <a:spLocks noGrp="1"/>
          </p:cNvSpPr>
          <p:nvPr>
            <p:ph idx="1"/>
          </p:nvPr>
        </p:nvSpPr>
        <p:spPr>
          <a:xfrm>
            <a:off x="123231" y="1273378"/>
            <a:ext cx="3657600" cy="3394472"/>
          </a:xfrm>
        </p:spPr>
        <p:txBody>
          <a:bodyPr/>
          <a:lstStyle/>
          <a:p>
            <a:pPr marL="0" indent="0">
              <a:buNone/>
            </a:pPr>
            <a:r>
              <a:rPr lang="en-US" altLang="en-US" sz="2000" b="1" dirty="0"/>
              <a:t>Collective Impact</a:t>
            </a:r>
            <a:r>
              <a:rPr lang="en-US" altLang="en-US" sz="2000" dirty="0"/>
              <a:t> </a:t>
            </a:r>
          </a:p>
          <a:p>
            <a:pPr lvl="1"/>
            <a:r>
              <a:rPr lang="en-US" altLang="en-US" sz="1600" dirty="0"/>
              <a:t>a framework to tackle deeply entrenched and complex social problems. </a:t>
            </a:r>
          </a:p>
          <a:p>
            <a:pPr lvl="1"/>
            <a:endParaRPr lang="en-US" altLang="en-US" sz="1600" dirty="0"/>
          </a:p>
          <a:p>
            <a:pPr lvl="1"/>
            <a:r>
              <a:rPr lang="en-US" altLang="en-US" sz="1600" dirty="0"/>
              <a:t>an innovative and structured approach to making collaboration work across government, business, philanthropy, non-profit organizations and citizens to achieve </a:t>
            </a:r>
            <a:r>
              <a:rPr lang="en-US" altLang="en-US" sz="1600" u="sng" dirty="0"/>
              <a:t>significant and lasting social</a:t>
            </a:r>
            <a:r>
              <a:rPr lang="en-US" altLang="en-US" sz="1600" dirty="0"/>
              <a:t> change.</a:t>
            </a:r>
          </a:p>
        </p:txBody>
      </p:sp>
      <p:sp>
        <p:nvSpPr>
          <p:cNvPr id="21509" name="TextBox 4"/>
          <p:cNvSpPr txBox="1">
            <a:spLocks noChangeArrowheads="1"/>
          </p:cNvSpPr>
          <p:nvPr/>
        </p:nvSpPr>
        <p:spPr bwMode="auto">
          <a:xfrm>
            <a:off x="4728865" y="4644859"/>
            <a:ext cx="2457450"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88" dirty="0"/>
              <a:t>John Kania &amp; Mark Kramer, </a:t>
            </a:r>
          </a:p>
          <a:p>
            <a:r>
              <a:rPr lang="en-US" altLang="en-US" sz="788" b="1" dirty="0">
                <a:hlinkClick r:id="rId3" tooltip="Kania and kramer"/>
              </a:rPr>
              <a:t>Stanford Social Innovation Review</a:t>
            </a:r>
            <a:r>
              <a:rPr lang="en-US" altLang="en-US" sz="788" dirty="0"/>
              <a:t> (2011)</a:t>
            </a:r>
          </a:p>
        </p:txBody>
      </p:sp>
      <p:graphicFrame>
        <p:nvGraphicFramePr>
          <p:cNvPr id="2" name="Diagram 1"/>
          <p:cNvGraphicFramePr/>
          <p:nvPr>
            <p:extLst>
              <p:ext uri="{D42A27DB-BD31-4B8C-83A1-F6EECF244321}">
                <p14:modId xmlns:p14="http://schemas.microsoft.com/office/powerpoint/2010/main" val="2411728659"/>
              </p:ext>
            </p:extLst>
          </p:nvPr>
        </p:nvGraphicFramePr>
        <p:xfrm>
          <a:off x="3581400" y="1077038"/>
          <a:ext cx="4371381" cy="3475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294967295"/>
          </p:nvPr>
        </p:nvSpPr>
        <p:spPr>
          <a:xfrm>
            <a:off x="7543800" y="4740494"/>
            <a:ext cx="374822" cy="357188"/>
          </a:xfrm>
          <a:prstGeom prst="rect">
            <a:avLst/>
          </a:prstGeom>
        </p:spPr>
        <p:txBody>
          <a:bodyPr/>
          <a:lstStyle/>
          <a:p>
            <a:pPr>
              <a:defRPr/>
            </a:pPr>
            <a:fld id="{76BAB369-6CAD-47D6-9BE1-C9D57B269005}" type="slidenum">
              <a:rPr lang="en-US" altLang="en-US" smtClean="0"/>
              <a:pPr>
                <a:defRPr/>
              </a:pPr>
              <a:t>41</a:t>
            </a:fld>
            <a:endParaRPr lang="en-US" altLang="en-US" dirty="0"/>
          </a:p>
        </p:txBody>
      </p:sp>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4933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graphicEl>
                                              <a:dgm id="{0A4DA697-BF03-45D0-BBD7-F26DE2E8492B}"/>
                                            </p:graphicEl>
                                          </p:spTgt>
                                        </p:tgtEl>
                                        <p:attrNameLst>
                                          <p:attrName>style.visibility</p:attrName>
                                        </p:attrNameLst>
                                      </p:cBhvr>
                                      <p:to>
                                        <p:strVal val="visible"/>
                                      </p:to>
                                    </p:set>
                                    <p:anim calcmode="lin" valueType="num">
                                      <p:cBhvr additive="base">
                                        <p:cTn id="7" dur="500" fill="hold"/>
                                        <p:tgtEl>
                                          <p:spTgt spid="2">
                                            <p:graphicEl>
                                              <a:dgm id="{0A4DA697-BF03-45D0-BBD7-F26DE2E849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0A4DA697-BF03-45D0-BBD7-F26DE2E8492B}"/>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graphicEl>
                                              <a:dgm id="{AEF5DEDC-1A29-4619-936A-7D033445E1AD}"/>
                                            </p:graphicEl>
                                          </p:spTgt>
                                        </p:tgtEl>
                                        <p:attrNameLst>
                                          <p:attrName>style.visibility</p:attrName>
                                        </p:attrNameLst>
                                      </p:cBhvr>
                                      <p:to>
                                        <p:strVal val="visible"/>
                                      </p:to>
                                    </p:set>
                                    <p:anim calcmode="lin" valueType="num">
                                      <p:cBhvr additive="base">
                                        <p:cTn id="13" dur="500" fill="hold"/>
                                        <p:tgtEl>
                                          <p:spTgt spid="2">
                                            <p:graphicEl>
                                              <a:dgm id="{AEF5DEDC-1A29-4619-936A-7D033445E1AD}"/>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graphicEl>
                                              <a:dgm id="{AEF5DEDC-1A29-4619-936A-7D033445E1AD}"/>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graphicEl>
                                              <a:dgm id="{D8F4E149-8166-491C-A932-8B4661E6F81E}"/>
                                            </p:graphicEl>
                                          </p:spTgt>
                                        </p:tgtEl>
                                        <p:attrNameLst>
                                          <p:attrName>style.visibility</p:attrName>
                                        </p:attrNameLst>
                                      </p:cBhvr>
                                      <p:to>
                                        <p:strVal val="visible"/>
                                      </p:to>
                                    </p:set>
                                    <p:anim calcmode="lin" valueType="num">
                                      <p:cBhvr additive="base">
                                        <p:cTn id="19" dur="500" fill="hold"/>
                                        <p:tgtEl>
                                          <p:spTgt spid="2">
                                            <p:graphicEl>
                                              <a:dgm id="{D8F4E149-8166-491C-A932-8B4661E6F81E}"/>
                                            </p:graphic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graphicEl>
                                              <a:dgm id="{D8F4E149-8166-491C-A932-8B4661E6F81E}"/>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
                                            <p:graphicEl>
                                              <a:dgm id="{456594A6-045E-432C-8452-93BEAA97B968}"/>
                                            </p:graphicEl>
                                          </p:spTgt>
                                        </p:tgtEl>
                                        <p:attrNameLst>
                                          <p:attrName>style.visibility</p:attrName>
                                        </p:attrNameLst>
                                      </p:cBhvr>
                                      <p:to>
                                        <p:strVal val="visible"/>
                                      </p:to>
                                    </p:set>
                                    <p:anim calcmode="lin" valueType="num">
                                      <p:cBhvr additive="base">
                                        <p:cTn id="25" dur="500" fill="hold"/>
                                        <p:tgtEl>
                                          <p:spTgt spid="2">
                                            <p:graphicEl>
                                              <a:dgm id="{456594A6-045E-432C-8452-93BEAA97B968}"/>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456594A6-045E-432C-8452-93BEAA97B968}"/>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2">
                                            <p:graphicEl>
                                              <a:dgm id="{25100A61-4977-4691-A1AA-F83D742657BE}"/>
                                            </p:graphicEl>
                                          </p:spTgt>
                                        </p:tgtEl>
                                        <p:attrNameLst>
                                          <p:attrName>style.visibility</p:attrName>
                                        </p:attrNameLst>
                                      </p:cBhvr>
                                      <p:to>
                                        <p:strVal val="visible"/>
                                      </p:to>
                                    </p:set>
                                    <p:anim calcmode="lin" valueType="num">
                                      <p:cBhvr additive="base">
                                        <p:cTn id="31" dur="500" fill="hold"/>
                                        <p:tgtEl>
                                          <p:spTgt spid="2">
                                            <p:graphicEl>
                                              <a:dgm id="{25100A61-4977-4691-A1AA-F83D742657BE}"/>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graphicEl>
                                              <a:dgm id="{25100A61-4977-4691-A1AA-F83D742657B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Common Agenda</a:t>
            </a:r>
            <a:endParaRPr lang="en-US" dirty="0"/>
          </a:p>
        </p:txBody>
      </p:sp>
      <p:sp>
        <p:nvSpPr>
          <p:cNvPr id="3" name="Content Placeholder 2"/>
          <p:cNvSpPr>
            <a:spLocks noGrp="1"/>
          </p:cNvSpPr>
          <p:nvPr>
            <p:ph idx="4294967295"/>
          </p:nvPr>
        </p:nvSpPr>
        <p:spPr>
          <a:xfrm>
            <a:off x="304800" y="1293799"/>
            <a:ext cx="3293269" cy="3394472"/>
          </a:xfrm>
        </p:spPr>
        <p:txBody>
          <a:bodyPr/>
          <a:lstStyle/>
          <a:p>
            <a:r>
              <a:rPr lang="en-US" sz="1800" dirty="0"/>
              <a:t> Engage broadly and with unusual suspects</a:t>
            </a:r>
          </a:p>
          <a:p>
            <a:r>
              <a:rPr lang="en-US" sz="1800" dirty="0"/>
              <a:t>Define the problem being tackled</a:t>
            </a:r>
          </a:p>
          <a:p>
            <a:pPr lvl="1"/>
            <a:r>
              <a:rPr lang="en-US" sz="1500" dirty="0"/>
              <a:t>The need for data</a:t>
            </a:r>
          </a:p>
          <a:p>
            <a:r>
              <a:rPr lang="en-US" sz="1800" dirty="0"/>
              <a:t>Develop a plan of action</a:t>
            </a:r>
          </a:p>
          <a:p>
            <a:pPr lvl="1"/>
            <a:r>
              <a:rPr lang="en-US" sz="1500" dirty="0"/>
              <a:t>This takes time</a:t>
            </a:r>
          </a:p>
          <a:p>
            <a:pPr lvl="1"/>
            <a:r>
              <a:rPr lang="en-US" sz="1500" dirty="0"/>
              <a:t>Do not jump ahead until the agenda is “robust, clear, and agreed.”</a:t>
            </a:r>
          </a:p>
        </p:txBody>
      </p:sp>
      <p:graphicFrame>
        <p:nvGraphicFramePr>
          <p:cNvPr id="6" name="Content Placeholder 4"/>
          <p:cNvGraphicFramePr>
            <a:graphicFrameLocks/>
          </p:cNvGraphicFramePr>
          <p:nvPr>
            <p:extLst>
              <p:ext uri="{D42A27DB-BD31-4B8C-83A1-F6EECF244321}">
                <p14:modId xmlns:p14="http://schemas.microsoft.com/office/powerpoint/2010/main" val="3083132998"/>
              </p:ext>
            </p:extLst>
          </p:nvPr>
        </p:nvGraphicFramePr>
        <p:xfrm>
          <a:off x="3598070" y="1293798"/>
          <a:ext cx="4272094" cy="3106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4"/>
          <p:cNvSpPr txBox="1">
            <a:spLocks/>
          </p:cNvSpPr>
          <p:nvPr/>
        </p:nvSpPr>
        <p:spPr bwMode="auto">
          <a:xfrm>
            <a:off x="4053052" y="4400549"/>
            <a:ext cx="2400300" cy="37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0" indent="0">
              <a:buNone/>
            </a:pPr>
            <a:r>
              <a:rPr lang="en-US" sz="900" kern="0" dirty="0"/>
              <a:t>Source: John Kania &amp; Mark Kramer, </a:t>
            </a:r>
          </a:p>
          <a:p>
            <a:pPr marL="0" indent="0">
              <a:buNone/>
            </a:pPr>
            <a:r>
              <a:rPr lang="en-US" sz="900" kern="0" dirty="0"/>
              <a:t>Stanford Social Innovation Review (2011)</a:t>
            </a:r>
          </a:p>
        </p:txBody>
      </p:sp>
      <p:sp>
        <p:nvSpPr>
          <p:cNvPr id="8" name="Slide Number Placeholder 3"/>
          <p:cNvSpPr>
            <a:spLocks noGrp="1"/>
          </p:cNvSpPr>
          <p:nvPr>
            <p:ph type="sldNum" sz="quarter" idx="4294967295"/>
          </p:nvPr>
        </p:nvSpPr>
        <p:spPr>
          <a:xfrm>
            <a:off x="7315200" y="4686300"/>
            <a:ext cx="342900" cy="357188"/>
          </a:xfrm>
          <a:prstGeom prst="rect">
            <a:avLst/>
          </a:prstGeom>
        </p:spPr>
        <p:txBody>
          <a:bodyPr/>
          <a:lstStyle/>
          <a:p>
            <a:pPr>
              <a:defRPr/>
            </a:pPr>
            <a:r>
              <a:rPr lang="en-US" altLang="en-US" dirty="0" smtClean="0"/>
              <a:t>37</a:t>
            </a:r>
            <a:endParaRPr lang="en-US" altLang="en-US" dirty="0"/>
          </a:p>
        </p:txBody>
      </p:sp>
      <p:sp>
        <p:nvSpPr>
          <p:cNvPr id="9"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418372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graphicEl>
                                              <a:dgm id="{0A4DA697-BF03-45D0-BBD7-F26DE2E8492B}"/>
                                            </p:graphicEl>
                                          </p:spTgt>
                                        </p:tgtEl>
                                        <p:attrNameLst>
                                          <p:attrName>style.visibility</p:attrName>
                                        </p:attrNameLst>
                                      </p:cBhvr>
                                      <p:to>
                                        <p:strVal val="visible"/>
                                      </p:to>
                                    </p:set>
                                    <p:anim calcmode="lin" valueType="num">
                                      <p:cBhvr additive="base">
                                        <p:cTn id="7" dur="500" fill="hold"/>
                                        <p:tgtEl>
                                          <p:spTgt spid="6">
                                            <p:graphicEl>
                                              <a:dgm id="{0A4DA697-BF03-45D0-BBD7-F26DE2E849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0A4DA697-BF03-45D0-BBD7-F26DE2E8492B}"/>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graphicEl>
                                              <a:dgm id="{AEF5DEDC-1A29-4619-936A-7D033445E1AD}"/>
                                            </p:graphicEl>
                                          </p:spTgt>
                                        </p:tgtEl>
                                        <p:attrNameLst>
                                          <p:attrName>style.visibility</p:attrName>
                                        </p:attrNameLst>
                                      </p:cBhvr>
                                      <p:to>
                                        <p:strVal val="visible"/>
                                      </p:to>
                                    </p:set>
                                    <p:anim calcmode="lin" valueType="num">
                                      <p:cBhvr additive="base">
                                        <p:cTn id="12" dur="500" fill="hold"/>
                                        <p:tgtEl>
                                          <p:spTgt spid="6">
                                            <p:graphicEl>
                                              <a:dgm id="{AEF5DEDC-1A29-4619-936A-7D033445E1AD}"/>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graphicEl>
                                              <a:dgm id="{AEF5DEDC-1A29-4619-936A-7D033445E1AD}"/>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graphicEl>
                                              <a:dgm id="{D8F4E149-8166-491C-A932-8B4661E6F81E}"/>
                                            </p:graphicEl>
                                          </p:spTgt>
                                        </p:tgtEl>
                                        <p:attrNameLst>
                                          <p:attrName>style.visibility</p:attrName>
                                        </p:attrNameLst>
                                      </p:cBhvr>
                                      <p:to>
                                        <p:strVal val="visible"/>
                                      </p:to>
                                    </p:set>
                                    <p:anim calcmode="lin" valueType="num">
                                      <p:cBhvr additive="base">
                                        <p:cTn id="17" dur="500" fill="hold"/>
                                        <p:tgtEl>
                                          <p:spTgt spid="6">
                                            <p:graphicEl>
                                              <a:dgm id="{D8F4E149-8166-491C-A932-8B4661E6F81E}"/>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graphicEl>
                                              <a:dgm id="{D8F4E149-8166-491C-A932-8B4661E6F81E}"/>
                                            </p:graphic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6">
                                            <p:graphicEl>
                                              <a:dgm id="{456594A6-045E-432C-8452-93BEAA97B968}"/>
                                            </p:graphicEl>
                                          </p:spTgt>
                                        </p:tgtEl>
                                        <p:attrNameLst>
                                          <p:attrName>style.visibility</p:attrName>
                                        </p:attrNameLst>
                                      </p:cBhvr>
                                      <p:to>
                                        <p:strVal val="visible"/>
                                      </p:to>
                                    </p:set>
                                    <p:anim calcmode="lin" valueType="num">
                                      <p:cBhvr additive="base">
                                        <p:cTn id="22" dur="500" fill="hold"/>
                                        <p:tgtEl>
                                          <p:spTgt spid="6">
                                            <p:graphicEl>
                                              <a:dgm id="{456594A6-045E-432C-8452-93BEAA97B968}"/>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
                                            <p:graphicEl>
                                              <a:dgm id="{456594A6-045E-432C-8452-93BEAA97B968}"/>
                                            </p:graphic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grpId="0" nodeType="afterEffect">
                                  <p:stCondLst>
                                    <p:cond delay="0"/>
                                  </p:stCondLst>
                                  <p:childTnLst>
                                    <p:set>
                                      <p:cBhvr>
                                        <p:cTn id="26" dur="1" fill="hold">
                                          <p:stCondLst>
                                            <p:cond delay="0"/>
                                          </p:stCondLst>
                                        </p:cTn>
                                        <p:tgtEl>
                                          <p:spTgt spid="6">
                                            <p:graphicEl>
                                              <a:dgm id="{25100A61-4977-4691-A1AA-F83D742657BE}"/>
                                            </p:graphicEl>
                                          </p:spTgt>
                                        </p:tgtEl>
                                        <p:attrNameLst>
                                          <p:attrName>style.visibility</p:attrName>
                                        </p:attrNameLst>
                                      </p:cBhvr>
                                      <p:to>
                                        <p:strVal val="visible"/>
                                      </p:to>
                                    </p:set>
                                    <p:anim calcmode="lin" valueType="num">
                                      <p:cBhvr additive="base">
                                        <p:cTn id="27" dur="500" fill="hold"/>
                                        <p:tgtEl>
                                          <p:spTgt spid="6">
                                            <p:graphicEl>
                                              <a:dgm id="{25100A61-4977-4691-A1AA-F83D742657BE}"/>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6">
                                            <p:graphicEl>
                                              <a:dgm id="{25100A61-4977-4691-A1AA-F83D742657B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A Common Purpose and Shared Vision</a:t>
            </a:r>
          </a:p>
        </p:txBody>
      </p:sp>
      <p:pic>
        <p:nvPicPr>
          <p:cNvPr id="7" name="Content Placeholder 6"/>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755703" y="2260454"/>
            <a:ext cx="3294459" cy="1670447"/>
          </a:xfrm>
        </p:spPr>
      </p:pic>
      <p:sp>
        <p:nvSpPr>
          <p:cNvPr id="5" name="Content Placeholder 4"/>
          <p:cNvSpPr>
            <a:spLocks noGrp="1"/>
          </p:cNvSpPr>
          <p:nvPr>
            <p:ph idx="4294967295"/>
          </p:nvPr>
        </p:nvSpPr>
        <p:spPr>
          <a:xfrm>
            <a:off x="152400" y="4287434"/>
            <a:ext cx="6098381" cy="279797"/>
          </a:xfrm>
        </p:spPr>
        <p:txBody>
          <a:bodyPr>
            <a:normAutofit fontScale="25000" lnSpcReduction="20000"/>
          </a:bodyPr>
          <a:lstStyle/>
          <a:p>
            <a:pPr marL="0" indent="0">
              <a:buNone/>
            </a:pPr>
            <a:r>
              <a:rPr lang="en-US" dirty="0"/>
              <a:t>Source </a:t>
            </a:r>
            <a:r>
              <a:rPr lang="en-US" dirty="0" smtClean="0"/>
              <a:t>Graphics</a:t>
            </a:r>
          </a:p>
          <a:p>
            <a:pPr marL="0" indent="0">
              <a:buNone/>
            </a:pPr>
            <a:r>
              <a:rPr lang="en-US" dirty="0" smtClean="0"/>
              <a:t>(</a:t>
            </a:r>
            <a:r>
              <a:rPr lang="en-US" dirty="0"/>
              <a:t>1) </a:t>
            </a:r>
            <a:r>
              <a:rPr lang="en-US" dirty="0">
                <a:hlinkClick r:id="rId4"/>
              </a:rPr>
              <a:t>https://</a:t>
            </a:r>
            <a:r>
              <a:rPr lang="en-US" dirty="0" smtClean="0">
                <a:hlinkClick r:id="rId4"/>
              </a:rPr>
              <a:t>c1.staticflickr.com/3/2222/2156056072_c83b882862_z.jpg?zz=1</a:t>
            </a:r>
            <a:endParaRPr lang="en-US" dirty="0" smtClean="0"/>
          </a:p>
          <a:p>
            <a:pPr marL="0" indent="0">
              <a:buNone/>
            </a:pPr>
            <a:r>
              <a:rPr lang="en-US" dirty="0" smtClean="0"/>
              <a:t>(2) http</a:t>
            </a:r>
            <a:r>
              <a:rPr lang="en-US" dirty="0"/>
              <a:t>://</a:t>
            </a:r>
            <a:r>
              <a:rPr lang="en-US" dirty="0" smtClean="0"/>
              <a:t>www.syossetrowingclub.com/handbook.html</a:t>
            </a:r>
            <a:endParaRPr lang="en-US" dirty="0"/>
          </a:p>
        </p:txBody>
      </p:sp>
      <p:pic>
        <p:nvPicPr>
          <p:cNvPr id="9" name="Content Placeholder 8"/>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457200" y="1369628"/>
            <a:ext cx="2921794" cy="1952625"/>
          </a:xfrm>
        </p:spPr>
      </p:pic>
      <p:sp>
        <p:nvSpPr>
          <p:cNvPr id="10" name="TextBox 9"/>
          <p:cNvSpPr txBox="1"/>
          <p:nvPr/>
        </p:nvSpPr>
        <p:spPr>
          <a:xfrm>
            <a:off x="3378994" y="1254792"/>
            <a:ext cx="415498" cy="369332"/>
          </a:xfrm>
          <a:prstGeom prst="rect">
            <a:avLst/>
          </a:prstGeom>
          <a:noFill/>
        </p:spPr>
        <p:txBody>
          <a:bodyPr wrap="none" rtlCol="0">
            <a:spAutoFit/>
          </a:bodyPr>
          <a:lstStyle/>
          <a:p>
            <a:r>
              <a:rPr lang="en-US" dirty="0" smtClean="0"/>
              <a:t>(1)</a:t>
            </a:r>
            <a:endParaRPr lang="en-US" dirty="0"/>
          </a:p>
        </p:txBody>
      </p:sp>
      <p:sp>
        <p:nvSpPr>
          <p:cNvPr id="11" name="TextBox 10"/>
          <p:cNvSpPr txBox="1"/>
          <p:nvPr/>
        </p:nvSpPr>
        <p:spPr>
          <a:xfrm>
            <a:off x="7050162" y="2155272"/>
            <a:ext cx="415498" cy="369332"/>
          </a:xfrm>
          <a:prstGeom prst="rect">
            <a:avLst/>
          </a:prstGeom>
          <a:noFill/>
        </p:spPr>
        <p:txBody>
          <a:bodyPr wrap="none" rtlCol="0">
            <a:spAutoFit/>
          </a:bodyPr>
          <a:lstStyle/>
          <a:p>
            <a:r>
              <a:rPr lang="en-US" dirty="0" smtClean="0"/>
              <a:t>(2)</a:t>
            </a:r>
            <a:endParaRPr lang="en-US" dirty="0"/>
          </a:p>
        </p:txBody>
      </p:sp>
      <p:sp>
        <p:nvSpPr>
          <p:cNvPr id="8" name="Slide Number Placeholder 3"/>
          <p:cNvSpPr>
            <a:spLocks noGrp="1"/>
          </p:cNvSpPr>
          <p:nvPr>
            <p:ph type="sldNum" sz="quarter" idx="4294967295"/>
          </p:nvPr>
        </p:nvSpPr>
        <p:spPr>
          <a:xfrm>
            <a:off x="7315200" y="4683919"/>
            <a:ext cx="342900" cy="357188"/>
          </a:xfrm>
          <a:prstGeom prst="rect">
            <a:avLst/>
          </a:prstGeom>
        </p:spPr>
        <p:txBody>
          <a:bodyPr/>
          <a:lstStyle/>
          <a:p>
            <a:pPr>
              <a:defRPr/>
            </a:pPr>
            <a:r>
              <a:rPr lang="en-US" altLang="en-US" dirty="0" smtClean="0"/>
              <a:t>38</a:t>
            </a:r>
            <a:endParaRPr lang="en-US" altLang="en-US" dirty="0"/>
          </a:p>
        </p:txBody>
      </p:sp>
      <p:sp>
        <p:nvSpPr>
          <p:cNvPr id="12"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03050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Progress Measures</a:t>
            </a:r>
            <a:endParaRPr lang="en-US" dirty="0"/>
          </a:p>
        </p:txBody>
      </p:sp>
      <p:sp>
        <p:nvSpPr>
          <p:cNvPr id="3" name="Content Placeholder 2"/>
          <p:cNvSpPr>
            <a:spLocks noGrp="1"/>
          </p:cNvSpPr>
          <p:nvPr>
            <p:ph idx="4294967295"/>
          </p:nvPr>
        </p:nvSpPr>
        <p:spPr>
          <a:xfrm>
            <a:off x="28903" y="1118742"/>
            <a:ext cx="3886200" cy="3394472"/>
          </a:xfrm>
        </p:spPr>
        <p:txBody>
          <a:bodyPr/>
          <a:lstStyle/>
          <a:p>
            <a:r>
              <a:rPr lang="en-US" sz="1800" dirty="0"/>
              <a:t>“use of a common set of measures to monitor performance, track </a:t>
            </a:r>
            <a:r>
              <a:rPr lang="en-US" sz="1800" u="sng" dirty="0"/>
              <a:t>progress</a:t>
            </a:r>
            <a:r>
              <a:rPr lang="en-US" sz="1800" dirty="0"/>
              <a:t> towards outcomes and learn what is and is not working in the group’s collective approach”</a:t>
            </a:r>
          </a:p>
          <a:p>
            <a:endParaRPr lang="en-US" sz="1800" dirty="0"/>
          </a:p>
          <a:p>
            <a:r>
              <a:rPr lang="en-US" sz="1800" dirty="0"/>
              <a:t>There are three phases to developing a shared measurement system.</a:t>
            </a:r>
          </a:p>
          <a:p>
            <a:pPr lvl="1"/>
            <a:r>
              <a:rPr lang="en-US" sz="1500" dirty="0"/>
              <a:t>Design; Develop; Deploy</a:t>
            </a:r>
          </a:p>
        </p:txBody>
      </p:sp>
      <p:sp>
        <p:nvSpPr>
          <p:cNvPr id="5" name="Content Placeholder 4"/>
          <p:cNvSpPr>
            <a:spLocks noGrp="1"/>
          </p:cNvSpPr>
          <p:nvPr>
            <p:ph idx="4294967295"/>
          </p:nvPr>
        </p:nvSpPr>
        <p:spPr>
          <a:xfrm>
            <a:off x="4419600" y="4520030"/>
            <a:ext cx="2400300" cy="371771"/>
          </a:xfrm>
        </p:spPr>
        <p:txBody>
          <a:bodyPr/>
          <a:lstStyle/>
          <a:p>
            <a:pPr marL="0" indent="0">
              <a:buNone/>
            </a:pPr>
            <a:r>
              <a:rPr lang="en-US" sz="900" dirty="0"/>
              <a:t>Source: John Kania &amp; Mark Kramer, </a:t>
            </a:r>
          </a:p>
          <a:p>
            <a:pPr marL="0" indent="0">
              <a:buNone/>
            </a:pPr>
            <a:r>
              <a:rPr lang="en-US" sz="900" dirty="0"/>
              <a:t>Stanford Social Innovation Review (2011)</a:t>
            </a:r>
          </a:p>
        </p:txBody>
      </p:sp>
      <p:graphicFrame>
        <p:nvGraphicFramePr>
          <p:cNvPr id="8" name="Content Placeholder 4"/>
          <p:cNvGraphicFramePr>
            <a:graphicFrameLocks/>
          </p:cNvGraphicFramePr>
          <p:nvPr>
            <p:extLst>
              <p:ext uri="{D42A27DB-BD31-4B8C-83A1-F6EECF244321}">
                <p14:modId xmlns:p14="http://schemas.microsoft.com/office/powerpoint/2010/main" val="3589114505"/>
              </p:ext>
            </p:extLst>
          </p:nvPr>
        </p:nvGraphicFramePr>
        <p:xfrm>
          <a:off x="3657600" y="971550"/>
          <a:ext cx="4495800" cy="3352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a:spLocks noGrp="1"/>
          </p:cNvSpPr>
          <p:nvPr>
            <p:ph type="sldNum" sz="quarter" idx="4294967295"/>
          </p:nvPr>
        </p:nvSpPr>
        <p:spPr>
          <a:xfrm>
            <a:off x="7315200" y="4683919"/>
            <a:ext cx="342900" cy="357188"/>
          </a:xfrm>
          <a:prstGeom prst="rect">
            <a:avLst/>
          </a:prstGeom>
        </p:spPr>
        <p:txBody>
          <a:bodyPr/>
          <a:lstStyle/>
          <a:p>
            <a:pPr>
              <a:defRPr/>
            </a:pPr>
            <a:r>
              <a:rPr lang="en-US" altLang="en-US" dirty="0" smtClean="0"/>
              <a:t>39</a:t>
            </a:r>
            <a:endParaRPr lang="en-US" altLang="en-US" dirty="0"/>
          </a:p>
        </p:txBody>
      </p:sp>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424448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graphicEl>
                                              <a:dgm id="{0A4DA697-BF03-45D0-BBD7-F26DE2E8492B}"/>
                                            </p:graphicEl>
                                          </p:spTgt>
                                        </p:tgtEl>
                                        <p:attrNameLst>
                                          <p:attrName>style.visibility</p:attrName>
                                        </p:attrNameLst>
                                      </p:cBhvr>
                                      <p:to>
                                        <p:strVal val="visible"/>
                                      </p:to>
                                    </p:set>
                                    <p:anim calcmode="lin" valueType="num">
                                      <p:cBhvr additive="base">
                                        <p:cTn id="7" dur="500" fill="hold"/>
                                        <p:tgtEl>
                                          <p:spTgt spid="8">
                                            <p:graphicEl>
                                              <a:dgm id="{0A4DA697-BF03-45D0-BBD7-F26DE2E849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0A4DA697-BF03-45D0-BBD7-F26DE2E8492B}"/>
                                            </p:graphicEl>
                                          </p:spTgt>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graphicEl>
                                              <a:dgm id="{AEF5DEDC-1A29-4619-936A-7D033445E1AD}"/>
                                            </p:graphicEl>
                                          </p:spTgt>
                                        </p:tgtEl>
                                        <p:attrNameLst>
                                          <p:attrName>style.visibility</p:attrName>
                                        </p:attrNameLst>
                                      </p:cBhvr>
                                      <p:to>
                                        <p:strVal val="visible"/>
                                      </p:to>
                                    </p:set>
                                    <p:anim calcmode="lin" valueType="num">
                                      <p:cBhvr additive="base">
                                        <p:cTn id="11" dur="500" fill="hold"/>
                                        <p:tgtEl>
                                          <p:spTgt spid="8">
                                            <p:graphicEl>
                                              <a:dgm id="{AEF5DEDC-1A29-4619-936A-7D033445E1AD}"/>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graphicEl>
                                              <a:dgm id="{AEF5DEDC-1A29-4619-936A-7D033445E1AD}"/>
                                            </p:graphic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graphicEl>
                                              <a:dgm id="{D8F4E149-8166-491C-A932-8B4661E6F81E}"/>
                                            </p:graphicEl>
                                          </p:spTgt>
                                        </p:tgtEl>
                                        <p:attrNameLst>
                                          <p:attrName>style.visibility</p:attrName>
                                        </p:attrNameLst>
                                      </p:cBhvr>
                                      <p:to>
                                        <p:strVal val="visible"/>
                                      </p:to>
                                    </p:set>
                                    <p:anim calcmode="lin" valueType="num">
                                      <p:cBhvr additive="base">
                                        <p:cTn id="16" dur="500" fill="hold"/>
                                        <p:tgtEl>
                                          <p:spTgt spid="8">
                                            <p:graphicEl>
                                              <a:dgm id="{D8F4E149-8166-491C-A932-8B4661E6F81E}"/>
                                            </p:graphic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8">
                                            <p:graphicEl>
                                              <a:dgm id="{D8F4E149-8166-491C-A932-8B4661E6F81E}"/>
                                            </p:graphic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12" fill="hold" grpId="0" nodeType="afterEffect">
                                  <p:stCondLst>
                                    <p:cond delay="0"/>
                                  </p:stCondLst>
                                  <p:childTnLst>
                                    <p:set>
                                      <p:cBhvr>
                                        <p:cTn id="20" dur="1" fill="hold">
                                          <p:stCondLst>
                                            <p:cond delay="0"/>
                                          </p:stCondLst>
                                        </p:cTn>
                                        <p:tgtEl>
                                          <p:spTgt spid="8">
                                            <p:graphicEl>
                                              <a:dgm id="{456594A6-045E-432C-8452-93BEAA97B968}"/>
                                            </p:graphicEl>
                                          </p:spTgt>
                                        </p:tgtEl>
                                        <p:attrNameLst>
                                          <p:attrName>style.visibility</p:attrName>
                                        </p:attrNameLst>
                                      </p:cBhvr>
                                      <p:to>
                                        <p:strVal val="visible"/>
                                      </p:to>
                                    </p:set>
                                    <p:anim calcmode="lin" valueType="num">
                                      <p:cBhvr additive="base">
                                        <p:cTn id="21" dur="500" fill="hold"/>
                                        <p:tgtEl>
                                          <p:spTgt spid="8">
                                            <p:graphicEl>
                                              <a:dgm id="{456594A6-045E-432C-8452-93BEAA97B968}"/>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graphicEl>
                                              <a:dgm id="{456594A6-045E-432C-8452-93BEAA97B968}"/>
                                            </p:graphic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grpId="0" nodeType="afterEffect">
                                  <p:stCondLst>
                                    <p:cond delay="0"/>
                                  </p:stCondLst>
                                  <p:childTnLst>
                                    <p:set>
                                      <p:cBhvr>
                                        <p:cTn id="25" dur="1" fill="hold">
                                          <p:stCondLst>
                                            <p:cond delay="0"/>
                                          </p:stCondLst>
                                        </p:cTn>
                                        <p:tgtEl>
                                          <p:spTgt spid="8">
                                            <p:graphicEl>
                                              <a:dgm id="{25100A61-4977-4691-A1AA-F83D742657BE}"/>
                                            </p:graphicEl>
                                          </p:spTgt>
                                        </p:tgtEl>
                                        <p:attrNameLst>
                                          <p:attrName>style.visibility</p:attrName>
                                        </p:attrNameLst>
                                      </p:cBhvr>
                                      <p:to>
                                        <p:strVal val="visible"/>
                                      </p:to>
                                    </p:set>
                                    <p:anim calcmode="lin" valueType="num">
                                      <p:cBhvr additive="base">
                                        <p:cTn id="26" dur="500" fill="hold"/>
                                        <p:tgtEl>
                                          <p:spTgt spid="8">
                                            <p:graphicEl>
                                              <a:dgm id="{25100A61-4977-4691-A1AA-F83D742657BE}"/>
                                            </p:graphic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8">
                                            <p:graphicEl>
                                              <a:dgm id="{25100A61-4977-4691-A1AA-F83D742657B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45</a:t>
            </a:fld>
            <a:endParaRPr lang="en-US" altLang="en-US" dirty="0"/>
          </a:p>
        </p:txBody>
      </p:sp>
      <p:pic>
        <p:nvPicPr>
          <p:cNvPr id="4" name="Picture 3"/>
          <p:cNvPicPr>
            <a:picLocks noChangeAspect="1"/>
          </p:cNvPicPr>
          <p:nvPr/>
        </p:nvPicPr>
        <p:blipFill>
          <a:blip r:embed="rId2"/>
          <a:stretch>
            <a:fillRect/>
          </a:stretch>
        </p:blipFill>
        <p:spPr>
          <a:xfrm>
            <a:off x="76200" y="71237"/>
            <a:ext cx="7924800" cy="4725422"/>
          </a:xfrm>
          <a:prstGeom prst="rect">
            <a:avLst/>
          </a:prstGeom>
        </p:spPr>
      </p:pic>
      <p:pic>
        <p:nvPicPr>
          <p:cNvPr id="5" name="Picture 4"/>
          <p:cNvPicPr>
            <a:picLocks noChangeAspect="1"/>
          </p:cNvPicPr>
          <p:nvPr/>
        </p:nvPicPr>
        <p:blipFill>
          <a:blip r:embed="rId3"/>
          <a:stretch>
            <a:fillRect/>
          </a:stretch>
        </p:blipFill>
        <p:spPr>
          <a:xfrm>
            <a:off x="3962400" y="4731114"/>
            <a:ext cx="2477894" cy="323486"/>
          </a:xfrm>
          <a:prstGeom prst="rect">
            <a:avLst/>
          </a:prstGeom>
        </p:spPr>
      </p:pic>
      <p:sp>
        <p:nvSpPr>
          <p:cNvPr id="3" name="Footer Placeholder 2"/>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3417079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Mutually Reinforcing Activities</a:t>
            </a:r>
            <a:endParaRPr lang="en-US" dirty="0"/>
          </a:p>
        </p:txBody>
      </p:sp>
      <p:sp>
        <p:nvSpPr>
          <p:cNvPr id="3" name="Content Placeholder 2"/>
          <p:cNvSpPr>
            <a:spLocks noGrp="1"/>
          </p:cNvSpPr>
          <p:nvPr>
            <p:ph idx="4294967295"/>
          </p:nvPr>
        </p:nvSpPr>
        <p:spPr>
          <a:xfrm>
            <a:off x="0" y="1076325"/>
            <a:ext cx="3810000" cy="3781425"/>
          </a:xfrm>
        </p:spPr>
        <p:txBody>
          <a:bodyPr>
            <a:noAutofit/>
          </a:bodyPr>
          <a:lstStyle/>
          <a:p>
            <a:r>
              <a:rPr lang="en-US" sz="1600" dirty="0"/>
              <a:t>Goal: to align the existing resources and effort in the system towards achieving the common agenda and shared measures.</a:t>
            </a:r>
          </a:p>
          <a:p>
            <a:pPr lvl="1"/>
            <a:r>
              <a:rPr lang="en-US" sz="1400" dirty="0"/>
              <a:t>Influence not Direct Authority</a:t>
            </a:r>
          </a:p>
          <a:p>
            <a:endParaRPr lang="en-US" sz="1400" dirty="0"/>
          </a:p>
          <a:p>
            <a:r>
              <a:rPr lang="en-US" sz="1400" dirty="0"/>
              <a:t>Components include:</a:t>
            </a:r>
          </a:p>
          <a:p>
            <a:pPr lvl="1"/>
            <a:r>
              <a:rPr lang="en-US" sz="1200" dirty="0"/>
              <a:t>Build upon existing efforts</a:t>
            </a:r>
          </a:p>
          <a:p>
            <a:pPr lvl="1"/>
            <a:r>
              <a:rPr lang="en-US" sz="1200" dirty="0"/>
              <a:t>Support and leverage each others’ efforts</a:t>
            </a:r>
          </a:p>
          <a:p>
            <a:pPr lvl="1"/>
            <a:r>
              <a:rPr lang="en-US" sz="1200" dirty="0"/>
              <a:t>Distribute activities; take advantage of existing skills, passion &amp; expertise</a:t>
            </a:r>
          </a:p>
          <a:p>
            <a:pPr lvl="1"/>
            <a:r>
              <a:rPr lang="en-US" sz="1200" dirty="0"/>
              <a:t>Use data as the foundation for a learning system: continuous improvement</a:t>
            </a:r>
          </a:p>
          <a:p>
            <a:pPr lvl="1"/>
            <a:r>
              <a:rPr lang="en-US" sz="1200" dirty="0"/>
              <a:t>Use data to determine which innovations should be scaled and which should be stopped</a:t>
            </a:r>
          </a:p>
        </p:txBody>
      </p:sp>
      <p:graphicFrame>
        <p:nvGraphicFramePr>
          <p:cNvPr id="6" name="Content Placeholder 4"/>
          <p:cNvGraphicFramePr>
            <a:graphicFrameLocks/>
          </p:cNvGraphicFramePr>
          <p:nvPr>
            <p:extLst>
              <p:ext uri="{D42A27DB-BD31-4B8C-83A1-F6EECF244321}">
                <p14:modId xmlns:p14="http://schemas.microsoft.com/office/powerpoint/2010/main" val="4075340611"/>
              </p:ext>
            </p:extLst>
          </p:nvPr>
        </p:nvGraphicFramePr>
        <p:xfrm>
          <a:off x="3962400" y="993875"/>
          <a:ext cx="4343400" cy="3650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4"/>
          <p:cNvSpPr txBox="1">
            <a:spLocks/>
          </p:cNvSpPr>
          <p:nvPr/>
        </p:nvSpPr>
        <p:spPr bwMode="auto">
          <a:xfrm>
            <a:off x="4585795" y="4644621"/>
            <a:ext cx="2400300" cy="37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0" indent="0">
              <a:buNone/>
            </a:pPr>
            <a:r>
              <a:rPr lang="en-US" sz="900" kern="0" dirty="0"/>
              <a:t>Source: John Kania &amp; Mark Kramer, </a:t>
            </a:r>
          </a:p>
          <a:p>
            <a:pPr marL="0" indent="0">
              <a:buNone/>
            </a:pPr>
            <a:r>
              <a:rPr lang="en-US" sz="900" kern="0" dirty="0"/>
              <a:t>Stanford Social Innovation Review (2011)</a:t>
            </a:r>
          </a:p>
        </p:txBody>
      </p:sp>
      <p:sp>
        <p:nvSpPr>
          <p:cNvPr id="8" name="Slide Number Placeholder 3"/>
          <p:cNvSpPr>
            <a:spLocks noGrp="1"/>
          </p:cNvSpPr>
          <p:nvPr>
            <p:ph type="sldNum" sz="quarter" idx="4294967295"/>
          </p:nvPr>
        </p:nvSpPr>
        <p:spPr>
          <a:xfrm>
            <a:off x="7315200" y="4683919"/>
            <a:ext cx="342900" cy="357188"/>
          </a:xfrm>
          <a:prstGeom prst="rect">
            <a:avLst/>
          </a:prstGeom>
        </p:spPr>
        <p:txBody>
          <a:bodyPr/>
          <a:lstStyle/>
          <a:p>
            <a:pPr>
              <a:defRPr/>
            </a:pPr>
            <a:r>
              <a:rPr lang="en-US" altLang="en-US" dirty="0" smtClean="0"/>
              <a:t>41</a:t>
            </a:r>
            <a:endParaRPr lang="en-US" altLang="en-US" dirty="0"/>
          </a:p>
        </p:txBody>
      </p:sp>
      <p:sp>
        <p:nvSpPr>
          <p:cNvPr id="9"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404392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graphicEl>
                                              <a:dgm id="{0A4DA697-BF03-45D0-BBD7-F26DE2E8492B}"/>
                                            </p:graphicEl>
                                          </p:spTgt>
                                        </p:tgtEl>
                                        <p:attrNameLst>
                                          <p:attrName>style.visibility</p:attrName>
                                        </p:attrNameLst>
                                      </p:cBhvr>
                                      <p:to>
                                        <p:strVal val="visible"/>
                                      </p:to>
                                    </p:set>
                                    <p:anim calcmode="lin" valueType="num">
                                      <p:cBhvr additive="base">
                                        <p:cTn id="7" dur="500" fill="hold"/>
                                        <p:tgtEl>
                                          <p:spTgt spid="6">
                                            <p:graphicEl>
                                              <a:dgm id="{0A4DA697-BF03-45D0-BBD7-F26DE2E849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0A4DA697-BF03-45D0-BBD7-F26DE2E8492B}"/>
                                            </p:graphicEl>
                                          </p:spTgt>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graphicEl>
                                              <a:dgm id="{AEF5DEDC-1A29-4619-936A-7D033445E1AD}"/>
                                            </p:graphicEl>
                                          </p:spTgt>
                                        </p:tgtEl>
                                        <p:attrNameLst>
                                          <p:attrName>style.visibility</p:attrName>
                                        </p:attrNameLst>
                                      </p:cBhvr>
                                      <p:to>
                                        <p:strVal val="visible"/>
                                      </p:to>
                                    </p:set>
                                    <p:anim calcmode="lin" valueType="num">
                                      <p:cBhvr additive="base">
                                        <p:cTn id="11" dur="500" fill="hold"/>
                                        <p:tgtEl>
                                          <p:spTgt spid="6">
                                            <p:graphicEl>
                                              <a:dgm id="{AEF5DEDC-1A29-4619-936A-7D033445E1AD}"/>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graphicEl>
                                              <a:dgm id="{AEF5DEDC-1A29-4619-936A-7D033445E1AD}"/>
                                            </p:graphic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graphicEl>
                                              <a:dgm id="{D8F4E149-8166-491C-A932-8B4661E6F81E}"/>
                                            </p:graphicEl>
                                          </p:spTgt>
                                        </p:tgtEl>
                                        <p:attrNameLst>
                                          <p:attrName>style.visibility</p:attrName>
                                        </p:attrNameLst>
                                      </p:cBhvr>
                                      <p:to>
                                        <p:strVal val="visible"/>
                                      </p:to>
                                    </p:set>
                                    <p:anim calcmode="lin" valueType="num">
                                      <p:cBhvr additive="base">
                                        <p:cTn id="15" dur="500" fill="hold"/>
                                        <p:tgtEl>
                                          <p:spTgt spid="6">
                                            <p:graphicEl>
                                              <a:dgm id="{D8F4E149-8166-491C-A932-8B4661E6F81E}"/>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
                                            <p:graphicEl>
                                              <a:dgm id="{D8F4E149-8166-491C-A932-8B4661E6F81E}"/>
                                            </p:graphic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12" fill="hold" grpId="0" nodeType="afterEffect">
                                  <p:stCondLst>
                                    <p:cond delay="0"/>
                                  </p:stCondLst>
                                  <p:childTnLst>
                                    <p:set>
                                      <p:cBhvr>
                                        <p:cTn id="19" dur="1" fill="hold">
                                          <p:stCondLst>
                                            <p:cond delay="0"/>
                                          </p:stCondLst>
                                        </p:cTn>
                                        <p:tgtEl>
                                          <p:spTgt spid="6">
                                            <p:graphicEl>
                                              <a:dgm id="{456594A6-045E-432C-8452-93BEAA97B968}"/>
                                            </p:graphicEl>
                                          </p:spTgt>
                                        </p:tgtEl>
                                        <p:attrNameLst>
                                          <p:attrName>style.visibility</p:attrName>
                                        </p:attrNameLst>
                                      </p:cBhvr>
                                      <p:to>
                                        <p:strVal val="visible"/>
                                      </p:to>
                                    </p:set>
                                    <p:anim calcmode="lin" valueType="num">
                                      <p:cBhvr additive="base">
                                        <p:cTn id="20" dur="500" fill="hold"/>
                                        <p:tgtEl>
                                          <p:spTgt spid="6">
                                            <p:graphicEl>
                                              <a:dgm id="{456594A6-045E-432C-8452-93BEAA97B968}"/>
                                            </p:graphic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graphicEl>
                                              <a:dgm id="{456594A6-045E-432C-8452-93BEAA97B968}"/>
                                            </p:graphicEl>
                                          </p:spTgt>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6" fill="hold" grpId="0" nodeType="afterEffect">
                                  <p:stCondLst>
                                    <p:cond delay="0"/>
                                  </p:stCondLst>
                                  <p:childTnLst>
                                    <p:set>
                                      <p:cBhvr>
                                        <p:cTn id="24" dur="1" fill="hold">
                                          <p:stCondLst>
                                            <p:cond delay="0"/>
                                          </p:stCondLst>
                                        </p:cTn>
                                        <p:tgtEl>
                                          <p:spTgt spid="6">
                                            <p:graphicEl>
                                              <a:dgm id="{25100A61-4977-4691-A1AA-F83D742657BE}"/>
                                            </p:graphicEl>
                                          </p:spTgt>
                                        </p:tgtEl>
                                        <p:attrNameLst>
                                          <p:attrName>style.visibility</p:attrName>
                                        </p:attrNameLst>
                                      </p:cBhvr>
                                      <p:to>
                                        <p:strVal val="visible"/>
                                      </p:to>
                                    </p:set>
                                    <p:anim calcmode="lin" valueType="num">
                                      <p:cBhvr additive="base">
                                        <p:cTn id="25" dur="500" fill="hold"/>
                                        <p:tgtEl>
                                          <p:spTgt spid="6">
                                            <p:graphicEl>
                                              <a:dgm id="{25100A61-4977-4691-A1AA-F83D742657BE}"/>
                                            </p:graphic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graphicEl>
                                              <a:dgm id="{25100A61-4977-4691-A1AA-F83D742657B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47</a:t>
            </a:fld>
            <a:endParaRPr lang="en-US" altLang="en-US" dirty="0"/>
          </a:p>
        </p:txBody>
      </p:sp>
      <p:pic>
        <p:nvPicPr>
          <p:cNvPr id="3" name="Picture 2"/>
          <p:cNvPicPr>
            <a:picLocks noChangeAspect="1"/>
          </p:cNvPicPr>
          <p:nvPr/>
        </p:nvPicPr>
        <p:blipFill>
          <a:blip r:embed="rId2"/>
          <a:stretch>
            <a:fillRect/>
          </a:stretch>
        </p:blipFill>
        <p:spPr>
          <a:xfrm>
            <a:off x="0" y="209550"/>
            <a:ext cx="8001000" cy="4019550"/>
          </a:xfrm>
          <a:prstGeom prst="rect">
            <a:avLst/>
          </a:prstGeom>
        </p:spPr>
      </p:pic>
      <p:pic>
        <p:nvPicPr>
          <p:cNvPr id="4" name="Picture 3"/>
          <p:cNvPicPr>
            <a:picLocks noChangeAspect="1"/>
          </p:cNvPicPr>
          <p:nvPr/>
        </p:nvPicPr>
        <p:blipFill>
          <a:blip r:embed="rId3"/>
          <a:stretch>
            <a:fillRect/>
          </a:stretch>
        </p:blipFill>
        <p:spPr>
          <a:xfrm>
            <a:off x="3600451" y="4400549"/>
            <a:ext cx="3735032" cy="640557"/>
          </a:xfrm>
          <a:prstGeom prst="rect">
            <a:avLst/>
          </a:prstGeom>
        </p:spPr>
      </p:pic>
      <p:sp>
        <p:nvSpPr>
          <p:cNvPr id="5" name="Footer Placeholder 4"/>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42003539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4294967295"/>
          </p:nvPr>
        </p:nvSpPr>
        <p:spPr>
          <a:xfrm>
            <a:off x="228600" y="1118742"/>
            <a:ext cx="3293269" cy="3394472"/>
          </a:xfrm>
        </p:spPr>
        <p:txBody>
          <a:bodyPr>
            <a:noAutofit/>
          </a:bodyPr>
          <a:lstStyle/>
          <a:p>
            <a:r>
              <a:rPr lang="en-US" sz="1800" dirty="0"/>
              <a:t>Goals: Build Trust, Address Concerns, Share Ideas</a:t>
            </a:r>
          </a:p>
          <a:p>
            <a:r>
              <a:rPr lang="en-US" sz="1500" dirty="0"/>
              <a:t>Internal &amp; External</a:t>
            </a:r>
          </a:p>
          <a:p>
            <a:pPr lvl="1"/>
            <a:r>
              <a:rPr lang="en-US" sz="1500" dirty="0"/>
              <a:t>Listening to the community, and communicating results to the public essential.</a:t>
            </a:r>
          </a:p>
          <a:p>
            <a:endParaRPr lang="en-US" sz="1500" dirty="0"/>
          </a:p>
          <a:p>
            <a:r>
              <a:rPr lang="en-US" sz="1500" dirty="0"/>
              <a:t>All partners to have equal representation and involvement in all interactions, to ensure that decision-making is collaborative and takes into account all members’ point of view.</a:t>
            </a:r>
          </a:p>
        </p:txBody>
      </p:sp>
      <p:graphicFrame>
        <p:nvGraphicFramePr>
          <p:cNvPr id="6" name="Content Placeholder 4"/>
          <p:cNvGraphicFramePr>
            <a:graphicFrameLocks/>
          </p:cNvGraphicFramePr>
          <p:nvPr>
            <p:extLst>
              <p:ext uri="{D42A27DB-BD31-4B8C-83A1-F6EECF244321}">
                <p14:modId xmlns:p14="http://schemas.microsoft.com/office/powerpoint/2010/main" val="3769753112"/>
              </p:ext>
            </p:extLst>
          </p:nvPr>
        </p:nvGraphicFramePr>
        <p:xfrm>
          <a:off x="3733800" y="1118742"/>
          <a:ext cx="4495800" cy="3394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4"/>
          <p:cNvSpPr txBox="1">
            <a:spLocks/>
          </p:cNvSpPr>
          <p:nvPr/>
        </p:nvSpPr>
        <p:spPr bwMode="auto">
          <a:xfrm>
            <a:off x="4042541" y="4518578"/>
            <a:ext cx="2400300" cy="37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0" indent="0">
              <a:buNone/>
            </a:pPr>
            <a:r>
              <a:rPr lang="en-US" sz="900" kern="0" dirty="0"/>
              <a:t>Source: John Kania &amp; Mark Kramer, </a:t>
            </a:r>
          </a:p>
          <a:p>
            <a:pPr marL="0" indent="0">
              <a:buNone/>
            </a:pPr>
            <a:r>
              <a:rPr lang="en-US" sz="900" kern="0" dirty="0"/>
              <a:t>Stanford Social Innovation Review (2011)</a:t>
            </a:r>
          </a:p>
        </p:txBody>
      </p:sp>
      <p:sp>
        <p:nvSpPr>
          <p:cNvPr id="8" name="Slide Number Placeholder 3"/>
          <p:cNvSpPr>
            <a:spLocks noGrp="1"/>
          </p:cNvSpPr>
          <p:nvPr>
            <p:ph type="sldNum" sz="quarter" idx="4294967295"/>
          </p:nvPr>
        </p:nvSpPr>
        <p:spPr>
          <a:xfrm>
            <a:off x="7239000" y="4683919"/>
            <a:ext cx="419100" cy="357188"/>
          </a:xfrm>
          <a:prstGeom prst="rect">
            <a:avLst/>
          </a:prstGeom>
        </p:spPr>
        <p:txBody>
          <a:bodyPr/>
          <a:lstStyle/>
          <a:p>
            <a:pPr>
              <a:defRPr/>
            </a:pPr>
            <a:r>
              <a:rPr lang="en-US" altLang="en-US" dirty="0" smtClean="0"/>
              <a:t>43</a:t>
            </a:r>
            <a:endParaRPr lang="en-US" altLang="en-US" dirty="0"/>
          </a:p>
        </p:txBody>
      </p:sp>
      <p:sp>
        <p:nvSpPr>
          <p:cNvPr id="9"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10430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graphicEl>
                                              <a:dgm id="{0A4DA697-BF03-45D0-BBD7-F26DE2E8492B}"/>
                                            </p:graphicEl>
                                          </p:spTgt>
                                        </p:tgtEl>
                                        <p:attrNameLst>
                                          <p:attrName>style.visibility</p:attrName>
                                        </p:attrNameLst>
                                      </p:cBhvr>
                                      <p:to>
                                        <p:strVal val="visible"/>
                                      </p:to>
                                    </p:set>
                                    <p:anim calcmode="lin" valueType="num">
                                      <p:cBhvr additive="base">
                                        <p:cTn id="7" dur="500" fill="hold"/>
                                        <p:tgtEl>
                                          <p:spTgt spid="6">
                                            <p:graphicEl>
                                              <a:dgm id="{0A4DA697-BF03-45D0-BBD7-F26DE2E849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0A4DA697-BF03-45D0-BBD7-F26DE2E8492B}"/>
                                            </p:graphicEl>
                                          </p:spTgt>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graphicEl>
                                              <a:dgm id="{AEF5DEDC-1A29-4619-936A-7D033445E1AD}"/>
                                            </p:graphicEl>
                                          </p:spTgt>
                                        </p:tgtEl>
                                        <p:attrNameLst>
                                          <p:attrName>style.visibility</p:attrName>
                                        </p:attrNameLst>
                                      </p:cBhvr>
                                      <p:to>
                                        <p:strVal val="visible"/>
                                      </p:to>
                                    </p:set>
                                    <p:anim calcmode="lin" valueType="num">
                                      <p:cBhvr additive="base">
                                        <p:cTn id="11" dur="500" fill="hold"/>
                                        <p:tgtEl>
                                          <p:spTgt spid="6">
                                            <p:graphicEl>
                                              <a:dgm id="{AEF5DEDC-1A29-4619-936A-7D033445E1AD}"/>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graphicEl>
                                              <a:dgm id="{AEF5DEDC-1A29-4619-936A-7D033445E1AD}"/>
                                            </p:graphic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graphicEl>
                                              <a:dgm id="{D8F4E149-8166-491C-A932-8B4661E6F81E}"/>
                                            </p:graphicEl>
                                          </p:spTgt>
                                        </p:tgtEl>
                                        <p:attrNameLst>
                                          <p:attrName>style.visibility</p:attrName>
                                        </p:attrNameLst>
                                      </p:cBhvr>
                                      <p:to>
                                        <p:strVal val="visible"/>
                                      </p:to>
                                    </p:set>
                                    <p:anim calcmode="lin" valueType="num">
                                      <p:cBhvr additive="base">
                                        <p:cTn id="15" dur="500" fill="hold"/>
                                        <p:tgtEl>
                                          <p:spTgt spid="6">
                                            <p:graphicEl>
                                              <a:dgm id="{D8F4E149-8166-491C-A932-8B4661E6F81E}"/>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
                                            <p:graphicEl>
                                              <a:dgm id="{D8F4E149-8166-491C-A932-8B4661E6F81E}"/>
                                            </p:graphicEl>
                                          </p:spTgt>
                                        </p:tgtEl>
                                        <p:attrNameLst>
                                          <p:attrName>ppt_y</p:attrName>
                                        </p:attrNameLst>
                                      </p:cBhvr>
                                      <p:tavLst>
                                        <p:tav tm="0">
                                          <p:val>
                                            <p:strVal val="#ppt_y"/>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6">
                                            <p:graphicEl>
                                              <a:dgm id="{456594A6-045E-432C-8452-93BEAA97B968}"/>
                                            </p:graphicEl>
                                          </p:spTgt>
                                        </p:tgtEl>
                                        <p:attrNameLst>
                                          <p:attrName>style.visibility</p:attrName>
                                        </p:attrNameLst>
                                      </p:cBhvr>
                                      <p:to>
                                        <p:strVal val="visible"/>
                                      </p:to>
                                    </p:set>
                                    <p:anim calcmode="lin" valueType="num">
                                      <p:cBhvr additive="base">
                                        <p:cTn id="19" dur="500" fill="hold"/>
                                        <p:tgtEl>
                                          <p:spTgt spid="6">
                                            <p:graphicEl>
                                              <a:dgm id="{456594A6-045E-432C-8452-93BEAA97B968}"/>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graphicEl>
                                              <a:dgm id="{456594A6-045E-432C-8452-93BEAA97B968}"/>
                                            </p:graphic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6" fill="hold" grpId="0" nodeType="afterEffect">
                                  <p:stCondLst>
                                    <p:cond delay="0"/>
                                  </p:stCondLst>
                                  <p:childTnLst>
                                    <p:set>
                                      <p:cBhvr>
                                        <p:cTn id="23" dur="1" fill="hold">
                                          <p:stCondLst>
                                            <p:cond delay="0"/>
                                          </p:stCondLst>
                                        </p:cTn>
                                        <p:tgtEl>
                                          <p:spTgt spid="6">
                                            <p:graphicEl>
                                              <a:dgm id="{25100A61-4977-4691-A1AA-F83D742657BE}"/>
                                            </p:graphicEl>
                                          </p:spTgt>
                                        </p:tgtEl>
                                        <p:attrNameLst>
                                          <p:attrName>style.visibility</p:attrName>
                                        </p:attrNameLst>
                                      </p:cBhvr>
                                      <p:to>
                                        <p:strVal val="visible"/>
                                      </p:to>
                                    </p:set>
                                    <p:anim calcmode="lin" valueType="num">
                                      <p:cBhvr additive="base">
                                        <p:cTn id="24" dur="500" fill="hold"/>
                                        <p:tgtEl>
                                          <p:spTgt spid="6">
                                            <p:graphicEl>
                                              <a:dgm id="{25100A61-4977-4691-A1AA-F83D742657BE}"/>
                                            </p:graphic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
                                            <p:graphicEl>
                                              <a:dgm id="{25100A61-4977-4691-A1AA-F83D742657B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Backbone Organization</a:t>
            </a:r>
            <a:endParaRPr lang="en-US" dirty="0"/>
          </a:p>
        </p:txBody>
      </p:sp>
      <p:sp>
        <p:nvSpPr>
          <p:cNvPr id="3" name="Content Placeholder 2"/>
          <p:cNvSpPr>
            <a:spLocks noGrp="1"/>
          </p:cNvSpPr>
          <p:nvPr>
            <p:ph idx="4294967295"/>
          </p:nvPr>
        </p:nvSpPr>
        <p:spPr>
          <a:xfrm>
            <a:off x="304800" y="908146"/>
            <a:ext cx="3200400" cy="3949604"/>
          </a:xfrm>
        </p:spPr>
        <p:txBody>
          <a:bodyPr>
            <a:noAutofit/>
          </a:bodyPr>
          <a:lstStyle/>
          <a:p>
            <a:r>
              <a:rPr lang="en-US" sz="1800" dirty="0"/>
              <a:t>Six Functions</a:t>
            </a:r>
          </a:p>
          <a:p>
            <a:pPr lvl="1"/>
            <a:r>
              <a:rPr lang="en-US" sz="1500" dirty="0"/>
              <a:t>Guide Vision and Strategy</a:t>
            </a:r>
          </a:p>
          <a:p>
            <a:pPr lvl="1"/>
            <a:r>
              <a:rPr lang="en-US" sz="1500" dirty="0"/>
              <a:t>Support (not do) Aligned Activities</a:t>
            </a:r>
          </a:p>
          <a:p>
            <a:pPr lvl="1"/>
            <a:r>
              <a:rPr lang="en-US" sz="1500" dirty="0"/>
              <a:t>Establish Shared Measurement Practices</a:t>
            </a:r>
          </a:p>
          <a:p>
            <a:pPr lvl="1"/>
            <a:r>
              <a:rPr lang="en-US" sz="1500" dirty="0"/>
              <a:t>Build/Maintain Public Will                 (i.e. Social Capital)</a:t>
            </a:r>
          </a:p>
          <a:p>
            <a:pPr lvl="1"/>
            <a:r>
              <a:rPr lang="en-US" sz="1500" dirty="0"/>
              <a:t>Advance Policy</a:t>
            </a:r>
          </a:p>
          <a:p>
            <a:pPr lvl="1"/>
            <a:r>
              <a:rPr lang="en-US" sz="1500" dirty="0"/>
              <a:t>Mobilize Funding</a:t>
            </a:r>
          </a:p>
          <a:p>
            <a:r>
              <a:rPr lang="en-US" sz="1800" dirty="0"/>
              <a:t>Key Concept</a:t>
            </a:r>
          </a:p>
          <a:p>
            <a:pPr lvl="1"/>
            <a:r>
              <a:rPr lang="en-US" sz="1500" dirty="0"/>
              <a:t>Takes role of managing </a:t>
            </a:r>
            <a:r>
              <a:rPr lang="en-US" sz="1500" u="sng" dirty="0"/>
              <a:t>Collaboration</a:t>
            </a:r>
            <a:r>
              <a:rPr lang="en-US" sz="1500" dirty="0"/>
              <a:t> not </a:t>
            </a:r>
            <a:r>
              <a:rPr lang="en-US" sz="1500" u="sng" dirty="0"/>
              <a:t>Managing</a:t>
            </a:r>
            <a:r>
              <a:rPr lang="en-US" sz="1500" dirty="0"/>
              <a:t> the collaborative</a:t>
            </a:r>
          </a:p>
        </p:txBody>
      </p:sp>
      <p:graphicFrame>
        <p:nvGraphicFramePr>
          <p:cNvPr id="6" name="Content Placeholder 4"/>
          <p:cNvGraphicFramePr>
            <a:graphicFrameLocks/>
          </p:cNvGraphicFramePr>
          <p:nvPr>
            <p:extLst>
              <p:ext uri="{D42A27DB-BD31-4B8C-83A1-F6EECF244321}">
                <p14:modId xmlns:p14="http://schemas.microsoft.com/office/powerpoint/2010/main" val="1319436668"/>
              </p:ext>
            </p:extLst>
          </p:nvPr>
        </p:nvGraphicFramePr>
        <p:xfrm>
          <a:off x="3505200" y="971551"/>
          <a:ext cx="4420792"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4"/>
          <p:cNvSpPr txBox="1">
            <a:spLocks/>
          </p:cNvSpPr>
          <p:nvPr/>
        </p:nvSpPr>
        <p:spPr bwMode="auto">
          <a:xfrm>
            <a:off x="3810000" y="4552950"/>
            <a:ext cx="2400300" cy="37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0" indent="0">
              <a:buNone/>
            </a:pPr>
            <a:r>
              <a:rPr lang="en-US" sz="900" kern="0" dirty="0"/>
              <a:t>Source: John Kania &amp; Mark Kramer, </a:t>
            </a:r>
          </a:p>
          <a:p>
            <a:pPr marL="0" indent="0">
              <a:buNone/>
            </a:pPr>
            <a:r>
              <a:rPr lang="en-US" sz="900" kern="0" dirty="0"/>
              <a:t>Stanford Social Innovation Review (2011)</a:t>
            </a:r>
          </a:p>
        </p:txBody>
      </p:sp>
      <p:sp>
        <p:nvSpPr>
          <p:cNvPr id="8" name="Slide Number Placeholder 3"/>
          <p:cNvSpPr>
            <a:spLocks noGrp="1"/>
          </p:cNvSpPr>
          <p:nvPr>
            <p:ph type="sldNum" sz="quarter" idx="4294967295"/>
          </p:nvPr>
        </p:nvSpPr>
        <p:spPr>
          <a:xfrm>
            <a:off x="7239000" y="4683919"/>
            <a:ext cx="419100" cy="357188"/>
          </a:xfrm>
          <a:prstGeom prst="rect">
            <a:avLst/>
          </a:prstGeom>
        </p:spPr>
        <p:txBody>
          <a:bodyPr/>
          <a:lstStyle/>
          <a:p>
            <a:pPr>
              <a:defRPr/>
            </a:pPr>
            <a:r>
              <a:rPr lang="en-US" altLang="en-US" dirty="0" smtClean="0"/>
              <a:t>44</a:t>
            </a:r>
            <a:endParaRPr lang="en-US" altLang="en-US" dirty="0"/>
          </a:p>
        </p:txBody>
      </p:sp>
      <p:sp>
        <p:nvSpPr>
          <p:cNvPr id="9"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44958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graphicEl>
                                              <a:dgm id="{0A4DA697-BF03-45D0-BBD7-F26DE2E8492B}"/>
                                            </p:graphicEl>
                                          </p:spTgt>
                                        </p:tgtEl>
                                        <p:attrNameLst>
                                          <p:attrName>style.visibility</p:attrName>
                                        </p:attrNameLst>
                                      </p:cBhvr>
                                      <p:to>
                                        <p:strVal val="visible"/>
                                      </p:to>
                                    </p:set>
                                    <p:anim calcmode="lin" valueType="num">
                                      <p:cBhvr additive="base">
                                        <p:cTn id="7" dur="500" fill="hold"/>
                                        <p:tgtEl>
                                          <p:spTgt spid="6">
                                            <p:graphicEl>
                                              <a:dgm id="{0A4DA697-BF03-45D0-BBD7-F26DE2E849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0A4DA697-BF03-45D0-BBD7-F26DE2E8492B}"/>
                                            </p:graphicEl>
                                          </p:spTgt>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graphicEl>
                                              <a:dgm id="{AEF5DEDC-1A29-4619-936A-7D033445E1AD}"/>
                                            </p:graphicEl>
                                          </p:spTgt>
                                        </p:tgtEl>
                                        <p:attrNameLst>
                                          <p:attrName>style.visibility</p:attrName>
                                        </p:attrNameLst>
                                      </p:cBhvr>
                                      <p:to>
                                        <p:strVal val="visible"/>
                                      </p:to>
                                    </p:set>
                                    <p:anim calcmode="lin" valueType="num">
                                      <p:cBhvr additive="base">
                                        <p:cTn id="11" dur="500" fill="hold"/>
                                        <p:tgtEl>
                                          <p:spTgt spid="6">
                                            <p:graphicEl>
                                              <a:dgm id="{AEF5DEDC-1A29-4619-936A-7D033445E1AD}"/>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graphicEl>
                                              <a:dgm id="{AEF5DEDC-1A29-4619-936A-7D033445E1AD}"/>
                                            </p:graphic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graphicEl>
                                              <a:dgm id="{D8F4E149-8166-491C-A932-8B4661E6F81E}"/>
                                            </p:graphicEl>
                                          </p:spTgt>
                                        </p:tgtEl>
                                        <p:attrNameLst>
                                          <p:attrName>style.visibility</p:attrName>
                                        </p:attrNameLst>
                                      </p:cBhvr>
                                      <p:to>
                                        <p:strVal val="visible"/>
                                      </p:to>
                                    </p:set>
                                    <p:anim calcmode="lin" valueType="num">
                                      <p:cBhvr additive="base">
                                        <p:cTn id="15" dur="500" fill="hold"/>
                                        <p:tgtEl>
                                          <p:spTgt spid="6">
                                            <p:graphicEl>
                                              <a:dgm id="{D8F4E149-8166-491C-A932-8B4661E6F81E}"/>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
                                            <p:graphicEl>
                                              <a:dgm id="{D8F4E149-8166-491C-A932-8B4661E6F81E}"/>
                                            </p:graphicEl>
                                          </p:spTgt>
                                        </p:tgtEl>
                                        <p:attrNameLst>
                                          <p:attrName>ppt_y</p:attrName>
                                        </p:attrNameLst>
                                      </p:cBhvr>
                                      <p:tavLst>
                                        <p:tav tm="0">
                                          <p:val>
                                            <p:strVal val="#ppt_y"/>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6">
                                            <p:graphicEl>
                                              <a:dgm id="{456594A6-045E-432C-8452-93BEAA97B968}"/>
                                            </p:graphicEl>
                                          </p:spTgt>
                                        </p:tgtEl>
                                        <p:attrNameLst>
                                          <p:attrName>style.visibility</p:attrName>
                                        </p:attrNameLst>
                                      </p:cBhvr>
                                      <p:to>
                                        <p:strVal val="visible"/>
                                      </p:to>
                                    </p:set>
                                    <p:anim calcmode="lin" valueType="num">
                                      <p:cBhvr additive="base">
                                        <p:cTn id="19" dur="500" fill="hold"/>
                                        <p:tgtEl>
                                          <p:spTgt spid="6">
                                            <p:graphicEl>
                                              <a:dgm id="{456594A6-045E-432C-8452-93BEAA97B968}"/>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graphicEl>
                                              <a:dgm id="{456594A6-045E-432C-8452-93BEAA97B968}"/>
                                            </p:graphicEl>
                                          </p:spTgt>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6">
                                            <p:graphicEl>
                                              <a:dgm id="{25100A61-4977-4691-A1AA-F83D742657BE}"/>
                                            </p:graphicEl>
                                          </p:spTgt>
                                        </p:tgtEl>
                                        <p:attrNameLst>
                                          <p:attrName>style.visibility</p:attrName>
                                        </p:attrNameLst>
                                      </p:cBhvr>
                                      <p:to>
                                        <p:strVal val="visible"/>
                                      </p:to>
                                    </p:set>
                                    <p:anim calcmode="lin" valueType="num">
                                      <p:cBhvr additive="base">
                                        <p:cTn id="23" dur="500" fill="hold"/>
                                        <p:tgtEl>
                                          <p:spTgt spid="6">
                                            <p:graphicEl>
                                              <a:dgm id="{25100A61-4977-4691-A1AA-F83D742657BE}"/>
                                            </p:graphic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
                                            <p:graphicEl>
                                              <a:dgm id="{25100A61-4977-4691-A1AA-F83D742657B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smtClean="0"/>
              <a:t>Seminar Objectives</a:t>
            </a:r>
          </a:p>
        </p:txBody>
      </p:sp>
      <p:sp>
        <p:nvSpPr>
          <p:cNvPr id="15363" name="Content Placeholder 2"/>
          <p:cNvSpPr>
            <a:spLocks noGrp="1"/>
          </p:cNvSpPr>
          <p:nvPr>
            <p:ph idx="1"/>
          </p:nvPr>
        </p:nvSpPr>
        <p:spPr>
          <a:xfrm>
            <a:off x="152400" y="1143000"/>
            <a:ext cx="7620000" cy="3714750"/>
          </a:xfrm>
        </p:spPr>
        <p:txBody>
          <a:bodyPr/>
          <a:lstStyle/>
          <a:p>
            <a:r>
              <a:rPr lang="en-US" altLang="en-US" sz="2000" dirty="0"/>
              <a:t>Participants in this seminar will by the end be able to</a:t>
            </a:r>
            <a:r>
              <a:rPr lang="en-US" altLang="en-US" sz="2000" dirty="0" smtClean="0"/>
              <a:t>:</a:t>
            </a:r>
          </a:p>
          <a:p>
            <a:endParaRPr lang="en-US" altLang="en-US" sz="1200" dirty="0"/>
          </a:p>
          <a:p>
            <a:pPr lvl="1"/>
            <a:r>
              <a:rPr lang="en-US" altLang="en-US" sz="1800" dirty="0" smtClean="0"/>
              <a:t>Describe the association between health status and health influencing factors </a:t>
            </a:r>
            <a:r>
              <a:rPr lang="en-US" altLang="en-US" sz="1800" i="1" dirty="0" smtClean="0"/>
              <a:t>(Context)</a:t>
            </a:r>
          </a:p>
          <a:p>
            <a:pPr lvl="1"/>
            <a:r>
              <a:rPr lang="en-US" altLang="en-US" sz="1800" dirty="0" smtClean="0"/>
              <a:t>Articulate the role </a:t>
            </a:r>
            <a:r>
              <a:rPr lang="en-US" altLang="en-US" sz="1800" dirty="0"/>
              <a:t>for their organization as a member of a community-oriented, “public” health care model </a:t>
            </a:r>
            <a:r>
              <a:rPr lang="en-US" altLang="en-US" sz="1800" dirty="0" smtClean="0"/>
              <a:t>in the context of a  </a:t>
            </a:r>
            <a:r>
              <a:rPr lang="en-US" altLang="en-US" sz="1800" dirty="0"/>
              <a:t>socially-responsible healthcare system</a:t>
            </a:r>
            <a:r>
              <a:rPr lang="en-US" altLang="en-US" sz="1800" dirty="0" smtClean="0"/>
              <a:t>. </a:t>
            </a:r>
            <a:r>
              <a:rPr lang="en-US" altLang="en-US" sz="1800" i="1" dirty="0" smtClean="0"/>
              <a:t>(Strategic Governance)</a:t>
            </a:r>
            <a:endParaRPr lang="en-US" altLang="en-US" sz="1800" i="1" dirty="0"/>
          </a:p>
          <a:p>
            <a:pPr lvl="1"/>
            <a:r>
              <a:rPr lang="en-US" altLang="en-US" sz="1800" dirty="0" smtClean="0"/>
              <a:t>Understand the elements and importance of the </a:t>
            </a:r>
            <a:r>
              <a:rPr lang="en-US" altLang="en-US" sz="1800" i="1" dirty="0" smtClean="0"/>
              <a:t>Collective </a:t>
            </a:r>
            <a:r>
              <a:rPr lang="en-US" altLang="en-US" sz="1800" i="1" dirty="0"/>
              <a:t>Impact</a:t>
            </a:r>
            <a:r>
              <a:rPr lang="en-US" altLang="en-US" sz="1800" dirty="0"/>
              <a:t> </a:t>
            </a:r>
            <a:r>
              <a:rPr lang="en-US" altLang="en-US" sz="1800" dirty="0" smtClean="0"/>
              <a:t>framework to foster effective collaboration. </a:t>
            </a:r>
            <a:r>
              <a:rPr lang="en-US" altLang="en-US" sz="1800" i="1" dirty="0" smtClean="0"/>
              <a:t>(Execution)</a:t>
            </a:r>
            <a:endParaRPr lang="en-US" altLang="en-US" sz="1800" i="1" dirty="0"/>
          </a:p>
          <a:p>
            <a:pPr lvl="1"/>
            <a:r>
              <a:rPr lang="en-US" altLang="en-US" sz="1800" dirty="0" smtClean="0"/>
              <a:t>Describe the need for a new leadership mindset </a:t>
            </a:r>
            <a:r>
              <a:rPr lang="en-US" altLang="en-US" sz="1800" dirty="0"/>
              <a:t>in building lasting strategic collaborations with partners outside the </a:t>
            </a:r>
            <a:r>
              <a:rPr lang="en-US" altLang="en-US" sz="1800" dirty="0" smtClean="0"/>
              <a:t>“4 walls” </a:t>
            </a:r>
            <a:r>
              <a:rPr lang="en-US" altLang="en-US" sz="1800" dirty="0"/>
              <a:t>of the healthcare system</a:t>
            </a:r>
            <a:r>
              <a:rPr lang="en-US" altLang="en-US" sz="1800" dirty="0" smtClean="0"/>
              <a:t>. </a:t>
            </a:r>
            <a:r>
              <a:rPr lang="en-US" altLang="en-US" sz="1800" i="1" dirty="0" smtClean="0"/>
              <a:t>(Leading)</a:t>
            </a:r>
            <a:endParaRPr lang="en-US" altLang="en-US" sz="1800" i="1" dirty="0"/>
          </a:p>
        </p:txBody>
      </p:sp>
      <p:sp>
        <p:nvSpPr>
          <p:cNvPr id="2" name="Slide Number Placeholder 1"/>
          <p:cNvSpPr>
            <a:spLocks noGrp="1"/>
          </p:cNvSpPr>
          <p:nvPr>
            <p:ph type="sldNum" sz="quarter" idx="10"/>
          </p:nvPr>
        </p:nvSpPr>
        <p:spPr/>
        <p:txBody>
          <a:bodyPr/>
          <a:lstStyle/>
          <a:p>
            <a:pPr>
              <a:defRPr/>
            </a:pPr>
            <a:fld id="{AE51485D-9C4F-488D-B333-61AFC303707E}" type="slidenum">
              <a:rPr lang="en-US" smtClean="0"/>
              <a:pPr>
                <a:defRPr/>
              </a:pPr>
              <a:t>5</a:t>
            </a:fld>
            <a:endParaRPr lang="en-US" dirty="0"/>
          </a:p>
        </p:txBody>
      </p:sp>
      <p:sp>
        <p:nvSpPr>
          <p:cNvPr id="5"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4301161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0423988-DF86-4D47-B165-46B904D15D12}" type="slidenum">
              <a:rPr lang="en-US" altLang="en-US" smtClean="0"/>
              <a:pPr>
                <a:defRPr/>
              </a:pPr>
              <a:t>50</a:t>
            </a:fld>
            <a:endParaRPr lang="en-US" altLang="en-US" dirty="0"/>
          </a:p>
        </p:txBody>
      </p:sp>
      <p:pic>
        <p:nvPicPr>
          <p:cNvPr id="4" name="Picture 3"/>
          <p:cNvPicPr>
            <a:picLocks noChangeAspect="1"/>
          </p:cNvPicPr>
          <p:nvPr/>
        </p:nvPicPr>
        <p:blipFill>
          <a:blip r:embed="rId2"/>
          <a:stretch>
            <a:fillRect/>
          </a:stretch>
        </p:blipFill>
        <p:spPr>
          <a:xfrm>
            <a:off x="152400" y="0"/>
            <a:ext cx="7403461" cy="4539073"/>
          </a:xfrm>
          <a:prstGeom prst="rect">
            <a:avLst/>
          </a:prstGeom>
        </p:spPr>
      </p:pic>
      <p:pic>
        <p:nvPicPr>
          <p:cNvPr id="5" name="Picture 4"/>
          <p:cNvPicPr>
            <a:picLocks noChangeAspect="1"/>
          </p:cNvPicPr>
          <p:nvPr/>
        </p:nvPicPr>
        <p:blipFill>
          <a:blip r:embed="rId3"/>
          <a:stretch>
            <a:fillRect/>
          </a:stretch>
        </p:blipFill>
        <p:spPr>
          <a:xfrm>
            <a:off x="4229100" y="4629413"/>
            <a:ext cx="3049715" cy="466200"/>
          </a:xfrm>
          <a:prstGeom prst="rect">
            <a:avLst/>
          </a:prstGeom>
        </p:spPr>
      </p:pic>
      <p:sp>
        <p:nvSpPr>
          <p:cNvPr id="2" name="Footer Placeholder 1"/>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13542734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978"/>
            <a:ext cx="7353300" cy="651272"/>
          </a:xfrm>
        </p:spPr>
        <p:txBody>
          <a:bodyPr/>
          <a:lstStyle/>
          <a:p>
            <a:r>
              <a:rPr lang="en-US" sz="2400" dirty="0"/>
              <a:t>Baltimore CONNECT</a:t>
            </a:r>
            <a:r>
              <a:rPr lang="en-US" sz="2000" dirty="0"/>
              <a:t>: A Backbone Organization example</a:t>
            </a:r>
          </a:p>
        </p:txBody>
      </p:sp>
      <p:sp>
        <p:nvSpPr>
          <p:cNvPr id="3" name="Content Placeholder 2"/>
          <p:cNvSpPr>
            <a:spLocks noGrp="1"/>
          </p:cNvSpPr>
          <p:nvPr>
            <p:ph sz="half" idx="1"/>
          </p:nvPr>
        </p:nvSpPr>
        <p:spPr>
          <a:xfrm>
            <a:off x="152400" y="1028701"/>
            <a:ext cx="4953000" cy="3857030"/>
          </a:xfrm>
        </p:spPr>
        <p:txBody>
          <a:bodyPr>
            <a:noAutofit/>
          </a:bodyPr>
          <a:lstStyle/>
          <a:p>
            <a:r>
              <a:rPr lang="en-US" sz="1600" u="sng" dirty="0"/>
              <a:t>Baltimore </a:t>
            </a:r>
            <a:r>
              <a:rPr lang="en-US" sz="1600" dirty="0" smtClean="0"/>
              <a:t>CONNECT: originally funded under a 3-year PCORI grant was a pilot partnership </a:t>
            </a:r>
            <a:r>
              <a:rPr lang="en-US" sz="1600" dirty="0"/>
              <a:t>between Johns Hopkins and select community organizations in East Baltimore.</a:t>
            </a:r>
          </a:p>
          <a:p>
            <a:pPr lvl="1"/>
            <a:r>
              <a:rPr lang="en-US" sz="1400" dirty="0" smtClean="0"/>
              <a:t>The </a:t>
            </a:r>
            <a:r>
              <a:rPr lang="en-US" sz="1400" dirty="0"/>
              <a:t>aim of this of project is to </a:t>
            </a:r>
            <a:r>
              <a:rPr lang="en-US" sz="1400" u="sng" dirty="0"/>
              <a:t>build capacity among the community organizations</a:t>
            </a:r>
            <a:r>
              <a:rPr lang="en-US" sz="1400" dirty="0"/>
              <a:t> and improve the health outcomes for East Baltimore and Southeast Baltimore residents. </a:t>
            </a:r>
          </a:p>
          <a:p>
            <a:endParaRPr lang="en-US" sz="1800" dirty="0"/>
          </a:p>
          <a:p>
            <a:r>
              <a:rPr lang="en-US" sz="1700" dirty="0"/>
              <a:t>Baltimore CONNECT is </a:t>
            </a:r>
            <a:r>
              <a:rPr lang="en-US" sz="1700" dirty="0" smtClean="0"/>
              <a:t>now a </a:t>
            </a:r>
            <a:r>
              <a:rPr lang="en-US" sz="1700" dirty="0"/>
              <a:t>501(c)(3) organization comprised of community-based organizations and the Johns Hopkins Health System to better link social and healthcare services across Baltimore.</a:t>
            </a:r>
          </a:p>
        </p:txBody>
      </p:sp>
      <p:pic>
        <p:nvPicPr>
          <p:cNvPr id="6" name="Content Placeholder 5">
            <a:hlinkClick r:id="rId3"/>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76874" y="776525"/>
            <a:ext cx="2314575" cy="1543050"/>
          </a:xfrm>
        </p:spPr>
      </p:pic>
      <p:sp>
        <p:nvSpPr>
          <p:cNvPr id="5" name="Slide Number Placeholder 4"/>
          <p:cNvSpPr>
            <a:spLocks noGrp="1"/>
          </p:cNvSpPr>
          <p:nvPr>
            <p:ph type="sldNum" sz="quarter" idx="4294967295"/>
          </p:nvPr>
        </p:nvSpPr>
        <p:spPr>
          <a:xfrm>
            <a:off x="7321180" y="4683919"/>
            <a:ext cx="336919" cy="357188"/>
          </a:xfrm>
          <a:prstGeom prst="rect">
            <a:avLst/>
          </a:prstGeom>
        </p:spPr>
        <p:txBody>
          <a:bodyPr/>
          <a:lstStyle/>
          <a:p>
            <a:pPr>
              <a:defRPr/>
            </a:pPr>
            <a:fld id="{6996255C-5620-4ACE-A4A8-B7607E3B60C1}" type="slidenum">
              <a:rPr lang="en-US" altLang="en-US" smtClean="0"/>
              <a:pPr>
                <a:defRPr/>
              </a:pPr>
              <a:t>51</a:t>
            </a:fld>
            <a:endParaRPr lang="en-US" altLang="en-US" dirty="0"/>
          </a:p>
        </p:txBody>
      </p:sp>
      <p:sp>
        <p:nvSpPr>
          <p:cNvPr id="8" name="TextBox 7"/>
          <p:cNvSpPr txBox="1"/>
          <p:nvPr/>
        </p:nvSpPr>
        <p:spPr>
          <a:xfrm>
            <a:off x="5343524" y="2423518"/>
            <a:ext cx="2581276" cy="2154436"/>
          </a:xfrm>
          <a:prstGeom prst="rect">
            <a:avLst/>
          </a:prstGeom>
          <a:noFill/>
        </p:spPr>
        <p:txBody>
          <a:bodyPr wrap="square" rtlCol="0">
            <a:spAutoFit/>
          </a:bodyPr>
          <a:lstStyle/>
          <a:p>
            <a:r>
              <a:rPr lang="en-US" sz="1200" b="1" cap="all" dirty="0"/>
              <a:t>COMMUNITY ORGANIZATIONS</a:t>
            </a:r>
            <a:endParaRPr lang="en-US" dirty="0"/>
          </a:p>
          <a:p>
            <a:pPr lvl="1"/>
            <a:r>
              <a:rPr lang="en-US" sz="1200" dirty="0"/>
              <a:t>Beans and Bread</a:t>
            </a:r>
            <a:endParaRPr lang="en-US" sz="2400" dirty="0"/>
          </a:p>
          <a:p>
            <a:pPr lvl="1"/>
            <a:r>
              <a:rPr lang="en-US" sz="1200" dirty="0"/>
              <a:t>Berea-Eastside Community </a:t>
            </a:r>
            <a:r>
              <a:rPr lang="en-US" sz="1200" dirty="0" smtClean="0"/>
              <a:t>Assoc.</a:t>
            </a:r>
            <a:endParaRPr lang="en-US" sz="2400" dirty="0"/>
          </a:p>
          <a:p>
            <a:pPr lvl="1"/>
            <a:r>
              <a:rPr lang="en-US" sz="1200" dirty="0"/>
              <a:t>Centro de la Communidad</a:t>
            </a:r>
            <a:endParaRPr lang="en-US" sz="2400" dirty="0"/>
          </a:p>
          <a:p>
            <a:pPr lvl="1"/>
            <a:r>
              <a:rPr lang="en-US" sz="1200" dirty="0"/>
              <a:t>Dee's Place</a:t>
            </a:r>
            <a:endParaRPr lang="en-US" sz="2400" dirty="0"/>
          </a:p>
          <a:p>
            <a:pPr lvl="1"/>
            <a:r>
              <a:rPr lang="en-US" sz="1200" dirty="0"/>
              <a:t>Franciscan Center</a:t>
            </a:r>
            <a:endParaRPr lang="en-US" sz="2400" dirty="0"/>
          </a:p>
          <a:p>
            <a:pPr lvl="1"/>
            <a:r>
              <a:rPr lang="en-US" sz="1200" dirty="0"/>
              <a:t>Helping Up Mission</a:t>
            </a:r>
            <a:endParaRPr lang="en-US" sz="2400" dirty="0"/>
          </a:p>
          <a:p>
            <a:pPr lvl="1"/>
            <a:r>
              <a:rPr lang="en-US" sz="1200" dirty="0"/>
              <a:t>Maryland New Directions</a:t>
            </a:r>
            <a:endParaRPr lang="en-US" sz="2400" dirty="0"/>
          </a:p>
          <a:p>
            <a:pPr lvl="1"/>
            <a:r>
              <a:rPr lang="en-US" sz="1200" dirty="0"/>
              <a:t>Moveable Feast</a:t>
            </a:r>
            <a:endParaRPr lang="en-US" sz="2400" dirty="0"/>
          </a:p>
          <a:p>
            <a:pPr lvl="1"/>
            <a:r>
              <a:rPr lang="en-US" sz="1200" dirty="0"/>
              <a:t>Roberta's House</a:t>
            </a:r>
            <a:endParaRPr lang="en-US" sz="2400" dirty="0"/>
          </a:p>
          <a:p>
            <a:pPr lvl="1"/>
            <a:r>
              <a:rPr lang="en-US" sz="1200" dirty="0"/>
              <a:t>St. Vincent de Paul Church</a:t>
            </a:r>
            <a:endParaRPr lang="en-US" sz="2400" dirty="0"/>
          </a:p>
        </p:txBody>
      </p:sp>
      <p:sp>
        <p:nvSpPr>
          <p:cNvPr id="9" name="TextBox 8"/>
          <p:cNvSpPr txBox="1"/>
          <p:nvPr/>
        </p:nvSpPr>
        <p:spPr>
          <a:xfrm>
            <a:off x="1505836" y="661109"/>
            <a:ext cx="3078087" cy="230832"/>
          </a:xfrm>
          <a:prstGeom prst="rect">
            <a:avLst/>
          </a:prstGeom>
          <a:noFill/>
        </p:spPr>
        <p:txBody>
          <a:bodyPr wrap="none" rtlCol="0">
            <a:spAutoFit/>
          </a:bodyPr>
          <a:lstStyle/>
          <a:p>
            <a:r>
              <a:rPr lang="en-US" sz="900" dirty="0"/>
              <a:t>http://www.jhsph.edu/research/affiliated-programs/baltimore-connect/</a:t>
            </a:r>
          </a:p>
        </p:txBody>
      </p:sp>
      <p:sp>
        <p:nvSpPr>
          <p:cNvPr id="10"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0649274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2400" y="133350"/>
            <a:ext cx="7848600" cy="742950"/>
          </a:xfrm>
        </p:spPr>
        <p:txBody>
          <a:bodyPr/>
          <a:lstStyle/>
          <a:p>
            <a:r>
              <a:rPr lang="en-US" altLang="en-US" dirty="0" smtClean="0"/>
              <a:t>Collective Impact</a:t>
            </a:r>
          </a:p>
        </p:txBody>
      </p:sp>
      <p:sp>
        <p:nvSpPr>
          <p:cNvPr id="22531" name="Content Placeholder 2"/>
          <p:cNvSpPr>
            <a:spLocks noGrp="1"/>
          </p:cNvSpPr>
          <p:nvPr>
            <p:ph idx="1"/>
          </p:nvPr>
        </p:nvSpPr>
        <p:spPr>
          <a:xfrm>
            <a:off x="152400" y="971550"/>
            <a:ext cx="7848600" cy="3581400"/>
          </a:xfrm>
        </p:spPr>
        <p:txBody>
          <a:bodyPr/>
          <a:lstStyle/>
          <a:p>
            <a:pPr marL="385754" indent="-385754">
              <a:buFontTx/>
              <a:buAutoNum type="arabicPeriod"/>
            </a:pPr>
            <a:r>
              <a:rPr lang="en-US" altLang="en-US" sz="1700" dirty="0"/>
              <a:t>All participants have a </a:t>
            </a:r>
            <a:r>
              <a:rPr lang="en-US" altLang="en-US" sz="1700" b="1" dirty="0">
                <a:hlinkClick r:id="rId3" tooltip="Developing a Common Agenda"/>
              </a:rPr>
              <a:t>common agenda</a:t>
            </a:r>
            <a:r>
              <a:rPr lang="en-US" altLang="en-US" sz="1700" dirty="0"/>
              <a:t> for change including a shared understanding of the problem and a joint approach to solving it through agreed upon actions.</a:t>
            </a:r>
          </a:p>
          <a:p>
            <a:pPr marL="385754" indent="-385754">
              <a:buFontTx/>
              <a:buAutoNum type="arabicPeriod"/>
            </a:pPr>
            <a:r>
              <a:rPr lang="en-US" altLang="en-US" sz="1700" dirty="0"/>
              <a:t>Collecting data and </a:t>
            </a:r>
            <a:r>
              <a:rPr lang="en-US" altLang="en-US" sz="1700" b="1" dirty="0">
                <a:hlinkClick r:id="rId4" tooltip="Developing Shared Measurement"/>
              </a:rPr>
              <a:t>measuring results consistently</a:t>
            </a:r>
            <a:r>
              <a:rPr lang="en-US" altLang="en-US" sz="1700" dirty="0">
                <a:hlinkClick r:id="rId4" tooltip="Developing Shared Measurement"/>
              </a:rPr>
              <a:t> </a:t>
            </a:r>
            <a:r>
              <a:rPr lang="en-US" altLang="en-US" sz="1700" dirty="0"/>
              <a:t>across all the participants ensures shared measurement for alignment and accountability.</a:t>
            </a:r>
          </a:p>
          <a:p>
            <a:pPr marL="385754" indent="-385754">
              <a:buFontTx/>
              <a:buAutoNum type="arabicPeriod"/>
            </a:pPr>
            <a:r>
              <a:rPr lang="en-US" altLang="en-US" sz="1700" dirty="0"/>
              <a:t>A plan of action that outlines and coordinates </a:t>
            </a:r>
            <a:r>
              <a:rPr lang="en-US" altLang="en-US" sz="1700" b="1" dirty="0">
                <a:hlinkClick r:id="rId5" tooltip="Mutually Reinforcing Activities"/>
              </a:rPr>
              <a:t>mutually reinforcing activities</a:t>
            </a:r>
            <a:r>
              <a:rPr lang="en-US" altLang="en-US" sz="1700" dirty="0"/>
              <a:t> for each participant.</a:t>
            </a:r>
          </a:p>
          <a:p>
            <a:pPr marL="385754" indent="-385754">
              <a:buFontTx/>
              <a:buAutoNum type="arabicPeriod"/>
            </a:pPr>
            <a:r>
              <a:rPr lang="en-US" altLang="en-US" sz="1700" dirty="0"/>
              <a:t>Open and </a:t>
            </a:r>
            <a:r>
              <a:rPr lang="en-US" altLang="en-US" sz="1700" b="1" dirty="0">
                <a:hlinkClick r:id="rId6" tooltip="Continuous Communication"/>
              </a:rPr>
              <a:t>continuous communication</a:t>
            </a:r>
            <a:r>
              <a:rPr lang="en-US" altLang="en-US" sz="1700" dirty="0"/>
              <a:t> is needed across the many players to build trust, assure mutual objectives, and create common motivation.</a:t>
            </a:r>
          </a:p>
          <a:p>
            <a:pPr marL="385754" indent="-385754">
              <a:buFontTx/>
              <a:buAutoNum type="arabicPeriod"/>
            </a:pPr>
            <a:r>
              <a:rPr lang="en-US" altLang="en-US" sz="1700" dirty="0"/>
              <a:t>A </a:t>
            </a:r>
            <a:r>
              <a:rPr lang="en-US" altLang="en-US" sz="1700" b="1" dirty="0">
                <a:hlinkClick r:id="rId7" tooltip="The Backbone Organisation"/>
              </a:rPr>
              <a:t>backbone organization(s)</a:t>
            </a:r>
            <a:r>
              <a:rPr lang="en-US" altLang="en-US" sz="1700" dirty="0"/>
              <a:t> goal is </a:t>
            </a:r>
            <a:r>
              <a:rPr lang="en-US" sz="1700" dirty="0"/>
              <a:t>to build coalition leadership as opposed to being the coalition leadership – energize the coalition</a:t>
            </a:r>
            <a:r>
              <a:rPr lang="en-US" altLang="en-US" sz="1700" dirty="0"/>
              <a:t> to serve the entire initiative and coordinate participating organizations and agencies.</a:t>
            </a:r>
          </a:p>
        </p:txBody>
      </p:sp>
      <p:sp>
        <p:nvSpPr>
          <p:cNvPr id="2" name="Slide Number Placeholder 1"/>
          <p:cNvSpPr>
            <a:spLocks noGrp="1"/>
          </p:cNvSpPr>
          <p:nvPr>
            <p:ph type="sldNum" sz="quarter" idx="10"/>
          </p:nvPr>
        </p:nvSpPr>
        <p:spPr>
          <a:prstGeom prst="rect">
            <a:avLst/>
          </a:prstGeom>
        </p:spPr>
        <p:txBody>
          <a:bodyPr/>
          <a:lstStyle/>
          <a:p>
            <a:pPr>
              <a:defRPr/>
            </a:pPr>
            <a:fld id="{76BAB369-6CAD-47D6-9BE1-C9D57B269005}" type="slidenum">
              <a:rPr lang="en-US" altLang="en-US" smtClean="0"/>
              <a:pPr>
                <a:defRPr/>
              </a:pPr>
              <a:t>52</a:t>
            </a:fld>
            <a:endParaRPr lang="en-US" altLang="en-US" dirty="0"/>
          </a:p>
        </p:txBody>
      </p:sp>
      <p:sp>
        <p:nvSpPr>
          <p:cNvPr id="5" name="TextBox 4"/>
          <p:cNvSpPr txBox="1">
            <a:spLocks noChangeArrowheads="1"/>
          </p:cNvSpPr>
          <p:nvPr/>
        </p:nvSpPr>
        <p:spPr bwMode="auto">
          <a:xfrm>
            <a:off x="4724400" y="4614132"/>
            <a:ext cx="2457450"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88" dirty="0"/>
              <a:t>John Kania &amp; Mark Kramer, </a:t>
            </a:r>
          </a:p>
          <a:p>
            <a:r>
              <a:rPr lang="en-US" altLang="en-US" sz="788" b="1" dirty="0">
                <a:hlinkClick r:id="rId8" tooltip="Kania and kramer"/>
              </a:rPr>
              <a:t>Stanford Social Innovation Review</a:t>
            </a:r>
            <a:r>
              <a:rPr lang="en-US" altLang="en-US" sz="788" dirty="0"/>
              <a:t> (2011)</a:t>
            </a:r>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7782846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133350"/>
            <a:ext cx="7848600" cy="857250"/>
          </a:xfrm>
        </p:spPr>
        <p:txBody>
          <a:bodyPr/>
          <a:lstStyle/>
          <a:p>
            <a:r>
              <a:rPr lang="en-US" altLang="en-US" sz="4000" dirty="0" smtClean="0"/>
              <a:t>The Power of Collaboration </a:t>
            </a:r>
            <a:r>
              <a:rPr lang="en-US" altLang="en-US" sz="2800" dirty="0" smtClean="0"/>
              <a:t>(Part 1)</a:t>
            </a:r>
          </a:p>
        </p:txBody>
      </p:sp>
      <p:sp>
        <p:nvSpPr>
          <p:cNvPr id="26627" name="Content Placeholder 2"/>
          <p:cNvSpPr>
            <a:spLocks noGrp="1"/>
          </p:cNvSpPr>
          <p:nvPr>
            <p:ph idx="1"/>
          </p:nvPr>
        </p:nvSpPr>
        <p:spPr/>
        <p:txBody>
          <a:bodyPr/>
          <a:lstStyle/>
          <a:p>
            <a:r>
              <a:rPr lang="en-US" altLang="en-US" dirty="0" smtClean="0"/>
              <a:t>Infant Mortality in Baltimore</a:t>
            </a:r>
          </a:p>
        </p:txBody>
      </p:sp>
      <p:sp>
        <p:nvSpPr>
          <p:cNvPr id="26628" name="Rectangle 3"/>
          <p:cNvSpPr>
            <a:spLocks noChangeArrowheads="1"/>
          </p:cNvSpPr>
          <p:nvPr/>
        </p:nvSpPr>
        <p:spPr bwMode="auto">
          <a:xfrm>
            <a:off x="2634093" y="1924645"/>
            <a:ext cx="481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70C0"/>
                </a:solidFill>
                <a:latin typeface="Helvetica Neue"/>
              </a:rPr>
              <a:t>“Our hope is that all of Baltimore's Babies are born at a healthy weight, full term, and ready to thrive in healthy families.”</a:t>
            </a:r>
            <a:endParaRPr lang="en-US" altLang="en-US" dirty="0">
              <a:solidFill>
                <a:srgbClr val="0070C0"/>
              </a:solidFill>
            </a:endParaRPr>
          </a:p>
        </p:txBody>
      </p:sp>
      <p:pic>
        <p:nvPicPr>
          <p:cNvPr id="26629" name="Picture 4">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648" y="2921793"/>
            <a:ext cx="369689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7202090" y="4683919"/>
            <a:ext cx="456010" cy="357188"/>
          </a:xfrm>
          <a:prstGeom prst="rect">
            <a:avLst/>
          </a:prstGeom>
        </p:spPr>
        <p:txBody>
          <a:bodyPr/>
          <a:lstStyle/>
          <a:p>
            <a:pPr>
              <a:defRPr/>
            </a:pPr>
            <a:fld id="{76BAB369-6CAD-47D6-9BE1-C9D57B269005}" type="slidenum">
              <a:rPr lang="en-US" altLang="en-US" smtClean="0"/>
              <a:pPr>
                <a:defRPr/>
              </a:pPr>
              <a:t>53</a:t>
            </a:fld>
            <a:endParaRPr lang="en-US" altLang="en-US" dirty="0"/>
          </a:p>
        </p:txBody>
      </p:sp>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5661307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Infant Mortality in Baltimore City: </a:t>
            </a:r>
            <a:br>
              <a:rPr lang="en-US" sz="3000" dirty="0"/>
            </a:br>
            <a:r>
              <a:rPr lang="en-US" sz="3000" dirty="0"/>
              <a:t>	</a:t>
            </a:r>
            <a:r>
              <a:rPr lang="en-US" sz="2700" dirty="0"/>
              <a:t>*</a:t>
            </a:r>
            <a:r>
              <a:rPr lang="en-US" sz="2400" dirty="0"/>
              <a:t>2009 reflects highest in City’s History</a:t>
            </a:r>
          </a:p>
        </p:txBody>
      </p:sp>
      <p:sp>
        <p:nvSpPr>
          <p:cNvPr id="3" name="Content Placeholder 2"/>
          <p:cNvSpPr>
            <a:spLocks noGrp="1"/>
          </p:cNvSpPr>
          <p:nvPr>
            <p:ph idx="1"/>
          </p:nvPr>
        </p:nvSpPr>
        <p:spPr>
          <a:xfrm>
            <a:off x="152400" y="1257299"/>
            <a:ext cx="4114801" cy="3426619"/>
          </a:xfrm>
        </p:spPr>
        <p:txBody>
          <a:bodyPr>
            <a:noAutofit/>
          </a:bodyPr>
          <a:lstStyle/>
          <a:p>
            <a:r>
              <a:rPr lang="en-US" sz="1400" dirty="0"/>
              <a:t>Infant Mortality Rate (IMR) - 2009</a:t>
            </a:r>
          </a:p>
          <a:p>
            <a:pPr lvl="1"/>
            <a:r>
              <a:rPr lang="en-US" sz="1100" dirty="0"/>
              <a:t>Maryland: 7.2 per 1,000 live births</a:t>
            </a:r>
          </a:p>
          <a:p>
            <a:pPr lvl="1"/>
            <a:r>
              <a:rPr lang="en-US" sz="1100" dirty="0"/>
              <a:t>Baltimore City: 13.5* per 1,000 live births</a:t>
            </a:r>
          </a:p>
          <a:p>
            <a:pPr lvl="2"/>
            <a:r>
              <a:rPr lang="en-US" sz="1000" dirty="0"/>
              <a:t>128/541 infants that died that year</a:t>
            </a:r>
          </a:p>
          <a:p>
            <a:r>
              <a:rPr lang="en-US" sz="1400" dirty="0"/>
              <a:t>Significant disparities based on race in Baltimore City</a:t>
            </a:r>
          </a:p>
          <a:p>
            <a:pPr lvl="1"/>
            <a:r>
              <a:rPr lang="en-US" sz="1100" dirty="0"/>
              <a:t>IMR (Whites): 3.5</a:t>
            </a:r>
          </a:p>
          <a:p>
            <a:pPr lvl="1"/>
            <a:r>
              <a:rPr lang="en-US" sz="1100" dirty="0"/>
              <a:t>IMR (Blacks): 18.5</a:t>
            </a:r>
          </a:p>
          <a:p>
            <a:r>
              <a:rPr lang="en-US" sz="1400" dirty="0"/>
              <a:t>IMR for Baltimore City – 2005-2009</a:t>
            </a:r>
          </a:p>
          <a:p>
            <a:pPr lvl="1"/>
            <a:r>
              <a:rPr lang="en-US" sz="1100" dirty="0"/>
              <a:t>12.1 per 1,000 live births</a:t>
            </a:r>
          </a:p>
          <a:p>
            <a:pPr lvl="2"/>
            <a:r>
              <a:rPr lang="en-US" sz="1000" dirty="0"/>
              <a:t>1.3% increase over prior 5 yr. period</a:t>
            </a:r>
          </a:p>
          <a:p>
            <a:r>
              <a:rPr lang="en-US" sz="1400" dirty="0"/>
              <a:t>Leading causes of IMR in Maryland</a:t>
            </a:r>
          </a:p>
          <a:p>
            <a:pPr lvl="1"/>
            <a:r>
              <a:rPr lang="en-US" sz="1100" dirty="0"/>
              <a:t>Short Gestation/Unspec. Low Birth Weight</a:t>
            </a:r>
          </a:p>
          <a:p>
            <a:pPr lvl="2"/>
            <a:r>
              <a:rPr lang="en-US" sz="1000" dirty="0"/>
              <a:t>Born to soon</a:t>
            </a:r>
          </a:p>
          <a:p>
            <a:pPr lvl="1"/>
            <a:r>
              <a:rPr lang="en-US" sz="1100" dirty="0"/>
              <a:t>Sleep-related Death</a:t>
            </a:r>
          </a:p>
          <a:p>
            <a:pPr lvl="2"/>
            <a:r>
              <a:rPr lang="en-US" sz="1000" dirty="0"/>
              <a:t>Not necessarily SIDS</a:t>
            </a:r>
          </a:p>
        </p:txBody>
      </p:sp>
      <p:sp>
        <p:nvSpPr>
          <p:cNvPr id="4" name="Content Placeholder 3"/>
          <p:cNvSpPr>
            <a:spLocks noGrp="1"/>
          </p:cNvSpPr>
          <p:nvPr>
            <p:ph idx="11"/>
          </p:nvPr>
        </p:nvSpPr>
        <p:spPr>
          <a:xfrm>
            <a:off x="4572000" y="4485113"/>
            <a:ext cx="2438401" cy="397609"/>
          </a:xfrm>
        </p:spPr>
        <p:txBody>
          <a:bodyPr>
            <a:noAutofit/>
          </a:bodyPr>
          <a:lstStyle/>
          <a:p>
            <a:r>
              <a:rPr lang="en-US" sz="825" dirty="0"/>
              <a:t>Source: http://www.healthybabiesbaltimore.com/uploads/file/Maryland%20State%20IMR%20report%202009.pdf</a:t>
            </a:r>
          </a:p>
        </p:txBody>
      </p:sp>
      <p:graphicFrame>
        <p:nvGraphicFramePr>
          <p:cNvPr id="8" name="Chart 7"/>
          <p:cNvGraphicFramePr/>
          <p:nvPr>
            <p:extLst>
              <p:ext uri="{D42A27DB-BD31-4B8C-83A1-F6EECF244321}">
                <p14:modId xmlns:p14="http://schemas.microsoft.com/office/powerpoint/2010/main" val="1650216168"/>
              </p:ext>
            </p:extLst>
          </p:nvPr>
        </p:nvGraphicFramePr>
        <p:xfrm>
          <a:off x="4267200" y="1257299"/>
          <a:ext cx="3733800" cy="3143251"/>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1"/>
          <p:cNvSpPr txBox="1">
            <a:spLocks/>
          </p:cNvSpPr>
          <p:nvPr/>
        </p:nvSpPr>
        <p:spPr bwMode="auto">
          <a:xfrm>
            <a:off x="6057900" y="4683919"/>
            <a:ext cx="1600200" cy="357188"/>
          </a:xfrm>
          <a:prstGeom prst="rect">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ea typeface="+mn-ea"/>
                <a:cs typeface="Calibri"/>
              </a:defRPr>
            </a:lvl1pPr>
            <a:lvl2pPr marL="749300" indent="-406400" algn="l" rtl="0" eaLnBrk="0" fontAlgn="base" hangingPunct="0">
              <a:spcBef>
                <a:spcPts val="0"/>
              </a:spcBef>
              <a:spcAft>
                <a:spcPct val="0"/>
              </a:spcAft>
              <a:buClr>
                <a:srgbClr val="B50D0D"/>
              </a:buClr>
              <a:buFont typeface="Lucida Grande"/>
              <a:buNone/>
              <a:defRPr sz="1000">
                <a:solidFill>
                  <a:schemeClr val="tx1"/>
                </a:solidFill>
                <a:latin typeface="Georgia"/>
                <a:cs typeface="Georgia"/>
              </a:defRPr>
            </a:lvl2pPr>
            <a:lvl3pPr marL="800100" indent="342900" algn="l" rtl="0" eaLnBrk="0" fontAlgn="base" hangingPunct="0">
              <a:spcBef>
                <a:spcPts val="0"/>
              </a:spcBef>
              <a:spcAft>
                <a:spcPct val="0"/>
              </a:spcAft>
              <a:buClr>
                <a:srgbClr val="B50D0D"/>
              </a:buClr>
              <a:buNone/>
              <a:defRPr sz="1000" baseline="0">
                <a:solidFill>
                  <a:schemeClr val="tx1"/>
                </a:solidFill>
                <a:latin typeface="Georgia"/>
                <a:cs typeface="Georgia"/>
              </a:defRPr>
            </a:lvl3pPr>
            <a:lvl4pPr marL="1600160" indent="-228594" algn="l" rtl="0" eaLnBrk="0" fontAlgn="base" hangingPunct="0">
              <a:spcBef>
                <a:spcPct val="20000"/>
              </a:spcBef>
              <a:spcAft>
                <a:spcPct val="0"/>
              </a:spcAft>
              <a:buClr>
                <a:srgbClr val="B50D0D"/>
              </a:buClr>
              <a:buChar char="–"/>
              <a:defRPr sz="2800">
                <a:solidFill>
                  <a:schemeClr val="tx1"/>
                </a:solidFill>
                <a:latin typeface="+mn-lt"/>
              </a:defRPr>
            </a:lvl4pPr>
            <a:lvl5pPr marL="2057349" indent="-228594" algn="l" rtl="0" eaLnBrk="0" fontAlgn="base" hangingPunct="0">
              <a:spcBef>
                <a:spcPct val="20000"/>
              </a:spcBef>
              <a:spcAft>
                <a:spcPct val="0"/>
              </a:spcAft>
              <a:buClr>
                <a:srgbClr val="B50D0D"/>
              </a:buClr>
              <a:buChar char="»"/>
              <a:defRPr sz="28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algn="r">
              <a:defRPr/>
            </a:pPr>
            <a:r>
              <a:rPr lang="en-US" altLang="en-US" sz="1050" kern="0" dirty="0">
                <a:latin typeface="+mn-lt"/>
              </a:rPr>
              <a:t>49</a:t>
            </a:r>
          </a:p>
        </p:txBody>
      </p:sp>
      <p:sp>
        <p:nvSpPr>
          <p:cNvPr id="9"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11964599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334151"/>
            <a:ext cx="4229100" cy="857250"/>
          </a:xfrm>
        </p:spPr>
        <p:txBody>
          <a:bodyPr/>
          <a:lstStyle/>
          <a:p>
            <a:r>
              <a:rPr lang="en-US" sz="3200" dirty="0"/>
              <a:t>Consider the following</a:t>
            </a:r>
          </a:p>
        </p:txBody>
      </p:sp>
      <p:sp>
        <p:nvSpPr>
          <p:cNvPr id="27651" name="Content Placeholder 2"/>
          <p:cNvSpPr>
            <a:spLocks noGrp="1"/>
          </p:cNvSpPr>
          <p:nvPr>
            <p:ph idx="1"/>
          </p:nvPr>
        </p:nvSpPr>
        <p:spPr>
          <a:xfrm>
            <a:off x="457200" y="1575194"/>
            <a:ext cx="7391400" cy="3108725"/>
          </a:xfrm>
        </p:spPr>
        <p:txBody>
          <a:bodyPr/>
          <a:lstStyle/>
          <a:p>
            <a:r>
              <a:rPr lang="en-US" altLang="en-US" sz="2000" dirty="0"/>
              <a:t>Discuss, Answer and Prepare to Share</a:t>
            </a:r>
          </a:p>
          <a:p>
            <a:endParaRPr lang="en-US" altLang="en-US" sz="2000" dirty="0"/>
          </a:p>
          <a:p>
            <a:pPr lvl="1"/>
            <a:r>
              <a:rPr lang="en-US" altLang="en-US" sz="1600" dirty="0"/>
              <a:t>Why might a Collective Impact approach be appropriate in this case</a:t>
            </a:r>
            <a:r>
              <a:rPr lang="en-US" altLang="en-US" sz="1600" dirty="0" smtClean="0"/>
              <a:t>?</a:t>
            </a:r>
            <a:endParaRPr lang="en-US" altLang="en-US" sz="1600" dirty="0"/>
          </a:p>
          <a:p>
            <a:pPr lvl="1"/>
            <a:r>
              <a:rPr lang="en-US" altLang="en-US" sz="1600" dirty="0"/>
              <a:t>What would a Collective Impact approach look like?</a:t>
            </a:r>
          </a:p>
          <a:p>
            <a:pPr lvl="2"/>
            <a:r>
              <a:rPr lang="en-US" altLang="en-US" sz="1600" dirty="0"/>
              <a:t>How can the Collective Impact framework be used to reduce infant mortality in Baltimore</a:t>
            </a:r>
            <a:r>
              <a:rPr lang="en-US" altLang="en-US" sz="1600" dirty="0" smtClean="0"/>
              <a:t>? E.g.:</a:t>
            </a:r>
            <a:endParaRPr lang="en-US" altLang="en-US" sz="1600" dirty="0"/>
          </a:p>
          <a:p>
            <a:pPr lvl="3"/>
            <a:r>
              <a:rPr lang="en-US" altLang="en-US" sz="1200" dirty="0"/>
              <a:t>Potential Partners?</a:t>
            </a:r>
          </a:p>
          <a:p>
            <a:pPr lvl="3"/>
            <a:r>
              <a:rPr lang="en-US" altLang="en-US" sz="1200" dirty="0" smtClean="0"/>
              <a:t>Potential first steps?</a:t>
            </a:r>
          </a:p>
          <a:p>
            <a:pPr lvl="3"/>
            <a:r>
              <a:rPr lang="en-US" altLang="en-US" sz="1200" dirty="0" smtClean="0"/>
              <a:t>Approaches to Communications?</a:t>
            </a:r>
          </a:p>
          <a:p>
            <a:pPr lvl="3"/>
            <a:r>
              <a:rPr lang="en-US" altLang="en-US" sz="1200" dirty="0" smtClean="0"/>
              <a:t>Possible Backbone Organization?</a:t>
            </a:r>
          </a:p>
        </p:txBody>
      </p:sp>
      <p:sp>
        <p:nvSpPr>
          <p:cNvPr id="2" name="Slide Number Placeholder 1"/>
          <p:cNvSpPr>
            <a:spLocks noGrp="1"/>
          </p:cNvSpPr>
          <p:nvPr>
            <p:ph type="sldNum" sz="quarter" idx="4294967295"/>
          </p:nvPr>
        </p:nvSpPr>
        <p:spPr>
          <a:xfrm>
            <a:off x="7239000" y="4683919"/>
            <a:ext cx="419100" cy="357188"/>
          </a:xfrm>
          <a:prstGeom prst="rect">
            <a:avLst/>
          </a:prstGeom>
        </p:spPr>
        <p:txBody>
          <a:bodyPr/>
          <a:lstStyle/>
          <a:p>
            <a:pPr>
              <a:defRPr/>
            </a:pPr>
            <a:fld id="{76BAB369-6CAD-47D6-9BE1-C9D57B269005}" type="slidenum">
              <a:rPr lang="en-US" altLang="en-US" smtClean="0"/>
              <a:pPr>
                <a:defRPr/>
              </a:pPr>
              <a:t>55</a:t>
            </a:fld>
            <a:endParaRPr lang="en-US" altLang="en-US" dirty="0"/>
          </a:p>
        </p:txBody>
      </p:sp>
      <p:pic>
        <p:nvPicPr>
          <p:cNvPr id="27652"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799"/>
            <a:ext cx="965597"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7960" y="0"/>
            <a:ext cx="1463040" cy="793242"/>
          </a:xfrm>
          <a:prstGeom prst="rect">
            <a:avLst/>
          </a:prstGeom>
        </p:spPr>
      </p:pic>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1634086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700" dirty="0"/>
              <a:t>An Example of Collaboration </a:t>
            </a:r>
            <a:br>
              <a:rPr lang="en-US" altLang="en-US" sz="2700" dirty="0"/>
            </a:br>
            <a:r>
              <a:rPr lang="en-US" altLang="en-US" sz="2700" dirty="0"/>
              <a:t>and </a:t>
            </a:r>
            <a:r>
              <a:rPr lang="en-US" altLang="en-US" sz="2700" dirty="0" smtClean="0"/>
              <a:t>a “Collective” Impact</a:t>
            </a:r>
            <a:endParaRPr lang="en-US" sz="2700" dirty="0"/>
          </a:p>
        </p:txBody>
      </p:sp>
      <p:sp>
        <p:nvSpPr>
          <p:cNvPr id="4" name="Content Placeholder 3"/>
          <p:cNvSpPr>
            <a:spLocks noGrp="1"/>
          </p:cNvSpPr>
          <p:nvPr>
            <p:ph idx="11"/>
          </p:nvPr>
        </p:nvSpPr>
        <p:spPr>
          <a:xfrm>
            <a:off x="2734612" y="4722495"/>
            <a:ext cx="2684175" cy="280036"/>
          </a:xfrm>
        </p:spPr>
        <p:txBody>
          <a:bodyPr>
            <a:normAutofit/>
          </a:bodyPr>
          <a:lstStyle/>
          <a:p>
            <a:r>
              <a:rPr lang="en-US" sz="825" dirty="0"/>
              <a:t>Source: http://www.healthybabiesbaltimore.com/home</a:t>
            </a:r>
          </a:p>
        </p:txBody>
      </p:sp>
      <p:pic>
        <p:nvPicPr>
          <p:cNvPr id="5" name="Content Placeholder 4">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91307" y="240005"/>
            <a:ext cx="2766793" cy="11655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45940" y="1340140"/>
            <a:ext cx="3442988" cy="11695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u="sng" dirty="0">
                <a:latin typeface="Helvetica Neue"/>
              </a:rPr>
              <a:t>VISION:</a:t>
            </a:r>
          </a:p>
          <a:p>
            <a:endParaRPr lang="en-US" altLang="en-US" sz="1400" dirty="0">
              <a:solidFill>
                <a:srgbClr val="0070C0"/>
              </a:solidFill>
              <a:latin typeface="Helvetica Neue"/>
            </a:endParaRPr>
          </a:p>
          <a:p>
            <a:r>
              <a:rPr lang="en-US" altLang="en-US" sz="1400" dirty="0">
                <a:solidFill>
                  <a:srgbClr val="0070C0"/>
                </a:solidFill>
                <a:latin typeface="Helvetica Neue"/>
              </a:rPr>
              <a:t>“Our hope is that all of Baltimore's Babies are born at a healthy weight, full term, and ready to thrive in healthy families.”</a:t>
            </a:r>
            <a:endParaRPr lang="en-US" altLang="en-US" sz="1400" dirty="0">
              <a:solidFill>
                <a:srgbClr val="0070C0"/>
              </a:solidFill>
            </a:endParaRPr>
          </a:p>
        </p:txBody>
      </p:sp>
      <p:sp>
        <p:nvSpPr>
          <p:cNvPr id="7" name="Rectangle 3"/>
          <p:cNvSpPr>
            <a:spLocks noChangeArrowheads="1"/>
          </p:cNvSpPr>
          <p:nvPr/>
        </p:nvSpPr>
        <p:spPr bwMode="auto">
          <a:xfrm>
            <a:off x="445940" y="2878281"/>
            <a:ext cx="3203128" cy="1569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u="sng" dirty="0">
                <a:latin typeface="Helvetica Neue"/>
              </a:rPr>
              <a:t>STRATEGY Domains:</a:t>
            </a:r>
          </a:p>
          <a:p>
            <a:pPr algn="ctr"/>
            <a:endParaRPr lang="en-US" altLang="en-US" sz="1600" dirty="0">
              <a:solidFill>
                <a:srgbClr val="0070C0"/>
              </a:solidFill>
              <a:latin typeface="Helvetica Neue"/>
            </a:endParaRPr>
          </a:p>
          <a:p>
            <a:pPr algn="ctr"/>
            <a:r>
              <a:rPr lang="en-US" altLang="en-US" sz="1600" dirty="0">
                <a:latin typeface="Helvetica Neue"/>
              </a:rPr>
              <a:t>Services</a:t>
            </a:r>
          </a:p>
          <a:p>
            <a:pPr algn="ctr"/>
            <a:r>
              <a:rPr lang="en-US" altLang="en-US" sz="1600" dirty="0">
                <a:solidFill>
                  <a:srgbClr val="0070C0"/>
                </a:solidFill>
                <a:latin typeface="Helvetica Neue"/>
              </a:rPr>
              <a:t>Policy/Systems</a:t>
            </a:r>
          </a:p>
          <a:p>
            <a:pPr algn="ctr"/>
            <a:r>
              <a:rPr lang="en-US" altLang="en-US" sz="1600" dirty="0">
                <a:latin typeface="Helvetica Neue"/>
              </a:rPr>
              <a:t>Communities</a:t>
            </a:r>
          </a:p>
          <a:p>
            <a:pPr algn="ctr"/>
            <a:r>
              <a:rPr lang="en-US" altLang="en-US" sz="1600" dirty="0">
                <a:solidFill>
                  <a:srgbClr val="0070C0"/>
                </a:solidFill>
                <a:latin typeface="Helvetica Neue"/>
              </a:rPr>
              <a:t>Families</a:t>
            </a:r>
            <a:endParaRPr lang="en-US" altLang="en-US" sz="1600" dirty="0">
              <a:solidFill>
                <a:srgbClr val="0070C0"/>
              </a:solidFill>
            </a:endParaRPr>
          </a:p>
        </p:txBody>
      </p:sp>
      <p:sp>
        <p:nvSpPr>
          <p:cNvPr id="8" name="Rectangle 3"/>
          <p:cNvSpPr>
            <a:spLocks noChangeArrowheads="1"/>
          </p:cNvSpPr>
          <p:nvPr/>
        </p:nvSpPr>
        <p:spPr bwMode="auto">
          <a:xfrm>
            <a:off x="4081243" y="1774203"/>
            <a:ext cx="3714750" cy="26776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400" u="sng" dirty="0"/>
              <a:t>APPROACH:</a:t>
            </a:r>
          </a:p>
          <a:p>
            <a:endParaRPr lang="en-US" sz="1400" u="sng" dirty="0"/>
          </a:p>
          <a:p>
            <a:pPr marL="214313" indent="-214313">
              <a:buFont typeface="Arial" panose="020B0604020202020204" pitchFamily="34" charset="0"/>
              <a:buChar char="•"/>
            </a:pPr>
            <a:r>
              <a:rPr lang="en-US" sz="1400" dirty="0"/>
              <a:t>Champions the voice of community members and clients in program planning. </a:t>
            </a:r>
          </a:p>
          <a:p>
            <a:pPr marL="214313" indent="-214313">
              <a:buFont typeface="Arial" panose="020B0604020202020204" pitchFamily="34" charset="0"/>
              <a:buChar char="•"/>
            </a:pPr>
            <a:r>
              <a:rPr lang="en-US" sz="1400" dirty="0"/>
              <a:t>Builds cross-sector coalitions for strategic planning and implementation. </a:t>
            </a:r>
          </a:p>
          <a:p>
            <a:pPr marL="214313" indent="-214313">
              <a:buFont typeface="Arial" panose="020B0604020202020204" pitchFamily="34" charset="0"/>
              <a:buChar char="•"/>
            </a:pPr>
            <a:r>
              <a:rPr lang="en-US" sz="1400" dirty="0"/>
              <a:t>Strengthens systems and streamlines interventions. </a:t>
            </a:r>
          </a:p>
          <a:p>
            <a:pPr marL="214313" indent="-214313">
              <a:buFont typeface="Arial" panose="020B0604020202020204" pitchFamily="34" charset="0"/>
              <a:buChar char="•"/>
            </a:pPr>
            <a:r>
              <a:rPr lang="en-US" sz="1400" dirty="0"/>
              <a:t>Addresses social, economic and racial inequities that affect health over a lifetime. </a:t>
            </a:r>
          </a:p>
          <a:p>
            <a:pPr marL="214313" indent="-214313">
              <a:buFont typeface="Arial" panose="020B0604020202020204" pitchFamily="34" charset="0"/>
              <a:buChar char="•"/>
            </a:pPr>
            <a:r>
              <a:rPr lang="en-US" sz="1400" dirty="0"/>
              <a:t>Aims for sustainable, evidence-based solutions and funding.</a:t>
            </a:r>
            <a:endParaRPr lang="en-US" altLang="en-US" sz="1200" dirty="0">
              <a:solidFill>
                <a:srgbClr val="0070C0"/>
              </a:solidFill>
            </a:endParaRPr>
          </a:p>
        </p:txBody>
      </p:sp>
      <p:sp>
        <p:nvSpPr>
          <p:cNvPr id="9" name="Slide Number Placeholder 1"/>
          <p:cNvSpPr txBox="1">
            <a:spLocks/>
          </p:cNvSpPr>
          <p:nvPr/>
        </p:nvSpPr>
        <p:spPr bwMode="auto">
          <a:xfrm>
            <a:off x="7315200" y="4683919"/>
            <a:ext cx="342900" cy="357188"/>
          </a:xfrm>
          <a:prstGeom prst="rect">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ea typeface="+mn-ea"/>
                <a:cs typeface="Calibri"/>
              </a:defRPr>
            </a:lvl1pPr>
            <a:lvl2pPr marL="749300" indent="-406400" algn="l" rtl="0" eaLnBrk="0" fontAlgn="base" hangingPunct="0">
              <a:spcBef>
                <a:spcPts val="0"/>
              </a:spcBef>
              <a:spcAft>
                <a:spcPct val="0"/>
              </a:spcAft>
              <a:buClr>
                <a:srgbClr val="B50D0D"/>
              </a:buClr>
              <a:buFont typeface="Lucida Grande"/>
              <a:buNone/>
              <a:defRPr sz="1000">
                <a:solidFill>
                  <a:schemeClr val="tx1"/>
                </a:solidFill>
                <a:latin typeface="Georgia"/>
                <a:cs typeface="Georgia"/>
              </a:defRPr>
            </a:lvl2pPr>
            <a:lvl3pPr marL="800100" indent="342900" algn="l" rtl="0" eaLnBrk="0" fontAlgn="base" hangingPunct="0">
              <a:spcBef>
                <a:spcPts val="0"/>
              </a:spcBef>
              <a:spcAft>
                <a:spcPct val="0"/>
              </a:spcAft>
              <a:buClr>
                <a:srgbClr val="B50D0D"/>
              </a:buClr>
              <a:buNone/>
              <a:defRPr sz="1000" baseline="0">
                <a:solidFill>
                  <a:schemeClr val="tx1"/>
                </a:solidFill>
                <a:latin typeface="Georgia"/>
                <a:cs typeface="Georgia"/>
              </a:defRPr>
            </a:lvl3pPr>
            <a:lvl4pPr marL="1600160" indent="-228594" algn="l" rtl="0" eaLnBrk="0" fontAlgn="base" hangingPunct="0">
              <a:spcBef>
                <a:spcPct val="20000"/>
              </a:spcBef>
              <a:spcAft>
                <a:spcPct val="0"/>
              </a:spcAft>
              <a:buClr>
                <a:srgbClr val="B50D0D"/>
              </a:buClr>
              <a:buChar char="–"/>
              <a:defRPr sz="2800">
                <a:solidFill>
                  <a:schemeClr val="tx1"/>
                </a:solidFill>
                <a:latin typeface="+mn-lt"/>
              </a:defRPr>
            </a:lvl4pPr>
            <a:lvl5pPr marL="2057349" indent="-228594" algn="l" rtl="0" eaLnBrk="0" fontAlgn="base" hangingPunct="0">
              <a:spcBef>
                <a:spcPct val="20000"/>
              </a:spcBef>
              <a:spcAft>
                <a:spcPct val="0"/>
              </a:spcAft>
              <a:buClr>
                <a:srgbClr val="B50D0D"/>
              </a:buClr>
              <a:buChar char="»"/>
              <a:defRPr sz="28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algn="r">
              <a:defRPr/>
            </a:pPr>
            <a:r>
              <a:rPr lang="en-US" altLang="en-US" sz="1050" kern="0" dirty="0">
                <a:latin typeface="+mn-lt"/>
              </a:rPr>
              <a:t>51</a:t>
            </a:r>
          </a:p>
        </p:txBody>
      </p:sp>
      <p:sp>
        <p:nvSpPr>
          <p:cNvPr id="10"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18092593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The </a:t>
            </a:r>
            <a:r>
              <a:rPr lang="en-US" sz="3000" dirty="0" smtClean="0"/>
              <a:t>Collaborative: Multiple </a:t>
            </a:r>
            <a:r>
              <a:rPr lang="en-US" sz="3000" dirty="0"/>
              <a:t>working groups</a:t>
            </a:r>
          </a:p>
        </p:txBody>
      </p:sp>
      <p:sp>
        <p:nvSpPr>
          <p:cNvPr id="3" name="Content Placeholder 2"/>
          <p:cNvSpPr>
            <a:spLocks noGrp="1"/>
          </p:cNvSpPr>
          <p:nvPr>
            <p:ph idx="1"/>
          </p:nvPr>
        </p:nvSpPr>
        <p:spPr/>
        <p:txBody>
          <a:bodyPr>
            <a:noAutofit/>
          </a:bodyPr>
          <a:lstStyle/>
          <a:p>
            <a:pPr>
              <a:lnSpc>
                <a:spcPct val="120000"/>
              </a:lnSpc>
              <a:spcBef>
                <a:spcPts val="450"/>
              </a:spcBef>
            </a:pPr>
            <a:r>
              <a:rPr lang="en-US" sz="1200" b="1" dirty="0"/>
              <a:t>B’more Fit for Healthy Babies Coalition</a:t>
            </a:r>
            <a:r>
              <a:rPr lang="en-US" sz="1200" dirty="0"/>
              <a:t>, to help postpartum women reach a healthy weight.</a:t>
            </a:r>
          </a:p>
          <a:p>
            <a:pPr>
              <a:lnSpc>
                <a:spcPct val="120000"/>
              </a:lnSpc>
              <a:spcBef>
                <a:spcPts val="450"/>
              </a:spcBef>
            </a:pPr>
            <a:r>
              <a:rPr lang="en-US" sz="1200" b="1" dirty="0"/>
              <a:t>Teen Pregnancy Prevention Initiative (TPPI)</a:t>
            </a:r>
            <a:r>
              <a:rPr lang="en-US" sz="1200" dirty="0"/>
              <a:t>, to reduce unintended pregnancies among teens.</a:t>
            </a:r>
          </a:p>
          <a:p>
            <a:pPr>
              <a:lnSpc>
                <a:spcPct val="120000"/>
              </a:lnSpc>
              <a:spcBef>
                <a:spcPts val="450"/>
              </a:spcBef>
            </a:pPr>
            <a:r>
              <a:rPr lang="en-US" sz="1200" b="1" dirty="0"/>
              <a:t>Youth Advisory Council, </a:t>
            </a:r>
            <a:r>
              <a:rPr lang="en-US" sz="1200" dirty="0"/>
              <a:t>to ensure a youth lens for BHB and allow for their creative voices to be heard through photo-voice and other activities.</a:t>
            </a:r>
          </a:p>
          <a:p>
            <a:pPr>
              <a:lnSpc>
                <a:spcPct val="120000"/>
              </a:lnSpc>
              <a:spcBef>
                <a:spcPts val="450"/>
              </a:spcBef>
            </a:pPr>
            <a:r>
              <a:rPr lang="en-US" sz="1200" b="1" dirty="0"/>
              <a:t>Early Entry into Prenatal Care Task Force</a:t>
            </a:r>
            <a:r>
              <a:rPr lang="en-US" sz="1200" dirty="0"/>
              <a:t>, to ensure that all women receive early and adequate prenatal care through linkages with hospital emergency departments.</a:t>
            </a:r>
          </a:p>
          <a:p>
            <a:pPr>
              <a:lnSpc>
                <a:spcPct val="120000"/>
              </a:lnSpc>
              <a:spcBef>
                <a:spcPts val="450"/>
              </a:spcBef>
            </a:pPr>
            <a:r>
              <a:rPr lang="en-US" sz="1200" b="1" dirty="0"/>
              <a:t>Family Literacy Coalition</a:t>
            </a:r>
            <a:r>
              <a:rPr lang="en-US" sz="1200" dirty="0"/>
              <a:t>, to improve school readiness in children and health literacy among adults.</a:t>
            </a:r>
          </a:p>
          <a:p>
            <a:pPr>
              <a:lnSpc>
                <a:spcPct val="120000"/>
              </a:lnSpc>
              <a:spcBef>
                <a:spcPts val="450"/>
              </a:spcBef>
            </a:pPr>
            <a:r>
              <a:rPr lang="en-US" sz="1200" b="1" dirty="0"/>
              <a:t>Preventing Substance-Exposed Pregnancy Collaborative</a:t>
            </a:r>
            <a:r>
              <a:rPr lang="en-US" sz="1200" dirty="0"/>
              <a:t>, to help women reduce risky behaviors before and during pregnancy.</a:t>
            </a:r>
          </a:p>
          <a:p>
            <a:pPr>
              <a:lnSpc>
                <a:spcPct val="120000"/>
              </a:lnSpc>
              <a:spcBef>
                <a:spcPts val="450"/>
              </a:spcBef>
            </a:pPr>
            <a:r>
              <a:rPr lang="en-US" sz="1200" b="1" dirty="0"/>
              <a:t>Equity in Birth Outcomes Coalition</a:t>
            </a:r>
            <a:r>
              <a:rPr lang="en-US" sz="1200" dirty="0"/>
              <a:t>, to improve equity and decrease disparities in infant mortality and maternal and infant health.</a:t>
            </a:r>
          </a:p>
          <a:p>
            <a:pPr>
              <a:lnSpc>
                <a:spcPct val="120000"/>
              </a:lnSpc>
              <a:spcBef>
                <a:spcPts val="450"/>
              </a:spcBef>
            </a:pPr>
            <a:r>
              <a:rPr lang="en-US" sz="1200" b="1" dirty="0"/>
              <a:t>Housing Task Force</a:t>
            </a:r>
            <a:r>
              <a:rPr lang="en-US" sz="1200" dirty="0"/>
              <a:t>, to promote better housing for pregnant women and moms</a:t>
            </a:r>
            <a:r>
              <a:rPr lang="en-US" sz="1200" dirty="0" smtClean="0"/>
              <a:t>.</a:t>
            </a:r>
            <a:endParaRPr lang="en-US" sz="1200" dirty="0"/>
          </a:p>
        </p:txBody>
      </p:sp>
      <p:sp>
        <p:nvSpPr>
          <p:cNvPr id="4" name="Content Placeholder 3"/>
          <p:cNvSpPr>
            <a:spLocks noGrp="1"/>
          </p:cNvSpPr>
          <p:nvPr>
            <p:ph idx="11"/>
          </p:nvPr>
        </p:nvSpPr>
        <p:spPr>
          <a:xfrm>
            <a:off x="2438400" y="4648693"/>
            <a:ext cx="3545615" cy="280036"/>
          </a:xfrm>
        </p:spPr>
        <p:txBody>
          <a:bodyPr/>
          <a:lstStyle/>
          <a:p>
            <a:r>
              <a:rPr lang="en-US" dirty="0"/>
              <a:t>Source: http://www.healthybabiesbaltimore.com/about-bhb/task-forces</a:t>
            </a:r>
          </a:p>
        </p:txBody>
      </p:sp>
      <p:sp>
        <p:nvSpPr>
          <p:cNvPr id="5" name="Slide Number Placeholder 1"/>
          <p:cNvSpPr txBox="1">
            <a:spLocks/>
          </p:cNvSpPr>
          <p:nvPr/>
        </p:nvSpPr>
        <p:spPr bwMode="auto">
          <a:xfrm>
            <a:off x="6057900" y="4683919"/>
            <a:ext cx="1600200" cy="357188"/>
          </a:xfrm>
          <a:prstGeom prst="rect">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ea typeface="+mn-ea"/>
                <a:cs typeface="Calibri"/>
              </a:defRPr>
            </a:lvl1pPr>
            <a:lvl2pPr marL="749300" indent="-406400" algn="l" rtl="0" eaLnBrk="0" fontAlgn="base" hangingPunct="0">
              <a:spcBef>
                <a:spcPts val="0"/>
              </a:spcBef>
              <a:spcAft>
                <a:spcPct val="0"/>
              </a:spcAft>
              <a:buClr>
                <a:srgbClr val="B50D0D"/>
              </a:buClr>
              <a:buFont typeface="Lucida Grande"/>
              <a:buNone/>
              <a:defRPr sz="1000">
                <a:solidFill>
                  <a:schemeClr val="tx1"/>
                </a:solidFill>
                <a:latin typeface="Georgia"/>
                <a:cs typeface="Georgia"/>
              </a:defRPr>
            </a:lvl2pPr>
            <a:lvl3pPr marL="800100" indent="342900" algn="l" rtl="0" eaLnBrk="0" fontAlgn="base" hangingPunct="0">
              <a:spcBef>
                <a:spcPts val="0"/>
              </a:spcBef>
              <a:spcAft>
                <a:spcPct val="0"/>
              </a:spcAft>
              <a:buClr>
                <a:srgbClr val="B50D0D"/>
              </a:buClr>
              <a:buNone/>
              <a:defRPr sz="1000" baseline="0">
                <a:solidFill>
                  <a:schemeClr val="tx1"/>
                </a:solidFill>
                <a:latin typeface="Georgia"/>
                <a:cs typeface="Georgia"/>
              </a:defRPr>
            </a:lvl3pPr>
            <a:lvl4pPr marL="1600160" indent="-228594" algn="l" rtl="0" eaLnBrk="0" fontAlgn="base" hangingPunct="0">
              <a:spcBef>
                <a:spcPct val="20000"/>
              </a:spcBef>
              <a:spcAft>
                <a:spcPct val="0"/>
              </a:spcAft>
              <a:buClr>
                <a:srgbClr val="B50D0D"/>
              </a:buClr>
              <a:buChar char="–"/>
              <a:defRPr sz="2800">
                <a:solidFill>
                  <a:schemeClr val="tx1"/>
                </a:solidFill>
                <a:latin typeface="+mn-lt"/>
              </a:defRPr>
            </a:lvl4pPr>
            <a:lvl5pPr marL="2057349" indent="-228594" algn="l" rtl="0" eaLnBrk="0" fontAlgn="base" hangingPunct="0">
              <a:spcBef>
                <a:spcPct val="20000"/>
              </a:spcBef>
              <a:spcAft>
                <a:spcPct val="0"/>
              </a:spcAft>
              <a:buClr>
                <a:srgbClr val="B50D0D"/>
              </a:buClr>
              <a:buChar char="»"/>
              <a:defRPr sz="28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algn="r">
              <a:defRPr/>
            </a:pPr>
            <a:r>
              <a:rPr lang="en-US" altLang="en-US" sz="1050" kern="0" dirty="0">
                <a:latin typeface="+mn-lt"/>
              </a:rPr>
              <a:t>52</a:t>
            </a:r>
          </a:p>
        </p:txBody>
      </p:sp>
      <p:sp>
        <p:nvSpPr>
          <p:cNvPr id="6"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22384325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Collective Impact!</a:t>
            </a:r>
            <a:br>
              <a:rPr lang="en-US" dirty="0" smtClean="0"/>
            </a:br>
            <a:r>
              <a:rPr lang="en-US" sz="1200" i="1" dirty="0"/>
              <a:t>“BHB brings together communities, organizations, and resources so that every baby might have the best start possible.”</a:t>
            </a:r>
          </a:p>
        </p:txBody>
      </p:sp>
      <p:sp>
        <p:nvSpPr>
          <p:cNvPr id="6" name="Content Placeholder 5"/>
          <p:cNvSpPr>
            <a:spLocks noGrp="1"/>
          </p:cNvSpPr>
          <p:nvPr>
            <p:ph idx="4294967295"/>
          </p:nvPr>
        </p:nvSpPr>
        <p:spPr>
          <a:xfrm>
            <a:off x="152400" y="1200151"/>
            <a:ext cx="4283869" cy="3394472"/>
          </a:xfrm>
        </p:spPr>
        <p:txBody>
          <a:bodyPr>
            <a:noAutofit/>
          </a:bodyPr>
          <a:lstStyle/>
          <a:p>
            <a:r>
              <a:rPr lang="en-US" sz="1400" dirty="0" smtClean="0"/>
              <a:t>In </a:t>
            </a:r>
            <a:r>
              <a:rPr lang="en-US" sz="1400" dirty="0"/>
              <a:t>2015 the infant mortality rate dropped to its lowest point ever in Baltimore City</a:t>
            </a:r>
            <a:r>
              <a:rPr lang="en-US" sz="1400" dirty="0" smtClean="0"/>
              <a:t>:</a:t>
            </a:r>
          </a:p>
          <a:p>
            <a:pPr lvl="1"/>
            <a:r>
              <a:rPr lang="en-US" sz="1200" dirty="0" smtClean="0"/>
              <a:t>8.4 </a:t>
            </a:r>
            <a:r>
              <a:rPr lang="en-US" sz="1200" dirty="0"/>
              <a:t>deaths per 1,000 live births – a decrease of nearly 40% since BHB’s launch in 2009. </a:t>
            </a:r>
            <a:endParaRPr lang="en-US" sz="1200" dirty="0" smtClean="0"/>
          </a:p>
          <a:p>
            <a:pPr fontAlgn="base"/>
            <a:r>
              <a:rPr lang="en-US" sz="1400" dirty="0" smtClean="0"/>
              <a:t>Sleep-related </a:t>
            </a:r>
            <a:r>
              <a:rPr lang="en-US" sz="1400" dirty="0"/>
              <a:t>infant deaths in Baltimore City have decreased by more than 50% since </a:t>
            </a:r>
            <a:r>
              <a:rPr lang="en-US" sz="1400" dirty="0" smtClean="0"/>
              <a:t>2009</a:t>
            </a:r>
          </a:p>
          <a:p>
            <a:pPr lvl="1" fontAlgn="base"/>
            <a:r>
              <a:rPr lang="en-US" sz="1200" dirty="0" smtClean="0"/>
              <a:t>from </a:t>
            </a:r>
            <a:r>
              <a:rPr lang="en-US" sz="1200" dirty="0"/>
              <a:t>27 deaths in 2009 to 13 deaths in </a:t>
            </a:r>
            <a:r>
              <a:rPr lang="en-US" sz="1200" dirty="0" smtClean="0"/>
              <a:t>2015, </a:t>
            </a:r>
            <a:r>
              <a:rPr lang="en-US" sz="1200" dirty="0"/>
              <a:t>which has greatly contributed to the decrease in the IMR</a:t>
            </a:r>
          </a:p>
          <a:p>
            <a:pPr fontAlgn="base"/>
            <a:r>
              <a:rPr lang="en-US" sz="1400" dirty="0" smtClean="0"/>
              <a:t>In 2015, racial </a:t>
            </a:r>
            <a:r>
              <a:rPr lang="en-US" sz="1400" dirty="0"/>
              <a:t>disparities between African American and white </a:t>
            </a:r>
            <a:r>
              <a:rPr lang="en-US" sz="1400" dirty="0" smtClean="0"/>
              <a:t>infant mortality </a:t>
            </a:r>
            <a:r>
              <a:rPr lang="en-US" sz="1400" dirty="0"/>
              <a:t>decreased by nearly half </a:t>
            </a:r>
            <a:r>
              <a:rPr lang="en-US" sz="1400" dirty="0" smtClean="0"/>
              <a:t>(~50%) from </a:t>
            </a:r>
            <a:r>
              <a:rPr lang="en-US" sz="1400" dirty="0"/>
              <a:t>2009 to 2015</a:t>
            </a:r>
            <a:r>
              <a:rPr lang="en-US" sz="1400" dirty="0" smtClean="0"/>
              <a:t>.</a:t>
            </a:r>
          </a:p>
          <a:p>
            <a:pPr lvl="1" fontAlgn="base"/>
            <a:r>
              <a:rPr lang="en-US" sz="1200" dirty="0" smtClean="0"/>
              <a:t>A black infant was still twice as likely </a:t>
            </a:r>
            <a:r>
              <a:rPr lang="en-US" sz="1200" dirty="0"/>
              <a:t>to die than a white </a:t>
            </a:r>
            <a:r>
              <a:rPr lang="en-US" sz="1200" dirty="0" smtClean="0"/>
              <a:t>infant.</a:t>
            </a: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3668521141"/>
              </p:ext>
            </p:extLst>
          </p:nvPr>
        </p:nvGraphicFramePr>
        <p:xfrm>
          <a:off x="4572001" y="1424013"/>
          <a:ext cx="3429000" cy="2859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idx="4294967295"/>
          </p:nvPr>
        </p:nvSpPr>
        <p:spPr>
          <a:xfrm>
            <a:off x="2514600" y="4722614"/>
            <a:ext cx="2914650" cy="279797"/>
          </a:xfrm>
        </p:spPr>
        <p:txBody>
          <a:bodyPr/>
          <a:lstStyle/>
          <a:p>
            <a:pPr marL="0" indent="0">
              <a:buNone/>
            </a:pPr>
            <a:r>
              <a:rPr lang="en-US" sz="825" dirty="0"/>
              <a:t>Source: http://www.healthybabiesbaltimore.com/about-bhb</a:t>
            </a:r>
          </a:p>
        </p:txBody>
      </p:sp>
      <p:sp>
        <p:nvSpPr>
          <p:cNvPr id="10" name="TextBox 9"/>
          <p:cNvSpPr txBox="1"/>
          <p:nvPr/>
        </p:nvSpPr>
        <p:spPr>
          <a:xfrm>
            <a:off x="4773659" y="1054681"/>
            <a:ext cx="3313728" cy="369332"/>
          </a:xfrm>
          <a:prstGeom prst="rect">
            <a:avLst/>
          </a:prstGeom>
          <a:noFill/>
        </p:spPr>
        <p:txBody>
          <a:bodyPr wrap="none" rtlCol="0">
            <a:spAutoFit/>
          </a:bodyPr>
          <a:lstStyle/>
          <a:p>
            <a:r>
              <a:rPr lang="en-US" dirty="0" smtClean="0"/>
              <a:t>Infant Mortality Rate in Baltimore City</a:t>
            </a:r>
            <a:endParaRPr lang="en-US" dirty="0"/>
          </a:p>
        </p:txBody>
      </p:sp>
      <p:sp>
        <p:nvSpPr>
          <p:cNvPr id="11" name="TextBox 10"/>
          <p:cNvSpPr txBox="1"/>
          <p:nvPr/>
        </p:nvSpPr>
        <p:spPr>
          <a:xfrm>
            <a:off x="5742704" y="4237915"/>
            <a:ext cx="987771" cy="219291"/>
          </a:xfrm>
          <a:prstGeom prst="rect">
            <a:avLst/>
          </a:prstGeom>
          <a:noFill/>
        </p:spPr>
        <p:txBody>
          <a:bodyPr wrap="none" rtlCol="0">
            <a:spAutoFit/>
          </a:bodyPr>
          <a:lstStyle/>
          <a:p>
            <a:r>
              <a:rPr lang="en-US" sz="825" dirty="0"/>
              <a:t>Per 1,000 Live Births</a:t>
            </a:r>
          </a:p>
        </p:txBody>
      </p:sp>
      <p:sp>
        <p:nvSpPr>
          <p:cNvPr id="8" name="Slide Number Placeholder 1"/>
          <p:cNvSpPr>
            <a:spLocks noGrp="1"/>
          </p:cNvSpPr>
          <p:nvPr>
            <p:ph type="sldNum" sz="quarter" idx="4294967295"/>
          </p:nvPr>
        </p:nvSpPr>
        <p:spPr>
          <a:xfrm>
            <a:off x="7239000" y="4683919"/>
            <a:ext cx="419100" cy="357188"/>
          </a:xfrm>
          <a:prstGeom prst="rect">
            <a:avLst/>
          </a:prstGeom>
        </p:spPr>
        <p:txBody>
          <a:bodyPr/>
          <a:lstStyle/>
          <a:p>
            <a:pPr>
              <a:defRPr/>
            </a:pPr>
            <a:r>
              <a:rPr lang="en-US" altLang="en-US" dirty="0" smtClean="0"/>
              <a:t>53</a:t>
            </a:r>
            <a:endParaRPr lang="en-US" altLang="en-US" dirty="0"/>
          </a:p>
        </p:txBody>
      </p:sp>
      <p:sp>
        <p:nvSpPr>
          <p:cNvPr id="3" name="TextBox 2"/>
          <p:cNvSpPr txBox="1"/>
          <p:nvPr/>
        </p:nvSpPr>
        <p:spPr>
          <a:xfrm>
            <a:off x="2631689" y="4360753"/>
            <a:ext cx="2797561" cy="646331"/>
          </a:xfrm>
          <a:prstGeom prst="rect">
            <a:avLst/>
          </a:prstGeom>
          <a:noFill/>
        </p:spPr>
        <p:txBody>
          <a:bodyPr wrap="none" rtlCol="0">
            <a:spAutoFit/>
          </a:bodyPr>
          <a:lstStyle/>
          <a:p>
            <a:r>
              <a:rPr lang="en-US" dirty="0"/>
              <a:t>2017 ~ 8.8 per 1,000 live births</a:t>
            </a:r>
          </a:p>
          <a:p>
            <a:endParaRPr lang="en-US" dirty="0"/>
          </a:p>
        </p:txBody>
      </p:sp>
      <p:sp>
        <p:nvSpPr>
          <p:cNvPr id="12"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79742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B4329AB5-13A7-450D-B5AC-C6209417D32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442742D-15EB-475A-9EF4-8479FAB0562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99CA18A7-B0D4-4A35-88F2-5811772BE8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185" y="542988"/>
            <a:ext cx="4154828" cy="642938"/>
          </a:xfrm>
        </p:spPr>
        <p:txBody>
          <a:bodyPr/>
          <a:lstStyle/>
          <a:p>
            <a:r>
              <a:rPr lang="en-US" sz="3200" dirty="0" smtClean="0"/>
              <a:t>Larimer County, CO: Dramatic Panorama, BUT….</a:t>
            </a:r>
            <a:endParaRPr lang="en-US" sz="3200" dirty="0"/>
          </a:p>
        </p:txBody>
      </p:sp>
      <p:sp>
        <p:nvSpPr>
          <p:cNvPr id="5" name="Content Placeholder 4"/>
          <p:cNvSpPr>
            <a:spLocks noGrp="1"/>
          </p:cNvSpPr>
          <p:nvPr>
            <p:ph idx="11"/>
          </p:nvPr>
        </p:nvSpPr>
        <p:spPr/>
        <p:txBody>
          <a:bodyPr>
            <a:normAutofit/>
          </a:bodyPr>
          <a:lstStyle/>
          <a:p>
            <a:r>
              <a:rPr lang="en-US" dirty="0" smtClean="0"/>
              <a:t>Source </a:t>
            </a:r>
            <a:r>
              <a:rPr lang="en-US" dirty="0"/>
              <a:t>(Graphic): </a:t>
            </a:r>
            <a:r>
              <a:rPr lang="en-US" dirty="0">
                <a:hlinkClick r:id="rId3"/>
              </a:rPr>
              <a:t>http://</a:t>
            </a:r>
            <a:r>
              <a:rPr lang="en-US" dirty="0" smtClean="0">
                <a:hlinkClick r:id="rId3"/>
              </a:rPr>
              <a:t>hin.com/blog/wp-content/uploads/2013/03/healthcare_network.jpg</a:t>
            </a:r>
            <a:endParaRPr lang="en-US" dirty="0" smtClean="0"/>
          </a:p>
          <a:p>
            <a:r>
              <a:rPr lang="en-US" dirty="0" smtClean="0"/>
              <a:t>Source: Paul Brodeur. (2008) To Improve Health and Health Care, Vol. XI. Chp. 5. Jossey-Bass. San Francisco, CA.</a:t>
            </a:r>
            <a:endParaRPr lang="en-US" dirty="0"/>
          </a:p>
        </p:txBody>
      </p:sp>
      <p:pic>
        <p:nvPicPr>
          <p:cNvPr id="7" name="Picture 6"/>
          <p:cNvPicPr>
            <a:picLocks noChangeAspect="1"/>
          </p:cNvPicPr>
          <p:nvPr/>
        </p:nvPicPr>
        <p:blipFill>
          <a:blip r:embed="rId4"/>
          <a:stretch>
            <a:fillRect/>
          </a:stretch>
        </p:blipFill>
        <p:spPr>
          <a:xfrm>
            <a:off x="4723756" y="894796"/>
            <a:ext cx="3159811" cy="18834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046020"/>
            <a:ext cx="3627701" cy="244183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343" y="3246580"/>
            <a:ext cx="2217378" cy="1479859"/>
          </a:xfrm>
          <a:prstGeom prst="rect">
            <a:avLst/>
          </a:prstGeom>
        </p:spPr>
      </p:pic>
      <p:sp>
        <p:nvSpPr>
          <p:cNvPr id="13" name="Freeform 12"/>
          <p:cNvSpPr/>
          <p:nvPr/>
        </p:nvSpPr>
        <p:spPr>
          <a:xfrm>
            <a:off x="2133600" y="2626080"/>
            <a:ext cx="3166404" cy="1393469"/>
          </a:xfrm>
          <a:custGeom>
            <a:avLst/>
            <a:gdLst>
              <a:gd name="connsiteX0" fmla="*/ 3466171 w 3466171"/>
              <a:gd name="connsiteY0" fmla="*/ 957139 h 957139"/>
              <a:gd name="connsiteX1" fmla="*/ 2003131 w 3466171"/>
              <a:gd name="connsiteY1" fmla="*/ 536 h 957139"/>
              <a:gd name="connsiteX2" fmla="*/ 1370085 w 3466171"/>
              <a:gd name="connsiteY2" fmla="*/ 816462 h 957139"/>
              <a:gd name="connsiteX3" fmla="*/ 132128 w 3466171"/>
              <a:gd name="connsiteY3" fmla="*/ 521041 h 957139"/>
              <a:gd name="connsiteX4" fmla="*/ 19586 w 3466171"/>
              <a:gd name="connsiteY4" fmla="*/ 591379 h 95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171" h="957139">
                <a:moveTo>
                  <a:pt x="3466171" y="957139"/>
                </a:moveTo>
                <a:cubicBezTo>
                  <a:pt x="2909325" y="490560"/>
                  <a:pt x="2352479" y="23982"/>
                  <a:pt x="2003131" y="536"/>
                </a:cubicBezTo>
                <a:cubicBezTo>
                  <a:pt x="1653783" y="-22910"/>
                  <a:pt x="1681919" y="729711"/>
                  <a:pt x="1370085" y="816462"/>
                </a:cubicBezTo>
                <a:cubicBezTo>
                  <a:pt x="1058251" y="903213"/>
                  <a:pt x="357211" y="558555"/>
                  <a:pt x="132128" y="521041"/>
                </a:cubicBezTo>
                <a:cubicBezTo>
                  <a:pt x="-92955" y="483527"/>
                  <a:pt x="43032" y="591379"/>
                  <a:pt x="19586" y="591379"/>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dirty="0">
              <a:solidFill>
                <a:prstClr val="white"/>
              </a:solidFill>
            </a:endParaRPr>
          </a:p>
        </p:txBody>
      </p:sp>
      <p:sp>
        <p:nvSpPr>
          <p:cNvPr id="14" name="TextBox 13"/>
          <p:cNvSpPr txBox="1"/>
          <p:nvPr/>
        </p:nvSpPr>
        <p:spPr>
          <a:xfrm>
            <a:off x="1805727" y="3342931"/>
            <a:ext cx="263534" cy="415498"/>
          </a:xfrm>
          <a:prstGeom prst="rect">
            <a:avLst/>
          </a:prstGeom>
          <a:noFill/>
          <a:ln>
            <a:solidFill>
              <a:srgbClr val="FF0000"/>
            </a:solidFill>
          </a:ln>
        </p:spPr>
        <p:txBody>
          <a:bodyPr wrap="square" rtlCol="0">
            <a:spAutoFit/>
          </a:bodyPr>
          <a:lstStyle/>
          <a:p>
            <a:pPr defTabSz="342900" fontAlgn="auto">
              <a:spcBef>
                <a:spcPts val="0"/>
              </a:spcBef>
              <a:spcAft>
                <a:spcPts val="0"/>
              </a:spcAft>
            </a:pPr>
            <a:r>
              <a:rPr lang="en-US" sz="2100" b="1" dirty="0">
                <a:solidFill>
                  <a:srgbClr val="FF0000"/>
                </a:solidFill>
                <a:latin typeface="Calibri"/>
              </a:rPr>
              <a:t>?</a:t>
            </a:r>
          </a:p>
        </p:txBody>
      </p:sp>
      <p:pic>
        <p:nvPicPr>
          <p:cNvPr id="2" name="Picture 1"/>
          <p:cNvPicPr>
            <a:picLocks noChangeAspect="1"/>
          </p:cNvPicPr>
          <p:nvPr/>
        </p:nvPicPr>
        <p:blipFill>
          <a:blip r:embed="rId7"/>
          <a:stretch>
            <a:fillRect/>
          </a:stretch>
        </p:blipFill>
        <p:spPr>
          <a:xfrm>
            <a:off x="5089943" y="49513"/>
            <a:ext cx="2427439" cy="802949"/>
          </a:xfrm>
          <a:prstGeom prst="rect">
            <a:avLst/>
          </a:prstGeom>
        </p:spPr>
      </p:pic>
      <p:sp>
        <p:nvSpPr>
          <p:cNvPr id="11" name="Slide Number Placeholder 1"/>
          <p:cNvSpPr txBox="1">
            <a:spLocks/>
          </p:cNvSpPr>
          <p:nvPr/>
        </p:nvSpPr>
        <p:spPr>
          <a:xfrm>
            <a:off x="7239000" y="4683919"/>
            <a:ext cx="419100" cy="357188"/>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altLang="en-US" dirty="0" smtClean="0"/>
              <a:t>54</a:t>
            </a:r>
            <a:endParaRPr lang="en-US" altLang="en-US" dirty="0"/>
          </a:p>
        </p:txBody>
      </p:sp>
      <p:sp>
        <p:nvSpPr>
          <p:cNvPr id="15" name="Footer Placeholder 7"/>
          <p:cNvSpPr txBox="1">
            <a:spLocks/>
          </p:cNvSpPr>
          <p:nvPr/>
        </p:nvSpPr>
        <p:spPr>
          <a:xfrm>
            <a:off x="5822250" y="4826610"/>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1611623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28600"/>
            <a:ext cx="5181600" cy="742950"/>
          </a:xfrm>
        </p:spPr>
        <p:txBody>
          <a:bodyPr>
            <a:normAutofit fontScale="90000"/>
          </a:bodyPr>
          <a:lstStyle/>
          <a:p>
            <a:r>
              <a:rPr lang="en-US" dirty="0"/>
              <a:t>Seminar </a:t>
            </a:r>
            <a:r>
              <a:rPr lang="en-US" dirty="0" smtClean="0"/>
              <a:t>Structure: </a:t>
            </a:r>
            <a:br>
              <a:rPr lang="en-US" dirty="0" smtClean="0"/>
            </a:br>
            <a:r>
              <a:rPr lang="en-US" sz="3100" i="1" dirty="0" smtClean="0"/>
              <a:t>Adult-Learning</a:t>
            </a:r>
            <a:endParaRPr lang="en-US" sz="3100" i="1" dirty="0"/>
          </a:p>
        </p:txBody>
      </p:sp>
      <p:sp>
        <p:nvSpPr>
          <p:cNvPr id="7" name="Text Placeholder 6"/>
          <p:cNvSpPr>
            <a:spLocks noGrp="1"/>
          </p:cNvSpPr>
          <p:nvPr>
            <p:ph type="body" idx="1"/>
          </p:nvPr>
        </p:nvSpPr>
        <p:spPr>
          <a:xfrm>
            <a:off x="152400" y="1352550"/>
            <a:ext cx="4343400" cy="342900"/>
          </a:xfrm>
        </p:spPr>
        <p:txBody>
          <a:bodyPr/>
          <a:lstStyle/>
          <a:p>
            <a:r>
              <a:rPr lang="en-US" dirty="0"/>
              <a:t>The </a:t>
            </a:r>
            <a:r>
              <a:rPr lang="en-US" dirty="0" smtClean="0"/>
              <a:t>Evidence</a:t>
            </a:r>
            <a:endParaRPr lang="en-US" dirty="0"/>
          </a:p>
        </p:txBody>
      </p:sp>
      <p:sp>
        <p:nvSpPr>
          <p:cNvPr id="9" name="Content Placeholder 8"/>
          <p:cNvSpPr>
            <a:spLocks noGrp="1"/>
          </p:cNvSpPr>
          <p:nvPr>
            <p:ph sz="half" idx="11"/>
          </p:nvPr>
        </p:nvSpPr>
        <p:spPr>
          <a:xfrm>
            <a:off x="76200" y="1809750"/>
            <a:ext cx="4114800" cy="3124200"/>
          </a:xfrm>
        </p:spPr>
        <p:txBody>
          <a:bodyPr>
            <a:normAutofit fontScale="62500" lnSpcReduction="20000"/>
          </a:bodyPr>
          <a:lstStyle/>
          <a:p>
            <a:r>
              <a:rPr lang="en-US" dirty="0"/>
              <a:t>Adult Education: </a:t>
            </a:r>
            <a:r>
              <a:rPr lang="en-US" sz="975" dirty="0"/>
              <a:t>Malcolm Knowles (1980)</a:t>
            </a:r>
            <a:endParaRPr lang="en-US" dirty="0"/>
          </a:p>
          <a:p>
            <a:pPr lvl="1"/>
            <a:r>
              <a:rPr lang="en-US" dirty="0"/>
              <a:t>Readiness to Learn</a:t>
            </a:r>
          </a:p>
          <a:p>
            <a:pPr lvl="2"/>
            <a:r>
              <a:rPr lang="en-US" dirty="0"/>
              <a:t>Adults become ready to learn something when they experience a need to learn it in order to cope more satisfyingly with real life tasks or problems</a:t>
            </a:r>
          </a:p>
          <a:p>
            <a:pPr lvl="1"/>
            <a:r>
              <a:rPr lang="en-US" dirty="0"/>
              <a:t>Orientation to Learning</a:t>
            </a:r>
          </a:p>
          <a:p>
            <a:pPr lvl="2"/>
            <a:r>
              <a:rPr lang="en-US" dirty="0"/>
              <a:t>Adults are performance-centered: see learning as a process of developing competencies today that can be applied to living more effectively tomorrow</a:t>
            </a:r>
          </a:p>
          <a:p>
            <a:r>
              <a:rPr lang="en-US" dirty="0"/>
              <a:t>Kirkpatrick Model for Training Evaluation </a:t>
            </a:r>
            <a:r>
              <a:rPr lang="en-US" sz="975" dirty="0"/>
              <a:t>(1954, 1975, 1994</a:t>
            </a:r>
            <a:r>
              <a:rPr lang="en-US" sz="975" dirty="0" smtClean="0"/>
              <a:t>)</a:t>
            </a:r>
            <a:endParaRPr lang="en-US" sz="975" dirty="0"/>
          </a:p>
        </p:txBody>
      </p:sp>
      <p:sp>
        <p:nvSpPr>
          <p:cNvPr id="8" name="Content Placeholder 7"/>
          <p:cNvSpPr>
            <a:spLocks noGrp="1"/>
          </p:cNvSpPr>
          <p:nvPr>
            <p:ph sz="half" idx="2"/>
          </p:nvPr>
        </p:nvSpPr>
        <p:spPr>
          <a:xfrm>
            <a:off x="4038600" y="1809750"/>
            <a:ext cx="3962400" cy="2971800"/>
          </a:xfrm>
        </p:spPr>
        <p:txBody>
          <a:bodyPr>
            <a:normAutofit fontScale="47500" lnSpcReduction="20000"/>
          </a:bodyPr>
          <a:lstStyle/>
          <a:p>
            <a:r>
              <a:rPr lang="en-US" dirty="0"/>
              <a:t>Adults define themselves based on experience, therefore, adults have more to contribute to the learning of others (i.e. peer-to-peer)</a:t>
            </a:r>
          </a:p>
          <a:p>
            <a:endParaRPr lang="en-US" dirty="0"/>
          </a:p>
          <a:p>
            <a:r>
              <a:rPr lang="en-US" dirty="0"/>
              <a:t>New learning takes on greater meaning when it can be related to past experiences (i.e. locus for learning is the learner)</a:t>
            </a:r>
          </a:p>
          <a:p>
            <a:endParaRPr lang="en-US" dirty="0"/>
          </a:p>
          <a:p>
            <a:r>
              <a:rPr lang="en-US" dirty="0"/>
              <a:t>Provide training based on, and targeted to, identified needs of learner and, in proximity to the need</a:t>
            </a:r>
          </a:p>
          <a:p>
            <a:endParaRPr lang="en-US" dirty="0"/>
          </a:p>
          <a:p>
            <a:r>
              <a:rPr lang="en-US" dirty="0"/>
              <a:t>Need to assess Reaction, Learning, Behavior, &amp; </a:t>
            </a:r>
            <a:r>
              <a:rPr lang="en-US" dirty="0" smtClean="0"/>
              <a:t>Results</a:t>
            </a:r>
            <a:endParaRPr lang="en-US" dirty="0"/>
          </a:p>
        </p:txBody>
      </p:sp>
      <p:sp>
        <p:nvSpPr>
          <p:cNvPr id="10" name="Text Placeholder 9"/>
          <p:cNvSpPr>
            <a:spLocks noGrp="1"/>
          </p:cNvSpPr>
          <p:nvPr>
            <p:ph type="body" idx="12"/>
          </p:nvPr>
        </p:nvSpPr>
        <p:spPr>
          <a:xfrm>
            <a:off x="4724400" y="1352550"/>
            <a:ext cx="4267200" cy="342900"/>
          </a:xfrm>
        </p:spPr>
        <p:txBody>
          <a:bodyPr/>
          <a:lstStyle/>
          <a:p>
            <a:r>
              <a:rPr lang="en-US" dirty="0"/>
              <a:t>Impact on </a:t>
            </a:r>
            <a:r>
              <a:rPr lang="en-US" dirty="0" smtClean="0"/>
              <a:t>Practice</a:t>
            </a:r>
            <a:endParaRPr lang="en-US" dirty="0"/>
          </a:p>
        </p:txBody>
      </p:sp>
      <p:sp>
        <p:nvSpPr>
          <p:cNvPr id="5" name="Slide Number Placeholder 4"/>
          <p:cNvSpPr>
            <a:spLocks noGrp="1"/>
          </p:cNvSpPr>
          <p:nvPr>
            <p:ph type="sldNum" sz="quarter" idx="13"/>
          </p:nvPr>
        </p:nvSpPr>
        <p:spPr/>
        <p:txBody>
          <a:bodyPr/>
          <a:lstStyle/>
          <a:p>
            <a:pPr>
              <a:defRPr/>
            </a:pPr>
            <a:fld id="{9B90A890-8A35-4F1D-B7C5-A1F57A6F841C}" type="slidenum">
              <a:rPr lang="en-US" smtClean="0"/>
              <a:pPr>
                <a:defRPr/>
              </a:pPr>
              <a:t>6</a:t>
            </a:fld>
            <a:endParaRPr lang="en-US" dirty="0"/>
          </a:p>
        </p:txBody>
      </p:sp>
      <p:sp>
        <p:nvSpPr>
          <p:cNvPr id="11" name="TextBox 10"/>
          <p:cNvSpPr txBox="1"/>
          <p:nvPr/>
        </p:nvSpPr>
        <p:spPr>
          <a:xfrm>
            <a:off x="4876800" y="156170"/>
            <a:ext cx="2813591" cy="923330"/>
          </a:xfrm>
          <a:prstGeom prst="rect">
            <a:avLst/>
          </a:prstGeom>
          <a:solidFill>
            <a:srgbClr val="FFFFCC"/>
          </a:solidFill>
          <a:ln>
            <a:solidFill>
              <a:srgbClr val="0099CC"/>
            </a:solidFill>
          </a:ln>
        </p:spPr>
        <p:txBody>
          <a:bodyPr wrap="none" rtlCol="0">
            <a:spAutoFit/>
          </a:bodyPr>
          <a:lstStyle/>
          <a:p>
            <a:pPr algn="ctr"/>
            <a:r>
              <a:rPr lang="en-US" dirty="0" smtClean="0">
                <a:solidFill>
                  <a:srgbClr val="00B050"/>
                </a:solidFill>
              </a:rPr>
              <a:t>Peer-to-Peer Learning</a:t>
            </a:r>
          </a:p>
          <a:p>
            <a:pPr algn="ctr"/>
            <a:r>
              <a:rPr lang="en-US" dirty="0" smtClean="0">
                <a:solidFill>
                  <a:srgbClr val="00B050"/>
                </a:solidFill>
              </a:rPr>
              <a:t>Experiential Collaboration</a:t>
            </a:r>
          </a:p>
          <a:p>
            <a:pPr algn="ctr"/>
            <a:r>
              <a:rPr lang="en-US" dirty="0" smtClean="0">
                <a:solidFill>
                  <a:srgbClr val="00B050"/>
                </a:solidFill>
              </a:rPr>
              <a:t>Reflection</a:t>
            </a:r>
            <a:endParaRPr lang="en-US" dirty="0">
              <a:solidFill>
                <a:srgbClr val="00B050"/>
              </a:solidFill>
            </a:endParaRPr>
          </a:p>
        </p:txBody>
      </p:sp>
      <p:sp>
        <p:nvSpPr>
          <p:cNvPr id="12"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8427803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134"/>
            <a:ext cx="8077200" cy="742950"/>
          </a:xfrm>
        </p:spPr>
        <p:txBody>
          <a:bodyPr/>
          <a:lstStyle/>
          <a:p>
            <a:r>
              <a:rPr lang="en-US" altLang="en-US" sz="4000" dirty="0"/>
              <a:t>The Power of Collaboration</a:t>
            </a:r>
            <a:r>
              <a:rPr lang="en-US" altLang="en-US" dirty="0"/>
              <a:t> </a:t>
            </a:r>
            <a:r>
              <a:rPr lang="en-US" altLang="en-US" sz="2800" dirty="0"/>
              <a:t>(Part </a:t>
            </a:r>
            <a:r>
              <a:rPr lang="en-US" altLang="en-US" sz="2800" dirty="0" smtClean="0"/>
              <a:t>2)</a:t>
            </a:r>
            <a:endParaRPr lang="en-US" sz="4000" dirty="0"/>
          </a:p>
        </p:txBody>
      </p:sp>
      <p:sp>
        <p:nvSpPr>
          <p:cNvPr id="3" name="Content Placeholder 2"/>
          <p:cNvSpPr>
            <a:spLocks noGrp="1"/>
          </p:cNvSpPr>
          <p:nvPr>
            <p:ph idx="1"/>
          </p:nvPr>
        </p:nvSpPr>
        <p:spPr>
          <a:xfrm>
            <a:off x="3720372" y="989092"/>
            <a:ext cx="4178233" cy="2545854"/>
          </a:xfrm>
        </p:spPr>
        <p:txBody>
          <a:bodyPr>
            <a:noAutofit/>
          </a:bodyPr>
          <a:lstStyle/>
          <a:p>
            <a:r>
              <a:rPr lang="en-US" sz="1600" dirty="0" smtClean="0"/>
              <a:t>1999: </a:t>
            </a:r>
            <a:r>
              <a:rPr lang="en-US" sz="1600" dirty="0"/>
              <a:t>Larimer County Mental Health </a:t>
            </a:r>
            <a:r>
              <a:rPr lang="en-US" sz="1600" dirty="0" smtClean="0"/>
              <a:t>Network was formed</a:t>
            </a:r>
          </a:p>
          <a:p>
            <a:pPr lvl="1"/>
            <a:r>
              <a:rPr lang="en-US" sz="1400" i="1" dirty="0"/>
              <a:t>members of the Network developed a </a:t>
            </a:r>
            <a:r>
              <a:rPr lang="en-US" sz="1400" i="1" u="sng" dirty="0"/>
              <a:t>long-term vision and mission statement</a:t>
            </a:r>
            <a:r>
              <a:rPr lang="en-US" sz="1400" i="1" dirty="0"/>
              <a:t> that </a:t>
            </a:r>
            <a:r>
              <a:rPr lang="en-US" sz="1400" i="1" u="sng" dirty="0"/>
              <a:t>called for a coordinated and well-funded continuum </a:t>
            </a:r>
            <a:r>
              <a:rPr lang="en-US" sz="1400" i="1" dirty="0"/>
              <a:t>of mental health and substance abuse </a:t>
            </a:r>
            <a:r>
              <a:rPr lang="en-US" sz="1400" i="1" dirty="0" smtClean="0"/>
              <a:t>services</a:t>
            </a:r>
          </a:p>
          <a:p>
            <a:r>
              <a:rPr lang="en-US" sz="1600" dirty="0" smtClean="0"/>
              <a:t>Laid </a:t>
            </a:r>
            <a:r>
              <a:rPr lang="en-US" sz="1600" dirty="0"/>
              <a:t>the groundwork for changing the system</a:t>
            </a:r>
            <a:r>
              <a:rPr lang="en-US" sz="1600" dirty="0" smtClean="0"/>
              <a:t>.	</a:t>
            </a:r>
          </a:p>
          <a:p>
            <a:pPr lvl="1"/>
            <a:r>
              <a:rPr lang="en-US" sz="1400" dirty="0" smtClean="0"/>
              <a:t>However</a:t>
            </a:r>
            <a:r>
              <a:rPr lang="en-US" sz="1400" dirty="0"/>
              <a:t>, </a:t>
            </a:r>
            <a:r>
              <a:rPr lang="en-US" sz="1400" dirty="0" smtClean="0"/>
              <a:t>members of this early network realized </a:t>
            </a:r>
            <a:r>
              <a:rPr lang="en-US" sz="1400" dirty="0"/>
              <a:t>that real change could not be achieved </a:t>
            </a:r>
            <a:r>
              <a:rPr lang="en-US" sz="1400" dirty="0" smtClean="0"/>
              <a:t>unless </a:t>
            </a:r>
            <a:r>
              <a:rPr lang="en-US" sz="1400" dirty="0"/>
              <a:t>top leaders in the </a:t>
            </a:r>
            <a:r>
              <a:rPr lang="en-US" sz="1400" dirty="0" smtClean="0"/>
              <a:t>community were engaged </a:t>
            </a:r>
            <a:r>
              <a:rPr lang="en-US" sz="1400" dirty="0"/>
              <a:t>in the development of </a:t>
            </a:r>
            <a:r>
              <a:rPr lang="en-US" sz="1400" u="sng" dirty="0"/>
              <a:t>a formal process </a:t>
            </a:r>
            <a:r>
              <a:rPr lang="en-US" sz="1400" dirty="0"/>
              <a:t>to bring it about. </a:t>
            </a:r>
            <a:endParaRPr lang="en-US" sz="1400" i="1" dirty="0"/>
          </a:p>
        </p:txBody>
      </p:sp>
      <p:sp>
        <p:nvSpPr>
          <p:cNvPr id="4" name="Content Placeholder 3"/>
          <p:cNvSpPr>
            <a:spLocks noGrp="1"/>
          </p:cNvSpPr>
          <p:nvPr>
            <p:ph idx="11"/>
          </p:nvPr>
        </p:nvSpPr>
        <p:spPr>
          <a:xfrm>
            <a:off x="417496" y="4171950"/>
            <a:ext cx="3276600" cy="280036"/>
          </a:xfrm>
        </p:spPr>
        <p:txBody>
          <a:bodyPr>
            <a:normAutofit fontScale="77500" lnSpcReduction="20000"/>
          </a:bodyPr>
          <a:lstStyle/>
          <a:p>
            <a:endParaRPr lang="en-US" dirty="0"/>
          </a:p>
          <a:p>
            <a:r>
              <a:rPr lang="en-US" dirty="0"/>
              <a:t>Source: Paul Brodeur. (2008) To Improve Health and Health Care, Vol. XI. Chp. 5. Jossey-Bass. San Francisco, CA</a:t>
            </a:r>
            <a:r>
              <a:rPr lang="en-US" dirty="0" smtClean="0"/>
              <a:t>.</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970" y="1402567"/>
            <a:ext cx="1700576" cy="1134950"/>
          </a:xfrm>
          <a:prstGeom prst="rect">
            <a:avLst/>
          </a:prstGeom>
        </p:spPr>
      </p:pic>
      <p:sp>
        <p:nvSpPr>
          <p:cNvPr id="6" name="Left Brace 5"/>
          <p:cNvSpPr/>
          <p:nvPr/>
        </p:nvSpPr>
        <p:spPr>
          <a:xfrm>
            <a:off x="3106268" y="1161404"/>
            <a:ext cx="538089" cy="161727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auto">
              <a:spcBef>
                <a:spcPts val="0"/>
              </a:spcBef>
              <a:spcAft>
                <a:spcPts val="0"/>
              </a:spcAft>
            </a:pPr>
            <a:endParaRPr lang="en-US" dirty="0">
              <a:solidFill>
                <a:prstClr val="black"/>
              </a:solidFill>
            </a:endParaRPr>
          </a:p>
        </p:txBody>
      </p:sp>
      <p:sp>
        <p:nvSpPr>
          <p:cNvPr id="7" name="TextBox 6"/>
          <p:cNvSpPr txBox="1"/>
          <p:nvPr/>
        </p:nvSpPr>
        <p:spPr>
          <a:xfrm>
            <a:off x="580736" y="2885991"/>
            <a:ext cx="2747868" cy="369332"/>
          </a:xfrm>
          <a:prstGeom prst="rect">
            <a:avLst/>
          </a:prstGeom>
          <a:noFill/>
        </p:spPr>
        <p:txBody>
          <a:bodyPr wrap="none" rtlCol="0">
            <a:spAutoFit/>
          </a:bodyPr>
          <a:lstStyle/>
          <a:p>
            <a:r>
              <a:rPr lang="en-US" dirty="0" smtClean="0"/>
              <a:t>The Collaborative takes shape</a:t>
            </a:r>
            <a:endParaRPr lang="en-US" dirty="0"/>
          </a:p>
        </p:txBody>
      </p:sp>
      <p:sp>
        <p:nvSpPr>
          <p:cNvPr id="8" name="Slide Number Placeholder 1"/>
          <p:cNvSpPr txBox="1">
            <a:spLocks/>
          </p:cNvSpPr>
          <p:nvPr/>
        </p:nvSpPr>
        <p:spPr>
          <a:xfrm>
            <a:off x="7239000" y="4683919"/>
            <a:ext cx="419100" cy="357188"/>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altLang="en-US" dirty="0" smtClean="0"/>
              <a:t>55</a:t>
            </a:r>
            <a:endParaRPr lang="en-US" altLang="en-US" dirty="0"/>
          </a:p>
        </p:txBody>
      </p:sp>
      <p:sp>
        <p:nvSpPr>
          <p:cNvPr id="9"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13454265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 Collective Approach to Mental Health and Substance Abuse in Larimer County</a:t>
            </a:r>
            <a:endParaRPr lang="en-US" sz="2800" dirty="0"/>
          </a:p>
        </p:txBody>
      </p:sp>
      <p:sp>
        <p:nvSpPr>
          <p:cNvPr id="3" name="Content Placeholder 2"/>
          <p:cNvSpPr>
            <a:spLocks noGrp="1"/>
          </p:cNvSpPr>
          <p:nvPr>
            <p:ph idx="1"/>
          </p:nvPr>
        </p:nvSpPr>
        <p:spPr/>
        <p:txBody>
          <a:bodyPr/>
          <a:lstStyle/>
          <a:p>
            <a:r>
              <a:rPr lang="en-US" sz="2000" dirty="0" smtClean="0"/>
              <a:t>Engaging relevant stakeholders at all levels</a:t>
            </a:r>
          </a:p>
          <a:p>
            <a:r>
              <a:rPr lang="en-US" sz="2000" dirty="0" smtClean="0"/>
              <a:t>Conducting a formal mental health and substance abuse planning process</a:t>
            </a:r>
          </a:p>
          <a:p>
            <a:pPr lvl="1">
              <a:buFont typeface="Wingdings" panose="05000000000000000000" pitchFamily="2" charset="2"/>
              <a:buChar char="§"/>
            </a:pPr>
            <a:r>
              <a:rPr lang="en-US" sz="1800" dirty="0" smtClean="0"/>
              <a:t>define and understand the problem</a:t>
            </a:r>
          </a:p>
          <a:p>
            <a:r>
              <a:rPr lang="en-US" sz="2000" dirty="0" smtClean="0"/>
              <a:t>Engaged the community through active involvement in planning and reported the findings back to the community</a:t>
            </a:r>
          </a:p>
          <a:p>
            <a:pPr lvl="1">
              <a:buFont typeface="Wingdings" panose="05000000000000000000" pitchFamily="2" charset="2"/>
              <a:buChar char="§"/>
            </a:pPr>
            <a:r>
              <a:rPr lang="en-US" sz="1800" dirty="0" smtClean="0"/>
              <a:t>Builds trust, credibility, and begins engaging individual accountability</a:t>
            </a:r>
          </a:p>
          <a:p>
            <a:r>
              <a:rPr lang="en-US" sz="2000" dirty="0" smtClean="0"/>
              <a:t>Established a prioritized action plan to overhaul the mental health and substance abuse services</a:t>
            </a:r>
            <a:endParaRPr lang="en-US" sz="2000" dirty="0"/>
          </a:p>
        </p:txBody>
      </p:sp>
      <p:sp>
        <p:nvSpPr>
          <p:cNvPr id="6" name="Content Placeholder 3"/>
          <p:cNvSpPr>
            <a:spLocks noGrp="1"/>
          </p:cNvSpPr>
          <p:nvPr>
            <p:ph idx="11"/>
          </p:nvPr>
        </p:nvSpPr>
        <p:spPr>
          <a:xfrm>
            <a:off x="381000" y="4272914"/>
            <a:ext cx="3276600" cy="280036"/>
          </a:xfrm>
        </p:spPr>
        <p:txBody>
          <a:bodyPr>
            <a:normAutofit fontScale="77500" lnSpcReduction="20000"/>
          </a:bodyPr>
          <a:lstStyle/>
          <a:p>
            <a:endParaRPr lang="en-US" dirty="0"/>
          </a:p>
          <a:p>
            <a:r>
              <a:rPr lang="en-US" dirty="0"/>
              <a:t>Source: Paul Brodeur. (2008) To Improve Health and Health Care, Vol. XI. Chp. 5. Jossey-Bass. San Francisco, CA</a:t>
            </a:r>
            <a:r>
              <a:rPr lang="en-US" dirty="0" smtClean="0"/>
              <a:t>.</a:t>
            </a:r>
            <a:endParaRPr lang="en-US" dirty="0"/>
          </a:p>
        </p:txBody>
      </p:sp>
      <p:sp>
        <p:nvSpPr>
          <p:cNvPr id="7" name="Slide Number Placeholder 1"/>
          <p:cNvSpPr txBox="1">
            <a:spLocks/>
          </p:cNvSpPr>
          <p:nvPr/>
        </p:nvSpPr>
        <p:spPr>
          <a:xfrm>
            <a:off x="7239000" y="4683919"/>
            <a:ext cx="419100" cy="357188"/>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altLang="en-US" dirty="0" smtClean="0"/>
              <a:t>56</a:t>
            </a:r>
            <a:endParaRPr lang="en-US" altLang="en-US" dirty="0"/>
          </a:p>
        </p:txBody>
      </p:sp>
      <p:sp>
        <p:nvSpPr>
          <p:cNvPr id="8"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26591379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 Collective Approach to Mental Health and Substance Abuse in Larimer County - Priorities</a:t>
            </a:r>
            <a:endParaRPr lang="en-US" sz="2800"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smtClean="0"/>
              <a:t>To </a:t>
            </a:r>
            <a:r>
              <a:rPr lang="en-US" dirty="0"/>
              <a:t>create an improved and integrated mental health and substance abuse information and referral </a:t>
            </a:r>
            <a:r>
              <a:rPr lang="en-US" dirty="0" smtClean="0"/>
              <a:t>system</a:t>
            </a:r>
          </a:p>
          <a:p>
            <a:pPr marL="514350" indent="-514350">
              <a:buFont typeface="+mj-lt"/>
              <a:buAutoNum type="arabicPeriod"/>
            </a:pPr>
            <a:r>
              <a:rPr lang="en-US" dirty="0" smtClean="0"/>
              <a:t>To </a:t>
            </a:r>
            <a:r>
              <a:rPr lang="en-US" dirty="0"/>
              <a:t>improve the delivery of mental health and substance abuse services to people who did not qualify for Medicaid, as well as those with low incomes who were </a:t>
            </a:r>
            <a:r>
              <a:rPr lang="en-US" dirty="0" smtClean="0"/>
              <a:t>uninsured</a:t>
            </a:r>
          </a:p>
          <a:p>
            <a:pPr marL="514350" indent="-514350">
              <a:buFont typeface="+mj-lt"/>
              <a:buAutoNum type="arabicPeriod"/>
            </a:pPr>
            <a:r>
              <a:rPr lang="en-US" dirty="0" smtClean="0"/>
              <a:t>To create </a:t>
            </a:r>
            <a:r>
              <a:rPr lang="en-US" dirty="0"/>
              <a:t>a comprehensive education plan that would lessen the stigma of asking for help in dealing with mental illness and substance abuse among the general </a:t>
            </a:r>
            <a:r>
              <a:rPr lang="en-US" dirty="0" smtClean="0"/>
              <a:t>population</a:t>
            </a:r>
          </a:p>
          <a:p>
            <a:pPr lvl="2">
              <a:buFont typeface="Wingdings" panose="05000000000000000000" pitchFamily="2" charset="2"/>
              <a:buChar char="§"/>
            </a:pPr>
            <a:r>
              <a:rPr lang="en-US" sz="2200" dirty="0" smtClean="0"/>
              <a:t>Also, educate </a:t>
            </a:r>
            <a:r>
              <a:rPr lang="en-US" sz="2200" dirty="0"/>
              <a:t>what it called “gatekeepers”—among them school personnel, law enforcement officers, clergy, judges, and employers—in how to identify the signs and symptoms of mental illness and addiction disorders and to make appropriate referrals for treatment.</a:t>
            </a:r>
          </a:p>
        </p:txBody>
      </p:sp>
      <p:sp>
        <p:nvSpPr>
          <p:cNvPr id="6" name="Content Placeholder 3"/>
          <p:cNvSpPr>
            <a:spLocks noGrp="1"/>
          </p:cNvSpPr>
          <p:nvPr>
            <p:ph idx="11"/>
          </p:nvPr>
        </p:nvSpPr>
        <p:spPr>
          <a:xfrm>
            <a:off x="381000" y="4272914"/>
            <a:ext cx="3276600" cy="280036"/>
          </a:xfrm>
        </p:spPr>
        <p:txBody>
          <a:bodyPr>
            <a:normAutofit fontScale="77500" lnSpcReduction="20000"/>
          </a:bodyPr>
          <a:lstStyle/>
          <a:p>
            <a:endParaRPr lang="en-US" dirty="0"/>
          </a:p>
          <a:p>
            <a:r>
              <a:rPr lang="en-US" dirty="0"/>
              <a:t>Source: Paul Brodeur. (2008) To Improve Health and Health Care, Vol. XI. Chp. 5. Jossey-Bass. San Francisco, CA</a:t>
            </a:r>
            <a:r>
              <a:rPr lang="en-US" dirty="0" smtClean="0"/>
              <a:t>.</a:t>
            </a:r>
            <a:endParaRPr lang="en-US" dirty="0"/>
          </a:p>
        </p:txBody>
      </p:sp>
      <p:sp>
        <p:nvSpPr>
          <p:cNvPr id="8" name="Slide Number Placeholder 1"/>
          <p:cNvSpPr txBox="1">
            <a:spLocks/>
          </p:cNvSpPr>
          <p:nvPr/>
        </p:nvSpPr>
        <p:spPr>
          <a:xfrm>
            <a:off x="7239000" y="4683919"/>
            <a:ext cx="419100" cy="357188"/>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altLang="en-US" dirty="0" smtClean="0"/>
              <a:t>57</a:t>
            </a:r>
            <a:endParaRPr lang="en-US" altLang="en-US" dirty="0"/>
          </a:p>
        </p:txBody>
      </p:sp>
      <p:sp>
        <p:nvSpPr>
          <p:cNvPr id="7"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21264709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 Collective Approach to Mental Health and Substance Abuse in Larimer County - Priorities</a:t>
            </a:r>
            <a:endParaRPr lang="en-US" sz="2800" dirty="0"/>
          </a:p>
        </p:txBody>
      </p:sp>
      <p:sp>
        <p:nvSpPr>
          <p:cNvPr id="3" name="Content Placeholder 2"/>
          <p:cNvSpPr>
            <a:spLocks noGrp="1"/>
          </p:cNvSpPr>
          <p:nvPr>
            <p:ph idx="1"/>
          </p:nvPr>
        </p:nvSpPr>
        <p:spPr>
          <a:xfrm>
            <a:off x="152400" y="1143000"/>
            <a:ext cx="7848600" cy="3486150"/>
          </a:xfrm>
        </p:spPr>
        <p:txBody>
          <a:bodyPr>
            <a:normAutofit fontScale="62500" lnSpcReduction="20000"/>
          </a:bodyPr>
          <a:lstStyle/>
          <a:p>
            <a:pPr marL="514350" indent="-514350">
              <a:buFont typeface="+mj-lt"/>
              <a:buAutoNum type="arabicPeriod" startAt="4"/>
            </a:pPr>
            <a:r>
              <a:rPr lang="en-US" dirty="0" smtClean="0"/>
              <a:t>To </a:t>
            </a:r>
            <a:r>
              <a:rPr lang="en-US" dirty="0"/>
              <a:t>create and implement an </a:t>
            </a:r>
            <a:r>
              <a:rPr lang="en-US" u="sng" dirty="0"/>
              <a:t>effective infrastructure </a:t>
            </a:r>
            <a:r>
              <a:rPr lang="en-US" dirty="0"/>
              <a:t>that would </a:t>
            </a:r>
            <a:r>
              <a:rPr lang="en-US" u="sng" dirty="0"/>
              <a:t>support their broad plan to change</a:t>
            </a:r>
            <a:r>
              <a:rPr lang="en-US" dirty="0"/>
              <a:t> the mental health and substance abuse system in Larimer County, the committee, in December 2000, created a </a:t>
            </a:r>
            <a:r>
              <a:rPr lang="en-US" b="1" u="sng" dirty="0"/>
              <a:t>consortium of existing agencies</a:t>
            </a:r>
            <a:r>
              <a:rPr lang="en-US" dirty="0"/>
              <a:t>, with headquarters adjacent to the Poudre Health Services District, </a:t>
            </a:r>
            <a:r>
              <a:rPr lang="en-US" u="sng" dirty="0"/>
              <a:t>and with funding to be provided by the Health District and Partnership members</a:t>
            </a:r>
            <a:r>
              <a:rPr lang="en-US" dirty="0"/>
              <a:t> and through outside grants</a:t>
            </a:r>
            <a:r>
              <a:rPr lang="en-US" dirty="0" smtClean="0"/>
              <a:t>.</a:t>
            </a:r>
          </a:p>
          <a:p>
            <a:pPr lvl="2"/>
            <a:endParaRPr lang="en-US" dirty="0" smtClean="0"/>
          </a:p>
          <a:p>
            <a:pPr lvl="2"/>
            <a:r>
              <a:rPr lang="en-US" dirty="0" smtClean="0"/>
              <a:t>The </a:t>
            </a:r>
            <a:r>
              <a:rPr lang="en-US" dirty="0"/>
              <a:t>consortium was called the </a:t>
            </a:r>
            <a:r>
              <a:rPr lang="en-US" u="sng" dirty="0"/>
              <a:t>Community Mental Health and Substance Abuse Partnership</a:t>
            </a:r>
            <a:r>
              <a:rPr lang="en-US" dirty="0"/>
              <a:t>, </a:t>
            </a:r>
            <a:r>
              <a:rPr lang="en-US" dirty="0" smtClean="0"/>
              <a:t>and among </a:t>
            </a:r>
            <a:r>
              <a:rPr lang="en-US" dirty="0"/>
              <a:t>its members—34 organizations and some 80 individuals over time</a:t>
            </a:r>
            <a:r>
              <a:rPr lang="en-US" dirty="0" smtClean="0"/>
              <a:t>—</a:t>
            </a:r>
          </a:p>
          <a:p>
            <a:pPr lvl="3"/>
            <a:r>
              <a:rPr lang="en-US" dirty="0"/>
              <a:t>T</a:t>
            </a:r>
            <a:r>
              <a:rPr lang="en-US" dirty="0" smtClean="0"/>
              <a:t>op </a:t>
            </a:r>
            <a:r>
              <a:rPr lang="en-US" dirty="0"/>
              <a:t>executives </a:t>
            </a:r>
            <a:r>
              <a:rPr lang="en-US" dirty="0" smtClean="0"/>
              <a:t>from all </a:t>
            </a:r>
            <a:r>
              <a:rPr lang="en-US" dirty="0"/>
              <a:t>of the major mental health and substance abuse providers in Larimer County, as well </a:t>
            </a:r>
            <a:r>
              <a:rPr lang="en-US" dirty="0" smtClean="0"/>
              <a:t>as, Leading representatives </a:t>
            </a:r>
            <a:r>
              <a:rPr lang="en-US" dirty="0"/>
              <a:t>from Colorado State University, consumer advocates, officials of the justice </a:t>
            </a:r>
            <a:r>
              <a:rPr lang="en-US" dirty="0" smtClean="0"/>
              <a:t>system, law </a:t>
            </a:r>
            <a:r>
              <a:rPr lang="en-US" dirty="0"/>
              <a:t>enforcement officers, public school personnel, and other interested parties. </a:t>
            </a:r>
          </a:p>
        </p:txBody>
      </p:sp>
      <p:sp>
        <p:nvSpPr>
          <p:cNvPr id="6" name="Content Placeholder 3"/>
          <p:cNvSpPr>
            <a:spLocks noGrp="1"/>
          </p:cNvSpPr>
          <p:nvPr>
            <p:ph idx="11"/>
          </p:nvPr>
        </p:nvSpPr>
        <p:spPr>
          <a:xfrm>
            <a:off x="990600" y="4552950"/>
            <a:ext cx="3276600" cy="280036"/>
          </a:xfrm>
        </p:spPr>
        <p:txBody>
          <a:bodyPr>
            <a:normAutofit fontScale="77500" lnSpcReduction="20000"/>
          </a:bodyPr>
          <a:lstStyle/>
          <a:p>
            <a:endParaRPr lang="en-US" dirty="0"/>
          </a:p>
          <a:p>
            <a:r>
              <a:rPr lang="en-US" dirty="0"/>
              <a:t>Source: Paul Brodeur. (2008) To Improve Health and Health Care, Vol. XI. Chp. 5. Jossey-Bass. San Francisco, CA</a:t>
            </a:r>
            <a:r>
              <a:rPr lang="en-US" dirty="0" smtClean="0"/>
              <a:t>.</a:t>
            </a:r>
            <a:endParaRPr lang="en-US" dirty="0"/>
          </a:p>
        </p:txBody>
      </p:sp>
      <p:sp>
        <p:nvSpPr>
          <p:cNvPr id="7" name="Slide Number Placeholder 1"/>
          <p:cNvSpPr txBox="1">
            <a:spLocks/>
          </p:cNvSpPr>
          <p:nvPr/>
        </p:nvSpPr>
        <p:spPr>
          <a:xfrm>
            <a:off x="7239000" y="4683919"/>
            <a:ext cx="419100" cy="357188"/>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altLang="en-US" dirty="0" smtClean="0"/>
              <a:t>58</a:t>
            </a:r>
            <a:endParaRPr lang="en-US" altLang="en-US" dirty="0"/>
          </a:p>
        </p:txBody>
      </p:sp>
      <p:sp>
        <p:nvSpPr>
          <p:cNvPr id="8"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26749711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836191443"/>
              </p:ext>
            </p:extLst>
          </p:nvPr>
        </p:nvGraphicFramePr>
        <p:xfrm>
          <a:off x="110541" y="742950"/>
          <a:ext cx="3953021" cy="2769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52400" y="133350"/>
            <a:ext cx="7848600" cy="630703"/>
          </a:xfrm>
        </p:spPr>
        <p:txBody>
          <a:bodyPr/>
          <a:lstStyle/>
          <a:p>
            <a:r>
              <a:rPr lang="en-US" sz="3200" dirty="0" smtClean="0"/>
              <a:t>The Partnership and Collective Impact</a:t>
            </a:r>
            <a:endParaRPr lang="en-US" sz="3200" dirty="0"/>
          </a:p>
        </p:txBody>
      </p:sp>
      <p:sp>
        <p:nvSpPr>
          <p:cNvPr id="3" name="Content Placeholder 2"/>
          <p:cNvSpPr>
            <a:spLocks noGrp="1"/>
          </p:cNvSpPr>
          <p:nvPr>
            <p:ph idx="1"/>
          </p:nvPr>
        </p:nvSpPr>
        <p:spPr>
          <a:xfrm>
            <a:off x="4071445" y="971550"/>
            <a:ext cx="3853355" cy="2286000"/>
          </a:xfrm>
        </p:spPr>
        <p:txBody>
          <a:bodyPr>
            <a:noAutofit/>
          </a:bodyPr>
          <a:lstStyle/>
          <a:p>
            <a:r>
              <a:rPr lang="en-US" sz="1600" dirty="0" smtClean="0"/>
              <a:t>Mid-2006: Community Mental Health and Substance Abuse Partnership</a:t>
            </a:r>
          </a:p>
          <a:p>
            <a:pPr lvl="1"/>
            <a:r>
              <a:rPr lang="en-US" sz="1400" dirty="0" smtClean="0"/>
              <a:t>Achieved </a:t>
            </a:r>
            <a:r>
              <a:rPr lang="en-US" sz="1400" dirty="0"/>
              <a:t>many systems changes </a:t>
            </a:r>
            <a:endParaRPr lang="en-US" sz="1400" dirty="0" smtClean="0"/>
          </a:p>
          <a:p>
            <a:pPr lvl="1"/>
            <a:r>
              <a:rPr lang="en-US" sz="1400" dirty="0" smtClean="0"/>
              <a:t>The story of Joe would have a much different ending</a:t>
            </a:r>
          </a:p>
          <a:p>
            <a:pPr lvl="2"/>
            <a:r>
              <a:rPr lang="en-US" sz="1400" dirty="0"/>
              <a:t>identifying people with potential mental illness, substance abuse disorders, or both, intervening early and effectively and connecting them to help</a:t>
            </a:r>
            <a:r>
              <a:rPr lang="en-US" sz="1400" dirty="0" smtClean="0"/>
              <a:t>. </a:t>
            </a:r>
          </a:p>
          <a:p>
            <a:pPr marL="0" indent="0">
              <a:buNone/>
            </a:pPr>
            <a:endParaRPr lang="en-US" sz="1600" i="1" dirty="0" smtClean="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7405" y="1794187"/>
            <a:ext cx="999292" cy="666919"/>
          </a:xfrm>
          <a:prstGeom prst="rect">
            <a:avLst/>
          </a:prstGeom>
        </p:spPr>
      </p:pic>
      <p:sp>
        <p:nvSpPr>
          <p:cNvPr id="8" name="Slide Number Placeholder 1"/>
          <p:cNvSpPr txBox="1">
            <a:spLocks/>
          </p:cNvSpPr>
          <p:nvPr/>
        </p:nvSpPr>
        <p:spPr>
          <a:xfrm>
            <a:off x="7239000" y="4683919"/>
            <a:ext cx="419100" cy="357188"/>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altLang="en-US" dirty="0" smtClean="0"/>
              <a:t>59</a:t>
            </a:r>
            <a:endParaRPr lang="en-US" altLang="en-US" dirty="0"/>
          </a:p>
        </p:txBody>
      </p:sp>
      <p:sp>
        <p:nvSpPr>
          <p:cNvPr id="6" name="Rectangle 5"/>
          <p:cNvSpPr/>
          <p:nvPr/>
        </p:nvSpPr>
        <p:spPr>
          <a:xfrm>
            <a:off x="272474" y="3612515"/>
            <a:ext cx="3791088" cy="954107"/>
          </a:xfrm>
          <a:prstGeom prst="rect">
            <a:avLst/>
          </a:prstGeom>
        </p:spPr>
        <p:txBody>
          <a:bodyPr wrap="square">
            <a:spAutoFit/>
          </a:bodyPr>
          <a:lstStyle/>
          <a:p>
            <a:r>
              <a:rPr lang="en-US" sz="1400" dirty="0"/>
              <a:t>Provide preventative, early identification, intervention, support, and treatment services for youth, adults, families and senior citizens, either directly or indirectly, who are residents of Larimer County</a:t>
            </a:r>
          </a:p>
        </p:txBody>
      </p:sp>
      <p:sp>
        <p:nvSpPr>
          <p:cNvPr id="4" name="Rectangle 3"/>
          <p:cNvSpPr/>
          <p:nvPr/>
        </p:nvSpPr>
        <p:spPr>
          <a:xfrm>
            <a:off x="4207422" y="3336131"/>
            <a:ext cx="3581400" cy="1269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t>2019: Passed a 0.25% sales and use tax to fund Behavioral and Mental Health Services</a:t>
            </a:r>
            <a:endParaRPr lang="en-US" sz="2400" i="1" dirty="0"/>
          </a:p>
          <a:p>
            <a:pPr lvl="1">
              <a:buFont typeface="Wingdings" panose="05000000000000000000" pitchFamily="2" charset="2"/>
              <a:buChar char="§"/>
            </a:pPr>
            <a:r>
              <a:rPr lang="en-US" sz="1600" i="1" dirty="0"/>
              <a:t>$19M estimated revenue in year 1</a:t>
            </a:r>
          </a:p>
        </p:txBody>
      </p:sp>
      <p:sp>
        <p:nvSpPr>
          <p:cNvPr id="9"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242998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6BAB369-6CAD-47D6-9BE1-C9D57B269005}" type="slidenum">
              <a:rPr lang="en-US" altLang="en-US" smtClean="0">
                <a:solidFill>
                  <a:prstClr val="black"/>
                </a:solidFill>
              </a:rPr>
              <a:pPr>
                <a:defRPr/>
              </a:pPr>
              <a:t>65</a:t>
            </a:fld>
            <a:endParaRPr lang="en-US" altLang="en-US" dirty="0">
              <a:solidFill>
                <a:prstClr val="black"/>
              </a:solidFill>
            </a:endParaRPr>
          </a:p>
        </p:txBody>
      </p:sp>
      <p:sp>
        <p:nvSpPr>
          <p:cNvPr id="8" name="TextBox 7"/>
          <p:cNvSpPr txBox="1"/>
          <p:nvPr/>
        </p:nvSpPr>
        <p:spPr>
          <a:xfrm>
            <a:off x="304800" y="361950"/>
            <a:ext cx="7696200" cy="4031873"/>
          </a:xfrm>
          <a:prstGeom prst="rect">
            <a:avLst/>
          </a:prstGeom>
          <a:noFill/>
        </p:spPr>
        <p:txBody>
          <a:bodyPr wrap="square" rtlCol="0">
            <a:spAutoFit/>
          </a:bodyPr>
          <a:lstStyle/>
          <a:p>
            <a:r>
              <a:rPr lang="en-US" sz="2000" i="1" dirty="0">
                <a:solidFill>
                  <a:prstClr val="black"/>
                </a:solidFill>
              </a:rPr>
              <a:t>“…we will see improved applications of Collective Impact emerge:</a:t>
            </a:r>
          </a:p>
          <a:p>
            <a:endParaRPr lang="en-US" sz="2000" i="1" dirty="0">
              <a:solidFill>
                <a:prstClr val="black"/>
              </a:solidFill>
            </a:endParaRPr>
          </a:p>
          <a:p>
            <a:pPr marL="214308" indent="-214308">
              <a:buFont typeface="Arial" panose="020B0604020202020204" pitchFamily="34" charset="0"/>
              <a:buChar char="•"/>
            </a:pPr>
            <a:r>
              <a:rPr lang="en-US" sz="2000" i="1" dirty="0">
                <a:solidFill>
                  <a:prstClr val="black"/>
                </a:solidFill>
              </a:rPr>
              <a:t>where those most affected by the issues lead the effort and share the decision making and the power;</a:t>
            </a:r>
          </a:p>
          <a:p>
            <a:pPr marL="214308" indent="-214308">
              <a:buFont typeface="Arial" panose="020B0604020202020204" pitchFamily="34" charset="0"/>
              <a:buChar char="•"/>
            </a:pPr>
            <a:r>
              <a:rPr lang="en-US" sz="2000" i="1" dirty="0">
                <a:solidFill>
                  <a:prstClr val="black"/>
                </a:solidFill>
              </a:rPr>
              <a:t>where the collaborative action is based on an understanding of the social, political, and social justice context in which the issues of the community are embedded, and addresses these issues head on; and</a:t>
            </a:r>
          </a:p>
          <a:p>
            <a:pPr marL="214308" indent="-214308">
              <a:buFont typeface="Arial" panose="020B0604020202020204" pitchFamily="34" charset="0"/>
              <a:buChar char="•"/>
            </a:pPr>
            <a:r>
              <a:rPr lang="en-US" sz="2000" i="1" dirty="0">
                <a:solidFill>
                  <a:prstClr val="black"/>
                </a:solidFill>
              </a:rPr>
              <a:t>where the Collective Impact work is more thoroughly based on the existing fields of coalition building and community development, learning from the acquired knowledge, experience, and available tools.”</a:t>
            </a:r>
          </a:p>
          <a:p>
            <a:endParaRPr lang="en-US" sz="2000" i="1" dirty="0">
              <a:solidFill>
                <a:prstClr val="black"/>
              </a:solidFill>
            </a:endParaRPr>
          </a:p>
          <a:p>
            <a:r>
              <a:rPr lang="en-US" sz="1200" i="1" dirty="0">
                <a:solidFill>
                  <a:prstClr val="black"/>
                </a:solidFill>
              </a:rPr>
              <a:t>Tom Wolff, Ph.D.</a:t>
            </a:r>
          </a:p>
          <a:p>
            <a:r>
              <a:rPr lang="en-US" sz="1200" i="1" u="sng" dirty="0">
                <a:solidFill>
                  <a:prstClr val="black"/>
                </a:solidFill>
                <a:hlinkClick r:id="rId3"/>
              </a:rPr>
              <a:t>Global Journal of Community Psychology Practice</a:t>
            </a:r>
            <a:r>
              <a:rPr lang="en-US" sz="1200" i="1" dirty="0">
                <a:solidFill>
                  <a:prstClr val="black"/>
                </a:solidFill>
              </a:rPr>
              <a:t>. (2016) </a:t>
            </a:r>
          </a:p>
          <a:p>
            <a:r>
              <a:rPr lang="en-US" sz="1200" i="1" dirty="0">
                <a:solidFill>
                  <a:prstClr val="black"/>
                </a:solidFill>
              </a:rPr>
              <a:t>US-based consultant on coalition building and community development.</a:t>
            </a:r>
          </a:p>
        </p:txBody>
      </p:sp>
      <p:sp>
        <p:nvSpPr>
          <p:cNvPr id="5" name="Footer Placeholder 7"/>
          <p:cNvSpPr>
            <a:spLocks noGrp="1"/>
          </p:cNvSpPr>
          <p:nvPr>
            <p:ph type="ftr" sz="quarter" idx="10"/>
          </p:nvPr>
        </p:nvSpPr>
        <p:spPr>
          <a:xfrm>
            <a:off x="70036" y="4831382"/>
            <a:ext cx="1301564" cy="223217"/>
          </a:xfrm>
        </p:spPr>
        <p:txBody>
          <a:bodyPr/>
          <a:lstStyle/>
          <a:p>
            <a:pPr>
              <a:defRPr/>
            </a:pPr>
            <a:r>
              <a:rPr lang="en-US" sz="1000" dirty="0" smtClean="0"/>
              <a:t>M. Bittle 2019</a:t>
            </a:r>
            <a:endParaRPr lang="en-US" sz="1000" dirty="0"/>
          </a:p>
        </p:txBody>
      </p:sp>
    </p:spTree>
    <p:extLst>
      <p:ext uri="{BB962C8B-B14F-4D97-AF65-F5344CB8AC3E}">
        <p14:creationId xmlns:p14="http://schemas.microsoft.com/office/powerpoint/2010/main" val="2765144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304800" y="3790950"/>
            <a:ext cx="3143250" cy="457200"/>
          </a:xfrm>
        </p:spPr>
        <p:txBody>
          <a:bodyPr/>
          <a:lstStyle/>
          <a:p>
            <a:pPr marL="0" indent="0" algn="ctr">
              <a:buNone/>
            </a:pPr>
            <a:r>
              <a:rPr lang="en-US" altLang="en-US" dirty="0" smtClean="0"/>
              <a:t>1430 - 1445</a:t>
            </a:r>
          </a:p>
        </p:txBody>
      </p:sp>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043" y="328464"/>
            <a:ext cx="291476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976" y="2221850"/>
            <a:ext cx="26289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7239000" y="4683919"/>
            <a:ext cx="419100" cy="357188"/>
          </a:xfrm>
          <a:prstGeom prst="rect">
            <a:avLst/>
          </a:prstGeom>
        </p:spPr>
        <p:txBody>
          <a:bodyPr/>
          <a:lstStyle/>
          <a:p>
            <a:pPr>
              <a:defRPr/>
            </a:pPr>
            <a:fld id="{76BAB369-6CAD-47D6-9BE1-C9D57B269005}" type="slidenum">
              <a:rPr lang="en-US" altLang="en-US" smtClean="0">
                <a:solidFill>
                  <a:prstClr val="black"/>
                </a:solidFill>
              </a:rPr>
              <a:pPr>
                <a:defRPr/>
              </a:pPr>
              <a:t>66</a:t>
            </a:fld>
            <a:endParaRPr lang="en-US" altLang="en-US" dirty="0">
              <a:solidFill>
                <a:prstClr val="black"/>
              </a:solidFill>
            </a:endParaRPr>
          </a:p>
        </p:txBody>
      </p:sp>
      <p:sp>
        <p:nvSpPr>
          <p:cNvPr id="7" name="TextBox 6"/>
          <p:cNvSpPr txBox="1"/>
          <p:nvPr/>
        </p:nvSpPr>
        <p:spPr>
          <a:xfrm>
            <a:off x="3733800" y="278556"/>
            <a:ext cx="4267200" cy="4278094"/>
          </a:xfrm>
          <a:prstGeom prst="rect">
            <a:avLst/>
          </a:prstGeom>
          <a:noFill/>
        </p:spPr>
        <p:txBody>
          <a:bodyPr wrap="square" rtlCol="0">
            <a:spAutoFit/>
          </a:bodyPr>
          <a:lstStyle/>
          <a:p>
            <a:r>
              <a:rPr lang="en-US" sz="2400" i="1" dirty="0"/>
              <a:t>“My historical perspective, dating back to studies of the Committee on the Costs of Medical Care (1928-1932), convinces me that </a:t>
            </a:r>
            <a:r>
              <a:rPr lang="en-US" sz="2400" i="1" u="sng" dirty="0"/>
              <a:t>community coordination</a:t>
            </a:r>
            <a:r>
              <a:rPr lang="en-US" sz="2400" i="1" dirty="0"/>
              <a:t> is the missing element in moving from our current fragmented health system to an ever more effective system.”</a:t>
            </a:r>
          </a:p>
          <a:p>
            <a:endParaRPr lang="en-US" sz="2400" i="1" dirty="0"/>
          </a:p>
          <a:p>
            <a:r>
              <a:rPr lang="en-US" sz="1400" dirty="0"/>
              <a:t>Robert M. Sigmond, FACHE</a:t>
            </a:r>
          </a:p>
          <a:p>
            <a:r>
              <a:rPr lang="en-US" sz="1400" dirty="0"/>
              <a:t>Back to the future: partnerships and coordination for community health</a:t>
            </a:r>
            <a:r>
              <a:rPr lang="en-US" sz="1400" i="1" dirty="0"/>
              <a:t>. (1995)</a:t>
            </a:r>
          </a:p>
          <a:p>
            <a:r>
              <a:rPr lang="en-US" sz="1400" i="1" dirty="0"/>
              <a:t>Fron Health Serv Manage.</a:t>
            </a:r>
            <a:r>
              <a:rPr lang="en-US" sz="1400" dirty="0"/>
              <a:t> 11(4):5-38</a:t>
            </a:r>
          </a:p>
        </p:txBody>
      </p:sp>
      <p:sp>
        <p:nvSpPr>
          <p:cNvPr id="8"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8346709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a:xfrm>
            <a:off x="152400" y="1047750"/>
            <a:ext cx="7848600" cy="3962400"/>
          </a:xfrm>
        </p:spPr>
        <p:txBody>
          <a:bodyPr>
            <a:noAutofit/>
          </a:bodyPr>
          <a:lstStyle/>
          <a:p>
            <a:r>
              <a:rPr lang="en-US" sz="2100" dirty="0" smtClean="0">
                <a:solidFill>
                  <a:schemeClr val="bg1">
                    <a:lumMod val="65000"/>
                  </a:schemeClr>
                </a:solidFill>
              </a:rPr>
              <a:t>0900 - 0930: 	Welcome &amp; Introductions</a:t>
            </a:r>
          </a:p>
          <a:p>
            <a:r>
              <a:rPr lang="en-US" sz="2100" dirty="0" smtClean="0">
                <a:solidFill>
                  <a:schemeClr val="bg1">
                    <a:lumMod val="65000"/>
                  </a:schemeClr>
                </a:solidFill>
              </a:rPr>
              <a:t>0930 - 1030: 	Health and Health Status</a:t>
            </a:r>
          </a:p>
          <a:p>
            <a:r>
              <a:rPr lang="en-US" sz="2100" b="1" i="1" dirty="0" smtClean="0">
                <a:solidFill>
                  <a:schemeClr val="bg1">
                    <a:lumMod val="65000"/>
                  </a:schemeClr>
                </a:solidFill>
              </a:rPr>
              <a:t>1030 - 1045: 	Break</a:t>
            </a:r>
          </a:p>
          <a:p>
            <a:r>
              <a:rPr lang="en-US" sz="2100" dirty="0" smtClean="0">
                <a:solidFill>
                  <a:schemeClr val="bg1">
                    <a:lumMod val="65000"/>
                  </a:schemeClr>
                </a:solidFill>
              </a:rPr>
              <a:t>1045 - 1200: 	Collaborating for Impact</a:t>
            </a:r>
          </a:p>
          <a:p>
            <a:r>
              <a:rPr lang="en-US" sz="2100" b="1" i="1" dirty="0" smtClean="0">
                <a:solidFill>
                  <a:schemeClr val="bg1">
                    <a:lumMod val="65000"/>
                  </a:schemeClr>
                </a:solidFill>
              </a:rPr>
              <a:t>1200 - 1300: 	Networking Lunch</a:t>
            </a:r>
          </a:p>
          <a:p>
            <a:r>
              <a:rPr lang="en-US" sz="2100" dirty="0" smtClean="0">
                <a:solidFill>
                  <a:schemeClr val="bg1">
                    <a:lumMod val="65000"/>
                  </a:schemeClr>
                </a:solidFill>
              </a:rPr>
              <a:t>1300 - 1430: 	Collaboration at Work</a:t>
            </a:r>
          </a:p>
          <a:p>
            <a:r>
              <a:rPr lang="en-US" sz="2100" b="1" i="1" dirty="0" smtClean="0">
                <a:solidFill>
                  <a:schemeClr val="bg1">
                    <a:lumMod val="65000"/>
                  </a:schemeClr>
                </a:solidFill>
              </a:rPr>
              <a:t>1430 - 1445: 	Break</a:t>
            </a:r>
          </a:p>
          <a:p>
            <a:r>
              <a:rPr lang="en-US" sz="2100" dirty="0" smtClean="0"/>
              <a:t>1445 - 1600:	Leading Effective Collaboration</a:t>
            </a:r>
          </a:p>
          <a:p>
            <a:r>
              <a:rPr lang="en-US" sz="2100" dirty="0" smtClean="0"/>
              <a:t>1600 - 1630: 	Concluding Thoughts and Reflection</a:t>
            </a:r>
            <a:endParaRPr lang="en-US" sz="2100" dirty="0"/>
          </a:p>
        </p:txBody>
      </p:sp>
      <p:sp>
        <p:nvSpPr>
          <p:cNvPr id="5" name="Slide Number Placeholder 4"/>
          <p:cNvSpPr>
            <a:spLocks noGrp="1"/>
          </p:cNvSpPr>
          <p:nvPr>
            <p:ph type="sldNum" sz="quarter" idx="10"/>
          </p:nvPr>
        </p:nvSpPr>
        <p:spPr/>
        <p:txBody>
          <a:bodyPr/>
          <a:lstStyle/>
          <a:p>
            <a:pPr>
              <a:defRPr/>
            </a:pPr>
            <a:fld id="{AE51485D-9C4F-488D-B333-61AFC303707E}" type="slidenum">
              <a:rPr lang="en-US" smtClean="0">
                <a:solidFill>
                  <a:prstClr val="black"/>
                </a:solidFill>
              </a:rPr>
              <a:pPr>
                <a:defRPr/>
              </a:pPr>
              <a:t>67</a:t>
            </a:fld>
            <a:endParaRPr lang="en-US" dirty="0">
              <a:solidFill>
                <a:prstClr val="black"/>
              </a:solidFill>
            </a:endParaRPr>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1921933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Managing Shared Responsibility</a:t>
            </a:r>
            <a:endParaRPr lang="en-US" sz="4000" dirty="0"/>
          </a:p>
        </p:txBody>
      </p:sp>
      <p:sp>
        <p:nvSpPr>
          <p:cNvPr id="3" name="Slide Number Placeholder 2"/>
          <p:cNvSpPr>
            <a:spLocks noGrp="1"/>
          </p:cNvSpPr>
          <p:nvPr>
            <p:ph type="sldNum" sz="quarter" idx="4294967295"/>
          </p:nvPr>
        </p:nvSpPr>
        <p:spPr>
          <a:xfrm>
            <a:off x="7315200" y="4683919"/>
            <a:ext cx="342900" cy="357188"/>
          </a:xfrm>
          <a:prstGeom prst="rect">
            <a:avLst/>
          </a:prstGeom>
        </p:spPr>
        <p:txBody>
          <a:bodyPr/>
          <a:lstStyle/>
          <a:p>
            <a:pPr>
              <a:defRPr/>
            </a:pPr>
            <a:fld id="{76BAB369-6CAD-47D6-9BE1-C9D57B269005}" type="slidenum">
              <a:rPr lang="en-US" altLang="en-US" smtClean="0"/>
              <a:pPr>
                <a:defRPr/>
              </a:pPr>
              <a:t>68</a:t>
            </a:fld>
            <a:endParaRPr lang="en-US" altLang="en-US" dirty="0"/>
          </a:p>
        </p:txBody>
      </p:sp>
      <p:grpSp>
        <p:nvGrpSpPr>
          <p:cNvPr id="13" name="Group 12"/>
          <p:cNvGrpSpPr/>
          <p:nvPr/>
        </p:nvGrpSpPr>
        <p:grpSpPr>
          <a:xfrm>
            <a:off x="228600" y="1091510"/>
            <a:ext cx="3892369" cy="2631133"/>
            <a:chOff x="416256" y="1597223"/>
            <a:chExt cx="4160214" cy="4161257"/>
          </a:xfrm>
        </p:grpSpPr>
        <p:graphicFrame>
          <p:nvGraphicFramePr>
            <p:cNvPr id="8" name="Content Placeholder 8"/>
            <p:cNvGraphicFramePr>
              <a:graphicFrameLocks/>
            </p:cNvGraphicFramePr>
            <p:nvPr>
              <p:extLst/>
            </p:nvPr>
          </p:nvGraphicFramePr>
          <p:xfrm>
            <a:off x="416256" y="1830566"/>
            <a:ext cx="3828198" cy="3927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8615" y="1995169"/>
              <a:ext cx="374081" cy="516970"/>
            </a:xfrm>
            <a:prstGeom prst="rect">
              <a:avLst/>
            </a:prstGeom>
          </p:spPr>
        </p:pic>
        <p:sp>
          <p:nvSpPr>
            <p:cNvPr id="10" name="TextBox 9"/>
            <p:cNvSpPr txBox="1"/>
            <p:nvPr/>
          </p:nvSpPr>
          <p:spPr>
            <a:xfrm>
              <a:off x="670937" y="1597223"/>
              <a:ext cx="3905533" cy="401580"/>
            </a:xfrm>
            <a:prstGeom prst="rect">
              <a:avLst/>
            </a:prstGeom>
            <a:noFill/>
          </p:spPr>
          <p:txBody>
            <a:bodyPr wrap="none" rtlCol="0">
              <a:spAutoFit/>
            </a:bodyPr>
            <a:lstStyle/>
            <a:p>
              <a:pPr fontAlgn="auto">
                <a:spcBef>
                  <a:spcPts val="0"/>
                </a:spcBef>
                <a:spcAft>
                  <a:spcPts val="0"/>
                </a:spcAft>
              </a:pPr>
              <a:r>
                <a:rPr lang="en-US" sz="1050" dirty="0">
                  <a:solidFill>
                    <a:prstClr val="black"/>
                  </a:solidFill>
                  <a:latin typeface="Georgia"/>
                </a:rPr>
                <a:t>CURRENT, FRAGEMENTED MODEL</a:t>
              </a:r>
            </a:p>
          </p:txBody>
        </p:sp>
      </p:gr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253" y="1249183"/>
            <a:ext cx="4167961" cy="2981222"/>
          </a:xfrm>
          <a:prstGeom prst="rect">
            <a:avLst/>
          </a:prstGeom>
        </p:spPr>
      </p:pic>
      <p:sp>
        <p:nvSpPr>
          <p:cNvPr id="11" name="TextBox 10"/>
          <p:cNvSpPr txBox="1"/>
          <p:nvPr/>
        </p:nvSpPr>
        <p:spPr>
          <a:xfrm>
            <a:off x="641871" y="3969540"/>
            <a:ext cx="3304110" cy="646331"/>
          </a:xfrm>
          <a:prstGeom prst="rect">
            <a:avLst/>
          </a:prstGeom>
          <a:noFill/>
        </p:spPr>
        <p:txBody>
          <a:bodyPr wrap="none" rtlCol="0">
            <a:spAutoFit/>
          </a:bodyPr>
          <a:lstStyle/>
          <a:p>
            <a:r>
              <a:rPr lang="en-US" sz="900" dirty="0">
                <a:solidFill>
                  <a:prstClr val="black"/>
                </a:solidFill>
              </a:rPr>
              <a:t>Bittle, MJ. A New Vision and Leadership Challenge:</a:t>
            </a:r>
          </a:p>
          <a:p>
            <a:r>
              <a:rPr lang="en-US" sz="900" dirty="0">
                <a:solidFill>
                  <a:prstClr val="black"/>
                </a:solidFill>
              </a:rPr>
              <a:t>Implementing the Affordable Care Act to Improve the</a:t>
            </a:r>
          </a:p>
          <a:p>
            <a:r>
              <a:rPr lang="en-US" sz="900" dirty="0">
                <a:solidFill>
                  <a:prstClr val="black"/>
                </a:solidFill>
              </a:rPr>
              <a:t>Organization and Delivery of Health Care Services. </a:t>
            </a:r>
          </a:p>
          <a:p>
            <a:r>
              <a:rPr lang="en-US" sz="900" i="1" dirty="0">
                <a:solidFill>
                  <a:prstClr val="black"/>
                </a:solidFill>
              </a:rPr>
              <a:t>Journal Public Health Management &amp; Practice. </a:t>
            </a:r>
            <a:r>
              <a:rPr lang="en-US" sz="900" dirty="0">
                <a:solidFill>
                  <a:prstClr val="black"/>
                </a:solidFill>
              </a:rPr>
              <a:t>Jan/Feb 2015, 21:1, 59-61.</a:t>
            </a:r>
          </a:p>
        </p:txBody>
      </p:sp>
      <p:sp>
        <p:nvSpPr>
          <p:cNvPr id="4" name="Right Arrow 3"/>
          <p:cNvSpPr/>
          <p:nvPr/>
        </p:nvSpPr>
        <p:spPr>
          <a:xfrm>
            <a:off x="590713" y="2739794"/>
            <a:ext cx="3768539" cy="51775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Cross-sector Collaboration</a:t>
            </a:r>
            <a:endParaRPr lang="en-US" dirty="0">
              <a:solidFill>
                <a:schemeClr val="tx1"/>
              </a:solidFill>
            </a:endParaRPr>
          </a:p>
        </p:txBody>
      </p:sp>
      <p:sp>
        <p:nvSpPr>
          <p:cNvPr id="14"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4890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latin typeface="+mn-lt"/>
              </a:rPr>
              <a:t>The transformation of the traditional organization requires the transformation of the traditional leader</a:t>
            </a:r>
            <a:br>
              <a:rPr lang="en-US" sz="2800" dirty="0">
                <a:latin typeface="+mn-lt"/>
              </a:rPr>
            </a:br>
            <a:r>
              <a:rPr lang="en-US" sz="1050" dirty="0">
                <a:latin typeface="+mn-lt"/>
              </a:rPr>
              <a:t>(Ashkenas, Ulrich, Jick, Kerr, 2002)</a:t>
            </a:r>
            <a:endParaRPr lang="en-US" sz="3600" dirty="0">
              <a:latin typeface="+mn-lt"/>
            </a:endParaRPr>
          </a:p>
        </p:txBody>
      </p:sp>
      <p:sp>
        <p:nvSpPr>
          <p:cNvPr id="8" name="Content Placeholder 7"/>
          <p:cNvSpPr>
            <a:spLocks noGrp="1"/>
          </p:cNvSpPr>
          <p:nvPr>
            <p:ph idx="4294967295"/>
          </p:nvPr>
        </p:nvSpPr>
        <p:spPr>
          <a:xfrm>
            <a:off x="381000" y="1468041"/>
            <a:ext cx="3810000" cy="3394472"/>
          </a:xfrm>
        </p:spPr>
        <p:txBody>
          <a:bodyPr>
            <a:noAutofit/>
          </a:bodyPr>
          <a:lstStyle/>
          <a:p>
            <a:pPr marL="0" indent="0" algn="ctr">
              <a:buNone/>
            </a:pPr>
            <a:r>
              <a:rPr lang="en-US" sz="1600" i="1" dirty="0"/>
              <a:t>F</a:t>
            </a:r>
            <a:r>
              <a:rPr lang="en-US" sz="1600" i="1" dirty="0" smtClean="0"/>
              <a:t>lat </a:t>
            </a:r>
            <a:r>
              <a:rPr lang="en-US" sz="1600" i="1" dirty="0"/>
              <a:t>or matrix structures have increased the complexity of accountability, control, and the exercise of power and influence, so </a:t>
            </a:r>
            <a:r>
              <a:rPr lang="en-US" sz="1600" i="1" dirty="0" smtClean="0"/>
              <a:t>adoption </a:t>
            </a:r>
            <a:r>
              <a:rPr lang="en-US" sz="1600" i="1" dirty="0"/>
              <a:t>of nonhierarchical leadership models has risen in importance and </a:t>
            </a:r>
            <a:r>
              <a:rPr lang="en-US" sz="1600" i="1" dirty="0" smtClean="0"/>
              <a:t>demand.</a:t>
            </a:r>
          </a:p>
          <a:p>
            <a:pPr marL="0" indent="0" algn="ctr">
              <a:spcBef>
                <a:spcPts val="0"/>
              </a:spcBef>
              <a:buNone/>
            </a:pPr>
            <a:r>
              <a:rPr lang="en-US" sz="600" dirty="0"/>
              <a:t>(Meisel &amp; Fearon, 1999). </a:t>
            </a:r>
          </a:p>
          <a:p>
            <a:pPr marL="0" indent="0" algn="ctr">
              <a:buNone/>
            </a:pPr>
            <a:endParaRPr lang="en-US" sz="1600" dirty="0" smtClean="0"/>
          </a:p>
          <a:p>
            <a:pPr marL="0" indent="0" algn="ctr">
              <a:buNone/>
            </a:pPr>
            <a:r>
              <a:rPr lang="en-US" sz="1600" dirty="0" smtClean="0"/>
              <a:t>Beyond the four walls, the locus of function, be it production or action, often occurs at the nexus of relationships among a variety of parties that contribute to the function.</a:t>
            </a:r>
          </a:p>
          <a:p>
            <a:pPr marL="0" indent="0" algn="ctr">
              <a:spcBef>
                <a:spcPts val="0"/>
              </a:spcBef>
              <a:buNone/>
            </a:pPr>
            <a:r>
              <a:rPr lang="en-US" sz="600" dirty="0"/>
              <a:t>(Schilling, 2001) </a:t>
            </a:r>
          </a:p>
        </p:txBody>
      </p:sp>
      <p:sp>
        <p:nvSpPr>
          <p:cNvPr id="7" name="Content Placeholder 6"/>
          <p:cNvSpPr>
            <a:spLocks noGrp="1"/>
          </p:cNvSpPr>
          <p:nvPr>
            <p:ph idx="4294967295"/>
          </p:nvPr>
        </p:nvSpPr>
        <p:spPr>
          <a:xfrm>
            <a:off x="4543852" y="1600201"/>
            <a:ext cx="3294459" cy="2571749"/>
          </a:xfrm>
        </p:spPr>
        <p:txBody>
          <a:bodyPr/>
          <a:lstStyle/>
          <a:p>
            <a:pPr marL="0" indent="0" algn="ctr">
              <a:buNone/>
            </a:pPr>
            <a:r>
              <a:rPr lang="en-US" sz="1800" i="1" dirty="0"/>
              <a:t>It is no longer simply a matter of leading within a well-defined hierarchy: It is now necessary to exercise leadership across a network of entities with “interactive, interdependent, and creative processes”</a:t>
            </a:r>
          </a:p>
          <a:p>
            <a:pPr marL="0" indent="0" algn="ctr">
              <a:buNone/>
            </a:pPr>
            <a:r>
              <a:rPr lang="en-US" sz="1800" i="1" dirty="0"/>
              <a:t> </a:t>
            </a:r>
            <a:r>
              <a:rPr lang="en-US" sz="825" dirty="0"/>
              <a:t>(Prati, Douglas, Ferris, Ammeter, &amp; Buckley, 2003) </a:t>
            </a:r>
            <a:endParaRPr lang="en-US" sz="1800" dirty="0"/>
          </a:p>
        </p:txBody>
      </p:sp>
      <p:sp>
        <p:nvSpPr>
          <p:cNvPr id="2" name="Slide Number Placeholder 1"/>
          <p:cNvSpPr>
            <a:spLocks noGrp="1"/>
          </p:cNvSpPr>
          <p:nvPr>
            <p:ph type="sldNum" sz="quarter" idx="4294967295"/>
          </p:nvPr>
        </p:nvSpPr>
        <p:spPr>
          <a:xfrm>
            <a:off x="7162800" y="4683919"/>
            <a:ext cx="495300" cy="357188"/>
          </a:xfrm>
          <a:prstGeom prst="rect">
            <a:avLst/>
          </a:prstGeom>
        </p:spPr>
        <p:txBody>
          <a:bodyPr/>
          <a:lstStyle/>
          <a:p>
            <a:pPr>
              <a:defRPr/>
            </a:pPr>
            <a:fld id="{10423988-DF86-4D47-B165-46B904D15D12}" type="slidenum">
              <a:rPr lang="en-US" altLang="en-US" smtClean="0"/>
              <a:pPr>
                <a:defRPr/>
              </a:pPr>
              <a:t>69</a:t>
            </a:fld>
            <a:endParaRPr lang="en-US" altLang="en-US" dirty="0"/>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32001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a:xfrm>
            <a:off x="152400" y="1047750"/>
            <a:ext cx="7848600" cy="3962400"/>
          </a:xfrm>
        </p:spPr>
        <p:txBody>
          <a:bodyPr>
            <a:noAutofit/>
          </a:bodyPr>
          <a:lstStyle/>
          <a:p>
            <a:r>
              <a:rPr lang="en-US" sz="2100" dirty="0" smtClean="0"/>
              <a:t>0900 - 0930: 	Welcome &amp; Introductions</a:t>
            </a:r>
          </a:p>
          <a:p>
            <a:r>
              <a:rPr lang="en-US" sz="2100" dirty="0" smtClean="0"/>
              <a:t>0930 - 1030: 	Health and Health Status</a:t>
            </a:r>
          </a:p>
          <a:p>
            <a:r>
              <a:rPr lang="en-US" sz="2100" b="1" i="1" dirty="0" smtClean="0"/>
              <a:t>1030 - 1045: 	Break</a:t>
            </a:r>
          </a:p>
          <a:p>
            <a:r>
              <a:rPr lang="en-US" sz="2100" dirty="0" smtClean="0"/>
              <a:t>1045 - 1200: 	Collaborating for Impact</a:t>
            </a:r>
          </a:p>
          <a:p>
            <a:r>
              <a:rPr lang="en-US" sz="2100" b="1" i="1" dirty="0" smtClean="0"/>
              <a:t>1200 - 1300: 	Networking Lunch</a:t>
            </a:r>
          </a:p>
          <a:p>
            <a:r>
              <a:rPr lang="en-US" sz="2100" dirty="0" smtClean="0"/>
              <a:t>1300 - 1430: 	Collaboration at Work</a:t>
            </a:r>
          </a:p>
          <a:p>
            <a:r>
              <a:rPr lang="en-US" sz="2100" b="1" i="1" dirty="0" smtClean="0"/>
              <a:t>1430 - 1445: 	Break</a:t>
            </a:r>
          </a:p>
          <a:p>
            <a:r>
              <a:rPr lang="en-US" sz="2100" dirty="0" smtClean="0"/>
              <a:t>1445 - 1600:	Leading Effective Collaboration</a:t>
            </a:r>
          </a:p>
          <a:p>
            <a:r>
              <a:rPr lang="en-US" sz="2100" dirty="0" smtClean="0"/>
              <a:t>1600 - 1630: 	Concluding Thoughts and Reflection</a:t>
            </a:r>
            <a:endParaRPr lang="en-US" sz="2100" dirty="0"/>
          </a:p>
        </p:txBody>
      </p:sp>
      <p:sp>
        <p:nvSpPr>
          <p:cNvPr id="5" name="Slide Number Placeholder 4"/>
          <p:cNvSpPr>
            <a:spLocks noGrp="1"/>
          </p:cNvSpPr>
          <p:nvPr>
            <p:ph type="sldNum" sz="quarter" idx="10"/>
          </p:nvPr>
        </p:nvSpPr>
        <p:spPr/>
        <p:txBody>
          <a:bodyPr/>
          <a:lstStyle/>
          <a:p>
            <a:pPr>
              <a:defRPr/>
            </a:pPr>
            <a:fld id="{AE51485D-9C4F-488D-B333-61AFC303707E}" type="slidenum">
              <a:rPr lang="en-US" smtClean="0"/>
              <a:pPr>
                <a:defRPr/>
              </a:pPr>
              <a:t>7</a:t>
            </a:fld>
            <a:endParaRPr lang="en-US" dirty="0"/>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8409108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z="3600" dirty="0" smtClean="0"/>
              <a:t>Leadership for Collective Impact</a:t>
            </a:r>
            <a:br>
              <a:rPr lang="en-US" altLang="en-US" sz="3600" dirty="0" smtClean="0"/>
            </a:br>
            <a:r>
              <a:rPr lang="en-US" altLang="en-US" sz="1800" dirty="0" smtClean="0"/>
              <a:t>  </a:t>
            </a:r>
            <a:r>
              <a:rPr lang="en-US" altLang="en-US" sz="1800" i="1" dirty="0"/>
              <a:t>- A Different Leadership Mindset</a:t>
            </a:r>
          </a:p>
        </p:txBody>
      </p:sp>
      <p:sp>
        <p:nvSpPr>
          <p:cNvPr id="25604" name="TextBox 3"/>
          <p:cNvSpPr txBox="1">
            <a:spLocks noChangeArrowheads="1"/>
          </p:cNvSpPr>
          <p:nvPr/>
        </p:nvSpPr>
        <p:spPr bwMode="auto">
          <a:xfrm>
            <a:off x="152400" y="1123950"/>
            <a:ext cx="5638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t>Leading through complexity requires an adaptive leadership approach: demonstrate the following </a:t>
            </a:r>
            <a:r>
              <a:rPr lang="en-US" altLang="en-US" sz="1400" u="sng" dirty="0"/>
              <a:t>three key success factors</a:t>
            </a:r>
            <a:r>
              <a:rPr lang="en-US" altLang="en-US" sz="1400" dirty="0"/>
              <a:t>:</a:t>
            </a:r>
          </a:p>
          <a:p>
            <a:endParaRPr lang="en-US" altLang="en-US" sz="1400" dirty="0"/>
          </a:p>
          <a:p>
            <a:r>
              <a:rPr lang="en-US" altLang="en-US" sz="1400" b="1" dirty="0"/>
              <a:t>Skills over Content: </a:t>
            </a:r>
            <a:r>
              <a:rPr lang="en-US" altLang="en-US" sz="1400" dirty="0"/>
              <a:t>a successful Collective Impact leader must possess existing relationships with, or an ability to build relationships with, a cross-sectoral range of system players who themselves are issue area experts</a:t>
            </a:r>
          </a:p>
          <a:p>
            <a:endParaRPr lang="en-US" altLang="en-US" sz="1400" b="1" dirty="0"/>
          </a:p>
          <a:p>
            <a:r>
              <a:rPr lang="en-US" altLang="en-US" sz="1400" b="1" dirty="0"/>
              <a:t>Orchestra Conductor</a:t>
            </a:r>
            <a:r>
              <a:rPr lang="en-US" altLang="en-US" sz="1400" dirty="0"/>
              <a:t>: It’s not about the conductor coming in and throwing all the musicians out and starting from scratch. It’s about exploring the great talents that can be built upon, and identifying some gaps where we need other musicians to fill in.</a:t>
            </a:r>
          </a:p>
          <a:p>
            <a:endParaRPr lang="en-US" altLang="en-US" sz="1400" b="1" dirty="0"/>
          </a:p>
          <a:p>
            <a:r>
              <a:rPr lang="en-US" altLang="en-US" sz="1400" b="1" dirty="0"/>
              <a:t>Sufficient Authority:  </a:t>
            </a:r>
            <a:r>
              <a:rPr lang="en-US" altLang="en-US" sz="1400" dirty="0"/>
              <a:t>the effective Collective Impact leader must feel comfortable pushing the thinking of senior-level people at a range of partnering agencies and organizations, facilitating difficult conversations, and communicating with a range of stakeholders more broadly.  </a:t>
            </a:r>
          </a:p>
        </p:txBody>
      </p:sp>
      <p:sp>
        <p:nvSpPr>
          <p:cNvPr id="2" name="Slide Number Placeholder 1"/>
          <p:cNvSpPr>
            <a:spLocks noGrp="1"/>
          </p:cNvSpPr>
          <p:nvPr>
            <p:ph type="sldNum" sz="quarter" idx="4294967295"/>
          </p:nvPr>
        </p:nvSpPr>
        <p:spPr>
          <a:xfrm>
            <a:off x="7239000" y="4683919"/>
            <a:ext cx="419100" cy="357188"/>
          </a:xfrm>
          <a:prstGeom prst="rect">
            <a:avLst/>
          </a:prstGeom>
        </p:spPr>
        <p:txBody>
          <a:bodyPr/>
          <a:lstStyle/>
          <a:p>
            <a:pPr>
              <a:defRPr/>
            </a:pPr>
            <a:fld id="{76BAB369-6CAD-47D6-9BE1-C9D57B269005}" type="slidenum">
              <a:rPr lang="en-US" altLang="en-US" smtClean="0"/>
              <a:pPr>
                <a:defRPr/>
              </a:pPr>
              <a:t>70</a:t>
            </a:fld>
            <a:endParaRPr lang="en-US" altLang="en-US" dirty="0"/>
          </a:p>
        </p:txBody>
      </p:sp>
      <p:sp>
        <p:nvSpPr>
          <p:cNvPr id="3" name="TextBox 2"/>
          <p:cNvSpPr txBox="1"/>
          <p:nvPr/>
        </p:nvSpPr>
        <p:spPr>
          <a:xfrm>
            <a:off x="5181600" y="884463"/>
            <a:ext cx="3853940" cy="523220"/>
          </a:xfrm>
          <a:prstGeom prst="rect">
            <a:avLst/>
          </a:prstGeom>
          <a:solidFill>
            <a:schemeClr val="bg1"/>
          </a:solidFill>
        </p:spPr>
        <p:txBody>
          <a:bodyPr wrap="none" rtlCol="0">
            <a:spAutoFit/>
          </a:bodyPr>
          <a:lstStyle/>
          <a:p>
            <a:r>
              <a:rPr lang="en-US" sz="1600" b="1" dirty="0">
                <a:solidFill>
                  <a:srgbClr val="7030A0"/>
                </a:solidFill>
              </a:rPr>
              <a:t>"mobilizing people to tackle tough problems“ </a:t>
            </a:r>
          </a:p>
          <a:p>
            <a:r>
              <a:rPr lang="en-US" sz="1200" b="1" dirty="0">
                <a:solidFill>
                  <a:srgbClr val="7030A0"/>
                </a:solidFill>
              </a:rPr>
              <a:t>Heifetz. </a:t>
            </a:r>
            <a:r>
              <a:rPr lang="en-US" sz="1200" b="1" u="sng" dirty="0">
                <a:solidFill>
                  <a:srgbClr val="7030A0"/>
                </a:solidFill>
              </a:rPr>
              <a:t>Leadership Without Easy Answers </a:t>
            </a:r>
            <a:r>
              <a:rPr lang="en-US" sz="1200" b="1" dirty="0">
                <a:solidFill>
                  <a:srgbClr val="7030A0"/>
                </a:solidFill>
              </a:rPr>
              <a:t>(1994)</a:t>
            </a:r>
            <a:endParaRPr lang="en-US" sz="1200" dirty="0">
              <a:solidFill>
                <a:srgbClr val="7030A0"/>
              </a:solidFill>
            </a:endParaRPr>
          </a:p>
        </p:txBody>
      </p:sp>
      <p:sp>
        <p:nvSpPr>
          <p:cNvPr id="7" name="Rectangle 6"/>
          <p:cNvSpPr/>
          <p:nvPr/>
        </p:nvSpPr>
        <p:spPr>
          <a:xfrm>
            <a:off x="5777990" y="1608215"/>
            <a:ext cx="3257550" cy="1077218"/>
          </a:xfrm>
          <a:prstGeom prst="rect">
            <a:avLst/>
          </a:prstGeom>
          <a:solidFill>
            <a:schemeClr val="bg1"/>
          </a:solidFill>
        </p:spPr>
        <p:txBody>
          <a:bodyPr wrap="square">
            <a:spAutoFit/>
          </a:bodyPr>
          <a:lstStyle/>
          <a:p>
            <a:pPr algn="ctr"/>
            <a:r>
              <a:rPr lang="en-US" sz="1600" b="1" dirty="0">
                <a:solidFill>
                  <a:srgbClr val="7030A0"/>
                </a:solidFill>
                <a:latin typeface="+mn-lt"/>
              </a:rPr>
              <a:t>“that leadership can rise above the walls of organizations – </a:t>
            </a:r>
            <a:r>
              <a:rPr lang="en-US" sz="1600" b="1" dirty="0" smtClean="0">
                <a:solidFill>
                  <a:srgbClr val="7030A0"/>
                </a:solidFill>
                <a:latin typeface="+mn-lt"/>
              </a:rPr>
              <a:t>and </a:t>
            </a:r>
            <a:r>
              <a:rPr lang="en-US" sz="1600" b="1" dirty="0">
                <a:solidFill>
                  <a:srgbClr val="7030A0"/>
                </a:solidFill>
                <a:latin typeface="+mn-lt"/>
              </a:rPr>
              <a:t>it may lead to </a:t>
            </a:r>
          </a:p>
          <a:p>
            <a:pPr algn="ctr"/>
            <a:r>
              <a:rPr lang="en-US" sz="1600" b="1" dirty="0">
                <a:solidFill>
                  <a:srgbClr val="7030A0"/>
                </a:solidFill>
                <a:latin typeface="+mn-lt"/>
              </a:rPr>
              <a:t>greater impact”</a:t>
            </a:r>
          </a:p>
        </p:txBody>
      </p:sp>
      <p:sp>
        <p:nvSpPr>
          <p:cNvPr id="8" name="Footer Placeholder 7"/>
          <p:cNvSpPr txBox="1">
            <a:spLocks/>
          </p:cNvSpPr>
          <p:nvPr/>
        </p:nvSpPr>
        <p:spPr>
          <a:xfrm>
            <a:off x="5864318" y="4817890"/>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28870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4">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300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p:bldP spid="3"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Network/Meta-Leadership</a:t>
            </a:r>
            <a:endParaRPr lang="en-US" dirty="0"/>
          </a:p>
        </p:txBody>
      </p:sp>
      <p:sp>
        <p:nvSpPr>
          <p:cNvPr id="3" name="Content Placeholder 2"/>
          <p:cNvSpPr>
            <a:spLocks noGrp="1"/>
          </p:cNvSpPr>
          <p:nvPr>
            <p:ph idx="4294967295"/>
          </p:nvPr>
        </p:nvSpPr>
        <p:spPr>
          <a:xfrm>
            <a:off x="673466" y="1170884"/>
            <a:ext cx="6643688" cy="1373981"/>
          </a:xfrm>
        </p:spPr>
        <p:txBody>
          <a:bodyPr>
            <a:normAutofit/>
          </a:bodyPr>
          <a:lstStyle/>
          <a:p>
            <a:pPr marL="0" indent="0" algn="ctr">
              <a:buNone/>
            </a:pPr>
            <a:r>
              <a:rPr lang="en-US" sz="1800" i="1" dirty="0"/>
              <a:t>“In the world of complex, multi-stakeholder problem-solving, approaches like collective impact and technologies like social media offer useful, concrete structures and tools—but alone, they are insufficient for achieving transformational change.”</a:t>
            </a:r>
          </a:p>
        </p:txBody>
      </p:sp>
      <p:sp>
        <p:nvSpPr>
          <p:cNvPr id="4" name="Content Placeholder 3"/>
          <p:cNvSpPr>
            <a:spLocks noGrp="1"/>
          </p:cNvSpPr>
          <p:nvPr>
            <p:ph idx="4294967295"/>
          </p:nvPr>
        </p:nvSpPr>
        <p:spPr>
          <a:xfrm>
            <a:off x="602219" y="2495613"/>
            <a:ext cx="2800350" cy="279797"/>
          </a:xfrm>
        </p:spPr>
        <p:txBody>
          <a:bodyPr/>
          <a:lstStyle/>
          <a:p>
            <a:pPr marL="0" indent="0">
              <a:buNone/>
            </a:pPr>
            <a:r>
              <a:rPr lang="en-US" sz="900" dirty="0"/>
              <a:t>Source: https://ssir.org/network_entrepreneurs</a:t>
            </a:r>
          </a:p>
        </p:txBody>
      </p:sp>
      <p:grpSp>
        <p:nvGrpSpPr>
          <p:cNvPr id="5" name="Group 4"/>
          <p:cNvGrpSpPr/>
          <p:nvPr/>
        </p:nvGrpSpPr>
        <p:grpSpPr>
          <a:xfrm>
            <a:off x="914400" y="3060260"/>
            <a:ext cx="5024995" cy="1416489"/>
            <a:chOff x="3132709" y="3275468"/>
            <a:chExt cx="4468242" cy="1066708"/>
          </a:xfrm>
        </p:grpSpPr>
        <p:grpSp>
          <p:nvGrpSpPr>
            <p:cNvPr id="6" name="Group 5"/>
            <p:cNvGrpSpPr/>
            <p:nvPr/>
          </p:nvGrpSpPr>
          <p:grpSpPr>
            <a:xfrm>
              <a:off x="3132709" y="3275468"/>
              <a:ext cx="1223338" cy="1066708"/>
              <a:chOff x="1450871" y="3991194"/>
              <a:chExt cx="2241838" cy="1979566"/>
            </a:xfrm>
          </p:grpSpPr>
          <p:sp>
            <p:nvSpPr>
              <p:cNvPr id="14" name="Right Arrow 13"/>
              <p:cNvSpPr/>
              <p:nvPr/>
            </p:nvSpPr>
            <p:spPr>
              <a:xfrm rot="11743312">
                <a:off x="1482103" y="4594225"/>
                <a:ext cx="914400" cy="457200"/>
              </a:xfrm>
              <a:prstGeom prst="rightArrow">
                <a:avLst/>
              </a:prstGeom>
              <a:solidFill>
                <a:srgbClr val="FF0000"/>
              </a:solidFill>
              <a:ln w="25400" cap="flat" cmpd="sng" algn="ctr">
                <a:solidFill>
                  <a:srgbClr val="FF0000"/>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sp>
            <p:nvSpPr>
              <p:cNvPr id="15" name="Right Arrow 14"/>
              <p:cNvSpPr/>
              <p:nvPr/>
            </p:nvSpPr>
            <p:spPr>
              <a:xfrm rot="3416717">
                <a:off x="2284199" y="5284960"/>
                <a:ext cx="914400" cy="457200"/>
              </a:xfrm>
              <a:prstGeom prst="rightArrow">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sp>
            <p:nvSpPr>
              <p:cNvPr id="16" name="Right Arrow 15"/>
              <p:cNvSpPr/>
              <p:nvPr/>
            </p:nvSpPr>
            <p:spPr>
              <a:xfrm rot="20498979">
                <a:off x="2598716" y="4515380"/>
                <a:ext cx="914400" cy="457200"/>
              </a:xfrm>
              <a:prstGeom prst="rightArrow">
                <a:avLst/>
              </a:prstGeom>
              <a:solidFill>
                <a:srgbClr val="0070C0"/>
              </a:solidFill>
              <a:ln w="25400" cap="flat" cmpd="sng" algn="ctr">
                <a:solidFill>
                  <a:srgbClr val="0070C0"/>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sp>
            <p:nvSpPr>
              <p:cNvPr id="17" name="Right Arrow 16"/>
              <p:cNvSpPr/>
              <p:nvPr/>
            </p:nvSpPr>
            <p:spPr>
              <a:xfrm rot="18386055">
                <a:off x="1397228" y="5235593"/>
                <a:ext cx="914400" cy="457200"/>
              </a:xfrm>
              <a:prstGeom prst="rightArrow">
                <a:avLst/>
              </a:prstGeom>
              <a:solidFill>
                <a:srgbClr val="00B050"/>
              </a:solidFill>
              <a:ln w="25400" cap="flat" cmpd="sng" algn="ctr">
                <a:solidFill>
                  <a:srgbClr val="00B050"/>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sp>
            <p:nvSpPr>
              <p:cNvPr id="18" name="TextBox 17"/>
              <p:cNvSpPr txBox="1"/>
              <p:nvPr/>
            </p:nvSpPr>
            <p:spPr>
              <a:xfrm>
                <a:off x="1450871" y="3991194"/>
                <a:ext cx="2241838" cy="622395"/>
              </a:xfrm>
              <a:prstGeom prst="rect">
                <a:avLst/>
              </a:prstGeom>
              <a:noFill/>
            </p:spPr>
            <p:txBody>
              <a:bodyPr wrap="none" rtlCol="0">
                <a:spAutoFit/>
              </a:bodyPr>
              <a:lstStyle/>
              <a:p>
                <a:pPr fontAlgn="auto">
                  <a:spcBef>
                    <a:spcPts val="0"/>
                  </a:spcBef>
                  <a:spcAft>
                    <a:spcPts val="0"/>
                  </a:spcAft>
                  <a:defRPr/>
                </a:pPr>
                <a:r>
                  <a:rPr lang="en-US" sz="1500" kern="0" dirty="0">
                    <a:solidFill>
                      <a:srgbClr val="000000"/>
                    </a:solidFill>
                  </a:rPr>
                  <a:t>Isolated Impact</a:t>
                </a:r>
              </a:p>
            </p:txBody>
          </p:sp>
        </p:grpSp>
        <p:sp>
          <p:nvSpPr>
            <p:cNvPr id="7" name="Isosceles Triangle 6"/>
            <p:cNvSpPr/>
            <p:nvPr/>
          </p:nvSpPr>
          <p:spPr>
            <a:xfrm rot="5400000">
              <a:off x="4479945" y="3615760"/>
              <a:ext cx="615915" cy="516310"/>
            </a:xfrm>
            <a:prstGeom prst="triangle">
              <a:avLst/>
            </a:prstGeom>
            <a:solidFill>
              <a:srgbClr val="C0504D">
                <a:lumMod val="60000"/>
                <a:lumOff val="40000"/>
              </a:srgbClr>
            </a:solidFill>
            <a:ln w="25400" cap="flat" cmpd="sng" algn="ctr">
              <a:solidFill>
                <a:srgbClr val="C0504D">
                  <a:lumMod val="60000"/>
                  <a:lumOff val="40000"/>
                </a:srgbClr>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grpSp>
          <p:nvGrpSpPr>
            <p:cNvPr id="8" name="Group 7"/>
            <p:cNvGrpSpPr/>
            <p:nvPr/>
          </p:nvGrpSpPr>
          <p:grpSpPr>
            <a:xfrm>
              <a:off x="5335028" y="3282372"/>
              <a:ext cx="2265923" cy="650803"/>
              <a:chOff x="4935553" y="4278868"/>
              <a:chExt cx="4152437" cy="1207743"/>
            </a:xfrm>
          </p:grpSpPr>
          <p:sp>
            <p:nvSpPr>
              <p:cNvPr id="9" name="Right Arrow 8"/>
              <p:cNvSpPr/>
              <p:nvPr/>
            </p:nvSpPr>
            <p:spPr>
              <a:xfrm>
                <a:off x="4935553" y="5029200"/>
                <a:ext cx="914400" cy="457200"/>
              </a:xfrm>
              <a:prstGeom prst="rightArrow">
                <a:avLst/>
              </a:prstGeom>
              <a:solidFill>
                <a:srgbClr val="FF0000"/>
              </a:solidFill>
              <a:ln w="25400" cap="flat" cmpd="sng" algn="ctr">
                <a:solidFill>
                  <a:srgbClr val="FF0000"/>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sp>
            <p:nvSpPr>
              <p:cNvPr id="10" name="Right Arrow 9"/>
              <p:cNvSpPr/>
              <p:nvPr/>
            </p:nvSpPr>
            <p:spPr>
              <a:xfrm>
                <a:off x="6017910" y="5029200"/>
                <a:ext cx="914400" cy="457200"/>
              </a:xfrm>
              <a:prstGeom prst="rightArrow">
                <a:avLst/>
              </a:prstGeom>
              <a:solidFill>
                <a:srgbClr val="00B050"/>
              </a:solidFill>
              <a:ln w="25400" cap="flat" cmpd="sng" algn="ctr">
                <a:solidFill>
                  <a:srgbClr val="00B050"/>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sp>
            <p:nvSpPr>
              <p:cNvPr id="11" name="Right Arrow 10"/>
              <p:cNvSpPr/>
              <p:nvPr/>
            </p:nvSpPr>
            <p:spPr>
              <a:xfrm>
                <a:off x="7100267" y="5029411"/>
                <a:ext cx="914400" cy="457200"/>
              </a:xfrm>
              <a:prstGeom prst="rightArrow">
                <a:avLst/>
              </a:prstGeom>
              <a:solidFill>
                <a:srgbClr val="0070C0"/>
              </a:solidFill>
              <a:ln w="25400" cap="flat" cmpd="sng" algn="ctr">
                <a:solidFill>
                  <a:srgbClr val="0070C0"/>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sp>
            <p:nvSpPr>
              <p:cNvPr id="12" name="Right Arrow 11"/>
              <p:cNvSpPr/>
              <p:nvPr/>
            </p:nvSpPr>
            <p:spPr>
              <a:xfrm>
                <a:off x="8173590" y="5029200"/>
                <a:ext cx="914400" cy="457200"/>
              </a:xfrm>
              <a:prstGeom prst="rightArrow">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sz="1013" kern="0" dirty="0">
                  <a:solidFill>
                    <a:srgbClr val="000000"/>
                  </a:solidFill>
                  <a:latin typeface="Calibri"/>
                </a:endParaRPr>
              </a:p>
            </p:txBody>
          </p:sp>
          <p:sp>
            <p:nvSpPr>
              <p:cNvPr id="13" name="TextBox 12"/>
              <p:cNvSpPr txBox="1"/>
              <p:nvPr/>
            </p:nvSpPr>
            <p:spPr>
              <a:xfrm>
                <a:off x="5943598" y="4278868"/>
                <a:ext cx="2484649" cy="451629"/>
              </a:xfrm>
              <a:prstGeom prst="rect">
                <a:avLst/>
              </a:prstGeom>
              <a:noFill/>
            </p:spPr>
            <p:txBody>
              <a:bodyPr wrap="none" rtlCol="0">
                <a:spAutoFit/>
              </a:bodyPr>
              <a:lstStyle/>
              <a:p>
                <a:pPr fontAlgn="auto">
                  <a:spcBef>
                    <a:spcPts val="0"/>
                  </a:spcBef>
                  <a:spcAft>
                    <a:spcPts val="0"/>
                  </a:spcAft>
                  <a:defRPr/>
                </a:pPr>
                <a:r>
                  <a:rPr lang="en-US" sz="1500" b="1" kern="0" dirty="0">
                    <a:solidFill>
                      <a:srgbClr val="000000"/>
                    </a:solidFill>
                  </a:rPr>
                  <a:t>Collective  Impact</a:t>
                </a:r>
              </a:p>
            </p:txBody>
          </p:sp>
        </p:grpSp>
      </p:grpSp>
      <p:sp>
        <p:nvSpPr>
          <p:cNvPr id="19" name="TextBox 18"/>
          <p:cNvSpPr txBox="1"/>
          <p:nvPr/>
        </p:nvSpPr>
        <p:spPr>
          <a:xfrm>
            <a:off x="2303852" y="3655338"/>
            <a:ext cx="931665" cy="369332"/>
          </a:xfrm>
          <a:prstGeom prst="rect">
            <a:avLst/>
          </a:prstGeom>
          <a:noFill/>
        </p:spPr>
        <p:txBody>
          <a:bodyPr wrap="none" rtlCol="0">
            <a:spAutoFit/>
          </a:bodyPr>
          <a:lstStyle/>
          <a:p>
            <a:r>
              <a:rPr lang="en-US" b="1" dirty="0" smtClean="0">
                <a:solidFill>
                  <a:srgbClr val="000000"/>
                </a:solidFill>
              </a:rPr>
              <a:t>Network</a:t>
            </a:r>
          </a:p>
        </p:txBody>
      </p:sp>
      <p:sp>
        <p:nvSpPr>
          <p:cNvPr id="21" name="TextBox 20"/>
          <p:cNvSpPr txBox="1"/>
          <p:nvPr/>
        </p:nvSpPr>
        <p:spPr>
          <a:xfrm>
            <a:off x="7946331" y="3558158"/>
            <a:ext cx="184731" cy="369332"/>
          </a:xfrm>
          <a:prstGeom prst="rect">
            <a:avLst/>
          </a:prstGeom>
          <a:noFill/>
        </p:spPr>
        <p:txBody>
          <a:bodyPr wrap="none" rtlCol="0">
            <a:spAutoFit/>
          </a:bodyPr>
          <a:lstStyle/>
          <a:p>
            <a:pPr algn="ctr"/>
            <a:endParaRPr lang="en-US" dirty="0">
              <a:solidFill>
                <a:srgbClr val="000000"/>
              </a:solidFill>
            </a:endParaRPr>
          </a:p>
        </p:txBody>
      </p:sp>
      <p:grpSp>
        <p:nvGrpSpPr>
          <p:cNvPr id="25" name="Group 24"/>
          <p:cNvGrpSpPr/>
          <p:nvPr/>
        </p:nvGrpSpPr>
        <p:grpSpPr>
          <a:xfrm>
            <a:off x="6203359" y="3000684"/>
            <a:ext cx="1253646" cy="1253646"/>
            <a:chOff x="6127223" y="2948378"/>
            <a:chExt cx="1253646" cy="1253646"/>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223" y="2948378"/>
              <a:ext cx="1253646" cy="1253646"/>
            </a:xfrm>
            <a:prstGeom prst="rect">
              <a:avLst/>
            </a:prstGeom>
          </p:spPr>
        </p:pic>
        <p:sp>
          <p:nvSpPr>
            <p:cNvPr id="23" name="TextBox 22"/>
            <p:cNvSpPr txBox="1"/>
            <p:nvPr/>
          </p:nvSpPr>
          <p:spPr>
            <a:xfrm>
              <a:off x="6175676" y="3342538"/>
              <a:ext cx="1162499" cy="646331"/>
            </a:xfrm>
            <a:prstGeom prst="rect">
              <a:avLst/>
            </a:prstGeom>
            <a:noFill/>
          </p:spPr>
          <p:txBody>
            <a:bodyPr wrap="none" rtlCol="0">
              <a:spAutoFit/>
            </a:bodyPr>
            <a:lstStyle/>
            <a:p>
              <a:pPr algn="ctr"/>
              <a:r>
                <a:rPr lang="en-US" b="1" dirty="0" smtClean="0">
                  <a:solidFill>
                    <a:srgbClr val="000000"/>
                  </a:solidFill>
                </a:rPr>
                <a:t>Population</a:t>
              </a:r>
            </a:p>
            <a:p>
              <a:pPr algn="ctr"/>
              <a:r>
                <a:rPr lang="en-US" b="1" dirty="0" smtClean="0">
                  <a:solidFill>
                    <a:srgbClr val="000000"/>
                  </a:solidFill>
                </a:rPr>
                <a:t> Health</a:t>
              </a:r>
              <a:endParaRPr lang="en-US" b="1" dirty="0">
                <a:solidFill>
                  <a:srgbClr val="000000"/>
                </a:solidFill>
              </a:endParaRPr>
            </a:p>
          </p:txBody>
        </p:sp>
      </p:grpSp>
      <p:sp>
        <p:nvSpPr>
          <p:cNvPr id="24" name="Slide Number Placeholder 1"/>
          <p:cNvSpPr>
            <a:spLocks noGrp="1"/>
          </p:cNvSpPr>
          <p:nvPr>
            <p:ph type="sldNum" sz="quarter" idx="4294967295"/>
          </p:nvPr>
        </p:nvSpPr>
        <p:spPr>
          <a:xfrm>
            <a:off x="7239000" y="4683919"/>
            <a:ext cx="419100" cy="357188"/>
          </a:xfrm>
          <a:prstGeom prst="rect">
            <a:avLst/>
          </a:prstGeom>
        </p:spPr>
        <p:txBody>
          <a:bodyPr/>
          <a:lstStyle/>
          <a:p>
            <a:pPr>
              <a:defRPr/>
            </a:pPr>
            <a:r>
              <a:rPr lang="en-US" altLang="en-US" dirty="0" smtClean="0"/>
              <a:t>85</a:t>
            </a:r>
            <a:endParaRPr lang="en-US" altLang="en-US" dirty="0"/>
          </a:p>
        </p:txBody>
      </p:sp>
      <p:sp>
        <p:nvSpPr>
          <p:cNvPr id="22" name="TextBox 21"/>
          <p:cNvSpPr txBox="1"/>
          <p:nvPr/>
        </p:nvSpPr>
        <p:spPr>
          <a:xfrm rot="19702476">
            <a:off x="2635269" y="3126740"/>
            <a:ext cx="1199367" cy="323165"/>
          </a:xfrm>
          <a:prstGeom prst="rect">
            <a:avLst/>
          </a:prstGeom>
          <a:noFill/>
        </p:spPr>
        <p:txBody>
          <a:bodyPr wrap="none" rtlCol="0">
            <a:spAutoFit/>
          </a:bodyPr>
          <a:lstStyle/>
          <a:p>
            <a:r>
              <a:rPr lang="en-US" sz="1500" b="1" dirty="0"/>
              <a:t>Collaboration</a:t>
            </a:r>
          </a:p>
        </p:txBody>
      </p:sp>
      <p:sp>
        <p:nvSpPr>
          <p:cNvPr id="26" name="TextBox 25"/>
          <p:cNvSpPr txBox="1"/>
          <p:nvPr/>
        </p:nvSpPr>
        <p:spPr>
          <a:xfrm rot="1288521">
            <a:off x="2731265" y="4183661"/>
            <a:ext cx="1374094" cy="323165"/>
          </a:xfrm>
          <a:prstGeom prst="rect">
            <a:avLst/>
          </a:prstGeom>
          <a:noFill/>
        </p:spPr>
        <p:txBody>
          <a:bodyPr wrap="none" rtlCol="0">
            <a:spAutoFit/>
          </a:bodyPr>
          <a:lstStyle/>
          <a:p>
            <a:r>
              <a:rPr lang="en-US" sz="1500" b="1" dirty="0" smtClean="0"/>
              <a:t>Communication</a:t>
            </a:r>
            <a:endParaRPr lang="en-US" sz="1500" b="1" dirty="0"/>
          </a:p>
        </p:txBody>
      </p:sp>
      <p:sp>
        <p:nvSpPr>
          <p:cNvPr id="2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96806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a:xfrm>
            <a:off x="4817963" y="3891914"/>
            <a:ext cx="2821715" cy="280036"/>
          </a:xfrm>
        </p:spPr>
        <p:txBody>
          <a:bodyPr/>
          <a:lstStyle/>
          <a:p>
            <a:r>
              <a:rPr lang="en-US" dirty="0" smtClean="0"/>
              <a:t>Source: Marcus, LJ, Dorn, BC. (2015). National Preparedness Leadership Initiative. Harvard School of Public Health</a:t>
            </a:r>
            <a:endParaRPr lang="en-US" dirty="0"/>
          </a:p>
        </p:txBody>
      </p:sp>
      <p:pic>
        <p:nvPicPr>
          <p:cNvPr id="5" name="Picture 4"/>
          <p:cNvPicPr>
            <a:picLocks noChangeAspect="1"/>
          </p:cNvPicPr>
          <p:nvPr/>
        </p:nvPicPr>
        <p:blipFill>
          <a:blip r:embed="rId3"/>
          <a:stretch>
            <a:fillRect/>
          </a:stretch>
        </p:blipFill>
        <p:spPr>
          <a:xfrm>
            <a:off x="189442" y="3264856"/>
            <a:ext cx="4191000" cy="1364294"/>
          </a:xfrm>
          <a:prstGeom prst="rect">
            <a:avLst/>
          </a:prstGeom>
        </p:spPr>
      </p:pic>
      <p:sp>
        <p:nvSpPr>
          <p:cNvPr id="6" name="Slide Number Placeholder 1"/>
          <p:cNvSpPr txBox="1">
            <a:spLocks/>
          </p:cNvSpPr>
          <p:nvPr/>
        </p:nvSpPr>
        <p:spPr>
          <a:xfrm>
            <a:off x="5998191" y="4629150"/>
            <a:ext cx="1600200" cy="357188"/>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en-US" sz="1050" dirty="0"/>
              <a:t>77</a:t>
            </a:r>
          </a:p>
        </p:txBody>
      </p:sp>
      <p:sp>
        <p:nvSpPr>
          <p:cNvPr id="7" name="Rectangle 6"/>
          <p:cNvSpPr/>
          <p:nvPr/>
        </p:nvSpPr>
        <p:spPr>
          <a:xfrm>
            <a:off x="-133879" y="895350"/>
            <a:ext cx="3581400" cy="1246495"/>
          </a:xfrm>
          <a:prstGeom prst="rect">
            <a:avLst/>
          </a:prstGeom>
        </p:spPr>
        <p:txBody>
          <a:bodyPr wrap="square">
            <a:spAutoFit/>
          </a:bodyPr>
          <a:lstStyle/>
          <a:p>
            <a:pPr algn="ctr"/>
            <a:r>
              <a:rPr lang="en-US" sz="1500" dirty="0">
                <a:solidFill>
                  <a:srgbClr val="0070C0"/>
                </a:solidFill>
                <a:latin typeface="Perpetua Titling MT" panose="02020502060505020804" pitchFamily="18" charset="0"/>
              </a:rPr>
              <a:t>Leonard et al. describe organizations primed for meta-leadership as </a:t>
            </a:r>
          </a:p>
          <a:p>
            <a:pPr algn="ctr"/>
            <a:r>
              <a:rPr lang="en-US" sz="1500" dirty="0">
                <a:solidFill>
                  <a:srgbClr val="0070C0"/>
                </a:solidFill>
                <a:latin typeface="Perpetua Titling MT" panose="02020502060505020804" pitchFamily="18" charset="0"/>
              </a:rPr>
              <a:t>“complex, networked and chaotic”</a:t>
            </a:r>
          </a:p>
        </p:txBody>
      </p:sp>
      <p:pic>
        <p:nvPicPr>
          <p:cNvPr id="2" name="Picture 1"/>
          <p:cNvPicPr>
            <a:picLocks noChangeAspect="1"/>
          </p:cNvPicPr>
          <p:nvPr/>
        </p:nvPicPr>
        <p:blipFill>
          <a:blip r:embed="rId4"/>
          <a:stretch>
            <a:fillRect/>
          </a:stretch>
        </p:blipFill>
        <p:spPr>
          <a:xfrm>
            <a:off x="3124200" y="0"/>
            <a:ext cx="4953000" cy="3714750"/>
          </a:xfrm>
          <a:prstGeom prst="rect">
            <a:avLst/>
          </a:prstGeom>
        </p:spPr>
      </p:pic>
      <p:sp>
        <p:nvSpPr>
          <p:cNvPr id="8"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42819013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848600" cy="1066928"/>
          </a:xfrm>
        </p:spPr>
        <p:txBody>
          <a:bodyPr>
            <a:normAutofit fontScale="90000"/>
          </a:bodyPr>
          <a:lstStyle/>
          <a:p>
            <a:r>
              <a:rPr lang="en-US" dirty="0"/>
              <a:t>B</a:t>
            </a:r>
            <a:r>
              <a:rPr lang="en-US" dirty="0" smtClean="0"/>
              <a:t>roadly </a:t>
            </a:r>
            <a:r>
              <a:rPr lang="en-US" dirty="0"/>
              <a:t>envisioned, integrated and overarching </a:t>
            </a:r>
            <a:r>
              <a:rPr lang="en-US" dirty="0" smtClean="0"/>
              <a:t>leadership</a:t>
            </a:r>
            <a:endParaRPr lang="en-US" dirty="0"/>
          </a:p>
        </p:txBody>
      </p:sp>
      <p:sp>
        <p:nvSpPr>
          <p:cNvPr id="6" name="Rectangle 5"/>
          <p:cNvSpPr/>
          <p:nvPr/>
        </p:nvSpPr>
        <p:spPr>
          <a:xfrm>
            <a:off x="1295400" y="1510611"/>
            <a:ext cx="5562600" cy="2246769"/>
          </a:xfrm>
          <a:prstGeom prst="rect">
            <a:avLst/>
          </a:prstGeom>
        </p:spPr>
        <p:txBody>
          <a:bodyPr wrap="square">
            <a:spAutoFit/>
          </a:bodyPr>
          <a:lstStyle/>
          <a:p>
            <a:pPr algn="ctr"/>
            <a:r>
              <a:rPr lang="en-US" sz="2000" i="1" dirty="0">
                <a:solidFill>
                  <a:srgbClr val="000000"/>
                </a:solidFill>
              </a:rPr>
              <a:t>….leaders today must simultaneously lead down in the traditional sense, up to influence the people or organizations to which they are accountable, across to activate peer groups and others within their organization with whom there is no formal subordinate relationship, and beyond to entities outside of the leader’s organization or chain of command. </a:t>
            </a:r>
            <a:endParaRPr lang="en-US" sz="2000" i="1" dirty="0"/>
          </a:p>
        </p:txBody>
      </p:sp>
      <p:sp>
        <p:nvSpPr>
          <p:cNvPr id="7" name="Rectangle 6"/>
          <p:cNvSpPr/>
          <p:nvPr/>
        </p:nvSpPr>
        <p:spPr>
          <a:xfrm>
            <a:off x="2557694" y="3795981"/>
            <a:ext cx="3038011" cy="461665"/>
          </a:xfrm>
          <a:prstGeom prst="rect">
            <a:avLst/>
          </a:prstGeom>
        </p:spPr>
        <p:txBody>
          <a:bodyPr wrap="none">
            <a:spAutoFit/>
          </a:bodyPr>
          <a:lstStyle/>
          <a:p>
            <a:r>
              <a:rPr lang="en-US" sz="2400" dirty="0"/>
              <a:t>This is “meta-leadership” </a:t>
            </a:r>
          </a:p>
        </p:txBody>
      </p:sp>
      <p:sp>
        <p:nvSpPr>
          <p:cNvPr id="8" name="Content Placeholder 3"/>
          <p:cNvSpPr txBox="1">
            <a:spLocks/>
          </p:cNvSpPr>
          <p:nvPr/>
        </p:nvSpPr>
        <p:spPr bwMode="auto">
          <a:xfrm>
            <a:off x="1905000" y="4543901"/>
            <a:ext cx="5067056" cy="280036"/>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a:r>
              <a:rPr lang="en-US" sz="750" dirty="0"/>
              <a:t>Source: Marcus, LJ, Dorn, BC. (2015). National Preparedness Leadership Initiative. Harvard School of Public Health</a:t>
            </a:r>
          </a:p>
        </p:txBody>
      </p:sp>
      <p:sp>
        <p:nvSpPr>
          <p:cNvPr id="3" name="Slide Number Placeholder 2"/>
          <p:cNvSpPr>
            <a:spLocks noGrp="1"/>
          </p:cNvSpPr>
          <p:nvPr>
            <p:ph type="sldNum" sz="quarter" idx="4294967295"/>
          </p:nvPr>
        </p:nvSpPr>
        <p:spPr>
          <a:xfrm>
            <a:off x="7162800" y="4683919"/>
            <a:ext cx="495300" cy="357188"/>
          </a:xfrm>
          <a:prstGeom prst="rect">
            <a:avLst/>
          </a:prstGeom>
        </p:spPr>
        <p:txBody>
          <a:bodyPr/>
          <a:lstStyle/>
          <a:p>
            <a:pPr>
              <a:defRPr/>
            </a:pPr>
            <a:fld id="{10423988-DF86-4D47-B165-46B904D15D12}" type="slidenum">
              <a:rPr lang="en-US" altLang="en-US" smtClean="0"/>
              <a:pPr>
                <a:defRPr/>
              </a:pPr>
              <a:t>73</a:t>
            </a:fld>
            <a:endParaRPr lang="en-US" altLang="en-US" dirty="0"/>
          </a:p>
        </p:txBody>
      </p:sp>
      <p:sp>
        <p:nvSpPr>
          <p:cNvPr id="9"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4274897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Network “Leader</a:t>
            </a:r>
            <a:r>
              <a:rPr lang="en-US" sz="3000" dirty="0" smtClean="0"/>
              <a:t>”: </a:t>
            </a:r>
            <a:r>
              <a:rPr lang="en-US" sz="3000" dirty="0"/>
              <a:t>Operating Principles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51763895"/>
              </p:ext>
            </p:extLst>
          </p:nvPr>
        </p:nvGraphicFramePr>
        <p:xfrm>
          <a:off x="609600" y="1074419"/>
          <a:ext cx="7289007" cy="3014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idx="11"/>
          </p:nvPr>
        </p:nvSpPr>
        <p:spPr>
          <a:xfrm>
            <a:off x="2286000" y="4349114"/>
            <a:ext cx="4343399" cy="432436"/>
          </a:xfrm>
        </p:spPr>
        <p:txBody>
          <a:bodyPr>
            <a:noAutofit/>
          </a:bodyPr>
          <a:lstStyle/>
          <a:p>
            <a:r>
              <a:rPr lang="en-US" dirty="0"/>
              <a:t>Source: Jane Wei-Skillern, David Ehrlichman, &amp; David Sawyer (2015). The Most Impactful Leaders You’ve Never Heard Of. Stanford Social Innovation Review. </a:t>
            </a:r>
          </a:p>
          <a:p>
            <a:r>
              <a:rPr lang="en-US" dirty="0"/>
              <a:t>Graphic: Bittle, MJ</a:t>
            </a:r>
          </a:p>
        </p:txBody>
      </p:sp>
      <p:sp>
        <p:nvSpPr>
          <p:cNvPr id="7" name="Slide Number Placeholder 1"/>
          <p:cNvSpPr txBox="1">
            <a:spLocks/>
          </p:cNvSpPr>
          <p:nvPr/>
        </p:nvSpPr>
        <p:spPr>
          <a:xfrm>
            <a:off x="7239001" y="4629150"/>
            <a:ext cx="359390" cy="357188"/>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en-US" sz="1050" dirty="0"/>
              <a:t>86</a:t>
            </a:r>
          </a:p>
        </p:txBody>
      </p:sp>
      <p:sp>
        <p:nvSpPr>
          <p:cNvPr id="6"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55713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213C25E9-CD88-4075-BF1D-C05AAD38673F}"/>
                                            </p:graphicEl>
                                          </p:spTgt>
                                        </p:tgtEl>
                                        <p:attrNameLst>
                                          <p:attrName>style.visibility</p:attrName>
                                        </p:attrNameLst>
                                      </p:cBhvr>
                                      <p:to>
                                        <p:strVal val="visible"/>
                                      </p:to>
                                    </p:set>
                                    <p:animEffect transition="in" filter="wipe(down)">
                                      <p:cBhvr>
                                        <p:cTn id="7" dur="500"/>
                                        <p:tgtEl>
                                          <p:spTgt spid="5">
                                            <p:graphicEl>
                                              <a:dgm id="{213C25E9-CD88-4075-BF1D-C05AAD38673F}"/>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graphicEl>
                                              <a:dgm id="{F7191F8C-872B-4B40-8155-4AD4BBAE3A14}"/>
                                            </p:graphicEl>
                                          </p:spTgt>
                                        </p:tgtEl>
                                        <p:attrNameLst>
                                          <p:attrName>style.visibility</p:attrName>
                                        </p:attrNameLst>
                                      </p:cBhvr>
                                      <p:to>
                                        <p:strVal val="visible"/>
                                      </p:to>
                                    </p:set>
                                    <p:animEffect transition="in" filter="wipe(down)">
                                      <p:cBhvr>
                                        <p:cTn id="10" dur="500"/>
                                        <p:tgtEl>
                                          <p:spTgt spid="5">
                                            <p:graphicEl>
                                              <a:dgm id="{F7191F8C-872B-4B40-8155-4AD4BBAE3A1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graphicEl>
                                              <a:dgm id="{87C6F02F-6983-4E46-8356-B584BEF0FD2D}"/>
                                            </p:graphicEl>
                                          </p:spTgt>
                                        </p:tgtEl>
                                        <p:attrNameLst>
                                          <p:attrName>style.visibility</p:attrName>
                                        </p:attrNameLst>
                                      </p:cBhvr>
                                      <p:to>
                                        <p:strVal val="visible"/>
                                      </p:to>
                                    </p:set>
                                    <p:animEffect transition="in" filter="wipe(down)">
                                      <p:cBhvr>
                                        <p:cTn id="15" dur="500"/>
                                        <p:tgtEl>
                                          <p:spTgt spid="5">
                                            <p:graphicEl>
                                              <a:dgm id="{87C6F02F-6983-4E46-8356-B584BEF0FD2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graphicEl>
                                              <a:dgm id="{A8471B0A-32C1-48A0-B326-583E4EA8CBC3}"/>
                                            </p:graphicEl>
                                          </p:spTgt>
                                        </p:tgtEl>
                                        <p:attrNameLst>
                                          <p:attrName>style.visibility</p:attrName>
                                        </p:attrNameLst>
                                      </p:cBhvr>
                                      <p:to>
                                        <p:strVal val="visible"/>
                                      </p:to>
                                    </p:set>
                                    <p:animEffect transition="in" filter="wipe(down)">
                                      <p:cBhvr>
                                        <p:cTn id="20" dur="500"/>
                                        <p:tgtEl>
                                          <p:spTgt spid="5">
                                            <p:graphicEl>
                                              <a:dgm id="{A8471B0A-32C1-48A0-B326-583E4EA8CBC3}"/>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graphicEl>
                                              <a:dgm id="{5B8E8DD4-8B50-463C-B7DC-19273D7F1DC6}"/>
                                            </p:graphicEl>
                                          </p:spTgt>
                                        </p:tgtEl>
                                        <p:attrNameLst>
                                          <p:attrName>style.visibility</p:attrName>
                                        </p:attrNameLst>
                                      </p:cBhvr>
                                      <p:to>
                                        <p:strVal val="visible"/>
                                      </p:to>
                                    </p:set>
                                    <p:animEffect transition="in" filter="wipe(down)">
                                      <p:cBhvr>
                                        <p:cTn id="23" dur="500"/>
                                        <p:tgtEl>
                                          <p:spTgt spid="5">
                                            <p:graphicEl>
                                              <a:dgm id="{5B8E8DD4-8B50-463C-B7DC-19273D7F1DC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graphicEl>
                                              <a:dgm id="{ACA755F9-8568-4A9B-BBB4-C3100E6CE837}"/>
                                            </p:graphicEl>
                                          </p:spTgt>
                                        </p:tgtEl>
                                        <p:attrNameLst>
                                          <p:attrName>style.visibility</p:attrName>
                                        </p:attrNameLst>
                                      </p:cBhvr>
                                      <p:to>
                                        <p:strVal val="visible"/>
                                      </p:to>
                                    </p:set>
                                    <p:animEffect transition="in" filter="wipe(down)">
                                      <p:cBhvr>
                                        <p:cTn id="28" dur="500"/>
                                        <p:tgtEl>
                                          <p:spTgt spid="5">
                                            <p:graphicEl>
                                              <a:dgm id="{ACA755F9-8568-4A9B-BBB4-C3100E6CE83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graphicEl>
                                              <a:dgm id="{235AF857-5B30-49DB-B148-8CCDA68E27FD}"/>
                                            </p:graphicEl>
                                          </p:spTgt>
                                        </p:tgtEl>
                                        <p:attrNameLst>
                                          <p:attrName>style.visibility</p:attrName>
                                        </p:attrNameLst>
                                      </p:cBhvr>
                                      <p:to>
                                        <p:strVal val="visible"/>
                                      </p:to>
                                    </p:set>
                                    <p:animEffect transition="in" filter="wipe(down)">
                                      <p:cBhvr>
                                        <p:cTn id="33" dur="500"/>
                                        <p:tgtEl>
                                          <p:spTgt spid="5">
                                            <p:graphicEl>
                                              <a:dgm id="{235AF857-5B30-49DB-B148-8CCDA68E27FD}"/>
                                            </p:graphic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
                                            <p:graphicEl>
                                              <a:dgm id="{3B8C10F6-01AE-47DB-8F59-03C5771A4D2E}"/>
                                            </p:graphicEl>
                                          </p:spTgt>
                                        </p:tgtEl>
                                        <p:attrNameLst>
                                          <p:attrName>style.visibility</p:attrName>
                                        </p:attrNameLst>
                                      </p:cBhvr>
                                      <p:to>
                                        <p:strVal val="visible"/>
                                      </p:to>
                                    </p:set>
                                    <p:animEffect transition="in" filter="wipe(down)">
                                      <p:cBhvr>
                                        <p:cTn id="36" dur="500"/>
                                        <p:tgtEl>
                                          <p:spTgt spid="5">
                                            <p:graphicEl>
                                              <a:dgm id="{3B8C10F6-01AE-47DB-8F59-03C5771A4D2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graphicEl>
                                              <a:dgm id="{87415F56-0E0D-4ED6-A358-C8BABC1AF496}"/>
                                            </p:graphicEl>
                                          </p:spTgt>
                                        </p:tgtEl>
                                        <p:attrNameLst>
                                          <p:attrName>style.visibility</p:attrName>
                                        </p:attrNameLst>
                                      </p:cBhvr>
                                      <p:to>
                                        <p:strVal val="visible"/>
                                      </p:to>
                                    </p:set>
                                    <p:animEffect transition="in" filter="wipe(down)">
                                      <p:cBhvr>
                                        <p:cTn id="41" dur="500"/>
                                        <p:tgtEl>
                                          <p:spTgt spid="5">
                                            <p:graphicEl>
                                              <a:dgm id="{87415F56-0E0D-4ED6-A358-C8BABC1AF496}"/>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graphicEl>
                                              <a:dgm id="{61DF9B35-0710-47E2-8D0C-809863463B93}"/>
                                            </p:graphicEl>
                                          </p:spTgt>
                                        </p:tgtEl>
                                        <p:attrNameLst>
                                          <p:attrName>style.visibility</p:attrName>
                                        </p:attrNameLst>
                                      </p:cBhvr>
                                      <p:to>
                                        <p:strVal val="visible"/>
                                      </p:to>
                                    </p:set>
                                    <p:animEffect transition="in" filter="wipe(down)">
                                      <p:cBhvr>
                                        <p:cTn id="46" dur="500"/>
                                        <p:tgtEl>
                                          <p:spTgt spid="5">
                                            <p:graphicEl>
                                              <a:dgm id="{61DF9B35-0710-47E2-8D0C-809863463B93}"/>
                                            </p:graphic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
                                            <p:graphicEl>
                                              <a:dgm id="{4E95E1AE-B389-459D-AF49-F993A73AD329}"/>
                                            </p:graphicEl>
                                          </p:spTgt>
                                        </p:tgtEl>
                                        <p:attrNameLst>
                                          <p:attrName>style.visibility</p:attrName>
                                        </p:attrNameLst>
                                      </p:cBhvr>
                                      <p:to>
                                        <p:strVal val="visible"/>
                                      </p:to>
                                    </p:set>
                                    <p:animEffect transition="in" filter="wipe(down)">
                                      <p:cBhvr>
                                        <p:cTn id="49" dur="500"/>
                                        <p:tgtEl>
                                          <p:spTgt spid="5">
                                            <p:graphicEl>
                                              <a:dgm id="{4E95E1AE-B389-459D-AF49-F993A73AD32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
                                            <p:graphicEl>
                                              <a:dgm id="{312DB0ED-8AAA-4F90-8A79-55B6EA5F5E80}"/>
                                            </p:graphicEl>
                                          </p:spTgt>
                                        </p:tgtEl>
                                        <p:attrNameLst>
                                          <p:attrName>style.visibility</p:attrName>
                                        </p:attrNameLst>
                                      </p:cBhvr>
                                      <p:to>
                                        <p:strVal val="visible"/>
                                      </p:to>
                                    </p:set>
                                    <p:animEffect transition="in" filter="wipe(down)">
                                      <p:cBhvr>
                                        <p:cTn id="54" dur="500"/>
                                        <p:tgtEl>
                                          <p:spTgt spid="5">
                                            <p:graphicEl>
                                              <a:dgm id="{312DB0ED-8AAA-4F90-8A79-55B6EA5F5E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“Meta-Leadership” Principles</a:t>
            </a:r>
            <a:endParaRPr lang="en-US" sz="4000" dirty="0"/>
          </a:p>
        </p:txBody>
      </p:sp>
      <p:sp>
        <p:nvSpPr>
          <p:cNvPr id="3" name="Content Placeholder 2"/>
          <p:cNvSpPr>
            <a:spLocks noGrp="1"/>
          </p:cNvSpPr>
          <p:nvPr>
            <p:ph idx="1"/>
          </p:nvPr>
        </p:nvSpPr>
        <p:spPr>
          <a:xfrm>
            <a:off x="152400" y="1143000"/>
            <a:ext cx="7848600" cy="3562350"/>
          </a:xfrm>
        </p:spPr>
        <p:txBody>
          <a:bodyPr/>
          <a:lstStyle/>
          <a:p>
            <a:pPr marL="0" indent="0">
              <a:buNone/>
            </a:pPr>
            <a:r>
              <a:rPr lang="en-US" sz="1600" dirty="0"/>
              <a:t>Achieving the goals of the Triple Aim requires COLLECTIVE IMPACT facilitated by effective “META-LEADERSHIP</a:t>
            </a:r>
            <a:r>
              <a:rPr lang="en-US" sz="1600" dirty="0" smtClean="0"/>
              <a:t>” or “NETWORK”:</a:t>
            </a:r>
            <a:endParaRPr lang="en-US" sz="1600" dirty="0"/>
          </a:p>
          <a:p>
            <a:pPr marL="0" indent="0">
              <a:buNone/>
            </a:pPr>
            <a:endParaRPr lang="en-US" sz="1600" dirty="0"/>
          </a:p>
          <a:p>
            <a:pPr marL="0" indent="0">
              <a:buNone/>
            </a:pPr>
            <a:r>
              <a:rPr lang="en-US" sz="1600" dirty="0"/>
              <a:t>Essential aspects of “META-LEADERSHIP” (Marcus &amp; Dorn 2010)</a:t>
            </a:r>
          </a:p>
          <a:p>
            <a:pPr marL="0" indent="0">
              <a:buNone/>
            </a:pPr>
            <a:endParaRPr lang="en-US" sz="1600" dirty="0"/>
          </a:p>
          <a:p>
            <a:pPr marL="342892" indent="-342892">
              <a:buFont typeface="+mj-lt"/>
              <a:buAutoNum type="arabicPeriod"/>
            </a:pPr>
            <a:r>
              <a:rPr lang="en-US" sz="1600" dirty="0"/>
              <a:t>A conceptual framework and vocabulary that describes </a:t>
            </a:r>
            <a:r>
              <a:rPr lang="en-US" sz="1600" b="1" u="sng" dirty="0"/>
              <a:t>intentional networking and cohesion</a:t>
            </a:r>
            <a:r>
              <a:rPr lang="en-US" sz="1600" dirty="0"/>
              <a:t> beyond formal organizational boundaries to connect the purposes and work of different stakeholders.</a:t>
            </a:r>
          </a:p>
          <a:p>
            <a:pPr marL="342892" indent="-342892">
              <a:buFont typeface="+mj-lt"/>
              <a:buAutoNum type="arabicPeriod"/>
            </a:pPr>
            <a:r>
              <a:rPr lang="en-US" sz="1600" dirty="0"/>
              <a:t>A purposeful strategy of action designed to </a:t>
            </a:r>
            <a:r>
              <a:rPr lang="en-US" sz="1600" b="1" u="sng" dirty="0"/>
              <a:t>advance coordinated planning and activity</a:t>
            </a:r>
            <a:r>
              <a:rPr lang="en-US" sz="1600" dirty="0"/>
              <a:t>.</a:t>
            </a:r>
          </a:p>
          <a:p>
            <a:pPr marL="342892" indent="-342892">
              <a:buFont typeface="+mj-lt"/>
              <a:buAutoNum type="arabicPeriod"/>
            </a:pPr>
            <a:r>
              <a:rPr lang="en-US" sz="1600" dirty="0"/>
              <a:t>A </a:t>
            </a:r>
            <a:r>
              <a:rPr lang="en-US" sz="1600" b="1" u="sng" dirty="0"/>
              <a:t>compelling mission and rallying cry for both leaders and followers</a:t>
            </a:r>
            <a:r>
              <a:rPr lang="en-US" sz="1600" dirty="0"/>
              <a:t> that inspires, guides, and instructs, setting a higher standard and expectation for performance and impact.</a:t>
            </a:r>
          </a:p>
        </p:txBody>
      </p:sp>
      <p:sp>
        <p:nvSpPr>
          <p:cNvPr id="4" name="Slide Number Placeholder 3"/>
          <p:cNvSpPr>
            <a:spLocks noGrp="1"/>
          </p:cNvSpPr>
          <p:nvPr>
            <p:ph type="sldNum" sz="quarter" idx="10"/>
          </p:nvPr>
        </p:nvSpPr>
        <p:spPr>
          <a:prstGeom prst="rect">
            <a:avLst/>
          </a:prstGeom>
        </p:spPr>
        <p:txBody>
          <a:bodyPr/>
          <a:lstStyle/>
          <a:p>
            <a:pPr>
              <a:defRPr/>
            </a:pPr>
            <a:fld id="{76BAB369-6CAD-47D6-9BE1-C9D57B269005}" type="slidenum">
              <a:rPr lang="en-US" altLang="en-US" smtClean="0"/>
              <a:pPr>
                <a:defRPr/>
              </a:pPr>
              <a:t>75</a:t>
            </a:fld>
            <a:endParaRPr lang="en-US" altLang="en-US" dirty="0"/>
          </a:p>
        </p:txBody>
      </p:sp>
      <p:sp>
        <p:nvSpPr>
          <p:cNvPr id="5"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1770038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a:t>
            </a:r>
            <a:br>
              <a:rPr lang="en-US" dirty="0" smtClean="0"/>
            </a:br>
            <a:r>
              <a:rPr lang="en-US" dirty="0" smtClean="0"/>
              <a:t>Collaboration and Leadership</a:t>
            </a:r>
            <a:endParaRPr lang="en-US" dirty="0"/>
          </a:p>
        </p:txBody>
      </p:sp>
      <p:sp>
        <p:nvSpPr>
          <p:cNvPr id="3" name="Content Placeholder 2"/>
          <p:cNvSpPr>
            <a:spLocks noGrp="1"/>
          </p:cNvSpPr>
          <p:nvPr>
            <p:ph idx="1"/>
          </p:nvPr>
        </p:nvSpPr>
        <p:spPr>
          <a:xfrm>
            <a:off x="488143" y="1504950"/>
            <a:ext cx="7086600" cy="1962150"/>
          </a:xfrm>
        </p:spPr>
        <p:txBody>
          <a:bodyPr>
            <a:normAutofit lnSpcReduction="10000"/>
          </a:bodyPr>
          <a:lstStyle/>
          <a:p>
            <a:pPr marL="0" indent="0" algn="ctr">
              <a:buNone/>
            </a:pPr>
            <a:r>
              <a:rPr lang="en-US" sz="2000" dirty="0"/>
              <a:t>There is value in both the output, the “impact value,” as well as in the experience of the process, the “collaborative value.” </a:t>
            </a:r>
          </a:p>
          <a:p>
            <a:pPr marL="0" indent="0" algn="ctr">
              <a:buNone/>
            </a:pPr>
            <a:endParaRPr lang="en-US" sz="2000" dirty="0" smtClean="0"/>
          </a:p>
          <a:p>
            <a:pPr marL="0" indent="0" algn="ctr">
              <a:buNone/>
            </a:pPr>
            <a:r>
              <a:rPr lang="en-US" sz="2000" dirty="0" smtClean="0"/>
              <a:t>The </a:t>
            </a:r>
            <a:r>
              <a:rPr lang="en-US" sz="2000" dirty="0"/>
              <a:t>tangible progress – </a:t>
            </a:r>
            <a:r>
              <a:rPr lang="en-US" sz="2000" b="1" dirty="0"/>
              <a:t>impact</a:t>
            </a:r>
            <a:r>
              <a:rPr lang="en-US" sz="2000" dirty="0"/>
              <a:t> – amplifies the experience and rewards of working together – </a:t>
            </a:r>
            <a:r>
              <a:rPr lang="en-US" sz="2000" b="1" dirty="0"/>
              <a:t>collaboration</a:t>
            </a:r>
            <a:r>
              <a:rPr lang="en-US" sz="2000" dirty="0"/>
              <a:t> – and vice versa making the results mutually reinforcing.</a:t>
            </a:r>
          </a:p>
        </p:txBody>
      </p:sp>
      <p:sp>
        <p:nvSpPr>
          <p:cNvPr id="4" name="Content Placeholder 3"/>
          <p:cNvSpPr>
            <a:spLocks noGrp="1"/>
          </p:cNvSpPr>
          <p:nvPr>
            <p:ph idx="11"/>
          </p:nvPr>
        </p:nvSpPr>
        <p:spPr>
          <a:xfrm>
            <a:off x="1257301" y="4229100"/>
            <a:ext cx="6098315" cy="280036"/>
          </a:xfrm>
        </p:spPr>
        <p:txBody>
          <a:bodyPr/>
          <a:lstStyle/>
          <a:p>
            <a:r>
              <a:rPr lang="en-US" dirty="0"/>
              <a:t>Source: Marcus, LJ, Dorn, BC. (2015). National Preparedness Leadership Initiative. Harvard School of Public </a:t>
            </a:r>
            <a:r>
              <a:rPr lang="en-US" dirty="0" smtClean="0"/>
              <a:t>Health</a:t>
            </a:r>
            <a:endParaRPr lang="en-US" dirty="0"/>
          </a:p>
        </p:txBody>
      </p:sp>
      <p:sp>
        <p:nvSpPr>
          <p:cNvPr id="5" name="Slide Number Placeholder 1"/>
          <p:cNvSpPr txBox="1">
            <a:spLocks/>
          </p:cNvSpPr>
          <p:nvPr/>
        </p:nvSpPr>
        <p:spPr>
          <a:xfrm>
            <a:off x="5998191" y="4629150"/>
            <a:ext cx="1600200" cy="357188"/>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en-US" altLang="en-US" sz="1050" dirty="0"/>
              <a:t>96</a:t>
            </a:r>
          </a:p>
        </p:txBody>
      </p:sp>
      <p:sp>
        <p:nvSpPr>
          <p:cNvPr id="6"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32313846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a:xfrm>
            <a:off x="1695450" y="4259255"/>
            <a:ext cx="4903652" cy="400967"/>
          </a:xfrm>
        </p:spPr>
        <p:txBody>
          <a:bodyPr>
            <a:normAutofit lnSpcReduction="10000"/>
          </a:bodyPr>
          <a:lstStyle/>
          <a:p>
            <a:r>
              <a:rPr lang="en-US" dirty="0" smtClean="0"/>
              <a:t>Source Graphics </a:t>
            </a:r>
          </a:p>
          <a:p>
            <a:r>
              <a:rPr lang="en-US" dirty="0" smtClean="0"/>
              <a:t>(</a:t>
            </a:r>
            <a:r>
              <a:rPr lang="en-US" dirty="0"/>
              <a:t>1) https://c1.staticflickr.com/3/2222/2156056072_c83b882862_z.jpg?zz=1</a:t>
            </a:r>
            <a:endParaRPr lang="en-US" dirty="0" smtClean="0"/>
          </a:p>
          <a:p>
            <a:r>
              <a:rPr lang="en-US" dirty="0"/>
              <a:t>(2) http://puzzlepalace.com.au/wp-content/uploads/2016/03/Across-the-Sea-1500-PC-Jigsaw-Puzzle.jpg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76" y="1344692"/>
            <a:ext cx="2478924" cy="16559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1187" y="2287518"/>
            <a:ext cx="2286000" cy="1714500"/>
          </a:xfrm>
          <a:prstGeom prst="rect">
            <a:avLst/>
          </a:prstGeom>
        </p:spPr>
      </p:pic>
      <p:sp>
        <p:nvSpPr>
          <p:cNvPr id="7" name="TextBox 6"/>
          <p:cNvSpPr txBox="1"/>
          <p:nvPr/>
        </p:nvSpPr>
        <p:spPr>
          <a:xfrm>
            <a:off x="2779553" y="1344692"/>
            <a:ext cx="415498" cy="369332"/>
          </a:xfrm>
          <a:prstGeom prst="rect">
            <a:avLst/>
          </a:prstGeom>
          <a:noFill/>
        </p:spPr>
        <p:txBody>
          <a:bodyPr wrap="none" rtlCol="0">
            <a:spAutoFit/>
          </a:bodyPr>
          <a:lstStyle/>
          <a:p>
            <a:r>
              <a:rPr lang="en-US" dirty="0" smtClean="0"/>
              <a:t>(1)</a:t>
            </a:r>
          </a:p>
        </p:txBody>
      </p:sp>
      <p:sp>
        <p:nvSpPr>
          <p:cNvPr id="8" name="TextBox 7"/>
          <p:cNvSpPr txBox="1"/>
          <p:nvPr/>
        </p:nvSpPr>
        <p:spPr>
          <a:xfrm>
            <a:off x="7167187" y="2283781"/>
            <a:ext cx="415498" cy="369332"/>
          </a:xfrm>
          <a:prstGeom prst="rect">
            <a:avLst/>
          </a:prstGeom>
          <a:noFill/>
        </p:spPr>
        <p:txBody>
          <a:bodyPr wrap="none" rtlCol="0">
            <a:spAutoFit/>
          </a:bodyPr>
          <a:lstStyle/>
          <a:p>
            <a:r>
              <a:rPr lang="en-US" dirty="0" smtClean="0"/>
              <a:t>(2)</a:t>
            </a:r>
          </a:p>
        </p:txBody>
      </p:sp>
      <p:sp>
        <p:nvSpPr>
          <p:cNvPr id="9" name="Right Arrow 8"/>
          <p:cNvSpPr/>
          <p:nvPr/>
        </p:nvSpPr>
        <p:spPr>
          <a:xfrm>
            <a:off x="3219565" y="2665774"/>
            <a:ext cx="1260158" cy="80923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Collective Impact</a:t>
            </a:r>
          </a:p>
        </p:txBody>
      </p:sp>
      <p:sp>
        <p:nvSpPr>
          <p:cNvPr id="10" name="TextBox 9"/>
          <p:cNvSpPr txBox="1"/>
          <p:nvPr/>
        </p:nvSpPr>
        <p:spPr>
          <a:xfrm>
            <a:off x="339177" y="3239657"/>
            <a:ext cx="2478924" cy="738664"/>
          </a:xfrm>
          <a:prstGeom prst="rect">
            <a:avLst/>
          </a:prstGeom>
          <a:noFill/>
        </p:spPr>
        <p:txBody>
          <a:bodyPr wrap="square" rtlCol="0">
            <a:spAutoFit/>
          </a:bodyPr>
          <a:lstStyle/>
          <a:p>
            <a:r>
              <a:rPr lang="en-US" sz="1400" dirty="0"/>
              <a:t>Collection of individual experts, or resources;</a:t>
            </a:r>
          </a:p>
          <a:p>
            <a:r>
              <a:rPr lang="en-US" sz="1400" dirty="0"/>
              <a:t>No definable purpose or outcome </a:t>
            </a:r>
          </a:p>
        </p:txBody>
      </p:sp>
      <p:sp>
        <p:nvSpPr>
          <p:cNvPr id="11" name="TextBox 10"/>
          <p:cNvSpPr txBox="1"/>
          <p:nvPr/>
        </p:nvSpPr>
        <p:spPr>
          <a:xfrm>
            <a:off x="4881188" y="1570196"/>
            <a:ext cx="2286000" cy="646331"/>
          </a:xfrm>
          <a:prstGeom prst="rect">
            <a:avLst/>
          </a:prstGeom>
          <a:noFill/>
        </p:spPr>
        <p:txBody>
          <a:bodyPr wrap="square" rtlCol="0">
            <a:spAutoFit/>
          </a:bodyPr>
          <a:lstStyle/>
          <a:p>
            <a:r>
              <a:rPr lang="en-US" dirty="0" smtClean="0"/>
              <a:t>Aligned, with definable purpose or </a:t>
            </a:r>
            <a:r>
              <a:rPr lang="en-US" dirty="0"/>
              <a:t>o</a:t>
            </a:r>
            <a:r>
              <a:rPr lang="en-US" dirty="0" smtClean="0"/>
              <a:t>utcome</a:t>
            </a:r>
          </a:p>
        </p:txBody>
      </p:sp>
      <p:sp>
        <p:nvSpPr>
          <p:cNvPr id="12" name="Rectangle 11"/>
          <p:cNvSpPr/>
          <p:nvPr/>
        </p:nvSpPr>
        <p:spPr>
          <a:xfrm>
            <a:off x="533400" y="282228"/>
            <a:ext cx="7227752" cy="984885"/>
          </a:xfrm>
          <a:prstGeom prst="rect">
            <a:avLst/>
          </a:prstGeom>
        </p:spPr>
        <p:txBody>
          <a:bodyPr wrap="square">
            <a:spAutoFit/>
          </a:bodyPr>
          <a:lstStyle/>
          <a:p>
            <a:pPr algn="ctr" defTabSz="342900" fontAlgn="auto">
              <a:spcBef>
                <a:spcPts val="0"/>
              </a:spcBef>
              <a:spcAft>
                <a:spcPts val="0"/>
              </a:spcAft>
            </a:pPr>
            <a:r>
              <a:rPr lang="en-US" sz="2400" dirty="0">
                <a:solidFill>
                  <a:prstClr val="black"/>
                </a:solidFill>
                <a:latin typeface="Calibri"/>
              </a:rPr>
              <a:t>Public health is…. “What we as a society do collectively to assure the conditions in which people can be healthy.” </a:t>
            </a:r>
            <a:r>
              <a:rPr lang="en-US" sz="1050" dirty="0">
                <a:solidFill>
                  <a:prstClr val="black"/>
                </a:solidFill>
                <a:latin typeface="Calibri"/>
              </a:rPr>
              <a:t>IOM 1988</a:t>
            </a:r>
            <a:endParaRPr lang="en-US" sz="2400" dirty="0">
              <a:solidFill>
                <a:prstClr val="black"/>
              </a:solidFill>
              <a:latin typeface="Calibri"/>
            </a:endParaRPr>
          </a:p>
        </p:txBody>
      </p:sp>
      <p:sp>
        <p:nvSpPr>
          <p:cNvPr id="13" name="Slide Number Placeholder 1"/>
          <p:cNvSpPr txBox="1">
            <a:spLocks/>
          </p:cNvSpPr>
          <p:nvPr/>
        </p:nvSpPr>
        <p:spPr bwMode="auto">
          <a:xfrm>
            <a:off x="6057900" y="4683919"/>
            <a:ext cx="1600200" cy="357188"/>
          </a:xfrm>
          <a:prstGeom prst="rect">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200" baseline="0">
                <a:solidFill>
                  <a:srgbClr val="000000"/>
                </a:solidFill>
                <a:latin typeface="Calibri"/>
                <a:ea typeface="+mn-ea"/>
                <a:cs typeface="Calibri"/>
              </a:defRPr>
            </a:lvl1pPr>
            <a:lvl2pPr marL="749300" indent="-406400" algn="l" rtl="0" eaLnBrk="0" fontAlgn="base" hangingPunct="0">
              <a:spcBef>
                <a:spcPts val="0"/>
              </a:spcBef>
              <a:spcAft>
                <a:spcPct val="0"/>
              </a:spcAft>
              <a:buClr>
                <a:srgbClr val="B50D0D"/>
              </a:buClr>
              <a:buFont typeface="Lucida Grande"/>
              <a:buNone/>
              <a:defRPr sz="1000">
                <a:solidFill>
                  <a:schemeClr val="tx1"/>
                </a:solidFill>
                <a:latin typeface="Georgia"/>
                <a:cs typeface="Georgia"/>
              </a:defRPr>
            </a:lvl2pPr>
            <a:lvl3pPr marL="800100" indent="342900" algn="l" rtl="0" eaLnBrk="0" fontAlgn="base" hangingPunct="0">
              <a:spcBef>
                <a:spcPts val="0"/>
              </a:spcBef>
              <a:spcAft>
                <a:spcPct val="0"/>
              </a:spcAft>
              <a:buClr>
                <a:srgbClr val="B50D0D"/>
              </a:buClr>
              <a:buNone/>
              <a:defRPr sz="1000" baseline="0">
                <a:solidFill>
                  <a:schemeClr val="tx1"/>
                </a:solidFill>
                <a:latin typeface="Georgia"/>
                <a:cs typeface="Georgia"/>
              </a:defRPr>
            </a:lvl3pPr>
            <a:lvl4pPr marL="1600160" indent="-228594" algn="l" rtl="0" eaLnBrk="0" fontAlgn="base" hangingPunct="0">
              <a:spcBef>
                <a:spcPct val="20000"/>
              </a:spcBef>
              <a:spcAft>
                <a:spcPct val="0"/>
              </a:spcAft>
              <a:buClr>
                <a:srgbClr val="B50D0D"/>
              </a:buClr>
              <a:buChar char="–"/>
              <a:defRPr sz="2800">
                <a:solidFill>
                  <a:schemeClr val="tx1"/>
                </a:solidFill>
                <a:latin typeface="+mn-lt"/>
              </a:defRPr>
            </a:lvl4pPr>
            <a:lvl5pPr marL="2057349" indent="-228594" algn="l" rtl="0" eaLnBrk="0" fontAlgn="base" hangingPunct="0">
              <a:spcBef>
                <a:spcPct val="20000"/>
              </a:spcBef>
              <a:spcAft>
                <a:spcPct val="0"/>
              </a:spcAft>
              <a:buClr>
                <a:srgbClr val="B50D0D"/>
              </a:buClr>
              <a:buChar char="»"/>
              <a:defRPr sz="28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algn="r">
              <a:defRPr/>
            </a:pPr>
            <a:r>
              <a:rPr lang="en-US" altLang="en-US" sz="1050" kern="0" dirty="0">
                <a:latin typeface="+mn-lt"/>
              </a:rPr>
              <a:t>88</a:t>
            </a:r>
          </a:p>
        </p:txBody>
      </p:sp>
      <p:sp>
        <p:nvSpPr>
          <p:cNvPr id="14"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122734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690854" y="141381"/>
            <a:ext cx="5780504" cy="4810196"/>
          </a:xfrm>
          <a:prstGeom prst="rect">
            <a:avLst/>
          </a:prstGeom>
        </p:spPr>
      </p:pic>
      <p:sp>
        <p:nvSpPr>
          <p:cNvPr id="13" name="TextBox 12"/>
          <p:cNvSpPr txBox="1"/>
          <p:nvPr/>
        </p:nvSpPr>
        <p:spPr>
          <a:xfrm>
            <a:off x="914400" y="233200"/>
            <a:ext cx="1828800" cy="830997"/>
          </a:xfrm>
          <a:prstGeom prst="rect">
            <a:avLst/>
          </a:prstGeom>
          <a:noFill/>
        </p:spPr>
        <p:txBody>
          <a:bodyPr wrap="square" rtlCol="0">
            <a:spAutoFit/>
          </a:bodyPr>
          <a:lstStyle/>
          <a:p>
            <a:pPr algn="ctr" fontAlgn="auto">
              <a:spcBef>
                <a:spcPts val="0"/>
              </a:spcBef>
              <a:spcAft>
                <a:spcPts val="0"/>
              </a:spcAft>
            </a:pPr>
            <a:r>
              <a:rPr lang="en-US" sz="1600" dirty="0">
                <a:solidFill>
                  <a:prstClr val="black"/>
                </a:solidFill>
                <a:latin typeface="Georgia"/>
              </a:rPr>
              <a:t>CURRENT, FRAGMENTED MODEL</a:t>
            </a:r>
          </a:p>
        </p:txBody>
      </p:sp>
      <p:sp>
        <p:nvSpPr>
          <p:cNvPr id="14" name="TextBox 13"/>
          <p:cNvSpPr txBox="1"/>
          <p:nvPr/>
        </p:nvSpPr>
        <p:spPr>
          <a:xfrm>
            <a:off x="6265480" y="362015"/>
            <a:ext cx="1562100" cy="584775"/>
          </a:xfrm>
          <a:prstGeom prst="rect">
            <a:avLst/>
          </a:prstGeom>
          <a:noFill/>
        </p:spPr>
        <p:txBody>
          <a:bodyPr wrap="square" rtlCol="0">
            <a:spAutoFit/>
          </a:bodyPr>
          <a:lstStyle/>
          <a:p>
            <a:pPr algn="ctr" fontAlgn="auto">
              <a:spcBef>
                <a:spcPts val="0"/>
              </a:spcBef>
              <a:spcAft>
                <a:spcPts val="0"/>
              </a:spcAft>
            </a:pPr>
            <a:r>
              <a:rPr lang="en-US" sz="1600" dirty="0">
                <a:solidFill>
                  <a:prstClr val="black"/>
                </a:solidFill>
                <a:latin typeface="Georgia"/>
              </a:rPr>
              <a:t>TRIPLE AIM ENTERPRISE</a:t>
            </a:r>
          </a:p>
        </p:txBody>
      </p:sp>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pPr>
                <a:defRPr/>
              </a:pPr>
              <a:t>78</a:t>
            </a:fld>
            <a:endParaRPr lang="en-US" altLang="en-US" dirty="0"/>
          </a:p>
        </p:txBody>
      </p:sp>
      <p:sp>
        <p:nvSpPr>
          <p:cNvPr id="3" name="TextBox 2"/>
          <p:cNvSpPr txBox="1"/>
          <p:nvPr/>
        </p:nvSpPr>
        <p:spPr>
          <a:xfrm>
            <a:off x="1690854" y="4708351"/>
            <a:ext cx="2576346" cy="346249"/>
          </a:xfrm>
          <a:prstGeom prst="rect">
            <a:avLst/>
          </a:prstGeom>
          <a:noFill/>
        </p:spPr>
        <p:txBody>
          <a:bodyPr wrap="none" rtlCol="0">
            <a:spAutoFit/>
          </a:bodyPr>
          <a:lstStyle/>
          <a:p>
            <a:r>
              <a:rPr lang="en-US" sz="825" dirty="0"/>
              <a:t>Bittle, MJ. (2016). Leading for better health in the 21</a:t>
            </a:r>
            <a:r>
              <a:rPr lang="en-US" sz="825" baseline="30000" dirty="0"/>
              <a:t>st</a:t>
            </a:r>
            <a:r>
              <a:rPr lang="en-US" sz="825" dirty="0"/>
              <a:t> Century.</a:t>
            </a:r>
          </a:p>
          <a:p>
            <a:r>
              <a:rPr lang="en-US" sz="825" dirty="0"/>
              <a:t>Manuscript in process</a:t>
            </a:r>
          </a:p>
        </p:txBody>
      </p:sp>
      <p:sp>
        <p:nvSpPr>
          <p:cNvPr id="4" name="Footer Placeholder 3"/>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30617506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2991"/>
            <a:ext cx="7924800" cy="742950"/>
          </a:xfrm>
        </p:spPr>
        <p:txBody>
          <a:bodyPr/>
          <a:lstStyle/>
          <a:p>
            <a:r>
              <a:rPr lang="en-US" sz="2400" dirty="0"/>
              <a:t>Re-envisioning </a:t>
            </a:r>
            <a:r>
              <a:rPr lang="en-US" sz="2400" dirty="0" smtClean="0"/>
              <a:t>roles: </a:t>
            </a:r>
            <a:br>
              <a:rPr lang="en-US" sz="2400" dirty="0" smtClean="0"/>
            </a:br>
            <a:r>
              <a:rPr lang="en-US" sz="2000" dirty="0" smtClean="0"/>
              <a:t>A COMMUNITY-BASED </a:t>
            </a:r>
            <a:r>
              <a:rPr lang="en-US" sz="2000" dirty="0"/>
              <a:t>HEALTH SYSTEM</a:t>
            </a:r>
          </a:p>
        </p:txBody>
      </p:sp>
      <p:sp>
        <p:nvSpPr>
          <p:cNvPr id="5" name="TextBox 4"/>
          <p:cNvSpPr txBox="1"/>
          <p:nvPr/>
        </p:nvSpPr>
        <p:spPr>
          <a:xfrm>
            <a:off x="228600" y="935831"/>
            <a:ext cx="1885950" cy="3416320"/>
          </a:xfrm>
          <a:prstGeom prst="rect">
            <a:avLst/>
          </a:prstGeom>
          <a:noFill/>
        </p:spPr>
        <p:txBody>
          <a:bodyPr wrap="square" rtlCol="0">
            <a:spAutoFit/>
          </a:bodyPr>
          <a:lstStyle/>
          <a:p>
            <a:r>
              <a:rPr lang="en-US" dirty="0" smtClean="0"/>
              <a:t>Resources </a:t>
            </a:r>
            <a:r>
              <a:rPr lang="en-US" dirty="0"/>
              <a:t>beyond the traditional boundaries of the hospital and health system need to be </a:t>
            </a:r>
            <a:r>
              <a:rPr lang="en-US" dirty="0">
                <a:solidFill>
                  <a:srgbClr val="0070C0"/>
                </a:solidFill>
              </a:rPr>
              <a:t>ALIGNED</a:t>
            </a:r>
            <a:r>
              <a:rPr lang="en-US" dirty="0"/>
              <a:t> and </a:t>
            </a:r>
            <a:r>
              <a:rPr lang="en-US" dirty="0" smtClean="0">
                <a:solidFill>
                  <a:srgbClr val="0070C0"/>
                </a:solidFill>
              </a:rPr>
              <a:t>LEVERAGED</a:t>
            </a:r>
            <a:r>
              <a:rPr lang="en-US" dirty="0" smtClean="0"/>
              <a:t> in order to </a:t>
            </a:r>
            <a:r>
              <a:rPr lang="en-US" dirty="0"/>
              <a:t>optimize health care transformation </a:t>
            </a:r>
            <a:r>
              <a:rPr lang="en-US" dirty="0" smtClean="0"/>
              <a:t>and </a:t>
            </a:r>
            <a:r>
              <a:rPr lang="en-US" dirty="0"/>
              <a:t>meet the goals of the Triple </a:t>
            </a:r>
            <a:r>
              <a:rPr lang="en-US" dirty="0" smtClean="0"/>
              <a:t>Aim. </a:t>
            </a:r>
            <a:endParaRPr lang="en-US" dirty="0"/>
          </a:p>
        </p:txBody>
      </p:sp>
      <p:sp>
        <p:nvSpPr>
          <p:cNvPr id="6" name="TextBox 5"/>
          <p:cNvSpPr txBox="1"/>
          <p:nvPr/>
        </p:nvSpPr>
        <p:spPr>
          <a:xfrm>
            <a:off x="2225566" y="935831"/>
            <a:ext cx="2124402" cy="3693319"/>
          </a:xfrm>
          <a:prstGeom prst="rect">
            <a:avLst/>
          </a:prstGeom>
          <a:noFill/>
        </p:spPr>
        <p:txBody>
          <a:bodyPr wrap="square" rtlCol="0">
            <a:spAutoFit/>
          </a:bodyPr>
          <a:lstStyle/>
          <a:p>
            <a:r>
              <a:rPr lang="en-US" dirty="0"/>
              <a:t>Using a framework for </a:t>
            </a:r>
            <a:r>
              <a:rPr lang="en-US" dirty="0">
                <a:solidFill>
                  <a:srgbClr val="0070C0"/>
                </a:solidFill>
              </a:rPr>
              <a:t>COLLECTIVE IMPACT</a:t>
            </a:r>
            <a:r>
              <a:rPr lang="en-US" dirty="0"/>
              <a:t>, diverse organizations, community agencies, and </a:t>
            </a:r>
            <a:r>
              <a:rPr lang="en-US" dirty="0" smtClean="0"/>
              <a:t> </a:t>
            </a:r>
            <a:r>
              <a:rPr lang="en-US" dirty="0"/>
              <a:t>community members themselves, can move beyond collaboration and partnership to create a formalized population health management system.</a:t>
            </a:r>
          </a:p>
        </p:txBody>
      </p:sp>
      <p:sp>
        <p:nvSpPr>
          <p:cNvPr id="7" name="TextBox 6"/>
          <p:cNvSpPr txBox="1"/>
          <p:nvPr/>
        </p:nvSpPr>
        <p:spPr>
          <a:xfrm>
            <a:off x="4441934" y="935830"/>
            <a:ext cx="1657350" cy="3693319"/>
          </a:xfrm>
          <a:prstGeom prst="rect">
            <a:avLst/>
          </a:prstGeom>
          <a:noFill/>
        </p:spPr>
        <p:txBody>
          <a:bodyPr wrap="square" rtlCol="0">
            <a:spAutoFit/>
          </a:bodyPr>
          <a:lstStyle/>
          <a:p>
            <a:r>
              <a:rPr lang="en-US" dirty="0" smtClean="0"/>
              <a:t>The </a:t>
            </a:r>
            <a:r>
              <a:rPr lang="en-US" dirty="0">
                <a:solidFill>
                  <a:srgbClr val="0070C0"/>
                </a:solidFill>
              </a:rPr>
              <a:t>BACKBONE ORGANIZATION </a:t>
            </a:r>
            <a:r>
              <a:rPr lang="en-US" dirty="0"/>
              <a:t>bring all stakeholders together under a </a:t>
            </a:r>
            <a:r>
              <a:rPr lang="en-US" dirty="0">
                <a:solidFill>
                  <a:srgbClr val="0070C0"/>
                </a:solidFill>
              </a:rPr>
              <a:t>COMMON VISION </a:t>
            </a:r>
            <a:r>
              <a:rPr lang="en-US" dirty="0"/>
              <a:t>and </a:t>
            </a:r>
            <a:r>
              <a:rPr lang="en-US" dirty="0">
                <a:solidFill>
                  <a:srgbClr val="0070C0"/>
                </a:solidFill>
              </a:rPr>
              <a:t>PERFORMANCE MEASURES </a:t>
            </a:r>
            <a:r>
              <a:rPr lang="en-US" dirty="0"/>
              <a:t>thus assuring true population-based health accountability.</a:t>
            </a:r>
          </a:p>
        </p:txBody>
      </p:sp>
      <p:sp>
        <p:nvSpPr>
          <p:cNvPr id="8" name="TextBox 7"/>
          <p:cNvSpPr txBox="1"/>
          <p:nvPr/>
        </p:nvSpPr>
        <p:spPr>
          <a:xfrm>
            <a:off x="6191250" y="935830"/>
            <a:ext cx="1657350" cy="3693319"/>
          </a:xfrm>
          <a:prstGeom prst="rect">
            <a:avLst/>
          </a:prstGeom>
          <a:noFill/>
        </p:spPr>
        <p:txBody>
          <a:bodyPr wrap="square" rtlCol="0">
            <a:spAutoFit/>
          </a:bodyPr>
          <a:lstStyle/>
          <a:p>
            <a:r>
              <a:rPr lang="en-US" dirty="0" smtClean="0">
                <a:solidFill>
                  <a:srgbClr val="0070C0"/>
                </a:solidFill>
              </a:rPr>
              <a:t>“META-LEADERS”</a:t>
            </a:r>
            <a:r>
              <a:rPr lang="en-US" dirty="0" smtClean="0"/>
              <a:t> </a:t>
            </a:r>
            <a:r>
              <a:rPr lang="en-US" dirty="0"/>
              <a:t>in this new era must focus on establishing and nurturing sustainable relationships, built on mutual accountability, financial commitment, and trust.</a:t>
            </a:r>
          </a:p>
        </p:txBody>
      </p:sp>
      <p:sp>
        <p:nvSpPr>
          <p:cNvPr id="2" name="Slide Number Placeholder 1"/>
          <p:cNvSpPr>
            <a:spLocks noGrp="1"/>
          </p:cNvSpPr>
          <p:nvPr>
            <p:ph type="sldNum" sz="quarter" idx="4294967295"/>
          </p:nvPr>
        </p:nvSpPr>
        <p:spPr>
          <a:xfrm>
            <a:off x="7162800" y="4683919"/>
            <a:ext cx="495300" cy="357188"/>
          </a:xfrm>
          <a:prstGeom prst="rect">
            <a:avLst/>
          </a:prstGeom>
        </p:spPr>
        <p:txBody>
          <a:bodyPr/>
          <a:lstStyle/>
          <a:p>
            <a:pPr>
              <a:defRPr/>
            </a:pPr>
            <a:fld id="{10423988-DF86-4D47-B165-46B904D15D12}" type="slidenum">
              <a:rPr lang="en-US" altLang="en-US" smtClean="0"/>
              <a:pPr>
                <a:defRPr/>
              </a:pPr>
              <a:t>79</a:t>
            </a:fld>
            <a:endParaRPr lang="en-US" altLang="en-US" dirty="0"/>
          </a:p>
        </p:txBody>
      </p:sp>
      <p:sp>
        <p:nvSpPr>
          <p:cNvPr id="9"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60064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876800" cy="2724150"/>
          </a:xfrm>
          <a:prstGeom prst="rect">
            <a:avLst/>
          </a:prstGeom>
        </p:spPr>
      </p:pic>
      <p:sp>
        <p:nvSpPr>
          <p:cNvPr id="16386" name="Title 1"/>
          <p:cNvSpPr>
            <a:spLocks noGrp="1"/>
          </p:cNvSpPr>
          <p:nvPr>
            <p:ph type="title"/>
          </p:nvPr>
        </p:nvSpPr>
        <p:spPr>
          <a:xfrm>
            <a:off x="4876800" y="1"/>
            <a:ext cx="3200400" cy="2724149"/>
          </a:xfrm>
        </p:spPr>
        <p:txBody>
          <a:bodyPr>
            <a:normAutofit/>
          </a:bodyPr>
          <a:lstStyle/>
          <a:p>
            <a:pPr algn="ctr"/>
            <a:r>
              <a:rPr lang="en-US" altLang="en-US" sz="3600" dirty="0" smtClean="0"/>
              <a:t>Introductions:</a:t>
            </a:r>
            <a:br>
              <a:rPr lang="en-US" altLang="en-US" sz="3600" dirty="0" smtClean="0"/>
            </a:br>
            <a:r>
              <a:rPr lang="en-US" altLang="en-US" sz="3600" dirty="0" smtClean="0"/>
              <a:t> </a:t>
            </a:r>
            <a:br>
              <a:rPr lang="en-US" altLang="en-US" sz="3600" dirty="0" smtClean="0"/>
            </a:br>
            <a:r>
              <a:rPr lang="en-US" altLang="en-US" sz="3600" dirty="0" smtClean="0"/>
              <a:t>Who’s in the room?</a:t>
            </a:r>
          </a:p>
        </p:txBody>
      </p:sp>
      <p:sp>
        <p:nvSpPr>
          <p:cNvPr id="16387" name="Content Placeholder 2"/>
          <p:cNvSpPr>
            <a:spLocks noGrp="1"/>
          </p:cNvSpPr>
          <p:nvPr>
            <p:ph idx="1"/>
          </p:nvPr>
        </p:nvSpPr>
        <p:spPr>
          <a:xfrm>
            <a:off x="533400" y="3028950"/>
            <a:ext cx="6629400" cy="1904780"/>
          </a:xfrm>
        </p:spPr>
        <p:txBody>
          <a:bodyPr/>
          <a:lstStyle/>
          <a:p>
            <a:r>
              <a:rPr lang="en-US" altLang="en-US" sz="1600" dirty="0" smtClean="0"/>
              <a:t>Briefly</a:t>
            </a:r>
            <a:endParaRPr lang="en-US" altLang="en-US" sz="1600" dirty="0"/>
          </a:p>
          <a:p>
            <a:pPr lvl="1"/>
            <a:r>
              <a:rPr lang="en-US" altLang="en-US" sz="1400" dirty="0"/>
              <a:t>Your name</a:t>
            </a:r>
          </a:p>
          <a:p>
            <a:pPr lvl="1"/>
            <a:r>
              <a:rPr lang="en-US" altLang="en-US" sz="1400" dirty="0"/>
              <a:t>Your organization</a:t>
            </a:r>
          </a:p>
          <a:p>
            <a:pPr lvl="1"/>
            <a:r>
              <a:rPr lang="en-US" altLang="en-US" sz="1400" dirty="0"/>
              <a:t>Your title and role</a:t>
            </a:r>
          </a:p>
          <a:p>
            <a:r>
              <a:rPr lang="en-US" altLang="en-US" sz="1600" dirty="0"/>
              <a:t>1-2 main items </a:t>
            </a:r>
            <a:r>
              <a:rPr lang="en-US" altLang="en-US" sz="1600" u="sng" dirty="0"/>
              <a:t>you</a:t>
            </a:r>
            <a:r>
              <a:rPr lang="en-US" altLang="en-US" sz="1600" dirty="0"/>
              <a:t> want to take away from this 2-day session</a:t>
            </a:r>
          </a:p>
          <a:p>
            <a:r>
              <a:rPr lang="en-US" altLang="en-US" sz="1600" dirty="0"/>
              <a:t>1-2 main goals for the </a:t>
            </a:r>
            <a:r>
              <a:rPr lang="en-US" altLang="en-US" sz="1600" u="sng" dirty="0"/>
              <a:t>group</a:t>
            </a:r>
            <a:r>
              <a:rPr lang="en-US" altLang="en-US" sz="1600" dirty="0"/>
              <a:t> as a whole</a:t>
            </a:r>
          </a:p>
        </p:txBody>
      </p:sp>
      <p:sp>
        <p:nvSpPr>
          <p:cNvPr id="2" name="Slide Number Placeholder 1"/>
          <p:cNvSpPr>
            <a:spLocks noGrp="1"/>
          </p:cNvSpPr>
          <p:nvPr>
            <p:ph type="sldNum" sz="quarter" idx="4294967295"/>
          </p:nvPr>
        </p:nvSpPr>
        <p:spPr>
          <a:xfrm>
            <a:off x="7315200" y="4683919"/>
            <a:ext cx="342900" cy="357188"/>
          </a:xfrm>
          <a:prstGeom prst="rect">
            <a:avLst/>
          </a:prstGeom>
        </p:spPr>
        <p:txBody>
          <a:bodyPr/>
          <a:lstStyle/>
          <a:p>
            <a:pPr>
              <a:defRPr/>
            </a:pPr>
            <a:fld id="{76BAB369-6CAD-47D6-9BE1-C9D57B269005}" type="slidenum">
              <a:rPr lang="en-US" altLang="en-US" smtClean="0"/>
              <a:pPr>
                <a:defRPr/>
              </a:pPr>
              <a:t>8</a:t>
            </a:fld>
            <a:endParaRPr lang="en-US" altLang="en-US" dirty="0"/>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4818505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8740"/>
            <a:ext cx="6858000" cy="4686300"/>
          </a:xfrm>
        </p:spPr>
      </p:pic>
      <p:sp>
        <p:nvSpPr>
          <p:cNvPr id="30722" name="Title 1"/>
          <p:cNvSpPr>
            <a:spLocks noGrp="1"/>
          </p:cNvSpPr>
          <p:nvPr>
            <p:ph type="title"/>
          </p:nvPr>
        </p:nvSpPr>
        <p:spPr>
          <a:xfrm>
            <a:off x="1485903" y="204789"/>
            <a:ext cx="2256235" cy="652463"/>
          </a:xfrm>
        </p:spPr>
        <p:txBody>
          <a:bodyPr/>
          <a:lstStyle/>
          <a:p>
            <a:r>
              <a:rPr lang="en-US" altLang="en-US" dirty="0" smtClean="0">
                <a:solidFill>
                  <a:schemeClr val="bg1"/>
                </a:solidFill>
              </a:rPr>
              <a:t>An Opportunity for Reflection</a:t>
            </a:r>
          </a:p>
        </p:txBody>
      </p:sp>
      <p:sp>
        <p:nvSpPr>
          <p:cNvPr id="3" name="Slide Number Placeholder 2"/>
          <p:cNvSpPr>
            <a:spLocks noGrp="1"/>
          </p:cNvSpPr>
          <p:nvPr>
            <p:ph type="sldNum" sz="quarter" idx="4294967295"/>
          </p:nvPr>
        </p:nvSpPr>
        <p:spPr>
          <a:xfrm>
            <a:off x="7315200" y="4683919"/>
            <a:ext cx="342900" cy="357188"/>
          </a:xfrm>
          <a:prstGeom prst="rect">
            <a:avLst/>
          </a:prstGeom>
        </p:spPr>
        <p:txBody>
          <a:bodyPr/>
          <a:lstStyle/>
          <a:p>
            <a:pPr>
              <a:defRPr/>
            </a:pPr>
            <a:fld id="{B61DD26B-B484-4697-ACF8-65922CC65BA0}" type="slidenum">
              <a:rPr lang="en-US" altLang="en-US" smtClean="0"/>
              <a:pPr>
                <a:defRPr/>
              </a:pPr>
              <a:t>80</a:t>
            </a:fld>
            <a:endParaRPr lang="en-US" altLang="en-US" dirty="0"/>
          </a:p>
        </p:txBody>
      </p:sp>
      <p:sp>
        <p:nvSpPr>
          <p:cNvPr id="4" name="Cloud Callout 3"/>
          <p:cNvSpPr/>
          <p:nvPr/>
        </p:nvSpPr>
        <p:spPr>
          <a:xfrm>
            <a:off x="6096000" y="204789"/>
            <a:ext cx="1981200" cy="1338259"/>
          </a:xfrm>
          <a:prstGeom prst="cloudCallout">
            <a:avLst>
              <a:gd name="adj1" fmla="val 16833"/>
              <a:gd name="adj2" fmla="val 10435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What?</a:t>
            </a:r>
          </a:p>
          <a:p>
            <a:pPr algn="ctr"/>
            <a:r>
              <a:rPr lang="en-US" dirty="0" smtClean="0">
                <a:solidFill>
                  <a:srgbClr val="002060"/>
                </a:solidFill>
              </a:rPr>
              <a:t>So What?</a:t>
            </a:r>
          </a:p>
          <a:p>
            <a:pPr algn="ctr"/>
            <a:r>
              <a:rPr lang="en-US" dirty="0" smtClean="0">
                <a:solidFill>
                  <a:srgbClr val="002060"/>
                </a:solidFill>
              </a:rPr>
              <a:t>Now What?</a:t>
            </a:r>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328949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9C87661-C160-4204-9EB4-0363091ED935}" type="slidenum">
              <a:rPr lang="en-US" smtClean="0"/>
              <a:pPr>
                <a:defRPr/>
              </a:pPr>
              <a:t>81</a:t>
            </a:fld>
            <a:endParaRPr lang="en-US" dirty="0"/>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9550"/>
            <a:ext cx="745011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101468" y="4706749"/>
            <a:ext cx="2457450"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88" dirty="0"/>
              <a:t>John Kania &amp; Mark Kramer, </a:t>
            </a:r>
          </a:p>
          <a:p>
            <a:r>
              <a:rPr lang="en-US" altLang="en-US" sz="788" b="1" dirty="0">
                <a:hlinkClick r:id="rId3" tooltip="Kania and kramer"/>
              </a:rPr>
              <a:t>Stanford Social Innovation Review</a:t>
            </a:r>
            <a:r>
              <a:rPr lang="en-US" altLang="en-US" sz="788" dirty="0"/>
              <a:t> (2011)</a:t>
            </a:r>
          </a:p>
        </p:txBody>
      </p:sp>
      <p:sp>
        <p:nvSpPr>
          <p:cNvPr id="7" name="Title 4"/>
          <p:cNvSpPr txBox="1">
            <a:spLocks/>
          </p:cNvSpPr>
          <p:nvPr/>
        </p:nvSpPr>
        <p:spPr>
          <a:xfrm>
            <a:off x="381000" y="57150"/>
            <a:ext cx="7772400" cy="1021556"/>
          </a:xfrm>
          <a:prstGeom prst="rect">
            <a:avLst/>
          </a:prstGeom>
        </p:spPr>
        <p:txBody>
          <a:bodyPr/>
          <a:lstStyle>
            <a:lvl1pPr algn="l" rtl="0" eaLnBrk="1" fontAlgn="base" hangingPunct="1">
              <a:spcBef>
                <a:spcPct val="0"/>
              </a:spcBef>
              <a:spcAft>
                <a:spcPct val="0"/>
              </a:spcAft>
              <a:defRPr sz="4400" kern="1200">
                <a:solidFill>
                  <a:schemeClr val="tx1"/>
                </a:solidFill>
                <a:latin typeface="Arial" panose="020B0604020202020204" pitchFamily="34" charset="0"/>
                <a:ea typeface="ＭＳ Ｐゴシック" charset="0"/>
                <a:cs typeface="Arial" panose="020B0604020202020204" pitchFamily="34" charset="0"/>
              </a:defRPr>
            </a:lvl1pPr>
            <a:lvl2pPr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2pPr>
            <a:lvl3pPr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3pPr>
            <a:lvl4pPr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4pPr>
            <a:lvl5pPr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6pPr>
            <a:lvl7pPr marL="914400"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7pPr>
            <a:lvl8pPr marL="1371600"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8pPr>
            <a:lvl9pPr marL="1828800" algn="l" rtl="0" eaLnBrk="1" fontAlgn="base" hangingPunct="1">
              <a:spcBef>
                <a:spcPct val="0"/>
              </a:spcBef>
              <a:spcAft>
                <a:spcPct val="0"/>
              </a:spcAft>
              <a:defRPr sz="4400">
                <a:solidFill>
                  <a:schemeClr val="tx1"/>
                </a:solidFill>
                <a:latin typeface="Arial Narrow" charset="0"/>
                <a:ea typeface="ＭＳ Ｐゴシック" charset="0"/>
                <a:cs typeface="ＭＳ Ｐゴシック" charset="0"/>
              </a:defRPr>
            </a:lvl9pPr>
          </a:lstStyle>
          <a:p>
            <a:r>
              <a:rPr lang="en-US" sz="3600" dirty="0" smtClean="0"/>
              <a:t>Synthesis and Reflection</a:t>
            </a:r>
            <a:endParaRPr lang="en-US" sz="3600" dirty="0"/>
          </a:p>
        </p:txBody>
      </p:sp>
      <p:sp>
        <p:nvSpPr>
          <p:cNvPr id="8"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17189657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228600" y="0"/>
            <a:ext cx="2093913" cy="914399"/>
          </a:xfrm>
        </p:spPr>
        <p:txBody>
          <a:bodyPr/>
          <a:lstStyle/>
          <a:p>
            <a:r>
              <a:rPr lang="en-US" altLang="en-US" dirty="0"/>
              <a:t>Questions to ask </a:t>
            </a:r>
            <a:br>
              <a:rPr lang="en-US" altLang="en-US" dirty="0"/>
            </a:br>
            <a:r>
              <a:rPr lang="en-US" altLang="en-US" dirty="0"/>
              <a:t>YOUR Organization</a:t>
            </a:r>
          </a:p>
        </p:txBody>
      </p:sp>
      <p:sp>
        <p:nvSpPr>
          <p:cNvPr id="8" name="Text Placeholder 7"/>
          <p:cNvSpPr>
            <a:spLocks noGrp="1"/>
          </p:cNvSpPr>
          <p:nvPr>
            <p:ph type="body" sz="half" idx="2"/>
          </p:nvPr>
        </p:nvSpPr>
        <p:spPr>
          <a:xfrm>
            <a:off x="332581" y="1389820"/>
            <a:ext cx="1885950" cy="2844031"/>
          </a:xfrm>
        </p:spPr>
        <p:txBody>
          <a:bodyPr/>
          <a:lstStyle/>
          <a:p>
            <a:pPr marL="214308" indent="-214308">
              <a:buFont typeface="Arial" panose="020B0604020202020204" pitchFamily="34" charset="0"/>
              <a:buChar char="•"/>
              <a:defRPr/>
            </a:pPr>
            <a:r>
              <a:rPr lang="en-US" sz="1350" dirty="0" smtClean="0"/>
              <a:t>What is our role in Health?</a:t>
            </a:r>
          </a:p>
          <a:p>
            <a:pPr marL="214308" indent="-214308">
              <a:buFont typeface="Arial" panose="020B0604020202020204" pitchFamily="34" charset="0"/>
              <a:buChar char="•"/>
              <a:defRPr/>
            </a:pPr>
            <a:r>
              <a:rPr lang="en-US" sz="1350" dirty="0" smtClean="0"/>
              <a:t>What </a:t>
            </a:r>
            <a:r>
              <a:rPr lang="en-US" sz="1350" dirty="0"/>
              <a:t>type of social problem are you trying to solve?</a:t>
            </a:r>
          </a:p>
          <a:p>
            <a:pPr marL="214308" indent="-214308">
              <a:buFont typeface="Arial" panose="020B0604020202020204" pitchFamily="34" charset="0"/>
              <a:buChar char="•"/>
              <a:defRPr/>
            </a:pPr>
            <a:r>
              <a:rPr lang="en-US" sz="1350" dirty="0"/>
              <a:t>What is your purpose?</a:t>
            </a:r>
          </a:p>
          <a:p>
            <a:pPr marL="214308" indent="-214308">
              <a:buFont typeface="Arial" panose="020B0604020202020204" pitchFamily="34" charset="0"/>
              <a:buChar char="•"/>
              <a:defRPr/>
            </a:pPr>
            <a:r>
              <a:rPr lang="en-US" sz="1350" dirty="0"/>
              <a:t>Do you have a Collective Impact mindset?</a:t>
            </a:r>
          </a:p>
          <a:p>
            <a:pPr marL="214308" indent="-214308">
              <a:buFont typeface="Arial" panose="020B0604020202020204" pitchFamily="34" charset="0"/>
              <a:buChar char="•"/>
              <a:defRPr/>
            </a:pPr>
            <a:r>
              <a:rPr lang="en-US" sz="1350" dirty="0"/>
              <a:t>Can you lead adaptively?</a:t>
            </a:r>
          </a:p>
          <a:p>
            <a:pPr>
              <a:defRPr/>
            </a:pPr>
            <a:endParaRPr lang="en-US" sz="1350" dirty="0"/>
          </a:p>
        </p:txBody>
      </p:sp>
      <p:sp>
        <p:nvSpPr>
          <p:cNvPr id="24581" name="TextBox 3"/>
          <p:cNvSpPr txBox="1">
            <a:spLocks noChangeArrowheads="1"/>
          </p:cNvSpPr>
          <p:nvPr/>
        </p:nvSpPr>
        <p:spPr bwMode="auto">
          <a:xfrm>
            <a:off x="2438400" y="220269"/>
            <a:ext cx="533400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t>The Collective Impact approach is an appropriate response for tackling </a:t>
            </a:r>
            <a:r>
              <a:rPr lang="en-US" altLang="en-US" sz="1400" dirty="0">
                <a:hlinkClick r:id="rId3" tooltip="Collaborative Approaches"/>
              </a:rPr>
              <a:t>complex social problems</a:t>
            </a:r>
            <a:r>
              <a:rPr lang="en-US" altLang="en-US" sz="1400" dirty="0"/>
              <a:t> – the types of problems that have multiple layers of stakeholders, all with different perspectives and disagreement about the causes and best solutions.  </a:t>
            </a:r>
          </a:p>
        </p:txBody>
      </p:sp>
      <p:sp>
        <p:nvSpPr>
          <p:cNvPr id="24582" name="Rectangle 5"/>
          <p:cNvSpPr>
            <a:spLocks noChangeArrowheads="1"/>
          </p:cNvSpPr>
          <p:nvPr/>
        </p:nvSpPr>
        <p:spPr bwMode="auto">
          <a:xfrm>
            <a:off x="2827085" y="1720613"/>
            <a:ext cx="45566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AutoNum type="arabicPeriod"/>
            </a:pPr>
            <a:r>
              <a:rPr lang="en-US" altLang="en-US" sz="1400" dirty="0">
                <a:solidFill>
                  <a:srgbClr val="404040"/>
                </a:solidFill>
                <a:latin typeface="inherit"/>
              </a:rPr>
              <a:t>Do we aim to effect </a:t>
            </a:r>
            <a:r>
              <a:rPr lang="en-US" altLang="en-US" sz="1400" b="1" dirty="0">
                <a:solidFill>
                  <a:srgbClr val="404040"/>
                </a:solidFill>
                <a:latin typeface="inherit"/>
              </a:rPr>
              <a:t>significant change</a:t>
            </a:r>
            <a:r>
              <a:rPr lang="en-US" altLang="en-US" sz="1400" dirty="0">
                <a:solidFill>
                  <a:srgbClr val="404040"/>
                </a:solidFill>
                <a:latin typeface="inherit"/>
              </a:rPr>
              <a:t> (i.e., 10% or more) </a:t>
            </a:r>
            <a:r>
              <a:rPr lang="en-US" altLang="en-US" sz="1400" b="1" dirty="0">
                <a:solidFill>
                  <a:srgbClr val="404040"/>
                </a:solidFill>
                <a:latin typeface="inherit"/>
              </a:rPr>
              <a:t>on a community-wide metric</a:t>
            </a:r>
            <a:r>
              <a:rPr lang="en-US" altLang="en-US" sz="1400" dirty="0">
                <a:solidFill>
                  <a:srgbClr val="404040"/>
                </a:solidFill>
                <a:latin typeface="inherit"/>
              </a:rPr>
              <a:t>?</a:t>
            </a:r>
          </a:p>
          <a:p>
            <a:pPr>
              <a:buFont typeface="Arial" panose="020B0604020202020204" pitchFamily="34" charset="0"/>
              <a:buAutoNum type="arabicPeriod"/>
            </a:pPr>
            <a:r>
              <a:rPr lang="en-US" altLang="en-US" sz="1400" dirty="0">
                <a:solidFill>
                  <a:srgbClr val="404040"/>
                </a:solidFill>
                <a:latin typeface="inherit"/>
              </a:rPr>
              <a:t>Are we including those </a:t>
            </a:r>
            <a:r>
              <a:rPr lang="en-US" altLang="en-US" sz="1400" b="1" dirty="0">
                <a:solidFill>
                  <a:srgbClr val="404040"/>
                </a:solidFill>
                <a:latin typeface="inherit"/>
              </a:rPr>
              <a:t>most </a:t>
            </a:r>
            <a:r>
              <a:rPr lang="en-US" altLang="en-US" sz="1400" dirty="0">
                <a:solidFill>
                  <a:srgbClr val="404040"/>
                </a:solidFill>
                <a:latin typeface="inherit"/>
              </a:rPr>
              <a:t>affected?</a:t>
            </a:r>
          </a:p>
          <a:p>
            <a:pPr>
              <a:buFont typeface="Arial" panose="020B0604020202020204" pitchFamily="34" charset="0"/>
              <a:buAutoNum type="arabicPeriod"/>
            </a:pPr>
            <a:r>
              <a:rPr lang="en-US" altLang="en-US" sz="1400" dirty="0">
                <a:solidFill>
                  <a:srgbClr val="404040"/>
                </a:solidFill>
                <a:latin typeface="inherit"/>
              </a:rPr>
              <a:t>Do we believe that a </a:t>
            </a:r>
            <a:r>
              <a:rPr lang="en-US" altLang="en-US" sz="1400" b="1" dirty="0">
                <a:solidFill>
                  <a:srgbClr val="404040"/>
                </a:solidFill>
                <a:latin typeface="inherit"/>
              </a:rPr>
              <a:t>long-term investment</a:t>
            </a:r>
            <a:r>
              <a:rPr lang="en-US" altLang="en-US" sz="1400" dirty="0">
                <a:solidFill>
                  <a:srgbClr val="404040"/>
                </a:solidFill>
                <a:latin typeface="inherit"/>
              </a:rPr>
              <a:t> (i.e., three to five- plus years) by stakeholders is necessary to achieve success?</a:t>
            </a:r>
          </a:p>
          <a:p>
            <a:pPr>
              <a:buFont typeface="Arial" panose="020B0604020202020204" pitchFamily="34" charset="0"/>
              <a:buAutoNum type="arabicPeriod"/>
            </a:pPr>
            <a:r>
              <a:rPr lang="en-US" altLang="en-US" sz="1400" dirty="0">
                <a:solidFill>
                  <a:srgbClr val="404040"/>
                </a:solidFill>
                <a:latin typeface="inherit"/>
              </a:rPr>
              <a:t>Do we believe that </a:t>
            </a:r>
            <a:r>
              <a:rPr lang="en-US" altLang="en-US" sz="1400" b="1" dirty="0">
                <a:solidFill>
                  <a:srgbClr val="404040"/>
                </a:solidFill>
                <a:latin typeface="inherit"/>
              </a:rPr>
              <a:t>cross-sector engagement</a:t>
            </a:r>
            <a:r>
              <a:rPr lang="en-US" altLang="en-US" sz="1400" dirty="0">
                <a:solidFill>
                  <a:srgbClr val="404040"/>
                </a:solidFill>
                <a:latin typeface="inherit"/>
              </a:rPr>
              <a:t> is essential for community-wide change?</a:t>
            </a:r>
          </a:p>
          <a:p>
            <a:pPr>
              <a:buFont typeface="Arial" panose="020B0604020202020204" pitchFamily="34" charset="0"/>
              <a:buAutoNum type="arabicPeriod"/>
            </a:pPr>
            <a:r>
              <a:rPr lang="en-US" altLang="en-US" sz="1400" dirty="0">
                <a:solidFill>
                  <a:srgbClr val="404040"/>
                </a:solidFill>
                <a:latin typeface="inherit"/>
              </a:rPr>
              <a:t>Are we committed to using </a:t>
            </a:r>
            <a:r>
              <a:rPr lang="en-US" altLang="en-US" sz="1400" b="1" dirty="0">
                <a:solidFill>
                  <a:srgbClr val="404040"/>
                </a:solidFill>
                <a:latin typeface="inherit"/>
              </a:rPr>
              <a:t>measurable data to set the agenda and improve</a:t>
            </a:r>
            <a:r>
              <a:rPr lang="en-US" altLang="en-US" sz="1400" dirty="0">
                <a:solidFill>
                  <a:srgbClr val="404040"/>
                </a:solidFill>
                <a:latin typeface="inherit"/>
              </a:rPr>
              <a:t> over time?</a:t>
            </a:r>
          </a:p>
          <a:p>
            <a:pPr>
              <a:buFont typeface="Arial" panose="020B0604020202020204" pitchFamily="34" charset="0"/>
              <a:buAutoNum type="arabicPeriod"/>
            </a:pPr>
            <a:r>
              <a:rPr lang="en-US" altLang="en-US" sz="1400" dirty="0">
                <a:solidFill>
                  <a:srgbClr val="404040"/>
                </a:solidFill>
                <a:latin typeface="inherit"/>
              </a:rPr>
              <a:t>Are we committed to having </a:t>
            </a:r>
            <a:r>
              <a:rPr lang="en-US" altLang="en-US" sz="1400" b="1" dirty="0">
                <a:solidFill>
                  <a:srgbClr val="404040"/>
                </a:solidFill>
                <a:latin typeface="inherit"/>
              </a:rPr>
              <a:t>community members as partners and producers of impact</a:t>
            </a:r>
            <a:r>
              <a:rPr lang="en-US" altLang="en-US" sz="1400" dirty="0">
                <a:solidFill>
                  <a:srgbClr val="404040"/>
                </a:solidFill>
                <a:latin typeface="inherit"/>
              </a:rPr>
              <a:t>?</a:t>
            </a:r>
          </a:p>
        </p:txBody>
      </p:sp>
      <p:sp>
        <p:nvSpPr>
          <p:cNvPr id="2" name="Slide Number Placeholder 1"/>
          <p:cNvSpPr>
            <a:spLocks noGrp="1"/>
          </p:cNvSpPr>
          <p:nvPr>
            <p:ph type="sldNum" sz="quarter" idx="4294967295"/>
          </p:nvPr>
        </p:nvSpPr>
        <p:spPr>
          <a:xfrm>
            <a:off x="6057900" y="4683919"/>
            <a:ext cx="1600200" cy="357188"/>
          </a:xfrm>
          <a:prstGeom prst="rect">
            <a:avLst/>
          </a:prstGeom>
        </p:spPr>
        <p:txBody>
          <a:bodyPr/>
          <a:lstStyle/>
          <a:p>
            <a:pPr>
              <a:defRPr/>
            </a:pPr>
            <a:fld id="{B61DD26B-B484-4697-ACF8-65922CC65BA0}" type="slidenum">
              <a:rPr lang="en-US" altLang="en-US" smtClean="0"/>
              <a:pPr>
                <a:defRPr/>
              </a:pPr>
              <a:t>82</a:t>
            </a:fld>
            <a:endParaRPr lang="en-US" altLang="en-US" dirty="0"/>
          </a:p>
        </p:txBody>
      </p:sp>
      <p:sp>
        <p:nvSpPr>
          <p:cNvPr id="9" name="TextBox 8"/>
          <p:cNvSpPr txBox="1">
            <a:spLocks noChangeArrowheads="1"/>
          </p:cNvSpPr>
          <p:nvPr/>
        </p:nvSpPr>
        <p:spPr bwMode="auto">
          <a:xfrm>
            <a:off x="3101468" y="4706749"/>
            <a:ext cx="2457450"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88" dirty="0"/>
              <a:t>John Kania &amp; Mark Kramer, </a:t>
            </a:r>
          </a:p>
          <a:p>
            <a:r>
              <a:rPr lang="en-US" altLang="en-US" sz="788" b="1" dirty="0">
                <a:hlinkClick r:id="rId4" tooltip="Kania and kramer"/>
              </a:rPr>
              <a:t>Stanford Social Innovation Review</a:t>
            </a:r>
            <a:r>
              <a:rPr lang="en-US" altLang="en-US" sz="788" dirty="0"/>
              <a:t> (2011)</a:t>
            </a:r>
          </a:p>
        </p:txBody>
      </p:sp>
      <p:sp>
        <p:nvSpPr>
          <p:cNvPr id="10"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6508913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09550"/>
            <a:ext cx="7543800" cy="4419600"/>
          </a:xfrm>
          <a:prstGeom prst="rect">
            <a:avLst/>
          </a:prstGeom>
        </p:spPr>
      </p:pic>
      <p:sp>
        <p:nvSpPr>
          <p:cNvPr id="4" name="Slide Number Placeholder 3"/>
          <p:cNvSpPr>
            <a:spLocks noGrp="1"/>
          </p:cNvSpPr>
          <p:nvPr>
            <p:ph type="sldNum" sz="quarter" idx="11"/>
          </p:nvPr>
        </p:nvSpPr>
        <p:spPr/>
        <p:txBody>
          <a:bodyPr/>
          <a:lstStyle/>
          <a:p>
            <a:pPr>
              <a:defRPr/>
            </a:pPr>
            <a:fld id="{576F8D63-C64F-446D-8FC8-0A154528CFBD}" type="slidenum">
              <a:rPr lang="en-US" altLang="en-US" smtClean="0"/>
              <a:pPr>
                <a:defRPr/>
              </a:pPr>
              <a:t>83</a:t>
            </a:fld>
            <a:endParaRPr lang="en-US" altLang="en-US" dirty="0"/>
          </a:p>
        </p:txBody>
      </p:sp>
      <p:sp>
        <p:nvSpPr>
          <p:cNvPr id="3" name="TextBox 2"/>
          <p:cNvSpPr txBox="1"/>
          <p:nvPr/>
        </p:nvSpPr>
        <p:spPr>
          <a:xfrm>
            <a:off x="3853355" y="1733550"/>
            <a:ext cx="3309582" cy="2246769"/>
          </a:xfrm>
          <a:prstGeom prst="rect">
            <a:avLst/>
          </a:prstGeom>
          <a:noFill/>
        </p:spPr>
        <p:txBody>
          <a:bodyPr wrap="square" rtlCol="0">
            <a:spAutoFit/>
          </a:bodyPr>
          <a:lstStyle/>
          <a:p>
            <a:r>
              <a:rPr lang="en-US" sz="2000" dirty="0">
                <a:solidFill>
                  <a:schemeClr val="bg1"/>
                </a:solidFill>
              </a:rPr>
              <a:t>Knowing is not enough; we must </a:t>
            </a:r>
          </a:p>
          <a:p>
            <a:r>
              <a:rPr lang="en-US" sz="2000" dirty="0">
                <a:solidFill>
                  <a:schemeClr val="bg1"/>
                </a:solidFill>
              </a:rPr>
              <a:t>Apply.</a:t>
            </a:r>
          </a:p>
          <a:p>
            <a:endParaRPr lang="en-US" sz="2000" dirty="0">
              <a:solidFill>
                <a:schemeClr val="bg1"/>
              </a:solidFill>
            </a:endParaRPr>
          </a:p>
          <a:p>
            <a:r>
              <a:rPr lang="en-US" sz="2000" dirty="0">
                <a:solidFill>
                  <a:schemeClr val="bg1"/>
                </a:solidFill>
              </a:rPr>
              <a:t>Willing is not enough; we must </a:t>
            </a:r>
          </a:p>
          <a:p>
            <a:r>
              <a:rPr lang="en-US" sz="2000" dirty="0">
                <a:solidFill>
                  <a:schemeClr val="bg1"/>
                </a:solidFill>
              </a:rPr>
              <a:t>Do.</a:t>
            </a:r>
          </a:p>
          <a:p>
            <a:endParaRPr lang="en-US" sz="2000" dirty="0">
              <a:solidFill>
                <a:schemeClr val="bg1"/>
              </a:solidFill>
            </a:endParaRPr>
          </a:p>
          <a:p>
            <a:r>
              <a:rPr lang="en-US" sz="2000" dirty="0">
                <a:solidFill>
                  <a:schemeClr val="bg1"/>
                </a:solidFill>
              </a:rPr>
              <a:t>		-Goethe</a:t>
            </a:r>
          </a:p>
        </p:txBody>
      </p:sp>
      <p:pic>
        <p:nvPicPr>
          <p:cNvPr id="2" name="Picture 1"/>
          <p:cNvPicPr>
            <a:picLocks noChangeAspect="1"/>
          </p:cNvPicPr>
          <p:nvPr/>
        </p:nvPicPr>
        <p:blipFill>
          <a:blip r:embed="rId4"/>
          <a:stretch>
            <a:fillRect/>
          </a:stretch>
        </p:blipFill>
        <p:spPr>
          <a:xfrm>
            <a:off x="685800" y="361950"/>
            <a:ext cx="2877561" cy="1268078"/>
          </a:xfrm>
          <a:prstGeom prst="rect">
            <a:avLst/>
          </a:prstGeom>
        </p:spPr>
      </p:pic>
      <p:sp>
        <p:nvSpPr>
          <p:cNvPr id="6" name="Footer Placeholder 5"/>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45661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1890" y="185285"/>
            <a:ext cx="6172200" cy="422672"/>
          </a:xfrm>
        </p:spPr>
        <p:txBody>
          <a:bodyPr/>
          <a:lstStyle/>
          <a:p>
            <a:r>
              <a:rPr lang="en-US" sz="2400" dirty="0"/>
              <a:t>Working in groups</a:t>
            </a:r>
          </a:p>
        </p:txBody>
      </p:sp>
      <p:sp>
        <p:nvSpPr>
          <p:cNvPr id="6" name="Text Placeholder 5"/>
          <p:cNvSpPr>
            <a:spLocks noGrp="1"/>
          </p:cNvSpPr>
          <p:nvPr>
            <p:ph type="body" idx="1"/>
          </p:nvPr>
        </p:nvSpPr>
        <p:spPr>
          <a:xfrm>
            <a:off x="152400" y="514350"/>
            <a:ext cx="5486400" cy="479822"/>
          </a:xfrm>
        </p:spPr>
        <p:txBody>
          <a:bodyPr/>
          <a:lstStyle/>
          <a:p>
            <a:r>
              <a:rPr lang="en-US" sz="1600" dirty="0"/>
              <a:t>Scenario: Addressing the need for Behavioral Health</a:t>
            </a:r>
          </a:p>
        </p:txBody>
      </p:sp>
      <p:sp>
        <p:nvSpPr>
          <p:cNvPr id="7" name="Content Placeholder 6"/>
          <p:cNvSpPr>
            <a:spLocks noGrp="1"/>
          </p:cNvSpPr>
          <p:nvPr>
            <p:ph sz="half" idx="2"/>
          </p:nvPr>
        </p:nvSpPr>
        <p:spPr>
          <a:xfrm>
            <a:off x="152400" y="1220294"/>
            <a:ext cx="4363643" cy="3713655"/>
          </a:xfrm>
        </p:spPr>
        <p:txBody>
          <a:bodyPr/>
          <a:lstStyle/>
          <a:p>
            <a:r>
              <a:rPr lang="en-US" sz="2000" dirty="0"/>
              <a:t>Issue</a:t>
            </a:r>
          </a:p>
          <a:p>
            <a:pPr lvl="1"/>
            <a:r>
              <a:rPr lang="en-US" sz="1200" dirty="0"/>
              <a:t>Mental health is an essential component of overall health. Untreated mental illness can lead to devastating consequences, including homelessness, incarceration, unemployment and drug or alcohol abuse.</a:t>
            </a:r>
          </a:p>
          <a:p>
            <a:r>
              <a:rPr lang="en-US" sz="2000" dirty="0"/>
              <a:t>Prevalence</a:t>
            </a:r>
          </a:p>
          <a:p>
            <a:pPr lvl="1"/>
            <a:r>
              <a:rPr lang="en-US" sz="1200" dirty="0"/>
              <a:t>1 out of 5 (110,468) Baltimoreans will experience a mental illness each year.</a:t>
            </a:r>
          </a:p>
          <a:p>
            <a:pPr lvl="1"/>
            <a:r>
              <a:rPr lang="en-US" sz="1200" dirty="0"/>
              <a:t>1 out of 20 (24,093) adults have a serious mental illness such as major depressive disorder, bipolar disorder, or schizophrenia.</a:t>
            </a:r>
          </a:p>
          <a:p>
            <a:pPr lvl="1"/>
            <a:r>
              <a:rPr lang="en-US" sz="1200" dirty="0"/>
              <a:t>1 out of 20 (6,955) children have serious emotional impairment.</a:t>
            </a:r>
          </a:p>
          <a:p>
            <a:pPr lvl="1"/>
            <a:r>
              <a:rPr lang="en-US" sz="1200" dirty="0"/>
              <a:t>1 out of 25 (19,275) adults need both mental health and substance abuse treatment.</a:t>
            </a:r>
          </a:p>
        </p:txBody>
      </p:sp>
      <p:sp>
        <p:nvSpPr>
          <p:cNvPr id="9" name="Content Placeholder 8"/>
          <p:cNvSpPr>
            <a:spLocks noGrp="1"/>
          </p:cNvSpPr>
          <p:nvPr>
            <p:ph sz="quarter" idx="4294967295"/>
          </p:nvPr>
        </p:nvSpPr>
        <p:spPr>
          <a:xfrm>
            <a:off x="4516043" y="1200150"/>
            <a:ext cx="3370657" cy="3581400"/>
          </a:xfrm>
          <a:prstGeom prst="rect">
            <a:avLst/>
          </a:prstGeom>
        </p:spPr>
        <p:txBody>
          <a:bodyPr/>
          <a:lstStyle/>
          <a:p>
            <a:r>
              <a:rPr lang="en-US" sz="2000" dirty="0"/>
              <a:t>Impact</a:t>
            </a:r>
          </a:p>
          <a:p>
            <a:pPr lvl="1"/>
            <a:r>
              <a:rPr lang="en-US" sz="1200" dirty="0"/>
              <a:t>While Baltimore City represents 11% of the State’s population, it represents 33% of those who utilized public mental health system services. </a:t>
            </a:r>
          </a:p>
          <a:p>
            <a:pPr lvl="1"/>
            <a:r>
              <a:rPr lang="en-US" sz="1200" dirty="0"/>
              <a:t>Expenditures of over $225 million for Baltimore City account for 35% of total expenditures on public mental health services in Maryland.</a:t>
            </a:r>
          </a:p>
          <a:p>
            <a:pPr lvl="1"/>
            <a:r>
              <a:rPr lang="en-US" sz="1200" dirty="0"/>
              <a:t>Average expenditures for adult consumers was $5,247, and $126,724 for the top 50 highest cost consumers. </a:t>
            </a:r>
          </a:p>
          <a:p>
            <a:pPr lvl="1"/>
            <a:r>
              <a:rPr lang="en-US" sz="1200" dirty="0"/>
              <a:t>Average expenditures for child consumers was $5,762, and $184,290 for the top 50 highest cost consumers</a:t>
            </a:r>
          </a:p>
          <a:p>
            <a:endParaRPr lang="en-US" sz="2000" dirty="0"/>
          </a:p>
          <a:p>
            <a:endParaRPr lang="en-US" sz="48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960" y="0"/>
            <a:ext cx="1463040" cy="793242"/>
          </a:xfrm>
          <a:prstGeom prst="rect">
            <a:avLst/>
          </a:prstGeom>
        </p:spPr>
      </p:pic>
      <p:sp>
        <p:nvSpPr>
          <p:cNvPr id="8"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23288340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426923280"/>
              </p:ext>
            </p:extLst>
          </p:nvPr>
        </p:nvGraphicFramePr>
        <p:xfrm>
          <a:off x="3810000" y="971550"/>
          <a:ext cx="4142781" cy="3604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 Placeholder 17"/>
          <p:cNvSpPr>
            <a:spLocks noGrp="1"/>
          </p:cNvSpPr>
          <p:nvPr>
            <p:ph type="body" sz="half" idx="2"/>
          </p:nvPr>
        </p:nvSpPr>
        <p:spPr>
          <a:xfrm>
            <a:off x="228600" y="971551"/>
            <a:ext cx="4629150" cy="3518297"/>
          </a:xfrm>
        </p:spPr>
        <p:txBody>
          <a:bodyPr/>
          <a:lstStyle/>
          <a:p>
            <a:r>
              <a:rPr lang="en-US" dirty="0"/>
              <a:t>Develop an approach to this issue:</a:t>
            </a:r>
          </a:p>
          <a:p>
            <a:endParaRPr lang="en-US" dirty="0"/>
          </a:p>
          <a:p>
            <a:pPr marL="214308" indent="-214308">
              <a:buFont typeface="Arial" panose="020B0604020202020204" pitchFamily="34" charset="0"/>
              <a:buChar char="•"/>
            </a:pPr>
            <a:r>
              <a:rPr lang="en-US" dirty="0"/>
              <a:t>Create a Common Agenda</a:t>
            </a:r>
          </a:p>
          <a:p>
            <a:pPr marL="557199" lvl="1" indent="-214308">
              <a:buFont typeface="Arial" panose="020B0604020202020204" pitchFamily="34" charset="0"/>
              <a:buChar char="•"/>
            </a:pPr>
            <a:r>
              <a:rPr lang="en-US" sz="1100" dirty="0"/>
              <a:t>What are the elements?</a:t>
            </a:r>
          </a:p>
          <a:p>
            <a:pPr marL="557199" lvl="1" indent="-214308">
              <a:buFont typeface="Arial" panose="020B0604020202020204" pitchFamily="34" charset="0"/>
              <a:buChar char="•"/>
            </a:pPr>
            <a:r>
              <a:rPr lang="en-US" sz="1100" dirty="0"/>
              <a:t>Who are the stakeholders?</a:t>
            </a:r>
          </a:p>
          <a:p>
            <a:pPr marL="557199" lvl="1" indent="-214308">
              <a:buFont typeface="Arial" panose="020B0604020202020204" pitchFamily="34" charset="0"/>
              <a:buChar char="•"/>
            </a:pPr>
            <a:endParaRPr lang="en-US" sz="1100" dirty="0"/>
          </a:p>
          <a:p>
            <a:pPr marL="214308" indent="-214308">
              <a:buFont typeface="Arial" panose="020B0604020202020204" pitchFamily="34" charset="0"/>
              <a:buChar char="•"/>
            </a:pPr>
            <a:r>
              <a:rPr lang="en-US" dirty="0"/>
              <a:t>Consider elemental set of Progress Measures</a:t>
            </a:r>
          </a:p>
          <a:p>
            <a:pPr marL="214308" indent="-214308">
              <a:buFont typeface="Arial" panose="020B0604020202020204" pitchFamily="34" charset="0"/>
              <a:buChar char="•"/>
            </a:pPr>
            <a:endParaRPr lang="en-US" dirty="0"/>
          </a:p>
          <a:p>
            <a:pPr marL="214308" indent="-214308">
              <a:buFont typeface="Arial" panose="020B0604020202020204" pitchFamily="34" charset="0"/>
              <a:buChar char="•"/>
            </a:pPr>
            <a:r>
              <a:rPr lang="en-US" dirty="0"/>
              <a:t>Define Mutually Reinforcing Activities</a:t>
            </a:r>
          </a:p>
          <a:p>
            <a:pPr marL="557199" lvl="1" indent="-214308">
              <a:buFont typeface="Arial" panose="020B0604020202020204" pitchFamily="34" charset="0"/>
              <a:buChar char="•"/>
            </a:pPr>
            <a:r>
              <a:rPr lang="en-US" sz="1100" dirty="0"/>
              <a:t>Based on the above, what could these be?</a:t>
            </a:r>
          </a:p>
          <a:p>
            <a:pPr marL="214308" indent="-214308">
              <a:buFont typeface="Arial" panose="020B0604020202020204" pitchFamily="34" charset="0"/>
              <a:buChar char="•"/>
            </a:pPr>
            <a:endParaRPr lang="en-US" dirty="0"/>
          </a:p>
          <a:p>
            <a:pPr marL="214308" indent="-214308">
              <a:buFont typeface="Arial" panose="020B0604020202020204" pitchFamily="34" charset="0"/>
              <a:buChar char="•"/>
            </a:pPr>
            <a:r>
              <a:rPr lang="en-US" dirty="0"/>
              <a:t>Establish effective Communications</a:t>
            </a:r>
          </a:p>
          <a:p>
            <a:pPr marL="557199" lvl="1" indent="-214308">
              <a:buFont typeface="Arial" panose="020B0604020202020204" pitchFamily="34" charset="0"/>
              <a:buChar char="•"/>
            </a:pPr>
            <a:r>
              <a:rPr lang="en-US" sz="1100" dirty="0"/>
              <a:t>What are some strategies for this?</a:t>
            </a:r>
          </a:p>
          <a:p>
            <a:pPr marL="214308" indent="-214308">
              <a:buFont typeface="Arial" panose="020B0604020202020204" pitchFamily="34" charset="0"/>
              <a:buChar char="•"/>
            </a:pPr>
            <a:endParaRPr lang="en-US" dirty="0"/>
          </a:p>
          <a:p>
            <a:pPr marL="214308" indent="-214308">
              <a:buFont typeface="Arial" panose="020B0604020202020204" pitchFamily="34" charset="0"/>
              <a:buChar char="•"/>
            </a:pPr>
            <a:r>
              <a:rPr lang="en-US" dirty="0"/>
              <a:t>Define the backbone structure</a:t>
            </a:r>
          </a:p>
          <a:p>
            <a:pPr marL="557200" lvl="1" indent="-214308">
              <a:buFont typeface="Arial" panose="020B0604020202020204" pitchFamily="34" charset="0"/>
              <a:buChar char="•"/>
            </a:pPr>
            <a:r>
              <a:rPr lang="en-US" sz="1100" dirty="0"/>
              <a:t>Who? What form?</a:t>
            </a:r>
          </a:p>
        </p:txBody>
      </p:sp>
      <p:sp>
        <p:nvSpPr>
          <p:cNvPr id="3" name="Slide Number Placeholder 2"/>
          <p:cNvSpPr>
            <a:spLocks noGrp="1"/>
          </p:cNvSpPr>
          <p:nvPr>
            <p:ph type="sldNum" sz="quarter" idx="4294967295"/>
          </p:nvPr>
        </p:nvSpPr>
        <p:spPr>
          <a:xfrm>
            <a:off x="7315200" y="4683919"/>
            <a:ext cx="342900" cy="357188"/>
          </a:xfrm>
          <a:prstGeom prst="rect">
            <a:avLst/>
          </a:prstGeom>
        </p:spPr>
        <p:txBody>
          <a:bodyPr/>
          <a:lstStyle/>
          <a:p>
            <a:pPr>
              <a:defRPr/>
            </a:pPr>
            <a:fld id="{B61DD26B-B484-4697-ACF8-65922CC65BA0}" type="slidenum">
              <a:rPr lang="en-US" altLang="en-US" smtClean="0"/>
              <a:pPr>
                <a:defRPr/>
              </a:pPr>
              <a:t>85</a:t>
            </a:fld>
            <a:endParaRPr lang="en-US" altLang="en-US"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7960" y="0"/>
            <a:ext cx="1463040" cy="793242"/>
          </a:xfrm>
          <a:prstGeom prst="rect">
            <a:avLst/>
          </a:prstGeom>
        </p:spPr>
      </p:pic>
      <p:sp>
        <p:nvSpPr>
          <p:cNvPr id="4" name="Title 3"/>
          <p:cNvSpPr>
            <a:spLocks noGrp="1"/>
          </p:cNvSpPr>
          <p:nvPr>
            <p:ph type="title"/>
          </p:nvPr>
        </p:nvSpPr>
        <p:spPr>
          <a:xfrm>
            <a:off x="228600" y="342899"/>
            <a:ext cx="3962400" cy="571500"/>
          </a:xfrm>
        </p:spPr>
        <p:txBody>
          <a:bodyPr/>
          <a:lstStyle/>
          <a:p>
            <a:r>
              <a:rPr lang="en-US" dirty="0" smtClean="0"/>
              <a:t>Apply the Collective Impact Model</a:t>
            </a:r>
            <a:endParaRPr lang="en-US" dirty="0"/>
          </a:p>
        </p:txBody>
      </p:sp>
      <p:sp>
        <p:nvSpPr>
          <p:cNvPr id="7"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072781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205979"/>
            <a:ext cx="6172200" cy="308372"/>
          </a:xfrm>
        </p:spPr>
        <p:txBody>
          <a:bodyPr/>
          <a:lstStyle/>
          <a:p>
            <a:r>
              <a:rPr lang="en-US" sz="1500" dirty="0"/>
              <a:t>References</a:t>
            </a:r>
          </a:p>
        </p:txBody>
      </p:sp>
      <p:sp>
        <p:nvSpPr>
          <p:cNvPr id="4" name="Content Placeholder 3"/>
          <p:cNvSpPr>
            <a:spLocks noGrp="1"/>
          </p:cNvSpPr>
          <p:nvPr>
            <p:ph idx="1"/>
          </p:nvPr>
        </p:nvSpPr>
        <p:spPr>
          <a:xfrm>
            <a:off x="228600" y="685802"/>
            <a:ext cx="7429500" cy="3908822"/>
          </a:xfrm>
        </p:spPr>
        <p:txBody>
          <a:bodyPr/>
          <a:lstStyle/>
          <a:p>
            <a:r>
              <a:rPr lang="en-US" sz="900" dirty="0"/>
              <a:t>Argyris, C.  (1999, 1994).  </a:t>
            </a:r>
            <a:r>
              <a:rPr lang="en-US" sz="900" i="1" dirty="0"/>
              <a:t>On Organizational Learning</a:t>
            </a:r>
            <a:r>
              <a:rPr lang="en-US" sz="900" dirty="0"/>
              <a:t>.   Blackwell Publishers.  Cambridge, Massachusetts.</a:t>
            </a:r>
          </a:p>
          <a:p>
            <a:r>
              <a:rPr lang="en-US" sz="900" dirty="0"/>
              <a:t>Bard, M., Nugent, M. (2011). </a:t>
            </a:r>
            <a:r>
              <a:rPr lang="en-US" sz="900" i="1" dirty="0"/>
              <a:t>Accountable Care Organizations: Your Guide to Strategy, Design, and Implementation. </a:t>
            </a:r>
            <a:r>
              <a:rPr lang="en-US" sz="900" dirty="0"/>
              <a:t> Health Administration Press, Chicago, IL.</a:t>
            </a:r>
          </a:p>
          <a:p>
            <a:r>
              <a:rPr lang="en-US" sz="900" dirty="0"/>
              <a:t>Bennis, W. &amp; Mische, M.  (1995). </a:t>
            </a:r>
            <a:r>
              <a:rPr lang="en-US" sz="900" i="1" dirty="0"/>
              <a:t>The 21</a:t>
            </a:r>
            <a:r>
              <a:rPr lang="en-US" sz="900" i="1" baseline="30000" dirty="0"/>
              <a:t>st</a:t>
            </a:r>
            <a:r>
              <a:rPr lang="en-US" sz="900" i="1" dirty="0"/>
              <a:t> Century Organization (Reinventing Through Reengineering).</a:t>
            </a:r>
            <a:r>
              <a:rPr lang="en-US" sz="900" dirty="0"/>
              <a:t>  Pfeiffer &amp; Company.  San Diego, CA. </a:t>
            </a:r>
          </a:p>
          <a:p>
            <a:r>
              <a:rPr lang="en-US" sz="900" dirty="0"/>
              <a:t>Chiellini, R. B. (2006). </a:t>
            </a:r>
            <a:r>
              <a:rPr lang="en-US" sz="900" i="1" dirty="0"/>
              <a:t>Influence: The psychology of persuasion</a:t>
            </a:r>
            <a:r>
              <a:rPr lang="en-US" sz="900" dirty="0"/>
              <a:t>. Harper Press/Harper Collins, New York, NY. </a:t>
            </a:r>
          </a:p>
          <a:p>
            <a:r>
              <a:rPr lang="en-US" sz="900" dirty="0"/>
              <a:t>Drucker, P.F.  (1999). </a:t>
            </a:r>
            <a:r>
              <a:rPr lang="en-US" sz="900" i="1" dirty="0"/>
              <a:t>Management Challenges for the 21</a:t>
            </a:r>
            <a:r>
              <a:rPr lang="en-US" sz="900" i="1" baseline="30000" dirty="0"/>
              <a:t>st</a:t>
            </a:r>
            <a:r>
              <a:rPr lang="en-US" sz="900" i="1" dirty="0"/>
              <a:t> Century.</a:t>
            </a:r>
            <a:r>
              <a:rPr lang="en-US" sz="900" dirty="0"/>
              <a:t>  McGraw-Hill. New York, NY.  </a:t>
            </a:r>
          </a:p>
          <a:p>
            <a:r>
              <a:rPr lang="en-US" sz="900" dirty="0"/>
              <a:t>Kouzes, J., Posner, B. (2007). </a:t>
            </a:r>
            <a:r>
              <a:rPr lang="en-US" sz="900" i="1" dirty="0"/>
              <a:t>The Leadership Challenge (4</a:t>
            </a:r>
            <a:r>
              <a:rPr lang="en-US" sz="900" i="1" baseline="30000" dirty="0"/>
              <a:t>th</a:t>
            </a:r>
            <a:r>
              <a:rPr lang="en-US" sz="900" i="1" dirty="0"/>
              <a:t> edition).</a:t>
            </a:r>
            <a:r>
              <a:rPr lang="en-US" sz="900" dirty="0"/>
              <a:t> Jossey-Bass, San Francisco, CA.</a:t>
            </a:r>
          </a:p>
          <a:p>
            <a:r>
              <a:rPr lang="en-US" sz="900" dirty="0"/>
              <a:t>Larson, B.K., Van Critters, A.D., Kriendler, S.A., Carluzzo, K.L., Gbemudu, J.N., Wu, F.M., Nelson, E.C., Shortell, S.M., Fisher, E.S. (2012) Insights from Transformations Under Way at Four Brookings-Dartmouth Accountable Care Organization Pilot Sites. </a:t>
            </a:r>
            <a:r>
              <a:rPr lang="en-US" sz="900" i="1" dirty="0"/>
              <a:t>Health Affairs.</a:t>
            </a:r>
            <a:r>
              <a:rPr lang="en-US" sz="900" dirty="0"/>
              <a:t> Nov, 31(11), 2395-406.</a:t>
            </a:r>
          </a:p>
          <a:p>
            <a:r>
              <a:rPr lang="en-US" sz="900" dirty="0"/>
              <a:t>Lukas, C.V., Holmes, S.K., Cohen, A.B., Restuccia, J., Cramer, I.E., Shwartz, M., Charns, M.P. (2007) Transformational Change in Health Care Systems: An Organizational Model. </a:t>
            </a:r>
            <a:r>
              <a:rPr lang="en-US" sz="900" i="1" dirty="0"/>
              <a:t>Health Care Manage Rev.</a:t>
            </a:r>
            <a:r>
              <a:rPr lang="en-US" sz="900" dirty="0"/>
              <a:t> Oct-Dec, 32(4), 309-20.</a:t>
            </a:r>
          </a:p>
          <a:p>
            <a:r>
              <a:rPr lang="en-US" sz="900" dirty="0"/>
              <a:t>McAlearney, A. (2012). </a:t>
            </a:r>
            <a:r>
              <a:rPr lang="en-US" sz="900" i="1" dirty="0"/>
              <a:t>Population Health Management. Strategies to Improve Outcomes.</a:t>
            </a:r>
            <a:r>
              <a:rPr lang="en-US" sz="900" dirty="0"/>
              <a:t> Health Administration Press, Chicago, IL.</a:t>
            </a:r>
          </a:p>
          <a:p>
            <a:r>
              <a:rPr lang="en-US" sz="900" dirty="0"/>
              <a:t>Porter, M. Teisburg, E. (2006). </a:t>
            </a:r>
            <a:r>
              <a:rPr lang="en-US" sz="900" i="1" dirty="0"/>
              <a:t>Redefining Health Care</a:t>
            </a:r>
            <a:r>
              <a:rPr lang="en-US" sz="900" dirty="0"/>
              <a:t>. Harvard Business School Press, Boston, Massachusetts.</a:t>
            </a:r>
          </a:p>
          <a:p>
            <a:r>
              <a:rPr lang="en-US" sz="900" dirty="0"/>
              <a:t>Rath, T., Conchie, B. (2008) </a:t>
            </a:r>
            <a:r>
              <a:rPr lang="en-US" sz="900" i="1" dirty="0"/>
              <a:t>Strengths Based Leadership.</a:t>
            </a:r>
            <a:r>
              <a:rPr lang="en-US" sz="900" dirty="0"/>
              <a:t> Gallup Press, New York, NY.</a:t>
            </a:r>
          </a:p>
          <a:p>
            <a:r>
              <a:rPr lang="en-US" sz="900" dirty="0"/>
              <a:t>Schein, E.H.  (1992).   </a:t>
            </a:r>
            <a:r>
              <a:rPr lang="en-US" sz="900" i="1" dirty="0"/>
              <a:t>Organizational Culture and Leadership (2</a:t>
            </a:r>
            <a:r>
              <a:rPr lang="en-US" sz="900" i="1" baseline="30000" dirty="0"/>
              <a:t>nd</a:t>
            </a:r>
            <a:r>
              <a:rPr lang="en-US" sz="900" i="1" dirty="0"/>
              <a:t> edition).</a:t>
            </a:r>
            <a:r>
              <a:rPr lang="en-US" sz="900" dirty="0"/>
              <a:t>  Jossey-Bass, San Francisco, CA.</a:t>
            </a:r>
          </a:p>
          <a:p>
            <a:r>
              <a:rPr lang="en-US" sz="900" dirty="0"/>
              <a:t>Senge, P.R.  (1990). </a:t>
            </a:r>
            <a:r>
              <a:rPr lang="en-US" sz="900" i="1" dirty="0"/>
              <a:t>The Fifth Discipline: The Art and Practice of the Learning Organization</a:t>
            </a:r>
            <a:r>
              <a:rPr lang="en-US" sz="900" dirty="0"/>
              <a:t>.  Doubleday Currency. New York, NY. </a:t>
            </a:r>
          </a:p>
          <a:p>
            <a:r>
              <a:rPr lang="en-US" sz="900" dirty="0"/>
              <a:t>Shortell, S., Gillies, R., Anderson, D., Erickson, K., Mitchell, J. (2000). </a:t>
            </a:r>
            <a:r>
              <a:rPr lang="en-US" sz="900" i="1" dirty="0"/>
              <a:t>Remaking Health Care in America (2</a:t>
            </a:r>
            <a:r>
              <a:rPr lang="en-US" sz="900" i="1" baseline="30000" dirty="0"/>
              <a:t>nd</a:t>
            </a:r>
            <a:r>
              <a:rPr lang="en-US" sz="900" i="1" dirty="0"/>
              <a:t> edition)</a:t>
            </a:r>
            <a:r>
              <a:rPr lang="en-US" sz="900" dirty="0"/>
              <a:t>. Jossey-Bass, San Francisco, CA.</a:t>
            </a:r>
          </a:p>
          <a:p>
            <a:r>
              <a:rPr lang="en-US" sz="900" dirty="0"/>
              <a:t>Sibbald, S.L., Wathen, C.N., Kothari, A. (2016). An Empirically Based Model for Knowledge Management in Health Care Organizations. </a:t>
            </a:r>
            <a:r>
              <a:rPr lang="en-US" sz="900" i="1" dirty="0"/>
              <a:t>Health Care Manage Rev. 41(1), 64-74.</a:t>
            </a:r>
            <a:endParaRPr lang="en-US" sz="900" dirty="0"/>
          </a:p>
          <a:p>
            <a:r>
              <a:rPr lang="en-US" sz="900" i="1" dirty="0"/>
              <a:t>The Future of the Public's Health in the 21st Century.</a:t>
            </a:r>
            <a:r>
              <a:rPr lang="en-US" sz="900" dirty="0"/>
              <a:t> (2002) Institute of Medicine (US) Committee on Assuring the Health of the Public in the 21st Century. Washington (DC): National Academies Press (US).</a:t>
            </a:r>
          </a:p>
          <a:p>
            <a:endParaRPr lang="en-US" sz="900" dirty="0"/>
          </a:p>
        </p:txBody>
      </p:sp>
      <p:sp>
        <p:nvSpPr>
          <p:cNvPr id="2" name="Slide Number Placeholder 1"/>
          <p:cNvSpPr>
            <a:spLocks noGrp="1"/>
          </p:cNvSpPr>
          <p:nvPr>
            <p:ph type="sldNum" sz="quarter" idx="4294967295"/>
          </p:nvPr>
        </p:nvSpPr>
        <p:spPr>
          <a:xfrm>
            <a:off x="7239000" y="4683919"/>
            <a:ext cx="419100" cy="357188"/>
          </a:xfrm>
          <a:prstGeom prst="rect">
            <a:avLst/>
          </a:prstGeom>
        </p:spPr>
        <p:txBody>
          <a:bodyPr/>
          <a:lstStyle/>
          <a:p>
            <a:pPr>
              <a:defRPr/>
            </a:pPr>
            <a:fld id="{576F8D63-C64F-446D-8FC8-0A154528CFBD}" type="slidenum">
              <a:rPr lang="en-US" altLang="en-US" smtClean="0"/>
              <a:pPr>
                <a:defRPr/>
              </a:pPr>
              <a:t>86</a:t>
            </a:fld>
            <a:endParaRPr lang="en-US" altLang="en-US" dirty="0"/>
          </a:p>
        </p:txBody>
      </p:sp>
      <p:sp>
        <p:nvSpPr>
          <p:cNvPr id="5"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8113196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a:t>
            </a:r>
            <a:endParaRPr lang="en-US" dirty="0"/>
          </a:p>
        </p:txBody>
      </p:sp>
      <p:sp>
        <p:nvSpPr>
          <p:cNvPr id="3" name="Text Placeholder 2"/>
          <p:cNvSpPr>
            <a:spLocks noGrp="1"/>
          </p:cNvSpPr>
          <p:nvPr>
            <p:ph type="body" idx="1"/>
          </p:nvPr>
        </p:nvSpPr>
        <p:spPr/>
        <p:txBody>
          <a:bodyPr/>
          <a:lstStyle/>
          <a:p>
            <a:r>
              <a:rPr lang="en-US" dirty="0" smtClean="0"/>
              <a:t>Social Determinants of Health</a:t>
            </a:r>
            <a:endParaRPr lang="en-US" dirty="0"/>
          </a:p>
        </p:txBody>
      </p:sp>
      <p:sp>
        <p:nvSpPr>
          <p:cNvPr id="4" name="Slide Number Placeholder 3"/>
          <p:cNvSpPr>
            <a:spLocks noGrp="1"/>
          </p:cNvSpPr>
          <p:nvPr>
            <p:ph type="sldNum" sz="quarter" idx="11"/>
          </p:nvPr>
        </p:nvSpPr>
        <p:spPr/>
        <p:txBody>
          <a:bodyPr/>
          <a:lstStyle/>
          <a:p>
            <a:pPr>
              <a:defRPr/>
            </a:pPr>
            <a:fld id="{BEDFDEFD-CB94-4B8C-950E-A3C2C0FB9D47}" type="slidenum">
              <a:rPr lang="en-US" altLang="en-US" smtClean="0"/>
              <a:pPr>
                <a:defRPr/>
              </a:pPr>
              <a:t>87</a:t>
            </a:fld>
            <a:endParaRPr lang="en-US" altLang="en-US" dirty="0"/>
          </a:p>
        </p:txBody>
      </p:sp>
      <p:sp>
        <p:nvSpPr>
          <p:cNvPr id="5" name="Footer Placeholder 7"/>
          <p:cNvSpPr>
            <a:spLocks noGrp="1"/>
          </p:cNvSpPr>
          <p:nvPr>
            <p:ph type="ftr" sz="quarter" idx="10"/>
          </p:nvPr>
        </p:nvSpPr>
        <p:spPr>
          <a:xfrm>
            <a:off x="70036" y="4831382"/>
            <a:ext cx="1301564" cy="223217"/>
          </a:xfrm>
        </p:spPr>
        <p:txBody>
          <a:bodyPr/>
          <a:lstStyle/>
          <a:p>
            <a:pPr>
              <a:defRPr/>
            </a:pPr>
            <a:r>
              <a:rPr lang="en-US" sz="1000" dirty="0" smtClean="0"/>
              <a:t>M. Bittle 2019</a:t>
            </a:r>
            <a:endParaRPr lang="en-US" sz="1000" dirty="0"/>
          </a:p>
        </p:txBody>
      </p:sp>
    </p:spTree>
    <p:extLst>
      <p:ext uri="{BB962C8B-B14F-4D97-AF65-F5344CB8AC3E}">
        <p14:creationId xmlns:p14="http://schemas.microsoft.com/office/powerpoint/2010/main" val="14650679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solidFill>
                  <a:srgbClr val="000000"/>
                </a:solidFill>
              </a:rPr>
              <a:pPr>
                <a:defRPr/>
              </a:pPr>
              <a:t>88</a:t>
            </a:fld>
            <a:endParaRPr lang="en-US" altLang="en-US" dirty="0">
              <a:solidFill>
                <a:srgbClr val="000000"/>
              </a:solidFill>
            </a:endParaRPr>
          </a:p>
        </p:txBody>
      </p:sp>
      <p:pic>
        <p:nvPicPr>
          <p:cNvPr id="4" name="Picture 3"/>
          <p:cNvPicPr>
            <a:picLocks noChangeAspect="1"/>
          </p:cNvPicPr>
          <p:nvPr/>
        </p:nvPicPr>
        <p:blipFill>
          <a:blip r:embed="rId3"/>
          <a:stretch>
            <a:fillRect/>
          </a:stretch>
        </p:blipFill>
        <p:spPr>
          <a:xfrm>
            <a:off x="1428750" y="171450"/>
            <a:ext cx="3664744" cy="2343150"/>
          </a:xfrm>
          <a:prstGeom prst="rect">
            <a:avLst/>
          </a:prstGeom>
        </p:spPr>
      </p:pic>
      <p:pic>
        <p:nvPicPr>
          <p:cNvPr id="5" name="Picture 4"/>
          <p:cNvPicPr>
            <a:picLocks noChangeAspect="1"/>
          </p:cNvPicPr>
          <p:nvPr/>
        </p:nvPicPr>
        <p:blipFill>
          <a:blip r:embed="rId4"/>
          <a:stretch>
            <a:fillRect/>
          </a:stretch>
        </p:blipFill>
        <p:spPr>
          <a:xfrm>
            <a:off x="4999345" y="2000250"/>
            <a:ext cx="3001655" cy="2461357"/>
          </a:xfrm>
          <a:prstGeom prst="rect">
            <a:avLst/>
          </a:prstGeom>
        </p:spPr>
      </p:pic>
      <p:sp>
        <p:nvSpPr>
          <p:cNvPr id="7" name="TextBox 6"/>
          <p:cNvSpPr txBox="1"/>
          <p:nvPr/>
        </p:nvSpPr>
        <p:spPr>
          <a:xfrm>
            <a:off x="5314950" y="742950"/>
            <a:ext cx="1029449" cy="369332"/>
          </a:xfrm>
          <a:prstGeom prst="rect">
            <a:avLst/>
          </a:prstGeom>
          <a:noFill/>
        </p:spPr>
        <p:txBody>
          <a:bodyPr wrap="none" rtlCol="0">
            <a:spAutoFit/>
          </a:bodyPr>
          <a:lstStyle/>
          <a:p>
            <a:r>
              <a:rPr lang="en-US" dirty="0">
                <a:solidFill>
                  <a:srgbClr val="000000"/>
                </a:solidFill>
              </a:rPr>
              <a:t>Education</a:t>
            </a:r>
          </a:p>
        </p:txBody>
      </p:sp>
      <p:sp>
        <p:nvSpPr>
          <p:cNvPr id="8" name="TextBox 7"/>
          <p:cNvSpPr txBox="1"/>
          <p:nvPr/>
        </p:nvSpPr>
        <p:spPr>
          <a:xfrm>
            <a:off x="1714500" y="3200400"/>
            <a:ext cx="2282997" cy="369332"/>
          </a:xfrm>
          <a:prstGeom prst="rect">
            <a:avLst/>
          </a:prstGeom>
          <a:noFill/>
        </p:spPr>
        <p:txBody>
          <a:bodyPr wrap="none" rtlCol="0">
            <a:spAutoFit/>
          </a:bodyPr>
          <a:lstStyle/>
          <a:p>
            <a:r>
              <a:rPr lang="en-US" dirty="0">
                <a:solidFill>
                  <a:srgbClr val="000000"/>
                </a:solidFill>
              </a:rPr>
              <a:t>Access to Healthy Foods</a:t>
            </a:r>
          </a:p>
        </p:txBody>
      </p:sp>
      <p:sp>
        <p:nvSpPr>
          <p:cNvPr id="9" name="Rectangle 8"/>
          <p:cNvSpPr/>
          <p:nvPr/>
        </p:nvSpPr>
        <p:spPr>
          <a:xfrm>
            <a:off x="1657350" y="4114800"/>
            <a:ext cx="2457450" cy="230832"/>
          </a:xfrm>
          <a:prstGeom prst="rect">
            <a:avLst/>
          </a:prstGeom>
        </p:spPr>
        <p:txBody>
          <a:bodyPr wrap="square">
            <a:spAutoFit/>
          </a:bodyPr>
          <a:lstStyle/>
          <a:p>
            <a:r>
              <a:rPr lang="en-US" sz="900" dirty="0">
                <a:solidFill>
                  <a:srgbClr val="000000"/>
                </a:solidFill>
              </a:rPr>
              <a:t>https://storify.com/APHA/social-determinants</a:t>
            </a:r>
          </a:p>
        </p:txBody>
      </p:sp>
      <p:sp>
        <p:nvSpPr>
          <p:cNvPr id="3" name="Footer Placeholder 2"/>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26414756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solidFill>
                  <a:srgbClr val="000000"/>
                </a:solidFill>
              </a:rPr>
              <a:pPr>
                <a:defRPr/>
              </a:pPr>
              <a:t>89</a:t>
            </a:fld>
            <a:endParaRPr lang="en-US" altLang="en-US" dirty="0">
              <a:solidFill>
                <a:srgbClr val="000000"/>
              </a:solidFill>
            </a:endParaRPr>
          </a:p>
        </p:txBody>
      </p:sp>
      <p:pic>
        <p:nvPicPr>
          <p:cNvPr id="3" name="Picture 2"/>
          <p:cNvPicPr>
            <a:picLocks noChangeAspect="1"/>
          </p:cNvPicPr>
          <p:nvPr/>
        </p:nvPicPr>
        <p:blipFill>
          <a:blip r:embed="rId3"/>
          <a:stretch>
            <a:fillRect/>
          </a:stretch>
        </p:blipFill>
        <p:spPr>
          <a:xfrm>
            <a:off x="1657350" y="457200"/>
            <a:ext cx="5827059" cy="3714750"/>
          </a:xfrm>
          <a:prstGeom prst="rect">
            <a:avLst/>
          </a:prstGeom>
        </p:spPr>
      </p:pic>
      <p:sp>
        <p:nvSpPr>
          <p:cNvPr id="5" name="Rectangle 4"/>
          <p:cNvSpPr/>
          <p:nvPr/>
        </p:nvSpPr>
        <p:spPr>
          <a:xfrm>
            <a:off x="4400550" y="4476170"/>
            <a:ext cx="2457450" cy="230832"/>
          </a:xfrm>
          <a:prstGeom prst="rect">
            <a:avLst/>
          </a:prstGeom>
        </p:spPr>
        <p:txBody>
          <a:bodyPr wrap="square">
            <a:spAutoFit/>
          </a:bodyPr>
          <a:lstStyle/>
          <a:p>
            <a:r>
              <a:rPr lang="en-US" sz="900" dirty="0">
                <a:solidFill>
                  <a:srgbClr val="000000"/>
                </a:solidFill>
              </a:rPr>
              <a:t>https://storify.com/APHA/social-determinants</a:t>
            </a:r>
          </a:p>
        </p:txBody>
      </p:sp>
      <p:sp>
        <p:nvSpPr>
          <p:cNvPr id="4" name="Footer Placeholder 3"/>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2215466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Healthcare’s Expanding Front</a:t>
            </a:r>
            <a:endParaRPr lang="en-US" dirty="0"/>
          </a:p>
        </p:txBody>
      </p:sp>
      <p:sp>
        <p:nvSpPr>
          <p:cNvPr id="3" name="Slide Number Placeholder 2"/>
          <p:cNvSpPr>
            <a:spLocks noGrp="1"/>
          </p:cNvSpPr>
          <p:nvPr>
            <p:ph type="sldNum" sz="quarter" idx="4294967295"/>
          </p:nvPr>
        </p:nvSpPr>
        <p:spPr>
          <a:xfrm>
            <a:off x="7315200" y="4683919"/>
            <a:ext cx="342900" cy="357188"/>
          </a:xfrm>
          <a:prstGeom prst="rect">
            <a:avLst/>
          </a:prstGeom>
        </p:spPr>
        <p:txBody>
          <a:bodyPr/>
          <a:lstStyle/>
          <a:p>
            <a:pPr>
              <a:defRPr/>
            </a:pPr>
            <a:fld id="{10423988-DF86-4D47-B165-46B904D15D12}" type="slidenum">
              <a:rPr lang="en-US" altLang="en-US" smtClean="0"/>
              <a:pPr>
                <a:defRPr/>
              </a:pPr>
              <a:t>9</a:t>
            </a:fld>
            <a:endParaRPr lang="en-US" altLang="en-US" dirty="0"/>
          </a:p>
        </p:txBody>
      </p:sp>
      <p:sp>
        <p:nvSpPr>
          <p:cNvPr id="4" name="Rectangle 3"/>
          <p:cNvSpPr/>
          <p:nvPr/>
        </p:nvSpPr>
        <p:spPr>
          <a:xfrm>
            <a:off x="1000125" y="1504950"/>
            <a:ext cx="6153150" cy="1200329"/>
          </a:xfrm>
          <a:prstGeom prst="rect">
            <a:avLst/>
          </a:prstGeom>
        </p:spPr>
        <p:txBody>
          <a:bodyPr wrap="square">
            <a:spAutoFit/>
          </a:bodyPr>
          <a:lstStyle/>
          <a:p>
            <a:pPr algn="ctr"/>
            <a:r>
              <a:rPr lang="en-US" b="1" dirty="0">
                <a:latin typeface="Perpetua Titling MT" panose="02020502060505020804" pitchFamily="18" charset="0"/>
              </a:rPr>
              <a:t>we attempt to tackle more complex issues </a:t>
            </a:r>
          </a:p>
          <a:p>
            <a:pPr algn="ctr"/>
            <a:r>
              <a:rPr lang="en-US" b="1" dirty="0">
                <a:latin typeface="Perpetua Titling MT" panose="02020502060505020804" pitchFamily="18" charset="0"/>
              </a:rPr>
              <a:t>at the nexus of</a:t>
            </a:r>
          </a:p>
          <a:p>
            <a:pPr algn="ctr"/>
            <a:r>
              <a:rPr lang="en-US" b="1" dirty="0">
                <a:latin typeface="Perpetua Titling MT" panose="02020502060505020804" pitchFamily="18" charset="0"/>
              </a:rPr>
              <a:t> health, environment, economics and equity.</a:t>
            </a:r>
          </a:p>
        </p:txBody>
      </p:sp>
      <p:sp>
        <p:nvSpPr>
          <p:cNvPr id="5" name="Rectangle 4"/>
          <p:cNvSpPr/>
          <p:nvPr/>
        </p:nvSpPr>
        <p:spPr>
          <a:xfrm>
            <a:off x="457200" y="3385185"/>
            <a:ext cx="6934200" cy="1477328"/>
          </a:xfrm>
          <a:prstGeom prst="rect">
            <a:avLst/>
          </a:prstGeom>
        </p:spPr>
        <p:txBody>
          <a:bodyPr wrap="square">
            <a:spAutoFit/>
          </a:bodyPr>
          <a:lstStyle/>
          <a:p>
            <a:r>
              <a:rPr lang="en-US" i="1" u="sng" dirty="0" smtClean="0"/>
              <a:t>Question:</a:t>
            </a:r>
            <a:r>
              <a:rPr lang="en-US" i="1" dirty="0" smtClean="0"/>
              <a:t> </a:t>
            </a:r>
            <a:r>
              <a:rPr lang="en-US" i="1" dirty="0"/>
              <a:t>“ How does </a:t>
            </a:r>
            <a:r>
              <a:rPr lang="en-US" i="1" dirty="0" smtClean="0"/>
              <a:t>a Multi-billion </a:t>
            </a:r>
            <a:r>
              <a:rPr lang="en-US" i="1" dirty="0"/>
              <a:t>dollar health system make decisions based on race, privilege, economic status </a:t>
            </a:r>
            <a:r>
              <a:rPr lang="en-US" i="1" dirty="0" smtClean="0"/>
              <a:t>and access</a:t>
            </a:r>
            <a:r>
              <a:rPr lang="en-US" i="1" dirty="0"/>
              <a:t>.” </a:t>
            </a:r>
            <a:endParaRPr lang="en-US" i="1" dirty="0" smtClean="0"/>
          </a:p>
          <a:p>
            <a:endParaRPr lang="en-US" i="1" dirty="0" smtClean="0"/>
          </a:p>
          <a:p>
            <a:r>
              <a:rPr lang="en-US" i="1" u="sng" dirty="0" smtClean="0"/>
              <a:t>Response:</a:t>
            </a:r>
            <a:r>
              <a:rPr lang="en-US" i="1" dirty="0" smtClean="0"/>
              <a:t> “Basically </a:t>
            </a:r>
            <a:r>
              <a:rPr lang="en-US" i="1" dirty="0"/>
              <a:t>looking at how the hospitals themselves can address public health problems </a:t>
            </a:r>
            <a:r>
              <a:rPr lang="en-US" i="1" dirty="0" smtClean="0"/>
              <a:t>in their </a:t>
            </a:r>
            <a:r>
              <a:rPr lang="en-US" i="1" dirty="0"/>
              <a:t>communities</a:t>
            </a:r>
            <a:r>
              <a:rPr lang="en-US" i="1" dirty="0" smtClean="0"/>
              <a:t>.”</a:t>
            </a:r>
            <a:endParaRPr lang="en-US" i="1" dirty="0"/>
          </a:p>
        </p:txBody>
      </p:sp>
      <p:sp>
        <p:nvSpPr>
          <p:cNvPr id="6" name="Footer Placeholder 7"/>
          <p:cNvSpPr txBox="1">
            <a:spLocks/>
          </p:cNvSpPr>
          <p:nvPr/>
        </p:nvSpPr>
        <p:spPr>
          <a:xfrm>
            <a:off x="70036" y="4831382"/>
            <a:ext cx="1301564" cy="223217"/>
          </a:xfrm>
          <a:prstGeom prst="rect">
            <a:avLst/>
          </a:prstGeom>
        </p:spPr>
        <p:txBody>
          <a:bodyPr vert="horz" lIns="91440" tIns="45720" rIns="91440" bIns="45720" rtlCol="0" anchor="ctr"/>
          <a:lstStyle>
            <a:defPPr>
              <a:defRPr lang="en-US"/>
            </a:defPPr>
            <a:lvl1pPr algn="l"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dirty="0" smtClean="0"/>
              <a:t>M. Bittle 2019</a:t>
            </a:r>
            <a:endParaRPr lang="en-US" dirty="0"/>
          </a:p>
        </p:txBody>
      </p:sp>
    </p:spTree>
    <p:extLst>
      <p:ext uri="{BB962C8B-B14F-4D97-AF65-F5344CB8AC3E}">
        <p14:creationId xmlns:p14="http://schemas.microsoft.com/office/powerpoint/2010/main" val="28238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solidFill>
                  <a:srgbClr val="000000"/>
                </a:solidFill>
              </a:rPr>
              <a:pPr>
                <a:defRPr/>
              </a:pPr>
              <a:t>90</a:t>
            </a:fld>
            <a:endParaRPr lang="en-US" altLang="en-US" dirty="0">
              <a:solidFill>
                <a:srgbClr val="000000"/>
              </a:solidFill>
            </a:endParaRPr>
          </a:p>
        </p:txBody>
      </p:sp>
      <p:pic>
        <p:nvPicPr>
          <p:cNvPr id="3" name="Picture 2"/>
          <p:cNvPicPr>
            <a:picLocks noChangeAspect="1"/>
          </p:cNvPicPr>
          <p:nvPr/>
        </p:nvPicPr>
        <p:blipFill>
          <a:blip r:embed="rId3"/>
          <a:stretch>
            <a:fillRect/>
          </a:stretch>
        </p:blipFill>
        <p:spPr>
          <a:xfrm>
            <a:off x="1288073" y="171450"/>
            <a:ext cx="3481754" cy="2628900"/>
          </a:xfrm>
          <a:prstGeom prst="rect">
            <a:avLst/>
          </a:prstGeom>
        </p:spPr>
      </p:pic>
      <p:sp>
        <p:nvSpPr>
          <p:cNvPr id="4" name="Rectangle 3"/>
          <p:cNvSpPr/>
          <p:nvPr/>
        </p:nvSpPr>
        <p:spPr>
          <a:xfrm>
            <a:off x="1572905" y="4000500"/>
            <a:ext cx="2457450" cy="230832"/>
          </a:xfrm>
          <a:prstGeom prst="rect">
            <a:avLst/>
          </a:prstGeom>
        </p:spPr>
        <p:txBody>
          <a:bodyPr wrap="square">
            <a:spAutoFit/>
          </a:bodyPr>
          <a:lstStyle/>
          <a:p>
            <a:r>
              <a:rPr lang="en-US" sz="900" dirty="0">
                <a:solidFill>
                  <a:srgbClr val="000000"/>
                </a:solidFill>
              </a:rPr>
              <a:t>https://storify.com/APHA/social-determinants</a:t>
            </a:r>
          </a:p>
        </p:txBody>
      </p:sp>
      <p:pic>
        <p:nvPicPr>
          <p:cNvPr id="5" name="Picture 4"/>
          <p:cNvPicPr>
            <a:picLocks noChangeAspect="1"/>
          </p:cNvPicPr>
          <p:nvPr/>
        </p:nvPicPr>
        <p:blipFill>
          <a:blip r:embed="rId4"/>
          <a:stretch>
            <a:fillRect/>
          </a:stretch>
        </p:blipFill>
        <p:spPr>
          <a:xfrm>
            <a:off x="4057651" y="2343150"/>
            <a:ext cx="3821906" cy="2264569"/>
          </a:xfrm>
          <a:prstGeom prst="rect">
            <a:avLst/>
          </a:prstGeom>
        </p:spPr>
      </p:pic>
      <p:sp>
        <p:nvSpPr>
          <p:cNvPr id="6" name="TextBox 5"/>
          <p:cNvSpPr txBox="1"/>
          <p:nvPr/>
        </p:nvSpPr>
        <p:spPr>
          <a:xfrm>
            <a:off x="5314951" y="737927"/>
            <a:ext cx="806631" cy="369332"/>
          </a:xfrm>
          <a:prstGeom prst="rect">
            <a:avLst/>
          </a:prstGeom>
          <a:noFill/>
        </p:spPr>
        <p:txBody>
          <a:bodyPr wrap="none" rtlCol="0">
            <a:spAutoFit/>
          </a:bodyPr>
          <a:lstStyle/>
          <a:p>
            <a:r>
              <a:rPr lang="en-US" dirty="0">
                <a:solidFill>
                  <a:srgbClr val="000000"/>
                </a:solidFill>
              </a:rPr>
              <a:t>Income</a:t>
            </a:r>
          </a:p>
        </p:txBody>
      </p:sp>
      <p:sp>
        <p:nvSpPr>
          <p:cNvPr id="7" name="Rectangle 6"/>
          <p:cNvSpPr/>
          <p:nvPr/>
        </p:nvSpPr>
        <p:spPr>
          <a:xfrm>
            <a:off x="1421009" y="3148652"/>
            <a:ext cx="2609346" cy="369332"/>
          </a:xfrm>
          <a:prstGeom prst="rect">
            <a:avLst/>
          </a:prstGeom>
        </p:spPr>
        <p:txBody>
          <a:bodyPr wrap="square">
            <a:spAutoFit/>
          </a:bodyPr>
          <a:lstStyle/>
          <a:p>
            <a:r>
              <a:rPr lang="en-US" dirty="0">
                <a:solidFill>
                  <a:srgbClr val="000000"/>
                </a:solidFill>
              </a:rPr>
              <a:t>Access to Health Insurance</a:t>
            </a:r>
          </a:p>
        </p:txBody>
      </p:sp>
      <p:sp>
        <p:nvSpPr>
          <p:cNvPr id="8" name="Footer Placeholder 7"/>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23554855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76F8D63-C64F-446D-8FC8-0A154528CFBD}" type="slidenum">
              <a:rPr lang="en-US" altLang="en-US" smtClean="0">
                <a:solidFill>
                  <a:srgbClr val="000000"/>
                </a:solidFill>
              </a:rPr>
              <a:pPr>
                <a:defRPr/>
              </a:pPr>
              <a:t>91</a:t>
            </a:fld>
            <a:endParaRPr lang="en-US" altLang="en-US" dirty="0">
              <a:solidFill>
                <a:srgbClr val="000000"/>
              </a:solidFill>
            </a:endParaRPr>
          </a:p>
        </p:txBody>
      </p:sp>
      <p:pic>
        <p:nvPicPr>
          <p:cNvPr id="3" name="Picture 2"/>
          <p:cNvPicPr>
            <a:picLocks noChangeAspect="1"/>
          </p:cNvPicPr>
          <p:nvPr/>
        </p:nvPicPr>
        <p:blipFill>
          <a:blip r:embed="rId3"/>
          <a:stretch>
            <a:fillRect/>
          </a:stretch>
        </p:blipFill>
        <p:spPr>
          <a:xfrm>
            <a:off x="3714750" y="376705"/>
            <a:ext cx="4007644" cy="3995591"/>
          </a:xfrm>
          <a:prstGeom prst="rect">
            <a:avLst/>
          </a:prstGeom>
        </p:spPr>
      </p:pic>
      <p:sp>
        <p:nvSpPr>
          <p:cNvPr id="4" name="TextBox 3"/>
          <p:cNvSpPr txBox="1"/>
          <p:nvPr/>
        </p:nvSpPr>
        <p:spPr>
          <a:xfrm>
            <a:off x="1657350" y="1657350"/>
            <a:ext cx="1587294" cy="369332"/>
          </a:xfrm>
          <a:prstGeom prst="rect">
            <a:avLst/>
          </a:prstGeom>
          <a:noFill/>
        </p:spPr>
        <p:txBody>
          <a:bodyPr wrap="none" rtlCol="0">
            <a:spAutoFit/>
          </a:bodyPr>
          <a:lstStyle/>
          <a:p>
            <a:r>
              <a:rPr lang="en-US" dirty="0">
                <a:solidFill>
                  <a:srgbClr val="000000"/>
                </a:solidFill>
              </a:rPr>
              <a:t>Growing up poor</a:t>
            </a:r>
          </a:p>
        </p:txBody>
      </p:sp>
      <p:sp>
        <p:nvSpPr>
          <p:cNvPr id="5" name="Rectangle 4"/>
          <p:cNvSpPr/>
          <p:nvPr/>
        </p:nvSpPr>
        <p:spPr>
          <a:xfrm>
            <a:off x="4829175" y="4476170"/>
            <a:ext cx="2457450" cy="230832"/>
          </a:xfrm>
          <a:prstGeom prst="rect">
            <a:avLst/>
          </a:prstGeom>
        </p:spPr>
        <p:txBody>
          <a:bodyPr wrap="square">
            <a:spAutoFit/>
          </a:bodyPr>
          <a:lstStyle/>
          <a:p>
            <a:r>
              <a:rPr lang="en-US" sz="900" dirty="0">
                <a:solidFill>
                  <a:srgbClr val="000000"/>
                </a:solidFill>
              </a:rPr>
              <a:t>https://storify.com/APHA/social-determinants</a:t>
            </a:r>
          </a:p>
        </p:txBody>
      </p:sp>
      <p:sp>
        <p:nvSpPr>
          <p:cNvPr id="6" name="Footer Placeholder 5"/>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9000032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2</a:t>
            </a:r>
            <a:endParaRPr lang="en-US" dirty="0"/>
          </a:p>
        </p:txBody>
      </p:sp>
      <p:sp>
        <p:nvSpPr>
          <p:cNvPr id="3" name="Text Placeholder 2"/>
          <p:cNvSpPr>
            <a:spLocks noGrp="1"/>
          </p:cNvSpPr>
          <p:nvPr>
            <p:ph type="body" idx="1"/>
          </p:nvPr>
        </p:nvSpPr>
        <p:spPr/>
        <p:txBody>
          <a:bodyPr/>
          <a:lstStyle/>
          <a:p>
            <a:r>
              <a:rPr lang="en-US" dirty="0" smtClean="0"/>
              <a:t>Bon Secours Baltimore</a:t>
            </a:r>
            <a:endParaRPr lang="en-US" dirty="0"/>
          </a:p>
        </p:txBody>
      </p:sp>
      <p:sp>
        <p:nvSpPr>
          <p:cNvPr id="4" name="Slide Number Placeholder 3"/>
          <p:cNvSpPr>
            <a:spLocks noGrp="1"/>
          </p:cNvSpPr>
          <p:nvPr>
            <p:ph type="sldNum" sz="quarter" idx="11"/>
          </p:nvPr>
        </p:nvSpPr>
        <p:spPr/>
        <p:txBody>
          <a:bodyPr/>
          <a:lstStyle/>
          <a:p>
            <a:pPr>
              <a:defRPr/>
            </a:pPr>
            <a:fld id="{BEDFDEFD-CB94-4B8C-950E-A3C2C0FB9D47}" type="slidenum">
              <a:rPr lang="en-US" altLang="en-US" smtClean="0"/>
              <a:pPr>
                <a:defRPr/>
              </a:pPr>
              <a:t>92</a:t>
            </a:fld>
            <a:endParaRPr lang="en-US" altLang="en-US" dirty="0"/>
          </a:p>
        </p:txBody>
      </p:sp>
      <p:sp>
        <p:nvSpPr>
          <p:cNvPr id="6" name="Footer Placeholder 7"/>
          <p:cNvSpPr txBox="1">
            <a:spLocks/>
          </p:cNvSpPr>
          <p:nvPr/>
        </p:nvSpPr>
        <p:spPr>
          <a:xfrm>
            <a:off x="70036" y="4831382"/>
            <a:ext cx="1301564" cy="223217"/>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Narrow" pitchFamily="34" charset="0"/>
                <a:ea typeface="ＭＳ Ｐゴシック" pitchFamily="34" charset="-128"/>
                <a:cs typeface="+mn-cs"/>
              </a:defRPr>
            </a:lvl5pPr>
            <a:lvl6pPr marL="2286000" algn="l" defTabSz="914400" rtl="0" eaLnBrk="1" latinLnBrk="0" hangingPunct="1">
              <a:defRPr kern="1200">
                <a:solidFill>
                  <a:schemeClr val="tx1"/>
                </a:solidFill>
                <a:latin typeface="Arial Narrow" pitchFamily="34" charset="0"/>
                <a:ea typeface="ＭＳ Ｐゴシック" pitchFamily="34" charset="-128"/>
                <a:cs typeface="+mn-cs"/>
              </a:defRPr>
            </a:lvl6pPr>
            <a:lvl7pPr marL="2743200" algn="l" defTabSz="914400" rtl="0" eaLnBrk="1" latinLnBrk="0" hangingPunct="1">
              <a:defRPr kern="1200">
                <a:solidFill>
                  <a:schemeClr val="tx1"/>
                </a:solidFill>
                <a:latin typeface="Arial Narrow" pitchFamily="34" charset="0"/>
                <a:ea typeface="ＭＳ Ｐゴシック" pitchFamily="34" charset="-128"/>
                <a:cs typeface="+mn-cs"/>
              </a:defRPr>
            </a:lvl7pPr>
            <a:lvl8pPr marL="3200400" algn="l" defTabSz="914400" rtl="0" eaLnBrk="1" latinLnBrk="0" hangingPunct="1">
              <a:defRPr kern="1200">
                <a:solidFill>
                  <a:schemeClr val="tx1"/>
                </a:solidFill>
                <a:latin typeface="Arial Narrow" pitchFamily="34" charset="0"/>
                <a:ea typeface="ＭＳ Ｐゴシック" pitchFamily="34" charset="-128"/>
                <a:cs typeface="+mn-cs"/>
              </a:defRPr>
            </a:lvl8pPr>
            <a:lvl9pPr marL="3657600" algn="l" defTabSz="914400" rtl="0" eaLnBrk="1" latinLnBrk="0" hangingPunct="1">
              <a:defRPr kern="1200">
                <a:solidFill>
                  <a:schemeClr val="tx1"/>
                </a:solidFill>
                <a:latin typeface="Arial Narrow" pitchFamily="34" charset="0"/>
                <a:ea typeface="ＭＳ Ｐゴシック" pitchFamily="34" charset="-128"/>
                <a:cs typeface="+mn-cs"/>
              </a:defRPr>
            </a:lvl9pPr>
          </a:lstStyle>
          <a:p>
            <a:pPr>
              <a:defRPr/>
            </a:pPr>
            <a:r>
              <a:rPr lang="en-US" sz="1000" dirty="0" smtClean="0"/>
              <a:t>M. Bittle 2019</a:t>
            </a:r>
            <a:endParaRPr lang="en-US" sz="1000" dirty="0"/>
          </a:p>
        </p:txBody>
      </p:sp>
    </p:spTree>
    <p:extLst>
      <p:ext uri="{BB962C8B-B14F-4D97-AF65-F5344CB8AC3E}">
        <p14:creationId xmlns:p14="http://schemas.microsoft.com/office/powerpoint/2010/main" val="41184821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ctrTitle" idx="4294967295"/>
          </p:nvPr>
        </p:nvSpPr>
        <p:spPr>
          <a:xfrm>
            <a:off x="312870" y="293329"/>
            <a:ext cx="6365249" cy="569925"/>
          </a:xfrm>
          <a:prstGeom prst="rect">
            <a:avLst/>
          </a:prstGeom>
          <a:noFill/>
          <a:ln>
            <a:noFill/>
          </a:ln>
        </p:spPr>
        <p:txBody>
          <a:bodyPr vert="horz" wrap="square" lIns="68569" tIns="68569" rIns="68569" bIns="68569" numCol="1" anchor="ctr" anchorCtr="0" compatLnSpc="1">
            <a:prstTxWarp prst="textNoShape">
              <a:avLst/>
            </a:prstTxWarp>
            <a:noAutofit/>
          </a:bodyPr>
          <a:lstStyle/>
          <a:p>
            <a:pPr>
              <a:spcBef>
                <a:spcPts val="0"/>
              </a:spcBef>
              <a:spcAft>
                <a:spcPts val="0"/>
              </a:spcAft>
              <a:buClr>
                <a:srgbClr val="FFFFFF"/>
              </a:buClr>
              <a:buSzPct val="25000"/>
            </a:pPr>
            <a:r>
              <a:rPr lang="en" sz="2400" b="1" dirty="0">
                <a:solidFill>
                  <a:srgbClr val="114454"/>
                </a:solidFill>
                <a:latin typeface="Roboto Slab"/>
                <a:ea typeface="Roboto Slab"/>
                <a:cs typeface="Roboto Slab"/>
                <a:sym typeface="Roboto Slab"/>
              </a:rPr>
              <a:t>Bon Secours Community Works </a:t>
            </a:r>
          </a:p>
        </p:txBody>
      </p:sp>
      <p:sp>
        <p:nvSpPr>
          <p:cNvPr id="849" name="Shape 849"/>
          <p:cNvSpPr txBox="1"/>
          <p:nvPr/>
        </p:nvSpPr>
        <p:spPr>
          <a:xfrm>
            <a:off x="3371270" y="1210370"/>
            <a:ext cx="4629824" cy="3084974"/>
          </a:xfrm>
          <a:prstGeom prst="rect">
            <a:avLst/>
          </a:prstGeom>
          <a:noFill/>
          <a:ln>
            <a:noFill/>
          </a:ln>
        </p:spPr>
        <p:txBody>
          <a:bodyPr lIns="68569" tIns="68569" rIns="68569" bIns="68569" anchor="t" anchorCtr="0">
            <a:noAutofit/>
          </a:bodyPr>
          <a:lstStyle/>
          <a:p>
            <a:pPr marL="342900" indent="-285750">
              <a:spcBef>
                <a:spcPts val="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Programs include:</a:t>
            </a:r>
          </a:p>
          <a:p>
            <a:pPr marL="685800" lvl="1" indent="-285750">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Family Support Center</a:t>
            </a:r>
          </a:p>
          <a:p>
            <a:pPr marL="685800" lvl="1" indent="-285750">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Women’s Resource Center</a:t>
            </a:r>
          </a:p>
          <a:p>
            <a:pPr marL="685800" lvl="1" indent="-285750">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Housing and Neighborhood Revitalization</a:t>
            </a:r>
          </a:p>
          <a:p>
            <a:pPr marL="685800" lvl="1" indent="-285750">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Youth Employment and Entrepreneurship</a:t>
            </a:r>
          </a:p>
          <a:p>
            <a:pPr marL="685800" lvl="1" indent="-285750">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Career and Workforce Development</a:t>
            </a:r>
          </a:p>
          <a:p>
            <a:pPr marL="685800" lvl="1" indent="-285750">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Financial Services - Our Money Place</a:t>
            </a:r>
          </a:p>
        </p:txBody>
      </p:sp>
      <p:pic>
        <p:nvPicPr>
          <p:cNvPr id="850" name="Shape 850"/>
          <p:cNvPicPr preferRelativeResize="0"/>
          <p:nvPr/>
        </p:nvPicPr>
        <p:blipFill rotWithShape="1">
          <a:blip r:embed="rId3">
            <a:alphaModFix/>
          </a:blip>
          <a:srcRect/>
          <a:stretch/>
        </p:blipFill>
        <p:spPr>
          <a:xfrm>
            <a:off x="1614740" y="2015364"/>
            <a:ext cx="1880755" cy="1112761"/>
          </a:xfrm>
          <a:prstGeom prst="rect">
            <a:avLst/>
          </a:prstGeom>
          <a:noFill/>
          <a:ln>
            <a:noFill/>
          </a:ln>
        </p:spPr>
      </p:pic>
      <p:sp>
        <p:nvSpPr>
          <p:cNvPr id="851" name="Shape 851"/>
          <p:cNvSpPr txBox="1">
            <a:spLocks noGrp="1"/>
          </p:cNvSpPr>
          <p:nvPr>
            <p:ph type="sldNum" idx="4294967295"/>
          </p:nvPr>
        </p:nvSpPr>
        <p:spPr>
          <a:xfrm>
            <a:off x="7560588" y="4205325"/>
            <a:ext cx="411524" cy="295200"/>
          </a:xfrm>
          <a:prstGeom prst="rect">
            <a:avLst/>
          </a:prstGeom>
          <a:noFill/>
          <a:ln>
            <a:noFill/>
          </a:ln>
        </p:spPr>
        <p:txBody>
          <a:bodyPr vert="horz" lIns="68569" tIns="68569" rIns="68569" bIns="68569" rtlCol="0" anchor="ctr" anchorCtr="0">
            <a:noAutofit/>
          </a:bodyPr>
          <a:lstStyle/>
          <a:p>
            <a:pPr>
              <a:buClr>
                <a:srgbClr val="000000"/>
              </a:buClr>
              <a:buSzPct val="25000"/>
            </a:pPr>
            <a:fld id="{00000000-1234-1234-1234-123412341234}" type="slidenum">
              <a:rPr lang="en" sz="1050">
                <a:solidFill>
                  <a:srgbClr val="000000"/>
                </a:solidFill>
                <a:latin typeface="Arial"/>
                <a:ea typeface="Arial"/>
                <a:cs typeface="Arial"/>
                <a:sym typeface="Arial"/>
              </a:rPr>
              <a:pPr>
                <a:buClr>
                  <a:srgbClr val="000000"/>
                </a:buClr>
                <a:buSzPct val="25000"/>
              </a:pPr>
              <a:t>93</a:t>
            </a:fld>
            <a:endParaRPr lang="en" sz="1050">
              <a:solidFill>
                <a:srgbClr val="000000"/>
              </a:solidFill>
              <a:latin typeface="Arial"/>
              <a:ea typeface="Arial"/>
              <a:cs typeface="Arial"/>
              <a:sym typeface="Arial"/>
            </a:endParaRPr>
          </a:p>
        </p:txBody>
      </p:sp>
      <p:sp>
        <p:nvSpPr>
          <p:cNvPr id="6" name="Rounded Rectangle 5">
            <a:hlinkClick r:id="rId4" action="ppaction://hlinksldjump"/>
          </p:cNvPr>
          <p:cNvSpPr/>
          <p:nvPr/>
        </p:nvSpPr>
        <p:spPr>
          <a:xfrm>
            <a:off x="6743700" y="4171950"/>
            <a:ext cx="742950" cy="228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Roboto Slab" panose="020B0604020202020204" charset="0"/>
                <a:ea typeface="Roboto Slab" panose="020B0604020202020204" charset="0"/>
              </a:rPr>
              <a:t>TOC</a:t>
            </a:r>
          </a:p>
        </p:txBody>
      </p:sp>
      <p:sp>
        <p:nvSpPr>
          <p:cNvPr id="2" name="Footer Placeholder 1"/>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16175160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Shape 856"/>
          <p:cNvSpPr txBox="1">
            <a:spLocks noGrp="1"/>
          </p:cNvSpPr>
          <p:nvPr>
            <p:ph type="ctrTitle" idx="4294967295"/>
          </p:nvPr>
        </p:nvSpPr>
        <p:spPr>
          <a:xfrm>
            <a:off x="285525" y="340133"/>
            <a:ext cx="6365249" cy="569925"/>
          </a:xfrm>
          <a:prstGeom prst="rect">
            <a:avLst/>
          </a:prstGeom>
          <a:noFill/>
          <a:ln>
            <a:noFill/>
          </a:ln>
        </p:spPr>
        <p:txBody>
          <a:bodyPr vert="horz" wrap="square" lIns="68569" tIns="68569" rIns="68569" bIns="68569" numCol="1" anchor="ctr" anchorCtr="0" compatLnSpc="1">
            <a:prstTxWarp prst="textNoShape">
              <a:avLst/>
            </a:prstTxWarp>
            <a:noAutofit/>
          </a:bodyPr>
          <a:lstStyle/>
          <a:p>
            <a:pPr>
              <a:spcBef>
                <a:spcPts val="0"/>
              </a:spcBef>
              <a:spcAft>
                <a:spcPts val="0"/>
              </a:spcAft>
              <a:buClr>
                <a:srgbClr val="FFFFFF"/>
              </a:buClr>
              <a:buSzPct val="25000"/>
            </a:pPr>
            <a:r>
              <a:rPr lang="en" sz="2400" b="1" dirty="0">
                <a:solidFill>
                  <a:srgbClr val="114454"/>
                </a:solidFill>
                <a:latin typeface="Roboto Slab"/>
                <a:ea typeface="Roboto Slab"/>
                <a:cs typeface="Roboto Slab"/>
                <a:sym typeface="Roboto Slab"/>
              </a:rPr>
              <a:t>Operation ReachOut Southwest </a:t>
            </a:r>
          </a:p>
        </p:txBody>
      </p:sp>
      <p:sp>
        <p:nvSpPr>
          <p:cNvPr id="857" name="Shape 857"/>
          <p:cNvSpPr txBox="1"/>
          <p:nvPr/>
        </p:nvSpPr>
        <p:spPr>
          <a:xfrm>
            <a:off x="3468150" y="1496120"/>
            <a:ext cx="4463100" cy="2475899"/>
          </a:xfrm>
          <a:prstGeom prst="rect">
            <a:avLst/>
          </a:prstGeom>
          <a:noFill/>
          <a:ln>
            <a:noFill/>
          </a:ln>
        </p:spPr>
        <p:txBody>
          <a:bodyPr lIns="68569" tIns="68569" rIns="68569" bIns="68569" anchor="t" anchorCtr="0">
            <a:noAutofit/>
          </a:bodyPr>
          <a:lstStyle/>
          <a:p>
            <a:pPr marL="342900" indent="-285750">
              <a:spcBef>
                <a:spcPts val="0"/>
              </a:spcBef>
              <a:spcAft>
                <a:spcPts val="0"/>
              </a:spcAft>
              <a:buClr>
                <a:srgbClr val="114454"/>
              </a:buClr>
              <a:buSzPct val="100000"/>
              <a:buFont typeface="Roboto Slab"/>
              <a:buChar char="▪"/>
            </a:pPr>
            <a:r>
              <a:rPr lang="en" dirty="0">
                <a:solidFill>
                  <a:srgbClr val="114454"/>
                </a:solidFill>
                <a:latin typeface="Roboto Slab"/>
                <a:ea typeface="Roboto Slab"/>
                <a:cs typeface="Roboto Slab"/>
                <a:sym typeface="Roboto Slab"/>
              </a:rPr>
              <a:t>Goal: To make Southwest Baltimore a desirable place to live, work, and play</a:t>
            </a:r>
          </a:p>
          <a:p>
            <a:pPr marL="342900" indent="-285750">
              <a:spcBef>
                <a:spcPts val="450"/>
              </a:spcBef>
              <a:spcAft>
                <a:spcPts val="0"/>
              </a:spcAft>
              <a:buClr>
                <a:srgbClr val="114454"/>
              </a:buClr>
              <a:buSzPct val="100000"/>
              <a:buFont typeface="Roboto Slab"/>
              <a:buChar char="▪"/>
            </a:pPr>
            <a:r>
              <a:rPr lang="en" dirty="0">
                <a:solidFill>
                  <a:srgbClr val="114454"/>
                </a:solidFill>
                <a:latin typeface="Roboto Slab"/>
                <a:ea typeface="Roboto Slab"/>
                <a:cs typeface="Roboto Slab"/>
                <a:sym typeface="Roboto Slab"/>
              </a:rPr>
              <a:t>Coalition of neighborhood associations in Southwest Baltimore</a:t>
            </a:r>
          </a:p>
          <a:p>
            <a:pPr marL="342900" indent="-285750">
              <a:spcBef>
                <a:spcPts val="450"/>
              </a:spcBef>
              <a:spcAft>
                <a:spcPts val="0"/>
              </a:spcAft>
              <a:buClr>
                <a:srgbClr val="114454"/>
              </a:buClr>
              <a:buSzPct val="100000"/>
              <a:buFont typeface="Roboto Slab"/>
              <a:buChar char="▪"/>
            </a:pPr>
            <a:r>
              <a:rPr lang="en" dirty="0">
                <a:solidFill>
                  <a:srgbClr val="114454"/>
                </a:solidFill>
                <a:latin typeface="Roboto Slab"/>
                <a:ea typeface="Roboto Slab"/>
                <a:cs typeface="Roboto Slab"/>
                <a:sym typeface="Roboto Slab"/>
              </a:rPr>
              <a:t>Consists of 250+ residents, business owners, and nonprofit organizations, including BSBHS</a:t>
            </a:r>
          </a:p>
        </p:txBody>
      </p:sp>
      <p:pic>
        <p:nvPicPr>
          <p:cNvPr id="858" name="Shape 858"/>
          <p:cNvPicPr preferRelativeResize="0"/>
          <p:nvPr/>
        </p:nvPicPr>
        <p:blipFill rotWithShape="1">
          <a:blip r:embed="rId3">
            <a:alphaModFix/>
          </a:blip>
          <a:srcRect/>
          <a:stretch/>
        </p:blipFill>
        <p:spPr>
          <a:xfrm>
            <a:off x="1436210" y="2042502"/>
            <a:ext cx="2134537" cy="1058493"/>
          </a:xfrm>
          <a:prstGeom prst="rect">
            <a:avLst/>
          </a:prstGeom>
          <a:noFill/>
          <a:ln>
            <a:noFill/>
          </a:ln>
        </p:spPr>
      </p:pic>
      <p:sp>
        <p:nvSpPr>
          <p:cNvPr id="859" name="Shape 859"/>
          <p:cNvSpPr txBox="1">
            <a:spLocks noGrp="1"/>
          </p:cNvSpPr>
          <p:nvPr>
            <p:ph type="sldNum" idx="4294967295"/>
          </p:nvPr>
        </p:nvSpPr>
        <p:spPr>
          <a:xfrm>
            <a:off x="7560588" y="4205325"/>
            <a:ext cx="411524" cy="295200"/>
          </a:xfrm>
          <a:prstGeom prst="rect">
            <a:avLst/>
          </a:prstGeom>
          <a:noFill/>
          <a:ln>
            <a:noFill/>
          </a:ln>
        </p:spPr>
        <p:txBody>
          <a:bodyPr vert="horz" lIns="68569" tIns="68569" rIns="68569" bIns="68569" rtlCol="0" anchor="ctr" anchorCtr="0">
            <a:noAutofit/>
          </a:bodyPr>
          <a:lstStyle/>
          <a:p>
            <a:pPr>
              <a:buClr>
                <a:srgbClr val="000000"/>
              </a:buClr>
              <a:buSzPct val="25000"/>
            </a:pPr>
            <a:fld id="{00000000-1234-1234-1234-123412341234}" type="slidenum">
              <a:rPr lang="en" sz="1050">
                <a:solidFill>
                  <a:srgbClr val="000000"/>
                </a:solidFill>
                <a:latin typeface="Arial"/>
                <a:ea typeface="Arial"/>
                <a:cs typeface="Arial"/>
                <a:sym typeface="Arial"/>
              </a:rPr>
              <a:pPr>
                <a:buClr>
                  <a:srgbClr val="000000"/>
                </a:buClr>
                <a:buSzPct val="25000"/>
              </a:pPr>
              <a:t>94</a:t>
            </a:fld>
            <a:endParaRPr lang="en" sz="1050">
              <a:solidFill>
                <a:srgbClr val="000000"/>
              </a:solidFill>
              <a:latin typeface="Arial"/>
              <a:ea typeface="Arial"/>
              <a:cs typeface="Arial"/>
              <a:sym typeface="Arial"/>
            </a:endParaRPr>
          </a:p>
        </p:txBody>
      </p:sp>
      <p:sp>
        <p:nvSpPr>
          <p:cNvPr id="2" name="Footer Placeholder 1"/>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36303488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Shape 864"/>
          <p:cNvSpPr txBox="1">
            <a:spLocks noGrp="1"/>
          </p:cNvSpPr>
          <p:nvPr>
            <p:ph type="ctrTitle" idx="4294967295"/>
          </p:nvPr>
        </p:nvSpPr>
        <p:spPr>
          <a:xfrm>
            <a:off x="511066" y="530380"/>
            <a:ext cx="6365249" cy="569925"/>
          </a:xfrm>
          <a:prstGeom prst="rect">
            <a:avLst/>
          </a:prstGeom>
          <a:noFill/>
          <a:ln>
            <a:noFill/>
          </a:ln>
        </p:spPr>
        <p:txBody>
          <a:bodyPr vert="horz" wrap="square" lIns="68569" tIns="68569" rIns="68569" bIns="68569" numCol="1" anchor="ctr" anchorCtr="0" compatLnSpc="1">
            <a:prstTxWarp prst="textNoShape">
              <a:avLst/>
            </a:prstTxWarp>
            <a:noAutofit/>
          </a:bodyPr>
          <a:lstStyle/>
          <a:p>
            <a:pPr>
              <a:spcBef>
                <a:spcPts val="0"/>
              </a:spcBef>
              <a:spcAft>
                <a:spcPts val="0"/>
              </a:spcAft>
              <a:buClr>
                <a:srgbClr val="FFFFFF"/>
              </a:buClr>
              <a:buSzPct val="25000"/>
            </a:pPr>
            <a:r>
              <a:rPr lang="en" sz="2400" b="1" dirty="0">
                <a:solidFill>
                  <a:srgbClr val="114454"/>
                </a:solidFill>
                <a:latin typeface="Roboto Slab"/>
                <a:ea typeface="Roboto Slab"/>
                <a:cs typeface="Roboto Slab"/>
                <a:sym typeface="Roboto Slab"/>
              </a:rPr>
              <a:t>West Baltimore Primary Care Access Collaborative </a:t>
            </a:r>
          </a:p>
        </p:txBody>
      </p:sp>
      <p:sp>
        <p:nvSpPr>
          <p:cNvPr id="865" name="Shape 865"/>
          <p:cNvSpPr txBox="1"/>
          <p:nvPr/>
        </p:nvSpPr>
        <p:spPr>
          <a:xfrm>
            <a:off x="3468150" y="1381820"/>
            <a:ext cx="4532850" cy="2988224"/>
          </a:xfrm>
          <a:prstGeom prst="rect">
            <a:avLst/>
          </a:prstGeom>
          <a:noFill/>
          <a:ln>
            <a:noFill/>
          </a:ln>
        </p:spPr>
        <p:txBody>
          <a:bodyPr lIns="68569" tIns="68569" rIns="68569" bIns="68569" anchor="t" anchorCtr="0">
            <a:noAutofit/>
          </a:bodyPr>
          <a:lstStyle/>
          <a:p>
            <a:pPr marL="342900" indent="-285750">
              <a:spcBef>
                <a:spcPts val="0"/>
              </a:spcBef>
              <a:spcAft>
                <a:spcPts val="0"/>
              </a:spcAft>
              <a:buClr>
                <a:srgbClr val="114454"/>
              </a:buClr>
              <a:buSzPct val="100000"/>
              <a:buFont typeface="Roboto Slab"/>
              <a:buChar char="▪"/>
            </a:pPr>
            <a:r>
              <a:rPr lang="en" dirty="0">
                <a:solidFill>
                  <a:srgbClr val="114454"/>
                </a:solidFill>
                <a:latin typeface="Roboto Slab"/>
                <a:ea typeface="Roboto Slab"/>
                <a:cs typeface="Roboto Slab"/>
                <a:sym typeface="Roboto Slab"/>
              </a:rPr>
              <a:t>Goal: Expand access to primary care and preventive care and create a community health infrastructure to serve residents of West Baltimore</a:t>
            </a:r>
          </a:p>
          <a:p>
            <a:pPr marL="342900" indent="-285750">
              <a:spcBef>
                <a:spcPts val="450"/>
              </a:spcBef>
              <a:spcAft>
                <a:spcPts val="0"/>
              </a:spcAft>
              <a:buClr>
                <a:srgbClr val="114454"/>
              </a:buClr>
              <a:buSzPct val="100000"/>
              <a:buFont typeface="Roboto Slab"/>
              <a:buChar char="▪"/>
            </a:pPr>
            <a:r>
              <a:rPr lang="en" dirty="0">
                <a:solidFill>
                  <a:srgbClr val="114454"/>
                </a:solidFill>
                <a:latin typeface="Roboto Slab"/>
                <a:ea typeface="Roboto Slab"/>
                <a:cs typeface="Roboto Slab"/>
                <a:sym typeface="Roboto Slab"/>
              </a:rPr>
              <a:t>Supports recruitment of 18 new primary care professionals, 11 community health workers, and build access to community health resources</a:t>
            </a:r>
          </a:p>
        </p:txBody>
      </p:sp>
      <p:pic>
        <p:nvPicPr>
          <p:cNvPr id="866" name="Shape 866"/>
          <p:cNvPicPr preferRelativeResize="0"/>
          <p:nvPr/>
        </p:nvPicPr>
        <p:blipFill rotWithShape="1">
          <a:blip r:embed="rId3">
            <a:alphaModFix/>
          </a:blip>
          <a:srcRect/>
          <a:stretch/>
        </p:blipFill>
        <p:spPr>
          <a:xfrm>
            <a:off x="1391456" y="2144794"/>
            <a:ext cx="2179330" cy="895799"/>
          </a:xfrm>
          <a:prstGeom prst="rect">
            <a:avLst/>
          </a:prstGeom>
          <a:noFill/>
          <a:ln>
            <a:noFill/>
          </a:ln>
        </p:spPr>
      </p:pic>
      <p:sp>
        <p:nvSpPr>
          <p:cNvPr id="867" name="Shape 867"/>
          <p:cNvSpPr txBox="1">
            <a:spLocks noGrp="1"/>
          </p:cNvSpPr>
          <p:nvPr>
            <p:ph type="sldNum" idx="4294967295"/>
          </p:nvPr>
        </p:nvSpPr>
        <p:spPr>
          <a:xfrm>
            <a:off x="7560588" y="4205325"/>
            <a:ext cx="411524" cy="295200"/>
          </a:xfrm>
          <a:prstGeom prst="rect">
            <a:avLst/>
          </a:prstGeom>
          <a:noFill/>
          <a:ln>
            <a:noFill/>
          </a:ln>
        </p:spPr>
        <p:txBody>
          <a:bodyPr vert="horz" lIns="68569" tIns="68569" rIns="68569" bIns="68569" rtlCol="0" anchor="ctr" anchorCtr="0">
            <a:noAutofit/>
          </a:bodyPr>
          <a:lstStyle/>
          <a:p>
            <a:pPr>
              <a:buClr>
                <a:srgbClr val="000000"/>
              </a:buClr>
              <a:buSzPct val="25000"/>
            </a:pPr>
            <a:fld id="{00000000-1234-1234-1234-123412341234}" type="slidenum">
              <a:rPr lang="en" sz="1050">
                <a:solidFill>
                  <a:srgbClr val="000000"/>
                </a:solidFill>
                <a:latin typeface="Arial"/>
                <a:ea typeface="Arial"/>
                <a:cs typeface="Arial"/>
                <a:sym typeface="Arial"/>
              </a:rPr>
              <a:pPr>
                <a:buClr>
                  <a:srgbClr val="000000"/>
                </a:buClr>
                <a:buSzPct val="25000"/>
              </a:pPr>
              <a:t>95</a:t>
            </a:fld>
            <a:endParaRPr lang="en" sz="1050">
              <a:solidFill>
                <a:srgbClr val="000000"/>
              </a:solidFill>
              <a:latin typeface="Arial"/>
              <a:ea typeface="Arial"/>
              <a:cs typeface="Arial"/>
              <a:sym typeface="Arial"/>
            </a:endParaRPr>
          </a:p>
        </p:txBody>
      </p:sp>
      <p:sp>
        <p:nvSpPr>
          <p:cNvPr id="2" name="Footer Placeholder 1"/>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24122424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Shape 872"/>
          <p:cNvSpPr txBox="1">
            <a:spLocks noGrp="1"/>
          </p:cNvSpPr>
          <p:nvPr>
            <p:ph type="ctrTitle" idx="4294967295"/>
          </p:nvPr>
        </p:nvSpPr>
        <p:spPr>
          <a:xfrm>
            <a:off x="285525" y="361950"/>
            <a:ext cx="6365249" cy="569925"/>
          </a:xfrm>
          <a:prstGeom prst="rect">
            <a:avLst/>
          </a:prstGeom>
          <a:noFill/>
          <a:ln>
            <a:noFill/>
          </a:ln>
        </p:spPr>
        <p:txBody>
          <a:bodyPr vert="horz" wrap="square" lIns="68569" tIns="68569" rIns="68569" bIns="68569" numCol="1" anchor="ctr" anchorCtr="0" compatLnSpc="1">
            <a:prstTxWarp prst="textNoShape">
              <a:avLst/>
            </a:prstTxWarp>
            <a:noAutofit/>
          </a:bodyPr>
          <a:lstStyle/>
          <a:p>
            <a:pPr>
              <a:spcBef>
                <a:spcPts val="0"/>
              </a:spcBef>
              <a:spcAft>
                <a:spcPts val="0"/>
              </a:spcAft>
              <a:buClr>
                <a:srgbClr val="FFFFFF"/>
              </a:buClr>
              <a:buSzPct val="25000"/>
            </a:pPr>
            <a:r>
              <a:rPr lang="en" sz="2400" b="1" dirty="0">
                <a:solidFill>
                  <a:srgbClr val="114454"/>
                </a:solidFill>
                <a:latin typeface="Roboto Slab"/>
                <a:ea typeface="Roboto Slab"/>
                <a:cs typeface="Roboto Slab"/>
                <a:sym typeface="Roboto Slab"/>
              </a:rPr>
              <a:t>West Baltimore CARE (Community Assets and Resource Exchange)</a:t>
            </a:r>
          </a:p>
        </p:txBody>
      </p:sp>
      <p:sp>
        <p:nvSpPr>
          <p:cNvPr id="873" name="Shape 873"/>
          <p:cNvSpPr txBox="1"/>
          <p:nvPr/>
        </p:nvSpPr>
        <p:spPr>
          <a:xfrm>
            <a:off x="3468150" y="1512339"/>
            <a:ext cx="4532850" cy="2988224"/>
          </a:xfrm>
          <a:prstGeom prst="rect">
            <a:avLst/>
          </a:prstGeom>
          <a:noFill/>
          <a:ln>
            <a:noFill/>
          </a:ln>
        </p:spPr>
        <p:txBody>
          <a:bodyPr lIns="68569" tIns="68569" rIns="68569" bIns="68569" anchor="t" anchorCtr="0">
            <a:noAutofit/>
          </a:bodyPr>
          <a:lstStyle/>
          <a:p>
            <a:pPr marL="342900" indent="-276225">
              <a:spcBef>
                <a:spcPts val="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Goal: Working in partnership to provide health programs and services to West Baltimore residents in zip codes 21216, 21217, 21223, and 21229 to reduce cardiovascular disease, diabetes, and hypertension.</a:t>
            </a:r>
          </a:p>
          <a:p>
            <a:pPr marL="342900" indent="-276225">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Partners include hospitals, FQHCs, community-based organizations, academic institutions, and city and state representatives</a:t>
            </a:r>
          </a:p>
        </p:txBody>
      </p:sp>
      <p:sp>
        <p:nvSpPr>
          <p:cNvPr id="875" name="Shape 875"/>
          <p:cNvSpPr txBox="1">
            <a:spLocks noGrp="1"/>
          </p:cNvSpPr>
          <p:nvPr>
            <p:ph type="sldNum" idx="4294967295"/>
          </p:nvPr>
        </p:nvSpPr>
        <p:spPr>
          <a:xfrm>
            <a:off x="7560588" y="4205325"/>
            <a:ext cx="411524" cy="295200"/>
          </a:xfrm>
          <a:prstGeom prst="rect">
            <a:avLst/>
          </a:prstGeom>
          <a:noFill/>
          <a:ln>
            <a:noFill/>
          </a:ln>
        </p:spPr>
        <p:txBody>
          <a:bodyPr vert="horz" lIns="68569" tIns="68569" rIns="68569" bIns="68569" rtlCol="0" anchor="ctr" anchorCtr="0">
            <a:noAutofit/>
          </a:bodyPr>
          <a:lstStyle/>
          <a:p>
            <a:pPr>
              <a:buClr>
                <a:srgbClr val="000000"/>
              </a:buClr>
              <a:buSzPct val="25000"/>
            </a:pPr>
            <a:fld id="{00000000-1234-1234-1234-123412341234}" type="slidenum">
              <a:rPr lang="en" sz="1050">
                <a:solidFill>
                  <a:srgbClr val="000000"/>
                </a:solidFill>
                <a:latin typeface="Arial"/>
                <a:ea typeface="Arial"/>
                <a:cs typeface="Arial"/>
                <a:sym typeface="Arial"/>
              </a:rPr>
              <a:pPr>
                <a:buClr>
                  <a:srgbClr val="000000"/>
                </a:buClr>
                <a:buSzPct val="25000"/>
              </a:pPr>
              <a:t>96</a:t>
            </a:fld>
            <a:endParaRPr lang="en" sz="1050">
              <a:solidFill>
                <a:srgbClr val="000000"/>
              </a:solidFill>
              <a:latin typeface="Arial"/>
              <a:ea typeface="Arial"/>
              <a:cs typeface="Arial"/>
              <a:sym typeface="Arial"/>
            </a:endParaRPr>
          </a:p>
        </p:txBody>
      </p:sp>
      <p:pic>
        <p:nvPicPr>
          <p:cNvPr id="6" name="Picture 2" descr="https://lh5.googleusercontent.com/7fGfrdyG2iyx5OBGobwcMfGYjpyQpkvkv7-fm9KDDxG14i16IUhciy4VznrrfZmyqx5ceu7qeRWv8ONF8q5qhUJUGJIkT8lR3BjvBl2mOPNKaC6p52hDsTgPdqoRiLTMTOTFRpZOA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0" y="1880760"/>
            <a:ext cx="1639350" cy="16393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98250285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Shape 880"/>
          <p:cNvSpPr txBox="1">
            <a:spLocks noGrp="1"/>
          </p:cNvSpPr>
          <p:nvPr>
            <p:ph type="ctrTitle" idx="4294967295"/>
          </p:nvPr>
        </p:nvSpPr>
        <p:spPr>
          <a:xfrm>
            <a:off x="495300" y="361950"/>
            <a:ext cx="6365249" cy="569925"/>
          </a:xfrm>
          <a:prstGeom prst="rect">
            <a:avLst/>
          </a:prstGeom>
          <a:noFill/>
          <a:ln>
            <a:noFill/>
          </a:ln>
        </p:spPr>
        <p:txBody>
          <a:bodyPr vert="horz" wrap="square" lIns="68569" tIns="68569" rIns="68569" bIns="68569" numCol="1" anchor="ctr" anchorCtr="0" compatLnSpc="1">
            <a:prstTxWarp prst="textNoShape">
              <a:avLst/>
            </a:prstTxWarp>
            <a:noAutofit/>
          </a:bodyPr>
          <a:lstStyle/>
          <a:p>
            <a:pPr>
              <a:spcBef>
                <a:spcPts val="0"/>
              </a:spcBef>
              <a:spcAft>
                <a:spcPts val="0"/>
              </a:spcAft>
              <a:buClr>
                <a:srgbClr val="FFFFFF"/>
              </a:buClr>
              <a:buSzPct val="25000"/>
            </a:pPr>
            <a:r>
              <a:rPr lang="en" sz="2400" b="1" dirty="0">
                <a:solidFill>
                  <a:srgbClr val="114454"/>
                </a:solidFill>
                <a:latin typeface="Roboto Slab"/>
                <a:ea typeface="Roboto Slab"/>
                <a:cs typeface="Roboto Slab"/>
                <a:sym typeface="Roboto Slab"/>
              </a:rPr>
              <a:t>West Baltimore Readmissions Reduction Collaborative (WBRRC)</a:t>
            </a:r>
          </a:p>
        </p:txBody>
      </p:sp>
      <p:sp>
        <p:nvSpPr>
          <p:cNvPr id="881" name="Shape 881"/>
          <p:cNvSpPr txBox="1"/>
          <p:nvPr/>
        </p:nvSpPr>
        <p:spPr>
          <a:xfrm>
            <a:off x="3468150" y="1569488"/>
            <a:ext cx="4532850" cy="2492550"/>
          </a:xfrm>
          <a:prstGeom prst="rect">
            <a:avLst/>
          </a:prstGeom>
          <a:noFill/>
          <a:ln>
            <a:noFill/>
          </a:ln>
        </p:spPr>
        <p:txBody>
          <a:bodyPr lIns="68569" tIns="68569" rIns="68569" bIns="68569" anchor="t" anchorCtr="0">
            <a:noAutofit/>
          </a:bodyPr>
          <a:lstStyle/>
          <a:p>
            <a:pPr marL="342900" indent="-276225">
              <a:spcBef>
                <a:spcPts val="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A community based care transition program targeting Medicare participants at high risk of hospital readmission</a:t>
            </a:r>
          </a:p>
          <a:p>
            <a:pPr marL="342900" indent="-276225">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Partners include the Coordinating Center, the University of Maryland Medical Center, University of Maryland Midtown, Bon Secours Hospital, and Baltimore City Aging and Disability Resource Center</a:t>
            </a:r>
          </a:p>
        </p:txBody>
      </p:sp>
      <p:pic>
        <p:nvPicPr>
          <p:cNvPr id="882" name="Shape 882"/>
          <p:cNvPicPr preferRelativeResize="0"/>
          <p:nvPr/>
        </p:nvPicPr>
        <p:blipFill rotWithShape="1">
          <a:blip r:embed="rId3">
            <a:alphaModFix/>
          </a:blip>
          <a:srcRect/>
          <a:stretch/>
        </p:blipFill>
        <p:spPr>
          <a:xfrm>
            <a:off x="1539413" y="2251819"/>
            <a:ext cx="1880755" cy="810262"/>
          </a:xfrm>
          <a:prstGeom prst="rect">
            <a:avLst/>
          </a:prstGeom>
          <a:noFill/>
          <a:ln>
            <a:noFill/>
          </a:ln>
        </p:spPr>
      </p:pic>
      <p:sp>
        <p:nvSpPr>
          <p:cNvPr id="883" name="Shape 883"/>
          <p:cNvSpPr txBox="1">
            <a:spLocks noGrp="1"/>
          </p:cNvSpPr>
          <p:nvPr>
            <p:ph type="sldNum" idx="4294967295"/>
          </p:nvPr>
        </p:nvSpPr>
        <p:spPr>
          <a:xfrm>
            <a:off x="7560588" y="4205325"/>
            <a:ext cx="411524" cy="295200"/>
          </a:xfrm>
          <a:prstGeom prst="rect">
            <a:avLst/>
          </a:prstGeom>
          <a:noFill/>
          <a:ln>
            <a:noFill/>
          </a:ln>
        </p:spPr>
        <p:txBody>
          <a:bodyPr vert="horz" lIns="68569" tIns="68569" rIns="68569" bIns="68569" rtlCol="0" anchor="ctr" anchorCtr="0">
            <a:noAutofit/>
          </a:bodyPr>
          <a:lstStyle/>
          <a:p>
            <a:pPr>
              <a:buClr>
                <a:srgbClr val="000000"/>
              </a:buClr>
              <a:buSzPct val="25000"/>
            </a:pPr>
            <a:fld id="{00000000-1234-1234-1234-123412341234}" type="slidenum">
              <a:rPr lang="en" sz="1050">
                <a:solidFill>
                  <a:srgbClr val="000000"/>
                </a:solidFill>
                <a:latin typeface="Arial"/>
                <a:ea typeface="Arial"/>
                <a:cs typeface="Arial"/>
                <a:sym typeface="Arial"/>
              </a:rPr>
              <a:pPr>
                <a:buClr>
                  <a:srgbClr val="000000"/>
                </a:buClr>
                <a:buSzPct val="25000"/>
              </a:pPr>
              <a:t>97</a:t>
            </a:fld>
            <a:endParaRPr lang="en" sz="1050">
              <a:solidFill>
                <a:srgbClr val="000000"/>
              </a:solidFill>
              <a:latin typeface="Arial"/>
              <a:ea typeface="Arial"/>
              <a:cs typeface="Arial"/>
              <a:sym typeface="Arial"/>
            </a:endParaRPr>
          </a:p>
        </p:txBody>
      </p:sp>
      <p:sp>
        <p:nvSpPr>
          <p:cNvPr id="2" name="Footer Placeholder 1"/>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21920172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Shape 888"/>
          <p:cNvSpPr txBox="1">
            <a:spLocks noGrp="1"/>
          </p:cNvSpPr>
          <p:nvPr>
            <p:ph type="ctrTitle" idx="4294967295"/>
          </p:nvPr>
        </p:nvSpPr>
        <p:spPr>
          <a:xfrm>
            <a:off x="500555" y="361950"/>
            <a:ext cx="6365249" cy="708299"/>
          </a:xfrm>
          <a:prstGeom prst="rect">
            <a:avLst/>
          </a:prstGeom>
          <a:noFill/>
          <a:ln>
            <a:noFill/>
          </a:ln>
        </p:spPr>
        <p:txBody>
          <a:bodyPr vert="horz" wrap="square" lIns="68569" tIns="68569" rIns="68569" bIns="68569" numCol="1" anchor="ctr" anchorCtr="0" compatLnSpc="1">
            <a:prstTxWarp prst="textNoShape">
              <a:avLst/>
            </a:prstTxWarp>
            <a:noAutofit/>
          </a:bodyPr>
          <a:lstStyle/>
          <a:p>
            <a:pPr>
              <a:spcBef>
                <a:spcPts val="0"/>
              </a:spcBef>
              <a:spcAft>
                <a:spcPts val="0"/>
              </a:spcAft>
              <a:buClr>
                <a:srgbClr val="FFFFFF"/>
              </a:buClr>
              <a:buSzPct val="25000"/>
            </a:pPr>
            <a:r>
              <a:rPr lang="en" sz="2400" b="1" dirty="0">
                <a:solidFill>
                  <a:srgbClr val="114454"/>
                </a:solidFill>
                <a:latin typeface="Roboto Slab"/>
                <a:ea typeface="Roboto Slab"/>
                <a:cs typeface="Roboto Slab"/>
                <a:sym typeface="Roboto Slab"/>
              </a:rPr>
              <a:t>West Baltimore Collaborative </a:t>
            </a:r>
          </a:p>
          <a:p>
            <a:pPr>
              <a:spcBef>
                <a:spcPts val="0"/>
              </a:spcBef>
              <a:spcAft>
                <a:spcPts val="0"/>
              </a:spcAft>
              <a:buClr>
                <a:srgbClr val="FFFFFF"/>
              </a:buClr>
              <a:buSzPct val="25000"/>
            </a:pPr>
            <a:r>
              <a:rPr lang="en" sz="1650" b="1" dirty="0">
                <a:solidFill>
                  <a:srgbClr val="114454"/>
                </a:solidFill>
                <a:latin typeface="Roboto Slab"/>
                <a:ea typeface="Roboto Slab"/>
                <a:cs typeface="Roboto Slab"/>
                <a:sym typeface="Roboto Slab"/>
              </a:rPr>
              <a:t>Regional Health Partnership for Health System Transformation</a:t>
            </a:r>
          </a:p>
        </p:txBody>
      </p:sp>
      <p:sp>
        <p:nvSpPr>
          <p:cNvPr id="889" name="Shape 889"/>
          <p:cNvSpPr txBox="1"/>
          <p:nvPr/>
        </p:nvSpPr>
        <p:spPr>
          <a:xfrm>
            <a:off x="3468150" y="1719000"/>
            <a:ext cx="4532850" cy="2492550"/>
          </a:xfrm>
          <a:prstGeom prst="rect">
            <a:avLst/>
          </a:prstGeom>
          <a:noFill/>
          <a:ln>
            <a:noFill/>
          </a:ln>
        </p:spPr>
        <p:txBody>
          <a:bodyPr lIns="68569" tIns="68569" rIns="68569" bIns="68569" anchor="t" anchorCtr="0">
            <a:noAutofit/>
          </a:bodyPr>
          <a:lstStyle/>
          <a:p>
            <a:pPr marL="342900" indent="-276225">
              <a:spcBef>
                <a:spcPts val="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Goal: To improve healthcare access and outcomes for patients with chronic conditions identified as high utilizers of hospital services</a:t>
            </a:r>
          </a:p>
          <a:p>
            <a:pPr marL="342900" indent="-276225">
              <a:spcBef>
                <a:spcPts val="450"/>
              </a:spcBef>
              <a:spcAft>
                <a:spcPts val="0"/>
              </a:spcAft>
              <a:buClr>
                <a:srgbClr val="114454"/>
              </a:buClr>
              <a:buSzPct val="100000"/>
              <a:buFont typeface="Roboto Slab"/>
              <a:buChar char="▪"/>
            </a:pPr>
            <a:r>
              <a:rPr lang="en" sz="1650" dirty="0">
                <a:solidFill>
                  <a:srgbClr val="114454"/>
                </a:solidFill>
                <a:latin typeface="Roboto Slab"/>
                <a:ea typeface="Roboto Slab"/>
                <a:cs typeface="Roboto Slab"/>
                <a:sym typeface="Roboto Slab"/>
              </a:rPr>
              <a:t>Partners include the University of Maryland Medical Center, University of Maryland Midtown, Bon Secours Hospital, and St. Agnes Hospital</a:t>
            </a:r>
          </a:p>
        </p:txBody>
      </p:sp>
      <p:grpSp>
        <p:nvGrpSpPr>
          <p:cNvPr id="890" name="Shape 890"/>
          <p:cNvGrpSpPr/>
          <p:nvPr/>
        </p:nvGrpSpPr>
        <p:grpSpPr>
          <a:xfrm>
            <a:off x="1615649" y="2182993"/>
            <a:ext cx="1759973" cy="1131707"/>
            <a:chOff x="6603867" y="3795000"/>
            <a:chExt cx="1648957" cy="836072"/>
          </a:xfrm>
        </p:grpSpPr>
        <p:pic>
          <p:nvPicPr>
            <p:cNvPr id="891" name="Shape 891"/>
            <p:cNvPicPr preferRelativeResize="0"/>
            <p:nvPr/>
          </p:nvPicPr>
          <p:blipFill rotWithShape="1">
            <a:blip r:embed="rId3">
              <a:alphaModFix/>
            </a:blip>
            <a:srcRect/>
            <a:stretch/>
          </p:blipFill>
          <p:spPr>
            <a:xfrm>
              <a:off x="6603867" y="3795000"/>
              <a:ext cx="1600199" cy="742949"/>
            </a:xfrm>
            <a:prstGeom prst="rect">
              <a:avLst/>
            </a:prstGeom>
            <a:noFill/>
            <a:ln>
              <a:noFill/>
            </a:ln>
          </p:spPr>
        </p:pic>
        <p:sp>
          <p:nvSpPr>
            <p:cNvPr id="892" name="Shape 892"/>
            <p:cNvSpPr txBox="1"/>
            <p:nvPr/>
          </p:nvSpPr>
          <p:spPr>
            <a:xfrm>
              <a:off x="6652625" y="4425872"/>
              <a:ext cx="1600199" cy="205200"/>
            </a:xfrm>
            <a:prstGeom prst="rect">
              <a:avLst/>
            </a:prstGeom>
            <a:noFill/>
            <a:ln>
              <a:noFill/>
            </a:ln>
          </p:spPr>
          <p:txBody>
            <a:bodyPr lIns="68569" tIns="68569" rIns="68569" bIns="68569" anchor="t" anchorCtr="0">
              <a:noAutofit/>
            </a:bodyPr>
            <a:lstStyle/>
            <a:p>
              <a:pPr algn="ctr">
                <a:spcBef>
                  <a:spcPts val="0"/>
                </a:spcBef>
                <a:spcAft>
                  <a:spcPts val="0"/>
                </a:spcAft>
                <a:buClr>
                  <a:srgbClr val="000000"/>
                </a:buClr>
                <a:buSzPct val="25000"/>
              </a:pPr>
              <a:r>
                <a:rPr lang="en" sz="900" dirty="0">
                  <a:solidFill>
                    <a:srgbClr val="000000"/>
                  </a:solidFill>
                  <a:latin typeface="Calibri"/>
                  <a:ea typeface="Calibri"/>
                  <a:cs typeface="Calibri"/>
                  <a:sym typeface="Calibri"/>
                </a:rPr>
                <a:t>Regional Partnerships</a:t>
              </a:r>
            </a:p>
          </p:txBody>
        </p:sp>
      </p:grpSp>
      <p:sp>
        <p:nvSpPr>
          <p:cNvPr id="893" name="Shape 893"/>
          <p:cNvSpPr txBox="1">
            <a:spLocks noGrp="1"/>
          </p:cNvSpPr>
          <p:nvPr>
            <p:ph type="sldNum" idx="4294967295"/>
          </p:nvPr>
        </p:nvSpPr>
        <p:spPr>
          <a:xfrm>
            <a:off x="7560588" y="4205325"/>
            <a:ext cx="411524" cy="295200"/>
          </a:xfrm>
          <a:prstGeom prst="rect">
            <a:avLst/>
          </a:prstGeom>
          <a:noFill/>
          <a:ln>
            <a:noFill/>
          </a:ln>
        </p:spPr>
        <p:txBody>
          <a:bodyPr vert="horz" lIns="68569" tIns="68569" rIns="68569" bIns="68569" rtlCol="0" anchor="ctr" anchorCtr="0">
            <a:noAutofit/>
          </a:bodyPr>
          <a:lstStyle/>
          <a:p>
            <a:pPr>
              <a:buClr>
                <a:srgbClr val="000000"/>
              </a:buClr>
              <a:buSzPct val="25000"/>
            </a:pPr>
            <a:fld id="{00000000-1234-1234-1234-123412341234}" type="slidenum">
              <a:rPr lang="en" sz="1050">
                <a:solidFill>
                  <a:srgbClr val="000000"/>
                </a:solidFill>
                <a:latin typeface="Arial"/>
                <a:ea typeface="Arial"/>
                <a:cs typeface="Arial"/>
                <a:sym typeface="Arial"/>
              </a:rPr>
              <a:pPr>
                <a:buClr>
                  <a:srgbClr val="000000"/>
                </a:buClr>
                <a:buSzPct val="25000"/>
              </a:pPr>
              <a:t>98</a:t>
            </a:fld>
            <a:endParaRPr lang="en" sz="1050">
              <a:solidFill>
                <a:srgbClr val="000000"/>
              </a:solidFill>
              <a:latin typeface="Arial"/>
              <a:ea typeface="Arial"/>
              <a:cs typeface="Arial"/>
              <a:sym typeface="Arial"/>
            </a:endParaRPr>
          </a:p>
        </p:txBody>
      </p:sp>
      <p:sp>
        <p:nvSpPr>
          <p:cNvPr id="2" name="Footer Placeholder 1"/>
          <p:cNvSpPr>
            <a:spLocks noGrp="1"/>
          </p:cNvSpPr>
          <p:nvPr>
            <p:ph type="ftr" sz="quarter" idx="10"/>
          </p:nvPr>
        </p:nvSpPr>
        <p:spPr/>
        <p:txBody>
          <a:bodyPr/>
          <a:lstStyle/>
          <a:p>
            <a:pPr>
              <a:defRPr/>
            </a:pPr>
            <a:r>
              <a:rPr lang="en-US" dirty="0" smtClean="0"/>
              <a:t>M. Bittle 2019</a:t>
            </a:r>
            <a:endParaRPr lang="en-US" dirty="0"/>
          </a:p>
        </p:txBody>
      </p:sp>
    </p:spTree>
    <p:extLst>
      <p:ext uri="{BB962C8B-B14F-4D97-AF65-F5344CB8AC3E}">
        <p14:creationId xmlns:p14="http://schemas.microsoft.com/office/powerpoint/2010/main" val="1270240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3692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ongress_template_2019_wide">
  <a:themeElements>
    <a:clrScheme name="Congress 2019">
      <a:dk1>
        <a:sysClr val="windowText" lastClr="000000"/>
      </a:dk1>
      <a:lt1>
        <a:sysClr val="window" lastClr="FFFFFF"/>
      </a:lt1>
      <a:dk2>
        <a:srgbClr val="A5A5A5"/>
      </a:dk2>
      <a:lt2>
        <a:srgbClr val="EEECE1"/>
      </a:lt2>
      <a:accent1>
        <a:srgbClr val="325868"/>
      </a:accent1>
      <a:accent2>
        <a:srgbClr val="4D889F"/>
      </a:accent2>
      <a:accent3>
        <a:srgbClr val="A4BA62"/>
      </a:accent3>
      <a:accent4>
        <a:srgbClr val="2D405F"/>
      </a:accent4>
      <a:accent5>
        <a:srgbClr val="D5E8F1"/>
      </a:accent5>
      <a:accent6>
        <a:srgbClr val="A6A6A6"/>
      </a:accent6>
      <a:hlink>
        <a:srgbClr val="0000FF"/>
      </a:hlink>
      <a:folHlink>
        <a:srgbClr val="800080"/>
      </a:folHlink>
    </a:clrScheme>
    <a:fontScheme name="2013 Congres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461</TotalTime>
  <Words>11514</Words>
  <Application>Microsoft Office PowerPoint</Application>
  <PresentationFormat>On-screen Show (16:9)</PresentationFormat>
  <Paragraphs>1244</Paragraphs>
  <Slides>99</Slides>
  <Notes>89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99</vt:i4>
      </vt:variant>
    </vt:vector>
  </HeadingPairs>
  <TitlesOfParts>
    <vt:vector size="117" baseType="lpstr">
      <vt:lpstr>ＭＳ Ｐゴシック</vt:lpstr>
      <vt:lpstr>Arial</vt:lpstr>
      <vt:lpstr>Arial Narrow</vt:lpstr>
      <vt:lpstr>Calibri</vt:lpstr>
      <vt:lpstr>Corbel W01 Regular</vt:lpstr>
      <vt:lpstr>Georgia</vt:lpstr>
      <vt:lpstr>Gil Sans</vt:lpstr>
      <vt:lpstr>Helvetica</vt:lpstr>
      <vt:lpstr>Helvetica Neue</vt:lpstr>
      <vt:lpstr>inherit</vt:lpstr>
      <vt:lpstr>Lucida Grande</vt:lpstr>
      <vt:lpstr>Perpetua Titling MT</vt:lpstr>
      <vt:lpstr>Roboto Slab</vt:lpstr>
      <vt:lpstr>Tahoma</vt:lpstr>
      <vt:lpstr>Times New Roman</vt:lpstr>
      <vt:lpstr>Verdana</vt:lpstr>
      <vt:lpstr>Wingdings</vt:lpstr>
      <vt:lpstr>Congress_template_2019_wide</vt:lpstr>
      <vt:lpstr>Health Systems  as Stewards of Health</vt:lpstr>
      <vt:lpstr>Presented to:  Nebraska Hospital Association</vt:lpstr>
      <vt:lpstr>Disclosures</vt:lpstr>
      <vt:lpstr>ACHE Professional Development Task Force (2016 Report)</vt:lpstr>
      <vt:lpstr>Seminar Objectives</vt:lpstr>
      <vt:lpstr>Seminar Structure:  Adult-Learning</vt:lpstr>
      <vt:lpstr>Agenda</vt:lpstr>
      <vt:lpstr>Introductions:   Who’s in the room?</vt:lpstr>
      <vt:lpstr>Healthcare’s Expanding Front</vt:lpstr>
      <vt:lpstr>PowerPoint Presentation</vt:lpstr>
      <vt:lpstr>PowerPoint Presentation</vt:lpstr>
      <vt:lpstr>Determinants of Health (Refer to Appendix 1) c/o Office of Disease Prevention and Health Promotion – Healthy People 2020.</vt:lpstr>
      <vt:lpstr>PowerPoint Presentation</vt:lpstr>
      <vt:lpstr>PowerPoint Presentation</vt:lpstr>
      <vt:lpstr>Social Responsibility  …..more than Community Benefit</vt:lpstr>
      <vt:lpstr>PowerPoint Presentation</vt:lpstr>
      <vt:lpstr>Share Organizational Examples of Social Responsibility in Nebraska Hospitals:  - Board Conversations - Describe an initiative or program - Community Engagement on needs</vt:lpstr>
      <vt:lpstr>Bon Secours – West Baltimore</vt:lpstr>
      <vt:lpstr>Systems for Action (2018)  Robert Wood Johnson Foundation (RWJF)</vt:lpstr>
      <vt:lpstr>Take Action Cycle </vt:lpstr>
      <vt:lpstr>PowerPoint Presentation</vt:lpstr>
      <vt:lpstr>Agenda</vt:lpstr>
      <vt:lpstr>Redefining Health Care.  Michael Porter</vt:lpstr>
      <vt:lpstr>PowerPoint Presentation</vt:lpstr>
      <vt:lpstr>PowerPoint Presentation</vt:lpstr>
      <vt:lpstr>Effort  without  Impact</vt:lpstr>
      <vt:lpstr>Effort  with Impact</vt:lpstr>
      <vt:lpstr>IOM* Call to Action (2003)</vt:lpstr>
      <vt:lpstr>“New Generation” Community Partnership</vt:lpstr>
      <vt:lpstr>Building a Business Case for Community Partnership</vt:lpstr>
      <vt:lpstr>Preventable Death Rates Fell Where Communities Expanded Population Health Activities Through Multisector Networks</vt:lpstr>
      <vt:lpstr>PowerPoint Presentation</vt:lpstr>
      <vt:lpstr>PowerPoint Presentation</vt:lpstr>
      <vt:lpstr>PowerPoint Presentation</vt:lpstr>
      <vt:lpstr>Insights Into Collaborative Networks Of Nonprofit, Private, And Public Organizations That Address Complex Health Issues</vt:lpstr>
      <vt:lpstr>Growing awareness…</vt:lpstr>
      <vt:lpstr>Healthcare’s next evolution:   Expanding Collaboration</vt:lpstr>
      <vt:lpstr>PowerPoint Presentation</vt:lpstr>
      <vt:lpstr>Agenda</vt:lpstr>
      <vt:lpstr>Systems for Action (2018)  Robert Wood Johnson Foundation (RWJF)</vt:lpstr>
      <vt:lpstr>Effective Collaboration = Impact</vt:lpstr>
      <vt:lpstr>A Common Agenda</vt:lpstr>
      <vt:lpstr>A Common Purpose and Shared Vision</vt:lpstr>
      <vt:lpstr>Common Progress Measures</vt:lpstr>
      <vt:lpstr>PowerPoint Presentation</vt:lpstr>
      <vt:lpstr>Mutually Reinforcing Activities</vt:lpstr>
      <vt:lpstr>PowerPoint Presentation</vt:lpstr>
      <vt:lpstr>Communication</vt:lpstr>
      <vt:lpstr>Backbone Organization</vt:lpstr>
      <vt:lpstr>PowerPoint Presentation</vt:lpstr>
      <vt:lpstr>Baltimore CONNECT: A Backbone Organization example</vt:lpstr>
      <vt:lpstr>Collective Impact</vt:lpstr>
      <vt:lpstr>The Power of Collaboration (Part 1)</vt:lpstr>
      <vt:lpstr>Infant Mortality in Baltimore City:   *2009 reflects highest in City’s History</vt:lpstr>
      <vt:lpstr>Consider the following</vt:lpstr>
      <vt:lpstr>An Example of Collaboration  and a “Collective” Impact</vt:lpstr>
      <vt:lpstr>The Collaborative: Multiple working groups</vt:lpstr>
      <vt:lpstr>A Collective Impact! “BHB brings together communities, organizations, and resources so that every baby might have the best start possible.”</vt:lpstr>
      <vt:lpstr>Larimer County, CO: Dramatic Panorama, BUT….</vt:lpstr>
      <vt:lpstr>The Power of Collaboration (Part 2)</vt:lpstr>
      <vt:lpstr>A Collective Approach to Mental Health and Substance Abuse in Larimer County</vt:lpstr>
      <vt:lpstr>A Collective Approach to Mental Health and Substance Abuse in Larimer County - Priorities</vt:lpstr>
      <vt:lpstr>A Collective Approach to Mental Health and Substance Abuse in Larimer County - Priorities</vt:lpstr>
      <vt:lpstr>The Partnership and Collective Impact</vt:lpstr>
      <vt:lpstr>PowerPoint Presentation</vt:lpstr>
      <vt:lpstr>PowerPoint Presentation</vt:lpstr>
      <vt:lpstr>Agenda</vt:lpstr>
      <vt:lpstr>Managing Shared Responsibility</vt:lpstr>
      <vt:lpstr>The transformation of the traditional organization requires the transformation of the traditional leader (Ashkenas, Ulrich, Jick, Kerr, 2002)</vt:lpstr>
      <vt:lpstr>Leadership for Collective Impact   - A Different Leadership Mindset</vt:lpstr>
      <vt:lpstr>Network/Meta-Leadership</vt:lpstr>
      <vt:lpstr>PowerPoint Presentation</vt:lpstr>
      <vt:lpstr>Broadly envisioned, integrated and overarching leadership</vt:lpstr>
      <vt:lpstr>Network “Leader”: Operating Principles</vt:lpstr>
      <vt:lpstr>“Meta-Leadership” Principles</vt:lpstr>
      <vt:lpstr>Impact:  Collaboration and Leadership</vt:lpstr>
      <vt:lpstr>PowerPoint Presentation</vt:lpstr>
      <vt:lpstr>PowerPoint Presentation</vt:lpstr>
      <vt:lpstr>Re-envisioning roles:  A COMMUNITY-BASED HEALTH SYSTEM</vt:lpstr>
      <vt:lpstr>An Opportunity for Reflection</vt:lpstr>
      <vt:lpstr>PowerPoint Presentation</vt:lpstr>
      <vt:lpstr>Questions to ask  YOUR Organization</vt:lpstr>
      <vt:lpstr>PowerPoint Presentation</vt:lpstr>
      <vt:lpstr>Working in groups</vt:lpstr>
      <vt:lpstr>Apply the Collective Impact Model</vt:lpstr>
      <vt:lpstr>References</vt:lpstr>
      <vt:lpstr>Appendix 1</vt:lpstr>
      <vt:lpstr>PowerPoint Presentation</vt:lpstr>
      <vt:lpstr>PowerPoint Presentation</vt:lpstr>
      <vt:lpstr>PowerPoint Presentation</vt:lpstr>
      <vt:lpstr>PowerPoint Presentation</vt:lpstr>
      <vt:lpstr>Appendix 2</vt:lpstr>
      <vt:lpstr>Bon Secours Community Works </vt:lpstr>
      <vt:lpstr>Operation ReachOut Southwest </vt:lpstr>
      <vt:lpstr>West Baltimore Primary Care Access Collaborative </vt:lpstr>
      <vt:lpstr>West Baltimore CARE (Community Assets and Resource Exchange)</vt:lpstr>
      <vt:lpstr>West Baltimore Readmissions Reduction Collaborative (WBRRC)</vt:lpstr>
      <vt:lpstr>West Baltimore Collaborative  Regional Health Partnership for Health System Transformation</vt:lpstr>
      <vt:lpstr>PowerPoint Presentation</vt:lpstr>
    </vt:vector>
  </TitlesOfParts>
  <Company>ACHE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M. Nessa</dc:creator>
  <cp:lastModifiedBy>Catie L. Russo</cp:lastModifiedBy>
  <cp:revision>47</cp:revision>
  <cp:lastPrinted>2013-09-06T19:29:49Z</cp:lastPrinted>
  <dcterms:created xsi:type="dcterms:W3CDTF">2018-09-20T23:54:37Z</dcterms:created>
  <dcterms:modified xsi:type="dcterms:W3CDTF">2019-10-07T15:16:54Z</dcterms:modified>
</cp:coreProperties>
</file>