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59" r:id="rId3"/>
    <p:sldId id="264" r:id="rId4"/>
    <p:sldId id="261" r:id="rId5"/>
    <p:sldId id="262" r:id="rId6"/>
    <p:sldId id="263" r:id="rId7"/>
    <p:sldId id="265" r:id="rId8"/>
    <p:sldId id="268" r:id="rId9"/>
    <p:sldId id="266" r:id="rId10"/>
    <p:sldId id="260" r:id="rId11"/>
    <p:sldId id="267"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9F2A7C4-E99F-4574-B301-FC93A23A20A9}">
          <p14:sldIdLst>
            <p14:sldId id="256"/>
            <p14:sldId id="259"/>
            <p14:sldId id="264"/>
            <p14:sldId id="261"/>
            <p14:sldId id="262"/>
            <p14:sldId id="263"/>
            <p14:sldId id="265"/>
            <p14:sldId id="268"/>
            <p14:sldId id="266"/>
            <p14:sldId id="260"/>
            <p14:sldId id="26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91DD"/>
    <a:srgbClr val="0004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41DE5D-8195-4FE8-B5A9-EE8D4024E801}" v="1" dt="2020-03-11T17:45:15.3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94660"/>
  </p:normalViewPr>
  <p:slideViewPr>
    <p:cSldViewPr>
      <p:cViewPr varScale="1">
        <p:scale>
          <a:sx n="72" d="100"/>
          <a:sy n="72" d="100"/>
        </p:scale>
        <p:origin x="2736"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3666E60-D3F8-4988-9407-EE3F62881A62}" type="datetimeFigureOut">
              <a:rPr lang="en-US" smtClean="0"/>
              <a:t>11/3/2022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0F24ECD-B79B-484B-960F-2035E4846501}" type="slidenum">
              <a:rPr lang="en-US" smtClean="0"/>
              <a:t>‹#›</a:t>
            </a:fld>
            <a:endParaRPr lang="en-US"/>
          </a:p>
        </p:txBody>
      </p:sp>
    </p:spTree>
    <p:extLst>
      <p:ext uri="{BB962C8B-B14F-4D97-AF65-F5344CB8AC3E}">
        <p14:creationId xmlns:p14="http://schemas.microsoft.com/office/powerpoint/2010/main" val="3780592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V="1">
            <a:off x="0" y="5105400"/>
            <a:ext cx="9144000" cy="2057400"/>
          </a:xfrm>
          <a:prstGeom prst="rect">
            <a:avLst/>
          </a:prstGeom>
        </p:spPr>
      </p:pic>
      <p:sp>
        <p:nvSpPr>
          <p:cNvPr id="3" name="Subtitle 2"/>
          <p:cNvSpPr>
            <a:spLocks noGrp="1"/>
          </p:cNvSpPr>
          <p:nvPr>
            <p:ph type="subTitle" idx="1" hasCustomPrompt="1"/>
          </p:nvPr>
        </p:nvSpPr>
        <p:spPr>
          <a:xfrm>
            <a:off x="685800" y="3606225"/>
            <a:ext cx="7696200" cy="584775"/>
          </a:xfrm>
        </p:spPr>
        <p:txBody>
          <a:bodyPr>
            <a:normAutofit/>
          </a:bodyPr>
          <a:lstStyle>
            <a:lvl1pPr marL="0" indent="0" algn="ctr">
              <a:buNone/>
              <a:defRPr>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 </a:t>
            </a:r>
          </a:p>
        </p:txBody>
      </p:sp>
      <p:sp>
        <p:nvSpPr>
          <p:cNvPr id="5" name="TextBox 4"/>
          <p:cNvSpPr txBox="1"/>
          <p:nvPr userDrawn="1"/>
        </p:nvSpPr>
        <p:spPr>
          <a:xfrm>
            <a:off x="0" y="6550223"/>
            <a:ext cx="9144000" cy="307777"/>
          </a:xfrm>
          <a:prstGeom prst="rect">
            <a:avLst/>
          </a:prstGeom>
          <a:noFill/>
        </p:spPr>
        <p:txBody>
          <a:bodyPr wrap="square" rtlCol="0">
            <a:spAutoFit/>
          </a:bodyPr>
          <a:lstStyle/>
          <a:p>
            <a:pPr algn="ctr"/>
            <a:r>
              <a:rPr lang="en-US" sz="1400" dirty="0">
                <a:solidFill>
                  <a:srgbClr val="002060"/>
                </a:solidFill>
              </a:rPr>
              <a:t>www.nebraskahospitals.org</a:t>
            </a: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43200" y="381000"/>
            <a:ext cx="3450336" cy="1117843"/>
          </a:xfrm>
          <a:prstGeom prst="rect">
            <a:avLst/>
          </a:prstGeom>
        </p:spPr>
      </p:pic>
    </p:spTree>
    <p:extLst>
      <p:ext uri="{BB962C8B-B14F-4D97-AF65-F5344CB8AC3E}">
        <p14:creationId xmlns:p14="http://schemas.microsoft.com/office/powerpoint/2010/main" val="224798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0"/>
            <a:ext cx="9144000" cy="571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57200" y="152400"/>
            <a:ext cx="8229600" cy="1143000"/>
          </a:xfrm>
        </p:spPr>
        <p:txBody>
          <a:bodyPr/>
          <a:lstStyle>
            <a:lvl1pPr algn="l">
              <a:defRPr b="1">
                <a:solidFill>
                  <a:schemeClr val="bg1"/>
                </a:solidFill>
                <a:latin typeface="Trebuchet MS" pitchFamily="34" charset="0"/>
              </a:defRPr>
            </a:lvl1pPr>
          </a:lstStyle>
          <a:p>
            <a:r>
              <a:rPr lang="en-US" dirty="0"/>
              <a:t>Click to add 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3"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194403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7" name="Rectangle 6"/>
          <p:cNvSpPr/>
          <p:nvPr userDrawn="1"/>
        </p:nvSpPr>
        <p:spPr>
          <a:xfrm>
            <a:off x="0" y="0"/>
            <a:ext cx="9144000" cy="133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57200" y="152400"/>
            <a:ext cx="8229600" cy="1143000"/>
          </a:xfrm>
        </p:spPr>
        <p:txBody>
          <a:bodyPr/>
          <a:lstStyle>
            <a:lvl1pPr algn="l">
              <a:defRPr b="1">
                <a:solidFill>
                  <a:schemeClr val="bg1"/>
                </a:solidFill>
                <a:latin typeface="Trebuchet MS" pitchFamily="34" charset="0"/>
              </a:defRPr>
            </a:lvl1pPr>
          </a:lstStyle>
          <a:p>
            <a:r>
              <a:rPr lang="en-US" dirty="0"/>
              <a:t>Click to add title</a:t>
            </a:r>
          </a:p>
        </p:txBody>
      </p:sp>
      <p:sp>
        <p:nvSpPr>
          <p:cNvPr id="3" name="Content Placeholder 2"/>
          <p:cNvSpPr>
            <a:spLocks noGrp="1"/>
          </p:cNvSpPr>
          <p:nvPr>
            <p:ph idx="1"/>
          </p:nvPr>
        </p:nvSpPr>
        <p:spPr>
          <a:xfrm>
            <a:off x="457015" y="16002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3"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64091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52400"/>
            <a:ext cx="8229600" cy="1143000"/>
          </a:xfrm>
        </p:spPr>
        <p:txBody>
          <a:bodyPr/>
          <a:lstStyle>
            <a:lvl1pPr algn="l">
              <a:defRPr b="1">
                <a:solidFill>
                  <a:schemeClr val="tx1">
                    <a:lumMod val="90000"/>
                    <a:lumOff val="10000"/>
                  </a:schemeClr>
                </a:solidFill>
                <a:latin typeface="Trebuchet MS" pitchFamily="34" charset="0"/>
              </a:defRPr>
            </a:lvl1pPr>
          </a:lstStyle>
          <a:p>
            <a:r>
              <a:rPr lang="en-US" dirty="0"/>
              <a:t>Click to add 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2"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282972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52400"/>
            <a:ext cx="8229600" cy="1143000"/>
          </a:xfrm>
        </p:spPr>
        <p:txBody>
          <a:bodyPr/>
          <a:lstStyle>
            <a:lvl1pPr algn="l">
              <a:defRPr b="1">
                <a:solidFill>
                  <a:schemeClr val="tx1">
                    <a:lumMod val="90000"/>
                    <a:lumOff val="10000"/>
                  </a:schemeClr>
                </a:solidFill>
                <a:latin typeface="Trebuchet MS" pitchFamily="34" charset="0"/>
              </a:defRPr>
            </a:lvl1pPr>
          </a:lstStyle>
          <a:p>
            <a:r>
              <a:rPr lang="en-US" dirty="0"/>
              <a:t>Click to add 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4"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31072728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EF35D-9A28-4667-B3F8-B717950D59A5}" type="slidenum">
              <a:rPr lang="en-US" smtClean="0"/>
              <a:t>‹#›</a:t>
            </a:fld>
            <a:endParaRPr lang="en-US"/>
          </a:p>
        </p:txBody>
      </p:sp>
    </p:spTree>
    <p:extLst>
      <p:ext uri="{BB962C8B-B14F-4D97-AF65-F5344CB8AC3E}">
        <p14:creationId xmlns:p14="http://schemas.microsoft.com/office/powerpoint/2010/main" val="3978597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3" r:id="rId3"/>
    <p:sldLayoutId id="2147483664" r:id="rId4"/>
    <p:sldLayoutId id="2147483665" r:id="rId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brenner@chmccook.org" TargetMode="External"/><Relationship Id="rId2" Type="http://schemas.openxmlformats.org/officeDocument/2006/relationships/hyperlink" Target="mailto:chartwell@chmccook.org"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www.ihi.org/resources/Pages/Publications/ImprovementGuidePracticalApproachEnhancingOrganizationalPerformance.aspx" TargetMode="External"/><Relationship Id="rId2" Type="http://schemas.openxmlformats.org/officeDocument/2006/relationships/hyperlink" Target="http://www.ihi.org/resources/Pages/HowtoImprove/ScienceofImprovementHowtoImprove.aspx" TargetMode="External"/><Relationship Id="rId1" Type="http://schemas.openxmlformats.org/officeDocument/2006/relationships/slideLayout" Target="../slideLayouts/slideLayout4.xml"/><Relationship Id="rId5" Type="http://schemas.openxmlformats.org/officeDocument/2006/relationships/hyperlink" Target="http://www.apiweb.org/circling-back.pdf" TargetMode="External"/><Relationship Id="rId4" Type="http://schemas.openxmlformats.org/officeDocument/2006/relationships/hyperlink" Target="http://www.ihi.org/resources/Pages/Publications/NewEconomicsforIndustryGovernmentEducation.asp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 y="1822253"/>
            <a:ext cx="8153400" cy="851297"/>
          </a:xfrm>
          <a:prstGeom prst="roundRect">
            <a:avLst/>
          </a:prstGeom>
          <a:solidFill>
            <a:srgbClr val="002060"/>
          </a:solidFill>
          <a:ln w="0">
            <a:solidFill>
              <a:schemeClr val="bg1"/>
            </a:solidFill>
          </a:ln>
        </p:spPr>
        <p:style>
          <a:lnRef idx="2">
            <a:schemeClr val="accent6"/>
          </a:lnRef>
          <a:fillRef idx="1">
            <a:schemeClr val="lt1"/>
          </a:fillRef>
          <a:effectRef idx="0">
            <a:schemeClr val="accent6"/>
          </a:effectRef>
          <a:fontRef idx="minor">
            <a:schemeClr val="dk1"/>
          </a:fontRef>
        </p:style>
        <p:txBody>
          <a:bodyPr rtlCol="0" anchor="ctr">
            <a:spAutoFit/>
          </a:bodyPr>
          <a:lstStyle/>
          <a:p>
            <a:pPr algn="ctr"/>
            <a:r>
              <a:rPr lang="en-US" sz="4400" b="1">
                <a:solidFill>
                  <a:schemeClr val="bg1"/>
                </a:solidFill>
                <a:latin typeface="Trebuchet MS" pitchFamily="34" charset="0"/>
              </a:rPr>
              <a:t>Quality Residency </a:t>
            </a:r>
            <a:r>
              <a:rPr lang="en-US" sz="4400" b="1" dirty="0">
                <a:solidFill>
                  <a:schemeClr val="bg1"/>
                </a:solidFill>
                <a:latin typeface="Trebuchet MS" pitchFamily="34" charset="0"/>
              </a:rPr>
              <a:t>Capstone</a:t>
            </a:r>
          </a:p>
        </p:txBody>
      </p:sp>
      <p:sp>
        <p:nvSpPr>
          <p:cNvPr id="3" name="Subtitle 2"/>
          <p:cNvSpPr>
            <a:spLocks noGrp="1"/>
          </p:cNvSpPr>
          <p:nvPr>
            <p:ph type="subTitle" idx="1"/>
          </p:nvPr>
        </p:nvSpPr>
        <p:spPr>
          <a:xfrm>
            <a:off x="609600" y="3429000"/>
            <a:ext cx="7772400" cy="2357568"/>
          </a:xfrm>
        </p:spPr>
        <p:txBody>
          <a:bodyPr>
            <a:spAutoFit/>
          </a:bodyPr>
          <a:lstStyle/>
          <a:p>
            <a:r>
              <a:rPr lang="en-US" b="1" dirty="0"/>
              <a:t>Community Hospital</a:t>
            </a:r>
          </a:p>
          <a:p>
            <a:r>
              <a:rPr lang="en-US" b="1" dirty="0"/>
              <a:t>Brandi Renner RN, BSN</a:t>
            </a:r>
          </a:p>
          <a:p>
            <a:r>
              <a:rPr lang="en-US" b="1" dirty="0"/>
              <a:t>&amp; Chelsey Hartwell RN, BSN</a:t>
            </a:r>
          </a:p>
          <a:p>
            <a:r>
              <a:rPr lang="en-US" b="1" dirty="0"/>
              <a:t>2022</a:t>
            </a:r>
          </a:p>
        </p:txBody>
      </p:sp>
    </p:spTree>
    <p:extLst>
      <p:ext uri="{BB962C8B-B14F-4D97-AF65-F5344CB8AC3E}">
        <p14:creationId xmlns:p14="http://schemas.microsoft.com/office/powerpoint/2010/main" val="2191114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Questions?</a:t>
            </a:r>
          </a:p>
        </p:txBody>
      </p:sp>
      <p:sp>
        <p:nvSpPr>
          <p:cNvPr id="5" name="Content Placeholder 4"/>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dirty="0"/>
              <a:t>Chelsey Hartwell</a:t>
            </a:r>
          </a:p>
          <a:p>
            <a:pPr marL="0" indent="0" algn="ctr">
              <a:buNone/>
            </a:pPr>
            <a:r>
              <a:rPr lang="en-US" dirty="0">
                <a:hlinkClick r:id="rId2"/>
              </a:rPr>
              <a:t>chartwell@chmccook.org</a:t>
            </a:r>
            <a:endParaRPr lang="en-US" dirty="0"/>
          </a:p>
          <a:p>
            <a:pPr marL="0" indent="0" algn="ctr">
              <a:buNone/>
            </a:pPr>
            <a:r>
              <a:rPr lang="en-US" dirty="0"/>
              <a:t>Brandi Renner</a:t>
            </a:r>
          </a:p>
          <a:p>
            <a:pPr marL="0" indent="0" algn="ctr">
              <a:buNone/>
            </a:pPr>
            <a:r>
              <a:rPr lang="en-US" dirty="0">
                <a:hlinkClick r:id="rId3"/>
              </a:rPr>
              <a:t>brenner@chmccook.org</a:t>
            </a:r>
            <a:endParaRPr lang="en-US" dirty="0"/>
          </a:p>
          <a:p>
            <a:pPr marL="0" indent="0" algn="ctr">
              <a:buNone/>
            </a:pPr>
            <a:endParaRPr lang="en-US" dirty="0"/>
          </a:p>
        </p:txBody>
      </p:sp>
    </p:spTree>
    <p:extLst>
      <p:ext uri="{BB962C8B-B14F-4D97-AF65-F5344CB8AC3E}">
        <p14:creationId xmlns:p14="http://schemas.microsoft.com/office/powerpoint/2010/main" val="192615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69D4E-5749-4997-8502-E433ECE5B04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54EEBCD3-42CF-4098-966B-AEB53F95289D}"/>
              </a:ext>
            </a:extLst>
          </p:cNvPr>
          <p:cNvSpPr>
            <a:spLocks noGrp="1"/>
          </p:cNvSpPr>
          <p:nvPr>
            <p:ph idx="1"/>
          </p:nvPr>
        </p:nvSpPr>
        <p:spPr/>
        <p:txBody>
          <a:bodyPr>
            <a:normAutofit fontScale="62500" lnSpcReduction="20000"/>
          </a:bodyPr>
          <a:lstStyle/>
          <a:p>
            <a:r>
              <a:rPr lang="en-US" dirty="0"/>
              <a:t>IHI: The Science of Improvement: How to Improve  </a:t>
            </a:r>
            <a:r>
              <a:rPr lang="en-US" dirty="0">
                <a:hlinkClick r:id="rId2"/>
              </a:rPr>
              <a:t>http://www.ihi.org/resources/Pages/HowtoImprove/ScienceofImprovementHowtoImprove.aspx</a:t>
            </a:r>
            <a:endParaRPr lang="en-US" dirty="0"/>
          </a:p>
          <a:p>
            <a:pPr marL="0" indent="0">
              <a:buNone/>
            </a:pPr>
            <a:endParaRPr lang="en-US" dirty="0"/>
          </a:p>
          <a:p>
            <a:r>
              <a:rPr lang="en-US" dirty="0"/>
              <a:t>Langley GL, Nolan KM, Nolan TW, Norman CL, Provost LP. </a:t>
            </a:r>
            <a:r>
              <a:rPr lang="en-US" i="1" dirty="0">
                <a:hlinkClick r:id="rId3" tooltip="The Improvement Guide"/>
              </a:rPr>
              <a:t>The Improvement Guide: A Practical Approach to Enhancing Organizational Performance</a:t>
            </a:r>
            <a:r>
              <a:rPr lang="en-US" dirty="0"/>
              <a:t> (2nd edition). San Francisco: Jossey-Bass Publishers; 2009.</a:t>
            </a:r>
          </a:p>
          <a:p>
            <a:pPr marL="0" indent="0">
              <a:buNone/>
            </a:pPr>
            <a:endParaRPr lang="en-US" dirty="0"/>
          </a:p>
          <a:p>
            <a:r>
              <a:rPr lang="en-US" dirty="0"/>
              <a:t>The Plan-Do-Study-Act (PDSA) cycle was published by W. Edwards Deming in </a:t>
            </a:r>
            <a:r>
              <a:rPr lang="en-US" i="1" dirty="0">
                <a:hlinkClick r:id="rId4" tooltip="The New Economics for Industry, Government, and Education"/>
              </a:rPr>
              <a:t>The New Economics for Industry, Government, and Education</a:t>
            </a:r>
            <a:r>
              <a:rPr lang="en-US" dirty="0"/>
              <a:t> [Cambridge, MA: The MIT Press; 2000]. For more on the development of the PDSA cycle and how it differs from PDCA, see: Moen RD, Norman CL. </a:t>
            </a:r>
            <a:r>
              <a:rPr lang="en-US" dirty="0">
                <a:hlinkClick r:id="rId5" tooltip="Circling back: Clearing up myths about the Deming cycle and seeing how it keeps evolving"/>
              </a:rPr>
              <a:t>Circling back: Clearing up myths about the Deming cycle and seeing how it keeps evolving</a:t>
            </a:r>
            <a:r>
              <a:rPr lang="en-US" dirty="0"/>
              <a:t>.</a:t>
            </a:r>
            <a:r>
              <a:rPr lang="en-US" i="1" dirty="0"/>
              <a:t> Quality Progress</a:t>
            </a:r>
            <a:r>
              <a:rPr lang="en-US" dirty="0"/>
              <a:t>. November 2010.</a:t>
            </a:r>
          </a:p>
          <a:p>
            <a:endParaRPr lang="en-US" dirty="0"/>
          </a:p>
        </p:txBody>
      </p:sp>
    </p:spTree>
    <p:extLst>
      <p:ext uri="{BB962C8B-B14F-4D97-AF65-F5344CB8AC3E}">
        <p14:creationId xmlns:p14="http://schemas.microsoft.com/office/powerpoint/2010/main" val="153476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t>Team</a:t>
            </a:r>
          </a:p>
        </p:txBody>
      </p:sp>
      <p:sp>
        <p:nvSpPr>
          <p:cNvPr id="7" name="Content Placeholder 6">
            <a:extLst>
              <a:ext uri="{FF2B5EF4-FFF2-40B4-BE49-F238E27FC236}">
                <a16:creationId xmlns:a16="http://schemas.microsoft.com/office/drawing/2014/main" id="{C164CA53-F4DB-457D-91B6-0D75A2086C24}"/>
              </a:ext>
            </a:extLst>
          </p:cNvPr>
          <p:cNvSpPr>
            <a:spLocks noGrp="1"/>
          </p:cNvSpPr>
          <p:nvPr>
            <p:ph idx="1"/>
          </p:nvPr>
        </p:nvSpPr>
        <p:spPr/>
        <p:txBody>
          <a:bodyPr/>
          <a:lstStyle/>
          <a:p>
            <a:r>
              <a:rPr lang="en-US" dirty="0"/>
              <a:t>Our team consists of Brandi Renner Director of Quality and Chelsey Hartwell Clinical Quality Coordinator/Risk Manager.</a:t>
            </a:r>
          </a:p>
        </p:txBody>
      </p:sp>
    </p:spTree>
    <p:extLst>
      <p:ext uri="{BB962C8B-B14F-4D97-AF65-F5344CB8AC3E}">
        <p14:creationId xmlns:p14="http://schemas.microsoft.com/office/powerpoint/2010/main" val="3494641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6DEF5-0F65-486D-960E-9E4B004F1B27}"/>
              </a:ext>
            </a:extLst>
          </p:cNvPr>
          <p:cNvSpPr>
            <a:spLocks noGrp="1"/>
          </p:cNvSpPr>
          <p:nvPr>
            <p:ph type="title"/>
          </p:nvPr>
        </p:nvSpPr>
        <p:spPr/>
        <p:txBody>
          <a:bodyPr/>
          <a:lstStyle/>
          <a:p>
            <a:pPr algn="ctr"/>
            <a:r>
              <a:rPr lang="en-US" dirty="0"/>
              <a:t>AIM Statement</a:t>
            </a:r>
          </a:p>
        </p:txBody>
      </p:sp>
      <p:sp>
        <p:nvSpPr>
          <p:cNvPr id="3" name="Content Placeholder 2">
            <a:extLst>
              <a:ext uri="{FF2B5EF4-FFF2-40B4-BE49-F238E27FC236}">
                <a16:creationId xmlns:a16="http://schemas.microsoft.com/office/drawing/2014/main" id="{499DFB00-515A-489F-905B-D04A2E469273}"/>
              </a:ext>
            </a:extLst>
          </p:cNvPr>
          <p:cNvSpPr>
            <a:spLocks noGrp="1"/>
          </p:cNvSpPr>
          <p:nvPr>
            <p:ph idx="1"/>
          </p:nvPr>
        </p:nvSpPr>
        <p:spPr/>
        <p:txBody>
          <a:bodyPr/>
          <a:lstStyle/>
          <a:p>
            <a:r>
              <a:rPr lang="en-US" dirty="0"/>
              <a:t>AIM Statement</a:t>
            </a:r>
          </a:p>
          <a:p>
            <a:pPr lvl="1"/>
            <a:r>
              <a:rPr lang="en-US" dirty="0"/>
              <a:t>To increase admission and discharge checklist compliance to 80% by Oct. 1, 2022.</a:t>
            </a:r>
          </a:p>
        </p:txBody>
      </p:sp>
    </p:spTree>
    <p:extLst>
      <p:ext uri="{BB962C8B-B14F-4D97-AF65-F5344CB8AC3E}">
        <p14:creationId xmlns:p14="http://schemas.microsoft.com/office/powerpoint/2010/main" val="3206059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26520-FBD8-446D-95A1-7BAF3D594F54}"/>
              </a:ext>
            </a:extLst>
          </p:cNvPr>
          <p:cNvSpPr>
            <a:spLocks noGrp="1"/>
          </p:cNvSpPr>
          <p:nvPr>
            <p:ph type="title"/>
          </p:nvPr>
        </p:nvSpPr>
        <p:spPr/>
        <p:txBody>
          <a:bodyPr/>
          <a:lstStyle/>
          <a:p>
            <a:pPr algn="ctr"/>
            <a:r>
              <a:rPr lang="en-US" dirty="0"/>
              <a:t>Measures</a:t>
            </a:r>
          </a:p>
        </p:txBody>
      </p:sp>
      <p:sp>
        <p:nvSpPr>
          <p:cNvPr id="3" name="Content Placeholder 2">
            <a:extLst>
              <a:ext uri="{FF2B5EF4-FFF2-40B4-BE49-F238E27FC236}">
                <a16:creationId xmlns:a16="http://schemas.microsoft.com/office/drawing/2014/main" id="{A4852019-DED8-4DA8-967E-E143D09EA974}"/>
              </a:ext>
            </a:extLst>
          </p:cNvPr>
          <p:cNvSpPr>
            <a:spLocks noGrp="1"/>
          </p:cNvSpPr>
          <p:nvPr>
            <p:ph idx="1"/>
          </p:nvPr>
        </p:nvSpPr>
        <p:spPr/>
        <p:txBody>
          <a:bodyPr>
            <a:normAutofit/>
          </a:bodyPr>
          <a:lstStyle/>
          <a:p>
            <a:r>
              <a:rPr lang="en-US" sz="2400" dirty="0"/>
              <a:t>Admission Checklist Compliance </a:t>
            </a:r>
          </a:p>
          <a:p>
            <a:pPr lvl="1"/>
            <a:r>
              <a:rPr lang="en-US" sz="2000" dirty="0"/>
              <a:t>N: Completed Admission Checklists </a:t>
            </a:r>
          </a:p>
          <a:p>
            <a:pPr lvl="1"/>
            <a:r>
              <a:rPr lang="en-US" sz="2000" dirty="0"/>
              <a:t>D:Total number of Admissions </a:t>
            </a:r>
          </a:p>
          <a:p>
            <a:r>
              <a:rPr lang="en-US" sz="2400" dirty="0"/>
              <a:t>Discharge Checklist Compliance </a:t>
            </a:r>
          </a:p>
          <a:p>
            <a:pPr lvl="1"/>
            <a:r>
              <a:rPr lang="en-US" sz="2000" dirty="0"/>
              <a:t>N: Completed Discharge Checklists </a:t>
            </a:r>
          </a:p>
          <a:p>
            <a:pPr lvl="1"/>
            <a:r>
              <a:rPr lang="en-US" sz="2000" dirty="0"/>
              <a:t>D:Total number of Discharges (Exclusions: transfers, deaths)</a:t>
            </a:r>
          </a:p>
          <a:p>
            <a:r>
              <a:rPr lang="en-US" sz="2400" dirty="0"/>
              <a:t>Incomplete orders</a:t>
            </a:r>
          </a:p>
          <a:p>
            <a:pPr lvl="1"/>
            <a:r>
              <a:rPr lang="en-US" sz="2000" dirty="0"/>
              <a:t>N: Total number missed orders</a:t>
            </a:r>
          </a:p>
          <a:p>
            <a:pPr lvl="1"/>
            <a:r>
              <a:rPr lang="en-US" sz="2000" dirty="0"/>
              <a:t>D:Total number of Discharges (Exclusions: transfers, deaths)</a:t>
            </a:r>
          </a:p>
          <a:p>
            <a:pPr marL="457200" lvl="1" indent="0">
              <a:buNone/>
            </a:pPr>
            <a:endParaRPr lang="en-US" sz="2000" dirty="0"/>
          </a:p>
        </p:txBody>
      </p:sp>
    </p:spTree>
    <p:extLst>
      <p:ext uri="{BB962C8B-B14F-4D97-AF65-F5344CB8AC3E}">
        <p14:creationId xmlns:p14="http://schemas.microsoft.com/office/powerpoint/2010/main" val="558503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26520-FBD8-446D-95A1-7BAF3D594F54}"/>
              </a:ext>
            </a:extLst>
          </p:cNvPr>
          <p:cNvSpPr>
            <a:spLocks noGrp="1"/>
          </p:cNvSpPr>
          <p:nvPr>
            <p:ph type="title"/>
          </p:nvPr>
        </p:nvSpPr>
        <p:spPr/>
        <p:txBody>
          <a:bodyPr/>
          <a:lstStyle/>
          <a:p>
            <a:pPr algn="ctr"/>
            <a:r>
              <a:rPr lang="en-US" dirty="0"/>
              <a:t>Selecting Changes</a:t>
            </a:r>
          </a:p>
        </p:txBody>
      </p:sp>
      <p:sp>
        <p:nvSpPr>
          <p:cNvPr id="3" name="Content Placeholder 2">
            <a:extLst>
              <a:ext uri="{FF2B5EF4-FFF2-40B4-BE49-F238E27FC236}">
                <a16:creationId xmlns:a16="http://schemas.microsoft.com/office/drawing/2014/main" id="{A4852019-DED8-4DA8-967E-E143D09EA974}"/>
              </a:ext>
            </a:extLst>
          </p:cNvPr>
          <p:cNvSpPr>
            <a:spLocks noGrp="1"/>
          </p:cNvSpPr>
          <p:nvPr>
            <p:ph idx="1"/>
          </p:nvPr>
        </p:nvSpPr>
        <p:spPr/>
        <p:txBody>
          <a:bodyPr>
            <a:normAutofit/>
          </a:bodyPr>
          <a:lstStyle/>
          <a:p>
            <a:r>
              <a:rPr lang="en-US" dirty="0"/>
              <a:t>What changes can you make that will result in improvement </a:t>
            </a:r>
          </a:p>
          <a:p>
            <a:pPr lvl="1"/>
            <a:r>
              <a:rPr lang="en-US" dirty="0"/>
              <a:t>Our goal is to improve checklist compliance to at least 80%. In our project we decided that the issue was compliance rather than process so we focused on education and auditing with feedback to individuals. </a:t>
            </a:r>
          </a:p>
          <a:p>
            <a:pPr lvl="1"/>
            <a:endParaRPr lang="en-US" dirty="0"/>
          </a:p>
        </p:txBody>
      </p:sp>
    </p:spTree>
    <p:extLst>
      <p:ext uri="{BB962C8B-B14F-4D97-AF65-F5344CB8AC3E}">
        <p14:creationId xmlns:p14="http://schemas.microsoft.com/office/powerpoint/2010/main" val="3670594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26520-FBD8-446D-95A1-7BAF3D594F54}"/>
              </a:ext>
            </a:extLst>
          </p:cNvPr>
          <p:cNvSpPr>
            <a:spLocks noGrp="1"/>
          </p:cNvSpPr>
          <p:nvPr>
            <p:ph type="title"/>
          </p:nvPr>
        </p:nvSpPr>
        <p:spPr/>
        <p:txBody>
          <a:bodyPr/>
          <a:lstStyle/>
          <a:p>
            <a:pPr algn="ctr"/>
            <a:r>
              <a:rPr lang="en-US" dirty="0"/>
              <a:t>PDSA</a:t>
            </a:r>
          </a:p>
        </p:txBody>
      </p:sp>
      <p:sp>
        <p:nvSpPr>
          <p:cNvPr id="3" name="Content Placeholder 2">
            <a:extLst>
              <a:ext uri="{FF2B5EF4-FFF2-40B4-BE49-F238E27FC236}">
                <a16:creationId xmlns:a16="http://schemas.microsoft.com/office/drawing/2014/main" id="{A4852019-DED8-4DA8-967E-E143D09EA974}"/>
              </a:ext>
            </a:extLst>
          </p:cNvPr>
          <p:cNvSpPr>
            <a:spLocks noGrp="1"/>
          </p:cNvSpPr>
          <p:nvPr>
            <p:ph idx="1"/>
          </p:nvPr>
        </p:nvSpPr>
        <p:spPr/>
        <p:txBody>
          <a:bodyPr/>
          <a:lstStyle/>
          <a:p>
            <a:r>
              <a:rPr lang="en-US" dirty="0"/>
              <a:t>Describe your PDSA cycles</a:t>
            </a:r>
          </a:p>
          <a:p>
            <a:pPr lvl="1"/>
            <a:r>
              <a:rPr lang="en-US" sz="1800" dirty="0"/>
              <a:t>The first step was to audit the incomplete orders. In doing so we found that checking for them was not part of the discharge process but we also found that the discharge checklists, which are part of our standard process, were not being filled out. So we changed our focus to checklist completion and hoped that the incomplete orders –once added to the checklist would improve.</a:t>
            </a:r>
          </a:p>
          <a:p>
            <a:pPr lvl="1"/>
            <a:r>
              <a:rPr lang="en-US" sz="1800" dirty="0"/>
              <a:t>Education was done and expectations were set regarding the process to nursing.</a:t>
            </a:r>
          </a:p>
          <a:p>
            <a:pPr lvl="1"/>
            <a:r>
              <a:rPr lang="en-US" sz="1800" dirty="0"/>
              <a:t>Ward clerks were given education on returning the checklists.</a:t>
            </a:r>
          </a:p>
          <a:p>
            <a:pPr lvl="1"/>
            <a:r>
              <a:rPr lang="en-US" sz="1800" dirty="0"/>
              <a:t>Checklists were audited</a:t>
            </a:r>
          </a:p>
          <a:p>
            <a:pPr lvl="1"/>
            <a:r>
              <a:rPr lang="en-US" sz="1800" dirty="0"/>
              <a:t>Feedback given accordingly</a:t>
            </a:r>
          </a:p>
        </p:txBody>
      </p:sp>
    </p:spTree>
    <p:extLst>
      <p:ext uri="{BB962C8B-B14F-4D97-AF65-F5344CB8AC3E}">
        <p14:creationId xmlns:p14="http://schemas.microsoft.com/office/powerpoint/2010/main" val="592810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26520-FBD8-446D-95A1-7BAF3D594F54}"/>
              </a:ext>
            </a:extLst>
          </p:cNvPr>
          <p:cNvSpPr>
            <a:spLocks noGrp="1"/>
          </p:cNvSpPr>
          <p:nvPr>
            <p:ph type="title"/>
          </p:nvPr>
        </p:nvSpPr>
        <p:spPr/>
        <p:txBody>
          <a:bodyPr/>
          <a:lstStyle/>
          <a:p>
            <a:pPr algn="ctr"/>
            <a:r>
              <a:rPr lang="en-US" dirty="0"/>
              <a:t>Implementing Change</a:t>
            </a:r>
          </a:p>
        </p:txBody>
      </p:sp>
      <p:sp>
        <p:nvSpPr>
          <p:cNvPr id="3" name="Content Placeholder 2">
            <a:extLst>
              <a:ext uri="{FF2B5EF4-FFF2-40B4-BE49-F238E27FC236}">
                <a16:creationId xmlns:a16="http://schemas.microsoft.com/office/drawing/2014/main" id="{A4852019-DED8-4DA8-967E-E143D09EA974}"/>
              </a:ext>
            </a:extLst>
          </p:cNvPr>
          <p:cNvSpPr>
            <a:spLocks noGrp="1"/>
          </p:cNvSpPr>
          <p:nvPr>
            <p:ph idx="1"/>
          </p:nvPr>
        </p:nvSpPr>
        <p:spPr/>
        <p:txBody>
          <a:bodyPr/>
          <a:lstStyle/>
          <a:p>
            <a:r>
              <a:rPr lang="en-US" dirty="0"/>
              <a:t>Describe your PDSA cycles</a:t>
            </a:r>
          </a:p>
          <a:p>
            <a:pPr lvl="1"/>
            <a:r>
              <a:rPr lang="en-US" dirty="0"/>
              <a:t>Auditing admission and discharge checklists as well as incomplete orders. </a:t>
            </a:r>
          </a:p>
          <a:p>
            <a:pPr lvl="1"/>
            <a:r>
              <a:rPr lang="en-US" dirty="0"/>
              <a:t>We empowered the ward clerks to monitor the checklists and hand them back if not complete. </a:t>
            </a:r>
          </a:p>
          <a:p>
            <a:pPr lvl="1"/>
            <a:r>
              <a:rPr lang="en-US" dirty="0"/>
              <a:t>With the swift improvement we decided to continue monitoring and giving feedback as appropriate and that no further changes be made at this time.</a:t>
            </a:r>
          </a:p>
        </p:txBody>
      </p:sp>
    </p:spTree>
    <p:extLst>
      <p:ext uri="{BB962C8B-B14F-4D97-AF65-F5344CB8AC3E}">
        <p14:creationId xmlns:p14="http://schemas.microsoft.com/office/powerpoint/2010/main" val="2760580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0C5D2-886D-4027-A5D9-3E3FFAB21AA9}"/>
              </a:ext>
            </a:extLst>
          </p:cNvPr>
          <p:cNvSpPr>
            <a:spLocks noGrp="1"/>
          </p:cNvSpPr>
          <p:nvPr>
            <p:ph type="title"/>
          </p:nvPr>
        </p:nvSpPr>
        <p:spPr/>
        <p:txBody>
          <a:bodyPr/>
          <a:lstStyle/>
          <a:p>
            <a:pPr algn="ctr"/>
            <a:r>
              <a:rPr lang="en-US" dirty="0"/>
              <a:t>Data</a:t>
            </a:r>
          </a:p>
        </p:txBody>
      </p:sp>
      <p:pic>
        <p:nvPicPr>
          <p:cNvPr id="4" name="Content Placeholder 3"/>
          <p:cNvPicPr>
            <a:picLocks noGrp="1" noChangeAspect="1"/>
          </p:cNvPicPr>
          <p:nvPr>
            <p:ph idx="1"/>
          </p:nvPr>
        </p:nvPicPr>
        <p:blipFill>
          <a:blip r:embed="rId2"/>
          <a:stretch>
            <a:fillRect/>
          </a:stretch>
        </p:blipFill>
        <p:spPr>
          <a:xfrm>
            <a:off x="345233" y="1410791"/>
            <a:ext cx="4191000" cy="2059138"/>
          </a:xfrm>
          <a:prstGeom prst="rect">
            <a:avLst/>
          </a:prstGeom>
        </p:spPr>
      </p:pic>
      <p:pic>
        <p:nvPicPr>
          <p:cNvPr id="5" name="Picture 4"/>
          <p:cNvPicPr>
            <a:picLocks noChangeAspect="1"/>
          </p:cNvPicPr>
          <p:nvPr/>
        </p:nvPicPr>
        <p:blipFill>
          <a:blip r:embed="rId3"/>
          <a:stretch>
            <a:fillRect/>
          </a:stretch>
        </p:blipFill>
        <p:spPr>
          <a:xfrm>
            <a:off x="3276600" y="3585320"/>
            <a:ext cx="5486400" cy="3036386"/>
          </a:xfrm>
          <a:prstGeom prst="rect">
            <a:avLst/>
          </a:prstGeom>
        </p:spPr>
      </p:pic>
    </p:spTree>
    <p:extLst>
      <p:ext uri="{BB962C8B-B14F-4D97-AF65-F5344CB8AC3E}">
        <p14:creationId xmlns:p14="http://schemas.microsoft.com/office/powerpoint/2010/main" val="263459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26520-FBD8-446D-95A1-7BAF3D594F54}"/>
              </a:ext>
            </a:extLst>
          </p:cNvPr>
          <p:cNvSpPr>
            <a:spLocks noGrp="1"/>
          </p:cNvSpPr>
          <p:nvPr>
            <p:ph type="title"/>
          </p:nvPr>
        </p:nvSpPr>
        <p:spPr/>
        <p:txBody>
          <a:bodyPr/>
          <a:lstStyle/>
          <a:p>
            <a:pPr algn="ctr"/>
            <a:r>
              <a:rPr lang="en-US" dirty="0"/>
              <a:t>Spreading Changes</a:t>
            </a:r>
          </a:p>
        </p:txBody>
      </p:sp>
      <p:sp>
        <p:nvSpPr>
          <p:cNvPr id="3" name="Content Placeholder 2">
            <a:extLst>
              <a:ext uri="{FF2B5EF4-FFF2-40B4-BE49-F238E27FC236}">
                <a16:creationId xmlns:a16="http://schemas.microsoft.com/office/drawing/2014/main" id="{A4852019-DED8-4DA8-967E-E143D09EA974}"/>
              </a:ext>
            </a:extLst>
          </p:cNvPr>
          <p:cNvSpPr>
            <a:spLocks noGrp="1"/>
          </p:cNvSpPr>
          <p:nvPr>
            <p:ph idx="1"/>
          </p:nvPr>
        </p:nvSpPr>
        <p:spPr/>
        <p:txBody>
          <a:bodyPr/>
          <a:lstStyle/>
          <a:p>
            <a:r>
              <a:rPr lang="en-US" dirty="0"/>
              <a:t>Celebration for nursing staff and ward clerks for successful improvement was done</a:t>
            </a:r>
          </a:p>
        </p:txBody>
      </p:sp>
    </p:spTree>
    <p:extLst>
      <p:ext uri="{BB962C8B-B14F-4D97-AF65-F5344CB8AC3E}">
        <p14:creationId xmlns:p14="http://schemas.microsoft.com/office/powerpoint/2010/main" val="1649022327"/>
      </p:ext>
    </p:extLst>
  </p:cSld>
  <p:clrMapOvr>
    <a:masterClrMapping/>
  </p:clrMapOvr>
</p:sld>
</file>

<file path=ppt/theme/theme1.xml><?xml version="1.0" encoding="utf-8"?>
<a:theme xmlns:a="http://schemas.openxmlformats.org/drawingml/2006/main" name="NHA PPT template- white NEW">
  <a:themeElements>
    <a:clrScheme name="Custom 12">
      <a:dk1>
        <a:srgbClr val="002060"/>
      </a:dk1>
      <a:lt1>
        <a:srgbClr val="FFFFFF"/>
      </a:lt1>
      <a:dk2>
        <a:srgbClr val="002060"/>
      </a:dk2>
      <a:lt2>
        <a:srgbClr val="002060"/>
      </a:lt2>
      <a:accent1>
        <a:srgbClr val="797B7E"/>
      </a:accent1>
      <a:accent2>
        <a:srgbClr val="F96A1B"/>
      </a:accent2>
      <a:accent3>
        <a:srgbClr val="F96A1B"/>
      </a:accent3>
      <a:accent4>
        <a:srgbClr val="002060"/>
      </a:accent4>
      <a:accent5>
        <a:srgbClr val="C2AD8D"/>
      </a:accent5>
      <a:accent6>
        <a:srgbClr val="506E94"/>
      </a:accent6>
      <a:hlink>
        <a:srgbClr val="5F5F5F"/>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NHA PPT template- white NEW</Template>
  <TotalTime>130</TotalTime>
  <Words>508</Words>
  <Application>Microsoft Office PowerPoint</Application>
  <PresentationFormat>On-screen Show (4:3)</PresentationFormat>
  <Paragraphs>51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Trebuchet MS</vt:lpstr>
      <vt:lpstr>NHA PPT template- white NEW</vt:lpstr>
      <vt:lpstr>PowerPoint Presentation</vt:lpstr>
      <vt:lpstr>Team</vt:lpstr>
      <vt:lpstr>AIM Statement</vt:lpstr>
      <vt:lpstr>Measures</vt:lpstr>
      <vt:lpstr>Selecting Changes</vt:lpstr>
      <vt:lpstr>PDSA</vt:lpstr>
      <vt:lpstr>Implementing Change</vt:lpstr>
      <vt:lpstr>Data</vt:lpstr>
      <vt:lpstr>Spreading Changes</vt:lpstr>
      <vt:lpstr>Questions?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 Larson</dc:creator>
  <cp:lastModifiedBy>Tiffani Cullin</cp:lastModifiedBy>
  <cp:revision>16</cp:revision>
  <cp:lastPrinted>2020-03-11T17:45:17Z</cp:lastPrinted>
  <dcterms:created xsi:type="dcterms:W3CDTF">2013-01-22T21:49:12Z</dcterms:created>
  <dcterms:modified xsi:type="dcterms:W3CDTF">2022-11-03T22:20:39Z</dcterms:modified>
</cp:coreProperties>
</file>