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2"/>
  </p:sldMasterIdLst>
  <p:notesMasterIdLst>
    <p:notesMasterId r:id="rId56"/>
  </p:notesMasterIdLst>
  <p:sldIdLst>
    <p:sldId id="256" r:id="rId13"/>
    <p:sldId id="342" r:id="rId14"/>
    <p:sldId id="257" r:id="rId15"/>
    <p:sldId id="343" r:id="rId16"/>
    <p:sldId id="344" r:id="rId17"/>
    <p:sldId id="331" r:id="rId18"/>
    <p:sldId id="288" r:id="rId19"/>
    <p:sldId id="310" r:id="rId20"/>
    <p:sldId id="290" r:id="rId21"/>
    <p:sldId id="324" r:id="rId22"/>
    <p:sldId id="258" r:id="rId23"/>
    <p:sldId id="260" r:id="rId24"/>
    <p:sldId id="322" r:id="rId25"/>
    <p:sldId id="334" r:id="rId26"/>
    <p:sldId id="335" r:id="rId27"/>
    <p:sldId id="340" r:id="rId28"/>
    <p:sldId id="341" r:id="rId29"/>
    <p:sldId id="314" r:id="rId30"/>
    <p:sldId id="269" r:id="rId31"/>
    <p:sldId id="315" r:id="rId32"/>
    <p:sldId id="259" r:id="rId33"/>
    <p:sldId id="311" r:id="rId34"/>
    <p:sldId id="262" r:id="rId35"/>
    <p:sldId id="313" r:id="rId36"/>
    <p:sldId id="317" r:id="rId37"/>
    <p:sldId id="319" r:id="rId38"/>
    <p:sldId id="320" r:id="rId39"/>
    <p:sldId id="332" r:id="rId40"/>
    <p:sldId id="337" r:id="rId41"/>
    <p:sldId id="338" r:id="rId42"/>
    <p:sldId id="339" r:id="rId43"/>
    <p:sldId id="321" r:id="rId44"/>
    <p:sldId id="323" r:id="rId45"/>
    <p:sldId id="264" r:id="rId46"/>
    <p:sldId id="325" r:id="rId47"/>
    <p:sldId id="326" r:id="rId48"/>
    <p:sldId id="327" r:id="rId49"/>
    <p:sldId id="328" r:id="rId50"/>
    <p:sldId id="316" r:id="rId51"/>
    <p:sldId id="268" r:id="rId52"/>
    <p:sldId id="336" r:id="rId53"/>
    <p:sldId id="329" r:id="rId54"/>
    <p:sldId id="33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75" autoAdjust="0"/>
    <p:restoredTop sz="62929" autoAdjust="0"/>
  </p:normalViewPr>
  <p:slideViewPr>
    <p:cSldViewPr snapToGrid="0">
      <p:cViewPr varScale="1">
        <p:scale>
          <a:sx n="60" d="100"/>
          <a:sy n="60" d="100"/>
        </p:scale>
        <p:origin x="444" y="66"/>
      </p:cViewPr>
      <p:guideLst/>
    </p:cSldViewPr>
  </p:slideViewPr>
  <p:outlineViewPr>
    <p:cViewPr>
      <p:scale>
        <a:sx n="33" d="100"/>
        <a:sy n="33" d="100"/>
      </p:scale>
      <p:origin x="0" y="-3108"/>
    </p:cViewPr>
  </p:outlineViewPr>
  <p:notesTextViewPr>
    <p:cViewPr>
      <p:scale>
        <a:sx n="1" d="1"/>
        <a:sy n="1" d="1"/>
      </p:scale>
      <p:origin x="0" y="0"/>
    </p:cViewPr>
  </p:notesTextViewPr>
  <p:sorterViewPr>
    <p:cViewPr>
      <p:scale>
        <a:sx n="100" d="100"/>
        <a:sy n="100" d="100"/>
      </p:scale>
      <p:origin x="0" y="-2796"/>
    </p:cViewPr>
  </p:sorterViewPr>
  <p:notesViewPr>
    <p:cSldViewPr snapToGrid="0">
      <p:cViewPr>
        <p:scale>
          <a:sx n="110" d="100"/>
          <a:sy n="110" d="100"/>
        </p:scale>
        <p:origin x="1344" y="-4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customXml" Target="../customXml/item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5AB69-099C-4DB8-98E0-25001D556591}"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7DE0D-F6A2-4023-8B82-D6DA79D800C4}" type="slidenum">
              <a:rPr lang="en-US" smtClean="0"/>
              <a:t>‹#›</a:t>
            </a:fld>
            <a:endParaRPr lang="en-US"/>
          </a:p>
        </p:txBody>
      </p:sp>
    </p:spTree>
    <p:extLst>
      <p:ext uri="{BB962C8B-B14F-4D97-AF65-F5344CB8AC3E}">
        <p14:creationId xmlns:p14="http://schemas.microsoft.com/office/powerpoint/2010/main" val="288612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msa.ca.gov/disaster-medical-services-division-hospital-incident-command-system-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me…</a:t>
            </a:r>
          </a:p>
          <a:p>
            <a:endParaRPr lang="en-US" dirty="0" smtClean="0"/>
          </a:p>
          <a:p>
            <a:r>
              <a:rPr lang="en-US" dirty="0" smtClean="0"/>
              <a:t>35 yrs. at</a:t>
            </a:r>
            <a:r>
              <a:rPr lang="en-US" baseline="0" dirty="0" smtClean="0"/>
              <a:t> Community Hospital</a:t>
            </a:r>
          </a:p>
          <a:p>
            <a:endParaRPr lang="en-US" dirty="0" smtClean="0"/>
          </a:p>
          <a:p>
            <a:r>
              <a:rPr lang="en-US" dirty="0" smtClean="0"/>
              <a:t>26 years in Safety and EM</a:t>
            </a:r>
          </a:p>
          <a:p>
            <a:endParaRPr lang="en-US" dirty="0" smtClean="0"/>
          </a:p>
          <a:p>
            <a:r>
              <a:rPr lang="en-US" dirty="0" smtClean="0"/>
              <a:t>I went from 3 notebooks to having an assistant</a:t>
            </a:r>
            <a:r>
              <a:rPr lang="en-US" baseline="0" dirty="0" smtClean="0"/>
              <a:t> to adding 5 security staff. Emergency Management has mushroomed over the past years!</a:t>
            </a:r>
          </a:p>
          <a:p>
            <a:endParaRPr lang="en-US" baseline="0" dirty="0" smtClean="0"/>
          </a:p>
          <a:p>
            <a:r>
              <a:rPr lang="en-US" baseline="0" dirty="0" smtClean="0"/>
              <a:t>EM is my favorite job!</a:t>
            </a:r>
            <a:endParaRPr lang="en-US" dirty="0" smtClean="0"/>
          </a:p>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a:t>
            </a:fld>
            <a:endParaRPr lang="en-US"/>
          </a:p>
        </p:txBody>
      </p:sp>
    </p:spTree>
    <p:extLst>
      <p:ext uri="{BB962C8B-B14F-4D97-AF65-F5344CB8AC3E}">
        <p14:creationId xmlns:p14="http://schemas.microsoft.com/office/powerpoint/2010/main" val="308798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requires</a:t>
            </a:r>
            <a:r>
              <a:rPr lang="en-US" baseline="0" dirty="0" smtClean="0"/>
              <a:t> a different type of management</a:t>
            </a:r>
          </a:p>
          <a:p>
            <a:endParaRPr lang="en-US" baseline="0" dirty="0" smtClean="0"/>
          </a:p>
          <a:p>
            <a:r>
              <a:rPr lang="en-US" dirty="0" smtClean="0"/>
              <a:t>An internal emergency is one that directly involves the facility or is a threat</a:t>
            </a:r>
            <a:r>
              <a:rPr lang="en-US" baseline="0" dirty="0" smtClean="0"/>
              <a:t> to staff and patients that causes damage to the facility.</a:t>
            </a:r>
          </a:p>
          <a:p>
            <a:endParaRPr lang="en-US" baseline="0" dirty="0" smtClean="0"/>
          </a:p>
          <a:p>
            <a:r>
              <a:rPr lang="en-US" baseline="0" dirty="0" smtClean="0"/>
              <a:t>An external emergency is one that occurs outside of the facility and does not directly threaten the staff, patients and others inside the building. The indirect effect on the facility is the possibility of large numbers of casualties arriving for treatment.</a:t>
            </a:r>
          </a:p>
          <a:p>
            <a:endParaRPr lang="en-US" dirty="0"/>
          </a:p>
          <a:p>
            <a:r>
              <a:rPr lang="en-US" baseline="0" dirty="0" smtClean="0"/>
              <a:t>These</a:t>
            </a:r>
            <a:r>
              <a:rPr lang="en-US" dirty="0" smtClean="0"/>
              <a:t> emergencies may include, but are not limited to, care-related emergencies, equipment and power failures, interruptions in communication, including cyber-attacks, loss of a portion or all of a facility and interruptions in the normal supply of essentials such as water, food, or medical supplies.</a:t>
            </a:r>
          </a:p>
          <a:p>
            <a:endParaRPr lang="en-US" baseline="0" dirty="0"/>
          </a:p>
          <a:p>
            <a:r>
              <a:rPr lang="en-US" dirty="0" smtClean="0"/>
              <a:t>A 2019 CMS update specified that emerging infectious diseases such as Ebola and </a:t>
            </a:r>
            <a:r>
              <a:rPr lang="en-US" dirty="0" err="1" smtClean="0"/>
              <a:t>Zika</a:t>
            </a:r>
            <a:r>
              <a:rPr lang="en-US" dirty="0" smtClean="0"/>
              <a:t> viruses, be considered in the all hazard risk assessment.</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11</a:t>
            </a:fld>
            <a:endParaRPr lang="en-US"/>
          </a:p>
        </p:txBody>
      </p:sp>
    </p:spTree>
    <p:extLst>
      <p:ext uri="{BB962C8B-B14F-4D97-AF65-F5344CB8AC3E}">
        <p14:creationId xmlns:p14="http://schemas.microsoft.com/office/powerpoint/2010/main" val="291472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b="1" dirty="0" err="1" smtClean="0"/>
              <a:t>CoPs</a:t>
            </a:r>
            <a:r>
              <a:rPr lang="en-US" sz="1200" dirty="0" smtClean="0"/>
              <a:t>  and </a:t>
            </a:r>
            <a:r>
              <a:rPr lang="en-US" sz="1200" b="1" dirty="0" err="1" smtClean="0"/>
              <a:t>CfCs</a:t>
            </a:r>
            <a:r>
              <a:rPr lang="en-US" sz="1200" dirty="0" smtClean="0"/>
              <a:t> are health</a:t>
            </a:r>
            <a:r>
              <a:rPr lang="en-US" sz="1200" baseline="0" dirty="0" smtClean="0"/>
              <a:t> and safety regulations which must be met by Medicare and Medicaid – participating providers and suppliers.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They serve to protect individuals receiving services from those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Emergency Preparedness under this Final Rule is just one new COP/</a:t>
            </a:r>
            <a:r>
              <a:rPr lang="en-US" sz="1200" dirty="0" err="1" smtClean="0"/>
              <a:t>CfC</a:t>
            </a:r>
            <a:r>
              <a:rPr lang="en-US" sz="1200" dirty="0" smtClean="0"/>
              <a:t> of many that providers/supplies</a:t>
            </a:r>
            <a:r>
              <a:rPr lang="en-US" sz="1200" baseline="0" dirty="0" smtClean="0"/>
              <a:t> must meet for Medicare Participation.</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CMS is quite clear that compliance must be 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3547DE0D-F6A2-4023-8B82-D6DA79D800C4}" type="slidenum">
              <a:rPr lang="en-US" smtClean="0"/>
              <a:t>12</a:t>
            </a:fld>
            <a:endParaRPr lang="en-US"/>
          </a:p>
        </p:txBody>
      </p:sp>
    </p:spTree>
    <p:extLst>
      <p:ext uri="{BB962C8B-B14F-4D97-AF65-F5344CB8AC3E}">
        <p14:creationId xmlns:p14="http://schemas.microsoft.com/office/powerpoint/2010/main" val="223074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CMS preparedness rule establishes national emergency preparedness requirements to ensure adequate planning</a:t>
            </a:r>
            <a:r>
              <a:rPr lang="en-US" baseline="0" dirty="0" smtClean="0"/>
              <a:t> for both natural and man-made disasters and coordination with federal, state, regional and local emergency preparedness systems.</a:t>
            </a:r>
          </a:p>
          <a:p>
            <a:endParaRPr lang="en-US" baseline="0" dirty="0" smtClean="0"/>
          </a:p>
          <a:p>
            <a:r>
              <a:rPr lang="en-US" sz="1200" kern="1200" dirty="0" smtClean="0">
                <a:solidFill>
                  <a:schemeClr val="tx1"/>
                </a:solidFill>
                <a:effectLst/>
                <a:latin typeface="+mn-lt"/>
                <a:ea typeface="+mn-ea"/>
                <a:cs typeface="+mn-cs"/>
              </a:rPr>
              <a:t>There are four core elements of the Emergency Preparedness Program and element of the plan must be reviewed and updated annually.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RISK ASSESSMENT AND PLANNING </a:t>
            </a:r>
            <a:r>
              <a:rPr lang="en-US" sz="1200" kern="1200" dirty="0" smtClean="0">
                <a:solidFill>
                  <a:schemeClr val="tx1"/>
                </a:solidFill>
                <a:effectLst/>
                <a:latin typeface="+mn-lt"/>
                <a:ea typeface="+mn-ea"/>
                <a:cs typeface="+mn-cs"/>
              </a:rPr>
              <a:t>– all providers must develop an emergency plan using all hazards approach, plan and identify in advance essential functions and who is responsible in a crisis.</a:t>
            </a:r>
          </a:p>
          <a:p>
            <a:r>
              <a:rPr lang="en-US" sz="1200" b="1" kern="1200" dirty="0" smtClean="0">
                <a:solidFill>
                  <a:schemeClr val="tx1"/>
                </a:solidFill>
                <a:effectLst/>
                <a:latin typeface="+mn-lt"/>
                <a:ea typeface="+mn-ea"/>
                <a:cs typeface="+mn-cs"/>
              </a:rPr>
              <a:t>POLICIES AND PROCEDURES </a:t>
            </a:r>
            <a:r>
              <a:rPr lang="en-US" sz="1200" kern="1200" dirty="0" smtClean="0">
                <a:solidFill>
                  <a:schemeClr val="tx1"/>
                </a:solidFill>
                <a:effectLst/>
                <a:latin typeface="+mn-lt"/>
                <a:ea typeface="+mn-ea"/>
                <a:cs typeface="+mn-cs"/>
              </a:rPr>
              <a:t>– developed based on the plan (e.g. medical documentation, evacuation or shelter in place)</a:t>
            </a:r>
          </a:p>
          <a:p>
            <a:r>
              <a:rPr lang="en-US" sz="1200" b="1" kern="1200" dirty="0" smtClean="0">
                <a:solidFill>
                  <a:schemeClr val="tx1"/>
                </a:solidFill>
                <a:effectLst/>
                <a:latin typeface="+mn-lt"/>
                <a:ea typeface="+mn-ea"/>
                <a:cs typeface="+mn-cs"/>
              </a:rPr>
              <a:t>COMMUNICATION PLAN </a:t>
            </a:r>
            <a:r>
              <a:rPr lang="en-US" sz="1200" kern="1200" dirty="0" smtClean="0">
                <a:solidFill>
                  <a:schemeClr val="tx1"/>
                </a:solidFill>
                <a:effectLst/>
                <a:latin typeface="+mn-lt"/>
                <a:ea typeface="+mn-ea"/>
                <a:cs typeface="+mn-cs"/>
              </a:rPr>
              <a:t>– alternate means of communication, provide info to local authorities sharing medical info, and providing occupancy information and ability to provide assistance to other facilities in the community.</a:t>
            </a:r>
          </a:p>
          <a:p>
            <a:r>
              <a:rPr lang="en-US" sz="1200" b="1" kern="1200" dirty="0" smtClean="0">
                <a:solidFill>
                  <a:schemeClr val="tx1"/>
                </a:solidFill>
                <a:effectLst/>
                <a:latin typeface="+mn-lt"/>
                <a:ea typeface="+mn-ea"/>
                <a:cs typeface="+mn-cs"/>
              </a:rPr>
              <a:t>TRAINING AND TESTING PROGRAM </a:t>
            </a:r>
            <a:r>
              <a:rPr lang="en-US" sz="1200" kern="1200" dirty="0" smtClean="0">
                <a:solidFill>
                  <a:schemeClr val="tx1"/>
                </a:solidFill>
                <a:effectLst/>
                <a:latin typeface="+mn-lt"/>
                <a:ea typeface="+mn-ea"/>
                <a:cs typeface="+mn-cs"/>
              </a:rPr>
              <a:t>– train staff and test the plan through drills</a:t>
            </a:r>
          </a:p>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13</a:t>
            </a:fld>
            <a:endParaRPr lang="en-US"/>
          </a:p>
        </p:txBody>
      </p:sp>
    </p:spTree>
    <p:extLst>
      <p:ext uri="{BB962C8B-B14F-4D97-AF65-F5344CB8AC3E}">
        <p14:creationId xmlns:p14="http://schemas.microsoft.com/office/powerpoint/2010/main" val="428052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vary by provider type.</a:t>
            </a:r>
          </a:p>
          <a:p>
            <a:endParaRPr lang="en-US" dirty="0" smtClean="0"/>
          </a:p>
          <a:p>
            <a:r>
              <a:rPr lang="en-US" dirty="0" smtClean="0"/>
              <a:t>Outpatient</a:t>
            </a:r>
            <a:r>
              <a:rPr lang="en-US" baseline="0" dirty="0" smtClean="0"/>
              <a:t> providers would not be required to have policies and procedure for the provision of subsistence needs.</a:t>
            </a:r>
          </a:p>
          <a:p>
            <a:endParaRPr lang="en-US" baseline="0" dirty="0" smtClean="0"/>
          </a:p>
          <a:p>
            <a:r>
              <a:rPr lang="en-US" baseline="0" dirty="0" smtClean="0"/>
              <a:t>Home Health agencies and Hospices required to inform officials of patients in need of evacuation.</a:t>
            </a:r>
          </a:p>
          <a:p>
            <a:endParaRPr lang="en-US" baseline="0" dirty="0" smtClean="0"/>
          </a:p>
          <a:p>
            <a:r>
              <a:rPr lang="en-US" dirty="0" smtClean="0"/>
              <a:t>Long-term</a:t>
            </a:r>
            <a:r>
              <a:rPr lang="en-US" baseline="0" dirty="0" smtClean="0"/>
              <a:t> care and psychiatric residential treatment facilities must share information from the emergency plan with residents and family member or representatives.</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14</a:t>
            </a:fld>
            <a:endParaRPr lang="en-US"/>
          </a:p>
        </p:txBody>
      </p:sp>
    </p:spTree>
    <p:extLst>
      <p:ext uri="{BB962C8B-B14F-4D97-AF65-F5344CB8AC3E}">
        <p14:creationId xmlns:p14="http://schemas.microsoft.com/office/powerpoint/2010/main" val="145448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tell you, it takes a team effort</a:t>
            </a:r>
            <a:r>
              <a:rPr lang="en-US" baseline="0" dirty="0" smtClean="0"/>
              <a:t> to be compliant!</a:t>
            </a:r>
          </a:p>
          <a:p>
            <a:endParaRPr lang="en-US" baseline="0" dirty="0" smtClean="0"/>
          </a:p>
          <a:p>
            <a:r>
              <a:rPr lang="en-US" baseline="0" dirty="0" smtClean="0"/>
              <a:t>Facilities, EVS, Infection Control, Nursing, Administration…I could list all of those who work in your facility.</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15</a:t>
            </a:fld>
            <a:endParaRPr lang="en-US"/>
          </a:p>
        </p:txBody>
      </p:sp>
    </p:spTree>
    <p:extLst>
      <p:ext uri="{BB962C8B-B14F-4D97-AF65-F5344CB8AC3E}">
        <p14:creationId xmlns:p14="http://schemas.microsoft.com/office/powerpoint/2010/main" val="139964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accomplished through the development</a:t>
            </a:r>
            <a:r>
              <a:rPr lang="en-US" baseline="0" dirty="0" smtClean="0"/>
              <a:t> of regional healthcare coalitions (HCCs) that incentivize diverse and often competitive health care organizations with differing priorities and objectives to work together.</a:t>
            </a:r>
          </a:p>
          <a:p>
            <a:endParaRPr lang="en-US" baseline="0" dirty="0" smtClean="0"/>
          </a:p>
          <a:p>
            <a:r>
              <a:rPr lang="en-US" baseline="0" dirty="0" smtClean="0"/>
              <a:t>HPP anticipates that health care entities that have not previously engaged in community preparedness will seek to do so through participation in HCCs.</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16</a:t>
            </a:fld>
            <a:endParaRPr lang="en-US"/>
          </a:p>
        </p:txBody>
      </p:sp>
    </p:spTree>
    <p:extLst>
      <p:ext uri="{BB962C8B-B14F-4D97-AF65-F5344CB8AC3E}">
        <p14:creationId xmlns:p14="http://schemas.microsoft.com/office/powerpoint/2010/main" val="1234491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 Preparedness</a:t>
            </a:r>
            <a:r>
              <a:rPr lang="en-US" baseline="0" dirty="0" smtClean="0"/>
              <a:t> Programs invest in regional healthcare preparedness, response and recovery capabilities through Healthcare Coalitions.</a:t>
            </a:r>
          </a:p>
          <a:p>
            <a:endParaRPr lang="en-US" baseline="0" dirty="0" smtClean="0"/>
          </a:p>
          <a:p>
            <a:r>
              <a:rPr lang="en-US" baseline="0" dirty="0" smtClean="0"/>
              <a:t>The CMS rule offers HCCs and newly engaged providers a tremendous opportunity to achieve greater organizational and community effectiveness and financial sustainability through a more inclusive preparedness community.</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17</a:t>
            </a:fld>
            <a:endParaRPr lang="en-US"/>
          </a:p>
        </p:txBody>
      </p:sp>
    </p:spTree>
    <p:extLst>
      <p:ext uri="{BB962C8B-B14F-4D97-AF65-F5344CB8AC3E}">
        <p14:creationId xmlns:p14="http://schemas.microsoft.com/office/powerpoint/2010/main" val="1098940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over 26,000 healthcare</a:t>
            </a:r>
            <a:r>
              <a:rPr lang="en-US" baseline="0" dirty="0" smtClean="0"/>
              <a:t> organizations already engaged in community preparedness through HCCs may already meet or exceed the baseline of preparedness in the CMS rule, HCCs will also function as an accessible source of preparedness and response best practices as newly engaged provider types adapt to the new requirements</a:t>
            </a:r>
            <a:r>
              <a:rPr lang="en-US" baseline="0" dirty="0" smtClean="0"/>
              <a:t>.</a:t>
            </a:r>
          </a:p>
          <a:p>
            <a:endParaRPr lang="en-US" baseline="0" dirty="0" smtClean="0"/>
          </a:p>
          <a:p>
            <a:r>
              <a:rPr lang="en-US" dirty="0" smtClean="0"/>
              <a:t>“Health care coalitions (HCCs) are groups of individual healthcare and response organizations – such as hospitals, EMS providers, emergency management organizations, public health agencies, and more – working in a defined geographic location to prepare for and respond to disasters and emergencies. </a:t>
            </a:r>
          </a:p>
          <a:p>
            <a:endParaRPr lang="en-US" dirty="0" smtClean="0"/>
          </a:p>
          <a:p>
            <a:r>
              <a:rPr lang="en-US" dirty="0" smtClean="0"/>
              <a:t>HCCs collaborate to ensure each member has what it needs to respond to emergencies and planned events, including medical equipment and supplies, real-time information, communication systems, and educated and trained health care personnel.” - U.S. Department of Health and Human Services, Office of the Assistant Secretary for Preparedness and Response</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18</a:t>
            </a:fld>
            <a:endParaRPr lang="en-US"/>
          </a:p>
        </p:txBody>
      </p:sp>
    </p:spTree>
    <p:extLst>
      <p:ext uri="{BB962C8B-B14F-4D97-AF65-F5344CB8AC3E}">
        <p14:creationId xmlns:p14="http://schemas.microsoft.com/office/powerpoint/2010/main" val="3107123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Incident Command System (ICS) was created in response to a series of destructive wildfires in southern California in 1970. National, state, and local emergency responders required a tool to effectively provide command and control functions while coordinating the efforts of many individual agencies and departments working together to stabilize a disaster, while protecting life, property and the environment.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Incident Command System has evolved over the years, and has taken on a specific meaning for hospitals and health care systems in the form of the </a:t>
            </a:r>
            <a:r>
              <a:rPr lang="en-US" sz="1200" b="0" i="0" u="sng" kern="1200" dirty="0" smtClean="0">
                <a:solidFill>
                  <a:schemeClr val="tx1"/>
                </a:solidFill>
                <a:effectLst/>
                <a:latin typeface="+mn-lt"/>
                <a:ea typeface="+mn-ea"/>
                <a:cs typeface="+mn-cs"/>
                <a:hlinkClick r:id="rId3"/>
              </a:rPr>
              <a:t>Hospital Incident Command System (HICS)</a:t>
            </a:r>
            <a:r>
              <a:rPr lang="en-US" sz="1200" b="0" i="0" kern="1200" dirty="0" smtClean="0">
                <a:solidFill>
                  <a:schemeClr val="tx1"/>
                </a:solidFill>
                <a:effectLst/>
                <a:latin typeface="+mn-lt"/>
                <a:ea typeface="+mn-ea"/>
                <a:cs typeface="+mn-cs"/>
              </a:rPr>
              <a:t>. While HICS provides a prescriptive model for implementation, hospitals have tailored the conventional methodology of the Incident Command System in most case to fit their specific needs.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HICS is an incident management system based on principles of the Incident Command System (ICS), which assists hospitals and healthcare organizations in improving their emergency management </a:t>
            </a:r>
            <a:r>
              <a:rPr lang="en-US" sz="1200" b="1" i="0" kern="1200" dirty="0" smtClean="0">
                <a:solidFill>
                  <a:schemeClr val="tx1"/>
                </a:solidFill>
                <a:effectLst/>
                <a:latin typeface="+mn-lt"/>
                <a:ea typeface="+mn-ea"/>
                <a:cs typeface="+mn-cs"/>
              </a:rPr>
              <a:t>planning</a:t>
            </a:r>
            <a:r>
              <a:rPr lang="en-US" sz="1200" b="0" i="0" kern="1200" dirty="0" smtClean="0">
                <a:solidFill>
                  <a:schemeClr val="tx1"/>
                </a:solidFill>
                <a:effectLst/>
                <a:latin typeface="+mn-lt"/>
                <a:ea typeface="+mn-ea"/>
                <a:cs typeface="+mn-cs"/>
              </a:rPr>
              <a:t>, response, and recovery capabilities for unplanned and planned events.</a:t>
            </a:r>
            <a:endParaRPr lang="en-US" dirty="0"/>
          </a:p>
        </p:txBody>
      </p:sp>
      <p:sp>
        <p:nvSpPr>
          <p:cNvPr id="4" name="Slide Number Placeholder 3"/>
          <p:cNvSpPr>
            <a:spLocks noGrp="1"/>
          </p:cNvSpPr>
          <p:nvPr>
            <p:ph type="sldNum" sz="quarter" idx="10"/>
          </p:nvPr>
        </p:nvSpPr>
        <p:spPr/>
        <p:txBody>
          <a:bodyPr/>
          <a:lstStyle/>
          <a:p>
            <a:fld id="{F9E43C82-EF9A-477F-A1A4-BAF30243FC4A}" type="slidenum">
              <a:rPr lang="en-US" smtClean="0"/>
              <a:pPr/>
              <a:t>19</a:t>
            </a:fld>
            <a:endParaRPr lang="en-US" dirty="0"/>
          </a:p>
        </p:txBody>
      </p:sp>
    </p:spTree>
    <p:extLst>
      <p:ext uri="{BB962C8B-B14F-4D97-AF65-F5344CB8AC3E}">
        <p14:creationId xmlns:p14="http://schemas.microsoft.com/office/powerpoint/2010/main" val="227267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endParaRPr lang="en-US" altLang="en-US" sz="1200" b="0" i="0" dirty="0" smtClean="0">
              <a:latin typeface="Tahoma" panose="020B060403050404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smtClean="0">
                <a:latin typeface="+mn-lt"/>
                <a:ea typeface="ＭＳ Ｐゴシック" panose="020B0600070205080204" pitchFamily="34" charset="-128"/>
              </a:rPr>
              <a:t>Incident Commander is the one position that is always activated. It may be the only position that is activated, as you only need to activate the position(s) needed.</a:t>
            </a:r>
          </a:p>
          <a:p>
            <a:pPr eaLnBrk="1" hangingPunct="1">
              <a:buFontTx/>
              <a:buNone/>
            </a:pPr>
            <a:endParaRPr lang="en-US" altLang="en-US" sz="1200" b="0" i="0" dirty="0" smtClean="0">
              <a:latin typeface="+mn-lt"/>
              <a:ea typeface="ＭＳ Ｐゴシック" panose="020B0600070205080204" pitchFamily="34" charset="-128"/>
            </a:endParaRPr>
          </a:p>
          <a:p>
            <a:pPr eaLnBrk="1" hangingPunct="1">
              <a:buFontTx/>
              <a:buNone/>
            </a:pPr>
            <a:r>
              <a:rPr lang="en-US" altLang="en-US" sz="1200" b="0" i="0" dirty="0" smtClean="0">
                <a:latin typeface="+mn-lt"/>
                <a:ea typeface="ＭＳ Ｐゴシック" panose="020B0600070205080204" pitchFamily="34" charset="-128"/>
              </a:rPr>
              <a:t>The hospital incident command structure is the only one with the Medical/Technical Specialist</a:t>
            </a:r>
          </a:p>
          <a:p>
            <a:pPr eaLnBrk="1" hangingPunct="1">
              <a:buFontTx/>
              <a:buNone/>
            </a:pPr>
            <a:endParaRPr lang="en-US" altLang="en-US" sz="1200" b="0" i="0" dirty="0" smtClean="0">
              <a:latin typeface="+mn-lt"/>
              <a:ea typeface="ＭＳ Ｐゴシック" panose="020B0600070205080204" pitchFamily="34" charset="-128"/>
            </a:endParaRPr>
          </a:p>
          <a:p>
            <a:pPr eaLnBrk="1" hangingPunct="1">
              <a:buFontTx/>
              <a:buNone/>
            </a:pPr>
            <a:r>
              <a:rPr lang="en-US" altLang="en-US" sz="1200" b="0" i="0" dirty="0" smtClean="0">
                <a:latin typeface="+mn-lt"/>
                <a:ea typeface="ＭＳ Ｐゴシック" panose="020B0600070205080204" pitchFamily="34" charset="-128"/>
              </a:rPr>
              <a:t>The 4 Chief Sections are considered functional groups.  </a:t>
            </a:r>
          </a:p>
          <a:p>
            <a:pPr eaLnBrk="1" hangingPunct="1">
              <a:buFontTx/>
              <a:buNone/>
            </a:pPr>
            <a:endParaRPr lang="en-US" altLang="en-US" sz="1200" b="0" i="0" dirty="0" smtClean="0">
              <a:latin typeface="+mn-lt"/>
              <a:ea typeface="ＭＳ Ｐゴシック" panose="020B0600070205080204" pitchFamily="34" charset="-128"/>
            </a:endParaRPr>
          </a:p>
          <a:p>
            <a:pPr eaLnBrk="1" hangingPunct="1">
              <a:buFontTx/>
              <a:buChar char="•"/>
            </a:pPr>
            <a:r>
              <a:rPr lang="en-US" altLang="en-US" sz="1200" b="0" i="0" dirty="0" smtClean="0">
                <a:latin typeface="+mn-lt"/>
                <a:ea typeface="ＭＳ Ｐゴシック" panose="020B0600070205080204" pitchFamily="34" charset="-128"/>
              </a:rPr>
              <a:t> Only the positions that are needed based on the situation should be activated</a:t>
            </a:r>
          </a:p>
          <a:p>
            <a:pPr eaLnBrk="1" hangingPunct="1">
              <a:buFontTx/>
              <a:buNone/>
            </a:pPr>
            <a:endParaRPr lang="en-US" altLang="en-US" sz="1200" b="0" i="0" dirty="0" smtClean="0">
              <a:latin typeface="+mn-lt"/>
              <a:ea typeface="ＭＳ Ｐゴシック" panose="020B0600070205080204" pitchFamily="34" charset="-128"/>
            </a:endParaRPr>
          </a:p>
          <a:p>
            <a:pPr eaLnBrk="1" hangingPunct="1">
              <a:buFontTx/>
              <a:buNone/>
            </a:pPr>
            <a:r>
              <a:rPr lang="en-US" altLang="en-US" sz="1200" b="0" i="0" dirty="0" smtClean="0">
                <a:latin typeface="+mn-lt"/>
                <a:ea typeface="ＭＳ Ｐゴシック" panose="020B0600070205080204" pitchFamily="34" charset="-128"/>
              </a:rPr>
              <a:t>Operations</a:t>
            </a:r>
            <a:r>
              <a:rPr lang="en-US" altLang="en-US" sz="1200" b="0" i="0" baseline="0" dirty="0" smtClean="0">
                <a:latin typeface="+mn-lt"/>
                <a:ea typeface="ＭＳ Ｐゴシック" panose="020B0600070205080204" pitchFamily="34" charset="-128"/>
              </a:rPr>
              <a:t> section: DOERS – Boots on the ground – Largest group</a:t>
            </a:r>
          </a:p>
          <a:p>
            <a:pPr eaLnBrk="1" hangingPunct="1">
              <a:buFontTx/>
              <a:buNone/>
            </a:pPr>
            <a:endParaRPr lang="en-US" altLang="en-US" sz="1200" b="0" i="0" baseline="0" dirty="0" smtClean="0">
              <a:latin typeface="+mn-lt"/>
              <a:ea typeface="ＭＳ Ｐゴシック" panose="020B0600070205080204" pitchFamily="34" charset="-128"/>
            </a:endParaRPr>
          </a:p>
          <a:p>
            <a:pPr eaLnBrk="1" hangingPunct="1">
              <a:buFontTx/>
              <a:buNone/>
            </a:pPr>
            <a:r>
              <a:rPr lang="en-US" altLang="en-US" sz="1200" b="0" i="0" baseline="0" dirty="0" smtClean="0">
                <a:latin typeface="+mn-lt"/>
                <a:ea typeface="ＭＳ Ｐゴシック" panose="020B0600070205080204" pitchFamily="34" charset="-128"/>
              </a:rPr>
              <a:t>Planning: </a:t>
            </a:r>
            <a:r>
              <a:rPr lang="en-US" altLang="ja-JP" sz="1200" b="0" i="0" kern="1200" baseline="0" dirty="0" smtClean="0">
                <a:solidFill>
                  <a:schemeClr val="tx1"/>
                </a:solidFill>
                <a:latin typeface="+mn-lt"/>
                <a:ea typeface="ＭＳ Ｐゴシック" panose="020B0600070205080204" pitchFamily="34" charset="-128"/>
                <a:cs typeface="+mn-cs"/>
              </a:rPr>
              <a:t>Brains – </a:t>
            </a:r>
            <a:r>
              <a:rPr lang="ja-JP" altLang="en-US" sz="1200" b="0" i="0" kern="1200" baseline="0" dirty="0" smtClean="0">
                <a:solidFill>
                  <a:schemeClr val="tx1"/>
                </a:solidFill>
                <a:latin typeface="+mn-lt"/>
                <a:ea typeface="ＭＳ Ｐゴシック" panose="020B0600070205080204" pitchFamily="34" charset="-128"/>
                <a:cs typeface="+mn-cs"/>
              </a:rPr>
              <a:t>“</a:t>
            </a:r>
            <a:r>
              <a:rPr lang="en-US" altLang="ja-JP" sz="1200" b="0" i="0" kern="1200" baseline="0" dirty="0" smtClean="0">
                <a:solidFill>
                  <a:schemeClr val="tx1"/>
                </a:solidFill>
                <a:latin typeface="+mn-lt"/>
                <a:ea typeface="ＭＳ Ｐゴシック" panose="020B0600070205080204" pitchFamily="34" charset="-128"/>
                <a:cs typeface="+mn-cs"/>
              </a:rPr>
              <a:t>Thinkers</a:t>
            </a:r>
            <a:r>
              <a:rPr lang="ja-JP" altLang="en-US" sz="1200" b="0" i="0" kern="1200" baseline="0" dirty="0" smtClean="0">
                <a:solidFill>
                  <a:schemeClr val="tx1"/>
                </a:solidFill>
                <a:latin typeface="+mn-lt"/>
                <a:ea typeface="ＭＳ Ｐゴシック" panose="020B0600070205080204" pitchFamily="34" charset="-128"/>
                <a:cs typeface="+mn-cs"/>
              </a:rPr>
              <a:t>”</a:t>
            </a:r>
            <a:r>
              <a:rPr lang="en-US" altLang="ja-JP" sz="1200" b="0" i="0" kern="1200" baseline="0" dirty="0" smtClean="0">
                <a:solidFill>
                  <a:schemeClr val="tx1"/>
                </a:solidFill>
                <a:latin typeface="+mn-lt"/>
                <a:ea typeface="ＭＳ Ｐゴシック" panose="020B0600070205080204" pitchFamily="34" charset="-128"/>
                <a:cs typeface="+mn-cs"/>
              </a:rPr>
              <a:t> – they are the keepers of the information, track and document the event. </a:t>
            </a:r>
          </a:p>
          <a:p>
            <a:pPr eaLnBrk="1" hangingPunct="1">
              <a:buFontTx/>
              <a:buNone/>
            </a:pPr>
            <a:endParaRPr lang="en-US" altLang="en-US" sz="1200" b="0" i="0" kern="1200" baseline="0" dirty="0" smtClean="0">
              <a:solidFill>
                <a:schemeClr val="tx1"/>
              </a:solidFill>
              <a:latin typeface="+mn-lt"/>
              <a:ea typeface="ＭＳ Ｐゴシック" panose="020B0600070205080204" pitchFamily="34" charset="-128"/>
              <a:cs typeface="+mn-cs"/>
            </a:endParaRPr>
          </a:p>
          <a:p>
            <a:pPr eaLnBrk="1" hangingPunct="1">
              <a:buFontTx/>
              <a:buNone/>
            </a:pPr>
            <a:r>
              <a:rPr lang="en-US" altLang="en-US" sz="1200" b="0" i="0" baseline="0" dirty="0" smtClean="0">
                <a:latin typeface="+mn-lt"/>
                <a:ea typeface="ＭＳ Ｐゴシック" panose="020B0600070205080204" pitchFamily="34" charset="-128"/>
              </a:rPr>
              <a:t>Logistics: UPS of the organization *get supplies, staff and stuff</a:t>
            </a:r>
          </a:p>
          <a:p>
            <a:pPr eaLnBrk="1" hangingPunct="1">
              <a:buFontTx/>
              <a:buNone/>
            </a:pPr>
            <a:endParaRPr lang="en-US" altLang="en-US" sz="1200" b="0" i="0" baseline="0" dirty="0" smtClean="0">
              <a:latin typeface="+mn-lt"/>
              <a:ea typeface="ＭＳ Ｐゴシック" panose="020B0600070205080204" pitchFamily="34" charset="-128"/>
            </a:endParaRPr>
          </a:p>
          <a:p>
            <a:pPr eaLnBrk="1" hangingPunct="1">
              <a:buFontTx/>
              <a:buNone/>
            </a:pPr>
            <a:r>
              <a:rPr lang="en-US" altLang="en-US" sz="1200" b="0" i="0" baseline="0" dirty="0" smtClean="0">
                <a:latin typeface="+mn-lt"/>
                <a:ea typeface="ＭＳ Ｐゴシック" panose="020B0600070205080204" pitchFamily="34" charset="-128"/>
              </a:rPr>
              <a:t>Finance: Keep track of all costs of an event (COVID-any expenses from this event were tracked by the CFO/accounting)</a:t>
            </a:r>
          </a:p>
        </p:txBody>
      </p:sp>
      <p:sp>
        <p:nvSpPr>
          <p:cNvPr id="4" name="Slide Number Placeholder 3"/>
          <p:cNvSpPr>
            <a:spLocks noGrp="1"/>
          </p:cNvSpPr>
          <p:nvPr>
            <p:ph type="sldNum" sz="quarter" idx="10"/>
          </p:nvPr>
        </p:nvSpPr>
        <p:spPr/>
        <p:txBody>
          <a:bodyPr/>
          <a:lstStyle/>
          <a:p>
            <a:fld id="{3547DE0D-F6A2-4023-8B82-D6DA79D800C4}" type="slidenum">
              <a:rPr lang="en-US" smtClean="0"/>
              <a:t>20</a:t>
            </a:fld>
            <a:endParaRPr lang="en-US"/>
          </a:p>
        </p:txBody>
      </p:sp>
    </p:spTree>
    <p:extLst>
      <p:ext uri="{BB962C8B-B14F-4D97-AF65-F5344CB8AC3E}">
        <p14:creationId xmlns:p14="http://schemas.microsoft.com/office/powerpoint/2010/main" val="395021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2</a:t>
            </a:fld>
            <a:endParaRPr lang="en-US"/>
          </a:p>
        </p:txBody>
      </p:sp>
    </p:spTree>
    <p:extLst>
      <p:ext uri="{BB962C8B-B14F-4D97-AF65-F5344CB8AC3E}">
        <p14:creationId xmlns:p14="http://schemas.microsoft.com/office/powerpoint/2010/main" val="3854952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many different threats or hazards out there. The probability that a specific hazard will impact your business is hard to determine. That’s why it’s important to consider many different threats and hazards and the likelihood they will occur.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may include, but are not limited to, care-related emergencies, equipment</a:t>
            </a:r>
            <a:r>
              <a:rPr lang="en-US" sz="1200" b="0" i="0" kern="1200" baseline="0" dirty="0" smtClean="0">
                <a:solidFill>
                  <a:schemeClr val="tx1"/>
                </a:solidFill>
                <a:effectLst/>
                <a:latin typeface="+mn-lt"/>
                <a:ea typeface="+mn-ea"/>
                <a:cs typeface="+mn-cs"/>
              </a:rPr>
              <a:t> and power failures, interruptions in communications, including cyber-attacks, loss of a portion or all of a facility, and interruptions in the normal supply of essentials such as water and food.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Facilities should continuously reassess their emergency readiness plans. All facets of planning must be re-examined; most importantly, coordination with local emergency planning agencies in surrounding communities as well as communications with local and state public health should be enhanced.</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47DE0D-F6A2-4023-8B82-D6DA79D800C4}" type="slidenum">
              <a:rPr lang="en-US" smtClean="0"/>
              <a:t>21</a:t>
            </a:fld>
            <a:endParaRPr lang="en-US"/>
          </a:p>
        </p:txBody>
      </p:sp>
    </p:spTree>
    <p:extLst>
      <p:ext uri="{BB962C8B-B14F-4D97-AF65-F5344CB8AC3E}">
        <p14:creationId xmlns:p14="http://schemas.microsoft.com/office/powerpoint/2010/main" val="5393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Preparedness: Policies/procedures (based on the HVA), conducting education,</a:t>
            </a:r>
            <a:r>
              <a:rPr lang="en-US" baseline="0" dirty="0" smtClean="0"/>
              <a:t> </a:t>
            </a:r>
            <a:r>
              <a:rPr lang="en-US" dirty="0" smtClean="0"/>
              <a:t>training</a:t>
            </a:r>
            <a:r>
              <a:rPr lang="en-US" baseline="0" dirty="0" smtClean="0"/>
              <a:t> and exercises, community outreach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Mitigation: Education, hazard vulnerability assessment, improved</a:t>
            </a:r>
            <a:r>
              <a:rPr lang="en-US" baseline="0" dirty="0" smtClean="0"/>
              <a:t> infrastructure</a:t>
            </a:r>
          </a:p>
          <a:p>
            <a:endParaRPr lang="en-US" baseline="0" dirty="0" smtClean="0"/>
          </a:p>
          <a:p>
            <a:r>
              <a:rPr lang="en-US" baseline="0" dirty="0" smtClean="0"/>
              <a:t>Response: Activation of the Hospital Incident Command, Evacuation (internal [relocation] or evacuation, mass care</a:t>
            </a:r>
          </a:p>
          <a:p>
            <a:endParaRPr lang="en-US" baseline="0" dirty="0" smtClean="0"/>
          </a:p>
          <a:p>
            <a:r>
              <a:rPr lang="en-US" baseline="0" dirty="0" smtClean="0"/>
              <a:t>Recovery: Returning to normal operations – “all clear”, restock supplies, debris management</a:t>
            </a:r>
          </a:p>
          <a:p>
            <a:endParaRPr lang="en-US" baseline="0" dirty="0" smtClean="0"/>
          </a:p>
          <a:p>
            <a:r>
              <a:rPr lang="en-US" baseline="0" dirty="0" smtClean="0"/>
              <a:t>Disaster Management does not avert or eliminate the threats; instead, it focuses on creating plans to decrease the effect of disasters.</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22</a:t>
            </a:fld>
            <a:endParaRPr lang="en-US"/>
          </a:p>
        </p:txBody>
      </p:sp>
    </p:spTree>
    <p:extLst>
      <p:ext uri="{BB962C8B-B14F-4D97-AF65-F5344CB8AC3E}">
        <p14:creationId xmlns:p14="http://schemas.microsoft.com/office/powerpoint/2010/main" val="480943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hazard vulnerability analysis</a:t>
            </a:r>
            <a:r>
              <a:rPr lang="en-US" sz="1200" b="0" i="0" kern="1200" dirty="0" smtClean="0">
                <a:solidFill>
                  <a:schemeClr val="tx1"/>
                </a:solidFill>
                <a:effectLst/>
                <a:latin typeface="+mn-lt"/>
                <a:ea typeface="+mn-ea"/>
                <a:cs typeface="+mn-cs"/>
              </a:rPr>
              <a:t> is a process for identifying the hospital's highest </a:t>
            </a:r>
            <a:r>
              <a:rPr lang="en-US" sz="1200" b="1" i="0" kern="1200" dirty="0" smtClean="0">
                <a:solidFill>
                  <a:schemeClr val="tx1"/>
                </a:solidFill>
                <a:effectLst/>
                <a:latin typeface="+mn-lt"/>
                <a:ea typeface="+mn-ea"/>
                <a:cs typeface="+mn-cs"/>
              </a:rPr>
              <a:t>vulnerabilities</a:t>
            </a:r>
            <a:r>
              <a:rPr lang="en-US" sz="1200" b="0" i="0" kern="1200" dirty="0" smtClean="0">
                <a:solidFill>
                  <a:schemeClr val="tx1"/>
                </a:solidFill>
                <a:effectLst/>
                <a:latin typeface="+mn-lt"/>
                <a:ea typeface="+mn-ea"/>
                <a:cs typeface="+mn-cs"/>
              </a:rPr>
              <a:t> to natural and man-made </a:t>
            </a:r>
            <a:r>
              <a:rPr lang="en-US" sz="1200" b="1" i="0" kern="1200" dirty="0" smtClean="0">
                <a:solidFill>
                  <a:schemeClr val="tx1"/>
                </a:solidFill>
                <a:effectLst/>
                <a:latin typeface="+mn-lt"/>
                <a:ea typeface="+mn-ea"/>
                <a:cs typeface="+mn-cs"/>
              </a:rPr>
              <a:t>hazards</a:t>
            </a:r>
            <a:r>
              <a:rPr lang="en-US" sz="1200" b="0" i="0" kern="1200" dirty="0" smtClean="0">
                <a:solidFill>
                  <a:schemeClr val="tx1"/>
                </a:solidFill>
                <a:effectLst/>
                <a:latin typeface="+mn-lt"/>
                <a:ea typeface="+mn-ea"/>
                <a:cs typeface="+mn-cs"/>
              </a:rPr>
              <a:t> and the direct and indirect effect these </a:t>
            </a:r>
            <a:r>
              <a:rPr lang="en-US" sz="1200" b="1" i="0" kern="1200" dirty="0" smtClean="0">
                <a:solidFill>
                  <a:schemeClr val="tx1"/>
                </a:solidFill>
                <a:effectLst/>
                <a:latin typeface="+mn-lt"/>
                <a:ea typeface="+mn-ea"/>
                <a:cs typeface="+mn-cs"/>
              </a:rPr>
              <a:t>hazards</a:t>
            </a:r>
            <a:r>
              <a:rPr lang="en-US" sz="1200" b="0" i="0" kern="1200" dirty="0" smtClean="0">
                <a:solidFill>
                  <a:schemeClr val="tx1"/>
                </a:solidFill>
                <a:effectLst/>
                <a:latin typeface="+mn-lt"/>
                <a:ea typeface="+mn-ea"/>
                <a:cs typeface="+mn-cs"/>
              </a:rPr>
              <a:t> may have on the hospital and community.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Hospitals should develop specific mitigation and event specific response plans for the top 3 to 5 hazards they have identified, and should emphasize training and exercises around responding to those hazards.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Natural</a:t>
            </a:r>
          </a:p>
          <a:p>
            <a:r>
              <a:rPr lang="en-US" sz="1200" b="0" i="0" kern="1200" dirty="0" smtClean="0">
                <a:solidFill>
                  <a:schemeClr val="tx1"/>
                </a:solidFill>
                <a:effectLst/>
                <a:latin typeface="+mn-lt"/>
                <a:ea typeface="+mn-ea"/>
                <a:cs typeface="+mn-cs"/>
              </a:rPr>
              <a:t>Technological</a:t>
            </a:r>
          </a:p>
          <a:p>
            <a:r>
              <a:rPr lang="en-US" sz="1200" b="0" i="0" kern="1200" dirty="0" smtClean="0">
                <a:solidFill>
                  <a:schemeClr val="tx1"/>
                </a:solidFill>
                <a:effectLst/>
                <a:latin typeface="+mn-lt"/>
                <a:ea typeface="+mn-ea"/>
                <a:cs typeface="+mn-cs"/>
              </a:rPr>
              <a:t>Human Events</a:t>
            </a:r>
          </a:p>
          <a:p>
            <a:r>
              <a:rPr lang="en-US" sz="1200" b="0" i="0" kern="1200" dirty="0" smtClean="0">
                <a:solidFill>
                  <a:schemeClr val="tx1"/>
                </a:solidFill>
                <a:effectLst/>
                <a:latin typeface="+mn-lt"/>
                <a:ea typeface="+mn-ea"/>
                <a:cs typeface="+mn-cs"/>
              </a:rPr>
              <a:t>HazMat Events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important to note that cities and counties are also required to prepare HVAs; the hospital HVA should consider hazards identified in the community plans that may impact the hospital. </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23</a:t>
            </a:fld>
            <a:endParaRPr lang="en-US"/>
          </a:p>
        </p:txBody>
      </p:sp>
    </p:spTree>
    <p:extLst>
      <p:ext uri="{BB962C8B-B14F-4D97-AF65-F5344CB8AC3E}">
        <p14:creationId xmlns:p14="http://schemas.microsoft.com/office/powerpoint/2010/main" val="1399323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0485" marR="5080" indent="0">
              <a:lnSpc>
                <a:spcPct val="110000"/>
              </a:lnSpc>
              <a:buFont typeface="Arial"/>
              <a:buNone/>
              <a:tabLst>
                <a:tab pos="355600" algn="l"/>
              </a:tabLst>
            </a:pPr>
            <a:r>
              <a:rPr lang="en-US" spc="-10" dirty="0" smtClean="0">
                <a:cs typeface="Arial"/>
              </a:rPr>
              <a:t>Facilities need</a:t>
            </a:r>
            <a:r>
              <a:rPr lang="en-US" spc="-10" baseline="0" dirty="0" smtClean="0">
                <a:cs typeface="Arial"/>
              </a:rPr>
              <a:t> to d</a:t>
            </a:r>
            <a:r>
              <a:rPr lang="en-US" spc="-10" dirty="0" smtClean="0">
                <a:cs typeface="Arial"/>
              </a:rPr>
              <a:t>evelop </a:t>
            </a:r>
            <a:r>
              <a:rPr lang="en-US" dirty="0" smtClean="0">
                <a:cs typeface="Arial"/>
              </a:rPr>
              <a:t>and </a:t>
            </a:r>
            <a:r>
              <a:rPr lang="en-US" spc="-5" dirty="0" smtClean="0">
                <a:cs typeface="Arial"/>
              </a:rPr>
              <a:t>implement </a:t>
            </a:r>
            <a:r>
              <a:rPr lang="en-US" dirty="0" smtClean="0">
                <a:cs typeface="Arial"/>
              </a:rPr>
              <a:t>policies and </a:t>
            </a:r>
            <a:r>
              <a:rPr lang="en-US" spc="-5" dirty="0" smtClean="0">
                <a:cs typeface="Arial"/>
              </a:rPr>
              <a:t>procedures based </a:t>
            </a:r>
            <a:r>
              <a:rPr lang="en-US" dirty="0" smtClean="0">
                <a:cs typeface="Arial"/>
              </a:rPr>
              <a:t>on the </a:t>
            </a:r>
            <a:r>
              <a:rPr lang="en-US" spc="-5" dirty="0" smtClean="0">
                <a:cs typeface="Arial"/>
              </a:rPr>
              <a:t>emergency </a:t>
            </a:r>
            <a:r>
              <a:rPr lang="en-US" dirty="0" smtClean="0">
                <a:cs typeface="Arial"/>
              </a:rPr>
              <a:t>plan, </a:t>
            </a:r>
            <a:r>
              <a:rPr lang="en-US" spc="-5" dirty="0" smtClean="0">
                <a:cs typeface="Arial"/>
              </a:rPr>
              <a:t>risk assessment, and communication</a:t>
            </a:r>
            <a:r>
              <a:rPr lang="en-US" spc="70" dirty="0" smtClean="0">
                <a:cs typeface="Arial"/>
              </a:rPr>
              <a:t> </a:t>
            </a:r>
            <a:r>
              <a:rPr lang="en-US" dirty="0" smtClean="0">
                <a:cs typeface="Arial"/>
              </a:rPr>
              <a:t>plan</a:t>
            </a:r>
          </a:p>
          <a:p>
            <a:pPr>
              <a:spcBef>
                <a:spcPts val="50"/>
              </a:spcBef>
            </a:pPr>
            <a:endParaRPr lang="en-US" dirty="0" smtClean="0">
              <a:cs typeface="Times New Roman"/>
            </a:endParaRPr>
          </a:p>
          <a:p>
            <a:pPr marL="355600" marR="615315" indent="-342900">
              <a:spcBef>
                <a:spcPts val="5"/>
              </a:spcBef>
              <a:buFont typeface="Arial"/>
              <a:buChar char="•"/>
              <a:tabLst>
                <a:tab pos="355600" algn="l"/>
              </a:tabLst>
            </a:pPr>
            <a:r>
              <a:rPr lang="en-US" dirty="0" smtClean="0">
                <a:cs typeface="Arial"/>
              </a:rPr>
              <a:t>Policies and </a:t>
            </a:r>
            <a:r>
              <a:rPr lang="en-US" spc="-5" dirty="0" smtClean="0">
                <a:cs typeface="Arial"/>
              </a:rPr>
              <a:t>procedures must address a range </a:t>
            </a:r>
            <a:r>
              <a:rPr lang="en-US" dirty="0" smtClean="0">
                <a:cs typeface="Arial"/>
              </a:rPr>
              <a:t>of </a:t>
            </a:r>
            <a:r>
              <a:rPr lang="en-US" spc="-5" dirty="0" smtClean="0">
                <a:cs typeface="Arial"/>
              </a:rPr>
              <a:t>issues  </a:t>
            </a:r>
            <a:r>
              <a:rPr lang="en-US" dirty="0" smtClean="0">
                <a:cs typeface="Arial"/>
              </a:rPr>
              <a:t>including:</a:t>
            </a:r>
          </a:p>
          <a:p>
            <a:pPr marL="812800" marR="615315" lvl="1" indent="-342900">
              <a:spcBef>
                <a:spcPts val="5"/>
              </a:spcBef>
              <a:buFont typeface="Arial"/>
              <a:buChar char="•"/>
              <a:tabLst>
                <a:tab pos="355600" algn="l"/>
              </a:tabLst>
            </a:pPr>
            <a:r>
              <a:rPr lang="en-US" spc="-5" dirty="0" smtClean="0">
                <a:solidFill>
                  <a:srgbClr val="0C0C0D"/>
                </a:solidFill>
                <a:cs typeface="Arial"/>
              </a:rPr>
              <a:t>Subsistence</a:t>
            </a:r>
            <a:r>
              <a:rPr lang="en-US" spc="-60" dirty="0" smtClean="0">
                <a:solidFill>
                  <a:srgbClr val="0C0C0D"/>
                </a:solidFill>
                <a:cs typeface="Arial"/>
              </a:rPr>
              <a:t> </a:t>
            </a:r>
            <a:r>
              <a:rPr lang="en-US" spc="-5" dirty="0" smtClean="0">
                <a:solidFill>
                  <a:srgbClr val="0C0C0D"/>
                </a:solidFill>
                <a:cs typeface="Arial"/>
              </a:rPr>
              <a:t>needs,</a:t>
            </a:r>
            <a:endParaRPr lang="en-US" dirty="0">
              <a:cs typeface="Arial"/>
            </a:endParaRPr>
          </a:p>
          <a:p>
            <a:pPr marL="812800" marR="615315" lvl="1" indent="-342900">
              <a:spcBef>
                <a:spcPts val="5"/>
              </a:spcBef>
              <a:buFont typeface="Arial"/>
              <a:buChar char="•"/>
              <a:tabLst>
                <a:tab pos="355600" algn="l"/>
              </a:tabLst>
            </a:pPr>
            <a:r>
              <a:rPr lang="en-US" spc="-5" dirty="0" smtClean="0">
                <a:solidFill>
                  <a:srgbClr val="0C0C0D"/>
                </a:solidFill>
                <a:cs typeface="Arial"/>
              </a:rPr>
              <a:t>Evacuation and shelter in place</a:t>
            </a:r>
            <a:r>
              <a:rPr lang="en-US" spc="-10" dirty="0" smtClean="0">
                <a:solidFill>
                  <a:srgbClr val="0C0C0D"/>
                </a:solidFill>
                <a:cs typeface="Arial"/>
              </a:rPr>
              <a:t> </a:t>
            </a:r>
            <a:r>
              <a:rPr lang="en-US" dirty="0" smtClean="0">
                <a:solidFill>
                  <a:srgbClr val="0C0C0D"/>
                </a:solidFill>
                <a:cs typeface="Arial"/>
              </a:rPr>
              <a:t>plans</a:t>
            </a:r>
          </a:p>
          <a:p>
            <a:pPr marL="812800" marR="615315" lvl="1" indent="-342900">
              <a:spcBef>
                <a:spcPts val="5"/>
              </a:spcBef>
              <a:buFont typeface="Arial"/>
              <a:buChar char="•"/>
              <a:tabLst>
                <a:tab pos="355600" algn="l"/>
              </a:tabLst>
            </a:pPr>
            <a:r>
              <a:rPr lang="en-US" spc="-10" dirty="0" smtClean="0">
                <a:solidFill>
                  <a:srgbClr val="0C0C0D"/>
                </a:solidFill>
                <a:cs typeface="Arial"/>
              </a:rPr>
              <a:t>Tracking </a:t>
            </a:r>
            <a:r>
              <a:rPr lang="en-US" spc="-5" dirty="0" smtClean="0">
                <a:solidFill>
                  <a:srgbClr val="0C0C0D"/>
                </a:solidFill>
                <a:cs typeface="Arial"/>
              </a:rPr>
              <a:t>patients and </a:t>
            </a:r>
            <a:r>
              <a:rPr lang="en-US" spc="-10" dirty="0" smtClean="0">
                <a:solidFill>
                  <a:srgbClr val="0C0C0D"/>
                </a:solidFill>
                <a:cs typeface="Arial"/>
              </a:rPr>
              <a:t>staff </a:t>
            </a:r>
            <a:r>
              <a:rPr lang="en-US" spc="-5" dirty="0" smtClean="0">
                <a:solidFill>
                  <a:srgbClr val="0C0C0D"/>
                </a:solidFill>
                <a:cs typeface="Arial"/>
              </a:rPr>
              <a:t>during an</a:t>
            </a:r>
            <a:r>
              <a:rPr lang="en-US" spc="100" dirty="0" smtClean="0">
                <a:solidFill>
                  <a:srgbClr val="0C0C0D"/>
                </a:solidFill>
                <a:cs typeface="Arial"/>
              </a:rPr>
              <a:t> </a:t>
            </a:r>
            <a:r>
              <a:rPr lang="en-US" spc="-20" dirty="0" smtClean="0">
                <a:solidFill>
                  <a:srgbClr val="0C0C0D"/>
                </a:solidFill>
                <a:cs typeface="Arial"/>
              </a:rPr>
              <a:t>emergency,</a:t>
            </a:r>
            <a:endParaRPr lang="en-US" dirty="0">
              <a:cs typeface="Arial"/>
            </a:endParaRPr>
          </a:p>
          <a:p>
            <a:pPr marL="812800" marR="615315" lvl="1" indent="-342900">
              <a:spcBef>
                <a:spcPts val="5"/>
              </a:spcBef>
              <a:buFont typeface="Arial"/>
              <a:buChar char="•"/>
              <a:tabLst>
                <a:tab pos="355600" algn="l"/>
              </a:tabLst>
            </a:pPr>
            <a:r>
              <a:rPr lang="en-US" spc="-5" dirty="0" smtClean="0">
                <a:solidFill>
                  <a:srgbClr val="0C0C0D"/>
                </a:solidFill>
                <a:cs typeface="Arial"/>
              </a:rPr>
              <a:t>Medical documentation,</a:t>
            </a:r>
            <a:r>
              <a:rPr lang="en-US" spc="-15" dirty="0" smtClean="0">
                <a:solidFill>
                  <a:srgbClr val="0C0C0D"/>
                </a:solidFill>
                <a:cs typeface="Arial"/>
              </a:rPr>
              <a:t> </a:t>
            </a:r>
            <a:r>
              <a:rPr lang="en-US" spc="-5" dirty="0" smtClean="0">
                <a:solidFill>
                  <a:srgbClr val="0C0C0D"/>
                </a:solidFill>
                <a:cs typeface="Arial"/>
              </a:rPr>
              <a:t>and;</a:t>
            </a:r>
            <a:endParaRPr lang="en-US" dirty="0">
              <a:cs typeface="Arial"/>
            </a:endParaRPr>
          </a:p>
          <a:p>
            <a:pPr marL="812800" marR="615315" lvl="1" indent="-342900">
              <a:spcBef>
                <a:spcPts val="5"/>
              </a:spcBef>
              <a:buFont typeface="Arial"/>
              <a:buChar char="•"/>
              <a:tabLst>
                <a:tab pos="355600" algn="l"/>
              </a:tabLst>
            </a:pPr>
            <a:r>
              <a:rPr lang="en-US" spc="-5" dirty="0" smtClean="0">
                <a:solidFill>
                  <a:srgbClr val="0C0C0D"/>
                </a:solidFill>
                <a:cs typeface="Arial"/>
              </a:rPr>
              <a:t>Processes to develop arrangements </a:t>
            </a:r>
            <a:r>
              <a:rPr lang="en-US" spc="-10" dirty="0" smtClean="0">
                <a:solidFill>
                  <a:srgbClr val="0C0C0D"/>
                </a:solidFill>
                <a:cs typeface="Arial"/>
              </a:rPr>
              <a:t>with </a:t>
            </a:r>
            <a:r>
              <a:rPr lang="en-US" spc="-5" dirty="0" smtClean="0">
                <a:solidFill>
                  <a:srgbClr val="0C0C0D"/>
                </a:solidFill>
                <a:cs typeface="Arial"/>
              </a:rPr>
              <a:t>other</a:t>
            </a:r>
            <a:r>
              <a:rPr lang="en-US" spc="110" dirty="0" smtClean="0">
                <a:solidFill>
                  <a:srgbClr val="0C0C0D"/>
                </a:solidFill>
                <a:cs typeface="Arial"/>
              </a:rPr>
              <a:t> </a:t>
            </a:r>
            <a:r>
              <a:rPr lang="en-US" dirty="0" smtClean="0">
                <a:solidFill>
                  <a:srgbClr val="0C0C0D"/>
                </a:solidFill>
                <a:cs typeface="Arial"/>
              </a:rPr>
              <a:t>providers/suppliers</a:t>
            </a:r>
            <a:r>
              <a:rPr lang="en-US" dirty="0" smtClean="0">
                <a:solidFill>
                  <a:srgbClr val="1664AC"/>
                </a:solidFill>
                <a:cs typeface="Arial"/>
              </a:rPr>
              <a:t>.</a:t>
            </a:r>
            <a:endParaRPr lang="en-US" dirty="0" smtClean="0">
              <a:cs typeface="Arial"/>
            </a:endParaRPr>
          </a:p>
          <a:p>
            <a:pPr lvl="1">
              <a:spcBef>
                <a:spcPts val="35"/>
              </a:spcBef>
              <a:buClr>
                <a:srgbClr val="0C0C0D"/>
              </a:buClr>
              <a:buFont typeface="Arial"/>
              <a:buChar char="–"/>
            </a:pPr>
            <a:endParaRPr lang="en-US" dirty="0" smtClean="0">
              <a:cs typeface="Times New Roman"/>
            </a:endParaRPr>
          </a:p>
          <a:p>
            <a:pPr marL="12700">
              <a:tabLst>
                <a:tab pos="355600" algn="l"/>
              </a:tabLst>
            </a:pPr>
            <a:r>
              <a:rPr lang="en-US" spc="-10" dirty="0" smtClean="0">
                <a:cs typeface="Arial"/>
              </a:rPr>
              <a:t>Policies and procedures should be reviewed </a:t>
            </a:r>
            <a:r>
              <a:rPr lang="en-US" spc="-5" dirty="0" smtClean="0">
                <a:cs typeface="Arial"/>
              </a:rPr>
              <a:t>and </a:t>
            </a:r>
            <a:r>
              <a:rPr lang="en-US" dirty="0" smtClean="0">
                <a:cs typeface="Arial"/>
              </a:rPr>
              <a:t>updated </a:t>
            </a:r>
            <a:r>
              <a:rPr lang="en-US" spc="-5" dirty="0" smtClean="0">
                <a:cs typeface="Arial"/>
              </a:rPr>
              <a:t>at least</a:t>
            </a:r>
            <a:r>
              <a:rPr lang="en-US" spc="25" dirty="0" smtClean="0">
                <a:cs typeface="Arial"/>
              </a:rPr>
              <a:t> </a:t>
            </a:r>
            <a:r>
              <a:rPr lang="en-US" dirty="0" smtClean="0">
                <a:cs typeface="Arial"/>
              </a:rPr>
              <a:t>annually </a:t>
            </a:r>
          </a:p>
          <a:p>
            <a:pPr marL="12700">
              <a:tabLst>
                <a:tab pos="355600" algn="l"/>
              </a:tabLst>
            </a:pPr>
            <a:r>
              <a:rPr lang="en-US" dirty="0" smtClean="0">
                <a:cs typeface="Arial"/>
              </a:rPr>
              <a:t>(</a:t>
            </a:r>
            <a:r>
              <a:rPr lang="en-US" dirty="0" smtClean="0"/>
              <a:t>Continually reviewed)</a:t>
            </a:r>
          </a:p>
          <a:p>
            <a:endParaRPr lang="en-US" dirty="0" smtClean="0"/>
          </a:p>
          <a:p>
            <a:r>
              <a:rPr lang="en-US" dirty="0" smtClean="0"/>
              <a:t>25 emergency response plans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547DE0D-F6A2-4023-8B82-D6DA79D800C4}" type="slidenum">
              <a:rPr lang="en-US" smtClean="0"/>
              <a:t>24</a:t>
            </a:fld>
            <a:endParaRPr lang="en-US"/>
          </a:p>
        </p:txBody>
      </p:sp>
    </p:spTree>
    <p:extLst>
      <p:ext uri="{BB962C8B-B14F-4D97-AF65-F5344CB8AC3E}">
        <p14:creationId xmlns:p14="http://schemas.microsoft.com/office/powerpoint/2010/main" val="3534740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Fiscal Year tracking of workshops, functional/TTX</a:t>
            </a:r>
            <a:r>
              <a:rPr lang="en-US" baseline="0" dirty="0" smtClean="0"/>
              <a:t> or full scale events. </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25</a:t>
            </a:fld>
            <a:endParaRPr lang="en-US"/>
          </a:p>
        </p:txBody>
      </p:sp>
    </p:spTree>
    <p:extLst>
      <p:ext uri="{BB962C8B-B14F-4D97-AF65-F5344CB8AC3E}">
        <p14:creationId xmlns:p14="http://schemas.microsoft.com/office/powerpoint/2010/main" val="2025349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50" b="0" i="0" kern="1200" dirty="0" smtClean="0">
                <a:solidFill>
                  <a:schemeClr val="tx1"/>
                </a:solidFill>
                <a:effectLst/>
              </a:rPr>
              <a:t>This is one of the core areas highlighted for meeting CMS compliance.</a:t>
            </a:r>
          </a:p>
          <a:p>
            <a:endParaRPr lang="en-US" sz="1150" b="0" i="0" kern="1200" dirty="0" smtClean="0">
              <a:solidFill>
                <a:schemeClr val="tx1"/>
              </a:solidFill>
              <a:effectLst/>
            </a:endParaRPr>
          </a:p>
          <a:p>
            <a:r>
              <a:rPr lang="en-US" sz="1150" b="0" i="0" kern="1200" dirty="0" smtClean="0">
                <a:solidFill>
                  <a:schemeClr val="tx1"/>
                </a:solidFill>
                <a:effectLst/>
              </a:rPr>
              <a:t>In any emergency, the key to an effective response is effective communication; and in a hospital emergency, effective communication is critical because of a number of entities – both internal and external – that have a role to play in response and recovery. These entities need to know if your hospital is available to take patients or if it needs to be evacuated.</a:t>
            </a:r>
          </a:p>
          <a:p>
            <a:endParaRPr lang="en-US" sz="1150" b="0" i="0" kern="1200" dirty="0" smtClean="0">
              <a:solidFill>
                <a:schemeClr val="tx1"/>
              </a:solidFill>
              <a:effectLst/>
            </a:endParaRPr>
          </a:p>
          <a:p>
            <a:r>
              <a:rPr lang="en-US" sz="1150" b="0" i="0" kern="1200" dirty="0" smtClean="0">
                <a:solidFill>
                  <a:schemeClr val="tx1"/>
                </a:solidFill>
                <a:effectLst/>
              </a:rPr>
              <a:t>Hospital need to remain HIPAA</a:t>
            </a:r>
            <a:r>
              <a:rPr lang="en-US" sz="1150" b="0" i="0" kern="1200" baseline="0" dirty="0" smtClean="0">
                <a:solidFill>
                  <a:schemeClr val="tx1"/>
                </a:solidFill>
                <a:effectLst/>
              </a:rPr>
              <a:t> compliant as patients are being transferred, whether patients are incoming or being evacuated. We must have P&amp;Ps regarding a system to track the location of staff and patients in the hospital’s care both during and after an emergency.</a:t>
            </a:r>
          </a:p>
          <a:p>
            <a:endParaRPr lang="en-US" sz="1150" b="0" i="0" kern="1200" baseline="0" dirty="0" smtClean="0">
              <a:solidFill>
                <a:schemeClr val="tx1"/>
              </a:solidFill>
              <a:effectLst/>
            </a:endParaRPr>
          </a:p>
          <a:p>
            <a:r>
              <a:rPr lang="en-US" sz="1150" dirty="0" smtClean="0"/>
              <a:t>At-risk populations are individuals who may need additional response assistance including…from diverse cultures, have limited English proficiency or are non-English speaking.</a:t>
            </a:r>
          </a:p>
          <a:p>
            <a:endParaRPr lang="en-US" sz="1150" b="0" i="0" kern="1200" baseline="0" dirty="0">
              <a:solidFill>
                <a:schemeClr val="tx1"/>
              </a:solidFill>
              <a:effectLst/>
            </a:endParaRPr>
          </a:p>
          <a:p>
            <a:r>
              <a:rPr lang="en-US" sz="1150" dirty="0" smtClean="0"/>
              <a:t>With the right communication plans &amp; tools in place, hospitals and healthcare providers will not only meet compliance bur they’ll be better prepared should an emergency situation occur in the future.</a:t>
            </a:r>
            <a:endParaRPr lang="en-US" sz="1150" b="0" i="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3547DE0D-F6A2-4023-8B82-D6DA79D800C4}" type="slidenum">
              <a:rPr lang="en-US" smtClean="0"/>
              <a:t>26</a:t>
            </a:fld>
            <a:endParaRPr lang="en-US"/>
          </a:p>
        </p:txBody>
      </p:sp>
    </p:spTree>
    <p:extLst>
      <p:ext uri="{BB962C8B-B14F-4D97-AF65-F5344CB8AC3E}">
        <p14:creationId xmlns:p14="http://schemas.microsoft.com/office/powerpoint/2010/main" val="140589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858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i="0" kern="1200" dirty="0" smtClean="0">
                <a:solidFill>
                  <a:schemeClr val="tx1"/>
                </a:solidFill>
                <a:effectLst/>
              </a:rPr>
              <a:t>Post-incident critiques often confirm that experience gained during exercises was the best way to prepare staff to respond effectively to an emergency. Exercises should be designed to engage staff members and get them working together to manage the response to a hypothetical incident. Exercises enhance knowledge of plans, allow staff to improve their own performance and identify opportunities to improve capabilities to respond to real events.</a:t>
            </a:r>
            <a:endParaRPr lang="en-US" sz="1150" b="0" i="0" kern="1200" baseline="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50" b="0" i="0" kern="1200" baseline="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i="0" kern="1200" baseline="0" dirty="0" smtClean="0">
                <a:solidFill>
                  <a:schemeClr val="tx1"/>
                </a:solidFill>
                <a:effectLst/>
              </a:rPr>
              <a:t>Training and Testing: CMS guidelines – </a:t>
            </a:r>
            <a:r>
              <a:rPr lang="en-US" sz="1150" dirty="0" smtClean="0"/>
              <a:t>inpatient providers such as hospitals and long term care facilities are required to conduct 2 testing exercises annually, but have the flexibility to conduct 1 test through a method of their choice, such as a workshop or tabletop exercise. The other testing event should still be a full-scale community exercise. One exercise is required for outpatient providers.</a:t>
            </a:r>
            <a:endParaRPr lang="en-US" sz="1150" b="0" i="0" kern="1200" baseline="0" dirty="0" smtClean="0">
              <a:solidFill>
                <a:schemeClr val="tx1"/>
              </a:solidFill>
              <a:effectLst/>
            </a:endParaRPr>
          </a:p>
          <a:p>
            <a:endParaRPr lang="en-US" sz="1150" dirty="0" smtClean="0"/>
          </a:p>
          <a:p>
            <a:endParaRPr lang="en-US" sz="1150" dirty="0"/>
          </a:p>
        </p:txBody>
      </p:sp>
      <p:sp>
        <p:nvSpPr>
          <p:cNvPr id="4" name="Slide Number Placeholder 3"/>
          <p:cNvSpPr>
            <a:spLocks noGrp="1"/>
          </p:cNvSpPr>
          <p:nvPr>
            <p:ph type="sldNum" sz="quarter" idx="10"/>
          </p:nvPr>
        </p:nvSpPr>
        <p:spPr/>
        <p:txBody>
          <a:bodyPr/>
          <a:lstStyle/>
          <a:p>
            <a:fld id="{3547DE0D-F6A2-4023-8B82-D6DA79D800C4}" type="slidenum">
              <a:rPr lang="en-US" smtClean="0"/>
              <a:t>27</a:t>
            </a:fld>
            <a:endParaRPr lang="en-US"/>
          </a:p>
        </p:txBody>
      </p:sp>
    </p:spTree>
    <p:extLst>
      <p:ext uri="{BB962C8B-B14F-4D97-AF65-F5344CB8AC3E}">
        <p14:creationId xmlns:p14="http://schemas.microsoft.com/office/powerpoint/2010/main" val="3836909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Emergency and standby power systems can be fairly simple (for homes) or very complex (for large institutional buildings like hospitals).</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Emergency Power Systems</a:t>
            </a:r>
            <a:r>
              <a:rPr lang="en-US" sz="1200" b="0" i="0" kern="1200" dirty="0" smtClean="0">
                <a:solidFill>
                  <a:schemeClr val="tx1"/>
                </a:solidFill>
                <a:effectLst/>
                <a:latin typeface="+mn-lt"/>
                <a:ea typeface="+mn-ea"/>
                <a:cs typeface="+mn-cs"/>
              </a:rPr>
              <a:t> provide automatic backup power in the event of normal power loss. They are required by code and shall provide power within 10 seconds to all life safety systems such as egress lighting, smoke evacuation, fire alarm systems, elevators, etc. Simply put, anything that will protect the lives of the building occupants should be on Emergency Power. </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28</a:t>
            </a:fld>
            <a:endParaRPr lang="en-US"/>
          </a:p>
        </p:txBody>
      </p:sp>
    </p:spTree>
    <p:extLst>
      <p:ext uri="{BB962C8B-B14F-4D97-AF65-F5344CB8AC3E}">
        <p14:creationId xmlns:p14="http://schemas.microsoft.com/office/powerpoint/2010/main" val="2560100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SHOW VIDEO!</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Emergencies</a:t>
            </a:r>
            <a:r>
              <a:rPr lang="en-US" sz="1200" b="0" i="0" kern="1200" dirty="0" smtClean="0">
                <a:solidFill>
                  <a:schemeClr val="tx1"/>
                </a:solidFill>
                <a:effectLst/>
                <a:latin typeface="+mn-lt"/>
                <a:ea typeface="+mn-ea"/>
                <a:cs typeface="+mn-cs"/>
              </a:rPr>
              <a:t> are overwhelming and stressful, even for professionals. Your critical thinking skills may deteriorate, especially if you have not previously undergone training for managing the </a:t>
            </a:r>
            <a:r>
              <a:rPr lang="en-US" sz="1200" b="1" i="0" kern="1200" dirty="0" smtClean="0">
                <a:solidFill>
                  <a:schemeClr val="tx1"/>
                </a:solidFill>
                <a:effectLst/>
                <a:latin typeface="+mn-lt"/>
                <a:ea typeface="+mn-ea"/>
                <a:cs typeface="+mn-cs"/>
              </a:rPr>
              <a:t>scenario</a:t>
            </a:r>
            <a:r>
              <a:rPr lang="en-US" sz="1200" b="0" i="0" kern="1200" dirty="0" smtClean="0">
                <a:solidFill>
                  <a:schemeClr val="tx1"/>
                </a:solidFill>
                <a:effectLst/>
                <a:latin typeface="+mn-lt"/>
                <a:ea typeface="+mn-ea"/>
                <a:cs typeface="+mn-cs"/>
              </a:rPr>
              <a:t> you face. </a:t>
            </a:r>
            <a:r>
              <a:rPr lang="en-US" sz="1200" b="1" i="0" kern="1200" dirty="0" smtClean="0">
                <a:solidFill>
                  <a:schemeClr val="tx1"/>
                </a:solidFill>
                <a:effectLst/>
                <a:latin typeface="+mn-lt"/>
                <a:ea typeface="+mn-ea"/>
                <a:cs typeface="+mn-cs"/>
              </a:rPr>
              <a:t>Emergency</a:t>
            </a:r>
            <a:r>
              <a:rPr lang="en-US" sz="1200" b="0" i="0" kern="1200" dirty="0" smtClean="0">
                <a:solidFill>
                  <a:schemeClr val="tx1"/>
                </a:solidFill>
                <a:effectLst/>
                <a:latin typeface="+mn-lt"/>
                <a:ea typeface="+mn-ea"/>
                <a:cs typeface="+mn-cs"/>
              </a:rPr>
              <a:t> preparedness ensures you have the right skills and the right state of mind to manage a disaster.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Support Documents:</a:t>
            </a:r>
          </a:p>
          <a:p>
            <a:pPr marL="171450" indent="-171450">
              <a:buFontTx/>
              <a:buChar char="-"/>
            </a:pPr>
            <a:r>
              <a:rPr lang="en-US" sz="1200" b="0" i="0" kern="1200" dirty="0" smtClean="0">
                <a:solidFill>
                  <a:schemeClr val="tx1"/>
                </a:solidFill>
                <a:effectLst/>
                <a:latin typeface="+mn-lt"/>
                <a:ea typeface="+mn-ea"/>
                <a:cs typeface="+mn-cs"/>
              </a:rPr>
              <a:t>Mass notification</a:t>
            </a:r>
          </a:p>
          <a:p>
            <a:pPr marL="171450" indent="-171450">
              <a:buFontTx/>
              <a:buChar char="-"/>
            </a:pPr>
            <a:r>
              <a:rPr lang="en-US" sz="1200" b="0" i="0" kern="1200" dirty="0" smtClean="0">
                <a:solidFill>
                  <a:schemeClr val="tx1"/>
                </a:solidFill>
                <a:effectLst/>
                <a:latin typeface="+mn-lt"/>
                <a:ea typeface="+mn-ea"/>
                <a:cs typeface="+mn-cs"/>
              </a:rPr>
              <a:t>Building and site maps</a:t>
            </a:r>
          </a:p>
          <a:p>
            <a:pPr marL="171450" indent="-171450">
              <a:buFontTx/>
              <a:buChar char="-"/>
            </a:pPr>
            <a:r>
              <a:rPr lang="en-US" sz="1200" b="0" i="0" kern="1200" dirty="0" smtClean="0">
                <a:solidFill>
                  <a:schemeClr val="tx1"/>
                </a:solidFill>
                <a:effectLst/>
                <a:latin typeface="+mn-lt"/>
                <a:ea typeface="+mn-ea"/>
                <a:cs typeface="+mn-cs"/>
              </a:rPr>
              <a:t>Resource</a:t>
            </a:r>
            <a:r>
              <a:rPr lang="en-US" sz="1200" b="0" i="0" kern="1200" baseline="0" dirty="0" smtClean="0">
                <a:solidFill>
                  <a:schemeClr val="tx1"/>
                </a:solidFill>
                <a:effectLst/>
                <a:latin typeface="+mn-lt"/>
                <a:ea typeface="+mn-ea"/>
                <a:cs typeface="+mn-cs"/>
              </a:rPr>
              <a:t> Lists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Rigorous testing and training go a long way towards ensuring the emergency preparedness of your organization. Staff will response how they train!!!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Participating in facility training</a:t>
            </a:r>
            <a:r>
              <a:rPr lang="en-US" sz="1200" b="0" i="0" kern="1200" baseline="0" dirty="0" smtClean="0">
                <a:solidFill>
                  <a:schemeClr val="tx1"/>
                </a:solidFill>
                <a:effectLst/>
                <a:latin typeface="+mn-lt"/>
                <a:ea typeface="+mn-ea"/>
                <a:cs typeface="+mn-cs"/>
              </a:rPr>
              <a:t> should be an expectation for all staff!</a:t>
            </a: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32</a:t>
            </a:fld>
            <a:endParaRPr lang="en-US"/>
          </a:p>
        </p:txBody>
      </p:sp>
    </p:spTree>
    <p:extLst>
      <p:ext uri="{BB962C8B-B14F-4D97-AF65-F5344CB8AC3E}">
        <p14:creationId xmlns:p14="http://schemas.microsoft.com/office/powerpoint/2010/main" val="3480847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aim of the Recovery phase is to restore the affected area to its previous state. It differs from the Response phase in its focus: recovery efforts are concerned with issues and decisions that must be made after immediate needs are addressed.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Recovery efforts are primarily concerned with actions that involve rebuilding destroyed property, re-employment, the repair of other essential infrastructure, as well as the re-opening of essential services in the hospital.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Recovery operations are an extremely important phase in the Emergency Management continuum and yet one that is often overlooked. The Incident Command System team is responsible for the implementation of the Recovery phase.</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47DE0D-F6A2-4023-8B82-D6DA79D800C4}" type="slidenum">
              <a:rPr lang="en-US" smtClean="0"/>
              <a:t>33</a:t>
            </a:fld>
            <a:endParaRPr lang="en-US"/>
          </a:p>
        </p:txBody>
      </p:sp>
    </p:spTree>
    <p:extLst>
      <p:ext uri="{BB962C8B-B14F-4D97-AF65-F5344CB8AC3E}">
        <p14:creationId xmlns:p14="http://schemas.microsoft.com/office/powerpoint/2010/main" val="387983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7DE0D-F6A2-4023-8B82-D6DA79D800C4}" type="slidenum">
              <a:rPr lang="en-US" smtClean="0"/>
              <a:t>3</a:t>
            </a:fld>
            <a:endParaRPr lang="en-US"/>
          </a:p>
        </p:txBody>
      </p:sp>
    </p:spTree>
    <p:extLst>
      <p:ext uri="{BB962C8B-B14F-4D97-AF65-F5344CB8AC3E}">
        <p14:creationId xmlns:p14="http://schemas.microsoft.com/office/powerpoint/2010/main" val="88657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National Incident Management System is a structure for management of large-scale or multi-jurisdictional incidents. It is being phased in at the federal, state and local levels. Eventually, any jurisdiction seeking federal Homeland Security grant money will have to demonstrate that it is </a:t>
            </a:r>
            <a:r>
              <a:rPr lang="en-US" sz="1200" b="1" i="0" kern="1200" dirty="0" smtClean="0">
                <a:solidFill>
                  <a:schemeClr val="tx1"/>
                </a:solidFill>
                <a:effectLst/>
                <a:latin typeface="+mn-lt"/>
                <a:ea typeface="+mn-ea"/>
                <a:cs typeface="+mn-cs"/>
              </a:rPr>
              <a:t>NIMS compliant</a:t>
            </a:r>
            <a:r>
              <a:rPr lang="en-US" sz="1200" b="0" i="0" kern="1200" dirty="0" smtClean="0">
                <a:solidFill>
                  <a:schemeClr val="tx1"/>
                </a:solidFill>
                <a:effectLst/>
                <a:latin typeface="+mn-lt"/>
                <a:ea typeface="+mn-ea"/>
                <a:cs typeface="+mn-cs"/>
              </a:rPr>
              <a:t>.</a:t>
            </a:r>
          </a:p>
          <a:p>
            <a:endParaRPr lang="en-US" dirty="0"/>
          </a:p>
          <a:p>
            <a:r>
              <a:rPr lang="en-US" sz="1200" b="0" i="0" kern="1200" dirty="0" smtClean="0">
                <a:solidFill>
                  <a:schemeClr val="tx1"/>
                </a:solidFill>
                <a:effectLst/>
                <a:latin typeface="+mn-lt"/>
                <a:ea typeface="+mn-ea"/>
                <a:cs typeface="+mn-cs"/>
              </a:rPr>
              <a:t>REVIEW the slide…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NIMS is designed to provide a framework for interoperability and compatibility among the various members of the response community. The end result is a flexible framework that facilitates governmental and nongovernmental agencies working together at all levels during all phases of an incident, regardless of its size, complexity, or location.</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34</a:t>
            </a:fld>
            <a:endParaRPr lang="en-US"/>
          </a:p>
        </p:txBody>
      </p:sp>
    </p:spTree>
    <p:extLst>
      <p:ext uri="{BB962C8B-B14F-4D97-AF65-F5344CB8AC3E}">
        <p14:creationId xmlns:p14="http://schemas.microsoft.com/office/powerpoint/2010/main" val="269404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4 </a:t>
            </a:r>
          </a:p>
          <a:p>
            <a:endParaRPr lang="en-US" dirty="0" smtClean="0"/>
          </a:p>
          <a:p>
            <a:r>
              <a:rPr lang="en-US" dirty="0" smtClean="0"/>
              <a:t>Aug. 17 – Sep. 2 2017</a:t>
            </a:r>
          </a:p>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35</a:t>
            </a:fld>
            <a:endParaRPr lang="en-US"/>
          </a:p>
        </p:txBody>
      </p:sp>
    </p:spTree>
    <p:extLst>
      <p:ext uri="{BB962C8B-B14F-4D97-AF65-F5344CB8AC3E}">
        <p14:creationId xmlns:p14="http://schemas.microsoft.com/office/powerpoint/2010/main" val="3121744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18, 2018</a:t>
            </a:r>
          </a:p>
          <a:p>
            <a:endParaRPr lang="en-US" dirty="0" smtClean="0"/>
          </a:p>
          <a:p>
            <a:r>
              <a:rPr lang="en-US" dirty="0" smtClean="0"/>
              <a:t>Active Shooter event:</a:t>
            </a:r>
            <a:r>
              <a:rPr lang="en-US" baseline="0" dirty="0" smtClean="0"/>
              <a:t> do you know what to do?</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36</a:t>
            </a:fld>
            <a:endParaRPr lang="en-US"/>
          </a:p>
        </p:txBody>
      </p:sp>
    </p:spTree>
    <p:extLst>
      <p:ext uri="{BB962C8B-B14F-4D97-AF65-F5344CB8AC3E}">
        <p14:creationId xmlns:p14="http://schemas.microsoft.com/office/powerpoint/2010/main" val="1938051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this do to the healthcare system?</a:t>
            </a:r>
          </a:p>
          <a:p>
            <a:pPr marL="171450" indent="-171450">
              <a:buFontTx/>
              <a:buChar char="-"/>
            </a:pPr>
            <a:r>
              <a:rPr lang="en-US" dirty="0" smtClean="0"/>
              <a:t>Medical supply shortage</a:t>
            </a:r>
          </a:p>
          <a:p>
            <a:pPr marL="171450" indent="-171450">
              <a:buFontTx/>
              <a:buChar char="-"/>
            </a:pPr>
            <a:r>
              <a:rPr lang="en-US" dirty="0" smtClean="0"/>
              <a:t>Staffing</a:t>
            </a:r>
          </a:p>
          <a:p>
            <a:pPr marL="171450" indent="-171450">
              <a:buFontTx/>
              <a:buChar char="-"/>
            </a:pPr>
            <a:r>
              <a:rPr lang="en-US" dirty="0" smtClean="0"/>
              <a:t>O2 and ventilator issues</a:t>
            </a:r>
          </a:p>
          <a:p>
            <a:pPr marL="171450" indent="-171450">
              <a:buFontTx/>
              <a:buChar char="-"/>
            </a:pPr>
            <a:endParaRPr lang="en-US" dirty="0"/>
          </a:p>
          <a:p>
            <a:r>
              <a:rPr lang="en-US" dirty="0" smtClean="0"/>
              <a:t>To our economy?</a:t>
            </a:r>
          </a:p>
          <a:p>
            <a:pPr marL="171450" indent="-171450">
              <a:buFontTx/>
              <a:buChar char="-"/>
            </a:pPr>
            <a:r>
              <a:rPr lang="en-US" dirty="0" smtClean="0"/>
              <a:t>Business closures </a:t>
            </a:r>
          </a:p>
          <a:p>
            <a:pPr marL="171450" indent="-171450">
              <a:buFontTx/>
              <a:buChar char="-"/>
            </a:pPr>
            <a:r>
              <a:rPr lang="en-US" dirty="0" smtClean="0"/>
              <a:t>Unemployment</a:t>
            </a:r>
          </a:p>
          <a:p>
            <a:endParaRPr lang="en-US" dirty="0" smtClean="0"/>
          </a:p>
          <a:p>
            <a:r>
              <a:rPr lang="en-US" dirty="0" smtClean="0"/>
              <a:t>Community?</a:t>
            </a:r>
          </a:p>
          <a:p>
            <a:pPr marL="171450" indent="-171450">
              <a:buFontTx/>
              <a:buChar char="-"/>
            </a:pPr>
            <a:r>
              <a:rPr lang="en-US" dirty="0" smtClean="0"/>
              <a:t>Vaccinations (those who want it / and those who don’t)</a:t>
            </a:r>
          </a:p>
          <a:p>
            <a:pPr marL="628650" lvl="1" indent="-171450">
              <a:buFontTx/>
              <a:buChar char="-"/>
            </a:pPr>
            <a:r>
              <a:rPr lang="en-US" dirty="0" smtClean="0"/>
              <a:t>Assisting Health departments</a:t>
            </a:r>
          </a:p>
          <a:p>
            <a:pPr marL="628650" lvl="1" indent="-171450">
              <a:buFontTx/>
              <a:buChar char="-"/>
            </a:pPr>
            <a:r>
              <a:rPr lang="en-US" dirty="0" smtClean="0"/>
              <a:t>Closed pods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37</a:t>
            </a:fld>
            <a:endParaRPr lang="en-US"/>
          </a:p>
        </p:txBody>
      </p:sp>
    </p:spTree>
    <p:extLst>
      <p:ext uri="{BB962C8B-B14F-4D97-AF65-F5344CB8AC3E}">
        <p14:creationId xmlns:p14="http://schemas.microsoft.com/office/powerpoint/2010/main" val="2391439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 13-17 2021	Swept across 26 states</a:t>
            </a:r>
          </a:p>
          <a:p>
            <a:endParaRPr lang="en-US" dirty="0" smtClean="0"/>
          </a:p>
          <a:p>
            <a:r>
              <a:rPr lang="en-US" dirty="0" smtClean="0"/>
              <a:t>57 deaths</a:t>
            </a:r>
          </a:p>
          <a:p>
            <a:endParaRPr lang="en-US" dirty="0" smtClean="0"/>
          </a:p>
          <a:p>
            <a:r>
              <a:rPr lang="en-US" dirty="0" smtClean="0"/>
              <a:t>A few events that have or are</a:t>
            </a:r>
            <a:r>
              <a:rPr lang="en-US" baseline="0" dirty="0" smtClean="0"/>
              <a:t> occurring in </a:t>
            </a:r>
            <a:r>
              <a:rPr lang="en-US" dirty="0" smtClean="0"/>
              <a:t>2021:</a:t>
            </a:r>
          </a:p>
          <a:p>
            <a:endParaRPr lang="en-US" dirty="0" smtClean="0"/>
          </a:p>
          <a:p>
            <a:r>
              <a:rPr lang="en-US" dirty="0" smtClean="0"/>
              <a:t>Southern Border Humanitarian Crisis</a:t>
            </a:r>
          </a:p>
          <a:p>
            <a:r>
              <a:rPr lang="en-US" dirty="0" smtClean="0"/>
              <a:t>Volcano Eruption</a:t>
            </a:r>
          </a:p>
          <a:p>
            <a:r>
              <a:rPr lang="en-US" dirty="0" smtClean="0"/>
              <a:t>Tornados</a:t>
            </a:r>
          </a:p>
          <a:p>
            <a:r>
              <a:rPr lang="en-US" dirty="0" smtClean="0"/>
              <a:t>Flooding</a:t>
            </a:r>
          </a:p>
          <a:p>
            <a:r>
              <a:rPr lang="en-US" dirty="0" smtClean="0"/>
              <a:t>Miscellaneous Shootings</a:t>
            </a:r>
          </a:p>
          <a:p>
            <a:endParaRPr lang="en-US" dirty="0" smtClean="0"/>
          </a:p>
          <a:p>
            <a:r>
              <a:rPr lang="en-US" dirty="0" smtClean="0"/>
              <a:t>Any guess on</a:t>
            </a:r>
            <a:r>
              <a:rPr lang="en-US" baseline="0" dirty="0" smtClean="0"/>
              <a:t> </a:t>
            </a:r>
            <a:r>
              <a:rPr lang="en-US" dirty="0" smtClean="0"/>
              <a:t>which state has the least natural disasters?</a:t>
            </a:r>
            <a:r>
              <a:rPr lang="en-US" baseline="0" dirty="0" smtClean="0"/>
              <a:t> </a:t>
            </a:r>
            <a:r>
              <a:rPr lang="en-US" b="1" u="sng" baseline="0" dirty="0" smtClean="0"/>
              <a:t>Michigan</a:t>
            </a:r>
          </a:p>
          <a:p>
            <a:endParaRPr lang="en-US" baseline="0" dirty="0" smtClean="0"/>
          </a:p>
          <a:p>
            <a:r>
              <a:rPr lang="en-US" baseline="0" dirty="0" smtClean="0"/>
              <a:t>Most prone state: </a:t>
            </a:r>
            <a:r>
              <a:rPr lang="en-US" b="1" u="sng" baseline="0" dirty="0" smtClean="0"/>
              <a:t>Texas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38</a:t>
            </a:fld>
            <a:endParaRPr lang="en-US"/>
          </a:p>
        </p:txBody>
      </p:sp>
    </p:spTree>
    <p:extLst>
      <p:ext uri="{BB962C8B-B14F-4D97-AF65-F5344CB8AC3E}">
        <p14:creationId xmlns:p14="http://schemas.microsoft.com/office/powerpoint/2010/main" val="3938857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the EM game		Afterwards, watch video!</a:t>
            </a:r>
          </a:p>
          <a:p>
            <a:endParaRPr lang="en-US" dirty="0" smtClean="0"/>
          </a:p>
          <a:p>
            <a:r>
              <a:rPr lang="en-US" dirty="0" smtClean="0"/>
              <a:t>6 pieces of paper</a:t>
            </a:r>
          </a:p>
          <a:p>
            <a:endParaRPr lang="en-US" dirty="0" smtClean="0"/>
          </a:p>
          <a:p>
            <a:r>
              <a:rPr lang="en-US" dirty="0" smtClean="0"/>
              <a:t>2-3 – favorite possessions</a:t>
            </a:r>
          </a:p>
          <a:p>
            <a:endParaRPr lang="en-US" dirty="0" smtClean="0"/>
          </a:p>
          <a:p>
            <a:r>
              <a:rPr lang="en-US" dirty="0" smtClean="0"/>
              <a:t>2-3– activities</a:t>
            </a:r>
            <a:r>
              <a:rPr lang="en-US" baseline="0" dirty="0" smtClean="0"/>
              <a:t> you enjoy doing</a:t>
            </a:r>
          </a:p>
          <a:p>
            <a:endParaRPr lang="en-US" baseline="0" dirty="0" smtClean="0"/>
          </a:p>
          <a:p>
            <a:r>
              <a:rPr lang="en-US" baseline="0" dirty="0" smtClean="0"/>
              <a:t>2-3 – people you love</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39</a:t>
            </a:fld>
            <a:endParaRPr lang="en-US"/>
          </a:p>
        </p:txBody>
      </p:sp>
    </p:spTree>
    <p:extLst>
      <p:ext uri="{BB962C8B-B14F-4D97-AF65-F5344CB8AC3E}">
        <p14:creationId xmlns:p14="http://schemas.microsoft.com/office/powerpoint/2010/main" val="1659004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pPr>
            <a:r>
              <a:rPr lang="en-US" sz="1100" spc="-5" dirty="0" smtClean="0">
                <a:cs typeface="Arial"/>
              </a:rPr>
              <a:t>CMS</a:t>
            </a:r>
            <a:r>
              <a:rPr lang="en-US" sz="1100" spc="-85" dirty="0" smtClean="0">
                <a:cs typeface="Arial"/>
              </a:rPr>
              <a:t> </a:t>
            </a:r>
            <a:endParaRPr lang="en-US" sz="1100" dirty="0" smtClean="0">
              <a:cs typeface="Arial"/>
            </a:endParaRPr>
          </a:p>
          <a:p>
            <a:pPr marL="285750" indent="-285750">
              <a:lnSpc>
                <a:spcPct val="100000"/>
              </a:lnSpc>
              <a:spcBef>
                <a:spcPts val="605"/>
              </a:spcBef>
              <a:buChar char="•"/>
            </a:pPr>
            <a:r>
              <a:rPr lang="en-US" sz="1100" spc="-10" dirty="0" smtClean="0">
                <a:cs typeface="Arial"/>
              </a:rPr>
              <a:t>Webinar </a:t>
            </a:r>
            <a:r>
              <a:rPr lang="en-US" sz="1100" spc="-5" dirty="0" smtClean="0">
                <a:cs typeface="Arial"/>
              </a:rPr>
              <a:t>hosted by CMS on the rule in</a:t>
            </a:r>
            <a:r>
              <a:rPr lang="en-US" sz="1100" spc="50" dirty="0" smtClean="0">
                <a:cs typeface="Arial"/>
              </a:rPr>
              <a:t> </a:t>
            </a:r>
            <a:r>
              <a:rPr lang="en-US" sz="1100" spc="-5" dirty="0" smtClean="0">
                <a:cs typeface="Arial"/>
              </a:rPr>
              <a:t>October</a:t>
            </a:r>
            <a:endParaRPr lang="en-US" sz="1100" dirty="0" smtClean="0">
              <a:cs typeface="Arial"/>
            </a:endParaRPr>
          </a:p>
          <a:p>
            <a:pPr marL="285750" indent="-285750">
              <a:lnSpc>
                <a:spcPct val="100000"/>
              </a:lnSpc>
              <a:spcBef>
                <a:spcPts val="600"/>
              </a:spcBef>
              <a:buChar char="•"/>
            </a:pPr>
            <a:r>
              <a:rPr lang="en-US" sz="1100" spc="-5" dirty="0" smtClean="0">
                <a:cs typeface="Arial"/>
              </a:rPr>
              <a:t>Slides, transcript, and audio recording posted</a:t>
            </a:r>
            <a:r>
              <a:rPr lang="en-US" sz="1100" spc="100" dirty="0" smtClean="0">
                <a:cs typeface="Arial"/>
              </a:rPr>
              <a:t> </a:t>
            </a:r>
            <a:r>
              <a:rPr lang="en-US" sz="1100" spc="-5" dirty="0" smtClean="0">
                <a:cs typeface="Arial"/>
              </a:rPr>
              <a:t>online</a:t>
            </a:r>
            <a:endParaRPr lang="en-US" sz="1100" dirty="0" smtClean="0">
              <a:cs typeface="Arial"/>
            </a:endParaRPr>
          </a:p>
          <a:p>
            <a:pPr>
              <a:lnSpc>
                <a:spcPct val="100000"/>
              </a:lnSpc>
              <a:spcBef>
                <a:spcPts val="10"/>
              </a:spcBef>
              <a:buClr>
                <a:srgbClr val="0C0C0D"/>
              </a:buClr>
              <a:buFont typeface="Arial"/>
              <a:buChar char="•"/>
            </a:pPr>
            <a:endParaRPr lang="en-US" sz="1100" dirty="0" smtClean="0">
              <a:cs typeface="Times New Roman"/>
            </a:endParaRPr>
          </a:p>
          <a:p>
            <a:pPr marL="12700">
              <a:lnSpc>
                <a:spcPct val="100000"/>
              </a:lnSpc>
            </a:pPr>
            <a:r>
              <a:rPr lang="en-US" sz="1100" spc="-5" dirty="0" smtClean="0">
                <a:cs typeface="Arial"/>
              </a:rPr>
              <a:t>Federal </a:t>
            </a:r>
            <a:r>
              <a:rPr lang="en-US" sz="1100" dirty="0" smtClean="0">
                <a:cs typeface="Arial"/>
              </a:rPr>
              <a:t>&amp; </a:t>
            </a:r>
            <a:r>
              <a:rPr lang="en-US" sz="1100" spc="-10" dirty="0" smtClean="0">
                <a:cs typeface="Arial"/>
              </a:rPr>
              <a:t>Accrediting </a:t>
            </a:r>
            <a:r>
              <a:rPr lang="en-US" sz="1100" spc="-5" dirty="0" smtClean="0">
                <a:cs typeface="Arial"/>
              </a:rPr>
              <a:t>Organizations</a:t>
            </a:r>
            <a:r>
              <a:rPr lang="en-US" sz="1100" spc="-10" dirty="0" smtClean="0">
                <a:cs typeface="Arial"/>
              </a:rPr>
              <a:t> </a:t>
            </a:r>
            <a:r>
              <a:rPr lang="en-US" sz="1100" spc="-5" dirty="0" smtClean="0">
                <a:cs typeface="Arial"/>
              </a:rPr>
              <a:t>Resources</a:t>
            </a:r>
            <a:endParaRPr lang="en-US" sz="1100" dirty="0" smtClean="0">
              <a:cs typeface="Arial"/>
            </a:endParaRPr>
          </a:p>
          <a:p>
            <a:pPr marL="285750" indent="-285750">
              <a:spcBef>
                <a:spcPts val="605"/>
              </a:spcBef>
              <a:buChar char="•"/>
              <a:tabLst>
                <a:tab pos="698500" algn="l"/>
              </a:tabLst>
            </a:pPr>
            <a:r>
              <a:rPr lang="en-US" sz="1100" spc="-10" dirty="0">
                <a:cs typeface="Arial"/>
              </a:rPr>
              <a:t>DNV / Joint Commission / others</a:t>
            </a:r>
          </a:p>
          <a:p>
            <a:pPr marL="285750" indent="-285750">
              <a:spcBef>
                <a:spcPts val="600"/>
              </a:spcBef>
              <a:buChar char="•"/>
              <a:tabLst>
                <a:tab pos="698500" algn="l"/>
              </a:tabLst>
            </a:pPr>
            <a:r>
              <a:rPr lang="en-US" sz="1100" spc="-10" dirty="0">
                <a:cs typeface="Arial"/>
              </a:rPr>
              <a:t>FEMA Emergency Management Institute</a:t>
            </a:r>
          </a:p>
          <a:p>
            <a:pPr marL="514350" lvl="1" indent="-228600">
              <a:lnSpc>
                <a:spcPct val="100000"/>
              </a:lnSpc>
              <a:spcBef>
                <a:spcPts val="600"/>
              </a:spcBef>
              <a:buChar char="•"/>
            </a:pPr>
            <a:r>
              <a:rPr lang="en-US" sz="1100" spc="-5" dirty="0" smtClean="0">
                <a:cs typeface="Arial"/>
              </a:rPr>
              <a:t>Independent </a:t>
            </a:r>
            <a:r>
              <a:rPr lang="en-US" sz="1100" dirty="0" smtClean="0">
                <a:cs typeface="Arial"/>
              </a:rPr>
              <a:t>Study </a:t>
            </a:r>
            <a:r>
              <a:rPr lang="en-US" sz="1100" spc="-5" dirty="0" smtClean="0">
                <a:cs typeface="Arial"/>
              </a:rPr>
              <a:t>online</a:t>
            </a:r>
            <a:r>
              <a:rPr lang="en-US" sz="1100" spc="-140" dirty="0" smtClean="0">
                <a:cs typeface="Arial"/>
              </a:rPr>
              <a:t> </a:t>
            </a:r>
            <a:r>
              <a:rPr lang="en-US" sz="1100" dirty="0" smtClean="0">
                <a:cs typeface="Arial"/>
              </a:rPr>
              <a:t>courses</a:t>
            </a:r>
          </a:p>
          <a:p>
            <a:pPr>
              <a:lnSpc>
                <a:spcPct val="100000"/>
              </a:lnSpc>
            </a:pPr>
            <a:endParaRPr lang="en-US" sz="1100" dirty="0" smtClean="0">
              <a:cs typeface="Times New Roman"/>
            </a:endParaRPr>
          </a:p>
          <a:p>
            <a:pPr marL="12700">
              <a:lnSpc>
                <a:spcPct val="100000"/>
              </a:lnSpc>
            </a:pPr>
            <a:r>
              <a:rPr lang="en-US" sz="1100" spc="-5" dirty="0" smtClean="0">
                <a:cs typeface="Arial"/>
              </a:rPr>
              <a:t>Healthcare Ready </a:t>
            </a:r>
            <a:r>
              <a:rPr lang="en-US" sz="1100" dirty="0" smtClean="0">
                <a:cs typeface="Arial"/>
              </a:rPr>
              <a:t>CMS Knowledge</a:t>
            </a:r>
            <a:r>
              <a:rPr lang="en-US" sz="1100" spc="-20" dirty="0" smtClean="0">
                <a:cs typeface="Arial"/>
              </a:rPr>
              <a:t> </a:t>
            </a:r>
            <a:r>
              <a:rPr lang="en-US" sz="1100" spc="-5" dirty="0" smtClean="0">
                <a:cs typeface="Arial"/>
              </a:rPr>
              <a:t>Center</a:t>
            </a:r>
            <a:endParaRPr lang="en-US" sz="1100" dirty="0" smtClean="0">
              <a:cs typeface="Arial"/>
            </a:endParaRPr>
          </a:p>
          <a:p>
            <a:pPr marL="285750" indent="-285750">
              <a:lnSpc>
                <a:spcPct val="100000"/>
              </a:lnSpc>
              <a:spcBef>
                <a:spcPts val="600"/>
              </a:spcBef>
              <a:buChar char="•"/>
              <a:tabLst>
                <a:tab pos="698500" algn="l"/>
              </a:tabLst>
            </a:pPr>
            <a:r>
              <a:rPr lang="en-US" sz="1100" spc="-10" dirty="0">
                <a:cs typeface="Arial"/>
              </a:rPr>
              <a:t>Running list of relevant articles</a:t>
            </a:r>
          </a:p>
          <a:p>
            <a:pPr marL="285750" indent="-285750">
              <a:lnSpc>
                <a:spcPct val="100000"/>
              </a:lnSpc>
              <a:spcBef>
                <a:spcPts val="600"/>
              </a:spcBef>
              <a:buChar char="•"/>
              <a:tabLst>
                <a:tab pos="698500" algn="l"/>
              </a:tabLst>
            </a:pPr>
            <a:r>
              <a:rPr lang="en-US" sz="1100" spc="-10" dirty="0">
                <a:cs typeface="Arial"/>
              </a:rPr>
              <a:t>Perspectives from healthcare coalitions</a:t>
            </a:r>
          </a:p>
          <a:p>
            <a:pPr marL="285750" indent="-285750">
              <a:lnSpc>
                <a:spcPct val="100000"/>
              </a:lnSpc>
              <a:spcBef>
                <a:spcPts val="600"/>
              </a:spcBef>
              <a:buChar char="•"/>
              <a:tabLst>
                <a:tab pos="698500" algn="l"/>
              </a:tabLst>
            </a:pPr>
            <a:r>
              <a:rPr lang="en-US" sz="1100" spc="-10" dirty="0">
                <a:cs typeface="Arial"/>
              </a:rPr>
              <a:t>Regulations / Templates / sample Policies and Procedures</a:t>
            </a:r>
          </a:p>
          <a:p>
            <a:endParaRPr lang="en-US" sz="1100" dirty="0"/>
          </a:p>
        </p:txBody>
      </p:sp>
      <p:sp>
        <p:nvSpPr>
          <p:cNvPr id="4" name="Slide Number Placeholder 3"/>
          <p:cNvSpPr>
            <a:spLocks noGrp="1"/>
          </p:cNvSpPr>
          <p:nvPr>
            <p:ph type="sldNum" sz="quarter" idx="10"/>
          </p:nvPr>
        </p:nvSpPr>
        <p:spPr/>
        <p:txBody>
          <a:bodyPr/>
          <a:lstStyle/>
          <a:p>
            <a:fld id="{3547DE0D-F6A2-4023-8B82-D6DA79D800C4}" type="slidenum">
              <a:rPr lang="en-US" smtClean="0"/>
              <a:t>40</a:t>
            </a:fld>
            <a:endParaRPr lang="en-US"/>
          </a:p>
        </p:txBody>
      </p:sp>
    </p:spTree>
    <p:extLst>
      <p:ext uri="{BB962C8B-B14F-4D97-AF65-F5344CB8AC3E}">
        <p14:creationId xmlns:p14="http://schemas.microsoft.com/office/powerpoint/2010/main" val="4108151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CDP: in-person training held in Anniston AL</a:t>
            </a:r>
            <a:r>
              <a:rPr lang="en-US" sz="1100" baseline="0" dirty="0" smtClean="0"/>
              <a:t> </a:t>
            </a:r>
            <a:r>
              <a:rPr lang="en-US" sz="1100" dirty="0" smtClean="0"/>
              <a:t>at a renovated base hospital – at no cost.</a:t>
            </a:r>
            <a:r>
              <a:rPr lang="en-US" sz="1100" baseline="0" dirty="0" smtClean="0"/>
              <a:t> </a:t>
            </a:r>
          </a:p>
          <a:p>
            <a:endParaRPr lang="en-US" sz="1100" baseline="0" dirty="0" smtClean="0"/>
          </a:p>
          <a:p>
            <a:r>
              <a:rPr lang="en-US" sz="1100" b="0" i="0" kern="1200" dirty="0" smtClean="0">
                <a:solidFill>
                  <a:schemeClr val="tx1"/>
                </a:solidFill>
                <a:effectLst/>
              </a:rPr>
              <a:t>The Noble Training Facility is the only hospital facility in the United States dedicated solely to training hospital and healthcare professionals in disaster preparedness and response. The facility includes classrooms, exercise and simulation areas, an emergency operations center, emergency department, clinical ward, and an isolation ward for ‘patients’ with highly infectious diseases. </a:t>
            </a:r>
            <a:endParaRPr lang="en-US" sz="1100" baseline="0" dirty="0" smtClean="0"/>
          </a:p>
          <a:p>
            <a:pPr marL="171450" indent="-171450">
              <a:buFont typeface="Arial" panose="020B0604020202020204" pitchFamily="34" charset="0"/>
              <a:buChar char="•"/>
            </a:pPr>
            <a:r>
              <a:rPr lang="en-US" sz="1100" baseline="0" dirty="0" smtClean="0"/>
              <a:t>50 training courses are offered. We have sent several clinical and administrative folks to the “Healthcare Leadership for Mass Casualty Incidents”.</a:t>
            </a:r>
          </a:p>
          <a:p>
            <a:endParaRPr lang="en-US" sz="1100" b="0" i="0" kern="1200" dirty="0" smtClean="0">
              <a:solidFill>
                <a:schemeClr val="tx1"/>
              </a:solidFill>
              <a:effectLst/>
            </a:endParaRPr>
          </a:p>
          <a:p>
            <a:r>
              <a:rPr lang="en-US" sz="1100" b="0" i="0" kern="1200" dirty="0" smtClean="0">
                <a:solidFill>
                  <a:schemeClr val="tx1"/>
                </a:solidFill>
                <a:effectLst/>
              </a:rPr>
              <a:t>The scope of training includes preparedness, protection, and response. Training and education provide folks with knowledge, skills and abilities needed to help people before, during and after disasters.</a:t>
            </a:r>
            <a:endParaRPr lang="en-US" sz="1100" dirty="0" smtClean="0"/>
          </a:p>
          <a:p>
            <a:endParaRPr lang="en-US" sz="1100" dirty="0" smtClean="0"/>
          </a:p>
          <a:p>
            <a:r>
              <a:rPr lang="en-US" sz="1100" dirty="0" smtClean="0"/>
              <a:t>ASPR/TRACIE</a:t>
            </a:r>
          </a:p>
          <a:p>
            <a:pPr marL="297180" indent="-228600">
              <a:buChar char="•"/>
              <a:tabLst>
                <a:tab pos="297815" algn="l"/>
              </a:tabLst>
            </a:pPr>
            <a:r>
              <a:rPr lang="en-US" sz="1100" spc="-5" dirty="0" smtClean="0">
                <a:solidFill>
                  <a:srgbClr val="0C0C0D"/>
                </a:solidFill>
                <a:cs typeface="Arial"/>
              </a:rPr>
              <a:t>Web-based resource for healthcare</a:t>
            </a:r>
            <a:r>
              <a:rPr lang="en-US" sz="1100" spc="65" dirty="0" smtClean="0">
                <a:solidFill>
                  <a:srgbClr val="0C0C0D"/>
                </a:solidFill>
                <a:cs typeface="Arial"/>
              </a:rPr>
              <a:t> </a:t>
            </a:r>
            <a:r>
              <a:rPr lang="en-US" sz="1100" spc="-5" dirty="0" smtClean="0">
                <a:solidFill>
                  <a:srgbClr val="0C0C0D"/>
                </a:solidFill>
                <a:cs typeface="Arial"/>
              </a:rPr>
              <a:t>stakeholders</a:t>
            </a:r>
            <a:endParaRPr lang="en-US" sz="1100" dirty="0" smtClean="0">
              <a:cs typeface="Arial"/>
            </a:endParaRPr>
          </a:p>
          <a:p>
            <a:pPr marL="297180" indent="-228600">
              <a:buChar char="•"/>
              <a:tabLst>
                <a:tab pos="297815" algn="l"/>
              </a:tabLst>
            </a:pPr>
            <a:r>
              <a:rPr lang="en-US" sz="1100" spc="-40" dirty="0" smtClean="0">
                <a:solidFill>
                  <a:srgbClr val="0C0C0D"/>
                </a:solidFill>
                <a:cs typeface="Arial"/>
              </a:rPr>
              <a:t>Topic</a:t>
            </a:r>
            <a:r>
              <a:rPr lang="en-US" sz="1100" spc="-65" dirty="0" smtClean="0">
                <a:solidFill>
                  <a:srgbClr val="0C0C0D"/>
                </a:solidFill>
                <a:cs typeface="Arial"/>
              </a:rPr>
              <a:t> </a:t>
            </a:r>
            <a:r>
              <a:rPr lang="en-US" sz="1100" spc="-5" dirty="0" smtClean="0">
                <a:solidFill>
                  <a:srgbClr val="0C0C0D"/>
                </a:solidFill>
                <a:cs typeface="Arial"/>
              </a:rPr>
              <a:t>Collections</a:t>
            </a:r>
            <a:endParaRPr lang="en-US" sz="1100" dirty="0" smtClean="0">
              <a:cs typeface="Arial"/>
            </a:endParaRPr>
          </a:p>
          <a:p>
            <a:pPr marL="698500" marR="361950" indent="-287020">
              <a:tabLst>
                <a:tab pos="697865" algn="l"/>
              </a:tabLst>
            </a:pPr>
            <a:r>
              <a:rPr lang="en-US" sz="1100" spc="-270" dirty="0" smtClean="0">
                <a:solidFill>
                  <a:srgbClr val="0C0C0D"/>
                </a:solidFill>
                <a:cs typeface="Calibri"/>
              </a:rPr>
              <a:t>−	</a:t>
            </a:r>
            <a:r>
              <a:rPr lang="en-US" sz="1100" spc="-5" dirty="0" smtClean="0">
                <a:solidFill>
                  <a:srgbClr val="0C0C0D"/>
                </a:solidFill>
                <a:cs typeface="Arial"/>
              </a:rPr>
              <a:t>General Emergency Management </a:t>
            </a:r>
            <a:r>
              <a:rPr lang="en-US" sz="1100" dirty="0" smtClean="0">
                <a:solidFill>
                  <a:srgbClr val="0C0C0D"/>
                </a:solidFill>
                <a:cs typeface="Arial"/>
              </a:rPr>
              <a:t>&amp; </a:t>
            </a:r>
            <a:r>
              <a:rPr lang="en-US" sz="1100" spc="-5" dirty="0" smtClean="0">
                <a:solidFill>
                  <a:srgbClr val="0C0C0D"/>
                </a:solidFill>
                <a:cs typeface="Arial"/>
              </a:rPr>
              <a:t>Provider-</a:t>
            </a:r>
            <a:r>
              <a:rPr lang="en-US" sz="1100" spc="-125" dirty="0" smtClean="0">
                <a:solidFill>
                  <a:srgbClr val="0C0C0D"/>
                </a:solidFill>
                <a:cs typeface="Arial"/>
              </a:rPr>
              <a:t> </a:t>
            </a:r>
            <a:r>
              <a:rPr lang="en-US" sz="1100" dirty="0" smtClean="0">
                <a:solidFill>
                  <a:srgbClr val="0C0C0D"/>
                </a:solidFill>
                <a:cs typeface="Arial"/>
              </a:rPr>
              <a:t>and</a:t>
            </a:r>
            <a:r>
              <a:rPr lang="en-US" sz="1100" spc="-20" dirty="0" smtClean="0">
                <a:solidFill>
                  <a:srgbClr val="0C0C0D"/>
                </a:solidFill>
                <a:cs typeface="Arial"/>
              </a:rPr>
              <a:t> </a:t>
            </a:r>
            <a:r>
              <a:rPr lang="en-US" sz="1100" dirty="0" smtClean="0">
                <a:solidFill>
                  <a:srgbClr val="0C0C0D"/>
                </a:solidFill>
                <a:cs typeface="Arial"/>
              </a:rPr>
              <a:t>Supplier-  Specific</a:t>
            </a:r>
            <a:endParaRPr lang="en-US" sz="1100" dirty="0" smtClean="0">
              <a:cs typeface="Arial"/>
            </a:endParaRPr>
          </a:p>
          <a:p>
            <a:pPr marL="297180" indent="-228600">
              <a:buChar char="•"/>
              <a:tabLst>
                <a:tab pos="297815" algn="l"/>
              </a:tabLst>
            </a:pPr>
            <a:r>
              <a:rPr lang="en-US" sz="1100" spc="-5" dirty="0" smtClean="0">
                <a:solidFill>
                  <a:srgbClr val="0C0C0D"/>
                </a:solidFill>
                <a:cs typeface="Arial"/>
              </a:rPr>
              <a:t>Routinely updated </a:t>
            </a:r>
            <a:r>
              <a:rPr lang="en-US" sz="1100" b="1" spc="-5" dirty="0" smtClean="0">
                <a:solidFill>
                  <a:srgbClr val="0C0C0D"/>
                </a:solidFill>
                <a:cs typeface="Arial"/>
              </a:rPr>
              <a:t>CMS Resources at </a:t>
            </a:r>
            <a:r>
              <a:rPr lang="en-US" sz="1100" b="1" spc="-35" dirty="0" smtClean="0">
                <a:solidFill>
                  <a:srgbClr val="0C0C0D"/>
                </a:solidFill>
                <a:cs typeface="Arial"/>
              </a:rPr>
              <a:t>Your</a:t>
            </a:r>
            <a:r>
              <a:rPr lang="en-US" sz="1100" b="1" spc="10" dirty="0" smtClean="0">
                <a:solidFill>
                  <a:srgbClr val="0C0C0D"/>
                </a:solidFill>
                <a:cs typeface="Arial"/>
              </a:rPr>
              <a:t> </a:t>
            </a:r>
            <a:r>
              <a:rPr lang="en-US" sz="1100" b="1" spc="-5" dirty="0" smtClean="0">
                <a:solidFill>
                  <a:srgbClr val="0C0C0D"/>
                </a:solidFill>
                <a:cs typeface="Arial"/>
              </a:rPr>
              <a:t>Fingertips</a:t>
            </a:r>
            <a:endParaRPr lang="en-US" sz="1100" dirty="0" smtClean="0">
              <a:cs typeface="Arial"/>
            </a:endParaRPr>
          </a:p>
          <a:p>
            <a:pPr marL="411480" marR="2127250" indent="-342900">
              <a:buChar char="•"/>
              <a:tabLst>
                <a:tab pos="297815" algn="l"/>
              </a:tabLst>
            </a:pPr>
            <a:r>
              <a:rPr lang="en-US" sz="1100" spc="-5" dirty="0" smtClean="0">
                <a:solidFill>
                  <a:srgbClr val="0C0C0D"/>
                </a:solidFill>
                <a:cs typeface="Arial"/>
              </a:rPr>
              <a:t>Submit technical assistance requests </a:t>
            </a:r>
            <a:endParaRPr lang="en-US" sz="1100" dirty="0"/>
          </a:p>
        </p:txBody>
      </p:sp>
      <p:sp>
        <p:nvSpPr>
          <p:cNvPr id="4" name="Slide Number Placeholder 3"/>
          <p:cNvSpPr>
            <a:spLocks noGrp="1"/>
          </p:cNvSpPr>
          <p:nvPr>
            <p:ph type="sldNum" sz="quarter" idx="10"/>
          </p:nvPr>
        </p:nvSpPr>
        <p:spPr/>
        <p:txBody>
          <a:bodyPr/>
          <a:lstStyle/>
          <a:p>
            <a:fld id="{3547DE0D-F6A2-4023-8B82-D6DA79D800C4}" type="slidenum">
              <a:rPr lang="en-US" smtClean="0"/>
              <a:t>41</a:t>
            </a:fld>
            <a:endParaRPr lang="en-US"/>
          </a:p>
        </p:txBody>
      </p:sp>
    </p:spTree>
    <p:extLst>
      <p:ext uri="{BB962C8B-B14F-4D97-AF65-F5344CB8AC3E}">
        <p14:creationId xmlns:p14="http://schemas.microsoft.com/office/powerpoint/2010/main" val="4254563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42</a:t>
            </a:fld>
            <a:endParaRPr lang="en-US"/>
          </a:p>
        </p:txBody>
      </p:sp>
    </p:spTree>
    <p:extLst>
      <p:ext uri="{BB962C8B-B14F-4D97-AF65-F5344CB8AC3E}">
        <p14:creationId xmlns:p14="http://schemas.microsoft.com/office/powerpoint/2010/main" val="1293901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43</a:t>
            </a:fld>
            <a:endParaRPr lang="en-US"/>
          </a:p>
        </p:txBody>
      </p:sp>
    </p:spTree>
    <p:extLst>
      <p:ext uri="{BB962C8B-B14F-4D97-AF65-F5344CB8AC3E}">
        <p14:creationId xmlns:p14="http://schemas.microsoft.com/office/powerpoint/2010/main" val="35652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Applies to 17 Medicare</a:t>
            </a:r>
            <a:r>
              <a:rPr lang="en-US" baseline="0" dirty="0" smtClean="0"/>
              <a:t> and Medicaid providers and suppliers.</a:t>
            </a:r>
          </a:p>
          <a:p>
            <a:endParaRPr lang="en-US" baseline="0" dirty="0" smtClean="0"/>
          </a:p>
          <a:p>
            <a:r>
              <a:rPr lang="en-US" baseline="0" dirty="0" smtClean="0"/>
              <a:t>Final rule was published in the Federal Register in September 16, 2016</a:t>
            </a:r>
          </a:p>
          <a:p>
            <a:endParaRPr lang="en-US" baseline="0" dirty="0" smtClean="0"/>
          </a:p>
          <a:p>
            <a:r>
              <a:rPr lang="en-US" baseline="0" dirty="0" smtClean="0"/>
              <a:t>Rule was effective as of November 15,  2016</a:t>
            </a:r>
          </a:p>
          <a:p>
            <a:endParaRPr lang="en-US" baseline="0" dirty="0" smtClean="0"/>
          </a:p>
          <a:p>
            <a:r>
              <a:rPr lang="en-US" baseline="0" dirty="0" smtClean="0"/>
              <a:t>Rule must be implemented November 15, 2017</a:t>
            </a:r>
          </a:p>
          <a:p>
            <a:endParaRPr lang="en-US" baseline="0" dirty="0" smtClean="0"/>
          </a:p>
          <a:p>
            <a:r>
              <a:rPr lang="en-US" baseline="0" dirty="0" smtClean="0"/>
              <a:t>This is NOT a new rule!</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4</a:t>
            </a:fld>
            <a:endParaRPr lang="en-US"/>
          </a:p>
        </p:txBody>
      </p:sp>
    </p:spTree>
    <p:extLst>
      <p:ext uri="{BB962C8B-B14F-4D97-AF65-F5344CB8AC3E}">
        <p14:creationId xmlns:p14="http://schemas.microsoft.com/office/powerpoint/2010/main" val="58735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6</a:t>
            </a:fld>
            <a:endParaRPr lang="en-US"/>
          </a:p>
        </p:txBody>
      </p:sp>
    </p:spTree>
    <p:extLst>
      <p:ext uri="{BB962C8B-B14F-4D97-AF65-F5344CB8AC3E}">
        <p14:creationId xmlns:p14="http://schemas.microsoft.com/office/powerpoint/2010/main" val="400423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 the group and </a:t>
            </a:r>
            <a:r>
              <a:rPr lang="en-US" dirty="0" smtClean="0"/>
              <a:t>discuss</a:t>
            </a:r>
          </a:p>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7</a:t>
            </a:fld>
            <a:endParaRPr lang="en-US"/>
          </a:p>
        </p:txBody>
      </p:sp>
    </p:spTree>
    <p:extLst>
      <p:ext uri="{BB962C8B-B14F-4D97-AF65-F5344CB8AC3E}">
        <p14:creationId xmlns:p14="http://schemas.microsoft.com/office/powerpoint/2010/main" val="269679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CAT – her name is Little Girl,</a:t>
            </a:r>
            <a:r>
              <a:rPr lang="en-US" baseline="0" dirty="0" smtClean="0"/>
              <a:t> we call her something </a:t>
            </a:r>
            <a:r>
              <a:rPr lang="en-US" baseline="0" dirty="0" smtClean="0"/>
              <a:t>else…bites, is not lovey, </a:t>
            </a:r>
            <a:r>
              <a:rPr lang="en-US" baseline="0" dirty="0" smtClean="0"/>
              <a:t>walks on us at night…</a:t>
            </a:r>
            <a:endParaRPr lang="en-US" dirty="0" smtClean="0"/>
          </a:p>
          <a:p>
            <a:endParaRPr lang="en-US" dirty="0" smtClean="0"/>
          </a:p>
          <a:p>
            <a:r>
              <a:rPr lang="en-US" dirty="0" smtClean="0"/>
              <a:t>Many of us are pulled in a lot of difference directions,</a:t>
            </a:r>
            <a:r>
              <a:rPr lang="en-US" baseline="0" dirty="0" smtClean="0"/>
              <a:t> family, finances, work, work, work…</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8</a:t>
            </a:fld>
            <a:endParaRPr lang="en-US"/>
          </a:p>
        </p:txBody>
      </p:sp>
    </p:spTree>
    <p:extLst>
      <p:ext uri="{BB962C8B-B14F-4D97-AF65-F5344CB8AC3E}">
        <p14:creationId xmlns:p14="http://schemas.microsoft.com/office/powerpoint/2010/main" val="340086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9</a:t>
            </a:fld>
            <a:endParaRPr lang="en-US"/>
          </a:p>
        </p:txBody>
      </p:sp>
    </p:spTree>
    <p:extLst>
      <p:ext uri="{BB962C8B-B14F-4D97-AF65-F5344CB8AC3E}">
        <p14:creationId xmlns:p14="http://schemas.microsoft.com/office/powerpoint/2010/main" val="196719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Where you live has a lot to do with which disasters you should prepare for. If you live in California, you’ll need to think about </a:t>
            </a:r>
            <a:r>
              <a:rPr lang="en-US" sz="1200" b="1" i="0" u="sng" kern="1200" dirty="0" smtClean="0">
                <a:solidFill>
                  <a:schemeClr val="tx1"/>
                </a:solidFill>
                <a:effectLst/>
                <a:latin typeface="+mn-lt"/>
                <a:ea typeface="+mn-ea"/>
                <a:cs typeface="+mn-cs"/>
              </a:rPr>
              <a:t>earthquakes</a:t>
            </a:r>
            <a:r>
              <a:rPr lang="en-US" sz="1200" b="0" i="0" kern="1200" dirty="0" smtClean="0">
                <a:solidFill>
                  <a:schemeClr val="tx1"/>
                </a:solidFill>
                <a:effectLst/>
                <a:latin typeface="+mn-lt"/>
                <a:ea typeface="+mn-ea"/>
                <a:cs typeface="+mn-cs"/>
              </a:rPr>
              <a:t>. Live in a Midwestern state like Oklahoma or Texas? A tornado is the number one emergency.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Knowing which disaster you’ll likely face will help you come up with the best plan.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Do you know if your home is in a flood zone? </a:t>
            </a:r>
          </a:p>
          <a:p>
            <a:r>
              <a:rPr lang="en-US" sz="1200" b="0" i="0" kern="1200" dirty="0" smtClean="0">
                <a:solidFill>
                  <a:schemeClr val="tx1"/>
                </a:solidFill>
                <a:effectLst/>
                <a:latin typeface="+mn-lt"/>
                <a:ea typeface="+mn-ea"/>
                <a:cs typeface="+mn-cs"/>
              </a:rPr>
              <a:t>What about wildfires? Are you in a high fire hazard zone?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While most of us don’t like to think about scary events, knowing the risks and what you can do to prepare and protect your family can help reduce anxiety.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can sign up for emergency alerts; do</a:t>
            </a:r>
            <a:r>
              <a:rPr lang="en-US" sz="1200" b="0" i="0" kern="1200" baseline="0" dirty="0" smtClean="0">
                <a:solidFill>
                  <a:schemeClr val="tx1"/>
                </a:solidFill>
                <a:effectLst/>
                <a:latin typeface="+mn-lt"/>
                <a:ea typeface="+mn-ea"/>
                <a:cs typeface="+mn-cs"/>
              </a:rPr>
              <a:t> you know your local alert systems? Are they used just for weather?</a:t>
            </a:r>
            <a:endParaRPr lang="en-US" dirty="0"/>
          </a:p>
        </p:txBody>
      </p:sp>
      <p:sp>
        <p:nvSpPr>
          <p:cNvPr id="4" name="Slide Number Placeholder 3"/>
          <p:cNvSpPr>
            <a:spLocks noGrp="1"/>
          </p:cNvSpPr>
          <p:nvPr>
            <p:ph type="sldNum" sz="quarter" idx="10"/>
          </p:nvPr>
        </p:nvSpPr>
        <p:spPr/>
        <p:txBody>
          <a:bodyPr/>
          <a:lstStyle/>
          <a:p>
            <a:fld id="{3547DE0D-F6A2-4023-8B82-D6DA79D800C4}" type="slidenum">
              <a:rPr lang="en-US" smtClean="0"/>
              <a:t>10</a:t>
            </a:fld>
            <a:endParaRPr lang="en-US"/>
          </a:p>
        </p:txBody>
      </p:sp>
    </p:spTree>
    <p:extLst>
      <p:ext uri="{BB962C8B-B14F-4D97-AF65-F5344CB8AC3E}">
        <p14:creationId xmlns:p14="http://schemas.microsoft.com/office/powerpoint/2010/main" val="275469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2ECB68-1762-4F6C-B1E5-E86CE947CB8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180555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2ECB68-1762-4F6C-B1E5-E86CE947CB8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274794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2ECB68-1762-4F6C-B1E5-E86CE947CB8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179836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2ECB68-1762-4F6C-B1E5-E86CE947CB8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016B-822E-4D3F-9579-D91CF8D2D49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102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2ECB68-1762-4F6C-B1E5-E86CE947CB8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15157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B2ECB68-1762-4F6C-B1E5-E86CE947CB8C}"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225107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B2ECB68-1762-4F6C-B1E5-E86CE947CB8C}"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3047150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2ECB68-1762-4F6C-B1E5-E86CE947CB8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828872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2ECB68-1762-4F6C-B1E5-E86CE947CB8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152011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2ECB68-1762-4F6C-B1E5-E86CE947CB8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1019064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pPr>
              <a:defRPr/>
            </a:pPr>
            <a:r>
              <a:rPr lang="en-US"/>
              <a:t>Division of Disease Control &amp; Health Protection</a:t>
            </a:r>
          </a:p>
        </p:txBody>
      </p:sp>
    </p:spTree>
    <p:extLst>
      <p:ext uri="{BB962C8B-B14F-4D97-AF65-F5344CB8AC3E}">
        <p14:creationId xmlns:p14="http://schemas.microsoft.com/office/powerpoint/2010/main" val="197979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2ECB68-1762-4F6C-B1E5-E86CE947CB8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1492890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DB2ECB68-1762-4F6C-B1E5-E86CE947CB8C}"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311614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2ECB68-1762-4F6C-B1E5-E86CE947CB8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288137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2ECB68-1762-4F6C-B1E5-E86CE947CB8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61687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2ECB68-1762-4F6C-B1E5-E86CE947CB8C}"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124779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2ECB68-1762-4F6C-B1E5-E86CE947CB8C}"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127616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ECB68-1762-4F6C-B1E5-E86CE947CB8C}"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317713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2ECB68-1762-4F6C-B1E5-E86CE947CB8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263535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2ECB68-1762-4F6C-B1E5-E86CE947CB8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016B-822E-4D3F-9579-D91CF8D2D498}" type="slidenum">
              <a:rPr lang="en-US" smtClean="0"/>
              <a:t>‹#›</a:t>
            </a:fld>
            <a:endParaRPr lang="en-US"/>
          </a:p>
        </p:txBody>
      </p:sp>
    </p:spTree>
    <p:extLst>
      <p:ext uri="{BB962C8B-B14F-4D97-AF65-F5344CB8AC3E}">
        <p14:creationId xmlns:p14="http://schemas.microsoft.com/office/powerpoint/2010/main" val="418868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B2ECB68-1762-4F6C-B1E5-E86CE947CB8C}" type="datetimeFigureOut">
              <a:rPr lang="en-US" smtClean="0"/>
              <a:t>10/12/2021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716016B-822E-4D3F-9579-D91CF8D2D498}" type="slidenum">
              <a:rPr lang="en-US" smtClean="0"/>
              <a:t>‹#›</a:t>
            </a:fld>
            <a:endParaRPr lang="en-US"/>
          </a:p>
        </p:txBody>
      </p:sp>
    </p:spTree>
    <p:extLst>
      <p:ext uri="{BB962C8B-B14F-4D97-AF65-F5344CB8AC3E}">
        <p14:creationId xmlns:p14="http://schemas.microsoft.com/office/powerpoint/2010/main" val="3596953400"/>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surveyortraining.cms.hh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app=desktop&amp;v=9Ht_GI2zOxo"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0cODBQqaGTw"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mailto:dolson@chmccook.org"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764088"/>
            <a:ext cx="8001000" cy="1565753"/>
          </a:xfrm>
        </p:spPr>
        <p:txBody>
          <a:bodyPr/>
          <a:lstStyle/>
          <a:p>
            <a:r>
              <a:rPr lang="en-US" b="1" dirty="0" smtClean="0"/>
              <a:t>Emergency </a:t>
            </a:r>
            <a:r>
              <a:rPr lang="en-US" b="1" dirty="0"/>
              <a:t>Preparedness</a:t>
            </a:r>
          </a:p>
        </p:txBody>
      </p:sp>
      <p:sp>
        <p:nvSpPr>
          <p:cNvPr id="3" name="Subtitle 2"/>
          <p:cNvSpPr>
            <a:spLocks noGrp="1"/>
          </p:cNvSpPr>
          <p:nvPr>
            <p:ph type="subTitle" idx="1"/>
          </p:nvPr>
        </p:nvSpPr>
        <p:spPr>
          <a:xfrm>
            <a:off x="684212" y="3242618"/>
            <a:ext cx="6756248" cy="1947333"/>
          </a:xfrm>
        </p:spPr>
        <p:txBody>
          <a:bodyPr>
            <a:noAutofit/>
          </a:bodyPr>
          <a:lstStyle/>
          <a:p>
            <a:r>
              <a:rPr lang="en-US" sz="2800" dirty="0" smtClean="0"/>
              <a:t>Dari Olson, CHSP, HEM, </a:t>
            </a:r>
            <a:r>
              <a:rPr lang="en-US" sz="2800" dirty="0" smtClean="0"/>
              <a:t>CHEP, CHOP</a:t>
            </a:r>
            <a:endParaRPr lang="en-US" sz="2800" dirty="0" smtClean="0"/>
          </a:p>
          <a:p>
            <a:r>
              <a:rPr lang="en-US" sz="2800" dirty="0" smtClean="0"/>
              <a:t>Safety Director, Emergency Manager</a:t>
            </a:r>
            <a:endParaRPr lang="en-US" sz="2800" dirty="0"/>
          </a:p>
          <a:p>
            <a:r>
              <a:rPr lang="en-US" sz="2800" dirty="0" smtClean="0"/>
              <a:t>Community Hospital</a:t>
            </a:r>
            <a:endParaRPr lang="en-US" sz="2800" dirty="0"/>
          </a:p>
        </p:txBody>
      </p:sp>
      <p:pic>
        <p:nvPicPr>
          <p:cNvPr id="6" name="Picture 5"/>
          <p:cNvPicPr>
            <a:picLocks noChangeAspect="1"/>
          </p:cNvPicPr>
          <p:nvPr/>
        </p:nvPicPr>
        <p:blipFill>
          <a:blip r:embed="rId3"/>
          <a:stretch>
            <a:fillRect/>
          </a:stretch>
        </p:blipFill>
        <p:spPr>
          <a:xfrm>
            <a:off x="7598932" y="4156364"/>
            <a:ext cx="4205668" cy="2401160"/>
          </a:xfrm>
          <a:prstGeom prst="rect">
            <a:avLst/>
          </a:prstGeom>
        </p:spPr>
      </p:pic>
    </p:spTree>
    <p:extLst>
      <p:ext uri="{BB962C8B-B14F-4D97-AF65-F5344CB8AC3E}">
        <p14:creationId xmlns:p14="http://schemas.microsoft.com/office/powerpoint/2010/main" val="3190762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84212" y="143871"/>
            <a:ext cx="10855171" cy="6589437"/>
          </a:xfrm>
          <a:prstGeom prst="rect">
            <a:avLst/>
          </a:prstGeom>
        </p:spPr>
      </p:pic>
    </p:spTree>
    <p:extLst>
      <p:ext uri="{BB962C8B-B14F-4D97-AF65-F5344CB8AC3E}">
        <p14:creationId xmlns:p14="http://schemas.microsoft.com/office/powerpoint/2010/main" val="2422531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5245100"/>
            <a:ext cx="11014104" cy="1079499"/>
          </a:xfrm>
        </p:spPr>
        <p:txBody>
          <a:bodyPr>
            <a:noAutofit/>
          </a:bodyPr>
          <a:lstStyle/>
          <a:p>
            <a:pPr algn="ctr"/>
            <a:r>
              <a:rPr lang="en-US" sz="4000" dirty="0"/>
              <a:t>Types of </a:t>
            </a:r>
            <a:r>
              <a:rPr lang="en-US" sz="4000" dirty="0" smtClean="0"/>
              <a:t>Disaster events</a:t>
            </a:r>
            <a:endParaRPr lang="en-US" sz="4000" dirty="0"/>
          </a:p>
        </p:txBody>
      </p:sp>
      <p:sp>
        <p:nvSpPr>
          <p:cNvPr id="3" name="Content Placeholder 2"/>
          <p:cNvSpPr>
            <a:spLocks noGrp="1"/>
          </p:cNvSpPr>
          <p:nvPr>
            <p:ph idx="1"/>
          </p:nvPr>
        </p:nvSpPr>
        <p:spPr>
          <a:xfrm>
            <a:off x="695324" y="863600"/>
            <a:ext cx="4422776" cy="4368800"/>
          </a:xfrm>
        </p:spPr>
        <p:txBody>
          <a:bodyPr>
            <a:normAutofit/>
          </a:bodyPr>
          <a:lstStyle/>
          <a:p>
            <a:pPr marL="0" indent="0">
              <a:buNone/>
            </a:pPr>
            <a:r>
              <a:rPr lang="en-US" sz="3200" b="1" dirty="0" smtClean="0"/>
              <a:t>Internal Incidents</a:t>
            </a:r>
          </a:p>
          <a:p>
            <a:r>
              <a:rPr lang="en-US" sz="3200" dirty="0" smtClean="0"/>
              <a:t>Fire</a:t>
            </a:r>
            <a:endParaRPr lang="en-US" sz="3200" dirty="0"/>
          </a:p>
          <a:p>
            <a:r>
              <a:rPr lang="en-US" sz="3200" dirty="0" smtClean="0"/>
              <a:t>Cyber-security</a:t>
            </a:r>
            <a:endParaRPr lang="en-US" sz="3200" dirty="0"/>
          </a:p>
          <a:p>
            <a:r>
              <a:rPr lang="en-US" sz="3200" dirty="0"/>
              <a:t> </a:t>
            </a:r>
            <a:r>
              <a:rPr lang="en-US" sz="3200" dirty="0" smtClean="0"/>
              <a:t>Infectious Diseases</a:t>
            </a:r>
          </a:p>
          <a:p>
            <a:r>
              <a:rPr lang="en-US" sz="3200" dirty="0" smtClean="0"/>
              <a:t> Missing Person</a:t>
            </a:r>
            <a:endParaRPr lang="en-US" sz="3200" dirty="0"/>
          </a:p>
          <a:p>
            <a:r>
              <a:rPr lang="en-US" sz="3200" dirty="0"/>
              <a:t> Active Shooter</a:t>
            </a:r>
          </a:p>
          <a:p>
            <a:endParaRPr lang="en-US" dirty="0"/>
          </a:p>
        </p:txBody>
      </p:sp>
      <p:sp>
        <p:nvSpPr>
          <p:cNvPr id="4" name="Content Placeholder 2"/>
          <p:cNvSpPr txBox="1">
            <a:spLocks/>
          </p:cNvSpPr>
          <p:nvPr/>
        </p:nvSpPr>
        <p:spPr>
          <a:xfrm>
            <a:off x="6441238" y="863600"/>
            <a:ext cx="4052888" cy="389797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3200" b="1" dirty="0" smtClean="0">
                <a:solidFill>
                  <a:schemeClr val="tx1"/>
                </a:solidFill>
              </a:rPr>
              <a:t>External Incidents</a:t>
            </a:r>
          </a:p>
          <a:p>
            <a:r>
              <a:rPr lang="en-US" sz="3200" dirty="0" smtClean="0">
                <a:solidFill>
                  <a:schemeClr val="tx1"/>
                </a:solidFill>
              </a:rPr>
              <a:t>Mass Causality</a:t>
            </a:r>
          </a:p>
          <a:p>
            <a:r>
              <a:rPr lang="en-US" sz="3200" dirty="0" smtClean="0">
                <a:solidFill>
                  <a:schemeClr val="tx1"/>
                </a:solidFill>
              </a:rPr>
              <a:t>HazMat</a:t>
            </a:r>
          </a:p>
          <a:p>
            <a:r>
              <a:rPr lang="en-US" sz="3200" dirty="0" smtClean="0">
                <a:solidFill>
                  <a:schemeClr val="tx1"/>
                </a:solidFill>
              </a:rPr>
              <a:t>Tornado</a:t>
            </a:r>
          </a:p>
          <a:p>
            <a:r>
              <a:rPr lang="en-US" sz="3200" dirty="0" smtClean="0">
                <a:solidFill>
                  <a:schemeClr val="tx1"/>
                </a:solidFill>
              </a:rPr>
              <a:t>Winter Storms</a:t>
            </a:r>
          </a:p>
          <a:p>
            <a:r>
              <a:rPr lang="en-US" sz="3200" dirty="0" smtClean="0">
                <a:solidFill>
                  <a:schemeClr val="tx1"/>
                </a:solidFill>
              </a:rPr>
              <a:t>Power Outage</a:t>
            </a:r>
            <a:endParaRPr lang="en-US" dirty="0">
              <a:solidFill>
                <a:schemeClr val="tx1"/>
              </a:solidFill>
            </a:endParaRPr>
          </a:p>
        </p:txBody>
      </p:sp>
    </p:spTree>
    <p:extLst>
      <p:ext uri="{BB962C8B-B14F-4D97-AF65-F5344CB8AC3E}">
        <p14:creationId xmlns:p14="http://schemas.microsoft.com/office/powerpoint/2010/main" val="227347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82634" y="34097"/>
            <a:ext cx="11538064" cy="6738024"/>
          </a:xfrm>
          <a:prstGeom prst="rect">
            <a:avLst/>
          </a:prstGeom>
        </p:spPr>
      </p:pic>
    </p:spTree>
    <p:extLst>
      <p:ext uri="{BB962C8B-B14F-4D97-AF65-F5344CB8AC3E}">
        <p14:creationId xmlns:p14="http://schemas.microsoft.com/office/powerpoint/2010/main" val="4011818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05" y="353291"/>
            <a:ext cx="11252864" cy="1269609"/>
          </a:xfrm>
        </p:spPr>
        <p:txBody>
          <a:bodyPr>
            <a:normAutofit/>
          </a:bodyPr>
          <a:lstStyle/>
          <a:p>
            <a:r>
              <a:rPr lang="en-US" sz="3600" dirty="0" smtClean="0"/>
              <a:t>Core Elements of the CMS Emergency Preparedness Rule include:</a:t>
            </a:r>
            <a:endParaRPr lang="en-US" sz="3600" dirty="0"/>
          </a:p>
        </p:txBody>
      </p:sp>
      <p:pic>
        <p:nvPicPr>
          <p:cNvPr id="6" name="Picture 5"/>
          <p:cNvPicPr>
            <a:picLocks noChangeAspect="1"/>
          </p:cNvPicPr>
          <p:nvPr/>
        </p:nvPicPr>
        <p:blipFill rotWithShape="1">
          <a:blip r:embed="rId3"/>
          <a:srcRect l="3785" t="15549" r="3620"/>
          <a:stretch/>
        </p:blipFill>
        <p:spPr>
          <a:xfrm>
            <a:off x="1895301" y="1622900"/>
            <a:ext cx="8131015" cy="5122666"/>
          </a:xfrm>
          <a:prstGeom prst="rect">
            <a:avLst/>
          </a:prstGeom>
        </p:spPr>
      </p:pic>
    </p:spTree>
    <p:extLst>
      <p:ext uri="{BB962C8B-B14F-4D97-AF65-F5344CB8AC3E}">
        <p14:creationId xmlns:p14="http://schemas.microsoft.com/office/powerpoint/2010/main" val="4104282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04800"/>
            <a:ext cx="10058400" cy="914400"/>
          </a:xfrm>
        </p:spPr>
        <p:txBody>
          <a:bodyPr>
            <a:normAutofit/>
          </a:bodyPr>
          <a:lstStyle/>
          <a:p>
            <a:r>
              <a:rPr lang="en-US" sz="4800" dirty="0" smtClean="0"/>
              <a:t>Who is Affected?</a:t>
            </a:r>
            <a:endParaRPr lang="en-US" sz="4800" dirty="0"/>
          </a:p>
        </p:txBody>
      </p:sp>
      <p:pic>
        <p:nvPicPr>
          <p:cNvPr id="3" name="Picture 2"/>
          <p:cNvPicPr>
            <a:picLocks noChangeAspect="1"/>
          </p:cNvPicPr>
          <p:nvPr/>
        </p:nvPicPr>
        <p:blipFill>
          <a:blip r:embed="rId3"/>
          <a:stretch>
            <a:fillRect/>
          </a:stretch>
        </p:blipFill>
        <p:spPr>
          <a:xfrm>
            <a:off x="1486910" y="1102822"/>
            <a:ext cx="9450532" cy="5526688"/>
          </a:xfrm>
          <a:prstGeom prst="rect">
            <a:avLst/>
          </a:prstGeom>
        </p:spPr>
      </p:pic>
    </p:spTree>
    <p:extLst>
      <p:ext uri="{BB962C8B-B14F-4D97-AF65-F5344CB8AC3E}">
        <p14:creationId xmlns:p14="http://schemas.microsoft.com/office/powerpoint/2010/main" val="2641817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8016" y="0"/>
            <a:ext cx="7795846" cy="6858000"/>
          </a:xfrm>
          <a:prstGeom prst="rect">
            <a:avLst/>
          </a:prstGeom>
        </p:spPr>
      </p:pic>
    </p:spTree>
    <p:extLst>
      <p:ext uri="{BB962C8B-B14F-4D97-AF65-F5344CB8AC3E}">
        <p14:creationId xmlns:p14="http://schemas.microsoft.com/office/powerpoint/2010/main" val="2285280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Preparedness program</a:t>
            </a:r>
            <a:endParaRPr lang="en-US" dirty="0"/>
          </a:p>
        </p:txBody>
      </p:sp>
      <p:sp>
        <p:nvSpPr>
          <p:cNvPr id="3" name="Content Placeholder 2"/>
          <p:cNvSpPr>
            <a:spLocks noGrp="1"/>
          </p:cNvSpPr>
          <p:nvPr>
            <p:ph idx="1"/>
          </p:nvPr>
        </p:nvSpPr>
        <p:spPr>
          <a:xfrm>
            <a:off x="913795" y="2096064"/>
            <a:ext cx="10353762" cy="2844904"/>
          </a:xfrm>
        </p:spPr>
        <p:txBody>
          <a:bodyPr>
            <a:normAutofit/>
          </a:bodyPr>
          <a:lstStyle/>
          <a:p>
            <a:pPr marL="0" indent="0">
              <a:buNone/>
            </a:pPr>
            <a:r>
              <a:rPr lang="en-US" sz="3200" dirty="0" smtClean="0"/>
              <a:t>The Hospital Preparedness Program (HPP) enables the health care system to save lives during emergencies that exceed day-to-day capacity of the health and emergency response systems.</a:t>
            </a:r>
          </a:p>
        </p:txBody>
      </p:sp>
    </p:spTree>
    <p:extLst>
      <p:ext uri="{BB962C8B-B14F-4D97-AF65-F5344CB8AC3E}">
        <p14:creationId xmlns:p14="http://schemas.microsoft.com/office/powerpoint/2010/main" val="1646953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93" t="1332"/>
          <a:stretch/>
        </p:blipFill>
        <p:spPr>
          <a:xfrm>
            <a:off x="1042735" y="64168"/>
            <a:ext cx="10443721" cy="6729664"/>
          </a:xfrm>
          <a:prstGeom prst="rect">
            <a:avLst/>
          </a:prstGeom>
        </p:spPr>
      </p:pic>
    </p:spTree>
    <p:extLst>
      <p:ext uri="{BB962C8B-B14F-4D97-AF65-F5344CB8AC3E}">
        <p14:creationId xmlns:p14="http://schemas.microsoft.com/office/powerpoint/2010/main" val="2455110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6835" y="15692"/>
            <a:ext cx="11251095" cy="6823365"/>
          </a:xfrm>
          <a:prstGeom prst="rect">
            <a:avLst/>
          </a:prstGeom>
        </p:spPr>
      </p:pic>
    </p:spTree>
    <p:extLst>
      <p:ext uri="{BB962C8B-B14F-4D97-AF65-F5344CB8AC3E}">
        <p14:creationId xmlns:p14="http://schemas.microsoft.com/office/powerpoint/2010/main" val="3420435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08" y="753585"/>
            <a:ext cx="4921808" cy="2823804"/>
          </a:xfrm>
        </p:spPr>
        <p:txBody>
          <a:bodyPr>
            <a:normAutofit/>
          </a:bodyPr>
          <a:lstStyle/>
          <a:p>
            <a:pPr algn="l"/>
            <a:r>
              <a:rPr lang="en-US" sz="4000" dirty="0" smtClean="0"/>
              <a:t>Hospital Incident Command System (HICS)</a:t>
            </a:r>
            <a:endParaRPr lang="en-US" sz="4000" dirty="0"/>
          </a:p>
        </p:txBody>
      </p:sp>
      <p:pic>
        <p:nvPicPr>
          <p:cNvPr id="5" name="Picture 4"/>
          <p:cNvPicPr>
            <a:picLocks noChangeAspect="1"/>
          </p:cNvPicPr>
          <p:nvPr/>
        </p:nvPicPr>
        <p:blipFill>
          <a:blip r:embed="rId4"/>
          <a:stretch>
            <a:fillRect/>
          </a:stretch>
        </p:blipFill>
        <p:spPr>
          <a:xfrm>
            <a:off x="5747754" y="753585"/>
            <a:ext cx="5923693" cy="5359118"/>
          </a:xfrm>
          <a:prstGeom prst="rect">
            <a:avLst/>
          </a:prstGeom>
        </p:spPr>
      </p:pic>
    </p:spTree>
    <p:custDataLst>
      <p:tags r:id="rId1"/>
    </p:custDataLst>
    <p:extLst>
      <p:ext uri="{BB962C8B-B14F-4D97-AF65-F5344CB8AC3E}">
        <p14:creationId xmlns:p14="http://schemas.microsoft.com/office/powerpoint/2010/main" val="215756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20842"/>
            <a:ext cx="10353761" cy="770021"/>
          </a:xfrm>
        </p:spPr>
        <p:txBody>
          <a:bodyPr/>
          <a:lstStyle/>
          <a:p>
            <a:r>
              <a:rPr lang="en-US" dirty="0" smtClean="0"/>
              <a:t>disclaimer</a:t>
            </a:r>
            <a:endParaRPr lang="en-US" dirty="0"/>
          </a:p>
        </p:txBody>
      </p:sp>
      <p:sp>
        <p:nvSpPr>
          <p:cNvPr id="3" name="Content Placeholder 2"/>
          <p:cNvSpPr>
            <a:spLocks noGrp="1"/>
          </p:cNvSpPr>
          <p:nvPr>
            <p:ph idx="1"/>
          </p:nvPr>
        </p:nvSpPr>
        <p:spPr>
          <a:xfrm>
            <a:off x="913795" y="1251284"/>
            <a:ext cx="10353762" cy="4539916"/>
          </a:xfrm>
        </p:spPr>
        <p:txBody>
          <a:bodyPr>
            <a:normAutofit lnSpcReduction="10000"/>
          </a:bodyPr>
          <a:lstStyle/>
          <a:p>
            <a:pPr marL="0" indent="0">
              <a:buNone/>
            </a:pPr>
            <a:r>
              <a:rPr lang="en-US" sz="3200" dirty="0" smtClean="0"/>
              <a:t>This presentation may contain references or links to statutes, regulations, or other policy materials. The information provided is only intended to be a general summary. It is not intended to take the place of either the written law or regulations. Please review the specific statutes, regulations, and other interpretive materials for a full and accurate statement of their contents.</a:t>
            </a:r>
            <a:endParaRPr lang="en-US" sz="3200" dirty="0"/>
          </a:p>
        </p:txBody>
      </p:sp>
    </p:spTree>
    <p:extLst>
      <p:ext uri="{BB962C8B-B14F-4D97-AF65-F5344CB8AC3E}">
        <p14:creationId xmlns:p14="http://schemas.microsoft.com/office/powerpoint/2010/main" val="584242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7" y="5885971"/>
            <a:ext cx="10676895" cy="694733"/>
          </a:xfrm>
        </p:spPr>
        <p:txBody>
          <a:bodyPr/>
          <a:lstStyle/>
          <a:p>
            <a:pPr algn="ctr"/>
            <a:r>
              <a:rPr lang="en-US" dirty="0"/>
              <a:t>Basic Incident Command Structure</a:t>
            </a:r>
          </a:p>
        </p:txBody>
      </p:sp>
      <p:pic>
        <p:nvPicPr>
          <p:cNvPr id="3" name="Picture 2"/>
          <p:cNvPicPr>
            <a:picLocks noChangeAspect="1"/>
          </p:cNvPicPr>
          <p:nvPr/>
        </p:nvPicPr>
        <p:blipFill rotWithShape="1">
          <a:blip r:embed="rId3"/>
          <a:srcRect l="4325" r="953"/>
          <a:stretch/>
        </p:blipFill>
        <p:spPr>
          <a:xfrm>
            <a:off x="2186513" y="105949"/>
            <a:ext cx="7747445" cy="5619601"/>
          </a:xfrm>
          <a:prstGeom prst="rect">
            <a:avLst/>
          </a:prstGeom>
        </p:spPr>
      </p:pic>
    </p:spTree>
    <p:extLst>
      <p:ext uri="{BB962C8B-B14F-4D97-AF65-F5344CB8AC3E}">
        <p14:creationId xmlns:p14="http://schemas.microsoft.com/office/powerpoint/2010/main" val="485362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592" y="926513"/>
            <a:ext cx="5710140" cy="1507067"/>
          </a:xfrm>
        </p:spPr>
        <p:txBody>
          <a:bodyPr>
            <a:normAutofit/>
          </a:bodyPr>
          <a:lstStyle/>
          <a:p>
            <a:pPr algn="ctr"/>
            <a:r>
              <a:rPr lang="en-US" dirty="0" smtClean="0"/>
              <a:t>Preparedness – All hazards approach</a:t>
            </a:r>
            <a:endParaRPr lang="en-US" dirty="0"/>
          </a:p>
        </p:txBody>
      </p:sp>
      <p:sp>
        <p:nvSpPr>
          <p:cNvPr id="4" name="Content Placeholder 2"/>
          <p:cNvSpPr txBox="1">
            <a:spLocks/>
          </p:cNvSpPr>
          <p:nvPr/>
        </p:nvSpPr>
        <p:spPr>
          <a:xfrm>
            <a:off x="6564312" y="817032"/>
            <a:ext cx="3646488"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endParaRPr lang="en-US" dirty="0"/>
          </a:p>
        </p:txBody>
      </p:sp>
      <p:pic>
        <p:nvPicPr>
          <p:cNvPr id="5" name="Picture 4"/>
          <p:cNvPicPr>
            <a:picLocks noChangeAspect="1"/>
          </p:cNvPicPr>
          <p:nvPr/>
        </p:nvPicPr>
        <p:blipFill>
          <a:blip r:embed="rId3"/>
          <a:stretch>
            <a:fillRect/>
          </a:stretch>
        </p:blipFill>
        <p:spPr>
          <a:xfrm>
            <a:off x="6564312" y="1223889"/>
            <a:ext cx="4329595" cy="3763919"/>
          </a:xfrm>
          <a:prstGeom prst="rect">
            <a:avLst/>
          </a:prstGeom>
        </p:spPr>
      </p:pic>
    </p:spTree>
    <p:extLst>
      <p:ext uri="{BB962C8B-B14F-4D97-AF65-F5344CB8AC3E}">
        <p14:creationId xmlns:p14="http://schemas.microsoft.com/office/powerpoint/2010/main" val="254731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5 Steps of emergency management</a:t>
            </a:r>
            <a:endParaRPr lang="en-US" sz="3600" dirty="0"/>
          </a:p>
        </p:txBody>
      </p:sp>
      <p:sp>
        <p:nvSpPr>
          <p:cNvPr id="3" name="Text Placeholder 2"/>
          <p:cNvSpPr>
            <a:spLocks noGrp="1"/>
          </p:cNvSpPr>
          <p:nvPr>
            <p:ph type="body" sz="half" idx="1"/>
          </p:nvPr>
        </p:nvSpPr>
        <p:spPr>
          <a:xfrm>
            <a:off x="609600" y="1600201"/>
            <a:ext cx="3632200" cy="4525963"/>
          </a:xfrm>
        </p:spPr>
        <p:txBody>
          <a:bodyPr>
            <a:normAutofit/>
          </a:bodyPr>
          <a:lstStyle/>
          <a:p>
            <a:r>
              <a:rPr lang="en-US" sz="3200" dirty="0" smtClean="0"/>
              <a:t> Prevention</a:t>
            </a:r>
          </a:p>
          <a:p>
            <a:r>
              <a:rPr lang="en-US" sz="3200" dirty="0"/>
              <a:t> </a:t>
            </a:r>
            <a:r>
              <a:rPr lang="en-US" sz="3000" dirty="0" smtClean="0"/>
              <a:t>Mitigation</a:t>
            </a:r>
            <a:endParaRPr lang="en-US" sz="3000" dirty="0"/>
          </a:p>
          <a:p>
            <a:r>
              <a:rPr lang="en-US" sz="3200" dirty="0" smtClean="0"/>
              <a:t> Preparedness</a:t>
            </a:r>
            <a:endParaRPr lang="en-US" sz="3200" dirty="0"/>
          </a:p>
          <a:p>
            <a:r>
              <a:rPr lang="en-US" sz="3200" dirty="0" smtClean="0"/>
              <a:t> Response</a:t>
            </a:r>
          </a:p>
          <a:p>
            <a:r>
              <a:rPr lang="en-US" sz="3200" dirty="0" smtClean="0"/>
              <a:t> Recovery</a:t>
            </a:r>
            <a:endParaRPr lang="en-US" sz="3200" dirty="0"/>
          </a:p>
        </p:txBody>
      </p:sp>
      <p:pic>
        <p:nvPicPr>
          <p:cNvPr id="4" name="Picture 3"/>
          <p:cNvPicPr>
            <a:picLocks noChangeAspect="1"/>
          </p:cNvPicPr>
          <p:nvPr/>
        </p:nvPicPr>
        <p:blipFill>
          <a:blip r:embed="rId3"/>
          <a:stretch>
            <a:fillRect/>
          </a:stretch>
        </p:blipFill>
        <p:spPr>
          <a:xfrm>
            <a:off x="5323074" y="1600201"/>
            <a:ext cx="6375705" cy="4613997"/>
          </a:xfrm>
          <a:prstGeom prst="rect">
            <a:avLst/>
          </a:prstGeom>
        </p:spPr>
      </p:pic>
    </p:spTree>
    <p:extLst>
      <p:ext uri="{BB962C8B-B14F-4D97-AF65-F5344CB8AC3E}">
        <p14:creationId xmlns:p14="http://schemas.microsoft.com/office/powerpoint/2010/main" val="7980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1962" y="320190"/>
            <a:ext cx="10760923" cy="470898"/>
          </a:xfrm>
          <a:prstGeom prst="rect">
            <a:avLst/>
          </a:prstGeom>
        </p:spPr>
        <p:txBody>
          <a:bodyPr vert="horz" wrap="square" lIns="0" tIns="0" rIns="0" bIns="0" rtlCol="0" anchor="t">
            <a:spAutoFit/>
          </a:bodyPr>
          <a:lstStyle/>
          <a:p>
            <a:pPr marL="12700"/>
            <a:r>
              <a:rPr lang="en-US" b="1" dirty="0" smtClean="0"/>
              <a:t>Hazard Vulnerability Analysis</a:t>
            </a:r>
            <a:endParaRPr spc="-5" dirty="0"/>
          </a:p>
        </p:txBody>
      </p:sp>
      <p:sp>
        <p:nvSpPr>
          <p:cNvPr id="28" name="TextBox 27"/>
          <p:cNvSpPr txBox="1"/>
          <p:nvPr/>
        </p:nvSpPr>
        <p:spPr>
          <a:xfrm>
            <a:off x="501332" y="3919780"/>
            <a:ext cx="2016894" cy="1200329"/>
          </a:xfrm>
          <a:prstGeom prst="rect">
            <a:avLst/>
          </a:prstGeom>
          <a:noFill/>
        </p:spPr>
        <p:txBody>
          <a:bodyPr wrap="square" rtlCol="0">
            <a:spAutoFit/>
          </a:bodyPr>
          <a:lstStyle/>
          <a:p>
            <a:r>
              <a:rPr lang="en-US" sz="2400" b="1" dirty="0" smtClean="0"/>
              <a:t>Natural Occurring Events</a:t>
            </a:r>
          </a:p>
        </p:txBody>
      </p:sp>
      <p:sp>
        <p:nvSpPr>
          <p:cNvPr id="29" name="TextBox 28"/>
          <p:cNvSpPr txBox="1"/>
          <p:nvPr/>
        </p:nvSpPr>
        <p:spPr>
          <a:xfrm>
            <a:off x="6728352" y="3919779"/>
            <a:ext cx="1445760" cy="1200329"/>
          </a:xfrm>
          <a:prstGeom prst="rect">
            <a:avLst/>
          </a:prstGeom>
          <a:noFill/>
        </p:spPr>
        <p:txBody>
          <a:bodyPr wrap="square" rtlCol="0">
            <a:spAutoFit/>
          </a:bodyPr>
          <a:lstStyle/>
          <a:p>
            <a:r>
              <a:rPr lang="en-US" sz="2400" b="1" dirty="0" smtClean="0"/>
              <a:t>Human Related</a:t>
            </a:r>
          </a:p>
          <a:p>
            <a:r>
              <a:rPr lang="en-US" sz="2400" b="1" dirty="0" smtClean="0"/>
              <a:t>Events</a:t>
            </a:r>
            <a:endParaRPr lang="en-US" sz="2400" b="1" dirty="0"/>
          </a:p>
        </p:txBody>
      </p:sp>
      <p:sp>
        <p:nvSpPr>
          <p:cNvPr id="30" name="TextBox 29"/>
          <p:cNvSpPr txBox="1"/>
          <p:nvPr/>
        </p:nvSpPr>
        <p:spPr>
          <a:xfrm>
            <a:off x="3396068" y="3890371"/>
            <a:ext cx="2454442" cy="1200329"/>
          </a:xfrm>
          <a:prstGeom prst="rect">
            <a:avLst/>
          </a:prstGeom>
          <a:noFill/>
        </p:spPr>
        <p:txBody>
          <a:bodyPr wrap="square" rtlCol="0">
            <a:spAutoFit/>
          </a:bodyPr>
          <a:lstStyle/>
          <a:p>
            <a:r>
              <a:rPr lang="en-US" sz="2400" b="1" dirty="0" smtClean="0"/>
              <a:t>Technological </a:t>
            </a:r>
          </a:p>
          <a:p>
            <a:r>
              <a:rPr lang="en-US" sz="2400" b="1" dirty="0" smtClean="0"/>
              <a:t>Related</a:t>
            </a:r>
          </a:p>
          <a:p>
            <a:r>
              <a:rPr lang="en-US" sz="2400" b="1" dirty="0" smtClean="0"/>
              <a:t>Events</a:t>
            </a:r>
            <a:endParaRPr lang="en-US" sz="2400" b="1" dirty="0"/>
          </a:p>
        </p:txBody>
      </p:sp>
      <p:pic>
        <p:nvPicPr>
          <p:cNvPr id="31" name="Picture 30"/>
          <p:cNvPicPr>
            <a:picLocks noChangeAspect="1"/>
          </p:cNvPicPr>
          <p:nvPr/>
        </p:nvPicPr>
        <p:blipFill>
          <a:blip r:embed="rId3"/>
          <a:stretch>
            <a:fillRect/>
          </a:stretch>
        </p:blipFill>
        <p:spPr>
          <a:xfrm>
            <a:off x="96857" y="1141149"/>
            <a:ext cx="12051135" cy="2244708"/>
          </a:xfrm>
          <a:prstGeom prst="rect">
            <a:avLst/>
          </a:prstGeom>
        </p:spPr>
      </p:pic>
      <p:sp>
        <p:nvSpPr>
          <p:cNvPr id="32" name="TextBox 31"/>
          <p:cNvSpPr txBox="1"/>
          <p:nvPr/>
        </p:nvSpPr>
        <p:spPr>
          <a:xfrm>
            <a:off x="9416064" y="3919780"/>
            <a:ext cx="1572778" cy="1200329"/>
          </a:xfrm>
          <a:prstGeom prst="rect">
            <a:avLst/>
          </a:prstGeom>
          <a:noFill/>
        </p:spPr>
        <p:txBody>
          <a:bodyPr wrap="square" rtlCol="0">
            <a:spAutoFit/>
          </a:bodyPr>
          <a:lstStyle/>
          <a:p>
            <a:r>
              <a:rPr lang="en-US" sz="2400" b="1" dirty="0" smtClean="0"/>
              <a:t>HazMat</a:t>
            </a:r>
          </a:p>
          <a:p>
            <a:r>
              <a:rPr lang="en-US" sz="2400" b="1" dirty="0" smtClean="0"/>
              <a:t>Related</a:t>
            </a:r>
          </a:p>
          <a:p>
            <a:r>
              <a:rPr lang="en-US" sz="2400" b="1" dirty="0" smtClean="0"/>
              <a:t>Events</a:t>
            </a:r>
            <a:endParaRPr lang="en-US" sz="2400" b="1" dirty="0"/>
          </a:p>
        </p:txBody>
      </p:sp>
    </p:spTree>
    <p:extLst>
      <p:ext uri="{BB962C8B-B14F-4D97-AF65-F5344CB8AC3E}">
        <p14:creationId xmlns:p14="http://schemas.microsoft.com/office/powerpoint/2010/main" val="906033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312" r="4373"/>
          <a:stretch/>
        </p:blipFill>
        <p:spPr>
          <a:xfrm>
            <a:off x="609600" y="563561"/>
            <a:ext cx="4572000" cy="5219577"/>
          </a:xfrm>
          <a:prstGeom prst="rect">
            <a:avLst/>
          </a:prstGeom>
        </p:spPr>
      </p:pic>
      <p:pic>
        <p:nvPicPr>
          <p:cNvPr id="3" name="Picture 2"/>
          <p:cNvPicPr>
            <a:picLocks noChangeAspect="1"/>
          </p:cNvPicPr>
          <p:nvPr/>
        </p:nvPicPr>
        <p:blipFill>
          <a:blip r:embed="rId4"/>
          <a:stretch>
            <a:fillRect/>
          </a:stretch>
        </p:blipFill>
        <p:spPr>
          <a:xfrm>
            <a:off x="5897402" y="563562"/>
            <a:ext cx="5735798" cy="5219576"/>
          </a:xfrm>
          <a:prstGeom prst="rect">
            <a:avLst/>
          </a:prstGeom>
        </p:spPr>
      </p:pic>
    </p:spTree>
    <p:extLst>
      <p:ext uri="{BB962C8B-B14F-4D97-AF65-F5344CB8AC3E}">
        <p14:creationId xmlns:p14="http://schemas.microsoft.com/office/powerpoint/2010/main" val="341121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9663" y="107412"/>
            <a:ext cx="9567715" cy="6616070"/>
          </a:xfrm>
          <a:prstGeom prst="rect">
            <a:avLst/>
          </a:prstGeom>
        </p:spPr>
      </p:pic>
    </p:spTree>
    <p:extLst>
      <p:ext uri="{BB962C8B-B14F-4D97-AF65-F5344CB8AC3E}">
        <p14:creationId xmlns:p14="http://schemas.microsoft.com/office/powerpoint/2010/main" val="3394244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21235"/>
            <a:ext cx="10058400" cy="1072662"/>
          </a:xfrm>
        </p:spPr>
        <p:txBody>
          <a:bodyPr>
            <a:normAutofit/>
          </a:bodyPr>
          <a:lstStyle/>
          <a:p>
            <a:r>
              <a:rPr lang="en-US" sz="4400" dirty="0" smtClean="0"/>
              <a:t>Communication is Critical</a:t>
            </a:r>
            <a:endParaRPr lang="en-US" sz="4400" dirty="0"/>
          </a:p>
        </p:txBody>
      </p:sp>
      <p:sp>
        <p:nvSpPr>
          <p:cNvPr id="3" name="Text Placeholder 2"/>
          <p:cNvSpPr>
            <a:spLocks noGrp="1"/>
          </p:cNvSpPr>
          <p:nvPr>
            <p:ph type="body" idx="1"/>
          </p:nvPr>
        </p:nvSpPr>
        <p:spPr>
          <a:xfrm>
            <a:off x="4566257" y="1493897"/>
            <a:ext cx="5808027" cy="3294184"/>
          </a:xfrm>
        </p:spPr>
        <p:txBody>
          <a:bodyPr>
            <a:normAutofit/>
          </a:bodyPr>
          <a:lstStyle/>
          <a:p>
            <a:r>
              <a:rPr lang="en-US" sz="3200" dirty="0" smtClean="0">
                <a:solidFill>
                  <a:schemeClr val="tx1"/>
                </a:solidFill>
              </a:rPr>
              <a:t>Mass Communication</a:t>
            </a:r>
          </a:p>
          <a:p>
            <a:r>
              <a:rPr lang="en-US" sz="3200" dirty="0" smtClean="0">
                <a:solidFill>
                  <a:schemeClr val="tx1"/>
                </a:solidFill>
              </a:rPr>
              <a:t>Cell Phones (text messages)</a:t>
            </a:r>
          </a:p>
          <a:p>
            <a:r>
              <a:rPr lang="en-US" sz="3200" dirty="0" smtClean="0">
                <a:solidFill>
                  <a:schemeClr val="tx1"/>
                </a:solidFill>
              </a:rPr>
              <a:t>Handheld Radios</a:t>
            </a:r>
          </a:p>
          <a:p>
            <a:r>
              <a:rPr lang="en-US" sz="3200" dirty="0" smtClean="0">
                <a:solidFill>
                  <a:schemeClr val="tx1"/>
                </a:solidFill>
              </a:rPr>
              <a:t>HAM Radios</a:t>
            </a:r>
            <a:endParaRPr lang="en-US" sz="3200" dirty="0">
              <a:solidFill>
                <a:schemeClr val="tx1"/>
              </a:solidFill>
            </a:endParaRPr>
          </a:p>
        </p:txBody>
      </p:sp>
      <p:sp>
        <p:nvSpPr>
          <p:cNvPr id="4" name="Text Placeholder 2"/>
          <p:cNvSpPr txBox="1">
            <a:spLocks/>
          </p:cNvSpPr>
          <p:nvPr/>
        </p:nvSpPr>
        <p:spPr>
          <a:xfrm>
            <a:off x="684213" y="1973480"/>
            <a:ext cx="4591173" cy="4235938"/>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3200" dirty="0" smtClean="0">
                <a:solidFill>
                  <a:schemeClr val="tx1"/>
                </a:solidFill>
              </a:rPr>
              <a:t>Public</a:t>
            </a:r>
          </a:p>
          <a:p>
            <a:r>
              <a:rPr lang="en-US" sz="3200" dirty="0" smtClean="0">
                <a:solidFill>
                  <a:schemeClr val="tx1"/>
                </a:solidFill>
              </a:rPr>
              <a:t>Patients/Families</a:t>
            </a:r>
          </a:p>
          <a:p>
            <a:r>
              <a:rPr lang="en-US" sz="3200" dirty="0" smtClean="0">
                <a:solidFill>
                  <a:schemeClr val="tx1"/>
                </a:solidFill>
              </a:rPr>
              <a:t>Staff</a:t>
            </a:r>
          </a:p>
          <a:p>
            <a:r>
              <a:rPr lang="en-US" sz="3200" dirty="0" smtClean="0">
                <a:solidFill>
                  <a:schemeClr val="tx1"/>
                </a:solidFill>
              </a:rPr>
              <a:t>Media</a:t>
            </a:r>
          </a:p>
          <a:p>
            <a:r>
              <a:rPr lang="en-US" sz="3200" dirty="0" smtClean="0">
                <a:solidFill>
                  <a:schemeClr val="tx1"/>
                </a:solidFill>
              </a:rPr>
              <a:t>First Responders</a:t>
            </a:r>
          </a:p>
          <a:p>
            <a:r>
              <a:rPr lang="en-US" sz="3200" dirty="0" smtClean="0">
                <a:solidFill>
                  <a:schemeClr val="tx1"/>
                </a:solidFill>
              </a:rPr>
              <a:t>Vendors</a:t>
            </a:r>
          </a:p>
          <a:p>
            <a:endParaRPr lang="en-US" sz="3200" dirty="0">
              <a:solidFill>
                <a:schemeClr val="bg1"/>
              </a:solidFill>
            </a:endParaRPr>
          </a:p>
        </p:txBody>
      </p:sp>
      <p:pic>
        <p:nvPicPr>
          <p:cNvPr id="7" name="Picture 6"/>
          <p:cNvPicPr>
            <a:picLocks noChangeAspect="1"/>
          </p:cNvPicPr>
          <p:nvPr/>
        </p:nvPicPr>
        <p:blipFill>
          <a:blip r:embed="rId3"/>
          <a:stretch>
            <a:fillRect/>
          </a:stretch>
        </p:blipFill>
        <p:spPr>
          <a:xfrm>
            <a:off x="8911244" y="3189827"/>
            <a:ext cx="2926080" cy="3458093"/>
          </a:xfrm>
          <a:prstGeom prst="rect">
            <a:avLst/>
          </a:prstGeom>
        </p:spPr>
      </p:pic>
    </p:spTree>
    <p:extLst>
      <p:ext uri="{BB962C8B-B14F-4D97-AF65-F5344CB8AC3E}">
        <p14:creationId xmlns:p14="http://schemas.microsoft.com/office/powerpoint/2010/main" val="57277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3355" y="183613"/>
            <a:ext cx="5484348" cy="6465126"/>
          </a:xfrm>
          <a:prstGeom prst="rect">
            <a:avLst/>
          </a:prstGeom>
        </p:spPr>
      </p:pic>
      <p:sp>
        <p:nvSpPr>
          <p:cNvPr id="3" name="TextBox 2"/>
          <p:cNvSpPr txBox="1"/>
          <p:nvPr/>
        </p:nvSpPr>
        <p:spPr>
          <a:xfrm>
            <a:off x="548641" y="689317"/>
            <a:ext cx="4037428" cy="1938992"/>
          </a:xfrm>
          <a:prstGeom prst="rect">
            <a:avLst/>
          </a:prstGeom>
          <a:noFill/>
        </p:spPr>
        <p:txBody>
          <a:bodyPr wrap="square" rtlCol="0">
            <a:spAutoFit/>
          </a:bodyPr>
          <a:lstStyle/>
          <a:p>
            <a:r>
              <a:rPr lang="en-US" sz="4000" dirty="0" smtClean="0"/>
              <a:t>Training and Testing Requirements</a:t>
            </a:r>
            <a:endParaRPr lang="en-US" sz="4000" dirty="0"/>
          </a:p>
        </p:txBody>
      </p:sp>
    </p:spTree>
    <p:extLst>
      <p:ext uri="{BB962C8B-B14F-4D97-AF65-F5344CB8AC3E}">
        <p14:creationId xmlns:p14="http://schemas.microsoft.com/office/powerpoint/2010/main" val="744286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9628"/>
            <a:ext cx="10288588" cy="990601"/>
          </a:xfrm>
        </p:spPr>
        <p:txBody>
          <a:bodyPr>
            <a:normAutofit/>
          </a:bodyPr>
          <a:lstStyle/>
          <a:p>
            <a:r>
              <a:rPr lang="en-US" sz="4400" dirty="0" smtClean="0"/>
              <a:t>Other Key elements</a:t>
            </a:r>
            <a:endParaRPr lang="en-US" sz="4400" dirty="0"/>
          </a:p>
        </p:txBody>
      </p:sp>
      <p:sp>
        <p:nvSpPr>
          <p:cNvPr id="3" name="Subtitle 2"/>
          <p:cNvSpPr>
            <a:spLocks noGrp="1"/>
          </p:cNvSpPr>
          <p:nvPr>
            <p:ph type="subTitle" idx="1"/>
          </p:nvPr>
        </p:nvSpPr>
        <p:spPr>
          <a:xfrm>
            <a:off x="673392" y="1426745"/>
            <a:ext cx="11012488" cy="4876799"/>
          </a:xfrm>
        </p:spPr>
        <p:txBody>
          <a:bodyPr>
            <a:normAutofit/>
          </a:bodyPr>
          <a:lstStyle/>
          <a:p>
            <a:pPr marL="70485" algn="l">
              <a:lnSpc>
                <a:spcPct val="100000"/>
              </a:lnSpc>
            </a:pPr>
            <a:r>
              <a:rPr lang="en-US" sz="3200" b="1" spc="-5" dirty="0" smtClean="0">
                <a:latin typeface="Arial"/>
                <a:cs typeface="Arial"/>
              </a:rPr>
              <a:t>Temperature Controls and Emergency </a:t>
            </a:r>
            <a:r>
              <a:rPr lang="en-US" sz="3200" b="1" spc="-5" dirty="0">
                <a:latin typeface="Arial"/>
                <a:cs typeface="Arial"/>
              </a:rPr>
              <a:t>and Standby</a:t>
            </a:r>
            <a:r>
              <a:rPr lang="en-US" sz="3200" b="1" spc="-15" dirty="0">
                <a:latin typeface="Arial"/>
                <a:cs typeface="Arial"/>
              </a:rPr>
              <a:t> </a:t>
            </a:r>
            <a:r>
              <a:rPr lang="en-US" sz="3200" b="1" dirty="0">
                <a:latin typeface="Arial"/>
                <a:cs typeface="Arial"/>
              </a:rPr>
              <a:t>Power</a:t>
            </a:r>
            <a:endParaRPr lang="en-US" sz="3200" dirty="0">
              <a:latin typeface="Arial"/>
              <a:cs typeface="Arial"/>
            </a:endParaRPr>
          </a:p>
          <a:p>
            <a:pPr marL="355600" marR="62230" indent="-342900" algn="l">
              <a:lnSpc>
                <a:spcPct val="100000"/>
              </a:lnSpc>
              <a:spcBef>
                <a:spcPts val="1170"/>
              </a:spcBef>
              <a:buChar char="•"/>
              <a:tabLst>
                <a:tab pos="355600" algn="l"/>
              </a:tabLst>
            </a:pPr>
            <a:r>
              <a:rPr lang="en-US" sz="2800" spc="-5" dirty="0">
                <a:latin typeface="Arial"/>
                <a:cs typeface="Arial"/>
              </a:rPr>
              <a:t>Higher level of requirements for hospitals, critical access hospitals, and </a:t>
            </a:r>
            <a:r>
              <a:rPr lang="en-US" sz="2800" dirty="0">
                <a:latin typeface="Arial"/>
                <a:cs typeface="Arial"/>
              </a:rPr>
              <a:t>long-term </a:t>
            </a:r>
            <a:r>
              <a:rPr lang="en-US" sz="2800" spc="-5" dirty="0" smtClean="0">
                <a:latin typeface="Arial"/>
                <a:cs typeface="Arial"/>
              </a:rPr>
              <a:t>care</a:t>
            </a:r>
            <a:r>
              <a:rPr lang="en-US" sz="2800" spc="-30" dirty="0" smtClean="0">
                <a:latin typeface="Arial"/>
                <a:cs typeface="Arial"/>
              </a:rPr>
              <a:t> </a:t>
            </a:r>
            <a:r>
              <a:rPr lang="en-US" sz="2800" spc="-5" dirty="0">
                <a:latin typeface="Arial"/>
                <a:cs typeface="Arial"/>
              </a:rPr>
              <a:t>facilities.</a:t>
            </a:r>
            <a:endParaRPr lang="en-US" sz="2800" dirty="0">
              <a:latin typeface="Arial"/>
              <a:cs typeface="Arial"/>
            </a:endParaRPr>
          </a:p>
          <a:p>
            <a:pPr marL="355600" marR="5080" indent="-342900" algn="l">
              <a:lnSpc>
                <a:spcPct val="100000"/>
              </a:lnSpc>
              <a:spcBef>
                <a:spcPts val="985"/>
              </a:spcBef>
              <a:buChar char="•"/>
              <a:tabLst>
                <a:tab pos="355600" algn="l"/>
              </a:tabLst>
            </a:pPr>
            <a:r>
              <a:rPr lang="en-US" sz="2800" spc="-5" dirty="0">
                <a:latin typeface="Arial"/>
                <a:cs typeface="Arial"/>
              </a:rPr>
              <a:t>Locate generators in accordance </a:t>
            </a:r>
            <a:r>
              <a:rPr lang="en-US" sz="2800" spc="-10" dirty="0">
                <a:latin typeface="Arial"/>
                <a:cs typeface="Arial"/>
              </a:rPr>
              <a:t>with </a:t>
            </a:r>
            <a:r>
              <a:rPr lang="en-US" sz="2800" spc="-5" dirty="0">
                <a:latin typeface="Arial"/>
                <a:cs typeface="Arial"/>
              </a:rPr>
              <a:t>National Fire Protection Association </a:t>
            </a:r>
            <a:r>
              <a:rPr lang="en-US" sz="2800" spc="-25" dirty="0">
                <a:latin typeface="Arial"/>
                <a:cs typeface="Arial"/>
              </a:rPr>
              <a:t>(NFPA)  </a:t>
            </a:r>
            <a:r>
              <a:rPr lang="en-US" sz="2800" spc="-5" dirty="0">
                <a:latin typeface="Arial"/>
                <a:cs typeface="Arial"/>
              </a:rPr>
              <a:t>guidelines.</a:t>
            </a:r>
            <a:endParaRPr lang="en-US" sz="2800" dirty="0">
              <a:latin typeface="Arial"/>
              <a:cs typeface="Arial"/>
            </a:endParaRPr>
          </a:p>
          <a:p>
            <a:pPr marL="355600" indent="-342900" algn="l">
              <a:lnSpc>
                <a:spcPct val="100000"/>
              </a:lnSpc>
              <a:spcBef>
                <a:spcPts val="985"/>
              </a:spcBef>
              <a:buChar char="•"/>
              <a:tabLst>
                <a:tab pos="355600" algn="l"/>
              </a:tabLst>
            </a:pPr>
            <a:r>
              <a:rPr lang="en-US" sz="2800" spc="-5" dirty="0">
                <a:latin typeface="Arial"/>
                <a:cs typeface="Arial"/>
              </a:rPr>
              <a:t>Conduct generator testing, inspection, and maintenance as required by</a:t>
            </a:r>
            <a:r>
              <a:rPr lang="en-US" sz="2800" spc="190" dirty="0">
                <a:latin typeface="Arial"/>
                <a:cs typeface="Arial"/>
              </a:rPr>
              <a:t> </a:t>
            </a:r>
            <a:r>
              <a:rPr lang="en-US" sz="2800" spc="-25" dirty="0">
                <a:latin typeface="Arial"/>
                <a:cs typeface="Arial"/>
              </a:rPr>
              <a:t>NFPA.</a:t>
            </a:r>
            <a:endParaRPr lang="en-US" sz="2800" dirty="0">
              <a:latin typeface="Arial"/>
              <a:cs typeface="Arial"/>
            </a:endParaRPr>
          </a:p>
          <a:p>
            <a:pPr marL="355600" indent="-342900" algn="l">
              <a:lnSpc>
                <a:spcPct val="100000"/>
              </a:lnSpc>
              <a:spcBef>
                <a:spcPts val="985"/>
              </a:spcBef>
              <a:buChar char="•"/>
              <a:tabLst>
                <a:tab pos="355600" algn="l"/>
              </a:tabLst>
            </a:pPr>
            <a:r>
              <a:rPr lang="en-US" sz="2800" spc="-5" dirty="0">
                <a:latin typeface="Arial"/>
                <a:cs typeface="Arial"/>
              </a:rPr>
              <a:t>Maintain sufficient fuel to sustain </a:t>
            </a:r>
            <a:r>
              <a:rPr lang="en-US" sz="2800" spc="-10" dirty="0">
                <a:latin typeface="Arial"/>
                <a:cs typeface="Arial"/>
              </a:rPr>
              <a:t>power </a:t>
            </a:r>
            <a:r>
              <a:rPr lang="en-US" sz="2800" spc="-5" dirty="0">
                <a:latin typeface="Arial"/>
                <a:cs typeface="Arial"/>
              </a:rPr>
              <a:t>during an</a:t>
            </a:r>
            <a:r>
              <a:rPr lang="en-US" sz="2800" spc="95" dirty="0">
                <a:latin typeface="Arial"/>
                <a:cs typeface="Arial"/>
              </a:rPr>
              <a:t> </a:t>
            </a:r>
            <a:r>
              <a:rPr lang="en-US" sz="2800" spc="-15" dirty="0">
                <a:latin typeface="Arial"/>
                <a:cs typeface="Arial"/>
              </a:rPr>
              <a:t>emergency</a:t>
            </a:r>
            <a:r>
              <a:rPr lang="en-US" sz="2800" spc="-15" dirty="0" smtClean="0">
                <a:latin typeface="Arial"/>
                <a:cs typeface="Arial"/>
              </a:rPr>
              <a:t>.</a:t>
            </a:r>
            <a:endParaRPr lang="en-US" sz="2800" dirty="0">
              <a:latin typeface="Arial"/>
              <a:cs typeface="Arial"/>
            </a:endParaRPr>
          </a:p>
        </p:txBody>
      </p:sp>
    </p:spTree>
    <p:extLst>
      <p:ext uri="{BB962C8B-B14F-4D97-AF65-F5344CB8AC3E}">
        <p14:creationId xmlns:p14="http://schemas.microsoft.com/office/powerpoint/2010/main" val="2327422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0095"/>
            <a:ext cx="10353761" cy="820189"/>
          </a:xfrm>
        </p:spPr>
        <p:txBody>
          <a:bodyPr/>
          <a:lstStyle/>
          <a:p>
            <a:r>
              <a:rPr lang="en-US" dirty="0" smtClean="0"/>
              <a:t>Where are we now?</a:t>
            </a:r>
            <a:endParaRPr lang="en-US" dirty="0"/>
          </a:p>
        </p:txBody>
      </p:sp>
      <p:sp>
        <p:nvSpPr>
          <p:cNvPr id="3" name="Content Placeholder 2"/>
          <p:cNvSpPr>
            <a:spLocks noGrp="1"/>
          </p:cNvSpPr>
          <p:nvPr>
            <p:ph idx="1"/>
          </p:nvPr>
        </p:nvSpPr>
        <p:spPr>
          <a:xfrm>
            <a:off x="980902" y="1397794"/>
            <a:ext cx="10286654" cy="4870001"/>
          </a:xfrm>
        </p:spPr>
        <p:txBody>
          <a:bodyPr>
            <a:noAutofit/>
          </a:bodyPr>
          <a:lstStyle/>
          <a:p>
            <a:r>
              <a:rPr lang="en-US" sz="2400" dirty="0" smtClean="0"/>
              <a:t>Interpretive Guidelines and State Operations Manual has been developed and published by CMS</a:t>
            </a:r>
          </a:p>
          <a:p>
            <a:r>
              <a:rPr lang="en-US" sz="2400" dirty="0" smtClean="0"/>
              <a:t>In September, 2017, the surveyor training for emergency preparedness requirements was launched. Available at </a:t>
            </a:r>
            <a:r>
              <a:rPr lang="en-US" sz="2400" dirty="0" smtClean="0">
                <a:hlinkClick r:id="rId2"/>
              </a:rPr>
              <a:t>https://surveyortraining.cms.hhs.gov/</a:t>
            </a:r>
            <a:endParaRPr lang="en-US" sz="2400" dirty="0" smtClean="0"/>
          </a:p>
          <a:p>
            <a:r>
              <a:rPr lang="en-US" sz="2400" dirty="0" smtClean="0"/>
              <a:t>Training through the Integrated Surveyor Training website is available for providers and suppliers</a:t>
            </a:r>
          </a:p>
          <a:p>
            <a:r>
              <a:rPr lang="en-US" sz="2400" dirty="0" smtClean="0"/>
              <a:t>As of November 15, 2017, in conjunction with their regularly scheduled survey, these condition of participation will now be assessed.</a:t>
            </a:r>
            <a:endParaRPr lang="en-US" sz="2400" dirty="0"/>
          </a:p>
        </p:txBody>
      </p:sp>
    </p:spTree>
    <p:extLst>
      <p:ext uri="{BB962C8B-B14F-4D97-AF65-F5344CB8AC3E}">
        <p14:creationId xmlns:p14="http://schemas.microsoft.com/office/powerpoint/2010/main" val="1627918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1" y="391321"/>
            <a:ext cx="10814681" cy="1462531"/>
          </a:xfrm>
        </p:spPr>
        <p:txBody>
          <a:bodyPr>
            <a:normAutofit/>
          </a:bodyPr>
          <a:lstStyle/>
          <a:p>
            <a:r>
              <a:rPr lang="en-US" sz="4800" dirty="0" smtClean="0"/>
              <a:t>Agenda</a:t>
            </a:r>
            <a:endParaRPr lang="en-US" sz="4400" dirty="0"/>
          </a:p>
        </p:txBody>
      </p:sp>
      <p:sp>
        <p:nvSpPr>
          <p:cNvPr id="5" name="Content Placeholder 4"/>
          <p:cNvSpPr>
            <a:spLocks noGrp="1"/>
          </p:cNvSpPr>
          <p:nvPr>
            <p:ph idx="1"/>
          </p:nvPr>
        </p:nvSpPr>
        <p:spPr>
          <a:xfrm>
            <a:off x="684211" y="1853852"/>
            <a:ext cx="8534400" cy="3615267"/>
          </a:xfrm>
        </p:spPr>
        <p:txBody>
          <a:bodyPr>
            <a:normAutofit/>
          </a:bodyPr>
          <a:lstStyle/>
          <a:p>
            <a:r>
              <a:rPr lang="en-US" sz="3200" dirty="0"/>
              <a:t>Understanding the </a:t>
            </a:r>
            <a:r>
              <a:rPr lang="en-US" sz="3200" dirty="0" smtClean="0"/>
              <a:t>CMS Guidelines</a:t>
            </a:r>
            <a:endParaRPr lang="en-US" sz="3200" dirty="0"/>
          </a:p>
          <a:p>
            <a:r>
              <a:rPr lang="en-US" sz="3200" dirty="0" smtClean="0"/>
              <a:t>Assessment </a:t>
            </a:r>
            <a:r>
              <a:rPr lang="en-US" sz="3200" dirty="0"/>
              <a:t>and </a:t>
            </a:r>
            <a:r>
              <a:rPr lang="en-US" sz="3200" dirty="0" smtClean="0"/>
              <a:t>Implementation</a:t>
            </a:r>
          </a:p>
          <a:p>
            <a:r>
              <a:rPr lang="en-US" sz="3200" dirty="0" smtClean="0"/>
              <a:t>Steps of Emergency Management</a:t>
            </a:r>
            <a:endParaRPr lang="en-US" sz="3200" dirty="0"/>
          </a:p>
          <a:p>
            <a:r>
              <a:rPr lang="en-US" sz="3200" dirty="0" smtClean="0"/>
              <a:t>Resources</a:t>
            </a:r>
          </a:p>
        </p:txBody>
      </p:sp>
    </p:spTree>
    <p:extLst>
      <p:ext uri="{BB962C8B-B14F-4D97-AF65-F5344CB8AC3E}">
        <p14:creationId xmlns:p14="http://schemas.microsoft.com/office/powerpoint/2010/main" val="322367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509" y="41519"/>
            <a:ext cx="11201684" cy="6766605"/>
          </a:xfrm>
          <a:prstGeom prst="rect">
            <a:avLst/>
          </a:prstGeom>
        </p:spPr>
      </p:pic>
    </p:spTree>
    <p:extLst>
      <p:ext uri="{BB962C8B-B14F-4D97-AF65-F5344CB8AC3E}">
        <p14:creationId xmlns:p14="http://schemas.microsoft.com/office/powerpoint/2010/main" val="3782420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3716"/>
            <a:ext cx="10353761" cy="836815"/>
          </a:xfrm>
        </p:spPr>
        <p:txBody>
          <a:bodyPr>
            <a:normAutofit/>
          </a:bodyPr>
          <a:lstStyle/>
          <a:p>
            <a:r>
              <a:rPr lang="en-US" sz="4000" dirty="0" smtClean="0"/>
              <a:t>Compliance</a:t>
            </a:r>
            <a:endParaRPr lang="en-US" sz="4000" dirty="0"/>
          </a:p>
        </p:txBody>
      </p:sp>
      <p:sp>
        <p:nvSpPr>
          <p:cNvPr id="3" name="Content Placeholder 2"/>
          <p:cNvSpPr>
            <a:spLocks noGrp="1"/>
          </p:cNvSpPr>
          <p:nvPr>
            <p:ph idx="1"/>
          </p:nvPr>
        </p:nvSpPr>
        <p:spPr>
          <a:xfrm>
            <a:off x="913794" y="1314668"/>
            <a:ext cx="10353762" cy="4770248"/>
          </a:xfrm>
        </p:spPr>
        <p:txBody>
          <a:bodyPr>
            <a:noAutofit/>
          </a:bodyPr>
          <a:lstStyle/>
          <a:p>
            <a:r>
              <a:rPr lang="en-US" sz="2800" dirty="0" smtClean="0"/>
              <a:t>Facilities are expected to be in compliance with these requirements</a:t>
            </a:r>
          </a:p>
          <a:p>
            <a:r>
              <a:rPr lang="en-US" sz="2800" dirty="0" smtClean="0"/>
              <a:t>Surveys for Emergency Preparedness will be in conjunction with the regular survey cycle</a:t>
            </a:r>
          </a:p>
          <a:p>
            <a:r>
              <a:rPr lang="en-US" sz="2800" dirty="0" smtClean="0"/>
              <a:t>In the event facilities are non-compliant, the same general enforcement procedures will occur as is currently in place for any other conditions or requirements cited for non-compliance</a:t>
            </a:r>
            <a:endParaRPr lang="en-US" sz="2800" dirty="0"/>
          </a:p>
        </p:txBody>
      </p:sp>
    </p:spTree>
    <p:extLst>
      <p:ext uri="{BB962C8B-B14F-4D97-AF65-F5344CB8AC3E}">
        <p14:creationId xmlns:p14="http://schemas.microsoft.com/office/powerpoint/2010/main" val="2377322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1"/>
                </a:solidFill>
              </a:rPr>
              <a:t>Response</a:t>
            </a:r>
            <a:endParaRPr lang="en-US" sz="4400" dirty="0">
              <a:solidFill>
                <a:schemeClr val="bg1"/>
              </a:solidFill>
            </a:endParaRPr>
          </a:p>
        </p:txBody>
      </p:sp>
      <p:pic>
        <p:nvPicPr>
          <p:cNvPr id="6" name="Picture 5">
            <a:hlinkClick r:id="rId3"/>
          </p:cNvPr>
          <p:cNvPicPr>
            <a:picLocks noChangeAspect="1"/>
          </p:cNvPicPr>
          <p:nvPr/>
        </p:nvPicPr>
        <p:blipFill>
          <a:blip r:embed="rId4"/>
          <a:stretch>
            <a:fillRect/>
          </a:stretch>
        </p:blipFill>
        <p:spPr>
          <a:xfrm>
            <a:off x="4154632" y="744007"/>
            <a:ext cx="6210300" cy="3743325"/>
          </a:xfrm>
          <a:prstGeom prst="rect">
            <a:avLst/>
          </a:prstGeom>
        </p:spPr>
      </p:pic>
    </p:spTree>
    <p:extLst>
      <p:ext uri="{BB962C8B-B14F-4D97-AF65-F5344CB8AC3E}">
        <p14:creationId xmlns:p14="http://schemas.microsoft.com/office/powerpoint/2010/main" val="3194945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4400" b="1" dirty="0" smtClean="0">
                <a:solidFill>
                  <a:schemeClr val="tx1"/>
                </a:solidFill>
              </a:rPr>
              <a:t>RECOVERY</a:t>
            </a:r>
            <a:endParaRPr lang="en-US" sz="4400" b="1" dirty="0">
              <a:solidFill>
                <a:schemeClr val="tx1"/>
              </a:solidFill>
            </a:endParaRPr>
          </a:p>
        </p:txBody>
      </p:sp>
      <p:pic>
        <p:nvPicPr>
          <p:cNvPr id="4" name="Picture 3"/>
          <p:cNvPicPr>
            <a:picLocks noChangeAspect="1"/>
          </p:cNvPicPr>
          <p:nvPr/>
        </p:nvPicPr>
        <p:blipFill>
          <a:blip r:embed="rId3"/>
          <a:stretch>
            <a:fillRect/>
          </a:stretch>
        </p:blipFill>
        <p:spPr>
          <a:xfrm>
            <a:off x="5988145" y="1712422"/>
            <a:ext cx="4934866" cy="3329679"/>
          </a:xfrm>
          <a:prstGeom prst="rect">
            <a:avLst/>
          </a:prstGeom>
        </p:spPr>
      </p:pic>
      <p:pic>
        <p:nvPicPr>
          <p:cNvPr id="5" name="Picture 4"/>
          <p:cNvPicPr>
            <a:picLocks noChangeAspect="1"/>
          </p:cNvPicPr>
          <p:nvPr/>
        </p:nvPicPr>
        <p:blipFill>
          <a:blip r:embed="rId4"/>
          <a:stretch>
            <a:fillRect/>
          </a:stretch>
        </p:blipFill>
        <p:spPr>
          <a:xfrm>
            <a:off x="684212" y="701039"/>
            <a:ext cx="5005549" cy="3272445"/>
          </a:xfrm>
          <a:prstGeom prst="rect">
            <a:avLst/>
          </a:prstGeom>
        </p:spPr>
      </p:pic>
    </p:spTree>
    <p:extLst>
      <p:ext uri="{BB962C8B-B14F-4D97-AF65-F5344CB8AC3E}">
        <p14:creationId xmlns:p14="http://schemas.microsoft.com/office/powerpoint/2010/main" val="3344353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9901" y="465055"/>
            <a:ext cx="11240836" cy="997196"/>
          </a:xfrm>
          <a:prstGeom prst="rect">
            <a:avLst/>
          </a:prstGeom>
        </p:spPr>
        <p:txBody>
          <a:bodyPr vert="horz" wrap="square" lIns="0" tIns="0" rIns="0" bIns="0" rtlCol="0" anchor="t">
            <a:spAutoFit/>
          </a:bodyPr>
          <a:lstStyle/>
          <a:p>
            <a:pPr marL="173990" algn="l"/>
            <a:r>
              <a:rPr lang="en-US" sz="3600" spc="-5" dirty="0" smtClean="0"/>
              <a:t>Why all the hype about Emergency preparedness</a:t>
            </a:r>
            <a:endParaRPr sz="3600" spc="-5" dirty="0"/>
          </a:p>
        </p:txBody>
      </p:sp>
      <p:sp>
        <p:nvSpPr>
          <p:cNvPr id="4" name="object 4"/>
          <p:cNvSpPr txBox="1"/>
          <p:nvPr/>
        </p:nvSpPr>
        <p:spPr>
          <a:xfrm>
            <a:off x="469900" y="1854200"/>
            <a:ext cx="11379200" cy="4431983"/>
          </a:xfrm>
          <a:prstGeom prst="rect">
            <a:avLst/>
          </a:prstGeom>
        </p:spPr>
        <p:txBody>
          <a:bodyPr vert="horz" wrap="square" lIns="0" tIns="0" rIns="0" bIns="0" rtlCol="0">
            <a:spAutoFit/>
          </a:bodyPr>
          <a:lstStyle/>
          <a:p>
            <a:r>
              <a:rPr lang="en-US" sz="3200" b="1" dirty="0"/>
              <a:t>Disasters</a:t>
            </a:r>
            <a:endParaRPr lang="en-US" sz="3200" dirty="0"/>
          </a:p>
          <a:p>
            <a:r>
              <a:rPr lang="en-US" sz="3200" dirty="0"/>
              <a:t>2021 Winter Storms. February 13, 2021.</a:t>
            </a:r>
          </a:p>
          <a:p>
            <a:r>
              <a:rPr lang="en-US" sz="3200" dirty="0"/>
              <a:t>2020 North American Wildfire Season. December 7, 2020.</a:t>
            </a:r>
          </a:p>
          <a:p>
            <a:r>
              <a:rPr lang="en-US" sz="3200" dirty="0"/>
              <a:t>2020 Atlantic Hurricane Season. December 1, 2020.</a:t>
            </a:r>
          </a:p>
          <a:p>
            <a:r>
              <a:rPr lang="en-US" sz="3200" dirty="0"/>
              <a:t>2020 Monsoon Floods. July 17, 2020.</a:t>
            </a:r>
          </a:p>
          <a:p>
            <a:r>
              <a:rPr lang="en-US" sz="3200" dirty="0"/>
              <a:t>2020 Spring Tornadoes. January 10, 2020.</a:t>
            </a:r>
          </a:p>
          <a:p>
            <a:r>
              <a:rPr lang="en-US" sz="3200" dirty="0"/>
              <a:t>2019 California Wildfires. October 10, 2019.</a:t>
            </a:r>
          </a:p>
          <a:p>
            <a:r>
              <a:rPr lang="en-US" sz="3200" dirty="0"/>
              <a:t>2019 </a:t>
            </a:r>
            <a:r>
              <a:rPr lang="en-US" sz="3200" b="1" dirty="0"/>
              <a:t>Catastrophic</a:t>
            </a:r>
            <a:r>
              <a:rPr lang="en-US" sz="3200" dirty="0"/>
              <a:t> River Flooding. March 14, 2019.</a:t>
            </a:r>
          </a:p>
          <a:p>
            <a:r>
              <a:rPr lang="en-US" sz="3200" dirty="0">
                <a:solidFill>
                  <a:schemeClr val="bg1"/>
                </a:solidFill>
              </a:rPr>
              <a:t>2017 Wildfires.</a:t>
            </a:r>
          </a:p>
        </p:txBody>
      </p:sp>
    </p:spTree>
    <p:extLst>
      <p:ext uri="{BB962C8B-B14F-4D97-AF65-F5344CB8AC3E}">
        <p14:creationId xmlns:p14="http://schemas.microsoft.com/office/powerpoint/2010/main" val="3521757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980902" y="174398"/>
            <a:ext cx="10256059" cy="6525659"/>
          </a:xfrm>
          <a:prstGeom prst="rect">
            <a:avLst/>
          </a:prstGeom>
        </p:spPr>
      </p:pic>
    </p:spTree>
    <p:extLst>
      <p:ext uri="{BB962C8B-B14F-4D97-AF65-F5344CB8AC3E}">
        <p14:creationId xmlns:p14="http://schemas.microsoft.com/office/powerpoint/2010/main" val="2495582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831272" y="142471"/>
            <a:ext cx="10424773" cy="6507711"/>
          </a:xfrm>
          <a:prstGeom prst="rect">
            <a:avLst/>
          </a:prstGeom>
        </p:spPr>
      </p:pic>
    </p:spTree>
    <p:extLst>
      <p:ext uri="{BB962C8B-B14F-4D97-AF65-F5344CB8AC3E}">
        <p14:creationId xmlns:p14="http://schemas.microsoft.com/office/powerpoint/2010/main" val="1125953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7651" y="209116"/>
            <a:ext cx="10158153" cy="6528813"/>
          </a:xfrm>
          <a:prstGeom prst="rect">
            <a:avLst/>
          </a:prstGeom>
        </p:spPr>
      </p:pic>
    </p:spTree>
    <p:extLst>
      <p:ext uri="{BB962C8B-B14F-4D97-AF65-F5344CB8AC3E}">
        <p14:creationId xmlns:p14="http://schemas.microsoft.com/office/powerpoint/2010/main" val="1279636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1800" b="3537"/>
          <a:stretch/>
        </p:blipFill>
        <p:spPr>
          <a:xfrm>
            <a:off x="980902" y="171924"/>
            <a:ext cx="10289736" cy="6528134"/>
          </a:xfrm>
          <a:prstGeom prst="rect">
            <a:avLst/>
          </a:prstGeom>
        </p:spPr>
      </p:pic>
    </p:spTree>
    <p:extLst>
      <p:ext uri="{BB962C8B-B14F-4D97-AF65-F5344CB8AC3E}">
        <p14:creationId xmlns:p14="http://schemas.microsoft.com/office/powerpoint/2010/main" val="3107122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482" y="4881227"/>
            <a:ext cx="3957295" cy="1507067"/>
          </a:xfrm>
        </p:spPr>
        <p:txBody>
          <a:bodyPr>
            <a:normAutofit/>
          </a:bodyPr>
          <a:lstStyle/>
          <a:p>
            <a:r>
              <a:rPr lang="en-US" sz="4000" dirty="0" smtClean="0"/>
              <a:t>Let’s </a:t>
            </a:r>
            <a:r>
              <a:rPr lang="en-US" sz="4000" dirty="0" smtClean="0">
                <a:hlinkClick r:id="rId3"/>
              </a:rPr>
              <a:t>find</a:t>
            </a:r>
            <a:r>
              <a:rPr lang="en-US" sz="4000" dirty="0" smtClean="0"/>
              <a:t> out!</a:t>
            </a:r>
            <a:endParaRPr lang="en-US" sz="4000" dirty="0"/>
          </a:p>
        </p:txBody>
      </p:sp>
      <p:pic>
        <p:nvPicPr>
          <p:cNvPr id="3" name="Picture 2"/>
          <p:cNvPicPr>
            <a:picLocks noChangeAspect="1"/>
          </p:cNvPicPr>
          <p:nvPr/>
        </p:nvPicPr>
        <p:blipFill rotWithShape="1">
          <a:blip r:embed="rId4"/>
          <a:srcRect l="4523" r="2716" b="9162"/>
          <a:stretch/>
        </p:blipFill>
        <p:spPr>
          <a:xfrm>
            <a:off x="956602" y="764972"/>
            <a:ext cx="5584875" cy="3216186"/>
          </a:xfrm>
          <a:prstGeom prst="rect">
            <a:avLst/>
          </a:prstGeom>
        </p:spPr>
      </p:pic>
    </p:spTree>
    <p:extLst>
      <p:ext uri="{BB962C8B-B14F-4D97-AF65-F5344CB8AC3E}">
        <p14:creationId xmlns:p14="http://schemas.microsoft.com/office/powerpoint/2010/main" val="4281828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Cms</a:t>
            </a:r>
            <a:r>
              <a:rPr lang="en-US" dirty="0" smtClean="0"/>
              <a:t> emergency preparedness rule</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published in the Federal Register for comment in December 2013</a:t>
            </a:r>
          </a:p>
          <a:p>
            <a:r>
              <a:rPr lang="en-US" dirty="0" smtClean="0"/>
              <a:t>Increases patient safety during emergencies</a:t>
            </a:r>
          </a:p>
          <a:p>
            <a:r>
              <a:rPr lang="en-US" dirty="0" smtClean="0"/>
              <a:t>Establishes consistent emergency preparedness requirements across provider and supplier types</a:t>
            </a:r>
          </a:p>
          <a:p>
            <a:r>
              <a:rPr lang="en-US" dirty="0" smtClean="0"/>
              <a:t>Establishes a more coordinated response to natural and man-made disasters</a:t>
            </a:r>
            <a:endParaRPr lang="en-US" dirty="0"/>
          </a:p>
        </p:txBody>
      </p:sp>
    </p:spTree>
    <p:extLst>
      <p:ext uri="{BB962C8B-B14F-4D97-AF65-F5344CB8AC3E}">
        <p14:creationId xmlns:p14="http://schemas.microsoft.com/office/powerpoint/2010/main" val="3878431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168" y="378179"/>
            <a:ext cx="4223510" cy="841021"/>
          </a:xfrm>
        </p:spPr>
        <p:txBody>
          <a:bodyPr>
            <a:normAutofit/>
          </a:bodyPr>
          <a:lstStyle/>
          <a:p>
            <a:r>
              <a:rPr lang="en-US" sz="4000" dirty="0" smtClean="0"/>
              <a:t>Resources</a:t>
            </a:r>
            <a:endParaRPr lang="en-US" sz="4000" dirty="0"/>
          </a:p>
        </p:txBody>
      </p:sp>
      <p:sp>
        <p:nvSpPr>
          <p:cNvPr id="3" name="Content Placeholder 2"/>
          <p:cNvSpPr>
            <a:spLocks noGrp="1"/>
          </p:cNvSpPr>
          <p:nvPr>
            <p:ph idx="1"/>
          </p:nvPr>
        </p:nvSpPr>
        <p:spPr>
          <a:xfrm>
            <a:off x="684211" y="1074821"/>
            <a:ext cx="11053359" cy="5283775"/>
          </a:xfrm>
        </p:spPr>
        <p:txBody>
          <a:bodyPr>
            <a:normAutofit/>
          </a:bodyPr>
          <a:lstStyle/>
          <a:p>
            <a:pPr marL="12700">
              <a:lnSpc>
                <a:spcPct val="100000"/>
              </a:lnSpc>
            </a:pPr>
            <a:r>
              <a:rPr lang="en-US" sz="3200" dirty="0" smtClean="0"/>
              <a:t>CMS.GOV</a:t>
            </a:r>
          </a:p>
          <a:p>
            <a:pPr marL="469900" lvl="1"/>
            <a:r>
              <a:rPr lang="en-US" sz="3000" dirty="0" smtClean="0"/>
              <a:t>Outline of requirements by provider type</a:t>
            </a:r>
          </a:p>
          <a:p>
            <a:pPr marL="469900" lvl="1"/>
            <a:r>
              <a:rPr lang="en-US" sz="3000" dirty="0" smtClean="0"/>
              <a:t>Links to aggregated EP resources</a:t>
            </a:r>
          </a:p>
          <a:p>
            <a:pPr marL="469900" lvl="1"/>
            <a:r>
              <a:rPr lang="en-US" sz="3000" dirty="0" smtClean="0"/>
              <a:t> Routinely updated FAQs</a:t>
            </a:r>
          </a:p>
          <a:p>
            <a:pPr marL="12700">
              <a:lnSpc>
                <a:spcPct val="100000"/>
              </a:lnSpc>
            </a:pPr>
            <a:r>
              <a:rPr lang="en-US" sz="3200" dirty="0" smtClean="0"/>
              <a:t>CDC</a:t>
            </a:r>
            <a:endParaRPr lang="en-US" sz="3200" dirty="0"/>
          </a:p>
          <a:p>
            <a:pPr marL="12700">
              <a:lnSpc>
                <a:spcPct val="100000"/>
              </a:lnSpc>
            </a:pPr>
            <a:r>
              <a:rPr lang="en-US" sz="3200" dirty="0" smtClean="0"/>
              <a:t>Federal &amp; Accrediting Organizations</a:t>
            </a:r>
          </a:p>
          <a:p>
            <a:pPr marL="12700"/>
            <a:r>
              <a:rPr lang="en-US" sz="3200" dirty="0"/>
              <a:t>Healthcare Ready CMS Knowledge Center</a:t>
            </a:r>
          </a:p>
          <a:p>
            <a:pPr marL="12700">
              <a:lnSpc>
                <a:spcPct val="100000"/>
              </a:lnSpc>
            </a:pPr>
            <a:endParaRPr lang="en-US" sz="3200" dirty="0" smtClean="0">
              <a:solidFill>
                <a:schemeClr val="bg1"/>
              </a:solidFill>
            </a:endParaRPr>
          </a:p>
        </p:txBody>
      </p:sp>
      <p:pic>
        <p:nvPicPr>
          <p:cNvPr id="4" name="Picture 3"/>
          <p:cNvPicPr>
            <a:picLocks noChangeAspect="1"/>
          </p:cNvPicPr>
          <p:nvPr/>
        </p:nvPicPr>
        <p:blipFill>
          <a:blip r:embed="rId3"/>
          <a:stretch>
            <a:fillRect/>
          </a:stretch>
        </p:blipFill>
        <p:spPr>
          <a:xfrm>
            <a:off x="8398894" y="2632815"/>
            <a:ext cx="2794058" cy="1489219"/>
          </a:xfrm>
          <a:prstGeom prst="rect">
            <a:avLst/>
          </a:prstGeom>
        </p:spPr>
      </p:pic>
    </p:spTree>
    <p:extLst>
      <p:ext uri="{BB962C8B-B14F-4D97-AF65-F5344CB8AC3E}">
        <p14:creationId xmlns:p14="http://schemas.microsoft.com/office/powerpoint/2010/main" val="1115421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986857" cy="5465618"/>
          </a:xfrm>
        </p:spPr>
        <p:txBody>
          <a:bodyPr>
            <a:normAutofit/>
          </a:bodyPr>
          <a:lstStyle/>
          <a:p>
            <a:pPr marL="12700">
              <a:lnSpc>
                <a:spcPct val="100000"/>
              </a:lnSpc>
            </a:pPr>
            <a:r>
              <a:rPr lang="en-US" sz="3200" dirty="0"/>
              <a:t>Center for Domestic Preparedness</a:t>
            </a:r>
          </a:p>
          <a:p>
            <a:pPr marL="469900" lvl="1"/>
            <a:r>
              <a:rPr lang="en-US" sz="3000" u="sng" dirty="0" smtClean="0"/>
              <a:t>cdp.dhs.gov</a:t>
            </a:r>
          </a:p>
          <a:p>
            <a:pPr marL="12700" marR="76200"/>
            <a:r>
              <a:rPr lang="en-US" sz="3200" dirty="0" smtClean="0"/>
              <a:t>HHS/ASPR </a:t>
            </a:r>
            <a:r>
              <a:rPr lang="en-US" sz="3200" dirty="0"/>
              <a:t>Technical Resources, Assistance Center,  and Information Exchange (TRACIE)</a:t>
            </a:r>
          </a:p>
          <a:p>
            <a:pPr marL="12700">
              <a:lnSpc>
                <a:spcPct val="100000"/>
              </a:lnSpc>
            </a:pPr>
            <a:r>
              <a:rPr lang="en-US" sz="3200" dirty="0" smtClean="0"/>
              <a:t>NFPA</a:t>
            </a:r>
            <a:r>
              <a:rPr lang="en-US" sz="3200" dirty="0"/>
              <a:t>, Chapter 12</a:t>
            </a:r>
          </a:p>
          <a:p>
            <a:pPr marL="12700">
              <a:lnSpc>
                <a:spcPct val="100000"/>
              </a:lnSpc>
            </a:pPr>
            <a:r>
              <a:rPr lang="en-US" sz="3200" dirty="0" smtClean="0"/>
              <a:t>Google</a:t>
            </a:r>
            <a:endParaRPr lang="en-US" sz="3200" dirty="0"/>
          </a:p>
          <a:p>
            <a:pPr marL="0" indent="0">
              <a:buNone/>
            </a:pPr>
            <a:endParaRPr lang="en-US" dirty="0"/>
          </a:p>
        </p:txBody>
      </p:sp>
      <p:pic>
        <p:nvPicPr>
          <p:cNvPr id="6" name="Picture 5"/>
          <p:cNvPicPr>
            <a:picLocks noChangeAspect="1"/>
          </p:cNvPicPr>
          <p:nvPr/>
        </p:nvPicPr>
        <p:blipFill>
          <a:blip r:embed="rId3"/>
          <a:stretch>
            <a:fillRect/>
          </a:stretch>
        </p:blipFill>
        <p:spPr>
          <a:xfrm>
            <a:off x="8632593" y="3418609"/>
            <a:ext cx="3038475" cy="1323975"/>
          </a:xfrm>
          <a:prstGeom prst="rect">
            <a:avLst/>
          </a:prstGeom>
        </p:spPr>
      </p:pic>
      <p:pic>
        <p:nvPicPr>
          <p:cNvPr id="7" name="Picture 6"/>
          <p:cNvPicPr>
            <a:picLocks noChangeAspect="1"/>
          </p:cNvPicPr>
          <p:nvPr/>
        </p:nvPicPr>
        <p:blipFill>
          <a:blip r:embed="rId4"/>
          <a:stretch>
            <a:fillRect/>
          </a:stretch>
        </p:blipFill>
        <p:spPr>
          <a:xfrm>
            <a:off x="8034275" y="250593"/>
            <a:ext cx="3936051" cy="2043719"/>
          </a:xfrm>
          <a:prstGeom prst="rect">
            <a:avLst/>
          </a:prstGeom>
        </p:spPr>
      </p:pic>
      <p:pic>
        <p:nvPicPr>
          <p:cNvPr id="8" name="Picture 7"/>
          <p:cNvPicPr>
            <a:picLocks noChangeAspect="1"/>
          </p:cNvPicPr>
          <p:nvPr/>
        </p:nvPicPr>
        <p:blipFill>
          <a:blip r:embed="rId5"/>
          <a:stretch>
            <a:fillRect/>
          </a:stretch>
        </p:blipFill>
        <p:spPr>
          <a:xfrm>
            <a:off x="10002300" y="4937587"/>
            <a:ext cx="1485900" cy="1504950"/>
          </a:xfrm>
          <a:prstGeom prst="rect">
            <a:avLst/>
          </a:prstGeom>
        </p:spPr>
      </p:pic>
      <p:pic>
        <p:nvPicPr>
          <p:cNvPr id="9" name="Picture 8"/>
          <p:cNvPicPr>
            <a:picLocks noChangeAspect="1"/>
          </p:cNvPicPr>
          <p:nvPr/>
        </p:nvPicPr>
        <p:blipFill>
          <a:blip r:embed="rId6"/>
          <a:stretch>
            <a:fillRect/>
          </a:stretch>
        </p:blipFill>
        <p:spPr>
          <a:xfrm>
            <a:off x="6118167" y="5199524"/>
            <a:ext cx="3221033" cy="1210826"/>
          </a:xfrm>
          <a:prstGeom prst="rect">
            <a:avLst/>
          </a:prstGeom>
        </p:spPr>
      </p:pic>
    </p:spTree>
    <p:extLst>
      <p:ext uri="{BB962C8B-B14F-4D97-AF65-F5344CB8AC3E}">
        <p14:creationId xmlns:p14="http://schemas.microsoft.com/office/powerpoint/2010/main" val="30026441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5916" y="3491345"/>
            <a:ext cx="7458120" cy="2676698"/>
          </a:xfrm>
        </p:spPr>
        <p:txBody>
          <a:bodyPr>
            <a:noAutofit/>
          </a:bodyPr>
          <a:lstStyle/>
          <a:p>
            <a:pPr>
              <a:lnSpc>
                <a:spcPct val="150000"/>
              </a:lnSpc>
            </a:pPr>
            <a:r>
              <a:rPr lang="en-US" sz="4000" dirty="0" smtClean="0">
                <a:latin typeface="Calibri" panose="020F0502020204030204" pitchFamily="34" charset="0"/>
                <a:cs typeface="Calibri" panose="020F0502020204030204" pitchFamily="34" charset="0"/>
              </a:rPr>
              <a:t>What surprised you?</a:t>
            </a:r>
            <a:br>
              <a:rPr lang="en-US" sz="4000" dirty="0" smtClean="0">
                <a:latin typeface="Calibri" panose="020F0502020204030204" pitchFamily="34" charset="0"/>
                <a:cs typeface="Calibri" panose="020F0502020204030204" pitchFamily="34" charset="0"/>
              </a:rPr>
            </a:br>
            <a:r>
              <a:rPr lang="en-US" sz="4000" dirty="0" smtClean="0">
                <a:latin typeface="Calibri" panose="020F0502020204030204" pitchFamily="34" charset="0"/>
                <a:cs typeface="Calibri" panose="020F0502020204030204" pitchFamily="34" charset="0"/>
              </a:rPr>
              <a:t>What questions do you have?</a:t>
            </a:r>
            <a:endParaRPr lang="en-US" sz="4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935205" y="567741"/>
            <a:ext cx="4745162" cy="2143376"/>
          </a:xfrm>
          <a:prstGeom prst="rect">
            <a:avLst/>
          </a:prstGeom>
        </p:spPr>
      </p:pic>
    </p:spTree>
    <p:extLst>
      <p:ext uri="{BB962C8B-B14F-4D97-AF65-F5344CB8AC3E}">
        <p14:creationId xmlns:p14="http://schemas.microsoft.com/office/powerpoint/2010/main" val="221685031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98137" y="3802106"/>
            <a:ext cx="7193863" cy="2862322"/>
          </a:xfrm>
          <a:prstGeom prst="rect">
            <a:avLst/>
          </a:prstGeom>
        </p:spPr>
        <p:txBody>
          <a:bodyPr wrap="square">
            <a:spAutoFit/>
          </a:bodyPr>
          <a:lstStyle/>
          <a:p>
            <a:r>
              <a:rPr lang="en-US" sz="3600" dirty="0">
                <a:latin typeface="Calibri" panose="020F0502020204030204" pitchFamily="34" charset="0"/>
                <a:cs typeface="Calibri" panose="020F0502020204030204" pitchFamily="34" charset="0"/>
              </a:rPr>
              <a:t>Dari Olson, </a:t>
            </a:r>
            <a:r>
              <a:rPr lang="en-US" sz="3600" dirty="0" smtClean="0">
                <a:latin typeface="Calibri" panose="020F0502020204030204" pitchFamily="34" charset="0"/>
                <a:cs typeface="Calibri" panose="020F0502020204030204" pitchFamily="34" charset="0"/>
              </a:rPr>
              <a:t>HEM, CHEP, CHOP, CHSP</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Safety Director</a:t>
            </a:r>
            <a:endParaRPr lang="en-US" sz="3600" dirty="0" smtClean="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Community </a:t>
            </a:r>
            <a:r>
              <a:rPr lang="en-US" sz="3600" dirty="0">
                <a:latin typeface="Calibri" panose="020F0502020204030204" pitchFamily="34" charset="0"/>
                <a:cs typeface="Calibri" panose="020F0502020204030204" pitchFamily="34" charset="0"/>
              </a:rPr>
              <a:t>Hospital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308.344.8362</a:t>
            </a:r>
            <a:br>
              <a:rPr lang="en-US" sz="3600" dirty="0">
                <a:latin typeface="Calibri" panose="020F0502020204030204" pitchFamily="34" charset="0"/>
                <a:cs typeface="Calibri" panose="020F0502020204030204" pitchFamily="34" charset="0"/>
              </a:rPr>
            </a:br>
            <a:r>
              <a:rPr lang="en-US" sz="3600" u="sng" dirty="0">
                <a:latin typeface="Calibri" panose="020F0502020204030204" pitchFamily="34" charset="0"/>
                <a:cs typeface="Calibri" panose="020F0502020204030204" pitchFamily="34" charset="0"/>
                <a:hlinkClick r:id="rId3"/>
              </a:rPr>
              <a:t>dolson@chmccook.org</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432908" y="468183"/>
            <a:ext cx="5149746" cy="2201210"/>
          </a:xfrm>
          <a:prstGeom prst="rect">
            <a:avLst/>
          </a:prstGeom>
        </p:spPr>
      </p:pic>
    </p:spTree>
    <p:extLst>
      <p:ext uri="{BB962C8B-B14F-4D97-AF65-F5344CB8AC3E}">
        <p14:creationId xmlns:p14="http://schemas.microsoft.com/office/powerpoint/2010/main" val="1919095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6674"/>
            <a:ext cx="10353761" cy="577516"/>
          </a:xfrm>
        </p:spPr>
        <p:txBody>
          <a:bodyPr/>
          <a:lstStyle/>
          <a:p>
            <a:r>
              <a:rPr lang="en-US" dirty="0" smtClean="0"/>
              <a:t>Goals for the rule</a:t>
            </a:r>
            <a:endParaRPr lang="en-US" dirty="0"/>
          </a:p>
        </p:txBody>
      </p:sp>
      <p:pic>
        <p:nvPicPr>
          <p:cNvPr id="4" name="Picture 3"/>
          <p:cNvPicPr>
            <a:picLocks noChangeAspect="1"/>
          </p:cNvPicPr>
          <p:nvPr/>
        </p:nvPicPr>
        <p:blipFill>
          <a:blip r:embed="rId2"/>
          <a:stretch>
            <a:fillRect/>
          </a:stretch>
        </p:blipFill>
        <p:spPr>
          <a:xfrm>
            <a:off x="1219843" y="834190"/>
            <a:ext cx="9741664" cy="5903721"/>
          </a:xfrm>
          <a:prstGeom prst="rect">
            <a:avLst/>
          </a:prstGeom>
        </p:spPr>
      </p:pic>
    </p:spTree>
    <p:extLst>
      <p:ext uri="{BB962C8B-B14F-4D97-AF65-F5344CB8AC3E}">
        <p14:creationId xmlns:p14="http://schemas.microsoft.com/office/powerpoint/2010/main" val="2073572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192876"/>
          </a:xfrm>
        </p:spPr>
        <p:txBody>
          <a:bodyPr>
            <a:normAutofit/>
          </a:bodyPr>
          <a:lstStyle/>
          <a:p>
            <a:r>
              <a:rPr lang="en-US" sz="4400" dirty="0" smtClean="0"/>
              <a:t>Definition of a disaster</a:t>
            </a:r>
            <a:endParaRPr lang="en-US" sz="4400" dirty="0"/>
          </a:p>
        </p:txBody>
      </p:sp>
      <p:sp>
        <p:nvSpPr>
          <p:cNvPr id="3" name="Text Placeholder 2"/>
          <p:cNvSpPr>
            <a:spLocks noGrp="1"/>
          </p:cNvSpPr>
          <p:nvPr>
            <p:ph type="body" idx="1"/>
          </p:nvPr>
        </p:nvSpPr>
        <p:spPr>
          <a:xfrm>
            <a:off x="684213" y="2053243"/>
            <a:ext cx="10936980" cy="3532909"/>
          </a:xfrm>
        </p:spPr>
        <p:txBody>
          <a:bodyPr>
            <a:noAutofit/>
          </a:bodyPr>
          <a:lstStyle/>
          <a:p>
            <a:r>
              <a:rPr lang="en-US" sz="3200" dirty="0" smtClean="0"/>
              <a:t>A</a:t>
            </a:r>
            <a:r>
              <a:rPr lang="en-US" sz="3200" dirty="0"/>
              <a:t> </a:t>
            </a:r>
            <a:r>
              <a:rPr lang="en-US" sz="3200" b="1" dirty="0"/>
              <a:t>disaster</a:t>
            </a:r>
            <a:r>
              <a:rPr lang="en-US" sz="3200" dirty="0"/>
              <a:t> is a serious disruption occurring over a short </a:t>
            </a:r>
            <a:r>
              <a:rPr lang="en-US" sz="3200" dirty="0" smtClean="0"/>
              <a:t>(mass casualty incident) or </a:t>
            </a:r>
            <a:r>
              <a:rPr lang="en-US" sz="3200" dirty="0"/>
              <a:t>long period of time </a:t>
            </a:r>
            <a:r>
              <a:rPr lang="en-US" sz="3200" dirty="0" smtClean="0"/>
              <a:t>(pandemic) that </a:t>
            </a:r>
            <a:r>
              <a:rPr lang="en-US" sz="3200" dirty="0"/>
              <a:t>causes widespread human, material, economic or environmental loss which exceeds the ability of the affected community or society to cope using its own resources.</a:t>
            </a:r>
            <a:endParaRPr lang="en-US" sz="4400" dirty="0">
              <a:solidFill>
                <a:schemeClr val="bg1"/>
              </a:solidFill>
            </a:endParaRPr>
          </a:p>
        </p:txBody>
      </p:sp>
    </p:spTree>
    <p:extLst>
      <p:ext uri="{BB962C8B-B14F-4D97-AF65-F5344CB8AC3E}">
        <p14:creationId xmlns:p14="http://schemas.microsoft.com/office/powerpoint/2010/main" val="3895124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10802156" cy="1507067"/>
          </a:xfrm>
        </p:spPr>
        <p:txBody>
          <a:bodyPr>
            <a:normAutofit/>
          </a:bodyPr>
          <a:lstStyle/>
          <a:p>
            <a:r>
              <a:rPr lang="en-US" sz="4000" dirty="0"/>
              <a:t>WHAT KEEPS YOU AWAKE AT NIGHT?</a:t>
            </a:r>
          </a:p>
        </p:txBody>
      </p:sp>
      <p:pic>
        <p:nvPicPr>
          <p:cNvPr id="5" name="Picture 4"/>
          <p:cNvPicPr>
            <a:picLocks noChangeAspect="1"/>
          </p:cNvPicPr>
          <p:nvPr/>
        </p:nvPicPr>
        <p:blipFill>
          <a:blip r:embed="rId3"/>
          <a:stretch>
            <a:fillRect/>
          </a:stretch>
        </p:blipFill>
        <p:spPr>
          <a:xfrm>
            <a:off x="1056392" y="766111"/>
            <a:ext cx="10057794" cy="3161946"/>
          </a:xfrm>
          <a:prstGeom prst="rect">
            <a:avLst/>
          </a:prstGeom>
        </p:spPr>
      </p:pic>
    </p:spTree>
    <p:extLst>
      <p:ext uri="{BB962C8B-B14F-4D97-AF65-F5344CB8AC3E}">
        <p14:creationId xmlns:p14="http://schemas.microsoft.com/office/powerpoint/2010/main" val="369504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stretch>
            <a:fillRect/>
          </a:stretch>
        </p:blipFill>
        <p:spPr>
          <a:xfrm>
            <a:off x="692033" y="1429789"/>
            <a:ext cx="5673437" cy="3491346"/>
          </a:xfrm>
          <a:prstGeom prst="rect">
            <a:avLst/>
          </a:prstGeom>
        </p:spPr>
      </p:pic>
      <p:pic>
        <p:nvPicPr>
          <p:cNvPr id="7" name="Picture 6"/>
          <p:cNvPicPr>
            <a:picLocks noChangeAspect="1"/>
          </p:cNvPicPr>
          <p:nvPr/>
        </p:nvPicPr>
        <p:blipFill>
          <a:blip r:embed="rId4"/>
          <a:stretch>
            <a:fillRect/>
          </a:stretch>
        </p:blipFill>
        <p:spPr>
          <a:xfrm>
            <a:off x="7065818" y="1429790"/>
            <a:ext cx="4189811" cy="3511088"/>
          </a:xfrm>
          <a:prstGeom prst="rect">
            <a:avLst/>
          </a:prstGeom>
        </p:spPr>
      </p:pic>
    </p:spTree>
    <p:extLst>
      <p:ext uri="{BB962C8B-B14F-4D97-AF65-F5344CB8AC3E}">
        <p14:creationId xmlns:p14="http://schemas.microsoft.com/office/powerpoint/2010/main" val="188051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90532"/>
            <a:ext cx="10847388" cy="1693643"/>
          </a:xfrm>
        </p:spPr>
        <p:txBody>
          <a:bodyPr>
            <a:normAutofit/>
          </a:bodyPr>
          <a:lstStyle/>
          <a:p>
            <a:pPr algn="ctr"/>
            <a:r>
              <a:rPr lang="en-US" sz="3200" dirty="0"/>
              <a:t>Work Related </a:t>
            </a:r>
            <a:r>
              <a:rPr lang="en-US" sz="3200" dirty="0" smtClean="0"/>
              <a:t>thoughts, keep </a:t>
            </a:r>
            <a:r>
              <a:rPr lang="en-US" sz="3200" dirty="0"/>
              <a:t>me awake…</a:t>
            </a:r>
          </a:p>
        </p:txBody>
      </p:sp>
      <p:pic>
        <p:nvPicPr>
          <p:cNvPr id="6" name="Picture 5"/>
          <p:cNvPicPr>
            <a:picLocks noChangeAspect="1"/>
          </p:cNvPicPr>
          <p:nvPr/>
        </p:nvPicPr>
        <p:blipFill rotWithShape="1">
          <a:blip r:embed="rId3"/>
          <a:srcRect t="4989"/>
          <a:stretch/>
        </p:blipFill>
        <p:spPr>
          <a:xfrm>
            <a:off x="670798" y="432262"/>
            <a:ext cx="10860802" cy="4258270"/>
          </a:xfrm>
          <a:prstGeom prst="rect">
            <a:avLst/>
          </a:prstGeom>
        </p:spPr>
      </p:pic>
    </p:spTree>
    <p:extLst>
      <p:ext uri="{BB962C8B-B14F-4D97-AF65-F5344CB8AC3E}">
        <p14:creationId xmlns:p14="http://schemas.microsoft.com/office/powerpoint/2010/main" val="41344707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ResponseData/>
</file>

<file path=customXml/item10.xml><?xml version="1.0" encoding="utf-8"?>
<ParticipantInfoData/>
</file>

<file path=customXml/item11.xml><?xml version="1.0" encoding="utf-8"?>
<TextingSlideData/>
</file>

<file path=customXml/item2.xml><?xml version="1.0" encoding="utf-8"?>
<SessionSlideSettingsData>
  <Settings/>
</SessionSlideSettingsData>
</file>

<file path=customXml/item3.xml><?xml version="1.0" encoding="utf-8"?>
<SessionParticipantData/>
</file>

<file path=customXml/item4.xml><?xml version="1.0" encoding="utf-8"?>
<SessionSlideMasterData>
  <SlideMaster/>
</SessionSlideMasterData>
</file>

<file path=customXml/item5.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6.xml><?xml version="1.0" encoding="utf-8"?>
<TeamNamesData>
  <TeamNames>
    <Team1/>
    <NewTeam1/>
    <Team2/>
    <NewTeam2/>
    <Team3/>
    <NewTeam3/>
    <Team4/>
    <NewTeam4/>
    <Team5/>
    <NewTeam5/>
    <Team6/>
    <NewTeam6/>
    <Team7/>
    <NewTeam7/>
    <Team8/>
    <NewTeam8/>
    <Team9/>
    <NewTeam9/>
    <Team10/>
    <NewTeam10/>
  </TeamNames>
</TeamNamesData>
</file>

<file path=customXml/item7.xml><?xml version="1.0" encoding="utf-8"?>
<CustomFieldInfoData/>
</file>

<file path=customXml/item8.xml><?xml version="1.0" encoding="utf-8"?>
<SessionAnswerData>
  <AllAnswers/>
</SessionAnswerData>
</file>

<file path=customXml/item9.xml><?xml version="1.0" encoding="utf-8"?>
<SessionQuestionData>
  <AllQuestions/>
</SessionQuestionData>
</file>

<file path=customXml/itemProps1.xml><?xml version="1.0" encoding="utf-8"?>
<ds:datastoreItem xmlns:ds="http://schemas.openxmlformats.org/officeDocument/2006/customXml" ds:itemID="{55F15868-8254-4677-9071-1E5C64CA032A}">
  <ds:schemaRefs/>
</ds:datastoreItem>
</file>

<file path=customXml/itemProps10.xml><?xml version="1.0" encoding="utf-8"?>
<ds:datastoreItem xmlns:ds="http://schemas.openxmlformats.org/officeDocument/2006/customXml" ds:itemID="{77D67535-2B42-4F45-8857-375AC9CA9FE7}">
  <ds:schemaRefs/>
</ds:datastoreItem>
</file>

<file path=customXml/itemProps11.xml><?xml version="1.0" encoding="utf-8"?>
<ds:datastoreItem xmlns:ds="http://schemas.openxmlformats.org/officeDocument/2006/customXml" ds:itemID="{E7DD4396-3814-4AF7-9847-6BAE6B1AB0D7}">
  <ds:schemaRefs/>
</ds:datastoreItem>
</file>

<file path=customXml/itemProps2.xml><?xml version="1.0" encoding="utf-8"?>
<ds:datastoreItem xmlns:ds="http://schemas.openxmlformats.org/officeDocument/2006/customXml" ds:itemID="{C355DBAD-17A8-4B7B-9901-E5E7ECE7B1DE}">
  <ds:schemaRefs/>
</ds:datastoreItem>
</file>

<file path=customXml/itemProps3.xml><?xml version="1.0" encoding="utf-8"?>
<ds:datastoreItem xmlns:ds="http://schemas.openxmlformats.org/officeDocument/2006/customXml" ds:itemID="{7D9C8AF3-A07D-41B1-B65B-7E8365705BE3}">
  <ds:schemaRefs/>
</ds:datastoreItem>
</file>

<file path=customXml/itemProps4.xml><?xml version="1.0" encoding="utf-8"?>
<ds:datastoreItem xmlns:ds="http://schemas.openxmlformats.org/officeDocument/2006/customXml" ds:itemID="{47CB2E85-022D-40F9-932D-22773FDBA88F}">
  <ds:schemaRefs/>
</ds:datastoreItem>
</file>

<file path=customXml/itemProps5.xml><?xml version="1.0" encoding="utf-8"?>
<ds:datastoreItem xmlns:ds="http://schemas.openxmlformats.org/officeDocument/2006/customXml" ds:itemID="{D137C785-7723-412D-A212-37E8EE756967}">
  <ds:schemaRefs/>
</ds:datastoreItem>
</file>

<file path=customXml/itemProps6.xml><?xml version="1.0" encoding="utf-8"?>
<ds:datastoreItem xmlns:ds="http://schemas.openxmlformats.org/officeDocument/2006/customXml" ds:itemID="{99C0B96B-4925-4743-B161-F94239E4F919}">
  <ds:schemaRefs/>
</ds:datastoreItem>
</file>

<file path=customXml/itemProps7.xml><?xml version="1.0" encoding="utf-8"?>
<ds:datastoreItem xmlns:ds="http://schemas.openxmlformats.org/officeDocument/2006/customXml" ds:itemID="{8C178948-0AA1-4D0F-B43E-9279B37A3EE5}">
  <ds:schemaRefs/>
</ds:datastoreItem>
</file>

<file path=customXml/itemProps8.xml><?xml version="1.0" encoding="utf-8"?>
<ds:datastoreItem xmlns:ds="http://schemas.openxmlformats.org/officeDocument/2006/customXml" ds:itemID="{E3F0AC52-01D6-4E2C-BF8F-FC180AD5CC89}">
  <ds:schemaRefs/>
</ds:datastoreItem>
</file>

<file path=customXml/itemProps9.xml><?xml version="1.0" encoding="utf-8"?>
<ds:datastoreItem xmlns:ds="http://schemas.openxmlformats.org/officeDocument/2006/customXml" ds:itemID="{55E0F4C5-7B8E-45A7-A75F-BC08BC56343D}">
  <ds:schemaRefs/>
</ds:datastoreItem>
</file>

<file path=docProps/app.xml><?xml version="1.0" encoding="utf-8"?>
<Properties xmlns="http://schemas.openxmlformats.org/officeDocument/2006/extended-properties" xmlns:vt="http://schemas.openxmlformats.org/officeDocument/2006/docPropsVTypes">
  <Template>TM04033921[[fn=Damask]]</Template>
  <TotalTime>13208</TotalTime>
  <Words>3637</Words>
  <Application>Microsoft Office PowerPoint</Application>
  <PresentationFormat>Widescreen</PresentationFormat>
  <Paragraphs>395</Paragraphs>
  <Slides>43</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ＭＳ Ｐゴシック</vt:lpstr>
      <vt:lpstr>Arial</vt:lpstr>
      <vt:lpstr>Bookman Old Style</vt:lpstr>
      <vt:lpstr>Calibri</vt:lpstr>
      <vt:lpstr>Rockwell</vt:lpstr>
      <vt:lpstr>Tahoma</vt:lpstr>
      <vt:lpstr>Times New Roman</vt:lpstr>
      <vt:lpstr>Wingdings 3</vt:lpstr>
      <vt:lpstr>Damask</vt:lpstr>
      <vt:lpstr>Emergency Preparedness</vt:lpstr>
      <vt:lpstr>disclaimer</vt:lpstr>
      <vt:lpstr>Agenda</vt:lpstr>
      <vt:lpstr>Cms emergency preparedness rule</vt:lpstr>
      <vt:lpstr>Goals for the rule</vt:lpstr>
      <vt:lpstr>Definition of a disaster</vt:lpstr>
      <vt:lpstr>WHAT KEEPS YOU AWAKE AT NIGHT?</vt:lpstr>
      <vt:lpstr>PowerPoint Presentation</vt:lpstr>
      <vt:lpstr>Work Related thoughts, keep me awake…</vt:lpstr>
      <vt:lpstr>PowerPoint Presentation</vt:lpstr>
      <vt:lpstr>Types of Disaster events</vt:lpstr>
      <vt:lpstr>PowerPoint Presentation</vt:lpstr>
      <vt:lpstr>Core Elements of the CMS Emergency Preparedness Rule include:</vt:lpstr>
      <vt:lpstr>Who is Affected?</vt:lpstr>
      <vt:lpstr>PowerPoint Presentation</vt:lpstr>
      <vt:lpstr>Hospital Preparedness program</vt:lpstr>
      <vt:lpstr>PowerPoint Presentation</vt:lpstr>
      <vt:lpstr>PowerPoint Presentation</vt:lpstr>
      <vt:lpstr>Hospital Incident Command System (HICS)</vt:lpstr>
      <vt:lpstr>Basic Incident Command Structure</vt:lpstr>
      <vt:lpstr>Preparedness – All hazards approach</vt:lpstr>
      <vt:lpstr>5 Steps of emergency management</vt:lpstr>
      <vt:lpstr>Hazard Vulnerability Analysis</vt:lpstr>
      <vt:lpstr>PowerPoint Presentation</vt:lpstr>
      <vt:lpstr>PowerPoint Presentation</vt:lpstr>
      <vt:lpstr>Communication is Critical</vt:lpstr>
      <vt:lpstr>PowerPoint Presentation</vt:lpstr>
      <vt:lpstr>Other Key elements</vt:lpstr>
      <vt:lpstr>Where are we now?</vt:lpstr>
      <vt:lpstr>PowerPoint Presentation</vt:lpstr>
      <vt:lpstr>Compliance</vt:lpstr>
      <vt:lpstr>Response</vt:lpstr>
      <vt:lpstr>PowerPoint Presentation</vt:lpstr>
      <vt:lpstr>Why all the hype about Emergency preparedness</vt:lpstr>
      <vt:lpstr>PowerPoint Presentation</vt:lpstr>
      <vt:lpstr>PowerPoint Presentation</vt:lpstr>
      <vt:lpstr>PowerPoint Presentation</vt:lpstr>
      <vt:lpstr>PowerPoint Presentation</vt:lpstr>
      <vt:lpstr>Let’s find out!</vt:lpstr>
      <vt:lpstr>Resources</vt:lpstr>
      <vt:lpstr>PowerPoint Presentation</vt:lpstr>
      <vt:lpstr>What surprised you? What questions do you have?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Emergency Prepardness</dc:title>
  <dc:creator>Tesha Broadfoot</dc:creator>
  <cp:lastModifiedBy>Dari Olson</cp:lastModifiedBy>
  <cp:revision>136</cp:revision>
  <dcterms:created xsi:type="dcterms:W3CDTF">2019-01-07T15:58:44Z</dcterms:created>
  <dcterms:modified xsi:type="dcterms:W3CDTF">2021-10-12T19:22:38Z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Version">
    <vt:lpwstr>2.0</vt:lpwstr>
  </property>
  <property fmtid="{D5CDD505-2E9C-101B-9397-08002B2CF9AE}" pid="3" name="IsExistingPresentation">
    <vt:lpwstr>Yes</vt:lpwstr>
  </property>
  <property fmtid="{D5CDD505-2E9C-101B-9397-08002B2CF9AE}" pid="4" name="PresentationID">
    <vt:lpwstr>7c2dcba8c0f645b29e01129379d4022c</vt:lpwstr>
  </property>
</Properties>
</file>