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91" r:id="rId3"/>
    <p:sldId id="295" r:id="rId4"/>
    <p:sldId id="280" r:id="rId5"/>
    <p:sldId id="256" r:id="rId6"/>
    <p:sldId id="272" r:id="rId7"/>
    <p:sldId id="269" r:id="rId8"/>
    <p:sldId id="276" r:id="rId9"/>
    <p:sldId id="277" r:id="rId10"/>
    <p:sldId id="278" r:id="rId11"/>
    <p:sldId id="279" r:id="rId12"/>
    <p:sldId id="274" r:id="rId13"/>
    <p:sldId id="270" r:id="rId14"/>
    <p:sldId id="287" r:id="rId15"/>
    <p:sldId id="288" r:id="rId16"/>
    <p:sldId id="271" r:id="rId17"/>
    <p:sldId id="275" r:id="rId18"/>
    <p:sldId id="257" r:id="rId19"/>
    <p:sldId id="258" r:id="rId20"/>
    <p:sldId id="285" r:id="rId21"/>
    <p:sldId id="259" r:id="rId22"/>
    <p:sldId id="260" r:id="rId23"/>
    <p:sldId id="261" r:id="rId24"/>
    <p:sldId id="262" r:id="rId25"/>
    <p:sldId id="263" r:id="rId26"/>
    <p:sldId id="264" r:id="rId27"/>
    <p:sldId id="265" r:id="rId28"/>
    <p:sldId id="266" r:id="rId29"/>
    <p:sldId id="267" r:id="rId30"/>
    <p:sldId id="289" r:id="rId31"/>
    <p:sldId id="281" r:id="rId32"/>
    <p:sldId id="290" r:id="rId33"/>
    <p:sldId id="282" r:id="rId34"/>
    <p:sldId id="283" r:id="rId35"/>
    <p:sldId id="286" r:id="rId36"/>
    <p:sldId id="26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74414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E899E564-5496-4C47-A87E-42E8DB988CFB}" type="datetimeFigureOut">
              <a:rPr lang="en-US" smtClean="0"/>
              <a:t>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96474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1638860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07597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494045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58993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469711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555259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130234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2993023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9E564-5496-4C47-A87E-42E8DB988CFB}"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209046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99E564-5496-4C47-A87E-42E8DB988CFB}"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14646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99E564-5496-4C47-A87E-42E8DB988CFB}" type="datetimeFigureOut">
              <a:rPr lang="en-US" smtClean="0"/>
              <a:t>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190511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99E564-5496-4C47-A87E-42E8DB988CFB}" type="datetimeFigureOut">
              <a:rPr lang="en-US" smtClean="0"/>
              <a:t>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332170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9E564-5496-4C47-A87E-42E8DB988CFB}" type="datetimeFigureOut">
              <a:rPr lang="en-US" smtClean="0"/>
              <a:t>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995918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99E564-5496-4C47-A87E-42E8DB988CFB}"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170450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99E564-5496-4C47-A87E-42E8DB988CFB}" type="datetimeFigureOut">
              <a:rPr lang="en-US" smtClean="0"/>
              <a:t>1/3/2022</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9CBC24B9-5C4C-4D63-A457-55CC844D4754}" type="slidenum">
              <a:rPr lang="en-US" smtClean="0"/>
              <a:t>‹#›</a:t>
            </a:fld>
            <a:endParaRPr lang="en-US"/>
          </a:p>
        </p:txBody>
      </p:sp>
    </p:spTree>
    <p:extLst>
      <p:ext uri="{BB962C8B-B14F-4D97-AF65-F5344CB8AC3E}">
        <p14:creationId xmlns:p14="http://schemas.microsoft.com/office/powerpoint/2010/main" val="454260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899E564-5496-4C47-A87E-42E8DB988CFB}" type="datetimeFigureOut">
              <a:rPr lang="en-US" smtClean="0"/>
              <a:t>1/3/2022</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CBC24B9-5C4C-4D63-A457-55CC844D4754}" type="slidenum">
              <a:rPr lang="en-US" smtClean="0"/>
              <a:t>‹#›</a:t>
            </a:fld>
            <a:endParaRPr lang="en-US"/>
          </a:p>
        </p:txBody>
      </p:sp>
    </p:spTree>
    <p:extLst>
      <p:ext uri="{BB962C8B-B14F-4D97-AF65-F5344CB8AC3E}">
        <p14:creationId xmlns:p14="http://schemas.microsoft.com/office/powerpoint/2010/main" val="16179470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mailto:sarwatson@childrensomaha.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BAA3A76-7DE3-4132-BFDE-FF0E7CE2DDFC}"/>
              </a:ext>
            </a:extLst>
          </p:cNvPr>
          <p:cNvSpPr>
            <a:spLocks noGrp="1"/>
          </p:cNvSpPr>
          <p:nvPr>
            <p:ph type="ctrTitle"/>
          </p:nvPr>
        </p:nvSpPr>
        <p:spPr>
          <a:xfrm>
            <a:off x="533400" y="533400"/>
            <a:ext cx="6858000" cy="3124201"/>
          </a:xfrm>
        </p:spPr>
        <p:txBody>
          <a:bodyPr>
            <a:normAutofit/>
          </a:bodyPr>
          <a:lstStyle/>
          <a:p>
            <a:r>
              <a:rPr lang="en-US" sz="2800" dirty="0"/>
              <a:t>Sara Watson, MHA, MBA, CPMSM</a:t>
            </a:r>
          </a:p>
        </p:txBody>
      </p:sp>
      <p:sp>
        <p:nvSpPr>
          <p:cNvPr id="4" name="Subtitle 3">
            <a:extLst>
              <a:ext uri="{FF2B5EF4-FFF2-40B4-BE49-F238E27FC236}">
                <a16:creationId xmlns:a16="http://schemas.microsoft.com/office/drawing/2014/main" id="{F763CEE5-2673-4528-8470-1736517FC1A6}"/>
              </a:ext>
            </a:extLst>
          </p:cNvPr>
          <p:cNvSpPr>
            <a:spLocks noGrp="1"/>
          </p:cNvSpPr>
          <p:nvPr>
            <p:ph type="subTitle" idx="1"/>
          </p:nvPr>
        </p:nvSpPr>
        <p:spPr>
          <a:xfrm>
            <a:off x="520083" y="3581400"/>
            <a:ext cx="4954250" cy="1913466"/>
          </a:xfrm>
        </p:spPr>
        <p:txBody>
          <a:bodyPr/>
          <a:lstStyle/>
          <a:p>
            <a:r>
              <a:rPr lang="en-US" sz="1400" dirty="0"/>
              <a:t>Children’s Hospital &amp; Medical Center</a:t>
            </a:r>
          </a:p>
          <a:p>
            <a:endParaRPr lang="en-US" dirty="0"/>
          </a:p>
          <a:p>
            <a:r>
              <a:rPr lang="en-US" sz="2800" dirty="0"/>
              <a:t>Nebraska Association </a:t>
            </a:r>
            <a:br>
              <a:rPr lang="en-US" sz="2800" dirty="0"/>
            </a:br>
            <a:r>
              <a:rPr lang="en-US" sz="2800" dirty="0"/>
              <a:t>Medical Staff Services</a:t>
            </a:r>
          </a:p>
        </p:txBody>
      </p:sp>
    </p:spTree>
    <p:extLst>
      <p:ext uri="{BB962C8B-B14F-4D97-AF65-F5344CB8AC3E}">
        <p14:creationId xmlns:p14="http://schemas.microsoft.com/office/powerpoint/2010/main" val="3538458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955E0-47FB-4C97-9F18-CDA85A2601DD}"/>
              </a:ext>
            </a:extLst>
          </p:cNvPr>
          <p:cNvSpPr>
            <a:spLocks noGrp="1"/>
          </p:cNvSpPr>
          <p:nvPr>
            <p:ph type="title"/>
          </p:nvPr>
        </p:nvSpPr>
        <p:spPr>
          <a:xfrm>
            <a:off x="381000" y="304800"/>
            <a:ext cx="6554867" cy="1524000"/>
          </a:xfrm>
        </p:spPr>
        <p:txBody>
          <a:bodyPr/>
          <a:lstStyle/>
          <a:p>
            <a:r>
              <a:rPr lang="en-US" dirty="0"/>
              <a:t>Delegated credentialing</a:t>
            </a:r>
          </a:p>
        </p:txBody>
      </p:sp>
      <p:sp>
        <p:nvSpPr>
          <p:cNvPr id="3" name="Content Placeholder 2">
            <a:extLst>
              <a:ext uri="{FF2B5EF4-FFF2-40B4-BE49-F238E27FC236}">
                <a16:creationId xmlns:a16="http://schemas.microsoft.com/office/drawing/2014/main" id="{F2CF8CB7-017B-459F-8910-7858FB6A186E}"/>
              </a:ext>
            </a:extLst>
          </p:cNvPr>
          <p:cNvSpPr>
            <a:spLocks noGrp="1"/>
          </p:cNvSpPr>
          <p:nvPr>
            <p:ph idx="1"/>
          </p:nvPr>
        </p:nvSpPr>
        <p:spPr>
          <a:xfrm>
            <a:off x="533400" y="1545165"/>
            <a:ext cx="8382000" cy="3767670"/>
          </a:xfrm>
        </p:spPr>
        <p:txBody>
          <a:bodyPr>
            <a:normAutofit fontScale="92500" lnSpcReduction="20000"/>
          </a:bodyPr>
          <a:lstStyle/>
          <a:p>
            <a:r>
              <a:rPr lang="en-US" dirty="0"/>
              <a:t>Medical Staff/Payor Credentialing</a:t>
            </a:r>
          </a:p>
          <a:p>
            <a:pPr lvl="1"/>
            <a:r>
              <a:rPr lang="en-US" dirty="0"/>
              <a:t>Alignment of two departments/processes</a:t>
            </a:r>
          </a:p>
          <a:p>
            <a:pPr lvl="1"/>
            <a:r>
              <a:rPr lang="en-US" dirty="0"/>
              <a:t>Processes run in parallel</a:t>
            </a:r>
          </a:p>
          <a:p>
            <a:pPr lvl="1"/>
            <a:r>
              <a:rPr lang="en-US" dirty="0"/>
              <a:t>Significantly reduces time from credentialed provider to billing provider</a:t>
            </a:r>
          </a:p>
          <a:p>
            <a:r>
              <a:rPr lang="en-US" dirty="0"/>
              <a:t>Requires Compliance w/ Regulations From Multiple Accrediting Bodies</a:t>
            </a:r>
          </a:p>
          <a:p>
            <a:r>
              <a:rPr lang="en-US" dirty="0"/>
              <a:t>Contract Required</a:t>
            </a:r>
          </a:p>
          <a:p>
            <a:r>
              <a:rPr lang="en-US" dirty="0"/>
              <a:t>Initial Assessment</a:t>
            </a:r>
          </a:p>
          <a:p>
            <a:r>
              <a:rPr lang="en-US" dirty="0"/>
              <a:t>Annual/Triannual Audit</a:t>
            </a:r>
          </a:p>
          <a:p>
            <a:r>
              <a:rPr lang="en-US" dirty="0"/>
              <a:t>DHHS Audit</a:t>
            </a:r>
          </a:p>
          <a:p>
            <a:r>
              <a:rPr lang="en-US" dirty="0"/>
              <a:t>Roster Submission</a:t>
            </a:r>
          </a:p>
        </p:txBody>
      </p:sp>
    </p:spTree>
    <p:extLst>
      <p:ext uri="{BB962C8B-B14F-4D97-AF65-F5344CB8AC3E}">
        <p14:creationId xmlns:p14="http://schemas.microsoft.com/office/powerpoint/2010/main" val="222261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5620F-3D23-46FA-8782-7E6965E91CC6}"/>
              </a:ext>
            </a:extLst>
          </p:cNvPr>
          <p:cNvSpPr>
            <a:spLocks noGrp="1"/>
          </p:cNvSpPr>
          <p:nvPr>
            <p:ph type="title"/>
          </p:nvPr>
        </p:nvSpPr>
        <p:spPr>
          <a:xfrm>
            <a:off x="457200" y="381000"/>
            <a:ext cx="6554867" cy="1524000"/>
          </a:xfrm>
        </p:spPr>
        <p:txBody>
          <a:bodyPr/>
          <a:lstStyle/>
          <a:p>
            <a:r>
              <a:rPr lang="en-US" dirty="0"/>
              <a:t>Credentialing by proxy</a:t>
            </a:r>
          </a:p>
        </p:txBody>
      </p:sp>
      <p:sp>
        <p:nvSpPr>
          <p:cNvPr id="3" name="Content Placeholder 2">
            <a:extLst>
              <a:ext uri="{FF2B5EF4-FFF2-40B4-BE49-F238E27FC236}">
                <a16:creationId xmlns:a16="http://schemas.microsoft.com/office/drawing/2014/main" id="{6BB56468-8002-488B-B4C6-84E1DED293F7}"/>
              </a:ext>
            </a:extLst>
          </p:cNvPr>
          <p:cNvSpPr>
            <a:spLocks noGrp="1"/>
          </p:cNvSpPr>
          <p:nvPr>
            <p:ph idx="1"/>
          </p:nvPr>
        </p:nvSpPr>
        <p:spPr>
          <a:xfrm>
            <a:off x="609600" y="990600"/>
            <a:ext cx="6554867" cy="3767670"/>
          </a:xfrm>
        </p:spPr>
        <p:txBody>
          <a:bodyPr/>
          <a:lstStyle/>
          <a:p>
            <a:r>
              <a:rPr lang="en-US" dirty="0"/>
              <a:t>Medical Staff/Telemedicine Credentialing</a:t>
            </a:r>
          </a:p>
          <a:p>
            <a:r>
              <a:rPr lang="en-US" dirty="0"/>
              <a:t>Allowed by CMS</a:t>
            </a:r>
          </a:p>
          <a:p>
            <a:r>
              <a:rPr lang="en-US" dirty="0"/>
              <a:t>TJC to TJC</a:t>
            </a:r>
          </a:p>
          <a:p>
            <a:r>
              <a:rPr lang="en-US" dirty="0"/>
              <a:t>Requires Addendum to TSA</a:t>
            </a:r>
          </a:p>
          <a:p>
            <a:r>
              <a:rPr lang="en-US" dirty="0"/>
              <a:t>Modified or Full</a:t>
            </a:r>
          </a:p>
        </p:txBody>
      </p:sp>
    </p:spTree>
    <p:extLst>
      <p:ext uri="{BB962C8B-B14F-4D97-AF65-F5344CB8AC3E}">
        <p14:creationId xmlns:p14="http://schemas.microsoft.com/office/powerpoint/2010/main" val="1716252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B6309-936A-4019-A1FA-21D8502C8BCC}"/>
              </a:ext>
            </a:extLst>
          </p:cNvPr>
          <p:cNvSpPr>
            <a:spLocks noGrp="1"/>
          </p:cNvSpPr>
          <p:nvPr>
            <p:ph type="title"/>
          </p:nvPr>
        </p:nvSpPr>
        <p:spPr>
          <a:xfrm>
            <a:off x="381000" y="1752600"/>
            <a:ext cx="6554867" cy="1524000"/>
          </a:xfrm>
        </p:spPr>
        <p:txBody>
          <a:bodyPr>
            <a:normAutofit/>
          </a:bodyPr>
          <a:lstStyle/>
          <a:p>
            <a:r>
              <a:rPr lang="en-US" sz="6100" b="1" dirty="0">
                <a:latin typeface="+mn-lt"/>
              </a:rPr>
              <a:t>Privileging</a:t>
            </a:r>
            <a:endParaRPr lang="en-US" sz="6100" dirty="0">
              <a:latin typeface="+mn-lt"/>
            </a:endParaRPr>
          </a:p>
        </p:txBody>
      </p:sp>
      <p:sp>
        <p:nvSpPr>
          <p:cNvPr id="3" name="TextBox 2">
            <a:extLst>
              <a:ext uri="{FF2B5EF4-FFF2-40B4-BE49-F238E27FC236}">
                <a16:creationId xmlns:a16="http://schemas.microsoft.com/office/drawing/2014/main" id="{CB31A10D-8A83-422B-87A1-8E024C0D8748}"/>
              </a:ext>
            </a:extLst>
          </p:cNvPr>
          <p:cNvSpPr txBox="1"/>
          <p:nvPr/>
        </p:nvSpPr>
        <p:spPr>
          <a:xfrm>
            <a:off x="1371600" y="3276600"/>
            <a:ext cx="6477000" cy="1200329"/>
          </a:xfrm>
          <a:prstGeom prst="rect">
            <a:avLst/>
          </a:prstGeom>
          <a:noFill/>
        </p:spPr>
        <p:txBody>
          <a:bodyPr wrap="square" rtlCol="0">
            <a:spAutoFit/>
          </a:bodyPr>
          <a:lstStyle/>
          <a:p>
            <a:r>
              <a:rPr lang="en-US" dirty="0"/>
              <a:t>Definition:  Privileging is the process of delineating the scope of practice for a provider within your organization, as well as any procedural privileges they are authorized to perform.</a:t>
            </a:r>
          </a:p>
        </p:txBody>
      </p:sp>
    </p:spTree>
    <p:extLst>
      <p:ext uri="{BB962C8B-B14F-4D97-AF65-F5344CB8AC3E}">
        <p14:creationId xmlns:p14="http://schemas.microsoft.com/office/powerpoint/2010/main" val="4213324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305800" cy="6019800"/>
          </a:xfrm>
        </p:spPr>
        <p:txBody>
          <a:bodyPr>
            <a:normAutofit/>
          </a:bodyPr>
          <a:lstStyle/>
          <a:p>
            <a:endParaRPr lang="en-US" sz="2400" dirty="0"/>
          </a:p>
          <a:p>
            <a:r>
              <a:rPr lang="en-US" sz="2400" dirty="0"/>
              <a:t>Completed w/ Initial Credentialing</a:t>
            </a:r>
          </a:p>
          <a:p>
            <a:r>
              <a:rPr lang="en-US" sz="2400" dirty="0"/>
              <a:t>Demonstration of Competency at Reappointment</a:t>
            </a:r>
          </a:p>
          <a:p>
            <a:r>
              <a:rPr lang="en-US" sz="2400" dirty="0"/>
              <a:t>Core vs. Laundry List </a:t>
            </a:r>
          </a:p>
          <a:p>
            <a:r>
              <a:rPr lang="en-US" sz="2400" dirty="0"/>
              <a:t>Criteria-based</a:t>
            </a:r>
          </a:p>
          <a:p>
            <a:r>
              <a:rPr lang="en-US" sz="2400" dirty="0"/>
              <a:t>Privilege Relinquishment</a:t>
            </a:r>
          </a:p>
          <a:p>
            <a:r>
              <a:rPr lang="en-US" sz="2400" dirty="0"/>
              <a:t>Privilege Modification</a:t>
            </a:r>
          </a:p>
          <a:p>
            <a:r>
              <a:rPr lang="en-US" sz="2400" dirty="0"/>
              <a:t>New Privileges/Procedures</a:t>
            </a:r>
          </a:p>
          <a:p>
            <a:r>
              <a:rPr lang="en-US" sz="2400" dirty="0"/>
              <a:t>Telemedicine </a:t>
            </a:r>
          </a:p>
          <a:p>
            <a:r>
              <a:rPr lang="en-US" sz="2400" dirty="0"/>
              <a:t>APP Privileges</a:t>
            </a:r>
          </a:p>
          <a:p>
            <a:r>
              <a:rPr lang="en-US" sz="2400" dirty="0"/>
              <a:t>FPPE</a:t>
            </a:r>
          </a:p>
          <a:p>
            <a:endParaRPr lang="en-US" sz="2400" dirty="0"/>
          </a:p>
        </p:txBody>
      </p:sp>
    </p:spTree>
    <p:extLst>
      <p:ext uri="{BB962C8B-B14F-4D97-AF65-F5344CB8AC3E}">
        <p14:creationId xmlns:p14="http://schemas.microsoft.com/office/powerpoint/2010/main" val="302967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457200" y="2286000"/>
            <a:ext cx="6554867" cy="1524000"/>
          </a:xfrm>
        </p:spPr>
        <p:txBody>
          <a:bodyPr/>
          <a:lstStyle/>
          <a:p>
            <a:r>
              <a:rPr lang="en-US" dirty="0"/>
              <a:t>Questions?</a:t>
            </a:r>
          </a:p>
        </p:txBody>
      </p:sp>
    </p:spTree>
    <p:extLst>
      <p:ext uri="{BB962C8B-B14F-4D97-AF65-F5344CB8AC3E}">
        <p14:creationId xmlns:p14="http://schemas.microsoft.com/office/powerpoint/2010/main" val="3427301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6B482-BCA4-4CBA-8753-DEF8A60198D8}"/>
              </a:ext>
            </a:extLst>
          </p:cNvPr>
          <p:cNvSpPr>
            <a:spLocks noGrp="1"/>
          </p:cNvSpPr>
          <p:nvPr>
            <p:ph type="title"/>
          </p:nvPr>
        </p:nvSpPr>
        <p:spPr>
          <a:xfrm>
            <a:off x="1371600" y="1143000"/>
            <a:ext cx="6173867" cy="4343400"/>
          </a:xfrm>
        </p:spPr>
        <p:txBody>
          <a:bodyPr>
            <a:normAutofit/>
          </a:bodyPr>
          <a:lstStyle/>
          <a:p>
            <a:pPr algn="ctr"/>
            <a:r>
              <a:rPr lang="en-US" sz="7200" dirty="0"/>
              <a:t>Break</a:t>
            </a:r>
          </a:p>
        </p:txBody>
      </p:sp>
    </p:spTree>
    <p:extLst>
      <p:ext uri="{BB962C8B-B14F-4D97-AF65-F5344CB8AC3E}">
        <p14:creationId xmlns:p14="http://schemas.microsoft.com/office/powerpoint/2010/main" val="149109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4F3DC-DB86-4EA4-BE23-2A30EFEABBAA}"/>
              </a:ext>
            </a:extLst>
          </p:cNvPr>
          <p:cNvSpPr>
            <a:spLocks noGrp="1"/>
          </p:cNvSpPr>
          <p:nvPr>
            <p:ph type="title"/>
          </p:nvPr>
        </p:nvSpPr>
        <p:spPr>
          <a:xfrm>
            <a:off x="457200" y="2057400"/>
            <a:ext cx="6554867" cy="1524000"/>
          </a:xfrm>
        </p:spPr>
        <p:txBody>
          <a:bodyPr>
            <a:normAutofit/>
          </a:bodyPr>
          <a:lstStyle/>
          <a:p>
            <a:r>
              <a:rPr lang="en-US" sz="6100" b="1" dirty="0">
                <a:latin typeface="+mn-lt"/>
              </a:rPr>
              <a:t>Peer Review</a:t>
            </a:r>
          </a:p>
        </p:txBody>
      </p:sp>
    </p:spTree>
    <p:extLst>
      <p:ext uri="{BB962C8B-B14F-4D97-AF65-F5344CB8AC3E}">
        <p14:creationId xmlns:p14="http://schemas.microsoft.com/office/powerpoint/2010/main" val="4214825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A1D3D3E-C5D5-462B-8AB3-98BB30088FDE}"/>
              </a:ext>
            </a:extLst>
          </p:cNvPr>
          <p:cNvSpPr>
            <a:spLocks noGrp="1"/>
          </p:cNvSpPr>
          <p:nvPr>
            <p:ph idx="1"/>
          </p:nvPr>
        </p:nvSpPr>
        <p:spPr>
          <a:xfrm>
            <a:off x="533400" y="533400"/>
            <a:ext cx="6554867" cy="5334000"/>
          </a:xfrm>
        </p:spPr>
        <p:txBody>
          <a:bodyPr/>
          <a:lstStyle/>
          <a:p>
            <a:r>
              <a:rPr lang="en-US" sz="2800" dirty="0"/>
              <a:t>FPPE</a:t>
            </a:r>
          </a:p>
          <a:p>
            <a:r>
              <a:rPr lang="en-US" sz="2800" dirty="0"/>
              <a:t>OPPE/Provider Scorecard</a:t>
            </a:r>
          </a:p>
          <a:p>
            <a:r>
              <a:rPr lang="en-US" sz="2800" dirty="0"/>
              <a:t>Peer Review Committee</a:t>
            </a:r>
          </a:p>
          <a:p>
            <a:r>
              <a:rPr lang="en-US" sz="2800" dirty="0"/>
              <a:t>Internal vs. External Peer Review</a:t>
            </a:r>
          </a:p>
          <a:p>
            <a:pPr marL="0" indent="0">
              <a:buNone/>
            </a:pPr>
            <a:endParaRPr lang="en-US" dirty="0"/>
          </a:p>
        </p:txBody>
      </p:sp>
    </p:spTree>
    <p:extLst>
      <p:ext uri="{BB962C8B-B14F-4D97-AF65-F5344CB8AC3E}">
        <p14:creationId xmlns:p14="http://schemas.microsoft.com/office/powerpoint/2010/main" val="1775512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4000" b="1" dirty="0"/>
              <a:t>FPPE</a:t>
            </a:r>
            <a:br>
              <a:rPr lang="en-US" sz="4000" b="1" dirty="0"/>
            </a:br>
            <a:r>
              <a:rPr lang="en-US" sz="4000" b="1" dirty="0"/>
              <a:t>What is it?</a:t>
            </a:r>
          </a:p>
        </p:txBody>
      </p:sp>
      <p:sp>
        <p:nvSpPr>
          <p:cNvPr id="3" name="Content Placeholder 2"/>
          <p:cNvSpPr>
            <a:spLocks noGrp="1"/>
          </p:cNvSpPr>
          <p:nvPr>
            <p:ph idx="1"/>
          </p:nvPr>
        </p:nvSpPr>
        <p:spPr>
          <a:xfrm>
            <a:off x="533400" y="1676400"/>
            <a:ext cx="8153400" cy="4114800"/>
          </a:xfrm>
        </p:spPr>
        <p:txBody>
          <a:bodyPr>
            <a:normAutofit lnSpcReduction="10000"/>
          </a:bodyPr>
          <a:lstStyle/>
          <a:p>
            <a:endParaRPr lang="en-US" dirty="0"/>
          </a:p>
          <a:p>
            <a:r>
              <a:rPr lang="en-US" sz="2800" dirty="0"/>
              <a:t>Focused Professional Practice Evaluation</a:t>
            </a:r>
          </a:p>
          <a:p>
            <a:r>
              <a:rPr lang="en-US" sz="2800" dirty="0"/>
              <a:t>Required by The Joint Commission (MS.08.01.01)</a:t>
            </a:r>
            <a:endParaRPr lang="en-US" dirty="0"/>
          </a:p>
          <a:p>
            <a:r>
              <a:rPr lang="en-US" sz="2800" dirty="0"/>
              <a:t>Defined by the Organized Medical Staff</a:t>
            </a:r>
          </a:p>
          <a:p>
            <a:r>
              <a:rPr lang="en-US" sz="2800" dirty="0"/>
              <a:t>Completed by a delegated proctor</a:t>
            </a:r>
          </a:p>
          <a:p>
            <a:r>
              <a:rPr lang="en-US" sz="2800" dirty="0"/>
              <a:t>Can be retrospective, concurrent, or prospective</a:t>
            </a:r>
          </a:p>
        </p:txBody>
      </p:sp>
    </p:spTree>
    <p:extLst>
      <p:ext uri="{BB962C8B-B14F-4D97-AF65-F5344CB8AC3E}">
        <p14:creationId xmlns:p14="http://schemas.microsoft.com/office/powerpoint/2010/main" val="3210962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FPPE</a:t>
            </a:r>
            <a:br>
              <a:rPr lang="en-US" b="1" dirty="0"/>
            </a:br>
            <a:r>
              <a:rPr lang="en-US" b="1" dirty="0"/>
              <a:t>When is it Required?</a:t>
            </a:r>
          </a:p>
        </p:txBody>
      </p:sp>
      <p:sp>
        <p:nvSpPr>
          <p:cNvPr id="3" name="Content Placeholder 2"/>
          <p:cNvSpPr>
            <a:spLocks noGrp="1"/>
          </p:cNvSpPr>
          <p:nvPr>
            <p:ph idx="1"/>
          </p:nvPr>
        </p:nvSpPr>
        <p:spPr/>
        <p:txBody>
          <a:bodyPr>
            <a:normAutofit fontScale="77500" lnSpcReduction="20000"/>
          </a:bodyPr>
          <a:lstStyle/>
          <a:p>
            <a:endParaRPr lang="en-US" dirty="0"/>
          </a:p>
          <a:p>
            <a:r>
              <a:rPr lang="en-US" sz="2400" dirty="0"/>
              <a:t>FPPE for the initial granting of privileges </a:t>
            </a:r>
          </a:p>
          <a:p>
            <a:pPr lvl="1"/>
            <a:r>
              <a:rPr lang="en-US" sz="2400" dirty="0"/>
              <a:t>New providers and addition of new privilege for existing providers</a:t>
            </a:r>
          </a:p>
          <a:p>
            <a:r>
              <a:rPr lang="en-US" sz="2400" dirty="0"/>
              <a:t>FPPE for cause - Issues arise affecting safe, high-quality care</a:t>
            </a:r>
          </a:p>
          <a:p>
            <a:pPr lvl="1"/>
            <a:r>
              <a:rPr lang="en-US" sz="2400" dirty="0"/>
              <a:t>Incident Report</a:t>
            </a:r>
          </a:p>
          <a:p>
            <a:pPr lvl="1"/>
            <a:r>
              <a:rPr lang="en-US" sz="2400" dirty="0"/>
              <a:t>Inability to Meet Performance Expectations </a:t>
            </a:r>
          </a:p>
          <a:p>
            <a:pPr lvl="2"/>
            <a:r>
              <a:rPr lang="en-US" sz="2200" dirty="0"/>
              <a:t>OPPE </a:t>
            </a:r>
          </a:p>
          <a:p>
            <a:pPr lvl="2"/>
            <a:r>
              <a:rPr lang="en-US" sz="2200" dirty="0"/>
              <a:t>Track and trend report</a:t>
            </a:r>
          </a:p>
          <a:p>
            <a:pPr lvl="2"/>
            <a:r>
              <a:rPr lang="en-US" sz="2200" dirty="0"/>
              <a:t>Provider behavior policy</a:t>
            </a:r>
          </a:p>
          <a:p>
            <a:endParaRPr lang="en-US" dirty="0"/>
          </a:p>
        </p:txBody>
      </p:sp>
    </p:spTree>
    <p:extLst>
      <p:ext uri="{BB962C8B-B14F-4D97-AF65-F5344CB8AC3E}">
        <p14:creationId xmlns:p14="http://schemas.microsoft.com/office/powerpoint/2010/main" val="20237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65145"/>
            <a:ext cx="6471306" cy="1951412"/>
          </a:xfrm>
        </p:spPr>
        <p:txBody>
          <a:bodyPr>
            <a:normAutofit fontScale="90000"/>
          </a:bodyPr>
          <a:lstStyle/>
          <a:p>
            <a:r>
              <a:rPr lang="en-US" sz="3300" dirty="0"/>
              <a:t>Nebraska association medical staff services</a:t>
            </a:r>
            <a:br>
              <a:rPr lang="en-US" sz="3300" dirty="0"/>
            </a:br>
            <a:br>
              <a:rPr lang="en-US" sz="3300" dirty="0"/>
            </a:br>
            <a:endParaRPr lang="en-US" sz="3300" dirty="0"/>
          </a:p>
        </p:txBody>
      </p:sp>
      <p:sp>
        <p:nvSpPr>
          <p:cNvPr id="3" name="Text Placeholder 2"/>
          <p:cNvSpPr>
            <a:spLocks noGrp="1"/>
          </p:cNvSpPr>
          <p:nvPr>
            <p:ph type="body" idx="1"/>
          </p:nvPr>
        </p:nvSpPr>
        <p:spPr>
          <a:xfrm>
            <a:off x="533400" y="1676401"/>
            <a:ext cx="7650912" cy="4876800"/>
          </a:xfrm>
        </p:spPr>
        <p:txBody>
          <a:bodyPr>
            <a:normAutofit/>
          </a:bodyPr>
          <a:lstStyle/>
          <a:p>
            <a:r>
              <a:rPr lang="en-US" sz="3000" dirty="0">
                <a:solidFill>
                  <a:schemeClr val="tx1"/>
                </a:solidFill>
              </a:rPr>
              <a:t>Who are we?</a:t>
            </a:r>
          </a:p>
          <a:p>
            <a:pPr marL="342900" indent="-342900">
              <a:buFont typeface="Arial" panose="020B0604020202020204" pitchFamily="34" charset="0"/>
              <a:buChar char="•"/>
            </a:pPr>
            <a:r>
              <a:rPr lang="en-US" sz="1700" dirty="0">
                <a:solidFill>
                  <a:schemeClr val="tx1"/>
                </a:solidFill>
              </a:rPr>
              <a:t>State Association within the National Association Medical Staff Services</a:t>
            </a:r>
          </a:p>
          <a:p>
            <a:pPr marL="342900" indent="-342900">
              <a:buFont typeface="Arial" panose="020B0604020202020204" pitchFamily="34" charset="0"/>
              <a:buChar char="•"/>
            </a:pPr>
            <a:r>
              <a:rPr lang="en-US" sz="1700" dirty="0">
                <a:solidFill>
                  <a:schemeClr val="tx1"/>
                </a:solidFill>
              </a:rPr>
              <a:t>Established in 1983 to provide a network for Medical Staff Professionals for education and advocacy</a:t>
            </a:r>
          </a:p>
          <a:p>
            <a:pPr marL="342900" indent="-342900">
              <a:buFont typeface="Arial" panose="020B0604020202020204" pitchFamily="34" charset="0"/>
              <a:buChar char="•"/>
            </a:pPr>
            <a:r>
              <a:rPr lang="en-US" sz="1700" dirty="0">
                <a:solidFill>
                  <a:schemeClr val="tx1"/>
                </a:solidFill>
              </a:rPr>
              <a:t>Composed of MSPs throughout the State from hospitals, clinics, long term care and rehab facilities and managed care organizations. </a:t>
            </a:r>
            <a:endParaRPr lang="en-US" sz="1700" dirty="0"/>
          </a:p>
          <a:p>
            <a:pPr marL="1014413" lvl="2" indent="-214313">
              <a:buFont typeface="Arial" panose="020B0604020202020204" pitchFamily="34" charset="0"/>
              <a:buChar char="•"/>
            </a:pPr>
            <a:r>
              <a:rPr lang="en-US" sz="1700" dirty="0"/>
              <a:t>Credentialing Specialists</a:t>
            </a:r>
          </a:p>
          <a:p>
            <a:pPr marL="1014413" lvl="2" indent="-214313">
              <a:buFont typeface="Arial" panose="020B0604020202020204" pitchFamily="34" charset="0"/>
              <a:buChar char="•"/>
            </a:pPr>
            <a:r>
              <a:rPr lang="en-US" sz="1700" dirty="0"/>
              <a:t>Nurses</a:t>
            </a:r>
          </a:p>
          <a:p>
            <a:pPr marL="1014413" lvl="2" indent="-214313">
              <a:buFont typeface="Arial" panose="020B0604020202020204" pitchFamily="34" charset="0"/>
              <a:buChar char="•"/>
            </a:pPr>
            <a:r>
              <a:rPr lang="en-US" sz="1700" dirty="0"/>
              <a:t>Quality Coordinators</a:t>
            </a:r>
          </a:p>
          <a:p>
            <a:pPr marL="1014413" lvl="2" indent="-214313">
              <a:buFont typeface="Arial" panose="020B0604020202020204" pitchFamily="34" charset="0"/>
              <a:buChar char="•"/>
            </a:pPr>
            <a:r>
              <a:rPr lang="en-US" sz="1700" dirty="0"/>
              <a:t>Administrators</a:t>
            </a:r>
          </a:p>
          <a:p>
            <a:pPr marL="1014413" lvl="2" indent="-214313">
              <a:buFont typeface="Arial" panose="020B0604020202020204" pitchFamily="34" charset="0"/>
              <a:buChar char="•"/>
            </a:pPr>
            <a:r>
              <a:rPr lang="en-US" sz="1700" dirty="0"/>
              <a:t>Payor Enrollment Specialists</a:t>
            </a:r>
          </a:p>
          <a:p>
            <a:pPr marL="1143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67226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A5377-2247-4032-8322-9B42C93195C7}"/>
              </a:ext>
            </a:extLst>
          </p:cNvPr>
          <p:cNvSpPr>
            <a:spLocks noGrp="1"/>
          </p:cNvSpPr>
          <p:nvPr>
            <p:ph type="title"/>
          </p:nvPr>
        </p:nvSpPr>
        <p:spPr/>
        <p:txBody>
          <a:bodyPr/>
          <a:lstStyle/>
          <a:p>
            <a:r>
              <a:rPr lang="en-US" b="1" dirty="0"/>
              <a:t>FPPE for new privileges</a:t>
            </a:r>
            <a:br>
              <a:rPr lang="en-US" b="1" dirty="0"/>
            </a:br>
            <a:r>
              <a:rPr lang="en-US" b="1" dirty="0"/>
              <a:t>how to implement?</a:t>
            </a:r>
          </a:p>
        </p:txBody>
      </p:sp>
      <p:sp>
        <p:nvSpPr>
          <p:cNvPr id="3" name="Content Placeholder 2">
            <a:extLst>
              <a:ext uri="{FF2B5EF4-FFF2-40B4-BE49-F238E27FC236}">
                <a16:creationId xmlns:a16="http://schemas.microsoft.com/office/drawing/2014/main" id="{8604E941-7826-4704-B123-BBF1D25CFB3C}"/>
              </a:ext>
            </a:extLst>
          </p:cNvPr>
          <p:cNvSpPr>
            <a:spLocks noGrp="1"/>
          </p:cNvSpPr>
          <p:nvPr>
            <p:ph idx="1"/>
          </p:nvPr>
        </p:nvSpPr>
        <p:spPr/>
        <p:txBody>
          <a:bodyPr>
            <a:normAutofit fontScale="92500" lnSpcReduction="10000"/>
          </a:bodyPr>
          <a:lstStyle/>
          <a:p>
            <a:r>
              <a:rPr lang="en-US" dirty="0"/>
              <a:t>Develop Policy</a:t>
            </a:r>
          </a:p>
          <a:p>
            <a:pPr lvl="1"/>
            <a:r>
              <a:rPr lang="en-US" dirty="0"/>
              <a:t>Standard FPPE</a:t>
            </a:r>
          </a:p>
          <a:p>
            <a:pPr lvl="2"/>
            <a:r>
              <a:rPr lang="en-US" dirty="0"/>
              <a:t>Assigned proctor</a:t>
            </a:r>
          </a:p>
          <a:p>
            <a:pPr lvl="2"/>
            <a:r>
              <a:rPr lang="en-US" dirty="0"/>
              <a:t>Number and type of review</a:t>
            </a:r>
          </a:p>
          <a:p>
            <a:pPr lvl="2"/>
            <a:r>
              <a:rPr lang="en-US" dirty="0"/>
              <a:t>Timeframe for completion – ideally w/in 90 days</a:t>
            </a:r>
          </a:p>
          <a:p>
            <a:pPr lvl="1"/>
            <a:r>
              <a:rPr lang="en-US" dirty="0"/>
              <a:t>Low/No Volume</a:t>
            </a:r>
          </a:p>
          <a:p>
            <a:pPr lvl="2"/>
            <a:r>
              <a:rPr lang="en-US" dirty="0"/>
              <a:t>External FPPE</a:t>
            </a:r>
          </a:p>
          <a:p>
            <a:pPr lvl="2"/>
            <a:r>
              <a:rPr lang="en-US" dirty="0"/>
              <a:t>Extended FPPE</a:t>
            </a:r>
          </a:p>
          <a:p>
            <a:pPr lvl="2"/>
            <a:r>
              <a:rPr lang="en-US" dirty="0"/>
              <a:t>Limited FPPE</a:t>
            </a:r>
          </a:p>
          <a:p>
            <a:pPr lvl="1"/>
            <a:r>
              <a:rPr lang="en-US" dirty="0"/>
              <a:t>Department Chair Review</a:t>
            </a:r>
          </a:p>
          <a:p>
            <a:pPr lvl="1"/>
            <a:r>
              <a:rPr lang="en-US" dirty="0"/>
              <a:t>Credentials Committee/MEC Review</a:t>
            </a:r>
          </a:p>
        </p:txBody>
      </p:sp>
    </p:spTree>
    <p:extLst>
      <p:ext uri="{BB962C8B-B14F-4D97-AF65-F5344CB8AC3E}">
        <p14:creationId xmlns:p14="http://schemas.microsoft.com/office/powerpoint/2010/main" val="2463874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FPPE for cause </a:t>
            </a:r>
            <a:br>
              <a:rPr lang="en-US" b="1" dirty="0"/>
            </a:br>
            <a:r>
              <a:rPr lang="en-US" b="1" dirty="0"/>
              <a:t>How to Implement?</a:t>
            </a:r>
          </a:p>
        </p:txBody>
      </p:sp>
      <p:sp>
        <p:nvSpPr>
          <p:cNvPr id="3" name="Content Placeholder 2"/>
          <p:cNvSpPr>
            <a:spLocks noGrp="1"/>
          </p:cNvSpPr>
          <p:nvPr>
            <p:ph idx="1"/>
          </p:nvPr>
        </p:nvSpPr>
        <p:spPr>
          <a:xfrm>
            <a:off x="533400" y="533400"/>
            <a:ext cx="8382000" cy="3767670"/>
          </a:xfrm>
        </p:spPr>
        <p:txBody>
          <a:bodyPr>
            <a:normAutofit fontScale="85000" lnSpcReduction="10000"/>
          </a:bodyPr>
          <a:lstStyle/>
          <a:p>
            <a:r>
              <a:rPr lang="en-US" dirty="0"/>
              <a:t>Develop Policy</a:t>
            </a:r>
          </a:p>
          <a:p>
            <a:pPr lvl="1"/>
            <a:r>
              <a:rPr lang="en-US" sz="2000" dirty="0"/>
              <a:t>Medical Staff identify triggers that would necessitate a return to FPPE</a:t>
            </a:r>
          </a:p>
          <a:p>
            <a:pPr lvl="1"/>
            <a:r>
              <a:rPr lang="en-US" sz="2000" dirty="0"/>
              <a:t>Determine Performance Monitoring Process</a:t>
            </a:r>
          </a:p>
          <a:p>
            <a:pPr lvl="2"/>
            <a:r>
              <a:rPr lang="en-US" sz="2000" dirty="0"/>
              <a:t>Criteria</a:t>
            </a:r>
          </a:p>
          <a:p>
            <a:pPr lvl="2"/>
            <a:r>
              <a:rPr lang="en-US" sz="2000" dirty="0"/>
              <a:t>Method to establish monitoring plan</a:t>
            </a:r>
          </a:p>
          <a:p>
            <a:pPr lvl="2"/>
            <a:r>
              <a:rPr lang="en-US" sz="2000" dirty="0"/>
              <a:t>Method to determine duration of monitoring</a:t>
            </a:r>
          </a:p>
          <a:p>
            <a:pPr lvl="2"/>
            <a:r>
              <a:rPr lang="en-US" sz="2000" dirty="0"/>
              <a:t>Situations requiring external review</a:t>
            </a:r>
          </a:p>
          <a:p>
            <a:pPr lvl="2"/>
            <a:r>
              <a:rPr lang="en-US" sz="2000" dirty="0"/>
              <a:t>Medical Executive Committee</a:t>
            </a:r>
          </a:p>
          <a:p>
            <a:pPr lvl="1"/>
            <a:r>
              <a:rPr lang="en-US" sz="2200" dirty="0"/>
              <a:t>Duration/Limitations</a:t>
            </a:r>
          </a:p>
          <a:p>
            <a:pPr lvl="2"/>
            <a:r>
              <a:rPr lang="en-US" sz="2000" dirty="0"/>
              <a:t>Reportable?</a:t>
            </a:r>
          </a:p>
          <a:p>
            <a:pPr marL="457200" lvl="1" indent="0">
              <a:buNone/>
            </a:pPr>
            <a:endParaRPr lang="en-US" dirty="0"/>
          </a:p>
        </p:txBody>
      </p:sp>
    </p:spTree>
    <p:extLst>
      <p:ext uri="{BB962C8B-B14F-4D97-AF65-F5344CB8AC3E}">
        <p14:creationId xmlns:p14="http://schemas.microsoft.com/office/powerpoint/2010/main" val="727621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FPPE </a:t>
            </a:r>
            <a:br>
              <a:rPr lang="en-US" b="1" dirty="0"/>
            </a:br>
            <a:r>
              <a:rPr lang="en-US" b="1" dirty="0"/>
              <a:t>Who Performs the Evaluation?</a:t>
            </a:r>
          </a:p>
        </p:txBody>
      </p:sp>
      <p:sp>
        <p:nvSpPr>
          <p:cNvPr id="3" name="Content Placeholder 2"/>
          <p:cNvSpPr>
            <a:spLocks noGrp="1"/>
          </p:cNvSpPr>
          <p:nvPr>
            <p:ph idx="1"/>
          </p:nvPr>
        </p:nvSpPr>
        <p:spPr/>
        <p:txBody>
          <a:bodyPr>
            <a:normAutofit/>
          </a:bodyPr>
          <a:lstStyle/>
          <a:p>
            <a:pPr marL="0" indent="0">
              <a:buNone/>
            </a:pPr>
            <a:r>
              <a:rPr lang="en-US" b="1" dirty="0"/>
              <a:t>Definition of Peer</a:t>
            </a:r>
          </a:p>
          <a:p>
            <a:r>
              <a:rPr lang="en-US" dirty="0"/>
              <a:t>A peer is an individual practicing in the same profession and who has expertise in the subject matter under evaluation. The level of subject matter expertise required to provide meaningful evaluation of a provider’s performance will be based on the area of competency and the nature of the issue or data being evaluated. </a:t>
            </a:r>
          </a:p>
          <a:p>
            <a:pPr marL="0" indent="0" algn="ctr">
              <a:buNone/>
            </a:pPr>
            <a:endParaRPr lang="en-US" dirty="0"/>
          </a:p>
          <a:p>
            <a:pPr marL="0" indent="0" algn="ctr">
              <a:buNone/>
            </a:pPr>
            <a:r>
              <a:rPr lang="en-US" dirty="0"/>
              <a:t>(Effective Peer Review, Second Edition)</a:t>
            </a:r>
          </a:p>
        </p:txBody>
      </p:sp>
    </p:spTree>
    <p:extLst>
      <p:ext uri="{BB962C8B-B14F-4D97-AF65-F5344CB8AC3E}">
        <p14:creationId xmlns:p14="http://schemas.microsoft.com/office/powerpoint/2010/main" val="2275447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FPPE </a:t>
            </a:r>
            <a:br>
              <a:rPr lang="en-US" b="1" dirty="0"/>
            </a:br>
            <a:r>
              <a:rPr lang="en-US" b="1" dirty="0"/>
              <a:t>Who Performs the Evaluation?</a:t>
            </a:r>
            <a:endParaRPr lang="en-US" dirty="0"/>
          </a:p>
        </p:txBody>
      </p:sp>
      <p:sp>
        <p:nvSpPr>
          <p:cNvPr id="3" name="Content Placeholder 2"/>
          <p:cNvSpPr>
            <a:spLocks noGrp="1"/>
          </p:cNvSpPr>
          <p:nvPr>
            <p:ph idx="1"/>
          </p:nvPr>
        </p:nvSpPr>
        <p:spPr>
          <a:xfrm>
            <a:off x="533400" y="381000"/>
            <a:ext cx="7772400" cy="4758270"/>
          </a:xfrm>
        </p:spPr>
        <p:txBody>
          <a:bodyPr>
            <a:normAutofit/>
          </a:bodyPr>
          <a:lstStyle/>
          <a:p>
            <a:r>
              <a:rPr lang="en-US" dirty="0"/>
              <a:t>Same Discipline</a:t>
            </a:r>
          </a:p>
          <a:p>
            <a:pPr lvl="1"/>
            <a:r>
              <a:rPr lang="en-US" dirty="0"/>
              <a:t>Same specialty should be used if what is being evaluated requires the reviewer to have skills specific to that specialty or procedure</a:t>
            </a:r>
          </a:p>
          <a:p>
            <a:r>
              <a:rPr lang="en-US" dirty="0"/>
              <a:t>Supervising Physician/APP</a:t>
            </a:r>
            <a:endParaRPr lang="en-US" sz="2000" dirty="0"/>
          </a:p>
          <a:p>
            <a:pPr marL="346075" lvl="1" indent="-342900"/>
            <a:r>
              <a:rPr lang="en-US" sz="2000" dirty="0"/>
              <a:t>Must be Objective and Impartial</a:t>
            </a:r>
          </a:p>
          <a:p>
            <a:pPr marL="860425" lvl="2" indent="-457200"/>
            <a:r>
              <a:rPr lang="en-US" sz="2000" dirty="0"/>
              <a:t>No potential conflict of interest</a:t>
            </a:r>
          </a:p>
          <a:p>
            <a:pPr marL="860425" lvl="2" indent="-457200"/>
            <a:r>
              <a:rPr lang="en-US" sz="2000" dirty="0"/>
              <a:t>No bias toward physician</a:t>
            </a:r>
          </a:p>
          <a:p>
            <a:pPr marL="403225" lvl="1" indent="-457200"/>
            <a:r>
              <a:rPr lang="en-US" sz="2200" dirty="0"/>
              <a:t>External FPPE may be obtained for low volume providers or for new privilege to the organization</a:t>
            </a:r>
          </a:p>
          <a:p>
            <a:pPr marL="860425" lvl="2" indent="-457200"/>
            <a:endParaRPr lang="en-US" dirty="0"/>
          </a:p>
          <a:p>
            <a:pPr marL="460375"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514017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953000"/>
            <a:ext cx="6554867" cy="1524000"/>
          </a:xfrm>
        </p:spPr>
        <p:txBody>
          <a:bodyPr>
            <a:normAutofit/>
          </a:bodyPr>
          <a:lstStyle/>
          <a:p>
            <a:r>
              <a:rPr lang="en-US" b="1" dirty="0"/>
              <a:t>OPPE</a:t>
            </a:r>
            <a:br>
              <a:rPr lang="en-US" b="1" dirty="0"/>
            </a:br>
            <a:r>
              <a:rPr lang="en-US" b="1" dirty="0"/>
              <a:t>What is it?</a:t>
            </a:r>
            <a:endParaRPr lang="en-US" dirty="0"/>
          </a:p>
        </p:txBody>
      </p:sp>
      <p:sp>
        <p:nvSpPr>
          <p:cNvPr id="3" name="Content Placeholder 2"/>
          <p:cNvSpPr>
            <a:spLocks noGrp="1"/>
          </p:cNvSpPr>
          <p:nvPr>
            <p:ph idx="1"/>
          </p:nvPr>
        </p:nvSpPr>
        <p:spPr>
          <a:xfrm>
            <a:off x="533400" y="533400"/>
            <a:ext cx="8077200" cy="4572000"/>
          </a:xfrm>
        </p:spPr>
        <p:txBody>
          <a:bodyPr>
            <a:normAutofit fontScale="62500" lnSpcReduction="20000"/>
          </a:bodyPr>
          <a:lstStyle/>
          <a:p>
            <a:endParaRPr lang="en-US" sz="2800" dirty="0"/>
          </a:p>
          <a:p>
            <a:r>
              <a:rPr lang="en-US" sz="2800" dirty="0"/>
              <a:t>Ongoing Professional Practice Evaluation</a:t>
            </a:r>
          </a:p>
          <a:p>
            <a:r>
              <a:rPr lang="en-US" sz="2800" dirty="0"/>
              <a:t>Required by The Joint Commission (MS.08.01.03)</a:t>
            </a:r>
          </a:p>
          <a:p>
            <a:r>
              <a:rPr lang="en-US" sz="2800" dirty="0"/>
              <a:t>Required by NCQA and URAC (Quality report)</a:t>
            </a:r>
          </a:p>
          <a:p>
            <a:r>
              <a:rPr lang="en-US" sz="2800" dirty="0"/>
              <a:t>Measures the performance of providers with clinical privileges at your organization</a:t>
            </a:r>
          </a:p>
          <a:p>
            <a:r>
              <a:rPr lang="en-US" sz="2800" dirty="0"/>
              <a:t>May be utilized for performance improvement activities</a:t>
            </a:r>
          </a:p>
          <a:p>
            <a:pPr lvl="1"/>
            <a:r>
              <a:rPr lang="en-US" sz="2600" dirty="0"/>
              <a:t>Root Cause Analysis (RCA)/Identify systems issues</a:t>
            </a:r>
          </a:p>
          <a:p>
            <a:pPr lvl="1"/>
            <a:r>
              <a:rPr lang="en-US" sz="2600" dirty="0"/>
              <a:t>Reduction of HACs and SSIs</a:t>
            </a:r>
          </a:p>
          <a:p>
            <a:pPr lvl="1"/>
            <a:r>
              <a:rPr lang="en-US" sz="2600" dirty="0"/>
              <a:t>Reduction in morbidity and mortality</a:t>
            </a:r>
          </a:p>
          <a:p>
            <a:r>
              <a:rPr lang="en-US" sz="2800" dirty="0"/>
              <a:t>Used for evaluation during credentialing process (reappointment)</a:t>
            </a:r>
          </a:p>
          <a:p>
            <a:r>
              <a:rPr lang="en-US" sz="2800" dirty="0"/>
              <a:t>Track and trend</a:t>
            </a:r>
          </a:p>
          <a:p>
            <a:r>
              <a:rPr lang="en-US" sz="2800" dirty="0"/>
              <a:t>Sometimes called a Physician Scorecard</a:t>
            </a:r>
          </a:p>
          <a:p>
            <a:pPr marL="0" indent="0">
              <a:buNone/>
            </a:pPr>
            <a:endParaRPr lang="en-US" sz="2800" dirty="0"/>
          </a:p>
          <a:p>
            <a:endParaRPr lang="en-US" sz="2800" dirty="0"/>
          </a:p>
        </p:txBody>
      </p:sp>
    </p:spTree>
    <p:extLst>
      <p:ext uri="{BB962C8B-B14F-4D97-AF65-F5344CB8AC3E}">
        <p14:creationId xmlns:p14="http://schemas.microsoft.com/office/powerpoint/2010/main" val="3566986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76800"/>
            <a:ext cx="6554867" cy="1524000"/>
          </a:xfrm>
        </p:spPr>
        <p:txBody>
          <a:bodyPr>
            <a:normAutofit/>
          </a:bodyPr>
          <a:lstStyle/>
          <a:p>
            <a:r>
              <a:rPr lang="en-US" b="1" dirty="0"/>
              <a:t>OPPE</a:t>
            </a:r>
            <a:br>
              <a:rPr lang="en-US" b="1" dirty="0"/>
            </a:br>
            <a:r>
              <a:rPr lang="en-US" b="1" dirty="0"/>
              <a:t>What to Review?</a:t>
            </a:r>
            <a:endParaRPr lang="en-US" dirty="0"/>
          </a:p>
        </p:txBody>
      </p:sp>
      <p:sp>
        <p:nvSpPr>
          <p:cNvPr id="3" name="Content Placeholder 2"/>
          <p:cNvSpPr>
            <a:spLocks noGrp="1"/>
          </p:cNvSpPr>
          <p:nvPr>
            <p:ph idx="1"/>
          </p:nvPr>
        </p:nvSpPr>
        <p:spPr>
          <a:xfrm>
            <a:off x="533400" y="304800"/>
            <a:ext cx="6554867" cy="4953000"/>
          </a:xfrm>
        </p:spPr>
        <p:txBody>
          <a:bodyPr>
            <a:normAutofit fontScale="85000" lnSpcReduction="20000"/>
          </a:bodyPr>
          <a:lstStyle/>
          <a:p>
            <a:r>
              <a:rPr lang="en-US" dirty="0"/>
              <a:t>Six Core Competencies (TJC)</a:t>
            </a:r>
          </a:p>
          <a:p>
            <a:pPr lvl="1"/>
            <a:r>
              <a:rPr lang="en-US" dirty="0"/>
              <a:t>Patient Care</a:t>
            </a:r>
          </a:p>
          <a:p>
            <a:pPr lvl="1"/>
            <a:r>
              <a:rPr lang="en-US" dirty="0"/>
              <a:t>Medical Knowledge</a:t>
            </a:r>
          </a:p>
          <a:p>
            <a:pPr lvl="1"/>
            <a:r>
              <a:rPr lang="en-US" dirty="0"/>
              <a:t>Practice-based Learning and Improvement</a:t>
            </a:r>
          </a:p>
          <a:p>
            <a:pPr lvl="1"/>
            <a:r>
              <a:rPr lang="en-US" dirty="0"/>
              <a:t>Interpersonal and Communication Skills</a:t>
            </a:r>
          </a:p>
          <a:p>
            <a:pPr lvl="1"/>
            <a:r>
              <a:rPr lang="en-US" dirty="0"/>
              <a:t>Professionalism</a:t>
            </a:r>
          </a:p>
          <a:p>
            <a:pPr lvl="1"/>
            <a:r>
              <a:rPr lang="en-US" dirty="0"/>
              <a:t>Systems-Based Practice </a:t>
            </a:r>
          </a:p>
          <a:p>
            <a:r>
              <a:rPr lang="en-US" dirty="0"/>
              <a:t>Determined by the Organized Medical Staff</a:t>
            </a:r>
          </a:p>
          <a:p>
            <a:pPr lvl="1"/>
            <a:r>
              <a:rPr lang="en-US" dirty="0"/>
              <a:t>Possible Metrics</a:t>
            </a:r>
          </a:p>
          <a:p>
            <a:pPr lvl="2"/>
            <a:r>
              <a:rPr lang="en-US" dirty="0"/>
              <a:t>Review of Operative/Clinical Procedures</a:t>
            </a:r>
          </a:p>
          <a:p>
            <a:pPr lvl="2"/>
            <a:r>
              <a:rPr lang="en-US" dirty="0"/>
              <a:t>Blood or Pharmaceutical Usage</a:t>
            </a:r>
          </a:p>
          <a:p>
            <a:pPr lvl="2"/>
            <a:r>
              <a:rPr lang="en-US" dirty="0"/>
              <a:t>Length of Stay/Readmission Data</a:t>
            </a:r>
          </a:p>
          <a:p>
            <a:pPr lvl="2"/>
            <a:r>
              <a:rPr lang="en-US" dirty="0"/>
              <a:t>Morbidity and Mortality Data</a:t>
            </a:r>
          </a:p>
          <a:p>
            <a:pPr lvl="2"/>
            <a:r>
              <a:rPr lang="en-US" dirty="0"/>
              <a:t>Infection Control Data</a:t>
            </a:r>
          </a:p>
          <a:p>
            <a:pPr lvl="2"/>
            <a:r>
              <a:rPr lang="en-US" dirty="0"/>
              <a:t>Professionalism/Patient Experience Data</a:t>
            </a:r>
          </a:p>
          <a:p>
            <a:pPr lvl="2"/>
            <a:r>
              <a:rPr lang="en-US" dirty="0"/>
              <a:t>Specialty Specific Data </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503738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53000"/>
            <a:ext cx="6554867" cy="1524000"/>
          </a:xfrm>
        </p:spPr>
        <p:txBody>
          <a:bodyPr>
            <a:normAutofit/>
          </a:bodyPr>
          <a:lstStyle/>
          <a:p>
            <a:r>
              <a:rPr lang="en-US" b="1" dirty="0"/>
              <a:t>OPPE</a:t>
            </a:r>
            <a:br>
              <a:rPr lang="en-US" b="1" dirty="0"/>
            </a:br>
            <a:r>
              <a:rPr lang="en-US" b="1" dirty="0"/>
              <a:t>How to Obtain?</a:t>
            </a:r>
            <a:endParaRPr lang="en-US" dirty="0"/>
          </a:p>
        </p:txBody>
      </p:sp>
      <p:sp>
        <p:nvSpPr>
          <p:cNvPr id="3" name="Content Placeholder 2"/>
          <p:cNvSpPr>
            <a:spLocks noGrp="1"/>
          </p:cNvSpPr>
          <p:nvPr>
            <p:ph idx="1"/>
          </p:nvPr>
        </p:nvSpPr>
        <p:spPr>
          <a:xfrm>
            <a:off x="533400" y="533400"/>
            <a:ext cx="6554867" cy="4343400"/>
          </a:xfrm>
        </p:spPr>
        <p:txBody>
          <a:bodyPr>
            <a:normAutofit/>
          </a:bodyPr>
          <a:lstStyle/>
          <a:p>
            <a:pPr marL="0" indent="0">
              <a:buNone/>
            </a:pPr>
            <a:r>
              <a:rPr lang="en-US" dirty="0"/>
              <a:t>May acquire data through: </a:t>
            </a:r>
          </a:p>
          <a:p>
            <a:pPr lvl="1"/>
            <a:r>
              <a:rPr lang="en-US" dirty="0"/>
              <a:t>Chart Review</a:t>
            </a:r>
          </a:p>
          <a:p>
            <a:pPr lvl="1"/>
            <a:r>
              <a:rPr lang="en-US" dirty="0"/>
              <a:t>Direct Observation</a:t>
            </a:r>
          </a:p>
          <a:p>
            <a:pPr lvl="1"/>
            <a:r>
              <a:rPr lang="en-US" dirty="0"/>
              <a:t>Peer Evaluations</a:t>
            </a:r>
          </a:p>
          <a:p>
            <a:pPr lvl="1"/>
            <a:r>
              <a:rPr lang="en-US" dirty="0"/>
              <a:t>Patient Surveys</a:t>
            </a:r>
          </a:p>
          <a:p>
            <a:pPr lvl="1"/>
            <a:r>
              <a:rPr lang="en-US" dirty="0"/>
              <a:t>Monitoring</a:t>
            </a:r>
          </a:p>
          <a:p>
            <a:pPr lvl="2"/>
            <a:r>
              <a:rPr lang="en-US" dirty="0"/>
              <a:t>Blood Bank or Pharmacy</a:t>
            </a:r>
          </a:p>
          <a:p>
            <a:pPr lvl="2"/>
            <a:r>
              <a:rPr lang="en-US" dirty="0"/>
              <a:t>Health Information Management</a:t>
            </a:r>
          </a:p>
          <a:p>
            <a:pPr lvl="2"/>
            <a:r>
              <a:rPr lang="en-US" dirty="0"/>
              <a:t>Incident Reports</a:t>
            </a:r>
          </a:p>
          <a:p>
            <a:pPr lvl="2"/>
            <a:r>
              <a:rPr lang="en-US" dirty="0"/>
              <a:t>Quality Department</a:t>
            </a:r>
          </a:p>
          <a:p>
            <a:pPr lvl="1"/>
            <a:r>
              <a:rPr lang="en-US" dirty="0"/>
              <a:t>Automate reports whenever possible</a:t>
            </a:r>
          </a:p>
        </p:txBody>
      </p:sp>
    </p:spTree>
    <p:extLst>
      <p:ext uri="{BB962C8B-B14F-4D97-AF65-F5344CB8AC3E}">
        <p14:creationId xmlns:p14="http://schemas.microsoft.com/office/powerpoint/2010/main" val="3628259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4400" b="1" dirty="0">
                <a:latin typeface="+mj-lt"/>
              </a:rPr>
              <a:t>OPPE</a:t>
            </a:r>
            <a:br>
              <a:rPr lang="en-US" sz="4400" b="1" dirty="0">
                <a:latin typeface="+mj-lt"/>
              </a:rPr>
            </a:br>
            <a:r>
              <a:rPr lang="en-US" sz="4400" b="1" dirty="0">
                <a:latin typeface="+mj-lt"/>
              </a:rPr>
              <a:t>Reporting and Review?</a:t>
            </a:r>
            <a:br>
              <a:rPr lang="en-US" dirty="0"/>
            </a:br>
            <a:endParaRPr lang="en-US" dirty="0"/>
          </a:p>
        </p:txBody>
      </p:sp>
      <p:sp>
        <p:nvSpPr>
          <p:cNvPr id="3" name="Content Placeholder 2"/>
          <p:cNvSpPr>
            <a:spLocks noGrp="1"/>
          </p:cNvSpPr>
          <p:nvPr>
            <p:ph idx="1"/>
          </p:nvPr>
        </p:nvSpPr>
        <p:spPr>
          <a:xfrm>
            <a:off x="533400" y="533400"/>
            <a:ext cx="7696200" cy="3767670"/>
          </a:xfrm>
        </p:spPr>
        <p:txBody>
          <a:bodyPr>
            <a:normAutofit lnSpcReduction="10000"/>
          </a:bodyPr>
          <a:lstStyle/>
          <a:p>
            <a:r>
              <a:rPr lang="en-US" dirty="0"/>
              <a:t>Determined by Medical Staff Policy</a:t>
            </a:r>
          </a:p>
          <a:p>
            <a:pPr lvl="1"/>
            <a:r>
              <a:rPr lang="en-US" dirty="0"/>
              <a:t>Staff/Supervisor Review</a:t>
            </a:r>
          </a:p>
          <a:p>
            <a:pPr lvl="1"/>
            <a:r>
              <a:rPr lang="en-US" dirty="0"/>
              <a:t>Frequency </a:t>
            </a:r>
          </a:p>
          <a:p>
            <a:pPr lvl="1"/>
            <a:r>
              <a:rPr lang="en-US" dirty="0"/>
              <a:t>Variance Monitoring</a:t>
            </a:r>
          </a:p>
          <a:p>
            <a:r>
              <a:rPr lang="en-US" dirty="0"/>
              <a:t>Intent is to review on an ongoing basis</a:t>
            </a:r>
          </a:p>
          <a:p>
            <a:r>
              <a:rPr lang="en-US" dirty="0"/>
              <a:t>Should be meaningful and not just checking a box</a:t>
            </a:r>
          </a:p>
          <a:p>
            <a:r>
              <a:rPr lang="en-US" dirty="0"/>
              <a:t>TJC requires reporting at least every 12 months</a:t>
            </a:r>
          </a:p>
          <a:p>
            <a:r>
              <a:rPr lang="en-US" dirty="0"/>
              <a:t>TJC requires review with recredentialing every 2 years</a:t>
            </a:r>
          </a:p>
          <a:p>
            <a:r>
              <a:rPr lang="en-US" dirty="0"/>
              <a:t>Payors require review every 3 years for recredentialing </a:t>
            </a:r>
          </a:p>
          <a:p>
            <a:endParaRPr lang="en-US" dirty="0"/>
          </a:p>
        </p:txBody>
      </p:sp>
    </p:spTree>
    <p:extLst>
      <p:ext uri="{BB962C8B-B14F-4D97-AF65-F5344CB8AC3E}">
        <p14:creationId xmlns:p14="http://schemas.microsoft.com/office/powerpoint/2010/main" val="2321420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OPPE </a:t>
            </a:r>
            <a:br>
              <a:rPr lang="en-US" b="1" dirty="0"/>
            </a:br>
            <a:r>
              <a:rPr lang="en-US" b="1" dirty="0"/>
              <a:t>What if Concerns? </a:t>
            </a:r>
          </a:p>
        </p:txBody>
      </p:sp>
      <p:sp>
        <p:nvSpPr>
          <p:cNvPr id="3" name="Content Placeholder 2"/>
          <p:cNvSpPr>
            <a:spLocks noGrp="1"/>
          </p:cNvSpPr>
          <p:nvPr>
            <p:ph idx="1"/>
          </p:nvPr>
        </p:nvSpPr>
        <p:spPr>
          <a:xfrm>
            <a:off x="533400" y="533400"/>
            <a:ext cx="6554867" cy="4114800"/>
          </a:xfrm>
        </p:spPr>
        <p:txBody>
          <a:bodyPr>
            <a:normAutofit/>
          </a:bodyPr>
          <a:lstStyle/>
          <a:p>
            <a:pPr marL="0" indent="0">
              <a:buNone/>
            </a:pPr>
            <a:r>
              <a:rPr lang="en-US" dirty="0"/>
              <a:t>Follow your policy</a:t>
            </a:r>
          </a:p>
          <a:p>
            <a:pPr lvl="1"/>
            <a:r>
              <a:rPr lang="en-US" dirty="0"/>
              <a:t>Report findings to your medical staff peer review body</a:t>
            </a:r>
          </a:p>
          <a:p>
            <a:pPr lvl="1"/>
            <a:r>
              <a:rPr lang="en-US" dirty="0"/>
              <a:t>Evaluate need to place on FPPE</a:t>
            </a:r>
          </a:p>
          <a:p>
            <a:pPr lvl="1"/>
            <a:r>
              <a:rPr lang="en-US" dirty="0"/>
              <a:t>Determine need to evaluate provider privileges – continue, limit or revoke</a:t>
            </a:r>
          </a:p>
          <a:p>
            <a:pPr lvl="2"/>
            <a:r>
              <a:rPr lang="en-US" dirty="0"/>
              <a:t>Limitation or Revocation may involve an Investigation and would allow Hearing Rights </a:t>
            </a:r>
          </a:p>
        </p:txBody>
      </p:sp>
    </p:spTree>
    <p:extLst>
      <p:ext uri="{BB962C8B-B14F-4D97-AF65-F5344CB8AC3E}">
        <p14:creationId xmlns:p14="http://schemas.microsoft.com/office/powerpoint/2010/main" val="2849366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FPPE/OPPE Maintenance</a:t>
            </a:r>
          </a:p>
        </p:txBody>
      </p:sp>
      <p:sp>
        <p:nvSpPr>
          <p:cNvPr id="3" name="Content Placeholder 2"/>
          <p:cNvSpPr>
            <a:spLocks noGrp="1"/>
          </p:cNvSpPr>
          <p:nvPr>
            <p:ph idx="1"/>
          </p:nvPr>
        </p:nvSpPr>
        <p:spPr/>
        <p:txBody>
          <a:bodyPr>
            <a:normAutofit fontScale="92500" lnSpcReduction="10000"/>
          </a:bodyPr>
          <a:lstStyle/>
          <a:p>
            <a:endParaRPr lang="en-US" dirty="0"/>
          </a:p>
          <a:p>
            <a:r>
              <a:rPr lang="en-US" sz="2400" dirty="0"/>
              <a:t>Review Measures/Criteria Routinely</a:t>
            </a:r>
          </a:p>
          <a:p>
            <a:pPr lvl="1"/>
            <a:r>
              <a:rPr lang="en-US" sz="2400" dirty="0"/>
              <a:t>Gather information from Medical Staff and departments collecting data</a:t>
            </a:r>
          </a:p>
          <a:p>
            <a:pPr lvl="1"/>
            <a:r>
              <a:rPr lang="en-US" sz="2400" dirty="0"/>
              <a:t>Validate data periodically</a:t>
            </a:r>
          </a:p>
          <a:p>
            <a:pPr lvl="1"/>
            <a:r>
              <a:rPr lang="en-US" sz="2400" dirty="0"/>
              <a:t>Identify stagnant data and replace if necessary </a:t>
            </a:r>
          </a:p>
          <a:p>
            <a:pPr marL="457200" lvl="1" indent="0">
              <a:buNone/>
            </a:pPr>
            <a:endParaRPr lang="en-US" sz="2400" dirty="0"/>
          </a:p>
          <a:p>
            <a:pPr marL="342900" lvl="1" indent="-342900"/>
            <a:r>
              <a:rPr lang="en-US" sz="2400" dirty="0"/>
              <a:t>Evaluate current process viability</a:t>
            </a:r>
          </a:p>
        </p:txBody>
      </p:sp>
    </p:spTree>
    <p:extLst>
      <p:ext uri="{BB962C8B-B14F-4D97-AF65-F5344CB8AC3E}">
        <p14:creationId xmlns:p14="http://schemas.microsoft.com/office/powerpoint/2010/main" val="327693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838200"/>
            <a:ext cx="7315200" cy="3810000"/>
          </a:xfrm>
        </p:spPr>
        <p:txBody>
          <a:bodyPr>
            <a:normAutofit fontScale="70000" lnSpcReduction="20000"/>
          </a:bodyPr>
          <a:lstStyle/>
          <a:p>
            <a:r>
              <a:rPr lang="en-US" sz="4600" dirty="0">
                <a:solidFill>
                  <a:schemeClr val="tx1"/>
                </a:solidFill>
              </a:rPr>
              <a:t>Who am  I?</a:t>
            </a:r>
          </a:p>
          <a:p>
            <a:pPr lvl="1"/>
            <a:endParaRPr lang="en-US" sz="3900" dirty="0">
              <a:solidFill>
                <a:schemeClr val="tx1"/>
              </a:solidFill>
            </a:endParaRPr>
          </a:p>
          <a:p>
            <a:pPr marL="800100" lvl="1" indent="-342900">
              <a:buFont typeface="Arial" panose="020B0604020202020204" pitchFamily="34" charset="0"/>
              <a:buChar char="•"/>
            </a:pPr>
            <a:r>
              <a:rPr lang="en-US" sz="2400" dirty="0">
                <a:solidFill>
                  <a:schemeClr val="tx1"/>
                </a:solidFill>
              </a:rPr>
              <a:t>Director, Medical Staff Services – Children’s Hospital &amp; Medical Center</a:t>
            </a:r>
          </a:p>
          <a:p>
            <a:pPr marL="1257300" lvl="2" indent="-342900">
              <a:buFont typeface="Arial" panose="020B0604020202020204" pitchFamily="34" charset="0"/>
              <a:buChar char="•"/>
            </a:pPr>
            <a:r>
              <a:rPr lang="en-US" sz="2200" dirty="0">
                <a:solidFill>
                  <a:schemeClr val="tx1"/>
                </a:solidFill>
              </a:rPr>
              <a:t>Oversight of Medical Staff Credentialing</a:t>
            </a:r>
          </a:p>
          <a:p>
            <a:pPr marL="1257300" lvl="2" indent="-342900">
              <a:buFont typeface="Arial" panose="020B0604020202020204" pitchFamily="34" charset="0"/>
              <a:buChar char="•"/>
            </a:pPr>
            <a:r>
              <a:rPr lang="en-US" sz="2200" dirty="0">
                <a:solidFill>
                  <a:schemeClr val="tx1"/>
                </a:solidFill>
              </a:rPr>
              <a:t>Oversight of Payor Enrollment &amp; Credentialing</a:t>
            </a:r>
          </a:p>
          <a:p>
            <a:pPr marL="800100" lvl="1" indent="-342900">
              <a:buFont typeface="Arial" panose="020B0604020202020204" pitchFamily="34" charset="0"/>
              <a:buChar char="•"/>
            </a:pPr>
            <a:r>
              <a:rPr lang="en-US" sz="2400" dirty="0">
                <a:solidFill>
                  <a:schemeClr val="tx1"/>
                </a:solidFill>
              </a:rPr>
              <a:t>Medical Services Professional with over 15 years of healthcare experience</a:t>
            </a:r>
          </a:p>
          <a:p>
            <a:pPr marL="800100" lvl="1" indent="-342900">
              <a:buFont typeface="Arial" panose="020B0604020202020204" pitchFamily="34" charset="0"/>
              <a:buChar char="•"/>
            </a:pPr>
            <a:r>
              <a:rPr lang="en-US" sz="2400" dirty="0">
                <a:solidFill>
                  <a:schemeClr val="tx1"/>
                </a:solidFill>
              </a:rPr>
              <a:t>Certified Professional Medical Services Management (CPMSM)</a:t>
            </a:r>
          </a:p>
          <a:p>
            <a:pPr marL="800100" lvl="1" indent="-342900">
              <a:buFont typeface="Arial" panose="020B0604020202020204" pitchFamily="34" charset="0"/>
              <a:buChar char="•"/>
            </a:pPr>
            <a:r>
              <a:rPr lang="en-US" sz="2400" dirty="0">
                <a:solidFill>
                  <a:schemeClr val="tx1"/>
                </a:solidFill>
              </a:rPr>
              <a:t>Provider Enrollment Specialist Certified (PESC)</a:t>
            </a:r>
          </a:p>
          <a:p>
            <a:pPr marL="342900" indent="-342900">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3358633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457200" y="2286000"/>
            <a:ext cx="6554867" cy="1524000"/>
          </a:xfrm>
        </p:spPr>
        <p:txBody>
          <a:bodyPr/>
          <a:lstStyle/>
          <a:p>
            <a:r>
              <a:rPr lang="en-US" dirty="0"/>
              <a:t>Questions?</a:t>
            </a:r>
          </a:p>
        </p:txBody>
      </p:sp>
    </p:spTree>
    <p:extLst>
      <p:ext uri="{BB962C8B-B14F-4D97-AF65-F5344CB8AC3E}">
        <p14:creationId xmlns:p14="http://schemas.microsoft.com/office/powerpoint/2010/main" val="2828845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A80F2-EF3F-4F9A-B5B8-F5FDBD1517A9}"/>
              </a:ext>
            </a:extLst>
          </p:cNvPr>
          <p:cNvSpPr>
            <a:spLocks noGrp="1"/>
          </p:cNvSpPr>
          <p:nvPr>
            <p:ph type="title"/>
          </p:nvPr>
        </p:nvSpPr>
        <p:spPr>
          <a:xfrm>
            <a:off x="321815" y="457200"/>
            <a:ext cx="8364985" cy="1524000"/>
          </a:xfrm>
        </p:spPr>
        <p:txBody>
          <a:bodyPr>
            <a:normAutofit/>
          </a:bodyPr>
          <a:lstStyle/>
          <a:p>
            <a:pPr algn="ctr"/>
            <a:r>
              <a:rPr lang="en-US" sz="4000" b="1" dirty="0"/>
              <a:t>Peer Review Committee</a:t>
            </a:r>
            <a:br>
              <a:rPr lang="en-US" b="1" dirty="0"/>
            </a:br>
            <a:r>
              <a:rPr lang="en-US" sz="2200" b="1" dirty="0"/>
              <a:t>Provider Quality Committee (</a:t>
            </a:r>
            <a:r>
              <a:rPr lang="en-US" sz="2200" b="1" dirty="0" err="1"/>
              <a:t>pqc</a:t>
            </a:r>
            <a:r>
              <a:rPr lang="en-US" sz="2200" b="1" dirty="0"/>
              <a:t>)</a:t>
            </a:r>
            <a:br>
              <a:rPr lang="en-US" sz="2200" b="1" dirty="0"/>
            </a:br>
            <a:r>
              <a:rPr lang="en-US" sz="2200" b="1" dirty="0"/>
              <a:t>Professional practice evaluation committee (</a:t>
            </a:r>
            <a:r>
              <a:rPr lang="en-US" sz="2200" b="1" dirty="0" err="1"/>
              <a:t>ppec</a:t>
            </a:r>
            <a:r>
              <a:rPr lang="en-US" sz="2200" b="1" dirty="0"/>
              <a:t>)</a:t>
            </a:r>
          </a:p>
        </p:txBody>
      </p:sp>
      <p:sp>
        <p:nvSpPr>
          <p:cNvPr id="5" name="Content Placeholder 4">
            <a:extLst>
              <a:ext uri="{FF2B5EF4-FFF2-40B4-BE49-F238E27FC236}">
                <a16:creationId xmlns:a16="http://schemas.microsoft.com/office/drawing/2014/main" id="{9EEA33AB-AB72-479E-9D20-7B94B6BD5FA6}"/>
              </a:ext>
            </a:extLst>
          </p:cNvPr>
          <p:cNvSpPr>
            <a:spLocks noGrp="1"/>
          </p:cNvSpPr>
          <p:nvPr>
            <p:ph idx="1"/>
          </p:nvPr>
        </p:nvSpPr>
        <p:spPr>
          <a:xfrm>
            <a:off x="281865" y="1904999"/>
            <a:ext cx="8540320" cy="4499499"/>
          </a:xfrm>
        </p:spPr>
        <p:txBody>
          <a:bodyPr>
            <a:normAutofit/>
          </a:bodyPr>
          <a:lstStyle/>
          <a:p>
            <a:r>
              <a:rPr lang="en-US" dirty="0"/>
              <a:t>Committee composed of peers</a:t>
            </a:r>
          </a:p>
          <a:p>
            <a:pPr lvl="1"/>
            <a:r>
              <a:rPr lang="en-US" dirty="0"/>
              <a:t>Voting members</a:t>
            </a:r>
          </a:p>
          <a:p>
            <a:pPr lvl="1"/>
            <a:r>
              <a:rPr lang="en-US" dirty="0"/>
              <a:t>Ex-officio (non-voting) members</a:t>
            </a:r>
          </a:p>
          <a:p>
            <a:r>
              <a:rPr lang="en-US" dirty="0"/>
              <a:t>Representation from a wide variety of specialties</a:t>
            </a:r>
          </a:p>
          <a:p>
            <a:r>
              <a:rPr lang="en-US" dirty="0"/>
              <a:t>Responsible for reviewing and improving the quality of patient care, treatment, and services provided</a:t>
            </a:r>
          </a:p>
          <a:p>
            <a:r>
              <a:rPr lang="en-US" dirty="0"/>
              <a:t>Non-biased review</a:t>
            </a:r>
          </a:p>
          <a:p>
            <a:r>
              <a:rPr lang="en-US" dirty="0"/>
              <a:t>Educational, not punitive</a:t>
            </a:r>
          </a:p>
          <a:p>
            <a:r>
              <a:rPr lang="en-US" dirty="0"/>
              <a:t>Transparency is important to build trust in process</a:t>
            </a:r>
          </a:p>
          <a:p>
            <a:endParaRPr lang="en-US" dirty="0"/>
          </a:p>
        </p:txBody>
      </p:sp>
    </p:spTree>
    <p:extLst>
      <p:ext uri="{BB962C8B-B14F-4D97-AF65-F5344CB8AC3E}">
        <p14:creationId xmlns:p14="http://schemas.microsoft.com/office/powerpoint/2010/main" val="28682965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9D5F2-51BE-4B0A-9188-AE691B0CEABC}"/>
              </a:ext>
            </a:extLst>
          </p:cNvPr>
          <p:cNvSpPr>
            <a:spLocks noGrp="1"/>
          </p:cNvSpPr>
          <p:nvPr>
            <p:ph type="title"/>
          </p:nvPr>
        </p:nvSpPr>
        <p:spPr>
          <a:xfrm>
            <a:off x="381000" y="381000"/>
            <a:ext cx="6554867" cy="1524000"/>
          </a:xfrm>
        </p:spPr>
        <p:txBody>
          <a:bodyPr/>
          <a:lstStyle/>
          <a:p>
            <a:r>
              <a:rPr lang="en-US" dirty="0"/>
              <a:t>Internal Peer Review process</a:t>
            </a:r>
          </a:p>
        </p:txBody>
      </p:sp>
      <p:sp>
        <p:nvSpPr>
          <p:cNvPr id="3" name="Content Placeholder 2">
            <a:extLst>
              <a:ext uri="{FF2B5EF4-FFF2-40B4-BE49-F238E27FC236}">
                <a16:creationId xmlns:a16="http://schemas.microsoft.com/office/drawing/2014/main" id="{EC033E0E-1F31-4B19-B1AA-041EC6CE6045}"/>
              </a:ext>
            </a:extLst>
          </p:cNvPr>
          <p:cNvSpPr>
            <a:spLocks noGrp="1"/>
          </p:cNvSpPr>
          <p:nvPr>
            <p:ph idx="1"/>
          </p:nvPr>
        </p:nvSpPr>
        <p:spPr>
          <a:xfrm>
            <a:off x="400975" y="2209800"/>
            <a:ext cx="7523825" cy="4419600"/>
          </a:xfrm>
        </p:spPr>
        <p:txBody>
          <a:bodyPr>
            <a:normAutofit lnSpcReduction="10000"/>
          </a:bodyPr>
          <a:lstStyle/>
          <a:p>
            <a:r>
              <a:rPr lang="en-US" dirty="0"/>
              <a:t>Cases should be pre-screened</a:t>
            </a:r>
          </a:p>
          <a:p>
            <a:r>
              <a:rPr lang="en-US" dirty="0"/>
              <a:t>Defined set of triggers that result in peer review</a:t>
            </a:r>
          </a:p>
          <a:p>
            <a:r>
              <a:rPr lang="en-US" dirty="0"/>
              <a:t>Reviewer assigned – ideally same specialty</a:t>
            </a:r>
          </a:p>
          <a:p>
            <a:r>
              <a:rPr lang="en-US" dirty="0"/>
              <a:t>Chart review and personal interviews</a:t>
            </a:r>
          </a:p>
          <a:p>
            <a:r>
              <a:rPr lang="en-US" dirty="0"/>
              <a:t>Committee presentation and discussion</a:t>
            </a:r>
          </a:p>
          <a:p>
            <a:r>
              <a:rPr lang="en-US" dirty="0"/>
              <a:t>Committee votes on final outcome</a:t>
            </a:r>
          </a:p>
          <a:p>
            <a:r>
              <a:rPr lang="en-US" dirty="0"/>
              <a:t>Track and trend</a:t>
            </a:r>
          </a:p>
          <a:p>
            <a:r>
              <a:rPr lang="en-US" dirty="0"/>
              <a:t>Referral to Medical Executive Committee if applicable</a:t>
            </a:r>
          </a:p>
          <a:p>
            <a:r>
              <a:rPr lang="en-US" dirty="0"/>
              <a:t>Provide notified of outcome</a:t>
            </a:r>
          </a:p>
          <a:p>
            <a:r>
              <a:rPr lang="en-US" dirty="0"/>
              <a:t>Documentation in Medical Staff file/OPPE report</a:t>
            </a:r>
          </a:p>
          <a:p>
            <a:endParaRPr lang="en-US" dirty="0"/>
          </a:p>
          <a:p>
            <a:endParaRPr lang="en-US" dirty="0"/>
          </a:p>
          <a:p>
            <a:endParaRPr lang="en-US" dirty="0"/>
          </a:p>
        </p:txBody>
      </p:sp>
    </p:spTree>
    <p:extLst>
      <p:ext uri="{BB962C8B-B14F-4D97-AF65-F5344CB8AC3E}">
        <p14:creationId xmlns:p14="http://schemas.microsoft.com/office/powerpoint/2010/main" val="771004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657C8-01AD-4C0F-84A1-930BA63B33E1}"/>
              </a:ext>
            </a:extLst>
          </p:cNvPr>
          <p:cNvSpPr>
            <a:spLocks noGrp="1"/>
          </p:cNvSpPr>
          <p:nvPr>
            <p:ph type="title"/>
          </p:nvPr>
        </p:nvSpPr>
        <p:spPr>
          <a:xfrm>
            <a:off x="533398" y="685800"/>
            <a:ext cx="6554867" cy="1524000"/>
          </a:xfrm>
        </p:spPr>
        <p:txBody>
          <a:bodyPr/>
          <a:lstStyle/>
          <a:p>
            <a:r>
              <a:rPr lang="en-US" dirty="0"/>
              <a:t>External Peer review</a:t>
            </a:r>
            <a:br>
              <a:rPr lang="en-US" dirty="0"/>
            </a:br>
            <a:r>
              <a:rPr lang="en-US" dirty="0"/>
              <a:t>	</a:t>
            </a:r>
            <a:r>
              <a:rPr lang="en-US" sz="2800" dirty="0"/>
              <a:t>When to pursue?</a:t>
            </a:r>
          </a:p>
        </p:txBody>
      </p:sp>
      <p:sp>
        <p:nvSpPr>
          <p:cNvPr id="3" name="Content Placeholder 2">
            <a:extLst>
              <a:ext uri="{FF2B5EF4-FFF2-40B4-BE49-F238E27FC236}">
                <a16:creationId xmlns:a16="http://schemas.microsoft.com/office/drawing/2014/main" id="{A3DFFFF2-4A44-4130-9113-AD4FBCCFE0FC}"/>
              </a:ext>
            </a:extLst>
          </p:cNvPr>
          <p:cNvSpPr>
            <a:spLocks noGrp="1"/>
          </p:cNvSpPr>
          <p:nvPr>
            <p:ph idx="1"/>
          </p:nvPr>
        </p:nvSpPr>
        <p:spPr>
          <a:xfrm>
            <a:off x="544495" y="1752600"/>
            <a:ext cx="6554867" cy="2624670"/>
          </a:xfrm>
        </p:spPr>
        <p:txBody>
          <a:bodyPr/>
          <a:lstStyle/>
          <a:p>
            <a:r>
              <a:rPr lang="en-US" dirty="0"/>
              <a:t>Need for specialty reviewer not on staff </a:t>
            </a:r>
          </a:p>
          <a:p>
            <a:r>
              <a:rPr lang="en-US" dirty="0"/>
              <a:t>Need for non-biased review</a:t>
            </a:r>
          </a:p>
          <a:p>
            <a:r>
              <a:rPr lang="en-US" dirty="0"/>
              <a:t>Split decision from peer review committee</a:t>
            </a:r>
          </a:p>
        </p:txBody>
      </p:sp>
    </p:spTree>
    <p:extLst>
      <p:ext uri="{BB962C8B-B14F-4D97-AF65-F5344CB8AC3E}">
        <p14:creationId xmlns:p14="http://schemas.microsoft.com/office/powerpoint/2010/main" val="3471460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FFE4-6D00-49A0-A39B-E0E986735420}"/>
              </a:ext>
            </a:extLst>
          </p:cNvPr>
          <p:cNvSpPr>
            <a:spLocks noGrp="1"/>
          </p:cNvSpPr>
          <p:nvPr>
            <p:ph type="title"/>
          </p:nvPr>
        </p:nvSpPr>
        <p:spPr>
          <a:xfrm>
            <a:off x="494190" y="0"/>
            <a:ext cx="7400278" cy="1524000"/>
          </a:xfrm>
        </p:spPr>
        <p:txBody>
          <a:bodyPr/>
          <a:lstStyle/>
          <a:p>
            <a:r>
              <a:rPr lang="en-US" dirty="0"/>
              <a:t>External Peer Review Process</a:t>
            </a:r>
          </a:p>
        </p:txBody>
      </p:sp>
      <p:sp>
        <p:nvSpPr>
          <p:cNvPr id="3" name="Content Placeholder 2">
            <a:extLst>
              <a:ext uri="{FF2B5EF4-FFF2-40B4-BE49-F238E27FC236}">
                <a16:creationId xmlns:a16="http://schemas.microsoft.com/office/drawing/2014/main" id="{E1A947A0-03C5-41F3-A107-09E6DE100955}"/>
              </a:ext>
            </a:extLst>
          </p:cNvPr>
          <p:cNvSpPr>
            <a:spLocks noGrp="1"/>
          </p:cNvSpPr>
          <p:nvPr>
            <p:ph idx="1"/>
          </p:nvPr>
        </p:nvSpPr>
        <p:spPr>
          <a:xfrm>
            <a:off x="524522" y="990600"/>
            <a:ext cx="8229600" cy="5181600"/>
          </a:xfrm>
        </p:spPr>
        <p:txBody>
          <a:bodyPr>
            <a:normAutofit fontScale="77500" lnSpcReduction="20000"/>
          </a:bodyPr>
          <a:lstStyle/>
          <a:p>
            <a:endParaRPr lang="en-US" dirty="0"/>
          </a:p>
          <a:p>
            <a:r>
              <a:rPr lang="en-US" dirty="0"/>
              <a:t>Determine who will cover the cost; Medical Staff vs. Administration</a:t>
            </a:r>
          </a:p>
          <a:p>
            <a:pPr lvl="1"/>
            <a:r>
              <a:rPr lang="en-US" dirty="0"/>
              <a:t>Who is requesting the review?</a:t>
            </a:r>
          </a:p>
          <a:p>
            <a:r>
              <a:rPr lang="en-US" dirty="0"/>
              <a:t>Contract with organization that provides external peer review</a:t>
            </a:r>
          </a:p>
          <a:p>
            <a:r>
              <a:rPr lang="en-US" dirty="0"/>
              <a:t>Develop list of specific criteria for reviewer</a:t>
            </a:r>
          </a:p>
          <a:p>
            <a:pPr lvl="1"/>
            <a:r>
              <a:rPr lang="en-US" dirty="0"/>
              <a:t>Education</a:t>
            </a:r>
          </a:p>
          <a:p>
            <a:pPr lvl="1"/>
            <a:r>
              <a:rPr lang="en-US" dirty="0"/>
              <a:t>Board certification</a:t>
            </a:r>
          </a:p>
          <a:p>
            <a:pPr lvl="1"/>
            <a:r>
              <a:rPr lang="en-US" dirty="0"/>
              <a:t>Demographic region</a:t>
            </a:r>
          </a:p>
          <a:p>
            <a:r>
              <a:rPr lang="en-US" dirty="0"/>
              <a:t>Enter into an agreement with an independent reviewer</a:t>
            </a:r>
          </a:p>
          <a:p>
            <a:pPr lvl="1"/>
            <a:r>
              <a:rPr lang="en-US" dirty="0"/>
              <a:t>Consult with legal department</a:t>
            </a:r>
          </a:p>
          <a:p>
            <a:r>
              <a:rPr lang="en-US" dirty="0"/>
              <a:t>Develop specific questions for reviewer to answer</a:t>
            </a:r>
          </a:p>
          <a:p>
            <a:r>
              <a:rPr lang="en-US" dirty="0"/>
              <a:t>Determine how reviewer will access Medical Records</a:t>
            </a:r>
          </a:p>
          <a:p>
            <a:pPr lvl="1"/>
            <a:r>
              <a:rPr lang="en-US" dirty="0"/>
              <a:t>Grant access to EMR</a:t>
            </a:r>
          </a:p>
          <a:p>
            <a:pPr lvl="1"/>
            <a:r>
              <a:rPr lang="en-US" dirty="0"/>
              <a:t>Upload to file sharing site</a:t>
            </a:r>
          </a:p>
          <a:p>
            <a:r>
              <a:rPr lang="en-US" dirty="0"/>
              <a:t>Initiate review</a:t>
            </a:r>
          </a:p>
          <a:p>
            <a:r>
              <a:rPr lang="en-US" dirty="0"/>
              <a:t>Close the loop once review is complete</a:t>
            </a:r>
          </a:p>
          <a:p>
            <a:endParaRPr lang="en-US" dirty="0"/>
          </a:p>
        </p:txBody>
      </p:sp>
    </p:spTree>
    <p:extLst>
      <p:ext uri="{BB962C8B-B14F-4D97-AF65-F5344CB8AC3E}">
        <p14:creationId xmlns:p14="http://schemas.microsoft.com/office/powerpoint/2010/main" val="19717134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EE795-942E-4C0C-81F3-F13283E2C756}"/>
              </a:ext>
            </a:extLst>
          </p:cNvPr>
          <p:cNvSpPr>
            <a:spLocks noGrp="1"/>
          </p:cNvSpPr>
          <p:nvPr>
            <p:ph type="title"/>
          </p:nvPr>
        </p:nvSpPr>
        <p:spPr>
          <a:xfrm>
            <a:off x="457200" y="2286000"/>
            <a:ext cx="6554867" cy="1524000"/>
          </a:xfrm>
        </p:spPr>
        <p:txBody>
          <a:bodyPr/>
          <a:lstStyle/>
          <a:p>
            <a:r>
              <a:rPr lang="en-US" dirty="0"/>
              <a:t>Questions?</a:t>
            </a:r>
          </a:p>
        </p:txBody>
      </p:sp>
    </p:spTree>
    <p:extLst>
      <p:ext uri="{BB962C8B-B14F-4D97-AF65-F5344CB8AC3E}">
        <p14:creationId xmlns:p14="http://schemas.microsoft.com/office/powerpoint/2010/main" val="36677662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0"/>
            <a:ext cx="6554867" cy="3767670"/>
          </a:xfrm>
        </p:spPr>
        <p:txBody>
          <a:bodyPr/>
          <a:lstStyle/>
          <a:p>
            <a:endParaRPr lang="en-US" dirty="0"/>
          </a:p>
          <a:p>
            <a:pPr marL="0" indent="0" algn="ctr">
              <a:buNone/>
            </a:pPr>
            <a:r>
              <a:rPr lang="en-US" dirty="0"/>
              <a:t>Sara Watson, MHA, MBA, CPMSM</a:t>
            </a:r>
          </a:p>
          <a:p>
            <a:pPr marL="0" indent="0" algn="ctr">
              <a:buNone/>
            </a:pPr>
            <a:r>
              <a:rPr lang="en-US" dirty="0"/>
              <a:t>Director, Medical Staff Services</a:t>
            </a:r>
          </a:p>
          <a:p>
            <a:pPr marL="0" indent="0" algn="ctr">
              <a:buNone/>
            </a:pPr>
            <a:r>
              <a:rPr lang="en-US" dirty="0"/>
              <a:t>Children’s Hospital &amp; Medical Center</a:t>
            </a:r>
          </a:p>
          <a:p>
            <a:pPr marL="0" indent="0" algn="ctr">
              <a:buNone/>
            </a:pPr>
            <a:r>
              <a:rPr lang="en-US" dirty="0"/>
              <a:t>402-955-3775</a:t>
            </a:r>
          </a:p>
          <a:p>
            <a:pPr marL="0" indent="0" algn="ctr">
              <a:buNone/>
            </a:pPr>
            <a:r>
              <a:rPr lang="en-US" dirty="0">
                <a:hlinkClick r:id="rId2"/>
              </a:rPr>
              <a:t>sarwatson@childrensomaha.org</a:t>
            </a:r>
            <a:endParaRPr lang="en-US" dirty="0"/>
          </a:p>
          <a:p>
            <a:pPr marL="0" indent="0" algn="ctr">
              <a:buNone/>
            </a:pPr>
            <a:r>
              <a:rPr lang="en-US" dirty="0"/>
              <a:t>President-Elect, Nebraska Association Medical Staff Services (</a:t>
            </a:r>
            <a:r>
              <a:rPr lang="en-US" dirty="0" err="1"/>
              <a:t>NeAMSS</a:t>
            </a:r>
            <a:r>
              <a:rPr lang="en-US" dirty="0"/>
              <a:t>)</a:t>
            </a:r>
          </a:p>
        </p:txBody>
      </p:sp>
    </p:spTree>
    <p:extLst>
      <p:ext uri="{BB962C8B-B14F-4D97-AF65-F5344CB8AC3E}">
        <p14:creationId xmlns:p14="http://schemas.microsoft.com/office/powerpoint/2010/main" val="3065981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5644-6E41-4975-BBC2-24E398263E69}"/>
              </a:ext>
            </a:extLst>
          </p:cNvPr>
          <p:cNvSpPr>
            <a:spLocks noGrp="1"/>
          </p:cNvSpPr>
          <p:nvPr>
            <p:ph type="title"/>
          </p:nvPr>
        </p:nvSpPr>
        <p:spPr>
          <a:xfrm>
            <a:off x="533398" y="533401"/>
            <a:ext cx="7620001" cy="1447799"/>
          </a:xfrm>
        </p:spPr>
        <p:txBody>
          <a:bodyPr/>
          <a:lstStyle/>
          <a:p>
            <a:r>
              <a:rPr lang="en-US" dirty="0"/>
              <a:t>Pre-Read attachments</a:t>
            </a:r>
          </a:p>
        </p:txBody>
      </p:sp>
      <p:sp>
        <p:nvSpPr>
          <p:cNvPr id="3" name="Text Placeholder 2">
            <a:extLst>
              <a:ext uri="{FF2B5EF4-FFF2-40B4-BE49-F238E27FC236}">
                <a16:creationId xmlns:a16="http://schemas.microsoft.com/office/drawing/2014/main" id="{FC139F5B-81A3-4E44-8222-F6C34E0FC33F}"/>
              </a:ext>
            </a:extLst>
          </p:cNvPr>
          <p:cNvSpPr>
            <a:spLocks noGrp="1"/>
          </p:cNvSpPr>
          <p:nvPr>
            <p:ph type="body" idx="1"/>
          </p:nvPr>
        </p:nvSpPr>
        <p:spPr>
          <a:xfrm>
            <a:off x="914400" y="2133600"/>
            <a:ext cx="6553200" cy="3962400"/>
          </a:xfrm>
        </p:spPr>
        <p:txBody>
          <a:bodyPr>
            <a:normAutofit fontScale="92500" lnSpcReduction="20000"/>
          </a:bodyPr>
          <a:lstStyle/>
          <a:p>
            <a:pPr marL="285750" indent="-285750">
              <a:buFont typeface="Arial" panose="020B0604020202020204" pitchFamily="34" charset="0"/>
              <a:buChar char="•"/>
            </a:pPr>
            <a:r>
              <a:rPr lang="en-US" dirty="0"/>
              <a:t>Credentialing Policies &amp; Procedures Manual</a:t>
            </a:r>
          </a:p>
          <a:p>
            <a:pPr marL="285750" indent="-285750">
              <a:buFont typeface="Arial" panose="020B0604020202020204" pitchFamily="34" charset="0"/>
              <a:buChar char="•"/>
            </a:pPr>
            <a:r>
              <a:rPr lang="en-US" dirty="0"/>
              <a:t>Credentialing by Proxy Guidebook</a:t>
            </a:r>
          </a:p>
          <a:p>
            <a:pPr marL="285750" indent="-285750">
              <a:buFont typeface="Arial" panose="020B0604020202020204" pitchFamily="34" charset="0"/>
              <a:buChar char="•"/>
            </a:pPr>
            <a:r>
              <a:rPr lang="en-US" dirty="0"/>
              <a:t>Sample Application</a:t>
            </a:r>
          </a:p>
          <a:p>
            <a:pPr marL="285750" indent="-285750">
              <a:buFont typeface="Arial" panose="020B0604020202020204" pitchFamily="34" charset="0"/>
              <a:buChar char="•"/>
            </a:pPr>
            <a:r>
              <a:rPr lang="en-US" dirty="0"/>
              <a:t>Sample Consent Form</a:t>
            </a:r>
          </a:p>
          <a:p>
            <a:pPr marL="285750" indent="-285750">
              <a:buFont typeface="Arial" panose="020B0604020202020204" pitchFamily="34" charset="0"/>
              <a:buChar char="•"/>
            </a:pPr>
            <a:r>
              <a:rPr lang="en-US" dirty="0"/>
              <a:t>Sample Reference Questionnaire</a:t>
            </a:r>
          </a:p>
          <a:p>
            <a:pPr marL="285750" indent="-285750">
              <a:buFont typeface="Arial" panose="020B0604020202020204" pitchFamily="34" charset="0"/>
              <a:buChar char="•"/>
            </a:pPr>
            <a:r>
              <a:rPr lang="en-US" dirty="0"/>
              <a:t>Sample File Checklist</a:t>
            </a:r>
          </a:p>
          <a:p>
            <a:pPr marL="285750" indent="-285750">
              <a:buFont typeface="Arial" panose="020B0604020202020204" pitchFamily="34" charset="0"/>
              <a:buChar char="•"/>
            </a:pPr>
            <a:r>
              <a:rPr lang="en-US" dirty="0"/>
              <a:t>Core Privilege List Example</a:t>
            </a:r>
          </a:p>
          <a:p>
            <a:pPr marL="285750" indent="-285750">
              <a:buFont typeface="Arial" panose="020B0604020202020204" pitchFamily="34" charset="0"/>
              <a:buChar char="•"/>
            </a:pPr>
            <a:r>
              <a:rPr lang="en-US" dirty="0"/>
              <a:t>Laundry List Privilege List Example</a:t>
            </a:r>
          </a:p>
          <a:p>
            <a:pPr marL="285750" indent="-285750">
              <a:buFont typeface="Arial" panose="020B0604020202020204" pitchFamily="34" charset="0"/>
              <a:buChar char="•"/>
            </a:pPr>
            <a:r>
              <a:rPr lang="en-US" dirty="0"/>
              <a:t>Sample FPPE Chart Review Form</a:t>
            </a:r>
          </a:p>
          <a:p>
            <a:pPr marL="285750" indent="-285750">
              <a:buFont typeface="Arial" panose="020B0604020202020204" pitchFamily="34" charset="0"/>
              <a:buChar char="•"/>
            </a:pPr>
            <a:r>
              <a:rPr lang="en-US" dirty="0"/>
              <a:t>Sample OPPE Questionnaire</a:t>
            </a:r>
          </a:p>
          <a:p>
            <a:pPr marL="285750" indent="-285750">
              <a:buFont typeface="Arial" panose="020B0604020202020204" pitchFamily="34" charset="0"/>
              <a:buChar char="•"/>
            </a:pPr>
            <a:r>
              <a:rPr lang="en-US" dirty="0"/>
              <a:t>Sample OPPE Report</a:t>
            </a:r>
          </a:p>
          <a:p>
            <a:endParaRPr lang="en-US" dirty="0"/>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07757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90600"/>
            <a:ext cx="6400800" cy="3200400"/>
          </a:xfrm>
        </p:spPr>
        <p:txBody>
          <a:bodyPr>
            <a:normAutofit fontScale="77500" lnSpcReduction="20000"/>
          </a:bodyPr>
          <a:lstStyle/>
          <a:p>
            <a:pPr algn="ctr"/>
            <a:r>
              <a:rPr lang="en-US" sz="8600" b="1" dirty="0">
                <a:solidFill>
                  <a:schemeClr val="tx1"/>
                </a:solidFill>
              </a:rPr>
              <a:t>Credentialing </a:t>
            </a:r>
          </a:p>
          <a:p>
            <a:pPr algn="ctr"/>
            <a:r>
              <a:rPr lang="en-US" sz="8600" b="1" dirty="0">
                <a:solidFill>
                  <a:schemeClr val="tx1"/>
                </a:solidFill>
              </a:rPr>
              <a:t>and </a:t>
            </a:r>
          </a:p>
          <a:p>
            <a:pPr algn="ctr"/>
            <a:r>
              <a:rPr lang="en-US" sz="8600" b="1" dirty="0">
                <a:solidFill>
                  <a:schemeClr val="tx1"/>
                </a:solidFill>
              </a:rPr>
              <a:t>Privileging</a:t>
            </a:r>
          </a:p>
          <a:p>
            <a:endParaRPr lang="en-US" sz="6600" b="1" dirty="0">
              <a:solidFill>
                <a:schemeClr val="tx1"/>
              </a:solidFill>
            </a:endParaRPr>
          </a:p>
          <a:p>
            <a:endParaRPr lang="en-US" dirty="0"/>
          </a:p>
        </p:txBody>
      </p:sp>
    </p:spTree>
    <p:extLst>
      <p:ext uri="{BB962C8B-B14F-4D97-AF65-F5344CB8AC3E}">
        <p14:creationId xmlns:p14="http://schemas.microsoft.com/office/powerpoint/2010/main" val="72066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C6E92-6D0C-438D-8159-958064A70EF7}"/>
              </a:ext>
            </a:extLst>
          </p:cNvPr>
          <p:cNvSpPr>
            <a:spLocks noGrp="1"/>
          </p:cNvSpPr>
          <p:nvPr>
            <p:ph type="title"/>
          </p:nvPr>
        </p:nvSpPr>
        <p:spPr>
          <a:xfrm>
            <a:off x="381000" y="1981200"/>
            <a:ext cx="6554867" cy="1524000"/>
          </a:xfrm>
        </p:spPr>
        <p:txBody>
          <a:bodyPr>
            <a:normAutofit/>
          </a:bodyPr>
          <a:lstStyle/>
          <a:p>
            <a:r>
              <a:rPr lang="en-US" sz="6100" b="1" dirty="0">
                <a:latin typeface="+mn-lt"/>
              </a:rPr>
              <a:t>Credentialing</a:t>
            </a:r>
          </a:p>
        </p:txBody>
      </p:sp>
      <p:sp>
        <p:nvSpPr>
          <p:cNvPr id="3" name="TextBox 2">
            <a:extLst>
              <a:ext uri="{FF2B5EF4-FFF2-40B4-BE49-F238E27FC236}">
                <a16:creationId xmlns:a16="http://schemas.microsoft.com/office/drawing/2014/main" id="{46B9E4D0-10DF-4F20-9002-E20AF6A95B4F}"/>
              </a:ext>
            </a:extLst>
          </p:cNvPr>
          <p:cNvSpPr txBox="1"/>
          <p:nvPr/>
        </p:nvSpPr>
        <p:spPr>
          <a:xfrm>
            <a:off x="1219200" y="3505200"/>
            <a:ext cx="7239000" cy="1200329"/>
          </a:xfrm>
          <a:prstGeom prst="rect">
            <a:avLst/>
          </a:prstGeom>
          <a:noFill/>
        </p:spPr>
        <p:txBody>
          <a:bodyPr wrap="square" rtlCol="0">
            <a:spAutoFit/>
          </a:bodyPr>
          <a:lstStyle/>
          <a:p>
            <a:r>
              <a:rPr lang="en-US" dirty="0"/>
              <a:t>Definition:  Credentialing is the process of verifying the qualifications of licensed medical professionals to ensure they are properly trained, certified, and experienced to provide healthcare services to patients. </a:t>
            </a:r>
          </a:p>
        </p:txBody>
      </p:sp>
    </p:spTree>
    <p:extLst>
      <p:ext uri="{BB962C8B-B14F-4D97-AF65-F5344CB8AC3E}">
        <p14:creationId xmlns:p14="http://schemas.microsoft.com/office/powerpoint/2010/main" val="269708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7772400" cy="4876800"/>
          </a:xfrm>
        </p:spPr>
        <p:txBody>
          <a:bodyPr>
            <a:normAutofit/>
          </a:bodyPr>
          <a:lstStyle/>
          <a:p>
            <a:r>
              <a:rPr lang="en-US" sz="3200" dirty="0"/>
              <a:t>Medical Staff Credentialing</a:t>
            </a:r>
          </a:p>
          <a:p>
            <a:r>
              <a:rPr lang="en-US" sz="3200" dirty="0"/>
              <a:t>Payor Credentialing</a:t>
            </a:r>
          </a:p>
          <a:p>
            <a:r>
              <a:rPr lang="en-US" sz="3200" dirty="0"/>
              <a:t>Delegated Credentialing</a:t>
            </a:r>
          </a:p>
          <a:p>
            <a:r>
              <a:rPr lang="en-US" sz="3200" dirty="0"/>
              <a:t>Credentialing by Proxy</a:t>
            </a:r>
          </a:p>
        </p:txBody>
      </p:sp>
    </p:spTree>
    <p:extLst>
      <p:ext uri="{BB962C8B-B14F-4D97-AF65-F5344CB8AC3E}">
        <p14:creationId xmlns:p14="http://schemas.microsoft.com/office/powerpoint/2010/main" val="406144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3C46-E332-4C34-A5B9-C21FCEE3D700}"/>
              </a:ext>
            </a:extLst>
          </p:cNvPr>
          <p:cNvSpPr>
            <a:spLocks noGrp="1"/>
          </p:cNvSpPr>
          <p:nvPr>
            <p:ph type="title"/>
          </p:nvPr>
        </p:nvSpPr>
        <p:spPr>
          <a:xfrm>
            <a:off x="228600" y="0"/>
            <a:ext cx="6554867" cy="1524000"/>
          </a:xfrm>
        </p:spPr>
        <p:txBody>
          <a:bodyPr/>
          <a:lstStyle/>
          <a:p>
            <a:r>
              <a:rPr lang="en-US" dirty="0"/>
              <a:t>Medical Staff Credentialing</a:t>
            </a:r>
          </a:p>
        </p:txBody>
      </p:sp>
      <p:sp>
        <p:nvSpPr>
          <p:cNvPr id="3" name="Content Placeholder 2">
            <a:extLst>
              <a:ext uri="{FF2B5EF4-FFF2-40B4-BE49-F238E27FC236}">
                <a16:creationId xmlns:a16="http://schemas.microsoft.com/office/drawing/2014/main" id="{8104D8AB-F0E2-4028-B46D-6F094C1C96F2}"/>
              </a:ext>
            </a:extLst>
          </p:cNvPr>
          <p:cNvSpPr>
            <a:spLocks noGrp="1"/>
          </p:cNvSpPr>
          <p:nvPr>
            <p:ph idx="1"/>
          </p:nvPr>
        </p:nvSpPr>
        <p:spPr>
          <a:xfrm>
            <a:off x="609600" y="1076787"/>
            <a:ext cx="6554867" cy="5400213"/>
          </a:xfrm>
        </p:spPr>
        <p:txBody>
          <a:bodyPr>
            <a:normAutofit fontScale="92500" lnSpcReduction="10000"/>
          </a:bodyPr>
          <a:lstStyle/>
          <a:p>
            <a:r>
              <a:rPr lang="en-US" dirty="0"/>
              <a:t>Pre-Application/Interview</a:t>
            </a:r>
          </a:p>
          <a:p>
            <a:r>
              <a:rPr lang="en-US" dirty="0"/>
              <a:t>Initial Application</a:t>
            </a:r>
          </a:p>
          <a:p>
            <a:r>
              <a:rPr lang="en-US" dirty="0"/>
              <a:t>Recredentialing Application</a:t>
            </a:r>
          </a:p>
          <a:p>
            <a:r>
              <a:rPr lang="en-US" dirty="0"/>
              <a:t>Primary Source Verification</a:t>
            </a:r>
          </a:p>
          <a:p>
            <a:pPr lvl="1"/>
            <a:r>
              <a:rPr lang="en-US" dirty="0"/>
              <a:t>In-house</a:t>
            </a:r>
          </a:p>
          <a:p>
            <a:pPr lvl="1"/>
            <a:r>
              <a:rPr lang="en-US" dirty="0"/>
              <a:t>CVO</a:t>
            </a:r>
          </a:p>
          <a:p>
            <a:r>
              <a:rPr lang="en-US" dirty="0"/>
              <a:t>Committee/Governing Body Approval</a:t>
            </a:r>
          </a:p>
          <a:p>
            <a:r>
              <a:rPr lang="en-US" dirty="0"/>
              <a:t>Audits/Oversight</a:t>
            </a:r>
          </a:p>
          <a:p>
            <a:pPr lvl="1"/>
            <a:r>
              <a:rPr lang="en-US" dirty="0"/>
              <a:t>TJC</a:t>
            </a:r>
          </a:p>
          <a:p>
            <a:pPr lvl="1"/>
            <a:r>
              <a:rPr lang="en-US" dirty="0"/>
              <a:t>DNV</a:t>
            </a:r>
          </a:p>
          <a:p>
            <a:pPr lvl="1"/>
            <a:r>
              <a:rPr lang="en-US" dirty="0"/>
              <a:t>HFAP</a:t>
            </a:r>
          </a:p>
          <a:p>
            <a:pPr lvl="1"/>
            <a:r>
              <a:rPr lang="en-US" dirty="0"/>
              <a:t>AAAHC</a:t>
            </a:r>
          </a:p>
          <a:p>
            <a:pPr lvl="1"/>
            <a:r>
              <a:rPr lang="en-US" dirty="0"/>
              <a:t>CMS</a:t>
            </a:r>
          </a:p>
          <a:p>
            <a:pPr lvl="1"/>
            <a:r>
              <a:rPr lang="en-US" dirty="0"/>
              <a:t>DHHS</a:t>
            </a:r>
          </a:p>
        </p:txBody>
      </p:sp>
    </p:spTree>
    <p:extLst>
      <p:ext uri="{BB962C8B-B14F-4D97-AF65-F5344CB8AC3E}">
        <p14:creationId xmlns:p14="http://schemas.microsoft.com/office/powerpoint/2010/main" val="238491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325CA-C928-4E29-8218-9F2A9A296FEA}"/>
              </a:ext>
            </a:extLst>
          </p:cNvPr>
          <p:cNvSpPr>
            <a:spLocks noGrp="1"/>
          </p:cNvSpPr>
          <p:nvPr>
            <p:ph type="title"/>
          </p:nvPr>
        </p:nvSpPr>
        <p:spPr>
          <a:xfrm>
            <a:off x="457200" y="381000"/>
            <a:ext cx="6554867" cy="1524000"/>
          </a:xfrm>
        </p:spPr>
        <p:txBody>
          <a:bodyPr/>
          <a:lstStyle/>
          <a:p>
            <a:r>
              <a:rPr lang="en-US" dirty="0"/>
              <a:t>Payor Credentialing</a:t>
            </a:r>
          </a:p>
        </p:txBody>
      </p:sp>
      <p:sp>
        <p:nvSpPr>
          <p:cNvPr id="3" name="Content Placeholder 2">
            <a:extLst>
              <a:ext uri="{FF2B5EF4-FFF2-40B4-BE49-F238E27FC236}">
                <a16:creationId xmlns:a16="http://schemas.microsoft.com/office/drawing/2014/main" id="{8700A779-DC27-4DE0-85E5-6774881A63C2}"/>
              </a:ext>
            </a:extLst>
          </p:cNvPr>
          <p:cNvSpPr>
            <a:spLocks noGrp="1"/>
          </p:cNvSpPr>
          <p:nvPr>
            <p:ph idx="1"/>
          </p:nvPr>
        </p:nvSpPr>
        <p:spPr>
          <a:xfrm>
            <a:off x="914400" y="1545165"/>
            <a:ext cx="6554867" cy="3767670"/>
          </a:xfrm>
        </p:spPr>
        <p:txBody>
          <a:bodyPr>
            <a:normAutofit fontScale="92500" lnSpcReduction="20000"/>
          </a:bodyPr>
          <a:lstStyle/>
          <a:p>
            <a:r>
              <a:rPr lang="en-US" dirty="0"/>
              <a:t>Enrollment Request</a:t>
            </a:r>
          </a:p>
          <a:p>
            <a:r>
              <a:rPr lang="en-US" dirty="0"/>
              <a:t>Initial credentialing</a:t>
            </a:r>
          </a:p>
          <a:p>
            <a:r>
              <a:rPr lang="en-US" dirty="0"/>
              <a:t>Recredentialing</a:t>
            </a:r>
          </a:p>
          <a:p>
            <a:r>
              <a:rPr lang="en-US" dirty="0"/>
              <a:t>Primary Source Verification</a:t>
            </a:r>
          </a:p>
          <a:p>
            <a:r>
              <a:rPr lang="en-US" dirty="0"/>
              <a:t>Committee/Governing Body Approval</a:t>
            </a:r>
          </a:p>
          <a:p>
            <a:r>
              <a:rPr lang="en-US" dirty="0"/>
              <a:t>Audit/Oversight</a:t>
            </a:r>
          </a:p>
          <a:p>
            <a:pPr lvl="1"/>
            <a:r>
              <a:rPr lang="en-US" dirty="0"/>
              <a:t>NCQA</a:t>
            </a:r>
          </a:p>
          <a:p>
            <a:pPr lvl="1"/>
            <a:r>
              <a:rPr lang="en-US" dirty="0"/>
              <a:t>URAC</a:t>
            </a:r>
          </a:p>
          <a:p>
            <a:pPr lvl="1"/>
            <a:r>
              <a:rPr lang="en-US" dirty="0"/>
              <a:t>CMS</a:t>
            </a:r>
          </a:p>
          <a:p>
            <a:pPr lvl="1"/>
            <a:r>
              <a:rPr lang="en-US" dirty="0"/>
              <a:t>DHHS</a:t>
            </a:r>
          </a:p>
        </p:txBody>
      </p:sp>
    </p:spTree>
    <p:extLst>
      <p:ext uri="{BB962C8B-B14F-4D97-AF65-F5344CB8AC3E}">
        <p14:creationId xmlns:p14="http://schemas.microsoft.com/office/powerpoint/2010/main" val="371147072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1165</TotalTime>
  <Words>1345</Words>
  <Application>Microsoft Office PowerPoint</Application>
  <PresentationFormat>On-screen Show (4:3)</PresentationFormat>
  <Paragraphs>278</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Wingdings 3</vt:lpstr>
      <vt:lpstr>Slice</vt:lpstr>
      <vt:lpstr>Sara Watson, MHA, MBA, CPMSM</vt:lpstr>
      <vt:lpstr>Nebraska association medical staff services  </vt:lpstr>
      <vt:lpstr>PowerPoint Presentation</vt:lpstr>
      <vt:lpstr>Pre-Read attachments</vt:lpstr>
      <vt:lpstr>PowerPoint Presentation</vt:lpstr>
      <vt:lpstr>Credentialing</vt:lpstr>
      <vt:lpstr>PowerPoint Presentation</vt:lpstr>
      <vt:lpstr>Medical Staff Credentialing</vt:lpstr>
      <vt:lpstr>Payor Credentialing</vt:lpstr>
      <vt:lpstr>Delegated credentialing</vt:lpstr>
      <vt:lpstr>Credentialing by proxy</vt:lpstr>
      <vt:lpstr>Privileging</vt:lpstr>
      <vt:lpstr>PowerPoint Presentation</vt:lpstr>
      <vt:lpstr>Questions?</vt:lpstr>
      <vt:lpstr>Break</vt:lpstr>
      <vt:lpstr>Peer Review</vt:lpstr>
      <vt:lpstr>PowerPoint Presentation</vt:lpstr>
      <vt:lpstr>FPPE What is it?</vt:lpstr>
      <vt:lpstr>FPPE When is it Required?</vt:lpstr>
      <vt:lpstr>FPPE for new privileges how to implement?</vt:lpstr>
      <vt:lpstr>FPPE for cause  How to Implement?</vt:lpstr>
      <vt:lpstr>FPPE  Who Performs the Evaluation?</vt:lpstr>
      <vt:lpstr>FPPE  Who Performs the Evaluation?</vt:lpstr>
      <vt:lpstr>OPPE What is it?</vt:lpstr>
      <vt:lpstr>OPPE What to Review?</vt:lpstr>
      <vt:lpstr>OPPE How to Obtain?</vt:lpstr>
      <vt:lpstr>OPPE Reporting and Review? </vt:lpstr>
      <vt:lpstr>OPPE  What if Concerns? </vt:lpstr>
      <vt:lpstr>FPPE/OPPE Maintenance</vt:lpstr>
      <vt:lpstr>Questions?</vt:lpstr>
      <vt:lpstr>Peer Review Committee Provider Quality Committee (pqc) Professional practice evaluation committee (ppec)</vt:lpstr>
      <vt:lpstr>Internal Peer Review process</vt:lpstr>
      <vt:lpstr>External Peer review  When to pursue?</vt:lpstr>
      <vt:lpstr>External Peer Review Process</vt:lpstr>
      <vt:lpstr>Questions?</vt:lpstr>
      <vt:lpstr>PowerPoint Presentation</vt:lpstr>
    </vt:vector>
  </TitlesOfParts>
  <Company>The Nebraska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Nebraska Association  Medical Staff Services</dc:title>
  <dc:creator>dbass</dc:creator>
  <cp:lastModifiedBy>Watson, Sara</cp:lastModifiedBy>
  <cp:revision>68</cp:revision>
  <dcterms:created xsi:type="dcterms:W3CDTF">2015-07-20T15:12:53Z</dcterms:created>
  <dcterms:modified xsi:type="dcterms:W3CDTF">2022-01-03T14:54:25Z</dcterms:modified>
</cp:coreProperties>
</file>