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64" r:id="rId5"/>
    <p:sldId id="265" r:id="rId6"/>
    <p:sldId id="266" r:id="rId7"/>
    <p:sldId id="259" r:id="rId8"/>
    <p:sldId id="260" r:id="rId9"/>
    <p:sldId id="261" r:id="rId10"/>
    <p:sldId id="262" r:id="rId11"/>
    <p:sldId id="263" r:id="rId12"/>
    <p:sldId id="267" r:id="rId13"/>
    <p:sldId id="270" r:id="rId14"/>
    <p:sldId id="268" r:id="rId15"/>
    <p:sldId id="269"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7" d="100"/>
          <a:sy n="67" d="100"/>
        </p:scale>
        <p:origin x="56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1BC9FD-E8F6-446E-B836-23697E8A836E}" type="datetimeFigureOut">
              <a:rPr lang="en-US" smtClean="0"/>
              <a:t>6/11/2024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5541EF-0938-4C14-A29B-9749157D07F7}" type="slidenum">
              <a:rPr lang="en-US" smtClean="0"/>
              <a:t>‹#›</a:t>
            </a:fld>
            <a:endParaRPr lang="en-US"/>
          </a:p>
        </p:txBody>
      </p:sp>
    </p:spTree>
    <p:extLst>
      <p:ext uri="{BB962C8B-B14F-4D97-AF65-F5344CB8AC3E}">
        <p14:creationId xmlns:p14="http://schemas.microsoft.com/office/powerpoint/2010/main" val="1529344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973968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98966C8-64BF-4FB8-B9B3-F4FC50119A58}" type="datetimeFigureOut">
              <a:rPr lang="en-US" smtClean="0"/>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125853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1248726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3929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2634815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779273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2784396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3795107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3248265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4149564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531940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8966C8-64BF-4FB8-B9B3-F4FC50119A58}" type="datetimeFigureOut">
              <a:rPr lang="en-US" smtClean="0"/>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3032346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98966C8-64BF-4FB8-B9B3-F4FC50119A58}" type="datetimeFigureOut">
              <a:rPr lang="en-US" smtClean="0"/>
              <a:t>6/11/2024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38466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2616616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259628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198966C8-64BF-4FB8-B9B3-F4FC50119A58}" type="datetimeFigureOut">
              <a:rPr lang="en-US" smtClean="0"/>
              <a:t>6/11/2024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1008915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98966C8-64BF-4FB8-B9B3-F4FC50119A58}" type="datetimeFigureOut">
              <a:rPr lang="en-US" smtClean="0"/>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5CD20-D26B-4DE5-8451-62A41ED18F97}" type="slidenum">
              <a:rPr lang="en-US" smtClean="0"/>
              <a:t>‹#›</a:t>
            </a:fld>
            <a:endParaRPr lang="en-US"/>
          </a:p>
        </p:txBody>
      </p:sp>
    </p:spTree>
    <p:extLst>
      <p:ext uri="{BB962C8B-B14F-4D97-AF65-F5344CB8AC3E}">
        <p14:creationId xmlns:p14="http://schemas.microsoft.com/office/powerpoint/2010/main" val="2901546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98966C8-64BF-4FB8-B9B3-F4FC50119A58}" type="datetimeFigureOut">
              <a:rPr lang="en-US" smtClean="0"/>
              <a:t>6/11/2024</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275CD20-D26B-4DE5-8451-62A41ED18F97}" type="slidenum">
              <a:rPr lang="en-US" smtClean="0"/>
              <a:t>‹#›</a:t>
            </a:fld>
            <a:endParaRPr lang="en-US"/>
          </a:p>
        </p:txBody>
      </p:sp>
    </p:spTree>
    <p:extLst>
      <p:ext uri="{BB962C8B-B14F-4D97-AF65-F5344CB8AC3E}">
        <p14:creationId xmlns:p14="http://schemas.microsoft.com/office/powerpoint/2010/main" val="28420553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Putting it all Together</a:t>
            </a:r>
            <a:endParaRPr lang="en-US" dirty="0"/>
          </a:p>
        </p:txBody>
      </p:sp>
      <p:sp>
        <p:nvSpPr>
          <p:cNvPr id="3" name="Subtitle 2"/>
          <p:cNvSpPr>
            <a:spLocks noGrp="1"/>
          </p:cNvSpPr>
          <p:nvPr>
            <p:ph type="subTitle" idx="1"/>
          </p:nvPr>
        </p:nvSpPr>
        <p:spPr/>
        <p:txBody>
          <a:bodyPr/>
          <a:lstStyle/>
          <a:p>
            <a:r>
              <a:rPr lang="en-US" dirty="0" smtClean="0"/>
              <a:t>Jenna Watson, RN, BSN</a:t>
            </a:r>
            <a:endParaRPr lang="en-US" dirty="0"/>
          </a:p>
        </p:txBody>
      </p:sp>
    </p:spTree>
    <p:extLst>
      <p:ext uri="{BB962C8B-B14F-4D97-AF65-F5344CB8AC3E}">
        <p14:creationId xmlns:p14="http://schemas.microsoft.com/office/powerpoint/2010/main" val="2906369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Family Engagement</a:t>
            </a:r>
            <a:endParaRPr lang="en-US" dirty="0"/>
          </a:p>
        </p:txBody>
      </p:sp>
      <p:sp>
        <p:nvSpPr>
          <p:cNvPr id="3" name="Content Placeholder 2"/>
          <p:cNvSpPr>
            <a:spLocks noGrp="1"/>
          </p:cNvSpPr>
          <p:nvPr>
            <p:ph idx="1"/>
          </p:nvPr>
        </p:nvSpPr>
        <p:spPr/>
        <p:txBody>
          <a:bodyPr/>
          <a:lstStyle/>
          <a:p>
            <a:pPr marL="0" indent="0">
              <a:buNone/>
            </a:pPr>
            <a:r>
              <a:rPr lang="en-US" dirty="0" smtClean="0"/>
              <a:t>What things can nursing do to promote this?</a:t>
            </a:r>
          </a:p>
          <a:p>
            <a:pPr marL="0" indent="0">
              <a:buNone/>
            </a:pPr>
            <a:r>
              <a:rPr lang="en-US" dirty="0" smtClean="0"/>
              <a:t>	Encourage participation </a:t>
            </a:r>
          </a:p>
          <a:p>
            <a:pPr marL="0" indent="0">
              <a:buNone/>
            </a:pPr>
            <a:r>
              <a:rPr lang="en-US" dirty="0" smtClean="0"/>
              <a:t>	Promote communication among both patients and families</a:t>
            </a:r>
          </a:p>
          <a:p>
            <a:pPr marL="0" indent="0">
              <a:buNone/>
            </a:pPr>
            <a:r>
              <a:rPr lang="en-US" dirty="0" smtClean="0"/>
              <a:t>	Keep them informed</a:t>
            </a:r>
          </a:p>
          <a:p>
            <a:pPr marL="0" indent="0">
              <a:buNone/>
            </a:pPr>
            <a:r>
              <a:rPr lang="en-US" dirty="0" smtClean="0"/>
              <a:t>	Bedside shift report</a:t>
            </a:r>
          </a:p>
          <a:p>
            <a:pPr marL="0" indent="0">
              <a:buNone/>
            </a:pPr>
            <a:r>
              <a:rPr lang="en-US" dirty="0" smtClean="0"/>
              <a:t>	Enlist their help in discharge planning</a:t>
            </a:r>
          </a:p>
          <a:p>
            <a:endParaRPr lang="en-US" dirty="0"/>
          </a:p>
        </p:txBody>
      </p:sp>
    </p:spTree>
    <p:extLst>
      <p:ext uri="{BB962C8B-B14F-4D97-AF65-F5344CB8AC3E}">
        <p14:creationId xmlns:p14="http://schemas.microsoft.com/office/powerpoint/2010/main" val="687526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Teach-Back</a:t>
            </a:r>
            <a:endParaRPr lang="en-US" dirty="0"/>
          </a:p>
        </p:txBody>
      </p:sp>
      <p:sp>
        <p:nvSpPr>
          <p:cNvPr id="3" name="Content Placeholder 2"/>
          <p:cNvSpPr>
            <a:spLocks noGrp="1"/>
          </p:cNvSpPr>
          <p:nvPr>
            <p:ph idx="1"/>
          </p:nvPr>
        </p:nvSpPr>
        <p:spPr/>
        <p:txBody>
          <a:bodyPr/>
          <a:lstStyle/>
          <a:p>
            <a:r>
              <a:rPr lang="en-US" dirty="0" smtClean="0"/>
              <a:t>Evidence based health literacy intervention</a:t>
            </a:r>
          </a:p>
          <a:p>
            <a:r>
              <a:rPr lang="en-US" dirty="0" smtClean="0"/>
              <a:t>Can be used in multiple settings </a:t>
            </a:r>
          </a:p>
          <a:p>
            <a:r>
              <a:rPr lang="en-US" dirty="0" smtClean="0"/>
              <a:t>Involves teaching your patient a chunk of information and then asking them to teach it back to you</a:t>
            </a:r>
          </a:p>
          <a:p>
            <a:r>
              <a:rPr lang="en-US" dirty="0" smtClean="0"/>
              <a:t>Start with the most important message</a:t>
            </a:r>
          </a:p>
          <a:p>
            <a:r>
              <a:rPr lang="en-US" dirty="0" smtClean="0"/>
              <a:t>Limit to 2-3 key points</a:t>
            </a:r>
          </a:p>
          <a:p>
            <a:r>
              <a:rPr lang="en-US" dirty="0" smtClean="0"/>
              <a:t>Use plain language</a:t>
            </a:r>
          </a:p>
          <a:p>
            <a:r>
              <a:rPr lang="en-US" dirty="0" smtClean="0"/>
              <a:t>Patient education should start at admission</a:t>
            </a:r>
            <a:endParaRPr lang="en-US" dirty="0"/>
          </a:p>
        </p:txBody>
      </p:sp>
      <p:sp>
        <p:nvSpPr>
          <p:cNvPr id="4" name="Footer Placeholder 3"/>
          <p:cNvSpPr>
            <a:spLocks noGrp="1"/>
          </p:cNvSpPr>
          <p:nvPr>
            <p:ph type="ftr" sz="quarter" idx="11"/>
          </p:nvPr>
        </p:nvSpPr>
        <p:spPr>
          <a:xfrm>
            <a:off x="753035" y="6176963"/>
            <a:ext cx="10779163" cy="544513"/>
          </a:xfrm>
        </p:spPr>
        <p:txBody>
          <a:bodyPr/>
          <a:lstStyle/>
          <a:p>
            <a:r>
              <a:rPr lang="en-US" dirty="0" smtClean="0"/>
              <a:t>Patient and Family Engagement in Primary Care. Content last reviewed November 2016. Agency for Healthcare Research and Quality, </a:t>
            </a:r>
            <a:r>
              <a:rPr lang="en-US" dirty="0" err="1" smtClean="0"/>
              <a:t>Rockbille</a:t>
            </a:r>
            <a:r>
              <a:rPr lang="en-US" dirty="0" smtClean="0"/>
              <a:t>, MD. http://www.ahrq.gov/professionals/quality-patient-safety/patient-family- engagement/</a:t>
            </a:r>
            <a:r>
              <a:rPr lang="en-US" dirty="0" err="1" smtClean="0"/>
              <a:t>pfeprimarycare</a:t>
            </a:r>
            <a:r>
              <a:rPr lang="en-US" dirty="0" smtClean="0"/>
              <a:t>/interventions.html</a:t>
            </a:r>
          </a:p>
          <a:p>
            <a:endParaRPr lang="en-US" dirty="0"/>
          </a:p>
        </p:txBody>
      </p:sp>
    </p:spTree>
    <p:extLst>
      <p:ext uri="{BB962C8B-B14F-4D97-AF65-F5344CB8AC3E}">
        <p14:creationId xmlns:p14="http://schemas.microsoft.com/office/powerpoint/2010/main" val="2941733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Teach-Back</a:t>
            </a:r>
            <a:endParaRPr lang="en-US" dirty="0"/>
          </a:p>
        </p:txBody>
      </p:sp>
      <p:pic>
        <p:nvPicPr>
          <p:cNvPr id="6" name="Content Placeholder 5"/>
          <p:cNvPicPr>
            <a:picLocks noGrp="1" noChangeAspect="1"/>
          </p:cNvPicPr>
          <p:nvPr>
            <p:ph idx="1"/>
          </p:nvPr>
        </p:nvPicPr>
        <p:blipFill>
          <a:blip r:embed="rId2"/>
          <a:stretch>
            <a:fillRect/>
          </a:stretch>
        </p:blipFill>
        <p:spPr>
          <a:xfrm>
            <a:off x="4266342" y="806824"/>
            <a:ext cx="5784492" cy="5346550"/>
          </a:xfrm>
          <a:prstGeom prst="rect">
            <a:avLst/>
          </a:prstGeom>
        </p:spPr>
      </p:pic>
      <p:sp>
        <p:nvSpPr>
          <p:cNvPr id="8" name="Footer Placeholder 7"/>
          <p:cNvSpPr>
            <a:spLocks noGrp="1"/>
          </p:cNvSpPr>
          <p:nvPr>
            <p:ph type="ftr" sz="quarter" idx="11"/>
          </p:nvPr>
        </p:nvSpPr>
        <p:spPr>
          <a:xfrm>
            <a:off x="656215" y="5916706"/>
            <a:ext cx="11091135" cy="804769"/>
          </a:xfrm>
        </p:spPr>
        <p:txBody>
          <a:bodyPr/>
          <a:lstStyle/>
          <a:p>
            <a:r>
              <a:rPr lang="en-US" dirty="0" smtClean="0"/>
              <a:t>Patient and Family Engagement in Primary Care. Content last reviewed November 2016. Agency for Healthcare Research and Quality, </a:t>
            </a:r>
            <a:r>
              <a:rPr lang="en-US" dirty="0" err="1" smtClean="0"/>
              <a:t>Rockbille</a:t>
            </a:r>
            <a:r>
              <a:rPr lang="en-US" dirty="0" smtClean="0"/>
              <a:t>, MD. http://www.ahrq.gov/professionals/quality-patient-safety/patient-family- engagement/</a:t>
            </a:r>
            <a:r>
              <a:rPr lang="en-US" dirty="0" err="1" smtClean="0"/>
              <a:t>pfeprimarycare</a:t>
            </a:r>
            <a:r>
              <a:rPr lang="en-US" dirty="0" smtClean="0"/>
              <a:t>/interventions.html</a:t>
            </a:r>
            <a:endParaRPr lang="en-US" dirty="0"/>
          </a:p>
        </p:txBody>
      </p:sp>
    </p:spTree>
    <p:extLst>
      <p:ext uri="{BB962C8B-B14F-4D97-AF65-F5344CB8AC3E}">
        <p14:creationId xmlns:p14="http://schemas.microsoft.com/office/powerpoint/2010/main" val="1910563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 Back</a:t>
            </a:r>
            <a:endParaRPr lang="en-US" dirty="0"/>
          </a:p>
        </p:txBody>
      </p:sp>
      <p:sp>
        <p:nvSpPr>
          <p:cNvPr id="3" name="Content Placeholder 2"/>
          <p:cNvSpPr>
            <a:spLocks noGrp="1"/>
          </p:cNvSpPr>
          <p:nvPr>
            <p:ph idx="1"/>
          </p:nvPr>
        </p:nvSpPr>
        <p:spPr/>
        <p:txBody>
          <a:bodyPr/>
          <a:lstStyle/>
          <a:p>
            <a:r>
              <a:rPr lang="en-US" dirty="0" smtClean="0"/>
              <a:t>Why is teach back important?</a:t>
            </a:r>
          </a:p>
          <a:p>
            <a:endParaRPr lang="en-US" dirty="0"/>
          </a:p>
          <a:p>
            <a:r>
              <a:rPr lang="en-US" dirty="0" smtClean="0"/>
              <a:t>How do you think teach back affects quality measures?</a:t>
            </a:r>
          </a:p>
          <a:p>
            <a:pPr marL="0" indent="0">
              <a:buNone/>
            </a:pPr>
            <a:endParaRPr lang="en-US" dirty="0"/>
          </a:p>
        </p:txBody>
      </p:sp>
    </p:spTree>
    <p:extLst>
      <p:ext uri="{BB962C8B-B14F-4D97-AF65-F5344CB8AC3E}">
        <p14:creationId xmlns:p14="http://schemas.microsoft.com/office/powerpoint/2010/main" val="1150383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Tips</a:t>
            </a:r>
            <a:endParaRPr lang="en-US" dirty="0"/>
          </a:p>
        </p:txBody>
      </p:sp>
      <p:sp>
        <p:nvSpPr>
          <p:cNvPr id="3" name="Content Placeholder 2"/>
          <p:cNvSpPr>
            <a:spLocks noGrp="1"/>
          </p:cNvSpPr>
          <p:nvPr>
            <p:ph idx="1"/>
          </p:nvPr>
        </p:nvSpPr>
        <p:spPr/>
        <p:txBody>
          <a:bodyPr/>
          <a:lstStyle/>
          <a:p>
            <a:r>
              <a:rPr lang="en-US" dirty="0" smtClean="0"/>
              <a:t>If its not charted it didn’t happen</a:t>
            </a:r>
          </a:p>
          <a:p>
            <a:r>
              <a:rPr lang="en-US" dirty="0" smtClean="0"/>
              <a:t>Make sure your documentation paints an accurate picture of what happens</a:t>
            </a:r>
          </a:p>
          <a:p>
            <a:r>
              <a:rPr lang="en-US" dirty="0" smtClean="0"/>
              <a:t>Use quotation marks</a:t>
            </a:r>
          </a:p>
          <a:p>
            <a:r>
              <a:rPr lang="en-US" dirty="0" smtClean="0"/>
              <a:t>Be clear and accurate</a:t>
            </a:r>
          </a:p>
          <a:p>
            <a:r>
              <a:rPr lang="en-US" dirty="0" smtClean="0"/>
              <a:t>Use observations and avoid making assumptions</a:t>
            </a:r>
          </a:p>
          <a:p>
            <a:r>
              <a:rPr lang="en-US" dirty="0" smtClean="0"/>
              <a:t>Be sequential</a:t>
            </a:r>
          </a:p>
        </p:txBody>
      </p:sp>
    </p:spTree>
    <p:extLst>
      <p:ext uri="{BB962C8B-B14F-4D97-AF65-F5344CB8AC3E}">
        <p14:creationId xmlns:p14="http://schemas.microsoft.com/office/powerpoint/2010/main" val="2186105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Thinking</a:t>
            </a:r>
            <a:endParaRPr lang="en-US" dirty="0"/>
          </a:p>
        </p:txBody>
      </p:sp>
      <p:sp>
        <p:nvSpPr>
          <p:cNvPr id="3" name="Content Placeholder 2"/>
          <p:cNvSpPr>
            <a:spLocks noGrp="1"/>
          </p:cNvSpPr>
          <p:nvPr>
            <p:ph idx="1"/>
          </p:nvPr>
        </p:nvSpPr>
        <p:spPr/>
        <p:txBody>
          <a:bodyPr/>
          <a:lstStyle/>
          <a:p>
            <a:r>
              <a:rPr lang="en-US" dirty="0" smtClean="0"/>
              <a:t>Critical thinking in nursing involves identifying a problem, determining the best solution, and implementing an effective method to resolve the issue using clinical decision-making skills.  </a:t>
            </a:r>
          </a:p>
          <a:p>
            <a:r>
              <a:rPr lang="en-US" dirty="0" smtClean="0"/>
              <a:t>Helps make decisions that lead to optimal patient care</a:t>
            </a:r>
          </a:p>
          <a:p>
            <a:r>
              <a:rPr lang="en-US" dirty="0" smtClean="0"/>
              <a:t>Introduced in nursing school but develops through out nursing career</a:t>
            </a:r>
          </a:p>
          <a:p>
            <a:r>
              <a:rPr lang="en-US" dirty="0" smtClean="0"/>
              <a:t>Essential to provide quality and SAFE care</a:t>
            </a:r>
          </a:p>
          <a:p>
            <a:pPr marL="0" indent="0">
              <a:buNone/>
            </a:pPr>
            <a:endParaRPr lang="en-US" dirty="0"/>
          </a:p>
        </p:txBody>
      </p:sp>
    </p:spTree>
    <p:extLst>
      <p:ext uri="{BB962C8B-B14F-4D97-AF65-F5344CB8AC3E}">
        <p14:creationId xmlns:p14="http://schemas.microsoft.com/office/powerpoint/2010/main" val="3027165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Elements of Critical Thinking</a:t>
            </a:r>
            <a:endParaRPr lang="en-US" dirty="0"/>
          </a:p>
        </p:txBody>
      </p:sp>
      <p:sp>
        <p:nvSpPr>
          <p:cNvPr id="3" name="Content Placeholder 2"/>
          <p:cNvSpPr>
            <a:spLocks noGrp="1"/>
          </p:cNvSpPr>
          <p:nvPr>
            <p:ph idx="1"/>
          </p:nvPr>
        </p:nvSpPr>
        <p:spPr/>
        <p:txBody>
          <a:bodyPr/>
          <a:lstStyle/>
          <a:p>
            <a:r>
              <a:rPr lang="en-US" dirty="0" smtClean="0"/>
              <a:t>Clinical Judgement</a:t>
            </a:r>
          </a:p>
          <a:p>
            <a:r>
              <a:rPr lang="en-US" dirty="0" smtClean="0"/>
              <a:t>Patient safety</a:t>
            </a:r>
          </a:p>
          <a:p>
            <a:r>
              <a:rPr lang="en-US" dirty="0" smtClean="0"/>
              <a:t>Communication and collaboration</a:t>
            </a:r>
          </a:p>
          <a:p>
            <a:r>
              <a:rPr lang="en-US" dirty="0" smtClean="0"/>
              <a:t>Problem solving skills</a:t>
            </a:r>
          </a:p>
          <a:p>
            <a:endParaRPr lang="en-US" dirty="0"/>
          </a:p>
        </p:txBody>
      </p:sp>
    </p:spTree>
    <p:extLst>
      <p:ext uri="{BB962C8B-B14F-4D97-AF65-F5344CB8AC3E}">
        <p14:creationId xmlns:p14="http://schemas.microsoft.com/office/powerpoint/2010/main" val="100604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Judgement</a:t>
            </a:r>
            <a:endParaRPr lang="en-US" dirty="0"/>
          </a:p>
        </p:txBody>
      </p:sp>
      <p:sp>
        <p:nvSpPr>
          <p:cNvPr id="3" name="Content Placeholder 2"/>
          <p:cNvSpPr>
            <a:spLocks noGrp="1"/>
          </p:cNvSpPr>
          <p:nvPr>
            <p:ph idx="1"/>
          </p:nvPr>
        </p:nvSpPr>
        <p:spPr/>
        <p:txBody>
          <a:bodyPr/>
          <a:lstStyle/>
          <a:p>
            <a:r>
              <a:rPr lang="en-US" dirty="0" smtClean="0"/>
              <a:t>Prioritization of needs and ability to adjust as changes occur</a:t>
            </a:r>
          </a:p>
          <a:p>
            <a:r>
              <a:rPr lang="en-US" dirty="0" smtClean="0"/>
              <a:t>Information gathering to determine what interventions are needed</a:t>
            </a:r>
          </a:p>
          <a:p>
            <a:r>
              <a:rPr lang="en-US" dirty="0" smtClean="0"/>
              <a:t>Use of critical thinking to identify and understand importance of test results and clinical presentation</a:t>
            </a:r>
          </a:p>
          <a:p>
            <a:pPr lvl="1"/>
            <a:r>
              <a:rPr lang="en-US" dirty="0" smtClean="0"/>
              <a:t>Labs</a:t>
            </a:r>
          </a:p>
          <a:p>
            <a:pPr lvl="1"/>
            <a:r>
              <a:rPr lang="en-US" dirty="0" smtClean="0"/>
              <a:t>Vitals</a:t>
            </a:r>
          </a:p>
          <a:p>
            <a:pPr lvl="1"/>
            <a:r>
              <a:rPr lang="en-US" dirty="0" smtClean="0"/>
              <a:t>Assessments</a:t>
            </a:r>
          </a:p>
          <a:p>
            <a:r>
              <a:rPr lang="en-US" dirty="0" smtClean="0"/>
              <a:t>Anticipate potential complications</a:t>
            </a:r>
          </a:p>
        </p:txBody>
      </p:sp>
    </p:spTree>
    <p:extLst>
      <p:ext uri="{BB962C8B-B14F-4D97-AF65-F5344CB8AC3E}">
        <p14:creationId xmlns:p14="http://schemas.microsoft.com/office/powerpoint/2010/main" val="616338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Safety</a:t>
            </a:r>
            <a:endParaRPr lang="en-US" dirty="0"/>
          </a:p>
        </p:txBody>
      </p:sp>
      <p:sp>
        <p:nvSpPr>
          <p:cNvPr id="3" name="Content Placeholder 2"/>
          <p:cNvSpPr>
            <a:spLocks noGrp="1"/>
          </p:cNvSpPr>
          <p:nvPr>
            <p:ph idx="1"/>
          </p:nvPr>
        </p:nvSpPr>
        <p:spPr/>
        <p:txBody>
          <a:bodyPr/>
          <a:lstStyle/>
          <a:p>
            <a:r>
              <a:rPr lang="en-US" dirty="0" smtClean="0"/>
              <a:t>Recognize </a:t>
            </a:r>
            <a:r>
              <a:rPr lang="en-US" dirty="0" smtClean="0"/>
              <a:t>abnormal and take action to prevent harm</a:t>
            </a:r>
          </a:p>
          <a:p>
            <a:r>
              <a:rPr lang="en-US" dirty="0" smtClean="0"/>
              <a:t>Have a questioning attitude</a:t>
            </a:r>
          </a:p>
          <a:p>
            <a:pPr lvl="1"/>
            <a:r>
              <a:rPr lang="en-US" dirty="0" smtClean="0"/>
              <a:t>STAR – Stop, Think, Act, Resolve</a:t>
            </a:r>
          </a:p>
          <a:p>
            <a:pPr lvl="1"/>
            <a:r>
              <a:rPr lang="en-US" dirty="0" smtClean="0"/>
              <a:t>ARCC- Ask, request, concern, chain of command</a:t>
            </a:r>
          </a:p>
          <a:p>
            <a:pPr lvl="1"/>
            <a:r>
              <a:rPr lang="en-US" dirty="0" smtClean="0"/>
              <a:t>Validate and Verify</a:t>
            </a:r>
          </a:p>
          <a:p>
            <a:pPr lvl="1"/>
            <a:r>
              <a:rPr lang="en-US" dirty="0" smtClean="0"/>
              <a:t>CUS tool</a:t>
            </a:r>
          </a:p>
          <a:p>
            <a:pPr lvl="2"/>
            <a:r>
              <a:rPr lang="en-US" dirty="0" smtClean="0"/>
              <a:t>I am concerned that….I am uncomfortable with…….It is a safety issue….</a:t>
            </a:r>
          </a:p>
          <a:p>
            <a:r>
              <a:rPr lang="en-US" dirty="0" smtClean="0"/>
              <a:t>Trust your gut!</a:t>
            </a:r>
          </a:p>
        </p:txBody>
      </p:sp>
    </p:spTree>
    <p:extLst>
      <p:ext uri="{BB962C8B-B14F-4D97-AF65-F5344CB8AC3E}">
        <p14:creationId xmlns:p14="http://schemas.microsoft.com/office/powerpoint/2010/main" val="307060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Communication/Collaboration</a:t>
            </a:r>
            <a:endParaRPr lang="en-US" dirty="0"/>
          </a:p>
        </p:txBody>
      </p:sp>
      <p:sp>
        <p:nvSpPr>
          <p:cNvPr id="3" name="Content Placeholder 2"/>
          <p:cNvSpPr>
            <a:spLocks noGrp="1"/>
          </p:cNvSpPr>
          <p:nvPr>
            <p:ph idx="1"/>
          </p:nvPr>
        </p:nvSpPr>
        <p:spPr/>
        <p:txBody>
          <a:bodyPr/>
          <a:lstStyle/>
          <a:p>
            <a:r>
              <a:rPr lang="en-US" dirty="0" smtClean="0"/>
              <a:t>Ask questions</a:t>
            </a:r>
          </a:p>
          <a:p>
            <a:r>
              <a:rPr lang="en-US" dirty="0" smtClean="0"/>
              <a:t>Actively listen to others</a:t>
            </a:r>
          </a:p>
          <a:p>
            <a:r>
              <a:rPr lang="en-US" dirty="0" smtClean="0"/>
              <a:t>Foster a collaborative environment</a:t>
            </a:r>
          </a:p>
          <a:p>
            <a:r>
              <a:rPr lang="en-US" dirty="0" smtClean="0"/>
              <a:t>Interdisciplinary communication</a:t>
            </a:r>
            <a:endParaRPr lang="en-US" dirty="0"/>
          </a:p>
        </p:txBody>
      </p:sp>
    </p:spTree>
    <p:extLst>
      <p:ext uri="{BB962C8B-B14F-4D97-AF65-F5344CB8AC3E}">
        <p14:creationId xmlns:p14="http://schemas.microsoft.com/office/powerpoint/2010/main" val="302786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evidence Based Practice?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Providing holistic, quality care based on the most up-to-date research and knowledge rather than traditional methods, advice from colleagues, or personal beliefs</a:t>
            </a:r>
            <a:endParaRPr lang="en-US" dirty="0"/>
          </a:p>
          <a:p>
            <a:r>
              <a:rPr lang="en-US" dirty="0" smtClean="0"/>
              <a:t>Requires review and assessment of the latest research</a:t>
            </a:r>
          </a:p>
          <a:p>
            <a:r>
              <a:rPr lang="en-US" dirty="0" smtClean="0"/>
              <a:t>Used as the basis for making changes in nursing care and practice</a:t>
            </a:r>
          </a:p>
          <a:p>
            <a:r>
              <a:rPr lang="en-US" dirty="0" smtClean="0"/>
              <a:t>Always evolving</a:t>
            </a:r>
          </a:p>
          <a:p>
            <a:r>
              <a:rPr lang="en-US" dirty="0" smtClean="0"/>
              <a:t>Leads to better patient outcomes</a:t>
            </a:r>
          </a:p>
          <a:p>
            <a:r>
              <a:rPr lang="en-US" dirty="0" smtClean="0"/>
              <a:t>Examples</a:t>
            </a:r>
          </a:p>
          <a:p>
            <a:pPr lvl="1"/>
            <a:r>
              <a:rPr lang="en-US" dirty="0" smtClean="0"/>
              <a:t>Management of angina</a:t>
            </a:r>
          </a:p>
          <a:p>
            <a:pPr lvl="1"/>
            <a:r>
              <a:rPr lang="en-US" dirty="0" smtClean="0"/>
              <a:t>Sepsis management</a:t>
            </a:r>
          </a:p>
          <a:p>
            <a:pPr lvl="1"/>
            <a:r>
              <a:rPr lang="en-US" dirty="0" smtClean="0"/>
              <a:t>Noninvasive measurement of BP in children</a:t>
            </a:r>
          </a:p>
        </p:txBody>
      </p:sp>
    </p:spTree>
    <p:extLst>
      <p:ext uri="{BB962C8B-B14F-4D97-AF65-F5344CB8AC3E}">
        <p14:creationId xmlns:p14="http://schemas.microsoft.com/office/powerpoint/2010/main" val="2258753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solving skills</a:t>
            </a:r>
            <a:endParaRPr lang="en-US" dirty="0"/>
          </a:p>
        </p:txBody>
      </p:sp>
      <p:sp>
        <p:nvSpPr>
          <p:cNvPr id="3" name="Content Placeholder 2"/>
          <p:cNvSpPr>
            <a:spLocks noGrp="1"/>
          </p:cNvSpPr>
          <p:nvPr>
            <p:ph idx="1"/>
          </p:nvPr>
        </p:nvSpPr>
        <p:spPr/>
        <p:txBody>
          <a:bodyPr/>
          <a:lstStyle/>
          <a:p>
            <a:r>
              <a:rPr lang="en-US" dirty="0" smtClean="0"/>
              <a:t>Analyze the problem</a:t>
            </a:r>
          </a:p>
          <a:p>
            <a:r>
              <a:rPr lang="en-US" dirty="0" smtClean="0"/>
              <a:t>Consider alternate solutions</a:t>
            </a:r>
          </a:p>
          <a:p>
            <a:r>
              <a:rPr lang="en-US" dirty="0" smtClean="0"/>
              <a:t>Practice your skills </a:t>
            </a:r>
          </a:p>
          <a:p>
            <a:r>
              <a:rPr lang="en-US" dirty="0" smtClean="0"/>
              <a:t>Can be applied to all situations not just patient care</a:t>
            </a:r>
          </a:p>
          <a:p>
            <a:pPr marL="0" indent="0">
              <a:buNone/>
            </a:pPr>
            <a:endParaRPr lang="en-US" dirty="0"/>
          </a:p>
        </p:txBody>
      </p:sp>
    </p:spTree>
    <p:extLst>
      <p:ext uri="{BB962C8B-B14F-4D97-AF65-F5344CB8AC3E}">
        <p14:creationId xmlns:p14="http://schemas.microsoft.com/office/powerpoint/2010/main" val="2002210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Develop Critical thinking</a:t>
            </a:r>
            <a:endParaRPr lang="en-US" dirty="0"/>
          </a:p>
        </p:txBody>
      </p:sp>
      <p:sp>
        <p:nvSpPr>
          <p:cNvPr id="3" name="Content Placeholder 2"/>
          <p:cNvSpPr>
            <a:spLocks noGrp="1"/>
          </p:cNvSpPr>
          <p:nvPr>
            <p:ph idx="1"/>
          </p:nvPr>
        </p:nvSpPr>
        <p:spPr/>
        <p:txBody>
          <a:bodyPr>
            <a:normAutofit/>
          </a:bodyPr>
          <a:lstStyle/>
          <a:p>
            <a:r>
              <a:rPr lang="en-US" dirty="0" smtClean="0"/>
              <a:t>Be a life long learner – gain the knowledge</a:t>
            </a:r>
          </a:p>
          <a:p>
            <a:pPr lvl="1"/>
            <a:r>
              <a:rPr lang="en-US" dirty="0" smtClean="0"/>
              <a:t>Evidence Based Practice</a:t>
            </a:r>
          </a:p>
          <a:p>
            <a:pPr lvl="1"/>
            <a:r>
              <a:rPr lang="en-US" dirty="0" smtClean="0"/>
              <a:t>Educational courses for professional development</a:t>
            </a:r>
          </a:p>
          <a:p>
            <a:r>
              <a:rPr lang="en-US" dirty="0" smtClean="0"/>
              <a:t>Practice reflection </a:t>
            </a:r>
          </a:p>
          <a:p>
            <a:pPr lvl="1"/>
            <a:r>
              <a:rPr lang="en-US" dirty="0" smtClean="0"/>
              <a:t>Each day allow time to reflect on successes and areas for improvement</a:t>
            </a:r>
          </a:p>
          <a:p>
            <a:r>
              <a:rPr lang="en-US" dirty="0" smtClean="0"/>
              <a:t>Open you mind to other view points</a:t>
            </a:r>
          </a:p>
          <a:p>
            <a:pPr lvl="1"/>
            <a:r>
              <a:rPr lang="en-US" dirty="0" smtClean="0"/>
              <a:t>Ask for opinions and consider view points of other nurses and interdisciplinary team members</a:t>
            </a:r>
          </a:p>
          <a:p>
            <a:r>
              <a:rPr lang="en-US" dirty="0" smtClean="0"/>
              <a:t>Use critical thinking tools</a:t>
            </a:r>
          </a:p>
          <a:p>
            <a:r>
              <a:rPr lang="en-US" dirty="0" smtClean="0"/>
              <a:t>Be curious – ask questions,</a:t>
            </a:r>
            <a:endParaRPr lang="en-US" dirty="0"/>
          </a:p>
        </p:txBody>
      </p:sp>
    </p:spTree>
    <p:extLst>
      <p:ext uri="{BB962C8B-B14F-4D97-AF65-F5344CB8AC3E}">
        <p14:creationId xmlns:p14="http://schemas.microsoft.com/office/powerpoint/2010/main" val="2584225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Practice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9425" y="2052638"/>
            <a:ext cx="3834926" cy="4195762"/>
          </a:xfrm>
        </p:spPr>
      </p:pic>
    </p:spTree>
    <p:extLst>
      <p:ext uri="{BB962C8B-B14F-4D97-AF65-F5344CB8AC3E}">
        <p14:creationId xmlns:p14="http://schemas.microsoft.com/office/powerpoint/2010/main" val="2880284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a:t>
            </a:r>
            <a:r>
              <a:rPr lang="en-US" dirty="0"/>
              <a:t>B</a:t>
            </a:r>
            <a:r>
              <a:rPr lang="en-US" dirty="0" smtClean="0"/>
              <a:t>ased Practice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What are characteristics of credible evidence based practice?</a:t>
            </a:r>
          </a:p>
          <a:p>
            <a:pPr lvl="1"/>
            <a:r>
              <a:rPr lang="en-US" dirty="0" smtClean="0"/>
              <a:t>From a reputable trustworthy source</a:t>
            </a:r>
          </a:p>
          <a:p>
            <a:pPr lvl="1"/>
            <a:r>
              <a:rPr lang="en-US" dirty="0" smtClean="0"/>
              <a:t>Sources sited for research</a:t>
            </a:r>
          </a:p>
          <a:p>
            <a:pPr lvl="1"/>
            <a:r>
              <a:rPr lang="en-US" dirty="0" smtClean="0"/>
              <a:t>Not a personal opinion</a:t>
            </a:r>
          </a:p>
          <a:p>
            <a:pPr lvl="1"/>
            <a:r>
              <a:rPr lang="en-US" dirty="0" smtClean="0"/>
              <a:t>From a professional organization</a:t>
            </a:r>
          </a:p>
          <a:p>
            <a:pPr lvl="2"/>
            <a:r>
              <a:rPr lang="en-US" dirty="0" smtClean="0"/>
              <a:t>ANA, NNA, ENA </a:t>
            </a:r>
            <a:r>
              <a:rPr lang="en-US" dirty="0" err="1" smtClean="0"/>
              <a:t>ect</a:t>
            </a:r>
            <a:r>
              <a:rPr lang="en-US" dirty="0" smtClean="0"/>
              <a:t>. </a:t>
            </a:r>
          </a:p>
          <a:p>
            <a:pPr marL="0" indent="0">
              <a:buNone/>
            </a:pPr>
            <a:endParaRPr lang="en-US" dirty="0"/>
          </a:p>
          <a:p>
            <a:pPr marL="0" indent="0">
              <a:buNone/>
            </a:pPr>
            <a:r>
              <a:rPr lang="en-US" dirty="0" smtClean="0"/>
              <a:t>How is evidence based practice implemented into polices?</a:t>
            </a:r>
          </a:p>
          <a:p>
            <a:pPr lvl="1"/>
            <a:r>
              <a:rPr lang="en-US" dirty="0" smtClean="0"/>
              <a:t>Must go through facility specific process to be implemented</a:t>
            </a:r>
          </a:p>
          <a:p>
            <a:pPr lvl="1"/>
            <a:r>
              <a:rPr lang="en-US" dirty="0" smtClean="0"/>
              <a:t>Sometimes takes longer than expected</a:t>
            </a:r>
          </a:p>
          <a:p>
            <a:pPr marL="0" indent="0">
              <a:buNone/>
            </a:pPr>
            <a:r>
              <a:rPr lang="en-US" dirty="0"/>
              <a:t>	</a:t>
            </a:r>
          </a:p>
        </p:txBody>
      </p:sp>
    </p:spTree>
    <p:extLst>
      <p:ext uri="{BB962C8B-B14F-4D97-AF65-F5344CB8AC3E}">
        <p14:creationId xmlns:p14="http://schemas.microsoft.com/office/powerpoint/2010/main" val="2311120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Based Practice Scenario</a:t>
            </a:r>
            <a:endParaRPr lang="en-US" dirty="0"/>
          </a:p>
        </p:txBody>
      </p:sp>
      <p:sp>
        <p:nvSpPr>
          <p:cNvPr id="3" name="Content Placeholder 2"/>
          <p:cNvSpPr>
            <a:spLocks noGrp="1"/>
          </p:cNvSpPr>
          <p:nvPr>
            <p:ph idx="1"/>
          </p:nvPr>
        </p:nvSpPr>
        <p:spPr/>
        <p:txBody>
          <a:bodyPr/>
          <a:lstStyle/>
          <a:p>
            <a:pPr marL="0" indent="0">
              <a:buNone/>
            </a:pPr>
            <a:r>
              <a:rPr lang="en-US" dirty="0" smtClean="0"/>
              <a:t>You’re a newer nurse and have just started being independent on the </a:t>
            </a:r>
            <a:r>
              <a:rPr lang="en-US" dirty="0" smtClean="0"/>
              <a:t>med/</a:t>
            </a:r>
            <a:r>
              <a:rPr lang="en-US" dirty="0" err="1" smtClean="0"/>
              <a:t>surg</a:t>
            </a:r>
            <a:r>
              <a:rPr lang="en-US" dirty="0" smtClean="0"/>
              <a:t> </a:t>
            </a:r>
            <a:r>
              <a:rPr lang="en-US" dirty="0" smtClean="0"/>
              <a:t>unit.  </a:t>
            </a:r>
            <a:r>
              <a:rPr lang="en-US" dirty="0" smtClean="0"/>
              <a:t>You are </a:t>
            </a:r>
            <a:r>
              <a:rPr lang="en-US" dirty="0" smtClean="0"/>
              <a:t>taking care of a patient who had a colon resection 8 hours earlier.  You request some help from a co-worker to help you get the patient up for the first time.  The seasoned nurse tells you that you don’t really need to get him up.  She continues to let you know she never gets her patients out of bed this early and she always has patients with the best outcomes.  </a:t>
            </a:r>
            <a:endParaRPr lang="en-US" dirty="0"/>
          </a:p>
        </p:txBody>
      </p:sp>
    </p:spTree>
    <p:extLst>
      <p:ext uri="{BB962C8B-B14F-4D97-AF65-F5344CB8AC3E}">
        <p14:creationId xmlns:p14="http://schemas.microsoft.com/office/powerpoint/2010/main" val="2507860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EBP Scenario</a:t>
            </a:r>
            <a:endParaRPr lang="en-US" dirty="0"/>
          </a:p>
        </p:txBody>
      </p:sp>
      <p:sp>
        <p:nvSpPr>
          <p:cNvPr id="3" name="Content Placeholder 2"/>
          <p:cNvSpPr>
            <a:spLocks noGrp="1"/>
          </p:cNvSpPr>
          <p:nvPr>
            <p:ph idx="1"/>
          </p:nvPr>
        </p:nvSpPr>
        <p:spPr/>
        <p:txBody>
          <a:bodyPr/>
          <a:lstStyle/>
          <a:p>
            <a:r>
              <a:rPr lang="en-US" dirty="0" smtClean="0"/>
              <a:t>What are your thoughts?</a:t>
            </a:r>
          </a:p>
          <a:p>
            <a:endParaRPr lang="en-US" dirty="0"/>
          </a:p>
          <a:p>
            <a:r>
              <a:rPr lang="en-US" dirty="0" smtClean="0"/>
              <a:t>How could you use EBP to help you?</a:t>
            </a:r>
          </a:p>
          <a:p>
            <a:endParaRPr lang="en-US" dirty="0"/>
          </a:p>
          <a:p>
            <a:r>
              <a:rPr lang="en-US" dirty="0" smtClean="0"/>
              <a:t>What </a:t>
            </a:r>
            <a:r>
              <a:rPr lang="en-US" dirty="0" smtClean="0"/>
              <a:t>things </a:t>
            </a:r>
            <a:r>
              <a:rPr lang="en-US" dirty="0" smtClean="0"/>
              <a:t>make you uncomfortable about this situation? </a:t>
            </a:r>
          </a:p>
          <a:p>
            <a:endParaRPr lang="en-US" dirty="0"/>
          </a:p>
          <a:p>
            <a:r>
              <a:rPr lang="en-US" dirty="0" smtClean="0"/>
              <a:t>How do you want to handle this? </a:t>
            </a:r>
            <a:endParaRPr lang="en-US" dirty="0"/>
          </a:p>
        </p:txBody>
      </p:sp>
    </p:spTree>
    <p:extLst>
      <p:ext uri="{BB962C8B-B14F-4D97-AF65-F5344CB8AC3E}">
        <p14:creationId xmlns:p14="http://schemas.microsoft.com/office/powerpoint/2010/main" val="255952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a:t>
            </a:r>
            <a:r>
              <a:rPr lang="en-US" dirty="0"/>
              <a:t>e</a:t>
            </a:r>
            <a:r>
              <a:rPr lang="en-US" dirty="0" smtClean="0"/>
              <a:t>arly </a:t>
            </a:r>
            <a:r>
              <a:rPr lang="en-US" dirty="0"/>
              <a:t>m</a:t>
            </a:r>
            <a:r>
              <a:rPr lang="en-US" dirty="0" smtClean="0"/>
              <a:t>obility in patients</a:t>
            </a:r>
            <a:endParaRPr lang="en-US" dirty="0"/>
          </a:p>
        </p:txBody>
      </p:sp>
      <p:sp>
        <p:nvSpPr>
          <p:cNvPr id="3" name="Content Placeholder 2"/>
          <p:cNvSpPr>
            <a:spLocks noGrp="1"/>
          </p:cNvSpPr>
          <p:nvPr>
            <p:ph idx="1"/>
          </p:nvPr>
        </p:nvSpPr>
        <p:spPr/>
        <p:txBody>
          <a:bodyPr/>
          <a:lstStyle/>
          <a:p>
            <a:r>
              <a:rPr lang="en-US" dirty="0" smtClean="0"/>
              <a:t>Decreased risk of </a:t>
            </a:r>
            <a:r>
              <a:rPr lang="en-US" dirty="0" smtClean="0"/>
              <a:t>complications</a:t>
            </a:r>
            <a:endParaRPr lang="en-US" dirty="0" smtClean="0"/>
          </a:p>
          <a:p>
            <a:r>
              <a:rPr lang="en-US" dirty="0" smtClean="0"/>
              <a:t>Increased survival rates</a:t>
            </a:r>
          </a:p>
          <a:p>
            <a:r>
              <a:rPr lang="en-US" dirty="0" smtClean="0"/>
              <a:t>Improved functional recovery</a:t>
            </a:r>
          </a:p>
          <a:p>
            <a:r>
              <a:rPr lang="en-US" dirty="0" smtClean="0"/>
              <a:t>Reduces hospital length of stay</a:t>
            </a:r>
          </a:p>
          <a:p>
            <a:r>
              <a:rPr lang="en-US" dirty="0" smtClean="0"/>
              <a:t>Improved respiratory function</a:t>
            </a:r>
          </a:p>
          <a:p>
            <a:endParaRPr lang="en-US" dirty="0"/>
          </a:p>
          <a:p>
            <a:pPr marL="0" indent="0">
              <a:buNone/>
            </a:pPr>
            <a:r>
              <a:rPr lang="en-US" dirty="0" smtClean="0"/>
              <a:t>It is vital to get patients up and moving but do it SAFELY!!!</a:t>
            </a:r>
          </a:p>
          <a:p>
            <a:endParaRPr lang="en-US" dirty="0" smtClean="0"/>
          </a:p>
          <a:p>
            <a:endParaRPr lang="en-US" dirty="0"/>
          </a:p>
        </p:txBody>
      </p:sp>
    </p:spTree>
    <p:extLst>
      <p:ext uri="{BB962C8B-B14F-4D97-AF65-F5344CB8AC3E}">
        <p14:creationId xmlns:p14="http://schemas.microsoft.com/office/powerpoint/2010/main" val="2987694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Admission Guidelines</a:t>
            </a:r>
            <a:endParaRPr lang="en-US" dirty="0"/>
          </a:p>
        </p:txBody>
      </p:sp>
      <p:sp>
        <p:nvSpPr>
          <p:cNvPr id="3" name="Content Placeholder 2"/>
          <p:cNvSpPr>
            <a:spLocks noGrp="1"/>
          </p:cNvSpPr>
          <p:nvPr>
            <p:ph idx="1"/>
          </p:nvPr>
        </p:nvSpPr>
        <p:spPr/>
        <p:txBody>
          <a:bodyPr/>
          <a:lstStyle/>
          <a:p>
            <a:r>
              <a:rPr lang="en-US" dirty="0" smtClean="0"/>
              <a:t>When patients are admitted insurance companies use a set of guidelines to decide what status to admit them under</a:t>
            </a:r>
          </a:p>
          <a:p>
            <a:r>
              <a:rPr lang="en-US" dirty="0" smtClean="0"/>
              <a:t>Several programs out there but the 2 most used are MCG and </a:t>
            </a:r>
            <a:r>
              <a:rPr lang="en-US" dirty="0" err="1" smtClean="0"/>
              <a:t>Interqual</a:t>
            </a:r>
            <a:endParaRPr lang="en-US" dirty="0" smtClean="0"/>
          </a:p>
          <a:p>
            <a:r>
              <a:rPr lang="en-US" dirty="0" smtClean="0"/>
              <a:t>Providers work with utilization review staff to be sure </a:t>
            </a:r>
            <a:r>
              <a:rPr lang="en-US" dirty="0" smtClean="0"/>
              <a:t>patients </a:t>
            </a:r>
            <a:r>
              <a:rPr lang="en-US" dirty="0" smtClean="0"/>
              <a:t>are admitted under the appropriate status</a:t>
            </a:r>
          </a:p>
          <a:p>
            <a:r>
              <a:rPr lang="en-US" dirty="0" smtClean="0"/>
              <a:t>Either inpatient or observation status</a:t>
            </a:r>
          </a:p>
          <a:p>
            <a:pPr marL="457200" lvl="1" indent="0">
              <a:buNone/>
            </a:pPr>
            <a:endParaRPr lang="en-US" dirty="0"/>
          </a:p>
        </p:txBody>
      </p:sp>
    </p:spTree>
    <p:extLst>
      <p:ext uri="{BB962C8B-B14F-4D97-AF65-F5344CB8AC3E}">
        <p14:creationId xmlns:p14="http://schemas.microsoft.com/office/powerpoint/2010/main" val="334410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Admission Guidelines</a:t>
            </a:r>
            <a:endParaRPr lang="en-US" dirty="0"/>
          </a:p>
        </p:txBody>
      </p:sp>
      <p:sp>
        <p:nvSpPr>
          <p:cNvPr id="3" name="Text Placeholder 2"/>
          <p:cNvSpPr>
            <a:spLocks noGrp="1"/>
          </p:cNvSpPr>
          <p:nvPr>
            <p:ph type="body" idx="1"/>
          </p:nvPr>
        </p:nvSpPr>
        <p:spPr/>
        <p:txBody>
          <a:bodyPr>
            <a:normAutofit fontScale="92500" lnSpcReduction="20000"/>
          </a:bodyPr>
          <a:lstStyle/>
          <a:p>
            <a:r>
              <a:rPr lang="en-US" sz="4000" dirty="0" smtClean="0"/>
              <a:t>Inpatient</a:t>
            </a:r>
            <a:endParaRPr lang="en-US" sz="4000" dirty="0"/>
          </a:p>
        </p:txBody>
      </p:sp>
      <p:sp>
        <p:nvSpPr>
          <p:cNvPr id="4" name="Content Placeholder 3"/>
          <p:cNvSpPr>
            <a:spLocks noGrp="1"/>
          </p:cNvSpPr>
          <p:nvPr>
            <p:ph sz="half" idx="2"/>
          </p:nvPr>
        </p:nvSpPr>
        <p:spPr/>
        <p:txBody>
          <a:bodyPr/>
          <a:lstStyle/>
          <a:p>
            <a:r>
              <a:rPr lang="en-US" dirty="0" smtClean="0"/>
              <a:t>Usually stay longer that 24 hours</a:t>
            </a:r>
          </a:p>
          <a:p>
            <a:r>
              <a:rPr lang="en-US" dirty="0" smtClean="0"/>
              <a:t>Medicare </a:t>
            </a:r>
            <a:r>
              <a:rPr lang="en-US" dirty="0" smtClean="0"/>
              <a:t>population – can qualify a patient for SNF if &gt;3 midnights</a:t>
            </a:r>
          </a:p>
          <a:p>
            <a:r>
              <a:rPr lang="en-US" dirty="0" smtClean="0"/>
              <a:t>Condition more serious requiring more </a:t>
            </a:r>
            <a:r>
              <a:rPr lang="en-US" dirty="0" smtClean="0"/>
              <a:t>care</a:t>
            </a:r>
          </a:p>
          <a:p>
            <a:r>
              <a:rPr lang="en-US" dirty="0" smtClean="0"/>
              <a:t>Medicare population – covers all meds</a:t>
            </a:r>
          </a:p>
          <a:p>
            <a:r>
              <a:rPr lang="en-US" dirty="0" smtClean="0"/>
              <a:t>Higher reimbursement rates</a:t>
            </a:r>
            <a:endParaRPr lang="en-US" dirty="0"/>
          </a:p>
        </p:txBody>
      </p:sp>
      <p:sp>
        <p:nvSpPr>
          <p:cNvPr id="5" name="Text Placeholder 4"/>
          <p:cNvSpPr>
            <a:spLocks noGrp="1"/>
          </p:cNvSpPr>
          <p:nvPr>
            <p:ph type="body" sz="quarter" idx="3"/>
          </p:nvPr>
        </p:nvSpPr>
        <p:spPr/>
        <p:txBody>
          <a:bodyPr>
            <a:normAutofit fontScale="92500" lnSpcReduction="20000"/>
          </a:bodyPr>
          <a:lstStyle/>
          <a:p>
            <a:r>
              <a:rPr lang="en-US" sz="4000" dirty="0" smtClean="0"/>
              <a:t>Observation</a:t>
            </a:r>
            <a:endParaRPr lang="en-US" sz="4000" dirty="0"/>
          </a:p>
        </p:txBody>
      </p:sp>
      <p:sp>
        <p:nvSpPr>
          <p:cNvPr id="6" name="Content Placeholder 5"/>
          <p:cNvSpPr>
            <a:spLocks noGrp="1"/>
          </p:cNvSpPr>
          <p:nvPr>
            <p:ph sz="quarter" idx="4"/>
          </p:nvPr>
        </p:nvSpPr>
        <p:spPr/>
        <p:txBody>
          <a:bodyPr/>
          <a:lstStyle/>
          <a:p>
            <a:r>
              <a:rPr lang="en-US" dirty="0" smtClean="0"/>
              <a:t>Usually less than 24 hours although some insurance companies allow more</a:t>
            </a:r>
          </a:p>
          <a:p>
            <a:r>
              <a:rPr lang="en-US" dirty="0" smtClean="0"/>
              <a:t>Medicare population – all meds that can be self administered not covered</a:t>
            </a:r>
          </a:p>
          <a:p>
            <a:r>
              <a:rPr lang="en-US" dirty="0" smtClean="0"/>
              <a:t>Does not qualify them for SNF</a:t>
            </a:r>
            <a:endParaRPr lang="en-US" dirty="0"/>
          </a:p>
        </p:txBody>
      </p:sp>
    </p:spTree>
    <p:extLst>
      <p:ext uri="{BB962C8B-B14F-4D97-AF65-F5344CB8AC3E}">
        <p14:creationId xmlns:p14="http://schemas.microsoft.com/office/powerpoint/2010/main" val="3163856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Family Engagement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000" dirty="0" smtClean="0"/>
              <a:t>Research shows when patients and families are engaged in care it leads to measurable improvements in safety and quality</a:t>
            </a:r>
          </a:p>
          <a:p>
            <a:pPr marL="0" indent="0">
              <a:buNone/>
            </a:pPr>
            <a:endParaRPr lang="en-US" dirty="0" smtClean="0"/>
          </a:p>
          <a:p>
            <a:pPr marL="0" indent="0">
              <a:buNone/>
            </a:pPr>
            <a:r>
              <a:rPr lang="en-US" dirty="0" smtClean="0"/>
              <a:t>4 pillars of Patient/Family engagement</a:t>
            </a:r>
          </a:p>
          <a:p>
            <a:pPr lvl="1"/>
            <a:r>
              <a:rPr lang="en-US" dirty="0" smtClean="0"/>
              <a:t>Inclusiveness</a:t>
            </a:r>
          </a:p>
          <a:p>
            <a:pPr lvl="1"/>
            <a:r>
              <a:rPr lang="en-US" dirty="0" smtClean="0"/>
              <a:t>Support</a:t>
            </a:r>
          </a:p>
          <a:p>
            <a:pPr lvl="1"/>
            <a:r>
              <a:rPr lang="en-US" dirty="0" smtClean="0"/>
              <a:t>Mutual Respect</a:t>
            </a:r>
          </a:p>
          <a:p>
            <a:pPr lvl="1"/>
            <a:r>
              <a:rPr lang="en-US" dirty="0" smtClean="0"/>
              <a:t>Co-Building</a:t>
            </a:r>
            <a:endParaRPr lang="en-US" dirty="0"/>
          </a:p>
          <a:p>
            <a:pPr marL="0" indent="0">
              <a:buNone/>
            </a:pPr>
            <a:r>
              <a:rPr lang="en-US" dirty="0"/>
              <a:t>	</a:t>
            </a:r>
          </a:p>
        </p:txBody>
      </p:sp>
    </p:spTree>
    <p:extLst>
      <p:ext uri="{BB962C8B-B14F-4D97-AF65-F5344CB8AC3E}">
        <p14:creationId xmlns:p14="http://schemas.microsoft.com/office/powerpoint/2010/main" val="332952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D59A09D2BA9B40B1A438DF018B22BE" ma:contentTypeVersion="8" ma:contentTypeDescription="Create a new document." ma:contentTypeScope="" ma:versionID="e2e42123f317a95db1e454d1b023b8cb">
  <xsd:schema xmlns:xsd="http://www.w3.org/2001/XMLSchema" xmlns:xs="http://www.w3.org/2001/XMLSchema" xmlns:p="http://schemas.microsoft.com/office/2006/metadata/properties" xmlns:ns2="159de429-d1ae-4781-a7ca-1085a074b47d" xmlns:ns3="4b71314c-205d-4538-a3aa-efb9639605b8" targetNamespace="http://schemas.microsoft.com/office/2006/metadata/properties" ma:root="true" ma:fieldsID="a301924a08e6831bb13361689947a6b3" ns2:_="" ns3:_="">
    <xsd:import namespace="159de429-d1ae-4781-a7ca-1085a074b47d"/>
    <xsd:import namespace="4b71314c-205d-4538-a3aa-efb9639605b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9de429-d1ae-4781-a7ca-1085a074b4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71314c-205d-4538-a3aa-efb9639605b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0AAC6A-86BB-495A-9C55-6E6485E932AD}"/>
</file>

<file path=customXml/itemProps2.xml><?xml version="1.0" encoding="utf-8"?>
<ds:datastoreItem xmlns:ds="http://schemas.openxmlformats.org/officeDocument/2006/customXml" ds:itemID="{5DADF1AC-8B4C-4F07-AD02-4B0CBBB7AB53}"/>
</file>

<file path=customXml/itemProps3.xml><?xml version="1.0" encoding="utf-8"?>
<ds:datastoreItem xmlns:ds="http://schemas.openxmlformats.org/officeDocument/2006/customXml" ds:itemID="{B4278F56-D763-4585-9DF2-F24274198EB1}"/>
</file>

<file path=docProps/app.xml><?xml version="1.0" encoding="utf-8"?>
<Properties xmlns="http://schemas.openxmlformats.org/officeDocument/2006/extended-properties" xmlns:vt="http://schemas.openxmlformats.org/officeDocument/2006/docPropsVTypes">
  <Template>Ion</Template>
  <TotalTime>410</TotalTime>
  <Words>911</Words>
  <Application>Microsoft Office PowerPoint</Application>
  <PresentationFormat>Widescreen</PresentationFormat>
  <Paragraphs>144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Century Gothic</vt:lpstr>
      <vt:lpstr>Wingdings 3</vt:lpstr>
      <vt:lpstr>Ion</vt:lpstr>
      <vt:lpstr>Putting it all Together</vt:lpstr>
      <vt:lpstr>What is evidence Based Practice?</vt:lpstr>
      <vt:lpstr>Evidence Based Practice</vt:lpstr>
      <vt:lpstr>Evidence Based Practice Scenario</vt:lpstr>
      <vt:lpstr>EBP Scenario</vt:lpstr>
      <vt:lpstr>Benefits of early mobility in patients</vt:lpstr>
      <vt:lpstr>Clinical Admission Guidelines</vt:lpstr>
      <vt:lpstr>Clinical Admission Guidelines</vt:lpstr>
      <vt:lpstr>Patient Family Engagement</vt:lpstr>
      <vt:lpstr>Patient Family Engagement</vt:lpstr>
      <vt:lpstr>What is Teach-Back</vt:lpstr>
      <vt:lpstr>Teach-Back</vt:lpstr>
      <vt:lpstr>Teach Back</vt:lpstr>
      <vt:lpstr>Documentation Tips</vt:lpstr>
      <vt:lpstr>Critical Thinking</vt:lpstr>
      <vt:lpstr> Elements of Critical Thinking</vt:lpstr>
      <vt:lpstr>Clinical Judgement</vt:lpstr>
      <vt:lpstr>Patient Safety</vt:lpstr>
      <vt:lpstr>Communication/Collaboration</vt:lpstr>
      <vt:lpstr>Problem solving skills</vt:lpstr>
      <vt:lpstr>Ways to Develop Critical thinking</vt:lpstr>
      <vt:lpstr>Lets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Putting it all Together</dc:title>
  <dc:creator>Jenna Watson</dc:creator>
  <cp:lastModifiedBy>Jenna Watson</cp:lastModifiedBy>
  <cp:revision>26</cp:revision>
  <dcterms:created xsi:type="dcterms:W3CDTF">2024-06-03T16:24:07Z</dcterms:created>
  <dcterms:modified xsi:type="dcterms:W3CDTF">2024-06-11T12:19:20Z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0x0101005CD59A09D2BA9B40B1A438DF018B22BE</vt:lpwstr>
  </property>
</Properties>
</file>