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122_B354C0AB.xml" ContentType="application/vnd.ms-powerpoint.comments+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0" r:id="rId5"/>
    <p:sldMasterId id="2147483681" r:id="rId6"/>
    <p:sldMasterId id="2147483693" r:id="rId7"/>
  </p:sldMasterIdLst>
  <p:notesMasterIdLst>
    <p:notesMasterId r:id="rId34"/>
  </p:notesMasterIdLst>
  <p:sldIdLst>
    <p:sldId id="286" r:id="rId8"/>
    <p:sldId id="296" r:id="rId9"/>
    <p:sldId id="279" r:id="rId10"/>
    <p:sldId id="297" r:id="rId11"/>
    <p:sldId id="298" r:id="rId12"/>
    <p:sldId id="256" r:id="rId13"/>
    <p:sldId id="257" r:id="rId14"/>
    <p:sldId id="275" r:id="rId15"/>
    <p:sldId id="258" r:id="rId16"/>
    <p:sldId id="259" r:id="rId17"/>
    <p:sldId id="260" r:id="rId18"/>
    <p:sldId id="261" r:id="rId19"/>
    <p:sldId id="262" r:id="rId20"/>
    <p:sldId id="263" r:id="rId21"/>
    <p:sldId id="264" r:id="rId22"/>
    <p:sldId id="276" r:id="rId23"/>
    <p:sldId id="266" r:id="rId24"/>
    <p:sldId id="292" r:id="rId25"/>
    <p:sldId id="294" r:id="rId26"/>
    <p:sldId id="284" r:id="rId27"/>
    <p:sldId id="282" r:id="rId28"/>
    <p:sldId id="299" r:id="rId29"/>
    <p:sldId id="293" r:id="rId30"/>
    <p:sldId id="273" r:id="rId31"/>
    <p:sldId id="290" r:id="rId32"/>
    <p:sldId id="289" r:id="rId33"/>
  </p:sldIdLst>
  <p:sldSz cx="12192000" cy="6858000"/>
  <p:notesSz cx="6858000" cy="9144000"/>
  <p:embeddedFontLst>
    <p:embeddedFont>
      <p:font typeface="Bebas Neue" panose="020B0606020202050201" pitchFamily="34" charset="0"/>
      <p:regular r:id="rId35"/>
    </p:embeddedFont>
    <p:embeddedFont>
      <p:font typeface="Calibri" panose="020F0502020204030204" pitchFamily="34" charset="0"/>
      <p:regular r:id="rId36"/>
      <p:bold r:id="rId37"/>
      <p:italic r:id="rId38"/>
      <p:boldItalic r:id="rId39"/>
    </p:embeddedFont>
    <p:embeddedFont>
      <p:font typeface="Raleway" pitchFamily="2" charset="0"/>
      <p:regular r:id="rId40"/>
      <p:bold r:id="rId41"/>
      <p:italic r:id="rId42"/>
      <p:boldItalic r:id="rId43"/>
    </p:embeddedFont>
    <p:embeddedFont>
      <p:font typeface="Source Sans Pro" panose="020B0503030403020204"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50" roundtripDataSignature="AMtx7miJwxAhYJrjDbYeASQiKMEXka82C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C68712-E8D2-C40C-6C39-DCC3AB7D87DD}" name="Meridith Dillon" initials="MD" userId="S::meridith@omahafoundation.org::fc9b1df9-6054-4bf0-8b8e-193e684343cf" providerId="AD"/>
  <p188:author id="{0F7BD643-8047-315B-79B5-C1FF97628DEA}" name="Naomi Hattaway" initials="NH" userId="S::naomi@omahafoundation.org::1770eb4f-d863-42ad-9fc5-d6119c4239e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439A1E-C096-9B08-243E-22E24B6AB3FA}" v="97" dt="2022-10-03T14:46:58.563"/>
    <p1510:client id="{20032B4C-4E48-5BDD-4532-29D80684244D}" v="4" dt="2022-10-06T13:32:05.426"/>
    <p1510:client id="{498E6005-152E-4990-A3E8-68A232BF9165}" v="2" vWet="6" dt="2022-09-14T19:09:20.658"/>
    <p1510:client id="{53EFDB02-1C49-12A5-D2BF-7844D96B98AF}" v="129" dt="2022-09-14T20:41:14.005"/>
    <p1510:client id="{69FA5A44-5E3D-9BBE-9C5F-63B50E9627EF}" v="690" dt="2022-10-17T20:12:15.659"/>
    <p1510:client id="{6BF3A881-96F2-9944-C4E5-D4EA378B8665}" v="211" dt="2022-09-20T20:52:46.831"/>
    <p1510:client id="{7379286A-B9EE-2B47-FA54-B29D6A404253}" v="233" dt="2022-09-21T14:12:11.402"/>
    <p1510:client id="{7CD47477-0DE6-71FC-B14F-CB1257EFC26E}" v="1" dt="2022-09-14T18:59:07.772"/>
    <p1510:client id="{B2C93129-2EF9-1B95-F17E-BB8A13714F01}" v="7" dt="2022-09-21T16:08:10.473"/>
    <p1510:client id="{DEAE42BA-0FB8-4C9C-A1B0-552422DCB54B}" v="2" dt="2022-09-21T14:44:48.7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5.fntdata"/><Relationship Id="rId21" Type="http://schemas.openxmlformats.org/officeDocument/2006/relationships/slide" Target="slides/slide14.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customschemas.google.com/relationships/presentationmetadata" Target="metadata"/><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10.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1.fntdata"/><Relationship Id="rId43" Type="http://schemas.openxmlformats.org/officeDocument/2006/relationships/font" Target="fonts/font9.fntdata"/><Relationship Id="rId56" Type="http://schemas.microsoft.com/office/2018/10/relationships/authors" Target="authors.xml"/><Relationship Id="rId8" Type="http://schemas.openxmlformats.org/officeDocument/2006/relationships/slide" Target="slides/slide1.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3.xml"/><Relationship Id="rId41" Type="http://schemas.openxmlformats.org/officeDocument/2006/relationships/font" Target="fonts/font7.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2.fntdata"/></Relationships>
</file>

<file path=ppt/comments/modernComment_122_B354C0AB.xml><?xml version="1.0" encoding="utf-8"?>
<p188:cmLst xmlns:a="http://schemas.openxmlformats.org/drawingml/2006/main" xmlns:r="http://schemas.openxmlformats.org/officeDocument/2006/relationships" xmlns:p188="http://schemas.microsoft.com/office/powerpoint/2018/8/main">
  <p188:cm id="{5097FA47-52D6-4A6A-9E35-538A6DAF452F}" authorId="{0F7BD643-8047-315B-79B5-C1FF97628DEA}" status="resolved" created="2022-09-21T13:55:10.926" complete="100000">
    <pc:sldMkLst xmlns:pc="http://schemas.microsoft.com/office/powerpoint/2013/main/command">
      <pc:docMk/>
      <pc:sldMk cId="3008676011" sldId="290"/>
    </pc:sldMkLst>
    <p188:replyLst>
      <p188:reply id="{B83F2997-DDC0-4303-9003-1E9E9AC96E68}" authorId="{16C68712-E8D2-C40C-6C39-DCC3AB7D87DD}" created="2022-09-21T14:44:48.752">
        <p188:txBody>
          <a:bodyPr/>
          <a:lstStyle/>
          <a:p>
            <a:r>
              <a:rPr lang="en-US"/>
              <a:t>That sounds great! I finished my slide on D&amp;P yesterday. Thanks!</a:t>
            </a:r>
          </a:p>
        </p188:txBody>
      </p188:reply>
    </p188:replyLst>
    <p188:txBody>
      <a:bodyPr/>
      <a:lstStyle/>
      <a:p>
        <a:r>
          <a:rPr lang="en-US"/>
          <a:t>[@Meridith Dillon] - how would you like to end this? Should we add a QR code of our website to this slide (inviting them to sign up for our newsletter and check out our website) ... and then you can do a wrap up?</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14a74c172fa_0_2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Naomi</a:t>
            </a:r>
          </a:p>
          <a:p>
            <a:pPr marL="0" indent="0">
              <a:buNone/>
            </a:pPr>
            <a:r>
              <a:rPr lang="en-US" dirty="0"/>
              <a:t>*messaging is important</a:t>
            </a:r>
          </a:p>
          <a:p>
            <a:pPr marL="0" indent="0">
              <a:buNone/>
            </a:pPr>
            <a:r>
              <a:rPr lang="en-US" dirty="0"/>
              <a:t>*if our journalists, media, neighbors aren't on the same page as the needed change, we are missing a key component to sustainable impact</a:t>
            </a:r>
          </a:p>
          <a:p>
            <a:pPr marL="0" indent="0">
              <a:buNone/>
            </a:pPr>
            <a:r>
              <a:rPr lang="en-US" dirty="0"/>
              <a:t>*talk about community fundraising effort</a:t>
            </a:r>
          </a:p>
        </p:txBody>
      </p:sp>
      <p:sp>
        <p:nvSpPr>
          <p:cNvPr id="564" name="Google Shape;564;g14a74c172fa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8085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3b6d3dea28_7_1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a:buNone/>
            </a:pPr>
            <a:r>
              <a:rPr lang="en-US"/>
              <a:t>Meridith</a:t>
            </a:r>
          </a:p>
          <a:p>
            <a:pPr marL="0" lvl="0" indent="0" algn="l">
              <a:lnSpc>
                <a:spcPct val="100000"/>
              </a:lnSpc>
              <a:spcBef>
                <a:spcPts val="0"/>
              </a:spcBef>
              <a:spcAft>
                <a:spcPts val="0"/>
              </a:spcAft>
              <a:buSzPts val="1100"/>
              <a:buNone/>
            </a:pPr>
            <a:endParaRPr/>
          </a:p>
        </p:txBody>
      </p:sp>
      <p:sp>
        <p:nvSpPr>
          <p:cNvPr id="249" name="Google Shape;249;g13b6d3dea28_7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3b6d3dea28_2_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a:buNone/>
            </a:pPr>
            <a:r>
              <a:rPr lang="en-US"/>
              <a:t>Meridith</a:t>
            </a:r>
          </a:p>
          <a:p>
            <a:pPr marL="0" lvl="0" indent="0" algn="l">
              <a:lnSpc>
                <a:spcPct val="100000"/>
              </a:lnSpc>
              <a:spcBef>
                <a:spcPts val="0"/>
              </a:spcBef>
              <a:spcAft>
                <a:spcPts val="0"/>
              </a:spcAft>
              <a:buSzPts val="1100"/>
              <a:buNone/>
            </a:pPr>
            <a:endParaRPr/>
          </a:p>
        </p:txBody>
      </p:sp>
      <p:sp>
        <p:nvSpPr>
          <p:cNvPr id="274" name="Google Shape;274;g13b6d3dea28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3fa126f1fc_1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g13fa126f1fc_17_0:notes"/>
          <p:cNvSpPr txBox="1">
            <a:spLocks noGrp="1"/>
          </p:cNvSpPr>
          <p:nvPr>
            <p:ph type="body" idx="1"/>
          </p:nvPr>
        </p:nvSpPr>
        <p:spPr>
          <a:xfrm>
            <a:off x="685800" y="4343400"/>
            <a:ext cx="5486400" cy="4114800"/>
          </a:xfrm>
          <a:prstGeom prst="rect">
            <a:avLst/>
          </a:prstGeom>
          <a:noFill/>
          <a:ln>
            <a:noFill/>
          </a:ln>
        </p:spPr>
        <p:txBody>
          <a:bodyPr spcFirstLastPara="1" wrap="square" lIns="91300" tIns="45650" rIns="91300" bIns="45650" anchor="t" anchorCtr="0">
            <a:noAutofit/>
          </a:bodyPr>
          <a:lstStyle/>
          <a:p>
            <a:pPr>
              <a:buNone/>
            </a:pPr>
            <a:r>
              <a:rPr lang="en-US"/>
              <a:t>Meridith</a:t>
            </a:r>
          </a:p>
          <a:p>
            <a:pPr marL="0" lvl="0" indent="0" algn="l">
              <a:lnSpc>
                <a:spcPct val="100000"/>
              </a:lnSpc>
              <a:spcBef>
                <a:spcPts val="0"/>
              </a:spcBef>
              <a:spcAft>
                <a:spcPts val="0"/>
              </a:spcAft>
              <a:buSzPts val="1100"/>
              <a:buNone/>
            </a:pPr>
            <a:endParaRPr sz="1400"/>
          </a:p>
        </p:txBody>
      </p:sp>
      <p:sp>
        <p:nvSpPr>
          <p:cNvPr id="349" name="Google Shape;349;g13fa126f1fc_17_0:notes"/>
          <p:cNvSpPr txBox="1">
            <a:spLocks noGrp="1"/>
          </p:cNvSpPr>
          <p:nvPr>
            <p:ph type="sldNum" idx="12"/>
          </p:nvPr>
        </p:nvSpPr>
        <p:spPr>
          <a:xfrm>
            <a:off x="3884613" y="8685213"/>
            <a:ext cx="2971800" cy="457200"/>
          </a:xfrm>
          <a:prstGeom prst="rect">
            <a:avLst/>
          </a:prstGeom>
          <a:noFill/>
          <a:ln>
            <a:noFill/>
          </a:ln>
        </p:spPr>
        <p:txBody>
          <a:bodyPr spcFirstLastPara="1" wrap="square" lIns="91300" tIns="45650" rIns="91300" bIns="4565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fe19c94270_0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fe19c94270_0_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buNone/>
            </a:pPr>
            <a:r>
              <a:rPr lang="en-US"/>
              <a:t>Meridith</a:t>
            </a:r>
          </a:p>
          <a:p>
            <a:pPr marL="0" lvl="0" indent="0" algn="l">
              <a:lnSpc>
                <a:spcPct val="100000"/>
              </a:lnSpc>
              <a:spcBef>
                <a:spcPts val="0"/>
              </a:spcBef>
              <a:spcAft>
                <a:spcPts val="0"/>
              </a:spcAft>
              <a:buSzPts val="1100"/>
              <a:buNone/>
            </a:pPr>
            <a:endParaRPr/>
          </a:p>
        </p:txBody>
      </p:sp>
      <p:sp>
        <p:nvSpPr>
          <p:cNvPr id="358" name="Google Shape;358;gfe19c94270_0_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fe19c94270_0_1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None/>
            </a:pPr>
            <a:r>
              <a:rPr lang="en-US"/>
              <a:t>Meridith</a:t>
            </a:r>
          </a:p>
          <a:p>
            <a:pPr marL="0" lvl="0" indent="0" algn="l">
              <a:lnSpc>
                <a:spcPct val="100000"/>
              </a:lnSpc>
              <a:spcBef>
                <a:spcPts val="0"/>
              </a:spcBef>
              <a:spcAft>
                <a:spcPts val="0"/>
              </a:spcAft>
              <a:buSzPts val="1100"/>
              <a:buNone/>
            </a:pPr>
            <a:endParaRPr/>
          </a:p>
        </p:txBody>
      </p:sp>
      <p:sp>
        <p:nvSpPr>
          <p:cNvPr id="385" name="Google Shape;385;gfe19c94270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None/>
            </a:pPr>
            <a:r>
              <a:rPr lang="en-US"/>
              <a:t>Meridith</a:t>
            </a:r>
          </a:p>
          <a:p>
            <a:pPr marL="0" lvl="0" indent="0" algn="l">
              <a:lnSpc>
                <a:spcPct val="100000"/>
              </a:lnSpc>
              <a:spcBef>
                <a:spcPts val="0"/>
              </a:spcBef>
              <a:spcAft>
                <a:spcPts val="0"/>
              </a:spcAft>
              <a:buSzPts val="1100"/>
              <a:buNone/>
            </a:pPr>
            <a:endParaRPr/>
          </a:p>
        </p:txBody>
      </p:sp>
      <p:sp>
        <p:nvSpPr>
          <p:cNvPr id="391" name="Google Shape;3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None/>
            </a:pPr>
            <a:r>
              <a:rPr lang="en-US" dirty="0"/>
              <a:t>Meridith</a:t>
            </a:r>
          </a:p>
          <a:p>
            <a:pPr marL="0" lvl="0" indent="0" algn="l">
              <a:lnSpc>
                <a:spcPct val="100000"/>
              </a:lnSpc>
              <a:spcBef>
                <a:spcPts val="0"/>
              </a:spcBef>
              <a:spcAft>
                <a:spcPts val="0"/>
              </a:spcAft>
              <a:buSzPts val="1100"/>
              <a:buNone/>
            </a:pPr>
            <a:endParaRPr/>
          </a:p>
        </p:txBody>
      </p:sp>
      <p:sp>
        <p:nvSpPr>
          <p:cNvPr id="516" name="Google Shape;51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13fa126f1fc_7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None/>
            </a:pPr>
            <a:r>
              <a:rPr lang="en-US"/>
              <a:t>Meridith</a:t>
            </a:r>
          </a:p>
          <a:p>
            <a:pPr marL="0" indent="0">
              <a:buNone/>
            </a:pPr>
            <a:endParaRPr lang="en-US"/>
          </a:p>
        </p:txBody>
      </p:sp>
      <p:sp>
        <p:nvSpPr>
          <p:cNvPr id="404" name="Google Shape;404;g13fa126f1fc_7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7: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158750" indent="0" algn="l">
              <a:buFontTx/>
              <a:buNone/>
            </a:pPr>
            <a:r>
              <a:rPr lang="en-US" sz="1800" b="1" dirty="0"/>
              <a:t>Meridith</a:t>
            </a:r>
            <a:endParaRPr lang="en-US" sz="1800" b="1" i="0" u="none" strike="noStrike" baseline="0" dirty="0"/>
          </a:p>
          <a:p>
            <a:pPr marL="158750" indent="0">
              <a:buNone/>
            </a:pPr>
            <a:r>
              <a:rPr lang="en-US" sz="1800" b="0" i="0" u="none" strike="noStrike" baseline="0" dirty="0">
                <a:solidFill>
                  <a:srgbClr val="E8E7E7"/>
                </a:solidFill>
                <a:latin typeface="SourceSansPro-Regular"/>
              </a:rPr>
              <a:t>With the launch of the Development and Preservation Fund on Monday, we are executing on two of the recommendations contained in the Assessment of Housing Affordability report. This fund is designed to support the development of new affordable housing, the preservation of existing affordable housing, and the programs that help connect low to moderate income renters and homebuyers to these opportunities.</a:t>
            </a:r>
            <a:r>
              <a:rPr lang="en-US" sz="1800" dirty="0">
                <a:solidFill>
                  <a:srgbClr val="E8E7E7"/>
                </a:solidFill>
                <a:latin typeface="SourceSansPro-Regular"/>
              </a:rPr>
              <a:t> </a:t>
            </a:r>
            <a:endParaRPr lang="en-US" sz="1800" b="0" i="0" u="none" strike="noStrike" baseline="0" dirty="0">
              <a:solidFill>
                <a:srgbClr val="E8E7E7"/>
              </a:solidFill>
              <a:latin typeface="SourceSansPro-Regular"/>
            </a:endParaRPr>
          </a:p>
          <a:p>
            <a:pPr marL="158750" indent="0" algn="l">
              <a:buFontTx/>
              <a:buNone/>
            </a:pPr>
            <a:endParaRPr lang="en-US" sz="1800" b="0" i="0" u="none" strike="noStrike" baseline="0">
              <a:solidFill>
                <a:srgbClr val="E8E7E7"/>
              </a:solidFill>
              <a:latin typeface="SourceSansPro-Regular"/>
            </a:endParaRPr>
          </a:p>
        </p:txBody>
      </p:sp>
      <p:sp>
        <p:nvSpPr>
          <p:cNvPr id="188" name="Google Shape;188;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7: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158750" indent="0" algn="l">
              <a:buFontTx/>
              <a:buNone/>
            </a:pPr>
            <a:r>
              <a:rPr lang="en-US" sz="1800" b="1" dirty="0"/>
              <a:t>Meridith</a:t>
            </a:r>
            <a:endParaRPr lang="en-US" sz="1800" b="1" i="0" u="none" strike="noStrike" baseline="0" dirty="0"/>
          </a:p>
          <a:p>
            <a:pPr marL="158750" indent="0">
              <a:buNone/>
            </a:pPr>
            <a:r>
              <a:rPr lang="en-US" sz="1800" b="0" i="0" u="none" strike="noStrike" baseline="0" dirty="0">
                <a:solidFill>
                  <a:srgbClr val="E8E7E7"/>
                </a:solidFill>
                <a:latin typeface="SourceSansPro-Regular"/>
              </a:rPr>
              <a:t>With the launch of the Development and Preservation Fund on Monday, we are executing on two of the recommendations contained in the Assessment of Housing Affordability report. This fund is designed to support the development of new affordable housing, the preservation of existing affordable housing, and the programs that help connect low to moderate income renters and homebuyers to these opportunities.</a:t>
            </a:r>
            <a:r>
              <a:rPr lang="en-US" sz="1800" dirty="0">
                <a:solidFill>
                  <a:srgbClr val="E8E7E7"/>
                </a:solidFill>
                <a:latin typeface="SourceSansPro-Regular"/>
              </a:rPr>
              <a:t> </a:t>
            </a:r>
            <a:endParaRPr lang="en-US" sz="1800" b="0" i="0" u="none" strike="noStrike" baseline="0" dirty="0">
              <a:solidFill>
                <a:srgbClr val="E8E7E7"/>
              </a:solidFill>
              <a:latin typeface="SourceSansPro-Regular"/>
            </a:endParaRPr>
          </a:p>
          <a:p>
            <a:pPr marL="158750" indent="0" algn="l">
              <a:buFontTx/>
              <a:buNone/>
            </a:pPr>
            <a:endParaRPr lang="en-US" sz="1800" b="0" i="0" u="none" strike="noStrike" baseline="0">
              <a:solidFill>
                <a:srgbClr val="E8E7E7"/>
              </a:solidFill>
              <a:latin typeface="SourceSansPro-Regular"/>
            </a:endParaRPr>
          </a:p>
        </p:txBody>
      </p:sp>
      <p:sp>
        <p:nvSpPr>
          <p:cNvPr id="188" name="Google Shape;188;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81904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14a74c172fa_0_2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Naomi</a:t>
            </a:r>
          </a:p>
          <a:p>
            <a:pPr marL="0" indent="0">
              <a:buNone/>
            </a:pPr>
            <a:r>
              <a:rPr lang="en-US" dirty="0"/>
              <a:t>*messaging is important</a:t>
            </a:r>
          </a:p>
          <a:p>
            <a:pPr marL="0" indent="0">
              <a:buNone/>
            </a:pPr>
            <a:r>
              <a:rPr lang="en-US" dirty="0"/>
              <a:t>*if our journalists, media, neighbors aren't on the same page as the needed change, we are missing a key component to sustainable impact</a:t>
            </a:r>
          </a:p>
          <a:p>
            <a:pPr marL="0" indent="0">
              <a:buNone/>
            </a:pPr>
            <a:r>
              <a:rPr lang="en-US" dirty="0"/>
              <a:t>*talk about community fundraising effort</a:t>
            </a:r>
          </a:p>
        </p:txBody>
      </p:sp>
      <p:sp>
        <p:nvSpPr>
          <p:cNvPr id="564" name="Google Shape;564;g14a74c172fa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38777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None/>
            </a:pPr>
            <a:r>
              <a:rPr lang="en-US"/>
              <a:t>Naomi</a:t>
            </a:r>
          </a:p>
          <a:p>
            <a:pPr marL="0" lvl="0" indent="0" algn="l" rtl="0">
              <a:lnSpc>
                <a:spcPct val="100000"/>
              </a:lnSpc>
              <a:spcBef>
                <a:spcPts val="0"/>
              </a:spcBef>
              <a:spcAft>
                <a:spcPts val="0"/>
              </a:spcAft>
              <a:buSzPts val="1100"/>
              <a:buNone/>
            </a:pPr>
            <a:r>
              <a:rPr lang="en-US"/>
              <a:t>*intentional investment in formerly redlined census tracts</a:t>
            </a:r>
          </a:p>
          <a:p>
            <a:pPr marL="0" indent="0">
              <a:buNone/>
            </a:pPr>
            <a:r>
              <a:rPr lang="en-US"/>
              <a:t>* CAC</a:t>
            </a:r>
          </a:p>
          <a:p>
            <a:pPr marL="0" indent="0">
              <a:buNone/>
            </a:pPr>
            <a:r>
              <a:rPr lang="en-US"/>
              <a:t>* priorities for investment: down payment assistance, home equity loans, property tax relief fund</a:t>
            </a:r>
          </a:p>
        </p:txBody>
      </p:sp>
      <p:sp>
        <p:nvSpPr>
          <p:cNvPr id="545" name="Google Shape;545;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14a74c172fa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Naomi</a:t>
            </a:r>
          </a:p>
          <a:p>
            <a:pPr marL="0" indent="0">
              <a:buNone/>
            </a:pPr>
            <a:r>
              <a:rPr lang="en-US"/>
              <a:t>* importance of inviting **everyone** to the table</a:t>
            </a:r>
          </a:p>
          <a:p>
            <a:pPr marL="0" indent="0">
              <a:buNone/>
            </a:pPr>
            <a:r>
              <a:rPr lang="en-US"/>
              <a:t>* to do that, we need to lay out the visual of how it is all connected</a:t>
            </a:r>
          </a:p>
          <a:p>
            <a:pPr marL="0" indent="0">
              <a:buNone/>
            </a:pPr>
            <a:endParaRPr lang="en-US"/>
          </a:p>
        </p:txBody>
      </p:sp>
      <p:sp>
        <p:nvSpPr>
          <p:cNvPr id="493" name="Google Shape;493;g14a74c172fa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14a74c172fa_0_2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Naomi</a:t>
            </a:r>
          </a:p>
          <a:p>
            <a:pPr marL="0" indent="0">
              <a:buNone/>
            </a:pPr>
            <a:r>
              <a:rPr lang="en-US" dirty="0"/>
              <a:t>*messaging is important</a:t>
            </a:r>
          </a:p>
          <a:p>
            <a:pPr marL="0" indent="0">
              <a:buNone/>
            </a:pPr>
            <a:r>
              <a:rPr lang="en-US" dirty="0"/>
              <a:t>*if our journalists, media, neighbors aren't on the same page as the needed change, we are missing a key component to sustainable impact</a:t>
            </a:r>
          </a:p>
          <a:p>
            <a:pPr marL="0" indent="0">
              <a:buNone/>
            </a:pPr>
            <a:r>
              <a:rPr lang="en-US" dirty="0"/>
              <a:t>*talk about community fundraising effort</a:t>
            </a:r>
          </a:p>
        </p:txBody>
      </p:sp>
      <p:sp>
        <p:nvSpPr>
          <p:cNvPr id="564" name="Google Shape;564;g14a74c172fa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565348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lvl="0" algn="l">
              <a:lnSpc>
                <a:spcPct val="100000"/>
              </a:lnSpc>
              <a:spcBef>
                <a:spcPts val="0"/>
              </a:spcBef>
              <a:spcAft>
                <a:spcPts val="0"/>
              </a:spcAft>
              <a:buNone/>
            </a:pPr>
            <a:r>
              <a:rPr lang="en-US" dirty="0"/>
              <a:t>Naomi</a:t>
            </a:r>
          </a:p>
          <a:p>
            <a:pPr>
              <a:buNone/>
            </a:pPr>
            <a:r>
              <a:rPr lang="en-US" dirty="0"/>
              <a:t>* Not only did we need to lay out a visual in order to market and promote the ecosystem of affordable housing, we also needed to bring users along for the journey</a:t>
            </a:r>
          </a:p>
          <a:p>
            <a:pPr>
              <a:buNone/>
            </a:pPr>
            <a:r>
              <a:rPr lang="en-US" dirty="0"/>
              <a:t>* showcase the learning paths</a:t>
            </a:r>
          </a:p>
          <a:p>
            <a:pPr>
              <a:buNone/>
            </a:pPr>
            <a:r>
              <a:rPr lang="en-US" dirty="0"/>
              <a:t>* showcase the Glossary and "Affordable Housing – a definition" article</a:t>
            </a:r>
          </a:p>
          <a:p>
            <a:pPr>
              <a:buNone/>
            </a:pPr>
            <a:r>
              <a:rPr lang="en-US" dirty="0"/>
              <a:t>* we knew we needed to change the WORDS folks are using when they talk about affordable housing and homelessness prevention work</a:t>
            </a:r>
          </a:p>
        </p:txBody>
      </p:sp>
      <p:sp>
        <p:nvSpPr>
          <p:cNvPr id="545" name="Google Shape;545;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28560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Naomi</a:t>
            </a:r>
          </a:p>
          <a:p>
            <a:pPr marL="0" indent="0">
              <a:buNone/>
            </a:pPr>
            <a:r>
              <a:rPr lang="en-US"/>
              <a:t>*showcase screenshots of the NCS Access Guide</a:t>
            </a:r>
          </a:p>
          <a:p>
            <a:pPr marL="0" indent="0">
              <a:buNone/>
            </a:pPr>
            <a:r>
              <a:rPr lang="en-US"/>
              <a:t>*marketing of services should be for ALL people</a:t>
            </a:r>
          </a:p>
        </p:txBody>
      </p:sp>
      <p:sp>
        <p:nvSpPr>
          <p:cNvPr id="515" name="Google Shape;51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fe19c94270_0_1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r>
              <a:rPr lang="en-US"/>
              <a:t>NAOMI turn it back over to Meridith</a:t>
            </a:r>
            <a:endParaRPr/>
          </a:p>
        </p:txBody>
      </p:sp>
      <p:sp>
        <p:nvSpPr>
          <p:cNvPr id="385" name="Google Shape;385;gfe19c94270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36997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4" name="Google Shape;42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94280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fe19c94270_0_1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Naomi</a:t>
            </a:r>
          </a:p>
          <a:p>
            <a:pPr marL="0" indent="0">
              <a:buNone/>
            </a:pPr>
            <a:r>
              <a:rPr lang="en-US"/>
              <a:t>* an example of messaging and marketing comes from an early project</a:t>
            </a:r>
          </a:p>
          <a:p>
            <a:pPr marL="0" indent="0">
              <a:buNone/>
            </a:pPr>
            <a:r>
              <a:rPr lang="en-US"/>
              <a:t>* explain NCS</a:t>
            </a:r>
          </a:p>
          <a:p>
            <a:pPr marL="0" indent="0">
              <a:buNone/>
            </a:pPr>
            <a:r>
              <a:rPr lang="en-US"/>
              <a:t>* talk about media and journalism / #WordsMatter  </a:t>
            </a:r>
          </a:p>
        </p:txBody>
      </p:sp>
      <p:sp>
        <p:nvSpPr>
          <p:cNvPr id="385" name="Google Shape;385;gfe19c94270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05113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fe19c94270_0_1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Naomi</a:t>
            </a:r>
          </a:p>
          <a:p>
            <a:pPr marL="0" indent="0">
              <a:buNone/>
            </a:pPr>
            <a:r>
              <a:rPr lang="en-US"/>
              <a:t>* an example of messaging and marketing comes from an early project</a:t>
            </a:r>
          </a:p>
          <a:p>
            <a:pPr marL="0" indent="0">
              <a:buNone/>
            </a:pPr>
            <a:r>
              <a:rPr lang="en-US"/>
              <a:t>* explain NCS</a:t>
            </a:r>
          </a:p>
          <a:p>
            <a:pPr marL="0" indent="0">
              <a:buNone/>
            </a:pPr>
            <a:r>
              <a:rPr lang="en-US"/>
              <a:t>* talk about media and journalism / #WordsMatter  </a:t>
            </a:r>
          </a:p>
        </p:txBody>
      </p:sp>
      <p:sp>
        <p:nvSpPr>
          <p:cNvPr id="385" name="Google Shape;385;gfe19c94270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19728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fe19c94270_0_1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Naomi</a:t>
            </a:r>
          </a:p>
          <a:p>
            <a:pPr marL="0" indent="0">
              <a:buNone/>
            </a:pPr>
            <a:r>
              <a:rPr lang="en-US"/>
              <a:t>* an example of messaging and marketing comes from an early project</a:t>
            </a:r>
          </a:p>
          <a:p>
            <a:pPr marL="0" indent="0">
              <a:buNone/>
            </a:pPr>
            <a:r>
              <a:rPr lang="en-US"/>
              <a:t>* explain NCS</a:t>
            </a:r>
          </a:p>
          <a:p>
            <a:pPr marL="0" indent="0">
              <a:buNone/>
            </a:pPr>
            <a:r>
              <a:rPr lang="en-US"/>
              <a:t>* talk about media and journalism / #WordsMatter  </a:t>
            </a:r>
          </a:p>
        </p:txBody>
      </p:sp>
      <p:sp>
        <p:nvSpPr>
          <p:cNvPr id="385" name="Google Shape;385;gfe19c94270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18261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Meridith</a:t>
            </a:r>
            <a:endParaRPr/>
          </a:p>
        </p:txBody>
      </p:sp>
      <p:sp>
        <p:nvSpPr>
          <p:cNvPr id="222" name="Google Shape;22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337442c679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None/>
            </a:pPr>
            <a:r>
              <a:rPr lang="en-US"/>
              <a:t>Meridith</a:t>
            </a:r>
          </a:p>
          <a:p>
            <a:pPr marL="0" lvl="0" indent="0" algn="l">
              <a:lnSpc>
                <a:spcPct val="100000"/>
              </a:lnSpc>
              <a:spcBef>
                <a:spcPts val="0"/>
              </a:spcBef>
              <a:spcAft>
                <a:spcPts val="0"/>
              </a:spcAft>
              <a:buSzPts val="1100"/>
              <a:buNone/>
            </a:pPr>
            <a:endParaRPr/>
          </a:p>
        </p:txBody>
      </p:sp>
      <p:sp>
        <p:nvSpPr>
          <p:cNvPr id="226" name="Google Shape;226;g1337442c679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13fa126f1fc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g13fa126f1fc_0_39:notes"/>
          <p:cNvSpPr txBox="1">
            <a:spLocks noGrp="1"/>
          </p:cNvSpPr>
          <p:nvPr>
            <p:ph type="body" idx="1"/>
          </p:nvPr>
        </p:nvSpPr>
        <p:spPr>
          <a:xfrm>
            <a:off x="685800" y="4343400"/>
            <a:ext cx="5486400" cy="4114800"/>
          </a:xfrm>
          <a:prstGeom prst="rect">
            <a:avLst/>
          </a:prstGeom>
          <a:noFill/>
          <a:ln>
            <a:noFill/>
          </a:ln>
        </p:spPr>
        <p:txBody>
          <a:bodyPr spcFirstLastPara="1" wrap="square" lIns="91300" tIns="45650" rIns="91300" bIns="45650" anchor="t" anchorCtr="0">
            <a:noAutofit/>
          </a:bodyPr>
          <a:lstStyle/>
          <a:p>
            <a:pPr>
              <a:buNone/>
            </a:pPr>
            <a:r>
              <a:rPr lang="en-US"/>
              <a:t>Meridith</a:t>
            </a:r>
          </a:p>
          <a:p>
            <a:pPr marL="0" lvl="0" indent="0" algn="l">
              <a:spcBef>
                <a:spcPts val="0"/>
              </a:spcBef>
              <a:spcAft>
                <a:spcPts val="0"/>
              </a:spcAft>
              <a:buNone/>
            </a:pPr>
            <a:endParaRPr sz="1400"/>
          </a:p>
        </p:txBody>
      </p:sp>
      <p:sp>
        <p:nvSpPr>
          <p:cNvPr id="494" name="Google Shape;494;g13fa126f1fc_0_39:notes"/>
          <p:cNvSpPr txBox="1">
            <a:spLocks noGrp="1"/>
          </p:cNvSpPr>
          <p:nvPr>
            <p:ph type="sldNum" idx="12"/>
          </p:nvPr>
        </p:nvSpPr>
        <p:spPr>
          <a:xfrm>
            <a:off x="3884613" y="8685213"/>
            <a:ext cx="2971800" cy="457200"/>
          </a:xfrm>
          <a:prstGeom prst="rect">
            <a:avLst/>
          </a:prstGeom>
          <a:noFill/>
          <a:ln>
            <a:noFill/>
          </a:ln>
        </p:spPr>
        <p:txBody>
          <a:bodyPr spcFirstLastPara="1" wrap="square" lIns="91300" tIns="45650" rIns="91300" bIns="45650" anchor="b" anchorCtr="0">
            <a:noAutofit/>
          </a:bodyPr>
          <a:lstStyle/>
          <a:p>
            <a:pPr marL="0" lvl="0" indent="0" algn="r" rtl="0">
              <a:spcBef>
                <a:spcPts val="0"/>
              </a:spcBef>
              <a:spcAft>
                <a:spcPts val="0"/>
              </a:spcAft>
              <a:buNone/>
            </a:pPr>
            <a:fld id="{00000000-1234-1234-1234-123412341234}" type="slidenum">
              <a:rPr lang="en-US" sz="1400"/>
              <a:t>12</a:t>
            </a:fld>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3fa126f1fc_2_114:notes"/>
          <p:cNvSpPr>
            <a:spLocks noGrp="1" noRot="1" noChangeAspect="1"/>
          </p:cNvSpPr>
          <p:nvPr>
            <p:ph type="sldImg" idx="2"/>
          </p:nvPr>
        </p:nvSpPr>
        <p:spPr>
          <a:xfrm>
            <a:off x="431800" y="708025"/>
            <a:ext cx="6292850" cy="3540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13fa126f1fc_2_114:notes"/>
          <p:cNvSpPr txBox="1">
            <a:spLocks noGrp="1"/>
          </p:cNvSpPr>
          <p:nvPr>
            <p:ph type="body" idx="1"/>
          </p:nvPr>
        </p:nvSpPr>
        <p:spPr>
          <a:xfrm>
            <a:off x="685800" y="4343400"/>
            <a:ext cx="5486400" cy="4114800"/>
          </a:xfrm>
          <a:prstGeom prst="rect">
            <a:avLst/>
          </a:prstGeom>
          <a:noFill/>
          <a:ln>
            <a:noFill/>
          </a:ln>
        </p:spPr>
        <p:txBody>
          <a:bodyPr spcFirstLastPara="1" wrap="square" lIns="91300" tIns="45650" rIns="91300" bIns="45650" anchor="t" anchorCtr="0">
            <a:noAutofit/>
          </a:bodyPr>
          <a:lstStyle/>
          <a:p>
            <a:pPr>
              <a:buNone/>
            </a:pPr>
            <a:r>
              <a:rPr lang="en-US"/>
              <a:t>Meridith</a:t>
            </a:r>
          </a:p>
          <a:p>
            <a:pPr marL="0" lvl="0" indent="0" algn="l">
              <a:lnSpc>
                <a:spcPct val="100000"/>
              </a:lnSpc>
              <a:spcBef>
                <a:spcPts val="0"/>
              </a:spcBef>
              <a:spcAft>
                <a:spcPts val="0"/>
              </a:spcAft>
              <a:buSzPts val="1100"/>
              <a:buNone/>
            </a:pPr>
            <a:endParaRPr sz="1400"/>
          </a:p>
        </p:txBody>
      </p:sp>
      <p:sp>
        <p:nvSpPr>
          <p:cNvPr id="235" name="Google Shape;235;g13fa126f1fc_2_114:notes"/>
          <p:cNvSpPr txBox="1">
            <a:spLocks noGrp="1"/>
          </p:cNvSpPr>
          <p:nvPr>
            <p:ph type="sldNum" idx="12"/>
          </p:nvPr>
        </p:nvSpPr>
        <p:spPr>
          <a:xfrm>
            <a:off x="3884613" y="8685214"/>
            <a:ext cx="2971800" cy="457200"/>
          </a:xfrm>
          <a:prstGeom prst="rect">
            <a:avLst/>
          </a:prstGeom>
          <a:noFill/>
          <a:ln>
            <a:noFill/>
          </a:ln>
        </p:spPr>
        <p:txBody>
          <a:bodyPr spcFirstLastPara="1" wrap="square" lIns="91300" tIns="45650" rIns="91300" bIns="4565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Calibri"/>
                <a:ea typeface="Calibri"/>
                <a:cs typeface="Calibri"/>
                <a:sym typeface="Calibri"/>
              </a:rPr>
              <a:t>8</a:t>
            </a:fld>
            <a:endParaRPr sz="14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9"/>
        <p:cNvGrpSpPr/>
        <p:nvPr/>
      </p:nvGrpSpPr>
      <p:grpSpPr>
        <a:xfrm>
          <a:off x="0" y="0"/>
          <a:ext cx="0" cy="0"/>
          <a:chOff x="0" y="0"/>
          <a:chExt cx="0" cy="0"/>
        </a:xfrm>
      </p:grpSpPr>
      <p:sp>
        <p:nvSpPr>
          <p:cNvPr id="90" name="Google Shape;90;g13fa126f1fc_2_10"/>
          <p:cNvSpPr txBox="1">
            <a:spLocks noGrp="1"/>
          </p:cNvSpPr>
          <p:nvPr>
            <p:ph type="title"/>
          </p:nvPr>
        </p:nvSpPr>
        <p:spPr>
          <a:xfrm>
            <a:off x="508000" y="76200"/>
            <a:ext cx="11582400" cy="685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7F7F7F"/>
              </a:buClr>
              <a:buSzPts val="2000"/>
              <a:buFont typeface="Raleway"/>
              <a:buNone/>
              <a:defRPr sz="2000" b="0" i="0" u="none" strike="noStrike" cap="none">
                <a:solidFill>
                  <a:srgbClr val="7F7F7F"/>
                </a:solidFill>
                <a:latin typeface="Raleway"/>
                <a:ea typeface="Raleway"/>
                <a:cs typeface="Raleway"/>
                <a:sym typeface="Ralew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1" name="Google Shape;91;g13fa126f1fc_2_10"/>
          <p:cNvSpPr txBox="1">
            <a:spLocks noGrp="1"/>
          </p:cNvSpPr>
          <p:nvPr>
            <p:ph type="body" idx="1"/>
          </p:nvPr>
        </p:nvSpPr>
        <p:spPr>
          <a:xfrm>
            <a:off x="304800" y="1219200"/>
            <a:ext cx="11582400" cy="5105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595959"/>
              </a:buClr>
              <a:buSzPts val="1800"/>
              <a:buChar char="•"/>
              <a:defRPr/>
            </a:lvl1pPr>
            <a:lvl2pPr marL="914400" lvl="1" indent="-342900" algn="l">
              <a:lnSpc>
                <a:spcPct val="100000"/>
              </a:lnSpc>
              <a:spcBef>
                <a:spcPts val="360"/>
              </a:spcBef>
              <a:spcAft>
                <a:spcPts val="0"/>
              </a:spcAft>
              <a:buClr>
                <a:srgbClr val="595959"/>
              </a:buClr>
              <a:buSzPts val="1800"/>
              <a:buChar char="–"/>
              <a:defRPr/>
            </a:lvl2pPr>
            <a:lvl3pPr marL="1371600" lvl="2" indent="-342900" algn="l">
              <a:lnSpc>
                <a:spcPct val="100000"/>
              </a:lnSpc>
              <a:spcBef>
                <a:spcPts val="360"/>
              </a:spcBef>
              <a:spcAft>
                <a:spcPts val="0"/>
              </a:spcAft>
              <a:buClr>
                <a:srgbClr val="595959"/>
              </a:buClr>
              <a:buSzPts val="1800"/>
              <a:buChar char="•"/>
              <a:defRPr/>
            </a:lvl3pPr>
            <a:lvl4pPr marL="1828800" lvl="3" indent="-342900" algn="l">
              <a:lnSpc>
                <a:spcPct val="100000"/>
              </a:lnSpc>
              <a:spcBef>
                <a:spcPts val="360"/>
              </a:spcBef>
              <a:spcAft>
                <a:spcPts val="0"/>
              </a:spcAft>
              <a:buClr>
                <a:srgbClr val="595959"/>
              </a:buClr>
              <a:buSzPts val="1800"/>
              <a:buChar char="–"/>
              <a:defRPr/>
            </a:lvl4pPr>
            <a:lvl5pPr marL="2286000" lvl="4" indent="-342900" algn="l">
              <a:lnSpc>
                <a:spcPct val="100000"/>
              </a:lnSpc>
              <a:spcBef>
                <a:spcPts val="360"/>
              </a:spcBef>
              <a:spcAft>
                <a:spcPts val="0"/>
              </a:spcAft>
              <a:buClr>
                <a:srgbClr val="595959"/>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2" name="Google Shape;92;g13fa126f1fc_2_10"/>
          <p:cNvSpPr/>
          <p:nvPr/>
        </p:nvSpPr>
        <p:spPr>
          <a:xfrm>
            <a:off x="0" y="0"/>
            <a:ext cx="12192000" cy="762000"/>
          </a:xfrm>
          <a:prstGeom prst="rect">
            <a:avLst/>
          </a:prstGeom>
          <a:solidFill>
            <a:schemeClr val="lt1">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94"/>
        <p:cNvGrpSpPr/>
        <p:nvPr/>
      </p:nvGrpSpPr>
      <p:grpSpPr>
        <a:xfrm>
          <a:off x="0" y="0"/>
          <a:ext cx="0" cy="0"/>
          <a:chOff x="0" y="0"/>
          <a:chExt cx="0" cy="0"/>
        </a:xfrm>
      </p:grpSpPr>
      <p:sp>
        <p:nvSpPr>
          <p:cNvPr id="95" name="Google Shape;95;g13fa126f1fc_2_1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Autofit/>
          </a:bodyPr>
          <a:lstStyle>
            <a:lvl1pPr marR="0" lvl="0" algn="ctr" rtl="0">
              <a:lnSpc>
                <a:spcPct val="100000"/>
              </a:lnSpc>
              <a:spcBef>
                <a:spcPts val="0"/>
              </a:spcBef>
              <a:spcAft>
                <a:spcPts val="0"/>
              </a:spcAft>
              <a:buClr>
                <a:srgbClr val="7F7F7F"/>
              </a:buClr>
              <a:buSzPts val="6000"/>
              <a:buFont typeface="Raleway"/>
              <a:buNone/>
              <a:defRPr sz="6000" b="0" i="0" u="none" strike="noStrike" cap="none">
                <a:solidFill>
                  <a:srgbClr val="7F7F7F"/>
                </a:solidFill>
                <a:latin typeface="Raleway"/>
                <a:ea typeface="Raleway"/>
                <a:cs typeface="Raleway"/>
                <a:sym typeface="Ralew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6" name="Google Shape;96;g13fa126f1fc_2_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480"/>
              </a:spcBef>
              <a:spcAft>
                <a:spcPts val="0"/>
              </a:spcAft>
              <a:buClr>
                <a:srgbClr val="595959"/>
              </a:buClr>
              <a:buSzPts val="2400"/>
              <a:buNone/>
              <a:defRPr sz="2400"/>
            </a:lvl1pPr>
            <a:lvl2pPr lvl="1" algn="ctr">
              <a:lnSpc>
                <a:spcPct val="100000"/>
              </a:lnSpc>
              <a:spcBef>
                <a:spcPts val="400"/>
              </a:spcBef>
              <a:spcAft>
                <a:spcPts val="0"/>
              </a:spcAft>
              <a:buClr>
                <a:srgbClr val="595959"/>
              </a:buClr>
              <a:buSzPts val="2000"/>
              <a:buNone/>
              <a:defRPr sz="2000"/>
            </a:lvl2pPr>
            <a:lvl3pPr lvl="2" algn="ctr">
              <a:lnSpc>
                <a:spcPct val="100000"/>
              </a:lnSpc>
              <a:spcBef>
                <a:spcPts val="360"/>
              </a:spcBef>
              <a:spcAft>
                <a:spcPts val="0"/>
              </a:spcAft>
              <a:buClr>
                <a:srgbClr val="595959"/>
              </a:buClr>
              <a:buSzPts val="1800"/>
              <a:buNone/>
              <a:defRPr sz="1800"/>
            </a:lvl3pPr>
            <a:lvl4pPr lvl="3" algn="ctr">
              <a:lnSpc>
                <a:spcPct val="100000"/>
              </a:lnSpc>
              <a:spcBef>
                <a:spcPts val="320"/>
              </a:spcBef>
              <a:spcAft>
                <a:spcPts val="0"/>
              </a:spcAft>
              <a:buClr>
                <a:srgbClr val="595959"/>
              </a:buClr>
              <a:buSzPts val="1600"/>
              <a:buNone/>
              <a:defRPr sz="1600"/>
            </a:lvl4pPr>
            <a:lvl5pPr lvl="4" algn="ctr">
              <a:lnSpc>
                <a:spcPct val="100000"/>
              </a:lnSpc>
              <a:spcBef>
                <a:spcPts val="320"/>
              </a:spcBef>
              <a:spcAft>
                <a:spcPts val="0"/>
              </a:spcAft>
              <a:buClr>
                <a:srgbClr val="595959"/>
              </a:buClr>
              <a:buSzPts val="1600"/>
              <a:buNone/>
              <a:defRPr sz="1600"/>
            </a:lvl5pPr>
            <a:lvl6pPr lvl="5" algn="ctr">
              <a:lnSpc>
                <a:spcPct val="100000"/>
              </a:lnSpc>
              <a:spcBef>
                <a:spcPts val="320"/>
              </a:spcBef>
              <a:spcAft>
                <a:spcPts val="0"/>
              </a:spcAft>
              <a:buClr>
                <a:schemeClr val="dk1"/>
              </a:buClr>
              <a:buSzPts val="1600"/>
              <a:buNone/>
              <a:defRPr sz="1600"/>
            </a:lvl6pPr>
            <a:lvl7pPr lvl="6" algn="ctr">
              <a:lnSpc>
                <a:spcPct val="100000"/>
              </a:lnSpc>
              <a:spcBef>
                <a:spcPts val="320"/>
              </a:spcBef>
              <a:spcAft>
                <a:spcPts val="0"/>
              </a:spcAft>
              <a:buClr>
                <a:schemeClr val="dk1"/>
              </a:buClr>
              <a:buSzPts val="1600"/>
              <a:buNone/>
              <a:defRPr sz="1600"/>
            </a:lvl7pPr>
            <a:lvl8pPr lvl="7" algn="ctr">
              <a:lnSpc>
                <a:spcPct val="100000"/>
              </a:lnSpc>
              <a:spcBef>
                <a:spcPts val="320"/>
              </a:spcBef>
              <a:spcAft>
                <a:spcPts val="0"/>
              </a:spcAft>
              <a:buClr>
                <a:schemeClr val="dk1"/>
              </a:buClr>
              <a:buSzPts val="1600"/>
              <a:buNone/>
              <a:defRPr sz="1600"/>
            </a:lvl8pPr>
            <a:lvl9pPr lvl="8" algn="ctr">
              <a:lnSpc>
                <a:spcPct val="100000"/>
              </a:lnSpc>
              <a:spcBef>
                <a:spcPts val="320"/>
              </a:spcBef>
              <a:spcAft>
                <a:spcPts val="0"/>
              </a:spcAft>
              <a:buClr>
                <a:schemeClr val="dk1"/>
              </a:buClr>
              <a:buSzPts val="1600"/>
              <a:buNone/>
              <a:defRPr sz="1600"/>
            </a:lvl9pPr>
          </a:lstStyle>
          <a:p>
            <a:endParaRPr/>
          </a:p>
        </p:txBody>
      </p:sp>
      <p:sp>
        <p:nvSpPr>
          <p:cNvPr id="97" name="Google Shape;97;g13fa126f1fc_2_14"/>
          <p:cNvSpPr txBox="1">
            <a:spLocks noGrp="1"/>
          </p:cNvSpPr>
          <p:nvPr>
            <p:ph type="dt" idx="10"/>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8" name="Google Shape;98;g13fa126f1fc_2_14"/>
          <p:cNvSpPr txBox="1">
            <a:spLocks noGrp="1"/>
          </p:cNvSpPr>
          <p:nvPr>
            <p:ph type="ftr" idx="11"/>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9" name="Google Shape;99;g13fa126f1fc_2_14"/>
          <p:cNvSpPr txBox="1">
            <a:spLocks noGrp="1"/>
          </p:cNvSpPr>
          <p:nvPr>
            <p:ph type="sldNum" idx="12"/>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0"/>
        <p:cNvGrpSpPr/>
        <p:nvPr/>
      </p:nvGrpSpPr>
      <p:grpSpPr>
        <a:xfrm>
          <a:off x="0" y="0"/>
          <a:ext cx="0" cy="0"/>
          <a:chOff x="0" y="0"/>
          <a:chExt cx="0" cy="0"/>
        </a:xfrm>
      </p:grpSpPr>
      <p:sp>
        <p:nvSpPr>
          <p:cNvPr id="101" name="Google Shape;101;g13fa126f1fc_2_20"/>
          <p:cNvSpPr txBox="1">
            <a:spLocks noGrp="1"/>
          </p:cNvSpPr>
          <p:nvPr>
            <p:ph type="title"/>
          </p:nvPr>
        </p:nvSpPr>
        <p:spPr>
          <a:xfrm>
            <a:off x="2438400" y="76200"/>
            <a:ext cx="9652000" cy="838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7F7F7F"/>
              </a:buClr>
              <a:buSzPts val="2000"/>
              <a:buFont typeface="Raleway"/>
              <a:buNone/>
              <a:defRPr sz="2000" b="0" i="0" u="none" strike="noStrike" cap="none">
                <a:solidFill>
                  <a:srgbClr val="7F7F7F"/>
                </a:solidFill>
                <a:latin typeface="Raleway"/>
                <a:ea typeface="Raleway"/>
                <a:cs typeface="Raleway"/>
                <a:sym typeface="Ralew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2" name="Google Shape;102;g13fa126f1fc_2_20"/>
          <p:cNvSpPr txBox="1">
            <a:spLocks noGrp="1"/>
          </p:cNvSpPr>
          <p:nvPr>
            <p:ph type="body" idx="1"/>
          </p:nvPr>
        </p:nvSpPr>
        <p:spPr>
          <a:xfrm>
            <a:off x="609600" y="1600202"/>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rgbClr val="595959"/>
              </a:buClr>
              <a:buSzPts val="2800"/>
              <a:buChar char="•"/>
              <a:defRPr sz="2800"/>
            </a:lvl1pPr>
            <a:lvl2pPr marL="914400" lvl="1" indent="-381000" algn="l">
              <a:lnSpc>
                <a:spcPct val="100000"/>
              </a:lnSpc>
              <a:spcBef>
                <a:spcPts val="480"/>
              </a:spcBef>
              <a:spcAft>
                <a:spcPts val="0"/>
              </a:spcAft>
              <a:buClr>
                <a:srgbClr val="595959"/>
              </a:buClr>
              <a:buSzPts val="2400"/>
              <a:buChar char="–"/>
              <a:defRPr sz="2400"/>
            </a:lvl2pPr>
            <a:lvl3pPr marL="1371600" lvl="2" indent="-355600" algn="l">
              <a:lnSpc>
                <a:spcPct val="100000"/>
              </a:lnSpc>
              <a:spcBef>
                <a:spcPts val="400"/>
              </a:spcBef>
              <a:spcAft>
                <a:spcPts val="0"/>
              </a:spcAft>
              <a:buClr>
                <a:srgbClr val="595959"/>
              </a:buClr>
              <a:buSzPts val="2000"/>
              <a:buChar char="•"/>
              <a:defRPr sz="2000"/>
            </a:lvl3pPr>
            <a:lvl4pPr marL="1828800" lvl="3" indent="-342900" algn="l">
              <a:lnSpc>
                <a:spcPct val="100000"/>
              </a:lnSpc>
              <a:spcBef>
                <a:spcPts val="360"/>
              </a:spcBef>
              <a:spcAft>
                <a:spcPts val="0"/>
              </a:spcAft>
              <a:buClr>
                <a:srgbClr val="595959"/>
              </a:buClr>
              <a:buSzPts val="1800"/>
              <a:buChar char="–"/>
              <a:defRPr sz="1800"/>
            </a:lvl4pPr>
            <a:lvl5pPr marL="2286000" lvl="4" indent="-342900" algn="l">
              <a:lnSpc>
                <a:spcPct val="100000"/>
              </a:lnSpc>
              <a:spcBef>
                <a:spcPts val="360"/>
              </a:spcBef>
              <a:spcAft>
                <a:spcPts val="0"/>
              </a:spcAft>
              <a:buClr>
                <a:srgbClr val="595959"/>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03" name="Google Shape;103;g13fa126f1fc_2_20"/>
          <p:cNvSpPr txBox="1">
            <a:spLocks noGrp="1"/>
          </p:cNvSpPr>
          <p:nvPr>
            <p:ph type="body" idx="2"/>
          </p:nvPr>
        </p:nvSpPr>
        <p:spPr>
          <a:xfrm>
            <a:off x="6197600" y="1600202"/>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rgbClr val="595959"/>
              </a:buClr>
              <a:buSzPts val="2800"/>
              <a:buChar char="•"/>
              <a:defRPr sz="2800"/>
            </a:lvl1pPr>
            <a:lvl2pPr marL="914400" lvl="1" indent="-381000" algn="l">
              <a:lnSpc>
                <a:spcPct val="100000"/>
              </a:lnSpc>
              <a:spcBef>
                <a:spcPts val="480"/>
              </a:spcBef>
              <a:spcAft>
                <a:spcPts val="0"/>
              </a:spcAft>
              <a:buClr>
                <a:srgbClr val="595959"/>
              </a:buClr>
              <a:buSzPts val="2400"/>
              <a:buChar char="–"/>
              <a:defRPr sz="2400"/>
            </a:lvl2pPr>
            <a:lvl3pPr marL="1371600" lvl="2" indent="-355600" algn="l">
              <a:lnSpc>
                <a:spcPct val="100000"/>
              </a:lnSpc>
              <a:spcBef>
                <a:spcPts val="400"/>
              </a:spcBef>
              <a:spcAft>
                <a:spcPts val="0"/>
              </a:spcAft>
              <a:buClr>
                <a:srgbClr val="595959"/>
              </a:buClr>
              <a:buSzPts val="2000"/>
              <a:buChar char="•"/>
              <a:defRPr sz="2000"/>
            </a:lvl3pPr>
            <a:lvl4pPr marL="1828800" lvl="3" indent="-342900" algn="l">
              <a:lnSpc>
                <a:spcPct val="100000"/>
              </a:lnSpc>
              <a:spcBef>
                <a:spcPts val="360"/>
              </a:spcBef>
              <a:spcAft>
                <a:spcPts val="0"/>
              </a:spcAft>
              <a:buClr>
                <a:srgbClr val="595959"/>
              </a:buClr>
              <a:buSzPts val="1800"/>
              <a:buChar char="–"/>
              <a:defRPr sz="1800"/>
            </a:lvl4pPr>
            <a:lvl5pPr marL="2286000" lvl="4" indent="-342900" algn="l">
              <a:lnSpc>
                <a:spcPct val="100000"/>
              </a:lnSpc>
              <a:spcBef>
                <a:spcPts val="360"/>
              </a:spcBef>
              <a:spcAft>
                <a:spcPts val="0"/>
              </a:spcAft>
              <a:buClr>
                <a:srgbClr val="595959"/>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04"/>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5"/>
        <p:cNvGrpSpPr/>
        <p:nvPr/>
      </p:nvGrpSpPr>
      <p:grpSpPr>
        <a:xfrm>
          <a:off x="0" y="0"/>
          <a:ext cx="0" cy="0"/>
          <a:chOff x="0" y="0"/>
          <a:chExt cx="0" cy="0"/>
        </a:xfrm>
      </p:grpSpPr>
      <p:sp>
        <p:nvSpPr>
          <p:cNvPr id="106" name="Google Shape;106;g13fa126f1fc_2_25" descr="Ds Template_Page_2.jpg"/>
          <p:cNvSpPr/>
          <p:nvPr/>
        </p:nvSpPr>
        <p:spPr>
          <a:xfrm>
            <a:off x="0" y="0"/>
            <a:ext cx="12192000" cy="990600"/>
          </a:xfrm>
          <a:prstGeom prst="rect">
            <a:avLst/>
          </a:prstGeom>
          <a:solidFill>
            <a:srgbClr val="EAF1DD">
              <a:alpha val="56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g13fa126f1fc_2_25"/>
          <p:cNvSpPr txBox="1"/>
          <p:nvPr/>
        </p:nvSpPr>
        <p:spPr>
          <a:xfrm>
            <a:off x="0" y="-1905000"/>
            <a:ext cx="12192000" cy="1754326"/>
          </a:xfrm>
          <a:prstGeom prst="rect">
            <a:avLst/>
          </a:prstGeom>
          <a:solidFill>
            <a:srgbClr val="EAF1DD">
              <a:alpha val="49411"/>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08"/>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9"/>
        <p:cNvGrpSpPr/>
        <p:nvPr/>
      </p:nvGrpSpPr>
      <p:grpSpPr>
        <a:xfrm>
          <a:off x="0" y="0"/>
          <a:ext cx="0" cy="0"/>
          <a:chOff x="0" y="0"/>
          <a:chExt cx="0" cy="0"/>
        </a:xfrm>
      </p:grpSpPr>
      <p:sp>
        <p:nvSpPr>
          <p:cNvPr id="110" name="Google Shape;110;g13fa126f1fc_2_29"/>
          <p:cNvSpPr txBox="1">
            <a:spLocks noGrp="1"/>
          </p:cNvSpPr>
          <p:nvPr>
            <p:ph type="title"/>
          </p:nvPr>
        </p:nvSpPr>
        <p:spPr>
          <a:xfrm>
            <a:off x="2438400" y="76200"/>
            <a:ext cx="9652000" cy="838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7F7F7F"/>
              </a:buClr>
              <a:buSzPts val="2000"/>
              <a:buFont typeface="Raleway"/>
              <a:buNone/>
              <a:defRPr sz="2000" b="0" i="0" u="none" strike="noStrike" cap="none">
                <a:solidFill>
                  <a:srgbClr val="7F7F7F"/>
                </a:solidFill>
                <a:latin typeface="Raleway"/>
                <a:ea typeface="Raleway"/>
                <a:cs typeface="Raleway"/>
                <a:sym typeface="Ralew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1" name="Google Shape;111;g13fa126f1fc_2_29"/>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rgbClr val="595959"/>
              </a:buClr>
              <a:buSzPts val="2400"/>
              <a:buNone/>
              <a:defRPr sz="2400" b="1"/>
            </a:lvl1pPr>
            <a:lvl2pPr marL="914400" lvl="1" indent="-228600" algn="l">
              <a:lnSpc>
                <a:spcPct val="100000"/>
              </a:lnSpc>
              <a:spcBef>
                <a:spcPts val="400"/>
              </a:spcBef>
              <a:spcAft>
                <a:spcPts val="0"/>
              </a:spcAft>
              <a:buClr>
                <a:srgbClr val="595959"/>
              </a:buClr>
              <a:buSzPts val="2000"/>
              <a:buNone/>
              <a:defRPr sz="2000" b="1"/>
            </a:lvl2pPr>
            <a:lvl3pPr marL="1371600" lvl="2" indent="-228600" algn="l">
              <a:lnSpc>
                <a:spcPct val="100000"/>
              </a:lnSpc>
              <a:spcBef>
                <a:spcPts val="360"/>
              </a:spcBef>
              <a:spcAft>
                <a:spcPts val="0"/>
              </a:spcAft>
              <a:buClr>
                <a:srgbClr val="595959"/>
              </a:buClr>
              <a:buSzPts val="1800"/>
              <a:buNone/>
              <a:defRPr sz="1800" b="1"/>
            </a:lvl3pPr>
            <a:lvl4pPr marL="1828800" lvl="3" indent="-228600" algn="l">
              <a:lnSpc>
                <a:spcPct val="100000"/>
              </a:lnSpc>
              <a:spcBef>
                <a:spcPts val="320"/>
              </a:spcBef>
              <a:spcAft>
                <a:spcPts val="0"/>
              </a:spcAft>
              <a:buClr>
                <a:srgbClr val="595959"/>
              </a:buClr>
              <a:buSzPts val="1600"/>
              <a:buNone/>
              <a:defRPr sz="1600" b="1"/>
            </a:lvl4pPr>
            <a:lvl5pPr marL="2286000" lvl="4" indent="-228600" algn="l">
              <a:lnSpc>
                <a:spcPct val="100000"/>
              </a:lnSpc>
              <a:spcBef>
                <a:spcPts val="320"/>
              </a:spcBef>
              <a:spcAft>
                <a:spcPts val="0"/>
              </a:spcAft>
              <a:buClr>
                <a:srgbClr val="595959"/>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12" name="Google Shape;112;g13fa126f1fc_2_29"/>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rgbClr val="595959"/>
              </a:buClr>
              <a:buSzPts val="2400"/>
              <a:buChar char="•"/>
              <a:defRPr sz="2400"/>
            </a:lvl1pPr>
            <a:lvl2pPr marL="914400" lvl="1" indent="-355600" algn="l">
              <a:lnSpc>
                <a:spcPct val="100000"/>
              </a:lnSpc>
              <a:spcBef>
                <a:spcPts val="400"/>
              </a:spcBef>
              <a:spcAft>
                <a:spcPts val="0"/>
              </a:spcAft>
              <a:buClr>
                <a:srgbClr val="595959"/>
              </a:buClr>
              <a:buSzPts val="2000"/>
              <a:buChar char="–"/>
              <a:defRPr sz="2000"/>
            </a:lvl2pPr>
            <a:lvl3pPr marL="1371600" lvl="2" indent="-342900" algn="l">
              <a:lnSpc>
                <a:spcPct val="100000"/>
              </a:lnSpc>
              <a:spcBef>
                <a:spcPts val="360"/>
              </a:spcBef>
              <a:spcAft>
                <a:spcPts val="0"/>
              </a:spcAft>
              <a:buClr>
                <a:srgbClr val="595959"/>
              </a:buClr>
              <a:buSzPts val="1800"/>
              <a:buChar char="•"/>
              <a:defRPr sz="1800"/>
            </a:lvl3pPr>
            <a:lvl4pPr marL="1828800" lvl="3" indent="-330200" algn="l">
              <a:lnSpc>
                <a:spcPct val="100000"/>
              </a:lnSpc>
              <a:spcBef>
                <a:spcPts val="320"/>
              </a:spcBef>
              <a:spcAft>
                <a:spcPts val="0"/>
              </a:spcAft>
              <a:buClr>
                <a:srgbClr val="595959"/>
              </a:buClr>
              <a:buSzPts val="1600"/>
              <a:buChar char="–"/>
              <a:defRPr sz="1600"/>
            </a:lvl4pPr>
            <a:lvl5pPr marL="2286000" lvl="4" indent="-330200" algn="l">
              <a:lnSpc>
                <a:spcPct val="100000"/>
              </a:lnSpc>
              <a:spcBef>
                <a:spcPts val="320"/>
              </a:spcBef>
              <a:spcAft>
                <a:spcPts val="0"/>
              </a:spcAft>
              <a:buClr>
                <a:srgbClr val="595959"/>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13" name="Google Shape;113;g13fa126f1fc_2_29"/>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rgbClr val="595959"/>
              </a:buClr>
              <a:buSzPts val="2400"/>
              <a:buNone/>
              <a:defRPr sz="2400" b="1"/>
            </a:lvl1pPr>
            <a:lvl2pPr marL="914400" lvl="1" indent="-228600" algn="l">
              <a:lnSpc>
                <a:spcPct val="100000"/>
              </a:lnSpc>
              <a:spcBef>
                <a:spcPts val="400"/>
              </a:spcBef>
              <a:spcAft>
                <a:spcPts val="0"/>
              </a:spcAft>
              <a:buClr>
                <a:srgbClr val="595959"/>
              </a:buClr>
              <a:buSzPts val="2000"/>
              <a:buNone/>
              <a:defRPr sz="2000" b="1"/>
            </a:lvl2pPr>
            <a:lvl3pPr marL="1371600" lvl="2" indent="-228600" algn="l">
              <a:lnSpc>
                <a:spcPct val="100000"/>
              </a:lnSpc>
              <a:spcBef>
                <a:spcPts val="360"/>
              </a:spcBef>
              <a:spcAft>
                <a:spcPts val="0"/>
              </a:spcAft>
              <a:buClr>
                <a:srgbClr val="595959"/>
              </a:buClr>
              <a:buSzPts val="1800"/>
              <a:buNone/>
              <a:defRPr sz="1800" b="1"/>
            </a:lvl3pPr>
            <a:lvl4pPr marL="1828800" lvl="3" indent="-228600" algn="l">
              <a:lnSpc>
                <a:spcPct val="100000"/>
              </a:lnSpc>
              <a:spcBef>
                <a:spcPts val="320"/>
              </a:spcBef>
              <a:spcAft>
                <a:spcPts val="0"/>
              </a:spcAft>
              <a:buClr>
                <a:srgbClr val="595959"/>
              </a:buClr>
              <a:buSzPts val="1600"/>
              <a:buNone/>
              <a:defRPr sz="1600" b="1"/>
            </a:lvl4pPr>
            <a:lvl5pPr marL="2286000" lvl="4" indent="-228600" algn="l">
              <a:lnSpc>
                <a:spcPct val="100000"/>
              </a:lnSpc>
              <a:spcBef>
                <a:spcPts val="320"/>
              </a:spcBef>
              <a:spcAft>
                <a:spcPts val="0"/>
              </a:spcAft>
              <a:buClr>
                <a:srgbClr val="595959"/>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14" name="Google Shape;114;g13fa126f1fc_2_29"/>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rgbClr val="595959"/>
              </a:buClr>
              <a:buSzPts val="2400"/>
              <a:buChar char="•"/>
              <a:defRPr sz="2400"/>
            </a:lvl1pPr>
            <a:lvl2pPr marL="914400" lvl="1" indent="-355600" algn="l">
              <a:lnSpc>
                <a:spcPct val="100000"/>
              </a:lnSpc>
              <a:spcBef>
                <a:spcPts val="400"/>
              </a:spcBef>
              <a:spcAft>
                <a:spcPts val="0"/>
              </a:spcAft>
              <a:buClr>
                <a:srgbClr val="595959"/>
              </a:buClr>
              <a:buSzPts val="2000"/>
              <a:buChar char="–"/>
              <a:defRPr sz="2000"/>
            </a:lvl2pPr>
            <a:lvl3pPr marL="1371600" lvl="2" indent="-342900" algn="l">
              <a:lnSpc>
                <a:spcPct val="100000"/>
              </a:lnSpc>
              <a:spcBef>
                <a:spcPts val="360"/>
              </a:spcBef>
              <a:spcAft>
                <a:spcPts val="0"/>
              </a:spcAft>
              <a:buClr>
                <a:srgbClr val="595959"/>
              </a:buClr>
              <a:buSzPts val="1800"/>
              <a:buChar char="•"/>
              <a:defRPr sz="1800"/>
            </a:lvl3pPr>
            <a:lvl4pPr marL="1828800" lvl="3" indent="-330200" algn="l">
              <a:lnSpc>
                <a:spcPct val="100000"/>
              </a:lnSpc>
              <a:spcBef>
                <a:spcPts val="320"/>
              </a:spcBef>
              <a:spcAft>
                <a:spcPts val="0"/>
              </a:spcAft>
              <a:buClr>
                <a:srgbClr val="595959"/>
              </a:buClr>
              <a:buSzPts val="1600"/>
              <a:buChar char="–"/>
              <a:defRPr sz="1600"/>
            </a:lvl4pPr>
            <a:lvl5pPr marL="2286000" lvl="4" indent="-330200" algn="l">
              <a:lnSpc>
                <a:spcPct val="100000"/>
              </a:lnSpc>
              <a:spcBef>
                <a:spcPts val="320"/>
              </a:spcBef>
              <a:spcAft>
                <a:spcPts val="0"/>
              </a:spcAft>
              <a:buClr>
                <a:srgbClr val="595959"/>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5"/>
        <p:cNvGrpSpPr/>
        <p:nvPr/>
      </p:nvGrpSpPr>
      <p:grpSpPr>
        <a:xfrm>
          <a:off x="0" y="0"/>
          <a:ext cx="0" cy="0"/>
          <a:chOff x="0" y="0"/>
          <a:chExt cx="0" cy="0"/>
        </a:xfrm>
      </p:grpSpPr>
      <p:sp>
        <p:nvSpPr>
          <p:cNvPr id="116" name="Google Shape;116;g13fa126f1fc_2_35"/>
          <p:cNvSpPr txBox="1">
            <a:spLocks noGrp="1"/>
          </p:cNvSpPr>
          <p:nvPr>
            <p:ph type="title"/>
          </p:nvPr>
        </p:nvSpPr>
        <p:spPr>
          <a:xfrm>
            <a:off x="2438400" y="76200"/>
            <a:ext cx="9652000" cy="838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7F7F7F"/>
              </a:buClr>
              <a:buSzPts val="2000"/>
              <a:buFont typeface="Raleway"/>
              <a:buNone/>
              <a:defRPr sz="2000" b="0" i="0" u="none" strike="noStrike" cap="none">
                <a:solidFill>
                  <a:srgbClr val="7F7F7F"/>
                </a:solidFill>
                <a:latin typeface="Raleway"/>
                <a:ea typeface="Raleway"/>
                <a:cs typeface="Raleway"/>
                <a:sym typeface="Ralew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7"/>
        <p:cNvGrpSpPr/>
        <p:nvPr/>
      </p:nvGrpSpPr>
      <p:grpSpPr>
        <a:xfrm>
          <a:off x="0" y="0"/>
          <a:ext cx="0" cy="0"/>
          <a:chOff x="0" y="0"/>
          <a:chExt cx="0" cy="0"/>
        </a:xfrm>
      </p:grpSpPr>
      <p:sp>
        <p:nvSpPr>
          <p:cNvPr id="118" name="Google Shape;118;g13fa126f1fc_2_37"/>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7F7F7F"/>
              </a:buClr>
              <a:buSzPts val="2000"/>
              <a:buFont typeface="Raleway"/>
              <a:buNone/>
              <a:defRPr sz="2000" b="1" i="0" u="none" strike="noStrike" cap="none">
                <a:solidFill>
                  <a:srgbClr val="7F7F7F"/>
                </a:solidFill>
                <a:latin typeface="Raleway"/>
                <a:ea typeface="Raleway"/>
                <a:cs typeface="Raleway"/>
                <a:sym typeface="Ralew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9" name="Google Shape;119;g13fa126f1fc_2_37"/>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rgbClr val="595959"/>
              </a:buClr>
              <a:buSzPts val="3200"/>
              <a:buChar char="•"/>
              <a:defRPr sz="3200"/>
            </a:lvl1pPr>
            <a:lvl2pPr marL="914400" lvl="1" indent="-406400" algn="l">
              <a:lnSpc>
                <a:spcPct val="100000"/>
              </a:lnSpc>
              <a:spcBef>
                <a:spcPts val="560"/>
              </a:spcBef>
              <a:spcAft>
                <a:spcPts val="0"/>
              </a:spcAft>
              <a:buClr>
                <a:srgbClr val="595959"/>
              </a:buClr>
              <a:buSzPts val="2800"/>
              <a:buChar char="–"/>
              <a:defRPr sz="2800"/>
            </a:lvl2pPr>
            <a:lvl3pPr marL="1371600" lvl="2" indent="-381000" algn="l">
              <a:lnSpc>
                <a:spcPct val="100000"/>
              </a:lnSpc>
              <a:spcBef>
                <a:spcPts val="480"/>
              </a:spcBef>
              <a:spcAft>
                <a:spcPts val="0"/>
              </a:spcAft>
              <a:buClr>
                <a:srgbClr val="595959"/>
              </a:buClr>
              <a:buSzPts val="2400"/>
              <a:buChar char="•"/>
              <a:defRPr sz="2400"/>
            </a:lvl3pPr>
            <a:lvl4pPr marL="1828800" lvl="3" indent="-355600" algn="l">
              <a:lnSpc>
                <a:spcPct val="100000"/>
              </a:lnSpc>
              <a:spcBef>
                <a:spcPts val="400"/>
              </a:spcBef>
              <a:spcAft>
                <a:spcPts val="0"/>
              </a:spcAft>
              <a:buClr>
                <a:srgbClr val="595959"/>
              </a:buClr>
              <a:buSzPts val="2000"/>
              <a:buChar char="–"/>
              <a:defRPr sz="2000"/>
            </a:lvl4pPr>
            <a:lvl5pPr marL="2286000" lvl="4" indent="-355600" algn="l">
              <a:lnSpc>
                <a:spcPct val="100000"/>
              </a:lnSpc>
              <a:spcBef>
                <a:spcPts val="400"/>
              </a:spcBef>
              <a:spcAft>
                <a:spcPts val="0"/>
              </a:spcAft>
              <a:buClr>
                <a:srgbClr val="595959"/>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20" name="Google Shape;120;g13fa126f1fc_2_37"/>
          <p:cNvSpPr txBox="1">
            <a:spLocks noGrp="1"/>
          </p:cNvSpPr>
          <p:nvPr>
            <p:ph type="body" idx="2"/>
          </p:nvPr>
        </p:nvSpPr>
        <p:spPr>
          <a:xfrm>
            <a:off x="609601" y="1435102"/>
            <a:ext cx="4011084"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rgbClr val="595959"/>
              </a:buClr>
              <a:buSzPts val="1400"/>
              <a:buNone/>
              <a:defRPr sz="1400"/>
            </a:lvl1pPr>
            <a:lvl2pPr marL="914400" lvl="1" indent="-228600" algn="l">
              <a:lnSpc>
                <a:spcPct val="100000"/>
              </a:lnSpc>
              <a:spcBef>
                <a:spcPts val="240"/>
              </a:spcBef>
              <a:spcAft>
                <a:spcPts val="0"/>
              </a:spcAft>
              <a:buClr>
                <a:srgbClr val="595959"/>
              </a:buClr>
              <a:buSzPts val="1200"/>
              <a:buNone/>
              <a:defRPr sz="1200"/>
            </a:lvl2pPr>
            <a:lvl3pPr marL="1371600" lvl="2" indent="-228600" algn="l">
              <a:lnSpc>
                <a:spcPct val="100000"/>
              </a:lnSpc>
              <a:spcBef>
                <a:spcPts val="200"/>
              </a:spcBef>
              <a:spcAft>
                <a:spcPts val="0"/>
              </a:spcAft>
              <a:buClr>
                <a:srgbClr val="595959"/>
              </a:buClr>
              <a:buSzPts val="1000"/>
              <a:buNone/>
              <a:defRPr sz="1000"/>
            </a:lvl3pPr>
            <a:lvl4pPr marL="1828800" lvl="3" indent="-228600" algn="l">
              <a:lnSpc>
                <a:spcPct val="100000"/>
              </a:lnSpc>
              <a:spcBef>
                <a:spcPts val="180"/>
              </a:spcBef>
              <a:spcAft>
                <a:spcPts val="0"/>
              </a:spcAft>
              <a:buClr>
                <a:srgbClr val="595959"/>
              </a:buClr>
              <a:buSzPts val="900"/>
              <a:buNone/>
              <a:defRPr sz="900"/>
            </a:lvl4pPr>
            <a:lvl5pPr marL="2286000" lvl="4" indent="-228600" algn="l">
              <a:lnSpc>
                <a:spcPct val="100000"/>
              </a:lnSpc>
              <a:spcBef>
                <a:spcPts val="180"/>
              </a:spcBef>
              <a:spcAft>
                <a:spcPts val="0"/>
              </a:spcAft>
              <a:buClr>
                <a:srgbClr val="595959"/>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1"/>
        <p:cNvGrpSpPr/>
        <p:nvPr/>
      </p:nvGrpSpPr>
      <p:grpSpPr>
        <a:xfrm>
          <a:off x="0" y="0"/>
          <a:ext cx="0" cy="0"/>
          <a:chOff x="0" y="0"/>
          <a:chExt cx="0" cy="0"/>
        </a:xfrm>
      </p:grpSpPr>
      <p:sp>
        <p:nvSpPr>
          <p:cNvPr id="122" name="Google Shape;122;g13fa126f1fc_2_41"/>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7F7F7F"/>
              </a:buClr>
              <a:buSzPts val="2000"/>
              <a:buFont typeface="Raleway"/>
              <a:buNone/>
              <a:defRPr sz="2000" b="1" i="0" u="none" strike="noStrike" cap="none">
                <a:solidFill>
                  <a:srgbClr val="7F7F7F"/>
                </a:solidFill>
                <a:latin typeface="Raleway"/>
                <a:ea typeface="Raleway"/>
                <a:cs typeface="Raleway"/>
                <a:sym typeface="Ralew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3" name="Google Shape;123;g13fa126f1fc_2_41"/>
          <p:cNvSpPr>
            <a:spLocks noGrp="1"/>
          </p:cNvSpPr>
          <p:nvPr>
            <p:ph type="pic" idx="2"/>
          </p:nvPr>
        </p:nvSpPr>
        <p:spPr>
          <a:xfrm>
            <a:off x="2389717" y="612775"/>
            <a:ext cx="7315200" cy="4114800"/>
          </a:xfrm>
          <a:prstGeom prst="rect">
            <a:avLst/>
          </a:prstGeom>
          <a:noFill/>
          <a:ln>
            <a:noFill/>
          </a:ln>
        </p:spPr>
      </p:sp>
      <p:sp>
        <p:nvSpPr>
          <p:cNvPr id="124" name="Google Shape;124;g13fa126f1fc_2_41"/>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rgbClr val="595959"/>
              </a:buClr>
              <a:buSzPts val="1400"/>
              <a:buNone/>
              <a:defRPr sz="1400"/>
            </a:lvl1pPr>
            <a:lvl2pPr marL="914400" lvl="1" indent="-228600" algn="l">
              <a:lnSpc>
                <a:spcPct val="100000"/>
              </a:lnSpc>
              <a:spcBef>
                <a:spcPts val="240"/>
              </a:spcBef>
              <a:spcAft>
                <a:spcPts val="0"/>
              </a:spcAft>
              <a:buClr>
                <a:srgbClr val="595959"/>
              </a:buClr>
              <a:buSzPts val="1200"/>
              <a:buNone/>
              <a:defRPr sz="1200"/>
            </a:lvl2pPr>
            <a:lvl3pPr marL="1371600" lvl="2" indent="-228600" algn="l">
              <a:lnSpc>
                <a:spcPct val="100000"/>
              </a:lnSpc>
              <a:spcBef>
                <a:spcPts val="200"/>
              </a:spcBef>
              <a:spcAft>
                <a:spcPts val="0"/>
              </a:spcAft>
              <a:buClr>
                <a:srgbClr val="595959"/>
              </a:buClr>
              <a:buSzPts val="1000"/>
              <a:buNone/>
              <a:defRPr sz="1000"/>
            </a:lvl3pPr>
            <a:lvl4pPr marL="1828800" lvl="3" indent="-228600" algn="l">
              <a:lnSpc>
                <a:spcPct val="100000"/>
              </a:lnSpc>
              <a:spcBef>
                <a:spcPts val="180"/>
              </a:spcBef>
              <a:spcAft>
                <a:spcPts val="0"/>
              </a:spcAft>
              <a:buClr>
                <a:srgbClr val="595959"/>
              </a:buClr>
              <a:buSzPts val="900"/>
              <a:buNone/>
              <a:defRPr sz="900"/>
            </a:lvl4pPr>
            <a:lvl5pPr marL="2286000" lvl="4" indent="-228600" algn="l">
              <a:lnSpc>
                <a:spcPct val="100000"/>
              </a:lnSpc>
              <a:spcBef>
                <a:spcPts val="180"/>
              </a:spcBef>
              <a:spcAft>
                <a:spcPts val="0"/>
              </a:spcAft>
              <a:buClr>
                <a:srgbClr val="595959"/>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5"/>
        <p:cNvGrpSpPr/>
        <p:nvPr/>
      </p:nvGrpSpPr>
      <p:grpSpPr>
        <a:xfrm>
          <a:off x="0" y="0"/>
          <a:ext cx="0" cy="0"/>
          <a:chOff x="0" y="0"/>
          <a:chExt cx="0" cy="0"/>
        </a:xfrm>
      </p:grpSpPr>
      <p:sp>
        <p:nvSpPr>
          <p:cNvPr id="126" name="Google Shape;126;g13fa126f1fc_2_45"/>
          <p:cNvSpPr txBox="1">
            <a:spLocks noGrp="1"/>
          </p:cNvSpPr>
          <p:nvPr>
            <p:ph type="title"/>
          </p:nvPr>
        </p:nvSpPr>
        <p:spPr>
          <a:xfrm>
            <a:off x="2438400" y="76200"/>
            <a:ext cx="9652000" cy="838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7F7F7F"/>
              </a:buClr>
              <a:buSzPts val="2000"/>
              <a:buFont typeface="Raleway"/>
              <a:buNone/>
              <a:defRPr sz="2000" b="0" i="0" u="none" strike="noStrike" cap="none">
                <a:solidFill>
                  <a:srgbClr val="7F7F7F"/>
                </a:solidFill>
                <a:latin typeface="Raleway"/>
                <a:ea typeface="Raleway"/>
                <a:cs typeface="Raleway"/>
                <a:sym typeface="Ralew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7" name="Google Shape;127;g13fa126f1fc_2_45"/>
          <p:cNvSpPr txBox="1">
            <a:spLocks noGrp="1"/>
          </p:cNvSpPr>
          <p:nvPr>
            <p:ph type="body" idx="1"/>
          </p:nvPr>
        </p:nvSpPr>
        <p:spPr>
          <a:xfrm rot="5400000">
            <a:off x="3543300" y="-2019300"/>
            <a:ext cx="5105400" cy="11582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595959"/>
              </a:buClr>
              <a:buSzPts val="1800"/>
              <a:buChar char="•"/>
              <a:defRPr/>
            </a:lvl1pPr>
            <a:lvl2pPr marL="914400" lvl="1" indent="-342900" algn="l">
              <a:lnSpc>
                <a:spcPct val="100000"/>
              </a:lnSpc>
              <a:spcBef>
                <a:spcPts val="360"/>
              </a:spcBef>
              <a:spcAft>
                <a:spcPts val="0"/>
              </a:spcAft>
              <a:buClr>
                <a:srgbClr val="595959"/>
              </a:buClr>
              <a:buSzPts val="1800"/>
              <a:buChar char="–"/>
              <a:defRPr/>
            </a:lvl2pPr>
            <a:lvl3pPr marL="1371600" lvl="2" indent="-342900" algn="l">
              <a:lnSpc>
                <a:spcPct val="100000"/>
              </a:lnSpc>
              <a:spcBef>
                <a:spcPts val="360"/>
              </a:spcBef>
              <a:spcAft>
                <a:spcPts val="0"/>
              </a:spcAft>
              <a:buClr>
                <a:srgbClr val="595959"/>
              </a:buClr>
              <a:buSzPts val="1800"/>
              <a:buChar char="•"/>
              <a:defRPr/>
            </a:lvl3pPr>
            <a:lvl4pPr marL="1828800" lvl="3" indent="-342900" algn="l">
              <a:lnSpc>
                <a:spcPct val="100000"/>
              </a:lnSpc>
              <a:spcBef>
                <a:spcPts val="360"/>
              </a:spcBef>
              <a:spcAft>
                <a:spcPts val="0"/>
              </a:spcAft>
              <a:buClr>
                <a:srgbClr val="595959"/>
              </a:buClr>
              <a:buSzPts val="1800"/>
              <a:buChar char="–"/>
              <a:defRPr/>
            </a:lvl4pPr>
            <a:lvl5pPr marL="2286000" lvl="4" indent="-342900" algn="l">
              <a:lnSpc>
                <a:spcPct val="100000"/>
              </a:lnSpc>
              <a:spcBef>
                <a:spcPts val="360"/>
              </a:spcBef>
              <a:spcAft>
                <a:spcPts val="0"/>
              </a:spcAft>
              <a:buClr>
                <a:srgbClr val="595959"/>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8"/>
        <p:cNvGrpSpPr/>
        <p:nvPr/>
      </p:nvGrpSpPr>
      <p:grpSpPr>
        <a:xfrm>
          <a:off x="0" y="0"/>
          <a:ext cx="0" cy="0"/>
          <a:chOff x="0" y="0"/>
          <a:chExt cx="0" cy="0"/>
        </a:xfrm>
      </p:grpSpPr>
      <p:sp>
        <p:nvSpPr>
          <p:cNvPr id="129" name="Google Shape;129;g13fa126f1fc_2_48"/>
          <p:cNvSpPr txBox="1">
            <a:spLocks noGrp="1"/>
          </p:cNvSpPr>
          <p:nvPr>
            <p:ph type="title"/>
          </p:nvPr>
        </p:nvSpPr>
        <p:spPr>
          <a:xfrm rot="5400000">
            <a:off x="7285037" y="1828802"/>
            <a:ext cx="5851525" cy="2743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7F7F7F"/>
              </a:buClr>
              <a:buSzPts val="2000"/>
              <a:buFont typeface="Raleway"/>
              <a:buNone/>
              <a:defRPr sz="2000" b="0" i="0" u="none" strike="noStrike" cap="none">
                <a:solidFill>
                  <a:srgbClr val="7F7F7F"/>
                </a:solidFill>
                <a:latin typeface="Raleway"/>
                <a:ea typeface="Raleway"/>
                <a:cs typeface="Raleway"/>
                <a:sym typeface="Ralew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0" name="Google Shape;130;g13fa126f1fc_2_48"/>
          <p:cNvSpPr txBox="1">
            <a:spLocks noGrp="1"/>
          </p:cNvSpPr>
          <p:nvPr>
            <p:ph type="body" idx="1"/>
          </p:nvPr>
        </p:nvSpPr>
        <p:spPr>
          <a:xfrm rot="5400000">
            <a:off x="1697038" y="-812797"/>
            <a:ext cx="5851525" cy="8026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595959"/>
              </a:buClr>
              <a:buSzPts val="1800"/>
              <a:buChar char="•"/>
              <a:defRPr/>
            </a:lvl1pPr>
            <a:lvl2pPr marL="914400" lvl="1" indent="-342900" algn="l">
              <a:lnSpc>
                <a:spcPct val="100000"/>
              </a:lnSpc>
              <a:spcBef>
                <a:spcPts val="360"/>
              </a:spcBef>
              <a:spcAft>
                <a:spcPts val="0"/>
              </a:spcAft>
              <a:buClr>
                <a:srgbClr val="595959"/>
              </a:buClr>
              <a:buSzPts val="1800"/>
              <a:buChar char="–"/>
              <a:defRPr/>
            </a:lvl2pPr>
            <a:lvl3pPr marL="1371600" lvl="2" indent="-342900" algn="l">
              <a:lnSpc>
                <a:spcPct val="100000"/>
              </a:lnSpc>
              <a:spcBef>
                <a:spcPts val="360"/>
              </a:spcBef>
              <a:spcAft>
                <a:spcPts val="0"/>
              </a:spcAft>
              <a:buClr>
                <a:srgbClr val="595959"/>
              </a:buClr>
              <a:buSzPts val="1800"/>
              <a:buChar char="•"/>
              <a:defRPr/>
            </a:lvl3pPr>
            <a:lvl4pPr marL="1828800" lvl="3" indent="-342900" algn="l">
              <a:lnSpc>
                <a:spcPct val="100000"/>
              </a:lnSpc>
              <a:spcBef>
                <a:spcPts val="360"/>
              </a:spcBef>
              <a:spcAft>
                <a:spcPts val="0"/>
              </a:spcAft>
              <a:buClr>
                <a:srgbClr val="595959"/>
              </a:buClr>
              <a:buSzPts val="1800"/>
              <a:buChar char="–"/>
              <a:defRPr/>
            </a:lvl4pPr>
            <a:lvl5pPr marL="2286000" lvl="4" indent="-342900" algn="l">
              <a:lnSpc>
                <a:spcPct val="100000"/>
              </a:lnSpc>
              <a:spcBef>
                <a:spcPts val="360"/>
              </a:spcBef>
              <a:spcAft>
                <a:spcPts val="0"/>
              </a:spcAft>
              <a:buClr>
                <a:srgbClr val="595959"/>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31"/>
        <p:cNvGrpSpPr/>
        <p:nvPr/>
      </p:nvGrpSpPr>
      <p:grpSpPr>
        <a:xfrm>
          <a:off x="0" y="0"/>
          <a:ext cx="0" cy="0"/>
          <a:chOff x="0" y="0"/>
          <a:chExt cx="0" cy="0"/>
        </a:xfrm>
      </p:grpSpPr>
      <p:sp>
        <p:nvSpPr>
          <p:cNvPr id="132" name="Google Shape;132;g13fa126f1fc_2_51"/>
          <p:cNvSpPr txBox="1">
            <a:spLocks noGrp="1"/>
          </p:cNvSpPr>
          <p:nvPr>
            <p:ph type="title"/>
          </p:nvPr>
        </p:nvSpPr>
        <p:spPr>
          <a:xfrm>
            <a:off x="2438400" y="76200"/>
            <a:ext cx="9652000" cy="838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7F7F7F"/>
              </a:buClr>
              <a:buSzPts val="2000"/>
              <a:buFont typeface="Raleway"/>
              <a:buNone/>
              <a:defRPr sz="2000" b="0" i="0" u="none" strike="noStrike" cap="none">
                <a:solidFill>
                  <a:srgbClr val="7F7F7F"/>
                </a:solidFill>
                <a:latin typeface="Raleway"/>
                <a:ea typeface="Raleway"/>
                <a:cs typeface="Raleway"/>
                <a:sym typeface="Ralew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33"/>
        <p:cNvGrpSpPr/>
        <p:nvPr/>
      </p:nvGrpSpPr>
      <p:grpSpPr>
        <a:xfrm>
          <a:off x="0" y="0"/>
          <a:ext cx="0" cy="0"/>
          <a:chOff x="0" y="0"/>
          <a:chExt cx="0" cy="0"/>
        </a:xfrm>
      </p:grpSpPr>
      <p:sp>
        <p:nvSpPr>
          <p:cNvPr id="134" name="Google Shape;134;g13fa126f1fc_2_53" descr="Ds Template_Page_2.jpg"/>
          <p:cNvSpPr/>
          <p:nvPr/>
        </p:nvSpPr>
        <p:spPr>
          <a:xfrm>
            <a:off x="0" y="0"/>
            <a:ext cx="12192000" cy="990600"/>
          </a:xfrm>
          <a:prstGeom prst="rect">
            <a:avLst/>
          </a:prstGeom>
          <a:solidFill>
            <a:srgbClr val="EAF1DD">
              <a:alpha val="56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g13fa126f1fc_2_53"/>
          <p:cNvSpPr txBox="1"/>
          <p:nvPr/>
        </p:nvSpPr>
        <p:spPr>
          <a:xfrm>
            <a:off x="0" y="-1905000"/>
            <a:ext cx="12192000" cy="1754326"/>
          </a:xfrm>
          <a:prstGeom prst="rect">
            <a:avLst/>
          </a:prstGeom>
          <a:solidFill>
            <a:srgbClr val="EAF1DD">
              <a:alpha val="49411"/>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36"/>
        <p:cNvGrpSpPr/>
        <p:nvPr/>
      </p:nvGrpSpPr>
      <p:grpSpPr>
        <a:xfrm>
          <a:off x="0" y="0"/>
          <a:ext cx="0" cy="0"/>
          <a:chOff x="0" y="0"/>
          <a:chExt cx="0" cy="0"/>
        </a:xfrm>
      </p:grpSpPr>
      <p:sp>
        <p:nvSpPr>
          <p:cNvPr id="137" name="Google Shape;137;g13fa126f1fc_2_56"/>
          <p:cNvSpPr txBox="1">
            <a:spLocks noGrp="1"/>
          </p:cNvSpPr>
          <p:nvPr>
            <p:ph type="title"/>
          </p:nvPr>
        </p:nvSpPr>
        <p:spPr>
          <a:xfrm>
            <a:off x="2438400" y="76200"/>
            <a:ext cx="9652000" cy="838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7F7F7F"/>
              </a:buClr>
              <a:buSzPts val="2000"/>
              <a:buFont typeface="Raleway"/>
              <a:buNone/>
              <a:defRPr sz="2000" b="0" i="0" u="none" strike="noStrike" cap="none">
                <a:solidFill>
                  <a:srgbClr val="7F7F7F"/>
                </a:solidFill>
                <a:latin typeface="Raleway"/>
                <a:ea typeface="Raleway"/>
                <a:cs typeface="Raleway"/>
                <a:sym typeface="Ralew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38"/>
        <p:cNvGrpSpPr/>
        <p:nvPr/>
      </p:nvGrpSpPr>
      <p:grpSpPr>
        <a:xfrm>
          <a:off x="0" y="0"/>
          <a:ext cx="0" cy="0"/>
          <a:chOff x="0" y="0"/>
          <a:chExt cx="0" cy="0"/>
        </a:xfrm>
      </p:grpSpPr>
      <p:sp>
        <p:nvSpPr>
          <p:cNvPr id="139" name="Google Shape;139;g13fa126f1fc_2_58" descr="Ds Template_Page_2.jpg"/>
          <p:cNvSpPr/>
          <p:nvPr/>
        </p:nvSpPr>
        <p:spPr>
          <a:xfrm>
            <a:off x="0" y="0"/>
            <a:ext cx="12192000" cy="990600"/>
          </a:xfrm>
          <a:prstGeom prst="rect">
            <a:avLst/>
          </a:prstGeom>
          <a:solidFill>
            <a:srgbClr val="EAF1DD">
              <a:alpha val="56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g13fa126f1fc_2_58"/>
          <p:cNvSpPr txBox="1"/>
          <p:nvPr/>
        </p:nvSpPr>
        <p:spPr>
          <a:xfrm>
            <a:off x="0" y="-1905000"/>
            <a:ext cx="12192000" cy="1754326"/>
          </a:xfrm>
          <a:prstGeom prst="rect">
            <a:avLst/>
          </a:prstGeom>
          <a:solidFill>
            <a:srgbClr val="EAF1DD">
              <a:alpha val="49411"/>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41"/>
        <p:cNvGrpSpPr/>
        <p:nvPr/>
      </p:nvGrpSpPr>
      <p:grpSpPr>
        <a:xfrm>
          <a:off x="0" y="0"/>
          <a:ext cx="0" cy="0"/>
          <a:chOff x="0" y="0"/>
          <a:chExt cx="0" cy="0"/>
        </a:xfrm>
      </p:grpSpPr>
      <p:sp>
        <p:nvSpPr>
          <p:cNvPr id="142" name="Google Shape;142;g13fa126f1fc_2_61"/>
          <p:cNvSpPr txBox="1">
            <a:spLocks noGrp="1"/>
          </p:cNvSpPr>
          <p:nvPr>
            <p:ph type="title"/>
          </p:nvPr>
        </p:nvSpPr>
        <p:spPr>
          <a:xfrm>
            <a:off x="2438400" y="76200"/>
            <a:ext cx="9652000" cy="838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7F7F7F"/>
              </a:buClr>
              <a:buSzPts val="2000"/>
              <a:buFont typeface="Raleway"/>
              <a:buNone/>
              <a:defRPr sz="2000" b="0" i="0" u="none" strike="noStrike" cap="none">
                <a:solidFill>
                  <a:srgbClr val="7F7F7F"/>
                </a:solidFill>
                <a:latin typeface="Raleway"/>
                <a:ea typeface="Raleway"/>
                <a:cs typeface="Raleway"/>
                <a:sym typeface="Ralew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43"/>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44"/>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1"/>
        <p:cNvGrpSpPr/>
        <p:nvPr/>
      </p:nvGrpSpPr>
      <p:grpSpPr>
        <a:xfrm>
          <a:off x="0" y="0"/>
          <a:ext cx="0" cy="0"/>
          <a:chOff x="0" y="0"/>
          <a:chExt cx="0" cy="0"/>
        </a:xfrm>
      </p:grpSpPr>
      <p:sp>
        <p:nvSpPr>
          <p:cNvPr id="152" name="Google Shape;152;g1323a14848b_1_98"/>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g1323a14848b_1_9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4" name="Google Shape;154;g1323a14848b_1_9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g1323a14848b_1_9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g1323a14848b_1_9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7"/>
        <p:cNvGrpSpPr/>
        <p:nvPr/>
      </p:nvGrpSpPr>
      <p:grpSpPr>
        <a:xfrm>
          <a:off x="0" y="0"/>
          <a:ext cx="0" cy="0"/>
          <a:chOff x="0" y="0"/>
          <a:chExt cx="0" cy="0"/>
        </a:xfrm>
      </p:grpSpPr>
      <p:sp>
        <p:nvSpPr>
          <p:cNvPr id="158" name="Google Shape;158;g1323a14848b_1_9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g1323a14848b_1_9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g1323a14848b_1_9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1"/>
        <p:cNvGrpSpPr/>
        <p:nvPr/>
      </p:nvGrpSpPr>
      <p:grpSpPr>
        <a:xfrm>
          <a:off x="0" y="0"/>
          <a:ext cx="0" cy="0"/>
          <a:chOff x="0" y="0"/>
          <a:chExt cx="0" cy="0"/>
        </a:xfrm>
      </p:grpSpPr>
      <p:sp>
        <p:nvSpPr>
          <p:cNvPr id="162" name="Google Shape;162;g1323a14848b_1_104"/>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g1323a14848b_1_10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g1323a14848b_1_10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 name="Google Shape;165;g1323a14848b_1_10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g1323a14848b_1_10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7"/>
        <p:cNvGrpSpPr/>
        <p:nvPr/>
      </p:nvGrpSpPr>
      <p:grpSpPr>
        <a:xfrm>
          <a:off x="0" y="0"/>
          <a:ext cx="0" cy="0"/>
          <a:chOff x="0" y="0"/>
          <a:chExt cx="0" cy="0"/>
        </a:xfrm>
      </p:grpSpPr>
      <p:sp>
        <p:nvSpPr>
          <p:cNvPr id="168" name="Google Shape;168;g1323a14848b_1_110"/>
          <p:cNvSpPr txBox="1">
            <a:spLocks noGrp="1"/>
          </p:cNvSpPr>
          <p:nvPr>
            <p:ph type="title"/>
          </p:nvPr>
        </p:nvSpPr>
        <p:spPr>
          <a:xfrm>
            <a:off x="831851" y="1709739"/>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g1323a14848b_1_110"/>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70" name="Google Shape;170;g1323a14848b_1_11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g1323a14848b_1_11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g1323a14848b_1_11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3"/>
        <p:cNvGrpSpPr/>
        <p:nvPr/>
      </p:nvGrpSpPr>
      <p:grpSpPr>
        <a:xfrm>
          <a:off x="0" y="0"/>
          <a:ext cx="0" cy="0"/>
          <a:chOff x="0" y="0"/>
          <a:chExt cx="0" cy="0"/>
        </a:xfrm>
      </p:grpSpPr>
      <p:sp>
        <p:nvSpPr>
          <p:cNvPr id="174" name="Google Shape;174;g1323a14848b_1_116"/>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g1323a14848b_1_1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g1323a14848b_1_1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 name="Google Shape;177;g1323a14848b_1_11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g1323a14848b_1_11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g1323a14848b_1_11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0"/>
        <p:cNvGrpSpPr/>
        <p:nvPr/>
      </p:nvGrpSpPr>
      <p:grpSpPr>
        <a:xfrm>
          <a:off x="0" y="0"/>
          <a:ext cx="0" cy="0"/>
          <a:chOff x="0" y="0"/>
          <a:chExt cx="0" cy="0"/>
        </a:xfrm>
      </p:grpSpPr>
      <p:sp>
        <p:nvSpPr>
          <p:cNvPr id="181" name="Google Shape;181;g1323a14848b_1_123"/>
          <p:cNvSpPr txBox="1">
            <a:spLocks noGrp="1"/>
          </p:cNvSpPr>
          <p:nvPr>
            <p:ph type="title"/>
          </p:nvPr>
        </p:nvSpPr>
        <p:spPr>
          <a:xfrm>
            <a:off x="839788"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g1323a14848b_1_12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3" name="Google Shape;183;g1323a14848b_1_12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4" name="Google Shape;184;g1323a14848b_1_1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5" name="Google Shape;185;g1323a14848b_1_1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 name="Google Shape;186;g1323a14848b_1_12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g1323a14848b_1_12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g1323a14848b_1_12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9"/>
        <p:cNvGrpSpPr/>
        <p:nvPr/>
      </p:nvGrpSpPr>
      <p:grpSpPr>
        <a:xfrm>
          <a:off x="0" y="0"/>
          <a:ext cx="0" cy="0"/>
          <a:chOff x="0" y="0"/>
          <a:chExt cx="0" cy="0"/>
        </a:xfrm>
      </p:grpSpPr>
      <p:sp>
        <p:nvSpPr>
          <p:cNvPr id="190" name="Google Shape;190;g1323a14848b_1_132"/>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g1323a14848b_1_13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2" name="Google Shape;192;g1323a14848b_1_13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g1323a14848b_1_13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94"/>
        <p:cNvGrpSpPr/>
        <p:nvPr/>
      </p:nvGrpSpPr>
      <p:grpSpPr>
        <a:xfrm>
          <a:off x="0" y="0"/>
          <a:ext cx="0" cy="0"/>
          <a:chOff x="0" y="0"/>
          <a:chExt cx="0" cy="0"/>
        </a:xfrm>
      </p:grpSpPr>
      <p:sp>
        <p:nvSpPr>
          <p:cNvPr id="195" name="Google Shape;195;g1323a14848b_1_1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g1323a14848b_1_137"/>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97" name="Google Shape;197;g1323a14848b_1_13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8" name="Google Shape;198;g1323a14848b_1_13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g1323a14848b_1_13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g1323a14848b_1_13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01"/>
        <p:cNvGrpSpPr/>
        <p:nvPr/>
      </p:nvGrpSpPr>
      <p:grpSpPr>
        <a:xfrm>
          <a:off x="0" y="0"/>
          <a:ext cx="0" cy="0"/>
          <a:chOff x="0" y="0"/>
          <a:chExt cx="0" cy="0"/>
        </a:xfrm>
      </p:grpSpPr>
      <p:sp>
        <p:nvSpPr>
          <p:cNvPr id="202" name="Google Shape;202;g1323a14848b_1_1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g1323a14848b_1_144"/>
          <p:cNvSpPr>
            <a:spLocks noGrp="1"/>
          </p:cNvSpPr>
          <p:nvPr>
            <p:ph type="pic" idx="2"/>
          </p:nvPr>
        </p:nvSpPr>
        <p:spPr>
          <a:xfrm>
            <a:off x="5183188" y="987426"/>
            <a:ext cx="6172200" cy="4873625"/>
          </a:xfrm>
          <a:prstGeom prst="rect">
            <a:avLst/>
          </a:prstGeom>
          <a:noFill/>
          <a:ln>
            <a:noFill/>
          </a:ln>
        </p:spPr>
      </p:sp>
      <p:sp>
        <p:nvSpPr>
          <p:cNvPr id="204" name="Google Shape;204;g1323a14848b_1_14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05" name="Google Shape;205;g1323a14848b_1_14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6" name="Google Shape;206;g1323a14848b_1_14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g1323a14848b_1_14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08"/>
        <p:cNvGrpSpPr/>
        <p:nvPr/>
      </p:nvGrpSpPr>
      <p:grpSpPr>
        <a:xfrm>
          <a:off x="0" y="0"/>
          <a:ext cx="0" cy="0"/>
          <a:chOff x="0" y="0"/>
          <a:chExt cx="0" cy="0"/>
        </a:xfrm>
      </p:grpSpPr>
      <p:sp>
        <p:nvSpPr>
          <p:cNvPr id="209" name="Google Shape;209;g1323a14848b_1_151"/>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0" name="Google Shape;210;g1323a14848b_1_15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1" name="Google Shape;211;g1323a14848b_1_15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g1323a14848b_1_15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3" name="Google Shape;213;g1323a14848b_1_15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14"/>
        <p:cNvGrpSpPr/>
        <p:nvPr/>
      </p:nvGrpSpPr>
      <p:grpSpPr>
        <a:xfrm>
          <a:off x="0" y="0"/>
          <a:ext cx="0" cy="0"/>
          <a:chOff x="0" y="0"/>
          <a:chExt cx="0" cy="0"/>
        </a:xfrm>
      </p:grpSpPr>
      <p:sp>
        <p:nvSpPr>
          <p:cNvPr id="215" name="Google Shape;215;g1323a14848b_1_15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6" name="Google Shape;216;g1323a14848b_1_15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7" name="Google Shape;217;g1323a14848b_1_15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8" name="Google Shape;218;g1323a14848b_1_15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9" name="Google Shape;219;g1323a14848b_1_15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461580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631191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971902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624336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583933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615445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4284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779375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573101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554088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3051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g13fa126f1fc_2_0"/>
          <p:cNvSpPr txBox="1">
            <a:spLocks noGrp="1"/>
          </p:cNvSpPr>
          <p:nvPr>
            <p:ph type="body" idx="1"/>
          </p:nvPr>
        </p:nvSpPr>
        <p:spPr>
          <a:xfrm>
            <a:off x="304800" y="1219200"/>
            <a:ext cx="11582400" cy="51054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rgbClr val="595959"/>
              </a:buClr>
              <a:buSzPts val="3200"/>
              <a:buFont typeface="Arial"/>
              <a:buChar char="•"/>
              <a:defRPr sz="3200" b="0" i="0" u="none" strike="noStrike" cap="none">
                <a:solidFill>
                  <a:srgbClr val="595959"/>
                </a:solidFill>
                <a:latin typeface="Calibri"/>
                <a:ea typeface="Calibri"/>
                <a:cs typeface="Calibri"/>
                <a:sym typeface="Calibri"/>
              </a:defRPr>
            </a:lvl1pPr>
            <a:lvl2pPr marL="914400" marR="0" lvl="1" indent="-406400" algn="l" rtl="0">
              <a:lnSpc>
                <a:spcPct val="100000"/>
              </a:lnSpc>
              <a:spcBef>
                <a:spcPts val="560"/>
              </a:spcBef>
              <a:spcAft>
                <a:spcPts val="0"/>
              </a:spcAft>
              <a:buClr>
                <a:srgbClr val="595959"/>
              </a:buClr>
              <a:buSzPts val="2800"/>
              <a:buFont typeface="Arial"/>
              <a:buChar char="–"/>
              <a:defRPr sz="2800" b="0" i="0" u="none" strike="noStrike" cap="none">
                <a:solidFill>
                  <a:srgbClr val="595959"/>
                </a:solidFill>
                <a:latin typeface="Calibri"/>
                <a:ea typeface="Calibri"/>
                <a:cs typeface="Calibri"/>
                <a:sym typeface="Calibri"/>
              </a:defRPr>
            </a:lvl2pPr>
            <a:lvl3pPr marL="1371600" marR="0" lvl="2" indent="-381000" algn="l" rtl="0">
              <a:lnSpc>
                <a:spcPct val="100000"/>
              </a:lnSpc>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L="1828800" marR="0" lvl="3"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L="2286000" marR="0" lvl="4"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Google Shape;82;g13fa126f1fc_2_0"/>
          <p:cNvSpPr txBox="1"/>
          <p:nvPr/>
        </p:nvSpPr>
        <p:spPr>
          <a:xfrm>
            <a:off x="0" y="6704112"/>
            <a:ext cx="12192000" cy="15388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BFBFBF"/>
              </a:buClr>
              <a:buSzPts val="400"/>
              <a:buFont typeface="Calibri"/>
              <a:buNone/>
            </a:pPr>
            <a:r>
              <a:rPr lang="en-US" sz="400" b="0" i="0" u="none" strike="noStrike" cap="none">
                <a:solidFill>
                  <a:srgbClr val="BFBFBF"/>
                </a:solidFill>
                <a:latin typeface="Calibri"/>
                <a:ea typeface="Calibri"/>
                <a:cs typeface="Calibri"/>
                <a:sym typeface="Calibri"/>
              </a:rPr>
              <a:t>  </a:t>
            </a:r>
            <a:endParaRPr sz="1200" b="0" i="0" u="none" strike="noStrike" cap="none">
              <a:solidFill>
                <a:schemeClr val="lt1"/>
              </a:solidFill>
              <a:latin typeface="Calibri"/>
              <a:ea typeface="Calibri"/>
              <a:cs typeface="Calibri"/>
              <a:sym typeface="Calibri"/>
            </a:endParaRPr>
          </a:p>
        </p:txBody>
      </p:sp>
      <p:sp>
        <p:nvSpPr>
          <p:cNvPr id="83" name="Google Shape;83;g13fa126f1fc_2_0"/>
          <p:cNvSpPr txBox="1"/>
          <p:nvPr/>
        </p:nvSpPr>
        <p:spPr>
          <a:xfrm>
            <a:off x="0" y="6704112"/>
            <a:ext cx="12192000" cy="15388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BFBFBF"/>
              </a:buClr>
              <a:buSzPts val="400"/>
              <a:buFont typeface="Calibri"/>
              <a:buNone/>
            </a:pPr>
            <a:r>
              <a:rPr lang="en-US" sz="400" b="0" i="0" u="none" strike="noStrike" cap="none">
                <a:solidFill>
                  <a:srgbClr val="BFBFBF"/>
                </a:solidFill>
                <a:latin typeface="Calibri"/>
                <a:ea typeface="Calibri"/>
                <a:cs typeface="Calibri"/>
                <a:sym typeface="Calibri"/>
              </a:rPr>
              <a:t>  </a:t>
            </a:r>
            <a:endParaRPr sz="1200" b="0" i="0" u="none" strike="noStrike" cap="none">
              <a:solidFill>
                <a:schemeClr val="lt1"/>
              </a:solidFill>
              <a:latin typeface="Calibri"/>
              <a:ea typeface="Calibri"/>
              <a:cs typeface="Calibri"/>
              <a:sym typeface="Calibri"/>
            </a:endParaRPr>
          </a:p>
        </p:txBody>
      </p:sp>
      <p:sp>
        <p:nvSpPr>
          <p:cNvPr id="84" name="Google Shape;84;g13fa126f1fc_2_0"/>
          <p:cNvSpPr/>
          <p:nvPr/>
        </p:nvSpPr>
        <p:spPr>
          <a:xfrm>
            <a:off x="-599689" y="1329"/>
            <a:ext cx="471436" cy="352249"/>
          </a:xfrm>
          <a:prstGeom prst="rect">
            <a:avLst/>
          </a:prstGeom>
          <a:solidFill>
            <a:srgbClr val="00264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5</a:t>
            </a:r>
            <a:endParaRPr sz="1400" b="0" i="0" u="none" strike="noStrike" cap="none">
              <a:solidFill>
                <a:srgbClr val="000000"/>
              </a:solidFill>
              <a:latin typeface="Arial"/>
              <a:ea typeface="Arial"/>
              <a:cs typeface="Arial"/>
              <a:sym typeface="Arial"/>
            </a:endParaRPr>
          </a:p>
        </p:txBody>
      </p:sp>
      <p:sp>
        <p:nvSpPr>
          <p:cNvPr id="85" name="Google Shape;85;g13fa126f1fc_2_0"/>
          <p:cNvSpPr/>
          <p:nvPr/>
        </p:nvSpPr>
        <p:spPr>
          <a:xfrm>
            <a:off x="-1068356" y="2834"/>
            <a:ext cx="468548" cy="350662"/>
          </a:xfrm>
          <a:prstGeom prst="rect">
            <a:avLst/>
          </a:prstGeom>
          <a:solidFill>
            <a:srgbClr val="003B7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sp>
        <p:nvSpPr>
          <p:cNvPr id="86" name="Google Shape;86;g13fa126f1fc_2_0"/>
          <p:cNvSpPr/>
          <p:nvPr/>
        </p:nvSpPr>
        <p:spPr>
          <a:xfrm>
            <a:off x="-1536964" y="1"/>
            <a:ext cx="468548" cy="353577"/>
          </a:xfrm>
          <a:prstGeom prst="rect">
            <a:avLst/>
          </a:prstGeom>
          <a:solidFill>
            <a:srgbClr val="004C8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87" name="Google Shape;87;g13fa126f1fc_2_0"/>
          <p:cNvSpPr/>
          <p:nvPr/>
        </p:nvSpPr>
        <p:spPr>
          <a:xfrm>
            <a:off x="-2006292" y="1418"/>
            <a:ext cx="468548" cy="35216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88" name="Google Shape;88;g13fa126f1fc_2_0"/>
          <p:cNvSpPr/>
          <p:nvPr/>
        </p:nvSpPr>
        <p:spPr>
          <a:xfrm>
            <a:off x="-2476401" y="0"/>
            <a:ext cx="471672" cy="353577"/>
          </a:xfrm>
          <a:prstGeom prst="rect">
            <a:avLst/>
          </a:prstGeom>
          <a:solidFill>
            <a:srgbClr val="4C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
        <p:cNvGrpSpPr/>
        <p:nvPr/>
      </p:nvGrpSpPr>
      <p:grpSpPr>
        <a:xfrm>
          <a:off x="0" y="0"/>
          <a:ext cx="0" cy="0"/>
          <a:chOff x="0" y="0"/>
          <a:chExt cx="0" cy="0"/>
        </a:xfrm>
      </p:grpSpPr>
      <p:sp>
        <p:nvSpPr>
          <p:cNvPr id="146" name="Google Shape;146;g1323a14848b_1_88"/>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7" name="Google Shape;147;g1323a14848b_1_8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 name="Google Shape;148;g1323a14848b_1_8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9" name="Google Shape;149;g1323a14848b_1_8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0" name="Google Shape;150;g1323a14848b_1_8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35685857"/>
      </p:ext>
    </p:extLst>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hyperlink" Target="https://omahafoundation.org/news/an-assessment-of-the-affordable-housing-landscape-of-omaha-council-bluff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44.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44.xml"/><Relationship Id="rId5" Type="http://schemas.openxmlformats.org/officeDocument/2006/relationships/image" Target="../media/image15.jpe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44.xml"/><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44.xml"/><Relationship Id="rId5" Type="http://schemas.openxmlformats.org/officeDocument/2006/relationships/hyperlink" Target="https://indd.adobe.com/view/448d800f-c83d-4dac-88e2-9e27063f33f0" TargetMode="Externa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4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microsoft.com/office/2018/10/relationships/comments" Target="../comments/modernComment_122_B354C0AB.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0.jpeg"/><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5"/>
        <p:cNvGrpSpPr/>
        <p:nvPr/>
      </p:nvGrpSpPr>
      <p:grpSpPr>
        <a:xfrm>
          <a:off x="0" y="0"/>
          <a:ext cx="0" cy="0"/>
          <a:chOff x="0" y="0"/>
          <a:chExt cx="0" cy="0"/>
        </a:xfrm>
      </p:grpSpPr>
      <p:sp>
        <p:nvSpPr>
          <p:cNvPr id="566" name="Google Shape;566;p71"/>
          <p:cNvSpPr/>
          <p:nvPr/>
        </p:nvSpPr>
        <p:spPr>
          <a:xfrm>
            <a:off x="962025" y="5381625"/>
            <a:ext cx="11229900" cy="11112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7" name="Google Shape;567;p71"/>
          <p:cNvSpPr txBox="1">
            <a:spLocks noGrp="1"/>
          </p:cNvSpPr>
          <p:nvPr>
            <p:ph type="title"/>
          </p:nvPr>
        </p:nvSpPr>
        <p:spPr>
          <a:xfrm>
            <a:off x="8919600" y="2669550"/>
            <a:ext cx="32724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ct val="105317"/>
              <a:buFont typeface="Source Sans Pro"/>
              <a:buNone/>
            </a:pPr>
            <a:endParaRPr sz="4177" i="1">
              <a:solidFill>
                <a:srgbClr val="37435C"/>
              </a:solidFill>
              <a:latin typeface="Source Sans Pro"/>
              <a:ea typeface="Source Sans Pro"/>
              <a:cs typeface="Source Sans Pro"/>
              <a:sym typeface="Source Sans Pro"/>
            </a:endParaRPr>
          </a:p>
          <a:p>
            <a:pPr marL="0" lvl="0" indent="0" algn="l" rtl="0">
              <a:lnSpc>
                <a:spcPct val="90000"/>
              </a:lnSpc>
              <a:spcBef>
                <a:spcPts val="0"/>
              </a:spcBef>
              <a:spcAft>
                <a:spcPts val="0"/>
              </a:spcAft>
              <a:buClr>
                <a:schemeClr val="lt1"/>
              </a:buClr>
              <a:buSzPct val="105318"/>
              <a:buFont typeface="Source Sans Pro"/>
              <a:buNone/>
            </a:pPr>
            <a:endParaRPr sz="4177" i="1">
              <a:solidFill>
                <a:srgbClr val="37435C"/>
              </a:solidFill>
              <a:latin typeface="Source Sans Pro"/>
              <a:ea typeface="Source Sans Pro"/>
              <a:cs typeface="Source Sans Pro"/>
              <a:sym typeface="Source Sans Pro"/>
            </a:endParaRPr>
          </a:p>
          <a:p>
            <a:pPr marL="0" lvl="0" indent="0" algn="ctr" rtl="0">
              <a:lnSpc>
                <a:spcPct val="90000"/>
              </a:lnSpc>
              <a:spcBef>
                <a:spcPts val="0"/>
              </a:spcBef>
              <a:spcAft>
                <a:spcPts val="0"/>
              </a:spcAft>
              <a:buClr>
                <a:schemeClr val="lt1"/>
              </a:buClr>
              <a:buSzPct val="100000"/>
              <a:buFont typeface="Source Sans Pro"/>
              <a:buNone/>
            </a:pPr>
            <a:endParaRPr b="1">
              <a:solidFill>
                <a:srgbClr val="37435C"/>
              </a:solidFill>
              <a:latin typeface="Source Sans Pro"/>
              <a:ea typeface="Source Sans Pro"/>
              <a:cs typeface="Source Sans Pro"/>
              <a:sym typeface="Source Sans Pro"/>
            </a:endParaRPr>
          </a:p>
        </p:txBody>
      </p:sp>
      <p:sp>
        <p:nvSpPr>
          <p:cNvPr id="568" name="Google Shape;568;p71"/>
          <p:cNvSpPr txBox="1"/>
          <p:nvPr/>
        </p:nvSpPr>
        <p:spPr>
          <a:xfrm>
            <a:off x="1085850" y="5472410"/>
            <a:ext cx="6429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71"/>
          <p:cNvSpPr txBox="1"/>
          <p:nvPr/>
        </p:nvSpPr>
        <p:spPr>
          <a:xfrm>
            <a:off x="157900" y="611800"/>
            <a:ext cx="8575139" cy="1375731"/>
          </a:xfrm>
          <a:prstGeom prst="rect">
            <a:avLst/>
          </a:prstGeom>
          <a:noFill/>
          <a:ln>
            <a:noFill/>
          </a:ln>
        </p:spPr>
        <p:txBody>
          <a:bodyPr spcFirstLastPara="1" wrap="square" lIns="91425" tIns="91425" rIns="91425" bIns="91425" anchor="t" anchorCtr="0">
            <a:spAutoFit/>
          </a:bodyPr>
          <a:lstStyle/>
          <a:p>
            <a:pPr algn="ctr">
              <a:lnSpc>
                <a:spcPct val="90000"/>
              </a:lnSpc>
            </a:pPr>
            <a:r>
              <a:rPr lang="en-US" sz="5000" b="1" dirty="0">
                <a:solidFill>
                  <a:schemeClr val="lt1"/>
                </a:solidFill>
                <a:latin typeface="Raleway"/>
              </a:rPr>
              <a:t>HOUSING IS HEALTH CARE</a:t>
            </a:r>
            <a:endParaRPr lang="en-US" sz="5000">
              <a:solidFill>
                <a:schemeClr val="lt1"/>
              </a:solidFill>
              <a:latin typeface="Raleway"/>
            </a:endParaRPr>
          </a:p>
          <a:p>
            <a:pPr marL="0" lvl="0" indent="0" algn="ctr" rtl="0">
              <a:lnSpc>
                <a:spcPct val="90000"/>
              </a:lnSpc>
              <a:spcBef>
                <a:spcPts val="0"/>
              </a:spcBef>
              <a:spcAft>
                <a:spcPts val="0"/>
              </a:spcAft>
              <a:buNone/>
            </a:pPr>
            <a:endParaRPr sz="3600" b="1">
              <a:solidFill>
                <a:schemeClr val="lt1"/>
              </a:solidFill>
              <a:latin typeface="Source Sans Pro"/>
              <a:ea typeface="Source Sans Pro"/>
              <a:cs typeface="Source Sans Pro"/>
              <a:sym typeface="Source Sans Pro"/>
            </a:endParaRPr>
          </a:p>
        </p:txBody>
      </p:sp>
      <p:sp>
        <p:nvSpPr>
          <p:cNvPr id="2" name="TextBox 1">
            <a:extLst>
              <a:ext uri="{FF2B5EF4-FFF2-40B4-BE49-F238E27FC236}">
                <a16:creationId xmlns:a16="http://schemas.microsoft.com/office/drawing/2014/main" id="{1BE60246-B7EE-BD9B-1291-DFAA401B2EF3}"/>
              </a:ext>
            </a:extLst>
          </p:cNvPr>
          <p:cNvSpPr txBox="1"/>
          <p:nvPr/>
        </p:nvSpPr>
        <p:spPr>
          <a:xfrm>
            <a:off x="318304" y="2093088"/>
            <a:ext cx="8321833" cy="1858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800" dirty="0">
                <a:solidFill>
                  <a:schemeClr val="bg1"/>
                </a:solidFill>
                <a:latin typeface="Raleway"/>
              </a:rPr>
              <a:t>The primary and essential function of housing, to provide a safe and sheltered space, is absolutely fundamental to the people’s health and well-being.</a:t>
            </a:r>
          </a:p>
          <a:p>
            <a:pPr algn="l"/>
            <a:endParaRPr lang="en-US" dirty="0"/>
          </a:p>
        </p:txBody>
      </p:sp>
      <p:pic>
        <p:nvPicPr>
          <p:cNvPr id="3" name="Picture 3" descr="Text&#10;&#10;Description automatically generated">
            <a:extLst>
              <a:ext uri="{FF2B5EF4-FFF2-40B4-BE49-F238E27FC236}">
                <a16:creationId xmlns:a16="http://schemas.microsoft.com/office/drawing/2014/main" id="{BEF7819E-99EC-A296-8AC4-4010698BA7E8}"/>
              </a:ext>
            </a:extLst>
          </p:cNvPr>
          <p:cNvPicPr>
            <a:picLocks noChangeAspect="1"/>
          </p:cNvPicPr>
          <p:nvPr/>
        </p:nvPicPr>
        <p:blipFill>
          <a:blip r:embed="rId4"/>
          <a:stretch>
            <a:fillRect/>
          </a:stretch>
        </p:blipFill>
        <p:spPr>
          <a:xfrm>
            <a:off x="9121577" y="763929"/>
            <a:ext cx="2678086" cy="4114800"/>
          </a:xfrm>
          <a:prstGeom prst="rect">
            <a:avLst/>
          </a:prstGeom>
        </p:spPr>
      </p:pic>
      <p:sp>
        <p:nvSpPr>
          <p:cNvPr id="4" name="TextBox 3">
            <a:extLst>
              <a:ext uri="{FF2B5EF4-FFF2-40B4-BE49-F238E27FC236}">
                <a16:creationId xmlns:a16="http://schemas.microsoft.com/office/drawing/2014/main" id="{9417213C-10B2-54CB-E112-FD128C8924FE}"/>
              </a:ext>
            </a:extLst>
          </p:cNvPr>
          <p:cNvSpPr txBox="1"/>
          <p:nvPr/>
        </p:nvSpPr>
        <p:spPr>
          <a:xfrm>
            <a:off x="5522088" y="3530278"/>
            <a:ext cx="346046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chemeClr val="bg1"/>
                </a:solidFill>
                <a:latin typeface="Raleway"/>
                <a:ea typeface="Arial"/>
                <a:cs typeface="Arial"/>
              </a:rPr>
              <a:t>– </a:t>
            </a:r>
            <a:r>
              <a:rPr lang="en-US" sz="2400" dirty="0" err="1">
                <a:solidFill>
                  <a:schemeClr val="bg1"/>
                </a:solidFill>
                <a:latin typeface="Raleway"/>
                <a:ea typeface="Arial"/>
                <a:cs typeface="Arial"/>
              </a:rPr>
              <a:t>Dearbhal</a:t>
            </a:r>
            <a:r>
              <a:rPr lang="en-US" sz="2400" dirty="0">
                <a:solidFill>
                  <a:schemeClr val="bg1"/>
                </a:solidFill>
                <a:latin typeface="Raleway"/>
                <a:ea typeface="Arial"/>
                <a:cs typeface="Arial"/>
              </a:rPr>
              <a:t> Murphy</a:t>
            </a:r>
            <a:endParaRPr lang="en-US" sz="2400">
              <a:solidFill>
                <a:schemeClr val="bg1"/>
              </a:solidFill>
              <a:latin typeface="Raleway"/>
            </a:endParaRPr>
          </a:p>
        </p:txBody>
      </p:sp>
    </p:spTree>
    <p:extLst>
      <p:ext uri="{BB962C8B-B14F-4D97-AF65-F5344CB8AC3E}">
        <p14:creationId xmlns:p14="http://schemas.microsoft.com/office/powerpoint/2010/main" val="3524244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g13b6d3dea28_7_15"/>
          <p:cNvPicPr preferRelativeResize="0"/>
          <p:nvPr/>
        </p:nvPicPr>
        <p:blipFill rotWithShape="1">
          <a:blip r:embed="rId3">
            <a:alphaModFix/>
          </a:blip>
          <a:srcRect l="10086" b="22628"/>
          <a:stretch/>
        </p:blipFill>
        <p:spPr>
          <a:xfrm>
            <a:off x="0" y="920448"/>
            <a:ext cx="12192000" cy="5901262"/>
          </a:xfrm>
          <a:prstGeom prst="rect">
            <a:avLst/>
          </a:prstGeom>
          <a:noFill/>
          <a:ln>
            <a:noFill/>
          </a:ln>
        </p:spPr>
      </p:pic>
      <p:sp>
        <p:nvSpPr>
          <p:cNvPr id="252" name="Google Shape;252;g13b6d3dea28_7_15"/>
          <p:cNvSpPr/>
          <p:nvPr/>
        </p:nvSpPr>
        <p:spPr>
          <a:xfrm>
            <a:off x="0" y="920448"/>
            <a:ext cx="12192000" cy="5937552"/>
          </a:xfrm>
          <a:prstGeom prst="rect">
            <a:avLst/>
          </a:prstGeom>
          <a:solidFill>
            <a:schemeClr val="lt1">
              <a:alpha val="8392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3" name="Google Shape;253;g13b6d3dea28_7_15"/>
          <p:cNvSpPr/>
          <p:nvPr/>
        </p:nvSpPr>
        <p:spPr>
          <a:xfrm>
            <a:off x="2826021" y="5333451"/>
            <a:ext cx="1432080" cy="517130"/>
          </a:xfrm>
          <a:prstGeom prst="rect">
            <a:avLst/>
          </a:prstGeom>
          <a:solidFill>
            <a:srgbClr val="4C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19,730</a:t>
            </a:r>
            <a:endParaRPr sz="1400" b="1" i="0" u="none" strike="noStrike" cap="none">
              <a:solidFill>
                <a:schemeClr val="lt1"/>
              </a:solidFill>
              <a:latin typeface="Arial"/>
              <a:ea typeface="Arial"/>
              <a:cs typeface="Arial"/>
              <a:sym typeface="Arial"/>
            </a:endParaRPr>
          </a:p>
        </p:txBody>
      </p:sp>
      <p:sp>
        <p:nvSpPr>
          <p:cNvPr id="254" name="Google Shape;254;g13b6d3dea28_7_15"/>
          <p:cNvSpPr/>
          <p:nvPr/>
        </p:nvSpPr>
        <p:spPr>
          <a:xfrm>
            <a:off x="2680880" y="2522475"/>
            <a:ext cx="1722363"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98,500</a:t>
            </a: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HHs qualify</a:t>
            </a:r>
            <a:endParaRPr sz="1400" b="0" i="0" u="none" strike="noStrike" cap="none">
              <a:solidFill>
                <a:schemeClr val="dk1"/>
              </a:solidFill>
              <a:latin typeface="Arial"/>
              <a:ea typeface="Arial"/>
              <a:cs typeface="Arial"/>
              <a:sym typeface="Arial"/>
            </a:endParaRPr>
          </a:p>
        </p:txBody>
      </p:sp>
      <p:sp>
        <p:nvSpPr>
          <p:cNvPr id="255" name="Google Shape;255;g13b6d3dea28_7_15"/>
          <p:cNvSpPr/>
          <p:nvPr/>
        </p:nvSpPr>
        <p:spPr>
          <a:xfrm>
            <a:off x="7896121" y="1608072"/>
            <a:ext cx="1722363"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129,600</a:t>
            </a: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HHs qualify</a:t>
            </a:r>
            <a:endParaRPr sz="1400" b="0" i="0" u="none" strike="noStrike" cap="none">
              <a:solidFill>
                <a:schemeClr val="dk1"/>
              </a:solidFill>
              <a:latin typeface="Arial"/>
              <a:ea typeface="Arial"/>
              <a:cs typeface="Arial"/>
              <a:sym typeface="Arial"/>
            </a:endParaRPr>
          </a:p>
        </p:txBody>
      </p:sp>
      <p:sp>
        <p:nvSpPr>
          <p:cNvPr id="256" name="Google Shape;256;g13b6d3dea28_7_15"/>
          <p:cNvSpPr/>
          <p:nvPr/>
        </p:nvSpPr>
        <p:spPr>
          <a:xfrm rot="-836086">
            <a:off x="5122383" y="2225276"/>
            <a:ext cx="1947230" cy="670668"/>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400"/>
              <a:buFont typeface="Arial"/>
              <a:buNone/>
            </a:pPr>
            <a:r>
              <a:rPr lang="en-US" sz="1400" b="1" i="0" u="none" strike="noStrike" cap="none">
                <a:solidFill>
                  <a:srgbClr val="003B70"/>
                </a:solidFill>
                <a:latin typeface="Arial"/>
                <a:ea typeface="Arial"/>
                <a:cs typeface="Arial"/>
                <a:sym typeface="Arial"/>
              </a:rPr>
              <a:t>1.6%</a:t>
            </a:r>
            <a:endParaRPr sz="1400" b="0" i="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000"/>
              <a:buFont typeface="Arial"/>
              <a:buNone/>
            </a:pPr>
            <a:r>
              <a:rPr lang="en-US" sz="1000" b="0" i="0" u="none" strike="noStrike" cap="none">
                <a:solidFill>
                  <a:srgbClr val="003B70"/>
                </a:solidFill>
                <a:latin typeface="Arial"/>
                <a:ea typeface="Arial"/>
                <a:cs typeface="Arial"/>
                <a:sym typeface="Arial"/>
              </a:rPr>
              <a:t>annual growth</a:t>
            </a:r>
            <a:endParaRPr sz="1400" b="0" i="0" u="none" strike="noStrike" cap="none">
              <a:solidFill>
                <a:srgbClr val="003B70"/>
              </a:solidFill>
              <a:latin typeface="Arial"/>
              <a:ea typeface="Arial"/>
              <a:cs typeface="Arial"/>
              <a:sym typeface="Arial"/>
            </a:endParaRPr>
          </a:p>
        </p:txBody>
      </p:sp>
      <p:sp>
        <p:nvSpPr>
          <p:cNvPr id="257" name="Google Shape;257;g13b6d3dea28_7_15"/>
          <p:cNvSpPr/>
          <p:nvPr/>
        </p:nvSpPr>
        <p:spPr>
          <a:xfrm>
            <a:off x="2680880" y="5865095"/>
            <a:ext cx="1722363"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70C0"/>
                </a:solidFill>
                <a:latin typeface="Arial"/>
                <a:ea typeface="Arial"/>
                <a:cs typeface="Arial"/>
                <a:sym typeface="Arial"/>
              </a:rPr>
              <a:t>2020</a:t>
            </a:r>
            <a:endParaRPr sz="1400" b="0" i="0" u="none" strike="noStrike" cap="none">
              <a:solidFill>
                <a:srgbClr val="0070C0"/>
              </a:solidFill>
              <a:latin typeface="Arial"/>
              <a:ea typeface="Arial"/>
              <a:cs typeface="Arial"/>
              <a:sym typeface="Arial"/>
            </a:endParaRPr>
          </a:p>
        </p:txBody>
      </p:sp>
      <p:sp>
        <p:nvSpPr>
          <p:cNvPr id="258" name="Google Shape;258;g13b6d3dea28_7_15"/>
          <p:cNvSpPr/>
          <p:nvPr/>
        </p:nvSpPr>
        <p:spPr>
          <a:xfrm>
            <a:off x="7954174" y="5865095"/>
            <a:ext cx="1722363"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70C0"/>
                </a:solidFill>
                <a:latin typeface="Arial"/>
                <a:ea typeface="Arial"/>
                <a:cs typeface="Arial"/>
                <a:sym typeface="Arial"/>
              </a:rPr>
              <a:t>2040</a:t>
            </a:r>
            <a:endParaRPr sz="1400" b="0" i="0" u="none" strike="noStrike" cap="none">
              <a:solidFill>
                <a:srgbClr val="0070C0"/>
              </a:solidFill>
              <a:latin typeface="Arial"/>
              <a:ea typeface="Arial"/>
              <a:cs typeface="Arial"/>
              <a:sym typeface="Arial"/>
            </a:endParaRPr>
          </a:p>
        </p:txBody>
      </p:sp>
      <p:sp>
        <p:nvSpPr>
          <p:cNvPr id="259" name="Google Shape;259;g13b6d3dea28_7_15"/>
          <p:cNvSpPr/>
          <p:nvPr/>
        </p:nvSpPr>
        <p:spPr>
          <a:xfrm rot="-5400000">
            <a:off x="1313923" y="4044902"/>
            <a:ext cx="2281112" cy="294037"/>
          </a:xfrm>
          <a:custGeom>
            <a:avLst/>
            <a:gdLst/>
            <a:ahLst/>
            <a:cxnLst/>
            <a:rect l="l" t="t" r="r" b="b"/>
            <a:pathLst>
              <a:path w="675564" h="4544704" extrusionOk="0">
                <a:moveTo>
                  <a:pt x="0" y="4531056"/>
                </a:moveTo>
                <a:lnTo>
                  <a:pt x="0" y="0"/>
                </a:lnTo>
                <a:lnTo>
                  <a:pt x="675564" y="0"/>
                </a:lnTo>
                <a:lnTo>
                  <a:pt x="675564" y="4544704"/>
                </a:lnTo>
              </a:path>
            </a:pathLst>
          </a:custGeom>
          <a:no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0" name="Google Shape;260;g13b6d3dea28_7_15"/>
          <p:cNvSpPr/>
          <p:nvPr/>
        </p:nvSpPr>
        <p:spPr>
          <a:xfrm>
            <a:off x="449420" y="3833359"/>
            <a:ext cx="1825108" cy="156966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0070C0"/>
                </a:solidFill>
                <a:latin typeface="Arial"/>
                <a:ea typeface="Arial"/>
                <a:cs typeface="Arial"/>
                <a:sym typeface="Arial"/>
              </a:rPr>
              <a:t>gap of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000"/>
              <a:buFont typeface="Arial"/>
              <a:buNone/>
            </a:pPr>
            <a:r>
              <a:rPr lang="en-US" sz="2000" b="1" i="0" u="none" strike="noStrike" cap="none">
                <a:solidFill>
                  <a:srgbClr val="0070C0"/>
                </a:solidFill>
                <a:latin typeface="Arial"/>
                <a:ea typeface="Arial"/>
                <a:cs typeface="Arial"/>
                <a:sym typeface="Arial"/>
              </a:rPr>
              <a:t>78,800 units</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0070C0"/>
                </a:solidFill>
                <a:latin typeface="Arial"/>
                <a:ea typeface="Arial"/>
                <a:cs typeface="Arial"/>
                <a:sym typeface="Arial"/>
              </a:rPr>
              <a:t> subsidized affordable housing</a:t>
            </a:r>
            <a:endParaRPr sz="1400" b="0" i="0" u="none" strike="noStrike" cap="none">
              <a:solidFill>
                <a:srgbClr val="0070C0"/>
              </a:solidFill>
              <a:latin typeface="Arial"/>
              <a:ea typeface="Arial"/>
              <a:cs typeface="Arial"/>
              <a:sym typeface="Arial"/>
            </a:endParaRPr>
          </a:p>
        </p:txBody>
      </p:sp>
      <p:sp>
        <p:nvSpPr>
          <p:cNvPr id="261" name="Google Shape;261;g13b6d3dea28_7_15"/>
          <p:cNvSpPr/>
          <p:nvPr/>
        </p:nvSpPr>
        <p:spPr>
          <a:xfrm>
            <a:off x="2838451" y="2122743"/>
            <a:ext cx="6667500" cy="923925"/>
          </a:xfrm>
          <a:custGeom>
            <a:avLst/>
            <a:gdLst/>
            <a:ahLst/>
            <a:cxnLst/>
            <a:rect l="l" t="t" r="r" b="b"/>
            <a:pathLst>
              <a:path w="5000625" h="923925" extrusionOk="0">
                <a:moveTo>
                  <a:pt x="0" y="923925"/>
                </a:moveTo>
                <a:lnTo>
                  <a:pt x="1071562" y="923925"/>
                </a:lnTo>
                <a:lnTo>
                  <a:pt x="3948112" y="0"/>
                </a:lnTo>
                <a:lnTo>
                  <a:pt x="5000625" y="0"/>
                </a:lnTo>
              </a:path>
            </a:pathLst>
          </a:custGeom>
          <a:noFill/>
          <a:ln w="38100" cap="flat" cmpd="sng">
            <a:solidFill>
              <a:srgbClr val="003B7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2" name="Google Shape;262;g13b6d3dea28_7_15"/>
          <p:cNvSpPr txBox="1"/>
          <p:nvPr/>
        </p:nvSpPr>
        <p:spPr>
          <a:xfrm>
            <a:off x="5147733" y="6472518"/>
            <a:ext cx="7044267" cy="34919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A5A5A5"/>
                </a:solidFill>
                <a:latin typeface="Arial"/>
                <a:ea typeface="Arial"/>
                <a:cs typeface="Arial"/>
                <a:sym typeface="Arial"/>
              </a:rPr>
              <a:t>Source: production based on past 10 years of LIHTC allocations; demand based on estimate of households with incomes below 60% AMI; growth based on Heartland 2050</a:t>
            </a:r>
            <a:endParaRPr sz="800" b="0" i="0" u="none" strike="noStrike" cap="none">
              <a:solidFill>
                <a:srgbClr val="A5A5A5"/>
              </a:solidFill>
              <a:latin typeface="Arial"/>
              <a:ea typeface="Arial"/>
              <a:cs typeface="Arial"/>
              <a:sym typeface="Arial"/>
            </a:endParaRPr>
          </a:p>
        </p:txBody>
      </p:sp>
      <p:sp>
        <p:nvSpPr>
          <p:cNvPr id="263" name="Google Shape;263;g13b6d3dea28_7_15"/>
          <p:cNvSpPr/>
          <p:nvPr/>
        </p:nvSpPr>
        <p:spPr>
          <a:xfrm rot="5400000">
            <a:off x="8518022" y="3416086"/>
            <a:ext cx="2863617" cy="294037"/>
          </a:xfrm>
          <a:custGeom>
            <a:avLst/>
            <a:gdLst/>
            <a:ahLst/>
            <a:cxnLst/>
            <a:rect l="l" t="t" r="r" b="b"/>
            <a:pathLst>
              <a:path w="675564" h="4544704" extrusionOk="0">
                <a:moveTo>
                  <a:pt x="0" y="4531056"/>
                </a:moveTo>
                <a:lnTo>
                  <a:pt x="0" y="0"/>
                </a:lnTo>
                <a:lnTo>
                  <a:pt x="675564" y="0"/>
                </a:lnTo>
                <a:lnTo>
                  <a:pt x="675564" y="4544704"/>
                </a:lnTo>
              </a:path>
            </a:pathLst>
          </a:custGeom>
          <a:no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4" name="Google Shape;264;g13b6d3dea28_7_15"/>
          <p:cNvSpPr/>
          <p:nvPr/>
        </p:nvSpPr>
        <p:spPr>
          <a:xfrm>
            <a:off x="10225776" y="1999255"/>
            <a:ext cx="1825108" cy="18158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70C0"/>
                </a:solidFill>
                <a:latin typeface="Arial"/>
                <a:ea typeface="Arial"/>
                <a:cs typeface="Arial"/>
                <a:sym typeface="Arial"/>
              </a:rPr>
              <a:t>gap of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70C0"/>
                </a:solidFill>
                <a:latin typeface="Arial"/>
                <a:ea typeface="Arial"/>
                <a:cs typeface="Arial"/>
                <a:sym typeface="Arial"/>
              </a:rPr>
              <a:t>104k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70C0"/>
                </a:solidFill>
                <a:latin typeface="Arial"/>
                <a:ea typeface="Arial"/>
                <a:cs typeface="Arial"/>
                <a:sym typeface="Arial"/>
              </a:rPr>
              <a:t>units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70C0"/>
                </a:solidFill>
                <a:latin typeface="Arial"/>
                <a:ea typeface="Arial"/>
                <a:cs typeface="Arial"/>
                <a:sym typeface="Arial"/>
              </a:rPr>
              <a:t>subsidized affordable housing</a:t>
            </a:r>
            <a:endParaRPr sz="1400" b="0" i="0" u="none" strike="noStrike" cap="none">
              <a:solidFill>
                <a:srgbClr val="0070C0"/>
              </a:solidFill>
              <a:latin typeface="Arial"/>
              <a:ea typeface="Arial"/>
              <a:cs typeface="Arial"/>
              <a:sym typeface="Arial"/>
            </a:endParaRPr>
          </a:p>
        </p:txBody>
      </p:sp>
      <p:sp>
        <p:nvSpPr>
          <p:cNvPr id="265" name="Google Shape;265;g13b6d3dea28_7_15"/>
          <p:cNvSpPr/>
          <p:nvPr/>
        </p:nvSpPr>
        <p:spPr>
          <a:xfrm>
            <a:off x="848137" y="5367140"/>
            <a:ext cx="1990313"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rgbClr val="4C9BD3"/>
                </a:solidFill>
                <a:latin typeface="Arial"/>
                <a:ea typeface="Arial"/>
                <a:cs typeface="Arial"/>
                <a:sym typeface="Arial"/>
              </a:rPr>
              <a:t>subsidized</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rgbClr val="4C9BD3"/>
                </a:solidFill>
                <a:latin typeface="Arial"/>
                <a:ea typeface="Arial"/>
                <a:cs typeface="Arial"/>
                <a:sym typeface="Arial"/>
              </a:rPr>
              <a:t>households</a:t>
            </a:r>
            <a:endParaRPr sz="1200" b="1" i="0" u="none" strike="noStrike" cap="none">
              <a:solidFill>
                <a:srgbClr val="4C9BD3"/>
              </a:solidFill>
              <a:latin typeface="Arial"/>
              <a:ea typeface="Arial"/>
              <a:cs typeface="Arial"/>
              <a:sym typeface="Arial"/>
            </a:endParaRPr>
          </a:p>
        </p:txBody>
      </p:sp>
      <p:sp>
        <p:nvSpPr>
          <p:cNvPr id="266" name="Google Shape;266;g13b6d3dea28_7_15"/>
          <p:cNvSpPr txBox="1"/>
          <p:nvPr/>
        </p:nvSpPr>
        <p:spPr>
          <a:xfrm>
            <a:off x="304800" y="190501"/>
            <a:ext cx="574040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3F3F3F"/>
                </a:solidFill>
                <a:latin typeface="Raleway"/>
                <a:ea typeface="Raleway"/>
                <a:cs typeface="Raleway"/>
                <a:sym typeface="Raleway"/>
              </a:rPr>
              <a:t>AFFORDABLE HOUSING SUPPLY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70C0"/>
                </a:solidFill>
                <a:latin typeface="Raleway"/>
                <a:ea typeface="Raleway"/>
                <a:cs typeface="Raleway"/>
                <a:sym typeface="Raleway"/>
              </a:rPr>
              <a:t>IN COMPARISON TO NEED</a:t>
            </a:r>
            <a:endParaRPr sz="1400" b="0" i="0" u="none" strike="noStrike" cap="none">
              <a:solidFill>
                <a:srgbClr val="0070C0"/>
              </a:solidFill>
              <a:latin typeface="Raleway"/>
              <a:ea typeface="Raleway"/>
              <a:cs typeface="Raleway"/>
              <a:sym typeface="Raleway"/>
            </a:endParaRPr>
          </a:p>
        </p:txBody>
      </p:sp>
      <p:sp>
        <p:nvSpPr>
          <p:cNvPr id="267" name="Google Shape;267;g13b6d3dea28_7_15"/>
          <p:cNvSpPr/>
          <p:nvPr/>
        </p:nvSpPr>
        <p:spPr>
          <a:xfrm>
            <a:off x="8099316" y="5332478"/>
            <a:ext cx="1432080" cy="518103"/>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Arial"/>
              <a:ea typeface="Arial"/>
              <a:cs typeface="Arial"/>
              <a:sym typeface="Arial"/>
            </a:endParaRPr>
          </a:p>
        </p:txBody>
      </p:sp>
      <p:sp>
        <p:nvSpPr>
          <p:cNvPr id="268" name="Google Shape;268;g13b6d3dea28_7_15"/>
          <p:cNvSpPr/>
          <p:nvPr/>
        </p:nvSpPr>
        <p:spPr>
          <a:xfrm rot="-267741">
            <a:off x="5376824" y="4801437"/>
            <a:ext cx="1718322" cy="649018"/>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400"/>
              <a:buFont typeface="Arial"/>
              <a:buNone/>
            </a:pPr>
            <a:r>
              <a:rPr lang="en-US" sz="1400" b="1" i="0" u="none" strike="noStrike" cap="none">
                <a:solidFill>
                  <a:srgbClr val="4C9BD3"/>
                </a:solidFill>
                <a:latin typeface="Arial"/>
                <a:ea typeface="Arial"/>
                <a:cs typeface="Arial"/>
                <a:sym typeface="Arial"/>
              </a:rPr>
              <a:t>300 units </a:t>
            </a:r>
            <a:endParaRPr sz="1400" b="0" i="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000"/>
              <a:buFont typeface="Arial"/>
              <a:buNone/>
            </a:pPr>
            <a:r>
              <a:rPr lang="en-US" sz="1000" b="0" i="0" u="none" strike="noStrike" cap="none">
                <a:solidFill>
                  <a:srgbClr val="4C9BD3"/>
                </a:solidFill>
                <a:latin typeface="Arial"/>
                <a:ea typeface="Arial"/>
                <a:cs typeface="Arial"/>
                <a:sym typeface="Arial"/>
              </a:rPr>
              <a:t>per year</a:t>
            </a:r>
            <a:endParaRPr sz="1400" b="0" i="0" u="none" strike="noStrike" cap="none">
              <a:solidFill>
                <a:srgbClr val="4C9BD3"/>
              </a:solidFill>
              <a:latin typeface="Arial"/>
              <a:ea typeface="Arial"/>
              <a:cs typeface="Arial"/>
              <a:sym typeface="Arial"/>
            </a:endParaRPr>
          </a:p>
        </p:txBody>
      </p:sp>
      <p:sp>
        <p:nvSpPr>
          <p:cNvPr id="269" name="Google Shape;269;g13b6d3dea28_7_15"/>
          <p:cNvSpPr/>
          <p:nvPr/>
        </p:nvSpPr>
        <p:spPr>
          <a:xfrm>
            <a:off x="8099316" y="5032832"/>
            <a:ext cx="1432080" cy="306903"/>
          </a:xfrm>
          <a:prstGeom prst="rect">
            <a:avLst/>
          </a:prstGeom>
          <a:solidFill>
            <a:srgbClr val="4C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+6,000</a:t>
            </a:r>
            <a:endParaRPr sz="1200" b="0" i="0" u="none" strike="noStrike" cap="none">
              <a:solidFill>
                <a:schemeClr val="lt1"/>
              </a:solidFill>
              <a:latin typeface="Arial"/>
              <a:ea typeface="Arial"/>
              <a:cs typeface="Arial"/>
              <a:sym typeface="Arial"/>
            </a:endParaRPr>
          </a:p>
        </p:txBody>
      </p:sp>
      <p:sp>
        <p:nvSpPr>
          <p:cNvPr id="270" name="Google Shape;270;g13b6d3dea28_7_15"/>
          <p:cNvSpPr/>
          <p:nvPr/>
        </p:nvSpPr>
        <p:spPr>
          <a:xfrm>
            <a:off x="2826021" y="5031860"/>
            <a:ext cx="6705375" cy="300618"/>
          </a:xfrm>
          <a:custGeom>
            <a:avLst/>
            <a:gdLst/>
            <a:ahLst/>
            <a:cxnLst/>
            <a:rect l="l" t="t" r="r" b="b"/>
            <a:pathLst>
              <a:path w="5000625" h="923925" extrusionOk="0">
                <a:moveTo>
                  <a:pt x="0" y="923925"/>
                </a:moveTo>
                <a:lnTo>
                  <a:pt x="1071562" y="923925"/>
                </a:lnTo>
                <a:lnTo>
                  <a:pt x="3948112" y="0"/>
                </a:lnTo>
                <a:lnTo>
                  <a:pt x="5000625" y="0"/>
                </a:lnTo>
              </a:path>
            </a:pathLst>
          </a:custGeom>
          <a:noFill/>
          <a:ln w="38100" cap="flat" cmpd="sng">
            <a:solidFill>
              <a:srgbClr val="4C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1" name="Google Shape;271;g13b6d3dea28_7_15"/>
          <p:cNvSpPr/>
          <p:nvPr/>
        </p:nvSpPr>
        <p:spPr>
          <a:xfrm>
            <a:off x="9543825" y="5067587"/>
            <a:ext cx="2071148"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4C9BD3"/>
                </a:solidFill>
                <a:latin typeface="Arial"/>
                <a:ea typeface="Arial"/>
                <a:cs typeface="Arial"/>
                <a:sym typeface="Arial"/>
              </a:rPr>
              <a:t>new units</a:t>
            </a:r>
            <a:endParaRPr sz="1200" b="1" i="0" u="none" strike="noStrike" cap="none">
              <a:solidFill>
                <a:srgbClr val="4C9BD3"/>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13b6d3dea28_2_0"/>
          <p:cNvSpPr/>
          <p:nvPr/>
        </p:nvSpPr>
        <p:spPr>
          <a:xfrm>
            <a:off x="0" y="916327"/>
            <a:ext cx="12192000" cy="5937552"/>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7" name="Google Shape;277;g13b6d3dea28_2_0"/>
          <p:cNvSpPr/>
          <p:nvPr/>
        </p:nvSpPr>
        <p:spPr>
          <a:xfrm>
            <a:off x="0" y="-1"/>
            <a:ext cx="12192000" cy="92044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8" name="Google Shape;278;g13b6d3dea28_2_0"/>
          <p:cNvSpPr txBox="1"/>
          <p:nvPr/>
        </p:nvSpPr>
        <p:spPr>
          <a:xfrm>
            <a:off x="406400" y="228600"/>
            <a:ext cx="989839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95959"/>
              </a:buClr>
              <a:buSzPts val="1800"/>
              <a:buFont typeface="Raleway"/>
              <a:buNone/>
            </a:pPr>
            <a:r>
              <a:rPr lang="en-US" sz="1800" b="0" i="0" u="none" strike="noStrike" cap="none">
                <a:solidFill>
                  <a:srgbClr val="595959"/>
                </a:solidFill>
                <a:latin typeface="Raleway"/>
                <a:ea typeface="Raleway"/>
                <a:cs typeface="Raleway"/>
                <a:sym typeface="Raleway"/>
              </a:rPr>
              <a:t>WHAT TYPES OF HOUSING ARE NEEDED?</a:t>
            </a:r>
            <a:endParaRPr sz="1800" b="0" i="0" u="none" strike="noStrike" cap="none">
              <a:solidFill>
                <a:srgbClr val="595959"/>
              </a:solidFill>
              <a:latin typeface="Raleway"/>
              <a:ea typeface="Raleway"/>
              <a:cs typeface="Raleway"/>
              <a:sym typeface="Raleway"/>
            </a:endParaRPr>
          </a:p>
          <a:p>
            <a:pPr marL="0" marR="0" lvl="0" indent="0" algn="l" rtl="0">
              <a:lnSpc>
                <a:spcPct val="100000"/>
              </a:lnSpc>
              <a:spcBef>
                <a:spcPts val="0"/>
              </a:spcBef>
              <a:spcAft>
                <a:spcPts val="0"/>
              </a:spcAft>
              <a:buClr>
                <a:srgbClr val="0070C0"/>
              </a:buClr>
              <a:buSzPts val="1400"/>
              <a:buFont typeface="Raleway"/>
              <a:buNone/>
            </a:pPr>
            <a:r>
              <a:rPr lang="en-US" sz="1400" b="0" i="0" u="none" strike="noStrike" cap="none">
                <a:solidFill>
                  <a:srgbClr val="0070C0"/>
                </a:solidFill>
                <a:latin typeface="Raleway"/>
                <a:ea typeface="Raleway"/>
                <a:cs typeface="Raleway"/>
                <a:sym typeface="Raleway"/>
              </a:rPr>
              <a:t>SUMMARY OF 20-YEAR DEMAND FOR OMAHA &amp; COUNCIL BLUFFS AREA</a:t>
            </a:r>
            <a:endParaRPr sz="1400" b="0" i="0" u="none" strike="noStrike" cap="none">
              <a:solidFill>
                <a:srgbClr val="0070C0"/>
              </a:solidFill>
              <a:latin typeface="Raleway"/>
              <a:ea typeface="Raleway"/>
              <a:cs typeface="Raleway"/>
              <a:sym typeface="Raleway"/>
            </a:endParaRPr>
          </a:p>
        </p:txBody>
      </p:sp>
      <p:sp>
        <p:nvSpPr>
          <p:cNvPr id="279" name="Google Shape;279;g13b6d3dea28_2_0"/>
          <p:cNvSpPr txBox="1"/>
          <p:nvPr/>
        </p:nvSpPr>
        <p:spPr>
          <a:xfrm>
            <a:off x="6215339" y="6484547"/>
            <a:ext cx="5976661" cy="369332"/>
          </a:xfrm>
          <a:prstGeom prst="rect">
            <a:avLst/>
          </a:prstGeom>
          <a:noFill/>
          <a:ln>
            <a:noFill/>
          </a:ln>
        </p:spPr>
        <p:txBody>
          <a:bodyPr spcFirstLastPara="1" wrap="square" lIns="91425" tIns="45700" rIns="91425" bIns="45700" anchor="b"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A5A5A5"/>
                </a:solidFill>
                <a:latin typeface="Arial"/>
                <a:ea typeface="Arial"/>
                <a:cs typeface="Arial"/>
                <a:sym typeface="Arial"/>
              </a:rPr>
              <a:t>Source: ESRI, NOVOCO, definitions established assuming 2.55-person household, the average household size for the study area </a:t>
            </a:r>
            <a:endParaRPr sz="1400" b="0" i="0" u="none" strike="noStrike" cap="none">
              <a:solidFill>
                <a:srgbClr val="000000"/>
              </a:solidFill>
              <a:latin typeface="Arial"/>
              <a:ea typeface="Arial"/>
              <a:cs typeface="Arial"/>
              <a:sym typeface="Arial"/>
            </a:endParaRPr>
          </a:p>
        </p:txBody>
      </p:sp>
      <p:grpSp>
        <p:nvGrpSpPr>
          <p:cNvPr id="280" name="Google Shape;280;g13b6d3dea28_2_0"/>
          <p:cNvGrpSpPr/>
          <p:nvPr/>
        </p:nvGrpSpPr>
        <p:grpSpPr>
          <a:xfrm>
            <a:off x="205627" y="1065403"/>
            <a:ext cx="11837213" cy="1099387"/>
            <a:chOff x="154220" y="1065403"/>
            <a:chExt cx="8877910" cy="1099387"/>
          </a:xfrm>
        </p:grpSpPr>
        <p:sp>
          <p:nvSpPr>
            <p:cNvPr id="281" name="Google Shape;281;g13b6d3dea28_2_0"/>
            <p:cNvSpPr/>
            <p:nvPr/>
          </p:nvSpPr>
          <p:spPr>
            <a:xfrm>
              <a:off x="154221" y="1076818"/>
              <a:ext cx="1366825" cy="318716"/>
            </a:xfrm>
            <a:prstGeom prst="rect">
              <a:avLst/>
            </a:prstGeom>
            <a:solidFill>
              <a:srgbClr val="183A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SUBSIDIZED</a:t>
              </a:r>
              <a:endParaRPr sz="1400" b="0" i="0" u="none" strike="noStrike" cap="none">
                <a:solidFill>
                  <a:srgbClr val="000000"/>
                </a:solidFill>
                <a:latin typeface="Arial"/>
                <a:ea typeface="Arial"/>
                <a:cs typeface="Arial"/>
                <a:sym typeface="Arial"/>
              </a:endParaRPr>
            </a:p>
          </p:txBody>
        </p:sp>
        <p:sp>
          <p:nvSpPr>
            <p:cNvPr id="282" name="Google Shape;282;g13b6d3dea28_2_0"/>
            <p:cNvSpPr/>
            <p:nvPr/>
          </p:nvSpPr>
          <p:spPr>
            <a:xfrm>
              <a:off x="154220" y="1464223"/>
              <a:ext cx="1365245" cy="3187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3B70"/>
                  </a:solidFill>
                  <a:latin typeface="Arial"/>
                  <a:ea typeface="Arial"/>
                  <a:cs typeface="Arial"/>
                  <a:sym typeface="Arial"/>
                </a:rPr>
                <a:t>&lt; 30% AMI</a:t>
              </a:r>
              <a:endParaRPr sz="1400" b="0" i="0" u="none" strike="noStrike" cap="none">
                <a:solidFill>
                  <a:srgbClr val="000000"/>
                </a:solidFill>
                <a:latin typeface="Arial"/>
                <a:ea typeface="Arial"/>
                <a:cs typeface="Arial"/>
                <a:sym typeface="Arial"/>
              </a:endParaRPr>
            </a:p>
          </p:txBody>
        </p:sp>
        <p:sp>
          <p:nvSpPr>
            <p:cNvPr id="283" name="Google Shape;283;g13b6d3dea28_2_0"/>
            <p:cNvSpPr/>
            <p:nvPr/>
          </p:nvSpPr>
          <p:spPr>
            <a:xfrm>
              <a:off x="1656123" y="1071317"/>
              <a:ext cx="1366825" cy="318716"/>
            </a:xfrm>
            <a:prstGeom prst="rect">
              <a:avLst/>
            </a:prstGeom>
            <a:solidFill>
              <a:srgbClr val="183A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LOW-INCOME</a:t>
              </a:r>
              <a:endParaRPr sz="1400" b="0" i="0" u="none" strike="noStrike" cap="none">
                <a:solidFill>
                  <a:srgbClr val="000000"/>
                </a:solidFill>
                <a:latin typeface="Arial"/>
                <a:ea typeface="Arial"/>
                <a:cs typeface="Arial"/>
                <a:sym typeface="Arial"/>
              </a:endParaRPr>
            </a:p>
          </p:txBody>
        </p:sp>
        <p:sp>
          <p:nvSpPr>
            <p:cNvPr id="284" name="Google Shape;284;g13b6d3dea28_2_0"/>
            <p:cNvSpPr/>
            <p:nvPr/>
          </p:nvSpPr>
          <p:spPr>
            <a:xfrm>
              <a:off x="1656122" y="1458722"/>
              <a:ext cx="1363668" cy="3187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3B70"/>
                  </a:solidFill>
                  <a:latin typeface="Arial"/>
                  <a:ea typeface="Arial"/>
                  <a:cs typeface="Arial"/>
                  <a:sym typeface="Arial"/>
                </a:rPr>
                <a:t>30 – 50% AMI</a:t>
              </a:r>
              <a:endParaRPr sz="1400" b="0" i="0" u="none" strike="noStrike" cap="none">
                <a:solidFill>
                  <a:srgbClr val="000000"/>
                </a:solidFill>
                <a:latin typeface="Arial"/>
                <a:ea typeface="Arial"/>
                <a:cs typeface="Arial"/>
                <a:sym typeface="Arial"/>
              </a:endParaRPr>
            </a:p>
          </p:txBody>
        </p:sp>
        <p:sp>
          <p:nvSpPr>
            <p:cNvPr id="285" name="Google Shape;285;g13b6d3dea28_2_0"/>
            <p:cNvSpPr/>
            <p:nvPr/>
          </p:nvSpPr>
          <p:spPr>
            <a:xfrm>
              <a:off x="3159603" y="1065403"/>
              <a:ext cx="1366825" cy="318716"/>
            </a:xfrm>
            <a:prstGeom prst="rect">
              <a:avLst/>
            </a:prstGeom>
            <a:solidFill>
              <a:srgbClr val="183A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AFFORDABLE</a:t>
              </a:r>
              <a:endParaRPr sz="1400" b="0" i="0" u="none" strike="noStrike" cap="none">
                <a:solidFill>
                  <a:srgbClr val="000000"/>
                </a:solidFill>
                <a:latin typeface="Arial"/>
                <a:ea typeface="Arial"/>
                <a:cs typeface="Arial"/>
                <a:sym typeface="Arial"/>
              </a:endParaRPr>
            </a:p>
          </p:txBody>
        </p:sp>
        <p:sp>
          <p:nvSpPr>
            <p:cNvPr id="286" name="Google Shape;286;g13b6d3dea28_2_0"/>
            <p:cNvSpPr/>
            <p:nvPr/>
          </p:nvSpPr>
          <p:spPr>
            <a:xfrm>
              <a:off x="3158024" y="1452808"/>
              <a:ext cx="1366825" cy="3187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3B70"/>
                  </a:solidFill>
                  <a:latin typeface="Arial"/>
                  <a:ea typeface="Arial"/>
                  <a:cs typeface="Arial"/>
                  <a:sym typeface="Arial"/>
                </a:rPr>
                <a:t>50 - 80% AMI</a:t>
              </a:r>
              <a:endParaRPr sz="1400" b="0" i="0" u="none" strike="noStrike" cap="none">
                <a:solidFill>
                  <a:srgbClr val="000000"/>
                </a:solidFill>
                <a:latin typeface="Arial"/>
                <a:ea typeface="Arial"/>
                <a:cs typeface="Arial"/>
                <a:sym typeface="Arial"/>
              </a:endParaRPr>
            </a:p>
          </p:txBody>
        </p:sp>
        <p:sp>
          <p:nvSpPr>
            <p:cNvPr id="287" name="Google Shape;287;g13b6d3dea28_2_0"/>
            <p:cNvSpPr/>
            <p:nvPr/>
          </p:nvSpPr>
          <p:spPr>
            <a:xfrm>
              <a:off x="4661505" y="1065403"/>
              <a:ext cx="1366825" cy="318716"/>
            </a:xfrm>
            <a:prstGeom prst="rect">
              <a:avLst/>
            </a:prstGeom>
            <a:solidFill>
              <a:srgbClr val="183A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WORKFORCE</a:t>
              </a:r>
              <a:endParaRPr sz="1400" b="0" i="0" u="none" strike="noStrike" cap="none">
                <a:solidFill>
                  <a:srgbClr val="000000"/>
                </a:solidFill>
                <a:latin typeface="Arial"/>
                <a:ea typeface="Arial"/>
                <a:cs typeface="Arial"/>
                <a:sym typeface="Arial"/>
              </a:endParaRPr>
            </a:p>
          </p:txBody>
        </p:sp>
        <p:sp>
          <p:nvSpPr>
            <p:cNvPr id="288" name="Google Shape;288;g13b6d3dea28_2_0"/>
            <p:cNvSpPr/>
            <p:nvPr/>
          </p:nvSpPr>
          <p:spPr>
            <a:xfrm>
              <a:off x="4661504" y="1452808"/>
              <a:ext cx="1365246" cy="3187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3B70"/>
                  </a:solidFill>
                  <a:latin typeface="Arial"/>
                  <a:ea typeface="Arial"/>
                  <a:cs typeface="Arial"/>
                  <a:sym typeface="Arial"/>
                </a:rPr>
                <a:t>80 – 120% AMI</a:t>
              </a:r>
              <a:endParaRPr sz="1400" b="0" i="0" u="none" strike="noStrike" cap="none">
                <a:solidFill>
                  <a:srgbClr val="000000"/>
                </a:solidFill>
                <a:latin typeface="Arial"/>
                <a:ea typeface="Arial"/>
                <a:cs typeface="Arial"/>
                <a:sym typeface="Arial"/>
              </a:endParaRPr>
            </a:p>
          </p:txBody>
        </p:sp>
        <p:sp>
          <p:nvSpPr>
            <p:cNvPr id="289" name="Google Shape;289;g13b6d3dea28_2_0"/>
            <p:cNvSpPr/>
            <p:nvPr/>
          </p:nvSpPr>
          <p:spPr>
            <a:xfrm>
              <a:off x="6163406" y="1065403"/>
              <a:ext cx="1366825" cy="318716"/>
            </a:xfrm>
            <a:prstGeom prst="rect">
              <a:avLst/>
            </a:prstGeom>
            <a:solidFill>
              <a:srgbClr val="183A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MODERATE</a:t>
              </a:r>
              <a:endParaRPr sz="1400" b="0" i="0" u="none" strike="noStrike" cap="none">
                <a:solidFill>
                  <a:srgbClr val="000000"/>
                </a:solidFill>
                <a:latin typeface="Arial"/>
                <a:ea typeface="Arial"/>
                <a:cs typeface="Arial"/>
                <a:sym typeface="Arial"/>
              </a:endParaRPr>
            </a:p>
          </p:txBody>
        </p:sp>
        <p:sp>
          <p:nvSpPr>
            <p:cNvPr id="290" name="Google Shape;290;g13b6d3dea28_2_0"/>
            <p:cNvSpPr/>
            <p:nvPr/>
          </p:nvSpPr>
          <p:spPr>
            <a:xfrm>
              <a:off x="6163406" y="1457882"/>
              <a:ext cx="1366825" cy="3187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3B70"/>
                  </a:solidFill>
                  <a:latin typeface="Arial"/>
                  <a:ea typeface="Arial"/>
                  <a:cs typeface="Arial"/>
                  <a:sym typeface="Arial"/>
                </a:rPr>
                <a:t>120 - 150% AMI</a:t>
              </a:r>
              <a:endParaRPr sz="1400" b="0" i="0" u="none" strike="noStrike" cap="none">
                <a:solidFill>
                  <a:srgbClr val="000000"/>
                </a:solidFill>
                <a:latin typeface="Arial"/>
                <a:ea typeface="Arial"/>
                <a:cs typeface="Arial"/>
                <a:sym typeface="Arial"/>
              </a:endParaRPr>
            </a:p>
          </p:txBody>
        </p:sp>
        <p:sp>
          <p:nvSpPr>
            <p:cNvPr id="291" name="Google Shape;291;g13b6d3dea28_2_0"/>
            <p:cNvSpPr/>
            <p:nvPr/>
          </p:nvSpPr>
          <p:spPr>
            <a:xfrm>
              <a:off x="7665305" y="1065403"/>
              <a:ext cx="1366825" cy="318716"/>
            </a:xfrm>
            <a:prstGeom prst="rect">
              <a:avLst/>
            </a:prstGeom>
            <a:solidFill>
              <a:srgbClr val="183A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UPSCALE</a:t>
              </a:r>
              <a:endParaRPr sz="1400" b="0" i="0" u="none" strike="noStrike" cap="none">
                <a:solidFill>
                  <a:srgbClr val="000000"/>
                </a:solidFill>
                <a:latin typeface="Arial"/>
                <a:ea typeface="Arial"/>
                <a:cs typeface="Arial"/>
                <a:sym typeface="Arial"/>
              </a:endParaRPr>
            </a:p>
          </p:txBody>
        </p:sp>
        <p:sp>
          <p:nvSpPr>
            <p:cNvPr id="292" name="Google Shape;292;g13b6d3dea28_2_0"/>
            <p:cNvSpPr/>
            <p:nvPr/>
          </p:nvSpPr>
          <p:spPr>
            <a:xfrm>
              <a:off x="7665305" y="1457882"/>
              <a:ext cx="1366825" cy="3187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3B70"/>
                  </a:solidFill>
                  <a:latin typeface="Arial"/>
                  <a:ea typeface="Arial"/>
                  <a:cs typeface="Arial"/>
                  <a:sym typeface="Arial"/>
                </a:rPr>
                <a:t>150 - 200% AMI</a:t>
              </a:r>
              <a:endParaRPr sz="1400" b="0" i="0" u="none" strike="noStrike" cap="none">
                <a:solidFill>
                  <a:srgbClr val="000000"/>
                </a:solidFill>
                <a:latin typeface="Arial"/>
                <a:ea typeface="Arial"/>
                <a:cs typeface="Arial"/>
                <a:sym typeface="Arial"/>
              </a:endParaRPr>
            </a:p>
          </p:txBody>
        </p:sp>
        <p:sp>
          <p:nvSpPr>
            <p:cNvPr id="293" name="Google Shape;293;g13b6d3dea28_2_0"/>
            <p:cNvSpPr/>
            <p:nvPr/>
          </p:nvSpPr>
          <p:spPr>
            <a:xfrm>
              <a:off x="154220" y="1846041"/>
              <a:ext cx="1365245" cy="31874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rgbClr val="BFBFBF"/>
                  </a:solidFill>
                  <a:latin typeface="Arial"/>
                  <a:ea typeface="Arial"/>
                  <a:cs typeface="Arial"/>
                  <a:sym typeface="Arial"/>
                </a:rPr>
                <a:t>&lt; $22k/YR</a:t>
              </a:r>
              <a:endParaRPr sz="1400" b="0" i="0" u="none" strike="noStrike" cap="none">
                <a:solidFill>
                  <a:srgbClr val="000000"/>
                </a:solidFill>
                <a:latin typeface="Arial"/>
                <a:ea typeface="Arial"/>
                <a:cs typeface="Arial"/>
                <a:sym typeface="Arial"/>
              </a:endParaRPr>
            </a:p>
          </p:txBody>
        </p:sp>
        <p:sp>
          <p:nvSpPr>
            <p:cNvPr id="294" name="Google Shape;294;g13b6d3dea28_2_0"/>
            <p:cNvSpPr/>
            <p:nvPr/>
          </p:nvSpPr>
          <p:spPr>
            <a:xfrm>
              <a:off x="1656122" y="1840584"/>
              <a:ext cx="1363668" cy="31869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rgbClr val="BFBFBF"/>
                  </a:solidFill>
                  <a:latin typeface="Arial"/>
                  <a:ea typeface="Arial"/>
                  <a:cs typeface="Arial"/>
                  <a:sym typeface="Arial"/>
                </a:rPr>
                <a:t>$22k - $37k/yr</a:t>
              </a:r>
              <a:endParaRPr sz="1050" b="0" i="0" u="none" strike="noStrike" cap="none">
                <a:solidFill>
                  <a:srgbClr val="BFBFBF"/>
                </a:solidFill>
                <a:latin typeface="Arial"/>
                <a:ea typeface="Arial"/>
                <a:cs typeface="Arial"/>
                <a:sym typeface="Arial"/>
              </a:endParaRPr>
            </a:p>
          </p:txBody>
        </p:sp>
        <p:sp>
          <p:nvSpPr>
            <p:cNvPr id="295" name="Google Shape;295;g13b6d3dea28_2_0"/>
            <p:cNvSpPr/>
            <p:nvPr/>
          </p:nvSpPr>
          <p:spPr>
            <a:xfrm>
              <a:off x="3158024" y="1834653"/>
              <a:ext cx="1366825" cy="31869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rgbClr val="BFBFBF"/>
                  </a:solidFill>
                  <a:latin typeface="Arial"/>
                  <a:ea typeface="Arial"/>
                  <a:cs typeface="Arial"/>
                  <a:sym typeface="Arial"/>
                </a:rPr>
                <a:t>$37k – 58k/yr</a:t>
              </a:r>
              <a:endParaRPr sz="1050" b="0" i="0" u="none" strike="noStrike" cap="none">
                <a:solidFill>
                  <a:srgbClr val="BFBFBF"/>
                </a:solidFill>
                <a:latin typeface="Arial"/>
                <a:ea typeface="Arial"/>
                <a:cs typeface="Arial"/>
                <a:sym typeface="Arial"/>
              </a:endParaRPr>
            </a:p>
          </p:txBody>
        </p:sp>
        <p:sp>
          <p:nvSpPr>
            <p:cNvPr id="296" name="Google Shape;296;g13b6d3dea28_2_0"/>
            <p:cNvSpPr/>
            <p:nvPr/>
          </p:nvSpPr>
          <p:spPr>
            <a:xfrm>
              <a:off x="4661504" y="1834653"/>
              <a:ext cx="1365246" cy="31869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rgbClr val="BFBFBF"/>
                  </a:solidFill>
                  <a:latin typeface="Arial"/>
                  <a:ea typeface="Arial"/>
                  <a:cs typeface="Arial"/>
                  <a:sym typeface="Arial"/>
                </a:rPr>
                <a:t>$58k - $88k/yr</a:t>
              </a:r>
              <a:endParaRPr sz="1050" b="0" i="0" u="none" strike="noStrike" cap="none">
                <a:solidFill>
                  <a:srgbClr val="BFBFBF"/>
                </a:solidFill>
                <a:latin typeface="Arial"/>
                <a:ea typeface="Arial"/>
                <a:cs typeface="Arial"/>
                <a:sym typeface="Arial"/>
              </a:endParaRPr>
            </a:p>
          </p:txBody>
        </p:sp>
        <p:sp>
          <p:nvSpPr>
            <p:cNvPr id="297" name="Google Shape;297;g13b6d3dea28_2_0"/>
            <p:cNvSpPr/>
            <p:nvPr/>
          </p:nvSpPr>
          <p:spPr>
            <a:xfrm>
              <a:off x="6163406" y="1839727"/>
              <a:ext cx="1366825" cy="31869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rgbClr val="BFBFBF"/>
                  </a:solidFill>
                  <a:latin typeface="Arial"/>
                  <a:ea typeface="Arial"/>
                  <a:cs typeface="Arial"/>
                  <a:sym typeface="Arial"/>
                </a:rPr>
                <a:t>$88k - $110k/yr</a:t>
              </a:r>
              <a:endParaRPr sz="1050" b="0" i="0" u="none" strike="noStrike" cap="none">
                <a:solidFill>
                  <a:srgbClr val="BFBFBF"/>
                </a:solidFill>
                <a:latin typeface="Arial"/>
                <a:ea typeface="Arial"/>
                <a:cs typeface="Arial"/>
                <a:sym typeface="Arial"/>
              </a:endParaRPr>
            </a:p>
          </p:txBody>
        </p:sp>
        <p:sp>
          <p:nvSpPr>
            <p:cNvPr id="298" name="Google Shape;298;g13b6d3dea28_2_0"/>
            <p:cNvSpPr/>
            <p:nvPr/>
          </p:nvSpPr>
          <p:spPr>
            <a:xfrm>
              <a:off x="7665305" y="1839727"/>
              <a:ext cx="1366825" cy="31869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rgbClr val="BFBFBF"/>
                  </a:solidFill>
                  <a:latin typeface="Arial"/>
                  <a:ea typeface="Arial"/>
                  <a:cs typeface="Arial"/>
                  <a:sym typeface="Arial"/>
                </a:rPr>
                <a:t>$110k - $146k/yr</a:t>
              </a:r>
              <a:endParaRPr sz="1050" b="0" i="0" u="none" strike="noStrike" cap="none">
                <a:solidFill>
                  <a:srgbClr val="BFBFBF"/>
                </a:solidFill>
                <a:latin typeface="Arial"/>
                <a:ea typeface="Arial"/>
                <a:cs typeface="Arial"/>
                <a:sym typeface="Arial"/>
              </a:endParaRPr>
            </a:p>
          </p:txBody>
        </p:sp>
      </p:grpSp>
      <p:grpSp>
        <p:nvGrpSpPr>
          <p:cNvPr id="299" name="Google Shape;299;g13b6d3dea28_2_0"/>
          <p:cNvGrpSpPr/>
          <p:nvPr/>
        </p:nvGrpSpPr>
        <p:grpSpPr>
          <a:xfrm>
            <a:off x="205622" y="2924022"/>
            <a:ext cx="11836731" cy="3025908"/>
            <a:chOff x="154220" y="2675963"/>
            <a:chExt cx="8877770" cy="3274083"/>
          </a:xfrm>
        </p:grpSpPr>
        <p:sp>
          <p:nvSpPr>
            <p:cNvPr id="300" name="Google Shape;300;g13b6d3dea28_2_0"/>
            <p:cNvSpPr/>
            <p:nvPr/>
          </p:nvSpPr>
          <p:spPr>
            <a:xfrm>
              <a:off x="154220" y="5521999"/>
              <a:ext cx="1365300" cy="195300"/>
            </a:xfrm>
            <a:prstGeom prst="rect">
              <a:avLst/>
            </a:prstGeom>
            <a:solidFill>
              <a:srgbClr val="175C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301" name="Google Shape;301;g13b6d3dea28_2_0"/>
            <p:cNvSpPr/>
            <p:nvPr/>
          </p:nvSpPr>
          <p:spPr>
            <a:xfrm>
              <a:off x="154220" y="4164440"/>
              <a:ext cx="1365300" cy="561300"/>
            </a:xfrm>
            <a:prstGeom prst="rect">
              <a:avLst/>
            </a:prstGeom>
            <a:solidFill>
              <a:srgbClr val="2E88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302" name="Google Shape;302;g13b6d3dea28_2_0"/>
            <p:cNvSpPr/>
            <p:nvPr/>
          </p:nvSpPr>
          <p:spPr>
            <a:xfrm>
              <a:off x="1656121" y="5415216"/>
              <a:ext cx="1363800" cy="243900"/>
            </a:xfrm>
            <a:prstGeom prst="rect">
              <a:avLst/>
            </a:prstGeom>
            <a:solidFill>
              <a:srgbClr val="175C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303" name="Google Shape;303;g13b6d3dea28_2_0"/>
            <p:cNvSpPr/>
            <p:nvPr/>
          </p:nvSpPr>
          <p:spPr>
            <a:xfrm>
              <a:off x="1656122" y="4146663"/>
              <a:ext cx="1363800" cy="423900"/>
            </a:xfrm>
            <a:prstGeom prst="rect">
              <a:avLst/>
            </a:prstGeom>
            <a:solidFill>
              <a:srgbClr val="2E88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304" name="Google Shape;304;g13b6d3dea28_2_0"/>
            <p:cNvSpPr/>
            <p:nvPr/>
          </p:nvSpPr>
          <p:spPr>
            <a:xfrm>
              <a:off x="3164826" y="4874716"/>
              <a:ext cx="1363500" cy="390000"/>
            </a:xfrm>
            <a:prstGeom prst="rect">
              <a:avLst/>
            </a:prstGeom>
            <a:solidFill>
              <a:srgbClr val="175C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305" name="Google Shape;305;g13b6d3dea28_2_0"/>
            <p:cNvSpPr/>
            <p:nvPr/>
          </p:nvSpPr>
          <p:spPr>
            <a:xfrm>
              <a:off x="3164722" y="3586886"/>
              <a:ext cx="1360200" cy="447300"/>
            </a:xfrm>
            <a:prstGeom prst="rect">
              <a:avLst/>
            </a:prstGeom>
            <a:solidFill>
              <a:srgbClr val="2E88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306" name="Google Shape;306;g13b6d3dea28_2_0"/>
            <p:cNvSpPr/>
            <p:nvPr/>
          </p:nvSpPr>
          <p:spPr>
            <a:xfrm>
              <a:off x="4666996" y="3693717"/>
              <a:ext cx="1359900" cy="675900"/>
            </a:xfrm>
            <a:prstGeom prst="rect">
              <a:avLst/>
            </a:prstGeom>
            <a:solidFill>
              <a:srgbClr val="175C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307" name="Google Shape;307;g13b6d3dea28_2_0"/>
            <p:cNvSpPr/>
            <p:nvPr/>
          </p:nvSpPr>
          <p:spPr>
            <a:xfrm>
              <a:off x="4658343" y="2675964"/>
              <a:ext cx="1365300" cy="306600"/>
            </a:xfrm>
            <a:prstGeom prst="rect">
              <a:avLst/>
            </a:prstGeom>
            <a:solidFill>
              <a:srgbClr val="2E88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308" name="Google Shape;308;g13b6d3dea28_2_0"/>
            <p:cNvSpPr/>
            <p:nvPr/>
          </p:nvSpPr>
          <p:spPr>
            <a:xfrm>
              <a:off x="6177769" y="4644533"/>
              <a:ext cx="1350600" cy="533100"/>
            </a:xfrm>
            <a:prstGeom prst="rect">
              <a:avLst/>
            </a:prstGeom>
            <a:solidFill>
              <a:srgbClr val="175C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309" name="Google Shape;309;g13b6d3dea28_2_0"/>
            <p:cNvSpPr/>
            <p:nvPr/>
          </p:nvSpPr>
          <p:spPr>
            <a:xfrm>
              <a:off x="6177769" y="4244468"/>
              <a:ext cx="1350600" cy="149100"/>
            </a:xfrm>
            <a:prstGeom prst="rect">
              <a:avLst/>
            </a:prstGeom>
            <a:solidFill>
              <a:srgbClr val="2E88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310" name="Google Shape;310;g13b6d3dea28_2_0"/>
            <p:cNvSpPr/>
            <p:nvPr/>
          </p:nvSpPr>
          <p:spPr>
            <a:xfrm>
              <a:off x="7661213" y="3853321"/>
              <a:ext cx="1368900" cy="619500"/>
            </a:xfrm>
            <a:prstGeom prst="rect">
              <a:avLst/>
            </a:prstGeom>
            <a:solidFill>
              <a:srgbClr val="175C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311" name="Google Shape;311;g13b6d3dea28_2_0"/>
            <p:cNvSpPr/>
            <p:nvPr/>
          </p:nvSpPr>
          <p:spPr>
            <a:xfrm>
              <a:off x="7663390" y="3517018"/>
              <a:ext cx="1368600" cy="158100"/>
            </a:xfrm>
            <a:prstGeom prst="rect">
              <a:avLst/>
            </a:prstGeom>
            <a:solidFill>
              <a:srgbClr val="2E88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312" name="Google Shape;312;g13b6d3dea28_2_0"/>
            <p:cNvSpPr/>
            <p:nvPr/>
          </p:nvSpPr>
          <p:spPr>
            <a:xfrm>
              <a:off x="154220" y="4724889"/>
              <a:ext cx="1365300" cy="7107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3" name="Google Shape;313;g13b6d3dea28_2_0"/>
            <p:cNvSpPr/>
            <p:nvPr/>
          </p:nvSpPr>
          <p:spPr>
            <a:xfrm>
              <a:off x="1656122" y="4570183"/>
              <a:ext cx="1363800" cy="7560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4" name="Google Shape;314;g13b6d3dea28_2_0"/>
            <p:cNvSpPr/>
            <p:nvPr/>
          </p:nvSpPr>
          <p:spPr>
            <a:xfrm>
              <a:off x="3163392" y="4034109"/>
              <a:ext cx="1361400" cy="7560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5" name="Google Shape;315;g13b6d3dea28_2_0"/>
            <p:cNvSpPr/>
            <p:nvPr/>
          </p:nvSpPr>
          <p:spPr>
            <a:xfrm>
              <a:off x="4658343" y="2975654"/>
              <a:ext cx="1365300" cy="6279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6" name="Google Shape;316;g13b6d3dea28_2_0"/>
            <p:cNvSpPr/>
            <p:nvPr/>
          </p:nvSpPr>
          <p:spPr>
            <a:xfrm>
              <a:off x="7663491" y="3672739"/>
              <a:ext cx="1366500" cy="804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7" name="Google Shape;317;g13b6d3dea28_2_0"/>
            <p:cNvSpPr/>
            <p:nvPr/>
          </p:nvSpPr>
          <p:spPr>
            <a:xfrm>
              <a:off x="6177769" y="4393532"/>
              <a:ext cx="1350300" cy="1668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8" name="Google Shape;318;g13b6d3dea28_2_0"/>
            <p:cNvSpPr/>
            <p:nvPr/>
          </p:nvSpPr>
          <p:spPr>
            <a:xfrm>
              <a:off x="154220" y="5713592"/>
              <a:ext cx="1365300" cy="234300"/>
            </a:xfrm>
            <a:prstGeom prst="rect">
              <a:avLst/>
            </a:prstGeom>
            <a:solidFill>
              <a:srgbClr val="175C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9" name="Google Shape;319;g13b6d3dea28_2_0"/>
            <p:cNvSpPr/>
            <p:nvPr/>
          </p:nvSpPr>
          <p:spPr>
            <a:xfrm>
              <a:off x="1656122" y="5659052"/>
              <a:ext cx="1363800" cy="288900"/>
            </a:xfrm>
            <a:prstGeom prst="rect">
              <a:avLst/>
            </a:prstGeom>
            <a:solidFill>
              <a:srgbClr val="175C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0" name="Google Shape;320;g13b6d3dea28_2_0"/>
            <p:cNvSpPr/>
            <p:nvPr/>
          </p:nvSpPr>
          <p:spPr>
            <a:xfrm>
              <a:off x="3165997" y="5264546"/>
              <a:ext cx="1361400" cy="685500"/>
            </a:xfrm>
            <a:prstGeom prst="rect">
              <a:avLst/>
            </a:prstGeom>
            <a:solidFill>
              <a:srgbClr val="175C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1" name="Google Shape;321;g13b6d3dea28_2_0"/>
            <p:cNvSpPr/>
            <p:nvPr/>
          </p:nvSpPr>
          <p:spPr>
            <a:xfrm>
              <a:off x="4666997" y="4369720"/>
              <a:ext cx="1357500" cy="1578300"/>
            </a:xfrm>
            <a:prstGeom prst="rect">
              <a:avLst/>
            </a:prstGeom>
            <a:solidFill>
              <a:srgbClr val="175C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2" name="Google Shape;322;g13b6d3dea28_2_0"/>
            <p:cNvSpPr/>
            <p:nvPr/>
          </p:nvSpPr>
          <p:spPr>
            <a:xfrm>
              <a:off x="6177769" y="5173207"/>
              <a:ext cx="1350300" cy="774600"/>
            </a:xfrm>
            <a:prstGeom prst="rect">
              <a:avLst/>
            </a:prstGeom>
            <a:solidFill>
              <a:srgbClr val="175C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3" name="Google Shape;323;g13b6d3dea28_2_0"/>
            <p:cNvSpPr/>
            <p:nvPr/>
          </p:nvSpPr>
          <p:spPr>
            <a:xfrm>
              <a:off x="7655181" y="4465642"/>
              <a:ext cx="1376700" cy="1482300"/>
            </a:xfrm>
            <a:prstGeom prst="rect">
              <a:avLst/>
            </a:prstGeom>
            <a:solidFill>
              <a:srgbClr val="175C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4" name="Google Shape;324;g13b6d3dea28_2_0"/>
            <p:cNvSpPr/>
            <p:nvPr/>
          </p:nvSpPr>
          <p:spPr>
            <a:xfrm>
              <a:off x="154220" y="4164440"/>
              <a:ext cx="1365300" cy="560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5" name="Google Shape;325;g13b6d3dea28_2_0"/>
            <p:cNvSpPr/>
            <p:nvPr/>
          </p:nvSpPr>
          <p:spPr>
            <a:xfrm>
              <a:off x="154220" y="5518589"/>
              <a:ext cx="1365300" cy="195000"/>
            </a:xfrm>
            <a:prstGeom prst="rect">
              <a:avLst/>
            </a:prstGeom>
            <a:solidFill>
              <a:srgbClr val="2E88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6" name="Google Shape;326;g13b6d3dea28_2_0"/>
            <p:cNvSpPr/>
            <p:nvPr/>
          </p:nvSpPr>
          <p:spPr>
            <a:xfrm>
              <a:off x="1649915" y="4146663"/>
              <a:ext cx="1369800" cy="423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7" name="Google Shape;327;g13b6d3dea28_2_0"/>
            <p:cNvSpPr/>
            <p:nvPr/>
          </p:nvSpPr>
          <p:spPr>
            <a:xfrm>
              <a:off x="1653981" y="5415217"/>
              <a:ext cx="1365900" cy="247200"/>
            </a:xfrm>
            <a:prstGeom prst="rect">
              <a:avLst/>
            </a:prstGeom>
            <a:solidFill>
              <a:srgbClr val="2E88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8" name="Google Shape;328;g13b6d3dea28_2_0"/>
            <p:cNvSpPr/>
            <p:nvPr/>
          </p:nvSpPr>
          <p:spPr>
            <a:xfrm>
              <a:off x="3159287" y="3583239"/>
              <a:ext cx="1365600" cy="4509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9" name="Google Shape;329;g13b6d3dea28_2_0"/>
            <p:cNvSpPr/>
            <p:nvPr/>
          </p:nvSpPr>
          <p:spPr>
            <a:xfrm>
              <a:off x="3159287" y="4876721"/>
              <a:ext cx="1365600" cy="387900"/>
            </a:xfrm>
            <a:prstGeom prst="rect">
              <a:avLst/>
            </a:prstGeom>
            <a:solidFill>
              <a:srgbClr val="2E88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0" name="Google Shape;330;g13b6d3dea28_2_0"/>
            <p:cNvSpPr/>
            <p:nvPr/>
          </p:nvSpPr>
          <p:spPr>
            <a:xfrm>
              <a:off x="4658343" y="2675963"/>
              <a:ext cx="1365300" cy="2997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1" name="Google Shape;331;g13b6d3dea28_2_0"/>
            <p:cNvSpPr/>
            <p:nvPr/>
          </p:nvSpPr>
          <p:spPr>
            <a:xfrm>
              <a:off x="4663499" y="3697084"/>
              <a:ext cx="1360200" cy="672600"/>
            </a:xfrm>
            <a:prstGeom prst="rect">
              <a:avLst/>
            </a:prstGeom>
            <a:solidFill>
              <a:srgbClr val="2E88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2" name="Google Shape;332;g13b6d3dea28_2_0"/>
            <p:cNvSpPr/>
            <p:nvPr/>
          </p:nvSpPr>
          <p:spPr>
            <a:xfrm>
              <a:off x="6177769" y="4244468"/>
              <a:ext cx="1350600" cy="1479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3" name="Google Shape;333;g13b6d3dea28_2_0"/>
            <p:cNvSpPr/>
            <p:nvPr/>
          </p:nvSpPr>
          <p:spPr>
            <a:xfrm>
              <a:off x="6175639" y="4643289"/>
              <a:ext cx="1352700" cy="534000"/>
            </a:xfrm>
            <a:prstGeom prst="rect">
              <a:avLst/>
            </a:prstGeom>
            <a:solidFill>
              <a:srgbClr val="2E88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4" name="Google Shape;334;g13b6d3dea28_2_0"/>
            <p:cNvSpPr/>
            <p:nvPr/>
          </p:nvSpPr>
          <p:spPr>
            <a:xfrm>
              <a:off x="7658240" y="3853321"/>
              <a:ext cx="1371900" cy="619500"/>
            </a:xfrm>
            <a:prstGeom prst="rect">
              <a:avLst/>
            </a:prstGeom>
            <a:solidFill>
              <a:srgbClr val="2E88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5" name="Google Shape;335;g13b6d3dea28_2_0"/>
            <p:cNvSpPr/>
            <p:nvPr/>
          </p:nvSpPr>
          <p:spPr>
            <a:xfrm>
              <a:off x="7662062" y="3514307"/>
              <a:ext cx="1368000" cy="1635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336" name="Google Shape;336;g13b6d3dea28_2_0"/>
          <p:cNvGrpSpPr/>
          <p:nvPr/>
        </p:nvGrpSpPr>
        <p:grpSpPr>
          <a:xfrm>
            <a:off x="205627" y="6206206"/>
            <a:ext cx="255807" cy="186570"/>
            <a:chOff x="-682623" y="2896652"/>
            <a:chExt cx="1365245" cy="561342"/>
          </a:xfrm>
        </p:grpSpPr>
        <p:sp>
          <p:nvSpPr>
            <p:cNvPr id="337" name="Google Shape;337;g13b6d3dea28_2_0"/>
            <p:cNvSpPr/>
            <p:nvPr/>
          </p:nvSpPr>
          <p:spPr>
            <a:xfrm>
              <a:off x="-682623" y="2896652"/>
              <a:ext cx="1365245" cy="56134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338" name="Google Shape;338;g13b6d3dea28_2_0"/>
            <p:cNvSpPr/>
            <p:nvPr/>
          </p:nvSpPr>
          <p:spPr>
            <a:xfrm>
              <a:off x="-682623" y="2896652"/>
              <a:ext cx="1365245" cy="560449"/>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39" name="Google Shape;339;g13b6d3dea28_2_0"/>
          <p:cNvSpPr/>
          <p:nvPr/>
        </p:nvSpPr>
        <p:spPr>
          <a:xfrm>
            <a:off x="200175" y="6455856"/>
            <a:ext cx="266700" cy="186300"/>
          </a:xfrm>
          <a:prstGeom prst="rect">
            <a:avLst/>
          </a:prstGeom>
          <a:solidFill>
            <a:srgbClr val="2E88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0" name="Google Shape;340;g13b6d3dea28_2_0"/>
          <p:cNvSpPr/>
          <p:nvPr/>
        </p:nvSpPr>
        <p:spPr>
          <a:xfrm>
            <a:off x="488052" y="6207258"/>
            <a:ext cx="255900" cy="1848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1" name="Google Shape;341;g13b6d3dea28_2_0"/>
          <p:cNvSpPr/>
          <p:nvPr/>
        </p:nvSpPr>
        <p:spPr>
          <a:xfrm>
            <a:off x="482600" y="6456276"/>
            <a:ext cx="266700" cy="185459"/>
          </a:xfrm>
          <a:prstGeom prst="rect">
            <a:avLst/>
          </a:prstGeom>
          <a:solidFill>
            <a:srgbClr val="175C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2" name="Google Shape;342;g13b6d3dea28_2_0"/>
          <p:cNvSpPr/>
          <p:nvPr/>
        </p:nvSpPr>
        <p:spPr>
          <a:xfrm>
            <a:off x="690728" y="6177630"/>
            <a:ext cx="3058957"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2E88C9"/>
                </a:solidFill>
                <a:latin typeface="Arial"/>
                <a:ea typeface="Arial"/>
                <a:cs typeface="Arial"/>
                <a:sym typeface="Arial"/>
              </a:rPr>
              <a:t>rental demand (current / future)</a:t>
            </a:r>
            <a:endParaRPr sz="1000" b="1" i="0" u="none" strike="noStrike" cap="none">
              <a:solidFill>
                <a:srgbClr val="2E88C9"/>
              </a:solidFill>
              <a:latin typeface="Calibri"/>
              <a:ea typeface="Calibri"/>
              <a:cs typeface="Calibri"/>
              <a:sym typeface="Calibri"/>
            </a:endParaRPr>
          </a:p>
        </p:txBody>
      </p:sp>
      <p:sp>
        <p:nvSpPr>
          <p:cNvPr id="343" name="Google Shape;343;g13b6d3dea28_2_0"/>
          <p:cNvSpPr/>
          <p:nvPr/>
        </p:nvSpPr>
        <p:spPr>
          <a:xfrm>
            <a:off x="690728" y="6421267"/>
            <a:ext cx="3262005"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175C98"/>
                </a:solidFill>
                <a:latin typeface="Arial"/>
                <a:ea typeface="Arial"/>
                <a:cs typeface="Arial"/>
                <a:sym typeface="Arial"/>
              </a:rPr>
              <a:t>for-sale demand (current / future)</a:t>
            </a:r>
            <a:endParaRPr sz="1000" b="1" i="0" u="none" strike="noStrike" cap="none">
              <a:solidFill>
                <a:srgbClr val="175C98"/>
              </a:solidFill>
              <a:latin typeface="Calibri"/>
              <a:ea typeface="Calibri"/>
              <a:cs typeface="Calibri"/>
              <a:sym typeface="Calibri"/>
            </a:endParaRPr>
          </a:p>
        </p:txBody>
      </p:sp>
      <p:sp>
        <p:nvSpPr>
          <p:cNvPr id="344" name="Google Shape;344;g13b6d3dea28_2_0"/>
          <p:cNvSpPr/>
          <p:nvPr/>
        </p:nvSpPr>
        <p:spPr>
          <a:xfrm>
            <a:off x="6873072" y="2220686"/>
            <a:ext cx="0" cy="3717890"/>
          </a:xfrm>
          <a:custGeom>
            <a:avLst/>
            <a:gdLst/>
            <a:ahLst/>
            <a:cxnLst/>
            <a:rect l="l" t="t" r="r" b="b"/>
            <a:pathLst>
              <a:path w="120000" h="3717890" extrusionOk="0">
                <a:moveTo>
                  <a:pt x="0" y="0"/>
                </a:moveTo>
                <a:lnTo>
                  <a:pt x="0" y="3717890"/>
                </a:lnTo>
              </a:path>
            </a:pathLst>
          </a:custGeom>
          <a:noFill/>
          <a:ln w="12700" cap="flat" cmpd="sng">
            <a:solidFill>
              <a:srgbClr val="00206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5" name="Google Shape;345;g13b6d3dea28_2_0"/>
          <p:cNvSpPr txBox="1"/>
          <p:nvPr/>
        </p:nvSpPr>
        <p:spPr>
          <a:xfrm>
            <a:off x="4176975" y="2240783"/>
            <a:ext cx="2722893" cy="52322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183A59"/>
                </a:solidFill>
                <a:latin typeface="Arial"/>
                <a:ea typeface="Arial"/>
                <a:cs typeface="Arial"/>
                <a:sym typeface="Arial"/>
              </a:rPr>
              <a:t>new construction requires subsidy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g13fa126f1fc_17_0"/>
          <p:cNvPicPr preferRelativeResize="0"/>
          <p:nvPr/>
        </p:nvPicPr>
        <p:blipFill rotWithShape="1">
          <a:blip r:embed="rId3">
            <a:alphaModFix/>
          </a:blip>
          <a:srcRect l="5762" r="13321"/>
          <a:stretch/>
        </p:blipFill>
        <p:spPr>
          <a:xfrm>
            <a:off x="-83688" y="0"/>
            <a:ext cx="12275688" cy="6858000"/>
          </a:xfrm>
          <a:prstGeom prst="rect">
            <a:avLst/>
          </a:prstGeom>
          <a:noFill/>
          <a:ln>
            <a:noFill/>
          </a:ln>
        </p:spPr>
      </p:pic>
      <p:sp>
        <p:nvSpPr>
          <p:cNvPr id="352" name="Google Shape;352;g13fa126f1fc_17_0" descr="SeaGate Centre photo 100_1734_zps2118d69c.jpg"/>
          <p:cNvSpPr/>
          <p:nvPr/>
        </p:nvSpPr>
        <p:spPr>
          <a:xfrm>
            <a:off x="207433" y="-3344863"/>
            <a:ext cx="12407900" cy="698182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3" name="Google Shape;353;g13fa126f1fc_17_0"/>
          <p:cNvSpPr/>
          <p:nvPr/>
        </p:nvSpPr>
        <p:spPr>
          <a:xfrm>
            <a:off x="-83688" y="-23112"/>
            <a:ext cx="12275688" cy="6904223"/>
          </a:xfrm>
          <a:prstGeom prst="rect">
            <a:avLst/>
          </a:prstGeom>
          <a:solidFill>
            <a:srgbClr val="0070C0">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54" name="Google Shape;354;g13fa126f1fc_17_0"/>
          <p:cNvPicPr preferRelativeResize="0"/>
          <p:nvPr/>
        </p:nvPicPr>
        <p:blipFill rotWithShape="1">
          <a:blip r:embed="rId4">
            <a:alphaModFix/>
          </a:blip>
          <a:srcRect/>
          <a:stretch/>
        </p:blipFill>
        <p:spPr>
          <a:xfrm>
            <a:off x="515650" y="526700"/>
            <a:ext cx="11155426" cy="5506275"/>
          </a:xfrm>
          <a:prstGeom prst="rect">
            <a:avLst/>
          </a:prstGeom>
          <a:noFill/>
          <a:ln w="9525" cap="flat" cmpd="sng">
            <a:solidFill>
              <a:schemeClr val="accent1"/>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Shape 359"/>
        <p:cNvGrpSpPr/>
        <p:nvPr/>
      </p:nvGrpSpPr>
      <p:grpSpPr>
        <a:xfrm>
          <a:off x="0" y="0"/>
          <a:ext cx="0" cy="0"/>
          <a:chOff x="0" y="0"/>
          <a:chExt cx="0" cy="0"/>
        </a:xfrm>
      </p:grpSpPr>
      <p:pic>
        <p:nvPicPr>
          <p:cNvPr id="360" name="Google Shape;360;gfe19c94270_0_83"/>
          <p:cNvPicPr preferRelativeResize="0"/>
          <p:nvPr/>
        </p:nvPicPr>
        <p:blipFill rotWithShape="1">
          <a:blip r:embed="rId3">
            <a:alphaModFix/>
          </a:blip>
          <a:srcRect l="5761" r="13319"/>
          <a:stretch/>
        </p:blipFill>
        <p:spPr>
          <a:xfrm>
            <a:off x="-83688" y="0"/>
            <a:ext cx="12275687" cy="6858001"/>
          </a:xfrm>
          <a:prstGeom prst="rect">
            <a:avLst/>
          </a:prstGeom>
          <a:noFill/>
          <a:ln>
            <a:noFill/>
          </a:ln>
        </p:spPr>
      </p:pic>
      <p:sp>
        <p:nvSpPr>
          <p:cNvPr id="361" name="Google Shape;361;gfe19c94270_0_83" descr="SeaGate Centre photo 100_1734_zps2118d69c.jpg"/>
          <p:cNvSpPr/>
          <p:nvPr/>
        </p:nvSpPr>
        <p:spPr>
          <a:xfrm>
            <a:off x="207433" y="-3344863"/>
            <a:ext cx="12408000" cy="698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2" name="Google Shape;362;gfe19c94270_0_83"/>
          <p:cNvSpPr/>
          <p:nvPr/>
        </p:nvSpPr>
        <p:spPr>
          <a:xfrm>
            <a:off x="207425" y="192975"/>
            <a:ext cx="8002500" cy="643800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63" name="Google Shape;363;gfe19c94270_0_83"/>
          <p:cNvSpPr/>
          <p:nvPr/>
        </p:nvSpPr>
        <p:spPr>
          <a:xfrm flipH="1">
            <a:off x="1021116" y="591539"/>
            <a:ext cx="5880000" cy="838200"/>
          </a:xfrm>
          <a:prstGeom prst="round1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4" name="Google Shape;364;gfe19c94270_0_83"/>
          <p:cNvSpPr/>
          <p:nvPr/>
        </p:nvSpPr>
        <p:spPr>
          <a:xfrm>
            <a:off x="1176673" y="677264"/>
            <a:ext cx="59901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2648"/>
                </a:solidFill>
                <a:latin typeface="Raleway"/>
                <a:ea typeface="Raleway"/>
                <a:cs typeface="Raleway"/>
                <a:sym typeface="Raleway"/>
              </a:rPr>
              <a:t>Accelerate the production </a:t>
            </a:r>
            <a:r>
              <a:rPr lang="en-US" sz="1800" b="0" i="0" u="none" strike="noStrike" cap="none">
                <a:solidFill>
                  <a:srgbClr val="002648"/>
                </a:solidFill>
                <a:latin typeface="Raleway"/>
                <a:ea typeface="Raleway"/>
                <a:cs typeface="Raleway"/>
                <a:sym typeface="Raleway"/>
              </a:rPr>
              <a:t>of quality, dedicated affordable housing</a:t>
            </a:r>
            <a:endParaRPr sz="1400" b="0" i="0" u="none" strike="noStrike" cap="none">
              <a:solidFill>
                <a:srgbClr val="000000"/>
              </a:solidFill>
              <a:latin typeface="Arial"/>
              <a:ea typeface="Arial"/>
              <a:cs typeface="Arial"/>
              <a:sym typeface="Arial"/>
            </a:endParaRPr>
          </a:p>
        </p:txBody>
      </p:sp>
      <p:sp>
        <p:nvSpPr>
          <p:cNvPr id="365" name="Google Shape;365;gfe19c94270_0_83"/>
          <p:cNvSpPr/>
          <p:nvPr/>
        </p:nvSpPr>
        <p:spPr>
          <a:xfrm flipH="1">
            <a:off x="494548" y="545818"/>
            <a:ext cx="721627" cy="434243"/>
          </a:xfrm>
          <a:custGeom>
            <a:avLst/>
            <a:gdLst/>
            <a:ahLst/>
            <a:cxnLst/>
            <a:rect l="l" t="t" r="r" b="b"/>
            <a:pathLst>
              <a:path w="541559" h="434243" extrusionOk="0">
                <a:moveTo>
                  <a:pt x="541559" y="0"/>
                </a:moveTo>
                <a:lnTo>
                  <a:pt x="0" y="0"/>
                </a:lnTo>
                <a:lnTo>
                  <a:pt x="0" y="1"/>
                </a:lnTo>
                <a:lnTo>
                  <a:pt x="75564" y="1"/>
                </a:lnTo>
                <a:cubicBezTo>
                  <a:pt x="152720" y="1"/>
                  <a:pt x="215267" y="62548"/>
                  <a:pt x="215267" y="139704"/>
                </a:cubicBezTo>
                <a:lnTo>
                  <a:pt x="215267" y="434243"/>
                </a:lnTo>
                <a:lnTo>
                  <a:pt x="541559" y="434243"/>
                </a:lnTo>
                <a:lnTo>
                  <a:pt x="541559" y="0"/>
                </a:lnTo>
                <a:close/>
              </a:path>
            </a:pathLst>
          </a:custGeom>
          <a:solidFill>
            <a:srgbClr val="00264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6" name="Google Shape;366;gfe19c94270_0_83"/>
          <p:cNvSpPr txBox="1"/>
          <p:nvPr/>
        </p:nvSpPr>
        <p:spPr>
          <a:xfrm>
            <a:off x="523179" y="601064"/>
            <a:ext cx="3615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1</a:t>
            </a:r>
            <a:endParaRPr sz="1600" b="1" i="0" u="none" strike="noStrike" cap="none">
              <a:solidFill>
                <a:schemeClr val="lt1"/>
              </a:solidFill>
              <a:latin typeface="Arial"/>
              <a:ea typeface="Arial"/>
              <a:cs typeface="Arial"/>
              <a:sym typeface="Arial"/>
            </a:endParaRPr>
          </a:p>
        </p:txBody>
      </p:sp>
      <p:sp>
        <p:nvSpPr>
          <p:cNvPr id="367" name="Google Shape;367;gfe19c94270_0_83"/>
          <p:cNvSpPr/>
          <p:nvPr/>
        </p:nvSpPr>
        <p:spPr>
          <a:xfrm flipH="1">
            <a:off x="1021038" y="1782274"/>
            <a:ext cx="5328900" cy="838200"/>
          </a:xfrm>
          <a:prstGeom prst="round1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8" name="Google Shape;368;gfe19c94270_0_83"/>
          <p:cNvSpPr/>
          <p:nvPr/>
        </p:nvSpPr>
        <p:spPr>
          <a:xfrm>
            <a:off x="1176675" y="1867999"/>
            <a:ext cx="50082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2648"/>
                </a:solidFill>
                <a:latin typeface="Raleway"/>
                <a:ea typeface="Raleway"/>
                <a:cs typeface="Raleway"/>
                <a:sym typeface="Raleway"/>
              </a:rPr>
              <a:t>Preserve </a:t>
            </a:r>
            <a:r>
              <a:rPr lang="en-US" sz="1800" b="0" i="0" u="none" strike="noStrike" cap="none">
                <a:solidFill>
                  <a:srgbClr val="002648"/>
                </a:solidFill>
                <a:latin typeface="Raleway"/>
                <a:ea typeface="Raleway"/>
                <a:cs typeface="Raleway"/>
                <a:sym typeface="Raleway"/>
              </a:rPr>
              <a:t>and improve the quality of existing </a:t>
            </a:r>
            <a:r>
              <a:rPr lang="en-US" sz="1800" b="1" i="0" u="none" strike="noStrike" cap="none">
                <a:solidFill>
                  <a:srgbClr val="002648"/>
                </a:solidFill>
                <a:latin typeface="Raleway"/>
                <a:ea typeface="Raleway"/>
                <a:cs typeface="Raleway"/>
                <a:sym typeface="Raleway"/>
              </a:rPr>
              <a:t>affordable housing</a:t>
            </a:r>
            <a:endParaRPr sz="1800" b="0" i="0" u="none" strike="noStrike" cap="none">
              <a:solidFill>
                <a:srgbClr val="002648"/>
              </a:solidFill>
              <a:latin typeface="Raleway"/>
              <a:ea typeface="Raleway"/>
              <a:cs typeface="Raleway"/>
              <a:sym typeface="Raleway"/>
            </a:endParaRPr>
          </a:p>
        </p:txBody>
      </p:sp>
      <p:sp>
        <p:nvSpPr>
          <p:cNvPr id="369" name="Google Shape;369;gfe19c94270_0_83"/>
          <p:cNvSpPr/>
          <p:nvPr/>
        </p:nvSpPr>
        <p:spPr>
          <a:xfrm flipH="1">
            <a:off x="494548" y="1736553"/>
            <a:ext cx="721627" cy="434243"/>
          </a:xfrm>
          <a:custGeom>
            <a:avLst/>
            <a:gdLst/>
            <a:ahLst/>
            <a:cxnLst/>
            <a:rect l="l" t="t" r="r" b="b"/>
            <a:pathLst>
              <a:path w="541559" h="434243" extrusionOk="0">
                <a:moveTo>
                  <a:pt x="541559" y="0"/>
                </a:moveTo>
                <a:lnTo>
                  <a:pt x="0" y="0"/>
                </a:lnTo>
                <a:lnTo>
                  <a:pt x="0" y="1"/>
                </a:lnTo>
                <a:lnTo>
                  <a:pt x="75564" y="1"/>
                </a:lnTo>
                <a:cubicBezTo>
                  <a:pt x="152720" y="1"/>
                  <a:pt x="215267" y="62548"/>
                  <a:pt x="215267" y="139704"/>
                </a:cubicBezTo>
                <a:lnTo>
                  <a:pt x="215267" y="434243"/>
                </a:lnTo>
                <a:lnTo>
                  <a:pt x="541559" y="434243"/>
                </a:lnTo>
                <a:lnTo>
                  <a:pt x="541559" y="0"/>
                </a:lnTo>
                <a:close/>
              </a:path>
            </a:pathLst>
          </a:custGeom>
          <a:solidFill>
            <a:srgbClr val="00264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0" name="Google Shape;370;gfe19c94270_0_83"/>
          <p:cNvSpPr txBox="1"/>
          <p:nvPr/>
        </p:nvSpPr>
        <p:spPr>
          <a:xfrm>
            <a:off x="523179" y="1791799"/>
            <a:ext cx="4173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sp>
        <p:nvSpPr>
          <p:cNvPr id="371" name="Google Shape;371;gfe19c94270_0_83"/>
          <p:cNvSpPr/>
          <p:nvPr/>
        </p:nvSpPr>
        <p:spPr>
          <a:xfrm flipH="1">
            <a:off x="1020938" y="3043592"/>
            <a:ext cx="5163900" cy="838200"/>
          </a:xfrm>
          <a:prstGeom prst="round1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2" name="Google Shape;372;gfe19c94270_0_83"/>
          <p:cNvSpPr/>
          <p:nvPr/>
        </p:nvSpPr>
        <p:spPr>
          <a:xfrm>
            <a:off x="1176673" y="3129317"/>
            <a:ext cx="51732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2648"/>
                </a:solidFill>
                <a:latin typeface="Raleway"/>
                <a:ea typeface="Raleway"/>
                <a:cs typeface="Raleway"/>
                <a:sym typeface="Raleway"/>
              </a:rPr>
              <a:t>Prevent and address housing instability </a:t>
            </a:r>
            <a:r>
              <a:rPr lang="en-US" sz="1800" b="0" i="0" u="none" strike="noStrike" cap="none">
                <a:solidFill>
                  <a:srgbClr val="002648"/>
                </a:solidFill>
                <a:latin typeface="Raleway"/>
                <a:ea typeface="Raleway"/>
                <a:cs typeface="Raleway"/>
                <a:sym typeface="Raleway"/>
              </a:rPr>
              <a:t>and homelessness</a:t>
            </a:r>
            <a:endParaRPr sz="1400" b="0" i="0" u="none" strike="noStrike" cap="none">
              <a:solidFill>
                <a:srgbClr val="000000"/>
              </a:solidFill>
              <a:latin typeface="Arial"/>
              <a:ea typeface="Arial"/>
              <a:cs typeface="Arial"/>
              <a:sym typeface="Arial"/>
            </a:endParaRPr>
          </a:p>
        </p:txBody>
      </p:sp>
      <p:sp>
        <p:nvSpPr>
          <p:cNvPr id="373" name="Google Shape;373;gfe19c94270_0_83"/>
          <p:cNvSpPr/>
          <p:nvPr/>
        </p:nvSpPr>
        <p:spPr>
          <a:xfrm flipH="1">
            <a:off x="494548" y="2997871"/>
            <a:ext cx="721627" cy="434243"/>
          </a:xfrm>
          <a:custGeom>
            <a:avLst/>
            <a:gdLst/>
            <a:ahLst/>
            <a:cxnLst/>
            <a:rect l="l" t="t" r="r" b="b"/>
            <a:pathLst>
              <a:path w="541559" h="434243" extrusionOk="0">
                <a:moveTo>
                  <a:pt x="541559" y="0"/>
                </a:moveTo>
                <a:lnTo>
                  <a:pt x="0" y="0"/>
                </a:lnTo>
                <a:lnTo>
                  <a:pt x="0" y="1"/>
                </a:lnTo>
                <a:lnTo>
                  <a:pt x="75564" y="1"/>
                </a:lnTo>
                <a:cubicBezTo>
                  <a:pt x="152720" y="1"/>
                  <a:pt x="215267" y="62548"/>
                  <a:pt x="215267" y="139704"/>
                </a:cubicBezTo>
                <a:lnTo>
                  <a:pt x="215267" y="434243"/>
                </a:lnTo>
                <a:lnTo>
                  <a:pt x="541559" y="434243"/>
                </a:lnTo>
                <a:lnTo>
                  <a:pt x="541559" y="0"/>
                </a:lnTo>
                <a:close/>
              </a:path>
            </a:pathLst>
          </a:custGeom>
          <a:solidFill>
            <a:srgbClr val="00264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4" name="Google Shape;374;gfe19c94270_0_83"/>
          <p:cNvSpPr txBox="1"/>
          <p:nvPr/>
        </p:nvSpPr>
        <p:spPr>
          <a:xfrm>
            <a:off x="523179" y="3053117"/>
            <a:ext cx="4173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3</a:t>
            </a:r>
            <a:endParaRPr sz="1600" b="1" i="0" u="none" strike="noStrike" cap="none">
              <a:solidFill>
                <a:schemeClr val="lt1"/>
              </a:solidFill>
              <a:latin typeface="Arial"/>
              <a:ea typeface="Arial"/>
              <a:cs typeface="Arial"/>
              <a:sym typeface="Arial"/>
            </a:endParaRPr>
          </a:p>
        </p:txBody>
      </p:sp>
      <p:sp>
        <p:nvSpPr>
          <p:cNvPr id="375" name="Google Shape;375;gfe19c94270_0_83"/>
          <p:cNvSpPr/>
          <p:nvPr/>
        </p:nvSpPr>
        <p:spPr>
          <a:xfrm flipH="1">
            <a:off x="1021040" y="4284490"/>
            <a:ext cx="6145800" cy="838200"/>
          </a:xfrm>
          <a:prstGeom prst="round1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376" name="Google Shape;376;gfe19c94270_0_83"/>
          <p:cNvSpPr/>
          <p:nvPr/>
        </p:nvSpPr>
        <p:spPr>
          <a:xfrm>
            <a:off x="1176673" y="4370215"/>
            <a:ext cx="61455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2648"/>
                </a:solidFill>
                <a:latin typeface="Raleway"/>
                <a:ea typeface="Raleway"/>
                <a:cs typeface="Raleway"/>
                <a:sym typeface="Raleway"/>
              </a:rPr>
              <a:t>Foster innovations that </a:t>
            </a:r>
            <a:r>
              <a:rPr lang="en-US" sz="1800" b="1" i="0" u="none" strike="noStrike" cap="none">
                <a:solidFill>
                  <a:srgbClr val="002648"/>
                </a:solidFill>
                <a:latin typeface="Raleway"/>
                <a:ea typeface="Raleway"/>
                <a:cs typeface="Raleway"/>
                <a:sym typeface="Raleway"/>
              </a:rPr>
              <a:t>reduce the cost </a:t>
            </a:r>
            <a:r>
              <a:rPr lang="en-US" sz="1800" b="0" i="0" u="none" strike="noStrike" cap="none">
                <a:solidFill>
                  <a:srgbClr val="002648"/>
                </a:solidFill>
                <a:latin typeface="Raleway"/>
                <a:ea typeface="Raleway"/>
                <a:cs typeface="Raleway"/>
                <a:sym typeface="Raleway"/>
              </a:rPr>
              <a:t>of providing quality affordable housing</a:t>
            </a:r>
            <a:endParaRPr sz="1800" b="0" i="0" u="none" strike="noStrike" cap="none">
              <a:solidFill>
                <a:srgbClr val="002648"/>
              </a:solidFill>
              <a:latin typeface="Raleway"/>
              <a:ea typeface="Raleway"/>
              <a:cs typeface="Raleway"/>
              <a:sym typeface="Raleway"/>
            </a:endParaRPr>
          </a:p>
        </p:txBody>
      </p:sp>
      <p:sp>
        <p:nvSpPr>
          <p:cNvPr id="377" name="Google Shape;377;gfe19c94270_0_83"/>
          <p:cNvSpPr/>
          <p:nvPr/>
        </p:nvSpPr>
        <p:spPr>
          <a:xfrm flipH="1">
            <a:off x="494548" y="4238769"/>
            <a:ext cx="721627" cy="434243"/>
          </a:xfrm>
          <a:custGeom>
            <a:avLst/>
            <a:gdLst/>
            <a:ahLst/>
            <a:cxnLst/>
            <a:rect l="l" t="t" r="r" b="b"/>
            <a:pathLst>
              <a:path w="541559" h="434243" extrusionOk="0">
                <a:moveTo>
                  <a:pt x="541559" y="0"/>
                </a:moveTo>
                <a:lnTo>
                  <a:pt x="0" y="0"/>
                </a:lnTo>
                <a:lnTo>
                  <a:pt x="0" y="1"/>
                </a:lnTo>
                <a:lnTo>
                  <a:pt x="75564" y="1"/>
                </a:lnTo>
                <a:cubicBezTo>
                  <a:pt x="152720" y="1"/>
                  <a:pt x="215267" y="62548"/>
                  <a:pt x="215267" y="139704"/>
                </a:cubicBezTo>
                <a:lnTo>
                  <a:pt x="215267" y="434243"/>
                </a:lnTo>
                <a:lnTo>
                  <a:pt x="541559" y="434243"/>
                </a:lnTo>
                <a:lnTo>
                  <a:pt x="541559" y="0"/>
                </a:lnTo>
                <a:close/>
              </a:path>
            </a:pathLst>
          </a:custGeom>
          <a:solidFill>
            <a:srgbClr val="00264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8" name="Google Shape;378;gfe19c94270_0_83"/>
          <p:cNvSpPr txBox="1"/>
          <p:nvPr/>
        </p:nvSpPr>
        <p:spPr>
          <a:xfrm>
            <a:off x="514629" y="4294015"/>
            <a:ext cx="4344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4</a:t>
            </a:r>
            <a:endParaRPr sz="1600" b="1" i="0" u="none" strike="noStrike" cap="none">
              <a:solidFill>
                <a:schemeClr val="lt1"/>
              </a:solidFill>
              <a:latin typeface="Arial"/>
              <a:ea typeface="Arial"/>
              <a:cs typeface="Arial"/>
              <a:sym typeface="Arial"/>
            </a:endParaRPr>
          </a:p>
        </p:txBody>
      </p:sp>
      <p:sp>
        <p:nvSpPr>
          <p:cNvPr id="379" name="Google Shape;379;gfe19c94270_0_83"/>
          <p:cNvSpPr/>
          <p:nvPr/>
        </p:nvSpPr>
        <p:spPr>
          <a:xfrm flipH="1">
            <a:off x="1020963" y="5523126"/>
            <a:ext cx="6829200" cy="838200"/>
          </a:xfrm>
          <a:prstGeom prst="round1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0" name="Google Shape;380;gfe19c94270_0_83"/>
          <p:cNvSpPr/>
          <p:nvPr/>
        </p:nvSpPr>
        <p:spPr>
          <a:xfrm>
            <a:off x="1176673" y="5608851"/>
            <a:ext cx="73857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2648"/>
                </a:solidFill>
                <a:latin typeface="Raleway"/>
                <a:ea typeface="Raleway"/>
                <a:cs typeface="Raleway"/>
                <a:sym typeface="Raleway"/>
              </a:rPr>
              <a:t>Provide </a:t>
            </a:r>
            <a:r>
              <a:rPr lang="en-US" sz="1800" b="1" i="0" u="none" strike="noStrike" cap="none">
                <a:solidFill>
                  <a:srgbClr val="002648"/>
                </a:solidFill>
                <a:latin typeface="Raleway"/>
                <a:ea typeface="Raleway"/>
                <a:cs typeface="Raleway"/>
                <a:sym typeface="Raleway"/>
              </a:rPr>
              <a:t>relief and assistance </a:t>
            </a:r>
            <a:r>
              <a:rPr lang="en-US" sz="1800" b="0" i="0" u="none" strike="noStrike" cap="none">
                <a:solidFill>
                  <a:srgbClr val="002648"/>
                </a:solidFill>
                <a:latin typeface="Raleway"/>
                <a:ea typeface="Raleway"/>
                <a:cs typeface="Raleway"/>
                <a:sym typeface="Raleway"/>
              </a:rPr>
              <a:t>to residents in neighborhoods </a:t>
            </a:r>
            <a:r>
              <a:rPr lang="en-US" sz="1800" b="1" i="0" u="none" strike="noStrike" cap="none">
                <a:solidFill>
                  <a:srgbClr val="002648"/>
                </a:solidFill>
                <a:latin typeface="Raleway"/>
                <a:ea typeface="Raleway"/>
                <a:cs typeface="Raleway"/>
                <a:sym typeface="Raleway"/>
              </a:rPr>
              <a:t>experiencing gentrification</a:t>
            </a:r>
            <a:endParaRPr sz="1400" b="0" i="0" u="none" strike="noStrike" cap="none">
              <a:solidFill>
                <a:srgbClr val="000000"/>
              </a:solidFill>
              <a:latin typeface="Arial"/>
              <a:ea typeface="Arial"/>
              <a:cs typeface="Arial"/>
              <a:sym typeface="Arial"/>
            </a:endParaRPr>
          </a:p>
        </p:txBody>
      </p:sp>
      <p:sp>
        <p:nvSpPr>
          <p:cNvPr id="381" name="Google Shape;381;gfe19c94270_0_83"/>
          <p:cNvSpPr/>
          <p:nvPr/>
        </p:nvSpPr>
        <p:spPr>
          <a:xfrm flipH="1">
            <a:off x="494548" y="5477405"/>
            <a:ext cx="721627" cy="434243"/>
          </a:xfrm>
          <a:custGeom>
            <a:avLst/>
            <a:gdLst/>
            <a:ahLst/>
            <a:cxnLst/>
            <a:rect l="l" t="t" r="r" b="b"/>
            <a:pathLst>
              <a:path w="541559" h="434243" extrusionOk="0">
                <a:moveTo>
                  <a:pt x="541559" y="0"/>
                </a:moveTo>
                <a:lnTo>
                  <a:pt x="0" y="0"/>
                </a:lnTo>
                <a:lnTo>
                  <a:pt x="0" y="1"/>
                </a:lnTo>
                <a:lnTo>
                  <a:pt x="75564" y="1"/>
                </a:lnTo>
                <a:cubicBezTo>
                  <a:pt x="152720" y="1"/>
                  <a:pt x="215267" y="62548"/>
                  <a:pt x="215267" y="139704"/>
                </a:cubicBezTo>
                <a:lnTo>
                  <a:pt x="215267" y="434243"/>
                </a:lnTo>
                <a:lnTo>
                  <a:pt x="541559" y="434243"/>
                </a:lnTo>
                <a:lnTo>
                  <a:pt x="541559" y="0"/>
                </a:lnTo>
                <a:close/>
              </a:path>
            </a:pathLst>
          </a:custGeom>
          <a:solidFill>
            <a:srgbClr val="00264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2" name="Google Shape;382;gfe19c94270_0_83"/>
          <p:cNvSpPr txBox="1"/>
          <p:nvPr/>
        </p:nvSpPr>
        <p:spPr>
          <a:xfrm>
            <a:off x="523179" y="5532651"/>
            <a:ext cx="4173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5</a:t>
            </a:r>
            <a:endParaRPr sz="1600" b="1" i="0" u="none" strike="noStrike" cap="non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6"/>
        <p:cNvGrpSpPr/>
        <p:nvPr/>
      </p:nvGrpSpPr>
      <p:grpSpPr>
        <a:xfrm>
          <a:off x="0" y="0"/>
          <a:ext cx="0" cy="0"/>
          <a:chOff x="0" y="0"/>
          <a:chExt cx="0" cy="0"/>
        </a:xfrm>
      </p:grpSpPr>
      <p:sp>
        <p:nvSpPr>
          <p:cNvPr id="387" name="Google Shape;387;gfe19c94270_0_192"/>
          <p:cNvSpPr txBox="1">
            <a:spLocks noGrp="1"/>
          </p:cNvSpPr>
          <p:nvPr>
            <p:ph type="body" idx="1"/>
          </p:nvPr>
        </p:nvSpPr>
        <p:spPr>
          <a:xfrm>
            <a:off x="444050" y="3811575"/>
            <a:ext cx="7361400" cy="2740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7F7F7F"/>
              </a:buClr>
              <a:buSzPts val="2590"/>
              <a:buNone/>
            </a:pPr>
            <a:r>
              <a:rPr lang="en-US" sz="1848">
                <a:solidFill>
                  <a:srgbClr val="2B2929"/>
                </a:solidFill>
                <a:highlight>
                  <a:srgbClr val="FFFFFF"/>
                </a:highlight>
                <a:latin typeface="Source Sans Pro"/>
                <a:ea typeface="Source Sans Pro"/>
                <a:cs typeface="Source Sans Pro"/>
                <a:sym typeface="Source Sans Pro"/>
              </a:rPr>
              <a:t>Front Porch Investments was created as a response to the demand for strategic investment and coordinated leadership in the areas of affordable housing and homelessness prevention, including the implementation of the strategic framework and solutions identified in the </a:t>
            </a:r>
            <a:r>
              <a:rPr lang="en-US" sz="1848">
                <a:solidFill>
                  <a:schemeClr val="hlink"/>
                </a:solidFill>
                <a:highlight>
                  <a:srgbClr val="FFFFFF"/>
                </a:highlight>
                <a:uFill>
                  <a:noFill/>
                </a:uFill>
                <a:latin typeface="Source Sans Pro"/>
                <a:ea typeface="Source Sans Pro"/>
                <a:cs typeface="Source Sans Pro"/>
                <a:sym typeface="Source Sans Pro"/>
                <a:hlinkClick r:id="rId4"/>
              </a:rPr>
              <a:t>Assessment of Housing Affordability, Needs, &amp; Priorities</a:t>
            </a:r>
            <a:r>
              <a:rPr lang="en-US" sz="1848">
                <a:solidFill>
                  <a:srgbClr val="2B2929"/>
                </a:solidFill>
                <a:highlight>
                  <a:srgbClr val="FFFFFF"/>
                </a:highlight>
                <a:latin typeface="Source Sans Pro"/>
                <a:ea typeface="Source Sans Pro"/>
                <a:cs typeface="Source Sans Pro"/>
                <a:sym typeface="Source Sans Pro"/>
              </a:rPr>
              <a:t> report.</a:t>
            </a:r>
            <a:endParaRPr sz="3190">
              <a:solidFill>
                <a:srgbClr val="7F7F7F"/>
              </a:solidFill>
              <a:latin typeface="Source Sans Pro"/>
              <a:ea typeface="Source Sans Pro"/>
              <a:cs typeface="Source Sans Pro"/>
              <a:sym typeface="Source Sans Pro"/>
            </a:endParaRPr>
          </a:p>
        </p:txBody>
      </p:sp>
      <p:pic>
        <p:nvPicPr>
          <p:cNvPr id="388" name="Google Shape;388;gfe19c94270_0_192"/>
          <p:cNvPicPr preferRelativeResize="0"/>
          <p:nvPr/>
        </p:nvPicPr>
        <p:blipFill rotWithShape="1">
          <a:blip r:embed="rId5">
            <a:alphaModFix/>
          </a:blip>
          <a:srcRect t="13404" b="14720"/>
          <a:stretch/>
        </p:blipFill>
        <p:spPr>
          <a:xfrm>
            <a:off x="2091375" y="325625"/>
            <a:ext cx="4530723" cy="32562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2"/>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7"/>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5"/>
        <p:cNvGrpSpPr/>
        <p:nvPr/>
      </p:nvGrpSpPr>
      <p:grpSpPr>
        <a:xfrm>
          <a:off x="0" y="0"/>
          <a:ext cx="0" cy="0"/>
          <a:chOff x="0" y="0"/>
          <a:chExt cx="0" cy="0"/>
        </a:xfrm>
      </p:grpSpPr>
      <p:sp>
        <p:nvSpPr>
          <p:cNvPr id="406" name="Google Shape;406;g13fa126f1fc_7_34"/>
          <p:cNvSpPr/>
          <p:nvPr/>
        </p:nvSpPr>
        <p:spPr>
          <a:xfrm>
            <a:off x="962025" y="5381625"/>
            <a:ext cx="11325300" cy="11112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7" name="Google Shape;407;g13fa126f1fc_7_34"/>
          <p:cNvSpPr txBox="1">
            <a:spLocks noGrp="1"/>
          </p:cNvSpPr>
          <p:nvPr>
            <p:ph type="title"/>
          </p:nvPr>
        </p:nvSpPr>
        <p:spPr>
          <a:xfrm>
            <a:off x="8806875" y="1326400"/>
            <a:ext cx="32724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ct val="100000"/>
              <a:buFont typeface="Source Sans Pro"/>
              <a:buNone/>
            </a:pPr>
            <a:endParaRPr b="1">
              <a:solidFill>
                <a:srgbClr val="37435C"/>
              </a:solidFill>
              <a:latin typeface="Source Sans Pro"/>
              <a:ea typeface="Source Sans Pro"/>
              <a:cs typeface="Source Sans Pro"/>
              <a:sym typeface="Source Sans Pro"/>
            </a:endParaRPr>
          </a:p>
          <a:p>
            <a:pPr marL="0" lvl="0" indent="0" algn="ctr" rtl="0">
              <a:lnSpc>
                <a:spcPct val="90000"/>
              </a:lnSpc>
              <a:spcBef>
                <a:spcPts val="0"/>
              </a:spcBef>
              <a:spcAft>
                <a:spcPts val="0"/>
              </a:spcAft>
              <a:buClr>
                <a:schemeClr val="lt1"/>
              </a:buClr>
              <a:buSzPct val="125316"/>
              <a:buFont typeface="Source Sans Pro"/>
              <a:buNone/>
            </a:pPr>
            <a:endParaRPr sz="3511" i="1">
              <a:solidFill>
                <a:srgbClr val="37435C"/>
              </a:solidFill>
              <a:latin typeface="Source Sans Pro"/>
              <a:ea typeface="Source Sans Pro"/>
              <a:cs typeface="Source Sans Pro"/>
              <a:sym typeface="Source Sans Pro"/>
            </a:endParaRPr>
          </a:p>
          <a:p>
            <a:pPr marL="0" lvl="0" indent="0" algn="ctr" rtl="0">
              <a:lnSpc>
                <a:spcPct val="90000"/>
              </a:lnSpc>
              <a:spcBef>
                <a:spcPts val="0"/>
              </a:spcBef>
              <a:spcAft>
                <a:spcPts val="0"/>
              </a:spcAft>
              <a:buClr>
                <a:schemeClr val="lt1"/>
              </a:buClr>
              <a:buSzPct val="125316"/>
              <a:buFont typeface="Source Sans Pro"/>
              <a:buNone/>
            </a:pPr>
            <a:endParaRPr sz="3511" i="1">
              <a:solidFill>
                <a:srgbClr val="37435C"/>
              </a:solidFill>
              <a:latin typeface="Source Sans Pro"/>
              <a:ea typeface="Source Sans Pro"/>
              <a:cs typeface="Source Sans Pro"/>
              <a:sym typeface="Source Sans Pro"/>
            </a:endParaRPr>
          </a:p>
        </p:txBody>
      </p:sp>
      <p:sp>
        <p:nvSpPr>
          <p:cNvPr id="408" name="Google Shape;408;g13fa126f1fc_7_34"/>
          <p:cNvSpPr txBox="1"/>
          <p:nvPr/>
        </p:nvSpPr>
        <p:spPr>
          <a:xfrm>
            <a:off x="1085850" y="5472410"/>
            <a:ext cx="6429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400" b="0" i="0" u="none" strike="noStrike" cap="none">
              <a:solidFill>
                <a:srgbClr val="000000"/>
              </a:solidFill>
              <a:latin typeface="Arial"/>
              <a:ea typeface="Arial"/>
              <a:cs typeface="Arial"/>
              <a:sym typeface="Arial"/>
            </a:endParaRPr>
          </a:p>
        </p:txBody>
      </p:sp>
      <p:pic>
        <p:nvPicPr>
          <p:cNvPr id="409" name="Google Shape;409;g13fa126f1fc_7_34"/>
          <p:cNvPicPr preferRelativeResize="0"/>
          <p:nvPr/>
        </p:nvPicPr>
        <p:blipFill rotWithShape="1">
          <a:blip r:embed="rId4">
            <a:alphaModFix/>
          </a:blip>
          <a:srcRect/>
          <a:stretch/>
        </p:blipFill>
        <p:spPr>
          <a:xfrm>
            <a:off x="288250" y="110450"/>
            <a:ext cx="5204051" cy="6643824"/>
          </a:xfrm>
          <a:prstGeom prst="rect">
            <a:avLst/>
          </a:prstGeom>
          <a:noFill/>
          <a:ln>
            <a:noFill/>
          </a:ln>
        </p:spPr>
      </p:pic>
      <p:sp>
        <p:nvSpPr>
          <p:cNvPr id="410" name="Google Shape;410;g13fa126f1fc_7_34"/>
          <p:cNvSpPr txBox="1"/>
          <p:nvPr/>
        </p:nvSpPr>
        <p:spPr>
          <a:xfrm>
            <a:off x="5981425" y="5613975"/>
            <a:ext cx="6210600"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2600" b="1" i="0" u="none" strike="noStrike" cap="none">
                <a:solidFill>
                  <a:srgbClr val="000000"/>
                </a:solidFill>
                <a:latin typeface="Arial"/>
                <a:ea typeface="Arial"/>
                <a:cs typeface="Arial"/>
                <a:sym typeface="Arial"/>
              </a:rPr>
              <a:t>Innovation Round Successes</a:t>
            </a:r>
            <a:endParaRPr sz="2800" b="1" i="0" u="none" strike="noStrike" cap="none">
              <a:solidFill>
                <a:srgbClr val="000000"/>
              </a:solidFill>
              <a:latin typeface="Arial"/>
              <a:ea typeface="Arial"/>
              <a:cs typeface="Arial"/>
              <a:sym typeface="Arial"/>
            </a:endParaRPr>
          </a:p>
        </p:txBody>
      </p:sp>
      <p:sp>
        <p:nvSpPr>
          <p:cNvPr id="411" name="Google Shape;411;g13fa126f1fc_7_34"/>
          <p:cNvSpPr txBox="1"/>
          <p:nvPr/>
        </p:nvSpPr>
        <p:spPr>
          <a:xfrm>
            <a:off x="5561388" y="0"/>
            <a:ext cx="3176400" cy="5664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2"/>
                </a:solidFill>
                <a:latin typeface="Calibri"/>
                <a:ea typeface="Calibri"/>
                <a:cs typeface="Calibri"/>
                <a:sym typeface="Calibri"/>
              </a:rPr>
              <a:t>Process &amp; Awards</a:t>
            </a:r>
            <a:endParaRPr sz="1800" b="0" i="0" u="none" strike="noStrike" cap="none">
              <a:solidFill>
                <a:schemeClr val="lt2"/>
              </a:solidFill>
              <a:latin typeface="Calibri"/>
              <a:ea typeface="Calibri"/>
              <a:cs typeface="Calibri"/>
              <a:sym typeface="Calibri"/>
            </a:endParaRPr>
          </a:p>
          <a:p>
            <a:pPr marL="457200" marR="0" lvl="0" indent="-342900" algn="l" rtl="0">
              <a:lnSpc>
                <a:spcPct val="100000"/>
              </a:lnSpc>
              <a:spcBef>
                <a:spcPts val="0"/>
              </a:spcBef>
              <a:spcAft>
                <a:spcPts val="0"/>
              </a:spcAft>
              <a:buClr>
                <a:schemeClr val="lt2"/>
              </a:buClr>
              <a:buSzPts val="1800"/>
              <a:buFont typeface="Calibri"/>
              <a:buChar char="●"/>
            </a:pPr>
            <a:r>
              <a:rPr lang="en-US" sz="1800" b="0" i="0" u="none" strike="noStrike" cap="none">
                <a:solidFill>
                  <a:schemeClr val="lt2"/>
                </a:solidFill>
                <a:latin typeface="Calibri"/>
                <a:ea typeface="Calibri"/>
                <a:cs typeface="Calibri"/>
                <a:sym typeface="Calibri"/>
              </a:rPr>
              <a:t>2 week application cycle</a:t>
            </a:r>
            <a:endParaRPr sz="1800" b="0" i="0" u="none" strike="noStrike" cap="none">
              <a:solidFill>
                <a:schemeClr val="lt2"/>
              </a:solidFill>
              <a:latin typeface="Calibri"/>
              <a:ea typeface="Calibri"/>
              <a:cs typeface="Calibri"/>
              <a:sym typeface="Calibri"/>
            </a:endParaRPr>
          </a:p>
          <a:p>
            <a:pPr marL="457200" marR="0" lvl="0" indent="-342900" algn="l" rtl="0">
              <a:lnSpc>
                <a:spcPct val="100000"/>
              </a:lnSpc>
              <a:spcBef>
                <a:spcPts val="0"/>
              </a:spcBef>
              <a:spcAft>
                <a:spcPts val="0"/>
              </a:spcAft>
              <a:buClr>
                <a:schemeClr val="lt2"/>
              </a:buClr>
              <a:buSzPts val="1800"/>
              <a:buFont typeface="Calibri"/>
              <a:buChar char="●"/>
            </a:pPr>
            <a:r>
              <a:rPr lang="en-US" sz="1800" b="0" i="0" u="none" strike="noStrike" cap="none">
                <a:solidFill>
                  <a:schemeClr val="lt2"/>
                </a:solidFill>
                <a:latin typeface="Calibri"/>
                <a:ea typeface="Calibri"/>
                <a:cs typeface="Calibri"/>
                <a:sym typeface="Calibri"/>
              </a:rPr>
              <a:t>37 applicants</a:t>
            </a:r>
            <a:endParaRPr sz="1800" b="0" i="0" u="none" strike="noStrike" cap="none">
              <a:solidFill>
                <a:schemeClr val="lt2"/>
              </a:solidFill>
              <a:latin typeface="Calibri"/>
              <a:ea typeface="Calibri"/>
              <a:cs typeface="Calibri"/>
              <a:sym typeface="Calibri"/>
            </a:endParaRPr>
          </a:p>
          <a:p>
            <a:pPr marL="457200" marR="0" lvl="0" indent="-342900" algn="l" rtl="0">
              <a:lnSpc>
                <a:spcPct val="100000"/>
              </a:lnSpc>
              <a:spcBef>
                <a:spcPts val="0"/>
              </a:spcBef>
              <a:spcAft>
                <a:spcPts val="0"/>
              </a:spcAft>
              <a:buClr>
                <a:schemeClr val="lt2"/>
              </a:buClr>
              <a:buSzPts val="1800"/>
              <a:buFont typeface="Calibri"/>
              <a:buChar char="●"/>
            </a:pPr>
            <a:r>
              <a:rPr lang="en-US" sz="1800" b="0" i="0" u="none" strike="noStrike" cap="none">
                <a:solidFill>
                  <a:schemeClr val="lt2"/>
                </a:solidFill>
                <a:latin typeface="Calibri"/>
                <a:ea typeface="Calibri"/>
                <a:cs typeface="Calibri"/>
                <a:sym typeface="Calibri"/>
              </a:rPr>
              <a:t>49.6M in requests</a:t>
            </a:r>
            <a:endParaRPr sz="1800" b="0" i="0" u="none" strike="noStrike" cap="none">
              <a:solidFill>
                <a:schemeClr val="lt2"/>
              </a:solidFill>
              <a:latin typeface="Calibri"/>
              <a:ea typeface="Calibri"/>
              <a:cs typeface="Calibri"/>
              <a:sym typeface="Calibri"/>
            </a:endParaRPr>
          </a:p>
          <a:p>
            <a:pPr marL="457200" marR="0" lvl="0" indent="-342900" algn="l" rtl="0">
              <a:lnSpc>
                <a:spcPct val="100000"/>
              </a:lnSpc>
              <a:spcBef>
                <a:spcPts val="0"/>
              </a:spcBef>
              <a:spcAft>
                <a:spcPts val="0"/>
              </a:spcAft>
              <a:buClr>
                <a:schemeClr val="lt2"/>
              </a:buClr>
              <a:buSzPts val="1800"/>
              <a:buFont typeface="Calibri"/>
              <a:buChar char="●"/>
            </a:pPr>
            <a:r>
              <a:rPr lang="en-US" sz="1800" b="0" i="0" u="none" strike="noStrike" cap="none">
                <a:solidFill>
                  <a:schemeClr val="lt2"/>
                </a:solidFill>
                <a:latin typeface="Calibri"/>
                <a:ea typeface="Calibri"/>
                <a:cs typeface="Calibri"/>
                <a:sym typeface="Calibri"/>
              </a:rPr>
              <a:t>Awarded over 7M </a:t>
            </a:r>
            <a:endParaRPr sz="1800" b="0" i="0" u="none" strike="noStrike" cap="none">
              <a:solidFill>
                <a:schemeClr val="lt2"/>
              </a:solidFill>
              <a:latin typeface="Calibri"/>
              <a:ea typeface="Calibri"/>
              <a:cs typeface="Calibri"/>
              <a:sym typeface="Calibri"/>
            </a:endParaRPr>
          </a:p>
          <a:p>
            <a:pPr marL="457200" marR="0" lvl="0" indent="-342900" algn="l" rtl="0">
              <a:lnSpc>
                <a:spcPct val="100000"/>
              </a:lnSpc>
              <a:spcBef>
                <a:spcPts val="0"/>
              </a:spcBef>
              <a:spcAft>
                <a:spcPts val="0"/>
              </a:spcAft>
              <a:buClr>
                <a:schemeClr val="lt2"/>
              </a:buClr>
              <a:buSzPts val="1800"/>
              <a:buFont typeface="Calibri"/>
              <a:buChar char="●"/>
            </a:pPr>
            <a:r>
              <a:rPr lang="en-US" sz="1800" b="0" i="0" u="none" strike="noStrike" cap="none">
                <a:solidFill>
                  <a:schemeClr val="lt2"/>
                </a:solidFill>
                <a:latin typeface="Calibri"/>
                <a:ea typeface="Calibri"/>
                <a:cs typeface="Calibri"/>
                <a:sym typeface="Calibri"/>
              </a:rPr>
              <a:t>5.8M in loans ranging from </a:t>
            </a:r>
            <a:endParaRPr sz="1800" b="0" i="0" u="none" strike="noStrike" cap="none">
              <a:solidFill>
                <a:schemeClr val="lt2"/>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2"/>
                </a:solidFill>
                <a:latin typeface="Calibri"/>
                <a:ea typeface="Calibri"/>
                <a:cs typeface="Calibri"/>
                <a:sym typeface="Calibri"/>
              </a:rPr>
              <a:t>18 months to 18 years</a:t>
            </a:r>
            <a:endParaRPr sz="1800" b="0" i="0" u="none" strike="noStrike" cap="none">
              <a:solidFill>
                <a:schemeClr val="lt2"/>
              </a:solidFill>
              <a:latin typeface="Calibri"/>
              <a:ea typeface="Calibri"/>
              <a:cs typeface="Calibri"/>
              <a:sym typeface="Calibri"/>
            </a:endParaRPr>
          </a:p>
          <a:p>
            <a:pPr marL="457200" marR="0" lvl="0" indent="-342900" algn="l" rtl="0">
              <a:lnSpc>
                <a:spcPct val="100000"/>
              </a:lnSpc>
              <a:spcBef>
                <a:spcPts val="0"/>
              </a:spcBef>
              <a:spcAft>
                <a:spcPts val="0"/>
              </a:spcAft>
              <a:buClr>
                <a:schemeClr val="lt2"/>
              </a:buClr>
              <a:buSzPts val="1800"/>
              <a:buFont typeface="Calibri"/>
              <a:buChar char="●"/>
            </a:pPr>
            <a:r>
              <a:rPr lang="en-US" sz="1800" b="0" i="0" u="none" strike="noStrike" cap="none">
                <a:solidFill>
                  <a:schemeClr val="lt2"/>
                </a:solidFill>
                <a:latin typeface="Calibri"/>
                <a:ea typeface="Calibri"/>
                <a:cs typeface="Calibri"/>
                <a:sym typeface="Calibri"/>
              </a:rPr>
              <a:t>1.5M in grants</a:t>
            </a:r>
            <a:endParaRPr sz="1800" b="0" i="0" u="none" strike="noStrike" cap="none">
              <a:solidFill>
                <a:schemeClr val="lt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2"/>
                </a:solidFill>
                <a:latin typeface="Calibri"/>
                <a:ea typeface="Calibri"/>
                <a:cs typeface="Calibri"/>
                <a:sym typeface="Calibri"/>
              </a:rPr>
              <a:t>Outcomes &amp; Impact</a:t>
            </a:r>
            <a:endParaRPr sz="1800" b="0" i="0" u="none" strike="noStrike" cap="none">
              <a:solidFill>
                <a:schemeClr val="lt2"/>
              </a:solidFill>
              <a:latin typeface="Calibri"/>
              <a:ea typeface="Calibri"/>
              <a:cs typeface="Calibri"/>
              <a:sym typeface="Calibri"/>
            </a:endParaRPr>
          </a:p>
          <a:p>
            <a:pPr marL="457200" marR="0" lvl="0" indent="-342900" algn="l" rtl="0">
              <a:lnSpc>
                <a:spcPct val="100000"/>
              </a:lnSpc>
              <a:spcBef>
                <a:spcPts val="0"/>
              </a:spcBef>
              <a:spcAft>
                <a:spcPts val="0"/>
              </a:spcAft>
              <a:buClr>
                <a:schemeClr val="lt2"/>
              </a:buClr>
              <a:buSzPts val="1800"/>
              <a:buFont typeface="Calibri"/>
              <a:buChar char="●"/>
            </a:pPr>
            <a:r>
              <a:rPr lang="en-US" sz="1800" b="0" i="0" u="none" strike="noStrike" cap="none">
                <a:solidFill>
                  <a:schemeClr val="lt2"/>
                </a:solidFill>
                <a:latin typeface="Calibri"/>
                <a:ea typeface="Calibri"/>
                <a:cs typeface="Calibri"/>
                <a:sym typeface="Calibri"/>
              </a:rPr>
              <a:t>Over 700 units of mixed income &amp; affordable housing</a:t>
            </a:r>
            <a:endParaRPr sz="1800" b="0" i="0" u="none" strike="noStrike" cap="none">
              <a:solidFill>
                <a:schemeClr val="lt2"/>
              </a:solidFill>
              <a:latin typeface="Calibri"/>
              <a:ea typeface="Calibri"/>
              <a:cs typeface="Calibri"/>
              <a:sym typeface="Calibri"/>
            </a:endParaRPr>
          </a:p>
          <a:p>
            <a:pPr marL="457200" marR="0" lvl="0" indent="-342900" algn="l" rtl="0">
              <a:lnSpc>
                <a:spcPct val="100000"/>
              </a:lnSpc>
              <a:spcBef>
                <a:spcPts val="0"/>
              </a:spcBef>
              <a:spcAft>
                <a:spcPts val="0"/>
              </a:spcAft>
              <a:buClr>
                <a:schemeClr val="lt2"/>
              </a:buClr>
              <a:buSzPts val="1800"/>
              <a:buFont typeface="Calibri"/>
              <a:buChar char="●"/>
            </a:pPr>
            <a:r>
              <a:rPr lang="en-US" sz="1800" b="0" i="0" u="none" strike="noStrike" cap="none">
                <a:solidFill>
                  <a:schemeClr val="lt2"/>
                </a:solidFill>
                <a:latin typeface="Calibri"/>
                <a:ea typeface="Calibri"/>
                <a:cs typeface="Calibri"/>
                <a:sym typeface="Calibri"/>
              </a:rPr>
              <a:t>3 pilot &amp; new programs launched</a:t>
            </a:r>
            <a:endParaRPr sz="1800" b="0" i="0" u="none" strike="noStrike" cap="none">
              <a:solidFill>
                <a:schemeClr val="lt2"/>
              </a:solidFill>
              <a:latin typeface="Calibri"/>
              <a:ea typeface="Calibri"/>
              <a:cs typeface="Calibri"/>
              <a:sym typeface="Calibri"/>
            </a:endParaRPr>
          </a:p>
          <a:p>
            <a:pPr marL="457200" marR="0" lvl="0" indent="-342900" algn="l" rtl="0">
              <a:lnSpc>
                <a:spcPct val="100000"/>
              </a:lnSpc>
              <a:spcBef>
                <a:spcPts val="0"/>
              </a:spcBef>
              <a:spcAft>
                <a:spcPts val="0"/>
              </a:spcAft>
              <a:buClr>
                <a:schemeClr val="lt2"/>
              </a:buClr>
              <a:buSzPts val="1800"/>
              <a:buFont typeface="Calibri"/>
              <a:buChar char="●"/>
            </a:pPr>
            <a:r>
              <a:rPr lang="en-US" sz="1800" b="0" i="0" u="none" strike="noStrike" cap="none">
                <a:solidFill>
                  <a:schemeClr val="lt2"/>
                </a:solidFill>
                <a:latin typeface="Calibri"/>
                <a:ea typeface="Calibri"/>
                <a:cs typeface="Calibri"/>
                <a:sym typeface="Calibri"/>
              </a:rPr>
              <a:t>Supporting emerging developers</a:t>
            </a:r>
            <a:endParaRPr sz="1800" b="0" i="0" u="none" strike="noStrike" cap="none">
              <a:solidFill>
                <a:schemeClr val="lt2"/>
              </a:solidFill>
              <a:latin typeface="Calibri"/>
              <a:ea typeface="Calibri"/>
              <a:cs typeface="Calibri"/>
              <a:sym typeface="Calibri"/>
            </a:endParaRPr>
          </a:p>
          <a:p>
            <a:pPr marL="457200" marR="0" lvl="0" indent="-342900" algn="l" rtl="0">
              <a:lnSpc>
                <a:spcPct val="100000"/>
              </a:lnSpc>
              <a:spcBef>
                <a:spcPts val="0"/>
              </a:spcBef>
              <a:spcAft>
                <a:spcPts val="0"/>
              </a:spcAft>
              <a:buClr>
                <a:schemeClr val="lt2"/>
              </a:buClr>
              <a:buSzPts val="1800"/>
              <a:buFont typeface="Calibri"/>
              <a:buChar char="●"/>
            </a:pPr>
            <a:r>
              <a:rPr lang="en-US" sz="1800" b="0" i="0" u="none" strike="noStrike" cap="none">
                <a:solidFill>
                  <a:schemeClr val="lt2"/>
                </a:solidFill>
                <a:latin typeface="Calibri"/>
                <a:ea typeface="Calibri"/>
                <a:cs typeface="Calibri"/>
                <a:sym typeface="Calibri"/>
              </a:rPr>
              <a:t>Leveraging public &amp; private partnerships</a:t>
            </a:r>
            <a:endParaRPr sz="1800" b="0" i="0" u="none" strike="noStrike" cap="none">
              <a:solidFill>
                <a:schemeClr val="lt2"/>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9"/>
        <p:cNvGrpSpPr/>
        <p:nvPr/>
      </p:nvGrpSpPr>
      <p:grpSpPr>
        <a:xfrm>
          <a:off x="0" y="0"/>
          <a:ext cx="0" cy="0"/>
          <a:chOff x="0" y="0"/>
          <a:chExt cx="0" cy="0"/>
        </a:xfrm>
      </p:grpSpPr>
      <p:sp>
        <p:nvSpPr>
          <p:cNvPr id="190" name="Google Shape;190;p25"/>
          <p:cNvSpPr/>
          <p:nvPr/>
        </p:nvSpPr>
        <p:spPr>
          <a:xfrm>
            <a:off x="866775" y="5378450"/>
            <a:ext cx="11325300" cy="1111200"/>
          </a:xfrm>
          <a:prstGeom prst="rect">
            <a:avLst/>
          </a:prstGeom>
          <a:solidFill>
            <a:srgbClr val="3743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1" name="Google Shape;191;p25"/>
          <p:cNvSpPr txBox="1">
            <a:spLocks noGrp="1"/>
          </p:cNvSpPr>
          <p:nvPr>
            <p:ph type="title"/>
          </p:nvPr>
        </p:nvSpPr>
        <p:spPr>
          <a:xfrm>
            <a:off x="1032674" y="5255895"/>
            <a:ext cx="797226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Source Sans Pro"/>
              <a:buNone/>
            </a:pPr>
            <a:r>
              <a:rPr lang="en-US" sz="3600" b="1">
                <a:solidFill>
                  <a:schemeClr val="bg1"/>
                </a:solidFill>
                <a:latin typeface="Source Sans Pro"/>
                <a:ea typeface="Source Sans Pro"/>
                <a:cs typeface="Source Sans Pro"/>
                <a:sym typeface="Source Sans Pro"/>
              </a:rPr>
              <a:t>Development </a:t>
            </a:r>
            <a:r>
              <a:rPr lang="en-US" sz="3600" b="1">
                <a:solidFill>
                  <a:schemeClr val="accent2"/>
                </a:solidFill>
                <a:latin typeface="Source Sans Pro"/>
                <a:ea typeface="Source Sans Pro"/>
                <a:cs typeface="Source Sans Pro"/>
                <a:sym typeface="Source Sans Pro"/>
              </a:rPr>
              <a:t>&amp;</a:t>
            </a:r>
            <a:r>
              <a:rPr lang="en-US" sz="3600" b="1">
                <a:solidFill>
                  <a:schemeClr val="bg1"/>
                </a:solidFill>
                <a:latin typeface="Source Sans Pro"/>
                <a:ea typeface="Source Sans Pro"/>
                <a:cs typeface="Source Sans Pro"/>
                <a:sym typeface="Source Sans Pro"/>
              </a:rPr>
              <a:t> Preservation Fund</a:t>
            </a:r>
            <a:endParaRPr sz="3600">
              <a:solidFill>
                <a:schemeClr val="bg1"/>
              </a:solidFill>
            </a:endParaRPr>
          </a:p>
        </p:txBody>
      </p:sp>
      <p:sp>
        <p:nvSpPr>
          <p:cNvPr id="192" name="Google Shape;192;p25"/>
          <p:cNvSpPr txBox="1">
            <a:spLocks noGrp="1"/>
          </p:cNvSpPr>
          <p:nvPr>
            <p:ph type="body" idx="1"/>
          </p:nvPr>
        </p:nvSpPr>
        <p:spPr>
          <a:xfrm>
            <a:off x="9009471" y="1383830"/>
            <a:ext cx="2898866" cy="2501186"/>
          </a:xfrm>
          <a:prstGeom prst="rect">
            <a:avLst/>
          </a:prstGeom>
          <a:noFill/>
          <a:ln>
            <a:noFill/>
          </a:ln>
        </p:spPr>
        <p:txBody>
          <a:bodyPr spcFirstLastPara="1" wrap="square" lIns="91425" tIns="45700" rIns="91425" bIns="45700" anchor="t" anchorCtr="0">
            <a:normAutofit/>
          </a:bodyPr>
          <a:lstStyle/>
          <a:p>
            <a:pPr marL="342900">
              <a:lnSpc>
                <a:spcPct val="107000"/>
              </a:lnSpc>
              <a:spcBef>
                <a:spcPts val="0"/>
              </a:spcBef>
            </a:pPr>
            <a:r>
              <a:rPr lang="en-US" sz="2000" dirty="0">
                <a:latin typeface="Source Sans Pro"/>
                <a:ea typeface="Source Sans Pro" panose="020B0503030403020204" pitchFamily="34" charset="0"/>
              </a:rPr>
              <a:t>City of Omaha ARPA partnership</a:t>
            </a:r>
            <a:endParaRPr lang="en-US" dirty="0">
              <a:ea typeface="Source Sans Pro" panose="020B0503030403020204" pitchFamily="34" charset="0"/>
            </a:endParaRPr>
          </a:p>
          <a:p>
            <a:pPr marL="342900">
              <a:lnSpc>
                <a:spcPct val="107000"/>
              </a:lnSpc>
              <a:spcBef>
                <a:spcPts val="0"/>
              </a:spcBef>
            </a:pPr>
            <a:endParaRPr lang="en-US" sz="2000" dirty="0">
              <a:latin typeface="Source Sans Pro"/>
              <a:ea typeface="Source Sans Pro" panose="020B0503030403020204" pitchFamily="34" charset="0"/>
            </a:endParaRPr>
          </a:p>
          <a:p>
            <a:pPr marL="342900">
              <a:lnSpc>
                <a:spcPct val="107000"/>
              </a:lnSpc>
              <a:spcBef>
                <a:spcPts val="0"/>
              </a:spcBef>
            </a:pPr>
            <a:r>
              <a:rPr lang="en-US" sz="2000" dirty="0">
                <a:latin typeface="Source Sans Pro"/>
                <a:ea typeface="Source Sans Pro" panose="020B0503030403020204" pitchFamily="34" charset="0"/>
              </a:rPr>
              <a:t>Fall Funding Round</a:t>
            </a:r>
            <a:endParaRPr lang="en-US" dirty="0"/>
          </a:p>
          <a:p>
            <a:pPr marL="342900">
              <a:lnSpc>
                <a:spcPct val="107000"/>
              </a:lnSpc>
              <a:spcBef>
                <a:spcPts val="0"/>
              </a:spcBef>
            </a:pPr>
            <a:endParaRPr lang="en-US" sz="2000" dirty="0">
              <a:latin typeface="Source Sans Pro"/>
              <a:ea typeface="Source Sans Pro" panose="020B0503030403020204" pitchFamily="34" charset="0"/>
            </a:endParaRPr>
          </a:p>
          <a:p>
            <a:pPr marL="342900">
              <a:lnSpc>
                <a:spcPct val="107000"/>
              </a:lnSpc>
              <a:spcBef>
                <a:spcPts val="0"/>
              </a:spcBef>
            </a:pPr>
            <a:r>
              <a:rPr lang="en-US" sz="2000" dirty="0">
                <a:latin typeface="Source Sans Pro"/>
                <a:ea typeface="Source Sans Pro" panose="020B0503030403020204" pitchFamily="34" charset="0"/>
              </a:rPr>
              <a:t>Future Opportunities</a:t>
            </a:r>
            <a:endParaRPr lang="en-US" u="none" strike="noStrike" dirty="0">
              <a:effectLst/>
              <a:ea typeface="Source Sans Pro" panose="020B0503030403020204" pitchFamily="34" charset="0"/>
            </a:endParaRPr>
          </a:p>
        </p:txBody>
      </p:sp>
      <p:sp>
        <p:nvSpPr>
          <p:cNvPr id="193" name="Google Shape;193;p25"/>
          <p:cNvSpPr txBox="1"/>
          <p:nvPr/>
        </p:nvSpPr>
        <p:spPr>
          <a:xfrm>
            <a:off x="8786347" y="576634"/>
            <a:ext cx="3406800" cy="584735"/>
          </a:xfrm>
          <a:prstGeom prst="rect">
            <a:avLst/>
          </a:prstGeom>
          <a:noFill/>
          <a:ln>
            <a:noFill/>
          </a:ln>
        </p:spPr>
        <p:txBody>
          <a:bodyPr spcFirstLastPara="1" wrap="square" lIns="91425" tIns="45700" rIns="91425" bIns="45700" anchor="t" anchorCtr="0">
            <a:spAutoFit/>
          </a:bodyPr>
          <a:lstStyle/>
          <a:p>
            <a:pPr algn="ctr">
              <a:buSzPts val="1800"/>
            </a:pPr>
            <a:r>
              <a:rPr lang="en-US" sz="3200" b="1" dirty="0">
                <a:solidFill>
                  <a:srgbClr val="FF8400"/>
                </a:solidFill>
                <a:latin typeface="Source Sans Pro"/>
              </a:rPr>
              <a:t>Fund Launch</a:t>
            </a:r>
            <a:endParaRPr lang="en-US" sz="3200" b="1" i="0" u="none" strike="noStrike" cap="none" dirty="0">
              <a:solidFill>
                <a:srgbClr val="FF8400"/>
              </a:solidFill>
              <a:latin typeface="Source Sans Pro"/>
              <a:ea typeface="Arial"/>
              <a:cs typeface="Arial"/>
            </a:endParaRPr>
          </a:p>
        </p:txBody>
      </p:sp>
      <p:sp>
        <p:nvSpPr>
          <p:cNvPr id="194" name="Google Shape;194;p25"/>
          <p:cNvSpPr txBox="1"/>
          <p:nvPr/>
        </p:nvSpPr>
        <p:spPr>
          <a:xfrm>
            <a:off x="1085850" y="5472410"/>
            <a:ext cx="6429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400" b="0" i="0" u="none" strike="noStrike" cap="none">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EDDF6F09-A9A7-5E7F-7142-AEFF67153E92}"/>
              </a:ext>
            </a:extLst>
          </p:cNvPr>
          <p:cNvPicPr>
            <a:picLocks noChangeAspect="1"/>
          </p:cNvPicPr>
          <p:nvPr/>
        </p:nvPicPr>
        <p:blipFill>
          <a:blip r:embed="rId4"/>
          <a:stretch>
            <a:fillRect/>
          </a:stretch>
        </p:blipFill>
        <p:spPr>
          <a:xfrm>
            <a:off x="8786849" y="4049486"/>
            <a:ext cx="3410985" cy="2808514"/>
          </a:xfrm>
          <a:prstGeom prst="rect">
            <a:avLst/>
          </a:prstGeom>
        </p:spPr>
      </p:pic>
      <p:sp>
        <p:nvSpPr>
          <p:cNvPr id="9" name="Google Shape;532;g13fa126f1fc_7_43">
            <a:extLst>
              <a:ext uri="{FF2B5EF4-FFF2-40B4-BE49-F238E27FC236}">
                <a16:creationId xmlns:a16="http://schemas.microsoft.com/office/drawing/2014/main" id="{CE537B72-65C7-7F7F-9A75-5CF648B52F87}"/>
              </a:ext>
            </a:extLst>
          </p:cNvPr>
          <p:cNvSpPr txBox="1"/>
          <p:nvPr/>
        </p:nvSpPr>
        <p:spPr>
          <a:xfrm>
            <a:off x="594633" y="1710920"/>
            <a:ext cx="7423982" cy="21834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20000"/>
              </a:lnSpc>
              <a:spcBef>
                <a:spcPts val="0"/>
              </a:spcBef>
              <a:spcAft>
                <a:spcPts val="0"/>
              </a:spcAft>
              <a:buClr>
                <a:srgbClr val="7F7F7F"/>
              </a:buClr>
              <a:buSzPts val="1800"/>
              <a:buFont typeface="Arial" panose="020B0604020202020204" pitchFamily="34" charset="0"/>
              <a:buChar char="•"/>
            </a:pPr>
            <a:r>
              <a:rPr lang="en-US" sz="1800" b="1" i="0" u="none" strike="noStrike" cap="none">
                <a:solidFill>
                  <a:schemeClr val="bg1"/>
                </a:solidFill>
                <a:latin typeface="Calibri" panose="020F0502020204030204" pitchFamily="34" charset="0"/>
                <a:ea typeface="Source Sans Pro"/>
                <a:cs typeface="Calibri" panose="020F0502020204030204" pitchFamily="34" charset="0"/>
                <a:sym typeface="Source Sans Pro"/>
              </a:rPr>
              <a:t>Provide gap financing for the development of new affordable housing, </a:t>
            </a:r>
            <a:r>
              <a:rPr lang="en-US" sz="1800" b="0" i="0" u="none" strike="noStrike" cap="none">
                <a:solidFill>
                  <a:schemeClr val="bg1"/>
                </a:solidFill>
                <a:latin typeface="Calibri" panose="020F0502020204030204" pitchFamily="34" charset="0"/>
                <a:ea typeface="Source Sans Pro"/>
                <a:cs typeface="Calibri" panose="020F0502020204030204" pitchFamily="34" charset="0"/>
                <a:sym typeface="Source Sans Pro"/>
              </a:rPr>
              <a:t>including mixed-income rental housing, the creation of affordable housing in areas near job centers and transit, and transformative “catalyst” projects in neighborhoods undergoing broader revitalization efforts</a:t>
            </a:r>
            <a:r>
              <a:rPr lang="en-US" sz="1800" b="0" i="0" u="none" strike="noStrike" cap="none">
                <a:solidFill>
                  <a:schemeClr val="bg1"/>
                </a:solidFill>
                <a:latin typeface="Source Sans Pro"/>
                <a:ea typeface="Source Sans Pro"/>
                <a:cs typeface="Source Sans Pro"/>
                <a:sym typeface="Source Sans Pro"/>
              </a:rPr>
              <a:t>.</a:t>
            </a:r>
            <a:endParaRPr sz="1800" b="0" i="0" u="none" strike="noStrike" cap="none">
              <a:solidFill>
                <a:schemeClr val="bg1"/>
              </a:solidFill>
              <a:latin typeface="Calibri"/>
              <a:ea typeface="Calibri"/>
              <a:cs typeface="Calibri"/>
              <a:sym typeface="Calibri"/>
            </a:endParaRPr>
          </a:p>
        </p:txBody>
      </p:sp>
      <p:sp>
        <p:nvSpPr>
          <p:cNvPr id="10" name="Google Shape;533;g13fa126f1fc_7_43">
            <a:extLst>
              <a:ext uri="{FF2B5EF4-FFF2-40B4-BE49-F238E27FC236}">
                <a16:creationId xmlns:a16="http://schemas.microsoft.com/office/drawing/2014/main" id="{2390EC64-FF9C-95B3-BAB1-B588EE9FE8E7}"/>
              </a:ext>
            </a:extLst>
          </p:cNvPr>
          <p:cNvSpPr txBox="1"/>
          <p:nvPr/>
        </p:nvSpPr>
        <p:spPr>
          <a:xfrm>
            <a:off x="581025" y="3428351"/>
            <a:ext cx="7320173" cy="2025493"/>
          </a:xfrm>
          <a:prstGeom prst="rect">
            <a:avLst/>
          </a:prstGeom>
          <a:noFill/>
          <a:ln>
            <a:noFill/>
          </a:ln>
        </p:spPr>
        <p:txBody>
          <a:bodyPr spcFirstLastPara="1" wrap="square" lIns="91425" tIns="45700" rIns="91425" bIns="45700" anchor="t" anchorCtr="0">
            <a:noAutofit/>
          </a:bodyPr>
          <a:lstStyle/>
          <a:p>
            <a:pPr marL="285750" marR="0" lvl="0" indent="-285750" algn="l" rtl="0">
              <a:lnSpc>
                <a:spcPct val="120000"/>
              </a:lnSpc>
              <a:spcBef>
                <a:spcPts val="0"/>
              </a:spcBef>
              <a:spcAft>
                <a:spcPts val="0"/>
              </a:spcAft>
              <a:buClr>
                <a:srgbClr val="7F7F7F"/>
              </a:buClr>
              <a:buSzPts val="1800"/>
              <a:buFont typeface="Arial" panose="020B0604020202020204" pitchFamily="34" charset="0"/>
              <a:buChar char="•"/>
            </a:pPr>
            <a:r>
              <a:rPr lang="en-US" sz="1800" b="1">
                <a:solidFill>
                  <a:schemeClr val="bg1"/>
                </a:solidFill>
                <a:latin typeface="Calibri" panose="020F0502020204030204" pitchFamily="34" charset="0"/>
                <a:ea typeface="Source Sans Pro"/>
                <a:cs typeface="Calibri" panose="020F0502020204030204" pitchFamily="34" charset="0"/>
                <a:sym typeface="Source Sans Pro"/>
              </a:rPr>
              <a:t>Provide needed gap financing to preserve and improve the quality of at-risk dedicated affordable rental housing</a:t>
            </a:r>
            <a:r>
              <a:rPr lang="en-US" sz="1800">
                <a:solidFill>
                  <a:schemeClr val="bg1"/>
                </a:solidFill>
                <a:latin typeface="Calibri" panose="020F0502020204030204" pitchFamily="34" charset="0"/>
                <a:ea typeface="Source Sans Pro"/>
                <a:cs typeface="Calibri" panose="020F0502020204030204" pitchFamily="34" charset="0"/>
                <a:sym typeface="Source Sans Pro"/>
              </a:rPr>
              <a:t>, as well as “naturally occurring” affordable housing properties in deteriorating condition or at risk of conversion to market-rate.</a:t>
            </a:r>
            <a:endParaRPr lang="en-US" sz="1800" b="0" i="0" u="none" strike="noStrike" cap="none">
              <a:solidFill>
                <a:schemeClr val="bg1"/>
              </a:solidFill>
              <a:latin typeface="Calibri" panose="020F0502020204030204" pitchFamily="34" charset="0"/>
              <a:ea typeface="Calibri"/>
              <a:cs typeface="Calibri" panose="020F0502020204030204" pitchFamily="34" charset="0"/>
              <a:sym typeface="Calibri"/>
            </a:endParaRPr>
          </a:p>
        </p:txBody>
      </p:sp>
      <p:sp>
        <p:nvSpPr>
          <p:cNvPr id="12" name="TextBox 11">
            <a:extLst>
              <a:ext uri="{FF2B5EF4-FFF2-40B4-BE49-F238E27FC236}">
                <a16:creationId xmlns:a16="http://schemas.microsoft.com/office/drawing/2014/main" id="{5E720D31-8823-2D04-FB4D-0E36107C02E5}"/>
              </a:ext>
            </a:extLst>
          </p:cNvPr>
          <p:cNvSpPr txBox="1"/>
          <p:nvPr/>
        </p:nvSpPr>
        <p:spPr>
          <a:xfrm>
            <a:off x="713659" y="453000"/>
            <a:ext cx="7881255" cy="915828"/>
          </a:xfrm>
          <a:prstGeom prst="rect">
            <a:avLst/>
          </a:prstGeom>
          <a:noFill/>
        </p:spPr>
        <p:txBody>
          <a:bodyPr wrap="square" lIns="91440" tIns="45720" rIns="91440" bIns="45720" anchor="t">
            <a:spAutoFit/>
          </a:bodyPr>
          <a:lstStyle/>
          <a:p>
            <a:pPr>
              <a:lnSpc>
                <a:spcPct val="115000"/>
              </a:lnSpc>
              <a:spcBef>
                <a:spcPts val="1200"/>
              </a:spcBef>
              <a:buSzPts val="1100"/>
              <a:defRPr/>
            </a:pPr>
            <a:r>
              <a:rPr kumimoji="0" lang="en-US" sz="2400" b="1" i="0" u="none" strike="noStrike" kern="0" cap="none" spc="0" normalizeH="0" baseline="0" noProof="0" dirty="0">
                <a:ln>
                  <a:noFill/>
                </a:ln>
                <a:solidFill>
                  <a:schemeClr val="tx1"/>
                </a:solidFill>
                <a:effectLst/>
                <a:uLnTx/>
                <a:uFillTx/>
                <a:latin typeface="Source Sans Pro"/>
                <a:ea typeface="Source Sans Pro"/>
                <a:cs typeface="Source Sans Pro"/>
                <a:sym typeface="Source Sans Pro"/>
              </a:rPr>
              <a:t>The broad goals of the Development and Preservation Fund as identified in the assessment are to:</a:t>
            </a:r>
            <a:r>
              <a:rPr lang="en-US" sz="2400" b="1" dirty="0">
                <a:solidFill>
                  <a:schemeClr val="tx1"/>
                </a:solidFill>
                <a:latin typeface="Source Sans Pro"/>
                <a:ea typeface="Source Sans Pro"/>
                <a:cs typeface="Source Sans Pro"/>
                <a:sym typeface="Source Sans Pro"/>
              </a:rPr>
              <a:t> </a:t>
            </a:r>
            <a:endParaRPr kumimoji="0" lang="en-US" sz="2000" b="1" i="0" u="none" strike="noStrike" kern="0" cap="none" spc="0" normalizeH="0" baseline="0" noProof="0">
              <a:ln>
                <a:noFill/>
              </a:ln>
              <a:solidFill>
                <a:schemeClr val="tx1"/>
              </a:solidFill>
              <a:effectLst/>
              <a:uLnTx/>
              <a:uFillTx/>
              <a:latin typeface="Source Sans Pro"/>
              <a:ea typeface="Source Sans Pro"/>
              <a:cs typeface="Source Sans Pro"/>
              <a:sym typeface="Source Sans Pro"/>
            </a:endParaRPr>
          </a:p>
        </p:txBody>
      </p:sp>
    </p:spTree>
    <p:extLst>
      <p:ext uri="{BB962C8B-B14F-4D97-AF65-F5344CB8AC3E}">
        <p14:creationId xmlns:p14="http://schemas.microsoft.com/office/powerpoint/2010/main" val="3598753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189"/>
        <p:cNvGrpSpPr/>
        <p:nvPr/>
      </p:nvGrpSpPr>
      <p:grpSpPr>
        <a:xfrm>
          <a:off x="0" y="0"/>
          <a:ext cx="0" cy="0"/>
          <a:chOff x="0" y="0"/>
          <a:chExt cx="0" cy="0"/>
        </a:xfrm>
      </p:grpSpPr>
      <p:sp>
        <p:nvSpPr>
          <p:cNvPr id="190" name="Google Shape;190;p25"/>
          <p:cNvSpPr/>
          <p:nvPr/>
        </p:nvSpPr>
        <p:spPr>
          <a:xfrm>
            <a:off x="1245285" y="258607"/>
            <a:ext cx="11325300" cy="1111200"/>
          </a:xfrm>
          <a:prstGeom prst="rect">
            <a:avLst/>
          </a:prstGeom>
          <a:solidFill>
            <a:srgbClr val="3743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1" name="Google Shape;191;p25"/>
          <p:cNvSpPr txBox="1">
            <a:spLocks noGrp="1"/>
          </p:cNvSpPr>
          <p:nvPr>
            <p:ph type="title"/>
          </p:nvPr>
        </p:nvSpPr>
        <p:spPr>
          <a:xfrm>
            <a:off x="7517145" y="46405"/>
            <a:ext cx="7972260" cy="1325563"/>
          </a:xfrm>
          <a:prstGeom prst="rect">
            <a:avLst/>
          </a:prstGeom>
          <a:noFill/>
          <a:ln>
            <a:noFill/>
          </a:ln>
        </p:spPr>
        <p:txBody>
          <a:bodyPr spcFirstLastPara="1" wrap="square" lIns="91425" tIns="45700" rIns="91425" bIns="45700" anchor="ctr" anchorCtr="0">
            <a:normAutofit/>
          </a:bodyPr>
          <a:lstStyle/>
          <a:p>
            <a:pPr>
              <a:buClr>
                <a:schemeClr val="lt1"/>
              </a:buClr>
              <a:buSzPts val="4400"/>
            </a:pPr>
            <a:r>
              <a:rPr lang="en-US" sz="3600" b="1" dirty="0">
                <a:solidFill>
                  <a:schemeClr val="bg1"/>
                </a:solidFill>
                <a:latin typeface="Source Sans Pro"/>
                <a:ea typeface="Source Sans Pro"/>
                <a:cs typeface="Source Sans Pro"/>
                <a:sym typeface="Source Sans Pro"/>
              </a:rPr>
              <a:t>Front Porch </a:t>
            </a:r>
            <a:r>
              <a:rPr lang="en-US" sz="3600" b="1" dirty="0">
                <a:solidFill>
                  <a:schemeClr val="accent2"/>
                </a:solidFill>
                <a:latin typeface="Source Sans Pro"/>
                <a:ea typeface="Source Sans Pro"/>
                <a:cs typeface="Source Sans Pro"/>
                <a:sym typeface="Source Sans Pro"/>
              </a:rPr>
              <a:t>Priorities</a:t>
            </a:r>
            <a:endParaRPr lang="en-US" sz="3600" b="1" dirty="0">
              <a:solidFill>
                <a:schemeClr val="accent2"/>
              </a:solidFill>
              <a:latin typeface="Source Sans Pro"/>
            </a:endParaRPr>
          </a:p>
        </p:txBody>
      </p:sp>
      <p:sp>
        <p:nvSpPr>
          <p:cNvPr id="192" name="Google Shape;192;p25"/>
          <p:cNvSpPr txBox="1">
            <a:spLocks noGrp="1"/>
          </p:cNvSpPr>
          <p:nvPr>
            <p:ph type="body" idx="1"/>
          </p:nvPr>
        </p:nvSpPr>
        <p:spPr>
          <a:xfrm>
            <a:off x="9009471" y="1383830"/>
            <a:ext cx="2898866" cy="2501186"/>
          </a:xfrm>
          <a:prstGeom prst="rect">
            <a:avLst/>
          </a:prstGeom>
          <a:noFill/>
          <a:ln>
            <a:noFill/>
          </a:ln>
        </p:spPr>
        <p:txBody>
          <a:bodyPr spcFirstLastPara="1" wrap="square" lIns="91425" tIns="45700" rIns="91425" bIns="45700" anchor="t" anchorCtr="0">
            <a:normAutofit/>
          </a:bodyPr>
          <a:lstStyle/>
          <a:p>
            <a:pPr marL="0" indent="0">
              <a:lnSpc>
                <a:spcPct val="107000"/>
              </a:lnSpc>
              <a:spcBef>
                <a:spcPts val="0"/>
              </a:spcBef>
              <a:buNone/>
            </a:pPr>
            <a:endParaRPr lang="en-US" sz="2000" u="none" strike="noStrike" dirty="0">
              <a:effectLst/>
              <a:latin typeface="Source Sans Pro" panose="020B0503030403020204" pitchFamily="34" charset="0"/>
              <a:ea typeface="Source Sans Pro" panose="020B0503030403020204" pitchFamily="34" charset="0"/>
            </a:endParaRPr>
          </a:p>
        </p:txBody>
      </p:sp>
      <p:sp>
        <p:nvSpPr>
          <p:cNvPr id="193" name="Google Shape;193;p25"/>
          <p:cNvSpPr txBox="1"/>
          <p:nvPr/>
        </p:nvSpPr>
        <p:spPr>
          <a:xfrm>
            <a:off x="8786347" y="576634"/>
            <a:ext cx="3406800" cy="584735"/>
          </a:xfrm>
          <a:prstGeom prst="rect">
            <a:avLst/>
          </a:prstGeom>
          <a:noFill/>
          <a:ln>
            <a:noFill/>
          </a:ln>
        </p:spPr>
        <p:txBody>
          <a:bodyPr spcFirstLastPara="1" wrap="square" lIns="91425" tIns="45700" rIns="91425" bIns="45700" anchor="t" anchorCtr="0">
            <a:spAutoFit/>
          </a:bodyPr>
          <a:lstStyle/>
          <a:p>
            <a:pPr algn="ctr">
              <a:buSzPts val="1800"/>
            </a:pPr>
            <a:endParaRPr lang="en-US" sz="3200" b="1" i="0" u="none" strike="noStrike" cap="none" dirty="0">
              <a:solidFill>
                <a:srgbClr val="FF8400"/>
              </a:solidFill>
              <a:latin typeface="Source Sans Pro"/>
              <a:ea typeface="Arial"/>
              <a:cs typeface="Arial"/>
            </a:endParaRPr>
          </a:p>
        </p:txBody>
      </p:sp>
      <p:sp>
        <p:nvSpPr>
          <p:cNvPr id="194" name="Google Shape;194;p25"/>
          <p:cNvSpPr txBox="1"/>
          <p:nvPr/>
        </p:nvSpPr>
        <p:spPr>
          <a:xfrm>
            <a:off x="1085850" y="5472410"/>
            <a:ext cx="6429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400" b="0" i="0" u="none" strike="noStrike" cap="none">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EDDF6F09-A9A7-5E7F-7142-AEFF67153E92}"/>
              </a:ext>
            </a:extLst>
          </p:cNvPr>
          <p:cNvPicPr>
            <a:picLocks noChangeAspect="1"/>
          </p:cNvPicPr>
          <p:nvPr/>
        </p:nvPicPr>
        <p:blipFill>
          <a:blip r:embed="rId4"/>
          <a:stretch>
            <a:fillRect/>
          </a:stretch>
        </p:blipFill>
        <p:spPr>
          <a:xfrm>
            <a:off x="8786849" y="4049486"/>
            <a:ext cx="3410985" cy="2808514"/>
          </a:xfrm>
          <a:prstGeom prst="rect">
            <a:avLst/>
          </a:prstGeom>
        </p:spPr>
      </p:pic>
      <p:sp>
        <p:nvSpPr>
          <p:cNvPr id="9" name="Google Shape;532;g13fa126f1fc_7_43">
            <a:extLst>
              <a:ext uri="{FF2B5EF4-FFF2-40B4-BE49-F238E27FC236}">
                <a16:creationId xmlns:a16="http://schemas.microsoft.com/office/drawing/2014/main" id="{CE537B72-65C7-7F7F-9A75-5CF648B52F87}"/>
              </a:ext>
            </a:extLst>
          </p:cNvPr>
          <p:cNvSpPr txBox="1"/>
          <p:nvPr/>
        </p:nvSpPr>
        <p:spPr>
          <a:xfrm>
            <a:off x="594633" y="1710920"/>
            <a:ext cx="7423982" cy="21834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20000"/>
              </a:lnSpc>
              <a:spcBef>
                <a:spcPts val="0"/>
              </a:spcBef>
              <a:spcAft>
                <a:spcPts val="0"/>
              </a:spcAft>
              <a:buClr>
                <a:srgbClr val="7F7F7F"/>
              </a:buClr>
              <a:buSzPts val="1800"/>
              <a:buFont typeface="Arial" panose="020B0604020202020204" pitchFamily="34" charset="0"/>
              <a:buChar char="•"/>
            </a:pPr>
            <a:endParaRPr lang="en-US" sz="1800" b="0" i="0" u="none" strike="noStrike" cap="none" dirty="0">
              <a:solidFill>
                <a:schemeClr val="bg1"/>
              </a:solidFill>
              <a:latin typeface="Source Sans Pro"/>
              <a:ea typeface="Calibri"/>
              <a:cs typeface="Calibri"/>
            </a:endParaRPr>
          </a:p>
        </p:txBody>
      </p:sp>
      <p:sp>
        <p:nvSpPr>
          <p:cNvPr id="10" name="Google Shape;533;g13fa126f1fc_7_43">
            <a:extLst>
              <a:ext uri="{FF2B5EF4-FFF2-40B4-BE49-F238E27FC236}">
                <a16:creationId xmlns:a16="http://schemas.microsoft.com/office/drawing/2014/main" id="{2390EC64-FF9C-95B3-BAB1-B588EE9FE8E7}"/>
              </a:ext>
            </a:extLst>
          </p:cNvPr>
          <p:cNvSpPr txBox="1"/>
          <p:nvPr/>
        </p:nvSpPr>
        <p:spPr>
          <a:xfrm>
            <a:off x="1537260" y="1132390"/>
            <a:ext cx="7320173" cy="2025493"/>
          </a:xfrm>
          <a:prstGeom prst="rect">
            <a:avLst/>
          </a:prstGeom>
          <a:noFill/>
          <a:ln>
            <a:noFill/>
          </a:ln>
        </p:spPr>
        <p:txBody>
          <a:bodyPr spcFirstLastPara="1" wrap="square" lIns="91425" tIns="45700" rIns="91425" bIns="45700" anchor="t" anchorCtr="0">
            <a:noAutofit/>
          </a:bodyPr>
          <a:lstStyle/>
          <a:p>
            <a:pPr marL="285750" marR="0" lvl="0" indent="-285750" algn="l" rtl="0">
              <a:lnSpc>
                <a:spcPct val="120000"/>
              </a:lnSpc>
              <a:spcBef>
                <a:spcPts val="0"/>
              </a:spcBef>
              <a:spcAft>
                <a:spcPts val="0"/>
              </a:spcAft>
              <a:buClr>
                <a:srgbClr val="7F7F7F"/>
              </a:buClr>
              <a:buSzPts val="1800"/>
              <a:buFont typeface="Arial" panose="020B0604020202020204" pitchFamily="34" charset="0"/>
              <a:buChar char="•"/>
            </a:pPr>
            <a:endParaRPr lang="en-US" sz="1800" b="0" i="0" u="none" strike="noStrike" cap="none" dirty="0">
              <a:solidFill>
                <a:schemeClr val="bg1"/>
              </a:solidFill>
              <a:latin typeface="Source Sans Pro"/>
              <a:ea typeface="Calibri"/>
              <a:cs typeface="Calibri" panose="020F0502020204030204" pitchFamily="34" charset="0"/>
            </a:endParaRPr>
          </a:p>
        </p:txBody>
      </p:sp>
      <p:sp>
        <p:nvSpPr>
          <p:cNvPr id="12" name="TextBox 11">
            <a:extLst>
              <a:ext uri="{FF2B5EF4-FFF2-40B4-BE49-F238E27FC236}">
                <a16:creationId xmlns:a16="http://schemas.microsoft.com/office/drawing/2014/main" id="{5E720D31-8823-2D04-FB4D-0E36107C02E5}"/>
              </a:ext>
            </a:extLst>
          </p:cNvPr>
          <p:cNvSpPr txBox="1"/>
          <p:nvPr/>
        </p:nvSpPr>
        <p:spPr>
          <a:xfrm>
            <a:off x="713659" y="453000"/>
            <a:ext cx="7881255" cy="491096"/>
          </a:xfrm>
          <a:prstGeom prst="rect">
            <a:avLst/>
          </a:prstGeom>
          <a:noFill/>
        </p:spPr>
        <p:txBody>
          <a:bodyPr wrap="square" lIns="91440" tIns="45720" rIns="91440" bIns="45720" anchor="t">
            <a:spAutoFit/>
          </a:bodyPr>
          <a:lstStyle/>
          <a:p>
            <a:pPr>
              <a:lnSpc>
                <a:spcPct val="115000"/>
              </a:lnSpc>
              <a:spcBef>
                <a:spcPts val="1200"/>
              </a:spcBef>
              <a:buSzPts val="1100"/>
              <a:defRPr/>
            </a:pPr>
            <a:endParaRPr lang="en-US" sz="2400" b="1" i="0" u="none" strike="noStrike" kern="0" cap="none" spc="0" normalizeH="0" baseline="0" noProof="0" dirty="0">
              <a:ln>
                <a:noFill/>
              </a:ln>
              <a:solidFill>
                <a:schemeClr val="tx1"/>
              </a:solidFill>
              <a:effectLst/>
              <a:uLnTx/>
              <a:uFillTx/>
              <a:latin typeface="Source Sans Pro"/>
              <a:ea typeface="Source Sans Pro"/>
              <a:cs typeface="Source Sans Pro"/>
            </a:endParaRPr>
          </a:p>
        </p:txBody>
      </p:sp>
      <p:pic>
        <p:nvPicPr>
          <p:cNvPr id="3" name="Picture 3" descr="An image listing all of the current Front Porch priorities for funding cycles.">
            <a:extLst>
              <a:ext uri="{FF2B5EF4-FFF2-40B4-BE49-F238E27FC236}">
                <a16:creationId xmlns:a16="http://schemas.microsoft.com/office/drawing/2014/main" id="{7A66E910-CF93-FBE3-F72E-D59E2370D946}"/>
              </a:ext>
            </a:extLst>
          </p:cNvPr>
          <p:cNvPicPr>
            <a:picLocks noChangeAspect="1"/>
          </p:cNvPicPr>
          <p:nvPr/>
        </p:nvPicPr>
        <p:blipFill>
          <a:blip r:embed="rId5"/>
          <a:stretch>
            <a:fillRect/>
          </a:stretch>
        </p:blipFill>
        <p:spPr>
          <a:xfrm>
            <a:off x="650440" y="867086"/>
            <a:ext cx="5960533" cy="7718612"/>
          </a:xfrm>
          <a:prstGeom prst="rect">
            <a:avLst/>
          </a:prstGeom>
        </p:spPr>
      </p:pic>
    </p:spTree>
    <p:extLst>
      <p:ext uri="{BB962C8B-B14F-4D97-AF65-F5344CB8AC3E}">
        <p14:creationId xmlns:p14="http://schemas.microsoft.com/office/powerpoint/2010/main" val="1777739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5"/>
        <p:cNvGrpSpPr/>
        <p:nvPr/>
      </p:nvGrpSpPr>
      <p:grpSpPr>
        <a:xfrm>
          <a:off x="0" y="0"/>
          <a:ext cx="0" cy="0"/>
          <a:chOff x="0" y="0"/>
          <a:chExt cx="0" cy="0"/>
        </a:xfrm>
      </p:grpSpPr>
      <p:sp>
        <p:nvSpPr>
          <p:cNvPr id="566" name="Google Shape;566;p71"/>
          <p:cNvSpPr/>
          <p:nvPr/>
        </p:nvSpPr>
        <p:spPr>
          <a:xfrm>
            <a:off x="962025" y="5381625"/>
            <a:ext cx="11229900" cy="11112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7" name="Google Shape;567;p71"/>
          <p:cNvSpPr txBox="1">
            <a:spLocks noGrp="1"/>
          </p:cNvSpPr>
          <p:nvPr>
            <p:ph type="title"/>
          </p:nvPr>
        </p:nvSpPr>
        <p:spPr>
          <a:xfrm>
            <a:off x="8919600" y="2669550"/>
            <a:ext cx="32724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ct val="105317"/>
              <a:buFont typeface="Source Sans Pro"/>
              <a:buNone/>
            </a:pPr>
            <a:endParaRPr sz="4177" i="1">
              <a:solidFill>
                <a:srgbClr val="37435C"/>
              </a:solidFill>
              <a:latin typeface="Source Sans Pro"/>
              <a:ea typeface="Source Sans Pro"/>
              <a:cs typeface="Source Sans Pro"/>
              <a:sym typeface="Source Sans Pro"/>
            </a:endParaRPr>
          </a:p>
          <a:p>
            <a:pPr marL="0" lvl="0" indent="0" algn="l" rtl="0">
              <a:lnSpc>
                <a:spcPct val="90000"/>
              </a:lnSpc>
              <a:spcBef>
                <a:spcPts val="0"/>
              </a:spcBef>
              <a:spcAft>
                <a:spcPts val="0"/>
              </a:spcAft>
              <a:buClr>
                <a:schemeClr val="lt1"/>
              </a:buClr>
              <a:buSzPct val="105318"/>
              <a:buFont typeface="Source Sans Pro"/>
              <a:buNone/>
            </a:pPr>
            <a:endParaRPr sz="4177" i="1">
              <a:solidFill>
                <a:srgbClr val="37435C"/>
              </a:solidFill>
              <a:latin typeface="Source Sans Pro"/>
              <a:ea typeface="Source Sans Pro"/>
              <a:cs typeface="Source Sans Pro"/>
              <a:sym typeface="Source Sans Pro"/>
            </a:endParaRPr>
          </a:p>
          <a:p>
            <a:pPr marL="0" lvl="0" indent="0" algn="ctr" rtl="0">
              <a:lnSpc>
                <a:spcPct val="90000"/>
              </a:lnSpc>
              <a:spcBef>
                <a:spcPts val="0"/>
              </a:spcBef>
              <a:spcAft>
                <a:spcPts val="0"/>
              </a:spcAft>
              <a:buClr>
                <a:schemeClr val="lt1"/>
              </a:buClr>
              <a:buSzPct val="100000"/>
              <a:buFont typeface="Source Sans Pro"/>
              <a:buNone/>
            </a:pPr>
            <a:endParaRPr b="1">
              <a:solidFill>
                <a:srgbClr val="37435C"/>
              </a:solidFill>
              <a:latin typeface="Source Sans Pro"/>
              <a:ea typeface="Source Sans Pro"/>
              <a:cs typeface="Source Sans Pro"/>
              <a:sym typeface="Source Sans Pro"/>
            </a:endParaRPr>
          </a:p>
        </p:txBody>
      </p:sp>
      <p:sp>
        <p:nvSpPr>
          <p:cNvPr id="568" name="Google Shape;568;p71"/>
          <p:cNvSpPr txBox="1"/>
          <p:nvPr/>
        </p:nvSpPr>
        <p:spPr>
          <a:xfrm>
            <a:off x="1085850" y="5472410"/>
            <a:ext cx="6429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71"/>
          <p:cNvSpPr txBox="1"/>
          <p:nvPr/>
        </p:nvSpPr>
        <p:spPr>
          <a:xfrm>
            <a:off x="157900" y="611800"/>
            <a:ext cx="8566833" cy="4672018"/>
          </a:xfrm>
          <a:prstGeom prst="rect">
            <a:avLst/>
          </a:prstGeom>
          <a:noFill/>
          <a:ln>
            <a:noFill/>
          </a:ln>
        </p:spPr>
        <p:txBody>
          <a:bodyPr spcFirstLastPara="1" wrap="square" lIns="91425" tIns="91425" rIns="91425" bIns="91425" anchor="t" anchorCtr="0">
            <a:spAutoFit/>
          </a:bodyPr>
          <a:lstStyle/>
          <a:p>
            <a:pPr>
              <a:lnSpc>
                <a:spcPct val="90000"/>
              </a:lnSpc>
            </a:pPr>
            <a:r>
              <a:rPr lang="en-US" sz="3600" dirty="0">
                <a:solidFill>
                  <a:schemeClr val="bg1"/>
                </a:solidFill>
                <a:ea typeface="Source Sans Pro"/>
              </a:rPr>
              <a:t>Affordable housing is an investment in our health. </a:t>
            </a:r>
            <a:endParaRPr lang="en-US" dirty="0">
              <a:solidFill>
                <a:schemeClr val="bg1"/>
              </a:solidFill>
              <a:ea typeface="Source Sans Pro"/>
            </a:endParaRPr>
          </a:p>
          <a:p>
            <a:pPr>
              <a:lnSpc>
                <a:spcPct val="90000"/>
              </a:lnSpc>
            </a:pPr>
            <a:endParaRPr lang="en-US" sz="3600" dirty="0">
              <a:solidFill>
                <a:schemeClr val="bg1"/>
              </a:solidFill>
              <a:ea typeface="Source Sans Pro"/>
            </a:endParaRPr>
          </a:p>
          <a:p>
            <a:pPr>
              <a:lnSpc>
                <a:spcPct val="90000"/>
              </a:lnSpc>
            </a:pPr>
            <a:r>
              <a:rPr lang="en-US" sz="3600" dirty="0">
                <a:solidFill>
                  <a:schemeClr val="bg1"/>
                </a:solidFill>
                <a:ea typeface="Source Sans Pro"/>
              </a:rPr>
              <a:t>Issues such as frequent moves, struggling to pay rent, an eviction or foreclosure, poor conditions—can cause physical and mental health issues, or make existing conditions worse.  </a:t>
            </a:r>
            <a:endParaRPr lang="en-US">
              <a:solidFill>
                <a:schemeClr val="bg1"/>
              </a:solidFill>
            </a:endParaRPr>
          </a:p>
          <a:p>
            <a:pPr marL="0" lvl="0" indent="0" algn="ctr" rtl="0">
              <a:lnSpc>
                <a:spcPct val="90000"/>
              </a:lnSpc>
              <a:spcBef>
                <a:spcPts val="0"/>
              </a:spcBef>
              <a:spcAft>
                <a:spcPts val="0"/>
              </a:spcAft>
              <a:buNone/>
            </a:pPr>
            <a:endParaRPr sz="3600" b="1" dirty="0">
              <a:solidFill>
                <a:schemeClr val="bg1"/>
              </a:solidFill>
              <a:latin typeface="Source Sans Pro"/>
              <a:ea typeface="Source Sans Pro"/>
              <a:cs typeface="Source Sans Pro"/>
            </a:endParaRPr>
          </a:p>
        </p:txBody>
      </p:sp>
    </p:spTree>
    <p:extLst>
      <p:ext uri="{BB962C8B-B14F-4D97-AF65-F5344CB8AC3E}">
        <p14:creationId xmlns:p14="http://schemas.microsoft.com/office/powerpoint/2010/main" val="2789790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6"/>
        <p:cNvGrpSpPr/>
        <p:nvPr/>
      </p:nvGrpSpPr>
      <p:grpSpPr>
        <a:xfrm>
          <a:off x="0" y="0"/>
          <a:ext cx="0" cy="0"/>
          <a:chOff x="0" y="0"/>
          <a:chExt cx="0" cy="0"/>
        </a:xfrm>
      </p:grpSpPr>
      <p:sp>
        <p:nvSpPr>
          <p:cNvPr id="547" name="Google Shape;547;p69"/>
          <p:cNvSpPr/>
          <p:nvPr/>
        </p:nvSpPr>
        <p:spPr>
          <a:xfrm>
            <a:off x="962025" y="5381625"/>
            <a:ext cx="11325300" cy="11112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8" name="Google Shape;548;p69"/>
          <p:cNvSpPr txBox="1">
            <a:spLocks noGrp="1"/>
          </p:cNvSpPr>
          <p:nvPr>
            <p:ph type="title"/>
          </p:nvPr>
        </p:nvSpPr>
        <p:spPr>
          <a:xfrm>
            <a:off x="8806875" y="1326400"/>
            <a:ext cx="32724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Source Sans Pro"/>
              <a:buNone/>
            </a:pPr>
            <a:endParaRPr b="1">
              <a:solidFill>
                <a:srgbClr val="37435C"/>
              </a:solidFill>
              <a:latin typeface="Source Sans Pro"/>
              <a:ea typeface="Source Sans Pro"/>
              <a:cs typeface="Source Sans Pro"/>
              <a:sym typeface="Source Sans Pro"/>
            </a:endParaRPr>
          </a:p>
          <a:p>
            <a:pPr marL="0" lvl="0" indent="0" algn="ctr" rtl="0">
              <a:lnSpc>
                <a:spcPct val="90000"/>
              </a:lnSpc>
              <a:spcBef>
                <a:spcPts val="0"/>
              </a:spcBef>
              <a:spcAft>
                <a:spcPts val="0"/>
              </a:spcAft>
              <a:buClr>
                <a:schemeClr val="lt1"/>
              </a:buClr>
              <a:buSzPts val="4400"/>
              <a:buFont typeface="Source Sans Pro"/>
              <a:buNone/>
            </a:pPr>
            <a:endParaRPr b="1">
              <a:solidFill>
                <a:srgbClr val="37435C"/>
              </a:solidFill>
              <a:latin typeface="Source Sans Pro"/>
              <a:ea typeface="Source Sans Pro"/>
              <a:cs typeface="Source Sans Pro"/>
              <a:sym typeface="Source Sans Pro"/>
            </a:endParaRPr>
          </a:p>
        </p:txBody>
      </p:sp>
      <p:sp>
        <p:nvSpPr>
          <p:cNvPr id="549" name="Google Shape;549;p69"/>
          <p:cNvSpPr txBox="1"/>
          <p:nvPr/>
        </p:nvSpPr>
        <p:spPr>
          <a:xfrm>
            <a:off x="1085850" y="5472410"/>
            <a:ext cx="6429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400" b="0" i="0" u="none" strike="noStrike" cap="none">
              <a:solidFill>
                <a:srgbClr val="000000"/>
              </a:solidFill>
              <a:latin typeface="Arial"/>
              <a:ea typeface="Arial"/>
              <a:cs typeface="Arial"/>
              <a:sym typeface="Arial"/>
            </a:endParaRPr>
          </a:p>
        </p:txBody>
      </p:sp>
      <p:pic>
        <p:nvPicPr>
          <p:cNvPr id="550" name="Google Shape;550;p69"/>
          <p:cNvPicPr preferRelativeResize="0"/>
          <p:nvPr/>
        </p:nvPicPr>
        <p:blipFill rotWithShape="1">
          <a:blip r:embed="rId4">
            <a:alphaModFix/>
          </a:blip>
          <a:srcRect/>
          <a:stretch/>
        </p:blipFill>
        <p:spPr>
          <a:xfrm>
            <a:off x="114810" y="293760"/>
            <a:ext cx="6640625" cy="4092950"/>
          </a:xfrm>
          <a:prstGeom prst="rect">
            <a:avLst/>
          </a:prstGeom>
          <a:noFill/>
          <a:ln>
            <a:noFill/>
          </a:ln>
        </p:spPr>
      </p:pic>
      <p:sp>
        <p:nvSpPr>
          <p:cNvPr id="551" name="Google Shape;551;p69"/>
          <p:cNvSpPr txBox="1"/>
          <p:nvPr/>
        </p:nvSpPr>
        <p:spPr>
          <a:xfrm>
            <a:off x="8651175" y="767700"/>
            <a:ext cx="3583800" cy="14037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4400"/>
              <a:buFont typeface="Arial"/>
              <a:buNone/>
            </a:pPr>
            <a:r>
              <a:rPr lang="en-US" sz="4400" b="1" i="0" u="none" strike="noStrike" cap="none">
                <a:solidFill>
                  <a:schemeClr val="lt1"/>
                </a:solidFill>
                <a:latin typeface="Source Sans Pro"/>
                <a:ea typeface="Source Sans Pro"/>
                <a:cs typeface="Source Sans Pro"/>
                <a:sym typeface="Source Sans Pro"/>
              </a:rPr>
              <a:t> </a:t>
            </a:r>
            <a:r>
              <a:rPr lang="en-US" sz="4400" b="1" i="0" u="none" strike="noStrike" cap="none">
                <a:solidFill>
                  <a:srgbClr val="37435C"/>
                </a:solidFill>
                <a:latin typeface="Source Sans Pro"/>
                <a:ea typeface="Source Sans Pro"/>
                <a:cs typeface="Source Sans Pro"/>
                <a:sym typeface="Source Sans Pro"/>
              </a:rPr>
              <a:t>Greenlining Fund</a:t>
            </a:r>
            <a:endParaRPr sz="1400" b="0" i="0" u="none" strike="noStrike" cap="none">
              <a:solidFill>
                <a:srgbClr val="000000"/>
              </a:solidFill>
              <a:latin typeface="Arial"/>
              <a:ea typeface="Arial"/>
              <a:cs typeface="Arial"/>
              <a:sym typeface="Arial"/>
            </a:endParaRPr>
          </a:p>
        </p:txBody>
      </p:sp>
      <p:pic>
        <p:nvPicPr>
          <p:cNvPr id="552" name="Google Shape;552;p69"/>
          <p:cNvPicPr preferRelativeResize="0"/>
          <p:nvPr/>
        </p:nvPicPr>
        <p:blipFill rotWithShape="1">
          <a:blip r:embed="rId5">
            <a:alphaModFix/>
          </a:blip>
          <a:srcRect/>
          <a:stretch/>
        </p:blipFill>
        <p:spPr>
          <a:xfrm>
            <a:off x="6520551" y="2577050"/>
            <a:ext cx="5302824" cy="3533276"/>
          </a:xfrm>
          <a:prstGeom prst="rect">
            <a:avLst/>
          </a:prstGeom>
          <a:noFill/>
          <a:ln>
            <a:noFill/>
          </a:ln>
        </p:spPr>
      </p:pic>
    </p:spTree>
    <p:extLst>
      <p:ext uri="{BB962C8B-B14F-4D97-AF65-F5344CB8AC3E}">
        <p14:creationId xmlns:p14="http://schemas.microsoft.com/office/powerpoint/2010/main" val="2833024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4"/>
        <p:cNvGrpSpPr/>
        <p:nvPr/>
      </p:nvGrpSpPr>
      <p:grpSpPr>
        <a:xfrm>
          <a:off x="0" y="0"/>
          <a:ext cx="0" cy="0"/>
          <a:chOff x="0" y="0"/>
          <a:chExt cx="0" cy="0"/>
        </a:xfrm>
      </p:grpSpPr>
      <p:sp>
        <p:nvSpPr>
          <p:cNvPr id="495" name="Google Shape;495;p62"/>
          <p:cNvSpPr txBox="1">
            <a:spLocks noGrp="1"/>
          </p:cNvSpPr>
          <p:nvPr>
            <p:ph type="title"/>
          </p:nvPr>
        </p:nvSpPr>
        <p:spPr>
          <a:xfrm>
            <a:off x="8313525" y="310425"/>
            <a:ext cx="30588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8400"/>
              </a:buClr>
              <a:buSzPts val="4400"/>
              <a:buFont typeface="Source Sans Pro"/>
              <a:buNone/>
            </a:pPr>
            <a:r>
              <a:rPr lang="en-US" sz="3600" b="1">
                <a:solidFill>
                  <a:schemeClr val="lt1"/>
                </a:solidFill>
                <a:latin typeface="Source Sans Pro"/>
                <a:ea typeface="Source Sans Pro"/>
                <a:cs typeface="Source Sans Pro"/>
                <a:sym typeface="Source Sans Pro"/>
              </a:rPr>
              <a:t>Ecosystem Mapping</a:t>
            </a:r>
            <a:endParaRPr sz="3600">
              <a:solidFill>
                <a:schemeClr val="lt1"/>
              </a:solidFill>
            </a:endParaRPr>
          </a:p>
        </p:txBody>
      </p:sp>
      <p:pic>
        <p:nvPicPr>
          <p:cNvPr id="496" name="Google Shape;496;p62"/>
          <p:cNvPicPr preferRelativeResize="0"/>
          <p:nvPr/>
        </p:nvPicPr>
        <p:blipFill rotWithShape="1">
          <a:blip r:embed="rId4">
            <a:alphaModFix/>
          </a:blip>
          <a:srcRect l="747" r="865"/>
          <a:stretch/>
        </p:blipFill>
        <p:spPr>
          <a:xfrm>
            <a:off x="523000" y="375150"/>
            <a:ext cx="7371099" cy="5768000"/>
          </a:xfrm>
          <a:prstGeom prst="rect">
            <a:avLst/>
          </a:prstGeom>
          <a:noFill/>
          <a:ln>
            <a:noFill/>
          </a:ln>
        </p:spPr>
      </p:pic>
      <p:sp>
        <p:nvSpPr>
          <p:cNvPr id="497" name="Google Shape;497;p62"/>
          <p:cNvSpPr txBox="1"/>
          <p:nvPr/>
        </p:nvSpPr>
        <p:spPr>
          <a:xfrm>
            <a:off x="523050" y="6192500"/>
            <a:ext cx="7371000" cy="1046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sng" strike="noStrike" kern="0" cap="none" spc="0" normalizeH="0" baseline="0" noProof="0">
                <a:ln>
                  <a:noFill/>
                </a:ln>
                <a:solidFill>
                  <a:srgbClr val="0563C1"/>
                </a:solidFill>
                <a:effectLst/>
                <a:uLnTx/>
                <a:uFillTx/>
                <a:latin typeface="Calibri"/>
                <a:ea typeface="Calibri"/>
                <a:cs typeface="Calibri"/>
                <a:sym typeface="Calibri"/>
                <a:hlinkClick r:id="rId5"/>
              </a:rPr>
              <a:t>The Complexity of Affordable Housing, the Challenge, and How You Can Be a Part of the Solution</a:t>
            </a:r>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5"/>
        <p:cNvGrpSpPr/>
        <p:nvPr/>
      </p:nvGrpSpPr>
      <p:grpSpPr>
        <a:xfrm>
          <a:off x="0" y="0"/>
          <a:ext cx="0" cy="0"/>
          <a:chOff x="0" y="0"/>
          <a:chExt cx="0" cy="0"/>
        </a:xfrm>
      </p:grpSpPr>
      <p:sp>
        <p:nvSpPr>
          <p:cNvPr id="566" name="Google Shape;566;p71"/>
          <p:cNvSpPr/>
          <p:nvPr/>
        </p:nvSpPr>
        <p:spPr>
          <a:xfrm>
            <a:off x="962025" y="5381625"/>
            <a:ext cx="11229900" cy="11112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7" name="Google Shape;567;p71"/>
          <p:cNvSpPr txBox="1">
            <a:spLocks noGrp="1"/>
          </p:cNvSpPr>
          <p:nvPr>
            <p:ph type="title"/>
          </p:nvPr>
        </p:nvSpPr>
        <p:spPr>
          <a:xfrm>
            <a:off x="8919600" y="2669550"/>
            <a:ext cx="32724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ct val="105317"/>
              <a:buFont typeface="Source Sans Pro"/>
              <a:buNone/>
            </a:pPr>
            <a:endParaRPr sz="4177" i="1">
              <a:solidFill>
                <a:srgbClr val="37435C"/>
              </a:solidFill>
              <a:latin typeface="Source Sans Pro"/>
              <a:ea typeface="Source Sans Pro"/>
              <a:cs typeface="Source Sans Pro"/>
              <a:sym typeface="Source Sans Pro"/>
            </a:endParaRPr>
          </a:p>
          <a:p>
            <a:pPr marL="0" lvl="0" indent="0" algn="l" rtl="0">
              <a:lnSpc>
                <a:spcPct val="90000"/>
              </a:lnSpc>
              <a:spcBef>
                <a:spcPts val="0"/>
              </a:spcBef>
              <a:spcAft>
                <a:spcPts val="0"/>
              </a:spcAft>
              <a:buClr>
                <a:schemeClr val="lt1"/>
              </a:buClr>
              <a:buSzPct val="105318"/>
              <a:buFont typeface="Source Sans Pro"/>
              <a:buNone/>
            </a:pPr>
            <a:endParaRPr sz="4177" i="1">
              <a:solidFill>
                <a:srgbClr val="37435C"/>
              </a:solidFill>
              <a:latin typeface="Source Sans Pro"/>
              <a:ea typeface="Source Sans Pro"/>
              <a:cs typeface="Source Sans Pro"/>
              <a:sym typeface="Source Sans Pro"/>
            </a:endParaRPr>
          </a:p>
          <a:p>
            <a:pPr marL="0" lvl="0" indent="0" algn="ctr" rtl="0">
              <a:lnSpc>
                <a:spcPct val="90000"/>
              </a:lnSpc>
              <a:spcBef>
                <a:spcPts val="0"/>
              </a:spcBef>
              <a:spcAft>
                <a:spcPts val="0"/>
              </a:spcAft>
              <a:buClr>
                <a:schemeClr val="lt1"/>
              </a:buClr>
              <a:buSzPct val="100000"/>
              <a:buFont typeface="Source Sans Pro"/>
              <a:buNone/>
            </a:pPr>
            <a:endParaRPr b="1">
              <a:solidFill>
                <a:srgbClr val="37435C"/>
              </a:solidFill>
              <a:latin typeface="Source Sans Pro"/>
              <a:ea typeface="Source Sans Pro"/>
              <a:cs typeface="Source Sans Pro"/>
              <a:sym typeface="Source Sans Pro"/>
            </a:endParaRPr>
          </a:p>
        </p:txBody>
      </p:sp>
      <p:sp>
        <p:nvSpPr>
          <p:cNvPr id="568" name="Google Shape;568;p71"/>
          <p:cNvSpPr txBox="1"/>
          <p:nvPr/>
        </p:nvSpPr>
        <p:spPr>
          <a:xfrm>
            <a:off x="1085850" y="5472410"/>
            <a:ext cx="6429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71"/>
          <p:cNvSpPr txBox="1"/>
          <p:nvPr/>
        </p:nvSpPr>
        <p:spPr>
          <a:xfrm>
            <a:off x="157900" y="611800"/>
            <a:ext cx="8566833" cy="4949017"/>
          </a:xfrm>
          <a:prstGeom prst="rect">
            <a:avLst/>
          </a:prstGeom>
          <a:noFill/>
          <a:ln>
            <a:noFill/>
          </a:ln>
        </p:spPr>
        <p:txBody>
          <a:bodyPr spcFirstLastPara="1" wrap="square" lIns="91425" tIns="91425" rIns="91425" bIns="91425" anchor="t" anchorCtr="0">
            <a:spAutoFit/>
          </a:bodyPr>
          <a:lstStyle/>
          <a:p>
            <a:pPr>
              <a:lnSpc>
                <a:spcPct val="90000"/>
              </a:lnSpc>
            </a:pPr>
            <a:r>
              <a:rPr lang="en-US" sz="4400" dirty="0">
                <a:solidFill>
                  <a:schemeClr val="bg1"/>
                </a:solidFill>
              </a:rPr>
              <a:t>Solutions:</a:t>
            </a:r>
            <a:r>
              <a:rPr lang="en-US" sz="3600" dirty="0">
                <a:solidFill>
                  <a:schemeClr val="bg1"/>
                </a:solidFill>
              </a:rPr>
              <a:t> </a:t>
            </a:r>
            <a:endParaRPr lang="en-US">
              <a:solidFill>
                <a:schemeClr val="bg1"/>
              </a:solidFill>
            </a:endParaRPr>
          </a:p>
          <a:p>
            <a:pPr>
              <a:lnSpc>
                <a:spcPct val="90000"/>
              </a:lnSpc>
            </a:pPr>
            <a:endParaRPr lang="en-US"/>
          </a:p>
          <a:p>
            <a:pPr>
              <a:lnSpc>
                <a:spcPct val="90000"/>
              </a:lnSpc>
            </a:pPr>
            <a:r>
              <a:rPr lang="en-US" sz="3600" dirty="0">
                <a:solidFill>
                  <a:schemeClr val="bg1"/>
                </a:solidFill>
              </a:rPr>
              <a:t>* Omaha Medical Respite</a:t>
            </a:r>
          </a:p>
          <a:p>
            <a:pPr>
              <a:lnSpc>
                <a:spcPct val="90000"/>
              </a:lnSpc>
            </a:pPr>
            <a:r>
              <a:rPr lang="en-US" sz="1600" dirty="0">
                <a:solidFill>
                  <a:schemeClr val="bg1"/>
                </a:solidFill>
              </a:rPr>
              <a:t>A short-term, post-acute care for persons experiencing homelessness who are too ill or frail to recover from a physical illness or injury on the streets or in shelter but are not ill enough to be in a hospital.</a:t>
            </a:r>
          </a:p>
          <a:p>
            <a:pPr>
              <a:lnSpc>
                <a:spcPct val="90000"/>
              </a:lnSpc>
            </a:pPr>
            <a:br>
              <a:rPr lang="en-US" dirty="0"/>
            </a:br>
            <a:endParaRPr lang="en-US" dirty="0"/>
          </a:p>
          <a:p>
            <a:pPr>
              <a:lnSpc>
                <a:spcPct val="90000"/>
              </a:lnSpc>
            </a:pPr>
            <a:r>
              <a:rPr lang="en-US" sz="3600" dirty="0">
                <a:solidFill>
                  <a:schemeClr val="bg1"/>
                </a:solidFill>
                <a:ea typeface="Source Sans Pro"/>
              </a:rPr>
              <a:t>* University of Illinois Hospital</a:t>
            </a:r>
            <a:endParaRPr lang="en-US">
              <a:solidFill>
                <a:schemeClr val="bg1"/>
              </a:solidFill>
            </a:endParaRPr>
          </a:p>
          <a:p>
            <a:pPr>
              <a:lnSpc>
                <a:spcPct val="90000"/>
              </a:lnSpc>
            </a:pPr>
            <a:r>
              <a:rPr lang="en-US" sz="1600" dirty="0">
                <a:solidFill>
                  <a:schemeClr val="bg1"/>
                </a:solidFill>
              </a:rPr>
              <a:t>Better Health Through Housing, a partnership with the Center for Housing and Health, aims to reduce healthcare costs and provide stability for the chronically homeless by moving individuals directly from hospital emergency rooms into stable, supportive housing, with intensive case management. The UI Health Hospital &amp; Clinics committed funding to help launch the initiative, and it is the only Chicago-area hospital working on this type of healthcare-and-housing enterprise.</a:t>
            </a:r>
            <a:endParaRPr lang="en-US">
              <a:solidFill>
                <a:schemeClr val="bg1"/>
              </a:solidFill>
            </a:endParaRPr>
          </a:p>
          <a:p>
            <a:pPr>
              <a:lnSpc>
                <a:spcPct val="90000"/>
              </a:lnSpc>
            </a:pPr>
            <a:endParaRPr lang="en-US"/>
          </a:p>
          <a:p>
            <a:pPr>
              <a:lnSpc>
                <a:spcPct val="90000"/>
              </a:lnSpc>
            </a:pPr>
            <a:endParaRPr lang="en-US"/>
          </a:p>
          <a:p>
            <a:pPr>
              <a:lnSpc>
                <a:spcPct val="90000"/>
              </a:lnSpc>
            </a:pPr>
            <a:endParaRPr/>
          </a:p>
        </p:txBody>
      </p:sp>
      <p:sp>
        <p:nvSpPr>
          <p:cNvPr id="2" name="TextBox 1">
            <a:extLst>
              <a:ext uri="{FF2B5EF4-FFF2-40B4-BE49-F238E27FC236}">
                <a16:creationId xmlns:a16="http://schemas.microsoft.com/office/drawing/2014/main" id="{CBDE815F-3383-37FA-4021-DD794FF63151}"/>
              </a:ext>
            </a:extLst>
          </p:cNvPr>
          <p:cNvSpPr txBox="1"/>
          <p:nvPr/>
        </p:nvSpPr>
        <p:spPr>
          <a:xfrm>
            <a:off x="5561541" y="5381625"/>
            <a:ext cx="789622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0" dirty="0">
                <a:solidFill>
                  <a:srgbClr val="FFFFFF"/>
                </a:solidFill>
                <a:latin typeface="Arial"/>
              </a:rPr>
              <a:t>What can you do?</a:t>
            </a:r>
            <a:r>
              <a:rPr lang="en-US" sz="6000" dirty="0">
                <a:latin typeface="Arial"/>
                <a:ea typeface="Arial"/>
                <a:cs typeface="Arial"/>
              </a:rPr>
              <a:t>​</a:t>
            </a:r>
            <a:endParaRPr lang="en-US" sz="6000" dirty="0"/>
          </a:p>
        </p:txBody>
      </p:sp>
    </p:spTree>
    <p:extLst>
      <p:ext uri="{BB962C8B-B14F-4D97-AF65-F5344CB8AC3E}">
        <p14:creationId xmlns:p14="http://schemas.microsoft.com/office/powerpoint/2010/main" val="1433352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546"/>
        <p:cNvGrpSpPr/>
        <p:nvPr/>
      </p:nvGrpSpPr>
      <p:grpSpPr>
        <a:xfrm>
          <a:off x="0" y="0"/>
          <a:ext cx="0" cy="0"/>
          <a:chOff x="0" y="0"/>
          <a:chExt cx="0" cy="0"/>
        </a:xfrm>
      </p:grpSpPr>
      <p:sp>
        <p:nvSpPr>
          <p:cNvPr id="547" name="Google Shape;547;p69"/>
          <p:cNvSpPr/>
          <p:nvPr/>
        </p:nvSpPr>
        <p:spPr>
          <a:xfrm>
            <a:off x="962025" y="5381625"/>
            <a:ext cx="11325300" cy="11112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8" name="Google Shape;548;p69"/>
          <p:cNvSpPr txBox="1">
            <a:spLocks noGrp="1"/>
          </p:cNvSpPr>
          <p:nvPr>
            <p:ph type="title"/>
          </p:nvPr>
        </p:nvSpPr>
        <p:spPr>
          <a:xfrm>
            <a:off x="8806875" y="1326400"/>
            <a:ext cx="32724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Source Sans Pro"/>
              <a:buNone/>
            </a:pPr>
            <a:endParaRPr b="1">
              <a:solidFill>
                <a:srgbClr val="37435C"/>
              </a:solidFill>
              <a:latin typeface="Source Sans Pro"/>
              <a:ea typeface="Source Sans Pro"/>
              <a:cs typeface="Source Sans Pro"/>
              <a:sym typeface="Source Sans Pro"/>
            </a:endParaRPr>
          </a:p>
          <a:p>
            <a:pPr marL="0" lvl="0" indent="0" algn="ctr" rtl="0">
              <a:lnSpc>
                <a:spcPct val="90000"/>
              </a:lnSpc>
              <a:spcBef>
                <a:spcPts val="0"/>
              </a:spcBef>
              <a:spcAft>
                <a:spcPts val="0"/>
              </a:spcAft>
              <a:buClr>
                <a:schemeClr val="lt1"/>
              </a:buClr>
              <a:buSzPts val="4400"/>
              <a:buFont typeface="Source Sans Pro"/>
              <a:buNone/>
            </a:pPr>
            <a:endParaRPr b="1">
              <a:solidFill>
                <a:srgbClr val="37435C"/>
              </a:solidFill>
              <a:latin typeface="Source Sans Pro"/>
              <a:ea typeface="Source Sans Pro"/>
              <a:cs typeface="Source Sans Pro"/>
              <a:sym typeface="Source Sans Pro"/>
            </a:endParaRPr>
          </a:p>
        </p:txBody>
      </p:sp>
      <p:sp>
        <p:nvSpPr>
          <p:cNvPr id="549" name="Google Shape;549;p69"/>
          <p:cNvSpPr txBox="1"/>
          <p:nvPr/>
        </p:nvSpPr>
        <p:spPr>
          <a:xfrm>
            <a:off x="1085850" y="5472410"/>
            <a:ext cx="6429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69"/>
          <p:cNvSpPr txBox="1"/>
          <p:nvPr/>
        </p:nvSpPr>
        <p:spPr>
          <a:xfrm>
            <a:off x="8651175" y="767700"/>
            <a:ext cx="3583800" cy="794033"/>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4400"/>
              <a:buFont typeface="Arial"/>
              <a:buNone/>
            </a:pPr>
            <a:r>
              <a:rPr lang="en-US" sz="4400" b="1" dirty="0">
                <a:solidFill>
                  <a:srgbClr val="37435C"/>
                </a:solidFill>
                <a:latin typeface="Source Sans Pro"/>
              </a:rPr>
              <a:t>Website</a:t>
            </a:r>
            <a:endParaRPr lang="en-US" sz="4400" b="1" i="0" u="none" strike="noStrike" cap="none" dirty="0">
              <a:solidFill>
                <a:srgbClr val="37435C"/>
              </a:solidFill>
              <a:latin typeface="Source Sans Pro"/>
            </a:endParaRPr>
          </a:p>
        </p:txBody>
      </p:sp>
      <p:pic>
        <p:nvPicPr>
          <p:cNvPr id="2" name="Picture 2" descr="A screenshot of the Front Porch Investments home page on the website.">
            <a:extLst>
              <a:ext uri="{FF2B5EF4-FFF2-40B4-BE49-F238E27FC236}">
                <a16:creationId xmlns:a16="http://schemas.microsoft.com/office/drawing/2014/main" id="{87CEA6EB-6104-0A53-F646-33CA02F97F24}"/>
              </a:ext>
            </a:extLst>
          </p:cNvPr>
          <p:cNvPicPr>
            <a:picLocks noChangeAspect="1"/>
          </p:cNvPicPr>
          <p:nvPr/>
        </p:nvPicPr>
        <p:blipFill>
          <a:blip r:embed="rId4"/>
          <a:stretch>
            <a:fillRect/>
          </a:stretch>
        </p:blipFill>
        <p:spPr>
          <a:xfrm>
            <a:off x="454681" y="256010"/>
            <a:ext cx="5621166" cy="2668227"/>
          </a:xfrm>
          <a:prstGeom prst="rect">
            <a:avLst/>
          </a:prstGeom>
        </p:spPr>
      </p:pic>
      <p:pic>
        <p:nvPicPr>
          <p:cNvPr id="3" name="Picture 3" descr="A screenshot of the lower half of the Front Porch Investments website showing six images and the text &quot;Where do you fit in to the housing ecosystem?&quot;">
            <a:extLst>
              <a:ext uri="{FF2B5EF4-FFF2-40B4-BE49-F238E27FC236}">
                <a16:creationId xmlns:a16="http://schemas.microsoft.com/office/drawing/2014/main" id="{F391F1C3-B192-7994-217D-13433866734B}"/>
              </a:ext>
            </a:extLst>
          </p:cNvPr>
          <p:cNvPicPr>
            <a:picLocks noChangeAspect="1"/>
          </p:cNvPicPr>
          <p:nvPr/>
        </p:nvPicPr>
        <p:blipFill>
          <a:blip r:embed="rId5"/>
          <a:stretch>
            <a:fillRect/>
          </a:stretch>
        </p:blipFill>
        <p:spPr>
          <a:xfrm>
            <a:off x="6449920" y="1561484"/>
            <a:ext cx="4405745" cy="2903760"/>
          </a:xfrm>
          <a:prstGeom prst="rect">
            <a:avLst/>
          </a:prstGeom>
        </p:spPr>
      </p:pic>
      <p:pic>
        <p:nvPicPr>
          <p:cNvPr id="4" name="Picture 4" descr="Screenshot of the Resources page on the Front Porch Investments website.">
            <a:extLst>
              <a:ext uri="{FF2B5EF4-FFF2-40B4-BE49-F238E27FC236}">
                <a16:creationId xmlns:a16="http://schemas.microsoft.com/office/drawing/2014/main" id="{52173510-0E89-ACB1-CFC1-6FD70F1CC3C1}"/>
              </a:ext>
            </a:extLst>
          </p:cNvPr>
          <p:cNvPicPr>
            <a:picLocks noChangeAspect="1"/>
          </p:cNvPicPr>
          <p:nvPr/>
        </p:nvPicPr>
        <p:blipFill>
          <a:blip r:embed="rId6"/>
          <a:stretch>
            <a:fillRect/>
          </a:stretch>
        </p:blipFill>
        <p:spPr>
          <a:xfrm>
            <a:off x="7640153" y="3887454"/>
            <a:ext cx="4141249" cy="2420777"/>
          </a:xfrm>
          <a:prstGeom prst="rect">
            <a:avLst/>
          </a:prstGeom>
        </p:spPr>
      </p:pic>
      <p:pic>
        <p:nvPicPr>
          <p:cNvPr id="5" name="Picture 5" descr="A screenshot of the Front Porch Investments Glossary document.">
            <a:extLst>
              <a:ext uri="{FF2B5EF4-FFF2-40B4-BE49-F238E27FC236}">
                <a16:creationId xmlns:a16="http://schemas.microsoft.com/office/drawing/2014/main" id="{4E2C7B5C-BD55-1ED3-4925-75D5170EB4D7}"/>
              </a:ext>
            </a:extLst>
          </p:cNvPr>
          <p:cNvPicPr>
            <a:picLocks noChangeAspect="1"/>
          </p:cNvPicPr>
          <p:nvPr/>
        </p:nvPicPr>
        <p:blipFill>
          <a:blip r:embed="rId7"/>
          <a:stretch>
            <a:fillRect/>
          </a:stretch>
        </p:blipFill>
        <p:spPr>
          <a:xfrm>
            <a:off x="1411904" y="3338310"/>
            <a:ext cx="4796191" cy="2561842"/>
          </a:xfrm>
          <a:prstGeom prst="rect">
            <a:avLst/>
          </a:prstGeom>
        </p:spPr>
      </p:pic>
    </p:spTree>
    <p:extLst>
      <p:ext uri="{BB962C8B-B14F-4D97-AF65-F5344CB8AC3E}">
        <p14:creationId xmlns:p14="http://schemas.microsoft.com/office/powerpoint/2010/main" val="588030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516"/>
        <p:cNvGrpSpPr/>
        <p:nvPr/>
      </p:nvGrpSpPr>
      <p:grpSpPr>
        <a:xfrm>
          <a:off x="0" y="0"/>
          <a:ext cx="0" cy="0"/>
          <a:chOff x="0" y="0"/>
          <a:chExt cx="0" cy="0"/>
        </a:xfrm>
      </p:grpSpPr>
      <p:sp>
        <p:nvSpPr>
          <p:cNvPr id="517" name="Google Shape;517;p8"/>
          <p:cNvSpPr txBox="1">
            <a:spLocks noGrp="1"/>
          </p:cNvSpPr>
          <p:nvPr>
            <p:ph type="title"/>
          </p:nvPr>
        </p:nvSpPr>
        <p:spPr>
          <a:xfrm>
            <a:off x="430804" y="40855"/>
            <a:ext cx="6670674" cy="1325563"/>
          </a:xfrm>
          <a:prstGeom prst="rect">
            <a:avLst/>
          </a:prstGeom>
          <a:noFill/>
          <a:ln>
            <a:noFill/>
          </a:ln>
        </p:spPr>
        <p:txBody>
          <a:bodyPr spcFirstLastPara="1" wrap="square" lIns="91425" tIns="45700" rIns="91425" bIns="45700" anchor="ctr" anchorCtr="0">
            <a:normAutofit/>
          </a:bodyPr>
          <a:lstStyle/>
          <a:p>
            <a:pPr>
              <a:buClr>
                <a:srgbClr val="6F83C2"/>
              </a:buClr>
              <a:buSzPts val="4400"/>
            </a:pPr>
            <a:r>
              <a:rPr lang="en-US" b="1" dirty="0">
                <a:solidFill>
                  <a:srgbClr val="6F83C2"/>
                </a:solidFill>
                <a:latin typeface="Source Sans Pro"/>
                <a:sym typeface="Source Sans Pro"/>
              </a:rPr>
              <a:t>ACCESS GUIDES</a:t>
            </a:r>
            <a:endParaRPr lang="en-US" b="1" dirty="0">
              <a:solidFill>
                <a:srgbClr val="6F83C2"/>
              </a:solidFill>
              <a:latin typeface="Source Sans Pro"/>
            </a:endParaRPr>
          </a:p>
        </p:txBody>
      </p:sp>
      <p:sp>
        <p:nvSpPr>
          <p:cNvPr id="519" name="Google Shape;519;p8"/>
          <p:cNvSpPr txBox="1"/>
          <p:nvPr/>
        </p:nvSpPr>
        <p:spPr>
          <a:xfrm>
            <a:off x="847725" y="3293800"/>
            <a:ext cx="2926511" cy="369291"/>
          </a:xfrm>
          <a:prstGeom prst="rect">
            <a:avLst/>
          </a:prstGeom>
          <a:noFill/>
          <a:ln>
            <a:noFill/>
          </a:ln>
        </p:spPr>
        <p:txBody>
          <a:bodyPr spcFirstLastPara="1" wrap="square" lIns="91425" tIns="45700" rIns="91425" bIns="45700" anchor="t" anchorCtr="0">
            <a:spAutoFit/>
          </a:bodyPr>
          <a:lstStyle/>
          <a:p>
            <a:pPr algn="ctr"/>
            <a:r>
              <a:rPr lang="en-US" sz="1800" b="1" dirty="0">
                <a:solidFill>
                  <a:srgbClr val="37435C"/>
                </a:solidFill>
                <a:latin typeface="Source Sans Pro"/>
              </a:rPr>
              <a:t>OBJECTIVE DESCRIPTIONS</a:t>
            </a:r>
          </a:p>
        </p:txBody>
      </p:sp>
      <p:sp>
        <p:nvSpPr>
          <p:cNvPr id="521" name="Google Shape;521;p8"/>
          <p:cNvSpPr txBox="1"/>
          <p:nvPr/>
        </p:nvSpPr>
        <p:spPr>
          <a:xfrm>
            <a:off x="4597820" y="1480113"/>
            <a:ext cx="2825751" cy="369332"/>
          </a:xfrm>
          <a:prstGeom prst="rect">
            <a:avLst/>
          </a:prstGeom>
          <a:noFill/>
          <a:ln>
            <a:noFill/>
          </a:ln>
        </p:spPr>
        <p:txBody>
          <a:bodyPr spcFirstLastPara="1" wrap="square" lIns="91425" tIns="45700" rIns="91425" bIns="45700" anchor="t" anchorCtr="0">
            <a:spAutoFit/>
          </a:bodyPr>
          <a:lstStyle/>
          <a:p>
            <a:pPr algn="ctr"/>
            <a:r>
              <a:rPr lang="en-US" sz="1800" b="1" dirty="0">
                <a:solidFill>
                  <a:srgbClr val="37435C"/>
                </a:solidFill>
                <a:latin typeface="Source Sans Pro"/>
                <a:sym typeface="Source Sans Pro"/>
              </a:rPr>
              <a:t>USER GUIDE</a:t>
            </a:r>
            <a:endParaRPr lang="en-US" dirty="0"/>
          </a:p>
        </p:txBody>
      </p:sp>
      <p:sp>
        <p:nvSpPr>
          <p:cNvPr id="523" name="Google Shape;523;p8"/>
          <p:cNvSpPr txBox="1"/>
          <p:nvPr/>
        </p:nvSpPr>
        <p:spPr>
          <a:xfrm>
            <a:off x="8265575" y="3243419"/>
            <a:ext cx="2825751" cy="369332"/>
          </a:xfrm>
          <a:prstGeom prst="rect">
            <a:avLst/>
          </a:prstGeom>
          <a:noFill/>
          <a:ln>
            <a:noFill/>
          </a:ln>
        </p:spPr>
        <p:txBody>
          <a:bodyPr spcFirstLastPara="1" wrap="square" lIns="91425" tIns="45700" rIns="91425" bIns="45700" anchor="t" anchorCtr="0">
            <a:spAutoFit/>
          </a:bodyPr>
          <a:lstStyle/>
          <a:p>
            <a:pPr marL="0" marR="0" lvl="0" indent="0" algn="ctr">
              <a:lnSpc>
                <a:spcPct val="100000"/>
              </a:lnSpc>
              <a:spcBef>
                <a:spcPts val="0"/>
              </a:spcBef>
              <a:spcAft>
                <a:spcPts val="0"/>
              </a:spcAft>
              <a:buNone/>
            </a:pPr>
            <a:r>
              <a:rPr lang="en-US" sz="1800" b="1" dirty="0">
                <a:solidFill>
                  <a:srgbClr val="37435C"/>
                </a:solidFill>
                <a:latin typeface="Source Sans Pro"/>
                <a:sym typeface="Source Sans Pro"/>
              </a:rPr>
              <a:t>ACCOMMODATIONS</a:t>
            </a:r>
            <a:endParaRPr lang="en-US" dirty="0"/>
          </a:p>
        </p:txBody>
      </p:sp>
      <p:sp>
        <p:nvSpPr>
          <p:cNvPr id="524" name="Google Shape;524;p8"/>
          <p:cNvSpPr txBox="1"/>
          <p:nvPr/>
        </p:nvSpPr>
        <p:spPr>
          <a:xfrm>
            <a:off x="4421489" y="566186"/>
            <a:ext cx="5672230" cy="369291"/>
          </a:xfrm>
          <a:prstGeom prst="rect">
            <a:avLst/>
          </a:prstGeom>
          <a:noFill/>
          <a:ln>
            <a:noFill/>
          </a:ln>
        </p:spPr>
        <p:txBody>
          <a:bodyPr spcFirstLastPara="1" wrap="square" lIns="91425" tIns="45700" rIns="91425" bIns="45700" anchor="t" anchorCtr="0">
            <a:spAutoFit/>
          </a:bodyPr>
          <a:lstStyle/>
          <a:p>
            <a:pPr algn="ctr"/>
            <a:r>
              <a:rPr lang="en-US" sz="1800" b="1" dirty="0">
                <a:solidFill>
                  <a:srgbClr val="FF8400"/>
                </a:solidFill>
                <a:latin typeface="Source Sans Pro"/>
                <a:sym typeface="Source Sans Pro"/>
              </a:rPr>
              <a:t>A work in progress example at the non congregate site</a:t>
            </a:r>
            <a:endParaRPr lang="en-US" dirty="0"/>
          </a:p>
        </p:txBody>
      </p:sp>
      <p:pic>
        <p:nvPicPr>
          <p:cNvPr id="2" name="Picture 2" descr="A screenshot of writing object details for an access guide. Some of the text is highlighted in light yellow.">
            <a:extLst>
              <a:ext uri="{FF2B5EF4-FFF2-40B4-BE49-F238E27FC236}">
                <a16:creationId xmlns:a16="http://schemas.microsoft.com/office/drawing/2014/main" id="{C575DEFF-16A1-6774-08DB-706A9FD490BC}"/>
              </a:ext>
            </a:extLst>
          </p:cNvPr>
          <p:cNvPicPr>
            <a:picLocks noChangeAspect="1"/>
          </p:cNvPicPr>
          <p:nvPr/>
        </p:nvPicPr>
        <p:blipFill>
          <a:blip r:embed="rId4"/>
          <a:stretch>
            <a:fillRect/>
          </a:stretch>
        </p:blipFill>
        <p:spPr>
          <a:xfrm>
            <a:off x="845127" y="3945166"/>
            <a:ext cx="3492605" cy="2406114"/>
          </a:xfrm>
          <a:prstGeom prst="rect">
            <a:avLst/>
          </a:prstGeom>
        </p:spPr>
      </p:pic>
      <p:pic>
        <p:nvPicPr>
          <p:cNvPr id="3" name="Picture 3" descr="A screenshot of an access guide card, which shows a picture of a bedroom with explanations of how to laminate and use the card, as well as descriptors in text about the image and the bedroom.">
            <a:extLst>
              <a:ext uri="{FF2B5EF4-FFF2-40B4-BE49-F238E27FC236}">
                <a16:creationId xmlns:a16="http://schemas.microsoft.com/office/drawing/2014/main" id="{7046A69D-E704-366E-56F9-B48D46D7ED28}"/>
              </a:ext>
            </a:extLst>
          </p:cNvPr>
          <p:cNvPicPr>
            <a:picLocks noChangeAspect="1"/>
          </p:cNvPicPr>
          <p:nvPr/>
        </p:nvPicPr>
        <p:blipFill>
          <a:blip r:embed="rId5"/>
          <a:stretch>
            <a:fillRect/>
          </a:stretch>
        </p:blipFill>
        <p:spPr>
          <a:xfrm>
            <a:off x="3981294" y="1902595"/>
            <a:ext cx="4468720" cy="2347486"/>
          </a:xfrm>
          <a:prstGeom prst="rect">
            <a:avLst/>
          </a:prstGeom>
        </p:spPr>
      </p:pic>
      <p:pic>
        <p:nvPicPr>
          <p:cNvPr id="4" name="Picture 4" descr="A screenshot of an accommodations checklist.">
            <a:extLst>
              <a:ext uri="{FF2B5EF4-FFF2-40B4-BE49-F238E27FC236}">
                <a16:creationId xmlns:a16="http://schemas.microsoft.com/office/drawing/2014/main" id="{36FCCB67-8C56-C358-F543-41F26482F8BD}"/>
              </a:ext>
            </a:extLst>
          </p:cNvPr>
          <p:cNvPicPr>
            <a:picLocks noChangeAspect="1"/>
          </p:cNvPicPr>
          <p:nvPr/>
        </p:nvPicPr>
        <p:blipFill>
          <a:blip r:embed="rId6"/>
          <a:stretch>
            <a:fillRect/>
          </a:stretch>
        </p:blipFill>
        <p:spPr>
          <a:xfrm>
            <a:off x="8137657" y="3760962"/>
            <a:ext cx="3070671" cy="278082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386"/>
        <p:cNvGrpSpPr/>
        <p:nvPr/>
      </p:nvGrpSpPr>
      <p:grpSpPr>
        <a:xfrm>
          <a:off x="0" y="0"/>
          <a:ext cx="0" cy="0"/>
          <a:chOff x="0" y="0"/>
          <a:chExt cx="0" cy="0"/>
        </a:xfrm>
      </p:grpSpPr>
      <p:sp>
        <p:nvSpPr>
          <p:cNvPr id="387" name="Google Shape;387;gfe19c94270_0_192"/>
          <p:cNvSpPr txBox="1">
            <a:spLocks noGrp="1"/>
          </p:cNvSpPr>
          <p:nvPr>
            <p:ph type="body" idx="1"/>
          </p:nvPr>
        </p:nvSpPr>
        <p:spPr>
          <a:xfrm>
            <a:off x="444050" y="3811575"/>
            <a:ext cx="7361400" cy="2740500"/>
          </a:xfrm>
          <a:prstGeom prst="rect">
            <a:avLst/>
          </a:prstGeom>
          <a:noFill/>
          <a:ln>
            <a:noFill/>
          </a:ln>
        </p:spPr>
        <p:txBody>
          <a:bodyPr spcFirstLastPara="1" wrap="square" lIns="91425" tIns="45700" rIns="91425" bIns="45700" anchor="t" anchorCtr="0">
            <a:noAutofit/>
          </a:bodyPr>
          <a:lstStyle/>
          <a:p>
            <a:pPr marL="0" indent="0">
              <a:lnSpc>
                <a:spcPct val="115000"/>
              </a:lnSpc>
              <a:spcBef>
                <a:spcPts val="0"/>
              </a:spcBef>
              <a:buClr>
                <a:srgbClr val="7F7F7F"/>
              </a:buClr>
              <a:buSzPts val="2590"/>
              <a:buNone/>
            </a:pPr>
            <a:endParaRPr lang="en-US" sz="1800" dirty="0">
              <a:solidFill>
                <a:srgbClr val="2B2929"/>
              </a:solidFill>
              <a:highlight>
                <a:srgbClr val="FFFFFF"/>
              </a:highlight>
              <a:latin typeface="Source Sans Pro"/>
              <a:ea typeface="Source Sans Pro"/>
              <a:cs typeface="Source Sans Pro"/>
            </a:endParaRPr>
          </a:p>
        </p:txBody>
      </p:sp>
      <p:pic>
        <p:nvPicPr>
          <p:cNvPr id="388" name="Google Shape;388;gfe19c94270_0_192"/>
          <p:cNvPicPr preferRelativeResize="0"/>
          <p:nvPr/>
        </p:nvPicPr>
        <p:blipFill rotWithShape="1">
          <a:blip r:embed="rId5">
            <a:alphaModFix/>
          </a:blip>
          <a:srcRect t="13404" b="14720"/>
          <a:stretch/>
        </p:blipFill>
        <p:spPr>
          <a:xfrm>
            <a:off x="2091375" y="325625"/>
            <a:ext cx="4530723" cy="3256299"/>
          </a:xfrm>
          <a:prstGeom prst="rect">
            <a:avLst/>
          </a:prstGeom>
          <a:noFill/>
          <a:ln>
            <a:noFill/>
          </a:ln>
        </p:spPr>
      </p:pic>
      <p:pic>
        <p:nvPicPr>
          <p:cNvPr id="2" name="Picture 2" descr="Qr code&#10;&#10;Description automatically generated">
            <a:extLst>
              <a:ext uri="{FF2B5EF4-FFF2-40B4-BE49-F238E27FC236}">
                <a16:creationId xmlns:a16="http://schemas.microsoft.com/office/drawing/2014/main" id="{27513114-FB45-0CDF-D66F-B10B93B4C08C}"/>
              </a:ext>
            </a:extLst>
          </p:cNvPr>
          <p:cNvPicPr>
            <a:picLocks noChangeAspect="1"/>
          </p:cNvPicPr>
          <p:nvPr/>
        </p:nvPicPr>
        <p:blipFill>
          <a:blip r:embed="rId6"/>
          <a:stretch>
            <a:fillRect/>
          </a:stretch>
        </p:blipFill>
        <p:spPr>
          <a:xfrm>
            <a:off x="2635955" y="3073400"/>
            <a:ext cx="3443111" cy="3443111"/>
          </a:xfrm>
          <a:prstGeom prst="rect">
            <a:avLst/>
          </a:prstGeom>
        </p:spPr>
      </p:pic>
    </p:spTree>
    <p:extLst>
      <p:ext uri="{BB962C8B-B14F-4D97-AF65-F5344CB8AC3E}">
        <p14:creationId xmlns:p14="http://schemas.microsoft.com/office/powerpoint/2010/main" val="3008676011"/>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5"/>
        <p:cNvGrpSpPr/>
        <p:nvPr/>
      </p:nvGrpSpPr>
      <p:grpSpPr>
        <a:xfrm>
          <a:off x="0" y="0"/>
          <a:ext cx="0" cy="0"/>
          <a:chOff x="0" y="0"/>
          <a:chExt cx="0" cy="0"/>
        </a:xfrm>
      </p:grpSpPr>
    </p:spTree>
    <p:extLst>
      <p:ext uri="{BB962C8B-B14F-4D97-AF65-F5344CB8AC3E}">
        <p14:creationId xmlns:p14="http://schemas.microsoft.com/office/powerpoint/2010/main" val="1650018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6"/>
        <p:cNvGrpSpPr/>
        <p:nvPr/>
      </p:nvGrpSpPr>
      <p:grpSpPr>
        <a:xfrm>
          <a:off x="0" y="0"/>
          <a:ext cx="0" cy="0"/>
          <a:chOff x="0" y="0"/>
          <a:chExt cx="0" cy="0"/>
        </a:xfrm>
      </p:grpSpPr>
      <p:sp>
        <p:nvSpPr>
          <p:cNvPr id="4" name="Google Shape;565;gef85c79689_1_5">
            <a:extLst>
              <a:ext uri="{FF2B5EF4-FFF2-40B4-BE49-F238E27FC236}">
                <a16:creationId xmlns:a16="http://schemas.microsoft.com/office/drawing/2014/main" id="{C2531492-6C3F-A153-58D0-2D6DC627438F}"/>
              </a:ext>
            </a:extLst>
          </p:cNvPr>
          <p:cNvSpPr txBox="1">
            <a:spLocks noGrp="1"/>
          </p:cNvSpPr>
          <p:nvPr>
            <p:ph type="title"/>
          </p:nvPr>
        </p:nvSpPr>
        <p:spPr>
          <a:xfrm>
            <a:off x="-254000" y="380999"/>
            <a:ext cx="12446000" cy="909775"/>
          </a:xfrm>
          <a:prstGeom prst="rect">
            <a:avLst/>
          </a:prstGeom>
          <a:noFill/>
          <a:ln>
            <a:noFill/>
          </a:ln>
        </p:spPr>
        <p:txBody>
          <a:bodyPr spcFirstLastPara="1" wrap="square" lIns="91425" tIns="45700" rIns="91425" bIns="45700" anchor="ctr" anchorCtr="0">
            <a:normAutofit/>
          </a:bodyPr>
          <a:lstStyle/>
          <a:p>
            <a:pPr>
              <a:buClr>
                <a:srgbClr val="FF8400"/>
              </a:buClr>
              <a:buSzPts val="4400"/>
            </a:pPr>
            <a:r>
              <a:rPr lang="en-US" b="1" dirty="0">
                <a:solidFill>
                  <a:srgbClr val="FF8400"/>
                </a:solidFill>
                <a:latin typeface="Source Sans Pro"/>
                <a:ea typeface="Source Sans Pro"/>
                <a:cs typeface="Source Sans Pro"/>
                <a:sym typeface="Source Sans Pro"/>
              </a:rPr>
              <a:t>            PHYSICAL HEALTH IMPACTS</a:t>
            </a:r>
            <a:endParaRPr dirty="0"/>
          </a:p>
        </p:txBody>
      </p:sp>
      <p:sp>
        <p:nvSpPr>
          <p:cNvPr id="7" name="Google Shape;567;gef85c79689_1_5">
            <a:extLst>
              <a:ext uri="{FF2B5EF4-FFF2-40B4-BE49-F238E27FC236}">
                <a16:creationId xmlns:a16="http://schemas.microsoft.com/office/drawing/2014/main" id="{BBF6C349-6CED-8149-B9C4-D1648333993D}"/>
              </a:ext>
            </a:extLst>
          </p:cNvPr>
          <p:cNvSpPr txBox="1"/>
          <p:nvPr/>
        </p:nvSpPr>
        <p:spPr>
          <a:xfrm>
            <a:off x="387400" y="1680380"/>
            <a:ext cx="3597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lang="en-US" sz="1800" b="1" i="0" u="none" strike="noStrike" cap="none" dirty="0">
              <a:solidFill>
                <a:srgbClr val="37435C"/>
              </a:solidFill>
              <a:latin typeface="Source Sans Pro"/>
            </a:endParaRPr>
          </a:p>
        </p:txBody>
      </p:sp>
      <p:sp>
        <p:nvSpPr>
          <p:cNvPr id="8" name="Google Shape;570;gef85c79689_1_5">
            <a:extLst>
              <a:ext uri="{FF2B5EF4-FFF2-40B4-BE49-F238E27FC236}">
                <a16:creationId xmlns:a16="http://schemas.microsoft.com/office/drawing/2014/main" id="{B9A6E670-2E03-FEF4-1F4F-3E70BAB01EAB}"/>
              </a:ext>
            </a:extLst>
          </p:cNvPr>
          <p:cNvSpPr txBox="1"/>
          <p:nvPr/>
        </p:nvSpPr>
        <p:spPr>
          <a:xfrm>
            <a:off x="412850" y="4097799"/>
            <a:ext cx="30000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lang="en-US" sz="1800" b="1" i="0" u="none" strike="noStrike" cap="none" dirty="0">
              <a:solidFill>
                <a:srgbClr val="37435C"/>
              </a:solidFill>
              <a:latin typeface="Source Sans Pro"/>
            </a:endParaRPr>
          </a:p>
        </p:txBody>
      </p:sp>
      <p:sp>
        <p:nvSpPr>
          <p:cNvPr id="9" name="Google Shape;566;gef85c79689_1_5">
            <a:extLst>
              <a:ext uri="{FF2B5EF4-FFF2-40B4-BE49-F238E27FC236}">
                <a16:creationId xmlns:a16="http://schemas.microsoft.com/office/drawing/2014/main" id="{794F5B0A-9435-F404-0B67-25AB1ED62559}"/>
              </a:ext>
            </a:extLst>
          </p:cNvPr>
          <p:cNvSpPr txBox="1">
            <a:spLocks noGrp="1"/>
          </p:cNvSpPr>
          <p:nvPr>
            <p:ph type="body" idx="1"/>
          </p:nvPr>
        </p:nvSpPr>
        <p:spPr>
          <a:xfrm>
            <a:off x="158900" y="1408055"/>
            <a:ext cx="7978700" cy="4970016"/>
          </a:xfrm>
          <a:prstGeom prst="rect">
            <a:avLst/>
          </a:prstGeom>
          <a:noFill/>
          <a:ln>
            <a:noFill/>
          </a:ln>
        </p:spPr>
        <p:txBody>
          <a:bodyPr spcFirstLastPara="1" wrap="square" lIns="91425" tIns="45700" rIns="91425" bIns="45700" anchor="t" anchorCtr="0">
            <a:normAutofit/>
          </a:bodyPr>
          <a:lstStyle/>
          <a:p>
            <a:pPr marL="114300" indent="0">
              <a:lnSpc>
                <a:spcPct val="120000"/>
              </a:lnSpc>
              <a:spcBef>
                <a:spcPts val="0"/>
              </a:spcBef>
              <a:buClr>
                <a:srgbClr val="7F7F7F"/>
              </a:buClr>
              <a:buNone/>
            </a:pPr>
            <a:r>
              <a:rPr lang="en-US" sz="1800" dirty="0"/>
              <a:t>Physical health impacts of housing are </a:t>
            </a:r>
            <a:r>
              <a:rPr lang="en-US" sz="1800" b="1" dirty="0">
                <a:solidFill>
                  <a:schemeClr val="accent2"/>
                </a:solidFill>
              </a:rPr>
              <a:t>especially pronounced for children</a:t>
            </a:r>
            <a:r>
              <a:rPr lang="en-US" sz="1800" dirty="0"/>
              <a:t>, who are in a critical stage of their physical, emotional, and intellectual development.</a:t>
            </a:r>
            <a:endParaRPr lang="en-US" dirty="0"/>
          </a:p>
          <a:p>
            <a:pPr marL="114300" indent="0">
              <a:lnSpc>
                <a:spcPct val="120000"/>
              </a:lnSpc>
              <a:spcBef>
                <a:spcPts val="0"/>
              </a:spcBef>
              <a:buNone/>
            </a:pPr>
            <a:endParaRPr lang="en-US" sz="1800" dirty="0"/>
          </a:p>
          <a:p>
            <a:pPr marL="114300" indent="0">
              <a:lnSpc>
                <a:spcPct val="120000"/>
              </a:lnSpc>
              <a:spcBef>
                <a:spcPts val="0"/>
              </a:spcBef>
              <a:buNone/>
            </a:pPr>
            <a:r>
              <a:rPr lang="en-US" sz="1800" dirty="0"/>
              <a:t>Children who experience housing instability or homelessness have a 25% greater risk of poor health in adulthood. Stable housing, however, can reduce healthcare costs and improve lifelong health for children and adults. Research consistently documents the impacts of housing instability on our health. It shows direct links between housing instability and childhood nutrition, healthy development, and asthma. For example, children living in poor-quality housing make nearly 60 percent more visits to the emergency room due to asthma. </a:t>
            </a:r>
            <a:endParaRPr lang="en-US"/>
          </a:p>
          <a:p>
            <a:pPr marL="114300" indent="0">
              <a:lnSpc>
                <a:spcPct val="120000"/>
              </a:lnSpc>
              <a:spcBef>
                <a:spcPts val="0"/>
              </a:spcBef>
              <a:buNone/>
            </a:pPr>
            <a:endParaRPr lang="en-US" sz="1800" dirty="0"/>
          </a:p>
          <a:p>
            <a:pPr marL="114300" indent="0">
              <a:lnSpc>
                <a:spcPct val="120000"/>
              </a:lnSpc>
              <a:spcBef>
                <a:spcPts val="0"/>
              </a:spcBef>
              <a:buNone/>
            </a:pPr>
            <a:r>
              <a:rPr lang="en-US" sz="1800" dirty="0"/>
              <a:t>Also, a child living with housing insecurity is almost 30 percent more likely to be underweight, and nearly 20 percent more likely to have poor nutrition.</a:t>
            </a:r>
            <a:endParaRPr lang="en-US"/>
          </a:p>
        </p:txBody>
      </p:sp>
      <p:sp>
        <p:nvSpPr>
          <p:cNvPr id="10" name="Google Shape;571;gef85c79689_1_5">
            <a:extLst>
              <a:ext uri="{FF2B5EF4-FFF2-40B4-BE49-F238E27FC236}">
                <a16:creationId xmlns:a16="http://schemas.microsoft.com/office/drawing/2014/main" id="{E313C25D-C6F9-97BE-4D00-FB4EA7215C1D}"/>
              </a:ext>
            </a:extLst>
          </p:cNvPr>
          <p:cNvSpPr txBox="1"/>
          <p:nvPr/>
        </p:nvSpPr>
        <p:spPr>
          <a:xfrm>
            <a:off x="127150" y="4559499"/>
            <a:ext cx="6726600" cy="775567"/>
          </a:xfrm>
          <a:prstGeom prst="rect">
            <a:avLst/>
          </a:prstGeom>
          <a:noFill/>
          <a:ln>
            <a:noFill/>
          </a:ln>
        </p:spPr>
        <p:txBody>
          <a:bodyPr spcFirstLastPara="1" wrap="square" lIns="91425" tIns="91425" rIns="91425" bIns="91425" anchor="t" anchorCtr="0">
            <a:spAutoFit/>
          </a:bodyPr>
          <a:lstStyle/>
          <a:p>
            <a:pPr marL="457200" marR="0" lvl="0" indent="-342900" algn="l" rtl="0">
              <a:lnSpc>
                <a:spcPct val="120000"/>
              </a:lnSpc>
              <a:spcBef>
                <a:spcPts val="0"/>
              </a:spcBef>
              <a:spcAft>
                <a:spcPts val="0"/>
              </a:spcAft>
              <a:buClr>
                <a:srgbClr val="7F7F7F"/>
              </a:buClr>
              <a:buSzPts val="1800"/>
              <a:buFont typeface="Arial"/>
              <a:buChar char="•"/>
            </a:pPr>
            <a:endParaRPr lang="en-US" sz="1800" b="0" i="0" u="none" strike="noStrike" cap="none" dirty="0">
              <a:solidFill>
                <a:srgbClr val="7F7F7F"/>
              </a:solidFill>
              <a:latin typeface="Calibri"/>
              <a:ea typeface="Calibri"/>
              <a:cs typeface="Calibri"/>
            </a:endParaRPr>
          </a:p>
          <a:p>
            <a:pPr marL="457200" marR="0" lvl="0" indent="0" algn="l" rtl="0">
              <a:lnSpc>
                <a:spcPct val="12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32966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6"/>
        <p:cNvGrpSpPr/>
        <p:nvPr/>
      </p:nvGrpSpPr>
      <p:grpSpPr>
        <a:xfrm>
          <a:off x="0" y="0"/>
          <a:ext cx="0" cy="0"/>
          <a:chOff x="0" y="0"/>
          <a:chExt cx="0" cy="0"/>
        </a:xfrm>
      </p:grpSpPr>
      <p:sp>
        <p:nvSpPr>
          <p:cNvPr id="4" name="Google Shape;565;gef85c79689_1_5">
            <a:extLst>
              <a:ext uri="{FF2B5EF4-FFF2-40B4-BE49-F238E27FC236}">
                <a16:creationId xmlns:a16="http://schemas.microsoft.com/office/drawing/2014/main" id="{C2531492-6C3F-A153-58D0-2D6DC627438F}"/>
              </a:ext>
            </a:extLst>
          </p:cNvPr>
          <p:cNvSpPr txBox="1">
            <a:spLocks noGrp="1"/>
          </p:cNvSpPr>
          <p:nvPr>
            <p:ph type="title"/>
          </p:nvPr>
        </p:nvSpPr>
        <p:spPr>
          <a:xfrm>
            <a:off x="-254000" y="380999"/>
            <a:ext cx="12446000" cy="909775"/>
          </a:xfrm>
          <a:prstGeom prst="rect">
            <a:avLst/>
          </a:prstGeom>
          <a:noFill/>
          <a:ln>
            <a:noFill/>
          </a:ln>
        </p:spPr>
        <p:txBody>
          <a:bodyPr spcFirstLastPara="1" wrap="square" lIns="91425" tIns="45700" rIns="91425" bIns="45700" anchor="ctr" anchorCtr="0">
            <a:normAutofit/>
          </a:bodyPr>
          <a:lstStyle/>
          <a:p>
            <a:pPr>
              <a:buClr>
                <a:srgbClr val="FF8400"/>
              </a:buClr>
              <a:buSzPts val="4400"/>
            </a:pPr>
            <a:r>
              <a:rPr lang="en-US" b="1" dirty="0">
                <a:solidFill>
                  <a:srgbClr val="FF8400"/>
                </a:solidFill>
                <a:latin typeface="Source Sans Pro"/>
                <a:ea typeface="Source Sans Pro"/>
                <a:cs typeface="Source Sans Pro"/>
                <a:sym typeface="Source Sans Pro"/>
              </a:rPr>
              <a:t>            LOCAL NUMBERS</a:t>
            </a:r>
            <a:endParaRPr dirty="0"/>
          </a:p>
        </p:txBody>
      </p:sp>
      <p:sp>
        <p:nvSpPr>
          <p:cNvPr id="7" name="Google Shape;567;gef85c79689_1_5">
            <a:extLst>
              <a:ext uri="{FF2B5EF4-FFF2-40B4-BE49-F238E27FC236}">
                <a16:creationId xmlns:a16="http://schemas.microsoft.com/office/drawing/2014/main" id="{BBF6C349-6CED-8149-B9C4-D1648333993D}"/>
              </a:ext>
            </a:extLst>
          </p:cNvPr>
          <p:cNvSpPr txBox="1"/>
          <p:nvPr/>
        </p:nvSpPr>
        <p:spPr>
          <a:xfrm>
            <a:off x="387400" y="1680380"/>
            <a:ext cx="3597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lang="en-US" sz="1800" b="1" i="0" u="none" strike="noStrike" cap="none" dirty="0">
              <a:solidFill>
                <a:srgbClr val="37435C"/>
              </a:solidFill>
              <a:latin typeface="Source Sans Pro"/>
            </a:endParaRPr>
          </a:p>
        </p:txBody>
      </p:sp>
      <p:sp>
        <p:nvSpPr>
          <p:cNvPr id="8" name="Google Shape;570;gef85c79689_1_5">
            <a:extLst>
              <a:ext uri="{FF2B5EF4-FFF2-40B4-BE49-F238E27FC236}">
                <a16:creationId xmlns:a16="http://schemas.microsoft.com/office/drawing/2014/main" id="{B9A6E670-2E03-FEF4-1F4F-3E70BAB01EAB}"/>
              </a:ext>
            </a:extLst>
          </p:cNvPr>
          <p:cNvSpPr txBox="1"/>
          <p:nvPr/>
        </p:nvSpPr>
        <p:spPr>
          <a:xfrm>
            <a:off x="412850" y="4097799"/>
            <a:ext cx="30000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lang="en-US" sz="1800" b="1" i="0" u="none" strike="noStrike" cap="none" dirty="0">
              <a:solidFill>
                <a:srgbClr val="37435C"/>
              </a:solidFill>
              <a:latin typeface="Source Sans Pro"/>
            </a:endParaRPr>
          </a:p>
        </p:txBody>
      </p:sp>
      <p:sp>
        <p:nvSpPr>
          <p:cNvPr id="9" name="Google Shape;566;gef85c79689_1_5">
            <a:extLst>
              <a:ext uri="{FF2B5EF4-FFF2-40B4-BE49-F238E27FC236}">
                <a16:creationId xmlns:a16="http://schemas.microsoft.com/office/drawing/2014/main" id="{794F5B0A-9435-F404-0B67-25AB1ED62559}"/>
              </a:ext>
            </a:extLst>
          </p:cNvPr>
          <p:cNvSpPr txBox="1">
            <a:spLocks noGrp="1"/>
          </p:cNvSpPr>
          <p:nvPr>
            <p:ph type="body" idx="1"/>
          </p:nvPr>
        </p:nvSpPr>
        <p:spPr>
          <a:xfrm>
            <a:off x="158900" y="1408055"/>
            <a:ext cx="7978700" cy="4970016"/>
          </a:xfrm>
          <a:prstGeom prst="rect">
            <a:avLst/>
          </a:prstGeom>
          <a:noFill/>
          <a:ln>
            <a:noFill/>
          </a:ln>
        </p:spPr>
        <p:txBody>
          <a:bodyPr spcFirstLastPara="1" wrap="square" lIns="91425" tIns="45700" rIns="91425" bIns="45700" anchor="t" anchorCtr="0">
            <a:normAutofit lnSpcReduction="10000"/>
          </a:bodyPr>
          <a:lstStyle/>
          <a:p>
            <a:pPr marL="114300" indent="0">
              <a:lnSpc>
                <a:spcPct val="120000"/>
              </a:lnSpc>
              <a:spcBef>
                <a:spcPts val="0"/>
              </a:spcBef>
              <a:buNone/>
            </a:pPr>
            <a:r>
              <a:rPr lang="en-US" sz="2400" dirty="0"/>
              <a:t>Approximately 15% of households in the Omaha and Council Bluffs area (21,500 households) pay more than half of their income on housing (45% of renters spend more than 30%, 19% of homeowners spend more than 30%) —a strong risk factor for housing instability. </a:t>
            </a:r>
            <a:endParaRPr lang="en-US"/>
          </a:p>
          <a:p>
            <a:pPr marL="114300" indent="0">
              <a:lnSpc>
                <a:spcPct val="120000"/>
              </a:lnSpc>
              <a:spcBef>
                <a:spcPts val="0"/>
              </a:spcBef>
              <a:buNone/>
            </a:pPr>
            <a:endParaRPr lang="en-US" sz="2400" dirty="0"/>
          </a:p>
          <a:p>
            <a:pPr marL="114300" indent="0">
              <a:lnSpc>
                <a:spcPct val="120000"/>
              </a:lnSpc>
              <a:spcBef>
                <a:spcPts val="0"/>
              </a:spcBef>
              <a:buNone/>
            </a:pPr>
            <a:r>
              <a:rPr lang="en-US" sz="2400" dirty="0"/>
              <a:t>An estimated 20,000 children live in these households, meaning that these 20,000 children are at higher risk of the health issues associated with unstable housing and poor housing conditions. By providing more stable housing to these families, each of these children would have a better chance at developing into healthy young adults.</a:t>
            </a:r>
            <a:endParaRPr lang="en-US"/>
          </a:p>
        </p:txBody>
      </p:sp>
      <p:sp>
        <p:nvSpPr>
          <p:cNvPr id="10" name="Google Shape;571;gef85c79689_1_5">
            <a:extLst>
              <a:ext uri="{FF2B5EF4-FFF2-40B4-BE49-F238E27FC236}">
                <a16:creationId xmlns:a16="http://schemas.microsoft.com/office/drawing/2014/main" id="{E313C25D-C6F9-97BE-4D00-FB4EA7215C1D}"/>
              </a:ext>
            </a:extLst>
          </p:cNvPr>
          <p:cNvSpPr txBox="1"/>
          <p:nvPr/>
        </p:nvSpPr>
        <p:spPr>
          <a:xfrm>
            <a:off x="127150" y="4559499"/>
            <a:ext cx="6726600" cy="775567"/>
          </a:xfrm>
          <a:prstGeom prst="rect">
            <a:avLst/>
          </a:prstGeom>
          <a:noFill/>
          <a:ln>
            <a:noFill/>
          </a:ln>
        </p:spPr>
        <p:txBody>
          <a:bodyPr spcFirstLastPara="1" wrap="square" lIns="91425" tIns="91425" rIns="91425" bIns="91425" anchor="t" anchorCtr="0">
            <a:spAutoFit/>
          </a:bodyPr>
          <a:lstStyle/>
          <a:p>
            <a:pPr marL="457200" marR="0" lvl="0" indent="-342900" algn="l" rtl="0">
              <a:lnSpc>
                <a:spcPct val="120000"/>
              </a:lnSpc>
              <a:spcBef>
                <a:spcPts val="0"/>
              </a:spcBef>
              <a:spcAft>
                <a:spcPts val="0"/>
              </a:spcAft>
              <a:buClr>
                <a:srgbClr val="7F7F7F"/>
              </a:buClr>
              <a:buSzPts val="1800"/>
              <a:buFont typeface="Arial"/>
              <a:buChar char="•"/>
            </a:pPr>
            <a:endParaRPr lang="en-US" sz="1800" b="0" i="0" u="none" strike="noStrike" cap="none" dirty="0">
              <a:solidFill>
                <a:srgbClr val="7F7F7F"/>
              </a:solidFill>
              <a:latin typeface="Calibri"/>
              <a:ea typeface="Calibri"/>
              <a:cs typeface="Calibri"/>
            </a:endParaRPr>
          </a:p>
          <a:p>
            <a:pPr marL="457200" marR="0" lvl="0" indent="0" algn="l" rtl="0">
              <a:lnSpc>
                <a:spcPct val="12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36090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6"/>
        <p:cNvGrpSpPr/>
        <p:nvPr/>
      </p:nvGrpSpPr>
      <p:grpSpPr>
        <a:xfrm>
          <a:off x="0" y="0"/>
          <a:ext cx="0" cy="0"/>
          <a:chOff x="0" y="0"/>
          <a:chExt cx="0" cy="0"/>
        </a:xfrm>
      </p:grpSpPr>
      <p:sp>
        <p:nvSpPr>
          <p:cNvPr id="4" name="Google Shape;565;gef85c79689_1_5">
            <a:extLst>
              <a:ext uri="{FF2B5EF4-FFF2-40B4-BE49-F238E27FC236}">
                <a16:creationId xmlns:a16="http://schemas.microsoft.com/office/drawing/2014/main" id="{C2531492-6C3F-A153-58D0-2D6DC627438F}"/>
              </a:ext>
            </a:extLst>
          </p:cNvPr>
          <p:cNvSpPr txBox="1">
            <a:spLocks noGrp="1"/>
          </p:cNvSpPr>
          <p:nvPr>
            <p:ph type="title"/>
          </p:nvPr>
        </p:nvSpPr>
        <p:spPr>
          <a:xfrm>
            <a:off x="1280583" y="380999"/>
            <a:ext cx="10911417" cy="909775"/>
          </a:xfrm>
          <a:prstGeom prst="rect">
            <a:avLst/>
          </a:prstGeom>
          <a:noFill/>
          <a:ln>
            <a:noFill/>
          </a:ln>
        </p:spPr>
        <p:txBody>
          <a:bodyPr spcFirstLastPara="1" wrap="square" lIns="91425" tIns="45700" rIns="91425" bIns="45700" anchor="ctr" anchorCtr="0">
            <a:normAutofit fontScale="90000"/>
          </a:bodyPr>
          <a:lstStyle/>
          <a:p>
            <a:pPr>
              <a:buClr>
                <a:srgbClr val="FF8400"/>
              </a:buClr>
              <a:buSzPts val="4400"/>
            </a:pPr>
            <a:r>
              <a:rPr lang="en-US" b="1" dirty="0">
                <a:solidFill>
                  <a:srgbClr val="FF8400"/>
                </a:solidFill>
                <a:latin typeface="Source Sans Pro"/>
                <a:ea typeface="Source Sans Pro"/>
                <a:cs typeface="Source Sans Pro"/>
                <a:sym typeface="Source Sans Pro"/>
              </a:rPr>
              <a:t>DECREASED HEALTH RISKS </a:t>
            </a:r>
            <a:br>
              <a:rPr lang="en-US" b="1" dirty="0">
                <a:solidFill>
                  <a:srgbClr val="FF8400"/>
                </a:solidFill>
                <a:latin typeface="Source Sans Pro"/>
                <a:ea typeface="Source Sans Pro"/>
                <a:cs typeface="Source Sans Pro"/>
                <a:sym typeface="Source Sans Pro"/>
              </a:rPr>
            </a:br>
            <a:r>
              <a:rPr lang="en-US" b="1" dirty="0">
                <a:solidFill>
                  <a:srgbClr val="FF8400"/>
                </a:solidFill>
                <a:latin typeface="Source Sans Pro"/>
                <a:ea typeface="Source Sans Pro"/>
                <a:cs typeface="Source Sans Pro"/>
                <a:sym typeface="Source Sans Pro"/>
              </a:rPr>
              <a:t>&amp; ECONOMIC BENEFITS</a:t>
            </a:r>
            <a:endParaRPr dirty="0"/>
          </a:p>
        </p:txBody>
      </p:sp>
      <p:sp>
        <p:nvSpPr>
          <p:cNvPr id="7" name="Google Shape;567;gef85c79689_1_5">
            <a:extLst>
              <a:ext uri="{FF2B5EF4-FFF2-40B4-BE49-F238E27FC236}">
                <a16:creationId xmlns:a16="http://schemas.microsoft.com/office/drawing/2014/main" id="{BBF6C349-6CED-8149-B9C4-D1648333993D}"/>
              </a:ext>
            </a:extLst>
          </p:cNvPr>
          <p:cNvSpPr txBox="1"/>
          <p:nvPr/>
        </p:nvSpPr>
        <p:spPr>
          <a:xfrm>
            <a:off x="387400" y="1680380"/>
            <a:ext cx="3597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lang="en-US" sz="1800" b="1" i="0" u="none" strike="noStrike" cap="none" dirty="0">
              <a:solidFill>
                <a:srgbClr val="37435C"/>
              </a:solidFill>
              <a:latin typeface="Source Sans Pro"/>
            </a:endParaRPr>
          </a:p>
        </p:txBody>
      </p:sp>
      <p:sp>
        <p:nvSpPr>
          <p:cNvPr id="8" name="Google Shape;570;gef85c79689_1_5">
            <a:extLst>
              <a:ext uri="{FF2B5EF4-FFF2-40B4-BE49-F238E27FC236}">
                <a16:creationId xmlns:a16="http://schemas.microsoft.com/office/drawing/2014/main" id="{B9A6E670-2E03-FEF4-1F4F-3E70BAB01EAB}"/>
              </a:ext>
            </a:extLst>
          </p:cNvPr>
          <p:cNvSpPr txBox="1"/>
          <p:nvPr/>
        </p:nvSpPr>
        <p:spPr>
          <a:xfrm>
            <a:off x="412850" y="4097799"/>
            <a:ext cx="30000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lang="en-US" sz="1800" b="1" i="0" u="none" strike="noStrike" cap="none" dirty="0">
              <a:solidFill>
                <a:srgbClr val="37435C"/>
              </a:solidFill>
              <a:latin typeface="Source Sans Pro"/>
            </a:endParaRPr>
          </a:p>
        </p:txBody>
      </p:sp>
      <p:sp>
        <p:nvSpPr>
          <p:cNvPr id="9" name="Google Shape;566;gef85c79689_1_5">
            <a:extLst>
              <a:ext uri="{FF2B5EF4-FFF2-40B4-BE49-F238E27FC236}">
                <a16:creationId xmlns:a16="http://schemas.microsoft.com/office/drawing/2014/main" id="{794F5B0A-9435-F404-0B67-25AB1ED62559}"/>
              </a:ext>
            </a:extLst>
          </p:cNvPr>
          <p:cNvSpPr txBox="1">
            <a:spLocks noGrp="1"/>
          </p:cNvSpPr>
          <p:nvPr>
            <p:ph type="body" idx="1"/>
          </p:nvPr>
        </p:nvSpPr>
        <p:spPr>
          <a:xfrm>
            <a:off x="158900" y="1408055"/>
            <a:ext cx="7978700" cy="4970016"/>
          </a:xfrm>
          <a:prstGeom prst="rect">
            <a:avLst/>
          </a:prstGeom>
          <a:noFill/>
          <a:ln>
            <a:noFill/>
          </a:ln>
        </p:spPr>
        <p:txBody>
          <a:bodyPr spcFirstLastPara="1" wrap="square" lIns="91425" tIns="45700" rIns="91425" bIns="45700" anchor="t" anchorCtr="0">
            <a:normAutofit/>
          </a:bodyPr>
          <a:lstStyle/>
          <a:p>
            <a:pPr marL="114300" indent="0">
              <a:lnSpc>
                <a:spcPct val="120000"/>
              </a:lnSpc>
              <a:spcBef>
                <a:spcPts val="0"/>
              </a:spcBef>
              <a:buNone/>
            </a:pPr>
            <a:r>
              <a:rPr lang="en-US" sz="2400" dirty="0"/>
              <a:t>When individuals and families have access to safe, quality, and affordable housing, their correlating health risks decrease. One economic benefit of a focus on safe affordable housing is when households are not required to pay more than 30% of their income on rent or mortgage, and utilities. </a:t>
            </a:r>
            <a:endParaRPr lang="en-US"/>
          </a:p>
          <a:p>
            <a:pPr marL="114300" indent="0">
              <a:lnSpc>
                <a:spcPct val="120000"/>
              </a:lnSpc>
              <a:spcBef>
                <a:spcPts val="0"/>
              </a:spcBef>
              <a:buNone/>
            </a:pPr>
            <a:endParaRPr lang="en-US" sz="2400" dirty="0"/>
          </a:p>
          <a:p>
            <a:pPr marL="114300" indent="0">
              <a:lnSpc>
                <a:spcPct val="120000"/>
              </a:lnSpc>
              <a:spcBef>
                <a:spcPts val="0"/>
              </a:spcBef>
              <a:buNone/>
            </a:pPr>
            <a:r>
              <a:rPr lang="en-US" sz="2400" dirty="0"/>
              <a:t>By reducing this housing cost burden, households can instead prioritize access and financial resources for health care, foods that are healthy for their individual needs, and transportation to/from physical and mental health care.</a:t>
            </a:r>
            <a:endParaRPr lang="en-US"/>
          </a:p>
        </p:txBody>
      </p:sp>
      <p:sp>
        <p:nvSpPr>
          <p:cNvPr id="10" name="Google Shape;571;gef85c79689_1_5">
            <a:extLst>
              <a:ext uri="{FF2B5EF4-FFF2-40B4-BE49-F238E27FC236}">
                <a16:creationId xmlns:a16="http://schemas.microsoft.com/office/drawing/2014/main" id="{E313C25D-C6F9-97BE-4D00-FB4EA7215C1D}"/>
              </a:ext>
            </a:extLst>
          </p:cNvPr>
          <p:cNvSpPr txBox="1"/>
          <p:nvPr/>
        </p:nvSpPr>
        <p:spPr>
          <a:xfrm>
            <a:off x="127150" y="4559499"/>
            <a:ext cx="6726600" cy="775567"/>
          </a:xfrm>
          <a:prstGeom prst="rect">
            <a:avLst/>
          </a:prstGeom>
          <a:noFill/>
          <a:ln>
            <a:noFill/>
          </a:ln>
        </p:spPr>
        <p:txBody>
          <a:bodyPr spcFirstLastPara="1" wrap="square" lIns="91425" tIns="91425" rIns="91425" bIns="91425" anchor="t" anchorCtr="0">
            <a:spAutoFit/>
          </a:bodyPr>
          <a:lstStyle/>
          <a:p>
            <a:pPr marL="457200" marR="0" lvl="0" indent="-342900" algn="l" rtl="0">
              <a:lnSpc>
                <a:spcPct val="120000"/>
              </a:lnSpc>
              <a:spcBef>
                <a:spcPts val="0"/>
              </a:spcBef>
              <a:spcAft>
                <a:spcPts val="0"/>
              </a:spcAft>
              <a:buClr>
                <a:srgbClr val="7F7F7F"/>
              </a:buClr>
              <a:buSzPts val="1800"/>
              <a:buFont typeface="Arial"/>
              <a:buChar char="•"/>
            </a:pPr>
            <a:endParaRPr lang="en-US" sz="1800" b="0" i="0" u="none" strike="noStrike" cap="none" dirty="0">
              <a:solidFill>
                <a:srgbClr val="7F7F7F"/>
              </a:solidFill>
              <a:latin typeface="Calibri"/>
              <a:ea typeface="Calibri"/>
              <a:cs typeface="Calibri"/>
            </a:endParaRPr>
          </a:p>
          <a:p>
            <a:pPr marL="457200" marR="0" lvl="0" indent="0" algn="l" rtl="0">
              <a:lnSpc>
                <a:spcPct val="12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13285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3"/>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7"/>
        <p:cNvGrpSpPr/>
        <p:nvPr/>
      </p:nvGrpSpPr>
      <p:grpSpPr>
        <a:xfrm>
          <a:off x="0" y="0"/>
          <a:ext cx="0" cy="0"/>
          <a:chOff x="0" y="0"/>
          <a:chExt cx="0" cy="0"/>
        </a:xfrm>
      </p:grpSpPr>
      <p:sp>
        <p:nvSpPr>
          <p:cNvPr id="228" name="Google Shape;228;g1337442c679_0_47"/>
          <p:cNvSpPr/>
          <p:nvPr/>
        </p:nvSpPr>
        <p:spPr>
          <a:xfrm>
            <a:off x="962025" y="5381625"/>
            <a:ext cx="11325300" cy="11112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9" name="Google Shape;229;g1337442c679_0_47"/>
          <p:cNvSpPr txBox="1">
            <a:spLocks noGrp="1"/>
          </p:cNvSpPr>
          <p:nvPr>
            <p:ph type="title"/>
          </p:nvPr>
        </p:nvSpPr>
        <p:spPr>
          <a:xfrm>
            <a:off x="8919600" y="2669550"/>
            <a:ext cx="32724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5318"/>
              <a:buFont typeface="Source Sans Pro"/>
              <a:buNone/>
            </a:pPr>
            <a:r>
              <a:rPr lang="en-US" sz="4177" b="1">
                <a:solidFill>
                  <a:srgbClr val="37435C"/>
                </a:solidFill>
                <a:latin typeface="Source Sans Pro"/>
                <a:ea typeface="Source Sans Pro"/>
                <a:cs typeface="Source Sans Pro"/>
                <a:sym typeface="Source Sans Pro"/>
              </a:rPr>
              <a:t>Our charge…</a:t>
            </a:r>
            <a:endParaRPr sz="4177" b="1">
              <a:solidFill>
                <a:srgbClr val="37435C"/>
              </a:solidFill>
              <a:latin typeface="Source Sans Pro"/>
              <a:ea typeface="Source Sans Pro"/>
              <a:cs typeface="Source Sans Pro"/>
              <a:sym typeface="Source Sans Pro"/>
            </a:endParaRPr>
          </a:p>
          <a:p>
            <a:pPr marL="0" lvl="0" indent="0" algn="l" rtl="0">
              <a:lnSpc>
                <a:spcPct val="90000"/>
              </a:lnSpc>
              <a:spcBef>
                <a:spcPts val="0"/>
              </a:spcBef>
              <a:spcAft>
                <a:spcPts val="0"/>
              </a:spcAft>
              <a:buClr>
                <a:schemeClr val="lt1"/>
              </a:buClr>
              <a:buSzPct val="105318"/>
              <a:buFont typeface="Source Sans Pro"/>
              <a:buNone/>
            </a:pPr>
            <a:r>
              <a:rPr lang="en-US" sz="4177" i="1">
                <a:solidFill>
                  <a:srgbClr val="37435C"/>
                </a:solidFill>
                <a:latin typeface="Source Sans Pro"/>
                <a:ea typeface="Source Sans Pro"/>
                <a:cs typeface="Source Sans Pro"/>
                <a:sym typeface="Source Sans Pro"/>
              </a:rPr>
              <a:t>to identify housing initiatives for philanthropy to support equitable growth in the community</a:t>
            </a:r>
            <a:endParaRPr sz="4177" i="1">
              <a:solidFill>
                <a:srgbClr val="37435C"/>
              </a:solidFill>
              <a:latin typeface="Source Sans Pro"/>
              <a:ea typeface="Source Sans Pro"/>
              <a:cs typeface="Source Sans Pro"/>
              <a:sym typeface="Source Sans Pro"/>
            </a:endParaRPr>
          </a:p>
          <a:p>
            <a:pPr marL="0" lvl="0" indent="0" algn="l" rtl="0">
              <a:lnSpc>
                <a:spcPct val="90000"/>
              </a:lnSpc>
              <a:spcBef>
                <a:spcPts val="0"/>
              </a:spcBef>
              <a:spcAft>
                <a:spcPts val="0"/>
              </a:spcAft>
              <a:buClr>
                <a:schemeClr val="lt1"/>
              </a:buClr>
              <a:buSzPct val="105319"/>
              <a:buFont typeface="Source Sans Pro"/>
              <a:buNone/>
            </a:pPr>
            <a:endParaRPr sz="4177" i="1">
              <a:solidFill>
                <a:srgbClr val="37435C"/>
              </a:solidFill>
              <a:latin typeface="Source Sans Pro"/>
              <a:ea typeface="Source Sans Pro"/>
              <a:cs typeface="Source Sans Pro"/>
              <a:sym typeface="Source Sans Pro"/>
            </a:endParaRPr>
          </a:p>
          <a:p>
            <a:pPr marL="0" lvl="0" indent="0" algn="ctr" rtl="0">
              <a:lnSpc>
                <a:spcPct val="90000"/>
              </a:lnSpc>
              <a:spcBef>
                <a:spcPts val="0"/>
              </a:spcBef>
              <a:spcAft>
                <a:spcPts val="0"/>
              </a:spcAft>
              <a:buClr>
                <a:schemeClr val="lt1"/>
              </a:buClr>
              <a:buSzPct val="100000"/>
              <a:buFont typeface="Source Sans Pro"/>
              <a:buNone/>
            </a:pPr>
            <a:endParaRPr b="1">
              <a:solidFill>
                <a:srgbClr val="37435C"/>
              </a:solidFill>
              <a:latin typeface="Source Sans Pro"/>
              <a:ea typeface="Source Sans Pro"/>
              <a:cs typeface="Source Sans Pro"/>
              <a:sym typeface="Source Sans Pro"/>
            </a:endParaRPr>
          </a:p>
        </p:txBody>
      </p:sp>
      <p:sp>
        <p:nvSpPr>
          <p:cNvPr id="230" name="Google Shape;230;g1337442c679_0_47"/>
          <p:cNvSpPr txBox="1"/>
          <p:nvPr/>
        </p:nvSpPr>
        <p:spPr>
          <a:xfrm>
            <a:off x="1085850" y="5472410"/>
            <a:ext cx="6429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400" b="0" i="0" u="none" strike="noStrike" cap="none">
              <a:solidFill>
                <a:srgbClr val="000000"/>
              </a:solidFill>
              <a:latin typeface="Arial"/>
              <a:ea typeface="Arial"/>
              <a:cs typeface="Arial"/>
              <a:sym typeface="Arial"/>
            </a:endParaRPr>
          </a:p>
        </p:txBody>
      </p:sp>
      <p:pic>
        <p:nvPicPr>
          <p:cNvPr id="231" name="Google Shape;231;g1337442c679_0_47"/>
          <p:cNvPicPr preferRelativeResize="0"/>
          <p:nvPr/>
        </p:nvPicPr>
        <p:blipFill rotWithShape="1">
          <a:blip r:embed="rId4">
            <a:alphaModFix/>
          </a:blip>
          <a:srcRect/>
          <a:stretch/>
        </p:blipFill>
        <p:spPr>
          <a:xfrm>
            <a:off x="359275" y="412500"/>
            <a:ext cx="8088750" cy="5365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Google Shape;496;g13fa126f1fc_0_39"/>
          <p:cNvPicPr preferRelativeResize="0"/>
          <p:nvPr/>
        </p:nvPicPr>
        <p:blipFill rotWithShape="1">
          <a:blip r:embed="rId3">
            <a:alphaModFix amt="34000"/>
          </a:blip>
          <a:srcRect l="5761" r="13319"/>
          <a:stretch/>
        </p:blipFill>
        <p:spPr>
          <a:xfrm>
            <a:off x="-83688" y="0"/>
            <a:ext cx="12275687" cy="6858001"/>
          </a:xfrm>
          <a:prstGeom prst="rect">
            <a:avLst/>
          </a:prstGeom>
          <a:noFill/>
          <a:ln>
            <a:noFill/>
          </a:ln>
          <a:effectLst>
            <a:outerShdw blurRad="57150" dist="19050" dir="5400000" algn="bl" rotWithShape="0">
              <a:srgbClr val="000000">
                <a:alpha val="91000"/>
              </a:srgbClr>
            </a:outerShdw>
          </a:effectLst>
        </p:spPr>
      </p:pic>
      <p:sp>
        <p:nvSpPr>
          <p:cNvPr id="497" name="Google Shape;497;g13fa126f1fc_0_39" descr="SeaGate Centre photo 100_1734_zps2118d69c.jpg"/>
          <p:cNvSpPr/>
          <p:nvPr/>
        </p:nvSpPr>
        <p:spPr>
          <a:xfrm>
            <a:off x="207433" y="-3344863"/>
            <a:ext cx="12408000" cy="6981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8" name="Google Shape;498;g13fa126f1fc_0_39"/>
          <p:cNvSpPr/>
          <p:nvPr/>
        </p:nvSpPr>
        <p:spPr>
          <a:xfrm>
            <a:off x="-41850" y="-23100"/>
            <a:ext cx="12192000" cy="6904200"/>
          </a:xfrm>
          <a:prstGeom prst="rect">
            <a:avLst/>
          </a:prstGeom>
          <a:solidFill>
            <a:srgbClr val="0070C0">
              <a:alpha val="6000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endParaRPr sz="2400" b="1">
              <a:solidFill>
                <a:schemeClr val="lt1"/>
              </a:solidFill>
              <a:latin typeface="Raleway"/>
              <a:ea typeface="Raleway"/>
              <a:cs typeface="Raleway"/>
              <a:sym typeface="Raleway"/>
            </a:endParaRPr>
          </a:p>
        </p:txBody>
      </p:sp>
      <p:sp>
        <p:nvSpPr>
          <p:cNvPr id="499" name="Google Shape;499;g13fa126f1fc_0_39"/>
          <p:cNvSpPr txBox="1"/>
          <p:nvPr/>
        </p:nvSpPr>
        <p:spPr>
          <a:xfrm>
            <a:off x="207425" y="1323409"/>
            <a:ext cx="10462661" cy="4679712"/>
          </a:xfrm>
          <a:prstGeom prst="rect">
            <a:avLst/>
          </a:prstGeom>
          <a:noFill/>
          <a:ln>
            <a:noFill/>
          </a:ln>
        </p:spPr>
        <p:txBody>
          <a:bodyPr spcFirstLastPara="1" wrap="square" lIns="91425" tIns="91425" rIns="91425" bIns="91425" anchor="t" anchorCtr="0">
            <a:spAutoFit/>
          </a:bodyPr>
          <a:lstStyle/>
          <a:p>
            <a:pPr marL="457200" indent="-342900">
              <a:lnSpc>
                <a:spcPct val="115000"/>
              </a:lnSpc>
              <a:buClr>
                <a:srgbClr val="F2F2F2"/>
              </a:buClr>
              <a:buSzPts val="1800"/>
              <a:buChar char="●"/>
            </a:pPr>
            <a:r>
              <a:rPr lang="en-US" sz="1800" dirty="0">
                <a:solidFill>
                  <a:srgbClr val="F2F2F2"/>
                </a:solidFill>
              </a:rPr>
              <a:t>Housing cost burden is prevalent in the region,</a:t>
            </a:r>
            <a:r>
              <a:rPr lang="en-US" sz="1800" b="1" dirty="0">
                <a:solidFill>
                  <a:srgbClr val="F2F2F2"/>
                </a:solidFill>
              </a:rPr>
              <a:t> particularly impacting renters, black, indigenous, and people of color, refugee and immigrant neighbors,</a:t>
            </a:r>
            <a:r>
              <a:rPr lang="en-US" sz="1800" dirty="0">
                <a:solidFill>
                  <a:srgbClr val="F2F2F2"/>
                </a:solidFill>
              </a:rPr>
              <a:t> and it is all escalating amid COVID-19</a:t>
            </a:r>
            <a:endParaRPr sz="1800" b="1" dirty="0">
              <a:solidFill>
                <a:srgbClr val="F2F2F2"/>
              </a:solidFill>
            </a:endParaRPr>
          </a:p>
          <a:p>
            <a:pPr marL="457200" lvl="0" indent="0" algn="l" rtl="0">
              <a:lnSpc>
                <a:spcPct val="115000"/>
              </a:lnSpc>
              <a:spcBef>
                <a:spcPts val="0"/>
              </a:spcBef>
              <a:spcAft>
                <a:spcPts val="0"/>
              </a:spcAft>
              <a:buClr>
                <a:schemeClr val="dk1"/>
              </a:buClr>
              <a:buSzPts val="1600"/>
              <a:buFont typeface="Arial"/>
              <a:buNone/>
            </a:pPr>
            <a:endParaRPr sz="1800" b="1">
              <a:solidFill>
                <a:srgbClr val="F2F2F2"/>
              </a:solidFill>
            </a:endParaRPr>
          </a:p>
          <a:p>
            <a:pPr marL="457200" lvl="0" indent="-342900" algn="l" rtl="0">
              <a:lnSpc>
                <a:spcPct val="115000"/>
              </a:lnSpc>
              <a:spcBef>
                <a:spcPts val="0"/>
              </a:spcBef>
              <a:spcAft>
                <a:spcPts val="0"/>
              </a:spcAft>
              <a:buClr>
                <a:srgbClr val="F2F2F2"/>
              </a:buClr>
              <a:buSzPts val="1800"/>
              <a:buChar char="●"/>
            </a:pPr>
            <a:r>
              <a:rPr lang="en-US" sz="1800" dirty="0">
                <a:solidFill>
                  <a:srgbClr val="F2F2F2"/>
                </a:solidFill>
              </a:rPr>
              <a:t>Some areas—including those that are currently more “affordable”</a:t>
            </a:r>
            <a:r>
              <a:rPr lang="en-US" sz="1800" b="1" dirty="0">
                <a:solidFill>
                  <a:srgbClr val="F2F2F2"/>
                </a:solidFill>
              </a:rPr>
              <a:t>—are experiencing the most rapid rent and/or home value increases</a:t>
            </a:r>
            <a:r>
              <a:rPr lang="en-US" sz="1800" dirty="0">
                <a:solidFill>
                  <a:srgbClr val="F2F2F2"/>
                </a:solidFill>
              </a:rPr>
              <a:t>, leaving current residents at risk of displacement</a:t>
            </a:r>
            <a:endParaRPr sz="1800">
              <a:solidFill>
                <a:srgbClr val="F2F2F2"/>
              </a:solidFill>
            </a:endParaRPr>
          </a:p>
          <a:p>
            <a:pPr marL="457200" lvl="0" indent="0" algn="l" rtl="0">
              <a:lnSpc>
                <a:spcPct val="115000"/>
              </a:lnSpc>
              <a:spcBef>
                <a:spcPts val="0"/>
              </a:spcBef>
              <a:spcAft>
                <a:spcPts val="0"/>
              </a:spcAft>
              <a:buClr>
                <a:schemeClr val="dk1"/>
              </a:buClr>
              <a:buSzPts val="1600"/>
              <a:buFont typeface="Arial"/>
              <a:buNone/>
            </a:pPr>
            <a:endParaRPr sz="1800" b="1">
              <a:solidFill>
                <a:srgbClr val="F2F2F2"/>
              </a:solidFill>
            </a:endParaRPr>
          </a:p>
          <a:p>
            <a:pPr marL="457200" lvl="0" indent="-342900" algn="l" rtl="0">
              <a:lnSpc>
                <a:spcPct val="115000"/>
              </a:lnSpc>
              <a:spcBef>
                <a:spcPts val="0"/>
              </a:spcBef>
              <a:spcAft>
                <a:spcPts val="0"/>
              </a:spcAft>
              <a:buClr>
                <a:srgbClr val="F2F2F2"/>
              </a:buClr>
              <a:buSzPts val="1800"/>
              <a:buChar char="●"/>
            </a:pPr>
            <a:r>
              <a:rPr lang="en-US" sz="1800" b="1" dirty="0">
                <a:solidFill>
                  <a:srgbClr val="F2F2F2"/>
                </a:solidFill>
              </a:rPr>
              <a:t>Demand </a:t>
            </a:r>
            <a:r>
              <a:rPr lang="en-US" sz="1800" dirty="0">
                <a:solidFill>
                  <a:srgbClr val="F2F2F2"/>
                </a:solidFill>
              </a:rPr>
              <a:t>for quality affordable and workforce housing is </a:t>
            </a:r>
            <a:r>
              <a:rPr lang="en-US" sz="1800" b="1" dirty="0">
                <a:solidFill>
                  <a:srgbClr val="F2F2F2"/>
                </a:solidFill>
              </a:rPr>
              <a:t>growing far more quickly than the current system produces it</a:t>
            </a:r>
            <a:endParaRPr sz="1800" b="1">
              <a:solidFill>
                <a:srgbClr val="F2F2F2"/>
              </a:solidFill>
            </a:endParaRPr>
          </a:p>
          <a:p>
            <a:pPr marL="0" lvl="0" indent="0" algn="l" rtl="0">
              <a:lnSpc>
                <a:spcPct val="115000"/>
              </a:lnSpc>
              <a:spcBef>
                <a:spcPts val="0"/>
              </a:spcBef>
              <a:spcAft>
                <a:spcPts val="0"/>
              </a:spcAft>
              <a:buClr>
                <a:schemeClr val="dk1"/>
              </a:buClr>
              <a:buSzPts val="1600"/>
              <a:buFont typeface="Arial"/>
              <a:buNone/>
            </a:pPr>
            <a:endParaRPr sz="1800" b="1">
              <a:solidFill>
                <a:srgbClr val="F2F2F2"/>
              </a:solidFill>
            </a:endParaRPr>
          </a:p>
          <a:p>
            <a:pPr marL="457200" indent="-342900">
              <a:lnSpc>
                <a:spcPct val="115000"/>
              </a:lnSpc>
              <a:buClr>
                <a:srgbClr val="F2F2F2"/>
              </a:buClr>
              <a:buSzPts val="1800"/>
              <a:buChar char="●"/>
            </a:pPr>
            <a:r>
              <a:rPr lang="en-US" sz="1800" dirty="0">
                <a:solidFill>
                  <a:srgbClr val="F2F2F2"/>
                </a:solidFill>
              </a:rPr>
              <a:t>There is a need</a:t>
            </a:r>
            <a:r>
              <a:rPr lang="en-US" sz="1800" b="1" dirty="0">
                <a:solidFill>
                  <a:srgbClr val="F2F2F2"/>
                </a:solidFill>
              </a:rPr>
              <a:t> for dedicated</a:t>
            </a:r>
            <a:r>
              <a:rPr lang="en-US" sz="1800" dirty="0">
                <a:solidFill>
                  <a:srgbClr val="F2F2F2"/>
                </a:solidFill>
              </a:rPr>
              <a:t> affordable housing in </a:t>
            </a:r>
            <a:r>
              <a:rPr lang="en-US" sz="1800" b="1" dirty="0">
                <a:solidFill>
                  <a:srgbClr val="F2F2F2"/>
                </a:solidFill>
              </a:rPr>
              <a:t>areas that support access to amenities </a:t>
            </a:r>
            <a:r>
              <a:rPr lang="en-US" sz="1800" dirty="0">
                <a:solidFill>
                  <a:srgbClr val="F2F2F2"/>
                </a:solidFill>
              </a:rPr>
              <a:t>(jobs, transit, education, services)</a:t>
            </a:r>
            <a:r>
              <a:rPr lang="en-US" sz="1800" b="1" dirty="0">
                <a:solidFill>
                  <a:srgbClr val="F2F2F2"/>
                </a:solidFill>
              </a:rPr>
              <a:t> </a:t>
            </a:r>
          </a:p>
          <a:p>
            <a:pPr marL="457200" lvl="0" indent="-342900" algn="l" rtl="0">
              <a:lnSpc>
                <a:spcPct val="115000"/>
              </a:lnSpc>
              <a:spcBef>
                <a:spcPts val="0"/>
              </a:spcBef>
              <a:spcAft>
                <a:spcPts val="0"/>
              </a:spcAft>
              <a:buClr>
                <a:srgbClr val="F2F2F2"/>
              </a:buClr>
              <a:buSzPts val="1800"/>
              <a:buChar char="●"/>
            </a:pPr>
            <a:endParaRPr lang="en-US" sz="1800" b="1">
              <a:solidFill>
                <a:srgbClr val="F2F2F2"/>
              </a:solidFill>
            </a:endParaRPr>
          </a:p>
          <a:p>
            <a:pPr marL="457200" indent="-342900">
              <a:lnSpc>
                <a:spcPct val="115000"/>
              </a:lnSpc>
              <a:buClr>
                <a:srgbClr val="F2F2F2"/>
              </a:buClr>
              <a:buSzPts val="1800"/>
              <a:buChar char="●"/>
            </a:pPr>
            <a:r>
              <a:rPr lang="en-US" sz="2000" dirty="0">
                <a:solidFill>
                  <a:schemeClr val="bg1"/>
                </a:solidFill>
              </a:rPr>
              <a:t>Thousands of units will </a:t>
            </a:r>
            <a:r>
              <a:rPr lang="en-US" sz="2000" b="1" dirty="0">
                <a:solidFill>
                  <a:schemeClr val="bg1"/>
                </a:solidFill>
              </a:rPr>
              <a:t>lose affordability restrictions </a:t>
            </a:r>
            <a:r>
              <a:rPr lang="en-US" sz="2000" dirty="0">
                <a:solidFill>
                  <a:schemeClr val="bg1"/>
                </a:solidFill>
              </a:rPr>
              <a:t>without preservation action</a:t>
            </a:r>
            <a:endParaRPr sz="1600" b="1" dirty="0">
              <a:solidFill>
                <a:schemeClr val="bg1"/>
              </a:solidFill>
            </a:endParaRPr>
          </a:p>
        </p:txBody>
      </p:sp>
      <p:sp>
        <p:nvSpPr>
          <p:cNvPr id="500" name="Google Shape;500;g13fa126f1fc_0_39"/>
          <p:cNvSpPr txBox="1"/>
          <p:nvPr/>
        </p:nvSpPr>
        <p:spPr>
          <a:xfrm>
            <a:off x="41850" y="492109"/>
            <a:ext cx="46545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Font typeface="Arial"/>
              <a:buNone/>
            </a:pPr>
            <a:r>
              <a:rPr lang="en-US" sz="2600" b="1">
                <a:solidFill>
                  <a:schemeClr val="lt1"/>
                </a:solidFill>
                <a:latin typeface="Raleway"/>
                <a:ea typeface="Raleway"/>
                <a:cs typeface="Raleway"/>
                <a:sym typeface="Raleway"/>
              </a:rPr>
              <a:t>Housing Challenges</a:t>
            </a:r>
            <a:endParaRPr sz="2600" b="1">
              <a:solidFill>
                <a:schemeClr val="lt1"/>
              </a:solidFill>
              <a:latin typeface="Raleway"/>
              <a:ea typeface="Raleway"/>
              <a:cs typeface="Raleway"/>
              <a:sym typeface="Raleway"/>
            </a:endParaRPr>
          </a:p>
          <a:p>
            <a:pPr marL="0" lvl="0" indent="0" algn="l" rtl="0">
              <a:spcBef>
                <a:spcPts val="0"/>
              </a:spcBef>
              <a:spcAft>
                <a:spcPts val="0"/>
              </a:spcAft>
              <a:buNone/>
            </a:pPr>
            <a:endParaRPr sz="160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g13fa126f1fc_2_114"/>
          <p:cNvPicPr preferRelativeResize="0"/>
          <p:nvPr/>
        </p:nvPicPr>
        <p:blipFill rotWithShape="1">
          <a:blip r:embed="rId3">
            <a:alphaModFix/>
          </a:blip>
          <a:srcRect/>
          <a:stretch/>
        </p:blipFill>
        <p:spPr>
          <a:xfrm>
            <a:off x="-512896" y="-314446"/>
            <a:ext cx="9905004" cy="7428752"/>
          </a:xfrm>
          <a:prstGeom prst="rect">
            <a:avLst/>
          </a:prstGeom>
          <a:noFill/>
          <a:ln>
            <a:noFill/>
          </a:ln>
        </p:spPr>
      </p:pic>
      <p:sp>
        <p:nvSpPr>
          <p:cNvPr id="238" name="Google Shape;238;g13fa126f1fc_2_114"/>
          <p:cNvSpPr/>
          <p:nvPr/>
        </p:nvSpPr>
        <p:spPr>
          <a:xfrm>
            <a:off x="6096000" y="1"/>
            <a:ext cx="6108700" cy="6881110"/>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39" name="Google Shape;239;g13fa126f1fc_2_114"/>
          <p:cNvSpPr/>
          <p:nvPr/>
        </p:nvSpPr>
        <p:spPr>
          <a:xfrm>
            <a:off x="0" y="1"/>
            <a:ext cx="6108700" cy="6881110"/>
          </a:xfrm>
          <a:prstGeom prst="rect">
            <a:avLst/>
          </a:prstGeom>
          <a:solidFill>
            <a:srgbClr val="0070C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40" name="Google Shape;240;g13fa126f1fc_2_114"/>
          <p:cNvSpPr/>
          <p:nvPr/>
        </p:nvSpPr>
        <p:spPr>
          <a:xfrm>
            <a:off x="7170344" y="2035986"/>
            <a:ext cx="3960008" cy="18478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1" name="Google Shape;241;g13fa126f1fc_2_114"/>
          <p:cNvSpPr txBox="1"/>
          <p:nvPr/>
        </p:nvSpPr>
        <p:spPr>
          <a:xfrm>
            <a:off x="6519517" y="2250652"/>
            <a:ext cx="5261600" cy="2955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a:solidFill>
                  <a:srgbClr val="0070C0"/>
                </a:solidFill>
                <a:latin typeface="Bebas Neue"/>
                <a:ea typeface="Bebas Neue"/>
                <a:cs typeface="Bebas Neue"/>
                <a:sym typeface="Bebas Neue"/>
              </a:rPr>
              <a:t>$19/hr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70C0"/>
                </a:solidFill>
                <a:latin typeface="Arial"/>
                <a:ea typeface="Arial"/>
                <a:cs typeface="Arial"/>
                <a:sym typeface="Arial"/>
              </a:rPr>
              <a:t>housing wage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70C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70C0"/>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70C0"/>
                </a:solidFill>
                <a:latin typeface="Raleway"/>
                <a:ea typeface="Raleway"/>
                <a:cs typeface="Raleway"/>
                <a:sym typeface="Raleway"/>
              </a:rPr>
              <a:t>bare minimum </a:t>
            </a:r>
            <a:r>
              <a:rPr lang="en-US" sz="2000" b="0" i="0" u="none" strike="noStrike" cap="none">
                <a:solidFill>
                  <a:srgbClr val="0070C0"/>
                </a:solidFill>
                <a:latin typeface="Raleway"/>
                <a:ea typeface="Raleway"/>
                <a:cs typeface="Raleway"/>
                <a:sym typeface="Raleway"/>
              </a:rPr>
              <a:t>to afford a 2-bedroom unit of safe and decent quality plus utilities</a:t>
            </a:r>
            <a:endParaRPr sz="1400" b="0" i="0" u="none" strike="noStrike" cap="none">
              <a:solidFill>
                <a:srgbClr val="000000"/>
              </a:solidFill>
              <a:latin typeface="Arial"/>
              <a:ea typeface="Arial"/>
              <a:cs typeface="Arial"/>
              <a:sym typeface="Arial"/>
            </a:endParaRPr>
          </a:p>
        </p:txBody>
      </p:sp>
      <p:sp>
        <p:nvSpPr>
          <p:cNvPr id="242" name="Google Shape;242;g13fa126f1fc_2_114"/>
          <p:cNvSpPr/>
          <p:nvPr/>
        </p:nvSpPr>
        <p:spPr>
          <a:xfrm>
            <a:off x="1581147" y="2035986"/>
            <a:ext cx="2946401" cy="184785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3" name="Google Shape;243;g13fa126f1fc_2_114"/>
          <p:cNvSpPr txBox="1"/>
          <p:nvPr/>
        </p:nvSpPr>
        <p:spPr>
          <a:xfrm>
            <a:off x="501773" y="2250652"/>
            <a:ext cx="5105200" cy="2955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a:solidFill>
                  <a:schemeClr val="lt1"/>
                </a:solidFill>
                <a:latin typeface="Bebas Neue"/>
                <a:ea typeface="Bebas Neue"/>
                <a:cs typeface="Bebas Neue"/>
                <a:sym typeface="Bebas Neue"/>
              </a:rPr>
              <a:t>$987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per month</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Raleway"/>
                <a:ea typeface="Raleway"/>
                <a:cs typeface="Raleway"/>
                <a:sym typeface="Raleway"/>
              </a:rPr>
              <a:t>to rent a 2-bedroom unit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Raleway"/>
                <a:ea typeface="Raleway"/>
                <a:cs typeface="Raleway"/>
                <a:sym typeface="Raleway"/>
              </a:rPr>
              <a:t>of safe and decent quality, including utilities</a:t>
            </a:r>
            <a:endParaRPr sz="1400" b="0" i="0" u="none" strike="noStrike" cap="none">
              <a:solidFill>
                <a:srgbClr val="000000"/>
              </a:solidFill>
              <a:latin typeface="Arial"/>
              <a:ea typeface="Arial"/>
              <a:cs typeface="Arial"/>
              <a:sym typeface="Arial"/>
            </a:endParaRPr>
          </a:p>
        </p:txBody>
      </p:sp>
      <p:sp>
        <p:nvSpPr>
          <p:cNvPr id="244" name="Google Shape;244;g13fa126f1fc_2_114"/>
          <p:cNvSpPr/>
          <p:nvPr/>
        </p:nvSpPr>
        <p:spPr>
          <a:xfrm>
            <a:off x="522399" y="413330"/>
            <a:ext cx="5084525" cy="1212270"/>
          </a:xfrm>
          <a:custGeom>
            <a:avLst/>
            <a:gdLst/>
            <a:ahLst/>
            <a:cxnLst/>
            <a:rect l="l" t="t" r="r" b="b"/>
            <a:pathLst>
              <a:path w="3185946" h="1288423" extrusionOk="0">
                <a:moveTo>
                  <a:pt x="0" y="0"/>
                </a:moveTo>
                <a:lnTo>
                  <a:pt x="530991" y="0"/>
                </a:lnTo>
                <a:lnTo>
                  <a:pt x="530991" y="0"/>
                </a:lnTo>
                <a:lnTo>
                  <a:pt x="1327478" y="0"/>
                </a:lnTo>
                <a:lnTo>
                  <a:pt x="3185946" y="0"/>
                </a:lnTo>
                <a:lnTo>
                  <a:pt x="3185946" y="751580"/>
                </a:lnTo>
                <a:lnTo>
                  <a:pt x="3185946" y="751580"/>
                </a:lnTo>
                <a:lnTo>
                  <a:pt x="3185946" y="1073686"/>
                </a:lnTo>
                <a:lnTo>
                  <a:pt x="3185946" y="1288423"/>
                </a:lnTo>
                <a:lnTo>
                  <a:pt x="1327478" y="1288423"/>
                </a:lnTo>
                <a:lnTo>
                  <a:pt x="530991" y="1288423"/>
                </a:lnTo>
                <a:lnTo>
                  <a:pt x="0" y="1288423"/>
                </a:lnTo>
                <a:lnTo>
                  <a:pt x="0" y="1073686"/>
                </a:lnTo>
                <a:lnTo>
                  <a:pt x="0" y="751580"/>
                </a:lnTo>
                <a:lnTo>
                  <a:pt x="0" y="751580"/>
                </a:lnTo>
                <a:lnTo>
                  <a:pt x="0" y="0"/>
                </a:lnTo>
                <a:close/>
              </a:path>
            </a:pathLst>
          </a:custGeom>
          <a:solidFill>
            <a:schemeClr val="lt1"/>
          </a:solidFill>
          <a:ln w="38100" cap="flat" cmpd="sng">
            <a:solidFill>
              <a:srgbClr val="395E89"/>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6350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3B70"/>
                </a:solidFill>
                <a:latin typeface="Raleway"/>
                <a:ea typeface="Raleway"/>
                <a:cs typeface="Raleway"/>
                <a:sym typeface="Raleway"/>
              </a:rPr>
              <a:t>Understanding affordability is a critical starting point for the conversation.</a:t>
            </a:r>
            <a:endParaRPr sz="1400" b="0" i="0" u="none" strike="noStrike" cap="none">
              <a:solidFill>
                <a:srgbClr val="000000"/>
              </a:solidFill>
              <a:latin typeface="Arial"/>
              <a:ea typeface="Arial"/>
              <a:cs typeface="Arial"/>
              <a:sym typeface="Arial"/>
            </a:endParaRPr>
          </a:p>
        </p:txBody>
      </p:sp>
      <p:sp>
        <p:nvSpPr>
          <p:cNvPr id="245" name="Google Shape;245;g13fa126f1fc_2_114"/>
          <p:cNvSpPr txBox="1"/>
          <p:nvPr/>
        </p:nvSpPr>
        <p:spPr>
          <a:xfrm>
            <a:off x="2705100" y="6500647"/>
            <a:ext cx="3390901"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Arial"/>
                <a:ea typeface="Arial"/>
                <a:cs typeface="Arial"/>
                <a:sym typeface="Arial"/>
              </a:rPr>
              <a:t>Based on FY21 HUD Fair Market Rent for Omaha-Council Bluffs, NE-IA HUD Metro</a:t>
            </a:r>
            <a:endParaRPr sz="800" b="0" i="0" u="none" strike="noStrike" cap="none">
              <a:solidFill>
                <a:schemeClr val="lt1"/>
              </a:solidFill>
              <a:latin typeface="Arial"/>
              <a:ea typeface="Arial"/>
              <a:cs typeface="Arial"/>
              <a:sym typeface="Arial"/>
            </a:endParaRPr>
          </a:p>
        </p:txBody>
      </p:sp>
      <p:sp>
        <p:nvSpPr>
          <p:cNvPr id="246" name="Google Shape;246;g13fa126f1fc_2_114"/>
          <p:cNvSpPr txBox="1"/>
          <p:nvPr/>
        </p:nvSpPr>
        <p:spPr>
          <a:xfrm>
            <a:off x="7250552" y="6505456"/>
            <a:ext cx="4852548"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338DCD"/>
                </a:solidFill>
                <a:latin typeface="Arial"/>
                <a:ea typeface="Arial"/>
                <a:cs typeface="Arial"/>
                <a:sym typeface="Arial"/>
              </a:rPr>
              <a:t>Calculated based on a $930 FMR (gross rent), assuming 30% of income toward rent and utilities, full-time employment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S Template V1">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d63f3d7-850d-405d-8ba7-ed1155048e5d" xsi:nil="true"/>
    <lcf76f155ced4ddcb4097134ff3c332f xmlns="ca2f6f96-ede5-4ad6-9b4e-93f324ef3ce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65430193AED8E49A692F5ED70E5BF35" ma:contentTypeVersion="34" ma:contentTypeDescription="Create a new document." ma:contentTypeScope="" ma:versionID="19080416a9597cfec4cc66452fac275e">
  <xsd:schema xmlns:xsd="http://www.w3.org/2001/XMLSchema" xmlns:xs="http://www.w3.org/2001/XMLSchema" xmlns:p="http://schemas.microsoft.com/office/2006/metadata/properties" xmlns:ns2="d6ad562d-d698-4d62-bf54-69f81d435fb7" xmlns:ns3="ca2f6f96-ede5-4ad6-9b4e-93f324ef3ce0" xmlns:ns4="6583c0b3-d02b-4e5f-bf7f-896fe8b32894" xmlns:ns5="2d63f3d7-850d-405d-8ba7-ed1155048e5d" targetNamespace="http://schemas.microsoft.com/office/2006/metadata/properties" ma:root="true" ma:fieldsID="c034b29e01c565c9e729aec20e7a8d13" ns2:_="" ns3:_="" ns4:_="" ns5:_="">
    <xsd:import namespace="d6ad562d-d698-4d62-bf54-69f81d435fb7"/>
    <xsd:import namespace="ca2f6f96-ede5-4ad6-9b4e-93f324ef3ce0"/>
    <xsd:import namespace="6583c0b3-d02b-4e5f-bf7f-896fe8b32894"/>
    <xsd:import namespace="2d63f3d7-850d-405d-8ba7-ed1155048e5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MediaLengthInSeconds" minOccurs="0"/>
                <xsd:element ref="ns4:SharedWithUsers" minOccurs="0"/>
                <xsd:element ref="ns4:SharedWithDetails" minOccurs="0"/>
                <xsd:element ref="ns3:lcf76f155ced4ddcb4097134ff3c332f" minOccurs="0"/>
                <xsd:element ref="ns5: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ad562d-d698-4d62-bf54-69f81d435f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a2f6f96-ede5-4ad6-9b4e-93f324ef3ce0" elementFormDefault="qualified">
    <xsd:import namespace="http://schemas.microsoft.com/office/2006/documentManagement/types"/>
    <xsd:import namespace="http://schemas.microsoft.com/office/infopath/2007/PartnerControls"/>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d80088-931b-4859-8bcb-52e2235b367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583c0b3-d02b-4e5f-bf7f-896fe8b3289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d63f3d7-850d-405d-8ba7-ed1155048e5d"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141b9a4b-5d9b-4164-89c4-05ea15f0a350}" ma:internalName="TaxCatchAll" ma:showField="CatchAllData" ma:web="2d63f3d7-850d-405d-8ba7-ed1155048e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64D3B6-7361-4A58-99BD-C472A26BBC01}">
  <ds:schemaRefs>
    <ds:schemaRef ds:uri="http://schemas.microsoft.com/sharepoint/v3/contenttype/forms"/>
  </ds:schemaRefs>
</ds:datastoreItem>
</file>

<file path=customXml/itemProps2.xml><?xml version="1.0" encoding="utf-8"?>
<ds:datastoreItem xmlns:ds="http://schemas.openxmlformats.org/officeDocument/2006/customXml" ds:itemID="{FADD1599-4118-4DCE-AB65-DB569C903BF5}">
  <ds:schemaRefs>
    <ds:schemaRef ds:uri="2d63f3d7-850d-405d-8ba7-ed1155048e5d"/>
    <ds:schemaRef ds:uri="ca2f6f96-ede5-4ad6-9b4e-93f324ef3ce0"/>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A538DA5-64FC-43A2-9A7C-0B42D132A9DF}">
  <ds:schemaRefs>
    <ds:schemaRef ds:uri="2d63f3d7-850d-405d-8ba7-ed1155048e5d"/>
    <ds:schemaRef ds:uri="6583c0b3-d02b-4e5f-bf7f-896fe8b32894"/>
    <ds:schemaRef ds:uri="ca2f6f96-ede5-4ad6-9b4e-93f324ef3ce0"/>
    <ds:schemaRef ds:uri="d6ad562d-d698-4d62-bf54-69f81d435f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26</Slides>
  <Notes>26</Notes>
  <HiddenSlides>4</HiddenSlides>
  <ScaleCrop>false</ScaleCrop>
  <HeadingPairs>
    <vt:vector size="4" baseType="variant">
      <vt:variant>
        <vt:lpstr>Theme</vt:lpstr>
      </vt:variant>
      <vt:variant>
        <vt:i4>4</vt:i4>
      </vt:variant>
      <vt:variant>
        <vt:lpstr>Slide Titles</vt:lpstr>
      </vt:variant>
      <vt:variant>
        <vt:i4>26</vt:i4>
      </vt:variant>
    </vt:vector>
  </HeadingPairs>
  <TitlesOfParts>
    <vt:vector size="30" baseType="lpstr">
      <vt:lpstr>Office Theme</vt:lpstr>
      <vt:lpstr>DS Template V1</vt:lpstr>
      <vt:lpstr>Office Theme</vt:lpstr>
      <vt:lpstr>1_Office Theme</vt:lpstr>
      <vt:lpstr>  </vt:lpstr>
      <vt:lpstr>  </vt:lpstr>
      <vt:lpstr>            PHYSICAL HEALTH IMPACTS</vt:lpstr>
      <vt:lpstr>            LOCAL NUMBERS</vt:lpstr>
      <vt:lpstr>DECREASED HEALTH RISKS  &amp; ECONOMIC BENEFITS</vt:lpstr>
      <vt:lpstr>PowerPoint Presentation</vt:lpstr>
      <vt:lpstr>Our charge… to identify housing initiatives for philanthropy to support equitable growth in the community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Development &amp; Preservation Fund</vt:lpstr>
      <vt:lpstr>Front Porch Priorities</vt:lpstr>
      <vt:lpstr> </vt:lpstr>
      <vt:lpstr>Ecosystem Mapping</vt:lpstr>
      <vt:lpstr>  </vt:lpstr>
      <vt:lpstr> </vt:lpstr>
      <vt:lpstr>ACCESS GUIDES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Enoch Pugh</dc:creator>
  <cp:revision>308</cp:revision>
  <dcterms:created xsi:type="dcterms:W3CDTF">2021-09-13T15:42:46Z</dcterms:created>
  <dcterms:modified xsi:type="dcterms:W3CDTF">2022-10-17T20:12:59Z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0x010100665430193AED8E49A692F5ED70E5BF35</vt:lpwstr>
  </property>
  <property fmtid="{D5CDD505-2E9C-101B-9397-08002B2CF9AE}" pid="3" name="MediaServiceImageTags">
    <vt:lpwstr/>
  </property>
</Properties>
</file>