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256" r:id="rId2"/>
    <p:sldId id="257" r:id="rId3"/>
    <p:sldId id="261" r:id="rId4"/>
    <p:sldId id="264" r:id="rId5"/>
    <p:sldId id="265" r:id="rId6"/>
    <p:sldId id="262" r:id="rId7"/>
    <p:sldId id="268" r:id="rId8"/>
    <p:sldId id="267" r:id="rId9"/>
    <p:sldId id="263" r:id="rId10"/>
    <p:sldId id="269" r:id="rId11"/>
    <p:sldId id="270" r:id="rId12"/>
    <p:sldId id="266" r:id="rId13"/>
    <p:sldId id="271" r:id="rId14"/>
    <p:sldId id="259" r:id="rId1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793A"/>
    <a:srgbClr val="9EB3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03" autoAdjust="0"/>
    <p:restoredTop sz="80494" autoAdjust="0"/>
  </p:normalViewPr>
  <p:slideViewPr>
    <p:cSldViewPr snapToGrid="0" snapToObjects="1">
      <p:cViewPr varScale="1">
        <p:scale>
          <a:sx n="55" d="100"/>
          <a:sy n="55" d="100"/>
        </p:scale>
        <p:origin x="1310"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solidFill>
                  <a:schemeClr val="bg2">
                    <a:lumMod val="10000"/>
                  </a:schemeClr>
                </a:solidFill>
              </a:rPr>
              <a:t>Head CTs Presenting with Stroke Like Symptoms Interpreted within 45 Minutes of Arrival</a:t>
            </a:r>
            <a:r>
              <a:rPr lang="en-US" b="1" baseline="0">
                <a:solidFill>
                  <a:schemeClr val="bg2">
                    <a:lumMod val="10000"/>
                  </a:schemeClr>
                </a:solidFill>
              </a:rPr>
              <a:t>  </a:t>
            </a:r>
          </a:p>
          <a:p>
            <a:pPr>
              <a:defRPr/>
            </a:pPr>
            <a:r>
              <a:rPr lang="en-US" b="1">
                <a:solidFill>
                  <a:schemeClr val="bg2">
                    <a:lumMod val="10000"/>
                  </a:schemeClr>
                </a:solidFill>
              </a:rPr>
              <a:t>Staffed Hours</a:t>
            </a:r>
          </a:p>
        </c:rich>
      </c:tx>
      <c:layout>
        <c:manualLayout>
          <c:xMode val="edge"/>
          <c:yMode val="edge"/>
          <c:x val="0.14380358479906796"/>
          <c:y val="1.038421599169262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4661536257504373E-2"/>
          <c:y val="0.11200349956255468"/>
          <c:w val="0.9452008776028048"/>
          <c:h val="0.66616476166285654"/>
        </c:manualLayout>
      </c:layout>
      <c:lineChart>
        <c:grouping val="standard"/>
        <c:varyColors val="0"/>
        <c:ser>
          <c:idx val="0"/>
          <c:order val="0"/>
          <c:spPr>
            <a:ln w="28575" cap="rnd">
              <a:solidFill>
                <a:schemeClr val="accent6">
                  <a:lumMod val="75000"/>
                </a:schemeClr>
              </a:solidFill>
              <a:round/>
            </a:ln>
            <a:effectLst/>
          </c:spPr>
          <c:marker>
            <c:symbol val="none"/>
          </c:marker>
          <c:dLbls>
            <c:dLbl>
              <c:idx val="0"/>
              <c:layout>
                <c:manualLayout>
                  <c:x val="-2.528720425331735E-2"/>
                  <c:y val="-6.7725848785030907E-2"/>
                </c:manualLayout>
              </c:layout>
              <c:tx>
                <c:rich>
                  <a:bodyPr/>
                  <a:lstStyle/>
                  <a:p>
                    <a:fld id="{88EB679F-9A63-4F92-BC78-6E3D9BF28D58}" type="VALUE">
                      <a:rPr lang="en-US" sz="1100"/>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40B6-417E-A074-C369311966A2}"/>
                </c:ext>
              </c:extLst>
            </c:dLbl>
            <c:dLbl>
              <c:idx val="1"/>
              <c:layout>
                <c:manualLayout>
                  <c:x val="-1.8697116168050012E-3"/>
                  <c:y val="-5.2672085344170685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0B6-417E-A074-C369311966A2}"/>
                </c:ext>
              </c:extLst>
            </c:dLbl>
            <c:dLbl>
              <c:idx val="2"/>
              <c:layout>
                <c:manualLayout>
                  <c:x val="-1.6505644514625214E-2"/>
                  <c:y val="-5.2672085344170685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0B6-417E-A074-C369311966A2}"/>
                </c:ext>
              </c:extLst>
            </c:dLbl>
            <c:dLbl>
              <c:idx val="3"/>
              <c:layout>
                <c:manualLayout>
                  <c:x val="-2.4877398132178406E-2"/>
                  <c:y val="-6.5575311150622304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0B6-417E-A074-C369311966A2}"/>
                </c:ext>
              </c:extLst>
            </c:dLbl>
            <c:dLbl>
              <c:idx val="4"/>
              <c:layout>
                <c:manualLayout>
                  <c:x val="-2.8214390832881388E-2"/>
                  <c:y val="-3.3317246634493272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0B6-417E-A074-C369311966A2}"/>
                </c:ext>
              </c:extLst>
            </c:dLbl>
            <c:dLbl>
              <c:idx val="5"/>
              <c:layout>
                <c:manualLayout>
                  <c:x val="-1.943283109418931E-2"/>
                  <c:y val="-3.1166709000084628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0B6-417E-A074-C369311966A2}"/>
                </c:ext>
              </c:extLst>
            </c:dLbl>
            <c:dLbl>
              <c:idx val="6"/>
              <c:layout>
                <c:manualLayout>
                  <c:x val="-2.5287204253317399E-2"/>
                  <c:y val="2.4747269494538909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0B6-417E-A074-C369311966A2}"/>
                </c:ext>
              </c:extLst>
            </c:dLbl>
            <c:dLbl>
              <c:idx val="7"/>
              <c:layout>
                <c:manualLayout>
                  <c:x val="-3.3333049065870763E-3"/>
                  <c:y val="-4.6220472440944883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0B6-417E-A074-C369311966A2}"/>
                </c:ext>
              </c:extLst>
            </c:dLbl>
            <c:dLbl>
              <c:idx val="8"/>
              <c:layout>
                <c:manualLayout>
                  <c:x val="-1.2114864645279151E-2"/>
                  <c:y val="3.3349420032173401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0B6-417E-A074-C369311966A2}"/>
                </c:ext>
              </c:extLst>
            </c:dLbl>
            <c:dLbl>
              <c:idx val="9"/>
              <c:layout>
                <c:manualLayout>
                  <c:x val="-3.6995950571573517E-2"/>
                  <c:y val="-4.8371010075353486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0B6-417E-A074-C369311966A2}"/>
                </c:ext>
              </c:extLst>
            </c:dLbl>
            <c:dLbl>
              <c:idx val="10"/>
              <c:layout>
                <c:manualLayout>
                  <c:x val="-1.3578457935061173E-2"/>
                  <c:y val="-5.482262297857933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0B6-417E-A074-C369311966A2}"/>
                </c:ext>
              </c:extLst>
            </c:dLbl>
            <c:dLbl>
              <c:idx val="11"/>
              <c:layout>
                <c:manualLayout>
                  <c:x val="3.256783178679193E-4"/>
                  <c:y val="8.6183219033105565E-3"/>
                </c:manualLayout>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3.8865662188378509E-2"/>
                      <c:h val="4.0828041656083315E-2"/>
                    </c:manualLayout>
                  </c15:layout>
                </c:ext>
                <c:ext xmlns:c16="http://schemas.microsoft.com/office/drawing/2014/chart" uri="{C3380CC4-5D6E-409C-BE32-E72D297353CC}">
                  <c16:uniqueId val="{0000000B-40B6-417E-A074-C369311966A2}"/>
                </c:ext>
              </c:extLst>
            </c:dLbl>
            <c:dLbl>
              <c:idx val="12"/>
              <c:layout>
                <c:manualLayout>
                  <c:x val="-2.4233417084674396E-2"/>
                  <c:y val="-4.6220472440944883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0B6-417E-A074-C369311966A2}"/>
                </c:ext>
              </c:extLst>
            </c:dLbl>
            <c:dLbl>
              <c:idx val="13"/>
              <c:layout>
                <c:manualLayout>
                  <c:x val="-1.2114864645279151E-2"/>
                  <c:y val="-5.2672085344170685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0B6-417E-A074-C369311966A2}"/>
                </c:ext>
              </c:extLst>
            </c:dLbl>
            <c:dLbl>
              <c:idx val="14"/>
              <c:layout>
                <c:manualLayout>
                  <c:x val="-1.9432831094189366E-2"/>
                  <c:y val="-6.5575311150622387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0B6-417E-A074-C369311966A2}"/>
                </c:ext>
              </c:extLst>
            </c:dLbl>
            <c:dLbl>
              <c:idx val="15"/>
              <c:layout>
                <c:manualLayout>
                  <c:x val="-1.2114864645279258E-2"/>
                  <c:y val="5.9155871645076623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0B6-417E-A074-C369311966A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Sheet1!$A$1:$P$1</c:f>
              <c:strCache>
                <c:ptCount val="16"/>
                <c:pt idx="0">
                  <c:v>1st Qrt</c:v>
                </c:pt>
                <c:pt idx="1">
                  <c:v>2nd Qrt</c:v>
                </c:pt>
                <c:pt idx="2">
                  <c:v>3rd Qrt</c:v>
                </c:pt>
                <c:pt idx="3">
                  <c:v>4th Qrt</c:v>
                </c:pt>
                <c:pt idx="4">
                  <c:v>1st Qrt</c:v>
                </c:pt>
                <c:pt idx="5">
                  <c:v>2nd Qrt</c:v>
                </c:pt>
                <c:pt idx="6">
                  <c:v>3rd Qrt</c:v>
                </c:pt>
                <c:pt idx="7">
                  <c:v>4th Qrt</c:v>
                </c:pt>
                <c:pt idx="8">
                  <c:v>1st Qrt</c:v>
                </c:pt>
                <c:pt idx="9">
                  <c:v>2nd Qrt</c:v>
                </c:pt>
                <c:pt idx="10">
                  <c:v>3rd Qrt</c:v>
                </c:pt>
                <c:pt idx="11">
                  <c:v>4th Qrt</c:v>
                </c:pt>
                <c:pt idx="12">
                  <c:v>1st Qrt</c:v>
                </c:pt>
                <c:pt idx="13">
                  <c:v>2nd Qrt</c:v>
                </c:pt>
                <c:pt idx="14">
                  <c:v>3rd Qrt</c:v>
                </c:pt>
                <c:pt idx="15">
                  <c:v>4th Qrt</c:v>
                </c:pt>
              </c:strCache>
            </c:strRef>
          </c:cat>
          <c:val>
            <c:numRef>
              <c:f>Sheet1!$A$2:$P$2</c:f>
              <c:numCache>
                <c:formatCode>0%</c:formatCode>
                <c:ptCount val="16"/>
                <c:pt idx="0">
                  <c:v>0.5714285714285714</c:v>
                </c:pt>
                <c:pt idx="1">
                  <c:v>0.5</c:v>
                </c:pt>
                <c:pt idx="2">
                  <c:v>0.25</c:v>
                </c:pt>
                <c:pt idx="3">
                  <c:v>0</c:v>
                </c:pt>
                <c:pt idx="4">
                  <c:v>0.81818181818181823</c:v>
                </c:pt>
                <c:pt idx="5">
                  <c:v>0.75</c:v>
                </c:pt>
                <c:pt idx="6">
                  <c:v>0.375</c:v>
                </c:pt>
                <c:pt idx="7">
                  <c:v>0.77777777777777779</c:v>
                </c:pt>
                <c:pt idx="8">
                  <c:v>0.4</c:v>
                </c:pt>
                <c:pt idx="9">
                  <c:v>0.64</c:v>
                </c:pt>
                <c:pt idx="10">
                  <c:v>0.86</c:v>
                </c:pt>
                <c:pt idx="11">
                  <c:v>0.33</c:v>
                </c:pt>
                <c:pt idx="12">
                  <c:v>1</c:v>
                </c:pt>
                <c:pt idx="13">
                  <c:v>0.75</c:v>
                </c:pt>
                <c:pt idx="14">
                  <c:v>0.56999999999999995</c:v>
                </c:pt>
                <c:pt idx="15">
                  <c:v>0.6</c:v>
                </c:pt>
              </c:numCache>
            </c:numRef>
          </c:val>
          <c:smooth val="0"/>
          <c:extLst>
            <c:ext xmlns:c16="http://schemas.microsoft.com/office/drawing/2014/chart" uri="{C3380CC4-5D6E-409C-BE32-E72D297353CC}">
              <c16:uniqueId val="{00000010-40B6-417E-A074-C369311966A2}"/>
            </c:ext>
          </c:extLst>
        </c:ser>
        <c:dLbls>
          <c:dLblPos val="t"/>
          <c:showLegendKey val="0"/>
          <c:showVal val="1"/>
          <c:showCatName val="0"/>
          <c:showSerName val="0"/>
          <c:showPercent val="0"/>
          <c:showBubbleSize val="0"/>
        </c:dLbls>
        <c:smooth val="0"/>
        <c:axId val="1011645119"/>
        <c:axId val="501754863"/>
      </c:lineChart>
      <c:catAx>
        <c:axId val="1011645119"/>
        <c:scaling>
          <c:orientation val="minMax"/>
        </c:scaling>
        <c:delete val="1"/>
        <c:axPos val="b"/>
        <c:numFmt formatCode="@" sourceLinked="0"/>
        <c:majorTickMark val="none"/>
        <c:minorTickMark val="none"/>
        <c:tickLblPos val="nextTo"/>
        <c:crossAx val="501754863"/>
        <c:crosses val="autoZero"/>
        <c:auto val="1"/>
        <c:lblAlgn val="ctr"/>
        <c:lblOffset val="100"/>
        <c:tickLblSkip val="1"/>
        <c:noMultiLvlLbl val="0"/>
      </c:catAx>
      <c:valAx>
        <c:axId val="501754863"/>
        <c:scaling>
          <c:orientation val="minMax"/>
        </c:scaling>
        <c:delete val="1"/>
        <c:axPos val="l"/>
        <c:numFmt formatCode="0%" sourceLinked="1"/>
        <c:majorTickMark val="none"/>
        <c:minorTickMark val="none"/>
        <c:tickLblPos val="nextTo"/>
        <c:crossAx val="101164511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0" i="0" u="none" strike="noStrike" kern="1200" spc="0" baseline="0">
                <a:solidFill>
                  <a:schemeClr val="tx1">
                    <a:lumMod val="65000"/>
                    <a:lumOff val="35000"/>
                  </a:schemeClr>
                </a:solidFill>
                <a:latin typeface="+mn-lt"/>
                <a:ea typeface="+mn-ea"/>
                <a:cs typeface="+mn-cs"/>
              </a:defRPr>
            </a:pPr>
            <a:r>
              <a:rPr lang="en-US" sz="1300" b="1" dirty="0">
                <a:solidFill>
                  <a:schemeClr val="bg2">
                    <a:lumMod val="10000"/>
                  </a:schemeClr>
                </a:solidFill>
              </a:rPr>
              <a:t>Head CTs for Patients Presenting with Stroke Like</a:t>
            </a:r>
            <a:r>
              <a:rPr lang="en-US" sz="1300" b="1" baseline="0" dirty="0">
                <a:solidFill>
                  <a:schemeClr val="bg2">
                    <a:lumMod val="10000"/>
                  </a:schemeClr>
                </a:solidFill>
              </a:rPr>
              <a:t> Symptoms Interpreted within 45 Minutes of Arrival </a:t>
            </a:r>
          </a:p>
          <a:p>
            <a:pPr>
              <a:defRPr sz="1300"/>
            </a:pPr>
            <a:r>
              <a:rPr lang="en-US" sz="1300" b="1" baseline="0" dirty="0">
                <a:solidFill>
                  <a:schemeClr val="bg2">
                    <a:lumMod val="10000"/>
                  </a:schemeClr>
                </a:solidFill>
              </a:rPr>
              <a:t>On Call</a:t>
            </a:r>
            <a:r>
              <a:rPr lang="en-US" sz="1300" b="1" dirty="0">
                <a:solidFill>
                  <a:schemeClr val="bg2">
                    <a:lumMod val="10000"/>
                  </a:schemeClr>
                </a:solidFill>
              </a:rPr>
              <a:t> </a:t>
            </a:r>
            <a:r>
              <a:rPr lang="en-US" sz="1300" b="1" baseline="0" dirty="0">
                <a:solidFill>
                  <a:schemeClr val="bg2">
                    <a:lumMod val="10000"/>
                  </a:schemeClr>
                </a:solidFill>
              </a:rPr>
              <a:t> </a:t>
            </a:r>
            <a:endParaRPr lang="en-US" sz="1300" b="1" dirty="0">
              <a:solidFill>
                <a:schemeClr val="bg2">
                  <a:lumMod val="10000"/>
                </a:schemeClr>
              </a:solidFill>
            </a:endParaRPr>
          </a:p>
        </c:rich>
      </c:tx>
      <c:overlay val="0"/>
      <c:spPr>
        <a:noFill/>
        <a:ln>
          <a:noFill/>
        </a:ln>
        <a:effectLst/>
      </c:spPr>
      <c:txPr>
        <a:bodyPr rot="0" spcFirstLastPara="1" vertOverflow="ellipsis" vert="horz" wrap="square" anchor="ctr" anchorCtr="1"/>
        <a:lstStyle/>
        <a:p>
          <a:pPr>
            <a:defRPr sz="13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5057744428887182E-2"/>
          <c:y val="0.11878215223097113"/>
          <c:w val="0.94598949540567512"/>
          <c:h val="0.65808606294155425"/>
        </c:manualLayout>
      </c:layout>
      <c:lineChart>
        <c:grouping val="stacked"/>
        <c:varyColors val="0"/>
        <c:ser>
          <c:idx val="0"/>
          <c:order val="0"/>
          <c:spPr>
            <a:ln w="28575" cap="rnd">
              <a:solidFill>
                <a:schemeClr val="accent6">
                  <a:lumMod val="75000"/>
                </a:schemeClr>
              </a:solidFill>
              <a:round/>
            </a:ln>
            <a:effectLst/>
          </c:spPr>
          <c:marker>
            <c:symbol val="none"/>
          </c:marker>
          <c:dLbls>
            <c:dLbl>
              <c:idx val="1"/>
              <c:layout>
                <c:manualLayout>
                  <c:x val="-1.2693841841198438E-2"/>
                  <c:y val="-9.88889394606022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83B-4A09-9EC3-D3C1BA0E037F}"/>
                </c:ext>
              </c:extLst>
            </c:dLbl>
            <c:dLbl>
              <c:idx val="2"/>
              <c:layout>
                <c:manualLayout>
                  <c:x val="1.2702983555626976E-2"/>
                  <c:y val="-1.2653042647127642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83B-4A09-9EC3-D3C1BA0E037F}"/>
                </c:ext>
              </c:extLst>
            </c:dLbl>
            <c:dLbl>
              <c:idx val="3"/>
              <c:layout>
                <c:manualLayout>
                  <c:x val="-4.585483957362476E-2"/>
                  <c:y val="-6.80604230829527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83B-4A09-9EC3-D3C1BA0E037F}"/>
                </c:ext>
              </c:extLst>
            </c:dLbl>
            <c:dLbl>
              <c:idx val="4"/>
              <c:layout>
                <c:manualLayout>
                  <c:x val="-5.129701644437306E-2"/>
                  <c:y val="-6.80604230829528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83B-4A09-9EC3-D3C1BA0E037F}"/>
                </c:ext>
              </c:extLst>
            </c:dLbl>
            <c:dLbl>
              <c:idx val="5"/>
              <c:layout>
                <c:manualLayout>
                  <c:x val="-1.320177834913493E-2"/>
                  <c:y val="-5.26461648941280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83B-4A09-9EC3-D3C1BA0E037F}"/>
                </c:ext>
              </c:extLst>
            </c:dLbl>
            <c:dLbl>
              <c:idx val="6"/>
              <c:layout>
                <c:manualLayout>
                  <c:x val="-5.9455425214705966E-3"/>
                  <c:y val="-5.52152079255988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83B-4A09-9EC3-D3C1BA0E037F}"/>
                </c:ext>
              </c:extLst>
            </c:dLbl>
            <c:dLbl>
              <c:idx val="7"/>
              <c:layout>
                <c:manualLayout>
                  <c:x val="-5.9455425214705307E-3"/>
                  <c:y val="-7.062946611442355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83B-4A09-9EC3-D3C1BA0E037F}"/>
                </c:ext>
              </c:extLst>
            </c:dLbl>
            <c:dLbl>
              <c:idx val="8"/>
              <c:layout>
                <c:manualLayout>
                  <c:x val="-1.138771939221883E-2"/>
                  <c:y val="3.983938423881976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83B-4A09-9EC3-D3C1BA0E037F}"/>
                </c:ext>
              </c:extLst>
            </c:dLbl>
            <c:dLbl>
              <c:idx val="9"/>
              <c:layout>
                <c:manualLayout>
                  <c:x val="-1.864395521988323E-2"/>
                  <c:y val="-6.54913800514820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83B-4A09-9EC3-D3C1BA0E037F}"/>
                </c:ext>
              </c:extLst>
            </c:dLbl>
            <c:dLbl>
              <c:idx val="10"/>
              <c:layout>
                <c:manualLayout>
                  <c:x val="-3.1342367918295928E-2"/>
                  <c:y val="5.26845993961736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83B-4A09-9EC3-D3C1BA0E037F}"/>
                </c:ext>
              </c:extLst>
            </c:dLbl>
            <c:dLbl>
              <c:idx val="11"/>
              <c:layout>
                <c:manualLayout>
                  <c:x val="-5.9455425214705307E-3"/>
                  <c:y val="-5.26461648941281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83B-4A09-9EC3-D3C1BA0E037F}"/>
                </c:ext>
              </c:extLst>
            </c:dLbl>
            <c:dLbl>
              <c:idx val="12"/>
              <c:layout>
                <c:manualLayout>
                  <c:x val="-1.320177834913493E-2"/>
                  <c:y val="-6.80604230829528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83B-4A09-9EC3-D3C1BA0E037F}"/>
                </c:ext>
              </c:extLst>
            </c:dLbl>
            <c:dLbl>
              <c:idx val="13"/>
              <c:layout>
                <c:manualLayout>
                  <c:x val="1.2702983555626842E-2"/>
                  <c:y val="-2.181764851647879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83B-4A09-9EC3-D3C1BA0E037F}"/>
                </c:ext>
              </c:extLst>
            </c:dLbl>
            <c:dLbl>
              <c:idx val="14"/>
              <c:layout>
                <c:manualLayout>
                  <c:x val="-4.0412662702876426E-2"/>
                  <c:y val="-6.03532939885404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83B-4A09-9EC3-D3C1BA0E037F}"/>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6">
                          <a:lumMod val="75000"/>
                        </a:schemeClr>
                      </a:solidFill>
                      <a:round/>
                    </a:ln>
                    <a:effectLst/>
                  </c:spPr>
                </c15:leaderLines>
              </c:ext>
            </c:extLst>
          </c:dLbls>
          <c:val>
            <c:numRef>
              <c:f>Sheet2!$A$2:$P$2</c:f>
              <c:numCache>
                <c:formatCode>0%</c:formatCode>
                <c:ptCount val="16"/>
                <c:pt idx="0">
                  <c:v>0.33333333333333331</c:v>
                </c:pt>
                <c:pt idx="1">
                  <c:v>0</c:v>
                </c:pt>
                <c:pt idx="2">
                  <c:v>0</c:v>
                </c:pt>
                <c:pt idx="3">
                  <c:v>0.25</c:v>
                </c:pt>
                <c:pt idx="4">
                  <c:v>0.42857142857142855</c:v>
                </c:pt>
                <c:pt idx="5">
                  <c:v>0.6</c:v>
                </c:pt>
                <c:pt idx="6">
                  <c:v>0.5</c:v>
                </c:pt>
                <c:pt idx="7">
                  <c:v>0.2857142857142857</c:v>
                </c:pt>
                <c:pt idx="8">
                  <c:v>0.2</c:v>
                </c:pt>
                <c:pt idx="9">
                  <c:v>0.53846153846153844</c:v>
                </c:pt>
                <c:pt idx="10">
                  <c:v>0.375</c:v>
                </c:pt>
                <c:pt idx="11">
                  <c:v>0.5</c:v>
                </c:pt>
                <c:pt idx="12">
                  <c:v>0.33</c:v>
                </c:pt>
                <c:pt idx="13">
                  <c:v>0</c:v>
                </c:pt>
                <c:pt idx="14">
                  <c:v>0.43</c:v>
                </c:pt>
                <c:pt idx="15">
                  <c:v>0.5</c:v>
                </c:pt>
              </c:numCache>
            </c:numRef>
          </c:val>
          <c:smooth val="0"/>
          <c:extLst>
            <c:ext xmlns:c16="http://schemas.microsoft.com/office/drawing/2014/chart" uri="{C3380CC4-5D6E-409C-BE32-E72D297353CC}">
              <c16:uniqueId val="{0000000E-483B-4A09-9EC3-D3C1BA0E037F}"/>
            </c:ext>
          </c:extLst>
        </c:ser>
        <c:dLbls>
          <c:dLblPos val="t"/>
          <c:showLegendKey val="0"/>
          <c:showVal val="1"/>
          <c:showCatName val="0"/>
          <c:showSerName val="0"/>
          <c:showPercent val="0"/>
          <c:showBubbleSize val="0"/>
        </c:dLbls>
        <c:smooth val="0"/>
        <c:axId val="920044383"/>
        <c:axId val="960022655"/>
      </c:lineChart>
      <c:catAx>
        <c:axId val="920044383"/>
        <c:scaling>
          <c:orientation val="minMax"/>
        </c:scaling>
        <c:delete val="1"/>
        <c:axPos val="b"/>
        <c:majorTickMark val="none"/>
        <c:minorTickMark val="none"/>
        <c:tickLblPos val="nextTo"/>
        <c:crossAx val="960022655"/>
        <c:crosses val="autoZero"/>
        <c:auto val="1"/>
        <c:lblAlgn val="ctr"/>
        <c:lblOffset val="100"/>
        <c:noMultiLvlLbl val="0"/>
      </c:catAx>
      <c:valAx>
        <c:axId val="960022655"/>
        <c:scaling>
          <c:orientation val="minMax"/>
        </c:scaling>
        <c:delete val="1"/>
        <c:axPos val="l"/>
        <c:numFmt formatCode="0%" sourceLinked="1"/>
        <c:majorTickMark val="none"/>
        <c:minorTickMark val="none"/>
        <c:tickLblPos val="nextTo"/>
        <c:crossAx val="92004438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bg2">
                    <a:lumMod val="10000"/>
                  </a:schemeClr>
                </a:solidFill>
                <a:latin typeface="+mn-lt"/>
                <a:ea typeface="+mn-ea"/>
                <a:cs typeface="+mn-cs"/>
              </a:defRPr>
            </a:pPr>
            <a:r>
              <a:rPr lang="en-US" sz="2000" b="1" dirty="0">
                <a:solidFill>
                  <a:schemeClr val="bg2">
                    <a:lumMod val="10000"/>
                  </a:schemeClr>
                </a:solidFill>
              </a:rPr>
              <a:t>2023:</a:t>
            </a:r>
            <a:r>
              <a:rPr lang="en-US" sz="2000" b="1" baseline="0" dirty="0">
                <a:solidFill>
                  <a:schemeClr val="bg2">
                    <a:lumMod val="10000"/>
                  </a:schemeClr>
                </a:solidFill>
              </a:rPr>
              <a:t> Percentage of Head CTs with Non-Contrast Completed, Read, and Results to Physician within 45 Minutes of Arrival </a:t>
            </a:r>
            <a:endParaRPr lang="en-US" sz="2000" b="1" dirty="0">
              <a:solidFill>
                <a:schemeClr val="bg2">
                  <a:lumMod val="10000"/>
                </a:schemeClr>
              </a:solidFill>
            </a:endParaRPr>
          </a:p>
        </c:rich>
      </c:tx>
      <c:layout>
        <c:manualLayout>
          <c:xMode val="edge"/>
          <c:yMode val="edge"/>
          <c:x val="0.10359874960280617"/>
          <c:y val="1.357748091045384E-2"/>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bg2">
                  <a:lumMod val="10000"/>
                </a:schemeClr>
              </a:solidFill>
              <a:latin typeface="+mn-lt"/>
              <a:ea typeface="+mn-ea"/>
              <a:cs typeface="+mn-cs"/>
            </a:defRPr>
          </a:pPr>
          <a:endParaRPr lang="en-US"/>
        </a:p>
      </c:txPr>
    </c:title>
    <c:autoTitleDeleted val="0"/>
    <c:plotArea>
      <c:layout>
        <c:manualLayout>
          <c:layoutTarget val="inner"/>
          <c:xMode val="edge"/>
          <c:yMode val="edge"/>
          <c:x val="2.9465899715434323E-2"/>
          <c:y val="0.10394488184206147"/>
          <c:w val="0.94288319497520412"/>
          <c:h val="0.68744995308463619"/>
        </c:manualLayout>
      </c:layout>
      <c:barChart>
        <c:barDir val="col"/>
        <c:grouping val="clustered"/>
        <c:varyColors val="0"/>
        <c:ser>
          <c:idx val="0"/>
          <c:order val="0"/>
          <c:spPr>
            <a:solidFill>
              <a:srgbClr val="DBDE50"/>
            </a:solidFill>
            <a:ln>
              <a:solidFill>
                <a:schemeClr val="bg2">
                  <a:lumMod val="1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200" b="1" i="0" u="none" strike="noStrike" kern="1200" baseline="0">
                    <a:solidFill>
                      <a:schemeClr val="bg1">
                        <a:lumMod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Sheet1!$A$1:$C$1</c:f>
              <c:strCache>
                <c:ptCount val="3"/>
                <c:pt idx="0">
                  <c:v>1st Quarter</c:v>
                </c:pt>
                <c:pt idx="1">
                  <c:v>2nd Quarter</c:v>
                </c:pt>
                <c:pt idx="2">
                  <c:v>3rd Quarter</c:v>
                </c:pt>
              </c:strCache>
            </c:strRef>
          </c:cat>
          <c:val>
            <c:numRef>
              <c:f>Sheet1!$A$2:$C$2</c:f>
              <c:numCache>
                <c:formatCode>0%</c:formatCode>
                <c:ptCount val="3"/>
                <c:pt idx="0">
                  <c:v>0.2</c:v>
                </c:pt>
                <c:pt idx="1">
                  <c:v>0.33</c:v>
                </c:pt>
                <c:pt idx="2">
                  <c:v>0.43</c:v>
                </c:pt>
              </c:numCache>
            </c:numRef>
          </c:val>
          <c:extLst>
            <c:ext xmlns:c16="http://schemas.microsoft.com/office/drawing/2014/chart" uri="{C3380CC4-5D6E-409C-BE32-E72D297353CC}">
              <c16:uniqueId val="{00000000-9418-4CD2-8791-CDEA071CB09D}"/>
            </c:ext>
          </c:extLst>
        </c:ser>
        <c:dLbls>
          <c:showLegendKey val="0"/>
          <c:showVal val="0"/>
          <c:showCatName val="0"/>
          <c:showSerName val="0"/>
          <c:showPercent val="0"/>
          <c:showBubbleSize val="0"/>
        </c:dLbls>
        <c:gapWidth val="219"/>
        <c:overlap val="-27"/>
        <c:axId val="632509983"/>
        <c:axId val="917667935"/>
      </c:barChart>
      <c:catAx>
        <c:axId val="6325099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200" b="1" i="0" u="none" strike="noStrike" kern="1200" baseline="0">
                <a:solidFill>
                  <a:schemeClr val="bg2">
                    <a:lumMod val="10000"/>
                  </a:schemeClr>
                </a:solidFill>
                <a:latin typeface="+mn-lt"/>
                <a:ea typeface="+mn-ea"/>
                <a:cs typeface="+mn-cs"/>
              </a:defRPr>
            </a:pPr>
            <a:endParaRPr lang="en-US"/>
          </a:p>
        </c:txPr>
        <c:crossAx val="917667935"/>
        <c:crosses val="autoZero"/>
        <c:auto val="1"/>
        <c:lblAlgn val="ctr"/>
        <c:lblOffset val="100"/>
        <c:noMultiLvlLbl val="0"/>
      </c:catAx>
      <c:valAx>
        <c:axId val="917667935"/>
        <c:scaling>
          <c:orientation val="minMax"/>
        </c:scaling>
        <c:delete val="1"/>
        <c:axPos val="l"/>
        <c:numFmt formatCode="0%" sourceLinked="1"/>
        <c:majorTickMark val="none"/>
        <c:minorTickMark val="none"/>
        <c:tickLblPos val="nextTo"/>
        <c:crossAx val="6325099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baseline="0" dirty="0">
                <a:solidFill>
                  <a:schemeClr val="bg2">
                    <a:lumMod val="10000"/>
                  </a:schemeClr>
                </a:solidFill>
              </a:rPr>
              <a:t>Staffed Hours </a:t>
            </a:r>
            <a:endParaRPr lang="en-US" b="1" dirty="0">
              <a:solidFill>
                <a:schemeClr val="bg2">
                  <a:lumMod val="10000"/>
                </a:schemeClr>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rgbClr val="CC9900"/>
            </a:solidFill>
            <a:ln>
              <a:noFill/>
            </a:ln>
            <a:effectLst/>
          </c:spPr>
          <c:invertIfNegative val="0"/>
          <c:dPt>
            <c:idx val="0"/>
            <c:invertIfNegative val="0"/>
            <c:bubble3D val="0"/>
            <c:spPr>
              <a:solidFill>
                <a:srgbClr val="BCBF49"/>
              </a:solidFill>
              <a:ln>
                <a:noFill/>
              </a:ln>
              <a:effectLst/>
            </c:spPr>
            <c:extLst>
              <c:ext xmlns:c16="http://schemas.microsoft.com/office/drawing/2014/chart" uri="{C3380CC4-5D6E-409C-BE32-E72D297353CC}">
                <c16:uniqueId val="{00000001-1D8C-404C-9423-6CA7ADB1DDE2}"/>
              </c:ext>
            </c:extLst>
          </c:dPt>
          <c:dPt>
            <c:idx val="1"/>
            <c:invertIfNegative val="0"/>
            <c:bubble3D val="0"/>
            <c:spPr>
              <a:solidFill>
                <a:srgbClr val="BCBF49"/>
              </a:solidFill>
              <a:ln>
                <a:noFill/>
              </a:ln>
              <a:effectLst/>
            </c:spPr>
            <c:extLst>
              <c:ext xmlns:c16="http://schemas.microsoft.com/office/drawing/2014/chart" uri="{C3380CC4-5D6E-409C-BE32-E72D297353CC}">
                <c16:uniqueId val="{00000003-1D8C-404C-9423-6CA7ADB1DDE2}"/>
              </c:ext>
            </c:extLst>
          </c:dPt>
          <c:dPt>
            <c:idx val="2"/>
            <c:invertIfNegative val="0"/>
            <c:bubble3D val="0"/>
            <c:spPr>
              <a:solidFill>
                <a:srgbClr val="BCBF49"/>
              </a:solidFill>
              <a:ln>
                <a:noFill/>
              </a:ln>
              <a:effectLst/>
            </c:spPr>
            <c:extLst>
              <c:ext xmlns:c16="http://schemas.microsoft.com/office/drawing/2014/chart" uri="{C3380CC4-5D6E-409C-BE32-E72D297353CC}">
                <c16:uniqueId val="{00000005-1D8C-404C-9423-6CA7ADB1DDE2}"/>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lumMod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Sheet5!$A$1:$C$1</c:f>
              <c:strCache>
                <c:ptCount val="3"/>
                <c:pt idx="0">
                  <c:v>1st quarter</c:v>
                </c:pt>
                <c:pt idx="1">
                  <c:v>2nd Quarter</c:v>
                </c:pt>
                <c:pt idx="2">
                  <c:v>3rd Quarter</c:v>
                </c:pt>
              </c:strCache>
            </c:strRef>
          </c:cat>
          <c:val>
            <c:numRef>
              <c:f>Sheet5!$A$2:$C$2</c:f>
              <c:numCache>
                <c:formatCode>0%</c:formatCode>
                <c:ptCount val="3"/>
                <c:pt idx="0">
                  <c:v>0.42857142857142855</c:v>
                </c:pt>
                <c:pt idx="1">
                  <c:v>0.625</c:v>
                </c:pt>
                <c:pt idx="2">
                  <c:v>0.5</c:v>
                </c:pt>
              </c:numCache>
            </c:numRef>
          </c:val>
          <c:extLst>
            <c:ext xmlns:c16="http://schemas.microsoft.com/office/drawing/2014/chart" uri="{C3380CC4-5D6E-409C-BE32-E72D297353CC}">
              <c16:uniqueId val="{00000006-1D8C-404C-9423-6CA7ADB1DDE2}"/>
            </c:ext>
          </c:extLst>
        </c:ser>
        <c:dLbls>
          <c:showLegendKey val="0"/>
          <c:showVal val="0"/>
          <c:showCatName val="0"/>
          <c:showSerName val="0"/>
          <c:showPercent val="0"/>
          <c:showBubbleSize val="0"/>
        </c:dLbls>
        <c:gapWidth val="219"/>
        <c:overlap val="-27"/>
        <c:axId val="775602495"/>
        <c:axId val="580723327"/>
      </c:barChart>
      <c:catAx>
        <c:axId val="7756024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bg2">
                    <a:lumMod val="10000"/>
                  </a:schemeClr>
                </a:solidFill>
                <a:latin typeface="+mn-lt"/>
                <a:ea typeface="+mn-ea"/>
                <a:cs typeface="+mn-cs"/>
              </a:defRPr>
            </a:pPr>
            <a:endParaRPr lang="en-US"/>
          </a:p>
        </c:txPr>
        <c:crossAx val="580723327"/>
        <c:crosses val="autoZero"/>
        <c:auto val="1"/>
        <c:lblAlgn val="ctr"/>
        <c:lblOffset val="100"/>
        <c:noMultiLvlLbl val="0"/>
      </c:catAx>
      <c:valAx>
        <c:axId val="580723327"/>
        <c:scaling>
          <c:orientation val="minMax"/>
        </c:scaling>
        <c:delete val="1"/>
        <c:axPos val="l"/>
        <c:numFmt formatCode="0%" sourceLinked="1"/>
        <c:majorTickMark val="none"/>
        <c:minorTickMark val="none"/>
        <c:tickLblPos val="nextTo"/>
        <c:crossAx val="77560249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bg2">
                    <a:lumMod val="10000"/>
                  </a:schemeClr>
                </a:solidFill>
                <a:latin typeface="+mn-lt"/>
                <a:ea typeface="+mn-ea"/>
                <a:cs typeface="+mn-cs"/>
              </a:defRPr>
            </a:pPr>
            <a:r>
              <a:rPr lang="en-US" b="1" baseline="0" dirty="0">
                <a:solidFill>
                  <a:schemeClr val="bg2">
                    <a:lumMod val="10000"/>
                  </a:schemeClr>
                </a:solidFill>
              </a:rPr>
              <a:t>On Call </a:t>
            </a:r>
            <a:endParaRPr lang="en-US" b="1" dirty="0">
              <a:solidFill>
                <a:schemeClr val="bg2">
                  <a:lumMod val="10000"/>
                </a:schemeClr>
              </a:solidFill>
            </a:endParaRPr>
          </a:p>
        </c:rich>
      </c:tx>
      <c:layout>
        <c:manualLayout>
          <c:xMode val="edge"/>
          <c:yMode val="edge"/>
          <c:x val="0.40470787246335382"/>
          <c:y val="0.1907505678042821"/>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bg2">
                  <a:lumMod val="10000"/>
                </a:schemeClr>
              </a:solidFill>
              <a:latin typeface="+mn-lt"/>
              <a:ea typeface="+mn-ea"/>
              <a:cs typeface="+mn-cs"/>
            </a:defRPr>
          </a:pPr>
          <a:endParaRPr lang="en-US"/>
        </a:p>
      </c:txPr>
    </c:title>
    <c:autoTitleDeleted val="0"/>
    <c:plotArea>
      <c:layout>
        <c:manualLayout>
          <c:layoutTarget val="inner"/>
          <c:xMode val="edge"/>
          <c:yMode val="edge"/>
          <c:x val="3.6995011915941817E-2"/>
          <c:y val="0.33439607461161958"/>
          <c:w val="0.93441500038716052"/>
          <c:h val="0.57637597956766606"/>
        </c:manualLayout>
      </c:layout>
      <c:barChart>
        <c:barDir val="col"/>
        <c:grouping val="clustered"/>
        <c:varyColors val="0"/>
        <c:ser>
          <c:idx val="0"/>
          <c:order val="0"/>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Sheet4!$A$1:$C$1</c:f>
              <c:strCache>
                <c:ptCount val="3"/>
                <c:pt idx="0">
                  <c:v>1st quarter</c:v>
                </c:pt>
                <c:pt idx="1">
                  <c:v>2nd Quarter</c:v>
                </c:pt>
                <c:pt idx="2">
                  <c:v>3rd Quarter</c:v>
                </c:pt>
              </c:strCache>
            </c:strRef>
          </c:cat>
          <c:val>
            <c:numRef>
              <c:f>Sheet4!$A$2:$C$2</c:f>
              <c:numCache>
                <c:formatCode>0%</c:formatCode>
                <c:ptCount val="3"/>
                <c:pt idx="0">
                  <c:v>0.2</c:v>
                </c:pt>
                <c:pt idx="1">
                  <c:v>9.0909090909090912E-2</c:v>
                </c:pt>
                <c:pt idx="2">
                  <c:v>0.33333333333333331</c:v>
                </c:pt>
              </c:numCache>
            </c:numRef>
          </c:val>
          <c:extLst>
            <c:ext xmlns:c16="http://schemas.microsoft.com/office/drawing/2014/chart" uri="{C3380CC4-5D6E-409C-BE32-E72D297353CC}">
              <c16:uniqueId val="{00000000-1A08-4DC3-8D9D-048DABFD4C43}"/>
            </c:ext>
          </c:extLst>
        </c:ser>
        <c:dLbls>
          <c:showLegendKey val="0"/>
          <c:showVal val="0"/>
          <c:showCatName val="0"/>
          <c:showSerName val="0"/>
          <c:showPercent val="0"/>
          <c:showBubbleSize val="0"/>
        </c:dLbls>
        <c:gapWidth val="219"/>
        <c:overlap val="-27"/>
        <c:axId val="948924511"/>
        <c:axId val="943246127"/>
      </c:barChart>
      <c:catAx>
        <c:axId val="9489245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bg2">
                    <a:lumMod val="10000"/>
                  </a:schemeClr>
                </a:solidFill>
                <a:latin typeface="+mn-lt"/>
                <a:ea typeface="+mn-ea"/>
                <a:cs typeface="+mn-cs"/>
              </a:defRPr>
            </a:pPr>
            <a:endParaRPr lang="en-US"/>
          </a:p>
        </c:txPr>
        <c:crossAx val="943246127"/>
        <c:crosses val="autoZero"/>
        <c:auto val="1"/>
        <c:lblAlgn val="ctr"/>
        <c:lblOffset val="100"/>
        <c:noMultiLvlLbl val="0"/>
      </c:catAx>
      <c:valAx>
        <c:axId val="943246127"/>
        <c:scaling>
          <c:orientation val="minMax"/>
        </c:scaling>
        <c:delete val="1"/>
        <c:axPos val="l"/>
        <c:numFmt formatCode="0%" sourceLinked="1"/>
        <c:majorTickMark val="none"/>
        <c:minorTickMark val="none"/>
        <c:tickLblPos val="nextTo"/>
        <c:crossAx val="948924511"/>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3.emf"/></Relationships>
</file>

<file path=ppt/drawings/_rels/drawing2.x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0.12991</cdr:x>
      <cdr:y>0.90491</cdr:y>
    </cdr:from>
    <cdr:to>
      <cdr:x>0.22016</cdr:x>
      <cdr:y>0.94156</cdr:y>
    </cdr:to>
    <cdr:sp macro="" textlink="">
      <cdr:nvSpPr>
        <cdr:cNvPr id="4" name="TextBox 3">
          <a:extLst xmlns:a="http://schemas.openxmlformats.org/drawingml/2006/main">
            <a:ext uri="{FF2B5EF4-FFF2-40B4-BE49-F238E27FC236}">
              <a16:creationId xmlns:a16="http://schemas.microsoft.com/office/drawing/2014/main" id="{1FA054DF-5E84-CDEB-DC19-B1D0A6C69E9A}"/>
            </a:ext>
          </a:extLst>
        </cdr:cNvPr>
        <cdr:cNvSpPr txBox="1"/>
      </cdr:nvSpPr>
      <cdr:spPr>
        <a:xfrm xmlns:a="http://schemas.openxmlformats.org/drawingml/2006/main">
          <a:off x="1201471" y="5533584"/>
          <a:ext cx="834702" cy="2241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2019</a:t>
          </a:r>
        </a:p>
      </cdr:txBody>
    </cdr:sp>
  </cdr:relSizeAnchor>
  <cdr:relSizeAnchor xmlns:cdr="http://schemas.openxmlformats.org/drawingml/2006/chartDrawing">
    <cdr:from>
      <cdr:x>0.38662</cdr:x>
      <cdr:y>0.90491</cdr:y>
    </cdr:from>
    <cdr:to>
      <cdr:x>0.47076</cdr:x>
      <cdr:y>0.94331</cdr:y>
    </cdr:to>
    <cdr:sp macro="" textlink="">
      <cdr:nvSpPr>
        <cdr:cNvPr id="5" name="TextBox 4">
          <a:extLst xmlns:a="http://schemas.openxmlformats.org/drawingml/2006/main">
            <a:ext uri="{FF2B5EF4-FFF2-40B4-BE49-F238E27FC236}">
              <a16:creationId xmlns:a16="http://schemas.microsoft.com/office/drawing/2014/main" id="{F6CC053E-1BE6-F236-B0C0-F6C3990D7207}"/>
            </a:ext>
          </a:extLst>
        </cdr:cNvPr>
        <cdr:cNvSpPr txBox="1"/>
      </cdr:nvSpPr>
      <cdr:spPr>
        <a:xfrm xmlns:a="http://schemas.openxmlformats.org/drawingml/2006/main">
          <a:off x="3575761" y="5533584"/>
          <a:ext cx="778192" cy="2348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2020</a:t>
          </a:r>
        </a:p>
      </cdr:txBody>
    </cdr:sp>
  </cdr:relSizeAnchor>
  <cdr:relSizeAnchor xmlns:cdr="http://schemas.openxmlformats.org/drawingml/2006/chartDrawing">
    <cdr:from>
      <cdr:x>0.61797</cdr:x>
      <cdr:y>0.90461</cdr:y>
    </cdr:from>
    <cdr:to>
      <cdr:x>0.69968</cdr:x>
      <cdr:y>0.94559</cdr:y>
    </cdr:to>
    <cdr:sp macro="" textlink="">
      <cdr:nvSpPr>
        <cdr:cNvPr id="7" name="TextBox 6">
          <a:extLst xmlns:a="http://schemas.openxmlformats.org/drawingml/2006/main">
            <a:ext uri="{FF2B5EF4-FFF2-40B4-BE49-F238E27FC236}">
              <a16:creationId xmlns:a16="http://schemas.microsoft.com/office/drawing/2014/main" id="{C0EC40A0-F737-069D-3FB9-FBC056C3024F}"/>
            </a:ext>
          </a:extLst>
        </cdr:cNvPr>
        <cdr:cNvSpPr txBox="1"/>
      </cdr:nvSpPr>
      <cdr:spPr>
        <a:xfrm xmlns:a="http://schemas.openxmlformats.org/drawingml/2006/main">
          <a:off x="5715438" y="5531727"/>
          <a:ext cx="755718" cy="2506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2021</a:t>
          </a:r>
        </a:p>
      </cdr:txBody>
    </cdr:sp>
  </cdr:relSizeAnchor>
  <cdr:relSizeAnchor xmlns:cdr="http://schemas.openxmlformats.org/drawingml/2006/chartDrawing">
    <cdr:from>
      <cdr:x>0.84503</cdr:x>
      <cdr:y>0.90491</cdr:y>
    </cdr:from>
    <cdr:to>
      <cdr:x>0.92831</cdr:x>
      <cdr:y>0.95428</cdr:y>
    </cdr:to>
    <cdr:sp macro="" textlink="">
      <cdr:nvSpPr>
        <cdr:cNvPr id="8" name="TextBox 7">
          <a:extLst xmlns:a="http://schemas.openxmlformats.org/drawingml/2006/main">
            <a:ext uri="{FF2B5EF4-FFF2-40B4-BE49-F238E27FC236}">
              <a16:creationId xmlns:a16="http://schemas.microsoft.com/office/drawing/2014/main" id="{A260DC47-1E9C-9D06-2171-0AA0C330492B}"/>
            </a:ext>
          </a:extLst>
        </cdr:cNvPr>
        <cdr:cNvSpPr txBox="1"/>
      </cdr:nvSpPr>
      <cdr:spPr>
        <a:xfrm xmlns:a="http://schemas.openxmlformats.org/drawingml/2006/main">
          <a:off x="7815509" y="5533584"/>
          <a:ext cx="770238" cy="3019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2022</a:t>
          </a:r>
        </a:p>
      </cdr:txBody>
    </cdr:sp>
  </cdr:relSizeAnchor>
  <cdr:relSizeAnchor xmlns:cdr="http://schemas.openxmlformats.org/drawingml/2006/chartDrawing">
    <cdr:from>
      <cdr:x>0.02305</cdr:x>
      <cdr:y>0.87903</cdr:y>
    </cdr:from>
    <cdr:to>
      <cdr:x>0.99012</cdr:x>
      <cdr:y>0.91129</cdr:y>
    </cdr:to>
    <cdr:sp macro="" textlink="">
      <cdr:nvSpPr>
        <cdr:cNvPr id="10" name="TextBox 9">
          <a:extLst xmlns:a="http://schemas.openxmlformats.org/drawingml/2006/main">
            <a:ext uri="{FF2B5EF4-FFF2-40B4-BE49-F238E27FC236}">
              <a16:creationId xmlns:a16="http://schemas.microsoft.com/office/drawing/2014/main" id="{93446D8D-D7A8-CF9F-09CA-0DB1746554E4}"/>
            </a:ext>
          </a:extLst>
        </cdr:cNvPr>
        <cdr:cNvSpPr txBox="1"/>
      </cdr:nvSpPr>
      <cdr:spPr>
        <a:xfrm xmlns:a="http://schemas.openxmlformats.org/drawingml/2006/main">
          <a:off x="200024" y="5191125"/>
          <a:ext cx="8391525" cy="1905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0.02854</cdr:x>
      <cdr:y>0.82903</cdr:y>
    </cdr:from>
    <cdr:to>
      <cdr:x>0.97475</cdr:x>
      <cdr:y>0.87903</cdr:y>
    </cdr:to>
    <cdr:sp macro="" textlink="">
      <cdr:nvSpPr>
        <cdr:cNvPr id="11" name="TextBox 10">
          <a:extLst xmlns:a="http://schemas.openxmlformats.org/drawingml/2006/main">
            <a:ext uri="{FF2B5EF4-FFF2-40B4-BE49-F238E27FC236}">
              <a16:creationId xmlns:a16="http://schemas.microsoft.com/office/drawing/2014/main" id="{00564AC6-9668-4908-64B6-A24687AAAB48}"/>
            </a:ext>
          </a:extLst>
        </cdr:cNvPr>
        <cdr:cNvSpPr txBox="1"/>
      </cdr:nvSpPr>
      <cdr:spPr>
        <a:xfrm xmlns:a="http://schemas.openxmlformats.org/drawingml/2006/main">
          <a:off x="247649" y="4895850"/>
          <a:ext cx="821055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0.03074</cdr:x>
      <cdr:y>0.82419</cdr:y>
    </cdr:from>
    <cdr:to>
      <cdr:x>0.97146</cdr:x>
      <cdr:y>0.87903</cdr:y>
    </cdr:to>
    <cdr:sp macro="" textlink="">
      <cdr:nvSpPr>
        <cdr:cNvPr id="12" name="TextBox 11">
          <a:extLst xmlns:a="http://schemas.openxmlformats.org/drawingml/2006/main">
            <a:ext uri="{FF2B5EF4-FFF2-40B4-BE49-F238E27FC236}">
              <a16:creationId xmlns:a16="http://schemas.microsoft.com/office/drawing/2014/main" id="{AA639334-DE99-A765-3F59-4DBD2F023955}"/>
            </a:ext>
          </a:extLst>
        </cdr:cNvPr>
        <cdr:cNvSpPr txBox="1"/>
      </cdr:nvSpPr>
      <cdr:spPr>
        <a:xfrm xmlns:a="http://schemas.openxmlformats.org/drawingml/2006/main">
          <a:off x="266699" y="4867275"/>
          <a:ext cx="8162925" cy="3238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0.7629</cdr:x>
      <cdr:y>0.63741</cdr:y>
    </cdr:from>
    <cdr:to>
      <cdr:x>1</cdr:x>
      <cdr:y>0.85999</cdr:y>
    </cdr:to>
    <cdr:sp macro="" textlink="">
      <cdr:nvSpPr>
        <cdr:cNvPr id="13" name="TextBox 12">
          <a:extLst xmlns:a="http://schemas.openxmlformats.org/drawingml/2006/main">
            <a:ext uri="{FF2B5EF4-FFF2-40B4-BE49-F238E27FC236}">
              <a16:creationId xmlns:a16="http://schemas.microsoft.com/office/drawing/2014/main" id="{C0CBF377-EF46-4FF8-6F68-6B7BD3FB3328}"/>
            </a:ext>
          </a:extLst>
        </cdr:cNvPr>
        <cdr:cNvSpPr txBox="1"/>
      </cdr:nvSpPr>
      <cdr:spPr>
        <a:xfrm xmlns:a="http://schemas.openxmlformats.org/drawingml/2006/main">
          <a:off x="7055890" y="3897767"/>
          <a:ext cx="2192885" cy="13610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50" b="1" dirty="0"/>
            <a:t>State</a:t>
          </a:r>
          <a:r>
            <a:rPr lang="en-US" sz="1050" b="1" baseline="0" dirty="0"/>
            <a:t> Average- 63%</a:t>
          </a:r>
        </a:p>
        <a:p xmlns:a="http://schemas.openxmlformats.org/drawingml/2006/main">
          <a:r>
            <a:rPr lang="en-US" sz="1050" b="1" baseline="0" dirty="0"/>
            <a:t>National Average- 69%</a:t>
          </a:r>
        </a:p>
        <a:p xmlns:a="http://schemas.openxmlformats.org/drawingml/2006/main">
          <a:r>
            <a:rPr lang="en-US" sz="1050" b="1" baseline="0" dirty="0"/>
            <a:t>Top 10 Percent- 100%</a:t>
          </a:r>
          <a:endParaRPr lang="en-US" sz="1050" b="1" dirty="0"/>
        </a:p>
      </cdr:txBody>
    </cdr:sp>
  </cdr:relSizeAnchor>
  <cdr:relSizeAnchor xmlns:cdr="http://schemas.openxmlformats.org/drawingml/2006/chartDrawing">
    <cdr:from>
      <cdr:x>0.02964</cdr:x>
      <cdr:y>0.45968</cdr:y>
    </cdr:from>
    <cdr:to>
      <cdr:x>0.98024</cdr:x>
      <cdr:y>0.46129</cdr:y>
    </cdr:to>
    <cdr:cxnSp macro="">
      <cdr:nvCxnSpPr>
        <cdr:cNvPr id="15" name="Straight Connector 14">
          <a:extLst xmlns:a="http://schemas.openxmlformats.org/drawingml/2006/main">
            <a:ext uri="{FF2B5EF4-FFF2-40B4-BE49-F238E27FC236}">
              <a16:creationId xmlns:a16="http://schemas.microsoft.com/office/drawing/2014/main" id="{26C160F3-435D-9C5F-224B-52A14FDBF321}"/>
            </a:ext>
          </a:extLst>
        </cdr:cNvPr>
        <cdr:cNvCxnSpPr/>
      </cdr:nvCxnSpPr>
      <cdr:spPr>
        <a:xfrm xmlns:a="http://schemas.openxmlformats.org/drawingml/2006/main">
          <a:off x="257174" y="2714625"/>
          <a:ext cx="8248650" cy="9525"/>
        </a:xfrm>
        <a:prstGeom xmlns:a="http://schemas.openxmlformats.org/drawingml/2006/main" prst="line">
          <a:avLst/>
        </a:prstGeom>
        <a:ln xmlns:a="http://schemas.openxmlformats.org/drawingml/2006/main" w="25400"/>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0.01566</cdr:x>
      <cdr:y>0.80055</cdr:y>
    </cdr:from>
    <cdr:to>
      <cdr:x>0.98434</cdr:x>
      <cdr:y>0.90491</cdr:y>
    </cdr:to>
    <cdr:pic>
      <cdr:nvPicPr>
        <cdr:cNvPr id="18" name="Picture 17">
          <a:extLst xmlns:a="http://schemas.openxmlformats.org/drawingml/2006/main">
            <a:ext uri="{FF2B5EF4-FFF2-40B4-BE49-F238E27FC236}">
              <a16:creationId xmlns:a16="http://schemas.microsoft.com/office/drawing/2014/main" id="{4AD3572A-F090-9CE4-0C0F-BFC68E47F2F8}"/>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144835" y="4895417"/>
          <a:ext cx="8959103" cy="638167"/>
        </a:xfrm>
        <a:prstGeom xmlns:a="http://schemas.openxmlformats.org/drawingml/2006/main" prst="rect">
          <a:avLst/>
        </a:prstGeom>
        <a:noFill xmlns:a="http://schemas.openxmlformats.org/drawingml/2006/main"/>
        <a:ln xmlns:a="http://schemas.openxmlformats.org/drawingml/2006/main">
          <a:noFill/>
        </a:ln>
      </cdr:spPr>
    </cdr:pic>
  </cdr:relSizeAnchor>
</c:userShapes>
</file>

<file path=ppt/drawings/drawing2.xml><?xml version="1.0" encoding="utf-8"?>
<c:userShapes xmlns:c="http://schemas.openxmlformats.org/drawingml/2006/chart">
  <cdr:relSizeAnchor xmlns:cdr="http://schemas.openxmlformats.org/drawingml/2006/chartDrawing">
    <cdr:from>
      <cdr:x>0.04404</cdr:x>
      <cdr:y>0.46393</cdr:y>
    </cdr:from>
    <cdr:to>
      <cdr:x>0.95527</cdr:x>
      <cdr:y>0.46393</cdr:y>
    </cdr:to>
    <cdr:cxnSp macro="">
      <cdr:nvCxnSpPr>
        <cdr:cNvPr id="5" name="Straight Connector 4">
          <a:extLst xmlns:a="http://schemas.openxmlformats.org/drawingml/2006/main">
            <a:ext uri="{FF2B5EF4-FFF2-40B4-BE49-F238E27FC236}">
              <a16:creationId xmlns:a16="http://schemas.microsoft.com/office/drawing/2014/main" id="{9E224A43-4FC3-8D79-6C84-8CC6B6222DFA}"/>
            </a:ext>
          </a:extLst>
        </cdr:cNvPr>
        <cdr:cNvCxnSpPr/>
      </cdr:nvCxnSpPr>
      <cdr:spPr>
        <a:xfrm xmlns:a="http://schemas.openxmlformats.org/drawingml/2006/main">
          <a:off x="402671" y="2695549"/>
          <a:ext cx="8332317" cy="0"/>
        </a:xfrm>
        <a:prstGeom xmlns:a="http://schemas.openxmlformats.org/drawingml/2006/main" prst="line">
          <a:avLst/>
        </a:prstGeom>
        <a:ln xmlns:a="http://schemas.openxmlformats.org/drawingml/2006/main" w="19050">
          <a:solidFill>
            <a:schemeClr val="accent2">
              <a:lumMod val="75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0.06754</cdr:x>
      <cdr:y>0.14754</cdr:y>
    </cdr:from>
    <cdr:to>
      <cdr:x>0.24698</cdr:x>
      <cdr:y>0.34918</cdr:y>
    </cdr:to>
    <cdr:sp macro="" textlink="">
      <cdr:nvSpPr>
        <cdr:cNvPr id="8" name="TextBox 7">
          <a:extLst xmlns:a="http://schemas.openxmlformats.org/drawingml/2006/main">
            <a:ext uri="{FF2B5EF4-FFF2-40B4-BE49-F238E27FC236}">
              <a16:creationId xmlns:a16="http://schemas.microsoft.com/office/drawing/2014/main" id="{61DF9FB8-ACF1-E46A-CE79-FC1D1870AAEF}"/>
            </a:ext>
          </a:extLst>
        </cdr:cNvPr>
        <cdr:cNvSpPr txBox="1"/>
      </cdr:nvSpPr>
      <cdr:spPr>
        <a:xfrm xmlns:a="http://schemas.openxmlformats.org/drawingml/2006/main">
          <a:off x="638175" y="857250"/>
          <a:ext cx="1695450" cy="11715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0.07359</cdr:x>
      <cdr:y>0.15246</cdr:y>
    </cdr:from>
    <cdr:to>
      <cdr:x>0.25907</cdr:x>
      <cdr:y>0.33115</cdr:y>
    </cdr:to>
    <cdr:sp macro="" textlink="">
      <cdr:nvSpPr>
        <cdr:cNvPr id="9" name="TextBox 8">
          <a:extLst xmlns:a="http://schemas.openxmlformats.org/drawingml/2006/main">
            <a:ext uri="{FF2B5EF4-FFF2-40B4-BE49-F238E27FC236}">
              <a16:creationId xmlns:a16="http://schemas.microsoft.com/office/drawing/2014/main" id="{BC24D03B-3D53-8A6D-343D-106B13E526D6}"/>
            </a:ext>
          </a:extLst>
        </cdr:cNvPr>
        <cdr:cNvSpPr txBox="1"/>
      </cdr:nvSpPr>
      <cdr:spPr>
        <a:xfrm xmlns:a="http://schemas.openxmlformats.org/drawingml/2006/main">
          <a:off x="695325" y="885825"/>
          <a:ext cx="1752600" cy="10382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0.05242</cdr:x>
      <cdr:y>0.1377</cdr:y>
    </cdr:from>
    <cdr:to>
      <cdr:x>0.23085</cdr:x>
      <cdr:y>0.35574</cdr:y>
    </cdr:to>
    <cdr:sp macro="" textlink="">
      <cdr:nvSpPr>
        <cdr:cNvPr id="10" name="TextBox 9">
          <a:extLst xmlns:a="http://schemas.openxmlformats.org/drawingml/2006/main">
            <a:ext uri="{FF2B5EF4-FFF2-40B4-BE49-F238E27FC236}">
              <a16:creationId xmlns:a16="http://schemas.microsoft.com/office/drawing/2014/main" id="{986DB578-09AC-3CE3-8BB2-2B97E4219041}"/>
            </a:ext>
          </a:extLst>
        </cdr:cNvPr>
        <cdr:cNvSpPr txBox="1"/>
      </cdr:nvSpPr>
      <cdr:spPr>
        <a:xfrm xmlns:a="http://schemas.openxmlformats.org/drawingml/2006/main">
          <a:off x="495300" y="800100"/>
          <a:ext cx="1685925" cy="12668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0.84095</cdr:x>
      <cdr:y>0.60142</cdr:y>
    </cdr:from>
    <cdr:to>
      <cdr:x>1</cdr:x>
      <cdr:y>0.84405</cdr:y>
    </cdr:to>
    <cdr:sp macro="" textlink="">
      <cdr:nvSpPr>
        <cdr:cNvPr id="11" name="TextBox 10">
          <a:extLst xmlns:a="http://schemas.openxmlformats.org/drawingml/2006/main">
            <a:ext uri="{FF2B5EF4-FFF2-40B4-BE49-F238E27FC236}">
              <a16:creationId xmlns:a16="http://schemas.microsoft.com/office/drawing/2014/main" id="{0457245A-7CA9-8CF3-41E3-DA9C749CB111}"/>
            </a:ext>
          </a:extLst>
        </cdr:cNvPr>
        <cdr:cNvSpPr txBox="1"/>
      </cdr:nvSpPr>
      <cdr:spPr>
        <a:xfrm xmlns:a="http://schemas.openxmlformats.org/drawingml/2006/main">
          <a:off x="7689646" y="3494427"/>
          <a:ext cx="1454353" cy="14097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50" b="1" dirty="0"/>
            <a:t>State Average-</a:t>
          </a:r>
          <a:r>
            <a:rPr lang="en-US" sz="1050" b="1" baseline="0" dirty="0"/>
            <a:t> 63%</a:t>
          </a:r>
          <a:endParaRPr lang="en-US" sz="1050" b="1" dirty="0"/>
        </a:p>
        <a:p xmlns:a="http://schemas.openxmlformats.org/drawingml/2006/main">
          <a:r>
            <a:rPr lang="en-US" sz="1050" b="1" dirty="0"/>
            <a:t>National Average-</a:t>
          </a:r>
          <a:r>
            <a:rPr lang="en-US" sz="1050" b="1" baseline="0" dirty="0"/>
            <a:t> 69%</a:t>
          </a:r>
        </a:p>
        <a:p xmlns:a="http://schemas.openxmlformats.org/drawingml/2006/main">
          <a:r>
            <a:rPr lang="en-US" sz="1050" b="1" baseline="0" dirty="0"/>
            <a:t>Top 10 Percent- 100%</a:t>
          </a:r>
        </a:p>
        <a:p xmlns:a="http://schemas.openxmlformats.org/drawingml/2006/main">
          <a:endParaRPr lang="en-US" sz="1100" dirty="0"/>
        </a:p>
      </cdr:txBody>
    </cdr:sp>
  </cdr:relSizeAnchor>
  <cdr:relSizeAnchor xmlns:cdr="http://schemas.openxmlformats.org/drawingml/2006/chartDrawing">
    <cdr:from>
      <cdr:x>0.10797</cdr:x>
      <cdr:y>0.91792</cdr:y>
    </cdr:from>
    <cdr:to>
      <cdr:x>0.17357</cdr:x>
      <cdr:y>0.9671</cdr:y>
    </cdr:to>
    <cdr:sp macro="" textlink="">
      <cdr:nvSpPr>
        <cdr:cNvPr id="13" name="TextBox 12">
          <a:extLst xmlns:a="http://schemas.openxmlformats.org/drawingml/2006/main">
            <a:ext uri="{FF2B5EF4-FFF2-40B4-BE49-F238E27FC236}">
              <a16:creationId xmlns:a16="http://schemas.microsoft.com/office/drawing/2014/main" id="{BA28264A-64D6-C4CE-4415-7B01F2677AF2}"/>
            </a:ext>
          </a:extLst>
        </cdr:cNvPr>
        <cdr:cNvSpPr txBox="1"/>
      </cdr:nvSpPr>
      <cdr:spPr>
        <a:xfrm xmlns:a="http://schemas.openxmlformats.org/drawingml/2006/main">
          <a:off x="987284" y="5333344"/>
          <a:ext cx="599846" cy="2857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2019</a:t>
          </a:r>
        </a:p>
      </cdr:txBody>
    </cdr:sp>
  </cdr:relSizeAnchor>
  <cdr:relSizeAnchor xmlns:cdr="http://schemas.openxmlformats.org/drawingml/2006/chartDrawing">
    <cdr:from>
      <cdr:x>0.35151</cdr:x>
      <cdr:y>0.92033</cdr:y>
    </cdr:from>
    <cdr:to>
      <cdr:x>0.41413</cdr:x>
      <cdr:y>0.95968</cdr:y>
    </cdr:to>
    <cdr:sp macro="" textlink="">
      <cdr:nvSpPr>
        <cdr:cNvPr id="15" name="TextBox 14">
          <a:extLst xmlns:a="http://schemas.openxmlformats.org/drawingml/2006/main">
            <a:ext uri="{FF2B5EF4-FFF2-40B4-BE49-F238E27FC236}">
              <a16:creationId xmlns:a16="http://schemas.microsoft.com/office/drawing/2014/main" id="{1183C3BC-446F-1DF1-BC15-C4F93D299BDC}"/>
            </a:ext>
          </a:extLst>
        </cdr:cNvPr>
        <cdr:cNvSpPr txBox="1"/>
      </cdr:nvSpPr>
      <cdr:spPr>
        <a:xfrm xmlns:a="http://schemas.openxmlformats.org/drawingml/2006/main">
          <a:off x="3214212" y="5347342"/>
          <a:ext cx="572597" cy="22863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2020</a:t>
          </a:r>
        </a:p>
      </cdr:txBody>
    </cdr:sp>
  </cdr:relSizeAnchor>
  <cdr:relSizeAnchor xmlns:cdr="http://schemas.openxmlformats.org/drawingml/2006/chartDrawing">
    <cdr:from>
      <cdr:x>0.59541</cdr:x>
      <cdr:y>0.92033</cdr:y>
    </cdr:from>
    <cdr:to>
      <cdr:x>0.65614</cdr:x>
      <cdr:y>0.9564</cdr:y>
    </cdr:to>
    <cdr:sp macro="" textlink="">
      <cdr:nvSpPr>
        <cdr:cNvPr id="16" name="TextBox 15">
          <a:extLst xmlns:a="http://schemas.openxmlformats.org/drawingml/2006/main">
            <a:ext uri="{FF2B5EF4-FFF2-40B4-BE49-F238E27FC236}">
              <a16:creationId xmlns:a16="http://schemas.microsoft.com/office/drawing/2014/main" id="{341B0DB7-5782-BBAB-1A92-24668D3646D7}"/>
            </a:ext>
          </a:extLst>
        </cdr:cNvPr>
        <cdr:cNvSpPr txBox="1"/>
      </cdr:nvSpPr>
      <cdr:spPr>
        <a:xfrm xmlns:a="http://schemas.openxmlformats.org/drawingml/2006/main">
          <a:off x="5444454" y="5347342"/>
          <a:ext cx="555313" cy="2095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2021</a:t>
          </a:r>
        </a:p>
      </cdr:txBody>
    </cdr:sp>
  </cdr:relSizeAnchor>
  <cdr:relSizeAnchor xmlns:cdr="http://schemas.openxmlformats.org/drawingml/2006/chartDrawing">
    <cdr:from>
      <cdr:x>0.83835</cdr:x>
      <cdr:y>0.92051</cdr:y>
    </cdr:from>
    <cdr:to>
      <cdr:x>0.8945</cdr:x>
      <cdr:y>0.95332</cdr:y>
    </cdr:to>
    <cdr:sp macro="" textlink="">
      <cdr:nvSpPr>
        <cdr:cNvPr id="17" name="TextBox 16">
          <a:extLst xmlns:a="http://schemas.openxmlformats.org/drawingml/2006/main">
            <a:ext uri="{FF2B5EF4-FFF2-40B4-BE49-F238E27FC236}">
              <a16:creationId xmlns:a16="http://schemas.microsoft.com/office/drawing/2014/main" id="{DFD3885C-0FF0-D2E0-52D4-A13A58ECB6BC}"/>
            </a:ext>
          </a:extLst>
        </cdr:cNvPr>
        <cdr:cNvSpPr txBox="1"/>
      </cdr:nvSpPr>
      <cdr:spPr>
        <a:xfrm xmlns:a="http://schemas.openxmlformats.org/drawingml/2006/main">
          <a:off x="7665898" y="5348419"/>
          <a:ext cx="513367" cy="1905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2022</a:t>
          </a:r>
        </a:p>
      </cdr:txBody>
    </cdr:sp>
  </cdr:relSizeAnchor>
  <cdr:relSizeAnchor xmlns:cdr="http://schemas.openxmlformats.org/drawingml/2006/chartDrawing">
    <cdr:from>
      <cdr:x>0.01272</cdr:x>
      <cdr:y>0.80501</cdr:y>
    </cdr:from>
    <cdr:to>
      <cdr:x>0.98727</cdr:x>
      <cdr:y>0.9176</cdr:y>
    </cdr:to>
    <cdr:pic>
      <cdr:nvPicPr>
        <cdr:cNvPr id="18" name="Picture 17">
          <a:extLst xmlns:a="http://schemas.openxmlformats.org/drawingml/2006/main">
            <a:ext uri="{FF2B5EF4-FFF2-40B4-BE49-F238E27FC236}">
              <a16:creationId xmlns:a16="http://schemas.microsoft.com/office/drawing/2014/main" id="{8B699B6B-5B68-2FAC-C00C-CA9E7CE5016F}"/>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116357" y="4677299"/>
          <a:ext cx="8911284" cy="654181"/>
        </a:xfrm>
        <a:prstGeom xmlns:a="http://schemas.openxmlformats.org/drawingml/2006/main" prst="rect">
          <a:avLst/>
        </a:prstGeom>
        <a:noFill xmlns:a="http://schemas.openxmlformats.org/drawingml/2006/main"/>
        <a:ln xmlns:a="http://schemas.openxmlformats.org/drawingml/2006/main">
          <a:noFill/>
        </a:ln>
      </cdr:spPr>
    </cdr:pic>
  </cdr:relSizeAnchor>
</c:userShapes>
</file>

<file path=ppt/drawings/drawing3.xml><?xml version="1.0" encoding="utf-8"?>
<c:userShapes xmlns:c="http://schemas.openxmlformats.org/drawingml/2006/chart">
  <cdr:relSizeAnchor xmlns:cdr="http://schemas.openxmlformats.org/drawingml/2006/chartDrawing">
    <cdr:from>
      <cdr:x>0.13088</cdr:x>
      <cdr:y>0.85543</cdr:y>
    </cdr:from>
    <cdr:to>
      <cdr:x>0.31288</cdr:x>
      <cdr:y>0.9212</cdr:y>
    </cdr:to>
    <cdr:sp macro="" textlink="">
      <cdr:nvSpPr>
        <cdr:cNvPr id="2" name="TextBox 1">
          <a:extLst xmlns:a="http://schemas.openxmlformats.org/drawingml/2006/main">
            <a:ext uri="{FF2B5EF4-FFF2-40B4-BE49-F238E27FC236}">
              <a16:creationId xmlns:a16="http://schemas.microsoft.com/office/drawing/2014/main" id="{46E3FA78-0838-F7DF-399E-D4D3AAC32CF2}"/>
            </a:ext>
          </a:extLst>
        </cdr:cNvPr>
        <cdr:cNvSpPr txBox="1"/>
      </cdr:nvSpPr>
      <cdr:spPr>
        <a:xfrm xmlns:a="http://schemas.openxmlformats.org/drawingml/2006/main">
          <a:off x="1073792" y="4800899"/>
          <a:ext cx="1493240" cy="3691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US" sz="1800" b="1" dirty="0"/>
            <a:t>n-size 12</a:t>
          </a:r>
        </a:p>
      </cdr:txBody>
    </cdr:sp>
  </cdr:relSizeAnchor>
  <cdr:relSizeAnchor xmlns:cdr="http://schemas.openxmlformats.org/drawingml/2006/chartDrawing">
    <cdr:from>
      <cdr:x>0.42857</cdr:x>
      <cdr:y>0.8608</cdr:y>
    </cdr:from>
    <cdr:to>
      <cdr:x>0.56556</cdr:x>
      <cdr:y>0.92661</cdr:y>
    </cdr:to>
    <cdr:sp macro="" textlink="">
      <cdr:nvSpPr>
        <cdr:cNvPr id="3" name="TextBox 2">
          <a:extLst xmlns:a="http://schemas.openxmlformats.org/drawingml/2006/main">
            <a:ext uri="{FF2B5EF4-FFF2-40B4-BE49-F238E27FC236}">
              <a16:creationId xmlns:a16="http://schemas.microsoft.com/office/drawing/2014/main" id="{601E7A65-B88D-268B-A810-32C7BB4BE50C}"/>
            </a:ext>
          </a:extLst>
        </cdr:cNvPr>
        <cdr:cNvSpPr txBox="1"/>
      </cdr:nvSpPr>
      <cdr:spPr>
        <a:xfrm xmlns:a="http://schemas.openxmlformats.org/drawingml/2006/main">
          <a:off x="3516165" y="4831030"/>
          <a:ext cx="1123959" cy="3693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dirty="0"/>
            <a:t>n-size 22</a:t>
          </a:r>
        </a:p>
      </cdr:txBody>
    </cdr:sp>
  </cdr:relSizeAnchor>
  <cdr:relSizeAnchor xmlns:cdr="http://schemas.openxmlformats.org/drawingml/2006/chartDrawing">
    <cdr:from>
      <cdr:x>0.74145</cdr:x>
      <cdr:y>0.86331</cdr:y>
    </cdr:from>
    <cdr:to>
      <cdr:x>0.88665</cdr:x>
      <cdr:y>0.93886</cdr:y>
    </cdr:to>
    <cdr:sp macro="" textlink="">
      <cdr:nvSpPr>
        <cdr:cNvPr id="4" name="TextBox 3">
          <a:extLst xmlns:a="http://schemas.openxmlformats.org/drawingml/2006/main">
            <a:ext uri="{FF2B5EF4-FFF2-40B4-BE49-F238E27FC236}">
              <a16:creationId xmlns:a16="http://schemas.microsoft.com/office/drawing/2014/main" id="{93B80536-43EE-60CC-7CBE-AAAE8AC44614}"/>
            </a:ext>
          </a:extLst>
        </cdr:cNvPr>
        <cdr:cNvSpPr txBox="1"/>
      </cdr:nvSpPr>
      <cdr:spPr>
        <a:xfrm xmlns:a="http://schemas.openxmlformats.org/drawingml/2006/main">
          <a:off x="6083196" y="4845072"/>
          <a:ext cx="1191237" cy="42403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dirty="0"/>
            <a:t>n-size 12</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FC663E1F-8608-4B92-93C5-53737286807D}" type="datetimeFigureOut">
              <a:rPr lang="en-US" smtClean="0"/>
              <a:t>11/2/2023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E6EEB6F-67C2-43B2-A851-B6A772AAB740}" type="slidenum">
              <a:rPr lang="en-US" smtClean="0"/>
              <a:t>‹#›</a:t>
            </a:fld>
            <a:endParaRPr lang="en-US"/>
          </a:p>
        </p:txBody>
      </p:sp>
    </p:spTree>
    <p:extLst>
      <p:ext uri="{BB962C8B-B14F-4D97-AF65-F5344CB8AC3E}">
        <p14:creationId xmlns:p14="http://schemas.microsoft.com/office/powerpoint/2010/main" val="1648415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E6EEB6F-67C2-43B2-A851-B6A772AAB740}" type="slidenum">
              <a:rPr lang="en-US" smtClean="0"/>
              <a:t>1</a:t>
            </a:fld>
            <a:endParaRPr lang="en-US"/>
          </a:p>
        </p:txBody>
      </p:sp>
    </p:spTree>
    <p:extLst>
      <p:ext uri="{BB962C8B-B14F-4D97-AF65-F5344CB8AC3E}">
        <p14:creationId xmlns:p14="http://schemas.microsoft.com/office/powerpoint/2010/main" val="2666499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in previous year data </a:t>
            </a:r>
          </a:p>
        </p:txBody>
      </p:sp>
      <p:sp>
        <p:nvSpPr>
          <p:cNvPr id="4" name="Slide Number Placeholder 3"/>
          <p:cNvSpPr>
            <a:spLocks noGrp="1"/>
          </p:cNvSpPr>
          <p:nvPr>
            <p:ph type="sldNum" sz="quarter" idx="5"/>
          </p:nvPr>
        </p:nvSpPr>
        <p:spPr/>
        <p:txBody>
          <a:bodyPr/>
          <a:lstStyle/>
          <a:p>
            <a:fld id="{DE6EEB6F-67C2-43B2-A851-B6A772AAB740}" type="slidenum">
              <a:rPr lang="en-US" smtClean="0"/>
              <a:t>10</a:t>
            </a:fld>
            <a:endParaRPr lang="en-US"/>
          </a:p>
        </p:txBody>
      </p:sp>
    </p:spTree>
    <p:extLst>
      <p:ext uri="{BB962C8B-B14F-4D97-AF65-F5344CB8AC3E}">
        <p14:creationId xmlns:p14="http://schemas.microsoft.com/office/powerpoint/2010/main" val="1411158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6EEB6F-67C2-43B2-A851-B6A772AAB740}" type="slidenum">
              <a:rPr lang="en-US" smtClean="0"/>
              <a:t>11</a:t>
            </a:fld>
            <a:endParaRPr lang="en-US"/>
          </a:p>
        </p:txBody>
      </p:sp>
    </p:spTree>
    <p:extLst>
      <p:ext uri="{BB962C8B-B14F-4D97-AF65-F5344CB8AC3E}">
        <p14:creationId xmlns:p14="http://schemas.microsoft.com/office/powerpoint/2010/main" val="3585424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6EEB6F-67C2-43B2-A851-B6A772AAB740}" type="slidenum">
              <a:rPr lang="en-US" smtClean="0"/>
              <a:t>12</a:t>
            </a:fld>
            <a:endParaRPr lang="en-US"/>
          </a:p>
        </p:txBody>
      </p:sp>
    </p:spTree>
    <p:extLst>
      <p:ext uri="{BB962C8B-B14F-4D97-AF65-F5344CB8AC3E}">
        <p14:creationId xmlns:p14="http://schemas.microsoft.com/office/powerpoint/2010/main" val="2526841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6EEB6F-67C2-43B2-A851-B6A772AAB740}" type="slidenum">
              <a:rPr lang="en-US" smtClean="0"/>
              <a:t>13</a:t>
            </a:fld>
            <a:endParaRPr lang="en-US"/>
          </a:p>
        </p:txBody>
      </p:sp>
    </p:spTree>
    <p:extLst>
      <p:ext uri="{BB962C8B-B14F-4D97-AF65-F5344CB8AC3E}">
        <p14:creationId xmlns:p14="http://schemas.microsoft.com/office/powerpoint/2010/main" val="3408714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E6EEB6F-67C2-43B2-A851-B6A772AAB740}" type="slidenum">
              <a:rPr lang="en-US" smtClean="0"/>
              <a:t>14</a:t>
            </a:fld>
            <a:endParaRPr lang="en-US"/>
          </a:p>
        </p:txBody>
      </p:sp>
    </p:spTree>
    <p:extLst>
      <p:ext uri="{BB962C8B-B14F-4D97-AF65-F5344CB8AC3E}">
        <p14:creationId xmlns:p14="http://schemas.microsoft.com/office/powerpoint/2010/main" val="3408976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6EEB6F-67C2-43B2-A851-B6A772AAB740}" type="slidenum">
              <a:rPr lang="en-US" smtClean="0"/>
              <a:t>2</a:t>
            </a:fld>
            <a:endParaRPr lang="en-US"/>
          </a:p>
        </p:txBody>
      </p:sp>
    </p:spTree>
    <p:extLst>
      <p:ext uri="{BB962C8B-B14F-4D97-AF65-F5344CB8AC3E}">
        <p14:creationId xmlns:p14="http://schemas.microsoft.com/office/powerpoint/2010/main" val="1303839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E6EEB6F-67C2-43B2-A851-B6A772AAB740}" type="slidenum">
              <a:rPr lang="en-US" smtClean="0"/>
              <a:t>3</a:t>
            </a:fld>
            <a:endParaRPr lang="en-US"/>
          </a:p>
        </p:txBody>
      </p:sp>
    </p:spTree>
    <p:extLst>
      <p:ext uri="{BB962C8B-B14F-4D97-AF65-F5344CB8AC3E}">
        <p14:creationId xmlns:p14="http://schemas.microsoft.com/office/powerpoint/2010/main" val="1455129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Timeline of when Audit was started for EMS and how many times they have not called ahead of time when bringing a patient into the emergency room</a:t>
            </a:r>
          </a:p>
          <a:p>
            <a:r>
              <a:rPr lang="en-US" dirty="0"/>
              <a:t>Make sure to note that shortly after the audit started there was a trauma review in which the ER manager emphasized the importance of calling ahead of time so they can call in the radiology tech. Do not have radiology in house 24/7</a:t>
            </a:r>
          </a:p>
          <a:p>
            <a:endParaRPr lang="en-US" dirty="0"/>
          </a:p>
        </p:txBody>
      </p:sp>
      <p:sp>
        <p:nvSpPr>
          <p:cNvPr id="4" name="Slide Number Placeholder 3"/>
          <p:cNvSpPr>
            <a:spLocks noGrp="1"/>
          </p:cNvSpPr>
          <p:nvPr>
            <p:ph type="sldNum" sz="quarter" idx="5"/>
          </p:nvPr>
        </p:nvSpPr>
        <p:spPr/>
        <p:txBody>
          <a:bodyPr/>
          <a:lstStyle/>
          <a:p>
            <a:fld id="{DE6EEB6F-67C2-43B2-A851-B6A772AAB740}" type="slidenum">
              <a:rPr lang="en-US" smtClean="0"/>
              <a:t>4</a:t>
            </a:fld>
            <a:endParaRPr lang="en-US"/>
          </a:p>
        </p:txBody>
      </p:sp>
    </p:spTree>
    <p:extLst>
      <p:ext uri="{BB962C8B-B14F-4D97-AF65-F5344CB8AC3E}">
        <p14:creationId xmlns:p14="http://schemas.microsoft.com/office/powerpoint/2010/main" val="1070068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to note that shortly after the audit started there was a trauma review in which the ER manager emphasized the importance of calling ahead of time so they can call in the radiology tech. Do not have radiology in house 24/7</a:t>
            </a:r>
          </a:p>
          <a:p>
            <a:endParaRPr lang="en-US" dirty="0"/>
          </a:p>
        </p:txBody>
      </p:sp>
      <p:sp>
        <p:nvSpPr>
          <p:cNvPr id="4" name="Slide Number Placeholder 3"/>
          <p:cNvSpPr>
            <a:spLocks noGrp="1"/>
          </p:cNvSpPr>
          <p:nvPr>
            <p:ph type="sldNum" sz="quarter" idx="5"/>
          </p:nvPr>
        </p:nvSpPr>
        <p:spPr/>
        <p:txBody>
          <a:bodyPr/>
          <a:lstStyle/>
          <a:p>
            <a:fld id="{DE6EEB6F-67C2-43B2-A851-B6A772AAB740}" type="slidenum">
              <a:rPr lang="en-US" smtClean="0"/>
              <a:t>5</a:t>
            </a:fld>
            <a:endParaRPr lang="en-US"/>
          </a:p>
        </p:txBody>
      </p:sp>
    </p:spTree>
    <p:extLst>
      <p:ext uri="{BB962C8B-B14F-4D97-AF65-F5344CB8AC3E}">
        <p14:creationId xmlns:p14="http://schemas.microsoft.com/office/powerpoint/2010/main" val="2641769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in previous year data </a:t>
            </a:r>
          </a:p>
        </p:txBody>
      </p:sp>
      <p:sp>
        <p:nvSpPr>
          <p:cNvPr id="4" name="Slide Number Placeholder 3"/>
          <p:cNvSpPr>
            <a:spLocks noGrp="1"/>
          </p:cNvSpPr>
          <p:nvPr>
            <p:ph type="sldNum" sz="quarter" idx="5"/>
          </p:nvPr>
        </p:nvSpPr>
        <p:spPr/>
        <p:txBody>
          <a:bodyPr/>
          <a:lstStyle/>
          <a:p>
            <a:fld id="{DE6EEB6F-67C2-43B2-A851-B6A772AAB740}" type="slidenum">
              <a:rPr lang="en-US" smtClean="0"/>
              <a:t>6</a:t>
            </a:fld>
            <a:endParaRPr lang="en-US"/>
          </a:p>
        </p:txBody>
      </p:sp>
    </p:spTree>
    <p:extLst>
      <p:ext uri="{BB962C8B-B14F-4D97-AF65-F5344CB8AC3E}">
        <p14:creationId xmlns:p14="http://schemas.microsoft.com/office/powerpoint/2010/main" val="1703934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in previous year data </a:t>
            </a:r>
          </a:p>
        </p:txBody>
      </p:sp>
      <p:sp>
        <p:nvSpPr>
          <p:cNvPr id="4" name="Slide Number Placeholder 3"/>
          <p:cNvSpPr>
            <a:spLocks noGrp="1"/>
          </p:cNvSpPr>
          <p:nvPr>
            <p:ph type="sldNum" sz="quarter" idx="5"/>
          </p:nvPr>
        </p:nvSpPr>
        <p:spPr/>
        <p:txBody>
          <a:bodyPr/>
          <a:lstStyle/>
          <a:p>
            <a:fld id="{DE6EEB6F-67C2-43B2-A851-B6A772AAB740}" type="slidenum">
              <a:rPr lang="en-US" smtClean="0"/>
              <a:t>7</a:t>
            </a:fld>
            <a:endParaRPr lang="en-US"/>
          </a:p>
        </p:txBody>
      </p:sp>
    </p:spTree>
    <p:extLst>
      <p:ext uri="{BB962C8B-B14F-4D97-AF65-F5344CB8AC3E}">
        <p14:creationId xmlns:p14="http://schemas.microsoft.com/office/powerpoint/2010/main" val="3387452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in previous year data </a:t>
            </a:r>
          </a:p>
        </p:txBody>
      </p:sp>
      <p:sp>
        <p:nvSpPr>
          <p:cNvPr id="4" name="Slide Number Placeholder 3"/>
          <p:cNvSpPr>
            <a:spLocks noGrp="1"/>
          </p:cNvSpPr>
          <p:nvPr>
            <p:ph type="sldNum" sz="quarter" idx="5"/>
          </p:nvPr>
        </p:nvSpPr>
        <p:spPr/>
        <p:txBody>
          <a:bodyPr/>
          <a:lstStyle/>
          <a:p>
            <a:fld id="{DE6EEB6F-67C2-43B2-A851-B6A772AAB740}" type="slidenum">
              <a:rPr lang="en-US" smtClean="0"/>
              <a:t>8</a:t>
            </a:fld>
            <a:endParaRPr lang="en-US"/>
          </a:p>
        </p:txBody>
      </p:sp>
    </p:spTree>
    <p:extLst>
      <p:ext uri="{BB962C8B-B14F-4D97-AF65-F5344CB8AC3E}">
        <p14:creationId xmlns:p14="http://schemas.microsoft.com/office/powerpoint/2010/main" val="3018261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in previous year data </a:t>
            </a:r>
          </a:p>
        </p:txBody>
      </p:sp>
      <p:sp>
        <p:nvSpPr>
          <p:cNvPr id="4" name="Slide Number Placeholder 3"/>
          <p:cNvSpPr>
            <a:spLocks noGrp="1"/>
          </p:cNvSpPr>
          <p:nvPr>
            <p:ph type="sldNum" sz="quarter" idx="5"/>
          </p:nvPr>
        </p:nvSpPr>
        <p:spPr/>
        <p:txBody>
          <a:bodyPr/>
          <a:lstStyle/>
          <a:p>
            <a:fld id="{DE6EEB6F-67C2-43B2-A851-B6A772AAB740}" type="slidenum">
              <a:rPr lang="en-US" smtClean="0"/>
              <a:t>9</a:t>
            </a:fld>
            <a:endParaRPr lang="en-US"/>
          </a:p>
        </p:txBody>
      </p:sp>
    </p:spTree>
    <p:extLst>
      <p:ext uri="{BB962C8B-B14F-4D97-AF65-F5344CB8AC3E}">
        <p14:creationId xmlns:p14="http://schemas.microsoft.com/office/powerpoint/2010/main" val="2095578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2944175-4842-8C45-BC56-65B32613FD7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83185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944175-4842-8C45-BC56-65B32613FD7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2872045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944175-4842-8C45-BC56-65B32613FD7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204572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944175-4842-8C45-BC56-65B32613FD7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2622019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944175-4842-8C45-BC56-65B32613FD73}"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757742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2944175-4842-8C45-BC56-65B32613FD73}"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124729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944175-4842-8C45-BC56-65B32613FD73}"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77987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2944175-4842-8C45-BC56-65B32613FD73}"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121793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44175-4842-8C45-BC56-65B32613FD73}"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419025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944175-4842-8C45-BC56-65B32613FD73}"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3014453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944175-4842-8C45-BC56-65B32613FD73}"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5EFA1-5709-F34D-8DE1-A28422339B1C}" type="slidenum">
              <a:rPr lang="en-US" smtClean="0"/>
              <a:t>‹#›</a:t>
            </a:fld>
            <a:endParaRPr lang="en-US"/>
          </a:p>
        </p:txBody>
      </p:sp>
    </p:spTree>
    <p:extLst>
      <p:ext uri="{BB962C8B-B14F-4D97-AF65-F5344CB8AC3E}">
        <p14:creationId xmlns:p14="http://schemas.microsoft.com/office/powerpoint/2010/main" val="289828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44175-4842-8C45-BC56-65B32613FD73}" type="datetimeFigureOut">
              <a:rPr lang="en-US" smtClean="0"/>
              <a:t>11/2/2023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5EFA1-5709-F34D-8DE1-A28422339B1C}" type="slidenum">
              <a:rPr lang="en-US" smtClean="0"/>
              <a:t>‹#›</a:t>
            </a:fld>
            <a:endParaRPr lang="en-US"/>
          </a:p>
        </p:txBody>
      </p:sp>
    </p:spTree>
    <p:extLst>
      <p:ext uri="{BB962C8B-B14F-4D97-AF65-F5344CB8AC3E}">
        <p14:creationId xmlns:p14="http://schemas.microsoft.com/office/powerpoint/2010/main" val="14334468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chart" Target="../charts/chart5.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B4072-CECB-6245-A4E6-0EFFB31CD667}"/>
              </a:ext>
            </a:extLst>
          </p:cNvPr>
          <p:cNvSpPr>
            <a:spLocks noGrp="1"/>
          </p:cNvSpPr>
          <p:nvPr>
            <p:ph type="ctrTitle"/>
          </p:nvPr>
        </p:nvSpPr>
        <p:spPr>
          <a:xfrm>
            <a:off x="0" y="1506366"/>
            <a:ext cx="9144000" cy="1482428"/>
          </a:xfrm>
        </p:spPr>
        <p:txBody>
          <a:bodyPr>
            <a:normAutofit/>
          </a:bodyPr>
          <a:lstStyle/>
          <a:p>
            <a:r>
              <a:rPr lang="en-US" sz="5400" dirty="0">
                <a:latin typeface="Interstate" pitchFamily="2" charset="77"/>
              </a:rPr>
              <a:t>QI Residency Capstone </a:t>
            </a:r>
          </a:p>
        </p:txBody>
      </p:sp>
      <p:sp>
        <p:nvSpPr>
          <p:cNvPr id="3" name="Subtitle 2">
            <a:extLst>
              <a:ext uri="{FF2B5EF4-FFF2-40B4-BE49-F238E27FC236}">
                <a16:creationId xmlns:a16="http://schemas.microsoft.com/office/drawing/2014/main" id="{B2837280-7866-714A-8A8B-B2CE8B1B5432}"/>
              </a:ext>
            </a:extLst>
          </p:cNvPr>
          <p:cNvSpPr>
            <a:spLocks noGrp="1"/>
          </p:cNvSpPr>
          <p:nvPr>
            <p:ph type="subTitle" idx="1"/>
          </p:nvPr>
        </p:nvSpPr>
        <p:spPr>
          <a:xfrm>
            <a:off x="0" y="3146152"/>
            <a:ext cx="9144000" cy="1173167"/>
          </a:xfrm>
        </p:spPr>
        <p:txBody>
          <a:bodyPr>
            <a:normAutofit fontScale="77500" lnSpcReduction="20000"/>
          </a:bodyPr>
          <a:lstStyle/>
          <a:p>
            <a:r>
              <a:rPr lang="en-US" sz="2800" b="1" dirty="0">
                <a:solidFill>
                  <a:schemeClr val="accent6">
                    <a:lumMod val="75000"/>
                  </a:schemeClr>
                </a:solidFill>
              </a:rPr>
              <a:t>Reducing Turn Around Time for Head CTs and Improving Documentation for Patients Presenting to Emergency Department with Stroke Symptoms</a:t>
            </a:r>
          </a:p>
          <a:p>
            <a:r>
              <a:rPr lang="en-US" sz="2800" b="1" dirty="0">
                <a:solidFill>
                  <a:schemeClr val="accent6">
                    <a:lumMod val="75000"/>
                  </a:schemeClr>
                </a:solidFill>
              </a:rPr>
              <a:t>Presented by: Katie Neujahr, Quality Coordinator</a:t>
            </a:r>
          </a:p>
          <a:p>
            <a:endParaRPr lang="en-US" sz="2800" b="1" dirty="0">
              <a:latin typeface="Interstate Light" pitchFamily="2" charset="77"/>
            </a:endParaRPr>
          </a:p>
          <a:p>
            <a:endParaRPr lang="en-US" dirty="0">
              <a:solidFill>
                <a:srgbClr val="47793A"/>
              </a:solidFill>
              <a:latin typeface="Interstate Light" pitchFamily="2" charset="77"/>
            </a:endParaRPr>
          </a:p>
        </p:txBody>
      </p:sp>
      <p:sp>
        <p:nvSpPr>
          <p:cNvPr id="4" name="Rectangle 3">
            <a:extLst>
              <a:ext uri="{FF2B5EF4-FFF2-40B4-BE49-F238E27FC236}">
                <a16:creationId xmlns:a16="http://schemas.microsoft.com/office/drawing/2014/main" id="{3AEB61E3-B1D1-7049-8035-9160C902C2C6}"/>
              </a:ext>
            </a:extLst>
          </p:cNvPr>
          <p:cNvSpPr/>
          <p:nvPr/>
        </p:nvSpPr>
        <p:spPr>
          <a:xfrm>
            <a:off x="-31531" y="6534751"/>
            <a:ext cx="9207062" cy="342900"/>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31531"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9" name="Picture 8" descr="A close up of a sign&#10;&#10;Description automatically generated">
            <a:extLst>
              <a:ext uri="{FF2B5EF4-FFF2-40B4-BE49-F238E27FC236}">
                <a16:creationId xmlns:a16="http://schemas.microsoft.com/office/drawing/2014/main" id="{EEABA842-3614-E640-8101-1E609063627D}"/>
              </a:ext>
            </a:extLst>
          </p:cNvPr>
          <p:cNvPicPr>
            <a:picLocks noChangeAspect="1"/>
          </p:cNvPicPr>
          <p:nvPr/>
        </p:nvPicPr>
        <p:blipFill>
          <a:blip r:embed="rId3"/>
          <a:stretch>
            <a:fillRect/>
          </a:stretch>
        </p:blipFill>
        <p:spPr>
          <a:xfrm>
            <a:off x="243762" y="5427168"/>
            <a:ext cx="3200400" cy="876300"/>
          </a:xfrm>
          <a:prstGeom prst="rect">
            <a:avLst/>
          </a:prstGeom>
        </p:spPr>
      </p:pic>
    </p:spTree>
    <p:extLst>
      <p:ext uri="{BB962C8B-B14F-4D97-AF65-F5344CB8AC3E}">
        <p14:creationId xmlns:p14="http://schemas.microsoft.com/office/powerpoint/2010/main" val="1595423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718738"/>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400" dirty="0">
              <a:latin typeface="Interstate" pitchFamily="2" charset="77"/>
            </a:endParaRPr>
          </a:p>
        </p:txBody>
      </p:sp>
      <p:graphicFrame>
        <p:nvGraphicFramePr>
          <p:cNvPr id="6" name="Chart 5">
            <a:extLst>
              <a:ext uri="{FF2B5EF4-FFF2-40B4-BE49-F238E27FC236}">
                <a16:creationId xmlns:a16="http://schemas.microsoft.com/office/drawing/2014/main" id="{DC71A0D2-FEF7-63A6-EA97-1A20E9021342}"/>
              </a:ext>
            </a:extLst>
          </p:cNvPr>
          <p:cNvGraphicFramePr>
            <a:graphicFrameLocks/>
          </p:cNvGraphicFramePr>
          <p:nvPr>
            <p:extLst>
              <p:ext uri="{D42A27DB-BD31-4B8C-83A1-F6EECF244321}">
                <p14:modId xmlns:p14="http://schemas.microsoft.com/office/powerpoint/2010/main" val="2004882783"/>
              </p:ext>
            </p:extLst>
          </p:nvPr>
        </p:nvGraphicFramePr>
        <p:xfrm>
          <a:off x="643855" y="1800118"/>
          <a:ext cx="328429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96C5D1F5-D77A-F41A-C48E-E9F5C25CEA57}"/>
              </a:ext>
            </a:extLst>
          </p:cNvPr>
          <p:cNvSpPr txBox="1"/>
          <p:nvPr/>
        </p:nvSpPr>
        <p:spPr>
          <a:xfrm>
            <a:off x="520117" y="352338"/>
            <a:ext cx="8281112" cy="707886"/>
          </a:xfrm>
          <a:prstGeom prst="rect">
            <a:avLst/>
          </a:prstGeom>
          <a:noFill/>
        </p:spPr>
        <p:txBody>
          <a:bodyPr wrap="square" rtlCol="0">
            <a:spAutoFit/>
          </a:bodyPr>
          <a:lstStyle/>
          <a:p>
            <a:pPr algn="ctr"/>
            <a:r>
              <a:rPr lang="en-US" sz="2000" b="1" dirty="0"/>
              <a:t>2023: CTs for Patients Presenting with Stroke Like Symptoms Interpreted within 45 Minutes of Arrival</a:t>
            </a:r>
          </a:p>
        </p:txBody>
      </p:sp>
      <p:graphicFrame>
        <p:nvGraphicFramePr>
          <p:cNvPr id="9" name="Chart 8">
            <a:extLst>
              <a:ext uri="{FF2B5EF4-FFF2-40B4-BE49-F238E27FC236}">
                <a16:creationId xmlns:a16="http://schemas.microsoft.com/office/drawing/2014/main" id="{C43E18AA-B215-61D3-6B52-6CB3AC5EDC4E}"/>
              </a:ext>
            </a:extLst>
          </p:cNvPr>
          <p:cNvGraphicFramePr>
            <a:graphicFrameLocks/>
          </p:cNvGraphicFramePr>
          <p:nvPr>
            <p:extLst>
              <p:ext uri="{D42A27DB-BD31-4B8C-83A1-F6EECF244321}">
                <p14:modId xmlns:p14="http://schemas.microsoft.com/office/powerpoint/2010/main" val="629291860"/>
              </p:ext>
            </p:extLst>
          </p:nvPr>
        </p:nvGraphicFramePr>
        <p:xfrm>
          <a:off x="5108896" y="1286388"/>
          <a:ext cx="3022002" cy="3189039"/>
        </p:xfrm>
        <a:graphic>
          <a:graphicData uri="http://schemas.openxmlformats.org/drawingml/2006/chart">
            <c:chart xmlns:c="http://schemas.openxmlformats.org/drawingml/2006/chart" xmlns:r="http://schemas.openxmlformats.org/officeDocument/2006/relationships" r:id="rId5"/>
          </a:graphicData>
        </a:graphic>
      </p:graphicFrame>
      <p:sp>
        <p:nvSpPr>
          <p:cNvPr id="2" name="TextBox 1">
            <a:extLst>
              <a:ext uri="{FF2B5EF4-FFF2-40B4-BE49-F238E27FC236}">
                <a16:creationId xmlns:a16="http://schemas.microsoft.com/office/drawing/2014/main" id="{7D44F0B7-E21F-2D56-0B47-6E58649FFF87}"/>
              </a:ext>
            </a:extLst>
          </p:cNvPr>
          <p:cNvSpPr txBox="1"/>
          <p:nvPr/>
        </p:nvSpPr>
        <p:spPr>
          <a:xfrm>
            <a:off x="976558" y="4453204"/>
            <a:ext cx="796954" cy="261610"/>
          </a:xfrm>
          <a:prstGeom prst="rect">
            <a:avLst/>
          </a:prstGeom>
          <a:noFill/>
        </p:spPr>
        <p:txBody>
          <a:bodyPr wrap="square" rtlCol="0">
            <a:spAutoFit/>
          </a:bodyPr>
          <a:lstStyle/>
          <a:p>
            <a:r>
              <a:rPr lang="en-US" sz="1100" b="1" dirty="0"/>
              <a:t>n-size 7</a:t>
            </a:r>
          </a:p>
        </p:txBody>
      </p:sp>
      <p:sp>
        <p:nvSpPr>
          <p:cNvPr id="3" name="TextBox 2">
            <a:extLst>
              <a:ext uri="{FF2B5EF4-FFF2-40B4-BE49-F238E27FC236}">
                <a16:creationId xmlns:a16="http://schemas.microsoft.com/office/drawing/2014/main" id="{309C751D-4BE9-D2FA-256B-F509321C0F94}"/>
              </a:ext>
            </a:extLst>
          </p:cNvPr>
          <p:cNvSpPr txBox="1"/>
          <p:nvPr/>
        </p:nvSpPr>
        <p:spPr>
          <a:xfrm>
            <a:off x="1924932" y="4473257"/>
            <a:ext cx="721453" cy="261610"/>
          </a:xfrm>
          <a:prstGeom prst="rect">
            <a:avLst/>
          </a:prstGeom>
          <a:noFill/>
        </p:spPr>
        <p:txBody>
          <a:bodyPr wrap="square" rtlCol="0">
            <a:spAutoFit/>
          </a:bodyPr>
          <a:lstStyle/>
          <a:p>
            <a:r>
              <a:rPr lang="en-US" sz="1100" b="1" dirty="0"/>
              <a:t>n-size 16</a:t>
            </a:r>
          </a:p>
        </p:txBody>
      </p:sp>
      <p:sp>
        <p:nvSpPr>
          <p:cNvPr id="10" name="TextBox 9">
            <a:extLst>
              <a:ext uri="{FF2B5EF4-FFF2-40B4-BE49-F238E27FC236}">
                <a16:creationId xmlns:a16="http://schemas.microsoft.com/office/drawing/2014/main" id="{856C0731-EDA7-99F0-892A-7B33AAB9AB20}"/>
              </a:ext>
            </a:extLst>
          </p:cNvPr>
          <p:cNvSpPr txBox="1"/>
          <p:nvPr/>
        </p:nvSpPr>
        <p:spPr>
          <a:xfrm>
            <a:off x="2954263" y="4453204"/>
            <a:ext cx="796954" cy="261610"/>
          </a:xfrm>
          <a:prstGeom prst="rect">
            <a:avLst/>
          </a:prstGeom>
          <a:noFill/>
        </p:spPr>
        <p:txBody>
          <a:bodyPr wrap="square" rtlCol="0">
            <a:spAutoFit/>
          </a:bodyPr>
          <a:lstStyle/>
          <a:p>
            <a:r>
              <a:rPr lang="en-US" sz="1100" b="1" dirty="0"/>
              <a:t>n-size 6</a:t>
            </a:r>
          </a:p>
        </p:txBody>
      </p:sp>
      <p:sp>
        <p:nvSpPr>
          <p:cNvPr id="13" name="TextBox 12">
            <a:extLst>
              <a:ext uri="{FF2B5EF4-FFF2-40B4-BE49-F238E27FC236}">
                <a16:creationId xmlns:a16="http://schemas.microsoft.com/office/drawing/2014/main" id="{C840D940-6153-88CB-5DDE-295FC0117B4A}"/>
              </a:ext>
            </a:extLst>
          </p:cNvPr>
          <p:cNvSpPr txBox="1"/>
          <p:nvPr/>
        </p:nvSpPr>
        <p:spPr>
          <a:xfrm>
            <a:off x="5285064" y="4453204"/>
            <a:ext cx="796954" cy="261610"/>
          </a:xfrm>
          <a:prstGeom prst="rect">
            <a:avLst/>
          </a:prstGeom>
          <a:noFill/>
        </p:spPr>
        <p:txBody>
          <a:bodyPr wrap="square" rtlCol="0">
            <a:spAutoFit/>
          </a:bodyPr>
          <a:lstStyle/>
          <a:p>
            <a:pPr algn="ctr"/>
            <a:r>
              <a:rPr lang="en-US" sz="1100" b="1" dirty="0"/>
              <a:t>n-size 5</a:t>
            </a:r>
          </a:p>
        </p:txBody>
      </p:sp>
      <p:sp>
        <p:nvSpPr>
          <p:cNvPr id="14" name="TextBox 13">
            <a:extLst>
              <a:ext uri="{FF2B5EF4-FFF2-40B4-BE49-F238E27FC236}">
                <a16:creationId xmlns:a16="http://schemas.microsoft.com/office/drawing/2014/main" id="{52868E8A-B87A-0600-00E7-1B42B48104FF}"/>
              </a:ext>
            </a:extLst>
          </p:cNvPr>
          <p:cNvSpPr txBox="1"/>
          <p:nvPr/>
        </p:nvSpPr>
        <p:spPr>
          <a:xfrm>
            <a:off x="6308520" y="4453204"/>
            <a:ext cx="721453" cy="261610"/>
          </a:xfrm>
          <a:prstGeom prst="rect">
            <a:avLst/>
          </a:prstGeom>
          <a:noFill/>
        </p:spPr>
        <p:txBody>
          <a:bodyPr wrap="square" rtlCol="0">
            <a:spAutoFit/>
          </a:bodyPr>
          <a:lstStyle/>
          <a:p>
            <a:pPr algn="ctr"/>
            <a:r>
              <a:rPr lang="en-US" sz="1100" b="1" dirty="0"/>
              <a:t>n-size 11</a:t>
            </a:r>
          </a:p>
        </p:txBody>
      </p:sp>
      <p:sp>
        <p:nvSpPr>
          <p:cNvPr id="15" name="TextBox 14">
            <a:extLst>
              <a:ext uri="{FF2B5EF4-FFF2-40B4-BE49-F238E27FC236}">
                <a16:creationId xmlns:a16="http://schemas.microsoft.com/office/drawing/2014/main" id="{00501033-4F03-8A6F-17B7-37AAB3DE6918}"/>
              </a:ext>
            </a:extLst>
          </p:cNvPr>
          <p:cNvSpPr txBox="1"/>
          <p:nvPr/>
        </p:nvSpPr>
        <p:spPr>
          <a:xfrm>
            <a:off x="7135429" y="4453204"/>
            <a:ext cx="911830" cy="261610"/>
          </a:xfrm>
          <a:prstGeom prst="rect">
            <a:avLst/>
          </a:prstGeom>
          <a:noFill/>
        </p:spPr>
        <p:txBody>
          <a:bodyPr wrap="square" rtlCol="0">
            <a:spAutoFit/>
          </a:bodyPr>
          <a:lstStyle/>
          <a:p>
            <a:pPr algn="ctr"/>
            <a:r>
              <a:rPr lang="en-US" sz="1100" b="1" dirty="0"/>
              <a:t>n-size 6</a:t>
            </a:r>
          </a:p>
        </p:txBody>
      </p:sp>
    </p:spTree>
    <p:extLst>
      <p:ext uri="{BB962C8B-B14F-4D97-AF65-F5344CB8AC3E}">
        <p14:creationId xmlns:p14="http://schemas.microsoft.com/office/powerpoint/2010/main" val="3075627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718738"/>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400" dirty="0">
              <a:latin typeface="Interstate" pitchFamily="2" charset="77"/>
            </a:endParaRPr>
          </a:p>
        </p:txBody>
      </p:sp>
      <p:sp>
        <p:nvSpPr>
          <p:cNvPr id="6" name="TextBox 5">
            <a:extLst>
              <a:ext uri="{FF2B5EF4-FFF2-40B4-BE49-F238E27FC236}">
                <a16:creationId xmlns:a16="http://schemas.microsoft.com/office/drawing/2014/main" id="{D7743A00-EF89-6A76-5BF4-2D7793D60D1A}"/>
              </a:ext>
            </a:extLst>
          </p:cNvPr>
          <p:cNvSpPr txBox="1"/>
          <p:nvPr/>
        </p:nvSpPr>
        <p:spPr>
          <a:xfrm>
            <a:off x="576247" y="1165033"/>
            <a:ext cx="8054568" cy="1732141"/>
          </a:xfrm>
          <a:prstGeom prst="rect">
            <a:avLst/>
          </a:prstGeom>
          <a:noFill/>
        </p:spPr>
        <p:txBody>
          <a:bodyPr wrap="square">
            <a:spAutoFit/>
          </a:bodyPr>
          <a:lstStyle/>
          <a:p>
            <a:pPr marL="214313" indent="-214313" algn="l">
              <a:lnSpc>
                <a:spcPct val="120000"/>
              </a:lnSpc>
              <a:buFont typeface="Arial" panose="020B0604020202020204" pitchFamily="34" charset="0"/>
              <a:buChar char="•"/>
            </a:pPr>
            <a:endParaRPr lang="en-US">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a:solidFill>
                <a:srgbClr val="47793A"/>
              </a:solidFill>
              <a:latin typeface="Interstate Light" pitchFamily="2" charset="77"/>
            </a:endParaRPr>
          </a:p>
          <a:p>
            <a:pPr algn="l">
              <a:lnSpc>
                <a:spcPct val="120000"/>
              </a:lnSpc>
            </a:pPr>
            <a:endParaRPr lang="en-US" sz="180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sz="1800" dirty="0">
              <a:solidFill>
                <a:srgbClr val="47793A"/>
              </a:solidFill>
              <a:latin typeface="Interstate Light" pitchFamily="2" charset="77"/>
            </a:endParaRPr>
          </a:p>
        </p:txBody>
      </p:sp>
      <p:sp>
        <p:nvSpPr>
          <p:cNvPr id="10" name="TextBox 9">
            <a:extLst>
              <a:ext uri="{FF2B5EF4-FFF2-40B4-BE49-F238E27FC236}">
                <a16:creationId xmlns:a16="http://schemas.microsoft.com/office/drawing/2014/main" id="{0004F07B-AB78-45B9-0546-508395CE5EC4}"/>
              </a:ext>
            </a:extLst>
          </p:cNvPr>
          <p:cNvSpPr txBox="1"/>
          <p:nvPr/>
        </p:nvSpPr>
        <p:spPr>
          <a:xfrm>
            <a:off x="796954" y="377505"/>
            <a:ext cx="7415868" cy="461665"/>
          </a:xfrm>
          <a:prstGeom prst="rect">
            <a:avLst/>
          </a:prstGeom>
          <a:noFill/>
        </p:spPr>
        <p:txBody>
          <a:bodyPr wrap="square" rtlCol="0">
            <a:spAutoFit/>
          </a:bodyPr>
          <a:lstStyle/>
          <a:p>
            <a:pPr algn="ctr"/>
            <a:r>
              <a:rPr lang="en-US" sz="2400" dirty="0"/>
              <a:t>Return on Investment </a:t>
            </a:r>
          </a:p>
        </p:txBody>
      </p:sp>
      <p:graphicFrame>
        <p:nvGraphicFramePr>
          <p:cNvPr id="8" name="Table 7">
            <a:extLst>
              <a:ext uri="{FF2B5EF4-FFF2-40B4-BE49-F238E27FC236}">
                <a16:creationId xmlns:a16="http://schemas.microsoft.com/office/drawing/2014/main" id="{48B74ECB-B769-65C7-2A63-A8E66CE16544}"/>
              </a:ext>
            </a:extLst>
          </p:cNvPr>
          <p:cNvGraphicFramePr>
            <a:graphicFrameLocks noGrp="1"/>
          </p:cNvGraphicFramePr>
          <p:nvPr>
            <p:extLst>
              <p:ext uri="{D42A27DB-BD31-4B8C-83A1-F6EECF244321}">
                <p14:modId xmlns:p14="http://schemas.microsoft.com/office/powerpoint/2010/main" val="2048323711"/>
              </p:ext>
            </p:extLst>
          </p:nvPr>
        </p:nvGraphicFramePr>
        <p:xfrm>
          <a:off x="4614690" y="1707569"/>
          <a:ext cx="4260760" cy="3224888"/>
        </p:xfrm>
        <a:graphic>
          <a:graphicData uri="http://schemas.openxmlformats.org/drawingml/2006/table">
            <a:tbl>
              <a:tblPr>
                <a:tableStyleId>{5C22544A-7EE6-4342-B048-85BDC9FD1C3A}</a:tableStyleId>
              </a:tblPr>
              <a:tblGrid>
                <a:gridCol w="2079228">
                  <a:extLst>
                    <a:ext uri="{9D8B030D-6E8A-4147-A177-3AD203B41FA5}">
                      <a16:colId xmlns:a16="http://schemas.microsoft.com/office/drawing/2014/main" val="441261102"/>
                    </a:ext>
                  </a:extLst>
                </a:gridCol>
                <a:gridCol w="918540">
                  <a:extLst>
                    <a:ext uri="{9D8B030D-6E8A-4147-A177-3AD203B41FA5}">
                      <a16:colId xmlns:a16="http://schemas.microsoft.com/office/drawing/2014/main" val="3311281971"/>
                    </a:ext>
                  </a:extLst>
                </a:gridCol>
                <a:gridCol w="1262992">
                  <a:extLst>
                    <a:ext uri="{9D8B030D-6E8A-4147-A177-3AD203B41FA5}">
                      <a16:colId xmlns:a16="http://schemas.microsoft.com/office/drawing/2014/main" val="3078389736"/>
                    </a:ext>
                  </a:extLst>
                </a:gridCol>
              </a:tblGrid>
              <a:tr h="245022">
                <a:tc>
                  <a:txBody>
                    <a:bodyPr/>
                    <a:lstStyle/>
                    <a:p>
                      <a:pPr algn="l" fontAlgn="b"/>
                      <a:r>
                        <a:rPr lang="en-US" sz="1600" b="1" u="sng" strike="noStrike" dirty="0">
                          <a:effectLst/>
                        </a:rPr>
                        <a:t>Weekend PM Rate</a:t>
                      </a:r>
                      <a:endParaRPr lang="en-US" sz="1600" b="1" i="0" u="sng" strike="noStrike" dirty="0">
                        <a:solidFill>
                          <a:srgbClr val="000000"/>
                        </a:solidFill>
                        <a:effectLst/>
                        <a:latin typeface="Calibri" panose="020F0502020204030204" pitchFamily="34" charset="0"/>
                      </a:endParaRPr>
                    </a:p>
                  </a:txBody>
                  <a:tcPr marL="9525" marR="9525" marT="9525" marB="0" anchor="b">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145316846"/>
                  </a:ext>
                </a:extLst>
              </a:tr>
              <a:tr h="245022">
                <a:tc>
                  <a:txBody>
                    <a:bodyPr/>
                    <a:lstStyle/>
                    <a:p>
                      <a:pPr algn="l" fontAlgn="b"/>
                      <a:r>
                        <a:rPr lang="en-US" sz="1600" u="none" strike="noStrike">
                          <a:effectLst/>
                        </a:rPr>
                        <a:t>Average Rate</a:t>
                      </a:r>
                      <a:endParaRPr lang="en-US" sz="1600" b="0" i="0" u="none" strike="noStrike">
                        <a:solidFill>
                          <a:srgbClr val="000000"/>
                        </a:solidFill>
                        <a:effectLst/>
                        <a:latin typeface="Calibri" panose="020F0502020204030204" pitchFamily="34" charset="0"/>
                      </a:endParaRPr>
                    </a:p>
                  </a:txBody>
                  <a:tcPr marL="85725" marR="9525" marT="9525" marB="0" anchor="b">
                    <a:noFill/>
                  </a:tcPr>
                </a:tc>
                <a:tc>
                  <a:txBody>
                    <a:bodyPr/>
                    <a:lstStyle/>
                    <a:p>
                      <a:pPr algn="r" fontAlgn="b"/>
                      <a:r>
                        <a:rPr lang="en-US" sz="1600" u="none" strike="noStrike">
                          <a:effectLst/>
                        </a:rPr>
                        <a:t>31.23</a:t>
                      </a:r>
                      <a:endParaRPr lang="en-US" sz="16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4100829353"/>
                  </a:ext>
                </a:extLst>
              </a:tr>
              <a:tr h="245022">
                <a:tc>
                  <a:txBody>
                    <a:bodyPr/>
                    <a:lstStyle/>
                    <a:p>
                      <a:pPr algn="l" fontAlgn="b"/>
                      <a:r>
                        <a:rPr lang="en-US" sz="1600" u="none" strike="noStrike" dirty="0">
                          <a:effectLst/>
                        </a:rPr>
                        <a:t>PM Shift Differential </a:t>
                      </a:r>
                      <a:endParaRPr lang="en-US" sz="1600" b="0" i="0" u="none" strike="noStrike" dirty="0">
                        <a:solidFill>
                          <a:srgbClr val="000000"/>
                        </a:solidFill>
                        <a:effectLst/>
                        <a:latin typeface="Calibri" panose="020F0502020204030204" pitchFamily="34" charset="0"/>
                      </a:endParaRPr>
                    </a:p>
                  </a:txBody>
                  <a:tcPr marL="85725" marR="9525" marT="9525" marB="0" anchor="b">
                    <a:noFill/>
                  </a:tcPr>
                </a:tc>
                <a:tc>
                  <a:txBody>
                    <a:bodyPr/>
                    <a:lstStyle/>
                    <a:p>
                      <a:pPr algn="r" fontAlgn="b"/>
                      <a:r>
                        <a:rPr lang="en-US" sz="1600" u="none" strike="noStrike" dirty="0">
                          <a:effectLst/>
                        </a:rPr>
                        <a:t>3.75</a:t>
                      </a:r>
                      <a:endParaRPr lang="en-US" sz="16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en-US" sz="16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90377108"/>
                  </a:ext>
                </a:extLst>
              </a:tr>
              <a:tr h="245022">
                <a:tc>
                  <a:txBody>
                    <a:bodyPr/>
                    <a:lstStyle/>
                    <a:p>
                      <a:pPr algn="l" fontAlgn="b"/>
                      <a:r>
                        <a:rPr lang="en-US" sz="1600" u="none" strike="noStrike" dirty="0">
                          <a:effectLst/>
                        </a:rPr>
                        <a:t>PM Rate</a:t>
                      </a:r>
                      <a:endParaRPr lang="en-US" sz="1600" b="0" i="0" u="none" strike="noStrike" dirty="0">
                        <a:solidFill>
                          <a:srgbClr val="000000"/>
                        </a:solidFill>
                        <a:effectLst/>
                        <a:latin typeface="Calibri" panose="020F0502020204030204" pitchFamily="34" charset="0"/>
                      </a:endParaRPr>
                    </a:p>
                  </a:txBody>
                  <a:tcPr marL="85725" marR="9525" marT="9525" marB="0" anchor="b">
                    <a:noFill/>
                  </a:tcPr>
                </a:tc>
                <a:tc>
                  <a:txBody>
                    <a:bodyPr/>
                    <a:lstStyle/>
                    <a:p>
                      <a:pPr algn="r" fontAlgn="b"/>
                      <a:r>
                        <a:rPr lang="en-US" sz="1600" u="none" strike="noStrike">
                          <a:effectLst/>
                        </a:rPr>
                        <a:t>34.98</a:t>
                      </a:r>
                      <a:endParaRPr lang="en-US" sz="1600" b="0"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933198795"/>
                  </a:ext>
                </a:extLst>
              </a:tr>
              <a:tr h="245022">
                <a:tc>
                  <a:txBody>
                    <a:bodyPr/>
                    <a:lstStyle/>
                    <a:p>
                      <a:pPr algn="l" fontAlgn="b"/>
                      <a:r>
                        <a:rPr lang="en-US" sz="1600" u="none" strike="noStrike">
                          <a:effectLst/>
                        </a:rPr>
                        <a:t>Weekend PM Hours</a:t>
                      </a:r>
                      <a:endParaRPr lang="en-US" sz="1600" b="0" i="0" u="none" strike="noStrike">
                        <a:solidFill>
                          <a:srgbClr val="000000"/>
                        </a:solidFill>
                        <a:effectLst/>
                        <a:latin typeface="Calibri" panose="020F0502020204030204" pitchFamily="34" charset="0"/>
                      </a:endParaRPr>
                    </a:p>
                  </a:txBody>
                  <a:tcPr marL="85725" marR="9525" marT="9525" marB="0" anchor="b">
                    <a:noFill/>
                  </a:tcPr>
                </a:tc>
                <a:tc>
                  <a:txBody>
                    <a:bodyPr/>
                    <a:lstStyle/>
                    <a:p>
                      <a:pPr algn="r" fontAlgn="b"/>
                      <a:r>
                        <a:rPr lang="en-US" sz="1600" u="none" strike="noStrike" dirty="0">
                          <a:effectLst/>
                        </a:rPr>
                        <a:t>30</a:t>
                      </a:r>
                      <a:endParaRPr lang="en-US" sz="16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074436884"/>
                  </a:ext>
                </a:extLst>
              </a:tr>
              <a:tr h="245022">
                <a:tc>
                  <a:txBody>
                    <a:bodyPr/>
                    <a:lstStyle/>
                    <a:p>
                      <a:pPr algn="l" fontAlgn="b"/>
                      <a:r>
                        <a:rPr lang="en-US" sz="1600" u="none" strike="noStrike" dirty="0">
                          <a:effectLst/>
                        </a:rPr>
                        <a:t>Weekend PM pay</a:t>
                      </a:r>
                      <a:endParaRPr lang="en-US" sz="1600" b="0" i="0" u="none" strike="noStrike" dirty="0">
                        <a:solidFill>
                          <a:srgbClr val="000000"/>
                        </a:solidFill>
                        <a:effectLst/>
                        <a:latin typeface="Calibri" panose="020F0502020204030204" pitchFamily="34" charset="0"/>
                      </a:endParaRPr>
                    </a:p>
                  </a:txBody>
                  <a:tcPr marL="171450" marR="9525" marT="9525" marB="0" anchor="b">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r>
                        <a:rPr lang="en-US" sz="1600" u="none" strike="noStrike" dirty="0">
                          <a:effectLst/>
                        </a:rPr>
                        <a:t>          1,049.40 </a:t>
                      </a:r>
                      <a:endParaRPr lang="en-US" sz="16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3405168"/>
                  </a:ext>
                </a:extLst>
              </a:tr>
              <a:tr h="245022">
                <a:tc>
                  <a:txBody>
                    <a:bodyPr/>
                    <a:lstStyle/>
                    <a:p>
                      <a:pPr algn="l" fontAlgn="b"/>
                      <a:r>
                        <a:rPr lang="en-US" sz="1600" u="none" strike="noStrike">
                          <a:effectLst/>
                        </a:rPr>
                        <a:t>Total Weekly Pay</a:t>
                      </a:r>
                      <a:endParaRPr lang="en-US" sz="1600" b="0" i="0" u="none" strike="noStrike">
                        <a:solidFill>
                          <a:srgbClr val="000000"/>
                        </a:solidFill>
                        <a:effectLst/>
                        <a:latin typeface="Calibri" panose="020F0502020204030204" pitchFamily="34" charset="0"/>
                      </a:endParaRPr>
                    </a:p>
                  </a:txBody>
                  <a:tcPr marL="85725" marR="9525" marT="9525" marB="0" anchor="b">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US" sz="1600" u="none" strike="noStrike">
                          <a:effectLst/>
                        </a:rPr>
                        <a:t>          3,531.42 </a:t>
                      </a:r>
                      <a:endParaRPr lang="en-US" sz="1600" b="0"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618958401"/>
                  </a:ext>
                </a:extLst>
              </a:tr>
              <a:tr h="443490">
                <a:tc>
                  <a:txBody>
                    <a:bodyPr/>
                    <a:lstStyle/>
                    <a:p>
                      <a:pPr algn="l" fontAlgn="b"/>
                      <a:r>
                        <a:rPr lang="en-US" sz="1600" u="none" strike="noStrike" dirty="0">
                          <a:effectLst/>
                        </a:rPr>
                        <a:t>Weeks per year</a:t>
                      </a:r>
                      <a:endParaRPr lang="en-US" sz="1600" b="0" i="0" u="none" strike="noStrike" dirty="0">
                        <a:solidFill>
                          <a:srgbClr val="000000"/>
                        </a:solidFill>
                        <a:effectLst/>
                        <a:latin typeface="Calibri" panose="020F0502020204030204" pitchFamily="34" charset="0"/>
                      </a:endParaRPr>
                    </a:p>
                  </a:txBody>
                  <a:tcPr marL="85725" marR="9525" marT="9525" marB="0" anchor="b">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US" sz="1600" u="none" strike="noStrike" dirty="0">
                          <a:effectLst/>
                        </a:rPr>
                        <a:t>                      52 </a:t>
                      </a:r>
                      <a:endParaRPr lang="en-US" sz="16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7735140"/>
                  </a:ext>
                </a:extLst>
              </a:tr>
              <a:tr h="245022">
                <a:tc>
                  <a:txBody>
                    <a:bodyPr/>
                    <a:lstStyle/>
                    <a:p>
                      <a:pPr algn="l" fontAlgn="b"/>
                      <a:r>
                        <a:rPr lang="en-US" sz="1600" u="none" strike="noStrike" dirty="0">
                          <a:effectLst/>
                        </a:rPr>
                        <a:t>Estimated Full Time Radiology Coverage</a:t>
                      </a:r>
                      <a:endParaRPr lang="en-US" sz="1600" b="0" i="0" u="none" strike="noStrike" dirty="0">
                        <a:solidFill>
                          <a:srgbClr val="000000"/>
                        </a:solidFill>
                        <a:effectLst/>
                        <a:latin typeface="Calibri" panose="020F0502020204030204" pitchFamily="34" charset="0"/>
                      </a:endParaRPr>
                    </a:p>
                  </a:txBody>
                  <a:tcPr marL="257175" marR="9525" marT="9525" marB="0" anchor="b">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US" sz="1600" u="none" strike="noStrike">
                          <a:effectLst/>
                        </a:rPr>
                        <a:t>     183,633.84 </a:t>
                      </a:r>
                      <a:endParaRPr lang="en-US" sz="1600" b="0" i="0" u="none" strike="noStrike">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575800021"/>
                  </a:ext>
                </a:extLst>
              </a:tr>
              <a:tr h="245022">
                <a:tc>
                  <a:txBody>
                    <a:bodyPr/>
                    <a:lstStyle/>
                    <a:p>
                      <a:pPr algn="l" fontAlgn="b"/>
                      <a:r>
                        <a:rPr lang="en-US" sz="1600" u="none" strike="noStrike">
                          <a:effectLst/>
                        </a:rPr>
                        <a:t>Current On-Call Pay</a:t>
                      </a:r>
                      <a:endParaRPr lang="en-US" sz="1600" b="0" i="0" u="none" strike="noStrike">
                        <a:solidFill>
                          <a:srgbClr val="000000"/>
                        </a:solidFill>
                        <a:effectLst/>
                        <a:latin typeface="Calibri" panose="020F0502020204030204" pitchFamily="34" charset="0"/>
                      </a:endParaRPr>
                    </a:p>
                  </a:txBody>
                  <a:tcPr marL="257175" marR="9525" marT="9525" marB="0" anchor="b">
                    <a:noFill/>
                  </a:tcPr>
                </a:tc>
                <a:tc>
                  <a:txBody>
                    <a:bodyPr/>
                    <a:lstStyle/>
                    <a:p>
                      <a:pPr algn="l" fontAlgn="b"/>
                      <a:endParaRPr lang="en-US" sz="16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US" sz="1600" u="none" strike="noStrike" dirty="0">
                          <a:effectLst/>
                        </a:rPr>
                        <a:t>       76,000.00 </a:t>
                      </a:r>
                      <a:endParaRPr lang="en-US" sz="16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7709031"/>
                  </a:ext>
                </a:extLst>
              </a:tr>
              <a:tr h="257273">
                <a:tc>
                  <a:txBody>
                    <a:bodyPr/>
                    <a:lstStyle/>
                    <a:p>
                      <a:pPr algn="l" fontAlgn="b"/>
                      <a:r>
                        <a:rPr lang="en-US" sz="1600" u="none" strike="noStrike">
                          <a:effectLst/>
                        </a:rPr>
                        <a:t>Variance</a:t>
                      </a:r>
                      <a:endParaRPr lang="en-US" sz="1600" b="1" i="0" u="none" strike="noStrike">
                        <a:solidFill>
                          <a:srgbClr val="000000"/>
                        </a:solidFill>
                        <a:effectLst/>
                        <a:latin typeface="Calibri" panose="020F0502020204030204" pitchFamily="34" charset="0"/>
                      </a:endParaRPr>
                    </a:p>
                  </a:txBody>
                  <a:tcPr marL="257175" marR="9525" marT="9525" marB="0" anchor="b">
                    <a:noFill/>
                  </a:tcPr>
                </a:tc>
                <a:tc>
                  <a:txBody>
                    <a:bodyPr/>
                    <a:lstStyle/>
                    <a:p>
                      <a:pPr algn="l" fontAlgn="b"/>
                      <a:endParaRPr lang="en-US" sz="1600" b="1"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l" fontAlgn="b"/>
                      <a:r>
                        <a:rPr lang="en-US" sz="1600" u="none" strike="noStrike" dirty="0">
                          <a:effectLst/>
                        </a:rPr>
                        <a:t>     107,633.84 </a:t>
                      </a:r>
                      <a:endParaRPr lang="en-US" sz="1600" b="1"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902078328"/>
                  </a:ext>
                </a:extLst>
              </a:tr>
            </a:tbl>
          </a:graphicData>
        </a:graphic>
      </p:graphicFrame>
      <p:graphicFrame>
        <p:nvGraphicFramePr>
          <p:cNvPr id="9" name="Table 8">
            <a:extLst>
              <a:ext uri="{FF2B5EF4-FFF2-40B4-BE49-F238E27FC236}">
                <a16:creationId xmlns:a16="http://schemas.microsoft.com/office/drawing/2014/main" id="{3F5EBF69-6508-ED83-F633-2497DB041480}"/>
              </a:ext>
            </a:extLst>
          </p:cNvPr>
          <p:cNvGraphicFramePr>
            <a:graphicFrameLocks noGrp="1"/>
          </p:cNvGraphicFramePr>
          <p:nvPr>
            <p:extLst>
              <p:ext uri="{D42A27DB-BD31-4B8C-83A1-F6EECF244321}">
                <p14:modId xmlns:p14="http://schemas.microsoft.com/office/powerpoint/2010/main" val="2194332125"/>
              </p:ext>
            </p:extLst>
          </p:nvPr>
        </p:nvGraphicFramePr>
        <p:xfrm>
          <a:off x="513185" y="1191222"/>
          <a:ext cx="3530600" cy="2550441"/>
        </p:xfrm>
        <a:graphic>
          <a:graphicData uri="http://schemas.openxmlformats.org/drawingml/2006/table">
            <a:tbl>
              <a:tblPr/>
              <a:tblGrid>
                <a:gridCol w="2006600">
                  <a:extLst>
                    <a:ext uri="{9D8B030D-6E8A-4147-A177-3AD203B41FA5}">
                      <a16:colId xmlns:a16="http://schemas.microsoft.com/office/drawing/2014/main" val="4130709950"/>
                    </a:ext>
                  </a:extLst>
                </a:gridCol>
                <a:gridCol w="647700">
                  <a:extLst>
                    <a:ext uri="{9D8B030D-6E8A-4147-A177-3AD203B41FA5}">
                      <a16:colId xmlns:a16="http://schemas.microsoft.com/office/drawing/2014/main" val="3074040759"/>
                    </a:ext>
                  </a:extLst>
                </a:gridCol>
                <a:gridCol w="876300">
                  <a:extLst>
                    <a:ext uri="{9D8B030D-6E8A-4147-A177-3AD203B41FA5}">
                      <a16:colId xmlns:a16="http://schemas.microsoft.com/office/drawing/2014/main" val="2224360776"/>
                    </a:ext>
                  </a:extLst>
                </a:gridCol>
              </a:tblGrid>
              <a:tr h="293773">
                <a:tc>
                  <a:txBody>
                    <a:bodyPr/>
                    <a:lstStyle/>
                    <a:p>
                      <a:pPr algn="l" fontAlgn="b"/>
                      <a:r>
                        <a:rPr lang="en-US" sz="1600" b="1" i="0" u="sng" strike="noStrike" dirty="0">
                          <a:solidFill>
                            <a:srgbClr val="000000"/>
                          </a:solidFill>
                          <a:effectLst/>
                          <a:latin typeface="Calibri" panose="020F0502020204030204" pitchFamily="34" charset="0"/>
                        </a:rPr>
                        <a:t>Weekday Rate</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924025546"/>
                  </a:ext>
                </a:extLst>
              </a:tr>
              <a:tr h="293773">
                <a:tc>
                  <a:txBody>
                    <a:bodyPr/>
                    <a:lstStyle/>
                    <a:p>
                      <a:pPr algn="l" fontAlgn="b"/>
                      <a:r>
                        <a:rPr lang="en-US" sz="1600" b="0" i="0" u="none" strike="noStrike" dirty="0">
                          <a:solidFill>
                            <a:srgbClr val="000000"/>
                          </a:solidFill>
                          <a:effectLst/>
                          <a:latin typeface="Calibri" panose="020F0502020204030204" pitchFamily="34" charset="0"/>
                        </a:rPr>
                        <a:t>Average Rate</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31.23</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317260366"/>
                  </a:ext>
                </a:extLst>
              </a:tr>
              <a:tr h="293773">
                <a:tc>
                  <a:txBody>
                    <a:bodyPr/>
                    <a:lstStyle/>
                    <a:p>
                      <a:pPr algn="l" fontAlgn="b"/>
                      <a:r>
                        <a:rPr lang="en-US" sz="1600" b="0" i="0" u="none" strike="noStrike">
                          <a:solidFill>
                            <a:srgbClr val="000000"/>
                          </a:solidFill>
                          <a:effectLst/>
                          <a:latin typeface="Calibri" panose="020F0502020204030204" pitchFamily="34" charset="0"/>
                        </a:rPr>
                        <a:t>Shift Dif 2</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2.25</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760934438"/>
                  </a:ext>
                </a:extLst>
              </a:tr>
              <a:tr h="293773">
                <a:tc>
                  <a:txBody>
                    <a:bodyPr/>
                    <a:lstStyle/>
                    <a:p>
                      <a:pPr algn="l" fontAlgn="b"/>
                      <a:r>
                        <a:rPr lang="en-US" sz="1600" b="0" i="0" u="none" strike="noStrike">
                          <a:solidFill>
                            <a:srgbClr val="000000"/>
                          </a:solidFill>
                          <a:effectLst/>
                          <a:latin typeface="Calibri" panose="020F0502020204030204" pitchFamily="34" charset="0"/>
                        </a:rPr>
                        <a:t>Weekday Night Rate</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33.48</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511636616"/>
                  </a:ext>
                </a:extLst>
              </a:tr>
              <a:tr h="293773">
                <a:tc>
                  <a:txBody>
                    <a:bodyPr/>
                    <a:lstStyle/>
                    <a:p>
                      <a:pPr algn="l" fontAlgn="b"/>
                      <a:r>
                        <a:rPr lang="en-US" sz="1600" b="0" i="0" u="none" strike="noStrike">
                          <a:solidFill>
                            <a:srgbClr val="000000"/>
                          </a:solidFill>
                          <a:effectLst/>
                          <a:latin typeface="Calibri" panose="020F0502020204030204" pitchFamily="34" charset="0"/>
                        </a:rPr>
                        <a:t>Weeknight Hours</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13</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045067202"/>
                  </a:ext>
                </a:extLst>
              </a:tr>
              <a:tr h="293773">
                <a:tc>
                  <a:txBody>
                    <a:bodyPr/>
                    <a:lstStyle/>
                    <a:p>
                      <a:pPr algn="l" fontAlgn="b"/>
                      <a:r>
                        <a:rPr lang="en-US" sz="1600" b="0" i="0" u="none" strike="noStrike">
                          <a:solidFill>
                            <a:srgbClr val="000000"/>
                          </a:solidFill>
                          <a:effectLst/>
                          <a:latin typeface="Calibri" panose="020F0502020204030204" pitchFamily="34" charset="0"/>
                        </a:rPr>
                        <a:t>Weeknight Wage</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435.24</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577007150"/>
                  </a:ext>
                </a:extLst>
              </a:tr>
              <a:tr h="293773">
                <a:tc>
                  <a:txBody>
                    <a:bodyPr/>
                    <a:lstStyle/>
                    <a:p>
                      <a:pPr algn="l" fontAlgn="b"/>
                      <a:r>
                        <a:rPr lang="en-US" sz="1600" b="0" i="0" u="none" strike="noStrike">
                          <a:solidFill>
                            <a:srgbClr val="000000"/>
                          </a:solidFill>
                          <a:effectLst/>
                          <a:latin typeface="Calibri" panose="020F0502020204030204" pitchFamily="34" charset="0"/>
                        </a:rPr>
                        <a:t>Weekday</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5</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640502970"/>
                  </a:ext>
                </a:extLst>
              </a:tr>
              <a:tr h="293773">
                <a:tc>
                  <a:txBody>
                    <a:bodyPr/>
                    <a:lstStyle/>
                    <a:p>
                      <a:pPr algn="l" fontAlgn="b"/>
                      <a:r>
                        <a:rPr lang="en-US" sz="1600" b="0" i="0" u="none" strike="noStrike">
                          <a:solidFill>
                            <a:srgbClr val="000000"/>
                          </a:solidFill>
                          <a:effectLst/>
                          <a:latin typeface="Calibri" panose="020F0502020204030204" pitchFamily="34" charset="0"/>
                        </a:rPr>
                        <a:t>Weekly night pay</a:t>
                      </a:r>
                    </a:p>
                  </a:txBody>
                  <a:tcPr marL="19050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effectLst/>
                          <a:latin typeface="Calibri" panose="020F0502020204030204" pitchFamily="34" charset="0"/>
                        </a:rPr>
                        <a:t>         2,176.20 </a:t>
                      </a:r>
                    </a:p>
                  </a:txBody>
                  <a:tcPr marL="6350" marR="6350" marT="6350" marB="0" anchor="b">
                    <a:lnL>
                      <a:noFill/>
                    </a:lnL>
                    <a:lnR>
                      <a:noFill/>
                    </a:lnR>
                    <a:lnT>
                      <a:noFill/>
                    </a:lnT>
                    <a:lnB>
                      <a:noFill/>
                    </a:lnB>
                  </a:tcPr>
                </a:tc>
                <a:extLst>
                  <a:ext uri="{0D108BD9-81ED-4DB2-BD59-A6C34878D82A}">
                    <a16:rowId xmlns:a16="http://schemas.microsoft.com/office/drawing/2014/main" val="1299103843"/>
                  </a:ext>
                </a:extLst>
              </a:tr>
            </a:tbl>
          </a:graphicData>
        </a:graphic>
      </p:graphicFrame>
      <p:graphicFrame>
        <p:nvGraphicFramePr>
          <p:cNvPr id="13" name="Table 12">
            <a:extLst>
              <a:ext uri="{FF2B5EF4-FFF2-40B4-BE49-F238E27FC236}">
                <a16:creationId xmlns:a16="http://schemas.microsoft.com/office/drawing/2014/main" id="{0062EE8A-F1AC-6F7A-9295-380C602240B3}"/>
              </a:ext>
            </a:extLst>
          </p:cNvPr>
          <p:cNvGraphicFramePr>
            <a:graphicFrameLocks noGrp="1"/>
          </p:cNvGraphicFramePr>
          <p:nvPr>
            <p:extLst>
              <p:ext uri="{D42A27DB-BD31-4B8C-83A1-F6EECF244321}">
                <p14:modId xmlns:p14="http://schemas.microsoft.com/office/powerpoint/2010/main" val="1616655744"/>
              </p:ext>
            </p:extLst>
          </p:nvPr>
        </p:nvGraphicFramePr>
        <p:xfrm>
          <a:off x="513185" y="4034376"/>
          <a:ext cx="3714879" cy="2109960"/>
        </p:xfrm>
        <a:graphic>
          <a:graphicData uri="http://schemas.openxmlformats.org/drawingml/2006/table">
            <a:tbl>
              <a:tblPr/>
              <a:tblGrid>
                <a:gridCol w="2111334">
                  <a:extLst>
                    <a:ext uri="{9D8B030D-6E8A-4147-A177-3AD203B41FA5}">
                      <a16:colId xmlns:a16="http://schemas.microsoft.com/office/drawing/2014/main" val="22946174"/>
                    </a:ext>
                  </a:extLst>
                </a:gridCol>
                <a:gridCol w="681507">
                  <a:extLst>
                    <a:ext uri="{9D8B030D-6E8A-4147-A177-3AD203B41FA5}">
                      <a16:colId xmlns:a16="http://schemas.microsoft.com/office/drawing/2014/main" val="94570141"/>
                    </a:ext>
                  </a:extLst>
                </a:gridCol>
                <a:gridCol w="922038">
                  <a:extLst>
                    <a:ext uri="{9D8B030D-6E8A-4147-A177-3AD203B41FA5}">
                      <a16:colId xmlns:a16="http://schemas.microsoft.com/office/drawing/2014/main" val="1507441027"/>
                    </a:ext>
                  </a:extLst>
                </a:gridCol>
              </a:tblGrid>
              <a:tr h="323186">
                <a:tc>
                  <a:txBody>
                    <a:bodyPr/>
                    <a:lstStyle/>
                    <a:p>
                      <a:pPr algn="l" fontAlgn="b"/>
                      <a:r>
                        <a:rPr lang="en-US" sz="1600" b="1" i="0" u="sng" strike="noStrike" dirty="0">
                          <a:solidFill>
                            <a:srgbClr val="000000"/>
                          </a:solidFill>
                          <a:effectLst/>
                          <a:latin typeface="Calibri" panose="020F0502020204030204" pitchFamily="34" charset="0"/>
                        </a:rPr>
                        <a:t>Weekend AM Rate</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869852929"/>
                  </a:ext>
                </a:extLst>
              </a:tr>
              <a:tr h="323186">
                <a:tc>
                  <a:txBody>
                    <a:bodyPr/>
                    <a:lstStyle/>
                    <a:p>
                      <a:pPr algn="l" fontAlgn="b"/>
                      <a:r>
                        <a:rPr lang="en-US" sz="1600" b="0" i="0" u="none" strike="noStrike" dirty="0">
                          <a:solidFill>
                            <a:srgbClr val="000000"/>
                          </a:solidFill>
                          <a:effectLst/>
                          <a:latin typeface="Calibri" panose="020F0502020204030204" pitchFamily="34" charset="0"/>
                        </a:rPr>
                        <a:t>Average Rate</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31.23</a:t>
                      </a:r>
                    </a:p>
                  </a:txBody>
                  <a:tcPr marL="635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748017644"/>
                  </a:ext>
                </a:extLst>
              </a:tr>
              <a:tr h="323186">
                <a:tc>
                  <a:txBody>
                    <a:bodyPr/>
                    <a:lstStyle/>
                    <a:p>
                      <a:pPr algn="l" fontAlgn="b"/>
                      <a:r>
                        <a:rPr lang="en-US" sz="1600" b="0" i="0" u="none" strike="noStrike">
                          <a:solidFill>
                            <a:srgbClr val="000000"/>
                          </a:solidFill>
                          <a:effectLst/>
                          <a:latin typeface="Calibri" panose="020F0502020204030204" pitchFamily="34" charset="0"/>
                        </a:rPr>
                        <a:t>AM Shift Dif</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2.75</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29794001"/>
                  </a:ext>
                </a:extLst>
              </a:tr>
              <a:tr h="323186">
                <a:tc>
                  <a:txBody>
                    <a:bodyPr/>
                    <a:lstStyle/>
                    <a:p>
                      <a:pPr algn="l" fontAlgn="b"/>
                      <a:r>
                        <a:rPr lang="en-US" sz="1600" b="0" i="0" u="none" strike="noStrike">
                          <a:solidFill>
                            <a:srgbClr val="000000"/>
                          </a:solidFill>
                          <a:effectLst/>
                          <a:latin typeface="Calibri" panose="020F0502020204030204" pitchFamily="34" charset="0"/>
                        </a:rPr>
                        <a:t>AM Rate</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33.98</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595219173"/>
                  </a:ext>
                </a:extLst>
              </a:tr>
              <a:tr h="323186">
                <a:tc>
                  <a:txBody>
                    <a:bodyPr/>
                    <a:lstStyle/>
                    <a:p>
                      <a:pPr algn="l" fontAlgn="b"/>
                      <a:r>
                        <a:rPr lang="en-US" sz="1600" b="0" i="0" u="none" strike="noStrike">
                          <a:solidFill>
                            <a:srgbClr val="000000"/>
                          </a:solidFill>
                          <a:effectLst/>
                          <a:latin typeface="Calibri" panose="020F0502020204030204" pitchFamily="34" charset="0"/>
                        </a:rPr>
                        <a:t>Weekend AM Hours</a:t>
                      </a:r>
                    </a:p>
                  </a:txBody>
                  <a:tcPr marL="95250" marR="6350" marT="6350"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9</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2287701"/>
                  </a:ext>
                </a:extLst>
              </a:tr>
              <a:tr h="323186">
                <a:tc>
                  <a:txBody>
                    <a:bodyPr/>
                    <a:lstStyle/>
                    <a:p>
                      <a:pPr algn="l" fontAlgn="b"/>
                      <a:r>
                        <a:rPr lang="en-US" sz="1600" b="0" i="0" u="none" strike="noStrike">
                          <a:solidFill>
                            <a:srgbClr val="000000"/>
                          </a:solidFill>
                          <a:effectLst/>
                          <a:latin typeface="Calibri" panose="020F0502020204030204" pitchFamily="34" charset="0"/>
                        </a:rPr>
                        <a:t>Weekend AM pay</a:t>
                      </a:r>
                    </a:p>
                  </a:txBody>
                  <a:tcPr marL="190500" marR="6350" marT="6350" marB="0" anchor="b">
                    <a:lnL>
                      <a:noFill/>
                    </a:lnL>
                    <a:lnR>
                      <a:noFill/>
                    </a:lnR>
                    <a:lnT>
                      <a:noFill/>
                    </a:lnT>
                    <a:lnB>
                      <a:noFill/>
                    </a:lnB>
                  </a:tcPr>
                </a:tc>
                <a:tc>
                  <a:txBody>
                    <a:bodyPr/>
                    <a:lstStyle/>
                    <a:p>
                      <a:pPr algn="l" fontAlgn="b"/>
                      <a:endParaRPr lang="en-US" sz="1600" b="0" i="0" u="none" strike="noStrike">
                        <a:solidFill>
                          <a:srgbClr val="000000"/>
                        </a:solidFill>
                        <a:effectLst/>
                        <a:latin typeface="Calibri" panose="020F0502020204030204" pitchFamily="34" charset="0"/>
                      </a:endParaRP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effectLst/>
                          <a:latin typeface="Calibri" panose="020F0502020204030204" pitchFamily="34" charset="0"/>
                        </a:rPr>
                        <a:t>             305.82 </a:t>
                      </a:r>
                    </a:p>
                  </a:txBody>
                  <a:tcPr marL="6350" marR="6350" marT="6350" marB="0" anchor="b">
                    <a:lnL>
                      <a:noFill/>
                    </a:lnL>
                    <a:lnR>
                      <a:noFill/>
                    </a:lnR>
                    <a:lnT>
                      <a:noFill/>
                    </a:lnT>
                    <a:lnB>
                      <a:noFill/>
                    </a:lnB>
                  </a:tcPr>
                </a:tc>
                <a:extLst>
                  <a:ext uri="{0D108BD9-81ED-4DB2-BD59-A6C34878D82A}">
                    <a16:rowId xmlns:a16="http://schemas.microsoft.com/office/drawing/2014/main" val="1516453276"/>
                  </a:ext>
                </a:extLst>
              </a:tr>
            </a:tbl>
          </a:graphicData>
        </a:graphic>
      </p:graphicFrame>
    </p:spTree>
    <p:extLst>
      <p:ext uri="{BB962C8B-B14F-4D97-AF65-F5344CB8AC3E}">
        <p14:creationId xmlns:p14="http://schemas.microsoft.com/office/powerpoint/2010/main" val="2763842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718738"/>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400" dirty="0">
              <a:latin typeface="Interstate" pitchFamily="2" charset="77"/>
            </a:endParaRPr>
          </a:p>
        </p:txBody>
      </p:sp>
      <p:sp>
        <p:nvSpPr>
          <p:cNvPr id="15" name="TextBox 14">
            <a:extLst>
              <a:ext uri="{FF2B5EF4-FFF2-40B4-BE49-F238E27FC236}">
                <a16:creationId xmlns:a16="http://schemas.microsoft.com/office/drawing/2014/main" id="{EEDC43B4-917F-0189-3BA1-EF8EE11EB072}"/>
              </a:ext>
            </a:extLst>
          </p:cNvPr>
          <p:cNvSpPr txBox="1"/>
          <p:nvPr/>
        </p:nvSpPr>
        <p:spPr>
          <a:xfrm>
            <a:off x="342771" y="304206"/>
            <a:ext cx="8738167" cy="523220"/>
          </a:xfrm>
          <a:prstGeom prst="rect">
            <a:avLst/>
          </a:prstGeom>
          <a:noFill/>
        </p:spPr>
        <p:txBody>
          <a:bodyPr wrap="square">
            <a:spAutoFit/>
          </a:bodyPr>
          <a:lstStyle/>
          <a:p>
            <a:pPr algn="ctr"/>
            <a:r>
              <a:rPr lang="en-US" sz="2800" dirty="0"/>
              <a:t>Return on Investment </a:t>
            </a:r>
          </a:p>
        </p:txBody>
      </p:sp>
      <p:sp>
        <p:nvSpPr>
          <p:cNvPr id="6" name="TextBox 5">
            <a:extLst>
              <a:ext uri="{FF2B5EF4-FFF2-40B4-BE49-F238E27FC236}">
                <a16:creationId xmlns:a16="http://schemas.microsoft.com/office/drawing/2014/main" id="{D7743A00-EF89-6A76-5BF4-2D7793D60D1A}"/>
              </a:ext>
            </a:extLst>
          </p:cNvPr>
          <p:cNvSpPr txBox="1"/>
          <p:nvPr/>
        </p:nvSpPr>
        <p:spPr>
          <a:xfrm>
            <a:off x="576247" y="1165033"/>
            <a:ext cx="8054568" cy="1732141"/>
          </a:xfrm>
          <a:prstGeom prst="rect">
            <a:avLst/>
          </a:prstGeom>
          <a:noFill/>
        </p:spPr>
        <p:txBody>
          <a:bodyPr wrap="square">
            <a:spAutoFit/>
          </a:bodyPr>
          <a:lstStyle/>
          <a:p>
            <a:pPr algn="l">
              <a:lnSpc>
                <a:spcPct val="120000"/>
              </a:lnSpc>
            </a:pPr>
            <a:endParaRPr lang="en-US"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dirty="0">
              <a:solidFill>
                <a:srgbClr val="47793A"/>
              </a:solidFill>
              <a:latin typeface="Interstate Light" pitchFamily="2" charset="77"/>
            </a:endParaRPr>
          </a:p>
          <a:p>
            <a:pPr algn="l">
              <a:lnSpc>
                <a:spcPct val="120000"/>
              </a:lnSpc>
            </a:pPr>
            <a:endParaRPr lang="en-US" sz="1800"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sz="1800" dirty="0">
              <a:solidFill>
                <a:srgbClr val="47793A"/>
              </a:solidFill>
              <a:latin typeface="Interstate Light" pitchFamily="2" charset="77"/>
            </a:endParaRPr>
          </a:p>
        </p:txBody>
      </p:sp>
      <p:graphicFrame>
        <p:nvGraphicFramePr>
          <p:cNvPr id="2" name="Table 1">
            <a:extLst>
              <a:ext uri="{FF2B5EF4-FFF2-40B4-BE49-F238E27FC236}">
                <a16:creationId xmlns:a16="http://schemas.microsoft.com/office/drawing/2014/main" id="{3B87A2F7-4ECD-97C4-B16F-DD8A49906F7B}"/>
              </a:ext>
            </a:extLst>
          </p:cNvPr>
          <p:cNvGraphicFramePr>
            <a:graphicFrameLocks noGrp="1"/>
          </p:cNvGraphicFramePr>
          <p:nvPr>
            <p:extLst>
              <p:ext uri="{D42A27DB-BD31-4B8C-83A1-F6EECF244321}">
                <p14:modId xmlns:p14="http://schemas.microsoft.com/office/powerpoint/2010/main" val="2541890436"/>
              </p:ext>
            </p:extLst>
          </p:nvPr>
        </p:nvGraphicFramePr>
        <p:xfrm>
          <a:off x="1061356" y="1165033"/>
          <a:ext cx="7274379" cy="4239724"/>
        </p:xfrm>
        <a:graphic>
          <a:graphicData uri="http://schemas.openxmlformats.org/drawingml/2006/table">
            <a:tbl>
              <a:tblPr>
                <a:tableStyleId>{5C22544A-7EE6-4342-B048-85BDC9FD1C3A}</a:tableStyleId>
              </a:tblPr>
              <a:tblGrid>
                <a:gridCol w="4142067">
                  <a:extLst>
                    <a:ext uri="{9D8B030D-6E8A-4147-A177-3AD203B41FA5}">
                      <a16:colId xmlns:a16="http://schemas.microsoft.com/office/drawing/2014/main" val="1927601586"/>
                    </a:ext>
                  </a:extLst>
                </a:gridCol>
                <a:gridCol w="1318868">
                  <a:extLst>
                    <a:ext uri="{9D8B030D-6E8A-4147-A177-3AD203B41FA5}">
                      <a16:colId xmlns:a16="http://schemas.microsoft.com/office/drawing/2014/main" val="1359865861"/>
                    </a:ext>
                  </a:extLst>
                </a:gridCol>
                <a:gridCol w="1813444">
                  <a:extLst>
                    <a:ext uri="{9D8B030D-6E8A-4147-A177-3AD203B41FA5}">
                      <a16:colId xmlns:a16="http://schemas.microsoft.com/office/drawing/2014/main" val="4132144869"/>
                    </a:ext>
                  </a:extLst>
                </a:gridCol>
              </a:tblGrid>
              <a:tr h="700781">
                <a:tc gridSpan="2">
                  <a:txBody>
                    <a:bodyPr/>
                    <a:lstStyle/>
                    <a:p>
                      <a:pPr algn="l" fontAlgn="b"/>
                      <a:r>
                        <a:rPr lang="en-US" sz="1800" u="sng" strike="noStrike" dirty="0">
                          <a:effectLst/>
                        </a:rPr>
                        <a:t>If we had to hire new (added benefits)</a:t>
                      </a:r>
                      <a:endParaRPr lang="en-US" sz="1800" b="0" i="0" u="sng" strike="noStrike" dirty="0">
                        <a:solidFill>
                          <a:srgbClr val="000000"/>
                        </a:solidFill>
                        <a:effectLst/>
                        <a:latin typeface="Calibri" panose="020F0502020204030204" pitchFamily="34" charset="0"/>
                      </a:endParaRPr>
                    </a:p>
                  </a:txBody>
                  <a:tcPr marL="9525" marR="9525" marT="9525" marB="0" anchor="b">
                    <a:noFill/>
                  </a:tcPr>
                </a:tc>
                <a:tc hMerge="1">
                  <a:txBody>
                    <a:bodyPr/>
                    <a:lstStyle/>
                    <a:p>
                      <a:endParaRPr lang="en-US"/>
                    </a:p>
                  </a:txBody>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963990765"/>
                  </a:ext>
                </a:extLst>
              </a:tr>
              <a:tr h="700781">
                <a:tc>
                  <a:txBody>
                    <a:bodyPr/>
                    <a:lstStyle/>
                    <a:p>
                      <a:pPr algn="l" fontAlgn="b"/>
                      <a:r>
                        <a:rPr lang="en-US" sz="1800" u="none" strike="noStrike" dirty="0">
                          <a:effectLst/>
                        </a:rPr>
                        <a:t>Estimated Full Time Radiology Coverage</a:t>
                      </a:r>
                      <a:endParaRPr lang="en-US" sz="1800" b="0" i="0" u="none" strike="noStrike" dirty="0">
                        <a:solidFill>
                          <a:srgbClr val="000000"/>
                        </a:solidFill>
                        <a:effectLst/>
                        <a:latin typeface="Calibri" panose="020F0502020204030204" pitchFamily="34" charset="0"/>
                      </a:endParaRPr>
                    </a:p>
                  </a:txBody>
                  <a:tcPr marL="85725" marR="9525" marT="9525" marB="0" anchor="b">
                    <a:noFill/>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ctr" fontAlgn="b"/>
                      <a:r>
                        <a:rPr lang="en-US" sz="1800" u="none" strike="noStrike" dirty="0">
                          <a:effectLst/>
                        </a:rPr>
                        <a:t>     183,633.84 </a:t>
                      </a:r>
                      <a:endParaRPr lang="en-US" sz="18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885480206"/>
                  </a:ext>
                </a:extLst>
              </a:tr>
              <a:tr h="700781">
                <a:tc>
                  <a:txBody>
                    <a:bodyPr/>
                    <a:lstStyle/>
                    <a:p>
                      <a:pPr algn="l" fontAlgn="b"/>
                      <a:r>
                        <a:rPr lang="en-US" sz="1800" u="none" strike="noStrike">
                          <a:effectLst/>
                        </a:rPr>
                        <a:t>Benefit Ratio</a:t>
                      </a:r>
                      <a:endParaRPr lang="en-US" sz="1800" b="0" i="0" u="none" strike="noStrike">
                        <a:solidFill>
                          <a:srgbClr val="000000"/>
                        </a:solidFill>
                        <a:effectLst/>
                        <a:latin typeface="Calibri" panose="020F0502020204030204" pitchFamily="34" charset="0"/>
                      </a:endParaRPr>
                    </a:p>
                  </a:txBody>
                  <a:tcPr marL="85725" marR="9525" marT="9525" marB="0" anchor="b">
                    <a:noFill/>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ctr" fontAlgn="b"/>
                      <a:r>
                        <a:rPr lang="en-US" sz="1800" u="none" strike="noStrike" dirty="0">
                          <a:effectLst/>
                        </a:rPr>
                        <a:t>30%</a:t>
                      </a:r>
                      <a:endParaRPr lang="en-US" sz="18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3490946"/>
                  </a:ext>
                </a:extLst>
              </a:tr>
              <a:tr h="700781">
                <a:tc>
                  <a:txBody>
                    <a:bodyPr/>
                    <a:lstStyle/>
                    <a:p>
                      <a:pPr algn="l" fontAlgn="b"/>
                      <a:r>
                        <a:rPr lang="en-US" sz="1800" u="none" strike="noStrike">
                          <a:effectLst/>
                        </a:rPr>
                        <a:t>Employee costs w/ benefits</a:t>
                      </a:r>
                      <a:endParaRPr lang="en-US" sz="1800" b="0" i="0" u="none" strike="noStrike">
                        <a:solidFill>
                          <a:srgbClr val="000000"/>
                        </a:solidFill>
                        <a:effectLst/>
                        <a:latin typeface="Calibri" panose="020F0502020204030204" pitchFamily="34" charset="0"/>
                      </a:endParaRPr>
                    </a:p>
                  </a:txBody>
                  <a:tcPr marL="85725" marR="9525" marT="9525" marB="0" anchor="b">
                    <a:noFill/>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ctr" fontAlgn="b"/>
                      <a:r>
                        <a:rPr lang="en-US" sz="1800" u="none" strike="noStrike" dirty="0">
                          <a:effectLst/>
                        </a:rPr>
                        <a:t>     238,723.99 </a:t>
                      </a:r>
                      <a:endParaRPr lang="en-US" sz="18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122122407"/>
                  </a:ext>
                </a:extLst>
              </a:tr>
              <a:tr h="700781">
                <a:tc>
                  <a:txBody>
                    <a:bodyPr/>
                    <a:lstStyle/>
                    <a:p>
                      <a:pPr algn="l" fontAlgn="b"/>
                      <a:r>
                        <a:rPr lang="en-US" sz="1800" u="none" strike="noStrike">
                          <a:effectLst/>
                        </a:rPr>
                        <a:t>Current On-Call Pay</a:t>
                      </a:r>
                      <a:endParaRPr lang="en-US" sz="1800" b="0" i="0" u="none" strike="noStrike">
                        <a:solidFill>
                          <a:srgbClr val="000000"/>
                        </a:solidFill>
                        <a:effectLst/>
                        <a:latin typeface="Calibri" panose="020F0502020204030204" pitchFamily="34" charset="0"/>
                      </a:endParaRPr>
                    </a:p>
                  </a:txBody>
                  <a:tcPr marL="85725" marR="9525" marT="9525" marB="0" anchor="b">
                    <a:noFill/>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ctr" fontAlgn="b"/>
                      <a:r>
                        <a:rPr lang="en-US" sz="1800" u="none" strike="noStrike" dirty="0">
                          <a:effectLst/>
                        </a:rPr>
                        <a:t>       76,000.00 </a:t>
                      </a:r>
                      <a:endParaRPr lang="en-US" sz="18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6970903"/>
                  </a:ext>
                </a:extLst>
              </a:tr>
              <a:tr h="735819">
                <a:tc>
                  <a:txBody>
                    <a:bodyPr/>
                    <a:lstStyle/>
                    <a:p>
                      <a:pPr algn="l" fontAlgn="b"/>
                      <a:r>
                        <a:rPr lang="en-US" sz="1800" u="none" strike="noStrike">
                          <a:effectLst/>
                        </a:rPr>
                        <a:t>Net Cost to add FT Coverage</a:t>
                      </a:r>
                      <a:endParaRPr lang="en-US" sz="1800" b="1" i="0" u="none" strike="noStrike">
                        <a:solidFill>
                          <a:srgbClr val="000000"/>
                        </a:solidFill>
                        <a:effectLst/>
                        <a:latin typeface="Calibri" panose="020F0502020204030204" pitchFamily="34" charset="0"/>
                      </a:endParaRPr>
                    </a:p>
                  </a:txBody>
                  <a:tcPr marL="85725" marR="9525" marT="9525" marB="0" anchor="b">
                    <a:noFill/>
                  </a:tcPr>
                </a:tc>
                <a:tc>
                  <a:txBody>
                    <a:bodyPr/>
                    <a:lstStyle/>
                    <a:p>
                      <a:pPr algn="l" fontAlgn="b"/>
                      <a:endParaRPr lang="en-US" sz="1800" b="1"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ctr" fontAlgn="b"/>
                      <a:r>
                        <a:rPr lang="en-US" sz="1800" u="none" strike="noStrike" dirty="0">
                          <a:effectLst/>
                        </a:rPr>
                        <a:t>     162,723.99 </a:t>
                      </a:r>
                      <a:endParaRPr lang="en-US" sz="1800" b="1"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333939932"/>
                  </a:ext>
                </a:extLst>
              </a:tr>
            </a:tbl>
          </a:graphicData>
        </a:graphic>
      </p:graphicFrame>
    </p:spTree>
    <p:extLst>
      <p:ext uri="{BB962C8B-B14F-4D97-AF65-F5344CB8AC3E}">
        <p14:creationId xmlns:p14="http://schemas.microsoft.com/office/powerpoint/2010/main" val="351489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718738"/>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400" dirty="0">
              <a:latin typeface="Interstate" pitchFamily="2" charset="77"/>
            </a:endParaRPr>
          </a:p>
        </p:txBody>
      </p:sp>
      <p:sp>
        <p:nvSpPr>
          <p:cNvPr id="15" name="TextBox 14">
            <a:extLst>
              <a:ext uri="{FF2B5EF4-FFF2-40B4-BE49-F238E27FC236}">
                <a16:creationId xmlns:a16="http://schemas.microsoft.com/office/drawing/2014/main" id="{EEDC43B4-917F-0189-3BA1-EF8EE11EB072}"/>
              </a:ext>
            </a:extLst>
          </p:cNvPr>
          <p:cNvSpPr txBox="1"/>
          <p:nvPr/>
        </p:nvSpPr>
        <p:spPr>
          <a:xfrm>
            <a:off x="342771" y="304206"/>
            <a:ext cx="8738167" cy="523220"/>
          </a:xfrm>
          <a:prstGeom prst="rect">
            <a:avLst/>
          </a:prstGeom>
          <a:noFill/>
        </p:spPr>
        <p:txBody>
          <a:bodyPr wrap="square">
            <a:spAutoFit/>
          </a:bodyPr>
          <a:lstStyle/>
          <a:p>
            <a:pPr algn="ctr"/>
            <a:r>
              <a:rPr lang="en-US" sz="2800" dirty="0"/>
              <a:t>Process Improvement Steps </a:t>
            </a:r>
          </a:p>
        </p:txBody>
      </p:sp>
      <p:sp>
        <p:nvSpPr>
          <p:cNvPr id="6" name="TextBox 5">
            <a:extLst>
              <a:ext uri="{FF2B5EF4-FFF2-40B4-BE49-F238E27FC236}">
                <a16:creationId xmlns:a16="http://schemas.microsoft.com/office/drawing/2014/main" id="{D7743A00-EF89-6A76-5BF4-2D7793D60D1A}"/>
              </a:ext>
            </a:extLst>
          </p:cNvPr>
          <p:cNvSpPr txBox="1"/>
          <p:nvPr/>
        </p:nvSpPr>
        <p:spPr>
          <a:xfrm>
            <a:off x="576247" y="1165033"/>
            <a:ext cx="8054568" cy="4723729"/>
          </a:xfrm>
          <a:prstGeom prst="rect">
            <a:avLst/>
          </a:prstGeom>
          <a:noFill/>
        </p:spPr>
        <p:txBody>
          <a:bodyPr wrap="square">
            <a:spAutoFit/>
          </a:bodyPr>
          <a:lstStyle/>
          <a:p>
            <a:pPr marL="214313" indent="-214313" algn="l">
              <a:lnSpc>
                <a:spcPct val="120000"/>
              </a:lnSpc>
              <a:buFont typeface="Arial" panose="020B0604020202020204" pitchFamily="34" charset="0"/>
              <a:buChar char="•"/>
            </a:pPr>
            <a:r>
              <a:rPr lang="en-US" dirty="0">
                <a:solidFill>
                  <a:srgbClr val="47793A"/>
                </a:solidFill>
                <a:latin typeface="Interstate Light" pitchFamily="2" charset="77"/>
              </a:rPr>
              <a:t>Radiology department will be tracking CT times and present the data monthly to the staff as well as the Radiologist. </a:t>
            </a:r>
          </a:p>
          <a:p>
            <a:pPr algn="l">
              <a:lnSpc>
                <a:spcPct val="120000"/>
              </a:lnSpc>
            </a:pPr>
            <a:endParaRPr lang="en-US"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r>
              <a:rPr lang="en-US" dirty="0">
                <a:solidFill>
                  <a:srgbClr val="47793A"/>
                </a:solidFill>
                <a:latin typeface="Interstate Light" pitchFamily="2" charset="77"/>
              </a:rPr>
              <a:t>Evaluate impact of staff not in house 24/7. Calculate cost of Radiology available 24/7 versus on Call. Currently the call back time is 20 minutes. </a:t>
            </a:r>
          </a:p>
          <a:p>
            <a:pPr algn="l">
              <a:lnSpc>
                <a:spcPct val="120000"/>
              </a:lnSpc>
            </a:pPr>
            <a:endParaRPr lang="en-US"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r>
              <a:rPr lang="en-US" dirty="0">
                <a:solidFill>
                  <a:srgbClr val="47793A"/>
                </a:solidFill>
                <a:latin typeface="Interstate Light" pitchFamily="2" charset="77"/>
              </a:rPr>
              <a:t> Continuing education planned for November and will be presented by Mary Ellen Hook APRN-CNS from Bryan Medical Center. The presentation will focus on Strokes in our Community: Improving Patient Outcomes. </a:t>
            </a:r>
          </a:p>
          <a:p>
            <a:pPr marL="214313" indent="-214313" algn="l">
              <a:lnSpc>
                <a:spcPct val="120000"/>
              </a:lnSpc>
              <a:buFont typeface="Arial" panose="020B0604020202020204" pitchFamily="34" charset="0"/>
              <a:buChar char="•"/>
            </a:pPr>
            <a:endParaRPr lang="en-US"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dirty="0">
              <a:solidFill>
                <a:srgbClr val="47793A"/>
              </a:solidFill>
              <a:latin typeface="Interstate Light" pitchFamily="2" charset="77"/>
            </a:endParaRPr>
          </a:p>
          <a:p>
            <a:pPr algn="l">
              <a:lnSpc>
                <a:spcPct val="120000"/>
              </a:lnSpc>
            </a:pPr>
            <a:endParaRPr lang="en-US" sz="1800"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sz="1800" dirty="0">
              <a:solidFill>
                <a:srgbClr val="47793A"/>
              </a:solidFill>
              <a:latin typeface="Interstate Light" pitchFamily="2" charset="77"/>
            </a:endParaRPr>
          </a:p>
        </p:txBody>
      </p:sp>
    </p:spTree>
    <p:extLst>
      <p:ext uri="{BB962C8B-B14F-4D97-AF65-F5344CB8AC3E}">
        <p14:creationId xmlns:p14="http://schemas.microsoft.com/office/powerpoint/2010/main" val="260233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31531" y="1176848"/>
            <a:ext cx="9207062" cy="5707785"/>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31531" y="-26632"/>
            <a:ext cx="9207062" cy="1157417"/>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12" name="Picture 11" descr="A picture containing drawing&#10;&#10;Description automatically generated">
            <a:extLst>
              <a:ext uri="{FF2B5EF4-FFF2-40B4-BE49-F238E27FC236}">
                <a16:creationId xmlns:a16="http://schemas.microsoft.com/office/drawing/2014/main" id="{96C109B7-48E7-CD4A-B333-58B09FBBCC58}"/>
              </a:ext>
            </a:extLst>
          </p:cNvPr>
          <p:cNvPicPr>
            <a:picLocks noChangeAspect="1"/>
          </p:cNvPicPr>
          <p:nvPr/>
        </p:nvPicPr>
        <p:blipFill>
          <a:blip r:embed="rId3"/>
          <a:stretch>
            <a:fillRect/>
          </a:stretch>
        </p:blipFill>
        <p:spPr>
          <a:xfrm>
            <a:off x="3188054" y="1887199"/>
            <a:ext cx="2767892" cy="4151838"/>
          </a:xfrm>
          <a:prstGeom prst="rect">
            <a:avLst/>
          </a:prstGeom>
        </p:spPr>
      </p:pic>
    </p:spTree>
    <p:extLst>
      <p:ext uri="{BB962C8B-B14F-4D97-AF65-F5344CB8AC3E}">
        <p14:creationId xmlns:p14="http://schemas.microsoft.com/office/powerpoint/2010/main" val="2317857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200" dirty="0">
                <a:latin typeface="Interstate" pitchFamily="2" charset="77"/>
              </a:rPr>
              <a:t>Background  </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196712"/>
            <a:ext cx="8532679" cy="4939573"/>
          </a:xfrm>
          <a:prstGeom prst="rect">
            <a:avLst/>
          </a:prstGeom>
        </p:spPr>
        <p:txBody>
          <a:bodyPr vert="horz" lIns="68580" tIns="34290" rIns="68580" bIns="34290" rtlCol="0" anchor="t">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br>
              <a:rPr lang="en-US" sz="1600" dirty="0">
                <a:latin typeface="Baskerville" panose="02020502070401020303" pitchFamily="18" charset="0"/>
                <a:ea typeface="Baskerville" panose="02020502070401020303" pitchFamily="18" charset="0"/>
              </a:rPr>
            </a:br>
            <a:endParaRPr lang="en-US" sz="1600" dirty="0">
              <a:latin typeface="Baskerville" panose="02020502070401020303" pitchFamily="18" charset="0"/>
              <a:ea typeface="Baskerville" panose="02020502070401020303" pitchFamily="18" charset="0"/>
            </a:endParaRPr>
          </a:p>
          <a:p>
            <a:pPr marL="214313" indent="-214313" algn="l">
              <a:lnSpc>
                <a:spcPct val="120000"/>
              </a:lnSpc>
              <a:buFont typeface="Arial" panose="020B0604020202020204" pitchFamily="34" charset="0"/>
              <a:buChar char="•"/>
            </a:pPr>
            <a:r>
              <a:rPr lang="en-US" sz="6400" dirty="0">
                <a:solidFill>
                  <a:srgbClr val="47793A"/>
                </a:solidFill>
                <a:latin typeface="Interstate Light" pitchFamily="2" charset="77"/>
              </a:rPr>
              <a:t>Franciscan Healthcare is a 25-bed critical access hospital with a 6 bed Emergency Department in West Point, NE</a:t>
            </a:r>
          </a:p>
          <a:p>
            <a:pPr algn="l">
              <a:lnSpc>
                <a:spcPct val="120000"/>
              </a:lnSpc>
            </a:pPr>
            <a:endParaRPr lang="en-US" sz="6400"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r>
              <a:rPr lang="en-US" sz="6400" dirty="0">
                <a:solidFill>
                  <a:srgbClr val="47793A"/>
                </a:solidFill>
                <a:latin typeface="Interstate Light" pitchFamily="2" charset="77"/>
              </a:rPr>
              <a:t> In 2022, 22% of patients who met the hospital stroke measure had a CT completed within 45 minutes. 70% of patients that presented to the Emergency Department with stroke like symptoms had a last known well documented.</a:t>
            </a:r>
          </a:p>
          <a:p>
            <a:pPr algn="l">
              <a:lnSpc>
                <a:spcPct val="120000"/>
              </a:lnSpc>
            </a:pPr>
            <a:endParaRPr lang="en-US" sz="6400"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r>
              <a:rPr lang="en-US" sz="6400" dirty="0">
                <a:solidFill>
                  <a:srgbClr val="47793A"/>
                </a:solidFill>
                <a:latin typeface="Interstate Light" pitchFamily="2" charset="77"/>
              </a:rPr>
              <a:t>Hospital measure OP-23 is a measure that our Quality and Radiology departments have been reporting and auditing since 2019. However; have been unable to make sustainable improvements on this measure. </a:t>
            </a:r>
          </a:p>
          <a:p>
            <a:pPr algn="l">
              <a:lnSpc>
                <a:spcPct val="120000"/>
              </a:lnSpc>
            </a:pPr>
            <a:endParaRPr lang="en-US" sz="6400"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r>
              <a:rPr lang="en-US" sz="6400" dirty="0">
                <a:solidFill>
                  <a:srgbClr val="47793A"/>
                </a:solidFill>
                <a:latin typeface="Interstate Light" pitchFamily="2" charset="77"/>
              </a:rPr>
              <a:t>An internal review and discussion with staff demonstrated the need for improvement with the consistency and promptness of transfer to CT and documentation for stroke patients. </a:t>
            </a:r>
          </a:p>
          <a:p>
            <a:pPr algn="l">
              <a:lnSpc>
                <a:spcPct val="120000"/>
              </a:lnSpc>
            </a:pPr>
            <a:endParaRPr lang="en-US" sz="6400"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r>
              <a:rPr lang="en-US" sz="6400" dirty="0">
                <a:solidFill>
                  <a:srgbClr val="47793A"/>
                </a:solidFill>
                <a:latin typeface="Interstate Light" pitchFamily="2" charset="77"/>
              </a:rPr>
              <a:t>Team members: Katie Neujahr-Quality Coordinator, Dave Ridder-ER Manager, Jami Brester-Patient Care Manager, William Hagemann-Patient Care Manager, Danelle Ehrisman-Radiology Manager, Kristine Jahnke-PA-C Physician Champion</a:t>
            </a:r>
          </a:p>
          <a:p>
            <a:pPr marL="214313" indent="-214313" algn="l">
              <a:lnSpc>
                <a:spcPct val="120000"/>
              </a:lnSpc>
              <a:buFont typeface="Arial" panose="020B0604020202020204" pitchFamily="34" charset="0"/>
              <a:buChar char="•"/>
            </a:pPr>
            <a:endParaRPr lang="en-US" sz="8000"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sz="4000" dirty="0">
              <a:solidFill>
                <a:srgbClr val="47793A"/>
              </a:solidFill>
              <a:latin typeface="Interstate Light" pitchFamily="2" charset="77"/>
            </a:endParaRPr>
          </a:p>
          <a:p>
            <a:pPr algn="l">
              <a:lnSpc>
                <a:spcPct val="120000"/>
              </a:lnSpc>
            </a:pPr>
            <a:endParaRPr lang="en-US" sz="4000" dirty="0">
              <a:solidFill>
                <a:srgbClr val="47793A"/>
              </a:solidFill>
              <a:latin typeface="Interstate Light" pitchFamily="2" charset="77"/>
            </a:endParaRP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Tree>
    <p:extLst>
      <p:ext uri="{BB962C8B-B14F-4D97-AF65-F5344CB8AC3E}">
        <p14:creationId xmlns:p14="http://schemas.microsoft.com/office/powerpoint/2010/main" val="2011140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B4072-CECB-6245-A4E6-0EFFB31CD667}"/>
              </a:ext>
            </a:extLst>
          </p:cNvPr>
          <p:cNvSpPr>
            <a:spLocks noGrp="1"/>
          </p:cNvSpPr>
          <p:nvPr>
            <p:ph type="ctrTitle"/>
          </p:nvPr>
        </p:nvSpPr>
        <p:spPr>
          <a:xfrm>
            <a:off x="409883" y="563891"/>
            <a:ext cx="8532679" cy="299622"/>
          </a:xfrm>
        </p:spPr>
        <p:txBody>
          <a:bodyPr anchor="t">
            <a:noAutofit/>
          </a:bodyPr>
          <a:lstStyle/>
          <a:p>
            <a:pPr algn="l">
              <a:lnSpc>
                <a:spcPct val="100000"/>
              </a:lnSpc>
            </a:pPr>
            <a:r>
              <a:rPr lang="en-US" sz="2800" dirty="0">
                <a:latin typeface="Interstate" pitchFamily="2" charset="77"/>
              </a:rPr>
              <a:t>AIM Statement </a:t>
            </a:r>
          </a:p>
        </p:txBody>
      </p:sp>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718738"/>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400" dirty="0">
              <a:latin typeface="Interstate" pitchFamily="2" charset="77"/>
            </a:endParaRPr>
          </a:p>
        </p:txBody>
      </p:sp>
      <p:sp>
        <p:nvSpPr>
          <p:cNvPr id="3" name="TextBox 2">
            <a:extLst>
              <a:ext uri="{FF2B5EF4-FFF2-40B4-BE49-F238E27FC236}">
                <a16:creationId xmlns:a16="http://schemas.microsoft.com/office/drawing/2014/main" id="{F59B5F60-557F-37F7-8FB1-E0850F737094}"/>
              </a:ext>
            </a:extLst>
          </p:cNvPr>
          <p:cNvSpPr txBox="1"/>
          <p:nvPr/>
        </p:nvSpPr>
        <p:spPr>
          <a:xfrm>
            <a:off x="268550" y="1628247"/>
            <a:ext cx="8381779" cy="3165162"/>
          </a:xfrm>
          <a:prstGeom prst="rect">
            <a:avLst/>
          </a:prstGeom>
          <a:noFill/>
        </p:spPr>
        <p:txBody>
          <a:bodyPr wrap="square" rtlCol="0">
            <a:spAutoFit/>
          </a:bodyPr>
          <a:lstStyle/>
          <a:p>
            <a:pPr marL="214313" indent="-214313" algn="l">
              <a:lnSpc>
                <a:spcPct val="120000"/>
              </a:lnSpc>
              <a:buFont typeface="Arial" panose="020B0604020202020204" pitchFamily="34" charset="0"/>
              <a:buChar char="•"/>
            </a:pPr>
            <a:r>
              <a:rPr lang="en-US" sz="2400" dirty="0">
                <a:solidFill>
                  <a:srgbClr val="47793A"/>
                </a:solidFill>
                <a:latin typeface="Interstate Light" pitchFamily="2" charset="77"/>
              </a:rPr>
              <a:t>Patients that present with stroke symptoms or altered mental status will have a head CT completed, read, and results to physician within 45 minutes 70% of the time by the end of 2023. The state rate is 63% and national rate is 69%. </a:t>
            </a:r>
          </a:p>
          <a:p>
            <a:pPr algn="l">
              <a:lnSpc>
                <a:spcPct val="120000"/>
              </a:lnSpc>
            </a:pPr>
            <a:endParaRPr lang="en-US" sz="2400"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r>
              <a:rPr lang="en-US" sz="2400" dirty="0">
                <a:solidFill>
                  <a:srgbClr val="47793A"/>
                </a:solidFill>
                <a:latin typeface="Interstate Light" pitchFamily="2" charset="77"/>
              </a:rPr>
              <a:t>By the end of 2023, patients with stroke like symptoms will have last known well properly documented 100% of the time. </a:t>
            </a:r>
          </a:p>
        </p:txBody>
      </p:sp>
    </p:spTree>
    <p:extLst>
      <p:ext uri="{BB962C8B-B14F-4D97-AF65-F5344CB8AC3E}">
        <p14:creationId xmlns:p14="http://schemas.microsoft.com/office/powerpoint/2010/main" val="3869844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200" dirty="0">
                <a:latin typeface="Interstate" pitchFamily="2" charset="77"/>
              </a:rPr>
              <a:t>Interventions and Improvements </a:t>
            </a: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165033"/>
            <a:ext cx="8532679" cy="4498379"/>
          </a:xfrm>
          <a:prstGeom prst="rect">
            <a:avLst/>
          </a:prstGeom>
        </p:spPr>
        <p:txBody>
          <a:bodyPr vert="horz" lIns="68580" tIns="34290" rIns="68580" bIns="34290" rtlCol="0" anchor="t">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1600" dirty="0">
              <a:latin typeface="Baskerville" panose="02020502070401020303" pitchFamily="18" charset="0"/>
              <a:ea typeface="Baskerville" panose="02020502070401020303" pitchFamily="18" charset="0"/>
            </a:endParaRPr>
          </a:p>
          <a:p>
            <a:pPr algn="l">
              <a:lnSpc>
                <a:spcPct val="100000"/>
              </a:lnSpc>
            </a:pPr>
            <a:r>
              <a:rPr lang="en-US" sz="1600" dirty="0">
                <a:latin typeface="Baskerville" panose="02020502070401020303" pitchFamily="18" charset="0"/>
                <a:ea typeface="Baskerville" panose="02020502070401020303" pitchFamily="18" charset="0"/>
              </a:rPr>
              <a:t> </a:t>
            </a:r>
            <a:br>
              <a:rPr lang="en-US" sz="1600" dirty="0">
                <a:latin typeface="Baskerville" panose="02020502070401020303" pitchFamily="18" charset="0"/>
                <a:ea typeface="Baskerville" panose="02020502070401020303" pitchFamily="18" charset="0"/>
              </a:rPr>
            </a:br>
            <a:endParaRPr lang="en-US" sz="1600" dirty="0">
              <a:latin typeface="Baskerville" panose="02020502070401020303" pitchFamily="18" charset="0"/>
              <a:ea typeface="Baskerville" panose="02020502070401020303" pitchFamily="18" charset="0"/>
            </a:endParaRPr>
          </a:p>
          <a:p>
            <a:pPr marL="214313" indent="-214313" algn="l">
              <a:lnSpc>
                <a:spcPct val="100000"/>
              </a:lnSpc>
              <a:buFont typeface="Arial" panose="020B0604020202020204" pitchFamily="34" charset="0"/>
              <a:buChar char="•"/>
            </a:pPr>
            <a:r>
              <a:rPr lang="en-US" sz="2400" dirty="0">
                <a:solidFill>
                  <a:srgbClr val="47793A"/>
                </a:solidFill>
                <a:latin typeface="Interstate Light" pitchFamily="2" charset="77"/>
              </a:rPr>
              <a:t>Educate nursing staff on what signs and symptoms to look for when deciding to utilize the stroke protocol.</a:t>
            </a:r>
          </a:p>
          <a:p>
            <a:pPr algn="l">
              <a:lnSpc>
                <a:spcPct val="100000"/>
              </a:lnSpc>
            </a:pPr>
            <a:endParaRPr lang="en-US" sz="2400" dirty="0">
              <a:solidFill>
                <a:srgbClr val="47793A"/>
              </a:solidFill>
              <a:latin typeface="Interstate Light" pitchFamily="2" charset="77"/>
            </a:endParaRPr>
          </a:p>
          <a:p>
            <a:pPr marL="214313" indent="-214313" algn="l">
              <a:lnSpc>
                <a:spcPct val="100000"/>
              </a:lnSpc>
              <a:buFont typeface="Arial" panose="020B0604020202020204" pitchFamily="34" charset="0"/>
              <a:buChar char="•"/>
            </a:pPr>
            <a:r>
              <a:rPr lang="en-US" sz="2400" dirty="0">
                <a:solidFill>
                  <a:srgbClr val="47793A"/>
                </a:solidFill>
                <a:latin typeface="Interstate Light" pitchFamily="2" charset="77"/>
              </a:rPr>
              <a:t>Educate nursing staff on the importance of documentation of last known well.</a:t>
            </a:r>
          </a:p>
          <a:p>
            <a:pPr algn="l">
              <a:lnSpc>
                <a:spcPct val="100000"/>
              </a:lnSpc>
            </a:pPr>
            <a:endParaRPr lang="en-US" sz="2400" dirty="0">
              <a:solidFill>
                <a:srgbClr val="47793A"/>
              </a:solidFill>
              <a:latin typeface="Interstate Light" pitchFamily="2" charset="77"/>
            </a:endParaRPr>
          </a:p>
          <a:p>
            <a:pPr marL="214313" indent="-214313" algn="l">
              <a:lnSpc>
                <a:spcPct val="100000"/>
              </a:lnSpc>
              <a:buFont typeface="Arial" panose="020B0604020202020204" pitchFamily="34" charset="0"/>
              <a:buChar char="•"/>
            </a:pPr>
            <a:r>
              <a:rPr lang="en-US" sz="2400" dirty="0">
                <a:solidFill>
                  <a:srgbClr val="47793A"/>
                </a:solidFill>
                <a:latin typeface="Interstate Light" pitchFamily="2" charset="77"/>
              </a:rPr>
              <a:t>Audit if Emergency Medical Services notifies the Emergency Department staff when bringing a patient to the Emergency Department. We have 11 community squads that transport patients to our facility.</a:t>
            </a:r>
          </a:p>
          <a:p>
            <a:pPr marL="214313" indent="-214313" algn="l">
              <a:lnSpc>
                <a:spcPct val="100000"/>
              </a:lnSpc>
              <a:buFont typeface="Arial" panose="020B0604020202020204" pitchFamily="34" charset="0"/>
              <a:buChar char="•"/>
            </a:pPr>
            <a:endParaRPr lang="en-US" sz="2400" dirty="0">
              <a:solidFill>
                <a:srgbClr val="47793A"/>
              </a:solidFill>
              <a:latin typeface="Interstate Light" pitchFamily="2" charset="77"/>
            </a:endParaRPr>
          </a:p>
          <a:p>
            <a:pPr marL="214313" indent="-214313" algn="l">
              <a:lnSpc>
                <a:spcPct val="100000"/>
              </a:lnSpc>
              <a:buFont typeface="Arial" panose="020B0604020202020204" pitchFamily="34" charset="0"/>
              <a:buChar char="•"/>
            </a:pPr>
            <a:r>
              <a:rPr lang="en-US" sz="2400" dirty="0">
                <a:solidFill>
                  <a:srgbClr val="47793A"/>
                </a:solidFill>
                <a:latin typeface="Interstate Light" pitchFamily="2" charset="77"/>
              </a:rPr>
              <a:t>Audit the time of arrival to Emergency Department to time CT completed, read, and resulted. </a:t>
            </a:r>
          </a:p>
          <a:p>
            <a:pPr algn="l">
              <a:lnSpc>
                <a:spcPct val="100000"/>
              </a:lnSpc>
            </a:pPr>
            <a:br>
              <a:rPr lang="en-US" sz="2400" dirty="0">
                <a:solidFill>
                  <a:srgbClr val="47793A"/>
                </a:solidFill>
                <a:latin typeface="Interstate Light" pitchFamily="2" charset="77"/>
              </a:rPr>
            </a:br>
            <a:endParaRPr lang="en-US" sz="2400" dirty="0">
              <a:latin typeface="Interstate" pitchFamily="2" charset="77"/>
            </a:endParaRPr>
          </a:p>
        </p:txBody>
      </p:sp>
    </p:spTree>
    <p:extLst>
      <p:ext uri="{BB962C8B-B14F-4D97-AF65-F5344CB8AC3E}">
        <p14:creationId xmlns:p14="http://schemas.microsoft.com/office/powerpoint/2010/main" val="2005746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718738"/>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400" dirty="0">
              <a:latin typeface="Interstate" pitchFamily="2" charset="77"/>
            </a:endParaRPr>
          </a:p>
        </p:txBody>
      </p:sp>
      <p:sp>
        <p:nvSpPr>
          <p:cNvPr id="15" name="TextBox 14">
            <a:extLst>
              <a:ext uri="{FF2B5EF4-FFF2-40B4-BE49-F238E27FC236}">
                <a16:creationId xmlns:a16="http://schemas.microsoft.com/office/drawing/2014/main" id="{EEDC43B4-917F-0189-3BA1-EF8EE11EB072}"/>
              </a:ext>
            </a:extLst>
          </p:cNvPr>
          <p:cNvSpPr txBox="1"/>
          <p:nvPr/>
        </p:nvSpPr>
        <p:spPr>
          <a:xfrm>
            <a:off x="342771" y="304206"/>
            <a:ext cx="8738167" cy="523220"/>
          </a:xfrm>
          <a:prstGeom prst="rect">
            <a:avLst/>
          </a:prstGeom>
          <a:noFill/>
        </p:spPr>
        <p:txBody>
          <a:bodyPr wrap="square">
            <a:spAutoFit/>
          </a:bodyPr>
          <a:lstStyle/>
          <a:p>
            <a:pPr algn="ctr"/>
            <a:r>
              <a:rPr lang="en-US" sz="2800" dirty="0"/>
              <a:t>Measuring Success</a:t>
            </a:r>
          </a:p>
        </p:txBody>
      </p:sp>
      <p:sp>
        <p:nvSpPr>
          <p:cNvPr id="6" name="TextBox 5">
            <a:extLst>
              <a:ext uri="{FF2B5EF4-FFF2-40B4-BE49-F238E27FC236}">
                <a16:creationId xmlns:a16="http://schemas.microsoft.com/office/drawing/2014/main" id="{D7743A00-EF89-6A76-5BF4-2D7793D60D1A}"/>
              </a:ext>
            </a:extLst>
          </p:cNvPr>
          <p:cNvSpPr txBox="1"/>
          <p:nvPr/>
        </p:nvSpPr>
        <p:spPr>
          <a:xfrm>
            <a:off x="684570" y="976245"/>
            <a:ext cx="8054568" cy="6976653"/>
          </a:xfrm>
          <a:prstGeom prst="rect">
            <a:avLst/>
          </a:prstGeom>
          <a:noFill/>
        </p:spPr>
        <p:txBody>
          <a:bodyPr wrap="square">
            <a:spAutoFit/>
          </a:bodyPr>
          <a:lstStyle/>
          <a:p>
            <a:pPr marL="214313" indent="-214313" algn="l">
              <a:lnSpc>
                <a:spcPct val="120000"/>
              </a:lnSpc>
              <a:buFont typeface="Arial" panose="020B0604020202020204" pitchFamily="34" charset="0"/>
              <a:buChar char="•"/>
            </a:pPr>
            <a:r>
              <a:rPr lang="en-US" dirty="0">
                <a:solidFill>
                  <a:srgbClr val="47793A"/>
                </a:solidFill>
                <a:latin typeface="Interstate Light" pitchFamily="2" charset="77"/>
              </a:rPr>
              <a:t>Nursing staff audits completed monthly by nurse manager as well as two staff nurses. The results from the audit are reported quarterly at the quality meeting and data submitted to American Heart Association: Get with the Guidelines- Stroke.</a:t>
            </a:r>
          </a:p>
          <a:p>
            <a:pPr marL="214313" indent="-214313" algn="l">
              <a:lnSpc>
                <a:spcPct val="120000"/>
              </a:lnSpc>
              <a:buFont typeface="Arial" panose="020B0604020202020204" pitchFamily="34" charset="0"/>
              <a:buChar char="•"/>
            </a:pPr>
            <a:r>
              <a:rPr lang="en-US" dirty="0">
                <a:solidFill>
                  <a:srgbClr val="47793A"/>
                </a:solidFill>
                <a:latin typeface="Interstate Light" pitchFamily="2" charset="77"/>
              </a:rPr>
              <a:t>The audit looks at these 8 areas:</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Arrival time</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Reason for visit (“Five sudden, severe, symptoms” of stroke)</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 If the stroke protocol was used upon admission</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NIHSS documented score</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The time CT head was performed</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Patient Diagnosis</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The amount of time it took to complete CT- goal is to be within 30 minutes</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The arrival time to ED and time CT is resulted and read</a:t>
            </a:r>
          </a:p>
          <a:p>
            <a:pPr marL="214313" indent="-214313">
              <a:lnSpc>
                <a:spcPct val="120000"/>
              </a:lnSpc>
              <a:buFont typeface="Arial" panose="020B0604020202020204" pitchFamily="34" charset="0"/>
              <a:buChar char="•"/>
            </a:pPr>
            <a:r>
              <a:rPr lang="en-US" dirty="0">
                <a:solidFill>
                  <a:srgbClr val="47793A"/>
                </a:solidFill>
                <a:latin typeface="Interstate Light" pitchFamily="2" charset="77"/>
              </a:rPr>
              <a:t>Emergency Medical Service (EMS) Audit</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Started auditing if EMS was notifying staff before bringing patients to the ED in August.</a:t>
            </a:r>
          </a:p>
          <a:p>
            <a:pPr marL="671513" lvl="1" indent="-214313">
              <a:lnSpc>
                <a:spcPct val="120000"/>
              </a:lnSpc>
              <a:buFont typeface="Arial" panose="020B0604020202020204" pitchFamily="34" charset="0"/>
              <a:buChar char="•"/>
            </a:pPr>
            <a:r>
              <a:rPr lang="en-US" sz="1600" dirty="0">
                <a:solidFill>
                  <a:srgbClr val="47793A"/>
                </a:solidFill>
                <a:latin typeface="Interstate Light" pitchFamily="2" charset="77"/>
              </a:rPr>
              <a:t> 95% (63/66) of the time EMS or Dispatch notified nursing staff before bringing the patients to the ED</a:t>
            </a:r>
          </a:p>
          <a:p>
            <a:pPr marL="214313" indent="-214313" algn="l">
              <a:lnSpc>
                <a:spcPct val="120000"/>
              </a:lnSpc>
              <a:buFont typeface="Arial" panose="020B0604020202020204" pitchFamily="34" charset="0"/>
              <a:buChar char="•"/>
            </a:pPr>
            <a:endParaRPr lang="en-US"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dirty="0">
              <a:solidFill>
                <a:srgbClr val="47793A"/>
              </a:solidFill>
              <a:latin typeface="Interstate Light" pitchFamily="2" charset="77"/>
            </a:endParaRPr>
          </a:p>
          <a:p>
            <a:pPr algn="l">
              <a:lnSpc>
                <a:spcPct val="120000"/>
              </a:lnSpc>
            </a:pPr>
            <a:endParaRPr lang="en-US" sz="1800" dirty="0">
              <a:solidFill>
                <a:srgbClr val="47793A"/>
              </a:solidFill>
              <a:latin typeface="Interstate Light" pitchFamily="2" charset="77"/>
            </a:endParaRPr>
          </a:p>
          <a:p>
            <a:pPr marL="214313" indent="-214313" algn="l">
              <a:lnSpc>
                <a:spcPct val="120000"/>
              </a:lnSpc>
              <a:buFont typeface="Arial" panose="020B0604020202020204" pitchFamily="34" charset="0"/>
              <a:buChar char="•"/>
            </a:pPr>
            <a:endParaRPr lang="en-US" sz="1800" dirty="0">
              <a:solidFill>
                <a:srgbClr val="47793A"/>
              </a:solidFill>
              <a:latin typeface="Interstate Light" pitchFamily="2" charset="77"/>
            </a:endParaRPr>
          </a:p>
        </p:txBody>
      </p:sp>
    </p:spTree>
    <p:extLst>
      <p:ext uri="{BB962C8B-B14F-4D97-AF65-F5344CB8AC3E}">
        <p14:creationId xmlns:p14="http://schemas.microsoft.com/office/powerpoint/2010/main" val="3452184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718738"/>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400" dirty="0">
              <a:latin typeface="Interstate" pitchFamily="2" charset="77"/>
            </a:endParaRPr>
          </a:p>
        </p:txBody>
      </p:sp>
      <p:graphicFrame>
        <p:nvGraphicFramePr>
          <p:cNvPr id="9" name="Chart 8">
            <a:extLst>
              <a:ext uri="{FF2B5EF4-FFF2-40B4-BE49-F238E27FC236}">
                <a16:creationId xmlns:a16="http://schemas.microsoft.com/office/drawing/2014/main" id="{6C2D5FB5-4317-F75C-4E99-3EA143D0978A}"/>
              </a:ext>
            </a:extLst>
          </p:cNvPr>
          <p:cNvGraphicFramePr>
            <a:graphicFrameLocks/>
          </p:cNvGraphicFramePr>
          <p:nvPr>
            <p:extLst>
              <p:ext uri="{D42A27DB-BD31-4B8C-83A1-F6EECF244321}">
                <p14:modId xmlns:p14="http://schemas.microsoft.com/office/powerpoint/2010/main" val="3384829003"/>
              </p:ext>
            </p:extLst>
          </p:nvPr>
        </p:nvGraphicFramePr>
        <p:xfrm>
          <a:off x="-83919" y="334990"/>
          <a:ext cx="9248775" cy="61150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11531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graphicFrame>
        <p:nvGraphicFramePr>
          <p:cNvPr id="9" name="Chart 8">
            <a:extLst>
              <a:ext uri="{FF2B5EF4-FFF2-40B4-BE49-F238E27FC236}">
                <a16:creationId xmlns:a16="http://schemas.microsoft.com/office/drawing/2014/main" id="{3CC8FFF8-8B36-C2EE-C289-27FDC441C504}"/>
              </a:ext>
            </a:extLst>
          </p:cNvPr>
          <p:cNvGraphicFramePr>
            <a:graphicFrameLocks/>
          </p:cNvGraphicFramePr>
          <p:nvPr>
            <p:extLst>
              <p:ext uri="{D42A27DB-BD31-4B8C-83A1-F6EECF244321}">
                <p14:modId xmlns:p14="http://schemas.microsoft.com/office/powerpoint/2010/main" val="2603608648"/>
              </p:ext>
            </p:extLst>
          </p:nvPr>
        </p:nvGraphicFramePr>
        <p:xfrm>
          <a:off x="1" y="523875"/>
          <a:ext cx="9143999" cy="58102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52135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718738"/>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400" dirty="0">
              <a:latin typeface="Interstate" pitchFamily="2" charset="77"/>
            </a:endParaRPr>
          </a:p>
        </p:txBody>
      </p:sp>
      <p:pic>
        <p:nvPicPr>
          <p:cNvPr id="13" name="Picture 12">
            <a:extLst>
              <a:ext uri="{FF2B5EF4-FFF2-40B4-BE49-F238E27FC236}">
                <a16:creationId xmlns:a16="http://schemas.microsoft.com/office/drawing/2014/main" id="{CA4EDC6A-E13B-0DF4-EC66-46FA619AFFBA}"/>
              </a:ext>
            </a:extLst>
          </p:cNvPr>
          <p:cNvPicPr>
            <a:picLocks noChangeAspect="1"/>
          </p:cNvPicPr>
          <p:nvPr/>
        </p:nvPicPr>
        <p:blipFill>
          <a:blip r:embed="rId4"/>
          <a:stretch>
            <a:fillRect/>
          </a:stretch>
        </p:blipFill>
        <p:spPr>
          <a:xfrm>
            <a:off x="778280" y="765573"/>
            <a:ext cx="7290032" cy="5093411"/>
          </a:xfrm>
          <a:prstGeom prst="rect">
            <a:avLst/>
          </a:prstGeom>
        </p:spPr>
      </p:pic>
      <p:sp>
        <p:nvSpPr>
          <p:cNvPr id="15" name="TextBox 14">
            <a:extLst>
              <a:ext uri="{FF2B5EF4-FFF2-40B4-BE49-F238E27FC236}">
                <a16:creationId xmlns:a16="http://schemas.microsoft.com/office/drawing/2014/main" id="{EEDC43B4-917F-0189-3BA1-EF8EE11EB072}"/>
              </a:ext>
            </a:extLst>
          </p:cNvPr>
          <p:cNvSpPr txBox="1"/>
          <p:nvPr/>
        </p:nvSpPr>
        <p:spPr>
          <a:xfrm>
            <a:off x="342771" y="304206"/>
            <a:ext cx="8738167" cy="369332"/>
          </a:xfrm>
          <a:prstGeom prst="rect">
            <a:avLst/>
          </a:prstGeom>
          <a:noFill/>
        </p:spPr>
        <p:txBody>
          <a:bodyPr wrap="square">
            <a:spAutoFit/>
          </a:bodyPr>
          <a:lstStyle/>
          <a:p>
            <a:pPr algn="ctr"/>
            <a:r>
              <a:rPr lang="en-US" b="1" dirty="0"/>
              <a:t>2023: Percentage of Last Known Well documented with stroke like symptoms</a:t>
            </a:r>
          </a:p>
        </p:txBody>
      </p:sp>
      <p:sp>
        <p:nvSpPr>
          <p:cNvPr id="3" name="TextBox 2">
            <a:extLst>
              <a:ext uri="{FF2B5EF4-FFF2-40B4-BE49-F238E27FC236}">
                <a16:creationId xmlns:a16="http://schemas.microsoft.com/office/drawing/2014/main" id="{59FCE32E-1C3A-F3A3-E6D5-8D89BCBE720B}"/>
              </a:ext>
            </a:extLst>
          </p:cNvPr>
          <p:cNvSpPr txBox="1"/>
          <p:nvPr/>
        </p:nvSpPr>
        <p:spPr>
          <a:xfrm>
            <a:off x="1566644" y="5330928"/>
            <a:ext cx="1216403" cy="369332"/>
          </a:xfrm>
          <a:prstGeom prst="rect">
            <a:avLst/>
          </a:prstGeom>
          <a:noFill/>
        </p:spPr>
        <p:txBody>
          <a:bodyPr wrap="square" rtlCol="0">
            <a:spAutoFit/>
          </a:bodyPr>
          <a:lstStyle/>
          <a:p>
            <a:r>
              <a:rPr lang="en-US" b="1" dirty="0"/>
              <a:t>n-size 15</a:t>
            </a:r>
          </a:p>
        </p:txBody>
      </p:sp>
      <p:sp>
        <p:nvSpPr>
          <p:cNvPr id="6" name="TextBox 5">
            <a:extLst>
              <a:ext uri="{FF2B5EF4-FFF2-40B4-BE49-F238E27FC236}">
                <a16:creationId xmlns:a16="http://schemas.microsoft.com/office/drawing/2014/main" id="{2AA8F2F0-B853-81CE-4868-7D9D256B72EB}"/>
              </a:ext>
            </a:extLst>
          </p:cNvPr>
          <p:cNvSpPr txBox="1"/>
          <p:nvPr/>
        </p:nvSpPr>
        <p:spPr>
          <a:xfrm>
            <a:off x="3890595" y="5342342"/>
            <a:ext cx="1065401" cy="369332"/>
          </a:xfrm>
          <a:prstGeom prst="rect">
            <a:avLst/>
          </a:prstGeom>
          <a:noFill/>
        </p:spPr>
        <p:txBody>
          <a:bodyPr wrap="square" rtlCol="0">
            <a:spAutoFit/>
          </a:bodyPr>
          <a:lstStyle/>
          <a:p>
            <a:r>
              <a:rPr lang="en-US" b="1" dirty="0"/>
              <a:t>n-size 30</a:t>
            </a:r>
          </a:p>
        </p:txBody>
      </p:sp>
      <p:sp>
        <p:nvSpPr>
          <p:cNvPr id="8" name="TextBox 7">
            <a:extLst>
              <a:ext uri="{FF2B5EF4-FFF2-40B4-BE49-F238E27FC236}">
                <a16:creationId xmlns:a16="http://schemas.microsoft.com/office/drawing/2014/main" id="{E06D7B29-C8BB-7ECE-AEDB-E14B96F37031}"/>
              </a:ext>
            </a:extLst>
          </p:cNvPr>
          <p:cNvSpPr txBox="1"/>
          <p:nvPr/>
        </p:nvSpPr>
        <p:spPr>
          <a:xfrm>
            <a:off x="6352564" y="5353756"/>
            <a:ext cx="1224792" cy="369332"/>
          </a:xfrm>
          <a:prstGeom prst="rect">
            <a:avLst/>
          </a:prstGeom>
          <a:noFill/>
        </p:spPr>
        <p:txBody>
          <a:bodyPr wrap="square" rtlCol="0">
            <a:spAutoFit/>
          </a:bodyPr>
          <a:lstStyle/>
          <a:p>
            <a:r>
              <a:rPr lang="en-US" b="1" dirty="0"/>
              <a:t>n-size 14</a:t>
            </a:r>
          </a:p>
        </p:txBody>
      </p:sp>
      <p:sp>
        <p:nvSpPr>
          <p:cNvPr id="9" name="TextBox 8">
            <a:extLst>
              <a:ext uri="{FF2B5EF4-FFF2-40B4-BE49-F238E27FC236}">
                <a16:creationId xmlns:a16="http://schemas.microsoft.com/office/drawing/2014/main" id="{0AC4E7F1-07D5-5219-DA7C-A4B8387651D8}"/>
              </a:ext>
            </a:extLst>
          </p:cNvPr>
          <p:cNvSpPr txBox="1"/>
          <p:nvPr/>
        </p:nvSpPr>
        <p:spPr>
          <a:xfrm>
            <a:off x="2583809" y="5803709"/>
            <a:ext cx="3768755" cy="369332"/>
          </a:xfrm>
          <a:prstGeom prst="rect">
            <a:avLst/>
          </a:prstGeom>
          <a:noFill/>
        </p:spPr>
        <p:txBody>
          <a:bodyPr wrap="square" rtlCol="0">
            <a:spAutoFit/>
          </a:bodyPr>
          <a:lstStyle/>
          <a:p>
            <a:pPr algn="ctr"/>
            <a:r>
              <a:rPr lang="en-US" b="1" dirty="0"/>
              <a:t>Top 10 Percent Benchmark: 100% </a:t>
            </a:r>
          </a:p>
        </p:txBody>
      </p:sp>
    </p:spTree>
    <p:extLst>
      <p:ext uri="{BB962C8B-B14F-4D97-AF65-F5344CB8AC3E}">
        <p14:creationId xmlns:p14="http://schemas.microsoft.com/office/powerpoint/2010/main" val="41574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B61E3-B1D1-7049-8035-9160C902C2C6}"/>
              </a:ext>
            </a:extLst>
          </p:cNvPr>
          <p:cNvSpPr/>
          <p:nvPr/>
        </p:nvSpPr>
        <p:spPr>
          <a:xfrm>
            <a:off x="-63062" y="6340574"/>
            <a:ext cx="9207062" cy="581466"/>
          </a:xfrm>
          <a:prstGeom prst="rect">
            <a:avLst/>
          </a:prstGeom>
          <a:solidFill>
            <a:srgbClr val="4779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 name="Rectangle 4">
            <a:extLst>
              <a:ext uri="{FF2B5EF4-FFF2-40B4-BE49-F238E27FC236}">
                <a16:creationId xmlns:a16="http://schemas.microsoft.com/office/drawing/2014/main" id="{A1FCB481-11F3-0246-B78D-3F4BD93AF056}"/>
              </a:ext>
            </a:extLst>
          </p:cNvPr>
          <p:cNvSpPr/>
          <p:nvPr/>
        </p:nvSpPr>
        <p:spPr>
          <a:xfrm>
            <a:off x="0" y="-8878"/>
            <a:ext cx="9207062" cy="164265"/>
          </a:xfrm>
          <a:prstGeom prst="rect">
            <a:avLst/>
          </a:prstGeom>
          <a:solidFill>
            <a:srgbClr val="9EB3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pic>
        <p:nvPicPr>
          <p:cNvPr id="7" name="Picture 6" descr="A picture containing drawing, plate&#10;&#10;Description automatically generated">
            <a:extLst>
              <a:ext uri="{FF2B5EF4-FFF2-40B4-BE49-F238E27FC236}">
                <a16:creationId xmlns:a16="http://schemas.microsoft.com/office/drawing/2014/main" id="{388866C5-AE54-FF48-A85E-DAF412EFFBD7}"/>
              </a:ext>
            </a:extLst>
          </p:cNvPr>
          <p:cNvPicPr>
            <a:picLocks noChangeAspect="1"/>
          </p:cNvPicPr>
          <p:nvPr/>
        </p:nvPicPr>
        <p:blipFill>
          <a:blip r:embed="rId3"/>
          <a:stretch>
            <a:fillRect/>
          </a:stretch>
        </p:blipFill>
        <p:spPr>
          <a:xfrm>
            <a:off x="141810" y="6450040"/>
            <a:ext cx="1272941" cy="348543"/>
          </a:xfrm>
          <a:prstGeom prst="rect">
            <a:avLst/>
          </a:prstGeom>
        </p:spPr>
      </p:pic>
      <p:sp>
        <p:nvSpPr>
          <p:cNvPr id="11" name="Title 1">
            <a:extLst>
              <a:ext uri="{FF2B5EF4-FFF2-40B4-BE49-F238E27FC236}">
                <a16:creationId xmlns:a16="http://schemas.microsoft.com/office/drawing/2014/main" id="{D7B8F652-EA6E-1F4F-8E2D-C60481E06B3A}"/>
              </a:ext>
            </a:extLst>
          </p:cNvPr>
          <p:cNvSpPr txBox="1">
            <a:spLocks/>
          </p:cNvSpPr>
          <p:nvPr/>
        </p:nvSpPr>
        <p:spPr>
          <a:xfrm>
            <a:off x="342771" y="583566"/>
            <a:ext cx="8532679" cy="581467"/>
          </a:xfrm>
          <a:prstGeom prst="rect">
            <a:avLst/>
          </a:prstGeom>
        </p:spPr>
        <p:txBody>
          <a:bodyPr vert="horz" lIns="68580" tIns="34290" rIns="68580" bIns="3429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3200" dirty="0">
              <a:latin typeface="Interstate" pitchFamily="2" charset="77"/>
            </a:endParaRPr>
          </a:p>
        </p:txBody>
      </p:sp>
      <p:sp>
        <p:nvSpPr>
          <p:cNvPr id="12" name="Title 1">
            <a:extLst>
              <a:ext uri="{FF2B5EF4-FFF2-40B4-BE49-F238E27FC236}">
                <a16:creationId xmlns:a16="http://schemas.microsoft.com/office/drawing/2014/main" id="{1B9A5DD1-24AC-8247-9D2C-85A2DD7B397B}"/>
              </a:ext>
            </a:extLst>
          </p:cNvPr>
          <p:cNvSpPr txBox="1">
            <a:spLocks/>
          </p:cNvSpPr>
          <p:nvPr/>
        </p:nvSpPr>
        <p:spPr>
          <a:xfrm>
            <a:off x="342771" y="1718738"/>
            <a:ext cx="8532679" cy="2905961"/>
          </a:xfrm>
          <a:prstGeom prst="rect">
            <a:avLst/>
          </a:prstGeom>
        </p:spPr>
        <p:txBody>
          <a:bodyPr vert="horz" lIns="68580" tIns="34290" rIns="68580" bIns="3429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endParaRPr lang="en-US" sz="2400" dirty="0">
              <a:latin typeface="Interstate" pitchFamily="2" charset="77"/>
            </a:endParaRPr>
          </a:p>
        </p:txBody>
      </p:sp>
      <p:sp>
        <p:nvSpPr>
          <p:cNvPr id="2" name="TextBox 1">
            <a:extLst>
              <a:ext uri="{FF2B5EF4-FFF2-40B4-BE49-F238E27FC236}">
                <a16:creationId xmlns:a16="http://schemas.microsoft.com/office/drawing/2014/main" id="{05490659-B946-33A6-176A-5672CD979AC1}"/>
              </a:ext>
            </a:extLst>
          </p:cNvPr>
          <p:cNvSpPr txBox="1"/>
          <p:nvPr/>
        </p:nvSpPr>
        <p:spPr>
          <a:xfrm>
            <a:off x="3282119" y="5847127"/>
            <a:ext cx="2615342" cy="369332"/>
          </a:xfrm>
          <a:prstGeom prst="rect">
            <a:avLst/>
          </a:prstGeom>
          <a:noFill/>
        </p:spPr>
        <p:txBody>
          <a:bodyPr wrap="square" rtlCol="0">
            <a:spAutoFit/>
          </a:bodyPr>
          <a:lstStyle/>
          <a:p>
            <a:r>
              <a:rPr lang="en-US" b="1" dirty="0"/>
              <a:t>Internal Benchmark- 70%</a:t>
            </a:r>
          </a:p>
        </p:txBody>
      </p:sp>
      <p:graphicFrame>
        <p:nvGraphicFramePr>
          <p:cNvPr id="9" name="Chart 8">
            <a:extLst>
              <a:ext uri="{FF2B5EF4-FFF2-40B4-BE49-F238E27FC236}">
                <a16:creationId xmlns:a16="http://schemas.microsoft.com/office/drawing/2014/main" id="{8FE506FD-1B8A-6489-3564-6944CCF5278A}"/>
              </a:ext>
            </a:extLst>
          </p:cNvPr>
          <p:cNvGraphicFramePr>
            <a:graphicFrameLocks/>
          </p:cNvGraphicFramePr>
          <p:nvPr>
            <p:extLst>
              <p:ext uri="{D42A27DB-BD31-4B8C-83A1-F6EECF244321}">
                <p14:modId xmlns:p14="http://schemas.microsoft.com/office/powerpoint/2010/main" val="3299867933"/>
              </p:ext>
            </p:extLst>
          </p:nvPr>
        </p:nvGraphicFramePr>
        <p:xfrm>
          <a:off x="268551" y="279502"/>
          <a:ext cx="8422444" cy="581008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833832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2925</TotalTime>
  <Words>1043</Words>
  <Application>Microsoft Office PowerPoint</Application>
  <PresentationFormat>On-screen Show (4:3)</PresentationFormat>
  <Paragraphs>185</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Baskerville</vt:lpstr>
      <vt:lpstr>Calibri</vt:lpstr>
      <vt:lpstr>Calibri Light</vt:lpstr>
      <vt:lpstr>Interstate</vt:lpstr>
      <vt:lpstr>Interstate Light</vt:lpstr>
      <vt:lpstr>Office Theme</vt:lpstr>
      <vt:lpstr>QI Residency Capstone </vt:lpstr>
      <vt:lpstr>PowerPoint Presentation</vt:lpstr>
      <vt:lpstr>AIM Statement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Kylie S. Kreikemeier</dc:creator>
  <cp:lastModifiedBy>Dana Steiner</cp:lastModifiedBy>
  <cp:revision>29</cp:revision>
  <cp:lastPrinted>2023-11-01T14:27:27Z</cp:lastPrinted>
  <dcterms:created xsi:type="dcterms:W3CDTF">2020-06-01T17:41:14Z</dcterms:created>
  <dcterms:modified xsi:type="dcterms:W3CDTF">2023-11-02T15:05:47Z</dcterms:modified>
</cp:coreProperties>
</file>