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7" r:id="rId4"/>
    <p:sldId id="258" r:id="rId5"/>
    <p:sldId id="268" r:id="rId6"/>
    <p:sldId id="260" r:id="rId7"/>
    <p:sldId id="266" r:id="rId8"/>
    <p:sldId id="261" r:id="rId9"/>
    <p:sldId id="262" r:id="rId10"/>
    <p:sldId id="264" r:id="rId11"/>
    <p:sldId id="265" r:id="rId12"/>
    <p:sldId id="263" r:id="rId13"/>
  </p:sldIdLst>
  <p:sldSz cx="18288000" cy="10287000"/>
  <p:notesSz cx="7010400" cy="9296400"/>
  <p:embeddedFontLst>
    <p:embeddedFont>
      <p:font typeface="Calibri" panose="020F0502020204030204" pitchFamily="34" charset="0"/>
      <p:regular r:id="rId14"/>
      <p:bold r:id="rId15"/>
      <p:italic r:id="rId16"/>
      <p:boldItalic r:id="rId17"/>
    </p:embeddedFont>
    <p:embeddedFont>
      <p:font typeface="Montserrat Classic" panose="020B0604020202020204" charset="0"/>
      <p:regular r:id="rId18"/>
    </p:embeddedFont>
    <p:embeddedFont>
      <p:font typeface="Montserrat Extra-Bold" panose="020B0604020202020204" charset="0"/>
      <p:regular r:id="rId19"/>
    </p:embeddedFont>
    <p:embeddedFont>
      <p:font typeface="Montserrat Extra-Bold Bold"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22" autoAdjust="0"/>
  </p:normalViewPr>
  <p:slideViewPr>
    <p:cSldViewPr>
      <p:cViewPr varScale="1">
        <p:scale>
          <a:sx n="48" d="100"/>
          <a:sy n="48" d="100"/>
        </p:scale>
        <p:origin x="60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ajdoc01\QA\QI%20residency\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Sheet2!$A$18</c:f>
              <c:strCache>
                <c:ptCount val="1"/>
                <c:pt idx="0">
                  <c:v>Received Education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Sheet2!$B$17:$I$17</c:f>
              <c:strCache>
                <c:ptCount val="8"/>
                <c:pt idx="0">
                  <c:v>August</c:v>
                </c:pt>
                <c:pt idx="1">
                  <c:v>July</c:v>
                </c:pt>
                <c:pt idx="2">
                  <c:v>June</c:v>
                </c:pt>
                <c:pt idx="3">
                  <c:v>May</c:v>
                </c:pt>
                <c:pt idx="4">
                  <c:v>April</c:v>
                </c:pt>
                <c:pt idx="5">
                  <c:v>March</c:v>
                </c:pt>
                <c:pt idx="6">
                  <c:v>February</c:v>
                </c:pt>
                <c:pt idx="7">
                  <c:v>Janurary</c:v>
                </c:pt>
              </c:strCache>
            </c:strRef>
          </c:cat>
          <c:val>
            <c:numRef>
              <c:f>Sheet2!$B$18:$I$18</c:f>
              <c:numCache>
                <c:formatCode>General</c:formatCode>
                <c:ptCount val="8"/>
                <c:pt idx="0">
                  <c:v>35</c:v>
                </c:pt>
                <c:pt idx="1">
                  <c:v>41</c:v>
                </c:pt>
                <c:pt idx="2">
                  <c:v>34</c:v>
                </c:pt>
                <c:pt idx="3">
                  <c:v>45</c:v>
                </c:pt>
                <c:pt idx="4">
                  <c:v>27</c:v>
                </c:pt>
                <c:pt idx="5">
                  <c:v>27</c:v>
                </c:pt>
                <c:pt idx="6">
                  <c:v>19</c:v>
                </c:pt>
                <c:pt idx="7">
                  <c:v>5</c:v>
                </c:pt>
              </c:numCache>
            </c:numRef>
          </c:val>
          <c:extLst>
            <c:ext xmlns:c16="http://schemas.microsoft.com/office/drawing/2014/chart" uri="{C3380CC4-5D6E-409C-BE32-E72D297353CC}">
              <c16:uniqueId val="{00000000-E4CF-4829-A3D7-A445770C351A}"/>
            </c:ext>
          </c:extLst>
        </c:ser>
        <c:ser>
          <c:idx val="1"/>
          <c:order val="1"/>
          <c:tx>
            <c:strRef>
              <c:f>Sheet2!$A$19</c:f>
              <c:strCache>
                <c:ptCount val="1"/>
                <c:pt idx="0">
                  <c:v>Did not receive</c:v>
                </c:pt>
              </c:strCache>
            </c:strRef>
          </c:tx>
          <c:spPr>
            <a:solidFill>
              <a:srgbClr val="99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Sheet2!$B$17:$I$17</c:f>
              <c:strCache>
                <c:ptCount val="8"/>
                <c:pt idx="0">
                  <c:v>August</c:v>
                </c:pt>
                <c:pt idx="1">
                  <c:v>July</c:v>
                </c:pt>
                <c:pt idx="2">
                  <c:v>June</c:v>
                </c:pt>
                <c:pt idx="3">
                  <c:v>May</c:v>
                </c:pt>
                <c:pt idx="4">
                  <c:v>April</c:v>
                </c:pt>
                <c:pt idx="5">
                  <c:v>March</c:v>
                </c:pt>
                <c:pt idx="6">
                  <c:v>February</c:v>
                </c:pt>
                <c:pt idx="7">
                  <c:v>Janurary</c:v>
                </c:pt>
              </c:strCache>
            </c:strRef>
          </c:cat>
          <c:val>
            <c:numRef>
              <c:f>Sheet2!$B$19:$I$19</c:f>
              <c:numCache>
                <c:formatCode>General</c:formatCode>
                <c:ptCount val="8"/>
                <c:pt idx="0">
                  <c:v>10</c:v>
                </c:pt>
                <c:pt idx="1">
                  <c:v>18</c:v>
                </c:pt>
                <c:pt idx="2">
                  <c:v>9</c:v>
                </c:pt>
                <c:pt idx="3">
                  <c:v>18</c:v>
                </c:pt>
                <c:pt idx="4">
                  <c:v>9</c:v>
                </c:pt>
                <c:pt idx="5">
                  <c:v>12</c:v>
                </c:pt>
                <c:pt idx="6">
                  <c:v>19</c:v>
                </c:pt>
                <c:pt idx="7">
                  <c:v>31</c:v>
                </c:pt>
              </c:numCache>
            </c:numRef>
          </c:val>
          <c:extLst>
            <c:ext xmlns:c16="http://schemas.microsoft.com/office/drawing/2014/chart" uri="{C3380CC4-5D6E-409C-BE32-E72D297353CC}">
              <c16:uniqueId val="{00000001-E4CF-4829-A3D7-A445770C351A}"/>
            </c:ext>
          </c:extLst>
        </c:ser>
        <c:dLbls>
          <c:dLblPos val="ctr"/>
          <c:showLegendKey val="0"/>
          <c:showVal val="1"/>
          <c:showCatName val="0"/>
          <c:showSerName val="0"/>
          <c:showPercent val="0"/>
          <c:showBubbleSize val="0"/>
        </c:dLbls>
        <c:gapWidth val="150"/>
        <c:overlap val="100"/>
        <c:axId val="457457544"/>
        <c:axId val="457455024"/>
      </c:barChart>
      <c:catAx>
        <c:axId val="457457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0" b="0" i="0" u="none" strike="noStrike" kern="1200" baseline="0">
                <a:solidFill>
                  <a:schemeClr val="tx1">
                    <a:lumMod val="65000"/>
                    <a:lumOff val="35000"/>
                  </a:schemeClr>
                </a:solidFill>
                <a:latin typeface="+mn-lt"/>
                <a:ea typeface="+mn-ea"/>
                <a:cs typeface="+mn-cs"/>
              </a:defRPr>
            </a:pPr>
            <a:endParaRPr lang="en-US"/>
          </a:p>
        </c:txPr>
        <c:crossAx val="457455024"/>
        <c:crosses val="autoZero"/>
        <c:auto val="1"/>
        <c:lblAlgn val="ctr"/>
        <c:lblOffset val="100"/>
        <c:noMultiLvlLbl val="0"/>
      </c:catAx>
      <c:valAx>
        <c:axId val="4574550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57457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225CE8-D567-4862-A61A-2307AF1D665F}" type="doc">
      <dgm:prSet loTypeId="urn:microsoft.com/office/officeart/2005/8/layout/chevron2" loCatId="process" qsTypeId="urn:microsoft.com/office/officeart/2005/8/quickstyle/simple1" qsCatId="simple" csTypeId="urn:microsoft.com/office/officeart/2005/8/colors/accent0_1" csCatId="mainScheme" phldr="1"/>
      <dgm:spPr/>
      <dgm:t>
        <a:bodyPr/>
        <a:lstStyle/>
        <a:p>
          <a:endParaRPr lang="en-US"/>
        </a:p>
      </dgm:t>
    </dgm:pt>
    <dgm:pt modelId="{386E5F98-1711-4D29-A00B-AF3F9B3F125F}">
      <dgm:prSet phldrT="[Text]"/>
      <dgm:spPr/>
      <dgm:t>
        <a:bodyPr/>
        <a:lstStyle/>
        <a:p>
          <a:r>
            <a:rPr lang="en-US" dirty="0"/>
            <a:t>Plan</a:t>
          </a:r>
        </a:p>
      </dgm:t>
    </dgm:pt>
    <dgm:pt modelId="{AA4518EB-042C-49C1-BCEB-FE6BA6140463}" type="parTrans" cxnId="{6D6ED7E8-6759-4FB7-9DD8-CCFC55E4AB73}">
      <dgm:prSet/>
      <dgm:spPr/>
      <dgm:t>
        <a:bodyPr/>
        <a:lstStyle/>
        <a:p>
          <a:endParaRPr lang="en-US"/>
        </a:p>
      </dgm:t>
    </dgm:pt>
    <dgm:pt modelId="{8A371335-2E65-4DF3-9214-9BC17C80452C}" type="sibTrans" cxnId="{6D6ED7E8-6759-4FB7-9DD8-CCFC55E4AB73}">
      <dgm:prSet/>
      <dgm:spPr/>
      <dgm:t>
        <a:bodyPr/>
        <a:lstStyle/>
        <a:p>
          <a:endParaRPr lang="en-US"/>
        </a:p>
      </dgm:t>
    </dgm:pt>
    <dgm:pt modelId="{4A71AB28-AF23-4C93-9237-9E18CECFD2AB}">
      <dgm:prSet phldrT="[Text]"/>
      <dgm:spPr/>
      <dgm:t>
        <a:bodyPr/>
        <a:lstStyle/>
        <a:p>
          <a:r>
            <a:rPr lang="en-US" dirty="0"/>
            <a:t>Do</a:t>
          </a:r>
        </a:p>
      </dgm:t>
    </dgm:pt>
    <dgm:pt modelId="{AF6649EA-1501-4804-80AE-7E2758C5AF72}" type="parTrans" cxnId="{A7756821-B13E-4E15-9C81-D0D8AA0FEF4D}">
      <dgm:prSet/>
      <dgm:spPr/>
      <dgm:t>
        <a:bodyPr/>
        <a:lstStyle/>
        <a:p>
          <a:endParaRPr lang="en-US"/>
        </a:p>
      </dgm:t>
    </dgm:pt>
    <dgm:pt modelId="{C255845D-D0EE-47AC-B52C-26F37A2349A0}" type="sibTrans" cxnId="{A7756821-B13E-4E15-9C81-D0D8AA0FEF4D}">
      <dgm:prSet/>
      <dgm:spPr/>
      <dgm:t>
        <a:bodyPr/>
        <a:lstStyle/>
        <a:p>
          <a:endParaRPr lang="en-US"/>
        </a:p>
      </dgm:t>
    </dgm:pt>
    <dgm:pt modelId="{5B25F093-A102-49C5-AB9A-37C0211F9B6C}">
      <dgm:prSet phldrT="[Text]"/>
      <dgm:spPr/>
      <dgm:t>
        <a:bodyPr/>
        <a:lstStyle/>
        <a:p>
          <a:r>
            <a:rPr lang="en-US" dirty="0"/>
            <a:t>Observe current workflows</a:t>
          </a:r>
        </a:p>
      </dgm:t>
    </dgm:pt>
    <dgm:pt modelId="{ADEFCB6C-8FBB-4762-B5DA-13AB9438B874}" type="parTrans" cxnId="{3DC18A7F-B847-4D16-953A-951AC3A1F214}">
      <dgm:prSet/>
      <dgm:spPr/>
      <dgm:t>
        <a:bodyPr/>
        <a:lstStyle/>
        <a:p>
          <a:endParaRPr lang="en-US"/>
        </a:p>
      </dgm:t>
    </dgm:pt>
    <dgm:pt modelId="{EAD7939A-E661-41CF-B312-300B077CB916}" type="sibTrans" cxnId="{3DC18A7F-B847-4D16-953A-951AC3A1F214}">
      <dgm:prSet/>
      <dgm:spPr/>
      <dgm:t>
        <a:bodyPr/>
        <a:lstStyle/>
        <a:p>
          <a:endParaRPr lang="en-US"/>
        </a:p>
      </dgm:t>
    </dgm:pt>
    <dgm:pt modelId="{B85896A0-760E-49F9-BEDA-4C3E61B8DEB8}">
      <dgm:prSet phldrT="[Text]"/>
      <dgm:spPr/>
      <dgm:t>
        <a:bodyPr/>
        <a:lstStyle/>
        <a:p>
          <a:r>
            <a:rPr lang="en-US" dirty="0"/>
            <a:t>Multiple workflows identified</a:t>
          </a:r>
        </a:p>
      </dgm:t>
    </dgm:pt>
    <dgm:pt modelId="{C9CEC728-5D0D-4BEF-A116-6A7529B2FBA8}" type="parTrans" cxnId="{E4A4902E-6DA8-42BA-8244-91ACB787F719}">
      <dgm:prSet/>
      <dgm:spPr/>
      <dgm:t>
        <a:bodyPr/>
        <a:lstStyle/>
        <a:p>
          <a:endParaRPr lang="en-US"/>
        </a:p>
      </dgm:t>
    </dgm:pt>
    <dgm:pt modelId="{D3DFC43F-6904-4FDF-822C-D8EBC4BE2E43}" type="sibTrans" cxnId="{E4A4902E-6DA8-42BA-8244-91ACB787F719}">
      <dgm:prSet/>
      <dgm:spPr/>
      <dgm:t>
        <a:bodyPr/>
        <a:lstStyle/>
        <a:p>
          <a:endParaRPr lang="en-US"/>
        </a:p>
      </dgm:t>
    </dgm:pt>
    <dgm:pt modelId="{D47457BB-92A5-4FD0-8D24-32CAEFD8B5E6}">
      <dgm:prSet phldrT="[Text]"/>
      <dgm:spPr/>
      <dgm:t>
        <a:bodyPr/>
        <a:lstStyle/>
        <a:p>
          <a:r>
            <a:rPr lang="en-US" dirty="0"/>
            <a:t>Study</a:t>
          </a:r>
        </a:p>
      </dgm:t>
    </dgm:pt>
    <dgm:pt modelId="{52DA940F-713E-46F3-ACE9-671F4EF2B462}" type="parTrans" cxnId="{B3E45BA6-F470-4561-8E61-99C5EB435F5D}">
      <dgm:prSet/>
      <dgm:spPr/>
      <dgm:t>
        <a:bodyPr/>
        <a:lstStyle/>
        <a:p>
          <a:endParaRPr lang="en-US"/>
        </a:p>
      </dgm:t>
    </dgm:pt>
    <dgm:pt modelId="{CFAB6036-E4BC-450B-9F25-A2132F460940}" type="sibTrans" cxnId="{B3E45BA6-F470-4561-8E61-99C5EB435F5D}">
      <dgm:prSet/>
      <dgm:spPr/>
      <dgm:t>
        <a:bodyPr/>
        <a:lstStyle/>
        <a:p>
          <a:endParaRPr lang="en-US"/>
        </a:p>
      </dgm:t>
    </dgm:pt>
    <dgm:pt modelId="{7834EDF3-7FFA-411B-909F-8B15E7625E6C}">
      <dgm:prSet phldrT="[Text]"/>
      <dgm:spPr/>
      <dgm:t>
        <a:bodyPr/>
        <a:lstStyle/>
        <a:p>
          <a:r>
            <a:rPr lang="en-US" dirty="0"/>
            <a:t>Discharge process is different depending on the application staff used</a:t>
          </a:r>
        </a:p>
      </dgm:t>
    </dgm:pt>
    <dgm:pt modelId="{95942335-95CD-4E84-810F-E0B8D33057E0}" type="parTrans" cxnId="{F54A1187-E26E-4EC2-A61E-15A4078179AE}">
      <dgm:prSet/>
      <dgm:spPr/>
      <dgm:t>
        <a:bodyPr/>
        <a:lstStyle/>
        <a:p>
          <a:endParaRPr lang="en-US"/>
        </a:p>
      </dgm:t>
    </dgm:pt>
    <dgm:pt modelId="{774E4FB0-E896-4CBD-AD3C-6649FCB04932}" type="sibTrans" cxnId="{F54A1187-E26E-4EC2-A61E-15A4078179AE}">
      <dgm:prSet/>
      <dgm:spPr/>
      <dgm:t>
        <a:bodyPr/>
        <a:lstStyle/>
        <a:p>
          <a:endParaRPr lang="en-US"/>
        </a:p>
      </dgm:t>
    </dgm:pt>
    <dgm:pt modelId="{ADEA2549-F6D9-49D7-82C4-5D6A0309B080}">
      <dgm:prSet phldrT="[Text]"/>
      <dgm:spPr/>
      <dgm:t>
        <a:bodyPr/>
        <a:lstStyle/>
        <a:p>
          <a:r>
            <a:rPr lang="en-US" dirty="0"/>
            <a:t>Measurement goal was met – More observation time needed</a:t>
          </a:r>
        </a:p>
      </dgm:t>
    </dgm:pt>
    <dgm:pt modelId="{7F5FE50B-4134-4300-9E48-781C3C1C7CC2}" type="parTrans" cxnId="{1ABE3A14-CB38-402C-8792-052C4E5BC155}">
      <dgm:prSet/>
      <dgm:spPr/>
      <dgm:t>
        <a:bodyPr/>
        <a:lstStyle/>
        <a:p>
          <a:endParaRPr lang="en-US"/>
        </a:p>
      </dgm:t>
    </dgm:pt>
    <dgm:pt modelId="{5B9289FE-6115-4972-A157-D4079B5F0B18}" type="sibTrans" cxnId="{1ABE3A14-CB38-402C-8792-052C4E5BC155}">
      <dgm:prSet/>
      <dgm:spPr/>
      <dgm:t>
        <a:bodyPr/>
        <a:lstStyle/>
        <a:p>
          <a:endParaRPr lang="en-US"/>
        </a:p>
      </dgm:t>
    </dgm:pt>
    <dgm:pt modelId="{437B6E3E-9EAF-4F79-8AF6-6526FEB73B9A}">
      <dgm:prSet phldrT="[Text]"/>
      <dgm:spPr/>
      <dgm:t>
        <a:bodyPr/>
        <a:lstStyle/>
        <a:p>
          <a:r>
            <a:rPr lang="en-US" dirty="0"/>
            <a:t>Act</a:t>
          </a:r>
        </a:p>
      </dgm:t>
    </dgm:pt>
    <dgm:pt modelId="{20B0C08B-736F-4F4A-98AD-CB499931A6D4}" type="parTrans" cxnId="{BDCAB63A-7EEC-4960-B76E-4E0868CDDC5E}">
      <dgm:prSet/>
      <dgm:spPr/>
      <dgm:t>
        <a:bodyPr/>
        <a:lstStyle/>
        <a:p>
          <a:endParaRPr lang="en-US"/>
        </a:p>
      </dgm:t>
    </dgm:pt>
    <dgm:pt modelId="{21EEEF1C-EB06-40F0-91A5-B35D07A8D55C}" type="sibTrans" cxnId="{BDCAB63A-7EEC-4960-B76E-4E0868CDDC5E}">
      <dgm:prSet/>
      <dgm:spPr/>
      <dgm:t>
        <a:bodyPr/>
        <a:lstStyle/>
        <a:p>
          <a:endParaRPr lang="en-US"/>
        </a:p>
      </dgm:t>
    </dgm:pt>
    <dgm:pt modelId="{71518BBC-EFCE-46B9-9B51-DCBFA30DE1F8}">
      <dgm:prSet phldrT="[Text]"/>
      <dgm:spPr/>
      <dgm:t>
        <a:bodyPr/>
        <a:lstStyle/>
        <a:p>
          <a:r>
            <a:rPr lang="en-US" dirty="0"/>
            <a:t>Simplification of workflow identified</a:t>
          </a:r>
        </a:p>
      </dgm:t>
    </dgm:pt>
    <dgm:pt modelId="{616D486A-1913-4E84-B289-B1613E4E81AA}" type="parTrans" cxnId="{5DC36B0C-8A3B-4D05-A252-83E04F5BEDC9}">
      <dgm:prSet/>
      <dgm:spPr/>
      <dgm:t>
        <a:bodyPr/>
        <a:lstStyle/>
        <a:p>
          <a:endParaRPr lang="en-US"/>
        </a:p>
      </dgm:t>
    </dgm:pt>
    <dgm:pt modelId="{4853A9AC-8AFB-43C5-9764-F743183EBA48}" type="sibTrans" cxnId="{5DC36B0C-8A3B-4D05-A252-83E04F5BEDC9}">
      <dgm:prSet/>
      <dgm:spPr/>
      <dgm:t>
        <a:bodyPr/>
        <a:lstStyle/>
        <a:p>
          <a:endParaRPr lang="en-US"/>
        </a:p>
      </dgm:t>
    </dgm:pt>
    <dgm:pt modelId="{442016E4-BF45-4BE7-AF11-D76F7AC45796}">
      <dgm:prSet phldrT="[Text]"/>
      <dgm:spPr/>
      <dgm:t>
        <a:bodyPr/>
        <a:lstStyle/>
        <a:p>
          <a:r>
            <a:rPr lang="en-US" dirty="0"/>
            <a:t>Enhance current knowledge of Thrive process</a:t>
          </a:r>
        </a:p>
      </dgm:t>
    </dgm:pt>
    <dgm:pt modelId="{28A3FA46-F717-4999-BBAA-422732C1A5A7}" type="sibTrans" cxnId="{8CE80785-B7CE-4C49-A120-ED2BF3CD0A05}">
      <dgm:prSet/>
      <dgm:spPr/>
      <dgm:t>
        <a:bodyPr/>
        <a:lstStyle/>
        <a:p>
          <a:endParaRPr lang="en-US"/>
        </a:p>
      </dgm:t>
    </dgm:pt>
    <dgm:pt modelId="{6181353B-90D2-47A1-8314-BD2570C31A74}" type="parTrans" cxnId="{8CE80785-B7CE-4C49-A120-ED2BF3CD0A05}">
      <dgm:prSet/>
      <dgm:spPr/>
      <dgm:t>
        <a:bodyPr/>
        <a:lstStyle/>
        <a:p>
          <a:endParaRPr lang="en-US"/>
        </a:p>
      </dgm:t>
    </dgm:pt>
    <dgm:pt modelId="{EFBAB1C0-3126-44DC-9094-F670AD26ADD6}">
      <dgm:prSet phldrT="[Text]"/>
      <dgm:spPr/>
      <dgm:t>
        <a:bodyPr/>
        <a:lstStyle/>
        <a:p>
          <a:r>
            <a:rPr lang="en-US" dirty="0"/>
            <a:t>Produce more efficient workflows</a:t>
          </a:r>
        </a:p>
      </dgm:t>
    </dgm:pt>
    <dgm:pt modelId="{29417035-90C4-4255-AC64-F74E4C1819E4}" type="sibTrans" cxnId="{FB3EF08B-EE25-49D5-BA31-16E36862F9C2}">
      <dgm:prSet/>
      <dgm:spPr/>
      <dgm:t>
        <a:bodyPr/>
        <a:lstStyle/>
        <a:p>
          <a:endParaRPr lang="en-US"/>
        </a:p>
      </dgm:t>
    </dgm:pt>
    <dgm:pt modelId="{A3B7AE61-F4B8-40AA-8E11-F26A46D8ACA6}" type="parTrans" cxnId="{FB3EF08B-EE25-49D5-BA31-16E36862F9C2}">
      <dgm:prSet/>
      <dgm:spPr/>
      <dgm:t>
        <a:bodyPr/>
        <a:lstStyle/>
        <a:p>
          <a:endParaRPr lang="en-US"/>
        </a:p>
      </dgm:t>
    </dgm:pt>
    <dgm:pt modelId="{0ECB18EF-39A2-4DF3-81FD-0DC84AF720CB}" type="pres">
      <dgm:prSet presAssocID="{F5225CE8-D567-4862-A61A-2307AF1D665F}" presName="linearFlow" presStyleCnt="0">
        <dgm:presLayoutVars>
          <dgm:dir/>
          <dgm:animLvl val="lvl"/>
          <dgm:resizeHandles val="exact"/>
        </dgm:presLayoutVars>
      </dgm:prSet>
      <dgm:spPr/>
    </dgm:pt>
    <dgm:pt modelId="{6B275028-556E-4B74-8BFE-A62CCC9F2F2D}" type="pres">
      <dgm:prSet presAssocID="{386E5F98-1711-4D29-A00B-AF3F9B3F125F}" presName="composite" presStyleCnt="0"/>
      <dgm:spPr/>
    </dgm:pt>
    <dgm:pt modelId="{5DB452B6-0502-4F33-A060-AF665F26B54A}" type="pres">
      <dgm:prSet presAssocID="{386E5F98-1711-4D29-A00B-AF3F9B3F125F}" presName="parentText" presStyleLbl="alignNode1" presStyleIdx="0" presStyleCnt="4">
        <dgm:presLayoutVars>
          <dgm:chMax val="1"/>
          <dgm:bulletEnabled val="1"/>
        </dgm:presLayoutVars>
      </dgm:prSet>
      <dgm:spPr/>
    </dgm:pt>
    <dgm:pt modelId="{9636AA4D-E9E3-41DA-B85B-090D8FBC8064}" type="pres">
      <dgm:prSet presAssocID="{386E5F98-1711-4D29-A00B-AF3F9B3F125F}" presName="descendantText" presStyleLbl="alignAcc1" presStyleIdx="0" presStyleCnt="4">
        <dgm:presLayoutVars>
          <dgm:bulletEnabled val="1"/>
        </dgm:presLayoutVars>
      </dgm:prSet>
      <dgm:spPr/>
    </dgm:pt>
    <dgm:pt modelId="{0A2CF926-70D3-4AEE-8537-8F37610750B2}" type="pres">
      <dgm:prSet presAssocID="{8A371335-2E65-4DF3-9214-9BC17C80452C}" presName="sp" presStyleCnt="0"/>
      <dgm:spPr/>
    </dgm:pt>
    <dgm:pt modelId="{7648BED5-D35F-4BA4-A49F-570FA8F1DD27}" type="pres">
      <dgm:prSet presAssocID="{4A71AB28-AF23-4C93-9237-9E18CECFD2AB}" presName="composite" presStyleCnt="0"/>
      <dgm:spPr/>
    </dgm:pt>
    <dgm:pt modelId="{58E7BD85-8C9A-4B49-8585-E9760C4BA295}" type="pres">
      <dgm:prSet presAssocID="{4A71AB28-AF23-4C93-9237-9E18CECFD2AB}" presName="parentText" presStyleLbl="alignNode1" presStyleIdx="1" presStyleCnt="4">
        <dgm:presLayoutVars>
          <dgm:chMax val="1"/>
          <dgm:bulletEnabled val="1"/>
        </dgm:presLayoutVars>
      </dgm:prSet>
      <dgm:spPr/>
    </dgm:pt>
    <dgm:pt modelId="{F8B1090F-D810-4343-B916-F2F56213AF2E}" type="pres">
      <dgm:prSet presAssocID="{4A71AB28-AF23-4C93-9237-9E18CECFD2AB}" presName="descendantText" presStyleLbl="alignAcc1" presStyleIdx="1" presStyleCnt="4">
        <dgm:presLayoutVars>
          <dgm:bulletEnabled val="1"/>
        </dgm:presLayoutVars>
      </dgm:prSet>
      <dgm:spPr/>
    </dgm:pt>
    <dgm:pt modelId="{DA32C3E4-ED8E-4AA5-9F0C-BE770C9501C0}" type="pres">
      <dgm:prSet presAssocID="{C255845D-D0EE-47AC-B52C-26F37A2349A0}" presName="sp" presStyleCnt="0"/>
      <dgm:spPr/>
    </dgm:pt>
    <dgm:pt modelId="{5556D26B-95B4-4359-B368-186D29E122BD}" type="pres">
      <dgm:prSet presAssocID="{D47457BB-92A5-4FD0-8D24-32CAEFD8B5E6}" presName="composite" presStyleCnt="0"/>
      <dgm:spPr/>
    </dgm:pt>
    <dgm:pt modelId="{670D2ED2-124C-4E57-BB80-35B806086CFD}" type="pres">
      <dgm:prSet presAssocID="{D47457BB-92A5-4FD0-8D24-32CAEFD8B5E6}" presName="parentText" presStyleLbl="alignNode1" presStyleIdx="2" presStyleCnt="4">
        <dgm:presLayoutVars>
          <dgm:chMax val="1"/>
          <dgm:bulletEnabled val="1"/>
        </dgm:presLayoutVars>
      </dgm:prSet>
      <dgm:spPr/>
    </dgm:pt>
    <dgm:pt modelId="{6F419854-A433-46AC-B53B-41F83B73F117}" type="pres">
      <dgm:prSet presAssocID="{D47457BB-92A5-4FD0-8D24-32CAEFD8B5E6}" presName="descendantText" presStyleLbl="alignAcc1" presStyleIdx="2" presStyleCnt="4">
        <dgm:presLayoutVars>
          <dgm:bulletEnabled val="1"/>
        </dgm:presLayoutVars>
      </dgm:prSet>
      <dgm:spPr/>
    </dgm:pt>
    <dgm:pt modelId="{12642FAC-31F8-4ABE-B3F3-713A3FA326FE}" type="pres">
      <dgm:prSet presAssocID="{CFAB6036-E4BC-450B-9F25-A2132F460940}" presName="sp" presStyleCnt="0"/>
      <dgm:spPr/>
    </dgm:pt>
    <dgm:pt modelId="{28701C39-FBDD-4F84-8D93-E20F115626D1}" type="pres">
      <dgm:prSet presAssocID="{437B6E3E-9EAF-4F79-8AF6-6526FEB73B9A}" presName="composite" presStyleCnt="0"/>
      <dgm:spPr/>
    </dgm:pt>
    <dgm:pt modelId="{09722BC9-7D2A-42D3-B369-DA59C5C0EE2D}" type="pres">
      <dgm:prSet presAssocID="{437B6E3E-9EAF-4F79-8AF6-6526FEB73B9A}" presName="parentText" presStyleLbl="alignNode1" presStyleIdx="3" presStyleCnt="4">
        <dgm:presLayoutVars>
          <dgm:chMax val="1"/>
          <dgm:bulletEnabled val="1"/>
        </dgm:presLayoutVars>
      </dgm:prSet>
      <dgm:spPr/>
    </dgm:pt>
    <dgm:pt modelId="{5A8F3A47-2A6B-494D-892D-25DA1EF9ADEA}" type="pres">
      <dgm:prSet presAssocID="{437B6E3E-9EAF-4F79-8AF6-6526FEB73B9A}" presName="descendantText" presStyleLbl="alignAcc1" presStyleIdx="3" presStyleCnt="4">
        <dgm:presLayoutVars>
          <dgm:bulletEnabled val="1"/>
        </dgm:presLayoutVars>
      </dgm:prSet>
      <dgm:spPr/>
    </dgm:pt>
  </dgm:ptLst>
  <dgm:cxnLst>
    <dgm:cxn modelId="{5DC36B0C-8A3B-4D05-A252-83E04F5BEDC9}" srcId="{437B6E3E-9EAF-4F79-8AF6-6526FEB73B9A}" destId="{71518BBC-EFCE-46B9-9B51-DCBFA30DE1F8}" srcOrd="0" destOrd="0" parTransId="{616D486A-1913-4E84-B289-B1613E4E81AA}" sibTransId="{4853A9AC-8AFB-43C5-9764-F743183EBA48}"/>
    <dgm:cxn modelId="{1ABE3A14-CB38-402C-8792-052C4E5BC155}" srcId="{D47457BB-92A5-4FD0-8D24-32CAEFD8B5E6}" destId="{ADEA2549-F6D9-49D7-82C4-5D6A0309B080}" srcOrd="1" destOrd="0" parTransId="{7F5FE50B-4134-4300-9E48-781C3C1C7CC2}" sibTransId="{5B9289FE-6115-4972-A157-D4079B5F0B18}"/>
    <dgm:cxn modelId="{A7756821-B13E-4E15-9C81-D0D8AA0FEF4D}" srcId="{F5225CE8-D567-4862-A61A-2307AF1D665F}" destId="{4A71AB28-AF23-4C93-9237-9E18CECFD2AB}" srcOrd="1" destOrd="0" parTransId="{AF6649EA-1501-4804-80AE-7E2758C5AF72}" sibTransId="{C255845D-D0EE-47AC-B52C-26F37A2349A0}"/>
    <dgm:cxn modelId="{E4A4902E-6DA8-42BA-8244-91ACB787F719}" srcId="{4A71AB28-AF23-4C93-9237-9E18CECFD2AB}" destId="{B85896A0-760E-49F9-BEDA-4C3E61B8DEB8}" srcOrd="1" destOrd="0" parTransId="{C9CEC728-5D0D-4BEF-A116-6A7529B2FBA8}" sibTransId="{D3DFC43F-6904-4FDF-822C-D8EBC4BE2E43}"/>
    <dgm:cxn modelId="{F77B9638-41E7-40AA-9518-33FBC128264E}" type="presOf" srcId="{437B6E3E-9EAF-4F79-8AF6-6526FEB73B9A}" destId="{09722BC9-7D2A-42D3-B369-DA59C5C0EE2D}" srcOrd="0" destOrd="0" presId="urn:microsoft.com/office/officeart/2005/8/layout/chevron2"/>
    <dgm:cxn modelId="{BDCAB63A-7EEC-4960-B76E-4E0868CDDC5E}" srcId="{F5225CE8-D567-4862-A61A-2307AF1D665F}" destId="{437B6E3E-9EAF-4F79-8AF6-6526FEB73B9A}" srcOrd="3" destOrd="0" parTransId="{20B0C08B-736F-4F4A-98AD-CB499931A6D4}" sibTransId="{21EEEF1C-EB06-40F0-91A5-B35D07A8D55C}"/>
    <dgm:cxn modelId="{157D223F-7228-46D0-BB7A-932E97C8FF4F}" type="presOf" srcId="{5B25F093-A102-49C5-AB9A-37C0211F9B6C}" destId="{F8B1090F-D810-4343-B916-F2F56213AF2E}" srcOrd="0" destOrd="0" presId="urn:microsoft.com/office/officeart/2005/8/layout/chevron2"/>
    <dgm:cxn modelId="{95ED6351-6299-484D-9588-893F210D7890}" type="presOf" srcId="{F5225CE8-D567-4862-A61A-2307AF1D665F}" destId="{0ECB18EF-39A2-4DF3-81FD-0DC84AF720CB}" srcOrd="0" destOrd="0" presId="urn:microsoft.com/office/officeart/2005/8/layout/chevron2"/>
    <dgm:cxn modelId="{1EBFEC78-5517-4A93-93BD-BB9F6B90BA6B}" type="presOf" srcId="{386E5F98-1711-4D29-A00B-AF3F9B3F125F}" destId="{5DB452B6-0502-4F33-A060-AF665F26B54A}" srcOrd="0" destOrd="0" presId="urn:microsoft.com/office/officeart/2005/8/layout/chevron2"/>
    <dgm:cxn modelId="{8109C97D-DF15-4769-8793-CF2A7C2D8765}" type="presOf" srcId="{4A71AB28-AF23-4C93-9237-9E18CECFD2AB}" destId="{58E7BD85-8C9A-4B49-8585-E9760C4BA295}" srcOrd="0" destOrd="0" presId="urn:microsoft.com/office/officeart/2005/8/layout/chevron2"/>
    <dgm:cxn modelId="{3DC18A7F-B847-4D16-953A-951AC3A1F214}" srcId="{4A71AB28-AF23-4C93-9237-9E18CECFD2AB}" destId="{5B25F093-A102-49C5-AB9A-37C0211F9B6C}" srcOrd="0" destOrd="0" parTransId="{ADEFCB6C-8FBB-4762-B5DA-13AB9438B874}" sibTransId="{EAD7939A-E661-41CF-B312-300B077CB916}"/>
    <dgm:cxn modelId="{3BBF1783-B8D2-4EA5-B452-244255CAA9D0}" type="presOf" srcId="{ADEA2549-F6D9-49D7-82C4-5D6A0309B080}" destId="{6F419854-A433-46AC-B53B-41F83B73F117}" srcOrd="0" destOrd="1" presId="urn:microsoft.com/office/officeart/2005/8/layout/chevron2"/>
    <dgm:cxn modelId="{8CE80785-B7CE-4C49-A120-ED2BF3CD0A05}" srcId="{386E5F98-1711-4D29-A00B-AF3F9B3F125F}" destId="{442016E4-BF45-4BE7-AF11-D76F7AC45796}" srcOrd="0" destOrd="0" parTransId="{6181353B-90D2-47A1-8314-BD2570C31A74}" sibTransId="{28A3FA46-F717-4999-BBAA-422732C1A5A7}"/>
    <dgm:cxn modelId="{F54A1187-E26E-4EC2-A61E-15A4078179AE}" srcId="{D47457BB-92A5-4FD0-8D24-32CAEFD8B5E6}" destId="{7834EDF3-7FFA-411B-909F-8B15E7625E6C}" srcOrd="0" destOrd="0" parTransId="{95942335-95CD-4E84-810F-E0B8D33057E0}" sibTransId="{774E4FB0-E896-4CBD-AD3C-6649FCB04932}"/>
    <dgm:cxn modelId="{FB3EF08B-EE25-49D5-BA31-16E36862F9C2}" srcId="{386E5F98-1711-4D29-A00B-AF3F9B3F125F}" destId="{EFBAB1C0-3126-44DC-9094-F670AD26ADD6}" srcOrd="1" destOrd="0" parTransId="{A3B7AE61-F4B8-40AA-8E11-F26A46D8ACA6}" sibTransId="{29417035-90C4-4255-AC64-F74E4C1819E4}"/>
    <dgm:cxn modelId="{048AAF9A-E3F0-4B92-B231-FBC42D5B2EED}" type="presOf" srcId="{442016E4-BF45-4BE7-AF11-D76F7AC45796}" destId="{9636AA4D-E9E3-41DA-B85B-090D8FBC8064}" srcOrd="0" destOrd="0" presId="urn:microsoft.com/office/officeart/2005/8/layout/chevron2"/>
    <dgm:cxn modelId="{B3E45BA6-F470-4561-8E61-99C5EB435F5D}" srcId="{F5225CE8-D567-4862-A61A-2307AF1D665F}" destId="{D47457BB-92A5-4FD0-8D24-32CAEFD8B5E6}" srcOrd="2" destOrd="0" parTransId="{52DA940F-713E-46F3-ACE9-671F4EF2B462}" sibTransId="{CFAB6036-E4BC-450B-9F25-A2132F460940}"/>
    <dgm:cxn modelId="{30E492C1-A38D-4E2E-B282-4A41119C96FE}" type="presOf" srcId="{71518BBC-EFCE-46B9-9B51-DCBFA30DE1F8}" destId="{5A8F3A47-2A6B-494D-892D-25DA1EF9ADEA}" srcOrd="0" destOrd="0" presId="urn:microsoft.com/office/officeart/2005/8/layout/chevron2"/>
    <dgm:cxn modelId="{8EC32DCD-EA99-4CE2-8C94-9DDE1A3E2E70}" type="presOf" srcId="{D47457BB-92A5-4FD0-8D24-32CAEFD8B5E6}" destId="{670D2ED2-124C-4E57-BB80-35B806086CFD}" srcOrd="0" destOrd="0" presId="urn:microsoft.com/office/officeart/2005/8/layout/chevron2"/>
    <dgm:cxn modelId="{8FAEF5D0-1171-4210-9D5B-84988DCFCD84}" type="presOf" srcId="{7834EDF3-7FFA-411B-909F-8B15E7625E6C}" destId="{6F419854-A433-46AC-B53B-41F83B73F117}" srcOrd="0" destOrd="0" presId="urn:microsoft.com/office/officeart/2005/8/layout/chevron2"/>
    <dgm:cxn modelId="{967D5BD7-D0C1-4F3D-AB7C-77B07E31982E}" type="presOf" srcId="{EFBAB1C0-3126-44DC-9094-F670AD26ADD6}" destId="{9636AA4D-E9E3-41DA-B85B-090D8FBC8064}" srcOrd="0" destOrd="1" presId="urn:microsoft.com/office/officeart/2005/8/layout/chevron2"/>
    <dgm:cxn modelId="{6D6ED7E8-6759-4FB7-9DD8-CCFC55E4AB73}" srcId="{F5225CE8-D567-4862-A61A-2307AF1D665F}" destId="{386E5F98-1711-4D29-A00B-AF3F9B3F125F}" srcOrd="0" destOrd="0" parTransId="{AA4518EB-042C-49C1-BCEB-FE6BA6140463}" sibTransId="{8A371335-2E65-4DF3-9214-9BC17C80452C}"/>
    <dgm:cxn modelId="{14094FF3-3E61-4181-8364-DF924B9C1A9E}" type="presOf" srcId="{B85896A0-760E-49F9-BEDA-4C3E61B8DEB8}" destId="{F8B1090F-D810-4343-B916-F2F56213AF2E}" srcOrd="0" destOrd="1" presId="urn:microsoft.com/office/officeart/2005/8/layout/chevron2"/>
    <dgm:cxn modelId="{D2FA5DC9-8852-47A5-8BCF-B080E9B1D79B}" type="presParOf" srcId="{0ECB18EF-39A2-4DF3-81FD-0DC84AF720CB}" destId="{6B275028-556E-4B74-8BFE-A62CCC9F2F2D}" srcOrd="0" destOrd="0" presId="urn:microsoft.com/office/officeart/2005/8/layout/chevron2"/>
    <dgm:cxn modelId="{D77E691E-DA56-4CA9-B7D3-71A0F94F3411}" type="presParOf" srcId="{6B275028-556E-4B74-8BFE-A62CCC9F2F2D}" destId="{5DB452B6-0502-4F33-A060-AF665F26B54A}" srcOrd="0" destOrd="0" presId="urn:microsoft.com/office/officeart/2005/8/layout/chevron2"/>
    <dgm:cxn modelId="{88438714-6D98-4742-88A7-610CC39538AD}" type="presParOf" srcId="{6B275028-556E-4B74-8BFE-A62CCC9F2F2D}" destId="{9636AA4D-E9E3-41DA-B85B-090D8FBC8064}" srcOrd="1" destOrd="0" presId="urn:microsoft.com/office/officeart/2005/8/layout/chevron2"/>
    <dgm:cxn modelId="{6F95EB5A-1E55-4EC8-90DB-13EF5DDACC2C}" type="presParOf" srcId="{0ECB18EF-39A2-4DF3-81FD-0DC84AF720CB}" destId="{0A2CF926-70D3-4AEE-8537-8F37610750B2}" srcOrd="1" destOrd="0" presId="urn:microsoft.com/office/officeart/2005/8/layout/chevron2"/>
    <dgm:cxn modelId="{83FD767D-AA14-476D-B91F-6698C80BF2E4}" type="presParOf" srcId="{0ECB18EF-39A2-4DF3-81FD-0DC84AF720CB}" destId="{7648BED5-D35F-4BA4-A49F-570FA8F1DD27}" srcOrd="2" destOrd="0" presId="urn:microsoft.com/office/officeart/2005/8/layout/chevron2"/>
    <dgm:cxn modelId="{3F622D17-2F16-4242-BA8B-3B1F62C4CC77}" type="presParOf" srcId="{7648BED5-D35F-4BA4-A49F-570FA8F1DD27}" destId="{58E7BD85-8C9A-4B49-8585-E9760C4BA295}" srcOrd="0" destOrd="0" presId="urn:microsoft.com/office/officeart/2005/8/layout/chevron2"/>
    <dgm:cxn modelId="{96204AEE-81D9-44C8-8EE4-4369998E3CC8}" type="presParOf" srcId="{7648BED5-D35F-4BA4-A49F-570FA8F1DD27}" destId="{F8B1090F-D810-4343-B916-F2F56213AF2E}" srcOrd="1" destOrd="0" presId="urn:microsoft.com/office/officeart/2005/8/layout/chevron2"/>
    <dgm:cxn modelId="{C1CECE4E-6880-4B03-AE9F-0C1041CA2BDB}" type="presParOf" srcId="{0ECB18EF-39A2-4DF3-81FD-0DC84AF720CB}" destId="{DA32C3E4-ED8E-4AA5-9F0C-BE770C9501C0}" srcOrd="3" destOrd="0" presId="urn:microsoft.com/office/officeart/2005/8/layout/chevron2"/>
    <dgm:cxn modelId="{CA23B542-A402-4B00-A52A-13ECD5FD8E9F}" type="presParOf" srcId="{0ECB18EF-39A2-4DF3-81FD-0DC84AF720CB}" destId="{5556D26B-95B4-4359-B368-186D29E122BD}" srcOrd="4" destOrd="0" presId="urn:microsoft.com/office/officeart/2005/8/layout/chevron2"/>
    <dgm:cxn modelId="{B299609B-904E-4E1C-ADE2-DC0FFD8A6D40}" type="presParOf" srcId="{5556D26B-95B4-4359-B368-186D29E122BD}" destId="{670D2ED2-124C-4E57-BB80-35B806086CFD}" srcOrd="0" destOrd="0" presId="urn:microsoft.com/office/officeart/2005/8/layout/chevron2"/>
    <dgm:cxn modelId="{CB620808-C800-4C73-BA98-A8EC7F19EC37}" type="presParOf" srcId="{5556D26B-95B4-4359-B368-186D29E122BD}" destId="{6F419854-A433-46AC-B53B-41F83B73F117}" srcOrd="1" destOrd="0" presId="urn:microsoft.com/office/officeart/2005/8/layout/chevron2"/>
    <dgm:cxn modelId="{E74B86B6-16E3-4A3B-B255-E70904035061}" type="presParOf" srcId="{0ECB18EF-39A2-4DF3-81FD-0DC84AF720CB}" destId="{12642FAC-31F8-4ABE-B3F3-713A3FA326FE}" srcOrd="5" destOrd="0" presId="urn:microsoft.com/office/officeart/2005/8/layout/chevron2"/>
    <dgm:cxn modelId="{A99237B7-EA10-475C-A126-A1B938CC15B5}" type="presParOf" srcId="{0ECB18EF-39A2-4DF3-81FD-0DC84AF720CB}" destId="{28701C39-FBDD-4F84-8D93-E20F115626D1}" srcOrd="6" destOrd="0" presId="urn:microsoft.com/office/officeart/2005/8/layout/chevron2"/>
    <dgm:cxn modelId="{36F34446-30AF-4B26-9146-A7627A14527F}" type="presParOf" srcId="{28701C39-FBDD-4F84-8D93-E20F115626D1}" destId="{09722BC9-7D2A-42D3-B369-DA59C5C0EE2D}" srcOrd="0" destOrd="0" presId="urn:microsoft.com/office/officeart/2005/8/layout/chevron2"/>
    <dgm:cxn modelId="{C74C6954-5D41-454D-82B6-EF5AEBABF140}" type="presParOf" srcId="{28701C39-FBDD-4F84-8D93-E20F115626D1}" destId="{5A8F3A47-2A6B-494D-892D-25DA1EF9ADEA}"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225CE8-D567-4862-A61A-2307AF1D665F}" type="doc">
      <dgm:prSet loTypeId="urn:microsoft.com/office/officeart/2005/8/layout/chevron2" loCatId="process" qsTypeId="urn:microsoft.com/office/officeart/2005/8/quickstyle/simple1" qsCatId="simple" csTypeId="urn:microsoft.com/office/officeart/2005/8/colors/accent0_1" csCatId="mainScheme" phldr="1"/>
      <dgm:spPr/>
      <dgm:t>
        <a:bodyPr/>
        <a:lstStyle/>
        <a:p>
          <a:endParaRPr lang="en-US"/>
        </a:p>
      </dgm:t>
    </dgm:pt>
    <dgm:pt modelId="{386E5F98-1711-4D29-A00B-AF3F9B3F125F}">
      <dgm:prSet phldrT="[Text]"/>
      <dgm:spPr/>
      <dgm:t>
        <a:bodyPr/>
        <a:lstStyle/>
        <a:p>
          <a:r>
            <a:rPr lang="en-US" dirty="0"/>
            <a:t>Plan</a:t>
          </a:r>
        </a:p>
      </dgm:t>
    </dgm:pt>
    <dgm:pt modelId="{AA4518EB-042C-49C1-BCEB-FE6BA6140463}" type="parTrans" cxnId="{6D6ED7E8-6759-4FB7-9DD8-CCFC55E4AB73}">
      <dgm:prSet/>
      <dgm:spPr/>
      <dgm:t>
        <a:bodyPr/>
        <a:lstStyle/>
        <a:p>
          <a:endParaRPr lang="en-US"/>
        </a:p>
      </dgm:t>
    </dgm:pt>
    <dgm:pt modelId="{8A371335-2E65-4DF3-9214-9BC17C80452C}" type="sibTrans" cxnId="{6D6ED7E8-6759-4FB7-9DD8-CCFC55E4AB73}">
      <dgm:prSet/>
      <dgm:spPr/>
      <dgm:t>
        <a:bodyPr/>
        <a:lstStyle/>
        <a:p>
          <a:endParaRPr lang="en-US"/>
        </a:p>
      </dgm:t>
    </dgm:pt>
    <dgm:pt modelId="{4A71AB28-AF23-4C93-9237-9E18CECFD2AB}">
      <dgm:prSet phldrT="[Text]"/>
      <dgm:spPr/>
      <dgm:t>
        <a:bodyPr/>
        <a:lstStyle/>
        <a:p>
          <a:r>
            <a:rPr lang="en-US" dirty="0"/>
            <a:t>Do</a:t>
          </a:r>
        </a:p>
      </dgm:t>
    </dgm:pt>
    <dgm:pt modelId="{AF6649EA-1501-4804-80AE-7E2758C5AF72}" type="parTrans" cxnId="{A7756821-B13E-4E15-9C81-D0D8AA0FEF4D}">
      <dgm:prSet/>
      <dgm:spPr/>
      <dgm:t>
        <a:bodyPr/>
        <a:lstStyle/>
        <a:p>
          <a:endParaRPr lang="en-US"/>
        </a:p>
      </dgm:t>
    </dgm:pt>
    <dgm:pt modelId="{C255845D-D0EE-47AC-B52C-26F37A2349A0}" type="sibTrans" cxnId="{A7756821-B13E-4E15-9C81-D0D8AA0FEF4D}">
      <dgm:prSet/>
      <dgm:spPr/>
      <dgm:t>
        <a:bodyPr/>
        <a:lstStyle/>
        <a:p>
          <a:endParaRPr lang="en-US"/>
        </a:p>
      </dgm:t>
    </dgm:pt>
    <dgm:pt modelId="{5B25F093-A102-49C5-AB9A-37C0211F9B6C}">
      <dgm:prSet phldrT="[Text]"/>
      <dgm:spPr/>
      <dgm:t>
        <a:bodyPr/>
        <a:lstStyle/>
        <a:p>
          <a:r>
            <a:rPr lang="en-US" dirty="0"/>
            <a:t>Observe new changes for 2 months</a:t>
          </a:r>
        </a:p>
      </dgm:t>
    </dgm:pt>
    <dgm:pt modelId="{ADEFCB6C-8FBB-4762-B5DA-13AB9438B874}" type="parTrans" cxnId="{3DC18A7F-B847-4D16-953A-951AC3A1F214}">
      <dgm:prSet/>
      <dgm:spPr/>
      <dgm:t>
        <a:bodyPr/>
        <a:lstStyle/>
        <a:p>
          <a:endParaRPr lang="en-US"/>
        </a:p>
      </dgm:t>
    </dgm:pt>
    <dgm:pt modelId="{EAD7939A-E661-41CF-B312-300B077CB916}" type="sibTrans" cxnId="{3DC18A7F-B847-4D16-953A-951AC3A1F214}">
      <dgm:prSet/>
      <dgm:spPr/>
      <dgm:t>
        <a:bodyPr/>
        <a:lstStyle/>
        <a:p>
          <a:endParaRPr lang="en-US"/>
        </a:p>
      </dgm:t>
    </dgm:pt>
    <dgm:pt modelId="{B85896A0-760E-49F9-BEDA-4C3E61B8DEB8}">
      <dgm:prSet phldrT="[Text]"/>
      <dgm:spPr/>
      <dgm:t>
        <a:bodyPr/>
        <a:lstStyle/>
        <a:p>
          <a:r>
            <a:rPr lang="en-US" dirty="0"/>
            <a:t>Identified that Thrive update disrupted workflow. Nurses were using different way to discharge patients</a:t>
          </a:r>
        </a:p>
      </dgm:t>
    </dgm:pt>
    <dgm:pt modelId="{C9CEC728-5D0D-4BEF-A116-6A7529B2FBA8}" type="parTrans" cxnId="{E4A4902E-6DA8-42BA-8244-91ACB787F719}">
      <dgm:prSet/>
      <dgm:spPr/>
      <dgm:t>
        <a:bodyPr/>
        <a:lstStyle/>
        <a:p>
          <a:endParaRPr lang="en-US"/>
        </a:p>
      </dgm:t>
    </dgm:pt>
    <dgm:pt modelId="{D3DFC43F-6904-4FDF-822C-D8EBC4BE2E43}" type="sibTrans" cxnId="{E4A4902E-6DA8-42BA-8244-91ACB787F719}">
      <dgm:prSet/>
      <dgm:spPr/>
      <dgm:t>
        <a:bodyPr/>
        <a:lstStyle/>
        <a:p>
          <a:endParaRPr lang="en-US"/>
        </a:p>
      </dgm:t>
    </dgm:pt>
    <dgm:pt modelId="{D47457BB-92A5-4FD0-8D24-32CAEFD8B5E6}">
      <dgm:prSet phldrT="[Text]"/>
      <dgm:spPr/>
      <dgm:t>
        <a:bodyPr/>
        <a:lstStyle/>
        <a:p>
          <a:r>
            <a:rPr lang="en-US" dirty="0"/>
            <a:t>Study</a:t>
          </a:r>
        </a:p>
      </dgm:t>
    </dgm:pt>
    <dgm:pt modelId="{52DA940F-713E-46F3-ACE9-671F4EF2B462}" type="parTrans" cxnId="{B3E45BA6-F470-4561-8E61-99C5EB435F5D}">
      <dgm:prSet/>
      <dgm:spPr/>
      <dgm:t>
        <a:bodyPr/>
        <a:lstStyle/>
        <a:p>
          <a:endParaRPr lang="en-US"/>
        </a:p>
      </dgm:t>
    </dgm:pt>
    <dgm:pt modelId="{CFAB6036-E4BC-450B-9F25-A2132F460940}" type="sibTrans" cxnId="{B3E45BA6-F470-4561-8E61-99C5EB435F5D}">
      <dgm:prSet/>
      <dgm:spPr/>
      <dgm:t>
        <a:bodyPr/>
        <a:lstStyle/>
        <a:p>
          <a:endParaRPr lang="en-US"/>
        </a:p>
      </dgm:t>
    </dgm:pt>
    <dgm:pt modelId="{7834EDF3-7FFA-411B-909F-8B15E7625E6C}">
      <dgm:prSet phldrT="[Text]"/>
      <dgm:spPr/>
      <dgm:t>
        <a:bodyPr/>
        <a:lstStyle/>
        <a:p>
          <a:r>
            <a:rPr lang="en-US" dirty="0"/>
            <a:t>There are multiple ways to discharge a patient</a:t>
          </a:r>
        </a:p>
      </dgm:t>
    </dgm:pt>
    <dgm:pt modelId="{95942335-95CD-4E84-810F-E0B8D33057E0}" type="parTrans" cxnId="{F54A1187-E26E-4EC2-A61E-15A4078179AE}">
      <dgm:prSet/>
      <dgm:spPr/>
      <dgm:t>
        <a:bodyPr/>
        <a:lstStyle/>
        <a:p>
          <a:endParaRPr lang="en-US"/>
        </a:p>
      </dgm:t>
    </dgm:pt>
    <dgm:pt modelId="{774E4FB0-E896-4CBD-AD3C-6649FCB04932}" type="sibTrans" cxnId="{F54A1187-E26E-4EC2-A61E-15A4078179AE}">
      <dgm:prSet/>
      <dgm:spPr/>
      <dgm:t>
        <a:bodyPr/>
        <a:lstStyle/>
        <a:p>
          <a:endParaRPr lang="en-US"/>
        </a:p>
      </dgm:t>
    </dgm:pt>
    <dgm:pt modelId="{437B6E3E-9EAF-4F79-8AF6-6526FEB73B9A}">
      <dgm:prSet phldrT="[Text]"/>
      <dgm:spPr/>
      <dgm:t>
        <a:bodyPr/>
        <a:lstStyle/>
        <a:p>
          <a:r>
            <a:rPr lang="en-US" dirty="0"/>
            <a:t>Act</a:t>
          </a:r>
        </a:p>
      </dgm:t>
    </dgm:pt>
    <dgm:pt modelId="{20B0C08B-736F-4F4A-98AD-CB499931A6D4}" type="parTrans" cxnId="{BDCAB63A-7EEC-4960-B76E-4E0868CDDC5E}">
      <dgm:prSet/>
      <dgm:spPr/>
      <dgm:t>
        <a:bodyPr/>
        <a:lstStyle/>
        <a:p>
          <a:endParaRPr lang="en-US"/>
        </a:p>
      </dgm:t>
    </dgm:pt>
    <dgm:pt modelId="{21EEEF1C-EB06-40F0-91A5-B35D07A8D55C}" type="sibTrans" cxnId="{BDCAB63A-7EEC-4960-B76E-4E0868CDDC5E}">
      <dgm:prSet/>
      <dgm:spPr/>
      <dgm:t>
        <a:bodyPr/>
        <a:lstStyle/>
        <a:p>
          <a:endParaRPr lang="en-US"/>
        </a:p>
      </dgm:t>
    </dgm:pt>
    <dgm:pt modelId="{71518BBC-EFCE-46B9-9B51-DCBFA30DE1F8}">
      <dgm:prSet phldrT="[Text]"/>
      <dgm:spPr/>
      <dgm:t>
        <a:bodyPr/>
        <a:lstStyle/>
        <a:p>
          <a:r>
            <a:rPr lang="en-US" dirty="0"/>
            <a:t>More understanding is needed of Thrive functionalities</a:t>
          </a:r>
        </a:p>
      </dgm:t>
    </dgm:pt>
    <dgm:pt modelId="{616D486A-1913-4E84-B289-B1613E4E81AA}" type="parTrans" cxnId="{5DC36B0C-8A3B-4D05-A252-83E04F5BEDC9}">
      <dgm:prSet/>
      <dgm:spPr/>
      <dgm:t>
        <a:bodyPr/>
        <a:lstStyle/>
        <a:p>
          <a:endParaRPr lang="en-US"/>
        </a:p>
      </dgm:t>
    </dgm:pt>
    <dgm:pt modelId="{4853A9AC-8AFB-43C5-9764-F743183EBA48}" type="sibTrans" cxnId="{5DC36B0C-8A3B-4D05-A252-83E04F5BEDC9}">
      <dgm:prSet/>
      <dgm:spPr/>
      <dgm:t>
        <a:bodyPr/>
        <a:lstStyle/>
        <a:p>
          <a:endParaRPr lang="en-US"/>
        </a:p>
      </dgm:t>
    </dgm:pt>
    <dgm:pt modelId="{442016E4-BF45-4BE7-AF11-D76F7AC45796}">
      <dgm:prSet phldrT="[Text]"/>
      <dgm:spPr/>
      <dgm:t>
        <a:bodyPr/>
        <a:lstStyle/>
        <a:p>
          <a:r>
            <a:rPr lang="en-US" dirty="0"/>
            <a:t>Discharge patients from ED with condition specific education</a:t>
          </a:r>
        </a:p>
      </dgm:t>
    </dgm:pt>
    <dgm:pt modelId="{28A3FA46-F717-4999-BBAA-422732C1A5A7}" type="sibTrans" cxnId="{8CE80785-B7CE-4C49-A120-ED2BF3CD0A05}">
      <dgm:prSet/>
      <dgm:spPr/>
      <dgm:t>
        <a:bodyPr/>
        <a:lstStyle/>
        <a:p>
          <a:endParaRPr lang="en-US"/>
        </a:p>
      </dgm:t>
    </dgm:pt>
    <dgm:pt modelId="{6181353B-90D2-47A1-8314-BD2570C31A74}" type="parTrans" cxnId="{8CE80785-B7CE-4C49-A120-ED2BF3CD0A05}">
      <dgm:prSet/>
      <dgm:spPr/>
      <dgm:t>
        <a:bodyPr/>
        <a:lstStyle/>
        <a:p>
          <a:endParaRPr lang="en-US"/>
        </a:p>
      </dgm:t>
    </dgm:pt>
    <dgm:pt modelId="{79FE3394-58B0-49B0-9C8D-3A40592062A7}">
      <dgm:prSet phldrT="[Text]"/>
      <dgm:spPr/>
      <dgm:t>
        <a:bodyPr/>
        <a:lstStyle/>
        <a:p>
          <a:r>
            <a:rPr lang="en-US" dirty="0"/>
            <a:t>Goal: Decrease return ED visits</a:t>
          </a:r>
        </a:p>
      </dgm:t>
    </dgm:pt>
    <dgm:pt modelId="{B47AA2AB-1635-4D5A-A84C-B6567AEA5BD4}" type="parTrans" cxnId="{6D24DE7B-ED25-45E5-9633-F55F68DE6CEF}">
      <dgm:prSet/>
      <dgm:spPr/>
      <dgm:t>
        <a:bodyPr/>
        <a:lstStyle/>
        <a:p>
          <a:endParaRPr lang="en-US"/>
        </a:p>
      </dgm:t>
    </dgm:pt>
    <dgm:pt modelId="{1DE5CE2B-8EF5-416A-AF52-FB59918095D2}" type="sibTrans" cxnId="{6D24DE7B-ED25-45E5-9633-F55F68DE6CEF}">
      <dgm:prSet/>
      <dgm:spPr/>
      <dgm:t>
        <a:bodyPr/>
        <a:lstStyle/>
        <a:p>
          <a:endParaRPr lang="en-US"/>
        </a:p>
      </dgm:t>
    </dgm:pt>
    <dgm:pt modelId="{02430399-9035-4298-96D9-E265B110F0FB}">
      <dgm:prSet phldrT="[Text]"/>
      <dgm:spPr/>
      <dgm:t>
        <a:bodyPr/>
        <a:lstStyle/>
        <a:p>
          <a:r>
            <a:rPr lang="en-US" dirty="0"/>
            <a:t>Educate nurses on a standardized workflow for discharge education</a:t>
          </a:r>
        </a:p>
      </dgm:t>
    </dgm:pt>
    <dgm:pt modelId="{7AA54C5A-C3B8-430D-A4AF-FC400ACB79AE}" type="parTrans" cxnId="{5D5057E4-E9C6-42E1-B063-31A93CD1835F}">
      <dgm:prSet/>
      <dgm:spPr/>
      <dgm:t>
        <a:bodyPr/>
        <a:lstStyle/>
        <a:p>
          <a:endParaRPr lang="en-US"/>
        </a:p>
      </dgm:t>
    </dgm:pt>
    <dgm:pt modelId="{822E7D48-5024-4F95-A4B6-CF41EE38EB86}" type="sibTrans" cxnId="{5D5057E4-E9C6-42E1-B063-31A93CD1835F}">
      <dgm:prSet/>
      <dgm:spPr/>
      <dgm:t>
        <a:bodyPr/>
        <a:lstStyle/>
        <a:p>
          <a:endParaRPr lang="en-US"/>
        </a:p>
      </dgm:t>
    </dgm:pt>
    <dgm:pt modelId="{F3C8BF61-7E7D-4ECD-92A0-7F214F4C54A0}">
      <dgm:prSet phldrT="[Text]"/>
      <dgm:spPr/>
      <dgm:t>
        <a:bodyPr/>
        <a:lstStyle/>
        <a:p>
          <a:r>
            <a:rPr lang="en-US" dirty="0"/>
            <a:t>Measurement goal was not met</a:t>
          </a:r>
        </a:p>
      </dgm:t>
    </dgm:pt>
    <dgm:pt modelId="{2E641447-156B-4F34-A0EE-276BC39D40CD}" type="parTrans" cxnId="{841C8FAE-8874-4EC7-B242-45C223FA0E81}">
      <dgm:prSet/>
      <dgm:spPr/>
      <dgm:t>
        <a:bodyPr/>
        <a:lstStyle/>
        <a:p>
          <a:endParaRPr lang="en-US"/>
        </a:p>
      </dgm:t>
    </dgm:pt>
    <dgm:pt modelId="{E01B34AC-E02C-44F5-8CCC-27FDA0DE3722}" type="sibTrans" cxnId="{841C8FAE-8874-4EC7-B242-45C223FA0E81}">
      <dgm:prSet/>
      <dgm:spPr/>
      <dgm:t>
        <a:bodyPr/>
        <a:lstStyle/>
        <a:p>
          <a:endParaRPr lang="en-US"/>
        </a:p>
      </dgm:t>
    </dgm:pt>
    <dgm:pt modelId="{93382379-F017-4681-B6E9-84DA766A8C12}">
      <dgm:prSet phldrT="[Text]"/>
      <dgm:spPr/>
      <dgm:t>
        <a:bodyPr/>
        <a:lstStyle/>
        <a:p>
          <a:r>
            <a:rPr lang="en-US" dirty="0"/>
            <a:t>Changes still needed to define a consistent workflow process</a:t>
          </a:r>
        </a:p>
      </dgm:t>
    </dgm:pt>
    <dgm:pt modelId="{D72B7946-175E-4BA5-870F-5DC13CEB1A2C}" type="parTrans" cxnId="{F20E2579-C345-423E-87C5-4FFFAE2E9639}">
      <dgm:prSet/>
      <dgm:spPr/>
      <dgm:t>
        <a:bodyPr/>
        <a:lstStyle/>
        <a:p>
          <a:endParaRPr lang="en-US"/>
        </a:p>
      </dgm:t>
    </dgm:pt>
    <dgm:pt modelId="{D1D40F4D-2501-48BE-AAFD-800042D7D4FF}" type="sibTrans" cxnId="{F20E2579-C345-423E-87C5-4FFFAE2E9639}">
      <dgm:prSet/>
      <dgm:spPr/>
      <dgm:t>
        <a:bodyPr/>
        <a:lstStyle/>
        <a:p>
          <a:endParaRPr lang="en-US"/>
        </a:p>
      </dgm:t>
    </dgm:pt>
    <dgm:pt modelId="{0ECB18EF-39A2-4DF3-81FD-0DC84AF720CB}" type="pres">
      <dgm:prSet presAssocID="{F5225CE8-D567-4862-A61A-2307AF1D665F}" presName="linearFlow" presStyleCnt="0">
        <dgm:presLayoutVars>
          <dgm:dir/>
          <dgm:animLvl val="lvl"/>
          <dgm:resizeHandles val="exact"/>
        </dgm:presLayoutVars>
      </dgm:prSet>
      <dgm:spPr/>
    </dgm:pt>
    <dgm:pt modelId="{6B275028-556E-4B74-8BFE-A62CCC9F2F2D}" type="pres">
      <dgm:prSet presAssocID="{386E5F98-1711-4D29-A00B-AF3F9B3F125F}" presName="composite" presStyleCnt="0"/>
      <dgm:spPr/>
    </dgm:pt>
    <dgm:pt modelId="{5DB452B6-0502-4F33-A060-AF665F26B54A}" type="pres">
      <dgm:prSet presAssocID="{386E5F98-1711-4D29-A00B-AF3F9B3F125F}" presName="parentText" presStyleLbl="alignNode1" presStyleIdx="0" presStyleCnt="4">
        <dgm:presLayoutVars>
          <dgm:chMax val="1"/>
          <dgm:bulletEnabled val="1"/>
        </dgm:presLayoutVars>
      </dgm:prSet>
      <dgm:spPr/>
    </dgm:pt>
    <dgm:pt modelId="{9636AA4D-E9E3-41DA-B85B-090D8FBC8064}" type="pres">
      <dgm:prSet presAssocID="{386E5F98-1711-4D29-A00B-AF3F9B3F125F}" presName="descendantText" presStyleLbl="alignAcc1" presStyleIdx="0" presStyleCnt="4">
        <dgm:presLayoutVars>
          <dgm:bulletEnabled val="1"/>
        </dgm:presLayoutVars>
      </dgm:prSet>
      <dgm:spPr/>
    </dgm:pt>
    <dgm:pt modelId="{0A2CF926-70D3-4AEE-8537-8F37610750B2}" type="pres">
      <dgm:prSet presAssocID="{8A371335-2E65-4DF3-9214-9BC17C80452C}" presName="sp" presStyleCnt="0"/>
      <dgm:spPr/>
    </dgm:pt>
    <dgm:pt modelId="{7648BED5-D35F-4BA4-A49F-570FA8F1DD27}" type="pres">
      <dgm:prSet presAssocID="{4A71AB28-AF23-4C93-9237-9E18CECFD2AB}" presName="composite" presStyleCnt="0"/>
      <dgm:spPr/>
    </dgm:pt>
    <dgm:pt modelId="{58E7BD85-8C9A-4B49-8585-E9760C4BA295}" type="pres">
      <dgm:prSet presAssocID="{4A71AB28-AF23-4C93-9237-9E18CECFD2AB}" presName="parentText" presStyleLbl="alignNode1" presStyleIdx="1" presStyleCnt="4">
        <dgm:presLayoutVars>
          <dgm:chMax val="1"/>
          <dgm:bulletEnabled val="1"/>
        </dgm:presLayoutVars>
      </dgm:prSet>
      <dgm:spPr/>
    </dgm:pt>
    <dgm:pt modelId="{F8B1090F-D810-4343-B916-F2F56213AF2E}" type="pres">
      <dgm:prSet presAssocID="{4A71AB28-AF23-4C93-9237-9E18CECFD2AB}" presName="descendantText" presStyleLbl="alignAcc1" presStyleIdx="1" presStyleCnt="4">
        <dgm:presLayoutVars>
          <dgm:bulletEnabled val="1"/>
        </dgm:presLayoutVars>
      </dgm:prSet>
      <dgm:spPr/>
    </dgm:pt>
    <dgm:pt modelId="{DA32C3E4-ED8E-4AA5-9F0C-BE770C9501C0}" type="pres">
      <dgm:prSet presAssocID="{C255845D-D0EE-47AC-B52C-26F37A2349A0}" presName="sp" presStyleCnt="0"/>
      <dgm:spPr/>
    </dgm:pt>
    <dgm:pt modelId="{5556D26B-95B4-4359-B368-186D29E122BD}" type="pres">
      <dgm:prSet presAssocID="{D47457BB-92A5-4FD0-8D24-32CAEFD8B5E6}" presName="composite" presStyleCnt="0"/>
      <dgm:spPr/>
    </dgm:pt>
    <dgm:pt modelId="{670D2ED2-124C-4E57-BB80-35B806086CFD}" type="pres">
      <dgm:prSet presAssocID="{D47457BB-92A5-4FD0-8D24-32CAEFD8B5E6}" presName="parentText" presStyleLbl="alignNode1" presStyleIdx="2" presStyleCnt="4">
        <dgm:presLayoutVars>
          <dgm:chMax val="1"/>
          <dgm:bulletEnabled val="1"/>
        </dgm:presLayoutVars>
      </dgm:prSet>
      <dgm:spPr/>
    </dgm:pt>
    <dgm:pt modelId="{6F419854-A433-46AC-B53B-41F83B73F117}" type="pres">
      <dgm:prSet presAssocID="{D47457BB-92A5-4FD0-8D24-32CAEFD8B5E6}" presName="descendantText" presStyleLbl="alignAcc1" presStyleIdx="2" presStyleCnt="4">
        <dgm:presLayoutVars>
          <dgm:bulletEnabled val="1"/>
        </dgm:presLayoutVars>
      </dgm:prSet>
      <dgm:spPr/>
    </dgm:pt>
    <dgm:pt modelId="{12642FAC-31F8-4ABE-B3F3-713A3FA326FE}" type="pres">
      <dgm:prSet presAssocID="{CFAB6036-E4BC-450B-9F25-A2132F460940}" presName="sp" presStyleCnt="0"/>
      <dgm:spPr/>
    </dgm:pt>
    <dgm:pt modelId="{28701C39-FBDD-4F84-8D93-E20F115626D1}" type="pres">
      <dgm:prSet presAssocID="{437B6E3E-9EAF-4F79-8AF6-6526FEB73B9A}" presName="composite" presStyleCnt="0"/>
      <dgm:spPr/>
    </dgm:pt>
    <dgm:pt modelId="{09722BC9-7D2A-42D3-B369-DA59C5C0EE2D}" type="pres">
      <dgm:prSet presAssocID="{437B6E3E-9EAF-4F79-8AF6-6526FEB73B9A}" presName="parentText" presStyleLbl="alignNode1" presStyleIdx="3" presStyleCnt="4">
        <dgm:presLayoutVars>
          <dgm:chMax val="1"/>
          <dgm:bulletEnabled val="1"/>
        </dgm:presLayoutVars>
      </dgm:prSet>
      <dgm:spPr/>
    </dgm:pt>
    <dgm:pt modelId="{5A8F3A47-2A6B-494D-892D-25DA1EF9ADEA}" type="pres">
      <dgm:prSet presAssocID="{437B6E3E-9EAF-4F79-8AF6-6526FEB73B9A}" presName="descendantText" presStyleLbl="alignAcc1" presStyleIdx="3" presStyleCnt="4">
        <dgm:presLayoutVars>
          <dgm:bulletEnabled val="1"/>
        </dgm:presLayoutVars>
      </dgm:prSet>
      <dgm:spPr/>
    </dgm:pt>
  </dgm:ptLst>
  <dgm:cxnLst>
    <dgm:cxn modelId="{5695CE07-AA33-48D9-AAE9-99A9E3D5B207}" type="presOf" srcId="{93382379-F017-4681-B6E9-84DA766A8C12}" destId="{5A8F3A47-2A6B-494D-892D-25DA1EF9ADEA}" srcOrd="0" destOrd="1" presId="urn:microsoft.com/office/officeart/2005/8/layout/chevron2"/>
    <dgm:cxn modelId="{5DC36B0C-8A3B-4D05-A252-83E04F5BEDC9}" srcId="{437B6E3E-9EAF-4F79-8AF6-6526FEB73B9A}" destId="{71518BBC-EFCE-46B9-9B51-DCBFA30DE1F8}" srcOrd="0" destOrd="0" parTransId="{616D486A-1913-4E84-B289-B1613E4E81AA}" sibTransId="{4853A9AC-8AFB-43C5-9764-F743183EBA48}"/>
    <dgm:cxn modelId="{9FD3AE0F-9636-4483-815F-59D8570F2884}" type="presOf" srcId="{F3C8BF61-7E7D-4ECD-92A0-7F214F4C54A0}" destId="{6F419854-A433-46AC-B53B-41F83B73F117}" srcOrd="0" destOrd="1" presId="urn:microsoft.com/office/officeart/2005/8/layout/chevron2"/>
    <dgm:cxn modelId="{A7756821-B13E-4E15-9C81-D0D8AA0FEF4D}" srcId="{F5225CE8-D567-4862-A61A-2307AF1D665F}" destId="{4A71AB28-AF23-4C93-9237-9E18CECFD2AB}" srcOrd="1" destOrd="0" parTransId="{AF6649EA-1501-4804-80AE-7E2758C5AF72}" sibTransId="{C255845D-D0EE-47AC-B52C-26F37A2349A0}"/>
    <dgm:cxn modelId="{B9602224-53D2-46CB-85FF-2D383D9A9DF2}" type="presOf" srcId="{02430399-9035-4298-96D9-E265B110F0FB}" destId="{9636AA4D-E9E3-41DA-B85B-090D8FBC8064}" srcOrd="0" destOrd="2" presId="urn:microsoft.com/office/officeart/2005/8/layout/chevron2"/>
    <dgm:cxn modelId="{E4A4902E-6DA8-42BA-8244-91ACB787F719}" srcId="{4A71AB28-AF23-4C93-9237-9E18CECFD2AB}" destId="{B85896A0-760E-49F9-BEDA-4C3E61B8DEB8}" srcOrd="1" destOrd="0" parTransId="{C9CEC728-5D0D-4BEF-A116-6A7529B2FBA8}" sibTransId="{D3DFC43F-6904-4FDF-822C-D8EBC4BE2E43}"/>
    <dgm:cxn modelId="{F77B9638-41E7-40AA-9518-33FBC128264E}" type="presOf" srcId="{437B6E3E-9EAF-4F79-8AF6-6526FEB73B9A}" destId="{09722BC9-7D2A-42D3-B369-DA59C5C0EE2D}" srcOrd="0" destOrd="0" presId="urn:microsoft.com/office/officeart/2005/8/layout/chevron2"/>
    <dgm:cxn modelId="{BDCAB63A-7EEC-4960-B76E-4E0868CDDC5E}" srcId="{F5225CE8-D567-4862-A61A-2307AF1D665F}" destId="{437B6E3E-9EAF-4F79-8AF6-6526FEB73B9A}" srcOrd="3" destOrd="0" parTransId="{20B0C08B-736F-4F4A-98AD-CB499931A6D4}" sibTransId="{21EEEF1C-EB06-40F0-91A5-B35D07A8D55C}"/>
    <dgm:cxn modelId="{157D223F-7228-46D0-BB7A-932E97C8FF4F}" type="presOf" srcId="{5B25F093-A102-49C5-AB9A-37C0211F9B6C}" destId="{F8B1090F-D810-4343-B916-F2F56213AF2E}" srcOrd="0" destOrd="0" presId="urn:microsoft.com/office/officeart/2005/8/layout/chevron2"/>
    <dgm:cxn modelId="{95ED6351-6299-484D-9588-893F210D7890}" type="presOf" srcId="{F5225CE8-D567-4862-A61A-2307AF1D665F}" destId="{0ECB18EF-39A2-4DF3-81FD-0DC84AF720CB}" srcOrd="0" destOrd="0" presId="urn:microsoft.com/office/officeart/2005/8/layout/chevron2"/>
    <dgm:cxn modelId="{1EBFEC78-5517-4A93-93BD-BB9F6B90BA6B}" type="presOf" srcId="{386E5F98-1711-4D29-A00B-AF3F9B3F125F}" destId="{5DB452B6-0502-4F33-A060-AF665F26B54A}" srcOrd="0" destOrd="0" presId="urn:microsoft.com/office/officeart/2005/8/layout/chevron2"/>
    <dgm:cxn modelId="{F20E2579-C345-423E-87C5-4FFFAE2E9639}" srcId="{437B6E3E-9EAF-4F79-8AF6-6526FEB73B9A}" destId="{93382379-F017-4681-B6E9-84DA766A8C12}" srcOrd="1" destOrd="0" parTransId="{D72B7946-175E-4BA5-870F-5DC13CEB1A2C}" sibTransId="{D1D40F4D-2501-48BE-AAFD-800042D7D4FF}"/>
    <dgm:cxn modelId="{6D24DE7B-ED25-45E5-9633-F55F68DE6CEF}" srcId="{386E5F98-1711-4D29-A00B-AF3F9B3F125F}" destId="{79FE3394-58B0-49B0-9C8D-3A40592062A7}" srcOrd="1" destOrd="0" parTransId="{B47AA2AB-1635-4D5A-A84C-B6567AEA5BD4}" sibTransId="{1DE5CE2B-8EF5-416A-AF52-FB59918095D2}"/>
    <dgm:cxn modelId="{8109C97D-DF15-4769-8793-CF2A7C2D8765}" type="presOf" srcId="{4A71AB28-AF23-4C93-9237-9E18CECFD2AB}" destId="{58E7BD85-8C9A-4B49-8585-E9760C4BA295}" srcOrd="0" destOrd="0" presId="urn:microsoft.com/office/officeart/2005/8/layout/chevron2"/>
    <dgm:cxn modelId="{3DC18A7F-B847-4D16-953A-951AC3A1F214}" srcId="{4A71AB28-AF23-4C93-9237-9E18CECFD2AB}" destId="{5B25F093-A102-49C5-AB9A-37C0211F9B6C}" srcOrd="0" destOrd="0" parTransId="{ADEFCB6C-8FBB-4762-B5DA-13AB9438B874}" sibTransId="{EAD7939A-E661-41CF-B312-300B077CB916}"/>
    <dgm:cxn modelId="{8CE80785-B7CE-4C49-A120-ED2BF3CD0A05}" srcId="{386E5F98-1711-4D29-A00B-AF3F9B3F125F}" destId="{442016E4-BF45-4BE7-AF11-D76F7AC45796}" srcOrd="0" destOrd="0" parTransId="{6181353B-90D2-47A1-8314-BD2570C31A74}" sibTransId="{28A3FA46-F717-4999-BBAA-422732C1A5A7}"/>
    <dgm:cxn modelId="{F54A1187-E26E-4EC2-A61E-15A4078179AE}" srcId="{D47457BB-92A5-4FD0-8D24-32CAEFD8B5E6}" destId="{7834EDF3-7FFA-411B-909F-8B15E7625E6C}" srcOrd="0" destOrd="0" parTransId="{95942335-95CD-4E84-810F-E0B8D33057E0}" sibTransId="{774E4FB0-E896-4CBD-AD3C-6649FCB04932}"/>
    <dgm:cxn modelId="{048AAF9A-E3F0-4B92-B231-FBC42D5B2EED}" type="presOf" srcId="{442016E4-BF45-4BE7-AF11-D76F7AC45796}" destId="{9636AA4D-E9E3-41DA-B85B-090D8FBC8064}" srcOrd="0" destOrd="0" presId="urn:microsoft.com/office/officeart/2005/8/layout/chevron2"/>
    <dgm:cxn modelId="{B3E45BA6-F470-4561-8E61-99C5EB435F5D}" srcId="{F5225CE8-D567-4862-A61A-2307AF1D665F}" destId="{D47457BB-92A5-4FD0-8D24-32CAEFD8B5E6}" srcOrd="2" destOrd="0" parTransId="{52DA940F-713E-46F3-ACE9-671F4EF2B462}" sibTransId="{CFAB6036-E4BC-450B-9F25-A2132F460940}"/>
    <dgm:cxn modelId="{841C8FAE-8874-4EC7-B242-45C223FA0E81}" srcId="{D47457BB-92A5-4FD0-8D24-32CAEFD8B5E6}" destId="{F3C8BF61-7E7D-4ECD-92A0-7F214F4C54A0}" srcOrd="1" destOrd="0" parTransId="{2E641447-156B-4F34-A0EE-276BC39D40CD}" sibTransId="{E01B34AC-E02C-44F5-8CCC-27FDA0DE3722}"/>
    <dgm:cxn modelId="{30E492C1-A38D-4E2E-B282-4A41119C96FE}" type="presOf" srcId="{71518BBC-EFCE-46B9-9B51-DCBFA30DE1F8}" destId="{5A8F3A47-2A6B-494D-892D-25DA1EF9ADEA}" srcOrd="0" destOrd="0" presId="urn:microsoft.com/office/officeart/2005/8/layout/chevron2"/>
    <dgm:cxn modelId="{B909E5C8-06D5-47D1-AE69-28346B3D7B08}" type="presOf" srcId="{79FE3394-58B0-49B0-9C8D-3A40592062A7}" destId="{9636AA4D-E9E3-41DA-B85B-090D8FBC8064}" srcOrd="0" destOrd="1" presId="urn:microsoft.com/office/officeart/2005/8/layout/chevron2"/>
    <dgm:cxn modelId="{8EC32DCD-EA99-4CE2-8C94-9DDE1A3E2E70}" type="presOf" srcId="{D47457BB-92A5-4FD0-8D24-32CAEFD8B5E6}" destId="{670D2ED2-124C-4E57-BB80-35B806086CFD}" srcOrd="0" destOrd="0" presId="urn:microsoft.com/office/officeart/2005/8/layout/chevron2"/>
    <dgm:cxn modelId="{8FAEF5D0-1171-4210-9D5B-84988DCFCD84}" type="presOf" srcId="{7834EDF3-7FFA-411B-909F-8B15E7625E6C}" destId="{6F419854-A433-46AC-B53B-41F83B73F117}" srcOrd="0" destOrd="0" presId="urn:microsoft.com/office/officeart/2005/8/layout/chevron2"/>
    <dgm:cxn modelId="{5D5057E4-E9C6-42E1-B063-31A93CD1835F}" srcId="{386E5F98-1711-4D29-A00B-AF3F9B3F125F}" destId="{02430399-9035-4298-96D9-E265B110F0FB}" srcOrd="2" destOrd="0" parTransId="{7AA54C5A-C3B8-430D-A4AF-FC400ACB79AE}" sibTransId="{822E7D48-5024-4F95-A4B6-CF41EE38EB86}"/>
    <dgm:cxn modelId="{6D6ED7E8-6759-4FB7-9DD8-CCFC55E4AB73}" srcId="{F5225CE8-D567-4862-A61A-2307AF1D665F}" destId="{386E5F98-1711-4D29-A00B-AF3F9B3F125F}" srcOrd="0" destOrd="0" parTransId="{AA4518EB-042C-49C1-BCEB-FE6BA6140463}" sibTransId="{8A371335-2E65-4DF3-9214-9BC17C80452C}"/>
    <dgm:cxn modelId="{14094FF3-3E61-4181-8364-DF924B9C1A9E}" type="presOf" srcId="{B85896A0-760E-49F9-BEDA-4C3E61B8DEB8}" destId="{F8B1090F-D810-4343-B916-F2F56213AF2E}" srcOrd="0" destOrd="1" presId="urn:microsoft.com/office/officeart/2005/8/layout/chevron2"/>
    <dgm:cxn modelId="{D2FA5DC9-8852-47A5-8BCF-B080E9B1D79B}" type="presParOf" srcId="{0ECB18EF-39A2-4DF3-81FD-0DC84AF720CB}" destId="{6B275028-556E-4B74-8BFE-A62CCC9F2F2D}" srcOrd="0" destOrd="0" presId="urn:microsoft.com/office/officeart/2005/8/layout/chevron2"/>
    <dgm:cxn modelId="{D77E691E-DA56-4CA9-B7D3-71A0F94F3411}" type="presParOf" srcId="{6B275028-556E-4B74-8BFE-A62CCC9F2F2D}" destId="{5DB452B6-0502-4F33-A060-AF665F26B54A}" srcOrd="0" destOrd="0" presId="urn:microsoft.com/office/officeart/2005/8/layout/chevron2"/>
    <dgm:cxn modelId="{88438714-6D98-4742-88A7-610CC39538AD}" type="presParOf" srcId="{6B275028-556E-4B74-8BFE-A62CCC9F2F2D}" destId="{9636AA4D-E9E3-41DA-B85B-090D8FBC8064}" srcOrd="1" destOrd="0" presId="urn:microsoft.com/office/officeart/2005/8/layout/chevron2"/>
    <dgm:cxn modelId="{6F95EB5A-1E55-4EC8-90DB-13EF5DDACC2C}" type="presParOf" srcId="{0ECB18EF-39A2-4DF3-81FD-0DC84AF720CB}" destId="{0A2CF926-70D3-4AEE-8537-8F37610750B2}" srcOrd="1" destOrd="0" presId="urn:microsoft.com/office/officeart/2005/8/layout/chevron2"/>
    <dgm:cxn modelId="{83FD767D-AA14-476D-B91F-6698C80BF2E4}" type="presParOf" srcId="{0ECB18EF-39A2-4DF3-81FD-0DC84AF720CB}" destId="{7648BED5-D35F-4BA4-A49F-570FA8F1DD27}" srcOrd="2" destOrd="0" presId="urn:microsoft.com/office/officeart/2005/8/layout/chevron2"/>
    <dgm:cxn modelId="{3F622D17-2F16-4242-BA8B-3B1F62C4CC77}" type="presParOf" srcId="{7648BED5-D35F-4BA4-A49F-570FA8F1DD27}" destId="{58E7BD85-8C9A-4B49-8585-E9760C4BA295}" srcOrd="0" destOrd="0" presId="urn:microsoft.com/office/officeart/2005/8/layout/chevron2"/>
    <dgm:cxn modelId="{96204AEE-81D9-44C8-8EE4-4369998E3CC8}" type="presParOf" srcId="{7648BED5-D35F-4BA4-A49F-570FA8F1DD27}" destId="{F8B1090F-D810-4343-B916-F2F56213AF2E}" srcOrd="1" destOrd="0" presId="urn:microsoft.com/office/officeart/2005/8/layout/chevron2"/>
    <dgm:cxn modelId="{C1CECE4E-6880-4B03-AE9F-0C1041CA2BDB}" type="presParOf" srcId="{0ECB18EF-39A2-4DF3-81FD-0DC84AF720CB}" destId="{DA32C3E4-ED8E-4AA5-9F0C-BE770C9501C0}" srcOrd="3" destOrd="0" presId="urn:microsoft.com/office/officeart/2005/8/layout/chevron2"/>
    <dgm:cxn modelId="{CA23B542-A402-4B00-A52A-13ECD5FD8E9F}" type="presParOf" srcId="{0ECB18EF-39A2-4DF3-81FD-0DC84AF720CB}" destId="{5556D26B-95B4-4359-B368-186D29E122BD}" srcOrd="4" destOrd="0" presId="urn:microsoft.com/office/officeart/2005/8/layout/chevron2"/>
    <dgm:cxn modelId="{B299609B-904E-4E1C-ADE2-DC0FFD8A6D40}" type="presParOf" srcId="{5556D26B-95B4-4359-B368-186D29E122BD}" destId="{670D2ED2-124C-4E57-BB80-35B806086CFD}" srcOrd="0" destOrd="0" presId="urn:microsoft.com/office/officeart/2005/8/layout/chevron2"/>
    <dgm:cxn modelId="{CB620808-C800-4C73-BA98-A8EC7F19EC37}" type="presParOf" srcId="{5556D26B-95B4-4359-B368-186D29E122BD}" destId="{6F419854-A433-46AC-B53B-41F83B73F117}" srcOrd="1" destOrd="0" presId="urn:microsoft.com/office/officeart/2005/8/layout/chevron2"/>
    <dgm:cxn modelId="{E74B86B6-16E3-4A3B-B255-E70904035061}" type="presParOf" srcId="{0ECB18EF-39A2-4DF3-81FD-0DC84AF720CB}" destId="{12642FAC-31F8-4ABE-B3F3-713A3FA326FE}" srcOrd="5" destOrd="0" presId="urn:microsoft.com/office/officeart/2005/8/layout/chevron2"/>
    <dgm:cxn modelId="{A99237B7-EA10-475C-A126-A1B938CC15B5}" type="presParOf" srcId="{0ECB18EF-39A2-4DF3-81FD-0DC84AF720CB}" destId="{28701C39-FBDD-4F84-8D93-E20F115626D1}" srcOrd="6" destOrd="0" presId="urn:microsoft.com/office/officeart/2005/8/layout/chevron2"/>
    <dgm:cxn modelId="{36F34446-30AF-4B26-9146-A7627A14527F}" type="presParOf" srcId="{28701C39-FBDD-4F84-8D93-E20F115626D1}" destId="{09722BC9-7D2A-42D3-B369-DA59C5C0EE2D}" srcOrd="0" destOrd="0" presId="urn:microsoft.com/office/officeart/2005/8/layout/chevron2"/>
    <dgm:cxn modelId="{C74C6954-5D41-454D-82B6-EF5AEBABF140}" type="presParOf" srcId="{28701C39-FBDD-4F84-8D93-E20F115626D1}" destId="{5A8F3A47-2A6B-494D-892D-25DA1EF9ADEA}"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452B6-0502-4F33-A060-AF665F26B54A}">
      <dsp:nvSpPr>
        <dsp:cNvPr id="0" name=""/>
        <dsp:cNvSpPr/>
      </dsp:nvSpPr>
      <dsp:spPr>
        <a:xfrm rot="5400000">
          <a:off x="-320278" y="324984"/>
          <a:ext cx="2135187" cy="1494631"/>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Plan</a:t>
          </a:r>
        </a:p>
      </dsp:txBody>
      <dsp:txXfrm rot="-5400000">
        <a:off x="1" y="752022"/>
        <a:ext cx="1494631" cy="640556"/>
      </dsp:txXfrm>
    </dsp:sp>
    <dsp:sp modelId="{9636AA4D-E9E3-41DA-B85B-090D8FBC8064}">
      <dsp:nvSpPr>
        <dsp:cNvPr id="0" name=""/>
        <dsp:cNvSpPr/>
      </dsp:nvSpPr>
      <dsp:spPr>
        <a:xfrm rot="5400000">
          <a:off x="6149379" y="-4650042"/>
          <a:ext cx="1387871" cy="10697368"/>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Enhance current knowledge of Thrive process</a:t>
          </a:r>
        </a:p>
        <a:p>
          <a:pPr marL="285750" lvl="1" indent="-285750" algn="l" defTabSz="1244600">
            <a:lnSpc>
              <a:spcPct val="90000"/>
            </a:lnSpc>
            <a:spcBef>
              <a:spcPct val="0"/>
            </a:spcBef>
            <a:spcAft>
              <a:spcPct val="15000"/>
            </a:spcAft>
            <a:buChar char="•"/>
          </a:pPr>
          <a:r>
            <a:rPr lang="en-US" sz="2800" kern="1200" dirty="0"/>
            <a:t>Produce more efficient workflows</a:t>
          </a:r>
        </a:p>
      </dsp:txBody>
      <dsp:txXfrm rot="-5400000">
        <a:off x="1494631" y="72456"/>
        <a:ext cx="10629618" cy="1252371"/>
      </dsp:txXfrm>
    </dsp:sp>
    <dsp:sp modelId="{58E7BD85-8C9A-4B49-8585-E9760C4BA295}">
      <dsp:nvSpPr>
        <dsp:cNvPr id="0" name=""/>
        <dsp:cNvSpPr/>
      </dsp:nvSpPr>
      <dsp:spPr>
        <a:xfrm rot="5400000">
          <a:off x="-320278" y="2319450"/>
          <a:ext cx="2135187" cy="1494631"/>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Do</a:t>
          </a:r>
        </a:p>
      </dsp:txBody>
      <dsp:txXfrm rot="-5400000">
        <a:off x="1" y="2746488"/>
        <a:ext cx="1494631" cy="640556"/>
      </dsp:txXfrm>
    </dsp:sp>
    <dsp:sp modelId="{F8B1090F-D810-4343-B916-F2F56213AF2E}">
      <dsp:nvSpPr>
        <dsp:cNvPr id="0" name=""/>
        <dsp:cNvSpPr/>
      </dsp:nvSpPr>
      <dsp:spPr>
        <a:xfrm rot="5400000">
          <a:off x="6149379" y="-2655575"/>
          <a:ext cx="1387871" cy="10697368"/>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Observe current workflows</a:t>
          </a:r>
        </a:p>
        <a:p>
          <a:pPr marL="285750" lvl="1" indent="-285750" algn="l" defTabSz="1244600">
            <a:lnSpc>
              <a:spcPct val="90000"/>
            </a:lnSpc>
            <a:spcBef>
              <a:spcPct val="0"/>
            </a:spcBef>
            <a:spcAft>
              <a:spcPct val="15000"/>
            </a:spcAft>
            <a:buChar char="•"/>
          </a:pPr>
          <a:r>
            <a:rPr lang="en-US" sz="2800" kern="1200" dirty="0"/>
            <a:t>Multiple workflows identified</a:t>
          </a:r>
        </a:p>
      </dsp:txBody>
      <dsp:txXfrm rot="-5400000">
        <a:off x="1494631" y="2066923"/>
        <a:ext cx="10629618" cy="1252371"/>
      </dsp:txXfrm>
    </dsp:sp>
    <dsp:sp modelId="{670D2ED2-124C-4E57-BB80-35B806086CFD}">
      <dsp:nvSpPr>
        <dsp:cNvPr id="0" name=""/>
        <dsp:cNvSpPr/>
      </dsp:nvSpPr>
      <dsp:spPr>
        <a:xfrm rot="5400000">
          <a:off x="-320278" y="4313917"/>
          <a:ext cx="2135187" cy="1494631"/>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Study</a:t>
          </a:r>
        </a:p>
      </dsp:txBody>
      <dsp:txXfrm rot="-5400000">
        <a:off x="1" y="4740955"/>
        <a:ext cx="1494631" cy="640556"/>
      </dsp:txXfrm>
    </dsp:sp>
    <dsp:sp modelId="{6F419854-A433-46AC-B53B-41F83B73F117}">
      <dsp:nvSpPr>
        <dsp:cNvPr id="0" name=""/>
        <dsp:cNvSpPr/>
      </dsp:nvSpPr>
      <dsp:spPr>
        <a:xfrm rot="5400000">
          <a:off x="6149379" y="-661108"/>
          <a:ext cx="1387871" cy="10697368"/>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Discharge process is different depending on the application staff used</a:t>
          </a:r>
        </a:p>
        <a:p>
          <a:pPr marL="285750" lvl="1" indent="-285750" algn="l" defTabSz="1244600">
            <a:lnSpc>
              <a:spcPct val="90000"/>
            </a:lnSpc>
            <a:spcBef>
              <a:spcPct val="0"/>
            </a:spcBef>
            <a:spcAft>
              <a:spcPct val="15000"/>
            </a:spcAft>
            <a:buChar char="•"/>
          </a:pPr>
          <a:r>
            <a:rPr lang="en-US" sz="2800" kern="1200" dirty="0"/>
            <a:t>Measurement goal was met – More observation time needed</a:t>
          </a:r>
        </a:p>
      </dsp:txBody>
      <dsp:txXfrm rot="-5400000">
        <a:off x="1494631" y="4061390"/>
        <a:ext cx="10629618" cy="1252371"/>
      </dsp:txXfrm>
    </dsp:sp>
    <dsp:sp modelId="{09722BC9-7D2A-42D3-B369-DA59C5C0EE2D}">
      <dsp:nvSpPr>
        <dsp:cNvPr id="0" name=""/>
        <dsp:cNvSpPr/>
      </dsp:nvSpPr>
      <dsp:spPr>
        <a:xfrm rot="5400000">
          <a:off x="-320278" y="6308384"/>
          <a:ext cx="2135187" cy="1494631"/>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Act</a:t>
          </a:r>
        </a:p>
      </dsp:txBody>
      <dsp:txXfrm rot="-5400000">
        <a:off x="1" y="6735422"/>
        <a:ext cx="1494631" cy="640556"/>
      </dsp:txXfrm>
    </dsp:sp>
    <dsp:sp modelId="{5A8F3A47-2A6B-494D-892D-25DA1EF9ADEA}">
      <dsp:nvSpPr>
        <dsp:cNvPr id="0" name=""/>
        <dsp:cNvSpPr/>
      </dsp:nvSpPr>
      <dsp:spPr>
        <a:xfrm rot="5400000">
          <a:off x="6149379" y="1333358"/>
          <a:ext cx="1387871" cy="10697368"/>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Simplification of workflow identified</a:t>
          </a:r>
        </a:p>
      </dsp:txBody>
      <dsp:txXfrm rot="-5400000">
        <a:off x="1494631" y="6055856"/>
        <a:ext cx="10629618" cy="1252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452B6-0502-4F33-A060-AF665F26B54A}">
      <dsp:nvSpPr>
        <dsp:cNvPr id="0" name=""/>
        <dsp:cNvSpPr/>
      </dsp:nvSpPr>
      <dsp:spPr>
        <a:xfrm rot="5400000">
          <a:off x="-320278" y="324984"/>
          <a:ext cx="2135187" cy="1494631"/>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Plan</a:t>
          </a:r>
        </a:p>
      </dsp:txBody>
      <dsp:txXfrm rot="-5400000">
        <a:off x="1" y="752022"/>
        <a:ext cx="1494631" cy="640556"/>
      </dsp:txXfrm>
    </dsp:sp>
    <dsp:sp modelId="{9636AA4D-E9E3-41DA-B85B-090D8FBC8064}">
      <dsp:nvSpPr>
        <dsp:cNvPr id="0" name=""/>
        <dsp:cNvSpPr/>
      </dsp:nvSpPr>
      <dsp:spPr>
        <a:xfrm rot="5400000">
          <a:off x="6149379" y="-4650042"/>
          <a:ext cx="1387871" cy="10697368"/>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Discharge patients from ED with condition specific education</a:t>
          </a:r>
        </a:p>
        <a:p>
          <a:pPr marL="228600" lvl="1" indent="-228600" algn="l" defTabSz="1155700">
            <a:lnSpc>
              <a:spcPct val="90000"/>
            </a:lnSpc>
            <a:spcBef>
              <a:spcPct val="0"/>
            </a:spcBef>
            <a:spcAft>
              <a:spcPct val="15000"/>
            </a:spcAft>
            <a:buChar char="•"/>
          </a:pPr>
          <a:r>
            <a:rPr lang="en-US" sz="2600" kern="1200" dirty="0"/>
            <a:t>Goal: Decrease return ED visits</a:t>
          </a:r>
        </a:p>
        <a:p>
          <a:pPr marL="228600" lvl="1" indent="-228600" algn="l" defTabSz="1155700">
            <a:lnSpc>
              <a:spcPct val="90000"/>
            </a:lnSpc>
            <a:spcBef>
              <a:spcPct val="0"/>
            </a:spcBef>
            <a:spcAft>
              <a:spcPct val="15000"/>
            </a:spcAft>
            <a:buChar char="•"/>
          </a:pPr>
          <a:r>
            <a:rPr lang="en-US" sz="2600" kern="1200" dirty="0"/>
            <a:t>Educate nurses on a standardized workflow for discharge education</a:t>
          </a:r>
        </a:p>
      </dsp:txBody>
      <dsp:txXfrm rot="-5400000">
        <a:off x="1494631" y="72456"/>
        <a:ext cx="10629618" cy="1252371"/>
      </dsp:txXfrm>
    </dsp:sp>
    <dsp:sp modelId="{58E7BD85-8C9A-4B49-8585-E9760C4BA295}">
      <dsp:nvSpPr>
        <dsp:cNvPr id="0" name=""/>
        <dsp:cNvSpPr/>
      </dsp:nvSpPr>
      <dsp:spPr>
        <a:xfrm rot="5400000">
          <a:off x="-320278" y="2319450"/>
          <a:ext cx="2135187" cy="1494631"/>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Do</a:t>
          </a:r>
        </a:p>
      </dsp:txBody>
      <dsp:txXfrm rot="-5400000">
        <a:off x="1" y="2746488"/>
        <a:ext cx="1494631" cy="640556"/>
      </dsp:txXfrm>
    </dsp:sp>
    <dsp:sp modelId="{F8B1090F-D810-4343-B916-F2F56213AF2E}">
      <dsp:nvSpPr>
        <dsp:cNvPr id="0" name=""/>
        <dsp:cNvSpPr/>
      </dsp:nvSpPr>
      <dsp:spPr>
        <a:xfrm rot="5400000">
          <a:off x="6149379" y="-2655575"/>
          <a:ext cx="1387871" cy="10697368"/>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Observe new changes for 2 months</a:t>
          </a:r>
        </a:p>
        <a:p>
          <a:pPr marL="228600" lvl="1" indent="-228600" algn="l" defTabSz="1155700">
            <a:lnSpc>
              <a:spcPct val="90000"/>
            </a:lnSpc>
            <a:spcBef>
              <a:spcPct val="0"/>
            </a:spcBef>
            <a:spcAft>
              <a:spcPct val="15000"/>
            </a:spcAft>
            <a:buChar char="•"/>
          </a:pPr>
          <a:r>
            <a:rPr lang="en-US" sz="2600" kern="1200" dirty="0"/>
            <a:t>Identified that Thrive update disrupted workflow. Nurses were using different way to discharge patients</a:t>
          </a:r>
        </a:p>
      </dsp:txBody>
      <dsp:txXfrm rot="-5400000">
        <a:off x="1494631" y="2066923"/>
        <a:ext cx="10629618" cy="1252371"/>
      </dsp:txXfrm>
    </dsp:sp>
    <dsp:sp modelId="{670D2ED2-124C-4E57-BB80-35B806086CFD}">
      <dsp:nvSpPr>
        <dsp:cNvPr id="0" name=""/>
        <dsp:cNvSpPr/>
      </dsp:nvSpPr>
      <dsp:spPr>
        <a:xfrm rot="5400000">
          <a:off x="-320278" y="4313917"/>
          <a:ext cx="2135187" cy="1494631"/>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Study</a:t>
          </a:r>
        </a:p>
      </dsp:txBody>
      <dsp:txXfrm rot="-5400000">
        <a:off x="1" y="4740955"/>
        <a:ext cx="1494631" cy="640556"/>
      </dsp:txXfrm>
    </dsp:sp>
    <dsp:sp modelId="{6F419854-A433-46AC-B53B-41F83B73F117}">
      <dsp:nvSpPr>
        <dsp:cNvPr id="0" name=""/>
        <dsp:cNvSpPr/>
      </dsp:nvSpPr>
      <dsp:spPr>
        <a:xfrm rot="5400000">
          <a:off x="6149379" y="-661108"/>
          <a:ext cx="1387871" cy="10697368"/>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There are multiple ways to discharge a patient</a:t>
          </a:r>
        </a:p>
        <a:p>
          <a:pPr marL="228600" lvl="1" indent="-228600" algn="l" defTabSz="1155700">
            <a:lnSpc>
              <a:spcPct val="90000"/>
            </a:lnSpc>
            <a:spcBef>
              <a:spcPct val="0"/>
            </a:spcBef>
            <a:spcAft>
              <a:spcPct val="15000"/>
            </a:spcAft>
            <a:buChar char="•"/>
          </a:pPr>
          <a:r>
            <a:rPr lang="en-US" sz="2600" kern="1200" dirty="0"/>
            <a:t>Measurement goal was not met</a:t>
          </a:r>
        </a:p>
      </dsp:txBody>
      <dsp:txXfrm rot="-5400000">
        <a:off x="1494631" y="4061390"/>
        <a:ext cx="10629618" cy="1252371"/>
      </dsp:txXfrm>
    </dsp:sp>
    <dsp:sp modelId="{09722BC9-7D2A-42D3-B369-DA59C5C0EE2D}">
      <dsp:nvSpPr>
        <dsp:cNvPr id="0" name=""/>
        <dsp:cNvSpPr/>
      </dsp:nvSpPr>
      <dsp:spPr>
        <a:xfrm rot="5400000">
          <a:off x="-320278" y="6308384"/>
          <a:ext cx="2135187" cy="1494631"/>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Act</a:t>
          </a:r>
        </a:p>
      </dsp:txBody>
      <dsp:txXfrm rot="-5400000">
        <a:off x="1" y="6735422"/>
        <a:ext cx="1494631" cy="640556"/>
      </dsp:txXfrm>
    </dsp:sp>
    <dsp:sp modelId="{5A8F3A47-2A6B-494D-892D-25DA1EF9ADEA}">
      <dsp:nvSpPr>
        <dsp:cNvPr id="0" name=""/>
        <dsp:cNvSpPr/>
      </dsp:nvSpPr>
      <dsp:spPr>
        <a:xfrm rot="5400000">
          <a:off x="6149379" y="1333358"/>
          <a:ext cx="1387871" cy="10697368"/>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More understanding is needed of Thrive functionalities</a:t>
          </a:r>
        </a:p>
        <a:p>
          <a:pPr marL="228600" lvl="1" indent="-228600" algn="l" defTabSz="1155700">
            <a:lnSpc>
              <a:spcPct val="90000"/>
            </a:lnSpc>
            <a:spcBef>
              <a:spcPct val="0"/>
            </a:spcBef>
            <a:spcAft>
              <a:spcPct val="15000"/>
            </a:spcAft>
            <a:buChar char="•"/>
          </a:pPr>
          <a:r>
            <a:rPr lang="en-US" sz="2600" kern="1200" dirty="0"/>
            <a:t>Changes still needed to define a consistent workflow process</a:t>
          </a:r>
        </a:p>
      </dsp:txBody>
      <dsp:txXfrm rot="-5400000">
        <a:off x="1494631" y="6055856"/>
        <a:ext cx="10629618" cy="125237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sv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svg"/><Relationship Id="rId7" Type="http://schemas.openxmlformats.org/officeDocument/2006/relationships/diagramQuickStyle" Target="../diagrams/quickStyle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chart" Target="../charts/chart1.xml"/><Relationship Id="rId5" Type="http://schemas.openxmlformats.org/officeDocument/2006/relationships/image" Target="../media/image5.emf"/><Relationship Id="rId4" Type="http://schemas.openxmlformats.org/officeDocument/2006/relationships/package" Target="../embeddings/Microsoft_Excel_Worksheet.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p:cNvSpPr txBox="1"/>
          <p:nvPr/>
        </p:nvSpPr>
        <p:spPr>
          <a:xfrm>
            <a:off x="2829775" y="4088040"/>
            <a:ext cx="13248425" cy="1359346"/>
          </a:xfrm>
          <a:prstGeom prst="rect">
            <a:avLst/>
          </a:prstGeom>
        </p:spPr>
        <p:txBody>
          <a:bodyPr wrap="square" lIns="0" tIns="0" rIns="0" bIns="0" rtlCol="0" anchor="t">
            <a:spAutoFit/>
          </a:bodyPr>
          <a:lstStyle/>
          <a:p>
            <a:pPr>
              <a:lnSpc>
                <a:spcPts val="10560"/>
              </a:lnSpc>
            </a:pPr>
            <a:r>
              <a:rPr lang="en-US" sz="9600" dirty="0">
                <a:solidFill>
                  <a:srgbClr val="1E3262"/>
                </a:solidFill>
                <a:latin typeface="Montserrat Extra-Bold"/>
              </a:rPr>
              <a:t>Quality Residency</a:t>
            </a:r>
          </a:p>
        </p:txBody>
      </p:sp>
      <p:sp>
        <p:nvSpPr>
          <p:cNvPr id="10" name="TextBox 10"/>
          <p:cNvSpPr txBox="1"/>
          <p:nvPr/>
        </p:nvSpPr>
        <p:spPr>
          <a:xfrm>
            <a:off x="2829775" y="5238750"/>
            <a:ext cx="12181625" cy="1359346"/>
          </a:xfrm>
          <a:prstGeom prst="rect">
            <a:avLst/>
          </a:prstGeom>
        </p:spPr>
        <p:txBody>
          <a:bodyPr wrap="square" lIns="0" tIns="0" rIns="0" bIns="0" rtlCol="0" anchor="t">
            <a:spAutoFit/>
          </a:bodyPr>
          <a:lstStyle/>
          <a:p>
            <a:pPr>
              <a:lnSpc>
                <a:spcPts val="10560"/>
              </a:lnSpc>
            </a:pPr>
            <a:r>
              <a:rPr lang="en-US" sz="9600" dirty="0">
                <a:solidFill>
                  <a:srgbClr val="BFD734"/>
                </a:solidFill>
                <a:latin typeface="Montserrat Extra-Bold"/>
              </a:rPr>
              <a:t>Capstone Project</a:t>
            </a:r>
          </a:p>
        </p:txBody>
      </p:sp>
      <p:sp>
        <p:nvSpPr>
          <p:cNvPr id="11" name="TextBox 11"/>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
        <p:nvSpPr>
          <p:cNvPr id="12" name="TextBox 12"/>
          <p:cNvSpPr txBox="1"/>
          <p:nvPr/>
        </p:nvSpPr>
        <p:spPr>
          <a:xfrm>
            <a:off x="2829775" y="7008131"/>
            <a:ext cx="9288593" cy="2445285"/>
          </a:xfrm>
          <a:prstGeom prst="rect">
            <a:avLst/>
          </a:prstGeom>
        </p:spPr>
        <p:txBody>
          <a:bodyPr lIns="0" tIns="0" rIns="0" bIns="0" rtlCol="0" anchor="t">
            <a:spAutoFit/>
          </a:bodyPr>
          <a:lstStyle/>
          <a:p>
            <a:pPr>
              <a:lnSpc>
                <a:spcPts val="3920"/>
              </a:lnSpc>
            </a:pPr>
            <a:r>
              <a:rPr lang="en-US" sz="2800" spc="963" dirty="0">
                <a:solidFill>
                  <a:srgbClr val="25B1DD"/>
                </a:solidFill>
                <a:latin typeface="Montserrat Classic"/>
              </a:rPr>
              <a:t>Kamrie Peterson MSN, MBA, RN</a:t>
            </a:r>
          </a:p>
          <a:p>
            <a:pPr>
              <a:lnSpc>
                <a:spcPts val="3920"/>
              </a:lnSpc>
            </a:pPr>
            <a:r>
              <a:rPr lang="en-US" sz="2800" spc="963" dirty="0">
                <a:solidFill>
                  <a:srgbClr val="25B1DD"/>
                </a:solidFill>
                <a:latin typeface="Montserrat Classic"/>
              </a:rPr>
              <a:t>Kim Yungdahl BSN, RN, </a:t>
            </a:r>
          </a:p>
          <a:p>
            <a:pPr>
              <a:lnSpc>
                <a:spcPts val="3920"/>
              </a:lnSpc>
            </a:pPr>
            <a:r>
              <a:rPr lang="en-US" sz="2800" spc="963" dirty="0">
                <a:solidFill>
                  <a:srgbClr val="25B1DD"/>
                </a:solidFill>
                <a:latin typeface="Montserrat Classic"/>
              </a:rPr>
              <a:t>November 2, 2023,</a:t>
            </a:r>
          </a:p>
          <a:p>
            <a:pPr>
              <a:lnSpc>
                <a:spcPts val="3920"/>
              </a:lnSpc>
            </a:pPr>
            <a:r>
              <a:rPr lang="en-US" sz="2800" spc="963" dirty="0">
                <a:solidFill>
                  <a:srgbClr val="25B1DD"/>
                </a:solidFill>
                <a:latin typeface="Montserrat Classic"/>
              </a:rPr>
              <a:t>Annie Jeffrey Memorial County Health Center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4500955" y="2413635"/>
            <a:ext cx="2758345" cy="245871"/>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p:cNvSpPr txBox="1"/>
          <p:nvPr/>
        </p:nvSpPr>
        <p:spPr>
          <a:xfrm>
            <a:off x="1371600" y="2413635"/>
            <a:ext cx="9580722"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Return on Investment (ROI)</a:t>
            </a:r>
          </a:p>
        </p:txBody>
      </p:sp>
      <p:grpSp>
        <p:nvGrpSpPr>
          <p:cNvPr id="13" name="Group 13"/>
          <p:cNvGrpSpPr/>
          <p:nvPr/>
        </p:nvGrpSpPr>
        <p:grpSpPr>
          <a:xfrm>
            <a:off x="1028700" y="1595293"/>
            <a:ext cx="2758345" cy="47625"/>
            <a:chOff x="0" y="0"/>
            <a:chExt cx="726478" cy="12543"/>
          </a:xfrm>
        </p:grpSpPr>
        <p:sp>
          <p:nvSpPr>
            <p:cNvPr id="14" name="Freeform 14"/>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18" name="TextBox 17">
            <a:extLst>
              <a:ext uri="{FF2B5EF4-FFF2-40B4-BE49-F238E27FC236}">
                <a16:creationId xmlns:a16="http://schemas.microsoft.com/office/drawing/2014/main" id="{A3625C02-4935-4C92-3FAA-5D727F0CF65A}"/>
              </a:ext>
            </a:extLst>
          </p:cNvPr>
          <p:cNvSpPr txBox="1"/>
          <p:nvPr/>
        </p:nvSpPr>
        <p:spPr>
          <a:xfrm>
            <a:off x="1371600" y="3088721"/>
            <a:ext cx="15773400" cy="3262432"/>
          </a:xfrm>
          <a:prstGeom prst="rect">
            <a:avLst/>
          </a:prstGeom>
          <a:noFill/>
        </p:spPr>
        <p:txBody>
          <a:bodyPr wrap="square">
            <a:spAutoFit/>
          </a:bodyPr>
          <a:lstStyle/>
          <a:p>
            <a:endParaRPr lang="en-US" sz="3200" dirty="0">
              <a:latin typeface="Montserrat Classic" panose="020B0604020202020204" charset="0"/>
            </a:endParaRPr>
          </a:p>
          <a:p>
            <a:pPr marL="342900" indent="-342900">
              <a:buFont typeface="Wingdings" panose="05000000000000000000" pitchFamily="2" charset="2"/>
              <a:buChar char="ü"/>
            </a:pPr>
            <a:r>
              <a:rPr lang="en-US" sz="3000" dirty="0">
                <a:latin typeface="Montserrat Classic" panose="020B0604020202020204" charset="0"/>
              </a:rPr>
              <a:t>Expenses</a:t>
            </a:r>
          </a:p>
          <a:p>
            <a:pPr marL="800100" lvl="1" indent="-342900">
              <a:buFont typeface="Courier New" panose="02070309020205020404" pitchFamily="49" charset="0"/>
              <a:buChar char="o"/>
            </a:pPr>
            <a:r>
              <a:rPr lang="en-US" sz="3000" dirty="0">
                <a:latin typeface="Montserrat Classic" panose="020B0604020202020204" charset="0"/>
              </a:rPr>
              <a:t>No additional expenses were needed for this project</a:t>
            </a:r>
          </a:p>
          <a:p>
            <a:pPr marL="342900" indent="-342900">
              <a:buFont typeface="Wingdings" panose="05000000000000000000" pitchFamily="2" charset="2"/>
              <a:buChar char="ü"/>
            </a:pPr>
            <a:r>
              <a:rPr lang="en-US" sz="3000" dirty="0">
                <a:latin typeface="Montserrat Classic" panose="020B0604020202020204" charset="0"/>
              </a:rPr>
              <a:t>Savings</a:t>
            </a:r>
          </a:p>
          <a:p>
            <a:pPr marL="800100" lvl="1" indent="-342900">
              <a:buFont typeface="Courier New" panose="02070309020205020404" pitchFamily="49" charset="0"/>
              <a:buChar char="o"/>
            </a:pPr>
            <a:r>
              <a:rPr lang="en-US" sz="3000" dirty="0">
                <a:latin typeface="Montserrat Classic" panose="020B0604020202020204" charset="0"/>
              </a:rPr>
              <a:t>Decreased ED readmissions</a:t>
            </a:r>
          </a:p>
          <a:p>
            <a:pPr marL="800100" lvl="1" indent="-342900">
              <a:buFont typeface="Courier New" panose="02070309020205020404" pitchFamily="49" charset="0"/>
              <a:buChar char="o"/>
            </a:pPr>
            <a:r>
              <a:rPr lang="en-US" sz="3000" dirty="0">
                <a:latin typeface="Montserrat Classic" panose="020B0604020202020204" charset="0"/>
              </a:rPr>
              <a:t>Decreased provider burnout</a:t>
            </a:r>
          </a:p>
          <a:p>
            <a:endParaRPr lang="en-US" sz="2400" dirty="0">
              <a:latin typeface="Montserrat Classic" panose="020B0604020202020204" charset="0"/>
            </a:endParaRPr>
          </a:p>
        </p:txBody>
      </p:sp>
      <p:sp>
        <p:nvSpPr>
          <p:cNvPr id="2" name="TextBox 10">
            <a:extLst>
              <a:ext uri="{FF2B5EF4-FFF2-40B4-BE49-F238E27FC236}">
                <a16:creationId xmlns:a16="http://schemas.microsoft.com/office/drawing/2014/main" id="{21D048D8-078B-74B4-4540-46D9282EF535}"/>
              </a:ext>
            </a:extLst>
          </p:cNvPr>
          <p:cNvSpPr txBox="1"/>
          <p:nvPr/>
        </p:nvSpPr>
        <p:spPr>
          <a:xfrm>
            <a:off x="1371600" y="8598131"/>
            <a:ext cx="14630400" cy="976614"/>
          </a:xfrm>
          <a:prstGeom prst="rect">
            <a:avLst/>
          </a:prstGeom>
        </p:spPr>
        <p:txBody>
          <a:bodyPr wrap="square" lIns="0" tIns="0" rIns="0" bIns="0" rtlCol="0" anchor="t">
            <a:spAutoFit/>
          </a:bodyPr>
          <a:lstStyle/>
          <a:p>
            <a:pPr algn="ctr">
              <a:lnSpc>
                <a:spcPts val="3947"/>
              </a:lnSpc>
            </a:pPr>
            <a:r>
              <a:rPr lang="en-US" sz="3200" dirty="0">
                <a:solidFill>
                  <a:srgbClr val="25B1DD"/>
                </a:solidFill>
                <a:latin typeface="Montserrat Extra-Bold Bold"/>
              </a:rPr>
              <a:t>Total Savings/Revenue – Total Costs/Expenses = Total ROI</a:t>
            </a:r>
          </a:p>
          <a:p>
            <a:pPr algn="ctr">
              <a:lnSpc>
                <a:spcPts val="3947"/>
              </a:lnSpc>
            </a:pPr>
            <a:r>
              <a:rPr lang="en-US" sz="3200" dirty="0">
                <a:solidFill>
                  <a:srgbClr val="25B1DD"/>
                </a:solidFill>
                <a:latin typeface="Montserrat Extra-Bold Bold"/>
              </a:rPr>
              <a:t>Positive ROI = Dollars Earned ~~ Negative ROI = Dollars Lost</a:t>
            </a:r>
          </a:p>
        </p:txBody>
      </p:sp>
    </p:spTree>
    <p:extLst>
      <p:ext uri="{BB962C8B-B14F-4D97-AF65-F5344CB8AC3E}">
        <p14:creationId xmlns:p14="http://schemas.microsoft.com/office/powerpoint/2010/main" val="3092679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4500955" y="2413635"/>
            <a:ext cx="2758345" cy="245871"/>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p:cNvSpPr txBox="1"/>
          <p:nvPr/>
        </p:nvSpPr>
        <p:spPr>
          <a:xfrm>
            <a:off x="1485900" y="1913128"/>
            <a:ext cx="157734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Spreading / Sustaining / Maintaining / Replicating</a:t>
            </a:r>
          </a:p>
        </p:txBody>
      </p:sp>
      <p:grpSp>
        <p:nvGrpSpPr>
          <p:cNvPr id="13" name="Group 13"/>
          <p:cNvGrpSpPr/>
          <p:nvPr/>
        </p:nvGrpSpPr>
        <p:grpSpPr>
          <a:xfrm>
            <a:off x="1028700" y="1595293"/>
            <a:ext cx="2758345" cy="47625"/>
            <a:chOff x="0" y="0"/>
            <a:chExt cx="726478" cy="12543"/>
          </a:xfrm>
        </p:grpSpPr>
        <p:sp>
          <p:nvSpPr>
            <p:cNvPr id="14" name="Freeform 14"/>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18" name="TextBox 17">
            <a:extLst>
              <a:ext uri="{FF2B5EF4-FFF2-40B4-BE49-F238E27FC236}">
                <a16:creationId xmlns:a16="http://schemas.microsoft.com/office/drawing/2014/main" id="{A3625C02-4935-4C92-3FAA-5D727F0CF65A}"/>
              </a:ext>
            </a:extLst>
          </p:cNvPr>
          <p:cNvSpPr txBox="1"/>
          <p:nvPr/>
        </p:nvSpPr>
        <p:spPr>
          <a:xfrm>
            <a:off x="1371600" y="3088721"/>
            <a:ext cx="15773400" cy="4708981"/>
          </a:xfrm>
          <a:prstGeom prst="rect">
            <a:avLst/>
          </a:prstGeom>
          <a:noFill/>
        </p:spPr>
        <p:txBody>
          <a:bodyPr wrap="square">
            <a:spAutoFit/>
          </a:bodyPr>
          <a:lstStyle/>
          <a:p>
            <a:pPr marL="457200" indent="-457200">
              <a:buFont typeface="Arial" panose="020B0604020202020204" pitchFamily="34" charset="0"/>
              <a:buChar char="•"/>
            </a:pPr>
            <a:r>
              <a:rPr lang="en-US" sz="3200" dirty="0">
                <a:latin typeface="Montserrat Classic" panose="020B0604020202020204" charset="0"/>
              </a:rPr>
              <a:t>Monthly chart audits will continue</a:t>
            </a:r>
          </a:p>
          <a:p>
            <a:pPr marL="457200" indent="-457200">
              <a:buFont typeface="Arial" panose="020B0604020202020204" pitchFamily="34" charset="0"/>
              <a:buChar char="•"/>
            </a:pPr>
            <a:r>
              <a:rPr lang="en-US" sz="3200" dirty="0">
                <a:latin typeface="Montserrat Classic" panose="020B0604020202020204" charset="0"/>
              </a:rPr>
              <a:t>Condition specific education will remain a QI indicator for the ED department throughout 2024. </a:t>
            </a:r>
          </a:p>
          <a:p>
            <a:endParaRPr lang="en-US" sz="3200" dirty="0">
              <a:latin typeface="Montserrat Classic" panose="020B0604020202020204" charset="0"/>
            </a:endParaRPr>
          </a:p>
          <a:p>
            <a:r>
              <a:rPr lang="en-US" sz="3200" u="sng" dirty="0">
                <a:latin typeface="Montserrat Classic" panose="020B0604020202020204" charset="0"/>
              </a:rPr>
              <a:t>Unintended Win</a:t>
            </a:r>
          </a:p>
          <a:p>
            <a:r>
              <a:rPr lang="en-US" sz="3200" dirty="0">
                <a:latin typeface="Montserrat Classic" panose="020B0604020202020204" charset="0"/>
              </a:rPr>
              <a:t>This quality improvement project was not meant to be replicated in other areas of the hospital. However, it did generate thoughts and conversations about other nursing processes that could use some help. </a:t>
            </a:r>
          </a:p>
          <a:p>
            <a:endParaRPr lang="en-US" sz="2000" dirty="0">
              <a:latin typeface="Montserrat Classic" panose="020B0604020202020204" charset="0"/>
            </a:endParaRPr>
          </a:p>
          <a:p>
            <a:endParaRPr lang="en-US" sz="2400" dirty="0">
              <a:latin typeface="Montserrat Classic" panose="020B0604020202020204" charset="0"/>
            </a:endParaRPr>
          </a:p>
        </p:txBody>
      </p:sp>
    </p:spTree>
    <p:extLst>
      <p:ext uri="{BB962C8B-B14F-4D97-AF65-F5344CB8AC3E}">
        <p14:creationId xmlns:p14="http://schemas.microsoft.com/office/powerpoint/2010/main" val="1815087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794627" y="4105507"/>
            <a:ext cx="15188573" cy="1359346"/>
          </a:xfrm>
          <a:prstGeom prst="rect">
            <a:avLst/>
          </a:prstGeom>
        </p:spPr>
        <p:txBody>
          <a:bodyPr wrap="square" lIns="0" tIns="0" rIns="0" bIns="0" rtlCol="0" anchor="t">
            <a:spAutoFit/>
          </a:bodyPr>
          <a:lstStyle/>
          <a:p>
            <a:pPr>
              <a:lnSpc>
                <a:spcPts val="10560"/>
              </a:lnSpc>
            </a:pPr>
            <a:r>
              <a:rPr lang="en-US" sz="9600" dirty="0">
                <a:solidFill>
                  <a:srgbClr val="1E3262"/>
                </a:solidFill>
                <a:latin typeface="Montserrat Extra-Bold"/>
              </a:rPr>
              <a:t>THANK YOU/Questions</a:t>
            </a:r>
          </a:p>
        </p:txBody>
      </p:sp>
      <p:sp>
        <p:nvSpPr>
          <p:cNvPr id="6" name="TextBox 6"/>
          <p:cNvSpPr txBox="1"/>
          <p:nvPr/>
        </p:nvSpPr>
        <p:spPr>
          <a:xfrm rot="-5400000">
            <a:off x="-775100" y="68901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
        <p:nvSpPr>
          <p:cNvPr id="7" name="TextBox 7"/>
          <p:cNvSpPr txBox="1"/>
          <p:nvPr/>
        </p:nvSpPr>
        <p:spPr>
          <a:xfrm>
            <a:off x="2794627" y="5795414"/>
            <a:ext cx="9288593" cy="1945148"/>
          </a:xfrm>
          <a:prstGeom prst="rect">
            <a:avLst/>
          </a:prstGeom>
        </p:spPr>
        <p:txBody>
          <a:bodyPr lIns="0" tIns="0" rIns="0" bIns="0" rtlCol="0" anchor="t">
            <a:spAutoFit/>
          </a:bodyPr>
          <a:lstStyle/>
          <a:p>
            <a:pPr algn="ctr">
              <a:lnSpc>
                <a:spcPts val="3920"/>
              </a:lnSpc>
            </a:pPr>
            <a:r>
              <a:rPr lang="en-US" sz="2800" spc="963" dirty="0">
                <a:solidFill>
                  <a:srgbClr val="101010"/>
                </a:solidFill>
                <a:latin typeface="Montserrat Classic"/>
              </a:rPr>
              <a:t> </a:t>
            </a:r>
            <a:r>
              <a:rPr lang="en-US" sz="2000" spc="963" dirty="0">
                <a:solidFill>
                  <a:srgbClr val="101010"/>
                </a:solidFill>
                <a:latin typeface="Montserrat Classic"/>
              </a:rPr>
              <a:t>Kamrie Peterson and Kim Yungdahl</a:t>
            </a:r>
          </a:p>
          <a:p>
            <a:pPr algn="ctr">
              <a:lnSpc>
                <a:spcPts val="3920"/>
              </a:lnSpc>
            </a:pPr>
            <a:r>
              <a:rPr lang="en-US" sz="2000" spc="963" dirty="0">
                <a:solidFill>
                  <a:srgbClr val="101010"/>
                </a:solidFill>
                <a:latin typeface="Montserrat Classic"/>
              </a:rPr>
              <a:t>Annie Jeffrey Hospital </a:t>
            </a:r>
          </a:p>
          <a:p>
            <a:pPr algn="ctr">
              <a:lnSpc>
                <a:spcPts val="3920"/>
              </a:lnSpc>
            </a:pPr>
            <a:r>
              <a:rPr lang="en-US" sz="2000" spc="963" dirty="0">
                <a:solidFill>
                  <a:srgbClr val="101010"/>
                </a:solidFill>
                <a:latin typeface="Montserrat Classic"/>
              </a:rPr>
              <a:t>402-747-2031</a:t>
            </a:r>
          </a:p>
          <a:p>
            <a:pPr>
              <a:lnSpc>
                <a:spcPts val="3920"/>
              </a:lnSpc>
            </a:pPr>
            <a:endParaRPr lang="en-US" sz="2800" spc="963" dirty="0">
              <a:solidFill>
                <a:srgbClr val="101010"/>
              </a:solidFill>
              <a:latin typeface="Montserrat Classic"/>
            </a:endParaRPr>
          </a:p>
        </p:txBody>
      </p:sp>
      <p:grpSp>
        <p:nvGrpSpPr>
          <p:cNvPr id="8" name="Group 8"/>
          <p:cNvGrpSpPr/>
          <p:nvPr/>
        </p:nvGrpSpPr>
        <p:grpSpPr>
          <a:xfrm>
            <a:off x="14500955" y="1866623"/>
            <a:ext cx="2758345" cy="245871"/>
            <a:chOff x="0" y="0"/>
            <a:chExt cx="726478" cy="64756"/>
          </a:xfrm>
        </p:grpSpPr>
        <p:sp>
          <p:nvSpPr>
            <p:cNvPr id="9" name="Freeform 9"/>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162895"/>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Introduction</a:t>
            </a:r>
          </a:p>
        </p:txBody>
      </p:sp>
      <p:sp>
        <p:nvSpPr>
          <p:cNvPr id="4" name="TextBox 4"/>
          <p:cNvSpPr txBox="1"/>
          <p:nvPr/>
        </p:nvSpPr>
        <p:spPr>
          <a:xfrm>
            <a:off x="914400" y="4110405"/>
            <a:ext cx="7239000" cy="3874843"/>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n-US" sz="2800" dirty="0">
                <a:solidFill>
                  <a:srgbClr val="2D262A"/>
                </a:solidFill>
                <a:latin typeface="Montserrat Classic"/>
              </a:rPr>
              <a:t>16 bed Critical Access Hospital</a:t>
            </a:r>
          </a:p>
          <a:p>
            <a:pPr marL="342900" indent="-342900">
              <a:lnSpc>
                <a:spcPts val="3359"/>
              </a:lnSpc>
              <a:buFont typeface="Arial" panose="020B0604020202020204" pitchFamily="34" charset="0"/>
              <a:buChar char="•"/>
            </a:pPr>
            <a:r>
              <a:rPr lang="en-US" sz="2800" dirty="0">
                <a:solidFill>
                  <a:srgbClr val="2D262A"/>
                </a:solidFill>
                <a:latin typeface="Montserrat Classic"/>
              </a:rPr>
              <a:t>Only hospital in Polk County</a:t>
            </a:r>
          </a:p>
          <a:p>
            <a:pPr marL="342900" indent="-342900">
              <a:lnSpc>
                <a:spcPts val="3359"/>
              </a:lnSpc>
              <a:buFont typeface="Arial" panose="020B0604020202020204" pitchFamily="34" charset="0"/>
              <a:buChar char="•"/>
            </a:pPr>
            <a:r>
              <a:rPr lang="en-US" sz="2800" dirty="0">
                <a:solidFill>
                  <a:srgbClr val="2D262A"/>
                </a:solidFill>
                <a:latin typeface="Montserrat Classic"/>
              </a:rPr>
              <a:t>Services include: </a:t>
            </a:r>
          </a:p>
          <a:p>
            <a:pPr marL="800100" lvl="1" indent="-342900">
              <a:lnSpc>
                <a:spcPts val="3359"/>
              </a:lnSpc>
              <a:buFont typeface="Arial" panose="020B0604020202020204" pitchFamily="34" charset="0"/>
              <a:buChar char="•"/>
            </a:pPr>
            <a:r>
              <a:rPr lang="en-US" sz="2800" dirty="0">
                <a:solidFill>
                  <a:srgbClr val="2D262A"/>
                </a:solidFill>
                <a:latin typeface="Montserrat Classic"/>
              </a:rPr>
              <a:t>Emergency Department</a:t>
            </a:r>
          </a:p>
          <a:p>
            <a:pPr marL="800100" lvl="1" indent="-342900">
              <a:lnSpc>
                <a:spcPts val="3359"/>
              </a:lnSpc>
              <a:buFont typeface="Arial" panose="020B0604020202020204" pitchFamily="34" charset="0"/>
              <a:buChar char="•"/>
            </a:pPr>
            <a:r>
              <a:rPr lang="en-US" sz="2800" dirty="0">
                <a:solidFill>
                  <a:srgbClr val="2D262A"/>
                </a:solidFill>
                <a:latin typeface="Montserrat Classic"/>
              </a:rPr>
              <a:t>Outpatient  </a:t>
            </a:r>
          </a:p>
          <a:p>
            <a:pPr marL="800100" lvl="1" indent="-342900">
              <a:lnSpc>
                <a:spcPts val="3359"/>
              </a:lnSpc>
              <a:buFont typeface="Arial" panose="020B0604020202020204" pitchFamily="34" charset="0"/>
              <a:buChar char="•"/>
            </a:pPr>
            <a:r>
              <a:rPr lang="en-US" sz="2800" dirty="0">
                <a:solidFill>
                  <a:srgbClr val="2D262A"/>
                </a:solidFill>
                <a:latin typeface="Montserrat Classic"/>
              </a:rPr>
              <a:t>Inpatient </a:t>
            </a:r>
          </a:p>
          <a:p>
            <a:pPr marL="800100" lvl="1" indent="-342900">
              <a:lnSpc>
                <a:spcPts val="3359"/>
              </a:lnSpc>
              <a:buFont typeface="Arial" panose="020B0604020202020204" pitchFamily="34" charset="0"/>
              <a:buChar char="•"/>
            </a:pPr>
            <a:r>
              <a:rPr lang="en-US" sz="2800" dirty="0">
                <a:solidFill>
                  <a:srgbClr val="2D262A"/>
                </a:solidFill>
                <a:latin typeface="Montserrat Classic"/>
              </a:rPr>
              <a:t>Obstetrics  </a:t>
            </a:r>
          </a:p>
          <a:p>
            <a:pPr marL="800100" lvl="1" indent="-342900">
              <a:lnSpc>
                <a:spcPts val="3359"/>
              </a:lnSpc>
              <a:buFont typeface="Arial" panose="020B0604020202020204" pitchFamily="34" charset="0"/>
              <a:buChar char="•"/>
            </a:pPr>
            <a:r>
              <a:rPr lang="en-US" sz="2800" dirty="0">
                <a:solidFill>
                  <a:srgbClr val="2D262A"/>
                </a:solidFill>
                <a:latin typeface="Montserrat Classic"/>
              </a:rPr>
              <a:t>Surgery</a:t>
            </a:r>
          </a:p>
          <a:p>
            <a:pPr>
              <a:lnSpc>
                <a:spcPts val="3359"/>
              </a:lnSpc>
            </a:pPr>
            <a:endParaRPr lang="en-US" sz="24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8" name="Picture 7">
            <a:extLst>
              <a:ext uri="{FF2B5EF4-FFF2-40B4-BE49-F238E27FC236}">
                <a16:creationId xmlns:a16="http://schemas.microsoft.com/office/drawing/2014/main" id="{A00ABF1E-B08D-3CB8-35D8-A756314AF0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7250" y="3263063"/>
            <a:ext cx="8991600" cy="44733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436952"/>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Introduction</a:t>
            </a:r>
          </a:p>
        </p:txBody>
      </p:sp>
      <p:sp>
        <p:nvSpPr>
          <p:cNvPr id="4" name="TextBox 4"/>
          <p:cNvSpPr txBox="1"/>
          <p:nvPr/>
        </p:nvSpPr>
        <p:spPr>
          <a:xfrm>
            <a:off x="838200" y="3564932"/>
            <a:ext cx="16230600" cy="6424259"/>
          </a:xfrm>
          <a:prstGeom prst="rect">
            <a:avLst/>
          </a:prstGeom>
        </p:spPr>
        <p:txBody>
          <a:bodyPr wrap="square" lIns="0" tIns="0" rIns="0" bIns="0" rtlCol="0" anchor="t">
            <a:spAutoFit/>
          </a:bodyPr>
          <a:lstStyle/>
          <a:p>
            <a:r>
              <a:rPr lang="en-US" sz="2800" b="1" u="sng" dirty="0">
                <a:solidFill>
                  <a:srgbClr val="2D262A"/>
                </a:solidFill>
                <a:latin typeface="Montserrat Classic"/>
              </a:rPr>
              <a:t>Identifying Opportunities for Improvement</a:t>
            </a:r>
          </a:p>
          <a:p>
            <a:pPr marL="571500" indent="-571500">
              <a:buFont typeface="Arial" panose="020B0604020202020204" pitchFamily="34" charset="0"/>
              <a:buChar char="•"/>
            </a:pPr>
            <a:r>
              <a:rPr lang="en-US" sz="2800" dirty="0">
                <a:solidFill>
                  <a:srgbClr val="2D262A"/>
                </a:solidFill>
                <a:latin typeface="Montserrat Classic"/>
              </a:rPr>
              <a:t>EMR Transition August 2022</a:t>
            </a:r>
          </a:p>
          <a:p>
            <a:pPr marL="571500" indent="-571500">
              <a:buFont typeface="Arial" panose="020B0604020202020204" pitchFamily="34" charset="0"/>
              <a:buChar char="•"/>
            </a:pPr>
            <a:r>
              <a:rPr lang="en-US" sz="2800" dirty="0" err="1">
                <a:solidFill>
                  <a:srgbClr val="2D262A"/>
                </a:solidFill>
                <a:latin typeface="Montserrat Classic"/>
              </a:rPr>
              <a:t>Centriq</a:t>
            </a:r>
            <a:r>
              <a:rPr lang="en-US" sz="2800" dirty="0">
                <a:solidFill>
                  <a:srgbClr val="2D262A"/>
                </a:solidFill>
                <a:latin typeface="Montserrat Classic"/>
              </a:rPr>
              <a:t> to Thrive</a:t>
            </a:r>
            <a:endParaRPr lang="en-US" sz="2800" u="sng" dirty="0">
              <a:solidFill>
                <a:srgbClr val="2D262A"/>
              </a:solidFill>
              <a:latin typeface="Montserrat Classic"/>
            </a:endParaRPr>
          </a:p>
          <a:p>
            <a:pPr marL="571500" indent="-571500">
              <a:buFont typeface="Arial" panose="020B0604020202020204" pitchFamily="34" charset="0"/>
              <a:buChar char="•"/>
            </a:pPr>
            <a:r>
              <a:rPr lang="en-US" sz="2800" dirty="0">
                <a:solidFill>
                  <a:srgbClr val="2D262A"/>
                </a:solidFill>
                <a:latin typeface="Montserrat Classic"/>
              </a:rPr>
              <a:t>Emergency Department patients were not being discharged with condition specific education</a:t>
            </a:r>
          </a:p>
          <a:p>
            <a:pPr marL="571500" indent="-571500">
              <a:buFont typeface="Arial" panose="020B0604020202020204" pitchFamily="34" charset="0"/>
              <a:buChar char="•"/>
            </a:pPr>
            <a:r>
              <a:rPr lang="en-US" sz="2800" dirty="0">
                <a:solidFill>
                  <a:srgbClr val="2D262A"/>
                </a:solidFill>
                <a:latin typeface="Montserrat Classic"/>
              </a:rPr>
              <a:t>Goal: to prevent an increase in repeat Emergency Department patients </a:t>
            </a:r>
          </a:p>
          <a:p>
            <a:pPr>
              <a:lnSpc>
                <a:spcPts val="3359"/>
              </a:lnSpc>
            </a:pPr>
            <a:endParaRPr lang="en-US" sz="2800" dirty="0">
              <a:solidFill>
                <a:srgbClr val="2D262A"/>
              </a:solidFill>
              <a:latin typeface="Montserrat Classic"/>
            </a:endParaRPr>
          </a:p>
          <a:p>
            <a:r>
              <a:rPr lang="en-US" sz="2800" b="1" u="sng" dirty="0">
                <a:solidFill>
                  <a:srgbClr val="2D262A"/>
                </a:solidFill>
                <a:latin typeface="Montserrat Classic"/>
              </a:rPr>
              <a:t>Building our Team</a:t>
            </a:r>
          </a:p>
          <a:p>
            <a:pPr marL="571500" indent="-571500">
              <a:buFont typeface="Arial" panose="020B0604020202020204" pitchFamily="34" charset="0"/>
              <a:buChar char="•"/>
            </a:pPr>
            <a:r>
              <a:rPr lang="en-US" sz="2800" dirty="0">
                <a:solidFill>
                  <a:srgbClr val="2D262A"/>
                </a:solidFill>
                <a:latin typeface="Montserrat Classic"/>
              </a:rPr>
              <a:t>Kim – QI resident participant, surgery supervisor transitioned to Director of Nursing</a:t>
            </a:r>
          </a:p>
          <a:p>
            <a:pPr marL="571500" indent="-571500">
              <a:buFont typeface="Arial" panose="020B0604020202020204" pitchFamily="34" charset="0"/>
              <a:buChar char="•"/>
            </a:pPr>
            <a:r>
              <a:rPr lang="en-US" sz="2800" dirty="0">
                <a:solidFill>
                  <a:srgbClr val="2D262A"/>
                </a:solidFill>
                <a:latin typeface="Montserrat Classic"/>
              </a:rPr>
              <a:t>Kamrie – QI resident participant, QA/QI Nurse</a:t>
            </a:r>
          </a:p>
          <a:p>
            <a:pPr marL="571500" indent="-571500">
              <a:buFont typeface="Arial" panose="020B0604020202020204" pitchFamily="34" charset="0"/>
              <a:buChar char="•"/>
            </a:pPr>
            <a:r>
              <a:rPr lang="en-US" sz="2800" dirty="0">
                <a:solidFill>
                  <a:srgbClr val="2D262A"/>
                </a:solidFill>
                <a:latin typeface="Montserrat Classic"/>
              </a:rPr>
              <a:t>Lori- Director of Nursing for majority of the project</a:t>
            </a:r>
          </a:p>
          <a:p>
            <a:pPr marL="571500" indent="-571500">
              <a:buFont typeface="Arial" panose="020B0604020202020204" pitchFamily="34" charset="0"/>
              <a:buChar char="•"/>
            </a:pPr>
            <a:r>
              <a:rPr lang="en-US" sz="2800" dirty="0">
                <a:solidFill>
                  <a:srgbClr val="2D262A"/>
                </a:solidFill>
                <a:latin typeface="Montserrat Classic"/>
              </a:rPr>
              <a:t>Chris- Clinical IT</a:t>
            </a:r>
          </a:p>
          <a:p>
            <a:pPr marL="571500" indent="-571500">
              <a:buFont typeface="Arial" panose="020B0604020202020204" pitchFamily="34" charset="0"/>
              <a:buChar char="•"/>
            </a:pPr>
            <a:r>
              <a:rPr lang="en-US" sz="2800" dirty="0">
                <a:solidFill>
                  <a:srgbClr val="2D262A"/>
                </a:solidFill>
                <a:latin typeface="Montserrat Classic"/>
              </a:rPr>
              <a:t>Robin- Chart review</a:t>
            </a:r>
          </a:p>
          <a:p>
            <a:pPr marL="571500" indent="-571500">
              <a:buFont typeface="Arial" panose="020B0604020202020204" pitchFamily="34" charset="0"/>
              <a:buChar char="•"/>
            </a:pPr>
            <a:r>
              <a:rPr lang="en-US" sz="2800" dirty="0">
                <a:solidFill>
                  <a:srgbClr val="2D262A"/>
                </a:solidFill>
                <a:latin typeface="Montserrat Classic"/>
              </a:rPr>
              <a:t>Front Line Staff</a:t>
            </a:r>
          </a:p>
          <a:p>
            <a:pPr>
              <a:lnSpc>
                <a:spcPts val="3359"/>
              </a:lnSpc>
            </a:pPr>
            <a:endParaRPr lang="en-US" sz="24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2721190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28700" y="2476500"/>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AIM Statement</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3" name="TextBox 2">
            <a:extLst>
              <a:ext uri="{FF2B5EF4-FFF2-40B4-BE49-F238E27FC236}">
                <a16:creationId xmlns:a16="http://schemas.microsoft.com/office/drawing/2014/main" id="{FD3CB3D5-7836-51FA-7DD2-C367F5B6EFE5}"/>
              </a:ext>
            </a:extLst>
          </p:cNvPr>
          <p:cNvSpPr txBox="1"/>
          <p:nvPr/>
        </p:nvSpPr>
        <p:spPr>
          <a:xfrm>
            <a:off x="1028700" y="3586870"/>
            <a:ext cx="14401800" cy="4154984"/>
          </a:xfrm>
          <a:prstGeom prst="rect">
            <a:avLst/>
          </a:prstGeom>
          <a:noFill/>
        </p:spPr>
        <p:txBody>
          <a:bodyPr wrap="square">
            <a:spAutoFit/>
          </a:bodyPr>
          <a:lstStyle/>
          <a:p>
            <a:pPr algn="ctr"/>
            <a:r>
              <a:rPr lang="en-US" sz="6600" dirty="0">
                <a:solidFill>
                  <a:srgbClr val="2D262A"/>
                </a:solidFill>
                <a:latin typeface="Montserrat Classic"/>
              </a:rPr>
              <a:t>By August 31, 2023 95% of all Emergency Department patients will receive condition specific education upon discharge.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2413635"/>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371600" y="2014898"/>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Measuring Success</a:t>
            </a:r>
          </a:p>
        </p:txBody>
      </p:sp>
      <p:sp>
        <p:nvSpPr>
          <p:cNvPr id="14" name="Freeform 14"/>
          <p:cNvSpPr/>
          <p:nvPr/>
        </p:nvSpPr>
        <p:spPr>
          <a:xfrm>
            <a:off x="1028700" y="1595293"/>
            <a:ext cx="2758345" cy="47625"/>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3" name="TextBox 2">
            <a:extLst>
              <a:ext uri="{FF2B5EF4-FFF2-40B4-BE49-F238E27FC236}">
                <a16:creationId xmlns:a16="http://schemas.microsoft.com/office/drawing/2014/main" id="{B55AC3B4-8CF9-1E7E-581A-297556E61E86}"/>
              </a:ext>
            </a:extLst>
          </p:cNvPr>
          <p:cNvSpPr txBox="1"/>
          <p:nvPr/>
        </p:nvSpPr>
        <p:spPr>
          <a:xfrm>
            <a:off x="533400" y="2715337"/>
            <a:ext cx="16474345" cy="7068602"/>
          </a:xfrm>
          <a:prstGeom prst="rect">
            <a:avLst/>
          </a:prstGeom>
          <a:noFill/>
        </p:spPr>
        <p:txBody>
          <a:bodyPr wrap="square">
            <a:spAutoFit/>
          </a:bodyPr>
          <a:lstStyle/>
          <a:p>
            <a:pPr marL="342900" indent="-342900">
              <a:lnSpc>
                <a:spcPts val="3359"/>
              </a:lnSpc>
              <a:buFont typeface="Arial" panose="020B0604020202020204" pitchFamily="34" charset="0"/>
              <a:buChar char="•"/>
            </a:pPr>
            <a:r>
              <a:rPr lang="en-US" sz="3600" dirty="0">
                <a:solidFill>
                  <a:srgbClr val="2D262A"/>
                </a:solidFill>
                <a:latin typeface="Montserrat Classic"/>
              </a:rPr>
              <a:t>Monthly audit of all ED patient charts- Completed by Robin</a:t>
            </a:r>
          </a:p>
          <a:p>
            <a:pPr marL="342900" indent="-342900">
              <a:lnSpc>
                <a:spcPts val="3359"/>
              </a:lnSpc>
              <a:buFont typeface="Arial" panose="020B0604020202020204" pitchFamily="34" charset="0"/>
              <a:buChar char="•"/>
            </a:pPr>
            <a:r>
              <a:rPr lang="en-US" sz="3600" dirty="0">
                <a:solidFill>
                  <a:srgbClr val="2D262A"/>
                </a:solidFill>
                <a:latin typeface="Montserrat Classic"/>
              </a:rPr>
              <a:t>Review of patient education tab and scanned documents</a:t>
            </a:r>
          </a:p>
          <a:p>
            <a:pPr marL="342900" indent="-342900">
              <a:lnSpc>
                <a:spcPts val="3359"/>
              </a:lnSpc>
              <a:buFont typeface="Arial" panose="020B0604020202020204" pitchFamily="34" charset="0"/>
              <a:buChar char="•"/>
            </a:pPr>
            <a:r>
              <a:rPr lang="en-US" sz="3600" dirty="0">
                <a:solidFill>
                  <a:srgbClr val="2D262A"/>
                </a:solidFill>
                <a:latin typeface="Montserrat Classic"/>
              </a:rPr>
              <a:t>Raw data was collected on paper each month and shared with Kamrie and Kim</a:t>
            </a:r>
          </a:p>
          <a:p>
            <a:pPr marL="800100" lvl="1" indent="-342900">
              <a:lnSpc>
                <a:spcPts val="3359"/>
              </a:lnSpc>
              <a:buFont typeface="Arial" panose="020B0604020202020204" pitchFamily="34" charset="0"/>
              <a:buChar char="•"/>
            </a:pPr>
            <a:r>
              <a:rPr lang="en-US" sz="3600" dirty="0">
                <a:solidFill>
                  <a:srgbClr val="2D262A"/>
                </a:solidFill>
                <a:latin typeface="Montserrat Classic"/>
              </a:rPr>
              <a:t>Percentages were calculated and reviewed monthly</a:t>
            </a:r>
          </a:p>
          <a:p>
            <a:pPr marL="800100" lvl="1" indent="-342900">
              <a:lnSpc>
                <a:spcPts val="3359"/>
              </a:lnSpc>
              <a:buFont typeface="Arial" panose="020B0604020202020204" pitchFamily="34" charset="0"/>
              <a:buChar char="•"/>
            </a:pPr>
            <a:r>
              <a:rPr lang="en-US" sz="3600" dirty="0">
                <a:solidFill>
                  <a:srgbClr val="2D262A"/>
                </a:solidFill>
                <a:latin typeface="Montserrat Classic"/>
              </a:rPr>
              <a:t>Data was tracked in a shared spreadsheet. </a:t>
            </a:r>
          </a:p>
          <a:p>
            <a:pPr marL="1257300" lvl="2" indent="-342900">
              <a:lnSpc>
                <a:spcPts val="3359"/>
              </a:lnSpc>
              <a:buFont typeface="Arial" panose="020B0604020202020204" pitchFamily="34" charset="0"/>
              <a:buChar char="•"/>
            </a:pPr>
            <a:r>
              <a:rPr lang="en-US" sz="3000" dirty="0"/>
              <a:t>Numerator: Number of ED charts with condition specific education</a:t>
            </a:r>
          </a:p>
          <a:p>
            <a:pPr marL="1257300" lvl="2" indent="-342900">
              <a:lnSpc>
                <a:spcPts val="3359"/>
              </a:lnSpc>
              <a:buFont typeface="Arial" panose="020B0604020202020204" pitchFamily="34" charset="0"/>
              <a:buChar char="•"/>
            </a:pPr>
            <a:r>
              <a:rPr lang="en-US" sz="3000" dirty="0"/>
              <a:t>Denominator: Total Number of ED visits that discharged home</a:t>
            </a:r>
          </a:p>
          <a:p>
            <a:pPr marL="1257300" lvl="2" indent="-342900">
              <a:lnSpc>
                <a:spcPts val="3359"/>
              </a:lnSpc>
              <a:buFont typeface="Arial" panose="020B0604020202020204" pitchFamily="34" charset="0"/>
              <a:buChar char="•"/>
            </a:pPr>
            <a:endParaRPr lang="en-US" sz="3000" dirty="0"/>
          </a:p>
          <a:p>
            <a:pPr marL="342900" marR="0" lvl="0" indent="-342900" algn="l" defTabSz="914400" rtl="0" eaLnBrk="1" fontAlgn="auto" latinLnBrk="0" hangingPunct="1">
              <a:lnSpc>
                <a:spcPts val="3359"/>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srgbClr val="2D262A"/>
                </a:solidFill>
                <a:effectLst/>
                <a:uLnTx/>
                <a:uFillTx/>
                <a:latin typeface="Montserrat Classic"/>
                <a:ea typeface="+mn-ea"/>
                <a:cs typeface="+mn-cs"/>
              </a:rPr>
              <a:t>AJMCHC Top ICD10 Diagnoses </a:t>
            </a:r>
          </a:p>
          <a:p>
            <a:pPr marL="800100" lvl="1" indent="-342900">
              <a:lnSpc>
                <a:spcPts val="3359"/>
              </a:lnSpc>
              <a:buFont typeface="Arial" panose="020B0604020202020204" pitchFamily="34" charset="0"/>
              <a:buChar char="•"/>
              <a:defRPr/>
            </a:pPr>
            <a:r>
              <a:rPr kumimoji="0" lang="en-US" sz="3000" b="0" i="0" u="none" strike="noStrike" kern="1200" cap="none" spc="0" normalizeH="0" baseline="0" noProof="0" dirty="0">
                <a:ln>
                  <a:noFill/>
                </a:ln>
                <a:solidFill>
                  <a:srgbClr val="2D262A"/>
                </a:solidFill>
                <a:effectLst/>
                <a:uLnTx/>
                <a:uFillTx/>
                <a:ea typeface="+mn-ea"/>
                <a:cs typeface="+mn-cs"/>
              </a:rPr>
              <a:t>RO789: Chest pain</a:t>
            </a:r>
          </a:p>
          <a:p>
            <a:pPr marL="800100" lvl="1" indent="-342900">
              <a:lnSpc>
                <a:spcPts val="3359"/>
              </a:lnSpc>
              <a:buFont typeface="Arial" panose="020B0604020202020204" pitchFamily="34" charset="0"/>
              <a:buChar char="•"/>
              <a:defRPr/>
            </a:pPr>
            <a:r>
              <a:rPr lang="en-US" sz="3000" dirty="0">
                <a:solidFill>
                  <a:srgbClr val="2D262A"/>
                </a:solidFill>
              </a:rPr>
              <a:t>K0889: Other specified disorders of teeth and supporting structures</a:t>
            </a:r>
          </a:p>
          <a:p>
            <a:pPr marL="800100" lvl="1" indent="-342900">
              <a:lnSpc>
                <a:spcPts val="3359"/>
              </a:lnSpc>
              <a:buFont typeface="Arial" panose="020B0604020202020204" pitchFamily="34" charset="0"/>
              <a:buChar char="•"/>
              <a:defRPr/>
            </a:pPr>
            <a:r>
              <a:rPr kumimoji="0" lang="en-US" sz="3000" b="0" i="0" u="none" strike="noStrike" kern="1200" cap="none" spc="0" normalizeH="0" baseline="0" noProof="0" dirty="0">
                <a:ln>
                  <a:noFill/>
                </a:ln>
                <a:solidFill>
                  <a:srgbClr val="2D262A"/>
                </a:solidFill>
                <a:effectLst/>
                <a:uLnTx/>
                <a:uFillTx/>
                <a:ea typeface="+mn-ea"/>
                <a:cs typeface="+mn-cs"/>
              </a:rPr>
              <a:t>R1013: Epigastric pain</a:t>
            </a:r>
          </a:p>
          <a:p>
            <a:pPr marL="800100" lvl="1" indent="-342900">
              <a:lnSpc>
                <a:spcPts val="3359"/>
              </a:lnSpc>
              <a:buFont typeface="Arial" panose="020B0604020202020204" pitchFamily="34" charset="0"/>
              <a:buChar char="•"/>
              <a:defRPr/>
            </a:pPr>
            <a:r>
              <a:rPr lang="en-US" sz="3000" dirty="0">
                <a:solidFill>
                  <a:srgbClr val="2D262A"/>
                </a:solidFill>
              </a:rPr>
              <a:t>S63502A: Unspecific sprain of left wrist</a:t>
            </a:r>
          </a:p>
          <a:p>
            <a:pPr marL="800100" lvl="1" indent="-342900">
              <a:lnSpc>
                <a:spcPts val="3359"/>
              </a:lnSpc>
              <a:buFont typeface="Arial" panose="020B0604020202020204" pitchFamily="34" charset="0"/>
              <a:buChar char="•"/>
              <a:defRPr/>
            </a:pPr>
            <a:r>
              <a:rPr kumimoji="0" lang="en-US" sz="3000" b="0" i="0" u="none" strike="noStrike" kern="1200" cap="none" spc="0" normalizeH="0" baseline="0" noProof="0" dirty="0">
                <a:ln>
                  <a:noFill/>
                </a:ln>
                <a:solidFill>
                  <a:srgbClr val="2D262A"/>
                </a:solidFill>
                <a:effectLst/>
                <a:uLnTx/>
                <a:uFillTx/>
                <a:ea typeface="+mn-ea"/>
                <a:cs typeface="+mn-cs"/>
              </a:rPr>
              <a:t>B349: Viral Infection</a:t>
            </a:r>
          </a:p>
          <a:p>
            <a:pPr marL="800100" lvl="1" indent="-342900">
              <a:lnSpc>
                <a:spcPts val="3359"/>
              </a:lnSpc>
              <a:buFont typeface="Arial" panose="020B0604020202020204" pitchFamily="34" charset="0"/>
              <a:buChar char="•"/>
              <a:defRPr/>
            </a:pPr>
            <a:r>
              <a:rPr lang="en-US" sz="3000" dirty="0">
                <a:solidFill>
                  <a:srgbClr val="2D262A"/>
                </a:solidFill>
              </a:rPr>
              <a:t>I213: ST elevation (STEMI)</a:t>
            </a:r>
            <a:endParaRPr kumimoji="0" lang="en-US" sz="3000" b="0" i="0" u="none" strike="noStrike" kern="1200" cap="none" spc="0" normalizeH="0" baseline="0" noProof="0" dirty="0">
              <a:ln>
                <a:noFill/>
              </a:ln>
              <a:solidFill>
                <a:srgbClr val="2D262A"/>
              </a:solidFill>
              <a:effectLst/>
              <a:uLnTx/>
              <a:uFillTx/>
              <a:ea typeface="+mn-ea"/>
              <a:cs typeface="+mn-cs"/>
            </a:endParaRPr>
          </a:p>
        </p:txBody>
      </p:sp>
    </p:spTree>
    <p:extLst>
      <p:ext uri="{BB962C8B-B14F-4D97-AF65-F5344CB8AC3E}">
        <p14:creationId xmlns:p14="http://schemas.microsoft.com/office/powerpoint/2010/main" val="874800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2413635"/>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600200" y="2396393"/>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Selecting Changes</a:t>
            </a:r>
          </a:p>
        </p:txBody>
      </p:sp>
      <p:sp>
        <p:nvSpPr>
          <p:cNvPr id="14" name="Freeform 14"/>
          <p:cNvSpPr/>
          <p:nvPr/>
        </p:nvSpPr>
        <p:spPr>
          <a:xfrm>
            <a:off x="1028700" y="1595293"/>
            <a:ext cx="2758345" cy="47625"/>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18" name="TextBox 17">
            <a:extLst>
              <a:ext uri="{FF2B5EF4-FFF2-40B4-BE49-F238E27FC236}">
                <a16:creationId xmlns:a16="http://schemas.microsoft.com/office/drawing/2014/main" id="{BF845833-5AC4-DE77-417A-A8BF6936C596}"/>
              </a:ext>
            </a:extLst>
          </p:cNvPr>
          <p:cNvSpPr txBox="1"/>
          <p:nvPr/>
        </p:nvSpPr>
        <p:spPr>
          <a:xfrm>
            <a:off x="1600200" y="3658020"/>
            <a:ext cx="15087600" cy="5816977"/>
          </a:xfrm>
          <a:prstGeom prst="rect">
            <a:avLst/>
          </a:prstGeom>
          <a:noFill/>
        </p:spPr>
        <p:txBody>
          <a:bodyPr wrap="square">
            <a:spAutoFit/>
          </a:bodyPr>
          <a:lstStyle/>
          <a:p>
            <a:pPr marL="800100" lvl="1" indent="-342900">
              <a:buFont typeface="Arial" panose="020B0604020202020204" pitchFamily="34" charset="0"/>
              <a:buChar char="•"/>
            </a:pPr>
            <a:r>
              <a:rPr lang="en-US" sz="3600" dirty="0">
                <a:latin typeface="Montserrat Classic" panose="020B0604020202020204" charset="0"/>
              </a:rPr>
              <a:t>Brainstorm change options with team</a:t>
            </a:r>
          </a:p>
          <a:p>
            <a:pPr marL="800100" lvl="1" indent="-342900">
              <a:buFont typeface="Arial" panose="020B0604020202020204" pitchFamily="34" charset="0"/>
              <a:buChar char="•"/>
            </a:pPr>
            <a:r>
              <a:rPr lang="en-US" sz="3600" dirty="0">
                <a:latin typeface="Montserrat Classic" panose="020B0604020202020204" charset="0"/>
              </a:rPr>
              <a:t>Observed current workflow options</a:t>
            </a:r>
          </a:p>
          <a:p>
            <a:pPr marL="800100" lvl="1" indent="-342900">
              <a:buFont typeface="Arial" panose="020B0604020202020204" pitchFamily="34" charset="0"/>
              <a:buChar char="•"/>
            </a:pPr>
            <a:r>
              <a:rPr lang="en-US" sz="3600" dirty="0">
                <a:latin typeface="Montserrat Classic" panose="020B0604020202020204" charset="0"/>
              </a:rPr>
              <a:t>Created most effective workflow</a:t>
            </a:r>
          </a:p>
          <a:p>
            <a:pPr marL="1257300" lvl="2" indent="-342900">
              <a:buFont typeface="Arial" panose="020B0604020202020204" pitchFamily="34" charset="0"/>
              <a:buChar char="•"/>
            </a:pPr>
            <a:r>
              <a:rPr lang="en-US" sz="3600" dirty="0">
                <a:latin typeface="Montserrat Classic" panose="020B0604020202020204" charset="0"/>
              </a:rPr>
              <a:t>Discussed at QA</a:t>
            </a:r>
          </a:p>
          <a:p>
            <a:pPr marL="1257300" lvl="2" indent="-342900">
              <a:buFont typeface="Arial" panose="020B0604020202020204" pitchFamily="34" charset="0"/>
              <a:buChar char="•"/>
            </a:pPr>
            <a:r>
              <a:rPr lang="en-US" sz="3600" dirty="0">
                <a:latin typeface="Montserrat Classic" panose="020B0604020202020204" charset="0"/>
              </a:rPr>
              <a:t>Discussed at nurses meeting</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Montserrat Classic" panose="020B0604020202020204" charset="0"/>
                <a:ea typeface="+mn-ea"/>
                <a:cs typeface="+mn-cs"/>
              </a:rPr>
              <a:t>How to handle thrive updates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a:solidFill>
                  <a:prstClr val="black"/>
                </a:solidFill>
                <a:latin typeface="Montserrat Classic" panose="020B0604020202020204" charset="0"/>
              </a:rPr>
              <a:t>Working through changing thrive education options</a:t>
            </a:r>
            <a:endParaRPr kumimoji="0" lang="en-US" sz="3600" b="0" i="0" u="none" strike="noStrike" kern="1200" cap="none" spc="0" normalizeH="0" baseline="0" noProof="0" dirty="0">
              <a:ln>
                <a:noFill/>
              </a:ln>
              <a:solidFill>
                <a:prstClr val="black"/>
              </a:solidFill>
              <a:effectLst/>
              <a:uLnTx/>
              <a:uFillTx/>
              <a:latin typeface="Montserrat Classic" panose="020B0604020202020204" charset="0"/>
              <a:ea typeface="+mn-ea"/>
              <a:cs typeface="+mn-cs"/>
            </a:endParaRPr>
          </a:p>
          <a:p>
            <a:pPr lvl="2"/>
            <a:endParaRPr lang="en-US" sz="2400" dirty="0">
              <a:latin typeface="Montserrat Classic" panose="020B0604020202020204" charset="0"/>
            </a:endParaRPr>
          </a:p>
          <a:p>
            <a:pPr lvl="2"/>
            <a:endParaRPr lang="en-US" sz="2400" dirty="0">
              <a:latin typeface="Montserrat Classic" panose="020B0604020202020204" charset="0"/>
            </a:endParaRPr>
          </a:p>
          <a:p>
            <a:pPr lvl="1"/>
            <a:endParaRPr lang="en-US" sz="2400" dirty="0">
              <a:latin typeface="Montserrat Classic" panose="020B0604020202020204" charset="0"/>
            </a:endParaRPr>
          </a:p>
          <a:p>
            <a:pPr lvl="1"/>
            <a:endParaRPr lang="en-US" sz="2400" dirty="0">
              <a:latin typeface="Montserrat Classic" panose="020B0604020202020204" charset="0"/>
            </a:endParaRPr>
          </a:p>
          <a:p>
            <a:pPr marL="800100" lvl="1" indent="-342900">
              <a:buFont typeface="Arial" panose="020B0604020202020204" pitchFamily="34" charset="0"/>
              <a:buChar char="•"/>
            </a:pPr>
            <a:endParaRPr lang="en-US" sz="2400" dirty="0">
              <a:latin typeface="Montserrat Classic" panose="020B06040202020202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901242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9" name="TextBox 19"/>
          <p:cNvSpPr txBox="1"/>
          <p:nvPr/>
        </p:nvSpPr>
        <p:spPr>
          <a:xfrm>
            <a:off x="1143000" y="3086100"/>
            <a:ext cx="10972800" cy="369332"/>
          </a:xfrm>
          <a:prstGeom prst="rect">
            <a:avLst/>
          </a:prstGeom>
        </p:spPr>
        <p:txBody>
          <a:bodyPr wrap="square" lIns="0" tIns="0" rIns="0" bIns="0" rtlCol="0" anchor="t">
            <a:spAutoFit/>
          </a:bodyPr>
          <a:lstStyle/>
          <a:p>
            <a:pPr algn="l"/>
            <a:endParaRPr lang="en-US" sz="2400" i="0" dirty="0">
              <a:solidFill>
                <a:srgbClr val="1B1B1B"/>
              </a:solidFill>
              <a:effectLst/>
              <a:latin typeface="Montserrat Classic" panose="020B0604020202020204" charset="0"/>
            </a:endParaRPr>
          </a:p>
        </p:txBody>
      </p:sp>
      <p:sp>
        <p:nvSpPr>
          <p:cNvPr id="26" name="Freeform 26"/>
          <p:cNvSpPr/>
          <p:nvPr/>
        </p:nvSpPr>
        <p:spPr>
          <a:xfrm>
            <a:off x="1028700" y="1595293"/>
            <a:ext cx="2758345" cy="47625"/>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pic>
        <p:nvPicPr>
          <p:cNvPr id="28" name="Picture 2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31" name="Picture 30">
            <a:extLst>
              <a:ext uri="{FF2B5EF4-FFF2-40B4-BE49-F238E27FC236}">
                <a16:creationId xmlns:a16="http://schemas.microsoft.com/office/drawing/2014/main" id="{D39FB019-C70B-6DDB-ECEA-95FB029A55C2}"/>
              </a:ext>
            </a:extLst>
          </p:cNvPr>
          <p:cNvPicPr>
            <a:picLocks noChangeAspect="1"/>
          </p:cNvPicPr>
          <p:nvPr/>
        </p:nvPicPr>
        <p:blipFill>
          <a:blip r:embed="rId4"/>
          <a:stretch>
            <a:fillRect/>
          </a:stretch>
        </p:blipFill>
        <p:spPr>
          <a:xfrm>
            <a:off x="14249400" y="2222270"/>
            <a:ext cx="3337654" cy="6573167"/>
          </a:xfrm>
          <a:prstGeom prst="rect">
            <a:avLst/>
          </a:prstGeom>
        </p:spPr>
      </p:pic>
      <p:graphicFrame>
        <p:nvGraphicFramePr>
          <p:cNvPr id="7" name="Diagram 6">
            <a:extLst>
              <a:ext uri="{FF2B5EF4-FFF2-40B4-BE49-F238E27FC236}">
                <a16:creationId xmlns:a16="http://schemas.microsoft.com/office/drawing/2014/main" id="{38B625B4-8AA7-86F2-C55F-7585E398C48B}"/>
              </a:ext>
            </a:extLst>
          </p:cNvPr>
          <p:cNvGraphicFramePr/>
          <p:nvPr>
            <p:extLst>
              <p:ext uri="{D42A27DB-BD31-4B8C-83A1-F6EECF244321}">
                <p14:modId xmlns:p14="http://schemas.microsoft.com/office/powerpoint/2010/main" val="3575729569"/>
              </p:ext>
            </p:extLst>
          </p:nvPr>
        </p:nvGraphicFramePr>
        <p:xfrm>
          <a:off x="1118992" y="2019300"/>
          <a:ext cx="12192000" cy="812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68543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901242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6" name="Freeform 26"/>
          <p:cNvSpPr/>
          <p:nvPr/>
        </p:nvSpPr>
        <p:spPr>
          <a:xfrm>
            <a:off x="1028700" y="1595293"/>
            <a:ext cx="2758345" cy="47625"/>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pic>
        <p:nvPicPr>
          <p:cNvPr id="28" name="Picture 2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31" name="Picture 30">
            <a:extLst>
              <a:ext uri="{FF2B5EF4-FFF2-40B4-BE49-F238E27FC236}">
                <a16:creationId xmlns:a16="http://schemas.microsoft.com/office/drawing/2014/main" id="{D39FB019-C70B-6DDB-ECEA-95FB029A55C2}"/>
              </a:ext>
            </a:extLst>
          </p:cNvPr>
          <p:cNvPicPr>
            <a:picLocks noChangeAspect="1"/>
          </p:cNvPicPr>
          <p:nvPr/>
        </p:nvPicPr>
        <p:blipFill>
          <a:blip r:embed="rId4"/>
          <a:stretch>
            <a:fillRect/>
          </a:stretch>
        </p:blipFill>
        <p:spPr>
          <a:xfrm>
            <a:off x="14249400" y="2222270"/>
            <a:ext cx="3337654" cy="6573167"/>
          </a:xfrm>
          <a:prstGeom prst="rect">
            <a:avLst/>
          </a:prstGeom>
        </p:spPr>
      </p:pic>
      <p:graphicFrame>
        <p:nvGraphicFramePr>
          <p:cNvPr id="8" name="Diagram 7">
            <a:extLst>
              <a:ext uri="{FF2B5EF4-FFF2-40B4-BE49-F238E27FC236}">
                <a16:creationId xmlns:a16="http://schemas.microsoft.com/office/drawing/2014/main" id="{FA3CC697-5013-0A82-285A-88AC5A454D58}"/>
              </a:ext>
            </a:extLst>
          </p:cNvPr>
          <p:cNvGraphicFramePr/>
          <p:nvPr>
            <p:extLst>
              <p:ext uri="{D42A27DB-BD31-4B8C-83A1-F6EECF244321}">
                <p14:modId xmlns:p14="http://schemas.microsoft.com/office/powerpoint/2010/main" val="3897597810"/>
              </p:ext>
            </p:extLst>
          </p:nvPr>
        </p:nvGraphicFramePr>
        <p:xfrm>
          <a:off x="1036195" y="1943100"/>
          <a:ext cx="12192000" cy="812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315878" y="2897577"/>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Data and Trends</a:t>
            </a:r>
          </a:p>
        </p:txBody>
      </p:sp>
      <p:grpSp>
        <p:nvGrpSpPr>
          <p:cNvPr id="13" name="Group 13"/>
          <p:cNvGrpSpPr/>
          <p:nvPr/>
        </p:nvGrpSpPr>
        <p:grpSpPr>
          <a:xfrm>
            <a:off x="1028700" y="1595293"/>
            <a:ext cx="2758345" cy="47625"/>
            <a:chOff x="0" y="0"/>
            <a:chExt cx="726478" cy="12543"/>
          </a:xfrm>
        </p:grpSpPr>
        <p:sp>
          <p:nvSpPr>
            <p:cNvPr id="14" name="Freeform 14"/>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17" name="TextBox 16">
            <a:extLst>
              <a:ext uri="{FF2B5EF4-FFF2-40B4-BE49-F238E27FC236}">
                <a16:creationId xmlns:a16="http://schemas.microsoft.com/office/drawing/2014/main" id="{C7D8A011-C18E-CC2E-47A4-C5CBB454BE03}"/>
              </a:ext>
            </a:extLst>
          </p:cNvPr>
          <p:cNvSpPr txBox="1"/>
          <p:nvPr/>
        </p:nvSpPr>
        <p:spPr>
          <a:xfrm>
            <a:off x="1028700" y="3934308"/>
            <a:ext cx="6448950" cy="4832092"/>
          </a:xfrm>
          <a:prstGeom prst="rect">
            <a:avLst/>
          </a:prstGeom>
          <a:noFill/>
        </p:spPr>
        <p:txBody>
          <a:bodyPr wrap="square" rtlCol="0">
            <a:spAutoFit/>
          </a:bodyPr>
          <a:lstStyle/>
          <a:p>
            <a:pPr marL="571500" indent="-571500">
              <a:buFont typeface="Arial" panose="020B0604020202020204" pitchFamily="34" charset="0"/>
              <a:buChar char="•"/>
            </a:pPr>
            <a:r>
              <a:rPr lang="en-US" sz="4400" dirty="0"/>
              <a:t>Discussion began with Nurses in January and February</a:t>
            </a:r>
          </a:p>
          <a:p>
            <a:pPr marL="571500" indent="-571500">
              <a:buFont typeface="Arial" panose="020B0604020202020204" pitchFamily="34" charset="0"/>
              <a:buChar char="•"/>
            </a:pPr>
            <a:r>
              <a:rPr lang="en-US" sz="4400" dirty="0"/>
              <a:t>Began observations in February</a:t>
            </a:r>
          </a:p>
          <a:p>
            <a:pPr marL="571500" indent="-571500">
              <a:buFont typeface="Arial" panose="020B0604020202020204" pitchFamily="34" charset="0"/>
              <a:buChar char="•"/>
            </a:pPr>
            <a:r>
              <a:rPr lang="en-US" sz="4400" dirty="0"/>
              <a:t>Thrive update in April and July</a:t>
            </a:r>
          </a:p>
        </p:txBody>
      </p:sp>
      <p:graphicFrame>
        <p:nvGraphicFramePr>
          <p:cNvPr id="6" name="Object 5">
            <a:extLst>
              <a:ext uri="{FF2B5EF4-FFF2-40B4-BE49-F238E27FC236}">
                <a16:creationId xmlns:a16="http://schemas.microsoft.com/office/drawing/2014/main" id="{D433600D-1117-28E6-EB70-AB37A19F6349}"/>
              </a:ext>
            </a:extLst>
          </p:cNvPr>
          <p:cNvGraphicFramePr>
            <a:graphicFrameLocks noChangeAspect="1"/>
          </p:cNvGraphicFramePr>
          <p:nvPr>
            <p:extLst>
              <p:ext uri="{D42A27DB-BD31-4B8C-83A1-F6EECF244321}">
                <p14:modId xmlns:p14="http://schemas.microsoft.com/office/powerpoint/2010/main" val="3166499367"/>
              </p:ext>
            </p:extLst>
          </p:nvPr>
        </p:nvGraphicFramePr>
        <p:xfrm>
          <a:off x="8077200" y="1443254"/>
          <a:ext cx="9406513" cy="1450470"/>
        </p:xfrm>
        <a:graphic>
          <a:graphicData uri="http://schemas.openxmlformats.org/presentationml/2006/ole">
            <mc:AlternateContent xmlns:mc="http://schemas.openxmlformats.org/markup-compatibility/2006">
              <mc:Choice xmlns:v="urn:schemas-microsoft-com:vml" Requires="v">
                <p:oleObj name="Worksheet" r:id="rId4" imgW="6238800" imgH="962158" progId="Excel.Sheet.12">
                  <p:embed/>
                </p:oleObj>
              </mc:Choice>
              <mc:Fallback>
                <p:oleObj name="Worksheet" r:id="rId4" imgW="6238800" imgH="962158" progId="Excel.Sheet.12">
                  <p:embed/>
                  <p:pic>
                    <p:nvPicPr>
                      <p:cNvPr id="0" name=""/>
                      <p:cNvPicPr/>
                      <p:nvPr/>
                    </p:nvPicPr>
                    <p:blipFill>
                      <a:blip r:embed="rId5"/>
                      <a:stretch>
                        <a:fillRect/>
                      </a:stretch>
                    </p:blipFill>
                    <p:spPr>
                      <a:xfrm>
                        <a:off x="8077200" y="1443254"/>
                        <a:ext cx="9406513" cy="1450470"/>
                      </a:xfrm>
                      <a:prstGeom prst="rect">
                        <a:avLst/>
                      </a:prstGeom>
                    </p:spPr>
                  </p:pic>
                </p:oleObj>
              </mc:Fallback>
            </mc:AlternateContent>
          </a:graphicData>
        </a:graphic>
      </p:graphicFrame>
      <p:graphicFrame>
        <p:nvGraphicFramePr>
          <p:cNvPr id="2" name="Chart 1">
            <a:extLst>
              <a:ext uri="{FF2B5EF4-FFF2-40B4-BE49-F238E27FC236}">
                <a16:creationId xmlns:a16="http://schemas.microsoft.com/office/drawing/2014/main" id="{2FA5EDA3-C6A2-94D9-6E4A-FDD597F592BF}"/>
              </a:ext>
            </a:extLst>
          </p:cNvPr>
          <p:cNvGraphicFramePr>
            <a:graphicFrameLocks/>
          </p:cNvGraphicFramePr>
          <p:nvPr>
            <p:extLst>
              <p:ext uri="{D42A27DB-BD31-4B8C-83A1-F6EECF244321}">
                <p14:modId xmlns:p14="http://schemas.microsoft.com/office/powerpoint/2010/main" val="1011723191"/>
              </p:ext>
            </p:extLst>
          </p:nvPr>
        </p:nvGraphicFramePr>
        <p:xfrm>
          <a:off x="8077199" y="3771899"/>
          <a:ext cx="9406513" cy="5203721"/>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TotalTime>
  <Words>559</Words>
  <Application>Microsoft Office PowerPoint</Application>
  <PresentationFormat>Custom</PresentationFormat>
  <Paragraphs>107</Paragraphs>
  <Slides>12</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1" baseType="lpstr">
      <vt:lpstr>Wingdings</vt:lpstr>
      <vt:lpstr>Courier New</vt:lpstr>
      <vt:lpstr>Arial</vt:lpstr>
      <vt:lpstr>Calibri</vt:lpstr>
      <vt:lpstr>Montserrat Classic</vt:lpstr>
      <vt:lpstr>Montserrat Extra-Bold Bold</vt:lpstr>
      <vt:lpstr>Montserrat Extra-Bold</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Kamrie Peterson</dc:creator>
  <cp:lastModifiedBy>Kamrie Peterson</cp:lastModifiedBy>
  <cp:revision>26</cp:revision>
  <cp:lastPrinted>2023-08-30T18:55:02Z</cp:lastPrinted>
  <dcterms:created xsi:type="dcterms:W3CDTF">2006-08-16T00:00:00Z</dcterms:created>
  <dcterms:modified xsi:type="dcterms:W3CDTF">2023-10-25T19:32:19Z</dcterms:modified>
  <dc:identifier>DAFdG9NIIkM</dc:identifier>
</cp:coreProperties>
</file>