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304" r:id="rId3"/>
    <p:sldId id="305" r:id="rId4"/>
    <p:sldId id="306" r:id="rId5"/>
    <p:sldId id="307" r:id="rId6"/>
    <p:sldId id="308" r:id="rId7"/>
    <p:sldId id="271" r:id="rId8"/>
    <p:sldId id="272" r:id="rId9"/>
    <p:sldId id="303" r:id="rId10"/>
    <p:sldId id="263" r:id="rId11"/>
    <p:sldId id="310" r:id="rId12"/>
    <p:sldId id="258" r:id="rId13"/>
    <p:sldId id="291" r:id="rId14"/>
    <p:sldId id="292" r:id="rId15"/>
    <p:sldId id="293" r:id="rId16"/>
    <p:sldId id="294" r:id="rId17"/>
    <p:sldId id="295" r:id="rId18"/>
    <p:sldId id="312" r:id="rId19"/>
    <p:sldId id="313" r:id="rId20"/>
    <p:sldId id="296" r:id="rId21"/>
    <p:sldId id="314" r:id="rId22"/>
    <p:sldId id="315" r:id="rId23"/>
    <p:sldId id="316" r:id="rId24"/>
    <p:sldId id="317" r:id="rId25"/>
    <p:sldId id="318" r:id="rId26"/>
    <p:sldId id="287" r:id="rId27"/>
    <p:sldId id="289" r:id="rId28"/>
  </p:sldIdLst>
  <p:sldSz cx="12192000" cy="6858000"/>
  <p:notesSz cx="6858000" cy="12192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A527"/>
    <a:srgbClr val="EAE9E6"/>
    <a:srgbClr val="5A3D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01" autoAdjust="0"/>
    <p:restoredTop sz="92430" autoAdjust="0"/>
  </p:normalViewPr>
  <p:slideViewPr>
    <p:cSldViewPr snapToGrid="0" snapToObjects="1">
      <p:cViewPr varScale="1">
        <p:scale>
          <a:sx n="76" d="100"/>
          <a:sy n="76" d="100"/>
        </p:scale>
        <p:origin x="38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214CB8-DDB3-4EAF-B04C-DFBCAEAB98C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D0016F9-538E-4B2F-A341-4E81268B5296}">
      <dgm:prSet phldrT="[Text]"/>
      <dgm:spPr/>
      <dgm:t>
        <a:bodyPr/>
        <a:lstStyle/>
        <a:p>
          <a:pPr>
            <a:buNone/>
          </a:pPr>
          <a:r>
            <a:rPr lang="en-US" sz="3000" b="1" dirty="0">
              <a:latin typeface="Franklin Gothic Medium Cond" panose="020B0606030402020204" pitchFamily="34" charset="0"/>
            </a:rPr>
            <a:t>UNWILLING and UNABLE</a:t>
          </a:r>
        </a:p>
      </dgm:t>
    </dgm:pt>
    <dgm:pt modelId="{09FE2A33-98C2-4CAF-B4CE-1D9E49F41183}" type="parTrans" cxnId="{EF607086-4152-40E5-9697-139AB24A7EC1}">
      <dgm:prSet/>
      <dgm:spPr/>
      <dgm:t>
        <a:bodyPr/>
        <a:lstStyle/>
        <a:p>
          <a:endParaRPr lang="en-US"/>
        </a:p>
      </dgm:t>
    </dgm:pt>
    <dgm:pt modelId="{88E15264-1FB7-45B8-B715-4D3F7DBFBA34}" type="sibTrans" cxnId="{EF607086-4152-40E5-9697-139AB24A7EC1}">
      <dgm:prSet/>
      <dgm:spPr/>
      <dgm:t>
        <a:bodyPr/>
        <a:lstStyle/>
        <a:p>
          <a:endParaRPr lang="en-US"/>
        </a:p>
      </dgm:t>
    </dgm:pt>
    <dgm:pt modelId="{8A61A4F7-943D-424E-B057-D71009B6525B}">
      <dgm:prSet phldrT="[Text]"/>
      <dgm:spPr/>
      <dgm:t>
        <a:bodyPr/>
        <a:lstStyle/>
        <a:p>
          <a:pPr>
            <a:buNone/>
          </a:pPr>
          <a:r>
            <a:rPr lang="en-US" sz="3000" b="1" dirty="0">
              <a:latin typeface="Franklin Gothic Medium Cond" panose="020B0606030402020204" pitchFamily="34" charset="0"/>
            </a:rPr>
            <a:t>UNWILLING and ABLE</a:t>
          </a:r>
        </a:p>
      </dgm:t>
    </dgm:pt>
    <dgm:pt modelId="{06E02623-120F-4ADE-8AC3-363EBAF846C0}" type="parTrans" cxnId="{F51B4A92-8246-488C-85C8-1FE5F3CD69D1}">
      <dgm:prSet/>
      <dgm:spPr/>
      <dgm:t>
        <a:bodyPr/>
        <a:lstStyle/>
        <a:p>
          <a:endParaRPr lang="en-US"/>
        </a:p>
      </dgm:t>
    </dgm:pt>
    <dgm:pt modelId="{BD1B4228-24A6-4C6A-9D1E-A24C4E927D2A}" type="sibTrans" cxnId="{F51B4A92-8246-488C-85C8-1FE5F3CD69D1}">
      <dgm:prSet/>
      <dgm:spPr/>
      <dgm:t>
        <a:bodyPr/>
        <a:lstStyle/>
        <a:p>
          <a:endParaRPr lang="en-US"/>
        </a:p>
      </dgm:t>
    </dgm:pt>
    <dgm:pt modelId="{3F966793-745F-4F94-BF62-43946447CB06}">
      <dgm:prSet phldrT="[Text]"/>
      <dgm:spPr/>
      <dgm:t>
        <a:bodyPr/>
        <a:lstStyle/>
        <a:p>
          <a:pPr>
            <a:buNone/>
          </a:pPr>
          <a:r>
            <a:rPr lang="en-US" sz="3000" b="1" dirty="0">
              <a:latin typeface="Franklin Gothic Medium Cond" panose="020B0606030402020204" pitchFamily="34" charset="0"/>
            </a:rPr>
            <a:t>WILLING and UNABLE</a:t>
          </a:r>
        </a:p>
      </dgm:t>
    </dgm:pt>
    <dgm:pt modelId="{52E3A777-605C-49E8-B7EA-18986B3DC0D1}" type="parTrans" cxnId="{E5DAAE6A-2CA8-43E7-B253-4B5BBFF9B519}">
      <dgm:prSet/>
      <dgm:spPr/>
      <dgm:t>
        <a:bodyPr/>
        <a:lstStyle/>
        <a:p>
          <a:endParaRPr lang="en-US"/>
        </a:p>
      </dgm:t>
    </dgm:pt>
    <dgm:pt modelId="{C17F8994-96A1-4C92-9E84-7CB97F7A5C99}" type="sibTrans" cxnId="{E5DAAE6A-2CA8-43E7-B253-4B5BBFF9B519}">
      <dgm:prSet/>
      <dgm:spPr/>
      <dgm:t>
        <a:bodyPr/>
        <a:lstStyle/>
        <a:p>
          <a:endParaRPr lang="en-US"/>
        </a:p>
      </dgm:t>
    </dgm:pt>
    <dgm:pt modelId="{939378D2-A397-43F8-B7F5-9F56097C1082}">
      <dgm:prSet phldrT="[Text]"/>
      <dgm:spPr/>
      <dgm:t>
        <a:bodyPr/>
        <a:lstStyle/>
        <a:p>
          <a:pPr>
            <a:buNone/>
          </a:pPr>
          <a:r>
            <a:rPr lang="en-US" sz="3000" b="1" dirty="0">
              <a:latin typeface="Franklin Gothic Medium Cond" panose="020B0606030402020204" pitchFamily="34" charset="0"/>
            </a:rPr>
            <a:t>WILLING and ABLE</a:t>
          </a:r>
        </a:p>
      </dgm:t>
    </dgm:pt>
    <dgm:pt modelId="{8E0B90D7-8798-4795-B8C9-508C9E0FF8E8}" type="parTrans" cxnId="{67620AFC-3331-4F55-A195-73917F15422B}">
      <dgm:prSet/>
      <dgm:spPr/>
      <dgm:t>
        <a:bodyPr/>
        <a:lstStyle/>
        <a:p>
          <a:endParaRPr lang="en-US"/>
        </a:p>
      </dgm:t>
    </dgm:pt>
    <dgm:pt modelId="{C0751CA3-7628-44AE-9B69-6FF5925EBC68}" type="sibTrans" cxnId="{67620AFC-3331-4F55-A195-73917F15422B}">
      <dgm:prSet/>
      <dgm:spPr/>
      <dgm:t>
        <a:bodyPr/>
        <a:lstStyle/>
        <a:p>
          <a:endParaRPr lang="en-US"/>
        </a:p>
      </dgm:t>
    </dgm:pt>
    <dgm:pt modelId="{CA2C8320-3946-48E1-B81A-41286F278687}">
      <dgm:prSet phldrT="[Text]"/>
      <dgm:spPr/>
      <dgm:t>
        <a:bodyPr/>
        <a:lstStyle/>
        <a:p>
          <a:r>
            <a:rPr lang="en-US" sz="2300" dirty="0">
              <a:latin typeface="Franklin Gothic Medium Cond" panose="020B0606030402020204" pitchFamily="34" charset="0"/>
            </a:rPr>
            <a:t>Decisions are made by the leader and announced, so communication is largely one-way.</a:t>
          </a:r>
        </a:p>
      </dgm:t>
    </dgm:pt>
    <dgm:pt modelId="{B271EE00-B396-406E-BF25-86A0A1B80A85}" type="parTrans" cxnId="{D7A5B0EB-C646-4F8F-B0FA-C2FCEB9CCB23}">
      <dgm:prSet/>
      <dgm:spPr/>
      <dgm:t>
        <a:bodyPr/>
        <a:lstStyle/>
        <a:p>
          <a:endParaRPr lang="en-US"/>
        </a:p>
      </dgm:t>
    </dgm:pt>
    <dgm:pt modelId="{00E4B6FC-A85D-4D2A-A2D3-0FCD99599895}" type="sibTrans" cxnId="{D7A5B0EB-C646-4F8F-B0FA-C2FCEB9CCB23}">
      <dgm:prSet/>
      <dgm:spPr/>
      <dgm:t>
        <a:bodyPr/>
        <a:lstStyle/>
        <a:p>
          <a:endParaRPr lang="en-US"/>
        </a:p>
      </dgm:t>
    </dgm:pt>
    <dgm:pt modelId="{4CD5DBDB-7A99-453C-AA6D-FE1A39D785DD}">
      <dgm:prSet phldrT="[Text]" custT="1"/>
      <dgm:spPr/>
      <dgm:t>
        <a:bodyPr/>
        <a:lstStyle/>
        <a:p>
          <a:pPr>
            <a:buNone/>
          </a:pPr>
          <a:r>
            <a:rPr lang="en-US" sz="3200" b="1" dirty="0">
              <a:solidFill>
                <a:srgbClr val="C00000"/>
              </a:solidFill>
              <a:latin typeface="Franklin Gothic Medium Cond" panose="020B0606030402020204" pitchFamily="34" charset="0"/>
            </a:rPr>
            <a:t>TELLING</a:t>
          </a:r>
        </a:p>
      </dgm:t>
    </dgm:pt>
    <dgm:pt modelId="{93C3F96F-A375-4ECF-84C4-0ECD99E999EF}" type="parTrans" cxnId="{9E44A20E-D7C5-4E62-AA34-D31AEB790129}">
      <dgm:prSet/>
      <dgm:spPr/>
      <dgm:t>
        <a:bodyPr/>
        <a:lstStyle/>
        <a:p>
          <a:endParaRPr lang="en-US"/>
        </a:p>
      </dgm:t>
    </dgm:pt>
    <dgm:pt modelId="{31511715-6651-429A-82E9-C23BBBA656B4}" type="sibTrans" cxnId="{9E44A20E-D7C5-4E62-AA34-D31AEB790129}">
      <dgm:prSet/>
      <dgm:spPr/>
      <dgm:t>
        <a:bodyPr/>
        <a:lstStyle/>
        <a:p>
          <a:endParaRPr lang="en-US"/>
        </a:p>
      </dgm:t>
    </dgm:pt>
    <dgm:pt modelId="{AF67E6DE-00B6-491B-9078-4C049786591E}">
      <dgm:prSet phldrT="[Text]"/>
      <dgm:spPr/>
      <dgm:t>
        <a:bodyPr/>
        <a:lstStyle/>
        <a:p>
          <a:r>
            <a:rPr lang="en-US" sz="2300" dirty="0">
              <a:latin typeface="Franklin Gothic Medium Cond" panose="020B0606030402020204" pitchFamily="34" charset="0"/>
            </a:rPr>
            <a:t>Decisions remain the leader’s prerogative, but communication is much more 2-way.</a:t>
          </a:r>
        </a:p>
      </dgm:t>
    </dgm:pt>
    <dgm:pt modelId="{641CCB97-1731-4C80-BD69-C47BB3799A49}" type="parTrans" cxnId="{F2A82F71-674B-4078-8587-9EF9C01A1AA3}">
      <dgm:prSet/>
      <dgm:spPr/>
      <dgm:t>
        <a:bodyPr/>
        <a:lstStyle/>
        <a:p>
          <a:endParaRPr lang="en-US"/>
        </a:p>
      </dgm:t>
    </dgm:pt>
    <dgm:pt modelId="{E1DA2688-5F1C-4EF9-8D40-0C419472BB39}" type="sibTrans" cxnId="{F2A82F71-674B-4078-8587-9EF9C01A1AA3}">
      <dgm:prSet/>
      <dgm:spPr/>
      <dgm:t>
        <a:bodyPr/>
        <a:lstStyle/>
        <a:p>
          <a:endParaRPr lang="en-US"/>
        </a:p>
      </dgm:t>
    </dgm:pt>
    <dgm:pt modelId="{F3EDE1D1-CB75-4716-94CD-DEDB4DAD78F5}">
      <dgm:prSet phldrT="[Text]" custT="1"/>
      <dgm:spPr/>
      <dgm:t>
        <a:bodyPr/>
        <a:lstStyle/>
        <a:p>
          <a:pPr>
            <a:buNone/>
          </a:pPr>
          <a:r>
            <a:rPr lang="en-US" sz="3200" dirty="0">
              <a:solidFill>
                <a:srgbClr val="C00000"/>
              </a:solidFill>
              <a:latin typeface="Franklin Gothic Medium Cond" panose="020B0606030402020204" pitchFamily="34" charset="0"/>
            </a:rPr>
            <a:t>COACHING</a:t>
          </a:r>
        </a:p>
      </dgm:t>
    </dgm:pt>
    <dgm:pt modelId="{82F0B69D-61D2-4E2E-A588-709938304B1E}" type="parTrans" cxnId="{388E1D3D-0A4D-40C5-9DF9-0BCD6B481E8A}">
      <dgm:prSet/>
      <dgm:spPr/>
      <dgm:t>
        <a:bodyPr/>
        <a:lstStyle/>
        <a:p>
          <a:endParaRPr lang="en-US"/>
        </a:p>
      </dgm:t>
    </dgm:pt>
    <dgm:pt modelId="{03043F02-B538-42AD-992B-4158CEA69218}" type="sibTrans" cxnId="{388E1D3D-0A4D-40C5-9DF9-0BCD6B481E8A}">
      <dgm:prSet/>
      <dgm:spPr/>
      <dgm:t>
        <a:bodyPr/>
        <a:lstStyle/>
        <a:p>
          <a:endParaRPr lang="en-US"/>
        </a:p>
      </dgm:t>
    </dgm:pt>
    <dgm:pt modelId="{4F926517-BCF1-4E44-8C2F-64557F43896D}">
      <dgm:prSet phldrT="[Text]"/>
      <dgm:spPr/>
      <dgm:t>
        <a:bodyPr/>
        <a:lstStyle/>
        <a:p>
          <a:r>
            <a:rPr lang="en-US" sz="2300" dirty="0">
              <a:latin typeface="Franklin Gothic Medium Cond" panose="020B0606030402020204" pitchFamily="34" charset="0"/>
            </a:rPr>
            <a:t>The leader facilitates the follower’s participation in decisions but control remains with the leader.</a:t>
          </a:r>
        </a:p>
      </dgm:t>
    </dgm:pt>
    <dgm:pt modelId="{A4620078-67FB-478D-B080-169BAD3016DA}" type="parTrans" cxnId="{46462D4C-9BEF-4C16-8DDE-3939C190FEC4}">
      <dgm:prSet/>
      <dgm:spPr/>
      <dgm:t>
        <a:bodyPr/>
        <a:lstStyle/>
        <a:p>
          <a:endParaRPr lang="en-US"/>
        </a:p>
      </dgm:t>
    </dgm:pt>
    <dgm:pt modelId="{B4F39C03-5A9B-40AF-837D-853E0CEBFE99}" type="sibTrans" cxnId="{46462D4C-9BEF-4C16-8DDE-3939C190FEC4}">
      <dgm:prSet/>
      <dgm:spPr/>
      <dgm:t>
        <a:bodyPr/>
        <a:lstStyle/>
        <a:p>
          <a:endParaRPr lang="en-US"/>
        </a:p>
      </dgm:t>
    </dgm:pt>
    <dgm:pt modelId="{8E84223E-6837-4D86-B128-D515B1B2BECA}">
      <dgm:prSet phldrT="[Text]" custT="1"/>
      <dgm:spPr/>
      <dgm:t>
        <a:bodyPr/>
        <a:lstStyle/>
        <a:p>
          <a:pPr>
            <a:buNone/>
          </a:pPr>
          <a:r>
            <a:rPr lang="en-US" sz="3200" dirty="0">
              <a:solidFill>
                <a:srgbClr val="C00000"/>
              </a:solidFill>
              <a:latin typeface="Franklin Gothic Medium Cond" panose="020B0606030402020204" pitchFamily="34" charset="0"/>
            </a:rPr>
            <a:t>PARTICIPATING</a:t>
          </a:r>
        </a:p>
      </dgm:t>
    </dgm:pt>
    <dgm:pt modelId="{0B79CE21-5F33-4B8C-996A-DD0F634F9FB9}" type="parTrans" cxnId="{72E74587-BEC5-4E62-88F3-279E4B60A6D3}">
      <dgm:prSet/>
      <dgm:spPr/>
      <dgm:t>
        <a:bodyPr/>
        <a:lstStyle/>
        <a:p>
          <a:endParaRPr lang="en-US"/>
        </a:p>
      </dgm:t>
    </dgm:pt>
    <dgm:pt modelId="{EE8D575B-C869-4A20-9D44-334E7E26868E}" type="sibTrans" cxnId="{72E74587-BEC5-4E62-88F3-279E4B60A6D3}">
      <dgm:prSet/>
      <dgm:spPr/>
      <dgm:t>
        <a:bodyPr/>
        <a:lstStyle/>
        <a:p>
          <a:endParaRPr lang="en-US"/>
        </a:p>
      </dgm:t>
    </dgm:pt>
    <dgm:pt modelId="{F6D5E198-6252-4DFD-B4ED-2409B4F713EC}">
      <dgm:prSet phldrT="[Text]"/>
      <dgm:spPr/>
      <dgm:t>
        <a:bodyPr/>
        <a:lstStyle/>
        <a:p>
          <a:r>
            <a:rPr lang="en-US" sz="2300" dirty="0">
              <a:latin typeface="Franklin Gothic Medium Cond" panose="020B0606030402020204" pitchFamily="34" charset="0"/>
            </a:rPr>
            <a:t>The leader is still involved in decisions and problem solving, but control is with the follower.</a:t>
          </a:r>
        </a:p>
      </dgm:t>
    </dgm:pt>
    <dgm:pt modelId="{5502AB0A-0687-47FC-A9CA-210F69E20DFB}" type="parTrans" cxnId="{FDF9E377-BE2B-4F30-8414-664B02CC6C95}">
      <dgm:prSet/>
      <dgm:spPr/>
      <dgm:t>
        <a:bodyPr/>
        <a:lstStyle/>
        <a:p>
          <a:endParaRPr lang="en-US"/>
        </a:p>
      </dgm:t>
    </dgm:pt>
    <dgm:pt modelId="{0A782578-14FF-478B-8F49-09562DBF1764}" type="sibTrans" cxnId="{FDF9E377-BE2B-4F30-8414-664B02CC6C95}">
      <dgm:prSet/>
      <dgm:spPr/>
      <dgm:t>
        <a:bodyPr/>
        <a:lstStyle/>
        <a:p>
          <a:endParaRPr lang="en-US"/>
        </a:p>
      </dgm:t>
    </dgm:pt>
    <dgm:pt modelId="{406AE450-FDAD-4002-AF2D-3B0A9D146015}">
      <dgm:prSet phldrT="[Text]" custT="1"/>
      <dgm:spPr/>
      <dgm:t>
        <a:bodyPr/>
        <a:lstStyle/>
        <a:p>
          <a:pPr>
            <a:buNone/>
          </a:pPr>
          <a:r>
            <a:rPr lang="en-US" sz="3200" dirty="0">
              <a:solidFill>
                <a:srgbClr val="C00000"/>
              </a:solidFill>
              <a:latin typeface="Franklin Gothic Medium Cond" panose="020B0606030402020204" pitchFamily="34" charset="0"/>
            </a:rPr>
            <a:t>DELEGATING</a:t>
          </a:r>
        </a:p>
      </dgm:t>
    </dgm:pt>
    <dgm:pt modelId="{B1B57A8F-E86A-4E44-9DC4-605D26EB3F98}" type="parTrans" cxnId="{AE7FB96D-EEAA-4DAB-A0C7-08941E27CF4C}">
      <dgm:prSet/>
      <dgm:spPr/>
      <dgm:t>
        <a:bodyPr/>
        <a:lstStyle/>
        <a:p>
          <a:endParaRPr lang="en-US"/>
        </a:p>
      </dgm:t>
    </dgm:pt>
    <dgm:pt modelId="{96BC14A3-3A02-494D-8D6C-89D3D2E0FB46}" type="sibTrans" cxnId="{AE7FB96D-EEAA-4DAB-A0C7-08941E27CF4C}">
      <dgm:prSet/>
      <dgm:spPr/>
      <dgm:t>
        <a:bodyPr/>
        <a:lstStyle/>
        <a:p>
          <a:endParaRPr lang="en-US"/>
        </a:p>
      </dgm:t>
    </dgm:pt>
    <dgm:pt modelId="{9AB6C5D5-5564-42E7-AC59-4E63EF7BE440}">
      <dgm:prSet phldrT="[Text]"/>
      <dgm:spPr/>
      <dgm:t>
        <a:bodyPr/>
        <a:lstStyle/>
        <a:p>
          <a:pPr>
            <a:buNone/>
          </a:pPr>
          <a:endParaRPr lang="en-US" sz="2300" dirty="0">
            <a:latin typeface="Franklin Gothic Medium Cond" panose="020B0606030402020204" pitchFamily="34" charset="0"/>
          </a:endParaRPr>
        </a:p>
      </dgm:t>
    </dgm:pt>
    <dgm:pt modelId="{EBAA77CB-5F56-462D-85C1-DC7A72AD59E9}" type="parTrans" cxnId="{4FA56757-7807-4F1A-A305-2682211F0A11}">
      <dgm:prSet/>
      <dgm:spPr/>
      <dgm:t>
        <a:bodyPr/>
        <a:lstStyle/>
        <a:p>
          <a:endParaRPr lang="en-US"/>
        </a:p>
      </dgm:t>
    </dgm:pt>
    <dgm:pt modelId="{75BA4B46-5D04-406A-9237-A104F44192D6}" type="sibTrans" cxnId="{4FA56757-7807-4F1A-A305-2682211F0A11}">
      <dgm:prSet/>
      <dgm:spPr/>
      <dgm:t>
        <a:bodyPr/>
        <a:lstStyle/>
        <a:p>
          <a:endParaRPr lang="en-US"/>
        </a:p>
      </dgm:t>
    </dgm:pt>
    <dgm:pt modelId="{953FBBFA-B353-4725-8D15-9C512DF9EF51}" type="pres">
      <dgm:prSet presAssocID="{F4214CB8-DDB3-4EAF-B04C-DFBCAEAB98C9}" presName="diagram" presStyleCnt="0">
        <dgm:presLayoutVars>
          <dgm:dir/>
          <dgm:resizeHandles val="exact"/>
        </dgm:presLayoutVars>
      </dgm:prSet>
      <dgm:spPr/>
    </dgm:pt>
    <dgm:pt modelId="{D43BB6E4-4FC2-46EB-BB44-94037CEF71B2}" type="pres">
      <dgm:prSet presAssocID="{FD0016F9-538E-4B2F-A341-4E81268B5296}" presName="node" presStyleLbl="node1" presStyleIdx="0" presStyleCnt="4">
        <dgm:presLayoutVars>
          <dgm:bulletEnabled val="1"/>
        </dgm:presLayoutVars>
      </dgm:prSet>
      <dgm:spPr/>
    </dgm:pt>
    <dgm:pt modelId="{F781773C-39F9-4E5D-AD50-A7901C19A9FA}" type="pres">
      <dgm:prSet presAssocID="{88E15264-1FB7-45B8-B715-4D3F7DBFBA34}" presName="sibTrans" presStyleCnt="0"/>
      <dgm:spPr/>
    </dgm:pt>
    <dgm:pt modelId="{74620A30-09E6-4D50-9896-1A9C65057B50}" type="pres">
      <dgm:prSet presAssocID="{8A61A4F7-943D-424E-B057-D71009B6525B}" presName="node" presStyleLbl="node1" presStyleIdx="1" presStyleCnt="4">
        <dgm:presLayoutVars>
          <dgm:bulletEnabled val="1"/>
        </dgm:presLayoutVars>
      </dgm:prSet>
      <dgm:spPr/>
    </dgm:pt>
    <dgm:pt modelId="{532F6B19-2AF8-4AC5-9F30-180693903523}" type="pres">
      <dgm:prSet presAssocID="{BD1B4228-24A6-4C6A-9D1E-A24C4E927D2A}" presName="sibTrans" presStyleCnt="0"/>
      <dgm:spPr/>
    </dgm:pt>
    <dgm:pt modelId="{D84C13B6-18AC-47D0-82ED-85FD424569F1}" type="pres">
      <dgm:prSet presAssocID="{3F966793-745F-4F94-BF62-43946447CB06}" presName="node" presStyleLbl="node1" presStyleIdx="2" presStyleCnt="4">
        <dgm:presLayoutVars>
          <dgm:bulletEnabled val="1"/>
        </dgm:presLayoutVars>
      </dgm:prSet>
      <dgm:spPr/>
    </dgm:pt>
    <dgm:pt modelId="{14CC4406-594C-444D-BCDC-EF00239536CD}" type="pres">
      <dgm:prSet presAssocID="{C17F8994-96A1-4C92-9E84-7CB97F7A5C99}" presName="sibTrans" presStyleCnt="0"/>
      <dgm:spPr/>
    </dgm:pt>
    <dgm:pt modelId="{005535A9-7E6E-4A23-B3FC-110C2EAD57E9}" type="pres">
      <dgm:prSet presAssocID="{939378D2-A397-43F8-B7F5-9F56097C1082}" presName="node" presStyleLbl="node1" presStyleIdx="3" presStyleCnt="4">
        <dgm:presLayoutVars>
          <dgm:bulletEnabled val="1"/>
        </dgm:presLayoutVars>
      </dgm:prSet>
      <dgm:spPr/>
    </dgm:pt>
  </dgm:ptLst>
  <dgm:cxnLst>
    <dgm:cxn modelId="{9E44A20E-D7C5-4E62-AA34-D31AEB790129}" srcId="{FD0016F9-538E-4B2F-A341-4E81268B5296}" destId="{4CD5DBDB-7A99-453C-AA6D-FE1A39D785DD}" srcOrd="1" destOrd="0" parTransId="{93C3F96F-A375-4ECF-84C4-0ECD99E999EF}" sibTransId="{31511715-6651-429A-82E9-C23BBBA656B4}"/>
    <dgm:cxn modelId="{83C9E81A-0895-468E-8383-372B241D4D27}" type="presOf" srcId="{F3EDE1D1-CB75-4716-94CD-DEDB4DAD78F5}" destId="{74620A30-09E6-4D50-9896-1A9C65057B50}" srcOrd="0" destOrd="2" presId="urn:microsoft.com/office/officeart/2005/8/layout/default"/>
    <dgm:cxn modelId="{017BD433-C44F-4218-9CF3-DE5FEBED6C8D}" type="presOf" srcId="{CA2C8320-3946-48E1-B81A-41286F278687}" destId="{D43BB6E4-4FC2-46EB-BB44-94037CEF71B2}" srcOrd="0" destOrd="1" presId="urn:microsoft.com/office/officeart/2005/8/layout/default"/>
    <dgm:cxn modelId="{99527336-66F7-4B33-857E-F1748DFB45A4}" type="presOf" srcId="{939378D2-A397-43F8-B7F5-9F56097C1082}" destId="{005535A9-7E6E-4A23-B3FC-110C2EAD57E9}" srcOrd="0" destOrd="0" presId="urn:microsoft.com/office/officeart/2005/8/layout/default"/>
    <dgm:cxn modelId="{4224C938-66C1-410F-9BB3-744FC9A05A8A}" type="presOf" srcId="{FD0016F9-538E-4B2F-A341-4E81268B5296}" destId="{D43BB6E4-4FC2-46EB-BB44-94037CEF71B2}" srcOrd="0" destOrd="0" presId="urn:microsoft.com/office/officeart/2005/8/layout/default"/>
    <dgm:cxn modelId="{388E1D3D-0A4D-40C5-9DF9-0BCD6B481E8A}" srcId="{8A61A4F7-943D-424E-B057-D71009B6525B}" destId="{F3EDE1D1-CB75-4716-94CD-DEDB4DAD78F5}" srcOrd="1" destOrd="0" parTransId="{82F0B69D-61D2-4E2E-A588-709938304B1E}" sibTransId="{03043F02-B538-42AD-992B-4158CEA69218}"/>
    <dgm:cxn modelId="{124EF242-28AE-45EC-9D0A-462DB088A0B1}" type="presOf" srcId="{4F926517-BCF1-4E44-8C2F-64557F43896D}" destId="{D84C13B6-18AC-47D0-82ED-85FD424569F1}" srcOrd="0" destOrd="1" presId="urn:microsoft.com/office/officeart/2005/8/layout/default"/>
    <dgm:cxn modelId="{E5DAAE6A-2CA8-43E7-B253-4B5BBFF9B519}" srcId="{F4214CB8-DDB3-4EAF-B04C-DFBCAEAB98C9}" destId="{3F966793-745F-4F94-BF62-43946447CB06}" srcOrd="2" destOrd="0" parTransId="{52E3A777-605C-49E8-B7EA-18986B3DC0D1}" sibTransId="{C17F8994-96A1-4C92-9E84-7CB97F7A5C99}"/>
    <dgm:cxn modelId="{46462D4C-9BEF-4C16-8DDE-3939C190FEC4}" srcId="{3F966793-745F-4F94-BF62-43946447CB06}" destId="{4F926517-BCF1-4E44-8C2F-64557F43896D}" srcOrd="0" destOrd="0" parTransId="{A4620078-67FB-478D-B080-169BAD3016DA}" sibTransId="{B4F39C03-5A9B-40AF-837D-853E0CEBFE99}"/>
    <dgm:cxn modelId="{AE7FB96D-EEAA-4DAB-A0C7-08941E27CF4C}" srcId="{939378D2-A397-43F8-B7F5-9F56097C1082}" destId="{406AE450-FDAD-4002-AF2D-3B0A9D146015}" srcOrd="2" destOrd="0" parTransId="{B1B57A8F-E86A-4E44-9DC4-605D26EB3F98}" sibTransId="{96BC14A3-3A02-494D-8D6C-89D3D2E0FB46}"/>
    <dgm:cxn modelId="{F2A82F71-674B-4078-8587-9EF9C01A1AA3}" srcId="{8A61A4F7-943D-424E-B057-D71009B6525B}" destId="{AF67E6DE-00B6-491B-9078-4C049786591E}" srcOrd="0" destOrd="0" parTransId="{641CCB97-1731-4C80-BD69-C47BB3799A49}" sibTransId="{E1DA2688-5F1C-4EF9-8D40-0C419472BB39}"/>
    <dgm:cxn modelId="{4FA56757-7807-4F1A-A305-2682211F0A11}" srcId="{939378D2-A397-43F8-B7F5-9F56097C1082}" destId="{9AB6C5D5-5564-42E7-AC59-4E63EF7BE440}" srcOrd="1" destOrd="0" parTransId="{EBAA77CB-5F56-462D-85C1-DC7A72AD59E9}" sibTransId="{75BA4B46-5D04-406A-9237-A104F44192D6}"/>
    <dgm:cxn modelId="{FDF9E377-BE2B-4F30-8414-664B02CC6C95}" srcId="{939378D2-A397-43F8-B7F5-9F56097C1082}" destId="{F6D5E198-6252-4DFD-B4ED-2409B4F713EC}" srcOrd="0" destOrd="0" parTransId="{5502AB0A-0687-47FC-A9CA-210F69E20DFB}" sibTransId="{0A782578-14FF-478B-8F49-09562DBF1764}"/>
    <dgm:cxn modelId="{EF607086-4152-40E5-9697-139AB24A7EC1}" srcId="{F4214CB8-DDB3-4EAF-B04C-DFBCAEAB98C9}" destId="{FD0016F9-538E-4B2F-A341-4E81268B5296}" srcOrd="0" destOrd="0" parTransId="{09FE2A33-98C2-4CAF-B4CE-1D9E49F41183}" sibTransId="{88E15264-1FB7-45B8-B715-4D3F7DBFBA34}"/>
    <dgm:cxn modelId="{72E74587-BEC5-4E62-88F3-279E4B60A6D3}" srcId="{3F966793-745F-4F94-BF62-43946447CB06}" destId="{8E84223E-6837-4D86-B128-D515B1B2BECA}" srcOrd="1" destOrd="0" parTransId="{0B79CE21-5F33-4B8C-996A-DD0F634F9FB9}" sibTransId="{EE8D575B-C869-4A20-9D44-334E7E26868E}"/>
    <dgm:cxn modelId="{F51B4A92-8246-488C-85C8-1FE5F3CD69D1}" srcId="{F4214CB8-DDB3-4EAF-B04C-DFBCAEAB98C9}" destId="{8A61A4F7-943D-424E-B057-D71009B6525B}" srcOrd="1" destOrd="0" parTransId="{06E02623-120F-4ADE-8AC3-363EBAF846C0}" sibTransId="{BD1B4228-24A6-4C6A-9D1E-A24C4E927D2A}"/>
    <dgm:cxn modelId="{EAEDDF9A-AE45-49FD-9B60-FD3D0C7D0BDD}" type="presOf" srcId="{8A61A4F7-943D-424E-B057-D71009B6525B}" destId="{74620A30-09E6-4D50-9896-1A9C65057B50}" srcOrd="0" destOrd="0" presId="urn:microsoft.com/office/officeart/2005/8/layout/default"/>
    <dgm:cxn modelId="{490BE1AD-2CDE-4ACB-8EC1-833BB13854F2}" type="presOf" srcId="{F6D5E198-6252-4DFD-B4ED-2409B4F713EC}" destId="{005535A9-7E6E-4A23-B3FC-110C2EAD57E9}" srcOrd="0" destOrd="1" presId="urn:microsoft.com/office/officeart/2005/8/layout/default"/>
    <dgm:cxn modelId="{59FB2AAE-31FD-47A8-91FC-BC03BB921B86}" type="presOf" srcId="{8E84223E-6837-4D86-B128-D515B1B2BECA}" destId="{D84C13B6-18AC-47D0-82ED-85FD424569F1}" srcOrd="0" destOrd="2" presId="urn:microsoft.com/office/officeart/2005/8/layout/default"/>
    <dgm:cxn modelId="{918B29B5-A66C-4E11-A229-5A71DD3A2A2F}" type="presOf" srcId="{4CD5DBDB-7A99-453C-AA6D-FE1A39D785DD}" destId="{D43BB6E4-4FC2-46EB-BB44-94037CEF71B2}" srcOrd="0" destOrd="2" presId="urn:microsoft.com/office/officeart/2005/8/layout/default"/>
    <dgm:cxn modelId="{5300E9BD-A23D-4256-890F-3E25C14B4428}" type="presOf" srcId="{AF67E6DE-00B6-491B-9078-4C049786591E}" destId="{74620A30-09E6-4D50-9896-1A9C65057B50}" srcOrd="0" destOrd="1" presId="urn:microsoft.com/office/officeart/2005/8/layout/default"/>
    <dgm:cxn modelId="{8E9652D2-FC74-4AC7-924D-2FB8BFF4A9F5}" type="presOf" srcId="{406AE450-FDAD-4002-AF2D-3B0A9D146015}" destId="{005535A9-7E6E-4A23-B3FC-110C2EAD57E9}" srcOrd="0" destOrd="3" presId="urn:microsoft.com/office/officeart/2005/8/layout/default"/>
    <dgm:cxn modelId="{BED548D7-9F7A-49A2-94F7-ED073B3BF57A}" type="presOf" srcId="{F4214CB8-DDB3-4EAF-B04C-DFBCAEAB98C9}" destId="{953FBBFA-B353-4725-8D15-9C512DF9EF51}" srcOrd="0" destOrd="0" presId="urn:microsoft.com/office/officeart/2005/8/layout/default"/>
    <dgm:cxn modelId="{2C7D0CD8-0714-4B7E-86B5-B647469F331C}" type="presOf" srcId="{9AB6C5D5-5564-42E7-AC59-4E63EF7BE440}" destId="{005535A9-7E6E-4A23-B3FC-110C2EAD57E9}" srcOrd="0" destOrd="2" presId="urn:microsoft.com/office/officeart/2005/8/layout/default"/>
    <dgm:cxn modelId="{897259E2-745A-4FA7-A379-EE7BA64D2E47}" type="presOf" srcId="{3F966793-745F-4F94-BF62-43946447CB06}" destId="{D84C13B6-18AC-47D0-82ED-85FD424569F1}" srcOrd="0" destOrd="0" presId="urn:microsoft.com/office/officeart/2005/8/layout/default"/>
    <dgm:cxn modelId="{D7A5B0EB-C646-4F8F-B0FA-C2FCEB9CCB23}" srcId="{FD0016F9-538E-4B2F-A341-4E81268B5296}" destId="{CA2C8320-3946-48E1-B81A-41286F278687}" srcOrd="0" destOrd="0" parTransId="{B271EE00-B396-406E-BF25-86A0A1B80A85}" sibTransId="{00E4B6FC-A85D-4D2A-A2D3-0FCD99599895}"/>
    <dgm:cxn modelId="{67620AFC-3331-4F55-A195-73917F15422B}" srcId="{F4214CB8-DDB3-4EAF-B04C-DFBCAEAB98C9}" destId="{939378D2-A397-43F8-B7F5-9F56097C1082}" srcOrd="3" destOrd="0" parTransId="{8E0B90D7-8798-4795-B8C9-508C9E0FF8E8}" sibTransId="{C0751CA3-7628-44AE-9B69-6FF5925EBC68}"/>
    <dgm:cxn modelId="{4F28EEEA-65B1-4B0B-BFE5-045CED42C59F}" type="presParOf" srcId="{953FBBFA-B353-4725-8D15-9C512DF9EF51}" destId="{D43BB6E4-4FC2-46EB-BB44-94037CEF71B2}" srcOrd="0" destOrd="0" presId="urn:microsoft.com/office/officeart/2005/8/layout/default"/>
    <dgm:cxn modelId="{D506F691-1C5F-4603-BC9F-2A0F68C6214B}" type="presParOf" srcId="{953FBBFA-B353-4725-8D15-9C512DF9EF51}" destId="{F781773C-39F9-4E5D-AD50-A7901C19A9FA}" srcOrd="1" destOrd="0" presId="urn:microsoft.com/office/officeart/2005/8/layout/default"/>
    <dgm:cxn modelId="{54A7EDDB-2C4C-4985-A244-D51433698486}" type="presParOf" srcId="{953FBBFA-B353-4725-8D15-9C512DF9EF51}" destId="{74620A30-09E6-4D50-9896-1A9C65057B50}" srcOrd="2" destOrd="0" presId="urn:microsoft.com/office/officeart/2005/8/layout/default"/>
    <dgm:cxn modelId="{6B2AB34F-A0F1-4329-A054-8DFB0A946CF2}" type="presParOf" srcId="{953FBBFA-B353-4725-8D15-9C512DF9EF51}" destId="{532F6B19-2AF8-4AC5-9F30-180693903523}" srcOrd="3" destOrd="0" presId="urn:microsoft.com/office/officeart/2005/8/layout/default"/>
    <dgm:cxn modelId="{7E3432BD-2265-4EA8-A543-C729C8553DFC}" type="presParOf" srcId="{953FBBFA-B353-4725-8D15-9C512DF9EF51}" destId="{D84C13B6-18AC-47D0-82ED-85FD424569F1}" srcOrd="4" destOrd="0" presId="urn:microsoft.com/office/officeart/2005/8/layout/default"/>
    <dgm:cxn modelId="{EBA1B4A7-CFFF-4F45-B343-95716CE10C3A}" type="presParOf" srcId="{953FBBFA-B353-4725-8D15-9C512DF9EF51}" destId="{14CC4406-594C-444D-BCDC-EF00239536CD}" srcOrd="5" destOrd="0" presId="urn:microsoft.com/office/officeart/2005/8/layout/default"/>
    <dgm:cxn modelId="{66B1C13E-E123-42DF-8829-C7487EF331AE}" type="presParOf" srcId="{953FBBFA-B353-4725-8D15-9C512DF9EF51}" destId="{005535A9-7E6E-4A23-B3FC-110C2EAD57E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BB6E4-4FC2-46EB-BB44-94037CEF71B2}">
      <dsp:nvSpPr>
        <dsp:cNvPr id="0" name=""/>
        <dsp:cNvSpPr/>
      </dsp:nvSpPr>
      <dsp:spPr>
        <a:xfrm>
          <a:off x="992" y="194138"/>
          <a:ext cx="3869531" cy="23217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333500">
            <a:lnSpc>
              <a:spcPct val="90000"/>
            </a:lnSpc>
            <a:spcBef>
              <a:spcPct val="0"/>
            </a:spcBef>
            <a:spcAft>
              <a:spcPct val="35000"/>
            </a:spcAft>
            <a:buNone/>
          </a:pPr>
          <a:r>
            <a:rPr lang="en-US" sz="3000" b="1" kern="1200" dirty="0">
              <a:latin typeface="Franklin Gothic Medium Cond" panose="020B0606030402020204" pitchFamily="34" charset="0"/>
            </a:rPr>
            <a:t>UNWILLING and UNABLE</a:t>
          </a:r>
        </a:p>
        <a:p>
          <a:pPr marL="228600" lvl="1" indent="-228600" algn="l" defTabSz="1022350">
            <a:lnSpc>
              <a:spcPct val="90000"/>
            </a:lnSpc>
            <a:spcBef>
              <a:spcPct val="0"/>
            </a:spcBef>
            <a:spcAft>
              <a:spcPct val="15000"/>
            </a:spcAft>
            <a:buChar char="•"/>
          </a:pPr>
          <a:r>
            <a:rPr lang="en-US" sz="2300" kern="1200" dirty="0">
              <a:latin typeface="Franklin Gothic Medium Cond" panose="020B0606030402020204" pitchFamily="34" charset="0"/>
            </a:rPr>
            <a:t>Decisions are made by the leader and announced, so communication is largely one-way.</a:t>
          </a:r>
        </a:p>
        <a:p>
          <a:pPr marL="285750" lvl="1" indent="-285750" algn="l" defTabSz="1422400">
            <a:lnSpc>
              <a:spcPct val="90000"/>
            </a:lnSpc>
            <a:spcBef>
              <a:spcPct val="0"/>
            </a:spcBef>
            <a:spcAft>
              <a:spcPct val="15000"/>
            </a:spcAft>
            <a:buNone/>
          </a:pPr>
          <a:r>
            <a:rPr lang="en-US" sz="3200" b="1" kern="1200" dirty="0">
              <a:solidFill>
                <a:srgbClr val="C00000"/>
              </a:solidFill>
              <a:latin typeface="Franklin Gothic Medium Cond" panose="020B0606030402020204" pitchFamily="34" charset="0"/>
            </a:rPr>
            <a:t>TELLING</a:t>
          </a:r>
        </a:p>
      </dsp:txBody>
      <dsp:txXfrm>
        <a:off x="992" y="194138"/>
        <a:ext cx="3869531" cy="2321718"/>
      </dsp:txXfrm>
    </dsp:sp>
    <dsp:sp modelId="{74620A30-09E6-4D50-9896-1A9C65057B50}">
      <dsp:nvSpPr>
        <dsp:cNvPr id="0" name=""/>
        <dsp:cNvSpPr/>
      </dsp:nvSpPr>
      <dsp:spPr>
        <a:xfrm>
          <a:off x="4257476" y="194138"/>
          <a:ext cx="3869531" cy="23217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333500">
            <a:lnSpc>
              <a:spcPct val="90000"/>
            </a:lnSpc>
            <a:spcBef>
              <a:spcPct val="0"/>
            </a:spcBef>
            <a:spcAft>
              <a:spcPct val="35000"/>
            </a:spcAft>
            <a:buNone/>
          </a:pPr>
          <a:r>
            <a:rPr lang="en-US" sz="3000" b="1" kern="1200" dirty="0">
              <a:latin typeface="Franklin Gothic Medium Cond" panose="020B0606030402020204" pitchFamily="34" charset="0"/>
            </a:rPr>
            <a:t>UNWILLING and ABLE</a:t>
          </a:r>
        </a:p>
        <a:p>
          <a:pPr marL="228600" lvl="1" indent="-228600" algn="l" defTabSz="1022350">
            <a:lnSpc>
              <a:spcPct val="90000"/>
            </a:lnSpc>
            <a:spcBef>
              <a:spcPct val="0"/>
            </a:spcBef>
            <a:spcAft>
              <a:spcPct val="15000"/>
            </a:spcAft>
            <a:buChar char="•"/>
          </a:pPr>
          <a:r>
            <a:rPr lang="en-US" sz="2300" kern="1200" dirty="0">
              <a:latin typeface="Franklin Gothic Medium Cond" panose="020B0606030402020204" pitchFamily="34" charset="0"/>
            </a:rPr>
            <a:t>Decisions remain the leader’s prerogative, but communication is much more 2-way.</a:t>
          </a:r>
        </a:p>
        <a:p>
          <a:pPr marL="285750" lvl="1" indent="-285750" algn="l" defTabSz="1422400">
            <a:lnSpc>
              <a:spcPct val="90000"/>
            </a:lnSpc>
            <a:spcBef>
              <a:spcPct val="0"/>
            </a:spcBef>
            <a:spcAft>
              <a:spcPct val="15000"/>
            </a:spcAft>
            <a:buNone/>
          </a:pPr>
          <a:r>
            <a:rPr lang="en-US" sz="3200" kern="1200" dirty="0">
              <a:solidFill>
                <a:srgbClr val="C00000"/>
              </a:solidFill>
              <a:latin typeface="Franklin Gothic Medium Cond" panose="020B0606030402020204" pitchFamily="34" charset="0"/>
            </a:rPr>
            <a:t>COACHING</a:t>
          </a:r>
        </a:p>
      </dsp:txBody>
      <dsp:txXfrm>
        <a:off x="4257476" y="194138"/>
        <a:ext cx="3869531" cy="2321718"/>
      </dsp:txXfrm>
    </dsp:sp>
    <dsp:sp modelId="{D84C13B6-18AC-47D0-82ED-85FD424569F1}">
      <dsp:nvSpPr>
        <dsp:cNvPr id="0" name=""/>
        <dsp:cNvSpPr/>
      </dsp:nvSpPr>
      <dsp:spPr>
        <a:xfrm>
          <a:off x="992" y="2902810"/>
          <a:ext cx="3869531" cy="23217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333500">
            <a:lnSpc>
              <a:spcPct val="90000"/>
            </a:lnSpc>
            <a:spcBef>
              <a:spcPct val="0"/>
            </a:spcBef>
            <a:spcAft>
              <a:spcPct val="35000"/>
            </a:spcAft>
            <a:buNone/>
          </a:pPr>
          <a:r>
            <a:rPr lang="en-US" sz="3000" b="1" kern="1200" dirty="0">
              <a:latin typeface="Franklin Gothic Medium Cond" panose="020B0606030402020204" pitchFamily="34" charset="0"/>
            </a:rPr>
            <a:t>WILLING and UNABLE</a:t>
          </a:r>
        </a:p>
        <a:p>
          <a:pPr marL="228600" lvl="1" indent="-228600" algn="l" defTabSz="1022350">
            <a:lnSpc>
              <a:spcPct val="90000"/>
            </a:lnSpc>
            <a:spcBef>
              <a:spcPct val="0"/>
            </a:spcBef>
            <a:spcAft>
              <a:spcPct val="15000"/>
            </a:spcAft>
            <a:buChar char="•"/>
          </a:pPr>
          <a:r>
            <a:rPr lang="en-US" sz="2300" kern="1200" dirty="0">
              <a:latin typeface="Franklin Gothic Medium Cond" panose="020B0606030402020204" pitchFamily="34" charset="0"/>
            </a:rPr>
            <a:t>The leader facilitates the follower’s participation in decisions but control remains with the leader.</a:t>
          </a:r>
        </a:p>
        <a:p>
          <a:pPr marL="285750" lvl="1" indent="-285750" algn="l" defTabSz="1422400">
            <a:lnSpc>
              <a:spcPct val="90000"/>
            </a:lnSpc>
            <a:spcBef>
              <a:spcPct val="0"/>
            </a:spcBef>
            <a:spcAft>
              <a:spcPct val="15000"/>
            </a:spcAft>
            <a:buNone/>
          </a:pPr>
          <a:r>
            <a:rPr lang="en-US" sz="3200" kern="1200" dirty="0">
              <a:solidFill>
                <a:srgbClr val="C00000"/>
              </a:solidFill>
              <a:latin typeface="Franklin Gothic Medium Cond" panose="020B0606030402020204" pitchFamily="34" charset="0"/>
            </a:rPr>
            <a:t>PARTICIPATING</a:t>
          </a:r>
        </a:p>
      </dsp:txBody>
      <dsp:txXfrm>
        <a:off x="992" y="2902810"/>
        <a:ext cx="3869531" cy="2321718"/>
      </dsp:txXfrm>
    </dsp:sp>
    <dsp:sp modelId="{005535A9-7E6E-4A23-B3FC-110C2EAD57E9}">
      <dsp:nvSpPr>
        <dsp:cNvPr id="0" name=""/>
        <dsp:cNvSpPr/>
      </dsp:nvSpPr>
      <dsp:spPr>
        <a:xfrm>
          <a:off x="4257476" y="2902810"/>
          <a:ext cx="3869531" cy="232171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t" anchorCtr="0">
          <a:noAutofit/>
        </a:bodyPr>
        <a:lstStyle/>
        <a:p>
          <a:pPr marL="0" lvl="0" indent="0" algn="l" defTabSz="1333500">
            <a:lnSpc>
              <a:spcPct val="90000"/>
            </a:lnSpc>
            <a:spcBef>
              <a:spcPct val="0"/>
            </a:spcBef>
            <a:spcAft>
              <a:spcPct val="35000"/>
            </a:spcAft>
            <a:buNone/>
          </a:pPr>
          <a:r>
            <a:rPr lang="en-US" sz="3000" b="1" kern="1200" dirty="0">
              <a:latin typeface="Franklin Gothic Medium Cond" panose="020B0606030402020204" pitchFamily="34" charset="0"/>
            </a:rPr>
            <a:t>WILLING and ABLE</a:t>
          </a:r>
        </a:p>
        <a:p>
          <a:pPr marL="228600" lvl="1" indent="-228600" algn="l" defTabSz="1022350">
            <a:lnSpc>
              <a:spcPct val="90000"/>
            </a:lnSpc>
            <a:spcBef>
              <a:spcPct val="0"/>
            </a:spcBef>
            <a:spcAft>
              <a:spcPct val="15000"/>
            </a:spcAft>
            <a:buChar char="•"/>
          </a:pPr>
          <a:r>
            <a:rPr lang="en-US" sz="2300" kern="1200" dirty="0">
              <a:latin typeface="Franklin Gothic Medium Cond" panose="020B0606030402020204" pitchFamily="34" charset="0"/>
            </a:rPr>
            <a:t>The leader is still involved in decisions and problem solving, but control is with the follower.</a:t>
          </a:r>
        </a:p>
        <a:p>
          <a:pPr marL="228600" lvl="1" indent="-228600" algn="l" defTabSz="1022350">
            <a:lnSpc>
              <a:spcPct val="90000"/>
            </a:lnSpc>
            <a:spcBef>
              <a:spcPct val="0"/>
            </a:spcBef>
            <a:spcAft>
              <a:spcPct val="15000"/>
            </a:spcAft>
            <a:buNone/>
          </a:pPr>
          <a:endParaRPr lang="en-US" sz="2300" kern="1200" dirty="0">
            <a:latin typeface="Franklin Gothic Medium Cond" panose="020B0606030402020204" pitchFamily="34" charset="0"/>
          </a:endParaRPr>
        </a:p>
        <a:p>
          <a:pPr marL="285750" lvl="1" indent="-285750" algn="l" defTabSz="1422400">
            <a:lnSpc>
              <a:spcPct val="90000"/>
            </a:lnSpc>
            <a:spcBef>
              <a:spcPct val="0"/>
            </a:spcBef>
            <a:spcAft>
              <a:spcPct val="15000"/>
            </a:spcAft>
            <a:buNone/>
          </a:pPr>
          <a:r>
            <a:rPr lang="en-US" sz="3200" kern="1200" dirty="0">
              <a:solidFill>
                <a:srgbClr val="C00000"/>
              </a:solidFill>
              <a:latin typeface="Franklin Gothic Medium Cond" panose="020B0606030402020204" pitchFamily="34" charset="0"/>
            </a:rPr>
            <a:t>DELEGATING</a:t>
          </a:r>
        </a:p>
      </dsp:txBody>
      <dsp:txXfrm>
        <a:off x="4257476" y="2902810"/>
        <a:ext cx="3869531" cy="23217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94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11</a:t>
            </a:fld>
            <a:endParaRPr lang="en-US"/>
          </a:p>
        </p:txBody>
      </p:sp>
    </p:spTree>
    <p:extLst>
      <p:ext uri="{BB962C8B-B14F-4D97-AF65-F5344CB8AC3E}">
        <p14:creationId xmlns:p14="http://schemas.microsoft.com/office/powerpoint/2010/main" val="226689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13</a:t>
            </a:fld>
            <a:endParaRPr lang="en-US"/>
          </a:p>
        </p:txBody>
      </p:sp>
    </p:spTree>
    <p:extLst>
      <p:ext uri="{BB962C8B-B14F-4D97-AF65-F5344CB8AC3E}">
        <p14:creationId xmlns:p14="http://schemas.microsoft.com/office/powerpoint/2010/main" val="3307238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Values and leadership.</a:t>
            </a:r>
          </a:p>
          <a:p>
            <a:r>
              <a:rPr lang="en-US" dirty="0"/>
              <a:t>First, write down your top 5 values.</a:t>
            </a:r>
          </a:p>
          <a:p>
            <a:r>
              <a:rPr lang="en-US" dirty="0"/>
              <a:t>Second, in a group, prioritize the group’s top 5 values in order.</a:t>
            </a:r>
          </a:p>
          <a:p>
            <a:r>
              <a:rPr lang="en-US" dirty="0"/>
              <a:t>Whole group – what is the frequency?</a:t>
            </a:r>
          </a:p>
          <a:p>
            <a:r>
              <a:rPr lang="en-US" dirty="0"/>
              <a:t>How do you support these values?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14</a:t>
            </a:fld>
            <a:endParaRPr lang="en-US"/>
          </a:p>
        </p:txBody>
      </p:sp>
    </p:spTree>
    <p:extLst>
      <p:ext uri="{BB962C8B-B14F-4D97-AF65-F5344CB8AC3E}">
        <p14:creationId xmlns:p14="http://schemas.microsoft.com/office/powerpoint/2010/main" val="3710998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15</a:t>
            </a:fld>
            <a:endParaRPr lang="en-US"/>
          </a:p>
        </p:txBody>
      </p:sp>
    </p:spTree>
    <p:extLst>
      <p:ext uri="{BB962C8B-B14F-4D97-AF65-F5344CB8AC3E}">
        <p14:creationId xmlns:p14="http://schemas.microsoft.com/office/powerpoint/2010/main" val="2331911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16</a:t>
            </a:fld>
            <a:endParaRPr lang="en-US"/>
          </a:p>
        </p:txBody>
      </p:sp>
    </p:spTree>
    <p:extLst>
      <p:ext uri="{BB962C8B-B14F-4D97-AF65-F5344CB8AC3E}">
        <p14:creationId xmlns:p14="http://schemas.microsoft.com/office/powerpoint/2010/main" val="258952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17</a:t>
            </a:fld>
            <a:endParaRPr lang="en-US"/>
          </a:p>
        </p:txBody>
      </p:sp>
    </p:spTree>
    <p:extLst>
      <p:ext uri="{BB962C8B-B14F-4D97-AF65-F5344CB8AC3E}">
        <p14:creationId xmlns:p14="http://schemas.microsoft.com/office/powerpoint/2010/main" val="4142682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18</a:t>
            </a:fld>
            <a:endParaRPr lang="en-US"/>
          </a:p>
        </p:txBody>
      </p:sp>
    </p:spTree>
    <p:extLst>
      <p:ext uri="{BB962C8B-B14F-4D97-AF65-F5344CB8AC3E}">
        <p14:creationId xmlns:p14="http://schemas.microsoft.com/office/powerpoint/2010/main" val="2979134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19</a:t>
            </a:fld>
            <a:endParaRPr lang="en-US"/>
          </a:p>
        </p:txBody>
      </p:sp>
    </p:spTree>
    <p:extLst>
      <p:ext uri="{BB962C8B-B14F-4D97-AF65-F5344CB8AC3E}">
        <p14:creationId xmlns:p14="http://schemas.microsoft.com/office/powerpoint/2010/main" val="4012489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a:t>
            </a:fld>
            <a:endParaRPr lang="en-US"/>
          </a:p>
        </p:txBody>
      </p:sp>
    </p:spTree>
    <p:extLst>
      <p:ext uri="{BB962C8B-B14F-4D97-AF65-F5344CB8AC3E}">
        <p14:creationId xmlns:p14="http://schemas.microsoft.com/office/powerpoint/2010/main" val="1783696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20</a:t>
            </a:fld>
            <a:endParaRPr lang="en-US"/>
          </a:p>
        </p:txBody>
      </p:sp>
    </p:spTree>
    <p:extLst>
      <p:ext uri="{BB962C8B-B14F-4D97-AF65-F5344CB8AC3E}">
        <p14:creationId xmlns:p14="http://schemas.microsoft.com/office/powerpoint/2010/main" val="2222703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21</a:t>
            </a:fld>
            <a:endParaRPr lang="en-US"/>
          </a:p>
        </p:txBody>
      </p:sp>
    </p:spTree>
    <p:extLst>
      <p:ext uri="{BB962C8B-B14F-4D97-AF65-F5344CB8AC3E}">
        <p14:creationId xmlns:p14="http://schemas.microsoft.com/office/powerpoint/2010/main" val="5696074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22</a:t>
            </a:fld>
            <a:endParaRPr lang="en-US"/>
          </a:p>
        </p:txBody>
      </p:sp>
    </p:spTree>
    <p:extLst>
      <p:ext uri="{BB962C8B-B14F-4D97-AF65-F5344CB8AC3E}">
        <p14:creationId xmlns:p14="http://schemas.microsoft.com/office/powerpoint/2010/main" val="1727125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23</a:t>
            </a:fld>
            <a:endParaRPr lang="en-US"/>
          </a:p>
        </p:txBody>
      </p:sp>
    </p:spTree>
    <p:extLst>
      <p:ext uri="{BB962C8B-B14F-4D97-AF65-F5344CB8AC3E}">
        <p14:creationId xmlns:p14="http://schemas.microsoft.com/office/powerpoint/2010/main" val="3854688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24</a:t>
            </a:fld>
            <a:endParaRPr lang="en-US"/>
          </a:p>
        </p:txBody>
      </p:sp>
    </p:spTree>
    <p:extLst>
      <p:ext uri="{BB962C8B-B14F-4D97-AF65-F5344CB8AC3E}">
        <p14:creationId xmlns:p14="http://schemas.microsoft.com/office/powerpoint/2010/main" val="2113419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25</a:t>
            </a:fld>
            <a:endParaRPr lang="en-US"/>
          </a:p>
        </p:txBody>
      </p:sp>
    </p:spTree>
    <p:extLst>
      <p:ext uri="{BB962C8B-B14F-4D97-AF65-F5344CB8AC3E}">
        <p14:creationId xmlns:p14="http://schemas.microsoft.com/office/powerpoint/2010/main" val="1142371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3</a:t>
            </a:fld>
            <a:endParaRPr lang="en-US"/>
          </a:p>
        </p:txBody>
      </p:sp>
    </p:spTree>
    <p:extLst>
      <p:ext uri="{BB962C8B-B14F-4D97-AF65-F5344CB8AC3E}">
        <p14:creationId xmlns:p14="http://schemas.microsoft.com/office/powerpoint/2010/main" val="1410356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4</a:t>
            </a:fld>
            <a:endParaRPr lang="en-US"/>
          </a:p>
        </p:txBody>
      </p:sp>
    </p:spTree>
    <p:extLst>
      <p:ext uri="{BB962C8B-B14F-4D97-AF65-F5344CB8AC3E}">
        <p14:creationId xmlns:p14="http://schemas.microsoft.com/office/powerpoint/2010/main" val="3999910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5</a:t>
            </a:fld>
            <a:endParaRPr lang="en-US"/>
          </a:p>
        </p:txBody>
      </p:sp>
    </p:spTree>
    <p:extLst>
      <p:ext uri="{BB962C8B-B14F-4D97-AF65-F5344CB8AC3E}">
        <p14:creationId xmlns:p14="http://schemas.microsoft.com/office/powerpoint/2010/main" val="1931621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6</a:t>
            </a:fld>
            <a:endParaRPr lang="en-US"/>
          </a:p>
        </p:txBody>
      </p:sp>
    </p:spTree>
    <p:extLst>
      <p:ext uri="{BB962C8B-B14F-4D97-AF65-F5344CB8AC3E}">
        <p14:creationId xmlns:p14="http://schemas.microsoft.com/office/powerpoint/2010/main" val="2310033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7</a:t>
            </a:fld>
            <a:endParaRPr lang="en-US"/>
          </a:p>
        </p:txBody>
      </p:sp>
    </p:spTree>
    <p:extLst>
      <p:ext uri="{BB962C8B-B14F-4D97-AF65-F5344CB8AC3E}">
        <p14:creationId xmlns:p14="http://schemas.microsoft.com/office/powerpoint/2010/main" val="204278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1524000"/>
            <a:ext cx="7315200" cy="4114800"/>
          </a:xfrm>
          <a:prstGeom prst="rect">
            <a:avLst/>
          </a:prstGeom>
          <a:noFill/>
          <a:ln w="12700">
            <a:solidFill>
              <a:prstClr val="black"/>
            </a:solidFill>
          </a:ln>
        </p:spPr>
      </p:sp>
      <p:sp>
        <p:nvSpPr>
          <p:cNvPr id="3" name="Notes Placeholder 2"/>
          <p:cNvSpPr>
            <a:spLocks noGrp="1"/>
          </p:cNvSpPr>
          <p:nvPr>
            <p:ph type="body" idx="1"/>
          </p:nvPr>
        </p:nvSpPr>
        <p:spPr>
          <a:xfrm>
            <a:off x="685800" y="5867400"/>
            <a:ext cx="5486400" cy="4800600"/>
          </a:xfrm>
          <a:prstGeom prst="rect">
            <a:avLst/>
          </a:prstGeom>
        </p:spPr>
        <p:txBody>
          <a:bodyPr/>
          <a:lstStyle/>
          <a:p>
            <a:endParaRPr lang="en-US" dirty="0"/>
          </a:p>
        </p:txBody>
      </p:sp>
    </p:spTree>
    <p:extLst>
      <p:ext uri="{BB962C8B-B14F-4D97-AF65-F5344CB8AC3E}">
        <p14:creationId xmlns:p14="http://schemas.microsoft.com/office/powerpoint/2010/main" val="3093271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t>9</a:t>
            </a:fld>
            <a:endParaRPr lang="en-US"/>
          </a:p>
        </p:txBody>
      </p:sp>
    </p:spTree>
    <p:extLst>
      <p:ext uri="{BB962C8B-B14F-4D97-AF65-F5344CB8AC3E}">
        <p14:creationId xmlns:p14="http://schemas.microsoft.com/office/powerpoint/2010/main" val="3100542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End Fram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E2E89E3-9012-754D-ACFE-6D3D94DB23F1}" type="datetimeFigureOut">
              <a:rPr lang="en-US" smtClean="0"/>
              <a:t>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94F592-7035-BC42-B961-96A5B059A853}" type="slidenum">
              <a:rPr lang="en-US" smtClean="0"/>
              <a:t>‹#›</a:t>
            </a:fld>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8" y="858"/>
            <a:ext cx="12186864" cy="6857143"/>
          </a:xfrm>
          <a:prstGeom prst="rect">
            <a:avLst/>
          </a:prstGeom>
        </p:spPr>
      </p:pic>
    </p:spTree>
    <p:extLst>
      <p:ext uri="{BB962C8B-B14F-4D97-AF65-F5344CB8AC3E}">
        <p14:creationId xmlns:p14="http://schemas.microsoft.com/office/powerpoint/2010/main" val="32298527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sv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21.sv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gif"/><Relationship Id="rId7"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gi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52418" y="2234578"/>
            <a:ext cx="8379897" cy="2029175"/>
          </a:xfrm>
          <a:prstGeom prst="rect">
            <a:avLst/>
          </a:prstGeom>
        </p:spPr>
      </p:pic>
      <p:sp>
        <p:nvSpPr>
          <p:cNvPr id="4" name="Object 3"/>
          <p:cNvSpPr/>
          <p:nvPr/>
        </p:nvSpPr>
        <p:spPr>
          <a:xfrm>
            <a:off x="1852410" y="2492520"/>
            <a:ext cx="8379905" cy="1621004"/>
          </a:xfrm>
          <a:prstGeom prst="rect">
            <a:avLst/>
          </a:prstGeom>
          <a:noFill/>
        </p:spPr>
        <p:txBody>
          <a:bodyPr wrap="square" lIns="0" tIns="0" rIns="0" bIns="0" rtlCol="0" anchor="t"/>
          <a:lstStyle/>
          <a:p>
            <a:pPr algn="ctr">
              <a:lnSpc>
                <a:spcPts val="6048"/>
              </a:lnSpc>
              <a:spcAft>
                <a:spcPts val="600"/>
              </a:spcAft>
              <a:buNone/>
            </a:pPr>
            <a:r>
              <a:rPr lang="en-US" sz="6000" b="1" kern="0" spc="211" dirty="0">
                <a:solidFill>
                  <a:srgbClr val="FFFFFF"/>
                </a:solidFill>
                <a:latin typeface="Franklin Gothic Medium Cond" panose="020B0606030402020204" pitchFamily="34" charset="0"/>
                <a:ea typeface="Jost*" pitchFamily="34" charset="-122"/>
                <a:cs typeface="Jost*" pitchFamily="34" charset="-120"/>
              </a:rPr>
              <a:t>Building a Foundation of Leadership</a:t>
            </a:r>
            <a:endParaRPr lang="en-US" sz="6000" b="1" dirty="0">
              <a:latin typeface="Franklin Gothic Medium Cond" panose="020B06060304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820" y="5415633"/>
            <a:ext cx="2343215" cy="1338048"/>
          </a:xfrm>
          <a:prstGeom prst="rect">
            <a:avLst/>
          </a:prstGeom>
        </p:spPr>
      </p:pic>
      <p:pic>
        <p:nvPicPr>
          <p:cNvPr id="1028" name="Picture 4" descr="NHA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04561"/>
            <a:ext cx="4572000" cy="10858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80851" y="5810864"/>
            <a:ext cx="4719484" cy="646331"/>
          </a:xfrm>
          <a:prstGeom prst="rect">
            <a:avLst/>
          </a:prstGeom>
          <a:noFill/>
        </p:spPr>
        <p:txBody>
          <a:bodyPr wrap="square" rtlCol="0">
            <a:spAutoFit/>
          </a:bodyPr>
          <a:lstStyle/>
          <a:p>
            <a:r>
              <a:rPr lang="en-US" dirty="0">
                <a:latin typeface="Franklin Gothic Medium Cond" panose="020B0606030402020204" pitchFamily="34" charset="0"/>
              </a:rPr>
              <a:t>Dr. Mike Freel      </a:t>
            </a:r>
          </a:p>
          <a:p>
            <a:r>
              <a:rPr lang="en-US" dirty="0">
                <a:latin typeface="Franklin Gothic Medium Cond" panose="020B0606030402020204" pitchFamily="34" charset="0"/>
              </a:rPr>
              <a:t>mike.freel@bellevue.edu</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8">
    <p:bg>
      <p:bgPr>
        <a:solidFill>
          <a:srgbClr val="FFFFFF"/>
        </a:solidFill>
        <a:effectLst/>
      </p:bgPr>
    </p:bg>
    <p:spTree>
      <p:nvGrpSpPr>
        <p:cNvPr id="1" name=""/>
        <p:cNvGrpSpPr/>
        <p:nvPr/>
      </p:nvGrpSpPr>
      <p:grpSpPr>
        <a:xfrm>
          <a:off x="0" y="0"/>
          <a:ext cx="0" cy="0"/>
          <a:chOff x="0" y="0"/>
          <a:chExt cx="0" cy="0"/>
        </a:xfrm>
      </p:grpSpPr>
      <p:sp>
        <p:nvSpPr>
          <p:cNvPr id="29" name="Rectangle 28"/>
          <p:cNvSpPr/>
          <p:nvPr/>
        </p:nvSpPr>
        <p:spPr>
          <a:xfrm>
            <a:off x="15504" y="0"/>
            <a:ext cx="12176496" cy="6858000"/>
          </a:xfrm>
          <a:prstGeom prst="rect">
            <a:avLst/>
          </a:prstGeom>
          <a:solidFill>
            <a:srgbClr val="5A3D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ject 2" descr="preencoded.png"/>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rot="20558744">
            <a:off x="3906891" y="2270232"/>
            <a:ext cx="838712" cy="838712"/>
          </a:xfrm>
          <a:prstGeom prst="rect">
            <a:avLst/>
          </a:prstGeom>
        </p:spPr>
      </p:pic>
      <p:pic>
        <p:nvPicPr>
          <p:cNvPr id="5" name="Object 4" descr="preencoded.png"/>
          <p:cNvPicPr>
            <a:picLocks noChangeAspect="1"/>
          </p:cNvPicPr>
          <p:nvPr/>
        </p:nvPicPr>
        <p:blipFill>
          <a:blip r:embed="rId5">
            <a:lum bright="70000" contrast="-70000"/>
            <a:extLst>
              <a:ext uri="{96DAC541-7B7A-43D3-8B79-37D633B846F1}">
                <asvg:svgBlip xmlns:asvg="http://schemas.microsoft.com/office/drawing/2016/SVG/main" r:embed="rId6"/>
              </a:ext>
            </a:extLst>
          </a:blip>
          <a:stretch>
            <a:fillRect/>
          </a:stretch>
        </p:blipFill>
        <p:spPr>
          <a:xfrm rot="417674">
            <a:off x="7320149" y="2196629"/>
            <a:ext cx="945822" cy="945822"/>
          </a:xfrm>
          <a:prstGeom prst="rect">
            <a:avLst/>
          </a:prstGeom>
        </p:spPr>
      </p:pic>
      <p:pic>
        <p:nvPicPr>
          <p:cNvPr id="7" name="Object 6" descr="preencoded.png"/>
          <p:cNvPicPr>
            <a:picLocks noChangeAspect="1"/>
          </p:cNvPicPr>
          <p:nvPr/>
        </p:nvPicPr>
        <p:blipFill>
          <a:blip r:embed="rId3">
            <a:lum bright="70000" contrast="-70000"/>
            <a:extLst>
              <a:ext uri="{96DAC541-7B7A-43D3-8B79-37D633B846F1}">
                <asvg:svgBlip xmlns:asvg="http://schemas.microsoft.com/office/drawing/2016/SVG/main" r:embed="rId7"/>
              </a:ext>
            </a:extLst>
          </a:blip>
          <a:stretch>
            <a:fillRect/>
          </a:stretch>
        </p:blipFill>
        <p:spPr>
          <a:xfrm rot="20394649">
            <a:off x="7168477" y="3960001"/>
            <a:ext cx="971821" cy="971821"/>
          </a:xfrm>
          <a:prstGeom prst="rect">
            <a:avLst/>
          </a:prstGeom>
        </p:spPr>
      </p:pic>
      <p:pic>
        <p:nvPicPr>
          <p:cNvPr id="9" name="Object 8" descr="preencoded.png"/>
          <p:cNvPicPr>
            <a:picLocks noChangeAspect="1"/>
          </p:cNvPicPr>
          <p:nvPr/>
        </p:nvPicPr>
        <p:blipFill>
          <a:blip r:embed="rId5">
            <a:lum bright="70000" contrast="-70000"/>
            <a:extLst>
              <a:ext uri="{96DAC541-7B7A-43D3-8B79-37D633B846F1}">
                <asvg:svgBlip xmlns:asvg="http://schemas.microsoft.com/office/drawing/2016/SVG/main" r:embed="rId8"/>
              </a:ext>
            </a:extLst>
          </a:blip>
          <a:stretch>
            <a:fillRect/>
          </a:stretch>
        </p:blipFill>
        <p:spPr>
          <a:xfrm rot="643532">
            <a:off x="3950455" y="3899163"/>
            <a:ext cx="850843" cy="850843"/>
          </a:xfrm>
          <a:prstGeom prst="rect">
            <a:avLst/>
          </a:prstGeom>
        </p:spPr>
      </p:pic>
      <p:sp>
        <p:nvSpPr>
          <p:cNvPr id="12" name="Object 11"/>
          <p:cNvSpPr/>
          <p:nvPr/>
        </p:nvSpPr>
        <p:spPr>
          <a:xfrm>
            <a:off x="2074772" y="1580580"/>
            <a:ext cx="1577250" cy="1222769"/>
          </a:xfrm>
          <a:prstGeom prst="roundRect">
            <a:avLst>
              <a:gd name="adj" fmla="val 7682"/>
            </a:avLst>
          </a:prstGeom>
          <a:noFill/>
          <a:ln w="25400">
            <a:solidFill>
              <a:schemeClr val="bg1"/>
            </a:solidFill>
            <a:prstDash val="solid"/>
            <a:miter lim="800000"/>
          </a:ln>
        </p:spPr>
      </p:sp>
      <p:sp>
        <p:nvSpPr>
          <p:cNvPr id="23" name="Object 11"/>
          <p:cNvSpPr/>
          <p:nvPr/>
        </p:nvSpPr>
        <p:spPr>
          <a:xfrm>
            <a:off x="5204395" y="467952"/>
            <a:ext cx="1577250" cy="1222769"/>
          </a:xfrm>
          <a:prstGeom prst="roundRect">
            <a:avLst>
              <a:gd name="adj" fmla="val 7682"/>
            </a:avLst>
          </a:prstGeom>
          <a:noFill/>
          <a:ln w="25400">
            <a:solidFill>
              <a:schemeClr val="bg1"/>
            </a:solidFill>
            <a:prstDash val="solid"/>
            <a:miter lim="800000"/>
          </a:ln>
        </p:spPr>
      </p:sp>
      <p:sp>
        <p:nvSpPr>
          <p:cNvPr id="24" name="Object 11"/>
          <p:cNvSpPr/>
          <p:nvPr/>
        </p:nvSpPr>
        <p:spPr>
          <a:xfrm>
            <a:off x="8611949" y="4022573"/>
            <a:ext cx="1577250" cy="1222769"/>
          </a:xfrm>
          <a:prstGeom prst="roundRect">
            <a:avLst>
              <a:gd name="adj" fmla="val 7682"/>
            </a:avLst>
          </a:prstGeom>
          <a:noFill/>
          <a:ln w="25400">
            <a:solidFill>
              <a:schemeClr val="bg1"/>
            </a:solidFill>
            <a:prstDash val="solid"/>
            <a:miter lim="800000"/>
          </a:ln>
        </p:spPr>
      </p:sp>
      <p:sp>
        <p:nvSpPr>
          <p:cNvPr id="25" name="Object 11"/>
          <p:cNvSpPr/>
          <p:nvPr/>
        </p:nvSpPr>
        <p:spPr>
          <a:xfrm>
            <a:off x="8611949" y="1523512"/>
            <a:ext cx="1577250" cy="1222769"/>
          </a:xfrm>
          <a:prstGeom prst="roundRect">
            <a:avLst>
              <a:gd name="adj" fmla="val 7682"/>
            </a:avLst>
          </a:prstGeom>
          <a:noFill/>
          <a:ln w="25400">
            <a:solidFill>
              <a:schemeClr val="bg1"/>
            </a:solidFill>
            <a:prstDash val="solid"/>
            <a:miter lim="800000"/>
          </a:ln>
        </p:spPr>
      </p:sp>
      <p:sp>
        <p:nvSpPr>
          <p:cNvPr id="26" name="Object 11"/>
          <p:cNvSpPr/>
          <p:nvPr/>
        </p:nvSpPr>
        <p:spPr>
          <a:xfrm>
            <a:off x="5238909" y="5359390"/>
            <a:ext cx="1577250" cy="1222769"/>
          </a:xfrm>
          <a:prstGeom prst="roundRect">
            <a:avLst>
              <a:gd name="adj" fmla="val 7682"/>
            </a:avLst>
          </a:prstGeom>
          <a:noFill/>
          <a:ln w="25400">
            <a:solidFill>
              <a:schemeClr val="bg1"/>
            </a:solidFill>
            <a:prstDash val="solid"/>
            <a:miter lim="800000"/>
          </a:ln>
        </p:spPr>
      </p:sp>
      <p:sp>
        <p:nvSpPr>
          <p:cNvPr id="27" name="Object 11"/>
          <p:cNvSpPr/>
          <p:nvPr/>
        </p:nvSpPr>
        <p:spPr>
          <a:xfrm>
            <a:off x="2129074" y="4022573"/>
            <a:ext cx="1577250" cy="1222769"/>
          </a:xfrm>
          <a:prstGeom prst="roundRect">
            <a:avLst>
              <a:gd name="adj" fmla="val 7682"/>
            </a:avLst>
          </a:prstGeom>
          <a:noFill/>
          <a:ln w="25400">
            <a:solidFill>
              <a:schemeClr val="bg1"/>
            </a:solidFill>
            <a:prstDash val="solid"/>
            <a:miter lim="800000"/>
          </a:ln>
        </p:spPr>
      </p:sp>
      <p:sp>
        <p:nvSpPr>
          <p:cNvPr id="30" name="TextBox 29"/>
          <p:cNvSpPr txBox="1"/>
          <p:nvPr/>
        </p:nvSpPr>
        <p:spPr>
          <a:xfrm>
            <a:off x="2074772" y="1954103"/>
            <a:ext cx="1511491"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Scott Frost</a:t>
            </a:r>
          </a:p>
        </p:txBody>
      </p:sp>
      <p:sp>
        <p:nvSpPr>
          <p:cNvPr id="31" name="TextBox 30"/>
          <p:cNvSpPr txBox="1"/>
          <p:nvPr/>
        </p:nvSpPr>
        <p:spPr>
          <a:xfrm>
            <a:off x="5236885" y="756170"/>
            <a:ext cx="1511491"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Barack Obama</a:t>
            </a:r>
          </a:p>
        </p:txBody>
      </p:sp>
      <p:sp>
        <p:nvSpPr>
          <p:cNvPr id="32" name="TextBox 31"/>
          <p:cNvSpPr txBox="1"/>
          <p:nvPr/>
        </p:nvSpPr>
        <p:spPr>
          <a:xfrm>
            <a:off x="8677708" y="1775069"/>
            <a:ext cx="1511491"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Mark Zuckerberg</a:t>
            </a:r>
          </a:p>
        </p:txBody>
      </p:sp>
      <p:sp>
        <p:nvSpPr>
          <p:cNvPr id="33" name="TextBox 32"/>
          <p:cNvSpPr txBox="1"/>
          <p:nvPr/>
        </p:nvSpPr>
        <p:spPr>
          <a:xfrm>
            <a:off x="8655212" y="4280159"/>
            <a:ext cx="1511491"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Pope Francis</a:t>
            </a:r>
          </a:p>
        </p:txBody>
      </p:sp>
      <p:sp>
        <p:nvSpPr>
          <p:cNvPr id="34" name="TextBox 33"/>
          <p:cNvSpPr txBox="1"/>
          <p:nvPr/>
        </p:nvSpPr>
        <p:spPr>
          <a:xfrm>
            <a:off x="5264271" y="5647608"/>
            <a:ext cx="1511491" cy="369332"/>
          </a:xfrm>
          <a:prstGeom prst="rect">
            <a:avLst/>
          </a:prstGeom>
          <a:noFill/>
        </p:spPr>
        <p:txBody>
          <a:bodyPr wrap="square" rtlCol="0">
            <a:spAutoFit/>
          </a:bodyPr>
          <a:lstStyle/>
          <a:p>
            <a:pPr algn="ctr"/>
            <a:r>
              <a:rPr lang="en-US" b="1">
                <a:solidFill>
                  <a:schemeClr val="bg1"/>
                </a:solidFill>
                <a:effectLst>
                  <a:outerShdw blurRad="38100" dist="38100" dir="2700000" algn="tl">
                    <a:srgbClr val="000000">
                      <a:alpha val="43137"/>
                    </a:srgbClr>
                  </a:outerShdw>
                </a:effectLst>
              </a:rPr>
              <a:t>Elon </a:t>
            </a:r>
            <a:r>
              <a:rPr lang="en-US" b="1" dirty="0">
                <a:solidFill>
                  <a:schemeClr val="bg1"/>
                </a:solidFill>
                <a:effectLst>
                  <a:outerShdw blurRad="38100" dist="38100" dir="2700000" algn="tl">
                    <a:srgbClr val="000000">
                      <a:alpha val="43137"/>
                    </a:srgbClr>
                  </a:outerShdw>
                </a:effectLst>
              </a:rPr>
              <a:t>Musk</a:t>
            </a:r>
          </a:p>
        </p:txBody>
      </p:sp>
      <p:sp>
        <p:nvSpPr>
          <p:cNvPr id="35" name="TextBox 34"/>
          <p:cNvSpPr txBox="1"/>
          <p:nvPr/>
        </p:nvSpPr>
        <p:spPr>
          <a:xfrm>
            <a:off x="2161953" y="4324587"/>
            <a:ext cx="1511491"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Abraham Lincoln</a:t>
            </a:r>
          </a:p>
        </p:txBody>
      </p:sp>
      <p:pic>
        <p:nvPicPr>
          <p:cNvPr id="36" name="Object 2" descr="preencoded.png"/>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rot="2702680">
            <a:off x="5722171" y="1897559"/>
            <a:ext cx="507458" cy="507458"/>
          </a:xfrm>
          <a:prstGeom prst="rect">
            <a:avLst/>
          </a:prstGeom>
        </p:spPr>
      </p:pic>
      <p:pic>
        <p:nvPicPr>
          <p:cNvPr id="37" name="Object 2" descr="preencoded.png"/>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rot="2702680">
            <a:off x="5773805" y="4638718"/>
            <a:ext cx="507458" cy="507458"/>
          </a:xfrm>
          <a:prstGeom prst="rect">
            <a:avLst/>
          </a:prstGeom>
        </p:spPr>
      </p:pic>
      <p:pic>
        <p:nvPicPr>
          <p:cNvPr id="38" name="Picture 2" descr="C:\Users\mfreel\AppData\Local\Microsoft\Windows\Temporary Internet Files\Content.Outlook\MSX1KMJL\BELLE_ver_rev.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70211" y="5584372"/>
            <a:ext cx="1641352" cy="9372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i.ebayimg.com/images/i/141579140939-0-1/s-l1000.jpg"/>
          <p:cNvPicPr>
            <a:picLocks noChangeAspect="1" noChangeArrowheads="1"/>
          </p:cNvPicPr>
          <p:nvPr/>
        </p:nvPicPr>
        <p:blipFill rotWithShape="1">
          <a:blip r:embed="rId10">
            <a:extLst>
              <a:ext uri="{28A0092B-C50C-407E-A947-70E740481C1C}">
                <a14:useLocalDpi xmlns:a14="http://schemas.microsoft.com/office/drawing/2010/main" val="0"/>
              </a:ext>
            </a:extLst>
          </a:blip>
          <a:srcRect l="13622" r="15713"/>
          <a:stretch/>
        </p:blipFill>
        <p:spPr bwMode="auto">
          <a:xfrm>
            <a:off x="5067663" y="2327507"/>
            <a:ext cx="1762557" cy="2494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1907626" y="2919281"/>
            <a:ext cx="5825987" cy="923330"/>
          </a:xfrm>
          <a:prstGeom prst="rect">
            <a:avLst/>
          </a:prstGeom>
          <a:noFill/>
        </p:spPr>
        <p:txBody>
          <a:bodyPr wrap="square" rtlCol="0">
            <a:spAutoFit/>
          </a:bodyPr>
          <a:lstStyle/>
          <a:p>
            <a:r>
              <a:rPr lang="en-US" sz="5400" dirty="0">
                <a:solidFill>
                  <a:srgbClr val="FFC000"/>
                </a:solidFill>
                <a:latin typeface="Franklin Gothic Medium Cond" panose="020B0606030402020204" pitchFamily="34" charset="0"/>
              </a:rPr>
              <a:t>Effective</a:t>
            </a:r>
            <a:r>
              <a:rPr lang="en-US" sz="5400" dirty="0">
                <a:solidFill>
                  <a:srgbClr val="FFC000"/>
                </a:solidFill>
                <a:latin typeface="Impact" panose="020B0806030902050204" pitchFamily="34" charset="0"/>
              </a:rPr>
              <a:t> LEADERSHIP</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 name="Rectangle 28"/>
          <p:cNvSpPr/>
          <p:nvPr/>
        </p:nvSpPr>
        <p:spPr>
          <a:xfrm>
            <a:off x="0" y="-98415"/>
            <a:ext cx="12176496" cy="6858000"/>
          </a:xfrm>
          <a:prstGeom prst="rect">
            <a:avLst/>
          </a:prstGeom>
          <a:solidFill>
            <a:srgbClr val="5A3D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ject 2" descr="preencoded.png"/>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rot="20558744">
            <a:off x="3906891" y="2270232"/>
            <a:ext cx="838712" cy="838712"/>
          </a:xfrm>
          <a:prstGeom prst="rect">
            <a:avLst/>
          </a:prstGeom>
        </p:spPr>
      </p:pic>
      <p:pic>
        <p:nvPicPr>
          <p:cNvPr id="5" name="Object 4" descr="preencoded.png"/>
          <p:cNvPicPr>
            <a:picLocks noChangeAspect="1"/>
          </p:cNvPicPr>
          <p:nvPr/>
        </p:nvPicPr>
        <p:blipFill>
          <a:blip r:embed="rId5">
            <a:lum bright="70000" contrast="-70000"/>
            <a:extLst>
              <a:ext uri="{96DAC541-7B7A-43D3-8B79-37D633B846F1}">
                <asvg:svgBlip xmlns:asvg="http://schemas.microsoft.com/office/drawing/2016/SVG/main" r:embed="rId6"/>
              </a:ext>
            </a:extLst>
          </a:blip>
          <a:stretch>
            <a:fillRect/>
          </a:stretch>
        </p:blipFill>
        <p:spPr>
          <a:xfrm rot="417674">
            <a:off x="7320149" y="2196629"/>
            <a:ext cx="945822" cy="945822"/>
          </a:xfrm>
          <a:prstGeom prst="rect">
            <a:avLst/>
          </a:prstGeom>
        </p:spPr>
      </p:pic>
      <p:pic>
        <p:nvPicPr>
          <p:cNvPr id="7" name="Object 6" descr="preencoded.png"/>
          <p:cNvPicPr>
            <a:picLocks noChangeAspect="1"/>
          </p:cNvPicPr>
          <p:nvPr/>
        </p:nvPicPr>
        <p:blipFill>
          <a:blip r:embed="rId3">
            <a:lum bright="70000" contrast="-70000"/>
            <a:extLst>
              <a:ext uri="{96DAC541-7B7A-43D3-8B79-37D633B846F1}">
                <asvg:svgBlip xmlns:asvg="http://schemas.microsoft.com/office/drawing/2016/SVG/main" r:embed="rId7"/>
              </a:ext>
            </a:extLst>
          </a:blip>
          <a:stretch>
            <a:fillRect/>
          </a:stretch>
        </p:blipFill>
        <p:spPr>
          <a:xfrm rot="20394649">
            <a:off x="7168477" y="3960001"/>
            <a:ext cx="971821" cy="971821"/>
          </a:xfrm>
          <a:prstGeom prst="rect">
            <a:avLst/>
          </a:prstGeom>
        </p:spPr>
      </p:pic>
      <p:pic>
        <p:nvPicPr>
          <p:cNvPr id="9" name="Object 8" descr="preencoded.png"/>
          <p:cNvPicPr>
            <a:picLocks noChangeAspect="1"/>
          </p:cNvPicPr>
          <p:nvPr/>
        </p:nvPicPr>
        <p:blipFill>
          <a:blip r:embed="rId5">
            <a:lum bright="70000" contrast="-70000"/>
            <a:extLst>
              <a:ext uri="{96DAC541-7B7A-43D3-8B79-37D633B846F1}">
                <asvg:svgBlip xmlns:asvg="http://schemas.microsoft.com/office/drawing/2016/SVG/main" r:embed="rId8"/>
              </a:ext>
            </a:extLst>
          </a:blip>
          <a:stretch>
            <a:fillRect/>
          </a:stretch>
        </p:blipFill>
        <p:spPr>
          <a:xfrm rot="643532">
            <a:off x="3950455" y="3899163"/>
            <a:ext cx="850843" cy="850843"/>
          </a:xfrm>
          <a:prstGeom prst="rect">
            <a:avLst/>
          </a:prstGeom>
        </p:spPr>
      </p:pic>
      <p:sp>
        <p:nvSpPr>
          <p:cNvPr id="12" name="Object 11"/>
          <p:cNvSpPr/>
          <p:nvPr/>
        </p:nvSpPr>
        <p:spPr>
          <a:xfrm>
            <a:off x="2074772" y="1580580"/>
            <a:ext cx="1577250" cy="1222769"/>
          </a:xfrm>
          <a:prstGeom prst="roundRect">
            <a:avLst>
              <a:gd name="adj" fmla="val 7682"/>
            </a:avLst>
          </a:prstGeom>
          <a:noFill/>
          <a:ln w="25400">
            <a:solidFill>
              <a:schemeClr val="bg1"/>
            </a:solidFill>
            <a:prstDash val="solid"/>
            <a:miter lim="800000"/>
          </a:ln>
        </p:spPr>
      </p:sp>
      <p:sp>
        <p:nvSpPr>
          <p:cNvPr id="23" name="Object 11"/>
          <p:cNvSpPr/>
          <p:nvPr/>
        </p:nvSpPr>
        <p:spPr>
          <a:xfrm>
            <a:off x="5204395" y="467952"/>
            <a:ext cx="1577250" cy="1222769"/>
          </a:xfrm>
          <a:prstGeom prst="roundRect">
            <a:avLst>
              <a:gd name="adj" fmla="val 7682"/>
            </a:avLst>
          </a:prstGeom>
          <a:noFill/>
          <a:ln w="25400">
            <a:solidFill>
              <a:schemeClr val="bg1"/>
            </a:solidFill>
            <a:prstDash val="solid"/>
            <a:miter lim="800000"/>
          </a:ln>
        </p:spPr>
      </p:sp>
      <p:sp>
        <p:nvSpPr>
          <p:cNvPr id="24" name="Object 11"/>
          <p:cNvSpPr/>
          <p:nvPr/>
        </p:nvSpPr>
        <p:spPr>
          <a:xfrm>
            <a:off x="8611949" y="4022573"/>
            <a:ext cx="1577250" cy="1222769"/>
          </a:xfrm>
          <a:prstGeom prst="roundRect">
            <a:avLst>
              <a:gd name="adj" fmla="val 7682"/>
            </a:avLst>
          </a:prstGeom>
          <a:noFill/>
          <a:ln w="25400">
            <a:solidFill>
              <a:schemeClr val="bg1"/>
            </a:solidFill>
            <a:prstDash val="solid"/>
            <a:miter lim="800000"/>
          </a:ln>
        </p:spPr>
      </p:sp>
      <p:sp>
        <p:nvSpPr>
          <p:cNvPr id="25" name="Object 11"/>
          <p:cNvSpPr/>
          <p:nvPr/>
        </p:nvSpPr>
        <p:spPr>
          <a:xfrm>
            <a:off x="8611949" y="1523512"/>
            <a:ext cx="1577250" cy="1222769"/>
          </a:xfrm>
          <a:prstGeom prst="roundRect">
            <a:avLst>
              <a:gd name="adj" fmla="val 7682"/>
            </a:avLst>
          </a:prstGeom>
          <a:noFill/>
          <a:ln w="25400">
            <a:solidFill>
              <a:schemeClr val="bg1"/>
            </a:solidFill>
            <a:prstDash val="solid"/>
            <a:miter lim="800000"/>
          </a:ln>
        </p:spPr>
      </p:sp>
      <p:sp>
        <p:nvSpPr>
          <p:cNvPr id="26" name="Object 11"/>
          <p:cNvSpPr/>
          <p:nvPr/>
        </p:nvSpPr>
        <p:spPr>
          <a:xfrm>
            <a:off x="5238909" y="5359390"/>
            <a:ext cx="1577250" cy="1222769"/>
          </a:xfrm>
          <a:prstGeom prst="roundRect">
            <a:avLst>
              <a:gd name="adj" fmla="val 7682"/>
            </a:avLst>
          </a:prstGeom>
          <a:noFill/>
          <a:ln w="25400">
            <a:solidFill>
              <a:schemeClr val="bg1"/>
            </a:solidFill>
            <a:prstDash val="solid"/>
            <a:miter lim="800000"/>
          </a:ln>
        </p:spPr>
      </p:sp>
      <p:sp>
        <p:nvSpPr>
          <p:cNvPr id="27" name="Object 11"/>
          <p:cNvSpPr/>
          <p:nvPr/>
        </p:nvSpPr>
        <p:spPr>
          <a:xfrm>
            <a:off x="2129074" y="4022573"/>
            <a:ext cx="1577250" cy="1222769"/>
          </a:xfrm>
          <a:prstGeom prst="roundRect">
            <a:avLst>
              <a:gd name="adj" fmla="val 7682"/>
            </a:avLst>
          </a:prstGeom>
          <a:noFill/>
          <a:ln w="25400">
            <a:solidFill>
              <a:schemeClr val="bg1"/>
            </a:solidFill>
            <a:prstDash val="solid"/>
            <a:miter lim="800000"/>
          </a:ln>
        </p:spPr>
      </p:sp>
      <p:sp>
        <p:nvSpPr>
          <p:cNvPr id="30" name="TextBox 29"/>
          <p:cNvSpPr txBox="1"/>
          <p:nvPr/>
        </p:nvSpPr>
        <p:spPr>
          <a:xfrm>
            <a:off x="2074772" y="1954103"/>
            <a:ext cx="1511491" cy="369332"/>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Drive</a:t>
            </a:r>
          </a:p>
        </p:txBody>
      </p:sp>
      <p:sp>
        <p:nvSpPr>
          <p:cNvPr id="31" name="TextBox 30"/>
          <p:cNvSpPr txBox="1"/>
          <p:nvPr/>
        </p:nvSpPr>
        <p:spPr>
          <a:xfrm>
            <a:off x="5236885" y="756170"/>
            <a:ext cx="1511491"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Leadership</a:t>
            </a:r>
          </a:p>
          <a:p>
            <a:pPr algn="ctr"/>
            <a:r>
              <a:rPr lang="en-US" b="1" dirty="0">
                <a:solidFill>
                  <a:schemeClr val="bg1"/>
                </a:solidFill>
                <a:effectLst>
                  <a:outerShdw blurRad="38100" dist="38100" dir="2700000" algn="tl">
                    <a:srgbClr val="000000">
                      <a:alpha val="43137"/>
                    </a:srgbClr>
                  </a:outerShdw>
                </a:effectLst>
              </a:rPr>
              <a:t>Motivation</a:t>
            </a:r>
          </a:p>
        </p:txBody>
      </p:sp>
      <p:sp>
        <p:nvSpPr>
          <p:cNvPr id="32" name="TextBox 31"/>
          <p:cNvSpPr txBox="1"/>
          <p:nvPr/>
        </p:nvSpPr>
        <p:spPr>
          <a:xfrm>
            <a:off x="8677708" y="1775069"/>
            <a:ext cx="1511491"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Honesty &amp; Integrity</a:t>
            </a:r>
          </a:p>
        </p:txBody>
      </p:sp>
      <p:sp>
        <p:nvSpPr>
          <p:cNvPr id="33" name="TextBox 32"/>
          <p:cNvSpPr txBox="1"/>
          <p:nvPr/>
        </p:nvSpPr>
        <p:spPr>
          <a:xfrm>
            <a:off x="8655212" y="4280159"/>
            <a:ext cx="1511491"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Self-Confidence</a:t>
            </a:r>
          </a:p>
        </p:txBody>
      </p:sp>
      <p:sp>
        <p:nvSpPr>
          <p:cNvPr id="34" name="TextBox 33"/>
          <p:cNvSpPr txBox="1"/>
          <p:nvPr/>
        </p:nvSpPr>
        <p:spPr>
          <a:xfrm>
            <a:off x="5264271" y="5647608"/>
            <a:ext cx="1511491"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Cognitive Ability</a:t>
            </a:r>
          </a:p>
        </p:txBody>
      </p:sp>
      <p:sp>
        <p:nvSpPr>
          <p:cNvPr id="35" name="TextBox 34"/>
          <p:cNvSpPr txBox="1"/>
          <p:nvPr/>
        </p:nvSpPr>
        <p:spPr>
          <a:xfrm>
            <a:off x="2161953" y="4324587"/>
            <a:ext cx="1511491" cy="646331"/>
          </a:xfrm>
          <a:prstGeom prst="rect">
            <a:avLst/>
          </a:prstGeom>
          <a:noFill/>
        </p:spPr>
        <p:txBody>
          <a:bodyPr wrap="square" rtlCol="0">
            <a:spAutoFit/>
          </a:bodyPr>
          <a:lstStyle/>
          <a:p>
            <a:pPr algn="ctr"/>
            <a:r>
              <a:rPr lang="en-US" b="1" dirty="0">
                <a:solidFill>
                  <a:schemeClr val="bg1"/>
                </a:solidFill>
                <a:effectLst>
                  <a:outerShdw blurRad="38100" dist="38100" dir="2700000" algn="tl">
                    <a:srgbClr val="000000">
                      <a:alpha val="43137"/>
                    </a:srgbClr>
                  </a:outerShdw>
                </a:effectLst>
              </a:rPr>
              <a:t>Knowledge of Business</a:t>
            </a:r>
          </a:p>
        </p:txBody>
      </p:sp>
      <p:pic>
        <p:nvPicPr>
          <p:cNvPr id="36" name="Object 2" descr="preencoded.png"/>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rot="2702680">
            <a:off x="5722171" y="1897559"/>
            <a:ext cx="507458" cy="507458"/>
          </a:xfrm>
          <a:prstGeom prst="rect">
            <a:avLst/>
          </a:prstGeom>
        </p:spPr>
      </p:pic>
      <p:pic>
        <p:nvPicPr>
          <p:cNvPr id="37" name="Object 2" descr="preencoded.png"/>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rot="2702680">
            <a:off x="5773805" y="4638718"/>
            <a:ext cx="507458" cy="507458"/>
          </a:xfrm>
          <a:prstGeom prst="rect">
            <a:avLst/>
          </a:prstGeom>
        </p:spPr>
      </p:pic>
      <p:pic>
        <p:nvPicPr>
          <p:cNvPr id="38" name="Picture 2" descr="C:\Users\mfreel\AppData\Local\Microsoft\Windows\Temporary Internet Files\Content.Outlook\MSX1KMJL\BELLE_ver_rev.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70211" y="5584372"/>
            <a:ext cx="1641352" cy="93726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i.ebayimg.com/images/i/141579140939-0-1/s-l1000.jpg"/>
          <p:cNvPicPr>
            <a:picLocks noChangeAspect="1" noChangeArrowheads="1"/>
          </p:cNvPicPr>
          <p:nvPr/>
        </p:nvPicPr>
        <p:blipFill rotWithShape="1">
          <a:blip r:embed="rId10">
            <a:extLst>
              <a:ext uri="{28A0092B-C50C-407E-A947-70E740481C1C}">
                <a14:useLocalDpi xmlns:a14="http://schemas.microsoft.com/office/drawing/2010/main" val="0"/>
              </a:ext>
            </a:extLst>
          </a:blip>
          <a:srcRect l="13622" r="15713"/>
          <a:stretch/>
        </p:blipFill>
        <p:spPr bwMode="auto">
          <a:xfrm>
            <a:off x="5067663" y="2327507"/>
            <a:ext cx="1762557" cy="2494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16200000">
            <a:off x="-669859" y="2413218"/>
            <a:ext cx="3591098" cy="923330"/>
          </a:xfrm>
          <a:prstGeom prst="rect">
            <a:avLst/>
          </a:prstGeom>
          <a:noFill/>
        </p:spPr>
        <p:txBody>
          <a:bodyPr wrap="square" rtlCol="0">
            <a:spAutoFit/>
          </a:bodyPr>
          <a:lstStyle/>
          <a:p>
            <a:r>
              <a:rPr lang="en-US" sz="5400" dirty="0">
                <a:solidFill>
                  <a:srgbClr val="FFC000"/>
                </a:solidFill>
                <a:latin typeface="Impact" panose="020B0806030902050204" pitchFamily="34" charset="0"/>
              </a:rPr>
              <a:t>TRAITS</a:t>
            </a:r>
          </a:p>
        </p:txBody>
      </p:sp>
    </p:spTree>
    <p:extLst>
      <p:ext uri="{BB962C8B-B14F-4D97-AF65-F5344CB8AC3E}">
        <p14:creationId xmlns:p14="http://schemas.microsoft.com/office/powerpoint/2010/main" val="843361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3">
    <p:bg>
      <p:bgPr>
        <a:solidFill>
          <a:srgbClr val="EAE9E6"/>
        </a:solidFill>
        <a:effectLst/>
      </p:bgPr>
    </p:bg>
    <p:spTree>
      <p:nvGrpSpPr>
        <p:cNvPr id="1" name=""/>
        <p:cNvGrpSpPr/>
        <p:nvPr/>
      </p:nvGrpSpPr>
      <p:grpSpPr>
        <a:xfrm>
          <a:off x="0" y="0"/>
          <a:ext cx="0" cy="0"/>
          <a:chOff x="0" y="0"/>
          <a:chExt cx="0" cy="0"/>
        </a:xfrm>
      </p:grpSpPr>
      <p:sp>
        <p:nvSpPr>
          <p:cNvPr id="3" name="Object 2"/>
          <p:cNvSpPr/>
          <p:nvPr/>
        </p:nvSpPr>
        <p:spPr>
          <a:xfrm>
            <a:off x="0" y="0"/>
            <a:ext cx="3656702" cy="6865808"/>
          </a:xfrm>
          <a:prstGeom prst="rect">
            <a:avLst/>
          </a:prstGeom>
          <a:solidFill>
            <a:srgbClr val="000000">
              <a:alpha val="0"/>
            </a:srgbClr>
          </a:solidFill>
        </p:spPr>
      </p:sp>
      <p:sp>
        <p:nvSpPr>
          <p:cNvPr id="5" name="Object 4"/>
          <p:cNvSpPr/>
          <p:nvPr/>
        </p:nvSpPr>
        <p:spPr>
          <a:xfrm>
            <a:off x="4408988" y="1652460"/>
            <a:ext cx="3509077" cy="344433"/>
          </a:xfrm>
          <a:prstGeom prst="rect">
            <a:avLst/>
          </a:prstGeom>
          <a:noFill/>
        </p:spPr>
        <p:txBody>
          <a:bodyPr wrap="square" lIns="0" tIns="0" rIns="0" bIns="0" rtlCol="0" anchor="t"/>
          <a:lstStyle/>
          <a:p>
            <a:pPr algn="l">
              <a:lnSpc>
                <a:spcPts val="2930"/>
              </a:lnSpc>
              <a:spcAft>
                <a:spcPts val="600"/>
              </a:spcAft>
              <a:buNone/>
            </a:pPr>
            <a:endParaRPr lang="en-US" dirty="0">
              <a:latin typeface="Arial Black" panose="020B0A04020102020204" pitchFamily="34" charset="0"/>
            </a:endParaRPr>
          </a:p>
        </p:txBody>
      </p:sp>
      <p:sp>
        <p:nvSpPr>
          <p:cNvPr id="17" name="Rectangle 16"/>
          <p:cNvSpPr/>
          <p:nvPr/>
        </p:nvSpPr>
        <p:spPr>
          <a:xfrm>
            <a:off x="15504" y="1504574"/>
            <a:ext cx="3988340" cy="4875580"/>
          </a:xfrm>
          <a:prstGeom prst="rect">
            <a:avLst/>
          </a:prstGeom>
          <a:solidFill>
            <a:srgbClr val="5A3D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rot="20463524">
            <a:off x="103401" y="2343508"/>
            <a:ext cx="3929678" cy="3231654"/>
          </a:xfrm>
          <a:prstGeom prst="rect">
            <a:avLst/>
          </a:prstGeom>
          <a:noFill/>
        </p:spPr>
        <p:txBody>
          <a:bodyPr wrap="square" rtlCol="0">
            <a:spAutoFit/>
          </a:bodyPr>
          <a:lstStyle/>
          <a:p>
            <a:pPr algn="ctr"/>
            <a:r>
              <a:rPr lang="en-US" sz="2400" kern="0" spc="115" dirty="0">
                <a:solidFill>
                  <a:srgbClr val="D0A527"/>
                </a:solidFill>
                <a:latin typeface="Arial Black" panose="020B0A04020102020204" pitchFamily="34" charset="0"/>
                <a:ea typeface="Jost*" pitchFamily="34" charset="-122"/>
                <a:cs typeface="Arial" panose="020B0604020202020204" pitchFamily="34" charset="0"/>
              </a:rPr>
              <a:t>Behaviors</a:t>
            </a:r>
          </a:p>
          <a:p>
            <a:pPr algn="ctr"/>
            <a:r>
              <a:rPr lang="en-US" sz="6000" kern="0" spc="115" dirty="0">
                <a:solidFill>
                  <a:schemeClr val="bg1"/>
                </a:solidFill>
                <a:latin typeface="Arial" panose="020B0604020202020204" pitchFamily="34" charset="0"/>
                <a:ea typeface="Jost*" pitchFamily="34" charset="-122"/>
                <a:cs typeface="Arial" panose="020B0604020202020204" pitchFamily="34" charset="0"/>
              </a:rPr>
              <a:t>People</a:t>
            </a:r>
          </a:p>
          <a:p>
            <a:pPr algn="ctr"/>
            <a:r>
              <a:rPr lang="en-US" sz="6000" kern="0" spc="115" dirty="0">
                <a:solidFill>
                  <a:schemeClr val="bg1"/>
                </a:solidFill>
                <a:latin typeface="Arial" panose="020B0604020202020204" pitchFamily="34" charset="0"/>
                <a:ea typeface="Jost*" pitchFamily="34" charset="-122"/>
                <a:cs typeface="Arial" panose="020B0604020202020204" pitchFamily="34" charset="0"/>
              </a:rPr>
              <a:t>Vs.</a:t>
            </a:r>
          </a:p>
          <a:p>
            <a:pPr algn="ctr"/>
            <a:r>
              <a:rPr lang="en-US" sz="6000" kern="0" spc="115" dirty="0">
                <a:solidFill>
                  <a:schemeClr val="bg1"/>
                </a:solidFill>
                <a:latin typeface="Arial" panose="020B0604020202020204" pitchFamily="34" charset="0"/>
                <a:ea typeface="Jost*" pitchFamily="34" charset="-122"/>
                <a:cs typeface="Arial" panose="020B0604020202020204" pitchFamily="34" charset="0"/>
              </a:rPr>
              <a:t>Task</a:t>
            </a:r>
          </a:p>
        </p:txBody>
      </p:sp>
      <p:sp>
        <p:nvSpPr>
          <p:cNvPr id="27" name="Object 1"/>
          <p:cNvSpPr/>
          <p:nvPr/>
        </p:nvSpPr>
        <p:spPr>
          <a:xfrm>
            <a:off x="0" y="347449"/>
            <a:ext cx="12191999" cy="436136"/>
          </a:xfrm>
          <a:prstGeom prst="rect">
            <a:avLst/>
          </a:prstGeom>
          <a:noFill/>
        </p:spPr>
        <p:txBody>
          <a:bodyPr wrap="square" lIns="0" tIns="0" rIns="0" bIns="0" rtlCol="0" anchor="t"/>
          <a:lstStyle/>
          <a:p>
            <a:pPr algn="ctr">
              <a:lnSpc>
                <a:spcPts val="3360"/>
              </a:lnSpc>
              <a:spcAft>
                <a:spcPts val="600"/>
              </a:spcAft>
              <a:buNone/>
            </a:pPr>
            <a:r>
              <a:rPr lang="en-US" sz="3000" kern="0" spc="115" dirty="0">
                <a:solidFill>
                  <a:srgbClr val="000000"/>
                </a:solidFill>
                <a:latin typeface="Arial Black" panose="020B0A04020102020204" pitchFamily="34" charset="0"/>
                <a:ea typeface="Jost*" pitchFamily="34" charset="-122"/>
                <a:cs typeface="Jost*" pitchFamily="34" charset="-120"/>
              </a:rPr>
              <a:t>Blake and Mouton Managerial Grid</a:t>
            </a:r>
            <a:endParaRPr lang="en-US" dirty="0">
              <a:latin typeface="Arial Black" panose="020B0A04020102020204" pitchFamily="34" charset="0"/>
            </a:endParaRPr>
          </a:p>
        </p:txBody>
      </p:sp>
      <p:pic>
        <p:nvPicPr>
          <p:cNvPr id="3074" name="Picture 2" descr="https://media-api.xogrp.com/images/dfe4ec55-97ad-442c-83e9-821c5f0753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310" y="1502214"/>
            <a:ext cx="3456854" cy="23068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www.bestfamilyguide.com/gallery/how-to-avoid-the-authoritarian-parenting-style/how-to-avoid-the-authoritarian-parenting-style.jpg"/>
          <p:cNvPicPr>
            <a:picLocks noChangeAspect="1" noChangeArrowheads="1"/>
          </p:cNvPicPr>
          <p:nvPr/>
        </p:nvPicPr>
        <p:blipFill rotWithShape="1">
          <a:blip r:embed="rId4">
            <a:extLst>
              <a:ext uri="{28A0092B-C50C-407E-A947-70E740481C1C}">
                <a14:useLocalDpi xmlns:a14="http://schemas.microsoft.com/office/drawing/2010/main" val="0"/>
              </a:ext>
            </a:extLst>
          </a:blip>
          <a:srcRect t="4458"/>
          <a:stretch/>
        </p:blipFill>
        <p:spPr bwMode="auto">
          <a:xfrm>
            <a:off x="8338202" y="4206505"/>
            <a:ext cx="3458622" cy="22040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files.rustybrick.com/rustybrick/30678/blank-stare.jpg"/>
          <p:cNvPicPr>
            <a:picLocks noChangeAspect="1" noChangeArrowheads="1"/>
          </p:cNvPicPr>
          <p:nvPr/>
        </p:nvPicPr>
        <p:blipFill rotWithShape="1">
          <a:blip r:embed="rId5">
            <a:extLst>
              <a:ext uri="{28A0092B-C50C-407E-A947-70E740481C1C}">
                <a14:useLocalDpi xmlns:a14="http://schemas.microsoft.com/office/drawing/2010/main" val="0"/>
              </a:ext>
            </a:extLst>
          </a:blip>
          <a:srcRect b="4860"/>
          <a:stretch/>
        </p:blipFill>
        <p:spPr bwMode="auto">
          <a:xfrm>
            <a:off x="4123310" y="4206505"/>
            <a:ext cx="3456854" cy="219429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blog.weekdone.com/wp-content/uploads/2019/06/pexels-photo-1811991.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8202" y="1498452"/>
            <a:ext cx="3466875" cy="2310636"/>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6941059" y="3316339"/>
            <a:ext cx="2100002" cy="13829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085802" y="3823130"/>
            <a:ext cx="1955259" cy="369332"/>
          </a:xfrm>
          <a:prstGeom prst="rect">
            <a:avLst/>
          </a:prstGeom>
          <a:noFill/>
        </p:spPr>
        <p:txBody>
          <a:bodyPr wrap="square" rtlCol="0">
            <a:spAutoFit/>
          </a:bodyPr>
          <a:lstStyle/>
          <a:p>
            <a:r>
              <a:rPr lang="en-US" b="1" dirty="0"/>
              <a:t>Compromising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sp>
        <p:nvSpPr>
          <p:cNvPr id="5" name="Object 4"/>
          <p:cNvSpPr/>
          <p:nvPr/>
        </p:nvSpPr>
        <p:spPr>
          <a:xfrm>
            <a:off x="4408988" y="1652460"/>
            <a:ext cx="3509077" cy="344433"/>
          </a:xfrm>
          <a:prstGeom prst="rect">
            <a:avLst/>
          </a:prstGeom>
          <a:noFill/>
        </p:spPr>
        <p:txBody>
          <a:bodyPr wrap="square" lIns="0" tIns="0" rIns="0" bIns="0" rtlCol="0" anchor="t"/>
          <a:lstStyle/>
          <a:p>
            <a:pPr algn="l">
              <a:lnSpc>
                <a:spcPts val="2930"/>
              </a:lnSpc>
              <a:spcAft>
                <a:spcPts val="600"/>
              </a:spcAft>
              <a:buNone/>
            </a:pPr>
            <a:endParaRPr lang="en-US" dirty="0">
              <a:latin typeface="Arial Black" panose="020B0A04020102020204" pitchFamily="34" charset="0"/>
            </a:endParaRPr>
          </a:p>
        </p:txBody>
      </p:sp>
      <p:pic>
        <p:nvPicPr>
          <p:cNvPr id="4098" name="Picture 2" descr="http://i.huffpost.com/gen/2181180/thumbs/o-HANDING-OUT-MONEY-faceb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368426" cy="302833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wtop.com/wp-content/uploads/2017/03/ThinkstockPhotos-182144237-727x485.jpg"/>
          <p:cNvPicPr>
            <a:picLocks noChangeAspect="1" noChangeArrowheads="1"/>
          </p:cNvPicPr>
          <p:nvPr/>
        </p:nvPicPr>
        <p:blipFill rotWithShape="1">
          <a:blip r:embed="rId4">
            <a:extLst>
              <a:ext uri="{28A0092B-C50C-407E-A947-70E740481C1C}">
                <a14:useLocalDpi xmlns:a14="http://schemas.microsoft.com/office/drawing/2010/main" val="0"/>
              </a:ext>
            </a:extLst>
          </a:blip>
          <a:srcRect t="38647"/>
          <a:stretch/>
        </p:blipFill>
        <p:spPr bwMode="auto">
          <a:xfrm>
            <a:off x="5267325" y="4023737"/>
            <a:ext cx="6924675" cy="28342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94090" y="194874"/>
            <a:ext cx="5573635" cy="3108543"/>
          </a:xfrm>
          <a:prstGeom prst="rect">
            <a:avLst/>
          </a:prstGeom>
          <a:noFill/>
        </p:spPr>
        <p:txBody>
          <a:bodyPr wrap="square" rtlCol="0">
            <a:spAutoFit/>
          </a:bodyPr>
          <a:lstStyle/>
          <a:p>
            <a:r>
              <a:rPr lang="en-US" sz="3200" b="1" dirty="0">
                <a:latin typeface="Franklin Gothic Medium Cond" panose="020B0606030402020204" pitchFamily="34" charset="0"/>
              </a:rPr>
              <a:t>BEHAVIORAL MODELS</a:t>
            </a:r>
          </a:p>
          <a:p>
            <a:endParaRPr lang="en-US" dirty="0">
              <a:latin typeface="Franklin Gothic Medium Cond" panose="020B0606030402020204" pitchFamily="34" charset="0"/>
            </a:endParaRPr>
          </a:p>
          <a:p>
            <a:r>
              <a:rPr lang="en-US" sz="3200" dirty="0">
                <a:latin typeface="Franklin Gothic Medium Cond" panose="020B0606030402020204" pitchFamily="34" charset="0"/>
              </a:rPr>
              <a:t>What does it mean to be transactional?</a:t>
            </a:r>
          </a:p>
          <a:p>
            <a:endParaRPr lang="en-US" dirty="0">
              <a:latin typeface="Franklin Gothic Medium Cond" panose="020B0606030402020204" pitchFamily="34" charset="0"/>
            </a:endParaRPr>
          </a:p>
          <a:p>
            <a:r>
              <a:rPr lang="en-US" sz="3200" dirty="0">
                <a:latin typeface="Franklin Gothic Medium Cond" panose="020B0606030402020204" pitchFamily="34" charset="0"/>
              </a:rPr>
              <a:t>What does it mean to be transformational?</a:t>
            </a:r>
          </a:p>
        </p:txBody>
      </p:sp>
      <p:sp>
        <p:nvSpPr>
          <p:cNvPr id="6" name="TextBox 5"/>
          <p:cNvSpPr txBox="1"/>
          <p:nvPr/>
        </p:nvSpPr>
        <p:spPr>
          <a:xfrm>
            <a:off x="95007" y="3649353"/>
            <a:ext cx="4956040" cy="2862322"/>
          </a:xfrm>
          <a:prstGeom prst="rect">
            <a:avLst/>
          </a:prstGeom>
          <a:noFill/>
        </p:spPr>
        <p:txBody>
          <a:bodyPr wrap="square" rtlCol="0">
            <a:spAutoFit/>
          </a:bodyPr>
          <a:lstStyle/>
          <a:p>
            <a:r>
              <a:rPr lang="en-US" sz="3200" b="1" dirty="0">
                <a:latin typeface="Franklin Gothic Medium Cond" panose="020B0606030402020204" pitchFamily="34" charset="0"/>
              </a:rPr>
              <a:t>The 4 I’s</a:t>
            </a:r>
          </a:p>
          <a:p>
            <a:endParaRPr lang="en-US" dirty="0">
              <a:latin typeface="Franklin Gothic Medium Cond" panose="020B0606030402020204" pitchFamily="34" charset="0"/>
            </a:endParaRPr>
          </a:p>
          <a:p>
            <a:pPr marL="514350" indent="-514350">
              <a:buFont typeface="+mj-lt"/>
              <a:buAutoNum type="arabicPeriod"/>
            </a:pPr>
            <a:r>
              <a:rPr lang="en-US" sz="3200" dirty="0">
                <a:latin typeface="Franklin Gothic Medium Cond" panose="020B0606030402020204" pitchFamily="34" charset="0"/>
              </a:rPr>
              <a:t>Idealized Influence</a:t>
            </a:r>
          </a:p>
          <a:p>
            <a:pPr marL="514350" indent="-514350">
              <a:buFont typeface="+mj-lt"/>
              <a:buAutoNum type="arabicPeriod"/>
            </a:pPr>
            <a:r>
              <a:rPr lang="en-US" sz="3200" dirty="0">
                <a:latin typeface="Franklin Gothic Medium Cond" panose="020B0606030402020204" pitchFamily="34" charset="0"/>
              </a:rPr>
              <a:t>Inspirational Motivation</a:t>
            </a:r>
          </a:p>
          <a:p>
            <a:pPr marL="514350" indent="-514350">
              <a:buFont typeface="+mj-lt"/>
              <a:buAutoNum type="arabicPeriod"/>
            </a:pPr>
            <a:r>
              <a:rPr lang="en-US" sz="3200" dirty="0">
                <a:latin typeface="Franklin Gothic Medium Cond" panose="020B0606030402020204" pitchFamily="34" charset="0"/>
              </a:rPr>
              <a:t>Intellectual Stimulation</a:t>
            </a:r>
          </a:p>
          <a:p>
            <a:pPr marL="514350" indent="-514350">
              <a:buFont typeface="+mj-lt"/>
              <a:buAutoNum type="arabicPeriod"/>
            </a:pPr>
            <a:r>
              <a:rPr lang="en-US" sz="3200" dirty="0">
                <a:latin typeface="Franklin Gothic Medium Cond" panose="020B0606030402020204" pitchFamily="34" charset="0"/>
              </a:rPr>
              <a:t>Individualized Consideration</a:t>
            </a:r>
          </a:p>
        </p:txBody>
      </p:sp>
      <p:sp>
        <p:nvSpPr>
          <p:cNvPr id="2" name="TextBox 1">
            <a:extLst>
              <a:ext uri="{FF2B5EF4-FFF2-40B4-BE49-F238E27FC236}">
                <a16:creationId xmlns:a16="http://schemas.microsoft.com/office/drawing/2014/main" id="{B9E5D8DE-F42A-4265-A936-5ED1844CA62C}"/>
              </a:ext>
            </a:extLst>
          </p:cNvPr>
          <p:cNvSpPr txBox="1"/>
          <p:nvPr/>
        </p:nvSpPr>
        <p:spPr>
          <a:xfrm>
            <a:off x="7194620" y="4171047"/>
            <a:ext cx="1818751" cy="1569660"/>
          </a:xfrm>
          <a:prstGeom prst="rect">
            <a:avLst/>
          </a:prstGeom>
          <a:noFill/>
        </p:spPr>
        <p:txBody>
          <a:bodyPr wrap="square" rtlCol="0">
            <a:spAutoFit/>
          </a:bodyPr>
          <a:lstStyle/>
          <a:p>
            <a:r>
              <a:rPr lang="en-US" sz="1600" dirty="0"/>
              <a:t>Charisma</a:t>
            </a:r>
          </a:p>
          <a:p>
            <a:r>
              <a:rPr lang="en-US" sz="1600" dirty="0"/>
              <a:t>Social</a:t>
            </a:r>
          </a:p>
          <a:p>
            <a:r>
              <a:rPr lang="en-US" sz="1600" dirty="0"/>
              <a:t>Vision</a:t>
            </a:r>
          </a:p>
          <a:p>
            <a:r>
              <a:rPr lang="en-US" sz="1600" dirty="0"/>
              <a:t>Transactional</a:t>
            </a:r>
          </a:p>
          <a:p>
            <a:r>
              <a:rPr lang="en-US" sz="1600" dirty="0"/>
              <a:t>Delegation</a:t>
            </a:r>
          </a:p>
          <a:p>
            <a:r>
              <a:rPr lang="en-US" sz="1600" dirty="0"/>
              <a:t>Execution</a:t>
            </a:r>
          </a:p>
        </p:txBody>
      </p:sp>
    </p:spTree>
    <p:extLst>
      <p:ext uri="{BB962C8B-B14F-4D97-AF65-F5344CB8AC3E}">
        <p14:creationId xmlns:p14="http://schemas.microsoft.com/office/powerpoint/2010/main" val="2269122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sp>
        <p:nvSpPr>
          <p:cNvPr id="5" name="Object 4"/>
          <p:cNvSpPr/>
          <p:nvPr/>
        </p:nvSpPr>
        <p:spPr>
          <a:xfrm>
            <a:off x="4408988" y="1809134"/>
            <a:ext cx="6709285" cy="934065"/>
          </a:xfrm>
          <a:prstGeom prst="rect">
            <a:avLst/>
          </a:prstGeom>
          <a:noFill/>
        </p:spPr>
        <p:txBody>
          <a:bodyPr wrap="square" lIns="0" tIns="0" rIns="0" bIns="0" rtlCol="0" anchor="t"/>
          <a:lstStyle/>
          <a:p>
            <a:r>
              <a:rPr lang="en-US" sz="2800" b="1" dirty="0">
                <a:solidFill>
                  <a:srgbClr val="7030A0"/>
                </a:solidFill>
                <a:effectLst>
                  <a:outerShdw blurRad="38100" dist="38100" dir="2700000" algn="tl">
                    <a:srgbClr val="000000">
                      <a:alpha val="43137"/>
                    </a:srgbClr>
                  </a:outerShdw>
                </a:effectLst>
                <a:latin typeface="Franklin Gothic Medium Cond" panose="020B0606030402020204" pitchFamily="34" charset="0"/>
              </a:rPr>
              <a:t>GROUPS</a:t>
            </a:r>
            <a:r>
              <a:rPr lang="en-US" sz="2800" dirty="0">
                <a:solidFill>
                  <a:schemeClr val="accent4">
                    <a:lumMod val="50000"/>
                  </a:schemeClr>
                </a:solidFill>
                <a:latin typeface="Franklin Gothic Medium Cond" panose="020B0606030402020204" pitchFamily="34" charset="0"/>
              </a:rPr>
              <a:t> </a:t>
            </a:r>
            <a:r>
              <a:rPr lang="en-US" sz="2800" dirty="0">
                <a:latin typeface="Franklin Gothic Medium Cond" panose="020B0606030402020204" pitchFamily="34" charset="0"/>
              </a:rPr>
              <a:t>– The link between values and leadership</a:t>
            </a:r>
          </a:p>
        </p:txBody>
      </p:sp>
      <p:pic>
        <p:nvPicPr>
          <p:cNvPr id="5122" name="Picture 2" descr="https://www.incimages.com/uploaded_files/image/970x450/getty_491089180_1855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3786" y="2961922"/>
            <a:ext cx="8398213" cy="38960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10235" y="599469"/>
            <a:ext cx="5661497" cy="830997"/>
          </a:xfrm>
          <a:prstGeom prst="rect">
            <a:avLst/>
          </a:prstGeom>
          <a:noFill/>
        </p:spPr>
        <p:txBody>
          <a:bodyPr wrap="square" rtlCol="0">
            <a:spAutoFit/>
          </a:bodyPr>
          <a:lstStyle/>
          <a:p>
            <a:r>
              <a:rPr lang="en-US" sz="4800" dirty="0">
                <a:latin typeface="Franklin Gothic Medium Cond" panose="020B0606030402020204" pitchFamily="34" charset="0"/>
              </a:rPr>
              <a:t>Values and Leading</a:t>
            </a:r>
          </a:p>
        </p:txBody>
      </p:sp>
      <p:sp>
        <p:nvSpPr>
          <p:cNvPr id="3" name="TextBox 2"/>
          <p:cNvSpPr txBox="1"/>
          <p:nvPr/>
        </p:nvSpPr>
        <p:spPr>
          <a:xfrm>
            <a:off x="196646" y="1430466"/>
            <a:ext cx="3511446" cy="5124480"/>
          </a:xfrm>
          <a:prstGeom prst="rect">
            <a:avLst/>
          </a:prstGeom>
          <a:noFill/>
        </p:spPr>
        <p:txBody>
          <a:bodyPr wrap="square" rtlCol="0">
            <a:spAutoFit/>
          </a:bodyPr>
          <a:lstStyle/>
          <a:p>
            <a:pPr>
              <a:spcAft>
                <a:spcPts val="1800"/>
              </a:spcAft>
            </a:pPr>
            <a:r>
              <a:rPr lang="en-US" sz="2800" b="1" dirty="0">
                <a:solidFill>
                  <a:srgbClr val="7030A0"/>
                </a:solidFill>
                <a:effectLst>
                  <a:outerShdw blurRad="38100" dist="38100" dir="2700000" algn="tl">
                    <a:srgbClr val="000000">
                      <a:alpha val="43137"/>
                    </a:srgbClr>
                  </a:outerShdw>
                </a:effectLst>
                <a:latin typeface="Franklin Gothic Medium Cond" panose="020B0606030402020204" pitchFamily="34" charset="0"/>
              </a:rPr>
              <a:t>ADVOCATE</a:t>
            </a:r>
            <a:r>
              <a:rPr lang="en-US" sz="2800" dirty="0">
                <a:latin typeface="Franklin Gothic Medium Cond" panose="020B0606030402020204" pitchFamily="34" charset="0"/>
              </a:rPr>
              <a:t> for the organization and each other</a:t>
            </a:r>
          </a:p>
          <a:p>
            <a:pPr>
              <a:spcAft>
                <a:spcPts val="1800"/>
              </a:spcAft>
            </a:pPr>
            <a:r>
              <a:rPr lang="en-US" sz="2800" b="1" dirty="0">
                <a:solidFill>
                  <a:srgbClr val="7030A0"/>
                </a:solidFill>
                <a:effectLst>
                  <a:outerShdw blurRad="38100" dist="38100" dir="2700000" algn="tl">
                    <a:srgbClr val="000000">
                      <a:alpha val="43137"/>
                    </a:srgbClr>
                  </a:outerShdw>
                </a:effectLst>
                <a:latin typeface="Franklin Gothic Medium Cond" panose="020B0606030402020204" pitchFamily="34" charset="0"/>
              </a:rPr>
              <a:t>REINFORCE</a:t>
            </a:r>
            <a:r>
              <a:rPr lang="en-US" sz="2800" dirty="0">
                <a:latin typeface="Franklin Gothic Medium Cond" panose="020B0606030402020204" pitchFamily="34" charset="0"/>
              </a:rPr>
              <a:t> shared goals</a:t>
            </a:r>
          </a:p>
          <a:p>
            <a:pPr>
              <a:spcAft>
                <a:spcPts val="1800"/>
              </a:spcAft>
            </a:pPr>
            <a:r>
              <a:rPr lang="en-US" sz="2800" b="1" dirty="0">
                <a:solidFill>
                  <a:srgbClr val="7030A0"/>
                </a:solidFill>
                <a:effectLst>
                  <a:outerShdw blurRad="38100" dist="38100" dir="2700000" algn="tl">
                    <a:srgbClr val="000000">
                      <a:alpha val="43137"/>
                    </a:srgbClr>
                  </a:outerShdw>
                </a:effectLst>
                <a:latin typeface="Franklin Gothic Medium Cond" panose="020B0606030402020204" pitchFamily="34" charset="0"/>
              </a:rPr>
              <a:t>MERITOCRACY</a:t>
            </a:r>
          </a:p>
          <a:p>
            <a:pPr>
              <a:spcAft>
                <a:spcPts val="1800"/>
              </a:spcAft>
            </a:pPr>
            <a:r>
              <a:rPr lang="en-US" sz="2800" dirty="0">
                <a:latin typeface="Franklin Gothic Medium Cond" panose="020B0606030402020204" pitchFamily="34" charset="0"/>
              </a:rPr>
              <a:t>Foster </a:t>
            </a:r>
            <a:r>
              <a:rPr lang="en-US" sz="2800" b="1" dirty="0">
                <a:solidFill>
                  <a:srgbClr val="7030A0"/>
                </a:solidFill>
                <a:effectLst>
                  <a:outerShdw blurRad="38100" dist="38100" dir="2700000" algn="tl">
                    <a:srgbClr val="000000">
                      <a:alpha val="43137"/>
                    </a:srgbClr>
                  </a:outerShdw>
                </a:effectLst>
                <a:latin typeface="Franklin Gothic Medium Cond" panose="020B0606030402020204" pitchFamily="34" charset="0"/>
              </a:rPr>
              <a:t>HIGH</a:t>
            </a:r>
            <a:r>
              <a:rPr lang="en-US" sz="2800" dirty="0">
                <a:latin typeface="Franklin Gothic Medium Cond" panose="020B0606030402020204" pitchFamily="34" charset="0"/>
              </a:rPr>
              <a:t> ethical standards</a:t>
            </a:r>
          </a:p>
          <a:p>
            <a:pPr>
              <a:spcAft>
                <a:spcPts val="1800"/>
              </a:spcAft>
            </a:pPr>
            <a:r>
              <a:rPr lang="en-US" sz="2800" dirty="0">
                <a:latin typeface="Franklin Gothic Medium Cond" panose="020B0606030402020204" pitchFamily="34" charset="0"/>
              </a:rPr>
              <a:t>Values and </a:t>
            </a:r>
            <a:r>
              <a:rPr lang="en-US" sz="2800" b="1" dirty="0">
                <a:solidFill>
                  <a:srgbClr val="7030A0"/>
                </a:solidFill>
                <a:effectLst>
                  <a:outerShdw blurRad="38100" dist="38100" dir="2700000" algn="tl">
                    <a:srgbClr val="000000">
                      <a:alpha val="43137"/>
                    </a:srgbClr>
                  </a:outerShdw>
                </a:effectLst>
                <a:latin typeface="Franklin Gothic Medium Cond" panose="020B0606030402020204" pitchFamily="34" charset="0"/>
              </a:rPr>
              <a:t>LEADERSHIP</a:t>
            </a:r>
          </a:p>
          <a:p>
            <a:pPr>
              <a:spcAft>
                <a:spcPts val="1800"/>
              </a:spcAft>
            </a:pPr>
            <a:r>
              <a:rPr lang="en-US" sz="2800" dirty="0">
                <a:latin typeface="Franklin Gothic Medium Cond" panose="020B0606030402020204" pitchFamily="34" charset="0"/>
              </a:rPr>
              <a:t>Value </a:t>
            </a:r>
            <a:r>
              <a:rPr lang="en-US" sz="2800" b="1" dirty="0">
                <a:solidFill>
                  <a:srgbClr val="7030A0"/>
                </a:solidFill>
                <a:effectLst>
                  <a:outerShdw blurRad="38100" dist="38100" dir="2700000" algn="tl">
                    <a:srgbClr val="000000">
                      <a:alpha val="43137"/>
                    </a:srgbClr>
                  </a:outerShdw>
                </a:effectLst>
                <a:latin typeface="Franklin Gothic Medium Cond" panose="020B0606030402020204" pitchFamily="34" charset="0"/>
              </a:rPr>
              <a:t>CONGRUENCE</a:t>
            </a:r>
          </a:p>
        </p:txBody>
      </p:sp>
    </p:spTree>
    <p:extLst>
      <p:ext uri="{BB962C8B-B14F-4D97-AF65-F5344CB8AC3E}">
        <p14:creationId xmlns:p14="http://schemas.microsoft.com/office/powerpoint/2010/main" val="3086340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sp>
        <p:nvSpPr>
          <p:cNvPr id="5" name="Object 4"/>
          <p:cNvSpPr/>
          <p:nvPr/>
        </p:nvSpPr>
        <p:spPr>
          <a:xfrm>
            <a:off x="4408988" y="1652460"/>
            <a:ext cx="3509077" cy="344433"/>
          </a:xfrm>
          <a:prstGeom prst="rect">
            <a:avLst/>
          </a:prstGeom>
          <a:noFill/>
        </p:spPr>
        <p:txBody>
          <a:bodyPr wrap="square" lIns="0" tIns="0" rIns="0" bIns="0" rtlCol="0" anchor="t"/>
          <a:lstStyle/>
          <a:p>
            <a:pPr algn="l">
              <a:lnSpc>
                <a:spcPts val="2930"/>
              </a:lnSpc>
              <a:spcAft>
                <a:spcPts val="600"/>
              </a:spcAft>
              <a:buNone/>
            </a:pPr>
            <a:endParaRPr lang="en-US" dirty="0">
              <a:latin typeface="Arial Black" panose="020B0A04020102020204" pitchFamily="34" charset="0"/>
            </a:endParaRPr>
          </a:p>
        </p:txBody>
      </p:sp>
      <p:pic>
        <p:nvPicPr>
          <p:cNvPr id="4" name="Picture 3"/>
          <p:cNvPicPr>
            <a:picLocks noChangeAspect="1"/>
          </p:cNvPicPr>
          <p:nvPr/>
        </p:nvPicPr>
        <p:blipFill>
          <a:blip r:embed="rId3"/>
          <a:stretch>
            <a:fillRect/>
          </a:stretch>
        </p:blipFill>
        <p:spPr>
          <a:xfrm>
            <a:off x="6089515" y="1"/>
            <a:ext cx="6102485" cy="6866972"/>
          </a:xfrm>
          <a:prstGeom prst="rect">
            <a:avLst/>
          </a:prstGeom>
        </p:spPr>
      </p:pic>
      <p:sp>
        <p:nvSpPr>
          <p:cNvPr id="7" name="TextBox 6"/>
          <p:cNvSpPr txBox="1"/>
          <p:nvPr/>
        </p:nvSpPr>
        <p:spPr>
          <a:xfrm>
            <a:off x="6747185" y="266841"/>
            <a:ext cx="5661497" cy="646331"/>
          </a:xfrm>
          <a:prstGeom prst="rect">
            <a:avLst/>
          </a:prstGeom>
          <a:noFill/>
        </p:spPr>
        <p:txBody>
          <a:bodyPr wrap="square" rtlCol="0">
            <a:spAutoFit/>
          </a:bodyPr>
          <a:lstStyle/>
          <a:p>
            <a:r>
              <a:rPr lang="en-US" sz="3600" dirty="0"/>
              <a:t>UNIVERSAL Approach</a:t>
            </a:r>
          </a:p>
        </p:txBody>
      </p:sp>
      <p:sp>
        <p:nvSpPr>
          <p:cNvPr id="8" name="TextBox 7"/>
          <p:cNvSpPr txBox="1"/>
          <p:nvPr/>
        </p:nvSpPr>
        <p:spPr>
          <a:xfrm>
            <a:off x="1295863" y="2563160"/>
            <a:ext cx="8118566" cy="1508105"/>
          </a:xfrm>
          <a:prstGeom prst="rect">
            <a:avLst/>
          </a:prstGeom>
          <a:noFill/>
        </p:spPr>
        <p:txBody>
          <a:bodyPr wrap="square" rtlCol="0">
            <a:spAutoFit/>
          </a:bodyPr>
          <a:lstStyle/>
          <a:p>
            <a:r>
              <a:rPr lang="en-US" sz="2800" dirty="0">
                <a:latin typeface="Franklin Gothic Demi Cond" panose="020B0706030402020204" pitchFamily="34" charset="0"/>
              </a:rPr>
              <a:t>Given the choice, what is the </a:t>
            </a:r>
          </a:p>
          <a:p>
            <a:r>
              <a:rPr lang="en-US" sz="3600" dirty="0">
                <a:solidFill>
                  <a:srgbClr val="D0A527"/>
                </a:solidFill>
                <a:effectLst>
                  <a:outerShdw blurRad="38100" dist="38100" dir="2700000" algn="tl">
                    <a:srgbClr val="000000">
                      <a:alpha val="43137"/>
                    </a:srgbClr>
                  </a:outerShdw>
                </a:effectLst>
                <a:latin typeface="Franklin Gothic Demi Cond" panose="020B0706030402020204" pitchFamily="34" charset="0"/>
              </a:rPr>
              <a:t>SINGLE MOST IMPORTANT TRAIT</a:t>
            </a:r>
            <a:r>
              <a:rPr lang="en-US" sz="2800" dirty="0">
                <a:solidFill>
                  <a:srgbClr val="D0A527"/>
                </a:solidFill>
                <a:latin typeface="Franklin Gothic Demi Cond" panose="020B0706030402020204" pitchFamily="34" charset="0"/>
              </a:rPr>
              <a:t> </a:t>
            </a:r>
          </a:p>
          <a:p>
            <a:r>
              <a:rPr lang="en-US" sz="2800" dirty="0">
                <a:latin typeface="Franklin Gothic Demi Cond" panose="020B0706030402020204" pitchFamily="34" charset="0"/>
              </a:rPr>
              <a:t>to possess as an effective leader?</a:t>
            </a:r>
          </a:p>
        </p:txBody>
      </p:sp>
    </p:spTree>
    <p:extLst>
      <p:ext uri="{BB962C8B-B14F-4D97-AF65-F5344CB8AC3E}">
        <p14:creationId xmlns:p14="http://schemas.microsoft.com/office/powerpoint/2010/main" val="1767848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sp>
        <p:nvSpPr>
          <p:cNvPr id="5" name="Object 4"/>
          <p:cNvSpPr/>
          <p:nvPr/>
        </p:nvSpPr>
        <p:spPr>
          <a:xfrm>
            <a:off x="4408988" y="1652460"/>
            <a:ext cx="3509077" cy="344433"/>
          </a:xfrm>
          <a:prstGeom prst="rect">
            <a:avLst/>
          </a:prstGeom>
          <a:noFill/>
        </p:spPr>
        <p:txBody>
          <a:bodyPr wrap="square" lIns="0" tIns="0" rIns="0" bIns="0" rtlCol="0" anchor="t"/>
          <a:lstStyle/>
          <a:p>
            <a:pPr algn="l">
              <a:lnSpc>
                <a:spcPts val="2930"/>
              </a:lnSpc>
              <a:spcAft>
                <a:spcPts val="600"/>
              </a:spcAft>
              <a:buNone/>
            </a:pPr>
            <a:endParaRPr lang="en-US" dirty="0">
              <a:latin typeface="Arial Black" panose="020B0A04020102020204" pitchFamily="34" charset="0"/>
            </a:endParaRPr>
          </a:p>
        </p:txBody>
      </p:sp>
      <p:sp>
        <p:nvSpPr>
          <p:cNvPr id="7" name="TextBox 6"/>
          <p:cNvSpPr txBox="1"/>
          <p:nvPr/>
        </p:nvSpPr>
        <p:spPr>
          <a:xfrm>
            <a:off x="6747185" y="590006"/>
            <a:ext cx="5661497" cy="646331"/>
          </a:xfrm>
          <a:prstGeom prst="rect">
            <a:avLst/>
          </a:prstGeom>
          <a:noFill/>
        </p:spPr>
        <p:txBody>
          <a:bodyPr wrap="square" rtlCol="0">
            <a:spAutoFit/>
          </a:bodyPr>
          <a:lstStyle/>
          <a:p>
            <a:r>
              <a:rPr lang="en-US" sz="3600" dirty="0"/>
              <a:t>CONTINGENCY Models</a:t>
            </a:r>
          </a:p>
        </p:txBody>
      </p:sp>
      <p:sp>
        <p:nvSpPr>
          <p:cNvPr id="8" name="TextBox 7"/>
          <p:cNvSpPr txBox="1"/>
          <p:nvPr/>
        </p:nvSpPr>
        <p:spPr>
          <a:xfrm>
            <a:off x="1295863" y="2563160"/>
            <a:ext cx="8118566" cy="3539430"/>
          </a:xfrm>
          <a:prstGeom prst="rect">
            <a:avLst/>
          </a:prstGeom>
          <a:noFill/>
        </p:spPr>
        <p:txBody>
          <a:bodyPr wrap="square" rtlCol="0">
            <a:spAutoFit/>
          </a:bodyPr>
          <a:lstStyle/>
          <a:p>
            <a:r>
              <a:rPr lang="en-US" sz="2800" dirty="0">
                <a:latin typeface="Franklin Gothic Demi Cond" panose="020B0706030402020204" pitchFamily="34" charset="0"/>
              </a:rPr>
              <a:t>Fill in the blank.</a:t>
            </a:r>
          </a:p>
          <a:p>
            <a:endParaRPr lang="en-US" sz="2800" dirty="0">
              <a:latin typeface="Franklin Gothic Demi Cond" panose="020B0706030402020204" pitchFamily="34" charset="0"/>
            </a:endParaRPr>
          </a:p>
          <a:p>
            <a:r>
              <a:rPr lang="en-US" sz="8000" dirty="0">
                <a:solidFill>
                  <a:srgbClr val="D0A527"/>
                </a:solidFill>
                <a:effectLst>
                  <a:outerShdw blurRad="38100" dist="38100" dir="2700000" algn="tl">
                    <a:srgbClr val="000000">
                      <a:alpha val="43137"/>
                    </a:srgbClr>
                  </a:outerShdw>
                </a:effectLst>
                <a:latin typeface="Franklin Gothic Demi Cond" panose="020B0706030402020204" pitchFamily="34" charset="0"/>
              </a:rPr>
              <a:t>LEADERSHIP</a:t>
            </a:r>
            <a:endParaRPr lang="en-US" sz="8000" dirty="0">
              <a:solidFill>
                <a:srgbClr val="D0A527"/>
              </a:solidFill>
              <a:latin typeface="Franklin Gothic Demi Cond" panose="020B0706030402020204" pitchFamily="34" charset="0"/>
            </a:endParaRPr>
          </a:p>
          <a:p>
            <a:r>
              <a:rPr lang="en-US" sz="2800" dirty="0">
                <a:latin typeface="Franklin Gothic Demi Cond" panose="020B0706030402020204" pitchFamily="34" charset="0"/>
              </a:rPr>
              <a:t>	is contingent upon</a:t>
            </a:r>
          </a:p>
          <a:p>
            <a:r>
              <a:rPr lang="en-US" sz="6000" b="1" dirty="0">
                <a:latin typeface="Engravers MT" panose="02090707080505020304" pitchFamily="18" charset="0"/>
              </a:rPr>
              <a:t>		</a:t>
            </a:r>
            <a:r>
              <a:rPr lang="en-US" sz="6000" b="1" u="sng" dirty="0">
                <a:latin typeface="Engravers MT" panose="02090707080505020304" pitchFamily="18" charset="0"/>
              </a:rPr>
              <a:t>BLANK</a:t>
            </a:r>
          </a:p>
        </p:txBody>
      </p:sp>
    </p:spTree>
    <p:extLst>
      <p:ext uri="{BB962C8B-B14F-4D97-AF65-F5344CB8AC3E}">
        <p14:creationId xmlns:p14="http://schemas.microsoft.com/office/powerpoint/2010/main" val="4197323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sp>
        <p:nvSpPr>
          <p:cNvPr id="5" name="Object 4"/>
          <p:cNvSpPr/>
          <p:nvPr/>
        </p:nvSpPr>
        <p:spPr>
          <a:xfrm>
            <a:off x="4408988" y="1652460"/>
            <a:ext cx="3509077" cy="344433"/>
          </a:xfrm>
          <a:prstGeom prst="rect">
            <a:avLst/>
          </a:prstGeom>
          <a:noFill/>
        </p:spPr>
        <p:txBody>
          <a:bodyPr wrap="square" lIns="0" tIns="0" rIns="0" bIns="0" rtlCol="0" anchor="t"/>
          <a:lstStyle/>
          <a:p>
            <a:pPr algn="l">
              <a:lnSpc>
                <a:spcPts val="2930"/>
              </a:lnSpc>
              <a:spcAft>
                <a:spcPts val="600"/>
              </a:spcAft>
              <a:buNone/>
            </a:pPr>
            <a:endParaRPr lang="en-US" dirty="0">
              <a:latin typeface="Arial Black" panose="020B0A04020102020204" pitchFamily="34" charset="0"/>
            </a:endParaRPr>
          </a:p>
        </p:txBody>
      </p:sp>
      <p:pic>
        <p:nvPicPr>
          <p:cNvPr id="7170" name="Picture 2" descr="https://quotefancy.com/media/wallpaper/3840x2160/2108796-Robert-K-Greenleaf-Quote-The-servant-leader-is-servant-first-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589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sp>
        <p:nvSpPr>
          <p:cNvPr id="5" name="Object 4"/>
          <p:cNvSpPr/>
          <p:nvPr/>
        </p:nvSpPr>
        <p:spPr>
          <a:xfrm>
            <a:off x="4408988" y="1652460"/>
            <a:ext cx="3509077" cy="344433"/>
          </a:xfrm>
          <a:prstGeom prst="rect">
            <a:avLst/>
          </a:prstGeom>
          <a:noFill/>
        </p:spPr>
        <p:txBody>
          <a:bodyPr wrap="square" lIns="0" tIns="0" rIns="0" bIns="0" rtlCol="0" anchor="t"/>
          <a:lstStyle/>
          <a:p>
            <a:pPr algn="l">
              <a:lnSpc>
                <a:spcPts val="2930"/>
              </a:lnSpc>
              <a:spcAft>
                <a:spcPts val="600"/>
              </a:spcAft>
              <a:buNone/>
            </a:pPr>
            <a:endParaRPr lang="en-US" dirty="0">
              <a:latin typeface="Arial Black" panose="020B0A04020102020204" pitchFamily="34" charset="0"/>
            </a:endParaRPr>
          </a:p>
        </p:txBody>
      </p:sp>
      <p:pic>
        <p:nvPicPr>
          <p:cNvPr id="4098" name="Picture 2" descr="https://stnonline.com/wp-content/uploads/2021/02/servant-leadership.jpg"/>
          <p:cNvPicPr>
            <a:picLocks noChangeAspect="1" noChangeArrowheads="1"/>
          </p:cNvPicPr>
          <p:nvPr/>
        </p:nvPicPr>
        <p:blipFill rotWithShape="1">
          <a:blip r:embed="rId3">
            <a:extLst>
              <a:ext uri="{28A0092B-C50C-407E-A947-70E740481C1C}">
                <a14:useLocalDpi xmlns:a14="http://schemas.microsoft.com/office/drawing/2010/main" val="0"/>
              </a:ext>
            </a:extLst>
          </a:blip>
          <a:srcRect t="24079" b="34663"/>
          <a:stretch/>
        </p:blipFill>
        <p:spPr bwMode="auto">
          <a:xfrm>
            <a:off x="0" y="-26871"/>
            <a:ext cx="12192000" cy="3358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94031" y="317562"/>
            <a:ext cx="6981092" cy="1015663"/>
          </a:xfrm>
          <a:prstGeom prst="rect">
            <a:avLst/>
          </a:prstGeom>
          <a:noFill/>
        </p:spPr>
        <p:txBody>
          <a:bodyPr wrap="square" rtlCol="0">
            <a:spAutoFit/>
          </a:bodyPr>
          <a:lstStyle/>
          <a:p>
            <a:r>
              <a:rPr lang="en-US" sz="6000" dirty="0">
                <a:latin typeface="Franklin Gothic Medium Cond" panose="020B0606030402020204" pitchFamily="34" charset="0"/>
              </a:rPr>
              <a:t>SERVANT</a:t>
            </a:r>
            <a:r>
              <a:rPr lang="en-US" sz="4800" dirty="0">
                <a:latin typeface="Franklin Gothic Medium Cond" panose="020B0606030402020204" pitchFamily="34" charset="0"/>
              </a:rPr>
              <a:t> Leadership</a:t>
            </a:r>
          </a:p>
        </p:txBody>
      </p:sp>
      <p:sp>
        <p:nvSpPr>
          <p:cNvPr id="7" name="Content Placeholder 2"/>
          <p:cNvSpPr txBox="1">
            <a:spLocks/>
          </p:cNvSpPr>
          <p:nvPr/>
        </p:nvSpPr>
        <p:spPr>
          <a:xfrm>
            <a:off x="909650" y="3833446"/>
            <a:ext cx="4594336" cy="2972789"/>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800" dirty="0">
                <a:latin typeface="Franklin Gothic Medium Cond" panose="020B0606030402020204" pitchFamily="34" charset="0"/>
              </a:rPr>
              <a:t>Listens first</a:t>
            </a:r>
          </a:p>
          <a:p>
            <a:pPr>
              <a:spcBef>
                <a:spcPts val="0"/>
              </a:spcBef>
            </a:pPr>
            <a:r>
              <a:rPr lang="en-US" sz="2800" dirty="0">
                <a:latin typeface="Franklin Gothic Medium Cond" panose="020B0606030402020204" pitchFamily="34" charset="0"/>
              </a:rPr>
              <a:t>Care about well-being</a:t>
            </a:r>
          </a:p>
          <a:p>
            <a:pPr>
              <a:spcBef>
                <a:spcPts val="0"/>
              </a:spcBef>
            </a:pPr>
            <a:r>
              <a:rPr lang="en-US" sz="2800" dirty="0">
                <a:latin typeface="Franklin Gothic Medium Cond" panose="020B0606030402020204" pitchFamily="34" charset="0"/>
              </a:rPr>
              <a:t>Walk in their shoes</a:t>
            </a:r>
          </a:p>
          <a:p>
            <a:pPr>
              <a:spcBef>
                <a:spcPts val="0"/>
              </a:spcBef>
            </a:pPr>
            <a:r>
              <a:rPr lang="en-US" sz="2800" dirty="0">
                <a:latin typeface="Franklin Gothic Medium Cond" panose="020B0606030402020204" pitchFamily="34" charset="0"/>
              </a:rPr>
              <a:t>Awareness</a:t>
            </a:r>
          </a:p>
          <a:p>
            <a:pPr>
              <a:spcBef>
                <a:spcPts val="0"/>
              </a:spcBef>
            </a:pPr>
            <a:r>
              <a:rPr lang="en-US" sz="2800" dirty="0">
                <a:latin typeface="Franklin Gothic Medium Cond" panose="020B0606030402020204" pitchFamily="34" charset="0"/>
              </a:rPr>
              <a:t>Persuasion, not coercion</a:t>
            </a:r>
          </a:p>
        </p:txBody>
      </p:sp>
      <p:sp>
        <p:nvSpPr>
          <p:cNvPr id="4" name="TextBox 3"/>
          <p:cNvSpPr txBox="1"/>
          <p:nvPr/>
        </p:nvSpPr>
        <p:spPr>
          <a:xfrm>
            <a:off x="5503986" y="3833446"/>
            <a:ext cx="6101860" cy="2246769"/>
          </a:xfrm>
          <a:prstGeom prst="rect">
            <a:avLst/>
          </a:prstGeom>
          <a:noFill/>
        </p:spPr>
        <p:txBody>
          <a:bodyPr wrap="square" rtlCol="0">
            <a:spAutoFit/>
          </a:bodyPr>
          <a:lstStyle/>
          <a:p>
            <a:pPr marL="514350" indent="-514350">
              <a:buFont typeface="Arial" panose="020B0604020202020204" pitchFamily="34" charset="0"/>
              <a:buChar char="•"/>
            </a:pPr>
            <a:r>
              <a:rPr lang="en-US" sz="2800" dirty="0">
                <a:latin typeface="Franklin Gothic Medium Cond" panose="020B0606030402020204" pitchFamily="34" charset="0"/>
              </a:rPr>
              <a:t>Visionary – big picture person</a:t>
            </a:r>
          </a:p>
          <a:p>
            <a:pPr marL="514350" indent="-514350">
              <a:buFont typeface="Arial" panose="020B0604020202020204" pitchFamily="34" charset="0"/>
              <a:buChar char="•"/>
            </a:pPr>
            <a:r>
              <a:rPr lang="en-US" sz="2800" dirty="0">
                <a:latin typeface="Franklin Gothic Medium Cond" panose="020B0606030402020204" pitchFamily="34" charset="0"/>
              </a:rPr>
              <a:t>Advocate – follower and the organization</a:t>
            </a:r>
          </a:p>
          <a:p>
            <a:pPr marL="514350" indent="-514350">
              <a:buFont typeface="Arial" panose="020B0604020202020204" pitchFamily="34" charset="0"/>
              <a:buChar char="•"/>
            </a:pPr>
            <a:r>
              <a:rPr lang="en-US" sz="2800" dirty="0">
                <a:latin typeface="Franklin Gothic Medium Cond" panose="020B0606030402020204" pitchFamily="34" charset="0"/>
              </a:rPr>
              <a:t>Foresight – eye on the horizon</a:t>
            </a:r>
          </a:p>
          <a:p>
            <a:pPr marL="514350" indent="-514350">
              <a:buFont typeface="Arial" panose="020B0604020202020204" pitchFamily="34" charset="0"/>
              <a:buChar char="•"/>
            </a:pPr>
            <a:r>
              <a:rPr lang="en-US" sz="2800" dirty="0">
                <a:latin typeface="Franklin Gothic Medium Cond" panose="020B0606030402020204" pitchFamily="34" charset="0"/>
              </a:rPr>
              <a:t>Developmental toward the follower</a:t>
            </a:r>
          </a:p>
          <a:p>
            <a:pPr marL="514350" indent="-514350">
              <a:buFont typeface="Arial" panose="020B0604020202020204" pitchFamily="34" charset="0"/>
              <a:buChar char="•"/>
            </a:pPr>
            <a:r>
              <a:rPr lang="en-US" sz="2800" dirty="0">
                <a:latin typeface="Franklin Gothic Medium Cond" panose="020B0606030402020204" pitchFamily="34" charset="0"/>
              </a:rPr>
              <a:t>Developmental toward the community</a:t>
            </a:r>
          </a:p>
        </p:txBody>
      </p:sp>
    </p:spTree>
    <p:extLst>
      <p:ext uri="{BB962C8B-B14F-4D97-AF65-F5344CB8AC3E}">
        <p14:creationId xmlns:p14="http://schemas.microsoft.com/office/powerpoint/2010/main" val="642631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sp>
        <p:nvSpPr>
          <p:cNvPr id="5" name="Object 4"/>
          <p:cNvSpPr/>
          <p:nvPr/>
        </p:nvSpPr>
        <p:spPr>
          <a:xfrm>
            <a:off x="4408988" y="1652460"/>
            <a:ext cx="3509077" cy="344433"/>
          </a:xfrm>
          <a:prstGeom prst="rect">
            <a:avLst/>
          </a:prstGeom>
          <a:noFill/>
        </p:spPr>
        <p:txBody>
          <a:bodyPr wrap="square" lIns="0" tIns="0" rIns="0" bIns="0" rtlCol="0" anchor="t"/>
          <a:lstStyle/>
          <a:p>
            <a:pPr algn="l">
              <a:lnSpc>
                <a:spcPts val="2930"/>
              </a:lnSpc>
              <a:spcAft>
                <a:spcPts val="600"/>
              </a:spcAft>
              <a:buNone/>
            </a:pPr>
            <a:endParaRPr lang="en-US" dirty="0">
              <a:latin typeface="Arial Black" panose="020B0A04020102020204" pitchFamily="34" charset="0"/>
            </a:endParaRPr>
          </a:p>
        </p:txBody>
      </p:sp>
      <p:pic>
        <p:nvPicPr>
          <p:cNvPr id="4098" name="Picture 2" descr="https://stnonline.com/wp-content/uploads/2021/02/servant-leadership.jpg"/>
          <p:cNvPicPr>
            <a:picLocks noChangeAspect="1" noChangeArrowheads="1"/>
          </p:cNvPicPr>
          <p:nvPr/>
        </p:nvPicPr>
        <p:blipFill rotWithShape="1">
          <a:blip r:embed="rId3">
            <a:extLst>
              <a:ext uri="{28A0092B-C50C-407E-A947-70E740481C1C}">
                <a14:useLocalDpi xmlns:a14="http://schemas.microsoft.com/office/drawing/2010/main" val="0"/>
              </a:ext>
            </a:extLst>
          </a:blip>
          <a:srcRect t="24079" b="34663"/>
          <a:stretch/>
        </p:blipFill>
        <p:spPr bwMode="auto">
          <a:xfrm>
            <a:off x="0" y="-26871"/>
            <a:ext cx="12192000" cy="33586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94031" y="317562"/>
            <a:ext cx="6981092" cy="1015663"/>
          </a:xfrm>
          <a:prstGeom prst="rect">
            <a:avLst/>
          </a:prstGeom>
          <a:noFill/>
        </p:spPr>
        <p:txBody>
          <a:bodyPr wrap="square" rtlCol="0">
            <a:spAutoFit/>
          </a:bodyPr>
          <a:lstStyle/>
          <a:p>
            <a:r>
              <a:rPr lang="en-US" sz="6000" dirty="0">
                <a:latin typeface="Franklin Gothic Medium Cond" panose="020B0606030402020204" pitchFamily="34" charset="0"/>
              </a:rPr>
              <a:t>SERVANT</a:t>
            </a:r>
            <a:r>
              <a:rPr lang="en-US" sz="4800" dirty="0">
                <a:latin typeface="Franklin Gothic Medium Cond" panose="020B0606030402020204" pitchFamily="34" charset="0"/>
              </a:rPr>
              <a:t> Leadership</a:t>
            </a:r>
          </a:p>
        </p:txBody>
      </p:sp>
      <p:sp>
        <p:nvSpPr>
          <p:cNvPr id="2" name="TextBox 1"/>
          <p:cNvSpPr txBox="1"/>
          <p:nvPr/>
        </p:nvSpPr>
        <p:spPr>
          <a:xfrm>
            <a:off x="439616" y="4041626"/>
            <a:ext cx="11535508" cy="1015663"/>
          </a:xfrm>
          <a:prstGeom prst="rect">
            <a:avLst/>
          </a:prstGeom>
          <a:noFill/>
        </p:spPr>
        <p:txBody>
          <a:bodyPr wrap="square" rtlCol="0">
            <a:spAutoFit/>
          </a:bodyPr>
          <a:lstStyle/>
          <a:p>
            <a:r>
              <a:rPr lang="en-US" sz="3200" dirty="0">
                <a:latin typeface="Franklin Gothic Medium Cond" panose="020B0606030402020204" pitchFamily="34" charset="0"/>
              </a:rPr>
              <a:t>Can a </a:t>
            </a:r>
            <a:r>
              <a:rPr lang="en-US" sz="6000" dirty="0">
                <a:latin typeface="Franklin Gothic Medium Cond" panose="020B0606030402020204" pitchFamily="34" charset="0"/>
              </a:rPr>
              <a:t>SERVANT</a:t>
            </a:r>
            <a:r>
              <a:rPr lang="en-US" sz="3200" dirty="0">
                <a:latin typeface="Franklin Gothic Medium Cond" panose="020B0606030402020204" pitchFamily="34" charset="0"/>
              </a:rPr>
              <a:t> leader exist within an </a:t>
            </a:r>
            <a:r>
              <a:rPr lang="en-US" sz="6000" dirty="0">
                <a:latin typeface="Franklin Gothic Medium Cond" panose="020B0606030402020204" pitchFamily="34" charset="0"/>
              </a:rPr>
              <a:t>ORGANIZATION</a:t>
            </a:r>
            <a:r>
              <a:rPr lang="en-US" sz="3200" dirty="0">
                <a:latin typeface="Franklin Gothic Medium Cond" panose="020B0606030402020204" pitchFamily="34" charset="0"/>
              </a:rPr>
              <a:t>?</a:t>
            </a:r>
          </a:p>
        </p:txBody>
      </p:sp>
    </p:spTree>
    <p:extLst>
      <p:ext uri="{BB962C8B-B14F-4D97-AF65-F5344CB8AC3E}">
        <p14:creationId xmlns:p14="http://schemas.microsoft.com/office/powerpoint/2010/main" val="27133567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sp>
        <p:nvSpPr>
          <p:cNvPr id="4" name="TextBox 3"/>
          <p:cNvSpPr txBox="1"/>
          <p:nvPr/>
        </p:nvSpPr>
        <p:spPr>
          <a:xfrm rot="20209287">
            <a:off x="897775" y="1080654"/>
            <a:ext cx="4422370" cy="1015663"/>
          </a:xfrm>
          <a:prstGeom prst="rect">
            <a:avLst/>
          </a:prstGeom>
          <a:noFill/>
        </p:spPr>
        <p:txBody>
          <a:bodyPr wrap="square" rtlCol="0">
            <a:spAutoFit/>
          </a:bodyPr>
          <a:lstStyle/>
          <a:p>
            <a:r>
              <a:rPr lang="en-US" sz="6000" b="1" dirty="0">
                <a:latin typeface="Franklin Gothic Medium Cond" panose="020B0606030402020204" pitchFamily="34" charset="0"/>
              </a:rPr>
              <a:t>Introductions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08960"/>
            <a:ext cx="5484686" cy="385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706557" y="1934447"/>
            <a:ext cx="6080889" cy="3046988"/>
          </a:xfrm>
          <a:prstGeom prst="rect">
            <a:avLst/>
          </a:prstGeom>
          <a:noFill/>
        </p:spPr>
        <p:txBody>
          <a:bodyPr wrap="square" rtlCol="0">
            <a:spAutoFit/>
          </a:bodyPr>
          <a:lstStyle/>
          <a:p>
            <a:r>
              <a:rPr lang="en-US" sz="3600" dirty="0">
                <a:latin typeface="Franklin Gothic Medium Cond" panose="020B0606030402020204" pitchFamily="34" charset="0"/>
              </a:rPr>
              <a:t>What is the #1 thing you want to accomplish during the </a:t>
            </a:r>
            <a:r>
              <a:rPr lang="en-US" sz="6000" b="1" dirty="0">
                <a:solidFill>
                  <a:srgbClr val="7030A0"/>
                </a:solidFill>
                <a:effectLst>
                  <a:outerShdw blurRad="38100" dist="38100" dir="2700000" algn="tl">
                    <a:srgbClr val="000000">
                      <a:alpha val="43137"/>
                    </a:srgbClr>
                  </a:outerShdw>
                </a:effectLst>
                <a:latin typeface="Franklin Gothic Medium Cond" panose="020B0606030402020204" pitchFamily="34" charset="0"/>
              </a:rPr>
              <a:t>LEADERSHIP INSTITUTE </a:t>
            </a:r>
            <a:r>
              <a:rPr lang="en-US" sz="3600" dirty="0">
                <a:latin typeface="Franklin Gothic Medium Cond" panose="020B0606030402020204" pitchFamily="34" charset="0"/>
              </a:rPr>
              <a:t>program?</a:t>
            </a:r>
          </a:p>
        </p:txBody>
      </p:sp>
    </p:spTree>
    <p:extLst>
      <p:ext uri="{BB962C8B-B14F-4D97-AF65-F5344CB8AC3E}">
        <p14:creationId xmlns:p14="http://schemas.microsoft.com/office/powerpoint/2010/main" val="746035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pic>
        <p:nvPicPr>
          <p:cNvPr id="6146" name="Picture 2" descr="https://geekbot.com/future/wp-content/uploads/2019/05/professional-relationships-in-the-workplace-1920x12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703244"/>
            <a:ext cx="4732132" cy="31547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7767" y="374834"/>
            <a:ext cx="4484451" cy="2800767"/>
          </a:xfrm>
          <a:prstGeom prst="rect">
            <a:avLst/>
          </a:prstGeom>
          <a:noFill/>
        </p:spPr>
        <p:txBody>
          <a:bodyPr wrap="square" rtlCol="0">
            <a:spAutoFit/>
          </a:bodyPr>
          <a:lstStyle/>
          <a:p>
            <a:r>
              <a:rPr lang="en-US" sz="3200" u="sng" dirty="0"/>
              <a:t>In-Group</a:t>
            </a:r>
          </a:p>
          <a:p>
            <a:r>
              <a:rPr lang="en-US" sz="2400" dirty="0"/>
              <a:t>More attention</a:t>
            </a:r>
          </a:p>
          <a:p>
            <a:r>
              <a:rPr lang="en-US" sz="2400" dirty="0"/>
              <a:t>More socialization</a:t>
            </a:r>
          </a:p>
          <a:p>
            <a:r>
              <a:rPr lang="en-US" sz="2400" dirty="0"/>
              <a:t>Challenging tasks</a:t>
            </a:r>
          </a:p>
          <a:p>
            <a:r>
              <a:rPr lang="en-US" sz="2400" dirty="0"/>
              <a:t>More responsibility</a:t>
            </a:r>
          </a:p>
          <a:p>
            <a:r>
              <a:rPr lang="en-US" sz="2400" dirty="0"/>
              <a:t>More communication</a:t>
            </a:r>
          </a:p>
          <a:p>
            <a:r>
              <a:rPr lang="en-US" sz="2400" dirty="0"/>
              <a:t>More satisfaction</a:t>
            </a:r>
          </a:p>
        </p:txBody>
      </p:sp>
      <p:pic>
        <p:nvPicPr>
          <p:cNvPr id="3" name="Picture 2"/>
          <p:cNvPicPr>
            <a:picLocks noChangeAspect="1"/>
          </p:cNvPicPr>
          <p:nvPr/>
        </p:nvPicPr>
        <p:blipFill>
          <a:blip r:embed="rId4"/>
          <a:stretch>
            <a:fillRect/>
          </a:stretch>
        </p:blipFill>
        <p:spPr>
          <a:xfrm>
            <a:off x="6206411" y="1433293"/>
            <a:ext cx="4838700" cy="3228975"/>
          </a:xfrm>
          <a:prstGeom prst="rect">
            <a:avLst/>
          </a:prstGeom>
        </p:spPr>
      </p:pic>
      <p:sp>
        <p:nvSpPr>
          <p:cNvPr id="8" name="TextBox 7"/>
          <p:cNvSpPr txBox="1"/>
          <p:nvPr/>
        </p:nvSpPr>
        <p:spPr>
          <a:xfrm>
            <a:off x="6747185" y="4865889"/>
            <a:ext cx="5655331" cy="1938992"/>
          </a:xfrm>
          <a:prstGeom prst="rect">
            <a:avLst/>
          </a:prstGeom>
          <a:noFill/>
        </p:spPr>
        <p:txBody>
          <a:bodyPr wrap="square" rtlCol="0">
            <a:spAutoFit/>
          </a:bodyPr>
          <a:lstStyle/>
          <a:p>
            <a:r>
              <a:rPr lang="en-US" sz="2400" dirty="0"/>
              <a:t>Less attention</a:t>
            </a:r>
          </a:p>
          <a:p>
            <a:r>
              <a:rPr lang="en-US" sz="2400" dirty="0"/>
              <a:t>Redundant tasks</a:t>
            </a:r>
          </a:p>
          <a:p>
            <a:r>
              <a:rPr lang="en-US" sz="2400" dirty="0"/>
              <a:t>Formal reporting and job structures</a:t>
            </a:r>
          </a:p>
          <a:p>
            <a:r>
              <a:rPr lang="en-US" sz="2400" dirty="0"/>
              <a:t>Need-to-know</a:t>
            </a:r>
          </a:p>
          <a:p>
            <a:r>
              <a:rPr lang="en-US" sz="2400" dirty="0"/>
              <a:t>More resistance</a:t>
            </a:r>
          </a:p>
        </p:txBody>
      </p:sp>
      <p:sp>
        <p:nvSpPr>
          <p:cNvPr id="4" name="TextBox 3"/>
          <p:cNvSpPr txBox="1"/>
          <p:nvPr/>
        </p:nvSpPr>
        <p:spPr>
          <a:xfrm>
            <a:off x="8034797" y="1647397"/>
            <a:ext cx="2626718" cy="584775"/>
          </a:xfrm>
          <a:prstGeom prst="rect">
            <a:avLst/>
          </a:prstGeom>
          <a:noFill/>
        </p:spPr>
        <p:txBody>
          <a:bodyPr wrap="square" rtlCol="0">
            <a:spAutoFit/>
          </a:bodyPr>
          <a:lstStyle/>
          <a:p>
            <a:r>
              <a:rPr lang="en-US" sz="3200" u="sng" dirty="0"/>
              <a:t>Out-Group</a:t>
            </a:r>
          </a:p>
        </p:txBody>
      </p:sp>
      <p:sp>
        <p:nvSpPr>
          <p:cNvPr id="9" name="TextBox 8"/>
          <p:cNvSpPr txBox="1"/>
          <p:nvPr/>
        </p:nvSpPr>
        <p:spPr>
          <a:xfrm>
            <a:off x="5360226" y="214009"/>
            <a:ext cx="6531070" cy="1015663"/>
          </a:xfrm>
          <a:prstGeom prst="rect">
            <a:avLst/>
          </a:prstGeom>
          <a:noFill/>
        </p:spPr>
        <p:txBody>
          <a:bodyPr wrap="square" rtlCol="0">
            <a:spAutoFit/>
          </a:bodyPr>
          <a:lstStyle/>
          <a:p>
            <a:pPr algn="ctr"/>
            <a:r>
              <a:rPr lang="en-US" sz="6000" b="1" dirty="0"/>
              <a:t>LMX </a:t>
            </a:r>
            <a:r>
              <a:rPr lang="en-US" sz="2000" dirty="0"/>
              <a:t>Leader-Member Exchange</a:t>
            </a:r>
          </a:p>
        </p:txBody>
      </p:sp>
    </p:spTree>
    <p:extLst>
      <p:ext uri="{BB962C8B-B14F-4D97-AF65-F5344CB8AC3E}">
        <p14:creationId xmlns:p14="http://schemas.microsoft.com/office/powerpoint/2010/main" val="102295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850194" y="270077"/>
            <a:ext cx="5862627" cy="1015663"/>
          </a:xfrm>
          <a:prstGeom prst="rect">
            <a:avLst/>
          </a:prstGeom>
          <a:noFill/>
        </p:spPr>
        <p:txBody>
          <a:bodyPr wrap="square" rtlCol="0">
            <a:spAutoFit/>
          </a:bodyPr>
          <a:lstStyle/>
          <a:p>
            <a:r>
              <a:rPr lang="en-US" sz="6000" dirty="0">
                <a:latin typeface="Franklin Gothic Medium Cond" panose="020B0606030402020204" pitchFamily="34" charset="0"/>
              </a:rPr>
              <a:t>SITUATIONAL </a:t>
            </a:r>
            <a:r>
              <a:rPr lang="en-US" sz="3600" dirty="0">
                <a:latin typeface="Franklin Gothic Medium Cond" panose="020B0606030402020204" pitchFamily="34" charset="0"/>
              </a:rPr>
              <a:t>Leadership</a:t>
            </a:r>
          </a:p>
        </p:txBody>
      </p:sp>
      <p:graphicFrame>
        <p:nvGraphicFramePr>
          <p:cNvPr id="2" name="Diagram 1"/>
          <p:cNvGraphicFramePr/>
          <p:nvPr>
            <p:extLst>
              <p:ext uri="{D42A27DB-BD31-4B8C-83A1-F6EECF244321}">
                <p14:modId xmlns:p14="http://schemas.microsoft.com/office/powerpoint/2010/main" val="1382445406"/>
              </p:ext>
            </p:extLst>
          </p:nvPr>
        </p:nvGraphicFramePr>
        <p:xfrm>
          <a:off x="1987324" y="128574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rot="16200000">
            <a:off x="-842652" y="3487241"/>
            <a:ext cx="3677265" cy="1015663"/>
          </a:xfrm>
          <a:prstGeom prst="rect">
            <a:avLst/>
          </a:prstGeom>
          <a:noFill/>
        </p:spPr>
        <p:txBody>
          <a:bodyPr wrap="square" rtlCol="0">
            <a:spAutoFit/>
          </a:bodyPr>
          <a:lstStyle/>
          <a:p>
            <a:r>
              <a:rPr lang="en-US" sz="6000" dirty="0">
                <a:latin typeface="Franklin Gothic Medium Cond" panose="020B0606030402020204" pitchFamily="34" charset="0"/>
              </a:rPr>
              <a:t>READINESS</a:t>
            </a:r>
          </a:p>
        </p:txBody>
      </p:sp>
    </p:spTree>
    <p:extLst>
      <p:ext uri="{BB962C8B-B14F-4D97-AF65-F5344CB8AC3E}">
        <p14:creationId xmlns:p14="http://schemas.microsoft.com/office/powerpoint/2010/main" val="3239762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850194" y="270077"/>
            <a:ext cx="5862627" cy="1015663"/>
          </a:xfrm>
          <a:prstGeom prst="rect">
            <a:avLst/>
          </a:prstGeom>
          <a:noFill/>
        </p:spPr>
        <p:txBody>
          <a:bodyPr wrap="square" rtlCol="0">
            <a:spAutoFit/>
          </a:bodyPr>
          <a:lstStyle/>
          <a:p>
            <a:r>
              <a:rPr lang="en-US" sz="6000" dirty="0">
                <a:latin typeface="Franklin Gothic Medium Cond" panose="020B0606030402020204" pitchFamily="34" charset="0"/>
              </a:rPr>
              <a:t>SITUATIONAL </a:t>
            </a:r>
            <a:r>
              <a:rPr lang="en-US" sz="3600" dirty="0">
                <a:latin typeface="Franklin Gothic Medium Cond" panose="020B0606030402020204" pitchFamily="34" charset="0"/>
              </a:rPr>
              <a:t>Leadership</a:t>
            </a:r>
          </a:p>
        </p:txBody>
      </p:sp>
      <p:sp>
        <p:nvSpPr>
          <p:cNvPr id="5" name="Content Placeholder 1"/>
          <p:cNvSpPr txBox="1">
            <a:spLocks/>
          </p:cNvSpPr>
          <p:nvPr/>
        </p:nvSpPr>
        <p:spPr>
          <a:xfrm>
            <a:off x="457199" y="1611086"/>
            <a:ext cx="11255621" cy="500584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latin typeface="Franklin Gothic Medium Cond" panose="020B0606030402020204" pitchFamily="34" charset="0"/>
              </a:rPr>
              <a:t>The</a:t>
            </a:r>
            <a:r>
              <a:rPr lang="en-US" dirty="0">
                <a:solidFill>
                  <a:schemeClr val="accent4">
                    <a:lumMod val="50000"/>
                  </a:schemeClr>
                </a:solidFill>
                <a:latin typeface="Franklin Gothic Medium Cond" panose="020B0606030402020204" pitchFamily="34" charset="0"/>
              </a:rPr>
              <a:t> </a:t>
            </a:r>
            <a:r>
              <a:rPr lang="en-US" dirty="0">
                <a:solidFill>
                  <a:srgbClr val="FFC000"/>
                </a:solidFill>
                <a:effectLst>
                  <a:outerShdw blurRad="38100" dist="38100" dir="2700000" algn="tl">
                    <a:srgbClr val="000000">
                      <a:alpha val="43137"/>
                    </a:srgbClr>
                  </a:outerShdw>
                </a:effectLst>
                <a:latin typeface="Franklin Gothic Medium Cond" panose="020B0606030402020204" pitchFamily="34" charset="0"/>
              </a:rPr>
              <a:t>SITUATION</a:t>
            </a:r>
          </a:p>
          <a:p>
            <a:pPr marL="0" indent="0">
              <a:buFont typeface="Arial" pitchFamily="34" charset="0"/>
              <a:buNone/>
            </a:pPr>
            <a:r>
              <a:rPr lang="en-US" dirty="0">
                <a:latin typeface="Franklin Gothic Medium Cond" panose="020B0606030402020204" pitchFamily="34" charset="0"/>
              </a:rPr>
              <a:t>You were just hired to head up the IT implementation team for a new system to be introduced at Nebraska City Healthcare. You have successfully completed several leadership development courses at Bellevue University (shameless plug) and you have a pretty good idea of what it means to be an effective leader. Review the following scenarios and describe how your leadership skills would best address the site’s performance.</a:t>
            </a:r>
          </a:p>
          <a:p>
            <a:pPr marL="0" indent="0">
              <a:buFont typeface="Arial" pitchFamily="34" charset="0"/>
              <a:buNone/>
            </a:pPr>
            <a:endParaRPr lang="en-US" dirty="0">
              <a:solidFill>
                <a:srgbClr val="FFC000"/>
              </a:solidFill>
              <a:effectLst>
                <a:outerShdw blurRad="38100" dist="38100" dir="2700000" algn="tl">
                  <a:srgbClr val="000000">
                    <a:alpha val="43137"/>
                  </a:srgbClr>
                </a:outerShdw>
              </a:effectLst>
              <a:latin typeface="Franklin Gothic Medium Cond" panose="020B0606030402020204" pitchFamily="34" charset="0"/>
            </a:endParaRPr>
          </a:p>
        </p:txBody>
      </p:sp>
    </p:spTree>
    <p:extLst>
      <p:ext uri="{BB962C8B-B14F-4D97-AF65-F5344CB8AC3E}">
        <p14:creationId xmlns:p14="http://schemas.microsoft.com/office/powerpoint/2010/main" val="7633687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850194" y="270077"/>
            <a:ext cx="5862627" cy="1015663"/>
          </a:xfrm>
          <a:prstGeom prst="rect">
            <a:avLst/>
          </a:prstGeom>
          <a:noFill/>
        </p:spPr>
        <p:txBody>
          <a:bodyPr wrap="square" rtlCol="0">
            <a:spAutoFit/>
          </a:bodyPr>
          <a:lstStyle/>
          <a:p>
            <a:r>
              <a:rPr lang="en-US" sz="6000" dirty="0">
                <a:latin typeface="Franklin Gothic Medium Cond" panose="020B0606030402020204" pitchFamily="34" charset="0"/>
              </a:rPr>
              <a:t>SITUATIONAL </a:t>
            </a:r>
            <a:r>
              <a:rPr lang="en-US" sz="3600" dirty="0">
                <a:latin typeface="Franklin Gothic Medium Cond" panose="020B0606030402020204" pitchFamily="34" charset="0"/>
              </a:rPr>
              <a:t>Leadership</a:t>
            </a:r>
          </a:p>
        </p:txBody>
      </p:sp>
      <p:sp>
        <p:nvSpPr>
          <p:cNvPr id="4" name="Content Placeholder 1"/>
          <p:cNvSpPr txBox="1">
            <a:spLocks/>
          </p:cNvSpPr>
          <p:nvPr/>
        </p:nvSpPr>
        <p:spPr>
          <a:xfrm>
            <a:off x="457199" y="1426029"/>
            <a:ext cx="11255621" cy="525740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solidFill>
                  <a:srgbClr val="FFC000"/>
                </a:solidFill>
                <a:effectLst>
                  <a:outerShdw blurRad="38100" dist="38100" dir="2700000" algn="tl">
                    <a:srgbClr val="000000">
                      <a:alpha val="43137"/>
                    </a:srgbClr>
                  </a:outerShdw>
                </a:effectLst>
                <a:latin typeface="Franklin Gothic Medium Cond" panose="020B0606030402020204" pitchFamily="34" charset="0"/>
              </a:rPr>
              <a:t>SITUATION </a:t>
            </a:r>
            <a:r>
              <a:rPr lang="en-US" dirty="0">
                <a:latin typeface="Franklin Gothic Medium Cond" panose="020B0606030402020204" pitchFamily="34" charset="0"/>
              </a:rPr>
              <a:t>1</a:t>
            </a:r>
          </a:p>
          <a:p>
            <a:pPr marL="0" indent="0">
              <a:spcBef>
                <a:spcPts val="0"/>
              </a:spcBef>
              <a:buFont typeface="Arial" pitchFamily="34" charset="0"/>
              <a:buNone/>
            </a:pPr>
            <a:r>
              <a:rPr lang="en-US" dirty="0">
                <a:latin typeface="Franklin Gothic Medium Cond" panose="020B0606030402020204" pitchFamily="34" charset="0"/>
              </a:rPr>
              <a:t>Your NCH management team is made up of people who have been with the department for several years. The entire site has enjoyed exceptional success throughout the last 4 quarters. Each department is well-staffed and morale is high. As you meet with each manager, you discover that in the past, they have taken an active role in the development of their teams and each has moved up through the ranks within the department. One of the managers tells you that he would like to grow the department even faster, but there just isn’t enough space for additional growth. Things are good!</a:t>
            </a:r>
            <a:endParaRPr lang="en-US" dirty="0">
              <a:effectLst>
                <a:outerShdw blurRad="38100" dist="38100" dir="2700000" algn="tl">
                  <a:srgbClr val="000000">
                    <a:alpha val="43137"/>
                  </a:srgbClr>
                </a:outerShdw>
              </a:effectLst>
              <a:latin typeface="Franklin Gothic Medium Cond" panose="020B0606030402020204" pitchFamily="34" charset="0"/>
            </a:endParaRPr>
          </a:p>
        </p:txBody>
      </p:sp>
    </p:spTree>
    <p:extLst>
      <p:ext uri="{BB962C8B-B14F-4D97-AF65-F5344CB8AC3E}">
        <p14:creationId xmlns:p14="http://schemas.microsoft.com/office/powerpoint/2010/main" val="3330527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850194" y="270077"/>
            <a:ext cx="5862627" cy="1015663"/>
          </a:xfrm>
          <a:prstGeom prst="rect">
            <a:avLst/>
          </a:prstGeom>
          <a:noFill/>
        </p:spPr>
        <p:txBody>
          <a:bodyPr wrap="square" rtlCol="0">
            <a:spAutoFit/>
          </a:bodyPr>
          <a:lstStyle/>
          <a:p>
            <a:r>
              <a:rPr lang="en-US" sz="6000" dirty="0">
                <a:latin typeface="Franklin Gothic Medium Cond" panose="020B0606030402020204" pitchFamily="34" charset="0"/>
              </a:rPr>
              <a:t>SITUATIONAL </a:t>
            </a:r>
            <a:r>
              <a:rPr lang="en-US" sz="3600" dirty="0">
                <a:latin typeface="Franklin Gothic Medium Cond" panose="020B0606030402020204" pitchFamily="34" charset="0"/>
              </a:rPr>
              <a:t>Leadership</a:t>
            </a:r>
          </a:p>
        </p:txBody>
      </p:sp>
      <p:sp>
        <p:nvSpPr>
          <p:cNvPr id="4" name="Content Placeholder 1"/>
          <p:cNvSpPr txBox="1">
            <a:spLocks/>
          </p:cNvSpPr>
          <p:nvPr/>
        </p:nvSpPr>
        <p:spPr>
          <a:xfrm>
            <a:off x="457199" y="1426029"/>
            <a:ext cx="11255621" cy="5124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solidFill>
                  <a:srgbClr val="FFC000"/>
                </a:solidFill>
                <a:effectLst>
                  <a:outerShdw blurRad="38100" dist="38100" dir="2700000" algn="tl">
                    <a:srgbClr val="000000">
                      <a:alpha val="43137"/>
                    </a:srgbClr>
                  </a:outerShdw>
                </a:effectLst>
                <a:latin typeface="Franklin Gothic Medium Cond" panose="020B0606030402020204" pitchFamily="34" charset="0"/>
              </a:rPr>
              <a:t>SITUATION </a:t>
            </a:r>
            <a:r>
              <a:rPr lang="en-US" dirty="0">
                <a:latin typeface="Franklin Gothic Medium Cond" panose="020B0606030402020204" pitchFamily="34" charset="0"/>
              </a:rPr>
              <a:t>2</a:t>
            </a:r>
          </a:p>
          <a:p>
            <a:pPr marL="0" indent="0">
              <a:spcBef>
                <a:spcPts val="0"/>
              </a:spcBef>
              <a:buFont typeface="Arial" pitchFamily="34" charset="0"/>
              <a:buNone/>
            </a:pPr>
            <a:r>
              <a:rPr lang="en-US" dirty="0">
                <a:latin typeface="Franklin Gothic Medium Cond" panose="020B0606030402020204" pitchFamily="34" charset="0"/>
              </a:rPr>
              <a:t>You arrive at NCH to a team of relatively new managers. Due to recent structural changes, the existing management team was relocated or quit. Now, you have a group of managers with very little experience working in an IT systems environment. However, each manager is highly motivated to attain departmental goals. These are intelligent managers who have a good sense of leadership, good general knowledge of departmental goals and performance measures, but lack the experience in leading a team. </a:t>
            </a:r>
          </a:p>
        </p:txBody>
      </p:sp>
    </p:spTree>
    <p:extLst>
      <p:ext uri="{BB962C8B-B14F-4D97-AF65-F5344CB8AC3E}">
        <p14:creationId xmlns:p14="http://schemas.microsoft.com/office/powerpoint/2010/main" val="3339478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850194" y="270077"/>
            <a:ext cx="5862627" cy="1015663"/>
          </a:xfrm>
          <a:prstGeom prst="rect">
            <a:avLst/>
          </a:prstGeom>
          <a:noFill/>
        </p:spPr>
        <p:txBody>
          <a:bodyPr wrap="square" rtlCol="0">
            <a:spAutoFit/>
          </a:bodyPr>
          <a:lstStyle/>
          <a:p>
            <a:r>
              <a:rPr lang="en-US" sz="6000" dirty="0">
                <a:latin typeface="Franklin Gothic Medium Cond" panose="020B0606030402020204" pitchFamily="34" charset="0"/>
              </a:rPr>
              <a:t>SITUATIONAL </a:t>
            </a:r>
            <a:r>
              <a:rPr lang="en-US" sz="3600" dirty="0">
                <a:latin typeface="Franklin Gothic Medium Cond" panose="020B0606030402020204" pitchFamily="34" charset="0"/>
              </a:rPr>
              <a:t>Leadership</a:t>
            </a:r>
          </a:p>
        </p:txBody>
      </p:sp>
      <p:sp>
        <p:nvSpPr>
          <p:cNvPr id="4" name="Content Placeholder 1"/>
          <p:cNvSpPr txBox="1">
            <a:spLocks/>
          </p:cNvSpPr>
          <p:nvPr/>
        </p:nvSpPr>
        <p:spPr>
          <a:xfrm>
            <a:off x="457199" y="1426029"/>
            <a:ext cx="11255621" cy="502464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a:solidFill>
                  <a:srgbClr val="FFC000"/>
                </a:solidFill>
                <a:effectLst>
                  <a:outerShdw blurRad="38100" dist="38100" dir="2700000" algn="tl">
                    <a:srgbClr val="000000">
                      <a:alpha val="43137"/>
                    </a:srgbClr>
                  </a:outerShdw>
                </a:effectLst>
                <a:latin typeface="Franklin Gothic Medium Cond" panose="020B0606030402020204" pitchFamily="34" charset="0"/>
              </a:rPr>
              <a:t>SITUATION </a:t>
            </a:r>
            <a:r>
              <a:rPr lang="en-US">
                <a:latin typeface="Franklin Gothic Medium Cond" panose="020B0606030402020204" pitchFamily="34" charset="0"/>
              </a:rPr>
              <a:t>3</a:t>
            </a:r>
          </a:p>
          <a:p>
            <a:pPr marL="0" indent="0">
              <a:spcBef>
                <a:spcPts val="0"/>
              </a:spcBef>
              <a:buFont typeface="Arial" pitchFamily="34" charset="0"/>
              <a:buNone/>
            </a:pPr>
            <a:r>
              <a:rPr lang="en-US">
                <a:latin typeface="Franklin Gothic Medium Cond" panose="020B0606030402020204" pitchFamily="34" charset="0"/>
              </a:rPr>
              <a:t>You arrive to your new job as director of NCH’s IT implementation team. Almost immediately, you find out that 50% of the IT employees and 50% of your management team are currently on a developmental plan for poor performance. Morale is low, turnover is high, and performance standards are nowhere to be found.</a:t>
            </a:r>
            <a:endParaRPr lang="en-US" dirty="0">
              <a:latin typeface="Franklin Gothic Medium Cond" panose="020B0606030402020204" pitchFamily="34" charset="0"/>
            </a:endParaRPr>
          </a:p>
        </p:txBody>
      </p:sp>
    </p:spTree>
    <p:extLst>
      <p:ext uri="{BB962C8B-B14F-4D97-AF65-F5344CB8AC3E}">
        <p14:creationId xmlns:p14="http://schemas.microsoft.com/office/powerpoint/2010/main" val="1186053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34773" y="299430"/>
            <a:ext cx="6485107" cy="584775"/>
          </a:xfrm>
          <a:prstGeom prst="rect">
            <a:avLst/>
          </a:prstGeom>
          <a:noFill/>
        </p:spPr>
        <p:txBody>
          <a:bodyPr wrap="square" rtlCol="0">
            <a:spAutoFit/>
          </a:bodyPr>
          <a:lstStyle/>
          <a:p>
            <a:r>
              <a:rPr lang="en-US" sz="3200" kern="0" spc="805" dirty="0">
                <a:solidFill>
                  <a:srgbClr val="FFFFFF"/>
                </a:solidFill>
                <a:latin typeface="Arial" panose="020B0604020202020204" pitchFamily="34" charset="0"/>
                <a:ea typeface="Jost*" pitchFamily="34" charset="-122"/>
                <a:cs typeface="Arial" panose="020B0604020202020204" pitchFamily="34" charset="0"/>
              </a:rPr>
              <a:t>A Quick Assessment</a:t>
            </a:r>
          </a:p>
        </p:txBody>
      </p:sp>
      <p:sp>
        <p:nvSpPr>
          <p:cNvPr id="5" name="TextBox 4"/>
          <p:cNvSpPr txBox="1"/>
          <p:nvPr/>
        </p:nvSpPr>
        <p:spPr>
          <a:xfrm>
            <a:off x="156312" y="1229514"/>
            <a:ext cx="3500614" cy="369332"/>
          </a:xfrm>
          <a:prstGeom prst="rect">
            <a:avLst/>
          </a:prstGeom>
          <a:noFill/>
          <a:ln>
            <a:noFill/>
          </a:ln>
        </p:spPr>
        <p:txBody>
          <a:bodyPr wrap="square" rtlCol="0">
            <a:spAutoFit/>
          </a:bodyPr>
          <a:lstStyle/>
          <a:p>
            <a:pPr algn="ctr">
              <a:spcAft>
                <a:spcPts val="600"/>
              </a:spcAft>
            </a:pPr>
            <a:r>
              <a:rPr lang="en-US" dirty="0">
                <a:solidFill>
                  <a:srgbClr val="5A3D83"/>
                </a:solidFill>
                <a:latin typeface="Arial Black" panose="020B0A04020102020204" pitchFamily="34" charset="0"/>
                <a:cs typeface="Arial" panose="020B0604020202020204" pitchFamily="34" charset="0"/>
              </a:rPr>
              <a:t>QUESTIONS? </a:t>
            </a:r>
            <a:endParaRPr lang="en-US" u="sng" dirty="0">
              <a:solidFill>
                <a:srgbClr val="5A3D83"/>
              </a:solidFill>
              <a:latin typeface="Arial Black" panose="020B0A04020102020204" pitchFamily="34" charset="0"/>
              <a:cs typeface="Arial" panose="020B0604020202020204" pitchFamily="34" charset="0"/>
            </a:endParaRPr>
          </a:p>
        </p:txBody>
      </p:sp>
      <p:sp>
        <p:nvSpPr>
          <p:cNvPr id="8" name="TextBox 7"/>
          <p:cNvSpPr txBox="1"/>
          <p:nvPr/>
        </p:nvSpPr>
        <p:spPr>
          <a:xfrm>
            <a:off x="77819" y="2288973"/>
            <a:ext cx="3657601" cy="1754326"/>
          </a:xfrm>
          <a:prstGeom prst="rect">
            <a:avLst/>
          </a:prstGeom>
          <a:noFill/>
        </p:spPr>
        <p:txBody>
          <a:bodyPr wrap="square" rtlCol="0">
            <a:spAutoFit/>
          </a:bodyPr>
          <a:lstStyle/>
          <a:p>
            <a:pPr algn="ctr"/>
            <a:r>
              <a:rPr lang="en-US" sz="3600" dirty="0">
                <a:latin typeface="Arial Black" panose="020B0A04020102020204" pitchFamily="34" charset="0"/>
              </a:rPr>
              <a:t>Building a Foundation of Leadership?</a:t>
            </a:r>
            <a:endParaRPr lang="en-US"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27" y="5109312"/>
            <a:ext cx="2181521" cy="124571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880" y="0"/>
            <a:ext cx="8330120" cy="6858000"/>
          </a:xfrm>
          <a:prstGeom prst="rect">
            <a:avLst/>
          </a:prstGeom>
        </p:spPr>
      </p:pic>
    </p:spTree>
    <p:extLst>
      <p:ext uri="{BB962C8B-B14F-4D97-AF65-F5344CB8AC3E}">
        <p14:creationId xmlns:p14="http://schemas.microsoft.com/office/powerpoint/2010/main" val="21084908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09600" y="4105795"/>
            <a:ext cx="10972800" cy="241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a:r>
              <a:rPr lang="en-US" sz="2133" dirty="0">
                <a:solidFill>
                  <a:srgbClr val="3B413F"/>
                </a:solidFill>
                <a:latin typeface="Arial" charset="0"/>
                <a:cs typeface="Arial" charset="0"/>
              </a:rPr>
              <a:t>Faculty Phone: </a:t>
            </a:r>
            <a:r>
              <a:rPr lang="en-US" sz="2000" dirty="0">
                <a:solidFill>
                  <a:srgbClr val="3B413F"/>
                </a:solidFill>
                <a:latin typeface="Arial" charset="0"/>
                <a:cs typeface="Arial" charset="0"/>
              </a:rPr>
              <a:t>402.557.7121</a:t>
            </a:r>
            <a:br>
              <a:rPr lang="en-US" sz="2133" dirty="0">
                <a:solidFill>
                  <a:srgbClr val="3B413F"/>
                </a:solidFill>
                <a:latin typeface="Arial" charset="0"/>
                <a:cs typeface="Arial" charset="0"/>
              </a:rPr>
            </a:br>
            <a:r>
              <a:rPr lang="en-US" sz="2133" dirty="0">
                <a:solidFill>
                  <a:srgbClr val="3B413F"/>
                </a:solidFill>
                <a:latin typeface="Arial" charset="0"/>
                <a:cs typeface="Arial" charset="0"/>
              </a:rPr>
              <a:t>Faculty Email: </a:t>
            </a:r>
            <a:r>
              <a:rPr lang="en-US" sz="2000" dirty="0">
                <a:solidFill>
                  <a:srgbClr val="3B413F"/>
                </a:solidFill>
                <a:latin typeface="Arial" charset="0"/>
                <a:cs typeface="Arial" charset="0"/>
              </a:rPr>
              <a:t>mike.freel@bellevue.edu</a:t>
            </a:r>
            <a:br>
              <a:rPr lang="en-US" sz="2000" dirty="0">
                <a:solidFill>
                  <a:srgbClr val="3B413F"/>
                </a:solidFill>
                <a:latin typeface="Arial" charset="0"/>
                <a:cs typeface="Arial" charset="0"/>
              </a:rPr>
            </a:br>
            <a:r>
              <a:rPr lang="en-US" sz="2133" dirty="0">
                <a:solidFill>
                  <a:srgbClr val="3E403E"/>
                </a:solidFill>
                <a:latin typeface="Arial" charset="0"/>
                <a:cs typeface="Arial" charset="0"/>
              </a:rPr>
              <a:t> </a:t>
            </a:r>
            <a:br>
              <a:rPr lang="en-US" sz="2133" dirty="0">
                <a:solidFill>
                  <a:srgbClr val="3E403E"/>
                </a:solidFill>
                <a:latin typeface="Arial" charset="0"/>
                <a:cs typeface="Arial" charset="0"/>
              </a:rPr>
            </a:br>
            <a:r>
              <a:rPr lang="en-US" sz="2133" dirty="0">
                <a:solidFill>
                  <a:srgbClr val="593D82"/>
                </a:solidFill>
                <a:latin typeface="Arial" charset="0"/>
                <a:cs typeface="Arial" charset="0"/>
              </a:rPr>
              <a:t>bellevue.edu</a:t>
            </a:r>
          </a:p>
          <a:p>
            <a:pPr algn="ctr"/>
            <a:endParaRPr lang="en-US" sz="2133" dirty="0">
              <a:solidFill>
                <a:srgbClr val="3B413F"/>
              </a:solidFill>
              <a:latin typeface="Arial" charset="0"/>
              <a:cs typeface="Arial" charset="0"/>
            </a:endParaRPr>
          </a:p>
          <a:p>
            <a:pPr algn="ctr"/>
            <a:r>
              <a:rPr lang="en-US" sz="1333" dirty="0">
                <a:solidFill>
                  <a:srgbClr val="3B413F"/>
                </a:solidFill>
                <a:latin typeface="Arial" charset="0"/>
                <a:cs typeface="Arial" charset="0"/>
              </a:rPr>
              <a:t>Bellevue University is accredited by the Higher Learning Commission (</a:t>
            </a:r>
            <a:r>
              <a:rPr lang="en-US" sz="1333" dirty="0" err="1">
                <a:solidFill>
                  <a:srgbClr val="3B413F"/>
                </a:solidFill>
                <a:latin typeface="Arial" charset="0"/>
                <a:cs typeface="Arial" charset="0"/>
              </a:rPr>
              <a:t>hlcommision.org</a:t>
            </a:r>
            <a:r>
              <a:rPr lang="en-US" sz="1333" dirty="0">
                <a:solidFill>
                  <a:srgbClr val="3B413F"/>
                </a:solidFill>
                <a:latin typeface="Arial" charset="0"/>
                <a:cs typeface="Arial" charset="0"/>
              </a:rPr>
              <a:t>).  Bellevue University is committed to providing an environment that is free from harassment and discrimination based upon race, color, religion, sex, national origin, age, disability, genetic information, military obligations, or status in any other group protected by local, state, or federal law.</a:t>
            </a:r>
          </a:p>
          <a:p>
            <a:pPr algn="ctr"/>
            <a:br>
              <a:rPr lang="en-US" sz="2133" dirty="0">
                <a:solidFill>
                  <a:srgbClr val="593D82"/>
                </a:solidFill>
                <a:latin typeface="Arial" charset="0"/>
                <a:cs typeface="Arial" charset="0"/>
              </a:rPr>
            </a:br>
            <a:endParaRPr lang="en-US" sz="2133" dirty="0">
              <a:solidFill>
                <a:srgbClr val="593D82"/>
              </a:solidFill>
              <a:latin typeface="Arial" charset="0"/>
              <a:cs typeface="Arial" charset="0"/>
            </a:endParaRPr>
          </a:p>
        </p:txBody>
      </p:sp>
      <p:pic>
        <p:nvPicPr>
          <p:cNvPr id="3" name="Picture 2">
            <a:extLst>
              <a:ext uri="{FF2B5EF4-FFF2-40B4-BE49-F238E27FC236}">
                <a16:creationId xmlns:a16="http://schemas.microsoft.com/office/drawing/2014/main" id="{1818D67E-840F-487F-9FAA-686A79EAFF8B}"/>
              </a:ext>
            </a:extLst>
          </p:cNvPr>
          <p:cNvPicPr>
            <a:picLocks noChangeAspect="1"/>
          </p:cNvPicPr>
          <p:nvPr/>
        </p:nvPicPr>
        <p:blipFill>
          <a:blip r:embed="rId2"/>
          <a:stretch>
            <a:fillRect/>
          </a:stretch>
        </p:blipFill>
        <p:spPr>
          <a:xfrm>
            <a:off x="8789276" y="2019040"/>
            <a:ext cx="2819920" cy="2819920"/>
          </a:xfrm>
          <a:prstGeom prst="rect">
            <a:avLst/>
          </a:prstGeom>
        </p:spPr>
      </p:pic>
    </p:spTree>
    <p:extLst>
      <p:ext uri="{BB962C8B-B14F-4D97-AF65-F5344CB8AC3E}">
        <p14:creationId xmlns:p14="http://schemas.microsoft.com/office/powerpoint/2010/main" val="3060478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pic>
        <p:nvPicPr>
          <p:cNvPr id="7" name="Picture 2" descr="http://www.practiceprinciples.net/wp-content/uploads/2012/07/thank-you.jpg"/>
          <p:cNvPicPr>
            <a:picLocks noChangeAspect="1" noChangeArrowheads="1"/>
          </p:cNvPicPr>
          <p:nvPr/>
        </p:nvPicPr>
        <p:blipFill rotWithShape="1">
          <a:blip r:embed="rId3">
            <a:extLst>
              <a:ext uri="{28A0092B-C50C-407E-A947-70E740481C1C}">
                <a14:useLocalDpi xmlns:a14="http://schemas.microsoft.com/office/drawing/2010/main" val="0"/>
              </a:ext>
            </a:extLst>
          </a:blip>
          <a:srcRect t="7897" b="7897"/>
          <a:stretch/>
        </p:blipFill>
        <p:spPr bwMode="auto">
          <a:xfrm>
            <a:off x="0" y="1"/>
            <a:ext cx="1219199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77498" y="1845425"/>
            <a:ext cx="2044931" cy="1631216"/>
          </a:xfrm>
          <a:prstGeom prst="rect">
            <a:avLst/>
          </a:prstGeom>
          <a:noFill/>
        </p:spPr>
        <p:txBody>
          <a:bodyPr wrap="square" rtlCol="0">
            <a:spAutoFit/>
          </a:bodyPr>
          <a:lstStyle/>
          <a:p>
            <a:r>
              <a:rPr lang="en-US" sz="4000" dirty="0">
                <a:latin typeface="Franklin Gothic Medium Cond" panose="020B0606030402020204" pitchFamily="34" charset="0"/>
              </a:rPr>
              <a:t>Do </a:t>
            </a:r>
            <a:r>
              <a:rPr lang="en-US" sz="6000" dirty="0">
                <a:latin typeface="Franklin Gothic Medium Cond" panose="020B0606030402020204" pitchFamily="34" charset="0"/>
              </a:rPr>
              <a:t>THIS</a:t>
            </a:r>
            <a:r>
              <a:rPr lang="en-US" sz="4000" dirty="0">
                <a:latin typeface="Franklin Gothic Medium Cond" panose="020B0606030402020204" pitchFamily="34" charset="0"/>
              </a:rPr>
              <a:t>.</a:t>
            </a:r>
          </a:p>
        </p:txBody>
      </p:sp>
    </p:spTree>
    <p:extLst>
      <p:ext uri="{BB962C8B-B14F-4D97-AF65-F5344CB8AC3E}">
        <p14:creationId xmlns:p14="http://schemas.microsoft.com/office/powerpoint/2010/main" val="1600912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pic>
        <p:nvPicPr>
          <p:cNvPr id="7" name="Picture 6" descr="https://hermag.co/wp-content/uploads/2017/07/shutterstock_569345803.jpg"/>
          <p:cNvPicPr>
            <a:picLocks noChangeAspect="1" noChangeArrowheads="1"/>
          </p:cNvPicPr>
          <p:nvPr/>
        </p:nvPicPr>
        <p:blipFill rotWithShape="1">
          <a:blip r:embed="rId3">
            <a:extLst>
              <a:ext uri="{28A0092B-C50C-407E-A947-70E740481C1C}">
                <a14:useLocalDpi xmlns:a14="http://schemas.microsoft.com/office/drawing/2010/main" val="0"/>
              </a:ext>
            </a:extLst>
          </a:blip>
          <a:srcRect t="10774" b="107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844742" y="764771"/>
            <a:ext cx="2826328" cy="2246769"/>
          </a:xfrm>
          <a:prstGeom prst="rect">
            <a:avLst/>
          </a:prstGeom>
          <a:noFill/>
        </p:spPr>
        <p:txBody>
          <a:bodyPr wrap="square" rtlCol="0">
            <a:spAutoFit/>
          </a:bodyPr>
          <a:lstStyle/>
          <a:p>
            <a:r>
              <a:rPr lang="en-US" sz="4000" dirty="0">
                <a:latin typeface="Franklin Gothic Medium Cond" panose="020B0606030402020204" pitchFamily="34" charset="0"/>
              </a:rPr>
              <a:t>Go </a:t>
            </a:r>
            <a:r>
              <a:rPr lang="en-US" sz="6000" b="1" dirty="0">
                <a:solidFill>
                  <a:srgbClr val="FFC000"/>
                </a:solidFill>
                <a:effectLst>
                  <a:outerShdw blurRad="38100" dist="38100" dir="2700000" algn="tl">
                    <a:srgbClr val="000000">
                      <a:alpha val="43137"/>
                    </a:srgbClr>
                  </a:outerShdw>
                </a:effectLst>
                <a:latin typeface="Franklin Gothic Medium Cond" panose="020B0606030402020204" pitchFamily="34" charset="0"/>
              </a:rPr>
              <a:t>DEVELOP</a:t>
            </a:r>
            <a:r>
              <a:rPr lang="en-US" sz="4000" dirty="0">
                <a:latin typeface="Franklin Gothic Medium Cond" panose="020B0606030402020204" pitchFamily="34" charset="0"/>
              </a:rPr>
              <a:t> yourself!</a:t>
            </a:r>
          </a:p>
        </p:txBody>
      </p:sp>
    </p:spTree>
    <p:extLst>
      <p:ext uri="{BB962C8B-B14F-4D97-AF65-F5344CB8AC3E}">
        <p14:creationId xmlns:p14="http://schemas.microsoft.com/office/powerpoint/2010/main" val="24198388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pic>
        <p:nvPicPr>
          <p:cNvPr id="2050" name="Picture 2" descr="http://il6.picdn.net/shutterstock/videos/7560007/thumb/1.jpg"/>
          <p:cNvPicPr>
            <a:picLocks noChangeAspect="1" noChangeArrowheads="1"/>
          </p:cNvPicPr>
          <p:nvPr/>
        </p:nvPicPr>
        <p:blipFill rotWithShape="1">
          <a:blip r:embed="rId3">
            <a:extLst>
              <a:ext uri="{28A0092B-C50C-407E-A947-70E740481C1C}">
                <a14:useLocalDpi xmlns:a14="http://schemas.microsoft.com/office/drawing/2010/main" val="0"/>
              </a:ext>
            </a:extLst>
          </a:blip>
          <a:srcRect t="78" b="78"/>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432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pic>
        <p:nvPicPr>
          <p:cNvPr id="3074" name="Picture 2" descr="https://wp.uthscsa.edu/coronavirus/wp-content/uploads/sites/150/2020/03/coronavirus-under-the-microscope-1-scaled.jpg"/>
          <p:cNvPicPr>
            <a:picLocks noChangeAspect="1" noChangeArrowheads="1"/>
          </p:cNvPicPr>
          <p:nvPr/>
        </p:nvPicPr>
        <p:blipFill rotWithShape="1">
          <a:blip r:embed="rId3">
            <a:extLst>
              <a:ext uri="{28A0092B-C50C-407E-A947-70E740481C1C}">
                <a14:useLocalDpi xmlns:a14="http://schemas.microsoft.com/office/drawing/2010/main" val="0"/>
              </a:ext>
            </a:extLst>
          </a:blip>
          <a:srcRect b="54821"/>
          <a:stretch/>
        </p:blipFill>
        <p:spPr bwMode="auto">
          <a:xfrm>
            <a:off x="0" y="0"/>
            <a:ext cx="12192000" cy="30984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047404" y="3560216"/>
            <a:ext cx="10390908" cy="1015663"/>
          </a:xfrm>
          <a:prstGeom prst="rect">
            <a:avLst/>
          </a:prstGeom>
        </p:spPr>
        <p:txBody>
          <a:bodyPr wrap="square">
            <a:spAutoFit/>
          </a:bodyPr>
          <a:lstStyle/>
          <a:p>
            <a:r>
              <a:rPr lang="en-US" sz="4000" dirty="0">
                <a:effectLst>
                  <a:outerShdw blurRad="38100" dist="38100" dir="2700000" algn="tl">
                    <a:srgbClr val="000000">
                      <a:alpha val="43137"/>
                    </a:srgbClr>
                  </a:outerShdw>
                </a:effectLst>
                <a:latin typeface="Franklin Gothic Medium Cond" panose="020B0606030402020204" pitchFamily="34" charset="0"/>
              </a:rPr>
              <a:t>How has </a:t>
            </a:r>
            <a:r>
              <a:rPr lang="en-US" sz="6000" dirty="0">
                <a:effectLst>
                  <a:outerShdw blurRad="38100" dist="38100" dir="2700000" algn="tl">
                    <a:srgbClr val="000000">
                      <a:alpha val="43137"/>
                    </a:srgbClr>
                  </a:outerShdw>
                </a:effectLst>
                <a:latin typeface="Franklin Gothic Medium Cond" panose="020B0606030402020204" pitchFamily="34" charset="0"/>
              </a:rPr>
              <a:t>LEADERSHIP</a:t>
            </a:r>
            <a:r>
              <a:rPr lang="en-US" sz="4000" dirty="0">
                <a:effectLst>
                  <a:outerShdw blurRad="38100" dist="38100" dir="2700000" algn="tl">
                    <a:srgbClr val="000000">
                      <a:alpha val="43137"/>
                    </a:srgbClr>
                  </a:outerShdw>
                </a:effectLst>
                <a:latin typeface="Franklin Gothic Medium Cond" panose="020B0606030402020204" pitchFamily="34" charset="0"/>
              </a:rPr>
              <a:t> changed since </a:t>
            </a:r>
            <a:r>
              <a:rPr lang="en-US" sz="6000" dirty="0">
                <a:effectLst>
                  <a:outerShdw blurRad="38100" dist="38100" dir="2700000" algn="tl">
                    <a:srgbClr val="000000">
                      <a:alpha val="43137"/>
                    </a:srgbClr>
                  </a:outerShdw>
                </a:effectLst>
                <a:latin typeface="Franklin Gothic Medium Cond" panose="020B0606030402020204" pitchFamily="34" charset="0"/>
              </a:rPr>
              <a:t>COVID</a:t>
            </a:r>
            <a:r>
              <a:rPr lang="en-US" sz="4000" dirty="0">
                <a:effectLst>
                  <a:outerShdw blurRad="38100" dist="38100" dir="2700000" algn="tl">
                    <a:srgbClr val="000000">
                      <a:alpha val="43137"/>
                    </a:srgbClr>
                  </a:outerShdw>
                </a:effectLst>
                <a:latin typeface="Franklin Gothic Medium Cond" panose="020B0606030402020204" pitchFamily="34" charset="0"/>
              </a:rPr>
              <a:t>?</a:t>
            </a:r>
          </a:p>
        </p:txBody>
      </p:sp>
    </p:spTree>
    <p:extLst>
      <p:ext uri="{BB962C8B-B14F-4D97-AF65-F5344CB8AC3E}">
        <p14:creationId xmlns:p14="http://schemas.microsoft.com/office/powerpoint/2010/main" val="2732181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sp>
        <p:nvSpPr>
          <p:cNvPr id="2" name="Object 1"/>
          <p:cNvSpPr/>
          <p:nvPr/>
        </p:nvSpPr>
        <p:spPr>
          <a:xfrm>
            <a:off x="693752" y="339576"/>
            <a:ext cx="11498247" cy="819928"/>
          </a:xfrm>
          <a:prstGeom prst="rect">
            <a:avLst/>
          </a:prstGeom>
          <a:noFill/>
        </p:spPr>
        <p:txBody>
          <a:bodyPr wrap="square" lIns="0" tIns="0" rIns="0" bIns="0" rtlCol="0" anchor="t"/>
          <a:lstStyle/>
          <a:p>
            <a:pPr>
              <a:lnSpc>
                <a:spcPts val="3360"/>
              </a:lnSpc>
              <a:spcAft>
                <a:spcPts val="600"/>
              </a:spcAft>
              <a:buNone/>
            </a:pPr>
            <a:r>
              <a:rPr lang="en-US" sz="3000" kern="0" spc="115" dirty="0">
                <a:solidFill>
                  <a:srgbClr val="000000"/>
                </a:solidFill>
                <a:latin typeface="Arial Black" panose="020B0A04020102020204" pitchFamily="34" charset="0"/>
                <a:ea typeface="Jost*" pitchFamily="34" charset="-122"/>
              </a:rPr>
              <a:t>Management vs. Leadership</a:t>
            </a:r>
            <a:endParaRPr lang="en-US" dirty="0">
              <a:latin typeface="Arial Black" panose="020B0A04020102020204" pitchFamily="34" charset="0"/>
            </a:endParaRPr>
          </a:p>
        </p:txBody>
      </p:sp>
      <p:sp>
        <p:nvSpPr>
          <p:cNvPr id="9" name="Object 8"/>
          <p:cNvSpPr/>
          <p:nvPr/>
        </p:nvSpPr>
        <p:spPr>
          <a:xfrm>
            <a:off x="693752" y="1070043"/>
            <a:ext cx="5590670" cy="2616740"/>
          </a:xfrm>
          <a:prstGeom prst="rect">
            <a:avLst/>
          </a:prstGeom>
          <a:noFill/>
        </p:spPr>
        <p:txBody>
          <a:bodyPr wrap="square" lIns="0" tIns="0" rIns="0" bIns="0" rtlCol="0" anchor="t"/>
          <a:lstStyle/>
          <a:p>
            <a:r>
              <a:rPr lang="en-US" sz="3200" kern="0" spc="67" dirty="0">
                <a:solidFill>
                  <a:schemeClr val="tx1">
                    <a:alpha val="80000"/>
                  </a:schemeClr>
                </a:solidFill>
                <a:latin typeface="Franklin Gothic Medium Cond" panose="020B0606030402020204" pitchFamily="34" charset="0"/>
                <a:ea typeface="Jost*" pitchFamily="34" charset="-122"/>
                <a:cs typeface="Arial" panose="020B0604020202020204" pitchFamily="34" charset="0"/>
              </a:rPr>
              <a:t>Planning and budgeting versus setting </a:t>
            </a:r>
            <a:r>
              <a:rPr lang="en-US" sz="4000" kern="0" spc="67" dirty="0">
                <a:solidFill>
                  <a:srgbClr val="7030A0">
                    <a:alpha val="80000"/>
                  </a:srgbClr>
                </a:solidFill>
                <a:effectLst>
                  <a:outerShdw blurRad="38100" dist="38100" dir="2700000" algn="tl">
                    <a:srgbClr val="000000">
                      <a:alpha val="43137"/>
                    </a:srgbClr>
                  </a:outerShdw>
                </a:effectLst>
                <a:latin typeface="Franklin Gothic Medium Cond" panose="020B0606030402020204" pitchFamily="34" charset="0"/>
                <a:ea typeface="Jost*" pitchFamily="34" charset="-122"/>
                <a:cs typeface="Arial" panose="020B0604020202020204" pitchFamily="34" charset="0"/>
              </a:rPr>
              <a:t>DIRECTION</a:t>
            </a:r>
            <a:r>
              <a:rPr lang="en-US" sz="3200" kern="0" spc="67" dirty="0">
                <a:solidFill>
                  <a:srgbClr val="000000">
                    <a:alpha val="80000"/>
                  </a:srgbClr>
                </a:solidFill>
                <a:latin typeface="Franklin Gothic Medium Cond" panose="020B0606030402020204" pitchFamily="34" charset="0"/>
                <a:ea typeface="Jost*" pitchFamily="34" charset="-122"/>
                <a:cs typeface="Arial" panose="020B0604020202020204" pitchFamily="34" charset="0"/>
              </a:rPr>
              <a:t>.</a:t>
            </a:r>
          </a:p>
          <a:p>
            <a:endParaRPr lang="en-US" sz="2400" kern="0" spc="67" dirty="0">
              <a:solidFill>
                <a:srgbClr val="000000">
                  <a:alpha val="80000"/>
                </a:srgbClr>
              </a:solidFill>
              <a:latin typeface="Franklin Gothic Medium Cond" panose="020B0606030402020204" pitchFamily="34" charset="0"/>
              <a:ea typeface="Jost*" pitchFamily="34" charset="-122"/>
              <a:cs typeface="Arial" panose="020B0604020202020204" pitchFamily="34" charset="0"/>
            </a:endParaRPr>
          </a:p>
          <a:p>
            <a:r>
              <a:rPr lang="en-US" sz="3200" kern="0" spc="67" dirty="0">
                <a:solidFill>
                  <a:srgbClr val="000000">
                    <a:alpha val="80000"/>
                  </a:srgbClr>
                </a:solidFill>
                <a:latin typeface="Franklin Gothic Medium Cond" panose="020B0606030402020204" pitchFamily="34" charset="0"/>
                <a:ea typeface="Jost*" pitchFamily="34" charset="-122"/>
                <a:cs typeface="Arial" panose="020B0604020202020204" pitchFamily="34" charset="0"/>
              </a:rPr>
              <a:t>Organizing and staffing versus </a:t>
            </a:r>
            <a:r>
              <a:rPr lang="en-US" sz="4000" kern="0" spc="67" dirty="0">
                <a:solidFill>
                  <a:srgbClr val="7030A0">
                    <a:alpha val="80000"/>
                  </a:srgbClr>
                </a:solidFill>
                <a:effectLst>
                  <a:outerShdw blurRad="38100" dist="38100" dir="2700000" algn="tl">
                    <a:srgbClr val="000000">
                      <a:alpha val="43137"/>
                    </a:srgbClr>
                  </a:outerShdw>
                </a:effectLst>
                <a:latin typeface="Franklin Gothic Medium Cond" panose="020B0606030402020204" pitchFamily="34" charset="0"/>
                <a:ea typeface="Jost*" pitchFamily="34" charset="-122"/>
                <a:cs typeface="Arial" panose="020B0604020202020204" pitchFamily="34" charset="0"/>
              </a:rPr>
              <a:t>ALIGNING PEOPLE</a:t>
            </a:r>
            <a:r>
              <a:rPr lang="en-US" sz="4000" kern="0" spc="67" dirty="0">
                <a:solidFill>
                  <a:srgbClr val="000000">
                    <a:alpha val="80000"/>
                  </a:srgbClr>
                </a:solidFill>
                <a:latin typeface="Franklin Gothic Medium Cond" panose="020B0606030402020204" pitchFamily="34" charset="0"/>
                <a:ea typeface="Jost*" pitchFamily="34" charset="-122"/>
                <a:cs typeface="Arial" panose="020B0604020202020204" pitchFamily="34" charset="0"/>
              </a:rPr>
              <a:t>.</a:t>
            </a:r>
          </a:p>
          <a:p>
            <a:endParaRPr lang="en-US" sz="3200" kern="0" spc="67" dirty="0">
              <a:solidFill>
                <a:srgbClr val="000000">
                  <a:alpha val="80000"/>
                </a:srgbClr>
              </a:solidFill>
              <a:latin typeface="Franklin Gothic Medium Cond" panose="020B0606030402020204" pitchFamily="34" charset="0"/>
              <a:ea typeface="Jost*" pitchFamily="34" charset="-122"/>
              <a:cs typeface="Arial" panose="020B0604020202020204" pitchFamily="34" charset="0"/>
            </a:endParaRPr>
          </a:p>
        </p:txBody>
      </p:sp>
      <p:sp>
        <p:nvSpPr>
          <p:cNvPr id="15" name="Object 14"/>
          <p:cNvSpPr/>
          <p:nvPr/>
        </p:nvSpPr>
        <p:spPr>
          <a:xfrm>
            <a:off x="5702531" y="3453035"/>
            <a:ext cx="6489468" cy="3231607"/>
          </a:xfrm>
          <a:prstGeom prst="rect">
            <a:avLst/>
          </a:prstGeom>
          <a:noFill/>
        </p:spPr>
        <p:txBody>
          <a:bodyPr wrap="square" lIns="0" tIns="0" rIns="0" bIns="0" rtlCol="0" anchor="t"/>
          <a:lstStyle/>
          <a:p>
            <a:endParaRPr lang="en-US" sz="3200" kern="0" spc="67" dirty="0">
              <a:solidFill>
                <a:srgbClr val="000000">
                  <a:alpha val="80000"/>
                </a:srgbClr>
              </a:solidFill>
              <a:latin typeface="Franklin Gothic Medium Cond" panose="020B0606030402020204" pitchFamily="34" charset="0"/>
              <a:ea typeface="Jost*" pitchFamily="34" charset="-122"/>
              <a:cs typeface="Arial" panose="020B0604020202020204" pitchFamily="34" charset="0"/>
            </a:endParaRPr>
          </a:p>
          <a:p>
            <a:r>
              <a:rPr lang="en-US" sz="3200" kern="0" spc="67" dirty="0">
                <a:solidFill>
                  <a:srgbClr val="000000">
                    <a:alpha val="80000"/>
                  </a:srgbClr>
                </a:solidFill>
                <a:latin typeface="Franklin Gothic Medium Cond" panose="020B0606030402020204" pitchFamily="34" charset="0"/>
                <a:ea typeface="Jost*" pitchFamily="34" charset="-122"/>
                <a:cs typeface="Arial" panose="020B0604020202020204" pitchFamily="34" charset="0"/>
              </a:rPr>
              <a:t>Controlling activities and solving problems versus </a:t>
            </a:r>
            <a:r>
              <a:rPr lang="en-US" sz="4000" kern="0" spc="67" dirty="0">
                <a:solidFill>
                  <a:srgbClr val="7030A0">
                    <a:alpha val="80000"/>
                  </a:srgbClr>
                </a:solidFill>
                <a:effectLst>
                  <a:outerShdw blurRad="38100" dist="38100" dir="2700000" algn="tl">
                    <a:srgbClr val="000000">
                      <a:alpha val="43137"/>
                    </a:srgbClr>
                  </a:outerShdw>
                </a:effectLst>
                <a:latin typeface="Franklin Gothic Medium Cond" panose="020B0606030402020204" pitchFamily="34" charset="0"/>
                <a:ea typeface="Jost*" pitchFamily="34" charset="-122"/>
                <a:cs typeface="Arial" panose="020B0604020202020204" pitchFamily="34" charset="0"/>
              </a:rPr>
              <a:t>MOTIVATING</a:t>
            </a:r>
            <a:r>
              <a:rPr lang="en-US" sz="4000" kern="0" spc="67" dirty="0">
                <a:solidFill>
                  <a:srgbClr val="7030A0">
                    <a:alpha val="80000"/>
                  </a:srgbClr>
                </a:solidFill>
                <a:latin typeface="Franklin Gothic Medium Cond" panose="020B0606030402020204" pitchFamily="34" charset="0"/>
                <a:ea typeface="Jost*" pitchFamily="34" charset="-122"/>
                <a:cs typeface="Arial" panose="020B0604020202020204" pitchFamily="34" charset="0"/>
              </a:rPr>
              <a:t> </a:t>
            </a:r>
            <a:r>
              <a:rPr lang="en-US" sz="3200" kern="0" spc="67" dirty="0">
                <a:solidFill>
                  <a:schemeClr val="tx1">
                    <a:alpha val="80000"/>
                  </a:schemeClr>
                </a:solidFill>
                <a:latin typeface="Franklin Gothic Medium Cond" panose="020B0606030402020204" pitchFamily="34" charset="0"/>
                <a:ea typeface="Jost*" pitchFamily="34" charset="-122"/>
                <a:cs typeface="Arial" panose="020B0604020202020204" pitchFamily="34" charset="0"/>
              </a:rPr>
              <a:t>and</a:t>
            </a:r>
            <a:r>
              <a:rPr lang="en-US" sz="4000" kern="0" spc="67" dirty="0">
                <a:solidFill>
                  <a:srgbClr val="7030A0">
                    <a:alpha val="80000"/>
                  </a:srgbClr>
                </a:solidFill>
                <a:latin typeface="Franklin Gothic Medium Cond" panose="020B0606030402020204" pitchFamily="34" charset="0"/>
                <a:ea typeface="Jost*" pitchFamily="34" charset="-122"/>
                <a:cs typeface="Arial" panose="020B0604020202020204" pitchFamily="34" charset="0"/>
              </a:rPr>
              <a:t> </a:t>
            </a:r>
            <a:r>
              <a:rPr lang="en-US" sz="4000" kern="0" spc="67" dirty="0">
                <a:solidFill>
                  <a:srgbClr val="7030A0">
                    <a:alpha val="80000"/>
                  </a:srgbClr>
                </a:solidFill>
                <a:effectLst>
                  <a:outerShdw blurRad="38100" dist="38100" dir="2700000" algn="tl">
                    <a:srgbClr val="000000">
                      <a:alpha val="43137"/>
                    </a:srgbClr>
                  </a:outerShdw>
                </a:effectLst>
                <a:latin typeface="Franklin Gothic Medium Cond" panose="020B0606030402020204" pitchFamily="34" charset="0"/>
                <a:ea typeface="Jost*" pitchFamily="34" charset="-122"/>
                <a:cs typeface="Arial" panose="020B0604020202020204" pitchFamily="34" charset="0"/>
              </a:rPr>
              <a:t>INSPIRING</a:t>
            </a:r>
            <a:r>
              <a:rPr lang="en-US" sz="3200" kern="0" spc="67" dirty="0">
                <a:solidFill>
                  <a:srgbClr val="000000">
                    <a:alpha val="80000"/>
                  </a:srgbClr>
                </a:solidFill>
                <a:latin typeface="Franklin Gothic Medium Cond" panose="020B0606030402020204" pitchFamily="34" charset="0"/>
                <a:ea typeface="Jost*" pitchFamily="34" charset="-122"/>
                <a:cs typeface="Arial" panose="020B0604020202020204" pitchFamily="34" charset="0"/>
              </a:rPr>
              <a:t>.</a:t>
            </a:r>
          </a:p>
          <a:p>
            <a:endParaRPr lang="en-US" sz="2400" kern="0" spc="67" dirty="0">
              <a:solidFill>
                <a:srgbClr val="000000">
                  <a:alpha val="80000"/>
                </a:srgbClr>
              </a:solidFill>
              <a:latin typeface="Franklin Gothic Medium Cond" panose="020B0606030402020204" pitchFamily="34" charset="0"/>
              <a:ea typeface="Jost*" pitchFamily="34" charset="-122"/>
              <a:cs typeface="Arial" panose="020B0604020202020204" pitchFamily="34" charset="0"/>
            </a:endParaRPr>
          </a:p>
          <a:p>
            <a:r>
              <a:rPr lang="en-US" sz="3200" kern="0" spc="67" dirty="0">
                <a:solidFill>
                  <a:srgbClr val="000000">
                    <a:alpha val="80000"/>
                  </a:srgbClr>
                </a:solidFill>
                <a:latin typeface="Franklin Gothic Medium Cond" panose="020B0606030402020204" pitchFamily="34" charset="0"/>
                <a:ea typeface="Jost*" pitchFamily="34" charset="-122"/>
                <a:cs typeface="Arial" panose="020B0604020202020204" pitchFamily="34" charset="0"/>
              </a:rPr>
              <a:t>Telling versus </a:t>
            </a:r>
            <a:r>
              <a:rPr lang="en-US" sz="4000" kern="0" spc="67" dirty="0">
                <a:solidFill>
                  <a:srgbClr val="7030A0">
                    <a:alpha val="80000"/>
                  </a:srgbClr>
                </a:solidFill>
                <a:effectLst>
                  <a:outerShdw blurRad="38100" dist="38100" dir="2700000" algn="tl">
                    <a:srgbClr val="000000">
                      <a:alpha val="43137"/>
                    </a:srgbClr>
                  </a:outerShdw>
                </a:effectLst>
                <a:latin typeface="Franklin Gothic Medium Cond" panose="020B0606030402020204" pitchFamily="34" charset="0"/>
                <a:ea typeface="Jost*" pitchFamily="34" charset="-122"/>
                <a:cs typeface="Arial" panose="020B0604020202020204" pitchFamily="34" charset="0"/>
              </a:rPr>
              <a:t>GET OUT OF THE WAY</a:t>
            </a:r>
            <a:r>
              <a:rPr lang="en-US" sz="3200" kern="0" spc="67" dirty="0">
                <a:solidFill>
                  <a:srgbClr val="000000">
                    <a:alpha val="80000"/>
                  </a:srgbClr>
                </a:solidFill>
                <a:latin typeface="Franklin Gothic Medium Cond" panose="020B0606030402020204" pitchFamily="34" charset="0"/>
                <a:ea typeface="Jost*" pitchFamily="34" charset="-122"/>
                <a:cs typeface="Arial" panose="020B0604020202020204" pitchFamily="34" charset="0"/>
              </a:rPr>
              <a:t>.</a:t>
            </a:r>
          </a:p>
        </p:txBody>
      </p:sp>
      <p:pic>
        <p:nvPicPr>
          <p:cNvPr id="2050" name="Picture 2" descr="https://www.thegrowthfaculty.com/library/cache/d899ba7fbd1e8828f3554ea90d0feb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2347" y="0"/>
            <a:ext cx="4807371" cy="32065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earning To Lead: Transitioning from Manager to Lea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0" y="3960231"/>
            <a:ext cx="5525726" cy="2897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60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504" y="0"/>
            <a:ext cx="12176496" cy="6858000"/>
          </a:xfrm>
          <a:prstGeom prst="rect">
            <a:avLst/>
          </a:prstGeom>
          <a:solidFill>
            <a:srgbClr val="5A3D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504" y="360607"/>
            <a:ext cx="12176495" cy="1384995"/>
          </a:xfrm>
          <a:prstGeom prst="rect">
            <a:avLst/>
          </a:prstGeom>
          <a:noFill/>
        </p:spPr>
        <p:txBody>
          <a:bodyPr wrap="square" rtlCol="0">
            <a:spAutoFit/>
          </a:bodyPr>
          <a:lstStyle/>
          <a:p>
            <a:pPr algn="ctr"/>
            <a:r>
              <a:rPr lang="en-US" sz="4800" dirty="0">
                <a:solidFill>
                  <a:schemeClr val="bg1"/>
                </a:solidFill>
                <a:latin typeface="Arial" panose="020B0604020202020204" pitchFamily="34" charset="0"/>
                <a:cs typeface="Arial" panose="020B0604020202020204" pitchFamily="34" charset="0"/>
              </a:rPr>
              <a:t>About </a:t>
            </a:r>
            <a:r>
              <a:rPr lang="en-US" sz="4800" dirty="0">
                <a:solidFill>
                  <a:srgbClr val="FFC000"/>
                </a:solidFill>
                <a:latin typeface="Arial" panose="020B0604020202020204" pitchFamily="34" charset="0"/>
                <a:cs typeface="Arial" panose="020B0604020202020204" pitchFamily="34" charset="0"/>
              </a:rPr>
              <a:t>LEADERSHIP</a:t>
            </a:r>
            <a:r>
              <a:rPr lang="en-US" sz="4800" dirty="0">
                <a:solidFill>
                  <a:schemeClr val="bg1"/>
                </a:solidFill>
                <a:latin typeface="Arial" panose="020B0604020202020204" pitchFamily="34" charset="0"/>
                <a:cs typeface="Arial" panose="020B0604020202020204" pitchFamily="34" charset="0"/>
              </a:rPr>
              <a:t>: </a:t>
            </a:r>
          </a:p>
          <a:p>
            <a:pPr algn="ctr"/>
            <a:r>
              <a:rPr lang="en-US" sz="3600" dirty="0">
                <a:solidFill>
                  <a:schemeClr val="bg1"/>
                </a:solidFill>
                <a:latin typeface="Arial" panose="020B0604020202020204" pitchFamily="34" charset="0"/>
                <a:cs typeface="Arial" panose="020B0604020202020204" pitchFamily="34" charset="0"/>
              </a:rPr>
              <a:t>The leadership </a:t>
            </a:r>
            <a:r>
              <a:rPr lang="en-US" sz="3600" dirty="0">
                <a:solidFill>
                  <a:srgbClr val="FFC000"/>
                </a:solidFill>
                <a:latin typeface="Arial" panose="020B0604020202020204" pitchFamily="34" charset="0"/>
                <a:cs typeface="Arial" panose="020B0604020202020204" pitchFamily="34" charset="0"/>
              </a:rPr>
              <a:t>profile inventory.</a:t>
            </a:r>
          </a:p>
        </p:txBody>
      </p:sp>
      <p:pic>
        <p:nvPicPr>
          <p:cNvPr id="6" name="Picture 2" descr="Model the W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5561" y="2421933"/>
            <a:ext cx="1787057" cy="2330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4" descr="Inspire a Shared Vi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5501" y="2431706"/>
            <a:ext cx="1787056" cy="2330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Challenge the Proces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10222" y="2420650"/>
            <a:ext cx="1787057" cy="23301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8" descr="Enable Others to Ac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74944" y="2431706"/>
            <a:ext cx="1783278" cy="23204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0" descr="Encourage the Hear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541105" y="2420649"/>
            <a:ext cx="1771080" cy="2309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2" descr="C:\Users\mfreel\AppData\Local\Microsoft\Windows\Temporary Internet Files\Content.Outlook\MSX1KMJL\BELLE_ver_rev.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90601" y="5539991"/>
            <a:ext cx="1641352" cy="93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017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E9E6"/>
        </a:solidFill>
        <a:effectLst/>
      </p:bgPr>
    </p:bg>
    <p:spTree>
      <p:nvGrpSpPr>
        <p:cNvPr id="1" name=""/>
        <p:cNvGrpSpPr/>
        <p:nvPr/>
      </p:nvGrpSpPr>
      <p:grpSpPr>
        <a:xfrm>
          <a:off x="0" y="0"/>
          <a:ext cx="0" cy="0"/>
          <a:chOff x="0" y="0"/>
          <a:chExt cx="0" cy="0"/>
        </a:xfrm>
      </p:grpSpPr>
      <p:sp>
        <p:nvSpPr>
          <p:cNvPr id="2" name="Object 1"/>
          <p:cNvSpPr/>
          <p:nvPr/>
        </p:nvSpPr>
        <p:spPr>
          <a:xfrm>
            <a:off x="6896202" y="1634072"/>
            <a:ext cx="5295798" cy="436136"/>
          </a:xfrm>
          <a:prstGeom prst="rect">
            <a:avLst/>
          </a:prstGeom>
          <a:noFill/>
        </p:spPr>
        <p:txBody>
          <a:bodyPr wrap="square" lIns="0" tIns="0" rIns="0" bIns="0" rtlCol="0" anchor="t"/>
          <a:lstStyle/>
          <a:p>
            <a:pPr algn="ctr">
              <a:lnSpc>
                <a:spcPts val="3360"/>
              </a:lnSpc>
              <a:spcAft>
                <a:spcPts val="600"/>
              </a:spcAft>
              <a:buNone/>
            </a:pPr>
            <a:r>
              <a:rPr lang="en-US" sz="3000" kern="0" spc="115" dirty="0">
                <a:solidFill>
                  <a:srgbClr val="000000"/>
                </a:solidFill>
                <a:latin typeface="Arial Black" panose="020B0A04020102020204" pitchFamily="34" charset="0"/>
                <a:ea typeface="Jost*" pitchFamily="34" charset="-122"/>
              </a:rPr>
              <a:t>Leadership Theories</a:t>
            </a:r>
            <a:endParaRPr lang="en-US" dirty="0">
              <a:latin typeface="Arial Black" panose="020B0A04020102020204" pitchFamily="34" charset="0"/>
            </a:endParaRPr>
          </a:p>
        </p:txBody>
      </p:sp>
      <p:pic>
        <p:nvPicPr>
          <p:cNvPr id="3" name="Picture 2"/>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3575746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634</TotalTime>
  <Words>909</Words>
  <Application>Microsoft Office PowerPoint</Application>
  <PresentationFormat>Widescreen</PresentationFormat>
  <Paragraphs>164</Paragraphs>
  <Slides>27</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 Black</vt:lpstr>
      <vt:lpstr>Calibri</vt:lpstr>
      <vt:lpstr>Engravers MT</vt:lpstr>
      <vt:lpstr>Franklin Gothic Demi Cond</vt:lpstr>
      <vt:lpstr>Franklin Gothic Medium Cond</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Mike Freel</cp:lastModifiedBy>
  <cp:revision>70</cp:revision>
  <dcterms:created xsi:type="dcterms:W3CDTF">2022-04-27T15:09:56Z</dcterms:created>
  <dcterms:modified xsi:type="dcterms:W3CDTF">2023-02-16T16:35:38Z</dcterms:modified>
</cp:coreProperties>
</file>