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1" r:id="rId4"/>
    <p:sldMasterId id="2147483771" r:id="rId5"/>
  </p:sldMasterIdLst>
  <p:notesMasterIdLst>
    <p:notesMasterId r:id="rId94"/>
  </p:notesMasterIdLst>
  <p:handoutMasterIdLst>
    <p:handoutMasterId r:id="rId95"/>
  </p:handoutMasterIdLst>
  <p:sldIdLst>
    <p:sldId id="321" r:id="rId6"/>
    <p:sldId id="455" r:id="rId7"/>
    <p:sldId id="267" r:id="rId8"/>
    <p:sldId id="480" r:id="rId9"/>
    <p:sldId id="481" r:id="rId10"/>
    <p:sldId id="482" r:id="rId11"/>
    <p:sldId id="483" r:id="rId12"/>
    <p:sldId id="484" r:id="rId13"/>
    <p:sldId id="485" r:id="rId14"/>
    <p:sldId id="486" r:id="rId15"/>
    <p:sldId id="487" r:id="rId16"/>
    <p:sldId id="454" r:id="rId17"/>
    <p:sldId id="475" r:id="rId18"/>
    <p:sldId id="379" r:id="rId19"/>
    <p:sldId id="437" r:id="rId20"/>
    <p:sldId id="444" r:id="rId21"/>
    <p:sldId id="448" r:id="rId22"/>
    <p:sldId id="476" r:id="rId23"/>
    <p:sldId id="477" r:id="rId24"/>
    <p:sldId id="478" r:id="rId25"/>
    <p:sldId id="449" r:id="rId26"/>
    <p:sldId id="450" r:id="rId27"/>
    <p:sldId id="469" r:id="rId28"/>
    <p:sldId id="357" r:id="rId29"/>
    <p:sldId id="426" r:id="rId30"/>
    <p:sldId id="434" r:id="rId31"/>
    <p:sldId id="428" r:id="rId32"/>
    <p:sldId id="429" r:id="rId33"/>
    <p:sldId id="400" r:id="rId34"/>
    <p:sldId id="402" r:id="rId35"/>
    <p:sldId id="460" r:id="rId36"/>
    <p:sldId id="361" r:id="rId37"/>
    <p:sldId id="461" r:id="rId38"/>
    <p:sldId id="277" r:id="rId39"/>
    <p:sldId id="470" r:id="rId40"/>
    <p:sldId id="471" r:id="rId41"/>
    <p:sldId id="310" r:id="rId42"/>
    <p:sldId id="474" r:id="rId43"/>
    <p:sldId id="472" r:id="rId44"/>
    <p:sldId id="473" r:id="rId45"/>
    <p:sldId id="456" r:id="rId46"/>
    <p:sldId id="452" r:id="rId47"/>
    <p:sldId id="435" r:id="rId48"/>
    <p:sldId id="436" r:id="rId49"/>
    <p:sldId id="407" r:id="rId50"/>
    <p:sldId id="445" r:id="rId51"/>
    <p:sldId id="257" r:id="rId52"/>
    <p:sldId id="458" r:id="rId53"/>
    <p:sldId id="457" r:id="rId54"/>
    <p:sldId id="433" r:id="rId55"/>
    <p:sldId id="446" r:id="rId56"/>
    <p:sldId id="447" r:id="rId57"/>
    <p:sldId id="451" r:id="rId58"/>
    <p:sldId id="462" r:id="rId59"/>
    <p:sldId id="464" r:id="rId60"/>
    <p:sldId id="440" r:id="rId61"/>
    <p:sldId id="463" r:id="rId62"/>
    <p:sldId id="410" r:id="rId63"/>
    <p:sldId id="453" r:id="rId64"/>
    <p:sldId id="381" r:id="rId65"/>
    <p:sldId id="439" r:id="rId66"/>
    <p:sldId id="459" r:id="rId67"/>
    <p:sldId id="356" r:id="rId68"/>
    <p:sldId id="309" r:id="rId69"/>
    <p:sldId id="412" r:id="rId70"/>
    <p:sldId id="465" r:id="rId71"/>
    <p:sldId id="443" r:id="rId72"/>
    <p:sldId id="409" r:id="rId73"/>
    <p:sldId id="391" r:id="rId74"/>
    <p:sldId id="376" r:id="rId75"/>
    <p:sldId id="438" r:id="rId76"/>
    <p:sldId id="411" r:id="rId77"/>
    <p:sldId id="414" r:id="rId78"/>
    <p:sldId id="441" r:id="rId79"/>
    <p:sldId id="266" r:id="rId80"/>
    <p:sldId id="442" r:id="rId81"/>
    <p:sldId id="413" r:id="rId82"/>
    <p:sldId id="418" r:id="rId83"/>
    <p:sldId id="419" r:id="rId84"/>
    <p:sldId id="415" r:id="rId85"/>
    <p:sldId id="416" r:id="rId86"/>
    <p:sldId id="417" r:id="rId87"/>
    <p:sldId id="263" r:id="rId88"/>
    <p:sldId id="420" r:id="rId89"/>
    <p:sldId id="374" r:id="rId90"/>
    <p:sldId id="386" r:id="rId91"/>
    <p:sldId id="315" r:id="rId92"/>
    <p:sldId id="324" r:id="rId93"/>
  </p:sldIdLst>
  <p:sldSz cx="12192000" cy="6858000"/>
  <p:notesSz cx="7010400" cy="9223375"/>
  <p:embeddedFontLst>
    <p:embeddedFont>
      <p:font typeface="Roboto" panose="02000000000000000000" pitchFamily="2" charset="0"/>
      <p:regular r:id="rId96"/>
      <p:bold r:id="rId97"/>
      <p:italic r:id="rId98"/>
      <p:boldItalic r:id="rId99"/>
    </p:embeddedFont>
    <p:embeddedFont>
      <p:font typeface="Montserrat" panose="00000500000000000000" pitchFamily="50" charset="0"/>
      <p:regular r:id="rId100"/>
      <p:bold r:id="rId101"/>
    </p:embeddedFont>
    <p:embeddedFont>
      <p:font typeface="Calibri" panose="020F0502020204030204" pitchFamily="34" charset="0"/>
      <p:regular r:id="rId102"/>
      <p:bold r:id="rId103"/>
      <p:italic r:id="rId104"/>
      <p:boldItalic r:id="rId105"/>
    </p:embeddedFont>
    <p:embeddedFont>
      <p:font typeface="Gisha" panose="020B0604020202020204" charset="-79"/>
      <p:regular r:id="rId106"/>
      <p:bold r:id="rId107"/>
    </p:embeddedFont>
    <p:embeddedFont>
      <p:font typeface="Wingdings 3" panose="05040102010807070707" pitchFamily="18" charset="2"/>
      <p:regular r:id="rId108"/>
    </p:embeddedFont>
    <p:embeddedFont>
      <p:font typeface="Roboto Black" panose="02000000000000000000" pitchFamily="2" charset="0"/>
      <p:bold r:id="rId109"/>
      <p:boldItalic r:id="rId110"/>
    </p:embeddedFont>
    <p:embeddedFont>
      <p:font typeface="Montserrat Semi Bold" panose="00000700000000000000" pitchFamily="50" charset="0"/>
      <p:bold r:id="rId1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E99A9"/>
    <a:srgbClr val="036080"/>
    <a:srgbClr val="FFC843"/>
    <a:srgbClr val="B9C8D3"/>
    <a:srgbClr val="BABF33"/>
    <a:srgbClr val="BB2054"/>
    <a:srgbClr val="0036C9"/>
    <a:srgbClr val="0046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82732" autoAdjust="0"/>
  </p:normalViewPr>
  <p:slideViewPr>
    <p:cSldViewPr snapToGrid="0">
      <p:cViewPr varScale="1">
        <p:scale>
          <a:sx n="74" d="100"/>
          <a:sy n="74" d="100"/>
        </p:scale>
        <p:origin x="498" y="72"/>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92" d="100"/>
          <a:sy n="92" d="100"/>
        </p:scale>
        <p:origin x="25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presProps" Target="presProps.xml"/><Relationship Id="rId16" Type="http://schemas.openxmlformats.org/officeDocument/2006/relationships/slide" Target="slides/slide11.xml"/><Relationship Id="rId107" Type="http://schemas.openxmlformats.org/officeDocument/2006/relationships/font" Target="fonts/font12.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font" Target="fonts/font7.fntdata"/><Relationship Id="rId110" Type="http://schemas.openxmlformats.org/officeDocument/2006/relationships/font" Target="fonts/font15.fntdata"/><Relationship Id="rId115"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handoutMaster" Target="handoutMasters/handout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font" Target="fonts/font5.fntdata"/><Relationship Id="rId105" Type="http://schemas.openxmlformats.org/officeDocument/2006/relationships/font" Target="fonts/font10.fntdata"/><Relationship Id="rId113"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font" Target="fonts/font3.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font" Target="fonts/font8.fntdata"/><Relationship Id="rId108" Type="http://schemas.openxmlformats.org/officeDocument/2006/relationships/font" Target="fonts/font13.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font" Target="fonts/font1.fntdata"/><Relationship Id="rId111"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font" Target="fonts/font11.fntdata"/><Relationship Id="rId114"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notesMaster" Target="notesMasters/notesMaster1.xml"/><Relationship Id="rId99" Type="http://schemas.openxmlformats.org/officeDocument/2006/relationships/font" Target="fonts/font4.fntdata"/><Relationship Id="rId10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14.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2.fntdata"/><Relationship Id="rId104" Type="http://schemas.openxmlformats.org/officeDocument/2006/relationships/font" Target="fonts/font9.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6"/>
            <a:ext cx="3037840" cy="46305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6"/>
            <a:ext cx="3037840" cy="463059"/>
          </a:xfrm>
          <a:prstGeom prst="rect">
            <a:avLst/>
          </a:prstGeom>
        </p:spPr>
        <p:txBody>
          <a:bodyPr vert="horz" lIns="91440" tIns="45720" rIns="91440" bIns="45720" rtlCol="0"/>
          <a:lstStyle>
            <a:lvl1pPr algn="r">
              <a:defRPr sz="1200"/>
            </a:lvl1pPr>
          </a:lstStyle>
          <a:p>
            <a:fld id="{FA0657D6-E5BC-4EEE-9B53-1F84CEA62985}" type="datetimeFigureOut">
              <a:rPr lang="en-US" smtClean="0"/>
              <a:t>4/3/2020</a:t>
            </a:fld>
            <a:endParaRPr lang="en-US"/>
          </a:p>
        </p:txBody>
      </p:sp>
      <p:sp>
        <p:nvSpPr>
          <p:cNvPr id="4" name="Footer Placeholder 3"/>
          <p:cNvSpPr>
            <a:spLocks noGrp="1"/>
          </p:cNvSpPr>
          <p:nvPr>
            <p:ph type="ftr" sz="quarter" idx="2"/>
          </p:nvPr>
        </p:nvSpPr>
        <p:spPr>
          <a:xfrm>
            <a:off x="0" y="8760319"/>
            <a:ext cx="3037840" cy="463059"/>
          </a:xfrm>
          <a:prstGeom prst="rect">
            <a:avLst/>
          </a:prstGeom>
        </p:spPr>
        <p:txBody>
          <a:bodyPr vert="horz" lIns="91440" tIns="45720" rIns="91440" bIns="45720" rtlCol="0" anchor="b"/>
          <a:lstStyle>
            <a:lvl1pPr algn="l">
              <a:defRPr sz="1200"/>
            </a:lvl1pPr>
          </a:lstStyle>
          <a:p>
            <a:r>
              <a:rPr lang="en-US"/>
              <a:t>Helping People Live better Lives.</a:t>
            </a:r>
          </a:p>
        </p:txBody>
      </p:sp>
      <p:sp>
        <p:nvSpPr>
          <p:cNvPr id="5" name="Slide Number Placeholder 4"/>
          <p:cNvSpPr>
            <a:spLocks noGrp="1"/>
          </p:cNvSpPr>
          <p:nvPr>
            <p:ph type="sldNum" sz="quarter" idx="3"/>
          </p:nvPr>
        </p:nvSpPr>
        <p:spPr>
          <a:xfrm>
            <a:off x="3970938" y="8760319"/>
            <a:ext cx="3037840" cy="463059"/>
          </a:xfrm>
          <a:prstGeom prst="rect">
            <a:avLst/>
          </a:prstGeom>
        </p:spPr>
        <p:txBody>
          <a:bodyPr vert="horz" lIns="91440" tIns="45720" rIns="91440" bIns="45720" rtlCol="0" anchor="b"/>
          <a:lstStyle>
            <a:lvl1pPr algn="r">
              <a:defRPr sz="1200"/>
            </a:lvl1pPr>
          </a:lstStyle>
          <a:p>
            <a:fld id="{CE2D82DA-5D93-4F01-ABBC-625518272C17}" type="slidenum">
              <a:rPr lang="en-US" smtClean="0"/>
              <a:t>‹#›</a:t>
            </a:fld>
            <a:endParaRPr lang="en-US"/>
          </a:p>
        </p:txBody>
      </p:sp>
    </p:spTree>
    <p:extLst>
      <p:ext uri="{BB962C8B-B14F-4D97-AF65-F5344CB8AC3E}">
        <p14:creationId xmlns:p14="http://schemas.microsoft.com/office/powerpoint/2010/main" val="19630965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2"/>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44" y="2"/>
            <a:ext cx="3038475" cy="461963"/>
          </a:xfrm>
          <a:prstGeom prst="rect">
            <a:avLst/>
          </a:prstGeom>
        </p:spPr>
        <p:txBody>
          <a:bodyPr vert="horz" lIns="91440" tIns="45720" rIns="91440" bIns="45720" rtlCol="0"/>
          <a:lstStyle>
            <a:lvl1pPr algn="r">
              <a:defRPr sz="1200"/>
            </a:lvl1pPr>
          </a:lstStyle>
          <a:p>
            <a:fld id="{CD473510-9A33-4C2D-814F-062FEB88BA13}" type="datetimeFigureOut">
              <a:rPr lang="en-US" smtClean="0"/>
              <a:t>4/3/2020</a:t>
            </a:fld>
            <a:endParaRPr lang="en-US"/>
          </a:p>
        </p:txBody>
      </p:sp>
      <p:sp>
        <p:nvSpPr>
          <p:cNvPr id="4" name="Slide Image Placeholder 3"/>
          <p:cNvSpPr>
            <a:spLocks noGrp="1" noRot="1" noChangeAspect="1"/>
          </p:cNvSpPr>
          <p:nvPr>
            <p:ph type="sldImg" idx="2"/>
          </p:nvPr>
        </p:nvSpPr>
        <p:spPr>
          <a:xfrm>
            <a:off x="738188" y="1152525"/>
            <a:ext cx="5534025" cy="3113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38650"/>
            <a:ext cx="5607050" cy="36322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7" y="8761413"/>
            <a:ext cx="3038475" cy="461962"/>
          </a:xfrm>
          <a:prstGeom prst="rect">
            <a:avLst/>
          </a:prstGeom>
        </p:spPr>
        <p:txBody>
          <a:bodyPr vert="horz" lIns="91440" tIns="45720" rIns="91440" bIns="45720" rtlCol="0" anchor="b"/>
          <a:lstStyle>
            <a:lvl1pPr algn="l">
              <a:defRPr sz="1200"/>
            </a:lvl1pPr>
          </a:lstStyle>
          <a:p>
            <a:r>
              <a:rPr lang="en-US"/>
              <a:t>Helping People Live better Lives.</a:t>
            </a:r>
          </a:p>
        </p:txBody>
      </p:sp>
      <p:sp>
        <p:nvSpPr>
          <p:cNvPr id="7" name="Slide Number Placeholder 6"/>
          <p:cNvSpPr>
            <a:spLocks noGrp="1"/>
          </p:cNvSpPr>
          <p:nvPr>
            <p:ph type="sldNum" sz="quarter" idx="5"/>
          </p:nvPr>
        </p:nvSpPr>
        <p:spPr>
          <a:xfrm>
            <a:off x="3970344" y="8761413"/>
            <a:ext cx="3038475" cy="461962"/>
          </a:xfrm>
          <a:prstGeom prst="rect">
            <a:avLst/>
          </a:prstGeom>
        </p:spPr>
        <p:txBody>
          <a:bodyPr vert="horz" lIns="91440" tIns="45720" rIns="91440" bIns="45720" rtlCol="0" anchor="b"/>
          <a:lstStyle>
            <a:lvl1pPr algn="r">
              <a:defRPr sz="1200"/>
            </a:lvl1pPr>
          </a:lstStyle>
          <a:p>
            <a:fld id="{A06937D5-D888-482B-A8AA-31593E913E0B}" type="slidenum">
              <a:rPr lang="en-US" smtClean="0"/>
              <a:t>‹#›</a:t>
            </a:fld>
            <a:endParaRPr lang="en-US"/>
          </a:p>
        </p:txBody>
      </p:sp>
    </p:spTree>
    <p:extLst>
      <p:ext uri="{BB962C8B-B14F-4D97-AF65-F5344CB8AC3E}">
        <p14:creationId xmlns:p14="http://schemas.microsoft.com/office/powerpoint/2010/main" val="418233189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3</a:t>
            </a:fld>
            <a:endParaRPr lang="en-US"/>
          </a:p>
        </p:txBody>
      </p:sp>
    </p:spTree>
    <p:extLst>
      <p:ext uri="{BB962C8B-B14F-4D97-AF65-F5344CB8AC3E}">
        <p14:creationId xmlns:p14="http://schemas.microsoft.com/office/powerpoint/2010/main" val="1030968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Values apply to an empty room with no aerosol-generating source. With a person present and generating aerosol, this table would not apply. Removal times will be longer in rooms or areas with imperfect mixing or air stagnation.</a:t>
            </a:r>
            <a:r>
              <a:rPr lang="en-US" sz="1200" b="0" i="0" u="none" strike="noStrike" kern="1200" baseline="30000" dirty="0">
                <a:solidFill>
                  <a:schemeClr val="tx1"/>
                </a:solidFill>
                <a:effectLst/>
                <a:latin typeface="+mn-lt"/>
                <a:ea typeface="+mn-ea"/>
                <a:cs typeface="+mn-cs"/>
              </a:rPr>
              <a:t>213 </a:t>
            </a:r>
            <a:r>
              <a:rPr lang="en-US" sz="1200" b="0" i="0" kern="1200" dirty="0">
                <a:solidFill>
                  <a:schemeClr val="tx1"/>
                </a:solidFill>
                <a:effectLst/>
                <a:latin typeface="+mn-lt"/>
                <a:ea typeface="+mn-ea"/>
                <a:cs typeface="+mn-cs"/>
              </a:rPr>
              <a:t>Caution should be exercised in using this table in such situations.</a:t>
            </a:r>
          </a:p>
          <a:p>
            <a:r>
              <a:rPr lang="en-US" sz="1200" b="0" i="0" kern="1200" dirty="0">
                <a:solidFill>
                  <a:schemeClr val="tx1"/>
                </a:solidFill>
                <a:effectLst/>
                <a:latin typeface="+mn-lt"/>
                <a:ea typeface="+mn-ea"/>
                <a:cs typeface="+mn-cs"/>
              </a:rPr>
              <a:t>Cleaning could occur during this time, as long as respiratory protection is worn.</a:t>
            </a:r>
            <a:r>
              <a:rPr lang="en-US" sz="1200" b="0" i="0" kern="1200" baseline="0" dirty="0">
                <a:solidFill>
                  <a:schemeClr val="tx1"/>
                </a:solidFill>
                <a:effectLst/>
                <a:latin typeface="+mn-lt"/>
                <a:ea typeface="+mn-ea"/>
                <a:cs typeface="+mn-cs"/>
              </a:rPr>
              <a:t> Room would be blocked for appointments until the specified time has elapsed. </a:t>
            </a:r>
            <a:endParaRPr lang="en-US" dirty="0"/>
          </a:p>
        </p:txBody>
      </p:sp>
      <p:sp>
        <p:nvSpPr>
          <p:cNvPr id="4" name="Slide Number Placeholder 3"/>
          <p:cNvSpPr>
            <a:spLocks noGrp="1"/>
          </p:cNvSpPr>
          <p:nvPr>
            <p:ph type="sldNum" sz="quarter" idx="10"/>
          </p:nvPr>
        </p:nvSpPr>
        <p:spPr/>
        <p:txBody>
          <a:bodyPr/>
          <a:lstStyle/>
          <a:p>
            <a:fld id="{67A1F3C8-E842-4F96-B01F-6051AEB9D277}" type="slidenum">
              <a:rPr lang="en-US" smtClean="0"/>
              <a:t>47</a:t>
            </a:fld>
            <a:endParaRPr lang="en-US"/>
          </a:p>
        </p:txBody>
      </p:sp>
    </p:spTree>
    <p:extLst>
      <p:ext uri="{BB962C8B-B14F-4D97-AF65-F5344CB8AC3E}">
        <p14:creationId xmlns:p14="http://schemas.microsoft.com/office/powerpoint/2010/main" val="4045809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a:t>
            </a:r>
            <a:r>
              <a:rPr lang="en-US" baseline="0" dirty="0"/>
              <a:t> facemasks- especially- just some caution about the use of homemade masks. </a:t>
            </a:r>
            <a:endParaRPr lang="en-US" dirty="0"/>
          </a:p>
          <a:p>
            <a:r>
              <a:rPr lang="en-US" dirty="0"/>
              <a:t>CDC notes regarding</a:t>
            </a:r>
            <a:r>
              <a:rPr lang="en-US" baseline="0" dirty="0"/>
              <a:t> the use </a:t>
            </a:r>
            <a:r>
              <a:rPr lang="en-US" sz="1200" b="1" i="0" kern="1200" dirty="0">
                <a:solidFill>
                  <a:schemeClr val="tx1"/>
                </a:solidFill>
                <a:effectLst/>
                <a:latin typeface="+mn-lt"/>
                <a:ea typeface="+mn-ea"/>
                <a:cs typeface="+mn-cs"/>
              </a:rPr>
              <a:t>of homemade masks:</a:t>
            </a:r>
            <a:r>
              <a:rPr lang="en-US" dirty="0"/>
              <a:t/>
            </a:r>
            <a:br>
              <a:rPr lang="en-US" dirty="0"/>
            </a:br>
            <a:r>
              <a:rPr lang="en-US" sz="1200" b="0" i="0" kern="1200" dirty="0">
                <a:solidFill>
                  <a:schemeClr val="tx1"/>
                </a:solidFill>
                <a:effectLst/>
                <a:latin typeface="+mn-lt"/>
                <a:ea typeface="+mn-ea"/>
                <a:cs typeface="+mn-cs"/>
              </a:rPr>
              <a:t>“n settings where facemasks are not available, HCP might use homemade masks (e.g., bandana, scarf) for care of patients with COVID-19 as a last resort. However, homemade masks are not considered PPE, since their capability to protect HCP is unknown. Caution should be exercised when considering this option. Homemade masks should ideally be used in combination with a face shield that covers the entire front (that extends to the chin or below) and sides of the face.”</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58</a:t>
            </a:fld>
            <a:endParaRPr lang="en-US"/>
          </a:p>
        </p:txBody>
      </p:sp>
    </p:spTree>
    <p:extLst>
      <p:ext uri="{BB962C8B-B14F-4D97-AF65-F5344CB8AC3E}">
        <p14:creationId xmlns:p14="http://schemas.microsoft.com/office/powerpoint/2010/main" val="127228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is from the British Medical Journal,</a:t>
            </a:r>
            <a:r>
              <a:rPr lang="en-US" baseline="0" dirty="0"/>
              <a:t> published in 2015. </a:t>
            </a:r>
          </a:p>
          <a:p>
            <a:r>
              <a:rPr lang="en-US" baseline="0" dirty="0"/>
              <a:t>Conclusion T</a:t>
            </a:r>
            <a:r>
              <a:rPr lang="en-US" dirty="0"/>
              <a:t>his study is the first RCT of cloth masks, and the results caution against the use of cloth masks… Moisture retention, reuse of cloth masks and poor filtration may result in increased risk of infection. Further research is needed to inform the widespread use of cloth masks globally. However, as a precautionary measure, cloth masks should not be recommended for HCWs, particularly in high-risk situations...</a:t>
            </a:r>
          </a:p>
          <a:p>
            <a:r>
              <a:rPr lang="en-US" dirty="0"/>
              <a:t>I think</a:t>
            </a:r>
            <a:r>
              <a:rPr lang="en-US" baseline="0" dirty="0"/>
              <a:t> we can use this to inform decisions about cloth mask use for HCW- as a stand alone, they are inadequate. Regarding use of cloth masks over N-95, for example, caution should be used to ensure that the wearer can breathe comfortably.</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61</a:t>
            </a:fld>
            <a:endParaRPr lang="en-US"/>
          </a:p>
        </p:txBody>
      </p:sp>
    </p:spTree>
    <p:extLst>
      <p:ext uri="{BB962C8B-B14F-4D97-AF65-F5344CB8AC3E}">
        <p14:creationId xmlns:p14="http://schemas.microsoft.com/office/powerpoint/2010/main" val="1314737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68</a:t>
            </a:fld>
            <a:endParaRPr lang="en-US"/>
          </a:p>
        </p:txBody>
      </p:sp>
    </p:spTree>
    <p:extLst>
      <p:ext uri="{BB962C8B-B14F-4D97-AF65-F5344CB8AC3E}">
        <p14:creationId xmlns:p14="http://schemas.microsoft.com/office/powerpoint/2010/main" val="4139726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NETEC offers excellent training</a:t>
            </a:r>
            <a:r>
              <a:rPr lang="en-US" baseline="0" dirty="0"/>
              <a:t> resources on COVID-19 PPE use, as well as conservation</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72</a:t>
            </a:fld>
            <a:endParaRPr lang="en-US"/>
          </a:p>
        </p:txBody>
      </p:sp>
    </p:spTree>
    <p:extLst>
      <p:ext uri="{BB962C8B-B14F-4D97-AF65-F5344CB8AC3E}">
        <p14:creationId xmlns:p14="http://schemas.microsoft.com/office/powerpoint/2010/main" val="3097358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infographics</a:t>
            </a:r>
            <a:r>
              <a:rPr lang="en-US" baseline="0" dirty="0"/>
              <a:t> are at the top of this page, but the better place to start is towards the bottom of the page with the instructional video series. In this set clips from the video, you see the HCW donning PPE as part of a conservation strategy to extend the use of eye protection and mask. Highlighted here is the strategy to tear the gown at the neck so that there is no reason to pull the gown over the head/ over the PPE which is still in use. </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73</a:t>
            </a:fld>
            <a:endParaRPr lang="en-US"/>
          </a:p>
        </p:txBody>
      </p:sp>
    </p:spTree>
    <p:extLst>
      <p:ext uri="{BB962C8B-B14F-4D97-AF65-F5344CB8AC3E}">
        <p14:creationId xmlns:p14="http://schemas.microsoft.com/office/powerpoint/2010/main" val="650577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75</a:t>
            </a:fld>
            <a:endParaRPr lang="en-US"/>
          </a:p>
        </p:txBody>
      </p:sp>
    </p:spTree>
    <p:extLst>
      <p:ext uri="{BB962C8B-B14F-4D97-AF65-F5344CB8AC3E}">
        <p14:creationId xmlns:p14="http://schemas.microsoft.com/office/powerpoint/2010/main" val="2332766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infographic</a:t>
            </a:r>
            <a:r>
              <a:rPr lang="en-US" baseline="0" dirty="0"/>
              <a:t> could be posted at the point of PPE Donning. Another infographic  is available for doffing, of course.</a:t>
            </a:r>
          </a:p>
          <a:p>
            <a:r>
              <a:rPr lang="en-US" baseline="0" dirty="0"/>
              <a:t>We think the graphic and the video really need to be paired for clarity- and just want to make you aware of these resources.</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77</a:t>
            </a:fld>
            <a:endParaRPr lang="en-US"/>
          </a:p>
        </p:txBody>
      </p:sp>
    </p:spTree>
    <p:extLst>
      <p:ext uri="{BB962C8B-B14F-4D97-AF65-F5344CB8AC3E}">
        <p14:creationId xmlns:p14="http://schemas.microsoft.com/office/powerpoint/2010/main" val="2365089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78</a:t>
            </a:fld>
            <a:endParaRPr lang="en-US"/>
          </a:p>
        </p:txBody>
      </p:sp>
    </p:spTree>
    <p:extLst>
      <p:ext uri="{BB962C8B-B14F-4D97-AF65-F5344CB8AC3E}">
        <p14:creationId xmlns:p14="http://schemas.microsoft.com/office/powerpoint/2010/main" val="2253873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we’ve noted on previous calls, Nebraska Medicine’s COVID-19 website is public facing, and we encourage users to check out those complete resources and see if those can be implemented or used in conjunction with what your facilities are creating.</a:t>
            </a:r>
          </a:p>
          <a:p>
            <a:r>
              <a:rPr lang="en-US" baseline="0" dirty="0"/>
              <a:t>Nebraska Medicine has particularly good resources for bagging and processing used PPE.</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79</a:t>
            </a:fld>
            <a:endParaRPr lang="en-US"/>
          </a:p>
        </p:txBody>
      </p:sp>
    </p:spTree>
    <p:extLst>
      <p:ext uri="{BB962C8B-B14F-4D97-AF65-F5344CB8AC3E}">
        <p14:creationId xmlns:p14="http://schemas.microsoft.com/office/powerpoint/2010/main" val="4015185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4</a:t>
            </a:fld>
            <a:endParaRPr lang="en-US"/>
          </a:p>
        </p:txBody>
      </p:sp>
    </p:spTree>
    <p:extLst>
      <p:ext uri="{BB962C8B-B14F-4D97-AF65-F5344CB8AC3E}">
        <p14:creationId xmlns:p14="http://schemas.microsoft.com/office/powerpoint/2010/main" val="2972524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really</a:t>
            </a:r>
            <a:r>
              <a:rPr lang="en-US" baseline="0" dirty="0"/>
              <a:t> encourage you to go to the source for both the poster and matching videos. We want to highlight them here. The proper use for your facility, would be to go to the Emory website and use the resources as they have intended. This is just a summary. </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80</a:t>
            </a:fld>
            <a:endParaRPr lang="en-US"/>
          </a:p>
        </p:txBody>
      </p:sp>
    </p:spTree>
    <p:extLst>
      <p:ext uri="{BB962C8B-B14F-4D97-AF65-F5344CB8AC3E}">
        <p14:creationId xmlns:p14="http://schemas.microsoft.com/office/powerpoint/2010/main" val="2645514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81</a:t>
            </a:fld>
            <a:endParaRPr lang="en-US"/>
          </a:p>
        </p:txBody>
      </p:sp>
    </p:spTree>
    <p:extLst>
      <p:ext uri="{BB962C8B-B14F-4D97-AF65-F5344CB8AC3E}">
        <p14:creationId xmlns:p14="http://schemas.microsoft.com/office/powerpoint/2010/main" val="2834893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a:t>
            </a:r>
            <a:r>
              <a:rPr lang="en-US" baseline="0" dirty="0"/>
              <a:t> we</a:t>
            </a:r>
            <a:r>
              <a:rPr lang="en-US" dirty="0"/>
              <a:t> really</a:t>
            </a:r>
            <a:r>
              <a:rPr lang="en-US" baseline="0" dirty="0"/>
              <a:t> encourage you to go to the source for both the poster and matching videos. We want to highlight them here. The proper use for your facility, would be to go to the Emory website and use the resources as they have intended. This is just a summary. </a:t>
            </a:r>
            <a:endParaRPr lang="en-US" dirty="0"/>
          </a:p>
          <a:p>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82</a:t>
            </a:fld>
            <a:endParaRPr lang="en-US"/>
          </a:p>
        </p:txBody>
      </p:sp>
    </p:spTree>
    <p:extLst>
      <p:ext uri="{BB962C8B-B14F-4D97-AF65-F5344CB8AC3E}">
        <p14:creationId xmlns:p14="http://schemas.microsoft.com/office/powerpoint/2010/main" val="3633704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is from the British Medical Journal,</a:t>
            </a:r>
            <a:r>
              <a:rPr lang="en-US" baseline="0" dirty="0"/>
              <a:t> published in 2015. </a:t>
            </a:r>
          </a:p>
          <a:p>
            <a:r>
              <a:rPr lang="en-US" baseline="0" dirty="0"/>
              <a:t>Conclusion T</a:t>
            </a:r>
            <a:r>
              <a:rPr lang="en-US" dirty="0"/>
              <a:t>his study is the first RCT of cloth masks, and the results caution against the use of cloth masks… Moisture retention, reuse of cloth masks and poor filtration may result in increased risk of infection. Further research is needed to inform the widespread use of cloth masks globally. However, as a precautionary measure, cloth masks should not be recommended for HCWs, particularly in high-risk situations...</a:t>
            </a:r>
          </a:p>
          <a:p>
            <a:r>
              <a:rPr lang="en-US" dirty="0"/>
              <a:t>I think</a:t>
            </a:r>
            <a:r>
              <a:rPr lang="en-US" baseline="0" dirty="0"/>
              <a:t> we can use this to inform decisions about cloth mask use for HCW- as a stand alone, they are inadequate. Regarding use of cloth masks over N-95, for example, caution should be used to ensure that the wearer can breathe comfortably.</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84</a:t>
            </a:fld>
            <a:endParaRPr lang="en-US"/>
          </a:p>
        </p:txBody>
      </p:sp>
    </p:spTree>
    <p:extLst>
      <p:ext uri="{BB962C8B-B14F-4D97-AF65-F5344CB8AC3E}">
        <p14:creationId xmlns:p14="http://schemas.microsoft.com/office/powerpoint/2010/main" val="1570663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87</a:t>
            </a:fld>
            <a:endParaRPr lang="en-US"/>
          </a:p>
        </p:txBody>
      </p:sp>
    </p:spTree>
    <p:extLst>
      <p:ext uri="{BB962C8B-B14F-4D97-AF65-F5344CB8AC3E}">
        <p14:creationId xmlns:p14="http://schemas.microsoft.com/office/powerpoint/2010/main" val="2240261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8</a:t>
            </a:fld>
            <a:endParaRPr lang="en-US"/>
          </a:p>
        </p:txBody>
      </p:sp>
    </p:spTree>
    <p:extLst>
      <p:ext uri="{BB962C8B-B14F-4D97-AF65-F5344CB8AC3E}">
        <p14:creationId xmlns:p14="http://schemas.microsoft.com/office/powerpoint/2010/main" val="2061625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10</a:t>
            </a:fld>
            <a:endParaRPr lang="en-US"/>
          </a:p>
        </p:txBody>
      </p:sp>
    </p:spTree>
    <p:extLst>
      <p:ext uri="{BB962C8B-B14F-4D97-AF65-F5344CB8AC3E}">
        <p14:creationId xmlns:p14="http://schemas.microsoft.com/office/powerpoint/2010/main" val="1918780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3/24</a:t>
            </a:r>
          </a:p>
        </p:txBody>
      </p:sp>
      <p:sp>
        <p:nvSpPr>
          <p:cNvPr id="4" name="Slide Number Placeholder 3"/>
          <p:cNvSpPr>
            <a:spLocks noGrp="1"/>
          </p:cNvSpPr>
          <p:nvPr>
            <p:ph type="sldNum" sz="quarter" idx="10"/>
          </p:nvPr>
        </p:nvSpPr>
        <p:spPr/>
        <p:txBody>
          <a:bodyPr/>
          <a:lstStyle/>
          <a:p>
            <a:fld id="{E62E08AC-AB19-411C-9AFC-0A0D0EFC27E9}" type="slidenum">
              <a:rPr lang="en-US" smtClean="0"/>
              <a:t>26</a:t>
            </a:fld>
            <a:endParaRPr lang="en-US"/>
          </a:p>
        </p:txBody>
      </p:sp>
    </p:spTree>
    <p:extLst>
      <p:ext uri="{BB962C8B-B14F-4D97-AF65-F5344CB8AC3E}">
        <p14:creationId xmlns:p14="http://schemas.microsoft.com/office/powerpoint/2010/main" val="1910732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want to alert people that</a:t>
            </a:r>
            <a:r>
              <a:rPr lang="en-US" baseline="0" dirty="0"/>
              <a:t> the CDC has updated their PPE Optimization Strategies. Some highlights are included here. It is worth reading to see if this gives facilities any new ideas, but frankly catches CDC up to what has been under discussion in Nebraska for awhile- including strategies from NETEC and </a:t>
            </a:r>
            <a:r>
              <a:rPr lang="en-US" baseline="0"/>
              <a:t>Nebraska Medicine. </a:t>
            </a:r>
            <a:endParaRPr lang="en-US" dirty="0"/>
          </a:p>
        </p:txBody>
      </p:sp>
      <p:sp>
        <p:nvSpPr>
          <p:cNvPr id="4" name="Slide Number Placeholder 3"/>
          <p:cNvSpPr>
            <a:spLocks noGrp="1"/>
          </p:cNvSpPr>
          <p:nvPr>
            <p:ph type="sldNum" sz="quarter" idx="10"/>
          </p:nvPr>
        </p:nvSpPr>
        <p:spPr/>
        <p:txBody>
          <a:bodyPr/>
          <a:lstStyle/>
          <a:p>
            <a:fld id="{FB6C254E-E03D-4BB2-88EA-ED40D6A2DABB}" type="slidenum">
              <a:rPr lang="en-US" smtClean="0"/>
              <a:t>38</a:t>
            </a:fld>
            <a:endParaRPr lang="en-US"/>
          </a:p>
        </p:txBody>
      </p:sp>
    </p:spTree>
    <p:extLst>
      <p:ext uri="{BB962C8B-B14F-4D97-AF65-F5344CB8AC3E}">
        <p14:creationId xmlns:p14="http://schemas.microsoft.com/office/powerpoint/2010/main" val="3547905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41</a:t>
            </a:fld>
            <a:endParaRPr lang="en-US"/>
          </a:p>
        </p:txBody>
      </p:sp>
    </p:spTree>
    <p:extLst>
      <p:ext uri="{BB962C8B-B14F-4D97-AF65-F5344CB8AC3E}">
        <p14:creationId xmlns:p14="http://schemas.microsoft.com/office/powerpoint/2010/main" val="2332766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2E08AC-AB19-411C-9AFC-0A0D0EFC27E9}" type="slidenum">
              <a:rPr lang="en-US" smtClean="0"/>
              <a:t>43</a:t>
            </a:fld>
            <a:endParaRPr lang="en-US"/>
          </a:p>
        </p:txBody>
      </p:sp>
    </p:spTree>
    <p:extLst>
      <p:ext uri="{BB962C8B-B14F-4D97-AF65-F5344CB8AC3E}">
        <p14:creationId xmlns:p14="http://schemas.microsoft.com/office/powerpoint/2010/main" val="3709196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2E08AC-AB19-411C-9AFC-0A0D0EFC27E9}" type="slidenum">
              <a:rPr lang="en-US" smtClean="0"/>
              <a:t>44</a:t>
            </a:fld>
            <a:endParaRPr lang="en-US"/>
          </a:p>
        </p:txBody>
      </p:sp>
    </p:spTree>
    <p:extLst>
      <p:ext uri="{BB962C8B-B14F-4D97-AF65-F5344CB8AC3E}">
        <p14:creationId xmlns:p14="http://schemas.microsoft.com/office/powerpoint/2010/main" val="922653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dhhs.ne.gov" TargetMode="External"/><Relationship Id="rId2" Type="http://schemas.openxmlformats.org/officeDocument/2006/relationships/hyperlink" Target="mailto:First.Last@nebraska.gov" TargetMode="External"/><Relationship Id="rId1" Type="http://schemas.openxmlformats.org/officeDocument/2006/relationships/slideMaster" Target="../slideMasters/slideMaster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3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rand DHHS Photo Layout">
    <p:spTree>
      <p:nvGrpSpPr>
        <p:cNvPr id="1" name=""/>
        <p:cNvGrpSpPr/>
        <p:nvPr/>
      </p:nvGrpSpPr>
      <p:grpSpPr>
        <a:xfrm>
          <a:off x="0" y="0"/>
          <a:ext cx="0" cy="0"/>
          <a:chOff x="0" y="0"/>
          <a:chExt cx="0" cy="0"/>
        </a:xfrm>
      </p:grpSpPr>
      <p:sp>
        <p:nvSpPr>
          <p:cNvPr id="5" name="Smaller Body Text"/>
          <p:cNvSpPr>
            <a:spLocks noGrp="1"/>
          </p:cNvSpPr>
          <p:nvPr>
            <p:ph type="body" sz="quarter" idx="11" hasCustomPrompt="1"/>
          </p:nvPr>
        </p:nvSpPr>
        <p:spPr>
          <a:xfrm>
            <a:off x="373488" y="1104782"/>
            <a:ext cx="4178022" cy="5029318"/>
          </a:xfrm>
          <a:prstGeom prst="rect">
            <a:avLst/>
          </a:prstGeom>
        </p:spPr>
        <p:txBody>
          <a:bodyPr>
            <a:normAutofit/>
          </a:bodyPr>
          <a:lstStyle>
            <a:lvl1pPr marL="0" indent="0" algn="l">
              <a:buNone/>
              <a:defRPr sz="2000">
                <a:solidFill>
                  <a:schemeClr val="tx1"/>
                </a:solidFill>
              </a:defRPr>
            </a:lvl1pPr>
          </a:lstStyle>
          <a:p>
            <a:pPr lvl="0"/>
            <a:r>
              <a:rPr lang="en-US" dirty="0"/>
              <a:t>Click to edit text</a:t>
            </a:r>
          </a:p>
        </p:txBody>
      </p:sp>
      <p:sp>
        <p:nvSpPr>
          <p:cNvPr id="13" name="Picture Placeholder 12"/>
          <p:cNvSpPr>
            <a:spLocks noGrp="1"/>
          </p:cNvSpPr>
          <p:nvPr>
            <p:ph type="pic" sz="quarter" idx="12"/>
          </p:nvPr>
        </p:nvSpPr>
        <p:spPr>
          <a:xfrm>
            <a:off x="7043895" y="1104782"/>
            <a:ext cx="4808380" cy="3818910"/>
          </a:xfrm>
          <a:prstGeom prst="rect">
            <a:avLst/>
          </a:prstGeom>
        </p:spPr>
        <p:txBody>
          <a:bodyPr/>
          <a:lstStyle>
            <a:lvl1pPr>
              <a:defRPr>
                <a:solidFill>
                  <a:srgbClr val="FFC843"/>
                </a:solidFill>
              </a:defRPr>
            </a:lvl1pPr>
          </a:lstStyle>
          <a:p>
            <a:r>
              <a:rPr lang="en-US" dirty="0"/>
              <a:t>Click icon to add picture</a:t>
            </a:r>
          </a:p>
        </p:txBody>
      </p:sp>
      <p:sp>
        <p:nvSpPr>
          <p:cNvPr id="15" name="Picture Placeholder 14"/>
          <p:cNvSpPr>
            <a:spLocks noGrp="1"/>
          </p:cNvSpPr>
          <p:nvPr>
            <p:ph type="pic" sz="quarter" idx="13"/>
          </p:nvPr>
        </p:nvSpPr>
        <p:spPr>
          <a:xfrm>
            <a:off x="4732338" y="1104782"/>
            <a:ext cx="2130729" cy="1819288"/>
          </a:xfrm>
          <a:prstGeom prst="rect">
            <a:avLst/>
          </a:prstGeom>
        </p:spPr>
        <p:txBody>
          <a:bodyPr/>
          <a:lstStyle>
            <a:lvl1pPr>
              <a:defRPr>
                <a:solidFill>
                  <a:srgbClr val="FFC843"/>
                </a:solidFill>
              </a:defRPr>
            </a:lvl1pPr>
          </a:lstStyle>
          <a:p>
            <a:r>
              <a:rPr lang="en-US" dirty="0"/>
              <a:t>Click icon to add picture</a:t>
            </a:r>
          </a:p>
        </p:txBody>
      </p:sp>
      <p:sp>
        <p:nvSpPr>
          <p:cNvPr id="17" name="Picture Placeholder 16"/>
          <p:cNvSpPr>
            <a:spLocks noGrp="1"/>
          </p:cNvSpPr>
          <p:nvPr>
            <p:ph type="pic" sz="quarter" idx="14"/>
          </p:nvPr>
        </p:nvSpPr>
        <p:spPr>
          <a:xfrm>
            <a:off x="4732338" y="3114565"/>
            <a:ext cx="2160587" cy="1809128"/>
          </a:xfrm>
          <a:prstGeom prst="rect">
            <a:avLst/>
          </a:prstGeom>
        </p:spPr>
        <p:txBody>
          <a:bodyPr/>
          <a:lstStyle>
            <a:lvl1pPr>
              <a:defRPr>
                <a:solidFill>
                  <a:srgbClr val="FFC843"/>
                </a:solidFill>
              </a:defRPr>
            </a:lvl1pPr>
          </a:lstStyle>
          <a:p>
            <a:r>
              <a:rPr lang="en-US" dirty="0"/>
              <a:t>Click icon to add picture</a:t>
            </a:r>
          </a:p>
        </p:txBody>
      </p:sp>
      <p:sp>
        <p:nvSpPr>
          <p:cNvPr id="9" name="Title 1"/>
          <p:cNvSpPr>
            <a:spLocks noGrp="1"/>
          </p:cNvSpPr>
          <p:nvPr>
            <p:ph type="title"/>
          </p:nvPr>
        </p:nvSpPr>
        <p:spPr>
          <a:xfrm>
            <a:off x="373488" y="365126"/>
            <a:ext cx="11478084" cy="696420"/>
          </a:xfrm>
          <a:prstGeom prst="rect">
            <a:avLst/>
          </a:prstGeom>
        </p:spPr>
        <p:txBody>
          <a:bodyPr>
            <a:normAutofit/>
          </a:bodyPr>
          <a:lstStyle>
            <a:lvl1pPr algn="l">
              <a:defRPr sz="3600"/>
            </a:lvl1pPr>
          </a:lstStyle>
          <a:p>
            <a:r>
              <a:rPr lang="en-US"/>
              <a:t>Click to edit Master title style</a:t>
            </a:r>
            <a:endParaRPr lang="en-US" dirty="0"/>
          </a:p>
        </p:txBody>
      </p:sp>
      <p:cxnSp>
        <p:nvCxnSpPr>
          <p:cNvPr id="12" name="Title Page Rule Line"/>
          <p:cNvCxnSpPr/>
          <p:nvPr/>
        </p:nvCxnSpPr>
        <p:spPr>
          <a:xfrm>
            <a:off x="373487" y="94199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084963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838200" y="1808702"/>
            <a:ext cx="3211513" cy="396979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p:nvPr>
        </p:nvSpPr>
        <p:spPr>
          <a:xfrm>
            <a:off x="4481564" y="1808163"/>
            <a:ext cx="6872235" cy="39703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2711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and DHHS End Slide Layout">
    <p:spTree>
      <p:nvGrpSpPr>
        <p:cNvPr id="1" name=""/>
        <p:cNvGrpSpPr/>
        <p:nvPr/>
      </p:nvGrpSpPr>
      <p:grpSpPr>
        <a:xfrm>
          <a:off x="0" y="0"/>
          <a:ext cx="0" cy="0"/>
          <a:chOff x="0" y="0"/>
          <a:chExt cx="0" cy="0"/>
        </a:xfrm>
      </p:grpSpPr>
      <p:sp>
        <p:nvSpPr>
          <p:cNvPr id="10" name="Subhead"/>
          <p:cNvSpPr>
            <a:spLocks noGrp="1"/>
          </p:cNvSpPr>
          <p:nvPr>
            <p:ph type="body" sz="quarter" idx="11" hasCustomPrompt="1"/>
          </p:nvPr>
        </p:nvSpPr>
        <p:spPr>
          <a:xfrm>
            <a:off x="838200" y="2755761"/>
            <a:ext cx="10478729" cy="774839"/>
          </a:xfrm>
          <a:prstGeom prst="rect">
            <a:avLst/>
          </a:prstGeom>
          <a:noFill/>
        </p:spPr>
        <p:txBody>
          <a:bodyPr anchor="t" anchorCtr="1">
            <a:noAutofit/>
          </a:bodyPr>
          <a:lstStyle>
            <a:lvl1pPr marL="0" marR="0" indent="0" algn="ctr" defTabSz="914400" rtl="0" eaLnBrk="1" fontAlgn="auto" latinLnBrk="0" hangingPunct="1">
              <a:lnSpc>
                <a:spcPct val="100000"/>
              </a:lnSpc>
              <a:spcBef>
                <a:spcPts val="0"/>
              </a:spcBef>
              <a:spcAft>
                <a:spcPts val="600"/>
              </a:spcAft>
              <a:buClrTx/>
              <a:buSzTx/>
              <a:buFontTx/>
              <a:buNone/>
              <a:tabLst/>
              <a:defRPr sz="2400">
                <a:solidFill>
                  <a:srgbClr val="5690E2"/>
                </a:solidFill>
                <a:latin typeface="Roboto" panose="02000000000000000000" pitchFamily="2" charset="0"/>
                <a:ea typeface="Roboto" panose="02000000000000000000" pitchFamily="2" charset="0"/>
                <a:cs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Click to edit Title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Click to edit Department</a:t>
            </a:r>
          </a:p>
        </p:txBody>
      </p:sp>
      <p:sp>
        <p:nvSpPr>
          <p:cNvPr id="11" name="Page Subhead Bold"/>
          <p:cNvSpPr>
            <a:spLocks noGrp="1"/>
          </p:cNvSpPr>
          <p:nvPr>
            <p:ph type="body" sz="quarter" idx="12" hasCustomPrompt="1"/>
          </p:nvPr>
        </p:nvSpPr>
        <p:spPr>
          <a:xfrm>
            <a:off x="838200" y="2240666"/>
            <a:ext cx="10478729" cy="469563"/>
          </a:xfrm>
          <a:prstGeom prst="rect">
            <a:avLst/>
          </a:prstGeom>
          <a:solidFill>
            <a:srgbClr val="036080"/>
          </a:solidFill>
          <a:effectLst>
            <a:innerShdw blurRad="63500" dist="50800" dir="13500000">
              <a:prstClr val="black">
                <a:alpha val="50000"/>
              </a:prstClr>
            </a:innerShdw>
          </a:effectLst>
        </p:spPr>
        <p:txBody>
          <a:bodyPr>
            <a:noAutofit/>
          </a:bodyPr>
          <a:lstStyle>
            <a:lvl1pPr marL="0" indent="0" algn="ctr">
              <a:buClr>
                <a:srgbClr val="0036C9"/>
              </a:buClr>
              <a:buFont typeface="Wingdings 3" panose="05040102010807070707" pitchFamily="18" charset="2"/>
              <a:buNone/>
              <a:defRPr sz="2800" b="1" baseline="0">
                <a:solidFill>
                  <a:schemeClr val="bg1"/>
                </a:solidFill>
              </a:defRPr>
            </a:lvl1pPr>
          </a:lstStyle>
          <a:p>
            <a:pPr lvl="0"/>
            <a:r>
              <a:rPr lang="en-US" dirty="0"/>
              <a:t>Click to edit Contact Name</a:t>
            </a:r>
          </a:p>
        </p:txBody>
      </p:sp>
      <p:sp>
        <p:nvSpPr>
          <p:cNvPr id="13" name="Additonal Text"/>
          <p:cNvSpPr>
            <a:spLocks noGrp="1"/>
          </p:cNvSpPr>
          <p:nvPr>
            <p:ph type="body" sz="quarter" idx="13" hasCustomPrompt="1"/>
          </p:nvPr>
        </p:nvSpPr>
        <p:spPr>
          <a:xfrm>
            <a:off x="840085" y="4610335"/>
            <a:ext cx="10478729" cy="765965"/>
          </a:xfrm>
          <a:prstGeom prst="rect">
            <a:avLst/>
          </a:prstGeom>
        </p:spPr>
        <p:txBody>
          <a:bodyPr/>
          <a:lstStyle>
            <a:lvl1pPr marL="0" indent="0" algn="ctr">
              <a:buClr>
                <a:srgbClr val="0036C9"/>
              </a:buClr>
              <a:buFontTx/>
              <a:buNone/>
              <a:tabLst>
                <a:tab pos="182880" algn="l"/>
              </a:tabLst>
              <a:defRPr sz="1200" baseline="0">
                <a:solidFill>
                  <a:schemeClr val="tx1"/>
                </a:solidFill>
                <a:latin typeface="+mn-lt"/>
              </a:defRPr>
            </a:lvl1pPr>
            <a:lvl2pPr defTabSz="1828800">
              <a:defRPr/>
            </a:lvl2pPr>
            <a:lvl4pPr marL="1097280" indent="0">
              <a:spcBef>
                <a:spcPts val="1000"/>
              </a:spcBef>
              <a:buClr>
                <a:schemeClr val="accent1"/>
              </a:buClr>
              <a:buFontTx/>
              <a:buNone/>
              <a:defRPr/>
            </a:lvl4pPr>
          </a:lstStyle>
          <a:p>
            <a:pPr lvl="0"/>
            <a:r>
              <a:rPr lang="en-US" dirty="0"/>
              <a:t>Click to add additional text</a:t>
            </a:r>
          </a:p>
        </p:txBody>
      </p:sp>
      <p:sp>
        <p:nvSpPr>
          <p:cNvPr id="14" name="Email Text"/>
          <p:cNvSpPr>
            <a:spLocks noGrp="1"/>
          </p:cNvSpPr>
          <p:nvPr>
            <p:ph type="body" sz="quarter" idx="14" hasCustomPrompt="1"/>
          </p:nvPr>
        </p:nvSpPr>
        <p:spPr>
          <a:xfrm>
            <a:off x="846764" y="3585624"/>
            <a:ext cx="10478729" cy="463576"/>
          </a:xfrm>
          <a:prstGeom prst="rect">
            <a:avLst/>
          </a:prstGeom>
        </p:spPr>
        <p:txBody>
          <a:bodyPr>
            <a:normAutofit/>
          </a:bodyPr>
          <a:lstStyle>
            <a:lvl1pPr marL="0" indent="0" algn="ctr">
              <a:buClr>
                <a:srgbClr val="0036C9"/>
              </a:buClr>
              <a:buFontTx/>
              <a:buNone/>
              <a:tabLst>
                <a:tab pos="182880" algn="l"/>
              </a:tabLst>
              <a:defRPr lang="en-US" sz="1600" b="0" kern="1200" baseline="0" dirty="0" smtClean="0">
                <a:solidFill>
                  <a:srgbClr val="036080"/>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solidFill>
                  <a:schemeClr val="accent2">
                    <a:lumMod val="50000"/>
                  </a:schemeClr>
                </a:solidFill>
                <a:hlinkClick r:id="rId2"/>
              </a:rPr>
              <a:t>First.Last@nebraska.gov</a:t>
            </a:r>
            <a:endParaRPr lang="en-US" dirty="0"/>
          </a:p>
        </p:txBody>
      </p:sp>
      <p:sp>
        <p:nvSpPr>
          <p:cNvPr id="16" name="Website"/>
          <p:cNvSpPr txBox="1">
            <a:spLocks/>
          </p:cNvSpPr>
          <p:nvPr/>
        </p:nvSpPr>
        <p:spPr>
          <a:xfrm>
            <a:off x="5194998" y="5431323"/>
            <a:ext cx="1788606" cy="361538"/>
          </a:xfrm>
          <a:prstGeom prst="rect">
            <a:avLst/>
          </a:prstGeom>
          <a:noFill/>
          <a:ln>
            <a:solidFill>
              <a:srgbClr val="FFC843"/>
            </a:solidFill>
          </a:ln>
          <a:effectLst>
            <a:softEdge rad="0"/>
          </a:effec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spc="70" baseline="0" dirty="0">
                <a:solidFill>
                  <a:srgbClr val="036080"/>
                </a:solidFill>
                <a:latin typeface="+mj-lt"/>
                <a:cs typeface="Gisha" panose="020B0502040204020203" pitchFamily="34" charset="-79"/>
                <a:hlinkClick r:id="rId3"/>
              </a:rPr>
              <a:t>dhhs.ne.gov</a:t>
            </a:r>
            <a:endParaRPr lang="en-US" sz="1600" b="1" spc="70" baseline="0" dirty="0">
              <a:solidFill>
                <a:srgbClr val="036080"/>
              </a:solidFill>
              <a:latin typeface="+mj-lt"/>
              <a:cs typeface="Gisha" panose="020B0502040204020203" pitchFamily="34" charset="-79"/>
            </a:endParaRPr>
          </a:p>
        </p:txBody>
      </p:sp>
      <p:pic>
        <p:nvPicPr>
          <p:cNvPr id="7" name="Faceboo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2989" y="5360085"/>
            <a:ext cx="457200" cy="432776"/>
          </a:xfrm>
          <a:prstGeom prst="rect">
            <a:avLst/>
          </a:prstGeom>
          <a:effectLst/>
        </p:spPr>
      </p:pic>
      <p:sp>
        <p:nvSpPr>
          <p:cNvPr id="2" name="TextBox 1"/>
          <p:cNvSpPr txBox="1"/>
          <p:nvPr userDrawn="1"/>
        </p:nvSpPr>
        <p:spPr>
          <a:xfrm>
            <a:off x="2064425" y="5834088"/>
            <a:ext cx="769276" cy="223138"/>
          </a:xfrm>
          <a:prstGeom prst="rect">
            <a:avLst/>
          </a:prstGeom>
          <a:noFill/>
        </p:spPr>
        <p:txBody>
          <a:bodyPr wrap="square" rtlCol="0">
            <a:spAutoFit/>
          </a:bodyPr>
          <a:lstStyle/>
          <a:p>
            <a:r>
              <a:rPr lang="en-US" sz="850" kern="1200" dirty="0">
                <a:solidFill>
                  <a:schemeClr val="tx1"/>
                </a:solidFill>
                <a:effectLst/>
                <a:latin typeface="+mn-lt"/>
                <a:ea typeface="+mn-ea"/>
                <a:cs typeface="+mn-cs"/>
              </a:rPr>
              <a:t>@NEDHHS</a:t>
            </a:r>
            <a:endParaRPr lang="en-US" sz="850" dirty="0"/>
          </a:p>
        </p:txBody>
      </p:sp>
      <p:pic>
        <p:nvPicPr>
          <p:cNvPr id="5" name="Twitte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8976" y="5360085"/>
            <a:ext cx="467498" cy="432776"/>
          </a:xfrm>
          <a:prstGeom prst="rect">
            <a:avLst/>
          </a:prstGeom>
        </p:spPr>
      </p:pic>
      <p:sp>
        <p:nvSpPr>
          <p:cNvPr id="17" name="TextBox 16"/>
          <p:cNvSpPr txBox="1"/>
          <p:nvPr userDrawn="1"/>
        </p:nvSpPr>
        <p:spPr>
          <a:xfrm>
            <a:off x="297907" y="5834088"/>
            <a:ext cx="769276" cy="223138"/>
          </a:xfrm>
          <a:prstGeom prst="rect">
            <a:avLst/>
          </a:prstGeom>
          <a:noFill/>
        </p:spPr>
        <p:txBody>
          <a:bodyPr wrap="square" rtlCol="0">
            <a:spAutoFit/>
          </a:bodyPr>
          <a:lstStyle/>
          <a:p>
            <a:r>
              <a:rPr lang="en-US" sz="850" kern="1200" dirty="0">
                <a:solidFill>
                  <a:schemeClr val="tx1"/>
                </a:solidFill>
                <a:effectLst/>
                <a:latin typeface="+mn-lt"/>
                <a:ea typeface="+mn-ea"/>
                <a:cs typeface="+mn-cs"/>
              </a:rPr>
              <a:t>@NEDHHS</a:t>
            </a:r>
            <a:endParaRPr lang="en-US" sz="850" dirty="0"/>
          </a:p>
        </p:txBody>
      </p:sp>
      <p:pic>
        <p:nvPicPr>
          <p:cNvPr id="6" name="You Tube"/>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49525" y="5366159"/>
            <a:ext cx="457200" cy="432776"/>
          </a:xfrm>
          <a:prstGeom prst="rect">
            <a:avLst/>
          </a:prstGeom>
        </p:spPr>
      </p:pic>
      <p:sp>
        <p:nvSpPr>
          <p:cNvPr id="19" name="TextBox 18"/>
          <p:cNvSpPr txBox="1"/>
          <p:nvPr userDrawn="1"/>
        </p:nvSpPr>
        <p:spPr>
          <a:xfrm>
            <a:off x="956618" y="5834088"/>
            <a:ext cx="1213825" cy="223138"/>
          </a:xfrm>
          <a:prstGeom prst="rect">
            <a:avLst/>
          </a:prstGeom>
          <a:noFill/>
        </p:spPr>
        <p:txBody>
          <a:bodyPr wrap="square" rtlCol="0">
            <a:spAutoFit/>
          </a:bodyPr>
          <a:lstStyle/>
          <a:p>
            <a:pPr algn="ctr"/>
            <a:r>
              <a:rPr lang="en-US" sz="850" kern="1200" dirty="0" err="1">
                <a:solidFill>
                  <a:schemeClr val="tx1"/>
                </a:solidFill>
                <a:effectLst/>
                <a:latin typeface="+mn-lt"/>
                <a:ea typeface="+mn-ea"/>
                <a:cs typeface="+mn-cs"/>
              </a:rPr>
              <a:t>NebraskaDHHS</a:t>
            </a:r>
            <a:endParaRPr lang="en-US" sz="850" dirty="0"/>
          </a:p>
        </p:txBody>
      </p:sp>
      <p:sp>
        <p:nvSpPr>
          <p:cNvPr id="18" name="Email Text"/>
          <p:cNvSpPr>
            <a:spLocks noGrp="1"/>
          </p:cNvSpPr>
          <p:nvPr>
            <p:ph type="body" sz="quarter" idx="15" hasCustomPrompt="1"/>
          </p:nvPr>
        </p:nvSpPr>
        <p:spPr>
          <a:xfrm>
            <a:off x="846764" y="4049200"/>
            <a:ext cx="10478729" cy="525982"/>
          </a:xfrm>
          <a:prstGeom prst="rect">
            <a:avLst/>
          </a:prstGeom>
        </p:spPr>
        <p:txBody>
          <a:bodyPr>
            <a:normAutofit/>
          </a:bodyPr>
          <a:lstStyle>
            <a:lvl1pPr marL="0" indent="0" algn="ctr">
              <a:buClr>
                <a:srgbClr val="0036C9"/>
              </a:buClr>
              <a:buFontTx/>
              <a:buNone/>
              <a:tabLst>
                <a:tab pos="182880" algn="l"/>
              </a:tabLst>
              <a:defRPr lang="en-US" sz="2400" b="0" kern="1200" baseline="0" dirty="0" smtClean="0">
                <a:solidFill>
                  <a:srgbClr val="7E99A9"/>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t>000-000-0000</a:t>
            </a:r>
          </a:p>
        </p:txBody>
      </p:sp>
    </p:spTree>
    <p:extLst>
      <p:ext uri="{BB962C8B-B14F-4D97-AF65-F5344CB8AC3E}">
        <p14:creationId xmlns:p14="http://schemas.microsoft.com/office/powerpoint/2010/main" val="162720345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HHS Bullet Text Layout">
    <p:spTree>
      <p:nvGrpSpPr>
        <p:cNvPr id="1" name=""/>
        <p:cNvGrpSpPr/>
        <p:nvPr/>
      </p:nvGrpSpPr>
      <p:grpSpPr>
        <a:xfrm>
          <a:off x="0" y="0"/>
          <a:ext cx="0" cy="0"/>
          <a:chOff x="0" y="0"/>
          <a:chExt cx="0" cy="0"/>
        </a:xfrm>
      </p:grpSpPr>
      <p:sp>
        <p:nvSpPr>
          <p:cNvPr id="8" name="Title 1"/>
          <p:cNvSpPr>
            <a:spLocks noGrp="1"/>
          </p:cNvSpPr>
          <p:nvPr>
            <p:ph type="title"/>
          </p:nvPr>
        </p:nvSpPr>
        <p:spPr>
          <a:xfrm>
            <a:off x="365097" y="365126"/>
            <a:ext cx="11552349" cy="696420"/>
          </a:xfrm>
          <a:prstGeom prst="rect">
            <a:avLst/>
          </a:prstGeom>
        </p:spPr>
        <p:txBody>
          <a:bodyPr/>
          <a:lstStyle>
            <a:lvl1pPr algn="l">
              <a:defRPr/>
            </a:lvl1pPr>
          </a:lstStyle>
          <a:p>
            <a:r>
              <a:rPr lang="en-US"/>
              <a:t>Click to edit Master title style</a:t>
            </a:r>
            <a:endParaRPr lang="en-US" dirty="0"/>
          </a:p>
        </p:txBody>
      </p:sp>
      <p:cxnSp>
        <p:nvCxnSpPr>
          <p:cNvPr id="9" name="Rule Line"/>
          <p:cNvCxnSpPr/>
          <p:nvPr userDrawn="1"/>
        </p:nvCxnSpPr>
        <p:spPr>
          <a:xfrm>
            <a:off x="432862" y="1148586"/>
            <a:ext cx="11418710" cy="0"/>
          </a:xfrm>
          <a:prstGeom prst="line">
            <a:avLst/>
          </a:prstGeom>
          <a:ln w="15875">
            <a:solidFill>
              <a:srgbClr val="FFC843"/>
            </a:solidFill>
          </a:ln>
        </p:spPr>
        <p:style>
          <a:lnRef idx="1">
            <a:schemeClr val="accent1"/>
          </a:lnRef>
          <a:fillRef idx="0">
            <a:schemeClr val="accent1"/>
          </a:fillRef>
          <a:effectRef idx="0">
            <a:schemeClr val="accent1"/>
          </a:effectRef>
          <a:fontRef idx="minor">
            <a:schemeClr val="tx1"/>
          </a:fontRef>
        </p:style>
      </p:cxnSp>
      <p:sp>
        <p:nvSpPr>
          <p:cNvPr id="6" name="Bulleted Text"/>
          <p:cNvSpPr>
            <a:spLocks noGrp="1"/>
          </p:cNvSpPr>
          <p:nvPr>
            <p:ph type="body" sz="quarter" idx="12" hasCustomPrompt="1"/>
          </p:nvPr>
        </p:nvSpPr>
        <p:spPr>
          <a:xfrm>
            <a:off x="365098" y="1415911"/>
            <a:ext cx="11552349" cy="5356348"/>
          </a:xfrm>
          <a:prstGeom prst="rect">
            <a:avLst/>
          </a:prstGeom>
        </p:spPr>
        <p:txBody>
          <a:bodyPr lIns="0" tIns="45720" rIns="91440"/>
          <a:lstStyle>
            <a:lvl1pPr marL="457200" indent="-274320" algn="l">
              <a:lnSpc>
                <a:spcPct val="150000"/>
              </a:lnSpc>
              <a:spcBef>
                <a:spcPts val="0"/>
              </a:spcBef>
              <a:buClr>
                <a:srgbClr val="0036C9"/>
              </a:buClr>
              <a:buFont typeface="Wingdings 3" panose="05040102010807070707" pitchFamily="18" charset="2"/>
              <a:buChar char=""/>
              <a:defRPr sz="2400" baseline="0">
                <a:solidFill>
                  <a:schemeClr val="tx1"/>
                </a:solidFill>
              </a:defRPr>
            </a:lvl1pPr>
          </a:lstStyle>
          <a:p>
            <a:pPr lvl="0"/>
            <a:r>
              <a:rPr lang="en-US" dirty="0"/>
              <a:t>Click to edit bulleted text</a:t>
            </a:r>
          </a:p>
        </p:txBody>
      </p:sp>
    </p:spTree>
    <p:extLst>
      <p:ext uri="{BB962C8B-B14F-4D97-AF65-F5344CB8AC3E}">
        <p14:creationId xmlns:p14="http://schemas.microsoft.com/office/powerpoint/2010/main" val="1672107990"/>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HHS 2-col Title and Content">
    <p:spTree>
      <p:nvGrpSpPr>
        <p:cNvPr id="1" name=""/>
        <p:cNvGrpSpPr/>
        <p:nvPr/>
      </p:nvGrpSpPr>
      <p:grpSpPr>
        <a:xfrm>
          <a:off x="0" y="0"/>
          <a:ext cx="0" cy="0"/>
          <a:chOff x="0" y="0"/>
          <a:chExt cx="0" cy="0"/>
        </a:xfrm>
      </p:grpSpPr>
      <p:sp>
        <p:nvSpPr>
          <p:cNvPr id="7" name="Body Text 3-col"/>
          <p:cNvSpPr>
            <a:spLocks noGrp="1"/>
          </p:cNvSpPr>
          <p:nvPr>
            <p:ph type="body" sz="quarter" idx="11" hasCustomPrompt="1"/>
          </p:nvPr>
        </p:nvSpPr>
        <p:spPr>
          <a:xfrm>
            <a:off x="373487" y="1409699"/>
            <a:ext cx="11552349" cy="5362559"/>
          </a:xfrm>
          <a:prstGeom prst="rect">
            <a:avLst/>
          </a:prstGeom>
        </p:spPr>
        <p:txBody>
          <a:bodyPr wrap="none" numCol="2" spcCol="4572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 text</a:t>
            </a:r>
          </a:p>
        </p:txBody>
      </p:sp>
      <p:sp>
        <p:nvSpPr>
          <p:cNvPr id="6" name="Title 1"/>
          <p:cNvSpPr>
            <a:spLocks noGrp="1"/>
          </p:cNvSpPr>
          <p:nvPr>
            <p:ph type="title"/>
          </p:nvPr>
        </p:nvSpPr>
        <p:spPr>
          <a:xfrm>
            <a:off x="373487" y="365126"/>
            <a:ext cx="11552349" cy="696420"/>
          </a:xfrm>
          <a:prstGeom prst="rect">
            <a:avLst/>
          </a:prstGeom>
        </p:spPr>
        <p:txBody>
          <a:bodyPr/>
          <a:lstStyle>
            <a:lvl1pPr algn="l">
              <a:defRPr/>
            </a:lvl1pPr>
          </a:lstStyle>
          <a:p>
            <a:r>
              <a:rPr lang="en-US"/>
              <a:t>Click to edit Master title style</a:t>
            </a:r>
            <a:endParaRPr lang="en-US" dirty="0"/>
          </a:p>
        </p:txBody>
      </p:sp>
      <p:cxnSp>
        <p:nvCxnSpPr>
          <p:cNvPr id="8" name="Rule Line"/>
          <p:cNvCxnSpPr/>
          <p:nvPr userDrawn="1"/>
        </p:nvCxnSpPr>
        <p:spPr>
          <a:xfrm>
            <a:off x="432862" y="1148586"/>
            <a:ext cx="11418710" cy="0"/>
          </a:xfrm>
          <a:prstGeom prst="line">
            <a:avLst/>
          </a:prstGeom>
          <a:ln w="15875">
            <a:solidFill>
              <a:srgbClr val="FFC8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33333"/>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5F3F7D-F07A-4271-B57F-3926DFAE9CE2}" type="datetimeFigureOut">
              <a:rPr lang="en-US" smtClean="0"/>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70F32-A959-4727-8BBC-F1AEE5E791CA}" type="slidenum">
              <a:rPr lang="en-US" smtClean="0"/>
              <a:t>‹#›</a:t>
            </a:fld>
            <a:endParaRPr lang="en-US"/>
          </a:p>
        </p:txBody>
      </p:sp>
    </p:spTree>
    <p:extLst>
      <p:ext uri="{BB962C8B-B14F-4D97-AF65-F5344CB8AC3E}">
        <p14:creationId xmlns:p14="http://schemas.microsoft.com/office/powerpoint/2010/main" val="229614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5F3F7D-F07A-4271-B57F-3926DFAE9CE2}" type="datetimeFigureOut">
              <a:rPr lang="en-US" smtClean="0"/>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70F32-A959-4727-8BBC-F1AEE5E791CA}" type="slidenum">
              <a:rPr lang="en-US" smtClean="0"/>
              <a:t>‹#›</a:t>
            </a:fld>
            <a:endParaRPr lang="en-US"/>
          </a:p>
        </p:txBody>
      </p:sp>
    </p:spTree>
    <p:extLst>
      <p:ext uri="{BB962C8B-B14F-4D97-AF65-F5344CB8AC3E}">
        <p14:creationId xmlns:p14="http://schemas.microsoft.com/office/powerpoint/2010/main" val="4157609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Headline / Subhead / Bulleted">
    <p:spTree>
      <p:nvGrpSpPr>
        <p:cNvPr id="1" name=""/>
        <p:cNvGrpSpPr/>
        <p:nvPr/>
      </p:nvGrpSpPr>
      <p:grpSpPr>
        <a:xfrm>
          <a:off x="0" y="0"/>
          <a:ext cx="0" cy="0"/>
          <a:chOff x="0" y="0"/>
          <a:chExt cx="0" cy="0"/>
        </a:xfrm>
      </p:grpSpPr>
      <p:sp>
        <p:nvSpPr>
          <p:cNvPr id="4" name="Bulleted Text"/>
          <p:cNvSpPr>
            <a:spLocks noGrp="1"/>
          </p:cNvSpPr>
          <p:nvPr>
            <p:ph type="body" sz="quarter" idx="11" hasCustomPrompt="1"/>
          </p:nvPr>
        </p:nvSpPr>
        <p:spPr>
          <a:xfrm>
            <a:off x="365098" y="1653828"/>
            <a:ext cx="11552349" cy="4480272"/>
          </a:xfrm>
          <a:prstGeom prst="rect">
            <a:avLst/>
          </a:prstGeom>
        </p:spPr>
        <p:txBody>
          <a:bodyPr spcCol="274320">
            <a:normAutofit/>
          </a:bodyPr>
          <a:lstStyle>
            <a:lvl1pPr marL="525780" indent="-342900" algn="l">
              <a:buClr>
                <a:srgbClr val="0036C9"/>
              </a:buClr>
              <a:buFont typeface="Wingdings 3" panose="05040102010807070707" pitchFamily="18" charset="2"/>
              <a:buChar char=""/>
              <a:defRPr lang="en-US" sz="24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sz="1600">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sz="1400">
                <a:latin typeface="Arial" panose="020B0604020202020204" pitchFamily="34" charset="0"/>
                <a:cs typeface="Arial" panose="020B0604020202020204" pitchFamily="34" charset="0"/>
              </a:defRPr>
            </a:lvl5pPr>
          </a:lstStyle>
          <a:p>
            <a:pPr lvl="1"/>
            <a:r>
              <a:rPr lang="en-US" dirty="0"/>
              <a:t>Bulleted</a:t>
            </a:r>
          </a:p>
          <a:p>
            <a:pPr lvl="2"/>
            <a:r>
              <a:rPr lang="en-US" dirty="0"/>
              <a:t>Bulleted</a:t>
            </a:r>
          </a:p>
          <a:p>
            <a:pPr lvl="3"/>
            <a:r>
              <a:rPr lang="en-US" dirty="0"/>
              <a:t>Bulleted</a:t>
            </a:r>
          </a:p>
          <a:p>
            <a:pPr lvl="4"/>
            <a:r>
              <a:rPr lang="en-US" dirty="0"/>
              <a:t>Bulleted</a:t>
            </a:r>
          </a:p>
        </p:txBody>
      </p:sp>
      <p:sp>
        <p:nvSpPr>
          <p:cNvPr id="6" name="Page Subhead Bold"/>
          <p:cNvSpPr>
            <a:spLocks noGrp="1"/>
          </p:cNvSpPr>
          <p:nvPr>
            <p:ph type="body" sz="quarter" idx="12" hasCustomPrompt="1"/>
          </p:nvPr>
        </p:nvSpPr>
        <p:spPr>
          <a:xfrm>
            <a:off x="365097" y="1080538"/>
            <a:ext cx="11552349" cy="559488"/>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mn-lt"/>
                <a:ea typeface="Roboto" panose="02000000000000000000" pitchFamily="2" charset="0"/>
                <a:cs typeface="Roboto" panose="02000000000000000000" pitchFamily="2" charset="0"/>
              </a:defRPr>
            </a:lvl1pPr>
          </a:lstStyle>
          <a:p>
            <a:pPr lvl="0"/>
            <a:r>
              <a:rPr lang="en-US" dirty="0"/>
              <a:t>Subhead</a:t>
            </a:r>
          </a:p>
        </p:txBody>
      </p:sp>
      <p:sp>
        <p:nvSpPr>
          <p:cNvPr id="8"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9" name="Title Page Rule Line"/>
          <p:cNvCxnSpPr/>
          <p:nvPr/>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5943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 1-column bulleted">
    <p:spTree>
      <p:nvGrpSpPr>
        <p:cNvPr id="1" name=""/>
        <p:cNvGrpSpPr/>
        <p:nvPr/>
      </p:nvGrpSpPr>
      <p:grpSpPr>
        <a:xfrm>
          <a:off x="0" y="0"/>
          <a:ext cx="0" cy="0"/>
          <a:chOff x="0" y="0"/>
          <a:chExt cx="0" cy="0"/>
        </a:xfrm>
      </p:grpSpPr>
      <p:sp>
        <p:nvSpPr>
          <p:cNvPr id="9" name="Bulleted Text"/>
          <p:cNvSpPr>
            <a:spLocks noGrp="1"/>
          </p:cNvSpPr>
          <p:nvPr>
            <p:ph type="body" sz="quarter" idx="12" hasCustomPrompt="1"/>
          </p:nvPr>
        </p:nvSpPr>
        <p:spPr>
          <a:xfrm>
            <a:off x="365098" y="1073276"/>
            <a:ext cx="11552349" cy="5060823"/>
          </a:xfrm>
          <a:prstGeom prst="rect">
            <a:avLst/>
          </a:prstGeom>
        </p:spPr>
        <p:txBody>
          <a:bodyPr lIns="0" tIns="45720" rIns="91440" spcCol="274320"/>
          <a:lstStyle>
            <a:lvl1pPr marL="457200" indent="-274320" algn="l">
              <a:lnSpc>
                <a:spcPct val="150000"/>
              </a:lnSpc>
              <a:spcBef>
                <a:spcPts val="0"/>
              </a:spcBef>
              <a:buClr>
                <a:srgbClr val="B9C8D3"/>
              </a:buClr>
              <a:buFont typeface="Wingdings 3" panose="05040102010807070707" pitchFamily="18" charset="2"/>
              <a:buChar char=""/>
              <a:defRPr lang="en-US" sz="1800" kern="1200" baseline="0" dirty="0" smtClean="0">
                <a:solidFill>
                  <a:schemeClr val="tx1"/>
                </a:solidFill>
                <a:latin typeface="+mn-lt"/>
                <a:ea typeface="Roboto" panose="02000000000000000000" pitchFamily="2" charset="0"/>
                <a:cs typeface="Roboto" panose="02000000000000000000" pitchFamily="2" charset="0"/>
              </a:defRPr>
            </a:lvl1pPr>
          </a:lstStyle>
          <a:p>
            <a:pPr lvl="0"/>
            <a:r>
              <a:rPr lang="en-US" dirty="0"/>
              <a:t>1-column bulleted text</a:t>
            </a:r>
          </a:p>
        </p:txBody>
      </p:sp>
      <p:sp>
        <p:nvSpPr>
          <p:cNvPr id="10"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11" name="Title Page Rule Line"/>
          <p:cNvCxnSpPr/>
          <p:nvPr/>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6072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Headline / 1-column text">
    <p:spTree>
      <p:nvGrpSpPr>
        <p:cNvPr id="1" name=""/>
        <p:cNvGrpSpPr/>
        <p:nvPr/>
      </p:nvGrpSpPr>
      <p:grpSpPr>
        <a:xfrm>
          <a:off x="0" y="0"/>
          <a:ext cx="0" cy="0"/>
          <a:chOff x="0" y="0"/>
          <a:chExt cx="0" cy="0"/>
        </a:xfrm>
      </p:grpSpPr>
      <p:sp>
        <p:nvSpPr>
          <p:cNvPr id="5" name="Body Text"/>
          <p:cNvSpPr>
            <a:spLocks noGrp="1"/>
          </p:cNvSpPr>
          <p:nvPr>
            <p:ph type="body" sz="quarter" idx="11" hasCustomPrompt="1"/>
          </p:nvPr>
        </p:nvSpPr>
        <p:spPr>
          <a:xfrm>
            <a:off x="373487" y="1073568"/>
            <a:ext cx="11552349" cy="5060532"/>
          </a:xfrm>
          <a:prstGeom prst="rect">
            <a:avLst/>
          </a:prstGeom>
        </p:spPr>
        <p:txBody>
          <a:bodyPr/>
          <a:lstStyle>
            <a:lvl1pPr marL="0" indent="0" algn="l">
              <a:buNone/>
              <a:defRPr sz="2000">
                <a:solidFill>
                  <a:schemeClr val="tx1"/>
                </a:solidFill>
                <a:latin typeface="+mn-lt"/>
              </a:defRPr>
            </a:lvl1pPr>
          </a:lstStyle>
          <a:p>
            <a:pPr lvl="0"/>
            <a:r>
              <a:rPr lang="en-US" dirty="0"/>
              <a:t>1-column</a:t>
            </a:r>
          </a:p>
        </p:txBody>
      </p:sp>
      <p:cxnSp>
        <p:nvCxnSpPr>
          <p:cNvPr id="6" name="Title Page Rule Line"/>
          <p:cNvCxnSpPr/>
          <p:nvPr/>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hasCustomPrompt="1"/>
          </p:nvPr>
        </p:nvSpPr>
        <p:spPr>
          <a:xfrm>
            <a:off x="373487" y="365126"/>
            <a:ext cx="11552349" cy="696420"/>
          </a:xfrm>
          <a:prstGeom prst="rect">
            <a:avLst/>
          </a:prstGeom>
        </p:spPr>
        <p:txBody>
          <a:bodyPr>
            <a:noAutofit/>
          </a:bodyPr>
          <a:lstStyle>
            <a:lvl1pPr algn="l">
              <a:defRPr sz="3600">
                <a:latin typeface="+mj-lt"/>
              </a:defRPr>
            </a:lvl1pPr>
          </a:lstStyle>
          <a:p>
            <a:r>
              <a:rPr lang="en-US" dirty="0"/>
              <a:t>Headline</a:t>
            </a:r>
          </a:p>
        </p:txBody>
      </p:sp>
    </p:spTree>
    <p:extLst>
      <p:ext uri="{BB962C8B-B14F-4D97-AF65-F5344CB8AC3E}">
        <p14:creationId xmlns:p14="http://schemas.microsoft.com/office/powerpoint/2010/main" val="1890023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1800737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826577" y="395832"/>
            <a:ext cx="10809692" cy="1359153"/>
          </a:xfrm>
        </p:spPr>
        <p:txBody>
          <a:bodyPr tIns="0" bIns="0"/>
          <a:lstStyle/>
          <a:p>
            <a:r>
              <a:rPr lang="en-US" dirty="0"/>
              <a:t>Click to edit Master title style</a:t>
            </a:r>
          </a:p>
        </p:txBody>
      </p:sp>
      <p:sp>
        <p:nvSpPr>
          <p:cNvPr id="10" name="Content Placeholder 2"/>
          <p:cNvSpPr>
            <a:spLocks noGrp="1"/>
          </p:cNvSpPr>
          <p:nvPr>
            <p:ph idx="1"/>
          </p:nvPr>
        </p:nvSpPr>
        <p:spPr>
          <a:xfrm>
            <a:off x="826577" y="1882620"/>
            <a:ext cx="10809692" cy="4196660"/>
          </a:xfrm>
        </p:spPr>
        <p:txBody>
          <a:bodyPr>
            <a:normAutofit/>
          </a:bodyPr>
          <a:lstStyle>
            <a:lvl1pPr>
              <a:lnSpc>
                <a:spcPct val="90000"/>
              </a:lnSpc>
              <a:defRPr sz="1600"/>
            </a:lvl1pPr>
            <a:lvl2pPr>
              <a:lnSpc>
                <a:spcPct val="90000"/>
              </a:lnSpc>
              <a:defRPr sz="1600">
                <a:latin typeface="Arial"/>
                <a:cs typeface="Arial"/>
              </a:defRPr>
            </a:lvl2pPr>
            <a:lvl3pPr>
              <a:lnSpc>
                <a:spcPct val="90000"/>
              </a:lnSpc>
              <a:defRPr sz="1600"/>
            </a:lvl3pPr>
            <a:lvl4pPr>
              <a:lnSpc>
                <a:spcPct val="90000"/>
              </a:lnSpc>
              <a:defRPr sz="1600"/>
            </a:lvl4pPr>
            <a:lvl5pPr>
              <a:lnSpc>
                <a:spcPct val="9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1275252" y="5936346"/>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4/3/2020</a:t>
            </a:fld>
            <a:endParaRPr lang="en-US" dirty="0"/>
          </a:p>
        </p:txBody>
      </p:sp>
      <p:sp>
        <p:nvSpPr>
          <p:cNvPr id="8" name="Footer Placeholder 4"/>
          <p:cNvSpPr>
            <a:spLocks noGrp="1"/>
          </p:cNvSpPr>
          <p:nvPr>
            <p:ph type="ftr" sz="quarter" idx="11"/>
          </p:nvPr>
        </p:nvSpPr>
        <p:spPr>
          <a:xfrm>
            <a:off x="3020889" y="5936346"/>
            <a:ext cx="4473840" cy="365125"/>
          </a:xfrm>
          <a:prstGeom prst="rect">
            <a:avLst/>
          </a:prstGeom>
        </p:spPr>
        <p:txBody>
          <a:bodyPr/>
          <a:lstStyle>
            <a:lvl1pPr algn="ctr">
              <a:defRPr>
                <a:solidFill>
                  <a:srgbClr val="989EA3"/>
                </a:solidFill>
              </a:defRPr>
            </a:lvl1pPr>
          </a:lstStyle>
          <a:p>
            <a:endParaRPr lang="en-US" dirty="0"/>
          </a:p>
        </p:txBody>
      </p:sp>
      <p:sp>
        <p:nvSpPr>
          <p:cNvPr id="11" name="Slide Number Placeholder 5"/>
          <p:cNvSpPr>
            <a:spLocks noGrp="1"/>
          </p:cNvSpPr>
          <p:nvPr>
            <p:ph type="sldNum" sz="quarter" idx="12"/>
          </p:nvPr>
        </p:nvSpPr>
        <p:spPr>
          <a:xfrm>
            <a:off x="7494730" y="5936346"/>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dirty="0"/>
          </a:p>
        </p:txBody>
      </p:sp>
    </p:spTree>
    <p:extLst>
      <p:ext uri="{BB962C8B-B14F-4D97-AF65-F5344CB8AC3E}">
        <p14:creationId xmlns:p14="http://schemas.microsoft.com/office/powerpoint/2010/main" val="1563768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Headline / Subhead / 3-column / bulleted">
    <p:spTree>
      <p:nvGrpSpPr>
        <p:cNvPr id="1" name=""/>
        <p:cNvGrpSpPr/>
        <p:nvPr/>
      </p:nvGrpSpPr>
      <p:grpSpPr>
        <a:xfrm>
          <a:off x="0" y="0"/>
          <a:ext cx="0" cy="0"/>
          <a:chOff x="0" y="0"/>
          <a:chExt cx="0" cy="0"/>
        </a:xfrm>
      </p:grpSpPr>
      <p:sp>
        <p:nvSpPr>
          <p:cNvPr id="4" name="Page Subhead Bold"/>
          <p:cNvSpPr>
            <a:spLocks noGrp="1"/>
          </p:cNvSpPr>
          <p:nvPr>
            <p:ph type="body" sz="quarter" idx="12" hasCustomPrompt="1"/>
          </p:nvPr>
        </p:nvSpPr>
        <p:spPr>
          <a:xfrm>
            <a:off x="365097" y="1081211"/>
            <a:ext cx="11552349" cy="563070"/>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mn-lt"/>
                <a:ea typeface="Roboto" panose="02000000000000000000" pitchFamily="2" charset="0"/>
                <a:cs typeface="Roboto" panose="02000000000000000000" pitchFamily="2" charset="0"/>
              </a:defRPr>
            </a:lvl1pPr>
          </a:lstStyle>
          <a:p>
            <a:pPr lvl="0"/>
            <a:r>
              <a:rPr lang="en-US" dirty="0"/>
              <a:t>Subhead</a:t>
            </a:r>
          </a:p>
        </p:txBody>
      </p:sp>
      <p:sp>
        <p:nvSpPr>
          <p:cNvPr id="7" name="Body Text 3-col"/>
          <p:cNvSpPr>
            <a:spLocks noGrp="1"/>
          </p:cNvSpPr>
          <p:nvPr>
            <p:ph type="body" sz="quarter" idx="11" hasCustomPrompt="1"/>
          </p:nvPr>
        </p:nvSpPr>
        <p:spPr>
          <a:xfrm>
            <a:off x="365097" y="1657903"/>
            <a:ext cx="11560739" cy="4329942"/>
          </a:xfrm>
          <a:prstGeom prst="rect">
            <a:avLst/>
          </a:prstGeom>
        </p:spPr>
        <p:txBody>
          <a:bodyPr wrap="none" numCol="3" spcCol="27432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latin typeface="+mn-lt"/>
              </a:defRPr>
            </a:lvl1pPr>
            <a:lvl2pPr marL="685800" indent="-228600">
              <a:buFont typeface="Arial" panose="020B0604020202020204" pitchFamily="34" charset="0"/>
              <a:buChar char="•"/>
              <a:defRPr sz="2000">
                <a:latin typeface="+mn-lt"/>
              </a:defRPr>
            </a:lvl2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3-column text</a:t>
            </a:r>
          </a:p>
          <a:p>
            <a:pPr lvl="1"/>
            <a:r>
              <a:rPr lang="en-US" dirty="0"/>
              <a:t>Bulleted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p:txBody>
      </p:sp>
      <p:sp>
        <p:nvSpPr>
          <p:cNvPr id="9"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10"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225308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Headline / 2-column bulleted tex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sp>
        <p:nvSpPr>
          <p:cNvPr id="7" name="Body Text"/>
          <p:cNvSpPr>
            <a:spLocks noGrp="1"/>
          </p:cNvSpPr>
          <p:nvPr>
            <p:ph type="body" sz="quarter" idx="11" hasCustomPrompt="1"/>
          </p:nvPr>
        </p:nvSpPr>
        <p:spPr>
          <a:xfrm>
            <a:off x="373487" y="1073568"/>
            <a:ext cx="11552349" cy="5060532"/>
          </a:xfrm>
          <a:prstGeom prst="rect">
            <a:avLst/>
          </a:prstGeom>
        </p:spPr>
        <p:txBody>
          <a:bodyPr numCol="2" spcCol="274320"/>
          <a:lstStyle>
            <a:lvl1pPr marL="171450" indent="-171450" algn="l">
              <a:buClr>
                <a:srgbClr val="7E99A9"/>
              </a:buClr>
              <a:buFont typeface="Wingdings 3" panose="05040102010807070707" pitchFamily="18" charset="2"/>
              <a:buChar char=""/>
              <a:defRPr sz="1200">
                <a:solidFill>
                  <a:schemeClr val="tx1"/>
                </a:solidFill>
                <a:latin typeface="+mn-lt"/>
              </a:defRPr>
            </a:lvl1pPr>
          </a:lstStyle>
          <a:p>
            <a:pPr lvl="0"/>
            <a:r>
              <a:rPr lang="en-US" dirty="0"/>
              <a:t>2-column</a:t>
            </a:r>
          </a:p>
        </p:txBody>
      </p:sp>
      <p:cxnSp>
        <p:nvCxnSpPr>
          <p:cNvPr id="8"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214779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and Title Page">
    <p:spTree>
      <p:nvGrpSpPr>
        <p:cNvPr id="1" name=""/>
        <p:cNvGrpSpPr/>
        <p:nvPr/>
      </p:nvGrpSpPr>
      <p:grpSpPr>
        <a:xfrm>
          <a:off x="0" y="0"/>
          <a:ext cx="0" cy="0"/>
          <a:chOff x="0" y="0"/>
          <a:chExt cx="0" cy="0"/>
        </a:xfrm>
      </p:grpSpPr>
      <p:cxnSp>
        <p:nvCxnSpPr>
          <p:cNvPr id="5" name="Title Page Rule Line"/>
          <p:cNvCxnSpPr/>
          <p:nvPr/>
        </p:nvCxnSpPr>
        <p:spPr>
          <a:xfrm>
            <a:off x="838200" y="2443431"/>
            <a:ext cx="10515600"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2" name="Master Title"/>
          <p:cNvSpPr>
            <a:spLocks noGrp="1"/>
          </p:cNvSpPr>
          <p:nvPr>
            <p:ph type="title" hasCustomPrompt="1"/>
          </p:nvPr>
        </p:nvSpPr>
        <p:spPr>
          <a:xfrm>
            <a:off x="838200" y="7010"/>
            <a:ext cx="10515600" cy="2417921"/>
          </a:xfrm>
          <a:prstGeom prst="rect">
            <a:avLst/>
          </a:prstGeom>
        </p:spPr>
        <p:txBody>
          <a:bodyPr anchor="b" anchorCtr="0">
            <a:normAutofit/>
          </a:bodyPr>
          <a:lstStyle>
            <a:lvl1pPr>
              <a:defRPr sz="4400">
                <a:solidFill>
                  <a:srgbClr val="036080"/>
                </a:solidFill>
              </a:defRPr>
            </a:lvl1pPr>
          </a:lstStyle>
          <a:p>
            <a:r>
              <a:rPr lang="en-US" dirty="0"/>
              <a:t>Click to edit Master Title</a:t>
            </a:r>
          </a:p>
        </p:txBody>
      </p:sp>
      <p:sp>
        <p:nvSpPr>
          <p:cNvPr id="7" name="Text Placeholder 3"/>
          <p:cNvSpPr>
            <a:spLocks noGrp="1"/>
          </p:cNvSpPr>
          <p:nvPr>
            <p:ph idx="1" hasCustomPrompt="1"/>
          </p:nvPr>
        </p:nvSpPr>
        <p:spPr>
          <a:xfrm>
            <a:off x="838200" y="2587767"/>
            <a:ext cx="10515600" cy="1925893"/>
          </a:xfrm>
          <a:prstGeom prst="rect">
            <a:avLst/>
          </a:prstGeom>
        </p:spPr>
        <p:txBody>
          <a:bodyPr vert="horz" lIns="91440" tIns="45720" rIns="91440" bIns="45720" rtlCol="0">
            <a:normAutofit/>
          </a:bodyPr>
          <a:lstStyle>
            <a:lvl1pPr algn="ctr">
              <a:defRPr sz="3200">
                <a:solidFill>
                  <a:srgbClr val="7E99A9"/>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Subtitle</a:t>
            </a:r>
          </a:p>
        </p:txBody>
      </p:sp>
    </p:spTree>
    <p:extLst>
      <p:ext uri="{BB962C8B-B14F-4D97-AF65-F5344CB8AC3E}">
        <p14:creationId xmlns:p14="http://schemas.microsoft.com/office/powerpoint/2010/main" val="21890270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rand DHHS Title and Content">
    <p:spTree>
      <p:nvGrpSpPr>
        <p:cNvPr id="1" name=""/>
        <p:cNvGrpSpPr/>
        <p:nvPr/>
      </p:nvGrpSpPr>
      <p:grpSpPr>
        <a:xfrm>
          <a:off x="0" y="0"/>
          <a:ext cx="0" cy="0"/>
          <a:chOff x="0" y="0"/>
          <a:chExt cx="0" cy="0"/>
        </a:xfrm>
      </p:grpSpPr>
      <p:sp>
        <p:nvSpPr>
          <p:cNvPr id="14" name="Body Text"/>
          <p:cNvSpPr>
            <a:spLocks noGrp="1"/>
          </p:cNvSpPr>
          <p:nvPr>
            <p:ph type="body" sz="quarter" idx="10" hasCustomPrompt="1"/>
          </p:nvPr>
        </p:nvSpPr>
        <p:spPr>
          <a:xfrm>
            <a:off x="373487" y="1073568"/>
            <a:ext cx="11552349" cy="5060532"/>
          </a:xfrm>
          <a:prstGeom prst="rect">
            <a:avLst/>
          </a:prstGeom>
        </p:spPr>
        <p:txBody>
          <a:bodyPr/>
          <a:lstStyle>
            <a:lvl1pPr marL="0" indent="0" algn="l">
              <a:buNone/>
              <a:defRPr sz="2000">
                <a:solidFill>
                  <a:schemeClr val="tx1"/>
                </a:solidFill>
              </a:defRPr>
            </a:lvl1pPr>
          </a:lstStyle>
          <a:p>
            <a:pPr lvl="0"/>
            <a:r>
              <a:rPr lang="en-US" dirty="0"/>
              <a:t>Click to edit text</a:t>
            </a:r>
          </a:p>
        </p:txBody>
      </p:sp>
      <p:cxnSp>
        <p:nvCxnSpPr>
          <p:cNvPr id="5"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373487" y="365126"/>
            <a:ext cx="11552349" cy="696420"/>
          </a:xfrm>
          <a:prstGeom prst="rect">
            <a:avLst/>
          </a:prstGeom>
        </p:spPr>
        <p:txBody>
          <a:bodyPr>
            <a:noAutofit/>
          </a:bodyPr>
          <a:lstStyle>
            <a:lvl1pPr algn="l">
              <a:defRPr sz="3600"/>
            </a:lvl1pPr>
          </a:lstStyle>
          <a:p>
            <a:r>
              <a:rPr lang="en-US" dirty="0"/>
              <a:t>Click to edit Master title style</a:t>
            </a:r>
          </a:p>
        </p:txBody>
      </p:sp>
    </p:spTree>
    <p:extLst>
      <p:ext uri="{BB962C8B-B14F-4D97-AF65-F5344CB8AC3E}">
        <p14:creationId xmlns:p14="http://schemas.microsoft.com/office/powerpoint/2010/main" val="128553262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rand DHHS 2-Col Title and Content">
    <p:spTree>
      <p:nvGrpSpPr>
        <p:cNvPr id="1" name=""/>
        <p:cNvGrpSpPr/>
        <p:nvPr/>
      </p:nvGrpSpPr>
      <p:grpSpPr>
        <a:xfrm>
          <a:off x="0" y="0"/>
          <a:ext cx="0" cy="0"/>
          <a:chOff x="0" y="0"/>
          <a:chExt cx="0" cy="0"/>
        </a:xfrm>
      </p:grpSpPr>
      <p:sp>
        <p:nvSpPr>
          <p:cNvPr id="7" name="Body Text 3-col"/>
          <p:cNvSpPr>
            <a:spLocks noGrp="1"/>
          </p:cNvSpPr>
          <p:nvPr>
            <p:ph type="body" sz="quarter" idx="11" hasCustomPrompt="1"/>
          </p:nvPr>
        </p:nvSpPr>
        <p:spPr>
          <a:xfrm>
            <a:off x="373487" y="1066736"/>
            <a:ext cx="11552349" cy="5067363"/>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 text</a:t>
            </a:r>
          </a:p>
        </p:txBody>
      </p:sp>
      <p:cxnSp>
        <p:nvCxnSpPr>
          <p:cNvPr id="10" name="Title Page Rule Line"/>
          <p:cNvCxnSpPr/>
          <p:nvPr/>
        </p:nvCxnSpPr>
        <p:spPr>
          <a:xfrm>
            <a:off x="373487" y="92819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7348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Tree>
    <p:extLst>
      <p:ext uri="{BB962C8B-B14F-4D97-AF65-F5344CB8AC3E}">
        <p14:creationId xmlns:p14="http://schemas.microsoft.com/office/powerpoint/2010/main" val="268868631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rand DHHS Bullet Text Layout">
    <p:spTree>
      <p:nvGrpSpPr>
        <p:cNvPr id="1" name=""/>
        <p:cNvGrpSpPr/>
        <p:nvPr/>
      </p:nvGrpSpPr>
      <p:grpSpPr>
        <a:xfrm>
          <a:off x="0" y="0"/>
          <a:ext cx="0" cy="0"/>
          <a:chOff x="0" y="0"/>
          <a:chExt cx="0" cy="0"/>
        </a:xfrm>
      </p:grpSpPr>
      <p:sp>
        <p:nvSpPr>
          <p:cNvPr id="8"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cxnSp>
        <p:nvCxnSpPr>
          <p:cNvPr id="10" name="Title Page Rule Line"/>
          <p:cNvCxnSpPr/>
          <p:nvPr/>
        </p:nvCxnSpPr>
        <p:spPr>
          <a:xfrm>
            <a:off x="373487" y="93146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6" name="Bulleted Text"/>
          <p:cNvSpPr>
            <a:spLocks noGrp="1"/>
          </p:cNvSpPr>
          <p:nvPr>
            <p:ph type="body" sz="quarter" idx="12" hasCustomPrompt="1"/>
          </p:nvPr>
        </p:nvSpPr>
        <p:spPr>
          <a:xfrm>
            <a:off x="365098" y="1073276"/>
            <a:ext cx="11552349" cy="5060823"/>
          </a:xfrm>
          <a:prstGeom prst="rect">
            <a:avLst/>
          </a:prstGeom>
        </p:spPr>
        <p:txBody>
          <a:bodyPr lIns="0" tIns="45720" rIns="91440"/>
          <a:lstStyle>
            <a:lvl1pPr marL="457200" indent="-274320" algn="l">
              <a:lnSpc>
                <a:spcPct val="150000"/>
              </a:lnSpc>
              <a:spcBef>
                <a:spcPts val="0"/>
              </a:spcBef>
              <a:buClr>
                <a:srgbClr val="B9C8D3"/>
              </a:buClr>
              <a:buFont typeface="Wingdings 3" panose="05040102010807070707" pitchFamily="18" charset="2"/>
              <a:buChar char=""/>
              <a:defRPr lang="en-US" sz="20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bulleted text</a:t>
            </a:r>
          </a:p>
        </p:txBody>
      </p:sp>
    </p:spTree>
    <p:extLst>
      <p:ext uri="{BB962C8B-B14F-4D97-AF65-F5344CB8AC3E}">
        <p14:creationId xmlns:p14="http://schemas.microsoft.com/office/powerpoint/2010/main" val="110056498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rand DHHS Subhead Layout w Bullets">
    <p:spTree>
      <p:nvGrpSpPr>
        <p:cNvPr id="1" name=""/>
        <p:cNvGrpSpPr/>
        <p:nvPr/>
      </p:nvGrpSpPr>
      <p:grpSpPr>
        <a:xfrm>
          <a:off x="0" y="0"/>
          <a:ext cx="0" cy="0"/>
          <a:chOff x="0" y="0"/>
          <a:chExt cx="0" cy="0"/>
        </a:xfrm>
      </p:grpSpPr>
      <p:sp>
        <p:nvSpPr>
          <p:cNvPr id="5" name="Bulleted Text"/>
          <p:cNvSpPr>
            <a:spLocks noGrp="1"/>
          </p:cNvSpPr>
          <p:nvPr>
            <p:ph type="body" sz="quarter" idx="11" hasCustomPrompt="1"/>
          </p:nvPr>
        </p:nvSpPr>
        <p:spPr>
          <a:xfrm>
            <a:off x="365098" y="1653828"/>
            <a:ext cx="11552349" cy="4480272"/>
          </a:xfrm>
          <a:prstGeom prst="rect">
            <a:avLst/>
          </a:prstGeom>
        </p:spPr>
        <p:txBody>
          <a:bodyPr>
            <a:normAutofit/>
          </a:bodyPr>
          <a:lstStyle>
            <a:lvl1pPr marL="525780" indent="-342900" algn="l">
              <a:buClr>
                <a:srgbClr val="0036C9"/>
              </a:buClr>
              <a:buFont typeface="Wingdings 3" panose="05040102010807070707" pitchFamily="18" charset="2"/>
              <a:buChar char=""/>
              <a:defRPr lang="en-US" sz="24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2000"/>
            </a:lvl2pPr>
            <a:lvl3pPr>
              <a:defRPr sz="1800"/>
            </a:lvl3pPr>
            <a:lvl4pPr>
              <a:defRPr sz="16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Title Page Rule Line"/>
          <p:cNvCxnSpPr/>
          <p:nvPr/>
        </p:nvCxnSpPr>
        <p:spPr>
          <a:xfrm>
            <a:off x="373487" y="94199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1" name="Page Subhead Bold"/>
          <p:cNvSpPr>
            <a:spLocks noGrp="1"/>
          </p:cNvSpPr>
          <p:nvPr>
            <p:ph type="body" sz="quarter" idx="12" hasCustomPrompt="1"/>
          </p:nvPr>
        </p:nvSpPr>
        <p:spPr>
          <a:xfrm>
            <a:off x="365097" y="1080538"/>
            <a:ext cx="11552349" cy="559488"/>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bold subhead</a:t>
            </a:r>
          </a:p>
        </p:txBody>
      </p:sp>
      <p:sp>
        <p:nvSpPr>
          <p:cNvPr id="7"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Tree>
    <p:extLst>
      <p:ext uri="{BB962C8B-B14F-4D97-AF65-F5344CB8AC3E}">
        <p14:creationId xmlns:p14="http://schemas.microsoft.com/office/powerpoint/2010/main" val="119883656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rand DHHS Indent Bullets">
    <p:spTree>
      <p:nvGrpSpPr>
        <p:cNvPr id="1" name=""/>
        <p:cNvGrpSpPr/>
        <p:nvPr/>
      </p:nvGrpSpPr>
      <p:grpSpPr>
        <a:xfrm>
          <a:off x="0" y="0"/>
          <a:ext cx="0" cy="0"/>
          <a:chOff x="0" y="0"/>
          <a:chExt cx="0" cy="0"/>
        </a:xfrm>
      </p:grpSpPr>
      <p:sp>
        <p:nvSpPr>
          <p:cNvPr id="9" name="Page Subhead Bold"/>
          <p:cNvSpPr>
            <a:spLocks noGrp="1"/>
          </p:cNvSpPr>
          <p:nvPr>
            <p:ph type="body" sz="quarter" idx="12" hasCustomPrompt="1"/>
          </p:nvPr>
        </p:nvSpPr>
        <p:spPr>
          <a:xfrm>
            <a:off x="365097" y="1066737"/>
            <a:ext cx="11552349" cy="573290"/>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bold subhead</a:t>
            </a:r>
          </a:p>
        </p:txBody>
      </p:sp>
      <p:sp>
        <p:nvSpPr>
          <p:cNvPr id="10" name="Bulleted Text"/>
          <p:cNvSpPr>
            <a:spLocks noGrp="1"/>
          </p:cNvSpPr>
          <p:nvPr>
            <p:ph type="body" sz="quarter" idx="13" hasCustomPrompt="1"/>
          </p:nvPr>
        </p:nvSpPr>
        <p:spPr>
          <a:xfrm>
            <a:off x="365098" y="2231152"/>
            <a:ext cx="11552349" cy="3902948"/>
          </a:xfrm>
          <a:prstGeom prst="rect">
            <a:avLst/>
          </a:prstGeom>
        </p:spPr>
        <p:txBody>
          <a:bodyPr/>
          <a:lstStyle>
            <a:lvl1pPr marL="914400" indent="-274320" algn="l">
              <a:buClr>
                <a:srgbClr val="BABF33"/>
              </a:buClr>
              <a:buFont typeface="Wingdings 3" panose="05040102010807070707" pitchFamily="18" charset="2"/>
              <a:buChar char=""/>
              <a:defRPr sz="2400">
                <a:solidFill>
                  <a:schemeClr val="tx1"/>
                </a:solidFill>
              </a:defRPr>
            </a:lvl1pPr>
            <a:lvl2pPr>
              <a:defRPr sz="2000"/>
            </a:lvl2pPr>
          </a:lstStyle>
          <a:p>
            <a:pPr lvl="1"/>
            <a:r>
              <a:rPr lang="en-US" dirty="0"/>
              <a:t>Second level</a:t>
            </a:r>
          </a:p>
        </p:txBody>
      </p:sp>
      <p:cxnSp>
        <p:nvCxnSpPr>
          <p:cNvPr id="14" name="Title Page Rule Line"/>
          <p:cNvCxnSpPr/>
          <p:nvPr/>
        </p:nvCxnSpPr>
        <p:spPr>
          <a:xfrm>
            <a:off x="365097" y="92819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5" name="Body Text 3-col"/>
          <p:cNvSpPr>
            <a:spLocks noGrp="1"/>
          </p:cNvSpPr>
          <p:nvPr>
            <p:ph type="body" sz="quarter" idx="11" hasCustomPrompt="1"/>
          </p:nvPr>
        </p:nvSpPr>
        <p:spPr>
          <a:xfrm>
            <a:off x="365097" y="1667735"/>
            <a:ext cx="11560739" cy="554181"/>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3-column text</a:t>
            </a:r>
          </a:p>
        </p:txBody>
      </p:sp>
      <p:sp>
        <p:nvSpPr>
          <p:cNvPr id="11"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Tree>
    <p:extLst>
      <p:ext uri="{BB962C8B-B14F-4D97-AF65-F5344CB8AC3E}">
        <p14:creationId xmlns:p14="http://schemas.microsoft.com/office/powerpoint/2010/main" val="146944831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rand DHHS Indent Bullets alt">
    <p:spTree>
      <p:nvGrpSpPr>
        <p:cNvPr id="1" name=""/>
        <p:cNvGrpSpPr/>
        <p:nvPr/>
      </p:nvGrpSpPr>
      <p:grpSpPr>
        <a:xfrm>
          <a:off x="0" y="0"/>
          <a:ext cx="0" cy="0"/>
          <a:chOff x="0" y="0"/>
          <a:chExt cx="0" cy="0"/>
        </a:xfrm>
      </p:grpSpPr>
      <p:sp>
        <p:nvSpPr>
          <p:cNvPr id="10" name="Bulleted Text"/>
          <p:cNvSpPr>
            <a:spLocks noGrp="1"/>
          </p:cNvSpPr>
          <p:nvPr>
            <p:ph type="body" sz="quarter" idx="13" hasCustomPrompt="1"/>
          </p:nvPr>
        </p:nvSpPr>
        <p:spPr>
          <a:xfrm>
            <a:off x="365098" y="1512325"/>
            <a:ext cx="11552349" cy="4621775"/>
          </a:xfrm>
          <a:prstGeom prst="rect">
            <a:avLst/>
          </a:prstGeom>
        </p:spPr>
        <p:txBody>
          <a:bodyPr/>
          <a:lstStyle>
            <a:lvl1pPr marL="914400" indent="-274320" algn="l">
              <a:buClr>
                <a:srgbClr val="BABF33"/>
              </a:buClr>
              <a:buFont typeface="Wingdings 3" panose="05040102010807070707" pitchFamily="18" charset="2"/>
              <a:buChar char=""/>
              <a:tabLst>
                <a:tab pos="182880" algn="l"/>
              </a:tabLst>
              <a:defRPr sz="2800">
                <a:solidFill>
                  <a:schemeClr val="tx1"/>
                </a:solidFill>
              </a:defRPr>
            </a:lvl1pPr>
            <a:lvl2pPr defTabSz="1828800">
              <a:defRPr sz="2000"/>
            </a:lvl2pPr>
            <a:lvl4pPr marL="1371600" indent="-274320">
              <a:spcBef>
                <a:spcPts val="1000"/>
              </a:spcBef>
              <a:buClr>
                <a:srgbClr val="BABF33"/>
              </a:buClr>
              <a:defRPr/>
            </a:lvl4pPr>
          </a:lstStyle>
          <a:p>
            <a:pPr lvl="1"/>
            <a:r>
              <a:rPr lang="en-US" dirty="0"/>
              <a:t>Second level</a:t>
            </a:r>
          </a:p>
        </p:txBody>
      </p:sp>
      <p:sp>
        <p:nvSpPr>
          <p:cNvPr id="8" name="Title 1"/>
          <p:cNvSpPr>
            <a:spLocks noGrp="1"/>
          </p:cNvSpPr>
          <p:nvPr>
            <p:ph type="title"/>
          </p:nvPr>
        </p:nvSpPr>
        <p:spPr>
          <a:xfrm>
            <a:off x="365097" y="365126"/>
            <a:ext cx="11552349" cy="696420"/>
          </a:xfrm>
          <a:prstGeom prst="rect">
            <a:avLst/>
          </a:prstGeom>
        </p:spPr>
        <p:txBody>
          <a:bodyPr/>
          <a:lstStyle>
            <a:lvl1pPr algn="l">
              <a:defRPr sz="3600"/>
            </a:lvl1pPr>
          </a:lstStyle>
          <a:p>
            <a:r>
              <a:rPr lang="en-US"/>
              <a:t>Click to edit Master title style</a:t>
            </a:r>
            <a:endParaRPr lang="en-US" dirty="0"/>
          </a:p>
        </p:txBody>
      </p:sp>
      <p:cxnSp>
        <p:nvCxnSpPr>
          <p:cNvPr id="12" name="Title Page Rule Line"/>
          <p:cNvCxnSpPr/>
          <p:nvPr/>
        </p:nvCxnSpPr>
        <p:spPr>
          <a:xfrm>
            <a:off x="373487" y="930510"/>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3" name="Body Text 3-col"/>
          <p:cNvSpPr>
            <a:spLocks noGrp="1"/>
          </p:cNvSpPr>
          <p:nvPr>
            <p:ph type="body" sz="quarter" idx="11" hasCustomPrompt="1"/>
          </p:nvPr>
        </p:nvSpPr>
        <p:spPr>
          <a:xfrm>
            <a:off x="365097" y="1005850"/>
            <a:ext cx="11560739" cy="486552"/>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a:t>
            </a:r>
          </a:p>
        </p:txBody>
      </p:sp>
    </p:spTree>
    <p:extLst>
      <p:ext uri="{BB962C8B-B14F-4D97-AF65-F5344CB8AC3E}">
        <p14:creationId xmlns:p14="http://schemas.microsoft.com/office/powerpoint/2010/main" val="129316401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image" Target="../media/image5.png"/><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image" Target="../media/image4.jpg"/><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41" y="10049"/>
            <a:ext cx="12170664" cy="6839924"/>
          </a:xfrm>
          <a:prstGeom prst="rect">
            <a:avLst/>
          </a:prstGeom>
          <a:ln>
            <a:solidFill>
              <a:schemeClr val="tx1"/>
            </a:solidFill>
          </a:ln>
        </p:spPr>
      </p:pic>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75089" y="4845428"/>
            <a:ext cx="2360315" cy="971453"/>
          </a:xfrm>
          <a:prstGeom prst="rect">
            <a:avLst/>
          </a:prstGeom>
        </p:spPr>
      </p:pic>
      <p:sp>
        <p:nvSpPr>
          <p:cNvPr id="13" name="Rectangle 12"/>
          <p:cNvSpPr/>
          <p:nvPr userDrawn="1"/>
        </p:nvSpPr>
        <p:spPr>
          <a:xfrm>
            <a:off x="2852230" y="6055600"/>
            <a:ext cx="2885379" cy="276999"/>
          </a:xfrm>
          <a:prstGeom prst="rect">
            <a:avLst/>
          </a:prstGeom>
          <a:effectLst>
            <a:outerShdw blurRad="50800" dist="38100" dir="2700000" algn="tl" rotWithShape="0">
              <a:sysClr val="window" lastClr="FFFFFF">
                <a:alpha val="40000"/>
              </a:sys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20" normalizeH="0" baseline="0" noProof="0" dirty="0">
                <a:ln>
                  <a:noFill/>
                </a:ln>
                <a:solidFill>
                  <a:srgbClr val="036080"/>
                </a:solidFill>
                <a:effectLst/>
                <a:uLnTx/>
                <a:uFillTx/>
                <a:latin typeface="Montserrat"/>
              </a:rPr>
              <a:t>Helping People Live Better Lives.</a:t>
            </a:r>
          </a:p>
        </p:txBody>
      </p:sp>
    </p:spTree>
    <p:extLst>
      <p:ext uri="{BB962C8B-B14F-4D97-AF65-F5344CB8AC3E}">
        <p14:creationId xmlns:p14="http://schemas.microsoft.com/office/powerpoint/2010/main" val="4112078921"/>
      </p:ext>
    </p:extLst>
  </p:cSld>
  <p:clrMap bg1="lt1" tx1="dk1" bg2="lt2" tx2="dk2" accent1="accent1" accent2="accent2" accent3="accent3" accent4="accent4" accent5="accent5" accent6="accent6" hlink="hlink" folHlink="folHlink"/>
  <p:sldLayoutIdLst>
    <p:sldLayoutId id="21474837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058496" y="5086067"/>
            <a:ext cx="1776908" cy="731336"/>
          </a:xfrm>
          <a:prstGeom prst="rect">
            <a:avLst/>
          </a:prstGeom>
        </p:spPr>
      </p:pic>
      <p:sp>
        <p:nvSpPr>
          <p:cNvPr id="2" name="Rectangle 1"/>
          <p:cNvSpPr/>
          <p:nvPr userDrawn="1"/>
        </p:nvSpPr>
        <p:spPr>
          <a:xfrm>
            <a:off x="0" y="0"/>
            <a:ext cx="12181952"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852230" y="6055600"/>
            <a:ext cx="2885379" cy="276999"/>
          </a:xfrm>
          <a:prstGeom prst="rect">
            <a:avLst/>
          </a:prstGeom>
          <a:effectLst>
            <a:outerShdw blurRad="50800" dist="38100" dir="2700000" algn="tl" rotWithShape="0">
              <a:schemeClr val="bg1">
                <a:alpha val="40000"/>
              </a:schemeClr>
            </a:outerShdw>
          </a:effectLst>
        </p:spPr>
        <p:txBody>
          <a:bodyPr wrap="square">
            <a:spAutoFit/>
          </a:bodyPr>
          <a:lstStyle/>
          <a:p>
            <a:r>
              <a:rPr lang="en-US" sz="1200" i="1" spc="20" baseline="0" dirty="0">
                <a:solidFill>
                  <a:srgbClr val="036080"/>
                </a:solidFill>
              </a:rPr>
              <a:t>Helping People Live Better Lives.</a:t>
            </a:r>
          </a:p>
        </p:txBody>
      </p:sp>
    </p:spTree>
    <p:extLst>
      <p:ext uri="{BB962C8B-B14F-4D97-AF65-F5344CB8AC3E}">
        <p14:creationId xmlns:p14="http://schemas.microsoft.com/office/powerpoint/2010/main" val="1527444400"/>
      </p:ext>
    </p:extLst>
  </p:cSld>
  <p:clrMap bg1="lt1" tx1="dk1" bg2="lt2" tx2="dk2" accent1="accent1" accent2="accent2" accent3="accent3" accent4="accent4" accent5="accent5" accent6="accent6" hlink="hlink" folHlink="folHlink"/>
  <p:sldLayoutIdLst>
    <p:sldLayoutId id="2147483782"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6" r:id="rId10"/>
    <p:sldLayoutId id="2147483780" r:id="rId11"/>
    <p:sldLayoutId id="2147483784" r:id="rId12"/>
    <p:sldLayoutId id="2147483785" r:id="rId13"/>
    <p:sldLayoutId id="2147483787" r:id="rId14"/>
    <p:sldLayoutId id="2147483789" r:id="rId15"/>
    <p:sldLayoutId id="2147483790" r:id="rId16"/>
    <p:sldLayoutId id="2147483791" r:id="rId17"/>
    <p:sldLayoutId id="2147483792" r:id="rId18"/>
    <p:sldLayoutId id="2147483793" r:id="rId19"/>
    <p:sldLayoutId id="2147483794" r:id="rId20"/>
    <p:sldLayoutId id="2147483795" r:id="rId21"/>
  </p:sldLayoutIdLst>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hf hdr="0" dt="0"/>
  <p:txStyles>
    <p:titleStyle>
      <a:lvl1pPr algn="ctr" defTabSz="914400" rtl="0" eaLnBrk="1" latinLnBrk="0" hangingPunct="1">
        <a:lnSpc>
          <a:spcPct val="90000"/>
        </a:lnSpc>
        <a:spcBef>
          <a:spcPct val="0"/>
        </a:spcBef>
        <a:buNone/>
        <a:defRPr sz="4400" kern="1200" baseline="0">
          <a:ln>
            <a:noFill/>
          </a:ln>
          <a:solidFill>
            <a:srgbClr val="036080"/>
          </a:solidFill>
          <a:latin typeface="Montserrat Semi Bold" panose="00000700000000000000" pitchFamily="50" charset="0"/>
          <a:ea typeface="+mj-ea"/>
          <a:cs typeface="+mj-cs"/>
        </a:defRPr>
      </a:lvl1pPr>
    </p:titleStyle>
    <p:bodyStyle>
      <a:lvl1pPr marL="0" indent="0" algn="ctr" defTabSz="914400" rtl="0" eaLnBrk="1" latinLnBrk="0" hangingPunct="1">
        <a:lnSpc>
          <a:spcPct val="100000"/>
        </a:lnSpc>
        <a:spcBef>
          <a:spcPts val="1000"/>
        </a:spcBef>
        <a:buFont typeface="Arial" panose="020B0604020202020204" pitchFamily="34" charset="0"/>
        <a:buNone/>
        <a:defRPr sz="3200" kern="1200" baseline="0">
          <a:solidFill>
            <a:srgbClr val="BABF33"/>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B9C8D3"/>
        </a:buClr>
        <a:buFont typeface="Wingdings 3" panose="05040102010807070707" pitchFamily="18" charset="2"/>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B9C8D3"/>
        </a:buClr>
        <a:buFont typeface="Wingdings 3" panose="05040102010807070707" pitchFamily="18" charset="2"/>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B9C8D3"/>
        </a:buClr>
        <a:buFont typeface="Wingdings 3" panose="05040102010807070707" pitchFamily="18"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B9C8D3"/>
        </a:buClr>
        <a:buFont typeface="Wingdings 3" panose="05040102010807070707" pitchFamily="18"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4"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hyperlink" Target="https://gcc02.safelinks.protection.outlook.com/?url=https://dogis.maps.arcgis.com/apps/opsdashboard/index.html#/21bec056a9a6449abcca89a329868fd6&amp;data=02|01|Maureen.Tierney@nebraska.gov|09acfd050e544819d69a08d7d3f12fc7|043207dfe6894bf6902001038f11f0b1|0|0|637210905164962781&amp;sdata=voui7g%2Bq4DK558nj4HCdylVtjdSYAI058YKHadtKBxY%3D&amp;reserved=0" TargetMode="External"/><Relationship Id="rId2" Type="http://schemas.openxmlformats.org/officeDocument/2006/relationships/hyperlink" Target="https://gcc02.safelinks.protection.outlook.com/?url=https://universityofne.maps.arcgis.com/apps/MapSeries/index.html?appid%3Dd68aec6490f2457a8f0156d9f150e954&amp;data=02|01|Maureen.Tierney@nebraska.gov|09acfd050e544819d69a08d7d3f12fc7|043207dfe6894bf6902001038f11f0b1|0|0|637210905164952825&amp;sdata=eVnh3%2BDjI88HiOP0D7r%2BYm0VbkBtOrMXFBOHXOcAwsQ%3D&amp;reserved=0"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cdc.gov/coronavirus/2019-ncov/need-extra-precautions/pregnancy-breastfeeding.html" TargetMode="External"/><Relationship Id="rId2" Type="http://schemas.openxmlformats.org/officeDocument/2006/relationships/hyperlink" Target="https://www.cdc.gov/coronavirus/2019-ncov/hcp/guidance-risk-assesment-hcp.html"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nc.cdc.gov/travel/notices#alert"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coronavirus.jhu.edu/map.html"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cdc.gov/coronavirus/2019-ncov/if-you-are-sick/steps-when-sick.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cdc.gov/coronavirus/2019-ncov/hcp/disposition-in-home-patients.html#st2" TargetMode="External"/><Relationship Id="rId2" Type="http://schemas.openxmlformats.org/officeDocument/2006/relationships/hyperlink" Target="https://www.cdc.gov/coronavirus/2019-ncov/hcp/disposition-in-home-patients.html#st1"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nebraskahospitals.org/coronavirus-covid-19-information.html" TargetMode="External"/><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paltc.org/sites/default/files/COVID%2019%20QA%20Community%20Spread%20March%2023.pdf" TargetMode="External"/><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hyperlink" Target="https://www.cdc.gov/infectioncontrol/guidelines/isolation/index.html"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www.cdc.gov/hai/prevent/cdi-prevention-strategies.html" TargetMode="External"/><Relationship Id="rId2" Type="http://schemas.openxmlformats.org/officeDocument/2006/relationships/hyperlink" Target="https://www.cdc.gov/infectioncontrol/guidelines/isolation/index.html" TargetMode="Externa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youtube.com/watch?v=pGXiUyAoEd8" TargetMode="Externa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38.xml.rels><?xml version="1.0" encoding="UTF-8" standalone="yes"?>
<Relationships xmlns="http://schemas.openxmlformats.org/package/2006/relationships"><Relationship Id="rId3" Type="http://schemas.openxmlformats.org/officeDocument/2006/relationships/hyperlink" Target="https://www.cdc.gov/coronavirus/2019-ncov/hcp/ppe-strategy/index.html"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www.cdc.gov/coronavirus/2019-ncov/hcp/guidance-risk-assesment-hcp.html" TargetMode="External"/><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hyperlink" Target="https://www.cdc.gov/coronavirus/2019-ncov/hcp/ppe-strategy/face-masks.html" TargetMode="External"/><Relationship Id="rId4" Type="http://schemas.openxmlformats.org/officeDocument/2006/relationships/hyperlink" Target="https://www.cdc.gov/coronavirus/2019-ncov/hcp/ppe-strategy/index.html"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hyperlink" Target="https://www.cdc.gov/coronavirus/2019-ncov/hcp/guidance-risk-assesment-hcp.html"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cdc.gov/coronavirus/2019-ncov/hcp/guidance-risk-assesment-hcp.html"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hyperlink" Target="https://www.cdc.gov/infectioncontrol/guidelines/environmental/appendix/air.html#tableb1" TargetMode="Externa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s://www.cdc.gov/infectioncontrol/guidelines/environmental/appendix/air.html#tableb1"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hyperlink" Target="https://www.hfmmagazine.com/articles/2671-planning-and-maintaining-hospital-air-isolation-rooms" TargetMode="Externa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s://www.medrxiv.org/content/10.1101/2020.03.23.20039446v2" TargetMode="External"/><Relationship Id="rId2" Type="http://schemas.openxmlformats.org/officeDocument/2006/relationships/hyperlink" Target="https://www.unmc.edu/news.cfm?match=25339"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2" Type="http://schemas.openxmlformats.org/officeDocument/2006/relationships/hyperlink" Target="https://www.cdc.gov/coronavirus/2019-ncov/hcp/guidance-home-care.html" TargetMode="Externa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hyperlink" Target="https://gcc02.safelinks.protection.outlook.com/?url=https://repository.netecweb.org/files/original/fe9a813e5643ab774a62b4b1778117e0.pdf&amp;data=02|01|Maureen.Tierney@nebraska.gov|6cb9b38f528449d5dc7008d7cf29c0f4|043207dfe6894bf6902001038f11f0b1|0|0|637205651020669126&amp;sdata=O5V9taNHNbx7BSMMAVypPyySp3yGi5LgTJ1UCmgDh2w%3D&amp;reserved=0" TargetMode="Externa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hyperlink" Target="https://www.fda.gov/media/136529/download" TargetMode="Externa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hyperlink" Target="https://www.cdc.gov/coronavirus/2019-ncov/hcp/ppe-strategy/index.html" TargetMode="External"/><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hyperlink" Target="https://www.cdc.gov/coronavirus/2019-ncov/hcp/ppe-strategy/face-masks.html"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hyperlink" Target="https://bmjopen.bmj.com/content/bmjopen/5/4/e006577.full.pdf"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hyperlink" Target="http://dhhs.ne.gov/CHPM%20Documents/contacts.pdf" TargetMode="Externa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unmc.zoom.us/webinar/register/WN_9jB8mb2CQmWeuD82yxbJ2g" TargetMode="Externa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hyperlink" Target="https://gcc02.safelinks.protection.outlook.com/?url=http://ow.ly/TuGk50z1xwW&amp;data=02|01|Maureen.Tierney@nebraska.gov|5854baaa4a124b3f993208d7d6521605|043207dfe6894bf6902001038f11f0b1|0|0|637213520361475606&amp;sdata=hr1EtCIhjpNfvl9wgzuSdmSiyV46bDM6d692xAzje18%3D&amp;reserved=0" TargetMode="Externa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2" Type="http://schemas.openxmlformats.org/officeDocument/2006/relationships/hyperlink" Target="https://www.cdc.gov/niosh/topics/hcwcontrols/recommendedguidanceextuse.html#note3" TargetMode="Externa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hyperlink" Target="https://repository.netecweb.org/exhibits/show/ncov/ncov" TargetMode="External"/><Relationship Id="rId4" Type="http://schemas.openxmlformats.org/officeDocument/2006/relationships/image" Target="../media/image35.png"/></Relationships>
</file>

<file path=ppt/slides/_rels/slide73.xml.rels><?xml version="1.0" encoding="UTF-8" standalone="yes"?>
<Relationships xmlns="http://schemas.openxmlformats.org/package/2006/relationships"><Relationship Id="rId8" Type="http://schemas.openxmlformats.org/officeDocument/2006/relationships/hyperlink" Target="https://med.emory.edu/departments/medicine/divisions/infectious-diseases/serious-communicable-diseases-program/covid-19-resources/conserving-ppe.html" TargetMode="External"/><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4.xml.rels><?xml version="1.0" encoding="UTF-8" standalone="yes"?>
<Relationships xmlns="http://schemas.openxmlformats.org/package/2006/relationships"><Relationship Id="rId3" Type="http://schemas.openxmlformats.org/officeDocument/2006/relationships/hyperlink" Target="https://gcc02.safelinks.protection.outlook.com/?url=https://www.who.int/gpsc/5may/Guide_to_Local_Production.pdf&amp;data=02|01|Maureen.Tierney@nebraska.gov|13db5af4e7b844c4057908d7cf5269df|043207dfe6894bf6902001038f11f0b1|0|0|637205825648199598&amp;sdata=xzwiwzDlaKc9tG7tUWFsMxemeqQpy1ca2WNGQRQKhVY%3D&amp;reserved=0" TargetMode="External"/><Relationship Id="rId2" Type="http://schemas.openxmlformats.org/officeDocument/2006/relationships/hyperlink" Target="https://gcc02.safelinks.protection.outlook.com/?url=https://www.fda.gov/regulatory-information/search-fda-guidance-documents/policy-temporary-compounding-certain-alcohol-based-hand-sanitizer-products-during-public-health&amp;data=02|01|Maureen.Tierney@nebraska.gov|13db5af4e7b844c4057908d7cf5269df|043207dfe6894bf6902001038f11f0b1|0|0|637205825648189643&amp;sdata=mxx2EhFC4LbvfvXoOpzfrvBxh05%2BoNtTa0ZOPBbvLXs%3D&amp;reserved=0" TargetMode="External"/><Relationship Id="rId1" Type="http://schemas.openxmlformats.org/officeDocument/2006/relationships/slideLayout" Target="../slideLayouts/slideLayout4.xml"/><Relationship Id="rId4" Type="http://schemas.openxmlformats.org/officeDocument/2006/relationships/hyperlink" Target="https://gcc02.safelinks.protection.outlook.com/?url=https://www.fda.gov/news-events/press-announcements/coronavirus-covid-19-update-fda-provides-guidance-production-alcohol-based-hand-sanitizer-help-boost&amp;data=02|01|Maureen.Tierney@nebraska.gov|13db5af4e7b844c4057908d7cf5269df|043207dfe6894bf6902001038f11f0b1|0|0|637205825648209557&amp;sdata=QH5t5FrinEpjNLivEL2M3OQqUJIAJyIrIbfdKCrCa2M%3D&amp;reserved=0"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www.cdc.gov/coronavirus/2019-ncov/hcp/guidance-risk-assesment-hcp.html" TargetMode="External"/><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hyperlink" Target="https://www.cdc.gov/coronavirus/2019-ncov/hcp/ppe-strategy/face-masks.html" TargetMode="External"/><Relationship Id="rId5" Type="http://schemas.openxmlformats.org/officeDocument/2006/relationships/hyperlink" Target="https://www.cdc.gov/coronavirus/2019-ncov/hcp/ppe-strategy/index.html" TargetMode="External"/><Relationship Id="rId4" Type="http://schemas.openxmlformats.org/officeDocument/2006/relationships/hyperlink" Target="https://www.cdc.gov/coronavirus/2019-ncov/need-extra-precautions/pregnancy-breastfeeding.html"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42.png"/><Relationship Id="rId4" Type="http://schemas.openxmlformats.org/officeDocument/2006/relationships/hyperlink" Target="https://med.emory.edu/departments/medicine/divisions/infectious-diseases/serious-communicable-diseases-program/pdf/extended-wear.pdf"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hyperlink" Target="https://med.emory.edu/departments/medicine/divisions/infectious-diseases/serious-communicable-diseases-program/pdf/ppe-conserve-process-v3.pdf"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hyperlink" Target="https://www.nebraskamed.com/for-providers/covid19" TargetMode="Externa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17.pn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hyperlink" Target="https://med.emory.edu/departments/medicine/divisions/infectious-diseases/serious-communicable-diseases-program/pdf/taking-off-ace-conserve-2.pdf"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hyperlink" Target="https://med.emory.edu/departments/medicine/divisions/infectious-diseases/serious-communicable-diseases-program/pdf/taking-off-ace-conserve-2.pdf"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7.png"/><Relationship Id="rId4" Type="http://schemas.openxmlformats.org/officeDocument/2006/relationships/hyperlink" Target="https://med.emory.edu/departments/medicine/divisions/infectious-diseases/serious-communicable-diseases-program/pdf/taking-off-ace-conserve-2.pdf"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hyperlink" Target="https://bmjopen.bmj.com/content/bmjopen/5/4/e006577.full.pdf"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hyperlink" Target="https://www.nebraskamed.com/sites/default/files/documents/covid-19/COVID-Extended-Use-Reuse-of-PPE-and-N95.pdf?date=03182020" TargetMode="Externa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hyperlink" Target="https://www.cdc.gov/coronavirus/2019-ncov/index.html" TargetMode="External"/><Relationship Id="rId4" Type="http://schemas.microsoft.com/office/2007/relationships/hdphoto" Target="../media/hdphoto2.wdp"/></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colorTemperature colorTemp="6037"/>
                    </a14:imgEffect>
                    <a14:imgEffect>
                      <a14:saturation sat="56000"/>
                    </a14:imgEffect>
                  </a14:imgLayer>
                </a14:imgProps>
              </a:ext>
            </a:extLst>
          </a:blip>
          <a:stretch>
            <a:fillRect/>
          </a:stretch>
        </p:blipFill>
        <p:spPr>
          <a:xfrm>
            <a:off x="-276224" y="7010"/>
            <a:ext cx="12468224" cy="6850989"/>
          </a:xfrm>
          <a:prstGeom prst="rect">
            <a:avLst/>
          </a:prstGeom>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ln>
          <a:effectLst>
            <a:glow>
              <a:schemeClr val="accent4">
                <a:lumMod val="40000"/>
                <a:lumOff val="60000"/>
              </a:schemeClr>
            </a:glow>
            <a:outerShdw blurRad="50800" dist="50800" dir="5400000" algn="ctr" rotWithShape="0">
              <a:srgbClr val="000000"/>
            </a:outerShdw>
            <a:softEdge rad="0"/>
          </a:effectLst>
        </p:spPr>
      </p:pic>
      <p:sp>
        <p:nvSpPr>
          <p:cNvPr id="2" name="Title 1"/>
          <p:cNvSpPr>
            <a:spLocks noGrp="1"/>
          </p:cNvSpPr>
          <p:nvPr>
            <p:ph type="title"/>
          </p:nvPr>
        </p:nvSpPr>
        <p:spPr/>
        <p:txBody>
          <a:bodyPr>
            <a:normAutofit fontScale="90000"/>
          </a:bodyPr>
          <a:lstStyle/>
          <a:p>
            <a:r>
              <a:rPr lang="en-US" b="1" dirty="0">
                <a:solidFill>
                  <a:schemeClr val="bg1"/>
                </a:solidFill>
              </a:rPr>
              <a:t/>
            </a:r>
            <a:br>
              <a:rPr lang="en-US" b="1" dirty="0">
                <a:solidFill>
                  <a:schemeClr val="bg1"/>
                </a:solidFill>
              </a:rPr>
            </a:br>
            <a:r>
              <a:rPr lang="en-US" b="1" dirty="0">
                <a:solidFill>
                  <a:schemeClr val="tx1"/>
                </a:solidFill>
              </a:rPr>
              <a:t/>
            </a:r>
            <a:br>
              <a:rPr lang="en-US" b="1" dirty="0">
                <a:solidFill>
                  <a:schemeClr val="tx1"/>
                </a:solidFill>
              </a:rPr>
            </a:br>
            <a:r>
              <a:rPr lang="en-US" sz="5300" b="1" dirty="0">
                <a:ln>
                  <a:solidFill>
                    <a:schemeClr val="accent4">
                      <a:lumMod val="60000"/>
                      <a:lumOff val="40000"/>
                    </a:schemeClr>
                  </a:solidFill>
                </a:ln>
                <a:solidFill>
                  <a:schemeClr val="tx1"/>
                </a:solidFill>
              </a:rPr>
              <a:t>Covid-19 </a:t>
            </a:r>
            <a:r>
              <a:rPr lang="en-US" sz="5300" b="1" dirty="0" err="1" smtClean="0">
                <a:ln>
                  <a:solidFill>
                    <a:schemeClr val="accent4">
                      <a:lumMod val="60000"/>
                      <a:lumOff val="40000"/>
                    </a:schemeClr>
                  </a:solidFill>
                </a:ln>
                <a:solidFill>
                  <a:schemeClr val="tx1"/>
                </a:solidFill>
              </a:rPr>
              <a:t>Webex</a:t>
            </a:r>
            <a:r>
              <a:rPr lang="en-US" sz="5300" b="1" dirty="0" smtClean="0">
                <a:ln>
                  <a:solidFill>
                    <a:schemeClr val="accent4">
                      <a:lumMod val="60000"/>
                      <a:lumOff val="40000"/>
                    </a:schemeClr>
                  </a:solidFill>
                </a:ln>
                <a:solidFill>
                  <a:schemeClr val="tx1"/>
                </a:solidFill>
              </a:rPr>
              <a:t> </a:t>
            </a:r>
            <a:r>
              <a:rPr lang="en-US" sz="5300" b="1" dirty="0">
                <a:ln>
                  <a:solidFill>
                    <a:schemeClr val="accent4">
                      <a:lumMod val="60000"/>
                      <a:lumOff val="40000"/>
                    </a:schemeClr>
                  </a:solidFill>
                </a:ln>
                <a:solidFill>
                  <a:schemeClr val="tx1"/>
                </a:solidFill>
              </a:rPr>
              <a:t>Update </a:t>
            </a:r>
            <a:br>
              <a:rPr lang="en-US" sz="5300" b="1" dirty="0">
                <a:ln>
                  <a:solidFill>
                    <a:schemeClr val="accent4">
                      <a:lumMod val="60000"/>
                      <a:lumOff val="40000"/>
                    </a:schemeClr>
                  </a:solidFill>
                </a:ln>
                <a:solidFill>
                  <a:schemeClr val="tx1"/>
                </a:solidFill>
              </a:rPr>
            </a:br>
            <a:r>
              <a:rPr lang="en-US" sz="5300" b="1" dirty="0">
                <a:ln>
                  <a:solidFill>
                    <a:schemeClr val="accent4">
                      <a:lumMod val="60000"/>
                      <a:lumOff val="40000"/>
                    </a:schemeClr>
                  </a:solidFill>
                </a:ln>
                <a:solidFill>
                  <a:schemeClr val="tx1"/>
                </a:solidFill>
              </a:rPr>
              <a:t>on ACH for COVID-19 </a:t>
            </a:r>
            <a:r>
              <a:rPr lang="en-US" sz="5300" b="1" dirty="0" smtClean="0">
                <a:ln>
                  <a:solidFill>
                    <a:schemeClr val="accent4">
                      <a:lumMod val="60000"/>
                      <a:lumOff val="40000"/>
                    </a:schemeClr>
                  </a:solidFill>
                </a:ln>
                <a:solidFill>
                  <a:schemeClr val="tx1"/>
                </a:solidFill>
              </a:rPr>
              <a:t>4-3-20</a:t>
            </a:r>
            <a:endParaRPr lang="en-US" sz="5300" dirty="0">
              <a:ln>
                <a:solidFill>
                  <a:schemeClr val="accent4">
                    <a:lumMod val="60000"/>
                    <a:lumOff val="40000"/>
                  </a:schemeClr>
                </a:solidFill>
              </a:ln>
              <a:solidFill>
                <a:schemeClr val="tx1"/>
              </a:solidFill>
            </a:endParaRPr>
          </a:p>
        </p:txBody>
      </p:sp>
      <p:sp>
        <p:nvSpPr>
          <p:cNvPr id="3" name="Content Placeholder 2"/>
          <p:cNvSpPr>
            <a:spLocks noGrp="1"/>
          </p:cNvSpPr>
          <p:nvPr>
            <p:ph idx="1"/>
          </p:nvPr>
        </p:nvSpPr>
        <p:spPr>
          <a:xfrm>
            <a:off x="838200" y="2905125"/>
            <a:ext cx="10515600" cy="2305050"/>
          </a:xfrm>
          <a:effectLst>
            <a:glow rad="139700">
              <a:schemeClr val="accent1">
                <a:satMod val="175000"/>
                <a:alpha val="40000"/>
              </a:schemeClr>
            </a:glow>
          </a:effectLst>
        </p:spPr>
        <p:txBody>
          <a:bodyPr>
            <a:normAutofit lnSpcReduction="10000"/>
          </a:bodyPr>
          <a:lstStyle/>
          <a:p>
            <a:r>
              <a:rPr lang="en-US" b="1" dirty="0">
                <a:ln>
                  <a:solidFill>
                    <a:schemeClr val="tx1"/>
                  </a:solidFill>
                </a:ln>
                <a:solidFill>
                  <a:srgbClr val="FFFF00"/>
                </a:solidFill>
              </a:rPr>
              <a:t>Maureen Tierney, MD, MSc. </a:t>
            </a:r>
          </a:p>
          <a:p>
            <a:r>
              <a:rPr lang="en-US" b="1" i="1" dirty="0">
                <a:ln>
                  <a:solidFill>
                    <a:schemeClr val="tx1"/>
                  </a:solidFill>
                </a:ln>
                <a:solidFill>
                  <a:srgbClr val="FFFF00"/>
                </a:solidFill>
              </a:rPr>
              <a:t>Healthcare Associated </a:t>
            </a:r>
            <a:r>
              <a:rPr lang="en-US" b="1" i="1" dirty="0" smtClean="0">
                <a:ln>
                  <a:solidFill>
                    <a:schemeClr val="tx1"/>
                  </a:solidFill>
                </a:ln>
                <a:solidFill>
                  <a:srgbClr val="FFFF00"/>
                </a:solidFill>
              </a:rPr>
              <a:t>Infections Medical </a:t>
            </a:r>
            <a:r>
              <a:rPr lang="en-US" b="1" i="1" dirty="0">
                <a:ln>
                  <a:solidFill>
                    <a:schemeClr val="tx1"/>
                  </a:solidFill>
                </a:ln>
                <a:solidFill>
                  <a:srgbClr val="FFFF00"/>
                </a:solidFill>
              </a:rPr>
              <a:t>Director</a:t>
            </a:r>
          </a:p>
          <a:p>
            <a:r>
              <a:rPr lang="en-US" b="1" i="1" dirty="0">
                <a:ln>
                  <a:solidFill>
                    <a:schemeClr val="tx1"/>
                  </a:solidFill>
                </a:ln>
                <a:solidFill>
                  <a:srgbClr val="FFFF00"/>
                </a:solidFill>
              </a:rPr>
              <a:t>Tom </a:t>
            </a:r>
            <a:r>
              <a:rPr lang="en-US" b="1" i="1" dirty="0" err="1">
                <a:ln>
                  <a:solidFill>
                    <a:schemeClr val="tx1"/>
                  </a:solidFill>
                </a:ln>
                <a:solidFill>
                  <a:srgbClr val="FFFF00"/>
                </a:solidFill>
              </a:rPr>
              <a:t>Safranek</a:t>
            </a:r>
            <a:r>
              <a:rPr lang="en-US" b="1" i="1" dirty="0">
                <a:ln>
                  <a:solidFill>
                    <a:schemeClr val="tx1"/>
                  </a:solidFill>
                </a:ln>
                <a:solidFill>
                  <a:srgbClr val="FFFF00"/>
                </a:solidFill>
              </a:rPr>
              <a:t>, MD, State Epidemiologist</a:t>
            </a:r>
          </a:p>
          <a:p>
            <a:r>
              <a:rPr lang="en-US" b="1" i="1" dirty="0">
                <a:ln>
                  <a:solidFill>
                    <a:schemeClr val="tx1"/>
                  </a:solidFill>
                </a:ln>
                <a:solidFill>
                  <a:srgbClr val="FFFF00"/>
                </a:solidFill>
              </a:rPr>
              <a:t>Matthew Donahue, MD, EIS Officer, NE DHHS</a:t>
            </a:r>
            <a:endParaRPr lang="en-US" b="1" dirty="0">
              <a:ln>
                <a:solidFill>
                  <a:schemeClr val="tx1"/>
                </a:solidFill>
              </a:ln>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364466175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49948" y="465220"/>
            <a:ext cx="11803511" cy="5967663"/>
          </a:xfrm>
          <a:prstGeom prst="rect">
            <a:avLst/>
          </a:prstGeom>
        </p:spPr>
      </p:pic>
    </p:spTree>
    <p:extLst>
      <p:ext uri="{BB962C8B-B14F-4D97-AF65-F5344CB8AC3E}">
        <p14:creationId xmlns:p14="http://schemas.microsoft.com/office/powerpoint/2010/main" val="217937647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0631" y="320842"/>
            <a:ext cx="11646568" cy="4455163"/>
          </a:xfrm>
          <a:prstGeom prst="rect">
            <a:avLst/>
          </a:prstGeom>
        </p:spPr>
      </p:pic>
    </p:spTree>
    <p:extLst>
      <p:ext uri="{BB962C8B-B14F-4D97-AF65-F5344CB8AC3E}">
        <p14:creationId xmlns:p14="http://schemas.microsoft.com/office/powerpoint/2010/main" val="153600502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CAEF33D-8BA6-4A96-80D1-EB0786D3856D}"/>
              </a:ext>
            </a:extLst>
          </p:cNvPr>
          <p:cNvSpPr>
            <a:spLocks noGrp="1"/>
          </p:cNvSpPr>
          <p:nvPr>
            <p:ph type="body" sz="quarter" idx="10"/>
          </p:nvPr>
        </p:nvSpPr>
        <p:spPr/>
        <p:txBody>
          <a:bodyPr/>
          <a:lstStyle/>
          <a:p>
            <a:r>
              <a:rPr lang="en-US" dirty="0"/>
              <a:t>Nebraska COVID map - </a:t>
            </a:r>
            <a:r>
              <a:rPr lang="en-US" dirty="0">
                <a:hlinkClick r:id="rId2"/>
              </a:rPr>
              <a:t>https://universityofne.maps.arcgis.com/apps/MapSeries/index.html?appid=d68aec6490f2457a8f0156d9f150e954</a:t>
            </a:r>
            <a:endParaRPr lang="en-US" dirty="0"/>
          </a:p>
          <a:p>
            <a:r>
              <a:rPr lang="en-US" dirty="0"/>
              <a:t> </a:t>
            </a:r>
          </a:p>
          <a:p>
            <a:r>
              <a:rPr lang="en-US" dirty="0"/>
              <a:t>Douglas County COVID tracker - </a:t>
            </a:r>
            <a:r>
              <a:rPr lang="en-US" dirty="0">
                <a:hlinkClick r:id="rId3"/>
              </a:rPr>
              <a:t>https://dogis.maps.arcgis.com/apps/opsdashboard/index.html#/21bec056a9a6449abcca89a329868fd6</a:t>
            </a:r>
            <a:endParaRPr lang="en-US" dirty="0"/>
          </a:p>
          <a:p>
            <a:r>
              <a:rPr lang="en-US" dirty="0"/>
              <a:t> </a:t>
            </a:r>
          </a:p>
          <a:p>
            <a:endParaRPr lang="en-US" dirty="0"/>
          </a:p>
        </p:txBody>
      </p:sp>
      <p:sp>
        <p:nvSpPr>
          <p:cNvPr id="3" name="Title 2">
            <a:extLst>
              <a:ext uri="{FF2B5EF4-FFF2-40B4-BE49-F238E27FC236}">
                <a16:creationId xmlns:a16="http://schemas.microsoft.com/office/drawing/2014/main" xmlns="" id="{140EA86D-300F-483E-AF98-7C879D76EBE7}"/>
              </a:ext>
            </a:extLst>
          </p:cNvPr>
          <p:cNvSpPr>
            <a:spLocks noGrp="1"/>
          </p:cNvSpPr>
          <p:nvPr>
            <p:ph type="title"/>
          </p:nvPr>
        </p:nvSpPr>
        <p:spPr/>
        <p:txBody>
          <a:bodyPr/>
          <a:lstStyle/>
          <a:p>
            <a:r>
              <a:rPr lang="en-US" dirty="0"/>
              <a:t>Other </a:t>
            </a:r>
            <a:r>
              <a:rPr lang="en-US" dirty="0" err="1"/>
              <a:t>Reseources</a:t>
            </a:r>
            <a:endParaRPr lang="en-US" dirty="0"/>
          </a:p>
        </p:txBody>
      </p:sp>
    </p:spTree>
    <p:extLst>
      <p:ext uri="{BB962C8B-B14F-4D97-AF65-F5344CB8AC3E}">
        <p14:creationId xmlns:p14="http://schemas.microsoft.com/office/powerpoint/2010/main" val="25420009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3460" y="1160995"/>
            <a:ext cx="8107269" cy="5361709"/>
          </a:xfrm>
        </p:spPr>
        <p:txBody>
          <a:bodyPr>
            <a:normAutofit/>
          </a:bodyPr>
          <a:lstStyle/>
          <a:p>
            <a:r>
              <a:rPr lang="en-US" sz="2000" dirty="0">
                <a:latin typeface="+mn-lt"/>
              </a:rPr>
              <a:t> </a:t>
            </a:r>
            <a:endParaRPr lang="en-US" dirty="0"/>
          </a:p>
        </p:txBody>
      </p:sp>
      <p:pic>
        <p:nvPicPr>
          <p:cNvPr id="2050" name="Picture 1"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9169" y="6206917"/>
            <a:ext cx="1380706" cy="58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95832"/>
            <a:ext cx="12192000" cy="1359153"/>
          </a:xfrm>
        </p:spPr>
        <p:txBody>
          <a:bodyPr>
            <a:normAutofit/>
          </a:bodyPr>
          <a:lstStyle/>
          <a:p>
            <a:r>
              <a:rPr lang="en-US" dirty="0">
                <a:latin typeface="+mj-lt"/>
              </a:rPr>
              <a:t>   Infection Prevention and </a:t>
            </a:r>
            <a:r>
              <a:rPr lang="en-US" dirty="0" smtClean="0">
                <a:latin typeface="+mj-lt"/>
              </a:rPr>
              <a:t>Control </a:t>
            </a:r>
            <a:br>
              <a:rPr lang="en-US" dirty="0" smtClean="0">
                <a:latin typeface="+mj-lt"/>
              </a:rPr>
            </a:br>
            <a:r>
              <a:rPr lang="en-US" dirty="0" smtClean="0">
                <a:latin typeface="+mj-lt"/>
              </a:rPr>
              <a:t>Office </a:t>
            </a:r>
            <a:r>
              <a:rPr lang="en-US" dirty="0">
                <a:latin typeface="+mj-lt"/>
              </a:rPr>
              <a:t>Hours</a:t>
            </a:r>
          </a:p>
        </p:txBody>
      </p:sp>
      <p:sp>
        <p:nvSpPr>
          <p:cNvPr id="5" name="Rectangle 4"/>
          <p:cNvSpPr/>
          <p:nvPr/>
        </p:nvSpPr>
        <p:spPr>
          <a:xfrm>
            <a:off x="1720241" y="2361849"/>
            <a:ext cx="8593705" cy="2308324"/>
          </a:xfrm>
          <a:prstGeom prst="rect">
            <a:avLst/>
          </a:prstGeom>
        </p:spPr>
        <p:txBody>
          <a:bodyPr wrap="square">
            <a:spAutoFit/>
          </a:bodyPr>
          <a:lstStyle/>
          <a:p>
            <a:pPr algn="ctr"/>
            <a:r>
              <a:rPr lang="en-US" sz="3600" dirty="0"/>
              <a:t>Monday – Friday </a:t>
            </a:r>
          </a:p>
          <a:p>
            <a:pPr algn="ctr"/>
            <a:r>
              <a:rPr lang="en-US" sz="3600" dirty="0"/>
              <a:t>7:30 AM – 9:30 AM Central Time</a:t>
            </a:r>
          </a:p>
          <a:p>
            <a:pPr algn="ctr"/>
            <a:r>
              <a:rPr lang="en-US" sz="3600" dirty="0"/>
              <a:t>2:00 PM -4:00 PM Central Time</a:t>
            </a:r>
          </a:p>
          <a:p>
            <a:pPr algn="ctr"/>
            <a:r>
              <a:rPr lang="en-US" sz="3600" dirty="0"/>
              <a:t>Call 402-552-2881</a:t>
            </a:r>
          </a:p>
        </p:txBody>
      </p:sp>
    </p:spTree>
    <p:extLst>
      <p:ext uri="{BB962C8B-B14F-4D97-AF65-F5344CB8AC3E}">
        <p14:creationId xmlns:p14="http://schemas.microsoft.com/office/powerpoint/2010/main" val="2444556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4F1452C-8CA3-40A6-BBBA-6664C7E09A42}"/>
              </a:ext>
            </a:extLst>
          </p:cNvPr>
          <p:cNvSpPr>
            <a:spLocks noGrp="1"/>
          </p:cNvSpPr>
          <p:nvPr>
            <p:ph type="body" sz="quarter" idx="10"/>
          </p:nvPr>
        </p:nvSpPr>
        <p:spPr/>
        <p:txBody>
          <a:bodyPr/>
          <a:lstStyle/>
          <a:p>
            <a:r>
              <a:rPr lang="en-US" dirty="0"/>
              <a:t>Given the consequences of widespread transmission, public health authorities nationally are broadening the range of clinical syndromes warranting self-isolation: </a:t>
            </a:r>
          </a:p>
          <a:p>
            <a:r>
              <a:rPr lang="en-US" dirty="0"/>
              <a:t> • Temperature ≥100.4°F (HCP, elderly, folks entering hospital for other reasons:100.0)</a:t>
            </a:r>
          </a:p>
          <a:p>
            <a:r>
              <a:rPr lang="en-US" dirty="0"/>
              <a:t>• Cough often dry </a:t>
            </a:r>
          </a:p>
          <a:p>
            <a:r>
              <a:rPr lang="en-US" dirty="0"/>
              <a:t>• Shortness of breath and/or CP</a:t>
            </a:r>
          </a:p>
          <a:p>
            <a:r>
              <a:rPr lang="en-US" dirty="0"/>
              <a:t>• +/- Sore throat (more prominent in recent cases)</a:t>
            </a:r>
          </a:p>
          <a:p>
            <a:r>
              <a:rPr lang="en-US" b="1" dirty="0"/>
              <a:t>Fatigue and myalgias; nausea and diarrhea maybe presenting symptoms</a:t>
            </a:r>
          </a:p>
          <a:p>
            <a:r>
              <a:rPr lang="en-US" dirty="0"/>
              <a:t>? Loss of smell </a:t>
            </a:r>
          </a:p>
          <a:p>
            <a:r>
              <a:rPr lang="en-US" dirty="0"/>
              <a:t>To limit potential transmission, if any of these symptoms are present, alone or in combination (in the absence of a known alternative diagnosis): patients should self-isolate. </a:t>
            </a:r>
          </a:p>
          <a:p>
            <a:r>
              <a:rPr lang="en-US" dirty="0"/>
              <a:t>New COVID ICD-9 code</a:t>
            </a:r>
          </a:p>
        </p:txBody>
      </p:sp>
      <p:sp>
        <p:nvSpPr>
          <p:cNvPr id="3" name="Title 2">
            <a:extLst>
              <a:ext uri="{FF2B5EF4-FFF2-40B4-BE49-F238E27FC236}">
                <a16:creationId xmlns:a16="http://schemas.microsoft.com/office/drawing/2014/main" xmlns="" id="{D7F3F26E-8BBB-4B19-A643-47DFD110089A}"/>
              </a:ext>
            </a:extLst>
          </p:cNvPr>
          <p:cNvSpPr>
            <a:spLocks noGrp="1"/>
          </p:cNvSpPr>
          <p:nvPr>
            <p:ph type="title"/>
          </p:nvPr>
        </p:nvSpPr>
        <p:spPr/>
        <p:txBody>
          <a:bodyPr/>
          <a:lstStyle/>
          <a:p>
            <a:r>
              <a:rPr lang="en-US" dirty="0"/>
              <a:t>Clinical Diagnosis</a:t>
            </a:r>
          </a:p>
        </p:txBody>
      </p:sp>
    </p:spTree>
    <p:extLst>
      <p:ext uri="{BB962C8B-B14F-4D97-AF65-F5344CB8AC3E}">
        <p14:creationId xmlns:p14="http://schemas.microsoft.com/office/powerpoint/2010/main" val="248543874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C4BCCEE-A81B-487D-9E08-E1D217BEEFC7}"/>
              </a:ext>
            </a:extLst>
          </p:cNvPr>
          <p:cNvSpPr>
            <a:spLocks noGrp="1"/>
          </p:cNvSpPr>
          <p:nvPr>
            <p:ph type="body" sz="quarter" idx="10"/>
          </p:nvPr>
        </p:nvSpPr>
        <p:spPr/>
        <p:txBody>
          <a:bodyPr/>
          <a:lstStyle/>
          <a:p>
            <a:r>
              <a:rPr lang="en-US" dirty="0"/>
              <a:t>If the patient is afebrile (temperature is less than 100.0</a:t>
            </a:r>
            <a:r>
              <a:rPr lang="en-US" baseline="30000" dirty="0"/>
              <a:t>o</a:t>
            </a:r>
            <a:r>
              <a:rPr lang="en-US" dirty="0"/>
              <a:t>F) and otherwise without even mild symptoms* that might be consistent with COVID-19 (e.g., cough, sore throat, shortness of breath,  chest pain, myalgias, severe fatigue, diarrhea), then precautions specific to COVID-19 are not required. However, until the patient is determined to be without such symptoms, HCP should wear all recommended PPE for the patient encounter. </a:t>
            </a:r>
          </a:p>
          <a:p>
            <a:r>
              <a:rPr lang="en-US" dirty="0"/>
              <a:t>Since failure to identify and implement proper precautions in a healthcare setting for persons infected with COVID-19 can contribute to widespread transmission in that facility due to the presence of susceptible patients and healthcare personnel. </a:t>
            </a:r>
          </a:p>
          <a:p>
            <a:r>
              <a:rPr lang="en-US" b="1" dirty="0"/>
              <a:t>For this reason, a lower temperature of 100.0</a:t>
            </a:r>
            <a:r>
              <a:rPr lang="en-US" b="1" baseline="30000" dirty="0"/>
              <a:t>o</a:t>
            </a:r>
            <a:r>
              <a:rPr lang="en-US" b="1" dirty="0"/>
              <a:t>F and the inclusion of mild and non-specific symptoms should be used by healthcare settings evaluating these patients to increase the ability to detect even mild cases of COVID-19.</a:t>
            </a:r>
          </a:p>
          <a:p>
            <a:endParaRPr lang="en-US" dirty="0"/>
          </a:p>
        </p:txBody>
      </p:sp>
      <p:sp>
        <p:nvSpPr>
          <p:cNvPr id="3" name="Title 2">
            <a:extLst>
              <a:ext uri="{FF2B5EF4-FFF2-40B4-BE49-F238E27FC236}">
                <a16:creationId xmlns:a16="http://schemas.microsoft.com/office/drawing/2014/main" xmlns="" id="{5A8C34B2-E127-4BD2-BABD-5A3B64E225C0}"/>
              </a:ext>
            </a:extLst>
          </p:cNvPr>
          <p:cNvSpPr>
            <a:spLocks noGrp="1"/>
          </p:cNvSpPr>
          <p:nvPr>
            <p:ph type="title"/>
          </p:nvPr>
        </p:nvSpPr>
        <p:spPr/>
        <p:txBody>
          <a:bodyPr/>
          <a:lstStyle/>
          <a:p>
            <a:r>
              <a:rPr lang="en-US" sz="2800" dirty="0"/>
              <a:t>Precautions when evaluating patients for non COVID 19 issues</a:t>
            </a:r>
          </a:p>
        </p:txBody>
      </p:sp>
    </p:spTree>
    <p:extLst>
      <p:ext uri="{BB962C8B-B14F-4D97-AF65-F5344CB8AC3E}">
        <p14:creationId xmlns:p14="http://schemas.microsoft.com/office/powerpoint/2010/main" val="56205317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9822D5BC-FA2D-45ED-B71A-85E0F0FA65CA}"/>
              </a:ext>
            </a:extLst>
          </p:cNvPr>
          <p:cNvSpPr>
            <a:spLocks noGrp="1"/>
          </p:cNvSpPr>
          <p:nvPr>
            <p:ph type="body" sz="quarter" idx="10"/>
          </p:nvPr>
        </p:nvSpPr>
        <p:spPr/>
        <p:txBody>
          <a:bodyPr/>
          <a:lstStyle/>
          <a:p>
            <a:r>
              <a:rPr lang="en-US" dirty="0"/>
              <a:t>Pregnancy-immunocompromising </a:t>
            </a:r>
            <a:r>
              <a:rPr lang="en-US" dirty="0" smtClean="0"/>
              <a:t>to </a:t>
            </a:r>
            <a:r>
              <a:rPr lang="en-US" dirty="0"/>
              <a:t>some degree-does this cover increased risk for sever disease-no data has shown this yet and di not appear to be the case in China.</a:t>
            </a:r>
          </a:p>
          <a:p>
            <a:r>
              <a:rPr lang="en-US" dirty="0"/>
              <a:t>No documented vertical transmission documented</a:t>
            </a:r>
          </a:p>
          <a:p>
            <a:r>
              <a:rPr lang="en-US" dirty="0"/>
              <a:t>Adverse Outcomes-not clearly shown but really unknown </a:t>
            </a:r>
          </a:p>
          <a:p>
            <a:r>
              <a:rPr lang="en-US" dirty="0"/>
              <a:t>	high fevers in first trimester can be associated with some adverse outcomes</a:t>
            </a:r>
          </a:p>
          <a:p>
            <a:r>
              <a:rPr lang="en-US" dirty="0"/>
              <a:t>	severe respiratory infection can be associated with low birth weight </a:t>
            </a:r>
          </a:p>
          <a:p>
            <a:r>
              <a:rPr lang="en-US" dirty="0"/>
              <a:t>Breast Feeding Not detected in breast milk yet</a:t>
            </a:r>
          </a:p>
          <a:p>
            <a:r>
              <a:rPr lang="en-US" dirty="0"/>
              <a:t>	transmission from close contact</a:t>
            </a:r>
          </a:p>
          <a:p>
            <a:r>
              <a:rPr lang="en-US" dirty="0"/>
              <a:t>Guidance for pregnant and breastfeeding mothers</a:t>
            </a:r>
            <a:endParaRPr lang="en-US" dirty="0">
              <a:hlinkClick r:id="rId2"/>
            </a:endParaRPr>
          </a:p>
          <a:p>
            <a:r>
              <a:rPr lang="en-US" dirty="0">
                <a:hlinkClick r:id="rId3"/>
              </a:rPr>
              <a:t>https://www.cdc.gov/coronavirus/2019-ncov/need-extra-precautions/pregnancy-breastfeeding.html</a:t>
            </a:r>
            <a:r>
              <a:rPr lang="en-US" dirty="0">
                <a:hlinkClick r:id="rId2"/>
              </a:rPr>
              <a:t>l</a:t>
            </a:r>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xmlns="" id="{09F03588-A3C0-4594-9F99-C8D5A8E24D0A}"/>
              </a:ext>
            </a:extLst>
          </p:cNvPr>
          <p:cNvSpPr>
            <a:spLocks noGrp="1"/>
          </p:cNvSpPr>
          <p:nvPr>
            <p:ph type="title"/>
          </p:nvPr>
        </p:nvSpPr>
        <p:spPr/>
        <p:txBody>
          <a:bodyPr/>
          <a:lstStyle/>
          <a:p>
            <a:r>
              <a:rPr lang="en-US" dirty="0"/>
              <a:t>Pregnancy and Breast Feeding-Prelim Data</a:t>
            </a:r>
          </a:p>
        </p:txBody>
      </p:sp>
    </p:spTree>
    <p:extLst>
      <p:ext uri="{BB962C8B-B14F-4D97-AF65-F5344CB8AC3E}">
        <p14:creationId xmlns:p14="http://schemas.microsoft.com/office/powerpoint/2010/main" val="205146826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604C702-311E-4B94-8238-BC14880CC7AA}"/>
              </a:ext>
            </a:extLst>
          </p:cNvPr>
          <p:cNvSpPr>
            <a:spLocks noGrp="1"/>
          </p:cNvSpPr>
          <p:nvPr>
            <p:ph type="body" sz="quarter" idx="10"/>
          </p:nvPr>
        </p:nvSpPr>
        <p:spPr/>
        <p:txBody>
          <a:bodyPr/>
          <a:lstStyle/>
          <a:p>
            <a:r>
              <a:rPr lang="en-US" dirty="0"/>
              <a:t>CHI Health-Creighton Core Lab (Omaha):   </a:t>
            </a:r>
          </a:p>
          <a:p>
            <a:r>
              <a:rPr lang="en-US" dirty="0"/>
              <a:t>	ABBOTT M2000: 94/tests/run; up to three runs/day </a:t>
            </a:r>
          </a:p>
          <a:p>
            <a:r>
              <a:rPr lang="en-US" dirty="0"/>
              <a:t>Regional Pathology Service (RPS) Laboratory, affiliated with Nebraska Medicine:  </a:t>
            </a:r>
          </a:p>
          <a:p>
            <a:r>
              <a:rPr lang="en-US" dirty="0"/>
              <a:t>	UDT TEST: 100 tests/ day  </a:t>
            </a:r>
          </a:p>
          <a:p>
            <a:r>
              <a:rPr lang="en-US" dirty="0"/>
              <a:t>	ROCHE COBAS 6800: 180 tests/day  TOTAL: 280 tests/day </a:t>
            </a:r>
          </a:p>
          <a:p>
            <a:r>
              <a:rPr lang="en-US" dirty="0"/>
              <a:t>Nebraska Public Health Laboratory (NPHL) based at UNMC in Omaha:  </a:t>
            </a:r>
          </a:p>
          <a:p>
            <a:r>
              <a:rPr lang="en-US" dirty="0"/>
              <a:t>	CDC-public health test: up to 400 tests/day </a:t>
            </a:r>
          </a:p>
          <a:p>
            <a:r>
              <a:rPr lang="en-US" dirty="0"/>
              <a:t>Commercial labs (LabCorp, Quest, Mayo Clinic, ARUP, etc.):   </a:t>
            </a:r>
          </a:p>
          <a:p>
            <a:r>
              <a:rPr lang="en-US" dirty="0"/>
              <a:t>	Currently reporting approximately 100 total tests /day; future capacity, unknown. These labs 	accept orders for COVID-19 tests without restrictions or prescreening. </a:t>
            </a:r>
          </a:p>
        </p:txBody>
      </p:sp>
      <p:sp>
        <p:nvSpPr>
          <p:cNvPr id="3" name="Title 2">
            <a:extLst>
              <a:ext uri="{FF2B5EF4-FFF2-40B4-BE49-F238E27FC236}">
                <a16:creationId xmlns:a16="http://schemas.microsoft.com/office/drawing/2014/main" xmlns="" id="{3D477757-2C7D-4A60-ABF3-140BF7F26429}"/>
              </a:ext>
            </a:extLst>
          </p:cNvPr>
          <p:cNvSpPr>
            <a:spLocks noGrp="1"/>
          </p:cNvSpPr>
          <p:nvPr>
            <p:ph type="title"/>
          </p:nvPr>
        </p:nvSpPr>
        <p:spPr/>
        <p:txBody>
          <a:bodyPr/>
          <a:lstStyle/>
          <a:p>
            <a:r>
              <a:rPr lang="en-US" dirty="0"/>
              <a:t>New Testing Capacity</a:t>
            </a:r>
          </a:p>
        </p:txBody>
      </p:sp>
    </p:spTree>
    <p:extLst>
      <p:ext uri="{BB962C8B-B14F-4D97-AF65-F5344CB8AC3E}">
        <p14:creationId xmlns:p14="http://schemas.microsoft.com/office/powerpoint/2010/main" val="197518476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0FC1FE5-1617-4362-ABDB-0A8251C37E0A}"/>
              </a:ext>
            </a:extLst>
          </p:cNvPr>
          <p:cNvSpPr>
            <a:spLocks noGrp="1"/>
          </p:cNvSpPr>
          <p:nvPr>
            <p:ph type="body" sz="quarter" idx="10"/>
          </p:nvPr>
        </p:nvSpPr>
        <p:spPr/>
        <p:txBody>
          <a:bodyPr/>
          <a:lstStyle/>
          <a:p>
            <a:r>
              <a:rPr lang="en-US" sz="1600" dirty="0"/>
              <a:t>In-patients: Any in-patient will be tested. </a:t>
            </a:r>
          </a:p>
          <a:p>
            <a:r>
              <a:rPr lang="en-US" sz="1600" dirty="0"/>
              <a:t>Out-patients: Persons in these groups with a clinical or rule-out diagnosis of COVID-19 can be tested at NPHL.  </a:t>
            </a:r>
          </a:p>
          <a:p>
            <a:r>
              <a:rPr lang="en-US" sz="1600" dirty="0"/>
              <a:t>Healthcare workers  </a:t>
            </a:r>
          </a:p>
          <a:p>
            <a:r>
              <a:rPr lang="en-US" sz="1600" dirty="0"/>
              <a:t>Public Safety/First Responders (EMS, law enforcement, firefighters)  </a:t>
            </a:r>
          </a:p>
          <a:p>
            <a:r>
              <a:rPr lang="en-US" sz="1600" dirty="0"/>
              <a:t>Residents and staff at nursing homes  Residents and staff at group homes, homeless shelters, and daycare facilities  Individuals &gt; 65 years old, and patient with serious underlying conditions </a:t>
            </a:r>
          </a:p>
          <a:p>
            <a:r>
              <a:rPr lang="en-US" sz="1600" dirty="0"/>
              <a:t>Providers can seek NPHL testing for patients who fail to meet these requirements based on special circumstances that warrant rapid turnaround time. </a:t>
            </a:r>
          </a:p>
          <a:p>
            <a:r>
              <a:rPr lang="en-US" sz="1600" dirty="0"/>
              <a:t>Contact a state/local public health authority for telephone pre-authorization. For all other patients, order COVID-19 testing through either in-state or national commercial laboratories</a:t>
            </a:r>
            <a:r>
              <a:rPr lang="en-US" sz="1600"/>
              <a:t>. </a:t>
            </a:r>
          </a:p>
          <a:p>
            <a:r>
              <a:rPr lang="en-US" sz="1600"/>
              <a:t>To </a:t>
            </a:r>
            <a:r>
              <a:rPr lang="en-US" sz="1600" dirty="0"/>
              <a:t>maximize throughput at NPHL, the lab is group-testing pooled specimens. Pools are created using five individual specimens. If the pool tests negative, all five contributors are considered negative. If the pool tests positive, the individual contributors to the pool are retested separately. This conserves reagents and allows more persons to be tested. To optimize this method, we request that ordering providers indicate on the order form if the provider believes the likelihood of a positive test to be high or low. The low likelihood specimens will be pooled to help save on scarce kits and reagents used to run the test.</a:t>
            </a:r>
          </a:p>
        </p:txBody>
      </p:sp>
      <p:sp>
        <p:nvSpPr>
          <p:cNvPr id="3" name="Title 2">
            <a:extLst>
              <a:ext uri="{FF2B5EF4-FFF2-40B4-BE49-F238E27FC236}">
                <a16:creationId xmlns:a16="http://schemas.microsoft.com/office/drawing/2014/main" xmlns="" id="{4C429595-F69C-4BD2-8A13-32EA65657130}"/>
              </a:ext>
            </a:extLst>
          </p:cNvPr>
          <p:cNvSpPr>
            <a:spLocks noGrp="1"/>
          </p:cNvSpPr>
          <p:nvPr>
            <p:ph type="title"/>
          </p:nvPr>
        </p:nvSpPr>
        <p:spPr/>
        <p:txBody>
          <a:bodyPr/>
          <a:lstStyle/>
          <a:p>
            <a:r>
              <a:rPr lang="en-US" dirty="0"/>
              <a:t>New HAN on Testing 4-2-10</a:t>
            </a:r>
          </a:p>
        </p:txBody>
      </p:sp>
    </p:spTree>
    <p:extLst>
      <p:ext uri="{BB962C8B-B14F-4D97-AF65-F5344CB8AC3E}">
        <p14:creationId xmlns:p14="http://schemas.microsoft.com/office/powerpoint/2010/main" val="417333900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7FEB0B9-D84D-4936-A59A-FFC673F53BC0}"/>
              </a:ext>
            </a:extLst>
          </p:cNvPr>
          <p:cNvSpPr>
            <a:spLocks noGrp="1"/>
          </p:cNvSpPr>
          <p:nvPr>
            <p:ph type="body" sz="quarter" idx="10"/>
          </p:nvPr>
        </p:nvSpPr>
        <p:spPr/>
        <p:txBody>
          <a:bodyPr/>
          <a:lstStyle/>
          <a:p>
            <a:r>
              <a:rPr lang="en-US" sz="1600" dirty="0"/>
              <a:t>Ordering providers can utilize their existing account or set up a new account, and order COVID-19 tests themselves directly out of their clinic. This entails collecting the specimen, labeling the specimen, submitting the order into NUlirt, printing out the “completed order” and “batch shipping” documents from NUlirt, and arranging for courier delivery of specimens and associated documents via NPHL client services (402-559-2440). </a:t>
            </a:r>
          </a:p>
          <a:p>
            <a:r>
              <a:rPr lang="en-US" sz="1600" dirty="0"/>
              <a:t>2) Laboratories can place the order into NUlirt on behalf of an ordering provider. Providers must submit the specimen accompanied by a completed COVID-19 NPHL REQUISITION (attached) to the laboratory placing the order into NUlirt. Laboratories cannot place the order into NUlirt without the signed COVID-19 NPHL REQUISITION. Ordering labs are responsible for getting test results back to the ordering provider. </a:t>
            </a:r>
          </a:p>
          <a:p>
            <a:r>
              <a:rPr lang="en-US" sz="1600" dirty="0"/>
              <a:t>3) Ordering providers can refer patients to designated COVID-19 specimen collection sites, and fax or e-mail a completed COVID-19 NPHL REQUISITION OR have the patient take the completed form with them to the specimen collection site. COVID-19 specimen collection sites must have a completed, signed COVID-19 NPHL REQUISITION to proceed with specimen collection if referring the specimen to NPHL. COVID-19 specimen collection sites can place the order electronically into NUlirt, or reflex to option #4. Specimen collection sites placing electronic orders are responsible for getting test results back to the ordering provider. </a:t>
            </a:r>
          </a:p>
          <a:p>
            <a:r>
              <a:rPr lang="en-US" sz="1600" dirty="0"/>
              <a:t>4) Ordering providers, laboratories, and designated COVID-19 specimen collection sites can send the COVID-19 NPHL REQUISITION PLUS the N-P specimen via courier to NPHL where the test will be electronically ordered through NUlirt. Please note the importance of specifying the account on the COVID-19 NPHL REQUISITION to insure delivery of the test result via fax or secure e-mail</a:t>
            </a:r>
            <a:r>
              <a:rPr lang="en-US" dirty="0"/>
              <a:t>.</a:t>
            </a:r>
          </a:p>
        </p:txBody>
      </p:sp>
      <p:sp>
        <p:nvSpPr>
          <p:cNvPr id="3" name="Title 2">
            <a:extLst>
              <a:ext uri="{FF2B5EF4-FFF2-40B4-BE49-F238E27FC236}">
                <a16:creationId xmlns:a16="http://schemas.microsoft.com/office/drawing/2014/main" xmlns="" id="{1B30A461-7D79-42AD-9D6B-639AFC3A195B}"/>
              </a:ext>
            </a:extLst>
          </p:cNvPr>
          <p:cNvSpPr>
            <a:spLocks noGrp="1"/>
          </p:cNvSpPr>
          <p:nvPr>
            <p:ph type="title"/>
          </p:nvPr>
        </p:nvSpPr>
        <p:spPr/>
        <p:txBody>
          <a:bodyPr/>
          <a:lstStyle/>
          <a:p>
            <a:r>
              <a:rPr lang="en-US" dirty="0" err="1"/>
              <a:t>Nulirt</a:t>
            </a:r>
            <a:r>
              <a:rPr lang="en-US" dirty="0"/>
              <a:t> Ordering</a:t>
            </a:r>
          </a:p>
        </p:txBody>
      </p:sp>
    </p:spTree>
    <p:extLst>
      <p:ext uri="{BB962C8B-B14F-4D97-AF65-F5344CB8AC3E}">
        <p14:creationId xmlns:p14="http://schemas.microsoft.com/office/powerpoint/2010/main" val="369720346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41665D-30CB-48BB-BBD8-4DB0E04D0FA6}"/>
              </a:ext>
            </a:extLst>
          </p:cNvPr>
          <p:cNvSpPr>
            <a:spLocks noGrp="1"/>
          </p:cNvSpPr>
          <p:nvPr>
            <p:ph type="title"/>
          </p:nvPr>
        </p:nvSpPr>
        <p:spPr/>
        <p:txBody>
          <a:bodyPr/>
          <a:lstStyle/>
          <a:p>
            <a:r>
              <a:rPr lang="en-US" dirty="0"/>
              <a:t>We are one in this fight</a:t>
            </a:r>
          </a:p>
        </p:txBody>
      </p:sp>
      <p:sp>
        <p:nvSpPr>
          <p:cNvPr id="3" name="Content Placeholder 2">
            <a:extLst>
              <a:ext uri="{FF2B5EF4-FFF2-40B4-BE49-F238E27FC236}">
                <a16:creationId xmlns:a16="http://schemas.microsoft.com/office/drawing/2014/main" xmlns="" id="{9A1899E3-C12A-4228-9ADE-33801B636002}"/>
              </a:ext>
            </a:extLst>
          </p:cNvPr>
          <p:cNvSpPr>
            <a:spLocks noGrp="1"/>
          </p:cNvSpPr>
          <p:nvPr>
            <p:ph idx="1"/>
          </p:nvPr>
        </p:nvSpPr>
        <p:spPr/>
        <p:txBody>
          <a:bodyPr/>
          <a:lstStyle/>
          <a:p>
            <a:r>
              <a:rPr lang="en-US" dirty="0"/>
              <a:t>Frontline Heroes</a:t>
            </a:r>
          </a:p>
          <a:p>
            <a:r>
              <a:rPr lang="en-US" dirty="0"/>
              <a:t>Public Health Heroes</a:t>
            </a:r>
          </a:p>
          <a:p>
            <a:r>
              <a:rPr lang="en-US" dirty="0"/>
              <a:t>First </a:t>
            </a:r>
            <a:r>
              <a:rPr lang="en-US" dirty="0" smtClean="0"/>
              <a:t>Responder </a:t>
            </a:r>
            <a:r>
              <a:rPr lang="en-US" dirty="0"/>
              <a:t>Heroes</a:t>
            </a:r>
          </a:p>
        </p:txBody>
      </p:sp>
    </p:spTree>
    <p:extLst>
      <p:ext uri="{BB962C8B-B14F-4D97-AF65-F5344CB8AC3E}">
        <p14:creationId xmlns:p14="http://schemas.microsoft.com/office/powerpoint/2010/main" val="8107929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050698E-8B96-492E-8FE1-3592FDADD7C9}"/>
              </a:ext>
            </a:extLst>
          </p:cNvPr>
          <p:cNvSpPr>
            <a:spLocks noGrp="1"/>
          </p:cNvSpPr>
          <p:nvPr>
            <p:ph type="body" sz="quarter" idx="10"/>
          </p:nvPr>
        </p:nvSpPr>
        <p:spPr/>
        <p:txBody>
          <a:bodyPr/>
          <a:lstStyle/>
          <a:p>
            <a:r>
              <a:rPr lang="en-US" dirty="0"/>
              <a:t>Access NUlirt here (https://nulirt.nebraskamed.com) using your existing NUlirt account. If you are a new user, follow the link to register and create a new account. If you are having issues getting access to NUlirt, reach out to the NUlirt support group via email nulirtsupport@nebraskamed.com. There are also client service representatives available to assist with ordering through the NUlirt system at 402-559-2440; or toll free: 1-866-290-1406. </a:t>
            </a:r>
          </a:p>
          <a:p>
            <a:r>
              <a:rPr lang="en-US" dirty="0"/>
              <a:t>These recommendations are subject to revision depending on COVID-19 lab testing capacity at NPHL and commercial laboratories. </a:t>
            </a:r>
          </a:p>
          <a:p>
            <a:r>
              <a:rPr lang="en-US" dirty="0"/>
              <a:t>Specimen Collection Requirements: See Collecting and Handling COVID-19 Laboratory Specimens, http://www.nphl.org/.  </a:t>
            </a:r>
          </a:p>
          <a:p>
            <a:r>
              <a:rPr lang="en-US" dirty="0"/>
              <a:t>Nasopharyngeal Swab (NP): 1 (one) nasopharyngeal swab should be placed in a single tube of viral transport medium (VTM). </a:t>
            </a:r>
          </a:p>
          <a:p>
            <a:r>
              <a:rPr lang="en-US" dirty="0"/>
              <a:t> Lower respiratory specimen: sputum if the patient can produce sputum, do not induce sputum</a:t>
            </a:r>
          </a:p>
        </p:txBody>
      </p:sp>
      <p:sp>
        <p:nvSpPr>
          <p:cNvPr id="3" name="Title 2">
            <a:extLst>
              <a:ext uri="{FF2B5EF4-FFF2-40B4-BE49-F238E27FC236}">
                <a16:creationId xmlns:a16="http://schemas.microsoft.com/office/drawing/2014/main" xmlns="" id="{59D34A1F-64F0-47D4-8E2C-542E6F5F0562}"/>
              </a:ext>
            </a:extLst>
          </p:cNvPr>
          <p:cNvSpPr>
            <a:spLocks noGrp="1"/>
          </p:cNvSpPr>
          <p:nvPr>
            <p:ph type="title"/>
          </p:nvPr>
        </p:nvSpPr>
        <p:spPr/>
        <p:txBody>
          <a:bodyPr/>
          <a:lstStyle/>
          <a:p>
            <a:r>
              <a:rPr lang="en-US" dirty="0" err="1"/>
              <a:t>Nulirt</a:t>
            </a:r>
            <a:endParaRPr lang="en-US" dirty="0"/>
          </a:p>
        </p:txBody>
      </p:sp>
    </p:spTree>
    <p:extLst>
      <p:ext uri="{BB962C8B-B14F-4D97-AF65-F5344CB8AC3E}">
        <p14:creationId xmlns:p14="http://schemas.microsoft.com/office/powerpoint/2010/main" val="94544520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E69CF5F-7322-422E-82B4-6C0BBFFEA0FF}"/>
              </a:ext>
            </a:extLst>
          </p:cNvPr>
          <p:cNvSpPr>
            <a:spLocks noGrp="1"/>
          </p:cNvSpPr>
          <p:nvPr>
            <p:ph type="body" sz="quarter" idx="10"/>
          </p:nvPr>
        </p:nvSpPr>
        <p:spPr/>
        <p:txBody>
          <a:bodyPr/>
          <a:lstStyle/>
          <a:p>
            <a:pPr marL="457200" indent="-457200">
              <a:buAutoNum type="arabicParenR"/>
            </a:pPr>
            <a:r>
              <a:rPr lang="en-US" dirty="0"/>
              <a:t>If currently enrolled with the Omaha CHI-Health laboratory: </a:t>
            </a:r>
            <a:r>
              <a:rPr lang="en-US" dirty="0" err="1"/>
              <a:t>Alegent</a:t>
            </a:r>
            <a:r>
              <a:rPr lang="en-US" dirty="0"/>
              <a:t> Core lab) </a:t>
            </a:r>
          </a:p>
          <a:p>
            <a:pPr marL="1143000" lvl="1" indent="-457200">
              <a:buAutoNum type="arabicParenR"/>
            </a:pPr>
            <a:r>
              <a:rPr lang="en-US" sz="1800" dirty="0"/>
              <a:t>order COVID-19 tests through that pathway. All CHI n-patient facilities along with providers, clinics and other entities with an established relationship with the CHI Health Laboratory. </a:t>
            </a:r>
          </a:p>
          <a:p>
            <a:r>
              <a:rPr lang="en-US" dirty="0"/>
              <a:t>2) If currently enrolled with RPS (Regional Pathology Services) operated out of UNMC, order COVID-19 tests through RPS.   </a:t>
            </a:r>
          </a:p>
          <a:p>
            <a:r>
              <a:rPr lang="en-US" dirty="0"/>
              <a:t>3) If your reference laboratory services are other than these, follow their recommendations for routine and priority COVID-19 testing.  </a:t>
            </a:r>
          </a:p>
          <a:p>
            <a:r>
              <a:rPr lang="en-US" dirty="0"/>
              <a:t>4) NPHL prioritizes testing statewide for ALL in-patients (except above) with possible COVID-19, HCWs (esp. outside of  CHI and RPS networks), and suspected COVID-19-infected patients from group settings and other vulnerable populations (e.g., LTC). </a:t>
            </a:r>
          </a:p>
          <a:p>
            <a:r>
              <a:rPr lang="en-US" dirty="0"/>
              <a:t>5) On March 20, CEO of NM Jim Linder, M.D., e-mailed an invitation offering COVID-19 testing to several other health systems across the state.  </a:t>
            </a:r>
          </a:p>
          <a:p>
            <a:r>
              <a:rPr lang="en-US" b="1" u="sng" dirty="0">
                <a:highlight>
                  <a:srgbClr val="FFFF00"/>
                </a:highlight>
              </a:rPr>
              <a:t>WRITE A FOR ASYMPTOMATIC OR S FOR SYMPTOMATIC ON THE TUBE WHEN COLLECTING SPECIMENS </a:t>
            </a:r>
            <a:r>
              <a:rPr lang="en-US" b="1" u="sng" dirty="0"/>
              <a:t>(</a:t>
            </a:r>
            <a:r>
              <a:rPr lang="en-US" dirty="0"/>
              <a:t>ALLOWS FOR POOLING OF SPECIMENS</a:t>
            </a:r>
            <a:r>
              <a:rPr lang="en-US" b="1" u="sng" dirty="0"/>
              <a:t>)</a:t>
            </a:r>
          </a:p>
        </p:txBody>
      </p:sp>
      <p:sp>
        <p:nvSpPr>
          <p:cNvPr id="3" name="Title 2">
            <a:extLst>
              <a:ext uri="{FF2B5EF4-FFF2-40B4-BE49-F238E27FC236}">
                <a16:creationId xmlns:a16="http://schemas.microsoft.com/office/drawing/2014/main" xmlns="" id="{64B63616-82BE-4A83-9C26-DAC4DFED7DD0}"/>
              </a:ext>
            </a:extLst>
          </p:cNvPr>
          <p:cNvSpPr>
            <a:spLocks noGrp="1"/>
          </p:cNvSpPr>
          <p:nvPr>
            <p:ph type="title"/>
          </p:nvPr>
        </p:nvSpPr>
        <p:spPr/>
        <p:txBody>
          <a:bodyPr/>
          <a:lstStyle/>
          <a:p>
            <a:r>
              <a:rPr lang="en-US" dirty="0"/>
              <a:t>How to Order COVID-19 Different Testing Options</a:t>
            </a:r>
          </a:p>
        </p:txBody>
      </p:sp>
    </p:spTree>
    <p:extLst>
      <p:ext uri="{BB962C8B-B14F-4D97-AF65-F5344CB8AC3E}">
        <p14:creationId xmlns:p14="http://schemas.microsoft.com/office/powerpoint/2010/main" val="53320980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081CAA5-E535-4798-9D08-B1A7036A5486}"/>
              </a:ext>
            </a:extLst>
          </p:cNvPr>
          <p:cNvSpPr>
            <a:spLocks noGrp="1"/>
          </p:cNvSpPr>
          <p:nvPr>
            <p:ph type="body" sz="quarter" idx="10"/>
          </p:nvPr>
        </p:nvSpPr>
        <p:spPr>
          <a:xfrm>
            <a:off x="373487" y="1287880"/>
            <a:ext cx="11552349" cy="5060532"/>
          </a:xfrm>
        </p:spPr>
        <p:txBody>
          <a:bodyPr/>
          <a:lstStyle/>
          <a:p>
            <a:r>
              <a:rPr lang="en-US" dirty="0"/>
              <a:t>All providers are asked to prioritize testing of: </a:t>
            </a:r>
          </a:p>
          <a:p>
            <a:r>
              <a:rPr lang="en-US" b="1" dirty="0"/>
              <a:t>Revising call in screening forms</a:t>
            </a:r>
          </a:p>
          <a:p>
            <a:r>
              <a:rPr lang="en-US" b="1" dirty="0"/>
              <a:t>Inpatients with a clinical presentation consistent with COVID-19  </a:t>
            </a:r>
          </a:p>
          <a:p>
            <a:r>
              <a:rPr lang="en-US" b="1" dirty="0"/>
              <a:t>Residents and staff at nursing homes, group homes, homeless shelters, and other residential facilities</a:t>
            </a:r>
          </a:p>
          <a:p>
            <a:r>
              <a:rPr lang="en-US" b="1" dirty="0"/>
              <a:t>Health care workers  who are ill (acute care, LTC and outpatient)</a:t>
            </a:r>
          </a:p>
          <a:p>
            <a:r>
              <a:rPr lang="en-US" dirty="0"/>
              <a:t>Public safety workers and first responders  </a:t>
            </a:r>
          </a:p>
          <a:p>
            <a:r>
              <a:rPr lang="en-US" dirty="0"/>
              <a:t>Outpatients who are in high risk or vulnerable populations  </a:t>
            </a:r>
          </a:p>
          <a:p>
            <a:r>
              <a:rPr lang="en-US" dirty="0"/>
              <a:t>Individuals &gt; 65 years old and anyone with underlying conditions where a COVID-19 infection could result in increased morbidity/mortality </a:t>
            </a:r>
          </a:p>
          <a:p>
            <a:r>
              <a:rPr lang="en-US" dirty="0"/>
              <a:t> </a:t>
            </a:r>
          </a:p>
        </p:txBody>
      </p:sp>
      <p:sp>
        <p:nvSpPr>
          <p:cNvPr id="3" name="Title 2">
            <a:extLst>
              <a:ext uri="{FF2B5EF4-FFF2-40B4-BE49-F238E27FC236}">
                <a16:creationId xmlns:a16="http://schemas.microsoft.com/office/drawing/2014/main" xmlns="" id="{514EFE4C-A144-46A9-B060-C92723FD0C09}"/>
              </a:ext>
            </a:extLst>
          </p:cNvPr>
          <p:cNvSpPr>
            <a:spLocks noGrp="1"/>
          </p:cNvSpPr>
          <p:nvPr>
            <p:ph type="title"/>
          </p:nvPr>
        </p:nvSpPr>
        <p:spPr/>
        <p:txBody>
          <a:bodyPr/>
          <a:lstStyle/>
          <a:p>
            <a:r>
              <a:rPr lang="en-US" dirty="0"/>
              <a:t>Testing Priorities</a:t>
            </a:r>
          </a:p>
        </p:txBody>
      </p:sp>
    </p:spTree>
    <p:extLst>
      <p:ext uri="{BB962C8B-B14F-4D97-AF65-F5344CB8AC3E}">
        <p14:creationId xmlns:p14="http://schemas.microsoft.com/office/powerpoint/2010/main" val="337894788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C3EBF0A-CA4E-4919-AAC1-3D7C5CA63762}"/>
              </a:ext>
            </a:extLst>
          </p:cNvPr>
          <p:cNvSpPr>
            <a:spLocks noGrp="1"/>
          </p:cNvSpPr>
          <p:nvPr>
            <p:ph type="body" sz="quarter" idx="10"/>
          </p:nvPr>
        </p:nvSpPr>
        <p:spPr/>
        <p:txBody>
          <a:bodyPr/>
          <a:lstStyle/>
          <a:p>
            <a:r>
              <a:rPr lang="en-US" dirty="0"/>
              <a:t>Over 90% SE/SPEC\(probably over 95 % in good lab hands-which NPHL, UNMC, and CHI labs are. </a:t>
            </a:r>
          </a:p>
          <a:p>
            <a:r>
              <a:rPr lang="en-US" dirty="0"/>
              <a:t>Rapid 15 min test-60% sensitivity; difficulty with reagents acc. To local lab experts</a:t>
            </a:r>
          </a:p>
          <a:p>
            <a:r>
              <a:rPr lang="en-US" dirty="0"/>
              <a:t>Serology now FDA approved-not for use in clinical diagnosis-timing of IgM in the acute setting will be past most infectious period</a:t>
            </a:r>
          </a:p>
          <a:p>
            <a:r>
              <a:rPr lang="en-US" dirty="0"/>
              <a:t>IgG prior infection-able to go back to work???</a:t>
            </a:r>
          </a:p>
          <a:p>
            <a:r>
              <a:rPr lang="en-US" dirty="0"/>
              <a:t>How long does immunity last??</a:t>
            </a:r>
          </a:p>
          <a:p>
            <a:endParaRPr lang="en-US" dirty="0"/>
          </a:p>
        </p:txBody>
      </p:sp>
      <p:sp>
        <p:nvSpPr>
          <p:cNvPr id="3" name="Title 2">
            <a:extLst>
              <a:ext uri="{FF2B5EF4-FFF2-40B4-BE49-F238E27FC236}">
                <a16:creationId xmlns:a16="http://schemas.microsoft.com/office/drawing/2014/main" xmlns="" id="{6B715A58-9877-420F-9CA3-D9D656B4686B}"/>
              </a:ext>
            </a:extLst>
          </p:cNvPr>
          <p:cNvSpPr>
            <a:spLocks noGrp="1"/>
          </p:cNvSpPr>
          <p:nvPr>
            <p:ph type="title"/>
          </p:nvPr>
        </p:nvSpPr>
        <p:spPr/>
        <p:txBody>
          <a:bodyPr/>
          <a:lstStyle/>
          <a:p>
            <a:r>
              <a:rPr lang="en-US"/>
              <a:t>Testing </a:t>
            </a:r>
            <a:r>
              <a:rPr lang="en-US" dirty="0"/>
              <a:t>Performance</a:t>
            </a:r>
          </a:p>
        </p:txBody>
      </p:sp>
    </p:spTree>
    <p:extLst>
      <p:ext uri="{BB962C8B-B14F-4D97-AF65-F5344CB8AC3E}">
        <p14:creationId xmlns:p14="http://schemas.microsoft.com/office/powerpoint/2010/main" val="151186014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6A3B976-FD5F-478F-9926-99F8CEF3668D}"/>
              </a:ext>
            </a:extLst>
          </p:cNvPr>
          <p:cNvSpPr>
            <a:spLocks noGrp="1"/>
          </p:cNvSpPr>
          <p:nvPr>
            <p:ph type="body" sz="quarter" idx="10"/>
          </p:nvPr>
        </p:nvSpPr>
        <p:spPr/>
        <p:txBody>
          <a:bodyPr/>
          <a:lstStyle/>
          <a:p>
            <a:r>
              <a:rPr lang="en-US" dirty="0"/>
              <a:t> 1. </a:t>
            </a:r>
            <a:r>
              <a:rPr lang="en-US" b="1" dirty="0"/>
              <a:t>NM-</a:t>
            </a:r>
            <a:r>
              <a:rPr lang="en-US" dirty="0"/>
              <a:t>Info hotline and referral -400-922-0000; Evaluated over the phone</a:t>
            </a:r>
          </a:p>
          <a:p>
            <a:r>
              <a:rPr lang="en-US" dirty="0"/>
              <a:t>	referred one of their outpatient clinics, Can do their own test </a:t>
            </a:r>
          </a:p>
          <a:p>
            <a:r>
              <a:rPr lang="en-US" dirty="0"/>
              <a:t> 2. </a:t>
            </a:r>
            <a:r>
              <a:rPr lang="en-US" b="1" dirty="0"/>
              <a:t>CHI-</a:t>
            </a:r>
            <a:r>
              <a:rPr lang="en-US" dirty="0"/>
              <a:t>CHIhealth.com 8am to 8pm; after hours virtual care (for CB, IMM, Lakeside St. Es, St. Francis 	and Good Sam ) Virtual Screening referred to MD or ANP; free. </a:t>
            </a:r>
          </a:p>
          <a:p>
            <a:pPr marL="457200" indent="-457200">
              <a:buAutoNum type="arabicPeriod" startAt="3"/>
            </a:pPr>
            <a:r>
              <a:rPr lang="en-US" b="1" dirty="0"/>
              <a:t>Methodist</a:t>
            </a:r>
            <a:r>
              <a:rPr lang="en-US" dirty="0"/>
              <a:t> 402-815-7425  24/7 </a:t>
            </a:r>
          </a:p>
          <a:p>
            <a:pPr lvl="1" indent="0">
              <a:buNone/>
            </a:pPr>
            <a:r>
              <a:rPr lang="en-US" dirty="0"/>
              <a:t>   </a:t>
            </a:r>
            <a:r>
              <a:rPr lang="en-US" sz="2000" dirty="0"/>
              <a:t>Doing testing on main campus; some drive through testing by appt</a:t>
            </a:r>
          </a:p>
          <a:p>
            <a:r>
              <a:rPr lang="en-US" dirty="0"/>
              <a:t> 4. </a:t>
            </a:r>
            <a:r>
              <a:rPr lang="en-US" b="1" dirty="0"/>
              <a:t>Bryan -</a:t>
            </a:r>
            <a:r>
              <a:rPr lang="en-US" dirty="0"/>
              <a:t>24/7 hotline-402-481-0500; also website from their Bryan Health homepage</a:t>
            </a:r>
          </a:p>
          <a:p>
            <a:r>
              <a:rPr lang="en-US" dirty="0"/>
              <a:t>	</a:t>
            </a:r>
            <a:r>
              <a:rPr lang="en-US" dirty="0" err="1"/>
              <a:t>ezVisit</a:t>
            </a:r>
            <a:r>
              <a:rPr lang="en-US" dirty="0"/>
              <a:t>-if for coronavirus questions will be provided free of charge </a:t>
            </a:r>
          </a:p>
          <a:p>
            <a:r>
              <a:rPr lang="en-US" dirty="0"/>
              <a:t>5. </a:t>
            </a:r>
            <a:r>
              <a:rPr lang="en-US" b="1" dirty="0"/>
              <a:t>Great Plains Health</a:t>
            </a:r>
            <a:r>
              <a:rPr lang="en-US" dirty="0"/>
              <a:t>-no hotline-ask people to call their PCP. </a:t>
            </a:r>
          </a:p>
          <a:p>
            <a:r>
              <a:rPr lang="en-US" dirty="0"/>
              <a:t>6. </a:t>
            </a:r>
            <a:r>
              <a:rPr lang="en-US" b="1" dirty="0"/>
              <a:t>Crossroads Urgent Care Clinic </a:t>
            </a:r>
            <a:r>
              <a:rPr lang="en-US" dirty="0"/>
              <a:t>near 72/Dodge Omaha 402 715 5272 by appointment only</a:t>
            </a:r>
          </a:p>
          <a:p>
            <a:endParaRPr lang="en-US" dirty="0"/>
          </a:p>
        </p:txBody>
      </p:sp>
      <p:sp>
        <p:nvSpPr>
          <p:cNvPr id="3" name="Title 2">
            <a:extLst>
              <a:ext uri="{FF2B5EF4-FFF2-40B4-BE49-F238E27FC236}">
                <a16:creationId xmlns:a16="http://schemas.microsoft.com/office/drawing/2014/main" xmlns="" id="{B742C170-4356-42ED-99AA-9AFBB31A964E}"/>
              </a:ext>
            </a:extLst>
          </p:cNvPr>
          <p:cNvSpPr>
            <a:spLocks noGrp="1"/>
          </p:cNvSpPr>
          <p:nvPr>
            <p:ph type="title"/>
          </p:nvPr>
        </p:nvSpPr>
        <p:spPr/>
        <p:txBody>
          <a:bodyPr/>
          <a:lstStyle/>
          <a:p>
            <a:r>
              <a:rPr lang="en-US" dirty="0"/>
              <a:t>Call In Lines; Facility Screening</a:t>
            </a:r>
          </a:p>
        </p:txBody>
      </p:sp>
    </p:spTree>
    <p:extLst>
      <p:ext uri="{BB962C8B-B14F-4D97-AF65-F5344CB8AC3E}">
        <p14:creationId xmlns:p14="http://schemas.microsoft.com/office/powerpoint/2010/main" val="263440383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 </a:t>
            </a:r>
            <a:r>
              <a:rPr lang="en-US" b="1" dirty="0"/>
              <a:t>Out-of-State Travelers--When to Self-monitor, Self-quarantine or Self-isolate </a:t>
            </a:r>
            <a:endParaRPr lang="en-US" dirty="0"/>
          </a:p>
        </p:txBody>
      </p:sp>
      <p:sp>
        <p:nvSpPr>
          <p:cNvPr id="5" name="Content Placeholder 4"/>
          <p:cNvSpPr>
            <a:spLocks noGrp="1"/>
          </p:cNvSpPr>
          <p:nvPr>
            <p:ph idx="4294967295"/>
          </p:nvPr>
        </p:nvSpPr>
        <p:spPr>
          <a:xfrm>
            <a:off x="0" y="1803400"/>
            <a:ext cx="10515600" cy="4351338"/>
          </a:xfrm>
          <a:prstGeom prst="rect">
            <a:avLst/>
          </a:prstGeom>
        </p:spPr>
        <p:txBody>
          <a:bodyPr>
            <a:normAutofit fontScale="70000" lnSpcReduction="20000"/>
          </a:bodyPr>
          <a:lstStyle/>
          <a:p>
            <a:pPr marL="0" indent="0">
              <a:buNone/>
            </a:pPr>
            <a:endParaRPr lang="en-US" dirty="0"/>
          </a:p>
          <a:p>
            <a:r>
              <a:rPr lang="en-US" dirty="0"/>
              <a:t>Returning </a:t>
            </a:r>
            <a:r>
              <a:rPr lang="en-US" b="1" dirty="0"/>
              <a:t>international </a:t>
            </a:r>
            <a:r>
              <a:rPr lang="en-US" dirty="0"/>
              <a:t>travelers from regions with widespread sustained transmission (e.g., CDC Level 3 countries – </a:t>
            </a:r>
          </a:p>
          <a:p>
            <a:r>
              <a:rPr lang="en-US" dirty="0">
                <a:hlinkClick r:id="rId2"/>
              </a:rPr>
              <a:t>https://wwwnc.cdc.gov/travel/notices#alert</a:t>
            </a:r>
            <a:endParaRPr lang="en-US" dirty="0"/>
          </a:p>
          <a:p>
            <a:r>
              <a:rPr lang="en-US" dirty="0"/>
              <a:t>should self-quarantine for 14 days following return. </a:t>
            </a:r>
          </a:p>
          <a:p>
            <a:r>
              <a:rPr lang="en-US" dirty="0"/>
              <a:t>Widespread local transmission is occurring in many </a:t>
            </a:r>
            <a:r>
              <a:rPr lang="en-US" b="1" dirty="0"/>
              <a:t>regions of the U.S</a:t>
            </a:r>
            <a:r>
              <a:rPr lang="en-US" dirty="0"/>
              <a:t>., and may be unrecognized and underreported due to the lack of testing. </a:t>
            </a:r>
          </a:p>
          <a:p>
            <a:r>
              <a:rPr lang="en-US" dirty="0"/>
              <a:t>Returning travelers from regions of the U.S. with widespread transmission should self-quarantine for 14 days following return</a:t>
            </a:r>
          </a:p>
          <a:p>
            <a:pPr lvl="1"/>
            <a:r>
              <a:rPr lang="en-US" dirty="0"/>
              <a:t> e.g., Santa Clara County, CA; New York City, NY; Seattle, WA; etc.</a:t>
            </a:r>
          </a:p>
          <a:p>
            <a:r>
              <a:rPr lang="en-US" dirty="0"/>
              <a:t> Please note with continued widespread transmission across the U.S., the listed areas above are an example and may change over time. </a:t>
            </a:r>
          </a:p>
          <a:p>
            <a:endParaRPr lang="en-US" dirty="0"/>
          </a:p>
        </p:txBody>
      </p:sp>
      <p:pic>
        <p:nvPicPr>
          <p:cNvPr id="3" name="Picture 2"/>
          <p:cNvPicPr>
            <a:picLocks noChangeAspect="1"/>
          </p:cNvPicPr>
          <p:nvPr/>
        </p:nvPicPr>
        <p:blipFill>
          <a:blip r:embed="rId3"/>
          <a:stretch>
            <a:fillRect/>
          </a:stretch>
        </p:blipFill>
        <p:spPr>
          <a:xfrm>
            <a:off x="91440" y="102869"/>
            <a:ext cx="12009120" cy="6755131"/>
          </a:xfrm>
          <a:prstGeom prst="rect">
            <a:avLst/>
          </a:prstGeom>
        </p:spPr>
      </p:pic>
    </p:spTree>
    <p:extLst>
      <p:ext uri="{BB962C8B-B14F-4D97-AF65-F5344CB8AC3E}">
        <p14:creationId xmlns:p14="http://schemas.microsoft.com/office/powerpoint/2010/main" val="94384916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8411" y="293498"/>
            <a:ext cx="8065137" cy="719736"/>
          </a:xfrm>
        </p:spPr>
        <p:txBody>
          <a:bodyPr>
            <a:normAutofit fontScale="90000"/>
          </a:bodyPr>
          <a:lstStyle/>
          <a:p>
            <a:r>
              <a:rPr lang="en-US" sz="3600" dirty="0"/>
              <a:t>Identifying high risk domestic travel</a:t>
            </a:r>
          </a:p>
        </p:txBody>
      </p:sp>
      <p:sp>
        <p:nvSpPr>
          <p:cNvPr id="4" name="Rectangle 3"/>
          <p:cNvSpPr/>
          <p:nvPr/>
        </p:nvSpPr>
        <p:spPr>
          <a:xfrm>
            <a:off x="3865552" y="828568"/>
            <a:ext cx="4452886" cy="369332"/>
          </a:xfrm>
          <a:prstGeom prst="rect">
            <a:avLst/>
          </a:prstGeom>
        </p:spPr>
        <p:txBody>
          <a:bodyPr wrap="none">
            <a:spAutoFit/>
          </a:bodyPr>
          <a:lstStyle/>
          <a:p>
            <a:r>
              <a:rPr lang="en-US" dirty="0">
                <a:hlinkClick r:id="rId3"/>
              </a:rPr>
              <a:t>https://coronavirus.jhu.edu/map.html</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4"/>
          <a:stretch>
            <a:fillRect/>
          </a:stretch>
        </p:blipFill>
        <p:spPr>
          <a:xfrm>
            <a:off x="2353056" y="1391190"/>
            <a:ext cx="6613969" cy="4360398"/>
          </a:xfrm>
          <a:prstGeom prst="rect">
            <a:avLst/>
          </a:prstGeom>
        </p:spPr>
      </p:pic>
    </p:spTree>
    <p:extLst>
      <p:ext uri="{BB962C8B-B14F-4D97-AF65-F5344CB8AC3E}">
        <p14:creationId xmlns:p14="http://schemas.microsoft.com/office/powerpoint/2010/main" val="120199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Every health care worker who returns from out-of-state travel </a:t>
            </a:r>
            <a:r>
              <a:rPr lang="en-US" dirty="0"/>
              <a:t/>
            </a:r>
            <a:br>
              <a:rPr lang="en-US" dirty="0"/>
            </a:br>
            <a:r>
              <a:rPr lang="en-US" dirty="0"/>
              <a:t/>
            </a:r>
            <a:br>
              <a:rPr lang="en-US" dirty="0"/>
            </a:br>
            <a:r>
              <a:rPr lang="en-US" dirty="0"/>
              <a:t> </a:t>
            </a:r>
            <a:br>
              <a:rPr lang="en-US" dirty="0"/>
            </a:br>
            <a:endParaRPr lang="en-US" dirty="0"/>
          </a:p>
        </p:txBody>
      </p:sp>
      <p:sp>
        <p:nvSpPr>
          <p:cNvPr id="3" name="Content Placeholder 2"/>
          <p:cNvSpPr>
            <a:spLocks noGrp="1"/>
          </p:cNvSpPr>
          <p:nvPr>
            <p:ph idx="4294967295"/>
          </p:nvPr>
        </p:nvSpPr>
        <p:spPr>
          <a:xfrm>
            <a:off x="0" y="1781175"/>
            <a:ext cx="10515600" cy="4351338"/>
          </a:xfrm>
          <a:prstGeom prst="rect">
            <a:avLst/>
          </a:prstGeom>
        </p:spPr>
        <p:txBody>
          <a:bodyPr>
            <a:normAutofit fontScale="77500" lnSpcReduction="20000"/>
          </a:bodyPr>
          <a:lstStyle/>
          <a:p>
            <a:pPr marL="0" indent="0">
              <a:buNone/>
            </a:pPr>
            <a:r>
              <a:rPr lang="en-US" dirty="0"/>
              <a:t>Should consult with a trained medical professional at their facility (e.g., infection </a:t>
            </a:r>
            <a:r>
              <a:rPr lang="en-US" dirty="0" err="1"/>
              <a:t>preventionist</a:t>
            </a:r>
            <a:r>
              <a:rPr lang="en-US" dirty="0"/>
              <a:t> or physician) </a:t>
            </a:r>
          </a:p>
          <a:p>
            <a:pPr marL="0" indent="0">
              <a:buNone/>
            </a:pPr>
            <a:r>
              <a:rPr lang="en-US" dirty="0"/>
              <a:t>Establish a specific infection control protocol (e.g., PPE while at work, self-monitoring, self-quarantine) that mitigates patient and co-worker exposures.</a:t>
            </a:r>
          </a:p>
          <a:p>
            <a:pPr marL="0" indent="0">
              <a:buNone/>
            </a:pPr>
            <a:r>
              <a:rPr lang="en-US" dirty="0"/>
              <a:t> Special considerations should be taken for those working with high-risk patients e.g.</a:t>
            </a:r>
          </a:p>
          <a:p>
            <a:r>
              <a:rPr lang="en-US" dirty="0"/>
              <a:t>patients in long-term care</a:t>
            </a:r>
          </a:p>
          <a:p>
            <a:r>
              <a:rPr lang="en-US" dirty="0"/>
              <a:t>chronic heart or lung conditions</a:t>
            </a:r>
          </a:p>
          <a:p>
            <a:r>
              <a:rPr lang="en-US" dirty="0"/>
              <a:t> diabetes</a:t>
            </a:r>
          </a:p>
          <a:p>
            <a:r>
              <a:rPr lang="en-US" dirty="0"/>
              <a:t>pregnant women</a:t>
            </a:r>
          </a:p>
        </p:txBody>
      </p:sp>
      <p:pic>
        <p:nvPicPr>
          <p:cNvPr id="4" name="Picture 3"/>
          <p:cNvPicPr>
            <a:picLocks noChangeAspect="1"/>
          </p:cNvPicPr>
          <p:nvPr/>
        </p:nvPicPr>
        <p:blipFill>
          <a:blip r:embed="rId2"/>
          <a:stretch>
            <a:fillRect/>
          </a:stretch>
        </p:blipFill>
        <p:spPr>
          <a:xfrm>
            <a:off x="66502" y="37407"/>
            <a:ext cx="12125498" cy="6820593"/>
          </a:xfrm>
          <a:prstGeom prst="rect">
            <a:avLst/>
          </a:prstGeom>
        </p:spPr>
      </p:pic>
    </p:spTree>
    <p:extLst>
      <p:ext uri="{BB962C8B-B14F-4D97-AF65-F5344CB8AC3E}">
        <p14:creationId xmlns:p14="http://schemas.microsoft.com/office/powerpoint/2010/main" val="408946667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Discontinuation from self-monitoring and self-quarantine: </a:t>
            </a:r>
            <a:endParaRPr lang="en-US" dirty="0"/>
          </a:p>
        </p:txBody>
      </p:sp>
      <p:sp>
        <p:nvSpPr>
          <p:cNvPr id="3" name="Content Placeholder 2"/>
          <p:cNvSpPr>
            <a:spLocks noGrp="1"/>
          </p:cNvSpPr>
          <p:nvPr>
            <p:ph idx="4294967295"/>
          </p:nvPr>
        </p:nvSpPr>
        <p:spPr>
          <a:xfrm>
            <a:off x="448887" y="1549372"/>
            <a:ext cx="10515600" cy="4351337"/>
          </a:xfrm>
          <a:prstGeom prst="rect">
            <a:avLst/>
          </a:prstGeom>
        </p:spPr>
        <p:txBody>
          <a:bodyPr>
            <a:normAutofit fontScale="85000" lnSpcReduction="20000"/>
          </a:bodyPr>
          <a:lstStyle/>
          <a:p>
            <a:pPr marL="0" indent="0">
              <a:buNone/>
            </a:pPr>
            <a:r>
              <a:rPr lang="en-US" dirty="0"/>
              <a:t>Discontinuation from self-quarantine and self-monitoring may cease if after 14 days there has been NO development of respiratory illness symptoms. Symptoms may include: fever, cough, shortness of breath, sore throat, runny nose. </a:t>
            </a:r>
          </a:p>
          <a:p>
            <a:endParaRPr lang="en-US" dirty="0"/>
          </a:p>
          <a:p>
            <a:pPr marL="0" indent="0">
              <a:buNone/>
            </a:pPr>
            <a:r>
              <a:rPr lang="en-US" dirty="0"/>
              <a:t>CDC guidance (</a:t>
            </a:r>
            <a:r>
              <a:rPr lang="en-US" dirty="0">
                <a:hlinkClick r:id="rId2"/>
              </a:rPr>
              <a:t>www.cdc.gov/coronavirus/2019-ncov/if-you-are-sick/steps-when-sick.html</a:t>
            </a:r>
            <a:r>
              <a:rPr lang="en-US" dirty="0"/>
              <a:t>)states that an individual can stop self-isolation if: </a:t>
            </a:r>
          </a:p>
          <a:p>
            <a:pPr lvl="1"/>
            <a:r>
              <a:rPr lang="en-US" dirty="0"/>
              <a:t>It has been at least 7 days since symptoms first appeared </a:t>
            </a:r>
          </a:p>
          <a:p>
            <a:pPr lvl="1"/>
            <a:r>
              <a:rPr lang="en-US" dirty="0"/>
              <a:t>AND </a:t>
            </a:r>
          </a:p>
          <a:p>
            <a:pPr lvl="1"/>
            <a:r>
              <a:rPr lang="en-US" dirty="0"/>
              <a:t>No fever for at least 72 hours (fever-free for 3 full days off fever-reducing medicine) AND </a:t>
            </a:r>
          </a:p>
          <a:p>
            <a:pPr lvl="1"/>
            <a:r>
              <a:rPr lang="en-US" dirty="0"/>
              <a:t>All other symptoms have improved (e.g., cough has improved) </a:t>
            </a:r>
          </a:p>
        </p:txBody>
      </p:sp>
      <p:pic>
        <p:nvPicPr>
          <p:cNvPr id="4" name="Picture 3"/>
          <p:cNvPicPr>
            <a:picLocks noChangeAspect="1"/>
          </p:cNvPicPr>
          <p:nvPr/>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147711932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CD550EED-2F76-4151-9CDD-DF953F69DB88}"/>
              </a:ext>
            </a:extLst>
          </p:cNvPr>
          <p:cNvSpPr>
            <a:spLocks noGrp="1"/>
          </p:cNvSpPr>
          <p:nvPr>
            <p:ph type="body" sz="quarter" idx="10"/>
          </p:nvPr>
        </p:nvSpPr>
        <p:spPr/>
        <p:txBody>
          <a:bodyPr/>
          <a:lstStyle/>
          <a:p>
            <a:r>
              <a:rPr lang="en-US" b="1" dirty="0"/>
              <a:t>Time-since-illness-onset and time-since-recovery strategy (non-test-based strategy)</a:t>
            </a:r>
            <a:r>
              <a:rPr lang="en-US" b="1" dirty="0">
                <a:hlinkClick r:id="rId2"/>
              </a:rPr>
              <a:t>*</a:t>
            </a:r>
            <a:r>
              <a:rPr lang="en-US" dirty="0"/>
              <a:t/>
            </a:r>
            <a:br>
              <a:rPr lang="en-US" dirty="0"/>
            </a:br>
            <a:r>
              <a:rPr lang="en-US" b="1" dirty="0"/>
              <a:t>Persons with COVID-19 who have symptoms </a:t>
            </a:r>
            <a:r>
              <a:rPr lang="en-US" dirty="0"/>
              <a:t>and were directed to care for themselves at home may discontinue home isolation under the  following conditions:</a:t>
            </a:r>
          </a:p>
          <a:p>
            <a:pPr>
              <a:buFont typeface="Arial" panose="020B0604020202020204" pitchFamily="34" charset="0"/>
              <a:buChar char="•"/>
            </a:pPr>
            <a:r>
              <a:rPr lang="en-US" dirty="0"/>
              <a:t>At least 3 days (72 hours) have passed </a:t>
            </a:r>
            <a:r>
              <a:rPr lang="en-US" i="1" dirty="0"/>
              <a:t>since recovery</a:t>
            </a:r>
            <a:r>
              <a:rPr lang="en-US" dirty="0"/>
              <a:t> defined as resolution of fever without the use of fever-reducing medications </a:t>
            </a:r>
            <a:r>
              <a:rPr lang="en-US" b="1" dirty="0"/>
              <a:t>and</a:t>
            </a:r>
            <a:r>
              <a:rPr lang="en-US" dirty="0"/>
              <a:t> improvement in respiratory symptoms (e.g., cough, shortness of breath); </a:t>
            </a:r>
            <a:r>
              <a:rPr lang="en-US" b="1" dirty="0"/>
              <a:t>and,</a:t>
            </a:r>
            <a:endParaRPr lang="en-US" dirty="0"/>
          </a:p>
          <a:p>
            <a:pPr>
              <a:buFont typeface="Arial" panose="020B0604020202020204" pitchFamily="34" charset="0"/>
              <a:buChar char="•"/>
            </a:pPr>
            <a:r>
              <a:rPr lang="en-US" dirty="0"/>
              <a:t>At least 7 days have passed </a:t>
            </a:r>
            <a:r>
              <a:rPr lang="en-US" i="1" dirty="0"/>
              <a:t>since symptoms first appeared</a:t>
            </a:r>
            <a:r>
              <a:rPr lang="en-US" dirty="0"/>
              <a:t>.</a:t>
            </a:r>
          </a:p>
          <a:p>
            <a:pPr>
              <a:buFont typeface="Arial" panose="020B0604020202020204" pitchFamily="34" charset="0"/>
              <a:buChar char="•"/>
            </a:pPr>
            <a:r>
              <a:rPr lang="en-US" dirty="0"/>
              <a:t>(UNMC may recommend longer periods-10/5) </a:t>
            </a:r>
          </a:p>
          <a:p>
            <a:pPr>
              <a:buFont typeface="Arial" panose="020B0604020202020204" pitchFamily="34" charset="0"/>
              <a:buChar char="•"/>
            </a:pPr>
            <a:r>
              <a:rPr lang="en-US" b="1" dirty="0"/>
              <a:t>Test based Strategy</a:t>
            </a:r>
          </a:p>
          <a:p>
            <a:pPr>
              <a:buFont typeface="Arial" panose="020B0604020202020204" pitchFamily="34" charset="0"/>
              <a:buChar char="•"/>
            </a:pPr>
            <a:r>
              <a:rPr lang="en-US" dirty="0"/>
              <a:t>Negative results of an FDA Emergency Use Authorized molecular assay for COVID-19 from at least two consecutive nasopharyngeal swab specimens collected ≥24 hours apart</a:t>
            </a:r>
            <a:r>
              <a:rPr lang="en-US" dirty="0">
                <a:hlinkClick r:id="rId3"/>
              </a:rPr>
              <a:t>**</a:t>
            </a:r>
            <a:r>
              <a:rPr lang="en-US" dirty="0"/>
              <a:t> (total of two negative specimens).</a:t>
            </a:r>
          </a:p>
          <a:p>
            <a:endParaRPr lang="en-US" dirty="0"/>
          </a:p>
        </p:txBody>
      </p:sp>
      <p:sp>
        <p:nvSpPr>
          <p:cNvPr id="3" name="Title 2">
            <a:extLst>
              <a:ext uri="{FF2B5EF4-FFF2-40B4-BE49-F238E27FC236}">
                <a16:creationId xmlns:a16="http://schemas.microsoft.com/office/drawing/2014/main" xmlns="" id="{F8EA169E-5B63-4698-A448-2DA9B57AC2F9}"/>
              </a:ext>
            </a:extLst>
          </p:cNvPr>
          <p:cNvSpPr>
            <a:spLocks noGrp="1"/>
          </p:cNvSpPr>
          <p:nvPr>
            <p:ph type="title"/>
          </p:nvPr>
        </p:nvSpPr>
        <p:spPr/>
        <p:txBody>
          <a:bodyPr/>
          <a:lstStyle/>
          <a:p>
            <a:r>
              <a:rPr lang="en-US" dirty="0"/>
              <a:t>Discontinuation of Home Isolation</a:t>
            </a:r>
          </a:p>
        </p:txBody>
      </p:sp>
    </p:spTree>
    <p:extLst>
      <p:ext uri="{BB962C8B-B14F-4D97-AF65-F5344CB8AC3E}">
        <p14:creationId xmlns:p14="http://schemas.microsoft.com/office/powerpoint/2010/main" val="160333823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TextBox 2"/>
          <p:cNvSpPr txBox="1"/>
          <p:nvPr/>
        </p:nvSpPr>
        <p:spPr>
          <a:xfrm>
            <a:off x="373487" y="1061546"/>
            <a:ext cx="11433502" cy="2246769"/>
          </a:xfrm>
          <a:prstGeom prst="rect">
            <a:avLst/>
          </a:prstGeom>
          <a:noFill/>
        </p:spPr>
        <p:txBody>
          <a:bodyPr wrap="square" rtlCol="0">
            <a:spAutoFit/>
          </a:bodyPr>
          <a:lstStyle/>
          <a:p>
            <a:pPr algn="ctr"/>
            <a:r>
              <a:rPr lang="en-US" sz="2800" dirty="0"/>
              <a:t>Thank you for joining us!  </a:t>
            </a:r>
          </a:p>
          <a:p>
            <a:pPr algn="ctr"/>
            <a:endParaRPr lang="en-US" sz="2800" dirty="0"/>
          </a:p>
          <a:p>
            <a:pPr algn="ctr"/>
            <a:r>
              <a:rPr lang="en-US" sz="2800" dirty="0"/>
              <a:t>Slides and recording of today’s presentation will be available at </a:t>
            </a:r>
          </a:p>
          <a:p>
            <a:pPr algn="ctr"/>
            <a:r>
              <a:rPr lang="en-US" sz="2800" dirty="0">
                <a:hlinkClick r:id="rId3"/>
              </a:rPr>
              <a:t>https://www.nebraskahospitals.org/coronavirus-covid-19-information.html</a:t>
            </a:r>
            <a:endParaRPr lang="en-US" sz="2800" dirty="0"/>
          </a:p>
        </p:txBody>
      </p:sp>
      <p:pic>
        <p:nvPicPr>
          <p:cNvPr id="4" name="Picture 3"/>
          <p:cNvPicPr>
            <a:picLocks noChangeAspect="1"/>
          </p:cNvPicPr>
          <p:nvPr/>
        </p:nvPicPr>
        <p:blipFill>
          <a:blip r:embed="rId4"/>
          <a:stretch>
            <a:fillRect/>
          </a:stretch>
        </p:blipFill>
        <p:spPr>
          <a:xfrm>
            <a:off x="5000375" y="3491417"/>
            <a:ext cx="3534026" cy="2027318"/>
          </a:xfrm>
          <a:prstGeom prst="rect">
            <a:avLst/>
          </a:prstGeom>
        </p:spPr>
      </p:pic>
      <p:sp>
        <p:nvSpPr>
          <p:cNvPr id="6" name="TextBox 5"/>
          <p:cNvSpPr txBox="1"/>
          <p:nvPr/>
        </p:nvSpPr>
        <p:spPr>
          <a:xfrm>
            <a:off x="686308" y="3882407"/>
            <a:ext cx="3452555" cy="830997"/>
          </a:xfrm>
          <a:prstGeom prst="rect">
            <a:avLst/>
          </a:prstGeom>
          <a:noFill/>
        </p:spPr>
        <p:txBody>
          <a:bodyPr wrap="square" rtlCol="0">
            <a:spAutoFit/>
          </a:bodyPr>
          <a:lstStyle/>
          <a:p>
            <a:pPr algn="ctr"/>
            <a:r>
              <a:rPr lang="en-US" sz="2400" dirty="0"/>
              <a:t>Scroll to the bottom of the page</a:t>
            </a:r>
          </a:p>
        </p:txBody>
      </p:sp>
      <p:cxnSp>
        <p:nvCxnSpPr>
          <p:cNvPr id="8" name="Straight Arrow Connector 7"/>
          <p:cNvCxnSpPr/>
          <p:nvPr/>
        </p:nvCxnSpPr>
        <p:spPr>
          <a:xfrm flipV="1">
            <a:off x="3946358" y="4090738"/>
            <a:ext cx="1054017" cy="2071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89911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31AA390-ADA3-4F97-894E-EE61F3AE9298}"/>
              </a:ext>
            </a:extLst>
          </p:cNvPr>
          <p:cNvSpPr>
            <a:spLocks noGrp="1"/>
          </p:cNvSpPr>
          <p:nvPr>
            <p:ph type="body" sz="quarter" idx="10"/>
          </p:nvPr>
        </p:nvSpPr>
        <p:spPr/>
        <p:txBody>
          <a:bodyPr/>
          <a:lstStyle/>
          <a:p>
            <a:r>
              <a:rPr lang="en-US" b="1" dirty="0"/>
              <a:t>Individuals with laboratory-confirmed COVID-19 who have not had </a:t>
            </a:r>
            <a:r>
              <a:rPr lang="en-US" b="1" u="sng" dirty="0"/>
              <a:t>any</a:t>
            </a:r>
            <a:r>
              <a:rPr lang="en-US" b="1" dirty="0"/>
              <a:t> symptoms</a:t>
            </a:r>
            <a:r>
              <a:rPr lang="en-US" dirty="0"/>
              <a:t> may discontinue home isolation when at least 7 days have passed since the date of their first positive COVID-19 diagnostic  test and have had no subsequent illness.</a:t>
            </a:r>
          </a:p>
          <a:p>
            <a:r>
              <a:rPr lang="en-US" dirty="0"/>
              <a:t>What about family members quarantined with a COVID-+ family member, when does their quarantine end-14 days after their family member is either documented as being COVID-19 – or 14 days from when the loved one </a:t>
            </a:r>
            <a:r>
              <a:rPr lang="en-US" dirty="0" smtClean="0"/>
              <a:t>would </a:t>
            </a:r>
            <a:r>
              <a:rPr lang="en-US" dirty="0"/>
              <a:t>have been eligible to discontinue isolation</a:t>
            </a:r>
          </a:p>
          <a:p>
            <a:endParaRPr lang="en-US" b="1" dirty="0"/>
          </a:p>
          <a:p>
            <a:r>
              <a:rPr lang="en-US" b="1" dirty="0"/>
              <a:t>Footnote from CDC</a:t>
            </a:r>
          </a:p>
          <a:p>
            <a:r>
              <a:rPr lang="en-US" sz="1800" dirty="0"/>
              <a:t>*This recommendation will prevent most, but may not prevent all instances of secondary spread.  The risk of transmission after recovery, is likely very substantially less than that during illness</a:t>
            </a:r>
            <a:r>
              <a:rPr lang="en-US" dirty="0"/>
              <a:t>.</a:t>
            </a:r>
          </a:p>
          <a:p>
            <a:endParaRPr lang="en-US" dirty="0"/>
          </a:p>
        </p:txBody>
      </p:sp>
      <p:sp>
        <p:nvSpPr>
          <p:cNvPr id="3" name="Title 2">
            <a:extLst>
              <a:ext uri="{FF2B5EF4-FFF2-40B4-BE49-F238E27FC236}">
                <a16:creationId xmlns:a16="http://schemas.microsoft.com/office/drawing/2014/main" xmlns="" id="{8303434B-A25D-47F4-BB01-EDBB732A6106}"/>
              </a:ext>
            </a:extLst>
          </p:cNvPr>
          <p:cNvSpPr>
            <a:spLocks noGrp="1"/>
          </p:cNvSpPr>
          <p:nvPr>
            <p:ph type="title"/>
          </p:nvPr>
        </p:nvSpPr>
        <p:spPr/>
        <p:txBody>
          <a:bodyPr/>
          <a:lstStyle/>
          <a:p>
            <a:r>
              <a:rPr lang="en-US" dirty="0"/>
              <a:t>Discontinuation of Isolation</a:t>
            </a:r>
          </a:p>
        </p:txBody>
      </p:sp>
    </p:spTree>
    <p:extLst>
      <p:ext uri="{BB962C8B-B14F-4D97-AF65-F5344CB8AC3E}">
        <p14:creationId xmlns:p14="http://schemas.microsoft.com/office/powerpoint/2010/main" val="405468613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7DC716E-6827-4A4E-AC29-7BB3D5CB99EC}"/>
              </a:ext>
            </a:extLst>
          </p:cNvPr>
          <p:cNvSpPr>
            <a:spLocks noGrp="1"/>
          </p:cNvSpPr>
          <p:nvPr>
            <p:ph type="body" sz="quarter" idx="10"/>
          </p:nvPr>
        </p:nvSpPr>
        <p:spPr/>
        <p:txBody>
          <a:bodyPr/>
          <a:lstStyle/>
          <a:p>
            <a:pPr marL="457200" indent="-457200">
              <a:buAutoNum type="arabicPeriod"/>
            </a:pPr>
            <a:r>
              <a:rPr lang="en-US" dirty="0"/>
              <a:t>HCW worked when ill-16 residents in an ALF</a:t>
            </a:r>
          </a:p>
          <a:p>
            <a:pPr marL="457200" indent="-457200">
              <a:buAutoNum type="arabicPeriod"/>
            </a:pPr>
            <a:r>
              <a:rPr lang="en-US" dirty="0"/>
              <a:t>HCW ill 5+ patients in a SNF</a:t>
            </a:r>
          </a:p>
          <a:p>
            <a:pPr marL="457200" indent="-457200">
              <a:buAutoNum type="arabicPeriod"/>
            </a:pPr>
            <a:r>
              <a:rPr lang="en-US" dirty="0"/>
              <a:t> PCP worked for 5 days when ill exposed scores of patients</a:t>
            </a:r>
          </a:p>
          <a:p>
            <a:pPr marL="457200" indent="-457200">
              <a:buAutoNum type="arabicPeriod"/>
            </a:pPr>
            <a:r>
              <a:rPr lang="en-US" dirty="0"/>
              <a:t>2-3 others </a:t>
            </a:r>
          </a:p>
          <a:p>
            <a:pPr marL="457200" indent="-457200">
              <a:buAutoNum type="arabicPeriod"/>
            </a:pPr>
            <a:endParaRPr lang="en-US" dirty="0"/>
          </a:p>
          <a:p>
            <a:pPr marL="457200" indent="-457200">
              <a:buAutoNum type="arabicPeriod"/>
            </a:pPr>
            <a:r>
              <a:rPr lang="en-US" b="1" u="sng" dirty="0"/>
              <a:t>Any signs or symptoms-STAY HOME</a:t>
            </a:r>
          </a:p>
          <a:p>
            <a:pPr marL="457200" indent="-457200">
              <a:buAutoNum type="arabicPeriod"/>
            </a:pPr>
            <a:endParaRPr lang="en-US" dirty="0"/>
          </a:p>
          <a:p>
            <a:pPr marL="457200" indent="-457200">
              <a:buAutoNum type="arabicPeriod"/>
            </a:pPr>
            <a:endParaRPr lang="en-US" dirty="0"/>
          </a:p>
        </p:txBody>
      </p:sp>
      <p:sp>
        <p:nvSpPr>
          <p:cNvPr id="3" name="Title 2">
            <a:extLst>
              <a:ext uri="{FF2B5EF4-FFF2-40B4-BE49-F238E27FC236}">
                <a16:creationId xmlns:a16="http://schemas.microsoft.com/office/drawing/2014/main" xmlns="" id="{3CCC1881-1118-4DDD-B44F-EEAD63AA0727}"/>
              </a:ext>
            </a:extLst>
          </p:cNvPr>
          <p:cNvSpPr>
            <a:spLocks noGrp="1"/>
          </p:cNvSpPr>
          <p:nvPr>
            <p:ph type="title"/>
          </p:nvPr>
        </p:nvSpPr>
        <p:spPr/>
        <p:txBody>
          <a:bodyPr/>
          <a:lstStyle/>
          <a:p>
            <a:r>
              <a:rPr lang="en-US" dirty="0"/>
              <a:t>Outbreaks in Healthcare</a:t>
            </a:r>
          </a:p>
        </p:txBody>
      </p:sp>
    </p:spTree>
    <p:extLst>
      <p:ext uri="{BB962C8B-B14F-4D97-AF65-F5344CB8AC3E}">
        <p14:creationId xmlns:p14="http://schemas.microsoft.com/office/powerpoint/2010/main" val="223288463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9D7B47D-2498-41DA-B943-DDE939D7F49D}"/>
              </a:ext>
            </a:extLst>
          </p:cNvPr>
          <p:cNvSpPr>
            <a:spLocks noGrp="1"/>
          </p:cNvSpPr>
          <p:nvPr>
            <p:ph type="body" sz="quarter" idx="10"/>
          </p:nvPr>
        </p:nvSpPr>
        <p:spPr/>
        <p:txBody>
          <a:bodyPr/>
          <a:lstStyle/>
          <a:p>
            <a:r>
              <a:rPr lang="en-US" sz="2400" dirty="0"/>
              <a:t>Travel-to high risk areas self quarantine if at all possible (and upon returning from any travel if possible); if not possible, consult IP or ID/PH/Med Dir.</a:t>
            </a:r>
          </a:p>
          <a:p>
            <a:r>
              <a:rPr lang="en-US" sz="2400" dirty="0"/>
              <a:t>Any respiratory symptoms, </a:t>
            </a:r>
            <a:r>
              <a:rPr lang="en-US" sz="2400" b="1" dirty="0"/>
              <a:t>severe fatigue and myalgias, diarrhea</a:t>
            </a:r>
            <a:r>
              <a:rPr lang="en-US" sz="2400" dirty="0"/>
              <a:t>, or fever of greater than 99.9F. </a:t>
            </a:r>
          </a:p>
          <a:p>
            <a:r>
              <a:rPr lang="en-US" sz="2400" dirty="0"/>
              <a:t>If there is a household member who is positive for COVID-19, or highly suspected of having COVID-19.</a:t>
            </a:r>
          </a:p>
          <a:p>
            <a:r>
              <a:rPr lang="en-US" sz="2400" dirty="0"/>
              <a:t>They have been caring for a person who was documented as having COVID-19</a:t>
            </a:r>
          </a:p>
          <a:p>
            <a:r>
              <a:rPr lang="en-US" sz="2400" dirty="0"/>
              <a:t>and were not wearing necessary PPE –please see next slide for what to do based on different exposures. </a:t>
            </a:r>
          </a:p>
          <a:p>
            <a:endParaRPr lang="en-US" dirty="0"/>
          </a:p>
        </p:txBody>
      </p:sp>
      <p:sp>
        <p:nvSpPr>
          <p:cNvPr id="3" name="Title 2">
            <a:extLst>
              <a:ext uri="{FF2B5EF4-FFF2-40B4-BE49-F238E27FC236}">
                <a16:creationId xmlns:a16="http://schemas.microsoft.com/office/drawing/2014/main" xmlns="" id="{CFE484EB-905C-49C5-9429-6353B0851D16}"/>
              </a:ext>
            </a:extLst>
          </p:cNvPr>
          <p:cNvSpPr>
            <a:spLocks noGrp="1"/>
          </p:cNvSpPr>
          <p:nvPr>
            <p:ph type="title"/>
          </p:nvPr>
        </p:nvSpPr>
        <p:spPr/>
        <p:txBody>
          <a:bodyPr/>
          <a:lstStyle/>
          <a:p>
            <a:r>
              <a:rPr lang="en-US" dirty="0"/>
              <a:t>Updates-When should HCPs Self Quarantine</a:t>
            </a:r>
          </a:p>
        </p:txBody>
      </p:sp>
    </p:spTree>
    <p:extLst>
      <p:ext uri="{BB962C8B-B14F-4D97-AF65-F5344CB8AC3E}">
        <p14:creationId xmlns:p14="http://schemas.microsoft.com/office/powerpoint/2010/main" val="342564848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A428C5C-47B1-43B8-A99D-60655309634C}"/>
              </a:ext>
            </a:extLst>
          </p:cNvPr>
          <p:cNvSpPr>
            <a:spLocks noGrp="1"/>
          </p:cNvSpPr>
          <p:nvPr>
            <p:ph type="body" sz="quarter" idx="10"/>
          </p:nvPr>
        </p:nvSpPr>
        <p:spPr/>
        <p:txBody>
          <a:bodyPr/>
          <a:lstStyle/>
          <a:p>
            <a:r>
              <a:rPr lang="en-US" dirty="0"/>
              <a:t>Transfer out of Acute Care Hospitals-stay lengthened-stay in ACH until bed utilization goes up</a:t>
            </a:r>
          </a:p>
          <a:p>
            <a:r>
              <a:rPr lang="en-US" dirty="0"/>
              <a:t>Patients from LTC-isolated 1-3 cases to Midlands/St Es</a:t>
            </a:r>
          </a:p>
          <a:p>
            <a:r>
              <a:rPr lang="en-US" dirty="0"/>
              <a:t>Larger Number of cases-creating COVID unit or section</a:t>
            </a:r>
          </a:p>
          <a:p>
            <a:r>
              <a:rPr lang="en-US" dirty="0"/>
              <a:t>ICAP provides guidance for each LTC that has a case of COVID-19 now.</a:t>
            </a:r>
          </a:p>
          <a:p>
            <a:r>
              <a:rPr lang="en-US" dirty="0"/>
              <a:t>Creating additional Convalescent Sites</a:t>
            </a:r>
          </a:p>
          <a:p>
            <a:r>
              <a:rPr lang="en-US" dirty="0"/>
              <a:t>???Work force to assist in LTC-nursing students</a:t>
            </a:r>
          </a:p>
          <a:p>
            <a:r>
              <a:rPr lang="en-US" dirty="0"/>
              <a:t>			           staff from surgical ambulatory sites or specialty hospitals</a:t>
            </a:r>
          </a:p>
          <a:p>
            <a:r>
              <a:rPr lang="en-US" dirty="0"/>
              <a:t>			            restaurant workers in dietary</a:t>
            </a:r>
          </a:p>
          <a:p>
            <a:r>
              <a:rPr lang="en-US" dirty="0"/>
              <a:t>                                                        </a:t>
            </a:r>
          </a:p>
          <a:p>
            <a:endParaRPr lang="en-US" dirty="0"/>
          </a:p>
          <a:p>
            <a:endParaRPr lang="en-US" dirty="0"/>
          </a:p>
          <a:p>
            <a:endParaRPr lang="en-US" dirty="0"/>
          </a:p>
        </p:txBody>
      </p:sp>
      <p:sp>
        <p:nvSpPr>
          <p:cNvPr id="3" name="Title 2">
            <a:extLst>
              <a:ext uri="{FF2B5EF4-FFF2-40B4-BE49-F238E27FC236}">
                <a16:creationId xmlns:a16="http://schemas.microsoft.com/office/drawing/2014/main" xmlns="" id="{37CF42F7-6B43-41CF-85AB-EAB763E0971B}"/>
              </a:ext>
            </a:extLst>
          </p:cNvPr>
          <p:cNvSpPr>
            <a:spLocks noGrp="1"/>
          </p:cNvSpPr>
          <p:nvPr>
            <p:ph type="title"/>
          </p:nvPr>
        </p:nvSpPr>
        <p:spPr/>
        <p:txBody>
          <a:bodyPr/>
          <a:lstStyle/>
          <a:p>
            <a:r>
              <a:rPr lang="en-US" dirty="0"/>
              <a:t>Managing  COVID 19 in LTC</a:t>
            </a:r>
          </a:p>
        </p:txBody>
      </p:sp>
    </p:spTree>
    <p:extLst>
      <p:ext uri="{BB962C8B-B14F-4D97-AF65-F5344CB8AC3E}">
        <p14:creationId xmlns:p14="http://schemas.microsoft.com/office/powerpoint/2010/main" val="199458796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870013" y="6129544"/>
            <a:ext cx="1351163" cy="557958"/>
          </a:xfrm>
          <a:prstGeom prst="rect">
            <a:avLst/>
          </a:prstGeom>
        </p:spPr>
      </p:pic>
      <p:sp>
        <p:nvSpPr>
          <p:cNvPr id="6" name="Content Placeholder 5"/>
          <p:cNvSpPr>
            <a:spLocks noGrp="1"/>
          </p:cNvSpPr>
          <p:nvPr>
            <p:ph idx="1"/>
          </p:nvPr>
        </p:nvSpPr>
        <p:spPr>
          <a:xfrm>
            <a:off x="2143933" y="845128"/>
            <a:ext cx="8107269" cy="5234152"/>
          </a:xfrm>
        </p:spPr>
        <p:txBody>
          <a:bodyPr>
            <a:normAutofit fontScale="77500" lnSpcReduction="20000"/>
          </a:bodyPr>
          <a:lstStyle/>
          <a:p>
            <a:r>
              <a:rPr lang="en-US" sz="2000" i="1" dirty="0">
                <a:latin typeface="+mn-lt"/>
              </a:rPr>
              <a:t>Initially admitted for non-COVID-19 illness and Still No COVID concerns:</a:t>
            </a:r>
          </a:p>
          <a:p>
            <a:endParaRPr lang="en-US" sz="2000" i="1" dirty="0">
              <a:latin typeface="+mn-lt"/>
            </a:endParaRPr>
          </a:p>
          <a:p>
            <a:r>
              <a:rPr lang="en-US" sz="2000" i="1" dirty="0">
                <a:latin typeface="+mn-lt"/>
              </a:rPr>
              <a:t>	</a:t>
            </a:r>
            <a:r>
              <a:rPr lang="en-US" sz="2000" dirty="0">
                <a:latin typeface="+mn-lt"/>
              </a:rPr>
              <a:t>Can be admitted back to the Nursing Home (consider a transition 	unit/holding area for 14 days within the facility) with contact/droplet 	precautions during observation period (AMDA) A COVID test is not required        	for acceptance back into facility. However, if a COVID test has been 	performed ,transfer should wait until results are back</a:t>
            </a:r>
          </a:p>
          <a:p>
            <a:endParaRPr lang="en-US" i="1" dirty="0"/>
          </a:p>
          <a:p>
            <a:r>
              <a:rPr lang="en-US" sz="2000" i="1" dirty="0">
                <a:latin typeface="+mn-lt"/>
              </a:rPr>
              <a:t>Had COVID-19 concerns/ symptoms but now ruled out:</a:t>
            </a:r>
          </a:p>
          <a:p>
            <a:endParaRPr lang="en-US" i="1" dirty="0"/>
          </a:p>
          <a:p>
            <a:r>
              <a:rPr lang="en-US" i="1" dirty="0"/>
              <a:t>	</a:t>
            </a:r>
            <a:r>
              <a:rPr lang="en-US" sz="2000" dirty="0">
                <a:latin typeface="+mn-lt"/>
              </a:rPr>
              <a:t>Can be admitted back to the Nursing Home (consider a transition 	unit/holding area for 14 days within the facility and keep them in </a:t>
            </a:r>
          </a:p>
          <a:p>
            <a:r>
              <a:rPr lang="en-US" sz="2000" dirty="0">
                <a:latin typeface="+mn-lt"/>
              </a:rPr>
              <a:t>        contact/droplet precaution until respiratory symptoms resolves and 14 days  	have passed)</a:t>
            </a:r>
          </a:p>
          <a:p>
            <a:endParaRPr lang="en-US" dirty="0"/>
          </a:p>
          <a:p>
            <a:r>
              <a:rPr lang="en-US" sz="2000" i="1" dirty="0">
                <a:latin typeface="+mn-lt"/>
              </a:rPr>
              <a:t>Was COVID-19 positive and are recovering:</a:t>
            </a:r>
          </a:p>
          <a:p>
            <a:endParaRPr lang="en-US" sz="2000" i="1" dirty="0">
              <a:latin typeface="+mn-lt"/>
            </a:endParaRPr>
          </a:p>
          <a:p>
            <a:r>
              <a:rPr lang="en-US" sz="2000" i="1" dirty="0">
                <a:latin typeface="+mn-lt"/>
              </a:rPr>
              <a:t>	</a:t>
            </a:r>
            <a:r>
              <a:rPr lang="en-US" sz="2000" dirty="0">
                <a:latin typeface="+mn-lt"/>
              </a:rPr>
              <a:t>Will either remain in the acute care hospital  or be admitted to designated COVID-19 treatment/recovery centers until no longer infectious and then will be transferred back to the nursing home</a:t>
            </a:r>
          </a:p>
          <a:p>
            <a:r>
              <a:rPr lang="en-US" sz="2000" dirty="0">
                <a:latin typeface="+mn-lt"/>
              </a:rPr>
              <a:t> </a:t>
            </a:r>
          </a:p>
        </p:txBody>
      </p:sp>
      <p:sp>
        <p:nvSpPr>
          <p:cNvPr id="7" name="Title 6"/>
          <p:cNvSpPr>
            <a:spLocks noGrp="1"/>
          </p:cNvSpPr>
          <p:nvPr>
            <p:ph type="title"/>
          </p:nvPr>
        </p:nvSpPr>
        <p:spPr>
          <a:xfrm>
            <a:off x="1700301" y="171184"/>
            <a:ext cx="8994531" cy="449296"/>
          </a:xfrm>
        </p:spPr>
        <p:txBody>
          <a:bodyPr>
            <a:noAutofit/>
          </a:bodyPr>
          <a:lstStyle/>
          <a:p>
            <a:r>
              <a:rPr lang="en-US" sz="2800" dirty="0">
                <a:latin typeface="+mj-lt"/>
              </a:rPr>
              <a:t>Accepting Hospitalized Residents Back to the Nursing Home</a:t>
            </a:r>
          </a:p>
        </p:txBody>
      </p:sp>
      <p:sp>
        <p:nvSpPr>
          <p:cNvPr id="2" name="Rectangle 1"/>
          <p:cNvSpPr/>
          <p:nvPr/>
        </p:nvSpPr>
        <p:spPr>
          <a:xfrm>
            <a:off x="2143932" y="5617616"/>
            <a:ext cx="8371668" cy="646331"/>
          </a:xfrm>
          <a:prstGeom prst="rect">
            <a:avLst/>
          </a:prstGeom>
        </p:spPr>
        <p:txBody>
          <a:bodyPr wrap="square">
            <a:spAutoFit/>
          </a:bodyPr>
          <a:lstStyle/>
          <a:p>
            <a:r>
              <a:rPr lang="en-US" dirty="0">
                <a:hlinkClick r:id="rId3"/>
              </a:rPr>
              <a:t>https://paltc.org/sites/default/files/COVID%2019%20QA%20Community%20Spread%20March%2023.pdf</a:t>
            </a:r>
            <a:endParaRPr lang="en-US" dirty="0"/>
          </a:p>
        </p:txBody>
      </p:sp>
    </p:spTree>
    <p:extLst>
      <p:ext uri="{BB962C8B-B14F-4D97-AF65-F5344CB8AC3E}">
        <p14:creationId xmlns:p14="http://schemas.microsoft.com/office/powerpoint/2010/main" val="2491692041"/>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C4140DDF-1D7B-4915-9C83-CB5BA4FA6144}"/>
              </a:ext>
            </a:extLst>
          </p:cNvPr>
          <p:cNvSpPr>
            <a:spLocks noGrp="1"/>
          </p:cNvSpPr>
          <p:nvPr>
            <p:ph type="body" sz="quarter" idx="10"/>
          </p:nvPr>
        </p:nvSpPr>
        <p:spPr/>
        <p:txBody>
          <a:bodyPr/>
          <a:lstStyle/>
          <a:p>
            <a:r>
              <a:rPr lang="en-US" dirty="0"/>
              <a:t>The use of gowns as part of Contact Precautions in the context of MDROs has been implemented primarily to reduce the risk of transmission to other patients rather than to protect healthcare personnel (HCP). Facilities with shortages could consider suspending the use of gowns for the care of patients with endemic MDROs, such as MRSA, VRE, and ESBL-producing Gram-negative bacilli except as required for </a:t>
            </a:r>
            <a:r>
              <a:rPr lang="en-US" u="sng" dirty="0">
                <a:hlinkClick r:id="rId2"/>
              </a:rPr>
              <a:t>Standard Precautions</a:t>
            </a:r>
            <a:r>
              <a:rPr lang="en-US" dirty="0"/>
              <a:t>. Facilities should assess their local epidemiology to determine which MDROs are considered endemic. Regardless of the use of gowns, HCP at facilities should continue to wear gloves for contact with these patients and their environment. Hand hygiene should continue to be emphasized. Facilities should also attempt to place patients colonized or infected with an MDRO in a private room, if available.</a:t>
            </a:r>
          </a:p>
        </p:txBody>
      </p:sp>
      <p:sp>
        <p:nvSpPr>
          <p:cNvPr id="3" name="Title 2">
            <a:extLst>
              <a:ext uri="{FF2B5EF4-FFF2-40B4-BE49-F238E27FC236}">
                <a16:creationId xmlns:a16="http://schemas.microsoft.com/office/drawing/2014/main" xmlns="" id="{2EC3FFE7-6686-4879-8D3D-9908618D904C}"/>
              </a:ext>
            </a:extLst>
          </p:cNvPr>
          <p:cNvSpPr>
            <a:spLocks noGrp="1"/>
          </p:cNvSpPr>
          <p:nvPr>
            <p:ph type="title"/>
          </p:nvPr>
        </p:nvSpPr>
        <p:spPr/>
        <p:txBody>
          <a:bodyPr/>
          <a:lstStyle/>
          <a:p>
            <a:r>
              <a:rPr lang="en-US" dirty="0"/>
              <a:t>Gowns for MRSA and VRE</a:t>
            </a:r>
          </a:p>
        </p:txBody>
      </p:sp>
    </p:spTree>
    <p:extLst>
      <p:ext uri="{BB962C8B-B14F-4D97-AF65-F5344CB8AC3E}">
        <p14:creationId xmlns:p14="http://schemas.microsoft.com/office/powerpoint/2010/main" val="188545226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D7323D3-8E1C-424D-B3DD-86D4E6B94EEF}"/>
              </a:ext>
            </a:extLst>
          </p:cNvPr>
          <p:cNvSpPr>
            <a:spLocks noGrp="1"/>
          </p:cNvSpPr>
          <p:nvPr>
            <p:ph type="body" sz="quarter" idx="10"/>
          </p:nvPr>
        </p:nvSpPr>
        <p:spPr/>
        <p:txBody>
          <a:bodyPr/>
          <a:lstStyle/>
          <a:p>
            <a:r>
              <a:rPr lang="en-US" b="1" dirty="0"/>
              <a:t>Caring for patients who have highly resistant Gram-negative organisms (e.g., carbapenem-resistant </a:t>
            </a:r>
            <a:r>
              <a:rPr lang="en-US" b="1" dirty="0" err="1"/>
              <a:t>Enterobacteriacae</a:t>
            </a:r>
            <a:r>
              <a:rPr lang="en-US" b="1" dirty="0"/>
              <a:t>) and other MDROs (e.g., </a:t>
            </a:r>
            <a:r>
              <a:rPr lang="en-US" b="1" i="1" dirty="0"/>
              <a:t>Candida auris</a:t>
            </a:r>
            <a:r>
              <a:rPr lang="en-US" b="1" dirty="0"/>
              <a:t>) that are not considered endemic:  </a:t>
            </a:r>
            <a:r>
              <a:rPr lang="en-US" dirty="0"/>
              <a:t>Rather than gowns being donned for every room entry, they should be reserved for use as part of </a:t>
            </a:r>
            <a:r>
              <a:rPr lang="en-US" u="sng" dirty="0">
                <a:hlinkClick r:id="rId2"/>
              </a:rPr>
              <a:t>Standard Precautions</a:t>
            </a:r>
            <a:r>
              <a:rPr lang="en-US" dirty="0"/>
              <a:t> and also prioritized for high-contact patient care activities that pose highest risk for transfer of pathogens from the patient to HCP. Examples of such high-contact care activities include dressing, bathing/showering, transferring, providing hygiene, changing linens, changing briefs or assisting with toileting, device care or use (central line, urinary catheter, feeding tube, tracheostomy/ventilator), and wound care. To further preserve gowns, HCP are recommended to bundle high-contact care activities as part of individual care encounters.  Regardless of the use of gowns, HCP at facilities should continue to wear gloves for contact with these patients and their environment. Hand hygiene should continue to be emphasized. Facilities should also attempt to place patients colonized or infected with an MDRO in a private room, if available.</a:t>
            </a:r>
          </a:p>
          <a:p>
            <a:r>
              <a:rPr lang="en-US" b="1" dirty="0"/>
              <a:t>Caring for patients with </a:t>
            </a:r>
            <a:r>
              <a:rPr lang="en-US" b="1" i="1" dirty="0" err="1"/>
              <a:t>Clostridioides</a:t>
            </a:r>
            <a:r>
              <a:rPr lang="en-US" b="1" i="1" dirty="0"/>
              <a:t> difficile</a:t>
            </a:r>
            <a:r>
              <a:rPr lang="en-US" b="1" dirty="0"/>
              <a:t> infections (CDI):  </a:t>
            </a:r>
            <a:r>
              <a:rPr lang="en-US" dirty="0"/>
              <a:t>Facilities should continue using Contact Precautions (putting on a gown and gloves upon entry into the patient’s room and placing the patient in a private room) for the care of symptomatic patients with CDI.  As part of a </a:t>
            </a:r>
            <a:r>
              <a:rPr lang="en-US" u="sng" dirty="0">
                <a:hlinkClick r:id="rId3"/>
              </a:rPr>
              <a:t>supplemental strategy to prevent transmission of CDI</a:t>
            </a:r>
            <a:r>
              <a:rPr lang="en-US" dirty="0"/>
              <a:t>,</a:t>
            </a:r>
          </a:p>
          <a:p>
            <a:endParaRPr lang="en-US" dirty="0"/>
          </a:p>
        </p:txBody>
      </p:sp>
      <p:sp>
        <p:nvSpPr>
          <p:cNvPr id="3" name="Title 2">
            <a:extLst>
              <a:ext uri="{FF2B5EF4-FFF2-40B4-BE49-F238E27FC236}">
                <a16:creationId xmlns:a16="http://schemas.microsoft.com/office/drawing/2014/main" xmlns="" id="{BDADC3A1-AA39-408C-A3E9-FDFE97A58AA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48690126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00FAF37-853C-421C-9F5F-B5A9015AC748}"/>
              </a:ext>
            </a:extLst>
          </p:cNvPr>
          <p:cNvSpPr>
            <a:spLocks noGrp="1"/>
          </p:cNvSpPr>
          <p:nvPr>
            <p:ph type="body" sz="quarter" idx="10"/>
          </p:nvPr>
        </p:nvSpPr>
        <p:spPr>
          <a:xfrm>
            <a:off x="1773382" y="1073568"/>
            <a:ext cx="8894618" cy="5060532"/>
          </a:xfrm>
        </p:spPr>
        <p:txBody>
          <a:bodyPr>
            <a:normAutofit/>
          </a:bodyPr>
          <a:lstStyle/>
          <a:p>
            <a:r>
              <a:rPr lang="en-US" sz="2800" dirty="0">
                <a:latin typeface="+mn-lt"/>
                <a:hlinkClick r:id="rId2"/>
              </a:rPr>
              <a:t>https://www.youtube.com/watch?v=pGXiUyAoEd8</a:t>
            </a:r>
            <a:r>
              <a:rPr lang="en-US" sz="2800" dirty="0">
                <a:latin typeface="+mn-lt"/>
              </a:rPr>
              <a:t>.</a:t>
            </a:r>
          </a:p>
          <a:p>
            <a:endParaRPr lang="en-US" sz="2800" dirty="0">
              <a:latin typeface="+mn-lt"/>
            </a:endParaRPr>
          </a:p>
          <a:p>
            <a:r>
              <a:rPr lang="en-US" sz="2800" dirty="0">
                <a:latin typeface="+mn-lt"/>
              </a:rPr>
              <a:t> </a:t>
            </a:r>
          </a:p>
        </p:txBody>
      </p:sp>
      <p:sp>
        <p:nvSpPr>
          <p:cNvPr id="3" name="Title 2">
            <a:extLst>
              <a:ext uri="{FF2B5EF4-FFF2-40B4-BE49-F238E27FC236}">
                <a16:creationId xmlns:a16="http://schemas.microsoft.com/office/drawing/2014/main" xmlns="" id="{7D62BD30-C9EB-44E6-A96F-AB0B4B75D3F9}"/>
              </a:ext>
            </a:extLst>
          </p:cNvPr>
          <p:cNvSpPr>
            <a:spLocks noGrp="1"/>
          </p:cNvSpPr>
          <p:nvPr>
            <p:ph type="title"/>
          </p:nvPr>
        </p:nvSpPr>
        <p:spPr>
          <a:xfrm>
            <a:off x="2003738" y="18762"/>
            <a:ext cx="8664262" cy="696420"/>
          </a:xfrm>
        </p:spPr>
        <p:txBody>
          <a:bodyPr/>
          <a:lstStyle/>
          <a:p>
            <a:r>
              <a:rPr lang="en-US" sz="4000" dirty="0">
                <a:latin typeface="+mj-lt"/>
              </a:rPr>
              <a:t>User seal check for N95 respirators</a:t>
            </a:r>
          </a:p>
        </p:txBody>
      </p:sp>
      <p:pic>
        <p:nvPicPr>
          <p:cNvPr id="4" name="Picture 1" descr="image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9169" y="6206917"/>
            <a:ext cx="1380706" cy="58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4545" y="1714501"/>
            <a:ext cx="5957455" cy="4468091"/>
          </a:xfrm>
          <a:prstGeom prst="rect">
            <a:avLst/>
          </a:prstGeom>
        </p:spPr>
      </p:pic>
    </p:spTree>
    <p:extLst>
      <p:ext uri="{BB962C8B-B14F-4D97-AF65-F5344CB8AC3E}">
        <p14:creationId xmlns:p14="http://schemas.microsoft.com/office/powerpoint/2010/main" val="284361870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91531"/>
          </a:xfrm>
        </p:spPr>
        <p:txBody>
          <a:bodyPr>
            <a:normAutofit fontScale="90000"/>
          </a:bodyPr>
          <a:lstStyle/>
          <a:p>
            <a:r>
              <a:rPr lang="en-US" dirty="0"/>
              <a:t>CDC Updates PPE Optimization Strategies</a:t>
            </a:r>
          </a:p>
        </p:txBody>
      </p:sp>
      <p:sp>
        <p:nvSpPr>
          <p:cNvPr id="3" name="Content Placeholder 2"/>
          <p:cNvSpPr>
            <a:spLocks noGrp="1"/>
          </p:cNvSpPr>
          <p:nvPr>
            <p:ph idx="1"/>
          </p:nvPr>
        </p:nvSpPr>
        <p:spPr>
          <a:xfrm>
            <a:off x="681789" y="1260809"/>
            <a:ext cx="10515600" cy="4351338"/>
          </a:xfrm>
        </p:spPr>
        <p:txBody>
          <a:bodyPr/>
          <a:lstStyle/>
          <a:p>
            <a:r>
              <a:rPr lang="en-US" sz="2000" dirty="0"/>
              <a:t>Alert facilities that updates have been made</a:t>
            </a:r>
          </a:p>
          <a:p>
            <a:r>
              <a:rPr lang="en-US" sz="2000" dirty="0"/>
              <a:t>Encourage review of guidance at </a:t>
            </a:r>
            <a:r>
              <a:rPr lang="en-US" sz="2000" dirty="0">
                <a:hlinkClick r:id="rId3"/>
              </a:rPr>
              <a:t>https://www.cdc.gov/coronavirus/2019-ncov/hcp/ppe-strategy/index.html</a:t>
            </a:r>
            <a:endParaRPr lang="en-US" sz="2000" dirty="0"/>
          </a:p>
          <a:p>
            <a:r>
              <a:rPr lang="en-US" sz="2000" dirty="0"/>
              <a:t>Highlights:</a:t>
            </a:r>
          </a:p>
          <a:p>
            <a:pPr lvl="1"/>
            <a:r>
              <a:rPr lang="en-US" sz="2000" dirty="0"/>
              <a:t>Extended use and limited re-use of facemasks</a:t>
            </a:r>
          </a:p>
          <a:p>
            <a:pPr lvl="1"/>
            <a:r>
              <a:rPr lang="en-US" sz="2000" dirty="0"/>
              <a:t>“When no facemasks are available” guidance</a:t>
            </a:r>
          </a:p>
          <a:p>
            <a:pPr lvl="1"/>
            <a:r>
              <a:rPr lang="en-US" sz="2000" dirty="0"/>
              <a:t>No resources for Crisis/Alternative Strategies for N95s</a:t>
            </a:r>
          </a:p>
          <a:p>
            <a:pPr lvl="1"/>
            <a:r>
              <a:rPr lang="en-US" sz="2000" dirty="0"/>
              <a:t>Option for reprocessing eye protection</a:t>
            </a:r>
          </a:p>
          <a:p>
            <a:pPr lvl="1"/>
            <a:r>
              <a:rPr lang="en-US" sz="2000" dirty="0"/>
              <a:t>Strategies to Allocate Ventilators from Stockpiles to Facilities</a:t>
            </a:r>
          </a:p>
          <a:p>
            <a:pPr lvl="1"/>
            <a:r>
              <a:rPr lang="en-US" sz="2000" dirty="0"/>
              <a:t>Additional crisis strategies for gowns, including “when no gowns are available”</a:t>
            </a:r>
          </a:p>
        </p:txBody>
      </p:sp>
    </p:spTree>
    <p:extLst>
      <p:ext uri="{BB962C8B-B14F-4D97-AF65-F5344CB8AC3E}">
        <p14:creationId xmlns:p14="http://schemas.microsoft.com/office/powerpoint/2010/main" val="550041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87B4538-8FA5-4EE4-9876-8D2B466D399D}"/>
              </a:ext>
            </a:extLst>
          </p:cNvPr>
          <p:cNvSpPr>
            <a:spLocks noGrp="1"/>
          </p:cNvSpPr>
          <p:nvPr>
            <p:ph type="body" sz="quarter" idx="10"/>
          </p:nvPr>
        </p:nvSpPr>
        <p:spPr/>
        <p:txBody>
          <a:bodyPr/>
          <a:lstStyle/>
          <a:p>
            <a:r>
              <a:rPr lang="en-US" dirty="0"/>
              <a:t>Extended use of eye protection is the practice of wearing the same eye protection for repeated close contact encounters with several different patients, without removing eye protection between patient encounters. Extended use of eye protection can be applied to disposable and reusable devices.</a:t>
            </a:r>
          </a:p>
          <a:p>
            <a:r>
              <a:rPr lang="en-US" dirty="0"/>
              <a:t>Eye protection should be removed and reprocessed if it becomes visibly soiled or difficult to see through.</a:t>
            </a:r>
          </a:p>
          <a:p>
            <a:pPr lvl="1"/>
            <a:r>
              <a:rPr lang="en-US" sz="2000" dirty="0"/>
              <a:t>If a disposable face shield is reprocessed, it should be dedicated to one HCP and reprocessed whenever it is visibly soiled or removed (e.g., when leaving the isolation area) prior to putting it back on. See protocol for removing and reprocessing eye protection below.</a:t>
            </a:r>
          </a:p>
          <a:p>
            <a:r>
              <a:rPr lang="en-US" dirty="0"/>
              <a:t>Eye protection should be discarded if damaged (e.g., face shield can no longer fasten securely to the provider, if visibility is obscured and reprocessing does not restore visibility).</a:t>
            </a:r>
          </a:p>
          <a:p>
            <a:r>
              <a:rPr lang="en-US" dirty="0"/>
              <a:t>HCP should take care not to touch their eye protection. If they touch or adjust their eye protection they must immediately perform hand hygiene.</a:t>
            </a:r>
          </a:p>
          <a:p>
            <a:r>
              <a:rPr lang="en-US" dirty="0"/>
              <a:t>HCP should leave patient care area if they need to remove their eye protection. See protocol for removing and reprocessing eye protection below.</a:t>
            </a:r>
          </a:p>
          <a:p>
            <a:endParaRPr lang="en-US" dirty="0"/>
          </a:p>
        </p:txBody>
      </p:sp>
      <p:sp>
        <p:nvSpPr>
          <p:cNvPr id="3" name="Title 2">
            <a:extLst>
              <a:ext uri="{FF2B5EF4-FFF2-40B4-BE49-F238E27FC236}">
                <a16:creationId xmlns:a16="http://schemas.microsoft.com/office/drawing/2014/main" xmlns="" id="{07387F65-C738-46A2-A2D4-E25A0CB26E9B}"/>
              </a:ext>
            </a:extLst>
          </p:cNvPr>
          <p:cNvSpPr>
            <a:spLocks noGrp="1"/>
          </p:cNvSpPr>
          <p:nvPr>
            <p:ph type="title"/>
          </p:nvPr>
        </p:nvSpPr>
        <p:spPr/>
        <p:txBody>
          <a:bodyPr/>
          <a:lstStyle/>
          <a:p>
            <a:r>
              <a:rPr lang="en-US" b="1" dirty="0"/>
              <a:t>Implement extended use of eye protection.</a:t>
            </a:r>
            <a:r>
              <a:rPr lang="en-US" dirty="0"/>
              <a:t/>
            </a:r>
            <a:br>
              <a:rPr lang="en-US" dirty="0"/>
            </a:br>
            <a:endParaRPr lang="en-US" dirty="0"/>
          </a:p>
        </p:txBody>
      </p:sp>
    </p:spTree>
    <p:extLst>
      <p:ext uri="{BB962C8B-B14F-4D97-AF65-F5344CB8AC3E}">
        <p14:creationId xmlns:p14="http://schemas.microsoft.com/office/powerpoint/2010/main" val="386564454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10706" y="253627"/>
            <a:ext cx="11087307" cy="6402530"/>
          </a:xfrm>
          <a:prstGeom prst="rect">
            <a:avLst/>
          </a:prstGeom>
        </p:spPr>
      </p:pic>
    </p:spTree>
    <p:extLst>
      <p:ext uri="{BB962C8B-B14F-4D97-AF65-F5344CB8AC3E}">
        <p14:creationId xmlns:p14="http://schemas.microsoft.com/office/powerpoint/2010/main" val="380922884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E3D86A1-21CF-41CA-AC8C-96071117BBD1}"/>
              </a:ext>
            </a:extLst>
          </p:cNvPr>
          <p:cNvSpPr>
            <a:spLocks noGrp="1"/>
          </p:cNvSpPr>
          <p:nvPr>
            <p:ph type="body" sz="quarter" idx="10"/>
          </p:nvPr>
        </p:nvSpPr>
        <p:spPr/>
        <p:txBody>
          <a:bodyPr/>
          <a:lstStyle/>
          <a:p>
            <a:r>
              <a:rPr lang="en-US" b="1" dirty="0"/>
              <a:t>Use eye protection devices beyond the manufacturer-designated shelf life during patient care activities.</a:t>
            </a:r>
            <a:endParaRPr lang="en-US" dirty="0"/>
          </a:p>
          <a:p>
            <a:r>
              <a:rPr lang="en-US" dirty="0"/>
              <a:t>If there is no date available on the eye protection device label or packaging, facilities should contact the manufacturer. The user should visually inspect the product prior to use and, if there are concerns (such as degraded materials), discard the product.</a:t>
            </a:r>
          </a:p>
          <a:p>
            <a:r>
              <a:rPr lang="en-US" b="1" dirty="0"/>
              <a:t>Prioritize eye protection for selected activities such as:</a:t>
            </a:r>
            <a:endParaRPr lang="en-US" dirty="0"/>
          </a:p>
          <a:p>
            <a:r>
              <a:rPr lang="en-US" dirty="0"/>
              <a:t>During care activities where splashes and sprays are anticipated, which typically includes aerosol generating procedures.</a:t>
            </a:r>
          </a:p>
          <a:p>
            <a:r>
              <a:rPr lang="en-US" dirty="0"/>
              <a:t>During activities where prolonged face-to-face or close contact with a potentially infectious patient is unavoidable.</a:t>
            </a:r>
          </a:p>
          <a:p>
            <a:r>
              <a:rPr lang="en-US" b="1" dirty="0"/>
              <a:t>Consider using safety glasses (e.g., trauma glasses) that have extensions to cover the side of the eyes.</a:t>
            </a:r>
            <a:endParaRPr lang="en-US" dirty="0"/>
          </a:p>
          <a:p>
            <a:r>
              <a:rPr lang="en-US" dirty="0"/>
              <a:t/>
            </a:r>
            <a:br>
              <a:rPr lang="en-US" dirty="0"/>
            </a:br>
            <a:endParaRPr lang="en-US" dirty="0"/>
          </a:p>
        </p:txBody>
      </p:sp>
      <p:sp>
        <p:nvSpPr>
          <p:cNvPr id="3" name="Title 2">
            <a:extLst>
              <a:ext uri="{FF2B5EF4-FFF2-40B4-BE49-F238E27FC236}">
                <a16:creationId xmlns:a16="http://schemas.microsoft.com/office/drawing/2014/main" xmlns="" id="{E692FE41-DAB5-473E-B666-DFE1C2ACEA9F}"/>
              </a:ext>
            </a:extLst>
          </p:cNvPr>
          <p:cNvSpPr>
            <a:spLocks noGrp="1"/>
          </p:cNvSpPr>
          <p:nvPr>
            <p:ph type="title"/>
          </p:nvPr>
        </p:nvSpPr>
        <p:spPr/>
        <p:txBody>
          <a:bodyPr/>
          <a:lstStyle/>
          <a:p>
            <a:r>
              <a:rPr lang="en-US" dirty="0"/>
              <a:t>Crisis Level Extended Use Eye Protection</a:t>
            </a:r>
          </a:p>
        </p:txBody>
      </p:sp>
    </p:spTree>
    <p:extLst>
      <p:ext uri="{BB962C8B-B14F-4D97-AF65-F5344CB8AC3E}">
        <p14:creationId xmlns:p14="http://schemas.microsoft.com/office/powerpoint/2010/main" val="348909695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Resources </a:t>
            </a:r>
            <a:r>
              <a:rPr lang="en-US" sz="1600" dirty="0"/>
              <a:t>(as of 8:00am 3/30/20)</a:t>
            </a:r>
          </a:p>
        </p:txBody>
      </p:sp>
      <p:sp>
        <p:nvSpPr>
          <p:cNvPr id="3" name="Rectangle 2"/>
          <p:cNvSpPr/>
          <p:nvPr/>
        </p:nvSpPr>
        <p:spPr>
          <a:xfrm>
            <a:off x="373487" y="1341204"/>
            <a:ext cx="8914892" cy="646331"/>
          </a:xfrm>
          <a:prstGeom prst="rect">
            <a:avLst/>
          </a:prstGeom>
        </p:spPr>
        <p:txBody>
          <a:bodyPr wrap="square">
            <a:spAutoFit/>
          </a:bodyPr>
          <a:lstStyle/>
          <a:p>
            <a:r>
              <a:rPr lang="en-US" dirty="0"/>
              <a:t>Exposure Risk Assessment</a:t>
            </a:r>
            <a:endParaRPr lang="en-US" dirty="0">
              <a:hlinkClick r:id="rId3"/>
            </a:endParaRPr>
          </a:p>
          <a:p>
            <a:r>
              <a:rPr lang="en-US" dirty="0">
                <a:hlinkClick r:id="rId3"/>
              </a:rPr>
              <a:t>https://www.cdc.gov/coronavirus/2019-ncov/hcp/guidance-risk-assesment-hcp.html</a:t>
            </a:r>
            <a:endParaRPr lang="en-US" dirty="0"/>
          </a:p>
        </p:txBody>
      </p:sp>
      <p:sp>
        <p:nvSpPr>
          <p:cNvPr id="7" name="Rectangle 6"/>
          <p:cNvSpPr/>
          <p:nvPr/>
        </p:nvSpPr>
        <p:spPr>
          <a:xfrm>
            <a:off x="373486" y="3193182"/>
            <a:ext cx="11552349" cy="923330"/>
          </a:xfrm>
          <a:prstGeom prst="rect">
            <a:avLst/>
          </a:prstGeom>
        </p:spPr>
        <p:txBody>
          <a:bodyPr wrap="square">
            <a:spAutoFit/>
          </a:bodyPr>
          <a:lstStyle/>
          <a:p>
            <a:r>
              <a:rPr lang="en-US" dirty="0"/>
              <a:t>Guidance for PPE </a:t>
            </a:r>
          </a:p>
          <a:p>
            <a:r>
              <a:rPr lang="en-US" dirty="0">
                <a:hlinkClick r:id="rId4"/>
              </a:rPr>
              <a:t>https://www.cdc.gov/coronavirus/2019-ncov/hcp/ppe-strategy/index.html</a:t>
            </a:r>
            <a:endParaRPr lang="en-US" dirty="0"/>
          </a:p>
          <a:p>
            <a:endParaRPr lang="en-US" dirty="0"/>
          </a:p>
        </p:txBody>
      </p:sp>
      <p:sp>
        <p:nvSpPr>
          <p:cNvPr id="8" name="Rectangle 7"/>
          <p:cNvSpPr/>
          <p:nvPr/>
        </p:nvSpPr>
        <p:spPr>
          <a:xfrm>
            <a:off x="-112295" y="4116512"/>
            <a:ext cx="12038129" cy="646331"/>
          </a:xfrm>
          <a:prstGeom prst="rect">
            <a:avLst/>
          </a:prstGeom>
        </p:spPr>
        <p:txBody>
          <a:bodyPr wrap="square">
            <a:spAutoFit/>
          </a:bodyPr>
          <a:lstStyle/>
          <a:p>
            <a:pPr lvl="1"/>
            <a:r>
              <a:rPr lang="en-US" dirty="0"/>
              <a:t>Regarding use of homemade masks</a:t>
            </a:r>
            <a:endParaRPr lang="en-US" dirty="0">
              <a:hlinkClick r:id="rId5"/>
            </a:endParaRPr>
          </a:p>
          <a:p>
            <a:pPr lvl="1"/>
            <a:r>
              <a:rPr lang="en-US" dirty="0">
                <a:hlinkClick r:id="rId5"/>
              </a:rPr>
              <a:t>https://www.cdc.gov/coronavirus/2019-ncov/hcp/ppe-strategy/face-masks.html</a:t>
            </a:r>
            <a:endParaRPr lang="en-US" dirty="0"/>
          </a:p>
        </p:txBody>
      </p:sp>
    </p:spTree>
    <p:extLst>
      <p:ext uri="{BB962C8B-B14F-4D97-AF65-F5344CB8AC3E}">
        <p14:creationId xmlns:p14="http://schemas.microsoft.com/office/powerpoint/2010/main" val="323689357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6C6CCCE-68B6-4279-BF57-A9DA39C91DDC}"/>
              </a:ext>
            </a:extLst>
          </p:cNvPr>
          <p:cNvSpPr>
            <a:spLocks noGrp="1"/>
          </p:cNvSpPr>
          <p:nvPr>
            <p:ph type="body" sz="quarter" idx="10"/>
          </p:nvPr>
        </p:nvSpPr>
        <p:spPr/>
        <p:txBody>
          <a:bodyPr/>
          <a:lstStyle/>
          <a:p>
            <a:r>
              <a:rPr lang="en-US" b="1" dirty="0"/>
              <a:t>&gt;50% coinfected with other respiratory bacteria and viruses (flu season)</a:t>
            </a:r>
          </a:p>
          <a:p>
            <a:r>
              <a:rPr lang="en-US" b="1" dirty="0"/>
              <a:t>LDH and D-dimer associated with development of ARDS </a:t>
            </a:r>
          </a:p>
          <a:p>
            <a:r>
              <a:rPr lang="en-US" b="1" dirty="0"/>
              <a:t>Short window of time between CT findings and ARDS</a:t>
            </a:r>
          </a:p>
          <a:p>
            <a:r>
              <a:rPr lang="en-US" b="1" dirty="0"/>
              <a:t>Heart disease was greatest underlying risk factor (myocarditis)</a:t>
            </a:r>
          </a:p>
          <a:p>
            <a:r>
              <a:rPr lang="en-US" b="1" dirty="0"/>
              <a:t>Less lung fibrosis than with SARS</a:t>
            </a:r>
          </a:p>
          <a:p>
            <a:r>
              <a:rPr lang="en-US" b="1" dirty="0"/>
              <a:t>Most did well long term</a:t>
            </a:r>
          </a:p>
          <a:p>
            <a:r>
              <a:rPr lang="en-US" dirty="0"/>
              <a:t>Extreme social distancing and testing all suspected cases prevented a predicted 1 million cases in Shanghai</a:t>
            </a:r>
          </a:p>
          <a:p>
            <a:r>
              <a:rPr lang="en-US" dirty="0"/>
              <a:t>All patients admitted to COVID hospitals.</a:t>
            </a:r>
          </a:p>
          <a:p>
            <a:r>
              <a:rPr lang="en-US" sz="1800" dirty="0"/>
              <a:t>Courtesy notes from Dr. Joann Schaefer</a:t>
            </a:r>
          </a:p>
        </p:txBody>
      </p:sp>
      <p:sp>
        <p:nvSpPr>
          <p:cNvPr id="3" name="Title 2">
            <a:extLst>
              <a:ext uri="{FF2B5EF4-FFF2-40B4-BE49-F238E27FC236}">
                <a16:creationId xmlns:a16="http://schemas.microsoft.com/office/drawing/2014/main" xmlns="" id="{56AC6A86-F8C3-4BC8-8D33-B76E30A427F5}"/>
              </a:ext>
            </a:extLst>
          </p:cNvPr>
          <p:cNvSpPr>
            <a:spLocks noGrp="1"/>
          </p:cNvSpPr>
          <p:nvPr>
            <p:ph type="title"/>
          </p:nvPr>
        </p:nvSpPr>
        <p:spPr/>
        <p:txBody>
          <a:bodyPr/>
          <a:lstStyle/>
          <a:p>
            <a:r>
              <a:rPr lang="en-US" sz="2800" dirty="0"/>
              <a:t>Dr. Wen Hang Zhang Chair Chinese Infectious Disease Society </a:t>
            </a:r>
          </a:p>
        </p:txBody>
      </p:sp>
    </p:spTree>
    <p:extLst>
      <p:ext uri="{BB962C8B-B14F-4D97-AF65-F5344CB8AC3E}">
        <p14:creationId xmlns:p14="http://schemas.microsoft.com/office/powerpoint/2010/main" val="177734237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4027" y="395832"/>
            <a:ext cx="8065137" cy="740756"/>
          </a:xfrm>
        </p:spPr>
        <p:txBody>
          <a:bodyPr/>
          <a:lstStyle/>
          <a:p>
            <a:r>
              <a:rPr lang="en-US" dirty="0"/>
              <a:t>Exposure Risk Assessment</a:t>
            </a:r>
          </a:p>
        </p:txBody>
      </p:sp>
      <p:pic>
        <p:nvPicPr>
          <p:cNvPr id="5" name="Content Placeholder 4"/>
          <p:cNvPicPr>
            <a:picLocks noGrp="1" noChangeAspect="1"/>
          </p:cNvPicPr>
          <p:nvPr>
            <p:ph idx="1"/>
          </p:nvPr>
        </p:nvPicPr>
        <p:blipFill>
          <a:blip r:embed="rId3"/>
          <a:stretch>
            <a:fillRect/>
          </a:stretch>
        </p:blipFill>
        <p:spPr>
          <a:xfrm>
            <a:off x="1950760" y="1529364"/>
            <a:ext cx="7105650" cy="4267200"/>
          </a:xfrm>
          <a:prstGeom prst="rect">
            <a:avLst/>
          </a:prstGeom>
        </p:spPr>
      </p:pic>
      <p:sp>
        <p:nvSpPr>
          <p:cNvPr id="4" name="Rectangle 3"/>
          <p:cNvSpPr/>
          <p:nvPr/>
        </p:nvSpPr>
        <p:spPr>
          <a:xfrm>
            <a:off x="1003594" y="1053556"/>
            <a:ext cx="9920438" cy="369332"/>
          </a:xfrm>
          <a:prstGeom prst="rect">
            <a:avLst/>
          </a:prstGeom>
        </p:spPr>
        <p:txBody>
          <a:bodyPr wrap="square">
            <a:spAutoFit/>
          </a:bodyPr>
          <a:lstStyle/>
          <a:p>
            <a:r>
              <a:rPr lang="en-US" dirty="0">
                <a:hlinkClick r:id="rId4"/>
              </a:rPr>
              <a:t>https://www.cdc.gov/coronavirus/2019-ncov/hcp/guidance-risk-assesment-hcp.html</a:t>
            </a:r>
            <a:endParaRPr lang="en-US" dirty="0"/>
          </a:p>
        </p:txBody>
      </p:sp>
      <p:sp>
        <p:nvSpPr>
          <p:cNvPr id="6" name="Oval 5"/>
          <p:cNvSpPr/>
          <p:nvPr/>
        </p:nvSpPr>
        <p:spPr>
          <a:xfrm>
            <a:off x="4852493" y="2080612"/>
            <a:ext cx="3017520" cy="713232"/>
          </a:xfrm>
          <a:prstGeom prst="ellipse">
            <a:avLst/>
          </a:prstGeom>
          <a:noFill/>
          <a:ln w="476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83496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1299" y="122784"/>
            <a:ext cx="8065137" cy="740756"/>
          </a:xfrm>
        </p:spPr>
        <p:txBody>
          <a:bodyPr/>
          <a:lstStyle/>
          <a:p>
            <a:r>
              <a:rPr lang="en-US" dirty="0"/>
              <a:t>Exposure Risk Assessment</a:t>
            </a:r>
          </a:p>
        </p:txBody>
      </p:sp>
      <p:sp>
        <p:nvSpPr>
          <p:cNvPr id="4" name="Rectangle 3"/>
          <p:cNvSpPr/>
          <p:nvPr/>
        </p:nvSpPr>
        <p:spPr>
          <a:xfrm>
            <a:off x="1271818" y="767258"/>
            <a:ext cx="10188662" cy="369332"/>
          </a:xfrm>
          <a:prstGeom prst="rect">
            <a:avLst/>
          </a:prstGeom>
        </p:spPr>
        <p:txBody>
          <a:bodyPr wrap="square">
            <a:spAutoFit/>
          </a:bodyPr>
          <a:lstStyle/>
          <a:p>
            <a:r>
              <a:rPr lang="en-US" dirty="0">
                <a:hlinkClick r:id="rId3"/>
              </a:rPr>
              <a:t>https://www.cdc.gov/coronavirus/2019-ncov/hcp/guidance-risk-assesment-hcp.html</a:t>
            </a:r>
            <a:endParaRPr lang="en-US" dirty="0"/>
          </a:p>
        </p:txBody>
      </p:sp>
      <p:pic>
        <p:nvPicPr>
          <p:cNvPr id="6" name="Content Placeholder 5"/>
          <p:cNvPicPr>
            <a:picLocks noGrp="1" noChangeAspect="1"/>
          </p:cNvPicPr>
          <p:nvPr>
            <p:ph idx="1"/>
          </p:nvPr>
        </p:nvPicPr>
        <p:blipFill>
          <a:blip r:embed="rId4"/>
          <a:stretch>
            <a:fillRect/>
          </a:stretch>
        </p:blipFill>
        <p:spPr>
          <a:xfrm>
            <a:off x="2351992" y="1267590"/>
            <a:ext cx="7143750" cy="771525"/>
          </a:xfrm>
          <a:prstGeom prst="rect">
            <a:avLst/>
          </a:prstGeom>
        </p:spPr>
      </p:pic>
      <p:pic>
        <p:nvPicPr>
          <p:cNvPr id="7" name="Picture 6"/>
          <p:cNvPicPr>
            <a:picLocks noChangeAspect="1"/>
          </p:cNvPicPr>
          <p:nvPr/>
        </p:nvPicPr>
        <p:blipFill>
          <a:blip r:embed="rId5"/>
          <a:stretch>
            <a:fillRect/>
          </a:stretch>
        </p:blipFill>
        <p:spPr>
          <a:xfrm>
            <a:off x="2351992" y="2039115"/>
            <a:ext cx="7153275" cy="3952875"/>
          </a:xfrm>
          <a:prstGeom prst="rect">
            <a:avLst/>
          </a:prstGeom>
        </p:spPr>
      </p:pic>
      <p:sp>
        <p:nvSpPr>
          <p:cNvPr id="8" name="Oval 7"/>
          <p:cNvSpPr/>
          <p:nvPr/>
        </p:nvSpPr>
        <p:spPr>
          <a:xfrm>
            <a:off x="5326460" y="1900876"/>
            <a:ext cx="3108158" cy="808101"/>
          </a:xfrm>
          <a:prstGeom prst="ellipse">
            <a:avLst/>
          </a:prstGeom>
          <a:noFill/>
          <a:ln w="47625">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5835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CF62DE4A-7C3F-442E-8E08-82ABE5B044E0}"/>
              </a:ext>
            </a:extLst>
          </p:cNvPr>
          <p:cNvSpPr>
            <a:spLocks noGrp="1"/>
          </p:cNvSpPr>
          <p:nvPr>
            <p:ph type="body" sz="quarter" idx="10"/>
          </p:nvPr>
        </p:nvSpPr>
        <p:spPr/>
        <p:txBody>
          <a:bodyPr/>
          <a:lstStyle/>
          <a:p>
            <a:pPr marL="457200" indent="-457200">
              <a:buAutoNum type="arabicPeriod"/>
            </a:pPr>
            <a:r>
              <a:rPr lang="en-US" dirty="0"/>
              <a:t>Wear a facemask until all symptoms are resolved or 14 days after symptom onset whichever is longer</a:t>
            </a:r>
          </a:p>
          <a:p>
            <a:pPr marL="457200" indent="-457200">
              <a:buAutoNum type="arabicPeriod"/>
            </a:pPr>
            <a:r>
              <a:rPr lang="en-US" dirty="0"/>
              <a:t>Be restricted from contact with severely immunocompromised patients</a:t>
            </a:r>
          </a:p>
          <a:p>
            <a:pPr marL="457200" indent="-457200">
              <a:buAutoNum type="arabicPeriod"/>
            </a:pPr>
            <a:r>
              <a:rPr lang="en-US" dirty="0"/>
              <a:t>Adhere to HH and respiratory etiquette as recommended for control of COVID-19 in the interim guidance</a:t>
            </a:r>
          </a:p>
          <a:p>
            <a:pPr marL="457200" indent="-457200">
              <a:buAutoNum type="arabicPeriod"/>
            </a:pPr>
            <a:r>
              <a:rPr lang="en-US" dirty="0"/>
              <a:t>Self monitor for worsening or recurrence of symptoms and notify employee health/occupational health/supervisor if occurs</a:t>
            </a:r>
          </a:p>
        </p:txBody>
      </p:sp>
      <p:sp>
        <p:nvSpPr>
          <p:cNvPr id="3" name="Title 2">
            <a:extLst>
              <a:ext uri="{FF2B5EF4-FFF2-40B4-BE49-F238E27FC236}">
                <a16:creationId xmlns:a16="http://schemas.microsoft.com/office/drawing/2014/main" xmlns="" id="{2A3207E6-A898-4D01-9653-F6C5BB15A69F}"/>
              </a:ext>
            </a:extLst>
          </p:cNvPr>
          <p:cNvSpPr>
            <a:spLocks noGrp="1"/>
          </p:cNvSpPr>
          <p:nvPr>
            <p:ph type="title"/>
          </p:nvPr>
        </p:nvSpPr>
        <p:spPr/>
        <p:txBody>
          <a:bodyPr/>
          <a:lstStyle/>
          <a:p>
            <a:r>
              <a:rPr lang="en-US" dirty="0"/>
              <a:t>HCP Return to work</a:t>
            </a:r>
          </a:p>
        </p:txBody>
      </p:sp>
    </p:spTree>
    <p:extLst>
      <p:ext uri="{BB962C8B-B14F-4D97-AF65-F5344CB8AC3E}">
        <p14:creationId xmlns:p14="http://schemas.microsoft.com/office/powerpoint/2010/main" val="59013971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2C8727E-192A-4437-8E3A-9BD1F8830CE7}"/>
              </a:ext>
            </a:extLst>
          </p:cNvPr>
          <p:cNvSpPr>
            <a:spLocks noGrp="1"/>
          </p:cNvSpPr>
          <p:nvPr>
            <p:ph type="body" sz="quarter" idx="10"/>
          </p:nvPr>
        </p:nvSpPr>
        <p:spPr/>
        <p:txBody>
          <a:bodyPr/>
          <a:lstStyle/>
          <a:p>
            <a:r>
              <a:rPr lang="en-US" dirty="0"/>
              <a:t>Terminal cleaning may be performed by EVS personnel. </a:t>
            </a:r>
          </a:p>
          <a:p>
            <a:r>
              <a:rPr lang="en-US" dirty="0"/>
              <a:t>Delay entry into the room until a </a:t>
            </a:r>
            <a:r>
              <a:rPr lang="en-US" dirty="0">
                <a:hlinkClick r:id="rId2"/>
              </a:rPr>
              <a:t>sufficient time has elapsed</a:t>
            </a:r>
            <a:r>
              <a:rPr lang="en-US" dirty="0"/>
              <a:t> for enough air changes to remove potentially infectious particles. We do not yet know how long SARS-CoV-2 remains infectious in the air. </a:t>
            </a:r>
          </a:p>
          <a:p>
            <a:r>
              <a:rPr lang="en-US" dirty="0"/>
              <a:t>See next slide for table on air exchanges-time room will be 99% or 99.9% free of particles</a:t>
            </a:r>
          </a:p>
          <a:p>
            <a:r>
              <a:rPr lang="en-US" dirty="0"/>
              <a:t>After this time has elapsed, EVS personnel may enter the room and should wear a gown and gloves when performing terminal cleaning. </a:t>
            </a:r>
          </a:p>
          <a:p>
            <a:r>
              <a:rPr lang="en-US" dirty="0"/>
              <a:t>A facemask and eye protection should be added if splashes or sprays during cleaning and disinfection activities are anticipated or otherwise required based on the selected cleaning products.</a:t>
            </a:r>
          </a:p>
        </p:txBody>
      </p:sp>
      <p:sp>
        <p:nvSpPr>
          <p:cNvPr id="3" name="Title 2">
            <a:extLst>
              <a:ext uri="{FF2B5EF4-FFF2-40B4-BE49-F238E27FC236}">
                <a16:creationId xmlns:a16="http://schemas.microsoft.com/office/drawing/2014/main" xmlns="" id="{F6C452FF-7D96-4538-8178-B454E6B0034F}"/>
              </a:ext>
            </a:extLst>
          </p:cNvPr>
          <p:cNvSpPr>
            <a:spLocks noGrp="1"/>
          </p:cNvSpPr>
          <p:nvPr>
            <p:ph type="title"/>
          </p:nvPr>
        </p:nvSpPr>
        <p:spPr/>
        <p:txBody>
          <a:bodyPr/>
          <a:lstStyle/>
          <a:p>
            <a:r>
              <a:rPr lang="en-US" dirty="0"/>
              <a:t>EVS Cleaning After COVID 19 patient leaves</a:t>
            </a:r>
          </a:p>
        </p:txBody>
      </p:sp>
    </p:spTree>
    <p:extLst>
      <p:ext uri="{BB962C8B-B14F-4D97-AF65-F5344CB8AC3E}">
        <p14:creationId xmlns:p14="http://schemas.microsoft.com/office/powerpoint/2010/main" val="170598470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sz="2325" dirty="0"/>
              <a:t/>
            </a:r>
            <a:br>
              <a:rPr lang="en-US" sz="2325" dirty="0"/>
            </a:br>
            <a:endParaRPr lang="en-US" sz="2325" dirty="0"/>
          </a:p>
        </p:txBody>
      </p:sp>
      <p:graphicFrame>
        <p:nvGraphicFramePr>
          <p:cNvPr id="8" name="Content Placeholder 7"/>
          <p:cNvGraphicFramePr>
            <a:graphicFrameLocks noGrp="1"/>
          </p:cNvGraphicFramePr>
          <p:nvPr>
            <p:ph idx="1"/>
          </p:nvPr>
        </p:nvGraphicFramePr>
        <p:xfrm>
          <a:off x="2152650" y="1967826"/>
          <a:ext cx="7886700" cy="233172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xmlns="" val="3785898031"/>
                    </a:ext>
                  </a:extLst>
                </a:gridCol>
                <a:gridCol w="2628900">
                  <a:extLst>
                    <a:ext uri="{9D8B030D-6E8A-4147-A177-3AD203B41FA5}">
                      <a16:colId xmlns:a16="http://schemas.microsoft.com/office/drawing/2014/main" xmlns="" val="1439807824"/>
                    </a:ext>
                  </a:extLst>
                </a:gridCol>
                <a:gridCol w="2628900">
                  <a:extLst>
                    <a:ext uri="{9D8B030D-6E8A-4147-A177-3AD203B41FA5}">
                      <a16:colId xmlns:a16="http://schemas.microsoft.com/office/drawing/2014/main" xmlns="" val="1487569504"/>
                    </a:ext>
                  </a:extLst>
                </a:gridCol>
              </a:tblGrid>
              <a:tr h="685800">
                <a:tc>
                  <a:txBody>
                    <a:bodyPr/>
                    <a:lstStyle/>
                    <a:p>
                      <a:pPr algn="ctr"/>
                      <a:r>
                        <a:rPr lang="en-US" sz="1400" dirty="0"/>
                        <a:t>Air Exchanges</a:t>
                      </a:r>
                      <a:r>
                        <a:rPr lang="en-US" sz="1400" baseline="0" dirty="0"/>
                        <a:t> per hour</a:t>
                      </a:r>
                      <a:endParaRPr lang="en-US" sz="1400" dirty="0"/>
                    </a:p>
                  </a:txBody>
                  <a:tcPr marL="68580" marR="68580" marT="34290" marB="34290"/>
                </a:tc>
                <a:tc>
                  <a:txBody>
                    <a:bodyPr/>
                    <a:lstStyle/>
                    <a:p>
                      <a:pPr algn="ctr"/>
                      <a:r>
                        <a:rPr lang="en-US" sz="1400" dirty="0"/>
                        <a:t>Time (in minutes) required</a:t>
                      </a:r>
                      <a:r>
                        <a:rPr lang="en-US" sz="1400" baseline="0" dirty="0"/>
                        <a:t> for removal 99% efficiency</a:t>
                      </a:r>
                      <a:endParaRPr lang="en-US" sz="14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Time (in minutes) required</a:t>
                      </a:r>
                      <a:r>
                        <a:rPr lang="en-US" sz="1400" baseline="0" dirty="0"/>
                        <a:t> for removal 99.9% efficiency</a:t>
                      </a:r>
                      <a:endParaRPr lang="en-US" sz="1400" dirty="0"/>
                    </a:p>
                    <a:p>
                      <a:pPr algn="ctr"/>
                      <a:endParaRPr lang="en-US" sz="1400" dirty="0"/>
                    </a:p>
                  </a:txBody>
                  <a:tcPr marL="68580" marR="68580" marT="34290" marB="34290"/>
                </a:tc>
                <a:extLst>
                  <a:ext uri="{0D108BD9-81ED-4DB2-BD59-A6C34878D82A}">
                    <a16:rowId xmlns:a16="http://schemas.microsoft.com/office/drawing/2014/main" xmlns="" val="3712505934"/>
                  </a:ext>
                </a:extLst>
              </a:tr>
              <a:tr h="278130">
                <a:tc>
                  <a:txBody>
                    <a:bodyPr/>
                    <a:lstStyle/>
                    <a:p>
                      <a:pPr algn="ctr"/>
                      <a:r>
                        <a:rPr lang="en-US" sz="1400" dirty="0"/>
                        <a:t>2</a:t>
                      </a:r>
                    </a:p>
                  </a:txBody>
                  <a:tcPr marL="68580" marR="68580" marT="34290" marB="34290"/>
                </a:tc>
                <a:tc>
                  <a:txBody>
                    <a:bodyPr/>
                    <a:lstStyle/>
                    <a:p>
                      <a:pPr algn="ctr"/>
                      <a:r>
                        <a:rPr lang="en-US" sz="1400" dirty="0"/>
                        <a:t>138</a:t>
                      </a:r>
                    </a:p>
                  </a:txBody>
                  <a:tcPr marL="68580" marR="68580" marT="34290" marB="34290"/>
                </a:tc>
                <a:tc>
                  <a:txBody>
                    <a:bodyPr/>
                    <a:lstStyle/>
                    <a:p>
                      <a:pPr algn="ctr"/>
                      <a:r>
                        <a:rPr lang="en-US" sz="1400" dirty="0"/>
                        <a:t>207</a:t>
                      </a:r>
                    </a:p>
                  </a:txBody>
                  <a:tcPr marL="68580" marR="68580" marT="34290" marB="34290"/>
                </a:tc>
                <a:extLst>
                  <a:ext uri="{0D108BD9-81ED-4DB2-BD59-A6C34878D82A}">
                    <a16:rowId xmlns:a16="http://schemas.microsoft.com/office/drawing/2014/main" xmlns="" val="2879286758"/>
                  </a:ext>
                </a:extLst>
              </a:tr>
              <a:tr h="278130">
                <a:tc>
                  <a:txBody>
                    <a:bodyPr/>
                    <a:lstStyle/>
                    <a:p>
                      <a:pPr algn="ctr"/>
                      <a:r>
                        <a:rPr lang="en-US" sz="1400" dirty="0"/>
                        <a:t>4</a:t>
                      </a:r>
                    </a:p>
                  </a:txBody>
                  <a:tcPr marL="68580" marR="68580" marT="34290" marB="34290"/>
                </a:tc>
                <a:tc>
                  <a:txBody>
                    <a:bodyPr/>
                    <a:lstStyle/>
                    <a:p>
                      <a:pPr algn="ctr"/>
                      <a:r>
                        <a:rPr lang="en-US" sz="1400" dirty="0"/>
                        <a:t>69</a:t>
                      </a:r>
                    </a:p>
                  </a:txBody>
                  <a:tcPr marL="68580" marR="68580" marT="34290" marB="34290"/>
                </a:tc>
                <a:tc>
                  <a:txBody>
                    <a:bodyPr/>
                    <a:lstStyle/>
                    <a:p>
                      <a:pPr algn="ctr"/>
                      <a:r>
                        <a:rPr lang="en-US" sz="1400" dirty="0"/>
                        <a:t>104</a:t>
                      </a:r>
                    </a:p>
                  </a:txBody>
                  <a:tcPr marL="68580" marR="68580" marT="34290" marB="34290"/>
                </a:tc>
                <a:extLst>
                  <a:ext uri="{0D108BD9-81ED-4DB2-BD59-A6C34878D82A}">
                    <a16:rowId xmlns:a16="http://schemas.microsoft.com/office/drawing/2014/main" xmlns="" val="2953238937"/>
                  </a:ext>
                </a:extLst>
              </a:tr>
              <a:tr h="278130">
                <a:tc>
                  <a:txBody>
                    <a:bodyPr/>
                    <a:lstStyle/>
                    <a:p>
                      <a:pPr algn="ctr"/>
                      <a:r>
                        <a:rPr lang="en-US" sz="1400" dirty="0"/>
                        <a:t>6</a:t>
                      </a:r>
                    </a:p>
                  </a:txBody>
                  <a:tcPr marL="68580" marR="68580" marT="34290" marB="34290"/>
                </a:tc>
                <a:tc>
                  <a:txBody>
                    <a:bodyPr/>
                    <a:lstStyle/>
                    <a:p>
                      <a:pPr algn="ctr"/>
                      <a:r>
                        <a:rPr lang="en-US" sz="1400" dirty="0"/>
                        <a:t>46</a:t>
                      </a:r>
                    </a:p>
                  </a:txBody>
                  <a:tcPr marL="68580" marR="68580" marT="34290" marB="34290"/>
                </a:tc>
                <a:tc>
                  <a:txBody>
                    <a:bodyPr/>
                    <a:lstStyle/>
                    <a:p>
                      <a:pPr algn="ctr"/>
                      <a:r>
                        <a:rPr lang="en-US" sz="1400" dirty="0"/>
                        <a:t>69</a:t>
                      </a:r>
                    </a:p>
                  </a:txBody>
                  <a:tcPr marL="68580" marR="68580" marT="34290" marB="34290"/>
                </a:tc>
                <a:extLst>
                  <a:ext uri="{0D108BD9-81ED-4DB2-BD59-A6C34878D82A}">
                    <a16:rowId xmlns:a16="http://schemas.microsoft.com/office/drawing/2014/main" xmlns="" val="896578519"/>
                  </a:ext>
                </a:extLst>
              </a:tr>
              <a:tr h="278130">
                <a:tc>
                  <a:txBody>
                    <a:bodyPr/>
                    <a:lstStyle/>
                    <a:p>
                      <a:pPr algn="ctr"/>
                      <a:r>
                        <a:rPr lang="en-US" sz="1400" dirty="0"/>
                        <a:t>8</a:t>
                      </a:r>
                    </a:p>
                  </a:txBody>
                  <a:tcPr marL="68580" marR="68580" marT="34290" marB="34290"/>
                </a:tc>
                <a:tc>
                  <a:txBody>
                    <a:bodyPr/>
                    <a:lstStyle/>
                    <a:p>
                      <a:pPr algn="ctr"/>
                      <a:r>
                        <a:rPr lang="en-US" sz="1400" dirty="0"/>
                        <a:t>35</a:t>
                      </a:r>
                    </a:p>
                  </a:txBody>
                  <a:tcPr marL="68580" marR="68580" marT="34290" marB="34290"/>
                </a:tc>
                <a:tc>
                  <a:txBody>
                    <a:bodyPr/>
                    <a:lstStyle/>
                    <a:p>
                      <a:pPr algn="ctr"/>
                      <a:r>
                        <a:rPr lang="en-US" sz="1400" dirty="0"/>
                        <a:t>52</a:t>
                      </a:r>
                    </a:p>
                  </a:txBody>
                  <a:tcPr marL="68580" marR="68580" marT="34290" marB="34290"/>
                </a:tc>
                <a:extLst>
                  <a:ext uri="{0D108BD9-81ED-4DB2-BD59-A6C34878D82A}">
                    <a16:rowId xmlns:a16="http://schemas.microsoft.com/office/drawing/2014/main" xmlns="" val="2663916265"/>
                  </a:ext>
                </a:extLst>
              </a:tr>
              <a:tr h="278130">
                <a:tc>
                  <a:txBody>
                    <a:bodyPr/>
                    <a:lstStyle/>
                    <a:p>
                      <a:pPr algn="ctr"/>
                      <a:r>
                        <a:rPr lang="en-US" sz="1400" dirty="0"/>
                        <a:t>10</a:t>
                      </a:r>
                    </a:p>
                  </a:txBody>
                  <a:tcPr marL="68580" marR="68580" marT="34290" marB="34290"/>
                </a:tc>
                <a:tc>
                  <a:txBody>
                    <a:bodyPr/>
                    <a:lstStyle/>
                    <a:p>
                      <a:pPr algn="ctr"/>
                      <a:r>
                        <a:rPr lang="en-US" sz="1400" dirty="0"/>
                        <a:t>28</a:t>
                      </a:r>
                    </a:p>
                  </a:txBody>
                  <a:tcPr marL="68580" marR="68580" marT="34290" marB="34290"/>
                </a:tc>
                <a:tc>
                  <a:txBody>
                    <a:bodyPr/>
                    <a:lstStyle/>
                    <a:p>
                      <a:pPr algn="ctr"/>
                      <a:r>
                        <a:rPr lang="en-US" sz="1400" dirty="0"/>
                        <a:t>41</a:t>
                      </a:r>
                    </a:p>
                  </a:txBody>
                  <a:tcPr marL="68580" marR="68580" marT="34290" marB="34290"/>
                </a:tc>
                <a:extLst>
                  <a:ext uri="{0D108BD9-81ED-4DB2-BD59-A6C34878D82A}">
                    <a16:rowId xmlns:a16="http://schemas.microsoft.com/office/drawing/2014/main" xmlns="" val="2443064491"/>
                  </a:ext>
                </a:extLst>
              </a:tr>
            </a:tbl>
          </a:graphicData>
        </a:graphic>
      </p:graphicFrame>
      <p:sp>
        <p:nvSpPr>
          <p:cNvPr id="7" name="Rectangle 6"/>
          <p:cNvSpPr/>
          <p:nvPr/>
        </p:nvSpPr>
        <p:spPr>
          <a:xfrm>
            <a:off x="2152651" y="5489972"/>
            <a:ext cx="8228631" cy="300082"/>
          </a:xfrm>
          <a:prstGeom prst="rect">
            <a:avLst/>
          </a:prstGeom>
        </p:spPr>
        <p:txBody>
          <a:bodyPr wrap="square">
            <a:spAutoFit/>
          </a:bodyPr>
          <a:lstStyle/>
          <a:p>
            <a:r>
              <a:rPr lang="en-US" sz="1350" dirty="0">
                <a:hlinkClick r:id="rId3"/>
              </a:rPr>
              <a:t>https://www.cdc.gov/infectioncontrol/guidelines/environmental/appendix/air.html#tableb1</a:t>
            </a:r>
            <a:endParaRPr lang="en-US" sz="1350" dirty="0"/>
          </a:p>
        </p:txBody>
      </p:sp>
      <p:sp>
        <p:nvSpPr>
          <p:cNvPr id="10" name="TextBox 9"/>
          <p:cNvSpPr txBox="1"/>
          <p:nvPr/>
        </p:nvSpPr>
        <p:spPr>
          <a:xfrm>
            <a:off x="2152651" y="4302919"/>
            <a:ext cx="8228631" cy="738664"/>
          </a:xfrm>
          <a:prstGeom prst="rect">
            <a:avLst/>
          </a:prstGeom>
          <a:noFill/>
        </p:spPr>
        <p:txBody>
          <a:bodyPr wrap="square" rtlCol="0">
            <a:spAutoFit/>
          </a:bodyPr>
          <a:lstStyle/>
          <a:p>
            <a:r>
              <a:rPr lang="en-US" sz="1400" i="1" dirty="0"/>
              <a:t>Values apply to an empty room with no aerosol-generating source. With a person present and generating aerosol, this table would </a:t>
            </a:r>
            <a:r>
              <a:rPr lang="en-US" sz="1400" i="1" u="sng" dirty="0"/>
              <a:t>not</a:t>
            </a:r>
            <a:r>
              <a:rPr lang="en-US" sz="1400" i="1" dirty="0"/>
              <a:t> apply. Removal times will be longer in rooms or areas with imperfect mixing or air stagnation.</a:t>
            </a:r>
            <a:r>
              <a:rPr lang="en-US" sz="1400" i="1" baseline="30000" dirty="0"/>
              <a:t> </a:t>
            </a:r>
            <a:r>
              <a:rPr lang="en-US" sz="1400" i="1" dirty="0"/>
              <a:t>Caution should be exercised in using this table in such situations.</a:t>
            </a:r>
          </a:p>
        </p:txBody>
      </p:sp>
    </p:spTree>
    <p:extLst>
      <p:ext uri="{BB962C8B-B14F-4D97-AF65-F5344CB8AC3E}">
        <p14:creationId xmlns:p14="http://schemas.microsoft.com/office/powerpoint/2010/main" val="28289732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A2754549-FCD1-4A9A-A5B5-9E2301362DBD}"/>
              </a:ext>
            </a:extLst>
          </p:cNvPr>
          <p:cNvSpPr>
            <a:spLocks noGrp="1"/>
          </p:cNvSpPr>
          <p:nvPr>
            <p:ph type="title"/>
          </p:nvPr>
        </p:nvSpPr>
        <p:spPr/>
        <p:txBody>
          <a:bodyPr/>
          <a:lstStyle/>
          <a:p>
            <a:r>
              <a:rPr lang="en-US"/>
              <a:t>Additional </a:t>
            </a:r>
            <a:r>
              <a:rPr lang="en-US" dirty="0"/>
              <a:t>Resources on Air Exchanges</a:t>
            </a:r>
          </a:p>
        </p:txBody>
      </p:sp>
      <p:sp>
        <p:nvSpPr>
          <p:cNvPr id="7" name="Text Placeholder 6">
            <a:extLst>
              <a:ext uri="{FF2B5EF4-FFF2-40B4-BE49-F238E27FC236}">
                <a16:creationId xmlns:a16="http://schemas.microsoft.com/office/drawing/2014/main" xmlns="" id="{EBFE6BF6-7FB9-42FA-AD7D-437D021894F9}"/>
              </a:ext>
            </a:extLst>
          </p:cNvPr>
          <p:cNvSpPr>
            <a:spLocks noGrp="1"/>
          </p:cNvSpPr>
          <p:nvPr>
            <p:ph type="body" sz="quarter" idx="12"/>
          </p:nvPr>
        </p:nvSpPr>
        <p:spPr/>
        <p:txBody>
          <a:bodyPr/>
          <a:lstStyle/>
          <a:p>
            <a:r>
              <a:rPr lang="en-US" dirty="0"/>
              <a:t>https://www.mintie.com/assets/img/resources/ASHRAE_Article-on-VentilationChanges.pdf</a:t>
            </a:r>
          </a:p>
          <a:p>
            <a:r>
              <a:rPr lang="en-US" dirty="0"/>
              <a:t> </a:t>
            </a:r>
          </a:p>
          <a:p>
            <a:r>
              <a:rPr lang="en-US" dirty="0">
                <a:hlinkClick r:id="rId2"/>
              </a:rPr>
              <a:t>https://www.hfmmagazine.com/articles/2671-planning-and-maintaining-hospital-air-isolation-rooms</a:t>
            </a:r>
            <a:endParaRPr lang="en-US" dirty="0"/>
          </a:p>
          <a:p>
            <a:endParaRPr lang="en-US" dirty="0"/>
          </a:p>
        </p:txBody>
      </p:sp>
      <p:sp>
        <p:nvSpPr>
          <p:cNvPr id="5" name="Slide Number Placeholder 4">
            <a:extLst>
              <a:ext uri="{FF2B5EF4-FFF2-40B4-BE49-F238E27FC236}">
                <a16:creationId xmlns:a16="http://schemas.microsoft.com/office/drawing/2014/main" xmlns="" id="{8403BFA1-BEA4-4C5E-B90C-F7CF7D3F1451}"/>
              </a:ext>
            </a:extLst>
          </p:cNvPr>
          <p:cNvSpPr>
            <a:spLocks noGrp="1"/>
          </p:cNvSpPr>
          <p:nvPr>
            <p:ph type="sldNum" sz="quarter" idx="4294967295"/>
          </p:nvPr>
        </p:nvSpPr>
        <p:spPr/>
        <p:txBody>
          <a:bodyPr/>
          <a:lstStyle/>
          <a:p>
            <a:fld id="{25170F32-A959-4727-8BBC-F1AEE5E791CA}" type="slidenum">
              <a:rPr lang="en-US" smtClean="0"/>
              <a:t>48</a:t>
            </a:fld>
            <a:endParaRPr lang="en-US"/>
          </a:p>
        </p:txBody>
      </p:sp>
    </p:spTree>
    <p:extLst>
      <p:ext uri="{BB962C8B-B14F-4D97-AF65-F5344CB8AC3E}">
        <p14:creationId xmlns:p14="http://schemas.microsoft.com/office/powerpoint/2010/main" val="44713381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55EB6F6-A4ED-4AF4-9B4B-0B4BB98A3B6E}"/>
              </a:ext>
            </a:extLst>
          </p:cNvPr>
          <p:cNvSpPr>
            <a:spLocks noGrp="1"/>
          </p:cNvSpPr>
          <p:nvPr>
            <p:ph type="body" sz="quarter" idx="10"/>
          </p:nvPr>
        </p:nvSpPr>
        <p:spPr/>
        <p:txBody>
          <a:bodyPr/>
          <a:lstStyle/>
          <a:p>
            <a:r>
              <a:rPr lang="en-US" dirty="0">
                <a:hlinkClick r:id="rId2"/>
              </a:rPr>
              <a:t>https://www.unmc.edu/news.cfm?match=25339</a:t>
            </a:r>
            <a:endParaRPr lang="en-US" dirty="0"/>
          </a:p>
          <a:p>
            <a:r>
              <a:rPr lang="en-US" sz="1600" b="1" dirty="0"/>
              <a:t>IMPORTANT context about this information: </a:t>
            </a:r>
            <a:r>
              <a:rPr lang="en-US" sz="1600" dirty="0"/>
              <a:t>Our findings DO NOT confirm that this virus spreads in an airborne fashion. The identification of genetic material from the virus that causes COVID-19 in air samples found in this study provides limited evidence that some potential for airborne transmission exists.  More study is underway to determine if live culturable virus was captured in this study and additional evidence is needed to determine the risk of SARS-CoV-2 transmission via the airborne route.  </a:t>
            </a:r>
            <a:br>
              <a:rPr lang="en-US" sz="1600" dirty="0"/>
            </a:br>
            <a:r>
              <a:rPr lang="en-US" sz="1600" dirty="0"/>
              <a:t>A study by UNMC/Nebraska Medicine/NSRI researchers recently posted on the open pre-publication site </a:t>
            </a:r>
            <a:r>
              <a:rPr lang="en-US" sz="1600" dirty="0" err="1"/>
              <a:t>BioRxiv</a:t>
            </a:r>
            <a:r>
              <a:rPr lang="en-US" sz="1600" dirty="0"/>
              <a:t>, provides new evidence of SARS-CoV-2 environmental contamination in COVID-19 patient care areas. …The study found high levels of the virus contamination by PCR on commonly used surfaces and in the air of rooms of COVID-19 patients. Air samplers from hallways outside of rooms where staff were moving in and out of doors were also positive.</a:t>
            </a:r>
          </a:p>
          <a:p>
            <a:r>
              <a:rPr lang="en-US" sz="1600" dirty="0"/>
              <a:t>“Air samples that were positive for viral RNA by RT-PCR were examined for viral propagation in Vero E6 cells. Cytopathic effect was not observed in any sample, to date, and immunofluorescence 15 and western blot analysis have not, so far, indicated the presence of viral antigens suggesting viral replication. However, the low concentrations of virus recovered from these samples makes finding infectious virus in these samples difficult. Further experiments are ongoing to determine viral activity in these samples. “</a:t>
            </a:r>
          </a:p>
          <a:p>
            <a:r>
              <a:rPr lang="en-US" sz="1800" dirty="0"/>
              <a:t>From </a:t>
            </a:r>
            <a:r>
              <a:rPr lang="en-US" sz="1800" dirty="0">
                <a:hlinkClick r:id="rId3"/>
              </a:rPr>
              <a:t>https://www.medrxiv.org/content/10.1101/2020.03.23.20039446v2</a:t>
            </a:r>
            <a:endParaRPr lang="en-US" sz="1800" dirty="0"/>
          </a:p>
          <a:p>
            <a:endParaRPr lang="en-US" sz="1800" dirty="0"/>
          </a:p>
        </p:txBody>
      </p:sp>
      <p:sp>
        <p:nvSpPr>
          <p:cNvPr id="3" name="Title 2">
            <a:extLst>
              <a:ext uri="{FF2B5EF4-FFF2-40B4-BE49-F238E27FC236}">
                <a16:creationId xmlns:a16="http://schemas.microsoft.com/office/drawing/2014/main" xmlns="" id="{BF60B19D-44BB-4C5D-9012-9DE87EEAD295}"/>
              </a:ext>
            </a:extLst>
          </p:cNvPr>
          <p:cNvSpPr>
            <a:spLocks noGrp="1"/>
          </p:cNvSpPr>
          <p:nvPr>
            <p:ph type="title"/>
          </p:nvPr>
        </p:nvSpPr>
        <p:spPr>
          <a:xfrm>
            <a:off x="119270" y="159026"/>
            <a:ext cx="11433079" cy="743494"/>
          </a:xfrm>
        </p:spPr>
        <p:txBody>
          <a:bodyPr/>
          <a:lstStyle/>
          <a:p>
            <a:r>
              <a:rPr lang="en-US" sz="2400" dirty="0"/>
              <a:t>UNMC Study on Contamination of Environment near COVID 19 Patients</a:t>
            </a:r>
          </a:p>
        </p:txBody>
      </p:sp>
    </p:spTree>
    <p:extLst>
      <p:ext uri="{BB962C8B-B14F-4D97-AF65-F5344CB8AC3E}">
        <p14:creationId xmlns:p14="http://schemas.microsoft.com/office/powerpoint/2010/main" val="81263304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4256" y="350690"/>
            <a:ext cx="8042903" cy="5924939"/>
          </a:xfrm>
          <a:prstGeom prst="rect">
            <a:avLst/>
          </a:prstGeom>
        </p:spPr>
      </p:pic>
    </p:spTree>
    <p:extLst>
      <p:ext uri="{BB962C8B-B14F-4D97-AF65-F5344CB8AC3E}">
        <p14:creationId xmlns:p14="http://schemas.microsoft.com/office/powerpoint/2010/main" val="397521940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1D5C1CA-64EF-4FE6-B4CA-A329F131389D}"/>
              </a:ext>
            </a:extLst>
          </p:cNvPr>
          <p:cNvSpPr>
            <a:spLocks noGrp="1"/>
          </p:cNvSpPr>
          <p:nvPr>
            <p:ph type="body" sz="quarter" idx="10"/>
          </p:nvPr>
        </p:nvSpPr>
        <p:spPr/>
        <p:txBody>
          <a:bodyPr/>
          <a:lstStyle/>
          <a:p>
            <a:pPr marL="342900" indent="-342900">
              <a:buFont typeface="Arial" panose="020B0604020202020204" pitchFamily="34" charset="0"/>
              <a:buChar char="•"/>
            </a:pPr>
            <a:r>
              <a:rPr lang="en-US" dirty="0"/>
              <a:t>For patients with COVID-19 or other respiratory infections, evaluate need for hospitalization. If hospitalization is not medically necessary, </a:t>
            </a:r>
            <a:r>
              <a:rPr lang="en-US" u="sng" dirty="0">
                <a:hlinkClick r:id="rId2"/>
              </a:rPr>
              <a:t>home care</a:t>
            </a:r>
            <a:r>
              <a:rPr lang="en-US" dirty="0"/>
              <a:t> is preferable if the individual’s situation allows.</a:t>
            </a:r>
          </a:p>
          <a:p>
            <a:pPr marL="342900" indent="-342900">
              <a:buFont typeface="Arial" panose="020B0604020202020204" pitchFamily="34" charset="0"/>
              <a:buChar char="•"/>
            </a:pPr>
            <a:r>
              <a:rPr lang="en-US" b="1" dirty="0"/>
              <a:t>If admitted, place a patient with known or suspected COVID-19 in a single-person room with the door closed. The patient should have a dedicated bathroom.</a:t>
            </a:r>
          </a:p>
          <a:p>
            <a:pPr lvl="1"/>
            <a:r>
              <a:rPr lang="en-US" sz="2000" b="1" dirty="0"/>
              <a:t>Airborne Infection Isolation Rooms (AIIRs) should be reserved for patients who will be undergoing aerosol-generating procedures (intubation, sputum </a:t>
            </a:r>
            <a:r>
              <a:rPr lang="en-US" sz="2000" b="1" dirty="0" err="1"/>
              <a:t>inductionsuctioning</a:t>
            </a:r>
            <a:r>
              <a:rPr lang="en-US" sz="2000" b="1" dirty="0"/>
              <a:t>, bronchoscopy </a:t>
            </a:r>
          </a:p>
          <a:p>
            <a:pPr lvl="1"/>
            <a:r>
              <a:rPr lang="en-US" sz="2000" b="1" dirty="0"/>
              <a:t>CDC answers to question about nebulizer therapy and negative pressure rooms: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As a measure to limit HCP exposure and conserve PPE, facilities could consider </a:t>
            </a:r>
            <a:r>
              <a:rPr lang="en-US" dirty="0" err="1"/>
              <a:t>cohorting</a:t>
            </a:r>
            <a:r>
              <a:rPr lang="en-US" dirty="0"/>
              <a:t> staff and if possible, designating entire units within the facility, with dedicated HCP, to care for known or suspected COVID-19 patients. Dedicated means that HCP are assigned to care only for these patients during their shift</a:t>
            </a:r>
          </a:p>
          <a:p>
            <a:endParaRPr lang="en-US" dirty="0"/>
          </a:p>
        </p:txBody>
      </p:sp>
      <p:sp>
        <p:nvSpPr>
          <p:cNvPr id="3" name="Title 2">
            <a:extLst>
              <a:ext uri="{FF2B5EF4-FFF2-40B4-BE49-F238E27FC236}">
                <a16:creationId xmlns:a16="http://schemas.microsoft.com/office/drawing/2014/main" xmlns="" id="{199DD7FC-C0AA-4903-BF42-F696DBECCE55}"/>
              </a:ext>
            </a:extLst>
          </p:cNvPr>
          <p:cNvSpPr>
            <a:spLocks noGrp="1"/>
          </p:cNvSpPr>
          <p:nvPr>
            <p:ph type="title"/>
          </p:nvPr>
        </p:nvSpPr>
        <p:spPr/>
        <p:txBody>
          <a:bodyPr/>
          <a:lstStyle/>
          <a:p>
            <a:r>
              <a:rPr lang="en-US" dirty="0"/>
              <a:t>From CDC-Patient Placement</a:t>
            </a:r>
          </a:p>
        </p:txBody>
      </p:sp>
    </p:spTree>
    <p:extLst>
      <p:ext uri="{BB962C8B-B14F-4D97-AF65-F5344CB8AC3E}">
        <p14:creationId xmlns:p14="http://schemas.microsoft.com/office/powerpoint/2010/main" val="417873815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F081CE2-8B3F-4BFF-8703-242BBCE27E56}"/>
              </a:ext>
            </a:extLst>
          </p:cNvPr>
          <p:cNvSpPr>
            <a:spLocks noGrp="1"/>
          </p:cNvSpPr>
          <p:nvPr>
            <p:ph type="body" sz="quarter" idx="10"/>
          </p:nvPr>
        </p:nvSpPr>
        <p:spPr/>
        <p:txBody>
          <a:bodyPr/>
          <a:lstStyle/>
          <a:p>
            <a:r>
              <a:rPr lang="en-US" dirty="0"/>
              <a:t> Based on local and regional situational analysis of PPE supplies, facemasks are an acceptable alternative when the supply chain of respirators cannot meet the demand. </a:t>
            </a:r>
            <a:r>
              <a:rPr lang="en-US" b="1" dirty="0"/>
              <a:t> During this time, available respirators should be prioritized for procedures that are likely to generate respiratory aerosols, which would pose the highest exposure risk to HCP. </a:t>
            </a:r>
          </a:p>
          <a:p>
            <a:pPr lvl="2"/>
            <a:r>
              <a:rPr lang="en-US" dirty="0"/>
              <a:t>Facemasks protect the wearer from splashes and sprays.</a:t>
            </a:r>
          </a:p>
          <a:p>
            <a:pPr lvl="2"/>
            <a:r>
              <a:rPr lang="en-US" dirty="0"/>
              <a:t>Respirators, which filter inspired air, offer respiratory protection.</a:t>
            </a:r>
          </a:p>
          <a:p>
            <a:pPr lvl="2"/>
            <a:r>
              <a:rPr lang="en-US" dirty="0"/>
              <a:t>When the supply chain is restored, facilities with a respiratory protection program should return to use of respirators for patients with known or suspected COVID-19Eye protection, gown, and gloves continue to be recommended. </a:t>
            </a:r>
          </a:p>
          <a:p>
            <a:pPr lvl="2"/>
            <a:r>
              <a:rPr lang="en-US" dirty="0"/>
              <a:t>If there are shortages of gowns, they should be prioritized for aerosol-generating procedures, care activities where splashes and sprays are anticipated, and high-contact patient care activities that provide opportunities for transfer of pathogens</a:t>
            </a:r>
          </a:p>
        </p:txBody>
      </p:sp>
      <p:sp>
        <p:nvSpPr>
          <p:cNvPr id="3" name="Title 2">
            <a:extLst>
              <a:ext uri="{FF2B5EF4-FFF2-40B4-BE49-F238E27FC236}">
                <a16:creationId xmlns:a16="http://schemas.microsoft.com/office/drawing/2014/main" xmlns="" id="{F1F38E1D-61B5-4DE2-82E5-D258493CC8EC}"/>
              </a:ext>
            </a:extLst>
          </p:cNvPr>
          <p:cNvSpPr>
            <a:spLocks noGrp="1"/>
          </p:cNvSpPr>
          <p:nvPr>
            <p:ph type="title"/>
          </p:nvPr>
        </p:nvSpPr>
        <p:spPr/>
        <p:txBody>
          <a:bodyPr/>
          <a:lstStyle/>
          <a:p>
            <a:r>
              <a:rPr lang="en-US" dirty="0"/>
              <a:t>CDC Recommendations for PPE</a:t>
            </a:r>
          </a:p>
        </p:txBody>
      </p:sp>
    </p:spTree>
    <p:extLst>
      <p:ext uri="{BB962C8B-B14F-4D97-AF65-F5344CB8AC3E}">
        <p14:creationId xmlns:p14="http://schemas.microsoft.com/office/powerpoint/2010/main" val="83921622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96AEEAD9-E4AE-47C8-A733-F3CFF640ED84}"/>
              </a:ext>
            </a:extLst>
          </p:cNvPr>
          <p:cNvSpPr>
            <a:spLocks noGrp="1"/>
          </p:cNvSpPr>
          <p:nvPr>
            <p:ph type="body" sz="quarter" idx="10"/>
          </p:nvPr>
        </p:nvSpPr>
        <p:spPr/>
        <p:txBody>
          <a:bodyPr/>
          <a:lstStyle/>
          <a:p>
            <a:r>
              <a:rPr lang="en-US" dirty="0"/>
              <a:t>Yes, nebulization is considered aerosol generating. However, the role it plays in the transmission of SARs-CoV-2 is not absolutely known at this point. In settings like nursing homes, where N95s are not readily available, we have been encouraging the following:</a:t>
            </a:r>
          </a:p>
          <a:p>
            <a:r>
              <a:rPr lang="en-US" dirty="0"/>
              <a:t>           </a:t>
            </a:r>
            <a:r>
              <a:rPr lang="en-US" sz="2000" dirty="0"/>
              <a:t>If patient can tolerate, switch to metered-dose inhalers with a dedicated spacer.</a:t>
            </a:r>
          </a:p>
          <a:p>
            <a:pPr lvl="1"/>
            <a:r>
              <a:rPr lang="en-US" sz="2000" dirty="0"/>
              <a:t>HCW should wear a facemask during the procedure if a respirator is unavailable. Eye protection, gloves, and gowns are also recommended.</a:t>
            </a:r>
          </a:p>
          <a:p>
            <a:pPr lvl="1"/>
            <a:r>
              <a:rPr lang="en-US" sz="2000" dirty="0"/>
              <a:t>Close patient door when providing nebulizer treatment.</a:t>
            </a:r>
          </a:p>
          <a:p>
            <a:pPr lvl="1"/>
            <a:r>
              <a:rPr lang="en-US" sz="2000" dirty="0"/>
              <a:t>Upon set-up of nebulizer, have HCW maintain a safe distance (6 feet or greater), possibly outside the door.</a:t>
            </a:r>
          </a:p>
          <a:p>
            <a:pPr lvl="1"/>
            <a:r>
              <a:rPr lang="en-US" sz="2000" dirty="0"/>
              <a:t>While our guidance does state that AGPs should ideally be conducted in a negative pressure room, given the limit of these rooms conducting all nebs in a negative pressure room is not feasible. would suggest prioritizing negative pressure rooms for other AGPs such as intubation, </a:t>
            </a:r>
            <a:r>
              <a:rPr lang="en-US" sz="2000" dirty="0" err="1"/>
              <a:t>extubation</a:t>
            </a:r>
            <a:r>
              <a:rPr lang="en-US" sz="2000" dirty="0"/>
              <a:t>, open suction, and bronchoscopy.</a:t>
            </a:r>
          </a:p>
          <a:p>
            <a:pPr lvl="1"/>
            <a:endParaRPr lang="en-US" sz="2000" dirty="0"/>
          </a:p>
          <a:p>
            <a:endParaRPr lang="en-US" dirty="0"/>
          </a:p>
        </p:txBody>
      </p:sp>
      <p:sp>
        <p:nvSpPr>
          <p:cNvPr id="3" name="Title 2">
            <a:extLst>
              <a:ext uri="{FF2B5EF4-FFF2-40B4-BE49-F238E27FC236}">
                <a16:creationId xmlns:a16="http://schemas.microsoft.com/office/drawing/2014/main" xmlns="" id="{CD585B8F-3F53-4250-B97A-4F8BF18BC29C}"/>
              </a:ext>
            </a:extLst>
          </p:cNvPr>
          <p:cNvSpPr>
            <a:spLocks noGrp="1"/>
          </p:cNvSpPr>
          <p:nvPr>
            <p:ph type="title"/>
          </p:nvPr>
        </p:nvSpPr>
        <p:spPr/>
        <p:txBody>
          <a:bodyPr/>
          <a:lstStyle/>
          <a:p>
            <a:r>
              <a:rPr lang="en-US" dirty="0"/>
              <a:t>CDC Guidance on Nebulizing Treatments</a:t>
            </a:r>
          </a:p>
        </p:txBody>
      </p:sp>
    </p:spTree>
    <p:extLst>
      <p:ext uri="{BB962C8B-B14F-4D97-AF65-F5344CB8AC3E}">
        <p14:creationId xmlns:p14="http://schemas.microsoft.com/office/powerpoint/2010/main" val="9963532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052F02E-F625-4820-8BAB-0B2D5EB2DB76}"/>
              </a:ext>
            </a:extLst>
          </p:cNvPr>
          <p:cNvSpPr>
            <a:spLocks noGrp="1"/>
          </p:cNvSpPr>
          <p:nvPr>
            <p:ph type="body" sz="quarter" idx="10"/>
          </p:nvPr>
        </p:nvSpPr>
        <p:spPr/>
        <p:txBody>
          <a:bodyPr/>
          <a:lstStyle/>
          <a:p>
            <a:pPr lvl="1"/>
            <a:endParaRPr lang="en-US" dirty="0"/>
          </a:p>
          <a:p>
            <a:pPr lvl="2"/>
            <a:r>
              <a:rPr lang="en-US" b="1" dirty="0"/>
              <a:t>N-95 fitted with eye protection is best-goggles or face-shield (especially for aerosol gen procedures </a:t>
            </a:r>
            <a:r>
              <a:rPr lang="en-US" b="1" dirty="0" err="1"/>
              <a:t>inc.</a:t>
            </a:r>
            <a:r>
              <a:rPr lang="en-US" b="1" dirty="0"/>
              <a:t> NP swab) if available</a:t>
            </a:r>
          </a:p>
          <a:p>
            <a:pPr lvl="2"/>
            <a:endParaRPr lang="en-US" dirty="0"/>
          </a:p>
          <a:p>
            <a:pPr lvl="2"/>
            <a:r>
              <a:rPr lang="en-US" b="1" dirty="0"/>
              <a:t>N-95 unfitted (seal checked) with eye protection-face-shield might provide protection better than goggles if available</a:t>
            </a:r>
          </a:p>
          <a:p>
            <a:pPr lvl="2"/>
            <a:endParaRPr lang="en-US" dirty="0"/>
          </a:p>
          <a:p>
            <a:pPr lvl="2"/>
            <a:r>
              <a:rPr lang="en-US" b="1" dirty="0"/>
              <a:t>Face mask with eye protection may be used if no aerosol generating procedures, if possible face-shield might provide more protection than goggles </a:t>
            </a:r>
            <a:r>
              <a:rPr lang="en-US" b="1" dirty="0" err="1"/>
              <a:t>esp</a:t>
            </a:r>
            <a:r>
              <a:rPr lang="en-US" b="1" dirty="0"/>
              <a:t> if it necessary to get NP swab or give nebulizers, if available</a:t>
            </a:r>
          </a:p>
          <a:p>
            <a:pPr lvl="2"/>
            <a:endParaRPr lang="en-US" b="1" dirty="0"/>
          </a:p>
          <a:p>
            <a:pPr lvl="2"/>
            <a:r>
              <a:rPr lang="en-US" b="1" dirty="0"/>
              <a:t>All HCWs in LTC should wear surgical facemasks for patient encounters</a:t>
            </a:r>
            <a:endParaRPr lang="en-US" dirty="0"/>
          </a:p>
          <a:p>
            <a:endParaRPr lang="en-US" dirty="0"/>
          </a:p>
        </p:txBody>
      </p:sp>
      <p:sp>
        <p:nvSpPr>
          <p:cNvPr id="3" name="Title 2">
            <a:extLst>
              <a:ext uri="{FF2B5EF4-FFF2-40B4-BE49-F238E27FC236}">
                <a16:creationId xmlns:a16="http://schemas.microsoft.com/office/drawing/2014/main" xmlns="" id="{EE346454-04A8-4610-B782-ABB3A5BD1A97}"/>
              </a:ext>
            </a:extLst>
          </p:cNvPr>
          <p:cNvSpPr>
            <a:spLocks noGrp="1"/>
          </p:cNvSpPr>
          <p:nvPr>
            <p:ph type="title"/>
          </p:nvPr>
        </p:nvSpPr>
        <p:spPr/>
        <p:txBody>
          <a:bodyPr/>
          <a:lstStyle/>
          <a:p>
            <a:r>
              <a:rPr lang="en-US" dirty="0"/>
              <a:t>Masking-Options, with Best Alternatives </a:t>
            </a:r>
          </a:p>
        </p:txBody>
      </p:sp>
    </p:spTree>
    <p:extLst>
      <p:ext uri="{BB962C8B-B14F-4D97-AF65-F5344CB8AC3E}">
        <p14:creationId xmlns:p14="http://schemas.microsoft.com/office/powerpoint/2010/main" val="98540695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22CC285-17E8-465E-BB0A-A916A6E11003}"/>
              </a:ext>
            </a:extLst>
          </p:cNvPr>
          <p:cNvSpPr>
            <a:spLocks noGrp="1"/>
          </p:cNvSpPr>
          <p:nvPr>
            <p:ph type="body" sz="quarter" idx="10"/>
          </p:nvPr>
        </p:nvSpPr>
        <p:spPr/>
        <p:txBody>
          <a:bodyPr/>
          <a:lstStyle/>
          <a:p>
            <a:r>
              <a:rPr lang="en-US" dirty="0"/>
              <a:t>The pathogens on the filter materials of the FFR may be transferred to the wearer upon contact with the FFR during activities such as adjusting the FFR, improper doffing of the FFR, or when performing a user-seal check when </a:t>
            </a:r>
            <a:r>
              <a:rPr lang="en-US" dirty="0" err="1"/>
              <a:t>redoffing</a:t>
            </a:r>
            <a:r>
              <a:rPr lang="en-US" dirty="0"/>
              <a:t> a previously worn FFR. A study evaluating the persistence of SARS-CoV-2 (the virus that causes COVID-19) on plastic, stainless steel, and carboard surfaces showed that the virus is able to survive for up to 72-hours [1]. One strategy to mitigate the contact transfer of pathogens from the FFR to the wearer during reuse is to issue five respirators to each healthcare worker who may care for patients with suspected or confirmed COVID-19. </a:t>
            </a:r>
          </a:p>
          <a:p>
            <a:r>
              <a:rPr lang="en-US" dirty="0"/>
              <a:t>The healthcare worker will wear one respirator each day and store it in a breathable paper bag at the end of each shift. The order of FFR use should be repeated with a minimum of five days between each FFR use. This will result in each worker requiring a minimum of five FFRs, providing that they put on, take off, care for them and store them properly each day. Healthcare workers should still treat the FFRs as though they are still contaminated and follow the precautions outlined in our reuse recommendations. If supplies are even more constrained and five respirators are not available for each worker who needs them, FFR decontamination may be necessary.</a:t>
            </a:r>
          </a:p>
        </p:txBody>
      </p:sp>
      <p:sp>
        <p:nvSpPr>
          <p:cNvPr id="3" name="Title 2">
            <a:extLst>
              <a:ext uri="{FF2B5EF4-FFF2-40B4-BE49-F238E27FC236}">
                <a16:creationId xmlns:a16="http://schemas.microsoft.com/office/drawing/2014/main" xmlns="" id="{FBD98569-51BF-4DD1-84A1-64F6BDF4DD34}"/>
              </a:ext>
            </a:extLst>
          </p:cNvPr>
          <p:cNvSpPr>
            <a:spLocks noGrp="1"/>
          </p:cNvSpPr>
          <p:nvPr>
            <p:ph type="title"/>
          </p:nvPr>
        </p:nvSpPr>
        <p:spPr/>
        <p:txBody>
          <a:bodyPr/>
          <a:lstStyle/>
          <a:p>
            <a:r>
              <a:rPr lang="en-US" dirty="0"/>
              <a:t>Strategies for Re-Use of masks</a:t>
            </a:r>
          </a:p>
        </p:txBody>
      </p:sp>
    </p:spTree>
    <p:extLst>
      <p:ext uri="{BB962C8B-B14F-4D97-AF65-F5344CB8AC3E}">
        <p14:creationId xmlns:p14="http://schemas.microsoft.com/office/powerpoint/2010/main" val="246900057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13B23948-A810-4527-AA02-402DC6F17403}"/>
              </a:ext>
            </a:extLst>
          </p:cNvPr>
          <p:cNvSpPr>
            <a:spLocks noGrp="1"/>
          </p:cNvSpPr>
          <p:nvPr>
            <p:ph type="title"/>
          </p:nvPr>
        </p:nvSpPr>
        <p:spPr/>
        <p:txBody>
          <a:bodyPr/>
          <a:lstStyle/>
          <a:p>
            <a:r>
              <a:rPr lang="en-US" sz="2000" dirty="0"/>
              <a:t>Table 2 Summary of the decontamination method and effect on FFR performance</a:t>
            </a:r>
          </a:p>
        </p:txBody>
      </p:sp>
      <p:graphicFrame>
        <p:nvGraphicFramePr>
          <p:cNvPr id="4" name="Table 3">
            <a:extLst>
              <a:ext uri="{FF2B5EF4-FFF2-40B4-BE49-F238E27FC236}">
                <a16:creationId xmlns:a16="http://schemas.microsoft.com/office/drawing/2014/main" xmlns="" id="{A63FCC09-D720-470F-BD78-8620BE92CEAE}"/>
              </a:ext>
            </a:extLst>
          </p:cNvPr>
          <p:cNvGraphicFramePr>
            <a:graphicFrameLocks noGrp="1"/>
          </p:cNvGraphicFramePr>
          <p:nvPr>
            <p:extLst>
              <p:ext uri="{D42A27DB-BD31-4B8C-83A1-F6EECF244321}">
                <p14:modId xmlns:p14="http://schemas.microsoft.com/office/powerpoint/2010/main" val="3197805319"/>
              </p:ext>
            </p:extLst>
          </p:nvPr>
        </p:nvGraphicFramePr>
        <p:xfrm>
          <a:off x="2114550" y="1185863"/>
          <a:ext cx="6423026" cy="5189931"/>
        </p:xfrm>
        <a:graphic>
          <a:graphicData uri="http://schemas.openxmlformats.org/drawingml/2006/table">
            <a:tbl>
              <a:tblPr firstRow="1" firstCol="1" bandRow="1"/>
              <a:tblGrid>
                <a:gridCol w="1062055">
                  <a:extLst>
                    <a:ext uri="{9D8B030D-6E8A-4147-A177-3AD203B41FA5}">
                      <a16:colId xmlns:a16="http://schemas.microsoft.com/office/drawing/2014/main" xmlns="" val="1292553823"/>
                    </a:ext>
                  </a:extLst>
                </a:gridCol>
                <a:gridCol w="1062055">
                  <a:extLst>
                    <a:ext uri="{9D8B030D-6E8A-4147-A177-3AD203B41FA5}">
                      <a16:colId xmlns:a16="http://schemas.microsoft.com/office/drawing/2014/main" xmlns="" val="67460394"/>
                    </a:ext>
                  </a:extLst>
                </a:gridCol>
                <a:gridCol w="1096391">
                  <a:extLst>
                    <a:ext uri="{9D8B030D-6E8A-4147-A177-3AD203B41FA5}">
                      <a16:colId xmlns:a16="http://schemas.microsoft.com/office/drawing/2014/main" xmlns="" val="1791210464"/>
                    </a:ext>
                  </a:extLst>
                </a:gridCol>
                <a:gridCol w="1261955">
                  <a:extLst>
                    <a:ext uri="{9D8B030D-6E8A-4147-A177-3AD203B41FA5}">
                      <a16:colId xmlns:a16="http://schemas.microsoft.com/office/drawing/2014/main" xmlns="" val="3166770784"/>
                    </a:ext>
                  </a:extLst>
                </a:gridCol>
                <a:gridCol w="878515">
                  <a:extLst>
                    <a:ext uri="{9D8B030D-6E8A-4147-A177-3AD203B41FA5}">
                      <a16:colId xmlns:a16="http://schemas.microsoft.com/office/drawing/2014/main" xmlns="" val="330069176"/>
                    </a:ext>
                  </a:extLst>
                </a:gridCol>
                <a:gridCol w="1062055">
                  <a:extLst>
                    <a:ext uri="{9D8B030D-6E8A-4147-A177-3AD203B41FA5}">
                      <a16:colId xmlns:a16="http://schemas.microsoft.com/office/drawing/2014/main" xmlns="" val="277927358"/>
                    </a:ext>
                  </a:extLst>
                </a:gridCol>
              </a:tblGrid>
              <a:tr h="291581">
                <a:tc gridSpan="6">
                  <a:txBody>
                    <a:bodyPr/>
                    <a:lstStyle/>
                    <a:p>
                      <a:pPr marL="0" marR="0">
                        <a:lnSpc>
                          <a:spcPct val="107000"/>
                        </a:lnSpc>
                        <a:spcBef>
                          <a:spcPts val="0"/>
                        </a:spcBef>
                        <a:spcAft>
                          <a:spcPts val="0"/>
                        </a:spcAft>
                      </a:pPr>
                      <a:r>
                        <a:rPr lang="en-US" sz="800">
                          <a:solidFill>
                            <a:srgbClr val="555555"/>
                          </a:solidFill>
                          <a:effectLst/>
                          <a:latin typeface="Times New Roman" panose="02020603050405020304" pitchFamily="18" charset="0"/>
                          <a:ea typeface="Times New Roman" panose="02020603050405020304" pitchFamily="18" charset="0"/>
                          <a:cs typeface="Times New Roman" panose="02020603050405020304" pitchFamily="18" charset="0"/>
                        </a:rPr>
                        <a:t>Table 2 provides a summary of the decontamination methods evaluated in the referenced literature and the reported effect of each method on FFR performance.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nchor="ctr">
                    <a:lnL>
                      <a:noFill/>
                    </a:lnL>
                    <a:lnR>
                      <a:noFill/>
                    </a:lnR>
                    <a:lnT>
                      <a:noFill/>
                    </a:lnT>
                    <a:lnB w="12700" cap="flat" cmpd="sng" algn="ctr">
                      <a:solidFill>
                        <a:srgbClr val="007C91"/>
                      </a:solidFill>
                      <a:prstDash val="solid"/>
                      <a:round/>
                      <a:headEnd type="none" w="med" len="med"/>
                      <a:tailEnd type="none" w="med" len="med"/>
                    </a:lnB>
                    <a:solidFill>
                      <a:srgbClr val="007C9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359599977"/>
                  </a:ext>
                </a:extLst>
              </a:tr>
              <a:tr h="291581">
                <a:tc>
                  <a:txBody>
                    <a:bodyPr/>
                    <a:lstStyle/>
                    <a:p>
                      <a:pPr marL="0" marR="0" algn="ctr">
                        <a:lnSpc>
                          <a:spcPct val="107000"/>
                        </a:lnSpc>
                        <a:spcBef>
                          <a:spcPts val="0"/>
                        </a:spcBef>
                        <a:spcAft>
                          <a:spcPts val="0"/>
                        </a:spcAft>
                      </a:pPr>
                      <a:r>
                        <a:rPr lang="en-US" sz="8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Method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nchor="b">
                    <a:lnL w="12700" cap="flat" cmpd="sng" algn="ctr">
                      <a:solidFill>
                        <a:srgbClr val="007C91"/>
                      </a:solidFill>
                      <a:prstDash val="solid"/>
                      <a:round/>
                      <a:headEnd type="none" w="med" len="med"/>
                      <a:tailEnd type="none" w="med" len="med"/>
                    </a:lnL>
                    <a:lnR w="12700" cap="flat" cmpd="sng" algn="ctr">
                      <a:solidFill>
                        <a:srgbClr val="007C91"/>
                      </a:solidFill>
                      <a:prstDash val="solid"/>
                      <a:round/>
                      <a:headEnd type="none" w="med" len="med"/>
                      <a:tailEnd type="none" w="med" len="med"/>
                    </a:lnR>
                    <a:lnT w="12700" cap="flat" cmpd="sng" algn="ctr">
                      <a:solidFill>
                        <a:srgbClr val="007C91"/>
                      </a:solidFill>
                      <a:prstDash val="solid"/>
                      <a:round/>
                      <a:headEnd type="none" w="med" len="med"/>
                      <a:tailEnd type="none" w="med" len="med"/>
                    </a:lnT>
                    <a:lnB w="19050" cap="flat" cmpd="sng" algn="ctr">
                      <a:solidFill>
                        <a:srgbClr val="007C91"/>
                      </a:solidFill>
                      <a:prstDash val="solid"/>
                      <a:round/>
                      <a:headEnd type="none" w="med" len="med"/>
                      <a:tailEnd type="none" w="med" len="med"/>
                    </a:lnB>
                    <a:solidFill>
                      <a:srgbClr val="007C91"/>
                    </a:solidFill>
                  </a:tcPr>
                </a:tc>
                <a:tc>
                  <a:txBody>
                    <a:bodyPr/>
                    <a:lstStyle/>
                    <a:p>
                      <a:pPr marL="0" marR="0" algn="ctr">
                        <a:lnSpc>
                          <a:spcPct val="107000"/>
                        </a:lnSpc>
                        <a:spcBef>
                          <a:spcPts val="0"/>
                        </a:spcBef>
                        <a:spcAft>
                          <a:spcPts val="0"/>
                        </a:spcAft>
                      </a:pPr>
                      <a:r>
                        <a:rPr lang="en-US" sz="8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Treatment level</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nchor="b">
                    <a:lnL w="12700" cap="flat" cmpd="sng" algn="ctr">
                      <a:solidFill>
                        <a:srgbClr val="007C91"/>
                      </a:solidFill>
                      <a:prstDash val="solid"/>
                      <a:round/>
                      <a:headEnd type="none" w="med" len="med"/>
                      <a:tailEnd type="none" w="med" len="med"/>
                    </a:lnL>
                    <a:lnR w="12700" cap="flat" cmpd="sng" algn="ctr">
                      <a:solidFill>
                        <a:srgbClr val="007C91"/>
                      </a:solidFill>
                      <a:prstDash val="solid"/>
                      <a:round/>
                      <a:headEnd type="none" w="med" len="med"/>
                      <a:tailEnd type="none" w="med" len="med"/>
                    </a:lnR>
                    <a:lnT w="12700" cap="flat" cmpd="sng" algn="ctr">
                      <a:solidFill>
                        <a:srgbClr val="007C91"/>
                      </a:solidFill>
                      <a:prstDash val="solid"/>
                      <a:round/>
                      <a:headEnd type="none" w="med" len="med"/>
                      <a:tailEnd type="none" w="med" len="med"/>
                    </a:lnT>
                    <a:lnB w="19050" cap="flat" cmpd="sng" algn="ctr">
                      <a:solidFill>
                        <a:srgbClr val="007C91"/>
                      </a:solidFill>
                      <a:prstDash val="solid"/>
                      <a:round/>
                      <a:headEnd type="none" w="med" len="med"/>
                      <a:tailEnd type="none" w="med" len="med"/>
                    </a:lnB>
                    <a:solidFill>
                      <a:srgbClr val="007C91"/>
                    </a:solidFill>
                  </a:tcPr>
                </a:tc>
                <a:tc>
                  <a:txBody>
                    <a:bodyPr/>
                    <a:lstStyle/>
                    <a:p>
                      <a:pPr marL="0" marR="0" algn="ctr">
                        <a:lnSpc>
                          <a:spcPct val="107000"/>
                        </a:lnSpc>
                        <a:spcBef>
                          <a:spcPts val="0"/>
                        </a:spcBef>
                        <a:spcAft>
                          <a:spcPts val="0"/>
                        </a:spcAft>
                      </a:pPr>
                      <a:r>
                        <a:rPr lang="en-US" sz="8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FFR filtration performance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nchor="b">
                    <a:lnL w="12700" cap="flat" cmpd="sng" algn="ctr">
                      <a:solidFill>
                        <a:srgbClr val="007C91"/>
                      </a:solidFill>
                      <a:prstDash val="solid"/>
                      <a:round/>
                      <a:headEnd type="none" w="med" len="med"/>
                      <a:tailEnd type="none" w="med" len="med"/>
                    </a:lnL>
                    <a:lnR w="12700" cap="flat" cmpd="sng" algn="ctr">
                      <a:solidFill>
                        <a:srgbClr val="007C91"/>
                      </a:solidFill>
                      <a:prstDash val="solid"/>
                      <a:round/>
                      <a:headEnd type="none" w="med" len="med"/>
                      <a:tailEnd type="none" w="med" len="med"/>
                    </a:lnR>
                    <a:lnT w="12700" cap="flat" cmpd="sng" algn="ctr">
                      <a:solidFill>
                        <a:srgbClr val="007C91"/>
                      </a:solidFill>
                      <a:prstDash val="solid"/>
                      <a:round/>
                      <a:headEnd type="none" w="med" len="med"/>
                      <a:tailEnd type="none" w="med" len="med"/>
                    </a:lnT>
                    <a:lnB w="19050" cap="flat" cmpd="sng" algn="ctr">
                      <a:solidFill>
                        <a:srgbClr val="007C91"/>
                      </a:solidFill>
                      <a:prstDash val="solid"/>
                      <a:round/>
                      <a:headEnd type="none" w="med" len="med"/>
                      <a:tailEnd type="none" w="med" len="med"/>
                    </a:lnB>
                    <a:solidFill>
                      <a:srgbClr val="007C91"/>
                    </a:solidFill>
                  </a:tcPr>
                </a:tc>
                <a:tc>
                  <a:txBody>
                    <a:bodyPr/>
                    <a:lstStyle/>
                    <a:p>
                      <a:pPr marL="0" marR="0" algn="ctr">
                        <a:lnSpc>
                          <a:spcPct val="107000"/>
                        </a:lnSpc>
                        <a:spcBef>
                          <a:spcPts val="0"/>
                        </a:spcBef>
                        <a:spcAft>
                          <a:spcPts val="0"/>
                        </a:spcAft>
                      </a:pPr>
                      <a:r>
                        <a:rPr lang="en-US" sz="8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FFR fit performance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nchor="b">
                    <a:lnL w="12700" cap="flat" cmpd="sng" algn="ctr">
                      <a:solidFill>
                        <a:srgbClr val="007C91"/>
                      </a:solidFill>
                      <a:prstDash val="solid"/>
                      <a:round/>
                      <a:headEnd type="none" w="med" len="med"/>
                      <a:tailEnd type="none" w="med" len="med"/>
                    </a:lnL>
                    <a:lnR w="12700" cap="flat" cmpd="sng" algn="ctr">
                      <a:solidFill>
                        <a:srgbClr val="007C91"/>
                      </a:solidFill>
                      <a:prstDash val="solid"/>
                      <a:round/>
                      <a:headEnd type="none" w="med" len="med"/>
                      <a:tailEnd type="none" w="med" len="med"/>
                    </a:lnR>
                    <a:lnT w="12700" cap="flat" cmpd="sng" algn="ctr">
                      <a:solidFill>
                        <a:srgbClr val="007C91"/>
                      </a:solidFill>
                      <a:prstDash val="solid"/>
                      <a:round/>
                      <a:headEnd type="none" w="med" len="med"/>
                      <a:tailEnd type="none" w="med" len="med"/>
                    </a:lnT>
                    <a:lnB w="19050" cap="flat" cmpd="sng" algn="ctr">
                      <a:solidFill>
                        <a:srgbClr val="007C91"/>
                      </a:solidFill>
                      <a:prstDash val="solid"/>
                      <a:round/>
                      <a:headEnd type="none" w="med" len="med"/>
                      <a:tailEnd type="none" w="med" len="med"/>
                    </a:lnB>
                    <a:solidFill>
                      <a:srgbClr val="007C91"/>
                    </a:solidFill>
                  </a:tcPr>
                </a:tc>
                <a:tc>
                  <a:txBody>
                    <a:bodyPr/>
                    <a:lstStyle/>
                    <a:p>
                      <a:pPr marL="0" marR="0" algn="ctr">
                        <a:lnSpc>
                          <a:spcPct val="107000"/>
                        </a:lnSpc>
                        <a:spcBef>
                          <a:spcPts val="0"/>
                        </a:spcBef>
                        <a:spcAft>
                          <a:spcPts val="0"/>
                        </a:spcAft>
                      </a:pPr>
                      <a:r>
                        <a:rPr lang="en-US" sz="8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Other observations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nchor="b">
                    <a:lnL w="12700" cap="flat" cmpd="sng" algn="ctr">
                      <a:solidFill>
                        <a:srgbClr val="007C91"/>
                      </a:solidFill>
                      <a:prstDash val="solid"/>
                      <a:round/>
                      <a:headEnd type="none" w="med" len="med"/>
                      <a:tailEnd type="none" w="med" len="med"/>
                    </a:lnL>
                    <a:lnR w="12700" cap="flat" cmpd="sng" algn="ctr">
                      <a:solidFill>
                        <a:srgbClr val="007C91"/>
                      </a:solidFill>
                      <a:prstDash val="solid"/>
                      <a:round/>
                      <a:headEnd type="none" w="med" len="med"/>
                      <a:tailEnd type="none" w="med" len="med"/>
                    </a:lnR>
                    <a:lnT w="12700" cap="flat" cmpd="sng" algn="ctr">
                      <a:solidFill>
                        <a:srgbClr val="007C91"/>
                      </a:solidFill>
                      <a:prstDash val="solid"/>
                      <a:round/>
                      <a:headEnd type="none" w="med" len="med"/>
                      <a:tailEnd type="none" w="med" len="med"/>
                    </a:lnT>
                    <a:lnB w="19050" cap="flat" cmpd="sng" algn="ctr">
                      <a:solidFill>
                        <a:srgbClr val="007C91"/>
                      </a:solidFill>
                      <a:prstDash val="solid"/>
                      <a:round/>
                      <a:headEnd type="none" w="med" len="med"/>
                      <a:tailEnd type="none" w="med" len="med"/>
                    </a:lnB>
                    <a:solidFill>
                      <a:srgbClr val="007C91"/>
                    </a:solidFill>
                  </a:tcPr>
                </a:tc>
                <a:tc>
                  <a:txBody>
                    <a:bodyPr/>
                    <a:lstStyle/>
                    <a:p>
                      <a:pPr marL="0" marR="0" algn="ctr">
                        <a:lnSpc>
                          <a:spcPct val="107000"/>
                        </a:lnSpc>
                        <a:spcBef>
                          <a:spcPts val="0"/>
                        </a:spcBef>
                        <a:spcAft>
                          <a:spcPts val="0"/>
                        </a:spcAft>
                      </a:pPr>
                      <a:r>
                        <a:rPr lang="en-US" sz="8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References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nchor="b">
                    <a:lnL w="12700" cap="flat" cmpd="sng" algn="ctr">
                      <a:solidFill>
                        <a:srgbClr val="007C91"/>
                      </a:solidFill>
                      <a:prstDash val="solid"/>
                      <a:round/>
                      <a:headEnd type="none" w="med" len="med"/>
                      <a:tailEnd type="none" w="med" len="med"/>
                    </a:lnL>
                    <a:lnR w="12700" cap="flat" cmpd="sng" algn="ctr">
                      <a:solidFill>
                        <a:srgbClr val="007C91"/>
                      </a:solidFill>
                      <a:prstDash val="solid"/>
                      <a:round/>
                      <a:headEnd type="none" w="med" len="med"/>
                      <a:tailEnd type="none" w="med" len="med"/>
                    </a:lnR>
                    <a:lnT w="12700" cap="flat" cmpd="sng" algn="ctr">
                      <a:solidFill>
                        <a:srgbClr val="007C91"/>
                      </a:solidFill>
                      <a:prstDash val="solid"/>
                      <a:round/>
                      <a:headEnd type="none" w="med" len="med"/>
                      <a:tailEnd type="none" w="med" len="med"/>
                    </a:lnT>
                    <a:lnB w="19050" cap="flat" cmpd="sng" algn="ctr">
                      <a:solidFill>
                        <a:srgbClr val="007C91"/>
                      </a:solidFill>
                      <a:prstDash val="solid"/>
                      <a:round/>
                      <a:headEnd type="none" w="med" len="med"/>
                      <a:tailEnd type="none" w="med" len="med"/>
                    </a:lnB>
                    <a:solidFill>
                      <a:srgbClr val="007C91"/>
                    </a:solidFill>
                  </a:tcPr>
                </a:tc>
                <a:extLst>
                  <a:ext uri="{0D108BD9-81ED-4DB2-BD59-A6C34878D82A}">
                    <a16:rowId xmlns:a16="http://schemas.microsoft.com/office/drawing/2014/main" xmlns="" val="975282050"/>
                  </a:ext>
                </a:extLst>
              </a:tr>
              <a:tr h="1859510">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Vaporous hydrogen peroxide (VHP)</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9050" cap="flat" cmpd="sng" algn="ctr">
                      <a:solidFill>
                        <a:srgbClr val="007C91"/>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b="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Battelle report:</a:t>
                      </a: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Bioquell Clarus C HPV generator:.</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b="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Bergman et. al.:</a:t>
                      </a: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Room Bio-Decontamination Service (RBDS™, BIOQUELL UK Ltd, Andover, UK), which utilizes four portable modules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9050" cap="flat" cmpd="sng" algn="ctr">
                      <a:solidFill>
                        <a:srgbClr val="007C91"/>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Passed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9050" cap="flat" cmpd="sng" algn="ctr">
                      <a:solidFill>
                        <a:srgbClr val="007C91"/>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FFR fit was shown to be unaffected for up to 20 VHP treatments cycles using a head form</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9050" cap="flat" cmpd="sng" algn="ctr">
                      <a:solidFill>
                        <a:srgbClr val="007C91"/>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Degradation of straps after 30 cycles (Battelle report)</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9050" cap="flat" cmpd="sng" algn="ctr">
                      <a:solidFill>
                        <a:srgbClr val="007C91"/>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3, 4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9050" cap="flat" cmpd="sng" algn="ctr">
                      <a:solidFill>
                        <a:srgbClr val="007C91"/>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extLst>
                  <a:ext uri="{0D108BD9-81ED-4DB2-BD59-A6C34878D82A}">
                    <a16:rowId xmlns:a16="http://schemas.microsoft.com/office/drawing/2014/main" xmlns="" val="2006097847"/>
                  </a:ext>
                </a:extLst>
              </a:tr>
              <a:tr h="434120">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Ultraviolet germicidal irrad. (UVGI)</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0.5–950 J/cm2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Passed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90–100% passing rate after 3 cycles depending on model</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a:lnSpc>
                          <a:spcPct val="107000"/>
                        </a:lnSpc>
                      </a:pPr>
                      <a:endParaRPr lang="en-US" sz="700">
                        <a:effectLst/>
                        <a:latin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2, 3, 7, 8, 9, 10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extLst>
                  <a:ext uri="{0D108BD9-81ED-4DB2-BD59-A6C34878D82A}">
                    <a16:rowId xmlns:a16="http://schemas.microsoft.com/office/drawing/2014/main" xmlns="" val="3206957638"/>
                  </a:ext>
                </a:extLst>
              </a:tr>
              <a:tr h="576659">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Microwave generated steam</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1100–1250W microwave models (range: 40 sec to 2 min)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All  passed filtration eval for 1 or 20 tr. cycles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95–100% passing rate after 3 and 20 cycles for all models tested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a:lnSpc>
                          <a:spcPct val="107000"/>
                        </a:lnSpc>
                      </a:pPr>
                      <a:endParaRPr lang="en-US" sz="700">
                        <a:effectLst/>
                        <a:latin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9, 10, 14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extLst>
                  <a:ext uri="{0D108BD9-81ED-4DB2-BD59-A6C34878D82A}">
                    <a16:rowId xmlns:a16="http://schemas.microsoft.com/office/drawing/2014/main" xmlns="" val="934532036"/>
                  </a:ext>
                </a:extLst>
              </a:tr>
              <a:tr h="434120">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Microwave steam bags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1100 W, 90 sec (bags filled with 60 mL tap water)</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Passed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Not evaluated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a:lnSpc>
                          <a:spcPct val="107000"/>
                        </a:lnSpc>
                      </a:pPr>
                      <a:endParaRPr lang="en-US" sz="700">
                        <a:effectLst/>
                        <a:latin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extLst>
                  <a:ext uri="{0D108BD9-81ED-4DB2-BD59-A6C34878D82A}">
                    <a16:rowId xmlns:a16="http://schemas.microsoft.com/office/drawing/2014/main" xmlns="" val="544287362"/>
                  </a:ext>
                </a:extLst>
              </a:tr>
              <a:tr h="576659">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Moist heat incubation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15 min–30 min (60°C, 80% RH)</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6 of 6 models passed after 3 cycles of contamination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Passed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a:lnSpc>
                          <a:spcPct val="107000"/>
                        </a:lnSpc>
                      </a:pPr>
                      <a:endParaRPr lang="en-US" sz="700">
                        <a:effectLst/>
                        <a:latin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3, 9, 10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extLst>
                  <a:ext uri="{0D108BD9-81ED-4DB2-BD59-A6C34878D82A}">
                    <a16:rowId xmlns:a16="http://schemas.microsoft.com/office/drawing/2014/main" xmlns="" val="100514867"/>
                  </a:ext>
                </a:extLst>
              </a:tr>
              <a:tr h="291581">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Liquid hydrogen peroxide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1 sec to 30 min (range: 3–6%)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Passed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Not evaluated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a:lnSpc>
                          <a:spcPct val="107000"/>
                        </a:lnSpc>
                      </a:pPr>
                      <a:endParaRPr lang="en-US" sz="700">
                        <a:effectLst/>
                        <a:latin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3, 7</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extLst>
                  <a:ext uri="{0D108BD9-81ED-4DB2-BD59-A6C34878D82A}">
                    <a16:rowId xmlns:a16="http://schemas.microsoft.com/office/drawing/2014/main" xmlns="" val="1664167842"/>
                  </a:ext>
                </a:extLst>
              </a:tr>
              <a:tr h="434120">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Ethylene oxide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1 hour at 55°C; conc. range: 725–833/L</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Passed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Not evaluated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a:lnSpc>
                          <a:spcPct val="107000"/>
                        </a:lnSpc>
                      </a:pPr>
                      <a:endParaRPr lang="en-US" sz="700">
                        <a:effectLst/>
                        <a:latin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2, 3, 7</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extLst>
                  <a:ext uri="{0D108BD9-81ED-4DB2-BD59-A6C34878D82A}">
                    <a16:rowId xmlns:a16="http://schemas.microsoft.com/office/drawing/2014/main" xmlns="" val="2850024355"/>
                  </a:ext>
                </a:extLst>
              </a:tr>
            </a:tbl>
          </a:graphicData>
        </a:graphic>
      </p:graphicFrame>
      <p:sp>
        <p:nvSpPr>
          <p:cNvPr id="5" name="Rectangle 1">
            <a:extLst>
              <a:ext uri="{FF2B5EF4-FFF2-40B4-BE49-F238E27FC236}">
                <a16:creationId xmlns:a16="http://schemas.microsoft.com/office/drawing/2014/main" xmlns="" id="{38E18D92-23F1-412E-A270-F52C8E588FAE}"/>
              </a:ext>
            </a:extLst>
          </p:cNvPr>
          <p:cNvSpPr>
            <a:spLocks noGrp="1" noChangeArrowheads="1"/>
          </p:cNvSpPr>
          <p:nvPr>
            <p:ph type="body" sz="quarter" idx="10"/>
          </p:nvPr>
        </p:nvSpPr>
        <p:spPr bwMode="auto">
          <a:xfrm>
            <a:off x="373487" y="34191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088168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64E8001-47DD-49F1-ACAF-B4529C3D8576}"/>
              </a:ext>
            </a:extLst>
          </p:cNvPr>
          <p:cNvSpPr>
            <a:spLocks noGrp="1"/>
          </p:cNvSpPr>
          <p:nvPr>
            <p:ph type="body" sz="quarter" idx="10"/>
          </p:nvPr>
        </p:nvSpPr>
        <p:spPr/>
        <p:txBody>
          <a:bodyPr/>
          <a:lstStyle/>
          <a:p>
            <a:r>
              <a:rPr lang="en-US" dirty="0"/>
              <a:t>“A team led by </a:t>
            </a:r>
            <a:r>
              <a:rPr lang="en-US" b="1" dirty="0"/>
              <a:t>John Lowe, PhD</a:t>
            </a:r>
            <a:r>
              <a:rPr lang="en-US" dirty="0"/>
              <a:t>, UNMC assistant vice chancellor for inter-professional health security training and education has developed a safe and effective method to decontaminate N95 respirators so they can be used multiple times, instead of just once. It involves using ultraviolet light towers to irradiate high numbers of N95 respirators.</a:t>
            </a:r>
          </a:p>
          <a:p>
            <a:r>
              <a:rPr lang="en-US" dirty="0"/>
              <a:t>The decontamination of these items works like this: groups of N95s are safely bagged and transported to a room inside Nebraska Medical Center, which is equipped with two ultraviolet light towers. The N95 respirators are hung on wires stretching the length of the room and then decontaminated when the lights are powered on. They are then removed and returned to the original owners for reuse.”</a:t>
            </a:r>
          </a:p>
          <a:p>
            <a:r>
              <a:rPr lang="en-US" dirty="0"/>
              <a:t>This is public facing now on the NETEC site.</a:t>
            </a:r>
          </a:p>
          <a:p>
            <a:r>
              <a:rPr lang="en-US" dirty="0">
                <a:hlinkClick r:id="rId2"/>
              </a:rPr>
              <a:t>https://repository.netecweb.org/files/original/fe9a813e5643ab774a62b4b1778117e0.pdf</a:t>
            </a:r>
            <a:endParaRPr lang="en-US" dirty="0"/>
          </a:p>
          <a:p>
            <a:endParaRPr lang="en-US" dirty="0"/>
          </a:p>
          <a:p>
            <a:endParaRPr lang="en-US" dirty="0"/>
          </a:p>
        </p:txBody>
      </p:sp>
      <p:sp>
        <p:nvSpPr>
          <p:cNvPr id="3" name="Title 2">
            <a:extLst>
              <a:ext uri="{FF2B5EF4-FFF2-40B4-BE49-F238E27FC236}">
                <a16:creationId xmlns:a16="http://schemas.microsoft.com/office/drawing/2014/main" xmlns="" id="{91880018-15A3-4273-8563-238C38092B47}"/>
              </a:ext>
            </a:extLst>
          </p:cNvPr>
          <p:cNvSpPr>
            <a:spLocks noGrp="1"/>
          </p:cNvSpPr>
          <p:nvPr>
            <p:ph type="title"/>
          </p:nvPr>
        </p:nvSpPr>
        <p:spPr/>
        <p:txBody>
          <a:bodyPr/>
          <a:lstStyle/>
          <a:p>
            <a:r>
              <a:rPr lang="en-US" dirty="0"/>
              <a:t>UV Disinfection of PPE</a:t>
            </a:r>
          </a:p>
        </p:txBody>
      </p:sp>
    </p:spTree>
    <p:extLst>
      <p:ext uri="{BB962C8B-B14F-4D97-AF65-F5344CB8AC3E}">
        <p14:creationId xmlns:p14="http://schemas.microsoft.com/office/powerpoint/2010/main" val="322916590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42A1079-C897-471F-8691-93419A3915E4}"/>
              </a:ext>
            </a:extLst>
          </p:cNvPr>
          <p:cNvSpPr>
            <a:spLocks noGrp="1"/>
          </p:cNvSpPr>
          <p:nvPr>
            <p:ph type="body" sz="quarter" idx="10"/>
          </p:nvPr>
        </p:nvSpPr>
        <p:spPr/>
        <p:txBody>
          <a:bodyPr/>
          <a:lstStyle/>
          <a:p>
            <a:r>
              <a:rPr lang="en-US" dirty="0"/>
              <a:t>On March 28, 2020, FDA issued an </a:t>
            </a:r>
            <a:r>
              <a:rPr lang="en-US" u="sng" dirty="0">
                <a:hlinkClick r:id="rId2"/>
              </a:rPr>
              <a:t>Emergency Use Authorization (EUA) permitting the Battelle Decontamination </a:t>
            </a:r>
            <a:r>
              <a:rPr lang="en-US" u="sng" dirty="0" err="1">
                <a:hlinkClick r:id="rId2"/>
              </a:rPr>
              <a:t>System</a:t>
            </a:r>
            <a:r>
              <a:rPr lang="en-US" dirty="0" err="1">
                <a:hlinkClick r:id="rId2"/>
              </a:rPr>
              <a:t>external</a:t>
            </a:r>
            <a:r>
              <a:rPr lang="en-US" dirty="0">
                <a:hlinkClick r:id="rId2"/>
              </a:rPr>
              <a:t> icon</a:t>
            </a:r>
            <a:r>
              <a:rPr lang="en-US" dirty="0"/>
              <a:t> at Battelle Memorial Institute to be authorized for use in decontaminating “compatible N95 respirators.” </a:t>
            </a:r>
          </a:p>
          <a:p>
            <a:r>
              <a:rPr lang="en-US" dirty="0"/>
              <a:t>Because ultraviolet germicidal irradiation (UVGI), vaporous hydrogen peroxide (VHP), and moist heat showed the most promise as potential methods to decontaminate FFRs, researchers, decontamination companies, healthcare systems, or individual hospitals should focus current efforts on these technologies.</a:t>
            </a:r>
          </a:p>
        </p:txBody>
      </p:sp>
      <p:sp>
        <p:nvSpPr>
          <p:cNvPr id="3" name="Title 2">
            <a:extLst>
              <a:ext uri="{FF2B5EF4-FFF2-40B4-BE49-F238E27FC236}">
                <a16:creationId xmlns:a16="http://schemas.microsoft.com/office/drawing/2014/main" xmlns="" id="{3347FD54-979C-4CD0-A1FB-0AFC1F246A9F}"/>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46331024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187298" y="1171228"/>
            <a:ext cx="11552349" cy="4480272"/>
          </a:xfrm>
        </p:spPr>
        <p:txBody>
          <a:bodyPr>
            <a:normAutofit lnSpcReduction="10000"/>
          </a:bodyPr>
          <a:lstStyle/>
          <a:p>
            <a:r>
              <a:rPr lang="en-US" dirty="0"/>
              <a:t>Previous calls have identified the issues with limited supply</a:t>
            </a:r>
          </a:p>
          <a:p>
            <a:r>
              <a:rPr lang="en-US" dirty="0"/>
              <a:t>Any new PPE gets distributed to LHDs who distribute based on need in their jurisdictions, aggressive efforts underway to get more PPE-some supplies on the way, including masks</a:t>
            </a:r>
          </a:p>
          <a:p>
            <a:r>
              <a:rPr lang="en-US" dirty="0"/>
              <a:t>CDC strategies are tier-based and facilities should be utilizing all the listed strategies including:</a:t>
            </a:r>
          </a:p>
          <a:p>
            <a:pPr lvl="1"/>
            <a:r>
              <a:rPr lang="en-US" dirty="0"/>
              <a:t>Conventional</a:t>
            </a:r>
          </a:p>
          <a:p>
            <a:pPr lvl="1"/>
            <a:r>
              <a:rPr lang="en-US" dirty="0"/>
              <a:t>Contingency</a:t>
            </a:r>
          </a:p>
          <a:p>
            <a:pPr lvl="1"/>
            <a:r>
              <a:rPr lang="en-US" dirty="0"/>
              <a:t>Crisis</a:t>
            </a:r>
          </a:p>
          <a:p>
            <a:pPr marL="457200" lvl="1" indent="0">
              <a:buNone/>
            </a:pPr>
            <a:endParaRPr lang="en-US" dirty="0"/>
          </a:p>
          <a:p>
            <a:pPr marL="457200" lvl="1" indent="0">
              <a:buNone/>
            </a:pPr>
            <a:r>
              <a:rPr lang="en-US" dirty="0">
                <a:hlinkClick r:id="rId3"/>
              </a:rPr>
              <a:t>https://www.cdc.gov/coronavirus/2019-ncov/hcp/ppe-strategy/index.html</a:t>
            </a:r>
            <a:endParaRPr lang="en-US" dirty="0"/>
          </a:p>
          <a:p>
            <a:pPr marL="457200" lvl="1" indent="0">
              <a:buNone/>
            </a:pPr>
            <a:r>
              <a:rPr lang="en-US" u="sng" dirty="0">
                <a:hlinkClick r:id="rId4"/>
              </a:rPr>
              <a:t>Regarding use of homemade masks:</a:t>
            </a:r>
          </a:p>
          <a:p>
            <a:pPr marL="457200" lvl="1" indent="0">
              <a:buNone/>
            </a:pPr>
            <a:r>
              <a:rPr lang="en-US" dirty="0">
                <a:hlinkClick r:id="rId4"/>
              </a:rPr>
              <a:t>https://www.cdc.gov/coronavirus/2019-ncov/hcp/ppe-strategy/face-masks.html</a:t>
            </a:r>
            <a:endParaRPr lang="en-US" dirty="0"/>
          </a:p>
        </p:txBody>
      </p:sp>
      <p:sp>
        <p:nvSpPr>
          <p:cNvPr id="2" name="Title 1"/>
          <p:cNvSpPr>
            <a:spLocks noGrp="1"/>
          </p:cNvSpPr>
          <p:nvPr>
            <p:ph type="title"/>
          </p:nvPr>
        </p:nvSpPr>
        <p:spPr/>
        <p:txBody>
          <a:bodyPr/>
          <a:lstStyle/>
          <a:p>
            <a:r>
              <a:rPr lang="en-US" dirty="0"/>
              <a:t>PPE Supply</a:t>
            </a:r>
          </a:p>
        </p:txBody>
      </p:sp>
    </p:spTree>
    <p:extLst>
      <p:ext uri="{BB962C8B-B14F-4D97-AF65-F5344CB8AC3E}">
        <p14:creationId xmlns:p14="http://schemas.microsoft.com/office/powerpoint/2010/main" val="34973801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91531"/>
          </a:xfrm>
        </p:spPr>
        <p:txBody>
          <a:bodyPr/>
          <a:lstStyle/>
          <a:p>
            <a:r>
              <a:rPr lang="en-US" dirty="0"/>
              <a:t>Special message for rural areas</a:t>
            </a:r>
          </a:p>
        </p:txBody>
      </p:sp>
      <p:sp>
        <p:nvSpPr>
          <p:cNvPr id="3" name="Content Placeholder 2"/>
          <p:cNvSpPr>
            <a:spLocks noGrp="1"/>
          </p:cNvSpPr>
          <p:nvPr>
            <p:ph idx="1"/>
          </p:nvPr>
        </p:nvSpPr>
        <p:spPr>
          <a:xfrm>
            <a:off x="681789" y="1260809"/>
            <a:ext cx="10515600" cy="4351338"/>
          </a:xfrm>
        </p:spPr>
        <p:txBody>
          <a:bodyPr/>
          <a:lstStyle/>
          <a:p>
            <a:r>
              <a:rPr lang="en-US" sz="2400" dirty="0"/>
              <a:t>In communities not yet seeing community spread, please consider these actions</a:t>
            </a:r>
          </a:p>
          <a:p>
            <a:pPr lvl="1"/>
            <a:r>
              <a:rPr lang="en-US" sz="2000" dirty="0"/>
              <a:t>Inventory all PPE now and begin conservation and use tracking</a:t>
            </a:r>
          </a:p>
          <a:p>
            <a:pPr lvl="1"/>
            <a:r>
              <a:rPr lang="en-US" sz="2000" dirty="0"/>
              <a:t>Help community members with:</a:t>
            </a:r>
          </a:p>
          <a:p>
            <a:pPr lvl="2"/>
            <a:r>
              <a:rPr lang="en-US" sz="1800" dirty="0"/>
              <a:t>N-95 respirator fit testing</a:t>
            </a:r>
          </a:p>
          <a:p>
            <a:pPr lvl="2"/>
            <a:r>
              <a:rPr lang="en-US" sz="1800" dirty="0"/>
              <a:t> N-95 respirator use training, including</a:t>
            </a:r>
          </a:p>
          <a:p>
            <a:pPr lvl="3"/>
            <a:r>
              <a:rPr lang="en-US" sz="1600" dirty="0"/>
              <a:t>Donning</a:t>
            </a:r>
          </a:p>
          <a:p>
            <a:pPr lvl="3"/>
            <a:r>
              <a:rPr lang="en-US" sz="1600" dirty="0"/>
              <a:t>Seal check</a:t>
            </a:r>
          </a:p>
          <a:p>
            <a:pPr lvl="3"/>
            <a:r>
              <a:rPr lang="en-US" sz="1600" dirty="0"/>
              <a:t>Doffing</a:t>
            </a:r>
          </a:p>
          <a:p>
            <a:pPr lvl="1">
              <a:buFont typeface="Arial" panose="020B0604020202020204" pitchFamily="34" charset="0"/>
              <a:buChar char="•"/>
            </a:pPr>
            <a:r>
              <a:rPr lang="en-US" sz="2000" dirty="0"/>
              <a:t>Especially important to partner and assist with </a:t>
            </a:r>
            <a:r>
              <a:rPr lang="en-US" sz="2000" b="1" u="sng" dirty="0"/>
              <a:t>long term care </a:t>
            </a:r>
            <a:r>
              <a:rPr lang="en-US" sz="2000" dirty="0"/>
              <a:t>to facilitate their ability to collect COVID-19 specimens on residents</a:t>
            </a:r>
          </a:p>
          <a:p>
            <a:pPr lvl="1">
              <a:buFont typeface="Arial" panose="020B0604020202020204" pitchFamily="34" charset="0"/>
              <a:buChar char="•"/>
            </a:pPr>
            <a:r>
              <a:rPr lang="en-US" sz="2000" dirty="0"/>
              <a:t>Establish referral pattern for LTC patients</a:t>
            </a:r>
          </a:p>
          <a:p>
            <a:pPr lvl="1">
              <a:buFont typeface="Arial" panose="020B0604020202020204" pitchFamily="34" charset="0"/>
              <a:buChar char="•"/>
            </a:pPr>
            <a:r>
              <a:rPr lang="en-US" sz="2000" dirty="0"/>
              <a:t>Info about Critical Access Call to happen next Tuesday TBD</a:t>
            </a:r>
          </a:p>
        </p:txBody>
      </p:sp>
    </p:spTree>
    <p:extLst>
      <p:ext uri="{BB962C8B-B14F-4D97-AF65-F5344CB8AC3E}">
        <p14:creationId xmlns:p14="http://schemas.microsoft.com/office/powerpoint/2010/main" val="990728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66275" y="210814"/>
            <a:ext cx="8454189" cy="6248749"/>
          </a:xfrm>
          <a:prstGeom prst="rect">
            <a:avLst/>
          </a:prstGeom>
        </p:spPr>
      </p:pic>
    </p:spTree>
    <p:extLst>
      <p:ext uri="{BB962C8B-B14F-4D97-AF65-F5344CB8AC3E}">
        <p14:creationId xmlns:p14="http://schemas.microsoft.com/office/powerpoint/2010/main" val="343529809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F0E2A2C-887F-4E89-865C-D173AF056684}"/>
              </a:ext>
            </a:extLst>
          </p:cNvPr>
          <p:cNvSpPr>
            <a:spLocks noGrp="1"/>
          </p:cNvSpPr>
          <p:nvPr>
            <p:ph type="body" sz="quarter" idx="10"/>
          </p:nvPr>
        </p:nvSpPr>
        <p:spPr/>
        <p:txBody>
          <a:bodyPr/>
          <a:lstStyle/>
          <a:p>
            <a:pPr lvl="0"/>
            <a:r>
              <a:rPr lang="en-US" b="1" dirty="0"/>
              <a:t>The best way to minimize COVID-19 virus introduction/spread in Nebraska is to:</a:t>
            </a:r>
            <a:endParaRPr lang="en-US" dirty="0"/>
          </a:p>
          <a:p>
            <a:r>
              <a:rPr lang="en-US" b="1" dirty="0"/>
              <a:t>minimize out- of-state travel;</a:t>
            </a:r>
            <a:endParaRPr lang="en-US" dirty="0"/>
          </a:p>
          <a:p>
            <a:r>
              <a:rPr lang="en-US" b="1" dirty="0"/>
              <a:t>maximize the amount of self-quarantine, social distancing, and non-pharmaceutical interventions among travelers returning to Nebraska.</a:t>
            </a:r>
          </a:p>
          <a:p>
            <a:r>
              <a:rPr lang="en-US" b="1" dirty="0"/>
              <a:t>Maximize the use of social distancing, frequent hand washing or use of hand sanitizer, and covering cough and sneezes</a:t>
            </a:r>
          </a:p>
          <a:p>
            <a:r>
              <a:rPr lang="en-US" b="1" dirty="0"/>
              <a:t>Self isolation of contacts of cases, and family members of those with respiratory illness.</a:t>
            </a:r>
          </a:p>
          <a:p>
            <a:r>
              <a:rPr lang="en-US" b="1" dirty="0"/>
              <a:t>Dr. Adi Pour Press Conference-3.29.20</a:t>
            </a:r>
            <a:endParaRPr lang="en-US" dirty="0"/>
          </a:p>
          <a:p>
            <a:endParaRPr lang="en-US" dirty="0"/>
          </a:p>
        </p:txBody>
      </p:sp>
      <p:sp>
        <p:nvSpPr>
          <p:cNvPr id="3" name="Title 2">
            <a:extLst>
              <a:ext uri="{FF2B5EF4-FFF2-40B4-BE49-F238E27FC236}">
                <a16:creationId xmlns:a16="http://schemas.microsoft.com/office/drawing/2014/main" xmlns="" id="{043A20AA-ECF1-4831-A4AE-623603308F5B}"/>
              </a:ext>
            </a:extLst>
          </p:cNvPr>
          <p:cNvSpPr>
            <a:spLocks noGrp="1"/>
          </p:cNvSpPr>
          <p:nvPr>
            <p:ph type="title"/>
          </p:nvPr>
        </p:nvSpPr>
        <p:spPr/>
        <p:txBody>
          <a:bodyPr/>
          <a:lstStyle/>
          <a:p>
            <a:r>
              <a:rPr lang="en-US" dirty="0"/>
              <a:t>Minimizing Spread</a:t>
            </a:r>
          </a:p>
        </p:txBody>
      </p:sp>
    </p:spTree>
    <p:extLst>
      <p:ext uri="{BB962C8B-B14F-4D97-AF65-F5344CB8AC3E}">
        <p14:creationId xmlns:p14="http://schemas.microsoft.com/office/powerpoint/2010/main" val="385083185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62989" y="635669"/>
            <a:ext cx="6772275" cy="5715000"/>
          </a:xfrm>
          <a:prstGeom prst="rect">
            <a:avLst/>
          </a:prstGeom>
        </p:spPr>
      </p:pic>
      <p:sp>
        <p:nvSpPr>
          <p:cNvPr id="5" name="Rectangle 4"/>
          <p:cNvSpPr/>
          <p:nvPr/>
        </p:nvSpPr>
        <p:spPr>
          <a:xfrm>
            <a:off x="381000" y="114300"/>
            <a:ext cx="9962213" cy="369332"/>
          </a:xfrm>
          <a:prstGeom prst="rect">
            <a:avLst/>
          </a:prstGeom>
        </p:spPr>
        <p:txBody>
          <a:bodyPr wrap="square">
            <a:spAutoFit/>
          </a:bodyPr>
          <a:lstStyle/>
          <a:p>
            <a:r>
              <a:rPr lang="en-US" dirty="0">
                <a:hlinkClick r:id="rId4"/>
              </a:rPr>
              <a:t>https://bmjopen.bmj.com/content/bmjopen/5/4/e006577.full.pdf</a:t>
            </a:r>
            <a:endParaRPr lang="en-US" dirty="0"/>
          </a:p>
        </p:txBody>
      </p:sp>
    </p:spTree>
    <p:extLst>
      <p:ext uri="{BB962C8B-B14F-4D97-AF65-F5344CB8AC3E}">
        <p14:creationId xmlns:p14="http://schemas.microsoft.com/office/powerpoint/2010/main" val="40435663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2C563BD1-C538-4081-900B-BF5798227431}"/>
              </a:ext>
            </a:extLst>
          </p:cNvPr>
          <p:cNvSpPr>
            <a:spLocks noGrp="1"/>
          </p:cNvSpPr>
          <p:nvPr>
            <p:ph type="title"/>
          </p:nvPr>
        </p:nvSpPr>
        <p:spPr/>
        <p:txBody>
          <a:bodyPr/>
          <a:lstStyle/>
          <a:p>
            <a:r>
              <a:rPr lang="en-US" dirty="0"/>
              <a:t>BMJ</a:t>
            </a:r>
          </a:p>
        </p:txBody>
      </p:sp>
      <p:sp>
        <p:nvSpPr>
          <p:cNvPr id="7" name="Text Placeholder 6">
            <a:extLst>
              <a:ext uri="{FF2B5EF4-FFF2-40B4-BE49-F238E27FC236}">
                <a16:creationId xmlns:a16="http://schemas.microsoft.com/office/drawing/2014/main" xmlns="" id="{FEF75E65-C89F-48B6-97D0-38B4B5756F7D}"/>
              </a:ext>
            </a:extLst>
          </p:cNvPr>
          <p:cNvSpPr>
            <a:spLocks noGrp="1"/>
          </p:cNvSpPr>
          <p:nvPr>
            <p:ph type="body" sz="quarter" idx="12"/>
          </p:nvPr>
        </p:nvSpPr>
        <p:spPr/>
        <p:txBody>
          <a:bodyPr/>
          <a:lstStyle/>
          <a:p>
            <a:r>
              <a:rPr lang="en-US" sz="1800" dirty="0"/>
              <a:t>Results: The rates of all infection outcomes were highest in the cloth mask arm, with the rate of ILI statistically significantly higher in the cloth mask arm (relative risk (RR)=13.00, 95% CI 1.69 to 100.07) compared with the medical mask arm. Cloth masks also had significantly higher rates of ILI compared with the control arm. An analysis by mask use showed ILI (RR=6.64, 95% CI 1.45 to 28.65) and laboratory confirmed virus (RR=1.72, 95% CI 1.01 to 2.94) were significantly higher in the cloth masks group compared with the medical masks group. Penetration of cloth masks by particles was almost 97% and medical masks 44%. Conclusions: This study is the first RCT of cloth masks, and the results caution against the use of cloth masks. This is an important finding to inform occupational health and safety. Moisture retention, reuse of cloth masks and poor filtration may result in increased risk of infection. Further research is needed to inform the widespread use of cloth masks globally. However, as a precautionary measure, cloth masks should not be recommended for HCWs, particularly in high-risk situations, and guidelines need to be</a:t>
            </a:r>
          </a:p>
        </p:txBody>
      </p:sp>
      <p:sp>
        <p:nvSpPr>
          <p:cNvPr id="5" name="Slide Number Placeholder 4">
            <a:extLst>
              <a:ext uri="{FF2B5EF4-FFF2-40B4-BE49-F238E27FC236}">
                <a16:creationId xmlns:a16="http://schemas.microsoft.com/office/drawing/2014/main" xmlns="" id="{C329AAAB-E853-4E34-A1F8-5CF6A04CA7F2}"/>
              </a:ext>
            </a:extLst>
          </p:cNvPr>
          <p:cNvSpPr>
            <a:spLocks noGrp="1"/>
          </p:cNvSpPr>
          <p:nvPr>
            <p:ph type="sldNum" sz="quarter" idx="4294967295"/>
          </p:nvPr>
        </p:nvSpPr>
        <p:spPr/>
        <p:txBody>
          <a:bodyPr/>
          <a:lstStyle/>
          <a:p>
            <a:fld id="{25170F32-A959-4727-8BBC-F1AEE5E791CA}" type="slidenum">
              <a:rPr lang="en-US" smtClean="0"/>
              <a:t>62</a:t>
            </a:fld>
            <a:endParaRPr lang="en-US"/>
          </a:p>
        </p:txBody>
      </p:sp>
    </p:spTree>
    <p:extLst>
      <p:ext uri="{BB962C8B-B14F-4D97-AF65-F5344CB8AC3E}">
        <p14:creationId xmlns:p14="http://schemas.microsoft.com/office/powerpoint/2010/main" val="283962523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9F1EC4D5-1BD3-4BB6-8DDE-7A021C8D0702}"/>
              </a:ext>
            </a:extLst>
          </p:cNvPr>
          <p:cNvSpPr>
            <a:spLocks noGrp="1"/>
          </p:cNvSpPr>
          <p:nvPr>
            <p:ph type="body" sz="quarter" idx="10"/>
          </p:nvPr>
        </p:nvSpPr>
        <p:spPr/>
        <p:txBody>
          <a:bodyPr/>
          <a:lstStyle/>
          <a:p>
            <a:r>
              <a:rPr lang="en-US" dirty="0"/>
              <a:t>For care other than aerosol generating procedures a face mask can replace an N-95 if an N-95 is not available</a:t>
            </a:r>
          </a:p>
          <a:p>
            <a:r>
              <a:rPr lang="en-US" dirty="0"/>
              <a:t>If gowns become scarce gowns should be reserved for </a:t>
            </a:r>
          </a:p>
          <a:p>
            <a:r>
              <a:rPr lang="en-US" dirty="0"/>
              <a:t>	Aerosol generating procedures</a:t>
            </a:r>
          </a:p>
          <a:p>
            <a:r>
              <a:rPr lang="en-US" dirty="0"/>
              <a:t>	Care where splashes and sprays anticipated</a:t>
            </a:r>
          </a:p>
          <a:p>
            <a:r>
              <a:rPr lang="en-US" dirty="0"/>
              <a:t>	High contact care activities</a:t>
            </a:r>
          </a:p>
          <a:p>
            <a:r>
              <a:rPr lang="en-US" dirty="0"/>
              <a:t>In extreme scarcity-</a:t>
            </a:r>
          </a:p>
          <a:p>
            <a:r>
              <a:rPr lang="en-US" dirty="0"/>
              <a:t>	Moving between patients with same confirmed diagnosis and eye protection and mask </a:t>
            </a:r>
          </a:p>
          <a:p>
            <a:r>
              <a:rPr lang="en-US" dirty="0"/>
              <a:t>	not soiled by spray </a:t>
            </a:r>
            <a:r>
              <a:rPr lang="en-US" dirty="0" err="1"/>
              <a:t>etc</a:t>
            </a:r>
            <a:endParaRPr lang="en-US" dirty="0"/>
          </a:p>
          <a:p>
            <a:r>
              <a:rPr lang="en-US" dirty="0"/>
              <a:t>	remove only gloves and gowns and perform HH</a:t>
            </a:r>
          </a:p>
          <a:p>
            <a:r>
              <a:rPr lang="en-US" dirty="0"/>
              <a:t>	replace gowns and gloves for next patient</a:t>
            </a:r>
          </a:p>
          <a:p>
            <a:endParaRPr lang="en-US" dirty="0"/>
          </a:p>
        </p:txBody>
      </p:sp>
      <p:sp>
        <p:nvSpPr>
          <p:cNvPr id="3" name="Title 2">
            <a:extLst>
              <a:ext uri="{FF2B5EF4-FFF2-40B4-BE49-F238E27FC236}">
                <a16:creationId xmlns:a16="http://schemas.microsoft.com/office/drawing/2014/main" xmlns="" id="{F5B0584F-2A66-46C5-BA01-4316582F001F}"/>
              </a:ext>
            </a:extLst>
          </p:cNvPr>
          <p:cNvSpPr>
            <a:spLocks noGrp="1"/>
          </p:cNvSpPr>
          <p:nvPr>
            <p:ph type="title"/>
          </p:nvPr>
        </p:nvSpPr>
        <p:spPr/>
        <p:txBody>
          <a:bodyPr/>
          <a:lstStyle/>
          <a:p>
            <a:r>
              <a:rPr lang="en-US" dirty="0"/>
              <a:t>Updates from Interim Guidance for IP in HC</a:t>
            </a:r>
          </a:p>
        </p:txBody>
      </p:sp>
    </p:spTree>
    <p:extLst>
      <p:ext uri="{BB962C8B-B14F-4D97-AF65-F5344CB8AC3E}">
        <p14:creationId xmlns:p14="http://schemas.microsoft.com/office/powerpoint/2010/main" val="327730089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r>
              <a:rPr lang="en-US" sz="2800" dirty="0"/>
              <a:t>Reporting to LHD should primarily be by providers not patients. The LHD staff screening for who to test need the providers to have done some clinical screening/evaluating first (which may all be by phone)</a:t>
            </a:r>
          </a:p>
          <a:p>
            <a:pPr lvl="0"/>
            <a:r>
              <a:rPr lang="en-US" sz="2800" dirty="0"/>
              <a:t>Do NOT need to report all tests just positives and any probable cast that is pending (epi link)-</a:t>
            </a:r>
          </a:p>
          <a:p>
            <a:pPr lvl="0"/>
            <a:r>
              <a:rPr lang="en-US" sz="2800" dirty="0"/>
              <a:t>Any general questions by the public can be answered by the general COVID 19 hotlines at various LHDs</a:t>
            </a:r>
          </a:p>
          <a:p>
            <a:pPr lvl="0"/>
            <a:r>
              <a:rPr lang="en-US" sz="2800" dirty="0"/>
              <a:t>Listing of the local health departments and contacts:</a:t>
            </a:r>
          </a:p>
          <a:p>
            <a:pPr lvl="0"/>
            <a:r>
              <a:rPr lang="en-US" sz="2800" dirty="0">
                <a:hlinkClick r:id="rId2"/>
              </a:rPr>
              <a:t>http://dhhs.ne.gov/CHPM%20Documents/contacts.pdf</a:t>
            </a:r>
            <a:endParaRPr lang="en-US" dirty="0"/>
          </a:p>
        </p:txBody>
      </p:sp>
      <p:sp>
        <p:nvSpPr>
          <p:cNvPr id="3" name="Title 2"/>
          <p:cNvSpPr>
            <a:spLocks noGrp="1"/>
          </p:cNvSpPr>
          <p:nvPr>
            <p:ph type="title"/>
          </p:nvPr>
        </p:nvSpPr>
        <p:spPr/>
        <p:txBody>
          <a:bodyPr/>
          <a:lstStyle/>
          <a:p>
            <a:r>
              <a:rPr lang="en-US" dirty="0"/>
              <a:t>Reporting to LHD</a:t>
            </a:r>
          </a:p>
        </p:txBody>
      </p:sp>
    </p:spTree>
    <p:extLst>
      <p:ext uri="{BB962C8B-B14F-4D97-AF65-F5344CB8AC3E}">
        <p14:creationId xmlns:p14="http://schemas.microsoft.com/office/powerpoint/2010/main" val="20081424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000" dirty="0"/>
              <a:t>Registration link: </a:t>
            </a:r>
            <a:r>
              <a:rPr lang="en-US" sz="2000" u="sng" dirty="0">
                <a:hlinkClick r:id="rId2"/>
              </a:rPr>
              <a:t>https://unmc.zoom.us/webinar/register/WN_9jB8mb2CQmWeuD82yxbJ2g</a:t>
            </a:r>
            <a:endParaRPr lang="en-US" sz="2000" dirty="0"/>
          </a:p>
        </p:txBody>
      </p:sp>
      <p:pic>
        <p:nvPicPr>
          <p:cNvPr id="4" name="Picture 3"/>
          <p:cNvPicPr>
            <a:picLocks noChangeAspect="1"/>
          </p:cNvPicPr>
          <p:nvPr/>
        </p:nvPicPr>
        <p:blipFill>
          <a:blip r:embed="rId3"/>
          <a:stretch>
            <a:fillRect/>
          </a:stretch>
        </p:blipFill>
        <p:spPr>
          <a:xfrm>
            <a:off x="641685" y="1565107"/>
            <a:ext cx="8438148" cy="4681438"/>
          </a:xfrm>
          <a:prstGeom prst="rect">
            <a:avLst/>
          </a:prstGeom>
        </p:spPr>
      </p:pic>
    </p:spTree>
    <p:extLst>
      <p:ext uri="{BB962C8B-B14F-4D97-AF65-F5344CB8AC3E}">
        <p14:creationId xmlns:p14="http://schemas.microsoft.com/office/powerpoint/2010/main" val="38414440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D92B117-F9AE-429E-AFF5-856AD9719D27}"/>
              </a:ext>
            </a:extLst>
          </p:cNvPr>
          <p:cNvSpPr>
            <a:spLocks noGrp="1"/>
          </p:cNvSpPr>
          <p:nvPr>
            <p:ph type="title"/>
          </p:nvPr>
        </p:nvSpPr>
        <p:spPr/>
        <p:txBody>
          <a:bodyPr/>
          <a:lstStyle/>
          <a:p>
            <a:r>
              <a:rPr lang="en-US" dirty="0"/>
              <a:t>NETEC series</a:t>
            </a:r>
          </a:p>
        </p:txBody>
      </p:sp>
      <p:sp>
        <p:nvSpPr>
          <p:cNvPr id="6" name="Text Placeholder 5">
            <a:extLst>
              <a:ext uri="{FF2B5EF4-FFF2-40B4-BE49-F238E27FC236}">
                <a16:creationId xmlns:a16="http://schemas.microsoft.com/office/drawing/2014/main" xmlns="" id="{F70F9BFD-A0BC-4977-90D4-4A5CC5247FC6}"/>
              </a:ext>
            </a:extLst>
          </p:cNvPr>
          <p:cNvSpPr>
            <a:spLocks noGrp="1"/>
          </p:cNvSpPr>
          <p:nvPr>
            <p:ph type="body" sz="quarter" idx="10"/>
          </p:nvPr>
        </p:nvSpPr>
        <p:spPr/>
        <p:txBody>
          <a:bodyPr/>
          <a:lstStyle/>
          <a:p>
            <a:r>
              <a:rPr lang="en-US" b="1" dirty="0"/>
              <a:t>1135 WEBINAR on Friday 4/3/2020     Click to register</a:t>
            </a:r>
            <a:r>
              <a:rPr lang="en-US" b="1" u="sng" dirty="0"/>
              <a:t>: </a:t>
            </a:r>
            <a:r>
              <a:rPr lang="en-US" dirty="0">
                <a:hlinkClick r:id="rId2"/>
              </a:rPr>
              <a:t>http://ow.ly/TuGk50z1xwW</a:t>
            </a:r>
            <a:endParaRPr lang="en-US" dirty="0"/>
          </a:p>
        </p:txBody>
      </p:sp>
    </p:spTree>
    <p:extLst>
      <p:ext uri="{BB962C8B-B14F-4D97-AF65-F5344CB8AC3E}">
        <p14:creationId xmlns:p14="http://schemas.microsoft.com/office/powerpoint/2010/main" val="195950739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3460" y="1160995"/>
            <a:ext cx="8107269" cy="5361709"/>
          </a:xfrm>
        </p:spPr>
        <p:txBody>
          <a:bodyPr>
            <a:normAutofit/>
          </a:bodyPr>
          <a:lstStyle/>
          <a:p>
            <a:r>
              <a:rPr lang="en-US" sz="2000" dirty="0">
                <a:latin typeface="+mn-lt"/>
              </a:rPr>
              <a:t> </a:t>
            </a:r>
            <a:endParaRPr lang="en-US" dirty="0"/>
          </a:p>
        </p:txBody>
      </p:sp>
      <p:pic>
        <p:nvPicPr>
          <p:cNvPr id="2050" name="Picture 1"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9169" y="6206917"/>
            <a:ext cx="1380706" cy="58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04110" y="395832"/>
            <a:ext cx="8963890" cy="1359153"/>
          </a:xfrm>
        </p:spPr>
        <p:txBody>
          <a:bodyPr>
            <a:normAutofit/>
          </a:bodyPr>
          <a:lstStyle/>
          <a:p>
            <a:r>
              <a:rPr lang="en-US" dirty="0">
                <a:latin typeface="+mj-lt"/>
              </a:rPr>
              <a:t>   Infection Prevention and Control</a:t>
            </a:r>
            <a:br>
              <a:rPr lang="en-US" dirty="0">
                <a:latin typeface="+mj-lt"/>
              </a:rPr>
            </a:br>
            <a:r>
              <a:rPr lang="en-US" dirty="0">
                <a:latin typeface="+mj-lt"/>
              </a:rPr>
              <a:t>                      Office Hours</a:t>
            </a:r>
          </a:p>
        </p:txBody>
      </p:sp>
      <p:sp>
        <p:nvSpPr>
          <p:cNvPr id="5" name="Rectangle 4"/>
          <p:cNvSpPr/>
          <p:nvPr/>
        </p:nvSpPr>
        <p:spPr>
          <a:xfrm>
            <a:off x="1720241" y="2361849"/>
            <a:ext cx="8593705" cy="2308324"/>
          </a:xfrm>
          <a:prstGeom prst="rect">
            <a:avLst/>
          </a:prstGeom>
        </p:spPr>
        <p:txBody>
          <a:bodyPr wrap="square">
            <a:spAutoFit/>
          </a:bodyPr>
          <a:lstStyle/>
          <a:p>
            <a:pPr algn="ctr"/>
            <a:r>
              <a:rPr lang="en-US" sz="3600" dirty="0"/>
              <a:t>Monday – Friday </a:t>
            </a:r>
          </a:p>
          <a:p>
            <a:pPr algn="ctr"/>
            <a:r>
              <a:rPr lang="en-US" sz="3600" dirty="0"/>
              <a:t>7:30 AM – 9:30 AM Central Time</a:t>
            </a:r>
          </a:p>
          <a:p>
            <a:pPr algn="ctr"/>
            <a:r>
              <a:rPr lang="en-US" sz="3600" dirty="0"/>
              <a:t>2:00 PM -4:00 PM Central Time</a:t>
            </a:r>
          </a:p>
          <a:p>
            <a:pPr algn="ctr"/>
            <a:r>
              <a:rPr lang="en-US" sz="3600" dirty="0"/>
              <a:t>Call 402-552-2881</a:t>
            </a:r>
          </a:p>
        </p:txBody>
      </p:sp>
    </p:spTree>
    <p:extLst>
      <p:ext uri="{BB962C8B-B14F-4D97-AF65-F5344CB8AC3E}">
        <p14:creationId xmlns:p14="http://schemas.microsoft.com/office/powerpoint/2010/main" val="16515894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Strategies for Optimizing the Supply of PPE</a:t>
            </a:r>
          </a:p>
        </p:txBody>
      </p:sp>
    </p:spTree>
    <p:extLst>
      <p:ext uri="{BB962C8B-B14F-4D97-AF65-F5344CB8AC3E}">
        <p14:creationId xmlns:p14="http://schemas.microsoft.com/office/powerpoint/2010/main" val="22268784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F353EDD-FC2C-4299-A918-6626EEB987F1}"/>
              </a:ext>
            </a:extLst>
          </p:cNvPr>
          <p:cNvSpPr>
            <a:spLocks noGrp="1"/>
          </p:cNvSpPr>
          <p:nvPr>
            <p:ph type="body" sz="quarter" idx="10"/>
          </p:nvPr>
        </p:nvSpPr>
        <p:spPr/>
        <p:txBody>
          <a:bodyPr/>
          <a:lstStyle/>
          <a:p>
            <a:r>
              <a:rPr lang="en-US" dirty="0"/>
              <a:t>Extended use refers to the practice of wearing the same N95 respirator for repeated encounters with several patients, without removing the respirator between the encounters. Extended use may be implemented when multiple patients are infected and patients are placed together in dedicated waiting rooms, clinics or hospital units. o </a:t>
            </a:r>
          </a:p>
          <a:p>
            <a:r>
              <a:rPr lang="en-US" dirty="0"/>
              <a:t>	Eye protection may be left in place with the N95 respirator for extended use.  </a:t>
            </a:r>
          </a:p>
          <a:p>
            <a:r>
              <a:rPr lang="en-US" dirty="0"/>
              <a:t>Reuse refers to the practice of using the same N95 respirator for multiple encounters with patients but removing it (‘doffing’) between at least some of the encounters. The respirator is stored in between encounters and reused. o </a:t>
            </a:r>
          </a:p>
          <a:p>
            <a:r>
              <a:rPr lang="en-US" dirty="0"/>
              <a:t>	Re-use of full face shields will be permitted. </a:t>
            </a:r>
          </a:p>
          <a:p>
            <a:r>
              <a:rPr lang="en-US" dirty="0"/>
              <a:t>	Face shields will be dedicated for use by individual healthcare personnel. </a:t>
            </a:r>
          </a:p>
          <a:p>
            <a:r>
              <a:rPr lang="en-US" dirty="0"/>
              <a:t>	Disinfection of the face shield will be required between uses.</a:t>
            </a:r>
          </a:p>
        </p:txBody>
      </p:sp>
      <p:sp>
        <p:nvSpPr>
          <p:cNvPr id="3" name="Title 2">
            <a:extLst>
              <a:ext uri="{FF2B5EF4-FFF2-40B4-BE49-F238E27FC236}">
                <a16:creationId xmlns:a16="http://schemas.microsoft.com/office/drawing/2014/main" xmlns="" id="{F022705F-943A-4A31-9041-DFB4A0403C92}"/>
              </a:ext>
            </a:extLst>
          </p:cNvPr>
          <p:cNvSpPr>
            <a:spLocks noGrp="1"/>
          </p:cNvSpPr>
          <p:nvPr>
            <p:ph type="title"/>
          </p:nvPr>
        </p:nvSpPr>
        <p:spPr/>
        <p:txBody>
          <a:bodyPr/>
          <a:lstStyle/>
          <a:p>
            <a:r>
              <a:rPr lang="en-US" dirty="0"/>
              <a:t>Extended Use versus Re-use</a:t>
            </a:r>
          </a:p>
        </p:txBody>
      </p:sp>
    </p:spTree>
    <p:extLst>
      <p:ext uri="{BB962C8B-B14F-4D97-AF65-F5344CB8AC3E}">
        <p14:creationId xmlns:p14="http://schemas.microsoft.com/office/powerpoint/2010/main" val="289662594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50233" y="234546"/>
            <a:ext cx="8454188" cy="6365506"/>
          </a:xfrm>
          <a:prstGeom prst="rect">
            <a:avLst/>
          </a:prstGeom>
        </p:spPr>
      </p:pic>
    </p:spTree>
    <p:extLst>
      <p:ext uri="{BB962C8B-B14F-4D97-AF65-F5344CB8AC3E}">
        <p14:creationId xmlns:p14="http://schemas.microsoft.com/office/powerpoint/2010/main" val="15184358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C5AB60DF-10AD-445D-B031-57DDAB4D2371}"/>
              </a:ext>
            </a:extLst>
          </p:cNvPr>
          <p:cNvSpPr>
            <a:spLocks noGrp="1"/>
          </p:cNvSpPr>
          <p:nvPr>
            <p:ph type="body" sz="quarter" idx="10"/>
          </p:nvPr>
        </p:nvSpPr>
        <p:spPr/>
        <p:txBody>
          <a:bodyPr/>
          <a:lstStyle/>
          <a:p>
            <a:pPr lvl="0" eaLnBrk="0" fontAlgn="base" hangingPunct="0">
              <a:spcBef>
                <a:spcPct val="0"/>
              </a:spcBef>
              <a:spcAft>
                <a:spcPct val="0"/>
              </a:spcAft>
              <a:buFontTx/>
              <a:buChar char="•"/>
            </a:pPr>
            <a:r>
              <a:rPr lang="en-US" altLang="en-US" dirty="0">
                <a:latin typeface="Arial" panose="020B0604020202020204" pitchFamily="34" charset="0"/>
              </a:rPr>
              <a:t>Discard N95 respirators following use during aerosol generating procedures. </a:t>
            </a:r>
          </a:p>
          <a:p>
            <a:pPr lvl="0" eaLnBrk="0" fontAlgn="base" hangingPunct="0">
              <a:spcBef>
                <a:spcPct val="0"/>
              </a:spcBef>
              <a:spcAft>
                <a:spcPct val="0"/>
              </a:spcAft>
              <a:buFontTx/>
              <a:buChar char="•"/>
            </a:pPr>
            <a:endParaRPr lang="en-US" altLang="en-US" dirty="0">
              <a:latin typeface="Arial" panose="020B0604020202020204" pitchFamily="34" charset="0"/>
            </a:endParaRPr>
          </a:p>
          <a:p>
            <a:pPr lvl="0" eaLnBrk="0" fontAlgn="base" hangingPunct="0">
              <a:spcBef>
                <a:spcPct val="0"/>
              </a:spcBef>
              <a:spcAft>
                <a:spcPct val="0"/>
              </a:spcAft>
              <a:buFontTx/>
              <a:buChar char="•"/>
            </a:pPr>
            <a:r>
              <a:rPr lang="en-US" altLang="en-US" dirty="0">
                <a:latin typeface="Arial" panose="020B0604020202020204" pitchFamily="34" charset="0"/>
              </a:rPr>
              <a:t>Discard N95 respirators contaminated with blood, respiratory or nasal secretions, or other bodily fluids from patients. </a:t>
            </a:r>
          </a:p>
          <a:p>
            <a:pPr lvl="0" eaLnBrk="0" fontAlgn="base" hangingPunct="0">
              <a:spcBef>
                <a:spcPct val="0"/>
              </a:spcBef>
              <a:spcAft>
                <a:spcPct val="0"/>
              </a:spcAft>
              <a:buFontTx/>
              <a:buChar char="•"/>
            </a:pPr>
            <a:endParaRPr lang="en-US" altLang="en-US" dirty="0">
              <a:latin typeface="Arial" panose="020B0604020202020204" pitchFamily="34" charset="0"/>
            </a:endParaRPr>
          </a:p>
          <a:p>
            <a:pPr lvl="0" eaLnBrk="0" fontAlgn="base" hangingPunct="0">
              <a:spcBef>
                <a:spcPct val="0"/>
              </a:spcBef>
              <a:spcAft>
                <a:spcPct val="0"/>
              </a:spcAft>
              <a:buFontTx/>
              <a:buChar char="•"/>
            </a:pPr>
            <a:r>
              <a:rPr lang="en-US" altLang="en-US" dirty="0">
                <a:latin typeface="Arial" panose="020B0604020202020204" pitchFamily="34" charset="0"/>
              </a:rPr>
              <a:t>Discard N95 respirators following close contact with, or exit from, the care area of any patient co-infected with an infectious disease requiring contact precautions.</a:t>
            </a:r>
          </a:p>
          <a:p>
            <a:pPr lvl="0" eaLnBrk="0" fontAlgn="base" hangingPunct="0">
              <a:spcBef>
                <a:spcPct val="0"/>
              </a:spcBef>
              <a:spcAft>
                <a:spcPct val="0"/>
              </a:spcAft>
              <a:buFontTx/>
              <a:buChar char="•"/>
            </a:pPr>
            <a:r>
              <a:rPr lang="en-US" altLang="en-US" dirty="0">
                <a:latin typeface="Arial" panose="020B0604020202020204" pitchFamily="34" charset="0"/>
              </a:rPr>
              <a:t> </a:t>
            </a:r>
          </a:p>
          <a:p>
            <a:pPr lvl="0" eaLnBrk="0" fontAlgn="base" hangingPunct="0">
              <a:spcBef>
                <a:spcPct val="0"/>
              </a:spcBef>
              <a:spcAft>
                <a:spcPct val="0"/>
              </a:spcAft>
              <a:buFontTx/>
              <a:buChar char="•"/>
            </a:pPr>
            <a:r>
              <a:rPr lang="en-US" altLang="en-US" dirty="0">
                <a:latin typeface="Arial" panose="020B0604020202020204" pitchFamily="34" charset="0"/>
              </a:rPr>
              <a:t>Consider use of a cleanable face shield (preferred</a:t>
            </a:r>
            <a:r>
              <a:rPr lang="en-US" altLang="en-US" baseline="30000" dirty="0">
                <a:latin typeface="Arial" panose="020B0604020202020204" pitchFamily="34" charset="0"/>
                <a:hlinkClick r:id="rId2"/>
              </a:rPr>
              <a:t>3</a:t>
            </a:r>
            <a:r>
              <a:rPr lang="en-US" altLang="en-US" dirty="0">
                <a:latin typeface="Arial" panose="020B0604020202020204" pitchFamily="34" charset="0"/>
              </a:rPr>
              <a:t>) over an N95 respirator and/or other steps (e.g., masking patients, use of engineering controls) to reduce surface contamination. </a:t>
            </a:r>
          </a:p>
          <a:p>
            <a:pPr lvl="0" eaLnBrk="0" fontAlgn="base" hangingPunct="0">
              <a:spcBef>
                <a:spcPct val="0"/>
              </a:spcBef>
              <a:spcAft>
                <a:spcPct val="0"/>
              </a:spcAft>
              <a:buFontTx/>
              <a:buChar char="•"/>
            </a:pPr>
            <a:endParaRPr lang="en-US" altLang="en-US" dirty="0">
              <a:latin typeface="Arial" panose="020B0604020202020204" pitchFamily="34" charset="0"/>
            </a:endParaRPr>
          </a:p>
          <a:p>
            <a:pPr lvl="0" eaLnBrk="0" fontAlgn="base" hangingPunct="0">
              <a:spcBef>
                <a:spcPct val="0"/>
              </a:spcBef>
              <a:spcAft>
                <a:spcPct val="0"/>
              </a:spcAft>
              <a:buFontTx/>
              <a:buChar char="•"/>
            </a:pPr>
            <a:r>
              <a:rPr lang="en-US" altLang="en-US" dirty="0">
                <a:latin typeface="Arial" panose="020B0604020202020204" pitchFamily="34" charset="0"/>
              </a:rPr>
              <a:t>Perform hand hygiene with soap and water or an alcohol-based hand sanitizer before and after touching or adjusting the respirator (if necessary for comfort or to maintain fit) </a:t>
            </a:r>
          </a:p>
          <a:p>
            <a:endParaRPr lang="en-US" dirty="0"/>
          </a:p>
        </p:txBody>
      </p:sp>
      <p:sp>
        <p:nvSpPr>
          <p:cNvPr id="3" name="Title 2">
            <a:extLst>
              <a:ext uri="{FF2B5EF4-FFF2-40B4-BE49-F238E27FC236}">
                <a16:creationId xmlns:a16="http://schemas.microsoft.com/office/drawing/2014/main" xmlns="" id="{E6CE38FE-DEE0-43B1-B1FF-5D717E69AB1C}"/>
              </a:ext>
            </a:extLst>
          </p:cNvPr>
          <p:cNvSpPr>
            <a:spLocks noGrp="1"/>
          </p:cNvSpPr>
          <p:nvPr>
            <p:ph type="title"/>
          </p:nvPr>
        </p:nvSpPr>
        <p:spPr/>
        <p:txBody>
          <a:bodyPr/>
          <a:lstStyle/>
          <a:p>
            <a:r>
              <a:rPr lang="en-US" dirty="0"/>
              <a:t>Extended Use of N-95s</a:t>
            </a:r>
          </a:p>
        </p:txBody>
      </p:sp>
    </p:spTree>
    <p:extLst>
      <p:ext uri="{BB962C8B-B14F-4D97-AF65-F5344CB8AC3E}">
        <p14:creationId xmlns:p14="http://schemas.microsoft.com/office/powerpoint/2010/main" val="356630756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928E964-0538-4DBE-A130-5111E83EB533}"/>
              </a:ext>
            </a:extLst>
          </p:cNvPr>
          <p:cNvSpPr>
            <a:spLocks noGrp="1"/>
          </p:cNvSpPr>
          <p:nvPr>
            <p:ph type="body" sz="quarter" idx="10"/>
          </p:nvPr>
        </p:nvSpPr>
        <p:spPr/>
        <p:txBody>
          <a:bodyPr/>
          <a:lstStyle/>
          <a:p>
            <a:r>
              <a:rPr lang="en-US" dirty="0"/>
              <a:t>Discard N95 respirators following use during aerosol generating procedures.</a:t>
            </a:r>
          </a:p>
          <a:p>
            <a:r>
              <a:rPr lang="en-US" dirty="0"/>
              <a:t>Discard N95 respirators contaminated with blood, resp. or nasal secretions, or other bodily fluids </a:t>
            </a:r>
          </a:p>
          <a:p>
            <a:r>
              <a:rPr lang="en-US" dirty="0"/>
              <a:t>Discard N95 respirators following close contact with any patient co-infected with an infectious disease requiring contact precautions.</a:t>
            </a:r>
          </a:p>
          <a:p>
            <a:r>
              <a:rPr lang="en-US" dirty="0"/>
              <a:t>Use a cleanable face shield (preferred) or a surgical mask over an N95 respirator and/or other steps (e.g., masking patients, use of engineering controls), when feasible </a:t>
            </a:r>
          </a:p>
          <a:p>
            <a:r>
              <a:rPr lang="en-US" dirty="0"/>
              <a:t>Hang used respirators in a designated storage area or keep them in a clean, breathable container such as a paper bag between uses. To minimize potential cross-contamination, store respirators so that they do not touch each other and the person using the respirator is clearly identified. </a:t>
            </a:r>
          </a:p>
          <a:p>
            <a:r>
              <a:rPr lang="en-US" dirty="0"/>
              <a:t>Clean hands with soap and water or an alcohol-based hand sanitizer before and after touching or adjusting the respirator (r to maintain fit). Avoid touching the inside of the respirator.</a:t>
            </a:r>
          </a:p>
          <a:p>
            <a:r>
              <a:rPr lang="en-US" dirty="0"/>
              <a:t>Use a pair of clean (non-sterile) gloves when donning a used N95 respirator and performing a user seal check. Discard gloves after the N95 respirator is donned and any adjustments are made to ensure the respirator is sitting comfortably on your face with a good seal.</a:t>
            </a:r>
          </a:p>
          <a:p>
            <a:endParaRPr lang="en-US" dirty="0"/>
          </a:p>
        </p:txBody>
      </p:sp>
      <p:sp>
        <p:nvSpPr>
          <p:cNvPr id="3" name="Title 2">
            <a:extLst>
              <a:ext uri="{FF2B5EF4-FFF2-40B4-BE49-F238E27FC236}">
                <a16:creationId xmlns:a16="http://schemas.microsoft.com/office/drawing/2014/main" xmlns="" id="{334691C4-5AFF-40F0-B738-F11F0D072299}"/>
              </a:ext>
            </a:extLst>
          </p:cNvPr>
          <p:cNvSpPr>
            <a:spLocks noGrp="1"/>
          </p:cNvSpPr>
          <p:nvPr>
            <p:ph type="title"/>
          </p:nvPr>
        </p:nvSpPr>
        <p:spPr/>
        <p:txBody>
          <a:bodyPr/>
          <a:lstStyle/>
          <a:p>
            <a:r>
              <a:rPr lang="en-US" dirty="0"/>
              <a:t>Re-use of N-95s</a:t>
            </a:r>
          </a:p>
        </p:txBody>
      </p:sp>
    </p:spTree>
    <p:extLst>
      <p:ext uri="{BB962C8B-B14F-4D97-AF65-F5344CB8AC3E}">
        <p14:creationId xmlns:p14="http://schemas.microsoft.com/office/powerpoint/2010/main" val="177353577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838200" y="1720694"/>
            <a:ext cx="8420875" cy="4351338"/>
          </a:xfrm>
          <a:prstGeom prst="rect">
            <a:avLst/>
          </a:prstGeom>
        </p:spPr>
      </p:pic>
      <p:pic>
        <p:nvPicPr>
          <p:cNvPr id="4" name="Picture 3"/>
          <p:cNvPicPr>
            <a:picLocks noChangeAspect="1"/>
          </p:cNvPicPr>
          <p:nvPr/>
        </p:nvPicPr>
        <p:blipFill>
          <a:blip r:embed="rId4"/>
          <a:stretch>
            <a:fillRect/>
          </a:stretch>
        </p:blipFill>
        <p:spPr>
          <a:xfrm>
            <a:off x="838200" y="473752"/>
            <a:ext cx="9153525" cy="723900"/>
          </a:xfrm>
          <a:prstGeom prst="rect">
            <a:avLst/>
          </a:prstGeom>
        </p:spPr>
      </p:pic>
      <p:sp>
        <p:nvSpPr>
          <p:cNvPr id="6" name="Rectangle 5"/>
          <p:cNvSpPr/>
          <p:nvPr/>
        </p:nvSpPr>
        <p:spPr>
          <a:xfrm>
            <a:off x="4092315" y="1197652"/>
            <a:ext cx="7516743" cy="369332"/>
          </a:xfrm>
          <a:prstGeom prst="rect">
            <a:avLst/>
          </a:prstGeom>
        </p:spPr>
        <p:txBody>
          <a:bodyPr wrap="square">
            <a:spAutoFit/>
          </a:bodyPr>
          <a:lstStyle/>
          <a:p>
            <a:r>
              <a:rPr lang="en-US" dirty="0">
                <a:hlinkClick r:id="rId5"/>
              </a:rPr>
              <a:t>https://repository.netecweb.org/exhibits/show/ncov/ncov</a:t>
            </a:r>
            <a:endParaRPr lang="en-US" dirty="0"/>
          </a:p>
        </p:txBody>
      </p:sp>
      <p:cxnSp>
        <p:nvCxnSpPr>
          <p:cNvPr id="7" name="Straight Arrow Connector 6"/>
          <p:cNvCxnSpPr/>
          <p:nvPr/>
        </p:nvCxnSpPr>
        <p:spPr>
          <a:xfrm flipH="1">
            <a:off x="3072725" y="2143593"/>
            <a:ext cx="1019590" cy="430104"/>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294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33465" y="153458"/>
            <a:ext cx="8785486" cy="2822646"/>
          </a:xfrm>
          <a:prstGeom prst="rect">
            <a:avLst/>
          </a:prstGeom>
        </p:spPr>
      </p:pic>
      <p:pic>
        <p:nvPicPr>
          <p:cNvPr id="5" name="Picture 4"/>
          <p:cNvPicPr>
            <a:picLocks noChangeAspect="1"/>
          </p:cNvPicPr>
          <p:nvPr/>
        </p:nvPicPr>
        <p:blipFill>
          <a:blip r:embed="rId4"/>
          <a:stretch>
            <a:fillRect/>
          </a:stretch>
        </p:blipFill>
        <p:spPr>
          <a:xfrm>
            <a:off x="433465" y="2805726"/>
            <a:ext cx="7377972" cy="1318687"/>
          </a:xfrm>
          <a:prstGeom prst="rect">
            <a:avLst/>
          </a:prstGeom>
        </p:spPr>
      </p:pic>
      <p:pic>
        <p:nvPicPr>
          <p:cNvPr id="6" name="Picture 5"/>
          <p:cNvPicPr>
            <a:picLocks noChangeAspect="1"/>
          </p:cNvPicPr>
          <p:nvPr/>
        </p:nvPicPr>
        <p:blipFill>
          <a:blip r:embed="rId5"/>
          <a:stretch>
            <a:fillRect/>
          </a:stretch>
        </p:blipFill>
        <p:spPr>
          <a:xfrm>
            <a:off x="549564" y="4134819"/>
            <a:ext cx="3602077" cy="2091128"/>
          </a:xfrm>
          <a:prstGeom prst="rect">
            <a:avLst/>
          </a:prstGeom>
        </p:spPr>
      </p:pic>
      <p:pic>
        <p:nvPicPr>
          <p:cNvPr id="7" name="Picture 6"/>
          <p:cNvPicPr>
            <a:picLocks noChangeAspect="1"/>
          </p:cNvPicPr>
          <p:nvPr/>
        </p:nvPicPr>
        <p:blipFill>
          <a:blip r:embed="rId6"/>
          <a:stretch>
            <a:fillRect/>
          </a:stretch>
        </p:blipFill>
        <p:spPr>
          <a:xfrm>
            <a:off x="4453055" y="4124413"/>
            <a:ext cx="2981090" cy="2096493"/>
          </a:xfrm>
          <a:prstGeom prst="rect">
            <a:avLst/>
          </a:prstGeom>
        </p:spPr>
      </p:pic>
      <p:pic>
        <p:nvPicPr>
          <p:cNvPr id="8" name="Picture 7"/>
          <p:cNvPicPr>
            <a:picLocks noChangeAspect="1"/>
          </p:cNvPicPr>
          <p:nvPr/>
        </p:nvPicPr>
        <p:blipFill>
          <a:blip r:embed="rId7"/>
          <a:stretch>
            <a:fillRect/>
          </a:stretch>
        </p:blipFill>
        <p:spPr>
          <a:xfrm>
            <a:off x="7735559" y="4124413"/>
            <a:ext cx="3452875" cy="2096493"/>
          </a:xfrm>
          <a:prstGeom prst="rect">
            <a:avLst/>
          </a:prstGeom>
        </p:spPr>
      </p:pic>
      <p:sp>
        <p:nvSpPr>
          <p:cNvPr id="9" name="Rectangle 8"/>
          <p:cNvSpPr/>
          <p:nvPr/>
        </p:nvSpPr>
        <p:spPr>
          <a:xfrm>
            <a:off x="177800" y="2848010"/>
            <a:ext cx="11887200" cy="276999"/>
          </a:xfrm>
          <a:prstGeom prst="rect">
            <a:avLst/>
          </a:prstGeom>
        </p:spPr>
        <p:txBody>
          <a:bodyPr wrap="square">
            <a:spAutoFit/>
          </a:bodyPr>
          <a:lstStyle/>
          <a:p>
            <a:r>
              <a:rPr lang="en-US" sz="1200" dirty="0">
                <a:hlinkClick r:id="rId8"/>
              </a:rPr>
              <a:t>https://med.emory.edu/departments/medicine/divisions/infectious-diseases/serious-communicable-diseases-program/covid-19-resources/conserving-ppe.html</a:t>
            </a:r>
            <a:endParaRPr lang="en-US" sz="1200" dirty="0"/>
          </a:p>
        </p:txBody>
      </p:sp>
    </p:spTree>
    <p:extLst>
      <p:ext uri="{BB962C8B-B14F-4D97-AF65-F5344CB8AC3E}">
        <p14:creationId xmlns:p14="http://schemas.microsoft.com/office/powerpoint/2010/main" val="28337044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5037974-B59B-4A21-BC32-79B07B57D87B}"/>
              </a:ext>
            </a:extLst>
          </p:cNvPr>
          <p:cNvSpPr>
            <a:spLocks noGrp="1"/>
          </p:cNvSpPr>
          <p:nvPr>
            <p:ph type="body" sz="quarter" idx="10"/>
          </p:nvPr>
        </p:nvSpPr>
        <p:spPr/>
        <p:txBody>
          <a:bodyPr/>
          <a:lstStyle/>
          <a:p>
            <a:r>
              <a:rPr lang="en-US" dirty="0"/>
              <a:t>If “severe shortages of ABHR (and have exhausted supply chain access to efficacious products) may consider local production of formulations as described by the </a:t>
            </a:r>
            <a:r>
              <a:rPr lang="en-US" dirty="0">
                <a:hlinkClick r:id="rId2"/>
              </a:rPr>
              <a:t>FDA Policy for Compounding of Certain Alcohol-Based Hand Sanitizer </a:t>
            </a:r>
            <a:r>
              <a:rPr lang="en-US" dirty="0" err="1">
                <a:hlinkClick r:id="rId2"/>
              </a:rPr>
              <a:t>Productsexternal</a:t>
            </a:r>
            <a:r>
              <a:rPr lang="en-US" dirty="0">
                <a:hlinkClick r:id="rId2"/>
              </a:rPr>
              <a:t> icon</a:t>
            </a:r>
            <a:r>
              <a:rPr lang="en-US" dirty="0"/>
              <a:t>. This policy remains in effect through April 30, 2020. Formulations included in the FDA guidance are consistent with World Health Organization production guidance. These locally produced products are intended for routine healthcare personnel hand cleaning, must not contain active ingredients other than those specified in the FDA guidance, and should not take the place of other regulated skin antiseptics (e.g. surgical hand rub). To avoid contamination with spore-forming organisms, WHO formulations require a 72-hour post-production quarantine. Organizations should revert to the use of commercially produced, FDA-approved product once such supplies again become available.”</a:t>
            </a:r>
          </a:p>
          <a:p>
            <a:r>
              <a:rPr lang="en-US" dirty="0"/>
              <a:t>Here is the link to The World Health Organization's hand rub </a:t>
            </a:r>
            <a:r>
              <a:rPr lang="en-US" dirty="0" err="1"/>
              <a:t>directions:</a:t>
            </a:r>
            <a:r>
              <a:rPr lang="en-US" u="sng" dirty="0" err="1">
                <a:hlinkClick r:id="rId3"/>
              </a:rPr>
              <a:t>https</a:t>
            </a:r>
            <a:r>
              <a:rPr lang="en-US" u="sng" dirty="0">
                <a:hlinkClick r:id="rId3"/>
              </a:rPr>
              <a:t>://www.who.int/gpsc/5may/Guide_to_Local_Production.pdf</a:t>
            </a:r>
            <a:endParaRPr lang="en-US" dirty="0"/>
          </a:p>
          <a:p>
            <a:r>
              <a:rPr lang="en-US" dirty="0"/>
              <a:t>Here is the FDA </a:t>
            </a:r>
            <a:r>
              <a:rPr lang="en-US" dirty="0" err="1"/>
              <a:t>one:</a:t>
            </a:r>
            <a:r>
              <a:rPr lang="en-US" dirty="0" err="1">
                <a:hlinkClick r:id="rId4"/>
              </a:rPr>
              <a:t>https</a:t>
            </a:r>
            <a:r>
              <a:rPr lang="en-US" dirty="0">
                <a:hlinkClick r:id="rId4"/>
              </a:rPr>
              <a:t>://www.fda.gov/news-events/press-announcements/coronavirus-covid-19-update-fda-provides-guidance-production-alcohol-based-hand-sanitizer-help-boost</a:t>
            </a:r>
            <a:endParaRPr lang="en-US" dirty="0"/>
          </a:p>
          <a:p>
            <a:r>
              <a:rPr lang="en-US" dirty="0"/>
              <a:t> </a:t>
            </a:r>
          </a:p>
          <a:p>
            <a:endParaRPr lang="en-US" dirty="0"/>
          </a:p>
        </p:txBody>
      </p:sp>
      <p:sp>
        <p:nvSpPr>
          <p:cNvPr id="3" name="Title 2">
            <a:extLst>
              <a:ext uri="{FF2B5EF4-FFF2-40B4-BE49-F238E27FC236}">
                <a16:creationId xmlns:a16="http://schemas.microsoft.com/office/drawing/2014/main" xmlns="" id="{3FDA6BE4-3141-45F0-B5AF-4F3446A88264}"/>
              </a:ext>
            </a:extLst>
          </p:cNvPr>
          <p:cNvSpPr>
            <a:spLocks noGrp="1"/>
          </p:cNvSpPr>
          <p:nvPr>
            <p:ph type="title"/>
          </p:nvPr>
        </p:nvSpPr>
        <p:spPr/>
        <p:txBody>
          <a:bodyPr/>
          <a:lstStyle/>
          <a:p>
            <a:r>
              <a:rPr lang="en-US" dirty="0"/>
              <a:t>From the CDC –ABHR Shortages</a:t>
            </a:r>
          </a:p>
        </p:txBody>
      </p:sp>
    </p:spTree>
    <p:extLst>
      <p:ext uri="{BB962C8B-B14F-4D97-AF65-F5344CB8AC3E}">
        <p14:creationId xmlns:p14="http://schemas.microsoft.com/office/powerpoint/2010/main" val="219728812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Resources </a:t>
            </a:r>
            <a:r>
              <a:rPr lang="en-US" sz="1600" dirty="0"/>
              <a:t>(as of 8:00am 3/30/20)</a:t>
            </a:r>
          </a:p>
        </p:txBody>
      </p:sp>
      <p:sp>
        <p:nvSpPr>
          <p:cNvPr id="3" name="Rectangle 2"/>
          <p:cNvSpPr/>
          <p:nvPr/>
        </p:nvSpPr>
        <p:spPr>
          <a:xfrm>
            <a:off x="373487" y="1341204"/>
            <a:ext cx="8914892" cy="646331"/>
          </a:xfrm>
          <a:prstGeom prst="rect">
            <a:avLst/>
          </a:prstGeom>
        </p:spPr>
        <p:txBody>
          <a:bodyPr wrap="square">
            <a:spAutoFit/>
          </a:bodyPr>
          <a:lstStyle/>
          <a:p>
            <a:r>
              <a:rPr lang="en-US" dirty="0"/>
              <a:t>Exposure Risk Assessment</a:t>
            </a:r>
            <a:endParaRPr lang="en-US" dirty="0">
              <a:hlinkClick r:id="rId3"/>
            </a:endParaRPr>
          </a:p>
          <a:p>
            <a:r>
              <a:rPr lang="en-US" dirty="0">
                <a:hlinkClick r:id="rId3"/>
              </a:rPr>
              <a:t>https://www.cdc.gov/coronavirus/2019-ncov/hcp/guidance-risk-assesment-hcp.html</a:t>
            </a:r>
            <a:endParaRPr lang="en-US" dirty="0"/>
          </a:p>
        </p:txBody>
      </p:sp>
      <p:sp>
        <p:nvSpPr>
          <p:cNvPr id="4" name="Rectangle 3"/>
          <p:cNvSpPr/>
          <p:nvPr/>
        </p:nvSpPr>
        <p:spPr>
          <a:xfrm>
            <a:off x="373486" y="2267193"/>
            <a:ext cx="11552349" cy="646331"/>
          </a:xfrm>
          <a:prstGeom prst="rect">
            <a:avLst/>
          </a:prstGeom>
        </p:spPr>
        <p:txBody>
          <a:bodyPr wrap="square">
            <a:spAutoFit/>
          </a:bodyPr>
          <a:lstStyle/>
          <a:p>
            <a:r>
              <a:rPr lang="en-US" dirty="0"/>
              <a:t>Guidance for pregnant and breastfeeding mothers</a:t>
            </a:r>
            <a:endParaRPr lang="en-US" dirty="0">
              <a:hlinkClick r:id="rId3"/>
            </a:endParaRPr>
          </a:p>
          <a:p>
            <a:r>
              <a:rPr lang="en-US" dirty="0">
                <a:hlinkClick r:id="rId4"/>
              </a:rPr>
              <a:t>https://www.cdc.gov/coronavirus/2019-ncov/need-extra-precautions/pregnancy-breastfeeding.html</a:t>
            </a:r>
            <a:r>
              <a:rPr lang="en-US" dirty="0">
                <a:hlinkClick r:id="rId3"/>
              </a:rPr>
              <a:t>l</a:t>
            </a:r>
            <a:endParaRPr lang="en-US" dirty="0"/>
          </a:p>
        </p:txBody>
      </p:sp>
      <p:sp>
        <p:nvSpPr>
          <p:cNvPr id="7" name="Rectangle 6"/>
          <p:cNvSpPr/>
          <p:nvPr/>
        </p:nvSpPr>
        <p:spPr>
          <a:xfrm>
            <a:off x="373486" y="3193182"/>
            <a:ext cx="11552349" cy="923330"/>
          </a:xfrm>
          <a:prstGeom prst="rect">
            <a:avLst/>
          </a:prstGeom>
        </p:spPr>
        <p:txBody>
          <a:bodyPr wrap="square">
            <a:spAutoFit/>
          </a:bodyPr>
          <a:lstStyle/>
          <a:p>
            <a:r>
              <a:rPr lang="en-US" dirty="0"/>
              <a:t>Guidance for PPE </a:t>
            </a:r>
          </a:p>
          <a:p>
            <a:r>
              <a:rPr lang="en-US" dirty="0">
                <a:hlinkClick r:id="rId5"/>
              </a:rPr>
              <a:t>https://www.cdc.gov/coronavirus/2019-ncov/hcp/ppe-strategy/index.html</a:t>
            </a:r>
            <a:endParaRPr lang="en-US" dirty="0"/>
          </a:p>
          <a:p>
            <a:endParaRPr lang="en-US" dirty="0"/>
          </a:p>
        </p:txBody>
      </p:sp>
      <p:sp>
        <p:nvSpPr>
          <p:cNvPr id="8" name="Rectangle 7"/>
          <p:cNvSpPr/>
          <p:nvPr/>
        </p:nvSpPr>
        <p:spPr>
          <a:xfrm>
            <a:off x="-112295" y="4116512"/>
            <a:ext cx="12038129" cy="646331"/>
          </a:xfrm>
          <a:prstGeom prst="rect">
            <a:avLst/>
          </a:prstGeom>
        </p:spPr>
        <p:txBody>
          <a:bodyPr wrap="square">
            <a:spAutoFit/>
          </a:bodyPr>
          <a:lstStyle/>
          <a:p>
            <a:pPr lvl="1"/>
            <a:r>
              <a:rPr lang="en-US" dirty="0"/>
              <a:t>Regarding use of homemade masks</a:t>
            </a:r>
            <a:endParaRPr lang="en-US" dirty="0">
              <a:hlinkClick r:id="rId6"/>
            </a:endParaRPr>
          </a:p>
          <a:p>
            <a:pPr lvl="1"/>
            <a:r>
              <a:rPr lang="en-US" dirty="0">
                <a:hlinkClick r:id="rId6"/>
              </a:rPr>
              <a:t>https://www.cdc.gov/coronavirus/2019-ncov/hcp/ppe-strategy/face-masks.html</a:t>
            </a:r>
            <a:endParaRPr lang="en-US" dirty="0"/>
          </a:p>
        </p:txBody>
      </p:sp>
    </p:spTree>
    <p:extLst>
      <p:ext uri="{BB962C8B-B14F-4D97-AF65-F5344CB8AC3E}">
        <p14:creationId xmlns:p14="http://schemas.microsoft.com/office/powerpoint/2010/main" val="119658148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C6DF59B0-F58D-43F4-8C09-660A865103B8}"/>
              </a:ext>
            </a:extLst>
          </p:cNvPr>
          <p:cNvSpPr>
            <a:spLocks noGrp="1"/>
          </p:cNvSpPr>
          <p:nvPr>
            <p:ph type="body" sz="quarter" idx="10"/>
          </p:nvPr>
        </p:nvSpPr>
        <p:spPr/>
        <p:txBody>
          <a:bodyPr/>
          <a:lstStyle/>
          <a:p>
            <a:endParaRPr lang="en-US" dirty="0"/>
          </a:p>
          <a:p>
            <a:r>
              <a:rPr lang="en-US" dirty="0"/>
              <a:t>Repeat slides from Wednesday 3.25.20</a:t>
            </a:r>
          </a:p>
        </p:txBody>
      </p:sp>
      <p:sp>
        <p:nvSpPr>
          <p:cNvPr id="3" name="Title 2">
            <a:extLst>
              <a:ext uri="{FF2B5EF4-FFF2-40B4-BE49-F238E27FC236}">
                <a16:creationId xmlns:a16="http://schemas.microsoft.com/office/drawing/2014/main" xmlns="" id="{023EF8ED-0798-4046-88CC-DC938383E675}"/>
              </a:ext>
            </a:extLst>
          </p:cNvPr>
          <p:cNvSpPr>
            <a:spLocks noGrp="1"/>
          </p:cNvSpPr>
          <p:nvPr>
            <p:ph type="title"/>
          </p:nvPr>
        </p:nvSpPr>
        <p:spPr/>
        <p:txBody>
          <a:bodyPr/>
          <a:lstStyle/>
          <a:p>
            <a:r>
              <a:rPr lang="en-US" dirty="0"/>
              <a:t>PPE Examples: Conserving, Donning and Doffing</a:t>
            </a:r>
          </a:p>
        </p:txBody>
      </p:sp>
    </p:spTree>
    <p:extLst>
      <p:ext uri="{BB962C8B-B14F-4D97-AF65-F5344CB8AC3E}">
        <p14:creationId xmlns:p14="http://schemas.microsoft.com/office/powerpoint/2010/main" val="317354081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954910" y="180355"/>
            <a:ext cx="5021706" cy="6533971"/>
          </a:xfrm>
          <a:prstGeom prst="rect">
            <a:avLst/>
          </a:prstGeom>
        </p:spPr>
      </p:pic>
      <p:sp>
        <p:nvSpPr>
          <p:cNvPr id="5" name="Rectangle 4"/>
          <p:cNvSpPr/>
          <p:nvPr/>
        </p:nvSpPr>
        <p:spPr>
          <a:xfrm>
            <a:off x="288175" y="5383519"/>
            <a:ext cx="6096000" cy="923330"/>
          </a:xfrm>
          <a:prstGeom prst="rect">
            <a:avLst/>
          </a:prstGeom>
          <a:solidFill>
            <a:schemeClr val="bg1"/>
          </a:solidFill>
        </p:spPr>
        <p:txBody>
          <a:bodyPr>
            <a:spAutoFit/>
          </a:bodyPr>
          <a:lstStyle/>
          <a:p>
            <a:r>
              <a:rPr lang="en-US" dirty="0">
                <a:hlinkClick r:id="rId4"/>
              </a:rPr>
              <a:t>https://med.emory.edu/departments/medicine/divisions/infectious-diseases/serious-communicable-diseases-program/pdf/extended-wear.pdf</a:t>
            </a:r>
            <a:endParaRPr lang="en-US" dirty="0"/>
          </a:p>
        </p:txBody>
      </p:sp>
      <p:sp>
        <p:nvSpPr>
          <p:cNvPr id="9" name="Title 8"/>
          <p:cNvSpPr>
            <a:spLocks noGrp="1"/>
          </p:cNvSpPr>
          <p:nvPr>
            <p:ph type="title"/>
          </p:nvPr>
        </p:nvSpPr>
        <p:spPr/>
        <p:txBody>
          <a:bodyPr/>
          <a:lstStyle/>
          <a:p>
            <a:r>
              <a:rPr lang="en-US" dirty="0"/>
              <a:t>Extended Wear:</a:t>
            </a:r>
          </a:p>
        </p:txBody>
      </p:sp>
      <p:sp>
        <p:nvSpPr>
          <p:cNvPr id="10" name="Text Placeholder 9"/>
          <p:cNvSpPr>
            <a:spLocks noGrp="1"/>
          </p:cNvSpPr>
          <p:nvPr>
            <p:ph type="body" sz="quarter" idx="11"/>
          </p:nvPr>
        </p:nvSpPr>
        <p:spPr>
          <a:xfrm>
            <a:off x="288175" y="1077579"/>
            <a:ext cx="6096391" cy="5060532"/>
          </a:xfrm>
        </p:spPr>
        <p:txBody>
          <a:bodyPr/>
          <a:lstStyle/>
          <a:p>
            <a:pPr marL="457200" indent="-457200">
              <a:buAutoNum type="arabicPeriod"/>
            </a:pPr>
            <a:r>
              <a:rPr lang="en-US" dirty="0"/>
              <a:t>Exit room</a:t>
            </a:r>
          </a:p>
          <a:p>
            <a:pPr marL="457200" indent="-457200">
              <a:buAutoNum type="arabicPeriod"/>
            </a:pPr>
            <a:r>
              <a:rPr lang="en-US" dirty="0"/>
              <a:t>Sanitize hands</a:t>
            </a:r>
          </a:p>
          <a:p>
            <a:pPr marL="457200" indent="-457200">
              <a:buAutoNum type="arabicPeriod"/>
            </a:pPr>
            <a:r>
              <a:rPr lang="en-US" dirty="0"/>
              <a:t>Keep eye wear and face protection if they are not visibly soiled.</a:t>
            </a:r>
          </a:p>
          <a:p>
            <a:pPr marL="457200" indent="-457200">
              <a:buAutoNum type="arabicPeriod"/>
            </a:pPr>
            <a:r>
              <a:rPr lang="en-US" dirty="0"/>
              <a:t>Get a new gown</a:t>
            </a:r>
          </a:p>
          <a:p>
            <a:pPr marL="457200" indent="-457200">
              <a:buAutoNum type="arabicPeriod"/>
            </a:pPr>
            <a:r>
              <a:rPr lang="en-US" dirty="0"/>
              <a:t>Tear the neck at the center. Protect the seams</a:t>
            </a:r>
          </a:p>
          <a:p>
            <a:pPr marL="457200" indent="-457200">
              <a:buAutoNum type="arabicPeriod"/>
            </a:pPr>
            <a:r>
              <a:rPr lang="en-US" dirty="0"/>
              <a:t>Ties the gown at the neck</a:t>
            </a:r>
          </a:p>
          <a:p>
            <a:pPr marL="457200" indent="-457200">
              <a:buAutoNum type="arabicPeriod"/>
            </a:pPr>
            <a:r>
              <a:rPr lang="en-US" dirty="0"/>
              <a:t>Ties the gown at the waist</a:t>
            </a:r>
          </a:p>
          <a:p>
            <a:pPr marL="457200" indent="-457200">
              <a:buAutoNum type="arabicPeriod"/>
            </a:pPr>
            <a:r>
              <a:rPr lang="en-US" dirty="0"/>
              <a:t>Put on fresh gloves</a:t>
            </a:r>
          </a:p>
          <a:p>
            <a:pPr marL="457200" indent="-457200">
              <a:buAutoNum type="arabicPeriod"/>
            </a:pPr>
            <a:r>
              <a:rPr lang="en-US" dirty="0"/>
              <a:t>Sanitize gloves</a:t>
            </a:r>
          </a:p>
          <a:p>
            <a:pPr marL="457200" indent="-457200">
              <a:buAutoNum type="arabicPeriod"/>
            </a:pPr>
            <a:r>
              <a:rPr lang="en-US" dirty="0"/>
              <a:t>Enter the next patient room</a:t>
            </a:r>
          </a:p>
        </p:txBody>
      </p:sp>
      <p:pic>
        <p:nvPicPr>
          <p:cNvPr id="11" name="Picture 10"/>
          <p:cNvPicPr>
            <a:picLocks noChangeAspect="1"/>
          </p:cNvPicPr>
          <p:nvPr/>
        </p:nvPicPr>
        <p:blipFill>
          <a:blip r:embed="rId5"/>
          <a:stretch>
            <a:fillRect/>
          </a:stretch>
        </p:blipFill>
        <p:spPr>
          <a:xfrm>
            <a:off x="5082694" y="276737"/>
            <a:ext cx="1821436" cy="873198"/>
          </a:xfrm>
          <a:prstGeom prst="rect">
            <a:avLst/>
          </a:prstGeom>
        </p:spPr>
      </p:pic>
    </p:spTree>
    <p:extLst>
      <p:ext uri="{BB962C8B-B14F-4D97-AF65-F5344CB8AC3E}">
        <p14:creationId xmlns:p14="http://schemas.microsoft.com/office/powerpoint/2010/main" val="4198909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80683" y="605800"/>
            <a:ext cx="6802327" cy="5666663"/>
          </a:xfrm>
          <a:solidFill>
            <a:schemeClr val="bg1"/>
          </a:solidFill>
        </p:spPr>
        <p:txBody>
          <a:bodyPr/>
          <a:lstStyle/>
          <a:p>
            <a:pPr marL="525780" indent="-342900">
              <a:buFont typeface="+mj-lt"/>
              <a:buAutoNum type="arabicPeriod"/>
            </a:pPr>
            <a:r>
              <a:rPr lang="en-US" sz="1600" dirty="0"/>
              <a:t>Sanitize hands</a:t>
            </a:r>
          </a:p>
          <a:p>
            <a:pPr marL="525780" indent="-342900">
              <a:buFont typeface="+mj-lt"/>
              <a:buAutoNum type="arabicPeriod"/>
            </a:pPr>
            <a:r>
              <a:rPr lang="en-US" sz="1600" dirty="0"/>
              <a:t>Put on fresh gloves</a:t>
            </a:r>
          </a:p>
          <a:p>
            <a:pPr marL="525780" indent="-342900">
              <a:buFont typeface="+mj-lt"/>
              <a:buAutoNum type="arabicPeriod"/>
            </a:pPr>
            <a:r>
              <a:rPr lang="en-US" sz="1600" dirty="0"/>
              <a:t>Place wipe on table</a:t>
            </a:r>
          </a:p>
          <a:p>
            <a:pPr marL="525780" indent="-342900">
              <a:buFont typeface="+mj-lt"/>
              <a:buAutoNum type="arabicPeriod"/>
            </a:pPr>
            <a:r>
              <a:rPr lang="en-US" sz="1600" dirty="0"/>
              <a:t>Remove eye wear and place on wipe</a:t>
            </a:r>
          </a:p>
          <a:p>
            <a:pPr marL="525780" indent="-342900">
              <a:buFont typeface="+mj-lt"/>
              <a:buAutoNum type="arabicPeriod"/>
            </a:pPr>
            <a:r>
              <a:rPr lang="en-US" sz="1600" dirty="0"/>
              <a:t>Sanitize gloves</a:t>
            </a:r>
          </a:p>
          <a:p>
            <a:pPr marL="525780" indent="-342900">
              <a:buFont typeface="+mj-lt"/>
              <a:buAutoNum type="arabicPeriod"/>
            </a:pPr>
            <a:r>
              <a:rPr lang="en-US" sz="1600" dirty="0"/>
              <a:t>Remove procedure mask; Store mask</a:t>
            </a:r>
          </a:p>
          <a:p>
            <a:pPr marL="525780" indent="-342900">
              <a:buFont typeface="+mj-lt"/>
              <a:buAutoNum type="arabicPeriod"/>
            </a:pPr>
            <a:r>
              <a:rPr lang="en-US" sz="1600" dirty="0"/>
              <a:t>Sanitize gloves</a:t>
            </a:r>
          </a:p>
          <a:p>
            <a:pPr marL="525780" indent="-342900">
              <a:buFont typeface="+mj-lt"/>
              <a:buAutoNum type="arabicPeriod"/>
            </a:pPr>
            <a:r>
              <a:rPr lang="en-US" sz="1600" dirty="0"/>
              <a:t>Wipe front and back of shield</a:t>
            </a:r>
          </a:p>
          <a:p>
            <a:pPr marL="525780" indent="-342900">
              <a:buFont typeface="+mj-lt"/>
              <a:buAutoNum type="arabicPeriod"/>
            </a:pPr>
            <a:r>
              <a:rPr lang="en-US" sz="1600" dirty="0"/>
              <a:t>Wipe elastic band</a:t>
            </a:r>
          </a:p>
          <a:p>
            <a:pPr marL="525780" indent="-342900">
              <a:buFont typeface="+mj-lt"/>
              <a:buAutoNum type="arabicPeriod"/>
            </a:pPr>
            <a:r>
              <a:rPr lang="en-US" sz="1600" dirty="0"/>
              <a:t>Wipe foam band</a:t>
            </a:r>
          </a:p>
          <a:p>
            <a:pPr marL="525780" indent="-342900">
              <a:buFont typeface="+mj-lt"/>
              <a:buAutoNum type="arabicPeriod"/>
            </a:pPr>
            <a:r>
              <a:rPr lang="en-US" sz="1600" dirty="0"/>
              <a:t>Wipe table </a:t>
            </a:r>
          </a:p>
          <a:p>
            <a:pPr marL="525780" indent="-342900">
              <a:buFont typeface="+mj-lt"/>
              <a:buAutoNum type="arabicPeriod"/>
            </a:pPr>
            <a:r>
              <a:rPr lang="en-US" sz="1600" dirty="0"/>
              <a:t>Place shield upside down to dry</a:t>
            </a:r>
          </a:p>
          <a:p>
            <a:pPr marL="525780" indent="-342900">
              <a:buFont typeface="+mj-lt"/>
              <a:buAutoNum type="arabicPeriod"/>
            </a:pPr>
            <a:r>
              <a:rPr lang="en-US" sz="1600" dirty="0"/>
              <a:t>Sanitize gloves</a:t>
            </a:r>
          </a:p>
          <a:p>
            <a:pPr marL="525780" indent="-342900">
              <a:buFont typeface="+mj-lt"/>
              <a:buAutoNum type="arabicPeriod"/>
            </a:pPr>
            <a:r>
              <a:rPr lang="en-US" sz="1600" dirty="0"/>
              <a:t>Remove gloves</a:t>
            </a:r>
          </a:p>
          <a:p>
            <a:pPr marL="525780" indent="-342900">
              <a:buFont typeface="+mj-lt"/>
              <a:buAutoNum type="arabicPeriod"/>
            </a:pPr>
            <a:r>
              <a:rPr lang="en-US" sz="1600" dirty="0"/>
              <a:t>Wash hands with soap and water</a:t>
            </a:r>
          </a:p>
          <a:p>
            <a:pPr marL="525780" indent="-342900">
              <a:buFont typeface="+mj-lt"/>
              <a:buAutoNum type="arabicPeriod"/>
            </a:pPr>
            <a:endParaRPr lang="en-US" dirty="0"/>
          </a:p>
          <a:p>
            <a:pPr marL="525780" indent="-342900">
              <a:buFont typeface="+mj-lt"/>
              <a:buAutoNum type="arabicPeriod"/>
            </a:pPr>
            <a:endParaRPr lang="en-US" dirty="0"/>
          </a:p>
        </p:txBody>
      </p:sp>
      <p:sp>
        <p:nvSpPr>
          <p:cNvPr id="3" name="Title 2"/>
          <p:cNvSpPr>
            <a:spLocks noGrp="1"/>
          </p:cNvSpPr>
          <p:nvPr>
            <p:ph type="title"/>
          </p:nvPr>
        </p:nvSpPr>
        <p:spPr>
          <a:xfrm>
            <a:off x="0" y="191001"/>
            <a:ext cx="11552349" cy="414799"/>
          </a:xfrm>
        </p:spPr>
        <p:txBody>
          <a:bodyPr>
            <a:normAutofit fontScale="90000"/>
          </a:bodyPr>
          <a:lstStyle/>
          <a:p>
            <a:r>
              <a:rPr lang="en-US" dirty="0"/>
              <a:t>Face shield Re-Use</a:t>
            </a:r>
          </a:p>
        </p:txBody>
      </p:sp>
      <p:pic>
        <p:nvPicPr>
          <p:cNvPr id="4" name="Picture 3"/>
          <p:cNvPicPr>
            <a:picLocks noChangeAspect="1"/>
          </p:cNvPicPr>
          <p:nvPr/>
        </p:nvPicPr>
        <p:blipFill>
          <a:blip r:embed="rId3"/>
          <a:stretch>
            <a:fillRect/>
          </a:stretch>
        </p:blipFill>
        <p:spPr>
          <a:xfrm>
            <a:off x="6883010" y="191001"/>
            <a:ext cx="5042826" cy="6546683"/>
          </a:xfrm>
          <a:prstGeom prst="rect">
            <a:avLst/>
          </a:prstGeom>
        </p:spPr>
      </p:pic>
      <p:sp>
        <p:nvSpPr>
          <p:cNvPr id="5" name="Rectangle 4"/>
          <p:cNvSpPr/>
          <p:nvPr/>
        </p:nvSpPr>
        <p:spPr>
          <a:xfrm>
            <a:off x="80683" y="6091353"/>
            <a:ext cx="11309684" cy="646331"/>
          </a:xfrm>
          <a:prstGeom prst="rect">
            <a:avLst/>
          </a:prstGeom>
          <a:solidFill>
            <a:schemeClr val="bg1"/>
          </a:solidFill>
        </p:spPr>
        <p:txBody>
          <a:bodyPr wrap="square">
            <a:spAutoFit/>
          </a:bodyPr>
          <a:lstStyle/>
          <a:p>
            <a:r>
              <a:rPr lang="en-US" dirty="0">
                <a:hlinkClick r:id="rId4"/>
              </a:rPr>
              <a:t>https://med.emory.edu/departments/medicine/divisions/infectious-diseases/serious-communicable-diseases-program/pdf/ppe-conserve-process-v3.pdf</a:t>
            </a:r>
            <a:endParaRPr lang="en-US" dirty="0"/>
          </a:p>
        </p:txBody>
      </p:sp>
      <p:pic>
        <p:nvPicPr>
          <p:cNvPr id="6" name="Picture 5"/>
          <p:cNvPicPr>
            <a:picLocks noChangeAspect="1"/>
          </p:cNvPicPr>
          <p:nvPr/>
        </p:nvPicPr>
        <p:blipFill>
          <a:blip r:embed="rId5"/>
          <a:stretch>
            <a:fillRect/>
          </a:stretch>
        </p:blipFill>
        <p:spPr>
          <a:xfrm>
            <a:off x="4934240" y="140579"/>
            <a:ext cx="1948770" cy="934242"/>
          </a:xfrm>
          <a:prstGeom prst="rect">
            <a:avLst/>
          </a:prstGeom>
        </p:spPr>
      </p:pic>
    </p:spTree>
    <p:extLst>
      <p:ext uri="{BB962C8B-B14F-4D97-AF65-F5344CB8AC3E}">
        <p14:creationId xmlns:p14="http://schemas.microsoft.com/office/powerpoint/2010/main" val="40599065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0415" y="2120272"/>
            <a:ext cx="8380189" cy="3358954"/>
          </a:xfrm>
          <a:prstGeom prst="rect">
            <a:avLst/>
          </a:prstGeom>
        </p:spPr>
      </p:pic>
      <p:pic>
        <p:nvPicPr>
          <p:cNvPr id="5" name="Picture 4"/>
          <p:cNvPicPr>
            <a:picLocks noChangeAspect="1"/>
          </p:cNvPicPr>
          <p:nvPr/>
        </p:nvPicPr>
        <p:blipFill>
          <a:blip r:embed="rId4"/>
          <a:stretch>
            <a:fillRect/>
          </a:stretch>
        </p:blipFill>
        <p:spPr>
          <a:xfrm>
            <a:off x="580869" y="698989"/>
            <a:ext cx="10820400" cy="1152525"/>
          </a:xfrm>
          <a:prstGeom prst="rect">
            <a:avLst/>
          </a:prstGeom>
        </p:spPr>
      </p:pic>
      <p:cxnSp>
        <p:nvCxnSpPr>
          <p:cNvPr id="7" name="Straight Arrow Connector 6"/>
          <p:cNvCxnSpPr/>
          <p:nvPr/>
        </p:nvCxnSpPr>
        <p:spPr>
          <a:xfrm flipH="1">
            <a:off x="5275020" y="3942413"/>
            <a:ext cx="2028091" cy="699926"/>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991974" y="5294560"/>
            <a:ext cx="5297091" cy="369332"/>
          </a:xfrm>
          <a:prstGeom prst="rect">
            <a:avLst/>
          </a:prstGeom>
        </p:spPr>
        <p:txBody>
          <a:bodyPr wrap="none">
            <a:spAutoFit/>
          </a:bodyPr>
          <a:lstStyle/>
          <a:p>
            <a:r>
              <a:rPr lang="en-US" dirty="0">
                <a:hlinkClick r:id="rId5"/>
              </a:rPr>
              <a:t>https://www.nebraskamed.com/for-providers/covid19</a:t>
            </a:r>
            <a:endParaRPr lang="en-US" dirty="0"/>
          </a:p>
        </p:txBody>
      </p:sp>
    </p:spTree>
    <p:extLst>
      <p:ext uri="{BB962C8B-B14F-4D97-AF65-F5344CB8AC3E}">
        <p14:creationId xmlns:p14="http://schemas.microsoft.com/office/powerpoint/2010/main" val="2118704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79245" y="988093"/>
            <a:ext cx="5810478" cy="4690812"/>
          </a:xfrm>
          <a:prstGeom prst="rect">
            <a:avLst/>
          </a:prstGeom>
        </p:spPr>
      </p:pic>
      <p:pic>
        <p:nvPicPr>
          <p:cNvPr id="6" name="Picture 5"/>
          <p:cNvPicPr>
            <a:picLocks noChangeAspect="1"/>
          </p:cNvPicPr>
          <p:nvPr/>
        </p:nvPicPr>
        <p:blipFill>
          <a:blip r:embed="rId4"/>
          <a:stretch>
            <a:fillRect/>
          </a:stretch>
        </p:blipFill>
        <p:spPr>
          <a:xfrm>
            <a:off x="6361697" y="2288256"/>
            <a:ext cx="4762500" cy="1800225"/>
          </a:xfrm>
          <a:prstGeom prst="rect">
            <a:avLst/>
          </a:prstGeom>
        </p:spPr>
      </p:pic>
      <p:pic>
        <p:nvPicPr>
          <p:cNvPr id="7" name="Picture 6"/>
          <p:cNvPicPr>
            <a:picLocks noChangeAspect="1"/>
          </p:cNvPicPr>
          <p:nvPr/>
        </p:nvPicPr>
        <p:blipFill>
          <a:blip r:embed="rId5"/>
          <a:stretch>
            <a:fillRect/>
          </a:stretch>
        </p:blipFill>
        <p:spPr>
          <a:xfrm>
            <a:off x="379245" y="66674"/>
            <a:ext cx="10571189" cy="921419"/>
          </a:xfrm>
          <a:prstGeom prst="rect">
            <a:avLst/>
          </a:prstGeom>
        </p:spPr>
      </p:pic>
    </p:spTree>
    <p:extLst>
      <p:ext uri="{BB962C8B-B14F-4D97-AF65-F5344CB8AC3E}">
        <p14:creationId xmlns:p14="http://schemas.microsoft.com/office/powerpoint/2010/main" val="329424489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Taking off PPE: Gown</a:t>
            </a:r>
          </a:p>
        </p:txBody>
      </p:sp>
      <p:pic>
        <p:nvPicPr>
          <p:cNvPr id="4" name="Picture 3"/>
          <p:cNvPicPr>
            <a:picLocks noChangeAspect="1"/>
          </p:cNvPicPr>
          <p:nvPr/>
        </p:nvPicPr>
        <p:blipFill>
          <a:blip r:embed="rId3"/>
          <a:stretch>
            <a:fillRect/>
          </a:stretch>
        </p:blipFill>
        <p:spPr>
          <a:xfrm>
            <a:off x="7068085" y="167884"/>
            <a:ext cx="4857751" cy="6332712"/>
          </a:xfrm>
          <a:prstGeom prst="rect">
            <a:avLst/>
          </a:prstGeom>
        </p:spPr>
      </p:pic>
      <p:sp>
        <p:nvSpPr>
          <p:cNvPr id="3" name="Text Placeholder 2"/>
          <p:cNvSpPr>
            <a:spLocks noGrp="1"/>
          </p:cNvSpPr>
          <p:nvPr>
            <p:ph type="body" sz="quarter" idx="12"/>
          </p:nvPr>
        </p:nvSpPr>
        <p:spPr>
          <a:xfrm>
            <a:off x="365099" y="1073277"/>
            <a:ext cx="6420712" cy="4653756"/>
          </a:xfrm>
        </p:spPr>
        <p:txBody>
          <a:bodyPr/>
          <a:lstStyle/>
          <a:p>
            <a:r>
              <a:rPr lang="en-US" dirty="0"/>
              <a:t>1. Sanitize Gloves</a:t>
            </a:r>
          </a:p>
          <a:p>
            <a:r>
              <a:rPr lang="en-US" dirty="0"/>
              <a:t>2. Cross arms and grip gown on shoulders. Pull and break gown in a controlled manner</a:t>
            </a:r>
          </a:p>
          <a:p>
            <a:r>
              <a:rPr lang="en-US" dirty="0"/>
              <a:t>3. Roll the gown towards your hands. Remove the gloves with the gown. Dispose of the gloves and gown.</a:t>
            </a:r>
          </a:p>
          <a:p>
            <a:r>
              <a:rPr lang="en-US" dirty="0"/>
              <a:t>4. Sanitize hands</a:t>
            </a:r>
          </a:p>
        </p:txBody>
      </p:sp>
      <p:sp>
        <p:nvSpPr>
          <p:cNvPr id="5" name="Rectangle 4"/>
          <p:cNvSpPr/>
          <p:nvPr/>
        </p:nvSpPr>
        <p:spPr>
          <a:xfrm>
            <a:off x="82825" y="5421777"/>
            <a:ext cx="6096000" cy="923330"/>
          </a:xfrm>
          <a:prstGeom prst="rect">
            <a:avLst/>
          </a:prstGeom>
          <a:solidFill>
            <a:schemeClr val="bg1"/>
          </a:solidFill>
        </p:spPr>
        <p:txBody>
          <a:bodyPr>
            <a:spAutoFit/>
          </a:bodyPr>
          <a:lstStyle/>
          <a:p>
            <a:r>
              <a:rPr lang="en-US" dirty="0">
                <a:hlinkClick r:id="rId4"/>
              </a:rPr>
              <a:t>https://med.emory.edu/departments/medicine/divisions/infectious-diseases/serious-communicable-diseases-program/pdf/taking-off-ace-conserve-2.pdf</a:t>
            </a:r>
            <a:endParaRPr lang="en-US" dirty="0"/>
          </a:p>
        </p:txBody>
      </p:sp>
      <p:pic>
        <p:nvPicPr>
          <p:cNvPr id="6" name="Picture 5"/>
          <p:cNvPicPr>
            <a:picLocks noChangeAspect="1"/>
          </p:cNvPicPr>
          <p:nvPr/>
        </p:nvPicPr>
        <p:blipFill>
          <a:blip r:embed="rId5"/>
          <a:stretch>
            <a:fillRect/>
          </a:stretch>
        </p:blipFill>
        <p:spPr>
          <a:xfrm>
            <a:off x="5386899" y="255584"/>
            <a:ext cx="1681186" cy="805962"/>
          </a:xfrm>
          <a:prstGeom prst="rect">
            <a:avLst/>
          </a:prstGeom>
        </p:spPr>
      </p:pic>
    </p:spTree>
    <p:extLst>
      <p:ext uri="{BB962C8B-B14F-4D97-AF65-F5344CB8AC3E}">
        <p14:creationId xmlns:p14="http://schemas.microsoft.com/office/powerpoint/2010/main" val="36284356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25" y="167884"/>
            <a:ext cx="11552349" cy="696420"/>
          </a:xfrm>
        </p:spPr>
        <p:txBody>
          <a:bodyPr/>
          <a:lstStyle/>
          <a:p>
            <a:r>
              <a:rPr lang="en-US" dirty="0"/>
              <a:t>Taking off PPE: Eye Protection</a:t>
            </a:r>
          </a:p>
        </p:txBody>
      </p:sp>
      <p:pic>
        <p:nvPicPr>
          <p:cNvPr id="4" name="Picture 3"/>
          <p:cNvPicPr>
            <a:picLocks noChangeAspect="1"/>
          </p:cNvPicPr>
          <p:nvPr/>
        </p:nvPicPr>
        <p:blipFill>
          <a:blip r:embed="rId3"/>
          <a:stretch>
            <a:fillRect/>
          </a:stretch>
        </p:blipFill>
        <p:spPr>
          <a:xfrm>
            <a:off x="7068085" y="167884"/>
            <a:ext cx="4857751" cy="6332712"/>
          </a:xfrm>
          <a:prstGeom prst="rect">
            <a:avLst/>
          </a:prstGeom>
        </p:spPr>
      </p:pic>
      <p:sp>
        <p:nvSpPr>
          <p:cNvPr id="3" name="Text Placeholder 2"/>
          <p:cNvSpPr>
            <a:spLocks noGrp="1"/>
          </p:cNvSpPr>
          <p:nvPr>
            <p:ph type="body" sz="quarter" idx="12"/>
          </p:nvPr>
        </p:nvSpPr>
        <p:spPr>
          <a:xfrm>
            <a:off x="365099" y="1073277"/>
            <a:ext cx="6420712" cy="4653756"/>
          </a:xfrm>
        </p:spPr>
        <p:txBody>
          <a:bodyPr/>
          <a:lstStyle/>
          <a:p>
            <a:pPr marL="914400" lvl="1" indent="-457200">
              <a:buFont typeface="+mj-lt"/>
              <a:buAutoNum type="arabicPeriod"/>
            </a:pPr>
            <a:r>
              <a:rPr lang="en-US" dirty="0"/>
              <a:t>Put on gloves</a:t>
            </a:r>
          </a:p>
          <a:p>
            <a:pPr marL="914400" lvl="1" indent="-457200">
              <a:buFont typeface="+mj-lt"/>
              <a:buAutoNum type="arabicPeriod"/>
            </a:pPr>
            <a:r>
              <a:rPr lang="en-US" dirty="0"/>
              <a:t>Sanitize gloves</a:t>
            </a:r>
          </a:p>
          <a:p>
            <a:pPr marL="914400" lvl="1" indent="-457200">
              <a:buFont typeface="+mj-lt"/>
              <a:buAutoNum type="arabicPeriod"/>
            </a:pPr>
            <a:r>
              <a:rPr lang="en-US" dirty="0"/>
              <a:t>Do NOT touch face</a:t>
            </a:r>
          </a:p>
          <a:p>
            <a:pPr marL="914400" lvl="1" indent="-457200">
              <a:buFont typeface="+mj-lt"/>
              <a:buAutoNum type="arabicPeriod"/>
            </a:pPr>
            <a:r>
              <a:rPr lang="en-US" dirty="0"/>
              <a:t>Rove the face shield by the strap over head without touching our skin</a:t>
            </a:r>
          </a:p>
          <a:p>
            <a:pPr marL="914400" lvl="1" indent="-457200">
              <a:buFont typeface="+mj-lt"/>
              <a:buAutoNum type="arabicPeriod"/>
            </a:pPr>
            <a:endParaRPr lang="en-US" dirty="0"/>
          </a:p>
        </p:txBody>
      </p:sp>
      <p:sp>
        <p:nvSpPr>
          <p:cNvPr id="5" name="Rectangle 4"/>
          <p:cNvSpPr/>
          <p:nvPr/>
        </p:nvSpPr>
        <p:spPr>
          <a:xfrm>
            <a:off x="82825" y="5421777"/>
            <a:ext cx="6096000" cy="923330"/>
          </a:xfrm>
          <a:prstGeom prst="rect">
            <a:avLst/>
          </a:prstGeom>
          <a:solidFill>
            <a:schemeClr val="bg1"/>
          </a:solidFill>
        </p:spPr>
        <p:txBody>
          <a:bodyPr>
            <a:spAutoFit/>
          </a:bodyPr>
          <a:lstStyle/>
          <a:p>
            <a:r>
              <a:rPr lang="en-US" dirty="0">
                <a:hlinkClick r:id="rId4"/>
              </a:rPr>
              <a:t>https://med.emory.edu/departments/medicine/divisions/infectious-diseases/serious-communicable-diseases-program/pdf/taking-off-ace-conserve-2.pdf</a:t>
            </a:r>
            <a:endParaRPr lang="en-US" dirty="0"/>
          </a:p>
        </p:txBody>
      </p:sp>
      <p:pic>
        <p:nvPicPr>
          <p:cNvPr id="6" name="Picture 5"/>
          <p:cNvPicPr>
            <a:picLocks noChangeAspect="1"/>
          </p:cNvPicPr>
          <p:nvPr/>
        </p:nvPicPr>
        <p:blipFill>
          <a:blip r:embed="rId5"/>
          <a:stretch>
            <a:fillRect/>
          </a:stretch>
        </p:blipFill>
        <p:spPr>
          <a:xfrm>
            <a:off x="5858999" y="3194613"/>
            <a:ext cx="1430536" cy="685800"/>
          </a:xfrm>
          <a:prstGeom prst="rect">
            <a:avLst/>
          </a:prstGeom>
        </p:spPr>
      </p:pic>
    </p:spTree>
    <p:extLst>
      <p:ext uri="{BB962C8B-B14F-4D97-AF65-F5344CB8AC3E}">
        <p14:creationId xmlns:p14="http://schemas.microsoft.com/office/powerpoint/2010/main" val="16390426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25" y="167884"/>
            <a:ext cx="11552349" cy="696420"/>
          </a:xfrm>
        </p:spPr>
        <p:txBody>
          <a:bodyPr/>
          <a:lstStyle/>
          <a:p>
            <a:r>
              <a:rPr lang="en-US" dirty="0"/>
              <a:t>Taking off PPE: Mask</a:t>
            </a:r>
          </a:p>
        </p:txBody>
      </p:sp>
      <p:pic>
        <p:nvPicPr>
          <p:cNvPr id="4" name="Picture 3"/>
          <p:cNvPicPr>
            <a:picLocks noChangeAspect="1"/>
          </p:cNvPicPr>
          <p:nvPr/>
        </p:nvPicPr>
        <p:blipFill>
          <a:blip r:embed="rId3"/>
          <a:stretch>
            <a:fillRect/>
          </a:stretch>
        </p:blipFill>
        <p:spPr>
          <a:xfrm>
            <a:off x="7068085" y="167884"/>
            <a:ext cx="4857751" cy="6332712"/>
          </a:xfrm>
          <a:prstGeom prst="rect">
            <a:avLst/>
          </a:prstGeom>
        </p:spPr>
      </p:pic>
      <p:sp>
        <p:nvSpPr>
          <p:cNvPr id="3" name="Text Placeholder 2"/>
          <p:cNvSpPr>
            <a:spLocks noGrp="1"/>
          </p:cNvSpPr>
          <p:nvPr>
            <p:ph type="body" sz="quarter" idx="12"/>
          </p:nvPr>
        </p:nvSpPr>
        <p:spPr>
          <a:xfrm>
            <a:off x="365099" y="1073277"/>
            <a:ext cx="6420712" cy="4653756"/>
          </a:xfrm>
        </p:spPr>
        <p:txBody>
          <a:bodyPr/>
          <a:lstStyle/>
          <a:p>
            <a:pPr marL="914400" lvl="1" indent="-457200">
              <a:buFont typeface="+mj-lt"/>
              <a:buAutoNum type="arabicPeriod"/>
            </a:pPr>
            <a:r>
              <a:rPr lang="en-US" dirty="0"/>
              <a:t>Sanitize hands </a:t>
            </a:r>
          </a:p>
          <a:p>
            <a:pPr marL="914400" lvl="1" indent="-457200">
              <a:buFont typeface="+mj-lt"/>
              <a:buAutoNum type="arabicPeriod"/>
            </a:pPr>
            <a:r>
              <a:rPr lang="en-US" dirty="0"/>
              <a:t>Pinch loops and pull them back and off your ears.</a:t>
            </a:r>
          </a:p>
          <a:p>
            <a:pPr marL="914400" lvl="1" indent="-457200">
              <a:buFont typeface="+mj-lt"/>
              <a:buAutoNum type="arabicPeriod"/>
            </a:pPr>
            <a:r>
              <a:rPr lang="en-US" dirty="0"/>
              <a:t>Do not let loops touch your face</a:t>
            </a:r>
          </a:p>
          <a:p>
            <a:pPr marL="914400" lvl="1" indent="-457200">
              <a:buFont typeface="+mj-lt"/>
              <a:buAutoNum type="arabicPeriod"/>
            </a:pPr>
            <a:r>
              <a:rPr lang="en-US" dirty="0"/>
              <a:t>Pull loops off without touching your face with them or your hands</a:t>
            </a:r>
          </a:p>
          <a:p>
            <a:pPr marL="914400" lvl="1" indent="-457200">
              <a:buFont typeface="+mj-lt"/>
              <a:buAutoNum type="arabicPeriod"/>
            </a:pPr>
            <a:r>
              <a:rPr lang="en-US" dirty="0"/>
              <a:t>Remove the mask</a:t>
            </a:r>
          </a:p>
          <a:p>
            <a:pPr marL="914400" lvl="1" indent="-457200">
              <a:buFont typeface="+mj-lt"/>
              <a:buAutoNum type="arabicPeriod"/>
            </a:pPr>
            <a:endParaRPr lang="en-US" dirty="0"/>
          </a:p>
          <a:p>
            <a:pPr marL="457200" lvl="1" indent="0">
              <a:buNone/>
            </a:pPr>
            <a:r>
              <a:rPr lang="en-US" sz="4400" dirty="0"/>
              <a:t>WASH</a:t>
            </a:r>
          </a:p>
        </p:txBody>
      </p:sp>
      <p:sp>
        <p:nvSpPr>
          <p:cNvPr id="5" name="Rectangle 4"/>
          <p:cNvSpPr/>
          <p:nvPr/>
        </p:nvSpPr>
        <p:spPr>
          <a:xfrm>
            <a:off x="82825" y="5421777"/>
            <a:ext cx="6096000" cy="923330"/>
          </a:xfrm>
          <a:prstGeom prst="rect">
            <a:avLst/>
          </a:prstGeom>
          <a:solidFill>
            <a:schemeClr val="bg1"/>
          </a:solidFill>
        </p:spPr>
        <p:txBody>
          <a:bodyPr>
            <a:spAutoFit/>
          </a:bodyPr>
          <a:lstStyle/>
          <a:p>
            <a:r>
              <a:rPr lang="en-US" dirty="0">
                <a:hlinkClick r:id="rId4"/>
              </a:rPr>
              <a:t>https://med.emory.edu/departments/medicine/divisions/infectious-diseases/serious-communicable-diseases-program/pdf/taking-off-ace-conserve-2.pdf</a:t>
            </a:r>
            <a:endParaRPr lang="en-US" dirty="0"/>
          </a:p>
        </p:txBody>
      </p:sp>
      <p:cxnSp>
        <p:nvCxnSpPr>
          <p:cNvPr id="7" name="Straight Arrow Connector 6"/>
          <p:cNvCxnSpPr/>
          <p:nvPr/>
        </p:nvCxnSpPr>
        <p:spPr>
          <a:xfrm>
            <a:off x="2951747" y="4395537"/>
            <a:ext cx="4411579" cy="1171074"/>
          </a:xfrm>
          <a:prstGeom prst="straightConnector1">
            <a:avLst/>
          </a:prstGeom>
          <a:ln w="79375">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a:stretch>
            <a:fillRect/>
          </a:stretch>
        </p:blipFill>
        <p:spPr>
          <a:xfrm>
            <a:off x="4589103" y="3334240"/>
            <a:ext cx="2430856" cy="1434298"/>
          </a:xfrm>
          <a:prstGeom prst="rect">
            <a:avLst/>
          </a:prstGeom>
        </p:spPr>
      </p:pic>
      <p:pic>
        <p:nvPicPr>
          <p:cNvPr id="10" name="Picture 9"/>
          <p:cNvPicPr>
            <a:picLocks noChangeAspect="1"/>
          </p:cNvPicPr>
          <p:nvPr/>
        </p:nvPicPr>
        <p:blipFill>
          <a:blip r:embed="rId6"/>
          <a:stretch>
            <a:fillRect/>
          </a:stretch>
        </p:blipFill>
        <p:spPr>
          <a:xfrm>
            <a:off x="5386899" y="255584"/>
            <a:ext cx="1681186" cy="805962"/>
          </a:xfrm>
          <a:prstGeom prst="rect">
            <a:avLst/>
          </a:prstGeom>
        </p:spPr>
      </p:pic>
    </p:spTree>
    <p:extLst>
      <p:ext uri="{BB962C8B-B14F-4D97-AF65-F5344CB8AC3E}">
        <p14:creationId xmlns:p14="http://schemas.microsoft.com/office/powerpoint/2010/main" val="39545215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91531"/>
          </a:xfrm>
        </p:spPr>
        <p:txBody>
          <a:bodyPr/>
          <a:lstStyle/>
          <a:p>
            <a:pPr algn="l"/>
            <a:r>
              <a:rPr lang="en-US" dirty="0"/>
              <a:t>Regarding PPE use</a:t>
            </a:r>
          </a:p>
        </p:txBody>
      </p:sp>
      <p:sp>
        <p:nvSpPr>
          <p:cNvPr id="3" name="Content Placeholder 2"/>
          <p:cNvSpPr>
            <a:spLocks noGrp="1"/>
          </p:cNvSpPr>
          <p:nvPr>
            <p:ph idx="1"/>
          </p:nvPr>
        </p:nvSpPr>
        <p:spPr>
          <a:xfrm>
            <a:off x="838200" y="1164556"/>
            <a:ext cx="10515600" cy="4351338"/>
          </a:xfrm>
        </p:spPr>
        <p:txBody>
          <a:bodyPr/>
          <a:lstStyle/>
          <a:p>
            <a:pPr marL="457200" indent="-457200" algn="l">
              <a:buFont typeface="Arial" panose="020B0604020202020204" pitchFamily="34" charset="0"/>
              <a:buChar char="•"/>
            </a:pPr>
            <a:r>
              <a:rPr lang="en-US" sz="2800" dirty="0">
                <a:solidFill>
                  <a:schemeClr val="tx2"/>
                </a:solidFill>
              </a:rPr>
              <a:t>Training must be provided anytime new equipment or new protocols are introduced</a:t>
            </a:r>
          </a:p>
          <a:p>
            <a:pPr marL="457200" indent="-457200" algn="l">
              <a:buFont typeface="Arial" panose="020B0604020202020204" pitchFamily="34" charset="0"/>
              <a:buChar char="•"/>
            </a:pPr>
            <a:r>
              <a:rPr lang="en-US" sz="2800" dirty="0">
                <a:solidFill>
                  <a:schemeClr val="tx2"/>
                </a:solidFill>
              </a:rPr>
              <a:t> Personnel should be required to demonstrate competency: correct technique is observed by a trainer following each training</a:t>
            </a:r>
          </a:p>
          <a:p>
            <a:pPr marL="457200" indent="-457200" algn="l">
              <a:buFont typeface="Arial" panose="020B0604020202020204" pitchFamily="34" charset="0"/>
              <a:buChar char="•"/>
            </a:pPr>
            <a:r>
              <a:rPr lang="en-US" sz="2800" dirty="0">
                <a:solidFill>
                  <a:schemeClr val="tx2"/>
                </a:solidFill>
              </a:rPr>
              <a:t>Posters and educational resources should be readily available; such as posters at the point of PPE donning and doffing</a:t>
            </a:r>
          </a:p>
          <a:p>
            <a:pPr marL="457200" indent="-457200" algn="l">
              <a:buFont typeface="Arial" panose="020B0604020202020204" pitchFamily="34" charset="0"/>
              <a:buChar char="•"/>
            </a:pPr>
            <a:r>
              <a:rPr lang="en-US" sz="2800" dirty="0">
                <a:solidFill>
                  <a:schemeClr val="tx2"/>
                </a:solidFill>
              </a:rPr>
              <a:t>Audits of use with real-time education/feedback are very helpful to ensure proper protection of frontline personnel</a:t>
            </a:r>
          </a:p>
        </p:txBody>
      </p:sp>
    </p:spTree>
    <p:extLst>
      <p:ext uri="{BB962C8B-B14F-4D97-AF65-F5344CB8AC3E}">
        <p14:creationId xmlns:p14="http://schemas.microsoft.com/office/powerpoint/2010/main" val="22062732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62989" y="635669"/>
            <a:ext cx="6772275" cy="5715000"/>
          </a:xfrm>
          <a:prstGeom prst="rect">
            <a:avLst/>
          </a:prstGeom>
        </p:spPr>
      </p:pic>
      <p:sp>
        <p:nvSpPr>
          <p:cNvPr id="5" name="Rectangle 4"/>
          <p:cNvSpPr/>
          <p:nvPr/>
        </p:nvSpPr>
        <p:spPr>
          <a:xfrm>
            <a:off x="381000" y="114300"/>
            <a:ext cx="9962213" cy="369332"/>
          </a:xfrm>
          <a:prstGeom prst="rect">
            <a:avLst/>
          </a:prstGeom>
        </p:spPr>
        <p:txBody>
          <a:bodyPr wrap="square">
            <a:spAutoFit/>
          </a:bodyPr>
          <a:lstStyle/>
          <a:p>
            <a:r>
              <a:rPr lang="en-US" dirty="0">
                <a:hlinkClick r:id="rId4"/>
              </a:rPr>
              <a:t>https://bmjopen.bmj.com/content/bmjopen/5/4/e006577.full.pdf</a:t>
            </a:r>
            <a:endParaRPr lang="en-US" dirty="0"/>
          </a:p>
        </p:txBody>
      </p:sp>
    </p:spTree>
    <p:extLst>
      <p:ext uri="{BB962C8B-B14F-4D97-AF65-F5344CB8AC3E}">
        <p14:creationId xmlns:p14="http://schemas.microsoft.com/office/powerpoint/2010/main" val="12923608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84832DC-88BD-48A7-AF6E-87B0665915FC}"/>
              </a:ext>
            </a:extLst>
          </p:cNvPr>
          <p:cNvSpPr>
            <a:spLocks noGrp="1"/>
          </p:cNvSpPr>
          <p:nvPr>
            <p:ph type="title"/>
          </p:nvPr>
        </p:nvSpPr>
        <p:spPr/>
        <p:txBody>
          <a:bodyPr/>
          <a:lstStyle/>
          <a:p>
            <a:r>
              <a:rPr lang="en-US" dirty="0"/>
              <a:t>Crisis Capacity When N-95s are running low </a:t>
            </a:r>
          </a:p>
        </p:txBody>
      </p:sp>
      <p:graphicFrame>
        <p:nvGraphicFramePr>
          <p:cNvPr id="4" name="Table 3">
            <a:extLst>
              <a:ext uri="{FF2B5EF4-FFF2-40B4-BE49-F238E27FC236}">
                <a16:creationId xmlns:a16="http://schemas.microsoft.com/office/drawing/2014/main" xmlns="" id="{B9D6579D-3E78-4E5E-B2DF-90306B44822F}"/>
              </a:ext>
            </a:extLst>
          </p:cNvPr>
          <p:cNvGraphicFramePr>
            <a:graphicFrameLocks noGrp="1"/>
          </p:cNvGraphicFramePr>
          <p:nvPr/>
        </p:nvGraphicFramePr>
        <p:xfrm>
          <a:off x="3007087" y="1744634"/>
          <a:ext cx="6177825" cy="4513320"/>
        </p:xfrm>
        <a:graphic>
          <a:graphicData uri="http://schemas.openxmlformats.org/drawingml/2006/table">
            <a:tbl>
              <a:tblPr/>
              <a:tblGrid>
                <a:gridCol w="2059275">
                  <a:extLst>
                    <a:ext uri="{9D8B030D-6E8A-4147-A177-3AD203B41FA5}">
                      <a16:colId xmlns:a16="http://schemas.microsoft.com/office/drawing/2014/main" xmlns="" val="3891457365"/>
                    </a:ext>
                  </a:extLst>
                </a:gridCol>
                <a:gridCol w="2059275">
                  <a:extLst>
                    <a:ext uri="{9D8B030D-6E8A-4147-A177-3AD203B41FA5}">
                      <a16:colId xmlns:a16="http://schemas.microsoft.com/office/drawing/2014/main" xmlns="" val="3146689445"/>
                    </a:ext>
                  </a:extLst>
                </a:gridCol>
                <a:gridCol w="2059275">
                  <a:extLst>
                    <a:ext uri="{9D8B030D-6E8A-4147-A177-3AD203B41FA5}">
                      <a16:colId xmlns:a16="http://schemas.microsoft.com/office/drawing/2014/main" xmlns="" val="3295626107"/>
                    </a:ext>
                  </a:extLst>
                </a:gridCol>
              </a:tblGrid>
              <a:tr h="214881">
                <a:tc rowSpan="2">
                  <a:txBody>
                    <a:bodyPr/>
                    <a:lstStyle/>
                    <a:p>
                      <a:r>
                        <a:rPr lang="en-US" sz="1100" b="1"/>
                        <a:t>HCP planned proximity to the case patient during encounter</a:t>
                      </a:r>
                      <a:endParaRPr lang="en-US" sz="1100"/>
                    </a:p>
                  </a:txBody>
                  <a:tcPr marL="53720" marR="53720" marT="26860" marB="26860" anchor="ctr">
                    <a:lnL>
                      <a:noFill/>
                    </a:lnL>
                    <a:lnR>
                      <a:noFill/>
                    </a:lnR>
                    <a:lnT>
                      <a:noFill/>
                    </a:lnT>
                    <a:lnB>
                      <a:noFill/>
                    </a:lnB>
                  </a:tcPr>
                </a:tc>
                <a:tc gridSpan="2">
                  <a:txBody>
                    <a:bodyPr/>
                    <a:lstStyle/>
                    <a:p>
                      <a:r>
                        <a:rPr lang="en-US" sz="1100"/>
                        <a:t>Facemask or respirator determination</a:t>
                      </a:r>
                    </a:p>
                  </a:txBody>
                  <a:tcPr marL="53720" marR="53720" marT="26860" marB="2686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xmlns="" val="4020653887"/>
                  </a:ext>
                </a:extLst>
              </a:tr>
              <a:tr h="698363">
                <a:tc vMerge="1">
                  <a:txBody>
                    <a:bodyPr/>
                    <a:lstStyle/>
                    <a:p>
                      <a:endParaRPr lang="en-US"/>
                    </a:p>
                  </a:txBody>
                  <a:tcPr/>
                </a:tc>
                <a:tc>
                  <a:txBody>
                    <a:bodyPr/>
                    <a:lstStyle/>
                    <a:p>
                      <a:r>
                        <a:rPr lang="en-US" sz="1100" b="1"/>
                        <a:t>Patient masked for entire encounter (i.e., with source control)</a:t>
                      </a:r>
                      <a:endParaRPr lang="en-US" sz="1100"/>
                    </a:p>
                  </a:txBody>
                  <a:tcPr marL="53720" marR="53720" marT="26860" marB="26860" anchor="ctr">
                    <a:lnL>
                      <a:noFill/>
                    </a:lnL>
                    <a:lnR>
                      <a:noFill/>
                    </a:lnR>
                    <a:lnT>
                      <a:noFill/>
                    </a:lnT>
                    <a:lnB>
                      <a:noFill/>
                    </a:lnB>
                  </a:tcPr>
                </a:tc>
                <a:tc>
                  <a:txBody>
                    <a:bodyPr/>
                    <a:lstStyle/>
                    <a:p>
                      <a:r>
                        <a:rPr lang="en-US" sz="1100" b="1"/>
                        <a:t>Unmasked patient or mask needs to be removed for any period of time during the patient encounter</a:t>
                      </a:r>
                      <a:endParaRPr lang="en-US" sz="1100"/>
                    </a:p>
                  </a:txBody>
                  <a:tcPr marL="53720" marR="53720" marT="26860" marB="26860" anchor="ctr">
                    <a:lnL>
                      <a:noFill/>
                    </a:lnL>
                    <a:lnR>
                      <a:noFill/>
                    </a:lnR>
                    <a:lnT>
                      <a:noFill/>
                    </a:lnT>
                    <a:lnB>
                      <a:noFill/>
                    </a:lnB>
                  </a:tcPr>
                </a:tc>
                <a:extLst>
                  <a:ext uri="{0D108BD9-81ED-4DB2-BD59-A6C34878D82A}">
                    <a16:rowId xmlns:a16="http://schemas.microsoft.com/office/drawing/2014/main" xmlns="" val="1210571015"/>
                  </a:ext>
                </a:extLst>
              </a:tr>
              <a:tr h="1020684">
                <a:tc>
                  <a:txBody>
                    <a:bodyPr/>
                    <a:lstStyle/>
                    <a:p>
                      <a:r>
                        <a:rPr lang="en-US" sz="1100"/>
                        <a:t>HCP will remain at greater than 6 feet from symptomatic patient</a:t>
                      </a:r>
                    </a:p>
                  </a:txBody>
                  <a:tcPr marL="53720" marR="53720" marT="26860" marB="26860" anchor="ctr">
                    <a:lnL>
                      <a:noFill/>
                    </a:lnL>
                    <a:lnR>
                      <a:noFill/>
                    </a:lnR>
                    <a:lnT>
                      <a:noFill/>
                    </a:lnT>
                    <a:lnB>
                      <a:noFill/>
                    </a:lnB>
                  </a:tcPr>
                </a:tc>
                <a:tc>
                  <a:txBody>
                    <a:bodyPr/>
                    <a:lstStyle/>
                    <a:p>
                      <a:r>
                        <a:rPr lang="en-US" sz="1100"/>
                        <a:t>HCP remaining at this distance from the patient should not need to enter the patient care area; if entry required: no facemask or respirator</a:t>
                      </a:r>
                    </a:p>
                  </a:txBody>
                  <a:tcPr marL="53720" marR="53720" marT="26860" marB="26860" anchor="ctr">
                    <a:lnL>
                      <a:noFill/>
                    </a:lnL>
                    <a:lnR>
                      <a:noFill/>
                    </a:lnR>
                    <a:lnT>
                      <a:noFill/>
                    </a:lnT>
                    <a:lnB>
                      <a:noFill/>
                    </a:lnB>
                  </a:tcPr>
                </a:tc>
                <a:tc>
                  <a:txBody>
                    <a:bodyPr/>
                    <a:lstStyle/>
                    <a:p>
                      <a:r>
                        <a:rPr lang="en-US" sz="1100"/>
                        <a:t>HCP remaining at this distance from the patient should not need to enter the patient care area; if entry required: no facemask or respirator</a:t>
                      </a:r>
                    </a:p>
                  </a:txBody>
                  <a:tcPr marL="53720" marR="53720" marT="26860" marB="26860" anchor="ctr">
                    <a:lnL>
                      <a:noFill/>
                    </a:lnL>
                    <a:lnR>
                      <a:noFill/>
                    </a:lnR>
                    <a:lnT>
                      <a:noFill/>
                    </a:lnT>
                    <a:lnB>
                      <a:noFill/>
                    </a:lnB>
                  </a:tcPr>
                </a:tc>
                <a:extLst>
                  <a:ext uri="{0D108BD9-81ED-4DB2-BD59-A6C34878D82A}">
                    <a16:rowId xmlns:a16="http://schemas.microsoft.com/office/drawing/2014/main" xmlns="" val="4101021485"/>
                  </a:ext>
                </a:extLst>
              </a:tr>
              <a:tr h="859524">
                <a:tc>
                  <a:txBody>
                    <a:bodyPr/>
                    <a:lstStyle/>
                    <a:p>
                      <a:r>
                        <a:rPr lang="en-US" sz="1100"/>
                        <a:t>HCP will be within 3 to 6 feet of symptomatic patient</a:t>
                      </a:r>
                    </a:p>
                  </a:txBody>
                  <a:tcPr marL="53720" marR="53720" marT="26860" marB="26860" anchor="ctr">
                    <a:lnL>
                      <a:noFill/>
                    </a:lnL>
                    <a:lnR>
                      <a:noFill/>
                    </a:lnR>
                    <a:lnT>
                      <a:noFill/>
                    </a:lnT>
                    <a:lnB>
                      <a:noFill/>
                    </a:lnB>
                  </a:tcPr>
                </a:tc>
                <a:tc>
                  <a:txBody>
                    <a:bodyPr/>
                    <a:lstStyle/>
                    <a:p>
                      <a:r>
                        <a:rPr lang="en-US" sz="1100"/>
                        <a:t>HCP remaining at this distance from the patient should not need to enter the patient care area; if entry required: facemask</a:t>
                      </a:r>
                    </a:p>
                  </a:txBody>
                  <a:tcPr marL="53720" marR="53720" marT="26860" marB="26860" anchor="ctr">
                    <a:lnL>
                      <a:noFill/>
                    </a:lnL>
                    <a:lnR>
                      <a:noFill/>
                    </a:lnR>
                    <a:lnT>
                      <a:noFill/>
                    </a:lnT>
                    <a:lnB>
                      <a:noFill/>
                    </a:lnB>
                  </a:tcPr>
                </a:tc>
                <a:tc>
                  <a:txBody>
                    <a:bodyPr/>
                    <a:lstStyle/>
                    <a:p>
                      <a:r>
                        <a:rPr lang="en-US" sz="1100"/>
                        <a:t>HCP remaining at this distance from the patient should not need to enter the patient care area; if entry required: facemask</a:t>
                      </a:r>
                    </a:p>
                  </a:txBody>
                  <a:tcPr marL="53720" marR="53720" marT="26860" marB="26860" anchor="ctr">
                    <a:lnL>
                      <a:noFill/>
                    </a:lnL>
                    <a:lnR>
                      <a:noFill/>
                    </a:lnR>
                    <a:lnT>
                      <a:noFill/>
                    </a:lnT>
                    <a:lnB>
                      <a:noFill/>
                    </a:lnB>
                  </a:tcPr>
                </a:tc>
                <a:extLst>
                  <a:ext uri="{0D108BD9-81ED-4DB2-BD59-A6C34878D82A}">
                    <a16:rowId xmlns:a16="http://schemas.microsoft.com/office/drawing/2014/main" xmlns="" val="222468609"/>
                  </a:ext>
                </a:extLst>
              </a:tr>
              <a:tr h="698363">
                <a:tc>
                  <a:txBody>
                    <a:bodyPr/>
                    <a:lstStyle/>
                    <a:p>
                      <a:r>
                        <a:rPr lang="en-US" sz="1100"/>
                        <a:t>HCP will be within 3 feet of symptomatic patient, including providing direct patient care</a:t>
                      </a:r>
                    </a:p>
                  </a:txBody>
                  <a:tcPr marL="53720" marR="53720" marT="26860" marB="26860" anchor="ctr">
                    <a:lnL>
                      <a:noFill/>
                    </a:lnL>
                    <a:lnR>
                      <a:noFill/>
                    </a:lnR>
                    <a:lnT>
                      <a:noFill/>
                    </a:lnT>
                    <a:lnB>
                      <a:noFill/>
                    </a:lnB>
                  </a:tcPr>
                </a:tc>
                <a:tc>
                  <a:txBody>
                    <a:bodyPr/>
                    <a:lstStyle/>
                    <a:p>
                      <a:r>
                        <a:rPr lang="en-US" sz="1100"/>
                        <a:t>Facemask</a:t>
                      </a:r>
                    </a:p>
                  </a:txBody>
                  <a:tcPr marL="53720" marR="53720" marT="26860" marB="26860" anchor="ctr">
                    <a:lnL>
                      <a:noFill/>
                    </a:lnL>
                    <a:lnR>
                      <a:noFill/>
                    </a:lnR>
                    <a:lnT>
                      <a:noFill/>
                    </a:lnT>
                    <a:lnB>
                      <a:noFill/>
                    </a:lnB>
                  </a:tcPr>
                </a:tc>
                <a:tc>
                  <a:txBody>
                    <a:bodyPr/>
                    <a:lstStyle/>
                    <a:p>
                      <a:r>
                        <a:rPr lang="en-US" sz="1100"/>
                        <a:t>N95 respirator/ elastomeric /PAPR, based on availability</a:t>
                      </a:r>
                    </a:p>
                  </a:txBody>
                  <a:tcPr marL="53720" marR="53720" marT="26860" marB="26860" anchor="ctr">
                    <a:lnL>
                      <a:noFill/>
                    </a:lnL>
                    <a:lnR>
                      <a:noFill/>
                    </a:lnR>
                    <a:lnT>
                      <a:noFill/>
                    </a:lnT>
                    <a:lnB>
                      <a:noFill/>
                    </a:lnB>
                  </a:tcPr>
                </a:tc>
                <a:extLst>
                  <a:ext uri="{0D108BD9-81ED-4DB2-BD59-A6C34878D82A}">
                    <a16:rowId xmlns:a16="http://schemas.microsoft.com/office/drawing/2014/main" xmlns="" val="791462247"/>
                  </a:ext>
                </a:extLst>
              </a:tr>
              <a:tr h="859524">
                <a:tc>
                  <a:txBody>
                    <a:bodyPr/>
                    <a:lstStyle/>
                    <a:p>
                      <a:r>
                        <a:rPr lang="en-US" sz="1100"/>
                        <a:t>HCP will be present in the room during aerosol generating procedures performed on symptomatic persons</a:t>
                      </a:r>
                    </a:p>
                  </a:txBody>
                  <a:tcPr marL="53720" marR="53720" marT="26860" marB="26860" anchor="ctr">
                    <a:lnL>
                      <a:noFill/>
                    </a:lnL>
                    <a:lnR>
                      <a:noFill/>
                    </a:lnR>
                    <a:lnT>
                      <a:noFill/>
                    </a:lnT>
                    <a:lnB>
                      <a:noFill/>
                    </a:lnB>
                  </a:tcPr>
                </a:tc>
                <a:tc>
                  <a:txBody>
                    <a:bodyPr/>
                    <a:lstStyle/>
                    <a:p>
                      <a:r>
                        <a:rPr lang="en-US" sz="1100"/>
                        <a:t>N95 respirator/ elastomeric /PAPR, based on availability</a:t>
                      </a:r>
                    </a:p>
                  </a:txBody>
                  <a:tcPr marL="53720" marR="53720" marT="26860" marB="26860" anchor="ctr">
                    <a:lnL>
                      <a:noFill/>
                    </a:lnL>
                    <a:lnR>
                      <a:noFill/>
                    </a:lnR>
                    <a:lnT>
                      <a:noFill/>
                    </a:lnT>
                    <a:lnB>
                      <a:noFill/>
                    </a:lnB>
                  </a:tcPr>
                </a:tc>
                <a:tc>
                  <a:txBody>
                    <a:bodyPr/>
                    <a:lstStyle/>
                    <a:p>
                      <a:r>
                        <a:rPr lang="en-US" sz="1100" dirty="0"/>
                        <a:t>N95 respirator/ elastomeric /PAPR, based on availability</a:t>
                      </a:r>
                    </a:p>
                  </a:txBody>
                  <a:tcPr marL="53720" marR="53720" marT="26860" marB="26860" anchor="ctr">
                    <a:lnL>
                      <a:noFill/>
                    </a:lnL>
                    <a:lnR>
                      <a:noFill/>
                    </a:lnR>
                    <a:lnT>
                      <a:noFill/>
                    </a:lnT>
                    <a:lnB>
                      <a:noFill/>
                    </a:lnB>
                  </a:tcPr>
                </a:tc>
                <a:extLst>
                  <a:ext uri="{0D108BD9-81ED-4DB2-BD59-A6C34878D82A}">
                    <a16:rowId xmlns:a16="http://schemas.microsoft.com/office/drawing/2014/main" xmlns="" val="1447758242"/>
                  </a:ext>
                </a:extLst>
              </a:tr>
            </a:tbl>
          </a:graphicData>
        </a:graphic>
      </p:graphicFrame>
      <p:sp>
        <p:nvSpPr>
          <p:cNvPr id="5" name="Rectangle 1">
            <a:extLst>
              <a:ext uri="{FF2B5EF4-FFF2-40B4-BE49-F238E27FC236}">
                <a16:creationId xmlns:a16="http://schemas.microsoft.com/office/drawing/2014/main" xmlns="" id="{72EE4885-B5EC-4F4C-A8F3-B712D642634B}"/>
              </a:ext>
            </a:extLst>
          </p:cNvPr>
          <p:cNvSpPr>
            <a:spLocks noGrp="1" noChangeArrowheads="1"/>
          </p:cNvSpPr>
          <p:nvPr>
            <p:ph type="body" sz="quarter" idx="10"/>
          </p:nvPr>
        </p:nvSpPr>
        <p:spPr bwMode="auto">
          <a:xfrm>
            <a:off x="1371600" y="1243013"/>
            <a:ext cx="10554236" cy="489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314693257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5C3CDC4-A2BA-44FF-9AF3-A93ACA1A4C80}"/>
              </a:ext>
            </a:extLst>
          </p:cNvPr>
          <p:cNvSpPr>
            <a:spLocks noGrp="1"/>
          </p:cNvSpPr>
          <p:nvPr>
            <p:ph type="body" sz="quarter" idx="10"/>
          </p:nvPr>
        </p:nvSpPr>
        <p:spPr/>
        <p:txBody>
          <a:bodyPr/>
          <a:lstStyle/>
          <a:p>
            <a:r>
              <a:rPr lang="en-US" dirty="0"/>
              <a:t>Nebraska Medicine has posted how they are extending PPE use on the Nebraska Medicine COVID page- open access.</a:t>
            </a:r>
          </a:p>
          <a:p>
            <a:r>
              <a:rPr lang="en-US" dirty="0">
                <a:hlinkClick r:id="rId2"/>
              </a:rPr>
              <a:t>https://www.nebraskamed.com/sites/default/files/documents/covid-19/COVID-Extended-Use-Reuse-of-PPE-and-N95.pdf?date=03182020</a:t>
            </a:r>
            <a:endParaRPr lang="en-US" dirty="0"/>
          </a:p>
          <a:p>
            <a:endParaRPr lang="en-US" dirty="0"/>
          </a:p>
        </p:txBody>
      </p:sp>
      <p:sp>
        <p:nvSpPr>
          <p:cNvPr id="3" name="Title 2">
            <a:extLst>
              <a:ext uri="{FF2B5EF4-FFF2-40B4-BE49-F238E27FC236}">
                <a16:creationId xmlns:a16="http://schemas.microsoft.com/office/drawing/2014/main" xmlns="" id="{8BD7B05D-F9AB-49BC-91C0-6FDA66AB2E86}"/>
              </a:ext>
            </a:extLst>
          </p:cNvPr>
          <p:cNvSpPr>
            <a:spLocks noGrp="1"/>
          </p:cNvSpPr>
          <p:nvPr>
            <p:ph type="title"/>
          </p:nvPr>
        </p:nvSpPr>
        <p:spPr/>
        <p:txBody>
          <a:bodyPr/>
          <a:lstStyle/>
          <a:p>
            <a:r>
              <a:rPr lang="en-US" dirty="0"/>
              <a:t>PPE Extended and Re-use at NM</a:t>
            </a:r>
          </a:p>
        </p:txBody>
      </p:sp>
    </p:spTree>
    <p:extLst>
      <p:ext uri="{BB962C8B-B14F-4D97-AF65-F5344CB8AC3E}">
        <p14:creationId xmlns:p14="http://schemas.microsoft.com/office/powerpoint/2010/main" val="383647663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artisticPlasticWrap smoothness="1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effectLst>
            <a:glow>
              <a:schemeClr val="accent1">
                <a:alpha val="40000"/>
              </a:schemeClr>
            </a:glow>
            <a:reflection endPos="65000" dist="50800" dir="5400000" sy="-100000" algn="bl" rotWithShape="0"/>
          </a:effectLst>
        </p:spPr>
        <p:txBody>
          <a:bodyPr/>
          <a:lstStyle/>
          <a:p>
            <a:endParaRPr lang="en-US" dirty="0"/>
          </a:p>
          <a:p>
            <a:endParaRPr lang="en-US" dirty="0"/>
          </a:p>
          <a:p>
            <a:r>
              <a:rPr lang="en-US" dirty="0"/>
              <a:t>CDC is updating guidance frequently and should be considered the best authority for most situations </a:t>
            </a:r>
          </a:p>
          <a:p>
            <a:pPr marL="457200" lvl="1" indent="0">
              <a:buNone/>
            </a:pPr>
            <a:r>
              <a:rPr lang="en-US" sz="2000" dirty="0">
                <a:hlinkClick r:id="rId5"/>
              </a:rPr>
              <a:t>https://www.cdc.gov/coronavirus/2019-ncov/index.html</a:t>
            </a:r>
            <a:r>
              <a:rPr lang="en-US" sz="2000" dirty="0"/>
              <a:t> (main)</a:t>
            </a:r>
          </a:p>
          <a:p>
            <a:endParaRPr lang="en-US" dirty="0"/>
          </a:p>
        </p:txBody>
      </p:sp>
      <p:sp>
        <p:nvSpPr>
          <p:cNvPr id="3" name="Title 2"/>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269984640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838200" y="2755762"/>
            <a:ext cx="10478729" cy="418044"/>
          </a:xfrm>
        </p:spPr>
        <p:txBody>
          <a:bodyPr/>
          <a:lstStyle/>
          <a:p>
            <a:r>
              <a:rPr lang="en-US" dirty="0"/>
              <a:t>HAI/AR Epidemiologist</a:t>
            </a:r>
          </a:p>
        </p:txBody>
      </p:sp>
      <p:sp>
        <p:nvSpPr>
          <p:cNvPr id="3" name="Text Placeholder 2"/>
          <p:cNvSpPr>
            <a:spLocks noGrp="1"/>
          </p:cNvSpPr>
          <p:nvPr>
            <p:ph type="body" sz="quarter" idx="12"/>
          </p:nvPr>
        </p:nvSpPr>
        <p:spPr>
          <a:xfrm>
            <a:off x="838200" y="2240666"/>
            <a:ext cx="10487293" cy="978674"/>
          </a:xfrm>
        </p:spPr>
        <p:txBody>
          <a:bodyPr/>
          <a:lstStyle/>
          <a:p>
            <a:r>
              <a:rPr lang="en-US" dirty="0"/>
              <a:t>Presentation prepared by:  Dr. Maureen Tierney and Dr. Tom </a:t>
            </a:r>
            <a:r>
              <a:rPr lang="en-US" dirty="0" err="1"/>
              <a:t>Safranek</a:t>
            </a:r>
            <a:r>
              <a:rPr lang="en-US" dirty="0"/>
              <a:t>; Kate Tyner and </a:t>
            </a:r>
            <a:r>
              <a:rPr lang="en-US"/>
              <a:t>Margaret Drake</a:t>
            </a:r>
            <a:endParaRPr lang="en-US" dirty="0"/>
          </a:p>
        </p:txBody>
      </p:sp>
      <p:sp>
        <p:nvSpPr>
          <p:cNvPr id="4" name="Text Placeholder 3"/>
          <p:cNvSpPr>
            <a:spLocks noGrp="1"/>
          </p:cNvSpPr>
          <p:nvPr>
            <p:ph type="body" sz="quarter" idx="13"/>
          </p:nvPr>
        </p:nvSpPr>
        <p:spPr/>
        <p:txBody>
          <a:bodyPr/>
          <a:lstStyle/>
          <a:p>
            <a:endParaRPr lang="en-US" dirty="0"/>
          </a:p>
        </p:txBody>
      </p:sp>
      <p:sp>
        <p:nvSpPr>
          <p:cNvPr id="5" name="Text Placeholder 4"/>
          <p:cNvSpPr>
            <a:spLocks noGrp="1"/>
          </p:cNvSpPr>
          <p:nvPr>
            <p:ph type="body" sz="quarter" idx="14"/>
          </p:nvPr>
        </p:nvSpPr>
        <p:spPr>
          <a:xfrm>
            <a:off x="846764" y="3219340"/>
            <a:ext cx="10478729" cy="366284"/>
          </a:xfrm>
        </p:spPr>
        <p:txBody>
          <a:bodyPr/>
          <a:lstStyle/>
          <a:p>
            <a:r>
              <a:rPr lang="en-US" dirty="0"/>
              <a:t>Ishrat.kamal-ahmed@Nebraska.gov</a:t>
            </a:r>
          </a:p>
        </p:txBody>
      </p:sp>
      <p:sp>
        <p:nvSpPr>
          <p:cNvPr id="6" name="Text Placeholder 5"/>
          <p:cNvSpPr>
            <a:spLocks noGrp="1"/>
          </p:cNvSpPr>
          <p:nvPr>
            <p:ph type="body" sz="quarter" idx="15"/>
          </p:nvPr>
        </p:nvSpPr>
        <p:spPr>
          <a:xfrm>
            <a:off x="846764" y="3682917"/>
            <a:ext cx="10478729" cy="463841"/>
          </a:xfrm>
        </p:spPr>
        <p:txBody>
          <a:bodyPr/>
          <a:lstStyle/>
          <a:p>
            <a:r>
              <a:rPr lang="en-US"/>
              <a:t>402-471-2937</a:t>
            </a:r>
            <a:endParaRPr lang="en-US" dirty="0"/>
          </a:p>
        </p:txBody>
      </p:sp>
    </p:spTree>
    <p:extLst>
      <p:ext uri="{BB962C8B-B14F-4D97-AF65-F5344CB8AC3E}">
        <p14:creationId xmlns:p14="http://schemas.microsoft.com/office/powerpoint/2010/main" val="211710472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82929" y="918160"/>
            <a:ext cx="6783555" cy="5576936"/>
          </a:xfrm>
          <a:prstGeom prst="rect">
            <a:avLst/>
          </a:prstGeom>
        </p:spPr>
      </p:pic>
      <p:pic>
        <p:nvPicPr>
          <p:cNvPr id="6" name="Picture 5"/>
          <p:cNvPicPr>
            <a:picLocks noChangeAspect="1"/>
          </p:cNvPicPr>
          <p:nvPr/>
        </p:nvPicPr>
        <p:blipFill>
          <a:blip r:embed="rId3"/>
          <a:stretch>
            <a:fillRect/>
          </a:stretch>
        </p:blipFill>
        <p:spPr>
          <a:xfrm>
            <a:off x="817645" y="53892"/>
            <a:ext cx="9723015" cy="864268"/>
          </a:xfrm>
          <a:prstGeom prst="rect">
            <a:avLst/>
          </a:prstGeom>
        </p:spPr>
      </p:pic>
    </p:spTree>
    <p:extLst>
      <p:ext uri="{BB962C8B-B14F-4D97-AF65-F5344CB8AC3E}">
        <p14:creationId xmlns:p14="http://schemas.microsoft.com/office/powerpoint/2010/main" val="52046433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and Theme Master">
  <a:themeElements>
    <a:clrScheme name="New Brand Colors">
      <a:dk1>
        <a:sysClr val="windowText" lastClr="000000"/>
      </a:dk1>
      <a:lt1>
        <a:sysClr val="window" lastClr="FFFFFF"/>
      </a:lt1>
      <a:dk2>
        <a:srgbClr val="036080"/>
      </a:dk2>
      <a:lt2>
        <a:srgbClr val="B9C8D3"/>
      </a:lt2>
      <a:accent1>
        <a:srgbClr val="BABF33"/>
      </a:accent1>
      <a:accent2>
        <a:srgbClr val="FFC843"/>
      </a:accent2>
      <a:accent3>
        <a:srgbClr val="B9C8D3"/>
      </a:accent3>
      <a:accent4>
        <a:srgbClr val="036080"/>
      </a:accent4>
      <a:accent5>
        <a:srgbClr val="FFC843"/>
      </a:accent5>
      <a:accent6>
        <a:srgbClr val="BABF33"/>
      </a:accent6>
      <a:hlink>
        <a:srgbClr val="036080"/>
      </a:hlink>
      <a:folHlink>
        <a:srgbClr val="BABF33"/>
      </a:folHlink>
    </a:clrScheme>
    <a:fontScheme name="Brand fonts">
      <a:majorFont>
        <a:latin typeface="Roboto Black"/>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 PPT TEMPLATE" id="{B6D2EE42-8E16-4743-BA5A-6A556B75F7D0}" vid="{7CE6E7F2-AB64-449A-AFF9-DE15E83D1FA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B6389463AD8D489B748E08E45C361A" ma:contentTypeVersion="3" ma:contentTypeDescription="Create a new document." ma:contentTypeScope="" ma:versionID="52dcef107bd0fbfaa8a3760c055b255d">
  <xsd:schema xmlns:xsd="http://www.w3.org/2001/XMLSchema" xmlns:xs="http://www.w3.org/2001/XMLSchema" xmlns:p="http://schemas.microsoft.com/office/2006/metadata/properties" xmlns:ns2="2f9a96d6-9b2b-4797-a61c-7fe1f15b622d" targetNamespace="http://schemas.microsoft.com/office/2006/metadata/properties" ma:root="true" ma:fieldsID="ab27a8a2f7bbe9a0a47441d94adf8875" ns2:_="">
    <xsd:import namespace="2f9a96d6-9b2b-4797-a61c-7fe1f15b622d"/>
    <xsd:element name="properties">
      <xsd:complexType>
        <xsd:sequence>
          <xsd:element name="documentManagement">
            <xsd:complexType>
              <xsd:all>
                <xsd:element ref="ns2:Category" minOccurs="0"/>
                <xsd:element ref="ns2:Sub_x002d_Category" minOccurs="0"/>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a96d6-9b2b-4797-a61c-7fe1f15b622d"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Choice">
          <xsd:enumeration value="Branding Standards and Q&amp;A"/>
          <xsd:enumeration value="Business Card"/>
          <xsd:enumeration value="Email Signature Block"/>
          <xsd:enumeration value="Fact Sheet Template"/>
          <xsd:enumeration value="FAQ"/>
          <xsd:enumeration value="Letterhead"/>
          <xsd:enumeration value="Logos"/>
          <xsd:enumeration value="Out of Office Messages"/>
          <xsd:enumeration value="PowerPoint Template"/>
        </xsd:restriction>
      </xsd:simpleType>
    </xsd:element>
    <xsd:element name="Sub_x002d_Category" ma:index="9" nillable="true" ma:displayName="Sub-Category" ma:format="Dropdown" ma:internalName="Sub_x002d_Category">
      <xsd:simpleType>
        <xsd:restriction base="dms:Choice">
          <xsd:enumeration value="Department Brand Only"/>
          <xsd:enumeration value="Tag Line Only"/>
          <xsd:enumeration value="Department and Tag Line"/>
          <xsd:enumeration value="Print"/>
          <xsd:enumeration value="Web"/>
        </xsd:restriction>
      </xsd:simpleType>
    </xsd:element>
    <xsd:element name="Description0" ma:index="10" nillable="true" ma:displayName="Description" ma:internalName="Description0">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escription0 xmlns="2f9a96d6-9b2b-4797-a61c-7fe1f15b622d">This PowerPoint template is to be used by employees agency-wide to provide a consistent visual for DHHS presentations.  The cover slide and three content slides are prepared and provide information about DHHS.  Talking points are provided in the Notes section.</Description0>
    <Category xmlns="2f9a96d6-9b2b-4797-a61c-7fe1f15b622d">PowerPoint Template</Category>
    <Sub_x002d_Category xmlns="2f9a96d6-9b2b-4797-a61c-7fe1f15b622d" xsi:nil="true"/>
  </documentManagement>
</p:properties>
</file>

<file path=customXml/itemProps1.xml><?xml version="1.0" encoding="utf-8"?>
<ds:datastoreItem xmlns:ds="http://schemas.openxmlformats.org/officeDocument/2006/customXml" ds:itemID="{38C09399-4B09-4F4C-A5E7-1E4A27AA60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9a96d6-9b2b-4797-a61c-7fe1f15b62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962A91-727D-4433-AE21-DFF73B4AAD2C}">
  <ds:schemaRefs>
    <ds:schemaRef ds:uri="http://schemas.microsoft.com/sharepoint/v3/contenttype/forms"/>
  </ds:schemaRefs>
</ds:datastoreItem>
</file>

<file path=customXml/itemProps3.xml><?xml version="1.0" encoding="utf-8"?>
<ds:datastoreItem xmlns:ds="http://schemas.openxmlformats.org/officeDocument/2006/customXml" ds:itemID="{9F364444-3E31-4591-BF65-8E77F441987D}">
  <ds:schemaRefs>
    <ds:schemaRef ds:uri="2f9a96d6-9b2b-4797-a61c-7fe1f15b622d"/>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BRAND PPT TEMPLATE</Template>
  <TotalTime>4253</TotalTime>
  <Words>6232</Words>
  <Application>Microsoft Office PowerPoint</Application>
  <PresentationFormat>Widescreen</PresentationFormat>
  <Paragraphs>616</Paragraphs>
  <Slides>88</Slides>
  <Notes>24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88</vt:i4>
      </vt:variant>
    </vt:vector>
  </HeadingPairs>
  <TitlesOfParts>
    <vt:vector size="99" baseType="lpstr">
      <vt:lpstr>Arial</vt:lpstr>
      <vt:lpstr>Roboto</vt:lpstr>
      <vt:lpstr>Montserrat</vt:lpstr>
      <vt:lpstr>Calibri</vt:lpstr>
      <vt:lpstr>Gisha</vt:lpstr>
      <vt:lpstr>Wingdings 3</vt:lpstr>
      <vt:lpstr>Roboto Black</vt:lpstr>
      <vt:lpstr>Times New Roman</vt:lpstr>
      <vt:lpstr>Montserrat Semi Bold</vt:lpstr>
      <vt:lpstr>Custom Design</vt:lpstr>
      <vt:lpstr>Brand Theme Master</vt:lpstr>
      <vt:lpstr>  Covid-19 Webex Update  on ACH for COVID-19 4-3-20</vt:lpstr>
      <vt:lpstr>We are one in this fight</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Reseources</vt:lpstr>
      <vt:lpstr>   Infection Prevention and Control  Office Hours</vt:lpstr>
      <vt:lpstr>Clinical Diagnosis</vt:lpstr>
      <vt:lpstr>Precautions when evaluating patients for non COVID 19 issues</vt:lpstr>
      <vt:lpstr>Pregnancy and Breast Feeding-Prelim Data</vt:lpstr>
      <vt:lpstr>New Testing Capacity</vt:lpstr>
      <vt:lpstr>New HAN on Testing 4-2-10</vt:lpstr>
      <vt:lpstr>Nulirt Ordering</vt:lpstr>
      <vt:lpstr>Nulirt</vt:lpstr>
      <vt:lpstr>How to Order COVID-19 Different Testing Options</vt:lpstr>
      <vt:lpstr>Testing Priorities</vt:lpstr>
      <vt:lpstr>Testing Performance</vt:lpstr>
      <vt:lpstr>Call In Lines; Facility Screening</vt:lpstr>
      <vt:lpstr>  Out-of-State Travelers--When to Self-monitor, Self-quarantine or Self-isolate </vt:lpstr>
      <vt:lpstr>Identifying high risk domestic travel</vt:lpstr>
      <vt:lpstr>Every health care worker who returns from out-of-state travel     </vt:lpstr>
      <vt:lpstr>Discontinuation from self-monitoring and self-quarantine: </vt:lpstr>
      <vt:lpstr>Discontinuation of Home Isolation</vt:lpstr>
      <vt:lpstr>Discontinuation of Isolation</vt:lpstr>
      <vt:lpstr>Outbreaks in Healthcare</vt:lpstr>
      <vt:lpstr>Updates-When should HCPs Self Quarantine</vt:lpstr>
      <vt:lpstr>Managing  COVID 19 in LTC</vt:lpstr>
      <vt:lpstr>Accepting Hospitalized Residents Back to the Nursing Home</vt:lpstr>
      <vt:lpstr>Gowns for MRSA and VRE</vt:lpstr>
      <vt:lpstr>PowerPoint Presentation</vt:lpstr>
      <vt:lpstr>User seal check for N95 respirators</vt:lpstr>
      <vt:lpstr>CDC Updates PPE Optimization Strategies</vt:lpstr>
      <vt:lpstr>Implement extended use of eye protection. </vt:lpstr>
      <vt:lpstr>Crisis Level Extended Use Eye Protection</vt:lpstr>
      <vt:lpstr> Resources (as of 8:00am 3/30/20)</vt:lpstr>
      <vt:lpstr>Dr. Wen Hang Zhang Chair Chinese Infectious Disease Society </vt:lpstr>
      <vt:lpstr>Exposure Risk Assessment</vt:lpstr>
      <vt:lpstr>Exposure Risk Assessment</vt:lpstr>
      <vt:lpstr>HCP Return to work</vt:lpstr>
      <vt:lpstr>EVS Cleaning After COVID 19 patient leaves</vt:lpstr>
      <vt:lpstr> </vt:lpstr>
      <vt:lpstr>Additional Resources on Air Exchanges</vt:lpstr>
      <vt:lpstr>UNMC Study on Contamination of Environment near COVID 19 Patients</vt:lpstr>
      <vt:lpstr>From CDC-Patient Placement</vt:lpstr>
      <vt:lpstr>CDC Recommendations for PPE</vt:lpstr>
      <vt:lpstr>CDC Guidance on Nebulizing Treatments</vt:lpstr>
      <vt:lpstr>Masking-Options, with Best Alternatives </vt:lpstr>
      <vt:lpstr>Strategies for Re-Use of masks</vt:lpstr>
      <vt:lpstr>Table 2 Summary of the decontamination method and effect on FFR performance</vt:lpstr>
      <vt:lpstr>UV Disinfection of PPE</vt:lpstr>
      <vt:lpstr>PowerPoint Presentation</vt:lpstr>
      <vt:lpstr>PPE Supply</vt:lpstr>
      <vt:lpstr>Special message for rural areas</vt:lpstr>
      <vt:lpstr>Minimizing Spread</vt:lpstr>
      <vt:lpstr>PowerPoint Presentation</vt:lpstr>
      <vt:lpstr>BMJ</vt:lpstr>
      <vt:lpstr>Updates from Interim Guidance for IP in HC</vt:lpstr>
      <vt:lpstr>Reporting to LHD</vt:lpstr>
      <vt:lpstr>Registration link: https://unmc.zoom.us/webinar/register/WN_9jB8mb2CQmWeuD82yxbJ2g</vt:lpstr>
      <vt:lpstr>NETEC series</vt:lpstr>
      <vt:lpstr>   Infection Prevention and Control                       Office Hours</vt:lpstr>
      <vt:lpstr>Strategies for Optimizing the Supply of PPE</vt:lpstr>
      <vt:lpstr>Extended Use versus Re-use</vt:lpstr>
      <vt:lpstr>Extended Use of N-95s</vt:lpstr>
      <vt:lpstr>Re-use of N-95s</vt:lpstr>
      <vt:lpstr>PowerPoint Presentation</vt:lpstr>
      <vt:lpstr>PowerPoint Presentation</vt:lpstr>
      <vt:lpstr>From the CDC –ABHR Shortages</vt:lpstr>
      <vt:lpstr> Resources (as of 8:00am 3/30/20)</vt:lpstr>
      <vt:lpstr>PPE Examples: Conserving, Donning and Doffing</vt:lpstr>
      <vt:lpstr>Extended Wear:</vt:lpstr>
      <vt:lpstr>Face shield Re-Use</vt:lpstr>
      <vt:lpstr>PowerPoint Presentation</vt:lpstr>
      <vt:lpstr>Taking off PPE: Gown</vt:lpstr>
      <vt:lpstr>Taking off PPE: Eye Protection</vt:lpstr>
      <vt:lpstr>Taking off PPE: Mask</vt:lpstr>
      <vt:lpstr>Regarding PPE use</vt:lpstr>
      <vt:lpstr>PowerPoint Presentation</vt:lpstr>
      <vt:lpstr>Crisis Capacity When N-95s are running low </vt:lpstr>
      <vt:lpstr>PPE Extended and Re-use at NM</vt:lpstr>
      <vt:lpstr>Resources</vt:lpstr>
      <vt:lpstr>PowerPoint Presentation</vt:lpstr>
    </vt:vector>
  </TitlesOfParts>
  <Company>State of Nebraska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Title</dc:title>
  <dc:creator>Cynthia Schneider</dc:creator>
  <cp:lastModifiedBy>Nicole Effle</cp:lastModifiedBy>
  <cp:revision>339</cp:revision>
  <cp:lastPrinted>2016-10-25T21:04:27Z</cp:lastPrinted>
  <dcterms:created xsi:type="dcterms:W3CDTF">2016-09-27T14:31:05Z</dcterms:created>
  <dcterms:modified xsi:type="dcterms:W3CDTF">2020-04-03T16:57:28Z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-670888006</vt:i4>
  </property>
  <property fmtid="{D5CDD505-2E9C-101B-9397-08002B2CF9AE}" pid="3" name="_NewReviewCycle">
    <vt:lpwstr/>
  </property>
  <property fmtid="{D5CDD505-2E9C-101B-9397-08002B2CF9AE}" pid="4" name="_EmailSubject">
    <vt:lpwstr>Needs US data fixing/ presentation/please review</vt:lpwstr>
  </property>
  <property fmtid="{D5CDD505-2E9C-101B-9397-08002B2CF9AE}" pid="5" name="_AuthorEmailDisplayName">
    <vt:lpwstr>Kamal-Ahmed, Ishrat</vt:lpwstr>
  </property>
  <property fmtid="{D5CDD505-2E9C-101B-9397-08002B2CF9AE}" pid="6" name="_PreviousAdHocReviewCycleID">
    <vt:i4>-1952709725</vt:i4>
  </property>
  <property fmtid="{D5CDD505-2E9C-101B-9397-08002B2CF9AE}" pid="7" name="_AuthorEmail">
    <vt:lpwstr>Ishrat.Kamal-Ahmed@nebraska.gov</vt:lpwstr>
  </property>
  <property fmtid="{D5CDD505-2E9C-101B-9397-08002B2CF9AE}" pid="8" name="ContentTypeId">
    <vt:lpwstr>0x01010052B6389463AD8D489B748E08E45C361A</vt:lpwstr>
  </property>
</Properties>
</file>