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89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892" r:id="rId21"/>
    <p:sldId id="893" r:id="rId22"/>
    <p:sldId id="275" r:id="rId23"/>
    <p:sldId id="276" r:id="rId24"/>
    <p:sldId id="256" r:id="rId25"/>
    <p:sldId id="277" r:id="rId26"/>
    <p:sldId id="295" r:id="rId27"/>
    <p:sldId id="278" r:id="rId28"/>
    <p:sldId id="280" r:id="rId29"/>
    <p:sldId id="282" r:id="rId30"/>
    <p:sldId id="843" r:id="rId31"/>
    <p:sldId id="845" r:id="rId32"/>
    <p:sldId id="287" r:id="rId33"/>
    <p:sldId id="322" r:id="rId34"/>
    <p:sldId id="323" r:id="rId35"/>
    <p:sldId id="324" r:id="rId36"/>
    <p:sldId id="325" r:id="rId37"/>
    <p:sldId id="340" r:id="rId38"/>
    <p:sldId id="328" r:id="rId39"/>
    <p:sldId id="327" r:id="rId40"/>
    <p:sldId id="330" r:id="rId41"/>
    <p:sldId id="332" r:id="rId42"/>
    <p:sldId id="326" r:id="rId43"/>
    <p:sldId id="297" r:id="rId44"/>
    <p:sldId id="294" r:id="rId45"/>
    <p:sldId id="298" r:id="rId46"/>
    <p:sldId id="299" r:id="rId47"/>
    <p:sldId id="301" r:id="rId48"/>
    <p:sldId id="302" r:id="rId49"/>
    <p:sldId id="303" r:id="rId50"/>
    <p:sldId id="849" r:id="rId51"/>
    <p:sldId id="333" r:id="rId52"/>
    <p:sldId id="334" r:id="rId53"/>
    <p:sldId id="310" r:id="rId54"/>
    <p:sldId id="336" r:id="rId55"/>
    <p:sldId id="312" r:id="rId56"/>
    <p:sldId id="315" r:id="rId57"/>
    <p:sldId id="316" r:id="rId58"/>
    <p:sldId id="89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9" autoAdjust="0"/>
    <p:restoredTop sz="92430" autoAdjust="0"/>
  </p:normalViewPr>
  <p:slideViewPr>
    <p:cSldViewPr snapToGrid="0">
      <p:cViewPr varScale="1">
        <p:scale>
          <a:sx n="60" d="100"/>
          <a:sy n="60" d="100"/>
        </p:scale>
        <p:origin x="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Youth Missing from Care</a:t>
            </a:r>
          </a:p>
        </c:rich>
      </c:tx>
      <c:layout>
        <c:manualLayout>
          <c:xMode val="edge"/>
          <c:yMode val="edge"/>
          <c:x val="0.160450790823035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Youth Missing from Care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FA1-4593-9128-00A2894833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FA1-4593-9128-00A2894833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FA1-4593-9128-00A2894833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FA1-4593-9128-00A2894833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Boys</c:v>
                </c:pt>
                <c:pt idx="1">
                  <c:v>Girls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A1-4593-9128-00A28948336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3233657784376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744092370943431"/>
          <c:y val="0.24196337325821279"/>
          <c:w val="0.3621399742467209"/>
          <c:h val="0.52822735852809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Race/Ethnicity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F61-4062-A3A5-76A1F0EC2E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F61-4062-A3A5-76A1F0EC2E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61-4062-A3A5-76A1F0EC2E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F61-4062-A3A5-76A1F0EC2E2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F61-4062-A3A5-76A1F0EC2E2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F61-4062-A3A5-76A1F0EC2E24}"/>
              </c:ext>
            </c:extLst>
          </c:dPt>
          <c:dLbls>
            <c:dLbl>
              <c:idx val="0"/>
              <c:layout>
                <c:manualLayout>
                  <c:x val="1.9497864734331037E-2"/>
                  <c:y val="2.97141099030167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61-4062-A3A5-76A1F0EC2E24}"/>
                </c:ext>
              </c:extLst>
            </c:dLbl>
            <c:dLbl>
              <c:idx val="1"/>
              <c:layout>
                <c:manualLayout>
                  <c:x val="4.3198273516197427E-2"/>
                  <c:y val="5.7571234167950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American, </a:t>
                    </a:r>
                    <a:fld id="{A9CA6DA0-69BC-447E-A9F2-3FC0289D5650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37133836913029"/>
                      <c:h val="0.222781538997868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61-4062-A3A5-76A1F0EC2E2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4CF11BC-2CC7-4DAC-9A81-93944C30347D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24294D99-E4BF-4A3C-B214-DE6328CAD7FA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F61-4062-A3A5-76A1F0EC2E24}"/>
                </c:ext>
              </c:extLst>
            </c:dLbl>
            <c:dLbl>
              <c:idx val="3"/>
              <c:layout>
                <c:manualLayout>
                  <c:x val="-1.5616714966741387E-2"/>
                  <c:y val="1.462308558219329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3B100F-DA00-4268-8EEF-2E83FAF33FC5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0545BC4D-B7AA-49CD-B3B1-92D05BC280AD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4152147386573"/>
                      <c:h val="0.139135015579816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F61-4062-A3A5-76A1F0EC2E24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D081D9-D36B-4F70-8FB3-28B1DA610389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A7012817-330F-40CF-8F8C-B1825DBDDE8D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F61-4062-A3A5-76A1F0EC2E24}"/>
                </c:ext>
              </c:extLst>
            </c:dLbl>
            <c:dLbl>
              <c:idx val="5"/>
              <c:layout>
                <c:manualLayout>
                  <c:x val="2.9246797101496556E-2"/>
                  <c:y val="-4.45711648545251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61-4062-A3A5-76A1F0EC2E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Native American</c:v>
                </c:pt>
                <c:pt idx="1">
                  <c:v>Black/AfAmerican</c:v>
                </c:pt>
                <c:pt idx="2">
                  <c:v>Hispanic</c:v>
                </c:pt>
                <c:pt idx="3">
                  <c:v>Caucasian</c:v>
                </c:pt>
                <c:pt idx="4">
                  <c:v>Multi-Racial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10</c:v>
                </c:pt>
                <c:pt idx="2">
                  <c:v>8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F61-4062-A3A5-76A1F0EC2E2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81949626605421"/>
          <c:y val="1.8645937864981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D6-4A97-98AF-8898E423D7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D6-4A97-98AF-8898E423D7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2D6-4A97-98AF-8898E423D7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2D6-4A97-98AF-8898E423D7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2D6-4A97-98AF-8898E423D7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2D6-4A97-98AF-8898E423D7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2D6-4A97-98AF-8898E423D77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2D6-4A97-98AF-8898E423D77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B87679-277E-42B3-B486-4D22BB25EAB2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2554F796-4576-4BAF-9E0A-7103E8352A1B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D6-4A97-98AF-8898E423D778}"/>
                </c:ext>
              </c:extLst>
            </c:dLbl>
            <c:dLbl>
              <c:idx val="2"/>
              <c:layout>
                <c:manualLayout>
                  <c:x val="1.0730345976399247E-7"/>
                  <c:y val="6.21543497033411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03DE18-3BEA-45A1-9B2F-3D2608282AF4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4C1691EC-CFB4-4163-BA27-316E6F01DFCD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40248497274939"/>
                      <c:h val="0.12282745770010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2D6-4A97-98AF-8898E423D77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2D6-4A97-98AF-8898E423D778}"/>
                </c:ext>
              </c:extLst>
            </c:dLbl>
            <c:dLbl>
              <c:idx val="4"/>
              <c:layout>
                <c:manualLayout>
                  <c:x val="4.3608126048086546E-2"/>
                  <c:y val="-1.24306252433209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816C3A-FB84-42FF-A2C2-159FE4E0944B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658501B4-1CBD-45F6-8295-EAF30A893DA6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2D6-4A97-98AF-8898E423D778}"/>
                </c:ext>
              </c:extLst>
            </c:dLbl>
            <c:dLbl>
              <c:idx val="5"/>
              <c:layout>
                <c:manualLayout>
                  <c:x val="9.5392775730189214E-2"/>
                  <c:y val="-9.32296893249067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D6-4A97-98AF-8898E423D778}"/>
                </c:ext>
              </c:extLst>
            </c:dLbl>
            <c:dLbl>
              <c:idx val="6"/>
              <c:layout>
                <c:manualLayout>
                  <c:x val="-2.7255078780054089E-2"/>
                  <c:y val="-4.0399532040793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D6-4A97-98AF-8898E423D7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5"/>
                <c:pt idx="0">
                  <c:v>18 yrs</c:v>
                </c:pt>
                <c:pt idx="1">
                  <c:v>17 yrs</c:v>
                </c:pt>
                <c:pt idx="2">
                  <c:v>16 yrs</c:v>
                </c:pt>
                <c:pt idx="3">
                  <c:v>15 yrs</c:v>
                </c:pt>
                <c:pt idx="4">
                  <c:v>14 yrs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2D6-4A97-98AF-8898E423D77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Youth Missing from Care- Number of days missing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6917601639400221E-2"/>
          <c:y val="0.12108792225064535"/>
          <c:w val="0.96902006266950813"/>
          <c:h val="0.729112494256121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Days of Youth Missing from Care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1B-4EF0-A982-1C42A2A0DA1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1B-4EF0-A982-1C42A2A0DA1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1B-4EF0-A982-1C42A2A0DA1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1B-4EF0-A982-1C42A2A0DA1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1B-4EF0-A982-1C42A2A0DA1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1B-4EF0-A982-1C42A2A0DA1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31B-4EF0-A982-1C42A2A0DA1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31B-4EF0-A982-1C42A2A0DA1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31B-4EF0-A982-1C42A2A0DA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 day to 7 days </c:v>
                </c:pt>
                <c:pt idx="1">
                  <c:v>8 days to 14 days </c:v>
                </c:pt>
                <c:pt idx="2">
                  <c:v>15 days to 29 days</c:v>
                </c:pt>
                <c:pt idx="3">
                  <c:v>over 30 days</c:v>
                </c:pt>
                <c:pt idx="4">
                  <c:v>over 60 days</c:v>
                </c:pt>
                <c:pt idx="5">
                  <c:v>over 90 days</c:v>
                </c:pt>
                <c:pt idx="6">
                  <c:v>over 120 days</c:v>
                </c:pt>
                <c:pt idx="7">
                  <c:v>over 365 days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31B-4EF0-A982-1C42A2A0DA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1860432"/>
        <c:axId val="401860824"/>
      </c:barChart>
      <c:catAx>
        <c:axId val="40186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60824"/>
        <c:crosses val="autoZero"/>
        <c:auto val="1"/>
        <c:lblAlgn val="ctr"/>
        <c:lblOffset val="100"/>
        <c:noMultiLvlLbl val="0"/>
      </c:catAx>
      <c:valAx>
        <c:axId val="401860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60432"/>
        <c:crosses val="autoZero"/>
        <c:crossBetween val="between"/>
      </c:valAx>
      <c:spPr>
        <a:noFill/>
        <a:ln>
          <a:solidFill>
            <a:schemeClr val="accent3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2"/>
                </a:solidFill>
              </a:rPr>
              <a:t>Youth Missing From Care-Number of Placements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Youth Missing From Care-Number of Placements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39B-4BC4-9150-DDDB101A3C5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39B-4BC4-9150-DDDB101A3C5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39B-4BC4-9150-DDDB101A3C5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39B-4BC4-9150-DDDB101A3C5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39B-4BC4-9150-DDDB101A3C5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39B-4BC4-9150-DDDB101A3C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10 or more placements</c:v>
                </c:pt>
                <c:pt idx="1">
                  <c:v>9 placements</c:v>
                </c:pt>
                <c:pt idx="2">
                  <c:v>6 placements</c:v>
                </c:pt>
                <c:pt idx="3">
                  <c:v>5 placements</c:v>
                </c:pt>
                <c:pt idx="4">
                  <c:v>4 placements</c:v>
                </c:pt>
                <c:pt idx="5">
                  <c:v>3 placements</c:v>
                </c:pt>
                <c:pt idx="6">
                  <c:v>2 placements</c:v>
                </c:pt>
                <c:pt idx="7">
                  <c:v>1 placement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9B-4BC4-9150-DDDB101A3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42693664"/>
        <c:axId val="442693272"/>
      </c:barChart>
      <c:valAx>
        <c:axId val="442693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693664"/>
        <c:crosses val="autoZero"/>
        <c:crossBetween val="between"/>
      </c:valAx>
      <c:catAx>
        <c:axId val="442693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693272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B05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B006C-635C-45AA-B080-2BA4A73BA00E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0CD7C8A-A444-422B-AB88-14090AC5147A}">
      <dgm:prSet custT="1"/>
      <dgm:spPr>
        <a:solidFill>
          <a:schemeClr val="accent5"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gm:t>
    </dgm:pt>
    <dgm:pt modelId="{49E97AA3-7F06-4E9D-A9F6-22C45146D17A}" type="parTrans" cxnId="{96FDCC88-6FE8-4AAA-A9F7-D09C44EC19A3}">
      <dgm:prSet/>
      <dgm:spPr/>
      <dgm:t>
        <a:bodyPr/>
        <a:lstStyle/>
        <a:p>
          <a:endParaRPr lang="en-US"/>
        </a:p>
      </dgm:t>
    </dgm:pt>
    <dgm:pt modelId="{6A9596FE-3493-4D31-A2FE-6E9453A94787}" type="sibTrans" cxnId="{96FDCC88-6FE8-4AAA-A9F7-D09C44EC19A3}">
      <dgm:prSet phldrT="2" phldr="0"/>
      <dgm:spPr/>
      <dgm:t>
        <a:bodyPr/>
        <a:lstStyle/>
        <a:p>
          <a:r>
            <a:rPr lang="en-US" dirty="0"/>
            <a:t>1</a:t>
          </a:r>
        </a:p>
      </dgm:t>
    </dgm:pt>
    <dgm:pt modelId="{311E7F77-65CE-4F60-AC31-936B5AC821E9}">
      <dgm:prSet custT="1"/>
      <dgm:spPr>
        <a:solidFill>
          <a:schemeClr val="accent5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gm:t>
    </dgm:pt>
    <dgm:pt modelId="{EE80A765-2030-4A32-9D6B-52C3F43D020C}" type="parTrans" cxnId="{905E63D8-F486-41A6-97C8-753E39D71BD7}">
      <dgm:prSet/>
      <dgm:spPr/>
      <dgm:t>
        <a:bodyPr/>
        <a:lstStyle/>
        <a:p>
          <a:endParaRPr lang="en-US"/>
        </a:p>
      </dgm:t>
    </dgm:pt>
    <dgm:pt modelId="{3260DFF8-94F9-4CD3-9E2A-E30A5A629E52}" type="sibTrans" cxnId="{905E63D8-F486-41A6-97C8-753E39D71BD7}">
      <dgm:prSet phldrT="3" phldr="0"/>
      <dgm:spPr/>
      <dgm:t>
        <a:bodyPr/>
        <a:lstStyle/>
        <a:p>
          <a:r>
            <a:rPr lang="en-US" dirty="0"/>
            <a:t>2</a:t>
          </a:r>
        </a:p>
      </dgm:t>
    </dgm:pt>
    <dgm:pt modelId="{306544D1-C9F2-4694-90FC-6C15E1B75BA9}">
      <dgm:prSet custT="1"/>
      <dgm:spPr>
        <a:solidFill>
          <a:schemeClr val="accent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gm:t>
    </dgm:pt>
    <dgm:pt modelId="{5D74268F-1FB5-401D-8483-08F1263D9CAC}" type="parTrans" cxnId="{718C9D5F-1FF4-456A-82F5-72C17E3C1591}">
      <dgm:prSet/>
      <dgm:spPr/>
      <dgm:t>
        <a:bodyPr/>
        <a:lstStyle/>
        <a:p>
          <a:endParaRPr lang="en-US"/>
        </a:p>
      </dgm:t>
    </dgm:pt>
    <dgm:pt modelId="{F41618DE-4E75-4943-B2F4-5E1D0B4573BB}" type="sibTrans" cxnId="{718C9D5F-1FF4-456A-82F5-72C17E3C1591}">
      <dgm:prSet phldrT="4" phldr="0"/>
      <dgm:spPr/>
      <dgm:t>
        <a:bodyPr/>
        <a:lstStyle/>
        <a:p>
          <a:r>
            <a:rPr lang="en-US" dirty="0"/>
            <a:t>3</a:t>
          </a:r>
        </a:p>
      </dgm:t>
    </dgm:pt>
    <dgm:pt modelId="{144F6F67-B033-4BA1-A123-AD3A6689E643}" type="pres">
      <dgm:prSet presAssocID="{091B006C-635C-45AA-B080-2BA4A73BA00E}" presName="linearFlow" presStyleCnt="0">
        <dgm:presLayoutVars>
          <dgm:dir/>
          <dgm:animLvl val="lvl"/>
          <dgm:resizeHandles val="exact"/>
        </dgm:presLayoutVars>
      </dgm:prSet>
      <dgm:spPr/>
    </dgm:pt>
    <dgm:pt modelId="{2DEE2ADF-A3A1-4B7F-9C21-BD3787CE4D2F}" type="pres">
      <dgm:prSet presAssocID="{30CD7C8A-A444-422B-AB88-14090AC5147A}" presName="compositeNode" presStyleCnt="0"/>
      <dgm:spPr/>
    </dgm:pt>
    <dgm:pt modelId="{DF4C7207-59CD-4E30-8A5B-931DBD7CC207}" type="pres">
      <dgm:prSet presAssocID="{30CD7C8A-A444-422B-AB88-14090AC5147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E2FB5D5-975C-402A-8DC1-BE09EB5D660B}" type="pres">
      <dgm:prSet presAssocID="{30CD7C8A-A444-422B-AB88-14090AC5147A}" presName="parSh" presStyleCnt="0"/>
      <dgm:spPr/>
    </dgm:pt>
    <dgm:pt modelId="{71347149-D7E8-40AA-88B2-80848A6AE9A1}" type="pres">
      <dgm:prSet presAssocID="{30CD7C8A-A444-422B-AB88-14090AC5147A}" presName="lineNode" presStyleLbl="alignAccFollowNode1" presStyleIdx="0" presStyleCnt="9"/>
      <dgm:spPr/>
    </dgm:pt>
    <dgm:pt modelId="{8DEA43B2-E622-439B-9593-7E8A3E31214D}" type="pres">
      <dgm:prSet presAssocID="{30CD7C8A-A444-422B-AB88-14090AC5147A}" presName="lineArrowNode" presStyleLbl="alignAccFollowNode1" presStyleIdx="1" presStyleCnt="9"/>
      <dgm:spPr/>
    </dgm:pt>
    <dgm:pt modelId="{3E3FEE0A-5A59-4EE7-A681-C05A13706603}" type="pres">
      <dgm:prSet presAssocID="{6A9596FE-3493-4D31-A2FE-6E9453A94787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B99D2ADB-093D-4E45-B7C4-3CEB0A962A31}" type="pres">
      <dgm:prSet presAssocID="{6A9596FE-3493-4D31-A2FE-6E9453A94787}" presName="spacerBetweenCircleAndCallout" presStyleCnt="0">
        <dgm:presLayoutVars/>
      </dgm:prSet>
      <dgm:spPr/>
    </dgm:pt>
    <dgm:pt modelId="{32FA6665-3869-439D-B9E5-AFD7BF1B7A27}" type="pres">
      <dgm:prSet presAssocID="{30CD7C8A-A444-422B-AB88-14090AC5147A}" presName="nodeText" presStyleLbl="alignAccFollowNode1" presStyleIdx="2" presStyleCnt="9">
        <dgm:presLayoutVars>
          <dgm:bulletEnabled val="1"/>
        </dgm:presLayoutVars>
      </dgm:prSet>
      <dgm:spPr/>
    </dgm:pt>
    <dgm:pt modelId="{7DA4AD88-55A5-43F5-8E24-764F74570A02}" type="pres">
      <dgm:prSet presAssocID="{6A9596FE-3493-4D31-A2FE-6E9453A94787}" presName="sibTransComposite" presStyleCnt="0"/>
      <dgm:spPr/>
    </dgm:pt>
    <dgm:pt modelId="{503B31D6-3560-45B5-964E-666D01A94E61}" type="pres">
      <dgm:prSet presAssocID="{311E7F77-65CE-4F60-AC31-936B5AC821E9}" presName="compositeNode" presStyleCnt="0"/>
      <dgm:spPr/>
    </dgm:pt>
    <dgm:pt modelId="{BA31D39A-2CC8-4D55-9196-032C08657678}" type="pres">
      <dgm:prSet presAssocID="{311E7F77-65CE-4F60-AC31-936B5AC821E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9600835-19D1-4EC8-BEB1-FEFE359257D8}" type="pres">
      <dgm:prSet presAssocID="{311E7F77-65CE-4F60-AC31-936B5AC821E9}" presName="parSh" presStyleCnt="0"/>
      <dgm:spPr/>
    </dgm:pt>
    <dgm:pt modelId="{698A2AAD-E0E0-4AEA-8576-77FE1BA145CC}" type="pres">
      <dgm:prSet presAssocID="{311E7F77-65CE-4F60-AC31-936B5AC821E9}" presName="lineNode" presStyleLbl="alignAccFollowNode1" presStyleIdx="3" presStyleCnt="9"/>
      <dgm:spPr/>
    </dgm:pt>
    <dgm:pt modelId="{2CC3712C-3393-49F8-92E2-5D1DA0026922}" type="pres">
      <dgm:prSet presAssocID="{311E7F77-65CE-4F60-AC31-936B5AC821E9}" presName="lineArrowNode" presStyleLbl="alignAccFollowNode1" presStyleIdx="4" presStyleCnt="9"/>
      <dgm:spPr/>
    </dgm:pt>
    <dgm:pt modelId="{6E0510E5-4502-4A72-B80D-527D2B1E0D9E}" type="pres">
      <dgm:prSet presAssocID="{3260DFF8-94F9-4CD3-9E2A-E30A5A629E52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CDD921FD-4301-4003-B7CB-7D58008137EA}" type="pres">
      <dgm:prSet presAssocID="{3260DFF8-94F9-4CD3-9E2A-E30A5A629E52}" presName="spacerBetweenCircleAndCallout" presStyleCnt="0">
        <dgm:presLayoutVars/>
      </dgm:prSet>
      <dgm:spPr/>
    </dgm:pt>
    <dgm:pt modelId="{936F8CDD-9036-40E4-BB3E-0BCBC46B9F3F}" type="pres">
      <dgm:prSet presAssocID="{311E7F77-65CE-4F60-AC31-936B5AC821E9}" presName="nodeText" presStyleLbl="alignAccFollowNode1" presStyleIdx="5" presStyleCnt="9" custLinFactNeighborX="-2083" custLinFactNeighborY="-70">
        <dgm:presLayoutVars>
          <dgm:bulletEnabled val="1"/>
        </dgm:presLayoutVars>
      </dgm:prSet>
      <dgm:spPr/>
    </dgm:pt>
    <dgm:pt modelId="{89E8B59D-07AB-4472-9232-52FABEC946F6}" type="pres">
      <dgm:prSet presAssocID="{3260DFF8-94F9-4CD3-9E2A-E30A5A629E52}" presName="sibTransComposite" presStyleCnt="0"/>
      <dgm:spPr/>
    </dgm:pt>
    <dgm:pt modelId="{C85F58BF-FE3B-40AA-87A0-CB53BBF93CAD}" type="pres">
      <dgm:prSet presAssocID="{306544D1-C9F2-4694-90FC-6C15E1B75BA9}" presName="compositeNode" presStyleCnt="0"/>
      <dgm:spPr/>
    </dgm:pt>
    <dgm:pt modelId="{204F16DB-3C1E-4498-9CFA-277AACBD836B}" type="pres">
      <dgm:prSet presAssocID="{306544D1-C9F2-4694-90FC-6C15E1B75B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51D380B-35C9-44F1-B8D6-A9E399FB5707}" type="pres">
      <dgm:prSet presAssocID="{306544D1-C9F2-4694-90FC-6C15E1B75BA9}" presName="parSh" presStyleCnt="0"/>
      <dgm:spPr/>
    </dgm:pt>
    <dgm:pt modelId="{1E7AC8D4-69FC-4F29-B06A-058FA110AB4F}" type="pres">
      <dgm:prSet presAssocID="{306544D1-C9F2-4694-90FC-6C15E1B75BA9}" presName="lineNode" presStyleLbl="alignAccFollowNode1" presStyleIdx="6" presStyleCnt="9"/>
      <dgm:spPr/>
    </dgm:pt>
    <dgm:pt modelId="{3D8E95F7-818C-4FDF-81F4-F71D3B67C2C6}" type="pres">
      <dgm:prSet presAssocID="{306544D1-C9F2-4694-90FC-6C15E1B75BA9}" presName="lineArrowNode" presStyleLbl="alignAccFollowNode1" presStyleIdx="7" presStyleCnt="9"/>
      <dgm:spPr/>
    </dgm:pt>
    <dgm:pt modelId="{12A962E2-49D5-4FE2-922A-7502DF3D2C04}" type="pres">
      <dgm:prSet presAssocID="{F41618DE-4E75-4943-B2F4-5E1D0B4573BB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7C18F61E-A596-48F4-AA2F-EE36A3D4A9D7}" type="pres">
      <dgm:prSet presAssocID="{F41618DE-4E75-4943-B2F4-5E1D0B4573BB}" presName="spacerBetweenCircleAndCallout" presStyleCnt="0">
        <dgm:presLayoutVars/>
      </dgm:prSet>
      <dgm:spPr/>
    </dgm:pt>
    <dgm:pt modelId="{1F896AE6-5992-48AE-885E-E10DDA61DEE8}" type="pres">
      <dgm:prSet presAssocID="{306544D1-C9F2-4694-90FC-6C15E1B75BA9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9D685239-5E2D-401D-98C9-B513CD865299}" type="presOf" srcId="{6A9596FE-3493-4D31-A2FE-6E9453A94787}" destId="{3E3FEE0A-5A59-4EE7-A681-C05A13706603}" srcOrd="0" destOrd="0" presId="urn:microsoft.com/office/officeart/2016/7/layout/LinearArrowProcessNumbered"/>
    <dgm:cxn modelId="{718C9D5F-1FF4-456A-82F5-72C17E3C1591}" srcId="{091B006C-635C-45AA-B080-2BA4A73BA00E}" destId="{306544D1-C9F2-4694-90FC-6C15E1B75BA9}" srcOrd="2" destOrd="0" parTransId="{5D74268F-1FB5-401D-8483-08F1263D9CAC}" sibTransId="{F41618DE-4E75-4943-B2F4-5E1D0B4573BB}"/>
    <dgm:cxn modelId="{8D98C051-C123-41BA-BAE8-C9F002D097E8}" type="presOf" srcId="{3260DFF8-94F9-4CD3-9E2A-E30A5A629E52}" destId="{6E0510E5-4502-4A72-B80D-527D2B1E0D9E}" srcOrd="0" destOrd="0" presId="urn:microsoft.com/office/officeart/2016/7/layout/LinearArrowProcessNumbered"/>
    <dgm:cxn modelId="{96FDCC88-6FE8-4AAA-A9F7-D09C44EC19A3}" srcId="{091B006C-635C-45AA-B080-2BA4A73BA00E}" destId="{30CD7C8A-A444-422B-AB88-14090AC5147A}" srcOrd="0" destOrd="0" parTransId="{49E97AA3-7F06-4E9D-A9F6-22C45146D17A}" sibTransId="{6A9596FE-3493-4D31-A2FE-6E9453A94787}"/>
    <dgm:cxn modelId="{546C1991-7508-4221-B46E-DB74863749DF}" type="presOf" srcId="{306544D1-C9F2-4694-90FC-6C15E1B75BA9}" destId="{1F896AE6-5992-48AE-885E-E10DDA61DEE8}" srcOrd="0" destOrd="0" presId="urn:microsoft.com/office/officeart/2016/7/layout/LinearArrowProcessNumbered"/>
    <dgm:cxn modelId="{24AAC09B-5D95-4ED7-BEAF-7538DFFB0E10}" type="presOf" srcId="{F41618DE-4E75-4943-B2F4-5E1D0B4573BB}" destId="{12A962E2-49D5-4FE2-922A-7502DF3D2C04}" srcOrd="0" destOrd="0" presId="urn:microsoft.com/office/officeart/2016/7/layout/LinearArrowProcessNumbered"/>
    <dgm:cxn modelId="{658216A0-3CD7-42E2-9160-BFADA6F735C1}" type="presOf" srcId="{30CD7C8A-A444-422B-AB88-14090AC5147A}" destId="{32FA6665-3869-439D-B9E5-AFD7BF1B7A27}" srcOrd="0" destOrd="0" presId="urn:microsoft.com/office/officeart/2016/7/layout/LinearArrowProcessNumbered"/>
    <dgm:cxn modelId="{0E77A5B3-20FF-4BF2-9B80-05044A72F874}" type="presOf" srcId="{091B006C-635C-45AA-B080-2BA4A73BA00E}" destId="{144F6F67-B033-4BA1-A123-AD3A6689E643}" srcOrd="0" destOrd="0" presId="urn:microsoft.com/office/officeart/2016/7/layout/LinearArrowProcessNumbered"/>
    <dgm:cxn modelId="{21AA3CC7-2F0A-4660-BE7E-AF25C9A04584}" type="presOf" srcId="{311E7F77-65CE-4F60-AC31-936B5AC821E9}" destId="{936F8CDD-9036-40E4-BB3E-0BCBC46B9F3F}" srcOrd="0" destOrd="0" presId="urn:microsoft.com/office/officeart/2016/7/layout/LinearArrowProcessNumbered"/>
    <dgm:cxn modelId="{905E63D8-F486-41A6-97C8-753E39D71BD7}" srcId="{091B006C-635C-45AA-B080-2BA4A73BA00E}" destId="{311E7F77-65CE-4F60-AC31-936B5AC821E9}" srcOrd="1" destOrd="0" parTransId="{EE80A765-2030-4A32-9D6B-52C3F43D020C}" sibTransId="{3260DFF8-94F9-4CD3-9E2A-E30A5A629E52}"/>
    <dgm:cxn modelId="{21C76356-5532-4C94-81B2-0E7AD5ACE154}" type="presParOf" srcId="{144F6F67-B033-4BA1-A123-AD3A6689E643}" destId="{2DEE2ADF-A3A1-4B7F-9C21-BD3787CE4D2F}" srcOrd="0" destOrd="0" presId="urn:microsoft.com/office/officeart/2016/7/layout/LinearArrowProcessNumbered"/>
    <dgm:cxn modelId="{5A99B0D4-0973-42A7-827C-9CF8E2B29F97}" type="presParOf" srcId="{2DEE2ADF-A3A1-4B7F-9C21-BD3787CE4D2F}" destId="{DF4C7207-59CD-4E30-8A5B-931DBD7CC207}" srcOrd="0" destOrd="0" presId="urn:microsoft.com/office/officeart/2016/7/layout/LinearArrowProcessNumbered"/>
    <dgm:cxn modelId="{52344599-427C-48C7-9CF9-98D6116367B9}" type="presParOf" srcId="{2DEE2ADF-A3A1-4B7F-9C21-BD3787CE4D2F}" destId="{3E2FB5D5-975C-402A-8DC1-BE09EB5D660B}" srcOrd="1" destOrd="0" presId="urn:microsoft.com/office/officeart/2016/7/layout/LinearArrowProcessNumbered"/>
    <dgm:cxn modelId="{BFE53302-A0CA-4332-BB1C-8CCD233FFB43}" type="presParOf" srcId="{3E2FB5D5-975C-402A-8DC1-BE09EB5D660B}" destId="{71347149-D7E8-40AA-88B2-80848A6AE9A1}" srcOrd="0" destOrd="0" presId="urn:microsoft.com/office/officeart/2016/7/layout/LinearArrowProcessNumbered"/>
    <dgm:cxn modelId="{C34A1A1E-EC75-472D-9444-245DC58A9637}" type="presParOf" srcId="{3E2FB5D5-975C-402A-8DC1-BE09EB5D660B}" destId="{8DEA43B2-E622-439B-9593-7E8A3E31214D}" srcOrd="1" destOrd="0" presId="urn:microsoft.com/office/officeart/2016/7/layout/LinearArrowProcessNumbered"/>
    <dgm:cxn modelId="{35525A39-6FF7-4E72-A60E-9CADCCF356AF}" type="presParOf" srcId="{3E2FB5D5-975C-402A-8DC1-BE09EB5D660B}" destId="{3E3FEE0A-5A59-4EE7-A681-C05A13706603}" srcOrd="2" destOrd="0" presId="urn:microsoft.com/office/officeart/2016/7/layout/LinearArrowProcessNumbered"/>
    <dgm:cxn modelId="{9993F2E1-1775-4893-A054-9F6BBCDAC5A1}" type="presParOf" srcId="{3E2FB5D5-975C-402A-8DC1-BE09EB5D660B}" destId="{B99D2ADB-093D-4E45-B7C4-3CEB0A962A31}" srcOrd="3" destOrd="0" presId="urn:microsoft.com/office/officeart/2016/7/layout/LinearArrowProcessNumbered"/>
    <dgm:cxn modelId="{D4419091-CE8D-4B03-94E7-2A3B04B251A7}" type="presParOf" srcId="{2DEE2ADF-A3A1-4B7F-9C21-BD3787CE4D2F}" destId="{32FA6665-3869-439D-B9E5-AFD7BF1B7A27}" srcOrd="2" destOrd="0" presId="urn:microsoft.com/office/officeart/2016/7/layout/LinearArrowProcessNumbered"/>
    <dgm:cxn modelId="{CE332502-2B0A-4344-A614-8FEE3F7C273D}" type="presParOf" srcId="{144F6F67-B033-4BA1-A123-AD3A6689E643}" destId="{7DA4AD88-55A5-43F5-8E24-764F74570A02}" srcOrd="1" destOrd="0" presId="urn:microsoft.com/office/officeart/2016/7/layout/LinearArrowProcessNumbered"/>
    <dgm:cxn modelId="{A7A9B7BF-FAB9-4692-B94F-805245731A59}" type="presParOf" srcId="{144F6F67-B033-4BA1-A123-AD3A6689E643}" destId="{503B31D6-3560-45B5-964E-666D01A94E61}" srcOrd="2" destOrd="0" presId="urn:microsoft.com/office/officeart/2016/7/layout/LinearArrowProcessNumbered"/>
    <dgm:cxn modelId="{7D317710-9CA8-42C9-81E8-FC7F4F187D16}" type="presParOf" srcId="{503B31D6-3560-45B5-964E-666D01A94E61}" destId="{BA31D39A-2CC8-4D55-9196-032C08657678}" srcOrd="0" destOrd="0" presId="urn:microsoft.com/office/officeart/2016/7/layout/LinearArrowProcessNumbered"/>
    <dgm:cxn modelId="{21A7AF97-2B91-4125-921A-959B962EF826}" type="presParOf" srcId="{503B31D6-3560-45B5-964E-666D01A94E61}" destId="{E9600835-19D1-4EC8-BEB1-FEFE359257D8}" srcOrd="1" destOrd="0" presId="urn:microsoft.com/office/officeart/2016/7/layout/LinearArrowProcessNumbered"/>
    <dgm:cxn modelId="{12A1B0B2-D001-49B6-A383-2DDD8C9ADA46}" type="presParOf" srcId="{E9600835-19D1-4EC8-BEB1-FEFE359257D8}" destId="{698A2AAD-E0E0-4AEA-8576-77FE1BA145CC}" srcOrd="0" destOrd="0" presId="urn:microsoft.com/office/officeart/2016/7/layout/LinearArrowProcessNumbered"/>
    <dgm:cxn modelId="{9A3A1621-3315-4DC1-ADC4-0D66D096C129}" type="presParOf" srcId="{E9600835-19D1-4EC8-BEB1-FEFE359257D8}" destId="{2CC3712C-3393-49F8-92E2-5D1DA0026922}" srcOrd="1" destOrd="0" presId="urn:microsoft.com/office/officeart/2016/7/layout/LinearArrowProcessNumbered"/>
    <dgm:cxn modelId="{0734F288-E240-4978-8BDE-A5E5288B5278}" type="presParOf" srcId="{E9600835-19D1-4EC8-BEB1-FEFE359257D8}" destId="{6E0510E5-4502-4A72-B80D-527D2B1E0D9E}" srcOrd="2" destOrd="0" presId="urn:microsoft.com/office/officeart/2016/7/layout/LinearArrowProcessNumbered"/>
    <dgm:cxn modelId="{CBE7FE97-4750-49F1-893D-DC93488D2A44}" type="presParOf" srcId="{E9600835-19D1-4EC8-BEB1-FEFE359257D8}" destId="{CDD921FD-4301-4003-B7CB-7D58008137EA}" srcOrd="3" destOrd="0" presId="urn:microsoft.com/office/officeart/2016/7/layout/LinearArrowProcessNumbered"/>
    <dgm:cxn modelId="{9B358DFF-E0C9-4BB5-AB59-F43696294758}" type="presParOf" srcId="{503B31D6-3560-45B5-964E-666D01A94E61}" destId="{936F8CDD-9036-40E4-BB3E-0BCBC46B9F3F}" srcOrd="2" destOrd="0" presId="urn:microsoft.com/office/officeart/2016/7/layout/LinearArrowProcessNumbered"/>
    <dgm:cxn modelId="{1C8A68B0-3454-4F05-A252-52F212A1F8A1}" type="presParOf" srcId="{144F6F67-B033-4BA1-A123-AD3A6689E643}" destId="{89E8B59D-07AB-4472-9232-52FABEC946F6}" srcOrd="3" destOrd="0" presId="urn:microsoft.com/office/officeart/2016/7/layout/LinearArrowProcessNumbered"/>
    <dgm:cxn modelId="{59FF68D7-DD20-4095-9093-F9A6EBF23AB6}" type="presParOf" srcId="{144F6F67-B033-4BA1-A123-AD3A6689E643}" destId="{C85F58BF-FE3B-40AA-87A0-CB53BBF93CAD}" srcOrd="4" destOrd="0" presId="urn:microsoft.com/office/officeart/2016/7/layout/LinearArrowProcessNumbered"/>
    <dgm:cxn modelId="{257DB88A-5836-471D-AD58-D5BA9995FAAB}" type="presParOf" srcId="{C85F58BF-FE3B-40AA-87A0-CB53BBF93CAD}" destId="{204F16DB-3C1E-4498-9CFA-277AACBD836B}" srcOrd="0" destOrd="0" presId="urn:microsoft.com/office/officeart/2016/7/layout/LinearArrowProcessNumbered"/>
    <dgm:cxn modelId="{99B96204-A399-44BC-A128-7C7B760A22B3}" type="presParOf" srcId="{C85F58BF-FE3B-40AA-87A0-CB53BBF93CAD}" destId="{051D380B-35C9-44F1-B8D6-A9E399FB5707}" srcOrd="1" destOrd="0" presId="urn:microsoft.com/office/officeart/2016/7/layout/LinearArrowProcessNumbered"/>
    <dgm:cxn modelId="{1C6C533E-6908-4CC1-9B06-6F50056E450A}" type="presParOf" srcId="{051D380B-35C9-44F1-B8D6-A9E399FB5707}" destId="{1E7AC8D4-69FC-4F29-B06A-058FA110AB4F}" srcOrd="0" destOrd="0" presId="urn:microsoft.com/office/officeart/2016/7/layout/LinearArrowProcessNumbered"/>
    <dgm:cxn modelId="{3F7E5926-1160-427A-93CE-CF67B2D63FEC}" type="presParOf" srcId="{051D380B-35C9-44F1-B8D6-A9E399FB5707}" destId="{3D8E95F7-818C-4FDF-81F4-F71D3B67C2C6}" srcOrd="1" destOrd="0" presId="urn:microsoft.com/office/officeart/2016/7/layout/LinearArrowProcessNumbered"/>
    <dgm:cxn modelId="{25217950-CE64-4156-AD1A-A85FEC5B6F5E}" type="presParOf" srcId="{051D380B-35C9-44F1-B8D6-A9E399FB5707}" destId="{12A962E2-49D5-4FE2-922A-7502DF3D2C04}" srcOrd="2" destOrd="0" presId="urn:microsoft.com/office/officeart/2016/7/layout/LinearArrowProcessNumbered"/>
    <dgm:cxn modelId="{069674D7-DAFE-4C22-A3DB-B7C18B700ED6}" type="presParOf" srcId="{051D380B-35C9-44F1-B8D6-A9E399FB5707}" destId="{7C18F61E-A596-48F4-AA2F-EE36A3D4A9D7}" srcOrd="3" destOrd="0" presId="urn:microsoft.com/office/officeart/2016/7/layout/LinearArrowProcessNumbered"/>
    <dgm:cxn modelId="{17E7B449-91ED-4EEA-8C9C-A14E342079EC}" type="presParOf" srcId="{C85F58BF-FE3B-40AA-87A0-CB53BBF93CAD}" destId="{1F896AE6-5992-48AE-885E-E10DDA61DEE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B006C-635C-45AA-B080-2BA4A73BA00E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0CD7C8A-A444-422B-AB88-14090AC5147A}">
      <dgm:prSet custT="1"/>
      <dgm:spPr>
        <a:solidFill>
          <a:schemeClr val="accent5"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gm:t>
    </dgm:pt>
    <dgm:pt modelId="{49E97AA3-7F06-4E9D-A9F6-22C45146D17A}" type="parTrans" cxnId="{96FDCC88-6FE8-4AAA-A9F7-D09C44EC19A3}">
      <dgm:prSet/>
      <dgm:spPr/>
      <dgm:t>
        <a:bodyPr/>
        <a:lstStyle/>
        <a:p>
          <a:endParaRPr lang="en-US"/>
        </a:p>
      </dgm:t>
    </dgm:pt>
    <dgm:pt modelId="{6A9596FE-3493-4D31-A2FE-6E9453A94787}" type="sibTrans" cxnId="{96FDCC88-6FE8-4AAA-A9F7-D09C44EC19A3}">
      <dgm:prSet phldrT="2" phldr="0"/>
      <dgm:spPr/>
      <dgm:t>
        <a:bodyPr/>
        <a:lstStyle/>
        <a:p>
          <a:r>
            <a:rPr lang="en-US" dirty="0"/>
            <a:t>1</a:t>
          </a:r>
        </a:p>
      </dgm:t>
    </dgm:pt>
    <dgm:pt modelId="{311E7F77-65CE-4F60-AC31-936B5AC821E9}">
      <dgm:prSet custT="1"/>
      <dgm:spPr>
        <a:solidFill>
          <a:schemeClr val="accent5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gm:t>
    </dgm:pt>
    <dgm:pt modelId="{EE80A765-2030-4A32-9D6B-52C3F43D020C}" type="parTrans" cxnId="{905E63D8-F486-41A6-97C8-753E39D71BD7}">
      <dgm:prSet/>
      <dgm:spPr/>
      <dgm:t>
        <a:bodyPr/>
        <a:lstStyle/>
        <a:p>
          <a:endParaRPr lang="en-US"/>
        </a:p>
      </dgm:t>
    </dgm:pt>
    <dgm:pt modelId="{3260DFF8-94F9-4CD3-9E2A-E30A5A629E52}" type="sibTrans" cxnId="{905E63D8-F486-41A6-97C8-753E39D71BD7}">
      <dgm:prSet phldrT="3" phldr="0"/>
      <dgm:spPr/>
      <dgm:t>
        <a:bodyPr/>
        <a:lstStyle/>
        <a:p>
          <a:r>
            <a:rPr lang="en-US" dirty="0"/>
            <a:t>2</a:t>
          </a:r>
        </a:p>
      </dgm:t>
    </dgm:pt>
    <dgm:pt modelId="{306544D1-C9F2-4694-90FC-6C15E1B75BA9}">
      <dgm:prSet custT="1"/>
      <dgm:spPr>
        <a:solidFill>
          <a:schemeClr val="accent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gm:t>
    </dgm:pt>
    <dgm:pt modelId="{5D74268F-1FB5-401D-8483-08F1263D9CAC}" type="parTrans" cxnId="{718C9D5F-1FF4-456A-82F5-72C17E3C1591}">
      <dgm:prSet/>
      <dgm:spPr/>
      <dgm:t>
        <a:bodyPr/>
        <a:lstStyle/>
        <a:p>
          <a:endParaRPr lang="en-US"/>
        </a:p>
      </dgm:t>
    </dgm:pt>
    <dgm:pt modelId="{F41618DE-4E75-4943-B2F4-5E1D0B4573BB}" type="sibTrans" cxnId="{718C9D5F-1FF4-456A-82F5-72C17E3C1591}">
      <dgm:prSet phldrT="4" phldr="0"/>
      <dgm:spPr/>
      <dgm:t>
        <a:bodyPr/>
        <a:lstStyle/>
        <a:p>
          <a:r>
            <a:rPr lang="en-US" dirty="0"/>
            <a:t>3</a:t>
          </a:r>
        </a:p>
      </dgm:t>
    </dgm:pt>
    <dgm:pt modelId="{144F6F67-B033-4BA1-A123-AD3A6689E643}" type="pres">
      <dgm:prSet presAssocID="{091B006C-635C-45AA-B080-2BA4A73BA00E}" presName="linearFlow" presStyleCnt="0">
        <dgm:presLayoutVars>
          <dgm:dir/>
          <dgm:animLvl val="lvl"/>
          <dgm:resizeHandles val="exact"/>
        </dgm:presLayoutVars>
      </dgm:prSet>
      <dgm:spPr/>
    </dgm:pt>
    <dgm:pt modelId="{2DEE2ADF-A3A1-4B7F-9C21-BD3787CE4D2F}" type="pres">
      <dgm:prSet presAssocID="{30CD7C8A-A444-422B-AB88-14090AC5147A}" presName="compositeNode" presStyleCnt="0"/>
      <dgm:spPr/>
    </dgm:pt>
    <dgm:pt modelId="{DF4C7207-59CD-4E30-8A5B-931DBD7CC207}" type="pres">
      <dgm:prSet presAssocID="{30CD7C8A-A444-422B-AB88-14090AC5147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E2FB5D5-975C-402A-8DC1-BE09EB5D660B}" type="pres">
      <dgm:prSet presAssocID="{30CD7C8A-A444-422B-AB88-14090AC5147A}" presName="parSh" presStyleCnt="0"/>
      <dgm:spPr/>
    </dgm:pt>
    <dgm:pt modelId="{71347149-D7E8-40AA-88B2-80848A6AE9A1}" type="pres">
      <dgm:prSet presAssocID="{30CD7C8A-A444-422B-AB88-14090AC5147A}" presName="lineNode" presStyleLbl="alignAccFollowNode1" presStyleIdx="0" presStyleCnt="9"/>
      <dgm:spPr/>
    </dgm:pt>
    <dgm:pt modelId="{8DEA43B2-E622-439B-9593-7E8A3E31214D}" type="pres">
      <dgm:prSet presAssocID="{30CD7C8A-A444-422B-AB88-14090AC5147A}" presName="lineArrowNode" presStyleLbl="alignAccFollowNode1" presStyleIdx="1" presStyleCnt="9"/>
      <dgm:spPr/>
    </dgm:pt>
    <dgm:pt modelId="{3E3FEE0A-5A59-4EE7-A681-C05A13706603}" type="pres">
      <dgm:prSet presAssocID="{6A9596FE-3493-4D31-A2FE-6E9453A94787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B99D2ADB-093D-4E45-B7C4-3CEB0A962A31}" type="pres">
      <dgm:prSet presAssocID="{6A9596FE-3493-4D31-A2FE-6E9453A94787}" presName="spacerBetweenCircleAndCallout" presStyleCnt="0">
        <dgm:presLayoutVars/>
      </dgm:prSet>
      <dgm:spPr/>
    </dgm:pt>
    <dgm:pt modelId="{32FA6665-3869-439D-B9E5-AFD7BF1B7A27}" type="pres">
      <dgm:prSet presAssocID="{30CD7C8A-A444-422B-AB88-14090AC5147A}" presName="nodeText" presStyleLbl="alignAccFollowNode1" presStyleIdx="2" presStyleCnt="9">
        <dgm:presLayoutVars>
          <dgm:bulletEnabled val="1"/>
        </dgm:presLayoutVars>
      </dgm:prSet>
      <dgm:spPr/>
    </dgm:pt>
    <dgm:pt modelId="{7DA4AD88-55A5-43F5-8E24-764F74570A02}" type="pres">
      <dgm:prSet presAssocID="{6A9596FE-3493-4D31-A2FE-6E9453A94787}" presName="sibTransComposite" presStyleCnt="0"/>
      <dgm:spPr/>
    </dgm:pt>
    <dgm:pt modelId="{503B31D6-3560-45B5-964E-666D01A94E61}" type="pres">
      <dgm:prSet presAssocID="{311E7F77-65CE-4F60-AC31-936B5AC821E9}" presName="compositeNode" presStyleCnt="0"/>
      <dgm:spPr/>
    </dgm:pt>
    <dgm:pt modelId="{BA31D39A-2CC8-4D55-9196-032C08657678}" type="pres">
      <dgm:prSet presAssocID="{311E7F77-65CE-4F60-AC31-936B5AC821E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9600835-19D1-4EC8-BEB1-FEFE359257D8}" type="pres">
      <dgm:prSet presAssocID="{311E7F77-65CE-4F60-AC31-936B5AC821E9}" presName="parSh" presStyleCnt="0"/>
      <dgm:spPr/>
    </dgm:pt>
    <dgm:pt modelId="{698A2AAD-E0E0-4AEA-8576-77FE1BA145CC}" type="pres">
      <dgm:prSet presAssocID="{311E7F77-65CE-4F60-AC31-936B5AC821E9}" presName="lineNode" presStyleLbl="alignAccFollowNode1" presStyleIdx="3" presStyleCnt="9"/>
      <dgm:spPr/>
    </dgm:pt>
    <dgm:pt modelId="{2CC3712C-3393-49F8-92E2-5D1DA0026922}" type="pres">
      <dgm:prSet presAssocID="{311E7F77-65CE-4F60-AC31-936B5AC821E9}" presName="lineArrowNode" presStyleLbl="alignAccFollowNode1" presStyleIdx="4" presStyleCnt="9"/>
      <dgm:spPr/>
    </dgm:pt>
    <dgm:pt modelId="{6E0510E5-4502-4A72-B80D-527D2B1E0D9E}" type="pres">
      <dgm:prSet presAssocID="{3260DFF8-94F9-4CD3-9E2A-E30A5A629E52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CDD921FD-4301-4003-B7CB-7D58008137EA}" type="pres">
      <dgm:prSet presAssocID="{3260DFF8-94F9-4CD3-9E2A-E30A5A629E52}" presName="spacerBetweenCircleAndCallout" presStyleCnt="0">
        <dgm:presLayoutVars/>
      </dgm:prSet>
      <dgm:spPr/>
    </dgm:pt>
    <dgm:pt modelId="{936F8CDD-9036-40E4-BB3E-0BCBC46B9F3F}" type="pres">
      <dgm:prSet presAssocID="{311E7F77-65CE-4F60-AC31-936B5AC821E9}" presName="nodeText" presStyleLbl="alignAccFollowNode1" presStyleIdx="5" presStyleCnt="9" custLinFactNeighborX="-2083" custLinFactNeighborY="-70">
        <dgm:presLayoutVars>
          <dgm:bulletEnabled val="1"/>
        </dgm:presLayoutVars>
      </dgm:prSet>
      <dgm:spPr/>
    </dgm:pt>
    <dgm:pt modelId="{89E8B59D-07AB-4472-9232-52FABEC946F6}" type="pres">
      <dgm:prSet presAssocID="{3260DFF8-94F9-4CD3-9E2A-E30A5A629E52}" presName="sibTransComposite" presStyleCnt="0"/>
      <dgm:spPr/>
    </dgm:pt>
    <dgm:pt modelId="{C85F58BF-FE3B-40AA-87A0-CB53BBF93CAD}" type="pres">
      <dgm:prSet presAssocID="{306544D1-C9F2-4694-90FC-6C15E1B75BA9}" presName="compositeNode" presStyleCnt="0"/>
      <dgm:spPr/>
    </dgm:pt>
    <dgm:pt modelId="{204F16DB-3C1E-4498-9CFA-277AACBD836B}" type="pres">
      <dgm:prSet presAssocID="{306544D1-C9F2-4694-90FC-6C15E1B75B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51D380B-35C9-44F1-B8D6-A9E399FB5707}" type="pres">
      <dgm:prSet presAssocID="{306544D1-C9F2-4694-90FC-6C15E1B75BA9}" presName="parSh" presStyleCnt="0"/>
      <dgm:spPr/>
    </dgm:pt>
    <dgm:pt modelId="{1E7AC8D4-69FC-4F29-B06A-058FA110AB4F}" type="pres">
      <dgm:prSet presAssocID="{306544D1-C9F2-4694-90FC-6C15E1B75BA9}" presName="lineNode" presStyleLbl="alignAccFollowNode1" presStyleIdx="6" presStyleCnt="9"/>
      <dgm:spPr/>
    </dgm:pt>
    <dgm:pt modelId="{3D8E95F7-818C-4FDF-81F4-F71D3B67C2C6}" type="pres">
      <dgm:prSet presAssocID="{306544D1-C9F2-4694-90FC-6C15E1B75BA9}" presName="lineArrowNode" presStyleLbl="alignAccFollowNode1" presStyleIdx="7" presStyleCnt="9"/>
      <dgm:spPr/>
    </dgm:pt>
    <dgm:pt modelId="{12A962E2-49D5-4FE2-922A-7502DF3D2C04}" type="pres">
      <dgm:prSet presAssocID="{F41618DE-4E75-4943-B2F4-5E1D0B4573BB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7C18F61E-A596-48F4-AA2F-EE36A3D4A9D7}" type="pres">
      <dgm:prSet presAssocID="{F41618DE-4E75-4943-B2F4-5E1D0B4573BB}" presName="spacerBetweenCircleAndCallout" presStyleCnt="0">
        <dgm:presLayoutVars/>
      </dgm:prSet>
      <dgm:spPr/>
    </dgm:pt>
    <dgm:pt modelId="{1F896AE6-5992-48AE-885E-E10DDA61DEE8}" type="pres">
      <dgm:prSet presAssocID="{306544D1-C9F2-4694-90FC-6C15E1B75BA9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9D685239-5E2D-401D-98C9-B513CD865299}" type="presOf" srcId="{6A9596FE-3493-4D31-A2FE-6E9453A94787}" destId="{3E3FEE0A-5A59-4EE7-A681-C05A13706603}" srcOrd="0" destOrd="0" presId="urn:microsoft.com/office/officeart/2016/7/layout/LinearArrowProcessNumbered"/>
    <dgm:cxn modelId="{718C9D5F-1FF4-456A-82F5-72C17E3C1591}" srcId="{091B006C-635C-45AA-B080-2BA4A73BA00E}" destId="{306544D1-C9F2-4694-90FC-6C15E1B75BA9}" srcOrd="2" destOrd="0" parTransId="{5D74268F-1FB5-401D-8483-08F1263D9CAC}" sibTransId="{F41618DE-4E75-4943-B2F4-5E1D0B4573BB}"/>
    <dgm:cxn modelId="{8D98C051-C123-41BA-BAE8-C9F002D097E8}" type="presOf" srcId="{3260DFF8-94F9-4CD3-9E2A-E30A5A629E52}" destId="{6E0510E5-4502-4A72-B80D-527D2B1E0D9E}" srcOrd="0" destOrd="0" presId="urn:microsoft.com/office/officeart/2016/7/layout/LinearArrowProcessNumbered"/>
    <dgm:cxn modelId="{96FDCC88-6FE8-4AAA-A9F7-D09C44EC19A3}" srcId="{091B006C-635C-45AA-B080-2BA4A73BA00E}" destId="{30CD7C8A-A444-422B-AB88-14090AC5147A}" srcOrd="0" destOrd="0" parTransId="{49E97AA3-7F06-4E9D-A9F6-22C45146D17A}" sibTransId="{6A9596FE-3493-4D31-A2FE-6E9453A94787}"/>
    <dgm:cxn modelId="{546C1991-7508-4221-B46E-DB74863749DF}" type="presOf" srcId="{306544D1-C9F2-4694-90FC-6C15E1B75BA9}" destId="{1F896AE6-5992-48AE-885E-E10DDA61DEE8}" srcOrd="0" destOrd="0" presId="urn:microsoft.com/office/officeart/2016/7/layout/LinearArrowProcessNumbered"/>
    <dgm:cxn modelId="{24AAC09B-5D95-4ED7-BEAF-7538DFFB0E10}" type="presOf" srcId="{F41618DE-4E75-4943-B2F4-5E1D0B4573BB}" destId="{12A962E2-49D5-4FE2-922A-7502DF3D2C04}" srcOrd="0" destOrd="0" presId="urn:microsoft.com/office/officeart/2016/7/layout/LinearArrowProcessNumbered"/>
    <dgm:cxn modelId="{658216A0-3CD7-42E2-9160-BFADA6F735C1}" type="presOf" srcId="{30CD7C8A-A444-422B-AB88-14090AC5147A}" destId="{32FA6665-3869-439D-B9E5-AFD7BF1B7A27}" srcOrd="0" destOrd="0" presId="urn:microsoft.com/office/officeart/2016/7/layout/LinearArrowProcessNumbered"/>
    <dgm:cxn modelId="{0E77A5B3-20FF-4BF2-9B80-05044A72F874}" type="presOf" srcId="{091B006C-635C-45AA-B080-2BA4A73BA00E}" destId="{144F6F67-B033-4BA1-A123-AD3A6689E643}" srcOrd="0" destOrd="0" presId="urn:microsoft.com/office/officeart/2016/7/layout/LinearArrowProcessNumbered"/>
    <dgm:cxn modelId="{21AA3CC7-2F0A-4660-BE7E-AF25C9A04584}" type="presOf" srcId="{311E7F77-65CE-4F60-AC31-936B5AC821E9}" destId="{936F8CDD-9036-40E4-BB3E-0BCBC46B9F3F}" srcOrd="0" destOrd="0" presId="urn:microsoft.com/office/officeart/2016/7/layout/LinearArrowProcessNumbered"/>
    <dgm:cxn modelId="{905E63D8-F486-41A6-97C8-753E39D71BD7}" srcId="{091B006C-635C-45AA-B080-2BA4A73BA00E}" destId="{311E7F77-65CE-4F60-AC31-936B5AC821E9}" srcOrd="1" destOrd="0" parTransId="{EE80A765-2030-4A32-9D6B-52C3F43D020C}" sibTransId="{3260DFF8-94F9-4CD3-9E2A-E30A5A629E52}"/>
    <dgm:cxn modelId="{21C76356-5532-4C94-81B2-0E7AD5ACE154}" type="presParOf" srcId="{144F6F67-B033-4BA1-A123-AD3A6689E643}" destId="{2DEE2ADF-A3A1-4B7F-9C21-BD3787CE4D2F}" srcOrd="0" destOrd="0" presId="urn:microsoft.com/office/officeart/2016/7/layout/LinearArrowProcessNumbered"/>
    <dgm:cxn modelId="{5A99B0D4-0973-42A7-827C-9CF8E2B29F97}" type="presParOf" srcId="{2DEE2ADF-A3A1-4B7F-9C21-BD3787CE4D2F}" destId="{DF4C7207-59CD-4E30-8A5B-931DBD7CC207}" srcOrd="0" destOrd="0" presId="urn:microsoft.com/office/officeart/2016/7/layout/LinearArrowProcessNumbered"/>
    <dgm:cxn modelId="{52344599-427C-48C7-9CF9-98D6116367B9}" type="presParOf" srcId="{2DEE2ADF-A3A1-4B7F-9C21-BD3787CE4D2F}" destId="{3E2FB5D5-975C-402A-8DC1-BE09EB5D660B}" srcOrd="1" destOrd="0" presId="urn:microsoft.com/office/officeart/2016/7/layout/LinearArrowProcessNumbered"/>
    <dgm:cxn modelId="{BFE53302-A0CA-4332-BB1C-8CCD233FFB43}" type="presParOf" srcId="{3E2FB5D5-975C-402A-8DC1-BE09EB5D660B}" destId="{71347149-D7E8-40AA-88B2-80848A6AE9A1}" srcOrd="0" destOrd="0" presId="urn:microsoft.com/office/officeart/2016/7/layout/LinearArrowProcessNumbered"/>
    <dgm:cxn modelId="{C34A1A1E-EC75-472D-9444-245DC58A9637}" type="presParOf" srcId="{3E2FB5D5-975C-402A-8DC1-BE09EB5D660B}" destId="{8DEA43B2-E622-439B-9593-7E8A3E31214D}" srcOrd="1" destOrd="0" presId="urn:microsoft.com/office/officeart/2016/7/layout/LinearArrowProcessNumbered"/>
    <dgm:cxn modelId="{35525A39-6FF7-4E72-A60E-9CADCCF356AF}" type="presParOf" srcId="{3E2FB5D5-975C-402A-8DC1-BE09EB5D660B}" destId="{3E3FEE0A-5A59-4EE7-A681-C05A13706603}" srcOrd="2" destOrd="0" presId="urn:microsoft.com/office/officeart/2016/7/layout/LinearArrowProcessNumbered"/>
    <dgm:cxn modelId="{9993F2E1-1775-4893-A054-9F6BBCDAC5A1}" type="presParOf" srcId="{3E2FB5D5-975C-402A-8DC1-BE09EB5D660B}" destId="{B99D2ADB-093D-4E45-B7C4-3CEB0A962A31}" srcOrd="3" destOrd="0" presId="urn:microsoft.com/office/officeart/2016/7/layout/LinearArrowProcessNumbered"/>
    <dgm:cxn modelId="{D4419091-CE8D-4B03-94E7-2A3B04B251A7}" type="presParOf" srcId="{2DEE2ADF-A3A1-4B7F-9C21-BD3787CE4D2F}" destId="{32FA6665-3869-439D-B9E5-AFD7BF1B7A27}" srcOrd="2" destOrd="0" presId="urn:microsoft.com/office/officeart/2016/7/layout/LinearArrowProcessNumbered"/>
    <dgm:cxn modelId="{CE332502-2B0A-4344-A614-8FEE3F7C273D}" type="presParOf" srcId="{144F6F67-B033-4BA1-A123-AD3A6689E643}" destId="{7DA4AD88-55A5-43F5-8E24-764F74570A02}" srcOrd="1" destOrd="0" presId="urn:microsoft.com/office/officeart/2016/7/layout/LinearArrowProcessNumbered"/>
    <dgm:cxn modelId="{A7A9B7BF-FAB9-4692-B94F-805245731A59}" type="presParOf" srcId="{144F6F67-B033-4BA1-A123-AD3A6689E643}" destId="{503B31D6-3560-45B5-964E-666D01A94E61}" srcOrd="2" destOrd="0" presId="urn:microsoft.com/office/officeart/2016/7/layout/LinearArrowProcessNumbered"/>
    <dgm:cxn modelId="{7D317710-9CA8-42C9-81E8-FC7F4F187D16}" type="presParOf" srcId="{503B31D6-3560-45B5-964E-666D01A94E61}" destId="{BA31D39A-2CC8-4D55-9196-032C08657678}" srcOrd="0" destOrd="0" presId="urn:microsoft.com/office/officeart/2016/7/layout/LinearArrowProcessNumbered"/>
    <dgm:cxn modelId="{21A7AF97-2B91-4125-921A-959B962EF826}" type="presParOf" srcId="{503B31D6-3560-45B5-964E-666D01A94E61}" destId="{E9600835-19D1-4EC8-BEB1-FEFE359257D8}" srcOrd="1" destOrd="0" presId="urn:microsoft.com/office/officeart/2016/7/layout/LinearArrowProcessNumbered"/>
    <dgm:cxn modelId="{12A1B0B2-D001-49B6-A383-2DDD8C9ADA46}" type="presParOf" srcId="{E9600835-19D1-4EC8-BEB1-FEFE359257D8}" destId="{698A2AAD-E0E0-4AEA-8576-77FE1BA145CC}" srcOrd="0" destOrd="0" presId="urn:microsoft.com/office/officeart/2016/7/layout/LinearArrowProcessNumbered"/>
    <dgm:cxn modelId="{9A3A1621-3315-4DC1-ADC4-0D66D096C129}" type="presParOf" srcId="{E9600835-19D1-4EC8-BEB1-FEFE359257D8}" destId="{2CC3712C-3393-49F8-92E2-5D1DA0026922}" srcOrd="1" destOrd="0" presId="urn:microsoft.com/office/officeart/2016/7/layout/LinearArrowProcessNumbered"/>
    <dgm:cxn modelId="{0734F288-E240-4978-8BDE-A5E5288B5278}" type="presParOf" srcId="{E9600835-19D1-4EC8-BEB1-FEFE359257D8}" destId="{6E0510E5-4502-4A72-B80D-527D2B1E0D9E}" srcOrd="2" destOrd="0" presId="urn:microsoft.com/office/officeart/2016/7/layout/LinearArrowProcessNumbered"/>
    <dgm:cxn modelId="{CBE7FE97-4750-49F1-893D-DC93488D2A44}" type="presParOf" srcId="{E9600835-19D1-4EC8-BEB1-FEFE359257D8}" destId="{CDD921FD-4301-4003-B7CB-7D58008137EA}" srcOrd="3" destOrd="0" presId="urn:microsoft.com/office/officeart/2016/7/layout/LinearArrowProcessNumbered"/>
    <dgm:cxn modelId="{9B358DFF-E0C9-4BB5-AB59-F43696294758}" type="presParOf" srcId="{503B31D6-3560-45B5-964E-666D01A94E61}" destId="{936F8CDD-9036-40E4-BB3E-0BCBC46B9F3F}" srcOrd="2" destOrd="0" presId="urn:microsoft.com/office/officeart/2016/7/layout/LinearArrowProcessNumbered"/>
    <dgm:cxn modelId="{1C8A68B0-3454-4F05-A252-52F212A1F8A1}" type="presParOf" srcId="{144F6F67-B033-4BA1-A123-AD3A6689E643}" destId="{89E8B59D-07AB-4472-9232-52FABEC946F6}" srcOrd="3" destOrd="0" presId="urn:microsoft.com/office/officeart/2016/7/layout/LinearArrowProcessNumbered"/>
    <dgm:cxn modelId="{59FF68D7-DD20-4095-9093-F9A6EBF23AB6}" type="presParOf" srcId="{144F6F67-B033-4BA1-A123-AD3A6689E643}" destId="{C85F58BF-FE3B-40AA-87A0-CB53BBF93CAD}" srcOrd="4" destOrd="0" presId="urn:microsoft.com/office/officeart/2016/7/layout/LinearArrowProcessNumbered"/>
    <dgm:cxn modelId="{257DB88A-5836-471D-AD58-D5BA9995FAAB}" type="presParOf" srcId="{C85F58BF-FE3B-40AA-87A0-CB53BBF93CAD}" destId="{204F16DB-3C1E-4498-9CFA-277AACBD836B}" srcOrd="0" destOrd="0" presId="urn:microsoft.com/office/officeart/2016/7/layout/LinearArrowProcessNumbered"/>
    <dgm:cxn modelId="{99B96204-A399-44BC-A128-7C7B760A22B3}" type="presParOf" srcId="{C85F58BF-FE3B-40AA-87A0-CB53BBF93CAD}" destId="{051D380B-35C9-44F1-B8D6-A9E399FB5707}" srcOrd="1" destOrd="0" presId="urn:microsoft.com/office/officeart/2016/7/layout/LinearArrowProcessNumbered"/>
    <dgm:cxn modelId="{1C6C533E-6908-4CC1-9B06-6F50056E450A}" type="presParOf" srcId="{051D380B-35C9-44F1-B8D6-A9E399FB5707}" destId="{1E7AC8D4-69FC-4F29-B06A-058FA110AB4F}" srcOrd="0" destOrd="0" presId="urn:microsoft.com/office/officeart/2016/7/layout/LinearArrowProcessNumbered"/>
    <dgm:cxn modelId="{3F7E5926-1160-427A-93CE-CF67B2D63FEC}" type="presParOf" srcId="{051D380B-35C9-44F1-B8D6-A9E399FB5707}" destId="{3D8E95F7-818C-4FDF-81F4-F71D3B67C2C6}" srcOrd="1" destOrd="0" presId="urn:microsoft.com/office/officeart/2016/7/layout/LinearArrowProcessNumbered"/>
    <dgm:cxn modelId="{25217950-CE64-4156-AD1A-A85FEC5B6F5E}" type="presParOf" srcId="{051D380B-35C9-44F1-B8D6-A9E399FB5707}" destId="{12A962E2-49D5-4FE2-922A-7502DF3D2C04}" srcOrd="2" destOrd="0" presId="urn:microsoft.com/office/officeart/2016/7/layout/LinearArrowProcessNumbered"/>
    <dgm:cxn modelId="{069674D7-DAFE-4C22-A3DB-B7C18B700ED6}" type="presParOf" srcId="{051D380B-35C9-44F1-B8D6-A9E399FB5707}" destId="{7C18F61E-A596-48F4-AA2F-EE36A3D4A9D7}" srcOrd="3" destOrd="0" presId="urn:microsoft.com/office/officeart/2016/7/layout/LinearArrowProcessNumbered"/>
    <dgm:cxn modelId="{17E7B449-91ED-4EEA-8C9C-A14E342079EC}" type="presParOf" srcId="{C85F58BF-FE3B-40AA-87A0-CB53BBF93CAD}" destId="{1F896AE6-5992-48AE-885E-E10DDA61DEE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B006C-635C-45AA-B080-2BA4A73BA00E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0CD7C8A-A444-422B-AB88-14090AC5147A}">
      <dgm:prSet custT="1"/>
      <dgm:spPr>
        <a:solidFill>
          <a:schemeClr val="accent5"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gm:t>
    </dgm:pt>
    <dgm:pt modelId="{49E97AA3-7F06-4E9D-A9F6-22C45146D17A}" type="parTrans" cxnId="{96FDCC88-6FE8-4AAA-A9F7-D09C44EC19A3}">
      <dgm:prSet/>
      <dgm:spPr/>
      <dgm:t>
        <a:bodyPr/>
        <a:lstStyle/>
        <a:p>
          <a:endParaRPr lang="en-US"/>
        </a:p>
      </dgm:t>
    </dgm:pt>
    <dgm:pt modelId="{6A9596FE-3493-4D31-A2FE-6E9453A94787}" type="sibTrans" cxnId="{96FDCC88-6FE8-4AAA-A9F7-D09C44EC19A3}">
      <dgm:prSet phldrT="2" phldr="0"/>
      <dgm:spPr/>
      <dgm:t>
        <a:bodyPr/>
        <a:lstStyle/>
        <a:p>
          <a:r>
            <a:rPr lang="en-US" dirty="0"/>
            <a:t>1</a:t>
          </a:r>
        </a:p>
      </dgm:t>
    </dgm:pt>
    <dgm:pt modelId="{311E7F77-65CE-4F60-AC31-936B5AC821E9}">
      <dgm:prSet custT="1"/>
      <dgm:spPr>
        <a:solidFill>
          <a:schemeClr val="accent5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gm:t>
    </dgm:pt>
    <dgm:pt modelId="{EE80A765-2030-4A32-9D6B-52C3F43D020C}" type="parTrans" cxnId="{905E63D8-F486-41A6-97C8-753E39D71BD7}">
      <dgm:prSet/>
      <dgm:spPr/>
      <dgm:t>
        <a:bodyPr/>
        <a:lstStyle/>
        <a:p>
          <a:endParaRPr lang="en-US"/>
        </a:p>
      </dgm:t>
    </dgm:pt>
    <dgm:pt modelId="{3260DFF8-94F9-4CD3-9E2A-E30A5A629E52}" type="sibTrans" cxnId="{905E63D8-F486-41A6-97C8-753E39D71BD7}">
      <dgm:prSet phldrT="3" phldr="0"/>
      <dgm:spPr/>
      <dgm:t>
        <a:bodyPr/>
        <a:lstStyle/>
        <a:p>
          <a:r>
            <a:rPr lang="en-US" dirty="0"/>
            <a:t>2</a:t>
          </a:r>
        </a:p>
      </dgm:t>
    </dgm:pt>
    <dgm:pt modelId="{306544D1-C9F2-4694-90FC-6C15E1B75BA9}">
      <dgm:prSet custT="1"/>
      <dgm:spPr>
        <a:solidFill>
          <a:schemeClr val="accent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n-US" sz="18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gm:t>
    </dgm:pt>
    <dgm:pt modelId="{5D74268F-1FB5-401D-8483-08F1263D9CAC}" type="parTrans" cxnId="{718C9D5F-1FF4-456A-82F5-72C17E3C1591}">
      <dgm:prSet/>
      <dgm:spPr/>
      <dgm:t>
        <a:bodyPr/>
        <a:lstStyle/>
        <a:p>
          <a:endParaRPr lang="en-US"/>
        </a:p>
      </dgm:t>
    </dgm:pt>
    <dgm:pt modelId="{F41618DE-4E75-4943-B2F4-5E1D0B4573BB}" type="sibTrans" cxnId="{718C9D5F-1FF4-456A-82F5-72C17E3C1591}">
      <dgm:prSet phldrT="4" phldr="0"/>
      <dgm:spPr/>
      <dgm:t>
        <a:bodyPr/>
        <a:lstStyle/>
        <a:p>
          <a:r>
            <a:rPr lang="en-US" dirty="0"/>
            <a:t>3</a:t>
          </a:r>
        </a:p>
      </dgm:t>
    </dgm:pt>
    <dgm:pt modelId="{144F6F67-B033-4BA1-A123-AD3A6689E643}" type="pres">
      <dgm:prSet presAssocID="{091B006C-635C-45AA-B080-2BA4A73BA00E}" presName="linearFlow" presStyleCnt="0">
        <dgm:presLayoutVars>
          <dgm:dir/>
          <dgm:animLvl val="lvl"/>
          <dgm:resizeHandles val="exact"/>
        </dgm:presLayoutVars>
      </dgm:prSet>
      <dgm:spPr/>
    </dgm:pt>
    <dgm:pt modelId="{2DEE2ADF-A3A1-4B7F-9C21-BD3787CE4D2F}" type="pres">
      <dgm:prSet presAssocID="{30CD7C8A-A444-422B-AB88-14090AC5147A}" presName="compositeNode" presStyleCnt="0"/>
      <dgm:spPr/>
    </dgm:pt>
    <dgm:pt modelId="{DF4C7207-59CD-4E30-8A5B-931DBD7CC207}" type="pres">
      <dgm:prSet presAssocID="{30CD7C8A-A444-422B-AB88-14090AC5147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E2FB5D5-975C-402A-8DC1-BE09EB5D660B}" type="pres">
      <dgm:prSet presAssocID="{30CD7C8A-A444-422B-AB88-14090AC5147A}" presName="parSh" presStyleCnt="0"/>
      <dgm:spPr/>
    </dgm:pt>
    <dgm:pt modelId="{71347149-D7E8-40AA-88B2-80848A6AE9A1}" type="pres">
      <dgm:prSet presAssocID="{30CD7C8A-A444-422B-AB88-14090AC5147A}" presName="lineNode" presStyleLbl="alignAccFollowNode1" presStyleIdx="0" presStyleCnt="9"/>
      <dgm:spPr/>
    </dgm:pt>
    <dgm:pt modelId="{8DEA43B2-E622-439B-9593-7E8A3E31214D}" type="pres">
      <dgm:prSet presAssocID="{30CD7C8A-A444-422B-AB88-14090AC5147A}" presName="lineArrowNode" presStyleLbl="alignAccFollowNode1" presStyleIdx="1" presStyleCnt="9"/>
      <dgm:spPr/>
    </dgm:pt>
    <dgm:pt modelId="{3E3FEE0A-5A59-4EE7-A681-C05A13706603}" type="pres">
      <dgm:prSet presAssocID="{6A9596FE-3493-4D31-A2FE-6E9453A94787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B99D2ADB-093D-4E45-B7C4-3CEB0A962A31}" type="pres">
      <dgm:prSet presAssocID="{6A9596FE-3493-4D31-A2FE-6E9453A94787}" presName="spacerBetweenCircleAndCallout" presStyleCnt="0">
        <dgm:presLayoutVars/>
      </dgm:prSet>
      <dgm:spPr/>
    </dgm:pt>
    <dgm:pt modelId="{32FA6665-3869-439D-B9E5-AFD7BF1B7A27}" type="pres">
      <dgm:prSet presAssocID="{30CD7C8A-A444-422B-AB88-14090AC5147A}" presName="nodeText" presStyleLbl="alignAccFollowNode1" presStyleIdx="2" presStyleCnt="9">
        <dgm:presLayoutVars>
          <dgm:bulletEnabled val="1"/>
        </dgm:presLayoutVars>
      </dgm:prSet>
      <dgm:spPr/>
    </dgm:pt>
    <dgm:pt modelId="{7DA4AD88-55A5-43F5-8E24-764F74570A02}" type="pres">
      <dgm:prSet presAssocID="{6A9596FE-3493-4D31-A2FE-6E9453A94787}" presName="sibTransComposite" presStyleCnt="0"/>
      <dgm:spPr/>
    </dgm:pt>
    <dgm:pt modelId="{503B31D6-3560-45B5-964E-666D01A94E61}" type="pres">
      <dgm:prSet presAssocID="{311E7F77-65CE-4F60-AC31-936B5AC821E9}" presName="compositeNode" presStyleCnt="0"/>
      <dgm:spPr/>
    </dgm:pt>
    <dgm:pt modelId="{BA31D39A-2CC8-4D55-9196-032C08657678}" type="pres">
      <dgm:prSet presAssocID="{311E7F77-65CE-4F60-AC31-936B5AC821E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9600835-19D1-4EC8-BEB1-FEFE359257D8}" type="pres">
      <dgm:prSet presAssocID="{311E7F77-65CE-4F60-AC31-936B5AC821E9}" presName="parSh" presStyleCnt="0"/>
      <dgm:spPr/>
    </dgm:pt>
    <dgm:pt modelId="{698A2AAD-E0E0-4AEA-8576-77FE1BA145CC}" type="pres">
      <dgm:prSet presAssocID="{311E7F77-65CE-4F60-AC31-936B5AC821E9}" presName="lineNode" presStyleLbl="alignAccFollowNode1" presStyleIdx="3" presStyleCnt="9"/>
      <dgm:spPr/>
    </dgm:pt>
    <dgm:pt modelId="{2CC3712C-3393-49F8-92E2-5D1DA0026922}" type="pres">
      <dgm:prSet presAssocID="{311E7F77-65CE-4F60-AC31-936B5AC821E9}" presName="lineArrowNode" presStyleLbl="alignAccFollowNode1" presStyleIdx="4" presStyleCnt="9"/>
      <dgm:spPr/>
    </dgm:pt>
    <dgm:pt modelId="{6E0510E5-4502-4A72-B80D-527D2B1E0D9E}" type="pres">
      <dgm:prSet presAssocID="{3260DFF8-94F9-4CD3-9E2A-E30A5A629E52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CDD921FD-4301-4003-B7CB-7D58008137EA}" type="pres">
      <dgm:prSet presAssocID="{3260DFF8-94F9-4CD3-9E2A-E30A5A629E52}" presName="spacerBetweenCircleAndCallout" presStyleCnt="0">
        <dgm:presLayoutVars/>
      </dgm:prSet>
      <dgm:spPr/>
    </dgm:pt>
    <dgm:pt modelId="{936F8CDD-9036-40E4-BB3E-0BCBC46B9F3F}" type="pres">
      <dgm:prSet presAssocID="{311E7F77-65CE-4F60-AC31-936B5AC821E9}" presName="nodeText" presStyleLbl="alignAccFollowNode1" presStyleIdx="5" presStyleCnt="9" custLinFactNeighborX="-2083" custLinFactNeighborY="-70">
        <dgm:presLayoutVars>
          <dgm:bulletEnabled val="1"/>
        </dgm:presLayoutVars>
      </dgm:prSet>
      <dgm:spPr/>
    </dgm:pt>
    <dgm:pt modelId="{89E8B59D-07AB-4472-9232-52FABEC946F6}" type="pres">
      <dgm:prSet presAssocID="{3260DFF8-94F9-4CD3-9E2A-E30A5A629E52}" presName="sibTransComposite" presStyleCnt="0"/>
      <dgm:spPr/>
    </dgm:pt>
    <dgm:pt modelId="{C85F58BF-FE3B-40AA-87A0-CB53BBF93CAD}" type="pres">
      <dgm:prSet presAssocID="{306544D1-C9F2-4694-90FC-6C15E1B75BA9}" presName="compositeNode" presStyleCnt="0"/>
      <dgm:spPr/>
    </dgm:pt>
    <dgm:pt modelId="{204F16DB-3C1E-4498-9CFA-277AACBD836B}" type="pres">
      <dgm:prSet presAssocID="{306544D1-C9F2-4694-90FC-6C15E1B75B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51D380B-35C9-44F1-B8D6-A9E399FB5707}" type="pres">
      <dgm:prSet presAssocID="{306544D1-C9F2-4694-90FC-6C15E1B75BA9}" presName="parSh" presStyleCnt="0"/>
      <dgm:spPr/>
    </dgm:pt>
    <dgm:pt modelId="{1E7AC8D4-69FC-4F29-B06A-058FA110AB4F}" type="pres">
      <dgm:prSet presAssocID="{306544D1-C9F2-4694-90FC-6C15E1B75BA9}" presName="lineNode" presStyleLbl="alignAccFollowNode1" presStyleIdx="6" presStyleCnt="9"/>
      <dgm:spPr/>
    </dgm:pt>
    <dgm:pt modelId="{3D8E95F7-818C-4FDF-81F4-F71D3B67C2C6}" type="pres">
      <dgm:prSet presAssocID="{306544D1-C9F2-4694-90FC-6C15E1B75BA9}" presName="lineArrowNode" presStyleLbl="alignAccFollowNode1" presStyleIdx="7" presStyleCnt="9"/>
      <dgm:spPr/>
    </dgm:pt>
    <dgm:pt modelId="{12A962E2-49D5-4FE2-922A-7502DF3D2C04}" type="pres">
      <dgm:prSet presAssocID="{F41618DE-4E75-4943-B2F4-5E1D0B4573BB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7C18F61E-A596-48F4-AA2F-EE36A3D4A9D7}" type="pres">
      <dgm:prSet presAssocID="{F41618DE-4E75-4943-B2F4-5E1D0B4573BB}" presName="spacerBetweenCircleAndCallout" presStyleCnt="0">
        <dgm:presLayoutVars/>
      </dgm:prSet>
      <dgm:spPr/>
    </dgm:pt>
    <dgm:pt modelId="{1F896AE6-5992-48AE-885E-E10DDA61DEE8}" type="pres">
      <dgm:prSet presAssocID="{306544D1-C9F2-4694-90FC-6C15E1B75BA9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9D685239-5E2D-401D-98C9-B513CD865299}" type="presOf" srcId="{6A9596FE-3493-4D31-A2FE-6E9453A94787}" destId="{3E3FEE0A-5A59-4EE7-A681-C05A13706603}" srcOrd="0" destOrd="0" presId="urn:microsoft.com/office/officeart/2016/7/layout/LinearArrowProcessNumbered"/>
    <dgm:cxn modelId="{718C9D5F-1FF4-456A-82F5-72C17E3C1591}" srcId="{091B006C-635C-45AA-B080-2BA4A73BA00E}" destId="{306544D1-C9F2-4694-90FC-6C15E1B75BA9}" srcOrd="2" destOrd="0" parTransId="{5D74268F-1FB5-401D-8483-08F1263D9CAC}" sibTransId="{F41618DE-4E75-4943-B2F4-5E1D0B4573BB}"/>
    <dgm:cxn modelId="{8D98C051-C123-41BA-BAE8-C9F002D097E8}" type="presOf" srcId="{3260DFF8-94F9-4CD3-9E2A-E30A5A629E52}" destId="{6E0510E5-4502-4A72-B80D-527D2B1E0D9E}" srcOrd="0" destOrd="0" presId="urn:microsoft.com/office/officeart/2016/7/layout/LinearArrowProcessNumbered"/>
    <dgm:cxn modelId="{96FDCC88-6FE8-4AAA-A9F7-D09C44EC19A3}" srcId="{091B006C-635C-45AA-B080-2BA4A73BA00E}" destId="{30CD7C8A-A444-422B-AB88-14090AC5147A}" srcOrd="0" destOrd="0" parTransId="{49E97AA3-7F06-4E9D-A9F6-22C45146D17A}" sibTransId="{6A9596FE-3493-4D31-A2FE-6E9453A94787}"/>
    <dgm:cxn modelId="{546C1991-7508-4221-B46E-DB74863749DF}" type="presOf" srcId="{306544D1-C9F2-4694-90FC-6C15E1B75BA9}" destId="{1F896AE6-5992-48AE-885E-E10DDA61DEE8}" srcOrd="0" destOrd="0" presId="urn:microsoft.com/office/officeart/2016/7/layout/LinearArrowProcessNumbered"/>
    <dgm:cxn modelId="{24AAC09B-5D95-4ED7-BEAF-7538DFFB0E10}" type="presOf" srcId="{F41618DE-4E75-4943-B2F4-5E1D0B4573BB}" destId="{12A962E2-49D5-4FE2-922A-7502DF3D2C04}" srcOrd="0" destOrd="0" presId="urn:microsoft.com/office/officeart/2016/7/layout/LinearArrowProcessNumbered"/>
    <dgm:cxn modelId="{658216A0-3CD7-42E2-9160-BFADA6F735C1}" type="presOf" srcId="{30CD7C8A-A444-422B-AB88-14090AC5147A}" destId="{32FA6665-3869-439D-B9E5-AFD7BF1B7A27}" srcOrd="0" destOrd="0" presId="urn:microsoft.com/office/officeart/2016/7/layout/LinearArrowProcessNumbered"/>
    <dgm:cxn modelId="{0E77A5B3-20FF-4BF2-9B80-05044A72F874}" type="presOf" srcId="{091B006C-635C-45AA-B080-2BA4A73BA00E}" destId="{144F6F67-B033-4BA1-A123-AD3A6689E643}" srcOrd="0" destOrd="0" presId="urn:microsoft.com/office/officeart/2016/7/layout/LinearArrowProcessNumbered"/>
    <dgm:cxn modelId="{21AA3CC7-2F0A-4660-BE7E-AF25C9A04584}" type="presOf" srcId="{311E7F77-65CE-4F60-AC31-936B5AC821E9}" destId="{936F8CDD-9036-40E4-BB3E-0BCBC46B9F3F}" srcOrd="0" destOrd="0" presId="urn:microsoft.com/office/officeart/2016/7/layout/LinearArrowProcessNumbered"/>
    <dgm:cxn modelId="{905E63D8-F486-41A6-97C8-753E39D71BD7}" srcId="{091B006C-635C-45AA-B080-2BA4A73BA00E}" destId="{311E7F77-65CE-4F60-AC31-936B5AC821E9}" srcOrd="1" destOrd="0" parTransId="{EE80A765-2030-4A32-9D6B-52C3F43D020C}" sibTransId="{3260DFF8-94F9-4CD3-9E2A-E30A5A629E52}"/>
    <dgm:cxn modelId="{21C76356-5532-4C94-81B2-0E7AD5ACE154}" type="presParOf" srcId="{144F6F67-B033-4BA1-A123-AD3A6689E643}" destId="{2DEE2ADF-A3A1-4B7F-9C21-BD3787CE4D2F}" srcOrd="0" destOrd="0" presId="urn:microsoft.com/office/officeart/2016/7/layout/LinearArrowProcessNumbered"/>
    <dgm:cxn modelId="{5A99B0D4-0973-42A7-827C-9CF8E2B29F97}" type="presParOf" srcId="{2DEE2ADF-A3A1-4B7F-9C21-BD3787CE4D2F}" destId="{DF4C7207-59CD-4E30-8A5B-931DBD7CC207}" srcOrd="0" destOrd="0" presId="urn:microsoft.com/office/officeart/2016/7/layout/LinearArrowProcessNumbered"/>
    <dgm:cxn modelId="{52344599-427C-48C7-9CF9-98D6116367B9}" type="presParOf" srcId="{2DEE2ADF-A3A1-4B7F-9C21-BD3787CE4D2F}" destId="{3E2FB5D5-975C-402A-8DC1-BE09EB5D660B}" srcOrd="1" destOrd="0" presId="urn:microsoft.com/office/officeart/2016/7/layout/LinearArrowProcessNumbered"/>
    <dgm:cxn modelId="{BFE53302-A0CA-4332-BB1C-8CCD233FFB43}" type="presParOf" srcId="{3E2FB5D5-975C-402A-8DC1-BE09EB5D660B}" destId="{71347149-D7E8-40AA-88B2-80848A6AE9A1}" srcOrd="0" destOrd="0" presId="urn:microsoft.com/office/officeart/2016/7/layout/LinearArrowProcessNumbered"/>
    <dgm:cxn modelId="{C34A1A1E-EC75-472D-9444-245DC58A9637}" type="presParOf" srcId="{3E2FB5D5-975C-402A-8DC1-BE09EB5D660B}" destId="{8DEA43B2-E622-439B-9593-7E8A3E31214D}" srcOrd="1" destOrd="0" presId="urn:microsoft.com/office/officeart/2016/7/layout/LinearArrowProcessNumbered"/>
    <dgm:cxn modelId="{35525A39-6FF7-4E72-A60E-9CADCCF356AF}" type="presParOf" srcId="{3E2FB5D5-975C-402A-8DC1-BE09EB5D660B}" destId="{3E3FEE0A-5A59-4EE7-A681-C05A13706603}" srcOrd="2" destOrd="0" presId="urn:microsoft.com/office/officeart/2016/7/layout/LinearArrowProcessNumbered"/>
    <dgm:cxn modelId="{9993F2E1-1775-4893-A054-9F6BBCDAC5A1}" type="presParOf" srcId="{3E2FB5D5-975C-402A-8DC1-BE09EB5D660B}" destId="{B99D2ADB-093D-4E45-B7C4-3CEB0A962A31}" srcOrd="3" destOrd="0" presId="urn:microsoft.com/office/officeart/2016/7/layout/LinearArrowProcessNumbered"/>
    <dgm:cxn modelId="{D4419091-CE8D-4B03-94E7-2A3B04B251A7}" type="presParOf" srcId="{2DEE2ADF-A3A1-4B7F-9C21-BD3787CE4D2F}" destId="{32FA6665-3869-439D-B9E5-AFD7BF1B7A27}" srcOrd="2" destOrd="0" presId="urn:microsoft.com/office/officeart/2016/7/layout/LinearArrowProcessNumbered"/>
    <dgm:cxn modelId="{CE332502-2B0A-4344-A614-8FEE3F7C273D}" type="presParOf" srcId="{144F6F67-B033-4BA1-A123-AD3A6689E643}" destId="{7DA4AD88-55A5-43F5-8E24-764F74570A02}" srcOrd="1" destOrd="0" presId="urn:microsoft.com/office/officeart/2016/7/layout/LinearArrowProcessNumbered"/>
    <dgm:cxn modelId="{A7A9B7BF-FAB9-4692-B94F-805245731A59}" type="presParOf" srcId="{144F6F67-B033-4BA1-A123-AD3A6689E643}" destId="{503B31D6-3560-45B5-964E-666D01A94E61}" srcOrd="2" destOrd="0" presId="urn:microsoft.com/office/officeart/2016/7/layout/LinearArrowProcessNumbered"/>
    <dgm:cxn modelId="{7D317710-9CA8-42C9-81E8-FC7F4F187D16}" type="presParOf" srcId="{503B31D6-3560-45B5-964E-666D01A94E61}" destId="{BA31D39A-2CC8-4D55-9196-032C08657678}" srcOrd="0" destOrd="0" presId="urn:microsoft.com/office/officeart/2016/7/layout/LinearArrowProcessNumbered"/>
    <dgm:cxn modelId="{21A7AF97-2B91-4125-921A-959B962EF826}" type="presParOf" srcId="{503B31D6-3560-45B5-964E-666D01A94E61}" destId="{E9600835-19D1-4EC8-BEB1-FEFE359257D8}" srcOrd="1" destOrd="0" presId="urn:microsoft.com/office/officeart/2016/7/layout/LinearArrowProcessNumbered"/>
    <dgm:cxn modelId="{12A1B0B2-D001-49B6-A383-2DDD8C9ADA46}" type="presParOf" srcId="{E9600835-19D1-4EC8-BEB1-FEFE359257D8}" destId="{698A2AAD-E0E0-4AEA-8576-77FE1BA145CC}" srcOrd="0" destOrd="0" presId="urn:microsoft.com/office/officeart/2016/7/layout/LinearArrowProcessNumbered"/>
    <dgm:cxn modelId="{9A3A1621-3315-4DC1-ADC4-0D66D096C129}" type="presParOf" srcId="{E9600835-19D1-4EC8-BEB1-FEFE359257D8}" destId="{2CC3712C-3393-49F8-92E2-5D1DA0026922}" srcOrd="1" destOrd="0" presId="urn:microsoft.com/office/officeart/2016/7/layout/LinearArrowProcessNumbered"/>
    <dgm:cxn modelId="{0734F288-E240-4978-8BDE-A5E5288B5278}" type="presParOf" srcId="{E9600835-19D1-4EC8-BEB1-FEFE359257D8}" destId="{6E0510E5-4502-4A72-B80D-527D2B1E0D9E}" srcOrd="2" destOrd="0" presId="urn:microsoft.com/office/officeart/2016/7/layout/LinearArrowProcessNumbered"/>
    <dgm:cxn modelId="{CBE7FE97-4750-49F1-893D-DC93488D2A44}" type="presParOf" srcId="{E9600835-19D1-4EC8-BEB1-FEFE359257D8}" destId="{CDD921FD-4301-4003-B7CB-7D58008137EA}" srcOrd="3" destOrd="0" presId="urn:microsoft.com/office/officeart/2016/7/layout/LinearArrowProcessNumbered"/>
    <dgm:cxn modelId="{9B358DFF-E0C9-4BB5-AB59-F43696294758}" type="presParOf" srcId="{503B31D6-3560-45B5-964E-666D01A94E61}" destId="{936F8CDD-9036-40E4-BB3E-0BCBC46B9F3F}" srcOrd="2" destOrd="0" presId="urn:microsoft.com/office/officeart/2016/7/layout/LinearArrowProcessNumbered"/>
    <dgm:cxn modelId="{1C8A68B0-3454-4F05-A252-52F212A1F8A1}" type="presParOf" srcId="{144F6F67-B033-4BA1-A123-AD3A6689E643}" destId="{89E8B59D-07AB-4472-9232-52FABEC946F6}" srcOrd="3" destOrd="0" presId="urn:microsoft.com/office/officeart/2016/7/layout/LinearArrowProcessNumbered"/>
    <dgm:cxn modelId="{59FF68D7-DD20-4095-9093-F9A6EBF23AB6}" type="presParOf" srcId="{144F6F67-B033-4BA1-A123-AD3A6689E643}" destId="{C85F58BF-FE3B-40AA-87A0-CB53BBF93CAD}" srcOrd="4" destOrd="0" presId="urn:microsoft.com/office/officeart/2016/7/layout/LinearArrowProcessNumbered"/>
    <dgm:cxn modelId="{257DB88A-5836-471D-AD58-D5BA9995FAAB}" type="presParOf" srcId="{C85F58BF-FE3B-40AA-87A0-CB53BBF93CAD}" destId="{204F16DB-3C1E-4498-9CFA-277AACBD836B}" srcOrd="0" destOrd="0" presId="urn:microsoft.com/office/officeart/2016/7/layout/LinearArrowProcessNumbered"/>
    <dgm:cxn modelId="{99B96204-A399-44BC-A128-7C7B760A22B3}" type="presParOf" srcId="{C85F58BF-FE3B-40AA-87A0-CB53BBF93CAD}" destId="{051D380B-35C9-44F1-B8D6-A9E399FB5707}" srcOrd="1" destOrd="0" presId="urn:microsoft.com/office/officeart/2016/7/layout/LinearArrowProcessNumbered"/>
    <dgm:cxn modelId="{1C6C533E-6908-4CC1-9B06-6F50056E450A}" type="presParOf" srcId="{051D380B-35C9-44F1-B8D6-A9E399FB5707}" destId="{1E7AC8D4-69FC-4F29-B06A-058FA110AB4F}" srcOrd="0" destOrd="0" presId="urn:microsoft.com/office/officeart/2016/7/layout/LinearArrowProcessNumbered"/>
    <dgm:cxn modelId="{3F7E5926-1160-427A-93CE-CF67B2D63FEC}" type="presParOf" srcId="{051D380B-35C9-44F1-B8D6-A9E399FB5707}" destId="{3D8E95F7-818C-4FDF-81F4-F71D3B67C2C6}" srcOrd="1" destOrd="0" presId="urn:microsoft.com/office/officeart/2016/7/layout/LinearArrowProcessNumbered"/>
    <dgm:cxn modelId="{25217950-CE64-4156-AD1A-A85FEC5B6F5E}" type="presParOf" srcId="{051D380B-35C9-44F1-B8D6-A9E399FB5707}" destId="{12A962E2-49D5-4FE2-922A-7502DF3D2C04}" srcOrd="2" destOrd="0" presId="urn:microsoft.com/office/officeart/2016/7/layout/LinearArrowProcessNumbered"/>
    <dgm:cxn modelId="{069674D7-DAFE-4C22-A3DB-B7C18B700ED6}" type="presParOf" srcId="{051D380B-35C9-44F1-B8D6-A9E399FB5707}" destId="{7C18F61E-A596-48F4-AA2F-EE36A3D4A9D7}" srcOrd="3" destOrd="0" presId="urn:microsoft.com/office/officeart/2016/7/layout/LinearArrowProcessNumbered"/>
    <dgm:cxn modelId="{17E7B449-91ED-4EEA-8C9C-A14E342079EC}" type="presParOf" srcId="{C85F58BF-FE3B-40AA-87A0-CB53BBF93CAD}" destId="{1F896AE6-5992-48AE-885E-E10DDA61DEE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029559-B2FB-412E-B36B-13176453D8CC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1A55A99-6F55-47EC-AC94-D157BBEB99FA}">
      <dgm:prSet/>
      <dgm:spPr>
        <a:solidFill>
          <a:srgbClr val="004B88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/>
            <a:t>   Listen	</a:t>
          </a:r>
        </a:p>
      </dgm:t>
    </dgm:pt>
    <dgm:pt modelId="{ED5A8FA4-7962-4C5F-8C3A-E6670FB07B25}" type="parTrans" cxnId="{6CF24F26-EFE4-4698-9F16-676C65841690}">
      <dgm:prSet/>
      <dgm:spPr/>
      <dgm:t>
        <a:bodyPr/>
        <a:lstStyle/>
        <a:p>
          <a:endParaRPr lang="en-US"/>
        </a:p>
      </dgm:t>
    </dgm:pt>
    <dgm:pt modelId="{5193C7B7-0968-4E95-ACA4-65CA3E1059E4}" type="sibTrans" cxnId="{6CF24F26-EFE4-4698-9F16-676C65841690}">
      <dgm:prSet/>
      <dgm:spPr/>
      <dgm:t>
        <a:bodyPr/>
        <a:lstStyle/>
        <a:p>
          <a:endParaRPr lang="en-US"/>
        </a:p>
      </dgm:t>
    </dgm:pt>
    <dgm:pt modelId="{C2D27F8F-2BCF-4EC1-8628-809D5D096E8E}">
      <dgm:prSet custT="1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sz="2700" dirty="0"/>
            <a:t>Be patient.</a:t>
          </a:r>
        </a:p>
        <a:p>
          <a:pPr algn="ctr"/>
          <a:r>
            <a:rPr lang="en-US" sz="2700" dirty="0"/>
            <a:t>People who have experienced trauma may not share everything all at once.</a:t>
          </a:r>
        </a:p>
      </dgm:t>
    </dgm:pt>
    <dgm:pt modelId="{E32BF69C-4910-47FB-A01F-3A085772B079}" type="parTrans" cxnId="{5608D3EB-320E-40A9-A0BC-634AADAD2BA2}">
      <dgm:prSet/>
      <dgm:spPr/>
      <dgm:t>
        <a:bodyPr/>
        <a:lstStyle/>
        <a:p>
          <a:endParaRPr lang="en-US"/>
        </a:p>
      </dgm:t>
    </dgm:pt>
    <dgm:pt modelId="{37C2E251-361A-485D-93B8-42C82BF77EEB}" type="sibTrans" cxnId="{5608D3EB-320E-40A9-A0BC-634AADAD2BA2}">
      <dgm:prSet/>
      <dgm:spPr/>
      <dgm:t>
        <a:bodyPr/>
        <a:lstStyle/>
        <a:p>
          <a:endParaRPr lang="en-US"/>
        </a:p>
      </dgm:t>
    </dgm:pt>
    <dgm:pt modelId="{DD58FA7C-6A03-424D-B497-BB85F1719775}">
      <dgm:prSet/>
      <dgm:spPr>
        <a:solidFill>
          <a:srgbClr val="004B88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Believe</a:t>
          </a:r>
        </a:p>
      </dgm:t>
    </dgm:pt>
    <dgm:pt modelId="{73275815-DFAE-44DB-BA06-68DAFD788EE6}" type="parTrans" cxnId="{74250792-139B-4B58-9B15-6C0E25B729CA}">
      <dgm:prSet/>
      <dgm:spPr/>
      <dgm:t>
        <a:bodyPr/>
        <a:lstStyle/>
        <a:p>
          <a:endParaRPr lang="en-US"/>
        </a:p>
      </dgm:t>
    </dgm:pt>
    <dgm:pt modelId="{D8B2EC8A-D5F4-48CB-8E1E-7D6D0B15C3A8}" type="sibTrans" cxnId="{74250792-139B-4B58-9B15-6C0E25B729CA}">
      <dgm:prSet/>
      <dgm:spPr/>
      <dgm:t>
        <a:bodyPr/>
        <a:lstStyle/>
        <a:p>
          <a:endParaRPr lang="en-US"/>
        </a:p>
      </dgm:t>
    </dgm:pt>
    <dgm:pt modelId="{A363BBCB-1562-4667-9C80-81C0D0ED9514}">
      <dgm:prSet custT="1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sz="2700" dirty="0"/>
            <a:t>Start by believing. </a:t>
          </a:r>
        </a:p>
        <a:p>
          <a:pPr algn="ctr"/>
          <a:r>
            <a:rPr lang="en-US" sz="2700" dirty="0"/>
            <a:t>Build trust first vs focusing on facts.</a:t>
          </a:r>
        </a:p>
        <a:p>
          <a:pPr algn="ctr"/>
          <a:r>
            <a:rPr lang="en-US" sz="2700" dirty="0"/>
            <a:t>Disclosure is a big first step.</a:t>
          </a:r>
        </a:p>
        <a:p>
          <a:pPr algn="ctr"/>
          <a:endParaRPr lang="en-US" sz="2700" dirty="0"/>
        </a:p>
      </dgm:t>
    </dgm:pt>
    <dgm:pt modelId="{177EFEAF-7266-4AD5-95E9-3456344B352A}" type="parTrans" cxnId="{E23C1796-A3CE-4CC5-9865-382E2D59EF74}">
      <dgm:prSet/>
      <dgm:spPr/>
      <dgm:t>
        <a:bodyPr/>
        <a:lstStyle/>
        <a:p>
          <a:endParaRPr lang="en-US"/>
        </a:p>
      </dgm:t>
    </dgm:pt>
    <dgm:pt modelId="{CD11E6DD-2E8D-4DAD-94D5-2B6F2A76F50C}" type="sibTrans" cxnId="{E23C1796-A3CE-4CC5-9865-382E2D59EF74}">
      <dgm:prSet/>
      <dgm:spPr/>
      <dgm:t>
        <a:bodyPr/>
        <a:lstStyle/>
        <a:p>
          <a:endParaRPr lang="en-US"/>
        </a:p>
      </dgm:t>
    </dgm:pt>
    <dgm:pt modelId="{768C3072-83B5-4D2A-B4E9-C8895F76C01D}">
      <dgm:prSet/>
      <dgm:spPr>
        <a:solidFill>
          <a:srgbClr val="004B88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Respect</a:t>
          </a:r>
        </a:p>
      </dgm:t>
    </dgm:pt>
    <dgm:pt modelId="{A3DFD2D1-E7B3-4704-9F01-C0D3E8B23360}" type="parTrans" cxnId="{5BD51266-8DCC-4A2B-A363-27395DFEE59E}">
      <dgm:prSet/>
      <dgm:spPr/>
      <dgm:t>
        <a:bodyPr/>
        <a:lstStyle/>
        <a:p>
          <a:endParaRPr lang="en-US"/>
        </a:p>
      </dgm:t>
    </dgm:pt>
    <dgm:pt modelId="{2E356F97-F851-4EB5-A473-0CEE9142DC84}" type="sibTrans" cxnId="{5BD51266-8DCC-4A2B-A363-27395DFEE59E}">
      <dgm:prSet/>
      <dgm:spPr/>
      <dgm:t>
        <a:bodyPr/>
        <a:lstStyle/>
        <a:p>
          <a:endParaRPr lang="en-US"/>
        </a:p>
      </dgm:t>
    </dgm:pt>
    <dgm:pt modelId="{3A594AAC-2FC9-4A50-BA5A-A930CA6C0576}">
      <dgm:prSet custT="1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sz="2700" i="0" dirty="0"/>
            <a:t>Provide services and support …</a:t>
          </a:r>
        </a:p>
        <a:p>
          <a:pPr algn="ctr"/>
          <a:r>
            <a:rPr lang="en-US" sz="2700" i="0" dirty="0"/>
            <a:t>no matter who it is.</a:t>
          </a:r>
        </a:p>
      </dgm:t>
    </dgm:pt>
    <dgm:pt modelId="{711BB3C3-88B9-469E-A1A8-8FC8F6455AEA}" type="parTrans" cxnId="{5380316D-3338-4702-847F-470F2108E8C7}">
      <dgm:prSet/>
      <dgm:spPr/>
      <dgm:t>
        <a:bodyPr/>
        <a:lstStyle/>
        <a:p>
          <a:endParaRPr lang="en-US"/>
        </a:p>
      </dgm:t>
    </dgm:pt>
    <dgm:pt modelId="{4237D206-BB7F-4971-AAD6-E10B542E6AE8}" type="sibTrans" cxnId="{5380316D-3338-4702-847F-470F2108E8C7}">
      <dgm:prSet/>
      <dgm:spPr/>
      <dgm:t>
        <a:bodyPr/>
        <a:lstStyle/>
        <a:p>
          <a:endParaRPr lang="en-US"/>
        </a:p>
      </dgm:t>
    </dgm:pt>
    <dgm:pt modelId="{CFEC0526-F47E-4CCF-ABB0-9B105D20B4C1}">
      <dgm:prSet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en-US" sz="2800" i="1" dirty="0"/>
        </a:p>
      </dgm:t>
    </dgm:pt>
    <dgm:pt modelId="{7A8A4CD9-777E-4F42-A89A-3A9458240B60}" type="parTrans" cxnId="{884EE78E-ABA8-4753-8A80-44D1B2EE75E8}">
      <dgm:prSet/>
      <dgm:spPr/>
      <dgm:t>
        <a:bodyPr/>
        <a:lstStyle/>
        <a:p>
          <a:endParaRPr lang="en-US"/>
        </a:p>
      </dgm:t>
    </dgm:pt>
    <dgm:pt modelId="{F5CF4108-680B-43F8-AD0D-D4655497191C}" type="sibTrans" cxnId="{884EE78E-ABA8-4753-8A80-44D1B2EE75E8}">
      <dgm:prSet/>
      <dgm:spPr/>
      <dgm:t>
        <a:bodyPr/>
        <a:lstStyle/>
        <a:p>
          <a:endParaRPr lang="en-US"/>
        </a:p>
      </dgm:t>
    </dgm:pt>
    <dgm:pt modelId="{C68D9710-2AF6-44C7-B158-D46B3A6BAE43}" type="pres">
      <dgm:prSet presAssocID="{32029559-B2FB-412E-B36B-13176453D8CC}" presName="Name0" presStyleCnt="0">
        <dgm:presLayoutVars>
          <dgm:dir/>
          <dgm:animLvl val="lvl"/>
          <dgm:resizeHandles val="exact"/>
        </dgm:presLayoutVars>
      </dgm:prSet>
      <dgm:spPr/>
    </dgm:pt>
    <dgm:pt modelId="{E8A882E8-19E8-488E-AE30-DA3D7B4AFDA6}" type="pres">
      <dgm:prSet presAssocID="{B1A55A99-6F55-47EC-AC94-D157BBEB99FA}" presName="composite" presStyleCnt="0"/>
      <dgm:spPr/>
    </dgm:pt>
    <dgm:pt modelId="{19340F24-76C4-40AE-A364-3CA40A63ECB6}" type="pres">
      <dgm:prSet presAssocID="{B1A55A99-6F55-47EC-AC94-D157BBEB99FA}" presName="parTx" presStyleLbl="alignNode1" presStyleIdx="0" presStyleCnt="3" custLinFactNeighborY="-3544">
        <dgm:presLayoutVars>
          <dgm:chMax val="0"/>
          <dgm:chPref val="0"/>
        </dgm:presLayoutVars>
      </dgm:prSet>
      <dgm:spPr/>
    </dgm:pt>
    <dgm:pt modelId="{B6BC43D6-B385-43EE-A58F-1A67479D72D5}" type="pres">
      <dgm:prSet presAssocID="{B1A55A99-6F55-47EC-AC94-D157BBEB99FA}" presName="desTx" presStyleLbl="alignAccFollowNode1" presStyleIdx="0" presStyleCnt="3" custLinFactNeighborY="543">
        <dgm:presLayoutVars/>
      </dgm:prSet>
      <dgm:spPr/>
    </dgm:pt>
    <dgm:pt modelId="{8BB7A6BF-EE9D-4C6E-903B-8DA8008CAD72}" type="pres">
      <dgm:prSet presAssocID="{5193C7B7-0968-4E95-ACA4-65CA3E1059E4}" presName="space" presStyleCnt="0"/>
      <dgm:spPr/>
    </dgm:pt>
    <dgm:pt modelId="{32AFA490-0657-406C-A9BB-F24E959990ED}" type="pres">
      <dgm:prSet presAssocID="{DD58FA7C-6A03-424D-B497-BB85F1719775}" presName="composite" presStyleCnt="0"/>
      <dgm:spPr/>
    </dgm:pt>
    <dgm:pt modelId="{8731A126-6223-4E12-A450-6A37A8CBB295}" type="pres">
      <dgm:prSet presAssocID="{DD58FA7C-6A03-424D-B497-BB85F1719775}" presName="parTx" presStyleLbl="alignNode1" presStyleIdx="1" presStyleCnt="3" custLinFactNeighborX="1050" custLinFactNeighborY="-4639">
        <dgm:presLayoutVars>
          <dgm:chMax val="0"/>
          <dgm:chPref val="0"/>
        </dgm:presLayoutVars>
      </dgm:prSet>
      <dgm:spPr/>
    </dgm:pt>
    <dgm:pt modelId="{998841AF-8D96-4034-BE35-812DD21430E0}" type="pres">
      <dgm:prSet presAssocID="{DD58FA7C-6A03-424D-B497-BB85F1719775}" presName="desTx" presStyleLbl="alignAccFollowNode1" presStyleIdx="1" presStyleCnt="3" custLinFactNeighborX="1025">
        <dgm:presLayoutVars/>
      </dgm:prSet>
      <dgm:spPr/>
    </dgm:pt>
    <dgm:pt modelId="{952F51E1-E2BE-4DC3-BDE6-18019C569CE1}" type="pres">
      <dgm:prSet presAssocID="{D8B2EC8A-D5F4-48CB-8E1E-7D6D0B15C3A8}" presName="space" presStyleCnt="0"/>
      <dgm:spPr/>
    </dgm:pt>
    <dgm:pt modelId="{B80AE7D9-7339-40DA-B824-E914B3F17BF8}" type="pres">
      <dgm:prSet presAssocID="{768C3072-83B5-4D2A-B4E9-C8895F76C01D}" presName="composite" presStyleCnt="0"/>
      <dgm:spPr/>
    </dgm:pt>
    <dgm:pt modelId="{4A08C252-9A3B-4A78-A53E-77CBA309E3E5}" type="pres">
      <dgm:prSet presAssocID="{768C3072-83B5-4D2A-B4E9-C8895F76C01D}" presName="parTx" presStyleLbl="alignNode1" presStyleIdx="2" presStyleCnt="3" custLinFactNeighborY="-5316">
        <dgm:presLayoutVars>
          <dgm:chMax val="0"/>
          <dgm:chPref val="0"/>
        </dgm:presLayoutVars>
      </dgm:prSet>
      <dgm:spPr/>
    </dgm:pt>
    <dgm:pt modelId="{1843F516-6F66-4FCA-B7EC-10BFAFD47BA1}" type="pres">
      <dgm:prSet presAssocID="{768C3072-83B5-4D2A-B4E9-C8895F76C01D}" presName="desTx" presStyleLbl="alignAccFollowNode1" presStyleIdx="2" presStyleCnt="3">
        <dgm:presLayoutVars/>
      </dgm:prSet>
      <dgm:spPr/>
    </dgm:pt>
  </dgm:ptLst>
  <dgm:cxnLst>
    <dgm:cxn modelId="{FC92730D-9ABA-40A0-986A-3B2C6C4665CC}" type="presOf" srcId="{32029559-B2FB-412E-B36B-13176453D8CC}" destId="{C68D9710-2AF6-44C7-B158-D46B3A6BAE43}" srcOrd="0" destOrd="0" presId="urn:microsoft.com/office/officeart/2016/7/layout/HorizontalActionList"/>
    <dgm:cxn modelId="{6CF24F26-EFE4-4698-9F16-676C65841690}" srcId="{32029559-B2FB-412E-B36B-13176453D8CC}" destId="{B1A55A99-6F55-47EC-AC94-D157BBEB99FA}" srcOrd="0" destOrd="0" parTransId="{ED5A8FA4-7962-4C5F-8C3A-E6670FB07B25}" sibTransId="{5193C7B7-0968-4E95-ACA4-65CA3E1059E4}"/>
    <dgm:cxn modelId="{5BD51266-8DCC-4A2B-A363-27395DFEE59E}" srcId="{32029559-B2FB-412E-B36B-13176453D8CC}" destId="{768C3072-83B5-4D2A-B4E9-C8895F76C01D}" srcOrd="2" destOrd="0" parTransId="{A3DFD2D1-E7B3-4704-9F01-C0D3E8B23360}" sibTransId="{2E356F97-F851-4EB5-A473-0CEE9142DC84}"/>
    <dgm:cxn modelId="{5380316D-3338-4702-847F-470F2108E8C7}" srcId="{768C3072-83B5-4D2A-B4E9-C8895F76C01D}" destId="{3A594AAC-2FC9-4A50-BA5A-A930CA6C0576}" srcOrd="0" destOrd="0" parTransId="{711BB3C3-88B9-469E-A1A8-8FC8F6455AEA}" sibTransId="{4237D206-BB7F-4971-AAD6-E10B542E6AE8}"/>
    <dgm:cxn modelId="{91AEAB57-9DEE-4FA5-83CE-32F9E9E30E19}" type="presOf" srcId="{DD58FA7C-6A03-424D-B497-BB85F1719775}" destId="{8731A126-6223-4E12-A450-6A37A8CBB295}" srcOrd="0" destOrd="0" presId="urn:microsoft.com/office/officeart/2016/7/layout/HorizontalActionList"/>
    <dgm:cxn modelId="{8B547E80-E222-4C42-A2DD-29F081585669}" type="presOf" srcId="{B1A55A99-6F55-47EC-AC94-D157BBEB99FA}" destId="{19340F24-76C4-40AE-A364-3CA40A63ECB6}" srcOrd="0" destOrd="0" presId="urn:microsoft.com/office/officeart/2016/7/layout/HorizontalActionList"/>
    <dgm:cxn modelId="{884EE78E-ABA8-4753-8A80-44D1B2EE75E8}" srcId="{B1A55A99-6F55-47EC-AC94-D157BBEB99FA}" destId="{CFEC0526-F47E-4CCF-ABB0-9B105D20B4C1}" srcOrd="1" destOrd="0" parTransId="{7A8A4CD9-777E-4F42-A89A-3A9458240B60}" sibTransId="{F5CF4108-680B-43F8-AD0D-D4655497191C}"/>
    <dgm:cxn modelId="{74250792-139B-4B58-9B15-6C0E25B729CA}" srcId="{32029559-B2FB-412E-B36B-13176453D8CC}" destId="{DD58FA7C-6A03-424D-B497-BB85F1719775}" srcOrd="1" destOrd="0" parTransId="{73275815-DFAE-44DB-BA06-68DAFD788EE6}" sibTransId="{D8B2EC8A-D5F4-48CB-8E1E-7D6D0B15C3A8}"/>
    <dgm:cxn modelId="{E23C1796-A3CE-4CC5-9865-382E2D59EF74}" srcId="{DD58FA7C-6A03-424D-B497-BB85F1719775}" destId="{A363BBCB-1562-4667-9C80-81C0D0ED9514}" srcOrd="0" destOrd="0" parTransId="{177EFEAF-7266-4AD5-95E9-3456344B352A}" sibTransId="{CD11E6DD-2E8D-4DAD-94D5-2B6F2A76F50C}"/>
    <dgm:cxn modelId="{72E1E49C-ECC1-40D4-A3B3-59606A0FCCF2}" type="presOf" srcId="{C2D27F8F-2BCF-4EC1-8628-809D5D096E8E}" destId="{B6BC43D6-B385-43EE-A58F-1A67479D72D5}" srcOrd="0" destOrd="0" presId="urn:microsoft.com/office/officeart/2016/7/layout/HorizontalActionList"/>
    <dgm:cxn modelId="{8A931FDF-580A-406D-BFF6-7D101336555C}" type="presOf" srcId="{A363BBCB-1562-4667-9C80-81C0D0ED9514}" destId="{998841AF-8D96-4034-BE35-812DD21430E0}" srcOrd="0" destOrd="0" presId="urn:microsoft.com/office/officeart/2016/7/layout/HorizontalActionList"/>
    <dgm:cxn modelId="{45818EE7-4DC4-4ABB-A7E7-40F99B94D101}" type="presOf" srcId="{CFEC0526-F47E-4CCF-ABB0-9B105D20B4C1}" destId="{B6BC43D6-B385-43EE-A58F-1A67479D72D5}" srcOrd="0" destOrd="1" presId="urn:microsoft.com/office/officeart/2016/7/layout/HorizontalActionList"/>
    <dgm:cxn modelId="{5608D3EB-320E-40A9-A0BC-634AADAD2BA2}" srcId="{B1A55A99-6F55-47EC-AC94-D157BBEB99FA}" destId="{C2D27F8F-2BCF-4EC1-8628-809D5D096E8E}" srcOrd="0" destOrd="0" parTransId="{E32BF69C-4910-47FB-A01F-3A085772B079}" sibTransId="{37C2E251-361A-485D-93B8-42C82BF77EEB}"/>
    <dgm:cxn modelId="{0A2B17ED-4639-4282-82A9-3547D42C2489}" type="presOf" srcId="{3A594AAC-2FC9-4A50-BA5A-A930CA6C0576}" destId="{1843F516-6F66-4FCA-B7EC-10BFAFD47BA1}" srcOrd="0" destOrd="0" presId="urn:microsoft.com/office/officeart/2016/7/layout/HorizontalActionList"/>
    <dgm:cxn modelId="{0C4BCCF4-8D7B-4416-9D18-AD05239D5C42}" type="presOf" srcId="{768C3072-83B5-4D2A-B4E9-C8895F76C01D}" destId="{4A08C252-9A3B-4A78-A53E-77CBA309E3E5}" srcOrd="0" destOrd="0" presId="urn:microsoft.com/office/officeart/2016/7/layout/HorizontalActionList"/>
    <dgm:cxn modelId="{EAA65565-6F04-40CB-892B-D0CF2AD08B04}" type="presParOf" srcId="{C68D9710-2AF6-44C7-B158-D46B3A6BAE43}" destId="{E8A882E8-19E8-488E-AE30-DA3D7B4AFDA6}" srcOrd="0" destOrd="0" presId="urn:microsoft.com/office/officeart/2016/7/layout/HorizontalActionList"/>
    <dgm:cxn modelId="{E210EC67-F0C1-4A15-9738-62E7E6B73964}" type="presParOf" srcId="{E8A882E8-19E8-488E-AE30-DA3D7B4AFDA6}" destId="{19340F24-76C4-40AE-A364-3CA40A63ECB6}" srcOrd="0" destOrd="0" presId="urn:microsoft.com/office/officeart/2016/7/layout/HorizontalActionList"/>
    <dgm:cxn modelId="{EB4D4484-6B71-4A5E-94E0-C9F9020F45D1}" type="presParOf" srcId="{E8A882E8-19E8-488E-AE30-DA3D7B4AFDA6}" destId="{B6BC43D6-B385-43EE-A58F-1A67479D72D5}" srcOrd="1" destOrd="0" presId="urn:microsoft.com/office/officeart/2016/7/layout/HorizontalActionList"/>
    <dgm:cxn modelId="{F7FF5934-4061-4026-AAA9-F2A5CDF02298}" type="presParOf" srcId="{C68D9710-2AF6-44C7-B158-D46B3A6BAE43}" destId="{8BB7A6BF-EE9D-4C6E-903B-8DA8008CAD72}" srcOrd="1" destOrd="0" presId="urn:microsoft.com/office/officeart/2016/7/layout/HorizontalActionList"/>
    <dgm:cxn modelId="{B2A85842-ED19-4EAA-AA40-6C80667A9C5F}" type="presParOf" srcId="{C68D9710-2AF6-44C7-B158-D46B3A6BAE43}" destId="{32AFA490-0657-406C-A9BB-F24E959990ED}" srcOrd="2" destOrd="0" presId="urn:microsoft.com/office/officeart/2016/7/layout/HorizontalActionList"/>
    <dgm:cxn modelId="{95BE4D56-40E9-4988-AB70-2457FBEBDBB1}" type="presParOf" srcId="{32AFA490-0657-406C-A9BB-F24E959990ED}" destId="{8731A126-6223-4E12-A450-6A37A8CBB295}" srcOrd="0" destOrd="0" presId="urn:microsoft.com/office/officeart/2016/7/layout/HorizontalActionList"/>
    <dgm:cxn modelId="{617F5A2E-2AA6-4791-8F4F-CA66381C0A5D}" type="presParOf" srcId="{32AFA490-0657-406C-A9BB-F24E959990ED}" destId="{998841AF-8D96-4034-BE35-812DD21430E0}" srcOrd="1" destOrd="0" presId="urn:microsoft.com/office/officeart/2016/7/layout/HorizontalActionList"/>
    <dgm:cxn modelId="{E2089D30-620A-4AE0-833D-1C6E5BA9CFCE}" type="presParOf" srcId="{C68D9710-2AF6-44C7-B158-D46B3A6BAE43}" destId="{952F51E1-E2BE-4DC3-BDE6-18019C569CE1}" srcOrd="3" destOrd="0" presId="urn:microsoft.com/office/officeart/2016/7/layout/HorizontalActionList"/>
    <dgm:cxn modelId="{02962FD5-A75E-4333-B414-E47BA4605414}" type="presParOf" srcId="{C68D9710-2AF6-44C7-B158-D46B3A6BAE43}" destId="{B80AE7D9-7339-40DA-B824-E914B3F17BF8}" srcOrd="4" destOrd="0" presId="urn:microsoft.com/office/officeart/2016/7/layout/HorizontalActionList"/>
    <dgm:cxn modelId="{51395929-0B2F-4DF6-8038-FBD1010B98AF}" type="presParOf" srcId="{B80AE7D9-7339-40DA-B824-E914B3F17BF8}" destId="{4A08C252-9A3B-4A78-A53E-77CBA309E3E5}" srcOrd="0" destOrd="0" presId="urn:microsoft.com/office/officeart/2016/7/layout/HorizontalActionList"/>
    <dgm:cxn modelId="{CB440D21-AE29-471D-9557-E8901CFC61D5}" type="presParOf" srcId="{B80AE7D9-7339-40DA-B824-E914B3F17BF8}" destId="{1843F516-6F66-4FCA-B7EC-10BFAFD47BA1}" srcOrd="1" destOrd="0" presId="urn:microsoft.com/office/officeart/2016/7/layout/HorizontalActionLis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47149-D7E8-40AA-88B2-80848A6AE9A1}">
      <dsp:nvSpPr>
        <dsp:cNvPr id="0" name=""/>
        <dsp:cNvSpPr/>
      </dsp:nvSpPr>
      <dsp:spPr>
        <a:xfrm>
          <a:off x="936333" y="1396527"/>
          <a:ext cx="746876" cy="71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A43B2-E622-439B-9593-7E8A3E31214D}">
      <dsp:nvSpPr>
        <dsp:cNvPr id="0" name=""/>
        <dsp:cNvSpPr/>
      </dsp:nvSpPr>
      <dsp:spPr>
        <a:xfrm>
          <a:off x="1728022" y="1333825"/>
          <a:ext cx="85890" cy="16060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FEE0A-5A59-4EE7-A681-C05A13706603}">
      <dsp:nvSpPr>
        <dsp:cNvPr id="0" name=""/>
        <dsp:cNvSpPr/>
      </dsp:nvSpPr>
      <dsp:spPr>
        <a:xfrm>
          <a:off x="477279" y="1030868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>
        <a:off x="584388" y="1137977"/>
        <a:ext cx="517171" cy="517171"/>
      </dsp:txXfrm>
    </dsp:sp>
    <dsp:sp modelId="{32FA6665-3869-439D-B9E5-AFD7BF1B7A27}">
      <dsp:nvSpPr>
        <dsp:cNvPr id="0" name=""/>
        <dsp:cNvSpPr/>
      </dsp:nvSpPr>
      <dsp:spPr>
        <a:xfrm>
          <a:off x="2737" y="1927119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sp:txBody>
      <dsp:txXfrm>
        <a:off x="2737" y="2263213"/>
        <a:ext cx="1680472" cy="1629506"/>
      </dsp:txXfrm>
    </dsp:sp>
    <dsp:sp modelId="{698A2AAD-E0E0-4AEA-8576-77FE1BA145CC}">
      <dsp:nvSpPr>
        <dsp:cNvPr id="0" name=""/>
        <dsp:cNvSpPr/>
      </dsp:nvSpPr>
      <dsp:spPr>
        <a:xfrm>
          <a:off x="1869929" y="1398163"/>
          <a:ext cx="1680472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3712C-3393-49F8-92E2-5D1DA0026922}">
      <dsp:nvSpPr>
        <dsp:cNvPr id="0" name=""/>
        <dsp:cNvSpPr/>
      </dsp:nvSpPr>
      <dsp:spPr>
        <a:xfrm>
          <a:off x="3595214" y="1335181"/>
          <a:ext cx="85890" cy="162047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510E5-4502-4A72-B80D-527D2B1E0D9E}">
      <dsp:nvSpPr>
        <dsp:cNvPr id="0" name=""/>
        <dsp:cNvSpPr/>
      </dsp:nvSpPr>
      <dsp:spPr>
        <a:xfrm>
          <a:off x="2344470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>
        <a:off x="2451579" y="1139614"/>
        <a:ext cx="517171" cy="517171"/>
      </dsp:txXfrm>
    </dsp:sp>
    <dsp:sp modelId="{936F8CDD-9036-40E4-BB3E-0BCBC46B9F3F}">
      <dsp:nvSpPr>
        <dsp:cNvPr id="0" name=""/>
        <dsp:cNvSpPr/>
      </dsp:nvSpPr>
      <dsp:spPr>
        <a:xfrm>
          <a:off x="1834925" y="1929756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sp:txBody>
      <dsp:txXfrm>
        <a:off x="1834925" y="2265850"/>
        <a:ext cx="1680472" cy="1629506"/>
      </dsp:txXfrm>
    </dsp:sp>
    <dsp:sp modelId="{1E7AC8D4-69FC-4F29-B06A-058FA110AB4F}">
      <dsp:nvSpPr>
        <dsp:cNvPr id="0" name=""/>
        <dsp:cNvSpPr/>
      </dsp:nvSpPr>
      <dsp:spPr>
        <a:xfrm>
          <a:off x="3737120" y="1398163"/>
          <a:ext cx="840236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962E2-49D5-4FE2-922A-7502DF3D2C04}">
      <dsp:nvSpPr>
        <dsp:cNvPr id="0" name=""/>
        <dsp:cNvSpPr/>
      </dsp:nvSpPr>
      <dsp:spPr>
        <a:xfrm>
          <a:off x="4211661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>
        <a:off x="4318770" y="1139614"/>
        <a:ext cx="517171" cy="517171"/>
      </dsp:txXfrm>
    </dsp:sp>
    <dsp:sp modelId="{1F896AE6-5992-48AE-885E-E10DDA61DEE8}">
      <dsp:nvSpPr>
        <dsp:cNvPr id="0" name=""/>
        <dsp:cNvSpPr/>
      </dsp:nvSpPr>
      <dsp:spPr>
        <a:xfrm>
          <a:off x="3737120" y="1931131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sp:txBody>
      <dsp:txXfrm>
        <a:off x="3737120" y="2267225"/>
        <a:ext cx="1680472" cy="1629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47149-D7E8-40AA-88B2-80848A6AE9A1}">
      <dsp:nvSpPr>
        <dsp:cNvPr id="0" name=""/>
        <dsp:cNvSpPr/>
      </dsp:nvSpPr>
      <dsp:spPr>
        <a:xfrm>
          <a:off x="936333" y="1396527"/>
          <a:ext cx="746876" cy="71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A43B2-E622-439B-9593-7E8A3E31214D}">
      <dsp:nvSpPr>
        <dsp:cNvPr id="0" name=""/>
        <dsp:cNvSpPr/>
      </dsp:nvSpPr>
      <dsp:spPr>
        <a:xfrm>
          <a:off x="1728022" y="1333825"/>
          <a:ext cx="85890" cy="16060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FEE0A-5A59-4EE7-A681-C05A13706603}">
      <dsp:nvSpPr>
        <dsp:cNvPr id="0" name=""/>
        <dsp:cNvSpPr/>
      </dsp:nvSpPr>
      <dsp:spPr>
        <a:xfrm>
          <a:off x="477279" y="1030868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>
        <a:off x="584388" y="1137977"/>
        <a:ext cx="517171" cy="517171"/>
      </dsp:txXfrm>
    </dsp:sp>
    <dsp:sp modelId="{32FA6665-3869-439D-B9E5-AFD7BF1B7A27}">
      <dsp:nvSpPr>
        <dsp:cNvPr id="0" name=""/>
        <dsp:cNvSpPr/>
      </dsp:nvSpPr>
      <dsp:spPr>
        <a:xfrm>
          <a:off x="2737" y="1927119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sp:txBody>
      <dsp:txXfrm>
        <a:off x="2737" y="2263213"/>
        <a:ext cx="1680472" cy="1629506"/>
      </dsp:txXfrm>
    </dsp:sp>
    <dsp:sp modelId="{698A2AAD-E0E0-4AEA-8576-77FE1BA145CC}">
      <dsp:nvSpPr>
        <dsp:cNvPr id="0" name=""/>
        <dsp:cNvSpPr/>
      </dsp:nvSpPr>
      <dsp:spPr>
        <a:xfrm>
          <a:off x="1869929" y="1398163"/>
          <a:ext cx="1680472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3712C-3393-49F8-92E2-5D1DA0026922}">
      <dsp:nvSpPr>
        <dsp:cNvPr id="0" name=""/>
        <dsp:cNvSpPr/>
      </dsp:nvSpPr>
      <dsp:spPr>
        <a:xfrm>
          <a:off x="3595214" y="1335181"/>
          <a:ext cx="85890" cy="162047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510E5-4502-4A72-B80D-527D2B1E0D9E}">
      <dsp:nvSpPr>
        <dsp:cNvPr id="0" name=""/>
        <dsp:cNvSpPr/>
      </dsp:nvSpPr>
      <dsp:spPr>
        <a:xfrm>
          <a:off x="2344470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>
        <a:off x="2451579" y="1139614"/>
        <a:ext cx="517171" cy="517171"/>
      </dsp:txXfrm>
    </dsp:sp>
    <dsp:sp modelId="{936F8CDD-9036-40E4-BB3E-0BCBC46B9F3F}">
      <dsp:nvSpPr>
        <dsp:cNvPr id="0" name=""/>
        <dsp:cNvSpPr/>
      </dsp:nvSpPr>
      <dsp:spPr>
        <a:xfrm>
          <a:off x="1834925" y="1929756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sp:txBody>
      <dsp:txXfrm>
        <a:off x="1834925" y="2265850"/>
        <a:ext cx="1680472" cy="1629506"/>
      </dsp:txXfrm>
    </dsp:sp>
    <dsp:sp modelId="{1E7AC8D4-69FC-4F29-B06A-058FA110AB4F}">
      <dsp:nvSpPr>
        <dsp:cNvPr id="0" name=""/>
        <dsp:cNvSpPr/>
      </dsp:nvSpPr>
      <dsp:spPr>
        <a:xfrm>
          <a:off x="3737120" y="1398163"/>
          <a:ext cx="840236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962E2-49D5-4FE2-922A-7502DF3D2C04}">
      <dsp:nvSpPr>
        <dsp:cNvPr id="0" name=""/>
        <dsp:cNvSpPr/>
      </dsp:nvSpPr>
      <dsp:spPr>
        <a:xfrm>
          <a:off x="4211661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>
        <a:off x="4318770" y="1139614"/>
        <a:ext cx="517171" cy="517171"/>
      </dsp:txXfrm>
    </dsp:sp>
    <dsp:sp modelId="{1F896AE6-5992-48AE-885E-E10DDA61DEE8}">
      <dsp:nvSpPr>
        <dsp:cNvPr id="0" name=""/>
        <dsp:cNvSpPr/>
      </dsp:nvSpPr>
      <dsp:spPr>
        <a:xfrm>
          <a:off x="3737120" y="1931131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sp:txBody>
      <dsp:txXfrm>
        <a:off x="3737120" y="2267225"/>
        <a:ext cx="1680472" cy="1629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47149-D7E8-40AA-88B2-80848A6AE9A1}">
      <dsp:nvSpPr>
        <dsp:cNvPr id="0" name=""/>
        <dsp:cNvSpPr/>
      </dsp:nvSpPr>
      <dsp:spPr>
        <a:xfrm>
          <a:off x="936333" y="1396527"/>
          <a:ext cx="746876" cy="71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A43B2-E622-439B-9593-7E8A3E31214D}">
      <dsp:nvSpPr>
        <dsp:cNvPr id="0" name=""/>
        <dsp:cNvSpPr/>
      </dsp:nvSpPr>
      <dsp:spPr>
        <a:xfrm>
          <a:off x="1728022" y="1333825"/>
          <a:ext cx="85890" cy="16060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FEE0A-5A59-4EE7-A681-C05A13706603}">
      <dsp:nvSpPr>
        <dsp:cNvPr id="0" name=""/>
        <dsp:cNvSpPr/>
      </dsp:nvSpPr>
      <dsp:spPr>
        <a:xfrm>
          <a:off x="477279" y="1030868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>
        <a:off x="584388" y="1137977"/>
        <a:ext cx="517171" cy="517171"/>
      </dsp:txXfrm>
    </dsp:sp>
    <dsp:sp modelId="{32FA6665-3869-439D-B9E5-AFD7BF1B7A27}">
      <dsp:nvSpPr>
        <dsp:cNvPr id="0" name=""/>
        <dsp:cNvSpPr/>
      </dsp:nvSpPr>
      <dsp:spPr>
        <a:xfrm>
          <a:off x="2737" y="1927119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Targets vulnerabilities of the victim</a:t>
          </a:r>
        </a:p>
      </dsp:txBody>
      <dsp:txXfrm>
        <a:off x="2737" y="2263213"/>
        <a:ext cx="1680472" cy="1629506"/>
      </dsp:txXfrm>
    </dsp:sp>
    <dsp:sp modelId="{698A2AAD-E0E0-4AEA-8576-77FE1BA145CC}">
      <dsp:nvSpPr>
        <dsp:cNvPr id="0" name=""/>
        <dsp:cNvSpPr/>
      </dsp:nvSpPr>
      <dsp:spPr>
        <a:xfrm>
          <a:off x="1869929" y="1398163"/>
          <a:ext cx="1680472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3712C-3393-49F8-92E2-5D1DA0026922}">
      <dsp:nvSpPr>
        <dsp:cNvPr id="0" name=""/>
        <dsp:cNvSpPr/>
      </dsp:nvSpPr>
      <dsp:spPr>
        <a:xfrm>
          <a:off x="3595214" y="1335181"/>
          <a:ext cx="85890" cy="162047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510E5-4502-4A72-B80D-527D2B1E0D9E}">
      <dsp:nvSpPr>
        <dsp:cNvPr id="0" name=""/>
        <dsp:cNvSpPr/>
      </dsp:nvSpPr>
      <dsp:spPr>
        <a:xfrm>
          <a:off x="2344470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>
        <a:off x="2451579" y="1139614"/>
        <a:ext cx="517171" cy="517171"/>
      </dsp:txXfrm>
    </dsp:sp>
    <dsp:sp modelId="{936F8CDD-9036-40E4-BB3E-0BCBC46B9F3F}">
      <dsp:nvSpPr>
        <dsp:cNvPr id="0" name=""/>
        <dsp:cNvSpPr/>
      </dsp:nvSpPr>
      <dsp:spPr>
        <a:xfrm>
          <a:off x="1834925" y="1929756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Financial</a:t>
          </a:r>
        </a:p>
      </dsp:txBody>
      <dsp:txXfrm>
        <a:off x="1834925" y="2265850"/>
        <a:ext cx="1680472" cy="1629506"/>
      </dsp:txXfrm>
    </dsp:sp>
    <dsp:sp modelId="{1E7AC8D4-69FC-4F29-B06A-058FA110AB4F}">
      <dsp:nvSpPr>
        <dsp:cNvPr id="0" name=""/>
        <dsp:cNvSpPr/>
      </dsp:nvSpPr>
      <dsp:spPr>
        <a:xfrm>
          <a:off x="3737120" y="1398163"/>
          <a:ext cx="840236" cy="72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962E2-49D5-4FE2-922A-7502DF3D2C04}">
      <dsp:nvSpPr>
        <dsp:cNvPr id="0" name=""/>
        <dsp:cNvSpPr/>
      </dsp:nvSpPr>
      <dsp:spPr>
        <a:xfrm>
          <a:off x="4211661" y="1032505"/>
          <a:ext cx="731389" cy="73138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82" tIns="28382" rIns="28382" bIns="2838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>
        <a:off x="4318770" y="1139614"/>
        <a:ext cx="517171" cy="517171"/>
      </dsp:txXfrm>
    </dsp:sp>
    <dsp:sp modelId="{1F896AE6-5992-48AE-885E-E10DDA61DEE8}">
      <dsp:nvSpPr>
        <dsp:cNvPr id="0" name=""/>
        <dsp:cNvSpPr/>
      </dsp:nvSpPr>
      <dsp:spPr>
        <a:xfrm>
          <a:off x="3737120" y="1931131"/>
          <a:ext cx="168047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lumMod val="7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8" tIns="165100" rIns="13255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Psychological</a:t>
          </a:r>
        </a:p>
      </dsp:txBody>
      <dsp:txXfrm>
        <a:off x="3737120" y="2267225"/>
        <a:ext cx="1680472" cy="16295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40F24-76C4-40AE-A364-3CA40A63ECB6}">
      <dsp:nvSpPr>
        <dsp:cNvPr id="0" name=""/>
        <dsp:cNvSpPr/>
      </dsp:nvSpPr>
      <dsp:spPr>
        <a:xfrm>
          <a:off x="4216" y="84418"/>
          <a:ext cx="2566859" cy="770057"/>
        </a:xfrm>
        <a:prstGeom prst="rect">
          <a:avLst/>
        </a:prstGeom>
        <a:solidFill>
          <a:srgbClr val="004B88"/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839" tIns="202839" rIns="202839" bIns="202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  Listen	</a:t>
          </a:r>
        </a:p>
      </dsp:txBody>
      <dsp:txXfrm>
        <a:off x="4216" y="84418"/>
        <a:ext cx="2566859" cy="770057"/>
      </dsp:txXfrm>
    </dsp:sp>
    <dsp:sp modelId="{B6BC43D6-B385-43EE-A58F-1A67479D72D5}">
      <dsp:nvSpPr>
        <dsp:cNvPr id="0" name=""/>
        <dsp:cNvSpPr/>
      </dsp:nvSpPr>
      <dsp:spPr>
        <a:xfrm>
          <a:off x="4216" y="905336"/>
          <a:ext cx="2566859" cy="434052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549" tIns="253549" rIns="253549" bIns="253549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 patient.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People who have experienced trauma may not share everything all at once.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i="1" kern="1200" dirty="0"/>
        </a:p>
      </dsp:txBody>
      <dsp:txXfrm>
        <a:off x="4216" y="905336"/>
        <a:ext cx="2566859" cy="4340522"/>
      </dsp:txXfrm>
    </dsp:sp>
    <dsp:sp modelId="{8731A126-6223-4E12-A450-6A37A8CBB295}">
      <dsp:nvSpPr>
        <dsp:cNvPr id="0" name=""/>
        <dsp:cNvSpPr/>
      </dsp:nvSpPr>
      <dsp:spPr>
        <a:xfrm>
          <a:off x="2705922" y="75986"/>
          <a:ext cx="2566859" cy="770057"/>
        </a:xfrm>
        <a:prstGeom prst="rect">
          <a:avLst/>
        </a:prstGeom>
        <a:solidFill>
          <a:srgbClr val="004B88"/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839" tIns="202839" rIns="202839" bIns="202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Believe</a:t>
          </a:r>
        </a:p>
      </dsp:txBody>
      <dsp:txXfrm>
        <a:off x="2705922" y="75986"/>
        <a:ext cx="2566859" cy="770057"/>
      </dsp:txXfrm>
    </dsp:sp>
    <dsp:sp modelId="{998841AF-8D96-4034-BE35-812DD21430E0}">
      <dsp:nvSpPr>
        <dsp:cNvPr id="0" name=""/>
        <dsp:cNvSpPr/>
      </dsp:nvSpPr>
      <dsp:spPr>
        <a:xfrm>
          <a:off x="2705280" y="881767"/>
          <a:ext cx="2566859" cy="434052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549" tIns="253549" rIns="253549" bIns="253549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Start by believing.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Build trust first vs focusing on facts.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Disclosure is a big first step.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705280" y="881767"/>
        <a:ext cx="2566859" cy="4340522"/>
      </dsp:txXfrm>
    </dsp:sp>
    <dsp:sp modelId="{4A08C252-9A3B-4A78-A53E-77CBA309E3E5}">
      <dsp:nvSpPr>
        <dsp:cNvPr id="0" name=""/>
        <dsp:cNvSpPr/>
      </dsp:nvSpPr>
      <dsp:spPr>
        <a:xfrm>
          <a:off x="5353724" y="70773"/>
          <a:ext cx="2566859" cy="770057"/>
        </a:xfrm>
        <a:prstGeom prst="rect">
          <a:avLst/>
        </a:prstGeom>
        <a:solidFill>
          <a:srgbClr val="004B88"/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839" tIns="202839" rIns="202839" bIns="20283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Respect</a:t>
          </a:r>
        </a:p>
      </dsp:txBody>
      <dsp:txXfrm>
        <a:off x="5353724" y="70773"/>
        <a:ext cx="2566859" cy="770057"/>
      </dsp:txXfrm>
    </dsp:sp>
    <dsp:sp modelId="{1843F516-6F66-4FCA-B7EC-10BFAFD47BA1}">
      <dsp:nvSpPr>
        <dsp:cNvPr id="0" name=""/>
        <dsp:cNvSpPr/>
      </dsp:nvSpPr>
      <dsp:spPr>
        <a:xfrm>
          <a:off x="5353724" y="881767"/>
          <a:ext cx="2566859" cy="434052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549" tIns="253549" rIns="253549" bIns="253549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kern="1200" dirty="0"/>
            <a:t>Provide services and support …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kern="1200" dirty="0"/>
            <a:t>no matter who it is.</a:t>
          </a:r>
        </a:p>
      </dsp:txBody>
      <dsp:txXfrm>
        <a:off x="5353724" y="881767"/>
        <a:ext cx="2566859" cy="4340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0.17073</cdr:x>
      <cdr:y>0.67787</cdr:y>
    </cdr:from>
    <cdr:to>
      <cdr:x>0.28659</cdr:x>
      <cdr:y>0.81507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1458" y="1824823"/>
          <a:ext cx="475989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0.77778</cdr:x>
      <cdr:y>0.16136</cdr:y>
    </cdr:from>
    <cdr:to>
      <cdr:x>0.84028</cdr:x>
      <cdr:y>0.22081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14576" y="951978"/>
          <a:ext cx="563671" cy="35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0.9125</cdr:x>
      <cdr:y>0.35881</cdr:y>
    </cdr:from>
    <cdr:to>
      <cdr:x>0.96111</cdr:x>
      <cdr:y>0.431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29600" y="2116898"/>
          <a:ext cx="438411" cy="425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0.72778</cdr:x>
      <cdr:y>0.79618</cdr:y>
    </cdr:from>
    <cdr:to>
      <cdr:x>0.76667</cdr:x>
      <cdr:y>0.85138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63639" y="4697260"/>
          <a:ext cx="350728" cy="325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0.07778</cdr:x>
      <cdr:y>0.6242</cdr:y>
    </cdr:from>
    <cdr:to>
      <cdr:x>0.11944</cdr:x>
      <cdr:y>0.68577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1458" y="3682652"/>
          <a:ext cx="375781" cy="363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0.05694</cdr:x>
      <cdr:y>0.28875</cdr:y>
    </cdr:from>
    <cdr:to>
      <cdr:x>0.09306</cdr:x>
      <cdr:y>0.36093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13567" y="1703539"/>
          <a:ext cx="325677" cy="425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0.18483</cdr:x>
      <cdr:y>0.13266</cdr:y>
    </cdr:from>
    <cdr:to>
      <cdr:x>0.25</cdr:x>
      <cdr:y>0.20892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8488" y="819218"/>
          <a:ext cx="591855" cy="470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0.34444</cdr:x>
      <cdr:y>0.07006</cdr:y>
    </cdr:from>
    <cdr:to>
      <cdr:x>0.37778</cdr:x>
      <cdr:y>0.13266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106455" y="413359"/>
          <a:ext cx="30062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0.43472</cdr:x>
      <cdr:y>0.07006</cdr:y>
    </cdr:from>
    <cdr:to>
      <cdr:x>0.46944</cdr:x>
      <cdr:y>0.13266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0647" y="413359"/>
          <a:ext cx="31315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0.24414</cdr:x>
      <cdr:y>0.06288</cdr:y>
    </cdr:from>
    <cdr:to>
      <cdr:x>0.28276</cdr:x>
      <cdr:y>0.12269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217107" y="388306"/>
          <a:ext cx="350729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0.64001</cdr:x>
      <cdr:y>0.71896</cdr:y>
    </cdr:from>
    <cdr:to>
      <cdr:x>0.69492</cdr:x>
      <cdr:y>0.78804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85683" y="3974926"/>
          <a:ext cx="513567" cy="381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FC0CA-CE89-43C1-B3A8-9B5AE3567AB2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BAB28-6CEF-4441-A6EE-79A8479471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28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in the US, in Nebraska, in [local city].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4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Nebraska</a:t>
            </a:r>
            <a:r>
              <a:rPr lang="en-US" baseline="0" dirty="0"/>
              <a:t> Law: in addition to commercial sex act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sexually explicit performance or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the production of pornography.  </a:t>
            </a:r>
          </a:p>
          <a:p>
            <a:pPr marL="0" indent="0">
              <a:buFontTx/>
              <a:buNone/>
            </a:pPr>
            <a:r>
              <a:rPr lang="en-US" baseline="0" dirty="0">
                <a:sym typeface="Wingdings" panose="05000000000000000000" pitchFamily="2" charset="2"/>
              </a:rPr>
              <a:t>(The last two do not require sexual contact or perhaps commerce.)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4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in the US, in Nebraska, in [local city].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8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23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No standard set of questions fit every person.</a:t>
            </a:r>
          </a:p>
          <a:p>
            <a:r>
              <a:rPr lang="en-US" sz="2000" dirty="0"/>
              <a:t>Be sure to use reflective listening.</a:t>
            </a:r>
          </a:p>
          <a:p>
            <a:r>
              <a:rPr lang="en-US" sz="2000" dirty="0"/>
              <a:t>Be aware that canned stories are common and the true story may not emerge until trust has been built after multiple meetings.</a:t>
            </a:r>
          </a:p>
          <a:p>
            <a:r>
              <a:rPr lang="en-US" sz="2000" dirty="0"/>
              <a:t>Peel the onion-ask questions differently than expected.</a:t>
            </a:r>
          </a:p>
          <a:p>
            <a:pPr lvl="1"/>
            <a:r>
              <a:rPr lang="en-US" sz="1800" dirty="0"/>
              <a:t>What happens when you don’t do what is being asked of you?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A8371-8850-4DDD-9AD0-847289547D5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9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3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Nebraska’s foster youth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2AC7-9AB7-4A52-8220-42F5C6B17F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1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2AC7-9AB7-4A52-8220-42F5C6B17F9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2AC7-9AB7-4A52-8220-42F5C6B17F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6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r>
              <a:rPr lang="en-US" dirty="0"/>
              <a:t>Highest placement # is 34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2AC7-9AB7-4A52-8220-42F5C6B17F9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8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Agency Supported Foster Home  13</a:t>
            </a:r>
          </a:p>
          <a:p>
            <a:endParaRPr lang="en-US" baseline="0" dirty="0"/>
          </a:p>
          <a:p>
            <a:r>
              <a:rPr lang="en-US" baseline="0" dirty="0"/>
              <a:t>Group Home 4</a:t>
            </a:r>
          </a:p>
          <a:p>
            <a:endParaRPr lang="en-US" baseline="0" dirty="0"/>
          </a:p>
          <a:p>
            <a:r>
              <a:rPr lang="en-US" baseline="0" dirty="0"/>
              <a:t>Kinship is a person who has a past connection to the youth.  i.e.  A pastor, a teacher, a babysitter, etc.</a:t>
            </a:r>
          </a:p>
          <a:p>
            <a:endParaRPr lang="en-US" baseline="0" dirty="0"/>
          </a:p>
          <a:p>
            <a:r>
              <a:rPr lang="en-US" baseline="0" dirty="0"/>
              <a:t>PRTF- Psychiatric Residential Treatment Facility </a:t>
            </a:r>
          </a:p>
          <a:p>
            <a:r>
              <a:rPr lang="en-US" dirty="0"/>
              <a:t>YRTC-  Youth Residential Treatment Center-Geneva and Kearney</a:t>
            </a:r>
          </a:p>
          <a:p>
            <a:endParaRPr lang="en-US" dirty="0"/>
          </a:p>
          <a:p>
            <a:r>
              <a:rPr lang="en-US" dirty="0"/>
              <a:t>No placement-</a:t>
            </a:r>
            <a:r>
              <a:rPr lang="en-US" baseline="0" dirty="0"/>
              <a:t> youth came into the system as living/home location unknown or unable to be located at last known residence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2AC7-9AB7-4A52-8220-42F5C6B17F9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35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in the US, in Nebraska, in [local city].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716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in the US, in Nebraska, in [local city].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8B9E-C465-430D-9D91-7F96543F8E4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7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0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2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7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6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6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6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1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6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8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9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078E7-600B-49EC-9E7E-08167068B664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C1B0-4634-422F-8C53-C93B1949F0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9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17" Type="http://schemas.openxmlformats.org/officeDocument/2006/relationships/image" Target="../media/image77.jpg"/><Relationship Id="rId2" Type="http://schemas.openxmlformats.org/officeDocument/2006/relationships/image" Target="../media/image1.jpg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g"/><Relationship Id="rId10" Type="http://schemas.openxmlformats.org/officeDocument/2006/relationships/image" Target="../media/image70.png"/><Relationship Id="rId19" Type="http://schemas.openxmlformats.org/officeDocument/2006/relationships/image" Target="../media/image79.jpg"/><Relationship Id="rId4" Type="http://schemas.openxmlformats.org/officeDocument/2006/relationships/image" Target="../media/image64.jpg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Tony.Kavan@Nebrask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hyperlink" Target="mailto:Anne.Boatright@Nebraska.gov" TargetMode="External"/><Relationship Id="rId4" Type="http://schemas.openxmlformats.org/officeDocument/2006/relationships/hyperlink" Target="mailto:jdirwin@familyadvocacynetwork.or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4887" y="498100"/>
            <a:ext cx="11001080" cy="58367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52" y="1006636"/>
            <a:ext cx="2007197" cy="2563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8214" y="3868320"/>
            <a:ext cx="10209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Trafficking</a:t>
            </a:r>
          </a:p>
          <a:p>
            <a:pPr algn="ctr"/>
            <a:endParaRPr lang="en-US" sz="6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094950"/>
            <a:ext cx="918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                                    Anne Boatright MSN,RN SANE-a			</a:t>
            </a:r>
          </a:p>
          <a:p>
            <a:pPr algn="ctr"/>
            <a:r>
              <a:rPr lang="en-US" dirty="0"/>
              <a:t>State Forensic Nursing Coordinator </a:t>
            </a:r>
          </a:p>
          <a:p>
            <a:pPr algn="ctr"/>
            <a:r>
              <a:rPr lang="en-US" dirty="0"/>
              <a:t>		            Nebraska Attorney General’s Office									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nthened">
            <a:hlinkClick r:id="" action="ppaction://media"/>
            <a:extLst>
              <a:ext uri="{FF2B5EF4-FFF2-40B4-BE49-F238E27FC236}">
                <a16:creationId xmlns:a16="http://schemas.microsoft.com/office/drawing/2014/main" id="{E00B927B-E64D-4E75-8584-21915703E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5387" y="1292275"/>
            <a:ext cx="641745" cy="641745"/>
          </a:xfrm>
          <a:prstGeom prst="rect">
            <a:avLst/>
          </a:prstGeom>
        </p:spPr>
      </p:pic>
      <p:sp>
        <p:nvSpPr>
          <p:cNvPr id="22" name="Cloud Callout 11"/>
          <p:cNvSpPr txBox="1">
            <a:spLocks/>
          </p:cNvSpPr>
          <p:nvPr/>
        </p:nvSpPr>
        <p:spPr>
          <a:xfrm>
            <a:off x="1646735" y="1674814"/>
            <a:ext cx="2885867" cy="2177654"/>
          </a:xfrm>
          <a:prstGeom prst="flowChartAlternateProcess">
            <a:avLst/>
          </a:prstGeom>
          <a:solidFill>
            <a:srgbClr val="00206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ea typeface="Arial Unicode MS" panose="020B0604020202020204"/>
              </a:rPr>
              <a:t>In the end it will be just you and me.</a:t>
            </a:r>
          </a:p>
        </p:txBody>
      </p:sp>
      <p:sp>
        <p:nvSpPr>
          <p:cNvPr id="23" name="Cloud Callout 8"/>
          <p:cNvSpPr/>
          <p:nvPr/>
        </p:nvSpPr>
        <p:spPr>
          <a:xfrm>
            <a:off x="1828465" y="4295132"/>
            <a:ext cx="2200276" cy="1574054"/>
          </a:xfrm>
          <a:prstGeom prst="roundRect">
            <a:avLst/>
          </a:prstGeom>
          <a:solidFill>
            <a:srgbClr val="00206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I will take care of you.</a:t>
            </a:r>
          </a:p>
        </p:txBody>
      </p:sp>
      <p:sp>
        <p:nvSpPr>
          <p:cNvPr id="24" name="Cloud Callout 9"/>
          <p:cNvSpPr/>
          <p:nvPr/>
        </p:nvSpPr>
        <p:spPr>
          <a:xfrm>
            <a:off x="8053982" y="2477190"/>
            <a:ext cx="2164556" cy="1631156"/>
          </a:xfrm>
          <a:prstGeom prst="flowChartAlternateProcess">
            <a:avLst/>
          </a:prstGeom>
          <a:solidFill>
            <a:srgbClr val="00206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I will make you rich.</a:t>
            </a:r>
          </a:p>
        </p:txBody>
      </p:sp>
      <p:sp>
        <p:nvSpPr>
          <p:cNvPr id="25" name="Cloud Callout 5"/>
          <p:cNvSpPr/>
          <p:nvPr/>
        </p:nvSpPr>
        <p:spPr>
          <a:xfrm>
            <a:off x="4939867" y="1815702"/>
            <a:ext cx="2453878" cy="2479430"/>
          </a:xfrm>
          <a:prstGeom prst="roundRect">
            <a:avLst/>
          </a:prstGeom>
          <a:solidFill>
            <a:srgbClr val="00206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Everything you earn is for US!</a:t>
            </a:r>
          </a:p>
        </p:txBody>
      </p:sp>
      <p:sp>
        <p:nvSpPr>
          <p:cNvPr id="26" name="Cloud Callout 8"/>
          <p:cNvSpPr/>
          <p:nvPr/>
        </p:nvSpPr>
        <p:spPr>
          <a:xfrm>
            <a:off x="4519249" y="4809245"/>
            <a:ext cx="2200276" cy="1574054"/>
          </a:xfrm>
          <a:prstGeom prst="roundRect">
            <a:avLst/>
          </a:prstGeom>
          <a:solidFill>
            <a:srgbClr val="00206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50/50 split</a:t>
            </a:r>
          </a:p>
        </p:txBody>
      </p:sp>
      <p:sp>
        <p:nvSpPr>
          <p:cNvPr id="27" name="Cloud Callout 9"/>
          <p:cNvSpPr/>
          <p:nvPr/>
        </p:nvSpPr>
        <p:spPr>
          <a:xfrm>
            <a:off x="7733109" y="4583047"/>
            <a:ext cx="2164556" cy="1631156"/>
          </a:xfrm>
          <a:prstGeom prst="flowChartAlternateProcess">
            <a:avLst/>
          </a:prstGeom>
          <a:solidFill>
            <a:srgbClr val="00206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I love you, baby!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73651" y="489325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Fraud</a:t>
            </a:r>
          </a:p>
        </p:txBody>
      </p:sp>
    </p:spTree>
    <p:extLst>
      <p:ext uri="{BB962C8B-B14F-4D97-AF65-F5344CB8AC3E}">
        <p14:creationId xmlns:p14="http://schemas.microsoft.com/office/powerpoint/2010/main" val="36599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338" y="1520611"/>
            <a:ext cx="4164036" cy="3928051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Coercion</a:t>
            </a:r>
          </a:p>
        </p:txBody>
      </p:sp>
      <p:graphicFrame>
        <p:nvGraphicFramePr>
          <p:cNvPr id="13" name="Content Placeholder 2"/>
          <p:cNvGraphicFramePr>
            <a:graphicFrameLocks/>
          </p:cNvGraphicFramePr>
          <p:nvPr>
            <p:extLst/>
          </p:nvPr>
        </p:nvGraphicFramePr>
        <p:xfrm>
          <a:off x="5493526" y="1520611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3955582" y="1773840"/>
            <a:ext cx="8421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OR NON-PHYSICAL HARM</a:t>
            </a:r>
          </a:p>
        </p:txBody>
      </p:sp>
    </p:spTree>
    <p:extLst>
      <p:ext uri="{BB962C8B-B14F-4D97-AF65-F5344CB8AC3E}">
        <p14:creationId xmlns:p14="http://schemas.microsoft.com/office/powerpoint/2010/main" val="12517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338" y="1520611"/>
            <a:ext cx="4164036" cy="3928051"/>
          </a:xfrm>
          <a:prstGeom prst="ellipse">
            <a:avLst/>
          </a:prstGeom>
          <a:solidFill>
            <a:srgbClr val="004B88"/>
          </a:solidFill>
          <a:ln>
            <a:solidFill>
              <a:srgbClr val="004B88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Coercion</a:t>
            </a:r>
          </a:p>
        </p:txBody>
      </p:sp>
      <p:graphicFrame>
        <p:nvGraphicFramePr>
          <p:cNvPr id="13" name="Content Placeholder 2"/>
          <p:cNvGraphicFramePr>
            <a:graphicFrameLocks/>
          </p:cNvGraphicFramePr>
          <p:nvPr>
            <p:extLst/>
          </p:nvPr>
        </p:nvGraphicFramePr>
        <p:xfrm>
          <a:off x="5493526" y="1520611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3955582" y="1773840"/>
            <a:ext cx="8421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OR NON-PHYSICAL HARM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8921" y="1461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4B88"/>
                </a:solidFill>
              </a:rPr>
              <a:t>The Landscape of Exploitation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05245" y="1773840"/>
            <a:ext cx="5397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Traffickers/Pimps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Family-based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Gang-based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Peer-based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Independent/Survival Sex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* Leslie Briner – Building a Justice Centered Movement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E0AB3D0-F243-4BC6-B786-570848248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58" y="1772292"/>
            <a:ext cx="5772956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ight Triangle 51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037"/>
          <a:stretch/>
        </p:blipFill>
        <p:spPr>
          <a:xfrm>
            <a:off x="652374" y="2645951"/>
            <a:ext cx="3071526" cy="386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4"/>
          <a:stretch/>
        </p:blipFill>
        <p:spPr>
          <a:xfrm>
            <a:off x="3853301" y="3009996"/>
            <a:ext cx="2643752" cy="35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4494"/>
          <a:stretch/>
        </p:blipFill>
        <p:spPr>
          <a:xfrm>
            <a:off x="6647299" y="442913"/>
            <a:ext cx="2256070" cy="3145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4" y="466475"/>
            <a:ext cx="3071526" cy="204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 b="4896"/>
          <a:stretch/>
        </p:blipFill>
        <p:spPr>
          <a:xfrm>
            <a:off x="6647298" y="3705728"/>
            <a:ext cx="4805033" cy="280648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030047" y="923477"/>
            <a:ext cx="2397130" cy="172247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4B88"/>
                </a:solidFill>
                <a:latin typeface="Gill Sans MT" panose="020B0502020104020203" pitchFamily="34" charset="0"/>
              </a:rPr>
              <a:t>What do </a:t>
            </a:r>
          </a:p>
          <a:p>
            <a:pPr algn="just"/>
            <a:r>
              <a:rPr lang="en-US" sz="4000" dirty="0">
                <a:solidFill>
                  <a:srgbClr val="004B88"/>
                </a:solidFill>
                <a:latin typeface="Gill Sans MT" panose="020B0502020104020203" pitchFamily="34" charset="0"/>
              </a:rPr>
              <a:t>traffickers </a:t>
            </a:r>
          </a:p>
          <a:p>
            <a:pPr algn="just"/>
            <a:r>
              <a:rPr lang="en-US" sz="4000" dirty="0">
                <a:solidFill>
                  <a:srgbClr val="004B88"/>
                </a:solidFill>
                <a:latin typeface="Gill Sans MT" panose="020B0502020104020203" pitchFamily="34" charset="0"/>
              </a:rPr>
              <a:t>look like?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439" r="18532" b="46726"/>
          <a:stretch/>
        </p:blipFill>
        <p:spPr>
          <a:xfrm>
            <a:off x="9013932" y="2197770"/>
            <a:ext cx="2438399" cy="1390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32" y="485684"/>
            <a:ext cx="2438399" cy="1627149"/>
          </a:xfrm>
          <a:prstGeom prst="rect">
            <a:avLst/>
          </a:prstGeom>
        </p:spPr>
      </p:pic>
      <p:sp>
        <p:nvSpPr>
          <p:cNvPr id="54" name="Right Triangle 53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ight Triangle 54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338" y="1520611"/>
            <a:ext cx="4164036" cy="3928051"/>
          </a:xfrm>
          <a:prstGeom prst="ellipse">
            <a:avLst/>
          </a:prstGeom>
          <a:solidFill>
            <a:srgbClr val="004B88"/>
          </a:solidFill>
          <a:ln>
            <a:solidFill>
              <a:srgbClr val="004B88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Coercion</a:t>
            </a:r>
          </a:p>
        </p:txBody>
      </p:sp>
      <p:graphicFrame>
        <p:nvGraphicFramePr>
          <p:cNvPr id="13" name="Content Placeholder 2"/>
          <p:cNvGraphicFramePr>
            <a:graphicFrameLocks/>
          </p:cNvGraphicFramePr>
          <p:nvPr>
            <p:extLst/>
          </p:nvPr>
        </p:nvGraphicFramePr>
        <p:xfrm>
          <a:off x="5493526" y="1520611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3955582" y="1773840"/>
            <a:ext cx="8421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OR NON-PHYSICAL HARM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935480" y="2255148"/>
            <a:ext cx="4488405" cy="37456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spcBef>
                <a:spcPts val="75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Helping to </a:t>
            </a:r>
            <a:r>
              <a:rPr lang="en-US" b="1" dirty="0">
                <a:solidFill>
                  <a:srgbClr val="004B88"/>
                </a:solidFill>
                <a:latin typeface="Calibri"/>
              </a:rPr>
              <a:t>sell</a:t>
            </a:r>
          </a:p>
          <a:p>
            <a:pPr algn="just" defTabSz="685800">
              <a:spcBef>
                <a:spcPts val="75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Trying to </a:t>
            </a:r>
            <a:r>
              <a:rPr lang="en-US" b="1" dirty="0">
                <a:solidFill>
                  <a:srgbClr val="004B88"/>
                </a:solidFill>
                <a:latin typeface="Calibri"/>
              </a:rPr>
              <a:t>buy</a:t>
            </a:r>
          </a:p>
          <a:p>
            <a:pPr algn="just" defTabSz="685800">
              <a:spcBef>
                <a:spcPts val="750"/>
              </a:spcBef>
              <a:defRPr/>
            </a:pPr>
            <a:r>
              <a:rPr lang="en-US" dirty="0">
                <a:solidFill>
                  <a:srgbClr val="004B88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004B88"/>
                </a:solidFill>
                <a:latin typeface="Calibri"/>
              </a:rPr>
              <a:t>Trading</a:t>
            </a:r>
            <a:r>
              <a:rPr lang="en-US" dirty="0">
                <a:solidFill>
                  <a:srgbClr val="004B88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anything for value 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in exchange for a </a:t>
            </a:r>
            <a:r>
              <a:rPr lang="en-US" sz="3000" b="1" i="1" dirty="0">
                <a:solidFill>
                  <a:srgbClr val="004B88"/>
                </a:solidFill>
                <a:latin typeface="Calibri"/>
              </a:rPr>
              <a:t>sex act or pornography</a:t>
            </a:r>
            <a:r>
              <a:rPr lang="en-US" sz="3000" b="1" dirty="0">
                <a:solidFill>
                  <a:srgbClr val="004B88"/>
                </a:solidFill>
                <a:latin typeface="Calibri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alibri"/>
              </a:rPr>
              <a:t>with a person 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en-US" sz="2100" b="1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en-US" sz="2100" b="1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endParaRPr lang="en-US" sz="2100" b="1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23" y="2255149"/>
            <a:ext cx="2898847" cy="289884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35052" y="953580"/>
            <a:ext cx="9356633" cy="6592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rgbClr val="004B88"/>
                </a:solidFill>
                <a:latin typeface="+mj-lt"/>
              </a:rPr>
              <a:t>What is Sex Trafficking of a Minor?</a:t>
            </a:r>
          </a:p>
        </p:txBody>
      </p:sp>
    </p:spTree>
    <p:extLst>
      <p:ext uri="{BB962C8B-B14F-4D97-AF65-F5344CB8AC3E}">
        <p14:creationId xmlns:p14="http://schemas.microsoft.com/office/powerpoint/2010/main" val="135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>
            <a:spLocks/>
          </p:cNvSpPr>
          <p:nvPr/>
        </p:nvSpPr>
        <p:spPr>
          <a:xfrm flipH="1">
            <a:off x="2652594" y="4602026"/>
            <a:ext cx="278121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5880" dist="1524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88% </a:t>
            </a:r>
            <a:r>
              <a:rPr lang="en-US" dirty="0"/>
              <a:t>were in the care of social services when they went missing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7A452-BE53-43A4-9E8B-93BBE1FB4482}"/>
              </a:ext>
            </a:extLst>
          </p:cNvPr>
          <p:cNvSpPr txBox="1"/>
          <p:nvPr/>
        </p:nvSpPr>
        <p:spPr>
          <a:xfrm>
            <a:off x="2149918" y="5738021"/>
            <a:ext cx="541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National Center for Missing and Exploited Children, “Child Sex Trafficking Infographic,” 2017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614312" y="1939837"/>
            <a:ext cx="3768676" cy="13288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25,000 youth missing from care </a:t>
            </a:r>
            <a:r>
              <a:rPr lang="en-US" sz="2100" dirty="0"/>
              <a:t>were reported to NCMEC in 2017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8756" y="518619"/>
            <a:ext cx="7326817" cy="151511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4B88"/>
                </a:solidFill>
                <a:latin typeface="+mj-lt"/>
              </a:rPr>
              <a:t>Missing Youth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6" y="3010765"/>
            <a:ext cx="2805351" cy="1402676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6344774" y="4056559"/>
            <a:ext cx="3795729" cy="11916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7 </a:t>
            </a:r>
            <a:r>
              <a:rPr lang="en-US" sz="2100" dirty="0"/>
              <a:t>of these children 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likely victims of sex trafficking</a:t>
            </a:r>
            <a:r>
              <a:rPr lang="en-US" sz="2100" dirty="0"/>
              <a:t>. 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0800000" flipV="1">
            <a:off x="5569064" y="4429420"/>
            <a:ext cx="692622" cy="641143"/>
          </a:xfrm>
          <a:prstGeom prst="curvedConnector3">
            <a:avLst/>
          </a:prstGeom>
          <a:ln w="57150" cmpd="sng">
            <a:tailEnd type="triangle" w="lg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11" y="2164563"/>
            <a:ext cx="3578012" cy="17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698" y="195098"/>
            <a:ext cx="716096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Nebraska’s Missing Foster Youth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607" y="4249542"/>
            <a:ext cx="310675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4692" y="4618874"/>
            <a:ext cx="320591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75" y="3109603"/>
            <a:ext cx="4344551" cy="3049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365" y="1168408"/>
            <a:ext cx="6043049" cy="1256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407" y="4775613"/>
            <a:ext cx="3476625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829" y="4775613"/>
            <a:ext cx="34766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07" y="253426"/>
            <a:ext cx="295614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DCFS Missing Youth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Point in Time 1	/28/2019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156558" y="253426"/>
          <a:ext cx="4108537" cy="2987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0" y="2945420"/>
          <a:ext cx="5210827" cy="341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6551111" y="977030"/>
          <a:ext cx="4659682" cy="408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9244" y="1222922"/>
            <a:ext cx="201669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27 DCFS youth missing from care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38" y="2078249"/>
            <a:ext cx="55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819" y="5173229"/>
            <a:ext cx="3237260" cy="14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1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/>
          <p:cNvGraphicFramePr/>
          <p:nvPr>
            <p:extLst/>
          </p:nvPr>
        </p:nvGraphicFramePr>
        <p:xfrm>
          <a:off x="1077238" y="288099"/>
          <a:ext cx="9081370" cy="617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13534" y="676405"/>
            <a:ext cx="40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-16092"/>
            <a:ext cx="1327759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DCFS Missing Youth</a:t>
            </a:r>
          </a:p>
          <a:p>
            <a:r>
              <a:rPr lang="en-US" b="1" dirty="0">
                <a:solidFill>
                  <a:srgbClr val="000000"/>
                </a:solidFill>
              </a:rPr>
              <a:t>Point in Time 1/28/2019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8" y="5566558"/>
            <a:ext cx="2229633" cy="12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/>
          </p:nvPr>
        </p:nvGraphicFramePr>
        <p:xfrm>
          <a:off x="1379621" y="572022"/>
          <a:ext cx="9352547" cy="552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" y="0"/>
            <a:ext cx="154070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DCFS Missing Youth</a:t>
            </a:r>
          </a:p>
          <a:p>
            <a:r>
              <a:rPr lang="en-US" b="1" dirty="0">
                <a:solidFill>
                  <a:srgbClr val="000000"/>
                </a:solidFill>
              </a:rPr>
              <a:t>Point in Time 1/28/2019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91" y="5728122"/>
            <a:ext cx="1753643" cy="9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TV Hotel Room HT PSA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817" y="522425"/>
            <a:ext cx="10593983" cy="5813149"/>
          </a:xfrm>
        </p:spPr>
      </p:pic>
    </p:spTree>
    <p:extLst>
      <p:ext uri="{BB962C8B-B14F-4D97-AF65-F5344CB8AC3E}">
        <p14:creationId xmlns:p14="http://schemas.microsoft.com/office/powerpoint/2010/main" val="28262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77" y="15099"/>
            <a:ext cx="316022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DCFS Missing Youth</a:t>
            </a:r>
          </a:p>
          <a:p>
            <a:r>
              <a:rPr lang="en-US" b="1" dirty="0">
                <a:solidFill>
                  <a:srgbClr val="000000"/>
                </a:solidFill>
              </a:rPr>
              <a:t>Point in Time 1/28/2019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423833" y="2274176"/>
            <a:ext cx="132927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Detention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6961" y="3564201"/>
            <a:ext cx="252684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Agency-Supported Foster Home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55" y="4391001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82" y="4391001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37" y="5267730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3475" y="2283894"/>
            <a:ext cx="2091733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Group Home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78" y="2714135"/>
            <a:ext cx="914400" cy="91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2572" y="1760675"/>
            <a:ext cx="2109355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Parent/Caretaker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75701" y="188635"/>
            <a:ext cx="21603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Relative Foster Home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491" y="930912"/>
            <a:ext cx="4427364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00"/>
                </a:solidFill>
              </a:rPr>
              <a:t>In Nebraska, youth went missing from…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3"/>
          <a:stretch/>
        </p:blipFill>
        <p:spPr>
          <a:xfrm>
            <a:off x="5732846" y="867491"/>
            <a:ext cx="436419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8833" y="375428"/>
            <a:ext cx="184554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Placement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/>
          <a:stretch/>
        </p:blipFill>
        <p:spPr>
          <a:xfrm>
            <a:off x="3589854" y="2171774"/>
            <a:ext cx="4953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51" y="5239122"/>
            <a:ext cx="3171537" cy="14510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15" y="4391080"/>
            <a:ext cx="914400" cy="914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738" y="5230059"/>
            <a:ext cx="914479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47" y="2983874"/>
            <a:ext cx="432854" cy="914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06" y="5286526"/>
            <a:ext cx="432854" cy="914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667" y="5267651"/>
            <a:ext cx="914479" cy="91447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203066" y="2829671"/>
            <a:ext cx="16961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Independent Living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835" y="3592683"/>
            <a:ext cx="493819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451" y="2714056"/>
            <a:ext cx="432854" cy="9144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5717" y="1067617"/>
            <a:ext cx="493819" cy="9144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7919" y="1067617"/>
            <a:ext cx="493819" cy="914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527" y="4433112"/>
            <a:ext cx="493819" cy="91447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499003" y="4041500"/>
            <a:ext cx="115647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YRTC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9581" y="4391001"/>
            <a:ext cx="493819" cy="91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5465" y="2714056"/>
            <a:ext cx="432854" cy="9144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9503" y="3584260"/>
            <a:ext cx="432854" cy="914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5608" y="872573"/>
            <a:ext cx="43285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9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09"/>
          <a:stretch/>
        </p:blipFill>
        <p:spPr>
          <a:xfrm>
            <a:off x="0" y="0"/>
            <a:ext cx="12192000" cy="6850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9179" y="3562138"/>
            <a:ext cx="7932821" cy="266996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42203"/>
            <a:ext cx="12192000" cy="6893169"/>
          </a:xfrm>
          <a:prstGeom prst="rect">
            <a:avLst/>
          </a:prstGeom>
          <a:blipFill dpi="0" rotWithShape="1">
            <a:blip r:embed="rId5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9231" y="3703319"/>
            <a:ext cx="10050449" cy="23876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 Trafficking</a:t>
            </a:r>
            <a:b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Nebraska </a:t>
            </a:r>
          </a:p>
        </p:txBody>
      </p:sp>
    </p:spTree>
    <p:extLst>
      <p:ext uri="{BB962C8B-B14F-4D97-AF65-F5344CB8AC3E}">
        <p14:creationId xmlns:p14="http://schemas.microsoft.com/office/powerpoint/2010/main" val="27278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28" y="1453560"/>
            <a:ext cx="10308885" cy="47436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260319" y="253278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265189" y="4294285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9131387" y="456900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0450843" y="3961815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828150" y="3797677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401347" y="2250741"/>
            <a:ext cx="237506" cy="200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346199" y="505896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826867" y="287297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946972" y="498497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9637634" y="5627682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594403" y="3167253"/>
            <a:ext cx="237506" cy="200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0507544" y="383278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045530" y="169185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9808229" y="379404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3149" y="1600156"/>
            <a:ext cx="237506" cy="200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0356213" y="405349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737223" y="4583765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7001009" y="2119739"/>
            <a:ext cx="237506" cy="200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969112" y="2050524"/>
            <a:ext cx="237506" cy="20012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9172622" y="3661830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560201" y="414813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10401370" y="3882436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9669723" y="4714073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18413" y="4828673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7712996" y="5123883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0553754" y="4207385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618352" y="455442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749244" y="4304199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10626297" y="3991953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465482" y="2518462"/>
            <a:ext cx="806336" cy="251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Wayne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59742" y="4268197"/>
            <a:ext cx="975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Sidney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67596" y="4544721"/>
            <a:ext cx="1107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Seward</a:t>
            </a:r>
          </a:p>
        </p:txBody>
      </p:sp>
      <p:sp>
        <p:nvSpPr>
          <p:cNvPr id="44" name="Oval 43"/>
          <p:cNvSpPr/>
          <p:nvPr/>
        </p:nvSpPr>
        <p:spPr>
          <a:xfrm>
            <a:off x="5078826" y="570299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295194" y="5702991"/>
            <a:ext cx="1217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McCook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81523" y="3881077"/>
            <a:ext cx="1250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Columbus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97569" y="2235970"/>
            <a:ext cx="813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O’Neill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551009" y="5046599"/>
            <a:ext cx="1013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Crete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955355" y="3428424"/>
            <a:ext cx="9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Schuyler</a:t>
            </a:r>
          </a:p>
          <a:p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54974" y="5128590"/>
            <a:ext cx="832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Kearney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51971" y="4121741"/>
            <a:ext cx="707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Kimball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84601" y="3157705"/>
            <a:ext cx="1266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Scottsbluff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75152" y="4277655"/>
            <a:ext cx="1103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Ogallala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36980" y="4535668"/>
            <a:ext cx="1760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Gothenburg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75939" y="2017242"/>
            <a:ext cx="97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Ainsworth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54526" y="5142188"/>
            <a:ext cx="1048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Hastings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847839" y="5614736"/>
            <a:ext cx="1206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Beatrice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195366" y="2067027"/>
            <a:ext cx="1091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Atkinson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13300" y="2841519"/>
            <a:ext cx="743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Norfolk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898116" y="4704774"/>
            <a:ext cx="995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Lincoln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23216" y="1679355"/>
            <a:ext cx="840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Whitney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70655" y="1577108"/>
            <a:ext cx="970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Chadron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27610" y="4811318"/>
            <a:ext cx="78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Lexington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933205" y="4555505"/>
            <a:ext cx="1131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Grand Island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675896" y="3511628"/>
            <a:ext cx="80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Fremont</a:t>
            </a:r>
          </a:p>
          <a:p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52120" y="3837664"/>
            <a:ext cx="99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Omaha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Area</a:t>
            </a:r>
          </a:p>
        </p:txBody>
      </p:sp>
      <p:sp>
        <p:nvSpPr>
          <p:cNvPr id="68" name="Oval 67"/>
          <p:cNvSpPr/>
          <p:nvPr/>
        </p:nvSpPr>
        <p:spPr>
          <a:xfrm>
            <a:off x="9953780" y="2197961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8955355" y="2213746"/>
            <a:ext cx="1428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South Sioux City</a:t>
            </a:r>
          </a:p>
        </p:txBody>
      </p:sp>
      <p:sp>
        <p:nvSpPr>
          <p:cNvPr id="70" name="Oval 69"/>
          <p:cNvSpPr/>
          <p:nvPr/>
        </p:nvSpPr>
        <p:spPr>
          <a:xfrm>
            <a:off x="8638194" y="4331375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8836641" y="4288322"/>
            <a:ext cx="1428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Stromsburg</a:t>
            </a:r>
          </a:p>
        </p:txBody>
      </p:sp>
      <p:sp>
        <p:nvSpPr>
          <p:cNvPr id="72" name="Oval 71"/>
          <p:cNvSpPr/>
          <p:nvPr/>
        </p:nvSpPr>
        <p:spPr>
          <a:xfrm>
            <a:off x="7544840" y="3116736"/>
            <a:ext cx="237506" cy="200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737223" y="3109789"/>
            <a:ext cx="76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Bartlett</a:t>
            </a:r>
          </a:p>
        </p:txBody>
      </p:sp>
      <p:sp>
        <p:nvSpPr>
          <p:cNvPr id="74" name="Oval 73"/>
          <p:cNvSpPr/>
          <p:nvPr/>
        </p:nvSpPr>
        <p:spPr>
          <a:xfrm>
            <a:off x="7974251" y="2459967"/>
            <a:ext cx="237506" cy="200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178204" y="2428228"/>
            <a:ext cx="1428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Royal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612011" y="664335"/>
            <a:ext cx="4904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Nebraska map illustrates the location of  reports of human trafficking since 2016.*</a:t>
            </a:r>
          </a:p>
          <a:p>
            <a:pPr algn="just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660793" y="6460584"/>
            <a:ext cx="6680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*All reports are reviewed and investigated but not all are prosecuted.</a:t>
            </a:r>
          </a:p>
          <a:p>
            <a:endParaRPr lang="en-US" dirty="0"/>
          </a:p>
        </p:txBody>
      </p:sp>
      <p:sp>
        <p:nvSpPr>
          <p:cNvPr id="78" name="Title 2"/>
          <p:cNvSpPr txBox="1">
            <a:spLocks/>
          </p:cNvSpPr>
          <p:nvPr/>
        </p:nvSpPr>
        <p:spPr>
          <a:xfrm>
            <a:off x="-1169401" y="60264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 w="0">
                  <a:noFill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Trafficking Risk</a:t>
            </a:r>
          </a:p>
        </p:txBody>
      </p:sp>
    </p:spTree>
    <p:extLst>
      <p:ext uri="{BB962C8B-B14F-4D97-AF65-F5344CB8AC3E}">
        <p14:creationId xmlns:p14="http://schemas.microsoft.com/office/powerpoint/2010/main" val="1458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192" y="922526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Young Market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1192" y="2554099"/>
            <a:ext cx="5213808" cy="430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/>
              <a:t>11% </a:t>
            </a:r>
            <a:r>
              <a:rPr lang="en-US" sz="3200" dirty="0"/>
              <a:t>advertised under the age of 21</a:t>
            </a:r>
          </a:p>
          <a:p>
            <a:pPr algn="l"/>
            <a:r>
              <a:rPr lang="en-US" sz="3200" b="1" dirty="0"/>
              <a:t>20% </a:t>
            </a:r>
            <a:r>
              <a:rPr lang="en-US" sz="3200" dirty="0"/>
              <a:t>advertised as very young based on keywords</a:t>
            </a:r>
          </a:p>
          <a:p>
            <a:pPr marL="914400" lvl="1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“just turned 18”</a:t>
            </a:r>
          </a:p>
          <a:p>
            <a:pPr marL="914400" lvl="1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“fresh meat”</a:t>
            </a:r>
          </a:p>
          <a:p>
            <a:pPr marL="914400" lvl="1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“virgin”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3" b="85682"/>
          <a:stretch/>
        </p:blipFill>
        <p:spPr>
          <a:xfrm>
            <a:off x="6008913" y="2764410"/>
            <a:ext cx="5819805" cy="79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6" b="79229"/>
          <a:stretch/>
        </p:blipFill>
        <p:spPr>
          <a:xfrm>
            <a:off x="6008913" y="4282700"/>
            <a:ext cx="5819806" cy="114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7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BCFF3ED-5F8F-4730-B7CD-DE5D91414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410" r="1576" b="5027"/>
          <a:stretch/>
        </p:blipFill>
        <p:spPr>
          <a:xfrm>
            <a:off x="-130629" y="1"/>
            <a:ext cx="12420665" cy="6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45ECF33-C264-4FA1-83C5-3A2E5170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08" b="27960"/>
          <a:stretch/>
        </p:blipFill>
        <p:spPr>
          <a:xfrm>
            <a:off x="0" y="0"/>
            <a:ext cx="12192000" cy="6882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1369" y="3562138"/>
            <a:ext cx="7860632" cy="266996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35169"/>
            <a:ext cx="12192000" cy="6917232"/>
          </a:xfrm>
          <a:prstGeom prst="rect">
            <a:avLst/>
          </a:prstGeom>
          <a:blipFill dpi="0" rotWithShape="1">
            <a:blip r:embed="rId5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3031" y="3703319"/>
            <a:ext cx="10050449" cy="23876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Traffickers Operate</a:t>
            </a:r>
          </a:p>
        </p:txBody>
      </p:sp>
    </p:spTree>
    <p:extLst>
      <p:ext uri="{BB962C8B-B14F-4D97-AF65-F5344CB8AC3E}">
        <p14:creationId xmlns:p14="http://schemas.microsoft.com/office/powerpoint/2010/main" val="891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192" y="714564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Traffickers Operate?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358845" y="2209269"/>
            <a:ext cx="4111355" cy="662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Exploit vulnerabilities &amp; marginalized status</a:t>
            </a:r>
          </a:p>
        </p:txBody>
      </p:sp>
      <p:sp>
        <p:nvSpPr>
          <p:cNvPr id="14" name="Text Placeholder 17"/>
          <p:cNvSpPr txBox="1">
            <a:spLocks/>
          </p:cNvSpPr>
          <p:nvPr/>
        </p:nvSpPr>
        <p:spPr>
          <a:xfrm>
            <a:off x="6219860" y="2102437"/>
            <a:ext cx="4218827" cy="390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Use of technology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42" y="3127807"/>
            <a:ext cx="768749" cy="768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97" y="2969692"/>
            <a:ext cx="1081170" cy="1081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05" y="3182332"/>
            <a:ext cx="714882" cy="714882"/>
          </a:xfrm>
          <a:prstGeom prst="rect">
            <a:avLst/>
          </a:prstGeom>
        </p:spPr>
      </p:pic>
      <p:pic>
        <p:nvPicPr>
          <p:cNvPr id="18" name="Content Placeholder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85" y="4376666"/>
            <a:ext cx="1931914" cy="933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12236" r="20209"/>
          <a:stretch/>
        </p:blipFill>
        <p:spPr>
          <a:xfrm>
            <a:off x="7013308" y="4376665"/>
            <a:ext cx="939829" cy="807292"/>
          </a:xfrm>
          <a:prstGeom prst="rect">
            <a:avLst/>
          </a:prstGeom>
        </p:spPr>
      </p:pic>
      <p:sp>
        <p:nvSpPr>
          <p:cNvPr id="20" name="Rectangle: Rounded Corners 9"/>
          <p:cNvSpPr/>
          <p:nvPr/>
        </p:nvSpPr>
        <p:spPr>
          <a:xfrm>
            <a:off x="1358845" y="3182332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Prior trauma</a:t>
            </a:r>
          </a:p>
        </p:txBody>
      </p:sp>
      <p:sp>
        <p:nvSpPr>
          <p:cNvPr id="21" name="Rectangle: Rounded Corners 10"/>
          <p:cNvSpPr/>
          <p:nvPr/>
        </p:nvSpPr>
        <p:spPr>
          <a:xfrm>
            <a:off x="2896168" y="3182332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Immigration status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11"/>
          <p:cNvSpPr/>
          <p:nvPr/>
        </p:nvSpPr>
        <p:spPr>
          <a:xfrm>
            <a:off x="4433491" y="3182332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LGBTQ+</a:t>
            </a:r>
          </a:p>
        </p:txBody>
      </p:sp>
      <p:sp>
        <p:nvSpPr>
          <p:cNvPr id="23" name="Rectangle: Rounded Corners 12"/>
          <p:cNvSpPr/>
          <p:nvPr/>
        </p:nvSpPr>
        <p:spPr>
          <a:xfrm>
            <a:off x="2914000" y="4017906"/>
            <a:ext cx="1266964" cy="613981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Mental health</a:t>
            </a:r>
          </a:p>
        </p:txBody>
      </p:sp>
      <p:sp>
        <p:nvSpPr>
          <p:cNvPr id="24" name="Rectangle: Rounded Corners 13"/>
          <p:cNvSpPr/>
          <p:nvPr/>
        </p:nvSpPr>
        <p:spPr>
          <a:xfrm>
            <a:off x="1358845" y="4017601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Age</a:t>
            </a:r>
          </a:p>
        </p:txBody>
      </p:sp>
      <p:sp>
        <p:nvSpPr>
          <p:cNvPr id="25" name="Rectangle: Rounded Corners 14"/>
          <p:cNvSpPr/>
          <p:nvPr/>
        </p:nvSpPr>
        <p:spPr>
          <a:xfrm>
            <a:off x="4465234" y="3994643"/>
            <a:ext cx="1266964" cy="683088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dirty="0">
                <a:solidFill>
                  <a:schemeClr val="tx1"/>
                </a:solidFill>
              </a:rPr>
              <a:t>Poverty &amp; homelessness</a:t>
            </a:r>
          </a:p>
        </p:txBody>
      </p:sp>
      <p:sp>
        <p:nvSpPr>
          <p:cNvPr id="26" name="Rectangle: Rounded Corners 15"/>
          <p:cNvSpPr/>
          <p:nvPr/>
        </p:nvSpPr>
        <p:spPr>
          <a:xfrm>
            <a:off x="1358845" y="4852870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Neglect</a:t>
            </a:r>
          </a:p>
        </p:txBody>
      </p:sp>
      <p:sp>
        <p:nvSpPr>
          <p:cNvPr id="27" name="Rectangle: Rounded Corners 18"/>
          <p:cNvSpPr/>
          <p:nvPr/>
        </p:nvSpPr>
        <p:spPr>
          <a:xfrm>
            <a:off x="4465234" y="4852868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Substance abuse</a:t>
            </a:r>
          </a:p>
        </p:txBody>
      </p:sp>
      <p:sp>
        <p:nvSpPr>
          <p:cNvPr id="28" name="Rectangle: Rounded Corners 19"/>
          <p:cNvSpPr/>
          <p:nvPr/>
        </p:nvSpPr>
        <p:spPr>
          <a:xfrm>
            <a:off x="2896167" y="4852869"/>
            <a:ext cx="1266964" cy="660472"/>
          </a:xfrm>
          <a:prstGeom prst="roundRect">
            <a:avLst/>
          </a:prstGeom>
          <a:solidFill>
            <a:srgbClr val="0F75B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Child welfare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219860" y="2102437"/>
            <a:ext cx="0" cy="3661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8899" y="5951587"/>
            <a:ext cx="8621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over these populations through social media often starts with FRAUD and can transition to COERCION and FORCE</a:t>
            </a:r>
          </a:p>
        </p:txBody>
      </p:sp>
    </p:spTree>
    <p:extLst>
      <p:ext uri="{BB962C8B-B14F-4D97-AF65-F5344CB8AC3E}">
        <p14:creationId xmlns:p14="http://schemas.microsoft.com/office/powerpoint/2010/main" val="13194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" y="1488963"/>
            <a:ext cx="4083201" cy="2685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99" y="1488962"/>
            <a:ext cx="4083201" cy="2689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94" y="1488962"/>
            <a:ext cx="4061407" cy="26864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006" y="2706142"/>
            <a:ext cx="4097211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Isolate victims from friends &amp; family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0205" y="2706142"/>
            <a:ext cx="4083201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Appeal to love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80412" y="2706142"/>
            <a:ext cx="4011589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Physical, emotional, verbal, sexual abuse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74207"/>
            <a:ext cx="4054398" cy="268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04" y="5331437"/>
            <a:ext cx="4047391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Forced substance use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90" y="4174207"/>
            <a:ext cx="4068410" cy="26837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37333" y="5331437"/>
            <a:ext cx="4054667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Trick victims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97" y="4174207"/>
            <a:ext cx="4076195" cy="26837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5438" y="5333629"/>
            <a:ext cx="4081895" cy="369332"/>
          </a:xfrm>
          <a:prstGeom prst="rect">
            <a:avLst/>
          </a:prstGeom>
          <a:solidFill>
            <a:srgbClr val="DDDDDD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Appeal to fear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9698" y="1786607"/>
            <a:ext cx="92715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POWER 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</a:rPr>
              <a:t>CONTROL</a:t>
            </a:r>
          </a:p>
        </p:txBody>
      </p:sp>
      <p:sp>
        <p:nvSpPr>
          <p:cNvPr id="22" name="Rectangle 21"/>
          <p:cNvSpPr/>
          <p:nvPr/>
        </p:nvSpPr>
        <p:spPr>
          <a:xfrm rot="10800000">
            <a:off x="0" y="-20222"/>
            <a:ext cx="12199007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7006" y="-38527"/>
            <a:ext cx="12199006" cy="1549393"/>
          </a:xfrm>
          <a:prstGeom prst="rect">
            <a:avLst/>
          </a:prstGeom>
          <a:blipFill dpi="0" rotWithShape="1">
            <a:blip r:embed="rId8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37714" y="456641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Traffickers Operate?</a:t>
            </a:r>
          </a:p>
        </p:txBody>
      </p:sp>
    </p:spTree>
    <p:extLst>
      <p:ext uri="{BB962C8B-B14F-4D97-AF65-F5344CB8AC3E}">
        <p14:creationId xmlns:p14="http://schemas.microsoft.com/office/powerpoint/2010/main" val="32556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548" y="1315749"/>
            <a:ext cx="676449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Unusual tattoos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Several cell phones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ID/Controlled by others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Large amounts of cash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Possession of hotel keys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Close relationship which raises suspicion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Unkempt and malnourished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Disorientation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Evidence of inflicted injury 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04019" y="607863"/>
            <a:ext cx="452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Warning Signs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2" r="23753"/>
          <a:stretch/>
        </p:blipFill>
        <p:spPr>
          <a:xfrm>
            <a:off x="7588194" y="0"/>
            <a:ext cx="460380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8194" y="-1"/>
            <a:ext cx="4603806" cy="6858001"/>
          </a:xfrm>
          <a:prstGeom prst="rect">
            <a:avLst/>
          </a:prstGeom>
          <a:solidFill>
            <a:srgbClr val="0F75BC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88195" y="-1"/>
            <a:ext cx="4603806" cy="6858002"/>
          </a:xfrm>
          <a:prstGeom prst="rect">
            <a:avLst/>
          </a:prstGeom>
          <a:blipFill dpi="0" rotWithShape="1">
            <a:blip r:embed="rId4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8" t="-13618" r="-40151" b="27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2413" y="510642"/>
            <a:ext cx="11001080" cy="58367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45840" y="2760653"/>
            <a:ext cx="3262578" cy="133669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Caveat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51845" y="255321"/>
            <a:ext cx="5824633" cy="6347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“Victim” and “survivor” are used interchangeably to provide consistency with statutory language and cross-agency terminology.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We recognize that individuals who have experienced trafficking are survivors at all stages of their abuse and recovery and are not defined by their victimization.</a:t>
            </a:r>
          </a:p>
          <a:p>
            <a:pPr algn="l"/>
            <a:r>
              <a:rPr lang="en-US" sz="4400" dirty="0"/>
              <a:t>LANGUAGE MATTERS</a:t>
            </a:r>
          </a:p>
        </p:txBody>
      </p:sp>
    </p:spTree>
    <p:extLst>
      <p:ext uri="{BB962C8B-B14F-4D97-AF65-F5344CB8AC3E}">
        <p14:creationId xmlns:p14="http://schemas.microsoft.com/office/powerpoint/2010/main" val="11831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42123" y="2480282"/>
            <a:ext cx="11173692" cy="3467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Lack of disclosure</a:t>
            </a:r>
          </a:p>
          <a:p>
            <a:r>
              <a:rPr lang="en-US" sz="3600" dirty="0"/>
              <a:t>Doesn’t see themselves as victim</a:t>
            </a:r>
          </a:p>
          <a:p>
            <a:r>
              <a:rPr lang="en-US" sz="3600" dirty="0"/>
              <a:t>Will actively deny they are a victim</a:t>
            </a:r>
          </a:p>
          <a:p>
            <a:r>
              <a:rPr lang="en-US" sz="3600" dirty="0"/>
              <a:t>Behaviors perceived as “naughty or promiscuous” verses victimization.</a:t>
            </a:r>
          </a:p>
          <a:p>
            <a:r>
              <a:rPr lang="en-US" sz="3600" dirty="0"/>
              <a:t>Consent issues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8792" y="650960"/>
            <a:ext cx="62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B88"/>
                </a:solidFill>
                <a:latin typeface="+mj-lt"/>
              </a:rPr>
              <a:t>Traditional Sexual Abuse Cases Verses Trafficking</a:t>
            </a:r>
          </a:p>
        </p:txBody>
      </p:sp>
    </p:spTree>
    <p:extLst>
      <p:ext uri="{BB962C8B-B14F-4D97-AF65-F5344CB8AC3E}">
        <p14:creationId xmlns:p14="http://schemas.microsoft.com/office/powerpoint/2010/main" val="11537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-398" r="24900" b="398"/>
          <a:stretch/>
        </p:blipFill>
        <p:spPr>
          <a:xfrm rot="10800000">
            <a:off x="6952" y="9022"/>
            <a:ext cx="5527343" cy="6858000"/>
          </a:xfrm>
          <a:custGeom>
            <a:avLst/>
            <a:gdLst>
              <a:gd name="connsiteX0" fmla="*/ 5527343 w 5527343"/>
              <a:gd name="connsiteY0" fmla="*/ 6858000 h 6858000"/>
              <a:gd name="connsiteX1" fmla="*/ 0 w 5527343"/>
              <a:gd name="connsiteY1" fmla="*/ 6858000 h 6858000"/>
              <a:gd name="connsiteX2" fmla="*/ 0 w 5527343"/>
              <a:gd name="connsiteY2" fmla="*/ 0 h 6858000"/>
              <a:gd name="connsiteX3" fmla="*/ 5527343 w 5527343"/>
              <a:gd name="connsiteY3" fmla="*/ 68334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7343" h="6858000">
                <a:moveTo>
                  <a:pt x="552734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27343" y="6833443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950" y="-32329"/>
            <a:ext cx="12192000" cy="6899351"/>
          </a:xfrm>
          <a:prstGeom prst="rect">
            <a:avLst/>
          </a:prstGeom>
          <a:blipFill dpi="0" rotWithShape="1"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-7769"/>
            <a:ext cx="5295900" cy="685023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6267570" y="-7770"/>
            <a:ext cx="5924429" cy="685023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6096000" y="1457739"/>
            <a:ext cx="5924429" cy="3557445"/>
          </a:xfrm>
          <a:prstGeom prst="rect">
            <a:avLst/>
          </a:prstGeom>
          <a:noFill/>
          <a:ln w="5715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4B88"/>
                </a:solidFill>
                <a:latin typeface="+mj-lt"/>
              </a:rPr>
              <a:t>Healthcare &amp; Trafficking</a:t>
            </a:r>
          </a:p>
        </p:txBody>
      </p:sp>
      <p:sp>
        <p:nvSpPr>
          <p:cNvPr id="12" name="Right Triangle 11"/>
          <p:cNvSpPr/>
          <p:nvPr/>
        </p:nvSpPr>
        <p:spPr>
          <a:xfrm rot="10800000" flipH="1">
            <a:off x="6953" y="9022"/>
            <a:ext cx="2838082" cy="2836233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ight Triangle 12"/>
          <p:cNvSpPr/>
          <p:nvPr/>
        </p:nvSpPr>
        <p:spPr>
          <a:xfrm rot="16200000">
            <a:off x="726758" y="16471"/>
            <a:ext cx="896886" cy="869944"/>
          </a:xfrm>
          <a:prstGeom prst="rtTriangle">
            <a:avLst/>
          </a:prstGeom>
          <a:solidFill>
            <a:schemeClr val="bg2">
              <a:lumMod val="25000"/>
              <a:alpha val="41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683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30257" y="2083234"/>
            <a:ext cx="7999343" cy="4774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Any type of clinic 57.1%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Hospital/ER 63.3%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Planned Parenthood 29.6%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Regular doctor 22.5%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Urgent care clinic 21.4%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Women’s Health Clinic 19.4%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Neighborhood clinic 19.4%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On-site doctor  5.1%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Other 13.3%</a:t>
            </a: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29400" y="5562600"/>
            <a:ext cx="3886200" cy="1066800"/>
          </a:xfrm>
        </p:spPr>
        <p:txBody>
          <a:bodyPr/>
          <a:lstStyle/>
          <a:p>
            <a:r>
              <a:rPr lang="en-US" sz="1600" dirty="0">
                <a:cs typeface="Times New Roman"/>
              </a:rPr>
              <a:t>The Health Consequences of Sex Trafficking and Their Implications for Identifying Victims in Healthcare Facilities, 2014</a:t>
            </a:r>
          </a:p>
        </p:txBody>
      </p:sp>
      <p:pic>
        <p:nvPicPr>
          <p:cNvPr id="33" name="Picture 2" descr="C:\Users\aboatri\AppData\Local\Microsoft\Windows\Temporary Internet Files\Content.IE5\LDA2FSED\Hospital-entrance-sig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40" y="2182395"/>
            <a:ext cx="2726138" cy="31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047E68B-D6BA-46FF-886C-3EE7F6F4D151}"/>
              </a:ext>
            </a:extLst>
          </p:cNvPr>
          <p:cNvSpPr txBox="1"/>
          <p:nvPr/>
        </p:nvSpPr>
        <p:spPr>
          <a:xfrm>
            <a:off x="4623353" y="2503728"/>
            <a:ext cx="4598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88%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-831013" y="884759"/>
            <a:ext cx="12762412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Beazley Institute for Health Law and Policy: 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Health Law</a:t>
            </a:r>
          </a:p>
        </p:txBody>
      </p:sp>
    </p:spTree>
    <p:extLst>
      <p:ext uri="{BB962C8B-B14F-4D97-AF65-F5344CB8AC3E}">
        <p14:creationId xmlns:p14="http://schemas.microsoft.com/office/powerpoint/2010/main" val="294248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4400" y="587433"/>
            <a:ext cx="10232559" cy="1295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  <a:cs typeface="Times New Roman" panose="02020603050405020304" pitchFamily="18" charset="0"/>
              </a:rPr>
              <a:t>Trafficking Examples in Healthcare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97884" y="1416195"/>
            <a:ext cx="11383606" cy="3714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cs typeface="Times New Roman" panose="02020603050405020304" pitchFamily="18" charset="0"/>
              </a:rPr>
              <a:t>Patients present for a variety of complaints.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Examples include but are not limited to …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Children missing from care present for medical care well check.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Sexual Assault report- statutory etc.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Injuries sustained through assault.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STD treatment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Pregnancy care/ treatment/ abortion services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Psychiatric or mental health needs </a:t>
            </a:r>
          </a:p>
          <a:p>
            <a:pPr lvl="1"/>
            <a:r>
              <a:rPr lang="en-US" sz="3200" dirty="0">
                <a:cs typeface="Times New Roman" panose="02020603050405020304" pitchFamily="18" charset="0"/>
              </a:rPr>
              <a:t> Others???</a:t>
            </a:r>
          </a:p>
        </p:txBody>
      </p:sp>
      <p:pic>
        <p:nvPicPr>
          <p:cNvPr id="21" name="Picture 2" descr="C:\Users\aboatri\AppData\Local\Microsoft\Windows\Temporary Internet Files\Content.IE5\4WMX1ZT1\firstaidkit4c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38" y="3166291"/>
            <a:ext cx="2864523" cy="31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82660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4B88"/>
                </a:solidFill>
              </a:rPr>
              <a:t>Screening of Suspected Victims…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46106" y="1842052"/>
            <a:ext cx="11388255" cy="468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Engage the victim </a:t>
            </a:r>
            <a:r>
              <a:rPr lang="en-US" sz="3200" u="sng" dirty="0"/>
              <a:t>alone</a:t>
            </a:r>
          </a:p>
          <a:p>
            <a:pPr lvl="1"/>
            <a:r>
              <a:rPr lang="en-US" sz="3200" dirty="0"/>
              <a:t>Ensuring appropriate screening tool</a:t>
            </a:r>
          </a:p>
          <a:p>
            <a:pPr lvl="1"/>
            <a:r>
              <a:rPr lang="en-US" sz="3200" dirty="0"/>
              <a:t>Significant others, friends, relatives could be perpetrators or other members of the stable</a:t>
            </a:r>
          </a:p>
          <a:p>
            <a:r>
              <a:rPr lang="en-US" sz="3200" dirty="0"/>
              <a:t>Discuss confidentiality and its limits</a:t>
            </a:r>
          </a:p>
          <a:p>
            <a:r>
              <a:rPr lang="en-US" sz="3200" dirty="0"/>
              <a:t>Assess for acute medical needs first</a:t>
            </a:r>
          </a:p>
          <a:p>
            <a:r>
              <a:rPr lang="en-US" sz="3200" dirty="0"/>
              <a:t>Safety plan before the conversation ends, if able</a:t>
            </a:r>
          </a:p>
          <a:p>
            <a:endParaRPr lang="en-US" dirty="0"/>
          </a:p>
        </p:txBody>
      </p:sp>
      <p:pic>
        <p:nvPicPr>
          <p:cNvPr id="21" name="Picture 2" descr="C:\Users\aboatri\AppData\Local\Microsoft\Windows\Temporary Internet Files\Content.IE5\4WMX1ZT1\firstaidkit4c[1].gif">
            <a:extLst>
              <a:ext uri="{FF2B5EF4-FFF2-40B4-BE49-F238E27FC236}">
                <a16:creationId xmlns:a16="http://schemas.microsoft.com/office/drawing/2014/main" id="{11A03FA0-1E13-408B-A0A8-1892BCD2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91" y="3483835"/>
            <a:ext cx="2864523" cy="30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86903" y="377065"/>
            <a:ext cx="6052931" cy="1142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HEADSS mnemonic </a:t>
            </a:r>
            <a:br>
              <a:rPr lang="en-US" sz="4800" b="1" dirty="0">
                <a:solidFill>
                  <a:srgbClr val="004B88"/>
                </a:solidFill>
              </a:rPr>
            </a:br>
            <a:r>
              <a:rPr lang="en-US" sz="4800" b="1" dirty="0">
                <a:solidFill>
                  <a:srgbClr val="004B88"/>
                </a:solidFill>
              </a:rPr>
              <a:t>(At-risk youth screen)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19301" y="1813302"/>
            <a:ext cx="11588134" cy="5112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u="sng" dirty="0"/>
              <a:t>H</a:t>
            </a:r>
            <a:r>
              <a:rPr lang="en-US" b="1" u="sng" dirty="0"/>
              <a:t>ome</a:t>
            </a:r>
            <a:r>
              <a:rPr lang="en-US" b="1" dirty="0"/>
              <a:t>:</a:t>
            </a:r>
            <a:r>
              <a:rPr lang="en-US" dirty="0"/>
              <a:t> Who do you live with? Get along? Can you come &amp; go? Run away</a:t>
            </a:r>
          </a:p>
          <a:p>
            <a:pPr>
              <a:lnSpc>
                <a:spcPct val="100000"/>
              </a:lnSpc>
            </a:pPr>
            <a:r>
              <a:rPr lang="en-US" sz="3200" b="1" u="sng" dirty="0"/>
              <a:t>E</a:t>
            </a:r>
            <a:r>
              <a:rPr lang="en-US" b="1" u="sng" dirty="0"/>
              <a:t>ducation/Employment</a:t>
            </a:r>
            <a:r>
              <a:rPr lang="en-US" dirty="0"/>
              <a:t>: Grades? Skip school? How make $/ survive?</a:t>
            </a:r>
          </a:p>
          <a:p>
            <a:pPr>
              <a:lnSpc>
                <a:spcPct val="100000"/>
              </a:lnSpc>
            </a:pPr>
            <a:r>
              <a:rPr lang="en-US" sz="3200" b="1" u="sng" dirty="0"/>
              <a:t>A</a:t>
            </a:r>
            <a:r>
              <a:rPr lang="en-US" b="1" u="sng" dirty="0"/>
              <a:t>ctivities</a:t>
            </a:r>
            <a:r>
              <a:rPr lang="en-US" b="1" dirty="0"/>
              <a:t>:</a:t>
            </a:r>
            <a:r>
              <a:rPr lang="en-US" dirty="0"/>
              <a:t> Typical day? Do you have a significant other? How did you meet?</a:t>
            </a:r>
          </a:p>
          <a:p>
            <a:pPr>
              <a:lnSpc>
                <a:spcPct val="100000"/>
              </a:lnSpc>
            </a:pPr>
            <a:r>
              <a:rPr lang="en-US" sz="3200" b="1" u="sng" dirty="0"/>
              <a:t>D</a:t>
            </a:r>
            <a:r>
              <a:rPr lang="en-US" b="1" u="sng" dirty="0"/>
              <a:t>rugs/alcohol</a:t>
            </a:r>
            <a:r>
              <a:rPr lang="en-US" dirty="0"/>
              <a:t>: Use to escape? Do something didn’t want to when high/drunk/passed out?</a:t>
            </a:r>
          </a:p>
          <a:p>
            <a:pPr>
              <a:lnSpc>
                <a:spcPct val="100000"/>
              </a:lnSpc>
            </a:pPr>
            <a:r>
              <a:rPr lang="en-US" sz="3200" b="1" u="sng" dirty="0"/>
              <a:t>S</a:t>
            </a:r>
            <a:r>
              <a:rPr lang="en-US" b="1" u="sng" dirty="0"/>
              <a:t>uicide/Safety</a:t>
            </a:r>
            <a:r>
              <a:rPr lang="en-US" b="1" dirty="0"/>
              <a:t>: </a:t>
            </a:r>
            <a:r>
              <a:rPr lang="en-US" dirty="0"/>
              <a:t>Thought of suicide? Fight w/ significant other?</a:t>
            </a:r>
          </a:p>
          <a:p>
            <a:pPr>
              <a:lnSpc>
                <a:spcPct val="100000"/>
              </a:lnSpc>
            </a:pPr>
            <a:r>
              <a:rPr lang="en-US" sz="3200" b="1" u="sng" dirty="0"/>
              <a:t>S</a:t>
            </a:r>
            <a:r>
              <a:rPr lang="en-US" b="1" u="sng" dirty="0"/>
              <a:t>ex/Exploitation</a:t>
            </a:r>
            <a:r>
              <a:rPr lang="en-US" dirty="0"/>
              <a:t>: How many in sex partners in life? When last time had sex? Ever pregnant/STI? Protection?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8921" y="6991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Care of Known Victims…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47478" y="2014403"/>
            <a:ext cx="872059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Discuss resources</a:t>
            </a:r>
          </a:p>
          <a:p>
            <a:r>
              <a:rPr lang="en-US" sz="3200" dirty="0"/>
              <a:t>Engage your community partners </a:t>
            </a:r>
          </a:p>
          <a:p>
            <a:r>
              <a:rPr lang="en-US" sz="3200" dirty="0"/>
              <a:t>Don’t be an investigator</a:t>
            </a:r>
          </a:p>
          <a:p>
            <a:r>
              <a:rPr lang="en-US" sz="3200" dirty="0"/>
              <a:t>Do know resources ahead of time</a:t>
            </a:r>
          </a:p>
        </p:txBody>
      </p:sp>
      <p:pic>
        <p:nvPicPr>
          <p:cNvPr id="21" name="Picture 2" descr="C:\Users\aboatri\AppData\Local\Microsoft\Windows\Temporary Internet Files\Content.IE5\4WMX1ZT1\firstaidkit4c[1].gif">
            <a:extLst>
              <a:ext uri="{FF2B5EF4-FFF2-40B4-BE49-F238E27FC236}">
                <a16:creationId xmlns:a16="http://schemas.microsoft.com/office/drawing/2014/main" id="{D28F937C-4652-4C02-B40A-04E3C2BA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59" y="3057263"/>
            <a:ext cx="2864523" cy="30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-597" r="30913" b="597"/>
          <a:stretch/>
        </p:blipFill>
        <p:spPr>
          <a:xfrm flipH="1">
            <a:off x="7089684" y="-7768"/>
            <a:ext cx="5152357" cy="6858000"/>
          </a:xfrm>
          <a:custGeom>
            <a:avLst/>
            <a:gdLst>
              <a:gd name="connsiteX0" fmla="*/ 5117947 w 5117947"/>
              <a:gd name="connsiteY0" fmla="*/ 0 h 6858000"/>
              <a:gd name="connsiteX1" fmla="*/ 10429 w 5117947"/>
              <a:gd name="connsiteY1" fmla="*/ 6850232 h 6858000"/>
              <a:gd name="connsiteX2" fmla="*/ 10429 w 5117947"/>
              <a:gd name="connsiteY2" fmla="*/ 0 h 6858000"/>
              <a:gd name="connsiteX3" fmla="*/ 0 w 5117947"/>
              <a:gd name="connsiteY3" fmla="*/ 0 h 6858000"/>
              <a:gd name="connsiteX4" fmla="*/ 0 w 5117947"/>
              <a:gd name="connsiteY4" fmla="*/ 6858000 h 6858000"/>
              <a:gd name="connsiteX5" fmla="*/ 5117947 w 5117947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7947" h="6858000">
                <a:moveTo>
                  <a:pt x="5117947" y="0"/>
                </a:moveTo>
                <a:lnTo>
                  <a:pt x="10429" y="6850232"/>
                </a:lnTo>
                <a:lnTo>
                  <a:pt x="10429" y="0"/>
                </a:lnTo>
                <a:lnTo>
                  <a:pt x="0" y="0"/>
                </a:lnTo>
                <a:lnTo>
                  <a:pt x="0" y="6858000"/>
                </a:lnTo>
                <a:lnTo>
                  <a:pt x="5117947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1" y="0"/>
            <a:ext cx="12242042" cy="6858000"/>
          </a:xfrm>
          <a:prstGeom prst="rect">
            <a:avLst/>
          </a:prstGeom>
          <a:blipFill dpi="0" rotWithShape="1"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-1"/>
            <a:ext cx="6662057" cy="685023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5704114" y="-7769"/>
            <a:ext cx="6487886" cy="685023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350236" y="1166191"/>
            <a:ext cx="6487886" cy="3814104"/>
          </a:xfrm>
          <a:prstGeom prst="rect">
            <a:avLst/>
          </a:prstGeom>
          <a:noFill/>
          <a:ln w="5715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4B88"/>
                </a:solidFill>
              </a:rPr>
              <a:t>Health Consequences of Sex Trafficking Survivors </a:t>
            </a:r>
            <a:endParaRPr lang="en-US" sz="3600" dirty="0">
              <a:solidFill>
                <a:srgbClr val="004B88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ight Triangle 5"/>
          <p:cNvSpPr/>
          <p:nvPr/>
        </p:nvSpPr>
        <p:spPr>
          <a:xfrm flipH="1">
            <a:off x="9364124" y="4025628"/>
            <a:ext cx="2902938" cy="284014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ight Triangle 6"/>
          <p:cNvSpPr/>
          <p:nvPr/>
        </p:nvSpPr>
        <p:spPr>
          <a:xfrm rot="5400000">
            <a:off x="10574748" y="5813504"/>
            <a:ext cx="1053395" cy="1020062"/>
          </a:xfrm>
          <a:prstGeom prst="rtTriangle">
            <a:avLst/>
          </a:prstGeom>
          <a:solidFill>
            <a:schemeClr val="bg2">
              <a:lumMod val="25000"/>
              <a:alpha val="41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375875" y="5484553"/>
            <a:ext cx="4571999" cy="8614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Beazley Institute Health Annals </a:t>
            </a:r>
          </a:p>
        </p:txBody>
      </p:sp>
    </p:spTree>
    <p:extLst>
      <p:ext uri="{BB962C8B-B14F-4D97-AF65-F5344CB8AC3E}">
        <p14:creationId xmlns:p14="http://schemas.microsoft.com/office/powerpoint/2010/main" val="39257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5859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Survivors Reported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5209" y="1706749"/>
            <a:ext cx="702291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Any Physical Health Problem 99.1% (N=106)</a:t>
            </a:r>
          </a:p>
          <a:p>
            <a:r>
              <a:rPr lang="en-US" dirty="0"/>
              <a:t>Neurological 91.7% (N=106)</a:t>
            </a:r>
          </a:p>
          <a:p>
            <a:r>
              <a:rPr lang="en-US" dirty="0"/>
              <a:t>General Health 86.0% (N=105)</a:t>
            </a:r>
          </a:p>
          <a:p>
            <a:r>
              <a:rPr lang="en-US" dirty="0"/>
              <a:t>Injuries 69.2% (N=102)</a:t>
            </a:r>
          </a:p>
          <a:p>
            <a:r>
              <a:rPr lang="en-US" dirty="0"/>
              <a:t>Cardiovascular/Respiratory 68.5% (N=106)</a:t>
            </a:r>
          </a:p>
          <a:p>
            <a:r>
              <a:rPr lang="en-US" dirty="0"/>
              <a:t>Gastrointestinal 62.0% (N=106)</a:t>
            </a:r>
          </a:p>
          <a:p>
            <a:r>
              <a:rPr lang="en-US" dirty="0"/>
              <a:t>Dental 54.3% (N=105)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 rot="10800000" flipV="1">
            <a:off x="1640681" y="5558019"/>
            <a:ext cx="8553247" cy="1000135"/>
          </a:xfrm>
        </p:spPr>
        <p:txBody>
          <a:bodyPr/>
          <a:lstStyle/>
          <a:p>
            <a:r>
              <a:rPr lang="en-US" dirty="0"/>
              <a:t>Wetzel, C. A., &amp; Lederer, L. J. (2014). The Health Consequences of Sex Trafficking and Their Implications for Identifying Victims in Healthcare Facilities. Health Annals Law, 23(61). Retrieved from https://www.icmec.org/wp-content/uploads/2015/10/Health-Consequences-of-Sex-Trafficking-and-Implications-for-Identifying-Victims-Lederer.pdf.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45CF5AA-CD95-4FE1-8A48-0AC306624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122653"/>
            <a:ext cx="4169334" cy="34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43340" y="1881809"/>
            <a:ext cx="9926210" cy="5333412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spcBef>
                <a:spcPts val="1000"/>
              </a:spcBef>
              <a:buNone/>
              <a:defRPr/>
            </a:pPr>
            <a:r>
              <a:rPr lang="en-US" sz="2800" dirty="0">
                <a:cs typeface="Times New Roman"/>
              </a:rPr>
              <a:t>Strangulation is #1 predictor of IPV homicide.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50% of victims examined within hours have NO SIGNS of injury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50% of rapes include head injuries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60% of injuries occur to the head, face and neck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35% have orbital fractures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50% of victims physically abused are sexually abused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Times New Roman"/>
              </a:rPr>
              <a:t>50% of sexual assaults involve strangulation</a:t>
            </a:r>
          </a:p>
          <a:p>
            <a:pPr marL="109728" indent="0">
              <a:buNone/>
              <a:defRPr/>
            </a:pPr>
            <a:r>
              <a:rPr lang="en-US" dirty="0"/>
              <a:t>		</a:t>
            </a:r>
          </a:p>
          <a:p>
            <a:pPr>
              <a:buFontTx/>
              <a:buNone/>
              <a:defRPr/>
            </a:pPr>
            <a:r>
              <a:rPr lang="en-US" dirty="0"/>
              <a:t>		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12458" y="650960"/>
            <a:ext cx="9167083" cy="1374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463675"/>
            <a:br>
              <a:rPr lang="en-US" sz="4800" b="1" dirty="0">
                <a:cs typeface="Times New Roman"/>
              </a:rPr>
            </a:br>
            <a:r>
              <a:rPr lang="en-US" sz="4800" b="1" dirty="0">
                <a:solidFill>
                  <a:srgbClr val="004B88"/>
                </a:solidFill>
                <a:cs typeface="Times New Roman"/>
              </a:rPr>
              <a:t>Trafficking Overlaps with Sexual Assault and DV</a:t>
            </a: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dirty="0">
                <a:latin typeface="Times New Roman"/>
                <a:cs typeface="Times New Roman"/>
              </a:rPr>
            </a:br>
            <a:endParaRPr lang="en-US" sz="4800" dirty="0">
              <a:latin typeface="Times New Roman"/>
              <a:cs typeface="Times New Roman"/>
            </a:endParaRPr>
          </a:p>
        </p:txBody>
      </p:sp>
      <p:pic>
        <p:nvPicPr>
          <p:cNvPr id="21" name="Picture 5" descr="C:\Users\aboatri\AppData\Local\Microsoft\Windows\Temporary Internet Files\Content.IE5\WF8GREOK\tr96qwcx-137265574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8" y="3419849"/>
            <a:ext cx="3331873" cy="31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0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866" y="491587"/>
            <a:ext cx="8790205" cy="87904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4B88"/>
                </a:solidFill>
                <a:latin typeface="Gill Sans MT" panose="020B0502020104020203" pitchFamily="34" charset="0"/>
              </a:rPr>
              <a:t>What is human trafficking?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6857" y="5476117"/>
            <a:ext cx="370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B88"/>
                </a:solidFill>
                <a:latin typeface="Gill Sans MT" panose="020B0502020104020203" pitchFamily="34" charset="0"/>
              </a:rPr>
              <a:t>Labor Trafficking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90660" y="1536518"/>
            <a:ext cx="5675358" cy="92666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dirty="0"/>
              <a:t>Human trafficking is modern day slavery</a:t>
            </a:r>
          </a:p>
          <a:p>
            <a:pPr marL="0" indent="0">
              <a:buNone/>
            </a:pPr>
            <a:r>
              <a:rPr lang="en-US" sz="3200" dirty="0"/>
              <a:t>					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90" y="2453287"/>
            <a:ext cx="3207683" cy="320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06" y="2464731"/>
            <a:ext cx="2836946" cy="28369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81895" y="5476117"/>
            <a:ext cx="311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B88"/>
                </a:solidFill>
                <a:latin typeface="Gill Sans MT" panose="020B0502020104020203" pitchFamily="34" charset="0"/>
              </a:rPr>
              <a:t>Sex Trafficking </a:t>
            </a:r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3" name="Title 6"/>
          <p:cNvSpPr txBox="1">
            <a:spLocks/>
          </p:cNvSpPr>
          <p:nvPr/>
        </p:nvSpPr>
        <p:spPr>
          <a:xfrm>
            <a:off x="1391256" y="383385"/>
            <a:ext cx="9943531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  <a:cs typeface="Times New Roman" panose="02020603050405020304" pitchFamily="18" charset="0"/>
              </a:rPr>
              <a:t>Important Aspects to Consider for Institutions Performing Examinations. </a:t>
            </a:r>
          </a:p>
        </p:txBody>
      </p:sp>
      <p:sp>
        <p:nvSpPr>
          <p:cNvPr id="27" name="Content Placeholder 7"/>
          <p:cNvSpPr txBox="1">
            <a:spLocks/>
          </p:cNvSpPr>
          <p:nvPr/>
        </p:nvSpPr>
        <p:spPr>
          <a:xfrm>
            <a:off x="522514" y="1680520"/>
            <a:ext cx="9465448" cy="4423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SANE provider outside ED staff or other models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Designated SANE room with specialized supplies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How to accomplish continuing education and training?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On-site medications.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cs typeface="Times New Roman" panose="02020603050405020304" pitchFamily="18" charset="0"/>
              </a:rPr>
              <a:t>Continual Quality Assurance.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32EC9-AFA5-40C8-9F0C-76BADA00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4" y="4166596"/>
            <a:ext cx="3648356" cy="2427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CCCFF6-EFBC-4B7A-80E9-A614CC37CC2B}"/>
              </a:ext>
            </a:extLst>
          </p:cNvPr>
          <p:cNvSpPr/>
          <p:nvPr/>
        </p:nvSpPr>
        <p:spPr>
          <a:xfrm>
            <a:off x="9064487" y="4800545"/>
            <a:ext cx="2082473" cy="1129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998569" y="5111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So I Have a Victim, Now What??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98066" y="1803314"/>
            <a:ext cx="9792153" cy="2830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Community response team benefits. </a:t>
            </a:r>
          </a:p>
          <a:p>
            <a:r>
              <a:rPr lang="en-US" sz="3200" dirty="0"/>
              <a:t>Knowing your resources and making the connections.</a:t>
            </a:r>
          </a:p>
          <a:p>
            <a:r>
              <a:rPr lang="en-US" sz="3200" dirty="0"/>
              <a:t>Who in your area can help?</a:t>
            </a:r>
          </a:p>
          <a:p>
            <a:r>
              <a:rPr lang="en-US" sz="3200" dirty="0"/>
              <a:t>How should activation of team look?</a:t>
            </a:r>
          </a:p>
          <a:p>
            <a:r>
              <a:rPr lang="en-US" sz="3200" dirty="0"/>
              <a:t>Know numbers/colleagues to call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5967A71-1AD1-4CB8-96D3-8AA9FFB8C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61" y="3118020"/>
            <a:ext cx="5228898" cy="36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58938" y="570186"/>
            <a:ext cx="7598569" cy="1092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Reporting Process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70251" y="2111379"/>
            <a:ext cx="7598569" cy="3558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Mandatory reporting</a:t>
            </a:r>
          </a:p>
          <a:p>
            <a:r>
              <a:rPr lang="en-US" sz="3200" dirty="0"/>
              <a:t>Child Protective Services </a:t>
            </a:r>
          </a:p>
          <a:p>
            <a:r>
              <a:rPr lang="en-US" sz="3200" dirty="0"/>
              <a:t>Forensic Nurses</a:t>
            </a:r>
          </a:p>
          <a:p>
            <a:r>
              <a:rPr lang="en-US" sz="3200" dirty="0"/>
              <a:t>Child Advocacy Center</a:t>
            </a:r>
          </a:p>
          <a:p>
            <a:r>
              <a:rPr lang="en-US" sz="3200" dirty="0"/>
              <a:t>Law enforcement</a:t>
            </a:r>
          </a:p>
          <a:p>
            <a:r>
              <a:rPr lang="en-US" sz="3200" dirty="0"/>
              <a:t>Others?</a:t>
            </a:r>
          </a:p>
          <a:p>
            <a:pPr lvl="1"/>
            <a:endParaRPr lang="en-US" sz="3200" dirty="0"/>
          </a:p>
          <a:p>
            <a:endParaRPr lang="en-US" dirty="0"/>
          </a:p>
        </p:txBody>
      </p:sp>
      <p:pic>
        <p:nvPicPr>
          <p:cNvPr id="21" name="Picture 20" descr="1º Conselho de Classe - EMEF Prof. Américo Capelozz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81" y="2338370"/>
            <a:ext cx="4749357" cy="32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8"/>
          <a:stretch/>
        </p:blipFill>
        <p:spPr>
          <a:xfrm>
            <a:off x="0" y="0"/>
            <a:ext cx="12192000" cy="6906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9158" y="3562138"/>
            <a:ext cx="8702843" cy="266996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93169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4485" y="3562138"/>
            <a:ext cx="8197516" cy="23876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Promotes Commercial Sex?</a:t>
            </a:r>
          </a:p>
        </p:txBody>
      </p:sp>
    </p:spTree>
    <p:extLst>
      <p:ext uri="{BB962C8B-B14F-4D97-AF65-F5344CB8AC3E}">
        <p14:creationId xmlns:p14="http://schemas.microsoft.com/office/powerpoint/2010/main" val="40123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4533" y="396553"/>
            <a:ext cx="11046711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Promotes Commercial Sex?</a:t>
            </a:r>
          </a:p>
        </p:txBody>
      </p:sp>
      <p:pic>
        <p:nvPicPr>
          <p:cNvPr id="11" name="Content Placeholder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82206"/>
            <a:ext cx="1095130" cy="1453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46" y="1766446"/>
            <a:ext cx="1102061" cy="1453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39" y="1804742"/>
            <a:ext cx="1125975" cy="1392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14" y="1781766"/>
            <a:ext cx="1054526" cy="1415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4361" r="9081"/>
          <a:stretch/>
        </p:blipFill>
        <p:spPr>
          <a:xfrm>
            <a:off x="1981200" y="3324297"/>
            <a:ext cx="1165360" cy="1503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50" y="3324296"/>
            <a:ext cx="1013855" cy="151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>
          <a:xfrm>
            <a:off x="4735116" y="4913510"/>
            <a:ext cx="1109385" cy="1458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>
          <a:xfrm>
            <a:off x="4735116" y="3374003"/>
            <a:ext cx="1098823" cy="1453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04" y="1804742"/>
            <a:ext cx="1502399" cy="1456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65" y="3302651"/>
            <a:ext cx="1054526" cy="1492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6"/>
          <a:stretch/>
        </p:blipFill>
        <p:spPr>
          <a:xfrm>
            <a:off x="1981201" y="4924392"/>
            <a:ext cx="1233563" cy="14995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>
          <a:xfrm>
            <a:off x="3421548" y="4948032"/>
            <a:ext cx="1096477" cy="14322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6"/>
          <a:stretch/>
        </p:blipFill>
        <p:spPr>
          <a:xfrm>
            <a:off x="9089422" y="4911496"/>
            <a:ext cx="1208274" cy="14688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>
          <a:xfrm>
            <a:off x="6233665" y="4934664"/>
            <a:ext cx="1140117" cy="14892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>
          <a:xfrm>
            <a:off x="7762946" y="4898141"/>
            <a:ext cx="1119342" cy="14621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>
          <a:xfrm>
            <a:off x="9067800" y="3293509"/>
            <a:ext cx="1147928" cy="14994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>
          <a:xfrm>
            <a:off x="7573426" y="3368111"/>
            <a:ext cx="1173553" cy="14229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"/>
          <a:stretch/>
        </p:blipFill>
        <p:spPr>
          <a:xfrm>
            <a:off x="8975548" y="1814016"/>
            <a:ext cx="1240181" cy="13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939925" y="1358900"/>
            <a:ext cx="8242300" cy="40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buFont typeface="Arial" panose="020B0604020202020204" pitchFamily="34" charset="0"/>
              <a:buNone/>
            </a:pPr>
            <a:br>
              <a:rPr lang="en-US" sz="6600" b="1" dirty="0">
                <a:solidFill>
                  <a:srgbClr val="FF0000"/>
                </a:solidFill>
              </a:rPr>
            </a:br>
            <a:r>
              <a:rPr lang="en-US" sz="6600" b="1" dirty="0">
                <a:solidFill>
                  <a:srgbClr val="FF0000"/>
                </a:solidFill>
              </a:rPr>
              <a:t>NO BUYERS</a:t>
            </a:r>
          </a:p>
          <a:p>
            <a:pPr marL="34290" indent="0" algn="ctr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rgbClr val="FF0000"/>
                </a:solidFill>
              </a:rPr>
              <a:t>NO TRAFFICKING</a:t>
            </a:r>
          </a:p>
        </p:txBody>
      </p:sp>
    </p:spTree>
    <p:extLst>
      <p:ext uri="{BB962C8B-B14F-4D97-AF65-F5344CB8AC3E}">
        <p14:creationId xmlns:p14="http://schemas.microsoft.com/office/powerpoint/2010/main" val="13770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192" y="714564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5EE88DF-34C5-47A2-AFB4-76A4CC53D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835" y="2273240"/>
            <a:ext cx="3202526" cy="3202526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E041AD2-6C12-447C-860E-D5B0241265C0}"/>
              </a:ext>
            </a:extLst>
          </p:cNvPr>
          <p:cNvSpPr txBox="1">
            <a:spLocks/>
          </p:cNvSpPr>
          <p:nvPr/>
        </p:nvSpPr>
        <p:spPr>
          <a:xfrm>
            <a:off x="185531" y="2245650"/>
            <a:ext cx="6770440" cy="4538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No Singular Profile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May not know or care if the person they purchase is trafficked or not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International Study of men who purchased sex reported 75% desire a woman under 25 and 22% desired a female under 18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Sex Buyers regularly inflict multiple forms of violence including but not limited to: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Abductions, Beating, Strangulation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Forced Oral,  Anal, and Vaginal RAPE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Coercion to perform and or produce pornography</a:t>
            </a:r>
          </a:p>
          <a:p>
            <a:pPr lvl="1"/>
            <a:endParaRPr lang="en-US" sz="15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6F1776-9589-4914-B9AC-D6841AD18DEC}"/>
              </a:ext>
            </a:extLst>
          </p:cNvPr>
          <p:cNvSpPr/>
          <p:nvPr/>
        </p:nvSpPr>
        <p:spPr>
          <a:xfrm>
            <a:off x="6332098" y="6137485"/>
            <a:ext cx="5470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Mapping the Demand, Sex Buyers In The State of Minnesota, 2017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38643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1091609" y="4679259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91609" y="4679260"/>
            <a:ext cx="11100392" cy="1531087"/>
          </a:xfrm>
          <a:prstGeom prst="rect">
            <a:avLst/>
          </a:prstGeom>
          <a:blipFill dpi="0" rotWithShape="1">
            <a:blip r:embed="rId3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15161" y="5089313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37C1715-CEC0-4CCB-AFC9-CCE05A6BF482}"/>
              </a:ext>
            </a:extLst>
          </p:cNvPr>
          <p:cNvSpPr txBox="1">
            <a:spLocks/>
          </p:cNvSpPr>
          <p:nvPr/>
        </p:nvSpPr>
        <p:spPr>
          <a:xfrm>
            <a:off x="6641804" y="635757"/>
            <a:ext cx="4390376" cy="3408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Use of Internet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Direct In Person Solicitation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Word of Mouth Networks</a:t>
            </a:r>
          </a:p>
        </p:txBody>
      </p:sp>
      <p:pic>
        <p:nvPicPr>
          <p:cNvPr id="13" name="Content Placeholder 3" descr="untitled3">
            <a:extLst>
              <a:ext uri="{FF2B5EF4-FFF2-40B4-BE49-F238E27FC236}">
                <a16:creationId xmlns:a16="http://schemas.microsoft.com/office/drawing/2014/main" id="{1B4CB72F-C819-43C8-A375-C691C653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3249" y="359046"/>
            <a:ext cx="5283151" cy="39623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3A4D55-22B2-4EB6-BF11-AC8563A1D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74"/>
          <a:stretch/>
        </p:blipFill>
        <p:spPr>
          <a:xfrm>
            <a:off x="1515161" y="775161"/>
            <a:ext cx="2699154" cy="1741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6F1776-9589-4914-B9AC-D6841AD18DEC}"/>
              </a:ext>
            </a:extLst>
          </p:cNvPr>
          <p:cNvSpPr/>
          <p:nvPr/>
        </p:nvSpPr>
        <p:spPr>
          <a:xfrm>
            <a:off x="6581014" y="3889457"/>
            <a:ext cx="5470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Mapping the Demand, Sex Buyers In The State of Minnesota, 2017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32455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BB70F1-D257-4CC7-9B08-F327F20EE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0" t="16076" r="18978" b="11816"/>
          <a:stretch/>
        </p:blipFill>
        <p:spPr>
          <a:xfrm>
            <a:off x="0" y="-106563"/>
            <a:ext cx="13112152" cy="6964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00EC57-F9BC-42F7-830A-8E17D8C0E0CE}"/>
              </a:ext>
            </a:extLst>
          </p:cNvPr>
          <p:cNvSpPr/>
          <p:nvPr/>
        </p:nvSpPr>
        <p:spPr>
          <a:xfrm>
            <a:off x="4731026" y="662609"/>
            <a:ext cx="8004313" cy="6042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D85124F-4AFC-48D8-86FA-F00D9F464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1" r="168"/>
          <a:stretch/>
        </p:blipFill>
        <p:spPr>
          <a:xfrm>
            <a:off x="41282" y="0"/>
            <a:ext cx="12150717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FC3EA-786F-4B3E-A1D5-8596D4BBB921}"/>
              </a:ext>
            </a:extLst>
          </p:cNvPr>
          <p:cNvSpPr/>
          <p:nvPr/>
        </p:nvSpPr>
        <p:spPr>
          <a:xfrm>
            <a:off x="185530" y="821635"/>
            <a:ext cx="8971722" cy="24516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44" b="7558"/>
          <a:stretch/>
        </p:blipFill>
        <p:spPr>
          <a:xfrm>
            <a:off x="0" y="-14068"/>
            <a:ext cx="12192000" cy="6893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76911" y="3297701"/>
            <a:ext cx="7015089" cy="266996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93169"/>
          </a:xfrm>
          <a:prstGeom prst="rect">
            <a:avLst/>
          </a:prstGeom>
          <a:blipFill dpi="0" rotWithShape="1">
            <a:blip r:embed="rId5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3140" y="3297701"/>
            <a:ext cx="10050449" cy="23876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Sex Trafficking? </a:t>
            </a:r>
          </a:p>
        </p:txBody>
      </p:sp>
    </p:spTree>
    <p:extLst>
      <p:ext uri="{BB962C8B-B14F-4D97-AF65-F5344CB8AC3E}">
        <p14:creationId xmlns:p14="http://schemas.microsoft.com/office/powerpoint/2010/main" val="32149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3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2140553" y="878006"/>
          <a:ext cx="7924800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72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26909" y="577476"/>
            <a:ext cx="7570177" cy="8915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It’s On Us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1938573"/>
            <a:ext cx="12072730" cy="44413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3200" dirty="0">
                <a:cs typeface="Times New Roman" pitchFamily="18" charset="0"/>
              </a:rPr>
              <a:t>The system has failed these people many times. 	</a:t>
            </a:r>
          </a:p>
          <a:p>
            <a:pPr lvl="2"/>
            <a:r>
              <a:rPr lang="en-US" altLang="en-US" sz="1800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We missed signs, symptoms and the environment. </a:t>
            </a:r>
          </a:p>
          <a:p>
            <a:pPr lvl="2"/>
            <a:r>
              <a:rPr lang="en-US" altLang="en-US" dirty="0">
                <a:cs typeface="Times New Roman" pitchFamily="18" charset="0"/>
              </a:rPr>
              <a:t> Naturally test the system when seeking help.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We need to ask questions and be ready for the true answers.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Providers must build an environment of trust for children within our systems.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We need to encourage open communication and to return for help.</a:t>
            </a:r>
          </a:p>
          <a:p>
            <a:pPr lvl="1"/>
            <a:r>
              <a:rPr lang="en-US" altLang="en-US" sz="3200" dirty="0">
                <a:cs typeface="Times New Roman" pitchFamily="18" charset="0"/>
              </a:rPr>
              <a:t>We need to empower with options by researching services.</a:t>
            </a:r>
          </a:p>
        </p:txBody>
      </p:sp>
    </p:spTree>
    <p:extLst>
      <p:ext uri="{BB962C8B-B14F-4D97-AF65-F5344CB8AC3E}">
        <p14:creationId xmlns:p14="http://schemas.microsoft.com/office/powerpoint/2010/main" val="16307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4776716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4776716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5339942" y="-25988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0989" y="2755180"/>
            <a:ext cx="355473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4B88"/>
                </a:solidFill>
              </a:rPr>
              <a:t>Bringing it all Together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842906" y="2696724"/>
            <a:ext cx="5204853" cy="1522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/>
              <a:t>What </a:t>
            </a:r>
            <a:r>
              <a:rPr lang="en-US" sz="3200" b="1" dirty="0">
                <a:solidFill>
                  <a:srgbClr val="004B88"/>
                </a:solidFill>
              </a:rPr>
              <a:t>policies </a:t>
            </a:r>
            <a:r>
              <a:rPr lang="en-US" sz="3200" dirty="0"/>
              <a:t>does your institution have?</a:t>
            </a:r>
          </a:p>
          <a:p>
            <a:pPr algn="just"/>
            <a:r>
              <a:rPr lang="en-US" sz="3200" b="1" dirty="0">
                <a:solidFill>
                  <a:srgbClr val="004B88"/>
                </a:solidFill>
              </a:rPr>
              <a:t>Who</a:t>
            </a:r>
            <a:r>
              <a:rPr lang="en-US" sz="3200" dirty="0"/>
              <a:t> would you call?</a:t>
            </a:r>
          </a:p>
          <a:p>
            <a:pPr algn="just"/>
            <a:r>
              <a:rPr lang="en-US" sz="3200" dirty="0"/>
              <a:t>What are your </a:t>
            </a:r>
            <a:r>
              <a:rPr lang="en-US" sz="3200" b="1" dirty="0">
                <a:solidFill>
                  <a:srgbClr val="004B88"/>
                </a:solidFill>
              </a:rPr>
              <a:t>next steps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23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3745" y="3661633"/>
            <a:ext cx="3713664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Nebraska Child Advocacy Centers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1101" r="1614"/>
          <a:stretch/>
        </p:blipFill>
        <p:spPr>
          <a:xfrm>
            <a:off x="4231221" y="4169598"/>
            <a:ext cx="7960780" cy="239981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59" y="457201"/>
            <a:ext cx="7953689" cy="37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2075"/>
            <a:ext cx="6866021" cy="688007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325968" y="-21307"/>
            <a:ext cx="6866021" cy="6889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20000"/>
                </a:schemeClr>
              </a:gs>
              <a:gs pos="15000">
                <a:schemeClr val="tx1">
                  <a:lumMod val="50000"/>
                  <a:lumOff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0" y="0"/>
            <a:ext cx="12192000" cy="6868358"/>
          </a:xfrm>
          <a:prstGeom prst="rect">
            <a:avLst/>
          </a:prstGeom>
          <a:blipFill dpi="0" rotWithShape="1">
            <a:blip r:embed="rId2" cstate="print">
              <a:alphaModFix amt="2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88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/>
          <p:cNvSpPr/>
          <p:nvPr/>
        </p:nvSpPr>
        <p:spPr>
          <a:xfrm flipH="1">
            <a:off x="11158976" y="5728996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1" y="0"/>
            <a:ext cx="1045028" cy="1129004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7628" y="263796"/>
            <a:ext cx="11658186" cy="631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rot="16200000" flipH="1">
            <a:off x="372216" y="-21853"/>
            <a:ext cx="646824" cy="698801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 flipH="1">
            <a:off x="11175790" y="6197095"/>
            <a:ext cx="646823" cy="698800"/>
          </a:xfrm>
          <a:prstGeom prst="rtTriangle">
            <a:avLst/>
          </a:prstGeom>
          <a:solidFill>
            <a:srgbClr val="0F75BC">
              <a:alpha val="41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90301" y="1246170"/>
            <a:ext cx="8081318" cy="442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8" name="AutoShape 2" descr="Image result for people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47137" y="1013303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 w="0">
                  <a:noFill/>
                </a:ln>
                <a:solidFill>
                  <a:srgbClr val="004B88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Know Your Local Contacts</a:t>
            </a:r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2062996" y="2055056"/>
            <a:ext cx="8066007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Child Advocacy Center (CAC)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Domestic Violence/Sexual Assault Program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SAFE-T Trafficking Specialist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Nebraska State Patrol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Sexual Assault Nurse Examiner (SANE)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792" y="2994316"/>
            <a:ext cx="5595556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much training</a:t>
            </a:r>
          </a:p>
        </p:txBody>
      </p:sp>
      <p:pic>
        <p:nvPicPr>
          <p:cNvPr id="9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D1C0C11-FC3A-47D9-8505-A23D374C5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" t="14939" b="11493"/>
          <a:stretch/>
        </p:blipFill>
        <p:spPr>
          <a:xfrm>
            <a:off x="6095999" y="-139665"/>
            <a:ext cx="4473526" cy="71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60" y="2144416"/>
            <a:ext cx="5833797" cy="418598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82093" y="725554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Do This Alone!!</a:t>
            </a:r>
          </a:p>
        </p:txBody>
      </p:sp>
    </p:spTree>
    <p:extLst>
      <p:ext uri="{BB962C8B-B14F-4D97-AF65-F5344CB8AC3E}">
        <p14:creationId xmlns:p14="http://schemas.microsoft.com/office/powerpoint/2010/main" val="18547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228" y="616631"/>
            <a:ext cx="11440886" cy="5856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The Community is advised:</a:t>
            </a:r>
          </a:p>
          <a:p>
            <a:r>
              <a:rPr lang="en-US" sz="5400" dirty="0"/>
              <a:t>If you suspect human trafficking</a:t>
            </a:r>
          </a:p>
          <a:p>
            <a:r>
              <a:rPr lang="en-US" sz="5400" b="1" dirty="0"/>
              <a:t>Call 911</a:t>
            </a:r>
          </a:p>
          <a:p>
            <a:r>
              <a:rPr lang="en-US" sz="5400" dirty="0"/>
              <a:t>or</a:t>
            </a:r>
          </a:p>
          <a:p>
            <a:r>
              <a:rPr lang="en-US" sz="5400" b="1" dirty="0"/>
              <a:t>National Human Trafficking Hotline</a:t>
            </a:r>
          </a:p>
          <a:p>
            <a:r>
              <a:rPr lang="en-US" sz="5400" b="1" dirty="0"/>
              <a:t>888-373-7888</a:t>
            </a:r>
          </a:p>
          <a:p>
            <a:r>
              <a:rPr lang="en-US" sz="5400" dirty="0"/>
              <a:t>or</a:t>
            </a:r>
          </a:p>
          <a:p>
            <a:r>
              <a:rPr lang="en-US" sz="5400" b="1" dirty="0"/>
              <a:t>Text “Help” to 233733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1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5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4887" y="498100"/>
            <a:ext cx="11001080" cy="58367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57241" y="575257"/>
            <a:ext cx="102094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Discussion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32517" y="1363539"/>
            <a:ext cx="10873450" cy="3958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pPr algn="l"/>
            <a:r>
              <a:rPr lang="en-US" sz="2800" b="1" dirty="0"/>
              <a:t>Investigator Tony Kavan </a:t>
            </a:r>
          </a:p>
          <a:p>
            <a:pPr algn="l"/>
            <a:r>
              <a:rPr lang="en-US" sz="2800" b="1" dirty="0"/>
              <a:t>Nebraska State Patrol </a:t>
            </a:r>
          </a:p>
          <a:p>
            <a:pPr algn="l"/>
            <a:r>
              <a:rPr lang="en-US" sz="2800" b="1" dirty="0">
                <a:hlinkClick r:id="rId3"/>
              </a:rPr>
              <a:t>Tony.Kavan@Nebraska.gov</a:t>
            </a:r>
            <a:endParaRPr lang="en-US" sz="2800" b="1" dirty="0"/>
          </a:p>
          <a:p>
            <a:pPr algn="l"/>
            <a:r>
              <a:rPr lang="en-US" sz="2800" b="1" dirty="0"/>
              <a:t>Jamie Vetter- Executive Director </a:t>
            </a:r>
          </a:p>
          <a:p>
            <a:pPr algn="l"/>
            <a:r>
              <a:rPr lang="en-US" sz="2800" b="1" dirty="0"/>
              <a:t>Family Advocacy Network Kearney</a:t>
            </a:r>
          </a:p>
          <a:p>
            <a:pPr algn="l"/>
            <a:r>
              <a:rPr lang="en-US" sz="2800" dirty="0">
                <a:hlinkClick r:id="rId4"/>
              </a:rPr>
              <a:t>jdirwin@familyadvocacynetwork.org</a:t>
            </a:r>
            <a:endParaRPr lang="en-US" sz="2800" dirty="0"/>
          </a:p>
          <a:p>
            <a:pPr algn="l"/>
            <a:r>
              <a:rPr lang="en-US" sz="2800" b="1" dirty="0"/>
              <a:t>Anne Boatright MSN, RN SANE-a  </a:t>
            </a:r>
          </a:p>
          <a:p>
            <a:pPr algn="l"/>
            <a:r>
              <a:rPr lang="en-US" sz="2800" dirty="0">
                <a:hlinkClick r:id="rId5"/>
              </a:rPr>
              <a:t>Anne.Boatright@Nebraska.gov</a:t>
            </a:r>
            <a:endParaRPr lang="en-US" sz="2800" dirty="0"/>
          </a:p>
          <a:p>
            <a:pPr algn="l"/>
            <a:r>
              <a:rPr lang="en-US" sz="2800" dirty="0"/>
              <a:t> 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19" y="2031081"/>
            <a:ext cx="3793763" cy="29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720" y="2453612"/>
            <a:ext cx="962831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Human trafficking is the 2</a:t>
            </a:r>
            <a:r>
              <a:rPr lang="en-US" sz="3200" baseline="30000" dirty="0">
                <a:cs typeface="Times New Roman" panose="02020603050405020304" pitchFamily="18" charset="0"/>
              </a:rPr>
              <a:t>nd</a:t>
            </a:r>
            <a:r>
              <a:rPr lang="en-US" sz="3200" dirty="0">
                <a:cs typeface="Times New Roman" panose="02020603050405020304" pitchFamily="18" charset="0"/>
              </a:rPr>
              <a:t> fastest growing criminal industry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$150 billion industry &amp; growing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Children are majority of victims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Public Health Issue – 7 years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2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192" y="922526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Sex Trafficking?</a:t>
            </a:r>
          </a:p>
        </p:txBody>
      </p:sp>
    </p:spTree>
    <p:extLst>
      <p:ext uri="{BB962C8B-B14F-4D97-AF65-F5344CB8AC3E}">
        <p14:creationId xmlns:p14="http://schemas.microsoft.com/office/powerpoint/2010/main" val="2888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608" y="432258"/>
            <a:ext cx="10676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Recruitment, harboring, transportation, provision, solicitation or obtaining of a person for the purpose of a </a:t>
            </a:r>
            <a:r>
              <a:rPr lang="en-US" sz="3200" b="1" i="1" dirty="0"/>
              <a:t>commercial sex act</a:t>
            </a:r>
            <a:r>
              <a:rPr lang="en-US" sz="3200" b="1" dirty="0"/>
              <a:t>, in which the commercial sex act is induced by </a:t>
            </a:r>
            <a:r>
              <a:rPr lang="en-US" sz="3200" b="1" i="1" dirty="0"/>
              <a:t>force, fraud, or coercion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Times New Roman" panose="02020603050405020304" pitchFamily="18" charset="0"/>
              </a:rPr>
              <a:t>Any minor under the age of 18 years induced into commercial sex is a victim of sex trafficking</a:t>
            </a:r>
          </a:p>
          <a:p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 rot="10800000">
            <a:off x="1091609" y="4679259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91609" y="4679260"/>
            <a:ext cx="11100392" cy="1531087"/>
          </a:xfrm>
          <a:prstGeom prst="rect">
            <a:avLst/>
          </a:prstGeom>
          <a:blipFill dpi="0" rotWithShape="1">
            <a:blip r:embed="rId3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15161" y="5089313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Sex Trafficking?</a:t>
            </a:r>
          </a:p>
        </p:txBody>
      </p:sp>
    </p:spTree>
    <p:extLst>
      <p:ext uri="{BB962C8B-B14F-4D97-AF65-F5344CB8AC3E}">
        <p14:creationId xmlns:p14="http://schemas.microsoft.com/office/powerpoint/2010/main" val="21275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5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Force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259551" y="1586484"/>
            <a:ext cx="5013695" cy="37954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Any form of dominance, control, influence, violence or physical pressure.</a:t>
            </a:r>
          </a:p>
        </p:txBody>
      </p:sp>
    </p:spTree>
    <p:extLst>
      <p:ext uri="{BB962C8B-B14F-4D97-AF65-F5344CB8AC3E}">
        <p14:creationId xmlns:p14="http://schemas.microsoft.com/office/powerpoint/2010/main" val="40823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2" y="383705"/>
            <a:ext cx="11100391" cy="1531087"/>
          </a:xfrm>
          <a:prstGeom prst="rect">
            <a:avLst/>
          </a:prstGeom>
          <a:solidFill>
            <a:srgbClr val="0F75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" y="383707"/>
            <a:ext cx="11100392" cy="1531087"/>
          </a:xfrm>
          <a:prstGeom prst="rect">
            <a:avLst/>
          </a:prstGeom>
          <a:blipFill dpi="0" rotWithShape="1">
            <a:blip r:embed="rId4" cstate="print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5" t="-14199" r="-40148" b="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1192" y="922526"/>
            <a:ext cx="10676839" cy="86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Beating Others</a:t>
            </a:r>
          </a:p>
        </p:txBody>
      </p:sp>
      <p:pic>
        <p:nvPicPr>
          <p:cNvPr id="10" name="CCFA7E8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422" y="3193017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7630" y="3728436"/>
            <a:ext cx="780221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“He started going off and first time I seen him beat one of his other girls was a 28 year-old girl  </a:t>
            </a:r>
          </a:p>
        </p:txBody>
      </p:sp>
    </p:spTree>
    <p:extLst>
      <p:ext uri="{BB962C8B-B14F-4D97-AF65-F5344CB8AC3E}">
        <p14:creationId xmlns:p14="http://schemas.microsoft.com/office/powerpoint/2010/main" val="4961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1934</Words>
  <Application>Microsoft Office PowerPoint</Application>
  <PresentationFormat>Widescreen</PresentationFormat>
  <Paragraphs>392</Paragraphs>
  <Slides>58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Arial Black</vt:lpstr>
      <vt:lpstr>Arial Unicode MS</vt:lpstr>
      <vt:lpstr>Calibri</vt:lpstr>
      <vt:lpstr>Calibri Light</vt:lpstr>
      <vt:lpstr>Gill Sans MT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Sex Trafficking?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Sex Trafficking in Nebraska </vt:lpstr>
      <vt:lpstr>PowerPoint Presentation</vt:lpstr>
      <vt:lpstr>PowerPoint Presentation</vt:lpstr>
      <vt:lpstr>PowerPoint Presentation</vt:lpstr>
      <vt:lpstr>PowerPoint Presentation</vt:lpstr>
      <vt:lpstr>How Traffickers Operate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Promotes Commercial Sex?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Lamb, Faith</dc:creator>
  <cp:lastModifiedBy>Brian Noonan</cp:lastModifiedBy>
  <cp:revision>59</cp:revision>
  <dcterms:created xsi:type="dcterms:W3CDTF">2019-02-25T21:16:37Z</dcterms:created>
  <dcterms:modified xsi:type="dcterms:W3CDTF">2019-05-23T03:02:59Z</dcterms:modified>
</cp:coreProperties>
</file>