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70" r:id="rId3"/>
    <p:sldId id="271" r:id="rId4"/>
    <p:sldId id="259" r:id="rId5"/>
    <p:sldId id="261" r:id="rId6"/>
    <p:sldId id="260" r:id="rId7"/>
    <p:sldId id="262" r:id="rId8"/>
    <p:sldId id="264" r:id="rId9"/>
    <p:sldId id="265" r:id="rId10"/>
    <p:sldId id="266" r:id="rId11"/>
    <p:sldId id="267" r:id="rId12"/>
    <p:sldId id="268" r:id="rId13"/>
    <p:sldId id="269" r:id="rId14"/>
    <p:sldId id="276" r:id="rId15"/>
    <p:sldId id="272" r:id="rId16"/>
    <p:sldId id="273" r:id="rId17"/>
    <p:sldId id="275" r:id="rId18"/>
    <p:sldId id="274" r:id="rId19"/>
    <p:sldId id="263"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9F2A7C4-E99F-4574-B301-FC93A23A20A9}">
          <p14:sldIdLst>
            <p14:sldId id="256"/>
            <p14:sldId id="270"/>
            <p14:sldId id="271"/>
            <p14:sldId id="259"/>
            <p14:sldId id="261"/>
            <p14:sldId id="260"/>
            <p14:sldId id="262"/>
            <p14:sldId id="264"/>
            <p14:sldId id="265"/>
            <p14:sldId id="266"/>
            <p14:sldId id="267"/>
            <p14:sldId id="268"/>
            <p14:sldId id="269"/>
            <p14:sldId id="276"/>
            <p14:sldId id="272"/>
            <p14:sldId id="273"/>
            <p14:sldId id="275"/>
            <p14:sldId id="274"/>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91DD"/>
    <a:srgbClr val="0004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3712" autoAdjust="0"/>
  </p:normalViewPr>
  <p:slideViewPr>
    <p:cSldViewPr>
      <p:cViewPr varScale="1">
        <p:scale>
          <a:sx n="102" d="100"/>
          <a:sy n="102" d="100"/>
        </p:scale>
        <p:origin x="189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3666E60-D3F8-4988-9407-EE3F62881A62}" type="datetimeFigureOut">
              <a:rPr lang="en-US" smtClean="0"/>
              <a:t>7/7/2021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0F24ECD-B79B-484B-960F-2035E4846501}" type="slidenum">
              <a:rPr lang="en-US" smtClean="0"/>
              <a:t>‹#›</a:t>
            </a:fld>
            <a:endParaRPr lang="en-US" dirty="0"/>
          </a:p>
        </p:txBody>
      </p:sp>
    </p:spTree>
    <p:extLst>
      <p:ext uri="{BB962C8B-B14F-4D97-AF65-F5344CB8AC3E}">
        <p14:creationId xmlns:p14="http://schemas.microsoft.com/office/powerpoint/2010/main" val="3780592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Short</a:t>
            </a:r>
            <a:r>
              <a:rPr lang="en-US" baseline="0" dirty="0"/>
              <a:t> Bio</a:t>
            </a:r>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2</a:t>
            </a:fld>
            <a:endParaRPr lang="en-US" dirty="0"/>
          </a:p>
        </p:txBody>
      </p:sp>
    </p:spTree>
    <p:extLst>
      <p:ext uri="{BB962C8B-B14F-4D97-AF65-F5344CB8AC3E}">
        <p14:creationId xmlns:p14="http://schemas.microsoft.com/office/powerpoint/2010/main" val="1750382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first two sessions gave us the tools and resources to take a self inventory on our current QI knowledge and evaluate our current projects. State wide collaborative are a good place to start when you may not know where to start or if you are becoming stagnant. To review- ask yourself- do you have a culture of quality? (how passionately does your team or organization grasp quality?) Have you or management identified</a:t>
            </a:r>
            <a:r>
              <a:rPr lang="en-US" baseline="0" dirty="0">
                <a:effectLst/>
              </a:rPr>
              <a:t> </a:t>
            </a:r>
            <a:r>
              <a:rPr lang="en-US" dirty="0">
                <a:effectLst/>
              </a:rPr>
              <a:t>ways in which your organization’s could improve. Places to start are to examine your patient population are you a birthing</a:t>
            </a:r>
            <a:r>
              <a:rPr lang="en-US" baseline="0" dirty="0">
                <a:effectLst/>
              </a:rPr>
              <a:t> hospital? State projects can help give the framework on what data to collect and assist with analyzing the data. </a:t>
            </a:r>
            <a:r>
              <a:rPr lang="en-US" dirty="0">
                <a:effectLst/>
              </a:rPr>
              <a:t>It’s important to collect baseline data before you begin a QI project, commit to regular data collection, carefully analyze your results throughout the project, and make decisions based on your analysis. While each project will gives a toolkits on</a:t>
            </a:r>
            <a:r>
              <a:rPr lang="en-US" baseline="0" dirty="0">
                <a:effectLst/>
              </a:rPr>
              <a:t> how to implement your project. </a:t>
            </a:r>
            <a:r>
              <a:rPr lang="en-US" dirty="0">
                <a:effectLst/>
              </a:rPr>
              <a:t>Quality improvement efforts should be transparent to the</a:t>
            </a:r>
            <a:r>
              <a:rPr lang="en-US" baseline="0" dirty="0">
                <a:effectLst/>
              </a:rPr>
              <a:t> organization and evaluation is an </a:t>
            </a:r>
            <a:r>
              <a:rPr lang="en-US" dirty="0">
                <a:effectLst/>
              </a:rPr>
              <a:t>ongoing process. </a:t>
            </a:r>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3</a:t>
            </a:fld>
            <a:endParaRPr lang="en-US" dirty="0"/>
          </a:p>
        </p:txBody>
      </p:sp>
    </p:spTree>
    <p:extLst>
      <p:ext uri="{BB962C8B-B14F-4D97-AF65-F5344CB8AC3E}">
        <p14:creationId xmlns:p14="http://schemas.microsoft.com/office/powerpoint/2010/main" val="40645620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V="1">
            <a:off x="0" y="5105400"/>
            <a:ext cx="9144000" cy="2057400"/>
          </a:xfrm>
          <a:prstGeom prst="rect">
            <a:avLst/>
          </a:prstGeom>
        </p:spPr>
      </p:pic>
      <p:sp>
        <p:nvSpPr>
          <p:cNvPr id="3" name="Subtitle 2"/>
          <p:cNvSpPr>
            <a:spLocks noGrp="1"/>
          </p:cNvSpPr>
          <p:nvPr>
            <p:ph type="subTitle" idx="1" hasCustomPrompt="1"/>
          </p:nvPr>
        </p:nvSpPr>
        <p:spPr>
          <a:xfrm>
            <a:off x="685800" y="3606225"/>
            <a:ext cx="7696200" cy="584775"/>
          </a:xfrm>
        </p:spPr>
        <p:txBody>
          <a:bodyPr>
            <a:normAutofit/>
          </a:bodyPr>
          <a:lstStyle>
            <a:lvl1pPr marL="0" indent="0" algn="ctr">
              <a:buNone/>
              <a:defRPr>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 </a:t>
            </a:r>
          </a:p>
        </p:txBody>
      </p:sp>
      <p:sp>
        <p:nvSpPr>
          <p:cNvPr id="5" name="TextBox 4"/>
          <p:cNvSpPr txBox="1"/>
          <p:nvPr userDrawn="1"/>
        </p:nvSpPr>
        <p:spPr>
          <a:xfrm>
            <a:off x="0" y="6550223"/>
            <a:ext cx="9144000" cy="307777"/>
          </a:xfrm>
          <a:prstGeom prst="rect">
            <a:avLst/>
          </a:prstGeom>
          <a:noFill/>
        </p:spPr>
        <p:txBody>
          <a:bodyPr wrap="square" rtlCol="0">
            <a:spAutoFit/>
          </a:bodyPr>
          <a:lstStyle/>
          <a:p>
            <a:pPr algn="ctr"/>
            <a:r>
              <a:rPr lang="en-US" sz="1400" dirty="0">
                <a:solidFill>
                  <a:srgbClr val="002060"/>
                </a:solidFill>
              </a:rPr>
              <a:t>www.nebraskahospitals.org</a:t>
            </a: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43200" y="381000"/>
            <a:ext cx="3450336" cy="1117843"/>
          </a:xfrm>
          <a:prstGeom prst="rect">
            <a:avLst/>
          </a:prstGeom>
        </p:spPr>
      </p:pic>
    </p:spTree>
    <p:extLst>
      <p:ext uri="{BB962C8B-B14F-4D97-AF65-F5344CB8AC3E}">
        <p14:creationId xmlns:p14="http://schemas.microsoft.com/office/powerpoint/2010/main" val="224798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457200" y="152400"/>
            <a:ext cx="8229600" cy="1143000"/>
          </a:xfrm>
        </p:spPr>
        <p:txBody>
          <a:bodyPr/>
          <a:lstStyle>
            <a:lvl1pPr algn="l">
              <a:defRPr b="1">
                <a:solidFill>
                  <a:schemeClr val="bg1"/>
                </a:solidFill>
                <a:latin typeface="Trebuchet MS" pitchFamily="34" charset="0"/>
              </a:defRPr>
            </a:lvl1pPr>
          </a:lstStyle>
          <a:p>
            <a:r>
              <a:rPr lang="en-US" dirty="0"/>
              <a:t>Click to add 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3"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194403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p:cNvSpPr/>
          <p:nvPr userDrawn="1"/>
        </p:nvSpPr>
        <p:spPr>
          <a:xfrm>
            <a:off x="0" y="0"/>
            <a:ext cx="9144000" cy="133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457200" y="152400"/>
            <a:ext cx="8229600" cy="1143000"/>
          </a:xfrm>
        </p:spPr>
        <p:txBody>
          <a:bodyPr/>
          <a:lstStyle>
            <a:lvl1pPr algn="l">
              <a:defRPr b="1">
                <a:solidFill>
                  <a:schemeClr val="bg1"/>
                </a:solidFill>
                <a:latin typeface="Trebuchet MS" pitchFamily="34" charset="0"/>
              </a:defRPr>
            </a:lvl1pPr>
          </a:lstStyle>
          <a:p>
            <a:r>
              <a:rPr lang="en-US" dirty="0"/>
              <a:t>Click to add title</a:t>
            </a:r>
          </a:p>
        </p:txBody>
      </p:sp>
      <p:sp>
        <p:nvSpPr>
          <p:cNvPr id="3" name="Content Placeholder 2"/>
          <p:cNvSpPr>
            <a:spLocks noGrp="1"/>
          </p:cNvSpPr>
          <p:nvPr>
            <p:ph idx="1"/>
          </p:nvPr>
        </p:nvSpPr>
        <p:spPr>
          <a:xfrm>
            <a:off x="457015" y="16002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3"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64091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52400"/>
            <a:ext cx="8229600" cy="1143000"/>
          </a:xfrm>
        </p:spPr>
        <p:txBody>
          <a:bodyPr/>
          <a:lstStyle>
            <a:lvl1pPr algn="l">
              <a:defRPr b="1">
                <a:solidFill>
                  <a:schemeClr val="tx1">
                    <a:lumMod val="90000"/>
                    <a:lumOff val="10000"/>
                  </a:schemeClr>
                </a:solidFill>
                <a:latin typeface="Trebuchet MS" pitchFamily="34" charset="0"/>
              </a:defRPr>
            </a:lvl1pPr>
          </a:lstStyle>
          <a:p>
            <a:r>
              <a:rPr lang="en-US" dirty="0"/>
              <a:t>Click to add 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2"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282972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52400"/>
            <a:ext cx="8229600" cy="1143000"/>
          </a:xfrm>
        </p:spPr>
        <p:txBody>
          <a:bodyPr/>
          <a:lstStyle>
            <a:lvl1pPr algn="l">
              <a:defRPr b="1">
                <a:solidFill>
                  <a:schemeClr val="tx1">
                    <a:lumMod val="90000"/>
                    <a:lumOff val="10000"/>
                  </a:schemeClr>
                </a:solidFill>
                <a:latin typeface="Trebuchet MS" pitchFamily="34" charset="0"/>
              </a:defRPr>
            </a:lvl1pPr>
          </a:lstStyle>
          <a:p>
            <a:r>
              <a:rPr lang="en-US" dirty="0"/>
              <a:t>Click to add 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4"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31072728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EF35D-9A28-4667-B3F8-B717950D59A5}" type="slidenum">
              <a:rPr lang="en-US" smtClean="0"/>
              <a:t>‹#›</a:t>
            </a:fld>
            <a:endParaRPr lang="en-US" dirty="0"/>
          </a:p>
        </p:txBody>
      </p:sp>
    </p:spTree>
    <p:extLst>
      <p:ext uri="{BB962C8B-B14F-4D97-AF65-F5344CB8AC3E}">
        <p14:creationId xmlns:p14="http://schemas.microsoft.com/office/powerpoint/2010/main" val="3978597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3" r:id="rId3"/>
    <p:sldLayoutId id="2147483664" r:id="rId4"/>
    <p:sldLayoutId id="2147483665" r:id="rId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mailto:alubben@Kearneyregiona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cid:image001.jpg@01D4ADAE.4335C8A0" TargetMode="Externa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81000" y="1905000"/>
            <a:ext cx="8153400" cy="1600438"/>
          </a:xfrm>
          <a:prstGeom prst="roundRect">
            <a:avLst/>
          </a:prstGeom>
          <a:solidFill>
            <a:srgbClr val="002060"/>
          </a:solidFill>
          <a:ln w="0">
            <a:solidFill>
              <a:schemeClr val="bg1"/>
            </a:solidFill>
          </a:ln>
        </p:spPr>
        <p:style>
          <a:lnRef idx="2">
            <a:schemeClr val="accent6"/>
          </a:lnRef>
          <a:fillRef idx="1">
            <a:schemeClr val="lt1"/>
          </a:fillRef>
          <a:effectRef idx="0">
            <a:schemeClr val="accent6"/>
          </a:effectRef>
          <a:fontRef idx="minor">
            <a:schemeClr val="dk1"/>
          </a:fontRef>
        </p:style>
        <p:txBody>
          <a:bodyPr rtlCol="0" anchor="ctr">
            <a:spAutoFit/>
          </a:bodyPr>
          <a:lstStyle/>
          <a:p>
            <a:pPr algn="ctr"/>
            <a:r>
              <a:rPr lang="en-US" sz="4400" b="1" dirty="0">
                <a:solidFill>
                  <a:schemeClr val="bg1"/>
                </a:solidFill>
                <a:latin typeface="Trebuchet MS" pitchFamily="34" charset="0"/>
              </a:rPr>
              <a:t>Licensure, Regulations, State Collaborations</a:t>
            </a:r>
          </a:p>
        </p:txBody>
      </p:sp>
    </p:spTree>
    <p:extLst>
      <p:ext uri="{BB962C8B-B14F-4D97-AF65-F5344CB8AC3E}">
        <p14:creationId xmlns:p14="http://schemas.microsoft.com/office/powerpoint/2010/main" val="2191114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NPQIC- Initiatives</a:t>
            </a:r>
          </a:p>
        </p:txBody>
      </p:sp>
      <p:sp>
        <p:nvSpPr>
          <p:cNvPr id="3" name="Content Placeholder 2"/>
          <p:cNvSpPr>
            <a:spLocks noGrp="1"/>
          </p:cNvSpPr>
          <p:nvPr>
            <p:ph idx="1"/>
          </p:nvPr>
        </p:nvSpPr>
        <p:spPr/>
        <p:txBody>
          <a:bodyPr>
            <a:normAutofit/>
          </a:bodyPr>
          <a:lstStyle/>
          <a:p>
            <a:r>
              <a:rPr lang="en-US" dirty="0"/>
              <a:t>Prevention of the 1st Cesarean Delivery</a:t>
            </a:r>
          </a:p>
          <a:p>
            <a:pPr lvl="1"/>
            <a:r>
              <a:rPr lang="en-US" dirty="0"/>
              <a:t>In 2014, ACOG and SMFM published a consensus document on the Safe Prevention of the Primary Cesarean Delivery. The plan is to facilitate dissemination of this information throughout the state and to support the implementation of the recommendations. Baseline data on Nebraska cesarean rates have been collected.</a:t>
            </a:r>
          </a:p>
        </p:txBody>
      </p:sp>
    </p:spTree>
    <p:extLst>
      <p:ext uri="{BB962C8B-B14F-4D97-AF65-F5344CB8AC3E}">
        <p14:creationId xmlns:p14="http://schemas.microsoft.com/office/powerpoint/2010/main" val="2904601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NPQIC- Initiatives</a:t>
            </a:r>
          </a:p>
        </p:txBody>
      </p:sp>
      <p:sp>
        <p:nvSpPr>
          <p:cNvPr id="3" name="Content Placeholder 2"/>
          <p:cNvSpPr>
            <a:spLocks noGrp="1"/>
          </p:cNvSpPr>
          <p:nvPr>
            <p:ph idx="1"/>
          </p:nvPr>
        </p:nvSpPr>
        <p:spPr/>
        <p:txBody>
          <a:bodyPr>
            <a:normAutofit/>
          </a:bodyPr>
          <a:lstStyle/>
          <a:p>
            <a:r>
              <a:rPr lang="en-US" sz="2800" b="1" dirty="0"/>
              <a:t>Nebraska Safe Babies </a:t>
            </a:r>
            <a:r>
              <a:rPr lang="en-US" sz="2800" dirty="0"/>
              <a:t>is a campaign to promote safe sleep environment for infants and to educate caregivers about abusive head trauma.</a:t>
            </a:r>
          </a:p>
          <a:p>
            <a:pPr lvl="1"/>
            <a:r>
              <a:rPr lang="en-US" sz="2400" dirty="0"/>
              <a:t>Safe Sleep Hospital-Nebraska Safe Sleep Champion designation</a:t>
            </a:r>
          </a:p>
          <a:p>
            <a:pPr lvl="1"/>
            <a:r>
              <a:rPr lang="en-US" sz="2400" dirty="0"/>
              <a:t>The Abusive Head/Shaken Baby Syndrome Prevention Hospital Campaign is to provide evidence-based education to parents of newborns as well as birthing hospital staff. </a:t>
            </a:r>
            <a:endParaRPr lang="en-US" dirty="0"/>
          </a:p>
        </p:txBody>
      </p:sp>
    </p:spTree>
    <p:extLst>
      <p:ext uri="{BB962C8B-B14F-4D97-AF65-F5344CB8AC3E}">
        <p14:creationId xmlns:p14="http://schemas.microsoft.com/office/powerpoint/2010/main" val="3910298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NPQIC- Initiatives</a:t>
            </a:r>
          </a:p>
        </p:txBody>
      </p:sp>
      <p:sp>
        <p:nvSpPr>
          <p:cNvPr id="3" name="Content Placeholder 2"/>
          <p:cNvSpPr>
            <a:spLocks noGrp="1"/>
          </p:cNvSpPr>
          <p:nvPr>
            <p:ph idx="1"/>
          </p:nvPr>
        </p:nvSpPr>
        <p:spPr/>
        <p:txBody>
          <a:bodyPr/>
          <a:lstStyle/>
          <a:p>
            <a:r>
              <a:rPr lang="en-US" b="1" dirty="0"/>
              <a:t>Count the Kicks</a:t>
            </a:r>
          </a:p>
          <a:p>
            <a:pPr lvl="1"/>
            <a:r>
              <a:rPr lang="en-US" dirty="0"/>
              <a:t>Kick counts are a simple way for mothers to identify if their unborn baby is healthy. Kick counts are an easy way to prevent stillborn babies. </a:t>
            </a:r>
          </a:p>
        </p:txBody>
      </p:sp>
    </p:spTree>
    <p:extLst>
      <p:ext uri="{BB962C8B-B14F-4D97-AF65-F5344CB8AC3E}">
        <p14:creationId xmlns:p14="http://schemas.microsoft.com/office/powerpoint/2010/main" val="2547428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Quality assurance program requirements</a:t>
            </a:r>
          </a:p>
        </p:txBody>
      </p:sp>
      <p:sp>
        <p:nvSpPr>
          <p:cNvPr id="3" name="Content Placeholder 2"/>
          <p:cNvSpPr>
            <a:spLocks noGrp="1"/>
          </p:cNvSpPr>
          <p:nvPr>
            <p:ph idx="1"/>
          </p:nvPr>
        </p:nvSpPr>
        <p:spPr>
          <a:xfrm>
            <a:off x="420914" y="1447801"/>
            <a:ext cx="8229600" cy="3657599"/>
          </a:xfrm>
        </p:spPr>
        <p:txBody>
          <a:bodyPr>
            <a:normAutofit fontScale="77500" lnSpcReduction="20000"/>
          </a:bodyPr>
          <a:lstStyle/>
          <a:p>
            <a:pPr marL="0" indent="0">
              <a:buNone/>
            </a:pPr>
            <a:r>
              <a:rPr lang="en-US" b="1" dirty="0"/>
              <a:t>44-32,127. Quality assurance program; requirements. </a:t>
            </a:r>
            <a:r>
              <a:rPr lang="en-US" dirty="0"/>
              <a:t>Each health maintenance organization shall have an ongoing, internal quality assurance program to monitor and evaluate its health care services, including primary and specialist physician services, and ancillary and preventive health care services across all institutional and noninstitutional settings. The quality assurance program shall include, but not be limited to, the following: </a:t>
            </a:r>
          </a:p>
          <a:p>
            <a:pPr marL="0" indent="0">
              <a:buNone/>
            </a:pPr>
            <a:r>
              <a:rPr lang="en-US" dirty="0"/>
              <a:t>	(1) A written statement of goals and objectives which emphasizes improved health status in evaluating the quality of care rendered to enrollees; </a:t>
            </a:r>
          </a:p>
          <a:p>
            <a:endParaRPr lang="en-US" dirty="0"/>
          </a:p>
          <a:p>
            <a:endParaRPr lang="en-US" dirty="0"/>
          </a:p>
        </p:txBody>
      </p:sp>
    </p:spTree>
    <p:extLst>
      <p:ext uri="{BB962C8B-B14F-4D97-AF65-F5344CB8AC3E}">
        <p14:creationId xmlns:p14="http://schemas.microsoft.com/office/powerpoint/2010/main" val="3229131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Quality assurance program requirements-continued</a:t>
            </a:r>
          </a:p>
        </p:txBody>
      </p:sp>
      <p:sp>
        <p:nvSpPr>
          <p:cNvPr id="3" name="Content Placeholder 2"/>
          <p:cNvSpPr>
            <a:spLocks noGrp="1"/>
          </p:cNvSpPr>
          <p:nvPr>
            <p:ph idx="1"/>
          </p:nvPr>
        </p:nvSpPr>
        <p:spPr>
          <a:xfrm>
            <a:off x="457015" y="1600201"/>
            <a:ext cx="8229600" cy="3810000"/>
          </a:xfrm>
        </p:spPr>
        <p:txBody>
          <a:bodyPr>
            <a:normAutofit fontScale="62500" lnSpcReduction="20000"/>
          </a:bodyPr>
          <a:lstStyle/>
          <a:p>
            <a:pPr marL="0" indent="0">
              <a:buNone/>
            </a:pPr>
            <a:r>
              <a:rPr lang="en-US" sz="2900" dirty="0"/>
              <a:t>(2) A written quality assurance plan which describes the following: </a:t>
            </a:r>
          </a:p>
          <a:p>
            <a:r>
              <a:rPr lang="en-US" sz="2900" dirty="0"/>
              <a:t>(a) The health maintenance organization's scope and purpose in quality assurance; </a:t>
            </a:r>
          </a:p>
          <a:p>
            <a:r>
              <a:rPr lang="en-US" sz="2900" dirty="0"/>
              <a:t>(b) The organizational structure responsible for quality assurance activities; </a:t>
            </a:r>
          </a:p>
          <a:p>
            <a:r>
              <a:rPr lang="en-US" sz="2900" dirty="0"/>
              <a:t>(c) Contractual arrangements, when appropriate, for delegation of quality assurance activities; </a:t>
            </a:r>
          </a:p>
          <a:p>
            <a:r>
              <a:rPr lang="en-US" sz="2900" dirty="0"/>
              <a:t>(d) Confidentiality policies and procedures; </a:t>
            </a:r>
          </a:p>
          <a:p>
            <a:r>
              <a:rPr lang="en-US" sz="2900" dirty="0"/>
              <a:t>(e) A system of ongoing evaluation activities; </a:t>
            </a:r>
          </a:p>
          <a:p>
            <a:r>
              <a:rPr lang="en-US" sz="2900" dirty="0"/>
              <a:t>(f) A system of focused evaluation activities; </a:t>
            </a:r>
          </a:p>
          <a:p>
            <a:r>
              <a:rPr lang="en-US" sz="2900" dirty="0"/>
              <a:t>(g) A system for credentialing providers and performing peer review activities; and </a:t>
            </a:r>
          </a:p>
          <a:p>
            <a:r>
              <a:rPr lang="en-US" sz="2900" dirty="0"/>
              <a:t>(h) Duties and responsibilities of the designated physician responsible for the quality assurance activities;</a:t>
            </a:r>
          </a:p>
          <a:p>
            <a:endParaRPr lang="en-US" dirty="0"/>
          </a:p>
        </p:txBody>
      </p:sp>
    </p:spTree>
    <p:extLst>
      <p:ext uri="{BB962C8B-B14F-4D97-AF65-F5344CB8AC3E}">
        <p14:creationId xmlns:p14="http://schemas.microsoft.com/office/powerpoint/2010/main" val="578832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Quality assurance program requirements-continued</a:t>
            </a:r>
          </a:p>
        </p:txBody>
      </p:sp>
      <p:sp>
        <p:nvSpPr>
          <p:cNvPr id="3" name="Content Placeholder 2"/>
          <p:cNvSpPr>
            <a:spLocks noGrp="1"/>
          </p:cNvSpPr>
          <p:nvPr>
            <p:ph idx="1"/>
          </p:nvPr>
        </p:nvSpPr>
        <p:spPr/>
        <p:txBody>
          <a:bodyPr>
            <a:normAutofit/>
          </a:bodyPr>
          <a:lstStyle/>
          <a:p>
            <a:r>
              <a:rPr lang="en-US" sz="2200" dirty="0"/>
              <a:t>(3) A written statement describing the system of ongoing quality assurance activities, including, but not limited to, the following: </a:t>
            </a:r>
          </a:p>
          <a:p>
            <a:pPr lvl="1"/>
            <a:r>
              <a:rPr lang="en-US" sz="1800" dirty="0"/>
              <a:t>(a) Problem assessment, identification, selection, and study; </a:t>
            </a:r>
          </a:p>
          <a:p>
            <a:pPr lvl="1"/>
            <a:r>
              <a:rPr lang="en-US" sz="1800" dirty="0"/>
              <a:t>(b) Corrective action, monitoring, evaluation, and reassessment; and </a:t>
            </a:r>
          </a:p>
          <a:p>
            <a:pPr lvl="1"/>
            <a:r>
              <a:rPr lang="en-US" sz="1800" dirty="0"/>
              <a:t>(c) Interpretation and analysis of patterns of care rendered to individual patients by individual providers; </a:t>
            </a:r>
          </a:p>
        </p:txBody>
      </p:sp>
    </p:spTree>
    <p:extLst>
      <p:ext uri="{BB962C8B-B14F-4D97-AF65-F5344CB8AC3E}">
        <p14:creationId xmlns:p14="http://schemas.microsoft.com/office/powerpoint/2010/main" val="3640832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Quality assurance program requirements-continued</a:t>
            </a:r>
          </a:p>
        </p:txBody>
      </p:sp>
      <p:sp>
        <p:nvSpPr>
          <p:cNvPr id="3" name="Content Placeholder 2"/>
          <p:cNvSpPr>
            <a:spLocks noGrp="1"/>
          </p:cNvSpPr>
          <p:nvPr>
            <p:ph idx="1"/>
          </p:nvPr>
        </p:nvSpPr>
        <p:spPr/>
        <p:txBody>
          <a:bodyPr>
            <a:normAutofit fontScale="85000" lnSpcReduction="10000"/>
          </a:bodyPr>
          <a:lstStyle/>
          <a:p>
            <a:r>
              <a:rPr lang="en-US" dirty="0"/>
              <a:t>(4) A written statement describing the system of focused quality assurance activities based on representative samples of the enrolled population which identifies method of topic selection, study, data collection, analysis, interpretation, and report format; and </a:t>
            </a:r>
          </a:p>
          <a:p>
            <a:r>
              <a:rPr lang="en-US" dirty="0"/>
              <a:t>(5) A written plan for taking appropriate corrective action whenever, as determined by the quality assurance program, inappropriate or substandard services have been provided or services which should have been furnished have not been provided. </a:t>
            </a:r>
          </a:p>
        </p:txBody>
      </p:sp>
    </p:spTree>
    <p:extLst>
      <p:ext uri="{BB962C8B-B14F-4D97-AF65-F5344CB8AC3E}">
        <p14:creationId xmlns:p14="http://schemas.microsoft.com/office/powerpoint/2010/main" val="3992056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Quality assurance program requirements-continued</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825373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Quality assurance program; requirements-continued</a:t>
            </a:r>
          </a:p>
        </p:txBody>
      </p:sp>
      <p:sp>
        <p:nvSpPr>
          <p:cNvPr id="3" name="Content Placeholder 2"/>
          <p:cNvSpPr>
            <a:spLocks noGrp="1"/>
          </p:cNvSpPr>
          <p:nvPr>
            <p:ph idx="1"/>
          </p:nvPr>
        </p:nvSpPr>
        <p:spPr/>
        <p:txBody>
          <a:bodyPr>
            <a:normAutofit/>
          </a:bodyPr>
          <a:lstStyle/>
          <a:p>
            <a:r>
              <a:rPr lang="en-US" sz="2000" dirty="0"/>
              <a:t>Each health maintenance organization shall record proceedings of formal quality assurance program activities and maintain documentation in a confidential manner. Quality assurance program minutes shall be available to the Department of Health and Human Services. Each health maintenance organization shall also establish a mechanism for periodic reporting of quality assurance program activities to the governing body of the health maintenance organization, the providers, and appropriate staff. </a:t>
            </a:r>
          </a:p>
          <a:p>
            <a:r>
              <a:rPr lang="en-US" sz="2000" dirty="0"/>
              <a:t>Source: Laws 1990, LB 1136, § 36; Laws 1996, LB 1044, § 247; Laws 2007, LB296, § 186. Operative date July 1, 2007.</a:t>
            </a:r>
          </a:p>
          <a:p>
            <a:endParaRPr lang="en-US" dirty="0"/>
          </a:p>
          <a:p>
            <a:endParaRPr lang="en-US" dirty="0"/>
          </a:p>
        </p:txBody>
      </p:sp>
    </p:spTree>
    <p:extLst>
      <p:ext uri="{BB962C8B-B14F-4D97-AF65-F5344CB8AC3E}">
        <p14:creationId xmlns:p14="http://schemas.microsoft.com/office/powerpoint/2010/main" val="3233029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Links to have available</a:t>
            </a:r>
          </a:p>
        </p:txBody>
      </p:sp>
      <p:sp>
        <p:nvSpPr>
          <p:cNvPr id="3" name="Content Placeholder 2"/>
          <p:cNvSpPr>
            <a:spLocks noGrp="1"/>
          </p:cNvSpPr>
          <p:nvPr>
            <p:ph idx="1"/>
          </p:nvPr>
        </p:nvSpPr>
        <p:spPr/>
        <p:txBody>
          <a:bodyPr>
            <a:normAutofit/>
          </a:bodyPr>
          <a:lstStyle/>
          <a:p>
            <a:pPr lvl="1"/>
            <a:r>
              <a:rPr lang="en-US" sz="2400" dirty="0"/>
              <a:t>State Operations Manual for Critical Access Hospitals (Appendix W): http://www.cms.gov/Regulations-and-Guidance/Guidance/Manuals/Downloads/som107ap_w_cah.pdf</a:t>
            </a:r>
          </a:p>
          <a:p>
            <a:pPr lvl="1"/>
            <a:r>
              <a:rPr lang="en-US" sz="2400" dirty="0"/>
              <a:t>State Operations Manual for Hospitals (Appendix A): http://www.cms.gov/Regulations-and-Guidance/Guidance/Manuals/downloads/som107ap_a_hospitals.pdf</a:t>
            </a:r>
          </a:p>
        </p:txBody>
      </p:sp>
    </p:spTree>
    <p:extLst>
      <p:ext uri="{BB962C8B-B14F-4D97-AF65-F5344CB8AC3E}">
        <p14:creationId xmlns:p14="http://schemas.microsoft.com/office/powerpoint/2010/main" val="3083918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Amber Lubben, RN, BSN</a:t>
            </a:r>
            <a:br>
              <a:rPr lang="en-US" dirty="0"/>
            </a:br>
            <a:r>
              <a:rPr lang="en-US" sz="3300" b="0" dirty="0"/>
              <a:t>Quality and Risk  Manager KRMC</a:t>
            </a:r>
          </a:p>
        </p:txBody>
      </p:sp>
      <p:sp>
        <p:nvSpPr>
          <p:cNvPr id="3" name="Content Placeholder 2"/>
          <p:cNvSpPr>
            <a:spLocks noGrp="1"/>
          </p:cNvSpPr>
          <p:nvPr>
            <p:ph idx="1"/>
          </p:nvPr>
        </p:nvSpPr>
        <p:spPr/>
        <p:txBody>
          <a:bodyPr/>
          <a:lstStyle/>
          <a:p>
            <a:r>
              <a:rPr lang="en-US" sz="2600" dirty="0">
                <a:solidFill>
                  <a:schemeClr val="bg1"/>
                </a:solidFill>
              </a:rPr>
              <a:t>NAHQRS President 2019</a:t>
            </a:r>
          </a:p>
          <a:p>
            <a:r>
              <a:rPr lang="en-US" sz="2600" dirty="0">
                <a:solidFill>
                  <a:schemeClr val="bg1"/>
                </a:solidFill>
              </a:rPr>
              <a:t>NHA Rural QI Steering Committee</a:t>
            </a:r>
          </a:p>
          <a:p>
            <a:r>
              <a:rPr lang="en-US" sz="2600" dirty="0">
                <a:solidFill>
                  <a:schemeClr val="bg1"/>
                </a:solidFill>
              </a:rPr>
              <a:t>AHA Story Board Presenter 2015</a:t>
            </a:r>
          </a:p>
          <a:p>
            <a:r>
              <a:rPr lang="en-US" sz="2600" dirty="0">
                <a:solidFill>
                  <a:schemeClr val="bg1"/>
                </a:solidFill>
              </a:rPr>
              <a:t>Governor’s Wellness Award 2014</a:t>
            </a:r>
          </a:p>
          <a:p>
            <a:r>
              <a:rPr lang="en-US" sz="2600" dirty="0">
                <a:solidFill>
                  <a:schemeClr val="bg1"/>
                </a:solidFill>
              </a:rPr>
              <a:t>15 years of Direct Patient care- ER, OB, Med/Surg, PCU</a:t>
            </a:r>
          </a:p>
          <a:p>
            <a:pPr lvl="1"/>
            <a:r>
              <a:rPr lang="en-US" dirty="0">
                <a:solidFill>
                  <a:schemeClr val="bg1"/>
                </a:solidFill>
                <a:hlinkClick r:id="rId3"/>
              </a:rPr>
              <a:t>alubben@Kearneyregional.com</a:t>
            </a:r>
            <a:r>
              <a:rPr lang="en-US" dirty="0">
                <a:solidFill>
                  <a:schemeClr val="bg1"/>
                </a:solidFill>
              </a:rPr>
              <a:t>	</a:t>
            </a:r>
          </a:p>
          <a:p>
            <a:pPr marL="0" indent="0">
              <a:buNone/>
            </a:pPr>
            <a:endParaRPr lang="en-US" dirty="0">
              <a:solidFill>
                <a:schemeClr val="bg1"/>
              </a:solidFill>
            </a:endParaRPr>
          </a:p>
        </p:txBody>
      </p:sp>
      <p:pic>
        <p:nvPicPr>
          <p:cNvPr id="1026" name="Picture 2" descr="cid:image003.jpg@01D1CBCB.B890EC00"/>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0" y="457200"/>
            <a:ext cx="161925" cy="1524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0" y="609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224569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dirty="0"/>
              <a:t>Identify Nebraska State statutes regulating Quality programs for Healthcare facilities</a:t>
            </a:r>
          </a:p>
          <a:p>
            <a:r>
              <a:rPr lang="en-US" dirty="0"/>
              <a:t>Evaluate internal drivers for quality programs within your organization</a:t>
            </a:r>
          </a:p>
          <a:p>
            <a:r>
              <a:rPr lang="en-US" dirty="0"/>
              <a:t>Identify statewide quality improvement initiatives surrounding perinatal and neonatal care</a:t>
            </a:r>
          </a:p>
        </p:txBody>
      </p:sp>
    </p:spTree>
    <p:extLst>
      <p:ext uri="{BB962C8B-B14F-4D97-AF65-F5344CB8AC3E}">
        <p14:creationId xmlns:p14="http://schemas.microsoft.com/office/powerpoint/2010/main" val="540840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NPQIC</a:t>
            </a:r>
          </a:p>
        </p:txBody>
      </p:sp>
      <p:sp>
        <p:nvSpPr>
          <p:cNvPr id="5" name="Content Placeholder 4"/>
          <p:cNvSpPr>
            <a:spLocks noGrp="1"/>
          </p:cNvSpPr>
          <p:nvPr>
            <p:ph idx="1"/>
          </p:nvPr>
        </p:nvSpPr>
        <p:spPr/>
        <p:txBody>
          <a:bodyPr>
            <a:normAutofit/>
          </a:bodyPr>
          <a:lstStyle/>
          <a:p>
            <a:r>
              <a:rPr lang="en-US" sz="2300" dirty="0"/>
              <a:t>The </a:t>
            </a:r>
            <a:r>
              <a:rPr lang="en-US" sz="2300" b="1" dirty="0"/>
              <a:t>Nebraska Perinatal Quality Improvement Collaborative (NPQIC) -</a:t>
            </a:r>
            <a:r>
              <a:rPr lang="en-US" sz="2300" dirty="0"/>
              <a:t>formed by a group of statewide stakeholders in February 2015 </a:t>
            </a:r>
          </a:p>
          <a:p>
            <a:pPr lvl="1"/>
            <a:r>
              <a:rPr lang="en-US" sz="2400" dirty="0"/>
              <a:t>Support and collaboration has been with the Nebraska Chapter of the March of Dimes, the Nebraska Medical Association, and COPIC. State funding was appropriated through the Nebraska Department of Health and Human Services (DHHS). </a:t>
            </a:r>
          </a:p>
        </p:txBody>
      </p:sp>
    </p:spTree>
    <p:extLst>
      <p:ext uri="{BB962C8B-B14F-4D97-AF65-F5344CB8AC3E}">
        <p14:creationId xmlns:p14="http://schemas.microsoft.com/office/powerpoint/2010/main" val="3494641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015" y="0"/>
            <a:ext cx="8229600" cy="1143000"/>
          </a:xfrm>
        </p:spPr>
        <p:txBody>
          <a:bodyPr/>
          <a:lstStyle/>
          <a:p>
            <a:r>
              <a:rPr lang="en-US" dirty="0"/>
              <a:t>NPQIC</a:t>
            </a:r>
          </a:p>
        </p:txBody>
      </p:sp>
      <p:sp>
        <p:nvSpPr>
          <p:cNvPr id="5" name="Content Placeholder 4"/>
          <p:cNvSpPr>
            <a:spLocks noGrp="1"/>
          </p:cNvSpPr>
          <p:nvPr>
            <p:ph idx="1"/>
          </p:nvPr>
        </p:nvSpPr>
        <p:spPr>
          <a:xfrm>
            <a:off x="152400" y="1265237"/>
            <a:ext cx="8229600" cy="4525963"/>
          </a:xfrm>
        </p:spPr>
        <p:txBody>
          <a:bodyPr>
            <a:normAutofit fontScale="92500"/>
          </a:bodyPr>
          <a:lstStyle/>
          <a:p>
            <a:r>
              <a:rPr lang="en-US" b="1" dirty="0"/>
              <a:t>Mission Statement-</a:t>
            </a:r>
          </a:p>
          <a:p>
            <a:pPr marL="457200" lvl="1" indent="0">
              <a:buNone/>
            </a:pPr>
            <a:r>
              <a:rPr lang="en-US" dirty="0"/>
              <a:t>NPQIC seeks to improve the delivery of and access to evidence-based health care for all Nebraska mothers and newborns.</a:t>
            </a:r>
          </a:p>
          <a:p>
            <a:pPr lvl="1"/>
            <a:r>
              <a:rPr lang="en-US" sz="2200" dirty="0"/>
              <a:t>We will engage all stakeholders statewide.</a:t>
            </a:r>
          </a:p>
          <a:p>
            <a:pPr lvl="1"/>
            <a:r>
              <a:rPr lang="en-US" sz="2200" dirty="0"/>
              <a:t>We will identify opportunities to optimize measurable perinatal outcomes and implement initiatives for a sustained improvement.</a:t>
            </a:r>
          </a:p>
          <a:p>
            <a:pPr lvl="1"/>
            <a:r>
              <a:rPr lang="en-US" sz="2200" dirty="0"/>
              <a:t>We will reduce the impact of premature birth statewide.</a:t>
            </a:r>
          </a:p>
          <a:p>
            <a:pPr lvl="1"/>
            <a:r>
              <a:rPr lang="en-US" sz="2200" dirty="0"/>
              <a:t>We will be good stewards of the financial resources committed to the work of the organization and will allocate our resources across the entire state of Nebraska to achieve the best possible outcomes.</a:t>
            </a:r>
          </a:p>
          <a:p>
            <a:endParaRPr lang="en-US" dirty="0"/>
          </a:p>
        </p:txBody>
      </p:sp>
    </p:spTree>
    <p:extLst>
      <p:ext uri="{BB962C8B-B14F-4D97-AF65-F5344CB8AC3E}">
        <p14:creationId xmlns:p14="http://schemas.microsoft.com/office/powerpoint/2010/main" val="3425048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NPQIC</a:t>
            </a:r>
          </a:p>
        </p:txBody>
      </p:sp>
      <p:sp>
        <p:nvSpPr>
          <p:cNvPr id="5" name="Content Placeholder 4"/>
          <p:cNvSpPr>
            <a:spLocks noGrp="1"/>
          </p:cNvSpPr>
          <p:nvPr>
            <p:ph idx="1"/>
          </p:nvPr>
        </p:nvSpPr>
        <p:spPr>
          <a:xfrm>
            <a:off x="457200" y="1298028"/>
            <a:ext cx="8229600" cy="4525963"/>
          </a:xfrm>
        </p:spPr>
        <p:txBody>
          <a:bodyPr>
            <a:normAutofit/>
          </a:bodyPr>
          <a:lstStyle/>
          <a:p>
            <a:pPr lvl="2"/>
            <a:r>
              <a:rPr lang="en-US" dirty="0"/>
              <a:t>2015-</a:t>
            </a:r>
          </a:p>
          <a:p>
            <a:pPr lvl="3"/>
            <a:r>
              <a:rPr lang="en-US" dirty="0"/>
              <a:t>Management of neonatal jaundice and hospital breastfeeding practices for normal newborns and those requiring neonatal intensive care. </a:t>
            </a:r>
          </a:p>
          <a:p>
            <a:pPr lvl="2"/>
            <a:r>
              <a:rPr lang="en-US" dirty="0"/>
              <a:t>2016-</a:t>
            </a:r>
          </a:p>
          <a:p>
            <a:pPr lvl="3"/>
            <a:r>
              <a:rPr lang="en-US" dirty="0"/>
              <a:t>Collection of comparative data used to drive improvement initiatives.</a:t>
            </a:r>
          </a:p>
          <a:p>
            <a:pPr lvl="2"/>
            <a:r>
              <a:rPr lang="en-US" dirty="0"/>
              <a:t>2017- </a:t>
            </a:r>
          </a:p>
          <a:p>
            <a:pPr lvl="3"/>
            <a:r>
              <a:rPr lang="en-US" dirty="0"/>
              <a:t>Social media presence-Facebook was used to empower consumers and birthing hospitals participating in the collaborative received quarterly consultation</a:t>
            </a:r>
          </a:p>
        </p:txBody>
      </p:sp>
    </p:spTree>
    <p:extLst>
      <p:ext uri="{BB962C8B-B14F-4D97-AF65-F5344CB8AC3E}">
        <p14:creationId xmlns:p14="http://schemas.microsoft.com/office/powerpoint/2010/main" val="192615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NPQIC- Initiatives</a:t>
            </a:r>
          </a:p>
        </p:txBody>
      </p:sp>
      <p:sp>
        <p:nvSpPr>
          <p:cNvPr id="3" name="Content Placeholder 2"/>
          <p:cNvSpPr>
            <a:spLocks noGrp="1"/>
          </p:cNvSpPr>
          <p:nvPr>
            <p:ph idx="1"/>
          </p:nvPr>
        </p:nvSpPr>
        <p:spPr/>
        <p:txBody>
          <a:bodyPr/>
          <a:lstStyle/>
          <a:p>
            <a:r>
              <a:rPr lang="en-US" b="1" dirty="0"/>
              <a:t>Hyperbilirubinemia</a:t>
            </a:r>
          </a:p>
          <a:p>
            <a:pPr lvl="1"/>
            <a:r>
              <a:rPr lang="en-US" dirty="0"/>
              <a:t>Jaundice is a fairly common newborn condition that can result in devastating kernicterus. Evidence provides guidance in the identification of newborns at risk and their appropriate management</a:t>
            </a:r>
          </a:p>
          <a:p>
            <a:endParaRPr lang="en-US" dirty="0"/>
          </a:p>
        </p:txBody>
      </p:sp>
    </p:spTree>
    <p:extLst>
      <p:ext uri="{BB962C8B-B14F-4D97-AF65-F5344CB8AC3E}">
        <p14:creationId xmlns:p14="http://schemas.microsoft.com/office/powerpoint/2010/main" val="3617646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NPQIC- Initiatives</a:t>
            </a:r>
          </a:p>
        </p:txBody>
      </p:sp>
      <p:sp>
        <p:nvSpPr>
          <p:cNvPr id="3" name="Content Placeholder 2"/>
          <p:cNvSpPr>
            <a:spLocks noGrp="1"/>
          </p:cNvSpPr>
          <p:nvPr>
            <p:ph idx="1"/>
          </p:nvPr>
        </p:nvSpPr>
        <p:spPr/>
        <p:txBody>
          <a:bodyPr/>
          <a:lstStyle/>
          <a:p>
            <a:r>
              <a:rPr lang="en-US" b="1" dirty="0"/>
              <a:t>Breastfeeding Practices</a:t>
            </a:r>
          </a:p>
          <a:p>
            <a:pPr lvl="1"/>
            <a:r>
              <a:rPr lang="en-US" dirty="0"/>
              <a:t>A quality improvement initiative is underway to increase exclusive breastfeeding rates at Nebraska hospitals. Currently, the in-hospital state-wide exclusive breastfeeding is at 67% and breastfeeding initiation is at 90%. The aim is to get all birthing hospitals exclusive breastfeeding rate to 68% within a year. </a:t>
            </a:r>
          </a:p>
        </p:txBody>
      </p:sp>
    </p:spTree>
    <p:extLst>
      <p:ext uri="{BB962C8B-B14F-4D97-AF65-F5344CB8AC3E}">
        <p14:creationId xmlns:p14="http://schemas.microsoft.com/office/powerpoint/2010/main" val="510383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NPQIC- Initiatives</a:t>
            </a:r>
          </a:p>
        </p:txBody>
      </p:sp>
      <p:sp>
        <p:nvSpPr>
          <p:cNvPr id="12" name="Content Placeholder 11"/>
          <p:cNvSpPr>
            <a:spLocks noGrp="1"/>
          </p:cNvSpPr>
          <p:nvPr>
            <p:ph idx="1"/>
          </p:nvPr>
        </p:nvSpPr>
        <p:spPr/>
        <p:txBody>
          <a:bodyPr>
            <a:normAutofit/>
          </a:bodyPr>
          <a:lstStyle/>
          <a:p>
            <a:r>
              <a:rPr lang="en-US" dirty="0"/>
              <a:t>CMV Transmission</a:t>
            </a:r>
          </a:p>
          <a:p>
            <a:pPr lvl="1"/>
            <a:r>
              <a:rPr lang="en-US" dirty="0"/>
              <a:t>Approximately 156 CMV infected newborns are born every year. Public education programs have been effective in reducing the transmission of CMV to pregnant women. Social media is being utilized to education childbearing women in Nebraska about this disease and hygienic measures to prevent CMV transmission.</a:t>
            </a:r>
          </a:p>
        </p:txBody>
      </p:sp>
    </p:spTree>
    <p:extLst>
      <p:ext uri="{BB962C8B-B14F-4D97-AF65-F5344CB8AC3E}">
        <p14:creationId xmlns:p14="http://schemas.microsoft.com/office/powerpoint/2010/main" val="1777692624"/>
      </p:ext>
    </p:extLst>
  </p:cSld>
  <p:clrMapOvr>
    <a:masterClrMapping/>
  </p:clrMapOvr>
</p:sld>
</file>

<file path=ppt/theme/theme1.xml><?xml version="1.0" encoding="utf-8"?>
<a:theme xmlns:a="http://schemas.openxmlformats.org/drawingml/2006/main" name="NHA PPT template- white NEW">
  <a:themeElements>
    <a:clrScheme name="Custom 12">
      <a:dk1>
        <a:srgbClr val="002060"/>
      </a:dk1>
      <a:lt1>
        <a:srgbClr val="FFFFFF"/>
      </a:lt1>
      <a:dk2>
        <a:srgbClr val="002060"/>
      </a:dk2>
      <a:lt2>
        <a:srgbClr val="002060"/>
      </a:lt2>
      <a:accent1>
        <a:srgbClr val="797B7E"/>
      </a:accent1>
      <a:accent2>
        <a:srgbClr val="F96A1B"/>
      </a:accent2>
      <a:accent3>
        <a:srgbClr val="F96A1B"/>
      </a:accent3>
      <a:accent4>
        <a:srgbClr val="002060"/>
      </a:accent4>
      <a:accent5>
        <a:srgbClr val="C2AD8D"/>
      </a:accent5>
      <a:accent6>
        <a:srgbClr val="506E94"/>
      </a:accent6>
      <a:hlink>
        <a:srgbClr val="5F5F5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NHA PPT template- white NEW</Template>
  <TotalTime>6418</TotalTime>
  <Words>1326</Words>
  <Application>Microsoft Office PowerPoint</Application>
  <PresentationFormat>On-screen Show (4:3)</PresentationFormat>
  <Paragraphs>80</Paragraphs>
  <Slides>19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Trebuchet MS</vt:lpstr>
      <vt:lpstr>NHA PPT template- white NEW</vt:lpstr>
      <vt:lpstr>PowerPoint Presentation</vt:lpstr>
      <vt:lpstr>Amber Lubben, RN, BSN Quality and Risk  Manager KRMC</vt:lpstr>
      <vt:lpstr>Objectives</vt:lpstr>
      <vt:lpstr>NPQIC</vt:lpstr>
      <vt:lpstr>NPQIC</vt:lpstr>
      <vt:lpstr>NPQIC</vt:lpstr>
      <vt:lpstr>NPQIC- Initiatives</vt:lpstr>
      <vt:lpstr>NPQIC- Initiatives</vt:lpstr>
      <vt:lpstr>NPQIC- Initiatives</vt:lpstr>
      <vt:lpstr>NPQIC- Initiatives</vt:lpstr>
      <vt:lpstr>NPQIC- Initiatives</vt:lpstr>
      <vt:lpstr>NPQIC- Initiatives</vt:lpstr>
      <vt:lpstr>Quality assurance program requirements</vt:lpstr>
      <vt:lpstr>Quality assurance program requirements-continued</vt:lpstr>
      <vt:lpstr>Quality assurance program requirements-continued</vt:lpstr>
      <vt:lpstr>Quality assurance program requirements-continued</vt:lpstr>
      <vt:lpstr>Quality assurance program requirements-continued</vt:lpstr>
      <vt:lpstr>Quality assurance program; requirements-continued</vt:lpstr>
      <vt:lpstr>Key Links to have available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Larson</dc:creator>
  <cp:lastModifiedBy>Amber Lubben</cp:lastModifiedBy>
  <cp:revision>36</cp:revision>
  <cp:lastPrinted>2021-07-07T17:43:49Z</cp:lastPrinted>
  <dcterms:created xsi:type="dcterms:W3CDTF">2013-01-22T21:49:12Z</dcterms:created>
  <dcterms:modified xsi:type="dcterms:W3CDTF">2021-07-07T17:45:45Z</dcterms:modified>
</cp:coreProperties>
</file>