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781" r:id="rId4"/>
    <p:sldMasterId id="2147483771" r:id="rId5"/>
  </p:sldMasterIdLst>
  <p:notesMasterIdLst>
    <p:notesMasterId r:id="rId67"/>
  </p:notesMasterIdLst>
  <p:handoutMasterIdLst>
    <p:handoutMasterId r:id="rId68"/>
  </p:handoutMasterIdLst>
  <p:sldIdLst>
    <p:sldId id="321" r:id="rId6"/>
    <p:sldId id="455" r:id="rId7"/>
    <p:sldId id="592" r:id="rId8"/>
    <p:sldId id="267" r:id="rId9"/>
    <p:sldId id="259" r:id="rId10"/>
    <p:sldId id="268" r:id="rId11"/>
    <p:sldId id="591" r:id="rId12"/>
    <p:sldId id="269" r:id="rId13"/>
    <p:sldId id="272" r:id="rId14"/>
    <p:sldId id="273" r:id="rId15"/>
    <p:sldId id="275" r:id="rId16"/>
    <p:sldId id="276" r:id="rId17"/>
    <p:sldId id="277" r:id="rId18"/>
    <p:sldId id="278" r:id="rId19"/>
    <p:sldId id="280" r:id="rId20"/>
    <p:sldId id="578" r:id="rId21"/>
    <p:sldId id="284" r:id="rId22"/>
    <p:sldId id="573" r:id="rId23"/>
    <p:sldId id="588" r:id="rId24"/>
    <p:sldId id="581" r:id="rId25"/>
    <p:sldId id="582" r:id="rId26"/>
    <p:sldId id="587" r:id="rId27"/>
    <p:sldId id="589" r:id="rId28"/>
    <p:sldId id="575" r:id="rId29"/>
    <p:sldId id="569" r:id="rId30"/>
    <p:sldId id="577" r:id="rId31"/>
    <p:sldId id="560" r:id="rId32"/>
    <p:sldId id="590" r:id="rId33"/>
    <p:sldId id="469" r:id="rId34"/>
    <p:sldId id="580" r:id="rId35"/>
    <p:sldId id="574" r:id="rId36"/>
    <p:sldId id="567" r:id="rId37"/>
    <p:sldId id="585" r:id="rId38"/>
    <p:sldId id="518" r:id="rId39"/>
    <p:sldId id="546" r:id="rId40"/>
    <p:sldId id="571" r:id="rId41"/>
    <p:sldId id="594" r:id="rId42"/>
    <p:sldId id="595" r:id="rId43"/>
    <p:sldId id="407" r:id="rId44"/>
    <p:sldId id="596" r:id="rId45"/>
    <p:sldId id="564" r:id="rId46"/>
    <p:sldId id="597" r:id="rId47"/>
    <p:sldId id="583" r:id="rId48"/>
    <p:sldId id="492" r:id="rId49"/>
    <p:sldId id="335" r:id="rId50"/>
    <p:sldId id="346" r:id="rId51"/>
    <p:sldId id="584" r:id="rId52"/>
    <p:sldId id="475" r:id="rId53"/>
    <p:sldId id="555" r:id="rId54"/>
    <p:sldId id="593" r:id="rId55"/>
    <p:sldId id="586" r:id="rId56"/>
    <p:sldId id="286" r:id="rId57"/>
    <p:sldId id="486" r:id="rId58"/>
    <p:sldId id="579" r:id="rId59"/>
    <p:sldId id="563" r:id="rId60"/>
    <p:sldId id="556" r:id="rId61"/>
    <p:sldId id="515" r:id="rId62"/>
    <p:sldId id="412" r:id="rId63"/>
    <p:sldId id="510" r:id="rId64"/>
    <p:sldId id="266" r:id="rId65"/>
    <p:sldId id="324" r:id="rId66"/>
  </p:sldIdLst>
  <p:sldSz cx="12192000" cy="6858000"/>
  <p:notesSz cx="7010400" cy="9223375"/>
  <p:embeddedFontLst>
    <p:embeddedFont>
      <p:font typeface="Calibri" panose="020F0502020204030204" pitchFamily="34" charset="0"/>
      <p:regular r:id="rId69"/>
      <p:bold r:id="rId70"/>
      <p:italic r:id="rId71"/>
      <p:boldItalic r:id="rId72"/>
    </p:embeddedFont>
    <p:embeddedFont>
      <p:font typeface="Montserrat" panose="020B0604020202020204" charset="0"/>
      <p:regular r:id="rId73"/>
      <p:bold r:id="rId74"/>
    </p:embeddedFont>
    <p:embeddedFont>
      <p:font typeface="Montserrat Semi Bold" panose="020B0604020202020204" charset="0"/>
      <p:bold r:id="rId75"/>
    </p:embeddedFont>
    <p:embeddedFont>
      <p:font typeface="Roboto" panose="020B0604020202020204" charset="0"/>
      <p:regular r:id="rId76"/>
      <p:bold r:id="rId77"/>
      <p:italic r:id="rId78"/>
      <p:boldItalic r:id="rId79"/>
    </p:embeddedFont>
    <p:embeddedFont>
      <p:font typeface="Roboto Black" panose="020B0604020202020204" charset="0"/>
      <p:bold r:id="rId80"/>
      <p:boldItalic r:id="rId81"/>
    </p:embeddedFont>
    <p:embeddedFont>
      <p:font typeface="Segoe UI" panose="020B0502040204020203" pitchFamily="34" charset="0"/>
      <p:regular r:id="rId82"/>
      <p:bold r:id="rId83"/>
      <p:italic r:id="rId84"/>
      <p:boldItalic r:id="rId85"/>
    </p:embeddedFont>
    <p:embeddedFont>
      <p:font typeface="Wingdings 3" panose="05040102010807070707" pitchFamily="18" charset="2"/>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84" Type="http://schemas.openxmlformats.org/officeDocument/2006/relationships/font" Target="fonts/font16.fntdata"/><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font" Target="fonts/font3.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font" Target="fonts/font14.fntdata"/><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4/30/2020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4/30/2020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60</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4/30/2020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5.pn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91" r:id="rId14"/>
    <p:sldLayoutId id="2147483793" r:id="rId15"/>
    <p:sldLayoutId id="2147483795" r:id="rId16"/>
    <p:sldLayoutId id="2147483796" r:id="rId17"/>
    <p:sldLayoutId id="2147483797" r:id="rId18"/>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nebraska.maps.arcgis.com/apps/opsdashboard/index.html#/4213f719a45647bc873ffb58783ffef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gcc02.safelinks.protection.outlook.com/?url=http%3A%2F%2Fwww.onlinejacc.org%2Fcontent%2Faccj%2Fearly%2F2020%2F04%2F15%2Fj.jacc.2020.04.031.full.pdf%3Fdownload%3Dtrue&amp;data=02%7C01%7Cmaureen.tierney%40nebraska.gov%7C7199e9de23304442e01708d7ed54e678%7C043207dfe6894bf6902001038f11f0b1%7C0%7C0%7C637238821643823304&amp;sdata=IMhg%2Bj2BkCajkc53bMtq8dJym006%2FaibddB%2F9OuennA%3D&amp;reserved=0" TargetMode="External"/><Relationship Id="rId2" Type="http://schemas.openxmlformats.org/officeDocument/2006/relationships/hyperlink" Target="https://gcc02.safelinks.protection.outlook.com/?url=http%3A%2F%2Fwww.onlinejacc.org%2Fcontent%2Fearly%2Frecent&amp;data=02%7C01%7Cmaureen.tierney%40nebraska.gov%7C7199e9de23304442e01708d7ed54e678%7C043207dfe6894bf6902001038f11f0b1%7C0%7C0%7C637238821643813349&amp;sdata=uWARodTER6VBtqKv%2FAVKVdHPJSQBsHty0O6nFzaa41M%3D&amp;reserved=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nejm.org/doi/full/10.1056/NEJMcp2009249?query=RP"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nahc.org/resources-services/coronavirus-resource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infection-control-recommendations.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hyperlink" Target="https://www.cdc.gov/coronavirus/2019-ncov/hcp/guidance-postmortem-specimens.html"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mailto:Caryn.Vincent@nebraska.gov"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hyperlink" Target="https://www.ncbi.nlm.nih.gov/pubmed/?term=Veress%20LA%5BAuthor%5D&amp;cauthor=true&amp;cauthor_uid=32267998" TargetMode="External"/><Relationship Id="rId3" Type="http://schemas.openxmlformats.org/officeDocument/2006/relationships/hyperlink" Target="https://www.ncbi.nlm.nih.gov/pubmed/?term=Wang%20J%5BAuthor%5D&amp;cauthor=true&amp;cauthor_uid=32267998" TargetMode="External"/><Relationship Id="rId7" Type="http://schemas.openxmlformats.org/officeDocument/2006/relationships/hyperlink" Target="https://www.ncbi.nlm.nih.gov/pubmed/?term=Moore%20PK%5BAuthor%5D&amp;cauthor=true&amp;cauthor_uid=32267998" TargetMode="External"/><Relationship Id="rId2" Type="http://schemas.openxmlformats.org/officeDocument/2006/relationships/hyperlink" Target="https://www.ncbi.nlm.nih.gov/pubmed/32267998" TargetMode="External"/><Relationship Id="rId1" Type="http://schemas.openxmlformats.org/officeDocument/2006/relationships/slideLayout" Target="../slideLayouts/slideLayout4.xml"/><Relationship Id="rId6" Type="http://schemas.openxmlformats.org/officeDocument/2006/relationships/hyperlink" Target="https://www.ncbi.nlm.nih.gov/pubmed/?term=McIntyre%20RC%5BAuthor%5D&amp;cauthor=true&amp;cauthor_uid=32267998" TargetMode="External"/><Relationship Id="rId11" Type="http://schemas.openxmlformats.org/officeDocument/2006/relationships/hyperlink" Target="https://www.ncbi.nlm.nih.gov/pubmed/?term=Barrett%20CD%5BAuthor%5D&amp;cauthor=true&amp;cauthor_uid=32267998" TargetMode="External"/><Relationship Id="rId5" Type="http://schemas.openxmlformats.org/officeDocument/2006/relationships/hyperlink" Target="https://www.ncbi.nlm.nih.gov/pubmed/?term=Moore%20EE%5BAuthor%5D&amp;cauthor=true&amp;cauthor_uid=32267998" TargetMode="External"/><Relationship Id="rId10" Type="http://schemas.openxmlformats.org/officeDocument/2006/relationships/hyperlink" Target="https://www.ncbi.nlm.nih.gov/pubmed/?term=Moore%20HB%5BAuthor%5D&amp;cauthor=true&amp;cauthor_uid=32267998" TargetMode="External"/><Relationship Id="rId4" Type="http://schemas.openxmlformats.org/officeDocument/2006/relationships/hyperlink" Target="https://www.ncbi.nlm.nih.gov/pubmed/?term=Hajizadeh%20N%5BAuthor%5D&amp;cauthor=true&amp;cauthor_uid=32267998" TargetMode="External"/><Relationship Id="rId9" Type="http://schemas.openxmlformats.org/officeDocument/2006/relationships/hyperlink" Target="https://www.ncbi.nlm.nih.gov/pubmed/?term=Yaffe%20MB%5BAuthor%5D&amp;cauthor=true&amp;cauthor_uid=32267998"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5-1-20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90550" y="234462"/>
            <a:ext cx="8724900" cy="6248400"/>
          </a:xfrm>
          <a:prstGeom prst="rect">
            <a:avLst/>
          </a:prstGeom>
        </p:spPr>
      </p:pic>
    </p:spTree>
    <p:extLst>
      <p:ext uri="{BB962C8B-B14F-4D97-AF65-F5344CB8AC3E}">
        <p14:creationId xmlns:p14="http://schemas.microsoft.com/office/powerpoint/2010/main" val="100956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6488" y="307364"/>
            <a:ext cx="8334375" cy="6296025"/>
          </a:xfrm>
          <a:prstGeom prst="rect">
            <a:avLst/>
          </a:prstGeom>
        </p:spPr>
      </p:pic>
    </p:spTree>
    <p:extLst>
      <p:ext uri="{BB962C8B-B14F-4D97-AF65-F5344CB8AC3E}">
        <p14:creationId xmlns:p14="http://schemas.microsoft.com/office/powerpoint/2010/main" val="380627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84638" y="0"/>
            <a:ext cx="11816862" cy="6739304"/>
          </a:xfrm>
          <a:prstGeom prst="rect">
            <a:avLst/>
          </a:prstGeom>
        </p:spPr>
      </p:pic>
    </p:spTree>
    <p:extLst>
      <p:ext uri="{BB962C8B-B14F-4D97-AF65-F5344CB8AC3E}">
        <p14:creationId xmlns:p14="http://schemas.microsoft.com/office/powerpoint/2010/main" val="377543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5656" y="106240"/>
            <a:ext cx="11770336" cy="6617211"/>
          </a:xfrm>
          <a:prstGeom prst="rect">
            <a:avLst/>
          </a:prstGeom>
        </p:spPr>
      </p:pic>
    </p:spTree>
    <p:extLst>
      <p:ext uri="{BB962C8B-B14F-4D97-AF65-F5344CB8AC3E}">
        <p14:creationId xmlns:p14="http://schemas.microsoft.com/office/powerpoint/2010/main" val="81463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174" y="171450"/>
            <a:ext cx="11552726" cy="6614414"/>
          </a:xfrm>
          <a:prstGeom prst="rect">
            <a:avLst/>
          </a:prstGeom>
        </p:spPr>
      </p:pic>
    </p:spTree>
    <p:extLst>
      <p:ext uri="{BB962C8B-B14F-4D97-AF65-F5344CB8AC3E}">
        <p14:creationId xmlns:p14="http://schemas.microsoft.com/office/powerpoint/2010/main" val="152984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32251" y="61545"/>
            <a:ext cx="11965964" cy="6711193"/>
          </a:xfrm>
          <a:prstGeom prst="rect">
            <a:avLst/>
          </a:prstGeom>
        </p:spPr>
      </p:pic>
    </p:spTree>
    <p:extLst>
      <p:ext uri="{BB962C8B-B14F-4D97-AF65-F5344CB8AC3E}">
        <p14:creationId xmlns:p14="http://schemas.microsoft.com/office/powerpoint/2010/main" val="56380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817D4-FAF6-49C4-9009-9AF046720F71}"/>
              </a:ext>
            </a:extLst>
          </p:cNvPr>
          <p:cNvSpPr>
            <a:spLocks noGrp="1"/>
          </p:cNvSpPr>
          <p:nvPr>
            <p:ph type="title"/>
          </p:nvPr>
        </p:nvSpPr>
        <p:spPr/>
        <p:txBody>
          <a:bodyPr/>
          <a:lstStyle/>
          <a:p>
            <a:r>
              <a:rPr lang="en-US" dirty="0"/>
              <a:t>Bed and Vent Availability as of 5-1-20</a:t>
            </a:r>
          </a:p>
        </p:txBody>
      </p:sp>
      <p:sp>
        <p:nvSpPr>
          <p:cNvPr id="4" name="Text Placeholder 3">
            <a:extLst>
              <a:ext uri="{FF2B5EF4-FFF2-40B4-BE49-F238E27FC236}">
                <a16:creationId xmlns:a16="http://schemas.microsoft.com/office/drawing/2014/main" id="{AE9CB32B-7CA4-4F6E-B11E-A5F6C8E53E23}"/>
              </a:ext>
            </a:extLst>
          </p:cNvPr>
          <p:cNvSpPr>
            <a:spLocks noGrp="1"/>
          </p:cNvSpPr>
          <p:nvPr>
            <p:ph type="body" sz="quarter" idx="12"/>
          </p:nvPr>
        </p:nvSpPr>
        <p:spPr/>
        <p:txBody>
          <a:bodyPr/>
          <a:lstStyle/>
          <a:p>
            <a:r>
              <a:rPr lang="en-US" dirty="0">
                <a:hlinkClick r:id="rId2"/>
              </a:rPr>
              <a:t>https://nebraska.maps.arcgis.com/apps/opsdashboard/index.html#/4213f719a45647bc873ffb58783ffef3</a:t>
            </a:r>
            <a:endParaRPr lang="en-US" dirty="0"/>
          </a:p>
          <a:p>
            <a:endParaRPr lang="en-US" dirty="0"/>
          </a:p>
          <a:p>
            <a:r>
              <a:rPr lang="en-US" dirty="0"/>
              <a:t>49% hospital beds available</a:t>
            </a:r>
          </a:p>
          <a:p>
            <a:r>
              <a:rPr lang="en-US" dirty="0"/>
              <a:t>45% ICU beds available</a:t>
            </a:r>
          </a:p>
          <a:p>
            <a:r>
              <a:rPr lang="en-US" dirty="0"/>
              <a:t>77% ventilators available</a:t>
            </a:r>
          </a:p>
          <a:p>
            <a:endParaRPr lang="en-US" dirty="0"/>
          </a:p>
          <a:p>
            <a:r>
              <a:rPr lang="en-US" dirty="0"/>
              <a:t>In hardest hit communities, the hospitals still some ICU bed and Vent availability, Systems in place to transfer if necessary </a:t>
            </a:r>
          </a:p>
        </p:txBody>
      </p:sp>
    </p:spTree>
    <p:extLst>
      <p:ext uri="{BB962C8B-B14F-4D97-AF65-F5344CB8AC3E}">
        <p14:creationId xmlns:p14="http://schemas.microsoft.com/office/powerpoint/2010/main" val="38105206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77721F-F33B-462E-AEE0-1018115054C5}"/>
              </a:ext>
            </a:extLst>
          </p:cNvPr>
          <p:cNvSpPr>
            <a:spLocks noGrp="1"/>
          </p:cNvSpPr>
          <p:nvPr>
            <p:ph type="body" sz="quarter" idx="10"/>
          </p:nvPr>
        </p:nvSpPr>
        <p:spPr/>
        <p:txBody>
          <a:bodyPr/>
          <a:lstStyle/>
          <a:p>
            <a:r>
              <a:rPr lang="en-US" dirty="0"/>
              <a:t>Of individuals for whom race or ethnicity data was available in NYC:</a:t>
            </a:r>
          </a:p>
          <a:p>
            <a:r>
              <a:rPr lang="en-US" dirty="0"/>
              <a:t>45% were white, compared to 55% of individuals in the surrounding community. </a:t>
            </a:r>
          </a:p>
          <a:p>
            <a:r>
              <a:rPr lang="en-US" dirty="0"/>
              <a:t>However, 33% of hospitalized patients were black compared to 18% in the community and </a:t>
            </a:r>
          </a:p>
          <a:p>
            <a:r>
              <a:rPr lang="en-US" dirty="0"/>
              <a:t>8% were Hispanic, compared to 14% in the community.  </a:t>
            </a:r>
          </a:p>
          <a:p>
            <a:r>
              <a:rPr lang="en-US" dirty="0"/>
              <a:t>Death rates among </a:t>
            </a:r>
          </a:p>
          <a:p>
            <a:r>
              <a:rPr lang="en-US" dirty="0"/>
              <a:t>Black/African American persons (92.3 deaths per 100,000 population)  </a:t>
            </a:r>
          </a:p>
          <a:p>
            <a:r>
              <a:rPr lang="en-US" dirty="0"/>
              <a:t>Hispanic/Latino persons (74.3) </a:t>
            </a:r>
          </a:p>
          <a:p>
            <a:r>
              <a:rPr lang="en-US" dirty="0"/>
              <a:t>White (45.2) or </a:t>
            </a:r>
          </a:p>
          <a:p>
            <a:r>
              <a:rPr lang="en-US" dirty="0"/>
              <a:t>Asian (34.5) persons.  Studies are underway to confirm these data and understand and potentially reduce the impact of COVID-19 on the health of racial and ethnic minorities.</a:t>
            </a:r>
          </a:p>
        </p:txBody>
      </p:sp>
      <p:sp>
        <p:nvSpPr>
          <p:cNvPr id="3" name="Title 2">
            <a:extLst>
              <a:ext uri="{FF2B5EF4-FFF2-40B4-BE49-F238E27FC236}">
                <a16:creationId xmlns:a16="http://schemas.microsoft.com/office/drawing/2014/main" id="{72EF14C2-89D5-4CCE-AA9C-BBB18252178E}"/>
              </a:ext>
            </a:extLst>
          </p:cNvPr>
          <p:cNvSpPr>
            <a:spLocks noGrp="1"/>
          </p:cNvSpPr>
          <p:nvPr>
            <p:ph type="title"/>
          </p:nvPr>
        </p:nvSpPr>
        <p:spPr/>
        <p:txBody>
          <a:bodyPr/>
          <a:lstStyle/>
          <a:p>
            <a:r>
              <a:rPr lang="en-US" dirty="0"/>
              <a:t>CDC Race Data-CDC MMWR</a:t>
            </a:r>
          </a:p>
        </p:txBody>
      </p:sp>
    </p:spTree>
    <p:extLst>
      <p:ext uri="{BB962C8B-B14F-4D97-AF65-F5344CB8AC3E}">
        <p14:creationId xmlns:p14="http://schemas.microsoft.com/office/powerpoint/2010/main" val="37630775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AE609-763C-44F4-A451-0F7241AEE8E7}"/>
              </a:ext>
            </a:extLst>
          </p:cNvPr>
          <p:cNvSpPr>
            <a:spLocks noGrp="1"/>
          </p:cNvSpPr>
          <p:nvPr>
            <p:ph type="body" sz="quarter" idx="10"/>
          </p:nvPr>
        </p:nvSpPr>
        <p:spPr/>
        <p:txBody>
          <a:bodyPr/>
          <a:lstStyle/>
          <a:p>
            <a:r>
              <a:rPr lang="en-US" b="1" u="sng" dirty="0"/>
              <a:t>Douglas</a:t>
            </a:r>
          </a:p>
          <a:p>
            <a:r>
              <a:rPr lang="en-US" dirty="0"/>
              <a:t>45.5% White</a:t>
            </a:r>
          </a:p>
          <a:p>
            <a:r>
              <a:rPr lang="en-US" dirty="0"/>
              <a:t>23% Hispanic</a:t>
            </a:r>
          </a:p>
          <a:p>
            <a:r>
              <a:rPr lang="en-US" dirty="0"/>
              <a:t>18% African American</a:t>
            </a:r>
          </a:p>
          <a:p>
            <a:r>
              <a:rPr lang="en-US" dirty="0"/>
              <a:t>13% Asian</a:t>
            </a:r>
          </a:p>
          <a:p>
            <a:r>
              <a:rPr lang="en-US" dirty="0"/>
              <a:t>0.5% Native American</a:t>
            </a:r>
          </a:p>
          <a:p>
            <a:endParaRPr lang="en-US" dirty="0"/>
          </a:p>
          <a:p>
            <a:r>
              <a:rPr lang="en-US" dirty="0"/>
              <a:t>Hospitalizations in Central District disproportionately Hispanic</a:t>
            </a:r>
          </a:p>
        </p:txBody>
      </p:sp>
      <p:sp>
        <p:nvSpPr>
          <p:cNvPr id="3" name="Title 2">
            <a:extLst>
              <a:ext uri="{FF2B5EF4-FFF2-40B4-BE49-F238E27FC236}">
                <a16:creationId xmlns:a16="http://schemas.microsoft.com/office/drawing/2014/main" id="{AE26BDA2-7D6B-4706-BD9C-257C76E153D2}"/>
              </a:ext>
            </a:extLst>
          </p:cNvPr>
          <p:cNvSpPr>
            <a:spLocks noGrp="1"/>
          </p:cNvSpPr>
          <p:nvPr>
            <p:ph type="title"/>
          </p:nvPr>
        </p:nvSpPr>
        <p:spPr/>
        <p:txBody>
          <a:bodyPr/>
          <a:lstStyle/>
          <a:p>
            <a:r>
              <a:rPr lang="en-US" dirty="0"/>
              <a:t>Local Race Data</a:t>
            </a:r>
          </a:p>
        </p:txBody>
      </p:sp>
    </p:spTree>
    <p:extLst>
      <p:ext uri="{BB962C8B-B14F-4D97-AF65-F5344CB8AC3E}">
        <p14:creationId xmlns:p14="http://schemas.microsoft.com/office/powerpoint/2010/main" val="53973182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0A254-79E1-429F-8D27-8CAA6E29144C}"/>
              </a:ext>
            </a:extLst>
          </p:cNvPr>
          <p:cNvSpPr>
            <a:spLocks noGrp="1"/>
          </p:cNvSpPr>
          <p:nvPr>
            <p:ph type="body" sz="quarter" idx="10"/>
          </p:nvPr>
        </p:nvSpPr>
        <p:spPr/>
        <p:txBody>
          <a:bodyPr/>
          <a:lstStyle/>
          <a:p>
            <a:r>
              <a:rPr lang="en-US" dirty="0"/>
              <a:t>Hall County, Dakota County, Dawson </a:t>
            </a:r>
          </a:p>
          <a:p>
            <a:r>
              <a:rPr lang="en-US" dirty="0"/>
              <a:t>Conditions lead to close contact</a:t>
            </a:r>
          </a:p>
          <a:p>
            <a:r>
              <a:rPr lang="en-US" dirty="0"/>
              <a:t>Home conditions often lead to close contact</a:t>
            </a:r>
          </a:p>
          <a:p>
            <a:r>
              <a:rPr lang="en-US" dirty="0"/>
              <a:t>Higher community prevalence leads to staff for other environments being at risk</a:t>
            </a:r>
          </a:p>
          <a:p>
            <a:r>
              <a:rPr lang="en-US" dirty="0"/>
              <a:t>E/G. entrance into LTC such </a:t>
            </a:r>
          </a:p>
          <a:p>
            <a:r>
              <a:rPr lang="en-US" dirty="0"/>
              <a:t>Shelly </a:t>
            </a:r>
            <a:r>
              <a:rPr lang="en-US" dirty="0" err="1"/>
              <a:t>Schwedhelm</a:t>
            </a:r>
            <a:r>
              <a:rPr lang="en-US" dirty="0"/>
              <a:t> and Dr. Jim Lawler have been visiting Meat Packing Plants and have created </a:t>
            </a:r>
          </a:p>
          <a:p>
            <a:r>
              <a:rPr lang="en-US" dirty="0"/>
              <a:t>Continuing multiple a week</a:t>
            </a:r>
          </a:p>
          <a:p>
            <a:r>
              <a:rPr lang="en-US" dirty="0"/>
              <a:t>Recommendations on Best Practices, a Checklist and A Survey </a:t>
            </a:r>
          </a:p>
          <a:p>
            <a:endParaRPr lang="en-US" dirty="0"/>
          </a:p>
          <a:p>
            <a:endParaRPr lang="en-US" dirty="0"/>
          </a:p>
        </p:txBody>
      </p:sp>
      <p:sp>
        <p:nvSpPr>
          <p:cNvPr id="3" name="Title 2">
            <a:extLst>
              <a:ext uri="{FF2B5EF4-FFF2-40B4-BE49-F238E27FC236}">
                <a16:creationId xmlns:a16="http://schemas.microsoft.com/office/drawing/2014/main" id="{06DD7E99-3873-4D37-B994-86D6F12762E0}"/>
              </a:ext>
            </a:extLst>
          </p:cNvPr>
          <p:cNvSpPr>
            <a:spLocks noGrp="1"/>
          </p:cNvSpPr>
          <p:nvPr>
            <p:ph type="title"/>
          </p:nvPr>
        </p:nvSpPr>
        <p:spPr/>
        <p:txBody>
          <a:bodyPr/>
          <a:lstStyle/>
          <a:p>
            <a:r>
              <a:rPr lang="en-US" dirty="0"/>
              <a:t>Meat Packing Plants and Their Communities</a:t>
            </a:r>
          </a:p>
        </p:txBody>
      </p:sp>
    </p:spTree>
    <p:extLst>
      <p:ext uri="{BB962C8B-B14F-4D97-AF65-F5344CB8AC3E}">
        <p14:creationId xmlns:p14="http://schemas.microsoft.com/office/powerpoint/2010/main" val="3944251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9A8390-4583-4A42-8EC2-A8ADBEEEB60B}"/>
              </a:ext>
            </a:extLst>
          </p:cNvPr>
          <p:cNvSpPr>
            <a:spLocks noGrp="1"/>
          </p:cNvSpPr>
          <p:nvPr>
            <p:ph type="body" sz="quarter" idx="10"/>
          </p:nvPr>
        </p:nvSpPr>
        <p:spPr/>
        <p:txBody>
          <a:bodyPr/>
          <a:lstStyle/>
          <a:p>
            <a:r>
              <a:rPr lang="en-US" dirty="0"/>
              <a:t>Engineering</a:t>
            </a:r>
          </a:p>
          <a:p>
            <a:r>
              <a:rPr lang="en-US" dirty="0"/>
              <a:t>	Air Flow</a:t>
            </a:r>
          </a:p>
          <a:p>
            <a:r>
              <a:rPr lang="en-US" dirty="0"/>
              <a:t>	Physical barriers work-stations, break rooms, hallways</a:t>
            </a:r>
          </a:p>
          <a:p>
            <a:r>
              <a:rPr lang="en-US" dirty="0"/>
              <a:t>Administrative Controls</a:t>
            </a:r>
          </a:p>
          <a:p>
            <a:r>
              <a:rPr lang="en-US" dirty="0"/>
              <a:t>	Universal Masking</a:t>
            </a:r>
          </a:p>
          <a:p>
            <a:r>
              <a:rPr lang="en-US" dirty="0"/>
              <a:t>	Comm. In multiple languages-HH, social distancing,</a:t>
            </a:r>
          </a:p>
          <a:p>
            <a:r>
              <a:rPr lang="en-US" dirty="0"/>
              <a:t>Environmental Cleaning</a:t>
            </a:r>
          </a:p>
          <a:p>
            <a:r>
              <a:rPr lang="en-US" dirty="0"/>
              <a:t>	high touch differences, hand sanitizer available, common use tools</a:t>
            </a:r>
          </a:p>
          <a:p>
            <a:r>
              <a:rPr lang="en-US" dirty="0"/>
              <a:t>Social Distancing</a:t>
            </a:r>
          </a:p>
          <a:p>
            <a:r>
              <a:rPr lang="en-US" dirty="0"/>
              <a:t>	staggered breaks, staggered shifts, more break areas</a:t>
            </a:r>
          </a:p>
          <a:p>
            <a:r>
              <a:rPr lang="en-US" dirty="0"/>
              <a:t>Flexible sick leave </a:t>
            </a:r>
          </a:p>
        </p:txBody>
      </p:sp>
      <p:sp>
        <p:nvSpPr>
          <p:cNvPr id="3" name="Title 2">
            <a:extLst>
              <a:ext uri="{FF2B5EF4-FFF2-40B4-BE49-F238E27FC236}">
                <a16:creationId xmlns:a16="http://schemas.microsoft.com/office/drawing/2014/main" id="{D00CFB13-5F7B-4AE4-A2BC-7EF95C998C7B}"/>
              </a:ext>
            </a:extLst>
          </p:cNvPr>
          <p:cNvSpPr>
            <a:spLocks noGrp="1"/>
          </p:cNvSpPr>
          <p:nvPr>
            <p:ph type="title"/>
          </p:nvPr>
        </p:nvSpPr>
        <p:spPr/>
        <p:txBody>
          <a:bodyPr/>
          <a:lstStyle/>
          <a:p>
            <a:r>
              <a:rPr lang="en-US" dirty="0"/>
              <a:t>Major Issues/Recommendations in Meat Packing</a:t>
            </a:r>
          </a:p>
        </p:txBody>
      </p:sp>
    </p:spTree>
    <p:extLst>
      <p:ext uri="{BB962C8B-B14F-4D97-AF65-F5344CB8AC3E}">
        <p14:creationId xmlns:p14="http://schemas.microsoft.com/office/powerpoint/2010/main" val="217187549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20E01-4AA2-45A9-9FB3-FEF5310B3211}"/>
              </a:ext>
            </a:extLst>
          </p:cNvPr>
          <p:cNvSpPr>
            <a:spLocks noGrp="1"/>
          </p:cNvSpPr>
          <p:nvPr>
            <p:ph type="body" sz="quarter" idx="10"/>
          </p:nvPr>
        </p:nvSpPr>
        <p:spPr/>
        <p:txBody>
          <a:bodyPr/>
          <a:lstStyle/>
          <a:p>
            <a:r>
              <a:rPr lang="en-US" dirty="0" err="1"/>
              <a:t>ournal</a:t>
            </a:r>
            <a:r>
              <a:rPr lang="en-US" dirty="0"/>
              <a:t> of the American College of Cardiology</a:t>
            </a:r>
          </a:p>
          <a:p>
            <a:r>
              <a:rPr lang="en-US" dirty="0">
                <a:hlinkClick r:id="rId2" tooltip="Articles in Press"/>
              </a:rPr>
              <a:t>April 2020</a:t>
            </a:r>
            <a:r>
              <a:rPr lang="en-US" dirty="0"/>
              <a:t> DOI: 10.1016/j.jacc.2020.04.031</a:t>
            </a:r>
            <a:r>
              <a:rPr lang="en-US" dirty="0">
                <a:hlinkClick r:id="rId3"/>
              </a:rPr>
              <a:t>PDF Article</a:t>
            </a:r>
            <a:endParaRPr lang="en-US" dirty="0"/>
          </a:p>
          <a:p>
            <a:r>
              <a:rPr lang="en-US" dirty="0"/>
              <a:t>JACC State-of-the-Art Review</a:t>
            </a:r>
          </a:p>
          <a:p>
            <a:r>
              <a:rPr lang="en-US" dirty="0"/>
              <a:t>Just Accepted</a:t>
            </a:r>
          </a:p>
          <a:p>
            <a:r>
              <a:rPr lang="en-US" dirty="0" err="1"/>
              <a:t>Behnood</a:t>
            </a:r>
            <a:r>
              <a:rPr lang="en-US" dirty="0"/>
              <a:t> </a:t>
            </a:r>
            <a:r>
              <a:rPr lang="en-US" dirty="0" err="1"/>
              <a:t>Bikdeli</a:t>
            </a:r>
            <a:r>
              <a:rPr lang="en-US" dirty="0"/>
              <a:t>, et al. </a:t>
            </a:r>
          </a:p>
          <a:p>
            <a:r>
              <a:rPr lang="en-US" b="1" dirty="0"/>
              <a:t>Abstract</a:t>
            </a:r>
          </a:p>
          <a:p>
            <a:r>
              <a:rPr lang="en-US" dirty="0"/>
              <a:t>Coronavirus disease 2019 (COVID-19), ..., may predispose patients to thrombotic disease, both in the venous and arterial circulations, due to excessive inflammation, platelet activation, endothelial dysfunction, and stasis. .... Herein, we review the current understanding of the pathogenesis, epidemiology, management and outcomes of patients with COVID-19 who develop venous or arterial thrombosis, and of those with preexisting thrombotic disease who develop COVID-19, or those who need prevention or care for their thrombotic disease during the COVID-19 pandemic.</a:t>
            </a:r>
          </a:p>
          <a:p>
            <a:endParaRPr lang="en-US" dirty="0"/>
          </a:p>
        </p:txBody>
      </p:sp>
      <p:sp>
        <p:nvSpPr>
          <p:cNvPr id="3" name="Title 2">
            <a:extLst>
              <a:ext uri="{FF2B5EF4-FFF2-40B4-BE49-F238E27FC236}">
                <a16:creationId xmlns:a16="http://schemas.microsoft.com/office/drawing/2014/main" id="{F7052110-D107-4304-A928-0D0174967395}"/>
              </a:ext>
            </a:extLst>
          </p:cNvPr>
          <p:cNvSpPr>
            <a:spLocks noGrp="1"/>
          </p:cNvSpPr>
          <p:nvPr>
            <p:ph type="title"/>
          </p:nvPr>
        </p:nvSpPr>
        <p:spPr/>
        <p:txBody>
          <a:bodyPr/>
          <a:lstStyle/>
          <a:p>
            <a:r>
              <a:rPr lang="en-US" sz="2000" b="1" dirty="0"/>
              <a:t>COVID-19 and Thrombotic or Thromboembolic Disease: Implications for Prevention, Antithrombotic Therapy, and Follow-up</a:t>
            </a:r>
            <a:br>
              <a:rPr lang="en-US" b="1" dirty="0"/>
            </a:br>
            <a:br>
              <a:rPr lang="en-US" b="1" dirty="0"/>
            </a:br>
            <a:br>
              <a:rPr lang="en-US" b="1" dirty="0"/>
            </a:br>
            <a:r>
              <a:rPr lang="en-US" b="1" dirty="0"/>
              <a:t>  </a:t>
            </a:r>
            <a:endParaRPr lang="en-US" dirty="0"/>
          </a:p>
        </p:txBody>
      </p:sp>
    </p:spTree>
    <p:extLst>
      <p:ext uri="{BB962C8B-B14F-4D97-AF65-F5344CB8AC3E}">
        <p14:creationId xmlns:p14="http://schemas.microsoft.com/office/powerpoint/2010/main" val="31969220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F61CDE-92AA-4C2D-82F0-0DAA18E0C8D4}"/>
              </a:ext>
            </a:extLst>
          </p:cNvPr>
          <p:cNvSpPr>
            <a:spLocks noGrp="1"/>
          </p:cNvSpPr>
          <p:nvPr>
            <p:ph type="body" sz="quarter" idx="10"/>
          </p:nvPr>
        </p:nvSpPr>
        <p:spPr/>
        <p:txBody>
          <a:bodyPr/>
          <a:lstStyle/>
          <a:p>
            <a:r>
              <a:rPr lang="en-US" dirty="0"/>
              <a:t>From International Society of Thrombosis and </a:t>
            </a:r>
            <a:r>
              <a:rPr lang="en-US" dirty="0" err="1"/>
              <a:t>Haemostasis</a:t>
            </a:r>
            <a:r>
              <a:rPr lang="en-US" dirty="0"/>
              <a:t> </a:t>
            </a:r>
          </a:p>
          <a:p>
            <a:r>
              <a:rPr lang="en-US" dirty="0"/>
              <a:t>Consider for all low dose molecular heparin</a:t>
            </a:r>
          </a:p>
          <a:p>
            <a:r>
              <a:rPr lang="en-US" dirty="0"/>
              <a:t>UNC at Chapel Hill D dimer&gt; 2500ng/ml-intermediate dose</a:t>
            </a:r>
          </a:p>
          <a:p>
            <a:r>
              <a:rPr lang="en-US" dirty="0"/>
              <a:t>If high suspicion of VTE full dose anticoagulation</a:t>
            </a:r>
          </a:p>
          <a:p>
            <a:r>
              <a:rPr lang="en-US" dirty="0"/>
              <a:t>Who to discharge-oral anticoagulation vs LMWH</a:t>
            </a:r>
          </a:p>
          <a:p>
            <a:endParaRPr lang="en-US" dirty="0"/>
          </a:p>
        </p:txBody>
      </p:sp>
      <p:sp>
        <p:nvSpPr>
          <p:cNvPr id="3" name="Title 2">
            <a:extLst>
              <a:ext uri="{FF2B5EF4-FFF2-40B4-BE49-F238E27FC236}">
                <a16:creationId xmlns:a16="http://schemas.microsoft.com/office/drawing/2014/main" id="{43ED1954-C4D4-4B8F-BF9D-CE61F3A9AED5}"/>
              </a:ext>
            </a:extLst>
          </p:cNvPr>
          <p:cNvSpPr>
            <a:spLocks noGrp="1"/>
          </p:cNvSpPr>
          <p:nvPr>
            <p:ph type="title"/>
          </p:nvPr>
        </p:nvSpPr>
        <p:spPr/>
        <p:txBody>
          <a:bodyPr/>
          <a:lstStyle/>
          <a:p>
            <a:r>
              <a:rPr lang="en-US" dirty="0"/>
              <a:t>Continued</a:t>
            </a:r>
          </a:p>
        </p:txBody>
      </p:sp>
    </p:spTree>
    <p:extLst>
      <p:ext uri="{BB962C8B-B14F-4D97-AF65-F5344CB8AC3E}">
        <p14:creationId xmlns:p14="http://schemas.microsoft.com/office/powerpoint/2010/main" val="42534556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4EAFC-6A6D-4187-9F39-A007366219CA}"/>
              </a:ext>
            </a:extLst>
          </p:cNvPr>
          <p:cNvSpPr>
            <a:spLocks noGrp="1"/>
          </p:cNvSpPr>
          <p:nvPr>
            <p:ph type="title"/>
          </p:nvPr>
        </p:nvSpPr>
        <p:spPr/>
        <p:txBody>
          <a:bodyPr/>
          <a:lstStyle/>
          <a:p>
            <a:r>
              <a:rPr lang="en-US" dirty="0"/>
              <a:t>Prevalence by  Serology</a:t>
            </a:r>
          </a:p>
        </p:txBody>
      </p:sp>
      <p:sp>
        <p:nvSpPr>
          <p:cNvPr id="5" name="Text Placeholder 4">
            <a:extLst>
              <a:ext uri="{FF2B5EF4-FFF2-40B4-BE49-F238E27FC236}">
                <a16:creationId xmlns:a16="http://schemas.microsoft.com/office/drawing/2014/main" id="{3D951ECE-A55E-43E7-896B-B74DF656C4AB}"/>
              </a:ext>
            </a:extLst>
          </p:cNvPr>
          <p:cNvSpPr>
            <a:spLocks noGrp="1"/>
          </p:cNvSpPr>
          <p:nvPr>
            <p:ph type="body" sz="quarter" idx="12"/>
          </p:nvPr>
        </p:nvSpPr>
        <p:spPr/>
        <p:txBody>
          <a:bodyPr/>
          <a:lstStyle/>
          <a:p>
            <a:r>
              <a:rPr lang="en-US" dirty="0"/>
              <a:t>New York State-14%</a:t>
            </a:r>
          </a:p>
          <a:p>
            <a:r>
              <a:rPr lang="en-US" dirty="0"/>
              <a:t>New York City 21%</a:t>
            </a:r>
          </a:p>
          <a:p>
            <a:r>
              <a:rPr lang="en-US" dirty="0"/>
              <a:t>NYC-14% in Pregnant Women (</a:t>
            </a:r>
            <a:r>
              <a:rPr lang="en-US" b="1" dirty="0"/>
              <a:t>Universal Screening for SARS-CoV-2 in Women Adm for Delivery NYC NEJM)</a:t>
            </a:r>
          </a:p>
          <a:p>
            <a:r>
              <a:rPr lang="en-US" b="1" dirty="0"/>
              <a:t>Santa Clara 1.5% </a:t>
            </a:r>
            <a:endParaRPr lang="en-US" dirty="0"/>
          </a:p>
        </p:txBody>
      </p:sp>
    </p:spTree>
    <p:extLst>
      <p:ext uri="{BB962C8B-B14F-4D97-AF65-F5344CB8AC3E}">
        <p14:creationId xmlns:p14="http://schemas.microsoft.com/office/powerpoint/2010/main" val="6599002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0FF2A1-0F39-460A-8F57-A753CBFB0B6D}"/>
              </a:ext>
            </a:extLst>
          </p:cNvPr>
          <p:cNvSpPr>
            <a:spLocks noGrp="1"/>
          </p:cNvSpPr>
          <p:nvPr>
            <p:ph type="title"/>
          </p:nvPr>
        </p:nvSpPr>
        <p:spPr/>
        <p:txBody>
          <a:bodyPr/>
          <a:lstStyle/>
          <a:p>
            <a:r>
              <a:rPr lang="en-US" dirty="0"/>
              <a:t>COVID-19 Serology Tests EUAs</a:t>
            </a:r>
          </a:p>
        </p:txBody>
      </p:sp>
      <p:graphicFrame>
        <p:nvGraphicFramePr>
          <p:cNvPr id="8" name="Table 8">
            <a:extLst>
              <a:ext uri="{FF2B5EF4-FFF2-40B4-BE49-F238E27FC236}">
                <a16:creationId xmlns:a16="http://schemas.microsoft.com/office/drawing/2014/main" id="{97747FC8-1AC8-45CC-8F45-79039F927D61}"/>
              </a:ext>
            </a:extLst>
          </p:cNvPr>
          <p:cNvGraphicFramePr>
            <a:graphicFrameLocks noGrp="1"/>
          </p:cNvGraphicFramePr>
          <p:nvPr>
            <p:ph idx="1"/>
            <p:extLst>
              <p:ext uri="{D42A27DB-BD31-4B8C-83A1-F6EECF244321}">
                <p14:modId xmlns:p14="http://schemas.microsoft.com/office/powerpoint/2010/main" val="2354754620"/>
              </p:ext>
            </p:extLst>
          </p:nvPr>
        </p:nvGraphicFramePr>
        <p:xfrm>
          <a:off x="827088" y="1882775"/>
          <a:ext cx="10809284" cy="4302760"/>
        </p:xfrm>
        <a:graphic>
          <a:graphicData uri="http://schemas.openxmlformats.org/drawingml/2006/table">
            <a:tbl>
              <a:tblPr firstRow="1" bandRow="1">
                <a:tableStyleId>{5C22544A-7EE6-4342-B048-85BDC9FD1C3A}</a:tableStyleId>
              </a:tblPr>
              <a:tblGrid>
                <a:gridCol w="2702321">
                  <a:extLst>
                    <a:ext uri="{9D8B030D-6E8A-4147-A177-3AD203B41FA5}">
                      <a16:colId xmlns:a16="http://schemas.microsoft.com/office/drawing/2014/main" val="135550076"/>
                    </a:ext>
                  </a:extLst>
                </a:gridCol>
                <a:gridCol w="2702321">
                  <a:extLst>
                    <a:ext uri="{9D8B030D-6E8A-4147-A177-3AD203B41FA5}">
                      <a16:colId xmlns:a16="http://schemas.microsoft.com/office/drawing/2014/main" val="147406694"/>
                    </a:ext>
                  </a:extLst>
                </a:gridCol>
                <a:gridCol w="2702321">
                  <a:extLst>
                    <a:ext uri="{9D8B030D-6E8A-4147-A177-3AD203B41FA5}">
                      <a16:colId xmlns:a16="http://schemas.microsoft.com/office/drawing/2014/main" val="572515464"/>
                    </a:ext>
                  </a:extLst>
                </a:gridCol>
                <a:gridCol w="2702321">
                  <a:extLst>
                    <a:ext uri="{9D8B030D-6E8A-4147-A177-3AD203B41FA5}">
                      <a16:colId xmlns:a16="http://schemas.microsoft.com/office/drawing/2014/main" val="1203922100"/>
                    </a:ext>
                  </a:extLst>
                </a:gridCol>
              </a:tblGrid>
              <a:tr h="370840">
                <a:tc>
                  <a:txBody>
                    <a:bodyPr/>
                    <a:lstStyle/>
                    <a:p>
                      <a:r>
                        <a:rPr lang="en-US" dirty="0"/>
                        <a:t>EUA Date Issued</a:t>
                      </a:r>
                    </a:p>
                  </a:txBody>
                  <a:tcPr/>
                </a:tc>
                <a:tc>
                  <a:txBody>
                    <a:bodyPr/>
                    <a:lstStyle/>
                    <a:p>
                      <a:r>
                        <a:rPr lang="en-US" dirty="0"/>
                        <a:t>Company</a:t>
                      </a:r>
                    </a:p>
                  </a:txBody>
                  <a:tcPr/>
                </a:tc>
                <a:tc>
                  <a:txBody>
                    <a:bodyPr/>
                    <a:lstStyle/>
                    <a:p>
                      <a:r>
                        <a:rPr lang="en-US" dirty="0"/>
                        <a:t>Type of Test </a:t>
                      </a:r>
                    </a:p>
                  </a:txBody>
                  <a:tcPr/>
                </a:tc>
                <a:tc>
                  <a:txBody>
                    <a:bodyPr/>
                    <a:lstStyle/>
                    <a:p>
                      <a:r>
                        <a:rPr lang="en-US" dirty="0"/>
                        <a:t>comments</a:t>
                      </a:r>
                    </a:p>
                  </a:txBody>
                  <a:tcPr/>
                </a:tc>
                <a:extLst>
                  <a:ext uri="{0D108BD9-81ED-4DB2-BD59-A6C34878D82A}">
                    <a16:rowId xmlns:a16="http://schemas.microsoft.com/office/drawing/2014/main" val="2674048196"/>
                  </a:ext>
                </a:extLst>
              </a:tr>
              <a:tr h="370840">
                <a:tc>
                  <a:txBody>
                    <a:bodyPr/>
                    <a:lstStyle/>
                    <a:p>
                      <a:r>
                        <a:rPr lang="en-US" dirty="0"/>
                        <a:t>4/15</a:t>
                      </a:r>
                    </a:p>
                  </a:txBody>
                  <a:tcPr/>
                </a:tc>
                <a:tc>
                  <a:txBody>
                    <a:bodyPr/>
                    <a:lstStyle/>
                    <a:p>
                      <a:r>
                        <a:rPr lang="en-US" dirty="0"/>
                        <a:t>Mt. Sinai Lab NYC</a:t>
                      </a:r>
                    </a:p>
                  </a:txBody>
                  <a:tcPr/>
                </a:tc>
                <a:tc>
                  <a:txBody>
                    <a:bodyPr/>
                    <a:lstStyle/>
                    <a:p>
                      <a:r>
                        <a:rPr lang="en-US" dirty="0"/>
                        <a:t>COVID-19 ELISA IgG Ab Test</a:t>
                      </a:r>
                    </a:p>
                  </a:txBody>
                  <a:tcPr/>
                </a:tc>
                <a:tc>
                  <a:txBody>
                    <a:bodyPr/>
                    <a:lstStyle/>
                    <a:p>
                      <a:r>
                        <a:rPr lang="en-US" dirty="0"/>
                        <a:t>Qualitative</a:t>
                      </a:r>
                    </a:p>
                  </a:txBody>
                  <a:tcPr/>
                </a:tc>
                <a:extLst>
                  <a:ext uri="{0D108BD9-81ED-4DB2-BD59-A6C34878D82A}">
                    <a16:rowId xmlns:a16="http://schemas.microsoft.com/office/drawing/2014/main" val="3282614462"/>
                  </a:ext>
                </a:extLst>
              </a:tr>
              <a:tr h="370840">
                <a:tc>
                  <a:txBody>
                    <a:bodyPr/>
                    <a:lstStyle/>
                    <a:p>
                      <a:r>
                        <a:rPr lang="en-US" dirty="0"/>
                        <a:t>4/14</a:t>
                      </a:r>
                    </a:p>
                  </a:txBody>
                  <a:tcPr/>
                </a:tc>
                <a:tc>
                  <a:txBody>
                    <a:bodyPr/>
                    <a:lstStyle/>
                    <a:p>
                      <a:r>
                        <a:rPr lang="en-US" dirty="0" err="1"/>
                        <a:t>Chembio</a:t>
                      </a:r>
                      <a:r>
                        <a:rPr lang="en-US" dirty="0"/>
                        <a:t> Diagnostic System, Inc. </a:t>
                      </a:r>
                    </a:p>
                  </a:txBody>
                  <a:tcPr/>
                </a:tc>
                <a:tc>
                  <a:txBody>
                    <a:bodyPr/>
                    <a:lstStyle/>
                    <a:p>
                      <a:r>
                        <a:rPr lang="en-US" dirty="0"/>
                        <a:t>DPP COVID-19IgM/IgG system</a:t>
                      </a:r>
                    </a:p>
                  </a:txBody>
                  <a:tcPr/>
                </a:tc>
                <a:tc>
                  <a:txBody>
                    <a:bodyPr/>
                    <a:lstStyle/>
                    <a:p>
                      <a:r>
                        <a:rPr lang="en-US" dirty="0"/>
                        <a:t>Qualitative </a:t>
                      </a:r>
                    </a:p>
                    <a:p>
                      <a:r>
                        <a:rPr lang="en-US" dirty="0"/>
                        <a:t>IgG / IgM reported separately</a:t>
                      </a:r>
                    </a:p>
                    <a:p>
                      <a:r>
                        <a:rPr lang="en-US" dirty="0"/>
                        <a:t>FS 20-30 min</a:t>
                      </a:r>
                    </a:p>
                  </a:txBody>
                  <a:tcPr/>
                </a:tc>
                <a:extLst>
                  <a:ext uri="{0D108BD9-81ED-4DB2-BD59-A6C34878D82A}">
                    <a16:rowId xmlns:a16="http://schemas.microsoft.com/office/drawing/2014/main" val="2199586542"/>
                  </a:ext>
                </a:extLst>
              </a:tr>
              <a:tr h="370840">
                <a:tc>
                  <a:txBody>
                    <a:bodyPr/>
                    <a:lstStyle/>
                    <a:p>
                      <a:r>
                        <a:rPr lang="en-US" dirty="0"/>
                        <a:t>4/14</a:t>
                      </a:r>
                    </a:p>
                  </a:txBody>
                  <a:tcPr/>
                </a:tc>
                <a:tc>
                  <a:txBody>
                    <a:bodyPr/>
                    <a:lstStyle/>
                    <a:p>
                      <a:r>
                        <a:rPr lang="en-US" dirty="0"/>
                        <a:t>Ortho Clinical Diagnostics</a:t>
                      </a:r>
                    </a:p>
                  </a:txBody>
                  <a:tcPr/>
                </a:tc>
                <a:tc>
                  <a:txBody>
                    <a:bodyPr/>
                    <a:lstStyle/>
                    <a:p>
                      <a:r>
                        <a:rPr lang="en-US" dirty="0"/>
                        <a:t>VITROS Total Ab Immunodiagnostic Anti-SARS-CoV-2 Total Reagent Pak</a:t>
                      </a:r>
                    </a:p>
                  </a:txBody>
                  <a:tcPr/>
                </a:tc>
                <a:tc>
                  <a:txBody>
                    <a:bodyPr/>
                    <a:lstStyle/>
                    <a:p>
                      <a:r>
                        <a:rPr lang="en-US" dirty="0"/>
                        <a:t>Qualitative</a:t>
                      </a:r>
                    </a:p>
                    <a:p>
                      <a:r>
                        <a:rPr lang="en-US" dirty="0"/>
                        <a:t>Total IgG and M</a:t>
                      </a:r>
                    </a:p>
                  </a:txBody>
                  <a:tcPr/>
                </a:tc>
                <a:extLst>
                  <a:ext uri="{0D108BD9-81ED-4DB2-BD59-A6C34878D82A}">
                    <a16:rowId xmlns:a16="http://schemas.microsoft.com/office/drawing/2014/main" val="2780698635"/>
                  </a:ext>
                </a:extLst>
              </a:tr>
              <a:tr h="370840">
                <a:tc>
                  <a:txBody>
                    <a:bodyPr/>
                    <a:lstStyle/>
                    <a:p>
                      <a:r>
                        <a:rPr lang="en-US" dirty="0"/>
                        <a:t>4/1</a:t>
                      </a:r>
                    </a:p>
                  </a:txBody>
                  <a:tcPr/>
                </a:tc>
                <a:tc>
                  <a:txBody>
                    <a:bodyPr/>
                    <a:lstStyle/>
                    <a:p>
                      <a:r>
                        <a:rPr lang="en-US" dirty="0" err="1"/>
                        <a:t>Celley</a:t>
                      </a:r>
                      <a:r>
                        <a:rPr lang="en-US" dirty="0"/>
                        <a:t> Inc. </a:t>
                      </a:r>
                    </a:p>
                  </a:txBody>
                  <a:tcPr/>
                </a:tc>
                <a:tc>
                  <a:txBody>
                    <a:bodyPr/>
                    <a:lstStyle/>
                    <a:p>
                      <a:r>
                        <a:rPr lang="en-US" dirty="0"/>
                        <a:t>SARS-CoV-2 IgG/IgM Rapid Test</a:t>
                      </a:r>
                    </a:p>
                  </a:txBody>
                  <a:tcPr/>
                </a:tc>
                <a:tc>
                  <a:txBody>
                    <a:bodyPr/>
                    <a:lstStyle/>
                    <a:p>
                      <a:r>
                        <a:rPr lang="en-US" dirty="0"/>
                        <a:t>20 min</a:t>
                      </a:r>
                    </a:p>
                    <a:p>
                      <a:r>
                        <a:rPr lang="en-US" dirty="0"/>
                        <a:t>Yes/No </a:t>
                      </a:r>
                    </a:p>
                    <a:p>
                      <a:r>
                        <a:rPr lang="en-US" dirty="0"/>
                        <a:t>IgG or IgM</a:t>
                      </a:r>
                    </a:p>
                  </a:txBody>
                  <a:tcPr/>
                </a:tc>
                <a:extLst>
                  <a:ext uri="{0D108BD9-81ED-4DB2-BD59-A6C34878D82A}">
                    <a16:rowId xmlns:a16="http://schemas.microsoft.com/office/drawing/2014/main" val="1788863172"/>
                  </a:ext>
                </a:extLst>
              </a:tr>
            </a:tbl>
          </a:graphicData>
        </a:graphic>
      </p:graphicFrame>
    </p:spTree>
    <p:extLst>
      <p:ext uri="{BB962C8B-B14F-4D97-AF65-F5344CB8AC3E}">
        <p14:creationId xmlns:p14="http://schemas.microsoft.com/office/powerpoint/2010/main" val="20297131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0AAC25-AE49-47F1-9AA0-816D1687ACD6}"/>
              </a:ext>
            </a:extLst>
          </p:cNvPr>
          <p:cNvSpPr>
            <a:spLocks noGrp="1"/>
          </p:cNvSpPr>
          <p:nvPr>
            <p:ph type="title"/>
          </p:nvPr>
        </p:nvSpPr>
        <p:spPr/>
        <p:txBody>
          <a:bodyPr/>
          <a:lstStyle/>
          <a:p>
            <a:r>
              <a:rPr lang="en-US" dirty="0"/>
              <a:t>Other Serology</a:t>
            </a:r>
          </a:p>
        </p:txBody>
      </p:sp>
      <p:sp>
        <p:nvSpPr>
          <p:cNvPr id="7" name="Text Placeholder 6">
            <a:extLst>
              <a:ext uri="{FF2B5EF4-FFF2-40B4-BE49-F238E27FC236}">
                <a16:creationId xmlns:a16="http://schemas.microsoft.com/office/drawing/2014/main" id="{82BC627D-31A7-45CD-9B1A-E4363C29F93A}"/>
              </a:ext>
            </a:extLst>
          </p:cNvPr>
          <p:cNvSpPr>
            <a:spLocks noGrp="1"/>
          </p:cNvSpPr>
          <p:nvPr>
            <p:ph type="body" sz="quarter" idx="12"/>
          </p:nvPr>
        </p:nvSpPr>
        <p:spPr/>
        <p:txBody>
          <a:bodyPr/>
          <a:lstStyle/>
          <a:p>
            <a:r>
              <a:rPr lang="en-US" dirty="0"/>
              <a:t>LabCorp home test-EUA approved</a:t>
            </a:r>
          </a:p>
          <a:p>
            <a:r>
              <a:rPr lang="en-US" dirty="0"/>
              <a:t>Many other serology tests without EUA-be very wary, unknown accuracy</a:t>
            </a:r>
          </a:p>
          <a:p>
            <a:endParaRPr lang="en-US" dirty="0"/>
          </a:p>
          <a:p>
            <a:r>
              <a:rPr lang="en-US" dirty="0"/>
              <a:t>Should have EUA approved tests available possible as early as next week in NE</a:t>
            </a:r>
          </a:p>
        </p:txBody>
      </p:sp>
      <p:sp>
        <p:nvSpPr>
          <p:cNvPr id="5" name="Slide Number Placeholder 4">
            <a:extLst>
              <a:ext uri="{FF2B5EF4-FFF2-40B4-BE49-F238E27FC236}">
                <a16:creationId xmlns:a16="http://schemas.microsoft.com/office/drawing/2014/main" id="{B0D1FEBA-246F-4901-B1B8-3CA55F99032B}"/>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26</a:t>
            </a:fld>
            <a:endParaRPr lang="en-US" dirty="0"/>
          </a:p>
        </p:txBody>
      </p:sp>
    </p:spTree>
    <p:extLst>
      <p:ext uri="{BB962C8B-B14F-4D97-AF65-F5344CB8AC3E}">
        <p14:creationId xmlns:p14="http://schemas.microsoft.com/office/powerpoint/2010/main" val="27098185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r>
              <a:rPr lang="en-US" b="1" dirty="0"/>
              <a:t>Donating Plasma </a:t>
            </a:r>
          </a:p>
          <a:p>
            <a:r>
              <a:rPr lang="en-US" sz="1600" dirty="0"/>
              <a:t>People who have fully recovered from COVID-19 for at least two </a:t>
            </a:r>
            <a:r>
              <a:rPr lang="en-US" sz="1600" dirty="0" err="1"/>
              <a:t>wks</a:t>
            </a:r>
            <a:r>
              <a:rPr lang="en-US" sz="1600" dirty="0"/>
              <a:t>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 test and meet other donor criteria. Individuals must have complete resolution of symptoms for at least 28 days before they donate, or alternatively have no symptoms for at least 14 days prior to donation and have a neg lab test for active COVID-19 disease.</a:t>
            </a:r>
          </a:p>
          <a:p>
            <a:r>
              <a:rPr lang="en-US" sz="1600" dirty="0"/>
              <a:t>~American Red Cross</a:t>
            </a:r>
          </a:p>
          <a:p>
            <a:r>
              <a:rPr lang="en-US" sz="1600" dirty="0"/>
              <a:t>~Innovative Blood resources (IBR) which is based out of the twin cities (MN) in con partnership with  Nebraska Community Blood Bank NPCC </a:t>
            </a:r>
          </a:p>
          <a:p>
            <a:r>
              <a:rPr lang="en-US" b="1" dirty="0"/>
              <a:t>Convalescent Plasma</a:t>
            </a:r>
          </a:p>
          <a:p>
            <a:r>
              <a:rPr lang="en-US" dirty="0"/>
              <a:t>CHI facilities involved in Mayo Clinic Protocol-convalescent plasma</a:t>
            </a:r>
          </a:p>
          <a:p>
            <a:r>
              <a:rPr lang="en-US" dirty="0"/>
              <a:t>New development-6 labs working together to create super plasma</a:t>
            </a:r>
          </a:p>
          <a:p>
            <a:endParaRPr lang="en-US" dirty="0"/>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 and Convalescent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3D105-7AC6-49B9-A452-25400C2923A3}"/>
              </a:ext>
            </a:extLst>
          </p:cNvPr>
          <p:cNvSpPr>
            <a:spLocks noGrp="1"/>
          </p:cNvSpPr>
          <p:nvPr>
            <p:ph type="body" sz="quarter" idx="10"/>
          </p:nvPr>
        </p:nvSpPr>
        <p:spPr/>
        <p:txBody>
          <a:bodyPr/>
          <a:lstStyle/>
          <a:p>
            <a:r>
              <a:rPr lang="en-US" b="1" dirty="0"/>
              <a:t>REMDESIVIR</a:t>
            </a:r>
          </a:p>
          <a:p>
            <a:r>
              <a:rPr lang="en-US" dirty="0"/>
              <a:t>RCT- </a:t>
            </a:r>
            <a:r>
              <a:rPr lang="en-US" dirty="0" err="1"/>
              <a:t>Remdesivir</a:t>
            </a:r>
            <a:r>
              <a:rPr lang="en-US" dirty="0"/>
              <a:t> 200mg x 1, 100mg daily for an additional 9 days</a:t>
            </a:r>
            <a:br>
              <a:rPr lang="en-US" dirty="0"/>
            </a:br>
            <a:r>
              <a:rPr lang="en-US" dirty="0"/>
              <a:t>VERSUS Placebo</a:t>
            </a:r>
            <a:br>
              <a:rPr lang="en-US" dirty="0"/>
            </a:br>
            <a:br>
              <a:rPr lang="en-US" dirty="0"/>
            </a:br>
            <a:r>
              <a:rPr lang="en-US" dirty="0"/>
              <a:t>Treatment arm: 31% faster time to recovery (11 days versus 15 days) p&lt; 0.01</a:t>
            </a:r>
            <a:br>
              <a:rPr lang="en-US" dirty="0"/>
            </a:br>
            <a:br>
              <a:rPr lang="en-US" dirty="0"/>
            </a:br>
            <a:r>
              <a:rPr lang="en-US" dirty="0"/>
              <a:t>Mortality 8% vs 11.6% (p 0.059)</a:t>
            </a:r>
            <a:br>
              <a:rPr lang="en-US" dirty="0"/>
            </a:br>
            <a:br>
              <a:rPr lang="en-US" dirty="0"/>
            </a:br>
            <a:br>
              <a:rPr lang="en-US" dirty="0"/>
            </a:br>
            <a:r>
              <a:rPr lang="en-US" dirty="0"/>
              <a:t>5 day vs 10 day no difference</a:t>
            </a:r>
          </a:p>
        </p:txBody>
      </p:sp>
      <p:sp>
        <p:nvSpPr>
          <p:cNvPr id="3" name="Title 2">
            <a:extLst>
              <a:ext uri="{FF2B5EF4-FFF2-40B4-BE49-F238E27FC236}">
                <a16:creationId xmlns:a16="http://schemas.microsoft.com/office/drawing/2014/main" id="{2C6792ED-8C33-471F-82C8-0A9F9903916D}"/>
              </a:ext>
            </a:extLst>
          </p:cNvPr>
          <p:cNvSpPr>
            <a:spLocks noGrp="1"/>
          </p:cNvSpPr>
          <p:nvPr>
            <p:ph type="title"/>
          </p:nvPr>
        </p:nvSpPr>
        <p:spPr/>
        <p:txBody>
          <a:bodyPr/>
          <a:lstStyle/>
          <a:p>
            <a:r>
              <a:rPr lang="en-US" dirty="0"/>
              <a:t>ACTT (Adaptive COVID-19 Treatment Trial)</a:t>
            </a:r>
          </a:p>
        </p:txBody>
      </p:sp>
    </p:spTree>
    <p:extLst>
      <p:ext uri="{BB962C8B-B14F-4D97-AF65-F5344CB8AC3E}">
        <p14:creationId xmlns:p14="http://schemas.microsoft.com/office/powerpoint/2010/main" val="31073073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Probably over 90% SE/SPEC??</a:t>
            </a:r>
          </a:p>
          <a:p>
            <a:r>
              <a:rPr lang="en-US" dirty="0"/>
              <a:t>Are there false negatives? If high suspicion, get a second test</a:t>
            </a:r>
          </a:p>
          <a:p>
            <a:r>
              <a:rPr lang="en-US" dirty="0"/>
              <a:t>Rapid 15 min test-60% to 70% sensitivity; </a:t>
            </a:r>
            <a:endParaRPr lang="en-US" b="1" dirty="0"/>
          </a:p>
          <a:p>
            <a:r>
              <a:rPr lang="en-US" dirty="0"/>
              <a:t>?Saliva test from Rutgers??-see next slide 60 test concordance</a:t>
            </a:r>
          </a:p>
          <a:p>
            <a:r>
              <a:rPr lang="en-US" dirty="0"/>
              <a:t>Cepheid testing</a:t>
            </a:r>
          </a:p>
          <a:p>
            <a:r>
              <a:rPr lang="en-US" dirty="0"/>
              <a:t>Can use saline if out of VTM, must be refrigerated , can be frozen</a:t>
            </a:r>
          </a:p>
          <a:p>
            <a:r>
              <a:rPr lang="en-US" b="1" dirty="0"/>
              <a:t>List of all the drive thru sites </a:t>
            </a:r>
            <a:r>
              <a:rPr lang="en-US" b="1" dirty="0" err="1"/>
              <a:t>inc.</a:t>
            </a:r>
            <a:r>
              <a:rPr lang="en-US" b="1" dirty="0"/>
              <a:t> present sites, NG sites, Test NE coming soon</a:t>
            </a:r>
          </a:p>
          <a:p>
            <a:r>
              <a:rPr lang="en-US" b="1" dirty="0"/>
              <a:t>Test Nebraska.com-in partnership with private corporations</a:t>
            </a:r>
          </a:p>
          <a:p>
            <a:r>
              <a:rPr lang="en-US" b="1" dirty="0"/>
              <a:t>Risk assessment questionnaire</a:t>
            </a:r>
          </a:p>
          <a:p>
            <a:r>
              <a:rPr lang="en-US" b="1" dirty="0"/>
              <a:t>Start next week in GI and Omaha</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417271470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E847-27BB-4AE8-8264-0D018AC99330}"/>
              </a:ext>
            </a:extLst>
          </p:cNvPr>
          <p:cNvSpPr>
            <a:spLocks noGrp="1"/>
          </p:cNvSpPr>
          <p:nvPr>
            <p:ph type="title"/>
          </p:nvPr>
        </p:nvSpPr>
        <p:spPr/>
        <p:txBody>
          <a:bodyPr/>
          <a:lstStyle/>
          <a:p>
            <a:r>
              <a:rPr lang="en-US" dirty="0"/>
              <a:t>Cowboy George</a:t>
            </a:r>
          </a:p>
        </p:txBody>
      </p:sp>
      <p:pic>
        <p:nvPicPr>
          <p:cNvPr id="7" name="Content Placeholder 6" descr="A picture containing dog, brown, bear, teddy&#10;&#10;Description automatically generated">
            <a:extLst>
              <a:ext uri="{FF2B5EF4-FFF2-40B4-BE49-F238E27FC236}">
                <a16:creationId xmlns:a16="http://schemas.microsoft.com/office/drawing/2014/main" id="{0E1C959E-85DD-4B13-B834-E3E5067E35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132388" y="2828528"/>
            <a:ext cx="1927225" cy="1445418"/>
          </a:xfrm>
        </p:spPr>
      </p:pic>
    </p:spTree>
    <p:extLst>
      <p:ext uri="{BB962C8B-B14F-4D97-AF65-F5344CB8AC3E}">
        <p14:creationId xmlns:p14="http://schemas.microsoft.com/office/powerpoint/2010/main" val="32507092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54E7D-03AE-44A0-9501-E685FA46EA85}"/>
              </a:ext>
            </a:extLst>
          </p:cNvPr>
          <p:cNvSpPr>
            <a:spLocks noGrp="1"/>
          </p:cNvSpPr>
          <p:nvPr>
            <p:ph type="body" sz="quarter" idx="10"/>
          </p:nvPr>
        </p:nvSpPr>
        <p:spPr/>
        <p:txBody>
          <a:bodyPr/>
          <a:lstStyle/>
          <a:p>
            <a:r>
              <a:rPr lang="en-US" dirty="0"/>
              <a:t>Lymphopenia</a:t>
            </a:r>
          </a:p>
          <a:p>
            <a:r>
              <a:rPr lang="en-US" dirty="0"/>
              <a:t>Elevated levels of </a:t>
            </a:r>
            <a:r>
              <a:rPr lang="en-US" cap="small" dirty="0"/>
              <a:t>d</a:t>
            </a:r>
            <a:r>
              <a:rPr lang="en-US" dirty="0"/>
              <a:t>-dimer, lactate dehydrogenase, C-reactive protein, and ferritin. </a:t>
            </a:r>
          </a:p>
          <a:p>
            <a:r>
              <a:rPr lang="en-US" dirty="0"/>
              <a:t>At presentation, the procalcitonin level is typically normal. </a:t>
            </a:r>
          </a:p>
          <a:p>
            <a:r>
              <a:rPr lang="en-US" dirty="0"/>
              <a:t>Findings associated with poor outcomes in some series include an increasing white-cell count with lymphopenia, a prolonged prothrombin time, and elevated levels of liver enzymes, lactate dehydrogenase, </a:t>
            </a:r>
            <a:r>
              <a:rPr lang="en-US" cap="small" dirty="0"/>
              <a:t>d</a:t>
            </a:r>
            <a:r>
              <a:rPr lang="en-US" dirty="0"/>
              <a:t>-dimer, interleukin-6, C-reactive protein, and procalcitonin.</a:t>
            </a:r>
            <a:r>
              <a:rPr lang="en-US" baseline="30000" dirty="0">
                <a:hlinkClick r:id="rId2"/>
              </a:rPr>
              <a:t>13,19,22-24</a:t>
            </a:r>
            <a:endParaRPr lang="en-US" baseline="30000" dirty="0"/>
          </a:p>
          <a:p>
            <a:r>
              <a:rPr lang="en-US" dirty="0"/>
              <a:t>When abnormalities are present on imaging, the typical findings are ground-glass opacifications or c</a:t>
            </a:r>
          </a:p>
          <a:p>
            <a:r>
              <a:rPr lang="en-US" dirty="0"/>
              <a:t>consolidation.</a:t>
            </a:r>
            <a:r>
              <a:rPr lang="en-US" baseline="30000" dirty="0">
                <a:hlinkClick r:id="rId2"/>
              </a:rPr>
              <a:t>25</a:t>
            </a:r>
            <a:endParaRPr lang="en-US" baseline="30000" dirty="0"/>
          </a:p>
          <a:p>
            <a:pPr fontAlgn="base"/>
            <a:r>
              <a:rPr lang="en-US" u="sng" dirty="0"/>
              <a:t>“Mild or Moderate Covid-19”</a:t>
            </a:r>
          </a:p>
          <a:p>
            <a:pPr fontAlgn="base"/>
            <a:r>
              <a:rPr lang="en-US" dirty="0"/>
              <a:t>Rajesh T. Gandhi, M.D., John B. Lynch, M.D., M.P.H., and Carlos del Rio, M.D.</a:t>
            </a:r>
          </a:p>
          <a:p>
            <a:r>
              <a:rPr lang="en-US" dirty="0"/>
              <a:t>April 24, 2020</a:t>
            </a:r>
            <a:br>
              <a:rPr lang="en-US" dirty="0"/>
            </a:br>
            <a:r>
              <a:rPr lang="en-US" dirty="0"/>
              <a:t>DOI: 10.1056/NEJMcp2009249</a:t>
            </a:r>
          </a:p>
        </p:txBody>
      </p:sp>
      <p:sp>
        <p:nvSpPr>
          <p:cNvPr id="3" name="Title 2">
            <a:extLst>
              <a:ext uri="{FF2B5EF4-FFF2-40B4-BE49-F238E27FC236}">
                <a16:creationId xmlns:a16="http://schemas.microsoft.com/office/drawing/2014/main" id="{8992255E-C3F0-4131-8FF5-417F3D4A9ED1}"/>
              </a:ext>
            </a:extLst>
          </p:cNvPr>
          <p:cNvSpPr>
            <a:spLocks noGrp="1"/>
          </p:cNvSpPr>
          <p:nvPr>
            <p:ph type="title"/>
          </p:nvPr>
        </p:nvSpPr>
        <p:spPr/>
        <p:txBody>
          <a:bodyPr/>
          <a:lstStyle/>
          <a:p>
            <a:r>
              <a:rPr lang="en-US" dirty="0"/>
              <a:t>Laboratory findings in COVID-19</a:t>
            </a:r>
          </a:p>
        </p:txBody>
      </p:sp>
    </p:spTree>
    <p:extLst>
      <p:ext uri="{BB962C8B-B14F-4D97-AF65-F5344CB8AC3E}">
        <p14:creationId xmlns:p14="http://schemas.microsoft.com/office/powerpoint/2010/main" val="40388486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50CDA-082C-4422-93D7-09B2DCCBF8FA}"/>
              </a:ext>
            </a:extLst>
          </p:cNvPr>
          <p:cNvSpPr>
            <a:spLocks noGrp="1"/>
          </p:cNvSpPr>
          <p:nvPr>
            <p:ph type="body" sz="quarter" idx="10"/>
          </p:nvPr>
        </p:nvSpPr>
        <p:spPr/>
        <p:txBody>
          <a:bodyPr/>
          <a:lstStyle/>
          <a:p>
            <a:r>
              <a:rPr lang="en-US" dirty="0"/>
              <a:t>Fever</a:t>
            </a:r>
          </a:p>
          <a:p>
            <a:r>
              <a:rPr lang="en-US" dirty="0"/>
              <a:t>Cough</a:t>
            </a:r>
          </a:p>
          <a:p>
            <a:r>
              <a:rPr lang="en-US" dirty="0"/>
              <a:t>Shortness of Breath</a:t>
            </a:r>
          </a:p>
          <a:p>
            <a:r>
              <a:rPr lang="en-US" dirty="0"/>
              <a:t>Chills</a:t>
            </a:r>
          </a:p>
          <a:p>
            <a:r>
              <a:rPr lang="en-US" dirty="0"/>
              <a:t>Repeated shaking with chills</a:t>
            </a:r>
          </a:p>
          <a:p>
            <a:r>
              <a:rPr lang="en-US" dirty="0"/>
              <a:t>Muscle pain</a:t>
            </a:r>
          </a:p>
          <a:p>
            <a:r>
              <a:rPr lang="en-US" dirty="0"/>
              <a:t>Headache</a:t>
            </a:r>
          </a:p>
          <a:p>
            <a:r>
              <a:rPr lang="en-US" dirty="0"/>
              <a:t>Sore throat</a:t>
            </a:r>
          </a:p>
          <a:p>
            <a:r>
              <a:rPr lang="en-US" dirty="0"/>
              <a:t>New loss of taste or smell </a:t>
            </a:r>
          </a:p>
          <a:p>
            <a:r>
              <a:rPr lang="en-US" b="1" dirty="0"/>
              <a:t>In US more GI-25% diarrhea, 10% vomiting</a:t>
            </a:r>
          </a:p>
          <a:p>
            <a:r>
              <a:rPr lang="en-US" b="1" dirty="0"/>
              <a:t>New info about neurologic effects, including stroke</a:t>
            </a:r>
          </a:p>
          <a:p>
            <a:endParaRPr lang="en-US" dirty="0"/>
          </a:p>
        </p:txBody>
      </p:sp>
      <p:sp>
        <p:nvSpPr>
          <p:cNvPr id="3" name="Title 2">
            <a:extLst>
              <a:ext uri="{FF2B5EF4-FFF2-40B4-BE49-F238E27FC236}">
                <a16:creationId xmlns:a16="http://schemas.microsoft.com/office/drawing/2014/main" id="{094A68A5-67B2-4A27-9560-5BFADB79DDD7}"/>
              </a:ext>
            </a:extLst>
          </p:cNvPr>
          <p:cNvSpPr>
            <a:spLocks noGrp="1"/>
          </p:cNvSpPr>
          <p:nvPr>
            <p:ph type="title"/>
          </p:nvPr>
        </p:nvSpPr>
        <p:spPr>
          <a:xfrm>
            <a:off x="639651" y="350578"/>
            <a:ext cx="11552349" cy="696420"/>
          </a:xfrm>
        </p:spPr>
        <p:txBody>
          <a:bodyPr/>
          <a:lstStyle/>
          <a:p>
            <a:r>
              <a:rPr lang="en-US" sz="3200" b="1" dirty="0"/>
              <a:t>CDC'S CURRENT LIST OF CORONAVIRUS SYMPTOMS </a:t>
            </a:r>
            <a:br>
              <a:rPr lang="en-US" b="1" dirty="0"/>
            </a:br>
            <a:endParaRPr lang="en-US" dirty="0"/>
          </a:p>
        </p:txBody>
      </p:sp>
    </p:spTree>
    <p:extLst>
      <p:ext uri="{BB962C8B-B14F-4D97-AF65-F5344CB8AC3E}">
        <p14:creationId xmlns:p14="http://schemas.microsoft.com/office/powerpoint/2010/main" val="136385916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5CEF8-1DD7-46EA-B747-63D8284FFCC7}"/>
              </a:ext>
            </a:extLst>
          </p:cNvPr>
          <p:cNvSpPr>
            <a:spLocks noGrp="1"/>
          </p:cNvSpPr>
          <p:nvPr>
            <p:ph type="body" sz="quarter" idx="10"/>
          </p:nvPr>
        </p:nvSpPr>
        <p:spPr/>
        <p:txBody>
          <a:bodyPr/>
          <a:lstStyle/>
          <a:p>
            <a:endParaRPr lang="en-US" dirty="0"/>
          </a:p>
          <a:p>
            <a:r>
              <a:rPr lang="en-US" dirty="0"/>
              <a:t>TRIMRS:  CHI Good Samaritan, Kearney</a:t>
            </a:r>
          </a:p>
          <a:p>
            <a:r>
              <a:rPr lang="en-US" dirty="0"/>
              <a:t>PRIMRS:  Region West, Scottsbluff        </a:t>
            </a:r>
          </a:p>
          <a:p>
            <a:r>
              <a:rPr lang="en-US" dirty="0"/>
              <a:t>OMHCC:  </a:t>
            </a:r>
            <a:r>
              <a:rPr lang="en-US" dirty="0" err="1"/>
              <a:t>OrthoNE</a:t>
            </a:r>
            <a:r>
              <a:rPr lang="en-US" dirty="0"/>
              <a:t>, Omaha</a:t>
            </a:r>
          </a:p>
          <a:p>
            <a:r>
              <a:rPr lang="en-US" dirty="0"/>
              <a:t>RROMRS:  Avera, O’Neill</a:t>
            </a:r>
          </a:p>
          <a:p>
            <a:r>
              <a:rPr lang="en-US" dirty="0"/>
              <a:t>NPHCC:  Chase County, Imperial </a:t>
            </a:r>
          </a:p>
          <a:p>
            <a:r>
              <a:rPr lang="en-US" dirty="0"/>
              <a:t>SENHCC:  City of Lincoln / Transportation &amp; Utilities, Lincoln </a:t>
            </a:r>
          </a:p>
          <a:p>
            <a:endParaRPr lang="en-US" dirty="0"/>
          </a:p>
        </p:txBody>
      </p:sp>
      <p:sp>
        <p:nvSpPr>
          <p:cNvPr id="3" name="Title 2">
            <a:extLst>
              <a:ext uri="{FF2B5EF4-FFF2-40B4-BE49-F238E27FC236}">
                <a16:creationId xmlns:a16="http://schemas.microsoft.com/office/drawing/2014/main" id="{A89ED085-BB0A-4B31-A81F-79490B988FBA}"/>
              </a:ext>
            </a:extLst>
          </p:cNvPr>
          <p:cNvSpPr>
            <a:spLocks noGrp="1"/>
          </p:cNvSpPr>
          <p:nvPr>
            <p:ph type="title"/>
          </p:nvPr>
        </p:nvSpPr>
        <p:spPr/>
        <p:txBody>
          <a:bodyPr/>
          <a:lstStyle/>
          <a:p>
            <a:r>
              <a:rPr lang="en-US" dirty="0"/>
              <a:t>UV Disinfecting Stations around Nebraska </a:t>
            </a:r>
          </a:p>
        </p:txBody>
      </p:sp>
    </p:spTree>
    <p:extLst>
      <p:ext uri="{BB962C8B-B14F-4D97-AF65-F5344CB8AC3E}">
        <p14:creationId xmlns:p14="http://schemas.microsoft.com/office/powerpoint/2010/main" val="427608364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66FD0C-75D0-4B2B-92D7-3F833F8ACE3B}"/>
              </a:ext>
            </a:extLst>
          </p:cNvPr>
          <p:cNvSpPr>
            <a:spLocks noGrp="1"/>
          </p:cNvSpPr>
          <p:nvPr>
            <p:ph type="body" sz="quarter" idx="10"/>
          </p:nvPr>
        </p:nvSpPr>
        <p:spPr/>
        <p:txBody>
          <a:bodyPr/>
          <a:lstStyle/>
          <a:p>
            <a:r>
              <a:rPr lang="en-US" dirty="0">
                <a:hlinkClick r:id="rId2"/>
              </a:rPr>
              <a:t>https://www.nahc.org/resources-services/coronavirus-resources/</a:t>
            </a:r>
            <a:endParaRPr lang="en-US" dirty="0"/>
          </a:p>
        </p:txBody>
      </p:sp>
      <p:sp>
        <p:nvSpPr>
          <p:cNvPr id="3" name="Title 2">
            <a:extLst>
              <a:ext uri="{FF2B5EF4-FFF2-40B4-BE49-F238E27FC236}">
                <a16:creationId xmlns:a16="http://schemas.microsoft.com/office/drawing/2014/main" id="{AF09B333-E146-4A18-9E6F-31EAF1998684}"/>
              </a:ext>
            </a:extLst>
          </p:cNvPr>
          <p:cNvSpPr>
            <a:spLocks noGrp="1"/>
          </p:cNvSpPr>
          <p:nvPr>
            <p:ph type="title"/>
          </p:nvPr>
        </p:nvSpPr>
        <p:spPr/>
        <p:txBody>
          <a:bodyPr/>
          <a:lstStyle/>
          <a:p>
            <a:r>
              <a:rPr lang="en-US" dirty="0"/>
              <a:t>Home Healthcare </a:t>
            </a:r>
            <a:r>
              <a:rPr lang="en-US" dirty="0" err="1"/>
              <a:t>Guidances</a:t>
            </a:r>
            <a:endParaRPr lang="en-US" dirty="0"/>
          </a:p>
        </p:txBody>
      </p:sp>
    </p:spTree>
    <p:extLst>
      <p:ext uri="{BB962C8B-B14F-4D97-AF65-F5344CB8AC3E}">
        <p14:creationId xmlns:p14="http://schemas.microsoft.com/office/powerpoint/2010/main" val="807773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pPr marL="342900" indent="-342900">
              <a:buAutoNum type="arabicPeriod"/>
            </a:pPr>
            <a:r>
              <a:rPr lang="en-US" sz="1800" dirty="0"/>
              <a:t>HCPs and First Responders who wish to Q away from family in hotels- call 833 220 0018</a:t>
            </a:r>
          </a:p>
          <a:p>
            <a:pPr marL="342900" indent="-342900">
              <a:buAutoNum type="arabicPeriod"/>
            </a:pPr>
            <a:r>
              <a:rPr lang="en-US" sz="1800" dirty="0"/>
              <a:t>(NEDHHS) will be expanding its pilot program to provide temporary accommodations to residents exposed to coronavirus disease (COVID-19) who need to quarantine or isolate. The program, coined NAP </a:t>
            </a:r>
            <a:r>
              <a:rPr lang="en-US" sz="1800" b="1" dirty="0"/>
              <a:t>the Nebraska Accommodation Project</a:t>
            </a:r>
            <a:r>
              <a:rPr lang="en-US" sz="1800" dirty="0"/>
              <a:t>, (on NE DHHS COVID 19 website) </a:t>
            </a:r>
          </a:p>
          <a:p>
            <a:pPr marL="342900" indent="-342900">
              <a:buAutoNum type="arabicPeriod"/>
            </a:pPr>
            <a:r>
              <a:rPr lang="en-US" sz="1800" dirty="0"/>
              <a:t>The goal of this program is to offer temporary housing to Nebraskans that have been exposed to COVID-19 or are positive for COVID-19 and do not need any assistance with ADL and can mange their own health issues and are in need of a quarantine and/or isolation location outside of the normally defined household due to a high-risk household member. These accommodations will be available in a dormitory room setting and are open to anyone that meets the application criteria. Applications must be completed online at </a:t>
            </a:r>
            <a:r>
              <a:rPr lang="en-US" sz="1800" b="1" dirty="0"/>
              <a:t>http://dhhs.ne.gov/Pages/Coronavirus look for the Nebraska Accommodation Project (NAP) header</a:t>
            </a:r>
            <a:r>
              <a:rPr lang="en-US" sz="1800" dirty="0"/>
              <a:t>.</a:t>
            </a:r>
          </a:p>
          <a:p>
            <a:pPr marL="342900" indent="-342900">
              <a:buAutoNum type="arabicPeriod"/>
            </a:pPr>
            <a:r>
              <a:rPr lang="en-US" sz="1800" dirty="0"/>
              <a:t>Initially, the University of Nebraska Omaha (UNO) will be used for NAP. UNL, UNK, and other campuses may come onboard later. </a:t>
            </a:r>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 and Isolation are Over (continued)</a:t>
            </a:r>
          </a:p>
        </p:txBody>
      </p:sp>
    </p:spTree>
    <p:extLst>
      <p:ext uri="{BB962C8B-B14F-4D97-AF65-F5344CB8AC3E}">
        <p14:creationId xmlns:p14="http://schemas.microsoft.com/office/powerpoint/2010/main" val="32788072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7 days since symptoms first appeared AND No fever for at least 72 hours (fever-free for 3 full days off fever-reducing medicine) AND All other symptoms have improved (e.g., cough has improved).</a:t>
            </a:r>
          </a:p>
          <a:p>
            <a:r>
              <a:rPr lang="en-US" dirty="0"/>
              <a:t> • </a:t>
            </a:r>
            <a:r>
              <a:rPr lang="en-US" b="1" dirty="0"/>
              <a:t>Discontinuation from self-isolation for an asymptomatic laboratory-confirmed case</a:t>
            </a:r>
            <a:r>
              <a:rPr lang="en-US" dirty="0"/>
              <a:t>.</a:t>
            </a:r>
          </a:p>
          <a:p>
            <a:r>
              <a:rPr lang="en-US" dirty="0"/>
              <a:t>•</a:t>
            </a:r>
            <a:r>
              <a:rPr lang="en-US" b="1" dirty="0"/>
              <a:t>Persons with laboratory-confirmed COVID-19 who have not had </a:t>
            </a:r>
            <a:r>
              <a:rPr lang="en-US" b="1" u="sng" dirty="0"/>
              <a:t>any</a:t>
            </a:r>
            <a:r>
              <a:rPr lang="en-US" b="1" dirty="0"/>
              <a:t> symptoms</a:t>
            </a:r>
            <a:r>
              <a:rPr lang="en-US" dirty="0"/>
              <a:t> may discontinue isolation when at least 7 days have passed since the date of their first positive COVID-19 diagnostic test and have had no subsequent illness provided they remain asymptomatic. For 3 days following discontinuation of isolation, these persons should continue to limit contact (stay 6 feet away from others) and limit potential of dispersal of respiratory secretions by wearing a covering for their nose and mouth whenever they are in settings where other persons are present. In community settings, this covering may be a barrier mask, such as a bandana, scarf, or cloth mask. The covering does not refer to a medical mask or respirator.</a:t>
            </a:r>
          </a:p>
          <a:p>
            <a:endParaRPr lang="en-US" dirty="0"/>
          </a:p>
          <a:p>
            <a:endParaRPr lang="en-US" dirty="0"/>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02364795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09D494-BB9B-4F3D-B6BC-2C26F7E7CB5C}"/>
              </a:ext>
            </a:extLst>
          </p:cNvPr>
          <p:cNvSpPr>
            <a:spLocks noGrp="1"/>
          </p:cNvSpPr>
          <p:nvPr>
            <p:ph type="body" sz="quarter" idx="10"/>
          </p:nvPr>
        </p:nvSpPr>
        <p:spPr/>
        <p:txBody>
          <a:bodyPr/>
          <a:lstStyle/>
          <a:p>
            <a:r>
              <a:rPr lang="en-US" b="1" dirty="0"/>
              <a:t>Symptomatic HCP with suspected or confirmed COVID-19</a:t>
            </a:r>
            <a:r>
              <a:rPr lang="en-US" dirty="0"/>
              <a:t>:</a:t>
            </a:r>
          </a:p>
          <a:p>
            <a:r>
              <a:rPr lang="en-US" i="1" dirty="0"/>
              <a:t>Symptom-based strategy</a:t>
            </a:r>
            <a:r>
              <a:rPr lang="en-US" dirty="0"/>
              <a:t>. Exclude from work until:</a:t>
            </a:r>
          </a:p>
          <a:p>
            <a:pPr lvl="1"/>
            <a:r>
              <a:rPr lang="en-US" dirty="0"/>
              <a:t>At least 3 days (72 hours) have passed </a:t>
            </a:r>
            <a:r>
              <a:rPr lang="en-US" i="1" dirty="0"/>
              <a:t>since recovery</a:t>
            </a:r>
            <a:r>
              <a:rPr lang="en-US" dirty="0"/>
              <a:t> defined as resolution of fever without the use of fever-reducing medications </a:t>
            </a:r>
            <a:r>
              <a:rPr lang="en-US" b="1" dirty="0"/>
              <a:t>and</a:t>
            </a:r>
            <a:r>
              <a:rPr lang="en-US" dirty="0"/>
              <a:t> improvement in respiratory symptoms (e.g., cough, shortness of breath); </a:t>
            </a:r>
            <a:r>
              <a:rPr lang="en-US" b="1" dirty="0"/>
              <a:t>and</a:t>
            </a:r>
            <a:r>
              <a:rPr lang="en-US" dirty="0"/>
              <a:t>,</a:t>
            </a:r>
          </a:p>
          <a:p>
            <a:pPr lvl="1"/>
            <a:r>
              <a:rPr lang="en-US" dirty="0"/>
              <a:t>At least 10 days have passed </a:t>
            </a:r>
            <a:r>
              <a:rPr lang="en-US" i="1" dirty="0"/>
              <a:t>since symptoms first appeared</a:t>
            </a:r>
            <a:endParaRPr lang="en-US" dirty="0"/>
          </a:p>
          <a:p>
            <a:r>
              <a:rPr lang="en-US" i="1" dirty="0"/>
              <a:t>Test-based strategy.</a:t>
            </a:r>
            <a:r>
              <a:rPr lang="en-US" dirty="0"/>
              <a:t> Exclude from work until:</a:t>
            </a:r>
          </a:p>
          <a:p>
            <a:pPr lvl="1"/>
            <a:r>
              <a:rPr lang="en-US" dirty="0"/>
              <a:t>Resolution of fever without the use of fever-reducing medications </a:t>
            </a:r>
            <a:r>
              <a:rPr lang="en-US" b="1" dirty="0"/>
              <a:t>and</a:t>
            </a:r>
            <a:endParaRPr lang="en-US" dirty="0"/>
          </a:p>
          <a:p>
            <a:pPr lvl="1"/>
            <a:r>
              <a:rPr lang="en-US" dirty="0"/>
              <a:t>Improvement in respiratory symptoms (e.g., cough, shortness of breath), </a:t>
            </a:r>
            <a:r>
              <a:rPr lang="en-US" b="1" dirty="0"/>
              <a:t>and</a:t>
            </a:r>
            <a:endParaRPr lang="en-US" dirty="0"/>
          </a:p>
          <a:p>
            <a:pPr lvl="1"/>
            <a:r>
              <a:rPr lang="en-US" dirty="0"/>
              <a:t>Negative results of an FDA Emergency Use Authorized COVID-19 molecular assay for detection of SARS-CoV-2 RNA from at least two consecutive nasopharyngeal swab specimens collected ≥24 hours apart (total of two negative specimens</a:t>
            </a:r>
          </a:p>
        </p:txBody>
      </p:sp>
      <p:sp>
        <p:nvSpPr>
          <p:cNvPr id="3" name="Title 2">
            <a:extLst>
              <a:ext uri="{FF2B5EF4-FFF2-40B4-BE49-F238E27FC236}">
                <a16:creationId xmlns:a16="http://schemas.microsoft.com/office/drawing/2014/main" id="{A87E8965-B877-4CFC-BD1B-2D499BFB0399}"/>
              </a:ext>
            </a:extLst>
          </p:cNvPr>
          <p:cNvSpPr>
            <a:spLocks noGrp="1"/>
          </p:cNvSpPr>
          <p:nvPr>
            <p:ph type="title"/>
          </p:nvPr>
        </p:nvSpPr>
        <p:spPr/>
        <p:txBody>
          <a:bodyPr/>
          <a:lstStyle/>
          <a:p>
            <a:r>
              <a:rPr lang="en-US" sz="2400" dirty="0"/>
              <a:t>Return to Work Criteria for HCP with Confirmed or Suspected COVID-19</a:t>
            </a:r>
            <a:br>
              <a:rPr lang="en-US" dirty="0"/>
            </a:br>
            <a:endParaRPr lang="en-US" dirty="0"/>
          </a:p>
        </p:txBody>
      </p:sp>
    </p:spTree>
    <p:extLst>
      <p:ext uri="{BB962C8B-B14F-4D97-AF65-F5344CB8AC3E}">
        <p14:creationId xmlns:p14="http://schemas.microsoft.com/office/powerpoint/2010/main" val="2933619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8DC6-D1D4-489B-BB28-C51841CDD800}"/>
              </a:ext>
            </a:extLst>
          </p:cNvPr>
          <p:cNvSpPr>
            <a:spLocks noGrp="1"/>
          </p:cNvSpPr>
          <p:nvPr>
            <p:ph type="body" sz="quarter" idx="10"/>
          </p:nvPr>
        </p:nvSpPr>
        <p:spPr/>
        <p:txBody>
          <a:bodyPr/>
          <a:lstStyle/>
          <a:p>
            <a:pPr lvl="1"/>
            <a:r>
              <a:rPr lang="en-US" b="1" dirty="0"/>
              <a:t>HCP with laboratory-confirmed COVID-19 who have not had any symptoms</a:t>
            </a:r>
            <a:r>
              <a:rPr lang="en-US" dirty="0"/>
              <a:t>:</a:t>
            </a:r>
          </a:p>
          <a:p>
            <a:r>
              <a:rPr lang="en-US" i="1" dirty="0"/>
              <a:t>Time-based strategy.</a:t>
            </a:r>
            <a:r>
              <a:rPr lang="en-US" dirty="0"/>
              <a:t> Exclude from work until:</a:t>
            </a:r>
          </a:p>
          <a:p>
            <a:pPr lvl="1"/>
            <a:r>
              <a:rPr lang="en-US" sz="1800" dirty="0"/>
              <a:t>10 days have passed since the date of their first positive COVID-19 diagnostic test assuming they have not subsequently developed symptoms since their positive test. If they develop symptoms, then the </a:t>
            </a:r>
            <a:r>
              <a:rPr lang="en-US" sz="1800" i="1" dirty="0"/>
              <a:t>symptom-based</a:t>
            </a:r>
            <a:r>
              <a:rPr lang="en-US" sz="1800" dirty="0"/>
              <a:t> or </a:t>
            </a:r>
            <a:r>
              <a:rPr lang="en-US" sz="1800" i="1" dirty="0"/>
              <a:t>test-based strategy</a:t>
            </a:r>
            <a:r>
              <a:rPr lang="en-US" sz="1800" dirty="0"/>
              <a:t> should be used.  Note, because symptoms cannot be used to gauge where these individuals are in the course of their illness, it is possible that the duration of viral shedding could be longer or shorter than 10 days after their first positive test.</a:t>
            </a:r>
          </a:p>
          <a:p>
            <a:r>
              <a:rPr lang="en-US" i="1" dirty="0"/>
              <a:t>Test-based strategy</a:t>
            </a:r>
            <a:r>
              <a:rPr lang="en-US" dirty="0"/>
              <a:t>. Exclude from work until:</a:t>
            </a:r>
          </a:p>
          <a:p>
            <a:pPr lvl="1"/>
            <a:r>
              <a:rPr lang="en-US" sz="1800" dirty="0"/>
              <a:t>Negative results of an FDA Emergency Use Authorized COVID-19 molecular assay for detection of SARS-CoV-2 RNA from at least two consecutive nasopharyngeal swab specimens collected ≥24 hours apart (total of two negative specimens). Note, because of the absence of symptoms, it is not possible to gauge where these individual are in the course of their illness.  There have been reports of prolonged detection of RNA without direct correlation to viral culture.</a:t>
            </a:r>
          </a:p>
          <a:p>
            <a:r>
              <a:rPr lang="en-US" sz="1600" dirty="0"/>
              <a:t>Note that detecting viral RNA via PCR does not necessarily mean that infectious virus is </a:t>
            </a:r>
            <a:r>
              <a:rPr lang="en-US" sz="1600" dirty="0" err="1"/>
              <a:t>present.Consider</a:t>
            </a:r>
            <a:r>
              <a:rPr lang="en-US" sz="1600" dirty="0"/>
              <a:t> consulting with local infectious disease experts when making decisions about discontinuing Transmission-Based Precautions for individuals who might remain infectious longer than 10 days (e.g., severely immunocompromised).</a:t>
            </a:r>
          </a:p>
          <a:p>
            <a:r>
              <a:rPr lang="en-US" sz="1600" dirty="0"/>
              <a:t>If HCP had COVID-19 ruled out and have an alternate diagnosis (e.g., tested positive for influenza), criteria for return to work should be based on that diagnosis.</a:t>
            </a:r>
          </a:p>
          <a:p>
            <a:br>
              <a:rPr lang="en-US" dirty="0"/>
            </a:br>
            <a:endParaRPr lang="en-US" dirty="0"/>
          </a:p>
          <a:p>
            <a:endParaRPr lang="en-US" dirty="0"/>
          </a:p>
        </p:txBody>
      </p:sp>
      <p:sp>
        <p:nvSpPr>
          <p:cNvPr id="3" name="Title 2">
            <a:extLst>
              <a:ext uri="{FF2B5EF4-FFF2-40B4-BE49-F238E27FC236}">
                <a16:creationId xmlns:a16="http://schemas.microsoft.com/office/drawing/2014/main" id="{F36A1139-180C-40FA-B804-011270F7E763}"/>
              </a:ext>
            </a:extLst>
          </p:cNvPr>
          <p:cNvSpPr>
            <a:spLocks noGrp="1"/>
          </p:cNvSpPr>
          <p:nvPr>
            <p:ph type="title"/>
          </p:nvPr>
        </p:nvSpPr>
        <p:spPr>
          <a:xfrm>
            <a:off x="319825" y="139839"/>
            <a:ext cx="11552349" cy="696420"/>
          </a:xfrm>
        </p:spPr>
        <p:txBody>
          <a:bodyPr/>
          <a:lstStyle/>
          <a:p>
            <a:r>
              <a:rPr lang="en-US" sz="2400" dirty="0"/>
              <a:t>Return to Work Criteria for HCP with Confirmed or Suspected COVID-19 (Continued)</a:t>
            </a:r>
          </a:p>
        </p:txBody>
      </p:sp>
    </p:spTree>
    <p:extLst>
      <p:ext uri="{BB962C8B-B14F-4D97-AF65-F5344CB8AC3E}">
        <p14:creationId xmlns:p14="http://schemas.microsoft.com/office/powerpoint/2010/main" val="26455153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r>
              <a:rPr lang="en-US" sz="1600" b="1" dirty="0"/>
              <a:t>HCP with laboratory-confirmed COVID-19 who have not had any symptoms should be excluded </a:t>
            </a:r>
            <a:r>
              <a:rPr lang="en-US" sz="1600" b="1" u="sng" dirty="0"/>
              <a:t>from work until 10 days </a:t>
            </a:r>
            <a:r>
              <a:rPr lang="en-US" sz="1600" b="1" dirty="0"/>
              <a:t>have passed since the date of their first positive COVID-19 diagnostic test assuming they have not subsequently developed symptoms since their positive test.</a:t>
            </a:r>
          </a:p>
          <a:p>
            <a:r>
              <a:rPr lang="en-US" sz="1600" dirty="0"/>
              <a:t>If HCP had COVID-19 ruled out and have an alternate diagnosis (e.g., tested positive for influenza), criteria for return to work should be based on that diagnosis.</a:t>
            </a:r>
          </a:p>
          <a:p>
            <a:r>
              <a:rPr lang="en-US" sz="1600" dirty="0"/>
              <a:t>for 3 days following discontinuation of isolation a cloth or surgical mask should be worn while near other people (https://www.cdc.gov/coronavirus/2019-ncov/hcp/ disposition-in-home-patients.html) </a:t>
            </a:r>
          </a:p>
          <a:p>
            <a:r>
              <a:rPr lang="en-US" sz="1600" dirty="0"/>
              <a:t>	Emphasize the need for social distancing for 14 days or longer if possible </a:t>
            </a:r>
          </a:p>
          <a:p>
            <a:pPr marL="457200" indent="-457200">
              <a:buAutoNum type="arabicPeriod"/>
            </a:pPr>
            <a:r>
              <a:rPr lang="en-US" sz="1600" dirty="0"/>
              <a:t>Follow guidelines on the prior 2 slides for the particular pertinent situation . Some medical systems follow 10 days since onset of symptoms and 5 days of being afebrile and symptom improvement. </a:t>
            </a:r>
          </a:p>
          <a:p>
            <a:pPr marL="457200" indent="-457200">
              <a:buAutoNum type="arabicPeriod"/>
            </a:pPr>
            <a:r>
              <a:rPr lang="en-US" sz="1600" dirty="0"/>
              <a:t>Wear a facemask until all symptoms are resolved or 14 days after symptom onset whichever is longer</a:t>
            </a:r>
          </a:p>
          <a:p>
            <a:pPr marL="457200" indent="-457200">
              <a:buAutoNum type="arabicPeriod"/>
            </a:pPr>
            <a:r>
              <a:rPr lang="en-US" sz="1600" dirty="0"/>
              <a:t>Be restricted from contact with severely immunocompromised patients</a:t>
            </a:r>
          </a:p>
          <a:p>
            <a:pPr marL="457200" indent="-457200">
              <a:buAutoNum type="arabicPeriod"/>
            </a:pPr>
            <a:r>
              <a:rPr lang="en-US" sz="1600" dirty="0"/>
              <a:t>Adhere to HH and respiratory etiquette as recommended for control of COVID-19 in the interim guidance</a:t>
            </a:r>
          </a:p>
          <a:p>
            <a:pPr marL="457200" indent="-457200">
              <a:buAutoNum type="arabicPeriod"/>
            </a:pPr>
            <a:r>
              <a:rPr lang="en-US" sz="1600"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152315238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7DBA4-5214-4DB5-983E-317586268302}"/>
              </a:ext>
            </a:extLst>
          </p:cNvPr>
          <p:cNvSpPr>
            <a:spLocks noGrp="1"/>
          </p:cNvSpPr>
          <p:nvPr>
            <p:ph type="body" sz="quarter" idx="10"/>
          </p:nvPr>
        </p:nvSpPr>
        <p:spPr/>
        <p:txBody>
          <a:bodyPr/>
          <a:lstStyle/>
          <a:p>
            <a:r>
              <a:rPr lang="en-US" dirty="0"/>
              <a:t>After returning to work, HCP should:</a:t>
            </a:r>
          </a:p>
          <a:p>
            <a:r>
              <a:rPr lang="en-US" dirty="0"/>
              <a:t>Wear a facemask for source control at all times while in the healthcare facility until all symptoms are completely resolved or at baseline. A facemask instead of a cloth face covering should be used by these HCP for source control during this time period while in the facility. After this time period, these HCP should revert to their facility policy regarding </a:t>
            </a:r>
            <a:r>
              <a:rPr lang="en-US" u="sng" dirty="0">
                <a:hlinkClick r:id="rId2"/>
              </a:rPr>
              <a:t>universal source control</a:t>
            </a:r>
            <a:r>
              <a:rPr lang="en-US" dirty="0"/>
              <a:t> during the pandemic.</a:t>
            </a:r>
          </a:p>
          <a:p>
            <a:pPr lvl="1"/>
            <a:r>
              <a:rPr lang="en-US" dirty="0"/>
              <a:t>A facemask for source control does not replace the need to wear an N95 or higher-level respirator (or other recommended PPE) when indicated, including when caring for patients with suspected or confirmed COVID-19.</a:t>
            </a:r>
          </a:p>
          <a:p>
            <a:pPr lvl="1"/>
            <a:r>
              <a:rPr lang="en-US" dirty="0"/>
              <a:t>Of note, N95 or other respirators with an exhaust valve might not provide source control.</a:t>
            </a:r>
          </a:p>
          <a:p>
            <a:r>
              <a:rPr lang="en-US" dirty="0"/>
              <a:t>Self-monitor for symptoms, and seek re-evaluation from occupational health if respiratory symptoms recur or worsen</a:t>
            </a:r>
          </a:p>
          <a:p>
            <a:r>
              <a:rPr lang="en-US" dirty="0">
                <a:hlinkClick r:id="rId3"/>
              </a:rPr>
              <a:t>https://www.cdc.gov/coronavirus/2019-ncov/hcp/return-to-work.html</a:t>
            </a:r>
            <a:endParaRPr lang="en-US" dirty="0"/>
          </a:p>
        </p:txBody>
      </p:sp>
      <p:sp>
        <p:nvSpPr>
          <p:cNvPr id="3" name="Title 2">
            <a:extLst>
              <a:ext uri="{FF2B5EF4-FFF2-40B4-BE49-F238E27FC236}">
                <a16:creationId xmlns:a16="http://schemas.microsoft.com/office/drawing/2014/main" id="{6B050AD4-B572-4AEF-BE9F-CCC4FC09B0B5}"/>
              </a:ext>
            </a:extLst>
          </p:cNvPr>
          <p:cNvSpPr>
            <a:spLocks noGrp="1"/>
          </p:cNvSpPr>
          <p:nvPr>
            <p:ph type="title"/>
          </p:nvPr>
        </p:nvSpPr>
        <p:spPr/>
        <p:txBody>
          <a:bodyPr/>
          <a:lstStyle/>
          <a:p>
            <a:r>
              <a:rPr lang="en-US" dirty="0"/>
              <a:t>Return to Work Practices and Work Restrictions</a:t>
            </a:r>
            <a:br>
              <a:rPr lang="en-US" dirty="0"/>
            </a:br>
            <a:endParaRPr lang="en-US" dirty="0"/>
          </a:p>
        </p:txBody>
      </p:sp>
    </p:spTree>
    <p:extLst>
      <p:ext uri="{BB962C8B-B14F-4D97-AF65-F5344CB8AC3E}">
        <p14:creationId xmlns:p14="http://schemas.microsoft.com/office/powerpoint/2010/main" val="7572044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26178-24C6-40EF-88EA-C18355CF3CC7}"/>
              </a:ext>
            </a:extLst>
          </p:cNvPr>
          <p:cNvSpPr>
            <a:spLocks noGrp="1"/>
          </p:cNvSpPr>
          <p:nvPr>
            <p:ph type="body" sz="quarter" idx="10"/>
          </p:nvPr>
        </p:nvSpPr>
        <p:spPr/>
        <p:txBody>
          <a:bodyPr/>
          <a:lstStyle/>
          <a:p>
            <a:r>
              <a:rPr lang="en-US" sz="1800" dirty="0"/>
              <a:t>Hospitalized patients may have longer periods of SARS-CoV-2 RNA detection compared to patients with mild or moderate disease. Severely immunocompromised patients (e.g., medical treatment with immunosuppressive drugs, bone marrow or solid organ transplant recipients, inherited immunodeficiency, poorly controlled HIV) may also have longer periods of SARS-CoV-2 RNA detection and prolonged shedding of infectious recovery. These groups may be contagious for longer than others.  In addition, placing a patient in a setting where they will have close contact with individuals at risk for severe disease warrants a conservative approach.</a:t>
            </a:r>
          </a:p>
          <a:p>
            <a:r>
              <a:rPr lang="en-US" sz="1800" dirty="0"/>
              <a:t>Hence, a test-based strategy is preferred for discontinuation of transmission-based precautions for patients who are</a:t>
            </a:r>
          </a:p>
          <a:p>
            <a:r>
              <a:rPr lang="en-US" sz="1800" dirty="0"/>
              <a:t>Hospitalized or</a:t>
            </a:r>
          </a:p>
          <a:p>
            <a:r>
              <a:rPr lang="en-US" sz="1800" dirty="0"/>
              <a:t>Severely immunocompromised or</a:t>
            </a:r>
          </a:p>
          <a:p>
            <a:r>
              <a:rPr lang="en-US" sz="1800" dirty="0"/>
              <a:t>Being transferred to a long-term care or assisted living facility</a:t>
            </a:r>
          </a:p>
          <a:p>
            <a:r>
              <a:rPr lang="en-US" sz="1800" dirty="0"/>
              <a:t>If testing is not readily available, facilities should use the non-test-based strategy for discontinuation of Transmission-Based Precautions or extend the period of isolation beyond the non-test-based-strategy duration, on a case by case basis in consultation with local and state public health authorities</a:t>
            </a:r>
            <a:r>
              <a:rPr lang="en-US" dirty="0"/>
              <a:t>.</a:t>
            </a:r>
          </a:p>
          <a:p>
            <a:r>
              <a:rPr lang="en-US" dirty="0"/>
              <a:t>From CDC updated IP Guidance 4/15/20</a:t>
            </a:r>
            <a:br>
              <a:rPr lang="en-US" dirty="0"/>
            </a:br>
            <a:endParaRPr lang="en-US" dirty="0"/>
          </a:p>
        </p:txBody>
      </p:sp>
      <p:sp>
        <p:nvSpPr>
          <p:cNvPr id="3" name="Title 2">
            <a:extLst>
              <a:ext uri="{FF2B5EF4-FFF2-40B4-BE49-F238E27FC236}">
                <a16:creationId xmlns:a16="http://schemas.microsoft.com/office/drawing/2014/main" id="{42948E57-84DA-4467-9D68-7112DA8D5E14}"/>
              </a:ext>
            </a:extLst>
          </p:cNvPr>
          <p:cNvSpPr>
            <a:spLocks noGrp="1"/>
          </p:cNvSpPr>
          <p:nvPr>
            <p:ph type="title"/>
          </p:nvPr>
        </p:nvSpPr>
        <p:spPr/>
        <p:txBody>
          <a:bodyPr/>
          <a:lstStyle/>
          <a:p>
            <a:r>
              <a:rPr lang="en-US" b="1" dirty="0"/>
              <a:t>When a Testing-Based Strategy is Preferred</a:t>
            </a:r>
            <a:br>
              <a:rPr lang="en-US" dirty="0"/>
            </a:br>
            <a:endParaRPr lang="en-US" dirty="0"/>
          </a:p>
        </p:txBody>
      </p:sp>
    </p:spTree>
    <p:extLst>
      <p:ext uri="{BB962C8B-B14F-4D97-AF65-F5344CB8AC3E}">
        <p14:creationId xmlns:p14="http://schemas.microsoft.com/office/powerpoint/2010/main" val="11306743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02201F-00DF-4E18-AD5C-631E03265232}"/>
              </a:ext>
            </a:extLst>
          </p:cNvPr>
          <p:cNvSpPr>
            <a:spLocks noGrp="1"/>
          </p:cNvSpPr>
          <p:nvPr>
            <p:ph type="body" sz="quarter" idx="10"/>
          </p:nvPr>
        </p:nvSpPr>
        <p:spPr/>
        <p:txBody>
          <a:bodyPr/>
          <a:lstStyle/>
          <a:p>
            <a:pPr lvl="0"/>
            <a:r>
              <a:rPr lang="en-US" dirty="0"/>
              <a:t>Collecting LTC epi data </a:t>
            </a:r>
            <a:r>
              <a:rPr lang="en-US" dirty="0" err="1"/>
              <a:t>inc</a:t>
            </a:r>
            <a:r>
              <a:rPr lang="en-US" dirty="0"/>
              <a:t> death by facility and LHD </a:t>
            </a:r>
          </a:p>
          <a:p>
            <a:pPr lvl="0"/>
            <a:r>
              <a:rPr lang="en-US" dirty="0"/>
              <a:t>Continuing 1:1mentoring and support for each LTCF with a COVID-19+ resident or staff (thru ICAP office or Dr. Kamal-Ahmed arranges thru </a:t>
            </a:r>
          </a:p>
          <a:p>
            <a:pPr lvl="0"/>
            <a:r>
              <a:rPr lang="en-US" dirty="0"/>
              <a:t> Following Up on Tele-ICAR by CDC</a:t>
            </a:r>
          </a:p>
          <a:p>
            <a:pPr lvl="0"/>
            <a:r>
              <a:rPr lang="en-US" dirty="0"/>
              <a:t>Developing our own preemptive Tele-</a:t>
            </a:r>
            <a:r>
              <a:rPr lang="en-US" dirty="0" err="1"/>
              <a:t>icar</a:t>
            </a:r>
            <a:r>
              <a:rPr lang="en-US" dirty="0"/>
              <a:t> to expand on CDC efforts </a:t>
            </a:r>
          </a:p>
          <a:p>
            <a:pPr lvl="0"/>
            <a:r>
              <a:rPr lang="en-US" dirty="0"/>
              <a:t> Weekly webinars on Thursdays at noon-ICAP site </a:t>
            </a:r>
          </a:p>
          <a:p>
            <a:pPr lvl="0"/>
            <a:r>
              <a:rPr lang="en-US" dirty="0"/>
              <a:t>Creating </a:t>
            </a:r>
            <a:r>
              <a:rPr lang="en-US" dirty="0" err="1"/>
              <a:t>guidances</a:t>
            </a:r>
            <a:r>
              <a:rPr lang="en-US" dirty="0"/>
              <a:t> and resources on Nebraska ICAP site. </a:t>
            </a:r>
          </a:p>
          <a:p>
            <a:pPr lvl="0"/>
            <a:r>
              <a:rPr lang="en-US" dirty="0"/>
              <a:t>NETEC teams doing onsite visits onsite visits</a:t>
            </a:r>
          </a:p>
          <a:p>
            <a:pPr lvl="0"/>
            <a:r>
              <a:rPr lang="en-US" dirty="0"/>
              <a:t>Expanding testing with NG and CDC. </a:t>
            </a:r>
          </a:p>
          <a:p>
            <a:endParaRPr lang="en-US" dirty="0"/>
          </a:p>
        </p:txBody>
      </p:sp>
      <p:sp>
        <p:nvSpPr>
          <p:cNvPr id="3" name="Title 2">
            <a:extLst>
              <a:ext uri="{FF2B5EF4-FFF2-40B4-BE49-F238E27FC236}">
                <a16:creationId xmlns:a16="http://schemas.microsoft.com/office/drawing/2014/main" id="{F8CF5C4D-DF35-498F-935A-330CFD68CDB2}"/>
              </a:ext>
            </a:extLst>
          </p:cNvPr>
          <p:cNvSpPr>
            <a:spLocks noGrp="1"/>
          </p:cNvSpPr>
          <p:nvPr>
            <p:ph type="title"/>
          </p:nvPr>
        </p:nvSpPr>
        <p:spPr/>
        <p:txBody>
          <a:bodyPr/>
          <a:lstStyle/>
          <a:p>
            <a:r>
              <a:rPr lang="en-US" dirty="0"/>
              <a:t>LTCF Support by DHHS HAI/ICAP</a:t>
            </a:r>
          </a:p>
        </p:txBody>
      </p:sp>
    </p:spTree>
    <p:extLst>
      <p:ext uri="{BB962C8B-B14F-4D97-AF65-F5344CB8AC3E}">
        <p14:creationId xmlns:p14="http://schemas.microsoft.com/office/powerpoint/2010/main" val="25879993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F945-BB4F-4EB7-BC68-B51271B7344C}"/>
              </a:ext>
            </a:extLst>
          </p:cNvPr>
          <p:cNvSpPr>
            <a:spLocks noGrp="1"/>
          </p:cNvSpPr>
          <p:nvPr>
            <p:ph type="body" sz="quarter" idx="10"/>
          </p:nvPr>
        </p:nvSpPr>
        <p:spPr/>
        <p:txBody>
          <a:bodyPr/>
          <a:lstStyle/>
          <a:p>
            <a:r>
              <a:rPr lang="en-US" dirty="0"/>
              <a:t>51 Facilities with at least one resident or staff positive for COVID-19</a:t>
            </a:r>
          </a:p>
          <a:p>
            <a:r>
              <a:rPr lang="en-US" dirty="0"/>
              <a:t>22 LTCF have at least one resident positive</a:t>
            </a:r>
          </a:p>
          <a:p>
            <a:r>
              <a:rPr lang="en-US" dirty="0"/>
              <a:t>	6 have 1 only</a:t>
            </a:r>
          </a:p>
          <a:p>
            <a:r>
              <a:rPr lang="en-US" dirty="0"/>
              <a:t>	10 have 10 or more</a:t>
            </a:r>
          </a:p>
          <a:p>
            <a:r>
              <a:rPr lang="en-US" dirty="0"/>
              <a:t>43 facilities have a staff member positive</a:t>
            </a:r>
          </a:p>
          <a:p>
            <a:r>
              <a:rPr lang="en-US" dirty="0"/>
              <a:t>13 facilities have both staff and residents positive</a:t>
            </a:r>
          </a:p>
          <a:p>
            <a:r>
              <a:rPr lang="en-US" dirty="0"/>
              <a:t>8 have only residents positive</a:t>
            </a:r>
          </a:p>
          <a:p>
            <a:r>
              <a:rPr lang="en-US" dirty="0"/>
              <a:t>30 only staff positive no residents</a:t>
            </a:r>
          </a:p>
          <a:p>
            <a:endParaRPr lang="en-US" dirty="0"/>
          </a:p>
          <a:p>
            <a:endParaRPr lang="en-US" dirty="0"/>
          </a:p>
        </p:txBody>
      </p:sp>
      <p:sp>
        <p:nvSpPr>
          <p:cNvPr id="3" name="Title 2">
            <a:extLst>
              <a:ext uri="{FF2B5EF4-FFF2-40B4-BE49-F238E27FC236}">
                <a16:creationId xmlns:a16="http://schemas.microsoft.com/office/drawing/2014/main" id="{792D9331-65E0-4A9B-B094-91F953422BF9}"/>
              </a:ext>
            </a:extLst>
          </p:cNvPr>
          <p:cNvSpPr>
            <a:spLocks noGrp="1"/>
          </p:cNvSpPr>
          <p:nvPr>
            <p:ph type="title"/>
          </p:nvPr>
        </p:nvSpPr>
        <p:spPr/>
        <p:txBody>
          <a:bodyPr/>
          <a:lstStyle/>
          <a:p>
            <a:r>
              <a:rPr lang="en-US" dirty="0"/>
              <a:t>LTC COVID 19 Data</a:t>
            </a:r>
          </a:p>
        </p:txBody>
      </p:sp>
    </p:spTree>
    <p:extLst>
      <p:ext uri="{BB962C8B-B14F-4D97-AF65-F5344CB8AC3E}">
        <p14:creationId xmlns:p14="http://schemas.microsoft.com/office/powerpoint/2010/main" val="4606537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420-0469-4685-B1DA-54BAFDECCD14}"/>
              </a:ext>
            </a:extLst>
          </p:cNvPr>
          <p:cNvSpPr>
            <a:spLocks noGrp="1"/>
          </p:cNvSpPr>
          <p:nvPr>
            <p:ph type="title"/>
          </p:nvPr>
        </p:nvSpPr>
        <p:spPr/>
        <p:txBody>
          <a:bodyPr/>
          <a:lstStyle/>
          <a:p>
            <a:r>
              <a:rPr lang="en-US" dirty="0"/>
              <a:t>Post Mortem Guidance</a:t>
            </a:r>
          </a:p>
        </p:txBody>
      </p:sp>
      <p:sp>
        <p:nvSpPr>
          <p:cNvPr id="3" name="Text Placeholder 2">
            <a:extLst>
              <a:ext uri="{FF2B5EF4-FFF2-40B4-BE49-F238E27FC236}">
                <a16:creationId xmlns:a16="http://schemas.microsoft.com/office/drawing/2014/main" id="{E427F418-4F0B-4FE4-8B5D-6FF505DBB6CE}"/>
              </a:ext>
            </a:extLst>
          </p:cNvPr>
          <p:cNvSpPr>
            <a:spLocks noGrp="1"/>
          </p:cNvSpPr>
          <p:nvPr>
            <p:ph type="body" sz="quarter" idx="12"/>
          </p:nvPr>
        </p:nvSpPr>
        <p:spPr/>
        <p:txBody>
          <a:bodyPr/>
          <a:lstStyle/>
          <a:p>
            <a:r>
              <a:rPr lang="en-US" dirty="0">
                <a:hlinkClick r:id="rId2"/>
              </a:rPr>
              <a:t>Https://www.cdc.gov/coronavirus/2019-ncov/hcp/guidance-postmortem-specimens.html</a:t>
            </a:r>
            <a:endParaRPr lang="en-US" dirty="0"/>
          </a:p>
          <a:p>
            <a:endParaRPr lang="en-US" dirty="0"/>
          </a:p>
          <a:p>
            <a:r>
              <a:rPr lang="en-US" dirty="0"/>
              <a:t>Guidance for post mortem specimens (NP swabs)</a:t>
            </a:r>
          </a:p>
          <a:p>
            <a:r>
              <a:rPr lang="en-US" dirty="0"/>
              <a:t>Guidance for Funeral Directors</a:t>
            </a:r>
          </a:p>
        </p:txBody>
      </p:sp>
    </p:spTree>
    <p:extLst>
      <p:ext uri="{BB962C8B-B14F-4D97-AF65-F5344CB8AC3E}">
        <p14:creationId xmlns:p14="http://schemas.microsoft.com/office/powerpoint/2010/main" val="359122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55026-84FD-4CF5-B9A0-AD46567FE3BA}"/>
              </a:ext>
            </a:extLst>
          </p:cNvPr>
          <p:cNvSpPr>
            <a:spLocks noGrp="1"/>
          </p:cNvSpPr>
          <p:nvPr>
            <p:ph type="body" sz="quarter" idx="10"/>
          </p:nvPr>
        </p:nvSpPr>
        <p:spPr/>
        <p:txBody>
          <a:bodyPr/>
          <a:lstStyle/>
          <a:p>
            <a:r>
              <a:rPr lang="en-US" dirty="0"/>
              <a:t>Theoretical Benefits to Prone Positioning in the Conscious COVID 19 Patient</a:t>
            </a:r>
          </a:p>
          <a:p>
            <a:r>
              <a:rPr lang="en-US" dirty="0"/>
              <a:t>• Improved VQ matching and reduced </a:t>
            </a:r>
            <a:r>
              <a:rPr lang="en-US" dirty="0" err="1"/>
              <a:t>hypoxaemia</a:t>
            </a:r>
            <a:r>
              <a:rPr lang="en-US" dirty="0"/>
              <a:t> (secondary to more homogeneous aeration of lung and ameliorating the ventral-dorsal transpulmonary pressure gradient) </a:t>
            </a:r>
          </a:p>
          <a:p>
            <a:r>
              <a:rPr lang="en-US" dirty="0"/>
              <a:t>• Reduced shunt (perfusion pattern remaining relatively constant while lung aeration becomes more homogenous) </a:t>
            </a:r>
          </a:p>
          <a:p>
            <a:r>
              <a:rPr lang="en-US" dirty="0"/>
              <a:t>• Recruitment of the posterior lung segments due to reversal of atelectasis </a:t>
            </a:r>
          </a:p>
          <a:p>
            <a:r>
              <a:rPr lang="en-US" dirty="0"/>
              <a:t>• Improved secretion clearance</a:t>
            </a:r>
          </a:p>
          <a:p>
            <a:r>
              <a:rPr lang="en-US" b="1" dirty="0"/>
              <a:t>One local expert-try and lay prone for 1 hour-4 to 5 times a day, stretching, deep breaths. </a:t>
            </a:r>
          </a:p>
          <a:p>
            <a:endParaRPr lang="en-US" b="1" dirty="0"/>
          </a:p>
          <a:p>
            <a:r>
              <a:rPr lang="en-US" dirty="0"/>
              <a:t>*Intensive Case Society</a:t>
            </a:r>
          </a:p>
        </p:txBody>
      </p:sp>
      <p:sp>
        <p:nvSpPr>
          <p:cNvPr id="3" name="Title 2">
            <a:extLst>
              <a:ext uri="{FF2B5EF4-FFF2-40B4-BE49-F238E27FC236}">
                <a16:creationId xmlns:a16="http://schemas.microsoft.com/office/drawing/2014/main" id="{2681C64D-1889-4837-BE3B-0308F3465B0E}"/>
              </a:ext>
            </a:extLst>
          </p:cNvPr>
          <p:cNvSpPr>
            <a:spLocks noGrp="1"/>
          </p:cNvSpPr>
          <p:nvPr>
            <p:ph type="title"/>
          </p:nvPr>
        </p:nvSpPr>
        <p:spPr/>
        <p:txBody>
          <a:bodyPr/>
          <a:lstStyle/>
          <a:p>
            <a:r>
              <a:rPr lang="en-US" dirty="0"/>
              <a:t>ICS* Guidance on Prone Positioning in COVID</a:t>
            </a:r>
          </a:p>
        </p:txBody>
      </p:sp>
    </p:spTree>
    <p:extLst>
      <p:ext uri="{BB962C8B-B14F-4D97-AF65-F5344CB8AC3E}">
        <p14:creationId xmlns:p14="http://schemas.microsoft.com/office/powerpoint/2010/main" val="40886088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ighlight>
                  <a:srgbClr val="FFFF00"/>
                </a:highlight>
              </a:rPr>
              <a:t>NEW</a:t>
            </a:r>
          </a:p>
          <a:p>
            <a:r>
              <a:rPr lang="en-US" dirty="0">
                <a:hlinkClick r:id="rId2"/>
              </a:rPr>
              <a:t>https://icap.nebraskamed.com/</a:t>
            </a:r>
            <a:endParaRPr lang="en-US" dirty="0"/>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67EED-95F0-4A71-ABA5-5C63F0876695}"/>
              </a:ext>
            </a:extLst>
          </p:cNvPr>
          <p:cNvSpPr>
            <a:spLocks noGrp="1"/>
          </p:cNvSpPr>
          <p:nvPr>
            <p:ph type="body" sz="quarter" idx="10"/>
          </p:nvPr>
        </p:nvSpPr>
        <p:spPr/>
        <p:txBody>
          <a:bodyPr/>
          <a:lstStyle/>
          <a:p>
            <a:r>
              <a:rPr lang="en-US" dirty="0"/>
              <a:t>Maintaining appropriate staffing in healthcare facilities is essential to providing a safe work environment for HCP and safe patient care. As the COVID-19 pandemic progresses, staffing shortages will likely occur due to HCP exposures, illness, or need to care for family members at home. Healthcare facilities must be prepared for potential staffing shortages and have plans and processes in place to mitigate them, including considerations for permitting HCP to return to work without meeting all return to work criteria above. Refer to the </a:t>
            </a:r>
            <a:r>
              <a:rPr lang="en-US" i="1" u="sng" dirty="0">
                <a:hlinkClick r:id="rId2"/>
              </a:rPr>
              <a:t>Strategies to Mitigate Healthcare Personnel Staffing Shortages</a:t>
            </a:r>
            <a:r>
              <a:rPr lang="en-US" dirty="0"/>
              <a:t> document for information. As part of this, asymptomatic HCP with a recognized COVID-19 exposure might be permitted to work as a </a:t>
            </a:r>
            <a:r>
              <a:rPr lang="en-US" u="sng" dirty="0">
                <a:hlinkClick r:id="rId2"/>
              </a:rPr>
              <a:t>crisis capacity strategy to address staffing shortages</a:t>
            </a:r>
            <a:r>
              <a:rPr lang="en-US" dirty="0"/>
              <a:t> if they wear a facemask for source control for 14 days after the exposure. This time period is based on the current incubation period for COVID-19 which is 14 days.</a:t>
            </a:r>
          </a:p>
          <a:p>
            <a:endParaRPr lang="en-US" dirty="0"/>
          </a:p>
          <a:p>
            <a:r>
              <a:rPr lang="en-US" dirty="0"/>
              <a:t>From CDC 4.30.20</a:t>
            </a:r>
          </a:p>
          <a:p>
            <a:endParaRPr lang="en-US" dirty="0"/>
          </a:p>
        </p:txBody>
      </p:sp>
      <p:sp>
        <p:nvSpPr>
          <p:cNvPr id="3" name="Title 2">
            <a:extLst>
              <a:ext uri="{FF2B5EF4-FFF2-40B4-BE49-F238E27FC236}">
                <a16:creationId xmlns:a16="http://schemas.microsoft.com/office/drawing/2014/main" id="{A2B14279-EF68-4BCA-9C91-64FD68DF4B10}"/>
              </a:ext>
            </a:extLst>
          </p:cNvPr>
          <p:cNvSpPr>
            <a:spLocks noGrp="1"/>
          </p:cNvSpPr>
          <p:nvPr>
            <p:ph type="title"/>
          </p:nvPr>
        </p:nvSpPr>
        <p:spPr/>
        <p:txBody>
          <a:bodyPr/>
          <a:lstStyle/>
          <a:p>
            <a:r>
              <a:rPr lang="en-US" sz="2800" dirty="0"/>
              <a:t>Strategies to Mitigate Healthcare Personnel Staffing Shortages</a:t>
            </a:r>
            <a:br>
              <a:rPr lang="en-US" dirty="0"/>
            </a:br>
            <a:endParaRPr lang="en-US" dirty="0"/>
          </a:p>
        </p:txBody>
      </p:sp>
    </p:spTree>
    <p:extLst>
      <p:ext uri="{BB962C8B-B14F-4D97-AF65-F5344CB8AC3E}">
        <p14:creationId xmlns:p14="http://schemas.microsoft.com/office/powerpoint/2010/main" val="152959392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171-6DFC-444A-9713-37F8BD0CF681}"/>
              </a:ext>
            </a:extLst>
          </p:cNvPr>
          <p:cNvSpPr>
            <a:spLocks noGrp="1"/>
          </p:cNvSpPr>
          <p:nvPr>
            <p:ph type="title"/>
          </p:nvPr>
        </p:nvSpPr>
        <p:spPr/>
        <p:txBody>
          <a:bodyPr/>
          <a:lstStyle/>
          <a:p>
            <a:r>
              <a:rPr lang="en-US" dirty="0"/>
              <a:t>STOP Here</a:t>
            </a:r>
          </a:p>
        </p:txBody>
      </p:sp>
      <p:sp>
        <p:nvSpPr>
          <p:cNvPr id="3" name="Content Placeholder 2">
            <a:extLst>
              <a:ext uri="{FF2B5EF4-FFF2-40B4-BE49-F238E27FC236}">
                <a16:creationId xmlns:a16="http://schemas.microsoft.com/office/drawing/2014/main" id="{7C232483-B9CA-4F7E-9EC0-3E2CA829004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C5F6D3A-0742-4CAA-8BA5-5AD0A6E1BE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37D9D9-5494-47CA-803A-FACC52C6AA8B}"/>
              </a:ext>
            </a:extLst>
          </p:cNvPr>
          <p:cNvSpPr>
            <a:spLocks noGrp="1"/>
          </p:cNvSpPr>
          <p:nvPr>
            <p:ph type="sldNum" sz="quarter" idx="12"/>
          </p:nvPr>
        </p:nvSpPr>
        <p:spPr/>
        <p:txBody>
          <a:bodyPr/>
          <a:lstStyle/>
          <a:p>
            <a:fld id="{C2F1CAA2-7C6D-8F48-BAEE-2DAFD071A580}" type="slidenum">
              <a:rPr lang="en-US" smtClean="0"/>
              <a:pPr/>
              <a:t>51</a:t>
            </a:fld>
            <a:endParaRPr lang="en-US" dirty="0"/>
          </a:p>
        </p:txBody>
      </p:sp>
    </p:spTree>
    <p:extLst>
      <p:ext uri="{BB962C8B-B14F-4D97-AF65-F5344CB8AC3E}">
        <p14:creationId xmlns:p14="http://schemas.microsoft.com/office/powerpoint/2010/main" val="29138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EFB47-EC87-4B82-90DE-5B5D4A85713F}"/>
              </a:ext>
            </a:extLst>
          </p:cNvPr>
          <p:cNvSpPr>
            <a:spLocks noGrp="1"/>
          </p:cNvSpPr>
          <p:nvPr>
            <p:ph type="title"/>
          </p:nvPr>
        </p:nvSpPr>
        <p:spPr/>
        <p:txBody>
          <a:bodyPr/>
          <a:lstStyle/>
          <a:p>
            <a:r>
              <a:rPr lang="en-US" dirty="0"/>
              <a:t>Staffing Needs</a:t>
            </a:r>
          </a:p>
        </p:txBody>
      </p:sp>
      <p:sp>
        <p:nvSpPr>
          <p:cNvPr id="7" name="Text Placeholder 6">
            <a:extLst>
              <a:ext uri="{FF2B5EF4-FFF2-40B4-BE49-F238E27FC236}">
                <a16:creationId xmlns:a16="http://schemas.microsoft.com/office/drawing/2014/main" id="{03387BB8-A9EC-4853-AD1B-588A2B14949E}"/>
              </a:ext>
            </a:extLst>
          </p:cNvPr>
          <p:cNvSpPr>
            <a:spLocks noGrp="1"/>
          </p:cNvSpPr>
          <p:nvPr>
            <p:ph type="body" sz="quarter" idx="12"/>
          </p:nvPr>
        </p:nvSpPr>
        <p:spPr/>
        <p:txBody>
          <a:bodyPr/>
          <a:lstStyle/>
          <a:p>
            <a:r>
              <a:rPr lang="en-US" dirty="0"/>
              <a:t>NE DHHS COVID Staffing Support Program</a:t>
            </a:r>
          </a:p>
          <a:p>
            <a:r>
              <a:rPr lang="en-US" b="1" dirty="0"/>
              <a:t>Caryn N Vincent, MPH | </a:t>
            </a:r>
            <a:r>
              <a:rPr lang="en-US" i="1" dirty="0"/>
              <a:t>Interim Deputy Director, Public Health</a:t>
            </a:r>
            <a:r>
              <a:rPr lang="en-US" dirty="0"/>
              <a:t> | Nebraska Department of Health and Human Services</a:t>
            </a:r>
          </a:p>
          <a:p>
            <a:r>
              <a:rPr lang="en-US" dirty="0"/>
              <a:t>Email: </a:t>
            </a:r>
            <a:r>
              <a:rPr lang="en-US" u="sng" dirty="0">
                <a:hlinkClick r:id="rId2"/>
              </a:rPr>
              <a:t>Caryn.Vincent@nebraska.gov</a:t>
            </a:r>
            <a:endParaRPr lang="en-US" dirty="0"/>
          </a:p>
          <a:p>
            <a:r>
              <a:rPr lang="en-US" dirty="0"/>
              <a:t>Phone: 402-471-1595 or 402-613-2377</a:t>
            </a:r>
          </a:p>
          <a:p>
            <a:r>
              <a:rPr lang="en-US" dirty="0"/>
              <a:t>Please provide facility name, type of professional support needed, and contact information. Someone will contact you regarding your request within 24 hours.</a:t>
            </a:r>
          </a:p>
          <a:p>
            <a:endParaRPr lang="en-US" dirty="0"/>
          </a:p>
        </p:txBody>
      </p:sp>
      <p:sp>
        <p:nvSpPr>
          <p:cNvPr id="5" name="Slide Number Placeholder 4">
            <a:extLst>
              <a:ext uri="{FF2B5EF4-FFF2-40B4-BE49-F238E27FC236}">
                <a16:creationId xmlns:a16="http://schemas.microsoft.com/office/drawing/2014/main" id="{F5457158-D8BA-48B5-833A-F2D73418A57A}"/>
              </a:ext>
            </a:extLst>
          </p:cNvPr>
          <p:cNvSpPr>
            <a:spLocks noGrp="1"/>
          </p:cNvSpPr>
          <p:nvPr>
            <p:ph type="sldNum" sz="quarter" idx="4294967295"/>
          </p:nvPr>
        </p:nvSpPr>
        <p:spPr>
          <a:xfrm>
            <a:off x="10509250" y="5935663"/>
            <a:ext cx="1682750" cy="365125"/>
          </a:xfrm>
          <a:prstGeom prst="rect">
            <a:avLst/>
          </a:prstGeom>
        </p:spPr>
        <p:txBody>
          <a:bodyPr/>
          <a:lstStyle/>
          <a:p>
            <a:fld id="{C2F1CAA2-7C6D-8F48-BAEE-2DAFD071A580}" type="slidenum">
              <a:rPr lang="en-US" smtClean="0"/>
              <a:pPr/>
              <a:t>54</a:t>
            </a:fld>
            <a:endParaRPr lang="en-US" dirty="0"/>
          </a:p>
        </p:txBody>
      </p:sp>
    </p:spTree>
    <p:extLst>
      <p:ext uri="{BB962C8B-B14F-4D97-AF65-F5344CB8AC3E}">
        <p14:creationId xmlns:p14="http://schemas.microsoft.com/office/powerpoint/2010/main" val="14299987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sz="1800" dirty="0"/>
              <a:t>Severe Disease 2400 at 132 sites</a:t>
            </a:r>
          </a:p>
          <a:p>
            <a:r>
              <a:rPr lang="en-US" sz="1800" dirty="0"/>
              <a:t>Moderate Disease 1600 at 169 sites</a:t>
            </a:r>
          </a:p>
          <a:p>
            <a:r>
              <a:rPr lang="en-US" sz="1800" b="1" dirty="0"/>
              <a:t>Clinical benefit of remdesivir in rhesus macaques infected with SARS-CoV-2</a:t>
            </a:r>
          </a:p>
          <a:p>
            <a:pPr fontAlgn="base"/>
            <a:r>
              <a:rPr lang="en-US" sz="1800" b="1" dirty="0"/>
              <a:t>Conclusions</a:t>
            </a:r>
            <a:r>
              <a:rPr lang="en-US" sz="1800" dirty="0"/>
              <a:t> Therapeutic remdesivir treatment initiated early during infection has a clear clinical benefit in SARS-CoV-2-infected rhesus macaques. These data support early remdesivir treatment initiation in COVID-19 patients to prevent progression to severe pneumonia.</a:t>
            </a:r>
          </a:p>
          <a:p>
            <a:pPr fontAlgn="base"/>
            <a:r>
              <a:rPr lang="en-US" sz="1800" b="1" dirty="0"/>
              <a:t>Early Results from Study in China</a:t>
            </a:r>
          </a:p>
          <a:p>
            <a:pPr fontAlgn="base"/>
            <a:r>
              <a:rPr lang="en-US" sz="1800" b="1" dirty="0"/>
              <a:t>13.8 vs 12.9 (?) results mortality; small trial, late in course</a:t>
            </a:r>
          </a:p>
          <a:p>
            <a:endParaRPr lang="en-US" dirty="0"/>
          </a:p>
          <a:p>
            <a:pPr marL="182880" indent="0">
              <a:buNone/>
            </a:pPr>
            <a:endParaRPr lang="en-US" dirty="0"/>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6E845-5EDC-419A-9B5F-DC98C8276074}"/>
              </a:ext>
            </a:extLst>
          </p:cNvPr>
          <p:cNvSpPr>
            <a:spLocks noGrp="1"/>
          </p:cNvSpPr>
          <p:nvPr>
            <p:ph type="body" sz="quarter" idx="10"/>
          </p:nvPr>
        </p:nvSpPr>
        <p:spPr/>
        <p:txBody>
          <a:bodyPr/>
          <a:lstStyle/>
          <a:p>
            <a:r>
              <a:rPr lang="en-US" dirty="0">
                <a:hlinkClick r:id="rId2" tooltip="Journal of thrombosis and haemostasis : JTH."/>
              </a:rPr>
              <a:t>J </a:t>
            </a:r>
            <a:r>
              <a:rPr lang="en-US" dirty="0" err="1">
                <a:hlinkClick r:id="rId2" tooltip="Journal of thrombosis and haemostasis : JTH."/>
              </a:rPr>
              <a:t>Thromb</a:t>
            </a:r>
            <a:r>
              <a:rPr lang="en-US" dirty="0">
                <a:hlinkClick r:id="rId2" tooltip="Journal of thrombosis and haemostasis : JTH."/>
              </a:rPr>
              <a:t> </a:t>
            </a:r>
            <a:r>
              <a:rPr lang="en-US" dirty="0" err="1">
                <a:hlinkClick r:id="rId2" tooltip="Journal of thrombosis and haemostasis : JTH."/>
              </a:rPr>
              <a:t>Haemost</a:t>
            </a:r>
            <a:r>
              <a:rPr lang="en-US" dirty="0">
                <a:hlinkClick r:id="rId2" tooltip="Journal of thrombosis and haemostasis : JTH."/>
              </a:rPr>
              <a:t>.</a:t>
            </a:r>
            <a:r>
              <a:rPr lang="en-US" dirty="0"/>
              <a:t> 2020 Apr 8. </a:t>
            </a:r>
            <a:r>
              <a:rPr lang="en-US" dirty="0" err="1"/>
              <a:t>doi</a:t>
            </a:r>
            <a:r>
              <a:rPr lang="en-US" dirty="0"/>
              <a:t>: 10.1111/jth.14828. [</a:t>
            </a:r>
            <a:r>
              <a:rPr lang="en-US" dirty="0" err="1"/>
              <a:t>Epub</a:t>
            </a:r>
            <a:r>
              <a:rPr lang="en-US" dirty="0"/>
              <a:t> ahead of print]</a:t>
            </a:r>
          </a:p>
          <a:p>
            <a:r>
              <a:rPr lang="en-US" dirty="0">
                <a:hlinkClick r:id="rId3"/>
              </a:rPr>
              <a:t>Wang J</a:t>
            </a:r>
            <a:r>
              <a:rPr lang="en-US" baseline="30000" dirty="0"/>
              <a:t>1</a:t>
            </a:r>
            <a:r>
              <a:rPr lang="en-US" dirty="0"/>
              <a:t>, </a:t>
            </a:r>
            <a:r>
              <a:rPr lang="en-US" dirty="0" err="1">
                <a:hlinkClick r:id="rId4"/>
              </a:rPr>
              <a:t>Hajizadeh</a:t>
            </a:r>
            <a:r>
              <a:rPr lang="en-US" dirty="0">
                <a:hlinkClick r:id="rId4"/>
              </a:rPr>
              <a:t> N</a:t>
            </a:r>
            <a:r>
              <a:rPr lang="en-US" baseline="30000" dirty="0"/>
              <a:t>1</a:t>
            </a:r>
            <a:r>
              <a:rPr lang="en-US" dirty="0"/>
              <a:t>, </a:t>
            </a:r>
            <a:r>
              <a:rPr lang="en-US" dirty="0">
                <a:hlinkClick r:id="rId5"/>
              </a:rPr>
              <a:t>Moore EE</a:t>
            </a:r>
            <a:r>
              <a:rPr lang="en-US" baseline="30000" dirty="0"/>
              <a:t>2,3</a:t>
            </a:r>
            <a:r>
              <a:rPr lang="en-US" dirty="0"/>
              <a:t>, </a:t>
            </a:r>
            <a:r>
              <a:rPr lang="en-US" dirty="0">
                <a:hlinkClick r:id="rId6"/>
              </a:rPr>
              <a:t>McIntyre RC</a:t>
            </a:r>
            <a:r>
              <a:rPr lang="en-US" baseline="30000" dirty="0"/>
              <a:t>3</a:t>
            </a:r>
            <a:r>
              <a:rPr lang="en-US" dirty="0"/>
              <a:t>, </a:t>
            </a:r>
            <a:r>
              <a:rPr lang="en-US" dirty="0">
                <a:hlinkClick r:id="rId7"/>
              </a:rPr>
              <a:t>Moore PK</a:t>
            </a:r>
            <a:r>
              <a:rPr lang="en-US" baseline="30000" dirty="0"/>
              <a:t>4</a:t>
            </a:r>
            <a:r>
              <a:rPr lang="en-US" dirty="0"/>
              <a:t>, </a:t>
            </a:r>
            <a:r>
              <a:rPr lang="en-US" dirty="0" err="1">
                <a:hlinkClick r:id="rId8"/>
              </a:rPr>
              <a:t>Veress</a:t>
            </a:r>
            <a:r>
              <a:rPr lang="en-US" dirty="0">
                <a:hlinkClick r:id="rId8"/>
              </a:rPr>
              <a:t> LA</a:t>
            </a:r>
            <a:r>
              <a:rPr lang="en-US" baseline="30000" dirty="0"/>
              <a:t>5</a:t>
            </a:r>
            <a:r>
              <a:rPr lang="en-US" dirty="0"/>
              <a:t>, </a:t>
            </a:r>
            <a:r>
              <a:rPr lang="en-US" dirty="0" err="1">
                <a:hlinkClick r:id="rId9"/>
              </a:rPr>
              <a:t>Yaffe</a:t>
            </a:r>
            <a:r>
              <a:rPr lang="en-US" dirty="0">
                <a:hlinkClick r:id="rId9"/>
              </a:rPr>
              <a:t> MB</a:t>
            </a:r>
            <a:r>
              <a:rPr lang="en-US" baseline="30000" dirty="0"/>
              <a:t>6,7</a:t>
            </a:r>
            <a:r>
              <a:rPr lang="en-US" dirty="0"/>
              <a:t>, </a:t>
            </a:r>
            <a:r>
              <a:rPr lang="en-US" dirty="0">
                <a:hlinkClick r:id="rId10"/>
              </a:rPr>
              <a:t>Moore HB</a:t>
            </a:r>
            <a:r>
              <a:rPr lang="en-US" baseline="30000" dirty="0"/>
              <a:t>3</a:t>
            </a:r>
            <a:r>
              <a:rPr lang="en-US" dirty="0"/>
              <a:t>, </a:t>
            </a:r>
            <a:r>
              <a:rPr lang="en-US" dirty="0">
                <a:hlinkClick r:id="rId11"/>
              </a:rPr>
              <a:t>Barrett CD</a:t>
            </a:r>
            <a:r>
              <a:rPr lang="en-US" baseline="30000" dirty="0"/>
              <a:t>6,7</a:t>
            </a:r>
            <a:r>
              <a:rPr lang="en-US" dirty="0"/>
              <a:t>.</a:t>
            </a:r>
            <a:endParaRPr lang="en-US" b="1" dirty="0"/>
          </a:p>
          <a:p>
            <a:endParaRPr lang="en-US" b="1" dirty="0"/>
          </a:p>
          <a:p>
            <a:r>
              <a:rPr lang="en-US" b="1" dirty="0"/>
              <a:t>Abstract</a:t>
            </a:r>
          </a:p>
          <a:p>
            <a:r>
              <a:rPr lang="en-US" sz="1600" dirty="0"/>
              <a:t>A hallmark of severe COVID-19 is coagulopathy, with 71.4% of patients who die of COVID-19 meeting ISTH criteria for disseminated intravascular coagulation (DIC) while only 0.6% of patients who survive meet these criteria (1). Additionally, it has become clear that this is not a bleeding diathesis but rather a predominantly pro-thrombotic DIC with high venous thromboembolism rates, elevated D-dimer levels, high fibrinogen levels in concert with low anti-thrombin levels, and pulmonary congestion with microvascular thrombosis and occlusion on pathology in addition to mounting experience with high rates of central line thrombosis and vascular occlusive events (e.g. ischemic limbs, strokes, etc.) observed by those who care for critically ill COVID-19 patients (1-7). There is evidence in both animals and humans that fibrinolytic therapy in Acute Lung Injury and ARDS improves survival, which also points to fibrin deposition in the pulmonary microvasculature as a contributory cause of ARDS and would be expected to be seen in patients with ARDS and concomitant diagnoses of DIC on their laboratory values such as what is observed in more than 70% of those who die of COVID-19 (8-10).</a:t>
            </a:r>
          </a:p>
          <a:p>
            <a:endParaRPr lang="en-US" dirty="0"/>
          </a:p>
        </p:txBody>
      </p:sp>
      <p:sp>
        <p:nvSpPr>
          <p:cNvPr id="3" name="Title 2">
            <a:extLst>
              <a:ext uri="{FF2B5EF4-FFF2-40B4-BE49-F238E27FC236}">
                <a16:creationId xmlns:a16="http://schemas.microsoft.com/office/drawing/2014/main" id="{E4D6AA4A-2551-41FE-9CC5-CB86A641590B}"/>
              </a:ext>
            </a:extLst>
          </p:cNvPr>
          <p:cNvSpPr>
            <a:spLocks noGrp="1"/>
          </p:cNvSpPr>
          <p:nvPr>
            <p:ph type="title"/>
          </p:nvPr>
        </p:nvSpPr>
        <p:spPr/>
        <p:txBody>
          <a:bodyPr/>
          <a:lstStyle/>
          <a:p>
            <a:r>
              <a:rPr lang="en-US" sz="2000" b="1" dirty="0"/>
              <a:t>Tissue Plasminogen Activator (</a:t>
            </a:r>
            <a:r>
              <a:rPr lang="en-US" sz="2000" b="1" dirty="0" err="1"/>
              <a:t>tPA</a:t>
            </a:r>
            <a:r>
              <a:rPr lang="en-US" sz="2000" b="1" dirty="0"/>
              <a:t>) Treatment for COVID-19 Associated Acute Respiratory Distress Syndrome (ARDS): A Case Series.</a:t>
            </a:r>
            <a:br>
              <a:rPr lang="en-US" b="1" dirty="0"/>
            </a:br>
            <a:endParaRPr lang="en-US" dirty="0"/>
          </a:p>
        </p:txBody>
      </p:sp>
    </p:spTree>
    <p:extLst>
      <p:ext uri="{BB962C8B-B14F-4D97-AF65-F5344CB8AC3E}">
        <p14:creationId xmlns:p14="http://schemas.microsoft.com/office/powerpoint/2010/main" val="269735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31997963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8855" y="315058"/>
            <a:ext cx="8439150" cy="6210300"/>
          </a:xfrm>
          <a:prstGeom prst="rect">
            <a:avLst/>
          </a:prstGeom>
        </p:spPr>
      </p:pic>
    </p:spTree>
    <p:extLst>
      <p:ext uri="{BB962C8B-B14F-4D97-AF65-F5344CB8AC3E}">
        <p14:creationId xmlns:p14="http://schemas.microsoft.com/office/powerpoint/2010/main" val="817263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8855" y="315058"/>
            <a:ext cx="8439150" cy="6210300"/>
          </a:xfrm>
          <a:prstGeom prst="rect">
            <a:avLst/>
          </a:prstGeom>
        </p:spPr>
      </p:pic>
    </p:spTree>
    <p:extLst>
      <p:ext uri="{BB962C8B-B14F-4D97-AF65-F5344CB8AC3E}">
        <p14:creationId xmlns:p14="http://schemas.microsoft.com/office/powerpoint/2010/main" val="1858524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3652" y="340702"/>
            <a:ext cx="8248650" cy="6229350"/>
          </a:xfrm>
          <a:prstGeom prst="rect">
            <a:avLst/>
          </a:prstGeom>
        </p:spPr>
      </p:pic>
    </p:spTree>
    <p:extLst>
      <p:ext uri="{BB962C8B-B14F-4D97-AF65-F5344CB8AC3E}">
        <p14:creationId xmlns:p14="http://schemas.microsoft.com/office/powerpoint/2010/main" val="30555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4819" y="231164"/>
            <a:ext cx="8343900" cy="6219825"/>
          </a:xfrm>
          <a:prstGeom prst="rect">
            <a:avLst/>
          </a:prstGeom>
        </p:spPr>
      </p:pic>
    </p:spTree>
    <p:extLst>
      <p:ext uri="{BB962C8B-B14F-4D97-AF65-F5344CB8AC3E}">
        <p14:creationId xmlns:p14="http://schemas.microsoft.com/office/powerpoint/2010/main" val="242445590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PPT TEMPLATE</Template>
  <TotalTime>13009</TotalTime>
  <Words>4762</Words>
  <Application>Microsoft Office PowerPoint</Application>
  <PresentationFormat>Widescreen</PresentationFormat>
  <Paragraphs>364</Paragraphs>
  <Slides>61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vt:lpstr>
      <vt:lpstr>Times New Roman</vt:lpstr>
      <vt:lpstr>Wingdings 3</vt:lpstr>
      <vt:lpstr>Calibri</vt:lpstr>
      <vt:lpstr>Segoe UI</vt:lpstr>
      <vt:lpstr>Montserrat Semi Bold</vt:lpstr>
      <vt:lpstr>Roboto</vt:lpstr>
      <vt:lpstr>Montserrat</vt:lpstr>
      <vt:lpstr>Roboto Black</vt:lpstr>
      <vt:lpstr>Custom Design</vt:lpstr>
      <vt:lpstr>Brand Theme Master</vt:lpstr>
      <vt:lpstr>  Covid-19 Webex Update  5-1-20</vt:lpstr>
      <vt:lpstr>We are one in this fight</vt:lpstr>
      <vt:lpstr>Cowboy George</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Bed and Vent Availability as of 5-1-20</vt:lpstr>
      <vt:lpstr>PowerPoint Presentation</vt:lpstr>
      <vt:lpstr>CDC Race Data-CDC MMWR</vt:lpstr>
      <vt:lpstr>Local Race Data</vt:lpstr>
      <vt:lpstr>Meat Packing Plants and Their Communities</vt:lpstr>
      <vt:lpstr>Major Issues/Recommendations in Meat Packing</vt:lpstr>
      <vt:lpstr>COVID-19 and Thrombotic or Thromboembolic Disease: Implications for Prevention, Antithrombotic Therapy, and Follow-up     </vt:lpstr>
      <vt:lpstr>Continued</vt:lpstr>
      <vt:lpstr>Prevalence by  Serology</vt:lpstr>
      <vt:lpstr>COVID-19 Serology Tests EUAs</vt:lpstr>
      <vt:lpstr>Other Serology</vt:lpstr>
      <vt:lpstr>Donating Plasma and Convalescent Plasma</vt:lpstr>
      <vt:lpstr>ACTT (Adaptive COVID-19 Treatment Trial)</vt:lpstr>
      <vt:lpstr>Testing Performance</vt:lpstr>
      <vt:lpstr>Laboratory findings in COVID-19</vt:lpstr>
      <vt:lpstr>CDC'S CURRENT LIST OF CORONAVIRUS SYMPTOMS  </vt:lpstr>
      <vt:lpstr>UV Disinfecting Stations around Nebraska </vt:lpstr>
      <vt:lpstr>Home Healthcare Guidances</vt:lpstr>
      <vt:lpstr>Off Site Quarantine and Convalescence</vt:lpstr>
      <vt:lpstr>When Home Q and Isolation are Over (continued)</vt:lpstr>
      <vt:lpstr>When home quarantine and isolation are over</vt:lpstr>
      <vt:lpstr>Return to Work Criteria for HCP with Confirmed or Suspected COVID-19 </vt:lpstr>
      <vt:lpstr>Return to Work Criteria for HCP with Confirmed or Suspected COVID-19 (Continued)</vt:lpstr>
      <vt:lpstr>HCP Return to work</vt:lpstr>
      <vt:lpstr>Return to Work Practices and Work Restrictions </vt:lpstr>
      <vt:lpstr>When a Testing-Based Strategy is Preferred </vt:lpstr>
      <vt:lpstr>LTCF Support by DHHS HAI/ICAP</vt:lpstr>
      <vt:lpstr>LTC COVID 19 Data</vt:lpstr>
      <vt:lpstr>LTC Accepting Patients</vt:lpstr>
      <vt:lpstr>PowerPoint Presentation</vt:lpstr>
      <vt:lpstr> </vt:lpstr>
      <vt:lpstr>Post Mortem Guidance</vt:lpstr>
      <vt:lpstr>   Infection Prevention and Control    Office Hours</vt:lpstr>
      <vt:lpstr>ICS* Guidance on Prone Positioning in COVID</vt:lpstr>
      <vt:lpstr>Strategies to Mitigate Healthcare Personnel Staffing Shortages </vt:lpstr>
      <vt:lpstr>STOP Here</vt:lpstr>
      <vt:lpstr>PPE Request Form</vt:lpstr>
      <vt:lpstr>How to determine PPE needs</vt:lpstr>
      <vt:lpstr>Staffing Needs</vt:lpstr>
      <vt:lpstr>Remdesivir Trials</vt:lpstr>
      <vt:lpstr>Tissue Plasminogen Activator (tPA) Treatment for COVID-19 Associated Acute Respiratory Distress Syndrome (ARDS): A Case Series. </vt:lpstr>
      <vt:lpstr>         What to Do When Large Numbers of Staff Exposed (Mostly LTC Issue, but also SCAH)</vt:lpstr>
      <vt:lpstr>Registration link: https://unmc.zoom.us/webinar/register/WN_9jB8mb2CQmWeuD82yxbJ2g</vt:lpstr>
      <vt:lpstr>Thanks to NM procedure sharing</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497</cp:revision>
  <cp:lastPrinted>2016-10-25T21:04:27Z</cp:lastPrinted>
  <dcterms:created xsi:type="dcterms:W3CDTF">2016-09-27T14:31:05Z</dcterms:created>
  <dcterms:modified xsi:type="dcterms:W3CDTF">2020-05-01T19:34:22Z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