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70" r:id="rId3"/>
    <p:sldId id="271" r:id="rId4"/>
    <p:sldId id="280" r:id="rId5"/>
    <p:sldId id="269" r:id="rId6"/>
    <p:sldId id="276" r:id="rId7"/>
    <p:sldId id="272" r:id="rId8"/>
    <p:sldId id="273" r:id="rId9"/>
    <p:sldId id="274" r:id="rId10"/>
    <p:sldId id="263" r:id="rId11"/>
    <p:sldId id="259" r:id="rId12"/>
    <p:sldId id="261" r:id="rId13"/>
    <p:sldId id="260" r:id="rId14"/>
    <p:sldId id="262" r:id="rId15"/>
    <p:sldId id="264" r:id="rId16"/>
    <p:sldId id="265" r:id="rId17"/>
    <p:sldId id="266" r:id="rId18"/>
    <p:sldId id="267" r:id="rId19"/>
    <p:sldId id="279" r:id="rId20"/>
    <p:sldId id="277" r:id="rId21"/>
    <p:sldId id="278" r:id="rId22"/>
    <p:sldId id="268" r:id="rId23"/>
    <p:sldId id="275"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70"/>
            <p14:sldId id="271"/>
            <p14:sldId id="280"/>
            <p14:sldId id="269"/>
            <p14:sldId id="276"/>
            <p14:sldId id="272"/>
            <p14:sldId id="273"/>
            <p14:sldId id="274"/>
            <p14:sldId id="263"/>
            <p14:sldId id="259"/>
            <p14:sldId id="261"/>
            <p14:sldId id="260"/>
            <p14:sldId id="262"/>
            <p14:sldId id="264"/>
            <p14:sldId id="265"/>
            <p14:sldId id="266"/>
            <p14:sldId id="267"/>
            <p14:sldId id="279"/>
            <p14:sldId id="277"/>
            <p14:sldId id="278"/>
            <p14:sldId id="268"/>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67153" autoAdjust="0"/>
  </p:normalViewPr>
  <p:slideViewPr>
    <p:cSldViewPr>
      <p:cViewPr varScale="1">
        <p:scale>
          <a:sx n="76" d="100"/>
          <a:sy n="76" d="100"/>
        </p:scale>
        <p:origin x="21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3666E60-D3F8-4988-9407-EE3F62881A62}" type="datetimeFigureOut">
              <a:rPr lang="en-US" smtClean="0"/>
              <a:t>5/3/2022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F24ECD-B79B-484B-960F-2035E4846501}" type="slidenum">
              <a:rPr lang="en-US" smtClean="0"/>
              <a:t>‹#›</a:t>
            </a:fld>
            <a:endParaRPr lang="en-US" dirty="0"/>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countthekicks.org/about-us/"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Short</a:t>
            </a:r>
            <a:r>
              <a:rPr lang="en-US" baseline="0" dirty="0"/>
              <a:t> Bio</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a:t>
            </a:fld>
            <a:endParaRPr lang="en-US" dirty="0"/>
          </a:p>
        </p:txBody>
      </p:sp>
    </p:spTree>
    <p:extLst>
      <p:ext uri="{BB962C8B-B14F-4D97-AF65-F5344CB8AC3E}">
        <p14:creationId xmlns:p14="http://schemas.microsoft.com/office/powerpoint/2010/main" val="1750382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first two sessions gave us the tools and resources to take a self inventory on our current QI knowledge and evaluate our current projects. State wide collaborative are a good place to start when you may not know where to start or if you are becoming stagnant. To review- ask yourself- do you have a culture of quality? (how passionately does your team or organization grasp quality?) Have you or management identified</a:t>
            </a:r>
            <a:r>
              <a:rPr lang="en-US" baseline="0" dirty="0">
                <a:effectLst/>
              </a:rPr>
              <a:t> </a:t>
            </a:r>
            <a:r>
              <a:rPr lang="en-US" dirty="0">
                <a:effectLst/>
              </a:rPr>
              <a:t>ways in which your organization’s could improve. Places to start are to examine your patient population are you a birthing</a:t>
            </a:r>
            <a:r>
              <a:rPr lang="en-US" baseline="0" dirty="0">
                <a:effectLst/>
              </a:rPr>
              <a:t> hospital? State projects can help give the framework on what data to collect and assist with analyzing the data. </a:t>
            </a:r>
            <a:r>
              <a:rPr lang="en-US" dirty="0">
                <a:effectLst/>
              </a:rPr>
              <a:t>It’s important to collect baseline data before you begin a QI project, commit to regular data collection, carefully analyze your results throughout the project, and make decisions based on your analysis. While each project will gives a toolkits on</a:t>
            </a:r>
            <a:r>
              <a:rPr lang="en-US" baseline="0" dirty="0">
                <a:effectLst/>
              </a:rPr>
              <a:t> how to implement your project. </a:t>
            </a:r>
            <a:r>
              <a:rPr lang="en-US" dirty="0">
                <a:effectLst/>
              </a:rPr>
              <a:t>Quality improvement efforts should be transparent to the</a:t>
            </a:r>
            <a:r>
              <a:rPr lang="en-US" baseline="0" dirty="0">
                <a:effectLst/>
              </a:rPr>
              <a:t> organization and evaluation is an </a:t>
            </a:r>
            <a:r>
              <a:rPr lang="en-US" dirty="0">
                <a:effectLst/>
              </a:rPr>
              <a:t>ongoing process. </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3</a:t>
            </a:fld>
            <a:endParaRPr lang="en-US" dirty="0"/>
          </a:p>
        </p:txBody>
      </p:sp>
    </p:spTree>
    <p:extLst>
      <p:ext uri="{BB962C8B-B14F-4D97-AF65-F5344CB8AC3E}">
        <p14:creationId xmlns:p14="http://schemas.microsoft.com/office/powerpoint/2010/main" val="4064562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This registry allows for quality improvement and research efforts to identify barriers to hypothermia therapy, monitor deviations to common guidelines, better understand etiologies of neonatal encephalopathy, and to monitor survival and neurodevelopmental outcomes of infants throughout the region. Dr. Eric </a:t>
            </a:r>
            <a:r>
              <a:rPr lang="en-US" dirty="0" err="1"/>
              <a:t>Peeples</a:t>
            </a:r>
            <a:r>
              <a:rPr lang="en-US" dirty="0"/>
              <a:t>, neonatologist at the University of Nebraska Medical Center/Children's Hospital &amp; Medical Center, is the primary investigator for the registry which is funded by COPIC Medical Foundation.</a:t>
            </a:r>
          </a:p>
          <a:p>
            <a:endParaRPr lang="en-US" dirty="0"/>
          </a:p>
        </p:txBody>
      </p:sp>
      <p:sp>
        <p:nvSpPr>
          <p:cNvPr id="4" name="Slide Number Placeholder 3"/>
          <p:cNvSpPr>
            <a:spLocks noGrp="1"/>
          </p:cNvSpPr>
          <p:nvPr>
            <p:ph type="sldNum" sz="quarter" idx="5"/>
          </p:nvPr>
        </p:nvSpPr>
        <p:spPr/>
        <p:txBody>
          <a:bodyPr/>
          <a:lstStyle/>
          <a:p>
            <a:fld id="{70F24ECD-B79B-484B-960F-2035E4846501}" type="slidenum">
              <a:rPr lang="en-US" smtClean="0"/>
              <a:t>17</a:t>
            </a:fld>
            <a:endParaRPr lang="en-US" dirty="0"/>
          </a:p>
        </p:txBody>
      </p:sp>
    </p:spTree>
    <p:extLst>
      <p:ext uri="{BB962C8B-B14F-4D97-AF65-F5344CB8AC3E}">
        <p14:creationId xmlns:p14="http://schemas.microsoft.com/office/powerpoint/2010/main" val="1195544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dirty="0">
                <a:hlinkClick r:id="rId3"/>
              </a:rPr>
              <a:t>Count the Kicks</a:t>
            </a:r>
            <a:r>
              <a:rPr lang="en-US" dirty="0"/>
              <a:t> </a:t>
            </a:r>
          </a:p>
        </p:txBody>
      </p:sp>
      <p:sp>
        <p:nvSpPr>
          <p:cNvPr id="4" name="Slide Number Placeholder 3"/>
          <p:cNvSpPr>
            <a:spLocks noGrp="1"/>
          </p:cNvSpPr>
          <p:nvPr>
            <p:ph type="sldNum" sz="quarter" idx="5"/>
          </p:nvPr>
        </p:nvSpPr>
        <p:spPr/>
        <p:txBody>
          <a:bodyPr/>
          <a:lstStyle/>
          <a:p>
            <a:fld id="{70F24ECD-B79B-484B-960F-2035E4846501}" type="slidenum">
              <a:rPr lang="en-US" smtClean="0"/>
              <a:t>21</a:t>
            </a:fld>
            <a:endParaRPr lang="en-US" dirty="0"/>
          </a:p>
        </p:txBody>
      </p:sp>
    </p:spTree>
    <p:extLst>
      <p:ext uri="{BB962C8B-B14F-4D97-AF65-F5344CB8AC3E}">
        <p14:creationId xmlns:p14="http://schemas.microsoft.com/office/powerpoint/2010/main" val="8880256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 </a:t>
            </a:r>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a:solidFill>
                  <a:srgbClr val="002060"/>
                </a:solidFill>
              </a:rPr>
              <a:t>www.nebraskahospitals.org</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a:t>Click to add title</a:t>
            </a:r>
          </a:p>
        </p:txBody>
      </p:sp>
      <p:sp>
        <p:nvSpPr>
          <p:cNvPr id="3" name="Content Placeholder 2"/>
          <p:cNvSpPr>
            <a:spLocks noGrp="1"/>
          </p:cNvSpPr>
          <p:nvPr>
            <p:ph idx="1"/>
          </p:nvPr>
        </p:nvSpPr>
        <p:spPr>
          <a:xfrm>
            <a:off x="457015" y="16002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a:t>Click to add title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dirty="0"/>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safehealthcareforeverywoman.org/patient-safety-bundles/severe-hypertension-in-pregnancy/" TargetMode="External"/><Relationship Id="rId2" Type="http://schemas.openxmlformats.org/officeDocument/2006/relationships/hyperlink" Target="https://safehealthcareforeverywoman.org/aim-program/"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npqic.org/files/127813037.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jpg@01D4ADAE.4335C8A0"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dhhs.ne.gov/Pages/Nebraska-Safe-Babies-Hospitals.aspx"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countthekicks.org/about-us/"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www.ahrq.gov/sops/surveys/hospital/index.html" TargetMode="External"/><Relationship Id="rId3" Type="http://schemas.openxmlformats.org/officeDocument/2006/relationships/hyperlink" Target="https://www.cms.gov/Regulations-and-Guidance/Guidance/Manuals/downloads/som107ap_w_cah.pdf" TargetMode="External"/><Relationship Id="rId7" Type="http://schemas.openxmlformats.org/officeDocument/2006/relationships/hyperlink" Target="https://www.unmc.edu/patient-safety/_documents/process-map-worksheet.pdf" TargetMode="External"/><Relationship Id="rId2" Type="http://schemas.openxmlformats.org/officeDocument/2006/relationships/hyperlink" Target="https://higherlogicdownload.s3.amazonaws.com/APIC/eb3f0499-9134-44a4-9b14-f1d9f3915c3f/UploadedImages/CMSSurveyTool.pdf" TargetMode="External"/><Relationship Id="rId1" Type="http://schemas.openxmlformats.org/officeDocument/2006/relationships/slideLayout" Target="../slideLayouts/slideLayout3.xml"/><Relationship Id="rId6" Type="http://schemas.openxmlformats.org/officeDocument/2006/relationships/hyperlink" Target="https://www.ncqa.org/" TargetMode="External"/><Relationship Id="rId11" Type="http://schemas.openxmlformats.org/officeDocument/2006/relationships/hyperlink" Target="https://www.cms.gov/Regulations-and-Guidance/Guidance/Manuals/downloads/som107ap_g_rhc.pdf" TargetMode="External"/><Relationship Id="rId5" Type="http://schemas.openxmlformats.org/officeDocument/2006/relationships/hyperlink" Target="https://www.dnvglhealthcare.com/accreditations/hospital-accreditation" TargetMode="External"/><Relationship Id="rId10" Type="http://schemas.openxmlformats.org/officeDocument/2006/relationships/hyperlink" Target="https://www.cms.gov/Regulations-and-Guidance/Guidance/Manuals/downloads/som107ap_a_hospitals.pdf" TargetMode="External"/><Relationship Id="rId4" Type="http://schemas.openxmlformats.org/officeDocument/2006/relationships/hyperlink" Target="https://www.jointcommission.org/" TargetMode="External"/><Relationship Id="rId9" Type="http://schemas.openxmlformats.org/officeDocument/2006/relationships/hyperlink" Target="https://www.unmc.edu/patient-safety/_documents/rural-adapted-hospital-survey-on-patient-safety-culture-5-0.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905000"/>
            <a:ext cx="8153400" cy="1600438"/>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dirty="0">
                <a:solidFill>
                  <a:schemeClr val="bg1"/>
                </a:solidFill>
                <a:latin typeface="Trebuchet MS" pitchFamily="34" charset="0"/>
              </a:rPr>
              <a:t>Licensure, Regulations, State Collaborations</a:t>
            </a:r>
          </a:p>
        </p:txBody>
      </p:sp>
    </p:spTree>
    <p:extLst>
      <p:ext uri="{BB962C8B-B14F-4D97-AF65-F5344CB8AC3E}">
        <p14:creationId xmlns:p14="http://schemas.microsoft.com/office/powerpoint/2010/main" val="2191114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Links to have available</a:t>
            </a:r>
          </a:p>
        </p:txBody>
      </p:sp>
      <p:sp>
        <p:nvSpPr>
          <p:cNvPr id="3" name="Content Placeholder 2"/>
          <p:cNvSpPr>
            <a:spLocks noGrp="1"/>
          </p:cNvSpPr>
          <p:nvPr>
            <p:ph idx="1"/>
          </p:nvPr>
        </p:nvSpPr>
        <p:spPr/>
        <p:txBody>
          <a:bodyPr>
            <a:normAutofit/>
          </a:bodyPr>
          <a:lstStyle/>
          <a:p>
            <a:pPr lvl="1"/>
            <a:r>
              <a:rPr lang="en-US" sz="2400" dirty="0"/>
              <a:t>State Operations Manual for Critical Access Hospitals (Appendix W): http://www.cms.gov/Regulations-and-Guidance/Guidance/Manuals/Downloads/som107ap_w_cah.pdf</a:t>
            </a:r>
          </a:p>
          <a:p>
            <a:pPr lvl="1"/>
            <a:r>
              <a:rPr lang="en-US" sz="2400" dirty="0"/>
              <a:t>State Operations Manual for Hospitals (Appendix A): http://www.cms.gov/Regulations-and-Guidance/Guidance/Manuals/downloads/som107ap_a_hospitals.pdf</a:t>
            </a:r>
          </a:p>
        </p:txBody>
      </p:sp>
    </p:spTree>
    <p:extLst>
      <p:ext uri="{BB962C8B-B14F-4D97-AF65-F5344CB8AC3E}">
        <p14:creationId xmlns:p14="http://schemas.microsoft.com/office/powerpoint/2010/main" val="3083918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NPQIC</a:t>
            </a:r>
          </a:p>
        </p:txBody>
      </p:sp>
      <p:sp>
        <p:nvSpPr>
          <p:cNvPr id="5" name="Content Placeholder 4"/>
          <p:cNvSpPr>
            <a:spLocks noGrp="1"/>
          </p:cNvSpPr>
          <p:nvPr>
            <p:ph idx="1"/>
          </p:nvPr>
        </p:nvSpPr>
        <p:spPr/>
        <p:txBody>
          <a:bodyPr>
            <a:normAutofit/>
          </a:bodyPr>
          <a:lstStyle/>
          <a:p>
            <a:r>
              <a:rPr lang="en-US" sz="2300" dirty="0"/>
              <a:t>The </a:t>
            </a:r>
            <a:r>
              <a:rPr lang="en-US" sz="2300" b="1" dirty="0"/>
              <a:t>Nebraska Perinatal Quality Improvement Collaborative (NPQIC) -</a:t>
            </a:r>
            <a:r>
              <a:rPr lang="en-US" sz="2300" dirty="0"/>
              <a:t>formed by a group of statewide stakeholders in February 2015 </a:t>
            </a:r>
          </a:p>
          <a:p>
            <a:pPr lvl="1"/>
            <a:r>
              <a:rPr lang="en-US" sz="2400" dirty="0"/>
              <a:t>Support and collaboration has been with the Nebraska Chapter of the March of Dimes, the Nebraska Medical Association, and COPIC. State funding was appropriated through the Nebraska Department of Health and Human Services (DHHS). </a:t>
            </a:r>
          </a:p>
        </p:txBody>
      </p:sp>
    </p:spTree>
    <p:extLst>
      <p:ext uri="{BB962C8B-B14F-4D97-AF65-F5344CB8AC3E}">
        <p14:creationId xmlns:p14="http://schemas.microsoft.com/office/powerpoint/2010/main" val="349464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015" y="0"/>
            <a:ext cx="8229600" cy="1143000"/>
          </a:xfrm>
        </p:spPr>
        <p:txBody>
          <a:bodyPr/>
          <a:lstStyle/>
          <a:p>
            <a:r>
              <a:rPr lang="en-US" dirty="0"/>
              <a:t>NPQIC</a:t>
            </a:r>
          </a:p>
        </p:txBody>
      </p:sp>
      <p:sp>
        <p:nvSpPr>
          <p:cNvPr id="5" name="Content Placeholder 4"/>
          <p:cNvSpPr>
            <a:spLocks noGrp="1"/>
          </p:cNvSpPr>
          <p:nvPr>
            <p:ph idx="1"/>
          </p:nvPr>
        </p:nvSpPr>
        <p:spPr>
          <a:xfrm>
            <a:off x="152400" y="1265237"/>
            <a:ext cx="8229600" cy="4525963"/>
          </a:xfrm>
        </p:spPr>
        <p:txBody>
          <a:bodyPr>
            <a:normAutofit fontScale="92500"/>
          </a:bodyPr>
          <a:lstStyle/>
          <a:p>
            <a:r>
              <a:rPr lang="en-US" b="1" dirty="0"/>
              <a:t>Mission Statement-</a:t>
            </a:r>
          </a:p>
          <a:p>
            <a:pPr marL="457200" lvl="1" indent="0">
              <a:buNone/>
            </a:pPr>
            <a:r>
              <a:rPr lang="en-US" dirty="0"/>
              <a:t>NPQIC seeks to improve the delivery of and access to evidence-based health care for all Nebraska mothers and newborns.</a:t>
            </a:r>
          </a:p>
          <a:p>
            <a:pPr lvl="1"/>
            <a:r>
              <a:rPr lang="en-US" sz="2200" dirty="0"/>
              <a:t>We will engage all stakeholders statewide.</a:t>
            </a:r>
          </a:p>
          <a:p>
            <a:pPr lvl="1"/>
            <a:r>
              <a:rPr lang="en-US" sz="2200" dirty="0"/>
              <a:t>We will identify opportunities to optimize measurable perinatal outcomes and implement initiatives for a sustained improvement.</a:t>
            </a:r>
          </a:p>
          <a:p>
            <a:pPr lvl="1"/>
            <a:r>
              <a:rPr lang="en-US" sz="2200" dirty="0"/>
              <a:t>We will reduce the impact of premature birth statewide.</a:t>
            </a:r>
          </a:p>
          <a:p>
            <a:pPr lvl="1"/>
            <a:r>
              <a:rPr lang="en-US" sz="2200" dirty="0"/>
              <a:t>We will be good stewards of the financial resources committed to the work of the organization and will allocate our resources across the entire state of Nebraska to achieve the best possible outcomes.</a:t>
            </a:r>
          </a:p>
          <a:p>
            <a:endParaRPr lang="en-US" dirty="0"/>
          </a:p>
        </p:txBody>
      </p:sp>
    </p:spTree>
    <p:extLst>
      <p:ext uri="{BB962C8B-B14F-4D97-AF65-F5344CB8AC3E}">
        <p14:creationId xmlns:p14="http://schemas.microsoft.com/office/powerpoint/2010/main" val="3425048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NPQIC</a:t>
            </a:r>
          </a:p>
        </p:txBody>
      </p:sp>
      <p:sp>
        <p:nvSpPr>
          <p:cNvPr id="5" name="Content Placeholder 4"/>
          <p:cNvSpPr>
            <a:spLocks noGrp="1"/>
          </p:cNvSpPr>
          <p:nvPr>
            <p:ph idx="1"/>
          </p:nvPr>
        </p:nvSpPr>
        <p:spPr>
          <a:xfrm>
            <a:off x="457200" y="1298028"/>
            <a:ext cx="8229600" cy="4525963"/>
          </a:xfrm>
        </p:spPr>
        <p:txBody>
          <a:bodyPr>
            <a:normAutofit fontScale="70000" lnSpcReduction="20000"/>
          </a:bodyPr>
          <a:lstStyle/>
          <a:p>
            <a:r>
              <a:rPr lang="en-US" b="1" dirty="0"/>
              <a:t>Mission Statement</a:t>
            </a:r>
          </a:p>
          <a:p>
            <a:pPr marL="457200" lvl="1" indent="0">
              <a:buNone/>
            </a:pPr>
            <a:r>
              <a:rPr lang="en-US" b="1" dirty="0"/>
              <a:t>The Nebraska Perinatal Quality Improvement Collaborative (NPQIC) was formed by a group of statewide stakeholders in February 2015 with the intent of improving the quality of care in Nebraska for mothers and babies. </a:t>
            </a:r>
          </a:p>
          <a:p>
            <a:pPr lvl="1"/>
            <a:r>
              <a:rPr lang="en-US" dirty="0"/>
              <a:t>NPQIC seeks to improve the delivery of and access to evidence-based health care for all Nebraska mothers and newborns.</a:t>
            </a:r>
          </a:p>
          <a:p>
            <a:pPr lvl="1"/>
            <a:r>
              <a:rPr lang="en-US" dirty="0"/>
              <a:t>We will engage all stakeholders statewide.</a:t>
            </a:r>
          </a:p>
          <a:p>
            <a:pPr lvl="1"/>
            <a:r>
              <a:rPr lang="en-US" dirty="0"/>
              <a:t>We will identify opportunities to optimize measurable perinatal outcomes and implement initiatives for a sustained improvement.</a:t>
            </a:r>
          </a:p>
          <a:p>
            <a:pPr lvl="1"/>
            <a:r>
              <a:rPr lang="en-US" dirty="0"/>
              <a:t>We will reduce the impact of premature birth statewide.</a:t>
            </a:r>
          </a:p>
          <a:p>
            <a:pPr lvl="1"/>
            <a:r>
              <a:rPr lang="en-US" dirty="0"/>
              <a:t>We will be good stewards of the financial resources committed to the work of the organization and will allocate our resources across the entire state of Nebraska to achieve the best possible outcomes.</a:t>
            </a:r>
          </a:p>
          <a:p>
            <a:pPr marL="914400" lvl="2" indent="0">
              <a:buNone/>
            </a:pPr>
            <a:endParaRPr lang="en-US" dirty="0"/>
          </a:p>
        </p:txBody>
      </p:sp>
    </p:spTree>
    <p:extLst>
      <p:ext uri="{BB962C8B-B14F-4D97-AF65-F5344CB8AC3E}">
        <p14:creationId xmlns:p14="http://schemas.microsoft.com/office/powerpoint/2010/main" val="192615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lstStyle/>
          <a:p>
            <a:r>
              <a:rPr lang="en-US" b="1" dirty="0"/>
              <a:t>Severe Hypertension in Pregnancy</a:t>
            </a:r>
          </a:p>
          <a:p>
            <a:pPr lvl="1"/>
            <a:r>
              <a:rPr lang="en-US" dirty="0"/>
              <a:t>Nebraska participates in the </a:t>
            </a:r>
            <a:r>
              <a:rPr lang="en-US" dirty="0">
                <a:hlinkClick r:id="rId2"/>
              </a:rPr>
              <a:t>Alliance for Innovation on Maternal Health</a:t>
            </a:r>
            <a:r>
              <a:rPr lang="en-US" dirty="0"/>
              <a:t> (AIM) national program to decrease maternal mortality and morbidity and is currently working on the </a:t>
            </a:r>
            <a:r>
              <a:rPr lang="en-US" dirty="0">
                <a:hlinkClick r:id="rId3"/>
              </a:rPr>
              <a:t>Severe Hypertension in Pregnancy</a:t>
            </a:r>
            <a:r>
              <a:rPr lang="en-US" dirty="0"/>
              <a:t> patient safety bundle.</a:t>
            </a:r>
          </a:p>
          <a:p>
            <a:endParaRPr lang="en-US" dirty="0"/>
          </a:p>
        </p:txBody>
      </p:sp>
    </p:spTree>
    <p:extLst>
      <p:ext uri="{BB962C8B-B14F-4D97-AF65-F5344CB8AC3E}">
        <p14:creationId xmlns:p14="http://schemas.microsoft.com/office/powerpoint/2010/main" val="3617646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lstStyle/>
          <a:p>
            <a:r>
              <a:rPr lang="en-US" b="1" dirty="0"/>
              <a:t>Preterm Birth</a:t>
            </a:r>
          </a:p>
          <a:p>
            <a:pPr lvl="1"/>
            <a:r>
              <a:rPr lang="en-US" dirty="0"/>
              <a:t>Currently, a statewide taskforce is examining factors associated with prematurity in Nebraska.</a:t>
            </a:r>
          </a:p>
          <a:p>
            <a:endParaRPr lang="en-US" dirty="0"/>
          </a:p>
        </p:txBody>
      </p:sp>
    </p:spTree>
    <p:extLst>
      <p:ext uri="{BB962C8B-B14F-4D97-AF65-F5344CB8AC3E}">
        <p14:creationId xmlns:p14="http://schemas.microsoft.com/office/powerpoint/2010/main" val="510383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12" name="Content Placeholder 11"/>
          <p:cNvSpPr>
            <a:spLocks noGrp="1"/>
          </p:cNvSpPr>
          <p:nvPr>
            <p:ph idx="1"/>
          </p:nvPr>
        </p:nvSpPr>
        <p:spPr/>
        <p:txBody>
          <a:bodyPr>
            <a:normAutofit/>
          </a:bodyPr>
          <a:lstStyle/>
          <a:p>
            <a:r>
              <a:rPr lang="en-US" b="1" dirty="0"/>
              <a:t>Neonatal Sepsis Screening and Antibiotic Stewardship</a:t>
            </a:r>
          </a:p>
          <a:p>
            <a:pPr lvl="1"/>
            <a:r>
              <a:rPr lang="en-US" dirty="0"/>
              <a:t>Implementation of universal newborn sepsis screening and antibiotic stewardship is underway this year in Nebraska hospitals which have NICUs</a:t>
            </a:r>
          </a:p>
          <a:p>
            <a:endParaRPr lang="en-US" dirty="0"/>
          </a:p>
        </p:txBody>
      </p:sp>
    </p:spTree>
    <p:extLst>
      <p:ext uri="{BB962C8B-B14F-4D97-AF65-F5344CB8AC3E}">
        <p14:creationId xmlns:p14="http://schemas.microsoft.com/office/powerpoint/2010/main" val="1777692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normAutofit/>
          </a:bodyPr>
          <a:lstStyle/>
          <a:p>
            <a:r>
              <a:rPr lang="en-US" b="1" dirty="0"/>
              <a:t>Neonatal Encephalopathy Registry</a:t>
            </a:r>
          </a:p>
          <a:p>
            <a:pPr lvl="1"/>
            <a:r>
              <a:rPr lang="en-US" dirty="0"/>
              <a:t>Timely identification and treatment of neonatal encephalopathy is essential for optimal outcomes. Review this </a:t>
            </a:r>
            <a:r>
              <a:rPr lang="en-US" dirty="0">
                <a:hlinkClick r:id="rId3"/>
              </a:rPr>
              <a:t>Initial Assessment and Screening for Neonatal Encephalopathy</a:t>
            </a:r>
            <a:r>
              <a:rPr lang="en-US" dirty="0"/>
              <a:t> algorithm from Children's </a:t>
            </a:r>
            <a:r>
              <a:rPr lang="en-US" dirty="0" err="1"/>
              <a:t>Hosital</a:t>
            </a:r>
            <a:r>
              <a:rPr lang="en-US" dirty="0"/>
              <a:t> &amp; Medical Center.</a:t>
            </a:r>
            <a:endParaRPr lang="en-US" b="1" dirty="0"/>
          </a:p>
          <a:p>
            <a:endParaRPr lang="en-US" dirty="0"/>
          </a:p>
        </p:txBody>
      </p:sp>
    </p:spTree>
    <p:extLst>
      <p:ext uri="{BB962C8B-B14F-4D97-AF65-F5344CB8AC3E}">
        <p14:creationId xmlns:p14="http://schemas.microsoft.com/office/powerpoint/2010/main" val="2904601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normAutofit/>
          </a:bodyPr>
          <a:lstStyle/>
          <a:p>
            <a:r>
              <a:rPr lang="en-US" b="1" dirty="0"/>
              <a:t>Breastfeeding Practices</a:t>
            </a:r>
          </a:p>
          <a:p>
            <a:pPr lvl="1"/>
            <a:r>
              <a:rPr lang="en-US" dirty="0"/>
              <a:t>A quality improvement initiative is underway to increase exclusive breastfeeding rates at Nebraska hospitals. Currently, the in-hospital state-wide exclusive breastfeeding is at 75% and breastfeeding initiation is at 90%. Many hospitals are participating in this improvement initiative.</a:t>
            </a:r>
          </a:p>
          <a:p>
            <a:endParaRPr lang="en-US" dirty="0"/>
          </a:p>
        </p:txBody>
      </p:sp>
    </p:spTree>
    <p:extLst>
      <p:ext uri="{BB962C8B-B14F-4D97-AF65-F5344CB8AC3E}">
        <p14:creationId xmlns:p14="http://schemas.microsoft.com/office/powerpoint/2010/main" val="3910298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a:xfrm>
            <a:off x="457015" y="1600201"/>
            <a:ext cx="8229600" cy="3810000"/>
          </a:xfrm>
        </p:spPr>
        <p:txBody>
          <a:bodyPr>
            <a:normAutofit fontScale="92500"/>
          </a:bodyPr>
          <a:lstStyle/>
          <a:p>
            <a:r>
              <a:rPr lang="en-US" b="1" dirty="0"/>
              <a:t>Prevention of the 1st Cesarean Delivery</a:t>
            </a:r>
          </a:p>
          <a:p>
            <a:pPr lvl="1"/>
            <a:r>
              <a:rPr lang="en-US" dirty="0"/>
              <a:t>The rising cesarean delivery rate in the United States has been in the news. In 2014, ACOG and SMFM published a consensus document on the Safe Prevention of the Primary Cesarean Delivery. The plan is to facilitate dissemination of this information throughout the state and to support the implementation of the recommendations. Baseline data on Nebraska cesarean rates have been collected.</a:t>
            </a:r>
          </a:p>
          <a:p>
            <a:endParaRPr lang="en-US" dirty="0"/>
          </a:p>
        </p:txBody>
      </p:sp>
    </p:spTree>
    <p:extLst>
      <p:ext uri="{BB962C8B-B14F-4D97-AF65-F5344CB8AC3E}">
        <p14:creationId xmlns:p14="http://schemas.microsoft.com/office/powerpoint/2010/main" val="204734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Amber Lubben, RN, BSN</a:t>
            </a:r>
          </a:p>
        </p:txBody>
      </p:sp>
      <p:sp>
        <p:nvSpPr>
          <p:cNvPr id="3" name="Content Placeholder 2"/>
          <p:cNvSpPr>
            <a:spLocks noGrp="1"/>
          </p:cNvSpPr>
          <p:nvPr>
            <p:ph idx="1"/>
          </p:nvPr>
        </p:nvSpPr>
        <p:spPr/>
        <p:txBody>
          <a:bodyPr/>
          <a:lstStyle/>
          <a:p>
            <a:r>
              <a:rPr lang="en-US" sz="2600" dirty="0">
                <a:solidFill>
                  <a:schemeClr val="bg1"/>
                </a:solidFill>
              </a:rPr>
              <a:t>NAHQRS President 2019</a:t>
            </a:r>
          </a:p>
          <a:p>
            <a:r>
              <a:rPr lang="en-US" sz="2600" dirty="0">
                <a:solidFill>
                  <a:schemeClr val="bg1"/>
                </a:solidFill>
              </a:rPr>
              <a:t>NHA Rural QI Steering Committee</a:t>
            </a:r>
          </a:p>
          <a:p>
            <a:r>
              <a:rPr lang="en-US" sz="2600" dirty="0">
                <a:solidFill>
                  <a:schemeClr val="bg1"/>
                </a:solidFill>
              </a:rPr>
              <a:t>AHA Story Board Presenter 2015</a:t>
            </a:r>
          </a:p>
          <a:p>
            <a:r>
              <a:rPr lang="en-US" sz="2600" dirty="0">
                <a:solidFill>
                  <a:schemeClr val="bg1"/>
                </a:solidFill>
              </a:rPr>
              <a:t>Governor’s Wellness Award 2014</a:t>
            </a:r>
          </a:p>
          <a:p>
            <a:r>
              <a:rPr lang="en-US" sz="2600" dirty="0">
                <a:solidFill>
                  <a:schemeClr val="bg1"/>
                </a:solidFill>
              </a:rPr>
              <a:t>15 years of Direct Patient care- ER, OB, Med/</a:t>
            </a:r>
            <a:r>
              <a:rPr lang="en-US" sz="2600" dirty="0" err="1">
                <a:solidFill>
                  <a:schemeClr val="bg1"/>
                </a:solidFill>
              </a:rPr>
              <a:t>Surg</a:t>
            </a:r>
            <a:r>
              <a:rPr lang="en-US" sz="2600" dirty="0">
                <a:solidFill>
                  <a:schemeClr val="bg1"/>
                </a:solidFill>
              </a:rPr>
              <a:t>, PCU</a:t>
            </a:r>
          </a:p>
          <a:p>
            <a:pPr lvl="1"/>
            <a:r>
              <a:rPr lang="en-US" dirty="0">
                <a:solidFill>
                  <a:schemeClr val="bg1"/>
                </a:solidFill>
              </a:rPr>
              <a:t>alubben@kearneyregional.com</a:t>
            </a:r>
          </a:p>
          <a:p>
            <a:pPr marL="0" indent="0">
              <a:buNone/>
            </a:pPr>
            <a:endParaRPr lang="en-US" dirty="0">
              <a:solidFill>
                <a:schemeClr val="bg1"/>
              </a:solidFill>
            </a:endParaRPr>
          </a:p>
        </p:txBody>
      </p:sp>
      <p:pic>
        <p:nvPicPr>
          <p:cNvPr id="1026" name="Picture 2" descr="cid:image003.jpg@01D1CBCB.B890EC0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457200"/>
            <a:ext cx="161925" cy="152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0" y="60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24569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0A8C8-D13E-4578-A64C-8634EF02FF0F}"/>
              </a:ext>
            </a:extLst>
          </p:cNvPr>
          <p:cNvSpPr>
            <a:spLocks noGrp="1"/>
          </p:cNvSpPr>
          <p:nvPr>
            <p:ph type="title"/>
          </p:nvPr>
        </p:nvSpPr>
        <p:spPr/>
        <p:txBody>
          <a:bodyPr/>
          <a:lstStyle/>
          <a:p>
            <a:r>
              <a:rPr lang="en-US" dirty="0"/>
              <a:t>NPQIC- Initiatives </a:t>
            </a:r>
          </a:p>
        </p:txBody>
      </p:sp>
      <p:sp>
        <p:nvSpPr>
          <p:cNvPr id="3" name="Content Placeholder 2">
            <a:extLst>
              <a:ext uri="{FF2B5EF4-FFF2-40B4-BE49-F238E27FC236}">
                <a16:creationId xmlns:a16="http://schemas.microsoft.com/office/drawing/2014/main" id="{B9247901-B925-4186-939A-4E4DB4C31DA3}"/>
              </a:ext>
            </a:extLst>
          </p:cNvPr>
          <p:cNvSpPr>
            <a:spLocks noGrp="1"/>
          </p:cNvSpPr>
          <p:nvPr>
            <p:ph idx="1"/>
          </p:nvPr>
        </p:nvSpPr>
        <p:spPr/>
        <p:txBody>
          <a:bodyPr>
            <a:normAutofit/>
          </a:bodyPr>
          <a:lstStyle/>
          <a:p>
            <a:r>
              <a:rPr lang="en-US" b="1" dirty="0"/>
              <a:t>Nebraska Safe Babies</a:t>
            </a:r>
          </a:p>
          <a:p>
            <a:pPr lvl="1"/>
            <a:r>
              <a:rPr lang="en-US" dirty="0">
                <a:hlinkClick r:id="rId2"/>
              </a:rPr>
              <a:t>Nebraska Safe Babies</a:t>
            </a:r>
            <a:r>
              <a:rPr lang="en-US" dirty="0"/>
              <a:t> is a campaign to reduce the infant mortality rate. All birthing hospitals and clinics caring for moms and infants are encouraged to become CHAMPIONS in this effort by promoting safe sleep environments for infants and educating about abusive head trauma. </a:t>
            </a:r>
          </a:p>
        </p:txBody>
      </p:sp>
    </p:spTree>
    <p:extLst>
      <p:ext uri="{BB962C8B-B14F-4D97-AF65-F5344CB8AC3E}">
        <p14:creationId xmlns:p14="http://schemas.microsoft.com/office/powerpoint/2010/main" val="1887915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860F5-A380-448C-8D81-4B035390A4EF}"/>
              </a:ext>
            </a:extLst>
          </p:cNvPr>
          <p:cNvSpPr>
            <a:spLocks noGrp="1"/>
          </p:cNvSpPr>
          <p:nvPr>
            <p:ph type="title"/>
          </p:nvPr>
        </p:nvSpPr>
        <p:spPr/>
        <p:txBody>
          <a:bodyPr/>
          <a:lstStyle/>
          <a:p>
            <a:r>
              <a:rPr lang="en-US" dirty="0"/>
              <a:t>NPQIC- Initiatives </a:t>
            </a:r>
          </a:p>
        </p:txBody>
      </p:sp>
      <p:sp>
        <p:nvSpPr>
          <p:cNvPr id="3" name="Content Placeholder 2">
            <a:extLst>
              <a:ext uri="{FF2B5EF4-FFF2-40B4-BE49-F238E27FC236}">
                <a16:creationId xmlns:a16="http://schemas.microsoft.com/office/drawing/2014/main" id="{C6D0EB74-979A-4431-AC6A-78A7D50AFCE3}"/>
              </a:ext>
            </a:extLst>
          </p:cNvPr>
          <p:cNvSpPr>
            <a:spLocks noGrp="1"/>
          </p:cNvSpPr>
          <p:nvPr>
            <p:ph idx="1"/>
          </p:nvPr>
        </p:nvSpPr>
        <p:spPr>
          <a:xfrm>
            <a:off x="457015" y="1600201"/>
            <a:ext cx="8229600" cy="3733800"/>
          </a:xfrm>
        </p:spPr>
        <p:txBody>
          <a:bodyPr>
            <a:normAutofit lnSpcReduction="10000"/>
          </a:bodyPr>
          <a:lstStyle/>
          <a:p>
            <a:r>
              <a:rPr lang="en-US" dirty="0"/>
              <a:t> </a:t>
            </a:r>
            <a:r>
              <a:rPr lang="en-US" dirty="0">
                <a:hlinkClick r:id="rId3"/>
              </a:rPr>
              <a:t>Count the Kicks</a:t>
            </a:r>
            <a:r>
              <a:rPr lang="en-US" dirty="0"/>
              <a:t> </a:t>
            </a:r>
          </a:p>
          <a:p>
            <a:pPr lvl="1"/>
            <a:r>
              <a:rPr lang="en-US" dirty="0"/>
              <a:t>Kick counts are a simple way for mothers to identify if their unborn baby is healthy. The campaign]strives to educate pregnant women and provides tools to assist them with kick counts. Kick counts are an easy way to prevent stillborn babies. Nebraska hospitals and providers may order free brochures to share the campaign with their patients</a:t>
            </a:r>
          </a:p>
        </p:txBody>
      </p:sp>
    </p:spTree>
    <p:extLst>
      <p:ext uri="{BB962C8B-B14F-4D97-AF65-F5344CB8AC3E}">
        <p14:creationId xmlns:p14="http://schemas.microsoft.com/office/powerpoint/2010/main" val="2615698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NPQIC- Initiatives</a:t>
            </a:r>
          </a:p>
        </p:txBody>
      </p:sp>
      <p:sp>
        <p:nvSpPr>
          <p:cNvPr id="3" name="Content Placeholder 2"/>
          <p:cNvSpPr>
            <a:spLocks noGrp="1"/>
          </p:cNvSpPr>
          <p:nvPr>
            <p:ph idx="1"/>
          </p:nvPr>
        </p:nvSpPr>
        <p:spPr/>
        <p:txBody>
          <a:bodyPr/>
          <a:lstStyle/>
          <a:p>
            <a:r>
              <a:rPr lang="en-US" b="1" dirty="0"/>
              <a:t>Parental Perinatal Depressions Screening</a:t>
            </a:r>
          </a:p>
          <a:p>
            <a:pPr lvl="1"/>
            <a:r>
              <a:rPr lang="en-US" dirty="0"/>
              <a:t>Perinatal depression is one of the most common obstetric complications in the United States. It is estimated that 1 in 7 women and 1 in 10 men experience symptoms of postpartum depression. Perinatal depression is a tragic and preventable cause of maternal and infant morbidity and mortality.  </a:t>
            </a:r>
          </a:p>
          <a:p>
            <a:endParaRPr lang="en-US" dirty="0"/>
          </a:p>
        </p:txBody>
      </p:sp>
    </p:spTree>
    <p:extLst>
      <p:ext uri="{BB962C8B-B14F-4D97-AF65-F5344CB8AC3E}">
        <p14:creationId xmlns:p14="http://schemas.microsoft.com/office/powerpoint/2010/main" val="2547428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25373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Identify Nebraska State statutes regulating Quality programs for Healthcare facilities</a:t>
            </a:r>
          </a:p>
          <a:p>
            <a:r>
              <a:rPr lang="en-US" dirty="0"/>
              <a:t>Evaluate internal drivers for quality programs within your organization</a:t>
            </a:r>
          </a:p>
          <a:p>
            <a:r>
              <a:rPr lang="en-US" dirty="0"/>
              <a:t>Identify statewide quality improvement initiatives surrounding perinatal and neonatal care</a:t>
            </a:r>
          </a:p>
        </p:txBody>
      </p:sp>
    </p:spTree>
    <p:extLst>
      <p:ext uri="{BB962C8B-B14F-4D97-AF65-F5344CB8AC3E}">
        <p14:creationId xmlns:p14="http://schemas.microsoft.com/office/powerpoint/2010/main" val="540840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0260F-AB5E-4C80-A5AE-E7BBC542C045}"/>
              </a:ext>
            </a:extLst>
          </p:cNvPr>
          <p:cNvSpPr>
            <a:spLocks noGrp="1"/>
          </p:cNvSpPr>
          <p:nvPr>
            <p:ph type="title"/>
          </p:nvPr>
        </p:nvSpPr>
        <p:spPr/>
        <p:txBody>
          <a:bodyPr/>
          <a:lstStyle/>
          <a:p>
            <a:r>
              <a:rPr lang="en-US" dirty="0"/>
              <a:t>Quality Assurance</a:t>
            </a:r>
          </a:p>
        </p:txBody>
      </p:sp>
      <p:sp>
        <p:nvSpPr>
          <p:cNvPr id="3" name="Content Placeholder 2">
            <a:extLst>
              <a:ext uri="{FF2B5EF4-FFF2-40B4-BE49-F238E27FC236}">
                <a16:creationId xmlns:a16="http://schemas.microsoft.com/office/drawing/2014/main" id="{F78977A9-A756-4E2F-8B2D-F1E0DD70506D}"/>
              </a:ext>
            </a:extLst>
          </p:cNvPr>
          <p:cNvSpPr>
            <a:spLocks noGrp="1"/>
          </p:cNvSpPr>
          <p:nvPr>
            <p:ph idx="1"/>
          </p:nvPr>
        </p:nvSpPr>
        <p:spPr>
          <a:xfrm>
            <a:off x="457015" y="1600201"/>
            <a:ext cx="8229600" cy="3657600"/>
          </a:xfrm>
        </p:spPr>
        <p:txBody>
          <a:bodyPr>
            <a:normAutofit fontScale="62500" lnSpcReduction="20000"/>
          </a:bodyPr>
          <a:lstStyle/>
          <a:p>
            <a:r>
              <a:rPr lang="en-US" b="1" dirty="0"/>
              <a:t>Quality Assurance</a:t>
            </a:r>
          </a:p>
          <a:p>
            <a:r>
              <a:rPr lang="en-US" dirty="0"/>
              <a:t>External regulators</a:t>
            </a:r>
          </a:p>
          <a:p>
            <a:pPr lvl="1"/>
            <a:r>
              <a:rPr lang="en-US" dirty="0">
                <a:hlinkClick r:id="rId2"/>
              </a:rPr>
              <a:t>CMS Surveyor Worksheet</a:t>
            </a:r>
            <a:endParaRPr lang="en-US" dirty="0"/>
          </a:p>
          <a:p>
            <a:pPr lvl="1"/>
            <a:r>
              <a:rPr lang="en-US" dirty="0">
                <a:hlinkClick r:id="rId3"/>
              </a:rPr>
              <a:t>State Operations Manual for CAHs and Swing Beds</a:t>
            </a:r>
            <a:endParaRPr lang="en-US" dirty="0"/>
          </a:p>
          <a:p>
            <a:pPr lvl="1"/>
            <a:r>
              <a:rPr lang="en-US" dirty="0">
                <a:hlinkClick r:id="rId4"/>
              </a:rPr>
              <a:t>The Joint Commission</a:t>
            </a:r>
            <a:endParaRPr lang="en-US" dirty="0"/>
          </a:p>
          <a:p>
            <a:pPr lvl="1"/>
            <a:r>
              <a:rPr lang="en-US" dirty="0">
                <a:hlinkClick r:id="rId5"/>
              </a:rPr>
              <a:t>DNV Hospital Accreditation</a:t>
            </a:r>
            <a:endParaRPr lang="en-US" dirty="0"/>
          </a:p>
          <a:p>
            <a:pPr lvl="1"/>
            <a:r>
              <a:rPr lang="en-US" dirty="0">
                <a:hlinkClick r:id="rId6"/>
              </a:rPr>
              <a:t>National Committee for Quality Assurance (NCQA)</a:t>
            </a:r>
            <a:endParaRPr lang="en-US" dirty="0"/>
          </a:p>
          <a:p>
            <a:pPr lvl="1"/>
            <a:r>
              <a:rPr lang="en-US" dirty="0">
                <a:hlinkClick r:id="rId7"/>
              </a:rPr>
              <a:t>UNMC Process map of medication use</a:t>
            </a:r>
            <a:endParaRPr lang="en-US" dirty="0"/>
          </a:p>
          <a:p>
            <a:pPr lvl="1"/>
            <a:r>
              <a:rPr lang="en-US" dirty="0">
                <a:hlinkClick r:id="rId8"/>
              </a:rPr>
              <a:t>AHRQ Hospital Patient Safety Culture Survey</a:t>
            </a:r>
            <a:endParaRPr lang="en-US" dirty="0"/>
          </a:p>
          <a:p>
            <a:pPr lvl="2"/>
            <a:r>
              <a:rPr lang="en-US" dirty="0">
                <a:hlinkClick r:id="rId9"/>
              </a:rPr>
              <a:t>UNMC Adapted for rural patient safety culture survey</a:t>
            </a:r>
            <a:endParaRPr lang="en-US" dirty="0"/>
          </a:p>
          <a:p>
            <a:pPr lvl="1"/>
            <a:r>
              <a:rPr lang="en-US" dirty="0"/>
              <a:t>State Operations Manuals</a:t>
            </a:r>
          </a:p>
          <a:p>
            <a:pPr lvl="2"/>
            <a:r>
              <a:rPr lang="en-US" dirty="0">
                <a:hlinkClick r:id="rId10"/>
              </a:rPr>
              <a:t>for Acute Care Hospitals</a:t>
            </a:r>
            <a:endParaRPr lang="en-US" dirty="0"/>
          </a:p>
          <a:p>
            <a:pPr lvl="2"/>
            <a:r>
              <a:rPr lang="en-US" dirty="0">
                <a:hlinkClick r:id="rId11"/>
              </a:rPr>
              <a:t>for Rural Health Clinics</a:t>
            </a:r>
            <a:endParaRPr lang="en-US" dirty="0"/>
          </a:p>
          <a:p>
            <a:endParaRPr lang="en-US" dirty="0"/>
          </a:p>
        </p:txBody>
      </p:sp>
    </p:spTree>
    <p:extLst>
      <p:ext uri="{BB962C8B-B14F-4D97-AF65-F5344CB8AC3E}">
        <p14:creationId xmlns:p14="http://schemas.microsoft.com/office/powerpoint/2010/main" val="3054962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a:t>
            </a:r>
          </a:p>
        </p:txBody>
      </p:sp>
      <p:sp>
        <p:nvSpPr>
          <p:cNvPr id="3" name="Content Placeholder 2"/>
          <p:cNvSpPr>
            <a:spLocks noGrp="1"/>
          </p:cNvSpPr>
          <p:nvPr>
            <p:ph idx="1"/>
          </p:nvPr>
        </p:nvSpPr>
        <p:spPr>
          <a:xfrm>
            <a:off x="420914" y="1447801"/>
            <a:ext cx="8229600" cy="3657599"/>
          </a:xfrm>
        </p:spPr>
        <p:txBody>
          <a:bodyPr>
            <a:normAutofit fontScale="77500" lnSpcReduction="20000"/>
          </a:bodyPr>
          <a:lstStyle/>
          <a:p>
            <a:pPr marL="0" indent="0">
              <a:buNone/>
            </a:pPr>
            <a:r>
              <a:rPr lang="en-US" b="1" dirty="0"/>
              <a:t>44-32,127. Quality assurance program; requirements. </a:t>
            </a:r>
            <a:r>
              <a:rPr lang="en-US" dirty="0"/>
              <a:t>Each health maintenance organization shall have an ongoing, internal quality assurance program to monitor and evaluate its health care services, including primary and specialist physician services, and ancillary and preventive health care services across all institutional and noninstitutional settings. The quality assurance program shall include, but not be limited to, the following: </a:t>
            </a:r>
          </a:p>
          <a:p>
            <a:pPr marL="0" indent="0">
              <a:buNone/>
            </a:pPr>
            <a:r>
              <a:rPr lang="en-US" dirty="0"/>
              <a:t>	(1) A written statement of goals and objectives which emphasizes improved health status in evaluating the quality of care rendered to enrollees; </a:t>
            </a:r>
          </a:p>
          <a:p>
            <a:endParaRPr lang="en-US" dirty="0"/>
          </a:p>
          <a:p>
            <a:endParaRPr lang="en-US" dirty="0"/>
          </a:p>
        </p:txBody>
      </p:sp>
    </p:spTree>
    <p:extLst>
      <p:ext uri="{BB962C8B-B14F-4D97-AF65-F5344CB8AC3E}">
        <p14:creationId xmlns:p14="http://schemas.microsoft.com/office/powerpoint/2010/main" val="322913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a:xfrm>
            <a:off x="457015" y="1600201"/>
            <a:ext cx="8229600" cy="3810000"/>
          </a:xfrm>
        </p:spPr>
        <p:txBody>
          <a:bodyPr>
            <a:normAutofit fontScale="62500" lnSpcReduction="20000"/>
          </a:bodyPr>
          <a:lstStyle/>
          <a:p>
            <a:pPr marL="0" indent="0">
              <a:buNone/>
            </a:pPr>
            <a:r>
              <a:rPr lang="en-US" sz="2900" dirty="0"/>
              <a:t>(2) A written quality assurance plan which describes the following: </a:t>
            </a:r>
          </a:p>
          <a:p>
            <a:r>
              <a:rPr lang="en-US" sz="2900" dirty="0"/>
              <a:t>(a) The health maintenance organization's scope and purpose in quality assurance; </a:t>
            </a:r>
          </a:p>
          <a:p>
            <a:r>
              <a:rPr lang="en-US" sz="2900" dirty="0"/>
              <a:t>(b) The organizational structure responsible for quality assurance activities; </a:t>
            </a:r>
          </a:p>
          <a:p>
            <a:r>
              <a:rPr lang="en-US" sz="2900" dirty="0"/>
              <a:t>(c) Contractual arrangements, when appropriate, for delegation of quality assurance activities; </a:t>
            </a:r>
          </a:p>
          <a:p>
            <a:r>
              <a:rPr lang="en-US" sz="2900" dirty="0"/>
              <a:t>(d) Confidentiality policies and procedures; </a:t>
            </a:r>
          </a:p>
          <a:p>
            <a:r>
              <a:rPr lang="en-US" sz="2900" dirty="0"/>
              <a:t>(e) A system of ongoing evaluation activities; </a:t>
            </a:r>
          </a:p>
          <a:p>
            <a:r>
              <a:rPr lang="en-US" sz="2900" dirty="0"/>
              <a:t>(f) A system of focused evaluation activities; </a:t>
            </a:r>
          </a:p>
          <a:p>
            <a:r>
              <a:rPr lang="en-US" sz="2900" dirty="0"/>
              <a:t>(g) A system for credentialing providers and performing peer review activities; and </a:t>
            </a:r>
          </a:p>
          <a:p>
            <a:r>
              <a:rPr lang="en-US" sz="2900" dirty="0"/>
              <a:t>(h) Duties and responsibilities of the designated physician responsible for the quality assurance activities;</a:t>
            </a:r>
          </a:p>
          <a:p>
            <a:endParaRPr lang="en-US" dirty="0"/>
          </a:p>
        </p:txBody>
      </p:sp>
    </p:spTree>
    <p:extLst>
      <p:ext uri="{BB962C8B-B14F-4D97-AF65-F5344CB8AC3E}">
        <p14:creationId xmlns:p14="http://schemas.microsoft.com/office/powerpoint/2010/main" val="57883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normAutofit/>
          </a:bodyPr>
          <a:lstStyle/>
          <a:p>
            <a:r>
              <a:rPr lang="en-US" sz="2200" dirty="0"/>
              <a:t>(3) A written statement describing the system of ongoing quality assurance activities, including, but not limited to, the following: </a:t>
            </a:r>
          </a:p>
          <a:p>
            <a:pPr lvl="1"/>
            <a:r>
              <a:rPr lang="en-US" sz="1800" dirty="0"/>
              <a:t>(a) Problem assessment, identification, selection, and study; </a:t>
            </a:r>
          </a:p>
          <a:p>
            <a:pPr lvl="1"/>
            <a:r>
              <a:rPr lang="en-US" sz="1800" dirty="0"/>
              <a:t>(b) Corrective action, monitoring, evaluation, and reassessment; and </a:t>
            </a:r>
          </a:p>
          <a:p>
            <a:pPr lvl="1"/>
            <a:r>
              <a:rPr lang="en-US" sz="1800" dirty="0"/>
              <a:t>(c) Interpretation and analysis of patterns of care rendered to individual patients by individual providers; </a:t>
            </a:r>
          </a:p>
        </p:txBody>
      </p:sp>
    </p:spTree>
    <p:extLst>
      <p:ext uri="{BB962C8B-B14F-4D97-AF65-F5344CB8AC3E}">
        <p14:creationId xmlns:p14="http://schemas.microsoft.com/office/powerpoint/2010/main" val="3640832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normAutofit fontScale="85000" lnSpcReduction="10000"/>
          </a:bodyPr>
          <a:lstStyle/>
          <a:p>
            <a:r>
              <a:rPr lang="en-US" dirty="0"/>
              <a:t>(4) A written statement describing the system of focused quality assurance activities based on representative samples of the enrolled population which identifies method of topic selection, study, data collection, analysis, interpretation, and report format; and </a:t>
            </a:r>
          </a:p>
          <a:p>
            <a:r>
              <a:rPr lang="en-US" dirty="0"/>
              <a:t>(5) A written plan for taking appropriate corrective action whenever, as determined by the quality assurance program, inappropriate or substandard services have been provided or services which should have been furnished have not been provided. </a:t>
            </a:r>
          </a:p>
        </p:txBody>
      </p:sp>
    </p:spTree>
    <p:extLst>
      <p:ext uri="{BB962C8B-B14F-4D97-AF65-F5344CB8AC3E}">
        <p14:creationId xmlns:p14="http://schemas.microsoft.com/office/powerpoint/2010/main" val="3992056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Quality assurance program; requirements-continued</a:t>
            </a:r>
          </a:p>
        </p:txBody>
      </p:sp>
      <p:sp>
        <p:nvSpPr>
          <p:cNvPr id="3" name="Content Placeholder 2"/>
          <p:cNvSpPr>
            <a:spLocks noGrp="1"/>
          </p:cNvSpPr>
          <p:nvPr>
            <p:ph idx="1"/>
          </p:nvPr>
        </p:nvSpPr>
        <p:spPr/>
        <p:txBody>
          <a:bodyPr>
            <a:normAutofit/>
          </a:bodyPr>
          <a:lstStyle/>
          <a:p>
            <a:r>
              <a:rPr lang="en-US" sz="2000" dirty="0"/>
              <a:t>Each health maintenance organization shall record proceedings of formal quality assurance program activities and maintain documentation in a confidential manner. Quality assurance program minutes shall be available to the Department of Health and Human Services. Each health maintenance organization shall also establish a mechanism for periodic reporting of quality assurance program activities to the governing body of the health maintenance organization, the providers, and appropriate staff. </a:t>
            </a:r>
          </a:p>
          <a:p>
            <a:r>
              <a:rPr lang="en-US" sz="2000" dirty="0"/>
              <a:t>Source: Laws 1990, LB 1136, § 36; Laws 1996, LB 1044, § 247; Laws 2007, LB296, § 186. Operative date July 1, 2007.</a:t>
            </a:r>
          </a:p>
          <a:p>
            <a:endParaRPr lang="en-US" dirty="0"/>
          </a:p>
          <a:p>
            <a:endParaRPr lang="en-US" dirty="0"/>
          </a:p>
        </p:txBody>
      </p:sp>
    </p:spTree>
    <p:extLst>
      <p:ext uri="{BB962C8B-B14F-4D97-AF65-F5344CB8AC3E}">
        <p14:creationId xmlns:p14="http://schemas.microsoft.com/office/powerpoint/2010/main" val="3233029079"/>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NHA PPT template- white NEW</Template>
  <TotalTime>6557</TotalTime>
  <Words>1668</Words>
  <Application>Microsoft Office PowerPoint</Application>
  <PresentationFormat>On-screen Show (4:3)</PresentationFormat>
  <Paragraphs>107</Paragraphs>
  <Slides>23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Trebuchet MS</vt:lpstr>
      <vt:lpstr>NHA PPT template- white NEW</vt:lpstr>
      <vt:lpstr>PowerPoint Presentation</vt:lpstr>
      <vt:lpstr>Amber Lubben, RN, BSN</vt:lpstr>
      <vt:lpstr>Objectives</vt:lpstr>
      <vt:lpstr>Quality Assurance</vt:lpstr>
      <vt:lpstr>Quality assurance program requirements</vt:lpstr>
      <vt:lpstr>Quality assurance program requirements-continued</vt:lpstr>
      <vt:lpstr>Quality assurance program requirements-continued</vt:lpstr>
      <vt:lpstr>Quality assurance program requirements-continued</vt:lpstr>
      <vt:lpstr>Quality assurance program; requirements-continued</vt:lpstr>
      <vt:lpstr>Key Links to have available</vt:lpstr>
      <vt:lpstr>NPQIC</vt:lpstr>
      <vt:lpstr>NPQIC</vt:lpstr>
      <vt:lpstr>NPQIC</vt:lpstr>
      <vt:lpstr>NPQIC- Initiatives</vt:lpstr>
      <vt:lpstr>NPQIC- Initiatives</vt:lpstr>
      <vt:lpstr>NPQIC- Initiatives</vt:lpstr>
      <vt:lpstr>NPQIC- Initiatives</vt:lpstr>
      <vt:lpstr>NPQIC- Initiatives</vt:lpstr>
      <vt:lpstr>NPQIC- Initiatives</vt:lpstr>
      <vt:lpstr>NPQIC- Initiatives </vt:lpstr>
      <vt:lpstr>NPQIC- Initiatives </vt:lpstr>
      <vt:lpstr>NPQIC- Initiatives</vt:lpstr>
      <vt:lpstr>Quality assurance program requirements-continued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Amber Lubben</cp:lastModifiedBy>
  <cp:revision>40</cp:revision>
  <cp:lastPrinted>2022-05-03T21:22:39Z</cp:lastPrinted>
  <dcterms:created xsi:type="dcterms:W3CDTF">2013-01-22T21:49:12Z</dcterms:created>
  <dcterms:modified xsi:type="dcterms:W3CDTF">2022-05-03T21:25:56Z</dcterms:modified>
</cp:coreProperties>
</file>