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
  </p:notesMasterIdLst>
  <p:sldIdLst>
    <p:sldId id="257" r:id="rId2"/>
    <p:sldId id="258" r:id="rId3"/>
    <p:sldId id="260" r:id="rId4"/>
    <p:sldId id="265" r:id="rId5"/>
  </p:sldIdLst>
  <p:sldSz cx="18288000" cy="10287000"/>
  <p:notesSz cx="6858000" cy="9144000"/>
  <p:embeddedFontLst>
    <p:embeddedFont>
      <p:font typeface="Calibri" panose="020F0502020204030204" pitchFamily="34" charset="0"/>
      <p:regular r:id="rId7"/>
      <p:bold r:id="rId8"/>
      <p:italic r:id="rId9"/>
      <p:boldItalic r:id="rId10"/>
    </p:embeddedFont>
    <p:embeddedFont>
      <p:font typeface="Century Gothic" panose="020B0502020202020204" pitchFamily="34" charset="0"/>
      <p:regular r:id="rId11"/>
      <p:bold r:id="rId12"/>
      <p:italic r:id="rId13"/>
      <p:boldItalic r:id="rId14"/>
    </p:embeddedFont>
    <p:embeddedFont>
      <p:font typeface="Montserrat" panose="020B0604020202020204" charset="0"/>
      <p:regular r:id="rId15"/>
      <p:bold r:id="rId16"/>
      <p:italic r:id="rId17"/>
      <p:boldItalic r:id="rId18"/>
    </p:embeddedFont>
    <p:embeddedFont>
      <p:font typeface="Montserrat Light" panose="020B0604020202020204" charset="0"/>
      <p:regular r:id="rId19"/>
      <p:bold r:id="rId20"/>
      <p:italic r:id="rId21"/>
      <p:boldItalic r:id="rId22"/>
    </p:embeddedFont>
    <p:embeddedFont>
      <p:font typeface="Open Sans" panose="020B0606030504020204" pitchFamily="34" charset="0"/>
      <p:regular r:id="rId23"/>
      <p:bold r:id="rId24"/>
      <p:italic r:id="rId25"/>
      <p:boldItalic r:id="rId26"/>
    </p:embeddedFont>
    <p:embeddedFont>
      <p:font typeface="Open Sans ExtraBold" panose="020B0906030804020204" pitchFamily="34" charset="0"/>
      <p:bold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h8is4Fv8ONfm6d6fI3KalQ+G4Sm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29A3AA-6DFF-42C6-91CF-E2B7BA27A607}" v="24" dt="2021-08-24T02:13:55.0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57915" autoAdjust="0"/>
  </p:normalViewPr>
  <p:slideViewPr>
    <p:cSldViewPr snapToGrid="0">
      <p:cViewPr varScale="1">
        <p:scale>
          <a:sx n="44" d="100"/>
          <a:sy n="44" d="100"/>
        </p:scale>
        <p:origin x="2274" y="3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26" Type="http://schemas.openxmlformats.org/officeDocument/2006/relationships/font" Target="fonts/font20.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5.fntdata"/><Relationship Id="rId42" Type="http://schemas.microsoft.com/office/2015/10/relationships/revisionInfo" Target="revisionInfo.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font" Target="fonts/font19.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font" Target="fonts/font1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font" Target="fonts/font18.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9.fntdata"/><Relationship Id="rId23" Type="http://schemas.openxmlformats.org/officeDocument/2006/relationships/font" Target="fonts/font17.fntdata"/><Relationship Id="rId28" Type="http://schemas.openxmlformats.org/officeDocument/2006/relationships/font" Target="fonts/font22.fntdata"/><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font" Target="fonts/font16.fntdata"/><Relationship Id="rId27"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03115923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80200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10" name="Google Shape;11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24613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a:solidFill>
                  <a:srgbClr val="0052A0"/>
                </a:solidFill>
                <a:latin typeface="Open Sans" panose="020B0604020202020204" pitchFamily="34" charset="0"/>
                <a:ea typeface="Open Sans" panose="020B0604020202020204" pitchFamily="34" charset="0"/>
                <a:cs typeface="Open Sans" panose="020B0604020202020204" pitchFamily="34" charset="0"/>
                <a:sym typeface="Open Sans ExtraBold"/>
              </a:rPr>
              <a:t>Outreach &amp; Advocacy</a:t>
            </a:r>
            <a:endParaRPr lang="en-US" sz="800" b="1" i="0" u="none" strike="noStrike" cap="none" dirty="0">
              <a:solidFill>
                <a:srgbClr val="000000"/>
              </a:solidFill>
              <a:latin typeface="Open Sans" panose="020B0604020202020204" pitchFamily="34" charset="0"/>
              <a:ea typeface="Open Sans" panose="020B0604020202020204" pitchFamily="34" charset="0"/>
              <a:cs typeface="Open Sans"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dirty="0">
                <a:solidFill>
                  <a:srgbClr val="353535"/>
                </a:solidFill>
                <a:effectLst/>
                <a:latin typeface="Montserrat" panose="020B0604020202020204" charset="0"/>
              </a:rPr>
              <a:t>NAMI Provider</a:t>
            </a:r>
            <a:r>
              <a:rPr lang="en-US" sz="1100" b="0" i="0" dirty="0">
                <a:solidFill>
                  <a:srgbClr val="353535"/>
                </a:solidFill>
                <a:effectLst/>
                <a:latin typeface="Montserrat" panose="020B0604020202020204" charset="0"/>
              </a:rPr>
              <a:t> introduces professionals to the unique perspectives of people with mental health conditions and their families. You’ll develop enhanced empathy for their daily challenges and recognize the importance of including them in all aspects of the treatment process.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dirty="0">
              <a:latin typeface="Montserrat" panose="020B060402020202020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dirty="0">
                <a:solidFill>
                  <a:srgbClr val="000000"/>
                </a:solidFill>
                <a:effectLst/>
                <a:latin typeface="Montserrat" panose="020B0604020202020204" charset="0"/>
              </a:rPr>
              <a:t>NAMI FaithNet</a:t>
            </a:r>
            <a:r>
              <a:rPr lang="en-US" sz="1100" b="0" i="0" dirty="0">
                <a:solidFill>
                  <a:srgbClr val="353535"/>
                </a:solidFill>
                <a:effectLst/>
                <a:latin typeface="Montserrat" panose="020B0604020202020204" charset="0"/>
              </a:rPr>
              <a:t> is an information exchange network of NAMI members, friends, clergy and congregations of all faith traditions who wish to create more welcoming and supportive faith communities for persons and families touched by serious mental illness.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dirty="0">
              <a:solidFill>
                <a:srgbClr val="353535"/>
              </a:solidFill>
              <a:effectLst/>
              <a:latin typeface="Montserrat" panose="020B060402020202020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dirty="0">
                <a:solidFill>
                  <a:srgbClr val="353535"/>
                </a:solidFill>
                <a:effectLst/>
                <a:latin typeface="Montserrat" panose="020B0604020202020204" charset="0"/>
              </a:rPr>
              <a:t>NAMI on Campus </a:t>
            </a:r>
            <a:r>
              <a:rPr lang="en-US" sz="1100" b="0" i="0" dirty="0">
                <a:solidFill>
                  <a:srgbClr val="353535"/>
                </a:solidFill>
                <a:effectLst/>
                <a:latin typeface="Montserrat" panose="020B0604020202020204" charset="0"/>
              </a:rPr>
              <a:t>clubs host events on campus to raise mental health awareness and advocate for mental health services and support.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u="none" strike="noStrike" cap="none" dirty="0">
              <a:solidFill>
                <a:srgbClr val="0052A0"/>
              </a:solidFill>
              <a:latin typeface="Open Sans ExtraBold"/>
              <a:ea typeface="Open Sans ExtraBold"/>
              <a:cs typeface="Open Sans ExtraBold"/>
              <a:sym typeface="Open Sans ExtraBold"/>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u="none" strike="noStrike" cap="none" dirty="0">
              <a:solidFill>
                <a:srgbClr val="0052A0"/>
              </a:solidFill>
              <a:latin typeface="Open Sans ExtraBold"/>
              <a:ea typeface="Open Sans ExtraBold"/>
              <a:cs typeface="Open Sans ExtraBold"/>
              <a:sym typeface="Open Sans ExtraBold"/>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a:solidFill>
                  <a:srgbClr val="0052A0"/>
                </a:solidFill>
                <a:latin typeface="Open Sans ExtraBold"/>
                <a:ea typeface="Open Sans ExtraBold"/>
                <a:cs typeface="Open Sans ExtraBold"/>
                <a:sym typeface="Open Sans ExtraBold"/>
              </a:rPr>
              <a:t>Education Classes</a:t>
            </a:r>
            <a:endParaRPr lang="en-US" sz="800" b="1" i="0" u="none" strike="noStrike" cap="none" dirty="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dirty="0">
                <a:solidFill>
                  <a:srgbClr val="353535"/>
                </a:solidFill>
                <a:effectLst/>
                <a:latin typeface="Montserrat" panose="020B0604020202020204" charset="0"/>
              </a:rPr>
              <a:t>Family to Family </a:t>
            </a:r>
            <a:r>
              <a:rPr lang="en-US" sz="1100" b="0" i="0" dirty="0">
                <a:solidFill>
                  <a:srgbClr val="353535"/>
                </a:solidFill>
                <a:effectLst/>
                <a:latin typeface="Montserrat" panose="020B0604020202020204" charset="0"/>
              </a:rPr>
              <a:t>is a free,  educational program for family, significant others, and friends of people with mental health conditions. As an evidenced-based program in which research has shown significantly improves the coping and problem-solving abilities of the people closest to a person with a mental health condition.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dirty="0">
              <a:solidFill>
                <a:srgbClr val="353535"/>
              </a:solidFill>
              <a:effectLst/>
              <a:latin typeface="Montserrat" panose="020B060402020202020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a:latin typeface="Montserrat" panose="020B0604020202020204" charset="0"/>
              </a:rPr>
              <a:t>NAMI Basics </a:t>
            </a:r>
            <a:r>
              <a:rPr lang="en-US" sz="1100" b="0" i="0" dirty="0">
                <a:solidFill>
                  <a:srgbClr val="000000"/>
                </a:solidFill>
                <a:effectLst/>
                <a:latin typeface="Montserrat" panose="020B0604020202020204" charset="0"/>
              </a:rPr>
              <a:t>is for parents or care givers of children who have a mental health condition.  You’ll realize that you are not alone. You’ll find support and shared understanding—compassion, reinforcement and empathy from people who truly get your situation. </a:t>
            </a:r>
            <a:endParaRPr lang="en-US" sz="1100" dirty="0">
              <a:latin typeface="Montserrat" panose="020B0604020202020204" charset="0"/>
            </a:endParaRPr>
          </a:p>
          <a:p>
            <a:pPr marL="0" lvl="0" indent="0" algn="l" rtl="0">
              <a:lnSpc>
                <a:spcPct val="100000"/>
              </a:lnSpc>
              <a:spcBef>
                <a:spcPts val="0"/>
              </a:spcBef>
              <a:spcAft>
                <a:spcPts val="0"/>
              </a:spcAft>
              <a:buSzPts val="1100"/>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a:latin typeface="Montserrat" panose="020B0604020202020204" charset="0"/>
              </a:rPr>
              <a:t>NAMI Homefront </a:t>
            </a:r>
            <a:r>
              <a:rPr lang="en-US" sz="1100" b="0" i="0" dirty="0">
                <a:solidFill>
                  <a:srgbClr val="353535"/>
                </a:solidFill>
                <a:effectLst/>
                <a:latin typeface="Montserrat" panose="020B0604020202020204" charset="0"/>
              </a:rPr>
              <a:t>is a free, educational program for families, caregivers and friends of military service members and veterans with mental health conditions. NAMI Homefront is designed to address the unique needs of family, caregivers and friends of those who have served or are currently serving our country.</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dirty="0">
              <a:solidFill>
                <a:srgbClr val="353535"/>
              </a:solidFill>
              <a:effectLst/>
              <a:latin typeface="Montserrat" panose="020B060402020202020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a:latin typeface="Century Gothic" panose="020B0502020202020204" pitchFamily="34" charset="0"/>
              </a:rPr>
              <a:t>NAMI Peer-to-Peer </a:t>
            </a:r>
            <a:r>
              <a:rPr lang="en-US" sz="1100" b="0" i="0" dirty="0">
                <a:solidFill>
                  <a:srgbClr val="353535"/>
                </a:solidFill>
                <a:effectLst/>
                <a:latin typeface="Century Gothic" panose="020B0502020202020204" pitchFamily="34" charset="0"/>
              </a:rPr>
              <a:t>is a free, eight-session educational program for adults with mental health </a:t>
            </a:r>
            <a:r>
              <a:rPr lang="en-US" sz="1100" dirty="0">
                <a:latin typeface="Montserrat" panose="020B0604020202020204" charset="0"/>
              </a:rPr>
              <a:t>conditions</a:t>
            </a:r>
            <a:r>
              <a:rPr lang="en-US" sz="1100" b="0" i="0" dirty="0">
                <a:solidFill>
                  <a:srgbClr val="353535"/>
                </a:solidFill>
                <a:effectLst/>
                <a:latin typeface="Century Gothic" panose="020B0502020202020204" pitchFamily="34" charset="0"/>
              </a:rPr>
              <a:t> who are looking to better understand themselves and their recovery.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dirty="0">
              <a:solidFill>
                <a:srgbClr val="353535"/>
              </a:solidFill>
              <a:effectLst/>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a:solidFill>
                  <a:srgbClr val="0052A0"/>
                </a:solidFill>
                <a:latin typeface="Open Sans ExtraBold"/>
                <a:ea typeface="Open Sans ExtraBold"/>
                <a:cs typeface="Open Sans ExtraBold"/>
                <a:sym typeface="Open Sans ExtraBold"/>
              </a:rPr>
              <a:t>Support Groups</a:t>
            </a:r>
            <a:endParaRPr lang="en-US" sz="1100" b="0" i="0" dirty="0">
              <a:solidFill>
                <a:srgbClr val="353535"/>
              </a:solidFill>
              <a:effectLst/>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dirty="0">
                <a:solidFill>
                  <a:srgbClr val="000000"/>
                </a:solidFill>
                <a:effectLst/>
                <a:latin typeface="Montserrat" panose="020B0604020202020204" charset="0"/>
              </a:rPr>
              <a:t>Family to Family support groups</a:t>
            </a:r>
            <a:r>
              <a:rPr lang="en-US" sz="1100" b="0" i="0" dirty="0">
                <a:solidFill>
                  <a:srgbClr val="000000"/>
                </a:solidFill>
                <a:effectLst/>
                <a:latin typeface="Montserrat" panose="020B0604020202020204" charset="0"/>
              </a:rPr>
              <a:t> are for family members of those illness. </a:t>
            </a:r>
            <a:r>
              <a:rPr lang="en-US" sz="1100" dirty="0">
                <a:latin typeface="Montserrat" panose="020B0604020202020204" charset="0"/>
              </a:rPr>
              <a:t>living with a mental illness.  The Support Groups are facilitated by individuals who are living with mental illness or have a family member who lives with a mental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dirty="0">
              <a:latin typeface="Montserrat" panose="020B060402020202020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dirty="0">
                <a:solidFill>
                  <a:srgbClr val="353535"/>
                </a:solidFill>
                <a:effectLst/>
                <a:latin typeface="Montserrat" panose="020B0604020202020204" charset="0"/>
              </a:rPr>
              <a:t>NAMI Connection Recovery Support Group</a:t>
            </a:r>
            <a:r>
              <a:rPr lang="en-US" sz="1100" b="0" i="0" dirty="0">
                <a:solidFill>
                  <a:srgbClr val="353535"/>
                </a:solidFill>
                <a:effectLst/>
                <a:latin typeface="Montserrat" panose="020B0604020202020204" charset="0"/>
              </a:rPr>
              <a:t> is a free, peer-led support group for any adult who has experienced symptoms of a mental health condition</a:t>
            </a:r>
            <a:r>
              <a:rPr lang="en-US" sz="1000" b="0" i="0" dirty="0">
                <a:solidFill>
                  <a:srgbClr val="353535"/>
                </a:solidFill>
                <a:effectLst/>
                <a:latin typeface="Century Gothic" panose="020B0502020202020204" pitchFamily="34" charset="0"/>
              </a:rPr>
              <a: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000" b="0" i="0" dirty="0">
              <a:solidFill>
                <a:srgbClr val="353535"/>
              </a:solidFill>
              <a:effectLst/>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000" b="1" dirty="0">
                <a:solidFill>
                  <a:srgbClr val="0052A0"/>
                </a:solidFill>
                <a:latin typeface="Open Sans ExtraBold"/>
                <a:ea typeface="Open Sans ExtraBold"/>
                <a:cs typeface="Open Sans ExtraBold"/>
                <a:sym typeface="Open Sans ExtraBold"/>
              </a:rPr>
              <a:t>Presentations</a:t>
            </a:r>
            <a:endParaRPr lang="en-US" sz="1000" b="1" dirty="0">
              <a:solidFill>
                <a:srgbClr val="0052A0"/>
              </a:solidFill>
              <a:latin typeface="Open Sans ExtraBold"/>
              <a:ea typeface="Open Sans ExtraBold"/>
              <a:cs typeface="Open Sans ExtraBold"/>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000" b="1" i="0" dirty="0">
                <a:solidFill>
                  <a:srgbClr val="000000"/>
                </a:solidFill>
                <a:effectLst/>
                <a:latin typeface="Montserrat" panose="020B0604020202020204" charset="0"/>
              </a:rPr>
              <a:t>NAMI In Our Own Voice </a:t>
            </a:r>
            <a:r>
              <a:rPr lang="en-US" sz="1000" b="0" i="0" dirty="0">
                <a:solidFill>
                  <a:srgbClr val="353535"/>
                </a:solidFill>
                <a:effectLst/>
                <a:latin typeface="Montserrat" panose="020B0604020202020204" charset="0"/>
              </a:rPr>
              <a:t>presentations change attitudes, assumptions and ideas about people with mental health conditions. These free presentations provide a personal perspective of mental health conditions, as leaders with lived experience talk openly about what it's like to have a mental health condition.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000" b="0" i="0" dirty="0">
              <a:solidFill>
                <a:srgbClr val="353535"/>
              </a:solidFill>
              <a:effectLst/>
              <a:latin typeface="Montserrat" panose="020B060402020202020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000" b="1" i="0" dirty="0">
                <a:solidFill>
                  <a:srgbClr val="000000"/>
                </a:solidFill>
                <a:effectLst/>
                <a:latin typeface="Montserrat" panose="020B0604020202020204" charset="0"/>
              </a:rPr>
              <a:t>NAMI Ending the Silence </a:t>
            </a:r>
            <a:r>
              <a:rPr lang="en-US" sz="1000" b="0" i="0" dirty="0">
                <a:solidFill>
                  <a:srgbClr val="353535"/>
                </a:solidFill>
                <a:effectLst/>
                <a:latin typeface="Montserrat" panose="020B0604020202020204" charset="0"/>
              </a:rPr>
              <a:t>program is an engaging presentation that helps audience members learn a</a:t>
            </a:r>
            <a:r>
              <a:rPr lang="en-US" sz="1000" b="0" i="0" dirty="0">
                <a:solidFill>
                  <a:srgbClr val="000000"/>
                </a:solidFill>
                <a:effectLst/>
                <a:latin typeface="Montserrat" panose="020B0604020202020204" charset="0"/>
              </a:rPr>
              <a:t>bout the warning signs of mental health conditions and what steps to take if you or a loved one are showing symptoms of a </a:t>
            </a:r>
            <a:r>
              <a:rPr lang="en-US" sz="1000" dirty="0">
                <a:solidFill>
                  <a:srgbClr val="353535"/>
                </a:solidFill>
                <a:latin typeface="Montserrat" panose="020B0604020202020204" charset="0"/>
              </a:rPr>
              <a:t>mental</a:t>
            </a:r>
            <a:r>
              <a:rPr lang="en-US" sz="1000" b="0" i="0" dirty="0">
                <a:solidFill>
                  <a:srgbClr val="000000"/>
                </a:solidFill>
                <a:effectLst/>
                <a:latin typeface="Montserrat" panose="020B0604020202020204" charset="0"/>
              </a:rPr>
              <a:t> health condition. </a:t>
            </a:r>
            <a:r>
              <a:rPr lang="en-US" sz="1000" b="0" i="0" dirty="0">
                <a:solidFill>
                  <a:srgbClr val="353535"/>
                </a:solidFill>
                <a:effectLst/>
                <a:latin typeface="Montserrat" panose="020B0604020202020204" charset="0"/>
              </a:rPr>
              <a:t> Through dialogue, we can help grow the movement to end stigma. </a:t>
            </a:r>
            <a:endParaRPr lang="en-US" sz="1000" dirty="0">
              <a:latin typeface="Montserrat" panose="020B060402020202020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000" b="0" i="0" dirty="0">
              <a:solidFill>
                <a:srgbClr val="353535"/>
              </a:solidFill>
              <a:effectLst/>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000" b="0" i="0" dirty="0">
              <a:solidFill>
                <a:srgbClr val="353535"/>
              </a:solidFill>
              <a:effectLst/>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80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dirty="0">
              <a:latin typeface="Century Gothic" panose="020B0502020202020204" pitchFamily="34" charset="0"/>
            </a:endParaRP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endParaRPr dirty="0"/>
          </a:p>
        </p:txBody>
      </p:sp>
      <p:sp>
        <p:nvSpPr>
          <p:cNvPr id="148" name="Google Shape;14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34522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21" name="Google Shape;22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17000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3" name="Google Shape;13;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4" name="Google Shape;14;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1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4" name="Google Shape;24;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5" name="Google Shape;25;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6" name="Google Shape;26;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0" name="Google Shape;30;p1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1" name="Google Shape;3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2" name="Google Shape;3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3" name="Google Shape;3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
        <p:cNvGrpSpPr/>
        <p:nvPr/>
      </p:nvGrpSpPr>
      <p:grpSpPr>
        <a:xfrm>
          <a:off x="0" y="0"/>
          <a:ext cx="0" cy="0"/>
          <a:chOff x="0" y="0"/>
          <a:chExt cx="0" cy="0"/>
        </a:xfrm>
      </p:grpSpPr>
      <p:sp>
        <p:nvSpPr>
          <p:cNvPr id="35" name="Google Shape;3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7" name="Google Shape;37;p1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8" name="Google Shape;38;p1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9" name="Google Shape;39;p1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0" name="Google Shape;40;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1" name="Google Shape;41;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2" name="Google Shape;42;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6" name="Google Shape;4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7" name="Google Shape;4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Google Shape;49;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1" name="Google Shape;51;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2" name="Google Shape;52;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3" name="Google Shape;53;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4" name="Google Shape;54;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5"/>
        <p:cNvGrpSpPr/>
        <p:nvPr/>
      </p:nvGrpSpPr>
      <p:grpSpPr>
        <a:xfrm>
          <a:off x="0" y="0"/>
          <a:ext cx="0" cy="0"/>
          <a:chOff x="0" y="0"/>
          <a:chExt cx="0" cy="0"/>
        </a:xfrm>
      </p:grpSpPr>
      <p:sp>
        <p:nvSpPr>
          <p:cNvPr id="56" name="Google Shape;56;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58" name="Google Shape;58;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9" name="Google Shape;59;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0" name="Google Shape;60;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1" name="Google Shape;61;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2"/>
        <p:cNvGrpSpPr/>
        <p:nvPr/>
      </p:nvGrpSpPr>
      <p:grpSpPr>
        <a:xfrm>
          <a:off x="0" y="0"/>
          <a:ext cx="0" cy="0"/>
          <a:chOff x="0" y="0"/>
          <a:chExt cx="0" cy="0"/>
        </a:xfrm>
      </p:grpSpPr>
      <p:sp>
        <p:nvSpPr>
          <p:cNvPr id="63" name="Google Shape;63;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5" name="Google Shape;65;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6" name="Google Shape;66;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7" name="Google Shape;67;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8"/>
        <p:cNvGrpSpPr/>
        <p:nvPr/>
      </p:nvGrpSpPr>
      <p:grpSpPr>
        <a:xfrm>
          <a:off x="0" y="0"/>
          <a:ext cx="0" cy="0"/>
          <a:chOff x="0" y="0"/>
          <a:chExt cx="0" cy="0"/>
        </a:xfrm>
      </p:grpSpPr>
      <p:sp>
        <p:nvSpPr>
          <p:cNvPr id="69" name="Google Shape;69;p2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2" name="Google Shape;72;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3" name="Google Shape;73;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9" name="Google Shape;9;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0" name="Google Shape;10;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20" name="Picture 19" descr="A picture containing logo&#10;&#10;Description automatically generated">
            <a:extLst>
              <a:ext uri="{FF2B5EF4-FFF2-40B4-BE49-F238E27FC236}">
                <a16:creationId xmlns:a16="http://schemas.microsoft.com/office/drawing/2014/main" id="{290D1C66-20E5-40FB-863B-9A2D1FCAF861}"/>
              </a:ext>
            </a:extLst>
          </p:cNvPr>
          <p:cNvPicPr>
            <a:picLocks noChangeAspect="1"/>
          </p:cNvPicPr>
          <p:nvPr/>
        </p:nvPicPr>
        <p:blipFill>
          <a:blip r:embed="rId3"/>
          <a:stretch>
            <a:fillRect/>
          </a:stretch>
        </p:blipFill>
        <p:spPr>
          <a:xfrm>
            <a:off x="5276134" y="367208"/>
            <a:ext cx="8143305" cy="3098428"/>
          </a:xfrm>
          <a:prstGeom prst="rect">
            <a:avLst/>
          </a:prstGeom>
        </p:spPr>
      </p:pic>
      <p:sp>
        <p:nvSpPr>
          <p:cNvPr id="90" name="Google Shape;90;p2"/>
          <p:cNvSpPr/>
          <p:nvPr/>
        </p:nvSpPr>
        <p:spPr>
          <a:xfrm>
            <a:off x="1006829" y="2872636"/>
            <a:ext cx="7924800" cy="2895600"/>
          </a:xfrm>
          <a:prstGeom prst="rect">
            <a:avLst/>
          </a:prstGeom>
          <a:solidFill>
            <a:srgbClr val="004AAD">
              <a:alpha val="9411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1" name="Google Shape;91;p2"/>
          <p:cNvSpPr/>
          <p:nvPr/>
        </p:nvSpPr>
        <p:spPr>
          <a:xfrm>
            <a:off x="1006829" y="6111136"/>
            <a:ext cx="7924800" cy="2895600"/>
          </a:xfrm>
          <a:prstGeom prst="rect">
            <a:avLst/>
          </a:prstGeom>
          <a:solidFill>
            <a:srgbClr val="004AAD">
              <a:alpha val="9411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2" name="Google Shape;92;p2"/>
          <p:cNvSpPr/>
          <p:nvPr/>
        </p:nvSpPr>
        <p:spPr>
          <a:xfrm>
            <a:off x="9334500" y="2872636"/>
            <a:ext cx="7924800" cy="2895600"/>
          </a:xfrm>
          <a:prstGeom prst="rect">
            <a:avLst/>
          </a:prstGeom>
          <a:solidFill>
            <a:srgbClr val="004AAD">
              <a:alpha val="9411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3" name="Google Shape;93;p2"/>
          <p:cNvSpPr/>
          <p:nvPr/>
        </p:nvSpPr>
        <p:spPr>
          <a:xfrm>
            <a:off x="9334500" y="6111136"/>
            <a:ext cx="7924800" cy="2895600"/>
          </a:xfrm>
          <a:prstGeom prst="rect">
            <a:avLst/>
          </a:prstGeom>
          <a:solidFill>
            <a:srgbClr val="004AAD">
              <a:alpha val="9411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4" name="Google Shape;94;p2"/>
          <p:cNvSpPr/>
          <p:nvPr/>
        </p:nvSpPr>
        <p:spPr>
          <a:xfrm>
            <a:off x="-257179" y="9695157"/>
            <a:ext cx="18802360" cy="1183686"/>
          </a:xfrm>
          <a:prstGeom prst="rect">
            <a:avLst/>
          </a:prstGeom>
          <a:solidFill>
            <a:srgbClr val="FFDE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nvGrpSpPr>
          <p:cNvPr id="96" name="Google Shape;96;p2"/>
          <p:cNvGrpSpPr/>
          <p:nvPr/>
        </p:nvGrpSpPr>
        <p:grpSpPr>
          <a:xfrm>
            <a:off x="1295014" y="3043294"/>
            <a:ext cx="7348430" cy="2306775"/>
            <a:chOff x="0" y="-38100"/>
            <a:chExt cx="9797907" cy="3075700"/>
          </a:xfrm>
        </p:grpSpPr>
        <p:sp>
          <p:nvSpPr>
            <p:cNvPr id="97" name="Google Shape;97;p2"/>
            <p:cNvSpPr txBox="1"/>
            <p:nvPr/>
          </p:nvSpPr>
          <p:spPr>
            <a:xfrm>
              <a:off x="0" y="904367"/>
              <a:ext cx="9797907" cy="2133233"/>
            </a:xfrm>
            <a:prstGeom prst="rect">
              <a:avLst/>
            </a:prstGeom>
            <a:noFill/>
            <a:ln>
              <a:noFill/>
            </a:ln>
          </p:spPr>
          <p:txBody>
            <a:bodyPr spcFirstLastPara="1" wrap="square" lIns="0" tIns="0" rIns="0" bIns="0" anchor="t" anchorCtr="0">
              <a:spAutoFit/>
            </a:bodyPr>
            <a:lstStyle/>
            <a:p>
              <a:pPr marL="429260" marR="0" lvl="1" indent="-214629" algn="l" rtl="0">
                <a:lnSpc>
                  <a:spcPct val="100000"/>
                </a:lnSpc>
                <a:spcBef>
                  <a:spcPts val="0"/>
                </a:spcBef>
                <a:spcAft>
                  <a:spcPts val="0"/>
                </a:spcAft>
                <a:buClr>
                  <a:srgbClr val="FFFFFF"/>
                </a:buClr>
                <a:buSzPts val="2599"/>
                <a:buFont typeface="Arial"/>
                <a:buChar char="•"/>
              </a:pPr>
              <a:r>
                <a:rPr lang="en-US" sz="2599" b="0" i="0" u="none" strike="noStrike" cap="none" dirty="0">
                  <a:solidFill>
                    <a:srgbClr val="FFFFFF"/>
                  </a:solidFill>
                  <a:latin typeface="Montserrat Light"/>
                  <a:ea typeface="Montserrat Light"/>
                  <a:cs typeface="Montserrat Light"/>
                  <a:sym typeface="Montserrat Light"/>
                </a:rPr>
                <a:t>Nation's largest grassroots mental health  organization</a:t>
              </a:r>
              <a:endParaRPr sz="1400" b="0" i="0" u="none" strike="noStrike" cap="none" dirty="0">
                <a:solidFill>
                  <a:srgbClr val="000000"/>
                </a:solidFill>
                <a:latin typeface="Arial"/>
                <a:ea typeface="Arial"/>
                <a:cs typeface="Arial"/>
                <a:sym typeface="Arial"/>
              </a:endParaRPr>
            </a:p>
            <a:p>
              <a:pPr marL="429260" marR="0" lvl="1" indent="-214629" algn="l" rtl="0">
                <a:lnSpc>
                  <a:spcPct val="100000"/>
                </a:lnSpc>
                <a:spcBef>
                  <a:spcPts val="0"/>
                </a:spcBef>
                <a:spcAft>
                  <a:spcPts val="0"/>
                </a:spcAft>
                <a:buClr>
                  <a:srgbClr val="FFFFFF"/>
                </a:buClr>
                <a:buSzPts val="2599"/>
                <a:buFont typeface="Arial"/>
                <a:buChar char="•"/>
              </a:pPr>
              <a:r>
                <a:rPr lang="en-US" sz="2599" b="0" i="0" u="none" strike="noStrike" cap="none" dirty="0">
                  <a:solidFill>
                    <a:srgbClr val="FFFFFF"/>
                  </a:solidFill>
                  <a:latin typeface="Montserrat Light"/>
                  <a:ea typeface="Montserrat Light"/>
                  <a:cs typeface="Montserrat Light"/>
                  <a:sym typeface="Montserrat Light"/>
                </a:rPr>
                <a:t>Founded in 1979</a:t>
              </a:r>
              <a:endParaRPr sz="1400" b="0" i="0" u="none" strike="noStrike" cap="none" dirty="0">
                <a:solidFill>
                  <a:srgbClr val="000000"/>
                </a:solidFill>
                <a:latin typeface="Arial"/>
                <a:ea typeface="Arial"/>
                <a:cs typeface="Arial"/>
                <a:sym typeface="Arial"/>
              </a:endParaRPr>
            </a:p>
            <a:p>
              <a:pPr marL="429260" marR="0" lvl="1" indent="-214629" algn="l" rtl="0">
                <a:lnSpc>
                  <a:spcPct val="100000"/>
                </a:lnSpc>
                <a:spcBef>
                  <a:spcPts val="0"/>
                </a:spcBef>
                <a:spcAft>
                  <a:spcPts val="0"/>
                </a:spcAft>
                <a:buClr>
                  <a:srgbClr val="FFFFFF"/>
                </a:buClr>
                <a:buSzPts val="2599"/>
                <a:buFont typeface="Arial"/>
                <a:buChar char="•"/>
              </a:pPr>
              <a:r>
                <a:rPr lang="en-US" sz="2599" b="0" i="0" u="none" strike="noStrike" cap="none" dirty="0">
                  <a:solidFill>
                    <a:srgbClr val="FFFFFF"/>
                  </a:solidFill>
                  <a:latin typeface="Montserrat Light"/>
                  <a:ea typeface="Montserrat Light"/>
                  <a:cs typeface="Montserrat Light"/>
                  <a:sym typeface="Montserrat Light"/>
                </a:rPr>
                <a:t>Over 600 affiliates across the US  </a:t>
              </a:r>
            </a:p>
          </p:txBody>
        </p:sp>
        <p:sp>
          <p:nvSpPr>
            <p:cNvPr id="98" name="Google Shape;98;p2"/>
            <p:cNvSpPr txBox="1"/>
            <p:nvPr/>
          </p:nvSpPr>
          <p:spPr>
            <a:xfrm>
              <a:off x="0" y="-38100"/>
              <a:ext cx="9797907" cy="68591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343"/>
                <a:buFont typeface="Arial"/>
                <a:buNone/>
              </a:pPr>
              <a:r>
                <a:rPr lang="en-US" sz="3343" b="1" i="0" u="none" strike="noStrike" cap="none" dirty="0">
                  <a:solidFill>
                    <a:srgbClr val="FFDE59"/>
                  </a:solidFill>
                  <a:latin typeface="Montserrat"/>
                  <a:ea typeface="Montserrat"/>
                  <a:cs typeface="Montserrat"/>
                  <a:sym typeface="Montserrat"/>
                </a:rPr>
                <a:t>WHO WE ARE</a:t>
              </a:r>
              <a:endParaRPr sz="1400" b="0" i="0" u="none" strike="noStrike" cap="none" dirty="0">
                <a:solidFill>
                  <a:srgbClr val="000000"/>
                </a:solidFill>
                <a:latin typeface="Arial"/>
                <a:ea typeface="Arial"/>
                <a:cs typeface="Arial"/>
                <a:sym typeface="Arial"/>
              </a:endParaRPr>
            </a:p>
          </p:txBody>
        </p:sp>
      </p:grpSp>
      <p:grpSp>
        <p:nvGrpSpPr>
          <p:cNvPr id="99" name="Google Shape;99;p2"/>
          <p:cNvGrpSpPr/>
          <p:nvPr/>
        </p:nvGrpSpPr>
        <p:grpSpPr>
          <a:xfrm>
            <a:off x="1295014" y="6414767"/>
            <a:ext cx="7348430" cy="2073226"/>
            <a:chOff x="0" y="-28575"/>
            <a:chExt cx="9797907" cy="2764302"/>
          </a:xfrm>
        </p:grpSpPr>
        <p:sp>
          <p:nvSpPr>
            <p:cNvPr id="100" name="Google Shape;100;p2"/>
            <p:cNvSpPr txBox="1"/>
            <p:nvPr/>
          </p:nvSpPr>
          <p:spPr>
            <a:xfrm>
              <a:off x="0" y="889067"/>
              <a:ext cx="9797907" cy="1846660"/>
            </a:xfrm>
            <a:prstGeom prst="rect">
              <a:avLst/>
            </a:prstGeom>
            <a:noFill/>
            <a:ln>
              <a:noFill/>
            </a:ln>
          </p:spPr>
          <p:txBody>
            <a:bodyPr spcFirstLastPara="1" wrap="square" lIns="0" tIns="0" rIns="0" bIns="0" anchor="t" anchorCtr="0">
              <a:spAutoFit/>
            </a:bodyPr>
            <a:lstStyle/>
            <a:p>
              <a:pPr marL="371475" marR="0" lvl="1" indent="-185737" algn="l" rtl="0">
                <a:lnSpc>
                  <a:spcPct val="100000"/>
                </a:lnSpc>
                <a:spcBef>
                  <a:spcPts val="0"/>
                </a:spcBef>
                <a:spcAft>
                  <a:spcPts val="0"/>
                </a:spcAft>
                <a:buClr>
                  <a:srgbClr val="FFFFFF"/>
                </a:buClr>
                <a:buSzPts val="2250"/>
                <a:buFont typeface="Arial"/>
                <a:buChar char="•"/>
              </a:pPr>
              <a:r>
                <a:rPr lang="en-US" sz="2250" b="0" i="0" u="none" strike="noStrike" cap="none" dirty="0">
                  <a:solidFill>
                    <a:srgbClr val="FFFFFF"/>
                  </a:solidFill>
                  <a:latin typeface="Montserrat Light"/>
                  <a:ea typeface="Montserrat Light"/>
                  <a:cs typeface="Montserrat Light"/>
                  <a:sym typeface="Montserrat Light"/>
                </a:rPr>
                <a:t>Individuals living with a mental </a:t>
              </a:r>
              <a:r>
                <a:rPr lang="en-US" sz="2250" dirty="0">
                  <a:solidFill>
                    <a:srgbClr val="FFFFFF"/>
                  </a:solidFill>
                  <a:latin typeface="Montserrat Light"/>
                  <a:ea typeface="Montserrat Light"/>
                  <a:cs typeface="Montserrat Light"/>
                  <a:sym typeface="Montserrat Light"/>
                </a:rPr>
                <a:t>h</a:t>
              </a:r>
              <a:r>
                <a:rPr lang="en-US" sz="2250" b="0" i="0" u="none" strike="noStrike" cap="none" dirty="0">
                  <a:solidFill>
                    <a:srgbClr val="FFFFFF"/>
                  </a:solidFill>
                  <a:latin typeface="Montserrat Light"/>
                  <a:ea typeface="Montserrat Light"/>
                  <a:cs typeface="Montserrat Light"/>
                  <a:sym typeface="Montserrat Light"/>
                </a:rPr>
                <a:t>ealth </a:t>
              </a:r>
              <a:r>
                <a:rPr lang="en-US" sz="2250" dirty="0">
                  <a:solidFill>
                    <a:srgbClr val="FFFFFF"/>
                  </a:solidFill>
                  <a:latin typeface="Montserrat Light"/>
                  <a:ea typeface="Montserrat Light"/>
                  <a:cs typeface="Montserrat Light"/>
                  <a:sym typeface="Montserrat Light"/>
                </a:rPr>
                <a:t>c</a:t>
              </a:r>
              <a:r>
                <a:rPr lang="en-US" sz="2250" b="0" i="0" u="none" strike="noStrike" cap="none" dirty="0">
                  <a:solidFill>
                    <a:srgbClr val="FFFFFF"/>
                  </a:solidFill>
                  <a:latin typeface="Montserrat Light"/>
                  <a:ea typeface="Montserrat Light"/>
                  <a:cs typeface="Montserrat Light"/>
                  <a:sym typeface="Montserrat Light"/>
                </a:rPr>
                <a:t>ondition</a:t>
              </a:r>
              <a:endParaRPr sz="1400" b="0" i="0" u="none" strike="noStrike" cap="none" dirty="0">
                <a:solidFill>
                  <a:srgbClr val="000000"/>
                </a:solidFill>
                <a:latin typeface="Arial"/>
                <a:ea typeface="Arial"/>
                <a:cs typeface="Arial"/>
                <a:sym typeface="Arial"/>
              </a:endParaRPr>
            </a:p>
            <a:p>
              <a:pPr marL="371475" marR="0" lvl="1" indent="-185737" algn="l" rtl="0">
                <a:lnSpc>
                  <a:spcPct val="100000"/>
                </a:lnSpc>
                <a:spcBef>
                  <a:spcPts val="0"/>
                </a:spcBef>
                <a:spcAft>
                  <a:spcPts val="0"/>
                </a:spcAft>
                <a:buClr>
                  <a:srgbClr val="FFFFFF"/>
                </a:buClr>
                <a:buSzPts val="2250"/>
                <a:buFont typeface="Arial"/>
                <a:buChar char="•"/>
              </a:pPr>
              <a:r>
                <a:rPr lang="en-US" sz="2250" b="0" i="0" u="none" strike="noStrike" cap="none" dirty="0">
                  <a:solidFill>
                    <a:srgbClr val="FFFFFF"/>
                  </a:solidFill>
                  <a:latin typeface="Montserrat Light"/>
                  <a:ea typeface="Montserrat Light"/>
                  <a:cs typeface="Montserrat Light"/>
                  <a:sym typeface="Montserrat Light"/>
                </a:rPr>
                <a:t>Family Members and Caregivers</a:t>
              </a:r>
              <a:endParaRPr sz="1400" b="0" i="0" u="none" strike="noStrike" cap="none" dirty="0">
                <a:solidFill>
                  <a:srgbClr val="000000"/>
                </a:solidFill>
                <a:latin typeface="Arial"/>
                <a:ea typeface="Arial"/>
                <a:cs typeface="Arial"/>
                <a:sym typeface="Arial"/>
              </a:endParaRPr>
            </a:p>
            <a:p>
              <a:pPr marL="371475" marR="0" lvl="1" indent="-185737" algn="l" rtl="0">
                <a:lnSpc>
                  <a:spcPct val="100000"/>
                </a:lnSpc>
                <a:spcBef>
                  <a:spcPts val="0"/>
                </a:spcBef>
                <a:spcAft>
                  <a:spcPts val="0"/>
                </a:spcAft>
                <a:buClr>
                  <a:srgbClr val="FFFFFF"/>
                </a:buClr>
                <a:buSzPts val="2250"/>
                <a:buFont typeface="Arial"/>
                <a:buChar char="•"/>
              </a:pPr>
              <a:r>
                <a:rPr lang="en-US" sz="2250" b="0" i="0" u="none" strike="noStrike" cap="none" dirty="0">
                  <a:solidFill>
                    <a:srgbClr val="FFFFFF"/>
                  </a:solidFill>
                  <a:latin typeface="Montserrat Light"/>
                  <a:ea typeface="Montserrat Light"/>
                  <a:cs typeface="Montserrat Light"/>
                  <a:sym typeface="Montserrat Light"/>
                </a:rPr>
                <a:t>Community Partners</a:t>
              </a:r>
              <a:endParaRPr sz="1400" b="0" i="0" u="none" strike="noStrike" cap="none" dirty="0">
                <a:solidFill>
                  <a:srgbClr val="000000"/>
                </a:solidFill>
                <a:latin typeface="Arial"/>
                <a:ea typeface="Arial"/>
                <a:cs typeface="Arial"/>
                <a:sym typeface="Arial"/>
              </a:endParaRPr>
            </a:p>
            <a:p>
              <a:pPr marL="371475" marR="0" lvl="1" indent="-185737" algn="l" rtl="0">
                <a:lnSpc>
                  <a:spcPct val="100000"/>
                </a:lnSpc>
                <a:spcBef>
                  <a:spcPts val="0"/>
                </a:spcBef>
                <a:spcAft>
                  <a:spcPts val="0"/>
                </a:spcAft>
                <a:buClr>
                  <a:srgbClr val="FFFFFF"/>
                </a:buClr>
                <a:buSzPts val="2250"/>
                <a:buFont typeface="Arial"/>
                <a:buChar char="•"/>
              </a:pPr>
              <a:r>
                <a:rPr lang="en-US" sz="2250" b="0" i="0" u="none" strike="noStrike" cap="none" dirty="0">
                  <a:solidFill>
                    <a:srgbClr val="FFFFFF"/>
                  </a:solidFill>
                  <a:latin typeface="Montserrat Light"/>
                  <a:ea typeface="Montserrat Light"/>
                  <a:cs typeface="Montserrat Light"/>
                  <a:sym typeface="Montserrat Light"/>
                </a:rPr>
                <a:t>Targeted Populations</a:t>
              </a:r>
              <a:endParaRPr sz="1400" b="0" i="0" u="none" strike="noStrike" cap="none" dirty="0">
                <a:solidFill>
                  <a:srgbClr val="000000"/>
                </a:solidFill>
                <a:latin typeface="Arial"/>
                <a:ea typeface="Arial"/>
                <a:cs typeface="Arial"/>
                <a:sym typeface="Arial"/>
              </a:endParaRPr>
            </a:p>
          </p:txBody>
        </p:sp>
        <p:sp>
          <p:nvSpPr>
            <p:cNvPr id="101" name="Google Shape;101;p2"/>
            <p:cNvSpPr txBox="1"/>
            <p:nvPr/>
          </p:nvSpPr>
          <p:spPr>
            <a:xfrm>
              <a:off x="0" y="-28575"/>
              <a:ext cx="9797907" cy="69708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289"/>
                <a:buFont typeface="Arial"/>
                <a:buNone/>
              </a:pPr>
              <a:r>
                <a:rPr lang="en-US" sz="3289" b="1" i="0" u="none" strike="noStrike" cap="none" dirty="0">
                  <a:solidFill>
                    <a:srgbClr val="FFDE59"/>
                  </a:solidFill>
                  <a:latin typeface="Montserrat"/>
                  <a:ea typeface="Montserrat"/>
                  <a:cs typeface="Montserrat"/>
                  <a:sym typeface="Montserrat"/>
                </a:rPr>
                <a:t>WHO WE SERVE</a:t>
              </a:r>
              <a:endParaRPr sz="1400" b="0" i="0" u="none" strike="noStrike" cap="none" dirty="0">
                <a:solidFill>
                  <a:srgbClr val="000000"/>
                </a:solidFill>
                <a:latin typeface="Arial"/>
                <a:ea typeface="Arial"/>
                <a:cs typeface="Arial"/>
                <a:sym typeface="Arial"/>
              </a:endParaRPr>
            </a:p>
          </p:txBody>
        </p:sp>
      </p:grpSp>
      <p:grpSp>
        <p:nvGrpSpPr>
          <p:cNvPr id="102" name="Google Shape;102;p2"/>
          <p:cNvGrpSpPr/>
          <p:nvPr/>
        </p:nvGrpSpPr>
        <p:grpSpPr>
          <a:xfrm>
            <a:off x="9915988" y="3003307"/>
            <a:ext cx="6761925" cy="2371446"/>
            <a:chOff x="0" y="-38100"/>
            <a:chExt cx="9015900" cy="3161929"/>
          </a:xfrm>
        </p:grpSpPr>
        <p:sp>
          <p:nvSpPr>
            <p:cNvPr id="103" name="Google Shape;103;p2"/>
            <p:cNvSpPr txBox="1"/>
            <p:nvPr/>
          </p:nvSpPr>
          <p:spPr>
            <a:xfrm>
              <a:off x="0" y="894842"/>
              <a:ext cx="9015900" cy="2228987"/>
            </a:xfrm>
            <a:prstGeom prst="rect">
              <a:avLst/>
            </a:prstGeom>
            <a:noFill/>
            <a:ln>
              <a:noFill/>
            </a:ln>
          </p:spPr>
          <p:txBody>
            <a:bodyPr spcFirstLastPara="1" wrap="square" lIns="0" tIns="0" rIns="0" bIns="0" anchor="t" anchorCtr="0">
              <a:spAutoFit/>
            </a:bodyPr>
            <a:lstStyle/>
            <a:p>
              <a:pPr marL="448528" marR="0" lvl="1" indent="-224264" algn="just" rtl="0">
                <a:lnSpc>
                  <a:spcPct val="100000"/>
                </a:lnSpc>
                <a:spcBef>
                  <a:spcPts val="0"/>
                </a:spcBef>
                <a:spcAft>
                  <a:spcPts val="0"/>
                </a:spcAft>
                <a:buClr>
                  <a:srgbClr val="FFFFFF"/>
                </a:buClr>
                <a:buSzPts val="2716"/>
                <a:buFont typeface="Arial"/>
                <a:buChar char="•"/>
              </a:pPr>
              <a:r>
                <a:rPr lang="en-US" sz="2716" b="0" i="0" u="none" strike="noStrike" cap="none" dirty="0">
                  <a:solidFill>
                    <a:srgbClr val="FFFFFF"/>
                  </a:solidFill>
                  <a:latin typeface="Montserrat Light"/>
                  <a:ea typeface="Montserrat Light"/>
                  <a:cs typeface="Montserrat Light"/>
                  <a:sym typeface="Montserrat Light"/>
                </a:rPr>
                <a:t>Educate </a:t>
              </a:r>
              <a:r>
                <a:rPr lang="en-US" sz="2716" b="0" i="0" u="none" strike="noStrike" cap="none">
                  <a:solidFill>
                    <a:srgbClr val="FFFFFF"/>
                  </a:solidFill>
                  <a:latin typeface="Montserrat Light"/>
                  <a:ea typeface="Montserrat Light"/>
                  <a:cs typeface="Montserrat Light"/>
                  <a:sym typeface="Montserrat Light"/>
                </a:rPr>
                <a:t>and Support</a:t>
              </a:r>
              <a:endParaRPr sz="1400" b="0" i="0" u="none" strike="noStrike" cap="none" dirty="0">
                <a:solidFill>
                  <a:srgbClr val="000000"/>
                </a:solidFill>
                <a:latin typeface="Arial"/>
                <a:ea typeface="Arial"/>
                <a:cs typeface="Arial"/>
                <a:sym typeface="Arial"/>
              </a:endParaRPr>
            </a:p>
            <a:p>
              <a:pPr marL="448528" marR="0" lvl="1" indent="-224264" algn="just" rtl="0">
                <a:lnSpc>
                  <a:spcPct val="100000"/>
                </a:lnSpc>
                <a:spcBef>
                  <a:spcPts val="0"/>
                </a:spcBef>
                <a:spcAft>
                  <a:spcPts val="0"/>
                </a:spcAft>
                <a:buClr>
                  <a:srgbClr val="FFFFFF"/>
                </a:buClr>
                <a:buSzPts val="2716"/>
                <a:buFont typeface="Arial"/>
                <a:buChar char="•"/>
              </a:pPr>
              <a:r>
                <a:rPr lang="en-US" sz="2716" b="0" i="0" u="none" strike="noStrike" cap="none" dirty="0">
                  <a:solidFill>
                    <a:srgbClr val="FFFFFF"/>
                  </a:solidFill>
                  <a:latin typeface="Montserrat Light"/>
                  <a:ea typeface="Montserrat Light"/>
                  <a:cs typeface="Montserrat Light"/>
                  <a:sym typeface="Montserrat Light"/>
                </a:rPr>
                <a:t>Advocate</a:t>
              </a:r>
              <a:endParaRPr sz="1400" b="0" i="0" u="none" strike="noStrike" cap="none" dirty="0">
                <a:solidFill>
                  <a:srgbClr val="000000"/>
                </a:solidFill>
                <a:latin typeface="Arial"/>
                <a:ea typeface="Arial"/>
                <a:cs typeface="Arial"/>
                <a:sym typeface="Arial"/>
              </a:endParaRPr>
            </a:p>
            <a:p>
              <a:pPr marL="448528" marR="0" lvl="1" indent="-224264" algn="just" rtl="0">
                <a:lnSpc>
                  <a:spcPct val="100000"/>
                </a:lnSpc>
                <a:spcBef>
                  <a:spcPts val="0"/>
                </a:spcBef>
                <a:spcAft>
                  <a:spcPts val="0"/>
                </a:spcAft>
                <a:buClr>
                  <a:srgbClr val="FFFFFF"/>
                </a:buClr>
                <a:buSzPts val="2716"/>
                <a:buFont typeface="Arial"/>
                <a:buChar char="•"/>
              </a:pPr>
              <a:r>
                <a:rPr lang="en-US" sz="2716" b="0" i="0" u="none" strike="noStrike" cap="none" dirty="0">
                  <a:solidFill>
                    <a:srgbClr val="FFFFFF"/>
                  </a:solidFill>
                  <a:latin typeface="Montserrat Light"/>
                  <a:ea typeface="Montserrat Light"/>
                  <a:cs typeface="Montserrat Light"/>
                  <a:sym typeface="Montserrat Light"/>
                </a:rPr>
                <a:t>Believe</a:t>
              </a:r>
              <a:endParaRPr sz="1400" b="0" i="0" u="none" strike="noStrike" cap="none" dirty="0">
                <a:solidFill>
                  <a:srgbClr val="000000"/>
                </a:solidFill>
                <a:latin typeface="Arial"/>
                <a:ea typeface="Arial"/>
                <a:cs typeface="Arial"/>
                <a:sym typeface="Arial"/>
              </a:endParaRPr>
            </a:p>
            <a:p>
              <a:pPr marL="448526" marR="0" lvl="1" indent="-224263" algn="just" rtl="0">
                <a:lnSpc>
                  <a:spcPct val="100000"/>
                </a:lnSpc>
                <a:spcBef>
                  <a:spcPts val="0"/>
                </a:spcBef>
                <a:spcAft>
                  <a:spcPts val="0"/>
                </a:spcAft>
                <a:buClr>
                  <a:srgbClr val="FFFFFF"/>
                </a:buClr>
                <a:buSzPts val="2716"/>
                <a:buFont typeface="Arial"/>
                <a:buChar char="•"/>
              </a:pPr>
              <a:r>
                <a:rPr lang="en-US" sz="2716" b="0" i="0" u="none" strike="noStrike" cap="none" dirty="0">
                  <a:solidFill>
                    <a:srgbClr val="FFFFFF"/>
                  </a:solidFill>
                  <a:latin typeface="Montserrat Light"/>
                  <a:ea typeface="Montserrat Light"/>
                  <a:cs typeface="Montserrat Light"/>
                  <a:sym typeface="Montserrat Light"/>
                </a:rPr>
                <a:t>Lead</a:t>
              </a:r>
              <a:endParaRPr sz="1400" b="0" i="0" u="none" strike="noStrike" cap="none" dirty="0">
                <a:solidFill>
                  <a:srgbClr val="000000"/>
                </a:solidFill>
                <a:latin typeface="Arial"/>
                <a:ea typeface="Arial"/>
                <a:cs typeface="Arial"/>
                <a:sym typeface="Arial"/>
              </a:endParaRPr>
            </a:p>
          </p:txBody>
        </p:sp>
        <p:sp>
          <p:nvSpPr>
            <p:cNvPr id="104" name="Google Shape;104;p2"/>
            <p:cNvSpPr txBox="1"/>
            <p:nvPr/>
          </p:nvSpPr>
          <p:spPr>
            <a:xfrm>
              <a:off x="0" y="-38100"/>
              <a:ext cx="9015765" cy="68591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343"/>
                <a:buFont typeface="Arial"/>
                <a:buNone/>
              </a:pPr>
              <a:r>
                <a:rPr lang="en-US" sz="3343" b="1" i="0" u="none" strike="noStrike" cap="none" dirty="0">
                  <a:solidFill>
                    <a:srgbClr val="FFDE59"/>
                  </a:solidFill>
                  <a:latin typeface="Montserrat"/>
                  <a:ea typeface="Montserrat"/>
                  <a:cs typeface="Montserrat"/>
                  <a:sym typeface="Montserrat"/>
                </a:rPr>
                <a:t>WHAT WE DO</a:t>
              </a:r>
              <a:endParaRPr sz="1400" b="0" i="0" u="none" strike="noStrike" cap="none" dirty="0">
                <a:solidFill>
                  <a:srgbClr val="000000"/>
                </a:solidFill>
                <a:latin typeface="Arial"/>
                <a:ea typeface="Arial"/>
                <a:cs typeface="Arial"/>
                <a:sym typeface="Arial"/>
              </a:endParaRPr>
            </a:p>
          </p:txBody>
        </p:sp>
      </p:grpSp>
      <p:grpSp>
        <p:nvGrpSpPr>
          <p:cNvPr id="105" name="Google Shape;105;p2"/>
          <p:cNvGrpSpPr/>
          <p:nvPr/>
        </p:nvGrpSpPr>
        <p:grpSpPr>
          <a:xfrm>
            <a:off x="9915988" y="6284116"/>
            <a:ext cx="6761824" cy="2302132"/>
            <a:chOff x="0" y="-38100"/>
            <a:chExt cx="9015765" cy="3069508"/>
          </a:xfrm>
        </p:grpSpPr>
        <p:sp>
          <p:nvSpPr>
            <p:cNvPr id="106" name="Google Shape;106;p2"/>
            <p:cNvSpPr txBox="1"/>
            <p:nvPr/>
          </p:nvSpPr>
          <p:spPr>
            <a:xfrm>
              <a:off x="0" y="898176"/>
              <a:ext cx="9015765" cy="2133232"/>
            </a:xfrm>
            <a:prstGeom prst="rect">
              <a:avLst/>
            </a:prstGeom>
            <a:noFill/>
            <a:ln>
              <a:noFill/>
            </a:ln>
          </p:spPr>
          <p:txBody>
            <a:bodyPr spcFirstLastPara="1" wrap="square" lIns="0" tIns="0" rIns="0" bIns="0" anchor="t" anchorCtr="0">
              <a:spAutoFit/>
            </a:bodyPr>
            <a:lstStyle/>
            <a:p>
              <a:pPr marL="429260" marR="0" lvl="1" indent="-214629" algn="l" rtl="0">
                <a:lnSpc>
                  <a:spcPct val="100000"/>
                </a:lnSpc>
                <a:spcBef>
                  <a:spcPts val="0"/>
                </a:spcBef>
                <a:spcAft>
                  <a:spcPts val="0"/>
                </a:spcAft>
                <a:buClr>
                  <a:srgbClr val="FFFFFF"/>
                </a:buClr>
                <a:buSzPts val="2599"/>
                <a:buFont typeface="Arial"/>
                <a:buChar char="•"/>
              </a:pPr>
              <a:r>
                <a:rPr lang="en-US" sz="2599" b="0" i="0" u="none" strike="noStrike" cap="none" dirty="0">
                  <a:solidFill>
                    <a:srgbClr val="FFFFFF"/>
                  </a:solidFill>
                  <a:latin typeface="Montserrat Light"/>
                  <a:ea typeface="Montserrat Light"/>
                  <a:cs typeface="Montserrat Light"/>
                  <a:sym typeface="Montserrat Light"/>
                </a:rPr>
                <a:t>NAMI Education Programs</a:t>
              </a:r>
              <a:endParaRPr sz="1400" b="0" i="0" u="none" strike="noStrike" cap="none" dirty="0">
                <a:solidFill>
                  <a:srgbClr val="000000"/>
                </a:solidFill>
                <a:latin typeface="Arial"/>
                <a:ea typeface="Arial"/>
                <a:cs typeface="Arial"/>
                <a:sym typeface="Arial"/>
              </a:endParaRPr>
            </a:p>
            <a:p>
              <a:pPr marL="429260" marR="0" lvl="1" indent="-214629" algn="l" rtl="0">
                <a:lnSpc>
                  <a:spcPct val="100000"/>
                </a:lnSpc>
                <a:spcBef>
                  <a:spcPts val="0"/>
                </a:spcBef>
                <a:spcAft>
                  <a:spcPts val="0"/>
                </a:spcAft>
                <a:buClr>
                  <a:srgbClr val="FFFFFF"/>
                </a:buClr>
                <a:buSzPts val="2599"/>
                <a:buFont typeface="Arial"/>
                <a:buChar char="•"/>
              </a:pPr>
              <a:r>
                <a:rPr lang="en-US" sz="2599" b="0" i="0" u="none" strike="noStrike" cap="none" dirty="0">
                  <a:solidFill>
                    <a:srgbClr val="FFFFFF"/>
                  </a:solidFill>
                  <a:latin typeface="Montserrat Light"/>
                  <a:ea typeface="Montserrat Light"/>
                  <a:cs typeface="Montserrat Light"/>
                  <a:sym typeface="Montserrat Light"/>
                </a:rPr>
                <a:t>NAMI Support Groups</a:t>
              </a:r>
              <a:endParaRPr sz="1400" b="0" i="0" u="none" strike="noStrike" cap="none" dirty="0">
                <a:solidFill>
                  <a:srgbClr val="000000"/>
                </a:solidFill>
                <a:latin typeface="Arial"/>
                <a:ea typeface="Arial"/>
                <a:cs typeface="Arial"/>
                <a:sym typeface="Arial"/>
              </a:endParaRPr>
            </a:p>
            <a:p>
              <a:pPr marL="429260" marR="0" lvl="1" indent="-214629" algn="l" rtl="0">
                <a:lnSpc>
                  <a:spcPct val="100000"/>
                </a:lnSpc>
                <a:spcBef>
                  <a:spcPts val="0"/>
                </a:spcBef>
                <a:spcAft>
                  <a:spcPts val="0"/>
                </a:spcAft>
                <a:buClr>
                  <a:srgbClr val="FFFFFF"/>
                </a:buClr>
                <a:buSzPts val="2599"/>
                <a:buFont typeface="Arial"/>
                <a:buChar char="•"/>
              </a:pPr>
              <a:r>
                <a:rPr lang="en-US" sz="2599" b="0" i="0" u="none" strike="noStrike" cap="none" dirty="0">
                  <a:solidFill>
                    <a:srgbClr val="FFFFFF"/>
                  </a:solidFill>
                  <a:latin typeface="Montserrat Light"/>
                  <a:ea typeface="Montserrat Light"/>
                  <a:cs typeface="Montserrat Light"/>
                  <a:sym typeface="Montserrat Light"/>
                </a:rPr>
                <a:t>NAMI Presentations</a:t>
              </a:r>
              <a:endParaRPr sz="1400" b="0" i="0" u="none" strike="noStrike" cap="none" dirty="0">
                <a:solidFill>
                  <a:srgbClr val="000000"/>
                </a:solidFill>
                <a:latin typeface="Arial"/>
                <a:ea typeface="Arial"/>
                <a:cs typeface="Arial"/>
                <a:sym typeface="Arial"/>
              </a:endParaRPr>
            </a:p>
            <a:p>
              <a:pPr marL="429260" marR="0" lvl="1" indent="-214629" algn="l" rtl="0">
                <a:lnSpc>
                  <a:spcPct val="100000"/>
                </a:lnSpc>
                <a:spcBef>
                  <a:spcPts val="0"/>
                </a:spcBef>
                <a:spcAft>
                  <a:spcPts val="0"/>
                </a:spcAft>
                <a:buClr>
                  <a:srgbClr val="FFFFFF"/>
                </a:buClr>
                <a:buSzPts val="2599"/>
                <a:buFont typeface="Arial"/>
                <a:buChar char="•"/>
              </a:pPr>
              <a:r>
                <a:rPr lang="en-US" sz="2599" b="0" i="0" u="none" strike="noStrike" cap="none" dirty="0">
                  <a:solidFill>
                    <a:srgbClr val="FFFFFF"/>
                  </a:solidFill>
                  <a:latin typeface="Montserrat Light"/>
                  <a:ea typeface="Montserrat Light"/>
                  <a:cs typeface="Montserrat Light"/>
                  <a:sym typeface="Montserrat Light"/>
                </a:rPr>
                <a:t>NAMI Outreach</a:t>
              </a:r>
              <a:endParaRPr sz="1400" b="0" i="0" u="none" strike="noStrike" cap="none" dirty="0">
                <a:solidFill>
                  <a:srgbClr val="000000"/>
                </a:solidFill>
                <a:latin typeface="Arial"/>
                <a:ea typeface="Arial"/>
                <a:cs typeface="Arial"/>
                <a:sym typeface="Arial"/>
              </a:endParaRPr>
            </a:p>
          </p:txBody>
        </p:sp>
        <p:sp>
          <p:nvSpPr>
            <p:cNvPr id="107" name="Google Shape;107;p2"/>
            <p:cNvSpPr txBox="1"/>
            <p:nvPr/>
          </p:nvSpPr>
          <p:spPr>
            <a:xfrm>
              <a:off x="0" y="-38100"/>
              <a:ext cx="9015765" cy="71133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343"/>
                <a:buFont typeface="Arial"/>
                <a:buNone/>
              </a:pPr>
              <a:r>
                <a:rPr lang="en-US" sz="3343" b="1" i="0" u="none" strike="noStrike" cap="none" dirty="0">
                  <a:solidFill>
                    <a:srgbClr val="FFDE59"/>
                  </a:solidFill>
                  <a:latin typeface="Montserrat"/>
                  <a:ea typeface="Montserrat"/>
                  <a:cs typeface="Montserrat"/>
                  <a:sym typeface="Montserrat"/>
                </a:rPr>
                <a:t>WHAT WE OFFER</a:t>
              </a:r>
              <a:endParaRPr sz="1400" b="0" i="0" u="none" strike="noStrike" cap="none" dirty="0">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Shape 111"/>
        <p:cNvGrpSpPr/>
        <p:nvPr/>
      </p:nvGrpSpPr>
      <p:grpSpPr>
        <a:xfrm>
          <a:off x="0" y="0"/>
          <a:ext cx="0" cy="0"/>
          <a:chOff x="0" y="0"/>
          <a:chExt cx="0" cy="0"/>
        </a:xfrm>
      </p:grpSpPr>
      <p:sp>
        <p:nvSpPr>
          <p:cNvPr id="112" name="Google Shape;112;p3"/>
          <p:cNvSpPr/>
          <p:nvPr/>
        </p:nvSpPr>
        <p:spPr>
          <a:xfrm>
            <a:off x="-257179" y="9695157"/>
            <a:ext cx="18802360" cy="1183686"/>
          </a:xfrm>
          <a:prstGeom prst="rect">
            <a:avLst/>
          </a:prstGeom>
          <a:solidFill>
            <a:srgbClr val="FFDE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113" name="Google Shape;113;p3"/>
          <p:cNvPicPr preferRelativeResize="0"/>
          <p:nvPr/>
        </p:nvPicPr>
        <p:blipFill rotWithShape="1">
          <a:blip r:embed="rId3">
            <a:alphaModFix amt="65000"/>
          </a:blip>
          <a:srcRect l="29251" r="14566"/>
          <a:stretch/>
        </p:blipFill>
        <p:spPr>
          <a:xfrm>
            <a:off x="0" y="0"/>
            <a:ext cx="8170071" cy="9695157"/>
          </a:xfrm>
          <a:prstGeom prst="rect">
            <a:avLst/>
          </a:prstGeom>
          <a:noFill/>
          <a:ln>
            <a:noFill/>
          </a:ln>
        </p:spPr>
      </p:pic>
      <p:grpSp>
        <p:nvGrpSpPr>
          <p:cNvPr id="114" name="Google Shape;114;p3"/>
          <p:cNvGrpSpPr/>
          <p:nvPr/>
        </p:nvGrpSpPr>
        <p:grpSpPr>
          <a:xfrm>
            <a:off x="8446699" y="669673"/>
            <a:ext cx="9382087" cy="8112091"/>
            <a:chOff x="0" y="-28575"/>
            <a:chExt cx="12509449" cy="10816121"/>
          </a:xfrm>
        </p:grpSpPr>
        <p:sp>
          <p:nvSpPr>
            <p:cNvPr id="115" name="Google Shape;115;p3"/>
            <p:cNvSpPr txBox="1"/>
            <p:nvPr/>
          </p:nvSpPr>
          <p:spPr>
            <a:xfrm>
              <a:off x="0" y="-28575"/>
              <a:ext cx="12509449" cy="67288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rgbClr val="FFDE59"/>
                  </a:solidFill>
                  <a:latin typeface="Montserrat"/>
                  <a:ea typeface="Montserrat"/>
                  <a:cs typeface="Montserrat"/>
                  <a:sym typeface="Montserrat"/>
                </a:rPr>
                <a:t>VISION</a:t>
              </a:r>
              <a:endParaRPr sz="1400" b="0" i="0" u="none" strike="noStrike" cap="none" dirty="0">
                <a:solidFill>
                  <a:srgbClr val="000000"/>
                </a:solidFill>
                <a:latin typeface="Arial"/>
                <a:ea typeface="Arial"/>
                <a:cs typeface="Arial"/>
                <a:sym typeface="Arial"/>
              </a:endParaRPr>
            </a:p>
          </p:txBody>
        </p:sp>
        <p:sp>
          <p:nvSpPr>
            <p:cNvPr id="116" name="Google Shape;116;p3"/>
            <p:cNvSpPr txBox="1"/>
            <p:nvPr/>
          </p:nvSpPr>
          <p:spPr>
            <a:xfrm>
              <a:off x="0" y="967974"/>
              <a:ext cx="12509449" cy="229806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rgbClr val="FFFFFF"/>
                  </a:solidFill>
                  <a:latin typeface="Montserrat Light"/>
                  <a:ea typeface="Montserrat Light"/>
                  <a:cs typeface="Montserrat Light"/>
                  <a:sym typeface="Montserrat Light"/>
                </a:rPr>
                <a:t>A community where everyone feels safe to openly discuss mental health conditions and has the ability to seek and access help with support, dignity and respect.</a:t>
              </a:r>
              <a:endParaRPr sz="1400" b="0" i="0" u="none" strike="noStrike" cap="none" dirty="0">
                <a:solidFill>
                  <a:srgbClr val="000000"/>
                </a:solidFill>
                <a:latin typeface="Arial"/>
                <a:ea typeface="Arial"/>
                <a:cs typeface="Arial"/>
                <a:sym typeface="Arial"/>
              </a:endParaRPr>
            </a:p>
          </p:txBody>
        </p:sp>
        <p:sp>
          <p:nvSpPr>
            <p:cNvPr id="117" name="Google Shape;117;p3"/>
            <p:cNvSpPr txBox="1"/>
            <p:nvPr/>
          </p:nvSpPr>
          <p:spPr>
            <a:xfrm>
              <a:off x="0" y="3958248"/>
              <a:ext cx="12509449" cy="67288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rgbClr val="FFDE59"/>
                  </a:solidFill>
                  <a:latin typeface="Montserrat"/>
                  <a:ea typeface="Montserrat"/>
                  <a:cs typeface="Montserrat"/>
                  <a:sym typeface="Montserrat"/>
                </a:rPr>
                <a:t>MISSION</a:t>
              </a:r>
              <a:endParaRPr sz="1400" b="0" i="0" u="none" strike="noStrike" cap="none" dirty="0">
                <a:solidFill>
                  <a:srgbClr val="000000"/>
                </a:solidFill>
                <a:latin typeface="Arial"/>
                <a:ea typeface="Arial"/>
                <a:cs typeface="Arial"/>
                <a:sym typeface="Arial"/>
              </a:endParaRPr>
            </a:p>
          </p:txBody>
        </p:sp>
        <p:sp>
          <p:nvSpPr>
            <p:cNvPr id="118" name="Google Shape;118;p3"/>
            <p:cNvSpPr txBox="1"/>
            <p:nvPr/>
          </p:nvSpPr>
          <p:spPr>
            <a:xfrm>
              <a:off x="0" y="4954798"/>
              <a:ext cx="12509449" cy="229806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rgbClr val="FFFFFF"/>
                  </a:solidFill>
                  <a:latin typeface="Montserrat Light"/>
                  <a:ea typeface="Montserrat Light"/>
                  <a:cs typeface="Montserrat Light"/>
                  <a:sym typeface="Montserrat Light"/>
                </a:rPr>
                <a:t>Improving quality of life through advocacy, education and support by increasing awareness and reducing stigma surrounding mental health conditions.</a:t>
              </a:r>
              <a:endParaRPr sz="1400" b="0" i="0" u="none" strike="noStrike" cap="none" dirty="0">
                <a:solidFill>
                  <a:srgbClr val="000000"/>
                </a:solidFill>
                <a:latin typeface="Arial"/>
                <a:ea typeface="Arial"/>
                <a:cs typeface="Arial"/>
                <a:sym typeface="Arial"/>
              </a:endParaRPr>
            </a:p>
          </p:txBody>
        </p:sp>
        <p:sp>
          <p:nvSpPr>
            <p:cNvPr id="119" name="Google Shape;119;p3"/>
            <p:cNvSpPr txBox="1"/>
            <p:nvPr/>
          </p:nvSpPr>
          <p:spPr>
            <a:xfrm>
              <a:off x="0" y="8057923"/>
              <a:ext cx="12509449" cy="67288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rgbClr val="FFDE59"/>
                  </a:solidFill>
                  <a:latin typeface="Montserrat"/>
                  <a:ea typeface="Montserrat"/>
                  <a:cs typeface="Montserrat"/>
                  <a:sym typeface="Montserrat"/>
                </a:rPr>
                <a:t>VALUES</a:t>
              </a:r>
              <a:endParaRPr sz="1400" b="0" i="0" u="none" strike="noStrike" cap="none" dirty="0">
                <a:solidFill>
                  <a:srgbClr val="000000"/>
                </a:solidFill>
                <a:latin typeface="Arial"/>
                <a:ea typeface="Arial"/>
                <a:cs typeface="Arial"/>
                <a:sym typeface="Arial"/>
              </a:endParaRPr>
            </a:p>
          </p:txBody>
        </p:sp>
        <p:sp>
          <p:nvSpPr>
            <p:cNvPr id="120" name="Google Shape;120;p3"/>
            <p:cNvSpPr txBox="1"/>
            <p:nvPr/>
          </p:nvSpPr>
          <p:spPr>
            <a:xfrm>
              <a:off x="0" y="9063997"/>
              <a:ext cx="12509449" cy="172354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rgbClr val="FFFFFF"/>
                  </a:solidFill>
                  <a:latin typeface="Montserrat Light"/>
                  <a:ea typeface="Montserrat Light"/>
                  <a:cs typeface="Montserrat Light"/>
                  <a:sym typeface="Montserrat Light"/>
                </a:rPr>
                <a:t>Acceptance                    Support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rgbClr val="FFFFFF"/>
                  </a:solidFill>
                  <a:latin typeface="Montserrat Light"/>
                  <a:ea typeface="Montserrat Light"/>
                  <a:cs typeface="Montserrat Light"/>
                  <a:sym typeface="Montserrat Light"/>
                </a:rPr>
                <a:t>Integrity                          Education</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rgbClr val="FFFFFF"/>
                  </a:solidFill>
                  <a:latin typeface="Montserrat Light"/>
                  <a:ea typeface="Montserrat Light"/>
                  <a:cs typeface="Montserrat Light"/>
                  <a:sym typeface="Montserrat Light"/>
                </a:rPr>
                <a:t>Hope                                Community</a:t>
              </a:r>
              <a:endParaRPr sz="1400" b="0" i="0" u="none" strike="noStrike" cap="none" dirty="0">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5"/>
          <p:cNvSpPr/>
          <p:nvPr/>
        </p:nvSpPr>
        <p:spPr>
          <a:xfrm>
            <a:off x="1006829" y="2410987"/>
            <a:ext cx="7924800" cy="2895600"/>
          </a:xfrm>
          <a:prstGeom prst="rect">
            <a:avLst/>
          </a:prstGeom>
          <a:solidFill>
            <a:srgbClr val="004AAD">
              <a:alpha val="9411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51" name="Google Shape;151;p5"/>
          <p:cNvSpPr/>
          <p:nvPr/>
        </p:nvSpPr>
        <p:spPr>
          <a:xfrm>
            <a:off x="1006829" y="5649487"/>
            <a:ext cx="7924800" cy="2895600"/>
          </a:xfrm>
          <a:prstGeom prst="rect">
            <a:avLst/>
          </a:prstGeom>
          <a:solidFill>
            <a:srgbClr val="004AAD">
              <a:alpha val="9411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52" name="Google Shape;152;p5"/>
          <p:cNvSpPr/>
          <p:nvPr/>
        </p:nvSpPr>
        <p:spPr>
          <a:xfrm>
            <a:off x="9334500" y="2410987"/>
            <a:ext cx="7924800" cy="2895600"/>
          </a:xfrm>
          <a:prstGeom prst="rect">
            <a:avLst/>
          </a:prstGeom>
          <a:solidFill>
            <a:srgbClr val="004AAD">
              <a:alpha val="9411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53" name="Google Shape;153;p5"/>
          <p:cNvSpPr/>
          <p:nvPr/>
        </p:nvSpPr>
        <p:spPr>
          <a:xfrm>
            <a:off x="9334500" y="5649487"/>
            <a:ext cx="7924800" cy="2895600"/>
          </a:xfrm>
          <a:prstGeom prst="rect">
            <a:avLst/>
          </a:prstGeom>
          <a:solidFill>
            <a:srgbClr val="004AAD">
              <a:alpha val="9411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54" name="Google Shape;154;p5"/>
          <p:cNvSpPr/>
          <p:nvPr/>
        </p:nvSpPr>
        <p:spPr>
          <a:xfrm>
            <a:off x="-257179" y="9695157"/>
            <a:ext cx="18802360" cy="1183686"/>
          </a:xfrm>
          <a:prstGeom prst="rect">
            <a:avLst/>
          </a:prstGeom>
          <a:solidFill>
            <a:srgbClr val="FFDE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nvGrpSpPr>
          <p:cNvPr id="155" name="Google Shape;155;p5"/>
          <p:cNvGrpSpPr/>
          <p:nvPr/>
        </p:nvGrpSpPr>
        <p:grpSpPr>
          <a:xfrm>
            <a:off x="1614382" y="2554110"/>
            <a:ext cx="6821695" cy="2209619"/>
            <a:chOff x="0" y="-28575"/>
            <a:chExt cx="8946260" cy="2560273"/>
          </a:xfrm>
        </p:grpSpPr>
        <p:sp>
          <p:nvSpPr>
            <p:cNvPr id="156" name="Google Shape;156;p5"/>
            <p:cNvSpPr txBox="1"/>
            <p:nvPr/>
          </p:nvSpPr>
          <p:spPr>
            <a:xfrm>
              <a:off x="0" y="839269"/>
              <a:ext cx="8946260" cy="1692429"/>
            </a:xfrm>
            <a:prstGeom prst="rect">
              <a:avLst/>
            </a:prstGeom>
            <a:noFill/>
            <a:ln>
              <a:noFill/>
            </a:ln>
          </p:spPr>
          <p:txBody>
            <a:bodyPr spcFirstLastPara="1" wrap="square" lIns="0" tIns="0" rIns="0" bIns="0" anchor="t" anchorCtr="0">
              <a:spAutoFit/>
            </a:bodyPr>
            <a:lstStyle/>
            <a:p>
              <a:pPr marL="454025" marR="0" lvl="1" indent="-227013" algn="l" rtl="0">
                <a:lnSpc>
                  <a:spcPct val="100000"/>
                </a:lnSpc>
                <a:spcBef>
                  <a:spcPts val="0"/>
                </a:spcBef>
                <a:spcAft>
                  <a:spcPts val="0"/>
                </a:spcAft>
                <a:buClr>
                  <a:srgbClr val="FFFFFF"/>
                </a:buClr>
                <a:buSzPts val="2750"/>
                <a:buFont typeface="Arial"/>
                <a:buChar char="•"/>
              </a:pPr>
              <a:r>
                <a:rPr lang="en-US" sz="2750" b="0" i="0" u="none" strike="noStrike" cap="none" dirty="0">
                  <a:solidFill>
                    <a:srgbClr val="FFFFFF"/>
                  </a:solidFill>
                  <a:latin typeface="Montserrat Light"/>
                  <a:ea typeface="Montserrat Light"/>
                  <a:cs typeface="Montserrat Light"/>
                  <a:sym typeface="Montserrat Light"/>
                </a:rPr>
                <a:t>Family-to-Family</a:t>
              </a:r>
              <a:endParaRPr sz="1400" b="0" i="0" u="none" strike="noStrike" cap="none" dirty="0">
                <a:solidFill>
                  <a:srgbClr val="000000"/>
                </a:solidFill>
                <a:latin typeface="Arial"/>
                <a:ea typeface="Arial"/>
                <a:cs typeface="Arial"/>
                <a:sym typeface="Arial"/>
              </a:endParaRPr>
            </a:p>
            <a:p>
              <a:pPr marL="454025" marR="0" lvl="1" indent="-227011" algn="l" rtl="0">
                <a:lnSpc>
                  <a:spcPct val="100000"/>
                </a:lnSpc>
                <a:spcBef>
                  <a:spcPts val="0"/>
                </a:spcBef>
                <a:spcAft>
                  <a:spcPts val="0"/>
                </a:spcAft>
                <a:buClr>
                  <a:srgbClr val="FFFFFF"/>
                </a:buClr>
                <a:buSzPts val="2749"/>
                <a:buFont typeface="Arial"/>
                <a:buChar char="•"/>
              </a:pPr>
              <a:r>
                <a:rPr lang="en-US" sz="2749" b="0" i="0" u="none" strike="noStrike" cap="none" dirty="0">
                  <a:solidFill>
                    <a:srgbClr val="FFFFFF"/>
                  </a:solidFill>
                  <a:latin typeface="Montserrat Light"/>
                  <a:ea typeface="Montserrat Light"/>
                  <a:cs typeface="Montserrat Light"/>
                  <a:sym typeface="Montserrat Light"/>
                </a:rPr>
                <a:t>Basics</a:t>
              </a:r>
              <a:endParaRPr sz="1400" b="0" i="0" u="none" strike="noStrike" cap="none" dirty="0">
                <a:solidFill>
                  <a:srgbClr val="000000"/>
                </a:solidFill>
                <a:latin typeface="Arial"/>
                <a:ea typeface="Arial"/>
                <a:cs typeface="Arial"/>
                <a:sym typeface="Arial"/>
              </a:endParaRPr>
            </a:p>
            <a:p>
              <a:pPr marL="454025" marR="0" lvl="1" indent="-227011" algn="l" rtl="0">
                <a:lnSpc>
                  <a:spcPct val="100000"/>
                </a:lnSpc>
                <a:spcBef>
                  <a:spcPts val="0"/>
                </a:spcBef>
                <a:spcAft>
                  <a:spcPts val="0"/>
                </a:spcAft>
                <a:buClr>
                  <a:srgbClr val="FFFFFF"/>
                </a:buClr>
                <a:buSzPts val="2749"/>
                <a:buFont typeface="Arial"/>
                <a:buChar char="•"/>
              </a:pPr>
              <a:r>
                <a:rPr lang="en-US" sz="2749" b="0" i="0" u="none" strike="noStrike" cap="none" dirty="0">
                  <a:solidFill>
                    <a:srgbClr val="FFFFFF"/>
                  </a:solidFill>
                  <a:latin typeface="Montserrat Light"/>
                  <a:ea typeface="Montserrat Light"/>
                  <a:cs typeface="Montserrat Light"/>
                  <a:sym typeface="Montserrat Light"/>
                </a:rPr>
                <a:t>Homefront</a:t>
              </a:r>
              <a:endParaRPr sz="2749" b="0" i="0" u="none" strike="noStrike" cap="none" dirty="0">
                <a:solidFill>
                  <a:srgbClr val="FFFFFF"/>
                </a:solidFill>
                <a:latin typeface="Montserrat Light"/>
                <a:ea typeface="Montserrat Light"/>
                <a:cs typeface="Montserrat Light"/>
                <a:sym typeface="Montserrat Light"/>
              </a:endParaRPr>
            </a:p>
            <a:p>
              <a:pPr marL="454025" marR="0" lvl="1" indent="-227011" algn="l" rtl="0">
                <a:lnSpc>
                  <a:spcPct val="100000"/>
                </a:lnSpc>
                <a:spcBef>
                  <a:spcPts val="0"/>
                </a:spcBef>
                <a:spcAft>
                  <a:spcPts val="0"/>
                </a:spcAft>
                <a:buClr>
                  <a:srgbClr val="FFFFFF"/>
                </a:buClr>
                <a:buSzPts val="2749"/>
                <a:buFont typeface="Montserrat Light"/>
                <a:buChar char="•"/>
              </a:pPr>
              <a:r>
                <a:rPr lang="en-US" sz="2749" dirty="0">
                  <a:solidFill>
                    <a:srgbClr val="FFFFFF"/>
                  </a:solidFill>
                  <a:latin typeface="Montserrat Light"/>
                  <a:ea typeface="Montserrat Light"/>
                  <a:cs typeface="Montserrat Light"/>
                  <a:sym typeface="Montserrat Light"/>
                </a:rPr>
                <a:t>Peer-to-Peer</a:t>
              </a:r>
              <a:endParaRPr sz="2749" dirty="0">
                <a:solidFill>
                  <a:srgbClr val="FFFFFF"/>
                </a:solidFill>
                <a:latin typeface="Montserrat Light"/>
                <a:ea typeface="Montserrat Light"/>
                <a:cs typeface="Montserrat Light"/>
                <a:sym typeface="Montserrat Light"/>
              </a:endParaRPr>
            </a:p>
          </p:txBody>
        </p:sp>
        <p:sp>
          <p:nvSpPr>
            <p:cNvPr id="157" name="Google Shape;157;p5"/>
            <p:cNvSpPr txBox="1"/>
            <p:nvPr/>
          </p:nvSpPr>
          <p:spPr>
            <a:xfrm>
              <a:off x="0" y="-28575"/>
              <a:ext cx="8946260" cy="66833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148"/>
                <a:buFont typeface="Arial"/>
                <a:buNone/>
              </a:pPr>
              <a:r>
                <a:rPr lang="en-US" sz="3148" b="1" i="0" u="none" strike="noStrike" cap="none" dirty="0">
                  <a:solidFill>
                    <a:srgbClr val="FFDE59"/>
                  </a:solidFill>
                  <a:latin typeface="Montserrat"/>
                  <a:ea typeface="Montserrat"/>
                  <a:cs typeface="Montserrat"/>
                  <a:sym typeface="Montserrat"/>
                </a:rPr>
                <a:t>EDUCATION CLASSES</a:t>
              </a:r>
              <a:endParaRPr sz="1400" b="0" i="0" u="none" strike="noStrike" cap="none" dirty="0">
                <a:solidFill>
                  <a:srgbClr val="000000"/>
                </a:solidFill>
                <a:latin typeface="Arial"/>
                <a:ea typeface="Arial"/>
                <a:cs typeface="Arial"/>
                <a:sym typeface="Arial"/>
              </a:endParaRPr>
            </a:p>
          </p:txBody>
        </p:sp>
      </p:grpSp>
      <p:grpSp>
        <p:nvGrpSpPr>
          <p:cNvPr id="158" name="Google Shape;158;p5"/>
          <p:cNvGrpSpPr/>
          <p:nvPr/>
        </p:nvGrpSpPr>
        <p:grpSpPr>
          <a:xfrm>
            <a:off x="1785679" y="5782812"/>
            <a:ext cx="6709695" cy="1535577"/>
            <a:chOff x="0" y="-38100"/>
            <a:chExt cx="8946260" cy="2047436"/>
          </a:xfrm>
        </p:grpSpPr>
        <p:sp>
          <p:nvSpPr>
            <p:cNvPr id="159" name="Google Shape;159;p5"/>
            <p:cNvSpPr txBox="1"/>
            <p:nvPr/>
          </p:nvSpPr>
          <p:spPr>
            <a:xfrm>
              <a:off x="0" y="894843"/>
              <a:ext cx="8946260" cy="1114493"/>
            </a:xfrm>
            <a:prstGeom prst="rect">
              <a:avLst/>
            </a:prstGeom>
            <a:noFill/>
            <a:ln>
              <a:noFill/>
            </a:ln>
          </p:spPr>
          <p:txBody>
            <a:bodyPr spcFirstLastPara="1" wrap="square" lIns="0" tIns="0" rIns="0" bIns="0" anchor="t" anchorCtr="0">
              <a:spAutoFit/>
            </a:bodyPr>
            <a:lstStyle/>
            <a:p>
              <a:pPr marL="448528" marR="0" lvl="1" indent="-224264" algn="l" rtl="0">
                <a:lnSpc>
                  <a:spcPct val="100000"/>
                </a:lnSpc>
                <a:spcBef>
                  <a:spcPts val="0"/>
                </a:spcBef>
                <a:spcAft>
                  <a:spcPts val="0"/>
                </a:spcAft>
                <a:buClr>
                  <a:srgbClr val="FFFFFF"/>
                </a:buClr>
                <a:buSzPts val="2716"/>
                <a:buFont typeface="Arial"/>
                <a:buChar char="•"/>
              </a:pPr>
              <a:r>
                <a:rPr lang="en-US" sz="2716" b="0" i="0" u="none" strike="noStrike" cap="none" dirty="0">
                  <a:solidFill>
                    <a:srgbClr val="FFFFFF"/>
                  </a:solidFill>
                  <a:latin typeface="Montserrat Light"/>
                  <a:ea typeface="Montserrat Light"/>
                  <a:cs typeface="Montserrat Light"/>
                  <a:sym typeface="Montserrat Light"/>
                </a:rPr>
                <a:t>Ending the Silence</a:t>
              </a:r>
              <a:endParaRPr sz="1400" b="0" i="0" u="none" strike="noStrike" cap="none" dirty="0">
                <a:solidFill>
                  <a:srgbClr val="000000"/>
                </a:solidFill>
                <a:latin typeface="Arial"/>
                <a:ea typeface="Arial"/>
                <a:cs typeface="Arial"/>
                <a:sym typeface="Arial"/>
              </a:endParaRPr>
            </a:p>
            <a:p>
              <a:pPr marL="448526" marR="0" lvl="1" indent="-224263" algn="l" rtl="0">
                <a:lnSpc>
                  <a:spcPct val="100000"/>
                </a:lnSpc>
                <a:spcBef>
                  <a:spcPts val="0"/>
                </a:spcBef>
                <a:spcAft>
                  <a:spcPts val="0"/>
                </a:spcAft>
                <a:buClr>
                  <a:srgbClr val="FFFFFF"/>
                </a:buClr>
                <a:buSzPts val="2716"/>
                <a:buFont typeface="Arial"/>
                <a:buChar char="•"/>
              </a:pPr>
              <a:r>
                <a:rPr lang="en-US" sz="2716" b="0" i="0" u="none" strike="noStrike" cap="none" dirty="0">
                  <a:solidFill>
                    <a:srgbClr val="FFFFFF"/>
                  </a:solidFill>
                  <a:latin typeface="Montserrat Light"/>
                  <a:ea typeface="Montserrat Light"/>
                  <a:cs typeface="Montserrat Light"/>
                  <a:sym typeface="Montserrat Light"/>
                </a:rPr>
                <a:t>In Our Own Voice</a:t>
              </a:r>
              <a:endParaRPr sz="1400" b="0" i="0" u="none" strike="noStrike" cap="none" dirty="0">
                <a:solidFill>
                  <a:srgbClr val="000000"/>
                </a:solidFill>
                <a:latin typeface="Arial"/>
                <a:ea typeface="Arial"/>
                <a:cs typeface="Arial"/>
                <a:sym typeface="Arial"/>
              </a:endParaRPr>
            </a:p>
          </p:txBody>
        </p:sp>
        <p:sp>
          <p:nvSpPr>
            <p:cNvPr id="160" name="Google Shape;160;p5"/>
            <p:cNvSpPr txBox="1"/>
            <p:nvPr/>
          </p:nvSpPr>
          <p:spPr>
            <a:xfrm>
              <a:off x="0" y="-38100"/>
              <a:ext cx="8946260" cy="68591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343"/>
                <a:buFont typeface="Arial"/>
                <a:buNone/>
              </a:pPr>
              <a:r>
                <a:rPr lang="en-US" sz="3343" b="1" i="0" u="none" strike="noStrike" cap="none" dirty="0">
                  <a:solidFill>
                    <a:srgbClr val="FFDE59"/>
                  </a:solidFill>
                  <a:latin typeface="Montserrat"/>
                  <a:ea typeface="Montserrat"/>
                  <a:cs typeface="Montserrat"/>
                  <a:sym typeface="Montserrat"/>
                </a:rPr>
                <a:t>PRESENTATIONS</a:t>
              </a:r>
              <a:endParaRPr sz="1400" b="0" i="0" u="none" strike="noStrike" cap="none" dirty="0">
                <a:solidFill>
                  <a:srgbClr val="000000"/>
                </a:solidFill>
                <a:latin typeface="Arial"/>
                <a:ea typeface="Arial"/>
                <a:cs typeface="Arial"/>
                <a:sym typeface="Arial"/>
              </a:endParaRPr>
            </a:p>
          </p:txBody>
        </p:sp>
      </p:grpSp>
      <p:grpSp>
        <p:nvGrpSpPr>
          <p:cNvPr id="161" name="Google Shape;161;p5"/>
          <p:cNvGrpSpPr/>
          <p:nvPr/>
        </p:nvGrpSpPr>
        <p:grpSpPr>
          <a:xfrm>
            <a:off x="9915988" y="2546966"/>
            <a:ext cx="6761824" cy="1535577"/>
            <a:chOff x="0" y="-38100"/>
            <a:chExt cx="9015765" cy="2047436"/>
          </a:xfrm>
        </p:grpSpPr>
        <p:sp>
          <p:nvSpPr>
            <p:cNvPr id="162" name="Google Shape;162;p5"/>
            <p:cNvSpPr txBox="1"/>
            <p:nvPr/>
          </p:nvSpPr>
          <p:spPr>
            <a:xfrm>
              <a:off x="0" y="894843"/>
              <a:ext cx="9015765" cy="1114493"/>
            </a:xfrm>
            <a:prstGeom prst="rect">
              <a:avLst/>
            </a:prstGeom>
            <a:noFill/>
            <a:ln>
              <a:noFill/>
            </a:ln>
          </p:spPr>
          <p:txBody>
            <a:bodyPr spcFirstLastPara="1" wrap="square" lIns="0" tIns="0" rIns="0" bIns="0" anchor="t" anchorCtr="0">
              <a:spAutoFit/>
            </a:bodyPr>
            <a:lstStyle/>
            <a:p>
              <a:pPr marL="448528" marR="0" lvl="1" indent="-224264" algn="just" rtl="0">
                <a:lnSpc>
                  <a:spcPct val="100000"/>
                </a:lnSpc>
                <a:spcBef>
                  <a:spcPts val="0"/>
                </a:spcBef>
                <a:spcAft>
                  <a:spcPts val="0"/>
                </a:spcAft>
                <a:buClr>
                  <a:srgbClr val="FFFFFF"/>
                </a:buClr>
                <a:buSzPts val="2716"/>
                <a:buFont typeface="Arial"/>
                <a:buChar char="•"/>
              </a:pPr>
              <a:r>
                <a:rPr lang="en-US" sz="2716" b="0" i="0" u="none" strike="noStrike" cap="none" dirty="0">
                  <a:solidFill>
                    <a:srgbClr val="FFFFFF"/>
                  </a:solidFill>
                  <a:latin typeface="Montserrat Light"/>
                  <a:ea typeface="Montserrat Light"/>
                  <a:cs typeface="Montserrat Light"/>
                  <a:sym typeface="Montserrat Light"/>
                </a:rPr>
                <a:t>Connection Peer Support Group</a:t>
              </a:r>
              <a:endParaRPr sz="1400" b="0" i="0" u="none" strike="noStrike" cap="none" dirty="0">
                <a:solidFill>
                  <a:srgbClr val="000000"/>
                </a:solidFill>
                <a:latin typeface="Arial"/>
                <a:ea typeface="Arial"/>
                <a:cs typeface="Arial"/>
                <a:sym typeface="Arial"/>
              </a:endParaRPr>
            </a:p>
            <a:p>
              <a:pPr marL="448526" marR="0" lvl="1" indent="-224263" algn="just" rtl="0">
                <a:lnSpc>
                  <a:spcPct val="100000"/>
                </a:lnSpc>
                <a:spcBef>
                  <a:spcPts val="0"/>
                </a:spcBef>
                <a:spcAft>
                  <a:spcPts val="0"/>
                </a:spcAft>
                <a:buClr>
                  <a:srgbClr val="FFFFFF"/>
                </a:buClr>
                <a:buSzPts val="2716"/>
                <a:buFont typeface="Arial"/>
                <a:buChar char="•"/>
              </a:pPr>
              <a:r>
                <a:rPr lang="en-US" sz="2716" b="0" i="0" u="none" strike="noStrike" cap="none" dirty="0">
                  <a:solidFill>
                    <a:srgbClr val="FFFFFF"/>
                  </a:solidFill>
                  <a:latin typeface="Montserrat Light"/>
                  <a:ea typeface="Montserrat Light"/>
                  <a:cs typeface="Montserrat Light"/>
                  <a:sym typeface="Montserrat Light"/>
                </a:rPr>
                <a:t>Family Support Group</a:t>
              </a:r>
              <a:endParaRPr sz="1400" b="0" i="0" u="none" strike="noStrike" cap="none" dirty="0">
                <a:solidFill>
                  <a:srgbClr val="000000"/>
                </a:solidFill>
                <a:latin typeface="Arial"/>
                <a:ea typeface="Arial"/>
                <a:cs typeface="Arial"/>
                <a:sym typeface="Arial"/>
              </a:endParaRPr>
            </a:p>
          </p:txBody>
        </p:sp>
        <p:sp>
          <p:nvSpPr>
            <p:cNvPr id="163" name="Google Shape;163;p5"/>
            <p:cNvSpPr txBox="1"/>
            <p:nvPr/>
          </p:nvSpPr>
          <p:spPr>
            <a:xfrm>
              <a:off x="0" y="-38100"/>
              <a:ext cx="9015765" cy="68591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343"/>
                <a:buFont typeface="Arial"/>
                <a:buNone/>
              </a:pPr>
              <a:r>
                <a:rPr lang="en-US" sz="3343" b="1" i="0" u="none" strike="noStrike" cap="none" dirty="0">
                  <a:solidFill>
                    <a:srgbClr val="FFDE59"/>
                  </a:solidFill>
                  <a:latin typeface="Montserrat"/>
                  <a:ea typeface="Montserrat"/>
                  <a:cs typeface="Montserrat"/>
                  <a:sym typeface="Montserrat"/>
                </a:rPr>
                <a:t>SUPPORT GROUPS</a:t>
              </a:r>
              <a:endParaRPr sz="1400" b="0" i="0" u="none" strike="noStrike" cap="none" dirty="0">
                <a:solidFill>
                  <a:srgbClr val="000000"/>
                </a:solidFill>
                <a:latin typeface="Arial"/>
                <a:ea typeface="Arial"/>
                <a:cs typeface="Arial"/>
                <a:sym typeface="Arial"/>
              </a:endParaRPr>
            </a:p>
          </p:txBody>
        </p:sp>
      </p:grpSp>
      <p:grpSp>
        <p:nvGrpSpPr>
          <p:cNvPr id="164" name="Google Shape;164;p5"/>
          <p:cNvGrpSpPr/>
          <p:nvPr/>
        </p:nvGrpSpPr>
        <p:grpSpPr>
          <a:xfrm>
            <a:off x="9915988" y="5815230"/>
            <a:ext cx="6761824" cy="1902074"/>
            <a:chOff x="0" y="-38100"/>
            <a:chExt cx="9015765" cy="2536100"/>
          </a:xfrm>
        </p:grpSpPr>
        <p:sp>
          <p:nvSpPr>
            <p:cNvPr id="165" name="Google Shape;165;p5"/>
            <p:cNvSpPr txBox="1"/>
            <p:nvPr/>
          </p:nvSpPr>
          <p:spPr>
            <a:xfrm>
              <a:off x="0" y="823696"/>
              <a:ext cx="9015765" cy="1674304"/>
            </a:xfrm>
            <a:prstGeom prst="rect">
              <a:avLst/>
            </a:prstGeom>
            <a:noFill/>
            <a:ln>
              <a:noFill/>
            </a:ln>
          </p:spPr>
          <p:txBody>
            <a:bodyPr spcFirstLastPara="1" wrap="square" lIns="0" tIns="0" rIns="0" bIns="0" anchor="t" anchorCtr="0">
              <a:spAutoFit/>
            </a:bodyPr>
            <a:lstStyle/>
            <a:p>
              <a:pPr marL="449072" marR="0" lvl="1" indent="-224536" algn="l" rtl="0">
                <a:lnSpc>
                  <a:spcPct val="100000"/>
                </a:lnSpc>
                <a:spcBef>
                  <a:spcPts val="0"/>
                </a:spcBef>
                <a:spcAft>
                  <a:spcPts val="0"/>
                </a:spcAft>
                <a:buClr>
                  <a:srgbClr val="FFFFFF"/>
                </a:buClr>
                <a:buSzPts val="2720"/>
                <a:buFont typeface="Arial"/>
                <a:buChar char="•"/>
              </a:pPr>
              <a:r>
                <a:rPr lang="en-US" sz="2720" b="0" i="0" u="none" strike="noStrike" cap="none" dirty="0">
                  <a:solidFill>
                    <a:srgbClr val="FFFFFF"/>
                  </a:solidFill>
                  <a:latin typeface="Montserrat Light"/>
                  <a:ea typeface="Montserrat Light"/>
                  <a:cs typeface="Montserrat Light"/>
                  <a:sym typeface="Montserrat Light"/>
                </a:rPr>
                <a:t>NAMI on Campus</a:t>
              </a:r>
              <a:endParaRPr sz="1400" b="0" i="0" u="none" strike="noStrike" cap="none" dirty="0">
                <a:solidFill>
                  <a:srgbClr val="000000"/>
                </a:solidFill>
                <a:latin typeface="Arial"/>
                <a:ea typeface="Arial"/>
                <a:cs typeface="Arial"/>
                <a:sym typeface="Arial"/>
              </a:endParaRPr>
            </a:p>
            <a:p>
              <a:pPr marL="449072" marR="0" lvl="1" indent="-224536" algn="l" rtl="0">
                <a:lnSpc>
                  <a:spcPct val="100000"/>
                </a:lnSpc>
                <a:spcBef>
                  <a:spcPts val="0"/>
                </a:spcBef>
                <a:spcAft>
                  <a:spcPts val="0"/>
                </a:spcAft>
                <a:buClr>
                  <a:srgbClr val="FFFFFF"/>
                </a:buClr>
                <a:buSzPts val="2720"/>
                <a:buFont typeface="Arial"/>
                <a:buChar char="•"/>
              </a:pPr>
              <a:r>
                <a:rPr lang="en-US" sz="2720" b="0" i="0" u="none" strike="noStrike" cap="none" dirty="0">
                  <a:solidFill>
                    <a:srgbClr val="FFFFFF"/>
                  </a:solidFill>
                  <a:latin typeface="Montserrat Light"/>
                  <a:ea typeface="Montserrat Light"/>
                  <a:cs typeface="Montserrat Light"/>
                  <a:sym typeface="Montserrat Light"/>
                </a:rPr>
                <a:t>NAMI FaithNet</a:t>
              </a:r>
            </a:p>
            <a:p>
              <a:pPr marL="449072" marR="0" lvl="1" indent="-224536" algn="l" rtl="0">
                <a:lnSpc>
                  <a:spcPct val="100000"/>
                </a:lnSpc>
                <a:spcBef>
                  <a:spcPts val="0"/>
                </a:spcBef>
                <a:spcAft>
                  <a:spcPts val="0"/>
                </a:spcAft>
                <a:buClr>
                  <a:srgbClr val="FFFFFF"/>
                </a:buClr>
                <a:buSzPts val="2720"/>
                <a:buFont typeface="Arial"/>
                <a:buChar char="•"/>
              </a:pPr>
              <a:r>
                <a:rPr lang="en-US" sz="2720" dirty="0">
                  <a:solidFill>
                    <a:srgbClr val="FFFFFF"/>
                  </a:solidFill>
                  <a:latin typeface="Montserrat Light"/>
                  <a:sym typeface="Montserrat Light"/>
                </a:rPr>
                <a:t>NAMI Provider</a:t>
              </a:r>
              <a:endParaRPr sz="1400" b="0" i="0" u="none" strike="noStrike" cap="none" dirty="0">
                <a:solidFill>
                  <a:srgbClr val="000000"/>
                </a:solidFill>
                <a:latin typeface="Arial"/>
                <a:ea typeface="Arial"/>
                <a:cs typeface="Arial"/>
                <a:sym typeface="Arial"/>
              </a:endParaRPr>
            </a:p>
          </p:txBody>
        </p:sp>
        <p:sp>
          <p:nvSpPr>
            <p:cNvPr id="166" name="Google Shape;166;p5"/>
            <p:cNvSpPr txBox="1"/>
            <p:nvPr/>
          </p:nvSpPr>
          <p:spPr>
            <a:xfrm>
              <a:off x="0" y="-38100"/>
              <a:ext cx="9015765" cy="63461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93"/>
                <a:buFont typeface="Arial"/>
                <a:buNone/>
              </a:pPr>
              <a:r>
                <a:rPr lang="en-US" sz="3093" b="1" i="0" u="none" strike="noStrike" cap="none" dirty="0">
                  <a:solidFill>
                    <a:srgbClr val="FFDE59"/>
                  </a:solidFill>
                  <a:latin typeface="Montserrat"/>
                  <a:ea typeface="Montserrat"/>
                  <a:cs typeface="Montserrat"/>
                  <a:sym typeface="Montserrat"/>
                </a:rPr>
                <a:t>OUTREACH &amp; ADVOCACY</a:t>
              </a:r>
              <a:endParaRPr sz="1400" b="0" i="0" u="none" strike="noStrike" cap="none" dirty="0">
                <a:solidFill>
                  <a:srgbClr val="000000"/>
                </a:solidFill>
                <a:latin typeface="Arial"/>
                <a:ea typeface="Arial"/>
                <a:cs typeface="Arial"/>
                <a:sym typeface="Arial"/>
              </a:endParaRPr>
            </a:p>
          </p:txBody>
        </p:sp>
      </p:grpSp>
      <p:sp>
        <p:nvSpPr>
          <p:cNvPr id="167" name="Google Shape;167;p5"/>
          <p:cNvSpPr txBox="1"/>
          <p:nvPr/>
        </p:nvSpPr>
        <p:spPr>
          <a:xfrm>
            <a:off x="5048845" y="180975"/>
            <a:ext cx="8895755" cy="138499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0"/>
              <a:buFont typeface="Arial"/>
              <a:buNone/>
            </a:pPr>
            <a:r>
              <a:rPr lang="en-US" sz="9000" b="0" i="0" u="none" strike="noStrike" cap="none" dirty="0">
                <a:solidFill>
                  <a:srgbClr val="0052A0"/>
                </a:solidFill>
                <a:latin typeface="Open Sans ExtraBold"/>
                <a:ea typeface="Open Sans ExtraBold"/>
                <a:cs typeface="Open Sans ExtraBold"/>
                <a:sym typeface="Open Sans ExtraBold"/>
              </a:rPr>
              <a:t>Our Programs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2"/>
        <p:cNvGrpSpPr/>
        <p:nvPr/>
      </p:nvGrpSpPr>
      <p:grpSpPr>
        <a:xfrm>
          <a:off x="0" y="0"/>
          <a:ext cx="0" cy="0"/>
          <a:chOff x="0" y="0"/>
          <a:chExt cx="0" cy="0"/>
        </a:xfrm>
      </p:grpSpPr>
      <p:grpSp>
        <p:nvGrpSpPr>
          <p:cNvPr id="226" name="Google Shape;226;p10"/>
          <p:cNvGrpSpPr/>
          <p:nvPr/>
        </p:nvGrpSpPr>
        <p:grpSpPr>
          <a:xfrm>
            <a:off x="12451274" y="3031351"/>
            <a:ext cx="4762900" cy="962622"/>
            <a:chOff x="0" y="0"/>
            <a:chExt cx="6350533" cy="1283496"/>
          </a:xfrm>
        </p:grpSpPr>
        <p:sp>
          <p:nvSpPr>
            <p:cNvPr id="227" name="Google Shape;227;p10"/>
            <p:cNvSpPr txBox="1"/>
            <p:nvPr/>
          </p:nvSpPr>
          <p:spPr>
            <a:xfrm>
              <a:off x="0" y="0"/>
              <a:ext cx="6350533" cy="41036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2000" b="1" i="0" u="none" strike="noStrike" cap="none" dirty="0">
                  <a:solidFill>
                    <a:srgbClr val="191919"/>
                  </a:solidFill>
                  <a:latin typeface="Montserrat" panose="020B0604020202020204" charset="0"/>
                  <a:sym typeface="Arial"/>
                </a:rPr>
                <a:t>FACEBOOK</a:t>
              </a:r>
              <a:endParaRPr sz="2000" b="1" i="0" u="none" strike="noStrike" cap="none" dirty="0">
                <a:solidFill>
                  <a:srgbClr val="000000"/>
                </a:solidFill>
                <a:latin typeface="Montserrat" panose="020B0604020202020204" charset="0"/>
                <a:sym typeface="Arial"/>
              </a:endParaRPr>
            </a:p>
          </p:txBody>
        </p:sp>
        <p:sp>
          <p:nvSpPr>
            <p:cNvPr id="228" name="Google Shape;228;p10"/>
            <p:cNvSpPr txBox="1"/>
            <p:nvPr/>
          </p:nvSpPr>
          <p:spPr>
            <a:xfrm>
              <a:off x="0" y="873127"/>
              <a:ext cx="6350533" cy="41036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000" b="0" i="0" u="none" strike="noStrike" cap="none" dirty="0">
                  <a:solidFill>
                    <a:srgbClr val="191919"/>
                  </a:solidFill>
                  <a:latin typeface="Montserrat" panose="020B0604020202020204" charset="0"/>
                  <a:sym typeface="Arial"/>
                </a:rPr>
                <a:t>facebook.com/naminebraska</a:t>
              </a:r>
              <a:endParaRPr sz="2000" b="0" i="0" u="none" strike="noStrike" cap="none" dirty="0">
                <a:solidFill>
                  <a:srgbClr val="000000"/>
                </a:solidFill>
                <a:latin typeface="Montserrat" panose="020B0604020202020204" charset="0"/>
                <a:sym typeface="Arial"/>
              </a:endParaRPr>
            </a:p>
          </p:txBody>
        </p:sp>
      </p:grpSp>
      <p:grpSp>
        <p:nvGrpSpPr>
          <p:cNvPr id="229" name="Google Shape;229;p10"/>
          <p:cNvGrpSpPr/>
          <p:nvPr/>
        </p:nvGrpSpPr>
        <p:grpSpPr>
          <a:xfrm>
            <a:off x="12539765" y="5114041"/>
            <a:ext cx="4762900" cy="962621"/>
            <a:chOff x="0" y="0"/>
            <a:chExt cx="6350533" cy="1283496"/>
          </a:xfrm>
        </p:grpSpPr>
        <p:sp>
          <p:nvSpPr>
            <p:cNvPr id="230" name="Google Shape;230;p10"/>
            <p:cNvSpPr txBox="1"/>
            <p:nvPr/>
          </p:nvSpPr>
          <p:spPr>
            <a:xfrm>
              <a:off x="0" y="0"/>
              <a:ext cx="6350533" cy="41037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2000" b="1" i="0" u="none" strike="noStrike" cap="none" dirty="0">
                  <a:solidFill>
                    <a:srgbClr val="191919"/>
                  </a:solidFill>
                  <a:latin typeface="Montserrat" panose="020B0604020202020204" charset="0"/>
                  <a:sym typeface="Arial"/>
                </a:rPr>
                <a:t>INSTAGRAM</a:t>
              </a:r>
              <a:endParaRPr sz="2000" b="1" i="0" u="none" strike="noStrike" cap="none" dirty="0">
                <a:solidFill>
                  <a:srgbClr val="000000"/>
                </a:solidFill>
                <a:latin typeface="Montserrat" panose="020B0604020202020204" charset="0"/>
                <a:sym typeface="Arial"/>
              </a:endParaRPr>
            </a:p>
          </p:txBody>
        </p:sp>
        <p:sp>
          <p:nvSpPr>
            <p:cNvPr id="231" name="Google Shape;231;p10"/>
            <p:cNvSpPr txBox="1"/>
            <p:nvPr/>
          </p:nvSpPr>
          <p:spPr>
            <a:xfrm>
              <a:off x="0" y="873126"/>
              <a:ext cx="6350533" cy="410370"/>
            </a:xfrm>
            <a:prstGeom prst="rect">
              <a:avLst/>
            </a:prstGeom>
            <a:noFill/>
            <a:ln>
              <a:noFill/>
            </a:ln>
          </p:spPr>
          <p:txBody>
            <a:bodyPr spcFirstLastPara="1" wrap="square" lIns="0" tIns="0" rIns="0" bIns="0" anchor="t" anchorCtr="0">
              <a:spAutoFit/>
            </a:bodyPr>
            <a:lstStyle/>
            <a:p>
              <a:pPr>
                <a:buSzPts val="2800"/>
              </a:pPr>
              <a:r>
                <a:rPr lang="en-US" sz="2000" b="0" i="0" u="none" strike="noStrike" cap="none" dirty="0">
                  <a:solidFill>
                    <a:srgbClr val="191919"/>
                  </a:solidFill>
                  <a:latin typeface="Montserrat" panose="020B0604020202020204" charset="0"/>
                  <a:sym typeface="Arial"/>
                </a:rPr>
                <a:t>@</a:t>
              </a:r>
              <a:r>
                <a:rPr lang="en-US" sz="2000" b="0" i="0" dirty="0">
                  <a:solidFill>
                    <a:srgbClr val="262626"/>
                  </a:solidFill>
                  <a:effectLst/>
                  <a:latin typeface="Montserrat" panose="020B0604020202020204" charset="0"/>
                </a:rPr>
                <a:t>naminebraska</a:t>
              </a:r>
            </a:p>
          </p:txBody>
        </p:sp>
      </p:grpSp>
      <p:grpSp>
        <p:nvGrpSpPr>
          <p:cNvPr id="235" name="Google Shape;235;p10"/>
          <p:cNvGrpSpPr/>
          <p:nvPr/>
        </p:nvGrpSpPr>
        <p:grpSpPr>
          <a:xfrm>
            <a:off x="10289977" y="2828013"/>
            <a:ext cx="1417320" cy="1417320"/>
            <a:chOff x="5289" y="0"/>
            <a:chExt cx="2360021" cy="2370599"/>
          </a:xfrm>
        </p:grpSpPr>
        <p:sp>
          <p:nvSpPr>
            <p:cNvPr id="236" name="Google Shape;236;p10"/>
            <p:cNvSpPr/>
            <p:nvPr/>
          </p:nvSpPr>
          <p:spPr>
            <a:xfrm>
              <a:off x="5289" y="0"/>
              <a:ext cx="2360021" cy="2370599"/>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3538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dirty="0">
                <a:solidFill>
                  <a:schemeClr val="lt1"/>
                </a:solidFill>
                <a:latin typeface="Montserrat" panose="020B0604020202020204" charset="0"/>
                <a:sym typeface="Arial"/>
              </a:endParaRPr>
            </a:p>
          </p:txBody>
        </p:sp>
        <p:pic>
          <p:nvPicPr>
            <p:cNvPr id="237" name="Google Shape;237;p10"/>
            <p:cNvPicPr preferRelativeResize="0"/>
            <p:nvPr/>
          </p:nvPicPr>
          <p:blipFill rotWithShape="1">
            <a:blip r:embed="rId3">
              <a:alphaModFix/>
            </a:blip>
            <a:srcRect/>
            <a:stretch/>
          </p:blipFill>
          <p:spPr>
            <a:xfrm>
              <a:off x="701016" y="701016"/>
              <a:ext cx="968566" cy="968566"/>
            </a:xfrm>
            <a:prstGeom prst="rect">
              <a:avLst/>
            </a:prstGeom>
            <a:noFill/>
            <a:ln>
              <a:noFill/>
            </a:ln>
          </p:spPr>
        </p:pic>
      </p:grpSp>
      <p:sp>
        <p:nvSpPr>
          <p:cNvPr id="238" name="Google Shape;238;p10"/>
          <p:cNvSpPr txBox="1"/>
          <p:nvPr/>
        </p:nvSpPr>
        <p:spPr>
          <a:xfrm>
            <a:off x="4797662" y="974680"/>
            <a:ext cx="12401949" cy="138499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7200"/>
              <a:buFont typeface="Arial"/>
              <a:buNone/>
            </a:pPr>
            <a:r>
              <a:rPr lang="en-US" sz="9000" b="1" i="0" u="sng" strike="noStrike" cap="none"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al"/>
              </a:rPr>
              <a:t>Connect With Us</a:t>
            </a:r>
            <a:endParaRPr sz="9000" b="1"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p:txBody>
      </p:sp>
      <p:grpSp>
        <p:nvGrpSpPr>
          <p:cNvPr id="239" name="Google Shape;239;p10"/>
          <p:cNvGrpSpPr/>
          <p:nvPr/>
        </p:nvGrpSpPr>
        <p:grpSpPr>
          <a:xfrm>
            <a:off x="-1926970" y="-2092369"/>
            <a:ext cx="5655965" cy="5119334"/>
            <a:chOff x="0" y="0"/>
            <a:chExt cx="7881779" cy="8325474"/>
          </a:xfrm>
        </p:grpSpPr>
        <p:sp>
          <p:nvSpPr>
            <p:cNvPr id="240" name="Google Shape;240;p10"/>
            <p:cNvSpPr/>
            <p:nvPr/>
          </p:nvSpPr>
          <p:spPr>
            <a:xfrm>
              <a:off x="1183201" y="0"/>
              <a:ext cx="6698578" cy="6698578"/>
            </a:xfrm>
            <a:custGeom>
              <a:avLst/>
              <a:gdLst/>
              <a:ahLst/>
              <a:cxnLst/>
              <a:rect l="l" t="t" r="r" b="b"/>
              <a:pathLst>
                <a:path w="2787650" h="2787650" extrusionOk="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3CD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dirty="0">
                <a:solidFill>
                  <a:srgbClr val="000000"/>
                </a:solidFill>
                <a:latin typeface="Montserrat" panose="020B0604020202020204" charset="0"/>
                <a:sym typeface="Arial"/>
              </a:endParaRPr>
            </a:p>
          </p:txBody>
        </p:sp>
        <p:sp>
          <p:nvSpPr>
            <p:cNvPr id="241" name="Google Shape;241;p10"/>
            <p:cNvSpPr/>
            <p:nvPr/>
          </p:nvSpPr>
          <p:spPr>
            <a:xfrm>
              <a:off x="0" y="1626896"/>
              <a:ext cx="6698578" cy="6698578"/>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4AA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dirty="0">
                <a:solidFill>
                  <a:srgbClr val="000000"/>
                </a:solidFill>
                <a:latin typeface="Montserrat" panose="020B0604020202020204" charset="0"/>
                <a:sym typeface="Arial"/>
              </a:endParaRPr>
            </a:p>
          </p:txBody>
        </p:sp>
      </p:grpSp>
      <p:grpSp>
        <p:nvGrpSpPr>
          <p:cNvPr id="242" name="Google Shape;242;p10"/>
          <p:cNvGrpSpPr/>
          <p:nvPr/>
        </p:nvGrpSpPr>
        <p:grpSpPr>
          <a:xfrm>
            <a:off x="10289977" y="4988918"/>
            <a:ext cx="1417320" cy="1417320"/>
            <a:chOff x="5307" y="0"/>
            <a:chExt cx="2367998" cy="2378612"/>
          </a:xfrm>
        </p:grpSpPr>
        <p:sp>
          <p:nvSpPr>
            <p:cNvPr id="243" name="Google Shape;243;p10"/>
            <p:cNvSpPr/>
            <p:nvPr/>
          </p:nvSpPr>
          <p:spPr>
            <a:xfrm>
              <a:off x="5307" y="0"/>
              <a:ext cx="2367998" cy="2378612"/>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6509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dirty="0">
                <a:solidFill>
                  <a:srgbClr val="000000"/>
                </a:solidFill>
                <a:latin typeface="Montserrat" panose="020B0604020202020204" charset="0"/>
                <a:sym typeface="Arial"/>
              </a:endParaRPr>
            </a:p>
          </p:txBody>
        </p:sp>
        <p:pic>
          <p:nvPicPr>
            <p:cNvPr id="244" name="Google Shape;244;p10"/>
            <p:cNvPicPr preferRelativeResize="0"/>
            <p:nvPr/>
          </p:nvPicPr>
          <p:blipFill rotWithShape="1">
            <a:blip r:embed="rId4">
              <a:alphaModFix/>
            </a:blip>
            <a:srcRect/>
            <a:stretch/>
          </p:blipFill>
          <p:spPr>
            <a:xfrm>
              <a:off x="703386" y="703386"/>
              <a:ext cx="971840" cy="971840"/>
            </a:xfrm>
            <a:prstGeom prst="rect">
              <a:avLst/>
            </a:prstGeom>
            <a:noFill/>
            <a:ln>
              <a:noFill/>
            </a:ln>
          </p:spPr>
        </p:pic>
      </p:grpSp>
      <p:sp>
        <p:nvSpPr>
          <p:cNvPr id="245" name="Google Shape;245;p10"/>
          <p:cNvSpPr txBox="1"/>
          <p:nvPr/>
        </p:nvSpPr>
        <p:spPr>
          <a:xfrm rot="-5400000">
            <a:off x="-2273642" y="6170656"/>
            <a:ext cx="6595160"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200"/>
              <a:buFont typeface="Arial"/>
              <a:buNone/>
            </a:pPr>
            <a:r>
              <a:rPr lang="en-US" sz="2000" b="0" i="0" u="none" strike="noStrike" cap="none" dirty="0">
                <a:solidFill>
                  <a:srgbClr val="F3CD74"/>
                </a:solidFill>
                <a:latin typeface="Montserrat" panose="020B0604020202020204" charset="0"/>
                <a:sym typeface="Arial"/>
              </a:rPr>
              <a:t>FOR INQUIRIES AND </a:t>
            </a:r>
            <a:r>
              <a:rPr lang="en-US" sz="2000" dirty="0">
                <a:solidFill>
                  <a:srgbClr val="F3CD74"/>
                </a:solidFill>
                <a:latin typeface="Montserrat" panose="020B0604020202020204" charset="0"/>
              </a:rPr>
              <a:t>VOLUNTEER OPPORTUNITIES</a:t>
            </a:r>
            <a:endParaRPr sz="2000" b="0" i="0" u="none" strike="noStrike" cap="none" dirty="0">
              <a:solidFill>
                <a:srgbClr val="000000"/>
              </a:solidFill>
              <a:latin typeface="Montserrat" panose="020B0604020202020204" charset="0"/>
              <a:sym typeface="Arial"/>
            </a:endParaRPr>
          </a:p>
        </p:txBody>
      </p:sp>
      <p:grpSp>
        <p:nvGrpSpPr>
          <p:cNvPr id="246" name="Google Shape;246;p10"/>
          <p:cNvGrpSpPr/>
          <p:nvPr/>
        </p:nvGrpSpPr>
        <p:grpSpPr>
          <a:xfrm>
            <a:off x="2343525" y="4392900"/>
            <a:ext cx="7927065" cy="5017293"/>
            <a:chOff x="-27" y="2"/>
            <a:chExt cx="10569419" cy="6689723"/>
          </a:xfrm>
        </p:grpSpPr>
        <p:sp>
          <p:nvSpPr>
            <p:cNvPr id="247" name="Google Shape;247;p10"/>
            <p:cNvSpPr txBox="1"/>
            <p:nvPr/>
          </p:nvSpPr>
          <p:spPr>
            <a:xfrm>
              <a:off x="7" y="2"/>
              <a:ext cx="10490700" cy="41036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2000" b="1" i="0" u="none" strike="noStrike" cap="none" dirty="0">
                  <a:solidFill>
                    <a:srgbClr val="191919"/>
                  </a:solidFill>
                  <a:latin typeface="Montserrat" panose="020B0604020202020204" charset="0"/>
                  <a:sym typeface="Arial"/>
                </a:rPr>
                <a:t>MAILING ADDRESS</a:t>
              </a:r>
              <a:endParaRPr sz="2000" b="1" i="0" u="none" strike="noStrike" cap="none" dirty="0">
                <a:solidFill>
                  <a:srgbClr val="000000"/>
                </a:solidFill>
                <a:latin typeface="Montserrat" panose="020B0604020202020204" charset="0"/>
                <a:sym typeface="Arial"/>
              </a:endParaRPr>
            </a:p>
          </p:txBody>
        </p:sp>
        <p:sp>
          <p:nvSpPr>
            <p:cNvPr id="248" name="Google Shape;248;p10"/>
            <p:cNvSpPr txBox="1"/>
            <p:nvPr/>
          </p:nvSpPr>
          <p:spPr>
            <a:xfrm>
              <a:off x="-27" y="3095278"/>
              <a:ext cx="10490733" cy="41036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2000" b="1" i="0" u="none" strike="noStrike" cap="none" dirty="0">
                  <a:solidFill>
                    <a:srgbClr val="191919"/>
                  </a:solidFill>
                  <a:latin typeface="Montserrat" panose="020B0604020202020204" charset="0"/>
                  <a:sym typeface="Arial"/>
                </a:rPr>
                <a:t>PHONE NUMBER</a:t>
              </a:r>
              <a:endParaRPr sz="2000" b="1" i="0" u="none" strike="noStrike" cap="none" dirty="0">
                <a:solidFill>
                  <a:srgbClr val="000000"/>
                </a:solidFill>
                <a:latin typeface="Montserrat" panose="020B0604020202020204" charset="0"/>
                <a:sym typeface="Arial"/>
              </a:endParaRPr>
            </a:p>
          </p:txBody>
        </p:sp>
        <p:sp>
          <p:nvSpPr>
            <p:cNvPr id="249" name="Google Shape;249;p10"/>
            <p:cNvSpPr txBox="1"/>
            <p:nvPr/>
          </p:nvSpPr>
          <p:spPr>
            <a:xfrm>
              <a:off x="0" y="5406231"/>
              <a:ext cx="10490733" cy="41036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2000" b="0" i="0" u="none" strike="noStrike" cap="none" dirty="0">
                  <a:solidFill>
                    <a:srgbClr val="191919"/>
                  </a:solidFill>
                  <a:latin typeface="Montserrat" panose="020B0604020202020204" charset="0"/>
                  <a:sym typeface="Arial"/>
                </a:rPr>
                <a:t>EMAIL </a:t>
              </a:r>
              <a:r>
                <a:rPr lang="en-US" sz="2000" b="1" i="0" u="none" strike="noStrike" cap="none" dirty="0">
                  <a:solidFill>
                    <a:srgbClr val="191919"/>
                  </a:solidFill>
                  <a:latin typeface="Montserrat" panose="020B0604020202020204" charset="0"/>
                  <a:sym typeface="Arial"/>
                </a:rPr>
                <a:t>ADDRESS</a:t>
              </a:r>
              <a:endParaRPr sz="2000" b="1" i="0" u="none" strike="noStrike" cap="none" dirty="0">
                <a:solidFill>
                  <a:srgbClr val="000000"/>
                </a:solidFill>
                <a:latin typeface="Montserrat" panose="020B0604020202020204" charset="0"/>
                <a:sym typeface="Arial"/>
              </a:endParaRPr>
            </a:p>
          </p:txBody>
        </p:sp>
        <p:sp>
          <p:nvSpPr>
            <p:cNvPr id="250" name="Google Shape;250;p10"/>
            <p:cNvSpPr txBox="1"/>
            <p:nvPr/>
          </p:nvSpPr>
          <p:spPr>
            <a:xfrm>
              <a:off x="78659" y="784327"/>
              <a:ext cx="10490733" cy="1231106"/>
            </a:xfrm>
            <a:prstGeom prst="rect">
              <a:avLst/>
            </a:prstGeom>
            <a:noFill/>
            <a:ln>
              <a:noFill/>
            </a:ln>
          </p:spPr>
          <p:txBody>
            <a:bodyPr spcFirstLastPara="1" wrap="square" lIns="0" tIns="0" rIns="0" bIns="0" anchor="t" anchorCtr="0">
              <a:spAutoFit/>
            </a:bodyPr>
            <a:lstStyle/>
            <a:p>
              <a:pPr marL="0" marR="0" algn="l">
                <a:spcBef>
                  <a:spcPts val="0"/>
                </a:spcBef>
                <a:spcAft>
                  <a:spcPts val="0"/>
                </a:spcAft>
              </a:pPr>
              <a:r>
                <a:rPr lang="en-US" sz="2000" dirty="0">
                  <a:solidFill>
                    <a:srgbClr val="004AAD"/>
                  </a:solidFill>
                  <a:latin typeface="Montserrat" panose="020B0604020202020204" charset="0"/>
                </a:rPr>
                <a:t>NAMI Nebraska </a:t>
              </a:r>
            </a:p>
            <a:p>
              <a:pPr marL="0" marR="0" algn="l">
                <a:spcBef>
                  <a:spcPts val="0"/>
                </a:spcBef>
                <a:spcAft>
                  <a:spcPts val="0"/>
                </a:spcAft>
              </a:pPr>
              <a:r>
                <a:rPr lang="en-US" sz="2000" dirty="0">
                  <a:solidFill>
                    <a:srgbClr val="004AAD"/>
                  </a:solidFill>
                  <a:latin typeface="Montserrat" panose="020B0604020202020204" charset="0"/>
                </a:rPr>
                <a:t>6001 Dodge St CEC 219  </a:t>
              </a:r>
            </a:p>
            <a:p>
              <a:pPr marL="0" marR="0" algn="l">
                <a:spcBef>
                  <a:spcPts val="0"/>
                </a:spcBef>
                <a:spcAft>
                  <a:spcPts val="0"/>
                </a:spcAft>
              </a:pPr>
              <a:r>
                <a:rPr lang="en-US" sz="2000" dirty="0">
                  <a:solidFill>
                    <a:srgbClr val="004AAD"/>
                  </a:solidFill>
                  <a:latin typeface="Montserrat" panose="020B0604020202020204" charset="0"/>
                </a:rPr>
                <a:t>Omaha NE 68182-0305 </a:t>
              </a:r>
            </a:p>
          </p:txBody>
        </p:sp>
        <p:sp>
          <p:nvSpPr>
            <p:cNvPr id="251" name="Google Shape;251;p10"/>
            <p:cNvSpPr txBox="1"/>
            <p:nvPr/>
          </p:nvSpPr>
          <p:spPr>
            <a:xfrm>
              <a:off x="0" y="3951288"/>
              <a:ext cx="10490733" cy="41036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2000" dirty="0">
                  <a:solidFill>
                    <a:srgbClr val="004AAD"/>
                  </a:solidFill>
                  <a:latin typeface="Montserrat" panose="020B0604020202020204" charset="0"/>
                </a:rPr>
                <a:t>402-345-8101</a:t>
              </a:r>
              <a:endParaRPr sz="2000" dirty="0">
                <a:solidFill>
                  <a:srgbClr val="004AAD"/>
                </a:solidFill>
                <a:latin typeface="Montserrat" panose="020B0604020202020204" charset="0"/>
              </a:endParaRPr>
            </a:p>
          </p:txBody>
        </p:sp>
        <p:sp>
          <p:nvSpPr>
            <p:cNvPr id="252" name="Google Shape;252;p10"/>
            <p:cNvSpPr txBox="1"/>
            <p:nvPr/>
          </p:nvSpPr>
          <p:spPr>
            <a:xfrm>
              <a:off x="0" y="6279356"/>
              <a:ext cx="10490733" cy="41036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2000" b="0" i="0" u="none" strike="noStrike" cap="none" dirty="0">
                  <a:solidFill>
                    <a:srgbClr val="004AAD"/>
                  </a:solidFill>
                  <a:latin typeface="Montserrat" panose="020B0604020202020204" charset="0"/>
                  <a:sym typeface="Arial"/>
                </a:rPr>
                <a:t>cmeadows@naminebraska.org</a:t>
              </a:r>
              <a:endParaRPr sz="2000" b="0" i="0" u="none" strike="noStrike" cap="none" dirty="0">
                <a:solidFill>
                  <a:srgbClr val="000000"/>
                </a:solidFill>
                <a:latin typeface="Montserrat" panose="020B0604020202020204" charset="0"/>
                <a:sym typeface="Arial"/>
              </a:endParaRPr>
            </a:p>
          </p:txBody>
        </p:sp>
      </p:grpSp>
      <p:sp>
        <p:nvSpPr>
          <p:cNvPr id="253" name="Google Shape;253;p10"/>
          <p:cNvSpPr txBox="1"/>
          <p:nvPr/>
        </p:nvSpPr>
        <p:spPr>
          <a:xfrm>
            <a:off x="2343525" y="2677788"/>
            <a:ext cx="7868100" cy="535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2000" b="1" i="0" u="none" strike="noStrike" cap="none" dirty="0">
                <a:solidFill>
                  <a:srgbClr val="191919"/>
                </a:solidFill>
                <a:latin typeface="Montserrat" panose="020B0604020202020204" charset="0"/>
                <a:sym typeface="Arial"/>
              </a:rPr>
              <a:t>WEBSITE</a:t>
            </a:r>
            <a:endParaRPr sz="2000" b="1" i="0" u="none" strike="noStrike" cap="none" dirty="0">
              <a:solidFill>
                <a:srgbClr val="000000"/>
              </a:solidFill>
              <a:latin typeface="Montserrat" panose="020B0604020202020204" charset="0"/>
              <a:sym typeface="Arial"/>
            </a:endParaRPr>
          </a:p>
        </p:txBody>
      </p:sp>
      <p:sp>
        <p:nvSpPr>
          <p:cNvPr id="254" name="Google Shape;254;p10"/>
          <p:cNvSpPr txBox="1"/>
          <p:nvPr/>
        </p:nvSpPr>
        <p:spPr>
          <a:xfrm>
            <a:off x="2343475" y="3065897"/>
            <a:ext cx="7868100" cy="1085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2000" b="0" i="0" u="none" strike="noStrike" cap="none" dirty="0">
                <a:solidFill>
                  <a:srgbClr val="0B5394"/>
                </a:solidFill>
                <a:latin typeface="Montserrat" panose="020B0604020202020204" charset="0"/>
                <a:sym typeface="Arial"/>
              </a:rPr>
              <a:t>www.</a:t>
            </a:r>
            <a:r>
              <a:rPr lang="en-US" sz="2000" dirty="0">
                <a:solidFill>
                  <a:srgbClr val="004AAD"/>
                </a:solidFill>
                <a:latin typeface="Montserrat" panose="020B0604020202020204" charset="0"/>
              </a:rPr>
              <a:t>naminebraska</a:t>
            </a:r>
            <a:r>
              <a:rPr lang="en-US" sz="2000" b="0" i="0" u="none" strike="noStrike" cap="none" dirty="0">
                <a:solidFill>
                  <a:srgbClr val="0B5394"/>
                </a:solidFill>
                <a:latin typeface="Montserrat" panose="020B0604020202020204" charset="0"/>
                <a:sym typeface="Arial"/>
              </a:rPr>
              <a:t>.org</a:t>
            </a:r>
            <a:endParaRPr sz="2000" b="0" i="0" u="none" strike="noStrike" cap="none" dirty="0">
              <a:solidFill>
                <a:srgbClr val="0B5394"/>
              </a:solidFill>
              <a:latin typeface="Montserrat" panose="020B0604020202020204" charset="0"/>
              <a:sym typeface="Arial"/>
            </a:endParaRPr>
          </a:p>
          <a:p>
            <a:pPr marL="0" marR="0" lvl="0" indent="0" algn="l" rtl="0">
              <a:lnSpc>
                <a:spcPct val="100000"/>
              </a:lnSpc>
              <a:spcBef>
                <a:spcPts val="0"/>
              </a:spcBef>
              <a:spcAft>
                <a:spcPts val="0"/>
              </a:spcAft>
              <a:buClr>
                <a:srgbClr val="000000"/>
              </a:buClr>
              <a:buSzPts val="3000"/>
              <a:buFont typeface="Arial"/>
              <a:buNone/>
            </a:pPr>
            <a:endParaRPr sz="2000" b="0" i="0" u="none" strike="noStrike" cap="none" dirty="0">
              <a:solidFill>
                <a:srgbClr val="004AAD"/>
              </a:solidFill>
              <a:latin typeface="Montserrat" panose="020B0604020202020204" charset="0"/>
              <a:sym typeface="Arial"/>
            </a:endParaRPr>
          </a:p>
          <a:p>
            <a:pPr marL="0" marR="0" lvl="0" indent="0" algn="l" rtl="0">
              <a:lnSpc>
                <a:spcPct val="100000"/>
              </a:lnSpc>
              <a:spcBef>
                <a:spcPts val="0"/>
              </a:spcBef>
              <a:spcAft>
                <a:spcPts val="0"/>
              </a:spcAft>
              <a:buClr>
                <a:srgbClr val="000000"/>
              </a:buClr>
              <a:buSzPts val="3000"/>
              <a:buFont typeface="Arial"/>
              <a:buNone/>
            </a:pPr>
            <a:endParaRPr sz="2000" b="0" i="0" u="none" strike="noStrike" cap="none" dirty="0">
              <a:solidFill>
                <a:srgbClr val="004AAD"/>
              </a:solidFill>
              <a:latin typeface="Montserrat" panose="020B0604020202020204" charset="0"/>
              <a:sym typeface="Arial"/>
            </a:endParaRPr>
          </a:p>
        </p:txBody>
      </p:sp>
      <p:sp>
        <p:nvSpPr>
          <p:cNvPr id="29" name="Google Shape;230;p10">
            <a:extLst>
              <a:ext uri="{FF2B5EF4-FFF2-40B4-BE49-F238E27FC236}">
                <a16:creationId xmlns:a16="http://schemas.microsoft.com/office/drawing/2014/main" id="{C6CCE834-D8A6-4D85-9767-A4AA89FA770B}"/>
              </a:ext>
            </a:extLst>
          </p:cNvPr>
          <p:cNvSpPr txBox="1"/>
          <p:nvPr/>
        </p:nvSpPr>
        <p:spPr>
          <a:xfrm>
            <a:off x="11892066" y="7356365"/>
            <a:ext cx="4762900" cy="43088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2800" b="1" i="0" u="none" strike="noStrike" cap="none" dirty="0">
                <a:solidFill>
                  <a:srgbClr val="191919"/>
                </a:solidFill>
                <a:latin typeface="Montserrat" panose="020B0604020202020204" charset="0"/>
                <a:sym typeface="Arial"/>
              </a:rPr>
              <a:t>#NAMINEverAlone</a:t>
            </a:r>
            <a:endParaRPr sz="2800" b="1" i="0" u="none" strike="noStrike" cap="none" dirty="0">
              <a:solidFill>
                <a:srgbClr val="000000"/>
              </a:solidFill>
              <a:latin typeface="Montserrat" panose="020B0604020202020204" charset="0"/>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656</Words>
  <Application>Microsoft Office PowerPoint</Application>
  <PresentationFormat>Custom</PresentationFormat>
  <Paragraphs>90</Paragraphs>
  <Slides>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Open Sans ExtraBold</vt:lpstr>
      <vt:lpstr>Arial</vt:lpstr>
      <vt:lpstr>Open Sans</vt:lpstr>
      <vt:lpstr>Century Gothic</vt:lpstr>
      <vt:lpstr>Calibri</vt:lpstr>
      <vt:lpstr>Montserrat Light</vt:lpstr>
      <vt:lpstr>Montserrat</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Carrin Meadows</dc:creator>
  <cp:lastModifiedBy>Heather Bullock</cp:lastModifiedBy>
  <cp:revision>15</cp:revision>
  <dcterms:created xsi:type="dcterms:W3CDTF">2006-08-16T00:00:00Z</dcterms:created>
  <dcterms:modified xsi:type="dcterms:W3CDTF">2021-08-24T16:18:25Z</dcterms:modified>
</cp:coreProperties>
</file>