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256" r:id="rId2"/>
    <p:sldId id="259" r:id="rId3"/>
    <p:sldId id="261" r:id="rId4"/>
    <p:sldId id="264" r:id="rId5"/>
    <p:sldId id="263" r:id="rId6"/>
    <p:sldId id="262" r:id="rId7"/>
    <p:sldId id="265" r:id="rId8"/>
    <p:sldId id="267" r:id="rId9"/>
    <p:sldId id="303" r:id="rId10"/>
    <p:sldId id="266" r:id="rId11"/>
    <p:sldId id="269" r:id="rId12"/>
    <p:sldId id="268" r:id="rId13"/>
    <p:sldId id="270" r:id="rId14"/>
    <p:sldId id="273" r:id="rId15"/>
    <p:sldId id="272" r:id="rId16"/>
    <p:sldId id="306" r:id="rId17"/>
    <p:sldId id="271" r:id="rId18"/>
    <p:sldId id="316" r:id="rId19"/>
    <p:sldId id="309" r:id="rId20"/>
    <p:sldId id="274" r:id="rId21"/>
    <p:sldId id="319" r:id="rId22"/>
    <p:sldId id="318" r:id="rId23"/>
    <p:sldId id="321" r:id="rId24"/>
    <p:sldId id="320" r:id="rId25"/>
    <p:sldId id="317" r:id="rId26"/>
    <p:sldId id="280" r:id="rId27"/>
    <p:sldId id="275" r:id="rId28"/>
    <p:sldId id="276" r:id="rId29"/>
    <p:sldId id="277" r:id="rId30"/>
    <p:sldId id="279" r:id="rId31"/>
    <p:sldId id="278" r:id="rId32"/>
    <p:sldId id="281" r:id="rId33"/>
    <p:sldId id="285" r:id="rId34"/>
    <p:sldId id="282" r:id="rId35"/>
    <p:sldId id="284" r:id="rId36"/>
    <p:sldId id="286" r:id="rId37"/>
    <p:sldId id="287" r:id="rId38"/>
    <p:sldId id="283" r:id="rId39"/>
    <p:sldId id="288" r:id="rId40"/>
    <p:sldId id="289" r:id="rId41"/>
    <p:sldId id="291" r:id="rId42"/>
    <p:sldId id="290" r:id="rId43"/>
    <p:sldId id="293" r:id="rId44"/>
    <p:sldId id="292" r:id="rId45"/>
    <p:sldId id="295" r:id="rId46"/>
    <p:sldId id="294" r:id="rId47"/>
    <p:sldId id="296" r:id="rId48"/>
    <p:sldId id="297" r:id="rId49"/>
    <p:sldId id="298" r:id="rId50"/>
    <p:sldId id="300" r:id="rId51"/>
    <p:sldId id="299" r:id="rId52"/>
    <p:sldId id="304" r:id="rId53"/>
    <p:sldId id="305"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F2A7C4-E99F-4574-B301-FC93A23A20A9}">
          <p14:sldIdLst>
            <p14:sldId id="256"/>
            <p14:sldId id="259"/>
            <p14:sldId id="261"/>
            <p14:sldId id="264"/>
            <p14:sldId id="263"/>
            <p14:sldId id="262"/>
            <p14:sldId id="265"/>
            <p14:sldId id="267"/>
            <p14:sldId id="303"/>
            <p14:sldId id="266"/>
            <p14:sldId id="269"/>
            <p14:sldId id="268"/>
            <p14:sldId id="270"/>
            <p14:sldId id="273"/>
            <p14:sldId id="272"/>
            <p14:sldId id="306"/>
            <p14:sldId id="271"/>
            <p14:sldId id="316"/>
            <p14:sldId id="309"/>
            <p14:sldId id="274"/>
            <p14:sldId id="319"/>
            <p14:sldId id="318"/>
            <p14:sldId id="321"/>
            <p14:sldId id="320"/>
            <p14:sldId id="317"/>
            <p14:sldId id="280"/>
            <p14:sldId id="275"/>
            <p14:sldId id="276"/>
            <p14:sldId id="277"/>
            <p14:sldId id="279"/>
            <p14:sldId id="278"/>
            <p14:sldId id="281"/>
            <p14:sldId id="285"/>
            <p14:sldId id="282"/>
            <p14:sldId id="284"/>
            <p14:sldId id="286"/>
            <p14:sldId id="287"/>
            <p14:sldId id="283"/>
            <p14:sldId id="288"/>
            <p14:sldId id="289"/>
            <p14:sldId id="291"/>
            <p14:sldId id="290"/>
            <p14:sldId id="293"/>
            <p14:sldId id="292"/>
            <p14:sldId id="295"/>
            <p14:sldId id="294"/>
            <p14:sldId id="296"/>
            <p14:sldId id="297"/>
            <p14:sldId id="298"/>
            <p14:sldId id="300"/>
            <p14:sldId id="299"/>
            <p14:sldId id="304"/>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1DD"/>
    <a:srgbClr val="000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68310" autoAdjust="0"/>
  </p:normalViewPr>
  <p:slideViewPr>
    <p:cSldViewPr>
      <p:cViewPr varScale="1">
        <p:scale>
          <a:sx n="52" d="100"/>
          <a:sy n="52" d="100"/>
        </p:scale>
        <p:origin x="3336"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382CC-C860-4BB8-B5AC-BD36ED06FA9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AE399994-51D5-4256-8201-7A087BD6B25B}">
      <dgm:prSet phldrT="[Text]" custT="1"/>
      <dgm:spPr/>
      <dgm:t>
        <a:bodyPr/>
        <a:lstStyle/>
        <a:p>
          <a:r>
            <a:rPr lang="en-US" sz="3600" dirty="0"/>
            <a:t>QI </a:t>
          </a:r>
          <a:r>
            <a:rPr lang="en-US" sz="2000" dirty="0"/>
            <a:t>tomorrow</a:t>
          </a:r>
        </a:p>
      </dgm:t>
    </dgm:pt>
    <dgm:pt modelId="{D42AEDB9-F6EE-47FC-AFC3-0C1C7A661777}" type="parTrans" cxnId="{CBACCCF7-D542-46FA-A0A0-F9F6B77BBC6A}">
      <dgm:prSet/>
      <dgm:spPr/>
      <dgm:t>
        <a:bodyPr/>
        <a:lstStyle/>
        <a:p>
          <a:endParaRPr lang="en-US"/>
        </a:p>
      </dgm:t>
    </dgm:pt>
    <dgm:pt modelId="{C81A886F-464B-4963-A397-7D85CB3FF124}" type="sibTrans" cxnId="{CBACCCF7-D542-46FA-A0A0-F9F6B77BBC6A}">
      <dgm:prSet/>
      <dgm:spPr/>
      <dgm:t>
        <a:bodyPr/>
        <a:lstStyle/>
        <a:p>
          <a:endParaRPr lang="en-US"/>
        </a:p>
      </dgm:t>
    </dgm:pt>
    <dgm:pt modelId="{620F5C7B-F39B-424E-B34D-A7F42F77515C}">
      <dgm:prSet phldrT="[Text]" custT="1"/>
      <dgm:spPr/>
      <dgm:t>
        <a:bodyPr/>
        <a:lstStyle/>
        <a:p>
          <a:r>
            <a:rPr lang="en-US" sz="3600" dirty="0"/>
            <a:t>PI</a:t>
          </a:r>
          <a:r>
            <a:rPr lang="en-US" sz="4200" dirty="0"/>
            <a:t> </a:t>
          </a:r>
        </a:p>
        <a:p>
          <a:r>
            <a:rPr lang="en-US" sz="2000" dirty="0"/>
            <a:t>future</a:t>
          </a:r>
        </a:p>
      </dgm:t>
    </dgm:pt>
    <dgm:pt modelId="{229113CE-A8B8-461A-AD5D-70868DC3B54D}" type="parTrans" cxnId="{A5E24006-7672-4123-9B57-4CA8CFED7BC6}">
      <dgm:prSet/>
      <dgm:spPr/>
      <dgm:t>
        <a:bodyPr/>
        <a:lstStyle/>
        <a:p>
          <a:endParaRPr lang="en-US"/>
        </a:p>
      </dgm:t>
    </dgm:pt>
    <dgm:pt modelId="{B966DB04-6C99-4E93-8CDA-09D1B72C5E8E}" type="sibTrans" cxnId="{A5E24006-7672-4123-9B57-4CA8CFED7BC6}">
      <dgm:prSet/>
      <dgm:spPr/>
      <dgm:t>
        <a:bodyPr/>
        <a:lstStyle/>
        <a:p>
          <a:endParaRPr lang="en-US"/>
        </a:p>
      </dgm:t>
    </dgm:pt>
    <dgm:pt modelId="{612433E6-306B-4378-8AA3-EA924DAC453E}">
      <dgm:prSet phldrT="[Text]" custT="1"/>
      <dgm:spPr/>
      <dgm:t>
        <a:bodyPr/>
        <a:lstStyle/>
        <a:p>
          <a:r>
            <a:rPr lang="en-US" sz="3600" dirty="0"/>
            <a:t>QA  </a:t>
          </a:r>
        </a:p>
        <a:p>
          <a:r>
            <a:rPr lang="en-US" sz="2000" dirty="0"/>
            <a:t> today </a:t>
          </a:r>
        </a:p>
      </dgm:t>
    </dgm:pt>
    <dgm:pt modelId="{BAE1333C-E0BE-4EE7-8481-6A63960FF26C}" type="parTrans" cxnId="{7DBDC5F8-E65B-4442-8682-81C2052E455B}">
      <dgm:prSet/>
      <dgm:spPr/>
      <dgm:t>
        <a:bodyPr/>
        <a:lstStyle/>
        <a:p>
          <a:endParaRPr lang="en-US"/>
        </a:p>
      </dgm:t>
    </dgm:pt>
    <dgm:pt modelId="{74777C70-5939-4EC9-8DB6-C7C7ACC5C8AD}" type="sibTrans" cxnId="{7DBDC5F8-E65B-4442-8682-81C2052E455B}">
      <dgm:prSet/>
      <dgm:spPr/>
      <dgm:t>
        <a:bodyPr/>
        <a:lstStyle/>
        <a:p>
          <a:endParaRPr lang="en-US"/>
        </a:p>
      </dgm:t>
    </dgm:pt>
    <dgm:pt modelId="{226E2D13-5155-4D94-BDBA-49628F25AED3}" type="pres">
      <dgm:prSet presAssocID="{2E8382CC-C860-4BB8-B5AC-BD36ED06FA9E}" presName="cycle" presStyleCnt="0">
        <dgm:presLayoutVars>
          <dgm:dir/>
          <dgm:resizeHandles val="exact"/>
        </dgm:presLayoutVars>
      </dgm:prSet>
      <dgm:spPr/>
    </dgm:pt>
    <dgm:pt modelId="{20DE606F-DCB2-4483-9169-2871EE8643E2}" type="pres">
      <dgm:prSet presAssocID="{AE399994-51D5-4256-8201-7A087BD6B25B}" presName="dummy" presStyleCnt="0"/>
      <dgm:spPr/>
    </dgm:pt>
    <dgm:pt modelId="{8485F27E-F049-4E6C-B443-4AD4846C4898}" type="pres">
      <dgm:prSet presAssocID="{AE399994-51D5-4256-8201-7A087BD6B25B}" presName="node" presStyleLbl="revTx" presStyleIdx="0" presStyleCnt="3">
        <dgm:presLayoutVars>
          <dgm:bulletEnabled val="1"/>
        </dgm:presLayoutVars>
      </dgm:prSet>
      <dgm:spPr/>
    </dgm:pt>
    <dgm:pt modelId="{0D495BF9-8202-4C69-B6AB-E29CD39FFAEF}" type="pres">
      <dgm:prSet presAssocID="{C81A886F-464B-4963-A397-7D85CB3FF124}" presName="sibTrans" presStyleLbl="node1" presStyleIdx="0" presStyleCnt="3" custLinFactNeighborX="1617" custLinFactNeighborY="-317"/>
      <dgm:spPr/>
    </dgm:pt>
    <dgm:pt modelId="{355F7B9B-3E55-4370-BEE4-85D6DC06B7C4}" type="pres">
      <dgm:prSet presAssocID="{620F5C7B-F39B-424E-B34D-A7F42F77515C}" presName="dummy" presStyleCnt="0"/>
      <dgm:spPr/>
    </dgm:pt>
    <dgm:pt modelId="{B739D6B1-4B6F-401A-8E2C-518CC8AA8DA1}" type="pres">
      <dgm:prSet presAssocID="{620F5C7B-F39B-424E-B34D-A7F42F77515C}" presName="node" presStyleLbl="revTx" presStyleIdx="1" presStyleCnt="3">
        <dgm:presLayoutVars>
          <dgm:bulletEnabled val="1"/>
        </dgm:presLayoutVars>
      </dgm:prSet>
      <dgm:spPr/>
    </dgm:pt>
    <dgm:pt modelId="{CD667120-29D9-4E6F-B6F1-3B1C7F927CE2}" type="pres">
      <dgm:prSet presAssocID="{B966DB04-6C99-4E93-8CDA-09D1B72C5E8E}" presName="sibTrans" presStyleLbl="node1" presStyleIdx="1" presStyleCnt="3"/>
      <dgm:spPr/>
    </dgm:pt>
    <dgm:pt modelId="{C930BFA7-71A4-4A6F-A431-63586E0C0391}" type="pres">
      <dgm:prSet presAssocID="{612433E6-306B-4378-8AA3-EA924DAC453E}" presName="dummy" presStyleCnt="0"/>
      <dgm:spPr/>
    </dgm:pt>
    <dgm:pt modelId="{E3290B21-AA8D-4F8C-BA32-3BCA74D99E54}" type="pres">
      <dgm:prSet presAssocID="{612433E6-306B-4378-8AA3-EA924DAC453E}" presName="node" presStyleLbl="revTx" presStyleIdx="2" presStyleCnt="3" custRadScaleRad="96324" custRadScaleInc="-11840">
        <dgm:presLayoutVars>
          <dgm:bulletEnabled val="1"/>
        </dgm:presLayoutVars>
      </dgm:prSet>
      <dgm:spPr/>
    </dgm:pt>
    <dgm:pt modelId="{DF36DECE-C558-451C-8EC9-A8D33C73FE33}" type="pres">
      <dgm:prSet presAssocID="{74777C70-5939-4EC9-8DB6-C7C7ACC5C8AD}" presName="sibTrans" presStyleLbl="node1" presStyleIdx="2" presStyleCnt="3" custLinFactNeighborX="-5" custLinFactNeighborY="5650"/>
      <dgm:spPr/>
    </dgm:pt>
  </dgm:ptLst>
  <dgm:cxnLst>
    <dgm:cxn modelId="{A5E24006-7672-4123-9B57-4CA8CFED7BC6}" srcId="{2E8382CC-C860-4BB8-B5AC-BD36ED06FA9E}" destId="{620F5C7B-F39B-424E-B34D-A7F42F77515C}" srcOrd="1" destOrd="0" parTransId="{229113CE-A8B8-461A-AD5D-70868DC3B54D}" sibTransId="{B966DB04-6C99-4E93-8CDA-09D1B72C5E8E}"/>
    <dgm:cxn modelId="{EDE3630E-E808-4583-AC67-BB86A9AE97B9}" type="presOf" srcId="{B966DB04-6C99-4E93-8CDA-09D1B72C5E8E}" destId="{CD667120-29D9-4E6F-B6F1-3B1C7F927CE2}" srcOrd="0" destOrd="0" presId="urn:microsoft.com/office/officeart/2005/8/layout/cycle1"/>
    <dgm:cxn modelId="{F012F54B-50ED-41F4-845F-0C5C0408809D}" type="presOf" srcId="{620F5C7B-F39B-424E-B34D-A7F42F77515C}" destId="{B739D6B1-4B6F-401A-8E2C-518CC8AA8DA1}" srcOrd="0" destOrd="0" presId="urn:microsoft.com/office/officeart/2005/8/layout/cycle1"/>
    <dgm:cxn modelId="{87B08C4C-DB61-4893-A23A-CA2DDF5E4C2D}" type="presOf" srcId="{AE399994-51D5-4256-8201-7A087BD6B25B}" destId="{8485F27E-F049-4E6C-B443-4AD4846C4898}" srcOrd="0" destOrd="0" presId="urn:microsoft.com/office/officeart/2005/8/layout/cycle1"/>
    <dgm:cxn modelId="{8B858457-D25C-4EC1-BB91-3FF928B4B76E}" type="presOf" srcId="{2E8382CC-C860-4BB8-B5AC-BD36ED06FA9E}" destId="{226E2D13-5155-4D94-BDBA-49628F25AED3}" srcOrd="0" destOrd="0" presId="urn:microsoft.com/office/officeart/2005/8/layout/cycle1"/>
    <dgm:cxn modelId="{C852608F-93E7-4AA5-B1F3-CA276578A031}" type="presOf" srcId="{C81A886F-464B-4963-A397-7D85CB3FF124}" destId="{0D495BF9-8202-4C69-B6AB-E29CD39FFAEF}" srcOrd="0" destOrd="0" presId="urn:microsoft.com/office/officeart/2005/8/layout/cycle1"/>
    <dgm:cxn modelId="{3F6D3DD7-C571-4C6A-BA82-B1DC4A608EFD}" type="presOf" srcId="{74777C70-5939-4EC9-8DB6-C7C7ACC5C8AD}" destId="{DF36DECE-C558-451C-8EC9-A8D33C73FE33}" srcOrd="0" destOrd="0" presId="urn:microsoft.com/office/officeart/2005/8/layout/cycle1"/>
    <dgm:cxn modelId="{9986AAE4-B411-417F-BB66-E1F848F480DF}" type="presOf" srcId="{612433E6-306B-4378-8AA3-EA924DAC453E}" destId="{E3290B21-AA8D-4F8C-BA32-3BCA74D99E54}" srcOrd="0" destOrd="0" presId="urn:microsoft.com/office/officeart/2005/8/layout/cycle1"/>
    <dgm:cxn modelId="{CBACCCF7-D542-46FA-A0A0-F9F6B77BBC6A}" srcId="{2E8382CC-C860-4BB8-B5AC-BD36ED06FA9E}" destId="{AE399994-51D5-4256-8201-7A087BD6B25B}" srcOrd="0" destOrd="0" parTransId="{D42AEDB9-F6EE-47FC-AFC3-0C1C7A661777}" sibTransId="{C81A886F-464B-4963-A397-7D85CB3FF124}"/>
    <dgm:cxn modelId="{7DBDC5F8-E65B-4442-8682-81C2052E455B}" srcId="{2E8382CC-C860-4BB8-B5AC-BD36ED06FA9E}" destId="{612433E6-306B-4378-8AA3-EA924DAC453E}" srcOrd="2" destOrd="0" parTransId="{BAE1333C-E0BE-4EE7-8481-6A63960FF26C}" sibTransId="{74777C70-5939-4EC9-8DB6-C7C7ACC5C8AD}"/>
    <dgm:cxn modelId="{193B4BAA-C768-4A82-8A36-56330C50DDF3}" type="presParOf" srcId="{226E2D13-5155-4D94-BDBA-49628F25AED3}" destId="{20DE606F-DCB2-4483-9169-2871EE8643E2}" srcOrd="0" destOrd="0" presId="urn:microsoft.com/office/officeart/2005/8/layout/cycle1"/>
    <dgm:cxn modelId="{6FEBF9BE-8FB0-4A92-8E94-F91EA548BF6D}" type="presParOf" srcId="{226E2D13-5155-4D94-BDBA-49628F25AED3}" destId="{8485F27E-F049-4E6C-B443-4AD4846C4898}" srcOrd="1" destOrd="0" presId="urn:microsoft.com/office/officeart/2005/8/layout/cycle1"/>
    <dgm:cxn modelId="{69BA676F-2015-4991-A952-C3143476119E}" type="presParOf" srcId="{226E2D13-5155-4D94-BDBA-49628F25AED3}" destId="{0D495BF9-8202-4C69-B6AB-E29CD39FFAEF}" srcOrd="2" destOrd="0" presId="urn:microsoft.com/office/officeart/2005/8/layout/cycle1"/>
    <dgm:cxn modelId="{7BB41C73-83D8-47D9-9B3F-7B536E900679}" type="presParOf" srcId="{226E2D13-5155-4D94-BDBA-49628F25AED3}" destId="{355F7B9B-3E55-4370-BEE4-85D6DC06B7C4}" srcOrd="3" destOrd="0" presId="urn:microsoft.com/office/officeart/2005/8/layout/cycle1"/>
    <dgm:cxn modelId="{793150CE-3834-46E9-8204-893B91E477B1}" type="presParOf" srcId="{226E2D13-5155-4D94-BDBA-49628F25AED3}" destId="{B739D6B1-4B6F-401A-8E2C-518CC8AA8DA1}" srcOrd="4" destOrd="0" presId="urn:microsoft.com/office/officeart/2005/8/layout/cycle1"/>
    <dgm:cxn modelId="{B46C8FD8-B000-4DA8-BCA9-D0AB6AF351C8}" type="presParOf" srcId="{226E2D13-5155-4D94-BDBA-49628F25AED3}" destId="{CD667120-29D9-4E6F-B6F1-3B1C7F927CE2}" srcOrd="5" destOrd="0" presId="urn:microsoft.com/office/officeart/2005/8/layout/cycle1"/>
    <dgm:cxn modelId="{2CB1581A-D0F5-441E-95D4-51BCEA3E3E8C}" type="presParOf" srcId="{226E2D13-5155-4D94-BDBA-49628F25AED3}" destId="{C930BFA7-71A4-4A6F-A431-63586E0C0391}" srcOrd="6" destOrd="0" presId="urn:microsoft.com/office/officeart/2005/8/layout/cycle1"/>
    <dgm:cxn modelId="{DC772660-1704-4C64-B968-810220FD9865}" type="presParOf" srcId="{226E2D13-5155-4D94-BDBA-49628F25AED3}" destId="{E3290B21-AA8D-4F8C-BA32-3BCA74D99E54}" srcOrd="7" destOrd="0" presId="urn:microsoft.com/office/officeart/2005/8/layout/cycle1"/>
    <dgm:cxn modelId="{C2A0FA1F-EC0D-4440-BFDD-7989CA098F8F}" type="presParOf" srcId="{226E2D13-5155-4D94-BDBA-49628F25AED3}" destId="{DF36DECE-C558-451C-8EC9-A8D33C73FE33}"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8382CC-C860-4BB8-B5AC-BD36ED06FA9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AE399994-51D5-4256-8201-7A087BD6B25B}">
      <dgm:prSet phldrT="[Text]" custT="1"/>
      <dgm:spPr/>
      <dgm:t>
        <a:bodyPr/>
        <a:lstStyle/>
        <a:p>
          <a:r>
            <a:rPr lang="en-US" sz="3600" dirty="0"/>
            <a:t>QI </a:t>
          </a:r>
          <a:r>
            <a:rPr lang="en-US" sz="2000" dirty="0"/>
            <a:t>tomorrow</a:t>
          </a:r>
        </a:p>
      </dgm:t>
    </dgm:pt>
    <dgm:pt modelId="{D42AEDB9-F6EE-47FC-AFC3-0C1C7A661777}" type="parTrans" cxnId="{CBACCCF7-D542-46FA-A0A0-F9F6B77BBC6A}">
      <dgm:prSet/>
      <dgm:spPr/>
      <dgm:t>
        <a:bodyPr/>
        <a:lstStyle/>
        <a:p>
          <a:endParaRPr lang="en-US"/>
        </a:p>
      </dgm:t>
    </dgm:pt>
    <dgm:pt modelId="{C81A886F-464B-4963-A397-7D85CB3FF124}" type="sibTrans" cxnId="{CBACCCF7-D542-46FA-A0A0-F9F6B77BBC6A}">
      <dgm:prSet/>
      <dgm:spPr/>
      <dgm:t>
        <a:bodyPr/>
        <a:lstStyle/>
        <a:p>
          <a:endParaRPr lang="en-US"/>
        </a:p>
      </dgm:t>
    </dgm:pt>
    <dgm:pt modelId="{620F5C7B-F39B-424E-B34D-A7F42F77515C}">
      <dgm:prSet phldrT="[Text]" custT="1"/>
      <dgm:spPr/>
      <dgm:t>
        <a:bodyPr/>
        <a:lstStyle/>
        <a:p>
          <a:r>
            <a:rPr lang="en-US" sz="3600" dirty="0"/>
            <a:t>PI</a:t>
          </a:r>
          <a:r>
            <a:rPr lang="en-US" sz="4200" dirty="0"/>
            <a:t> </a:t>
          </a:r>
        </a:p>
        <a:p>
          <a:r>
            <a:rPr lang="en-US" sz="2000" dirty="0"/>
            <a:t>future</a:t>
          </a:r>
        </a:p>
      </dgm:t>
    </dgm:pt>
    <dgm:pt modelId="{229113CE-A8B8-461A-AD5D-70868DC3B54D}" type="parTrans" cxnId="{A5E24006-7672-4123-9B57-4CA8CFED7BC6}">
      <dgm:prSet/>
      <dgm:spPr/>
      <dgm:t>
        <a:bodyPr/>
        <a:lstStyle/>
        <a:p>
          <a:endParaRPr lang="en-US"/>
        </a:p>
      </dgm:t>
    </dgm:pt>
    <dgm:pt modelId="{B966DB04-6C99-4E93-8CDA-09D1B72C5E8E}" type="sibTrans" cxnId="{A5E24006-7672-4123-9B57-4CA8CFED7BC6}">
      <dgm:prSet/>
      <dgm:spPr/>
      <dgm:t>
        <a:bodyPr/>
        <a:lstStyle/>
        <a:p>
          <a:endParaRPr lang="en-US"/>
        </a:p>
      </dgm:t>
    </dgm:pt>
    <dgm:pt modelId="{612433E6-306B-4378-8AA3-EA924DAC453E}">
      <dgm:prSet phldrT="[Text]" custT="1"/>
      <dgm:spPr/>
      <dgm:t>
        <a:bodyPr/>
        <a:lstStyle/>
        <a:p>
          <a:r>
            <a:rPr lang="en-US" sz="3600" dirty="0"/>
            <a:t>QA  </a:t>
          </a:r>
        </a:p>
        <a:p>
          <a:r>
            <a:rPr lang="en-US" sz="2000" dirty="0"/>
            <a:t> today </a:t>
          </a:r>
        </a:p>
      </dgm:t>
    </dgm:pt>
    <dgm:pt modelId="{BAE1333C-E0BE-4EE7-8481-6A63960FF26C}" type="parTrans" cxnId="{7DBDC5F8-E65B-4442-8682-81C2052E455B}">
      <dgm:prSet/>
      <dgm:spPr/>
      <dgm:t>
        <a:bodyPr/>
        <a:lstStyle/>
        <a:p>
          <a:endParaRPr lang="en-US"/>
        </a:p>
      </dgm:t>
    </dgm:pt>
    <dgm:pt modelId="{74777C70-5939-4EC9-8DB6-C7C7ACC5C8AD}" type="sibTrans" cxnId="{7DBDC5F8-E65B-4442-8682-81C2052E455B}">
      <dgm:prSet/>
      <dgm:spPr/>
      <dgm:t>
        <a:bodyPr/>
        <a:lstStyle/>
        <a:p>
          <a:endParaRPr lang="en-US"/>
        </a:p>
      </dgm:t>
    </dgm:pt>
    <dgm:pt modelId="{226E2D13-5155-4D94-BDBA-49628F25AED3}" type="pres">
      <dgm:prSet presAssocID="{2E8382CC-C860-4BB8-B5AC-BD36ED06FA9E}" presName="cycle" presStyleCnt="0">
        <dgm:presLayoutVars>
          <dgm:dir/>
          <dgm:resizeHandles val="exact"/>
        </dgm:presLayoutVars>
      </dgm:prSet>
      <dgm:spPr/>
    </dgm:pt>
    <dgm:pt modelId="{20DE606F-DCB2-4483-9169-2871EE8643E2}" type="pres">
      <dgm:prSet presAssocID="{AE399994-51D5-4256-8201-7A087BD6B25B}" presName="dummy" presStyleCnt="0"/>
      <dgm:spPr/>
    </dgm:pt>
    <dgm:pt modelId="{8485F27E-F049-4E6C-B443-4AD4846C4898}" type="pres">
      <dgm:prSet presAssocID="{AE399994-51D5-4256-8201-7A087BD6B25B}" presName="node" presStyleLbl="revTx" presStyleIdx="0" presStyleCnt="3">
        <dgm:presLayoutVars>
          <dgm:bulletEnabled val="1"/>
        </dgm:presLayoutVars>
      </dgm:prSet>
      <dgm:spPr/>
    </dgm:pt>
    <dgm:pt modelId="{0D495BF9-8202-4C69-B6AB-E29CD39FFAEF}" type="pres">
      <dgm:prSet presAssocID="{C81A886F-464B-4963-A397-7D85CB3FF124}" presName="sibTrans" presStyleLbl="node1" presStyleIdx="0" presStyleCnt="3" custLinFactNeighborX="1617" custLinFactNeighborY="-317"/>
      <dgm:spPr/>
    </dgm:pt>
    <dgm:pt modelId="{355F7B9B-3E55-4370-BEE4-85D6DC06B7C4}" type="pres">
      <dgm:prSet presAssocID="{620F5C7B-F39B-424E-B34D-A7F42F77515C}" presName="dummy" presStyleCnt="0"/>
      <dgm:spPr/>
    </dgm:pt>
    <dgm:pt modelId="{B739D6B1-4B6F-401A-8E2C-518CC8AA8DA1}" type="pres">
      <dgm:prSet presAssocID="{620F5C7B-F39B-424E-B34D-A7F42F77515C}" presName="node" presStyleLbl="revTx" presStyleIdx="1" presStyleCnt="3">
        <dgm:presLayoutVars>
          <dgm:bulletEnabled val="1"/>
        </dgm:presLayoutVars>
      </dgm:prSet>
      <dgm:spPr/>
    </dgm:pt>
    <dgm:pt modelId="{CD667120-29D9-4E6F-B6F1-3B1C7F927CE2}" type="pres">
      <dgm:prSet presAssocID="{B966DB04-6C99-4E93-8CDA-09D1B72C5E8E}" presName="sibTrans" presStyleLbl="node1" presStyleIdx="1" presStyleCnt="3"/>
      <dgm:spPr/>
    </dgm:pt>
    <dgm:pt modelId="{C930BFA7-71A4-4A6F-A431-63586E0C0391}" type="pres">
      <dgm:prSet presAssocID="{612433E6-306B-4378-8AA3-EA924DAC453E}" presName="dummy" presStyleCnt="0"/>
      <dgm:spPr/>
    </dgm:pt>
    <dgm:pt modelId="{E3290B21-AA8D-4F8C-BA32-3BCA74D99E54}" type="pres">
      <dgm:prSet presAssocID="{612433E6-306B-4378-8AA3-EA924DAC453E}" presName="node" presStyleLbl="revTx" presStyleIdx="2" presStyleCnt="3" custRadScaleRad="96324" custRadScaleInc="-11840">
        <dgm:presLayoutVars>
          <dgm:bulletEnabled val="1"/>
        </dgm:presLayoutVars>
      </dgm:prSet>
      <dgm:spPr/>
    </dgm:pt>
    <dgm:pt modelId="{DF36DECE-C558-451C-8EC9-A8D33C73FE33}" type="pres">
      <dgm:prSet presAssocID="{74777C70-5939-4EC9-8DB6-C7C7ACC5C8AD}" presName="sibTrans" presStyleLbl="node1" presStyleIdx="2" presStyleCnt="3" custLinFactNeighborX="-5" custLinFactNeighborY="5650"/>
      <dgm:spPr/>
    </dgm:pt>
  </dgm:ptLst>
  <dgm:cxnLst>
    <dgm:cxn modelId="{A5E24006-7672-4123-9B57-4CA8CFED7BC6}" srcId="{2E8382CC-C860-4BB8-B5AC-BD36ED06FA9E}" destId="{620F5C7B-F39B-424E-B34D-A7F42F77515C}" srcOrd="1" destOrd="0" parTransId="{229113CE-A8B8-461A-AD5D-70868DC3B54D}" sibTransId="{B966DB04-6C99-4E93-8CDA-09D1B72C5E8E}"/>
    <dgm:cxn modelId="{EDE3630E-E808-4583-AC67-BB86A9AE97B9}" type="presOf" srcId="{B966DB04-6C99-4E93-8CDA-09D1B72C5E8E}" destId="{CD667120-29D9-4E6F-B6F1-3B1C7F927CE2}" srcOrd="0" destOrd="0" presId="urn:microsoft.com/office/officeart/2005/8/layout/cycle1"/>
    <dgm:cxn modelId="{F012F54B-50ED-41F4-845F-0C5C0408809D}" type="presOf" srcId="{620F5C7B-F39B-424E-B34D-A7F42F77515C}" destId="{B739D6B1-4B6F-401A-8E2C-518CC8AA8DA1}" srcOrd="0" destOrd="0" presId="urn:microsoft.com/office/officeart/2005/8/layout/cycle1"/>
    <dgm:cxn modelId="{87B08C4C-DB61-4893-A23A-CA2DDF5E4C2D}" type="presOf" srcId="{AE399994-51D5-4256-8201-7A087BD6B25B}" destId="{8485F27E-F049-4E6C-B443-4AD4846C4898}" srcOrd="0" destOrd="0" presId="urn:microsoft.com/office/officeart/2005/8/layout/cycle1"/>
    <dgm:cxn modelId="{8B858457-D25C-4EC1-BB91-3FF928B4B76E}" type="presOf" srcId="{2E8382CC-C860-4BB8-B5AC-BD36ED06FA9E}" destId="{226E2D13-5155-4D94-BDBA-49628F25AED3}" srcOrd="0" destOrd="0" presId="urn:microsoft.com/office/officeart/2005/8/layout/cycle1"/>
    <dgm:cxn modelId="{C852608F-93E7-4AA5-B1F3-CA276578A031}" type="presOf" srcId="{C81A886F-464B-4963-A397-7D85CB3FF124}" destId="{0D495BF9-8202-4C69-B6AB-E29CD39FFAEF}" srcOrd="0" destOrd="0" presId="urn:microsoft.com/office/officeart/2005/8/layout/cycle1"/>
    <dgm:cxn modelId="{3F6D3DD7-C571-4C6A-BA82-B1DC4A608EFD}" type="presOf" srcId="{74777C70-5939-4EC9-8DB6-C7C7ACC5C8AD}" destId="{DF36DECE-C558-451C-8EC9-A8D33C73FE33}" srcOrd="0" destOrd="0" presId="urn:microsoft.com/office/officeart/2005/8/layout/cycle1"/>
    <dgm:cxn modelId="{9986AAE4-B411-417F-BB66-E1F848F480DF}" type="presOf" srcId="{612433E6-306B-4378-8AA3-EA924DAC453E}" destId="{E3290B21-AA8D-4F8C-BA32-3BCA74D99E54}" srcOrd="0" destOrd="0" presId="urn:microsoft.com/office/officeart/2005/8/layout/cycle1"/>
    <dgm:cxn modelId="{CBACCCF7-D542-46FA-A0A0-F9F6B77BBC6A}" srcId="{2E8382CC-C860-4BB8-B5AC-BD36ED06FA9E}" destId="{AE399994-51D5-4256-8201-7A087BD6B25B}" srcOrd="0" destOrd="0" parTransId="{D42AEDB9-F6EE-47FC-AFC3-0C1C7A661777}" sibTransId="{C81A886F-464B-4963-A397-7D85CB3FF124}"/>
    <dgm:cxn modelId="{7DBDC5F8-E65B-4442-8682-81C2052E455B}" srcId="{2E8382CC-C860-4BB8-B5AC-BD36ED06FA9E}" destId="{612433E6-306B-4378-8AA3-EA924DAC453E}" srcOrd="2" destOrd="0" parTransId="{BAE1333C-E0BE-4EE7-8481-6A63960FF26C}" sibTransId="{74777C70-5939-4EC9-8DB6-C7C7ACC5C8AD}"/>
    <dgm:cxn modelId="{193B4BAA-C768-4A82-8A36-56330C50DDF3}" type="presParOf" srcId="{226E2D13-5155-4D94-BDBA-49628F25AED3}" destId="{20DE606F-DCB2-4483-9169-2871EE8643E2}" srcOrd="0" destOrd="0" presId="urn:microsoft.com/office/officeart/2005/8/layout/cycle1"/>
    <dgm:cxn modelId="{6FEBF9BE-8FB0-4A92-8E94-F91EA548BF6D}" type="presParOf" srcId="{226E2D13-5155-4D94-BDBA-49628F25AED3}" destId="{8485F27E-F049-4E6C-B443-4AD4846C4898}" srcOrd="1" destOrd="0" presId="urn:microsoft.com/office/officeart/2005/8/layout/cycle1"/>
    <dgm:cxn modelId="{69BA676F-2015-4991-A952-C3143476119E}" type="presParOf" srcId="{226E2D13-5155-4D94-BDBA-49628F25AED3}" destId="{0D495BF9-8202-4C69-B6AB-E29CD39FFAEF}" srcOrd="2" destOrd="0" presId="urn:microsoft.com/office/officeart/2005/8/layout/cycle1"/>
    <dgm:cxn modelId="{7BB41C73-83D8-47D9-9B3F-7B536E900679}" type="presParOf" srcId="{226E2D13-5155-4D94-BDBA-49628F25AED3}" destId="{355F7B9B-3E55-4370-BEE4-85D6DC06B7C4}" srcOrd="3" destOrd="0" presId="urn:microsoft.com/office/officeart/2005/8/layout/cycle1"/>
    <dgm:cxn modelId="{793150CE-3834-46E9-8204-893B91E477B1}" type="presParOf" srcId="{226E2D13-5155-4D94-BDBA-49628F25AED3}" destId="{B739D6B1-4B6F-401A-8E2C-518CC8AA8DA1}" srcOrd="4" destOrd="0" presId="urn:microsoft.com/office/officeart/2005/8/layout/cycle1"/>
    <dgm:cxn modelId="{B46C8FD8-B000-4DA8-BCA9-D0AB6AF351C8}" type="presParOf" srcId="{226E2D13-5155-4D94-BDBA-49628F25AED3}" destId="{CD667120-29D9-4E6F-B6F1-3B1C7F927CE2}" srcOrd="5" destOrd="0" presId="urn:microsoft.com/office/officeart/2005/8/layout/cycle1"/>
    <dgm:cxn modelId="{2CB1581A-D0F5-441E-95D4-51BCEA3E3E8C}" type="presParOf" srcId="{226E2D13-5155-4D94-BDBA-49628F25AED3}" destId="{C930BFA7-71A4-4A6F-A431-63586E0C0391}" srcOrd="6" destOrd="0" presId="urn:microsoft.com/office/officeart/2005/8/layout/cycle1"/>
    <dgm:cxn modelId="{DC772660-1704-4C64-B968-810220FD9865}" type="presParOf" srcId="{226E2D13-5155-4D94-BDBA-49628F25AED3}" destId="{E3290B21-AA8D-4F8C-BA32-3BCA74D99E54}" srcOrd="7" destOrd="0" presId="urn:microsoft.com/office/officeart/2005/8/layout/cycle1"/>
    <dgm:cxn modelId="{C2A0FA1F-EC0D-4440-BFDD-7989CA098F8F}" type="presParOf" srcId="{226E2D13-5155-4D94-BDBA-49628F25AED3}" destId="{DF36DECE-C558-451C-8EC9-A8D33C73FE33}"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5F27E-F049-4E6C-B443-4AD4846C4898}">
      <dsp:nvSpPr>
        <dsp:cNvPr id="0" name=""/>
        <dsp:cNvSpPr/>
      </dsp:nvSpPr>
      <dsp:spPr>
        <a:xfrm>
          <a:off x="3569623" y="299582"/>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QI </a:t>
          </a:r>
          <a:r>
            <a:rPr lang="en-US" sz="2000" kern="1200" dirty="0"/>
            <a:t>tomorrow</a:t>
          </a:r>
        </a:p>
      </dsp:txBody>
      <dsp:txXfrm>
        <a:off x="3569623" y="299582"/>
        <a:ext cx="1532929" cy="1532929"/>
      </dsp:txXfrm>
    </dsp:sp>
    <dsp:sp modelId="{0D495BF9-8202-4C69-B6AB-E29CD39FFAEF}">
      <dsp:nvSpPr>
        <dsp:cNvPr id="0" name=""/>
        <dsp:cNvSpPr/>
      </dsp:nvSpPr>
      <dsp:spPr>
        <a:xfrm>
          <a:off x="1295386" y="-12945"/>
          <a:ext cx="3622375" cy="3622375"/>
        </a:xfrm>
        <a:prstGeom prst="circularArrow">
          <a:avLst>
            <a:gd name="adj1" fmla="val 8252"/>
            <a:gd name="adj2" fmla="val 576426"/>
            <a:gd name="adj3" fmla="val 2962443"/>
            <a:gd name="adj4" fmla="val 52669"/>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9D6B1-4B6F-401A-8E2C-518CC8AA8DA1}">
      <dsp:nvSpPr>
        <dsp:cNvPr id="0" name=""/>
        <dsp:cNvSpPr/>
      </dsp:nvSpPr>
      <dsp:spPr>
        <a:xfrm>
          <a:off x="2281535" y="2530616"/>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PI</a:t>
          </a:r>
          <a:r>
            <a:rPr lang="en-US" sz="4200" kern="1200" dirty="0"/>
            <a:t> </a:t>
          </a:r>
        </a:p>
        <a:p>
          <a:pPr marL="0" lvl="0" indent="0" algn="ctr" defTabSz="1600200">
            <a:lnSpc>
              <a:spcPct val="90000"/>
            </a:lnSpc>
            <a:spcBef>
              <a:spcPct val="0"/>
            </a:spcBef>
            <a:spcAft>
              <a:spcPct val="35000"/>
            </a:spcAft>
            <a:buNone/>
          </a:pPr>
          <a:r>
            <a:rPr lang="en-US" sz="2000" kern="1200" dirty="0"/>
            <a:t>future</a:t>
          </a:r>
        </a:p>
      </dsp:txBody>
      <dsp:txXfrm>
        <a:off x="2281535" y="2530616"/>
        <a:ext cx="1532929" cy="1532929"/>
      </dsp:txXfrm>
    </dsp:sp>
    <dsp:sp modelId="{CD667120-29D9-4E6F-B6F1-3B1C7F927CE2}">
      <dsp:nvSpPr>
        <dsp:cNvPr id="0" name=""/>
        <dsp:cNvSpPr/>
      </dsp:nvSpPr>
      <dsp:spPr>
        <a:xfrm>
          <a:off x="1295207" y="35525"/>
          <a:ext cx="3622375" cy="3622375"/>
        </a:xfrm>
        <a:prstGeom prst="circularArrow">
          <a:avLst>
            <a:gd name="adj1" fmla="val 8252"/>
            <a:gd name="adj2" fmla="val 576426"/>
            <a:gd name="adj3" fmla="val 9950499"/>
            <a:gd name="adj4" fmla="val 7420914"/>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290B21-AA8D-4F8C-BA32-3BCA74D99E54}">
      <dsp:nvSpPr>
        <dsp:cNvPr id="0" name=""/>
        <dsp:cNvSpPr/>
      </dsp:nvSpPr>
      <dsp:spPr>
        <a:xfrm>
          <a:off x="985888" y="431806"/>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QA  </a:t>
          </a:r>
        </a:p>
        <a:p>
          <a:pPr marL="0" lvl="0" indent="0" algn="ctr" defTabSz="1600200">
            <a:lnSpc>
              <a:spcPct val="90000"/>
            </a:lnSpc>
            <a:spcBef>
              <a:spcPct val="0"/>
            </a:spcBef>
            <a:spcAft>
              <a:spcPct val="35000"/>
            </a:spcAft>
            <a:buNone/>
          </a:pPr>
          <a:r>
            <a:rPr lang="en-US" sz="2000" kern="1200" dirty="0"/>
            <a:t> today </a:t>
          </a:r>
        </a:p>
      </dsp:txBody>
      <dsp:txXfrm>
        <a:off x="985888" y="431806"/>
        <a:ext cx="1532929" cy="1532929"/>
      </dsp:txXfrm>
    </dsp:sp>
    <dsp:sp modelId="{DF36DECE-C558-451C-8EC9-A8D33C73FE33}">
      <dsp:nvSpPr>
        <dsp:cNvPr id="0" name=""/>
        <dsp:cNvSpPr/>
      </dsp:nvSpPr>
      <dsp:spPr>
        <a:xfrm>
          <a:off x="1314156" y="229822"/>
          <a:ext cx="3622375" cy="3622375"/>
        </a:xfrm>
        <a:prstGeom prst="circularArrow">
          <a:avLst>
            <a:gd name="adj1" fmla="val 8252"/>
            <a:gd name="adj2" fmla="val 576426"/>
            <a:gd name="adj3" fmla="val 16665921"/>
            <a:gd name="adj4" fmla="val 14755583"/>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5F27E-F049-4E6C-B443-4AD4846C4898}">
      <dsp:nvSpPr>
        <dsp:cNvPr id="0" name=""/>
        <dsp:cNvSpPr/>
      </dsp:nvSpPr>
      <dsp:spPr>
        <a:xfrm>
          <a:off x="3569623" y="299582"/>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QI </a:t>
          </a:r>
          <a:r>
            <a:rPr lang="en-US" sz="2000" kern="1200" dirty="0"/>
            <a:t>tomorrow</a:t>
          </a:r>
        </a:p>
      </dsp:txBody>
      <dsp:txXfrm>
        <a:off x="3569623" y="299582"/>
        <a:ext cx="1532929" cy="1532929"/>
      </dsp:txXfrm>
    </dsp:sp>
    <dsp:sp modelId="{0D495BF9-8202-4C69-B6AB-E29CD39FFAEF}">
      <dsp:nvSpPr>
        <dsp:cNvPr id="0" name=""/>
        <dsp:cNvSpPr/>
      </dsp:nvSpPr>
      <dsp:spPr>
        <a:xfrm>
          <a:off x="1295386" y="-12945"/>
          <a:ext cx="3622375" cy="3622375"/>
        </a:xfrm>
        <a:prstGeom prst="circularArrow">
          <a:avLst>
            <a:gd name="adj1" fmla="val 8252"/>
            <a:gd name="adj2" fmla="val 576426"/>
            <a:gd name="adj3" fmla="val 2962443"/>
            <a:gd name="adj4" fmla="val 52669"/>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9D6B1-4B6F-401A-8E2C-518CC8AA8DA1}">
      <dsp:nvSpPr>
        <dsp:cNvPr id="0" name=""/>
        <dsp:cNvSpPr/>
      </dsp:nvSpPr>
      <dsp:spPr>
        <a:xfrm>
          <a:off x="2281535" y="2530616"/>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PI</a:t>
          </a:r>
          <a:r>
            <a:rPr lang="en-US" sz="4200" kern="1200" dirty="0"/>
            <a:t> </a:t>
          </a:r>
        </a:p>
        <a:p>
          <a:pPr marL="0" lvl="0" indent="0" algn="ctr" defTabSz="1600200">
            <a:lnSpc>
              <a:spcPct val="90000"/>
            </a:lnSpc>
            <a:spcBef>
              <a:spcPct val="0"/>
            </a:spcBef>
            <a:spcAft>
              <a:spcPct val="35000"/>
            </a:spcAft>
            <a:buNone/>
          </a:pPr>
          <a:r>
            <a:rPr lang="en-US" sz="2000" kern="1200" dirty="0"/>
            <a:t>future</a:t>
          </a:r>
        </a:p>
      </dsp:txBody>
      <dsp:txXfrm>
        <a:off x="2281535" y="2530616"/>
        <a:ext cx="1532929" cy="1532929"/>
      </dsp:txXfrm>
    </dsp:sp>
    <dsp:sp modelId="{CD667120-29D9-4E6F-B6F1-3B1C7F927CE2}">
      <dsp:nvSpPr>
        <dsp:cNvPr id="0" name=""/>
        <dsp:cNvSpPr/>
      </dsp:nvSpPr>
      <dsp:spPr>
        <a:xfrm>
          <a:off x="1295207" y="35525"/>
          <a:ext cx="3622375" cy="3622375"/>
        </a:xfrm>
        <a:prstGeom prst="circularArrow">
          <a:avLst>
            <a:gd name="adj1" fmla="val 8252"/>
            <a:gd name="adj2" fmla="val 576426"/>
            <a:gd name="adj3" fmla="val 9950499"/>
            <a:gd name="adj4" fmla="val 7420914"/>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290B21-AA8D-4F8C-BA32-3BCA74D99E54}">
      <dsp:nvSpPr>
        <dsp:cNvPr id="0" name=""/>
        <dsp:cNvSpPr/>
      </dsp:nvSpPr>
      <dsp:spPr>
        <a:xfrm>
          <a:off x="985888" y="431806"/>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QA  </a:t>
          </a:r>
        </a:p>
        <a:p>
          <a:pPr marL="0" lvl="0" indent="0" algn="ctr" defTabSz="1600200">
            <a:lnSpc>
              <a:spcPct val="90000"/>
            </a:lnSpc>
            <a:spcBef>
              <a:spcPct val="0"/>
            </a:spcBef>
            <a:spcAft>
              <a:spcPct val="35000"/>
            </a:spcAft>
            <a:buNone/>
          </a:pPr>
          <a:r>
            <a:rPr lang="en-US" sz="2000" kern="1200" dirty="0"/>
            <a:t> today </a:t>
          </a:r>
        </a:p>
      </dsp:txBody>
      <dsp:txXfrm>
        <a:off x="985888" y="431806"/>
        <a:ext cx="1532929" cy="1532929"/>
      </dsp:txXfrm>
    </dsp:sp>
    <dsp:sp modelId="{DF36DECE-C558-451C-8EC9-A8D33C73FE33}">
      <dsp:nvSpPr>
        <dsp:cNvPr id="0" name=""/>
        <dsp:cNvSpPr/>
      </dsp:nvSpPr>
      <dsp:spPr>
        <a:xfrm>
          <a:off x="1314156" y="229822"/>
          <a:ext cx="3622375" cy="3622375"/>
        </a:xfrm>
        <a:prstGeom prst="circularArrow">
          <a:avLst>
            <a:gd name="adj1" fmla="val 8252"/>
            <a:gd name="adj2" fmla="val 576426"/>
            <a:gd name="adj3" fmla="val 16665921"/>
            <a:gd name="adj4" fmla="val 14755583"/>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E3597F8-A42E-4828-AB16-81F97A731E53}" type="datetimeFigureOut">
              <a:rPr lang="en-US" smtClean="0"/>
              <a:t>3/10/2022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9F467A7-C33D-4957-896C-695E58C7603D}" type="slidenum">
              <a:rPr lang="en-US" smtClean="0"/>
              <a:t>‹#›</a:t>
            </a:fld>
            <a:endParaRPr lang="en-US"/>
          </a:p>
        </p:txBody>
      </p:sp>
    </p:spTree>
    <p:extLst>
      <p:ext uri="{BB962C8B-B14F-4D97-AF65-F5344CB8AC3E}">
        <p14:creationId xmlns:p14="http://schemas.microsoft.com/office/powerpoint/2010/main" val="1871033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3666E60-D3F8-4988-9407-EE3F62881A62}" type="datetimeFigureOut">
              <a:rPr lang="en-US" smtClean="0"/>
              <a:t>3/10/2022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F24ECD-B79B-484B-960F-2035E4846501}" type="slidenum">
              <a:rPr lang="en-US" smtClean="0"/>
              <a:t>‹#›</a:t>
            </a:fld>
            <a:endParaRPr lang="en-US"/>
          </a:p>
        </p:txBody>
      </p:sp>
    </p:spTree>
    <p:extLst>
      <p:ext uri="{BB962C8B-B14F-4D97-AF65-F5344CB8AC3E}">
        <p14:creationId xmlns:p14="http://schemas.microsoft.com/office/powerpoint/2010/main" val="378059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24ECD-B79B-484B-960F-2035E4846501}" type="slidenum">
              <a:rPr lang="en-US" smtClean="0"/>
              <a:t>1</a:t>
            </a:fld>
            <a:endParaRPr lang="en-US"/>
          </a:p>
        </p:txBody>
      </p:sp>
    </p:spTree>
    <p:extLst>
      <p:ext uri="{BB962C8B-B14F-4D97-AF65-F5344CB8AC3E}">
        <p14:creationId xmlns:p14="http://schemas.microsoft.com/office/powerpoint/2010/main" val="175799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strategic initiatives</a:t>
            </a:r>
            <a:r>
              <a:rPr lang="en-US" baseline="0" dirty="0"/>
              <a:t> in your organization?  Do they align with your quality work or focuses? </a:t>
            </a:r>
          </a:p>
          <a:p>
            <a:endParaRPr lang="en-US" baseline="0" dirty="0"/>
          </a:p>
          <a:p>
            <a:r>
              <a:rPr lang="en-US" baseline="0" dirty="0"/>
              <a:t>Creates shared goals – medication safety  - nursing, pharmacy, quality, med staff, IT.   </a:t>
            </a:r>
          </a:p>
          <a:p>
            <a:endParaRPr lang="en-US" baseline="0" dirty="0"/>
          </a:p>
          <a:p>
            <a:r>
              <a:rPr lang="en-US" baseline="0" dirty="0"/>
              <a:t>Keeps structure and accountability .  Helps the organization move forward. </a:t>
            </a:r>
          </a:p>
        </p:txBody>
      </p:sp>
      <p:sp>
        <p:nvSpPr>
          <p:cNvPr id="4" name="Slide Number Placeholder 3"/>
          <p:cNvSpPr>
            <a:spLocks noGrp="1"/>
          </p:cNvSpPr>
          <p:nvPr>
            <p:ph type="sldNum" sz="quarter" idx="10"/>
          </p:nvPr>
        </p:nvSpPr>
        <p:spPr/>
        <p:txBody>
          <a:bodyPr/>
          <a:lstStyle/>
          <a:p>
            <a:fld id="{70F24ECD-B79B-484B-960F-2035E4846501}" type="slidenum">
              <a:rPr lang="en-US" smtClean="0"/>
              <a:t>10</a:t>
            </a:fld>
            <a:endParaRPr lang="en-US"/>
          </a:p>
        </p:txBody>
      </p:sp>
    </p:spTree>
    <p:extLst>
      <p:ext uri="{BB962C8B-B14F-4D97-AF65-F5344CB8AC3E}">
        <p14:creationId xmlns:p14="http://schemas.microsoft.com/office/powerpoint/2010/main" val="734656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also ID gaps</a:t>
            </a:r>
            <a:r>
              <a:rPr lang="en-US" baseline="0" dirty="0"/>
              <a:t> in services, care </a:t>
            </a:r>
            <a:r>
              <a:rPr lang="en-US" baseline="0" dirty="0" err="1"/>
              <a:t>etc</a:t>
            </a:r>
            <a:r>
              <a:rPr lang="en-US" baseline="0" dirty="0"/>
              <a:t>… that need to be addressed.  Set up your quality dashboard to reflect your organizations scope and complexity.  </a:t>
            </a:r>
          </a:p>
          <a:p>
            <a:r>
              <a:rPr lang="en-US" baseline="0" dirty="0"/>
              <a:t>Want to focus on data driven quality that works to improve patient outcomes.  ( HAC, Falls, Readmissions,  ADE’s , errors, Medications, clinical EBP – stroke, AMI, sepsis)</a:t>
            </a:r>
          </a:p>
          <a:p>
            <a:endParaRPr lang="en-US" baseline="0" dirty="0"/>
          </a:p>
          <a:p>
            <a:r>
              <a:rPr lang="en-US" baseline="0" dirty="0"/>
              <a:t>IOM quality aims</a:t>
            </a:r>
          </a:p>
          <a:p>
            <a:r>
              <a:rPr lang="en-US" baseline="0" dirty="0"/>
              <a:t>Safe</a:t>
            </a:r>
          </a:p>
          <a:p>
            <a:r>
              <a:rPr lang="en-US" baseline="0" dirty="0"/>
              <a:t>Effective</a:t>
            </a:r>
          </a:p>
          <a:p>
            <a:r>
              <a:rPr lang="en-US" baseline="0" dirty="0"/>
              <a:t>Patient-centered</a:t>
            </a:r>
          </a:p>
          <a:p>
            <a:r>
              <a:rPr lang="en-US" baseline="0" dirty="0"/>
              <a:t>Timely</a:t>
            </a:r>
          </a:p>
          <a:p>
            <a:r>
              <a:rPr lang="en-US" baseline="0" dirty="0"/>
              <a:t>Efficient</a:t>
            </a:r>
          </a:p>
          <a:p>
            <a:r>
              <a:rPr lang="en-US" baseline="0" dirty="0"/>
              <a:t>Equitable</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11</a:t>
            </a:fld>
            <a:endParaRPr lang="en-US"/>
          </a:p>
        </p:txBody>
      </p:sp>
    </p:spTree>
    <p:extLst>
      <p:ext uri="{BB962C8B-B14F-4D97-AF65-F5344CB8AC3E}">
        <p14:creationId xmlns:p14="http://schemas.microsoft.com/office/powerpoint/2010/main" val="258879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High –risk, problem prone areas</a:t>
            </a:r>
          </a:p>
          <a:p>
            <a:pPr marL="228600" indent="-228600">
              <a:buAutoNum type="arabicPeriod"/>
            </a:pPr>
            <a:r>
              <a:rPr lang="en-US" dirty="0"/>
              <a:t>Make the</a:t>
            </a:r>
            <a:r>
              <a:rPr lang="en-US" baseline="0" dirty="0"/>
              <a:t> “list” review with leadership set priorities based upon strategy/vision/mission.</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12</a:t>
            </a:fld>
            <a:endParaRPr lang="en-US"/>
          </a:p>
        </p:txBody>
      </p:sp>
    </p:spTree>
    <p:extLst>
      <p:ext uri="{BB962C8B-B14F-4D97-AF65-F5344CB8AC3E}">
        <p14:creationId xmlns:p14="http://schemas.microsoft.com/office/powerpoint/2010/main" val="1199261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different goal setting models</a:t>
            </a:r>
          </a:p>
          <a:p>
            <a:r>
              <a:rPr lang="en-US" baseline="0" dirty="0"/>
              <a:t>1 SMART</a:t>
            </a:r>
          </a:p>
          <a:p>
            <a:r>
              <a:rPr lang="en-US" baseline="0" dirty="0"/>
              <a:t>2. Aim statement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13</a:t>
            </a:fld>
            <a:endParaRPr lang="en-US"/>
          </a:p>
        </p:txBody>
      </p:sp>
    </p:spTree>
    <p:extLst>
      <p:ext uri="{BB962C8B-B14F-4D97-AF65-F5344CB8AC3E}">
        <p14:creationId xmlns:p14="http://schemas.microsoft.com/office/powerpoint/2010/main" val="1894810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14</a:t>
            </a:fld>
            <a:endParaRPr lang="en-US"/>
          </a:p>
        </p:txBody>
      </p:sp>
    </p:spTree>
    <p:extLst>
      <p:ext uri="{BB962C8B-B14F-4D97-AF65-F5344CB8AC3E}">
        <p14:creationId xmlns:p14="http://schemas.microsoft.com/office/powerpoint/2010/main" val="34092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24ECD-B79B-484B-960F-2035E4846501}" type="slidenum">
              <a:rPr lang="en-US" smtClean="0"/>
              <a:t>15</a:t>
            </a:fld>
            <a:endParaRPr lang="en-US"/>
          </a:p>
        </p:txBody>
      </p:sp>
    </p:spTree>
    <p:extLst>
      <p:ext uri="{BB962C8B-B14F-4D97-AF65-F5344CB8AC3E}">
        <p14:creationId xmlns:p14="http://schemas.microsoft.com/office/powerpoint/2010/main" val="2786362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24ECD-B79B-484B-960F-2035E4846501}" type="slidenum">
              <a:rPr lang="en-US" smtClean="0"/>
              <a:t>16</a:t>
            </a:fld>
            <a:endParaRPr lang="en-US"/>
          </a:p>
        </p:txBody>
      </p:sp>
    </p:spTree>
    <p:extLst>
      <p:ext uri="{BB962C8B-B14F-4D97-AF65-F5344CB8AC3E}">
        <p14:creationId xmlns:p14="http://schemas.microsoft.com/office/powerpoint/2010/main" val="199457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17</a:t>
            </a:fld>
            <a:endParaRPr lang="en-US"/>
          </a:p>
        </p:txBody>
      </p:sp>
    </p:spTree>
    <p:extLst>
      <p:ext uri="{BB962C8B-B14F-4D97-AF65-F5344CB8AC3E}">
        <p14:creationId xmlns:p14="http://schemas.microsoft.com/office/powerpoint/2010/main" val="502818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Brief overview</a:t>
            </a:r>
            <a:r>
              <a:rPr lang="en-US" baseline="0" dirty="0"/>
              <a:t> of methodologies</a:t>
            </a:r>
          </a:p>
          <a:p>
            <a:pPr marL="228600" indent="-228600">
              <a:buAutoNum type="arabicPeriod"/>
            </a:pPr>
            <a:r>
              <a:rPr lang="en-US" baseline="0" dirty="0"/>
              <a:t>What ever methodology chosen make sure you train on it , and then teach others.  Be consistent in its use. </a:t>
            </a: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18</a:t>
            </a:fld>
            <a:endParaRPr lang="en-US"/>
          </a:p>
        </p:txBody>
      </p:sp>
    </p:spTree>
    <p:extLst>
      <p:ext uri="{BB962C8B-B14F-4D97-AF65-F5344CB8AC3E}">
        <p14:creationId xmlns:p14="http://schemas.microsoft.com/office/powerpoint/2010/main" val="1605456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19</a:t>
            </a:fld>
            <a:endParaRPr lang="en-US"/>
          </a:p>
        </p:txBody>
      </p:sp>
    </p:spTree>
    <p:extLst>
      <p:ext uri="{BB962C8B-B14F-4D97-AF65-F5344CB8AC3E}">
        <p14:creationId xmlns:p14="http://schemas.microsoft.com/office/powerpoint/2010/main" val="8673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Overarching</a:t>
            </a:r>
            <a:r>
              <a:rPr lang="en-US" baseline="0" dirty="0"/>
              <a:t> work plan for the organizations clinical, safety and service improvement activities.  </a:t>
            </a:r>
          </a:p>
          <a:p>
            <a:r>
              <a:rPr lang="en-US" baseline="0" dirty="0"/>
              <a:t>2. Serves at the roadmap for quality improvement within the organization.  A systematic approach to identifying and pursue opportunities to improve services and resolve identified problems. </a:t>
            </a:r>
          </a:p>
          <a:p>
            <a:r>
              <a:rPr lang="en-US" u="none" baseline="0" dirty="0">
                <a:solidFill>
                  <a:schemeClr val="tx1"/>
                </a:solidFill>
              </a:rPr>
              <a:t>3. Generally developed by executive and clinical leadership and approved by the governing board. </a:t>
            </a:r>
          </a:p>
          <a:p>
            <a:r>
              <a:rPr lang="en-US" u="none" baseline="0" dirty="0">
                <a:solidFill>
                  <a:schemeClr val="tx1"/>
                </a:solidFill>
              </a:rPr>
              <a:t>4. QI plan vs QI project  :    QI plan  may address diabetes measures   but the QI project targets improvement efforts to improve on specific identified measures. </a:t>
            </a:r>
            <a:endParaRPr lang="en-US" u="sng" dirty="0">
              <a:solidFill>
                <a:srgbClr val="FFFF00"/>
              </a:solidFill>
            </a:endParaRPr>
          </a:p>
        </p:txBody>
      </p:sp>
      <p:sp>
        <p:nvSpPr>
          <p:cNvPr id="4" name="Slide Number Placeholder 3"/>
          <p:cNvSpPr>
            <a:spLocks noGrp="1"/>
          </p:cNvSpPr>
          <p:nvPr>
            <p:ph type="sldNum" sz="quarter" idx="10"/>
          </p:nvPr>
        </p:nvSpPr>
        <p:spPr/>
        <p:txBody>
          <a:bodyPr/>
          <a:lstStyle/>
          <a:p>
            <a:fld id="{70F24ECD-B79B-484B-960F-2035E4846501}" type="slidenum">
              <a:rPr lang="en-US" smtClean="0"/>
              <a:t>2</a:t>
            </a:fld>
            <a:endParaRPr lang="en-US"/>
          </a:p>
        </p:txBody>
      </p:sp>
    </p:spTree>
    <p:extLst>
      <p:ext uri="{BB962C8B-B14F-4D97-AF65-F5344CB8AC3E}">
        <p14:creationId xmlns:p14="http://schemas.microsoft.com/office/powerpoint/2010/main" val="3939606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t>
            </a: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70F24ECD-B79B-484B-960F-2035E4846501}" type="slidenum">
              <a:rPr lang="en-US" smtClean="0"/>
              <a:t>20</a:t>
            </a:fld>
            <a:endParaRPr lang="en-US"/>
          </a:p>
        </p:txBody>
      </p:sp>
    </p:spTree>
    <p:extLst>
      <p:ext uri="{BB962C8B-B14F-4D97-AF65-F5344CB8AC3E}">
        <p14:creationId xmlns:p14="http://schemas.microsoft.com/office/powerpoint/2010/main" val="4169704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IHI Model for improvement   this becomes a repeated process to continually improve.   IHI model for improvement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 IHI model for improvement ; is your aim clear, what are you measuring to show a change is an improvement then using a methodology to  make change and improve.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70F24ECD-B79B-484B-960F-2035E4846501}" type="slidenum">
              <a:rPr lang="en-US" smtClean="0"/>
              <a:t>21</a:t>
            </a:fld>
            <a:endParaRPr lang="en-US"/>
          </a:p>
        </p:txBody>
      </p:sp>
    </p:spTree>
    <p:extLst>
      <p:ext uri="{BB962C8B-B14F-4D97-AF65-F5344CB8AC3E}">
        <p14:creationId xmlns:p14="http://schemas.microsoft.com/office/powerpoint/2010/main" val="1305398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70F24ECD-B79B-484B-960F-2035E4846501}" type="slidenum">
              <a:rPr lang="en-US" smtClean="0"/>
              <a:t>22</a:t>
            </a:fld>
            <a:endParaRPr lang="en-US"/>
          </a:p>
        </p:txBody>
      </p:sp>
    </p:spTree>
    <p:extLst>
      <p:ext uri="{BB962C8B-B14F-4D97-AF65-F5344CB8AC3E}">
        <p14:creationId xmlns:p14="http://schemas.microsoft.com/office/powerpoint/2010/main" val="1457419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Inventory policy,  only order what you need at the exact time it is needed.  I.e. visual management inventory cards.  Extra inventory is viewed as waste or an inefficiency, People close to the work own the process. .  Background comes from the Japanese auto industry</a:t>
            </a: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70F24ECD-B79B-484B-960F-2035E4846501}" type="slidenum">
              <a:rPr lang="en-US" smtClean="0"/>
              <a:t>23</a:t>
            </a:fld>
            <a:endParaRPr lang="en-US"/>
          </a:p>
        </p:txBody>
      </p:sp>
    </p:spTree>
    <p:extLst>
      <p:ext uri="{BB962C8B-B14F-4D97-AF65-F5344CB8AC3E}">
        <p14:creationId xmlns:p14="http://schemas.microsoft.com/office/powerpoint/2010/main" val="4039990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 – today, keeping</a:t>
            </a:r>
            <a:r>
              <a:rPr lang="en-US" baseline="0" dirty="0"/>
              <a:t> doors open to take care of patients today</a:t>
            </a:r>
          </a:p>
          <a:p>
            <a:r>
              <a:rPr lang="en-US" baseline="0" dirty="0"/>
              <a:t>QI – tomorrow, improving processes to take care of patients tomorrow</a:t>
            </a:r>
          </a:p>
          <a:p>
            <a:r>
              <a:rPr lang="en-US" baseline="0" dirty="0"/>
              <a:t>PI – future, having highly reliable systems to be the in the future for your patients</a:t>
            </a:r>
          </a:p>
          <a:p>
            <a:endParaRPr lang="en-US" baseline="0" dirty="0"/>
          </a:p>
          <a:p>
            <a:r>
              <a:rPr lang="en-US" baseline="0" dirty="0"/>
              <a:t>Need to understand this continuum to help establish priorities for quality and communication of quality to key stakeholders and decide measures/ metrics for quality.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24</a:t>
            </a:fld>
            <a:endParaRPr lang="en-US"/>
          </a:p>
        </p:txBody>
      </p:sp>
    </p:spTree>
    <p:extLst>
      <p:ext uri="{BB962C8B-B14F-4D97-AF65-F5344CB8AC3E}">
        <p14:creationId xmlns:p14="http://schemas.microsoft.com/office/powerpoint/2010/main" val="2626512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lnSpc>
                <a:spcPct val="115000"/>
              </a:lnSpc>
              <a:spcBef>
                <a:spcPts val="0"/>
              </a:spcBef>
              <a:spcAft>
                <a:spcPts val="0"/>
              </a:spcAft>
              <a:buClr>
                <a:schemeClr val="dk1"/>
              </a:buClr>
              <a:buSzPts val="1200"/>
              <a:buAutoNum type="arabicPeriod"/>
            </a:pPr>
            <a:r>
              <a:rPr lang="en-US" sz="1200" dirty="0">
                <a:solidFill>
                  <a:schemeClr val="dk1"/>
                </a:solidFill>
              </a:rPr>
              <a:t>With these improvement methods need to remember there is an overarching theme of improving and how will you know if you are improving , working towards a goal  which is a measurement so what do you measure?   </a:t>
            </a:r>
          </a:p>
          <a:p>
            <a:pPr marL="457200" lvl="0" indent="-304800" algn="l" rtl="0">
              <a:lnSpc>
                <a:spcPct val="115000"/>
              </a:lnSpc>
              <a:spcBef>
                <a:spcPts val="0"/>
              </a:spcBef>
              <a:spcAft>
                <a:spcPts val="0"/>
              </a:spcAft>
              <a:buClr>
                <a:schemeClr val="dk1"/>
              </a:buClr>
              <a:buSzPts val="1200"/>
              <a:buAutoNum type="arabicPeriod"/>
            </a:pPr>
            <a:r>
              <a:rPr lang="en-US" sz="1200" dirty="0">
                <a:solidFill>
                  <a:schemeClr val="dk1"/>
                </a:solidFill>
              </a:rPr>
              <a:t>What gets measured gets focused on and improves </a:t>
            </a:r>
            <a:endParaRPr lang="en-US" dirty="0"/>
          </a:p>
          <a:p>
            <a:pPr marL="228600" indent="-228600">
              <a:buAutoNum type="arabicPeriod"/>
            </a:pPr>
            <a:endParaRPr lang="en-US" dirty="0"/>
          </a:p>
          <a:p>
            <a:pPr marL="228600" indent="-228600">
              <a:buAutoNum type="arabicPeriod"/>
            </a:pPr>
            <a:r>
              <a:rPr lang="en-US" u="sng" dirty="0"/>
              <a:t>We measure</a:t>
            </a:r>
            <a:r>
              <a:rPr lang="en-US" u="sng" baseline="0" dirty="0"/>
              <a:t> to align behaviors to drive results</a:t>
            </a:r>
            <a:r>
              <a:rPr lang="en-US" baseline="0" dirty="0"/>
              <a:t>.  For example,  patient experience or clinical quality. Nurse communication results and bed side report or timeliness of EKG or CT for patients and improved patient outcomes   , so needs to be the right information to impact  and cause standard work to occur.  </a:t>
            </a:r>
          </a:p>
          <a:p>
            <a:pPr marL="228600" indent="-228600">
              <a:buAutoNum type="arabicPeriod"/>
            </a:pPr>
            <a:r>
              <a:rPr lang="en-US" baseline="0" dirty="0"/>
              <a:t>Telling or sharing a patient story is often the best motivator. </a:t>
            </a:r>
          </a:p>
          <a:p>
            <a:pPr marL="228600" indent="-228600">
              <a:buAutoNum type="arabicPeriod"/>
            </a:pPr>
            <a:r>
              <a:rPr lang="en-US" baseline="0" dirty="0"/>
              <a:t>Need clear goals , consistent measurement, expected action ( behaviors)  to see results.   Results motivate. </a:t>
            </a: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70F24ECD-B79B-484B-960F-2035E4846501}" type="slidenum">
              <a:rPr lang="en-US" smtClean="0"/>
              <a:t>25</a:t>
            </a:fld>
            <a:endParaRPr lang="en-US"/>
          </a:p>
        </p:txBody>
      </p:sp>
    </p:spTree>
    <p:extLst>
      <p:ext uri="{BB962C8B-B14F-4D97-AF65-F5344CB8AC3E}">
        <p14:creationId xmlns:p14="http://schemas.microsoft.com/office/powerpoint/2010/main" val="3626283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readmission rates:  </a:t>
            </a:r>
          </a:p>
          <a:p>
            <a:endParaRPr lang="en-US" baseline="0" dirty="0"/>
          </a:p>
          <a:p>
            <a:r>
              <a:rPr lang="en-US" baseline="0" dirty="0"/>
              <a:t>EKG / CT times/ </a:t>
            </a:r>
            <a:r>
              <a:rPr lang="en-US" baseline="0" dirty="0" err="1"/>
              <a:t>TNKAse</a:t>
            </a:r>
            <a:r>
              <a:rPr lang="en-US" baseline="0" dirty="0"/>
              <a:t> times</a:t>
            </a:r>
          </a:p>
          <a:p>
            <a:endParaRPr lang="en-US" baseline="0" dirty="0"/>
          </a:p>
          <a:p>
            <a:r>
              <a:rPr lang="en-US" baseline="0" dirty="0"/>
              <a:t>Falls</a:t>
            </a:r>
          </a:p>
          <a:p>
            <a:r>
              <a:rPr lang="en-US" baseline="0" dirty="0"/>
              <a:t>Do you report to leadership regularly??  Weekly on real time measures?   Which ones?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26</a:t>
            </a:fld>
            <a:endParaRPr lang="en-US"/>
          </a:p>
        </p:txBody>
      </p:sp>
    </p:spTree>
    <p:extLst>
      <p:ext uri="{BB962C8B-B14F-4D97-AF65-F5344CB8AC3E}">
        <p14:creationId xmlns:p14="http://schemas.microsoft.com/office/powerpoint/2010/main" val="777702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a:t>
            </a:r>
            <a:r>
              <a:rPr lang="en-US" u="sng" baseline="0" dirty="0"/>
              <a:t>Outcome</a:t>
            </a:r>
            <a:r>
              <a:rPr lang="en-US" baseline="0" dirty="0"/>
              <a:t> – clean toilet   </a:t>
            </a:r>
            <a:r>
              <a:rPr lang="en-US" u="sng" baseline="0" dirty="0"/>
              <a:t>structure</a:t>
            </a:r>
            <a:r>
              <a:rPr lang="en-US" baseline="0" dirty="0"/>
              <a:t> – toilet brush  </a:t>
            </a:r>
            <a:r>
              <a:rPr lang="en-US" u="sng" baseline="0" dirty="0"/>
              <a:t>process </a:t>
            </a:r>
            <a:r>
              <a:rPr lang="en-US" baseline="0" dirty="0"/>
              <a:t>– cleaning schedule</a:t>
            </a:r>
          </a:p>
          <a:p>
            <a:r>
              <a:rPr lang="en-US" baseline="0" dirty="0"/>
              <a:t>                    </a:t>
            </a:r>
            <a:r>
              <a:rPr lang="en-US" u="sng" baseline="0" dirty="0"/>
              <a:t>Outcome</a:t>
            </a:r>
            <a:r>
              <a:rPr lang="en-US" baseline="0" dirty="0"/>
              <a:t> – decrease fall rate  </a:t>
            </a:r>
            <a:r>
              <a:rPr lang="en-US" u="sng" baseline="0" dirty="0"/>
              <a:t>structure</a:t>
            </a:r>
            <a:r>
              <a:rPr lang="en-US" baseline="0" dirty="0"/>
              <a:t> – red socks, yellow star   </a:t>
            </a:r>
            <a:r>
              <a:rPr lang="en-US" u="sng" baseline="0" dirty="0"/>
              <a:t>process</a:t>
            </a:r>
            <a:r>
              <a:rPr lang="en-US" baseline="0" dirty="0"/>
              <a:t> – falls assessment</a:t>
            </a:r>
          </a:p>
          <a:p>
            <a:r>
              <a:rPr lang="en-US" baseline="0" dirty="0"/>
              <a:t>1.  Who is interested in what metrics/ information in the organization?  Think back to the who is responsible for what aspects for the quality continuum.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27</a:t>
            </a:fld>
            <a:endParaRPr lang="en-US"/>
          </a:p>
        </p:txBody>
      </p:sp>
    </p:spTree>
    <p:extLst>
      <p:ext uri="{BB962C8B-B14F-4D97-AF65-F5344CB8AC3E}">
        <p14:creationId xmlns:p14="http://schemas.microsoft.com/office/powerpoint/2010/main" val="1314089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IHI Model</a:t>
            </a:r>
            <a:r>
              <a:rPr lang="en-US" baseline="0" dirty="0"/>
              <a:t> for Improvement </a:t>
            </a:r>
          </a:p>
          <a:p>
            <a:pPr marL="228600" indent="-228600">
              <a:buAutoNum type="arabicPeriod"/>
            </a:pPr>
            <a:r>
              <a:rPr lang="en-US" baseline="0" dirty="0"/>
              <a:t>What do you want to accomplish</a:t>
            </a:r>
          </a:p>
          <a:p>
            <a:pPr marL="228600" indent="-228600">
              <a:buAutoNum type="arabicPeriod"/>
            </a:pPr>
            <a:r>
              <a:rPr lang="en-US" baseline="0" dirty="0"/>
              <a:t>How will we know a change is an improvement? </a:t>
            </a:r>
          </a:p>
          <a:p>
            <a:pPr marL="228600" indent="-228600">
              <a:buAutoNum type="arabicPeriod"/>
            </a:pPr>
            <a:r>
              <a:rPr lang="en-US" baseline="0" dirty="0"/>
              <a:t>What change can we make that will result in improvement?</a:t>
            </a:r>
          </a:p>
          <a:p>
            <a:pPr marL="228600" indent="-228600">
              <a:buAutoNum type="arabicPeriod"/>
            </a:pPr>
            <a:endParaRPr lang="en-US" baseline="0" dirty="0"/>
          </a:p>
          <a:p>
            <a:pPr marL="0" indent="0">
              <a:buNone/>
            </a:pPr>
            <a:r>
              <a:rPr lang="en-US" baseline="0" dirty="0"/>
              <a:t>Run your tests of change or your improvement methodology to cause improvement.  See what happens , measure, evaluated.  Repeat.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28</a:t>
            </a:fld>
            <a:endParaRPr lang="en-US"/>
          </a:p>
        </p:txBody>
      </p:sp>
    </p:spTree>
    <p:extLst>
      <p:ext uri="{BB962C8B-B14F-4D97-AF65-F5344CB8AC3E}">
        <p14:creationId xmlns:p14="http://schemas.microsoft.com/office/powerpoint/2010/main" val="2223709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a:t>
            </a:r>
            <a:r>
              <a:rPr lang="en-US" baseline="0" dirty="0"/>
              <a:t> information to the right people:  remember the responsibilities of strategic, operational, tactical  and </a:t>
            </a:r>
            <a:r>
              <a:rPr lang="en-US" baseline="0" dirty="0" err="1"/>
              <a:t>donabedian</a:t>
            </a:r>
            <a:r>
              <a:rPr lang="en-US" baseline="0" dirty="0"/>
              <a:t> model. </a:t>
            </a:r>
          </a:p>
          <a:p>
            <a:pPr marL="228600" indent="-228600">
              <a:buAutoNum type="arabicPeriod"/>
            </a:pPr>
            <a:r>
              <a:rPr lang="en-US" baseline="0" dirty="0"/>
              <a:t>A Key role of the quality professional is to organize and coordinate activities and provide useful information to the governing board and medical staff that is </a:t>
            </a:r>
            <a:r>
              <a:rPr lang="en-US" u="sng" baseline="0" dirty="0"/>
              <a:t>easily understood</a:t>
            </a:r>
            <a:r>
              <a:rPr lang="en-US" baseline="0" dirty="0"/>
              <a:t>.  This also encourages questions and involvement in quality by the board / medical staff. </a:t>
            </a:r>
          </a:p>
          <a:p>
            <a:pPr marL="228600" indent="-228600">
              <a:buAutoNum type="arabicPeriod"/>
            </a:pPr>
            <a:endParaRPr lang="en-US" baseline="0" dirty="0"/>
          </a:p>
          <a:p>
            <a:pPr marL="228600" indent="-228600">
              <a:buAutoNum type="arabicPeriod"/>
            </a:pPr>
            <a:r>
              <a:rPr lang="en-US" baseline="0" dirty="0"/>
              <a:t>Often using the strategic alignment of what is important for quality projects to guide your quality report is a good idea for reporting so you don’t get </a:t>
            </a:r>
            <a:r>
              <a:rPr lang="en-US" baseline="0" dirty="0" err="1"/>
              <a:t>soooo</a:t>
            </a:r>
            <a:r>
              <a:rPr lang="en-US" baseline="0" dirty="0"/>
              <a:t> much data that the audience loses interest.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29</a:t>
            </a:fld>
            <a:endParaRPr lang="en-US"/>
          </a:p>
        </p:txBody>
      </p:sp>
    </p:spTree>
    <p:extLst>
      <p:ext uri="{BB962C8B-B14F-4D97-AF65-F5344CB8AC3E}">
        <p14:creationId xmlns:p14="http://schemas.microsoft.com/office/powerpoint/2010/main" val="288793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NHA document as reference and example.  HRSA</a:t>
            </a:r>
            <a:r>
              <a:rPr lang="en-US" baseline="0" dirty="0"/>
              <a:t> document. </a:t>
            </a:r>
          </a:p>
          <a:p>
            <a:pPr marL="228600" indent="-228600">
              <a:buAutoNum type="arabicPeriod"/>
            </a:pPr>
            <a:r>
              <a:rPr lang="en-US" u="sng" baseline="0" dirty="0"/>
              <a:t>Purpose:</a:t>
            </a:r>
            <a:r>
              <a:rPr lang="en-US" baseline="0" dirty="0"/>
              <a:t>  Define what you want to accomplish in the future.  Usually relates back to organizations mission and vision</a:t>
            </a:r>
          </a:p>
          <a:p>
            <a:pPr marL="228600" indent="-228600">
              <a:buAutoNum type="arabicPeriod"/>
            </a:pPr>
            <a:r>
              <a:rPr lang="en-US" u="sng" baseline="0" dirty="0"/>
              <a:t>Authority</a:t>
            </a:r>
            <a:r>
              <a:rPr lang="en-US" baseline="0" dirty="0"/>
              <a:t>:  Governing board has ultimate responsibility for quality.  COP’s and NE state law.   Reference board education   North Dakota </a:t>
            </a:r>
            <a:r>
              <a:rPr lang="en-US" baseline="0" dirty="0" err="1"/>
              <a:t>Hosp</a:t>
            </a:r>
            <a:r>
              <a:rPr lang="en-US" baseline="0" dirty="0"/>
              <a:t> Assoc. https://ruralhealth.und.edu/projects/flex/mbqip/pdf/boards_role.pdf   </a:t>
            </a:r>
          </a:p>
          <a:p>
            <a:pPr marL="228600" indent="-228600">
              <a:buAutoNum type="arabicPeriod"/>
            </a:pPr>
            <a:r>
              <a:rPr lang="en-US" u="sng" baseline="0" dirty="0"/>
              <a:t>Scope</a:t>
            </a:r>
            <a:r>
              <a:rPr lang="en-US" baseline="0" dirty="0"/>
              <a:t>:  Everyone is responsible for quality  and what does your quality plan include?   Peer review, Preventable harm, Surgical Case review , Risk management …</a:t>
            </a:r>
          </a:p>
          <a:p>
            <a:pPr marL="228600" indent="-228600">
              <a:buAutoNum type="arabicPeriod"/>
            </a:pPr>
            <a:r>
              <a:rPr lang="en-US" u="sng" baseline="0" dirty="0"/>
              <a:t>Responsibilities</a:t>
            </a:r>
            <a:r>
              <a:rPr lang="en-US" baseline="0" dirty="0"/>
              <a:t>:  who is responsible for what, can list out.  Board, medical staff, managers, staff etc…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a:t>
            </a:fld>
            <a:endParaRPr lang="en-US"/>
          </a:p>
        </p:txBody>
      </p:sp>
    </p:spTree>
    <p:extLst>
      <p:ext uri="{BB962C8B-B14F-4D97-AF65-F5344CB8AC3E}">
        <p14:creationId xmlns:p14="http://schemas.microsoft.com/office/powerpoint/2010/main" val="3212642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Often people do</a:t>
            </a:r>
            <a:r>
              <a:rPr lang="en-US" baseline="0" dirty="0"/>
              <a:t> not like what the data is.   “ it is what it is”   Some like to bury their heads.  Often the quality professional is the one alone showing the data.  </a:t>
            </a:r>
            <a:r>
              <a:rPr lang="en-US" baseline="0"/>
              <a:t>Persistance</a:t>
            </a:r>
            <a:r>
              <a:rPr lang="en-US" baseline="0" dirty="0"/>
              <a:t> and perseverance is needed. </a:t>
            </a:r>
          </a:p>
          <a:p>
            <a:pPr marL="228600" indent="-228600">
              <a:buAutoNum type="arabicPeriod"/>
            </a:pPr>
            <a:r>
              <a:rPr lang="en-US" baseline="0" dirty="0"/>
              <a:t>Celebrate success!!!! Even small milestones.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30</a:t>
            </a:fld>
            <a:endParaRPr lang="en-US"/>
          </a:p>
        </p:txBody>
      </p:sp>
    </p:spTree>
    <p:extLst>
      <p:ext uri="{BB962C8B-B14F-4D97-AF65-F5344CB8AC3E}">
        <p14:creationId xmlns:p14="http://schemas.microsoft.com/office/powerpoint/2010/main" val="768114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10"/>
          </p:nvPr>
        </p:nvSpPr>
        <p:spPr/>
        <p:txBody>
          <a:bodyPr/>
          <a:lstStyle/>
          <a:p>
            <a:fld id="{70F24ECD-B79B-484B-960F-2035E4846501}" type="slidenum">
              <a:rPr lang="en-US" smtClean="0"/>
              <a:t>31</a:t>
            </a:fld>
            <a:endParaRPr lang="en-US"/>
          </a:p>
        </p:txBody>
      </p:sp>
    </p:spTree>
    <p:extLst>
      <p:ext uri="{BB962C8B-B14F-4D97-AF65-F5344CB8AC3E}">
        <p14:creationId xmlns:p14="http://schemas.microsoft.com/office/powerpoint/2010/main" val="1020982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overview</a:t>
            </a:r>
            <a:r>
              <a:rPr lang="en-US" baseline="0" dirty="0"/>
              <a:t> of methodologies</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32</a:t>
            </a:fld>
            <a:endParaRPr lang="en-US"/>
          </a:p>
        </p:txBody>
      </p:sp>
    </p:spTree>
    <p:extLst>
      <p:ext uri="{BB962C8B-B14F-4D97-AF65-F5344CB8AC3E}">
        <p14:creationId xmlns:p14="http://schemas.microsoft.com/office/powerpoint/2010/main" val="2910517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24ECD-B79B-484B-960F-2035E4846501}" type="slidenum">
              <a:rPr lang="en-US" smtClean="0"/>
              <a:t>33</a:t>
            </a:fld>
            <a:endParaRPr lang="en-US"/>
          </a:p>
        </p:txBody>
      </p:sp>
    </p:spTree>
    <p:extLst>
      <p:ext uri="{BB962C8B-B14F-4D97-AF65-F5344CB8AC3E}">
        <p14:creationId xmlns:p14="http://schemas.microsoft.com/office/powerpoint/2010/main" val="132855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yesterday we talked about the fundamentals of quality, what it is, the quality continuum, the quality plan, Goal setting, action planning methodologies and measurement and using your organizations vision and mission to align quality work.. </a:t>
            </a:r>
          </a:p>
          <a:p>
            <a:endParaRPr lang="en-US" baseline="0" dirty="0"/>
          </a:p>
          <a:p>
            <a:r>
              <a:rPr lang="en-US" baseline="0" dirty="0"/>
              <a:t>Today we will discuss  Accreditation and Surveys.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34</a:t>
            </a:fld>
            <a:endParaRPr lang="en-US"/>
          </a:p>
        </p:txBody>
      </p:sp>
    </p:spTree>
    <p:extLst>
      <p:ext uri="{BB962C8B-B14F-4D97-AF65-F5344CB8AC3E}">
        <p14:creationId xmlns:p14="http://schemas.microsoft.com/office/powerpoint/2010/main" val="2701585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Flexner</a:t>
            </a:r>
            <a:r>
              <a:rPr lang="en-US" baseline="0" dirty="0"/>
              <a:t> -  set standards for medical school education, based upon science</a:t>
            </a:r>
          </a:p>
          <a:p>
            <a:r>
              <a:rPr lang="en-US" baseline="0" dirty="0"/>
              <a:t>ACS- medical staff standards</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35</a:t>
            </a:fld>
            <a:endParaRPr lang="en-US"/>
          </a:p>
        </p:txBody>
      </p:sp>
    </p:spTree>
    <p:extLst>
      <p:ext uri="{BB962C8B-B14F-4D97-AF65-F5344CB8AC3E}">
        <p14:creationId xmlns:p14="http://schemas.microsoft.com/office/powerpoint/2010/main" val="2759304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Quality is and has been continuously changing, in</a:t>
            </a:r>
            <a:r>
              <a:rPr lang="en-US" baseline="0" dirty="0"/>
              <a:t> response to both voluntary and governmental  sense.  Today we need to be ensuring our quality programs are able to be flexible, adept at changing and meeting needs of patients, communities and the organization </a:t>
            </a:r>
          </a:p>
          <a:p>
            <a:pPr defTabSz="931774">
              <a:defRPr/>
            </a:pPr>
            <a:r>
              <a:rPr lang="en-US" baseline="0" dirty="0"/>
              <a:t>With these changes accrediting agencies have formed to ensure adherence to regulations and safe quality care for patients </a:t>
            </a:r>
            <a:endParaRPr lang="en-US" dirty="0"/>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36</a:t>
            </a:fld>
            <a:endParaRPr lang="en-US"/>
          </a:p>
        </p:txBody>
      </p:sp>
    </p:spTree>
    <p:extLst>
      <p:ext uri="{BB962C8B-B14F-4D97-AF65-F5344CB8AC3E}">
        <p14:creationId xmlns:p14="http://schemas.microsoft.com/office/powerpoint/2010/main" val="1744748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0F24ECD-B79B-484B-960F-2035E4846501}" type="slidenum">
              <a:rPr lang="en-US" smtClean="0"/>
              <a:t>37</a:t>
            </a:fld>
            <a:endParaRPr lang="en-US"/>
          </a:p>
        </p:txBody>
      </p:sp>
    </p:spTree>
    <p:extLst>
      <p:ext uri="{BB962C8B-B14F-4D97-AF65-F5344CB8AC3E}">
        <p14:creationId xmlns:p14="http://schemas.microsoft.com/office/powerpoint/2010/main" val="170884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a:t>
            </a:r>
            <a:r>
              <a:rPr lang="en-US" baseline="0" dirty="0"/>
              <a:t> Commission is the largest healthcare accrediting body. </a:t>
            </a:r>
          </a:p>
          <a:p>
            <a:r>
              <a:rPr lang="en-US" baseline="0" dirty="0"/>
              <a:t>Examples of TJC standards: </a:t>
            </a:r>
          </a:p>
          <a:p>
            <a:pPr marL="232943" indent="-232943">
              <a:buAutoNum type="arabicPeriod"/>
            </a:pPr>
            <a:r>
              <a:rPr lang="en-US" baseline="0" dirty="0"/>
              <a:t>Pain management</a:t>
            </a:r>
          </a:p>
          <a:p>
            <a:pPr marL="232943" indent="-232943">
              <a:buAutoNum type="arabicPeriod"/>
            </a:pPr>
            <a:r>
              <a:rPr lang="en-US" baseline="0" dirty="0"/>
              <a:t>2. NPSG and RCA’s for improvement</a:t>
            </a:r>
          </a:p>
          <a:p>
            <a:pPr marL="232943" indent="-232943">
              <a:buAutoNum type="arabicPeriod"/>
            </a:pPr>
            <a:r>
              <a:rPr lang="en-US" baseline="0" dirty="0"/>
              <a:t>Diagnostic Imaging Compliance checklist</a:t>
            </a:r>
            <a:endParaRPr lang="en-US" dirty="0"/>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38</a:t>
            </a:fld>
            <a:endParaRPr lang="en-US"/>
          </a:p>
        </p:txBody>
      </p:sp>
    </p:spTree>
    <p:extLst>
      <p:ext uri="{BB962C8B-B14F-4D97-AF65-F5344CB8AC3E}">
        <p14:creationId xmlns:p14="http://schemas.microsoft.com/office/powerpoint/2010/main" val="503209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Establishes</a:t>
            </a:r>
            <a:r>
              <a:rPr lang="en-US" baseline="0" dirty="0"/>
              <a:t> compliance with regulatory requirements for safety, patient care, medical staff, staffing, quality </a:t>
            </a:r>
            <a:r>
              <a:rPr lang="en-US" baseline="0" dirty="0" err="1"/>
              <a:t>etc</a:t>
            </a:r>
            <a:r>
              <a:rPr lang="en-US" baseline="0" dirty="0"/>
              <a:t>…  Most CAH’s participate in the DHHS survey.  Larger hospitals participate in TJC survey process.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39</a:t>
            </a:fld>
            <a:endParaRPr lang="en-US"/>
          </a:p>
        </p:txBody>
      </p:sp>
    </p:spTree>
    <p:extLst>
      <p:ext uri="{BB962C8B-B14F-4D97-AF65-F5344CB8AC3E}">
        <p14:creationId xmlns:p14="http://schemas.microsoft.com/office/powerpoint/2010/main" val="211717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Confidentiality</a:t>
            </a:r>
            <a:r>
              <a:rPr lang="en-US" dirty="0"/>
              <a:t>:</a:t>
            </a:r>
            <a:r>
              <a:rPr lang="en-US" baseline="0" dirty="0"/>
              <a:t>  want this stated and also included on any quality documents to ensure they are protected work documents for improvement purposes.  Ne 71-7912</a:t>
            </a:r>
          </a:p>
          <a:p>
            <a:r>
              <a:rPr lang="en-US" u="sng" baseline="0" dirty="0"/>
              <a:t>Improvement methodolog</a:t>
            </a:r>
            <a:r>
              <a:rPr lang="en-US" baseline="0" dirty="0"/>
              <a:t>y:   How is improvement work conducted in the organization  what method is taught and utilized? </a:t>
            </a:r>
          </a:p>
          <a:p>
            <a:r>
              <a:rPr lang="en-US" u="sng" baseline="0" dirty="0"/>
              <a:t>Communication</a:t>
            </a:r>
            <a:r>
              <a:rPr lang="en-US" baseline="0" dirty="0"/>
              <a:t>:  How will or is quality communicated in the organization top to bottom and bottom to top?   </a:t>
            </a:r>
          </a:p>
          <a:p>
            <a:r>
              <a:rPr lang="en-US" u="sng" baseline="0" dirty="0"/>
              <a:t>Annual review of QI plan</a:t>
            </a:r>
            <a:r>
              <a:rPr lang="en-US" baseline="0" dirty="0"/>
              <a:t>: signed off by Board chair and CEO</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a:t>
            </a:fld>
            <a:endParaRPr lang="en-US"/>
          </a:p>
        </p:txBody>
      </p:sp>
    </p:spTree>
    <p:extLst>
      <p:ext uri="{BB962C8B-B14F-4D97-AF65-F5344CB8AC3E}">
        <p14:creationId xmlns:p14="http://schemas.microsoft.com/office/powerpoint/2010/main" val="2456962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40</a:t>
            </a:fld>
            <a:endParaRPr lang="en-US"/>
          </a:p>
        </p:txBody>
      </p:sp>
    </p:spTree>
    <p:extLst>
      <p:ext uri="{BB962C8B-B14F-4D97-AF65-F5344CB8AC3E}">
        <p14:creationId xmlns:p14="http://schemas.microsoft.com/office/powerpoint/2010/main" val="3058675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41</a:t>
            </a:fld>
            <a:endParaRPr lang="en-US"/>
          </a:p>
        </p:txBody>
      </p:sp>
    </p:spTree>
    <p:extLst>
      <p:ext uri="{BB962C8B-B14F-4D97-AF65-F5344CB8AC3E}">
        <p14:creationId xmlns:p14="http://schemas.microsoft.com/office/powerpoint/2010/main" val="17952056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practice: </a:t>
            </a:r>
          </a:p>
          <a:p>
            <a:endParaRPr lang="en-US" dirty="0"/>
          </a:p>
          <a:p>
            <a:r>
              <a:rPr lang="en-US" dirty="0"/>
              <a:t>Appendix A –  A 1100   Standards – (2)  a. (Organization &amp; Direction), b. ( Personnel)</a:t>
            </a:r>
          </a:p>
          <a:p>
            <a:r>
              <a:rPr lang="en-US" dirty="0"/>
              <a:t>Appendix</a:t>
            </a:r>
            <a:r>
              <a:rPr lang="en-US" baseline="0" dirty="0"/>
              <a:t> W C 880   Standards = (5)   a. (Availability), b.(Equipment, Supplies &amp; Medication), c.(Blood &amp;Blood Products), d.(Personnel), e. (Coordination with Emergency Response)</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42</a:t>
            </a:fld>
            <a:endParaRPr lang="en-US"/>
          </a:p>
        </p:txBody>
      </p:sp>
    </p:spTree>
    <p:extLst>
      <p:ext uri="{BB962C8B-B14F-4D97-AF65-F5344CB8AC3E}">
        <p14:creationId xmlns:p14="http://schemas.microsoft.com/office/powerpoint/2010/main" val="3773615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43</a:t>
            </a:fld>
            <a:endParaRPr lang="en-US"/>
          </a:p>
        </p:txBody>
      </p:sp>
    </p:spTree>
    <p:extLst>
      <p:ext uri="{BB962C8B-B14F-4D97-AF65-F5344CB8AC3E}">
        <p14:creationId xmlns:p14="http://schemas.microsoft.com/office/powerpoint/2010/main" val="4230449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t>
            </a:r>
            <a:r>
              <a:rPr lang="en-US" baseline="0" dirty="0"/>
              <a:t> aware of these tags, however plant operations/ maintenance should be responsible for compliance with these tags.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44</a:t>
            </a:fld>
            <a:endParaRPr lang="en-US"/>
          </a:p>
        </p:txBody>
      </p:sp>
    </p:spTree>
    <p:extLst>
      <p:ext uri="{BB962C8B-B14F-4D97-AF65-F5344CB8AC3E}">
        <p14:creationId xmlns:p14="http://schemas.microsoft.com/office/powerpoint/2010/main" val="7830824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45</a:t>
            </a:fld>
            <a:endParaRPr lang="en-US"/>
          </a:p>
        </p:txBody>
      </p:sp>
    </p:spTree>
    <p:extLst>
      <p:ext uri="{BB962C8B-B14F-4D97-AF65-F5344CB8AC3E}">
        <p14:creationId xmlns:p14="http://schemas.microsoft.com/office/powerpoint/2010/main" val="3151913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Why is CSR important:</a:t>
            </a:r>
            <a:r>
              <a:rPr lang="en-US" baseline="0" dirty="0"/>
              <a:t>   </a:t>
            </a:r>
            <a:r>
              <a:rPr lang="en-US" dirty="0"/>
              <a:t>Goal is to break crisis management or just in time culture</a:t>
            </a:r>
          </a:p>
          <a:p>
            <a:pPr marL="232943" indent="-232943">
              <a:buAutoNum type="arabicPeriod"/>
            </a:pPr>
            <a:r>
              <a:rPr lang="en-US" dirty="0"/>
              <a:t>Create high reliability</a:t>
            </a:r>
          </a:p>
          <a:p>
            <a:pPr marL="232943" indent="-232943">
              <a:buAutoNum type="arabicPeriod"/>
            </a:pPr>
            <a:r>
              <a:rPr lang="en-US" dirty="0"/>
              <a:t>Provide</a:t>
            </a:r>
            <a:r>
              <a:rPr lang="en-US" baseline="0" dirty="0"/>
              <a:t> continuous safe, quality patient care and regulatory compliance</a:t>
            </a:r>
          </a:p>
          <a:p>
            <a:pPr marL="232943" indent="-232943">
              <a:buAutoNum type="arabicPeriod"/>
            </a:pPr>
            <a:r>
              <a:rPr lang="en-US" baseline="0" dirty="0"/>
              <a:t>Leadership commits to a culture of readiness, understanding of the cost of non – compliance and needed resources to be ready</a:t>
            </a:r>
          </a:p>
          <a:p>
            <a:pPr marL="232943" indent="-232943">
              <a:buAutoNum type="arabicPeriod"/>
            </a:pPr>
            <a:r>
              <a:rPr lang="en-US" baseline="0" dirty="0"/>
              <a:t>All staff involved, manager accountability for readiness,  are frontline trained are policies in place, </a:t>
            </a:r>
            <a:r>
              <a:rPr lang="en-US" baseline="0" dirty="0" err="1"/>
              <a:t>etc</a:t>
            </a:r>
            <a:r>
              <a:rPr lang="en-US" baseline="0" dirty="0"/>
              <a:t>… Needs to be a team</a:t>
            </a:r>
          </a:p>
          <a:p>
            <a:pPr marL="232943" indent="-232943">
              <a:buAutoNum type="arabicPeriod"/>
            </a:pPr>
            <a:r>
              <a:rPr lang="en-US" baseline="0" dirty="0"/>
              <a:t>Can use different approaches </a:t>
            </a:r>
            <a:endParaRPr lang="en-US" dirty="0"/>
          </a:p>
          <a:p>
            <a:r>
              <a:rPr lang="en-US" dirty="0"/>
              <a:t>Goal is to break crisis management or just in time culture</a:t>
            </a:r>
          </a:p>
          <a:p>
            <a:endParaRPr lang="en-US" dirty="0"/>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46</a:t>
            </a:fld>
            <a:endParaRPr lang="en-US"/>
          </a:p>
        </p:txBody>
      </p:sp>
    </p:spTree>
    <p:extLst>
      <p:ext uri="{BB962C8B-B14F-4D97-AF65-F5344CB8AC3E}">
        <p14:creationId xmlns:p14="http://schemas.microsoft.com/office/powerpoint/2010/main" val="1715777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47</a:t>
            </a:fld>
            <a:endParaRPr lang="en-US"/>
          </a:p>
        </p:txBody>
      </p:sp>
    </p:spTree>
    <p:extLst>
      <p:ext uri="{BB962C8B-B14F-4D97-AF65-F5344CB8AC3E}">
        <p14:creationId xmlns:p14="http://schemas.microsoft.com/office/powerpoint/2010/main" val="3553810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become survey ready? Some activities</a:t>
            </a:r>
          </a:p>
          <a:p>
            <a:pPr marL="232943" indent="-232943">
              <a:buAutoNum type="arabicPeriod"/>
            </a:pPr>
            <a:r>
              <a:rPr lang="en-US" dirty="0"/>
              <a:t>Conduct</a:t>
            </a:r>
            <a:r>
              <a:rPr lang="en-US" baseline="0" dirty="0"/>
              <a:t> MR audits for high risk areas  i.e. verbal orders, signatures, medication administration</a:t>
            </a:r>
          </a:p>
          <a:p>
            <a:pPr marL="232943" indent="-232943">
              <a:buAutoNum type="arabicPeriod"/>
            </a:pPr>
            <a:r>
              <a:rPr lang="en-US" baseline="0" dirty="0"/>
              <a:t>Check education material and pt. resources to ensure they are available in common languages</a:t>
            </a:r>
          </a:p>
          <a:p>
            <a:pPr marL="232943" indent="-232943">
              <a:buAutoNum type="arabicPeriod"/>
            </a:pPr>
            <a:r>
              <a:rPr lang="en-US" baseline="0" dirty="0"/>
              <a:t>Check signage to ensure required signs are posted.</a:t>
            </a:r>
          </a:p>
          <a:p>
            <a:pPr marL="232943" indent="-232943">
              <a:buAutoNum type="arabicPeriod"/>
            </a:pPr>
            <a:r>
              <a:rPr lang="en-US" baseline="0" dirty="0"/>
              <a:t>Monitor environment to ensure it is clean and in good repair</a:t>
            </a:r>
          </a:p>
          <a:p>
            <a:pPr marL="232943" indent="-232943">
              <a:buAutoNum type="arabicPeriod"/>
            </a:pPr>
            <a:r>
              <a:rPr lang="en-US" baseline="0" dirty="0"/>
              <a:t>Check HR files for required documents</a:t>
            </a:r>
          </a:p>
          <a:p>
            <a:pPr marL="232943" indent="-232943">
              <a:buAutoNum type="arabicPeriod"/>
            </a:pPr>
            <a:r>
              <a:rPr lang="en-US" baseline="0" dirty="0"/>
              <a:t>Check policies to ensure all are current </a:t>
            </a:r>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48</a:t>
            </a:fld>
            <a:endParaRPr lang="en-US"/>
          </a:p>
        </p:txBody>
      </p:sp>
    </p:spTree>
    <p:extLst>
      <p:ext uri="{BB962C8B-B14F-4D97-AF65-F5344CB8AC3E}">
        <p14:creationId xmlns:p14="http://schemas.microsoft.com/office/powerpoint/2010/main" val="3929803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CSR team is</a:t>
            </a:r>
            <a:r>
              <a:rPr lang="en-US" baseline="0" dirty="0"/>
              <a:t> dependent upon organization.  Usually includes at least administration, quality, department leader, </a:t>
            </a:r>
            <a:endParaRPr lang="en-US" dirty="0"/>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49</a:t>
            </a:fld>
            <a:endParaRPr lang="en-US"/>
          </a:p>
        </p:txBody>
      </p:sp>
    </p:spTree>
    <p:extLst>
      <p:ext uri="{BB962C8B-B14F-4D97-AF65-F5344CB8AC3E}">
        <p14:creationId xmlns:p14="http://schemas.microsoft.com/office/powerpoint/2010/main" val="1444011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 – today, keeping</a:t>
            </a:r>
            <a:r>
              <a:rPr lang="en-US" baseline="0" dirty="0"/>
              <a:t> doors open to take care of patients today</a:t>
            </a:r>
          </a:p>
          <a:p>
            <a:r>
              <a:rPr lang="en-US" baseline="0" dirty="0"/>
              <a:t>QI – tomorrow, improving processes to take care of patients tomorrow</a:t>
            </a:r>
          </a:p>
          <a:p>
            <a:r>
              <a:rPr lang="en-US" baseline="0" dirty="0"/>
              <a:t>PI – future, having highly reliable systems to be the in the future for your patients</a:t>
            </a:r>
          </a:p>
          <a:p>
            <a:endParaRPr lang="en-US" baseline="0" dirty="0"/>
          </a:p>
          <a:p>
            <a:r>
              <a:rPr lang="en-US" baseline="0" dirty="0"/>
              <a:t>Need to understand this continuum to help establish priorities for quality and communication of quality to key stakeholders.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5</a:t>
            </a:fld>
            <a:endParaRPr lang="en-US"/>
          </a:p>
        </p:txBody>
      </p:sp>
    </p:spTree>
    <p:extLst>
      <p:ext uri="{BB962C8B-B14F-4D97-AF65-F5344CB8AC3E}">
        <p14:creationId xmlns:p14="http://schemas.microsoft.com/office/powerpoint/2010/main" val="11628036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self assessment</a:t>
            </a:r>
            <a:r>
              <a:rPr lang="en-US" baseline="0" dirty="0"/>
              <a:t> of your organizations emergency services compared to COP’s </a:t>
            </a:r>
          </a:p>
          <a:p>
            <a:endParaRPr lang="en-US" baseline="0" dirty="0"/>
          </a:p>
          <a:p>
            <a:r>
              <a:rPr lang="en-US" baseline="0" dirty="0"/>
              <a:t>Pick one of the standards and evaluated what questions you would ask of staff to determine compliance with regulations.  What policies would you want to review or make sure were in place?  Equipment would you check for.  Training that would be needed?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50</a:t>
            </a:fld>
            <a:endParaRPr lang="en-US"/>
          </a:p>
        </p:txBody>
      </p:sp>
    </p:spTree>
    <p:extLst>
      <p:ext uri="{BB962C8B-B14F-4D97-AF65-F5344CB8AC3E}">
        <p14:creationId xmlns:p14="http://schemas.microsoft.com/office/powerpoint/2010/main" val="20120824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list to do items when surveyors</a:t>
            </a:r>
            <a:r>
              <a:rPr lang="en-US" baseline="0" dirty="0"/>
              <a:t> present</a:t>
            </a:r>
          </a:p>
          <a:p>
            <a:r>
              <a:rPr lang="en-US" baseline="0" dirty="0"/>
              <a:t>Readiness activities i.e. </a:t>
            </a:r>
          </a:p>
          <a:p>
            <a:pPr marL="232943" indent="-232943">
              <a:buAutoNum type="arabicPeriod"/>
            </a:pPr>
            <a:r>
              <a:rPr lang="en-US" baseline="0" dirty="0"/>
              <a:t>Assign roles such as EMR navigators,  Escorts , Notifications, Who is getting requested documents? </a:t>
            </a:r>
          </a:p>
          <a:p>
            <a:pPr marL="232943" indent="-232943">
              <a:buAutoNum type="arabicPeriod"/>
            </a:pPr>
            <a:r>
              <a:rPr lang="en-US" baseline="0" dirty="0"/>
              <a:t>Set up room for surveyors </a:t>
            </a:r>
          </a:p>
          <a:p>
            <a:pPr marL="232943" indent="-232943">
              <a:buAutoNum type="arabicPeriod"/>
            </a:pPr>
            <a:r>
              <a:rPr lang="en-US" baseline="0" dirty="0"/>
              <a:t>Review previous surveys to ensure compliance with corrective plans</a:t>
            </a:r>
          </a:p>
          <a:p>
            <a:pPr marL="232943" indent="-232943">
              <a:buAutoNum type="arabicPeriod"/>
            </a:pPr>
            <a:r>
              <a:rPr lang="en-US" baseline="0" dirty="0"/>
              <a:t>Sweep areas for outdates items, policies, order sets </a:t>
            </a:r>
            <a:r>
              <a:rPr lang="en-US" baseline="0" dirty="0" err="1"/>
              <a:t>etc</a:t>
            </a:r>
            <a:r>
              <a:rPr lang="en-US" baseline="0" dirty="0"/>
              <a:t>…</a:t>
            </a:r>
          </a:p>
          <a:p>
            <a:pPr marL="232943" indent="-232943">
              <a:buAutoNum type="arabicPeriod"/>
            </a:pPr>
            <a:r>
              <a:rPr lang="en-US" baseline="0" dirty="0"/>
              <a:t>Monitor environment for cleanliness, good repair. </a:t>
            </a:r>
          </a:p>
          <a:p>
            <a:pPr marL="232943" indent="-232943">
              <a:buAutoNum type="arabicPeriod"/>
            </a:pPr>
            <a:r>
              <a:rPr lang="en-US" baseline="0" dirty="0"/>
              <a:t>Check paper resources are they in date.  </a:t>
            </a:r>
          </a:p>
          <a:p>
            <a:pPr marL="232943" indent="-232943">
              <a:buAutoNum type="arabicPeriod"/>
            </a:pPr>
            <a:r>
              <a:rPr lang="en-US" baseline="0" dirty="0" err="1"/>
              <a:t>Etc</a:t>
            </a:r>
            <a:r>
              <a:rPr lang="en-US" baseline="0" dirty="0"/>
              <a:t>…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51</a:t>
            </a:fld>
            <a:endParaRPr lang="en-US"/>
          </a:p>
        </p:txBody>
      </p:sp>
    </p:spTree>
    <p:extLst>
      <p:ext uri="{BB962C8B-B14F-4D97-AF65-F5344CB8AC3E}">
        <p14:creationId xmlns:p14="http://schemas.microsoft.com/office/powerpoint/2010/main" val="28239787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actions will you do to be ready for survey.</a:t>
            </a:r>
            <a:r>
              <a:rPr lang="en-US" baseline="0" dirty="0"/>
              <a:t> </a:t>
            </a:r>
          </a:p>
          <a:p>
            <a:r>
              <a:rPr lang="en-US" baseline="0" dirty="0"/>
              <a:t>Targeted reviews in departments for compliance with regulations,  chart audits,  environmental scans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52</a:t>
            </a:fld>
            <a:endParaRPr lang="en-US"/>
          </a:p>
        </p:txBody>
      </p:sp>
    </p:spTree>
    <p:extLst>
      <p:ext uri="{BB962C8B-B14F-4D97-AF65-F5344CB8AC3E}">
        <p14:creationId xmlns:p14="http://schemas.microsoft.com/office/powerpoint/2010/main" val="3070010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53</a:t>
            </a:fld>
            <a:endParaRPr lang="en-US"/>
          </a:p>
        </p:txBody>
      </p:sp>
    </p:spTree>
    <p:extLst>
      <p:ext uri="{BB962C8B-B14F-4D97-AF65-F5344CB8AC3E}">
        <p14:creationId xmlns:p14="http://schemas.microsoft.com/office/powerpoint/2010/main" val="193306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connect the right information</a:t>
            </a:r>
            <a:r>
              <a:rPr lang="en-US" baseline="0" dirty="0"/>
              <a:t> to the right people base upon their responsibility. </a:t>
            </a:r>
          </a:p>
          <a:p>
            <a:r>
              <a:rPr lang="en-US" baseline="0" dirty="0"/>
              <a:t>We will talk about structure , process and outcome </a:t>
            </a:r>
            <a:r>
              <a:rPr lang="en-US" baseline="0"/>
              <a:t>measures later.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6</a:t>
            </a:fld>
            <a:endParaRPr lang="en-US"/>
          </a:p>
        </p:txBody>
      </p:sp>
    </p:spTree>
    <p:extLst>
      <p:ext uri="{BB962C8B-B14F-4D97-AF65-F5344CB8AC3E}">
        <p14:creationId xmlns:p14="http://schemas.microsoft.com/office/powerpoint/2010/main" val="16363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can’t get it right you can’t keep the door open for today. Identify</a:t>
            </a:r>
            <a:r>
              <a:rPr lang="en-US" baseline="0" dirty="0"/>
              <a:t> QA in your organization activities_______________________</a:t>
            </a:r>
          </a:p>
          <a:p>
            <a:endParaRPr lang="en-US" baseline="0" dirty="0"/>
          </a:p>
          <a:p>
            <a:r>
              <a:rPr lang="en-US" baseline="0" dirty="0"/>
              <a:t>Temp logs,  crash cart checks, generator testing, lab quality controls, PM’s , chart audits,  Think about the measures related to this improvement work.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have to have a foundation to grow upon.</a:t>
            </a:r>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7</a:t>
            </a:fld>
            <a:endParaRPr lang="en-US"/>
          </a:p>
        </p:txBody>
      </p:sp>
    </p:spTree>
    <p:extLst>
      <p:ext uri="{BB962C8B-B14F-4D97-AF65-F5344CB8AC3E}">
        <p14:creationId xmlns:p14="http://schemas.microsoft.com/office/powerpoint/2010/main" val="525546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improvement methods to  change process and systems for the better. </a:t>
            </a:r>
            <a:endParaRPr lang="en-US" dirty="0"/>
          </a:p>
          <a:p>
            <a:endParaRPr lang="en-US" dirty="0"/>
          </a:p>
          <a:p>
            <a:r>
              <a:rPr lang="en-US" dirty="0"/>
              <a:t>ID QI</a:t>
            </a:r>
            <a:r>
              <a:rPr lang="en-US" baseline="0" dirty="0"/>
              <a:t> activities projects in your organization______________________________</a:t>
            </a:r>
          </a:p>
          <a:p>
            <a:endParaRPr lang="en-US" baseline="0" dirty="0"/>
          </a:p>
          <a:p>
            <a:r>
              <a:rPr lang="en-US" baseline="0" dirty="0"/>
              <a:t>Opioid practices, care transitions, medication administration, falls program</a:t>
            </a:r>
          </a:p>
          <a:p>
            <a:endParaRPr lang="en-US" baseline="0" dirty="0"/>
          </a:p>
          <a:p>
            <a:r>
              <a:rPr lang="en-US" baseline="0" dirty="0"/>
              <a:t>Think about the measures related to these types of improvement work.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8</a:t>
            </a:fld>
            <a:endParaRPr lang="en-US"/>
          </a:p>
        </p:txBody>
      </p:sp>
    </p:spTree>
    <p:extLst>
      <p:ext uri="{BB962C8B-B14F-4D97-AF65-F5344CB8AC3E}">
        <p14:creationId xmlns:p14="http://schemas.microsoft.com/office/powerpoint/2010/main" val="23027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Systems</a:t>
            </a:r>
            <a:r>
              <a:rPr lang="en-US" baseline="0" dirty="0"/>
              <a:t> in place that identify and correct errors before they occur. Organizations that can work in complex ways while avoiding disasters/ errors. </a:t>
            </a:r>
          </a:p>
          <a:p>
            <a:endParaRPr lang="en-US" baseline="0" dirty="0"/>
          </a:p>
          <a:p>
            <a:r>
              <a:rPr lang="en-US" baseline="0" dirty="0"/>
              <a:t>Surgery timeout process.  Central line insertion checklist.  Think about the measures related to this improvement work. </a:t>
            </a:r>
          </a:p>
          <a:p>
            <a:endParaRPr lang="en-US" baseline="0" dirty="0"/>
          </a:p>
          <a:p>
            <a:r>
              <a:rPr lang="en-US" baseline="0" dirty="0"/>
              <a:t>Other preventative systems __________________ aviation checklists, </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9</a:t>
            </a:fld>
            <a:endParaRPr lang="en-US"/>
          </a:p>
        </p:txBody>
      </p:sp>
    </p:spTree>
    <p:extLst>
      <p:ext uri="{BB962C8B-B14F-4D97-AF65-F5344CB8AC3E}">
        <p14:creationId xmlns:p14="http://schemas.microsoft.com/office/powerpoint/2010/main" val="2359346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247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194403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6409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282972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3107272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t>‹#›</a:t>
            </a:fld>
            <a:endParaRPr lang="en-US"/>
          </a:p>
        </p:txBody>
      </p:sp>
    </p:spTree>
    <p:extLst>
      <p:ext uri="{BB962C8B-B14F-4D97-AF65-F5344CB8AC3E}">
        <p14:creationId xmlns:p14="http://schemas.microsoft.com/office/powerpoint/2010/main" val="39785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D_oe8uZreAhWOqIMKHWf1D0kQjRx6BAgBEAU&amp;url=http://www.unisa.edu.au/Research/Health-Research/Research/Allied-Health-Evidence/Resources/Evidence-based-Practice-Online/EBP-Online-Step-5/&amp;psig=AOvVaw24JVsKO1vPi5iXIAsWE9pg&amp;ust=1540311338820255"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cms.gov/Medicare/CMS-Forms/CMS-Forms/Downloads/CMS2786R.pdf"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2253"/>
            <a:ext cx="8153400" cy="851297"/>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4400" b="1" dirty="0">
                <a:solidFill>
                  <a:schemeClr val="bg1"/>
                </a:solidFill>
                <a:latin typeface="Trebuchet MS" pitchFamily="34" charset="0"/>
              </a:rPr>
              <a:t>QI Residency Program</a:t>
            </a:r>
          </a:p>
        </p:txBody>
      </p:sp>
      <p:sp>
        <p:nvSpPr>
          <p:cNvPr id="3" name="Subtitle 2"/>
          <p:cNvSpPr>
            <a:spLocks noGrp="1"/>
          </p:cNvSpPr>
          <p:nvPr>
            <p:ph type="subTitle" idx="1"/>
          </p:nvPr>
        </p:nvSpPr>
        <p:spPr>
          <a:xfrm>
            <a:off x="609600" y="3429000"/>
            <a:ext cx="7772400" cy="1520416"/>
          </a:xfrm>
        </p:spPr>
        <p:txBody>
          <a:bodyPr>
            <a:spAutoFit/>
          </a:bodyPr>
          <a:lstStyle/>
          <a:p>
            <a:r>
              <a:rPr lang="en-US" b="1" dirty="0"/>
              <a:t>Module A – Orientation &amp; How Quality Fits in the Big Picture</a:t>
            </a:r>
          </a:p>
          <a:p>
            <a:r>
              <a:rPr lang="en-US" sz="2400" b="1" dirty="0"/>
              <a:t>afternoon session</a:t>
            </a:r>
          </a:p>
        </p:txBody>
      </p:sp>
    </p:spTree>
    <p:extLst>
      <p:ext uri="{BB962C8B-B14F-4D97-AF65-F5344CB8AC3E}">
        <p14:creationId xmlns:p14="http://schemas.microsoft.com/office/powerpoint/2010/main" val="219111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28600" y="1371600"/>
            <a:ext cx="8469313" cy="4518187"/>
          </a:xfrm>
        </p:spPr>
        <p:txBody>
          <a:bodyPr>
            <a:normAutofit/>
          </a:bodyPr>
          <a:lstStyle/>
          <a:p>
            <a:pPr marL="0" indent="0">
              <a:buNone/>
            </a:pPr>
            <a:endParaRPr lang="en-US" sz="3600" dirty="0"/>
          </a:p>
          <a:p>
            <a:pPr marL="0" indent="0">
              <a:buNone/>
            </a:pPr>
            <a:r>
              <a:rPr lang="en-US" sz="3600" dirty="0"/>
              <a:t> </a:t>
            </a:r>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Strategic Plan/Vision/Mission</a:t>
            </a:r>
          </a:p>
          <a:p>
            <a:pPr lvl="1"/>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Sets direction for improvement activities</a:t>
            </a:r>
          </a:p>
          <a:p>
            <a:pPr lvl="1"/>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Align priorities with initiatives to maximize resources</a:t>
            </a:r>
          </a:p>
          <a:p>
            <a:pPr lvl="1"/>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Engages leadership in quality as Vision/ Mission are applied to strategic plan</a:t>
            </a:r>
          </a:p>
          <a:p>
            <a:pPr lvl="1"/>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Establishing Priorities for Quality</a:t>
            </a:r>
          </a:p>
        </p:txBody>
      </p:sp>
    </p:spTree>
    <p:extLst>
      <p:ext uri="{BB962C8B-B14F-4D97-AF65-F5344CB8AC3E}">
        <p14:creationId xmlns:p14="http://schemas.microsoft.com/office/powerpoint/2010/main" val="30511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29999" y="1600200"/>
            <a:ext cx="8229600" cy="4525963"/>
          </a:xfrm>
        </p:spPr>
        <p:txBody>
          <a:bodyPr>
            <a:normAutofit lnSpcReduction="10000"/>
          </a:bodyPr>
          <a:lstStyle/>
          <a:p>
            <a:r>
              <a:rPr lang="en-US" dirty="0"/>
              <a:t>ID priority list of processes or services for improvement</a:t>
            </a:r>
          </a:p>
          <a:p>
            <a:r>
              <a:rPr lang="en-US" dirty="0"/>
              <a:t>Evaluate Institute of Medicine quality domains</a:t>
            </a:r>
          </a:p>
          <a:p>
            <a:r>
              <a:rPr lang="en-US" dirty="0"/>
              <a:t>Areas to evaluate</a:t>
            </a:r>
          </a:p>
          <a:p>
            <a:pPr lvl="1"/>
            <a:r>
              <a:rPr lang="en-US" dirty="0"/>
              <a:t>Culture – Engagement and Safety Culture</a:t>
            </a:r>
          </a:p>
          <a:p>
            <a:pPr lvl="1"/>
            <a:r>
              <a:rPr lang="en-US" dirty="0"/>
              <a:t>Credentialing /Privileging </a:t>
            </a:r>
          </a:p>
          <a:p>
            <a:pPr lvl="1"/>
            <a:r>
              <a:rPr lang="en-US" dirty="0"/>
              <a:t>Peer Review</a:t>
            </a:r>
          </a:p>
          <a:p>
            <a:pPr lvl="1"/>
            <a:r>
              <a:rPr lang="en-US" dirty="0"/>
              <a:t>Continuous Survey Readiness ( CSR)</a:t>
            </a:r>
          </a:p>
          <a:p>
            <a:pPr lvl="1"/>
            <a:r>
              <a:rPr lang="en-US" dirty="0"/>
              <a:t>Chart audits</a:t>
            </a:r>
          </a:p>
          <a:p>
            <a:pPr lvl="1"/>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Establishing Priorities for Quality</a:t>
            </a:r>
          </a:p>
        </p:txBody>
      </p:sp>
    </p:spTree>
    <p:extLst>
      <p:ext uri="{BB962C8B-B14F-4D97-AF65-F5344CB8AC3E}">
        <p14:creationId xmlns:p14="http://schemas.microsoft.com/office/powerpoint/2010/main" val="41245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pPr lvl="1"/>
            <a:r>
              <a:rPr lang="en-US" dirty="0"/>
              <a:t>Mandatory/ Voluntary reporting measures</a:t>
            </a:r>
          </a:p>
          <a:p>
            <a:pPr lvl="1"/>
            <a:r>
              <a:rPr lang="en-US" dirty="0"/>
              <a:t>Patient experience measures</a:t>
            </a:r>
          </a:p>
          <a:p>
            <a:pPr lvl="1"/>
            <a:r>
              <a:rPr lang="en-US" dirty="0"/>
              <a:t>Infection Prevention</a:t>
            </a:r>
          </a:p>
          <a:p>
            <a:pPr lvl="1"/>
            <a:r>
              <a:rPr lang="en-US" dirty="0"/>
              <a:t>Safety and Risk</a:t>
            </a:r>
          </a:p>
          <a:p>
            <a:pPr lvl="1"/>
            <a:r>
              <a:rPr lang="en-US" dirty="0"/>
              <a:t>Clinical quality</a:t>
            </a:r>
          </a:p>
          <a:p>
            <a:pPr lvl="1"/>
            <a:r>
              <a:rPr lang="en-US" dirty="0"/>
              <a:t>Patient complaints/ comments</a:t>
            </a:r>
          </a:p>
          <a:p>
            <a:pPr lvl="1"/>
            <a:r>
              <a:rPr lang="en-US" dirty="0"/>
              <a:t>Staff feedback</a:t>
            </a:r>
          </a:p>
          <a:p>
            <a:pPr lvl="1"/>
            <a:r>
              <a:rPr lang="en-US" dirty="0"/>
              <a:t>Other...</a:t>
            </a:r>
          </a:p>
          <a:p>
            <a:endParaRPr lang="en-US" sz="3600"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Establishing Priorities for Quality</a:t>
            </a:r>
          </a:p>
        </p:txBody>
      </p:sp>
    </p:spTree>
    <p:extLst>
      <p:ext uri="{BB962C8B-B14F-4D97-AF65-F5344CB8AC3E}">
        <p14:creationId xmlns:p14="http://schemas.microsoft.com/office/powerpoint/2010/main" val="227008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US" dirty="0"/>
              <a:t>Goals</a:t>
            </a:r>
          </a:p>
          <a:p>
            <a:pPr lvl="1"/>
            <a:r>
              <a:rPr lang="en-US" dirty="0"/>
              <a:t>Specific – what is specific goal?</a:t>
            </a:r>
          </a:p>
          <a:p>
            <a:pPr lvl="1"/>
            <a:r>
              <a:rPr lang="en-US" dirty="0"/>
              <a:t>Measureable – how will you track progress on goal?</a:t>
            </a:r>
          </a:p>
          <a:p>
            <a:pPr lvl="1"/>
            <a:r>
              <a:rPr lang="en-US" dirty="0"/>
              <a:t>Achievable – do you have resources to accomplish goal?</a:t>
            </a:r>
          </a:p>
          <a:p>
            <a:pPr lvl="1"/>
            <a:r>
              <a:rPr lang="en-US" dirty="0"/>
              <a:t>Relevant – is the goal meaningful?</a:t>
            </a:r>
          </a:p>
          <a:p>
            <a:pPr lvl="1"/>
            <a:r>
              <a:rPr lang="en-US" dirty="0"/>
              <a:t>Time- bound – when will you accomplish goal by?</a:t>
            </a:r>
          </a:p>
          <a:p>
            <a:pPr lvl="1"/>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Goal Setting</a:t>
            </a:r>
          </a:p>
        </p:txBody>
      </p:sp>
    </p:spTree>
    <p:extLst>
      <p:ext uri="{BB962C8B-B14F-4D97-AF65-F5344CB8AC3E}">
        <p14:creationId xmlns:p14="http://schemas.microsoft.com/office/powerpoint/2010/main" val="390204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US" dirty="0"/>
              <a:t>Examples of Goals</a:t>
            </a:r>
          </a:p>
          <a:p>
            <a:pPr lvl="1"/>
            <a:r>
              <a:rPr lang="en-US" dirty="0"/>
              <a:t>Generator testing will be competed weekly 100% of the time.</a:t>
            </a:r>
          </a:p>
          <a:p>
            <a:pPr lvl="1"/>
            <a:r>
              <a:rPr lang="en-US" dirty="0"/>
              <a:t>To improve patient satisfaction scores for the question "Where you told when you could expect your results” to the 80</a:t>
            </a:r>
            <a:r>
              <a:rPr lang="en-US" baseline="30000" dirty="0"/>
              <a:t>th</a:t>
            </a:r>
            <a:r>
              <a:rPr lang="en-US" dirty="0"/>
              <a:t> percentile by Q4 2021.</a:t>
            </a:r>
          </a:p>
          <a:p>
            <a:pPr lvl="1"/>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Goal Setting </a:t>
            </a:r>
          </a:p>
        </p:txBody>
      </p:sp>
    </p:spTree>
    <p:extLst>
      <p:ext uri="{BB962C8B-B14F-4D97-AF65-F5344CB8AC3E}">
        <p14:creationId xmlns:p14="http://schemas.microsoft.com/office/powerpoint/2010/main" val="1781367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US" dirty="0"/>
              <a:t>Creates desired movement to attain the goal</a:t>
            </a:r>
          </a:p>
          <a:p>
            <a:pPr lvl="1"/>
            <a:r>
              <a:rPr lang="en-US" dirty="0"/>
              <a:t>What, when, how, where and by whom</a:t>
            </a:r>
          </a:p>
          <a:p>
            <a:r>
              <a:rPr lang="en-US" dirty="0"/>
              <a:t>Use improvement methodology – LEAN, PDSA, PACE </a:t>
            </a:r>
            <a:r>
              <a:rPr lang="en-US" dirty="0" err="1"/>
              <a:t>etc</a:t>
            </a:r>
            <a:r>
              <a:rPr lang="en-US" dirty="0"/>
              <a:t>…</a:t>
            </a:r>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 Action Planning</a:t>
            </a:r>
          </a:p>
        </p:txBody>
      </p:sp>
    </p:spTree>
    <p:extLst>
      <p:ext uri="{BB962C8B-B14F-4D97-AF65-F5344CB8AC3E}">
        <p14:creationId xmlns:p14="http://schemas.microsoft.com/office/powerpoint/2010/main" val="157997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 </a:t>
            </a:r>
          </a:p>
        </p:txBody>
      </p:sp>
      <p:pic>
        <p:nvPicPr>
          <p:cNvPr id="1026" name="Picture 2" descr="Taking a break…. Taking a break to move to a new format… | by Greg  Knieriemen | Enterprise Te.ch"/>
          <p:cNvPicPr>
            <a:picLocks noGrp="1" noChangeAspect="1" noChangeArrowheads="1"/>
          </p:cNvPicPr>
          <p:nvPr>
            <p:ph idx="1"/>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265239" y="1383957"/>
            <a:ext cx="6635748" cy="372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107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 dirty="0">
                <a:solidFill>
                  <a:srgbClr val="002060"/>
                </a:solidFill>
              </a:rPr>
              <a:t>Process Improvement Methodology</a:t>
            </a:r>
          </a:p>
          <a:p>
            <a:pPr lvl="1"/>
            <a:r>
              <a:rPr lang="en-US" dirty="0">
                <a:solidFill>
                  <a:srgbClr val="002060"/>
                </a:solidFill>
              </a:rPr>
              <a:t>Process improvement is the </a:t>
            </a:r>
            <a:r>
              <a:rPr lang="en-US" b="1" dirty="0">
                <a:solidFill>
                  <a:srgbClr val="002060"/>
                </a:solidFill>
              </a:rPr>
              <a:t>proactive task of identifying, analyzing and improving upon existing processes</a:t>
            </a:r>
            <a:r>
              <a:rPr lang="en-US" dirty="0">
                <a:solidFill>
                  <a:srgbClr val="002060"/>
                </a:solidFill>
              </a:rPr>
              <a:t> within an organization for optimization and to meet new quotas or standards of quality. It often involves a systematic approach which follows a specific </a:t>
            </a:r>
            <a:r>
              <a:rPr lang="en-US" u="sng" dirty="0">
                <a:solidFill>
                  <a:srgbClr val="002060"/>
                </a:solidFill>
              </a:rPr>
              <a:t>methodology</a:t>
            </a:r>
            <a:r>
              <a:rPr lang="en-US" dirty="0">
                <a:solidFill>
                  <a:srgbClr val="002060"/>
                </a:solidFill>
              </a:rPr>
              <a:t>...</a:t>
            </a:r>
          </a:p>
          <a:p>
            <a:pPr lvl="1"/>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Methodology for Improvement</a:t>
            </a:r>
          </a:p>
        </p:txBody>
      </p:sp>
    </p:spTree>
    <p:extLst>
      <p:ext uri="{BB962C8B-B14F-4D97-AF65-F5344CB8AC3E}">
        <p14:creationId xmlns:p14="http://schemas.microsoft.com/office/powerpoint/2010/main" val="379554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 dirty="0"/>
              <a:t>Why use a methodology?</a:t>
            </a:r>
            <a:endParaRPr lang="en" dirty="0">
              <a:solidFill>
                <a:srgbClr val="002060"/>
              </a:solidFill>
            </a:endParaRPr>
          </a:p>
          <a:p>
            <a:pPr lvl="1"/>
            <a:r>
              <a:rPr lang="en-US" dirty="0">
                <a:solidFill>
                  <a:srgbClr val="002060"/>
                </a:solidFill>
              </a:rPr>
              <a:t>Creates desired movement to attain the goal </a:t>
            </a:r>
          </a:p>
          <a:p>
            <a:pPr lvl="1"/>
            <a:r>
              <a:rPr lang="en-US" sz="2800" dirty="0">
                <a:solidFill>
                  <a:srgbClr val="002060"/>
                </a:solidFill>
              </a:rPr>
              <a:t>Defines the what, when, how, where, and by whom</a:t>
            </a:r>
          </a:p>
          <a:p>
            <a:pPr lvl="1"/>
            <a:r>
              <a:rPr lang="en-US" sz="2800" dirty="0">
                <a:solidFill>
                  <a:srgbClr val="002060"/>
                </a:solidFill>
              </a:rPr>
              <a:t>Provides focus and scope</a:t>
            </a:r>
          </a:p>
          <a:p>
            <a:pPr lvl="1"/>
            <a:r>
              <a:rPr lang="en-US" sz="2800" dirty="0">
                <a:solidFill>
                  <a:srgbClr val="002060"/>
                </a:solidFill>
              </a:rPr>
              <a:t>Attempts to improve or change will not last if you have no plan and follow up</a:t>
            </a:r>
          </a:p>
          <a:p>
            <a:pPr lvl="1"/>
            <a:endParaRPr lang="en-US" dirty="0">
              <a:solidFill>
                <a:srgbClr val="002060"/>
              </a:solidFill>
            </a:endParaRPr>
          </a:p>
          <a:p>
            <a:pPr lvl="1"/>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Methodology for Improvement</a:t>
            </a:r>
          </a:p>
        </p:txBody>
      </p:sp>
    </p:spTree>
    <p:extLst>
      <p:ext uri="{BB962C8B-B14F-4D97-AF65-F5344CB8AC3E}">
        <p14:creationId xmlns:p14="http://schemas.microsoft.com/office/powerpoint/2010/main" val="2617936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Methodologies</a:t>
            </a:r>
          </a:p>
        </p:txBody>
      </p:sp>
      <p:pic>
        <p:nvPicPr>
          <p:cNvPr id="8" name="Google Shape;160;p25"/>
          <p:cNvPicPr preferRelativeResize="0">
            <a:picLocks noGrp="1"/>
          </p:cNvPicPr>
          <p:nvPr>
            <p:ph idx="1"/>
          </p:nvPr>
        </p:nvPicPr>
        <p:blipFill>
          <a:blip r:embed="rId3">
            <a:alphaModFix/>
          </a:blip>
          <a:stretch>
            <a:fillRect/>
          </a:stretch>
        </p:blipFill>
        <p:spPr>
          <a:xfrm>
            <a:off x="493532" y="1465330"/>
            <a:ext cx="2467319" cy="1848108"/>
          </a:xfrm>
          <a:prstGeom prst="rect">
            <a:avLst/>
          </a:prstGeom>
          <a:noFill/>
          <a:ln>
            <a:noFill/>
          </a:ln>
          <a:effectLst>
            <a:outerShdw blurRad="57150" dist="19050" dir="5400000" algn="bl" rotWithShape="0">
              <a:srgbClr val="000000">
                <a:alpha val="50000"/>
              </a:srgbClr>
            </a:outerShdw>
            <a:reflection endPos="30000" fadeDir="5400012" sy="-100000" algn="bl" rotWithShape="0"/>
          </a:effectLst>
        </p:spPr>
      </p:pic>
      <p:pic>
        <p:nvPicPr>
          <p:cNvPr id="9" name="Google Shape;164;p25"/>
          <p:cNvPicPr preferRelativeResize="0"/>
          <p:nvPr/>
        </p:nvPicPr>
        <p:blipFill>
          <a:blip r:embed="rId4">
            <a:alphaModFix/>
          </a:blip>
          <a:stretch>
            <a:fillRect/>
          </a:stretch>
        </p:blipFill>
        <p:spPr>
          <a:xfrm>
            <a:off x="3325813" y="1507911"/>
            <a:ext cx="2514600" cy="1600200"/>
          </a:xfrm>
          <a:prstGeom prst="rect">
            <a:avLst/>
          </a:prstGeom>
          <a:noFill/>
          <a:ln>
            <a:noFill/>
          </a:ln>
        </p:spPr>
      </p:pic>
      <p:pic>
        <p:nvPicPr>
          <p:cNvPr id="10" name="Google Shape;161;p25"/>
          <p:cNvPicPr preferRelativeResize="0"/>
          <p:nvPr/>
        </p:nvPicPr>
        <p:blipFill>
          <a:blip r:embed="rId5">
            <a:alphaModFix/>
          </a:blip>
          <a:stretch>
            <a:fillRect/>
          </a:stretch>
        </p:blipFill>
        <p:spPr>
          <a:xfrm>
            <a:off x="6347800" y="1651625"/>
            <a:ext cx="2343150" cy="1943100"/>
          </a:xfrm>
          <a:prstGeom prst="rect">
            <a:avLst/>
          </a:prstGeom>
          <a:noFill/>
          <a:ln>
            <a:noFill/>
          </a:ln>
        </p:spPr>
      </p:pic>
      <p:pic>
        <p:nvPicPr>
          <p:cNvPr id="11" name="Google Shape;165;p25"/>
          <p:cNvPicPr preferRelativeResize="0"/>
          <p:nvPr/>
        </p:nvPicPr>
        <p:blipFill>
          <a:blip r:embed="rId6">
            <a:alphaModFix/>
          </a:blip>
          <a:stretch>
            <a:fillRect/>
          </a:stretch>
        </p:blipFill>
        <p:spPr>
          <a:xfrm>
            <a:off x="763538" y="4092974"/>
            <a:ext cx="1584408" cy="1649225"/>
          </a:xfrm>
          <a:prstGeom prst="rect">
            <a:avLst/>
          </a:prstGeom>
          <a:noFill/>
          <a:ln>
            <a:noFill/>
          </a:ln>
          <a:effectLst>
            <a:reflection stA="60000" endPos="30000" dist="38100" dir="5400000" fadeDir="5400012" sy="-100000" algn="bl" rotWithShape="0"/>
          </a:effectLst>
        </p:spPr>
      </p:pic>
      <p:pic>
        <p:nvPicPr>
          <p:cNvPr id="12" name="Google Shape;159;p25"/>
          <p:cNvPicPr preferRelativeResize="0"/>
          <p:nvPr/>
        </p:nvPicPr>
        <p:blipFill>
          <a:blip r:embed="rId7">
            <a:alphaModFix/>
          </a:blip>
          <a:stretch>
            <a:fillRect/>
          </a:stretch>
        </p:blipFill>
        <p:spPr>
          <a:xfrm>
            <a:off x="6367527" y="4216450"/>
            <a:ext cx="2514600" cy="1819275"/>
          </a:xfrm>
          <a:prstGeom prst="rect">
            <a:avLst/>
          </a:prstGeom>
          <a:noFill/>
          <a:ln>
            <a:noFill/>
          </a:ln>
        </p:spPr>
      </p:pic>
      <p:pic>
        <p:nvPicPr>
          <p:cNvPr id="13" name="Google Shape;162;p25"/>
          <p:cNvPicPr preferRelativeResize="0"/>
          <p:nvPr/>
        </p:nvPicPr>
        <p:blipFill>
          <a:blip r:embed="rId8">
            <a:alphaModFix/>
          </a:blip>
          <a:stretch>
            <a:fillRect/>
          </a:stretch>
        </p:blipFill>
        <p:spPr>
          <a:xfrm>
            <a:off x="4890977" y="3085738"/>
            <a:ext cx="1657225" cy="2261425"/>
          </a:xfrm>
          <a:prstGeom prst="rect">
            <a:avLst/>
          </a:prstGeom>
          <a:noFill/>
          <a:ln>
            <a:noFill/>
          </a:ln>
          <a:effectLst>
            <a:reflection stA="78000" endPos="30000" dist="114300" dir="5400000" fadeDir="5400012" sy="-100000" algn="bl" rotWithShape="0"/>
          </a:effectLst>
        </p:spPr>
      </p:pic>
      <p:pic>
        <p:nvPicPr>
          <p:cNvPr id="14" name="Google Shape;166;p25"/>
          <p:cNvPicPr preferRelativeResize="0"/>
          <p:nvPr/>
        </p:nvPicPr>
        <p:blipFill>
          <a:blip r:embed="rId9">
            <a:alphaModFix/>
          </a:blip>
          <a:stretch>
            <a:fillRect/>
          </a:stretch>
        </p:blipFill>
        <p:spPr>
          <a:xfrm>
            <a:off x="2827696" y="3409886"/>
            <a:ext cx="2254100" cy="1144945"/>
          </a:xfrm>
          <a:prstGeom prst="rect">
            <a:avLst/>
          </a:prstGeom>
          <a:noFill/>
          <a:ln>
            <a:noFill/>
          </a:ln>
          <a:effectLst>
            <a:reflection stA="87000" endPos="30000" dist="38100" dir="5400000" fadeDir="5400012" sy="-100000" algn="bl" rotWithShape="0"/>
          </a:effectLst>
        </p:spPr>
      </p:pic>
    </p:spTree>
    <p:extLst>
      <p:ext uri="{BB962C8B-B14F-4D97-AF65-F5344CB8AC3E}">
        <p14:creationId xmlns:p14="http://schemas.microsoft.com/office/powerpoint/2010/main" val="205634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015" y="304800"/>
            <a:ext cx="8229600" cy="1143000"/>
          </a:xfrm>
        </p:spPr>
        <p:txBody>
          <a:bodyPr>
            <a:normAutofit fontScale="90000"/>
          </a:bodyPr>
          <a:lstStyle/>
          <a:p>
            <a:r>
              <a:rPr lang="en-US" dirty="0"/>
              <a:t>The Quality Plan</a:t>
            </a:r>
            <a:br>
              <a:rPr lang="en-US" dirty="0"/>
            </a:br>
            <a:endParaRPr lang="en-US" dirty="0"/>
          </a:p>
        </p:txBody>
      </p:sp>
      <p:sp>
        <p:nvSpPr>
          <p:cNvPr id="6" name="Content Placeholder 2"/>
          <p:cNvSpPr>
            <a:spLocks noGrp="1"/>
          </p:cNvSpPr>
          <p:nvPr>
            <p:ph idx="1"/>
          </p:nvPr>
        </p:nvSpPr>
        <p:spPr/>
        <p:txBody>
          <a:bodyPr/>
          <a:lstStyle/>
          <a:p>
            <a:r>
              <a:rPr lang="en-US" dirty="0">
                <a:solidFill>
                  <a:schemeClr val="bg1"/>
                </a:solidFill>
              </a:rPr>
              <a:t>Defines responsibility, scope, methodology and organization of the quality program</a:t>
            </a:r>
          </a:p>
          <a:p>
            <a:r>
              <a:rPr lang="en-US" dirty="0">
                <a:solidFill>
                  <a:schemeClr val="bg1"/>
                </a:solidFill>
              </a:rPr>
              <a:t>Work plan for the organizations quality improvement activities</a:t>
            </a: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Formal ongoing process for improvement efforts</a:t>
            </a: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Quality – QA,QI ,PI</a:t>
            </a:r>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2"/>
                </a:solidFill>
              </a:rPr>
              <a:t>Defines responsibility, scope, methodology and organization of the quality program</a:t>
            </a:r>
          </a:p>
          <a:p>
            <a:r>
              <a:rPr lang="en-US" dirty="0">
                <a:solidFill>
                  <a:schemeClr val="tx2"/>
                </a:solidFill>
              </a:rPr>
              <a:t>Work plan for the organizations quality improvement activities</a:t>
            </a:r>
          </a:p>
          <a:p>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Formal ongoing process for improvement efforts</a:t>
            </a:r>
          </a:p>
          <a:p>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The Quality Continuum – QA,QI,PI</a:t>
            </a:r>
          </a:p>
        </p:txBody>
      </p:sp>
    </p:spTree>
    <p:extLst>
      <p:ext uri="{BB962C8B-B14F-4D97-AF65-F5344CB8AC3E}">
        <p14:creationId xmlns:p14="http://schemas.microsoft.com/office/powerpoint/2010/main" val="3494641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2" y="1447800"/>
            <a:ext cx="8370887" cy="4800600"/>
          </a:xfrm>
        </p:spPr>
        <p:txBody>
          <a:bodyPr>
            <a:normAutofit/>
          </a:bodyPr>
          <a:lstStyle/>
          <a:p>
            <a:r>
              <a:rPr lang="en-US" dirty="0">
                <a:solidFill>
                  <a:srgbClr val="002060"/>
                </a:solidFill>
              </a:rPr>
              <a:t>Eliminating waste and adding value for the customer</a:t>
            </a:r>
          </a:p>
          <a:p>
            <a:pPr lvl="1"/>
            <a:r>
              <a:rPr lang="en-US" dirty="0"/>
              <a:t>Value stream map</a:t>
            </a:r>
          </a:p>
          <a:p>
            <a:pPr lvl="1"/>
            <a:r>
              <a:rPr lang="en-US" dirty="0"/>
              <a:t>5S</a:t>
            </a:r>
          </a:p>
          <a:p>
            <a:pPr lvl="1"/>
            <a:r>
              <a:rPr lang="en-US" dirty="0"/>
              <a:t>A3</a:t>
            </a:r>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pPr lvl="0">
              <a:spcBef>
                <a:spcPts val="0"/>
              </a:spcBef>
            </a:pPr>
            <a:r>
              <a:rPr lang="en-US" dirty="0"/>
              <a:t>LEAN</a:t>
            </a:r>
          </a:p>
        </p:txBody>
      </p:sp>
      <p:pic>
        <p:nvPicPr>
          <p:cNvPr id="8" name="Google Shape;186;p28"/>
          <p:cNvPicPr preferRelativeResize="0"/>
          <p:nvPr/>
        </p:nvPicPr>
        <p:blipFill>
          <a:blip r:embed="rId3">
            <a:alphaModFix/>
          </a:blip>
          <a:stretch>
            <a:fillRect/>
          </a:stretch>
        </p:blipFill>
        <p:spPr>
          <a:xfrm>
            <a:off x="4419600" y="2133600"/>
            <a:ext cx="4278312" cy="2362200"/>
          </a:xfrm>
          <a:prstGeom prst="rect">
            <a:avLst/>
          </a:prstGeom>
          <a:noFill/>
          <a:ln>
            <a:noFill/>
          </a:ln>
        </p:spPr>
      </p:pic>
      <p:pic>
        <p:nvPicPr>
          <p:cNvPr id="9" name="Google Shape;185;p28"/>
          <p:cNvPicPr preferRelativeResize="0"/>
          <p:nvPr/>
        </p:nvPicPr>
        <p:blipFill>
          <a:blip r:embed="rId4">
            <a:alphaModFix/>
          </a:blip>
          <a:stretch>
            <a:fillRect/>
          </a:stretch>
        </p:blipFill>
        <p:spPr>
          <a:xfrm>
            <a:off x="4419601" y="4536944"/>
            <a:ext cx="4278312" cy="2046419"/>
          </a:xfrm>
          <a:prstGeom prst="rect">
            <a:avLst/>
          </a:prstGeom>
          <a:noFill/>
          <a:ln>
            <a:noFill/>
          </a:ln>
        </p:spPr>
      </p:pic>
      <p:pic>
        <p:nvPicPr>
          <p:cNvPr id="1026" name="Picture 2" descr="https://upload.wikimedia.org/wikipedia/commons/thumb/e/e5/5S_methodology.png/1280px-5S_methodolog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3796317"/>
            <a:ext cx="3229081" cy="245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1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US" dirty="0">
                <a:solidFill>
                  <a:srgbClr val="002060"/>
                </a:solidFill>
              </a:rPr>
              <a:t>Continual process improvement</a:t>
            </a:r>
          </a:p>
          <a:p>
            <a:pPr marL="0" indent="0">
              <a:buNone/>
            </a:pPr>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 dirty="0"/>
              <a:t>Plan-Do-Study-Act</a:t>
            </a:r>
            <a:endParaRPr lang="en-US" dirty="0"/>
          </a:p>
        </p:txBody>
      </p:sp>
      <p:pic>
        <p:nvPicPr>
          <p:cNvPr id="8" name="Google Shape;193;p29"/>
          <p:cNvPicPr preferRelativeResize="0"/>
          <p:nvPr/>
        </p:nvPicPr>
        <p:blipFill>
          <a:blip r:embed="rId3">
            <a:alphaModFix/>
          </a:blip>
          <a:stretch>
            <a:fillRect/>
          </a:stretch>
        </p:blipFill>
        <p:spPr>
          <a:xfrm>
            <a:off x="1676400" y="2105706"/>
            <a:ext cx="6096000" cy="4032814"/>
          </a:xfrm>
          <a:prstGeom prst="rect">
            <a:avLst/>
          </a:prstGeom>
          <a:noFill/>
          <a:ln>
            <a:noFill/>
          </a:ln>
        </p:spPr>
      </p:pic>
    </p:spTree>
    <p:extLst>
      <p:ext uri="{BB962C8B-B14F-4D97-AF65-F5344CB8AC3E}">
        <p14:creationId xmlns:p14="http://schemas.microsoft.com/office/powerpoint/2010/main" val="2757934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pPr marL="0" lvl="0" indent="0">
              <a:spcBef>
                <a:spcPts val="0"/>
              </a:spcBef>
              <a:spcAft>
                <a:spcPts val="1600"/>
              </a:spcAft>
              <a:buNone/>
            </a:pPr>
            <a:endParaRPr lang="en-US" sz="2800" dirty="0">
              <a:solidFill>
                <a:srgbClr val="002060"/>
              </a:solidFill>
            </a:endParaRPr>
          </a:p>
          <a:p>
            <a:pPr marL="457200" lvl="1" indent="0">
              <a:buNone/>
            </a:pPr>
            <a:endParaRPr lang="en-US" dirty="0">
              <a:solidFill>
                <a:srgbClr val="002060"/>
              </a:solidFill>
            </a:endParaRPr>
          </a:p>
          <a:p>
            <a:pPr marL="0" indent="0">
              <a:buNone/>
            </a:pPr>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Google Shape;198;p30"/>
          <p:cNvSpPr txBox="1">
            <a:spLocks noGrp="1"/>
          </p:cNvSpPr>
          <p:nvPr>
            <p:ph type="title"/>
          </p:nvPr>
        </p:nvSpPr>
        <p:spPr>
          <a:xfrm>
            <a:off x="468313" y="152400"/>
            <a:ext cx="8229600" cy="1143000"/>
          </a:xfrm>
          <a:prstGeom prst="rect">
            <a:avLst/>
          </a:prstGeom>
        </p:spPr>
        <p:txBody>
          <a:bodyPr spcFirstLastPara="1" wrap="square" lIns="91425" tIns="91425" rIns="91425" bIns="91425" anchor="t" anchorCtr="0">
            <a:noAutofit/>
          </a:bodyPr>
          <a:lstStyle/>
          <a:p>
            <a:pPr lvl="0">
              <a:spcBef>
                <a:spcPts val="0"/>
              </a:spcBef>
            </a:pPr>
            <a:r>
              <a:rPr lang="en" dirty="0"/>
              <a:t>Plan-Do-Study-Act</a:t>
            </a:r>
            <a:endParaRPr dirty="0"/>
          </a:p>
        </p:txBody>
      </p:sp>
      <p:sp>
        <p:nvSpPr>
          <p:cNvPr id="3" name="Rectangle 2"/>
          <p:cNvSpPr/>
          <p:nvPr/>
        </p:nvSpPr>
        <p:spPr>
          <a:xfrm>
            <a:off x="2286000" y="2690336"/>
            <a:ext cx="5638800" cy="369332"/>
          </a:xfrm>
          <a:prstGeom prst="rect">
            <a:avLst/>
          </a:prstGeom>
        </p:spPr>
        <p:txBody>
          <a:bodyPr wrap="square">
            <a:spAutoFit/>
          </a:bodyPr>
          <a:lstStyle/>
          <a:p>
            <a:pPr marL="158750" lvl="0">
              <a:buSzPts val="1100"/>
            </a:pPr>
            <a:r>
              <a:rPr lang="en-US" dirty="0"/>
              <a:t>https://www.youtube.com/watch?v=szLduqP7u-k</a:t>
            </a:r>
          </a:p>
        </p:txBody>
      </p:sp>
    </p:spTree>
    <p:extLst>
      <p:ext uri="{BB962C8B-B14F-4D97-AF65-F5344CB8AC3E}">
        <p14:creationId xmlns:p14="http://schemas.microsoft.com/office/powerpoint/2010/main" val="3618378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US" dirty="0">
                <a:solidFill>
                  <a:srgbClr val="002060"/>
                </a:solidFill>
              </a:rPr>
              <a:t>Small incremental improvements lead to significant results</a:t>
            </a:r>
          </a:p>
          <a:p>
            <a:pPr lvl="1"/>
            <a:r>
              <a:rPr lang="en-US" sz="2400" dirty="0">
                <a:solidFill>
                  <a:srgbClr val="002060"/>
                </a:solidFill>
              </a:rPr>
              <a:t>Flowcharts</a:t>
            </a:r>
          </a:p>
          <a:p>
            <a:pPr lvl="1"/>
            <a:r>
              <a:rPr lang="en-US" sz="2800" dirty="0">
                <a:solidFill>
                  <a:srgbClr val="002060"/>
                </a:solidFill>
              </a:rPr>
              <a:t>5S</a:t>
            </a:r>
            <a:endParaRPr lang="en-US" dirty="0">
              <a:solidFill>
                <a:srgbClr val="002060"/>
              </a:solidFill>
            </a:endParaRPr>
          </a:p>
          <a:p>
            <a:pPr lvl="1"/>
            <a:r>
              <a:rPr lang="en-US" sz="2800" dirty="0">
                <a:solidFill>
                  <a:srgbClr val="002060"/>
                </a:solidFill>
              </a:rPr>
              <a:t>5 Whys</a:t>
            </a:r>
          </a:p>
          <a:p>
            <a:pPr lvl="1"/>
            <a:r>
              <a:rPr lang="en-US" sz="2800" dirty="0">
                <a:solidFill>
                  <a:srgbClr val="002060"/>
                </a:solidFill>
              </a:rPr>
              <a:t>Recognize success or improvement</a:t>
            </a:r>
          </a:p>
          <a:p>
            <a:pPr marL="0" lvl="0" indent="0">
              <a:spcBef>
                <a:spcPts val="0"/>
              </a:spcBef>
              <a:spcAft>
                <a:spcPts val="1600"/>
              </a:spcAft>
              <a:buNone/>
            </a:pPr>
            <a:endParaRPr lang="en-US" sz="2800" dirty="0">
              <a:solidFill>
                <a:srgbClr val="002060"/>
              </a:solidFill>
            </a:endParaRPr>
          </a:p>
          <a:p>
            <a:pPr lvl="1"/>
            <a:endParaRPr lang="en-US" dirty="0">
              <a:solidFill>
                <a:srgbClr val="002060"/>
              </a:solidFill>
            </a:endParaRPr>
          </a:p>
          <a:p>
            <a:endParaRPr lang="en-US"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Google Shape;198;p30"/>
          <p:cNvSpPr txBox="1">
            <a:spLocks noGrp="1"/>
          </p:cNvSpPr>
          <p:nvPr>
            <p:ph type="title"/>
          </p:nvPr>
        </p:nvSpPr>
        <p:spPr>
          <a:xfrm>
            <a:off x="468313" y="152400"/>
            <a:ext cx="8229600" cy="114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Just In Time or Kaizen</a:t>
            </a:r>
            <a:endParaRPr dirty="0"/>
          </a:p>
        </p:txBody>
      </p:sp>
    </p:spTree>
    <p:extLst>
      <p:ext uri="{BB962C8B-B14F-4D97-AF65-F5344CB8AC3E}">
        <p14:creationId xmlns:p14="http://schemas.microsoft.com/office/powerpoint/2010/main" val="2784219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Quality Continuum </a:t>
            </a:r>
            <a:br>
              <a:rPr lang="en-US" dirty="0"/>
            </a:br>
            <a:endParaRPr lang="en-US" dirty="0"/>
          </a:p>
        </p:txBody>
      </p:sp>
      <p:sp>
        <p:nvSpPr>
          <p:cNvPr id="6" name="Content Placeholder 2"/>
          <p:cNvSpPr>
            <a:spLocks noGrp="1"/>
          </p:cNvSpPr>
          <p:nvPr>
            <p:ph idx="1"/>
          </p:nvPr>
        </p:nvSpPr>
        <p:spPr/>
        <p:txBody>
          <a:bodyPr/>
          <a:lstStyle/>
          <a:p>
            <a:r>
              <a:rPr lang="en-US" dirty="0">
                <a:solidFill>
                  <a:schemeClr val="bg1"/>
                </a:solidFill>
              </a:rPr>
              <a:t>and organization of the quality program</a:t>
            </a:r>
          </a:p>
          <a:p>
            <a:r>
              <a:rPr lang="en-US" dirty="0">
                <a:solidFill>
                  <a:schemeClr val="bg1"/>
                </a:solidFill>
              </a:rPr>
              <a:t>Work plan for the organizations quality improvement activities</a:t>
            </a: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Formal ongoing process for improvement efforts</a:t>
            </a: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Quality – QA,QI ,PI</a:t>
            </a:r>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29000" y="6198558"/>
            <a:ext cx="2087431" cy="261610"/>
          </a:xfrm>
          <a:prstGeom prst="rect">
            <a:avLst/>
          </a:prstGeom>
          <a:noFill/>
        </p:spPr>
        <p:txBody>
          <a:bodyPr wrap="none" rtlCol="0">
            <a:spAutoFit/>
          </a:bodyPr>
          <a:lstStyle/>
          <a:p>
            <a:r>
              <a:rPr lang="en-US" sz="1100" dirty="0"/>
              <a:t>© d. d. </a:t>
            </a:r>
            <a:r>
              <a:rPr lang="en-US" sz="1100" dirty="0" err="1"/>
              <a:t>bainbridge</a:t>
            </a:r>
            <a:r>
              <a:rPr lang="en-US" sz="1100" dirty="0"/>
              <a:t> and associates</a:t>
            </a:r>
          </a:p>
        </p:txBody>
      </p:sp>
      <p:sp>
        <p:nvSpPr>
          <p:cNvPr id="8" name="TextBox 7"/>
          <p:cNvSpPr txBox="1"/>
          <p:nvPr/>
        </p:nvSpPr>
        <p:spPr>
          <a:xfrm>
            <a:off x="533400" y="1981200"/>
            <a:ext cx="2376420" cy="369332"/>
          </a:xfrm>
          <a:prstGeom prst="rect">
            <a:avLst/>
          </a:prstGeom>
          <a:noFill/>
        </p:spPr>
        <p:txBody>
          <a:bodyPr wrap="none" rtlCol="0">
            <a:spAutoFit/>
          </a:bodyPr>
          <a:lstStyle/>
          <a:p>
            <a:r>
              <a:rPr lang="en-US" dirty="0"/>
              <a:t>Regulatory compliance </a:t>
            </a:r>
          </a:p>
        </p:txBody>
      </p:sp>
      <p:sp>
        <p:nvSpPr>
          <p:cNvPr id="9" name="TextBox 8"/>
          <p:cNvSpPr txBox="1"/>
          <p:nvPr/>
        </p:nvSpPr>
        <p:spPr>
          <a:xfrm>
            <a:off x="6643426" y="1985865"/>
            <a:ext cx="1891159" cy="369332"/>
          </a:xfrm>
          <a:prstGeom prst="rect">
            <a:avLst/>
          </a:prstGeom>
          <a:noFill/>
        </p:spPr>
        <p:txBody>
          <a:bodyPr wrap="none" rtlCol="0">
            <a:spAutoFit/>
          </a:bodyPr>
          <a:lstStyle/>
          <a:p>
            <a:r>
              <a:rPr lang="en-US" dirty="0"/>
              <a:t>PDSA cycles, LEAN</a:t>
            </a:r>
          </a:p>
        </p:txBody>
      </p:sp>
      <p:sp>
        <p:nvSpPr>
          <p:cNvPr id="10" name="TextBox 9"/>
          <p:cNvSpPr txBox="1"/>
          <p:nvPr/>
        </p:nvSpPr>
        <p:spPr>
          <a:xfrm>
            <a:off x="6027488" y="4800600"/>
            <a:ext cx="2507097" cy="369332"/>
          </a:xfrm>
          <a:prstGeom prst="rect">
            <a:avLst/>
          </a:prstGeom>
          <a:noFill/>
        </p:spPr>
        <p:txBody>
          <a:bodyPr wrap="none" rtlCol="0">
            <a:spAutoFit/>
          </a:bodyPr>
          <a:lstStyle/>
          <a:p>
            <a:r>
              <a:rPr lang="en-US" dirty="0"/>
              <a:t>High reliability processes</a:t>
            </a:r>
          </a:p>
        </p:txBody>
      </p:sp>
    </p:spTree>
    <p:extLst>
      <p:ext uri="{BB962C8B-B14F-4D97-AF65-F5344CB8AC3E}">
        <p14:creationId xmlns:p14="http://schemas.microsoft.com/office/powerpoint/2010/main" val="759056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447800"/>
            <a:ext cx="8229600" cy="4525963"/>
          </a:xfrm>
        </p:spPr>
        <p:txBody>
          <a:bodyPr>
            <a:normAutofit/>
          </a:bodyPr>
          <a:lstStyle/>
          <a:p>
            <a:r>
              <a:rPr lang="en-US" dirty="0"/>
              <a:t>Measure the important things</a:t>
            </a:r>
          </a:p>
          <a:p>
            <a:r>
              <a:rPr lang="en-US" dirty="0"/>
              <a:t>What gets measured gets focused on and improves</a:t>
            </a:r>
          </a:p>
          <a:p>
            <a:r>
              <a:rPr lang="en-US" dirty="0"/>
              <a:t>We measure to align behaviors to drive results</a:t>
            </a:r>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Measurement</a:t>
            </a:r>
          </a:p>
        </p:txBody>
      </p:sp>
    </p:spTree>
    <p:extLst>
      <p:ext uri="{BB962C8B-B14F-4D97-AF65-F5344CB8AC3E}">
        <p14:creationId xmlns:p14="http://schemas.microsoft.com/office/powerpoint/2010/main" val="2922444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The “measures”</a:t>
            </a:r>
          </a:p>
        </p:txBody>
      </p:sp>
      <p:sp>
        <p:nvSpPr>
          <p:cNvPr id="2" name="Content Placeholder 1"/>
          <p:cNvSpPr>
            <a:spLocks noGrp="1"/>
          </p:cNvSpPr>
          <p:nvPr>
            <p:ph idx="1"/>
          </p:nvPr>
        </p:nvSpPr>
        <p:spPr/>
        <p:txBody>
          <a:bodyPr>
            <a:normAutofit/>
          </a:bodyPr>
          <a:lstStyle/>
          <a:p>
            <a:r>
              <a:rPr lang="en-US" dirty="0"/>
              <a:t>Defined – numerator/ denominator</a:t>
            </a:r>
          </a:p>
          <a:p>
            <a:r>
              <a:rPr lang="en-US" dirty="0"/>
              <a:t>Timeliness </a:t>
            </a:r>
          </a:p>
          <a:p>
            <a:r>
              <a:rPr lang="en-US" dirty="0"/>
              <a:t>Consistency</a:t>
            </a:r>
          </a:p>
          <a:p>
            <a:r>
              <a:rPr lang="en-US" dirty="0"/>
              <a:t>“measure-</a:t>
            </a:r>
            <a:r>
              <a:rPr lang="en-US" dirty="0" err="1"/>
              <a:t>vention</a:t>
            </a:r>
            <a:r>
              <a:rPr lang="en-US" dirty="0"/>
              <a:t>”</a:t>
            </a:r>
          </a:p>
          <a:p>
            <a:r>
              <a:rPr lang="en-US" dirty="0"/>
              <a:t>Benchmarks</a:t>
            </a:r>
          </a:p>
          <a:p>
            <a:endParaRPr lang="en-US" sz="3600" dirty="0"/>
          </a:p>
        </p:txBody>
      </p:sp>
    </p:spTree>
    <p:extLst>
      <p:ext uri="{BB962C8B-B14F-4D97-AF65-F5344CB8AC3E}">
        <p14:creationId xmlns:p14="http://schemas.microsoft.com/office/powerpoint/2010/main" val="1518590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err="1"/>
              <a:t>Donabedian’s</a:t>
            </a:r>
            <a:r>
              <a:rPr lang="en-US" dirty="0"/>
              <a:t> Model</a:t>
            </a:r>
          </a:p>
        </p:txBody>
      </p:sp>
      <p:pic>
        <p:nvPicPr>
          <p:cNvPr id="8" name="irc_mi" descr="Related image">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0" y="1981200"/>
            <a:ext cx="7924800" cy="2590800"/>
          </a:xfrm>
          <a:prstGeom prst="rect">
            <a:avLst/>
          </a:prstGeom>
          <a:noFill/>
          <a:ln>
            <a:noFill/>
          </a:ln>
        </p:spPr>
      </p:pic>
    </p:spTree>
    <p:extLst>
      <p:ext uri="{BB962C8B-B14F-4D97-AF65-F5344CB8AC3E}">
        <p14:creationId xmlns:p14="http://schemas.microsoft.com/office/powerpoint/2010/main" val="487200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2" y="152400"/>
            <a:ext cx="8523288" cy="1143000"/>
          </a:xfrm>
        </p:spPr>
        <p:txBody>
          <a:bodyPr>
            <a:noAutofit/>
          </a:bodyPr>
          <a:lstStyle/>
          <a:p>
            <a:r>
              <a:rPr lang="en-US" dirty="0"/>
              <a:t>Evaluating Improvement Efforts</a:t>
            </a:r>
          </a:p>
        </p:txBody>
      </p:sp>
      <p:sp>
        <p:nvSpPr>
          <p:cNvPr id="2" name="Content Placeholder 1"/>
          <p:cNvSpPr>
            <a:spLocks noGrp="1"/>
          </p:cNvSpPr>
          <p:nvPr>
            <p:ph idx="1"/>
          </p:nvPr>
        </p:nvSpPr>
        <p:spPr/>
        <p:txBody>
          <a:bodyPr>
            <a:normAutofit/>
          </a:bodyPr>
          <a:lstStyle/>
          <a:p>
            <a:r>
              <a:rPr lang="en-US" dirty="0"/>
              <a:t>Are you in compliance with regulations? </a:t>
            </a:r>
          </a:p>
          <a:p>
            <a:r>
              <a:rPr lang="en-US" dirty="0"/>
              <a:t>Did you attain set goals?</a:t>
            </a:r>
          </a:p>
          <a:p>
            <a:r>
              <a:rPr lang="en-US" dirty="0"/>
              <a:t>Are your systems/ processes highly reliable?</a:t>
            </a:r>
          </a:p>
          <a:p>
            <a:r>
              <a:rPr lang="en-US" dirty="0"/>
              <a:t>Patient/ Staff/ Provider feedback</a:t>
            </a:r>
          </a:p>
          <a:p>
            <a:endParaRPr lang="en-US" sz="3600" dirty="0"/>
          </a:p>
        </p:txBody>
      </p:sp>
      <p:pic>
        <p:nvPicPr>
          <p:cNvPr id="2050" name="Picture 2" descr="http://www.ihi.org/communities/blogs/PublishingImages/1n2ypkm1.puk.1e880535-d855-4727-a8c1-27ee672f115d.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972" y="3436144"/>
            <a:ext cx="2135436" cy="299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3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2" y="152400"/>
            <a:ext cx="8447087" cy="1143000"/>
          </a:xfrm>
        </p:spPr>
        <p:txBody>
          <a:bodyPr>
            <a:noAutofit/>
          </a:bodyPr>
          <a:lstStyle/>
          <a:p>
            <a:r>
              <a:rPr lang="en-US" dirty="0"/>
              <a:t>Reporting Improvement Efforts</a:t>
            </a:r>
          </a:p>
        </p:txBody>
      </p:sp>
      <p:sp>
        <p:nvSpPr>
          <p:cNvPr id="2" name="Content Placeholder 1"/>
          <p:cNvSpPr>
            <a:spLocks noGrp="1"/>
          </p:cNvSpPr>
          <p:nvPr>
            <p:ph idx="1"/>
          </p:nvPr>
        </p:nvSpPr>
        <p:spPr/>
        <p:txBody>
          <a:bodyPr/>
          <a:lstStyle/>
          <a:p>
            <a:r>
              <a:rPr lang="en-US" dirty="0"/>
              <a:t>Reporting platforms in organization</a:t>
            </a:r>
          </a:p>
          <a:p>
            <a:pPr lvl="1">
              <a:buFont typeface="Wingdings" panose="05000000000000000000" pitchFamily="2" charset="2"/>
              <a:buChar char="§"/>
            </a:pPr>
            <a:r>
              <a:rPr lang="en-US" dirty="0"/>
              <a:t>Quality meeting</a:t>
            </a:r>
          </a:p>
          <a:p>
            <a:pPr lvl="1">
              <a:buFont typeface="Wingdings" panose="05000000000000000000" pitchFamily="2" charset="2"/>
              <a:buChar char="§"/>
            </a:pPr>
            <a:r>
              <a:rPr lang="en-US" dirty="0"/>
              <a:t>Employee forums</a:t>
            </a:r>
          </a:p>
          <a:p>
            <a:pPr lvl="1">
              <a:buFont typeface="Wingdings" panose="05000000000000000000" pitchFamily="2" charset="2"/>
              <a:buChar char="§"/>
            </a:pPr>
            <a:r>
              <a:rPr lang="en-US" dirty="0"/>
              <a:t>Department postings</a:t>
            </a:r>
          </a:p>
          <a:p>
            <a:pPr lvl="1">
              <a:buFont typeface="Wingdings" panose="05000000000000000000" pitchFamily="2" charset="2"/>
              <a:buChar char="§"/>
            </a:pPr>
            <a:r>
              <a:rPr lang="en-US" dirty="0"/>
              <a:t>Medical staff &amp; Governing board</a:t>
            </a:r>
          </a:p>
          <a:p>
            <a:pPr lvl="1">
              <a:buFont typeface="Wingdings" panose="05000000000000000000" pitchFamily="2" charset="2"/>
              <a:buChar char="§"/>
            </a:pPr>
            <a:r>
              <a:rPr lang="en-US" dirty="0"/>
              <a:t>Others…</a:t>
            </a:r>
          </a:p>
          <a:p>
            <a:r>
              <a:rPr lang="en-US" dirty="0"/>
              <a:t>What information goes to whom? </a:t>
            </a:r>
          </a:p>
        </p:txBody>
      </p:sp>
    </p:spTree>
    <p:extLst>
      <p:ext uri="{BB962C8B-B14F-4D97-AF65-F5344CB8AC3E}">
        <p14:creationId xmlns:p14="http://schemas.microsoft.com/office/powerpoint/2010/main" val="158103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US" dirty="0"/>
            </a:br>
            <a:r>
              <a:rPr lang="en-US" dirty="0"/>
              <a:t>The Quality Plan</a:t>
            </a:r>
            <a:br>
              <a:rPr lang="en-US" dirty="0"/>
            </a:br>
            <a:br>
              <a:rPr lang="en-US" dirty="0"/>
            </a:br>
            <a:endParaRPr lang="en-US" dirty="0"/>
          </a:p>
        </p:txBody>
      </p:sp>
      <p:sp>
        <p:nvSpPr>
          <p:cNvPr id="6" name="Content Placeholder 2"/>
          <p:cNvSpPr>
            <a:spLocks noGrp="1"/>
          </p:cNvSpPr>
          <p:nvPr>
            <p:ph idx="1"/>
          </p:nvPr>
        </p:nvSpPr>
        <p:spPr>
          <a:xfrm>
            <a:off x="460310" y="1600200"/>
            <a:ext cx="8229600" cy="4525963"/>
          </a:xfrm>
        </p:spPr>
        <p:txBody>
          <a:bodyPr>
            <a:normAutofit fontScale="92500" lnSpcReduction="10000"/>
          </a:bodyPr>
          <a:lstStyle/>
          <a:p>
            <a:r>
              <a:rPr lang="en-US" dirty="0"/>
              <a:t>Purpose/ Introduction</a:t>
            </a:r>
          </a:p>
          <a:p>
            <a:r>
              <a:rPr lang="en-US" dirty="0"/>
              <a:t>Authority</a:t>
            </a:r>
          </a:p>
          <a:p>
            <a:r>
              <a:rPr lang="en-US" dirty="0"/>
              <a:t>Scope</a:t>
            </a:r>
          </a:p>
          <a:p>
            <a:r>
              <a:rPr lang="en-US" dirty="0"/>
              <a:t>QI committee</a:t>
            </a:r>
          </a:p>
          <a:p>
            <a:r>
              <a:rPr lang="en-US" dirty="0"/>
              <a:t>Responsibilities</a:t>
            </a:r>
          </a:p>
          <a:p>
            <a:pPr lvl="1">
              <a:buFont typeface="Wingdings" pitchFamily="2" charset="2"/>
              <a:buChar char="ü"/>
            </a:pPr>
            <a:r>
              <a:rPr lang="en-US" dirty="0"/>
              <a:t>Leadership</a:t>
            </a:r>
          </a:p>
          <a:p>
            <a:pPr lvl="1">
              <a:buFont typeface="Wingdings" pitchFamily="2" charset="2"/>
              <a:buChar char="ü"/>
            </a:pPr>
            <a:r>
              <a:rPr lang="en-US" dirty="0"/>
              <a:t>Medical staff</a:t>
            </a:r>
          </a:p>
          <a:p>
            <a:pPr lvl="1">
              <a:buFont typeface="Wingdings" pitchFamily="2" charset="2"/>
              <a:buChar char="ü"/>
            </a:pPr>
            <a:r>
              <a:rPr lang="en-US" dirty="0"/>
              <a:t>Manager/Department staff</a:t>
            </a:r>
          </a:p>
          <a:p>
            <a:pPr lvl="1">
              <a:buFont typeface="Wingdings" pitchFamily="2" charset="2"/>
              <a:buChar char="ü"/>
            </a:pPr>
            <a:r>
              <a:rPr lang="en-US" dirty="0"/>
              <a:t>Network Hospital</a:t>
            </a:r>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945" y="2354263"/>
            <a:ext cx="3544855" cy="2590800"/>
          </a:xfrm>
          <a:prstGeom prst="rect">
            <a:avLst/>
          </a:prstGeom>
        </p:spPr>
      </p:pic>
    </p:spTree>
    <p:extLst>
      <p:ext uri="{BB962C8B-B14F-4D97-AF65-F5344CB8AC3E}">
        <p14:creationId xmlns:p14="http://schemas.microsoft.com/office/powerpoint/2010/main" val="1987830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Communication of Quality</a:t>
            </a:r>
          </a:p>
        </p:txBody>
      </p:sp>
      <p:sp>
        <p:nvSpPr>
          <p:cNvPr id="2" name="Content Placeholder 1"/>
          <p:cNvSpPr>
            <a:spLocks noGrp="1"/>
          </p:cNvSpPr>
          <p:nvPr>
            <p:ph idx="1"/>
          </p:nvPr>
        </p:nvSpPr>
        <p:spPr/>
        <p:txBody>
          <a:bodyPr>
            <a:normAutofit/>
          </a:bodyPr>
          <a:lstStyle/>
          <a:p>
            <a:r>
              <a:rPr lang="en-US" dirty="0"/>
              <a:t>Committees and Councils </a:t>
            </a:r>
          </a:p>
          <a:p>
            <a:r>
              <a:rPr lang="en-US" dirty="0"/>
              <a:t>Quality sub-committee with a board member</a:t>
            </a:r>
          </a:p>
          <a:p>
            <a:r>
              <a:rPr lang="en-US" dirty="0"/>
              <a:t>Transparency</a:t>
            </a:r>
          </a:p>
          <a:p>
            <a:r>
              <a:rPr lang="en-US" dirty="0"/>
              <a:t>Be honest</a:t>
            </a:r>
          </a:p>
          <a:p>
            <a:r>
              <a:rPr lang="en-US" dirty="0"/>
              <a:t>Celebrate successes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199" y="2971800"/>
            <a:ext cx="2683609" cy="18361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6586320" y="4114800"/>
            <a:ext cx="2375065"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07435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Questions</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2074504"/>
            <a:ext cx="7239000" cy="3146748"/>
          </a:xfrm>
        </p:spPr>
      </p:pic>
    </p:spTree>
    <p:extLst>
      <p:ext uri="{BB962C8B-B14F-4D97-AF65-F5344CB8AC3E}">
        <p14:creationId xmlns:p14="http://schemas.microsoft.com/office/powerpoint/2010/main" val="1154045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Module A - activities</a:t>
            </a:r>
          </a:p>
        </p:txBody>
      </p:sp>
      <p:sp>
        <p:nvSpPr>
          <p:cNvPr id="2" name="Content Placeholder 1"/>
          <p:cNvSpPr>
            <a:spLocks noGrp="1"/>
          </p:cNvSpPr>
          <p:nvPr>
            <p:ph idx="1"/>
          </p:nvPr>
        </p:nvSpPr>
        <p:spPr/>
        <p:txBody>
          <a:bodyPr/>
          <a:lstStyle/>
          <a:p>
            <a:r>
              <a:rPr lang="en-US" dirty="0"/>
              <a:t>Organizations strategic plan and goal alignment </a:t>
            </a:r>
          </a:p>
          <a:p>
            <a:r>
              <a:rPr lang="en-US" dirty="0"/>
              <a:t>Organizations quality plan assessment &amp; review</a:t>
            </a:r>
          </a:p>
        </p:txBody>
      </p:sp>
    </p:spTree>
    <p:extLst>
      <p:ext uri="{BB962C8B-B14F-4D97-AF65-F5344CB8AC3E}">
        <p14:creationId xmlns:p14="http://schemas.microsoft.com/office/powerpoint/2010/main" val="2165423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2253"/>
            <a:ext cx="8153400" cy="851297"/>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4400" b="1" dirty="0">
                <a:solidFill>
                  <a:schemeClr val="bg1"/>
                </a:solidFill>
                <a:latin typeface="Trebuchet MS" pitchFamily="34" charset="0"/>
              </a:rPr>
              <a:t>QI Residency Program</a:t>
            </a:r>
          </a:p>
        </p:txBody>
      </p:sp>
      <p:sp>
        <p:nvSpPr>
          <p:cNvPr id="3" name="Subtitle 2"/>
          <p:cNvSpPr>
            <a:spLocks noGrp="1"/>
          </p:cNvSpPr>
          <p:nvPr>
            <p:ph type="subTitle" idx="1"/>
          </p:nvPr>
        </p:nvSpPr>
        <p:spPr>
          <a:xfrm>
            <a:off x="609600" y="3429000"/>
            <a:ext cx="7772400" cy="1175706"/>
          </a:xfrm>
        </p:spPr>
        <p:txBody>
          <a:bodyPr>
            <a:spAutoFit/>
          </a:bodyPr>
          <a:lstStyle/>
          <a:p>
            <a:r>
              <a:rPr lang="en-US" b="1" dirty="0"/>
              <a:t>Module B - Accreditation &amp; Surveys</a:t>
            </a:r>
          </a:p>
          <a:p>
            <a:r>
              <a:rPr lang="en-US" b="1" dirty="0"/>
              <a:t> </a:t>
            </a:r>
            <a:r>
              <a:rPr lang="en-US" sz="2400" b="1" dirty="0"/>
              <a:t>morning session</a:t>
            </a:r>
          </a:p>
        </p:txBody>
      </p:sp>
    </p:spTree>
    <p:extLst>
      <p:ext uri="{BB962C8B-B14F-4D97-AF65-F5344CB8AC3E}">
        <p14:creationId xmlns:p14="http://schemas.microsoft.com/office/powerpoint/2010/main" val="1830981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a:bodyPr>
          <a:lstStyle/>
          <a:p>
            <a:r>
              <a:rPr lang="en-US" dirty="0"/>
              <a:t>Q &amp; A  Day 1 (Module A)</a:t>
            </a:r>
          </a:p>
        </p:txBody>
      </p:sp>
      <p:sp>
        <p:nvSpPr>
          <p:cNvPr id="2" name="Content Placeholder 1"/>
          <p:cNvSpPr>
            <a:spLocks noGrp="1"/>
          </p:cNvSpPr>
          <p:nvPr>
            <p:ph idx="1"/>
          </p:nvPr>
        </p:nvSpPr>
        <p:spPr/>
        <p:txBody>
          <a:bodyPr>
            <a:normAutofit/>
          </a:bodyPr>
          <a:lstStyle/>
          <a:p>
            <a:r>
              <a:rPr lang="en-US" dirty="0"/>
              <a:t>What was the one thing you found most interesting from yesterdays session?</a:t>
            </a:r>
          </a:p>
          <a:p>
            <a:r>
              <a:rPr lang="en-US" dirty="0"/>
              <a:t>What is one thing you will take back to apply in your work?</a:t>
            </a:r>
          </a:p>
          <a:p>
            <a:r>
              <a:rPr lang="en-US" dirty="0"/>
              <a:t>Other questions?</a:t>
            </a:r>
          </a:p>
        </p:txBody>
      </p:sp>
    </p:spTree>
    <p:extLst>
      <p:ext uri="{BB962C8B-B14F-4D97-AF65-F5344CB8AC3E}">
        <p14:creationId xmlns:p14="http://schemas.microsoft.com/office/powerpoint/2010/main" val="1689148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0" y="152400"/>
            <a:ext cx="9143999" cy="1143000"/>
          </a:xfrm>
        </p:spPr>
        <p:txBody>
          <a:bodyPr>
            <a:noAutofit/>
          </a:bodyPr>
          <a:lstStyle/>
          <a:p>
            <a:r>
              <a:rPr lang="en-US" dirty="0"/>
              <a:t>The History of Quality Assessment</a:t>
            </a:r>
          </a:p>
        </p:txBody>
      </p:sp>
      <p:sp>
        <p:nvSpPr>
          <p:cNvPr id="2" name="Content Placeholder 1"/>
          <p:cNvSpPr>
            <a:spLocks noGrp="1"/>
          </p:cNvSpPr>
          <p:nvPr>
            <p:ph idx="1"/>
          </p:nvPr>
        </p:nvSpPr>
        <p:spPr>
          <a:xfrm>
            <a:off x="457199" y="1752600"/>
            <a:ext cx="8229600" cy="4525963"/>
          </a:xfrm>
        </p:spPr>
        <p:txBody>
          <a:bodyPr/>
          <a:lstStyle/>
          <a:p>
            <a:r>
              <a:rPr lang="en-US" dirty="0"/>
              <a:t>1910 - Flexner report recognizes the appalling state of U.S. medical schools – standards for medical education</a:t>
            </a:r>
          </a:p>
          <a:p>
            <a:r>
              <a:rPr lang="en-US" dirty="0"/>
              <a:t>1917 - American College of Surgeons establish Hospital Standardization Program and began surveying hospitals- medical staff standards </a:t>
            </a:r>
          </a:p>
          <a:p>
            <a:r>
              <a:rPr lang="en-US" dirty="0"/>
              <a:t>1952 - Joint commission formed, continued surveying – added physical plant, equipment</a:t>
            </a:r>
          </a:p>
          <a:p>
            <a:endParaRPr lang="en-US" dirty="0"/>
          </a:p>
        </p:txBody>
      </p:sp>
    </p:spTree>
    <p:extLst>
      <p:ext uri="{BB962C8B-B14F-4D97-AF65-F5344CB8AC3E}">
        <p14:creationId xmlns:p14="http://schemas.microsoft.com/office/powerpoint/2010/main" val="757170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0" y="-30126"/>
            <a:ext cx="9296400" cy="1143000"/>
          </a:xfrm>
        </p:spPr>
        <p:txBody>
          <a:bodyPr>
            <a:noAutofit/>
          </a:bodyPr>
          <a:lstStyle/>
          <a:p>
            <a:r>
              <a:rPr lang="en-US" dirty="0"/>
              <a:t>The History of Quality Assessment</a:t>
            </a:r>
          </a:p>
        </p:txBody>
      </p:sp>
      <p:sp>
        <p:nvSpPr>
          <p:cNvPr id="2" name="Content Placeholder 1"/>
          <p:cNvSpPr>
            <a:spLocks noGrp="1"/>
          </p:cNvSpPr>
          <p:nvPr>
            <p:ph idx="1"/>
          </p:nvPr>
        </p:nvSpPr>
        <p:spPr>
          <a:xfrm>
            <a:off x="454136" y="1307805"/>
            <a:ext cx="8229600" cy="4525963"/>
          </a:xfrm>
        </p:spPr>
        <p:txBody>
          <a:bodyPr/>
          <a:lstStyle/>
          <a:p>
            <a:r>
              <a:rPr lang="en-US" dirty="0"/>
              <a:t>1965 - Medicare mandates principles of hospital operations , staff credentialing, round the clock nursing, and utilization review</a:t>
            </a:r>
          </a:p>
          <a:p>
            <a:r>
              <a:rPr lang="en-US" dirty="0"/>
              <a:t>1980’s to current- transitions from quality assurance to performance improvement</a:t>
            </a:r>
          </a:p>
          <a:p>
            <a:r>
              <a:rPr lang="en-US" dirty="0"/>
              <a:t>2010 – Affordable Care Act, quality is a matter of improving the experience of care, the health of populations and reducing costs</a:t>
            </a:r>
          </a:p>
          <a:p>
            <a:endParaRPr lang="en-US" dirty="0"/>
          </a:p>
        </p:txBody>
      </p:sp>
    </p:spTree>
    <p:extLst>
      <p:ext uri="{BB962C8B-B14F-4D97-AF65-F5344CB8AC3E}">
        <p14:creationId xmlns:p14="http://schemas.microsoft.com/office/powerpoint/2010/main" val="4132230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Accreditation</a:t>
            </a:r>
          </a:p>
        </p:txBody>
      </p:sp>
      <p:sp>
        <p:nvSpPr>
          <p:cNvPr id="2" name="Content Placeholder 1"/>
          <p:cNvSpPr>
            <a:spLocks noGrp="1"/>
          </p:cNvSpPr>
          <p:nvPr>
            <p:ph idx="1"/>
          </p:nvPr>
        </p:nvSpPr>
        <p:spPr/>
        <p:txBody>
          <a:bodyPr/>
          <a:lstStyle/>
          <a:p>
            <a:r>
              <a:rPr lang="en-US" dirty="0"/>
              <a:t>A process of review that allows healthcare organizations to demonstrate their ability to meet regulatory requirements and standards recognized by accreditation organizations.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196" y="4038600"/>
            <a:ext cx="3805237" cy="2143423"/>
          </a:xfrm>
          <a:prstGeom prst="rect">
            <a:avLst/>
          </a:prstGeom>
        </p:spPr>
      </p:pic>
    </p:spTree>
    <p:extLst>
      <p:ext uri="{BB962C8B-B14F-4D97-AF65-F5344CB8AC3E}">
        <p14:creationId xmlns:p14="http://schemas.microsoft.com/office/powerpoint/2010/main" val="1196624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Accrediting Bodies for Healthcare </a:t>
            </a:r>
          </a:p>
        </p:txBody>
      </p:sp>
      <p:sp>
        <p:nvSpPr>
          <p:cNvPr id="2" name="Content Placeholder 1"/>
          <p:cNvSpPr>
            <a:spLocks noGrp="1"/>
          </p:cNvSpPr>
          <p:nvPr>
            <p:ph idx="1"/>
          </p:nvPr>
        </p:nvSpPr>
        <p:spPr/>
        <p:txBody>
          <a:bodyPr/>
          <a:lstStyle/>
          <a:p>
            <a:r>
              <a:rPr lang="en-US" dirty="0"/>
              <a:t>The Joint Commission</a:t>
            </a:r>
          </a:p>
          <a:p>
            <a:r>
              <a:rPr lang="en-US" dirty="0"/>
              <a:t>DNV</a:t>
            </a:r>
          </a:p>
          <a:p>
            <a:r>
              <a:rPr lang="en-US" dirty="0"/>
              <a:t>NCQA</a:t>
            </a:r>
          </a:p>
          <a:p>
            <a:r>
              <a:rPr lang="en-US" dirty="0"/>
              <a:t>Others</a:t>
            </a:r>
          </a:p>
        </p:txBody>
      </p:sp>
    </p:spTree>
    <p:extLst>
      <p:ext uri="{BB962C8B-B14F-4D97-AF65-F5344CB8AC3E}">
        <p14:creationId xmlns:p14="http://schemas.microsoft.com/office/powerpoint/2010/main" val="1141990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State Survey</a:t>
            </a:r>
          </a:p>
        </p:txBody>
      </p:sp>
      <p:sp>
        <p:nvSpPr>
          <p:cNvPr id="2" name="Content Placeholder 1"/>
          <p:cNvSpPr>
            <a:spLocks noGrp="1"/>
          </p:cNvSpPr>
          <p:nvPr>
            <p:ph idx="1"/>
          </p:nvPr>
        </p:nvSpPr>
        <p:spPr/>
        <p:txBody>
          <a:bodyPr/>
          <a:lstStyle/>
          <a:p>
            <a:r>
              <a:rPr lang="en-US" dirty="0"/>
              <a:t>Nebraska DHHS survey</a:t>
            </a:r>
          </a:p>
          <a:p>
            <a:pPr lvl="1">
              <a:buFont typeface="Wingdings" panose="05000000000000000000" pitchFamily="2" charset="2"/>
              <a:buChar char="§"/>
            </a:pPr>
            <a:r>
              <a:rPr lang="en-US" dirty="0"/>
              <a:t> CMS State Operations Manual Appendix A or W</a:t>
            </a:r>
          </a:p>
          <a:p>
            <a:pPr lvl="1">
              <a:buFont typeface="Wingdings" panose="05000000000000000000" pitchFamily="2" charset="2"/>
              <a:buChar char="§"/>
            </a:pPr>
            <a:r>
              <a:rPr lang="en-US" dirty="0"/>
              <a:t>Chapter 9 Title 175</a:t>
            </a:r>
          </a:p>
          <a:p>
            <a:pPr lvl="1">
              <a:buFont typeface="Wingdings" panose="05000000000000000000" pitchFamily="2" charset="2"/>
              <a:buChar char="§"/>
            </a:pPr>
            <a:r>
              <a:rPr lang="en-US" dirty="0"/>
              <a:t>Life Safety Codes</a:t>
            </a:r>
          </a:p>
          <a:p>
            <a:pPr lvl="1">
              <a:buFont typeface="Wingdings" panose="05000000000000000000" pitchFamily="2" charset="2"/>
              <a:buChar char="§"/>
            </a:pPr>
            <a:r>
              <a:rPr lang="en-US" dirty="0"/>
              <a:t>Other…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743200"/>
            <a:ext cx="3185160" cy="2654300"/>
          </a:xfrm>
          <a:prstGeom prst="rect">
            <a:avLst/>
          </a:prstGeom>
        </p:spPr>
      </p:pic>
    </p:spTree>
    <p:extLst>
      <p:ext uri="{BB962C8B-B14F-4D97-AF65-F5344CB8AC3E}">
        <p14:creationId xmlns:p14="http://schemas.microsoft.com/office/powerpoint/2010/main" val="297657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524000"/>
            <a:ext cx="8229600" cy="4525963"/>
          </a:xfrm>
        </p:spPr>
        <p:txBody>
          <a:bodyPr>
            <a:normAutofit/>
          </a:bodyPr>
          <a:lstStyle/>
          <a:p>
            <a:r>
              <a:rPr lang="en-US" dirty="0"/>
              <a:t>Confidentiality</a:t>
            </a:r>
          </a:p>
          <a:p>
            <a:r>
              <a:rPr lang="en-US" dirty="0"/>
              <a:t>Quality improvement processes and methodology</a:t>
            </a:r>
          </a:p>
          <a:p>
            <a:r>
              <a:rPr lang="en-US" dirty="0"/>
              <a:t>Communication</a:t>
            </a:r>
          </a:p>
          <a:p>
            <a:r>
              <a:rPr lang="en-US" dirty="0"/>
              <a:t>Annual review of document</a:t>
            </a:r>
          </a:p>
          <a:p>
            <a:endParaRPr lang="en-US" sz="3600"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The Quality Plan</a:t>
            </a:r>
            <a:br>
              <a:rPr lang="en-US" dirty="0"/>
            </a:br>
            <a:endParaRPr lang="en-US" dirty="0"/>
          </a:p>
        </p:txBody>
      </p:sp>
    </p:spTree>
    <p:extLst>
      <p:ext uri="{BB962C8B-B14F-4D97-AF65-F5344CB8AC3E}">
        <p14:creationId xmlns:p14="http://schemas.microsoft.com/office/powerpoint/2010/main" val="1834980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Regulations Review</a:t>
            </a:r>
          </a:p>
        </p:txBody>
      </p:sp>
      <p:pic>
        <p:nvPicPr>
          <p:cNvPr id="3" name="Content Placeholder 2"/>
          <p:cNvPicPr>
            <a:picLocks noGrp="1" noChangeAspect="1"/>
          </p:cNvPicPr>
          <p:nvPr>
            <p:ph idx="1"/>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84512" y="1554425"/>
            <a:ext cx="5174975" cy="3967480"/>
          </a:xfrm>
          <a:prstGeom prst="ellipse">
            <a:avLst/>
          </a:prstGeom>
          <a:ln>
            <a:noFill/>
          </a:ln>
          <a:effectLst>
            <a:softEdge rad="112500"/>
          </a:effectLst>
        </p:spPr>
      </p:pic>
    </p:spTree>
    <p:extLst>
      <p:ext uri="{BB962C8B-B14F-4D97-AF65-F5344CB8AC3E}">
        <p14:creationId xmlns:p14="http://schemas.microsoft.com/office/powerpoint/2010/main" val="320286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0" y="152400"/>
            <a:ext cx="9144000" cy="1143000"/>
          </a:xfrm>
        </p:spPr>
        <p:txBody>
          <a:bodyPr>
            <a:noAutofit/>
          </a:bodyPr>
          <a:lstStyle/>
          <a:p>
            <a:r>
              <a:rPr lang="en-US" dirty="0"/>
              <a:t>Conditions of Participation (COP’s)</a:t>
            </a:r>
          </a:p>
        </p:txBody>
      </p:sp>
      <p:sp>
        <p:nvSpPr>
          <p:cNvPr id="2" name="Content Placeholder 1"/>
          <p:cNvSpPr>
            <a:spLocks noGrp="1"/>
          </p:cNvSpPr>
          <p:nvPr>
            <p:ph idx="1"/>
          </p:nvPr>
        </p:nvSpPr>
        <p:spPr>
          <a:xfrm>
            <a:off x="455141" y="1676400"/>
            <a:ext cx="8229600" cy="4525963"/>
          </a:xfrm>
        </p:spPr>
        <p:txBody>
          <a:bodyPr>
            <a:normAutofit lnSpcReduction="10000"/>
          </a:bodyPr>
          <a:lstStyle/>
          <a:p>
            <a:r>
              <a:rPr lang="en-US" dirty="0"/>
              <a:t>Organization is evaluated against to establish their level of performance in relation to regulatory requirements</a:t>
            </a:r>
          </a:p>
          <a:p>
            <a:r>
              <a:rPr lang="en-US" dirty="0"/>
              <a:t>CMS SOM appendix A – hospitals</a:t>
            </a:r>
          </a:p>
          <a:p>
            <a:pPr lvl="1">
              <a:buFont typeface="Wingdings" panose="05000000000000000000" pitchFamily="2" charset="2"/>
              <a:buChar char="§"/>
            </a:pPr>
            <a:r>
              <a:rPr lang="en-US" dirty="0"/>
              <a:t>A tags</a:t>
            </a:r>
          </a:p>
          <a:p>
            <a:r>
              <a:rPr lang="en-US" dirty="0"/>
              <a:t>CMS SOM appendix W – CAH’s</a:t>
            </a:r>
          </a:p>
          <a:p>
            <a:pPr lvl="1">
              <a:buFont typeface="Wingdings" panose="05000000000000000000" pitchFamily="2" charset="2"/>
              <a:buChar char="§"/>
            </a:pPr>
            <a:r>
              <a:rPr lang="en-US" dirty="0"/>
              <a:t>C tags</a:t>
            </a:r>
          </a:p>
          <a:p>
            <a:pPr>
              <a:buFont typeface="Wingdings" panose="05000000000000000000" pitchFamily="2" charset="2"/>
              <a:buChar char="§"/>
            </a:pPr>
            <a:r>
              <a:rPr lang="en-US" dirty="0"/>
              <a:t>CMS SOM appendix G- RHC’s</a:t>
            </a:r>
          </a:p>
          <a:p>
            <a:pPr lvl="1">
              <a:buFont typeface="Wingdings" panose="05000000000000000000" pitchFamily="2" charset="2"/>
              <a:buChar char="§"/>
            </a:pPr>
            <a:r>
              <a:rPr lang="en-US" dirty="0"/>
              <a:t>J tags</a:t>
            </a:r>
          </a:p>
        </p:txBody>
      </p:sp>
    </p:spTree>
    <p:extLst>
      <p:ext uri="{BB962C8B-B14F-4D97-AF65-F5344CB8AC3E}">
        <p14:creationId xmlns:p14="http://schemas.microsoft.com/office/powerpoint/2010/main" val="2132283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228600" y="152400"/>
            <a:ext cx="8839200" cy="1143000"/>
          </a:xfrm>
        </p:spPr>
        <p:txBody>
          <a:bodyPr>
            <a:noAutofit/>
          </a:bodyPr>
          <a:lstStyle/>
          <a:p>
            <a:r>
              <a:rPr lang="en-US" dirty="0"/>
              <a:t>COP’s Emergency Services</a:t>
            </a:r>
          </a:p>
        </p:txBody>
      </p:sp>
      <p:sp>
        <p:nvSpPr>
          <p:cNvPr id="2" name="Content Placeholder 1"/>
          <p:cNvSpPr>
            <a:spLocks noGrp="1"/>
          </p:cNvSpPr>
          <p:nvPr>
            <p:ph idx="1"/>
          </p:nvPr>
        </p:nvSpPr>
        <p:spPr/>
        <p:txBody>
          <a:bodyPr/>
          <a:lstStyle/>
          <a:p>
            <a:r>
              <a:rPr lang="en-US" dirty="0"/>
              <a:t>What tag is emergency services listed under?</a:t>
            </a:r>
          </a:p>
          <a:p>
            <a:pPr lvl="1">
              <a:buFont typeface="Wingdings" panose="05000000000000000000" pitchFamily="2" charset="2"/>
              <a:buChar char="§"/>
            </a:pPr>
            <a:r>
              <a:rPr lang="en-US" dirty="0"/>
              <a:t>Appendix A </a:t>
            </a:r>
          </a:p>
          <a:p>
            <a:pPr lvl="1">
              <a:buFont typeface="Wingdings" panose="05000000000000000000" pitchFamily="2" charset="2"/>
              <a:buChar char="§"/>
            </a:pPr>
            <a:r>
              <a:rPr lang="en-US" dirty="0"/>
              <a:t>Appendix W</a:t>
            </a:r>
          </a:p>
          <a:p>
            <a:r>
              <a:rPr lang="en-US" dirty="0"/>
              <a:t>How many standards are there under the emergency services tag?</a:t>
            </a:r>
          </a:p>
          <a:p>
            <a:pPr lvl="1">
              <a:buFont typeface="Wingdings" panose="05000000000000000000" pitchFamily="2" charset="2"/>
              <a:buChar char="§"/>
            </a:pPr>
            <a:r>
              <a:rPr lang="en-US" dirty="0"/>
              <a:t>Appendix A</a:t>
            </a:r>
          </a:p>
          <a:p>
            <a:pPr lvl="1">
              <a:buFont typeface="Wingdings" panose="05000000000000000000" pitchFamily="2" charset="2"/>
              <a:buChar char="§"/>
            </a:pPr>
            <a:r>
              <a:rPr lang="en-US" dirty="0"/>
              <a:t>Appendix W</a:t>
            </a:r>
          </a:p>
        </p:txBody>
      </p:sp>
    </p:spTree>
    <p:extLst>
      <p:ext uri="{BB962C8B-B14F-4D97-AF65-F5344CB8AC3E}">
        <p14:creationId xmlns:p14="http://schemas.microsoft.com/office/powerpoint/2010/main" val="1652959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NE  Title 175  Chapter 9</a:t>
            </a:r>
          </a:p>
        </p:txBody>
      </p:sp>
      <p:sp>
        <p:nvSpPr>
          <p:cNvPr id="2" name="Content Placeholder 1"/>
          <p:cNvSpPr>
            <a:spLocks noGrp="1"/>
          </p:cNvSpPr>
          <p:nvPr>
            <p:ph idx="1"/>
          </p:nvPr>
        </p:nvSpPr>
        <p:spPr/>
        <p:txBody>
          <a:bodyPr/>
          <a:lstStyle/>
          <a:p>
            <a:r>
              <a:rPr lang="en-US" dirty="0"/>
              <a:t>Nebraska state law governing hospitals</a:t>
            </a:r>
          </a:p>
          <a:p>
            <a:r>
              <a:rPr lang="en-US" dirty="0"/>
              <a:t>Compare COP’s and state law utilize the stricter of the two to guide practices and policy</a:t>
            </a:r>
          </a:p>
          <a:p>
            <a:r>
              <a:rPr lang="en-US" dirty="0"/>
              <a:t>Compare Emergency Services requirements with CMS SOM COP’s </a:t>
            </a:r>
          </a:p>
          <a:p>
            <a:pPr lvl="1"/>
            <a:endParaRPr lang="en-US" dirty="0"/>
          </a:p>
        </p:txBody>
      </p:sp>
    </p:spTree>
    <p:extLst>
      <p:ext uri="{BB962C8B-B14F-4D97-AF65-F5344CB8AC3E}">
        <p14:creationId xmlns:p14="http://schemas.microsoft.com/office/powerpoint/2010/main" val="1216001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Life Safety Code &amp; Environmental Care</a:t>
            </a:r>
          </a:p>
        </p:txBody>
      </p:sp>
      <p:sp>
        <p:nvSpPr>
          <p:cNvPr id="2" name="Content Placeholder 1"/>
          <p:cNvSpPr>
            <a:spLocks noGrp="1"/>
          </p:cNvSpPr>
          <p:nvPr>
            <p:ph idx="1"/>
          </p:nvPr>
        </p:nvSpPr>
        <p:spPr/>
        <p:txBody>
          <a:bodyPr/>
          <a:lstStyle/>
          <a:p>
            <a:r>
              <a:rPr lang="en-US" dirty="0"/>
              <a:t>Appendix I  - K tags </a:t>
            </a:r>
          </a:p>
          <a:p>
            <a:r>
              <a:rPr lang="en-US" dirty="0"/>
              <a:t>Plant operations responsibility</a:t>
            </a:r>
          </a:p>
          <a:p>
            <a:r>
              <a:rPr lang="en-US" dirty="0"/>
              <a:t>Refer to checklists as a resource</a:t>
            </a:r>
          </a:p>
          <a:p>
            <a:pPr marL="0" indent="0">
              <a:buNone/>
            </a:pPr>
            <a:endParaRPr lang="en-US" dirty="0"/>
          </a:p>
          <a:p>
            <a:pPr marL="0" indent="0" algn="ctr">
              <a:buNone/>
            </a:pPr>
            <a:r>
              <a:rPr lang="en-US" sz="1800" dirty="0">
                <a:hlinkClick r:id="rId3"/>
              </a:rPr>
              <a:t>https://www.cms.gov/Medicare/CMS-Forms/CMS-Forms/Downloads/CMS2786R.pdf</a:t>
            </a:r>
            <a:endParaRPr lang="en-US" sz="1800" dirty="0"/>
          </a:p>
          <a:p>
            <a:pPr marL="0" indent="0">
              <a:buNone/>
            </a:pPr>
            <a:endParaRPr lang="en-US" sz="1600" dirty="0"/>
          </a:p>
        </p:txBody>
      </p:sp>
    </p:spTree>
    <p:extLst>
      <p:ext uri="{BB962C8B-B14F-4D97-AF65-F5344CB8AC3E}">
        <p14:creationId xmlns:p14="http://schemas.microsoft.com/office/powerpoint/2010/main" val="2663939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Questions</a:t>
            </a:r>
          </a:p>
        </p:txBody>
      </p:sp>
      <p:pic>
        <p:nvPicPr>
          <p:cNvPr id="6"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6300" y="2133600"/>
            <a:ext cx="7391400" cy="3212996"/>
          </a:xfrm>
        </p:spPr>
      </p:pic>
    </p:spTree>
    <p:extLst>
      <p:ext uri="{BB962C8B-B14F-4D97-AF65-F5344CB8AC3E}">
        <p14:creationId xmlns:p14="http://schemas.microsoft.com/office/powerpoint/2010/main" val="2585975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Continuous Survey Readiness (CSR)</a:t>
            </a:r>
          </a:p>
        </p:txBody>
      </p:sp>
      <p:sp>
        <p:nvSpPr>
          <p:cNvPr id="2" name="Content Placeholder 1"/>
          <p:cNvSpPr>
            <a:spLocks noGrp="1"/>
          </p:cNvSpPr>
          <p:nvPr>
            <p:ph idx="1"/>
          </p:nvPr>
        </p:nvSpPr>
        <p:spPr/>
        <p:txBody>
          <a:bodyPr/>
          <a:lstStyle/>
          <a:p>
            <a:r>
              <a:rPr lang="en-US" dirty="0"/>
              <a:t>Ideal model</a:t>
            </a:r>
          </a:p>
          <a:p>
            <a:r>
              <a:rPr lang="en-US" dirty="0"/>
              <a:t>Ongoing process, not a ramp up for survey</a:t>
            </a:r>
          </a:p>
          <a:p>
            <a:r>
              <a:rPr lang="en-US" dirty="0"/>
              <a:t>Leadership commitment</a:t>
            </a:r>
          </a:p>
          <a:p>
            <a:r>
              <a:rPr lang="en-US" dirty="0"/>
              <a:t>Involves staff at all levels </a:t>
            </a:r>
          </a:p>
          <a:p>
            <a:r>
              <a:rPr lang="en-US" dirty="0"/>
              <a:t>Variety of approaches</a:t>
            </a:r>
          </a:p>
          <a:p>
            <a:pPr lvl="1">
              <a:buFont typeface="Wingdings" panose="05000000000000000000" pitchFamily="2" charset="2"/>
              <a:buChar char="§"/>
            </a:pPr>
            <a:endParaRPr lang="en-US" dirty="0"/>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220221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Continuous Survey Readiness</a:t>
            </a:r>
          </a:p>
        </p:txBody>
      </p:sp>
      <p:sp>
        <p:nvSpPr>
          <p:cNvPr id="2" name="Content Placeholder 1"/>
          <p:cNvSpPr>
            <a:spLocks noGrp="1"/>
          </p:cNvSpPr>
          <p:nvPr>
            <p:ph idx="1"/>
          </p:nvPr>
        </p:nvSpPr>
        <p:spPr/>
        <p:txBody>
          <a:bodyPr/>
          <a:lstStyle/>
          <a:p>
            <a:r>
              <a:rPr lang="en-US" dirty="0"/>
              <a:t>Understanding of standards, survey requirements</a:t>
            </a:r>
          </a:p>
          <a:p>
            <a:r>
              <a:rPr lang="en-US" dirty="0"/>
              <a:t>Training for person leading the readiness process</a:t>
            </a:r>
          </a:p>
          <a:p>
            <a:r>
              <a:rPr lang="en-US" dirty="0"/>
              <a:t>Training for leadership, management and frontline in policies and practices that support standards and survey requirements</a:t>
            </a:r>
          </a:p>
        </p:txBody>
      </p:sp>
    </p:spTree>
    <p:extLst>
      <p:ext uri="{BB962C8B-B14F-4D97-AF65-F5344CB8AC3E}">
        <p14:creationId xmlns:p14="http://schemas.microsoft.com/office/powerpoint/2010/main" val="135295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Continuous Survey Readiness</a:t>
            </a:r>
          </a:p>
        </p:txBody>
      </p:sp>
      <p:sp>
        <p:nvSpPr>
          <p:cNvPr id="2" name="Content Placeholder 1"/>
          <p:cNvSpPr>
            <a:spLocks noGrp="1"/>
          </p:cNvSpPr>
          <p:nvPr>
            <p:ph idx="1"/>
          </p:nvPr>
        </p:nvSpPr>
        <p:spPr>
          <a:xfrm>
            <a:off x="457200" y="1524000"/>
            <a:ext cx="8229600" cy="4525963"/>
          </a:xfrm>
        </p:spPr>
        <p:txBody>
          <a:bodyPr/>
          <a:lstStyle/>
          <a:p>
            <a:r>
              <a:rPr lang="en-US" dirty="0"/>
              <a:t>Various approaches and learning methods</a:t>
            </a:r>
          </a:p>
          <a:p>
            <a:pPr lvl="1">
              <a:buFont typeface="Wingdings" panose="05000000000000000000" pitchFamily="2" charset="2"/>
              <a:buChar char="§"/>
            </a:pPr>
            <a:r>
              <a:rPr lang="en-US" dirty="0"/>
              <a:t> Face to face interactions</a:t>
            </a:r>
          </a:p>
          <a:p>
            <a:pPr lvl="1">
              <a:buFont typeface="Wingdings" panose="05000000000000000000" pitchFamily="2" charset="2"/>
              <a:buChar char="§"/>
            </a:pPr>
            <a:r>
              <a:rPr lang="en-US" dirty="0"/>
              <a:t>Department rounds with environmental assessment and staff questions</a:t>
            </a:r>
          </a:p>
          <a:p>
            <a:pPr lvl="1">
              <a:buFont typeface="Wingdings" panose="05000000000000000000" pitchFamily="2" charset="2"/>
              <a:buChar char="§"/>
            </a:pPr>
            <a:r>
              <a:rPr lang="en-US" dirty="0"/>
              <a:t>Self assessment tools/ gap analysis</a:t>
            </a:r>
          </a:p>
          <a:p>
            <a:pPr lvl="2">
              <a:buFont typeface="Wingdings" panose="05000000000000000000" pitchFamily="2" charset="2"/>
              <a:buChar char="ü"/>
            </a:pPr>
            <a:r>
              <a:rPr lang="en-US" dirty="0"/>
              <a:t>Annual</a:t>
            </a:r>
          </a:p>
          <a:p>
            <a:pPr lvl="2">
              <a:buFont typeface="Wingdings" panose="05000000000000000000" pitchFamily="2" charset="2"/>
              <a:buChar char="ü"/>
            </a:pPr>
            <a:r>
              <a:rPr lang="en-US" dirty="0"/>
              <a:t>Ongoing</a:t>
            </a:r>
          </a:p>
          <a:p>
            <a:pPr lvl="1">
              <a:buFont typeface="Wingdings" panose="05000000000000000000" pitchFamily="2" charset="2"/>
              <a:buChar char="§"/>
            </a:pPr>
            <a:r>
              <a:rPr lang="en-US" dirty="0"/>
              <a:t>Resources for updated regulations</a:t>
            </a:r>
          </a:p>
          <a:p>
            <a:pPr lvl="1">
              <a:buFont typeface="Wingdings" panose="05000000000000000000" pitchFamily="2" charset="2"/>
              <a:buChar char="§"/>
            </a:pPr>
            <a:r>
              <a:rPr lang="en-US" dirty="0"/>
              <a:t>Other</a:t>
            </a:r>
          </a:p>
          <a:p>
            <a:pPr lvl="1">
              <a:buFont typeface="Wingdings" panose="05000000000000000000" pitchFamily="2" charset="2"/>
              <a:buChar char="§"/>
            </a:pPr>
            <a:endParaRPr lang="en-US" dirty="0"/>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1234840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CSR example</a:t>
            </a:r>
          </a:p>
        </p:txBody>
      </p:sp>
      <p:sp>
        <p:nvSpPr>
          <p:cNvPr id="2" name="Content Placeholder 1"/>
          <p:cNvSpPr>
            <a:spLocks noGrp="1"/>
          </p:cNvSpPr>
          <p:nvPr>
            <p:ph idx="1"/>
          </p:nvPr>
        </p:nvSpPr>
        <p:spPr>
          <a:xfrm>
            <a:off x="533400" y="1524000"/>
            <a:ext cx="8229600" cy="5211146"/>
          </a:xfrm>
        </p:spPr>
        <p:txBody>
          <a:bodyPr>
            <a:normAutofit lnSpcReduction="10000"/>
          </a:bodyPr>
          <a:lstStyle/>
          <a:p>
            <a:r>
              <a:rPr lang="en-US" dirty="0"/>
              <a:t>Leadership prioritizes resources for readiness  </a:t>
            </a:r>
          </a:p>
          <a:p>
            <a:r>
              <a:rPr lang="en-US" dirty="0"/>
              <a:t>Concern identified in COP’s with emergency services </a:t>
            </a:r>
          </a:p>
          <a:p>
            <a:r>
              <a:rPr lang="en-US" dirty="0"/>
              <a:t>Quality professional leads CSR process/plan</a:t>
            </a:r>
          </a:p>
          <a:p>
            <a:pPr lvl="1">
              <a:buFont typeface="Wingdings" panose="05000000000000000000" pitchFamily="2" charset="2"/>
              <a:buChar char="§"/>
            </a:pPr>
            <a:r>
              <a:rPr lang="en-US" dirty="0"/>
              <a:t>Self assessment completed</a:t>
            </a:r>
          </a:p>
          <a:p>
            <a:pPr lvl="1">
              <a:buFont typeface="Wingdings" panose="05000000000000000000" pitchFamily="2" charset="2"/>
              <a:buChar char="§"/>
            </a:pPr>
            <a:r>
              <a:rPr lang="en-US" dirty="0"/>
              <a:t>Process Improvement</a:t>
            </a:r>
          </a:p>
          <a:p>
            <a:pPr lvl="1">
              <a:buFont typeface="Wingdings" panose="05000000000000000000" pitchFamily="2" charset="2"/>
              <a:buChar char="§"/>
            </a:pPr>
            <a:r>
              <a:rPr lang="en-US" dirty="0"/>
              <a:t>Training plan developed</a:t>
            </a:r>
          </a:p>
          <a:p>
            <a:pPr lvl="2">
              <a:buFont typeface="Wingdings" panose="05000000000000000000" pitchFamily="2" charset="2"/>
              <a:buChar char="ü"/>
            </a:pPr>
            <a:r>
              <a:rPr lang="en-US" dirty="0"/>
              <a:t>Story boards</a:t>
            </a:r>
          </a:p>
          <a:p>
            <a:pPr lvl="2">
              <a:buFont typeface="Wingdings" panose="05000000000000000000" pitchFamily="2" charset="2"/>
              <a:buChar char="ü"/>
            </a:pPr>
            <a:r>
              <a:rPr lang="en-US" dirty="0"/>
              <a:t>Social Media posts</a:t>
            </a:r>
          </a:p>
          <a:p>
            <a:pPr lvl="2">
              <a:buFont typeface="Wingdings" panose="05000000000000000000" pitchFamily="2" charset="2"/>
              <a:buChar char="ü"/>
            </a:pPr>
            <a:r>
              <a:rPr lang="en-US" dirty="0"/>
              <a:t>Self study modules</a:t>
            </a:r>
          </a:p>
          <a:p>
            <a:pPr lvl="2">
              <a:buFont typeface="Wingdings" panose="05000000000000000000" pitchFamily="2" charset="2"/>
              <a:buChar char="ü"/>
            </a:pPr>
            <a:r>
              <a:rPr lang="en-US" dirty="0"/>
              <a:t>Re – check self assessment </a:t>
            </a:r>
          </a:p>
          <a:p>
            <a:pPr lvl="1"/>
            <a:endParaRPr lang="en-US" dirty="0"/>
          </a:p>
        </p:txBody>
      </p:sp>
    </p:spTree>
    <p:extLst>
      <p:ext uri="{BB962C8B-B14F-4D97-AF65-F5344CB8AC3E}">
        <p14:creationId xmlns:p14="http://schemas.microsoft.com/office/powerpoint/2010/main" val="3311826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Quality Continuum </a:t>
            </a:r>
            <a:br>
              <a:rPr lang="en-US" dirty="0"/>
            </a:br>
            <a:endParaRPr lang="en-US" dirty="0"/>
          </a:p>
        </p:txBody>
      </p:sp>
      <p:sp>
        <p:nvSpPr>
          <p:cNvPr id="6" name="Content Placeholder 2"/>
          <p:cNvSpPr>
            <a:spLocks noGrp="1"/>
          </p:cNvSpPr>
          <p:nvPr>
            <p:ph idx="1"/>
          </p:nvPr>
        </p:nvSpPr>
        <p:spPr/>
        <p:txBody>
          <a:bodyPr/>
          <a:lstStyle/>
          <a:p>
            <a:r>
              <a:rPr lang="en-US" dirty="0">
                <a:solidFill>
                  <a:schemeClr val="bg1"/>
                </a:solidFill>
              </a:rPr>
              <a:t>and organization of the quality program</a:t>
            </a:r>
          </a:p>
          <a:p>
            <a:r>
              <a:rPr lang="en-US" dirty="0">
                <a:solidFill>
                  <a:schemeClr val="bg1"/>
                </a:solidFill>
              </a:rPr>
              <a:t>Work plan for the organizations quality improvement activities</a:t>
            </a: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Formal ongoing process for improvement efforts</a:t>
            </a: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Quality – QA,QI ,PI</a:t>
            </a:r>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406885033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29000" y="6198558"/>
            <a:ext cx="2087431" cy="261610"/>
          </a:xfrm>
          <a:prstGeom prst="rect">
            <a:avLst/>
          </a:prstGeom>
          <a:noFill/>
        </p:spPr>
        <p:txBody>
          <a:bodyPr wrap="none" rtlCol="0">
            <a:spAutoFit/>
          </a:bodyPr>
          <a:lstStyle/>
          <a:p>
            <a:r>
              <a:rPr lang="en-US" sz="1100" dirty="0"/>
              <a:t>© d. d. </a:t>
            </a:r>
            <a:r>
              <a:rPr lang="en-US" sz="1100" dirty="0" err="1"/>
              <a:t>bainbridge</a:t>
            </a:r>
            <a:r>
              <a:rPr lang="en-US" sz="1100" dirty="0"/>
              <a:t> and associates</a:t>
            </a:r>
          </a:p>
        </p:txBody>
      </p:sp>
      <p:sp>
        <p:nvSpPr>
          <p:cNvPr id="8" name="TextBox 7"/>
          <p:cNvSpPr txBox="1"/>
          <p:nvPr/>
        </p:nvSpPr>
        <p:spPr>
          <a:xfrm>
            <a:off x="533400" y="1981200"/>
            <a:ext cx="2376420" cy="369332"/>
          </a:xfrm>
          <a:prstGeom prst="rect">
            <a:avLst/>
          </a:prstGeom>
          <a:noFill/>
        </p:spPr>
        <p:txBody>
          <a:bodyPr wrap="none" rtlCol="0">
            <a:spAutoFit/>
          </a:bodyPr>
          <a:lstStyle/>
          <a:p>
            <a:r>
              <a:rPr lang="en-US" dirty="0"/>
              <a:t>Regulatory compliance </a:t>
            </a:r>
          </a:p>
        </p:txBody>
      </p:sp>
      <p:sp>
        <p:nvSpPr>
          <p:cNvPr id="9" name="TextBox 8"/>
          <p:cNvSpPr txBox="1"/>
          <p:nvPr/>
        </p:nvSpPr>
        <p:spPr>
          <a:xfrm>
            <a:off x="6643426" y="1985865"/>
            <a:ext cx="1891159" cy="369332"/>
          </a:xfrm>
          <a:prstGeom prst="rect">
            <a:avLst/>
          </a:prstGeom>
          <a:noFill/>
        </p:spPr>
        <p:txBody>
          <a:bodyPr wrap="none" rtlCol="0">
            <a:spAutoFit/>
          </a:bodyPr>
          <a:lstStyle/>
          <a:p>
            <a:r>
              <a:rPr lang="en-US" dirty="0"/>
              <a:t>PDSA cycles, LEAN</a:t>
            </a:r>
          </a:p>
        </p:txBody>
      </p:sp>
      <p:sp>
        <p:nvSpPr>
          <p:cNvPr id="10" name="TextBox 9"/>
          <p:cNvSpPr txBox="1"/>
          <p:nvPr/>
        </p:nvSpPr>
        <p:spPr>
          <a:xfrm>
            <a:off x="6027488" y="4800600"/>
            <a:ext cx="2507097" cy="369332"/>
          </a:xfrm>
          <a:prstGeom prst="rect">
            <a:avLst/>
          </a:prstGeom>
          <a:noFill/>
        </p:spPr>
        <p:txBody>
          <a:bodyPr wrap="none" rtlCol="0">
            <a:spAutoFit/>
          </a:bodyPr>
          <a:lstStyle/>
          <a:p>
            <a:r>
              <a:rPr lang="en-US" dirty="0"/>
              <a:t>High reliability processes</a:t>
            </a:r>
          </a:p>
        </p:txBody>
      </p:sp>
    </p:spTree>
    <p:extLst>
      <p:ext uri="{BB962C8B-B14F-4D97-AF65-F5344CB8AC3E}">
        <p14:creationId xmlns:p14="http://schemas.microsoft.com/office/powerpoint/2010/main" val="2785686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Let’s practice</a:t>
            </a:r>
          </a:p>
        </p:txBody>
      </p:sp>
      <p:sp>
        <p:nvSpPr>
          <p:cNvPr id="2" name="Content Placeholder 1"/>
          <p:cNvSpPr>
            <a:spLocks noGrp="1"/>
          </p:cNvSpPr>
          <p:nvPr>
            <p:ph idx="1"/>
          </p:nvPr>
        </p:nvSpPr>
        <p:spPr>
          <a:xfrm>
            <a:off x="533400" y="1295400"/>
            <a:ext cx="8229600" cy="5211146"/>
          </a:xfrm>
        </p:spPr>
        <p:txBody>
          <a:bodyPr>
            <a:normAutofit/>
          </a:bodyPr>
          <a:lstStyle/>
          <a:p>
            <a:pPr lvl="1">
              <a:buFont typeface="Arial" panose="020B0604020202020204" pitchFamily="34" charset="0"/>
              <a:buChar char="•"/>
            </a:pPr>
            <a:r>
              <a:rPr lang="en-US" sz="3200" dirty="0"/>
              <a:t>Emergency Services self assessment </a:t>
            </a:r>
          </a:p>
          <a:p>
            <a:pPr lvl="2">
              <a:buFont typeface="Wingdings" panose="05000000000000000000" pitchFamily="2" charset="2"/>
              <a:buChar char="§"/>
            </a:pPr>
            <a:r>
              <a:rPr lang="en-US" sz="2800" dirty="0"/>
              <a:t>What types of questions would you ask staff?</a:t>
            </a:r>
          </a:p>
          <a:p>
            <a:pPr lvl="2">
              <a:buFont typeface="Wingdings" panose="05000000000000000000" pitchFamily="2" charset="2"/>
              <a:buChar char="§"/>
            </a:pPr>
            <a:r>
              <a:rPr lang="en-US" sz="2800" dirty="0"/>
              <a:t>What environmental inspections would you look at?</a:t>
            </a:r>
          </a:p>
          <a:p>
            <a:pPr lvl="2">
              <a:buFont typeface="Wingdings" panose="05000000000000000000" pitchFamily="2" charset="2"/>
              <a:buChar char="§"/>
            </a:pPr>
            <a:r>
              <a:rPr lang="en-US" sz="2800" dirty="0"/>
              <a:t>What inventory would you assess?</a:t>
            </a:r>
          </a:p>
          <a:p>
            <a:pPr lvl="2">
              <a:buFont typeface="Wingdings" panose="05000000000000000000" pitchFamily="2" charset="2"/>
              <a:buChar char="§"/>
            </a:pPr>
            <a:r>
              <a:rPr lang="en-US" sz="2800" dirty="0"/>
              <a:t>What policies would </a:t>
            </a:r>
            <a:r>
              <a:rPr lang="en-US" sz="2800"/>
              <a:t>you review?</a:t>
            </a:r>
          </a:p>
          <a:p>
            <a:pPr lvl="2">
              <a:buFont typeface="Wingdings" panose="05000000000000000000" pitchFamily="2" charset="2"/>
              <a:buChar char="§"/>
            </a:pPr>
            <a:endParaRPr lang="en-US" sz="2800" dirty="0"/>
          </a:p>
          <a:p>
            <a:pPr marL="914400" lvl="2" indent="0">
              <a:buNone/>
            </a:pPr>
            <a:endParaRPr lang="en-US" dirty="0"/>
          </a:p>
        </p:txBody>
      </p:sp>
    </p:spTree>
    <p:extLst>
      <p:ext uri="{BB962C8B-B14F-4D97-AF65-F5344CB8AC3E}">
        <p14:creationId xmlns:p14="http://schemas.microsoft.com/office/powerpoint/2010/main" val="2480008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 The Quality Professional </a:t>
            </a:r>
          </a:p>
        </p:txBody>
      </p:sp>
      <p:sp>
        <p:nvSpPr>
          <p:cNvPr id="2" name="Content Placeholder 1"/>
          <p:cNvSpPr>
            <a:spLocks noGrp="1"/>
          </p:cNvSpPr>
          <p:nvPr>
            <p:ph idx="1"/>
          </p:nvPr>
        </p:nvSpPr>
        <p:spPr>
          <a:xfrm>
            <a:off x="0" y="1295400"/>
            <a:ext cx="8326016" cy="5211146"/>
          </a:xfrm>
        </p:spPr>
        <p:txBody>
          <a:bodyPr>
            <a:normAutofit/>
          </a:bodyPr>
          <a:lstStyle/>
          <a:p>
            <a:pPr lvl="1">
              <a:buFont typeface="Arial" panose="020B0604020202020204" pitchFamily="34" charset="0"/>
              <a:buChar char="•"/>
            </a:pPr>
            <a:r>
              <a:rPr lang="en-US" sz="3200" dirty="0"/>
              <a:t>Responsible to develop and manage survey procedures</a:t>
            </a:r>
          </a:p>
          <a:p>
            <a:pPr lvl="1">
              <a:buFont typeface="Arial" panose="020B0604020202020204" pitchFamily="34" charset="0"/>
              <a:buChar char="•"/>
            </a:pPr>
            <a:r>
              <a:rPr lang="en-US" sz="3200" dirty="0"/>
              <a:t>Develop multidisciplinary group to anticipate survey and assist with readiness</a:t>
            </a:r>
          </a:p>
          <a:p>
            <a:pPr lvl="1">
              <a:buFont typeface="Arial" panose="020B0604020202020204" pitchFamily="34" charset="0"/>
              <a:buChar char="•"/>
            </a:pPr>
            <a:r>
              <a:rPr lang="en-US" sz="3200" dirty="0"/>
              <a:t>Develop survey checklist and readiness activities</a:t>
            </a:r>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p:txBody>
      </p:sp>
    </p:spTree>
    <p:extLst>
      <p:ext uri="{BB962C8B-B14F-4D97-AF65-F5344CB8AC3E}">
        <p14:creationId xmlns:p14="http://schemas.microsoft.com/office/powerpoint/2010/main" val="411953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Activity</a:t>
            </a:r>
          </a:p>
        </p:txBody>
      </p:sp>
      <p:sp>
        <p:nvSpPr>
          <p:cNvPr id="2" name="Content Placeholder 1"/>
          <p:cNvSpPr>
            <a:spLocks noGrp="1"/>
          </p:cNvSpPr>
          <p:nvPr>
            <p:ph idx="1"/>
          </p:nvPr>
        </p:nvSpPr>
        <p:spPr/>
        <p:txBody>
          <a:bodyPr/>
          <a:lstStyle/>
          <a:p>
            <a:r>
              <a:rPr lang="en-US" dirty="0"/>
              <a:t>Draft survey setup checklist</a:t>
            </a:r>
          </a:p>
          <a:p>
            <a:r>
              <a:rPr lang="en-US" dirty="0"/>
              <a:t>Continuous survey readiness activities</a:t>
            </a:r>
          </a:p>
        </p:txBody>
      </p:sp>
    </p:spTree>
    <p:extLst>
      <p:ext uri="{BB962C8B-B14F-4D97-AF65-F5344CB8AC3E}">
        <p14:creationId xmlns:p14="http://schemas.microsoft.com/office/powerpoint/2010/main" val="50203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295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76200" y="152400"/>
            <a:ext cx="8991600" cy="1143000"/>
          </a:xfrm>
        </p:spPr>
        <p:txBody>
          <a:bodyPr>
            <a:noAutofit/>
          </a:bodyPr>
          <a:lstStyle/>
          <a:p>
            <a:r>
              <a:rPr lang="en-US" dirty="0"/>
              <a:t>Questions</a:t>
            </a:r>
          </a:p>
        </p:txBody>
      </p:sp>
      <p:pic>
        <p:nvPicPr>
          <p:cNvPr id="6"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6300" y="2133600"/>
            <a:ext cx="7391400" cy="3212996"/>
          </a:xfrm>
        </p:spPr>
      </p:pic>
    </p:spTree>
    <p:extLst>
      <p:ext uri="{BB962C8B-B14F-4D97-AF65-F5344CB8AC3E}">
        <p14:creationId xmlns:p14="http://schemas.microsoft.com/office/powerpoint/2010/main" val="6159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3" y="1363824"/>
            <a:ext cx="8229600" cy="4525963"/>
          </a:xfrm>
        </p:spPr>
        <p:txBody>
          <a:bodyPr>
            <a:normAutofit/>
          </a:bodyPr>
          <a:lstStyle/>
          <a:p>
            <a:r>
              <a:rPr lang="en-US" dirty="0"/>
              <a:t>Responsibility for Quality </a:t>
            </a:r>
          </a:p>
          <a:p>
            <a:pPr lvl="1">
              <a:buFont typeface="Wingdings" panose="05000000000000000000" pitchFamily="2" charset="2"/>
              <a:buChar char="§"/>
            </a:pPr>
            <a:r>
              <a:rPr lang="en-US" dirty="0"/>
              <a:t>Strategic – outcome measures</a:t>
            </a:r>
          </a:p>
          <a:p>
            <a:pPr lvl="2">
              <a:buFont typeface="Wingdings" pitchFamily="2" charset="2"/>
              <a:buChar char="ü"/>
            </a:pPr>
            <a:r>
              <a:rPr lang="en-US" dirty="0"/>
              <a:t>CEO , board, medical staff</a:t>
            </a:r>
          </a:p>
          <a:p>
            <a:pPr lvl="1">
              <a:buFont typeface="Wingdings" panose="05000000000000000000" pitchFamily="2" charset="2"/>
              <a:buChar char="§"/>
            </a:pPr>
            <a:r>
              <a:rPr lang="en-US" dirty="0"/>
              <a:t>Operational – outcome measures and key processes</a:t>
            </a:r>
          </a:p>
          <a:p>
            <a:pPr lvl="2">
              <a:buFont typeface="Wingdings" pitchFamily="2" charset="2"/>
              <a:buChar char="ü"/>
            </a:pPr>
            <a:r>
              <a:rPr lang="en-US" dirty="0"/>
              <a:t>CEO, medical staff, senior leadership</a:t>
            </a:r>
          </a:p>
          <a:p>
            <a:pPr lvl="1">
              <a:buFont typeface="Wingdings" panose="05000000000000000000" pitchFamily="2" charset="2"/>
              <a:buChar char="§"/>
            </a:pPr>
            <a:r>
              <a:rPr lang="en-US" dirty="0"/>
              <a:t>Tactical – structure &amp; process measures</a:t>
            </a:r>
          </a:p>
          <a:p>
            <a:pPr lvl="2">
              <a:buFont typeface="Wingdings" pitchFamily="2" charset="2"/>
              <a:buChar char="ü"/>
            </a:pPr>
            <a:r>
              <a:rPr lang="en-US" dirty="0"/>
              <a:t>Managers and frontline team members</a:t>
            </a:r>
          </a:p>
          <a:p>
            <a:endParaRPr lang="en-US" sz="3600" dirty="0"/>
          </a:p>
        </p:txBody>
      </p:sp>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The Quality Continuum </a:t>
            </a:r>
            <a:br>
              <a:rPr lang="en-US" dirty="0"/>
            </a:br>
            <a:endParaRPr lang="en-US" dirty="0"/>
          </a:p>
        </p:txBody>
      </p:sp>
      <p:sp>
        <p:nvSpPr>
          <p:cNvPr id="8" name="TextBox 7"/>
          <p:cNvSpPr txBox="1"/>
          <p:nvPr/>
        </p:nvSpPr>
        <p:spPr>
          <a:xfrm>
            <a:off x="3429000" y="6198558"/>
            <a:ext cx="2087431" cy="261610"/>
          </a:xfrm>
          <a:prstGeom prst="rect">
            <a:avLst/>
          </a:prstGeom>
          <a:noFill/>
        </p:spPr>
        <p:txBody>
          <a:bodyPr wrap="none" rtlCol="0">
            <a:spAutoFit/>
          </a:bodyPr>
          <a:lstStyle/>
          <a:p>
            <a:r>
              <a:rPr lang="en-US" sz="1100" dirty="0"/>
              <a:t>© d. d. </a:t>
            </a:r>
            <a:r>
              <a:rPr lang="en-US" sz="1100" dirty="0" err="1"/>
              <a:t>bainbridge</a:t>
            </a:r>
            <a:r>
              <a:rPr lang="en-US" sz="1100" dirty="0"/>
              <a:t> and associates</a:t>
            </a:r>
          </a:p>
        </p:txBody>
      </p:sp>
    </p:spTree>
    <p:extLst>
      <p:ext uri="{BB962C8B-B14F-4D97-AF65-F5344CB8AC3E}">
        <p14:creationId xmlns:p14="http://schemas.microsoft.com/office/powerpoint/2010/main" val="296138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371600"/>
            <a:ext cx="8229600" cy="4525963"/>
          </a:xfrm>
        </p:spPr>
        <p:txBody>
          <a:bodyPr>
            <a:normAutofit/>
          </a:bodyPr>
          <a:lstStyle/>
          <a:p>
            <a:pPr marL="0" indent="0">
              <a:buNone/>
            </a:pPr>
            <a:r>
              <a:rPr lang="en-US" sz="3600" dirty="0"/>
              <a:t>   </a:t>
            </a:r>
            <a:r>
              <a:rPr lang="en-US" dirty="0"/>
              <a:t>QA – regulatory compliance</a:t>
            </a:r>
          </a:p>
          <a:p>
            <a:pPr marL="0" indent="0">
              <a:buNone/>
            </a:pPr>
            <a:endParaRPr lang="en-US" sz="3600" dirty="0"/>
          </a:p>
        </p:txBody>
      </p:sp>
      <p:sp>
        <p:nvSpPr>
          <p:cNvPr id="7" name="Content Placeholder 2"/>
          <p:cNvSpPr txBox="1">
            <a:spLocks/>
          </p:cNvSpPr>
          <p:nvPr/>
        </p:nvSpPr>
        <p:spPr>
          <a:xfrm>
            <a:off x="76200" y="1371600"/>
            <a:ext cx="8382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Establishing Priorities for Quality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298" y="4648200"/>
            <a:ext cx="2419350" cy="2114550"/>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1" y="1912572"/>
            <a:ext cx="2511894" cy="326902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695" y="2134255"/>
            <a:ext cx="3317383" cy="2405103"/>
          </a:xfrm>
          <a:prstGeom prst="rect">
            <a:avLst/>
          </a:prstGeom>
        </p:spPr>
      </p:pic>
    </p:spTree>
    <p:extLst>
      <p:ext uri="{BB962C8B-B14F-4D97-AF65-F5344CB8AC3E}">
        <p14:creationId xmlns:p14="http://schemas.microsoft.com/office/powerpoint/2010/main" val="180713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07" y="4055901"/>
            <a:ext cx="3740726" cy="2286000"/>
          </a:xfrm>
        </p:spPr>
      </p:pic>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QI – Processes and Systems</a:t>
            </a: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Establishing Priorities for Quality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2316" y="2007637"/>
            <a:ext cx="2857500" cy="2133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989226"/>
            <a:ext cx="3418647" cy="2419350"/>
          </a:xfrm>
          <a:prstGeom prst="rect">
            <a:avLst/>
          </a:prstGeom>
        </p:spPr>
      </p:pic>
    </p:spTree>
    <p:extLst>
      <p:ext uri="{BB962C8B-B14F-4D97-AF65-F5344CB8AC3E}">
        <p14:creationId xmlns:p14="http://schemas.microsoft.com/office/powerpoint/2010/main" val="389110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title"/>
          </p:nvPr>
        </p:nvSpPr>
        <p:spPr>
          <a:xfrm>
            <a:off x="468313" y="152400"/>
            <a:ext cx="8229600" cy="1143000"/>
          </a:xfrm>
        </p:spPr>
        <p:txBody>
          <a:bodyPr>
            <a:normAutofit fontScale="90000"/>
          </a:bodyPr>
          <a:lstStyle/>
          <a:p>
            <a:r>
              <a:rPr lang="en-US" dirty="0"/>
              <a:t>Establishing Priorities for Quality</a:t>
            </a:r>
          </a:p>
        </p:txBody>
      </p:sp>
      <p:sp>
        <p:nvSpPr>
          <p:cNvPr id="6" name="Content Placeholder 5"/>
          <p:cNvSpPr>
            <a:spLocks noGrp="1"/>
          </p:cNvSpPr>
          <p:nvPr>
            <p:ph idx="1"/>
          </p:nvPr>
        </p:nvSpPr>
        <p:spPr>
          <a:xfrm>
            <a:off x="114392" y="1524000"/>
            <a:ext cx="8458015" cy="3763963"/>
          </a:xfrm>
        </p:spPr>
        <p:txBody>
          <a:bodyPr/>
          <a:lstStyle/>
          <a:p>
            <a:r>
              <a:rPr lang="en-US" dirty="0"/>
              <a:t>PI – Highly reliable systems &amp; processes</a:t>
            </a:r>
          </a:p>
        </p:txBody>
      </p:sp>
      <p:pic>
        <p:nvPicPr>
          <p:cNvPr id="8" name="Picture 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44404" y="2244956"/>
            <a:ext cx="6099396" cy="3119207"/>
          </a:xfrm>
          <a:prstGeom prst="rect">
            <a:avLst/>
          </a:prstGeom>
        </p:spPr>
      </p:pic>
    </p:spTree>
    <p:extLst>
      <p:ext uri="{BB962C8B-B14F-4D97-AF65-F5344CB8AC3E}">
        <p14:creationId xmlns:p14="http://schemas.microsoft.com/office/powerpoint/2010/main" val="3892256785"/>
      </p:ext>
    </p:extLst>
  </p:cSld>
  <p:clrMapOvr>
    <a:masterClrMapping/>
  </p:clrMapOvr>
</p:sld>
</file>

<file path=ppt/theme/theme1.xml><?xml version="1.0" encoding="utf-8"?>
<a:theme xmlns:a="http://schemas.openxmlformats.org/drawingml/2006/main" name="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NHA PPT template- white NEW</Template>
  <TotalTime>2237</TotalTime>
  <Words>3393</Words>
  <Application>Microsoft Office PowerPoint</Application>
  <PresentationFormat>On-screen Show (4:3)</PresentationFormat>
  <Paragraphs>470</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Trebuchet MS</vt:lpstr>
      <vt:lpstr>Wingdings</vt:lpstr>
      <vt:lpstr>NHA PPT template- white NEW</vt:lpstr>
      <vt:lpstr>PowerPoint Presentation</vt:lpstr>
      <vt:lpstr>The Quality Plan </vt:lpstr>
      <vt:lpstr> The Quality Plan  </vt:lpstr>
      <vt:lpstr>The Quality Plan </vt:lpstr>
      <vt:lpstr>The Quality Continuum  </vt:lpstr>
      <vt:lpstr>The Quality Continuum  </vt:lpstr>
      <vt:lpstr>Establishing Priorities for Quality</vt:lpstr>
      <vt:lpstr>Establishing Priorities for Quality</vt:lpstr>
      <vt:lpstr>Establishing Priorities for Quality</vt:lpstr>
      <vt:lpstr>Establishing Priorities for Quality</vt:lpstr>
      <vt:lpstr>Establishing Priorities for Quality</vt:lpstr>
      <vt:lpstr>Establishing Priorities for Quality</vt:lpstr>
      <vt:lpstr>Goal Setting</vt:lpstr>
      <vt:lpstr>Goal Setting </vt:lpstr>
      <vt:lpstr> Action Planning</vt:lpstr>
      <vt:lpstr> </vt:lpstr>
      <vt:lpstr>Methodology for Improvement</vt:lpstr>
      <vt:lpstr>Methodology for Improvement</vt:lpstr>
      <vt:lpstr>Methodologies</vt:lpstr>
      <vt:lpstr>LEAN</vt:lpstr>
      <vt:lpstr>Plan-Do-Study-Act</vt:lpstr>
      <vt:lpstr>Plan-Do-Study-Act</vt:lpstr>
      <vt:lpstr>Just In Time or Kaizen</vt:lpstr>
      <vt:lpstr>The Quality Continuum  </vt:lpstr>
      <vt:lpstr>Measurement</vt:lpstr>
      <vt:lpstr>The “measures”</vt:lpstr>
      <vt:lpstr>Donabedian’s Model</vt:lpstr>
      <vt:lpstr>Evaluating Improvement Efforts</vt:lpstr>
      <vt:lpstr>Reporting Improvement Efforts</vt:lpstr>
      <vt:lpstr>Communication of Quality</vt:lpstr>
      <vt:lpstr>Questions</vt:lpstr>
      <vt:lpstr>Module A - activities</vt:lpstr>
      <vt:lpstr>PowerPoint Presentation</vt:lpstr>
      <vt:lpstr>Q &amp; A  Day 1 (Module A)</vt:lpstr>
      <vt:lpstr>The History of Quality Assessment</vt:lpstr>
      <vt:lpstr>The History of Quality Assessment</vt:lpstr>
      <vt:lpstr>Accreditation</vt:lpstr>
      <vt:lpstr>Accrediting Bodies for Healthcare </vt:lpstr>
      <vt:lpstr>State Survey</vt:lpstr>
      <vt:lpstr>Regulations Review</vt:lpstr>
      <vt:lpstr>Conditions of Participation (COP’s)</vt:lpstr>
      <vt:lpstr>COP’s Emergency Services</vt:lpstr>
      <vt:lpstr>NE  Title 175  Chapter 9</vt:lpstr>
      <vt:lpstr>Life Safety Code &amp; Environmental Care</vt:lpstr>
      <vt:lpstr>Questions</vt:lpstr>
      <vt:lpstr>Continuous Survey Readiness (CSR)</vt:lpstr>
      <vt:lpstr>Continuous Survey Readiness</vt:lpstr>
      <vt:lpstr>Continuous Survey Readiness</vt:lpstr>
      <vt:lpstr>CSR example</vt:lpstr>
      <vt:lpstr>Let’s practice</vt:lpstr>
      <vt:lpstr> The Quality Professional </vt:lpstr>
      <vt:lpstr>Activity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Larson</dc:creator>
  <cp:lastModifiedBy>Tiffani Cullin</cp:lastModifiedBy>
  <cp:revision>136</cp:revision>
  <cp:lastPrinted>2020-08-10T13:22:12Z</cp:lastPrinted>
  <dcterms:created xsi:type="dcterms:W3CDTF">2013-01-22T21:49:12Z</dcterms:created>
  <dcterms:modified xsi:type="dcterms:W3CDTF">2022-03-10T17:35:36Z</dcterms:modified>
</cp:coreProperties>
</file>