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custom-properties" Target="docProps/custom.xml"/><Relationship Id="rId2" Type="http://schemas.openxmlformats.org/officeDocument/2006/relationships/officeDocument" Target="ppt/presentation.xml"/><Relationship Id="rId1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7010400" cy="9296400"/>
  <p:embeddedFontLst>
    <p:embeddedFont>
      <p:font typeface="Century Gothic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9" roundtripDataSignature="AMtx7mhIBaPD3InCutfX4xFj+Z1h6kMJ2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enturyGothic-bold.fntdata"/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1" Type="http://schemas.openxmlformats.org/officeDocument/2006/relationships/slide" Target="slides/slide17.xml"/><Relationship Id="rId3" Type="http://schemas.openxmlformats.org/officeDocument/2006/relationships/slideMaster" Target="slideMasters/slideMaster1.xml"/><Relationship Id="rId25" Type="http://schemas.openxmlformats.org/officeDocument/2006/relationships/font" Target="fonts/CenturyGothic-regular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0" Type="http://schemas.openxmlformats.org/officeDocument/2006/relationships/slide" Target="slides/slide16.xml"/><Relationship Id="rId2" Type="http://schemas.openxmlformats.org/officeDocument/2006/relationships/presProps" Target="presProps.xml"/><Relationship Id="rId29" Type="http://customschemas.google.com/relationships/presentationmetadata" Target="metadata"/><Relationship Id="rId16" Type="http://schemas.openxmlformats.org/officeDocument/2006/relationships/slide" Target="slides/slide12.xml"/><Relationship Id="rId24" Type="http://schemas.openxmlformats.org/officeDocument/2006/relationships/slide" Target="slides/slide20.xml"/><Relationship Id="rId1" Type="http://schemas.openxmlformats.org/officeDocument/2006/relationships/theme" Target="theme/theme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32" Type="http://schemas.openxmlformats.org/officeDocument/2006/relationships/customXml" Target="../customXml/item3.xml"/><Relationship Id="rId23" Type="http://schemas.openxmlformats.org/officeDocument/2006/relationships/slide" Target="slides/slide19.xml"/><Relationship Id="rId28" Type="http://schemas.openxmlformats.org/officeDocument/2006/relationships/font" Target="fonts/CenturyGothic-boldItalic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ustomXml" Target="../customXml/item2.xml"/><Relationship Id="rId22" Type="http://schemas.openxmlformats.org/officeDocument/2006/relationships/slide" Target="slides/slide18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7" Type="http://schemas.openxmlformats.org/officeDocument/2006/relationships/font" Target="fonts/CenturyGothic-italic.fntdata"/><Relationship Id="rId14" Type="http://schemas.openxmlformats.org/officeDocument/2006/relationships/slide" Target="slides/slide10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970938" y="0"/>
            <a:ext cx="3037840" cy="4664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9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We typically thing of triaging when discussion prioritization but there is more to it. Some strategies to think about.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Utilize preceptor: </a:t>
            </a:r>
            <a:r>
              <a:rPr lang="en-US"/>
              <a:t>Collaborate with your preceptor to understand the workflow and prioritize tasks effectively.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Open communication: </a:t>
            </a:r>
            <a:r>
              <a:rPr lang="en-US"/>
              <a:t>Maintain open communication with your preceptor, Charge Nurse, Care Team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Group Cares: </a:t>
            </a:r>
            <a:r>
              <a:rPr lang="en-US"/>
              <a:t>Identify opportunities to cluster care activates to maximize efficiency while ensuring quality patient care.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9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p10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 questions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Complete your assessment the same way each time. This will reduce the amount of times you enter the patients room.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Take notes or have report sheet handy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Are you a list person? If so create a list! </a:t>
            </a:r>
            <a:endParaRPr/>
          </a:p>
          <a:p>
            <a:pPr indent="-171450" lvl="0" marL="1714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Delegation!</a:t>
            </a:r>
            <a:endParaRPr/>
          </a:p>
        </p:txBody>
      </p:sp>
      <p:sp>
        <p:nvSpPr>
          <p:cNvPr id="171" name="Google Shape;171;p10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Boundaries: Establish clear boundaries between work and personal life to prevent burnout and maintain well-being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It is ok to say NO: Think about what can you mentally handle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Set Realistic Expectations: Avoid overcommitting and set realistic expectations for both professional and personal responsibilities.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Seek Support: Lean on support Networks including colleagues, friends and family members for emotional support and assistance with balancing responsibilities.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4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5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Game Face: Wear your "game face" - exude confidence even when feeling uncertain. Confidence is a skill that can be practiced and developed.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Book vs life: Understand that real-world experiences may differ from textbook scenarios. Embrace challenges as opportunities for growth and learning.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Swallowing pride: Be willing to admit when you don't know something and ask for help. Swallowing pride is a sign of strength, not weakness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Ask questions: Don't hesitate to ask questions. Clarifying doubts demonstrates your commitment to understanding and improving.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SBAR: Utilize the SBAR (Situation, Background, Assessment, Recommendation) communication tool to convey information confidently and effectively.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Trust in yourself: Believe in your abilities and trust yourself to make sound decisions. Confidence comes from knowing that you are capable and prepared.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Your are not alone: You are part of a team that supports and collaborates to achieve common goals.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Embrace Versatility: Cross-training enables you to develop skills in multiple areas, fostering versatility and adaptability.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Open-mindedness: Approach cross-training with an open mind, viewing it as an opportunity for personal and professional growth.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Continuous Learning: Embrace the challenge of learning new tasks and processes, recognizing that growth occurs outside of comfort zones.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Flexibility: Be flexible and willing to adapt to changing roles and responsibilities as you transition between different areas of expertise.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Team Collaboration: Collaborate with colleagues across different departments, leveraging each other's strengths to achieve common goals.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Effective Communication: Maintain clear and open communication with supervisors and team members to ensure a smooth transition during cross-training.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/>
              <a:t>Feedback and Reflection: Seek feedback from mentors and peers to identify areas for improvement and reflect on your progress regularly.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8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2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3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4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We are going to be interactive this sessions. Please take time to get into this session. (3 questions). </a:t>
            </a:r>
            <a:endParaRPr/>
          </a:p>
        </p:txBody>
      </p:sp>
      <p:sp>
        <p:nvSpPr>
          <p:cNvPr id="127" name="Google Shape;127;p4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e51e380922_0_0:notes"/>
          <p:cNvSpPr/>
          <p:nvPr>
            <p:ph idx="2" type="sldImg"/>
          </p:nvPr>
        </p:nvSpPr>
        <p:spPr>
          <a:xfrm>
            <a:off x="717550" y="1162050"/>
            <a:ext cx="5575200" cy="3136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e51e380922_0_0:notes"/>
          <p:cNvSpPr txBox="1"/>
          <p:nvPr>
            <p:ph idx="1" type="body"/>
          </p:nvPr>
        </p:nvSpPr>
        <p:spPr>
          <a:xfrm>
            <a:off x="701040" y="4473893"/>
            <a:ext cx="5608200" cy="366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/>
              <a:t>Now we are going to move into professional identity. Before we start lets do one more questions. </a:t>
            </a:r>
            <a:endParaRPr/>
          </a:p>
        </p:txBody>
      </p:sp>
      <p:sp>
        <p:nvSpPr>
          <p:cNvPr id="134" name="Google Shape;134;g2e51e380922_0_0:notes"/>
          <p:cNvSpPr txBox="1"/>
          <p:nvPr>
            <p:ph idx="12" type="sldNum"/>
          </p:nvPr>
        </p:nvSpPr>
        <p:spPr>
          <a:xfrm>
            <a:off x="3970938" y="8829967"/>
            <a:ext cx="3037800" cy="46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Many things go into your professional identity! By a raise of hands how many of you feel like a nurse?</a:t>
            </a:r>
            <a:endParaRPr/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6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When I think about professional identify I think of: Clinical Competence, ethical practice, effective communication, professional development, collaborative practice, self care, professionalism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Clinical Competence: Keep with your skills. If you don’t use them you lose them.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Ethical Practice: Set aside prejudice. Judgement free zones. Respect for cultural diversity and inclusivity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Effective Communication: Open and honest.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Professional Development: Use your resources, attend education classes.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Collaborative Practice: Team effort. Work with ancillary departments.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Self-Care: Make You a priority for YOU. 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Professionalism: Clean, appropriate uniforms. Talk and listen respectively. Dedication to compassionate Care Commitment to patient advocacyEmphasis on EBP</a:t>
            </a:r>
            <a:endParaRPr/>
          </a:p>
          <a:p>
            <a:pPr indent="0" lvl="1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Integrity and ethical decision-making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6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7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7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8:notes"/>
          <p:cNvSpPr/>
          <p:nvPr>
            <p:ph idx="2" type="sldImg"/>
          </p:nvPr>
        </p:nvSpPr>
        <p:spPr>
          <a:xfrm>
            <a:off x="717550" y="1162050"/>
            <a:ext cx="5575300" cy="3136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8:notes"/>
          <p:cNvSpPr txBox="1"/>
          <p:nvPr>
            <p:ph idx="1" type="body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 questions: It seems easy it pick prioritization if given these examples for patients. But prioritization isn’t an easy it may seem. </a:t>
            </a:r>
            <a:endParaRPr/>
          </a:p>
        </p:txBody>
      </p:sp>
      <p:sp>
        <p:nvSpPr>
          <p:cNvPr id="159" name="Google Shape;159;p8:notes"/>
          <p:cNvSpPr txBox="1"/>
          <p:nvPr>
            <p:ph idx="12" type="sldNum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gradFill>
          <a:gsLst>
            <a:gs pos="0">
              <a:srgbClr val="A3D9FF"/>
            </a:gs>
            <a:gs pos="77000">
              <a:srgbClr val="8BC0E8"/>
            </a:gs>
            <a:gs pos="100000">
              <a:srgbClr val="88B8DD"/>
            </a:gs>
          </a:gsLst>
          <a:lin ang="54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1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1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1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" name="Google Shape;21;p21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22" name="Google Shape;22;p21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3" name="Google Shape;23;p21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24" name="Google Shape;24;p21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5" name="Google Shape;25;p21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b="0"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5318760" y="1341255"/>
            <a:ext cx="1554480" cy="5272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1453896" y="5211060"/>
            <a:ext cx="59055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606919" y="5212080"/>
            <a:ext cx="2111881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30"/>
          <p:cNvSpPr txBox="1"/>
          <p:nvPr>
            <p:ph idx="1" type="body"/>
          </p:nvPr>
        </p:nvSpPr>
        <p:spPr>
          <a:xfrm rot="5400000">
            <a:off x="4130040" y="-960120"/>
            <a:ext cx="393192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97" name="Google Shape;97;p3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3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1"/>
          <p:cNvSpPr txBox="1"/>
          <p:nvPr>
            <p:ph type="title"/>
          </p:nvPr>
        </p:nvSpPr>
        <p:spPr>
          <a:xfrm rot="5400000">
            <a:off x="7543800" y="2209800"/>
            <a:ext cx="5257800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1"/>
          <p:cNvSpPr txBox="1"/>
          <p:nvPr>
            <p:ph idx="1" type="body"/>
          </p:nvPr>
        </p:nvSpPr>
        <p:spPr>
          <a:xfrm rot="5400000">
            <a:off x="2247900" y="-647700"/>
            <a:ext cx="5257800" cy="80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103" name="Google Shape;103;p31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31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1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5pPr>
            <a:lvl6pPr indent="-3429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6pPr>
            <a:lvl7pPr indent="-3429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7pPr>
            <a:lvl8pPr indent="-3429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8pPr>
            <a:lvl9pPr indent="-3429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2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2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 type="secHead">
  <p:cSld name="SECTION_HEADER">
    <p:bg>
      <p:bgPr>
        <a:gradFill>
          <a:gsLst>
            <a:gs pos="0">
              <a:srgbClr val="A3D9FF"/>
            </a:gs>
            <a:gs pos="77000">
              <a:srgbClr val="8BC0E8"/>
            </a:gs>
            <a:gs pos="100000">
              <a:srgbClr val="88B8DD"/>
            </a:gs>
          </a:gsLst>
          <a:lin ang="5400000" scaled="0"/>
        </a:gra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 amt="45000"/>
            </a:blip>
            <a:tile algn="tl" flip="none" tx="-44450" sx="85000" ty="38100" sy="85000"/>
          </a:blip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3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0800" rotWithShape="0" algn="ctr">
              <a:srgbClr val="000000">
                <a:alpha val="65882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cap="sq" cmpd="sng" w="9525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23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" name="Google Shape;41;p2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42" name="Google Shape;42;p23"/>
            <p:cNvCxnSpPr/>
            <p:nvPr/>
          </p:nvCxnSpPr>
          <p:spPr>
            <a:xfrm>
              <a:off x="5318306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3" name="Google Shape;43;p23"/>
            <p:cNvCxnSpPr/>
            <p:nvPr/>
          </p:nvCxnSpPr>
          <p:spPr>
            <a:xfrm>
              <a:off x="6885637" y="1386268"/>
              <a:ext cx="0" cy="64008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44" name="Google Shape;44;p23"/>
            <p:cNvCxnSpPr/>
            <p:nvPr/>
          </p:nvCxnSpPr>
          <p:spPr>
            <a:xfrm>
              <a:off x="5318306" y="2031563"/>
              <a:ext cx="1567331" cy="0"/>
            </a:xfrm>
            <a:prstGeom prst="straightConnector1">
              <a:avLst/>
            </a:prstGeom>
            <a:solidFill>
              <a:srgbClr val="262626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" name="Google Shape;45;p23"/>
          <p:cNvSpPr txBox="1"/>
          <p:nvPr>
            <p:ph type="title"/>
          </p:nvPr>
        </p:nvSpPr>
        <p:spPr>
          <a:xfrm>
            <a:off x="1563623" y="2094309"/>
            <a:ext cx="9070848" cy="2587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7200"/>
              <a:buFont typeface="Century Gothic"/>
              <a:buNone/>
              <a:defRPr sz="7200" cap="non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3"/>
          <p:cNvSpPr txBox="1"/>
          <p:nvPr>
            <p:ph idx="1" type="body"/>
          </p:nvPr>
        </p:nvSpPr>
        <p:spPr>
          <a:xfrm>
            <a:off x="1563624" y="4682062"/>
            <a:ext cx="907084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5321808" y="1344502"/>
            <a:ext cx="1554480" cy="5303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3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1453553" y="5211060"/>
            <a:ext cx="590702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04504" y="5211060"/>
            <a:ext cx="2112264" cy="228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" type="body"/>
          </p:nvPr>
        </p:nvSpPr>
        <p:spPr>
          <a:xfrm>
            <a:off x="106680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3" name="Google Shape;53;p24"/>
          <p:cNvSpPr txBox="1"/>
          <p:nvPr>
            <p:ph idx="2" type="body"/>
          </p:nvPr>
        </p:nvSpPr>
        <p:spPr>
          <a:xfrm>
            <a:off x="6370320" y="2103120"/>
            <a:ext cx="4754880" cy="37490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54" name="Google Shape;54;p24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4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4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" type="body"/>
          </p:nvPr>
        </p:nvSpPr>
        <p:spPr>
          <a:xfrm>
            <a:off x="106984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25"/>
          <p:cNvSpPr txBox="1"/>
          <p:nvPr>
            <p:ph idx="2" type="body"/>
          </p:nvPr>
        </p:nvSpPr>
        <p:spPr>
          <a:xfrm>
            <a:off x="1069848" y="2755898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1" name="Google Shape;61;p25"/>
          <p:cNvSpPr txBox="1"/>
          <p:nvPr>
            <p:ph idx="3" type="body"/>
          </p:nvPr>
        </p:nvSpPr>
        <p:spPr>
          <a:xfrm>
            <a:off x="6373368" y="2074334"/>
            <a:ext cx="4754880" cy="6400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b="0" sz="19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900"/>
              <a:buNone/>
              <a:defRPr b="1" sz="19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25"/>
          <p:cNvSpPr txBox="1"/>
          <p:nvPr>
            <p:ph idx="4" type="body"/>
          </p:nvPr>
        </p:nvSpPr>
        <p:spPr>
          <a:xfrm>
            <a:off x="6373368" y="2756581"/>
            <a:ext cx="475488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63" name="Google Shape;63;p25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6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7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 type="objTx">
  <p:cSld name="OBJECT_WITH_CAPTION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28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28"/>
          <p:cNvSpPr txBox="1"/>
          <p:nvPr>
            <p:ph type="title"/>
          </p:nvPr>
        </p:nvSpPr>
        <p:spPr>
          <a:xfrm>
            <a:off x="9296400" y="607392"/>
            <a:ext cx="243078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 cap="non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" type="body"/>
          </p:nvPr>
        </p:nvSpPr>
        <p:spPr>
          <a:xfrm>
            <a:off x="685800" y="609600"/>
            <a:ext cx="7772400" cy="533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  <a:defRPr sz="1800"/>
            </a:lvl1pPr>
            <a:lvl2pPr indent="-3302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600"/>
              <a:buChar char="◦"/>
              <a:defRPr sz="1600"/>
            </a:lvl2pPr>
            <a:lvl3pPr indent="-3175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3pPr>
            <a:lvl4pPr indent="-3175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5pPr>
            <a:lvl6pPr indent="-3175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6pPr>
            <a:lvl7pPr indent="-3175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7pPr>
            <a:lvl8pPr indent="-3175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8pPr>
            <a:lvl9pPr indent="-3175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400"/>
              <a:buChar char="◦"/>
              <a:defRPr sz="1400"/>
            </a:lvl9pPr>
          </a:lstStyle>
          <a:p/>
        </p:txBody>
      </p:sp>
      <p:sp>
        <p:nvSpPr>
          <p:cNvPr id="80" name="Google Shape;80;p28"/>
          <p:cNvSpPr txBox="1"/>
          <p:nvPr>
            <p:ph idx="2" type="body"/>
          </p:nvPr>
        </p:nvSpPr>
        <p:spPr>
          <a:xfrm>
            <a:off x="9296400" y="2286000"/>
            <a:ext cx="2430780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1" name="Google Shape;81;p28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8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8"/>
          <p:cNvSpPr txBox="1"/>
          <p:nvPr>
            <p:ph idx="12" type="sldNum"/>
          </p:nvPr>
        </p:nvSpPr>
        <p:spPr>
          <a:xfrm>
            <a:off x="10393677" y="622300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2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29"/>
          <p:cNvSpPr txBox="1"/>
          <p:nvPr>
            <p:ph type="title"/>
          </p:nvPr>
        </p:nvSpPr>
        <p:spPr>
          <a:xfrm>
            <a:off x="9296400" y="603504"/>
            <a:ext cx="2432304" cy="16459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entury Gothic"/>
              <a:buNone/>
              <a:defRPr b="0" sz="2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/>
          <p:nvPr>
            <p:ph idx="2" type="pic"/>
          </p:nvPr>
        </p:nvSpPr>
        <p:spPr>
          <a:xfrm>
            <a:off x="228599" y="237744"/>
            <a:ext cx="8531352" cy="6382512"/>
          </a:xfrm>
          <a:prstGeom prst="rect">
            <a:avLst/>
          </a:prstGeom>
          <a:solidFill>
            <a:srgbClr val="93A3DE"/>
          </a:solidFill>
          <a:ln>
            <a:noFill/>
          </a:ln>
        </p:spPr>
      </p:sp>
      <p:sp>
        <p:nvSpPr>
          <p:cNvPr id="89" name="Google Shape;89;p29"/>
          <p:cNvSpPr txBox="1"/>
          <p:nvPr>
            <p:ph idx="1" type="body"/>
          </p:nvPr>
        </p:nvSpPr>
        <p:spPr>
          <a:xfrm>
            <a:off x="9296400" y="2286000"/>
            <a:ext cx="2432304" cy="35021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FFFFF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90" name="Google Shape;90;p29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9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9"/>
          <p:cNvSpPr txBox="1"/>
          <p:nvPr>
            <p:ph idx="12" type="sldNum"/>
          </p:nvPr>
        </p:nvSpPr>
        <p:spPr>
          <a:xfrm>
            <a:off x="10396728" y="6227064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algn="r">
              <a:spcBef>
                <a:spcPts val="0"/>
              </a:spcBef>
              <a:buNone/>
              <a:defRPr b="0" i="0" sz="1000" u="none" cap="none" strike="noStrike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cap="sq" cmpd="sng" w="9525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0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  <a:defRPr b="0" i="0" sz="4800" u="none" cap="none" strike="noStrike">
                <a:solidFill>
                  <a:srgbClr val="262626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Garamond"/>
              <a:buChar char="◦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302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600"/>
              <a:buFont typeface="Garamond"/>
              <a:buChar char="◦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Garamond"/>
              <a:buChar char="◦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000" u="none" cap="none" strike="noStrike">
                <a:solidFill>
                  <a:srgbClr val="3F3F3F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"/>
          <p:cNvSpPr txBox="1"/>
          <p:nvPr>
            <p:ph type="ctrTitle"/>
          </p:nvPr>
        </p:nvSpPr>
        <p:spPr>
          <a:xfrm>
            <a:off x="1561708" y="2091263"/>
            <a:ext cx="9068586" cy="25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Century Gothic"/>
              <a:buNone/>
            </a:pPr>
            <a:r>
              <a:rPr lang="en-US" sz="4400"/>
              <a:t>FLIPPING THE SCRIPT: TRANSITIONING FROM ACADEMICS TO WORKFORCE</a:t>
            </a:r>
            <a:endParaRPr/>
          </a:p>
        </p:txBody>
      </p:sp>
      <p:sp>
        <p:nvSpPr>
          <p:cNvPr id="111" name="Google Shape;111;p1"/>
          <p:cNvSpPr txBox="1"/>
          <p:nvPr>
            <p:ph idx="1" type="subTitle"/>
          </p:nvPr>
        </p:nvSpPr>
        <p:spPr>
          <a:xfrm>
            <a:off x="1562100" y="4682062"/>
            <a:ext cx="9070848" cy="457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Kamrie Peterson MSN, MBA, RN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0320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◦"/>
            </a:pPr>
            <a:r>
              <a:rPr b="1" lang="en-US" sz="3200"/>
              <a:t>Utilize preceptor/Charge Nurse:</a:t>
            </a:r>
            <a:endParaRPr/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</a:pPr>
            <a:r>
              <a:rPr b="1" lang="en-US" sz="3200"/>
              <a:t>Open communication:</a:t>
            </a:r>
            <a:endParaRPr sz="3200"/>
          </a:p>
          <a:p>
            <a:pPr indent="-20320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3200"/>
              <a:buChar char="◦"/>
            </a:pPr>
            <a:r>
              <a:rPr b="1" lang="en-US" sz="3200"/>
              <a:t>Group Cares: </a:t>
            </a:r>
            <a:endParaRPr/>
          </a:p>
          <a:p>
            <a:pPr indent="-685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"/>
          <p:cNvSpPr/>
          <p:nvPr/>
        </p:nvSpPr>
        <p:spPr>
          <a:xfrm>
            <a:off x="571500" y="1677377"/>
            <a:ext cx="10984104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Time Management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5367494" y="632545"/>
            <a:ext cx="6057481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/>
              <a:t>Report Sheets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5255288" y="2103120"/>
            <a:ext cx="5869912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181" name="Google Shape;18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850" y="321297"/>
            <a:ext cx="4183447" cy="6215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"/>
          <p:cNvSpPr/>
          <p:nvPr/>
        </p:nvSpPr>
        <p:spPr>
          <a:xfrm>
            <a:off x="571500" y="1677377"/>
            <a:ext cx="1079862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Work Life Balance</a:t>
            </a:r>
            <a:endParaRPr b="1" i="0" sz="9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idx="1" type="body"/>
          </p:nvPr>
        </p:nvSpPr>
        <p:spPr>
          <a:xfrm>
            <a:off x="825639" y="1198768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Don’t focus on the money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Boundaries: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It is ok to say NO: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Set Realistic Expectations: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Seek Support: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/>
          <p:nvPr/>
        </p:nvSpPr>
        <p:spPr>
          <a:xfrm>
            <a:off x="571500" y="1677377"/>
            <a:ext cx="10798628" cy="30469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Confidence Building</a:t>
            </a:r>
            <a:endParaRPr b="1" i="0" sz="9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924448" y="1088236"/>
            <a:ext cx="10791930" cy="43780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Game Face: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Book vs life: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Swallowing pride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Ask questions: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SBAR: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Trust in yourself: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Your are not alone:</a:t>
            </a:r>
            <a:endParaRPr/>
          </a:p>
          <a:p>
            <a:pPr indent="-68579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/>
          <p:nvPr/>
        </p:nvSpPr>
        <p:spPr>
          <a:xfrm>
            <a:off x="571500" y="1677377"/>
            <a:ext cx="107986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Cross Training</a:t>
            </a:r>
            <a:endParaRPr b="1" i="0" sz="9600" u="none" cap="none" strike="noStrike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idx="1" type="body"/>
          </p:nvPr>
        </p:nvSpPr>
        <p:spPr>
          <a:xfrm>
            <a:off x="835688" y="1017898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Embrace Versatility: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Open-mindedness: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Continuous Learning: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Flexibility: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Team Collaboration: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Effective Communication: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Char char="◦"/>
            </a:pPr>
            <a:r>
              <a:rPr lang="en-US" sz="2800"/>
              <a:t>Feedback and Reflection: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t/>
            </a:r>
            <a:endParaRPr/>
          </a:p>
        </p:txBody>
      </p:sp>
      <p:sp>
        <p:nvSpPr>
          <p:cNvPr id="221" name="Google Shape;221;p18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68579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pic>
        <p:nvPicPr>
          <p:cNvPr id="222" name="Google Shape;22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58084" y="1179822"/>
            <a:ext cx="4315610" cy="43156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117" name="Google Shape;117;p2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Identify strategies to successfully transition from academics to the workforce.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Review tools and resources to support becoming a confident and enthusiastic nurse in your organization. 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Review tools to assist with managing your time and being a change agent across your organization.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54644" y="591438"/>
            <a:ext cx="3783414" cy="5675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053943" y="591438"/>
            <a:ext cx="3783413" cy="5675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82880" lvl="0" marL="1828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Professional Identity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Prioritization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Time Management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Work/Life Balance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Confidence Building</a:t>
            </a:r>
            <a:endParaRPr/>
          </a:p>
          <a:p>
            <a:pPr indent="-182880" lvl="0" marL="18288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1800"/>
              <a:buChar char="◦"/>
            </a:pPr>
            <a:r>
              <a:rPr lang="en-US"/>
              <a:t>Adaptation to cross-training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4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130" name="Google Shape;130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5240" y="1048502"/>
            <a:ext cx="10841519" cy="47609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e51e380922_0_0"/>
          <p:cNvSpPr txBox="1"/>
          <p:nvPr>
            <p:ph idx="1" type="body"/>
          </p:nvPr>
        </p:nvSpPr>
        <p:spPr>
          <a:xfrm>
            <a:off x="990875" y="1230045"/>
            <a:ext cx="10058400" cy="393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1" lang="en-US" sz="9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Professional</a:t>
            </a:r>
            <a:r>
              <a:rPr b="1" lang="en-US" sz="96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 Identity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 txBox="1"/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Century Gothic"/>
              <a:buNone/>
            </a:pPr>
            <a:r>
              <a:rPr lang="en-US"/>
              <a:t>Professional Identity</a:t>
            </a:r>
            <a:endParaRPr/>
          </a:p>
        </p:txBody>
      </p:sp>
      <p:sp>
        <p:nvSpPr>
          <p:cNvPr id="143" name="Google Shape;143;p5"/>
          <p:cNvSpPr txBox="1"/>
          <p:nvPr>
            <p:ph idx="1" type="body"/>
          </p:nvPr>
        </p:nvSpPr>
        <p:spPr>
          <a:xfrm>
            <a:off x="620486" y="2014194"/>
            <a:ext cx="10504714" cy="4020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79" lvl="0" marL="1828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800"/>
          </a:p>
          <a:p>
            <a:pPr indent="0" lvl="0" marL="0" rtl="0" algn="ctr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SzPts val="2800"/>
              <a:buNone/>
            </a:pPr>
            <a:r>
              <a:rPr lang="en-US" sz="2800"/>
              <a:t>“A sense of oneself, and in relation to others, that is influenced by characteristics, norms, and values of the nursing discipline, resulting in an individual thinking, acting, and feeling like a nurse” (University of Kansas)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00106" y="699529"/>
            <a:ext cx="7023693" cy="553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67165" y="1086644"/>
            <a:ext cx="4115009" cy="40975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"/>
          <p:cNvSpPr/>
          <p:nvPr/>
        </p:nvSpPr>
        <p:spPr>
          <a:xfrm>
            <a:off x="571500" y="1677377"/>
            <a:ext cx="10798628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600" u="none" cap="none" strike="noStrike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Prioritization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avon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CD59A09D2BA9B40B1A438DF018B22BE" ma:contentTypeVersion="8" ma:contentTypeDescription="Create a new document." ma:contentTypeScope="" ma:versionID="e2e42123f317a95db1e454d1b023b8cb">
  <xsd:schema xmlns:xsd="http://www.w3.org/2001/XMLSchema" xmlns:xs="http://www.w3.org/2001/XMLSchema" xmlns:p="http://schemas.microsoft.com/office/2006/metadata/properties" xmlns:ns2="159de429-d1ae-4781-a7ca-1085a074b47d" xmlns:ns3="4b71314c-205d-4538-a3aa-efb9639605b8" targetNamespace="http://schemas.microsoft.com/office/2006/metadata/properties" ma:root="true" ma:fieldsID="a301924a08e6831bb13361689947a6b3" ns2:_="" ns3:_="">
    <xsd:import namespace="159de429-d1ae-4781-a7ca-1085a074b47d"/>
    <xsd:import namespace="4b71314c-205d-4538-a3aa-efb9639605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9de429-d1ae-4781-a7ca-1085a074b4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71314c-205d-4538-a3aa-efb9639605b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5AC443B-5C04-41F7-8849-1573ACBB2BFB}"/>
</file>

<file path=customXml/itemProps2.xml><?xml version="1.0" encoding="utf-8"?>
<ds:datastoreItem xmlns:ds="http://schemas.openxmlformats.org/officeDocument/2006/customXml" ds:itemID="{7EBEDECB-1ED4-4E06-A9AC-64324FC162D3}"/>
</file>

<file path=customXml/itemProps3.xml><?xml version="1.0" encoding="utf-8"?>
<ds:datastoreItem xmlns:ds="http://schemas.openxmlformats.org/officeDocument/2006/customXml" ds:itemID="{5838EBCB-440E-4E57-8CC0-E0C0F87F597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Kamrie Peterson</dc:creator>
  <dcterms:created xsi:type="dcterms:W3CDTF">2024-03-19T16:45:19Z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0x0101005CD59A09D2BA9B40B1A438DF018B22BE</vt:lpwstr>
  </property>
</Properties>
</file>