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handoutMasterIdLst>
    <p:handoutMasterId r:id="rId20"/>
  </p:handoutMasterIdLst>
  <p:sldIdLst>
    <p:sldId id="257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4" r:id="rId16"/>
    <p:sldId id="295" r:id="rId17"/>
    <p:sldId id="292" r:id="rId18"/>
    <p:sldId id="293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94">
          <p15:clr>
            <a:srgbClr val="A4A3A4"/>
          </p15:clr>
        </p15:guide>
        <p15:guide id="4" pos="1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0FF"/>
    <a:srgbClr val="428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 autoAdjust="0"/>
    <p:restoredTop sz="92980" autoAdjust="0"/>
  </p:normalViewPr>
  <p:slideViewPr>
    <p:cSldViewPr snapToGrid="0" snapToObjects="1">
      <p:cViewPr varScale="1">
        <p:scale>
          <a:sx n="113" d="100"/>
          <a:sy n="113" d="100"/>
        </p:scale>
        <p:origin x="1512" y="102"/>
      </p:cViewPr>
      <p:guideLst>
        <p:guide orient="horz" pos="2160"/>
        <p:guide pos="2880"/>
        <p:guide orient="horz" pos="3094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F2AF48-8C09-42F6-B5D6-606E092B0BFC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79D528-2119-40F3-8D2C-7BAC58318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29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98216" y="933323"/>
            <a:ext cx="7674860" cy="538826"/>
          </a:xfrm>
        </p:spPr>
        <p:txBody>
          <a:bodyPr/>
          <a:lstStyle>
            <a:lvl1pPr marL="0" indent="0">
              <a:buNone/>
              <a:defRPr sz="4000">
                <a:solidFill>
                  <a:srgbClr val="FFFFFF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97640" y="1558925"/>
            <a:ext cx="7674860" cy="509588"/>
          </a:xfrm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presentation subtitle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97640" y="3800474"/>
            <a:ext cx="6731885" cy="45239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rgbClr val="FFFFFF"/>
                </a:solidFill>
              </a:defRPr>
            </a:lvl2pPr>
            <a:lvl3pPr marL="914400" indent="0">
              <a:buNone/>
              <a:defRPr sz="2000">
                <a:solidFill>
                  <a:srgbClr val="FFFFFF"/>
                </a:solidFill>
              </a:defRPr>
            </a:lvl3pPr>
            <a:lvl4pPr marL="1371600" indent="0">
              <a:buNone/>
              <a:defRPr sz="2000">
                <a:solidFill>
                  <a:srgbClr val="FFFFFF"/>
                </a:solidFill>
              </a:defRPr>
            </a:lvl4pPr>
            <a:lvl5pPr marL="1828800" indent="0">
              <a:buNone/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service or program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897639" y="4204803"/>
            <a:ext cx="6731886" cy="461962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rgbClr val="FFFFFF"/>
                </a:solidFill>
              </a:defRPr>
            </a:lvl2pPr>
            <a:lvl3pPr marL="914400" indent="0">
              <a:buNone/>
              <a:defRPr sz="2000">
                <a:solidFill>
                  <a:srgbClr val="FFFFFF"/>
                </a:solidFill>
              </a:defRPr>
            </a:lvl3pPr>
            <a:lvl4pPr marL="1371600" indent="0">
              <a:buNone/>
              <a:defRPr sz="2000">
                <a:solidFill>
                  <a:srgbClr val="FFFFFF"/>
                </a:solidFill>
              </a:defRPr>
            </a:lvl4pPr>
            <a:lvl5pPr marL="1828800" indent="0">
              <a:buNone/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presenters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897637" y="4609033"/>
            <a:ext cx="6731887" cy="42321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400">
                <a:solidFill>
                  <a:srgbClr val="FFFFFF"/>
                </a:solidFill>
              </a:defRPr>
            </a:lvl2pPr>
            <a:lvl3pPr marL="914400" indent="0">
              <a:buNone/>
              <a:defRPr sz="2400">
                <a:solidFill>
                  <a:srgbClr val="FFFFFF"/>
                </a:solidFill>
              </a:defRPr>
            </a:lvl3pPr>
            <a:lvl4pPr marL="1371600" indent="0">
              <a:buNone/>
              <a:defRPr sz="2400">
                <a:solidFill>
                  <a:srgbClr val="FFFFFF"/>
                </a:solidFill>
              </a:defRPr>
            </a:lvl4pPr>
            <a:lvl5pPr marL="18288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47252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305" y="169825"/>
            <a:ext cx="6494396" cy="68373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940239" y="1890196"/>
            <a:ext cx="6400800" cy="37604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FA8"/>
                </a:solidFill>
              </a:rPr>
              <a:t>Click to add</a:t>
            </a:r>
            <a:r>
              <a:rPr lang="en-US" baseline="0" dirty="0">
                <a:solidFill>
                  <a:srgbClr val="007FA8"/>
                </a:solidFill>
              </a:rPr>
              <a:t> service or program title</a:t>
            </a:r>
            <a:endParaRPr lang="en-US" dirty="0">
              <a:solidFill>
                <a:srgbClr val="007FA8"/>
              </a:solidFill>
            </a:endParaRP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940239" y="2276913"/>
            <a:ext cx="6400800" cy="37604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FA8"/>
                </a:solidFill>
              </a:rPr>
              <a:t>Click to add presenters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940239" y="2973666"/>
            <a:ext cx="6400800" cy="37604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FA8"/>
                </a:solidFill>
              </a:rPr>
              <a:t>Click to add date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40239" y="727838"/>
            <a:ext cx="6494462" cy="604345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add presentation subtitle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1613" y="178747"/>
            <a:ext cx="8290524" cy="81557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11613" y="1437797"/>
            <a:ext cx="8229600" cy="4506672"/>
          </a:xfrm>
        </p:spPr>
        <p:txBody>
          <a:bodyPr/>
          <a:lstStyle>
            <a:lvl1pPr marL="0" indent="0">
              <a:buFontTx/>
              <a:buNone/>
              <a:defRPr sz="2400" baseline="0">
                <a:solidFill>
                  <a:schemeClr val="tx1"/>
                </a:solidFill>
              </a:defRPr>
            </a:lvl1pPr>
            <a:lvl2pPr marL="800100" indent="-342900">
              <a:buFont typeface="Wingdings" charset="2"/>
              <a:buNone/>
              <a:defRPr sz="2000">
                <a:solidFill>
                  <a:schemeClr val="tx1"/>
                </a:solidFill>
              </a:defRPr>
            </a:lvl2pPr>
            <a:lvl3pPr marL="1200150" indent="-285750">
              <a:buFont typeface="Wingdings" charset="2"/>
              <a:buChar char="§"/>
              <a:defRPr sz="1800">
                <a:solidFill>
                  <a:schemeClr val="tx1"/>
                </a:solidFill>
              </a:defRPr>
            </a:lvl3pPr>
            <a:lvl4pPr marL="1657350" indent="-285750"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4pPr>
            <a:lvl5pPr marL="2114550" indent="-285750"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blipFill rotWithShape="1">
          <a:blip r:embed="rId2">
            <a:alphaModFix amt="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11613" y="1012361"/>
            <a:ext cx="8568230" cy="4963338"/>
          </a:xfrm>
        </p:spPr>
        <p:txBody>
          <a:bodyPr/>
          <a:lstStyle>
            <a:lvl1pPr marL="0" indent="0">
              <a:buFontTx/>
              <a:buNone/>
              <a:defRPr sz="2400" baseline="0">
                <a:solidFill>
                  <a:schemeClr val="tx1"/>
                </a:solidFill>
              </a:defRPr>
            </a:lvl1pPr>
            <a:lvl2pPr marL="800100" indent="-342900">
              <a:buFont typeface="Wingdings" charset="2"/>
              <a:buChar char="§"/>
              <a:defRPr sz="2000">
                <a:solidFill>
                  <a:schemeClr val="tx1"/>
                </a:solidFill>
              </a:defRPr>
            </a:lvl2pPr>
            <a:lvl3pPr marL="1200150" indent="-285750">
              <a:buFont typeface="Wingdings" charset="2"/>
              <a:buChar char="§"/>
              <a:defRPr sz="1800">
                <a:solidFill>
                  <a:schemeClr val="tx1"/>
                </a:solidFill>
              </a:defRPr>
            </a:lvl3pPr>
            <a:lvl4pPr marL="1657350" indent="-285750"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4pPr>
            <a:lvl5pPr marL="2114550" indent="-285750"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add 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11459" y="253816"/>
            <a:ext cx="8568383" cy="662318"/>
          </a:xfrm>
        </p:spPr>
        <p:txBody>
          <a:bodyPr>
            <a:noAutofit/>
          </a:bodyPr>
          <a:lstStyle>
            <a:lvl1pPr algn="l">
              <a:defRPr sz="40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pic>
        <p:nvPicPr>
          <p:cNvPr id="7" name="Picture 6" descr="CHI_H_1line_RevPos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13" y="6146168"/>
            <a:ext cx="1676666" cy="57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13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25D6-F7C9-874D-A1EA-41191243BBF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4703-81E7-3249-A634-2683040DF6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3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C25D6-F7C9-874D-A1EA-41191243BBF1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4703-81E7-3249-A634-2683040DF6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2" r:id="rId2"/>
    <p:sldLayoutId id="2147483706" r:id="rId3"/>
    <p:sldLayoutId id="2147483699" r:id="rId4"/>
    <p:sldLayoutId id="214748370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le.heser@alegent.org" TargetMode="External"/><Relationship Id="rId2" Type="http://schemas.openxmlformats.org/officeDocument/2006/relationships/hyperlink" Target="mailto:mwilson1@st.ez.or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jacquelineliess@catholichealth.ne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ihealth.com/perinatal-outreach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26151" y="933182"/>
            <a:ext cx="7674860" cy="53882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Outreach Education 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99932" y="1970817"/>
            <a:ext cx="7674860" cy="509588"/>
          </a:xfrm>
        </p:spPr>
        <p:txBody>
          <a:bodyPr>
            <a:normAutofit/>
          </a:bodyPr>
          <a:lstStyle/>
          <a:p>
            <a:pPr algn="ctr"/>
            <a:r>
              <a:rPr lang="en-US" sz="2200" dirty="0" smtClean="0"/>
              <a:t>CHI Health Perinatal Outreach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65833" y="2526815"/>
            <a:ext cx="6731885" cy="452399"/>
          </a:xfrm>
        </p:spPr>
        <p:txBody>
          <a:bodyPr/>
          <a:lstStyle/>
          <a:p>
            <a:r>
              <a:rPr lang="en-US" sz="1600" dirty="0" smtClean="0"/>
              <a:t>Dedicated to providing quality perinatal education to healthcare professionals</a:t>
            </a:r>
            <a:endParaRPr lang="en-US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99932" y="3455191"/>
            <a:ext cx="6731887" cy="423213"/>
          </a:xfrm>
        </p:spPr>
        <p:txBody>
          <a:bodyPr/>
          <a:lstStyle/>
          <a:p>
            <a:pPr algn="ctr"/>
            <a:r>
              <a:rPr lang="en-US" sz="1800" dirty="0" smtClean="0"/>
              <a:t>October 26, 2020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28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Perinatal Class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Emergent Delivery Course </a:t>
            </a:r>
            <a:r>
              <a:rPr lang="en-US" sz="1400" b="1" dirty="0">
                <a:solidFill>
                  <a:srgbClr val="0070C0"/>
                </a:solidFill>
              </a:rPr>
              <a:t>(Target audience is hospitals that do not routinely provide L/D or OB services)</a:t>
            </a:r>
          </a:p>
          <a:p>
            <a:r>
              <a:rPr lang="en-US" dirty="0">
                <a:solidFill>
                  <a:srgbClr val="0070C0"/>
                </a:solidFill>
              </a:rPr>
              <a:t>This course is designed to increase a hospital‘s</a:t>
            </a:r>
          </a:p>
          <a:p>
            <a:r>
              <a:rPr lang="en-US" dirty="0">
                <a:solidFill>
                  <a:srgbClr val="0070C0"/>
                </a:solidFill>
              </a:rPr>
              <a:t>preparedness related to emergent deliveries and</a:t>
            </a:r>
          </a:p>
          <a:p>
            <a:r>
              <a:rPr lang="en-US" dirty="0">
                <a:solidFill>
                  <a:srgbClr val="0070C0"/>
                </a:solidFill>
              </a:rPr>
              <a:t>newborn care after delivery. We provide interactive,</a:t>
            </a:r>
          </a:p>
          <a:p>
            <a:r>
              <a:rPr lang="en-US" dirty="0">
                <a:solidFill>
                  <a:srgbClr val="0070C0"/>
                </a:solidFill>
              </a:rPr>
              <a:t>hands on learning for the staff as well as assist in needs</a:t>
            </a:r>
          </a:p>
          <a:p>
            <a:r>
              <a:rPr lang="en-US" dirty="0">
                <a:solidFill>
                  <a:srgbClr val="0070C0"/>
                </a:solidFill>
              </a:rPr>
              <a:t>assessments around equipment within the facility.</a:t>
            </a:r>
          </a:p>
          <a:p>
            <a:r>
              <a:rPr lang="en-US" b="1" dirty="0">
                <a:solidFill>
                  <a:srgbClr val="0070C0"/>
                </a:solidFill>
              </a:rPr>
              <a:t>Maternal Child Health Conference</a:t>
            </a:r>
          </a:p>
          <a:p>
            <a:r>
              <a:rPr lang="en-US" dirty="0">
                <a:solidFill>
                  <a:srgbClr val="0070C0"/>
                </a:solidFill>
              </a:rPr>
              <a:t>The Maternal Child Health Conference is provided to</a:t>
            </a:r>
          </a:p>
          <a:p>
            <a:r>
              <a:rPr lang="en-US" dirty="0">
                <a:solidFill>
                  <a:srgbClr val="0070C0"/>
                </a:solidFill>
              </a:rPr>
              <a:t>nurses, advanced practice nurses, physician assistants</a:t>
            </a:r>
          </a:p>
          <a:p>
            <a:r>
              <a:rPr lang="en-US" dirty="0">
                <a:solidFill>
                  <a:srgbClr val="0070C0"/>
                </a:solidFill>
              </a:rPr>
              <a:t>and physicians. Topics are pertinent to maternal,</a:t>
            </a:r>
          </a:p>
          <a:p>
            <a:r>
              <a:rPr lang="en-US" dirty="0">
                <a:solidFill>
                  <a:srgbClr val="0070C0"/>
                </a:solidFill>
              </a:rPr>
              <a:t>neonatal and pediatric issues. Speakers include</a:t>
            </a:r>
          </a:p>
          <a:p>
            <a:r>
              <a:rPr lang="en-US" dirty="0">
                <a:solidFill>
                  <a:srgbClr val="0070C0"/>
                </a:solidFill>
              </a:rPr>
              <a:t>physicians and other professionals who are experts in</a:t>
            </a:r>
          </a:p>
          <a:p>
            <a:r>
              <a:rPr lang="en-US" dirty="0">
                <a:solidFill>
                  <a:srgbClr val="0070C0"/>
                </a:solidFill>
              </a:rPr>
              <a:t>their specialties.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7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Perinatal Class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11613" y="1286876"/>
            <a:ext cx="8229600" cy="45066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Perinatal Grand Rounds</a:t>
            </a:r>
          </a:p>
          <a:p>
            <a:r>
              <a:rPr lang="en-US" dirty="0">
                <a:solidFill>
                  <a:srgbClr val="0070C0"/>
                </a:solidFill>
              </a:rPr>
              <a:t>Perinatal Grand Rounds are offered the fourth</a:t>
            </a:r>
          </a:p>
          <a:p>
            <a:r>
              <a:rPr lang="en-US" dirty="0">
                <a:solidFill>
                  <a:srgbClr val="0070C0"/>
                </a:solidFill>
              </a:rPr>
              <a:t>Wednesday of every month from 12 - 1 p.m. to</a:t>
            </a:r>
          </a:p>
          <a:p>
            <a:r>
              <a:rPr lang="en-US" dirty="0">
                <a:solidFill>
                  <a:srgbClr val="0070C0"/>
                </a:solidFill>
              </a:rPr>
              <a:t>providers. Case studies and pertinent topics are</a:t>
            </a:r>
          </a:p>
          <a:p>
            <a:r>
              <a:rPr lang="en-US" dirty="0">
                <a:solidFill>
                  <a:srgbClr val="0070C0"/>
                </a:solidFill>
              </a:rPr>
              <a:t>discussed by specialists in their field. Lunch is provided.</a:t>
            </a:r>
          </a:p>
          <a:p>
            <a:r>
              <a:rPr lang="en-US" dirty="0">
                <a:solidFill>
                  <a:srgbClr val="0070C0"/>
                </a:solidFill>
              </a:rPr>
              <a:t>Currently offered at CHI Health St. Elizabeth.</a:t>
            </a:r>
          </a:p>
          <a:p>
            <a:r>
              <a:rPr lang="en-US" b="1" dirty="0">
                <a:solidFill>
                  <a:srgbClr val="0070C0"/>
                </a:solidFill>
              </a:rPr>
              <a:t>When a Baby Dies</a:t>
            </a:r>
          </a:p>
          <a:p>
            <a:r>
              <a:rPr lang="en-US" dirty="0">
                <a:solidFill>
                  <a:srgbClr val="0070C0"/>
                </a:solidFill>
              </a:rPr>
              <a:t>This conference is designed to educate health care</a:t>
            </a:r>
          </a:p>
          <a:p>
            <a:r>
              <a:rPr lang="en-US" dirty="0">
                <a:solidFill>
                  <a:srgbClr val="0070C0"/>
                </a:solidFill>
              </a:rPr>
              <a:t>professionals on issues related to perinatal loss and</a:t>
            </a:r>
          </a:p>
          <a:p>
            <a:r>
              <a:rPr lang="en-US" dirty="0">
                <a:solidFill>
                  <a:srgbClr val="0070C0"/>
                </a:solidFill>
              </a:rPr>
              <a:t>bereavement. The information obtained will guide</a:t>
            </a:r>
          </a:p>
          <a:p>
            <a:r>
              <a:rPr lang="en-US" dirty="0">
                <a:solidFill>
                  <a:srgbClr val="0070C0"/>
                </a:solidFill>
              </a:rPr>
              <a:t>participants in developing skills to support patients</a:t>
            </a:r>
          </a:p>
          <a:p>
            <a:r>
              <a:rPr lang="en-US" dirty="0">
                <a:solidFill>
                  <a:srgbClr val="0070C0"/>
                </a:solidFill>
              </a:rPr>
              <a:t>and their families through the grieving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Emergent Delivery and Newborn Care 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Our on-site educational offerings can be tailored to your needs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This course is designed to increase a hospital’s preparedness related to emergent deliveries and newborn care after delivery.  </a:t>
            </a:r>
            <a:endParaRPr lang="en-US" dirty="0">
              <a:solidFill>
                <a:srgbClr val="0070C0"/>
              </a:solidFill>
            </a:endParaRPr>
          </a:p>
          <a:p>
            <a:pPr marL="12573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Classroom instruction</a:t>
            </a:r>
          </a:p>
          <a:p>
            <a:pPr marL="12573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Hands-on </a:t>
            </a:r>
            <a:r>
              <a:rPr lang="en-US" dirty="0" smtClean="0">
                <a:solidFill>
                  <a:srgbClr val="0070C0"/>
                </a:solidFill>
              </a:rPr>
              <a:t>education</a:t>
            </a:r>
          </a:p>
          <a:p>
            <a:pPr marL="12573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Interactive education</a:t>
            </a:r>
          </a:p>
          <a:p>
            <a:pPr marL="12573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Assist with equipment needs assessment in facility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3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Emergent Delivery and Newborn Care Education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11596558"/>
              </p:ext>
            </p:extLst>
          </p:nvPr>
        </p:nvGraphicFramePr>
        <p:xfrm>
          <a:off x="311150" y="1438275"/>
          <a:ext cx="8229600" cy="3876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Labor &amp; Delivery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Newborn Care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 Triage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Immediate</a:t>
                      </a:r>
                      <a:r>
                        <a:rPr lang="en-US" baseline="0" dirty="0" smtClean="0"/>
                        <a:t> care after delivery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Difference</a:t>
                      </a:r>
                      <a:r>
                        <a:rPr lang="en-US" baseline="0" dirty="0" smtClean="0"/>
                        <a:t> between False Labor &amp; True Labor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Apgar</a:t>
                      </a:r>
                      <a:r>
                        <a:rPr lang="en-US" baseline="0" dirty="0" smtClean="0"/>
                        <a:t> scores, skin to skin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of OB patient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Elements of newborn resuscitation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of fetus</a:t>
                      </a:r>
                      <a:r>
                        <a:rPr lang="en-US" baseline="0" dirty="0" smtClean="0"/>
                        <a:t> (Doppler or EFM)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Thermoregulation</a:t>
                      </a:r>
                      <a:r>
                        <a:rPr lang="en-US" baseline="0" dirty="0" smtClean="0"/>
                        <a:t> of newborn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Signs of precipitous delivery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Stabilization for</a:t>
                      </a:r>
                      <a:r>
                        <a:rPr lang="en-US" baseline="0" dirty="0" smtClean="0"/>
                        <a:t> transfer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Cardinal movements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Glucose stabilization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r>
                        <a:rPr lang="en-US" baseline="0" dirty="0" smtClean="0"/>
                        <a:t> delivery care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Incorporate NRP</a:t>
                      </a:r>
                      <a:r>
                        <a:rPr lang="en-US" baseline="0" dirty="0" smtClean="0"/>
                        <a:t> and STABLE principles in an abbreviated fashion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complications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0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Experience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CHI Health offers Perinatal Clinical Experiences at St. Elizabeth and CUMC/Bergan Mercy for nurses from our outreach community hospitals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A Clinical Experience Agreement and Checklist is required before nurses can participate in the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Basic Requirements:</a:t>
            </a:r>
          </a:p>
          <a:p>
            <a:pPr marL="11430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Completed Clinical Experience Agreement Form </a:t>
            </a:r>
          </a:p>
          <a:p>
            <a:pPr marL="11430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Proof of adequate liability insurance coverage </a:t>
            </a:r>
          </a:p>
          <a:p>
            <a:pPr marL="11430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Valid Nebraska nursing license </a:t>
            </a:r>
          </a:p>
          <a:p>
            <a:pPr marL="11430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Current vaccination record</a:t>
            </a:r>
          </a:p>
          <a:p>
            <a:pPr marL="11430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BLS &amp; NRP certifications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Skills Checklist </a:t>
            </a:r>
            <a:endParaRPr lang="en-US" dirty="0"/>
          </a:p>
        </p:txBody>
      </p:sp>
      <p:pic>
        <p:nvPicPr>
          <p:cNvPr id="6" name="table"/>
          <p:cNvPicPr>
            <a:picLocks noGrp="1" noChangeAspect="1"/>
          </p:cNvPicPr>
          <p:nvPr>
            <p:ph sz="half" idx="2"/>
          </p:nvPr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54524" y="1189700"/>
            <a:ext cx="5432850" cy="45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9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Perinatal Outreach Team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Melissa Wilson, MSN, RNC-NIC</a:t>
            </a:r>
          </a:p>
          <a:p>
            <a:r>
              <a:rPr lang="en-US" dirty="0" smtClean="0"/>
              <a:t>Perinatal Outreach Coordinator &amp; NICU Educator</a:t>
            </a:r>
          </a:p>
          <a:p>
            <a:r>
              <a:rPr lang="en-US" dirty="0" smtClean="0">
                <a:hlinkClick r:id="rId2"/>
              </a:rPr>
              <a:t>mwilson1@stez.org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CHI Health St. Elizabeth 402-219-5300</a:t>
            </a:r>
          </a:p>
          <a:p>
            <a:r>
              <a:rPr lang="en-US" dirty="0" smtClean="0"/>
              <a:t>Lincoln, NE</a:t>
            </a:r>
          </a:p>
          <a:p>
            <a:endParaRPr lang="en-US" dirty="0"/>
          </a:p>
          <a:p>
            <a:r>
              <a:rPr lang="en-US" dirty="0" smtClean="0"/>
              <a:t>Rachelle Heser, MSN, APRN, C-EFM </a:t>
            </a:r>
          </a:p>
          <a:p>
            <a:r>
              <a:rPr lang="en-US" dirty="0" smtClean="0"/>
              <a:t>Clinical Nurse Specialist – CHI Health Division</a:t>
            </a:r>
          </a:p>
          <a:p>
            <a:r>
              <a:rPr lang="en-US" dirty="0" smtClean="0">
                <a:hlinkClick r:id="rId3"/>
              </a:rPr>
              <a:t>Rachelle.heser@alegent.org</a:t>
            </a:r>
            <a:endParaRPr lang="en-US" dirty="0" smtClean="0"/>
          </a:p>
          <a:p>
            <a:r>
              <a:rPr lang="en-US" dirty="0" smtClean="0"/>
              <a:t>402-398-6775</a:t>
            </a:r>
          </a:p>
          <a:p>
            <a:r>
              <a:rPr lang="en-US" dirty="0" smtClean="0"/>
              <a:t>Omaha, NE  </a:t>
            </a:r>
          </a:p>
          <a:p>
            <a:endParaRPr lang="en-US" dirty="0"/>
          </a:p>
          <a:p>
            <a:r>
              <a:rPr lang="en-US" dirty="0" smtClean="0"/>
              <a:t>Jackie Liess, APRN </a:t>
            </a:r>
          </a:p>
          <a:p>
            <a:r>
              <a:rPr lang="en-US" dirty="0" smtClean="0"/>
              <a:t>Neonatal Nurse Practitioner </a:t>
            </a:r>
          </a:p>
          <a:p>
            <a:r>
              <a:rPr lang="en-US" dirty="0" smtClean="0"/>
              <a:t>Good Samaritan Hospital </a:t>
            </a:r>
          </a:p>
          <a:p>
            <a:r>
              <a:rPr lang="en-US" dirty="0" smtClean="0">
                <a:hlinkClick r:id="rId4"/>
              </a:rPr>
              <a:t>jacquelineliess@catholichealth.net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Kearney, 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Perinatal outreach website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13" y="1163067"/>
            <a:ext cx="8012289" cy="45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42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Perinatal outreach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https://www.chihealth.com/perinatal-outreach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offer a variety of opportunities to increase/enhance knowledge about maternity and newborn topics, </a:t>
            </a:r>
            <a:r>
              <a:rPr lang="en-US" dirty="0" smtClean="0"/>
              <a:t>through classes, telehealth </a:t>
            </a:r>
            <a:r>
              <a:rPr lang="en-US" dirty="0" smtClean="0"/>
              <a:t>or clinical experiences.  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Dates for the 2021 courses will be posted soon.  A complete listing of classes and dates </a:t>
            </a:r>
            <a:r>
              <a:rPr lang="en-US" dirty="0" smtClean="0"/>
              <a:t>can also </a:t>
            </a:r>
            <a:r>
              <a:rPr lang="en-US" dirty="0" smtClean="0"/>
              <a:t>be </a:t>
            </a:r>
            <a:r>
              <a:rPr lang="en-US" dirty="0" smtClean="0"/>
              <a:t>distributed for </a:t>
            </a:r>
            <a:r>
              <a:rPr lang="en-US" dirty="0" smtClean="0"/>
              <a:t>your </a:t>
            </a:r>
            <a:r>
              <a:rPr lang="en-US" dirty="0" smtClean="0"/>
              <a:t>convenience.  Reach out to Melissa.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Menu of options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9336752"/>
              </p:ext>
            </p:extLst>
          </p:nvPr>
        </p:nvGraphicFramePr>
        <p:xfrm>
          <a:off x="311150" y="1438275"/>
          <a:ext cx="8229600" cy="3571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Neonatal Classes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Maternal</a:t>
                      </a:r>
                      <a:r>
                        <a:rPr lang="en-US" baseline="0" dirty="0" smtClean="0"/>
                        <a:t> Classes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Perinatal Classes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Neonatal Resuscitation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 Electronic Fetal Monitoring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Emergent Delivery Course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S.T.A.B.L.E</a:t>
                      </a:r>
                      <a:r>
                        <a:rPr lang="en-US" baseline="0" dirty="0" smtClean="0"/>
                        <a:t> Classes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AWHONN</a:t>
                      </a:r>
                      <a:r>
                        <a:rPr lang="en-US" baseline="0" dirty="0" smtClean="0"/>
                        <a:t> Intermediate Fetal Monitoring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Maternal Child Health Conference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AWHONN</a:t>
                      </a:r>
                      <a:r>
                        <a:rPr lang="en-US" baseline="0" dirty="0" smtClean="0"/>
                        <a:t> Advanced Fetal Monitoring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Perinatal Grand Rounds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EFM Certification Review</a:t>
                      </a:r>
                      <a:r>
                        <a:rPr lang="en-US" baseline="0" dirty="0" smtClean="0"/>
                        <a:t> 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 A Baby Dies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ALSO</a:t>
                      </a:r>
                      <a:r>
                        <a:rPr lang="en-US" baseline="0" dirty="0" smtClean="0"/>
                        <a:t> (Advanced Life Support in Obstetrics)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7" y="5259033"/>
            <a:ext cx="8664606" cy="36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2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Neonatal Class Offerings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Neonatal Resuscitation Program (NRP)</a:t>
            </a:r>
          </a:p>
          <a:p>
            <a:r>
              <a:rPr lang="en-US" dirty="0">
                <a:solidFill>
                  <a:srgbClr val="0070C0"/>
                </a:solidFill>
              </a:rPr>
              <a:t>This course is designed for health care providers whose</a:t>
            </a:r>
          </a:p>
          <a:p>
            <a:r>
              <a:rPr lang="en-US" dirty="0">
                <a:solidFill>
                  <a:srgbClr val="0070C0"/>
                </a:solidFill>
              </a:rPr>
              <a:t>responsibilities may require them to participate in</a:t>
            </a:r>
          </a:p>
          <a:p>
            <a:r>
              <a:rPr lang="en-US" dirty="0">
                <a:solidFill>
                  <a:srgbClr val="0070C0"/>
                </a:solidFill>
              </a:rPr>
              <a:t>neonatal resuscitations.</a:t>
            </a:r>
          </a:p>
          <a:p>
            <a:r>
              <a:rPr lang="en-US" b="1" dirty="0">
                <a:solidFill>
                  <a:srgbClr val="0070C0"/>
                </a:solidFill>
              </a:rPr>
              <a:t>S.T.A.B.L.E. Classes</a:t>
            </a:r>
          </a:p>
          <a:p>
            <a:r>
              <a:rPr lang="en-US" dirty="0">
                <a:solidFill>
                  <a:srgbClr val="0070C0"/>
                </a:solidFill>
              </a:rPr>
              <a:t>The S.T.A.B.L.E. (Sugar, Temperature, Airway, Blood</a:t>
            </a:r>
          </a:p>
          <a:p>
            <a:r>
              <a:rPr lang="en-US" dirty="0">
                <a:solidFill>
                  <a:srgbClr val="0070C0"/>
                </a:solidFill>
              </a:rPr>
              <a:t>Pressure, Lab Work and Emotional Support) class</a:t>
            </a:r>
          </a:p>
          <a:p>
            <a:r>
              <a:rPr lang="en-US" dirty="0">
                <a:solidFill>
                  <a:srgbClr val="0070C0"/>
                </a:solidFill>
              </a:rPr>
              <a:t>focuses on the post-resuscitation / pre-transport</a:t>
            </a:r>
          </a:p>
          <a:p>
            <a:r>
              <a:rPr lang="en-US" dirty="0">
                <a:solidFill>
                  <a:srgbClr val="0070C0"/>
                </a:solidFill>
              </a:rPr>
              <a:t>stabilization care of sick infants.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8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Maternal Class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11613" y="1224732"/>
            <a:ext cx="8229600" cy="450667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Basic Electronic Fetal Monitoring</a:t>
            </a:r>
          </a:p>
          <a:p>
            <a:r>
              <a:rPr lang="en-US" dirty="0">
                <a:solidFill>
                  <a:srgbClr val="0070C0"/>
                </a:solidFill>
              </a:rPr>
              <a:t>Completing this program provides perinatal clinicians</a:t>
            </a:r>
          </a:p>
          <a:p>
            <a:r>
              <a:rPr lang="en-US" dirty="0">
                <a:solidFill>
                  <a:srgbClr val="0070C0"/>
                </a:solidFill>
              </a:rPr>
              <a:t>with basic tools to interpret FHM data, implement</a:t>
            </a:r>
          </a:p>
          <a:p>
            <a:r>
              <a:rPr lang="en-US" dirty="0">
                <a:solidFill>
                  <a:srgbClr val="0070C0"/>
                </a:solidFill>
              </a:rPr>
              <a:t>interventions and evaluate the effect of interventions</a:t>
            </a:r>
          </a:p>
          <a:p>
            <a:r>
              <a:rPr lang="en-US" dirty="0">
                <a:solidFill>
                  <a:srgbClr val="0070C0"/>
                </a:solidFill>
              </a:rPr>
              <a:t>on maternal and fetal well-being.</a:t>
            </a:r>
          </a:p>
          <a:p>
            <a:r>
              <a:rPr lang="en-US" b="1" dirty="0">
                <a:solidFill>
                  <a:srgbClr val="0070C0"/>
                </a:solidFill>
              </a:rPr>
              <a:t>AWHONN Intermediate Fetal Monitoring</a:t>
            </a:r>
          </a:p>
          <a:p>
            <a:r>
              <a:rPr lang="en-US" dirty="0">
                <a:solidFill>
                  <a:srgbClr val="0070C0"/>
                </a:solidFill>
              </a:rPr>
              <a:t>Offered in a standardized format, the course may be</a:t>
            </a:r>
          </a:p>
          <a:p>
            <a:r>
              <a:rPr lang="en-US" dirty="0">
                <a:solidFill>
                  <a:srgbClr val="0070C0"/>
                </a:solidFill>
              </a:rPr>
              <a:t>used as a competency assessment to validate the</a:t>
            </a:r>
          </a:p>
          <a:p>
            <a:r>
              <a:rPr lang="en-US" dirty="0">
                <a:solidFill>
                  <a:srgbClr val="0070C0"/>
                </a:solidFill>
              </a:rPr>
              <a:t>knowledge and skills of experienced nurses and other</a:t>
            </a:r>
          </a:p>
          <a:p>
            <a:r>
              <a:rPr lang="en-US" dirty="0">
                <a:solidFill>
                  <a:srgbClr val="0070C0"/>
                </a:solidFill>
              </a:rPr>
              <a:t>clinicians. Participants analyze case scenarios using</a:t>
            </a:r>
          </a:p>
          <a:p>
            <a:r>
              <a:rPr lang="en-US" dirty="0">
                <a:solidFill>
                  <a:srgbClr val="0070C0"/>
                </a:solidFill>
              </a:rPr>
              <a:t>key physiologic principles. </a:t>
            </a:r>
            <a:r>
              <a:rPr lang="en-US" i="1" dirty="0">
                <a:solidFill>
                  <a:srgbClr val="0070C0"/>
                </a:solidFill>
              </a:rPr>
              <a:t>2-day course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4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Maternal </a:t>
            </a:r>
            <a:r>
              <a:rPr lang="en-US" dirty="0"/>
              <a:t>C</a:t>
            </a:r>
            <a:r>
              <a:rPr lang="en-US" dirty="0" smtClean="0"/>
              <a:t>lass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11613" y="1135956"/>
            <a:ext cx="8229600" cy="450667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AWHONN Advanced Fetal Monitoring</a:t>
            </a:r>
          </a:p>
          <a:p>
            <a:r>
              <a:rPr lang="en-US" dirty="0">
                <a:solidFill>
                  <a:srgbClr val="0070C0"/>
                </a:solidFill>
              </a:rPr>
              <a:t>Building on the skills and knowledge gained in the</a:t>
            </a:r>
          </a:p>
          <a:p>
            <a:r>
              <a:rPr lang="en-US" dirty="0">
                <a:solidFill>
                  <a:srgbClr val="0070C0"/>
                </a:solidFill>
              </a:rPr>
              <a:t>Intermediate FHM Course, the Advanced FHM course</a:t>
            </a:r>
          </a:p>
          <a:p>
            <a:r>
              <a:rPr lang="en-US" dirty="0">
                <a:solidFill>
                  <a:srgbClr val="0070C0"/>
                </a:solidFill>
              </a:rPr>
              <a:t>conveys the application of advanced fetal heart</a:t>
            </a:r>
          </a:p>
          <a:p>
            <a:r>
              <a:rPr lang="en-US" dirty="0">
                <a:solidFill>
                  <a:srgbClr val="0070C0"/>
                </a:solidFill>
              </a:rPr>
              <a:t>monitoring knowledge and skills in intrapartum</a:t>
            </a:r>
          </a:p>
          <a:p>
            <a:r>
              <a:rPr lang="en-US" dirty="0">
                <a:solidFill>
                  <a:srgbClr val="0070C0"/>
                </a:solidFill>
              </a:rPr>
              <a:t>clinical practice. Using a case study approach to</a:t>
            </a:r>
          </a:p>
          <a:p>
            <a:r>
              <a:rPr lang="en-US" dirty="0">
                <a:solidFill>
                  <a:srgbClr val="0070C0"/>
                </a:solidFill>
              </a:rPr>
              <a:t>focus on the analysis of complicated FHM patterns/</a:t>
            </a:r>
          </a:p>
          <a:p>
            <a:r>
              <a:rPr lang="en-US" dirty="0">
                <a:solidFill>
                  <a:srgbClr val="0070C0"/>
                </a:solidFill>
              </a:rPr>
              <a:t>Characteristics and related case information.</a:t>
            </a:r>
          </a:p>
          <a:p>
            <a:r>
              <a:rPr lang="en-US" b="1" dirty="0">
                <a:solidFill>
                  <a:srgbClr val="0070C0"/>
                </a:solidFill>
              </a:rPr>
              <a:t>EFM Certification Review Course</a:t>
            </a:r>
          </a:p>
          <a:p>
            <a:r>
              <a:rPr lang="en-US" dirty="0">
                <a:solidFill>
                  <a:srgbClr val="0070C0"/>
                </a:solidFill>
              </a:rPr>
              <a:t>The purpose of this two-day course is to prepare</a:t>
            </a:r>
          </a:p>
          <a:p>
            <a:r>
              <a:rPr lang="en-US" dirty="0">
                <a:solidFill>
                  <a:srgbClr val="0070C0"/>
                </a:solidFill>
              </a:rPr>
              <a:t>experienced labor and delivery nurses and providers</a:t>
            </a:r>
          </a:p>
          <a:p>
            <a:r>
              <a:rPr lang="en-US" dirty="0">
                <a:solidFill>
                  <a:srgbClr val="0070C0"/>
                </a:solidFill>
              </a:rPr>
              <a:t>to take the Electronic Fetal Monitoring (EFM)</a:t>
            </a:r>
          </a:p>
          <a:p>
            <a:r>
              <a:rPr lang="en-US" dirty="0">
                <a:solidFill>
                  <a:srgbClr val="0070C0"/>
                </a:solidFill>
              </a:rPr>
              <a:t>certification exam by reviewing advanced fetal</a:t>
            </a:r>
          </a:p>
          <a:p>
            <a:r>
              <a:rPr lang="en-US" dirty="0">
                <a:solidFill>
                  <a:srgbClr val="0070C0"/>
                </a:solidFill>
              </a:rPr>
              <a:t>monitoring concepts and physiology as it relates</a:t>
            </a:r>
          </a:p>
          <a:p>
            <a:r>
              <a:rPr lang="en-US" dirty="0">
                <a:solidFill>
                  <a:srgbClr val="0070C0"/>
                </a:solidFill>
              </a:rPr>
              <a:t>to interpreting FHR tracings.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4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Maternal Class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ALSO </a:t>
            </a:r>
            <a:r>
              <a:rPr lang="en-US" b="1" i="1" dirty="0">
                <a:solidFill>
                  <a:srgbClr val="0070C0"/>
                </a:solidFill>
              </a:rPr>
              <a:t>(Advanced Life Support in Obstetrics)</a:t>
            </a:r>
          </a:p>
          <a:p>
            <a:r>
              <a:rPr lang="en-US" dirty="0">
                <a:solidFill>
                  <a:srgbClr val="0070C0"/>
                </a:solidFill>
              </a:rPr>
              <a:t>Advanced Life Support in Obstetrics helps physicians</a:t>
            </a:r>
          </a:p>
          <a:p>
            <a:r>
              <a:rPr lang="en-US" dirty="0">
                <a:solidFill>
                  <a:srgbClr val="0070C0"/>
                </a:solidFill>
              </a:rPr>
              <a:t>and other health care providers develop and maintain</a:t>
            </a:r>
          </a:p>
          <a:p>
            <a:r>
              <a:rPr lang="en-US" dirty="0">
                <a:solidFill>
                  <a:srgbClr val="0070C0"/>
                </a:solidFill>
              </a:rPr>
              <a:t>the knowledge and skills they need to effectively</a:t>
            </a:r>
          </a:p>
          <a:p>
            <a:r>
              <a:rPr lang="en-US" dirty="0">
                <a:solidFill>
                  <a:srgbClr val="0070C0"/>
                </a:solidFill>
              </a:rPr>
              <a:t>manage potential emergencies during the perinatal</a:t>
            </a:r>
          </a:p>
          <a:p>
            <a:r>
              <a:rPr lang="en-US" dirty="0">
                <a:solidFill>
                  <a:srgbClr val="0070C0"/>
                </a:solidFill>
              </a:rPr>
              <a:t>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62739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2">
  <a:themeElements>
    <a:clrScheme name="CHI Colors">
      <a:dk1>
        <a:srgbClr val="53565A"/>
      </a:dk1>
      <a:lt1>
        <a:sysClr val="window" lastClr="FFFFFF"/>
      </a:lt1>
      <a:dk2>
        <a:srgbClr val="24509A"/>
      </a:dk2>
      <a:lt2>
        <a:srgbClr val="59CBE8"/>
      </a:lt2>
      <a:accent1>
        <a:srgbClr val="0097A9"/>
      </a:accent1>
      <a:accent2>
        <a:srgbClr val="64A70B"/>
      </a:accent2>
      <a:accent3>
        <a:srgbClr val="00B140"/>
      </a:accent3>
      <a:accent4>
        <a:srgbClr val="97D700"/>
      </a:accent4>
      <a:accent5>
        <a:srgbClr val="F2A900"/>
      </a:accent5>
      <a:accent6>
        <a:srgbClr val="00A9E0"/>
      </a:accent6>
      <a:hlink>
        <a:srgbClr val="426DA9"/>
      </a:hlink>
      <a:folHlink>
        <a:srgbClr val="824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B4E4A916ECA94ABAE4C134FD8EADA2" ma:contentTypeVersion="8" ma:contentTypeDescription="Create a new document." ma:contentTypeScope="" ma:versionID="f88d5b53c2c9fe7cdefbe666b13c5f1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980A76-13B4-4D07-BD25-1B7AFAA3CC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BF3517-6C51-4AF3-917F-EC8D0B75942C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elements/1.1/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C2B6BF7-828E-422E-AE71-804EBAAFDA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Template 2</Template>
  <TotalTime>970</TotalTime>
  <Words>873</Words>
  <Application>Microsoft Office PowerPoint</Application>
  <PresentationFormat>On-screen Show (4:3)</PresentationFormat>
  <Paragraphs>153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PPT Template 2</vt:lpstr>
      <vt:lpstr>PowerPoint Presentation</vt:lpstr>
      <vt:lpstr>Perinatal Outreach Team </vt:lpstr>
      <vt:lpstr>Perinatal outreach website</vt:lpstr>
      <vt:lpstr>Perinatal outreach website</vt:lpstr>
      <vt:lpstr>Menu of options </vt:lpstr>
      <vt:lpstr>Neonatal Class Offerings </vt:lpstr>
      <vt:lpstr>Maternal Class Offerings</vt:lpstr>
      <vt:lpstr>Maternal Class Offerings</vt:lpstr>
      <vt:lpstr>Maternal Class Offerings</vt:lpstr>
      <vt:lpstr>Perinatal Class Offerings</vt:lpstr>
      <vt:lpstr>Perinatal Class Offerings</vt:lpstr>
      <vt:lpstr>Emergent Delivery and Newborn Care Education </vt:lpstr>
      <vt:lpstr>Emergent Delivery and Newborn Care Education </vt:lpstr>
      <vt:lpstr>Clinical Experience </vt:lpstr>
      <vt:lpstr>Skills Checklist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CHIH PPT Temp Version 1 blue</dc:title>
  <dc:creator>Ochoa, Daniel D.</dc:creator>
  <cp:lastModifiedBy>Heser,Rachelle A</cp:lastModifiedBy>
  <cp:revision>56</cp:revision>
  <cp:lastPrinted>2020-08-06T18:55:43Z</cp:lastPrinted>
  <dcterms:created xsi:type="dcterms:W3CDTF">2019-06-14T14:04:11Z</dcterms:created>
  <dcterms:modified xsi:type="dcterms:W3CDTF">2020-10-23T19:07:10Z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0x010100E4B4E4A916ECA94ABAE4C134FD8EADA2</vt:lpwstr>
  </property>
</Properties>
</file>