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56" r:id="rId2"/>
    <p:sldId id="261" r:id="rId3"/>
    <p:sldId id="271" r:id="rId4"/>
    <p:sldId id="258" r:id="rId5"/>
    <p:sldId id="259" r:id="rId6"/>
    <p:sldId id="262" r:id="rId7"/>
    <p:sldId id="263" r:id="rId8"/>
    <p:sldId id="264" r:id="rId9"/>
    <p:sldId id="273" r:id="rId10"/>
    <p:sldId id="265" r:id="rId11"/>
    <p:sldId id="266" r:id="rId12"/>
    <p:sldId id="268" r:id="rId13"/>
    <p:sldId id="260" r:id="rId14"/>
    <p:sldId id="267" r:id="rId15"/>
    <p:sldId id="274" r:id="rId16"/>
    <p:sldId id="272" r:id="rId17"/>
    <p:sldId id="270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9F2A7C4-E99F-4574-B301-FC93A23A20A9}">
          <p14:sldIdLst>
            <p14:sldId id="256"/>
            <p14:sldId id="261"/>
            <p14:sldId id="271"/>
            <p14:sldId id="258"/>
            <p14:sldId id="259"/>
            <p14:sldId id="262"/>
            <p14:sldId id="263"/>
            <p14:sldId id="264"/>
            <p14:sldId id="273"/>
            <p14:sldId id="265"/>
            <p14:sldId id="266"/>
            <p14:sldId id="268"/>
            <p14:sldId id="260"/>
            <p14:sldId id="267"/>
            <p14:sldId id="274"/>
            <p14:sldId id="272"/>
            <p14:sldId id="2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91DD"/>
    <a:srgbClr val="0004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94660"/>
  </p:normalViewPr>
  <p:slideViewPr>
    <p:cSldViewPr>
      <p:cViewPr varScale="1">
        <p:scale>
          <a:sx n="109" d="100"/>
          <a:sy n="109" d="100"/>
        </p:scale>
        <p:origin x="169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3666E60-D3F8-4988-9407-EE3F62881A62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0F24ECD-B79B-484B-960F-2035E4846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592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0" y="5105400"/>
            <a:ext cx="9144000" cy="20574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606225"/>
            <a:ext cx="7696200" cy="584775"/>
          </a:xfrm>
        </p:spPr>
        <p:txBody>
          <a:bodyPr>
            <a:normAutofit/>
          </a:bodyPr>
          <a:lstStyle>
            <a:lvl1pPr marL="0" indent="0" algn="ctr">
              <a:buNone/>
              <a:defRPr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subtitle 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2060"/>
                </a:solidFill>
              </a:rPr>
              <a:t>www.nebraskahospitals.org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381000"/>
            <a:ext cx="3450336" cy="1117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98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8229600" cy="1143000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Trebuchet MS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0" name="Content Placeholder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" r="3175"/>
          <a:stretch/>
        </p:blipFill>
        <p:spPr>
          <a:xfrm rot="10800000" flipH="1">
            <a:off x="0" y="5257806"/>
            <a:ext cx="9144000" cy="160019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400800"/>
            <a:ext cx="762000" cy="354071"/>
          </a:xfrm>
          <a:prstGeom prst="rect">
            <a:avLst/>
          </a:prstGeom>
        </p:spPr>
      </p:pic>
      <p:sp>
        <p:nvSpPr>
          <p:cNvPr id="13" name="Footer Placeholder 4"/>
          <p:cNvSpPr txBox="1">
            <a:spLocks/>
          </p:cNvSpPr>
          <p:nvPr userDrawn="1"/>
        </p:nvSpPr>
        <p:spPr>
          <a:xfrm>
            <a:off x="7848600" y="6581001"/>
            <a:ext cx="533400" cy="27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D6B34BD-B5C4-4B3C-9E4D-D4D3D3B070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035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33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8229600" cy="1143000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Trebuchet MS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015" y="1600200"/>
            <a:ext cx="8229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0" name="Content Placeholder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" r="3175"/>
          <a:stretch/>
        </p:blipFill>
        <p:spPr>
          <a:xfrm rot="10800000" flipH="1">
            <a:off x="0" y="5257806"/>
            <a:ext cx="9144000" cy="160019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400800"/>
            <a:ext cx="762000" cy="354071"/>
          </a:xfrm>
          <a:prstGeom prst="rect">
            <a:avLst/>
          </a:prstGeom>
        </p:spPr>
      </p:pic>
      <p:sp>
        <p:nvSpPr>
          <p:cNvPr id="13" name="Footer Placeholder 4"/>
          <p:cNvSpPr txBox="1">
            <a:spLocks/>
          </p:cNvSpPr>
          <p:nvPr userDrawn="1"/>
        </p:nvSpPr>
        <p:spPr>
          <a:xfrm>
            <a:off x="7848600" y="6581001"/>
            <a:ext cx="533400" cy="27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D6B34BD-B5C4-4B3C-9E4D-D4D3D3B070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91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8229600" cy="1143000"/>
          </a:xfrm>
        </p:spPr>
        <p:txBody>
          <a:bodyPr/>
          <a:lstStyle>
            <a:lvl1pPr algn="l">
              <a:defRPr b="1">
                <a:solidFill>
                  <a:schemeClr val="tx1">
                    <a:lumMod val="90000"/>
                    <a:lumOff val="1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Content Placeholder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" r="3175"/>
          <a:stretch/>
        </p:blipFill>
        <p:spPr>
          <a:xfrm rot="10800000" flipH="1">
            <a:off x="0" y="5257806"/>
            <a:ext cx="9144000" cy="160019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400800"/>
            <a:ext cx="762000" cy="354071"/>
          </a:xfrm>
          <a:prstGeom prst="rect">
            <a:avLst/>
          </a:prstGeom>
        </p:spPr>
      </p:pic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7848600" y="6581001"/>
            <a:ext cx="533400" cy="27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D6B34BD-B5C4-4B3C-9E4D-D4D3D3B070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727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8229600" cy="1143000"/>
          </a:xfrm>
        </p:spPr>
        <p:txBody>
          <a:bodyPr/>
          <a:lstStyle>
            <a:lvl1pPr algn="l">
              <a:defRPr b="1">
                <a:solidFill>
                  <a:schemeClr val="tx1">
                    <a:lumMod val="90000"/>
                    <a:lumOff val="1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0" name="Content Placeholder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" r="3175"/>
          <a:stretch/>
        </p:blipFill>
        <p:spPr>
          <a:xfrm rot="10800000" flipH="1">
            <a:off x="0" y="5257806"/>
            <a:ext cx="9144000" cy="160019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400800"/>
            <a:ext cx="762000" cy="354071"/>
          </a:xfrm>
          <a:prstGeom prst="rect">
            <a:avLst/>
          </a:prstGeom>
        </p:spPr>
      </p:pic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7848600" y="6581001"/>
            <a:ext cx="533400" cy="27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D6B34BD-B5C4-4B3C-9E4D-D4D3D3B070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272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EF35D-9A28-4667-B3F8-B717950D5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597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3" r:id="rId3"/>
    <p:sldLayoutId id="2147483664" r:id="rId4"/>
    <p:sldLayoutId id="2147483665" r:id="rId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cqa.org/" TargetMode="Externa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pcmh.ahrq.gov/page/defining-pcmh" TargetMode="External"/><Relationship Id="rId2" Type="http://schemas.openxmlformats.org/officeDocument/2006/relationships/hyperlink" Target="https://www.ncqa.org/programs/health-care-providers-practices/patient-centered-medical-home-pcmh/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57200" y="1175268"/>
            <a:ext cx="8153400" cy="2145268"/>
          </a:xfrm>
          <a:prstGeom prst="roundRect">
            <a:avLst/>
          </a:prstGeom>
          <a:solidFill>
            <a:srgbClr val="002060"/>
          </a:solidFill>
          <a:ln w="0"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Trebuchet MS" pitchFamily="34" charset="0"/>
              </a:rPr>
              <a:t>Patient-Centered Medical Home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429000"/>
            <a:ext cx="7772400" cy="584775"/>
          </a:xfrm>
        </p:spPr>
        <p:txBody>
          <a:bodyPr>
            <a:spAutoFit/>
          </a:bodyPr>
          <a:lstStyle/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911142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Performance Measurement and Quality Improvement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Clinical Quality Measures, example(A1C &gt; 9 inverted number) </a:t>
            </a:r>
          </a:p>
          <a:p>
            <a:r>
              <a:rPr lang="en-US" dirty="0" smtClean="0"/>
              <a:t>Patient Experience Measures</a:t>
            </a:r>
          </a:p>
          <a:p>
            <a:r>
              <a:rPr lang="en-US" dirty="0" smtClean="0"/>
              <a:t>Value based Payments (contract with insurance company)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0853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PCMH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41910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Reduce fragmentation</a:t>
            </a:r>
          </a:p>
          <a:p>
            <a:r>
              <a:rPr lang="en-US" dirty="0"/>
              <a:t>Align with payers</a:t>
            </a:r>
          </a:p>
          <a:p>
            <a:r>
              <a:rPr lang="en-US" dirty="0"/>
              <a:t>Improve staff satisfaction</a:t>
            </a:r>
          </a:p>
          <a:p>
            <a:r>
              <a:rPr lang="en-US" dirty="0"/>
              <a:t>Improve patient experience</a:t>
            </a:r>
          </a:p>
          <a:p>
            <a:r>
              <a:rPr lang="en-US" dirty="0"/>
              <a:t>Better manage chronic conditions</a:t>
            </a:r>
          </a:p>
          <a:p>
            <a:r>
              <a:rPr lang="en-US" dirty="0"/>
              <a:t>Align </a:t>
            </a:r>
            <a:r>
              <a:rPr lang="en-US" dirty="0" smtClean="0"/>
              <a:t>with </a:t>
            </a:r>
            <a:r>
              <a:rPr lang="en-US" dirty="0"/>
              <a:t>state/federal initiatives</a:t>
            </a:r>
          </a:p>
          <a:p>
            <a:r>
              <a:rPr lang="en-US" dirty="0"/>
              <a:t>Lower health care costs</a:t>
            </a:r>
          </a:p>
          <a:p>
            <a:r>
              <a:rPr lang="en-US" dirty="0"/>
              <a:t>Improve patient-centered </a:t>
            </a:r>
            <a:r>
              <a:rPr lang="en-US" dirty="0" smtClean="0"/>
              <a:t>access</a:t>
            </a:r>
          </a:p>
          <a:p>
            <a:r>
              <a:rPr lang="en-US" dirty="0" smtClean="0"/>
              <a:t>Loop Closure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861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 Coordination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 PCHM, the level of care coordination depends largely on the complexity of needs of each patient.</a:t>
            </a:r>
          </a:p>
          <a:p>
            <a:pPr lvl="1"/>
            <a:r>
              <a:rPr lang="en-US" dirty="0"/>
              <a:t>Must start with a comprehensive assessment of each individual’s needs for health and social support.  This involves much more than a standard medical history.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068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PCMH </a:t>
            </a:r>
            <a:r>
              <a:rPr lang="en-US" dirty="0" smtClean="0"/>
              <a:t>&amp; Plan of Care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patient, their family and the care team should jointly create this plan</a:t>
            </a:r>
          </a:p>
          <a:p>
            <a:r>
              <a:rPr lang="en-US" dirty="0"/>
              <a:t>Updates should be made to this plan based on patient needs</a:t>
            </a:r>
          </a:p>
          <a:p>
            <a:r>
              <a:rPr lang="en-US" dirty="0"/>
              <a:t>Regularly monitoring and communication is the most important piece to effective care coordination with the </a:t>
            </a:r>
            <a:r>
              <a:rPr lang="en-US" dirty="0" smtClean="0"/>
              <a:t>patient, copy given to patient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15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support Complex Populations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EHRs, HIEs, IT (notifications of discharges)</a:t>
            </a:r>
          </a:p>
          <a:p>
            <a:r>
              <a:rPr lang="en-US" dirty="0" smtClean="0"/>
              <a:t>Quality </a:t>
            </a:r>
            <a:r>
              <a:rPr lang="en-US" dirty="0"/>
              <a:t>Measurement and </a:t>
            </a:r>
            <a:r>
              <a:rPr lang="en-US" dirty="0" smtClean="0"/>
              <a:t>Improvement</a:t>
            </a:r>
          </a:p>
          <a:p>
            <a:r>
              <a:rPr lang="en-US" dirty="0" smtClean="0"/>
              <a:t>Care Coordination Team</a:t>
            </a:r>
          </a:p>
          <a:p>
            <a:r>
              <a:rPr lang="en-US" dirty="0" smtClean="0"/>
              <a:t>Population Care Teams </a:t>
            </a:r>
            <a:r>
              <a:rPr lang="en-US" dirty="0" err="1" smtClean="0"/>
              <a:t>ie</a:t>
            </a:r>
            <a:r>
              <a:rPr lang="en-US" dirty="0" smtClean="0"/>
              <a:t> diabetes team, hypertension, obesity, CHF, COPD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620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PCMH Billable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TCM-Transition of Care Management</a:t>
            </a:r>
          </a:p>
          <a:p>
            <a:pPr lvl="1"/>
            <a:r>
              <a:rPr lang="en-US" dirty="0" smtClean="0"/>
              <a:t>Phone call 2 days after discharge and not readmitted in 30 days</a:t>
            </a:r>
          </a:p>
          <a:p>
            <a:r>
              <a:rPr lang="en-US" smtClean="0"/>
              <a:t>CCM-Chronic </a:t>
            </a:r>
            <a:r>
              <a:rPr lang="en-US" dirty="0" smtClean="0"/>
              <a:t>Care Management</a:t>
            </a:r>
            <a:endParaRPr lang="en-US" dirty="0"/>
          </a:p>
          <a:p>
            <a:pPr lvl="1"/>
            <a:r>
              <a:rPr lang="en-US" dirty="0" smtClean="0"/>
              <a:t>Documentation and care plan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095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Annual Reporting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Annual Reporting Requirements for PCMH Recognition 2022 </a:t>
            </a:r>
          </a:p>
          <a:p>
            <a:r>
              <a:rPr lang="en-US" dirty="0" smtClean="0"/>
              <a:t>Annual Reporting Guideline Book reviews the concepts ( Process Step by Step, Crosswalk table)</a:t>
            </a:r>
          </a:p>
          <a:p>
            <a:r>
              <a:rPr lang="en-US" sz="3600" dirty="0" smtClean="0">
                <a:hlinkClick r:id="rId2"/>
              </a:rPr>
              <a:t>www.ncqa.org</a:t>
            </a:r>
            <a:r>
              <a:rPr lang="en-US" sz="3600" dirty="0" smtClean="0"/>
              <a:t> for additional resources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774322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Websites: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>
                <a:hlinkClick r:id="rId2"/>
              </a:rPr>
              <a:t>NCQA National Committee for Quality Assurance</a:t>
            </a:r>
          </a:p>
          <a:p>
            <a:pPr marL="457200" lvl="1" indent="0">
              <a:buNone/>
            </a:pPr>
            <a:r>
              <a:rPr lang="en-US" sz="1600" dirty="0" smtClean="0">
                <a:hlinkClick r:id="rId2"/>
              </a:rPr>
              <a:t>https://www.ncqa.org/programs/health-care-providers-practices/patient-centered-medical-home-pcmh/</a:t>
            </a:r>
            <a:endParaRPr lang="en-US" sz="1600" dirty="0" smtClean="0"/>
          </a:p>
          <a:p>
            <a:r>
              <a:rPr lang="en-US" sz="1800" dirty="0" smtClean="0">
                <a:hlinkClick r:id="rId3"/>
              </a:rPr>
              <a:t>NCQA National Committee for Quality Assurance (2021). NCQA Patient-Centered Medical Home ( PCMH) Standards and Guidelines. Version 6.1 (Effective January 15, 2021).</a:t>
            </a:r>
          </a:p>
          <a:p>
            <a:r>
              <a:rPr lang="en-US" sz="1800" dirty="0" smtClean="0">
                <a:hlinkClick r:id="rId3"/>
              </a:rPr>
              <a:t>AHRQ PCMH Resource Center</a:t>
            </a:r>
          </a:p>
          <a:p>
            <a:pPr marL="457200" lvl="1" indent="0">
              <a:buNone/>
            </a:pPr>
            <a:r>
              <a:rPr lang="en-US" sz="1800" dirty="0" smtClean="0">
                <a:hlinkClick r:id="rId3"/>
              </a:rPr>
              <a:t>https</a:t>
            </a:r>
            <a:r>
              <a:rPr lang="en-US" sz="1800" dirty="0">
                <a:hlinkClick r:id="rId3"/>
              </a:rPr>
              <a:t>://</a:t>
            </a:r>
            <a:r>
              <a:rPr lang="en-US" sz="1800" dirty="0" smtClean="0">
                <a:hlinkClick r:id="rId3"/>
              </a:rPr>
              <a:t>pcmh.ahrq.gov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23743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PCMH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 model for strengthening primary care through the reorganization of existing practices to provide patient-centered, comprehensive, coordinated, and accessible care that is continuously improved through a systems-based approach to quality and </a:t>
            </a:r>
            <a:r>
              <a:rPr lang="en-US" dirty="0" smtClean="0">
                <a:solidFill>
                  <a:schemeClr val="bg1"/>
                </a:solidFill>
              </a:rPr>
              <a:t>safety.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Team Based Care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455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NCQA PCMH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National Committee Quality Assurance (NCQA)</a:t>
            </a:r>
          </a:p>
          <a:p>
            <a:r>
              <a:rPr lang="en-US" dirty="0" smtClean="0"/>
              <a:t>Patient Centered Medical Home</a:t>
            </a:r>
          </a:p>
          <a:p>
            <a:r>
              <a:rPr lang="en-US" dirty="0" smtClean="0"/>
              <a:t>2008 NCQA launched the first recognition program</a:t>
            </a:r>
          </a:p>
          <a:p>
            <a:r>
              <a:rPr lang="en-US" dirty="0" smtClean="0"/>
              <a:t>2011/2014 NCQA updated the recognition program</a:t>
            </a:r>
          </a:p>
          <a:p>
            <a:r>
              <a:rPr lang="en-US" dirty="0" smtClean="0"/>
              <a:t>2017 Redesigned the recognition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432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Six PCMH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Team based Care and Practice Organization</a:t>
            </a:r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Knowing and Managing Your Patients</a:t>
            </a:r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Patient-Centered Access and Continuity</a:t>
            </a:r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Care Management and Support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Care Coordination and Care Transitions</a:t>
            </a:r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Performance Measurement and Quality </a:t>
            </a:r>
            <a:r>
              <a:rPr lang="en-US" sz="2800" dirty="0" err="1" smtClean="0">
                <a:solidFill>
                  <a:schemeClr val="bg1"/>
                </a:solidFill>
              </a:rPr>
              <a:t>Improvment</a:t>
            </a:r>
            <a:endParaRPr lang="en-US" sz="2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952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Based Care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015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sz="2800" dirty="0"/>
              <a:t>The primary care medical home is accountable for meeting the large majority of each patient’s physical and mental health care needs. Includes:</a:t>
            </a:r>
          </a:p>
          <a:p>
            <a:pPr lvl="1"/>
            <a:r>
              <a:rPr lang="en-US" dirty="0"/>
              <a:t>Prevention and wellness</a:t>
            </a:r>
          </a:p>
          <a:p>
            <a:pPr lvl="1"/>
            <a:r>
              <a:rPr lang="en-US" dirty="0"/>
              <a:t>Acute care</a:t>
            </a:r>
          </a:p>
          <a:p>
            <a:pPr lvl="1"/>
            <a:r>
              <a:rPr lang="en-US" dirty="0"/>
              <a:t>Mental health treatment</a:t>
            </a:r>
          </a:p>
          <a:p>
            <a:pPr lvl="1"/>
            <a:r>
              <a:rPr lang="en-US" dirty="0"/>
              <a:t>Rehabilitation</a:t>
            </a:r>
          </a:p>
          <a:p>
            <a:pPr lvl="1"/>
            <a:r>
              <a:rPr lang="en-US" dirty="0"/>
              <a:t>Chronic </a:t>
            </a:r>
            <a:r>
              <a:rPr lang="en-US" dirty="0" smtClean="0"/>
              <a:t>care (Population Health)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			Referenced AHRQ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641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Knowing and Managing your patients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Proactive Reminders</a:t>
            </a:r>
          </a:p>
          <a:p>
            <a:r>
              <a:rPr lang="en-US" dirty="0" smtClean="0"/>
              <a:t>Closing loops </a:t>
            </a:r>
          </a:p>
          <a:p>
            <a:r>
              <a:rPr lang="en-US" dirty="0" smtClean="0"/>
              <a:t>Depression screenings</a:t>
            </a:r>
          </a:p>
          <a:p>
            <a:pPr lvl="1"/>
            <a:r>
              <a:rPr lang="en-US" dirty="0" smtClean="0"/>
              <a:t>Follow up if needed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778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Patient Centered Access and Continuity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Access needs and preferences</a:t>
            </a:r>
          </a:p>
          <a:p>
            <a:r>
              <a:rPr lang="en-US" dirty="0" smtClean="0"/>
              <a:t>Access for patients outside of business hours</a:t>
            </a:r>
          </a:p>
          <a:p>
            <a:r>
              <a:rPr lang="en-US" dirty="0" smtClean="0"/>
              <a:t>Technology Supported Alternative appointments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605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 Management and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patients from comprehensive assessment</a:t>
            </a:r>
          </a:p>
          <a:p>
            <a:r>
              <a:rPr lang="en-US" dirty="0" smtClean="0"/>
              <a:t>Monitor Patients for Care Management </a:t>
            </a:r>
          </a:p>
          <a:p>
            <a:r>
              <a:rPr lang="en-US" dirty="0" smtClean="0"/>
              <a:t>Care Plans for Care Managed Patients</a:t>
            </a:r>
          </a:p>
          <a:p>
            <a:r>
              <a:rPr lang="en-US" dirty="0" smtClean="0"/>
              <a:t>Keep chronic conditions under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489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 smtClean="0"/>
              <a:t>Care Coordination and Care Transitions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Referral Management Process </a:t>
            </a:r>
          </a:p>
          <a:p>
            <a:r>
              <a:rPr lang="en-US" dirty="0" smtClean="0"/>
              <a:t>Coordinate with other clinicians improve continuity and close gaps</a:t>
            </a:r>
          </a:p>
          <a:p>
            <a:r>
              <a:rPr lang="en-US" dirty="0" smtClean="0"/>
              <a:t>Care coordination with other facilities</a:t>
            </a:r>
          </a:p>
          <a:p>
            <a:r>
              <a:rPr lang="en-US" dirty="0" smtClean="0"/>
              <a:t>Follow up calls after transitions and documentation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264312"/>
      </p:ext>
    </p:extLst>
  </p:cSld>
  <p:clrMapOvr>
    <a:masterClrMapping/>
  </p:clrMapOvr>
</p:sld>
</file>

<file path=ppt/theme/theme1.xml><?xml version="1.0" encoding="utf-8"?>
<a:theme xmlns:a="http://schemas.openxmlformats.org/drawingml/2006/main" name="NHA PPT template- white NEW">
  <a:themeElements>
    <a:clrScheme name="Custom 12">
      <a:dk1>
        <a:srgbClr val="002060"/>
      </a:dk1>
      <a:lt1>
        <a:srgbClr val="FFFFFF"/>
      </a:lt1>
      <a:dk2>
        <a:srgbClr val="002060"/>
      </a:dk2>
      <a:lt2>
        <a:srgbClr val="002060"/>
      </a:lt2>
      <a:accent1>
        <a:srgbClr val="797B7E"/>
      </a:accent1>
      <a:accent2>
        <a:srgbClr val="F96A1B"/>
      </a:accent2>
      <a:accent3>
        <a:srgbClr val="F96A1B"/>
      </a:accent3>
      <a:accent4>
        <a:srgbClr val="002060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NHA PPT template- white NEW</Template>
  <TotalTime>6066</TotalTime>
  <Words>545</Words>
  <Application>Microsoft Office PowerPoint</Application>
  <PresentationFormat>On-screen Show (4:3)</PresentationFormat>
  <Paragraphs>88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Trebuchet MS</vt:lpstr>
      <vt:lpstr>NHA PPT template- white NEW</vt:lpstr>
      <vt:lpstr>PowerPoint Presentation</vt:lpstr>
      <vt:lpstr>What is PCMH</vt:lpstr>
      <vt:lpstr>NCQA PCMH</vt:lpstr>
      <vt:lpstr>Six PCMH Concepts</vt:lpstr>
      <vt:lpstr>Team Based Care</vt:lpstr>
      <vt:lpstr>Knowing and Managing your patients</vt:lpstr>
      <vt:lpstr>Patient Centered Access and Continuity</vt:lpstr>
      <vt:lpstr>Care Management and Support</vt:lpstr>
      <vt:lpstr>Care Coordination and Care Transitions</vt:lpstr>
      <vt:lpstr>Performance Measurement and Quality Improvement</vt:lpstr>
      <vt:lpstr>Benefits of PCMH</vt:lpstr>
      <vt:lpstr>Care Coordination</vt:lpstr>
      <vt:lpstr>PCMH &amp; Plan of Care</vt:lpstr>
      <vt:lpstr>How to support Complex Populations</vt:lpstr>
      <vt:lpstr>PCMH Billable Items</vt:lpstr>
      <vt:lpstr>Annual Reporting Requirements</vt:lpstr>
      <vt:lpstr>Reference Websites: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 Larson</dc:creator>
  <cp:lastModifiedBy>Denise Sabatka</cp:lastModifiedBy>
  <cp:revision>53</cp:revision>
  <cp:lastPrinted>2021-12-21T18:42:42Z</cp:lastPrinted>
  <dcterms:created xsi:type="dcterms:W3CDTF">2013-01-22T21:49:12Z</dcterms:created>
  <dcterms:modified xsi:type="dcterms:W3CDTF">2021-12-21T21:11:03Z</dcterms:modified>
</cp:coreProperties>
</file>