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30"/>
  </p:notesMasterIdLst>
  <p:handoutMasterIdLst>
    <p:handoutMasterId r:id="rId31"/>
  </p:handoutMasterIdLst>
  <p:sldIdLst>
    <p:sldId id="321" r:id="rId6"/>
    <p:sldId id="275" r:id="rId7"/>
    <p:sldId id="337" r:id="rId8"/>
    <p:sldId id="293" r:id="rId9"/>
    <p:sldId id="334" r:id="rId10"/>
    <p:sldId id="328" r:id="rId11"/>
    <p:sldId id="302" r:id="rId12"/>
    <p:sldId id="338" r:id="rId13"/>
    <p:sldId id="339" r:id="rId14"/>
    <p:sldId id="340" r:id="rId15"/>
    <p:sldId id="341" r:id="rId16"/>
    <p:sldId id="336" r:id="rId17"/>
    <p:sldId id="298" r:id="rId18"/>
    <p:sldId id="343" r:id="rId19"/>
    <p:sldId id="312" r:id="rId20"/>
    <p:sldId id="346" r:id="rId21"/>
    <p:sldId id="344" r:id="rId22"/>
    <p:sldId id="342" r:id="rId23"/>
    <p:sldId id="345" r:id="rId24"/>
    <p:sldId id="310" r:id="rId25"/>
    <p:sldId id="309" r:id="rId26"/>
    <p:sldId id="323" r:id="rId27"/>
    <p:sldId id="315" r:id="rId28"/>
    <p:sldId id="324" r:id="rId29"/>
  </p:sldIdLst>
  <p:sldSz cx="12192000" cy="6858000"/>
  <p:notesSz cx="7010400" cy="9223375"/>
  <p:embeddedFontLst>
    <p:embeddedFont>
      <p:font typeface="Calibri" panose="020F0502020204030204" pitchFamily="34" charset="0"/>
      <p:regular r:id="rId32"/>
      <p:bold r:id="rId33"/>
      <p:italic r:id="rId34"/>
      <p:boldItalic r:id="rId35"/>
    </p:embeddedFont>
    <p:embeddedFont>
      <p:font typeface="Montserrat" panose="020B0604020202020204" charset="0"/>
      <p:regular r:id="rId36"/>
      <p:bold r:id="rId37"/>
    </p:embeddedFont>
    <p:embeddedFont>
      <p:font typeface="Montserrat Semi Bold" panose="020B0604020202020204" charset="0"/>
      <p:bold r:id="rId38"/>
    </p:embeddedFont>
    <p:embeddedFont>
      <p:font typeface="Roboto" panose="020B0604020202020204" charset="0"/>
      <p:regular r:id="rId39"/>
      <p:bold r:id="rId40"/>
      <p:italic r:id="rId41"/>
      <p:boldItalic r:id="rId42"/>
    </p:embeddedFont>
    <p:embeddedFont>
      <p:font typeface="Roboto Black" panose="020B0604020202020204" charset="0"/>
      <p:bold r:id="rId43"/>
      <p:boldItalic r:id="rId44"/>
    </p:embeddedFont>
    <p:embeddedFont>
      <p:font typeface="Wingdings 3" panose="05040102010807070707" pitchFamily="18" charset="2"/>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732" autoAdjust="0"/>
  </p:normalViewPr>
  <p:slideViewPr>
    <p:cSldViewPr snapToGrid="0">
      <p:cViewPr varScale="1">
        <p:scale>
          <a:sx n="59" d="100"/>
          <a:sy n="59" d="100"/>
        </p:scale>
        <p:origin x="1056"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3/11/2020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3/11/2020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96088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307271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7</a:t>
            </a:fld>
            <a:endParaRPr lang="en-US"/>
          </a:p>
        </p:txBody>
      </p:sp>
    </p:spTree>
    <p:extLst>
      <p:ext uri="{BB962C8B-B14F-4D97-AF65-F5344CB8AC3E}">
        <p14:creationId xmlns:p14="http://schemas.microsoft.com/office/powerpoint/2010/main" val="100662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13</a:t>
            </a:fld>
            <a:endParaRPr lang="en-US"/>
          </a:p>
        </p:txBody>
      </p:sp>
    </p:spTree>
    <p:extLst>
      <p:ext uri="{BB962C8B-B14F-4D97-AF65-F5344CB8AC3E}">
        <p14:creationId xmlns:p14="http://schemas.microsoft.com/office/powerpoint/2010/main" val="235158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23</a:t>
            </a:fld>
            <a:endParaRPr lang="en-US"/>
          </a:p>
        </p:txBody>
      </p:sp>
    </p:spTree>
    <p:extLst>
      <p:ext uri="{BB962C8B-B14F-4D97-AF65-F5344CB8AC3E}">
        <p14:creationId xmlns:p14="http://schemas.microsoft.com/office/powerpoint/2010/main" val="224026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hXohAo1d6tk"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c20CfI-Cr8M" TargetMode="External"/><Relationship Id="rId3" Type="http://schemas.openxmlformats.org/officeDocument/2006/relationships/image" Target="../media/image11.png"/><Relationship Id="rId7" Type="http://schemas.openxmlformats.org/officeDocument/2006/relationships/hyperlink" Target="https://www.youtube.com/watch?v=hXohAo1d6t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cdc.gov/coronavirus/2019-nCoV/lab/guidelines-clinical-specimens.html" TargetMode="External"/><Relationship Id="rId5" Type="http://schemas.openxmlformats.org/officeDocument/2006/relationships/hyperlink" Target="http://www.nphl.org/documents/NPHL%20Alert%20COVID-19%20Collection%20and%20Handling%20in%20NE%20v2020%2002%2012.pdf" TargetMode="Externa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infectioncontrol/guidelines/isolation/index.html" TargetMode="External"/><Relationship Id="rId2" Type="http://schemas.openxmlformats.org/officeDocument/2006/relationships/hyperlink" Target="https://www.cdc.gov/infectioncontrol/basics/standard-precautions.html" TargetMode="External"/><Relationship Id="rId1" Type="http://schemas.openxmlformats.org/officeDocument/2006/relationships/slideLayout" Target="../slideLayouts/slideLayout4.xml"/><Relationship Id="rId6" Type="http://schemas.openxmlformats.org/officeDocument/2006/relationships/hyperlink" Target="https://repository.netecweb.org/files/original/990a7390ef46288fd7fe8df94bc2e2e4.pdf" TargetMode="External"/><Relationship Id="rId5" Type="http://schemas.openxmlformats.org/officeDocument/2006/relationships/hyperlink" Target="https://www.cdc.gov/hai/pdfs/ppe/PPE-Sequence.pdf" TargetMode="External"/><Relationship Id="rId4" Type="http://schemas.openxmlformats.org/officeDocument/2006/relationships/hyperlink" Target="https://www.cdc.gov/coronavirus/2019-ncov/hcp/guidance-risk-assesment-hcp.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infectioncontrol/guidelines/environmental/appendix/air.html#tableb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coronavirus/2019-ncov/infection-control/control-recommendations.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dhhs.ne.gov/CHPM%20Documents/contacts.pdf" TargetMode="External"/><Relationship Id="rId2" Type="http://schemas.openxmlformats.org/officeDocument/2006/relationships/hyperlink" Target="http://dhhs.ne.gov/HAI%20Documents/Interfacility%20Infection%20Control%20Transfer%20Form.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cdc.gov/coronavirus/2019-ncov/index.html" TargetMode="Externa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hcp/clinical-criteria.html#foot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a:t>
            </a:r>
            <a:r>
              <a:rPr lang="en-US" sz="5300" b="1" dirty="0" err="1">
                <a:ln>
                  <a:solidFill>
                    <a:schemeClr val="accent4">
                      <a:lumMod val="60000"/>
                      <a:lumOff val="40000"/>
                    </a:schemeClr>
                  </a:solidFill>
                </a:ln>
                <a:solidFill>
                  <a:schemeClr val="tx1"/>
                </a:solidFill>
              </a:rPr>
              <a:t>Webinex</a:t>
            </a:r>
            <a:r>
              <a:rPr lang="en-US" sz="5300" b="1" dirty="0">
                <a:ln>
                  <a:solidFill>
                    <a:schemeClr val="accent4">
                      <a:lumMod val="60000"/>
                      <a:lumOff val="40000"/>
                    </a:schemeClr>
                  </a:solidFill>
                </a:ln>
                <a:solidFill>
                  <a:schemeClr val="tx1"/>
                </a:solidFill>
              </a:rPr>
              <a:t> Update for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HOSPITALS</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Antimicrobial Resistance  Medical Director</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4A236-0DA1-4B4F-AA98-C9E084104ECF}"/>
              </a:ext>
            </a:extLst>
          </p:cNvPr>
          <p:cNvSpPr>
            <a:spLocks noGrp="1"/>
          </p:cNvSpPr>
          <p:nvPr>
            <p:ph type="body" sz="quarter" idx="10"/>
          </p:nvPr>
        </p:nvSpPr>
        <p:spPr/>
        <p:txBody>
          <a:bodyPr/>
          <a:lstStyle/>
          <a:p>
            <a:r>
              <a:rPr lang="en-US" dirty="0"/>
              <a:t>If it is determined that the risk of COVID-19 is low based on factors described below, facilities lacking a supply of N95 respirators should substitute a surgical mask on persons collecting the specimen.  If available, a face shield would be preferable to goggles. At the time of specimen collection, the patient’s surgical facemask should be lowered sufficiently to expose the nares, and a proper swabbing should commence per the instructional video cited below.  The patient’s surgical facemask should be properly repositioned immediately upon completion of specimen collection.</a:t>
            </a:r>
          </a:p>
          <a:p>
            <a:endParaRPr lang="en-US" dirty="0"/>
          </a:p>
          <a:p>
            <a:r>
              <a:rPr lang="en-US" dirty="0"/>
              <a:t>Testing Sites</a:t>
            </a:r>
          </a:p>
          <a:p>
            <a:r>
              <a:rPr lang="en-US" dirty="0"/>
              <a:t>NM-3</a:t>
            </a:r>
          </a:p>
          <a:p>
            <a:r>
              <a:rPr lang="en-US" dirty="0"/>
              <a:t>CHI -1</a:t>
            </a:r>
          </a:p>
          <a:p>
            <a:r>
              <a:rPr lang="en-US" dirty="0"/>
              <a:t>Aggressive Planning underway for other testing sites. </a:t>
            </a:r>
          </a:p>
        </p:txBody>
      </p:sp>
      <p:sp>
        <p:nvSpPr>
          <p:cNvPr id="3" name="Title 2">
            <a:extLst>
              <a:ext uri="{FF2B5EF4-FFF2-40B4-BE49-F238E27FC236}">
                <a16:creationId xmlns:a16="http://schemas.microsoft.com/office/drawing/2014/main" id="{EBAE6EE8-E39E-4A58-9405-808D599F0074}"/>
              </a:ext>
            </a:extLst>
          </p:cNvPr>
          <p:cNvSpPr>
            <a:spLocks noGrp="1"/>
          </p:cNvSpPr>
          <p:nvPr>
            <p:ph type="title"/>
          </p:nvPr>
        </p:nvSpPr>
        <p:spPr/>
        <p:txBody>
          <a:bodyPr/>
          <a:lstStyle/>
          <a:p>
            <a:r>
              <a:rPr lang="en-US" dirty="0"/>
              <a:t>DHHS HAN 2020</a:t>
            </a:r>
          </a:p>
        </p:txBody>
      </p:sp>
    </p:spTree>
    <p:extLst>
      <p:ext uri="{BB962C8B-B14F-4D97-AF65-F5344CB8AC3E}">
        <p14:creationId xmlns:p14="http://schemas.microsoft.com/office/powerpoint/2010/main" val="296616308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40446B-11B5-49CF-B6C2-2C428D777F68}"/>
              </a:ext>
            </a:extLst>
          </p:cNvPr>
          <p:cNvSpPr>
            <a:spLocks noGrp="1"/>
          </p:cNvSpPr>
          <p:nvPr>
            <p:ph type="body" sz="quarter" idx="10"/>
          </p:nvPr>
        </p:nvSpPr>
        <p:spPr/>
        <p:txBody>
          <a:bodyPr/>
          <a:lstStyle/>
          <a:p>
            <a:r>
              <a:rPr lang="en-US" b="1" dirty="0"/>
              <a:t>Mode of transmission:</a:t>
            </a:r>
            <a:r>
              <a:rPr lang="en-US" dirty="0"/>
              <a:t> </a:t>
            </a:r>
          </a:p>
          <a:p>
            <a:r>
              <a:rPr lang="en-US" dirty="0"/>
              <a:t> </a:t>
            </a:r>
          </a:p>
          <a:p>
            <a:r>
              <a:rPr lang="en-US" dirty="0"/>
              <a:t>Early reports suggest person-to-person transmission most commonly happens during close exposure to a person infected with COVID-19, primarily via respiratory droplets produced when the infected person coughs or sneezes. Droplets can land in the mouths, noses, or eyes of people who are nearby or possibly be inhaled into the lungs of those within close proximity. The contribution of small respirable particles, sometimes called aerosols or droplet nuclei, to close proximity transmission is currently uncertain. However, airborne transmission from person-to-person over long distances is unlikely.</a:t>
            </a:r>
          </a:p>
          <a:p>
            <a:endParaRPr lang="en-US" dirty="0"/>
          </a:p>
        </p:txBody>
      </p:sp>
      <p:sp>
        <p:nvSpPr>
          <p:cNvPr id="3" name="Title 2">
            <a:extLst>
              <a:ext uri="{FF2B5EF4-FFF2-40B4-BE49-F238E27FC236}">
                <a16:creationId xmlns:a16="http://schemas.microsoft.com/office/drawing/2014/main" id="{894C2E5A-2DB8-458F-8CBE-F0CF917B466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168196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0DD2-9F08-4E77-A098-E58686F4DAE5}"/>
              </a:ext>
            </a:extLst>
          </p:cNvPr>
          <p:cNvSpPr>
            <a:spLocks noGrp="1"/>
          </p:cNvSpPr>
          <p:nvPr>
            <p:ph type="body" sz="quarter" idx="10"/>
          </p:nvPr>
        </p:nvSpPr>
        <p:spPr/>
        <p:txBody>
          <a:bodyPr/>
          <a:lstStyle/>
          <a:p>
            <a:r>
              <a:rPr lang="en-US" b="1" u="sng" dirty="0"/>
              <a:t>Specimen Collection</a:t>
            </a:r>
            <a:endParaRPr lang="en-US" dirty="0"/>
          </a:p>
          <a:p>
            <a:pPr lvl="0"/>
            <a:r>
              <a:rPr lang="en-US" dirty="0"/>
              <a:t>It remains CRITICALLY IMPORTANT that staff responsible for collecting nasopharyngeal (NP) swabs be thoroughly trained and strictly compliant with specimen collection protocols. Failure to collect a proper specimen could result in a FALSE NEGATIVE test which could have major consequences for controlling COVID-19. A training video can be found here: </a:t>
            </a:r>
            <a:r>
              <a:rPr lang="en-US" u="sng" dirty="0">
                <a:hlinkClick r:id="rId2"/>
              </a:rPr>
              <a:t>https://www.youtube.com/watch?v=hXohAo1d6tk</a:t>
            </a:r>
            <a:endParaRPr lang="en-US" dirty="0"/>
          </a:p>
          <a:p>
            <a:r>
              <a:rPr lang="en-US" dirty="0"/>
              <a:t> </a:t>
            </a:r>
          </a:p>
          <a:p>
            <a:pPr lvl="0"/>
            <a:r>
              <a:rPr lang="en-US" dirty="0"/>
              <a:t>Use only synthetic fiber swabs with plastic shafts. Do not use calcium alginate swabs or swabs with wooden shafts, as they may contain substances that inactivate some viruses and inhibit PCR testing. Place swabs immediately into sterile tubes containing 2-3 ml of viral transport media. Refrigerate specimen at 2-8°C and ship overnight to CDC on ice pack.</a:t>
            </a:r>
          </a:p>
          <a:p>
            <a:pPr lvl="0"/>
            <a:r>
              <a:rPr lang="en-US" dirty="0"/>
              <a:t>Nasopharyngeal swab: Insert a swab into the nostril parallel to the palate. Leave the swab in place for a few seconds to absorb secretions. </a:t>
            </a:r>
          </a:p>
          <a:p>
            <a:endParaRPr lang="en-US" dirty="0"/>
          </a:p>
        </p:txBody>
      </p:sp>
      <p:sp>
        <p:nvSpPr>
          <p:cNvPr id="3" name="Title 2">
            <a:extLst>
              <a:ext uri="{FF2B5EF4-FFF2-40B4-BE49-F238E27FC236}">
                <a16:creationId xmlns:a16="http://schemas.microsoft.com/office/drawing/2014/main" id="{69712254-3D2C-4FC9-9947-A1E4151FFD9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204823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098" y="1266092"/>
            <a:ext cx="11552349" cy="4868008"/>
          </a:xfrm>
        </p:spPr>
        <p:txBody>
          <a:bodyPr>
            <a:normAutofit/>
          </a:bodyPr>
          <a:lstStyle/>
          <a:p>
            <a:pPr marL="182880" indent="0">
              <a:buNone/>
            </a:pPr>
            <a:r>
              <a:rPr lang="en-US" dirty="0"/>
              <a:t>Written instructions from NPHL and CDC on handling samples: </a:t>
            </a:r>
            <a:endParaRPr lang="en-US" u="sng" dirty="0">
              <a:hlinkClick r:id="rId5"/>
            </a:endParaRPr>
          </a:p>
          <a:p>
            <a:r>
              <a:rPr lang="en-US" u="sng" dirty="0">
                <a:hlinkClick r:id="rId5"/>
              </a:rPr>
              <a:t>http://www.nphl.org/documents/NPHL%20Alert%20COVID-19%20Collection%20and%20Handling%20in%20NE%20v2020%2002%2012.pdf</a:t>
            </a:r>
            <a:endParaRPr lang="en-US" dirty="0"/>
          </a:p>
          <a:p>
            <a:r>
              <a:rPr lang="en-US" u="sng" dirty="0">
                <a:hlinkClick r:id="rId6"/>
              </a:rPr>
              <a:t>https://www.cdc.gov/coronavirus/2019-nCoV/lab/guidelines-clinical-specimens.html</a:t>
            </a:r>
            <a:endParaRPr lang="en-US" dirty="0"/>
          </a:p>
          <a:p>
            <a:pPr marL="182880" indent="0">
              <a:buNone/>
            </a:pPr>
            <a:br>
              <a:rPr lang="en-US" dirty="0"/>
            </a:br>
            <a:r>
              <a:rPr lang="en-US" dirty="0"/>
              <a:t>Video for collecting a NP swab:</a:t>
            </a:r>
          </a:p>
          <a:p>
            <a:r>
              <a:rPr lang="en-US" u="sng" dirty="0">
                <a:hlinkClick r:id="rId7"/>
              </a:rPr>
              <a:t>https://www.youtube.com/watch?v=hXohAo1d6tk</a:t>
            </a:r>
            <a:endParaRPr lang="en-US" dirty="0"/>
          </a:p>
          <a:p>
            <a:r>
              <a:rPr lang="en-US" dirty="0"/>
              <a:t>I think this is the best video- also shows proper PPE donning and doffing</a:t>
            </a:r>
          </a:p>
          <a:p>
            <a:r>
              <a:rPr lang="en-US" u="sng" dirty="0">
                <a:hlinkClick r:id="rId8"/>
              </a:rPr>
              <a:t>https://www.youtube.com/watch?v=c20CfI-Cr8M</a:t>
            </a:r>
            <a:endParaRPr lang="en-US" dirty="0"/>
          </a:p>
          <a:p>
            <a:pPr marL="182880" indent="0">
              <a:buNone/>
            </a:pPr>
            <a:endParaRPr lang="en-US" dirty="0"/>
          </a:p>
          <a:p>
            <a:endParaRPr lang="en-US" dirty="0"/>
          </a:p>
          <a:p>
            <a:pPr marL="182880" indent="0">
              <a:buNone/>
            </a:pPr>
            <a:endParaRPr lang="en-US" dirty="0"/>
          </a:p>
          <a:p>
            <a:endParaRPr lang="en-US" dirty="0"/>
          </a:p>
          <a:p>
            <a:pPr marL="182880" indent="0">
              <a:buNone/>
            </a:pPr>
            <a:endParaRPr lang="en-US" dirty="0"/>
          </a:p>
        </p:txBody>
      </p:sp>
      <p:sp>
        <p:nvSpPr>
          <p:cNvPr id="3" name="Text Placeholder 2"/>
          <p:cNvSpPr>
            <a:spLocks noGrp="1"/>
          </p:cNvSpPr>
          <p:nvPr>
            <p:ph type="body" sz="quarter" idx="12"/>
          </p:nvPr>
        </p:nvSpPr>
        <p:spPr>
          <a:xfrm flipV="1">
            <a:off x="365097" y="1034819"/>
            <a:ext cx="11552349" cy="45719"/>
          </a:xfrm>
        </p:spPr>
        <p:txBody>
          <a:bodyPr>
            <a:normAutofit fontScale="25000" lnSpcReduction="20000"/>
          </a:bodyPr>
          <a:lstStyle/>
          <a:p>
            <a:endParaRPr lang="en-US" dirty="0"/>
          </a:p>
        </p:txBody>
      </p:sp>
      <p:sp>
        <p:nvSpPr>
          <p:cNvPr id="4" name="Title 3"/>
          <p:cNvSpPr>
            <a:spLocks noGrp="1"/>
          </p:cNvSpPr>
          <p:nvPr>
            <p:ph type="title"/>
          </p:nvPr>
        </p:nvSpPr>
        <p:spPr/>
        <p:txBody>
          <a:bodyPr/>
          <a:lstStyle/>
          <a:p>
            <a:r>
              <a:rPr lang="en-US" b="1" dirty="0"/>
              <a:t>Resources (Testing)</a:t>
            </a:r>
            <a:endParaRPr lang="en-US" dirty="0"/>
          </a:p>
        </p:txBody>
      </p:sp>
    </p:spTree>
    <p:extLst>
      <p:ext uri="{BB962C8B-B14F-4D97-AF65-F5344CB8AC3E}">
        <p14:creationId xmlns:p14="http://schemas.microsoft.com/office/powerpoint/2010/main" val="3924327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75936-DE3B-496C-8FCF-A5A795F64815}"/>
              </a:ext>
            </a:extLst>
          </p:cNvPr>
          <p:cNvSpPr>
            <a:spLocks noGrp="1"/>
          </p:cNvSpPr>
          <p:nvPr>
            <p:ph type="body" sz="quarter" idx="10"/>
          </p:nvPr>
        </p:nvSpPr>
        <p:spPr/>
        <p:txBody>
          <a:bodyPr/>
          <a:lstStyle/>
          <a:p>
            <a:r>
              <a:rPr lang="en-US" b="1" dirty="0"/>
              <a:t>Summary of Changes to the Guidance:</a:t>
            </a:r>
            <a:endParaRPr lang="en-US" sz="1800" dirty="0"/>
          </a:p>
          <a:p>
            <a:pPr lvl="0"/>
            <a:r>
              <a:rPr lang="en-US" dirty="0"/>
              <a:t>Updated PPE recommendations for the care of patients with known or suspected COVID-19: </a:t>
            </a:r>
            <a:endParaRPr lang="en-US" sz="1800" dirty="0"/>
          </a:p>
          <a:p>
            <a:pPr lvl="1"/>
            <a:r>
              <a:rPr lang="en-US" dirty="0"/>
              <a:t>Based on local and regional situational analysis of PPE supplies, facemasks are an acceptable alternative when the supply chain of respirators cannot meet the demand.  Available respirators should be prioritized for procedures that are likely to generate respiratory aerosols, which pose the highest exposure risk to HCP. </a:t>
            </a:r>
            <a:endParaRPr lang="en-US" sz="2000" dirty="0"/>
          </a:p>
          <a:p>
            <a:pPr lvl="2"/>
            <a:r>
              <a:rPr lang="en-US" dirty="0"/>
              <a:t>Facemasks protect the wearer from splashes and sprays.</a:t>
            </a:r>
            <a:endParaRPr lang="en-US" sz="1800" dirty="0"/>
          </a:p>
          <a:p>
            <a:pPr lvl="2"/>
            <a:r>
              <a:rPr lang="en-US" dirty="0"/>
              <a:t>Respirators, which filter inspired air, offer respiratory protection.</a:t>
            </a:r>
            <a:endParaRPr lang="en-US" sz="1800" dirty="0"/>
          </a:p>
          <a:p>
            <a:pPr lvl="1"/>
            <a:r>
              <a:rPr lang="en-US" dirty="0"/>
              <a:t>When the supply chain is restored, facilities with a respiratory protection program should return to use of respirators for patients with known or suspected COVID-19..</a:t>
            </a:r>
            <a:endParaRPr lang="en-US" sz="2000" dirty="0"/>
          </a:p>
          <a:p>
            <a:pPr lvl="1"/>
            <a:r>
              <a:rPr lang="en-US" dirty="0"/>
              <a:t>Eye protection, gown, and gloves continue to be recommended. </a:t>
            </a:r>
            <a:endParaRPr lang="en-US" sz="2000" dirty="0"/>
          </a:p>
          <a:p>
            <a:pPr lvl="2"/>
            <a:r>
              <a:rPr lang="en-US" dirty="0"/>
              <a:t>If there are shortages of gowns, they should be prioritized for aerosol-generating procedures, care activities where splashes and sprays are anticipated, and high-contact patient care activities that provide opportunities for transfer of pathogens to the hands and clothing of HCP.</a:t>
            </a:r>
            <a:endParaRPr lang="en-US" sz="1800" dirty="0"/>
          </a:p>
          <a:p>
            <a:endParaRPr lang="en-US" dirty="0"/>
          </a:p>
        </p:txBody>
      </p:sp>
      <p:sp>
        <p:nvSpPr>
          <p:cNvPr id="3" name="Title 2">
            <a:extLst>
              <a:ext uri="{FF2B5EF4-FFF2-40B4-BE49-F238E27FC236}">
                <a16:creationId xmlns:a16="http://schemas.microsoft.com/office/drawing/2014/main" id="{85486C49-0CA9-494B-81C4-47B2EC29EBD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7645709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073568"/>
            <a:ext cx="11552349" cy="4790901"/>
          </a:xfrm>
        </p:spPr>
        <p:txBody>
          <a:bodyPr/>
          <a:lstStyle/>
          <a:p>
            <a:pPr marL="342900" indent="-342900">
              <a:buFont typeface="Arial" panose="020B0604020202020204" pitchFamily="34" charset="0"/>
              <a:buChar char="•"/>
            </a:pPr>
            <a:r>
              <a:rPr lang="en-US" dirty="0"/>
              <a:t>Use </a:t>
            </a:r>
            <a:r>
              <a:rPr lang="en-US" u="sng" dirty="0">
                <a:hlinkClick r:id="rId2"/>
              </a:rPr>
              <a:t>Standard Precautions</a:t>
            </a:r>
            <a:r>
              <a:rPr lang="en-US" dirty="0"/>
              <a:t>, </a:t>
            </a:r>
            <a:r>
              <a:rPr lang="en-US" u="sng" dirty="0">
                <a:hlinkClick r:id="rId3"/>
              </a:rPr>
              <a:t>Contact Precautions, and Airborne Precautions</a:t>
            </a:r>
            <a:r>
              <a:rPr lang="en-US" dirty="0"/>
              <a:t> and eye protection when caring for patients with confirmed or possible COVID-19 </a:t>
            </a:r>
          </a:p>
          <a:p>
            <a:endParaRPr lang="en-US" dirty="0"/>
          </a:p>
          <a:p>
            <a:pPr marL="342900" indent="-342900">
              <a:buFont typeface="Arial" panose="020B0604020202020204" pitchFamily="34" charset="0"/>
              <a:buChar char="•"/>
            </a:pPr>
            <a:r>
              <a:rPr lang="en-US" dirty="0"/>
              <a:t>Interim U.S. Guidance for Risk Assessment and Public Health Management of Healthcare Personnel with Potential Exposure in a Healthcare Setting to Patients with Coronavirus Disease 2019 (COVID-19)</a:t>
            </a:r>
          </a:p>
          <a:p>
            <a:pPr marL="1028700" lvl="1" indent="-342900">
              <a:buFont typeface="Arial" panose="020B0604020202020204" pitchFamily="34" charset="0"/>
              <a:buChar char="•"/>
            </a:pPr>
            <a:r>
              <a:rPr lang="en-US" sz="2000" dirty="0">
                <a:hlinkClick r:id="rId4"/>
              </a:rPr>
              <a:t>https://www.cdc.gov/coronavirus/2019-ncov/hcp/guidance-risk-assesment-hcp.html</a:t>
            </a:r>
            <a:endParaRPr lang="en-US" sz="2000" dirty="0"/>
          </a:p>
          <a:p>
            <a:pPr lvl="1" indent="0">
              <a:buNone/>
            </a:pPr>
            <a:endParaRPr lang="en-US" sz="2000" dirty="0"/>
          </a:p>
          <a:p>
            <a:pPr marL="342900" indent="-342900">
              <a:buFont typeface="Arial" panose="020B0604020202020204" pitchFamily="34" charset="0"/>
              <a:buChar char="•"/>
            </a:pPr>
            <a:r>
              <a:rPr lang="en-US" dirty="0"/>
              <a:t>Practice how to properly </a:t>
            </a:r>
            <a:r>
              <a:rPr lang="en-US" u="sng" dirty="0">
                <a:hlinkClick r:id="rId5"/>
              </a:rPr>
              <a:t>don, use, and doff PPE</a:t>
            </a:r>
            <a:r>
              <a:rPr lang="en-US" dirty="0"/>
              <a:t> in a manner to prevent self-contamination</a:t>
            </a:r>
          </a:p>
          <a:p>
            <a:pPr marL="1028700" lvl="1" indent="-342900">
              <a:buFont typeface="Arial" panose="020B0604020202020204" pitchFamily="34" charset="0"/>
              <a:buChar char="•"/>
            </a:pPr>
            <a:r>
              <a:rPr lang="en-US" sz="2000" u="sng" dirty="0">
                <a:hlinkClick r:id="rId6"/>
              </a:rPr>
              <a:t>https://repository.netecweb.org/files/original/990a7390ef46288fd7fe8df94bc2e2e4.pdf</a:t>
            </a:r>
            <a:r>
              <a:rPr lang="en-US" sz="2000" dirty="0"/>
              <a:t> </a:t>
            </a:r>
          </a:p>
          <a:p>
            <a:pPr lvl="1"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sz="2000" b="1" dirty="0"/>
              <a:t>How You Can Protect Yourself when caring for patients with confirmed or possible COVID-19?</a:t>
            </a:r>
            <a:endParaRPr lang="en-US" sz="2000" dirty="0"/>
          </a:p>
        </p:txBody>
      </p:sp>
    </p:spTree>
    <p:extLst>
      <p:ext uri="{BB962C8B-B14F-4D97-AF65-F5344CB8AC3E}">
        <p14:creationId xmlns:p14="http://schemas.microsoft.com/office/powerpoint/2010/main" val="22712595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E6315-C2D2-4C37-9723-6D9BA303038E}"/>
              </a:ext>
            </a:extLst>
          </p:cNvPr>
          <p:cNvSpPr>
            <a:spLocks noGrp="1"/>
          </p:cNvSpPr>
          <p:nvPr>
            <p:ph type="body" sz="quarter" idx="10"/>
          </p:nvPr>
        </p:nvSpPr>
        <p:spPr/>
        <p:txBody>
          <a:bodyPr/>
          <a:lstStyle/>
          <a:p>
            <a:r>
              <a:rPr lang="en-US" dirty="0"/>
              <a:t>It is imperative that providers know and practice the strategies for preserving the supply of N95 respirators as outlined by the CDC: https://www.cdc.gov/coronavirus/2019-ncov/hcp/respiratorsstrategy/index.html </a:t>
            </a:r>
          </a:p>
          <a:p>
            <a:endParaRPr lang="en-US" dirty="0"/>
          </a:p>
          <a:p>
            <a:r>
              <a:rPr lang="en-US" dirty="0" err="1"/>
              <a:t>Stockplie</a:t>
            </a:r>
            <a:r>
              <a:rPr lang="en-US" dirty="0"/>
              <a:t> Release</a:t>
            </a:r>
          </a:p>
        </p:txBody>
      </p:sp>
      <p:sp>
        <p:nvSpPr>
          <p:cNvPr id="3" name="Title 2">
            <a:extLst>
              <a:ext uri="{FF2B5EF4-FFF2-40B4-BE49-F238E27FC236}">
                <a16:creationId xmlns:a16="http://schemas.microsoft.com/office/drawing/2014/main" id="{D41D55EA-8891-42B7-ABF0-2B2067295D4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98910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DD661-CDAD-4877-8DBF-B5273CE371DD}"/>
              </a:ext>
            </a:extLst>
          </p:cNvPr>
          <p:cNvSpPr>
            <a:spLocks noGrp="1"/>
          </p:cNvSpPr>
          <p:nvPr>
            <p:ph type="body" sz="quarter" idx="10"/>
          </p:nvPr>
        </p:nvSpPr>
        <p:spPr/>
        <p:txBody>
          <a:bodyPr/>
          <a:lstStyle/>
          <a:p>
            <a:r>
              <a:rPr lang="en-US" b="1" u="sng" dirty="0" err="1"/>
              <a:t>Cohorting</a:t>
            </a:r>
            <a:endParaRPr lang="en-US" sz="1800" dirty="0"/>
          </a:p>
          <a:p>
            <a:pPr lvl="0"/>
            <a:r>
              <a:rPr lang="en-US" dirty="0"/>
              <a:t>Included are considerations for designating entire units within the facility, with dedicated HCP, to care for known or suspected COVID-19 patients and options for extended use of respirators, facemasks, and eye protection on such units.  Updated recommendations regarding need for an airborne infection isolation room (AIIR). </a:t>
            </a:r>
            <a:endParaRPr lang="en-US" sz="1800" dirty="0"/>
          </a:p>
          <a:p>
            <a:pPr lvl="1"/>
            <a:r>
              <a:rPr lang="en-US" sz="2000" dirty="0"/>
              <a:t>Patients with known or suspected COVID-19 should be cared for in a single-person room with the door closed. Airborne Infection Isolation Rooms (AIIRs) (See definition of AIIR in appendix) should be reserved for patients undergoing aerosol-generating procedures (See Aerosol-Generating Procedures Section)</a:t>
            </a:r>
          </a:p>
          <a:p>
            <a:endParaRPr lang="en-US" dirty="0"/>
          </a:p>
        </p:txBody>
      </p:sp>
      <p:sp>
        <p:nvSpPr>
          <p:cNvPr id="3" name="Title 2">
            <a:extLst>
              <a:ext uri="{FF2B5EF4-FFF2-40B4-BE49-F238E27FC236}">
                <a16:creationId xmlns:a16="http://schemas.microsoft.com/office/drawing/2014/main" id="{27E69FBF-6266-48A8-A954-331432269E2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1241487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AAD18-7A70-495E-AEF8-8268CFB3CEB0}"/>
              </a:ext>
            </a:extLst>
          </p:cNvPr>
          <p:cNvSpPr>
            <a:spLocks noGrp="1"/>
          </p:cNvSpPr>
          <p:nvPr>
            <p:ph type="body" sz="quarter" idx="10"/>
          </p:nvPr>
        </p:nvSpPr>
        <p:spPr/>
        <p:txBody>
          <a:bodyPr/>
          <a:lstStyle/>
          <a:p>
            <a:pPr lvl="0"/>
            <a:r>
              <a:rPr lang="en-US" dirty="0"/>
              <a:t>Updated PPE recommendations for the care of patients with known or suspected COVID-19: </a:t>
            </a:r>
            <a:endParaRPr lang="en-US" sz="1800" dirty="0"/>
          </a:p>
          <a:p>
            <a:pPr lvl="1"/>
            <a:r>
              <a:rPr lang="en-US" dirty="0"/>
              <a:t>Based on local and regional situational analysis of PPE supplies, facemasks are an acceptable alternative when the supply chain of respirators cannot meet the demand.  Available respirators should be prioritized for procedures that are likely to generate respiratory aerosols, which pose the highest exposure risk to HCP. </a:t>
            </a:r>
            <a:endParaRPr lang="en-US" sz="2000" dirty="0"/>
          </a:p>
          <a:p>
            <a:pPr lvl="2"/>
            <a:r>
              <a:rPr lang="en-US" dirty="0"/>
              <a:t>Facemasks protect the wearer from splashes and sprays.</a:t>
            </a:r>
            <a:endParaRPr lang="en-US" sz="1800" dirty="0"/>
          </a:p>
          <a:p>
            <a:pPr lvl="2"/>
            <a:r>
              <a:rPr lang="en-US" dirty="0"/>
              <a:t>Respirators, which filter inspired air, offer respiratory protection.</a:t>
            </a:r>
            <a:endParaRPr lang="en-US" sz="1800" dirty="0"/>
          </a:p>
          <a:p>
            <a:pPr lvl="1"/>
            <a:r>
              <a:rPr lang="en-US" dirty="0"/>
              <a:t>When the supply chain is restored, facilities with a respiratory protection program should return to use of respirators for patients with known or suspected COVID-19..</a:t>
            </a:r>
            <a:endParaRPr lang="en-US" sz="2000" dirty="0"/>
          </a:p>
          <a:p>
            <a:pPr lvl="1"/>
            <a:r>
              <a:rPr lang="en-US" dirty="0"/>
              <a:t>Eye protection, gown, and gloves continue to be recommended. </a:t>
            </a:r>
            <a:endParaRPr lang="en-US" sz="2000" dirty="0"/>
          </a:p>
          <a:p>
            <a:pPr lvl="2"/>
            <a:r>
              <a:rPr lang="en-US" dirty="0"/>
              <a:t>If there are shortages of gowns, they should be prioritized for aerosol-generating procedures, care activities where splashes and sprays are anticipated, and high-contact patient care activities that provide opportunities for transfer of pathogens to the hands and clothing of HCP.</a:t>
            </a:r>
            <a:endParaRPr lang="en-US" sz="1800" dirty="0"/>
          </a:p>
          <a:p>
            <a:endParaRPr lang="en-US" dirty="0"/>
          </a:p>
        </p:txBody>
      </p:sp>
      <p:sp>
        <p:nvSpPr>
          <p:cNvPr id="3" name="Title 2">
            <a:extLst>
              <a:ext uri="{FF2B5EF4-FFF2-40B4-BE49-F238E27FC236}">
                <a16:creationId xmlns:a16="http://schemas.microsoft.com/office/drawing/2014/main" id="{D19A6A73-CE4B-4935-8E59-AD0133749EE8}"/>
              </a:ext>
            </a:extLst>
          </p:cNvPr>
          <p:cNvSpPr>
            <a:spLocks noGrp="1"/>
          </p:cNvSpPr>
          <p:nvPr>
            <p:ph type="title"/>
          </p:nvPr>
        </p:nvSpPr>
        <p:spPr/>
        <p:txBody>
          <a:bodyPr/>
          <a:lstStyle/>
          <a:p>
            <a:r>
              <a:rPr lang="en-US" dirty="0"/>
              <a:t>Summary of Changes to Interim Guidance on IP</a:t>
            </a:r>
          </a:p>
        </p:txBody>
      </p:sp>
    </p:spTree>
    <p:extLst>
      <p:ext uri="{BB962C8B-B14F-4D97-AF65-F5344CB8AC3E}">
        <p14:creationId xmlns:p14="http://schemas.microsoft.com/office/powerpoint/2010/main" val="15749225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6E923-7353-4200-95F0-4A2453BF3080}"/>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71CD7C67-AF33-4EE2-BEAF-CCCD306A6A95}"/>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8A0B972C-D05A-4796-9E5E-71167A8420BA}"/>
              </a:ext>
            </a:extLst>
          </p:cNvPr>
          <p:cNvSpPr/>
          <p:nvPr/>
        </p:nvSpPr>
        <p:spPr>
          <a:xfrm>
            <a:off x="3048000" y="-978745"/>
            <a:ext cx="6096000" cy="8815490"/>
          </a:xfrm>
          <a:prstGeom prst="rect">
            <a:avLst/>
          </a:prstGeom>
        </p:spPr>
        <p:txBody>
          <a:bodyPr>
            <a:spAutoFit/>
          </a:bodyPr>
          <a:lstStyle/>
          <a:p>
            <a:pPr>
              <a:lnSpc>
                <a:spcPct val="107000"/>
              </a:lnSpc>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What personal protective equipment (PPE) should be worn by environmental services (EVS) personnel who clean and disinfect rooms of hospitalized patients with COVID-19?</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Only essential personnel should enter the room of patients with COVID-19. Healthcare facilities should consider assigning daily cleaning and disinfection of high-touch surfaces to nursing personnel who will already be in the room providing care to the patient. If this responsibility is assigned to EVS personnel, they should wear all recommended PPE when in the room. PPE should be removed upon leaving the room, immediately followed by performance of HH.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After discharge, terminal cleaning may be performed by EVS personnel. They should delay entry into the room until a </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sufficient time has elapsed</a:t>
            </a:r>
            <a:r>
              <a:rPr lang="en-US" dirty="0">
                <a:latin typeface="Times New Roman" panose="02020603050405020304" pitchFamily="18" charset="0"/>
                <a:ea typeface="Times New Roman" panose="02020603050405020304" pitchFamily="18" charset="0"/>
                <a:cs typeface="Times New Roman" panose="02020603050405020304" pitchFamily="18" charset="0"/>
              </a:rPr>
              <a:t> for enough air changes to remove potentially infectious particles. We do not yet know how long SARS-CoV-2 remains infectious in the air. Regardless, EVS personnel should refrain from entering the vacated room until sufficient time has elapsed for enough air changes to remove potentially infectious particles (more information on </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clearance rates under differing ventilation conditions</a:t>
            </a:r>
            <a:r>
              <a:rPr lang="en-US" dirty="0">
                <a:latin typeface="Times New Roman" panose="02020603050405020304" pitchFamily="18" charset="0"/>
                <a:ea typeface="Times New Roman" panose="02020603050405020304" pitchFamily="18" charset="0"/>
                <a:cs typeface="Times New Roman" panose="02020603050405020304" pitchFamily="18" charset="0"/>
              </a:rPr>
              <a:t> is available). After this time has elapsed, EVS personnel may enter the room and should wear a gown and gloves when performing terminal cleaning. A facemask and eye protection should be added if splashes or sprays during cleaning and disinfection activities are anticipated or otherwise required based on the selected cleaning products. Shoe covers are not recommended at this time..,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6607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Nebraska Updates as of this Morning (March 11, 2020)</a:t>
            </a:r>
            <a:endParaRPr lang="en-US" sz="3200" dirty="0"/>
          </a:p>
        </p:txBody>
      </p:sp>
      <p:sp>
        <p:nvSpPr>
          <p:cNvPr id="3" name="TextBox 2"/>
          <p:cNvSpPr txBox="1"/>
          <p:nvPr/>
        </p:nvSpPr>
        <p:spPr>
          <a:xfrm>
            <a:off x="474785" y="1389185"/>
            <a:ext cx="9179169" cy="5509200"/>
          </a:xfrm>
          <a:prstGeom prst="rect">
            <a:avLst/>
          </a:prstGeom>
          <a:noFill/>
        </p:spPr>
        <p:txBody>
          <a:bodyPr wrap="square" rtlCol="0">
            <a:spAutoFit/>
          </a:bodyPr>
          <a:lstStyle/>
          <a:p>
            <a:pPr marL="285750" indent="-285750">
              <a:buFont typeface="Arial" panose="020B0604020202020204" pitchFamily="34" charset="0"/>
              <a:buChar char="•"/>
            </a:pPr>
            <a:r>
              <a:rPr lang="en-US" sz="2800" dirty="0"/>
              <a:t>UNMC: 2 in biocontainment </a:t>
            </a:r>
          </a:p>
          <a:p>
            <a:pPr marL="285750" indent="-285750">
              <a:buFont typeface="Arial" panose="020B0604020202020204" pitchFamily="34" charset="0"/>
              <a:buChar char="•"/>
            </a:pPr>
            <a:r>
              <a:rPr lang="en-US" sz="2800" dirty="0"/>
              <a:t>Active monitoring, self-isolation all returning travelers from all</a:t>
            </a:r>
            <a:r>
              <a:rPr lang="en-US" sz="2800" b="1" dirty="0"/>
              <a:t> Level 3 countries </a:t>
            </a:r>
          </a:p>
          <a:p>
            <a:pPr marL="285750" indent="-285750">
              <a:buFont typeface="Arial" panose="020B0604020202020204" pitchFamily="34" charset="0"/>
              <a:buChar char="•"/>
            </a:pPr>
            <a:r>
              <a:rPr lang="en-US" sz="2800" dirty="0"/>
              <a:t>Persons under investigation (PUI), </a:t>
            </a:r>
          </a:p>
          <a:p>
            <a:r>
              <a:rPr lang="en-US" sz="2800" dirty="0"/>
              <a:t>	Negative SARS-CoV-2 testing: 47 (</a:t>
            </a:r>
            <a:r>
              <a:rPr lang="en-US" sz="2800" dirty="0" err="1"/>
              <a:t>inc</a:t>
            </a:r>
            <a:r>
              <a:rPr lang="en-US" sz="2800" dirty="0"/>
              <a:t> a 	number from contact with </a:t>
            </a:r>
            <a:endParaRPr lang="en-US" sz="2800" b="1" dirty="0"/>
          </a:p>
          <a:p>
            <a:r>
              <a:rPr lang="en-US" sz="2800" b="1" dirty="0"/>
              <a:t>	</a:t>
            </a:r>
            <a:r>
              <a:rPr lang="en-US" sz="2800" dirty="0"/>
              <a:t>Awaiting testing</a:t>
            </a:r>
            <a:r>
              <a:rPr lang="en-US" sz="2800" b="1" dirty="0"/>
              <a:t> results 16</a:t>
            </a:r>
          </a:p>
          <a:p>
            <a:r>
              <a:rPr lang="en-US" sz="2800" b="1" dirty="0"/>
              <a:t>	Positive cases 5 (2 are family members of 	case 1)</a:t>
            </a:r>
          </a:p>
          <a:p>
            <a:r>
              <a:rPr lang="en-US" sz="2800" b="1" dirty="0"/>
              <a:t>US Cases-&gt;1000, 31 deaths </a:t>
            </a:r>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45647550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389185"/>
            <a:ext cx="11552349" cy="4744915"/>
          </a:xfrm>
        </p:spPr>
        <p:txBody>
          <a:bodyPr/>
          <a:lstStyle/>
          <a:p>
            <a:pPr marL="228600" lvl="0" indent="-228600">
              <a:lnSpc>
                <a:spcPct val="90000"/>
              </a:lnSpc>
              <a:buFont typeface="Arial" panose="020B0604020202020204" pitchFamily="34" charset="0"/>
              <a:buChar char="•"/>
            </a:pPr>
            <a:r>
              <a:rPr lang="en-US" sz="2400" dirty="0">
                <a:solidFill>
                  <a:prstClr val="black"/>
                </a:solidFill>
                <a:latin typeface="Calibri" panose="020F0502020204030204"/>
                <a:ea typeface="+mn-ea"/>
                <a:cs typeface="+mn-cs"/>
              </a:rPr>
              <a:t>Routine cleaning and disinfection procedures are appropriate for COVID-19 in healthcare settings, that is frequent daily cleaning with an EPA-registered, hospital-grade disinfectant of commonly touched environmental surfaces to decrease environmental contamination. </a:t>
            </a:r>
            <a:r>
              <a:rPr lang="en-US" sz="2400" dirty="0">
                <a:solidFill>
                  <a:prstClr val="black"/>
                </a:solidFill>
                <a:latin typeface="Calibri" panose="020F0502020204030204"/>
                <a:ea typeface="+mn-ea"/>
                <a:cs typeface="+mn-cs"/>
                <a:hlinkClick r:id="rId2"/>
              </a:rPr>
              <a:t>https://www.cdc.gov/coronavirus/2019-ncov/infection-control/control-recommendations.html</a:t>
            </a:r>
            <a:r>
              <a:rPr lang="en-US" sz="2400" dirty="0">
                <a:solidFill>
                  <a:prstClr val="black"/>
                </a:solidFill>
                <a:latin typeface="Calibri" panose="020F0502020204030204"/>
                <a:ea typeface="+mn-ea"/>
                <a:cs typeface="+mn-cs"/>
              </a:rPr>
              <a:t>  </a:t>
            </a:r>
          </a:p>
          <a:p>
            <a:pPr marL="228600" lvl="0" indent="-228600">
              <a:lnSpc>
                <a:spcPct val="90000"/>
              </a:lnSpc>
              <a:buFont typeface="Arial" panose="020B0604020202020204" pitchFamily="34" charset="0"/>
              <a:buChar char="•"/>
            </a:pPr>
            <a:r>
              <a:rPr lang="en-US" sz="2400" dirty="0">
                <a:solidFill>
                  <a:prstClr val="black"/>
                </a:solidFill>
                <a:latin typeface="Calibri" panose="020F0502020204030204"/>
                <a:ea typeface="+mn-ea"/>
                <a:cs typeface="+mn-cs"/>
              </a:rPr>
              <a:t>Medical waste (trash) coming from healthcare facilities treating COVID-2019 patients is no different than waste coming from facilities without COVID-19 patients. </a:t>
            </a:r>
          </a:p>
          <a:p>
            <a:pPr marL="228600" lvl="0" indent="-228600">
              <a:lnSpc>
                <a:spcPct val="90000"/>
              </a:lnSpc>
              <a:buFont typeface="Arial" panose="020B0604020202020204" pitchFamily="34" charset="0"/>
              <a:buChar char="•"/>
            </a:pPr>
            <a:r>
              <a:rPr lang="en-US" sz="2400" dirty="0">
                <a:solidFill>
                  <a:prstClr val="black"/>
                </a:solidFill>
                <a:latin typeface="Calibri" panose="020F0502020204030204"/>
                <a:ea typeface="+mn-ea"/>
                <a:cs typeface="+mn-cs"/>
              </a:rPr>
              <a:t>CDC’s guidance states that management of laundry, food service utensils, and medical waste should be performed in accordance with routine procedures. </a:t>
            </a:r>
          </a:p>
          <a:p>
            <a:pPr marL="228600" lvl="0" indent="-228600">
              <a:lnSpc>
                <a:spcPct val="90000"/>
              </a:lnSpc>
              <a:buFont typeface="Arial" panose="020B0604020202020204" pitchFamily="34" charset="0"/>
              <a:buChar char="•"/>
            </a:pPr>
            <a:r>
              <a:rPr lang="en-US" sz="2400" dirty="0">
                <a:solidFill>
                  <a:prstClr val="black"/>
                </a:solidFill>
                <a:latin typeface="Calibri" panose="020F0502020204030204"/>
                <a:ea typeface="+mn-ea"/>
                <a:cs typeface="+mn-cs"/>
              </a:rPr>
              <a:t>There is no evidence to suggest that facility waste needs any additional disinfection.</a:t>
            </a:r>
          </a:p>
          <a:p>
            <a:endParaRPr lang="en-US" dirty="0"/>
          </a:p>
        </p:txBody>
      </p:sp>
      <p:sp>
        <p:nvSpPr>
          <p:cNvPr id="3" name="Title 2"/>
          <p:cNvSpPr>
            <a:spLocks noGrp="1"/>
          </p:cNvSpPr>
          <p:nvPr>
            <p:ph type="title"/>
          </p:nvPr>
        </p:nvSpPr>
        <p:spPr/>
        <p:txBody>
          <a:bodyPr/>
          <a:lstStyle/>
          <a:p>
            <a:r>
              <a:rPr lang="en-US" dirty="0"/>
              <a:t>Environmental Cleaning/Medical Waste</a:t>
            </a:r>
          </a:p>
        </p:txBody>
      </p:sp>
    </p:spTree>
    <p:extLst>
      <p:ext uri="{BB962C8B-B14F-4D97-AF65-F5344CB8AC3E}">
        <p14:creationId xmlns:p14="http://schemas.microsoft.com/office/powerpoint/2010/main" val="251242137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Notify facilities prior to transferring a resident with an acute respiratory illness, including suspected or confirmed COVID-19, to a higher level of care. Transfer form: </a:t>
            </a:r>
            <a:r>
              <a:rPr lang="en-US" sz="2800" dirty="0">
                <a:hlinkClick r:id="rId2"/>
              </a:rPr>
              <a:t>http://dhhs.ne.gov/HAI%20Documents/Interfacility%20Infection%20Control%20Transfer%20Form.pdf</a:t>
            </a:r>
            <a:endParaRPr lang="en-US" sz="2800" dirty="0"/>
          </a:p>
          <a:p>
            <a:pPr lvl="0"/>
            <a:endParaRPr lang="en-US" sz="2800" dirty="0"/>
          </a:p>
          <a:p>
            <a:pPr lvl="0"/>
            <a:r>
              <a:rPr lang="en-US" sz="2800" dirty="0"/>
              <a:t>Report any possible COVID-19 illness in residents and employees to the local health department</a:t>
            </a:r>
          </a:p>
          <a:p>
            <a:pPr lvl="0"/>
            <a:r>
              <a:rPr lang="en-US" sz="2800" dirty="0"/>
              <a:t> Listing of the local health departments and contacts:</a:t>
            </a:r>
          </a:p>
          <a:p>
            <a:pPr lvl="0"/>
            <a:r>
              <a:rPr lang="en-US" sz="2800" dirty="0">
                <a:hlinkClick r:id="rId3"/>
              </a:rPr>
              <a:t>http://dhhs.ne.gov/CHPM%20Documents/contacts.pdf</a:t>
            </a:r>
            <a:endParaRPr lang="en-US" dirty="0"/>
          </a:p>
        </p:txBody>
      </p:sp>
      <p:sp>
        <p:nvSpPr>
          <p:cNvPr id="3" name="Title 2"/>
          <p:cNvSpPr>
            <a:spLocks noGrp="1"/>
          </p:cNvSpPr>
          <p:nvPr>
            <p:ph type="title"/>
          </p:nvPr>
        </p:nvSpPr>
        <p:spPr/>
        <p:txBody>
          <a:bodyPr/>
          <a:lstStyle/>
          <a:p>
            <a:r>
              <a:rPr lang="en-US" dirty="0"/>
              <a:t>Between the Facilities</a:t>
            </a:r>
          </a:p>
        </p:txBody>
      </p:sp>
    </p:spTree>
    <p:extLst>
      <p:ext uri="{BB962C8B-B14F-4D97-AF65-F5344CB8AC3E}">
        <p14:creationId xmlns:p14="http://schemas.microsoft.com/office/powerpoint/2010/main" val="35615023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a:t>Monday – Friday </a:t>
            </a:r>
          </a:p>
          <a:p>
            <a:pPr algn="ctr"/>
            <a:r>
              <a:rPr lang="en-US" dirty="0"/>
              <a:t>7:30 AM – 9:30 AM Central Time</a:t>
            </a:r>
          </a:p>
          <a:p>
            <a:pPr algn="ctr"/>
            <a:r>
              <a:rPr lang="en-US" dirty="0"/>
              <a:t>2:00 PM -4:00 PM Central Time</a:t>
            </a:r>
          </a:p>
          <a:p>
            <a:pPr algn="ctr"/>
            <a:r>
              <a:rPr lang="en-US" sz="3600" dirty="0"/>
              <a:t>Call 402-552-2881</a:t>
            </a:r>
          </a:p>
        </p:txBody>
      </p:sp>
      <p:sp>
        <p:nvSpPr>
          <p:cNvPr id="3" name="Title 2"/>
          <p:cNvSpPr>
            <a:spLocks noGrp="1"/>
          </p:cNvSpPr>
          <p:nvPr>
            <p:ph type="title"/>
          </p:nvPr>
        </p:nvSpPr>
        <p:spPr/>
        <p:txBody>
          <a:bodyPr/>
          <a:lstStyle/>
          <a:p>
            <a:r>
              <a:rPr lang="en-US"/>
              <a:t>Expert IP Office Hours</a:t>
            </a:r>
            <a:endParaRPr lang="en-US" dirty="0"/>
          </a:p>
        </p:txBody>
      </p:sp>
      <p:pic>
        <p:nvPicPr>
          <p:cNvPr id="4" name="Picture 3"/>
          <p:cNvPicPr>
            <a:picLocks noChangeAspect="1"/>
          </p:cNvPicPr>
          <p:nvPr/>
        </p:nvPicPr>
        <p:blipFill>
          <a:blip r:embed="rId2"/>
          <a:stretch>
            <a:fillRect/>
          </a:stretch>
        </p:blipFill>
        <p:spPr>
          <a:xfrm>
            <a:off x="494926" y="4396154"/>
            <a:ext cx="2251064" cy="1426969"/>
          </a:xfrm>
          <a:prstGeom prst="rect">
            <a:avLst/>
          </a:prstGeom>
        </p:spPr>
      </p:pic>
    </p:spTree>
    <p:extLst>
      <p:ext uri="{BB962C8B-B14F-4D97-AF65-F5344CB8AC3E}">
        <p14:creationId xmlns:p14="http://schemas.microsoft.com/office/powerpoint/2010/main" val="35812039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lasticWrap smoothness="1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effectLst>
            <a:glow>
              <a:schemeClr val="accent1">
                <a:alpha val="40000"/>
              </a:schemeClr>
            </a:glow>
            <a:reflection endPos="65000" dist="50800" dir="5400000" sy="-100000" algn="bl" rotWithShape="0"/>
          </a:effectLst>
        </p:spPr>
        <p:txBody>
          <a:bodyPr/>
          <a:lstStyle/>
          <a:p>
            <a:endParaRPr lang="en-US" dirty="0"/>
          </a:p>
          <a:p>
            <a:endParaRPr lang="en-US" dirty="0"/>
          </a:p>
          <a:p>
            <a:r>
              <a:rPr lang="en-US" dirty="0"/>
              <a:t>CDC is updating guidance frequently and should be considered the best authority for most situations </a:t>
            </a:r>
          </a:p>
          <a:p>
            <a:pPr marL="457200" lvl="1" indent="0">
              <a:buNone/>
            </a:pPr>
            <a:r>
              <a:rPr lang="en-US" sz="2000" dirty="0">
                <a:hlinkClick r:id="rId5"/>
              </a:rPr>
              <a:t>https://www.cdc.gov/coronavirus/2019-ncov/index.html</a:t>
            </a:r>
            <a:r>
              <a:rPr lang="en-US" sz="2000" dirty="0"/>
              <a:t> (main)</a:t>
            </a:r>
          </a:p>
          <a:p>
            <a:endParaRPr lang="en-US" dirty="0"/>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998464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Ishrat Kamal-Ahmed,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dirty="0"/>
              <a:t>402-471-7014</a:t>
            </a:r>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7D44B-90B1-4B22-8C72-50BEBC8CF714}"/>
              </a:ext>
            </a:extLst>
          </p:cNvPr>
          <p:cNvSpPr>
            <a:spLocks noGrp="1"/>
          </p:cNvSpPr>
          <p:nvPr>
            <p:ph type="body" sz="quarter" idx="11"/>
          </p:nvPr>
        </p:nvSpPr>
        <p:spPr/>
        <p:txBody>
          <a:bodyPr/>
          <a:lstStyle/>
          <a:p>
            <a:r>
              <a:rPr lang="en-US" b="1" dirty="0"/>
              <a:t>Nebraska Medicine</a:t>
            </a:r>
            <a:endParaRPr lang="en-US" sz="1800" dirty="0"/>
          </a:p>
          <a:p>
            <a:pPr lvl="0"/>
            <a:r>
              <a:rPr lang="en-US" dirty="0"/>
              <a:t>If you are experiencing other symptoms of a respiratory illness, we ask that you call 800.922.0000 prior to appt or ER </a:t>
            </a:r>
          </a:p>
          <a:p>
            <a:pPr lvl="0"/>
            <a:r>
              <a:rPr lang="en-US" b="1" dirty="0"/>
              <a:t>CHIhealth.com 8AM to 8PM</a:t>
            </a:r>
            <a:endParaRPr lang="en-US" sz="1800" dirty="0"/>
          </a:p>
          <a:p>
            <a:r>
              <a:rPr lang="en-US" dirty="0"/>
              <a:t>Click link on </a:t>
            </a:r>
            <a:r>
              <a:rPr lang="en-US" dirty="0" err="1"/>
              <a:t>Coronovirus</a:t>
            </a:r>
            <a:r>
              <a:rPr lang="en-US" dirty="0"/>
              <a:t> link </a:t>
            </a:r>
            <a:endParaRPr lang="en-US" sz="1800" dirty="0"/>
          </a:p>
          <a:p>
            <a:r>
              <a:rPr lang="en-US" dirty="0"/>
              <a:t>If answer questions suggestive of coronavirus exposure or symptoms</a:t>
            </a:r>
            <a:endParaRPr lang="en-US" sz="1800" dirty="0"/>
          </a:p>
          <a:p>
            <a:r>
              <a:rPr lang="en-US" dirty="0"/>
              <a:t>You are directed to an MD or ANP</a:t>
            </a:r>
            <a:endParaRPr lang="en-US" sz="1800" dirty="0"/>
          </a:p>
          <a:p>
            <a:r>
              <a:rPr lang="en-US" b="1" dirty="0"/>
              <a:t>Methodist</a:t>
            </a:r>
            <a:r>
              <a:rPr lang="en-US" dirty="0"/>
              <a:t> </a:t>
            </a:r>
          </a:p>
          <a:p>
            <a:r>
              <a:rPr lang="en-US" sz="1800" dirty="0"/>
              <a:t>Hot Line 24/7 402-815-7425</a:t>
            </a:r>
          </a:p>
          <a:p>
            <a:r>
              <a:rPr lang="en-US" dirty="0"/>
              <a:t> </a:t>
            </a:r>
            <a:endParaRPr lang="en-US" sz="1800" dirty="0"/>
          </a:p>
          <a:p>
            <a:endParaRPr lang="en-US" dirty="0"/>
          </a:p>
        </p:txBody>
      </p:sp>
      <p:sp>
        <p:nvSpPr>
          <p:cNvPr id="3" name="Title 2">
            <a:extLst>
              <a:ext uri="{FF2B5EF4-FFF2-40B4-BE49-F238E27FC236}">
                <a16:creationId xmlns:a16="http://schemas.microsoft.com/office/drawing/2014/main" id="{96BDA86E-EF32-4A2A-8781-1DA25268954F}"/>
              </a:ext>
            </a:extLst>
          </p:cNvPr>
          <p:cNvSpPr>
            <a:spLocks noGrp="1"/>
          </p:cNvSpPr>
          <p:nvPr>
            <p:ph type="title"/>
          </p:nvPr>
        </p:nvSpPr>
        <p:spPr/>
        <p:txBody>
          <a:bodyPr/>
          <a:lstStyle/>
          <a:p>
            <a:r>
              <a:rPr lang="en-US" dirty="0"/>
              <a:t>Call in or Info Lines</a:t>
            </a:r>
          </a:p>
        </p:txBody>
      </p:sp>
    </p:spTree>
    <p:extLst>
      <p:ext uri="{BB962C8B-B14F-4D97-AF65-F5344CB8AC3E}">
        <p14:creationId xmlns:p14="http://schemas.microsoft.com/office/powerpoint/2010/main" val="81435230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882554" cy="5750169"/>
          </a:xfrm>
          <a:prstGeom prst="rect">
            <a:avLst/>
          </a:prstGeom>
        </p:spPr>
      </p:pic>
      <p:sp>
        <p:nvSpPr>
          <p:cNvPr id="2" name="Title 1"/>
          <p:cNvSpPr>
            <a:spLocks noGrp="1"/>
          </p:cNvSpPr>
          <p:nvPr>
            <p:ph type="title"/>
          </p:nvPr>
        </p:nvSpPr>
        <p:spPr>
          <a:xfrm>
            <a:off x="838200" y="2628900"/>
            <a:ext cx="5896708" cy="2118946"/>
          </a:xfrm>
        </p:spPr>
        <p:txBody>
          <a:bodyPr/>
          <a:lstStyle/>
          <a:p>
            <a:r>
              <a:rPr lang="en-US" sz="6000" dirty="0"/>
              <a:t>TESTING</a:t>
            </a:r>
          </a:p>
        </p:txBody>
      </p:sp>
    </p:spTree>
    <p:extLst>
      <p:ext uri="{BB962C8B-B14F-4D97-AF65-F5344CB8AC3E}">
        <p14:creationId xmlns:p14="http://schemas.microsoft.com/office/powerpoint/2010/main" val="170944927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97DF8-B72C-4195-9A3E-7E1C60116672}"/>
              </a:ext>
            </a:extLst>
          </p:cNvPr>
          <p:cNvSpPr>
            <a:spLocks noGrp="1"/>
          </p:cNvSpPr>
          <p:nvPr>
            <p:ph type="body" sz="quarter" idx="10"/>
          </p:nvPr>
        </p:nvSpPr>
        <p:spPr/>
        <p:txBody>
          <a:bodyPr/>
          <a:lstStyle/>
          <a:p>
            <a:r>
              <a:rPr lang="en-US" b="1" i="1" dirty="0"/>
              <a:t>Availability of Testing-Capacity Expanding</a:t>
            </a:r>
            <a:endParaRPr lang="en-US" dirty="0"/>
          </a:p>
          <a:p>
            <a:r>
              <a:rPr lang="en-US" dirty="0"/>
              <a:t> </a:t>
            </a:r>
          </a:p>
          <a:p>
            <a:pPr lvl="0"/>
            <a:r>
              <a:rPr lang="en-US" dirty="0"/>
              <a:t>NPHL is performing the CDC-approved test.  </a:t>
            </a:r>
          </a:p>
          <a:p>
            <a:pPr lvl="1"/>
            <a:r>
              <a:rPr lang="en-US" dirty="0"/>
              <a:t> </a:t>
            </a:r>
            <a:r>
              <a:rPr lang="en-US" sz="2000" dirty="0"/>
              <a:t>20 specimens per run may be able to expand to about 100/day. Approval via LHD through the state DPH is necessary </a:t>
            </a:r>
          </a:p>
          <a:p>
            <a:pPr lvl="0"/>
            <a:r>
              <a:rPr lang="en-US" dirty="0"/>
              <a:t>The University of Nebraska Medical Center has a separate test which is now available through their Regional Pathology Laboratory (RPL), for clinics and providers within the Nebraska Medicine/UNMC system.  Currently limited to a similar capacity per day.  .</a:t>
            </a:r>
          </a:p>
          <a:p>
            <a:pPr lvl="0"/>
            <a:r>
              <a:rPr lang="en-US" dirty="0"/>
              <a:t>LabCorp and Quest have announced the availability of commercial tests through their portals.  Published turnaround time is 3-4 days. Any patient (+) for COVID-19 virus should be immediately reported to their local/state public health office.  All such (+) tests are provisional pending confirmation at NPHL</a:t>
            </a:r>
          </a:p>
          <a:p>
            <a:endParaRPr lang="en-US" dirty="0"/>
          </a:p>
        </p:txBody>
      </p:sp>
      <p:sp>
        <p:nvSpPr>
          <p:cNvPr id="3" name="Title 2">
            <a:extLst>
              <a:ext uri="{FF2B5EF4-FFF2-40B4-BE49-F238E27FC236}">
                <a16:creationId xmlns:a16="http://schemas.microsoft.com/office/drawing/2014/main" id="{FC23CE13-59E5-4A61-A8E4-23851BC4FFB9}"/>
              </a:ext>
            </a:extLst>
          </p:cNvPr>
          <p:cNvSpPr>
            <a:spLocks noGrp="1"/>
          </p:cNvSpPr>
          <p:nvPr>
            <p:ph type="title"/>
          </p:nvPr>
        </p:nvSpPr>
        <p:spPr/>
        <p:txBody>
          <a:bodyPr/>
          <a:lstStyle/>
          <a:p>
            <a:r>
              <a:rPr lang="en-US" dirty="0"/>
              <a:t>Testing </a:t>
            </a:r>
          </a:p>
        </p:txBody>
      </p:sp>
    </p:spTree>
    <p:extLst>
      <p:ext uri="{BB962C8B-B14F-4D97-AF65-F5344CB8AC3E}">
        <p14:creationId xmlns:p14="http://schemas.microsoft.com/office/powerpoint/2010/main" val="23967262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090246"/>
            <a:ext cx="11552349" cy="47654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If you want to test someone potentially fitting the PUI definitions from the CDC that is requested to be tested must call their LHD who will contact one of the team at DHHS who makes the decision about testing. </a:t>
            </a:r>
          </a:p>
          <a:p>
            <a:pPr marL="457200" lvl="0" indent="-457200">
              <a:buFont typeface="+mj-lt"/>
              <a:buAutoNum type="alphaLcParenR"/>
            </a:pPr>
            <a:endParaRPr lang="en-US" dirty="0"/>
          </a:p>
          <a:p>
            <a:pPr marL="457200" lvl="0" indent="-457200">
              <a:buFont typeface="+mj-lt"/>
              <a:buAutoNum type="alphaLcParenR"/>
            </a:pPr>
            <a:r>
              <a:rPr lang="en-US" dirty="0"/>
              <a:t>Major groups of PUIs are travelers returning from China, Italy </a:t>
            </a:r>
            <a:r>
              <a:rPr lang="en-US" dirty="0" err="1"/>
              <a:t>S.Korea</a:t>
            </a:r>
            <a:r>
              <a:rPr lang="en-US" dirty="0"/>
              <a:t>, Iran , Japan and Hong Kong who develop symptoms</a:t>
            </a:r>
          </a:p>
          <a:p>
            <a:pPr marL="457200" lvl="0" indent="-457200">
              <a:buFont typeface="+mj-lt"/>
              <a:buAutoNum type="alphaLcParenR"/>
            </a:pPr>
            <a:r>
              <a:rPr lang="en-US" dirty="0"/>
              <a:t>Contact of a PUI or known case</a:t>
            </a:r>
          </a:p>
          <a:p>
            <a:pPr marL="457200" lvl="0" indent="-457200">
              <a:buFont typeface="+mj-lt"/>
              <a:buAutoNum type="alphaLcParenR"/>
            </a:pPr>
            <a:r>
              <a:rPr lang="en-US" dirty="0"/>
              <a:t>HCW with exposure (new guidance on levels of risk of HCWs</a:t>
            </a:r>
          </a:p>
          <a:p>
            <a:pPr marL="457200" lvl="0" indent="-457200">
              <a:buFont typeface="+mj-lt"/>
              <a:buAutoNum type="alphaLcParenR"/>
            </a:pPr>
            <a:r>
              <a:rPr lang="en-US" dirty="0"/>
              <a:t>Patients with severe pneumonia/ARDS without underlying cause after full work-up </a:t>
            </a:r>
          </a:p>
          <a:p>
            <a:pPr marL="457200" lvl="0" indent="-457200">
              <a:buFont typeface="+mj-lt"/>
              <a:buAutoNum type="alphaLcParenR"/>
            </a:pPr>
            <a:r>
              <a:rPr lang="en-US" dirty="0"/>
              <a:t>New PUI definition –next slide</a:t>
            </a:r>
          </a:p>
          <a:p>
            <a:pPr marL="457200" lvl="0" indent="-457200">
              <a:buFont typeface="+mj-lt"/>
              <a:buAutoNum type="alphaLcParenR"/>
            </a:pPr>
            <a:endParaRPr lang="en-US" dirty="0"/>
          </a:p>
          <a:p>
            <a:endParaRPr lang="en-US" dirty="0"/>
          </a:p>
        </p:txBody>
      </p:sp>
      <p:sp>
        <p:nvSpPr>
          <p:cNvPr id="3" name="Title 2"/>
          <p:cNvSpPr>
            <a:spLocks noGrp="1"/>
          </p:cNvSpPr>
          <p:nvPr>
            <p:ph type="title"/>
          </p:nvPr>
        </p:nvSpPr>
        <p:spPr>
          <a:xfrm>
            <a:off x="373487" y="365125"/>
            <a:ext cx="11552349" cy="980097"/>
          </a:xfrm>
        </p:spPr>
        <p:txBody>
          <a:bodyPr/>
          <a:lstStyle/>
          <a:p>
            <a:r>
              <a:rPr lang="en-US" sz="2800" b="1" dirty="0"/>
              <a:t>Testing Risk Groups: </a:t>
            </a:r>
            <a:br>
              <a:rPr lang="en-US" dirty="0"/>
            </a:br>
            <a:endParaRPr lang="en-US" dirty="0"/>
          </a:p>
        </p:txBody>
      </p:sp>
    </p:spTree>
    <p:extLst>
      <p:ext uri="{BB962C8B-B14F-4D97-AF65-F5344CB8AC3E}">
        <p14:creationId xmlns:p14="http://schemas.microsoft.com/office/powerpoint/2010/main" val="593463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090246"/>
            <a:ext cx="11552349" cy="47654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dirty="0"/>
          </a:p>
          <a:p>
            <a:r>
              <a:rPr lang="en-US" dirty="0"/>
              <a:t>Clinicians should use their judgment to determine if a patient has signs and symptoms compatible with COVID-19 and whether the patient should be tested. </a:t>
            </a:r>
          </a:p>
          <a:p>
            <a:r>
              <a:rPr lang="en-US" dirty="0"/>
              <a:t>Decisions on which patients receive testing should be based on the local epidemiology of COVID-19, as well as the clinical course of illness. </a:t>
            </a:r>
          </a:p>
          <a:p>
            <a:r>
              <a:rPr lang="en-US" dirty="0"/>
              <a:t>Most patients with confirmed COVID-19 have developed fever</a:t>
            </a:r>
            <a:r>
              <a:rPr lang="en-US" u="sng" baseline="30000" dirty="0">
                <a:hlinkClick r:id="rId3"/>
              </a:rPr>
              <a:t>1</a:t>
            </a:r>
            <a:r>
              <a:rPr lang="en-US" dirty="0"/>
              <a:t> and/or symptoms of acute respiratory illness (e.g., cough, difficulty breathing). </a:t>
            </a:r>
          </a:p>
          <a:p>
            <a:r>
              <a:rPr lang="en-US" dirty="0"/>
              <a:t>Clinicians are strongly encouraged to test for other causes of respiratory illness, including infections such as influenza.</a:t>
            </a:r>
          </a:p>
          <a:p>
            <a:endParaRPr lang="en-US" dirty="0"/>
          </a:p>
        </p:txBody>
      </p:sp>
      <p:sp>
        <p:nvSpPr>
          <p:cNvPr id="3" name="Title 2"/>
          <p:cNvSpPr>
            <a:spLocks noGrp="1"/>
          </p:cNvSpPr>
          <p:nvPr>
            <p:ph type="title"/>
          </p:nvPr>
        </p:nvSpPr>
        <p:spPr>
          <a:xfrm>
            <a:off x="373487" y="365125"/>
            <a:ext cx="11552349" cy="980097"/>
          </a:xfrm>
        </p:spPr>
        <p:txBody>
          <a:bodyPr/>
          <a:lstStyle/>
          <a:p>
            <a:r>
              <a:rPr lang="en-US" b="1" dirty="0"/>
              <a:t>New CDC Person Under Investigation Definition</a:t>
            </a:r>
            <a:endParaRPr lang="en-US" dirty="0"/>
          </a:p>
        </p:txBody>
      </p:sp>
    </p:spTree>
    <p:extLst>
      <p:ext uri="{BB962C8B-B14F-4D97-AF65-F5344CB8AC3E}">
        <p14:creationId xmlns:p14="http://schemas.microsoft.com/office/powerpoint/2010/main" val="24847734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B0EE7-3C66-46F1-B9B0-9EF2FA3DF204}"/>
              </a:ext>
            </a:extLst>
          </p:cNvPr>
          <p:cNvSpPr>
            <a:spLocks noGrp="1"/>
          </p:cNvSpPr>
          <p:nvPr>
            <p:ph type="body" sz="quarter" idx="10"/>
          </p:nvPr>
        </p:nvSpPr>
        <p:spPr/>
        <p:txBody>
          <a:bodyPr/>
          <a:lstStyle/>
          <a:p>
            <a:r>
              <a:rPr lang="en-US" dirty="0"/>
              <a:t>Criteria to Guide Evaluation and Laboratory Testing for COVID-19 </a:t>
            </a:r>
            <a:r>
              <a:rPr lang="en-US" dirty="0" err="1"/>
              <a:t>ts</a:t>
            </a:r>
            <a:r>
              <a:rPr lang="en-US" dirty="0"/>
              <a:t>. </a:t>
            </a:r>
          </a:p>
          <a:p>
            <a:r>
              <a:rPr lang="en-US" dirty="0"/>
              <a:t>Clinicians should use their judgment to determine if a patient has signs and symptoms compatible with COVID-19 and whether the patient should be tested. Most patients with confirmed COVID-19 have developed fever1 and/or symptoms of acute respiratory illness (e.g., cough, difficulty breathing). Priorities for testing may include:   </a:t>
            </a:r>
          </a:p>
          <a:p>
            <a:r>
              <a:rPr lang="en-US" dirty="0"/>
              <a:t>1. Hospitalized patients who have signs and symptoms compatible with COVID-19 in order to inform decisions related to infection control.  </a:t>
            </a:r>
          </a:p>
          <a:p>
            <a:r>
              <a:rPr lang="en-US" dirty="0"/>
              <a:t>2. Other symptomatic individuals such as, older adults (age ≥ 65 years) and individuals with chronic medical conditions and/or an immunocompromised state that may put them at higher risk for poor outcomes (e.g., diabetes, heart disease, receiving immunosuppressive medications, chronic lung disease, chronic kidney disease).  </a:t>
            </a:r>
          </a:p>
          <a:p>
            <a:r>
              <a:rPr lang="en-US" dirty="0"/>
              <a:t>3. Any persons including healthcare personnel2, who within 14 days of symptom onset had close contact3 with a suspect or laboratory-confirmed4 COVID-19 patient, or who have a history of travel from affected geographic areas within 14 days of their symptom onset. </a:t>
            </a:r>
          </a:p>
          <a:p>
            <a:endParaRPr lang="en-US" dirty="0"/>
          </a:p>
        </p:txBody>
      </p:sp>
      <p:sp>
        <p:nvSpPr>
          <p:cNvPr id="3" name="Title 2">
            <a:extLst>
              <a:ext uri="{FF2B5EF4-FFF2-40B4-BE49-F238E27FC236}">
                <a16:creationId xmlns:a16="http://schemas.microsoft.com/office/drawing/2014/main" id="{0FAB2CE9-7D35-4D53-AE4D-6C8B528C20D3}"/>
              </a:ext>
            </a:extLst>
          </p:cNvPr>
          <p:cNvSpPr>
            <a:spLocks noGrp="1"/>
          </p:cNvSpPr>
          <p:nvPr>
            <p:ph type="title"/>
          </p:nvPr>
        </p:nvSpPr>
        <p:spPr/>
        <p:txBody>
          <a:bodyPr/>
          <a:lstStyle/>
          <a:p>
            <a:r>
              <a:rPr lang="en-US" sz="2800" dirty="0"/>
              <a:t>CDC: Criteria to Guide Evaluation and Lab Testing for COVID-19 </a:t>
            </a:r>
            <a:r>
              <a:rPr lang="en-US" dirty="0"/>
              <a:t> </a:t>
            </a:r>
            <a:br>
              <a:rPr lang="en-US" dirty="0"/>
            </a:br>
            <a:endParaRPr lang="en-US" dirty="0"/>
          </a:p>
        </p:txBody>
      </p:sp>
    </p:spTree>
    <p:extLst>
      <p:ext uri="{BB962C8B-B14F-4D97-AF65-F5344CB8AC3E}">
        <p14:creationId xmlns:p14="http://schemas.microsoft.com/office/powerpoint/2010/main" val="12944826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023D8-03CA-4AE6-9B07-484D60B22867}"/>
              </a:ext>
            </a:extLst>
          </p:cNvPr>
          <p:cNvSpPr>
            <a:spLocks noGrp="1"/>
          </p:cNvSpPr>
          <p:nvPr>
            <p:ph type="body" sz="quarter" idx="10"/>
          </p:nvPr>
        </p:nvSpPr>
        <p:spPr/>
        <p:txBody>
          <a:bodyPr/>
          <a:lstStyle/>
          <a:p>
            <a:r>
              <a:rPr lang="en-US" dirty="0"/>
              <a:t>Specimen Collection Advice for Clinics and Emergency Rooms Evaluating Patients with Febrile Respiratory Illness Patients presenting to healthcare facilities for evaluation of any febrile respiratory illness should be fitted with a surgical facemask upon arrival and should be segregated from other patients (e.g., immediately moved to an exam room). This is to prevent transmission of respiratory pathogens include COVID-19. </a:t>
            </a:r>
          </a:p>
          <a:p>
            <a:r>
              <a:rPr lang="en-US" dirty="0"/>
              <a:t>If the clinical presentation and the epidemiologic risk factors create a HIGH index of suspicion of COVID-19 (this is a clinical judgement-further guidance below) personnel who collect NP (nasopharyngeal) swabs should don full personal protective equipment (PPE) prior to specimen collection.    </a:t>
            </a:r>
          </a:p>
          <a:p>
            <a:r>
              <a:rPr lang="en-US" dirty="0"/>
              <a:t>Ideally this should include an N95 respirator, eye protection, disposable gloves, and a gown.   If N95 respirators or equivalent PPE are not available, the patient should be referred to a location where the person undertaking specimen collection has all CDC-recommended PPE. </a:t>
            </a:r>
          </a:p>
          <a:p>
            <a:r>
              <a:rPr lang="en-US" dirty="0"/>
              <a:t>If </a:t>
            </a:r>
          </a:p>
        </p:txBody>
      </p:sp>
      <p:sp>
        <p:nvSpPr>
          <p:cNvPr id="3" name="Title 2">
            <a:extLst>
              <a:ext uri="{FF2B5EF4-FFF2-40B4-BE49-F238E27FC236}">
                <a16:creationId xmlns:a16="http://schemas.microsoft.com/office/drawing/2014/main" id="{1B5ED385-9B55-4BB4-9916-7E76890F825A}"/>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9261186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1238</TotalTime>
  <Words>2556</Words>
  <Application>Microsoft Office PowerPoint</Application>
  <PresentationFormat>Widescreen</PresentationFormat>
  <Paragraphs>152</Paragraphs>
  <Slides>24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Times New Roman</vt:lpstr>
      <vt:lpstr>Calibri</vt:lpstr>
      <vt:lpstr>Roboto Black</vt:lpstr>
      <vt:lpstr>Roboto</vt:lpstr>
      <vt:lpstr>Montserrat</vt:lpstr>
      <vt:lpstr>Wingdings 3</vt:lpstr>
      <vt:lpstr>Montserrat Semi Bold</vt:lpstr>
      <vt:lpstr>Arial</vt:lpstr>
      <vt:lpstr>Custom Design</vt:lpstr>
      <vt:lpstr>Brand Theme Master</vt:lpstr>
      <vt:lpstr>  Covid-19 Webinex Update for  HOSPITALS</vt:lpstr>
      <vt:lpstr>Nebraska Updates as of this Morning (March 11, 2020)</vt:lpstr>
      <vt:lpstr>Call in or Info Lines</vt:lpstr>
      <vt:lpstr>TESTING</vt:lpstr>
      <vt:lpstr>Testing </vt:lpstr>
      <vt:lpstr>Testing Risk Groups:  </vt:lpstr>
      <vt:lpstr>New CDC Person Under Investigation Definition</vt:lpstr>
      <vt:lpstr>CDC: Criteria to Guide Evaluation and Lab Testing for COVID-19   </vt:lpstr>
      <vt:lpstr>DHHS HAN 3-11-2020</vt:lpstr>
      <vt:lpstr>DHHS HAN 2020</vt:lpstr>
      <vt:lpstr>PowerPoint Presentation</vt:lpstr>
      <vt:lpstr>PowerPoint Presentation</vt:lpstr>
      <vt:lpstr>Resources (Testing)</vt:lpstr>
      <vt:lpstr>PowerPoint Presentation</vt:lpstr>
      <vt:lpstr>How You Can Protect Yourself when caring for patients with confirmed or possible COVID-19?</vt:lpstr>
      <vt:lpstr>PowerPoint Presentation</vt:lpstr>
      <vt:lpstr>PowerPoint Presentation</vt:lpstr>
      <vt:lpstr>Summary of Changes to Interim Guidance on IP</vt:lpstr>
      <vt:lpstr>PowerPoint Presentation</vt:lpstr>
      <vt:lpstr>Environmental Cleaning/Medical Waste</vt:lpstr>
      <vt:lpstr>Between the Facilities</vt:lpstr>
      <vt:lpstr>Expert IP Office Hours</vt:lpstr>
      <vt:lpstr>Resources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203</cp:revision>
  <cp:lastPrinted>2016-10-25T21:04:27Z</cp:lastPrinted>
  <dcterms:created xsi:type="dcterms:W3CDTF">2016-09-27T14:31:05Z</dcterms:created>
  <dcterms:modified xsi:type="dcterms:W3CDTF">2020-03-11T16:39:27Z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-670888006</vt:i4>
  </property>
  <property fmtid="{D5CDD505-2E9C-101B-9397-08002B2CF9AE}" pid="3" name="_NewReviewCycle">
    <vt:lpwstr/>
  </property>
  <property fmtid="{D5CDD505-2E9C-101B-9397-08002B2CF9AE}" pid="4" name="_EmailSubject">
    <vt:lpwstr>Needs US data fixing/ presentation/please review</vt:lpwstr>
  </property>
  <property fmtid="{D5CDD505-2E9C-101B-9397-08002B2CF9AE}" pid="5" name="_AuthorEmailDisplayName">
    <vt:lpwstr>Kamal-Ahmed, Ishrat</vt:lpwstr>
  </property>
  <property fmtid="{D5CDD505-2E9C-101B-9397-08002B2CF9AE}" pid="6" name="_PreviousAdHocReviewCycleID">
    <vt:i4>-1952709725</vt:i4>
  </property>
  <property fmtid="{D5CDD505-2E9C-101B-9397-08002B2CF9AE}" pid="7" name="_AuthorEmail">
    <vt:lpwstr>Ishrat.Kamal-Ahmed@nebraska.gov</vt:lpwstr>
  </property>
  <property fmtid="{D5CDD505-2E9C-101B-9397-08002B2CF9AE}" pid="8" name="ContentTypeId">
    <vt:lpwstr>0x01010052B6389463AD8D489B748E08E45C361A</vt:lpwstr>
  </property>
</Properties>
</file>