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1" r:id="rId1"/>
  </p:sldMasterIdLst>
  <p:notesMasterIdLst>
    <p:notesMasterId r:id="rId12"/>
  </p:notesMasterIdLst>
  <p:sldIdLst>
    <p:sldId id="256" r:id="rId2"/>
    <p:sldId id="258" r:id="rId3"/>
    <p:sldId id="265" r:id="rId4"/>
    <p:sldId id="266" r:id="rId5"/>
    <p:sldId id="257" r:id="rId6"/>
    <p:sldId id="264" r:id="rId7"/>
    <p:sldId id="263" r:id="rId8"/>
    <p:sldId id="262" r:id="rId9"/>
    <p:sldId id="267"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97" autoAdjust="0"/>
    <p:restoredTop sz="94660"/>
  </p:normalViewPr>
  <p:slideViewPr>
    <p:cSldViewPr snapToGrid="0">
      <p:cViewPr varScale="1">
        <p:scale>
          <a:sx n="107" d="100"/>
          <a:sy n="107" d="100"/>
        </p:scale>
        <p:origin x="264" y="108"/>
      </p:cViewPr>
      <p:guideLst/>
    </p:cSldViewPr>
  </p:slideViewPr>
  <p:notesTextViewPr>
    <p:cViewPr>
      <p:scale>
        <a:sx n="1" d="1"/>
        <a:sy n="1" d="1"/>
      </p:scale>
      <p:origin x="0" y="0"/>
    </p:cViewPr>
  </p:notesTextViewPr>
  <p:notesViewPr>
    <p:cSldViewPr snapToGrid="0">
      <p:cViewPr varScale="1">
        <p:scale>
          <a:sx n="86" d="100"/>
          <a:sy n="86" d="100"/>
        </p:scale>
        <p:origin x="2562" y="9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Total Charges</c:v>
                </c:pt>
              </c:strCache>
            </c:strRef>
          </c:tx>
          <c:spPr>
            <a:solidFill>
              <a:schemeClr val="accent1"/>
            </a:solidFill>
            <a:ln>
              <a:noFill/>
            </a:ln>
            <a:effectLst/>
          </c:spPr>
          <c:invertIfNegative val="0"/>
          <c:cat>
            <c:strRef>
              <c:f>Sheet1!$A$2:$A$4</c:f>
              <c:strCache>
                <c:ptCount val="3"/>
                <c:pt idx="0">
                  <c:v>July</c:v>
                </c:pt>
                <c:pt idx="1">
                  <c:v>August</c:v>
                </c:pt>
                <c:pt idx="2">
                  <c:v>September</c:v>
                </c:pt>
              </c:strCache>
            </c:strRef>
          </c:cat>
          <c:val>
            <c:numRef>
              <c:f>Sheet1!$B$2:$B$4</c:f>
              <c:numCache>
                <c:formatCode>General</c:formatCode>
                <c:ptCount val="3"/>
                <c:pt idx="0">
                  <c:v>275101</c:v>
                </c:pt>
                <c:pt idx="1">
                  <c:v>300557</c:v>
                </c:pt>
                <c:pt idx="2">
                  <c:v>290777</c:v>
                </c:pt>
              </c:numCache>
            </c:numRef>
          </c:val>
          <c:extLst>
            <c:ext xmlns:c16="http://schemas.microsoft.com/office/drawing/2014/chart" uri="{C3380CC4-5D6E-409C-BE32-E72D297353CC}">
              <c16:uniqueId val="{00000000-58CF-409D-B613-8CC4B9954B4E}"/>
            </c:ext>
          </c:extLst>
        </c:ser>
        <c:ser>
          <c:idx val="1"/>
          <c:order val="1"/>
          <c:tx>
            <c:strRef>
              <c:f>Sheet1!$C$1</c:f>
              <c:strCache>
                <c:ptCount val="1"/>
                <c:pt idx="0">
                  <c:v>Denials</c:v>
                </c:pt>
              </c:strCache>
            </c:strRef>
          </c:tx>
          <c:spPr>
            <a:solidFill>
              <a:schemeClr val="accent2"/>
            </a:solidFill>
            <a:ln>
              <a:noFill/>
            </a:ln>
            <a:effectLst/>
          </c:spPr>
          <c:invertIfNegative val="0"/>
          <c:cat>
            <c:strRef>
              <c:f>Sheet1!$A$2:$A$4</c:f>
              <c:strCache>
                <c:ptCount val="3"/>
                <c:pt idx="0">
                  <c:v>July</c:v>
                </c:pt>
                <c:pt idx="1">
                  <c:v>August</c:v>
                </c:pt>
                <c:pt idx="2">
                  <c:v>September</c:v>
                </c:pt>
              </c:strCache>
            </c:strRef>
          </c:cat>
          <c:val>
            <c:numRef>
              <c:f>Sheet1!$C$2:$C$4</c:f>
              <c:numCache>
                <c:formatCode>General</c:formatCode>
                <c:ptCount val="3"/>
                <c:pt idx="0">
                  <c:v>29318</c:v>
                </c:pt>
                <c:pt idx="1">
                  <c:v>6707</c:v>
                </c:pt>
                <c:pt idx="2">
                  <c:v>1950</c:v>
                </c:pt>
              </c:numCache>
            </c:numRef>
          </c:val>
          <c:extLst>
            <c:ext xmlns:c16="http://schemas.microsoft.com/office/drawing/2014/chart" uri="{C3380CC4-5D6E-409C-BE32-E72D297353CC}">
              <c16:uniqueId val="{00000001-58CF-409D-B613-8CC4B9954B4E}"/>
            </c:ext>
          </c:extLst>
        </c:ser>
        <c:dLbls>
          <c:showLegendKey val="0"/>
          <c:showVal val="0"/>
          <c:showCatName val="0"/>
          <c:showSerName val="0"/>
          <c:showPercent val="0"/>
          <c:showBubbleSize val="0"/>
        </c:dLbls>
        <c:gapWidth val="219"/>
        <c:overlap val="-27"/>
        <c:axId val="557242728"/>
        <c:axId val="557243808"/>
      </c:barChart>
      <c:catAx>
        <c:axId val="5572427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243808"/>
        <c:crosses val="autoZero"/>
        <c:auto val="1"/>
        <c:lblAlgn val="ctr"/>
        <c:lblOffset val="100"/>
        <c:noMultiLvlLbl val="0"/>
      </c:catAx>
      <c:valAx>
        <c:axId val="5572438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572427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607201-F674-4517-AB78-CEE0D0E5C2C3}" type="datetimeFigureOut">
              <a:rPr lang="en-US" smtClean="0"/>
              <a:t>10/12/2023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D34E8-311E-41D9-9E82-8B240072F787}" type="slidenum">
              <a:rPr lang="en-US" smtClean="0"/>
              <a:t>‹#›</a:t>
            </a:fld>
            <a:endParaRPr lang="en-US"/>
          </a:p>
        </p:txBody>
      </p:sp>
    </p:spTree>
    <p:extLst>
      <p:ext uri="{BB962C8B-B14F-4D97-AF65-F5344CB8AC3E}">
        <p14:creationId xmlns:p14="http://schemas.microsoft.com/office/powerpoint/2010/main" val="3647492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HCMC we are a 10 bed critical access facility that has two rural health clinics. One that is attached and one that is located in Greeley Nebraska. The Greeley clinic has a Therapy clinic that is serviced 5 days a week by HCMC Therapy staff. Within the therapy department large amount of growth has happen in the last 10 years. We have grown from 1 therapist and 1 PTA to 3 PT’s and 4 PTA’s. With this growth in patient numbers and staff offerings have also grown our billing and insurance claims issues.</a:t>
            </a:r>
          </a:p>
        </p:txBody>
      </p:sp>
      <p:sp>
        <p:nvSpPr>
          <p:cNvPr id="4" name="Slide Number Placeholder 3"/>
          <p:cNvSpPr>
            <a:spLocks noGrp="1"/>
          </p:cNvSpPr>
          <p:nvPr>
            <p:ph type="sldNum" sz="quarter" idx="5"/>
          </p:nvPr>
        </p:nvSpPr>
        <p:spPr/>
        <p:txBody>
          <a:bodyPr/>
          <a:lstStyle/>
          <a:p>
            <a:fld id="{E61D34E8-311E-41D9-9E82-8B240072F787}" type="slidenum">
              <a:rPr lang="en-US" smtClean="0"/>
              <a:t>2</a:t>
            </a:fld>
            <a:endParaRPr lang="en-US"/>
          </a:p>
        </p:txBody>
      </p:sp>
    </p:spTree>
    <p:extLst>
      <p:ext uri="{BB962C8B-B14F-4D97-AF65-F5344CB8AC3E}">
        <p14:creationId xmlns:p14="http://schemas.microsoft.com/office/powerpoint/2010/main" val="2024971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 145 total patients being tracked weekly there is a lot of moving parts and notifications to ensure correct documentation and recertifications are done and we are not seeing patients that won’t be covered by insurance due to visit overages.</a:t>
            </a:r>
          </a:p>
        </p:txBody>
      </p:sp>
      <p:sp>
        <p:nvSpPr>
          <p:cNvPr id="4" name="Slide Number Placeholder 3"/>
          <p:cNvSpPr>
            <a:spLocks noGrp="1"/>
          </p:cNvSpPr>
          <p:nvPr>
            <p:ph type="sldNum" sz="quarter" idx="5"/>
          </p:nvPr>
        </p:nvSpPr>
        <p:spPr/>
        <p:txBody>
          <a:bodyPr/>
          <a:lstStyle/>
          <a:p>
            <a:fld id="{E61D34E8-311E-41D9-9E82-8B240072F787}" type="slidenum">
              <a:rPr lang="en-US" smtClean="0"/>
              <a:t>6</a:t>
            </a:fld>
            <a:endParaRPr lang="en-US"/>
          </a:p>
        </p:txBody>
      </p:sp>
    </p:spTree>
    <p:extLst>
      <p:ext uri="{BB962C8B-B14F-4D97-AF65-F5344CB8AC3E}">
        <p14:creationId xmlns:p14="http://schemas.microsoft.com/office/powerpoint/2010/main" val="29118003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July the therapy department had 11% of their charges were denied or wrote off due to no prior-auth, no recertification in a timely manner, overage of allowable visits to name a few.</a:t>
            </a:r>
          </a:p>
          <a:p>
            <a:r>
              <a:rPr lang="en-US" dirty="0"/>
              <a:t>With the addition of the therapy insurance specialist the lost charges dropped to 2%. This is way more manageable and hopeful to keep denials under 3% of total charges. September showed vast improvement with .7% of charges having to </a:t>
            </a:r>
            <a:r>
              <a:rPr lang="en-US"/>
              <a:t>be adjusted.</a:t>
            </a:r>
            <a:endParaRPr lang="en-US" dirty="0"/>
          </a:p>
          <a:p>
            <a:endParaRPr lang="en-US" dirty="0"/>
          </a:p>
        </p:txBody>
      </p:sp>
      <p:sp>
        <p:nvSpPr>
          <p:cNvPr id="4" name="Slide Number Placeholder 3"/>
          <p:cNvSpPr>
            <a:spLocks noGrp="1"/>
          </p:cNvSpPr>
          <p:nvPr>
            <p:ph type="sldNum" sz="quarter" idx="5"/>
          </p:nvPr>
        </p:nvSpPr>
        <p:spPr/>
        <p:txBody>
          <a:bodyPr/>
          <a:lstStyle/>
          <a:p>
            <a:fld id="{E61D34E8-311E-41D9-9E82-8B240072F787}" type="slidenum">
              <a:rPr lang="en-US" smtClean="0"/>
              <a:t>8</a:t>
            </a:fld>
            <a:endParaRPr lang="en-US"/>
          </a:p>
        </p:txBody>
      </p:sp>
    </p:spTree>
    <p:extLst>
      <p:ext uri="{BB962C8B-B14F-4D97-AF65-F5344CB8AC3E}">
        <p14:creationId xmlns:p14="http://schemas.microsoft.com/office/powerpoint/2010/main" val="20925995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pPr/>
              <a:t>10/12/2023</a:t>
            </a:fld>
            <a:endParaRPr lang="en-US" sz="140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526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C3BD54-29B9-3D42-B178-776ED395AA85}" type="datetimeFigureOut">
              <a:rPr lang="en-US" smtClean="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372792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C3BD54-29B9-3D42-B178-776ED395AA85}" type="datetimeFigureOut">
              <a:rPr lang="en-US" smtClean="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33338313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C3BD54-29B9-3D42-B178-776ED395AA85}" type="datetimeFigureOut">
              <a:rPr lang="en-US" smtClean="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pPr/>
              <a:t>‹#›</a:t>
            </a:fld>
            <a:endParaRPr lang="en-US"/>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626557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C3BD54-29B9-3D42-B178-776ED395AA85}" type="datetimeFigureOut">
              <a:rPr lang="en-US" smtClean="0"/>
              <a:pPr/>
              <a:t>10/12/2023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7186986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3C3BD54-29B9-3D42-B178-776ED395AA85}" type="datetimeFigureOut">
              <a:rPr lang="en-US" smtClean="0"/>
              <a:pPr/>
              <a:t>10/12/2023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36356429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3C3BD54-29B9-3D42-B178-776ED395AA85}" type="datetimeFigureOut">
              <a:rPr lang="en-US" smtClean="0"/>
              <a:pPr/>
              <a:t>10/12/2023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6BB3423-611C-6944-BA94-F2572F362413}" type="slidenum">
              <a:rPr lang="en-US" smtClean="0"/>
              <a:pPr/>
              <a:t>‹#›</a:t>
            </a:fld>
            <a:endParaRPr lang="en-US"/>
          </a:p>
        </p:txBody>
      </p:sp>
    </p:spTree>
    <p:extLst>
      <p:ext uri="{BB962C8B-B14F-4D97-AF65-F5344CB8AC3E}">
        <p14:creationId xmlns:p14="http://schemas.microsoft.com/office/powerpoint/2010/main" val="37113220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786880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3622270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C3BD54-29B9-3D42-B178-776ED395AA85}"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41419840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C3BD54-29B9-3D42-B178-776ED395AA85}" type="datetimeFigureOut">
              <a:rPr lang="en-US" smtClean="0"/>
              <a:t>10/12/2023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940269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C3BD54-29B9-3D42-B178-776ED395AA85}"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6790136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C3BD54-29B9-3D42-B178-776ED395AA85}" type="datetimeFigureOut">
              <a:rPr lang="en-US" smtClean="0"/>
              <a:t>10/12/2023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009089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C3BD54-29B9-3D42-B178-776ED395AA85}" type="datetimeFigureOut">
              <a:rPr lang="en-US" smtClean="0"/>
              <a:t>10/12/2023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2528348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C3BD54-29B9-3D42-B178-776ED395AA85}" type="datetimeFigureOut">
              <a:rPr lang="en-US" smtClean="0"/>
              <a:t>10/12/2023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7630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C3BD54-29B9-3D42-B178-776ED395AA85}"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41981350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3C3BD54-29B9-3D42-B178-776ED395AA85}" type="datetimeFigureOut">
              <a:rPr lang="en-US" smtClean="0"/>
              <a:t>10/12/2023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BB3423-611C-6944-BA94-F2572F362413}" type="slidenum">
              <a:rPr lang="en-US" smtClean="0"/>
              <a:t>‹#›</a:t>
            </a:fld>
            <a:endParaRPr lang="en-US"/>
          </a:p>
        </p:txBody>
      </p:sp>
    </p:spTree>
    <p:extLst>
      <p:ext uri="{BB962C8B-B14F-4D97-AF65-F5344CB8AC3E}">
        <p14:creationId xmlns:p14="http://schemas.microsoft.com/office/powerpoint/2010/main" val="40559033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73C3BD54-29B9-3D42-B178-776ED395AA85}" type="datetimeFigureOut">
              <a:rPr lang="en-US" smtClean="0"/>
              <a:pPr/>
              <a:t>10/12/2023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6BB3423-611C-6944-BA94-F2572F362413}" type="slidenum">
              <a:rPr lang="en-US" smtClean="0"/>
              <a:pPr/>
              <a:t>‹#›</a:t>
            </a:fld>
            <a:endParaRPr lang="en-US"/>
          </a:p>
        </p:txBody>
      </p:sp>
    </p:spTree>
    <p:extLst>
      <p:ext uri="{BB962C8B-B14F-4D97-AF65-F5344CB8AC3E}">
        <p14:creationId xmlns:p14="http://schemas.microsoft.com/office/powerpoint/2010/main" val="2224796562"/>
      </p:ext>
    </p:extLst>
  </p:cSld>
  <p:clrMap bg1="dk1" tx1="lt1" bg2="dk2" tx2="lt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 id="2147483734" r:id="rId13"/>
    <p:sldLayoutId id="2147483735" r:id="rId14"/>
    <p:sldLayoutId id="2147483736" r:id="rId15"/>
    <p:sldLayoutId id="2147483737" r:id="rId16"/>
    <p:sldLayoutId id="2147483738"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web of dots connected">
            <a:extLst>
              <a:ext uri="{FF2B5EF4-FFF2-40B4-BE49-F238E27FC236}">
                <a16:creationId xmlns:a16="http://schemas.microsoft.com/office/drawing/2014/main" id="{6256C555-705B-EB03-96A7-094B9A43EC34}"/>
              </a:ext>
            </a:extLst>
          </p:cNvPr>
          <p:cNvPicPr>
            <a:picLocks noChangeAspect="1"/>
          </p:cNvPicPr>
          <p:nvPr/>
        </p:nvPicPr>
        <p:blipFill rotWithShape="1">
          <a:blip r:embed="rId2"/>
          <a:srcRect l="20444" r="1" b="1"/>
          <a:stretch/>
        </p:blipFill>
        <p:spPr>
          <a:xfrm>
            <a:off x="20" y="10"/>
            <a:ext cx="12191980" cy="6857990"/>
          </a:xfrm>
          <a:prstGeom prst="rect">
            <a:avLst/>
          </a:prstGeom>
        </p:spPr>
      </p:pic>
      <p:sp>
        <p:nvSpPr>
          <p:cNvPr id="2" name="Title 1">
            <a:extLst>
              <a:ext uri="{FF2B5EF4-FFF2-40B4-BE49-F238E27FC236}">
                <a16:creationId xmlns:a16="http://schemas.microsoft.com/office/drawing/2014/main" id="{8F2909C2-A77B-EB81-83EB-E347E292B021}"/>
              </a:ext>
            </a:extLst>
          </p:cNvPr>
          <p:cNvSpPr>
            <a:spLocks noGrp="1"/>
          </p:cNvSpPr>
          <p:nvPr>
            <p:ph type="ctrTitle"/>
          </p:nvPr>
        </p:nvSpPr>
        <p:spPr>
          <a:xfrm>
            <a:off x="797105" y="1625608"/>
            <a:ext cx="6696951" cy="2722164"/>
          </a:xfrm>
        </p:spPr>
        <p:txBody>
          <a:bodyPr>
            <a:normAutofit/>
          </a:bodyPr>
          <a:lstStyle/>
          <a:p>
            <a:r>
              <a:rPr lang="en-US" dirty="0">
                <a:solidFill>
                  <a:schemeClr val="accent2">
                    <a:lumMod val="50000"/>
                  </a:schemeClr>
                </a:solidFill>
              </a:rPr>
              <a:t>HCMC Therapy Insurance Specialist </a:t>
            </a:r>
          </a:p>
        </p:txBody>
      </p:sp>
      <p:sp>
        <p:nvSpPr>
          <p:cNvPr id="3" name="Subtitle 2">
            <a:extLst>
              <a:ext uri="{FF2B5EF4-FFF2-40B4-BE49-F238E27FC236}">
                <a16:creationId xmlns:a16="http://schemas.microsoft.com/office/drawing/2014/main" id="{6741E16A-E0A4-9BF4-0D91-3059D6674A1B}"/>
              </a:ext>
            </a:extLst>
          </p:cNvPr>
          <p:cNvSpPr>
            <a:spLocks noGrp="1"/>
          </p:cNvSpPr>
          <p:nvPr>
            <p:ph type="subTitle" idx="1"/>
          </p:nvPr>
        </p:nvSpPr>
        <p:spPr>
          <a:xfrm>
            <a:off x="-276045" y="4347772"/>
            <a:ext cx="9351033" cy="1027857"/>
          </a:xfrm>
        </p:spPr>
        <p:txBody>
          <a:bodyPr>
            <a:normAutofit/>
          </a:bodyPr>
          <a:lstStyle/>
          <a:p>
            <a:r>
              <a:rPr lang="en-US" dirty="0">
                <a:solidFill>
                  <a:schemeClr val="accent5">
                    <a:lumMod val="75000"/>
                  </a:schemeClr>
                </a:solidFill>
              </a:rPr>
              <a:t>Benefits of bringing Quality to patient care and billing of services</a:t>
            </a:r>
          </a:p>
          <a:p>
            <a:r>
              <a:rPr lang="en-US" dirty="0">
                <a:solidFill>
                  <a:schemeClr val="accent5">
                    <a:lumMod val="75000"/>
                  </a:schemeClr>
                </a:solidFill>
              </a:rPr>
              <a:t>Jillyn Klein, November 2023, Howard County Medical Center</a:t>
            </a:r>
          </a:p>
        </p:txBody>
      </p:sp>
    </p:spTree>
    <p:extLst>
      <p:ext uri="{BB962C8B-B14F-4D97-AF65-F5344CB8AC3E}">
        <p14:creationId xmlns:p14="http://schemas.microsoft.com/office/powerpoint/2010/main" val="951146317"/>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tile tx="0" ty="0" sx="100000" sy="100000" flip="none" algn="tl"/>
        </a:blip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976BAAA-75A1-48AA-B7DE-B6B8070992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Freeform: Shape 15">
            <a:extLst>
              <a:ext uri="{FF2B5EF4-FFF2-40B4-BE49-F238E27FC236}">
                <a16:creationId xmlns:a16="http://schemas.microsoft.com/office/drawing/2014/main" id="{65A5F259-CDF7-4A15-A66C-A9939D23E3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2"/>
            <a:ext cx="838648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8">
            <a:extLst>
              <a:ext uri="{FF2B5EF4-FFF2-40B4-BE49-F238E27FC236}">
                <a16:creationId xmlns:a16="http://schemas.microsoft.com/office/drawing/2014/main" id="{6820C9D7-6A23-40BF-A473-F20D3EEB53D1}"/>
              </a:ext>
            </a:extLst>
          </p:cNvPr>
          <p:cNvSpPr>
            <a:spLocks noGrp="1"/>
          </p:cNvSpPr>
          <p:nvPr>
            <p:ph type="title"/>
          </p:nvPr>
        </p:nvSpPr>
        <p:spPr>
          <a:xfrm>
            <a:off x="913795" y="1257301"/>
            <a:ext cx="6672865" cy="4343399"/>
          </a:xfrm>
          <a:noFill/>
        </p:spPr>
        <p:txBody>
          <a:bodyPr vert="horz" lIns="91440" tIns="45720" rIns="91440" bIns="45720" rtlCol="0" anchor="ctr">
            <a:normAutofit/>
          </a:bodyPr>
          <a:lstStyle/>
          <a:p>
            <a:r>
              <a:rPr lang="en-US" sz="5400" dirty="0">
                <a:solidFill>
                  <a:schemeClr val="accent5">
                    <a:lumMod val="75000"/>
                  </a:schemeClr>
                </a:solidFill>
              </a:rPr>
              <a:t>Questions?</a:t>
            </a:r>
          </a:p>
        </p:txBody>
      </p:sp>
    </p:spTree>
    <p:extLst>
      <p:ext uri="{BB962C8B-B14F-4D97-AF65-F5344CB8AC3E}">
        <p14:creationId xmlns:p14="http://schemas.microsoft.com/office/powerpoint/2010/main" val="25250900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B3E2B-E413-72E3-0479-297BFE8E290A}"/>
              </a:ext>
            </a:extLst>
          </p:cNvPr>
          <p:cNvSpPr>
            <a:spLocks noGrp="1"/>
          </p:cNvSpPr>
          <p:nvPr>
            <p:ph type="title"/>
          </p:nvPr>
        </p:nvSpPr>
        <p:spPr/>
        <p:txBody>
          <a:bodyPr/>
          <a:lstStyle/>
          <a:p>
            <a:r>
              <a:rPr lang="en-US" dirty="0">
                <a:solidFill>
                  <a:schemeClr val="accent5">
                    <a:lumMod val="75000"/>
                  </a:schemeClr>
                </a:solidFill>
              </a:rPr>
              <a:t>Introduction</a:t>
            </a:r>
          </a:p>
        </p:txBody>
      </p:sp>
      <p:sp>
        <p:nvSpPr>
          <p:cNvPr id="3" name="Content Placeholder 2">
            <a:extLst>
              <a:ext uri="{FF2B5EF4-FFF2-40B4-BE49-F238E27FC236}">
                <a16:creationId xmlns:a16="http://schemas.microsoft.com/office/drawing/2014/main" id="{44CB8B58-6093-655F-62FF-B06BD5BBEFFE}"/>
              </a:ext>
            </a:extLst>
          </p:cNvPr>
          <p:cNvSpPr>
            <a:spLocks noGrp="1"/>
          </p:cNvSpPr>
          <p:nvPr>
            <p:ph idx="1"/>
          </p:nvPr>
        </p:nvSpPr>
        <p:spPr/>
        <p:txBody>
          <a:bodyPr/>
          <a:lstStyle/>
          <a:p>
            <a:r>
              <a:rPr lang="en-US" dirty="0">
                <a:solidFill>
                  <a:schemeClr val="accent5">
                    <a:lumMod val="75000"/>
                  </a:schemeClr>
                </a:solidFill>
              </a:rPr>
              <a:t>HCMC is a 10 bed CAH facility with 2 RHC’s</a:t>
            </a:r>
          </a:p>
          <a:p>
            <a:r>
              <a:rPr lang="en-US" dirty="0">
                <a:solidFill>
                  <a:schemeClr val="accent5">
                    <a:lumMod val="75000"/>
                  </a:schemeClr>
                </a:solidFill>
              </a:rPr>
              <a:t>Therapy department </a:t>
            </a:r>
          </a:p>
          <a:p>
            <a:pPr lvl="1"/>
            <a:r>
              <a:rPr lang="en-US" dirty="0">
                <a:solidFill>
                  <a:schemeClr val="accent5">
                    <a:lumMod val="75000"/>
                  </a:schemeClr>
                </a:solidFill>
              </a:rPr>
              <a:t>IP and OP services at HCMC</a:t>
            </a:r>
          </a:p>
          <a:p>
            <a:pPr lvl="1"/>
            <a:r>
              <a:rPr lang="en-US" dirty="0">
                <a:solidFill>
                  <a:schemeClr val="accent5">
                    <a:lumMod val="75000"/>
                  </a:schemeClr>
                </a:solidFill>
              </a:rPr>
              <a:t>OP clinic @ Greeley Clinic</a:t>
            </a:r>
          </a:p>
          <a:p>
            <a:pPr lvl="1"/>
            <a:r>
              <a:rPr lang="en-US" dirty="0">
                <a:solidFill>
                  <a:schemeClr val="accent5">
                    <a:lumMod val="75000"/>
                  </a:schemeClr>
                </a:solidFill>
              </a:rPr>
              <a:t>Service – Greeley Assisted Living, </a:t>
            </a:r>
            <a:r>
              <a:rPr lang="en-US" dirty="0" err="1">
                <a:solidFill>
                  <a:schemeClr val="accent5">
                    <a:lumMod val="75000"/>
                  </a:schemeClr>
                </a:solidFill>
              </a:rPr>
              <a:t>Matelyn</a:t>
            </a:r>
            <a:r>
              <a:rPr lang="en-US" dirty="0">
                <a:solidFill>
                  <a:schemeClr val="accent5">
                    <a:lumMod val="75000"/>
                  </a:schemeClr>
                </a:solidFill>
              </a:rPr>
              <a:t> Assisted Living, &amp; Palmer Public Schools</a:t>
            </a:r>
          </a:p>
          <a:p>
            <a:pPr lvl="1"/>
            <a:r>
              <a:rPr lang="en-US" dirty="0">
                <a:solidFill>
                  <a:schemeClr val="accent5">
                    <a:lumMod val="75000"/>
                  </a:schemeClr>
                </a:solidFill>
              </a:rPr>
              <a:t>Staff</a:t>
            </a:r>
          </a:p>
          <a:p>
            <a:pPr lvl="2"/>
            <a:r>
              <a:rPr lang="en-US" dirty="0">
                <a:solidFill>
                  <a:schemeClr val="accent5">
                    <a:lumMod val="75000"/>
                  </a:schemeClr>
                </a:solidFill>
              </a:rPr>
              <a:t>3 PT’s &amp; 4 PTA’s</a:t>
            </a:r>
          </a:p>
          <a:p>
            <a:pPr lvl="2"/>
            <a:r>
              <a:rPr lang="en-US" dirty="0">
                <a:solidFill>
                  <a:schemeClr val="accent5">
                    <a:lumMod val="75000"/>
                  </a:schemeClr>
                </a:solidFill>
              </a:rPr>
              <a:t>2 ST’s</a:t>
            </a:r>
          </a:p>
          <a:p>
            <a:pPr lvl="2"/>
            <a:r>
              <a:rPr lang="en-US" dirty="0">
                <a:solidFill>
                  <a:schemeClr val="accent5">
                    <a:lumMod val="75000"/>
                  </a:schemeClr>
                </a:solidFill>
              </a:rPr>
              <a:t>3 OT’s &amp; 1 COTA</a:t>
            </a:r>
          </a:p>
          <a:p>
            <a:pPr lvl="2"/>
            <a:r>
              <a:rPr lang="en-US" dirty="0">
                <a:solidFill>
                  <a:schemeClr val="accent5">
                    <a:lumMod val="75000"/>
                  </a:schemeClr>
                </a:solidFill>
              </a:rPr>
              <a:t>1 AT – Services Palmer, </a:t>
            </a:r>
            <a:r>
              <a:rPr lang="en-US" dirty="0" err="1">
                <a:solidFill>
                  <a:schemeClr val="accent5">
                    <a:lumMod val="75000"/>
                  </a:schemeClr>
                </a:solidFill>
              </a:rPr>
              <a:t>St.Paul</a:t>
            </a:r>
            <a:r>
              <a:rPr lang="en-US" dirty="0">
                <a:solidFill>
                  <a:schemeClr val="accent5">
                    <a:lumMod val="75000"/>
                  </a:schemeClr>
                </a:solidFill>
              </a:rPr>
              <a:t> &amp; </a:t>
            </a:r>
            <a:r>
              <a:rPr lang="en-US" dirty="0" err="1">
                <a:solidFill>
                  <a:schemeClr val="accent5">
                    <a:lumMod val="75000"/>
                  </a:schemeClr>
                </a:solidFill>
              </a:rPr>
              <a:t>Centura</a:t>
            </a:r>
            <a:r>
              <a:rPr lang="en-US" dirty="0">
                <a:solidFill>
                  <a:schemeClr val="accent5">
                    <a:lumMod val="75000"/>
                  </a:schemeClr>
                </a:solidFill>
              </a:rPr>
              <a:t> Public Schools</a:t>
            </a:r>
          </a:p>
          <a:p>
            <a:pPr lvl="1"/>
            <a:endParaRPr lang="en-US" dirty="0"/>
          </a:p>
        </p:txBody>
      </p:sp>
    </p:spTree>
    <p:extLst>
      <p:ext uri="{BB962C8B-B14F-4D97-AF65-F5344CB8AC3E}">
        <p14:creationId xmlns:p14="http://schemas.microsoft.com/office/powerpoint/2010/main" val="2275144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2217DD0-8A43-40F0-9432-13CF53095DE9}"/>
              </a:ext>
            </a:extLst>
          </p:cNvPr>
          <p:cNvSpPr>
            <a:spLocks noGrp="1"/>
          </p:cNvSpPr>
          <p:nvPr>
            <p:ph type="title"/>
          </p:nvPr>
        </p:nvSpPr>
        <p:spPr>
          <a:xfrm>
            <a:off x="913795" y="608436"/>
            <a:ext cx="10353762" cy="5645756"/>
          </a:xfrm>
          <a:solidFill>
            <a:schemeClr val="accent3">
              <a:lumMod val="40000"/>
              <a:lumOff val="60000"/>
            </a:schemeClr>
          </a:solidFill>
        </p:spPr>
        <p:txBody>
          <a:bodyPr/>
          <a:lstStyle/>
          <a:p>
            <a:r>
              <a:rPr lang="en-US" dirty="0">
                <a:solidFill>
                  <a:schemeClr val="accent5">
                    <a:lumMod val="75000"/>
                  </a:schemeClr>
                </a:solidFill>
              </a:rPr>
              <a:t>The aim of this project was to decrease denials within the therapy billing, increase patient satisfaction, reduce therapist inefficiency in billing, and increase therapist productivity.</a:t>
            </a:r>
            <a:br>
              <a:rPr lang="en-US" dirty="0">
                <a:solidFill>
                  <a:schemeClr val="accent5">
                    <a:lumMod val="75000"/>
                  </a:schemeClr>
                </a:solidFill>
              </a:rPr>
            </a:br>
            <a:endParaRPr lang="en-US" dirty="0">
              <a:solidFill>
                <a:schemeClr val="accent5">
                  <a:lumMod val="75000"/>
                </a:schemeClr>
              </a:solidFill>
            </a:endParaRPr>
          </a:p>
        </p:txBody>
      </p:sp>
      <p:sp>
        <p:nvSpPr>
          <p:cNvPr id="5" name="Text Placeholder 4">
            <a:extLst>
              <a:ext uri="{FF2B5EF4-FFF2-40B4-BE49-F238E27FC236}">
                <a16:creationId xmlns:a16="http://schemas.microsoft.com/office/drawing/2014/main" id="{32CA738B-6C6A-CF78-8483-F5C74A59CD08}"/>
              </a:ext>
            </a:extLst>
          </p:cNvPr>
          <p:cNvSpPr>
            <a:spLocks noGrp="1"/>
          </p:cNvSpPr>
          <p:nvPr>
            <p:ph type="body" sz="half" idx="2"/>
          </p:nvPr>
        </p:nvSpPr>
        <p:spPr>
          <a:xfrm>
            <a:off x="7211548" y="603808"/>
            <a:ext cx="4066657" cy="643115"/>
          </a:xfrm>
        </p:spPr>
        <p:txBody>
          <a:bodyPr>
            <a:normAutofit/>
          </a:bodyPr>
          <a:lstStyle/>
          <a:p>
            <a:r>
              <a:rPr lang="en-US" sz="3600" dirty="0">
                <a:solidFill>
                  <a:schemeClr val="accent5">
                    <a:lumMod val="75000"/>
                  </a:schemeClr>
                </a:solidFill>
              </a:rPr>
              <a:t>AIM Statement</a:t>
            </a:r>
          </a:p>
        </p:txBody>
      </p:sp>
    </p:spTree>
    <p:extLst>
      <p:ext uri="{BB962C8B-B14F-4D97-AF65-F5344CB8AC3E}">
        <p14:creationId xmlns:p14="http://schemas.microsoft.com/office/powerpoint/2010/main" val="31992677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8CD87-2C2C-1379-60C9-CBB910C450F5}"/>
              </a:ext>
            </a:extLst>
          </p:cNvPr>
          <p:cNvSpPr>
            <a:spLocks noGrp="1"/>
          </p:cNvSpPr>
          <p:nvPr>
            <p:ph type="title"/>
          </p:nvPr>
        </p:nvSpPr>
        <p:spPr>
          <a:xfrm>
            <a:off x="913795" y="608437"/>
            <a:ext cx="10353762" cy="5802754"/>
          </a:xfrm>
          <a:solidFill>
            <a:schemeClr val="accent3">
              <a:lumMod val="40000"/>
              <a:lumOff val="60000"/>
            </a:schemeClr>
          </a:solidFill>
        </p:spPr>
        <p:txBody>
          <a:bodyPr>
            <a:normAutofit/>
          </a:bodyPr>
          <a:lstStyle/>
          <a:p>
            <a:pPr algn="l"/>
            <a:r>
              <a:rPr lang="en-US" sz="1800" dirty="0">
                <a:solidFill>
                  <a:schemeClr val="accent5">
                    <a:lumMod val="75000"/>
                  </a:schemeClr>
                </a:solidFill>
              </a:rPr>
              <a:t>Quantitative metrics will be used to determine improvements when adding additional staff to aid the therapist in performing the tracking of patients, visits, insurance verification and all none productive tasks the therapist were performing. </a:t>
            </a:r>
            <a:br>
              <a:rPr lang="en-US" sz="1800" dirty="0">
                <a:solidFill>
                  <a:schemeClr val="accent5">
                    <a:lumMod val="75000"/>
                  </a:schemeClr>
                </a:solidFill>
              </a:rPr>
            </a:br>
            <a:br>
              <a:rPr lang="en-US" sz="1800" dirty="0">
                <a:solidFill>
                  <a:schemeClr val="accent5">
                    <a:lumMod val="75000"/>
                  </a:schemeClr>
                </a:solidFill>
              </a:rPr>
            </a:br>
            <a:r>
              <a:rPr lang="en-US" sz="1800" dirty="0">
                <a:solidFill>
                  <a:schemeClr val="accent5">
                    <a:lumMod val="75000"/>
                  </a:schemeClr>
                </a:solidFill>
              </a:rPr>
              <a:t>* Verify insurance on every patient</a:t>
            </a:r>
            <a:br>
              <a:rPr lang="en-US" sz="1800" dirty="0">
                <a:solidFill>
                  <a:schemeClr val="accent5">
                    <a:lumMod val="75000"/>
                  </a:schemeClr>
                </a:solidFill>
              </a:rPr>
            </a:br>
            <a:r>
              <a:rPr lang="en-US" sz="1800" dirty="0">
                <a:solidFill>
                  <a:schemeClr val="accent5">
                    <a:lumMod val="75000"/>
                  </a:schemeClr>
                </a:solidFill>
              </a:rPr>
              <a:t>* Verify qualifying visit information from insurance </a:t>
            </a:r>
            <a:br>
              <a:rPr lang="en-US" sz="1800" dirty="0">
                <a:solidFill>
                  <a:schemeClr val="accent5">
                    <a:lumMod val="75000"/>
                  </a:schemeClr>
                </a:solidFill>
              </a:rPr>
            </a:br>
            <a:r>
              <a:rPr lang="en-US" sz="1800" dirty="0">
                <a:solidFill>
                  <a:schemeClr val="accent5">
                    <a:lumMod val="75000"/>
                  </a:schemeClr>
                </a:solidFill>
              </a:rPr>
              <a:t>		-ex. Hard of soft stop, max number of visits, dollar amount max</a:t>
            </a:r>
            <a:br>
              <a:rPr lang="en-US" sz="1800" dirty="0">
                <a:solidFill>
                  <a:schemeClr val="accent5">
                    <a:lumMod val="75000"/>
                  </a:schemeClr>
                </a:solidFill>
              </a:rPr>
            </a:br>
            <a:r>
              <a:rPr lang="en-US" sz="1800" dirty="0">
                <a:solidFill>
                  <a:schemeClr val="accent5">
                    <a:lumMod val="75000"/>
                  </a:schemeClr>
                </a:solidFill>
              </a:rPr>
              <a:t>* Discharge patients within 7 days of treatment ending</a:t>
            </a:r>
            <a:br>
              <a:rPr lang="en-US" sz="1800" dirty="0">
                <a:solidFill>
                  <a:schemeClr val="accent5">
                    <a:lumMod val="75000"/>
                  </a:schemeClr>
                </a:solidFill>
              </a:rPr>
            </a:br>
            <a:r>
              <a:rPr lang="en-US" sz="1800" dirty="0">
                <a:solidFill>
                  <a:schemeClr val="accent5">
                    <a:lumMod val="75000"/>
                  </a:schemeClr>
                </a:solidFill>
              </a:rPr>
              <a:t>* Denials for non-compliant insurance limitations</a:t>
            </a:r>
          </a:p>
        </p:txBody>
      </p:sp>
      <p:sp>
        <p:nvSpPr>
          <p:cNvPr id="3" name="Text Placeholder 2">
            <a:extLst>
              <a:ext uri="{FF2B5EF4-FFF2-40B4-BE49-F238E27FC236}">
                <a16:creationId xmlns:a16="http://schemas.microsoft.com/office/drawing/2014/main" id="{1B7ACDB6-A9BD-EDB4-3D8A-6755C5E3C46E}"/>
              </a:ext>
            </a:extLst>
          </p:cNvPr>
          <p:cNvSpPr>
            <a:spLocks noGrp="1"/>
          </p:cNvSpPr>
          <p:nvPr>
            <p:ph type="body" sz="half" idx="2"/>
          </p:nvPr>
        </p:nvSpPr>
        <p:spPr>
          <a:xfrm>
            <a:off x="924444" y="608437"/>
            <a:ext cx="2099311" cy="607299"/>
          </a:xfrm>
        </p:spPr>
        <p:txBody>
          <a:bodyPr>
            <a:normAutofit/>
          </a:bodyPr>
          <a:lstStyle/>
          <a:p>
            <a:r>
              <a:rPr lang="en-US" sz="2800" dirty="0">
                <a:solidFill>
                  <a:schemeClr val="accent5">
                    <a:lumMod val="75000"/>
                  </a:schemeClr>
                </a:solidFill>
              </a:rPr>
              <a:t>Measures</a:t>
            </a:r>
          </a:p>
        </p:txBody>
      </p:sp>
    </p:spTree>
    <p:extLst>
      <p:ext uri="{BB962C8B-B14F-4D97-AF65-F5344CB8AC3E}">
        <p14:creationId xmlns:p14="http://schemas.microsoft.com/office/powerpoint/2010/main" val="36339092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15B5C-DF91-FC11-A2D6-0B86222BB1B6}"/>
              </a:ext>
            </a:extLst>
          </p:cNvPr>
          <p:cNvSpPr>
            <a:spLocks noGrp="1"/>
          </p:cNvSpPr>
          <p:nvPr>
            <p:ph type="title"/>
          </p:nvPr>
        </p:nvSpPr>
        <p:spPr/>
        <p:txBody>
          <a:bodyPr/>
          <a:lstStyle/>
          <a:p>
            <a:r>
              <a:rPr lang="en-US" dirty="0">
                <a:solidFill>
                  <a:schemeClr val="accent5">
                    <a:lumMod val="75000"/>
                  </a:schemeClr>
                </a:solidFill>
              </a:rPr>
              <a:t>Therapy Insurance Specialist</a:t>
            </a:r>
          </a:p>
        </p:txBody>
      </p:sp>
      <p:sp>
        <p:nvSpPr>
          <p:cNvPr id="3" name="Content Placeholder 2">
            <a:extLst>
              <a:ext uri="{FF2B5EF4-FFF2-40B4-BE49-F238E27FC236}">
                <a16:creationId xmlns:a16="http://schemas.microsoft.com/office/drawing/2014/main" id="{6DAD5AD7-404C-CD16-6E99-BC6A56173DE0}"/>
              </a:ext>
            </a:extLst>
          </p:cNvPr>
          <p:cNvSpPr>
            <a:spLocks noGrp="1"/>
          </p:cNvSpPr>
          <p:nvPr>
            <p:ph idx="1"/>
          </p:nvPr>
        </p:nvSpPr>
        <p:spPr/>
        <p:txBody>
          <a:bodyPr/>
          <a:lstStyle/>
          <a:p>
            <a:r>
              <a:rPr lang="en-US" dirty="0">
                <a:solidFill>
                  <a:schemeClr val="accent5">
                    <a:lumMod val="75000"/>
                  </a:schemeClr>
                </a:solidFill>
              </a:rPr>
              <a:t>Position added in July 2023</a:t>
            </a:r>
          </a:p>
          <a:p>
            <a:r>
              <a:rPr lang="en-US" dirty="0">
                <a:solidFill>
                  <a:schemeClr val="accent5">
                    <a:lumMod val="75000"/>
                  </a:schemeClr>
                </a:solidFill>
              </a:rPr>
              <a:t>Duties</a:t>
            </a:r>
          </a:p>
          <a:p>
            <a:pPr marL="742950" marR="0" lvl="1" indent="-285750">
              <a:lnSpc>
                <a:spcPct val="107000"/>
              </a:lnSpc>
              <a:spcBef>
                <a:spcPts val="0"/>
              </a:spcBef>
              <a:spcAft>
                <a:spcPts val="0"/>
              </a:spcAft>
              <a:buFont typeface="Courier New" panose="02070309020205020404" pitchFamily="49" charset="0"/>
              <a:buChar char="o"/>
            </a:pPr>
            <a:r>
              <a:rPr lang="en-US" sz="16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t>Evaluation and Recertification document signatures </a:t>
            </a:r>
          </a:p>
          <a:p>
            <a:pPr marL="1143000" marR="0" lvl="2" indent="-228600">
              <a:lnSpc>
                <a:spcPct val="107000"/>
              </a:lnSpc>
              <a:spcBef>
                <a:spcPts val="0"/>
              </a:spcBef>
              <a:spcAft>
                <a:spcPts val="0"/>
              </a:spcAft>
              <a:buFont typeface="Wingdings" panose="05000000000000000000" pitchFamily="2" charset="2"/>
              <a:buChar char=""/>
            </a:pPr>
            <a:r>
              <a:rPr lang="en-US"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t>Call on second attempt to notify of needed signature</a:t>
            </a:r>
          </a:p>
          <a:p>
            <a:pPr marL="1143000" marR="0" lvl="2" indent="-228600">
              <a:lnSpc>
                <a:spcPct val="107000"/>
              </a:lnSpc>
              <a:spcBef>
                <a:spcPts val="0"/>
              </a:spcBef>
              <a:spcAft>
                <a:spcPts val="0"/>
              </a:spcAft>
              <a:buFont typeface="Wingdings" panose="05000000000000000000" pitchFamily="2" charset="2"/>
              <a:buChar char=""/>
            </a:pPr>
            <a:r>
              <a:rPr lang="en-US"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t>Check weekly</a:t>
            </a:r>
          </a:p>
          <a:p>
            <a:pPr marL="742950" marR="0" lvl="1" indent="-285750">
              <a:lnSpc>
                <a:spcPct val="107000"/>
              </a:lnSpc>
              <a:spcBef>
                <a:spcPts val="0"/>
              </a:spcBef>
              <a:spcAft>
                <a:spcPts val="0"/>
              </a:spcAft>
              <a:buFont typeface="Courier New" panose="02070309020205020404" pitchFamily="49" charset="0"/>
              <a:buChar char="o"/>
            </a:pPr>
            <a:r>
              <a:rPr lang="en-US" sz="16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t>Call Insurance coverage, limit, hard vs soft, dollar limits</a:t>
            </a:r>
          </a:p>
          <a:p>
            <a:pPr marL="742950" marR="0" lvl="1" indent="-285750">
              <a:lnSpc>
                <a:spcPct val="107000"/>
              </a:lnSpc>
              <a:spcBef>
                <a:spcPts val="0"/>
              </a:spcBef>
              <a:spcAft>
                <a:spcPts val="0"/>
              </a:spcAft>
              <a:buFont typeface="Courier New" panose="02070309020205020404" pitchFamily="49" charset="0"/>
              <a:buChar char="o"/>
            </a:pPr>
            <a:r>
              <a:rPr lang="en-US" sz="16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t>Recertification dates </a:t>
            </a:r>
          </a:p>
          <a:p>
            <a:pPr marL="1143000" marR="0" lvl="2" indent="-228600">
              <a:lnSpc>
                <a:spcPct val="107000"/>
              </a:lnSpc>
              <a:spcBef>
                <a:spcPts val="0"/>
              </a:spcBef>
              <a:spcAft>
                <a:spcPts val="0"/>
              </a:spcAft>
              <a:buFont typeface="Wingdings" panose="05000000000000000000" pitchFamily="2" charset="2"/>
              <a:buChar char=""/>
            </a:pPr>
            <a:r>
              <a:rPr lang="en-US"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t>Notify therapist 2 weeks ahead of expiration date</a:t>
            </a:r>
          </a:p>
          <a:p>
            <a:pPr marL="742950" marR="0" lvl="1" indent="-285750">
              <a:lnSpc>
                <a:spcPct val="107000"/>
              </a:lnSpc>
              <a:spcBef>
                <a:spcPts val="0"/>
              </a:spcBef>
              <a:spcAft>
                <a:spcPts val="0"/>
              </a:spcAft>
              <a:buFont typeface="Courier New" panose="02070309020205020404" pitchFamily="49" charset="0"/>
              <a:buChar char="o"/>
            </a:pPr>
            <a:r>
              <a:rPr lang="en-US" sz="16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t>Send prior auth information to prior auth department</a:t>
            </a:r>
          </a:p>
          <a:p>
            <a:pPr marL="742950" marR="0" lvl="1" indent="-285750">
              <a:lnSpc>
                <a:spcPct val="107000"/>
              </a:lnSpc>
              <a:spcBef>
                <a:spcPts val="0"/>
              </a:spcBef>
              <a:spcAft>
                <a:spcPts val="0"/>
              </a:spcAft>
              <a:buFont typeface="Courier New" panose="02070309020205020404" pitchFamily="49" charset="0"/>
              <a:buChar char="o"/>
            </a:pPr>
            <a:r>
              <a:rPr lang="en-US" sz="16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t>Auth dates and visit limit from insurance</a:t>
            </a:r>
          </a:p>
          <a:p>
            <a:pPr marL="742950" marR="0" lvl="1" indent="-285750">
              <a:lnSpc>
                <a:spcPct val="107000"/>
              </a:lnSpc>
              <a:spcBef>
                <a:spcPts val="0"/>
              </a:spcBef>
              <a:spcAft>
                <a:spcPts val="0"/>
              </a:spcAft>
              <a:buFont typeface="Courier New" panose="02070309020205020404" pitchFamily="49" charset="0"/>
              <a:buChar char="o"/>
            </a:pPr>
            <a:r>
              <a:rPr lang="en-US" sz="16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t>Link patient’s appointments to auth  </a:t>
            </a:r>
          </a:p>
          <a:p>
            <a:pPr marL="742950" marR="0" lvl="1" indent="-285750">
              <a:lnSpc>
                <a:spcPct val="107000"/>
              </a:lnSpc>
              <a:spcBef>
                <a:spcPts val="0"/>
              </a:spcBef>
              <a:spcAft>
                <a:spcPts val="0"/>
              </a:spcAft>
              <a:buFont typeface="Courier New" panose="02070309020205020404" pitchFamily="49" charset="0"/>
              <a:buChar char="o"/>
            </a:pPr>
            <a:r>
              <a:rPr lang="en-US" sz="16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t>Track Medicare dollars</a:t>
            </a:r>
          </a:p>
          <a:p>
            <a:pPr marL="742950" marR="0" lvl="1" indent="-285750">
              <a:lnSpc>
                <a:spcPct val="107000"/>
              </a:lnSpc>
              <a:spcBef>
                <a:spcPts val="0"/>
              </a:spcBef>
              <a:spcAft>
                <a:spcPts val="800"/>
              </a:spcAft>
              <a:buFont typeface="Courier New" panose="02070309020205020404" pitchFamily="49" charset="0"/>
              <a:buChar char="o"/>
            </a:pPr>
            <a:r>
              <a:rPr lang="en-US" sz="1600" dirty="0">
                <a:solidFill>
                  <a:schemeClr val="accent5">
                    <a:lumMod val="75000"/>
                  </a:schemeClr>
                </a:solidFill>
                <a:effectLst/>
                <a:latin typeface="Calibri" panose="020F0502020204030204" pitchFamily="34" charset="0"/>
                <a:ea typeface="Calibri" panose="020F0502020204030204" pitchFamily="34" charset="0"/>
                <a:cs typeface="Arial" panose="020B0604020202020204" pitchFamily="34" charset="0"/>
              </a:rPr>
              <a:t>Discharge charts to HIM for in house doctors </a:t>
            </a:r>
          </a:p>
          <a:p>
            <a:pPr lvl="1"/>
            <a:endParaRPr lang="en-US" dirty="0">
              <a:solidFill>
                <a:schemeClr val="accent5">
                  <a:lumMod val="75000"/>
                </a:schemeClr>
              </a:solidFill>
            </a:endParaRPr>
          </a:p>
        </p:txBody>
      </p:sp>
    </p:spTree>
    <p:extLst>
      <p:ext uri="{BB962C8B-B14F-4D97-AF65-F5344CB8AC3E}">
        <p14:creationId xmlns:p14="http://schemas.microsoft.com/office/powerpoint/2010/main" val="18979007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31EF2-7C43-3272-01AD-22E0650283E7}"/>
              </a:ext>
            </a:extLst>
          </p:cNvPr>
          <p:cNvSpPr>
            <a:spLocks noGrp="1"/>
          </p:cNvSpPr>
          <p:nvPr>
            <p:ph type="title"/>
          </p:nvPr>
        </p:nvSpPr>
        <p:spPr>
          <a:solidFill>
            <a:schemeClr val="accent3">
              <a:lumMod val="40000"/>
              <a:lumOff val="60000"/>
            </a:schemeClr>
          </a:solidFill>
        </p:spPr>
        <p:txBody>
          <a:bodyPr/>
          <a:lstStyle/>
          <a:p>
            <a:r>
              <a:rPr lang="en-US" dirty="0">
                <a:solidFill>
                  <a:schemeClr val="accent5">
                    <a:lumMod val="75000"/>
                  </a:schemeClr>
                </a:solidFill>
              </a:rPr>
              <a:t>Patient Tracking</a:t>
            </a:r>
          </a:p>
        </p:txBody>
      </p:sp>
      <p:sp>
        <p:nvSpPr>
          <p:cNvPr id="3" name="Content Placeholder 2">
            <a:extLst>
              <a:ext uri="{FF2B5EF4-FFF2-40B4-BE49-F238E27FC236}">
                <a16:creationId xmlns:a16="http://schemas.microsoft.com/office/drawing/2014/main" id="{1486FDEF-C80E-CA1A-862E-6A4D516C8363}"/>
              </a:ext>
            </a:extLst>
          </p:cNvPr>
          <p:cNvSpPr>
            <a:spLocks noGrp="1"/>
          </p:cNvSpPr>
          <p:nvPr>
            <p:ph idx="1"/>
          </p:nvPr>
        </p:nvSpPr>
        <p:spPr>
          <a:solidFill>
            <a:schemeClr val="accent3">
              <a:lumMod val="40000"/>
              <a:lumOff val="60000"/>
            </a:schemeClr>
          </a:solidFill>
        </p:spPr>
        <p:txBody>
          <a:bodyPr>
            <a:normAutofit/>
          </a:bodyPr>
          <a:lstStyle/>
          <a:p>
            <a:r>
              <a:rPr lang="en-US" sz="2800" dirty="0">
                <a:solidFill>
                  <a:schemeClr val="accent5">
                    <a:lumMod val="75000"/>
                  </a:schemeClr>
                </a:solidFill>
              </a:rPr>
              <a:t>76 Physical Therapy </a:t>
            </a:r>
          </a:p>
          <a:p>
            <a:r>
              <a:rPr lang="en-US" sz="2800" dirty="0">
                <a:solidFill>
                  <a:schemeClr val="accent5">
                    <a:lumMod val="75000"/>
                  </a:schemeClr>
                </a:solidFill>
              </a:rPr>
              <a:t>25 Speech Therapy</a:t>
            </a:r>
          </a:p>
          <a:p>
            <a:r>
              <a:rPr lang="en-US" sz="2800" dirty="0">
                <a:solidFill>
                  <a:schemeClr val="accent5">
                    <a:lumMod val="75000"/>
                  </a:schemeClr>
                </a:solidFill>
              </a:rPr>
              <a:t>44 Occupational Therapy</a:t>
            </a:r>
          </a:p>
          <a:p>
            <a:r>
              <a:rPr lang="en-US" sz="2800" dirty="0">
                <a:solidFill>
                  <a:schemeClr val="accent5">
                    <a:lumMod val="75000"/>
                  </a:schemeClr>
                </a:solidFill>
              </a:rPr>
              <a:t>145 Total patients</a:t>
            </a:r>
          </a:p>
        </p:txBody>
      </p:sp>
    </p:spTree>
    <p:extLst>
      <p:ext uri="{BB962C8B-B14F-4D97-AF65-F5344CB8AC3E}">
        <p14:creationId xmlns:p14="http://schemas.microsoft.com/office/powerpoint/2010/main" val="3954356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F15F2A-6952-39B1-8BC9-975DD05BEC49}"/>
              </a:ext>
            </a:extLst>
          </p:cNvPr>
          <p:cNvSpPr>
            <a:spLocks noGrp="1"/>
          </p:cNvSpPr>
          <p:nvPr>
            <p:ph type="title"/>
          </p:nvPr>
        </p:nvSpPr>
        <p:spPr>
          <a:solidFill>
            <a:schemeClr val="accent3">
              <a:lumMod val="40000"/>
              <a:lumOff val="60000"/>
            </a:schemeClr>
          </a:solidFill>
        </p:spPr>
        <p:txBody>
          <a:bodyPr>
            <a:normAutofit/>
          </a:bodyPr>
          <a:lstStyle/>
          <a:p>
            <a:r>
              <a:rPr lang="en-US" dirty="0">
                <a:solidFill>
                  <a:schemeClr val="accent5">
                    <a:lumMod val="75000"/>
                  </a:schemeClr>
                </a:solidFill>
              </a:rPr>
              <a:t>Pros and Cons to added position</a:t>
            </a:r>
          </a:p>
        </p:txBody>
      </p:sp>
      <p:sp>
        <p:nvSpPr>
          <p:cNvPr id="3" name="Content Placeholder 2">
            <a:extLst>
              <a:ext uri="{FF2B5EF4-FFF2-40B4-BE49-F238E27FC236}">
                <a16:creationId xmlns:a16="http://schemas.microsoft.com/office/drawing/2014/main" id="{DB1C22D2-A38F-F993-48EE-612806F37D74}"/>
              </a:ext>
            </a:extLst>
          </p:cNvPr>
          <p:cNvSpPr>
            <a:spLocks noGrp="1"/>
          </p:cNvSpPr>
          <p:nvPr>
            <p:ph sz="half" idx="1"/>
          </p:nvPr>
        </p:nvSpPr>
        <p:spPr>
          <a:solidFill>
            <a:schemeClr val="accent3">
              <a:lumMod val="40000"/>
              <a:lumOff val="60000"/>
            </a:schemeClr>
          </a:solidFill>
        </p:spPr>
        <p:txBody>
          <a:bodyPr/>
          <a:lstStyle/>
          <a:p>
            <a:r>
              <a:rPr lang="en-US" dirty="0">
                <a:solidFill>
                  <a:schemeClr val="accent5">
                    <a:lumMod val="75000"/>
                  </a:schemeClr>
                </a:solidFill>
              </a:rPr>
              <a:t>Increase in Therapist patient care time</a:t>
            </a:r>
          </a:p>
          <a:p>
            <a:pPr lvl="1"/>
            <a:r>
              <a:rPr lang="en-US" dirty="0">
                <a:solidFill>
                  <a:schemeClr val="accent5">
                    <a:lumMod val="75000"/>
                  </a:schemeClr>
                </a:solidFill>
              </a:rPr>
              <a:t>Added 45 minutes to each schedule (average 1 visit a day)</a:t>
            </a:r>
          </a:p>
          <a:p>
            <a:r>
              <a:rPr lang="en-US" dirty="0">
                <a:solidFill>
                  <a:schemeClr val="accent5">
                    <a:lumMod val="75000"/>
                  </a:schemeClr>
                </a:solidFill>
              </a:rPr>
              <a:t>Increased patient satisfaction </a:t>
            </a:r>
          </a:p>
          <a:p>
            <a:r>
              <a:rPr lang="en-US" dirty="0">
                <a:solidFill>
                  <a:schemeClr val="accent5">
                    <a:lumMod val="75000"/>
                  </a:schemeClr>
                </a:solidFill>
              </a:rPr>
              <a:t>Reduction in denials</a:t>
            </a:r>
          </a:p>
          <a:p>
            <a:r>
              <a:rPr lang="en-US" dirty="0">
                <a:solidFill>
                  <a:schemeClr val="accent5">
                    <a:lumMod val="75000"/>
                  </a:schemeClr>
                </a:solidFill>
              </a:rPr>
              <a:t>Reduction in write-offs </a:t>
            </a:r>
          </a:p>
          <a:p>
            <a:pPr lvl="1"/>
            <a:r>
              <a:rPr lang="en-US" dirty="0">
                <a:solidFill>
                  <a:schemeClr val="accent5">
                    <a:lumMod val="75000"/>
                  </a:schemeClr>
                </a:solidFill>
              </a:rPr>
              <a:t>July $30,000 reduced to $1,900 in September</a:t>
            </a:r>
          </a:p>
          <a:p>
            <a:endParaRPr lang="en-US" dirty="0">
              <a:solidFill>
                <a:schemeClr val="accent5">
                  <a:lumMod val="75000"/>
                </a:schemeClr>
              </a:solidFill>
            </a:endParaRPr>
          </a:p>
          <a:p>
            <a:endParaRPr lang="en-US" dirty="0">
              <a:solidFill>
                <a:schemeClr val="accent5">
                  <a:lumMod val="75000"/>
                </a:schemeClr>
              </a:solidFill>
            </a:endParaRPr>
          </a:p>
        </p:txBody>
      </p:sp>
      <p:sp>
        <p:nvSpPr>
          <p:cNvPr id="4" name="Content Placeholder 3">
            <a:extLst>
              <a:ext uri="{FF2B5EF4-FFF2-40B4-BE49-F238E27FC236}">
                <a16:creationId xmlns:a16="http://schemas.microsoft.com/office/drawing/2014/main" id="{736B4C60-F816-0F9B-0A22-0D25843DB4A2}"/>
              </a:ext>
            </a:extLst>
          </p:cNvPr>
          <p:cNvSpPr>
            <a:spLocks noGrp="1"/>
          </p:cNvSpPr>
          <p:nvPr>
            <p:ph sz="half" idx="2"/>
          </p:nvPr>
        </p:nvSpPr>
        <p:spPr>
          <a:solidFill>
            <a:schemeClr val="accent3">
              <a:lumMod val="40000"/>
              <a:lumOff val="60000"/>
            </a:schemeClr>
          </a:solidFill>
        </p:spPr>
        <p:txBody>
          <a:bodyPr/>
          <a:lstStyle/>
          <a:p>
            <a:r>
              <a:rPr lang="en-US" dirty="0">
                <a:solidFill>
                  <a:schemeClr val="accent5">
                    <a:lumMod val="75000"/>
                  </a:schemeClr>
                </a:solidFill>
              </a:rPr>
              <a:t>Added wage expense to HCMC</a:t>
            </a:r>
          </a:p>
          <a:p>
            <a:pPr lvl="1"/>
            <a:r>
              <a:rPr lang="en-US" dirty="0">
                <a:solidFill>
                  <a:schemeClr val="accent5">
                    <a:lumMod val="75000"/>
                  </a:schemeClr>
                </a:solidFill>
              </a:rPr>
              <a:t>Personnel does work as Therapy aide 1 day a week</a:t>
            </a:r>
          </a:p>
          <a:p>
            <a:pPr lvl="1"/>
            <a:r>
              <a:rPr lang="en-US" dirty="0">
                <a:solidFill>
                  <a:schemeClr val="accent5">
                    <a:lumMod val="75000"/>
                  </a:schemeClr>
                </a:solidFill>
              </a:rPr>
              <a:t>Personnel also covers admissions 1 day week</a:t>
            </a:r>
          </a:p>
          <a:p>
            <a:pPr marL="450000" lvl="1" indent="0">
              <a:buNone/>
            </a:pPr>
            <a:r>
              <a:rPr lang="en-US" dirty="0">
                <a:solidFill>
                  <a:schemeClr val="accent5">
                    <a:lumMod val="75000"/>
                  </a:schemeClr>
                </a:solidFill>
              </a:rPr>
              <a:t>*Limited training due to hiring from within</a:t>
            </a:r>
          </a:p>
        </p:txBody>
      </p:sp>
    </p:spTree>
    <p:extLst>
      <p:ext uri="{BB962C8B-B14F-4D97-AF65-F5344CB8AC3E}">
        <p14:creationId xmlns:p14="http://schemas.microsoft.com/office/powerpoint/2010/main" val="2799162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9CA5C-BEF4-98F2-1270-F687135D3ED5}"/>
              </a:ext>
            </a:extLst>
          </p:cNvPr>
          <p:cNvSpPr>
            <a:spLocks noGrp="1"/>
          </p:cNvSpPr>
          <p:nvPr>
            <p:ph type="title"/>
          </p:nvPr>
        </p:nvSpPr>
        <p:spPr/>
        <p:txBody>
          <a:bodyPr/>
          <a:lstStyle/>
          <a:p>
            <a:r>
              <a:rPr lang="en-US" dirty="0"/>
              <a:t>Lost Revenue</a:t>
            </a:r>
          </a:p>
        </p:txBody>
      </p:sp>
      <p:graphicFrame>
        <p:nvGraphicFramePr>
          <p:cNvPr id="3" name="Chart 2">
            <a:extLst>
              <a:ext uri="{FF2B5EF4-FFF2-40B4-BE49-F238E27FC236}">
                <a16:creationId xmlns:a16="http://schemas.microsoft.com/office/drawing/2014/main" id="{0AFE0742-6516-E7D4-9AEF-55DEED0705D5}"/>
              </a:ext>
            </a:extLst>
          </p:cNvPr>
          <p:cNvGraphicFramePr>
            <a:graphicFrameLocks/>
          </p:cNvGraphicFramePr>
          <p:nvPr>
            <p:extLst>
              <p:ext uri="{D42A27DB-BD31-4B8C-83A1-F6EECF244321}">
                <p14:modId xmlns:p14="http://schemas.microsoft.com/office/powerpoint/2010/main" val="2694996419"/>
              </p:ext>
            </p:extLst>
          </p:nvPr>
        </p:nvGraphicFramePr>
        <p:xfrm>
          <a:off x="913795" y="1446028"/>
          <a:ext cx="10813917" cy="480237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103036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9D0DCE6-09A6-9DAE-F9D2-2CF693A7C94A}"/>
              </a:ext>
            </a:extLst>
          </p:cNvPr>
          <p:cNvSpPr>
            <a:spLocks noGrp="1"/>
          </p:cNvSpPr>
          <p:nvPr>
            <p:ph type="title"/>
          </p:nvPr>
        </p:nvSpPr>
        <p:spPr>
          <a:solidFill>
            <a:schemeClr val="accent3">
              <a:lumMod val="40000"/>
              <a:lumOff val="60000"/>
            </a:schemeClr>
          </a:solidFill>
        </p:spPr>
        <p:txBody>
          <a:bodyPr/>
          <a:lstStyle/>
          <a:p>
            <a:r>
              <a:rPr lang="en-US" dirty="0">
                <a:solidFill>
                  <a:schemeClr val="accent5">
                    <a:lumMod val="75000"/>
                  </a:schemeClr>
                </a:solidFill>
              </a:rPr>
              <a:t>Return on Investment</a:t>
            </a:r>
          </a:p>
        </p:txBody>
      </p:sp>
      <p:sp>
        <p:nvSpPr>
          <p:cNvPr id="4" name="Text Placeholder 3">
            <a:extLst>
              <a:ext uri="{FF2B5EF4-FFF2-40B4-BE49-F238E27FC236}">
                <a16:creationId xmlns:a16="http://schemas.microsoft.com/office/drawing/2014/main" id="{E8018ADB-8967-0D2E-5218-88E2B9A674FF}"/>
              </a:ext>
            </a:extLst>
          </p:cNvPr>
          <p:cNvSpPr>
            <a:spLocks noGrp="1"/>
          </p:cNvSpPr>
          <p:nvPr>
            <p:ph type="body" idx="1"/>
          </p:nvPr>
        </p:nvSpPr>
        <p:spPr>
          <a:solidFill>
            <a:schemeClr val="accent3">
              <a:lumMod val="40000"/>
              <a:lumOff val="60000"/>
            </a:schemeClr>
          </a:solidFill>
        </p:spPr>
        <p:txBody>
          <a:bodyPr/>
          <a:lstStyle/>
          <a:p>
            <a:r>
              <a:rPr lang="en-US" dirty="0">
                <a:solidFill>
                  <a:schemeClr val="accent5">
                    <a:lumMod val="75000"/>
                  </a:schemeClr>
                </a:solidFill>
              </a:rPr>
              <a:t>Expenses</a:t>
            </a:r>
          </a:p>
        </p:txBody>
      </p:sp>
      <p:sp>
        <p:nvSpPr>
          <p:cNvPr id="7" name="Text Placeholder 6">
            <a:extLst>
              <a:ext uri="{FF2B5EF4-FFF2-40B4-BE49-F238E27FC236}">
                <a16:creationId xmlns:a16="http://schemas.microsoft.com/office/drawing/2014/main" id="{2362AA2E-425B-2BE5-FB77-322351B306E4}"/>
              </a:ext>
            </a:extLst>
          </p:cNvPr>
          <p:cNvSpPr>
            <a:spLocks noGrp="1"/>
          </p:cNvSpPr>
          <p:nvPr>
            <p:ph type="body" sz="half" idx="15"/>
          </p:nvPr>
        </p:nvSpPr>
        <p:spPr>
          <a:solidFill>
            <a:schemeClr val="accent3">
              <a:lumMod val="40000"/>
              <a:lumOff val="60000"/>
            </a:schemeClr>
          </a:solidFill>
        </p:spPr>
        <p:txBody>
          <a:bodyPr/>
          <a:lstStyle/>
          <a:p>
            <a:r>
              <a:rPr lang="en-US" dirty="0">
                <a:solidFill>
                  <a:schemeClr val="accent5">
                    <a:lumMod val="75000"/>
                  </a:schemeClr>
                </a:solidFill>
              </a:rPr>
              <a:t>Added staff 20 hours a week $19,200/year</a:t>
            </a:r>
          </a:p>
          <a:p>
            <a:r>
              <a:rPr lang="en-US" dirty="0">
                <a:solidFill>
                  <a:schemeClr val="accent5">
                    <a:lumMod val="75000"/>
                  </a:schemeClr>
                </a:solidFill>
              </a:rPr>
              <a:t>$400 a week</a:t>
            </a:r>
          </a:p>
          <a:p>
            <a:r>
              <a:rPr lang="en-US" dirty="0">
                <a:solidFill>
                  <a:schemeClr val="accent5">
                    <a:lumMod val="75000"/>
                  </a:schemeClr>
                </a:solidFill>
              </a:rPr>
              <a:t>$1,600 a month</a:t>
            </a:r>
          </a:p>
          <a:p>
            <a:endParaRPr lang="en-US" dirty="0"/>
          </a:p>
        </p:txBody>
      </p:sp>
      <p:sp>
        <p:nvSpPr>
          <p:cNvPr id="5" name="Text Placeholder 4">
            <a:extLst>
              <a:ext uri="{FF2B5EF4-FFF2-40B4-BE49-F238E27FC236}">
                <a16:creationId xmlns:a16="http://schemas.microsoft.com/office/drawing/2014/main" id="{FD895BD2-2F9E-CB5B-179C-444CFE6CA014}"/>
              </a:ext>
            </a:extLst>
          </p:cNvPr>
          <p:cNvSpPr>
            <a:spLocks noGrp="1"/>
          </p:cNvSpPr>
          <p:nvPr>
            <p:ph type="body" sz="quarter" idx="3"/>
          </p:nvPr>
        </p:nvSpPr>
        <p:spPr>
          <a:solidFill>
            <a:schemeClr val="accent3">
              <a:lumMod val="40000"/>
              <a:lumOff val="60000"/>
            </a:schemeClr>
          </a:solidFill>
        </p:spPr>
        <p:txBody>
          <a:bodyPr/>
          <a:lstStyle/>
          <a:p>
            <a:r>
              <a:rPr lang="en-US" dirty="0">
                <a:solidFill>
                  <a:schemeClr val="accent5">
                    <a:lumMod val="75000"/>
                  </a:schemeClr>
                </a:solidFill>
              </a:rPr>
              <a:t>Savings</a:t>
            </a:r>
          </a:p>
        </p:txBody>
      </p:sp>
      <p:sp>
        <p:nvSpPr>
          <p:cNvPr id="8" name="Text Placeholder 7">
            <a:extLst>
              <a:ext uri="{FF2B5EF4-FFF2-40B4-BE49-F238E27FC236}">
                <a16:creationId xmlns:a16="http://schemas.microsoft.com/office/drawing/2014/main" id="{F98ED0D3-A0C0-B3F9-12EF-036AF7887781}"/>
              </a:ext>
            </a:extLst>
          </p:cNvPr>
          <p:cNvSpPr>
            <a:spLocks noGrp="1"/>
          </p:cNvSpPr>
          <p:nvPr>
            <p:ph type="body" sz="half" idx="16"/>
          </p:nvPr>
        </p:nvSpPr>
        <p:spPr>
          <a:solidFill>
            <a:schemeClr val="accent3">
              <a:lumMod val="40000"/>
              <a:lumOff val="60000"/>
            </a:schemeClr>
          </a:solidFill>
        </p:spPr>
        <p:txBody>
          <a:bodyPr>
            <a:normAutofit lnSpcReduction="10000"/>
          </a:bodyPr>
          <a:lstStyle/>
          <a:p>
            <a:r>
              <a:rPr lang="en-US" sz="1400" dirty="0">
                <a:solidFill>
                  <a:schemeClr val="accent5">
                    <a:lumMod val="75000"/>
                  </a:schemeClr>
                </a:solidFill>
              </a:rPr>
              <a:t>Therapist time: 45 min x 8 therapists = 6 hours week   </a:t>
            </a:r>
          </a:p>
          <a:p>
            <a:r>
              <a:rPr lang="en-US" dirty="0">
                <a:solidFill>
                  <a:schemeClr val="accent5">
                    <a:lumMod val="75000"/>
                  </a:schemeClr>
                </a:solidFill>
              </a:rPr>
              <a:t>Ability to schedule extra visit</a:t>
            </a:r>
          </a:p>
          <a:p>
            <a:r>
              <a:rPr lang="en-US" dirty="0">
                <a:solidFill>
                  <a:schemeClr val="accent5">
                    <a:lumMod val="75000"/>
                  </a:schemeClr>
                </a:solidFill>
              </a:rPr>
              <a:t>$1,500 a week</a:t>
            </a:r>
          </a:p>
          <a:p>
            <a:r>
              <a:rPr lang="en-US" sz="1400" dirty="0">
                <a:solidFill>
                  <a:schemeClr val="accent5">
                    <a:lumMod val="75000"/>
                  </a:schemeClr>
                </a:solidFill>
              </a:rPr>
              <a:t> </a:t>
            </a:r>
          </a:p>
          <a:p>
            <a:r>
              <a:rPr lang="en-US" sz="1400" dirty="0">
                <a:solidFill>
                  <a:schemeClr val="accent5">
                    <a:lumMod val="75000"/>
                  </a:schemeClr>
                </a:solidFill>
              </a:rPr>
              <a:t>Increase in patient satisfaction with charges not going to self pay or wrote off  $23,300 savings in one month</a:t>
            </a:r>
          </a:p>
          <a:p>
            <a:endParaRPr lang="en-US" dirty="0">
              <a:solidFill>
                <a:schemeClr val="accent5">
                  <a:lumMod val="75000"/>
                </a:schemeClr>
              </a:solidFill>
            </a:endParaRPr>
          </a:p>
          <a:p>
            <a:r>
              <a:rPr lang="en-US" dirty="0">
                <a:solidFill>
                  <a:schemeClr val="accent5">
                    <a:lumMod val="75000"/>
                  </a:schemeClr>
                </a:solidFill>
              </a:rPr>
              <a:t>Streamlined process and added efficiency to the therapy department</a:t>
            </a:r>
            <a:endParaRPr lang="en-US" sz="1400" dirty="0">
              <a:solidFill>
                <a:schemeClr val="accent5">
                  <a:lumMod val="75000"/>
                </a:schemeClr>
              </a:solidFill>
            </a:endParaRPr>
          </a:p>
          <a:p>
            <a:pPr marL="342900" indent="-342900">
              <a:buAutoNum type="arabicPeriod"/>
            </a:pPr>
            <a:endParaRPr lang="en-US" dirty="0">
              <a:solidFill>
                <a:schemeClr val="tx1">
                  <a:lumMod val="95000"/>
                </a:schemeClr>
              </a:solidFill>
            </a:endParaRPr>
          </a:p>
        </p:txBody>
      </p:sp>
      <p:sp>
        <p:nvSpPr>
          <p:cNvPr id="6" name="Text Placeholder 5">
            <a:extLst>
              <a:ext uri="{FF2B5EF4-FFF2-40B4-BE49-F238E27FC236}">
                <a16:creationId xmlns:a16="http://schemas.microsoft.com/office/drawing/2014/main" id="{7267B8E2-0865-9743-E6DB-B9C897EABDF8}"/>
              </a:ext>
            </a:extLst>
          </p:cNvPr>
          <p:cNvSpPr>
            <a:spLocks noGrp="1"/>
          </p:cNvSpPr>
          <p:nvPr>
            <p:ph type="body" sz="quarter" idx="13"/>
          </p:nvPr>
        </p:nvSpPr>
        <p:spPr>
          <a:solidFill>
            <a:schemeClr val="accent3">
              <a:lumMod val="40000"/>
              <a:lumOff val="60000"/>
            </a:schemeClr>
          </a:solidFill>
        </p:spPr>
        <p:txBody>
          <a:bodyPr/>
          <a:lstStyle/>
          <a:p>
            <a:r>
              <a:rPr lang="en-US" dirty="0">
                <a:solidFill>
                  <a:schemeClr val="accent5">
                    <a:lumMod val="75000"/>
                  </a:schemeClr>
                </a:solidFill>
              </a:rPr>
              <a:t>Total ROI</a:t>
            </a:r>
          </a:p>
        </p:txBody>
      </p:sp>
      <p:sp>
        <p:nvSpPr>
          <p:cNvPr id="9" name="Text Placeholder 8">
            <a:extLst>
              <a:ext uri="{FF2B5EF4-FFF2-40B4-BE49-F238E27FC236}">
                <a16:creationId xmlns:a16="http://schemas.microsoft.com/office/drawing/2014/main" id="{FA95D8F9-24A6-0819-EE05-F8E02E5C06C4}"/>
              </a:ext>
            </a:extLst>
          </p:cNvPr>
          <p:cNvSpPr>
            <a:spLocks noGrp="1"/>
          </p:cNvSpPr>
          <p:nvPr>
            <p:ph type="body" sz="half" idx="17"/>
          </p:nvPr>
        </p:nvSpPr>
        <p:spPr>
          <a:solidFill>
            <a:schemeClr val="accent3">
              <a:lumMod val="40000"/>
              <a:lumOff val="60000"/>
            </a:schemeClr>
          </a:solidFill>
        </p:spPr>
        <p:txBody>
          <a:bodyPr/>
          <a:lstStyle/>
          <a:p>
            <a:r>
              <a:rPr lang="en-US" dirty="0">
                <a:solidFill>
                  <a:schemeClr val="accent5">
                    <a:lumMod val="75000"/>
                  </a:schemeClr>
                </a:solidFill>
              </a:rPr>
              <a:t>Total savings/revenue: $24,800</a:t>
            </a:r>
          </a:p>
          <a:p>
            <a:r>
              <a:rPr lang="en-US" dirty="0">
                <a:solidFill>
                  <a:schemeClr val="accent5">
                    <a:lumMod val="75000"/>
                  </a:schemeClr>
                </a:solidFill>
              </a:rPr>
              <a:t>-</a:t>
            </a:r>
          </a:p>
          <a:p>
            <a:r>
              <a:rPr lang="en-US" dirty="0">
                <a:solidFill>
                  <a:schemeClr val="accent5">
                    <a:lumMod val="75000"/>
                  </a:schemeClr>
                </a:solidFill>
              </a:rPr>
              <a:t>Total costs/expenses: $1,600</a:t>
            </a:r>
          </a:p>
          <a:p>
            <a:r>
              <a:rPr lang="en-US" dirty="0">
                <a:solidFill>
                  <a:schemeClr val="accent5">
                    <a:lumMod val="75000"/>
                  </a:schemeClr>
                </a:solidFill>
              </a:rPr>
              <a:t>=</a:t>
            </a:r>
          </a:p>
          <a:p>
            <a:r>
              <a:rPr lang="en-US" dirty="0">
                <a:solidFill>
                  <a:schemeClr val="accent5">
                    <a:lumMod val="75000"/>
                  </a:schemeClr>
                </a:solidFill>
              </a:rPr>
              <a:t>$23,200 in savings in the first month</a:t>
            </a:r>
          </a:p>
        </p:txBody>
      </p:sp>
    </p:spTree>
    <p:extLst>
      <p:ext uri="{BB962C8B-B14F-4D97-AF65-F5344CB8AC3E}">
        <p14:creationId xmlns:p14="http://schemas.microsoft.com/office/powerpoint/2010/main" val="34920965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681</TotalTime>
  <Words>708</Words>
  <Application>Microsoft Office PowerPoint</Application>
  <PresentationFormat>Widescreen</PresentationFormat>
  <Paragraphs>76</Paragraphs>
  <Slides>10</Slides>
  <Notes>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Calibri</vt:lpstr>
      <vt:lpstr>Calisto MT</vt:lpstr>
      <vt:lpstr>Courier New</vt:lpstr>
      <vt:lpstr>Wingdings</vt:lpstr>
      <vt:lpstr>Wingdings 2</vt:lpstr>
      <vt:lpstr>Slate</vt:lpstr>
      <vt:lpstr>HCMC Therapy Insurance Specialist </vt:lpstr>
      <vt:lpstr>Introduction</vt:lpstr>
      <vt:lpstr>The aim of this project was to decrease denials within the therapy billing, increase patient satisfaction, reduce therapist inefficiency in billing, and increase therapist productivity. </vt:lpstr>
      <vt:lpstr>Quantitative metrics will be used to determine improvements when adding additional staff to aid the therapist in performing the tracking of patients, visits, insurance verification and all none productive tasks the therapist were performing.   * Verify insurance on every patient * Verify qualifying visit information from insurance    -ex. Hard of soft stop, max number of visits, dollar amount max * Discharge patients within 7 days of treatment ending * Denials for non-compliant insurance limitations</vt:lpstr>
      <vt:lpstr>Therapy Insurance Specialist</vt:lpstr>
      <vt:lpstr>Patient Tracking</vt:lpstr>
      <vt:lpstr>Pros and Cons to added position</vt:lpstr>
      <vt:lpstr>Lost Revenue</vt:lpstr>
      <vt:lpstr>Return on Investment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HCMC Therapy Insurance Specialist </dc:title>
  <dc:creator>Jillyn Klein</dc:creator>
  <cp:lastModifiedBy>Jillyn Klein</cp:lastModifiedBy>
  <cp:revision>6</cp:revision>
  <dcterms:created xsi:type="dcterms:W3CDTF">2023-09-21T14:42:29Z</dcterms:created>
  <dcterms:modified xsi:type="dcterms:W3CDTF">2023-10-12T13:46:39Z</dcterms:modified>
</cp:coreProperties>
</file>