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8" r:id="rId2"/>
    <p:sldId id="360" r:id="rId3"/>
    <p:sldId id="359" r:id="rId4"/>
    <p:sldId id="361" r:id="rId5"/>
    <p:sldId id="378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00" r:id="rId16"/>
    <p:sldId id="301" r:id="rId17"/>
    <p:sldId id="303" r:id="rId18"/>
    <p:sldId id="304" r:id="rId19"/>
    <p:sldId id="305" r:id="rId20"/>
    <p:sldId id="379" r:id="rId21"/>
    <p:sldId id="376" r:id="rId22"/>
    <p:sldId id="307" r:id="rId23"/>
    <p:sldId id="264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3674"/>
    <a:srgbClr val="66FFCC"/>
    <a:srgbClr val="FFCC00"/>
    <a:srgbClr val="3B4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Engagement</c:v>
          </c:tx>
          <c:invertIfNegative val="0"/>
          <c:cat>
            <c:strRef>
              <c:f>'[Chart in Microsoft Office PowerPoint]Sheet1'!$A$15:$A$18</c:f>
              <c:strCache>
                <c:ptCount val="4"/>
                <c:pt idx="0">
                  <c:v>Millennials</c:v>
                </c:pt>
                <c:pt idx="1">
                  <c:v>Gen X</c:v>
                </c:pt>
                <c:pt idx="2">
                  <c:v>Baby Boombers</c:v>
                </c:pt>
                <c:pt idx="3">
                  <c:v>Traditionalists</c:v>
                </c:pt>
              </c:strCache>
            </c:strRef>
          </c:cat>
          <c:val>
            <c:numRef>
              <c:f>'[Chart in Microsoft Office PowerPoint]Sheet1'!$B$15:$B$18</c:f>
              <c:numCache>
                <c:formatCode>General</c:formatCode>
                <c:ptCount val="4"/>
                <c:pt idx="0">
                  <c:v>29</c:v>
                </c:pt>
                <c:pt idx="1">
                  <c:v>32</c:v>
                </c:pt>
                <c:pt idx="2">
                  <c:v>33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3-4EB5-AEA2-9E00FB4AE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25536"/>
        <c:axId val="37843712"/>
      </c:barChart>
      <c:catAx>
        <c:axId val="3782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843712"/>
        <c:crosses val="autoZero"/>
        <c:auto val="1"/>
        <c:lblAlgn val="ctr"/>
        <c:lblOffset val="100"/>
        <c:noMultiLvlLbl val="0"/>
      </c:catAx>
      <c:valAx>
        <c:axId val="3784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25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792213473316E-2"/>
          <c:y val="2.7777777777777801E-2"/>
          <c:w val="0.71036373578302703"/>
          <c:h val="0.82709900845727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Office PowerPoint]Sheet1'!$A$23</c:f>
              <c:strCache>
                <c:ptCount val="1"/>
                <c:pt idx="0">
                  <c:v>Millennials</c:v>
                </c:pt>
              </c:strCache>
            </c:strRef>
          </c:tx>
          <c:invertIfNegative val="0"/>
          <c:cat>
            <c:strRef>
              <c:f>'[Chart in Microsoft Office PowerPoint]Sheet1'!$B$22:$F$22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'[Chart in Microsoft Office PowerPoint]Sheet1'!$B$23:$F$23</c:f>
              <c:numCache>
                <c:formatCode>General</c:formatCode>
                <c:ptCount val="5"/>
                <c:pt idx="0">
                  <c:v>54</c:v>
                </c:pt>
                <c:pt idx="1">
                  <c:v>15</c:v>
                </c:pt>
                <c:pt idx="2">
                  <c:v>23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3-4E3D-8E42-4F548839FBB2}"/>
            </c:ext>
          </c:extLst>
        </c:ser>
        <c:ser>
          <c:idx val="1"/>
          <c:order val="1"/>
          <c:tx>
            <c:strRef>
              <c:f>'[Chart in Microsoft Office PowerPoint]Sheet1'!$A$24</c:f>
              <c:strCache>
                <c:ptCount val="1"/>
                <c:pt idx="0">
                  <c:v>Gen X</c:v>
                </c:pt>
              </c:strCache>
            </c:strRef>
          </c:tx>
          <c:invertIfNegative val="0"/>
          <c:cat>
            <c:strRef>
              <c:f>'[Chart in Microsoft Office PowerPoint]Sheet1'!$B$22:$F$22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'[Chart in Microsoft Office PowerPoint]Sheet1'!$B$24:$F$24</c:f>
              <c:numCache>
                <c:formatCode>General</c:formatCode>
                <c:ptCount val="5"/>
                <c:pt idx="0">
                  <c:v>64</c:v>
                </c:pt>
                <c:pt idx="1">
                  <c:v>13</c:v>
                </c:pt>
                <c:pt idx="2">
                  <c:v>17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C3-4E3D-8E42-4F548839FBB2}"/>
            </c:ext>
          </c:extLst>
        </c:ser>
        <c:ser>
          <c:idx val="2"/>
          <c:order val="2"/>
          <c:tx>
            <c:strRef>
              <c:f>'[Chart in Microsoft Office PowerPoint]Sheet1'!$A$25</c:f>
              <c:strCache>
                <c:ptCount val="1"/>
                <c:pt idx="0">
                  <c:v>Baby Boombers</c:v>
                </c:pt>
              </c:strCache>
            </c:strRef>
          </c:tx>
          <c:invertIfNegative val="0"/>
          <c:cat>
            <c:strRef>
              <c:f>'[Chart in Microsoft Office PowerPoint]Sheet1'!$B$22:$F$22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'[Chart in Microsoft Office PowerPoint]Sheet1'!$B$25:$F$25</c:f>
              <c:numCache>
                <c:formatCode>General</c:formatCode>
                <c:ptCount val="5"/>
                <c:pt idx="0">
                  <c:v>77</c:v>
                </c:pt>
                <c:pt idx="1">
                  <c:v>11</c:v>
                </c:pt>
                <c:pt idx="2">
                  <c:v>9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C3-4E3D-8E42-4F548839FBB2}"/>
            </c:ext>
          </c:extLst>
        </c:ser>
        <c:ser>
          <c:idx val="3"/>
          <c:order val="3"/>
          <c:tx>
            <c:strRef>
              <c:f>'[Chart in Microsoft Office PowerPoint]Sheet1'!$A$26</c:f>
              <c:strCache>
                <c:ptCount val="1"/>
                <c:pt idx="0">
                  <c:v>Traditionalists</c:v>
                </c:pt>
              </c:strCache>
            </c:strRef>
          </c:tx>
          <c:invertIfNegative val="0"/>
          <c:cat>
            <c:strRef>
              <c:f>'[Chart in Microsoft Office PowerPoint]Sheet1'!$B$22:$F$22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'[Chart in Microsoft Office PowerPoint]Sheet1'!$B$26:$F$26</c:f>
              <c:numCache>
                <c:formatCode>General</c:formatCode>
                <c:ptCount val="5"/>
                <c:pt idx="0">
                  <c:v>85</c:v>
                </c:pt>
                <c:pt idx="1">
                  <c:v>7</c:v>
                </c:pt>
                <c:pt idx="2">
                  <c:v>5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C3-4E3D-8E42-4F548839F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16960"/>
        <c:axId val="43418752"/>
      </c:barChart>
      <c:catAx>
        <c:axId val="4341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418752"/>
        <c:crosses val="autoZero"/>
        <c:auto val="1"/>
        <c:lblAlgn val="ctr"/>
        <c:lblOffset val="100"/>
        <c:noMultiLvlLbl val="0"/>
      </c:catAx>
      <c:valAx>
        <c:axId val="4341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41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73184601924797"/>
          <c:y val="0.24923228346456699"/>
          <c:w val="0.16904593175853"/>
          <c:h val="0.645053951589385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Consumer</a:t>
            </a:r>
            <a:r>
              <a:rPr lang="en-US" baseline="0"/>
              <a:t> Engagement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'[Chart in Microsoft Office PowerPoint]Sheet1'!$A$32:$A$35</c:f>
              <c:strCache>
                <c:ptCount val="4"/>
                <c:pt idx="0">
                  <c:v>Millennials</c:v>
                </c:pt>
                <c:pt idx="1">
                  <c:v>Gen X</c:v>
                </c:pt>
                <c:pt idx="2">
                  <c:v>Baby Boombers</c:v>
                </c:pt>
                <c:pt idx="3">
                  <c:v>Traditionalists</c:v>
                </c:pt>
              </c:strCache>
            </c:strRef>
          </c:cat>
          <c:val>
            <c:numRef>
              <c:f>'[Chart in Microsoft Office PowerPoint]Sheet1'!$B$32:$B$35</c:f>
              <c:numCache>
                <c:formatCode>General</c:formatCode>
                <c:ptCount val="4"/>
                <c:pt idx="0">
                  <c:v>25</c:v>
                </c:pt>
                <c:pt idx="1">
                  <c:v>28</c:v>
                </c:pt>
                <c:pt idx="2">
                  <c:v>33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F-4831-9DC3-DDD52F773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72960"/>
        <c:axId val="44074496"/>
      </c:barChart>
      <c:catAx>
        <c:axId val="4407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074496"/>
        <c:crosses val="autoZero"/>
        <c:auto val="1"/>
        <c:lblAlgn val="ctr"/>
        <c:lblOffset val="100"/>
        <c:noMultiLvlLbl val="0"/>
      </c:catAx>
      <c:valAx>
        <c:axId val="4407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07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A5DF5-C088-4A93-8774-3B669510F938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13381-7734-41D6-8044-97C0DD8D6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3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DBFC14-82D3-B74D-803D-D33D263D3E7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1CBE73-5AD1-7D49-A10E-F8409F7FF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9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</a:t>
            </a:r>
            <a:r>
              <a:rPr lang="en-US" baseline="0" dirty="0"/>
              <a:t> were born between 1990’s – early 2000’s, approximately 1% of the workforce</a:t>
            </a:r>
          </a:p>
          <a:p>
            <a:endParaRPr lang="en-US" baseline="0" dirty="0"/>
          </a:p>
          <a:p>
            <a:r>
              <a:rPr lang="en-US" baseline="0" dirty="0"/>
              <a:t>Age range from 9 – 21, so not in or just entering the workforce</a:t>
            </a:r>
          </a:p>
          <a:p>
            <a:endParaRPr lang="en-US" baseline="0" dirty="0"/>
          </a:p>
          <a:p>
            <a:r>
              <a:rPr lang="en-US" baseline="0" dirty="0"/>
              <a:t>Events: Housing crisis, smart everything, social media influence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06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74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0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1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4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F643-A30E-4884-A81E-798953269D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0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F643-A30E-4884-A81E-798953269D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9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3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were born before 1945, lived</a:t>
            </a:r>
            <a:r>
              <a:rPr lang="en-US" baseline="0" dirty="0"/>
              <a:t> during the Great Depression, World War II</a:t>
            </a:r>
          </a:p>
          <a:p>
            <a:endParaRPr lang="en-US" baseline="0" dirty="0"/>
          </a:p>
          <a:p>
            <a:r>
              <a:rPr lang="en-US" baseline="0" dirty="0"/>
              <a:t>Approximately 2% of the workforce</a:t>
            </a:r>
            <a:endParaRPr lang="en-US" dirty="0"/>
          </a:p>
          <a:p>
            <a:endParaRPr lang="en-US" dirty="0"/>
          </a:p>
          <a:p>
            <a:r>
              <a:rPr lang="en-US" dirty="0"/>
              <a:t>Values/Ethics: Sacrifice, Collectivism</a:t>
            </a:r>
            <a:r>
              <a:rPr lang="en-US" baseline="0" dirty="0"/>
              <a:t> vs. Individualism, Patriotic</a:t>
            </a:r>
          </a:p>
          <a:p>
            <a:endParaRPr lang="en-US" baseline="0" dirty="0"/>
          </a:p>
          <a:p>
            <a:r>
              <a:rPr lang="en-US" baseline="0" dirty="0"/>
              <a:t>Workplace Attributes: Hard working, loyal, often have extensive knowledge and experience to draw from, “punch the </a:t>
            </a:r>
            <a:r>
              <a:rPr lang="en-US" baseline="0" dirty="0" err="1"/>
              <a:t>timeclock</a:t>
            </a:r>
            <a:r>
              <a:rPr lang="en-US" baseline="0" dirty="0"/>
              <a:t> mentality</a:t>
            </a:r>
          </a:p>
          <a:p>
            <a:endParaRPr lang="en-US" baseline="0" dirty="0"/>
          </a:p>
          <a:p>
            <a:r>
              <a:rPr lang="en-US" baseline="0" dirty="0"/>
              <a:t>Workplace preferences: Chain of Command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2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F643-A30E-4884-A81E-798953269D6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4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FF643-A30E-4884-A81E-798953269D6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1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0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were born before 1945, lived</a:t>
            </a:r>
            <a:r>
              <a:rPr lang="en-US" baseline="0" dirty="0"/>
              <a:t> during the Great Depression, World War II</a:t>
            </a:r>
          </a:p>
          <a:p>
            <a:endParaRPr lang="en-US" baseline="0" dirty="0"/>
          </a:p>
          <a:p>
            <a:r>
              <a:rPr lang="en-US" baseline="0" dirty="0"/>
              <a:t>Approximately 2% of the workforce</a:t>
            </a:r>
            <a:endParaRPr lang="en-US" dirty="0"/>
          </a:p>
          <a:p>
            <a:endParaRPr lang="en-US" dirty="0"/>
          </a:p>
          <a:p>
            <a:r>
              <a:rPr lang="en-US" dirty="0"/>
              <a:t>Values/Ethics: Sacrifice, Collectivism</a:t>
            </a:r>
            <a:r>
              <a:rPr lang="en-US" baseline="0" dirty="0"/>
              <a:t> vs. Individualism, Patriotic</a:t>
            </a:r>
          </a:p>
          <a:p>
            <a:endParaRPr lang="en-US" baseline="0" dirty="0"/>
          </a:p>
          <a:p>
            <a:r>
              <a:rPr lang="en-US" baseline="0" dirty="0"/>
              <a:t>Workplace Attributes: Hard working, loyal, often have extensive knowledge and experience to draw from, “punch the </a:t>
            </a:r>
            <a:r>
              <a:rPr lang="en-US" baseline="0" dirty="0" err="1"/>
              <a:t>timeclock</a:t>
            </a:r>
            <a:r>
              <a:rPr lang="en-US" baseline="0" dirty="0"/>
              <a:t> mentality</a:t>
            </a:r>
          </a:p>
          <a:p>
            <a:endParaRPr lang="en-US" baseline="0" dirty="0"/>
          </a:p>
          <a:p>
            <a:r>
              <a:rPr lang="en-US" baseline="0" dirty="0"/>
              <a:t>Workplace preferences: Chain of Command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were born before 1945, lived</a:t>
            </a:r>
            <a:r>
              <a:rPr lang="en-US" baseline="0" dirty="0"/>
              <a:t> during the Great Depression, World War II</a:t>
            </a:r>
          </a:p>
          <a:p>
            <a:endParaRPr lang="en-US" baseline="0" dirty="0"/>
          </a:p>
          <a:p>
            <a:r>
              <a:rPr lang="en-US" baseline="0" dirty="0"/>
              <a:t>Approximately 2% of the workforce</a:t>
            </a:r>
            <a:endParaRPr lang="en-US" dirty="0"/>
          </a:p>
          <a:p>
            <a:endParaRPr lang="en-US" dirty="0"/>
          </a:p>
          <a:p>
            <a:r>
              <a:rPr lang="en-US" dirty="0"/>
              <a:t>Values/Ethics: Sacrifice, Collectivism</a:t>
            </a:r>
            <a:r>
              <a:rPr lang="en-US" baseline="0" dirty="0"/>
              <a:t> vs. Individualism, Patriotic</a:t>
            </a:r>
          </a:p>
          <a:p>
            <a:endParaRPr lang="en-US" baseline="0" dirty="0"/>
          </a:p>
          <a:p>
            <a:r>
              <a:rPr lang="en-US" baseline="0" dirty="0"/>
              <a:t>Workplace Attributes: Hard working, loyal, often have extensive knowledge and experience to draw from, “punch the </a:t>
            </a:r>
            <a:r>
              <a:rPr lang="en-US" baseline="0" dirty="0" err="1"/>
              <a:t>timeclock</a:t>
            </a:r>
            <a:r>
              <a:rPr lang="en-US" baseline="0" dirty="0"/>
              <a:t> mentality</a:t>
            </a:r>
          </a:p>
          <a:p>
            <a:endParaRPr lang="en-US" baseline="0" dirty="0"/>
          </a:p>
          <a:p>
            <a:r>
              <a:rPr lang="en-US" baseline="0" dirty="0"/>
              <a:t>Workplace preferences: Chain of Command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were born in</a:t>
            </a:r>
            <a:r>
              <a:rPr lang="en-US" baseline="0" dirty="0"/>
              <a:t> the mid 1940’s – early 1960’s, approximately 29% of the workforce</a:t>
            </a:r>
          </a:p>
          <a:p>
            <a:endParaRPr lang="en-US" baseline="0" dirty="0"/>
          </a:p>
          <a:p>
            <a:r>
              <a:rPr lang="en-US" baseline="0" dirty="0"/>
              <a:t>Also known as the “me” generation</a:t>
            </a:r>
          </a:p>
          <a:p>
            <a:endParaRPr lang="en-US" baseline="0" dirty="0"/>
          </a:p>
          <a:p>
            <a:r>
              <a:rPr lang="en-US" baseline="0" dirty="0"/>
              <a:t>Events: Time of change =  Civil Rights movement, Sexual Revolution/the Pill, 1</a:t>
            </a:r>
            <a:r>
              <a:rPr lang="en-US" baseline="30000" dirty="0"/>
              <a:t>st</a:t>
            </a:r>
            <a:r>
              <a:rPr lang="en-US" baseline="0" dirty="0"/>
              <a:t> man on the moon, Kennedy assassination, Vietnam War, Civil Rights Act of 1964</a:t>
            </a:r>
          </a:p>
          <a:p>
            <a:endParaRPr lang="en-US" baseline="0" dirty="0"/>
          </a:p>
          <a:p>
            <a:pPr defTabSz="465887">
              <a:defRPr/>
            </a:pPr>
            <a:r>
              <a:rPr lang="en-US" baseline="0" dirty="0"/>
              <a:t>*Demanded Change and were successful</a:t>
            </a:r>
          </a:p>
          <a:p>
            <a:endParaRPr lang="en-US" dirty="0"/>
          </a:p>
          <a:p>
            <a:r>
              <a:rPr lang="en-US" dirty="0"/>
              <a:t>Values and Work Ethics: Challenge the status quo/authority, equality,</a:t>
            </a:r>
            <a:r>
              <a:rPr lang="en-US" baseline="0" dirty="0"/>
              <a:t> </a:t>
            </a:r>
            <a:r>
              <a:rPr lang="en-US" dirty="0"/>
              <a:t>politically savvy</a:t>
            </a:r>
            <a:r>
              <a:rPr lang="en-US" baseline="0" dirty="0"/>
              <a:t>, personal and professional freedom, ambition, $$/status is important</a:t>
            </a:r>
          </a:p>
          <a:p>
            <a:endParaRPr lang="en-US" baseline="0" dirty="0"/>
          </a:p>
          <a:p>
            <a:r>
              <a:rPr lang="en-US" baseline="0" dirty="0"/>
              <a:t>Workplace attributes:  workaholics = success, good team players, strong desire to success</a:t>
            </a:r>
          </a:p>
          <a:p>
            <a:endParaRPr lang="en-US" baseline="0" dirty="0"/>
          </a:p>
          <a:p>
            <a:r>
              <a:rPr lang="en-US" baseline="0" dirty="0"/>
              <a:t>Workplace Preferences: Democratic, friendly/informal environments, “flat” organizations (less red type)</a:t>
            </a: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0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</a:t>
            </a:r>
            <a:r>
              <a:rPr lang="en-US" baseline="0" dirty="0"/>
              <a:t> were  b</a:t>
            </a:r>
            <a:r>
              <a:rPr lang="en-US" dirty="0"/>
              <a:t>orn in the mid 1960’s – late 1970’s, also called</a:t>
            </a:r>
            <a:r>
              <a:rPr lang="en-US" baseline="0" dirty="0"/>
              <a:t> “MTV Generation”/Misunderstood Generation, approximately 34% of the workforce</a:t>
            </a:r>
            <a:endParaRPr lang="en-US" dirty="0"/>
          </a:p>
          <a:p>
            <a:r>
              <a:rPr lang="en-US" dirty="0"/>
              <a:t>While</a:t>
            </a:r>
            <a:r>
              <a:rPr lang="en-US" baseline="0" dirty="0"/>
              <a:t> the BB stood for change and equality, this generation didn’t stand for anything</a:t>
            </a:r>
          </a:p>
          <a:p>
            <a:endParaRPr lang="en-US" baseline="0" dirty="0"/>
          </a:p>
          <a:p>
            <a:r>
              <a:rPr lang="en-US" baseline="0" dirty="0"/>
              <a:t>Events: Children of divorce, came from 2 income families, latch key kids, education was increasingly important, rise of technology, personal home computers, space shuttle disaster &amp; downsizing began</a:t>
            </a:r>
          </a:p>
          <a:p>
            <a:endParaRPr lang="en-US" baseline="0" dirty="0"/>
          </a:p>
          <a:p>
            <a:r>
              <a:rPr lang="en-US" baseline="0" dirty="0"/>
              <a:t>Technology + continuing to challenge the status quo and valuing independence &amp; freedom = many entrepreneurs</a:t>
            </a:r>
          </a:p>
          <a:p>
            <a:endParaRPr lang="en-US" baseline="0" dirty="0"/>
          </a:p>
          <a:p>
            <a:r>
              <a:rPr lang="en-US" baseline="0" dirty="0"/>
              <a:t>First generation to value/ask for work/life balance</a:t>
            </a:r>
          </a:p>
          <a:p>
            <a:endParaRPr lang="en-US" baseline="0" dirty="0"/>
          </a:p>
          <a:p>
            <a:r>
              <a:rPr lang="en-US" baseline="0" dirty="0"/>
              <a:t>Values &amp; work ethics: Work life balance over advancement, work smarter/not longer, more results oriented, value diversity, technology, informality &amp; fun, more job switching/less loyalty</a:t>
            </a:r>
          </a:p>
          <a:p>
            <a:endParaRPr lang="en-US" baseline="0" dirty="0"/>
          </a:p>
          <a:p>
            <a:r>
              <a:rPr lang="en-US" baseline="0" dirty="0"/>
              <a:t>Workforce attributes: More adaptable to change, eager to learn, highly educated, independent/self starters, consumer mentality</a:t>
            </a:r>
          </a:p>
          <a:p>
            <a:endParaRPr lang="en-US" baseline="0" dirty="0"/>
          </a:p>
          <a:p>
            <a:r>
              <a:rPr lang="en-US" baseline="0" dirty="0"/>
              <a:t>Workplace preferences: Participative, Informal/flexible and Visionary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98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Majority of workers were born between 1980’s and mid 1990’s, approximately</a:t>
            </a:r>
            <a:r>
              <a:rPr lang="en-US" baseline="0" dirty="0"/>
              <a:t> 34% of the workforce – in 2015 the largest # of workers</a:t>
            </a:r>
            <a:r>
              <a:rPr lang="is-IS" baseline="0" dirty="0"/>
              <a:t>….53.5 million vs. 52.7 million for Gen X (both at 34%)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Probably</a:t>
            </a:r>
            <a:r>
              <a:rPr lang="en-US" baseline="0" dirty="0"/>
              <a:t> can’t remember pre-internet days</a:t>
            </a:r>
          </a:p>
          <a:p>
            <a:endParaRPr lang="en-US" baseline="0" dirty="0"/>
          </a:p>
          <a:p>
            <a:r>
              <a:rPr lang="en-US" baseline="0" dirty="0"/>
              <a:t>Have more of a global perspective and a desire to leave the world a better place than Generation X, this they had more in common with the BB’s, more focus on diversity efforts, instantaneous culture, beginning of the “participation trophy” generation</a:t>
            </a:r>
          </a:p>
          <a:p>
            <a:endParaRPr lang="en-US" baseline="0" dirty="0"/>
          </a:p>
          <a:p>
            <a:r>
              <a:rPr lang="en-US" baseline="0" dirty="0"/>
              <a:t>Events: 9/11 and other terrorist attacks, heavily influenced by technology </a:t>
            </a:r>
          </a:p>
          <a:p>
            <a:endParaRPr lang="en-US" baseline="0" dirty="0"/>
          </a:p>
          <a:p>
            <a:r>
              <a:rPr lang="en-US" baseline="0" dirty="0"/>
              <a:t>Values &amp; work ethics: Strong desire to learn and grow (this could be perceived differently), highly educated, very collaborative, Work life balance over advancement, meaningful work, entrepreneurial, more results oriented, value diversity, technology, informality &amp; fun, more job switching/less loyalty</a:t>
            </a:r>
          </a:p>
          <a:p>
            <a:endParaRPr lang="en-US" baseline="0" dirty="0"/>
          </a:p>
          <a:p>
            <a:r>
              <a:rPr lang="en-US" baseline="0" dirty="0"/>
              <a:t>Workforce attributes: Good at multitasking, technology savvy, optimistic, team/goal oriented, willing to try new things</a:t>
            </a:r>
            <a:r>
              <a:rPr lang="is-IS" baseline="0" dirty="0"/>
              <a:t>…failure is viewed more as a learning opportunity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Workplace preferences: Collaborative, Achievement Oriented, Highly Creative, Diverse, Flexible, Inspiring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CBE73-5AD1-7D49-A10E-F8409F7FF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logo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64640" y="3285951"/>
            <a:ext cx="4693557" cy="1687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64641" y="1460196"/>
            <a:ext cx="4693557" cy="13882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500" baseline="0">
                <a:solidFill>
                  <a:srgbClr val="533F7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6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32857"/>
            <a:ext cx="8229600" cy="429645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"/>
              </a:defRPr>
            </a:lvl1pPr>
            <a:lvl2pPr>
              <a:defRPr sz="2800">
                <a:latin typeface=""/>
              </a:defRPr>
            </a:lvl2pPr>
            <a:lvl3pPr>
              <a:defRPr sz="2400">
                <a:latin typeface=""/>
              </a:defRPr>
            </a:lvl3pPr>
            <a:lvl4pPr>
              <a:defRPr sz="2000">
                <a:latin typeface=""/>
              </a:defRPr>
            </a:lvl4pPr>
            <a:lvl5pPr>
              <a:defRPr sz="2000">
                <a:latin typeface="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45443"/>
            <a:ext cx="8229600" cy="969466"/>
          </a:xfrm>
        </p:spPr>
        <p:txBody>
          <a:bodyPr anchor="b">
            <a:normAutofit/>
          </a:bodyPr>
          <a:lstStyle>
            <a:lvl1pPr algn="l">
              <a:defRPr sz="4400" b="0" i="0" baseline="0">
                <a:solidFill>
                  <a:srgbClr val="533F7E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307826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2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5443"/>
            <a:ext cx="8229600" cy="969466"/>
          </a:xfrm>
        </p:spPr>
        <p:txBody>
          <a:bodyPr anchor="b">
            <a:normAutofit/>
          </a:bodyPr>
          <a:lstStyle>
            <a:lvl1pPr algn="l">
              <a:defRPr sz="4400" b="0" i="0" baseline="0">
                <a:solidFill>
                  <a:srgbClr val="533F7E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2073"/>
            <a:ext cx="8229600" cy="3872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32857"/>
            <a:ext cx="8229600" cy="429645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"/>
              </a:defRPr>
            </a:lvl1pPr>
            <a:lvl2pPr>
              <a:defRPr sz="2800">
                <a:latin typeface=""/>
              </a:defRPr>
            </a:lvl2pPr>
            <a:lvl3pPr>
              <a:defRPr sz="2400">
                <a:latin typeface=""/>
              </a:defRPr>
            </a:lvl3pPr>
            <a:lvl4pPr>
              <a:defRPr sz="2000">
                <a:latin typeface=""/>
              </a:defRPr>
            </a:lvl4pPr>
            <a:lvl5pPr>
              <a:defRPr sz="2000">
                <a:latin typeface="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543587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4400" b="0" i="0" kern="1200" baseline="0" dirty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307826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"/>
              </a:defRPr>
            </a:lvl1pPr>
            <a:lvl2pPr>
              <a:defRPr sz="2000">
                <a:latin typeface=""/>
              </a:defRPr>
            </a:lvl2pPr>
            <a:lvl3pPr>
              <a:defRPr sz="1800">
                <a:latin typeface=""/>
              </a:defRPr>
            </a:lvl3pPr>
            <a:lvl4pPr>
              <a:defRPr sz="1600">
                <a:latin typeface=""/>
              </a:defRPr>
            </a:lvl4pPr>
            <a:lvl5pPr>
              <a:defRPr sz="1600">
                <a:latin typeface="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307826"/>
            <a:ext cx="8229600" cy="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8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_logo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64641" y="1870769"/>
            <a:ext cx="4693557" cy="13882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500" baseline="0">
                <a:solidFill>
                  <a:srgbClr val="533F7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532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_logo_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5642705-0869-5E41-BF54-4C6A6B6F7BB4}" type="slidenum">
              <a:rPr lang="en-US" smtClean="0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5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89E3-9012-754D-ACFE-6D3D94DB23F1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F592-7035-BC42-B961-96A5B059A8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88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lang="en-US" sz="4400" b="0" i="0" kern="1200" baseline="0" dirty="0">
          <a:solidFill>
            <a:srgbClr val="533F7E"/>
          </a:solidFill>
          <a:latin typeface="Arial"/>
          <a:ea typeface="ＭＳ Ｐゴシック" charset="0"/>
          <a:cs typeface="ＭＳ Ｐゴシック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413F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413F"/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413F"/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413F"/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413F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ritespeaksell.com/a-company-divided-bridging-the-generation-gap-at-work-through-the-power-of-communication" TargetMode="External"/><Relationship Id="rId3" Type="http://schemas.openxmlformats.org/officeDocument/2006/relationships/notesSlide" Target="../notesSlides/notesSlide21.xml"/><Relationship Id="rId7" Type="http://schemas.openxmlformats.org/officeDocument/2006/relationships/hyperlink" Target="http://www.metlife.com/assets/cao/mmi/publications/studies/mmi-workbook-generations-workplace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valueoptions.com/spotlight_YIW/pdfs/articles/Understanding_and_Managing_Different_Generations.pdf" TargetMode="External"/><Relationship Id="rId5" Type="http://schemas.openxmlformats.org/officeDocument/2006/relationships/hyperlink" Target="http://www.businesspundit.com/4-generations-of-workers-can-you-relate/" TargetMode="External"/><Relationship Id="rId4" Type="http://schemas.openxmlformats.org/officeDocument/2006/relationships/hyperlink" Target="http://money.usnews.com/money/blogs/planning-to-retire/2012/05/08/the-new-ideal-retirement-age-67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ritespeaksell.com/a-company-divided-bridging-the-generation-gap-at-work-through-the-power-of-communication" TargetMode="External"/><Relationship Id="rId3" Type="http://schemas.openxmlformats.org/officeDocument/2006/relationships/notesSlide" Target="../notesSlides/notesSlide22.xml"/><Relationship Id="rId7" Type="http://schemas.openxmlformats.org/officeDocument/2006/relationships/hyperlink" Target="http://www.metlife.com/assets/cao/mmi/publications/studies/mmi-workbook-generations-workplace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www.valueoptions.com/spotlight_YIW/pdfs/articles/Understanding_and_Managing_Different_Generations.pdf" TargetMode="External"/><Relationship Id="rId5" Type="http://schemas.openxmlformats.org/officeDocument/2006/relationships/hyperlink" Target="http://www.businesspundit.com/4-generations-of-workers-can-you-relate/" TargetMode="External"/><Relationship Id="rId4" Type="http://schemas.openxmlformats.org/officeDocument/2006/relationships/hyperlink" Target="http://money.usnews.com/money/blogs/planning-to-retire/2012/05/08/the-new-ideal-retirement-age-6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99561" y="2706067"/>
            <a:ext cx="4693557" cy="1388236"/>
          </a:xfrm>
        </p:spPr>
        <p:txBody>
          <a:bodyPr/>
          <a:lstStyle/>
          <a:p>
            <a:r>
              <a:rPr lang="en-US" dirty="0">
                <a:solidFill>
                  <a:srgbClr val="4F3674"/>
                </a:solidFill>
                <a:ea typeface="ＭＳ Ｐゴシック" pitchFamily="-109" charset="-128"/>
              </a:rPr>
              <a:t>Workforce Generations</a:t>
            </a:r>
            <a:r>
              <a:rPr lang="en-US" dirty="0">
                <a:solidFill>
                  <a:srgbClr val="4F3674"/>
                </a:solidFill>
                <a:ea typeface="ＭＳ Ｐゴシック" pitchFamily="-109" charset="-128"/>
                <a:cs typeface="ＭＳ Ｐゴシック" pitchFamily="-109" charset="-128"/>
              </a:rPr>
              <a:t/>
            </a:r>
            <a:br>
              <a:rPr lang="en-US" dirty="0">
                <a:solidFill>
                  <a:srgbClr val="4F3674"/>
                </a:solidFill>
                <a:ea typeface="ＭＳ Ｐゴシック" pitchFamily="-109" charset="-128"/>
                <a:cs typeface="ＭＳ Ｐゴシック" pitchFamily="-109" charset="-128"/>
              </a:rPr>
            </a:br>
            <a:endParaRPr lang="en-US" dirty="0">
              <a:solidFill>
                <a:srgbClr val="4F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0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Verdana" pitchFamily="34" charset="0"/>
              </a:rPr>
              <a:t>Generation Z: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Age: Under 21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“Click” Generation</a:t>
            </a:r>
          </a:p>
          <a:p>
            <a:pPr marL="0" indent="0">
              <a:buNone/>
            </a:pPr>
            <a:endParaRPr lang="en-US" dirty="0">
              <a:latin typeface="Verdana" pitchFamily="34" charset="0"/>
            </a:endParaRPr>
          </a:p>
          <a:p>
            <a:endParaRPr lang="en-US" sz="1800" dirty="0"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106863"/>
            <a:ext cx="4038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070" y="1981199"/>
            <a:ext cx="3056173" cy="1778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6222"/>
            <a:ext cx="8229600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1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70908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Verdana" pitchFamily="34" charset="0"/>
              </a:rPr>
              <a:t>Traditionalists/                 </a:t>
            </a:r>
          </a:p>
          <a:p>
            <a:pPr marL="0" indent="0">
              <a:buNone/>
            </a:pPr>
            <a:r>
              <a:rPr lang="en-US" dirty="0">
                <a:latin typeface="Verdana" pitchFamily="34" charset="0"/>
              </a:rPr>
              <a:t>Baby Boomers/						</a:t>
            </a:r>
          </a:p>
          <a:p>
            <a:pPr marL="0" indent="0">
              <a:buNone/>
            </a:pPr>
            <a:r>
              <a:rPr lang="en-US" u="sng" dirty="0">
                <a:latin typeface="Verdana" pitchFamily="34" charset="0"/>
              </a:rPr>
              <a:t>Generation “X”</a:t>
            </a:r>
            <a:r>
              <a:rPr lang="en-US" dirty="0">
                <a:latin typeface="Verdana" pitchFamily="34" charset="0"/>
              </a:rPr>
              <a:t>                   </a:t>
            </a:r>
            <a:r>
              <a:rPr lang="en-US" u="sng" dirty="0">
                <a:latin typeface="Verdana" pitchFamily="34" charset="0"/>
              </a:rPr>
              <a:t> </a:t>
            </a:r>
            <a:r>
              <a:rPr lang="en-US" u="sng" dirty="0" err="1">
                <a:latin typeface="Verdana" pitchFamily="34" charset="0"/>
              </a:rPr>
              <a:t>Millennialls</a:t>
            </a:r>
            <a:endParaRPr lang="en-US" u="sng" dirty="0">
              <a:latin typeface="Verdana" pitchFamily="34" charset="0"/>
            </a:endParaRPr>
          </a:p>
          <a:p>
            <a:pPr marL="0" indent="0">
              <a:buNone/>
            </a:pPr>
            <a:endParaRPr lang="en-US" sz="2000" u="sng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Verdana" pitchFamily="34" charset="0"/>
              </a:rPr>
              <a:t>	My Paycheck								My Purpose</a:t>
            </a:r>
          </a:p>
          <a:p>
            <a:pPr marL="0" indent="0">
              <a:buNone/>
            </a:pPr>
            <a:r>
              <a:rPr lang="en-US" sz="2000" dirty="0">
                <a:latin typeface="Verdana" pitchFamily="34" charset="0"/>
              </a:rPr>
              <a:t>	My Satisfaction							My Development</a:t>
            </a:r>
          </a:p>
          <a:p>
            <a:pPr marL="0" indent="0">
              <a:buNone/>
            </a:pPr>
            <a:r>
              <a:rPr lang="en-US" sz="2000" dirty="0">
                <a:latin typeface="Verdana" pitchFamily="34" charset="0"/>
              </a:rPr>
              <a:t>	My Boss									My Coach</a:t>
            </a:r>
          </a:p>
          <a:p>
            <a:pPr marL="0" indent="0">
              <a:buNone/>
            </a:pPr>
            <a:r>
              <a:rPr lang="en-US" sz="2000" dirty="0">
                <a:latin typeface="Verdana" pitchFamily="34" charset="0"/>
              </a:rPr>
              <a:t>	My Annual Review					     My Conversations</a:t>
            </a:r>
          </a:p>
          <a:p>
            <a:pPr marL="0" indent="0">
              <a:buNone/>
            </a:pPr>
            <a:r>
              <a:rPr lang="en-US" sz="2000" dirty="0">
                <a:latin typeface="Verdana" pitchFamily="34" charset="0"/>
              </a:rPr>
              <a:t>	My Weaknesses							My Strengths</a:t>
            </a:r>
          </a:p>
          <a:p>
            <a:pPr marL="0" indent="0">
              <a:buNone/>
            </a:pPr>
            <a:r>
              <a:rPr lang="en-US" sz="2000" dirty="0">
                <a:latin typeface="Verdana" pitchFamily="34" charset="0"/>
              </a:rPr>
              <a:t>	My Job										My Life</a:t>
            </a:r>
          </a:p>
          <a:p>
            <a:pPr marL="0" indent="0">
              <a:buNone/>
            </a:pPr>
            <a:endParaRPr lang="en-US" sz="14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1217" y="5893059"/>
            <a:ext cx="393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Source: Gallup </a:t>
            </a:r>
            <a:r>
              <a:rPr lang="en-US" sz="1400" dirty="0" err="1">
                <a:latin typeface="Verdana" pitchFamily="34" charset="0"/>
              </a:rPr>
              <a:t>Millennials</a:t>
            </a:r>
            <a:r>
              <a:rPr lang="en-US" sz="1400" dirty="0">
                <a:latin typeface="Verdana" pitchFamily="34" charset="0"/>
              </a:rPr>
              <a:t> Summit, 2016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86222"/>
            <a:ext cx="8229600" cy="9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r>
              <a:rPr lang="en-US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0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70908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>
                <a:latin typeface="Verdana" pitchFamily="34" charset="0"/>
              </a:rPr>
              <a:t>Millennials</a:t>
            </a:r>
            <a:r>
              <a:rPr lang="en-US" sz="1800" b="1" dirty="0">
                <a:latin typeface="Verdana" pitchFamily="34" charset="0"/>
              </a:rPr>
              <a:t> – Key Research Findings</a:t>
            </a:r>
          </a:p>
          <a:p>
            <a:pPr marL="0" indent="0">
              <a:buNone/>
            </a:pPr>
            <a:endParaRPr lang="en-US" sz="14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1400" b="1" u="sng" dirty="0">
                <a:latin typeface="Arial"/>
                <a:cs typeface="Arial"/>
              </a:rPr>
              <a:t>As Employees: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Change jobs more often than other generations, 6 in 10 are looking for new jobs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Opportunities to learn and grow is the most important job satisfaction factor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Millennials are </a:t>
            </a:r>
            <a:r>
              <a:rPr lang="en-US" sz="1400" dirty="0" smtClean="0">
                <a:latin typeface="Arial"/>
                <a:cs typeface="Arial"/>
              </a:rPr>
              <a:t>the </a:t>
            </a:r>
            <a:r>
              <a:rPr lang="en-US" sz="1400" dirty="0">
                <a:latin typeface="Arial"/>
                <a:cs typeface="Arial"/>
              </a:rPr>
              <a:t>largest generation in the workforce 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Least engaged generation</a:t>
            </a:r>
          </a:p>
          <a:p>
            <a:pPr>
              <a:buFontTx/>
              <a:buChar char="-"/>
            </a:pPr>
            <a:endParaRPr lang="en-US" sz="1400" dirty="0">
              <a:latin typeface="Verdana" pitchFamily="34" charset="0"/>
            </a:endParaRPr>
          </a:p>
          <a:p>
            <a:pPr marL="0" indent="0">
              <a:buNone/>
            </a:pPr>
            <a:endParaRPr lang="en-US" sz="14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6817" y="5448167"/>
            <a:ext cx="1647183" cy="7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Source: Gallup </a:t>
            </a:r>
            <a:r>
              <a:rPr lang="en-US" sz="1400" dirty="0" err="1">
                <a:latin typeface="Verdana" pitchFamily="34" charset="0"/>
              </a:rPr>
              <a:t>Millennials</a:t>
            </a:r>
            <a:r>
              <a:rPr lang="en-US" sz="1400" dirty="0">
                <a:latin typeface="Verdana" pitchFamily="34" charset="0"/>
              </a:rPr>
              <a:t> Summit, 2016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218235"/>
              </p:ext>
            </p:extLst>
          </p:nvPr>
        </p:nvGraphicFramePr>
        <p:xfrm>
          <a:off x="1761758" y="3330636"/>
          <a:ext cx="5156200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6222"/>
            <a:ext cx="8229600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0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70908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>
                <a:latin typeface="Arial"/>
                <a:cs typeface="Arial"/>
              </a:rPr>
              <a:t>Millennials</a:t>
            </a:r>
            <a:r>
              <a:rPr lang="en-US" sz="1800" b="1" dirty="0">
                <a:latin typeface="Arial"/>
                <a:cs typeface="Arial"/>
              </a:rPr>
              <a:t> – Key Research Findings</a:t>
            </a:r>
          </a:p>
          <a:p>
            <a:pPr marL="0" indent="0">
              <a:buNone/>
            </a:pPr>
            <a:endParaRPr lang="en-US" sz="1400" u="sng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u="sng" dirty="0">
                <a:latin typeface="Arial"/>
                <a:cs typeface="Arial"/>
              </a:rPr>
              <a:t>As People: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-    Identify as “politically independent” and are the least likely group to be registered voters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30% do not identify with a particular religion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Highly educated and more heavily in debt than older generations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Racially diverse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5094" y="5175077"/>
            <a:ext cx="1578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Source: Gallup </a:t>
            </a:r>
            <a:r>
              <a:rPr lang="en-US" sz="1400" dirty="0" err="1">
                <a:latin typeface="Verdana" pitchFamily="34" charset="0"/>
              </a:rPr>
              <a:t>Millennials</a:t>
            </a:r>
            <a:r>
              <a:rPr lang="en-US" sz="1400" dirty="0">
                <a:latin typeface="Verdana" pitchFamily="34" charset="0"/>
              </a:rPr>
              <a:t> Summit, 2016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60056"/>
              </p:ext>
            </p:extLst>
          </p:nvPr>
        </p:nvGraphicFramePr>
        <p:xfrm>
          <a:off x="1985581" y="35655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6222"/>
            <a:ext cx="8229600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4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70908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>
                <a:latin typeface="Arial"/>
                <a:cs typeface="Arial"/>
              </a:rPr>
              <a:t>Millennials</a:t>
            </a:r>
            <a:r>
              <a:rPr lang="en-US" sz="1800" b="1" dirty="0">
                <a:latin typeface="Arial"/>
                <a:cs typeface="Arial"/>
              </a:rPr>
              <a:t> – Key Research Findings</a:t>
            </a:r>
          </a:p>
          <a:p>
            <a:pPr marL="0" indent="0">
              <a:buNone/>
            </a:pPr>
            <a:endParaRPr lang="en-US" sz="1400" b="1" u="sng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u="sng" dirty="0">
                <a:latin typeface="Arial"/>
                <a:cs typeface="Arial"/>
              </a:rPr>
              <a:t>As Consumers: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View economy positively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Tend to disengage from traditional institutions (Financial &amp; Marriage)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Look for fun and entertaining experiences</a:t>
            </a:r>
          </a:p>
          <a:p>
            <a:pPr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Not engaged as consumers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1438" y="5024877"/>
            <a:ext cx="15925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 pitchFamily="34" charset="0"/>
              </a:rPr>
              <a:t>Source: Gallup </a:t>
            </a:r>
            <a:r>
              <a:rPr lang="en-US" sz="1400" dirty="0" err="1">
                <a:latin typeface="Verdana" pitchFamily="34" charset="0"/>
              </a:rPr>
              <a:t>Millennials</a:t>
            </a:r>
            <a:r>
              <a:rPr lang="en-US" sz="1400" dirty="0">
                <a:latin typeface="Verdana" pitchFamily="34" charset="0"/>
              </a:rPr>
              <a:t> Summit, 2016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99235"/>
              </p:ext>
            </p:extLst>
          </p:nvPr>
        </p:nvGraphicFramePr>
        <p:xfrm>
          <a:off x="228600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6222"/>
            <a:ext cx="8229600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734"/>
            <a:ext cx="8229600" cy="9694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Generations:</a:t>
            </a:r>
            <a:b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dirty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do we manage them?</a:t>
            </a:r>
            <a:br>
              <a:rPr lang="en-US" dirty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Verdana" pitchFamily="34" charset="0"/>
              </a:rPr>
              <a:t>Baby Boomers: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Status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Compensation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Coaching – Work Life Balance/    		   						Technology</a:t>
            </a:r>
          </a:p>
        </p:txBody>
      </p:sp>
    </p:spTree>
    <p:extLst>
      <p:ext uri="{BB962C8B-B14F-4D97-AF65-F5344CB8AC3E}">
        <p14:creationId xmlns:p14="http://schemas.microsoft.com/office/powerpoint/2010/main" val="246849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734"/>
            <a:ext cx="8229600" cy="9694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Generations:</a:t>
            </a:r>
            <a:b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dirty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do we manage them?</a:t>
            </a:r>
            <a:br>
              <a:rPr lang="en-US" dirty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Verdana" pitchFamily="34" charset="0"/>
              </a:rPr>
              <a:t>Generation </a:t>
            </a:r>
            <a:r>
              <a:rPr lang="en-US" u="sng" dirty="0" err="1">
                <a:latin typeface="Verdana" pitchFamily="34" charset="0"/>
              </a:rPr>
              <a:t>X’ers</a:t>
            </a:r>
            <a:r>
              <a:rPr lang="en-US" u="sng" dirty="0">
                <a:latin typeface="Verdana" pitchFamily="34" charset="0"/>
              </a:rPr>
              <a:t>: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Feedback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Freedom/Autonomy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Coaching – Respect/Patience						</a:t>
            </a:r>
          </a:p>
        </p:txBody>
      </p:sp>
    </p:spTree>
    <p:extLst>
      <p:ext uri="{BB962C8B-B14F-4D97-AF65-F5344CB8AC3E}">
        <p14:creationId xmlns:p14="http://schemas.microsoft.com/office/powerpoint/2010/main" val="321874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734"/>
            <a:ext cx="8229600" cy="9694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Generations:</a:t>
            </a:r>
            <a:b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dirty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do we manage them?</a:t>
            </a:r>
            <a:br>
              <a:rPr lang="en-US" dirty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Verdana" pitchFamily="34" charset="0"/>
              </a:rPr>
              <a:t>Generation </a:t>
            </a:r>
            <a:r>
              <a:rPr lang="en-US" u="sng" dirty="0" err="1">
                <a:latin typeface="Verdana" pitchFamily="34" charset="0"/>
              </a:rPr>
              <a:t>Y’ers</a:t>
            </a:r>
            <a:r>
              <a:rPr lang="en-US" u="sng" dirty="0">
                <a:latin typeface="Verdana" pitchFamily="34" charset="0"/>
              </a:rPr>
              <a:t>: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Meaningful Work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Fast Paced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Coaching – Respect/Patience						</a:t>
            </a:r>
          </a:p>
        </p:txBody>
      </p:sp>
    </p:spTree>
    <p:extLst>
      <p:ext uri="{BB962C8B-B14F-4D97-AF65-F5344CB8AC3E}">
        <p14:creationId xmlns:p14="http://schemas.microsoft.com/office/powerpoint/2010/main" val="332591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Generations:</a:t>
            </a:r>
            <a:br>
              <a:rPr lang="en-US" sz="4400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Other </a:t>
            </a:r>
            <a:r>
              <a:rPr lang="en-US" sz="4400" dirty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44963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dirty="0">
                <a:latin typeface="Verdana" pitchFamily="34" charset="0"/>
              </a:rPr>
              <a:t>Legal</a:t>
            </a:r>
          </a:p>
          <a:p>
            <a:pPr indent="0">
              <a:buNone/>
            </a:pPr>
            <a:endParaRPr lang="en-US" dirty="0">
              <a:latin typeface="Verdana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dirty="0">
                <a:latin typeface="Verdana" pitchFamily="34" charset="0"/>
              </a:rPr>
              <a:t>Organizational Culture</a:t>
            </a:r>
          </a:p>
          <a:p>
            <a:pPr marL="457200" indent="-457200">
              <a:buFontTx/>
              <a:buChar char="-"/>
            </a:pPr>
            <a:endParaRPr lang="en-US" dirty="0">
              <a:latin typeface="Verdana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dirty="0">
                <a:latin typeface="Verdana" pitchFamily="34" charset="0"/>
              </a:rPr>
              <a:t>Policies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312268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Generations:</a:t>
            </a:r>
            <a:br>
              <a:rPr lang="en-US" sz="4400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4400" dirty="0">
              <a:solidFill>
                <a:srgbClr val="4F36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44963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dirty="0">
                <a:latin typeface="Verdana" pitchFamily="34" charset="0"/>
              </a:rPr>
              <a:t>Unique contributions</a:t>
            </a:r>
          </a:p>
          <a:p>
            <a:pPr marL="0" indent="0">
              <a:buNone/>
            </a:pPr>
            <a:endParaRPr lang="en-US" dirty="0">
              <a:latin typeface="Verdana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dirty="0">
                <a:latin typeface="Verdana" pitchFamily="34" charset="0"/>
              </a:rPr>
              <a:t>Unique challenges</a:t>
            </a:r>
          </a:p>
          <a:p>
            <a:pPr marL="457200" indent="-457200">
              <a:buFontTx/>
              <a:buChar char="-"/>
            </a:pPr>
            <a:endParaRPr lang="en-US" sz="2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8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100"/>
            <a:ext cx="8229600" cy="9694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Generations:</a:t>
            </a:r>
            <a:b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Five </a:t>
            </a:r>
            <a:r>
              <a:rPr lang="en-US" dirty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Classifications</a:t>
            </a: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3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Verdana" pitchFamily="34" charset="0"/>
              </a:rPr>
              <a:t>Traditional/Silent Generation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Baby Boomers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Generation </a:t>
            </a:r>
            <a:r>
              <a:rPr lang="en-US" dirty="0" err="1">
                <a:latin typeface="Verdana" pitchFamily="34" charset="0"/>
              </a:rPr>
              <a:t>X’ers</a:t>
            </a:r>
            <a:r>
              <a:rPr lang="en-US" dirty="0">
                <a:latin typeface="Verdana" pitchFamily="34" charset="0"/>
              </a:rPr>
              <a:t>/The Lost Generation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 err="1">
                <a:latin typeface="Verdana" pitchFamily="34" charset="0"/>
              </a:rPr>
              <a:t>Millennials</a:t>
            </a:r>
            <a:r>
              <a:rPr lang="en-US" dirty="0">
                <a:latin typeface="Verdana" pitchFamily="34" charset="0"/>
              </a:rPr>
              <a:t>/Generation </a:t>
            </a:r>
            <a:r>
              <a:rPr lang="en-US" dirty="0" err="1">
                <a:latin typeface="Verdana" pitchFamily="34" charset="0"/>
              </a:rPr>
              <a:t>Y’ers</a:t>
            </a:r>
            <a:endParaRPr lang="en-US" dirty="0">
              <a:latin typeface="Verdana" pitchFamily="34" charset="0"/>
            </a:endParaRP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Generation Z</a:t>
            </a:r>
          </a:p>
          <a:p>
            <a:pPr marL="0" indent="0">
              <a:buNone/>
            </a:pP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3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222"/>
            <a:ext cx="8229600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979691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latin typeface="Verdana" pitchFamily="34" charset="0"/>
            </a:endParaRPr>
          </a:p>
          <a:p>
            <a:pPr marL="0" indent="0" algn="ctr">
              <a:buNone/>
            </a:pPr>
            <a:endParaRPr lang="en-US" dirty="0">
              <a:latin typeface="Verdana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Verdana" pitchFamily="34" charset="0"/>
              </a:rPr>
              <a:t>Q&amp;A?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6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-3875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4F3674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References:</a:t>
            </a:r>
            <a:endParaRPr lang="en-US" sz="4400" dirty="0">
              <a:solidFill>
                <a:srgbClr val="4F36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76" y="1620379"/>
            <a:ext cx="8991600" cy="2723021"/>
          </a:xfrm>
        </p:spPr>
        <p:txBody>
          <a:bodyPr>
            <a:normAutofit/>
          </a:bodyPr>
          <a:lstStyle/>
          <a:p>
            <a:pPr marL="329184" lvl="1" indent="0">
              <a:buNone/>
            </a:pPr>
            <a:r>
              <a:rPr lang="en-US" sz="1800" dirty="0">
                <a:latin typeface="Verdana" pitchFamily="34" charset="0"/>
                <a:ea typeface="ＭＳ Ｐゴシック" pitchFamily="-109" charset="-128"/>
                <a:hlinkClick r:id="rId4"/>
              </a:rPr>
              <a:t>http://money.usnews.com/money/blogs/planning-to-retire/2012/05/08/the-new-ideal-retirement-age-67</a:t>
            </a:r>
            <a:endParaRPr lang="en-US" sz="1800" dirty="0">
              <a:latin typeface="Verdana" pitchFamily="34" charset="0"/>
              <a:ea typeface="ＭＳ Ｐゴシック" pitchFamily="-109" charset="-128"/>
            </a:endParaRPr>
          </a:p>
          <a:p>
            <a:pPr marL="329184" lvl="1" indent="0">
              <a:buNone/>
            </a:pPr>
            <a:endParaRPr lang="en-US" sz="1000" dirty="0">
              <a:latin typeface="Verdana" pitchFamily="34" charset="0"/>
              <a:ea typeface="ＭＳ Ｐゴシック" pitchFamily="-109" charset="-128"/>
            </a:endParaRPr>
          </a:p>
          <a:p>
            <a:pPr marL="329184" lvl="1" indent="0">
              <a:buNone/>
            </a:pPr>
            <a:r>
              <a:rPr lang="en-US" sz="1800" dirty="0">
                <a:latin typeface="Verdana" pitchFamily="34" charset="0"/>
                <a:hlinkClick r:id="rId5"/>
              </a:rPr>
              <a:t>http://www.businesspundit.com/4-generations-of-workers-can-you-relate/</a:t>
            </a:r>
            <a:endParaRPr lang="en-US" sz="1800" dirty="0">
              <a:latin typeface="Verdana" pitchFamily="34" charset="0"/>
            </a:endParaRPr>
          </a:p>
          <a:p>
            <a:pPr marL="329184" lvl="1" indent="0">
              <a:buNone/>
            </a:pPr>
            <a:endParaRPr lang="en-US" sz="1000" dirty="0">
              <a:latin typeface="Verdana" pitchFamily="34" charset="0"/>
              <a:ea typeface="ＭＳ Ｐゴシック" pitchFamily="-109" charset="-128"/>
              <a:hlinkClick r:id="rId6"/>
            </a:endParaRPr>
          </a:p>
          <a:p>
            <a:pPr marL="329184" lvl="1" indent="0">
              <a:buNone/>
            </a:pPr>
            <a:r>
              <a:rPr lang="en-US" sz="1800" dirty="0">
                <a:latin typeface="Verdana" pitchFamily="34" charset="0"/>
                <a:hlinkClick r:id="rId7"/>
              </a:rPr>
              <a:t>http://www.metlife.com/assets/cao/mmi/publications/studies/mmi-workbook-generations-workplace.pdf</a:t>
            </a:r>
            <a:r>
              <a:rPr lang="en-US" sz="1800" dirty="0">
                <a:latin typeface="Verdana" pitchFamily="34" charset="0"/>
              </a:rPr>
              <a:t>                                                                                           </a:t>
            </a:r>
          </a:p>
          <a:p>
            <a:pPr marL="329184" lvl="1" indent="0">
              <a:buNone/>
            </a:pPr>
            <a:endParaRPr lang="en-US" sz="1800" dirty="0">
              <a:latin typeface="Verdana" pitchFamily="34" charset="0"/>
              <a:ea typeface="ＭＳ Ｐゴシック" pitchFamily="-109" charset="-128"/>
              <a:hlinkClick r:id="rId8"/>
            </a:endParaRPr>
          </a:p>
          <a:p>
            <a:pPr marL="329184" lvl="1" indent="0">
              <a:buNone/>
            </a:pPr>
            <a:endParaRPr lang="en-US" sz="1800" dirty="0">
              <a:latin typeface="Verdana" pitchFamily="34" charset="0"/>
              <a:ea typeface="ＭＳ Ｐゴシック" pitchFamily="-109" charset="-128"/>
            </a:endParaRPr>
          </a:p>
          <a:p>
            <a:pPr marL="329184" lvl="1" indent="0">
              <a:buNone/>
            </a:pPr>
            <a:endParaRPr lang="en-US" sz="18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40" y="4078221"/>
            <a:ext cx="807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dirty="0">
                <a:latin typeface="Verdana" pitchFamily="34" charset="0"/>
                <a:ea typeface="ＭＳ Ｐゴシック" pitchFamily="-109" charset="-128"/>
                <a:hlinkClick r:id="rId8"/>
              </a:rPr>
              <a:t>http://writespeaksell.com/a-company-divided-bridging-the-generation-gap-at-work-through-the-power-of-communication</a:t>
            </a:r>
            <a:r>
              <a:rPr lang="en-US" dirty="0">
                <a:latin typeface="Verdana" pitchFamily="34" charset="0"/>
                <a:ea typeface="ＭＳ Ｐゴシック" pitchFamily="-109" charset="-128"/>
              </a:rPr>
              <a:t>  </a:t>
            </a:r>
          </a:p>
          <a:p>
            <a:pPr indent="0">
              <a:buNone/>
            </a:pPr>
            <a:endParaRPr lang="en-US" dirty="0">
              <a:latin typeface="Verdana" pitchFamily="34" charset="0"/>
              <a:ea typeface="ＭＳ Ｐゴシック" pitchFamily="-109" charset="-128"/>
              <a:hlinkClick r:id="rId6"/>
            </a:endParaRPr>
          </a:p>
          <a:p>
            <a:pPr indent="0">
              <a:buNone/>
            </a:pPr>
            <a:r>
              <a:rPr lang="en-US" dirty="0">
                <a:latin typeface="Verdana" pitchFamily="34" charset="0"/>
                <a:ea typeface="ＭＳ Ｐゴシック" pitchFamily="-109" charset="-128"/>
                <a:hlinkClick r:id="rId6"/>
              </a:rPr>
              <a:t>http://www.valueoptions.com/spotlight_YIW/pdfs/articles/Understanding_and_Managing_Different_Generations.pdf</a:t>
            </a:r>
            <a:endParaRPr lang="en-US" dirty="0">
              <a:latin typeface="Verdana" pitchFamily="34" charset="0"/>
              <a:ea typeface="ＭＳ Ｐゴシック" pitchFamily="-10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99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-3875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4F3674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References:</a:t>
            </a:r>
            <a:endParaRPr lang="en-US" sz="4400" dirty="0">
              <a:solidFill>
                <a:srgbClr val="4F36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76" y="1620379"/>
            <a:ext cx="8991600" cy="2723021"/>
          </a:xfrm>
        </p:spPr>
        <p:txBody>
          <a:bodyPr>
            <a:normAutofit/>
          </a:bodyPr>
          <a:lstStyle/>
          <a:p>
            <a:pPr marL="329184" lvl="1" indent="0">
              <a:buNone/>
            </a:pPr>
            <a:r>
              <a:rPr lang="en-US" sz="1800" dirty="0">
                <a:latin typeface="Verdana" pitchFamily="34" charset="0"/>
                <a:ea typeface="ＭＳ Ｐゴシック" pitchFamily="-109" charset="-128"/>
                <a:hlinkClick r:id="rId4"/>
              </a:rPr>
              <a:t>http://money.usnews.com/money/blogs/planning-to-retire/2012/05/08/the-new-ideal-retirement-age-67</a:t>
            </a:r>
            <a:endParaRPr lang="en-US" sz="1800" dirty="0">
              <a:latin typeface="Verdana" pitchFamily="34" charset="0"/>
              <a:ea typeface="ＭＳ Ｐゴシック" pitchFamily="-109" charset="-128"/>
            </a:endParaRPr>
          </a:p>
          <a:p>
            <a:pPr marL="329184" lvl="1" indent="0">
              <a:buNone/>
            </a:pPr>
            <a:endParaRPr lang="en-US" sz="1000" dirty="0">
              <a:latin typeface="Verdana" pitchFamily="34" charset="0"/>
              <a:ea typeface="ＭＳ Ｐゴシック" pitchFamily="-109" charset="-128"/>
            </a:endParaRPr>
          </a:p>
          <a:p>
            <a:pPr marL="329184" lvl="1" indent="0">
              <a:buNone/>
            </a:pPr>
            <a:r>
              <a:rPr lang="en-US" sz="1800" dirty="0">
                <a:latin typeface="Verdana" pitchFamily="34" charset="0"/>
                <a:hlinkClick r:id="rId5"/>
              </a:rPr>
              <a:t>http://www.businesspundit.com/4-generations-of-workers-can-you-relate/</a:t>
            </a:r>
            <a:endParaRPr lang="en-US" sz="1800" dirty="0">
              <a:latin typeface="Verdana" pitchFamily="34" charset="0"/>
            </a:endParaRPr>
          </a:p>
          <a:p>
            <a:pPr marL="329184" lvl="1" indent="0">
              <a:buNone/>
            </a:pPr>
            <a:endParaRPr lang="en-US" sz="1000" dirty="0">
              <a:latin typeface="Verdana" pitchFamily="34" charset="0"/>
              <a:ea typeface="ＭＳ Ｐゴシック" pitchFamily="-109" charset="-128"/>
              <a:hlinkClick r:id="rId6"/>
            </a:endParaRPr>
          </a:p>
          <a:p>
            <a:pPr marL="329184" lvl="1" indent="0">
              <a:buNone/>
            </a:pPr>
            <a:r>
              <a:rPr lang="en-US" sz="1800" dirty="0">
                <a:latin typeface="Verdana" pitchFamily="34" charset="0"/>
                <a:hlinkClick r:id="rId7"/>
              </a:rPr>
              <a:t>http://www.metlife.com/assets/cao/mmi/publications/studies/mmi-workbook-generations-workplace.pdf</a:t>
            </a:r>
            <a:r>
              <a:rPr lang="en-US" sz="1800" dirty="0">
                <a:latin typeface="Verdana" pitchFamily="34" charset="0"/>
              </a:rPr>
              <a:t>                                                                                           </a:t>
            </a:r>
          </a:p>
          <a:p>
            <a:pPr marL="329184" lvl="1" indent="0">
              <a:buNone/>
            </a:pPr>
            <a:endParaRPr lang="en-US" sz="1800" dirty="0">
              <a:latin typeface="Verdana" pitchFamily="34" charset="0"/>
              <a:ea typeface="ＭＳ Ｐゴシック" pitchFamily="-109" charset="-128"/>
              <a:hlinkClick r:id="rId8"/>
            </a:endParaRPr>
          </a:p>
          <a:p>
            <a:pPr marL="329184" lvl="1" indent="0">
              <a:buNone/>
            </a:pPr>
            <a:endParaRPr lang="en-US" sz="1800" dirty="0">
              <a:latin typeface="Verdana" pitchFamily="34" charset="0"/>
              <a:ea typeface="ＭＳ Ｐゴシック" pitchFamily="-109" charset="-128"/>
            </a:endParaRPr>
          </a:p>
          <a:p>
            <a:pPr marL="329184" lvl="1" indent="0">
              <a:buNone/>
            </a:pPr>
            <a:endParaRPr lang="en-US" sz="18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40" y="4078221"/>
            <a:ext cx="807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dirty="0">
                <a:latin typeface="Verdana" pitchFamily="34" charset="0"/>
                <a:ea typeface="ＭＳ Ｐゴシック" pitchFamily="-109" charset="-128"/>
                <a:hlinkClick r:id="rId8"/>
              </a:rPr>
              <a:t>http://writespeaksell.com/a-company-divided-bridging-the-generation-gap-at-work-through-the-power-of-communication</a:t>
            </a:r>
            <a:r>
              <a:rPr lang="en-US" dirty="0">
                <a:latin typeface="Verdana" pitchFamily="34" charset="0"/>
                <a:ea typeface="ＭＳ Ｐゴシック" pitchFamily="-109" charset="-128"/>
              </a:rPr>
              <a:t>  </a:t>
            </a:r>
          </a:p>
          <a:p>
            <a:pPr indent="0">
              <a:buNone/>
            </a:pPr>
            <a:endParaRPr lang="en-US" dirty="0">
              <a:latin typeface="Verdana" pitchFamily="34" charset="0"/>
              <a:ea typeface="ＭＳ Ｐゴシック" pitchFamily="-109" charset="-128"/>
              <a:hlinkClick r:id="rId6"/>
            </a:endParaRPr>
          </a:p>
          <a:p>
            <a:pPr indent="0">
              <a:buNone/>
            </a:pPr>
            <a:r>
              <a:rPr lang="en-US" dirty="0">
                <a:latin typeface="Verdana" pitchFamily="34" charset="0"/>
                <a:ea typeface="ＭＳ Ｐゴシック" pitchFamily="-109" charset="-128"/>
                <a:hlinkClick r:id="rId6"/>
              </a:rPr>
              <a:t>http://www.valueoptions.com/spotlight_YIW/pdfs/articles/Understanding_and_Managing_Different_Generations.pdf</a:t>
            </a:r>
            <a:endParaRPr lang="en-US" dirty="0">
              <a:latin typeface="Verdana" pitchFamily="34" charset="0"/>
              <a:ea typeface="ＭＳ Ｐゴシック" pitchFamily="-109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0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462338"/>
            <a:ext cx="8229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>A private, non-profit institution founded in 1966, Bellevue University is </a:t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>accredited by the Higher Learning Commission through the U.S. Department of Education. For general information, please call 800.756.7920.</a:t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  <a:t/>
            </a:r>
            <a:br>
              <a:rPr lang="en-US" sz="1600" dirty="0">
                <a:solidFill>
                  <a:srgbClr val="3B413F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593D8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3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90"/>
            <a:ext cx="8178800" cy="1246969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4186"/>
            <a:ext cx="8178800" cy="47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7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043"/>
            <a:ext cx="8229600" cy="9694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Generations:</a:t>
            </a:r>
            <a:b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Five </a:t>
            </a:r>
            <a:r>
              <a:rPr lang="en-US" dirty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Classifications</a:t>
            </a: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3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Verdana" pitchFamily="34" charset="0"/>
              </a:rPr>
              <a:t>Traditional/Silent Generation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Baby Boomers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Generation </a:t>
            </a:r>
            <a:r>
              <a:rPr lang="en-US" dirty="0" err="1">
                <a:latin typeface="Verdana" pitchFamily="34" charset="0"/>
              </a:rPr>
              <a:t>X’ers</a:t>
            </a:r>
            <a:r>
              <a:rPr lang="en-US" dirty="0">
                <a:latin typeface="Verdana" pitchFamily="34" charset="0"/>
              </a:rPr>
              <a:t>/The Lost Generation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 err="1">
                <a:latin typeface="Verdana" pitchFamily="34" charset="0"/>
              </a:rPr>
              <a:t>Millennials</a:t>
            </a:r>
            <a:r>
              <a:rPr lang="en-US" dirty="0">
                <a:latin typeface="Verdana" pitchFamily="34" charset="0"/>
              </a:rPr>
              <a:t>/Generation </a:t>
            </a:r>
            <a:r>
              <a:rPr lang="en-US" dirty="0" err="1">
                <a:latin typeface="Verdana" pitchFamily="34" charset="0"/>
              </a:rPr>
              <a:t>Y’ers</a:t>
            </a:r>
            <a:endParaRPr lang="en-US" dirty="0">
              <a:latin typeface="Verdana" pitchFamily="34" charset="0"/>
            </a:endParaRP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Generation Z</a:t>
            </a:r>
          </a:p>
          <a:p>
            <a:pPr marL="0" indent="0">
              <a:buNone/>
            </a:pP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3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222"/>
            <a:ext cx="8229600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979691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>
              <a:latin typeface="Verdana" pitchFamily="34" charset="0"/>
            </a:endParaRPr>
          </a:p>
          <a:p>
            <a:pPr marL="0" indent="0" algn="ctr">
              <a:buNone/>
            </a:pPr>
            <a:endParaRPr lang="en-US" dirty="0">
              <a:latin typeface="Verdana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Verdana" pitchFamily="34" charset="0"/>
              </a:rPr>
              <a:t>QUIZ TIME!</a:t>
            </a: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8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222"/>
            <a:ext cx="8229600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Verdana" pitchFamily="34" charset="0"/>
              </a:rPr>
              <a:t>Traditional/Silent Generation: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Age: Mid 70’s +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Hard working, loyal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Formal Communication Style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Respect Authority and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33" y="1699642"/>
            <a:ext cx="1947377" cy="2616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125" y="4333067"/>
            <a:ext cx="2393875" cy="17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222"/>
            <a:ext cx="8229600" cy="969466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Verdana" pitchFamily="34" charset="0"/>
              </a:rPr>
              <a:t>Baby Boomers: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Age: Mid 50’s–Early 70’s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Ambitious </a:t>
            </a:r>
          </a:p>
          <a:p>
            <a:endParaRPr lang="en-US" sz="15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Informal Communication Style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Respect Freedom </a:t>
            </a:r>
          </a:p>
          <a:p>
            <a:pPr marL="0" indent="0">
              <a:buNone/>
            </a:pPr>
            <a:r>
              <a:rPr lang="en-US" dirty="0">
                <a:latin typeface="Verdana" pitchFamily="34" charset="0"/>
              </a:rPr>
              <a:t>   and Hard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788" y="1699642"/>
            <a:ext cx="3156011" cy="2027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46" y="3911824"/>
            <a:ext cx="1585134" cy="22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latin typeface="Verdana" pitchFamily="34" charset="0"/>
              </a:rPr>
              <a:t>Generation X/”The Lost Generation”: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Age: Late 30’s – Mid 50’s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Comfortable with </a:t>
            </a:r>
          </a:p>
          <a:p>
            <a:r>
              <a:rPr lang="en-US" dirty="0">
                <a:latin typeface="Verdana" pitchFamily="34" charset="0"/>
              </a:rPr>
              <a:t>Technical Communication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Respect Freedom </a:t>
            </a:r>
          </a:p>
          <a:p>
            <a:r>
              <a:rPr lang="en-US" dirty="0">
                <a:latin typeface="Verdana" pitchFamily="34" charset="0"/>
              </a:rPr>
              <a:t>and Independence</a:t>
            </a:r>
          </a:p>
          <a:p>
            <a:pPr marL="0" indent="0">
              <a:buNone/>
            </a:pPr>
            <a:endParaRPr lang="en-US" sz="19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Work Life Balance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287" y="1825942"/>
            <a:ext cx="1894805" cy="2301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632" y="4299855"/>
            <a:ext cx="3879168" cy="182630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6222"/>
            <a:ext cx="8229600" cy="9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r>
              <a:rPr lang="en-US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5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1981200"/>
            <a:ext cx="88392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B413F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err="1">
                <a:latin typeface="Verdana" pitchFamily="34" charset="0"/>
              </a:rPr>
              <a:t>Millennials</a:t>
            </a:r>
            <a:r>
              <a:rPr lang="en-US" u="sng" dirty="0">
                <a:latin typeface="Verdana" pitchFamily="34" charset="0"/>
              </a:rPr>
              <a:t>/Generation Y:</a:t>
            </a:r>
          </a:p>
          <a:p>
            <a:pPr marL="0" indent="0">
              <a:buNone/>
            </a:pPr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Age: Early 20’s - Late 30’s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Very comfortable with Technical</a:t>
            </a:r>
          </a:p>
          <a:p>
            <a:pPr marL="0" indent="0">
              <a:buNone/>
            </a:pPr>
            <a:r>
              <a:rPr lang="en-US" dirty="0">
                <a:latin typeface="Verdana" pitchFamily="34" charset="0"/>
              </a:rPr>
              <a:t>   Communication</a:t>
            </a:r>
          </a:p>
          <a:p>
            <a:endParaRPr lang="en-US" sz="18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Respect Relationships/</a:t>
            </a:r>
          </a:p>
          <a:p>
            <a:r>
              <a:rPr lang="en-US" dirty="0">
                <a:latin typeface="Verdana" pitchFamily="34" charset="0"/>
              </a:rPr>
              <a:t>Autonomy</a:t>
            </a:r>
          </a:p>
          <a:p>
            <a:pPr marL="0" indent="0">
              <a:buNone/>
            </a:pPr>
            <a:endParaRPr lang="en-US" sz="1900" dirty="0">
              <a:latin typeface="Verdana" pitchFamily="34" charset="0"/>
            </a:endParaRPr>
          </a:p>
          <a:p>
            <a:r>
              <a:rPr lang="en-US" dirty="0">
                <a:latin typeface="Verdana" pitchFamily="34" charset="0"/>
              </a:rPr>
              <a:t>Work Life Balance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825" y="1801727"/>
            <a:ext cx="1811975" cy="1869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02" y="1774645"/>
            <a:ext cx="1304912" cy="1153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461" y="4003664"/>
            <a:ext cx="3494339" cy="195683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86222"/>
            <a:ext cx="8229600" cy="96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400" b="0" i="0" kern="1200" baseline="0">
                <a:solidFill>
                  <a:srgbClr val="533F7E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</a:lstStyle>
          <a:p>
            <a:pPr algn="ctr"/>
            <a:r>
              <a:rPr lang="en-US" smtClean="0">
                <a:solidFill>
                  <a:srgbClr val="4F3674"/>
                </a:solidFill>
                <a:latin typeface="Arial" pitchFamily="34" charset="0"/>
                <a:cs typeface="Arial" pitchFamily="34" charset="0"/>
              </a:rPr>
              <a:t>Workforce Generations</a:t>
            </a:r>
            <a:endParaRPr lang="en-US" dirty="0">
              <a:solidFill>
                <a:srgbClr val="4F3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88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6C9F0-347A-4D75-87A0-F27B7691440A}&quot;/&gt;&lt;filename val=&quot;C:\DOCUME~1\mmurphy\LOCALS~1\Temp\PR\data\asimages\{BFB6C9F0-347A-4D75-87A0-F27B7691440A}.png&quot;/&gt;&lt;hasEffects val=&quot;1&quot;/&gt;&lt;left val=&quot;35.28&quot;/&gt;&lt;top val=&quot;23.28&quot;/&gt;&lt;width val=&quot;650.64&quot;/&gt;&lt;height val=&quot;114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6C9F0-347A-4D75-87A0-F27B7691440A}&quot;/&gt;&lt;filename val=&quot;C:\DOCUME~1\mmurphy\LOCALS~1\Temp\PR\data\asimages\{BFB6C9F0-347A-4D75-87A0-F27B7691440A}.png&quot;/&gt;&lt;hasEffects val=&quot;1&quot;/&gt;&lt;left val=&quot;35.28&quot;/&gt;&lt;top val=&quot;23.28&quot;/&gt;&lt;width val=&quot;650.64&quot;/&gt;&lt;height val=&quot;11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DAB466-3A8A-40BE-B67E-72FA6C13B581}&quot;/&gt;&lt;filename val=&quot;C:\DOCUME~1\mmurphy\LOCALS~1\Temp\PR\data\asimages\{B3DAB466-3A8A-40BE-B67E-72FA6C13B581}.png&quot;/&gt;&lt;hasEffects val=&quot;1&quot;/&gt;&lt;left val=&quot;35.28&quot;/&gt;&lt;top val=&quot;23.28&quot;/&gt;&lt;width val=&quot;650.64&quot;/&gt;&lt;height val=&quot;114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DAB466-3A8A-40BE-B67E-72FA6C13B581}&quot;/&gt;&lt;filename val=&quot;C:\DOCUME~1\mmurphy\LOCALS~1\Temp\PR\data\asimages\{B3DAB466-3A8A-40BE-B67E-72FA6C13B581}.png&quot;/&gt;&lt;hasEffects val=&quot;1&quot;/&gt;&lt;left val=&quot;35.28&quot;/&gt;&lt;top val=&quot;23.28&quot;/&gt;&lt;width val=&quot;650.64&quot;/&gt;&lt;height val=&quot;114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1144</Words>
  <Application>Microsoft Office PowerPoint</Application>
  <PresentationFormat>On-screen Show (4:3)</PresentationFormat>
  <Paragraphs>275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Verdana</vt:lpstr>
      <vt:lpstr>Office Theme</vt:lpstr>
      <vt:lpstr>Workforce Generations </vt:lpstr>
      <vt:lpstr>Workforce Generations: Five Classifications</vt:lpstr>
      <vt:lpstr>Workforce Generations</vt:lpstr>
      <vt:lpstr>Workforce Generations: Five Classifications</vt:lpstr>
      <vt:lpstr>Workforce Generations</vt:lpstr>
      <vt:lpstr>Workforce Generations</vt:lpstr>
      <vt:lpstr>Workforce Generations</vt:lpstr>
      <vt:lpstr>PowerPoint Presentation</vt:lpstr>
      <vt:lpstr>PowerPoint Presentation</vt:lpstr>
      <vt:lpstr>Workforce Generations</vt:lpstr>
      <vt:lpstr>PowerPoint Presentation</vt:lpstr>
      <vt:lpstr>Workforce Generations</vt:lpstr>
      <vt:lpstr>Workforce Generations</vt:lpstr>
      <vt:lpstr>Workforce Generations</vt:lpstr>
      <vt:lpstr>Workforce Generations: How do we manage them? </vt:lpstr>
      <vt:lpstr>Workforce Generations: How do we manage them? </vt:lpstr>
      <vt:lpstr>Workforce Generations: How do we manage them? </vt:lpstr>
      <vt:lpstr>Workforce Generations: Other Considerations</vt:lpstr>
      <vt:lpstr>Workforce Generations: Summary</vt:lpstr>
      <vt:lpstr>Workforce Generations</vt:lpstr>
      <vt:lpstr>References:</vt:lpstr>
      <vt:lpstr>References:</vt:lpstr>
      <vt:lpstr>PowerPoint Presentation</vt:lpstr>
    </vt:vector>
  </TitlesOfParts>
  <Company>Bailey Lauerman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Jiear Vang</dc:creator>
  <cp:lastModifiedBy>Angela Longe</cp:lastModifiedBy>
  <cp:revision>94</cp:revision>
  <cp:lastPrinted>2019-07-17T16:35:42Z</cp:lastPrinted>
  <dcterms:created xsi:type="dcterms:W3CDTF">2015-02-06T15:48:06Z</dcterms:created>
  <dcterms:modified xsi:type="dcterms:W3CDTF">2019-07-17T16:43:07Z</dcterms:modified>
</cp:coreProperties>
</file>