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59" r:id="rId3"/>
    <p:sldId id="257" r:id="rId4"/>
    <p:sldId id="360" r:id="rId5"/>
    <p:sldId id="361" r:id="rId6"/>
    <p:sldId id="332" r:id="rId7"/>
    <p:sldId id="362" r:id="rId8"/>
    <p:sldId id="363" r:id="rId9"/>
    <p:sldId id="364" r:id="rId10"/>
    <p:sldId id="266" r:id="rId11"/>
    <p:sldId id="367" r:id="rId12"/>
    <p:sldId id="349" r:id="rId13"/>
    <p:sldId id="369" r:id="rId14"/>
    <p:sldId id="368" r:id="rId15"/>
    <p:sldId id="370" r:id="rId16"/>
    <p:sldId id="325" r:id="rId17"/>
    <p:sldId id="374" r:id="rId18"/>
    <p:sldId id="391" r:id="rId19"/>
    <p:sldId id="343" r:id="rId20"/>
    <p:sldId id="316" r:id="rId21"/>
    <p:sldId id="383" r:id="rId22"/>
    <p:sldId id="371" r:id="rId23"/>
    <p:sldId id="390" r:id="rId24"/>
    <p:sldId id="372" r:id="rId25"/>
    <p:sldId id="375" r:id="rId26"/>
    <p:sldId id="347" r:id="rId27"/>
    <p:sldId id="348" r:id="rId28"/>
    <p:sldId id="377" r:id="rId29"/>
    <p:sldId id="373" r:id="rId30"/>
    <p:sldId id="376" r:id="rId31"/>
    <p:sldId id="378" r:id="rId32"/>
    <p:sldId id="379" r:id="rId33"/>
    <p:sldId id="380" r:id="rId34"/>
    <p:sldId id="384" r:id="rId35"/>
    <p:sldId id="388" r:id="rId36"/>
    <p:sldId id="385" r:id="rId37"/>
    <p:sldId id="286" r:id="rId38"/>
    <p:sldId id="386" r:id="rId39"/>
    <p:sldId id="353" r:id="rId40"/>
    <p:sldId id="387" r:id="rId41"/>
    <p:sldId id="352"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0" autoAdjust="0"/>
    <p:restoredTop sz="54962" autoAdjust="0"/>
  </p:normalViewPr>
  <p:slideViewPr>
    <p:cSldViewPr>
      <p:cViewPr varScale="1">
        <p:scale>
          <a:sx n="54" d="100"/>
          <a:sy n="54" d="100"/>
        </p:scale>
        <p:origin x="2676" y="66"/>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394" y="5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10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44A82-B496-4FCD-BA96-D776D1B68466}"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A7DA123D-5A82-4EEE-85DB-CE8CE3B3F1A8}">
      <dgm:prSet phldrT="[Text]" custT="1"/>
      <dgm:spPr/>
      <dgm:t>
        <a:bodyPr/>
        <a:lstStyle/>
        <a:p>
          <a:r>
            <a:rPr lang="en-US" sz="1800" dirty="0" smtClean="0"/>
            <a:t>Site leadership</a:t>
          </a:r>
          <a:endParaRPr lang="en-US" sz="1800" dirty="0"/>
        </a:p>
      </dgm:t>
    </dgm:pt>
    <dgm:pt modelId="{CD461B52-985B-424A-8DFC-77E26B900EBD}" type="parTrans" cxnId="{BB80190F-7731-4B90-AAE5-52748D74415C}">
      <dgm:prSet/>
      <dgm:spPr/>
      <dgm:t>
        <a:bodyPr/>
        <a:lstStyle/>
        <a:p>
          <a:endParaRPr lang="en-US"/>
        </a:p>
      </dgm:t>
    </dgm:pt>
    <dgm:pt modelId="{A96EBBD4-F30F-433B-BC49-E89296F84476}" type="sibTrans" cxnId="{BB80190F-7731-4B90-AAE5-52748D74415C}">
      <dgm:prSet/>
      <dgm:spPr/>
      <dgm:t>
        <a:bodyPr/>
        <a:lstStyle/>
        <a:p>
          <a:endParaRPr lang="en-US"/>
        </a:p>
      </dgm:t>
    </dgm:pt>
    <dgm:pt modelId="{B784A9F1-D7DC-46EB-81E9-37B36F501AE3}">
      <dgm:prSet phldrT="[Text]"/>
      <dgm:spPr/>
      <dgm:t>
        <a:bodyPr/>
        <a:lstStyle/>
        <a:p>
          <a:r>
            <a:rPr lang="en-US" dirty="0" smtClean="0"/>
            <a:t>Oversee the program</a:t>
          </a:r>
          <a:endParaRPr lang="en-US" dirty="0"/>
        </a:p>
      </dgm:t>
    </dgm:pt>
    <dgm:pt modelId="{E8A6C146-079A-42CF-9FAB-417AACFB8DD6}" type="parTrans" cxnId="{2B120A78-89C8-4603-93EC-72C2091A9BB3}">
      <dgm:prSet/>
      <dgm:spPr/>
      <dgm:t>
        <a:bodyPr/>
        <a:lstStyle/>
        <a:p>
          <a:endParaRPr lang="en-US"/>
        </a:p>
      </dgm:t>
    </dgm:pt>
    <dgm:pt modelId="{803FD41E-8FB6-4FFE-9471-1B6D6156AD34}" type="sibTrans" cxnId="{2B120A78-89C8-4603-93EC-72C2091A9BB3}">
      <dgm:prSet/>
      <dgm:spPr/>
      <dgm:t>
        <a:bodyPr/>
        <a:lstStyle/>
        <a:p>
          <a:endParaRPr lang="en-US"/>
        </a:p>
      </dgm:t>
    </dgm:pt>
    <dgm:pt modelId="{32AE5C72-4570-4753-9CE4-A0077778D02B}">
      <dgm:prSet phldrT="[Text]"/>
      <dgm:spPr/>
      <dgm:t>
        <a:bodyPr/>
        <a:lstStyle/>
        <a:p>
          <a:r>
            <a:rPr lang="en-US" dirty="0" smtClean="0"/>
            <a:t>Knowledge of the water systems	</a:t>
          </a:r>
          <a:endParaRPr lang="en-US" dirty="0"/>
        </a:p>
      </dgm:t>
    </dgm:pt>
    <dgm:pt modelId="{8FD9CA7C-95E0-424D-A8A1-590438948A56}" type="parTrans" cxnId="{8E799B2B-72EF-4B23-A299-762B4EFD90B6}">
      <dgm:prSet/>
      <dgm:spPr/>
      <dgm:t>
        <a:bodyPr/>
        <a:lstStyle/>
        <a:p>
          <a:endParaRPr lang="en-US"/>
        </a:p>
      </dgm:t>
    </dgm:pt>
    <dgm:pt modelId="{F5358404-20A0-45F9-899C-2DD94DAA50AF}" type="sibTrans" cxnId="{8E799B2B-72EF-4B23-A299-762B4EFD90B6}">
      <dgm:prSet/>
      <dgm:spPr/>
      <dgm:t>
        <a:bodyPr/>
        <a:lstStyle/>
        <a:p>
          <a:endParaRPr lang="en-US"/>
        </a:p>
      </dgm:t>
    </dgm:pt>
    <dgm:pt modelId="{28796DAE-0E84-4FCD-9954-B56AE83ADCB7}">
      <dgm:prSet phldrT="[Text]"/>
      <dgm:spPr/>
      <dgm:t>
        <a:bodyPr/>
        <a:lstStyle/>
        <a:p>
          <a:r>
            <a:rPr lang="en-US" dirty="0" smtClean="0"/>
            <a:t>Identify control locations and control limits</a:t>
          </a:r>
          <a:endParaRPr lang="en-US" dirty="0"/>
        </a:p>
      </dgm:t>
    </dgm:pt>
    <dgm:pt modelId="{A3C7C252-1FBA-4D1C-9CBE-9BD0148927BC}" type="parTrans" cxnId="{1740FE33-AC78-41EE-ABD9-482980247024}">
      <dgm:prSet/>
      <dgm:spPr/>
      <dgm:t>
        <a:bodyPr/>
        <a:lstStyle/>
        <a:p>
          <a:endParaRPr lang="en-US"/>
        </a:p>
      </dgm:t>
    </dgm:pt>
    <dgm:pt modelId="{0FB3FB9B-C4EF-4980-BD4A-1640F7CF8564}" type="sibTrans" cxnId="{1740FE33-AC78-41EE-ABD9-482980247024}">
      <dgm:prSet/>
      <dgm:spPr/>
      <dgm:t>
        <a:bodyPr/>
        <a:lstStyle/>
        <a:p>
          <a:endParaRPr lang="en-US"/>
        </a:p>
      </dgm:t>
    </dgm:pt>
    <dgm:pt modelId="{1DFDB24F-72FB-40C7-8CFC-5EAC26BE8349}">
      <dgm:prSet phldrT="[Text]"/>
      <dgm:spPr/>
      <dgm:t>
        <a:bodyPr/>
        <a:lstStyle/>
        <a:p>
          <a:r>
            <a:rPr lang="en-US" dirty="0" smtClean="0"/>
            <a:t>Identify and take corrective actions</a:t>
          </a:r>
          <a:endParaRPr lang="en-US" dirty="0"/>
        </a:p>
      </dgm:t>
    </dgm:pt>
    <dgm:pt modelId="{6049DCFE-2825-4A40-9EC0-C4653BC2F1BE}" type="parTrans" cxnId="{ACD8E40B-DF57-4A33-8246-956EF3656A15}">
      <dgm:prSet/>
      <dgm:spPr/>
      <dgm:t>
        <a:bodyPr/>
        <a:lstStyle/>
        <a:p>
          <a:endParaRPr lang="en-US"/>
        </a:p>
      </dgm:t>
    </dgm:pt>
    <dgm:pt modelId="{4E3D8205-18BF-4D9A-AD7F-498AB532353A}" type="sibTrans" cxnId="{ACD8E40B-DF57-4A33-8246-956EF3656A15}">
      <dgm:prSet/>
      <dgm:spPr/>
      <dgm:t>
        <a:bodyPr/>
        <a:lstStyle/>
        <a:p>
          <a:endParaRPr lang="en-US"/>
        </a:p>
      </dgm:t>
    </dgm:pt>
    <dgm:pt modelId="{B4FB9AC0-71C8-45F4-A064-F88AE7600723}">
      <dgm:prSet phldrT="[Text]"/>
      <dgm:spPr/>
      <dgm:t>
        <a:bodyPr/>
        <a:lstStyle/>
        <a:p>
          <a:r>
            <a:rPr lang="en-US" dirty="0" smtClean="0"/>
            <a:t>Monitor and document program performance</a:t>
          </a:r>
          <a:endParaRPr lang="en-US" dirty="0"/>
        </a:p>
      </dgm:t>
    </dgm:pt>
    <dgm:pt modelId="{08F07384-62AC-4C17-895E-656447A9CA65}" type="parTrans" cxnId="{C89CA239-385B-436D-A77F-022E5C140AE2}">
      <dgm:prSet/>
      <dgm:spPr/>
      <dgm:t>
        <a:bodyPr/>
        <a:lstStyle/>
        <a:p>
          <a:endParaRPr lang="en-US"/>
        </a:p>
      </dgm:t>
    </dgm:pt>
    <dgm:pt modelId="{2DAB192A-15AB-49D7-AB3A-31FB6A18B787}" type="sibTrans" cxnId="{C89CA239-385B-436D-A77F-022E5C140AE2}">
      <dgm:prSet/>
      <dgm:spPr/>
      <dgm:t>
        <a:bodyPr/>
        <a:lstStyle/>
        <a:p>
          <a:endParaRPr lang="en-US"/>
        </a:p>
      </dgm:t>
    </dgm:pt>
    <dgm:pt modelId="{D7BFB052-1B8D-4D0E-8A7E-B2141ED082F0}">
      <dgm:prSet phldrT="[Text]"/>
      <dgm:spPr/>
      <dgm:t>
        <a:bodyPr/>
        <a:lstStyle/>
        <a:p>
          <a:r>
            <a:rPr lang="en-US" dirty="0" smtClean="0"/>
            <a:t>Communicate regularly</a:t>
          </a:r>
          <a:endParaRPr lang="en-US" dirty="0"/>
        </a:p>
      </dgm:t>
    </dgm:pt>
    <dgm:pt modelId="{32CC10EE-2E33-4D0B-8AFE-54C925D1261B}" type="parTrans" cxnId="{C7F1D1BD-CD71-4FF2-98BA-BA2962A13EF6}">
      <dgm:prSet/>
      <dgm:spPr/>
      <dgm:t>
        <a:bodyPr/>
        <a:lstStyle/>
        <a:p>
          <a:endParaRPr lang="en-US"/>
        </a:p>
      </dgm:t>
    </dgm:pt>
    <dgm:pt modelId="{BAEFCE61-184F-4F53-8864-EC0356FFB917}" type="sibTrans" cxnId="{C7F1D1BD-CD71-4FF2-98BA-BA2962A13EF6}">
      <dgm:prSet/>
      <dgm:spPr/>
      <dgm:t>
        <a:bodyPr/>
        <a:lstStyle/>
        <a:p>
          <a:endParaRPr lang="en-US"/>
        </a:p>
      </dgm:t>
    </dgm:pt>
    <dgm:pt modelId="{BCA1251F-8CF5-43CF-8D70-19A928BFD8B7}" type="pres">
      <dgm:prSet presAssocID="{BF644A82-B496-4FCD-BA96-D776D1B68466}" presName="Name0" presStyleCnt="0">
        <dgm:presLayoutVars>
          <dgm:chMax val="1"/>
          <dgm:chPref val="1"/>
          <dgm:dir/>
          <dgm:animOne val="branch"/>
          <dgm:animLvl val="lvl"/>
        </dgm:presLayoutVars>
      </dgm:prSet>
      <dgm:spPr/>
      <dgm:t>
        <a:bodyPr/>
        <a:lstStyle/>
        <a:p>
          <a:endParaRPr lang="en-US"/>
        </a:p>
      </dgm:t>
    </dgm:pt>
    <dgm:pt modelId="{ACB45C7E-A85D-4708-9177-B09E1E818A8F}" type="pres">
      <dgm:prSet presAssocID="{A7DA123D-5A82-4EEE-85DB-CE8CE3B3F1A8}" presName="Parent" presStyleLbl="node0" presStyleIdx="0" presStyleCnt="1">
        <dgm:presLayoutVars>
          <dgm:chMax val="6"/>
          <dgm:chPref val="6"/>
        </dgm:presLayoutVars>
      </dgm:prSet>
      <dgm:spPr/>
      <dgm:t>
        <a:bodyPr/>
        <a:lstStyle/>
        <a:p>
          <a:endParaRPr lang="en-US"/>
        </a:p>
      </dgm:t>
    </dgm:pt>
    <dgm:pt modelId="{3AC248F1-561B-4CB8-9FB1-9C406A755BC6}" type="pres">
      <dgm:prSet presAssocID="{B784A9F1-D7DC-46EB-81E9-37B36F501AE3}" presName="Accent1" presStyleCnt="0"/>
      <dgm:spPr/>
    </dgm:pt>
    <dgm:pt modelId="{397C3EB4-92C9-491D-A7A8-CEED0CC76DBE}" type="pres">
      <dgm:prSet presAssocID="{B784A9F1-D7DC-46EB-81E9-37B36F501AE3}" presName="Accent" presStyleLbl="bgShp" presStyleIdx="0" presStyleCnt="6"/>
      <dgm:spPr/>
    </dgm:pt>
    <dgm:pt modelId="{C3E0CFCD-6437-4A73-A58E-0AC2066CE72C}" type="pres">
      <dgm:prSet presAssocID="{B784A9F1-D7DC-46EB-81E9-37B36F501AE3}" presName="Child1" presStyleLbl="node1" presStyleIdx="0" presStyleCnt="6">
        <dgm:presLayoutVars>
          <dgm:chMax val="0"/>
          <dgm:chPref val="0"/>
          <dgm:bulletEnabled val="1"/>
        </dgm:presLayoutVars>
      </dgm:prSet>
      <dgm:spPr/>
      <dgm:t>
        <a:bodyPr/>
        <a:lstStyle/>
        <a:p>
          <a:endParaRPr lang="en-US"/>
        </a:p>
      </dgm:t>
    </dgm:pt>
    <dgm:pt modelId="{CF05294D-DB00-4650-93B9-F70EE82F70D5}" type="pres">
      <dgm:prSet presAssocID="{32AE5C72-4570-4753-9CE4-A0077778D02B}" presName="Accent2" presStyleCnt="0"/>
      <dgm:spPr/>
    </dgm:pt>
    <dgm:pt modelId="{F99F0020-53CA-4649-B4C0-D6290B5AF12F}" type="pres">
      <dgm:prSet presAssocID="{32AE5C72-4570-4753-9CE4-A0077778D02B}" presName="Accent" presStyleLbl="bgShp" presStyleIdx="1" presStyleCnt="6"/>
      <dgm:spPr/>
    </dgm:pt>
    <dgm:pt modelId="{1614B2F5-E6B3-4D80-9204-606C63DEB2C1}" type="pres">
      <dgm:prSet presAssocID="{32AE5C72-4570-4753-9CE4-A0077778D02B}" presName="Child2" presStyleLbl="node1" presStyleIdx="1" presStyleCnt="6" custLinFactNeighborX="2715" custLinFactNeighborY="843">
        <dgm:presLayoutVars>
          <dgm:chMax val="0"/>
          <dgm:chPref val="0"/>
          <dgm:bulletEnabled val="1"/>
        </dgm:presLayoutVars>
      </dgm:prSet>
      <dgm:spPr/>
      <dgm:t>
        <a:bodyPr/>
        <a:lstStyle/>
        <a:p>
          <a:endParaRPr lang="en-US"/>
        </a:p>
      </dgm:t>
    </dgm:pt>
    <dgm:pt modelId="{E7EDDC35-9A47-4AA8-B719-75EE85C20E45}" type="pres">
      <dgm:prSet presAssocID="{28796DAE-0E84-4FCD-9954-B56AE83ADCB7}" presName="Accent3" presStyleCnt="0"/>
      <dgm:spPr/>
    </dgm:pt>
    <dgm:pt modelId="{EAF663BF-E397-4432-A68C-84ED7233F852}" type="pres">
      <dgm:prSet presAssocID="{28796DAE-0E84-4FCD-9954-B56AE83ADCB7}" presName="Accent" presStyleLbl="bgShp" presStyleIdx="2" presStyleCnt="6"/>
      <dgm:spPr/>
    </dgm:pt>
    <dgm:pt modelId="{1A2CC3AD-1AD9-4D7F-A672-4FE810C6B2AE}" type="pres">
      <dgm:prSet presAssocID="{28796DAE-0E84-4FCD-9954-B56AE83ADCB7}" presName="Child3" presStyleLbl="node1" presStyleIdx="2" presStyleCnt="6">
        <dgm:presLayoutVars>
          <dgm:chMax val="0"/>
          <dgm:chPref val="0"/>
          <dgm:bulletEnabled val="1"/>
        </dgm:presLayoutVars>
      </dgm:prSet>
      <dgm:spPr/>
      <dgm:t>
        <a:bodyPr/>
        <a:lstStyle/>
        <a:p>
          <a:endParaRPr lang="en-US"/>
        </a:p>
      </dgm:t>
    </dgm:pt>
    <dgm:pt modelId="{0F3DA44B-4347-4A65-8F8F-CA0C091BE843}" type="pres">
      <dgm:prSet presAssocID="{1DFDB24F-72FB-40C7-8CFC-5EAC26BE8349}" presName="Accent4" presStyleCnt="0"/>
      <dgm:spPr/>
    </dgm:pt>
    <dgm:pt modelId="{9AE68EA0-0FB2-440A-BFF3-CF0245E66BE5}" type="pres">
      <dgm:prSet presAssocID="{1DFDB24F-72FB-40C7-8CFC-5EAC26BE8349}" presName="Accent" presStyleLbl="bgShp" presStyleIdx="3" presStyleCnt="6"/>
      <dgm:spPr/>
    </dgm:pt>
    <dgm:pt modelId="{2EEE4E4D-B954-4C5F-A2EF-246392B9D9B0}" type="pres">
      <dgm:prSet presAssocID="{1DFDB24F-72FB-40C7-8CFC-5EAC26BE8349}" presName="Child4" presStyleLbl="node1" presStyleIdx="3" presStyleCnt="6">
        <dgm:presLayoutVars>
          <dgm:chMax val="0"/>
          <dgm:chPref val="0"/>
          <dgm:bulletEnabled val="1"/>
        </dgm:presLayoutVars>
      </dgm:prSet>
      <dgm:spPr/>
      <dgm:t>
        <a:bodyPr/>
        <a:lstStyle/>
        <a:p>
          <a:endParaRPr lang="en-US"/>
        </a:p>
      </dgm:t>
    </dgm:pt>
    <dgm:pt modelId="{C7EDC081-478D-4E9F-A1BC-79448E046721}" type="pres">
      <dgm:prSet presAssocID="{B4FB9AC0-71C8-45F4-A064-F88AE7600723}" presName="Accent5" presStyleCnt="0"/>
      <dgm:spPr/>
    </dgm:pt>
    <dgm:pt modelId="{A5A4607A-080B-43FF-B475-8367F7C7F1E7}" type="pres">
      <dgm:prSet presAssocID="{B4FB9AC0-71C8-45F4-A064-F88AE7600723}" presName="Accent" presStyleLbl="bgShp" presStyleIdx="4" presStyleCnt="6"/>
      <dgm:spPr/>
    </dgm:pt>
    <dgm:pt modelId="{3872DA06-1962-4599-A799-BD55F65EE00D}" type="pres">
      <dgm:prSet presAssocID="{B4FB9AC0-71C8-45F4-A064-F88AE7600723}" presName="Child5" presStyleLbl="node1" presStyleIdx="4" presStyleCnt="6">
        <dgm:presLayoutVars>
          <dgm:chMax val="0"/>
          <dgm:chPref val="0"/>
          <dgm:bulletEnabled val="1"/>
        </dgm:presLayoutVars>
      </dgm:prSet>
      <dgm:spPr/>
      <dgm:t>
        <a:bodyPr/>
        <a:lstStyle/>
        <a:p>
          <a:endParaRPr lang="en-US"/>
        </a:p>
      </dgm:t>
    </dgm:pt>
    <dgm:pt modelId="{BC90A1E8-E14C-4406-BD6F-28189D1B3C95}" type="pres">
      <dgm:prSet presAssocID="{D7BFB052-1B8D-4D0E-8A7E-B2141ED082F0}" presName="Accent6" presStyleCnt="0"/>
      <dgm:spPr/>
    </dgm:pt>
    <dgm:pt modelId="{7B48B33B-2DC3-4AA8-B117-7514712F4EA5}" type="pres">
      <dgm:prSet presAssocID="{D7BFB052-1B8D-4D0E-8A7E-B2141ED082F0}" presName="Accent" presStyleLbl="bgShp" presStyleIdx="5" presStyleCnt="6"/>
      <dgm:spPr/>
    </dgm:pt>
    <dgm:pt modelId="{57E5F3FB-ED36-41D6-925C-89FF490782D4}" type="pres">
      <dgm:prSet presAssocID="{D7BFB052-1B8D-4D0E-8A7E-B2141ED082F0}" presName="Child6" presStyleLbl="node1" presStyleIdx="5" presStyleCnt="6">
        <dgm:presLayoutVars>
          <dgm:chMax val="0"/>
          <dgm:chPref val="0"/>
          <dgm:bulletEnabled val="1"/>
        </dgm:presLayoutVars>
      </dgm:prSet>
      <dgm:spPr/>
      <dgm:t>
        <a:bodyPr/>
        <a:lstStyle/>
        <a:p>
          <a:endParaRPr lang="en-US"/>
        </a:p>
      </dgm:t>
    </dgm:pt>
  </dgm:ptLst>
  <dgm:cxnLst>
    <dgm:cxn modelId="{2B120A78-89C8-4603-93EC-72C2091A9BB3}" srcId="{A7DA123D-5A82-4EEE-85DB-CE8CE3B3F1A8}" destId="{B784A9F1-D7DC-46EB-81E9-37B36F501AE3}" srcOrd="0" destOrd="0" parTransId="{E8A6C146-079A-42CF-9FAB-417AACFB8DD6}" sibTransId="{803FD41E-8FB6-4FFE-9471-1B6D6156AD34}"/>
    <dgm:cxn modelId="{1740FE33-AC78-41EE-ABD9-482980247024}" srcId="{A7DA123D-5A82-4EEE-85DB-CE8CE3B3F1A8}" destId="{28796DAE-0E84-4FCD-9954-B56AE83ADCB7}" srcOrd="2" destOrd="0" parTransId="{A3C7C252-1FBA-4D1C-9CBE-9BD0148927BC}" sibTransId="{0FB3FB9B-C4EF-4980-BD4A-1640F7CF8564}"/>
    <dgm:cxn modelId="{C7F1D1BD-CD71-4FF2-98BA-BA2962A13EF6}" srcId="{A7DA123D-5A82-4EEE-85DB-CE8CE3B3F1A8}" destId="{D7BFB052-1B8D-4D0E-8A7E-B2141ED082F0}" srcOrd="5" destOrd="0" parTransId="{32CC10EE-2E33-4D0B-8AFE-54C925D1261B}" sibTransId="{BAEFCE61-184F-4F53-8864-EC0356FFB917}"/>
    <dgm:cxn modelId="{B8CC9638-EF7A-4239-9FCB-28B43EF54640}" type="presOf" srcId="{B4FB9AC0-71C8-45F4-A064-F88AE7600723}" destId="{3872DA06-1962-4599-A799-BD55F65EE00D}" srcOrd="0" destOrd="0" presId="urn:microsoft.com/office/officeart/2011/layout/HexagonRadial"/>
    <dgm:cxn modelId="{C89CA239-385B-436D-A77F-022E5C140AE2}" srcId="{A7DA123D-5A82-4EEE-85DB-CE8CE3B3F1A8}" destId="{B4FB9AC0-71C8-45F4-A064-F88AE7600723}" srcOrd="4" destOrd="0" parTransId="{08F07384-62AC-4C17-895E-656447A9CA65}" sibTransId="{2DAB192A-15AB-49D7-AB3A-31FB6A18B787}"/>
    <dgm:cxn modelId="{5E9664E6-C51B-43CA-9B4D-1A6EF52AC745}" type="presOf" srcId="{32AE5C72-4570-4753-9CE4-A0077778D02B}" destId="{1614B2F5-E6B3-4D80-9204-606C63DEB2C1}" srcOrd="0" destOrd="0" presId="urn:microsoft.com/office/officeart/2011/layout/HexagonRadial"/>
    <dgm:cxn modelId="{02EB4F3D-373F-4DD8-9979-E1A66CD07CDB}" type="presOf" srcId="{BF644A82-B496-4FCD-BA96-D776D1B68466}" destId="{BCA1251F-8CF5-43CF-8D70-19A928BFD8B7}" srcOrd="0" destOrd="0" presId="urn:microsoft.com/office/officeart/2011/layout/HexagonRadial"/>
    <dgm:cxn modelId="{C365369E-B79C-4C23-BC1C-26179B24B15F}" type="presOf" srcId="{1DFDB24F-72FB-40C7-8CFC-5EAC26BE8349}" destId="{2EEE4E4D-B954-4C5F-A2EF-246392B9D9B0}" srcOrd="0" destOrd="0" presId="urn:microsoft.com/office/officeart/2011/layout/HexagonRadial"/>
    <dgm:cxn modelId="{BB80190F-7731-4B90-AAE5-52748D74415C}" srcId="{BF644A82-B496-4FCD-BA96-D776D1B68466}" destId="{A7DA123D-5A82-4EEE-85DB-CE8CE3B3F1A8}" srcOrd="0" destOrd="0" parTransId="{CD461B52-985B-424A-8DFC-77E26B900EBD}" sibTransId="{A96EBBD4-F30F-433B-BC49-E89296F84476}"/>
    <dgm:cxn modelId="{F7654895-C5D1-43E8-98BD-29FCFFD9BAF8}" type="presOf" srcId="{B784A9F1-D7DC-46EB-81E9-37B36F501AE3}" destId="{C3E0CFCD-6437-4A73-A58E-0AC2066CE72C}" srcOrd="0" destOrd="0" presId="urn:microsoft.com/office/officeart/2011/layout/HexagonRadial"/>
    <dgm:cxn modelId="{8E799B2B-72EF-4B23-A299-762B4EFD90B6}" srcId="{A7DA123D-5A82-4EEE-85DB-CE8CE3B3F1A8}" destId="{32AE5C72-4570-4753-9CE4-A0077778D02B}" srcOrd="1" destOrd="0" parTransId="{8FD9CA7C-95E0-424D-A8A1-590438948A56}" sibTransId="{F5358404-20A0-45F9-899C-2DD94DAA50AF}"/>
    <dgm:cxn modelId="{311F0C41-AC15-47C0-B19E-A1C9563B0F81}" type="presOf" srcId="{A7DA123D-5A82-4EEE-85DB-CE8CE3B3F1A8}" destId="{ACB45C7E-A85D-4708-9177-B09E1E818A8F}" srcOrd="0" destOrd="0" presId="urn:microsoft.com/office/officeart/2011/layout/HexagonRadial"/>
    <dgm:cxn modelId="{A309624C-87FA-4DFA-B924-7F19355329A7}" type="presOf" srcId="{D7BFB052-1B8D-4D0E-8A7E-B2141ED082F0}" destId="{57E5F3FB-ED36-41D6-925C-89FF490782D4}" srcOrd="0" destOrd="0" presId="urn:microsoft.com/office/officeart/2011/layout/HexagonRadial"/>
    <dgm:cxn modelId="{ACD8E40B-DF57-4A33-8246-956EF3656A15}" srcId="{A7DA123D-5A82-4EEE-85DB-CE8CE3B3F1A8}" destId="{1DFDB24F-72FB-40C7-8CFC-5EAC26BE8349}" srcOrd="3" destOrd="0" parTransId="{6049DCFE-2825-4A40-9EC0-C4653BC2F1BE}" sibTransId="{4E3D8205-18BF-4D9A-AD7F-498AB532353A}"/>
    <dgm:cxn modelId="{19C22FF4-B409-4B59-B274-E488D44044E2}" type="presOf" srcId="{28796DAE-0E84-4FCD-9954-B56AE83ADCB7}" destId="{1A2CC3AD-1AD9-4D7F-A672-4FE810C6B2AE}" srcOrd="0" destOrd="0" presId="urn:microsoft.com/office/officeart/2011/layout/HexagonRadial"/>
    <dgm:cxn modelId="{53E111D0-7C27-4A6D-B0AE-6A6CE0444046}" type="presParOf" srcId="{BCA1251F-8CF5-43CF-8D70-19A928BFD8B7}" destId="{ACB45C7E-A85D-4708-9177-B09E1E818A8F}" srcOrd="0" destOrd="0" presId="urn:microsoft.com/office/officeart/2011/layout/HexagonRadial"/>
    <dgm:cxn modelId="{D87CB2E0-D1F0-48B0-816C-0832FA6D06C9}" type="presParOf" srcId="{BCA1251F-8CF5-43CF-8D70-19A928BFD8B7}" destId="{3AC248F1-561B-4CB8-9FB1-9C406A755BC6}" srcOrd="1" destOrd="0" presId="urn:microsoft.com/office/officeart/2011/layout/HexagonRadial"/>
    <dgm:cxn modelId="{8EF20BAB-F01C-456D-87B9-8681C17710DD}" type="presParOf" srcId="{3AC248F1-561B-4CB8-9FB1-9C406A755BC6}" destId="{397C3EB4-92C9-491D-A7A8-CEED0CC76DBE}" srcOrd="0" destOrd="0" presId="urn:microsoft.com/office/officeart/2011/layout/HexagonRadial"/>
    <dgm:cxn modelId="{14A1EFD9-2563-47E2-8884-636E043D5E70}" type="presParOf" srcId="{BCA1251F-8CF5-43CF-8D70-19A928BFD8B7}" destId="{C3E0CFCD-6437-4A73-A58E-0AC2066CE72C}" srcOrd="2" destOrd="0" presId="urn:microsoft.com/office/officeart/2011/layout/HexagonRadial"/>
    <dgm:cxn modelId="{8D784514-733F-4AAA-BB9E-75E6025AD7A3}" type="presParOf" srcId="{BCA1251F-8CF5-43CF-8D70-19A928BFD8B7}" destId="{CF05294D-DB00-4650-93B9-F70EE82F70D5}" srcOrd="3" destOrd="0" presId="urn:microsoft.com/office/officeart/2011/layout/HexagonRadial"/>
    <dgm:cxn modelId="{01F1E941-6EB3-477B-9BAE-9AB9649351E8}" type="presParOf" srcId="{CF05294D-DB00-4650-93B9-F70EE82F70D5}" destId="{F99F0020-53CA-4649-B4C0-D6290B5AF12F}" srcOrd="0" destOrd="0" presId="urn:microsoft.com/office/officeart/2011/layout/HexagonRadial"/>
    <dgm:cxn modelId="{12BBB7FF-BC1F-465C-9016-FEA33C1ACFE8}" type="presParOf" srcId="{BCA1251F-8CF5-43CF-8D70-19A928BFD8B7}" destId="{1614B2F5-E6B3-4D80-9204-606C63DEB2C1}" srcOrd="4" destOrd="0" presId="urn:microsoft.com/office/officeart/2011/layout/HexagonRadial"/>
    <dgm:cxn modelId="{2E0F6D08-6EC6-49DB-BBB5-EAB634CC1E07}" type="presParOf" srcId="{BCA1251F-8CF5-43CF-8D70-19A928BFD8B7}" destId="{E7EDDC35-9A47-4AA8-B719-75EE85C20E45}" srcOrd="5" destOrd="0" presId="urn:microsoft.com/office/officeart/2011/layout/HexagonRadial"/>
    <dgm:cxn modelId="{E2B87EF5-BEEA-4072-8EEC-A5C05204FA19}" type="presParOf" srcId="{E7EDDC35-9A47-4AA8-B719-75EE85C20E45}" destId="{EAF663BF-E397-4432-A68C-84ED7233F852}" srcOrd="0" destOrd="0" presId="urn:microsoft.com/office/officeart/2011/layout/HexagonRadial"/>
    <dgm:cxn modelId="{3CF9249D-BAD2-405D-9C67-5DD143C25626}" type="presParOf" srcId="{BCA1251F-8CF5-43CF-8D70-19A928BFD8B7}" destId="{1A2CC3AD-1AD9-4D7F-A672-4FE810C6B2AE}" srcOrd="6" destOrd="0" presId="urn:microsoft.com/office/officeart/2011/layout/HexagonRadial"/>
    <dgm:cxn modelId="{EAC2580D-556F-4F74-97F0-B4CBA412E7D0}" type="presParOf" srcId="{BCA1251F-8CF5-43CF-8D70-19A928BFD8B7}" destId="{0F3DA44B-4347-4A65-8F8F-CA0C091BE843}" srcOrd="7" destOrd="0" presId="urn:microsoft.com/office/officeart/2011/layout/HexagonRadial"/>
    <dgm:cxn modelId="{B98A1B0C-3D7B-4941-B45E-91DD99D8EDED}" type="presParOf" srcId="{0F3DA44B-4347-4A65-8F8F-CA0C091BE843}" destId="{9AE68EA0-0FB2-440A-BFF3-CF0245E66BE5}" srcOrd="0" destOrd="0" presId="urn:microsoft.com/office/officeart/2011/layout/HexagonRadial"/>
    <dgm:cxn modelId="{CA234751-16A4-4FC0-A983-386124D37142}" type="presParOf" srcId="{BCA1251F-8CF5-43CF-8D70-19A928BFD8B7}" destId="{2EEE4E4D-B954-4C5F-A2EF-246392B9D9B0}" srcOrd="8" destOrd="0" presId="urn:microsoft.com/office/officeart/2011/layout/HexagonRadial"/>
    <dgm:cxn modelId="{3FC37A11-1BE7-46A5-8B13-2B6B7A0FCF06}" type="presParOf" srcId="{BCA1251F-8CF5-43CF-8D70-19A928BFD8B7}" destId="{C7EDC081-478D-4E9F-A1BC-79448E046721}" srcOrd="9" destOrd="0" presId="urn:microsoft.com/office/officeart/2011/layout/HexagonRadial"/>
    <dgm:cxn modelId="{55CD8D78-0A59-4CBA-A4E4-52A73DDED69E}" type="presParOf" srcId="{C7EDC081-478D-4E9F-A1BC-79448E046721}" destId="{A5A4607A-080B-43FF-B475-8367F7C7F1E7}" srcOrd="0" destOrd="0" presId="urn:microsoft.com/office/officeart/2011/layout/HexagonRadial"/>
    <dgm:cxn modelId="{73F95E0C-BD46-4D6E-B85B-7DAC4F37FF6F}" type="presParOf" srcId="{BCA1251F-8CF5-43CF-8D70-19A928BFD8B7}" destId="{3872DA06-1962-4599-A799-BD55F65EE00D}" srcOrd="10" destOrd="0" presId="urn:microsoft.com/office/officeart/2011/layout/HexagonRadial"/>
    <dgm:cxn modelId="{894BC452-5B0C-4809-8271-235C7FD65367}" type="presParOf" srcId="{BCA1251F-8CF5-43CF-8D70-19A928BFD8B7}" destId="{BC90A1E8-E14C-4406-BD6F-28189D1B3C95}" srcOrd="11" destOrd="0" presId="urn:microsoft.com/office/officeart/2011/layout/HexagonRadial"/>
    <dgm:cxn modelId="{6A160F6D-3434-49EA-B38E-2C2132C3C3EC}" type="presParOf" srcId="{BC90A1E8-E14C-4406-BD6F-28189D1B3C95}" destId="{7B48B33B-2DC3-4AA8-B117-7514712F4EA5}" srcOrd="0" destOrd="0" presId="urn:microsoft.com/office/officeart/2011/layout/HexagonRadial"/>
    <dgm:cxn modelId="{1918642C-0A9E-4EFB-B3FA-F1CEC5CA1C3F}" type="presParOf" srcId="{BCA1251F-8CF5-43CF-8D70-19A928BFD8B7}" destId="{57E5F3FB-ED36-41D6-925C-89FF490782D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1CF15-98BF-47D2-90AB-52C2012E4AAB}" type="doc">
      <dgm:prSet loTypeId="urn:microsoft.com/office/officeart/2005/8/layout/hProcess9" loCatId="process" qsTypeId="urn:microsoft.com/office/officeart/2005/8/quickstyle/3d7" qsCatId="3D" csTypeId="urn:microsoft.com/office/officeart/2005/8/colors/accent1_2" csCatId="accent1" phldr="1"/>
      <dgm:spPr/>
    </dgm:pt>
    <dgm:pt modelId="{144D6DF4-D6D1-40BE-96BF-B93AAD149C02}">
      <dgm:prSet phldrT="[Text]"/>
      <dgm:spPr/>
      <dgm:t>
        <a:bodyPr/>
        <a:lstStyle/>
        <a:p>
          <a:r>
            <a:rPr lang="en-US" dirty="0" smtClean="0"/>
            <a:t>Create a team</a:t>
          </a:r>
          <a:endParaRPr lang="en-US" dirty="0"/>
        </a:p>
      </dgm:t>
    </dgm:pt>
    <dgm:pt modelId="{2A92B924-7D7A-4EBA-8BD6-01D795639369}" type="parTrans" cxnId="{332B9D56-35F4-4428-B744-748DF5F8DEAF}">
      <dgm:prSet/>
      <dgm:spPr/>
      <dgm:t>
        <a:bodyPr/>
        <a:lstStyle/>
        <a:p>
          <a:endParaRPr lang="en-US"/>
        </a:p>
      </dgm:t>
    </dgm:pt>
    <dgm:pt modelId="{A7685F45-F650-4A6A-9696-ACBFD922747A}" type="sibTrans" cxnId="{332B9D56-35F4-4428-B744-748DF5F8DEAF}">
      <dgm:prSet/>
      <dgm:spPr/>
      <dgm:t>
        <a:bodyPr/>
        <a:lstStyle/>
        <a:p>
          <a:endParaRPr lang="en-US"/>
        </a:p>
      </dgm:t>
    </dgm:pt>
    <dgm:pt modelId="{129D2556-8CC2-4AD5-9C87-80A964EB720A}">
      <dgm:prSet phldrT="[Text]"/>
      <dgm:spPr/>
      <dgm:t>
        <a:bodyPr/>
        <a:lstStyle/>
        <a:p>
          <a:r>
            <a:rPr lang="en-US" dirty="0" smtClean="0"/>
            <a:t>Identify Risks</a:t>
          </a:r>
          <a:endParaRPr lang="en-US" dirty="0"/>
        </a:p>
      </dgm:t>
    </dgm:pt>
    <dgm:pt modelId="{CBF84949-8F55-4FB1-8E28-BE79C75EDA83}" type="parTrans" cxnId="{7F5BC92F-705E-40E1-96F6-99D25FCC4B27}">
      <dgm:prSet/>
      <dgm:spPr/>
      <dgm:t>
        <a:bodyPr/>
        <a:lstStyle/>
        <a:p>
          <a:endParaRPr lang="en-US"/>
        </a:p>
      </dgm:t>
    </dgm:pt>
    <dgm:pt modelId="{401AB703-10D5-4CF9-B3C1-04F340526219}" type="sibTrans" cxnId="{7F5BC92F-705E-40E1-96F6-99D25FCC4B27}">
      <dgm:prSet/>
      <dgm:spPr/>
      <dgm:t>
        <a:bodyPr/>
        <a:lstStyle/>
        <a:p>
          <a:endParaRPr lang="en-US"/>
        </a:p>
      </dgm:t>
    </dgm:pt>
    <dgm:pt modelId="{65AC16E2-EF13-4B23-B11F-3F407AC0AB17}">
      <dgm:prSet phldrT="[Text]"/>
      <dgm:spPr/>
      <dgm:t>
        <a:bodyPr/>
        <a:lstStyle/>
        <a:p>
          <a:r>
            <a:rPr lang="en-US" dirty="0" smtClean="0"/>
            <a:t>Develop strategies to mitigate the risks</a:t>
          </a:r>
          <a:endParaRPr lang="en-US" dirty="0"/>
        </a:p>
      </dgm:t>
    </dgm:pt>
    <dgm:pt modelId="{0A0022B0-C625-4900-968B-6191036AEED4}" type="parTrans" cxnId="{077E5937-53CA-45C6-9B27-8452BAEB0754}">
      <dgm:prSet/>
      <dgm:spPr/>
      <dgm:t>
        <a:bodyPr/>
        <a:lstStyle/>
        <a:p>
          <a:endParaRPr lang="en-US"/>
        </a:p>
      </dgm:t>
    </dgm:pt>
    <dgm:pt modelId="{1F79CC65-C1F5-4E2B-88A4-DBEFFDF47FEB}" type="sibTrans" cxnId="{077E5937-53CA-45C6-9B27-8452BAEB0754}">
      <dgm:prSet/>
      <dgm:spPr/>
      <dgm:t>
        <a:bodyPr/>
        <a:lstStyle/>
        <a:p>
          <a:endParaRPr lang="en-US"/>
        </a:p>
      </dgm:t>
    </dgm:pt>
    <dgm:pt modelId="{E8B4FB8E-9062-4263-9FC3-43CEA02CCA08}">
      <dgm:prSet phldrT="[Text]"/>
      <dgm:spPr/>
      <dgm:t>
        <a:bodyPr/>
        <a:lstStyle/>
        <a:p>
          <a:r>
            <a:rPr lang="en-US" dirty="0" smtClean="0"/>
            <a:t>Map the water system</a:t>
          </a:r>
          <a:endParaRPr lang="en-US" dirty="0"/>
        </a:p>
      </dgm:t>
    </dgm:pt>
    <dgm:pt modelId="{C6814450-60B2-44F6-B1FC-29506F0BEAAE}" type="parTrans" cxnId="{F303F8B5-9503-4965-92DD-FFD7949271C0}">
      <dgm:prSet/>
      <dgm:spPr/>
      <dgm:t>
        <a:bodyPr/>
        <a:lstStyle/>
        <a:p>
          <a:endParaRPr lang="en-US"/>
        </a:p>
      </dgm:t>
    </dgm:pt>
    <dgm:pt modelId="{B8281147-B19B-4F74-A4E2-915A10CCE987}" type="sibTrans" cxnId="{F303F8B5-9503-4965-92DD-FFD7949271C0}">
      <dgm:prSet/>
      <dgm:spPr/>
      <dgm:t>
        <a:bodyPr/>
        <a:lstStyle/>
        <a:p>
          <a:endParaRPr lang="en-US"/>
        </a:p>
      </dgm:t>
    </dgm:pt>
    <dgm:pt modelId="{C4898880-6E38-4F45-90AA-CCB7E52C2C29}" type="pres">
      <dgm:prSet presAssocID="{4691CF15-98BF-47D2-90AB-52C2012E4AAB}" presName="CompostProcess" presStyleCnt="0">
        <dgm:presLayoutVars>
          <dgm:dir/>
          <dgm:resizeHandles val="exact"/>
        </dgm:presLayoutVars>
      </dgm:prSet>
      <dgm:spPr/>
    </dgm:pt>
    <dgm:pt modelId="{8F48C8F0-EB14-4E6F-9BF8-85C3879264EA}" type="pres">
      <dgm:prSet presAssocID="{4691CF15-98BF-47D2-90AB-52C2012E4AAB}" presName="arrow" presStyleLbl="bgShp" presStyleIdx="0" presStyleCnt="1"/>
      <dgm:spPr/>
    </dgm:pt>
    <dgm:pt modelId="{8BC9D7D1-EFFD-4AE7-9DE4-55F786FF1F41}" type="pres">
      <dgm:prSet presAssocID="{4691CF15-98BF-47D2-90AB-52C2012E4AAB}" presName="linearProcess" presStyleCnt="0"/>
      <dgm:spPr/>
    </dgm:pt>
    <dgm:pt modelId="{E877AC0A-3BED-4337-B57C-594626467EA6}" type="pres">
      <dgm:prSet presAssocID="{144D6DF4-D6D1-40BE-96BF-B93AAD149C02}" presName="textNode" presStyleLbl="node1" presStyleIdx="0" presStyleCnt="4" custLinFactNeighborX="-50000" custLinFactNeighborY="3125">
        <dgm:presLayoutVars>
          <dgm:bulletEnabled val="1"/>
        </dgm:presLayoutVars>
      </dgm:prSet>
      <dgm:spPr/>
      <dgm:t>
        <a:bodyPr/>
        <a:lstStyle/>
        <a:p>
          <a:endParaRPr lang="en-US"/>
        </a:p>
      </dgm:t>
    </dgm:pt>
    <dgm:pt modelId="{DCDCDF68-C78F-4177-AA4A-CA6D791BD353}" type="pres">
      <dgm:prSet presAssocID="{A7685F45-F650-4A6A-9696-ACBFD922747A}" presName="sibTrans" presStyleCnt="0"/>
      <dgm:spPr/>
    </dgm:pt>
    <dgm:pt modelId="{2BE140B4-AE0F-4BD9-947A-DBFFBAD407F6}" type="pres">
      <dgm:prSet presAssocID="{E8B4FB8E-9062-4263-9FC3-43CEA02CCA08}" presName="textNode" presStyleLbl="node1" presStyleIdx="1" presStyleCnt="4">
        <dgm:presLayoutVars>
          <dgm:bulletEnabled val="1"/>
        </dgm:presLayoutVars>
      </dgm:prSet>
      <dgm:spPr/>
      <dgm:t>
        <a:bodyPr/>
        <a:lstStyle/>
        <a:p>
          <a:endParaRPr lang="en-US"/>
        </a:p>
      </dgm:t>
    </dgm:pt>
    <dgm:pt modelId="{8156F5A9-7C03-420E-B491-5E00D56AC968}" type="pres">
      <dgm:prSet presAssocID="{B8281147-B19B-4F74-A4E2-915A10CCE987}" presName="sibTrans" presStyleCnt="0"/>
      <dgm:spPr/>
    </dgm:pt>
    <dgm:pt modelId="{C7483019-A7D1-4C08-B04A-7F911AD3C7FD}" type="pres">
      <dgm:prSet presAssocID="{129D2556-8CC2-4AD5-9C87-80A964EB720A}" presName="textNode" presStyleLbl="node1" presStyleIdx="2" presStyleCnt="4">
        <dgm:presLayoutVars>
          <dgm:bulletEnabled val="1"/>
        </dgm:presLayoutVars>
      </dgm:prSet>
      <dgm:spPr/>
      <dgm:t>
        <a:bodyPr/>
        <a:lstStyle/>
        <a:p>
          <a:endParaRPr lang="en-US"/>
        </a:p>
      </dgm:t>
    </dgm:pt>
    <dgm:pt modelId="{9E9FAD63-E926-4186-A6F0-C97117EA6F4D}" type="pres">
      <dgm:prSet presAssocID="{401AB703-10D5-4CF9-B3C1-04F340526219}" presName="sibTrans" presStyleCnt="0"/>
      <dgm:spPr/>
    </dgm:pt>
    <dgm:pt modelId="{57D0A330-5294-4710-9CCC-C0E6F67EBC0D}" type="pres">
      <dgm:prSet presAssocID="{65AC16E2-EF13-4B23-B11F-3F407AC0AB17}" presName="textNode" presStyleLbl="node1" presStyleIdx="3" presStyleCnt="4">
        <dgm:presLayoutVars>
          <dgm:bulletEnabled val="1"/>
        </dgm:presLayoutVars>
      </dgm:prSet>
      <dgm:spPr/>
      <dgm:t>
        <a:bodyPr/>
        <a:lstStyle/>
        <a:p>
          <a:endParaRPr lang="en-US"/>
        </a:p>
      </dgm:t>
    </dgm:pt>
  </dgm:ptLst>
  <dgm:cxnLst>
    <dgm:cxn modelId="{7F5BC92F-705E-40E1-96F6-99D25FCC4B27}" srcId="{4691CF15-98BF-47D2-90AB-52C2012E4AAB}" destId="{129D2556-8CC2-4AD5-9C87-80A964EB720A}" srcOrd="2" destOrd="0" parTransId="{CBF84949-8F55-4FB1-8E28-BE79C75EDA83}" sibTransId="{401AB703-10D5-4CF9-B3C1-04F340526219}"/>
    <dgm:cxn modelId="{077E5937-53CA-45C6-9B27-8452BAEB0754}" srcId="{4691CF15-98BF-47D2-90AB-52C2012E4AAB}" destId="{65AC16E2-EF13-4B23-B11F-3F407AC0AB17}" srcOrd="3" destOrd="0" parTransId="{0A0022B0-C625-4900-968B-6191036AEED4}" sibTransId="{1F79CC65-C1F5-4E2B-88A4-DBEFFDF47FEB}"/>
    <dgm:cxn modelId="{332B9D56-35F4-4428-B744-748DF5F8DEAF}" srcId="{4691CF15-98BF-47D2-90AB-52C2012E4AAB}" destId="{144D6DF4-D6D1-40BE-96BF-B93AAD149C02}" srcOrd="0" destOrd="0" parTransId="{2A92B924-7D7A-4EBA-8BD6-01D795639369}" sibTransId="{A7685F45-F650-4A6A-9696-ACBFD922747A}"/>
    <dgm:cxn modelId="{26CA6E19-2EA6-4F2B-9965-06C44F742B16}" type="presOf" srcId="{E8B4FB8E-9062-4263-9FC3-43CEA02CCA08}" destId="{2BE140B4-AE0F-4BD9-947A-DBFFBAD407F6}" srcOrd="0" destOrd="0" presId="urn:microsoft.com/office/officeart/2005/8/layout/hProcess9"/>
    <dgm:cxn modelId="{3D366764-E16F-4652-8FD1-8D28275B8492}" type="presOf" srcId="{144D6DF4-D6D1-40BE-96BF-B93AAD149C02}" destId="{E877AC0A-3BED-4337-B57C-594626467EA6}" srcOrd="0" destOrd="0" presId="urn:microsoft.com/office/officeart/2005/8/layout/hProcess9"/>
    <dgm:cxn modelId="{F605C14F-0A27-4594-B99B-9B0DBE262FCC}" type="presOf" srcId="{4691CF15-98BF-47D2-90AB-52C2012E4AAB}" destId="{C4898880-6E38-4F45-90AA-CCB7E52C2C29}" srcOrd="0" destOrd="0" presId="urn:microsoft.com/office/officeart/2005/8/layout/hProcess9"/>
    <dgm:cxn modelId="{3924328B-ED77-4A49-A275-35C4E3BF899E}" type="presOf" srcId="{65AC16E2-EF13-4B23-B11F-3F407AC0AB17}" destId="{57D0A330-5294-4710-9CCC-C0E6F67EBC0D}" srcOrd="0" destOrd="0" presId="urn:microsoft.com/office/officeart/2005/8/layout/hProcess9"/>
    <dgm:cxn modelId="{F303F8B5-9503-4965-92DD-FFD7949271C0}" srcId="{4691CF15-98BF-47D2-90AB-52C2012E4AAB}" destId="{E8B4FB8E-9062-4263-9FC3-43CEA02CCA08}" srcOrd="1" destOrd="0" parTransId="{C6814450-60B2-44F6-B1FC-29506F0BEAAE}" sibTransId="{B8281147-B19B-4F74-A4E2-915A10CCE987}"/>
    <dgm:cxn modelId="{8728D07B-8900-4AF5-8664-C12AB3B5C26E}" type="presOf" srcId="{129D2556-8CC2-4AD5-9C87-80A964EB720A}" destId="{C7483019-A7D1-4C08-B04A-7F911AD3C7FD}" srcOrd="0" destOrd="0" presId="urn:microsoft.com/office/officeart/2005/8/layout/hProcess9"/>
    <dgm:cxn modelId="{775A3FDF-7103-4041-85B5-CDCD0846C1C0}" type="presParOf" srcId="{C4898880-6E38-4F45-90AA-CCB7E52C2C29}" destId="{8F48C8F0-EB14-4E6F-9BF8-85C3879264EA}" srcOrd="0" destOrd="0" presId="urn:microsoft.com/office/officeart/2005/8/layout/hProcess9"/>
    <dgm:cxn modelId="{F82887AC-1542-44E5-841B-B593EA7D4AB2}" type="presParOf" srcId="{C4898880-6E38-4F45-90AA-CCB7E52C2C29}" destId="{8BC9D7D1-EFFD-4AE7-9DE4-55F786FF1F41}" srcOrd="1" destOrd="0" presId="urn:microsoft.com/office/officeart/2005/8/layout/hProcess9"/>
    <dgm:cxn modelId="{BB685D69-56ED-47C0-A97C-6BB7BE0D4F06}" type="presParOf" srcId="{8BC9D7D1-EFFD-4AE7-9DE4-55F786FF1F41}" destId="{E877AC0A-3BED-4337-B57C-594626467EA6}" srcOrd="0" destOrd="0" presId="urn:microsoft.com/office/officeart/2005/8/layout/hProcess9"/>
    <dgm:cxn modelId="{BED0C2A1-5224-4ADA-A3F2-3AC78367C000}" type="presParOf" srcId="{8BC9D7D1-EFFD-4AE7-9DE4-55F786FF1F41}" destId="{DCDCDF68-C78F-4177-AA4A-CA6D791BD353}" srcOrd="1" destOrd="0" presId="urn:microsoft.com/office/officeart/2005/8/layout/hProcess9"/>
    <dgm:cxn modelId="{0DEDD4FB-7F3C-4BFF-BD7D-3A7BA0D4286B}" type="presParOf" srcId="{8BC9D7D1-EFFD-4AE7-9DE4-55F786FF1F41}" destId="{2BE140B4-AE0F-4BD9-947A-DBFFBAD407F6}" srcOrd="2" destOrd="0" presId="urn:microsoft.com/office/officeart/2005/8/layout/hProcess9"/>
    <dgm:cxn modelId="{384E2F8A-23FE-4296-9DCF-5F7FC0B8E6CF}" type="presParOf" srcId="{8BC9D7D1-EFFD-4AE7-9DE4-55F786FF1F41}" destId="{8156F5A9-7C03-420E-B491-5E00D56AC968}" srcOrd="3" destOrd="0" presId="urn:microsoft.com/office/officeart/2005/8/layout/hProcess9"/>
    <dgm:cxn modelId="{C896C029-3A2B-4466-AD6E-4BE476FAC224}" type="presParOf" srcId="{8BC9D7D1-EFFD-4AE7-9DE4-55F786FF1F41}" destId="{C7483019-A7D1-4C08-B04A-7F911AD3C7FD}" srcOrd="4" destOrd="0" presId="urn:microsoft.com/office/officeart/2005/8/layout/hProcess9"/>
    <dgm:cxn modelId="{C1DFCD9A-2210-4404-892C-281CCA0DD9F8}" type="presParOf" srcId="{8BC9D7D1-EFFD-4AE7-9DE4-55F786FF1F41}" destId="{9E9FAD63-E926-4186-A6F0-C97117EA6F4D}" srcOrd="5" destOrd="0" presId="urn:microsoft.com/office/officeart/2005/8/layout/hProcess9"/>
    <dgm:cxn modelId="{7E943F82-02C6-4699-BA31-B60865A41269}" type="presParOf" srcId="{8BC9D7D1-EFFD-4AE7-9DE4-55F786FF1F41}" destId="{57D0A330-5294-4710-9CCC-C0E6F67EBC0D}"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8F566-F859-4123-AA26-D2D878F9823E}" type="doc">
      <dgm:prSet loTypeId="urn:microsoft.com/office/officeart/2005/8/layout/hProcess9" loCatId="process" qsTypeId="urn:microsoft.com/office/officeart/2005/8/quickstyle/3d7" qsCatId="3D" csTypeId="urn:microsoft.com/office/officeart/2005/8/colors/accent1_2" csCatId="accent1" phldr="1"/>
      <dgm:spPr/>
    </dgm:pt>
    <dgm:pt modelId="{1753B44C-86C3-497A-8581-985347168161}">
      <dgm:prSet phldrT="[Text]"/>
      <dgm:spPr/>
      <dgm:t>
        <a:bodyPr/>
        <a:lstStyle/>
        <a:p>
          <a:r>
            <a:rPr lang="en-US" dirty="0" smtClean="0"/>
            <a:t>Monitor and Respond</a:t>
          </a:r>
          <a:endParaRPr lang="en-US" dirty="0"/>
        </a:p>
      </dgm:t>
    </dgm:pt>
    <dgm:pt modelId="{30789870-8BB1-495C-BFE8-37DD9CA20545}" type="parTrans" cxnId="{1D6D7E0D-ACAE-4CE5-97F1-04185E2B849C}">
      <dgm:prSet/>
      <dgm:spPr/>
      <dgm:t>
        <a:bodyPr/>
        <a:lstStyle/>
        <a:p>
          <a:endParaRPr lang="en-US"/>
        </a:p>
      </dgm:t>
    </dgm:pt>
    <dgm:pt modelId="{BDD2EBE9-A1F5-4DEC-B42E-1131CCD56A37}" type="sibTrans" cxnId="{1D6D7E0D-ACAE-4CE5-97F1-04185E2B849C}">
      <dgm:prSet/>
      <dgm:spPr/>
      <dgm:t>
        <a:bodyPr/>
        <a:lstStyle/>
        <a:p>
          <a:endParaRPr lang="en-US"/>
        </a:p>
      </dgm:t>
    </dgm:pt>
    <dgm:pt modelId="{9D677F1D-64E9-4AEE-AB65-C7DB0E9BD036}">
      <dgm:prSet phldrT="[Text]"/>
      <dgm:spPr/>
      <dgm:t>
        <a:bodyPr/>
        <a:lstStyle/>
        <a:p>
          <a:r>
            <a:rPr lang="en-US" dirty="0" smtClean="0"/>
            <a:t>Review Periodically</a:t>
          </a:r>
          <a:endParaRPr lang="en-US" dirty="0"/>
        </a:p>
      </dgm:t>
    </dgm:pt>
    <dgm:pt modelId="{714FFC19-9F86-4C34-A74B-76084F4DF864}" type="parTrans" cxnId="{AC30AC59-4DDA-45A3-AD3A-144C94C22C4A}">
      <dgm:prSet/>
      <dgm:spPr/>
      <dgm:t>
        <a:bodyPr/>
        <a:lstStyle/>
        <a:p>
          <a:endParaRPr lang="en-US"/>
        </a:p>
      </dgm:t>
    </dgm:pt>
    <dgm:pt modelId="{B94BC905-8835-4E68-AE98-29C1FFC4F9AB}" type="sibTrans" cxnId="{AC30AC59-4DDA-45A3-AD3A-144C94C22C4A}">
      <dgm:prSet/>
      <dgm:spPr/>
      <dgm:t>
        <a:bodyPr/>
        <a:lstStyle/>
        <a:p>
          <a:endParaRPr lang="en-US"/>
        </a:p>
      </dgm:t>
    </dgm:pt>
    <dgm:pt modelId="{7D117347-EA69-4970-9287-D036EA13F1EE}">
      <dgm:prSet phldrT="[Text]"/>
      <dgm:spPr/>
      <dgm:t>
        <a:bodyPr/>
        <a:lstStyle/>
        <a:p>
          <a:r>
            <a:rPr lang="en-US" dirty="0" smtClean="0"/>
            <a:t>Document</a:t>
          </a:r>
          <a:endParaRPr lang="en-US" dirty="0"/>
        </a:p>
      </dgm:t>
    </dgm:pt>
    <dgm:pt modelId="{FF1E9C31-FCED-4EA1-B3E0-4D9407210F65}" type="parTrans" cxnId="{149F3EF1-816C-495C-9BD7-4BC9A9ED8508}">
      <dgm:prSet/>
      <dgm:spPr/>
      <dgm:t>
        <a:bodyPr/>
        <a:lstStyle/>
        <a:p>
          <a:endParaRPr lang="en-US"/>
        </a:p>
      </dgm:t>
    </dgm:pt>
    <dgm:pt modelId="{02A29F2B-D085-4C1D-9B48-B1F328266059}" type="sibTrans" cxnId="{149F3EF1-816C-495C-9BD7-4BC9A9ED8508}">
      <dgm:prSet/>
      <dgm:spPr/>
      <dgm:t>
        <a:bodyPr/>
        <a:lstStyle/>
        <a:p>
          <a:endParaRPr lang="en-US"/>
        </a:p>
      </dgm:t>
    </dgm:pt>
    <dgm:pt modelId="{2835BF45-B9AA-4DDB-BA6D-4CD6B1B40382}" type="pres">
      <dgm:prSet presAssocID="{D918F566-F859-4123-AA26-D2D878F9823E}" presName="CompostProcess" presStyleCnt="0">
        <dgm:presLayoutVars>
          <dgm:dir/>
          <dgm:resizeHandles val="exact"/>
        </dgm:presLayoutVars>
      </dgm:prSet>
      <dgm:spPr/>
    </dgm:pt>
    <dgm:pt modelId="{82252997-EDC7-4AE0-B28A-E4D2E24A2CA6}" type="pres">
      <dgm:prSet presAssocID="{D918F566-F859-4123-AA26-D2D878F9823E}" presName="arrow" presStyleLbl="bgShp" presStyleIdx="0" presStyleCnt="1"/>
      <dgm:spPr/>
    </dgm:pt>
    <dgm:pt modelId="{FD22D9EF-F9D4-4818-B438-A266913BE82D}" type="pres">
      <dgm:prSet presAssocID="{D918F566-F859-4123-AA26-D2D878F9823E}" presName="linearProcess" presStyleCnt="0"/>
      <dgm:spPr/>
    </dgm:pt>
    <dgm:pt modelId="{3A1D1982-7931-4A3A-97AD-D124FB9CA785}" type="pres">
      <dgm:prSet presAssocID="{1753B44C-86C3-497A-8581-985347168161}" presName="textNode" presStyleLbl="node1" presStyleIdx="0" presStyleCnt="3">
        <dgm:presLayoutVars>
          <dgm:bulletEnabled val="1"/>
        </dgm:presLayoutVars>
      </dgm:prSet>
      <dgm:spPr/>
      <dgm:t>
        <a:bodyPr/>
        <a:lstStyle/>
        <a:p>
          <a:endParaRPr lang="en-US"/>
        </a:p>
      </dgm:t>
    </dgm:pt>
    <dgm:pt modelId="{276CA88F-82EA-4E21-B8D5-0C3EBD74E33C}" type="pres">
      <dgm:prSet presAssocID="{BDD2EBE9-A1F5-4DEC-B42E-1131CCD56A37}" presName="sibTrans" presStyleCnt="0"/>
      <dgm:spPr/>
    </dgm:pt>
    <dgm:pt modelId="{5EE5480F-78A5-4B8A-90A4-1B9E80ED835D}" type="pres">
      <dgm:prSet presAssocID="{9D677F1D-64E9-4AEE-AB65-C7DB0E9BD036}" presName="textNode" presStyleLbl="node1" presStyleIdx="1" presStyleCnt="3">
        <dgm:presLayoutVars>
          <dgm:bulletEnabled val="1"/>
        </dgm:presLayoutVars>
      </dgm:prSet>
      <dgm:spPr/>
      <dgm:t>
        <a:bodyPr/>
        <a:lstStyle/>
        <a:p>
          <a:endParaRPr lang="en-US"/>
        </a:p>
      </dgm:t>
    </dgm:pt>
    <dgm:pt modelId="{E0619A81-6442-4F34-8C67-33C2F18E5CC9}" type="pres">
      <dgm:prSet presAssocID="{B94BC905-8835-4E68-AE98-29C1FFC4F9AB}" presName="sibTrans" presStyleCnt="0"/>
      <dgm:spPr/>
    </dgm:pt>
    <dgm:pt modelId="{1A64890B-8A24-4FEE-B9D7-0ABCA28A636C}" type="pres">
      <dgm:prSet presAssocID="{7D117347-EA69-4970-9287-D036EA13F1EE}" presName="textNode" presStyleLbl="node1" presStyleIdx="2" presStyleCnt="3">
        <dgm:presLayoutVars>
          <dgm:bulletEnabled val="1"/>
        </dgm:presLayoutVars>
      </dgm:prSet>
      <dgm:spPr/>
      <dgm:t>
        <a:bodyPr/>
        <a:lstStyle/>
        <a:p>
          <a:endParaRPr lang="en-US"/>
        </a:p>
      </dgm:t>
    </dgm:pt>
  </dgm:ptLst>
  <dgm:cxnLst>
    <dgm:cxn modelId="{11016415-7975-419E-9721-9514C631BB3D}" type="presOf" srcId="{7D117347-EA69-4970-9287-D036EA13F1EE}" destId="{1A64890B-8A24-4FEE-B9D7-0ABCA28A636C}" srcOrd="0" destOrd="0" presId="urn:microsoft.com/office/officeart/2005/8/layout/hProcess9"/>
    <dgm:cxn modelId="{EB98C7A2-979B-49D4-9C2A-92C10C88F9E0}" type="presOf" srcId="{1753B44C-86C3-497A-8581-985347168161}" destId="{3A1D1982-7931-4A3A-97AD-D124FB9CA785}" srcOrd="0" destOrd="0" presId="urn:microsoft.com/office/officeart/2005/8/layout/hProcess9"/>
    <dgm:cxn modelId="{AC30AC59-4DDA-45A3-AD3A-144C94C22C4A}" srcId="{D918F566-F859-4123-AA26-D2D878F9823E}" destId="{9D677F1D-64E9-4AEE-AB65-C7DB0E9BD036}" srcOrd="1" destOrd="0" parTransId="{714FFC19-9F86-4C34-A74B-76084F4DF864}" sibTransId="{B94BC905-8835-4E68-AE98-29C1FFC4F9AB}"/>
    <dgm:cxn modelId="{149F3EF1-816C-495C-9BD7-4BC9A9ED8508}" srcId="{D918F566-F859-4123-AA26-D2D878F9823E}" destId="{7D117347-EA69-4970-9287-D036EA13F1EE}" srcOrd="2" destOrd="0" parTransId="{FF1E9C31-FCED-4EA1-B3E0-4D9407210F65}" sibTransId="{02A29F2B-D085-4C1D-9B48-B1F328266059}"/>
    <dgm:cxn modelId="{1D6D7E0D-ACAE-4CE5-97F1-04185E2B849C}" srcId="{D918F566-F859-4123-AA26-D2D878F9823E}" destId="{1753B44C-86C3-497A-8581-985347168161}" srcOrd="0" destOrd="0" parTransId="{30789870-8BB1-495C-BFE8-37DD9CA20545}" sibTransId="{BDD2EBE9-A1F5-4DEC-B42E-1131CCD56A37}"/>
    <dgm:cxn modelId="{C7381D60-3A26-46C1-82F9-BA1D5876DD38}" type="presOf" srcId="{9D677F1D-64E9-4AEE-AB65-C7DB0E9BD036}" destId="{5EE5480F-78A5-4B8A-90A4-1B9E80ED835D}" srcOrd="0" destOrd="0" presId="urn:microsoft.com/office/officeart/2005/8/layout/hProcess9"/>
    <dgm:cxn modelId="{B62F5A64-0E30-4E99-B5AA-760F60C4829C}" type="presOf" srcId="{D918F566-F859-4123-AA26-D2D878F9823E}" destId="{2835BF45-B9AA-4DDB-BA6D-4CD6B1B40382}" srcOrd="0" destOrd="0" presId="urn:microsoft.com/office/officeart/2005/8/layout/hProcess9"/>
    <dgm:cxn modelId="{AF8B155F-71E8-43F3-8EC8-A7B8261EE2B4}" type="presParOf" srcId="{2835BF45-B9AA-4DDB-BA6D-4CD6B1B40382}" destId="{82252997-EDC7-4AE0-B28A-E4D2E24A2CA6}" srcOrd="0" destOrd="0" presId="urn:microsoft.com/office/officeart/2005/8/layout/hProcess9"/>
    <dgm:cxn modelId="{59A9DCBE-AE8B-4083-B836-C10B0BD3B2EC}" type="presParOf" srcId="{2835BF45-B9AA-4DDB-BA6D-4CD6B1B40382}" destId="{FD22D9EF-F9D4-4818-B438-A266913BE82D}" srcOrd="1" destOrd="0" presId="urn:microsoft.com/office/officeart/2005/8/layout/hProcess9"/>
    <dgm:cxn modelId="{9DB3008F-DD75-41A0-B7DB-495A888279C3}" type="presParOf" srcId="{FD22D9EF-F9D4-4818-B438-A266913BE82D}" destId="{3A1D1982-7931-4A3A-97AD-D124FB9CA785}" srcOrd="0" destOrd="0" presId="urn:microsoft.com/office/officeart/2005/8/layout/hProcess9"/>
    <dgm:cxn modelId="{147898C9-A435-4024-B8B1-F593ECBE899F}" type="presParOf" srcId="{FD22D9EF-F9D4-4818-B438-A266913BE82D}" destId="{276CA88F-82EA-4E21-B8D5-0C3EBD74E33C}" srcOrd="1" destOrd="0" presId="urn:microsoft.com/office/officeart/2005/8/layout/hProcess9"/>
    <dgm:cxn modelId="{DDAB7B0B-BF3C-4542-B9F1-CD17CF68F350}" type="presParOf" srcId="{FD22D9EF-F9D4-4818-B438-A266913BE82D}" destId="{5EE5480F-78A5-4B8A-90A4-1B9E80ED835D}" srcOrd="2" destOrd="0" presId="urn:microsoft.com/office/officeart/2005/8/layout/hProcess9"/>
    <dgm:cxn modelId="{8D3DE41E-ACF9-403B-842B-AE781E3CDCCC}" type="presParOf" srcId="{FD22D9EF-F9D4-4818-B438-A266913BE82D}" destId="{E0619A81-6442-4F34-8C67-33C2F18E5CC9}" srcOrd="3" destOrd="0" presId="urn:microsoft.com/office/officeart/2005/8/layout/hProcess9"/>
    <dgm:cxn modelId="{21D0BA4D-5BB2-40ED-8FC8-A2745A3A1C31}" type="presParOf" srcId="{FD22D9EF-F9D4-4818-B438-A266913BE82D}" destId="{1A64890B-8A24-4FEE-B9D7-0ABCA28A636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45C7E-A85D-4708-9177-B09E1E818A8F}">
      <dsp:nvSpPr>
        <dsp:cNvPr id="0" name=""/>
        <dsp:cNvSpPr/>
      </dsp:nvSpPr>
      <dsp:spPr>
        <a:xfrm>
          <a:off x="2420442" y="1466733"/>
          <a:ext cx="1864281" cy="1612679"/>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Site leadership</a:t>
          </a:r>
          <a:endParaRPr lang="en-US" sz="1800" kern="1200" dirty="0"/>
        </a:p>
      </dsp:txBody>
      <dsp:txXfrm>
        <a:off x="2729380" y="1733977"/>
        <a:ext cx="1246405" cy="1078191"/>
      </dsp:txXfrm>
    </dsp:sp>
    <dsp:sp modelId="{F99F0020-53CA-4649-B4C0-D6290B5AF12F}">
      <dsp:nvSpPr>
        <dsp:cNvPr id="0" name=""/>
        <dsp:cNvSpPr/>
      </dsp:nvSpPr>
      <dsp:spPr>
        <a:xfrm>
          <a:off x="3587840" y="695175"/>
          <a:ext cx="703387" cy="606061"/>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3E0CFCD-6437-4A73-A58E-0AC2066CE72C}">
      <dsp:nvSpPr>
        <dsp:cNvPr id="0" name=""/>
        <dsp:cNvSpPr/>
      </dsp:nvSpPr>
      <dsp:spPr>
        <a:xfrm>
          <a:off x="2592169" y="0"/>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Oversee the program</a:t>
          </a:r>
          <a:endParaRPr lang="en-US" sz="1200" kern="1200" dirty="0"/>
        </a:p>
      </dsp:txBody>
      <dsp:txXfrm>
        <a:off x="2845352" y="219033"/>
        <a:ext cx="1021399" cy="883630"/>
      </dsp:txXfrm>
    </dsp:sp>
    <dsp:sp modelId="{EAF663BF-E397-4432-A68C-84ED7233F852}">
      <dsp:nvSpPr>
        <dsp:cNvPr id="0" name=""/>
        <dsp:cNvSpPr/>
      </dsp:nvSpPr>
      <dsp:spPr>
        <a:xfrm>
          <a:off x="4408749" y="1828187"/>
          <a:ext cx="703387" cy="606061"/>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614B2F5-E6B3-4D80-9204-606C63DEB2C1}">
      <dsp:nvSpPr>
        <dsp:cNvPr id="0" name=""/>
        <dsp:cNvSpPr/>
      </dsp:nvSpPr>
      <dsp:spPr>
        <a:xfrm>
          <a:off x="4034786" y="824073"/>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Knowledge of the water systems	</a:t>
          </a:r>
          <a:endParaRPr lang="en-US" sz="1200" kern="1200" dirty="0"/>
        </a:p>
      </dsp:txBody>
      <dsp:txXfrm>
        <a:off x="4287969" y="1043106"/>
        <a:ext cx="1021399" cy="883630"/>
      </dsp:txXfrm>
    </dsp:sp>
    <dsp:sp modelId="{9AE68EA0-0FB2-440A-BFF3-CF0245E66BE5}">
      <dsp:nvSpPr>
        <dsp:cNvPr id="0" name=""/>
        <dsp:cNvSpPr/>
      </dsp:nvSpPr>
      <dsp:spPr>
        <a:xfrm>
          <a:off x="3838493" y="3107146"/>
          <a:ext cx="703387" cy="606061"/>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A2CC3AD-1AD9-4D7F-A672-4FE810C6B2AE}">
      <dsp:nvSpPr>
        <dsp:cNvPr id="0" name=""/>
        <dsp:cNvSpPr/>
      </dsp:nvSpPr>
      <dsp:spPr>
        <a:xfrm>
          <a:off x="3993308" y="2411061"/>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Identify control locations and control limits</a:t>
          </a:r>
          <a:endParaRPr lang="en-US" sz="1200" kern="1200" dirty="0"/>
        </a:p>
      </dsp:txBody>
      <dsp:txXfrm>
        <a:off x="4246491" y="2630094"/>
        <a:ext cx="1021399" cy="883630"/>
      </dsp:txXfrm>
    </dsp:sp>
    <dsp:sp modelId="{A5A4607A-080B-43FF-B475-8367F7C7F1E7}">
      <dsp:nvSpPr>
        <dsp:cNvPr id="0" name=""/>
        <dsp:cNvSpPr/>
      </dsp:nvSpPr>
      <dsp:spPr>
        <a:xfrm>
          <a:off x="2423911" y="3239907"/>
          <a:ext cx="703387" cy="606061"/>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EEE4E4D-B954-4C5F-A2EF-246392B9D9B0}">
      <dsp:nvSpPr>
        <dsp:cNvPr id="0" name=""/>
        <dsp:cNvSpPr/>
      </dsp:nvSpPr>
      <dsp:spPr>
        <a:xfrm>
          <a:off x="2592169" y="3224903"/>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Identify and take corrective actions</a:t>
          </a:r>
          <a:endParaRPr lang="en-US" sz="1200" kern="1200" dirty="0"/>
        </a:p>
      </dsp:txBody>
      <dsp:txXfrm>
        <a:off x="2845352" y="3443936"/>
        <a:ext cx="1021399" cy="883630"/>
      </dsp:txXfrm>
    </dsp:sp>
    <dsp:sp modelId="{7B48B33B-2DC3-4AA8-B117-7514712F4EA5}">
      <dsp:nvSpPr>
        <dsp:cNvPr id="0" name=""/>
        <dsp:cNvSpPr/>
      </dsp:nvSpPr>
      <dsp:spPr>
        <a:xfrm>
          <a:off x="1589559" y="2107349"/>
          <a:ext cx="703387" cy="606061"/>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72DA06-1962-4599-A799-BD55F65EE00D}">
      <dsp:nvSpPr>
        <dsp:cNvPr id="0" name=""/>
        <dsp:cNvSpPr/>
      </dsp:nvSpPr>
      <dsp:spPr>
        <a:xfrm>
          <a:off x="1184526" y="2411971"/>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Monitor and document program performance</a:t>
          </a:r>
          <a:endParaRPr lang="en-US" sz="1200" kern="1200" dirty="0"/>
        </a:p>
      </dsp:txBody>
      <dsp:txXfrm>
        <a:off x="1437709" y="2631004"/>
        <a:ext cx="1021399" cy="883630"/>
      </dsp:txXfrm>
    </dsp:sp>
    <dsp:sp modelId="{57E5F3FB-ED36-41D6-925C-89FF490782D4}">
      <dsp:nvSpPr>
        <dsp:cNvPr id="0" name=""/>
        <dsp:cNvSpPr/>
      </dsp:nvSpPr>
      <dsp:spPr>
        <a:xfrm>
          <a:off x="1184526" y="811113"/>
          <a:ext cx="1527765" cy="1321696"/>
        </a:xfrm>
        <a:prstGeom prst="hexagon">
          <a:avLst>
            <a:gd name="adj" fmla="val 2857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Communicate regularly</a:t>
          </a:r>
          <a:endParaRPr lang="en-US" sz="1200" kern="1200" dirty="0"/>
        </a:p>
      </dsp:txBody>
      <dsp:txXfrm>
        <a:off x="1437709" y="1030146"/>
        <a:ext cx="1021399" cy="883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8C8F0-EB14-4E6F-9BF8-85C3879264EA}">
      <dsp:nvSpPr>
        <dsp:cNvPr id="0" name=""/>
        <dsp:cNvSpPr/>
      </dsp:nvSpPr>
      <dsp:spPr>
        <a:xfrm>
          <a:off x="531494" y="0"/>
          <a:ext cx="6023610" cy="4241800"/>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E877AC0A-3BED-4337-B57C-594626467EA6}">
      <dsp:nvSpPr>
        <dsp:cNvPr id="0" name=""/>
        <dsp:cNvSpPr/>
      </dsp:nvSpPr>
      <dsp:spPr>
        <a:xfrm>
          <a:off x="0" y="1325562"/>
          <a:ext cx="1705905" cy="169672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Create a team</a:t>
          </a:r>
          <a:endParaRPr lang="en-US" sz="2300" kern="1200" dirty="0"/>
        </a:p>
      </dsp:txBody>
      <dsp:txXfrm>
        <a:off x="82827" y="1408389"/>
        <a:ext cx="1540251" cy="1531066"/>
      </dsp:txXfrm>
    </dsp:sp>
    <dsp:sp modelId="{2BE140B4-AE0F-4BD9-947A-DBFFBAD407F6}">
      <dsp:nvSpPr>
        <dsp:cNvPr id="0" name=""/>
        <dsp:cNvSpPr/>
      </dsp:nvSpPr>
      <dsp:spPr>
        <a:xfrm>
          <a:off x="1794747" y="1272539"/>
          <a:ext cx="1705905" cy="169672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Map the water system</a:t>
          </a:r>
          <a:endParaRPr lang="en-US" sz="2300" kern="1200" dirty="0"/>
        </a:p>
      </dsp:txBody>
      <dsp:txXfrm>
        <a:off x="1877574" y="1355366"/>
        <a:ext cx="1540251" cy="1531066"/>
      </dsp:txXfrm>
    </dsp:sp>
    <dsp:sp modelId="{C7483019-A7D1-4C08-B04A-7F911AD3C7FD}">
      <dsp:nvSpPr>
        <dsp:cNvPr id="0" name=""/>
        <dsp:cNvSpPr/>
      </dsp:nvSpPr>
      <dsp:spPr>
        <a:xfrm>
          <a:off x="3585947" y="1272539"/>
          <a:ext cx="1705905" cy="169672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Identify Risks</a:t>
          </a:r>
          <a:endParaRPr lang="en-US" sz="2300" kern="1200" dirty="0"/>
        </a:p>
      </dsp:txBody>
      <dsp:txXfrm>
        <a:off x="3668774" y="1355366"/>
        <a:ext cx="1540251" cy="1531066"/>
      </dsp:txXfrm>
    </dsp:sp>
    <dsp:sp modelId="{57D0A330-5294-4710-9CCC-C0E6F67EBC0D}">
      <dsp:nvSpPr>
        <dsp:cNvPr id="0" name=""/>
        <dsp:cNvSpPr/>
      </dsp:nvSpPr>
      <dsp:spPr>
        <a:xfrm>
          <a:off x="5377148" y="1272539"/>
          <a:ext cx="1705905" cy="169672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Develop strategies to mitigate the risks</a:t>
          </a:r>
          <a:endParaRPr lang="en-US" sz="2300" kern="1200" dirty="0"/>
        </a:p>
      </dsp:txBody>
      <dsp:txXfrm>
        <a:off x="5459975" y="1355366"/>
        <a:ext cx="1540251" cy="1531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52997-EDC7-4AE0-B28A-E4D2E24A2CA6}">
      <dsp:nvSpPr>
        <dsp:cNvPr id="0" name=""/>
        <dsp:cNvSpPr/>
      </dsp:nvSpPr>
      <dsp:spPr>
        <a:xfrm>
          <a:off x="565784" y="0"/>
          <a:ext cx="6412230" cy="3296411"/>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A1D1982-7931-4A3A-97AD-D124FB9CA785}">
      <dsp:nvSpPr>
        <dsp:cNvPr id="0" name=""/>
        <dsp:cNvSpPr/>
      </dsp:nvSpPr>
      <dsp:spPr>
        <a:xfrm>
          <a:off x="8103" y="988923"/>
          <a:ext cx="2428160" cy="1318564"/>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Monitor and Respond</a:t>
          </a:r>
          <a:endParaRPr lang="en-US" sz="3000" kern="1200" dirty="0"/>
        </a:p>
      </dsp:txBody>
      <dsp:txXfrm>
        <a:off x="72470" y="1053290"/>
        <a:ext cx="2299426" cy="1189830"/>
      </dsp:txXfrm>
    </dsp:sp>
    <dsp:sp modelId="{5EE5480F-78A5-4B8A-90A4-1B9E80ED835D}">
      <dsp:nvSpPr>
        <dsp:cNvPr id="0" name=""/>
        <dsp:cNvSpPr/>
      </dsp:nvSpPr>
      <dsp:spPr>
        <a:xfrm>
          <a:off x="2557819" y="988923"/>
          <a:ext cx="2428160" cy="1318564"/>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Review Periodically</a:t>
          </a:r>
          <a:endParaRPr lang="en-US" sz="3000" kern="1200" dirty="0"/>
        </a:p>
      </dsp:txBody>
      <dsp:txXfrm>
        <a:off x="2622186" y="1053290"/>
        <a:ext cx="2299426" cy="1189830"/>
      </dsp:txXfrm>
    </dsp:sp>
    <dsp:sp modelId="{1A64890B-8A24-4FEE-B9D7-0ABCA28A636C}">
      <dsp:nvSpPr>
        <dsp:cNvPr id="0" name=""/>
        <dsp:cNvSpPr/>
      </dsp:nvSpPr>
      <dsp:spPr>
        <a:xfrm>
          <a:off x="5107535" y="988923"/>
          <a:ext cx="2428160" cy="1318564"/>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Document</a:t>
          </a:r>
          <a:endParaRPr lang="en-US" sz="3000" kern="1200" dirty="0"/>
        </a:p>
      </dsp:txBody>
      <dsp:txXfrm>
        <a:off x="5171902" y="1053290"/>
        <a:ext cx="2299426" cy="118983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A1F5A185-E388-491A-948E-4F322B164628}" type="datetimeFigureOut">
              <a:rPr lang="en-US" smtClean="0"/>
              <a:t>10/20/2021</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38" tIns="45719" rIns="91438" bIns="45719" rtlCol="0" anchor="b"/>
          <a:lstStyle>
            <a:lvl1pPr algn="r">
              <a:defRPr sz="1200"/>
            </a:lvl1pPr>
          </a:lstStyle>
          <a:p>
            <a:fld id="{8BF1061B-1249-4E90-844E-2CAE9FD1BDEB}" type="slidenum">
              <a:rPr lang="en-US" smtClean="0"/>
              <a:t>‹#›</a:t>
            </a:fld>
            <a:endParaRPr lang="en-US" dirty="0"/>
          </a:p>
        </p:txBody>
      </p:sp>
    </p:spTree>
    <p:extLst>
      <p:ext uri="{BB962C8B-B14F-4D97-AF65-F5344CB8AC3E}">
        <p14:creationId xmlns:p14="http://schemas.microsoft.com/office/powerpoint/2010/main" val="2758238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22" tIns="46661" rIns="93322" bIns="46661" rtlCol="0"/>
          <a:lstStyle>
            <a:lvl1pPr algn="r">
              <a:defRPr sz="1200"/>
            </a:lvl1pPr>
          </a:lstStyle>
          <a:p>
            <a:fld id="{06EAE073-4E8C-4308-80B2-DB7C79A8E790}" type="datetimeFigureOut">
              <a:rPr lang="en-US" smtClean="0"/>
              <a:t>10/20/2021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2" tIns="46661" rIns="93322" bIns="46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322" tIns="46661" rIns="93322" bIns="46661" rtlCol="0" anchor="b"/>
          <a:lstStyle>
            <a:lvl1pPr algn="r">
              <a:defRPr sz="1200"/>
            </a:lvl1pPr>
          </a:lstStyle>
          <a:p>
            <a:fld id="{8A356772-B83D-4A6F-A809-028A4D5703AE}" type="slidenum">
              <a:rPr lang="en-US" smtClean="0"/>
              <a:t>‹#›</a:t>
            </a:fld>
            <a:endParaRPr lang="en-US" dirty="0"/>
          </a:p>
        </p:txBody>
      </p:sp>
    </p:spTree>
    <p:extLst>
      <p:ext uri="{BB962C8B-B14F-4D97-AF65-F5344CB8AC3E}">
        <p14:creationId xmlns:p14="http://schemas.microsoft.com/office/powerpoint/2010/main" val="363514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a:t>
            </a:fld>
            <a:endParaRPr lang="en-US" dirty="0"/>
          </a:p>
        </p:txBody>
      </p:sp>
    </p:spTree>
    <p:extLst>
      <p:ext uri="{BB962C8B-B14F-4D97-AF65-F5344CB8AC3E}">
        <p14:creationId xmlns:p14="http://schemas.microsoft.com/office/powerpoint/2010/main" val="359279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starting to see how legionella and other bacteria can become</a:t>
            </a:r>
            <a:r>
              <a:rPr lang="en-US" baseline="0" dirty="0" smtClean="0"/>
              <a:t> a health concern</a:t>
            </a:r>
          </a:p>
          <a:p>
            <a:r>
              <a:rPr lang="en-US" baseline="0" dirty="0" smtClean="0"/>
              <a:t>When these organism grow in human made water systems, cooling towers, decorative fountains, faucets etc., and spread, it is reason to believe at some point in time these organisms get aerosolized and be inhaled into a susceptible host and cause an infection</a:t>
            </a:r>
            <a:endParaRPr lang="en-US" dirty="0"/>
          </a:p>
          <a:p>
            <a:endParaRPr lang="en-US" dirty="0" smtClean="0"/>
          </a:p>
          <a:p>
            <a:r>
              <a:rPr lang="en-US" dirty="0" smtClean="0"/>
              <a:t>Laundry </a:t>
            </a:r>
            <a:r>
              <a:rPr lang="en-US" dirty="0"/>
              <a:t>list of places where </a:t>
            </a:r>
            <a:r>
              <a:rPr lang="en-US" i="1" dirty="0"/>
              <a:t>legionella</a:t>
            </a:r>
            <a:r>
              <a:rPr lang="en-US" dirty="0"/>
              <a:t> has been linked to water </a:t>
            </a:r>
            <a:r>
              <a:rPr lang="en-US" dirty="0" smtClean="0"/>
              <a:t>systems</a:t>
            </a:r>
          </a:p>
          <a:p>
            <a:r>
              <a:rPr lang="en-US" dirty="0" smtClean="0"/>
              <a:t>Hospitals are not immune</a:t>
            </a:r>
          </a:p>
          <a:p>
            <a:endParaRPr lang="en-US" dirty="0" smtClean="0"/>
          </a:p>
          <a:p>
            <a:r>
              <a:rPr lang="en-US" dirty="0" smtClean="0"/>
              <a:t>Home and car</a:t>
            </a:r>
            <a:r>
              <a:rPr lang="en-US" baseline="0" dirty="0" smtClean="0"/>
              <a:t> air conditioners do not use water to cool the air so they are not at risk for growth</a:t>
            </a:r>
            <a:endParaRPr lang="en-US" dirty="0"/>
          </a:p>
          <a:p>
            <a:r>
              <a:rPr lang="en-US" dirty="0" smtClean="0"/>
              <a:t>Key  here to remember</a:t>
            </a:r>
            <a:r>
              <a:rPr lang="en-US" baseline="0" dirty="0" smtClean="0"/>
              <a:t> for your water management program </a:t>
            </a:r>
            <a:r>
              <a:rPr lang="en-US" dirty="0" smtClean="0"/>
              <a:t> is</a:t>
            </a:r>
            <a:r>
              <a:rPr lang="en-US" baseline="0" dirty="0" smtClean="0"/>
              <a:t> to eliminating legionella uncontrolled growth with in water systems and what type central mechanisms can be implemented to manage that risk</a:t>
            </a:r>
          </a:p>
          <a:p>
            <a:endParaRPr lang="en-US" baseline="0" dirty="0" smtClean="0"/>
          </a:p>
          <a:p>
            <a:r>
              <a:rPr lang="en-US" baseline="0" dirty="0" smtClean="0"/>
              <a:t>Key point there is no way you will be able to totally eliminate legionella but rather control growth</a:t>
            </a:r>
          </a:p>
          <a:p>
            <a:endParaRPr lang="en-US" baseline="0" dirty="0" smtClean="0"/>
          </a:p>
          <a:p>
            <a:r>
              <a:rPr lang="en-US" baseline="0" dirty="0" smtClean="0"/>
              <a:t>This why you need the water management program.  It does not need to be complex.  Biggest thing to know is to understand your building(S) and also understand where your biggest risks are.  </a:t>
            </a:r>
          </a:p>
          <a:p>
            <a:r>
              <a:rPr lang="en-US" baseline="0" dirty="0" smtClean="0"/>
              <a:t>So where to start</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10</a:t>
            </a:fld>
            <a:endParaRPr lang="en-US" dirty="0"/>
          </a:p>
        </p:txBody>
      </p:sp>
    </p:spTree>
    <p:extLst>
      <p:ext uri="{BB962C8B-B14F-4D97-AF65-F5344CB8AC3E}">
        <p14:creationId xmlns:p14="http://schemas.microsoft.com/office/powerpoint/2010/main" val="175645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understand the principles behind why you need the program</a:t>
            </a:r>
            <a:r>
              <a:rPr lang="en-US" baseline="0" dirty="0" smtClean="0"/>
              <a:t> before you actually create the program.   And yes this means homework.  These are the documents you will need in order to start putting together your water management program and maintaining your program.</a:t>
            </a:r>
          </a:p>
          <a:p>
            <a:endParaRPr lang="en-US" baseline="0" dirty="0" smtClean="0"/>
          </a:p>
          <a:p>
            <a:r>
              <a:rPr lang="en-US" baseline="0" dirty="0" smtClean="0"/>
              <a:t>Remember knowledge is key.  CMS is listed as the starting reference.  This memo in 2017 sent many Healthcare facilities scrambling to figure out a water management plan.  There are also other regulatory standards DNV, the JOINT commission, however for this presentation I am sticking with CMS as the regulating body, but I do encourage you to find out what your surveying body requires as far as a water management plan goes.</a:t>
            </a:r>
          </a:p>
          <a:p>
            <a:endParaRPr lang="en-US" baseline="0" dirty="0" smtClean="0"/>
          </a:p>
          <a:p>
            <a:r>
              <a:rPr lang="en-US" baseline="0" dirty="0" smtClean="0"/>
              <a:t>The CDC has developed a water management tool kit that I encourage all of you to download free from the CDC website, just recently revised in June 2021 and is a step by step  guide for what you need to do for your facility.  This document is a must have for the infection Prevention toolkit.</a:t>
            </a:r>
          </a:p>
          <a:p>
            <a:endParaRPr lang="en-US" baseline="0" dirty="0" smtClean="0"/>
          </a:p>
          <a:p>
            <a:r>
              <a:rPr lang="en-US" baseline="0" dirty="0" smtClean="0"/>
              <a:t>And finally the ASHRAE standards outlines key steps to a successful water management program.  These standards are not free.</a:t>
            </a:r>
          </a:p>
          <a:p>
            <a:endParaRPr lang="en-US" baseline="0" dirty="0" smtClean="0"/>
          </a:p>
          <a:p>
            <a:r>
              <a:rPr lang="en-US" baseline="0" dirty="0" smtClean="0"/>
              <a:t>Some facilities may prefer to have a third party manage the water management program.  There are companies that offer this service for a fee. They will create and manage your facilities water management plan.  And it will be compliant with CMS requirements for a water management plan</a:t>
            </a:r>
          </a:p>
          <a:p>
            <a:endParaRPr lang="en-US" baseline="0" dirty="0" smtClean="0"/>
          </a:p>
          <a:p>
            <a:r>
              <a:rPr lang="en-US" baseline="0" dirty="0" smtClean="0"/>
              <a:t>It is still the infection Preventionist responsibility to understand your facilities water management program.</a:t>
            </a:r>
          </a:p>
          <a:p>
            <a:endParaRPr lang="en-US" baseline="0" dirty="0" smtClean="0"/>
          </a:p>
          <a:p>
            <a:r>
              <a:rPr lang="en-US" baseline="0" dirty="0" smtClean="0"/>
              <a:t>If you are going to write your own water management program use these three documents to guide you in writing your document</a:t>
            </a:r>
          </a:p>
          <a:p>
            <a:r>
              <a:rPr lang="en-US" baseline="0" dirty="0" smtClean="0"/>
              <a:t>Not the sole responsibility of the IP.  You are part of a multidisciplinary team used to address a water management program</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11</a:t>
            </a:fld>
            <a:endParaRPr lang="en-US" dirty="0"/>
          </a:p>
        </p:txBody>
      </p:sp>
    </p:spTree>
    <p:extLst>
      <p:ext uri="{BB962C8B-B14F-4D97-AF65-F5344CB8AC3E}">
        <p14:creationId xmlns:p14="http://schemas.microsoft.com/office/powerpoint/2010/main" val="206363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is not about who gets added to the team but what skill and know</a:t>
            </a:r>
            <a:r>
              <a:rPr lang="en-US" baseline="0" dirty="0" smtClean="0"/>
              <a:t> does that person have </a:t>
            </a:r>
          </a:p>
          <a:p>
            <a:r>
              <a:rPr lang="en-US" baseline="0" dirty="0" smtClean="0"/>
              <a:t>You need someone to oversee the program – should not be IP</a:t>
            </a:r>
          </a:p>
          <a:p>
            <a:r>
              <a:rPr lang="en-US" baseline="0" dirty="0" smtClean="0"/>
              <a:t>Need someone who has knowledge of the water systems within our building to help us identify control locations and control limits and identify any corrective actions to be taken</a:t>
            </a:r>
          </a:p>
          <a:p>
            <a:r>
              <a:rPr lang="en-US" baseline="0" dirty="0" smtClean="0"/>
              <a:t>We need someone who is going to monitor and document the plan performance</a:t>
            </a:r>
          </a:p>
          <a:p>
            <a:r>
              <a:rPr lang="en-US" baseline="0" dirty="0" smtClean="0"/>
              <a:t>And finally someone to communicate regularly to the team and site leadership</a:t>
            </a:r>
          </a:p>
          <a:p>
            <a:r>
              <a:rPr lang="en-US" baseline="0" dirty="0" smtClean="0"/>
              <a:t>As you can see the leadership is in the center ultimately the buildings water management plan falls to them</a:t>
            </a:r>
          </a:p>
          <a:p>
            <a:endParaRPr lang="en-US" baseline="0" dirty="0" smtClean="0"/>
          </a:p>
          <a:p>
            <a:r>
              <a:rPr lang="en-US" baseline="0" dirty="0" smtClean="0"/>
              <a:t>Plant operations is usually who oversees the water management plan</a:t>
            </a:r>
          </a:p>
          <a:p>
            <a:r>
              <a:rPr lang="en-US" baseline="0" dirty="0" smtClean="0"/>
              <a:t>You will also want EVS, Risk management and IP on the team</a:t>
            </a:r>
          </a:p>
          <a:p>
            <a:r>
              <a:rPr lang="en-US" baseline="0" dirty="0" smtClean="0"/>
              <a:t>Other ad Hoc members may be added as needed</a:t>
            </a:r>
            <a:endParaRPr lang="en-US" dirty="0" smtClean="0"/>
          </a:p>
          <a:p>
            <a:endParaRPr lang="en-US" dirty="0" smtClean="0"/>
          </a:p>
          <a:p>
            <a:pPr marL="288893" indent="-288893">
              <a:buFont typeface="Arial" pitchFamily="34" charset="0"/>
              <a:buChar char="•"/>
            </a:pPr>
            <a:r>
              <a:rPr lang="en-US" b="1" dirty="0" smtClean="0">
                <a:solidFill>
                  <a:schemeClr val="tx1"/>
                </a:solidFill>
              </a:rPr>
              <a:t>Designate Multi-Disciplinary team  Section A-2</a:t>
            </a:r>
          </a:p>
          <a:p>
            <a:pPr marL="751122" lvl="1" indent="-288893">
              <a:buFont typeface="Arial" pitchFamily="34" charset="0"/>
              <a:buChar char="•"/>
            </a:pPr>
            <a:r>
              <a:rPr lang="en-US" b="1" dirty="0" smtClean="0">
                <a:solidFill>
                  <a:schemeClr val="tx1"/>
                </a:solidFill>
              </a:rPr>
              <a:t>Infection Prevention (CIC or MS Epidemiology)</a:t>
            </a:r>
          </a:p>
          <a:p>
            <a:pPr marL="751122" lvl="1" indent="-288893">
              <a:buFont typeface="Arial" pitchFamily="34" charset="0"/>
              <a:buChar char="•"/>
            </a:pPr>
            <a:r>
              <a:rPr lang="en-US" b="1" dirty="0" smtClean="0">
                <a:solidFill>
                  <a:schemeClr val="tx1"/>
                </a:solidFill>
              </a:rPr>
              <a:t>Engineering</a:t>
            </a:r>
          </a:p>
          <a:p>
            <a:pPr marL="751122" lvl="1" indent="-288893">
              <a:buFont typeface="Arial" pitchFamily="34" charset="0"/>
              <a:buChar char="•"/>
            </a:pPr>
            <a:r>
              <a:rPr lang="en-US" b="1" dirty="0" smtClean="0">
                <a:solidFill>
                  <a:schemeClr val="tx1"/>
                </a:solidFill>
              </a:rPr>
              <a:t>Risk management</a:t>
            </a:r>
          </a:p>
          <a:p>
            <a:pPr marL="751122" lvl="1" indent="-288893">
              <a:buFont typeface="Arial" pitchFamily="34" charset="0"/>
              <a:buChar char="•"/>
            </a:pPr>
            <a:r>
              <a:rPr lang="en-US" b="1" dirty="0" smtClean="0">
                <a:solidFill>
                  <a:schemeClr val="tx1"/>
                </a:solidFill>
              </a:rPr>
              <a:t>Administrator (C-Suite)</a:t>
            </a:r>
          </a:p>
          <a:p>
            <a:pPr marL="751122" lvl="1" indent="-288893">
              <a:buFont typeface="Arial" pitchFamily="34" charset="0"/>
              <a:buChar char="•"/>
            </a:pPr>
            <a:r>
              <a:rPr lang="en-US" b="1" dirty="0" smtClean="0">
                <a:solidFill>
                  <a:schemeClr val="tx1"/>
                </a:solidFill>
              </a:rPr>
              <a:t>Suppliers</a:t>
            </a:r>
          </a:p>
          <a:p>
            <a:pPr marL="751122" lvl="1" indent="-288893">
              <a:buFont typeface="Arial" pitchFamily="34" charset="0"/>
              <a:buChar char="•"/>
            </a:pPr>
            <a:r>
              <a:rPr lang="en-US" b="1" dirty="0" smtClean="0">
                <a:solidFill>
                  <a:schemeClr val="tx1"/>
                </a:solidFill>
              </a:rPr>
              <a:t>Legal</a:t>
            </a:r>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13</a:t>
            </a:fld>
            <a:endParaRPr lang="en-US" dirty="0"/>
          </a:p>
        </p:txBody>
      </p:sp>
    </p:spTree>
    <p:extLst>
      <p:ext uri="{BB962C8B-B14F-4D97-AF65-F5344CB8AC3E}">
        <p14:creationId xmlns:p14="http://schemas.microsoft.com/office/powerpoint/2010/main" val="394341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the step to building a water</a:t>
            </a:r>
            <a:r>
              <a:rPr lang="en-US" baseline="0" dirty="0" smtClean="0"/>
              <a:t> management program.</a:t>
            </a:r>
          </a:p>
          <a:p>
            <a:r>
              <a:rPr lang="en-US" baseline="0" dirty="0" smtClean="0"/>
              <a:t>These are the first of 7 steps to implement for a successful water management plan we just got done talking about the first step so lets talk about the second step</a:t>
            </a:r>
          </a:p>
          <a:p>
            <a:r>
              <a:rPr lang="en-US" baseline="0" dirty="0" smtClean="0"/>
              <a:t>2. Map the water system</a:t>
            </a:r>
          </a:p>
          <a:p>
            <a:r>
              <a:rPr lang="en-US" baseline="0" dirty="0" smtClean="0"/>
              <a:t>3. Then Identify risks and wrap up with </a:t>
            </a:r>
          </a:p>
          <a:p>
            <a:r>
              <a:rPr lang="en-US" baseline="0" dirty="0" smtClean="0"/>
              <a:t>4 Develop strategies to mitigate the risks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14</a:t>
            </a:fld>
            <a:endParaRPr lang="en-US" dirty="0"/>
          </a:p>
        </p:txBody>
      </p:sp>
    </p:spTree>
    <p:extLst>
      <p:ext uri="{BB962C8B-B14F-4D97-AF65-F5344CB8AC3E}">
        <p14:creationId xmlns:p14="http://schemas.microsoft.com/office/powerpoint/2010/main" val="339395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is mapping your water system.  This is for some most difficult  but this is how we identify our risks</a:t>
            </a:r>
          </a:p>
          <a:p>
            <a:r>
              <a:rPr lang="en-US" dirty="0" smtClean="0"/>
              <a:t>The idea is to create</a:t>
            </a:r>
            <a:r>
              <a:rPr lang="en-US" baseline="0" dirty="0" smtClean="0"/>
              <a:t> a simple description of your facilities water systems and devices using a process flow diagram</a:t>
            </a:r>
          </a:p>
          <a:p>
            <a:r>
              <a:rPr lang="en-US" baseline="0" dirty="0" smtClean="0"/>
              <a:t>This description should identify where your facility connects to the municipal water supply, how water is distributed, where are pools, water heaters, cooling towers boilers located</a:t>
            </a:r>
          </a:p>
          <a:p>
            <a:endParaRPr lang="en-US" dirty="0" smtClean="0"/>
          </a:p>
          <a:p>
            <a:pPr marL="176546" indent="-176546">
              <a:buFont typeface="Arial" pitchFamily="34" charset="0"/>
              <a:buChar char="•"/>
            </a:pPr>
            <a:r>
              <a:rPr lang="en-US" b="1" dirty="0" smtClean="0">
                <a:solidFill>
                  <a:schemeClr val="tx1"/>
                </a:solidFill>
              </a:rPr>
              <a:t>Review as-built drawings for potable/non-potable water systems;</a:t>
            </a:r>
          </a:p>
          <a:p>
            <a:pPr marL="176546" indent="-176546">
              <a:buFont typeface="Arial" pitchFamily="34" charset="0"/>
              <a:buChar char="•"/>
            </a:pPr>
            <a:r>
              <a:rPr lang="en-US" b="1" dirty="0" smtClean="0">
                <a:solidFill>
                  <a:schemeClr val="tx1"/>
                </a:solidFill>
              </a:rPr>
              <a:t>Compare drawings with current conditions;</a:t>
            </a:r>
          </a:p>
          <a:p>
            <a:pPr marL="176546" indent="-176546">
              <a:buFont typeface="Arial" pitchFamily="34" charset="0"/>
              <a:buChar char="•"/>
            </a:pPr>
            <a:r>
              <a:rPr lang="en-US" b="1" dirty="0" smtClean="0">
                <a:solidFill>
                  <a:schemeClr val="tx1"/>
                </a:solidFill>
              </a:rPr>
              <a:t>Amend/change as necessary ensuring drawings reflect current conditions; and, Develop accurate facility specific water flow diagrams </a:t>
            </a:r>
          </a:p>
          <a:p>
            <a:pPr marL="176546" indent="-176546">
              <a:buFont typeface="Arial" pitchFamily="34" charset="0"/>
              <a:buChar char="•"/>
            </a:pPr>
            <a:endParaRPr lang="en-US" b="1" dirty="0" smtClean="0">
              <a:solidFill>
                <a:schemeClr val="tx1"/>
              </a:solidFill>
            </a:endParaRPr>
          </a:p>
          <a:p>
            <a:r>
              <a:rPr lang="en-US" dirty="0" smtClean="0"/>
              <a:t>Keep in mind descriptions</a:t>
            </a:r>
            <a:r>
              <a:rPr lang="en-US" baseline="0" dirty="0" smtClean="0"/>
              <a:t> of water sources as it relates to patient care areas, clinical support areas , equipment that could potentially expose patients to contaminated water</a:t>
            </a:r>
          </a:p>
          <a:p>
            <a:r>
              <a:rPr lang="en-US" baseline="0" dirty="0" smtClean="0"/>
              <a:t>Make sure you know who supplies  drinking water and are notified of any changes that may impact your water supply</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15</a:t>
            </a:fld>
            <a:endParaRPr lang="en-US" dirty="0"/>
          </a:p>
        </p:txBody>
      </p:sp>
    </p:spTree>
    <p:extLst>
      <p:ext uri="{BB962C8B-B14F-4D97-AF65-F5344CB8AC3E}">
        <p14:creationId xmlns:p14="http://schemas.microsoft.com/office/powerpoint/2010/main" val="1612442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know that each water source has its own impact on infection prevention.</a:t>
            </a:r>
          </a:p>
          <a:p>
            <a:r>
              <a:rPr lang="en-US" dirty="0" smtClean="0"/>
              <a:t>This includes</a:t>
            </a:r>
            <a:r>
              <a:rPr lang="en-US" baseline="0" dirty="0" smtClean="0"/>
              <a:t> municipal water – this may be just a visual inspection – cooling towers checking temperatures, a visual or checking the disinfectant levels – decorative fountains including a visual, checking disinfectant levels – whirlpools visual and checking disinfectant levels – pools visual and disinfectant levels and do they need inspected annually or more often – water heaters a temp check as well as water storage a temperature check and equipment in the kitchen especially temperature of water.  And lastly sanitary sewer – need to know if any codes or temperature regulations exist</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16</a:t>
            </a:fld>
            <a:endParaRPr lang="en-US" dirty="0"/>
          </a:p>
        </p:txBody>
      </p:sp>
    </p:spTree>
    <p:extLst>
      <p:ext uri="{BB962C8B-B14F-4D97-AF65-F5344CB8AC3E}">
        <p14:creationId xmlns:p14="http://schemas.microsoft.com/office/powerpoint/2010/main" val="38899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Identifying risks once the water flow diagram is complete you</a:t>
            </a:r>
            <a:r>
              <a:rPr lang="en-US" baseline="0" dirty="0" smtClean="0"/>
              <a:t> can then identify areas of risk within your facility</a:t>
            </a:r>
          </a:p>
          <a:p>
            <a:r>
              <a:rPr lang="en-US" baseline="0" dirty="0" smtClean="0"/>
              <a:t>So think about the worst case scenario and then what can be done to prevent it – patients most at risk</a:t>
            </a:r>
          </a:p>
          <a:p>
            <a:r>
              <a:rPr lang="en-US" baseline="0" dirty="0" smtClean="0"/>
              <a:t>If you have multiple buildings risks must be identified per site</a:t>
            </a:r>
          </a:p>
          <a:p>
            <a:r>
              <a:rPr lang="en-US" baseline="0" dirty="0" smtClean="0"/>
              <a:t>Is you facility a healthcare facility where your patients stay over night  - look at population served – patients with chronic or acute illness or weakened immune systems.  Does your building house those over 65, multiple floors</a:t>
            </a:r>
          </a:p>
          <a:p>
            <a:r>
              <a:rPr lang="en-US" baseline="0" dirty="0" smtClean="0"/>
              <a:t>Devices that can potentially spread contaminated water need a water management even if the building does not</a:t>
            </a:r>
          </a:p>
          <a:p>
            <a:r>
              <a:rPr lang="en-US" baseline="0" dirty="0" smtClean="0"/>
              <a:t>Do you have cooling tower, decorative fountains air washers again need a plan</a:t>
            </a:r>
          </a:p>
          <a:p>
            <a:endParaRPr lang="en-US" baseline="0" dirty="0" smtClean="0"/>
          </a:p>
          <a:p>
            <a:r>
              <a:rPr lang="en-US" baseline="0" dirty="0" smtClean="0"/>
              <a:t>The CDC toolkit in the front of the kit provides a quick assessment to help you decide if you need a plan.  If you answered yes to any of the questions you should have a water management plan</a:t>
            </a:r>
          </a:p>
          <a:p>
            <a:r>
              <a:rPr lang="en-US" dirty="0" smtClean="0"/>
              <a:t>Risk Exposure Points</a:t>
            </a:r>
          </a:p>
          <a:p>
            <a:pPr lvl="1"/>
            <a:r>
              <a:rPr lang="en-US" dirty="0" smtClean="0"/>
              <a:t>Higher probability of infection based upon:</a:t>
            </a:r>
          </a:p>
          <a:p>
            <a:pPr lvl="2"/>
            <a:r>
              <a:rPr lang="en-US" dirty="0" smtClean="0"/>
              <a:t>Intended use of water based processes</a:t>
            </a:r>
          </a:p>
          <a:p>
            <a:pPr lvl="2"/>
            <a:r>
              <a:rPr lang="en-US" dirty="0" smtClean="0"/>
              <a:t>Vulnerability of patients</a:t>
            </a:r>
          </a:p>
          <a:p>
            <a:pPr lvl="2"/>
            <a:r>
              <a:rPr lang="en-US" dirty="0" smtClean="0"/>
              <a:t>Estimated likelihood of Legionellosis</a:t>
            </a:r>
          </a:p>
          <a:p>
            <a:pPr lvl="2"/>
            <a:r>
              <a:rPr lang="en-US" dirty="0" smtClean="0"/>
              <a:t>Aerosolization potential and sources</a:t>
            </a:r>
          </a:p>
          <a:p>
            <a:pPr lvl="0">
              <a:buClr>
                <a:srgbClr val="0BD0D9"/>
              </a:buClr>
            </a:pPr>
            <a:r>
              <a:rPr lang="en-US" dirty="0" smtClean="0"/>
              <a:t>Areas with greatest risk should get increased scrutiny:</a:t>
            </a:r>
          </a:p>
          <a:p>
            <a:pPr marL="630429" lvl="3" indent="-353092"/>
            <a:r>
              <a:rPr lang="en-US" dirty="0" smtClean="0"/>
              <a:t>All clinical support areas (dietary, central sterile, etc.)</a:t>
            </a:r>
          </a:p>
          <a:p>
            <a:pPr marL="630429" lvl="3" indent="-353092"/>
            <a:r>
              <a:rPr lang="en-US" dirty="0" smtClean="0"/>
              <a:t>All patient care areas (including dialysis, respiratory/hydrotherapy)</a:t>
            </a:r>
          </a:p>
          <a:p>
            <a:pPr marL="630429" lvl="3" indent="-353092"/>
            <a:r>
              <a:rPr lang="en-US" dirty="0" smtClean="0"/>
              <a:t>All water used end points (spas, whirlpools, ice machines, cooling towers, pools, etc.)</a:t>
            </a:r>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17</a:t>
            </a:fld>
            <a:endParaRPr lang="en-US" dirty="0"/>
          </a:p>
        </p:txBody>
      </p:sp>
    </p:spTree>
    <p:extLst>
      <p:ext uri="{BB962C8B-B14F-4D97-AF65-F5344CB8AC3E}">
        <p14:creationId xmlns:p14="http://schemas.microsoft.com/office/powerpoint/2010/main" val="274860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do this concurrently with the water flow diagram.</a:t>
            </a:r>
          </a:p>
        </p:txBody>
      </p:sp>
      <p:sp>
        <p:nvSpPr>
          <p:cNvPr id="4" name="Slide Number Placeholder 3"/>
          <p:cNvSpPr>
            <a:spLocks noGrp="1"/>
          </p:cNvSpPr>
          <p:nvPr>
            <p:ph type="sldNum" sz="quarter" idx="10"/>
          </p:nvPr>
        </p:nvSpPr>
        <p:spPr/>
        <p:txBody>
          <a:bodyPr/>
          <a:lstStyle/>
          <a:p>
            <a:fld id="{8A356772-B83D-4A6F-A809-028A4D5703AE}" type="slidenum">
              <a:rPr lang="en-US" smtClean="0"/>
              <a:t>19</a:t>
            </a:fld>
            <a:endParaRPr lang="en-US" dirty="0"/>
          </a:p>
        </p:txBody>
      </p:sp>
    </p:spTree>
    <p:extLst>
      <p:ext uri="{BB962C8B-B14F-4D97-AF65-F5344CB8AC3E}">
        <p14:creationId xmlns:p14="http://schemas.microsoft.com/office/powerpoint/2010/main" val="246189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score risk assessment with the</a:t>
            </a:r>
            <a:r>
              <a:rPr lang="en-US" baseline="0" dirty="0"/>
              <a:t> Qualitative risk analysis </a:t>
            </a:r>
            <a:r>
              <a:rPr lang="en-US" baseline="0" dirty="0" smtClean="0"/>
              <a:t>matrix</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20</a:t>
            </a:fld>
            <a:endParaRPr lang="en-US" dirty="0"/>
          </a:p>
        </p:txBody>
      </p:sp>
    </p:spTree>
    <p:extLst>
      <p:ext uri="{BB962C8B-B14F-4D97-AF65-F5344CB8AC3E}">
        <p14:creationId xmlns:p14="http://schemas.microsoft.com/office/powerpoint/2010/main" val="372254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is developing strategies to Mitigate risks……think about the what ifs that could happen – an out break brown water on the patient wing to figure out what actin plans need to happen</a:t>
            </a:r>
          </a:p>
          <a:p>
            <a:r>
              <a:rPr lang="en-US" dirty="0" smtClean="0"/>
              <a:t>This is a good time</a:t>
            </a:r>
            <a:r>
              <a:rPr lang="en-US" baseline="0" dirty="0" smtClean="0"/>
              <a:t> for the team to set down  look at the review the water flow diagram and risks that you have identified </a:t>
            </a:r>
          </a:p>
          <a:p>
            <a:r>
              <a:rPr lang="en-US" baseline="0" dirty="0" smtClean="0"/>
              <a:t>This will flow into talking about what strategies are needed to decrease the risk going into the worst case scenario. </a:t>
            </a:r>
          </a:p>
          <a:p>
            <a:r>
              <a:rPr lang="en-US" baseline="0" dirty="0" smtClean="0"/>
              <a:t>The strategies that you draft will verify and validate your program</a:t>
            </a:r>
          </a:p>
          <a:p>
            <a:pPr lvl="1"/>
            <a:r>
              <a:rPr lang="en-US" baseline="0" dirty="0" smtClean="0"/>
              <a:t>A few examples include </a:t>
            </a:r>
            <a:r>
              <a:rPr lang="en-US" dirty="0" smtClean="0"/>
              <a:t>Flushing of hot and cold water</a:t>
            </a:r>
          </a:p>
          <a:p>
            <a:pPr lvl="1"/>
            <a:r>
              <a:rPr lang="en-US" dirty="0" smtClean="0"/>
              <a:t>Temperature checks</a:t>
            </a:r>
          </a:p>
          <a:p>
            <a:pPr lvl="1"/>
            <a:r>
              <a:rPr lang="en-US" dirty="0" smtClean="0"/>
              <a:t>Chemical checks</a:t>
            </a:r>
          </a:p>
          <a:p>
            <a:pPr lvl="1"/>
            <a:r>
              <a:rPr lang="en-US" dirty="0" smtClean="0"/>
              <a:t>Competencies of the key players doing these tasks</a:t>
            </a:r>
          </a:p>
          <a:p>
            <a:pPr lvl="1"/>
            <a:r>
              <a:rPr lang="en-US" dirty="0" smtClean="0"/>
              <a:t>Environmental sampling for viable Legionella.</a:t>
            </a:r>
          </a:p>
          <a:p>
            <a:pPr lvl="1"/>
            <a:r>
              <a:rPr lang="en-US" dirty="0" smtClean="0"/>
              <a:t>Monitoring water quality </a:t>
            </a:r>
            <a:br>
              <a:rPr lang="en-US" dirty="0" smtClean="0"/>
            </a:br>
            <a:endParaRPr lang="en-US" dirty="0" smtClean="0"/>
          </a:p>
          <a:p>
            <a:r>
              <a:rPr lang="en-US" dirty="0" smtClean="0"/>
              <a:t>I know this seems like a lot of information</a:t>
            </a:r>
            <a:r>
              <a:rPr lang="en-US" baseline="0" dirty="0" smtClean="0"/>
              <a:t> , but in order to create a successful water management plan it requires time up front identifying and mitigating the risks</a:t>
            </a:r>
          </a:p>
          <a:p>
            <a:r>
              <a:rPr lang="en-US" baseline="0" dirty="0" smtClean="0"/>
              <a:t>By working out the details now it does help your success in the long run</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22</a:t>
            </a:fld>
            <a:endParaRPr lang="en-US" dirty="0"/>
          </a:p>
        </p:txBody>
      </p:sp>
    </p:spTree>
    <p:extLst>
      <p:ext uri="{BB962C8B-B14F-4D97-AF65-F5344CB8AC3E}">
        <p14:creationId xmlns:p14="http://schemas.microsoft.com/office/powerpoint/2010/main" val="115806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united States the rate of reported Legionnaires disease infections</a:t>
            </a:r>
            <a:r>
              <a:rPr lang="en-US" baseline="0" dirty="0" smtClean="0"/>
              <a:t> has grown by nearly 9 times since 2000.  Health departments report nearly 10 thousand cases in the united states in 2018.  however because Legionnaires is likely under diagnose the numbers by be underestimated related to the true instance of the disease.</a:t>
            </a:r>
          </a:p>
          <a:p>
            <a:r>
              <a:rPr lang="en-US" baseline="0" dirty="0" smtClean="0"/>
              <a:t>Recent studies suggest that the number of actual case may be as much as 2.7 times higher than currently reported</a:t>
            </a:r>
          </a:p>
          <a:p>
            <a:endParaRPr lang="en-US" baseline="0" dirty="0" smtClean="0"/>
          </a:p>
          <a:p>
            <a:r>
              <a:rPr lang="en-US" baseline="0" dirty="0" smtClean="0"/>
              <a:t>CDC reports that healthcare or facility acquired infections occur 76% locations that report exposures</a:t>
            </a:r>
          </a:p>
          <a:p>
            <a:endParaRPr lang="en-US" baseline="0" dirty="0" smtClean="0"/>
          </a:p>
          <a:p>
            <a:r>
              <a:rPr lang="en-US" baseline="0" dirty="0" smtClean="0"/>
              <a:t>Legionnaires diseases kills 25 % of individuals who acquire healthcare facility infections</a:t>
            </a:r>
          </a:p>
          <a:p>
            <a:endParaRPr lang="en-US" baseline="0" dirty="0" smtClean="0"/>
          </a:p>
          <a:p>
            <a:r>
              <a:rPr lang="en-US" baseline="0" dirty="0" smtClean="0"/>
              <a:t>80% of those infections could have been prevented with an affective water management plan</a:t>
            </a:r>
          </a:p>
          <a:p>
            <a:endParaRPr lang="en-US" baseline="0" dirty="0" smtClean="0"/>
          </a:p>
          <a:p>
            <a:r>
              <a:rPr lang="en-US" baseline="0" dirty="0" smtClean="0"/>
              <a:t>First of all it is required by regulations to have a water management plan</a:t>
            </a:r>
          </a:p>
          <a:p>
            <a:r>
              <a:rPr lang="en-US" baseline="0" dirty="0" smtClean="0"/>
              <a:t>Second Reporting may fall to the infection preventionist efforts to prevent waterborne pathogens does not solely fall on the IP but to a group of different departments and stakeholders within your facility</a:t>
            </a:r>
          </a:p>
          <a:p>
            <a:r>
              <a:rPr lang="en-US" baseline="0" dirty="0" smtClean="0"/>
              <a:t>Third it is Important to know that  any single event of legionnaires is considered an outbreak</a:t>
            </a:r>
          </a:p>
          <a:p>
            <a:endParaRPr lang="en-US" baseline="0" dirty="0" smtClean="0"/>
          </a:p>
          <a:p>
            <a:r>
              <a:rPr lang="en-US" baseline="0" dirty="0" smtClean="0"/>
              <a:t>Hopefully with this presentation you will learn how to put a water management plan together to be able to be proactive in stead reactive within your facility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a:t>
            </a:fld>
            <a:endParaRPr lang="en-US" dirty="0"/>
          </a:p>
        </p:txBody>
      </p:sp>
    </p:spTree>
    <p:extLst>
      <p:ext uri="{BB962C8B-B14F-4D97-AF65-F5344CB8AC3E}">
        <p14:creationId xmlns:p14="http://schemas.microsoft.com/office/powerpoint/2010/main" val="5538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23</a:t>
            </a:fld>
            <a:endParaRPr lang="en-US" dirty="0"/>
          </a:p>
        </p:txBody>
      </p:sp>
    </p:spTree>
    <p:extLst>
      <p:ext uri="{BB962C8B-B14F-4D97-AF65-F5344CB8AC3E}">
        <p14:creationId xmlns:p14="http://schemas.microsoft.com/office/powerpoint/2010/main" val="154681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last three steps are monitor</a:t>
            </a:r>
            <a:r>
              <a:rPr lang="en-US" baseline="0" dirty="0" smtClean="0"/>
              <a:t> and respond, review periodically and lastly Document</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24</a:t>
            </a:fld>
            <a:endParaRPr lang="en-US" dirty="0"/>
          </a:p>
        </p:txBody>
      </p:sp>
    </p:spTree>
    <p:extLst>
      <p:ext uri="{BB962C8B-B14F-4D97-AF65-F5344CB8AC3E}">
        <p14:creationId xmlns:p14="http://schemas.microsoft.com/office/powerpoint/2010/main" val="169497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5</a:t>
            </a:r>
            <a:r>
              <a:rPr lang="en-US" baseline="0" dirty="0" smtClean="0"/>
              <a:t> Monitor and respond as affectionately referred to Meter/measure/manage</a:t>
            </a:r>
          </a:p>
          <a:p>
            <a:r>
              <a:rPr lang="en-US" baseline="0" dirty="0" smtClean="0"/>
              <a:t>In order to monitor you need to decide what is the method you are going of monitoring – this could include water sampling, temperature monitoring, validating the presence of disinfectant or visual observation</a:t>
            </a:r>
          </a:p>
          <a:p>
            <a:r>
              <a:rPr lang="en-US" baseline="0" dirty="0" smtClean="0"/>
              <a:t>Keep in mind that needs to happen on multiple occasions or scheduled PMs and if you are testing the sites need to be rotated</a:t>
            </a:r>
          </a:p>
          <a:p>
            <a:r>
              <a:rPr lang="en-US" baseline="0" dirty="0" smtClean="0"/>
              <a:t>The frequency of monitoring needs to be determines as well – this is contingent on your building or risk factures you have identified </a:t>
            </a:r>
          </a:p>
          <a:p>
            <a:pPr marL="397517" lvl="1"/>
            <a:r>
              <a:rPr lang="en-US" baseline="0" dirty="0" smtClean="0"/>
              <a:t>According to ASHRAE  regarding </a:t>
            </a:r>
            <a:r>
              <a:rPr lang="en-US" sz="3000" dirty="0"/>
              <a:t>Ornamental water feature quality should be monitored  </a:t>
            </a:r>
          </a:p>
          <a:p>
            <a:pPr lvl="1"/>
            <a:r>
              <a:rPr lang="en-US" sz="3200" dirty="0"/>
              <a:t>Water quality weekly using automation when possible and monitoring frequency should be increased as necessary for systems with persistent conditions that favor microbial growth water should be maintained at a less than</a:t>
            </a:r>
          </a:p>
          <a:p>
            <a:pPr lvl="2"/>
            <a:r>
              <a:rPr lang="en-US" sz="3000" b="1" dirty="0"/>
              <a:t>&gt; 8.5pH for chlorine biocides and &gt; than 9 for bromine based biocides</a:t>
            </a:r>
          </a:p>
          <a:p>
            <a:pPr lvl="2"/>
            <a:r>
              <a:rPr lang="en-US" sz="3000" b="1" dirty="0"/>
              <a:t>Water Temperatures also need to be monitored and be mindful that water temperatures above 77 degrees is favorable legionella growth so systems that operate above 77 degrees many require greater care to reduce the growth of legionella.  Heat sources like incandescent lights which are pretty in the water should be avoided as much as possible because they increase the water temperature</a:t>
            </a:r>
          </a:p>
          <a:p>
            <a:pPr lvl="2"/>
            <a:r>
              <a:rPr lang="en-US" sz="3000" b="1" dirty="0"/>
              <a:t>Water should be Visibly clear and have no Odor due to microbial contamination</a:t>
            </a:r>
          </a:p>
          <a:p>
            <a:pPr marL="346672" lvl="2"/>
            <a:r>
              <a:rPr lang="en-US" sz="3000" b="1" dirty="0"/>
              <a:t>               Routine testing microbial testing of  bacteria such as with Heterotrophic plate count (HPC) method or a dip slide is an indicator used to estimate the microbial content in the water and should be performed monthly</a:t>
            </a:r>
          </a:p>
          <a:p>
            <a:pPr marL="346672" lvl="2"/>
            <a:endParaRPr lang="en-US" sz="3000" b="1" dirty="0"/>
          </a:p>
          <a:p>
            <a:pPr marL="346672" lvl="2"/>
            <a:r>
              <a:rPr lang="en-US" sz="3000" b="1" dirty="0"/>
              <a:t>If any of the values are not within the set parameters then the team should have a corrective action in place to correct the deficit i.e. hyper-chlorination heating, cooling super heating Point of Use Filters </a:t>
            </a:r>
          </a:p>
          <a:p>
            <a:pPr marL="346672" lvl="2"/>
            <a:endParaRPr lang="en-US" sz="3000" b="1" dirty="0"/>
          </a:p>
          <a:p>
            <a:pPr marL="346672" lvl="2"/>
            <a:r>
              <a:rPr lang="en-US" sz="3000" b="1" dirty="0"/>
              <a:t>Both the ASHRAE document and the template for pre written water management plans is included in the resource list which help define methods, frequency, control limits and corrective actions</a:t>
            </a:r>
            <a:endParaRPr lang="en-US" b="1" dirty="0"/>
          </a:p>
        </p:txBody>
      </p:sp>
      <p:sp>
        <p:nvSpPr>
          <p:cNvPr id="4" name="Slide Number Placeholder 3"/>
          <p:cNvSpPr>
            <a:spLocks noGrp="1"/>
          </p:cNvSpPr>
          <p:nvPr>
            <p:ph type="sldNum" sz="quarter" idx="10"/>
          </p:nvPr>
        </p:nvSpPr>
        <p:spPr/>
        <p:txBody>
          <a:bodyPr/>
          <a:lstStyle/>
          <a:p>
            <a:fld id="{8A356772-B83D-4A6F-A809-028A4D5703AE}" type="slidenum">
              <a:rPr lang="en-US" smtClean="0"/>
              <a:t>25</a:t>
            </a:fld>
            <a:endParaRPr lang="en-US" dirty="0"/>
          </a:p>
        </p:txBody>
      </p:sp>
    </p:spTree>
    <p:extLst>
      <p:ext uri="{BB962C8B-B14F-4D97-AF65-F5344CB8AC3E}">
        <p14:creationId xmlns:p14="http://schemas.microsoft.com/office/powerpoint/2010/main" val="354046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control measures that manage risk in the water supply are in fact corrective actions to measured parameters at particular frequencies</a:t>
            </a:r>
            <a:r>
              <a:rPr lang="en-US" baseline="0" dirty="0"/>
              <a:t> and locations when such parameters exceed a critical limit.  </a:t>
            </a:r>
          </a:p>
          <a:p>
            <a:endParaRPr lang="en-US" baseline="0" dirty="0"/>
          </a:p>
          <a:p>
            <a:r>
              <a:rPr lang="en-US" baseline="0" dirty="0"/>
              <a:t>So populate this table with all the operational (i.e. real-time) monitoring undertaken in the facility</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26</a:t>
            </a:fld>
            <a:endParaRPr lang="en-US" dirty="0"/>
          </a:p>
        </p:txBody>
      </p:sp>
    </p:spTree>
    <p:extLst>
      <p:ext uri="{BB962C8B-B14F-4D97-AF65-F5344CB8AC3E}">
        <p14:creationId xmlns:p14="http://schemas.microsoft.com/office/powerpoint/2010/main" val="242826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Verification monitoring involves the taking of samples for analysis of</a:t>
            </a:r>
            <a:r>
              <a:rPr lang="en-US" baseline="0" dirty="0"/>
              <a:t> a particular parameter.  The results of the samples confirm that control measures are effective</a:t>
            </a:r>
          </a:p>
          <a:p>
            <a:endParaRPr lang="en-US" baseline="0" dirty="0"/>
          </a:p>
          <a:p>
            <a:r>
              <a:rPr lang="en-US" baseline="0" dirty="0"/>
              <a:t>All verification monitoring results that are outside quality standards or critical limits, and confirmed cases of Legionellosis, require responses.  </a:t>
            </a:r>
          </a:p>
          <a:p>
            <a:r>
              <a:rPr lang="en-US" baseline="0" dirty="0"/>
              <a:t>This is how you would populate your </a:t>
            </a:r>
            <a:r>
              <a:rPr lang="en-US" baseline="0" dirty="0" smtClean="0"/>
              <a:t>data </a:t>
            </a:r>
            <a:r>
              <a:rPr lang="en-US" baseline="0" dirty="0"/>
              <a:t>fields</a:t>
            </a:r>
            <a:r>
              <a:rPr lang="en-US" baseline="0" dirty="0" smtClean="0"/>
              <a:t>.</a:t>
            </a:r>
          </a:p>
          <a:p>
            <a:endParaRPr lang="en-US" baseline="0" dirty="0" smtClean="0"/>
          </a:p>
          <a:p>
            <a:r>
              <a:rPr lang="en-US" baseline="0" dirty="0" smtClean="0"/>
              <a:t>If what you are doing is not working to get you to the parameter you are wanting so if needed add more controls until you are at a level that puts the risk of legionella at a level you feel comfortable with</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27</a:t>
            </a:fld>
            <a:endParaRPr lang="en-US" dirty="0"/>
          </a:p>
        </p:txBody>
      </p:sp>
    </p:spTree>
    <p:extLst>
      <p:ext uri="{BB962C8B-B14F-4D97-AF65-F5344CB8AC3E}">
        <p14:creationId xmlns:p14="http://schemas.microsoft.com/office/powerpoint/2010/main" val="1715206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6</a:t>
            </a:r>
            <a:r>
              <a:rPr lang="en-US" baseline="0" dirty="0" smtClean="0"/>
              <a:t> </a:t>
            </a:r>
            <a:r>
              <a:rPr lang="en-US" dirty="0" smtClean="0"/>
              <a:t>Review</a:t>
            </a:r>
          </a:p>
          <a:p>
            <a:r>
              <a:rPr lang="en-US" dirty="0" smtClean="0"/>
              <a:t>The team should not just create procedures that will confirm the management plan is working but review the</a:t>
            </a:r>
            <a:r>
              <a:rPr lang="en-US" baseline="0" dirty="0" smtClean="0"/>
              <a:t> data to determine if trends are occurring within the facility</a:t>
            </a:r>
          </a:p>
          <a:p>
            <a:endParaRPr lang="en-US" baseline="0" dirty="0" smtClean="0"/>
          </a:p>
          <a:p>
            <a:r>
              <a:rPr lang="en-US" baseline="0" dirty="0" smtClean="0"/>
              <a:t>This is the review process.  It can be as simple as a spreadsheet with measurements per locations, you can design the spreadsheet to turn green when the levels are as expected, yellow when it is slightly out of range and red when mitigation is necessary.  This is a great way to visually catch the fact that maybe a specific location continues to push numbers upwards every month and perhaps after a period of time maybe 6 months that area hits a level that requires intervention.  </a:t>
            </a:r>
          </a:p>
          <a:p>
            <a:endParaRPr lang="en-US" baseline="0" dirty="0" smtClean="0"/>
          </a:p>
          <a:p>
            <a:r>
              <a:rPr lang="en-US" baseline="0" dirty="0" smtClean="0"/>
              <a:t>This is why verification and validation is necessary</a:t>
            </a:r>
          </a:p>
          <a:p>
            <a:endParaRPr lang="en-US" baseline="0" dirty="0" smtClean="0"/>
          </a:p>
          <a:p>
            <a:r>
              <a:rPr lang="en-US" baseline="0" dirty="0" smtClean="0"/>
              <a:t>Every time an action is needed it should be reviewed and what was done to mitigate the issue needs to be documented  with dates– again this could be a simple spread sheet</a:t>
            </a:r>
          </a:p>
          <a:p>
            <a:endParaRPr lang="en-US" baseline="0" dirty="0" smtClean="0"/>
          </a:p>
          <a:p>
            <a:r>
              <a:rPr lang="en-US" baseline="0" dirty="0" smtClean="0"/>
              <a:t>For example if you have slimy growth noted in a decorative fountain how do you know all corrective actions were taken as stated in your plan - do you have the date it was reported, the date the fountain was drained, the date it was physically scrubbed with a </a:t>
            </a:r>
            <a:r>
              <a:rPr lang="en-US" baseline="0" dirty="0" err="1" smtClean="0"/>
              <a:t>a</a:t>
            </a:r>
            <a:r>
              <a:rPr lang="en-US" baseline="0" dirty="0" smtClean="0"/>
              <a:t> detergent or other manufactured recommended cleaner or the date of the refill</a:t>
            </a:r>
          </a:p>
          <a:p>
            <a:endParaRPr lang="en-US" baseline="0" dirty="0" smtClean="0"/>
          </a:p>
          <a:p>
            <a:r>
              <a:rPr lang="en-US" baseline="0" dirty="0" smtClean="0"/>
              <a:t>Review is also needed when there are certain commonly encountered changes with the water supply design or management that might require the extend and frequency of monitoring</a:t>
            </a:r>
          </a:p>
          <a:p>
            <a:endParaRPr lang="en-US" baseline="0" dirty="0" smtClean="0"/>
          </a:p>
          <a:p>
            <a:r>
              <a:rPr lang="en-US" baseline="0" dirty="0" smtClean="0"/>
              <a:t>Good idea to anticipate additional hazards that might affect water quality – water start up or shut down, water main break or other water service interruptions, connecting water to a newly constructed area etc.</a:t>
            </a:r>
          </a:p>
          <a:p>
            <a:endParaRPr lang="en-US" baseline="0" dirty="0" smtClean="0"/>
          </a:p>
          <a:p>
            <a:r>
              <a:rPr lang="en-US" baseline="0" dirty="0" smtClean="0"/>
              <a:t>Review plan annually to make sure you are following the most current best practice as a means to update  </a:t>
            </a:r>
          </a:p>
          <a:p>
            <a:r>
              <a:rPr lang="en-US" baseline="0" dirty="0" smtClean="0"/>
              <a:t>If an event occurs that causes you to review and update your water management plan be sure to update your process flow diagram, associated control points, control limits and corrective actions</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28</a:t>
            </a:fld>
            <a:endParaRPr lang="en-US" dirty="0"/>
          </a:p>
        </p:txBody>
      </p:sp>
    </p:spTree>
    <p:extLst>
      <p:ext uri="{BB962C8B-B14F-4D97-AF65-F5344CB8AC3E}">
        <p14:creationId xmlns:p14="http://schemas.microsoft.com/office/powerpoint/2010/main" val="3788252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7 Document </a:t>
            </a:r>
            <a:r>
              <a:rPr lang="en-US" dirty="0" err="1" smtClean="0"/>
              <a:t>Document</a:t>
            </a:r>
            <a:r>
              <a:rPr lang="en-US" dirty="0" smtClean="0"/>
              <a:t> </a:t>
            </a:r>
            <a:r>
              <a:rPr lang="en-US" dirty="0" err="1" smtClean="0"/>
              <a:t>Document</a:t>
            </a:r>
            <a:endParaRPr lang="en-US" dirty="0" smtClean="0"/>
          </a:p>
          <a:p>
            <a:endParaRPr lang="en-US" dirty="0" smtClean="0"/>
          </a:p>
          <a:p>
            <a:r>
              <a:rPr lang="en-US" dirty="0" smtClean="0"/>
              <a:t>From the first step to the last all activities need to be documented this includes</a:t>
            </a:r>
            <a:r>
              <a:rPr lang="en-US" baseline="0" dirty="0" smtClean="0"/>
              <a:t> all parts of the plan and it must be kept current</a:t>
            </a:r>
          </a:p>
          <a:p>
            <a:r>
              <a:rPr lang="en-US" baseline="0" dirty="0" smtClean="0"/>
              <a:t>This includes</a:t>
            </a:r>
          </a:p>
          <a:p>
            <a:r>
              <a:rPr lang="en-US" b="1" dirty="0" smtClean="0"/>
              <a:t>Program team</a:t>
            </a:r>
          </a:p>
          <a:p>
            <a:r>
              <a:rPr lang="en-US" b="1" dirty="0" smtClean="0"/>
              <a:t>Building description</a:t>
            </a:r>
          </a:p>
          <a:p>
            <a:r>
              <a:rPr lang="en-US" b="1" dirty="0" smtClean="0"/>
              <a:t>Water system description and</a:t>
            </a:r>
            <a:br>
              <a:rPr lang="en-US" b="1" dirty="0" smtClean="0"/>
            </a:br>
            <a:r>
              <a:rPr lang="en-US" b="1" dirty="0" smtClean="0"/>
              <a:t>process flow diagrams</a:t>
            </a:r>
          </a:p>
          <a:p>
            <a:r>
              <a:rPr lang="en-US" b="1" dirty="0" smtClean="0"/>
              <a:t>Control measures</a:t>
            </a:r>
          </a:p>
          <a:p>
            <a:r>
              <a:rPr lang="en-US" b="1" dirty="0" smtClean="0"/>
              <a:t>Confirmatory procedures</a:t>
            </a:r>
          </a:p>
          <a:p>
            <a:r>
              <a:rPr lang="en-US" b="1" dirty="0" smtClean="0"/>
              <a:t>Document collection </a:t>
            </a:r>
            <a:r>
              <a:rPr lang="en-US" b="1" baseline="0" dirty="0" smtClean="0"/>
              <a:t> </a:t>
            </a:r>
          </a:p>
          <a:p>
            <a:endParaRPr lang="en-US" b="1" baseline="0" dirty="0" smtClean="0"/>
          </a:p>
          <a:p>
            <a:r>
              <a:rPr lang="en-US" b="1" baseline="0" dirty="0" smtClean="0"/>
              <a:t>Be sure you share your plan, monitoring including any acquired infections and any responses or outcomes with the infection prevention and control committee or your quality assurance improvement program</a:t>
            </a:r>
            <a:endParaRPr lang="en-US" b="1" dirty="0"/>
          </a:p>
        </p:txBody>
      </p:sp>
      <p:sp>
        <p:nvSpPr>
          <p:cNvPr id="4" name="Slide Number Placeholder 3"/>
          <p:cNvSpPr>
            <a:spLocks noGrp="1"/>
          </p:cNvSpPr>
          <p:nvPr>
            <p:ph type="sldNum" sz="quarter" idx="10"/>
          </p:nvPr>
        </p:nvSpPr>
        <p:spPr/>
        <p:txBody>
          <a:bodyPr/>
          <a:lstStyle/>
          <a:p>
            <a:fld id="{8A356772-B83D-4A6F-A809-028A4D5703AE}" type="slidenum">
              <a:rPr lang="en-US" smtClean="0"/>
              <a:t>29</a:t>
            </a:fld>
            <a:endParaRPr lang="en-US" dirty="0"/>
          </a:p>
        </p:txBody>
      </p:sp>
    </p:spTree>
    <p:extLst>
      <p:ext uri="{BB962C8B-B14F-4D97-AF65-F5344CB8AC3E}">
        <p14:creationId xmlns:p14="http://schemas.microsoft.com/office/powerpoint/2010/main" val="210785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put this all together.</a:t>
            </a:r>
            <a:r>
              <a:rPr lang="en-US" baseline="0" dirty="0" smtClean="0"/>
              <a:t>  Need to be aware how everyday activities impact our water</a:t>
            </a:r>
          </a:p>
          <a:p>
            <a:r>
              <a:rPr lang="en-US" baseline="0" dirty="0" smtClean="0"/>
              <a:t>So as an example  using a planed or unplanned construction renovations – considerations include the</a:t>
            </a:r>
          </a:p>
          <a:p>
            <a:r>
              <a:rPr lang="en-US" dirty="0" smtClean="0"/>
              <a:t>Consistency between water management plan and facility construction risk assessment also look at </a:t>
            </a:r>
          </a:p>
          <a:p>
            <a:r>
              <a:rPr lang="en-US" dirty="0" smtClean="0"/>
              <a:t>Water interruption</a:t>
            </a:r>
            <a:r>
              <a:rPr lang="en-US" baseline="0" dirty="0" smtClean="0"/>
              <a:t> or </a:t>
            </a:r>
            <a:r>
              <a:rPr lang="en-US" dirty="0" smtClean="0"/>
              <a:t>intrusion or</a:t>
            </a:r>
          </a:p>
          <a:p>
            <a:r>
              <a:rPr lang="en-US" dirty="0" smtClean="0"/>
              <a:t>The Prevent freezing</a:t>
            </a:r>
            <a:r>
              <a:rPr lang="en-US" baseline="0" dirty="0" smtClean="0"/>
              <a:t> </a:t>
            </a:r>
            <a:r>
              <a:rPr lang="en-US" dirty="0" smtClean="0"/>
              <a:t> pipes</a:t>
            </a:r>
          </a:p>
          <a:p>
            <a:r>
              <a:rPr lang="en-US" dirty="0" smtClean="0"/>
              <a:t>Also Need also to look at the end of the project with</a:t>
            </a:r>
            <a:r>
              <a:rPr lang="en-US" baseline="0" dirty="0" smtClean="0"/>
              <a:t> the </a:t>
            </a:r>
            <a:r>
              <a:rPr lang="en-US" dirty="0" smtClean="0"/>
              <a:t>Commissioning and/or recommissioning of unused space and the documented relationship</a:t>
            </a:r>
            <a:r>
              <a:rPr lang="en-US" baseline="0" dirty="0" smtClean="0"/>
              <a:t> between the existing potable water systems</a:t>
            </a:r>
          </a:p>
          <a:p>
            <a:pPr defTabSz="924458"/>
            <a:r>
              <a:rPr lang="en-US" dirty="0" smtClean="0"/>
              <a:t>Construction events</a:t>
            </a:r>
          </a:p>
          <a:p>
            <a:r>
              <a:rPr lang="en-US" baseline="0" dirty="0" smtClean="0"/>
              <a:t>Be sure to document all construction events that impact facility water supply/systems – this includes new construction, plumbing repairs, disruptions to the water system r/t pipe break or shut down, malfunctions with the potable water or water main breaks or repairs</a:t>
            </a:r>
            <a:endParaRPr lang="en-US" dirty="0" smtClean="0"/>
          </a:p>
          <a:p>
            <a:r>
              <a:rPr lang="en-US" dirty="0" smtClean="0"/>
              <a:t>Update documents</a:t>
            </a:r>
          </a:p>
          <a:p>
            <a:r>
              <a:rPr lang="en-US" dirty="0" smtClean="0"/>
              <a:t>Do you have a standard operating procedure for Water shut down, isolating, refilling or flushing water service areas that are impacted and</a:t>
            </a:r>
            <a:r>
              <a:rPr lang="en-US" baseline="0" dirty="0" smtClean="0"/>
              <a:t> a plan on temporary water will be provided</a:t>
            </a:r>
          </a:p>
          <a:p>
            <a:endParaRPr lang="en-US" baseline="0" dirty="0" smtClean="0"/>
          </a:p>
          <a:p>
            <a:r>
              <a:rPr lang="en-US" baseline="0" dirty="0" smtClean="0"/>
              <a:t>If water goes down on the patient care area may need to figure out how to get more hand san and bottled water down to those areas and instructing staff if it is yellow let it mellow, if is brown flush it down all as a means to conserve water</a:t>
            </a:r>
          </a:p>
          <a:p>
            <a:r>
              <a:rPr lang="en-US" baseline="0" dirty="0" smtClean="0"/>
              <a:t>Every building is designed to meet the building codes and standards the year it was built.  So you need to know what standards were in place the year that area of the facility was built.  Need to be aware of the short comings that come with the standards at the time the building was built</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30</a:t>
            </a:fld>
            <a:endParaRPr lang="en-US" dirty="0"/>
          </a:p>
        </p:txBody>
      </p:sp>
    </p:spTree>
    <p:extLst>
      <p:ext uri="{BB962C8B-B14F-4D97-AF65-F5344CB8AC3E}">
        <p14:creationId xmlns:p14="http://schemas.microsoft.com/office/powerpoint/2010/main" val="1296746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for dead legs with new construction</a:t>
            </a:r>
            <a:br>
              <a:rPr lang="en-US" dirty="0" smtClean="0"/>
            </a:br>
            <a:r>
              <a:rPr lang="en-US" dirty="0" smtClean="0"/>
              <a:t>increases</a:t>
            </a:r>
          </a:p>
          <a:p>
            <a:r>
              <a:rPr lang="en-US" dirty="0" smtClean="0"/>
              <a:t>Unoccupied floors/space due to downsizing</a:t>
            </a:r>
          </a:p>
          <a:p>
            <a:r>
              <a:rPr lang="en-US" dirty="0" smtClean="0"/>
              <a:t>The age of the pipes can be an issues and the materials</a:t>
            </a:r>
            <a:r>
              <a:rPr lang="en-US" baseline="0" dirty="0" smtClean="0"/>
              <a:t> can deteriorate and break  dramatic changes in weather can cause older pipes to break (</a:t>
            </a:r>
            <a:r>
              <a:rPr lang="en-US" dirty="0" smtClean="0"/>
              <a:t>Water main break or pipes)</a:t>
            </a:r>
            <a:br>
              <a:rPr lang="en-US" dirty="0" smtClean="0"/>
            </a:br>
            <a:r>
              <a:rPr lang="en-US" dirty="0" smtClean="0"/>
              <a:t>breaking</a:t>
            </a:r>
          </a:p>
          <a:p>
            <a:r>
              <a:rPr lang="en-US" dirty="0" smtClean="0"/>
              <a:t> outdated Equipment that is damaged or</a:t>
            </a:r>
            <a:r>
              <a:rPr lang="en-US" baseline="0" dirty="0" smtClean="0"/>
              <a:t> </a:t>
            </a:r>
            <a:r>
              <a:rPr lang="en-US" dirty="0" smtClean="0"/>
              <a:t>broken</a:t>
            </a:r>
          </a:p>
          <a:p>
            <a:r>
              <a:rPr lang="en-US" dirty="0" smtClean="0"/>
              <a:t>Construction/ Renovation</a:t>
            </a:r>
            <a:r>
              <a:rPr lang="en-US" sz="1600" dirty="0"/>
              <a:t> </a:t>
            </a:r>
          </a:p>
          <a:p>
            <a:endParaRPr lang="en-US" sz="1600" dirty="0"/>
          </a:p>
          <a:p>
            <a:pPr defTabSz="924458"/>
            <a:r>
              <a:rPr lang="en-US" sz="1600" dirty="0"/>
              <a:t>Do not think that because you have a new building you will encounter issues - </a:t>
            </a:r>
            <a:r>
              <a:rPr lang="en-US" dirty="0" smtClean="0"/>
              <a:t>Connecting with municipality</a:t>
            </a:r>
            <a:br>
              <a:rPr lang="en-US" dirty="0" smtClean="0"/>
            </a:br>
            <a:r>
              <a:rPr lang="en-US" dirty="0" smtClean="0"/>
              <a:t>water supply can create</a:t>
            </a:r>
            <a:r>
              <a:rPr lang="en-US" baseline="0" dirty="0" smtClean="0"/>
              <a:t> </a:t>
            </a:r>
            <a:r>
              <a:rPr lang="en-US" dirty="0" smtClean="0"/>
              <a:t>problems- prior to opening the new space you will need to talk about the water management program and determine</a:t>
            </a:r>
            <a:r>
              <a:rPr lang="en-US" baseline="0" dirty="0" smtClean="0"/>
              <a:t> if the space/building is safe to open</a:t>
            </a:r>
          </a:p>
          <a:p>
            <a:pPr defTabSz="924458"/>
            <a:endParaRPr lang="en-US" baseline="0" dirty="0" smtClean="0"/>
          </a:p>
          <a:p>
            <a:pPr defTabSz="924458"/>
            <a:r>
              <a:rPr lang="en-US" baseline="0" dirty="0" smtClean="0"/>
              <a:t>The municipal water supply does Not enough chlorine comes to the building to control water growth – so you may need to add chemicals to you building water supply to keep growth under control</a:t>
            </a:r>
          </a:p>
          <a:p>
            <a:pPr defTabSz="924458"/>
            <a:endParaRPr lang="en-US" baseline="0" dirty="0" smtClean="0"/>
          </a:p>
          <a:p>
            <a:pPr defTabSz="924458"/>
            <a:endParaRPr lang="en-US" dirty="0" smtClean="0"/>
          </a:p>
          <a:p>
            <a:r>
              <a:rPr lang="en-US" dirty="0" smtClean="0"/>
              <a:t>Depending on </a:t>
            </a:r>
            <a:r>
              <a:rPr lang="en-US" dirty="0" err="1" smtClean="0"/>
              <a:t>houw</a:t>
            </a:r>
            <a:r>
              <a:rPr lang="en-US" dirty="0" smtClean="0"/>
              <a:t> fast you open up the entire build </a:t>
            </a:r>
            <a:r>
              <a:rPr lang="en-US" dirty="0" err="1" smtClean="0"/>
              <a:t>ing</a:t>
            </a:r>
            <a:r>
              <a:rPr lang="en-US" dirty="0" smtClean="0"/>
              <a:t> you may have unoccupied floors/space that might need attention when those areas do open up</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31</a:t>
            </a:fld>
            <a:endParaRPr lang="en-US" dirty="0"/>
          </a:p>
        </p:txBody>
      </p:sp>
    </p:spTree>
    <p:extLst>
      <p:ext uri="{BB962C8B-B14F-4D97-AF65-F5344CB8AC3E}">
        <p14:creationId xmlns:p14="http://schemas.microsoft.com/office/powerpoint/2010/main" val="226999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what problems we may have with the water management program the outcomes are always the same.</a:t>
            </a:r>
          </a:p>
          <a:p>
            <a:endParaRPr lang="en-US" dirty="0" smtClean="0"/>
          </a:p>
          <a:p>
            <a:r>
              <a:rPr lang="en-US" dirty="0" smtClean="0"/>
              <a:t>The desired outcome is confirming on a regular basis that</a:t>
            </a:r>
            <a:br>
              <a:rPr lang="en-US" dirty="0" smtClean="0"/>
            </a:br>
            <a:r>
              <a:rPr lang="en-US" dirty="0" smtClean="0"/>
              <a:t>our water management program is being followed.</a:t>
            </a:r>
          </a:p>
          <a:p>
            <a:r>
              <a:rPr lang="en-US" dirty="0" smtClean="0"/>
              <a:t/>
            </a:r>
            <a:br>
              <a:rPr lang="en-US" dirty="0" smtClean="0"/>
            </a:br>
            <a:r>
              <a:rPr lang="en-US" dirty="0" smtClean="0"/>
              <a:t>We are verify are we doing what</a:t>
            </a:r>
            <a:r>
              <a:rPr lang="en-US" baseline="0" dirty="0" smtClean="0"/>
              <a:t> we said we would do </a:t>
            </a:r>
            <a:r>
              <a:rPr lang="en-US" dirty="0" smtClean="0"/>
              <a:t> and validating</a:t>
            </a:r>
            <a:r>
              <a:rPr lang="en-US" baseline="0" dirty="0" smtClean="0"/>
              <a:t> is the program actually working </a:t>
            </a:r>
            <a:r>
              <a:rPr lang="en-US" dirty="0" smtClean="0"/>
              <a:t>continuously to manage your facilities risks.  For Example if your plan stated flushing the hot and cold water lines weekly in an unoccupied unit and record and communicate those</a:t>
            </a:r>
            <a:r>
              <a:rPr lang="en-US" baseline="0" dirty="0" smtClean="0"/>
              <a:t> results have you been doing that?????</a:t>
            </a:r>
          </a:p>
          <a:p>
            <a:r>
              <a:rPr lang="en-US" baseline="0" dirty="0" smtClean="0"/>
              <a:t>If you found a problem did you take the actions described in the plan</a:t>
            </a:r>
            <a:endParaRPr lang="en-US" dirty="0" smtClean="0"/>
          </a:p>
          <a:p>
            <a:pPr lvl="1"/>
            <a:endParaRPr lang="en-US" dirty="0" smtClean="0"/>
          </a:p>
          <a:p>
            <a:pPr lvl="1"/>
            <a:r>
              <a:rPr lang="en-US" dirty="0" smtClean="0"/>
              <a:t>Environmental testing for Legionella is</a:t>
            </a:r>
            <a:r>
              <a:rPr lang="en-US" baseline="0" dirty="0" smtClean="0"/>
              <a:t> useful to validate the effectiveness of the control measures.  The water management team should decide if environmental water testing for legionella should be performed and if so how the test will be used to validate the program</a:t>
            </a:r>
          </a:p>
          <a:p>
            <a:pPr lvl="1"/>
            <a:r>
              <a:rPr lang="en-US" baseline="0" dirty="0" smtClean="0"/>
              <a:t>If the team decides to do water testing  for legionella then the testing protocols need to be specified and documented in advance.  You also need to be familiar with and adhere to local and state regulations and accreditation standards for this testing</a:t>
            </a:r>
          </a:p>
          <a:p>
            <a:pPr lvl="1"/>
            <a:r>
              <a:rPr lang="en-US" baseline="0" dirty="0" smtClean="0"/>
              <a:t>Legionella cannot be eliminated entirely from the water supply the goal here is to control growth</a:t>
            </a:r>
          </a:p>
          <a:p>
            <a:pPr lvl="1"/>
            <a:endParaRPr lang="en-US" dirty="0" smtClean="0"/>
          </a:p>
          <a:p>
            <a:pPr lvl="1"/>
            <a:r>
              <a:rPr lang="en-US" dirty="0" smtClean="0"/>
              <a:t>The last outcome of a successful program is No Legionellosis cases are identified in our patients/clients from a healthcare associated cause. </a:t>
            </a:r>
            <a:br>
              <a:rPr lang="en-US" dirty="0" smtClean="0"/>
            </a:br>
            <a:endParaRPr lang="en-US" dirty="0" smtClean="0"/>
          </a:p>
          <a:p>
            <a:r>
              <a:rPr lang="en-US" dirty="0" smtClean="0"/>
              <a:t>Some pneumonia order sets test for legionella when pneumonia onset</a:t>
            </a:r>
            <a:r>
              <a:rPr lang="en-US" baseline="0" dirty="0" smtClean="0"/>
              <a:t> is noted to be 48 hour after admission</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32</a:t>
            </a:fld>
            <a:endParaRPr lang="en-US" dirty="0"/>
          </a:p>
        </p:txBody>
      </p:sp>
    </p:spTree>
    <p:extLst>
      <p:ext uri="{BB962C8B-B14F-4D97-AF65-F5344CB8AC3E}">
        <p14:creationId xmlns:p14="http://schemas.microsoft.com/office/powerpoint/2010/main" val="303311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a:t>
            </a:r>
          </a:p>
          <a:p>
            <a:endParaRPr lang="en-US" dirty="0" smtClean="0"/>
          </a:p>
          <a:p>
            <a:r>
              <a:rPr lang="en-US" dirty="0" smtClean="0"/>
              <a:t>You might at first find it confusing</a:t>
            </a:r>
            <a:r>
              <a:rPr lang="en-US" baseline="0" dirty="0" smtClean="0"/>
              <a:t> to understand because of terminology we do not frequently use.  So we will go over a few terms</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a:t>
            </a:fld>
            <a:endParaRPr lang="en-US" dirty="0"/>
          </a:p>
        </p:txBody>
      </p:sp>
    </p:spTree>
    <p:extLst>
      <p:ext uri="{BB962C8B-B14F-4D97-AF65-F5344CB8AC3E}">
        <p14:creationId xmlns:p14="http://schemas.microsoft.com/office/powerpoint/2010/main" val="422063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gets the heart going better than a call from  your</a:t>
            </a:r>
            <a:r>
              <a:rPr lang="en-US" baseline="0" dirty="0" smtClean="0"/>
              <a:t> microbiology department that you have inpatient with a positive urine antigen test UAT. </a:t>
            </a:r>
            <a:r>
              <a:rPr lang="en-US" baseline="0" dirty="0" err="1" smtClean="0"/>
              <a:t>Sooooooooooooooooooooooo</a:t>
            </a:r>
            <a:r>
              <a:rPr lang="en-US" baseline="0" dirty="0" smtClean="0"/>
              <a:t> what do you do when you hang up the phone and resigning is not an option</a:t>
            </a:r>
          </a:p>
          <a:p>
            <a:r>
              <a:rPr lang="en-US" baseline="0" dirty="0" smtClean="0"/>
              <a:t>The sudden fear of do I have a problem races though your head</a:t>
            </a:r>
          </a:p>
          <a:p>
            <a:r>
              <a:rPr lang="en-US" baseline="0" dirty="0" smtClean="0"/>
              <a:t>1</a:t>
            </a:r>
            <a:r>
              <a:rPr lang="en-US" baseline="30000" dirty="0" smtClean="0"/>
              <a:t>st</a:t>
            </a:r>
            <a:r>
              <a:rPr lang="en-US" baseline="0" dirty="0" smtClean="0"/>
              <a:t> take a deep breath</a:t>
            </a:r>
          </a:p>
          <a:p>
            <a:r>
              <a:rPr lang="en-US" baseline="0" dirty="0" smtClean="0"/>
              <a:t>2</a:t>
            </a:r>
            <a:r>
              <a:rPr lang="en-US" baseline="30000" dirty="0" smtClean="0"/>
              <a:t>nd</a:t>
            </a:r>
            <a:r>
              <a:rPr lang="en-US" baseline="0" dirty="0" smtClean="0"/>
              <a:t> now that you have identified a potential case your water management plan should address how to respond to case of legionnaire disease</a:t>
            </a:r>
          </a:p>
          <a:p>
            <a:r>
              <a:rPr lang="en-US" baseline="0" dirty="0" smtClean="0"/>
              <a:t>A full investigation  following a diagnosis of legionnaires disease is needed to determine if the  infection was acquired in the facility or out in the community is your first step</a:t>
            </a:r>
          </a:p>
          <a:p>
            <a:r>
              <a:rPr lang="en-US" baseline="0" dirty="0" smtClean="0"/>
              <a:t>The CDC directs us to perform this investigation if just I case of definitive health care acquired legionnaires disease is identified and meets the definition  of healthcare infection which is a patient who spent the entire 10 days prior to onset of illness in the facility being identified at any time.</a:t>
            </a:r>
          </a:p>
          <a:p>
            <a:r>
              <a:rPr lang="en-US" baseline="0" dirty="0" smtClean="0"/>
              <a:t>2 or more cases of possible health care related legionnaires disease is possible for patients who spent parts of 10 days before symptoms within the same facility and are identified within twelve months of each other.  The interval may be shorter if there were an event like a cooling tower going down</a:t>
            </a:r>
          </a:p>
          <a:p>
            <a:r>
              <a:rPr lang="en-US" dirty="0"/>
              <a:t>Incubation period for Legionnaires’ disease is typically 2-10 days, but can be longer</a:t>
            </a:r>
          </a:p>
          <a:p>
            <a:r>
              <a:rPr lang="en-US" b="1" dirty="0"/>
              <a:t>Definite case: </a:t>
            </a:r>
            <a:r>
              <a:rPr lang="en-US" dirty="0"/>
              <a:t>a patient admitted at least 10 days prior to onset of illness.</a:t>
            </a:r>
          </a:p>
          <a:p>
            <a:r>
              <a:rPr lang="en-US" b="1" dirty="0"/>
              <a:t>Possible/probable Case: </a:t>
            </a:r>
            <a:r>
              <a:rPr lang="en-US" dirty="0"/>
              <a:t>admitted for a portion of the incubation period prior to onset, including patients discharged and re-admitted within the incubation period.</a:t>
            </a:r>
          </a:p>
          <a:p>
            <a:r>
              <a:rPr lang="en-US" dirty="0"/>
              <a:t>Regardless where the case originated the next step is to follow the state requirements for reporting.  PH partners may get involved and assist with the investigation </a:t>
            </a:r>
          </a:p>
          <a:p>
            <a:r>
              <a:rPr lang="en-US" dirty="0"/>
              <a:t>If this is facility acquired you will also need to activate your outbreak investigation plan at this time making sure you look for </a:t>
            </a:r>
          </a:p>
          <a:p>
            <a:r>
              <a:rPr lang="en-US" dirty="0"/>
              <a:t>potential future cases in the high risk patient population especially for those patients with severe pneumonia OR </a:t>
            </a:r>
          </a:p>
          <a:p>
            <a:r>
              <a:rPr lang="en-US" dirty="0"/>
              <a:t>If any of the following are identified </a:t>
            </a:r>
          </a:p>
          <a:p>
            <a:r>
              <a:rPr lang="en-US" dirty="0"/>
              <a:t>	+ cases of FAI have been identified in the past 12 months</a:t>
            </a:r>
          </a:p>
          <a:p>
            <a:r>
              <a:rPr lang="en-US" dirty="0"/>
              <a:t>	+ environmental tests for legionella in the past two months</a:t>
            </a:r>
          </a:p>
          <a:p>
            <a:r>
              <a:rPr lang="en-US" dirty="0"/>
              <a:t>	changes in water quality that may lead to legionella growth such as low residual disinfectant levels, temperatures permissive for Legionella growth or near by 	construction or areas of stagnation</a:t>
            </a:r>
          </a:p>
          <a:p>
            <a:r>
              <a:rPr lang="en-US" dirty="0"/>
              <a:t>Other patients at risk in your facility, besides FA pneumonia should also be tested for Legionella –preferred  diagnostic test are cultures of  lower respiratory secretions on selective media and the legionella urinary antigen test</a:t>
            </a:r>
          </a:p>
          <a:p>
            <a:r>
              <a:rPr lang="en-US" dirty="0"/>
              <a:t>A cheat sheet may be helpful to guide providers on ordering the appropriate tests and where the cultures should be sent if any.  This will assure the tests are ordered correctly at the very beginning.</a:t>
            </a:r>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33</a:t>
            </a:fld>
            <a:endParaRPr lang="en-US" dirty="0"/>
          </a:p>
        </p:txBody>
      </p:sp>
    </p:spTree>
    <p:extLst>
      <p:ext uri="{BB962C8B-B14F-4D97-AF65-F5344CB8AC3E}">
        <p14:creationId xmlns:p14="http://schemas.microsoft.com/office/powerpoint/2010/main" val="2912412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smtClean="0"/>
              <a:t>Don’t forget your Dialysate water</a:t>
            </a:r>
            <a:r>
              <a:rPr lang="en-US" baseline="0" dirty="0" smtClean="0"/>
              <a:t> if you have that service in your facility.  You need to be looking at the total viable count (TVC). &lt;0.1 CFU/ml</a:t>
            </a:r>
            <a:endParaRPr lang="en-US" dirty="0" smtClean="0"/>
          </a:p>
          <a:p>
            <a:r>
              <a:rPr lang="en-US" baseline="0" dirty="0" smtClean="0"/>
              <a:t>During an average week of hemodialysis the average patient can be exposed to  anywhere from 300-600 liters of water, giving way for multiple opportunities for exposure to this high risk population            </a:t>
            </a:r>
          </a:p>
          <a:p>
            <a:r>
              <a:rPr lang="en-US" baseline="0" dirty="0" smtClean="0"/>
              <a:t>2004 edition from the Association for Advanced Medical Instrumentation (AMI) is considered the minimum regulatory requirements or the 2014 American National Standards Institute (ANSI) with AMI AND the international Standards of Organizations aka  ISO which is the preferred recommendation</a:t>
            </a:r>
          </a:p>
          <a:p>
            <a:endParaRPr lang="en-US" baseline="0" dirty="0" smtClean="0"/>
          </a:p>
          <a:p>
            <a:r>
              <a:rPr lang="en-US" baseline="0" dirty="0" smtClean="0"/>
              <a:t>Do not forget About your sterile processing department, the concern is just not for microorganisms but need to also be looking water pH, minerals and chemicals that can also impact sterilizers and the outcomes of the process of sterilizing instruments</a:t>
            </a:r>
          </a:p>
          <a:p>
            <a:r>
              <a:rPr lang="en-US" baseline="0" dirty="0" smtClean="0"/>
              <a:t>Finally need to touch on sprinkler heads.  Is there a plan if the sprinkler system is activated either due to a fire or an accident.  Sprinkler heads can put out 30 – 60 gallons of water of stagnant water per minute, you could be left with a mess of brown or black water and oily like substance that has soaked the entire area until the water main is turned off.  </a:t>
            </a:r>
          </a:p>
          <a:p>
            <a:r>
              <a:rPr lang="en-US" baseline="0" dirty="0" smtClean="0"/>
              <a:t>Hopefully you have a water intrusion plan that you can activate to try to dry everything in a matter of 72 hours.  So what is not dried or is dried and cannot be cleaned after the 72 hours will need to be removed </a:t>
            </a:r>
          </a:p>
        </p:txBody>
      </p:sp>
      <p:sp>
        <p:nvSpPr>
          <p:cNvPr id="4" name="Slide Number Placeholder 3"/>
          <p:cNvSpPr>
            <a:spLocks noGrp="1"/>
          </p:cNvSpPr>
          <p:nvPr>
            <p:ph type="sldNum" sz="quarter" idx="10"/>
          </p:nvPr>
        </p:nvSpPr>
        <p:spPr/>
        <p:txBody>
          <a:bodyPr/>
          <a:lstStyle/>
          <a:p>
            <a:fld id="{8A356772-B83D-4A6F-A809-028A4D5703AE}" type="slidenum">
              <a:rPr lang="en-US" smtClean="0"/>
              <a:t>34</a:t>
            </a:fld>
            <a:endParaRPr lang="en-US" dirty="0"/>
          </a:p>
        </p:txBody>
      </p:sp>
    </p:spTree>
    <p:extLst>
      <p:ext uri="{BB962C8B-B14F-4D97-AF65-F5344CB8AC3E}">
        <p14:creationId xmlns:p14="http://schemas.microsoft.com/office/powerpoint/2010/main" val="1754815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items not covered in the 7 steps is design considerations</a:t>
            </a:r>
          </a:p>
          <a:p>
            <a:endParaRPr lang="en-US" baseline="0" dirty="0" smtClean="0"/>
          </a:p>
          <a:p>
            <a:r>
              <a:rPr lang="en-US" baseline="0" dirty="0" smtClean="0"/>
              <a:t>Hand washing stations are everywhere in our facilities – non touch faucets fittings do  have  their cons including requiring extra attention to maintain temperature, pressure and frequency of use to avoid stagnation.  Or consider electronic eye faucets instead</a:t>
            </a:r>
          </a:p>
          <a:p>
            <a:endParaRPr lang="en-US" baseline="0" dirty="0" smtClean="0"/>
          </a:p>
          <a:p>
            <a:r>
              <a:rPr lang="en-US" baseline="0" dirty="0" smtClean="0"/>
              <a:t>The position of the sink is important to prevent splashing of supplies and equipment.  For those sinks already in place is a splash guard needed.  We had a sink in a clean supply room and we were sited because the room was very full and we could not prevent splashing.  Mind you this was in new construction.  We simply removed the sink and put in a full counter work space instead.</a:t>
            </a:r>
          </a:p>
          <a:p>
            <a:endParaRPr lang="en-US" baseline="0" dirty="0" smtClean="0"/>
          </a:p>
          <a:p>
            <a:r>
              <a:rPr lang="en-US" baseline="0" dirty="0" smtClean="0"/>
              <a:t>Built in soap dispensers should not be used</a:t>
            </a:r>
          </a:p>
          <a:p>
            <a:endParaRPr lang="en-US" baseline="0" dirty="0" smtClean="0"/>
          </a:p>
          <a:p>
            <a:r>
              <a:rPr lang="en-US" baseline="0" dirty="0" smtClean="0"/>
              <a:t>Dispenser designs for paper towels again look at a non touch dispenser to dispense paper towels</a:t>
            </a:r>
          </a:p>
          <a:p>
            <a:endParaRPr lang="en-US" baseline="0" dirty="0" smtClean="0"/>
          </a:p>
          <a:p>
            <a:r>
              <a:rPr lang="en-US" baseline="0" dirty="0" smtClean="0"/>
              <a:t>Removing aerators from faucets continues to be an unresolved issue per the CDC.  Accommodations can be used to help with the  splash by using a deeper sink bowl or longer spout  - decreasing the distance between the spout and the drain can reduce some of the hazards</a:t>
            </a:r>
          </a:p>
          <a:p>
            <a:endParaRPr lang="en-US" baseline="0" dirty="0" smtClean="0"/>
          </a:p>
          <a:p>
            <a:r>
              <a:rPr lang="en-US" baseline="0" dirty="0" smtClean="0"/>
              <a:t>What a bout whirlpool or tanks that are emptied after each use.  Per the CDC cleaning the insider surface with the appropriate disinfectant and rinsing with tap water is necessary.  Also at the end of the day after the last patient an additional step includes circulating a chlorine solution at approximately 200 and 300 mg/liter through the agitator of the tank for 15 minutes and then rinsing.  DO NOT refill until immediately prior to use</a:t>
            </a:r>
          </a:p>
          <a:p>
            <a:endParaRPr lang="en-US" baseline="0" dirty="0" smtClean="0"/>
          </a:p>
          <a:p>
            <a:r>
              <a:rPr lang="en-US" baseline="0" dirty="0" smtClean="0"/>
              <a:t>An alternative approach to reduce contamination to this equipment is to place a plastic line  to create a whirl pool affect  without the agitator. </a:t>
            </a:r>
          </a:p>
          <a:p>
            <a:r>
              <a:rPr lang="en-US" baseline="0" dirty="0" smtClean="0"/>
              <a:t>If it is  piped spa type tub, the tub and jets need to be disinfected with specific spa products along with proper draining and flushing sequences.</a:t>
            </a:r>
          </a:p>
          <a:p>
            <a:endParaRPr lang="en-US" baseline="0" dirty="0" smtClean="0"/>
          </a:p>
          <a:p>
            <a:r>
              <a:rPr lang="en-US" baseline="0" dirty="0" smtClean="0"/>
              <a:t>Much like any equipment, prior to purchasing validation of the manufacture recommendations before purchase – not to just understand the operation – but to know the cleaning, disinfection and required preventative maintenance that goes along with the product  Other questions to ask is water recirculated, is air generated to create agitation and finally what is the manufacturer recommendations regarding how to monitor the function of the system including chemicals and water temperature</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35</a:t>
            </a:fld>
            <a:endParaRPr lang="en-US" dirty="0"/>
          </a:p>
        </p:txBody>
      </p:sp>
    </p:spTree>
    <p:extLst>
      <p:ext uri="{BB962C8B-B14F-4D97-AF65-F5344CB8AC3E}">
        <p14:creationId xmlns:p14="http://schemas.microsoft.com/office/powerpoint/2010/main" val="2209438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Cooling towers are always a topic of discussion</a:t>
            </a:r>
            <a:r>
              <a:rPr lang="en-US" baseline="0" dirty="0" smtClean="0"/>
              <a:t> is because they are the number one culprit of legionella exposure.  Take some time make an appointment and as a team member to show you exactly what a cooling tower looks like.</a:t>
            </a:r>
          </a:p>
          <a:p>
            <a:endParaRPr lang="en-US" baseline="0" dirty="0" smtClean="0"/>
          </a:p>
          <a:p>
            <a:r>
              <a:rPr lang="en-US" baseline="0" dirty="0" smtClean="0"/>
              <a:t>As you can see by this small cartoon picture (found in the CDC tool kit by the way ) of the leaves hanging in the tower</a:t>
            </a:r>
          </a:p>
          <a:p>
            <a:endParaRPr lang="en-US" baseline="0" dirty="0" smtClean="0"/>
          </a:p>
          <a:p>
            <a:r>
              <a:rPr lang="en-US" baseline="0" dirty="0" smtClean="0"/>
              <a:t>Know that the 2003 CDC environmental infection control guidelines reinforce the older recommendations for cooling towers are to look at when designing new towers that you are directing the tower drift away from the air intake, minimizing the aerosol drift utilizing a drift eliminator as well as utilizing effective EPA approved biocides that are used regularly for operating towers</a:t>
            </a:r>
          </a:p>
          <a:p>
            <a:r>
              <a:rPr lang="en-US" baseline="0" dirty="0" smtClean="0"/>
              <a:t>Routine system monitoring is also required.  Work s best is someone is assigned to do this on a scheduled basis and record </a:t>
            </a:r>
          </a:p>
          <a:p>
            <a:pPr marL="171450" indent="-171450">
              <a:buFont typeface="Arial" panose="020B0604020202020204" pitchFamily="34" charset="0"/>
              <a:buChar char="•"/>
            </a:pPr>
            <a:r>
              <a:rPr lang="en-US" baseline="0" dirty="0" smtClean="0"/>
              <a:t>Visual observations of cooling towers and associated devices</a:t>
            </a:r>
          </a:p>
          <a:p>
            <a:pPr marL="171450" indent="-171450">
              <a:buFont typeface="Arial" panose="020B0604020202020204" pitchFamily="34" charset="0"/>
              <a:buChar char="•"/>
            </a:pPr>
            <a:r>
              <a:rPr lang="en-US" baseline="0" dirty="0" smtClean="0"/>
              <a:t>Observing all wet surfaces</a:t>
            </a:r>
          </a:p>
          <a:p>
            <a:pPr marL="171450" indent="-171450">
              <a:buFont typeface="Arial" panose="020B0604020202020204" pitchFamily="34" charset="0"/>
              <a:buChar char="•"/>
            </a:pPr>
            <a:r>
              <a:rPr lang="en-US" baseline="0" dirty="0" smtClean="0"/>
              <a:t>Observing tower basins, drift eliminators and recording the presence of organic materials – this could be biofilms, algae, scale, sediment, silt, dust deposits, oil or grease or an other visible contaminates. </a:t>
            </a:r>
          </a:p>
          <a:p>
            <a:pPr marL="171450" indent="-171450">
              <a:buFont typeface="Arial" panose="020B0604020202020204" pitchFamily="34" charset="0"/>
              <a:buChar char="•"/>
            </a:pPr>
            <a:r>
              <a:rPr lang="en-US" baseline="0" dirty="0" smtClean="0"/>
              <a:t>Recording chemical dosing and control equipment</a:t>
            </a:r>
          </a:p>
          <a:p>
            <a:pPr marL="628650" lvl="1" indent="-171450">
              <a:buFont typeface="Arial" panose="020B0604020202020204" pitchFamily="34" charset="0"/>
              <a:buChar char="•"/>
            </a:pPr>
            <a:r>
              <a:rPr lang="en-US" baseline="0" dirty="0" smtClean="0"/>
              <a:t>Including sufficient storage and delivery of treatment chemicals and any bleeding off of the system</a:t>
            </a:r>
          </a:p>
          <a:p>
            <a:pPr marL="457200" lvl="1" indent="0">
              <a:buFont typeface="Arial" panose="020B0604020202020204" pitchFamily="34" charset="0"/>
              <a:buNone/>
            </a:pPr>
            <a:r>
              <a:rPr lang="en-US" baseline="0" dirty="0" smtClean="0"/>
              <a:t>And finally reporting any systems anomaly's or problems  to management or maintenance manager</a:t>
            </a:r>
          </a:p>
          <a:p>
            <a:pPr marL="457200" lvl="1" indent="0">
              <a:buFont typeface="Arial" panose="020B0604020202020204" pitchFamily="34" charset="0"/>
              <a:buNone/>
            </a:pPr>
            <a:r>
              <a:rPr lang="en-US" baseline="0" dirty="0" smtClean="0"/>
              <a:t>Last but not least the compliance inspection this inspection can be done quarterly where as routine monitoring needs to be done monthly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36</a:t>
            </a:fld>
            <a:endParaRPr lang="en-US" dirty="0"/>
          </a:p>
        </p:txBody>
      </p:sp>
    </p:spTree>
    <p:extLst>
      <p:ext uri="{BB962C8B-B14F-4D97-AF65-F5344CB8AC3E}">
        <p14:creationId xmlns:p14="http://schemas.microsoft.com/office/powerpoint/2010/main" val="2319531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or lawyers will look</a:t>
            </a:r>
            <a:r>
              <a:rPr lang="en-US" baseline="0" dirty="0"/>
              <a:t> at</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37</a:t>
            </a:fld>
            <a:endParaRPr lang="en-US" dirty="0"/>
          </a:p>
        </p:txBody>
      </p:sp>
    </p:spTree>
    <p:extLst>
      <p:ext uri="{BB962C8B-B14F-4D97-AF65-F5344CB8AC3E}">
        <p14:creationId xmlns:p14="http://schemas.microsoft.com/office/powerpoint/2010/main" val="2566608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we have covered the 7 steps for</a:t>
            </a:r>
            <a:r>
              <a:rPr lang="en-US" baseline="0" dirty="0" smtClean="0"/>
              <a:t> developing a water management plan</a:t>
            </a:r>
          </a:p>
          <a:p>
            <a:r>
              <a:rPr lang="en-US" baseline="0" dirty="0" smtClean="0"/>
              <a:t>Need to have the right team members at the table when writing your plan</a:t>
            </a:r>
          </a:p>
          <a:p>
            <a:r>
              <a:rPr lang="en-US" baseline="0" dirty="0" smtClean="0"/>
              <a:t>Need to review and revise at least annually and as needed when systems change </a:t>
            </a:r>
            <a:r>
              <a:rPr lang="en-US" baseline="0" dirty="0" err="1" smtClean="0"/>
              <a:t>ie</a:t>
            </a:r>
            <a:r>
              <a:rPr lang="en-US" baseline="0" dirty="0" smtClean="0"/>
              <a:t> building taken off line or new construction added</a:t>
            </a:r>
          </a:p>
          <a:p>
            <a:r>
              <a:rPr lang="en-US" dirty="0" smtClean="0"/>
              <a:t>Hopefully the resources listed  will be a</a:t>
            </a:r>
            <a:r>
              <a:rPr lang="en-US" baseline="0" dirty="0" smtClean="0"/>
              <a:t> s beneficial to you as it was out team here at the hospital in writing our plan</a:t>
            </a:r>
          </a:p>
          <a:p>
            <a:endParaRPr lang="en-US" baseline="0" dirty="0" smtClean="0"/>
          </a:p>
          <a:p>
            <a:r>
              <a:rPr lang="en-US" baseline="0" dirty="0" smtClean="0"/>
              <a:t>The easy thing really is to write the plan the hardest  is to monitor and validate your plan on a continuous basis.  Failure to use your plan could result in very bad out comes not just for the patient but for your facility as well.</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38</a:t>
            </a:fld>
            <a:endParaRPr lang="en-US" dirty="0"/>
          </a:p>
        </p:txBody>
      </p:sp>
    </p:spTree>
    <p:extLst>
      <p:ext uri="{BB962C8B-B14F-4D97-AF65-F5344CB8AC3E}">
        <p14:creationId xmlns:p14="http://schemas.microsoft.com/office/powerpoint/2010/main" val="2519063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39</a:t>
            </a:fld>
            <a:endParaRPr lang="en-US" dirty="0"/>
          </a:p>
        </p:txBody>
      </p:sp>
    </p:spTree>
    <p:extLst>
      <p:ext uri="{BB962C8B-B14F-4D97-AF65-F5344CB8AC3E}">
        <p14:creationId xmlns:p14="http://schemas.microsoft.com/office/powerpoint/2010/main" val="2462462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40</a:t>
            </a:fld>
            <a:endParaRPr lang="en-US" dirty="0"/>
          </a:p>
        </p:txBody>
      </p:sp>
    </p:spTree>
    <p:extLst>
      <p:ext uri="{BB962C8B-B14F-4D97-AF65-F5344CB8AC3E}">
        <p14:creationId xmlns:p14="http://schemas.microsoft.com/office/powerpoint/2010/main" val="1156293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41</a:t>
            </a:fld>
            <a:endParaRPr lang="en-US" dirty="0"/>
          </a:p>
        </p:txBody>
      </p:sp>
    </p:spTree>
    <p:extLst>
      <p:ext uri="{BB962C8B-B14F-4D97-AF65-F5344CB8AC3E}">
        <p14:creationId xmlns:p14="http://schemas.microsoft.com/office/powerpoint/2010/main" val="349790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management has its own terms to describe the program and actions you will take.  Lets break this down with a few key words you may find beneficial</a:t>
            </a:r>
          </a:p>
          <a:p>
            <a:endParaRPr lang="en-US" baseline="0" dirty="0" smtClean="0"/>
          </a:p>
          <a:p>
            <a:r>
              <a:rPr lang="en-US" baseline="0" dirty="0" smtClean="0"/>
              <a:t> ASHRAE</a:t>
            </a:r>
          </a:p>
          <a:p>
            <a:endParaRPr lang="en-US" baseline="0" dirty="0" smtClean="0"/>
          </a:p>
          <a:p>
            <a:r>
              <a:rPr lang="en-US" baseline="0" dirty="0" smtClean="0"/>
              <a:t>ASHRAE definition of a water management plan is…….</a:t>
            </a:r>
          </a:p>
          <a:p>
            <a:endParaRPr lang="en-US" baseline="0" dirty="0" smtClean="0"/>
          </a:p>
          <a:p>
            <a:r>
              <a:rPr lang="en-US" baseline="0" dirty="0" smtClean="0"/>
              <a:t>Next is potable water systems – drink showering bathing, hand washing and food prepping</a:t>
            </a:r>
          </a:p>
          <a:p>
            <a:endParaRPr lang="en-US" baseline="0" dirty="0" smtClean="0"/>
          </a:p>
          <a:p>
            <a:r>
              <a:rPr lang="en-US" baseline="0" dirty="0" smtClean="0"/>
              <a:t>Dead legs section of pipe that contains water but has no flow or is infrequently used which results in stagnant water – think about these in your facility.  We have a portion of the patient wing that we rarely use so the showers and sinks could be somewhat of a dead leg – waste water Wednesdays at out facility. </a:t>
            </a:r>
          </a:p>
          <a:p>
            <a:endParaRPr lang="en-US" baseline="0" dirty="0" smtClean="0"/>
          </a:p>
          <a:p>
            <a:r>
              <a:rPr lang="en-US" baseline="0" dirty="0" smtClean="0"/>
              <a:t>Read next two bullets--</a:t>
            </a:r>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4</a:t>
            </a:fld>
            <a:endParaRPr lang="en-US" dirty="0"/>
          </a:p>
        </p:txBody>
      </p:sp>
    </p:spTree>
    <p:extLst>
      <p:ext uri="{BB962C8B-B14F-4D97-AF65-F5344CB8AC3E}">
        <p14:creationId xmlns:p14="http://schemas.microsoft.com/office/powerpoint/2010/main" val="394411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Monitoring</a:t>
            </a:r>
            <a:r>
              <a:rPr lang="en-US" dirty="0"/>
              <a:t>: Conducting a planned sequence of observations or measurements of physical or chemical characteristics of control measures this also includes  </a:t>
            </a:r>
          </a:p>
          <a:p>
            <a:pPr defTabSz="924458">
              <a:defRPr/>
            </a:pPr>
            <a:r>
              <a:rPr lang="en-US" b="1" dirty="0"/>
              <a:t>Control Limit</a:t>
            </a:r>
            <a:r>
              <a:rPr lang="en-US" dirty="0"/>
              <a:t>: A maximum value, a minimum value, or a range of values to which a chemical or physical parameter is associated with a specific control measure must be monitored and maintained in order to reduce the  occurrence of  hazardous </a:t>
            </a:r>
          </a:p>
          <a:p>
            <a:pPr defTabSz="924458">
              <a:defRPr/>
            </a:pPr>
            <a:r>
              <a:rPr lang="en-US" b="1" dirty="0"/>
              <a:t>Read Corrective action </a:t>
            </a:r>
            <a:r>
              <a:rPr lang="en-US" dirty="0" smtClean="0"/>
              <a:t>and</a:t>
            </a:r>
          </a:p>
          <a:p>
            <a:pPr defTabSz="924458">
              <a:defRPr/>
            </a:pPr>
            <a:endParaRPr lang="en-US" dirty="0"/>
          </a:p>
          <a:p>
            <a:pPr defTabSz="924458">
              <a:defRPr/>
            </a:pPr>
            <a:r>
              <a:rPr lang="en-US" dirty="0"/>
              <a:t>Sink aerators – so for the Infection Preventionist on sinks if you feel at the tip of the faucet a mesh mechanism there – it is in place to reduce the volume of water that is falling out of  the faucet.  It also reduces the splash or the distance the water falls from the faucet as it hits the sink basin.  Because of this mesh mechanism it also can start to hold biofilm, sediment and debris in that mesh – can cause a hazard in that it is a perfect breading for organisms to grow.</a:t>
            </a:r>
          </a:p>
          <a:p>
            <a:pPr defTabSz="924458">
              <a:defRPr/>
            </a:pPr>
            <a:endParaRPr lang="en-US" dirty="0"/>
          </a:p>
          <a:p>
            <a:pPr defTabSz="924458">
              <a:defRPr/>
            </a:pPr>
            <a:r>
              <a:rPr lang="en-US" dirty="0"/>
              <a:t>Another big item is Cooling Towers.  They are structures that contain water with a heat injection device that transfers heat to the atmosphere through an evaporative process though a fan as part of the central air conditioning systems for buildings.  And since water management includes all things water …………we have to understand this process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5</a:t>
            </a:fld>
            <a:endParaRPr lang="en-US" dirty="0"/>
          </a:p>
        </p:txBody>
      </p:sp>
    </p:spTree>
    <p:extLst>
      <p:ext uri="{BB962C8B-B14F-4D97-AF65-F5344CB8AC3E}">
        <p14:creationId xmlns:p14="http://schemas.microsoft.com/office/powerpoint/2010/main" val="52776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6</a:t>
            </a:fld>
            <a:endParaRPr lang="en-US" dirty="0"/>
          </a:p>
        </p:txBody>
      </p:sp>
    </p:spTree>
    <p:extLst>
      <p:ext uri="{BB962C8B-B14F-4D97-AF65-F5344CB8AC3E}">
        <p14:creationId xmlns:p14="http://schemas.microsoft.com/office/powerpoint/2010/main" val="6272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you might be asking the question</a:t>
            </a:r>
            <a:r>
              <a:rPr lang="en-US" baseline="0" dirty="0" smtClean="0"/>
              <a:t> why do we need to have a water management plan</a:t>
            </a:r>
          </a:p>
          <a:p>
            <a:r>
              <a:rPr lang="en-US" baseline="0" dirty="0" smtClean="0"/>
              <a:t>Science is telling us that Legionella cases are on the rise.</a:t>
            </a:r>
          </a:p>
          <a:p>
            <a:r>
              <a:rPr lang="en-US" baseline="0" dirty="0" smtClean="0"/>
              <a:t>Science has shown us we need to protect our building, patients, visitors and staff against water pathogens</a:t>
            </a:r>
          </a:p>
          <a:p>
            <a:endParaRPr lang="en-US" dirty="0" smtClean="0"/>
          </a:p>
          <a:p>
            <a:r>
              <a:rPr lang="en-US" dirty="0" smtClean="0"/>
              <a:t>Legionella is a gram negative bacteria</a:t>
            </a:r>
            <a:r>
              <a:rPr lang="en-US" baseline="0" dirty="0" smtClean="0"/>
              <a:t> </a:t>
            </a:r>
            <a:r>
              <a:rPr lang="en-US" dirty="0" smtClean="0"/>
              <a:t>Found naturally in freshwater </a:t>
            </a:r>
            <a:r>
              <a:rPr lang="en-US" baseline="0" dirty="0" smtClean="0"/>
              <a:t> </a:t>
            </a:r>
            <a:r>
              <a:rPr lang="en-US" dirty="0" smtClean="0"/>
              <a:t>environments like lakes and</a:t>
            </a:r>
            <a:r>
              <a:rPr lang="en-US" baseline="0" dirty="0" smtClean="0"/>
              <a:t> streams </a:t>
            </a:r>
            <a:r>
              <a:rPr lang="en-US" dirty="0" smtClean="0"/>
              <a:t>​ and human-made aquatic</a:t>
            </a:r>
            <a:br>
              <a:rPr lang="en-US" dirty="0" smtClean="0"/>
            </a:br>
            <a:r>
              <a:rPr lang="en-US" dirty="0" smtClean="0"/>
              <a:t>environments​ as well as in soils</a:t>
            </a:r>
          </a:p>
          <a:p>
            <a:pPr defTabSz="924458">
              <a:defRPr/>
            </a:pPr>
            <a:r>
              <a:rPr lang="en-US" dirty="0" smtClean="0"/>
              <a:t>50+ species, 19 + pathogenic but the one we hear most about is  legionella pneumophila</a:t>
            </a:r>
          </a:p>
          <a:p>
            <a:pPr defTabSz="924458">
              <a:defRPr/>
            </a:pPr>
            <a:endParaRPr lang="en-US" dirty="0" smtClean="0"/>
          </a:p>
          <a:p>
            <a:pPr defTabSz="924458">
              <a:defRPr/>
            </a:pPr>
            <a:r>
              <a:rPr lang="en-US" dirty="0" smtClean="0"/>
              <a:t>One of the reasons legionella can survive</a:t>
            </a:r>
            <a:r>
              <a:rPr lang="en-US" baseline="0" dirty="0" smtClean="0"/>
              <a:t> in the environment is because biofilm that surrounds it.  This biofilm protects Legionella against temperatures and disinfectants</a:t>
            </a:r>
            <a:endParaRPr lang="en-US" dirty="0" smtClean="0"/>
          </a:p>
          <a:p>
            <a:pPr defTabSz="924458">
              <a:defRPr/>
            </a:pPr>
            <a:r>
              <a:rPr lang="en-US" dirty="0" smtClean="0"/>
              <a:t>Biofilms sediment and algae all help to support and protect </a:t>
            </a:r>
            <a:r>
              <a:rPr lang="en-US" i="1" dirty="0" smtClean="0"/>
              <a:t>Legionella</a:t>
            </a:r>
          </a:p>
          <a:p>
            <a:r>
              <a:rPr lang="en-US" dirty="0" smtClean="0"/>
              <a:t>Slime </a:t>
            </a:r>
            <a:r>
              <a:rPr lang="en-US" baseline="0" dirty="0" smtClean="0"/>
              <a:t> on dog water bowl  full of protozoa, yeast, and bacteria – that is where </a:t>
            </a:r>
            <a:r>
              <a:rPr lang="en-US" i="1" baseline="0" dirty="0" smtClean="0"/>
              <a:t>legionella</a:t>
            </a:r>
            <a:r>
              <a:rPr lang="en-US" baseline="0" dirty="0" smtClean="0"/>
              <a:t>e loves to grow and it is hard to get rid of.  And all that other crap the sludge, rust, algae wood and plastic provide a food source for </a:t>
            </a:r>
            <a:r>
              <a:rPr lang="en-US" i="1" baseline="0" dirty="0" smtClean="0"/>
              <a:t>legionella</a:t>
            </a:r>
          </a:p>
          <a:p>
            <a:r>
              <a:rPr lang="en-US" baseline="0" dirty="0" smtClean="0"/>
              <a:t>Bio films and </a:t>
            </a:r>
            <a:r>
              <a:rPr lang="en-US" i="1" baseline="0" dirty="0" smtClean="0"/>
              <a:t>legionella</a:t>
            </a:r>
            <a:r>
              <a:rPr lang="en-US" baseline="0" dirty="0" smtClean="0"/>
              <a:t> go together</a:t>
            </a:r>
          </a:p>
          <a:p>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7</a:t>
            </a:fld>
            <a:endParaRPr lang="en-US" dirty="0"/>
          </a:p>
        </p:txBody>
      </p:sp>
    </p:spTree>
    <p:extLst>
      <p:ext uri="{BB962C8B-B14F-4D97-AF65-F5344CB8AC3E}">
        <p14:creationId xmlns:p14="http://schemas.microsoft.com/office/powerpoint/2010/main" val="269863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just jump back into to time</a:t>
            </a:r>
          </a:p>
          <a:p>
            <a:endParaRPr lang="en-US" dirty="0" smtClean="0"/>
          </a:p>
          <a:p>
            <a:r>
              <a:rPr lang="en-US" dirty="0" smtClean="0"/>
              <a:t>Just had graduated</a:t>
            </a:r>
            <a:r>
              <a:rPr lang="en-US" baseline="0" dirty="0" smtClean="0"/>
              <a:t> a year earlier</a:t>
            </a:r>
          </a:p>
          <a:p>
            <a:endParaRPr lang="en-US" dirty="0" smtClean="0"/>
          </a:p>
          <a:p>
            <a:r>
              <a:rPr lang="en-US" dirty="0" smtClean="0"/>
              <a:t>Out</a:t>
            </a:r>
            <a:r>
              <a:rPr lang="en-US" baseline="0" dirty="0" smtClean="0"/>
              <a:t> break of the a strange illness of the Belleview Stratford hotel in Philadelphia in 1976 related to a veterans celebration  Legionnaires – every one was scared.</a:t>
            </a:r>
          </a:p>
          <a:p>
            <a:endParaRPr lang="en-US" baseline="0" dirty="0" smtClean="0"/>
          </a:p>
          <a:p>
            <a:r>
              <a:rPr lang="en-US" baseline="0" dirty="0" smtClean="0"/>
              <a:t>With in days of the conference 34 deaths and around 200 of these Legionnaires who were attending this convention at this hotel got sick.  No one knew what it was</a:t>
            </a:r>
          </a:p>
          <a:p>
            <a:endParaRPr lang="en-US" baseline="0" dirty="0" smtClean="0"/>
          </a:p>
          <a:p>
            <a:r>
              <a:rPr lang="en-US" baseline="0" dirty="0" smtClean="0"/>
              <a:t>Ultimately it was identified as a gram negative bacteria that was to become known as Legionella, it was not contagious and antibiotics helped in treat those infected.</a:t>
            </a:r>
          </a:p>
          <a:p>
            <a:endParaRPr lang="en-US" baseline="0" dirty="0" smtClean="0"/>
          </a:p>
          <a:p>
            <a:r>
              <a:rPr lang="en-US" baseline="0" dirty="0" smtClean="0"/>
              <a:t>Through the investigation the outbreak of this illness was tied to the cooling tower at the hotel perched on the roof.</a:t>
            </a:r>
          </a:p>
          <a:p>
            <a:r>
              <a:rPr lang="en-US" baseline="0" dirty="0" smtClean="0"/>
              <a:t>Thought they could never prove If the system had been cleaned by the time all of this was discovered.  The theory is these powerful fans on these cooling towers emitted a mist of contaminated of contaminated water that fell on pedestrians below and was actually the mist sucked into the lobby through the ground floor vents hence how legionella got its name</a:t>
            </a:r>
          </a:p>
          <a:p>
            <a:endParaRPr lang="en-US" baseline="0" dirty="0" smtClean="0"/>
          </a:p>
          <a:p>
            <a:r>
              <a:rPr lang="en-US" baseline="0" dirty="0" smtClean="0"/>
              <a:t>Collateral damage - The  Belleview Stratford hotel went out of business shortly after this incident – later investigations have surmised that the source was actually the Holiday Inn down </a:t>
            </a:r>
          </a:p>
          <a:p>
            <a:r>
              <a:rPr lang="en-US" baseline="0" dirty="0" smtClean="0"/>
              <a:t>the block , from their cooling tower -due to the ability of the bacteria to travel distances</a:t>
            </a:r>
          </a:p>
          <a:p>
            <a:endParaRPr lang="en-US" baseline="0" dirty="0" smtClean="0"/>
          </a:p>
          <a:p>
            <a:pPr defTabSz="924458">
              <a:defRPr/>
            </a:pPr>
            <a:r>
              <a:rPr lang="en-US" baseline="0" dirty="0" smtClean="0"/>
              <a:t>A milder form called Pontiac fever occurred in 1968 in Pontiac Michigan among people who worked at and visited the health department symptoms </a:t>
            </a:r>
            <a:r>
              <a:rPr lang="en-US" dirty="0"/>
              <a:t>: fever and muscle aches, the patient does not develop pneumonia – mainly self limiting and lasted 2 – 5 days, also related to a defective air conditioning system .  It wasn’t until the out break in 1976 that PH officials were able to say Legionella cause both diseases</a:t>
            </a:r>
          </a:p>
          <a:p>
            <a:pPr defTabSz="924458">
              <a:defRPr/>
            </a:pPr>
            <a:endParaRPr lang="en-US" dirty="0"/>
          </a:p>
          <a:p>
            <a:pPr defTabSz="924458">
              <a:defRPr/>
            </a:pPr>
            <a:r>
              <a:rPr lang="en-US" dirty="0"/>
              <a:t>Those at increase risk for Legionella disease </a:t>
            </a:r>
          </a:p>
          <a:p>
            <a:endParaRPr lang="en-US" dirty="0" smtClean="0"/>
          </a:p>
        </p:txBody>
      </p:sp>
      <p:sp>
        <p:nvSpPr>
          <p:cNvPr id="4" name="Slide Number Placeholder 3"/>
          <p:cNvSpPr>
            <a:spLocks noGrp="1"/>
          </p:cNvSpPr>
          <p:nvPr>
            <p:ph type="sldNum" sz="quarter" idx="10"/>
          </p:nvPr>
        </p:nvSpPr>
        <p:spPr/>
        <p:txBody>
          <a:bodyPr/>
          <a:lstStyle/>
          <a:p>
            <a:fld id="{8A356772-B83D-4A6F-A809-028A4D5703AE}" type="slidenum">
              <a:rPr lang="en-US" smtClean="0"/>
              <a:t>8</a:t>
            </a:fld>
            <a:endParaRPr lang="en-US" dirty="0"/>
          </a:p>
        </p:txBody>
      </p:sp>
    </p:spTree>
    <p:extLst>
      <p:ext uri="{BB962C8B-B14F-4D97-AF65-F5344CB8AC3E}">
        <p14:creationId xmlns:p14="http://schemas.microsoft.com/office/powerpoint/2010/main" val="171837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a:t>
            </a:r>
            <a:r>
              <a:rPr lang="en-US" i="1" dirty="0" smtClean="0"/>
              <a:t>legionella</a:t>
            </a:r>
            <a:r>
              <a:rPr lang="en-US" dirty="0" smtClean="0"/>
              <a:t> a lot but</a:t>
            </a:r>
            <a:r>
              <a:rPr lang="en-US" baseline="0" dirty="0" smtClean="0"/>
              <a:t> not the only thing that we are worried about cryptosporidium, e-coli, salmonella </a:t>
            </a:r>
          </a:p>
          <a:p>
            <a:r>
              <a:rPr lang="en-US" baseline="0" dirty="0" smtClean="0"/>
              <a:t>Legionella is part of a community – it lives synergistically – each bacteria benefiting the other </a:t>
            </a:r>
          </a:p>
          <a:p>
            <a:endParaRPr lang="en-US" baseline="0" dirty="0" smtClean="0"/>
          </a:p>
          <a:p>
            <a:r>
              <a:rPr lang="en-US" baseline="0" dirty="0" smtClean="0"/>
              <a:t>We are concerned about the health of our water</a:t>
            </a:r>
          </a:p>
          <a:p>
            <a:endParaRPr lang="en-US" baseline="0" dirty="0" smtClean="0"/>
          </a:p>
          <a:p>
            <a:r>
              <a:rPr lang="en-US" baseline="0" dirty="0" smtClean="0"/>
              <a:t>Go in to combat </a:t>
            </a:r>
            <a:r>
              <a:rPr lang="en-US" i="1" baseline="0" dirty="0" smtClean="0"/>
              <a:t>legionella</a:t>
            </a:r>
            <a:r>
              <a:rPr lang="en-US" baseline="0" dirty="0" smtClean="0"/>
              <a:t> and create environment for another pathogen to grow</a:t>
            </a:r>
          </a:p>
          <a:p>
            <a:endParaRPr lang="en-US" baseline="0" dirty="0" smtClean="0"/>
          </a:p>
          <a:p>
            <a:r>
              <a:rPr lang="en-US" baseline="0" dirty="0" smtClean="0"/>
              <a:t>Read first two bullets </a:t>
            </a:r>
          </a:p>
          <a:p>
            <a:r>
              <a:rPr lang="en-US" sz="2800" dirty="0">
                <a:solidFill>
                  <a:srgbClr val="3B3838"/>
                </a:solidFill>
                <a:latin typeface="ArialMT"/>
              </a:rPr>
              <a:t>Pseudomonas species</a:t>
            </a:r>
            <a:endParaRPr lang="en-US" sz="2600" dirty="0">
              <a:solidFill>
                <a:srgbClr val="3B3838"/>
              </a:solidFill>
              <a:latin typeface="ArialMT"/>
            </a:endParaRPr>
          </a:p>
          <a:p>
            <a:pPr lvl="1"/>
            <a:r>
              <a:rPr lang="en-US" dirty="0" smtClean="0">
                <a:solidFill>
                  <a:srgbClr val="3B3838"/>
                </a:solidFill>
                <a:latin typeface="ArialMT"/>
              </a:rPr>
              <a:t>This bacteria is commonly found in the environment</a:t>
            </a:r>
          </a:p>
          <a:p>
            <a:pPr lvl="1"/>
            <a:r>
              <a:rPr lang="en-US" dirty="0" smtClean="0">
                <a:solidFill>
                  <a:srgbClr val="3B3838"/>
                </a:solidFill>
                <a:latin typeface="ArialMT"/>
              </a:rPr>
              <a:t>Spread to people when exposed to contaminated water or soil</a:t>
            </a:r>
          </a:p>
          <a:p>
            <a:pPr lvl="1"/>
            <a:r>
              <a:rPr lang="en-US" dirty="0" smtClean="0">
                <a:solidFill>
                  <a:srgbClr val="3B3838"/>
                </a:solidFill>
                <a:latin typeface="ArialMT"/>
              </a:rPr>
              <a:t>Pseudomonas </a:t>
            </a:r>
            <a:r>
              <a:rPr lang="en-US" dirty="0" err="1" smtClean="0">
                <a:solidFill>
                  <a:srgbClr val="3B3838"/>
                </a:solidFill>
                <a:latin typeface="ArialMT"/>
              </a:rPr>
              <a:t>spp</a:t>
            </a:r>
            <a:r>
              <a:rPr lang="en-US" dirty="0" smtClean="0">
                <a:solidFill>
                  <a:srgbClr val="3B3838"/>
                </a:solidFill>
                <a:latin typeface="ArialMT"/>
              </a:rPr>
              <a:t> cause a wide variety of infections in the</a:t>
            </a:r>
            <a:br>
              <a:rPr lang="en-US" dirty="0" smtClean="0">
                <a:solidFill>
                  <a:srgbClr val="3B3838"/>
                </a:solidFill>
                <a:latin typeface="ArialMT"/>
              </a:rPr>
            </a:br>
            <a:r>
              <a:rPr lang="en-US" dirty="0" smtClean="0">
                <a:solidFill>
                  <a:srgbClr val="3B3838"/>
                </a:solidFill>
                <a:latin typeface="ArialMT"/>
              </a:rPr>
              <a:t>body</a:t>
            </a:r>
          </a:p>
          <a:p>
            <a:r>
              <a:rPr lang="en-US" sz="2600" dirty="0">
                <a:solidFill>
                  <a:srgbClr val="49A3FB"/>
                </a:solidFill>
                <a:latin typeface="Wingdings-Regular"/>
              </a:rPr>
              <a:t> </a:t>
            </a:r>
            <a:r>
              <a:rPr lang="en-US" sz="2600" dirty="0">
                <a:solidFill>
                  <a:srgbClr val="3B3838"/>
                </a:solidFill>
                <a:latin typeface="ArialMT"/>
              </a:rPr>
              <a:t>Nontuberculosis Mycobacterium (NTM)</a:t>
            </a:r>
            <a:endParaRPr lang="en-US" dirty="0" smtClean="0">
              <a:solidFill>
                <a:srgbClr val="3B3838"/>
              </a:solidFill>
              <a:latin typeface="ArialMT"/>
            </a:endParaRPr>
          </a:p>
          <a:p>
            <a:pPr marL="462229" lvl="1" defTabSz="924458">
              <a:defRPr/>
            </a:pPr>
            <a:r>
              <a:rPr lang="en-US" dirty="0" smtClean="0">
                <a:solidFill>
                  <a:srgbClr val="3B3838"/>
                </a:solidFill>
                <a:latin typeface="ArialMT"/>
              </a:rPr>
              <a:t>Environmental organisms found in soil, dust and water</a:t>
            </a:r>
            <a:br>
              <a:rPr lang="en-US" dirty="0" smtClean="0">
                <a:solidFill>
                  <a:srgbClr val="3B3838"/>
                </a:solidFill>
                <a:latin typeface="ArialMT"/>
              </a:rPr>
            </a:br>
            <a:r>
              <a:rPr lang="en-US" dirty="0" smtClean="0">
                <a:solidFill>
                  <a:srgbClr val="3B3838"/>
                </a:solidFill>
                <a:latin typeface="ArialMT"/>
              </a:rPr>
              <a:t>including natural water sources and municipal water sources.  Similar</a:t>
            </a:r>
            <a:r>
              <a:rPr lang="en-US" baseline="0" dirty="0" smtClean="0">
                <a:solidFill>
                  <a:srgbClr val="3B3838"/>
                </a:solidFill>
                <a:latin typeface="ArialMT"/>
              </a:rPr>
              <a:t> to Legionella </a:t>
            </a:r>
            <a:r>
              <a:rPr lang="en-US" dirty="0">
                <a:solidFill>
                  <a:srgbClr val="3B3838"/>
                </a:solidFill>
                <a:latin typeface="ArialMT"/>
              </a:rPr>
              <a:t>Nontuberculosis Mycobacterium (NTM) also lives in a biofilm</a:t>
            </a:r>
          </a:p>
          <a:p>
            <a:pPr marL="462229" lvl="1" defTabSz="924458">
              <a:defRPr/>
            </a:pPr>
            <a:endParaRPr lang="en-US" dirty="0" smtClean="0">
              <a:solidFill>
                <a:srgbClr val="3B3838"/>
              </a:solidFill>
              <a:latin typeface="ArialMT"/>
            </a:endParaRPr>
          </a:p>
          <a:p>
            <a:pPr marL="462229" lvl="1" defTabSz="924458">
              <a:defRPr/>
            </a:pPr>
            <a:r>
              <a:rPr lang="en-US" dirty="0" smtClean="0">
                <a:solidFill>
                  <a:srgbClr val="3B3838"/>
                </a:solidFill>
                <a:latin typeface="ArialMT"/>
              </a:rPr>
              <a:t>NTM can cause a wide variety of infections in the body</a:t>
            </a:r>
            <a:br>
              <a:rPr lang="en-US" dirty="0" smtClean="0">
                <a:solidFill>
                  <a:srgbClr val="3B3838"/>
                </a:solidFill>
                <a:latin typeface="ArialMT"/>
              </a:rPr>
            </a:br>
            <a:r>
              <a:rPr lang="en-US" dirty="0" smtClean="0">
                <a:solidFill>
                  <a:srgbClr val="3B3838"/>
                </a:solidFill>
                <a:latin typeface="ArialMT"/>
              </a:rPr>
              <a:t>however most commonly focus on the lungs</a:t>
            </a:r>
            <a:r>
              <a:rPr lang="en-US" dirty="0" smtClean="0"/>
              <a:t> </a:t>
            </a:r>
            <a:br>
              <a:rPr lang="en-US" dirty="0" smtClean="0"/>
            </a:b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8A356772-B83D-4A6F-A809-028A4D5703AE}" type="slidenum">
              <a:rPr lang="en-US" smtClean="0"/>
              <a:t>9</a:t>
            </a:fld>
            <a:endParaRPr lang="en-US" dirty="0"/>
          </a:p>
        </p:txBody>
      </p:sp>
    </p:spTree>
    <p:extLst>
      <p:ext uri="{BB962C8B-B14F-4D97-AF65-F5344CB8AC3E}">
        <p14:creationId xmlns:p14="http://schemas.microsoft.com/office/powerpoint/2010/main" val="10719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D671DAD-F15E-4AC3-B1E1-5634A88D9EA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71DAD-F15E-4AC3-B1E1-5634A88D9EA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71DAD-F15E-4AC3-B1E1-5634A88D9EA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4A62DE8-690B-4D23-B19A-B749EFFA9C73}"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D671DAD-F15E-4AC3-B1E1-5634A88D9EA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A62DE8-690B-4D23-B19A-B749EFFA9C73}" type="datetimeFigureOut">
              <a:rPr lang="en-US" smtClean="0"/>
              <a:t>10/20/2021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671DAD-F15E-4AC3-B1E1-5634A88D9EA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hfmmagazine.com/articles/3771-seven-steps-to-creating-a-water-management-program" TargetMode="External"/><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hindmarshplumbing.com.au/media/enhealth-RMP-Template-Final.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Excel_Worksheet.xlsx"/></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hfmmagazine.com/articles/3771-seven-steps-to-creating-a-water-management-program"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mmagazine.com/articles/3771-seven-steps-to-creating-a-water-management-progra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ha.com/wp-content/uploads/2019/03/Water-Management-Program-Template.pdf" TargetMode="External"/><Relationship Id="rId7" Type="http://schemas.openxmlformats.org/officeDocument/2006/relationships/hyperlink" Target="https://www.hindmarshplumbing.com.au/media/enhealth-RMP-Template-Fin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ms.gov/Medicare/Provider-Enrollment-and-Certification/SurveyCertificationGenInfo/Downloads/Survey-and-Cert-Letter-17-30.pdf" TargetMode="External"/><Relationship Id="rId5" Type="http://schemas.openxmlformats.org/officeDocument/2006/relationships/hyperlink" Target="https://www.cdc.gov/legionella/downloads/toolkit.pdf" TargetMode="External"/><Relationship Id="rId4" Type="http://schemas.openxmlformats.org/officeDocument/2006/relationships/hyperlink" Target="https://www.cdc.gov/legionella/downloads/legionella-environmental-assessment-p.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851648" cy="1828800"/>
          </a:xfrm>
        </p:spPr>
        <p:txBody>
          <a:bodyPr>
            <a:normAutofit/>
          </a:bodyPr>
          <a:lstStyle/>
          <a:p>
            <a:pPr algn="ctr"/>
            <a:r>
              <a:rPr lang="en-US" sz="3600" dirty="0"/>
              <a:t>Waterborne Pathogens- Building a water Management Plan 101</a:t>
            </a:r>
          </a:p>
        </p:txBody>
      </p:sp>
      <p:sp>
        <p:nvSpPr>
          <p:cNvPr id="3" name="Subtitle 2"/>
          <p:cNvSpPr>
            <a:spLocks noGrp="1"/>
          </p:cNvSpPr>
          <p:nvPr>
            <p:ph type="subTitle" idx="1"/>
          </p:nvPr>
        </p:nvSpPr>
        <p:spPr/>
        <p:txBody>
          <a:bodyPr/>
          <a:lstStyle/>
          <a:p>
            <a:r>
              <a:rPr lang="en-US" dirty="0"/>
              <a:t>Sharon Conroy BSN RN </a:t>
            </a:r>
            <a:r>
              <a:rPr lang="en-US" dirty="0" smtClean="0"/>
              <a:t>CIC</a:t>
            </a:r>
          </a:p>
          <a:p>
            <a:r>
              <a:rPr lang="en-US" dirty="0" smtClean="0"/>
              <a:t>Rural QI Residency    </a:t>
            </a:r>
          </a:p>
          <a:p>
            <a:r>
              <a:rPr lang="en-US" dirty="0" smtClean="0"/>
              <a:t>October 29, 2021 </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3097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7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200" dirty="0"/>
              <a:t>Sources linked to water systems</a:t>
            </a:r>
          </a:p>
        </p:txBody>
      </p:sp>
      <p:sp>
        <p:nvSpPr>
          <p:cNvPr id="4" name="Flowchart: Delay 3"/>
          <p:cNvSpPr/>
          <p:nvPr/>
        </p:nvSpPr>
        <p:spPr>
          <a:xfrm rot="10800000">
            <a:off x="685800" y="2362200"/>
            <a:ext cx="2057400" cy="3810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788771" y="2362200"/>
            <a:ext cx="5715000" cy="3810000"/>
          </a:xfrm>
          <a:prstGeom prst="rect">
            <a:avLst/>
          </a:prstGeom>
          <a:solidFill>
            <a:schemeClr val="bg1"/>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01471" y="2667000"/>
            <a:ext cx="2476500" cy="1200329"/>
          </a:xfrm>
          <a:prstGeom prst="rect">
            <a:avLst/>
          </a:prstGeom>
          <a:noFill/>
        </p:spPr>
        <p:txBody>
          <a:bodyPr wrap="square" rtlCol="0">
            <a:spAutoFit/>
          </a:bodyPr>
          <a:lstStyle/>
          <a:p>
            <a:pPr algn="ctr"/>
            <a:r>
              <a:rPr lang="en-US" sz="3600" b="1" dirty="0"/>
              <a:t>Exposure - Sources</a:t>
            </a:r>
          </a:p>
        </p:txBody>
      </p:sp>
      <p:sp>
        <p:nvSpPr>
          <p:cNvPr id="7" name="TextBox 6"/>
          <p:cNvSpPr txBox="1"/>
          <p:nvPr/>
        </p:nvSpPr>
        <p:spPr>
          <a:xfrm>
            <a:off x="4953000" y="2435254"/>
            <a:ext cx="3657600" cy="3539430"/>
          </a:xfrm>
          <a:prstGeom prst="rect">
            <a:avLst/>
          </a:prstGeom>
          <a:noFill/>
        </p:spPr>
        <p:txBody>
          <a:bodyPr wrap="square" rtlCol="0">
            <a:spAutoFit/>
          </a:bodyPr>
          <a:lstStyle/>
          <a:p>
            <a:pPr marL="285750" indent="-285750">
              <a:buFont typeface="Arial" pitchFamily="34" charset="0"/>
              <a:buChar char="•"/>
            </a:pPr>
            <a:r>
              <a:rPr lang="en-US" sz="1600" b="1" dirty="0">
                <a:solidFill>
                  <a:srgbClr val="FF0000"/>
                </a:solidFill>
              </a:rPr>
              <a:t>Cooling towers</a:t>
            </a:r>
          </a:p>
          <a:p>
            <a:pPr marL="285750" indent="-285750">
              <a:buFont typeface="Arial" pitchFamily="34" charset="0"/>
              <a:buChar char="•"/>
            </a:pPr>
            <a:r>
              <a:rPr lang="en-US" sz="1600" dirty="0"/>
              <a:t>Potable water systems</a:t>
            </a:r>
          </a:p>
          <a:p>
            <a:pPr marL="285750" indent="-285750">
              <a:buFont typeface="Arial" pitchFamily="34" charset="0"/>
              <a:buChar char="•"/>
            </a:pPr>
            <a:r>
              <a:rPr lang="en-US" sz="1600" dirty="0"/>
              <a:t>Evaporative condensers</a:t>
            </a:r>
          </a:p>
          <a:p>
            <a:pPr marL="285750" indent="-285750">
              <a:buFont typeface="Arial" pitchFamily="34" charset="0"/>
              <a:buChar char="•"/>
            </a:pPr>
            <a:r>
              <a:rPr lang="en-US" sz="1600" b="1" dirty="0">
                <a:solidFill>
                  <a:srgbClr val="FF0000"/>
                </a:solidFill>
              </a:rPr>
              <a:t>Spas/whirlpools/hydrotherapy</a:t>
            </a:r>
          </a:p>
          <a:p>
            <a:pPr marL="285750" indent="-285750">
              <a:buFont typeface="Arial" pitchFamily="34" charset="0"/>
              <a:buChar char="•"/>
            </a:pPr>
            <a:r>
              <a:rPr lang="en-US" sz="1600" b="1" dirty="0">
                <a:solidFill>
                  <a:srgbClr val="FF0000"/>
                </a:solidFill>
              </a:rPr>
              <a:t>Respiratory therapy </a:t>
            </a:r>
            <a:r>
              <a:rPr lang="en-US" sz="1600" dirty="0"/>
              <a:t>Bronchoscopes</a:t>
            </a:r>
          </a:p>
          <a:p>
            <a:pPr marL="285750" indent="-285750">
              <a:buFont typeface="Arial" pitchFamily="34" charset="0"/>
              <a:buChar char="•"/>
            </a:pPr>
            <a:r>
              <a:rPr lang="en-US" sz="1600" dirty="0"/>
              <a:t>Room air humidifiers</a:t>
            </a:r>
          </a:p>
          <a:p>
            <a:pPr marL="285750" indent="-285750">
              <a:buFont typeface="Arial" pitchFamily="34" charset="0"/>
              <a:buChar char="•"/>
            </a:pPr>
            <a:r>
              <a:rPr lang="en-US" sz="1600" b="1" dirty="0">
                <a:solidFill>
                  <a:srgbClr val="FF0000"/>
                </a:solidFill>
              </a:rPr>
              <a:t>Decorative fountains</a:t>
            </a:r>
          </a:p>
          <a:p>
            <a:pPr marL="285750" indent="-285750">
              <a:buFont typeface="Arial" pitchFamily="34" charset="0"/>
              <a:buChar char="•"/>
            </a:pPr>
            <a:r>
              <a:rPr lang="en-US" sz="1600" b="1" dirty="0">
                <a:solidFill>
                  <a:srgbClr val="FF0000"/>
                </a:solidFill>
              </a:rPr>
              <a:t>Showers </a:t>
            </a:r>
          </a:p>
          <a:p>
            <a:pPr marL="285750" indent="-285750">
              <a:buFont typeface="Arial" pitchFamily="34" charset="0"/>
              <a:buChar char="•"/>
            </a:pPr>
            <a:r>
              <a:rPr lang="en-US" sz="1600" b="1" dirty="0">
                <a:solidFill>
                  <a:srgbClr val="FF0000"/>
                </a:solidFill>
              </a:rPr>
              <a:t>Ice machines</a:t>
            </a:r>
          </a:p>
          <a:p>
            <a:pPr marL="285750" indent="-285750">
              <a:buFont typeface="Arial" pitchFamily="34" charset="0"/>
              <a:buChar char="•"/>
            </a:pPr>
            <a:r>
              <a:rPr lang="en-US" sz="1600" b="1" dirty="0">
                <a:solidFill>
                  <a:srgbClr val="FF0000"/>
                </a:solidFill>
              </a:rPr>
              <a:t>Medical devices – CPAP</a:t>
            </a:r>
          </a:p>
          <a:p>
            <a:pPr marL="285750" indent="-285750">
              <a:buFont typeface="Arial" pitchFamily="34" charset="0"/>
              <a:buChar char="•"/>
            </a:pPr>
            <a:r>
              <a:rPr lang="en-US" sz="1600" dirty="0"/>
              <a:t>Eye </a:t>
            </a:r>
            <a:r>
              <a:rPr lang="en-US" sz="1600" dirty="0" smtClean="0"/>
              <a:t>washes</a:t>
            </a:r>
          </a:p>
          <a:p>
            <a:pPr marL="285750" indent="-285750">
              <a:buFont typeface="Arial" pitchFamily="34" charset="0"/>
              <a:buChar char="•"/>
            </a:pPr>
            <a:r>
              <a:rPr lang="en-US" sz="1600" dirty="0" smtClean="0"/>
              <a:t>Sink faucets</a:t>
            </a:r>
          </a:p>
          <a:p>
            <a:endParaRPr lang="en-US" sz="1600" dirty="0"/>
          </a:p>
        </p:txBody>
      </p:sp>
      <p:sp>
        <p:nvSpPr>
          <p:cNvPr id="3" name="TextBox 2"/>
          <p:cNvSpPr txBox="1"/>
          <p:nvPr/>
        </p:nvSpPr>
        <p:spPr>
          <a:xfrm>
            <a:off x="2801471" y="3867329"/>
            <a:ext cx="2057400" cy="1754326"/>
          </a:xfrm>
          <a:prstGeom prst="rect">
            <a:avLst/>
          </a:prstGeom>
          <a:noFill/>
        </p:spPr>
        <p:txBody>
          <a:bodyPr wrap="square" rtlCol="0">
            <a:spAutoFit/>
          </a:bodyPr>
          <a:lstStyle/>
          <a:p>
            <a:pPr marL="285750" indent="-285750">
              <a:buFont typeface="Arial" pitchFamily="34" charset="0"/>
              <a:buChar char="•"/>
            </a:pPr>
            <a:r>
              <a:rPr lang="en-US" b="1" dirty="0">
                <a:solidFill>
                  <a:srgbClr val="FF0000"/>
                </a:solidFill>
              </a:rPr>
              <a:t>Hospitals</a:t>
            </a:r>
          </a:p>
          <a:p>
            <a:pPr marL="285750" indent="-285750">
              <a:buFont typeface="Arial" pitchFamily="34" charset="0"/>
              <a:buChar char="•"/>
            </a:pPr>
            <a:r>
              <a:rPr lang="en-US" dirty="0"/>
              <a:t>Nursing Homes</a:t>
            </a:r>
          </a:p>
          <a:p>
            <a:pPr marL="285750" indent="-285750">
              <a:buFont typeface="Arial" pitchFamily="34" charset="0"/>
              <a:buChar char="•"/>
            </a:pPr>
            <a:r>
              <a:rPr lang="en-US" dirty="0"/>
              <a:t>Rehab centers</a:t>
            </a:r>
          </a:p>
          <a:p>
            <a:pPr marL="285750" indent="-285750">
              <a:buFont typeface="Arial" pitchFamily="34" charset="0"/>
              <a:buChar char="•"/>
            </a:pPr>
            <a:r>
              <a:rPr lang="en-US" dirty="0"/>
              <a:t>Office build</a:t>
            </a:r>
          </a:p>
          <a:p>
            <a:pPr marL="285750" indent="-285750">
              <a:buFont typeface="Arial" pitchFamily="34" charset="0"/>
              <a:buChar char="•"/>
            </a:pPr>
            <a:r>
              <a:rPr lang="en-US" dirty="0"/>
              <a:t>Apart build</a:t>
            </a:r>
          </a:p>
          <a:p>
            <a:pPr marL="285750" indent="-285750">
              <a:buFont typeface="Arial" pitchFamily="34" charset="0"/>
              <a:buChar char="•"/>
            </a:pPr>
            <a:r>
              <a:rPr lang="en-US" dirty="0"/>
              <a:t>Hotels</a:t>
            </a:r>
          </a:p>
        </p:txBody>
      </p:sp>
    </p:spTree>
    <p:extLst>
      <p:ext uri="{BB962C8B-B14F-4D97-AF65-F5344CB8AC3E}">
        <p14:creationId xmlns:p14="http://schemas.microsoft.com/office/powerpoint/2010/main" val="21385604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1066800"/>
          </a:xfrm>
        </p:spPr>
        <p:txBody>
          <a:bodyPr>
            <a:normAutofit fontScale="90000"/>
          </a:bodyPr>
          <a:lstStyle/>
          <a:p>
            <a:r>
              <a:rPr lang="en-US" sz="3600" b="1" dirty="0"/>
              <a:t>Regulatory Requirements-Industry Guidance</a:t>
            </a:r>
            <a:r>
              <a:rPr lang="en-US" sz="3600" dirty="0"/>
              <a:t> </a:t>
            </a:r>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0" y="2209800"/>
            <a:ext cx="3429000" cy="1676400"/>
          </a:xfrm>
          <a:prstGeom prst="rect">
            <a:avLst/>
          </a:prstGeom>
        </p:spPr>
      </p:pic>
      <p:pic>
        <p:nvPicPr>
          <p:cNvPr id="6" name="Picture 5"/>
          <p:cNvPicPr>
            <a:picLocks noChangeAspect="1"/>
          </p:cNvPicPr>
          <p:nvPr/>
        </p:nvPicPr>
        <p:blipFill>
          <a:blip r:embed="rId4"/>
          <a:stretch>
            <a:fillRect/>
          </a:stretch>
        </p:blipFill>
        <p:spPr>
          <a:xfrm>
            <a:off x="6743700" y="2028825"/>
            <a:ext cx="2247900" cy="2800350"/>
          </a:xfrm>
          <a:prstGeom prst="rect">
            <a:avLst/>
          </a:prstGeom>
        </p:spPr>
      </p:pic>
      <p:sp>
        <p:nvSpPr>
          <p:cNvPr id="7" name="Right Arrow 6"/>
          <p:cNvSpPr/>
          <p:nvPr/>
        </p:nvSpPr>
        <p:spPr>
          <a:xfrm>
            <a:off x="3276600" y="31242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210300" y="3048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3810000" y="2028825"/>
            <a:ext cx="2355273" cy="3000375"/>
          </a:xfrm>
          <a:prstGeom prst="rect">
            <a:avLst/>
          </a:prstGeom>
        </p:spPr>
      </p:pic>
      <p:pic>
        <p:nvPicPr>
          <p:cNvPr id="4" name="Picture 3"/>
          <p:cNvPicPr>
            <a:picLocks noChangeAspect="1"/>
          </p:cNvPicPr>
          <p:nvPr/>
        </p:nvPicPr>
        <p:blipFill>
          <a:blip r:embed="rId6"/>
          <a:stretch>
            <a:fillRect/>
          </a:stretch>
        </p:blipFill>
        <p:spPr>
          <a:xfrm>
            <a:off x="1109999" y="4495800"/>
            <a:ext cx="2108127" cy="2133732"/>
          </a:xfrm>
          <a:prstGeom prst="rect">
            <a:avLst/>
          </a:prstGeom>
        </p:spPr>
      </p:pic>
    </p:spTree>
    <p:extLst>
      <p:ext uri="{BB962C8B-B14F-4D97-AF65-F5344CB8AC3E}">
        <p14:creationId xmlns:p14="http://schemas.microsoft.com/office/powerpoint/2010/main" val="29753050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ASHRAE 188: compliance          Good News, Bad News</a:t>
            </a:r>
          </a:p>
        </p:txBody>
      </p:sp>
      <p:sp>
        <p:nvSpPr>
          <p:cNvPr id="3" name="Content Placeholder 2"/>
          <p:cNvSpPr>
            <a:spLocks noGrp="1"/>
          </p:cNvSpPr>
          <p:nvPr>
            <p:ph idx="1"/>
          </p:nvPr>
        </p:nvSpPr>
        <p:spPr/>
        <p:txBody>
          <a:bodyPr/>
          <a:lstStyle/>
          <a:p>
            <a:pPr marL="0" indent="0">
              <a:buNone/>
            </a:pPr>
            <a:r>
              <a:rPr lang="en-US" dirty="0"/>
              <a:t>Standard is not prescriptive</a:t>
            </a:r>
          </a:p>
          <a:p>
            <a:r>
              <a:rPr lang="en-US" dirty="0"/>
              <a:t>Good news: You get to make lots of decisions</a:t>
            </a:r>
          </a:p>
          <a:p>
            <a:pPr marL="0" indent="0">
              <a:buNone/>
            </a:pPr>
            <a:endParaRPr lang="en-US" dirty="0"/>
          </a:p>
          <a:p>
            <a:r>
              <a:rPr lang="en-US" dirty="0"/>
              <a:t>Bad news:  You get to make lots of decisions</a:t>
            </a:r>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93742"/>
            <a:ext cx="1905000" cy="262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0152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22938207"/>
              </p:ext>
            </p:extLst>
          </p:nvPr>
        </p:nvGraphicFramePr>
        <p:xfrm>
          <a:off x="914400" y="1397000"/>
          <a:ext cx="6705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704088"/>
            <a:ext cx="8229600" cy="819912"/>
          </a:xfrm>
          <a:prstGeom prst="rect">
            <a:avLst/>
          </a:prstGeom>
        </p:spPr>
        <p:txBody>
          <a:bodyPr>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smtClean="0"/>
              <a:t>Water Management Program Team - Partners</a:t>
            </a:r>
            <a:r>
              <a:rPr lang="en-US" sz="3600" smtClean="0"/>
              <a:t> </a:t>
            </a:r>
            <a:r>
              <a:rPr lang="en-US" smtClean="0"/>
              <a:t/>
            </a:r>
            <a:br>
              <a:rPr lang="en-US" smtClean="0"/>
            </a:br>
            <a:endParaRPr lang="en-US" dirty="0"/>
          </a:p>
        </p:txBody>
      </p:sp>
    </p:spTree>
    <p:extLst>
      <p:ext uri="{BB962C8B-B14F-4D97-AF65-F5344CB8AC3E}">
        <p14:creationId xmlns:p14="http://schemas.microsoft.com/office/powerpoint/2010/main" val="1549207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990600"/>
            <a:ext cx="8305800" cy="1143000"/>
          </a:xfrm>
        </p:spPr>
        <p:txBody>
          <a:bodyPr>
            <a:normAutofit/>
          </a:bodyPr>
          <a:lstStyle/>
          <a:p>
            <a:r>
              <a:rPr lang="en-US" sz="3600" b="1" dirty="0"/>
              <a:t>Water Management Program Steps</a:t>
            </a:r>
            <a:r>
              <a:rPr lang="en-US" sz="3600" dirty="0"/>
              <a:t> </a:t>
            </a:r>
            <a:r>
              <a:rPr lang="en-US" sz="3200" dirty="0"/>
              <a:t/>
            </a:r>
            <a:br>
              <a:rPr lang="en-US" sz="3200" dirty="0"/>
            </a:br>
            <a:endParaRPr lang="en-US" sz="3200" dirty="0"/>
          </a:p>
        </p:txBody>
      </p:sp>
      <p:sp>
        <p:nvSpPr>
          <p:cNvPr id="4" name="TextBox 3"/>
          <p:cNvSpPr txBox="1"/>
          <p:nvPr/>
        </p:nvSpPr>
        <p:spPr>
          <a:xfrm>
            <a:off x="685800" y="5867400"/>
            <a:ext cx="7924800" cy="738664"/>
          </a:xfrm>
          <a:prstGeom prst="rect">
            <a:avLst/>
          </a:prstGeom>
          <a:noFill/>
        </p:spPr>
        <p:txBody>
          <a:bodyPr wrap="square" rtlCol="0">
            <a:spAutoFit/>
          </a:bodyPr>
          <a:lstStyle/>
          <a:p>
            <a:r>
              <a:rPr lang="en-US" sz="1200" dirty="0"/>
              <a:t>Source: ASHRAE Standard 188,</a:t>
            </a:r>
            <a:br>
              <a:rPr lang="en-US" sz="1200" dirty="0"/>
            </a:br>
            <a:r>
              <a:rPr lang="en-US" sz="1200" dirty="0">
                <a:hlinkClick r:id="rId3"/>
              </a:rPr>
              <a:t>https://</a:t>
            </a:r>
            <a:r>
              <a:rPr lang="en-US" sz="1200" dirty="0" smtClean="0">
                <a:hlinkClick r:id="rId3"/>
              </a:rPr>
              <a:t>www.hfmmagazine.com/articles/3771-seven-steps-to-creating-a-water-management-program</a:t>
            </a:r>
            <a:r>
              <a:rPr lang="en-US" sz="1200" dirty="0" smtClean="0"/>
              <a:t>   </a:t>
            </a:r>
            <a:r>
              <a:rPr lang="en-US" dirty="0"/>
              <a:t/>
            </a:r>
            <a:br>
              <a:rPr lang="en-US" dirty="0"/>
            </a:br>
            <a:endParaRPr lang="en-US" dirty="0"/>
          </a:p>
        </p:txBody>
      </p:sp>
      <p:graphicFrame>
        <p:nvGraphicFramePr>
          <p:cNvPr id="5" name="Diagram 4"/>
          <p:cNvGraphicFramePr/>
          <p:nvPr>
            <p:extLst>
              <p:ext uri="{D42A27DB-BD31-4B8C-83A1-F6EECF244321}">
                <p14:modId xmlns:p14="http://schemas.microsoft.com/office/powerpoint/2010/main" val="2045818757"/>
              </p:ext>
            </p:extLst>
          </p:nvPr>
        </p:nvGraphicFramePr>
        <p:xfrm>
          <a:off x="762000" y="1219200"/>
          <a:ext cx="7086600" cy="424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51217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b="1" dirty="0"/>
              <a:t>Map Your Water Systems</a:t>
            </a:r>
            <a:r>
              <a:rPr lang="en-US" sz="3600" dirty="0"/>
              <a:t> </a:t>
            </a:r>
            <a:r>
              <a:rPr lang="en-US" sz="3200" dirty="0"/>
              <a:t/>
            </a:r>
            <a:br>
              <a:rPr lang="en-US" sz="3200" dirty="0"/>
            </a:br>
            <a:endParaRPr lang="en-US" sz="3200" dirty="0"/>
          </a:p>
        </p:txBody>
      </p:sp>
      <p:sp>
        <p:nvSpPr>
          <p:cNvPr id="3" name="Content Placeholder 2"/>
          <p:cNvSpPr>
            <a:spLocks noGrp="1"/>
          </p:cNvSpPr>
          <p:nvPr>
            <p:ph idx="1"/>
          </p:nvPr>
        </p:nvSpPr>
        <p:spPr>
          <a:xfrm>
            <a:off x="304800" y="685800"/>
            <a:ext cx="8229600" cy="5715000"/>
          </a:xfrm>
        </p:spPr>
        <p:txBody>
          <a:bodyPr>
            <a:noAutofit/>
          </a:bodyPr>
          <a:lstStyle/>
          <a:p>
            <a:pPr marL="0" indent="0">
              <a:buNone/>
            </a:pPr>
            <a:r>
              <a:rPr lang="en-US" sz="2400" dirty="0"/>
              <a:t>Create a simple description of your buildings water system </a:t>
            </a:r>
            <a:r>
              <a:rPr lang="en-US" sz="2400" dirty="0" smtClean="0"/>
              <a:t>and devices</a:t>
            </a:r>
            <a:r>
              <a:rPr lang="en-US" sz="2400" dirty="0"/>
              <a:t>.</a:t>
            </a:r>
            <a:br>
              <a:rPr lang="en-US" sz="2400" dirty="0"/>
            </a:br>
            <a:r>
              <a:rPr lang="en-US" sz="2400" dirty="0"/>
              <a:t>Describe the water building system using text and flow diagrams.</a:t>
            </a:r>
            <a:br>
              <a:rPr lang="en-US" sz="2400" dirty="0"/>
            </a:br>
            <a:r>
              <a:rPr lang="en-US" sz="2400" b="1" dirty="0"/>
              <a:t>HINT: </a:t>
            </a:r>
            <a:r>
              <a:rPr lang="en-US" sz="2400" dirty="0"/>
              <a:t>Start with the facility plumbing plans and create the </a:t>
            </a:r>
            <a:r>
              <a:rPr lang="en-US" sz="2400" dirty="0" smtClean="0"/>
              <a:t>document from </a:t>
            </a:r>
            <a:r>
              <a:rPr lang="en-US" sz="2400" dirty="0"/>
              <a:t>there</a:t>
            </a:r>
            <a:r>
              <a:rPr lang="en-US" sz="2400" dirty="0" smtClean="0"/>
              <a:t>.</a:t>
            </a:r>
            <a:endParaRPr lang="en-US" sz="2400" dirty="0"/>
          </a:p>
          <a:p>
            <a:pPr lvl="1"/>
            <a:r>
              <a:rPr lang="en-US" dirty="0" smtClean="0"/>
              <a:t> </a:t>
            </a:r>
            <a:r>
              <a:rPr lang="en-US" sz="2200" dirty="0"/>
              <a:t>Where does the water enter</a:t>
            </a:r>
            <a:r>
              <a:rPr lang="en-US" sz="2200" dirty="0" smtClean="0"/>
              <a:t>?</a:t>
            </a:r>
            <a:endParaRPr lang="en-US" sz="2200" dirty="0"/>
          </a:p>
          <a:p>
            <a:pPr lvl="1"/>
            <a:r>
              <a:rPr lang="en-US" sz="2200" dirty="0" smtClean="0"/>
              <a:t> </a:t>
            </a:r>
            <a:r>
              <a:rPr lang="en-US" sz="2200" dirty="0"/>
              <a:t>Where is cold water </a:t>
            </a:r>
            <a:r>
              <a:rPr lang="en-US" sz="2200" dirty="0" smtClean="0"/>
              <a:t>distributed?</a:t>
            </a:r>
            <a:endParaRPr lang="en-US" sz="2200" dirty="0"/>
          </a:p>
          <a:p>
            <a:pPr lvl="1"/>
            <a:r>
              <a:rPr lang="en-US" sz="2200" dirty="0" smtClean="0"/>
              <a:t>Where </a:t>
            </a:r>
            <a:r>
              <a:rPr lang="en-US" sz="2200" dirty="0"/>
              <a:t>is the cold water </a:t>
            </a:r>
            <a:r>
              <a:rPr lang="en-US" sz="2200" dirty="0" smtClean="0"/>
              <a:t>heated?</a:t>
            </a:r>
            <a:endParaRPr lang="en-US" sz="2200" dirty="0"/>
          </a:p>
          <a:p>
            <a:pPr lvl="1"/>
            <a:r>
              <a:rPr lang="en-US" sz="2200" dirty="0" smtClean="0"/>
              <a:t>Where </a:t>
            </a:r>
            <a:r>
              <a:rPr lang="en-US" sz="2200" dirty="0"/>
              <a:t>is the hot water </a:t>
            </a:r>
            <a:r>
              <a:rPr lang="en-US" sz="2200" dirty="0" smtClean="0"/>
              <a:t>distributed?</a:t>
            </a:r>
            <a:endParaRPr lang="en-US" sz="2200" dirty="0"/>
          </a:p>
          <a:p>
            <a:pPr lvl="1"/>
            <a:r>
              <a:rPr lang="en-US" sz="2200" dirty="0" smtClean="0"/>
              <a:t>Where </a:t>
            </a:r>
            <a:r>
              <a:rPr lang="en-US" sz="2200" dirty="0"/>
              <a:t>does the hot, cold and tempered wastewater discarded? </a:t>
            </a:r>
            <a:br>
              <a:rPr lang="en-US" sz="2200" dirty="0"/>
            </a:br>
            <a:endParaRPr lang="en-US" sz="2200" dirty="0"/>
          </a:p>
        </p:txBody>
      </p:sp>
    </p:spTree>
    <p:extLst>
      <p:ext uri="{BB962C8B-B14F-4D97-AF65-F5344CB8AC3E}">
        <p14:creationId xmlns:p14="http://schemas.microsoft.com/office/powerpoint/2010/main" val="35509384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602768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050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4040188" cy="659352"/>
          </a:xfrm>
        </p:spPr>
        <p:txBody>
          <a:bodyPr/>
          <a:lstStyle/>
          <a:p>
            <a:r>
              <a:rPr lang="en-US" dirty="0" smtClean="0"/>
              <a:t>Identify Risks</a:t>
            </a:r>
            <a:endParaRPr lang="en-US" dirty="0"/>
          </a:p>
        </p:txBody>
      </p:sp>
      <p:sp>
        <p:nvSpPr>
          <p:cNvPr id="6" name="Content Placeholder 5"/>
          <p:cNvSpPr>
            <a:spLocks noGrp="1"/>
          </p:cNvSpPr>
          <p:nvPr>
            <p:ph sz="quarter" idx="4"/>
          </p:nvPr>
        </p:nvSpPr>
        <p:spPr>
          <a:xfrm>
            <a:off x="4648200" y="914400"/>
            <a:ext cx="4041775" cy="5334000"/>
          </a:xfrm>
        </p:spPr>
        <p:txBody>
          <a:bodyPr/>
          <a:lstStyle/>
          <a:p>
            <a:pPr marL="0" indent="0">
              <a:buNone/>
            </a:pPr>
            <a:r>
              <a:rPr lang="en-US" b="1" dirty="0">
                <a:solidFill>
                  <a:schemeClr val="tx2"/>
                </a:solidFill>
              </a:rPr>
              <a:t>Individual Risk Factors</a:t>
            </a:r>
            <a:br>
              <a:rPr lang="en-US" b="1" dirty="0">
                <a:solidFill>
                  <a:schemeClr val="tx2"/>
                </a:solidFill>
              </a:rPr>
            </a:br>
            <a:r>
              <a:rPr lang="en-US" b="1" dirty="0">
                <a:solidFill>
                  <a:schemeClr val="tx2"/>
                </a:solidFill>
              </a:rPr>
              <a:t>Building Risk Factors</a:t>
            </a:r>
            <a:br>
              <a:rPr lang="en-US" b="1" dirty="0">
                <a:solidFill>
                  <a:schemeClr val="tx2"/>
                </a:solidFill>
              </a:rPr>
            </a:br>
            <a:r>
              <a:rPr lang="en-US" dirty="0"/>
              <a:t>• Population served</a:t>
            </a:r>
            <a:br>
              <a:rPr lang="en-US" dirty="0"/>
            </a:br>
            <a:r>
              <a:rPr lang="en-US" dirty="0"/>
              <a:t>• Multiple units or floors and</a:t>
            </a:r>
            <a:br>
              <a:rPr lang="en-US" dirty="0"/>
            </a:br>
            <a:r>
              <a:rPr lang="en-US" dirty="0" smtClean="0"/>
              <a:t>    centralized </a:t>
            </a:r>
            <a:r>
              <a:rPr lang="en-US" dirty="0"/>
              <a:t>hot water</a:t>
            </a:r>
            <a:br>
              <a:rPr lang="en-US" dirty="0"/>
            </a:br>
            <a:r>
              <a:rPr lang="en-US" dirty="0" smtClean="0"/>
              <a:t>    system</a:t>
            </a:r>
            <a:r>
              <a:rPr lang="en-US" dirty="0"/>
              <a:t/>
            </a:r>
            <a:br>
              <a:rPr lang="en-US" dirty="0"/>
            </a:br>
            <a:r>
              <a:rPr lang="en-US" b="1" dirty="0"/>
              <a:t>Device Risk Factors</a:t>
            </a:r>
            <a:br>
              <a:rPr lang="en-US" b="1" dirty="0"/>
            </a:br>
            <a:r>
              <a:rPr lang="en-US" dirty="0"/>
              <a:t>• Cooling Tower(s)</a:t>
            </a:r>
            <a:br>
              <a:rPr lang="en-US" dirty="0"/>
            </a:br>
            <a:r>
              <a:rPr lang="en-US" dirty="0"/>
              <a:t>• Hot tub or spa</a:t>
            </a:r>
            <a:br>
              <a:rPr lang="en-US" dirty="0"/>
            </a:br>
            <a:r>
              <a:rPr lang="en-US" dirty="0"/>
              <a:t>• Decorative fountain</a:t>
            </a:r>
            <a:br>
              <a:rPr lang="en-US" dirty="0"/>
            </a:br>
            <a:r>
              <a:rPr lang="en-US" dirty="0"/>
              <a:t>• Central mister, atomizer, air</a:t>
            </a:r>
            <a:br>
              <a:rPr lang="en-US" dirty="0"/>
            </a:br>
            <a:r>
              <a:rPr lang="en-US" dirty="0" smtClean="0"/>
              <a:t>   washer</a:t>
            </a:r>
            <a:r>
              <a:rPr lang="en-US" dirty="0"/>
              <a:t>, </a:t>
            </a:r>
            <a:r>
              <a:rPr lang="en-US" dirty="0" smtClean="0"/>
              <a:t>or humidifier</a:t>
            </a:r>
            <a:r>
              <a:rPr lang="en-US" dirty="0"/>
              <a:t/>
            </a:r>
            <a:br>
              <a:rPr lang="en-US" dirty="0"/>
            </a:br>
            <a:endParaRPr lang="en-US" dirty="0"/>
          </a:p>
        </p:txBody>
      </p:sp>
      <p:pic>
        <p:nvPicPr>
          <p:cNvPr id="8" name="Picture 7"/>
          <p:cNvPicPr>
            <a:picLocks noChangeAspect="1"/>
          </p:cNvPicPr>
          <p:nvPr/>
        </p:nvPicPr>
        <p:blipFill>
          <a:blip r:embed="rId3"/>
          <a:stretch>
            <a:fillRect/>
          </a:stretch>
        </p:blipFill>
        <p:spPr>
          <a:xfrm>
            <a:off x="100807" y="1740542"/>
            <a:ext cx="4329906" cy="3681716"/>
          </a:xfrm>
          <a:prstGeom prst="rect">
            <a:avLst/>
          </a:prstGeom>
        </p:spPr>
      </p:pic>
      <p:pic>
        <p:nvPicPr>
          <p:cNvPr id="2" name="Picture 1"/>
          <p:cNvPicPr>
            <a:picLocks noChangeAspect="1"/>
          </p:cNvPicPr>
          <p:nvPr/>
        </p:nvPicPr>
        <p:blipFill>
          <a:blip r:embed="rId4"/>
          <a:stretch>
            <a:fillRect/>
          </a:stretch>
        </p:blipFill>
        <p:spPr>
          <a:xfrm>
            <a:off x="4953000" y="5143394"/>
            <a:ext cx="1285955" cy="1714606"/>
          </a:xfrm>
          <a:prstGeom prst="rect">
            <a:avLst/>
          </a:prstGeom>
        </p:spPr>
      </p:pic>
    </p:spTree>
    <p:extLst>
      <p:ext uri="{BB962C8B-B14F-4D97-AF65-F5344CB8AC3E}">
        <p14:creationId xmlns:p14="http://schemas.microsoft.com/office/powerpoint/2010/main" val="35631131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138970"/>
            <a:ext cx="4727632" cy="6687654"/>
          </a:xfrm>
          <a:prstGeom prst="rect">
            <a:avLst/>
          </a:prstGeom>
        </p:spPr>
      </p:pic>
      <p:sp>
        <p:nvSpPr>
          <p:cNvPr id="3" name="Rectangle 2"/>
          <p:cNvSpPr/>
          <p:nvPr/>
        </p:nvSpPr>
        <p:spPr>
          <a:xfrm>
            <a:off x="703729" y="5486400"/>
            <a:ext cx="8458200" cy="646331"/>
          </a:xfrm>
          <a:prstGeom prst="rect">
            <a:avLst/>
          </a:prstGeom>
        </p:spPr>
        <p:txBody>
          <a:bodyPr wrap="square">
            <a:spAutoFit/>
          </a:bodyPr>
          <a:lstStyle/>
          <a:p>
            <a:r>
              <a:rPr lang="en-US" b="1" dirty="0">
                <a:hlinkClick r:id="rId3"/>
              </a:rPr>
              <a:t>https://</a:t>
            </a:r>
            <a:r>
              <a:rPr lang="en-US" b="1" dirty="0" smtClean="0">
                <a:hlinkClick r:id="rId3"/>
              </a:rPr>
              <a:t>www.hindmarshplumbing.com.au/media/enhealth-RMP-Template-Final.pdf</a:t>
            </a:r>
            <a:r>
              <a:rPr lang="en-US" b="1" dirty="0" smtClean="0"/>
              <a:t> </a:t>
            </a:r>
            <a:endParaRPr lang="en-US" b="1" dirty="0"/>
          </a:p>
        </p:txBody>
      </p:sp>
    </p:spTree>
    <p:extLst>
      <p:ext uri="{BB962C8B-B14F-4D97-AF65-F5344CB8AC3E}">
        <p14:creationId xmlns:p14="http://schemas.microsoft.com/office/powerpoint/2010/main" val="6391398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Assessment</a:t>
            </a:r>
          </a:p>
        </p:txBody>
      </p:sp>
      <p:sp>
        <p:nvSpPr>
          <p:cNvPr id="3" name="Content Placeholder 2"/>
          <p:cNvSpPr>
            <a:spLocks noGrp="1"/>
          </p:cNvSpPr>
          <p:nvPr>
            <p:ph idx="1"/>
          </p:nvPr>
        </p:nvSpPr>
        <p:spPr>
          <a:xfrm>
            <a:off x="456406" y="5562600"/>
            <a:ext cx="8229600" cy="381000"/>
          </a:xfrm>
        </p:spPr>
        <p:txBody>
          <a:bodyPr>
            <a:normAutofit fontScale="85000" lnSpcReduction="10000"/>
          </a:bodyPr>
          <a:lstStyle/>
          <a:p>
            <a:r>
              <a:rPr lang="en-US" sz="1900" dirty="0"/>
              <a:t>https://www.hindmarshplumbing.com.au/media/enhealth-RMP-Template-Final.pdf</a:t>
            </a:r>
          </a:p>
          <a:p>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400300"/>
            <a:ext cx="87137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3209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pPr algn="ctr"/>
            <a:r>
              <a:rPr lang="en-US" sz="1800" dirty="0" smtClean="0"/>
              <a:t>INTRODUCTION</a:t>
            </a:r>
            <a:endParaRPr lang="en-US" sz="1800" dirty="0"/>
          </a:p>
        </p:txBody>
      </p:sp>
      <p:sp>
        <p:nvSpPr>
          <p:cNvPr id="3" name="Content Placeholder 2"/>
          <p:cNvSpPr>
            <a:spLocks noGrp="1"/>
          </p:cNvSpPr>
          <p:nvPr>
            <p:ph idx="1"/>
          </p:nvPr>
        </p:nvSpPr>
        <p:spPr>
          <a:xfrm>
            <a:off x="457200" y="1295400"/>
            <a:ext cx="4114800" cy="5029200"/>
          </a:xfrm>
        </p:spPr>
        <p:txBody>
          <a:bodyPr>
            <a:normAutofit fontScale="85000" lnSpcReduction="10000"/>
          </a:bodyPr>
          <a:lstStyle/>
          <a:p>
            <a:r>
              <a:rPr lang="en-US" dirty="0"/>
              <a:t>Rate of reporting has grown </a:t>
            </a:r>
            <a:r>
              <a:rPr lang="en-US" dirty="0" smtClean="0"/>
              <a:t>by nearly </a:t>
            </a:r>
            <a:r>
              <a:rPr lang="en-US" dirty="0"/>
              <a:t>9 times since </a:t>
            </a:r>
            <a:r>
              <a:rPr lang="en-US" dirty="0" smtClean="0"/>
              <a:t>2000</a:t>
            </a:r>
            <a:endParaRPr lang="en-US" dirty="0"/>
          </a:p>
          <a:p>
            <a:r>
              <a:rPr lang="en-US" dirty="0" smtClean="0"/>
              <a:t>76</a:t>
            </a:r>
            <a:r>
              <a:rPr lang="en-US" dirty="0"/>
              <a:t>% acquire Legionnaires’</a:t>
            </a:r>
            <a:br>
              <a:rPr lang="en-US" dirty="0"/>
            </a:br>
            <a:r>
              <a:rPr lang="en-US" dirty="0"/>
              <a:t>disease from healthcare </a:t>
            </a:r>
            <a:r>
              <a:rPr lang="en-US" dirty="0" smtClean="0"/>
              <a:t>facility</a:t>
            </a:r>
            <a:endParaRPr lang="en-US" dirty="0"/>
          </a:p>
          <a:p>
            <a:r>
              <a:rPr lang="en-US" dirty="0" smtClean="0"/>
              <a:t>1 </a:t>
            </a:r>
            <a:r>
              <a:rPr lang="en-US" dirty="0"/>
              <a:t>in 4 individuals expire due to</a:t>
            </a:r>
            <a:br>
              <a:rPr lang="en-US" dirty="0"/>
            </a:br>
            <a:r>
              <a:rPr lang="en-US" dirty="0"/>
              <a:t>healthcare facility acquired</a:t>
            </a:r>
            <a:br>
              <a:rPr lang="en-US" dirty="0"/>
            </a:br>
            <a:r>
              <a:rPr lang="en-US" dirty="0" smtClean="0"/>
              <a:t>infection</a:t>
            </a:r>
          </a:p>
          <a:p>
            <a:r>
              <a:rPr lang="en-US" dirty="0" smtClean="0"/>
              <a:t> </a:t>
            </a:r>
            <a:r>
              <a:rPr lang="en-US" dirty="0"/>
              <a:t>4 in 5 could have been</a:t>
            </a:r>
            <a:br>
              <a:rPr lang="en-US" dirty="0"/>
            </a:br>
            <a:r>
              <a:rPr lang="en-US" dirty="0" smtClean="0"/>
              <a:t>prevented</a:t>
            </a:r>
            <a:endParaRPr lang="en-US" dirty="0"/>
          </a:p>
          <a:p>
            <a:r>
              <a:rPr lang="en-US" dirty="0" smtClean="0"/>
              <a:t>Prevention </a:t>
            </a:r>
            <a:r>
              <a:rPr lang="en-US" dirty="0"/>
              <a:t>is not limited to</a:t>
            </a:r>
            <a:br>
              <a:rPr lang="en-US" dirty="0"/>
            </a:br>
            <a:r>
              <a:rPr lang="en-US" dirty="0"/>
              <a:t>Infection </a:t>
            </a:r>
            <a:r>
              <a:rPr lang="en-US" dirty="0" smtClean="0"/>
              <a:t>Prevention</a:t>
            </a:r>
            <a:endParaRPr lang="en-US" dirty="0"/>
          </a:p>
          <a:p>
            <a:r>
              <a:rPr lang="en-US" dirty="0" smtClean="0"/>
              <a:t>Outbreak </a:t>
            </a:r>
            <a:r>
              <a:rPr lang="en-US" dirty="0"/>
              <a:t>with one single event </a:t>
            </a:r>
            <a:br>
              <a:rPr lang="en-US" dirty="0"/>
            </a:br>
            <a:endParaRPr lang="en-US" dirty="0"/>
          </a:p>
        </p:txBody>
      </p:sp>
      <p:pic>
        <p:nvPicPr>
          <p:cNvPr id="4" name="Picture 3"/>
          <p:cNvPicPr>
            <a:picLocks noChangeAspect="1"/>
          </p:cNvPicPr>
          <p:nvPr/>
        </p:nvPicPr>
        <p:blipFill>
          <a:blip r:embed="rId3"/>
          <a:stretch>
            <a:fillRect/>
          </a:stretch>
        </p:blipFill>
        <p:spPr>
          <a:xfrm>
            <a:off x="4572001" y="1295400"/>
            <a:ext cx="4419600" cy="4343400"/>
          </a:xfrm>
          <a:prstGeom prst="rect">
            <a:avLst/>
          </a:prstGeom>
        </p:spPr>
      </p:pic>
    </p:spTree>
    <p:extLst>
      <p:ext uri="{BB962C8B-B14F-4D97-AF65-F5344CB8AC3E}">
        <p14:creationId xmlns:p14="http://schemas.microsoft.com/office/powerpoint/2010/main" val="32890861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63205653"/>
              </p:ext>
            </p:extLst>
          </p:nvPr>
        </p:nvGraphicFramePr>
        <p:xfrm>
          <a:off x="1066800" y="3352800"/>
          <a:ext cx="7275486" cy="2819400"/>
        </p:xfrm>
        <a:graphic>
          <a:graphicData uri="http://schemas.openxmlformats.org/presentationml/2006/ole">
            <mc:AlternateContent xmlns:mc="http://schemas.openxmlformats.org/markup-compatibility/2006">
              <mc:Choice xmlns:v="urn:schemas-microsoft-com:vml" Requires="v">
                <p:oleObj spid="_x0000_s13407" name="Worksheet" r:id="rId4" imgW="5800641" imgH="2247921" progId="Excel.Sheet.12">
                  <p:embed/>
                </p:oleObj>
              </mc:Choice>
              <mc:Fallback>
                <p:oleObj name="Worksheet" r:id="rId4" imgW="5800641" imgH="2247921" progId="Excel.Sheet.12">
                  <p:embed/>
                  <p:pic>
                    <p:nvPicPr>
                      <p:cNvPr id="0" name=""/>
                      <p:cNvPicPr/>
                      <p:nvPr/>
                    </p:nvPicPr>
                    <p:blipFill>
                      <a:blip r:embed="rId5"/>
                      <a:stretch>
                        <a:fillRect/>
                      </a:stretch>
                    </p:blipFill>
                    <p:spPr>
                      <a:xfrm>
                        <a:off x="1066800" y="3352800"/>
                        <a:ext cx="7275486" cy="2819400"/>
                      </a:xfrm>
                      <a:prstGeom prst="rect">
                        <a:avLst/>
                      </a:prstGeom>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58796774"/>
              </p:ext>
            </p:extLst>
          </p:nvPr>
        </p:nvGraphicFramePr>
        <p:xfrm>
          <a:off x="381000" y="609600"/>
          <a:ext cx="8229599" cy="1981199"/>
        </p:xfrm>
        <a:graphic>
          <a:graphicData uri="http://schemas.openxmlformats.org/drawingml/2006/table">
            <a:tbl>
              <a:tblPr/>
              <a:tblGrid>
                <a:gridCol w="2099705">
                  <a:extLst>
                    <a:ext uri="{9D8B030D-6E8A-4147-A177-3AD203B41FA5}">
                      <a16:colId xmlns:a16="http://schemas.microsoft.com/office/drawing/2014/main" val="20000"/>
                    </a:ext>
                  </a:extLst>
                </a:gridCol>
                <a:gridCol w="545647">
                  <a:extLst>
                    <a:ext uri="{9D8B030D-6E8A-4147-A177-3AD203B41FA5}">
                      <a16:colId xmlns:a16="http://schemas.microsoft.com/office/drawing/2014/main" val="20001"/>
                    </a:ext>
                  </a:extLst>
                </a:gridCol>
                <a:gridCol w="566368">
                  <a:extLst>
                    <a:ext uri="{9D8B030D-6E8A-4147-A177-3AD203B41FA5}">
                      <a16:colId xmlns:a16="http://schemas.microsoft.com/office/drawing/2014/main" val="20002"/>
                    </a:ext>
                  </a:extLst>
                </a:gridCol>
                <a:gridCol w="524926">
                  <a:extLst>
                    <a:ext uri="{9D8B030D-6E8A-4147-A177-3AD203B41FA5}">
                      <a16:colId xmlns:a16="http://schemas.microsoft.com/office/drawing/2014/main" val="20003"/>
                    </a:ext>
                  </a:extLst>
                </a:gridCol>
                <a:gridCol w="554280">
                  <a:extLst>
                    <a:ext uri="{9D8B030D-6E8A-4147-A177-3AD203B41FA5}">
                      <a16:colId xmlns:a16="http://schemas.microsoft.com/office/drawing/2014/main" val="20004"/>
                    </a:ext>
                  </a:extLst>
                </a:gridCol>
                <a:gridCol w="656158">
                  <a:extLst>
                    <a:ext uri="{9D8B030D-6E8A-4147-A177-3AD203B41FA5}">
                      <a16:colId xmlns:a16="http://schemas.microsoft.com/office/drawing/2014/main" val="20005"/>
                    </a:ext>
                  </a:extLst>
                </a:gridCol>
                <a:gridCol w="545647">
                  <a:extLst>
                    <a:ext uri="{9D8B030D-6E8A-4147-A177-3AD203B41FA5}">
                      <a16:colId xmlns:a16="http://schemas.microsoft.com/office/drawing/2014/main" val="20006"/>
                    </a:ext>
                  </a:extLst>
                </a:gridCol>
                <a:gridCol w="511113">
                  <a:extLst>
                    <a:ext uri="{9D8B030D-6E8A-4147-A177-3AD203B41FA5}">
                      <a16:colId xmlns:a16="http://schemas.microsoft.com/office/drawing/2014/main" val="20007"/>
                    </a:ext>
                  </a:extLst>
                </a:gridCol>
                <a:gridCol w="531833">
                  <a:extLst>
                    <a:ext uri="{9D8B030D-6E8A-4147-A177-3AD203B41FA5}">
                      <a16:colId xmlns:a16="http://schemas.microsoft.com/office/drawing/2014/main" val="20008"/>
                    </a:ext>
                  </a:extLst>
                </a:gridCol>
                <a:gridCol w="504205">
                  <a:extLst>
                    <a:ext uri="{9D8B030D-6E8A-4147-A177-3AD203B41FA5}">
                      <a16:colId xmlns:a16="http://schemas.microsoft.com/office/drawing/2014/main" val="20009"/>
                    </a:ext>
                  </a:extLst>
                </a:gridCol>
                <a:gridCol w="657884">
                  <a:extLst>
                    <a:ext uri="{9D8B030D-6E8A-4147-A177-3AD203B41FA5}">
                      <a16:colId xmlns:a16="http://schemas.microsoft.com/office/drawing/2014/main" val="20010"/>
                    </a:ext>
                  </a:extLst>
                </a:gridCol>
                <a:gridCol w="531833">
                  <a:extLst>
                    <a:ext uri="{9D8B030D-6E8A-4147-A177-3AD203B41FA5}">
                      <a16:colId xmlns:a16="http://schemas.microsoft.com/office/drawing/2014/main" val="20011"/>
                    </a:ext>
                  </a:extLst>
                </a:gridCol>
              </a:tblGrid>
              <a:tr h="464557">
                <a:tc>
                  <a:txBody>
                    <a:bodyPr/>
                    <a:lstStyle/>
                    <a:p>
                      <a:pPr algn="ctr" fontAlgn="ctr"/>
                      <a:r>
                        <a:rPr lang="en-US" sz="700" b="1" i="0" u="none" strike="noStrike" dirty="0">
                          <a:effectLst/>
                          <a:latin typeface="Times New Roman"/>
                        </a:rPr>
                        <a:t>System/Component</a:t>
                      </a:r>
                    </a:p>
                  </a:txBody>
                  <a:tcPr marL="5182" marR="5182" marT="51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gridSpan="5">
                  <a:txBody>
                    <a:bodyPr/>
                    <a:lstStyle/>
                    <a:p>
                      <a:pPr algn="ctr" fontAlgn="ctr"/>
                      <a:r>
                        <a:rPr lang="en-US" sz="700" b="1" i="0" u="none" strike="noStrike" dirty="0">
                          <a:effectLst/>
                          <a:latin typeface="Times New Roman"/>
                        </a:rPr>
                        <a:t>Qualitative measures of likelihood</a:t>
                      </a:r>
                    </a:p>
                  </a:txBody>
                  <a:tcPr marL="5182" marR="5182" marT="51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b="1" i="0" u="none" strike="noStrike" dirty="0">
                          <a:effectLst/>
                          <a:latin typeface="Times New Roman"/>
                        </a:rPr>
                        <a:t>Qualitative measures of consequence or impact on facility</a:t>
                      </a:r>
                    </a:p>
                  </a:txBody>
                  <a:tcPr marL="5182" marR="5182" marT="5182"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1" i="0" u="none" strike="noStrike" dirty="0">
                          <a:effectLst/>
                          <a:latin typeface="Times New Roman"/>
                        </a:rPr>
                        <a:t>Score</a:t>
                      </a:r>
                    </a:p>
                  </a:txBody>
                  <a:tcPr marL="5182" marR="5182" marT="518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96239">
                <a:tc>
                  <a:txBody>
                    <a:bodyPr/>
                    <a:lstStyle/>
                    <a:p>
                      <a:pPr algn="l" fontAlgn="t"/>
                      <a:r>
                        <a:rPr lang="en-US" sz="800" b="1" i="0" u="none" strike="noStrike" dirty="0" smtClean="0">
                          <a:effectLst/>
                          <a:latin typeface="Times New Roman"/>
                        </a:rPr>
                        <a:t>Probability </a:t>
                      </a:r>
                      <a:r>
                        <a:rPr lang="en-US" sz="800" b="1" i="0" u="none" strike="noStrike" dirty="0">
                          <a:effectLst/>
                          <a:latin typeface="Times New Roman"/>
                        </a:rPr>
                        <a:t>X Risk X Preparedness = score              </a:t>
                      </a:r>
                    </a:p>
                  </a:txBody>
                  <a:tcPr marL="5182" marR="5182" marT="51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Almost Certain</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Likely</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Possible</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Unlikely</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Rare</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Insignificant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Minor</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Moderate</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Major</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Times New Roman"/>
                        </a:rPr>
                        <a:t>Catastrophic</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Times New Roman"/>
                        </a:rPr>
                        <a:t> </a:t>
                      </a:r>
                    </a:p>
                  </a:txBody>
                  <a:tcPr marL="5182" marR="5182" marT="5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177625">
                <a:tc>
                  <a:txBody>
                    <a:bodyPr/>
                    <a:lstStyle/>
                    <a:p>
                      <a:pPr algn="l" fontAlgn="t"/>
                      <a:r>
                        <a:rPr lang="en-US" sz="800" b="1" i="0" u="none" strike="noStrike" dirty="0">
                          <a:effectLst/>
                          <a:latin typeface="Times New Roman"/>
                        </a:rPr>
                        <a:t>SCORE</a:t>
                      </a:r>
                    </a:p>
                  </a:txBody>
                  <a:tcPr marL="5182" marR="5182" marT="51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A</a:t>
                      </a:r>
                    </a:p>
                  </a:txBody>
                  <a:tcPr marL="5182" marR="5182" marT="518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B</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C</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D</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E</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1</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2</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3</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4</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800" b="0" i="0" u="none" strike="noStrike" dirty="0">
                          <a:effectLst/>
                          <a:latin typeface="Times New Roman"/>
                        </a:rPr>
                        <a:t>5</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800" b="0" i="0" u="none" strike="noStrike" dirty="0">
                          <a:effectLst/>
                          <a:latin typeface="Times New Roman"/>
                        </a:rPr>
                        <a:t> </a:t>
                      </a:r>
                    </a:p>
                  </a:txBody>
                  <a:tcPr marL="5182" marR="5182" marT="518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84457">
                <a:tc>
                  <a:txBody>
                    <a:bodyPr/>
                    <a:lstStyle/>
                    <a:p>
                      <a:pPr algn="l" fontAlgn="t"/>
                      <a:r>
                        <a:rPr lang="en-US" sz="800" b="1" i="0" u="none" strike="noStrike" dirty="0">
                          <a:effectLst/>
                          <a:latin typeface="Times New Roman"/>
                        </a:rPr>
                        <a:t>Incoming Water</a:t>
                      </a:r>
                    </a:p>
                  </a:txBody>
                  <a:tcPr marL="5182" marR="5182" marT="51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a:effectLst/>
                          <a:latin typeface="Times New Roman"/>
                        </a:rPr>
                        <a:t> </a:t>
                      </a:r>
                    </a:p>
                  </a:txBody>
                  <a:tcPr marL="5182" marR="5182" marT="518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86932">
                <a:tc>
                  <a:txBody>
                    <a:bodyPr/>
                    <a:lstStyle/>
                    <a:p>
                      <a:pPr algn="l" fontAlgn="t"/>
                      <a:r>
                        <a:rPr lang="en-US" sz="800" b="0" i="0" u="none" strike="noStrike" dirty="0">
                          <a:effectLst/>
                          <a:latin typeface="Times New Roman"/>
                        </a:rPr>
                        <a:t>Incoming water contamination</a:t>
                      </a:r>
                    </a:p>
                  </a:txBody>
                  <a:tcPr marL="5182" marR="5182" marT="51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x</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x</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effectLst/>
                          <a:latin typeface="Times New Roman"/>
                        </a:rPr>
                        <a:t> </a:t>
                      </a:r>
                    </a:p>
                  </a:txBody>
                  <a:tcPr marL="5182" marR="5182" marT="518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2774">
                <a:tc>
                  <a:txBody>
                    <a:bodyPr/>
                    <a:lstStyle/>
                    <a:p>
                      <a:pPr algn="l" fontAlgn="t"/>
                      <a:r>
                        <a:rPr lang="en-US" sz="800" b="0" i="0" u="none" strike="noStrike" dirty="0">
                          <a:effectLst/>
                          <a:latin typeface="Times New Roman"/>
                        </a:rPr>
                        <a:t>Loss of supply</a:t>
                      </a:r>
                    </a:p>
                  </a:txBody>
                  <a:tcPr marL="5182" marR="5182" marT="51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effectLst/>
                          <a:latin typeface="Times New Roman"/>
                        </a:rPr>
                        <a:t> </a:t>
                      </a:r>
                    </a:p>
                  </a:txBody>
                  <a:tcPr marL="5182" marR="5182" marT="518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15">
                <a:tc>
                  <a:txBody>
                    <a:bodyPr/>
                    <a:lstStyle/>
                    <a:p>
                      <a:pPr algn="l" fontAlgn="t"/>
                      <a:r>
                        <a:rPr lang="en-US" sz="800" b="0" i="0" u="none" strike="noStrike" dirty="0">
                          <a:effectLst/>
                          <a:latin typeface="Times New Roman"/>
                        </a:rPr>
                        <a:t>Failure of Backflow prevention device</a:t>
                      </a:r>
                    </a:p>
                  </a:txBody>
                  <a:tcPr marL="5182" marR="5182" marT="51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800" b="0" i="0" u="none" strike="noStrike" dirty="0">
                          <a:effectLst/>
                          <a:latin typeface="Times New Roman"/>
                        </a:rPr>
                        <a:t> </a:t>
                      </a:r>
                    </a:p>
                  </a:txBody>
                  <a:tcPr marL="5182" marR="5182" marT="518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effectLst/>
                          <a:latin typeface="Times New Roman"/>
                        </a:rPr>
                        <a:t> </a:t>
                      </a:r>
                    </a:p>
                  </a:txBody>
                  <a:tcPr marL="5182" marR="5182" marT="518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14522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76200"/>
            <a:ext cx="4829235" cy="6113327"/>
          </a:xfrm>
          <a:prstGeom prst="rect">
            <a:avLst/>
          </a:prstGeom>
        </p:spPr>
      </p:pic>
    </p:spTree>
    <p:extLst>
      <p:ext uri="{BB962C8B-B14F-4D97-AF65-F5344CB8AC3E}">
        <p14:creationId xmlns:p14="http://schemas.microsoft.com/office/powerpoint/2010/main" val="950167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r>
              <a:rPr lang="en-US" sz="3100" b="1" dirty="0"/>
              <a:t>Develop Strategies to Mitigate Risks</a:t>
            </a:r>
            <a:r>
              <a:rPr lang="en-US" sz="3100" dirty="0"/>
              <a:t> </a:t>
            </a:r>
            <a:r>
              <a:rPr lang="en-US" dirty="0"/>
              <a:t/>
            </a:r>
            <a:br>
              <a:rPr lang="en-US" dirty="0"/>
            </a:br>
            <a:endParaRPr lang="en-US" dirty="0"/>
          </a:p>
        </p:txBody>
      </p:sp>
      <p:sp>
        <p:nvSpPr>
          <p:cNvPr id="3" name="Content Placeholder 2"/>
          <p:cNvSpPr>
            <a:spLocks noGrp="1"/>
          </p:cNvSpPr>
          <p:nvPr>
            <p:ph idx="1"/>
          </p:nvPr>
        </p:nvSpPr>
        <p:spPr>
          <a:xfrm>
            <a:off x="457200" y="1371600"/>
            <a:ext cx="8229600" cy="4389120"/>
          </a:xfrm>
        </p:spPr>
        <p:txBody>
          <a:bodyPr/>
          <a:lstStyle/>
          <a:p>
            <a:pPr marL="0" indent="0">
              <a:buNone/>
            </a:pPr>
            <a:r>
              <a:rPr lang="en-US" dirty="0"/>
              <a:t>Determine what strategies you can implement to reduce the </a:t>
            </a:r>
            <a:r>
              <a:rPr lang="en-US" dirty="0" smtClean="0"/>
              <a:t>risks to </a:t>
            </a:r>
            <a:r>
              <a:rPr lang="en-US" dirty="0"/>
              <a:t>your </a:t>
            </a:r>
            <a:r>
              <a:rPr lang="en-US" dirty="0" smtClean="0"/>
              <a:t>facility.</a:t>
            </a:r>
            <a:endParaRPr lang="en-US" dirty="0"/>
          </a:p>
          <a:p>
            <a:pPr lvl="1"/>
            <a:r>
              <a:rPr lang="en-US" dirty="0" smtClean="0"/>
              <a:t>Flushing </a:t>
            </a:r>
            <a:r>
              <a:rPr lang="en-US" dirty="0"/>
              <a:t>of hot and cold </a:t>
            </a:r>
            <a:r>
              <a:rPr lang="en-US" dirty="0" smtClean="0"/>
              <a:t>water</a:t>
            </a:r>
            <a:endParaRPr lang="en-US" dirty="0"/>
          </a:p>
          <a:p>
            <a:pPr lvl="1"/>
            <a:r>
              <a:rPr lang="en-US" dirty="0"/>
              <a:t>T</a:t>
            </a:r>
            <a:r>
              <a:rPr lang="en-US" dirty="0" smtClean="0"/>
              <a:t>emperature checks</a:t>
            </a:r>
            <a:endParaRPr lang="en-US" dirty="0"/>
          </a:p>
          <a:p>
            <a:pPr lvl="1"/>
            <a:r>
              <a:rPr lang="en-US" dirty="0" smtClean="0"/>
              <a:t>Chemical checks</a:t>
            </a:r>
            <a:endParaRPr lang="en-US" dirty="0"/>
          </a:p>
          <a:p>
            <a:pPr lvl="1"/>
            <a:r>
              <a:rPr lang="en-US" dirty="0" smtClean="0"/>
              <a:t>Competencies </a:t>
            </a:r>
            <a:r>
              <a:rPr lang="en-US" dirty="0"/>
              <a:t>of the key players doing these </a:t>
            </a:r>
            <a:r>
              <a:rPr lang="en-US" dirty="0" smtClean="0"/>
              <a:t>tasks</a:t>
            </a:r>
            <a:endParaRPr lang="en-US" dirty="0"/>
          </a:p>
          <a:p>
            <a:pPr lvl="1"/>
            <a:r>
              <a:rPr lang="en-US" dirty="0" smtClean="0"/>
              <a:t>Environmental </a:t>
            </a:r>
            <a:r>
              <a:rPr lang="en-US" dirty="0"/>
              <a:t>sampling for viable </a:t>
            </a:r>
            <a:r>
              <a:rPr lang="en-US" dirty="0" smtClean="0"/>
              <a:t>Legionella.</a:t>
            </a:r>
            <a:endParaRPr lang="en-US" dirty="0"/>
          </a:p>
          <a:p>
            <a:pPr lvl="1"/>
            <a:r>
              <a:rPr lang="en-US" dirty="0" smtClean="0"/>
              <a:t>Monitoring </a:t>
            </a:r>
            <a:r>
              <a:rPr lang="en-US" dirty="0"/>
              <a:t>water quality </a:t>
            </a:r>
            <a:br>
              <a:rPr lang="en-US" dirty="0"/>
            </a:br>
            <a:endParaRPr lang="en-US" dirty="0"/>
          </a:p>
        </p:txBody>
      </p:sp>
    </p:spTree>
    <p:extLst>
      <p:ext uri="{BB962C8B-B14F-4D97-AF65-F5344CB8AC3E}">
        <p14:creationId xmlns:p14="http://schemas.microsoft.com/office/powerpoint/2010/main" val="12994740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6907775"/>
              </p:ext>
            </p:extLst>
          </p:nvPr>
        </p:nvGraphicFramePr>
        <p:xfrm>
          <a:off x="228600" y="1066800"/>
          <a:ext cx="8229600" cy="3445183"/>
        </p:xfrm>
        <a:graphic>
          <a:graphicData uri="http://schemas.openxmlformats.org/drawingml/2006/table">
            <a:tbl>
              <a:tblPr/>
              <a:tblGrid>
                <a:gridCol w="1872298">
                  <a:extLst>
                    <a:ext uri="{9D8B030D-6E8A-4147-A177-3AD203B41FA5}">
                      <a16:colId xmlns:a16="http://schemas.microsoft.com/office/drawing/2014/main" val="3344834579"/>
                    </a:ext>
                  </a:extLst>
                </a:gridCol>
                <a:gridCol w="2348883">
                  <a:extLst>
                    <a:ext uri="{9D8B030D-6E8A-4147-A177-3AD203B41FA5}">
                      <a16:colId xmlns:a16="http://schemas.microsoft.com/office/drawing/2014/main" val="2207749177"/>
                    </a:ext>
                  </a:extLst>
                </a:gridCol>
                <a:gridCol w="1089337">
                  <a:extLst>
                    <a:ext uri="{9D8B030D-6E8A-4147-A177-3AD203B41FA5}">
                      <a16:colId xmlns:a16="http://schemas.microsoft.com/office/drawing/2014/main" val="2191959072"/>
                    </a:ext>
                  </a:extLst>
                </a:gridCol>
                <a:gridCol w="2919082">
                  <a:extLst>
                    <a:ext uri="{9D8B030D-6E8A-4147-A177-3AD203B41FA5}">
                      <a16:colId xmlns:a16="http://schemas.microsoft.com/office/drawing/2014/main" val="4155708840"/>
                    </a:ext>
                  </a:extLst>
                </a:gridCol>
              </a:tblGrid>
              <a:tr h="366075">
                <a:tc gridSpan="4">
                  <a:txBody>
                    <a:bodyPr/>
                    <a:lstStyle/>
                    <a:p>
                      <a:pPr algn="ctr" fontAlgn="t"/>
                      <a:r>
                        <a:rPr lang="en-US" sz="1100" b="0" i="0" u="none" strike="noStrike">
                          <a:effectLst/>
                          <a:latin typeface="Arial" panose="020B0604020202020204" pitchFamily="34" charset="0"/>
                        </a:rPr>
                        <a:t>Table 1  Hazard identification and risk assessment table, including                                                                                                              and add rows as required)</a:t>
                      </a:r>
                    </a:p>
                  </a:txBody>
                  <a:tcPr marL="8513" marR="8513" marT="8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4121392"/>
                  </a:ext>
                </a:extLst>
              </a:tr>
              <a:tr h="171970">
                <a:tc>
                  <a:txBody>
                    <a:bodyPr/>
                    <a:lstStyle/>
                    <a:p>
                      <a:pPr algn="l" fontAlgn="t"/>
                      <a:r>
                        <a:rPr lang="en-US" sz="1100" b="0" i="0" u="none" strike="noStrike">
                          <a:solidFill>
                            <a:srgbClr val="FFFFFF"/>
                          </a:solidFill>
                          <a:effectLst/>
                          <a:latin typeface="Arial" panose="020B0604020202020204" pitchFamily="34" charset="0"/>
                        </a:rPr>
                        <a:t>System component</a:t>
                      </a:r>
                    </a:p>
                  </a:txBody>
                  <a:tcPr marL="8513" marR="8513" marT="851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100" b="0" i="0" u="none" strike="noStrike">
                          <a:solidFill>
                            <a:srgbClr val="FFFFFF"/>
                          </a:solidFill>
                          <a:effectLst/>
                          <a:latin typeface="Arial" panose="020B0604020202020204" pitchFamily="34" charset="0"/>
                        </a:rPr>
                        <a:t>Hazard and hazardous event</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100" b="0" i="0" u="none" strike="noStrike">
                          <a:solidFill>
                            <a:srgbClr val="FFFFFF"/>
                          </a:solidFill>
                          <a:effectLst/>
                          <a:latin typeface="Arial" panose="020B0604020202020204" pitchFamily="34" charset="0"/>
                        </a:rPr>
                        <a:t>Risk score</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100" b="0" i="0" u="none" strike="noStrike">
                          <a:solidFill>
                            <a:srgbClr val="FFFFFF"/>
                          </a:solidFill>
                          <a:effectLst/>
                          <a:latin typeface="Arial" panose="020B0604020202020204" pitchFamily="34" charset="0"/>
                        </a:rPr>
                        <a:t>Possible control measures</a:t>
                      </a:r>
                    </a:p>
                  </a:txBody>
                  <a:tcPr marL="8513" marR="8513" marT="851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58036794"/>
                  </a:ext>
                </a:extLst>
              </a:tr>
              <a:tr h="510803">
                <a:tc>
                  <a:txBody>
                    <a:bodyPr/>
                    <a:lstStyle/>
                    <a:p>
                      <a:pPr algn="l" fontAlgn="ctr"/>
                      <a:r>
                        <a:rPr lang="en-US" sz="1100" b="0" i="0" u="none" strike="noStrike">
                          <a:effectLst/>
                          <a:latin typeface="Arial" panose="020B0604020202020204" pitchFamily="34" charset="0"/>
                        </a:rPr>
                        <a:t>Incoming water</a:t>
                      </a:r>
                    </a:p>
                  </a:txBody>
                  <a:tcPr marL="8513" marR="8513" marT="8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a:effectLst/>
                          <a:latin typeface="Arial" panose="020B0604020202020204" pitchFamily="34" charset="0"/>
                        </a:rPr>
                        <a:t>Incoming water contamination</a:t>
                      </a:r>
                    </a:p>
                  </a:txBody>
                  <a:tcPr marL="8513" marR="8513" marT="8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a:effectLst/>
                          <a:latin typeface="Arial" panose="020B0604020202020204" pitchFamily="34" charset="0"/>
                        </a:rPr>
                        <a:t>High</a:t>
                      </a:r>
                    </a:p>
                  </a:txBody>
                  <a:tcPr marL="8513" marR="8513" marT="8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a:effectLst/>
                          <a:latin typeface="Arial" panose="020B0604020202020204" pitchFamily="34" charset="0"/>
                        </a:rPr>
                        <a:t>Isolate incoming water - see what the contaminate is and how to treat it, then sanitize whole system with  approptiate method</a:t>
                      </a:r>
                    </a:p>
                  </a:txBody>
                  <a:tcPr marL="8513" marR="8513" marT="85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902407314"/>
                  </a:ext>
                </a:extLst>
              </a:tr>
              <a:tr h="510803">
                <a:tc>
                  <a:txBody>
                    <a:bodyPr/>
                    <a:lstStyle/>
                    <a:p>
                      <a:pPr algn="l" fontAlgn="ctr"/>
                      <a:r>
                        <a:rPr lang="en-US" sz="1100" b="0" i="0" u="none" strike="noStrike">
                          <a:effectLst/>
                          <a:latin typeface="Arial" panose="020B0604020202020204" pitchFamily="34" charset="0"/>
                        </a:rPr>
                        <a:t> </a:t>
                      </a:r>
                    </a:p>
                  </a:txBody>
                  <a:tcPr marL="8513" marR="8513" marT="85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effectLst/>
                          <a:latin typeface="Arial" panose="020B0604020202020204" pitchFamily="34" charset="0"/>
                        </a:rPr>
                        <a:t>Loss of supply</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effectLst/>
                          <a:latin typeface="Arial" panose="020B0604020202020204" pitchFamily="34" charset="0"/>
                        </a:rPr>
                        <a:t>High</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effectLst/>
                          <a:latin typeface="Arial" panose="020B0604020202020204" pitchFamily="34" charset="0"/>
                        </a:rPr>
                        <a:t>Pull up MOUs with other facilities to get water supplies here if an extended outage is anticipated</a:t>
                      </a:r>
                    </a:p>
                  </a:txBody>
                  <a:tcPr marL="8513" marR="8513" marT="851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7591619"/>
                  </a:ext>
                </a:extLst>
              </a:tr>
              <a:tr h="510803">
                <a:tc>
                  <a:txBody>
                    <a:bodyPr/>
                    <a:lstStyle/>
                    <a:p>
                      <a:pPr algn="l" fontAlgn="t"/>
                      <a:r>
                        <a:rPr lang="en-US" sz="1100" b="0" i="0" u="none" strike="noStrike">
                          <a:effectLst/>
                          <a:latin typeface="Arial" panose="020B0604020202020204" pitchFamily="34" charset="0"/>
                        </a:rPr>
                        <a:t> </a:t>
                      </a:r>
                    </a:p>
                  </a:txBody>
                  <a:tcPr marL="8513" marR="8513" marT="851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Failure of backflow prevention device</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Moderate</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Repair/replace back flow preventer - if believe contamination occurred to the water system - would sanitize water system</a:t>
                      </a:r>
                    </a:p>
                  </a:txBody>
                  <a:tcPr marL="8513" marR="8513" marT="851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025164"/>
                  </a:ext>
                </a:extLst>
              </a:tr>
              <a:tr h="171970">
                <a:tc>
                  <a:txBody>
                    <a:bodyPr/>
                    <a:lstStyle/>
                    <a:p>
                      <a:pPr algn="l" fontAlgn="t"/>
                      <a:r>
                        <a:rPr lang="en-US" sz="1100" b="0" i="0" u="none" strike="noStrike">
                          <a:effectLst/>
                          <a:latin typeface="Arial" panose="020B0604020202020204" pitchFamily="34" charset="0"/>
                        </a:rPr>
                        <a:t>Hot water system</a:t>
                      </a:r>
                    </a:p>
                  </a:txBody>
                  <a:tcPr marL="8513" marR="8513" marT="851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1100" b="0" i="0" u="none" strike="noStrike">
                          <a:effectLst/>
                          <a:latin typeface="Arial" panose="020B0604020202020204" pitchFamily="34" charset="0"/>
                        </a:rPr>
                        <a:t>Water stored below 140 debrees</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1100" b="0" i="0" u="none" strike="noStrike">
                          <a:effectLst/>
                          <a:latin typeface="Arial" panose="020B0604020202020204" pitchFamily="34" charset="0"/>
                        </a:rPr>
                        <a:t>Moderate</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1100" b="0" i="0" u="none" strike="noStrike">
                          <a:effectLst/>
                          <a:latin typeface="Arial" panose="020B0604020202020204" pitchFamily="34" charset="0"/>
                        </a:rPr>
                        <a:t>open</a:t>
                      </a:r>
                    </a:p>
                  </a:txBody>
                  <a:tcPr marL="8513" marR="8513" marT="851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59504585"/>
                  </a:ext>
                </a:extLst>
              </a:tr>
              <a:tr h="681070">
                <a:tc>
                  <a:txBody>
                    <a:bodyPr/>
                    <a:lstStyle/>
                    <a:p>
                      <a:pPr algn="l" fontAlgn="t"/>
                      <a:r>
                        <a:rPr lang="en-US" sz="1100" b="0" i="0" u="none" strike="noStrike">
                          <a:effectLst/>
                          <a:latin typeface="Arial" panose="020B0604020202020204" pitchFamily="34" charset="0"/>
                        </a:rPr>
                        <a:t> </a:t>
                      </a:r>
                    </a:p>
                  </a:txBody>
                  <a:tcPr marL="8513" marR="8513" marT="851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Heater failure or under capicity </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Low</a:t>
                      </a:r>
                    </a:p>
                  </a:txBody>
                  <a:tcPr marL="8513" marR="8513" marT="85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effectLst/>
                          <a:latin typeface="Arial" panose="020B0604020202020204" pitchFamily="34" charset="0"/>
                        </a:rPr>
                        <a:t>The hot water heating systems has a redundency built into the system.  If one water heater was not functioning then would bring another hot water heater on line.</a:t>
                      </a:r>
                    </a:p>
                  </a:txBody>
                  <a:tcPr marL="8513" marR="8513" marT="851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873447"/>
                  </a:ext>
                </a:extLst>
              </a:tr>
              <a:tr h="340535">
                <a:tc>
                  <a:txBody>
                    <a:bodyPr/>
                    <a:lstStyle/>
                    <a:p>
                      <a:pPr algn="l" fontAlgn="b"/>
                      <a:r>
                        <a:rPr lang="en-US" sz="1100" b="0" i="0" u="none" strike="noStrike">
                          <a:effectLst/>
                          <a:latin typeface="Arial" panose="020B0604020202020204" pitchFamily="34" charset="0"/>
                        </a:rPr>
                        <a:t> </a:t>
                      </a:r>
                    </a:p>
                  </a:txBody>
                  <a:tcPr marL="8513" marR="8513" marT="85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Build up of sludge in tank - Physical Therapy</a:t>
                      </a:r>
                    </a:p>
                  </a:txBody>
                  <a:tcPr marL="8513" marR="8513" marT="8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Low</a:t>
                      </a:r>
                    </a:p>
                  </a:txBody>
                  <a:tcPr marL="8513" marR="8513" marT="8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Annual PMs completed - if sludge noted the sludge would be cleaned out</a:t>
                      </a:r>
                    </a:p>
                  </a:txBody>
                  <a:tcPr marL="8513" marR="8513" marT="85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475075"/>
                  </a:ext>
                </a:extLst>
              </a:tr>
            </a:tbl>
          </a:graphicData>
        </a:graphic>
      </p:graphicFrame>
    </p:spTree>
    <p:extLst>
      <p:ext uri="{BB962C8B-B14F-4D97-AF65-F5344CB8AC3E}">
        <p14:creationId xmlns:p14="http://schemas.microsoft.com/office/powerpoint/2010/main" val="1190034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Water Management Program Steps</a:t>
            </a:r>
            <a:r>
              <a:rPr lang="en-US" sz="4000" dirty="0"/>
              <a:t>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7459058"/>
              </p:ext>
            </p:extLst>
          </p:nvPr>
        </p:nvGraphicFramePr>
        <p:xfrm>
          <a:off x="457200" y="1676400"/>
          <a:ext cx="7543800" cy="329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2000" y="5334000"/>
            <a:ext cx="7848600" cy="738664"/>
          </a:xfrm>
          <a:prstGeom prst="rect">
            <a:avLst/>
          </a:prstGeom>
          <a:noFill/>
        </p:spPr>
        <p:txBody>
          <a:bodyPr wrap="square" rtlCol="0">
            <a:spAutoFit/>
          </a:bodyPr>
          <a:lstStyle/>
          <a:p>
            <a:r>
              <a:rPr lang="en-US" sz="1200" dirty="0"/>
              <a:t>Source: ASHRAE Standard 188,</a:t>
            </a:r>
            <a:br>
              <a:rPr lang="en-US" sz="1200" dirty="0"/>
            </a:br>
            <a:r>
              <a:rPr lang="en-US" sz="1200" dirty="0">
                <a:hlinkClick r:id="rId8"/>
              </a:rPr>
              <a:t>https://</a:t>
            </a:r>
            <a:r>
              <a:rPr lang="en-US" sz="1200" dirty="0" smtClean="0">
                <a:hlinkClick r:id="rId8"/>
              </a:rPr>
              <a:t>www.hfmmagazine.com/articles/3771-seven-steps-to-creating-a-water-management-program</a:t>
            </a:r>
            <a:r>
              <a:rPr lang="en-US" sz="1200" dirty="0" smtClean="0"/>
              <a:t>  </a:t>
            </a:r>
            <a:r>
              <a:rPr lang="en-US" dirty="0"/>
              <a:t/>
            </a:r>
            <a:br>
              <a:rPr lang="en-US" dirty="0"/>
            </a:br>
            <a:endParaRPr lang="en-US" dirty="0"/>
          </a:p>
        </p:txBody>
      </p:sp>
    </p:spTree>
    <p:extLst>
      <p:ext uri="{BB962C8B-B14F-4D97-AF65-F5344CB8AC3E}">
        <p14:creationId xmlns:p14="http://schemas.microsoft.com/office/powerpoint/2010/main" val="19959844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762000"/>
            <a:ext cx="4040188" cy="4114800"/>
          </a:xfrm>
        </p:spPr>
        <p:txBody>
          <a:bodyPr/>
          <a:lstStyle/>
          <a:p>
            <a:pPr marL="0" indent="0" algn="ctr">
              <a:buNone/>
            </a:pPr>
            <a:r>
              <a:rPr lang="en-US" b="1" dirty="0">
                <a:solidFill>
                  <a:schemeClr val="tx2"/>
                </a:solidFill>
              </a:rPr>
              <a:t>Monitor and</a:t>
            </a:r>
            <a:br>
              <a:rPr lang="en-US" b="1" dirty="0">
                <a:solidFill>
                  <a:schemeClr val="tx2"/>
                </a:solidFill>
              </a:rPr>
            </a:br>
            <a:r>
              <a:rPr lang="en-US" b="1" dirty="0">
                <a:solidFill>
                  <a:schemeClr val="tx2"/>
                </a:solidFill>
              </a:rPr>
              <a:t>Respond</a:t>
            </a:r>
            <a:br>
              <a:rPr lang="en-US" b="1" dirty="0">
                <a:solidFill>
                  <a:schemeClr val="tx2"/>
                </a:solidFill>
              </a:rPr>
            </a:br>
            <a:r>
              <a:rPr lang="en-US" b="1" dirty="0">
                <a:solidFill>
                  <a:schemeClr val="tx2"/>
                </a:solidFill>
              </a:rPr>
              <a:t>aka Meter/Measure/Manage</a:t>
            </a:r>
            <a:r>
              <a:rPr lang="en-US" dirty="0">
                <a:solidFill>
                  <a:schemeClr val="tx2"/>
                </a:solidFill>
              </a:rPr>
              <a:t> </a:t>
            </a:r>
            <a:endParaRPr lang="en-US" dirty="0" smtClean="0">
              <a:solidFill>
                <a:schemeClr val="tx2"/>
              </a:solidFill>
            </a:endParaRPr>
          </a:p>
          <a:p>
            <a:pPr lvl="1"/>
            <a:r>
              <a:rPr lang="en-US" sz="3200" dirty="0" smtClean="0"/>
              <a:t>Method</a:t>
            </a:r>
            <a:endParaRPr lang="en-US" sz="3200" dirty="0"/>
          </a:p>
          <a:p>
            <a:pPr lvl="1"/>
            <a:r>
              <a:rPr lang="en-US" sz="3200" dirty="0" smtClean="0"/>
              <a:t> Frequency</a:t>
            </a:r>
            <a:endParaRPr lang="en-US" sz="3200" dirty="0"/>
          </a:p>
          <a:p>
            <a:pPr lvl="1"/>
            <a:r>
              <a:rPr lang="en-US" sz="3200" dirty="0" smtClean="0"/>
              <a:t>Control Limit</a:t>
            </a:r>
            <a:endParaRPr lang="en-US" sz="3200" dirty="0"/>
          </a:p>
          <a:p>
            <a:pPr lvl="1"/>
            <a:r>
              <a:rPr lang="en-US" sz="3200" dirty="0" smtClean="0"/>
              <a:t>Corrective </a:t>
            </a:r>
            <a:r>
              <a:rPr lang="en-US" sz="3200" dirty="0"/>
              <a:t>Action </a:t>
            </a:r>
            <a:r>
              <a:rPr lang="en-US" dirty="0"/>
              <a:t/>
            </a:r>
            <a:br>
              <a:rPr lang="en-US" dirty="0"/>
            </a:br>
            <a:r>
              <a:rPr lang="en-US" dirty="0"/>
              <a:t/>
            </a:r>
            <a:br>
              <a:rPr lang="en-US" dirty="0"/>
            </a:br>
            <a:endParaRPr lang="en-US" dirty="0"/>
          </a:p>
        </p:txBody>
      </p:sp>
      <p:sp>
        <p:nvSpPr>
          <p:cNvPr id="7" name="Content Placeholder 4"/>
          <p:cNvSpPr txBox="1">
            <a:spLocks/>
          </p:cNvSpPr>
          <p:nvPr/>
        </p:nvSpPr>
        <p:spPr>
          <a:xfrm>
            <a:off x="4267200" y="608410"/>
            <a:ext cx="4876800" cy="4801790"/>
          </a:xfrm>
          <a:prstGeom prst="rect">
            <a:avLst/>
          </a:prstGeom>
        </p:spPr>
        <p:txBody>
          <a:bodyPr vert="horz" tIns="0">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18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b="1" dirty="0" smtClean="0">
                <a:solidFill>
                  <a:schemeClr val="tx2"/>
                </a:solidFill>
              </a:rPr>
              <a:t>ASHRAE Recommendations</a:t>
            </a:r>
            <a:r>
              <a:rPr lang="en-US" b="1" dirty="0" smtClean="0"/>
              <a:t/>
            </a:r>
            <a:br>
              <a:rPr lang="en-US" b="1" dirty="0" smtClean="0"/>
            </a:br>
            <a:endParaRPr lang="en-US" dirty="0" smtClean="0"/>
          </a:p>
          <a:p>
            <a:pPr marL="393192" lvl="1" indent="0">
              <a:buNone/>
            </a:pPr>
            <a:r>
              <a:rPr lang="en-US" sz="3000" dirty="0" smtClean="0"/>
              <a:t>Ornamental water feature</a:t>
            </a:r>
          </a:p>
          <a:p>
            <a:pPr marL="393192" lvl="1" indent="0">
              <a:buNone/>
            </a:pPr>
            <a:endParaRPr lang="en-US" sz="3200" dirty="0" smtClean="0"/>
          </a:p>
          <a:p>
            <a:pPr lvl="1"/>
            <a:r>
              <a:rPr lang="en-US" sz="3200" dirty="0" smtClean="0"/>
              <a:t>Water quality weekly</a:t>
            </a:r>
          </a:p>
          <a:p>
            <a:pPr lvl="2"/>
            <a:r>
              <a:rPr lang="en-US" sz="3000" dirty="0" smtClean="0"/>
              <a:t>pH</a:t>
            </a:r>
          </a:p>
          <a:p>
            <a:pPr lvl="2"/>
            <a:r>
              <a:rPr lang="en-US" sz="3000" dirty="0" smtClean="0"/>
              <a:t>Water Temperature</a:t>
            </a:r>
          </a:p>
          <a:p>
            <a:pPr lvl="2"/>
            <a:r>
              <a:rPr lang="en-US" sz="3000" dirty="0" smtClean="0"/>
              <a:t>Visual Inspection</a:t>
            </a:r>
          </a:p>
          <a:p>
            <a:pPr lvl="2"/>
            <a:r>
              <a:rPr lang="en-US" sz="3000" dirty="0" smtClean="0"/>
              <a:t>Odor</a:t>
            </a:r>
            <a:endParaRPr lang="en-US" sz="3000" dirty="0"/>
          </a:p>
          <a:p>
            <a:pPr marL="628650" lvl="2" indent="-285750">
              <a:buFont typeface="Wingdings" panose="05000000000000000000" pitchFamily="2" charset="2"/>
              <a:buChar char="q"/>
            </a:pPr>
            <a:r>
              <a:rPr lang="en-US" sz="3000" dirty="0" smtClean="0"/>
              <a:t>Heterotrophic plate count (HPC) monthly </a:t>
            </a:r>
            <a:endParaRPr lang="en-US" sz="3000" dirty="0"/>
          </a:p>
          <a:p>
            <a:pPr marL="400050" lvl="2" indent="-57150">
              <a:buNone/>
            </a:pPr>
            <a:r>
              <a:rPr lang="en-US" dirty="0" smtClean="0"/>
              <a:t/>
            </a:r>
            <a:br>
              <a:rPr lang="en-US" dirty="0" smtClean="0"/>
            </a:br>
            <a:r>
              <a:rPr lang="en-US" dirty="0" smtClean="0"/>
              <a:t/>
            </a:r>
            <a:br>
              <a:rPr lang="en-US" dirty="0" smtClean="0"/>
            </a:br>
            <a:endParaRPr lang="en-US" dirty="0"/>
          </a:p>
        </p:txBody>
      </p:sp>
      <p:sp>
        <p:nvSpPr>
          <p:cNvPr id="9" name="TextBox 8"/>
          <p:cNvSpPr txBox="1"/>
          <p:nvPr/>
        </p:nvSpPr>
        <p:spPr>
          <a:xfrm>
            <a:off x="609600" y="5410200"/>
            <a:ext cx="8077200" cy="800219"/>
          </a:xfrm>
          <a:prstGeom prst="rect">
            <a:avLst/>
          </a:prstGeom>
          <a:noFill/>
        </p:spPr>
        <p:txBody>
          <a:bodyPr wrap="square" rtlCol="0">
            <a:spAutoFit/>
          </a:bodyPr>
          <a:lstStyle/>
          <a:p>
            <a:r>
              <a:rPr lang="en-US" sz="1400" dirty="0"/>
              <a:t>Source: ASHRAE Standard 188,</a:t>
            </a:r>
            <a:br>
              <a:rPr lang="en-US" sz="1400" dirty="0"/>
            </a:br>
            <a:r>
              <a:rPr lang="en-US" sz="1400" dirty="0">
                <a:hlinkClick r:id="rId3"/>
              </a:rPr>
              <a:t>https://</a:t>
            </a:r>
            <a:r>
              <a:rPr lang="en-US" sz="1400" dirty="0" smtClean="0">
                <a:hlinkClick r:id="rId3"/>
              </a:rPr>
              <a:t>www.hfmmagazine.com/articles/3771-seven-steps-to-creating-a-water-management-program</a:t>
            </a:r>
            <a:r>
              <a:rPr lang="en-US" sz="1400" dirty="0" smtClean="0"/>
              <a:t>   </a:t>
            </a:r>
            <a:r>
              <a:rPr lang="en-US" dirty="0"/>
              <a:t/>
            </a:r>
            <a:br>
              <a:rPr lang="en-US" dirty="0"/>
            </a:br>
            <a:endParaRPr lang="en-US" dirty="0"/>
          </a:p>
        </p:txBody>
      </p:sp>
      <p:cxnSp>
        <p:nvCxnSpPr>
          <p:cNvPr id="11" name="Straight Connector 10"/>
          <p:cNvCxnSpPr/>
          <p:nvPr/>
        </p:nvCxnSpPr>
        <p:spPr>
          <a:xfrm>
            <a:off x="4497388" y="914400"/>
            <a:ext cx="0" cy="380881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75683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pPr algn="ctr"/>
            <a:r>
              <a:rPr lang="en-US" dirty="0"/>
              <a:t>Monitoring</a:t>
            </a:r>
          </a:p>
        </p:txBody>
      </p:sp>
      <p:graphicFrame>
        <p:nvGraphicFramePr>
          <p:cNvPr id="4" name="Object 3"/>
          <p:cNvGraphicFramePr>
            <a:graphicFrameLocks noChangeAspect="1"/>
          </p:cNvGraphicFramePr>
          <p:nvPr>
            <p:extLst>
              <p:ext uri="{D42A27DB-BD31-4B8C-83A1-F6EECF244321}">
                <p14:modId xmlns:p14="http://schemas.microsoft.com/office/powerpoint/2010/main" val="374564354"/>
              </p:ext>
            </p:extLst>
          </p:nvPr>
        </p:nvGraphicFramePr>
        <p:xfrm>
          <a:off x="381000" y="1371600"/>
          <a:ext cx="8172414" cy="3886200"/>
        </p:xfrm>
        <a:graphic>
          <a:graphicData uri="http://schemas.openxmlformats.org/presentationml/2006/ole">
            <mc:AlternateContent xmlns:mc="http://schemas.openxmlformats.org/markup-compatibility/2006">
              <mc:Choice xmlns:v="urn:schemas-microsoft-com:vml" Requires="v">
                <p:oleObj spid="_x0000_s21580" name="Worksheet" r:id="rId4" imgW="9324992" imgH="4000597" progId="Excel.Sheet.12">
                  <p:embed/>
                </p:oleObj>
              </mc:Choice>
              <mc:Fallback>
                <p:oleObj name="Worksheet" r:id="rId4" imgW="9324992" imgH="4000597" progId="Excel.Sheet.12">
                  <p:embed/>
                  <p:pic>
                    <p:nvPicPr>
                      <p:cNvPr id="0" name=""/>
                      <p:cNvPicPr/>
                      <p:nvPr/>
                    </p:nvPicPr>
                    <p:blipFill>
                      <a:blip r:embed="rId5"/>
                      <a:stretch>
                        <a:fillRect/>
                      </a:stretch>
                    </p:blipFill>
                    <p:spPr>
                      <a:xfrm>
                        <a:off x="381000" y="1371600"/>
                        <a:ext cx="8172414" cy="3886200"/>
                      </a:xfrm>
                      <a:prstGeom prst="rect">
                        <a:avLst/>
                      </a:prstGeom>
                    </p:spPr>
                  </p:pic>
                </p:oleObj>
              </mc:Fallback>
            </mc:AlternateContent>
          </a:graphicData>
        </a:graphic>
      </p:graphicFrame>
    </p:spTree>
    <p:extLst>
      <p:ext uri="{BB962C8B-B14F-4D97-AF65-F5344CB8AC3E}">
        <p14:creationId xmlns:p14="http://schemas.microsoft.com/office/powerpoint/2010/main" val="3137686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pPr algn="ctr"/>
            <a:r>
              <a:rPr lang="en-US" dirty="0"/>
              <a:t>Verification monitoring</a:t>
            </a:r>
          </a:p>
        </p:txBody>
      </p:sp>
      <p:graphicFrame>
        <p:nvGraphicFramePr>
          <p:cNvPr id="3" name="Object 2"/>
          <p:cNvGraphicFramePr>
            <a:graphicFrameLocks noChangeAspect="1"/>
          </p:cNvGraphicFramePr>
          <p:nvPr>
            <p:extLst>
              <p:ext uri="{D42A27DB-BD31-4B8C-83A1-F6EECF244321}">
                <p14:modId xmlns:p14="http://schemas.microsoft.com/office/powerpoint/2010/main" val="504762419"/>
              </p:ext>
            </p:extLst>
          </p:nvPr>
        </p:nvGraphicFramePr>
        <p:xfrm>
          <a:off x="457200" y="1676400"/>
          <a:ext cx="8244191" cy="4036219"/>
        </p:xfrm>
        <a:graphic>
          <a:graphicData uri="http://schemas.openxmlformats.org/presentationml/2006/ole">
            <mc:AlternateContent xmlns:mc="http://schemas.openxmlformats.org/markup-compatibility/2006">
              <mc:Choice xmlns:v="urn:schemas-microsoft-com:vml" Requires="v">
                <p:oleObj spid="_x0000_s22605" name="Worksheet" r:id="rId4" imgW="9686949" imgH="4743498" progId="Excel.Sheet.12">
                  <p:embed/>
                </p:oleObj>
              </mc:Choice>
              <mc:Fallback>
                <p:oleObj name="Worksheet" r:id="rId4" imgW="9686949" imgH="4743498" progId="Excel.Sheet.12">
                  <p:embed/>
                  <p:pic>
                    <p:nvPicPr>
                      <p:cNvPr id="0" name=""/>
                      <p:cNvPicPr/>
                      <p:nvPr/>
                    </p:nvPicPr>
                    <p:blipFill>
                      <a:blip r:embed="rId5"/>
                      <a:stretch>
                        <a:fillRect/>
                      </a:stretch>
                    </p:blipFill>
                    <p:spPr>
                      <a:xfrm>
                        <a:off x="457200" y="1676400"/>
                        <a:ext cx="8244191" cy="4036219"/>
                      </a:xfrm>
                      <a:prstGeom prst="rect">
                        <a:avLst/>
                      </a:prstGeom>
                    </p:spPr>
                  </p:pic>
                </p:oleObj>
              </mc:Fallback>
            </mc:AlternateContent>
          </a:graphicData>
        </a:graphic>
      </p:graphicFrame>
    </p:spTree>
    <p:extLst>
      <p:ext uri="{BB962C8B-B14F-4D97-AF65-F5344CB8AC3E}">
        <p14:creationId xmlns:p14="http://schemas.microsoft.com/office/powerpoint/2010/main" val="1828532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4040188" cy="1143000"/>
          </a:xfrm>
        </p:spPr>
        <p:txBody>
          <a:bodyPr/>
          <a:lstStyle/>
          <a:p>
            <a:r>
              <a:rPr lang="en-US" dirty="0"/>
              <a:t>Review </a:t>
            </a:r>
            <a:br>
              <a:rPr lang="en-US" dirty="0"/>
            </a:br>
            <a:endParaRPr lang="en-US" dirty="0"/>
          </a:p>
        </p:txBody>
      </p:sp>
      <p:sp>
        <p:nvSpPr>
          <p:cNvPr id="5" name="Content Placeholder 4"/>
          <p:cNvSpPr>
            <a:spLocks noGrp="1"/>
          </p:cNvSpPr>
          <p:nvPr>
            <p:ph sz="quarter" idx="2"/>
          </p:nvPr>
        </p:nvSpPr>
        <p:spPr>
          <a:xfrm>
            <a:off x="457200" y="1981200"/>
            <a:ext cx="4040188" cy="3845720"/>
          </a:xfrm>
        </p:spPr>
        <p:txBody>
          <a:bodyPr>
            <a:normAutofit/>
          </a:bodyPr>
          <a:lstStyle/>
          <a:p>
            <a:r>
              <a:rPr lang="en-US" sz="3200" dirty="0"/>
              <a:t>Data </a:t>
            </a:r>
            <a:r>
              <a:rPr lang="en-US" sz="3200" dirty="0" smtClean="0"/>
              <a:t>review</a:t>
            </a:r>
            <a:endParaRPr lang="en-US" sz="3200" dirty="0"/>
          </a:p>
          <a:p>
            <a:r>
              <a:rPr lang="en-US" sz="3200" dirty="0" smtClean="0"/>
              <a:t>Response review</a:t>
            </a:r>
            <a:endParaRPr lang="en-US" sz="3200" dirty="0"/>
          </a:p>
          <a:p>
            <a:r>
              <a:rPr lang="en-US" sz="3200" dirty="0" smtClean="0"/>
              <a:t>Review </a:t>
            </a:r>
            <a:r>
              <a:rPr lang="en-US" sz="3200" dirty="0"/>
              <a:t>plans for</a:t>
            </a:r>
            <a:br>
              <a:rPr lang="en-US" sz="3200" dirty="0"/>
            </a:br>
            <a:r>
              <a:rPr lang="en-US" sz="3200" dirty="0"/>
              <a:t>updates </a:t>
            </a:r>
            <a:r>
              <a:rPr lang="en-US" sz="2800" dirty="0"/>
              <a:t/>
            </a:r>
            <a:br>
              <a:rPr lang="en-US" sz="2800" dirty="0"/>
            </a:br>
            <a:endParaRPr lang="en-US" sz="2800" dirty="0"/>
          </a:p>
        </p:txBody>
      </p:sp>
      <p:pic>
        <p:nvPicPr>
          <p:cNvPr id="7" name="Content Placeholder 6"/>
          <p:cNvPicPr>
            <a:picLocks noGrp="1" noChangeAspect="1"/>
          </p:cNvPicPr>
          <p:nvPr>
            <p:ph sz="quarter" idx="4"/>
          </p:nvPr>
        </p:nvPicPr>
        <p:blipFill>
          <a:blip r:embed="rId3"/>
          <a:stretch>
            <a:fillRect/>
          </a:stretch>
        </p:blipFill>
        <p:spPr>
          <a:xfrm>
            <a:off x="5126433" y="1447800"/>
            <a:ext cx="3649267" cy="4379120"/>
          </a:xfrm>
          <a:prstGeom prst="rect">
            <a:avLst/>
          </a:prstGeom>
        </p:spPr>
      </p:pic>
    </p:spTree>
    <p:extLst>
      <p:ext uri="{BB962C8B-B14F-4D97-AF65-F5344CB8AC3E}">
        <p14:creationId xmlns:p14="http://schemas.microsoft.com/office/powerpoint/2010/main" val="39161617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Document and Communicate</a:t>
            </a:r>
            <a:endParaRPr lang="en-US" sz="3600" dirty="0"/>
          </a:p>
        </p:txBody>
      </p:sp>
      <p:sp>
        <p:nvSpPr>
          <p:cNvPr id="10" name="Content Placeholder 9"/>
          <p:cNvSpPr>
            <a:spLocks noGrp="1"/>
          </p:cNvSpPr>
          <p:nvPr>
            <p:ph idx="1"/>
          </p:nvPr>
        </p:nvSpPr>
        <p:spPr>
          <a:xfrm>
            <a:off x="4114800" y="1935480"/>
            <a:ext cx="4876800" cy="4389120"/>
          </a:xfrm>
        </p:spPr>
        <p:txBody>
          <a:bodyPr/>
          <a:lstStyle/>
          <a:p>
            <a:r>
              <a:rPr lang="en-US" dirty="0"/>
              <a:t>Program </a:t>
            </a:r>
            <a:r>
              <a:rPr lang="en-US" dirty="0" smtClean="0"/>
              <a:t>team</a:t>
            </a:r>
            <a:endParaRPr lang="en-US" dirty="0"/>
          </a:p>
          <a:p>
            <a:r>
              <a:rPr lang="en-US" dirty="0" smtClean="0"/>
              <a:t>Building description</a:t>
            </a:r>
            <a:endParaRPr lang="en-US" dirty="0"/>
          </a:p>
          <a:p>
            <a:r>
              <a:rPr lang="en-US" dirty="0" smtClean="0"/>
              <a:t>Water </a:t>
            </a:r>
            <a:r>
              <a:rPr lang="en-US" dirty="0"/>
              <a:t>system description and</a:t>
            </a:r>
            <a:br>
              <a:rPr lang="en-US" dirty="0"/>
            </a:br>
            <a:r>
              <a:rPr lang="en-US" dirty="0"/>
              <a:t>process flow </a:t>
            </a:r>
            <a:r>
              <a:rPr lang="en-US" dirty="0" smtClean="0"/>
              <a:t>diagrams</a:t>
            </a:r>
          </a:p>
          <a:p>
            <a:r>
              <a:rPr lang="en-US" dirty="0" smtClean="0"/>
              <a:t>Control measures</a:t>
            </a:r>
            <a:endParaRPr lang="en-US" dirty="0"/>
          </a:p>
          <a:p>
            <a:r>
              <a:rPr lang="en-US" dirty="0" smtClean="0"/>
              <a:t>Confirmatory procedures</a:t>
            </a:r>
            <a:endParaRPr lang="en-US" dirty="0"/>
          </a:p>
          <a:p>
            <a:r>
              <a:rPr lang="en-US" dirty="0" smtClean="0"/>
              <a:t>Document </a:t>
            </a:r>
            <a:r>
              <a:rPr lang="en-US" dirty="0"/>
              <a:t>collection </a:t>
            </a:r>
            <a:br>
              <a:rPr lang="en-US" dirty="0"/>
            </a:br>
            <a:endParaRPr lang="en-US" dirty="0"/>
          </a:p>
        </p:txBody>
      </p:sp>
      <p:pic>
        <p:nvPicPr>
          <p:cNvPr id="11" name="Picture 10"/>
          <p:cNvPicPr>
            <a:picLocks noChangeAspect="1"/>
          </p:cNvPicPr>
          <p:nvPr/>
        </p:nvPicPr>
        <p:blipFill>
          <a:blip r:embed="rId3"/>
          <a:stretch>
            <a:fillRect/>
          </a:stretch>
        </p:blipFill>
        <p:spPr>
          <a:xfrm>
            <a:off x="152400" y="1935480"/>
            <a:ext cx="3802784" cy="3543300"/>
          </a:xfrm>
          <a:prstGeom prst="rect">
            <a:avLst/>
          </a:prstGeom>
        </p:spPr>
      </p:pic>
    </p:spTree>
    <p:extLst>
      <p:ext uri="{BB962C8B-B14F-4D97-AF65-F5344CB8AC3E}">
        <p14:creationId xmlns:p14="http://schemas.microsoft.com/office/powerpoint/2010/main" val="9905666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a:t>Objectives	</a:t>
            </a:r>
          </a:p>
        </p:txBody>
      </p:sp>
      <p:sp>
        <p:nvSpPr>
          <p:cNvPr id="3" name="Content Placeholder 2"/>
          <p:cNvSpPr>
            <a:spLocks noGrp="1"/>
          </p:cNvSpPr>
          <p:nvPr>
            <p:ph idx="1"/>
          </p:nvPr>
        </p:nvSpPr>
        <p:spPr>
          <a:xfrm>
            <a:off x="283674" y="1905000"/>
            <a:ext cx="8860325" cy="4389120"/>
          </a:xfrm>
        </p:spPr>
        <p:txBody>
          <a:bodyPr>
            <a:normAutofit fontScale="92500" lnSpcReduction="10000"/>
          </a:bodyPr>
          <a:lstStyle/>
          <a:p>
            <a:r>
              <a:rPr lang="en-US" dirty="0" smtClean="0"/>
              <a:t>Upon completion, participants will be able to understand what opportunistic pathogens are associated with plumbing/potable water systems</a:t>
            </a:r>
            <a:endParaRPr lang="en-US" i="1" dirty="0"/>
          </a:p>
          <a:p>
            <a:r>
              <a:rPr lang="en-US" dirty="0"/>
              <a:t>Upon completion, participants will be able to identify factors</a:t>
            </a:r>
            <a:br>
              <a:rPr lang="en-US" dirty="0"/>
            </a:br>
            <a:r>
              <a:rPr lang="en-US" dirty="0"/>
              <a:t>associated with outbreaks and potential transmission</a:t>
            </a:r>
            <a:br>
              <a:rPr lang="en-US" dirty="0"/>
            </a:br>
            <a:r>
              <a:rPr lang="en-US" dirty="0"/>
              <a:t>mechanisms </a:t>
            </a:r>
            <a:endParaRPr lang="en-US" dirty="0" smtClean="0"/>
          </a:p>
          <a:p>
            <a:r>
              <a:rPr lang="en-US" dirty="0"/>
              <a:t>Upon completion, participants will be able to discuss</a:t>
            </a:r>
            <a:br>
              <a:rPr lang="en-US" dirty="0"/>
            </a:br>
            <a:r>
              <a:rPr lang="en-US" dirty="0"/>
              <a:t>recommendations and practices the infection preventionist</a:t>
            </a:r>
            <a:br>
              <a:rPr lang="en-US" dirty="0"/>
            </a:br>
            <a:r>
              <a:rPr lang="en-US" dirty="0"/>
              <a:t>should implement to become a stronger partner with risk and</a:t>
            </a:r>
            <a:br>
              <a:rPr lang="en-US" dirty="0"/>
            </a:br>
            <a:r>
              <a:rPr lang="en-US" dirty="0"/>
              <a:t>facilities in the development of water safety management plans. </a:t>
            </a:r>
            <a:r>
              <a:rPr lang="en-US" sz="1800" dirty="0"/>
              <a:t/>
            </a:r>
            <a:br>
              <a:rPr lang="en-US" sz="1800" dirty="0"/>
            </a:br>
            <a:r>
              <a:rPr lang="en-US" sz="1800" dirty="0"/>
              <a:t/>
            </a:r>
            <a:br>
              <a:rPr lang="en-US" sz="1800" dirty="0"/>
            </a:b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508" y="381000"/>
            <a:ext cx="2013292" cy="136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00638" y="5608683"/>
            <a:ext cx="4288857" cy="369332"/>
          </a:xfrm>
          <a:prstGeom prst="rect">
            <a:avLst/>
          </a:prstGeom>
          <a:noFill/>
        </p:spPr>
        <p:txBody>
          <a:bodyPr wrap="square" rtlCol="0">
            <a:spAutoFit/>
          </a:bodyPr>
          <a:lstStyle/>
          <a:p>
            <a:r>
              <a:rPr lang="en-US" dirty="0">
                <a:solidFill>
                  <a:schemeClr val="bg1"/>
                </a:solidFill>
              </a:rPr>
              <a:t>What is Legionnaires Disease?</a:t>
            </a:r>
          </a:p>
        </p:txBody>
      </p:sp>
    </p:spTree>
    <p:extLst>
      <p:ext uri="{BB962C8B-B14F-4D97-AF65-F5344CB8AC3E}">
        <p14:creationId xmlns:p14="http://schemas.microsoft.com/office/powerpoint/2010/main" val="31753787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Outbreak Avoidance During Construction, Renovation,</a:t>
            </a:r>
            <a:br>
              <a:rPr lang="en-US" sz="2700" b="1" dirty="0"/>
            </a:br>
            <a:r>
              <a:rPr lang="en-US" sz="2700" b="1" dirty="0"/>
              <a:t>or Preventative Maintenance Practices</a:t>
            </a:r>
            <a:r>
              <a:rPr lang="en-US" sz="2700" dirty="0"/>
              <a:t> </a:t>
            </a:r>
            <a:r>
              <a:rPr lang="en-US" dirty="0"/>
              <a:t/>
            </a:r>
            <a:br>
              <a:rPr lang="en-US" dirty="0"/>
            </a:br>
            <a:endParaRPr lang="en-US" dirty="0"/>
          </a:p>
        </p:txBody>
      </p:sp>
      <p:sp>
        <p:nvSpPr>
          <p:cNvPr id="3" name="Content Placeholder 2"/>
          <p:cNvSpPr>
            <a:spLocks noGrp="1"/>
          </p:cNvSpPr>
          <p:nvPr>
            <p:ph idx="1"/>
          </p:nvPr>
        </p:nvSpPr>
        <p:spPr>
          <a:xfrm>
            <a:off x="457200" y="1371600"/>
            <a:ext cx="8229600" cy="4389120"/>
          </a:xfrm>
        </p:spPr>
        <p:txBody>
          <a:bodyPr/>
          <a:lstStyle/>
          <a:p>
            <a:r>
              <a:rPr lang="en-US" dirty="0"/>
              <a:t>Consistency between water management plan and </a:t>
            </a:r>
            <a:r>
              <a:rPr lang="en-US" dirty="0" smtClean="0"/>
              <a:t>facility construction </a:t>
            </a:r>
            <a:r>
              <a:rPr lang="en-US" dirty="0"/>
              <a:t>risk </a:t>
            </a:r>
            <a:r>
              <a:rPr lang="en-US" dirty="0" smtClean="0"/>
              <a:t>assessment</a:t>
            </a:r>
            <a:endParaRPr lang="en-US" dirty="0"/>
          </a:p>
          <a:p>
            <a:r>
              <a:rPr lang="en-US" dirty="0" smtClean="0"/>
              <a:t>Water intrusion</a:t>
            </a:r>
            <a:endParaRPr lang="en-US" dirty="0"/>
          </a:p>
          <a:p>
            <a:r>
              <a:rPr lang="en-US" dirty="0" smtClean="0"/>
              <a:t>Prevent </a:t>
            </a:r>
            <a:r>
              <a:rPr lang="en-US" dirty="0"/>
              <a:t>frozen </a:t>
            </a:r>
            <a:r>
              <a:rPr lang="en-US" dirty="0" smtClean="0"/>
              <a:t>pipes</a:t>
            </a:r>
            <a:endParaRPr lang="en-US" dirty="0"/>
          </a:p>
          <a:p>
            <a:r>
              <a:rPr lang="en-US" dirty="0" smtClean="0"/>
              <a:t>Commission </a:t>
            </a:r>
            <a:r>
              <a:rPr lang="en-US" dirty="0"/>
              <a:t>and recommissioning of unused </a:t>
            </a:r>
            <a:r>
              <a:rPr lang="en-US" dirty="0" smtClean="0"/>
              <a:t>space</a:t>
            </a:r>
            <a:endParaRPr lang="en-US" dirty="0"/>
          </a:p>
          <a:p>
            <a:r>
              <a:rPr lang="en-US" dirty="0" smtClean="0"/>
              <a:t>Update documents</a:t>
            </a:r>
            <a:endParaRPr lang="en-US" dirty="0"/>
          </a:p>
          <a:p>
            <a:r>
              <a:rPr lang="en-US" dirty="0" smtClean="0"/>
              <a:t>Construction events</a:t>
            </a:r>
            <a:endParaRPr lang="en-US" dirty="0"/>
          </a:p>
          <a:p>
            <a:r>
              <a:rPr lang="en-US" dirty="0" smtClean="0"/>
              <a:t>Water </a:t>
            </a:r>
            <a:r>
              <a:rPr lang="en-US" dirty="0"/>
              <a:t>shut down </a:t>
            </a:r>
            <a:br>
              <a:rPr lang="en-US" dirty="0"/>
            </a:br>
            <a:endParaRPr lang="en-US" dirty="0"/>
          </a:p>
        </p:txBody>
      </p:sp>
      <p:pic>
        <p:nvPicPr>
          <p:cNvPr id="4" name="Picture 3"/>
          <p:cNvPicPr>
            <a:picLocks noChangeAspect="1"/>
          </p:cNvPicPr>
          <p:nvPr/>
        </p:nvPicPr>
        <p:blipFill>
          <a:blip r:embed="rId3"/>
          <a:stretch>
            <a:fillRect/>
          </a:stretch>
        </p:blipFill>
        <p:spPr>
          <a:xfrm>
            <a:off x="6096000" y="4495800"/>
            <a:ext cx="1828959" cy="1371719"/>
          </a:xfrm>
          <a:prstGeom prst="rect">
            <a:avLst/>
          </a:prstGeom>
        </p:spPr>
      </p:pic>
    </p:spTree>
    <p:extLst>
      <p:ext uri="{BB962C8B-B14F-4D97-AF65-F5344CB8AC3E}">
        <p14:creationId xmlns:p14="http://schemas.microsoft.com/office/powerpoint/2010/main" val="2507825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609600"/>
            <a:ext cx="4040188" cy="659352"/>
          </a:xfrm>
        </p:spPr>
        <p:txBody>
          <a:bodyPr/>
          <a:lstStyle/>
          <a:p>
            <a:r>
              <a:rPr lang="en-US" dirty="0"/>
              <a:t>Challenges with older</a:t>
            </a:r>
            <a:br>
              <a:rPr lang="en-US" dirty="0"/>
            </a:br>
            <a:r>
              <a:rPr lang="en-US" dirty="0"/>
              <a:t>buildings</a:t>
            </a:r>
            <a:r>
              <a:rPr lang="en-US" sz="1800" dirty="0"/>
              <a:t> </a:t>
            </a:r>
            <a:br>
              <a:rPr lang="en-US" sz="1800" dirty="0"/>
            </a:br>
            <a:r>
              <a:rPr lang="en-US" dirty="0"/>
              <a:t/>
            </a:r>
            <a:br>
              <a:rPr lang="en-US" dirty="0"/>
            </a:br>
            <a:endParaRPr lang="en-US" dirty="0"/>
          </a:p>
        </p:txBody>
      </p:sp>
      <p:sp>
        <p:nvSpPr>
          <p:cNvPr id="4" name="Text Placeholder 3"/>
          <p:cNvSpPr>
            <a:spLocks noGrp="1"/>
          </p:cNvSpPr>
          <p:nvPr>
            <p:ph type="body" sz="half" idx="3"/>
          </p:nvPr>
        </p:nvSpPr>
        <p:spPr>
          <a:xfrm>
            <a:off x="4673600" y="282178"/>
            <a:ext cx="4041775" cy="784622"/>
          </a:xfrm>
        </p:spPr>
        <p:txBody>
          <a:bodyPr>
            <a:normAutofit fontScale="55000" lnSpcReduction="20000"/>
          </a:bodyPr>
          <a:lstStyle/>
          <a:p>
            <a:r>
              <a:rPr lang="en-US" sz="4400" dirty="0"/>
              <a:t>Challenges with newer</a:t>
            </a:r>
            <a:br>
              <a:rPr lang="en-US" sz="4400" dirty="0"/>
            </a:br>
            <a:r>
              <a:rPr lang="en-US" sz="4400" dirty="0"/>
              <a:t>buildings </a:t>
            </a:r>
            <a:r>
              <a:rPr lang="en-US" dirty="0"/>
              <a:t/>
            </a:r>
            <a:br>
              <a:rPr lang="en-US" dirty="0"/>
            </a:br>
            <a:endParaRPr lang="en-US" dirty="0"/>
          </a:p>
        </p:txBody>
      </p:sp>
      <p:sp>
        <p:nvSpPr>
          <p:cNvPr id="5" name="Content Placeholder 4"/>
          <p:cNvSpPr>
            <a:spLocks noGrp="1"/>
          </p:cNvSpPr>
          <p:nvPr>
            <p:ph sz="quarter" idx="2"/>
          </p:nvPr>
        </p:nvSpPr>
        <p:spPr>
          <a:xfrm>
            <a:off x="309564" y="1752600"/>
            <a:ext cx="4040188" cy="3845720"/>
          </a:xfrm>
        </p:spPr>
        <p:txBody>
          <a:bodyPr>
            <a:normAutofit/>
          </a:bodyPr>
          <a:lstStyle/>
          <a:p>
            <a:r>
              <a:rPr lang="en-US" dirty="0"/>
              <a:t>Potential for dead legs</a:t>
            </a:r>
            <a:br>
              <a:rPr lang="en-US" dirty="0"/>
            </a:br>
            <a:r>
              <a:rPr lang="en-US" dirty="0" smtClean="0"/>
              <a:t>increases</a:t>
            </a:r>
            <a:endParaRPr lang="en-US" dirty="0"/>
          </a:p>
          <a:p>
            <a:r>
              <a:rPr lang="en-US" dirty="0" smtClean="0"/>
              <a:t>Unoccupied floors/space</a:t>
            </a:r>
            <a:endParaRPr lang="en-US" dirty="0"/>
          </a:p>
          <a:p>
            <a:r>
              <a:rPr lang="en-US" dirty="0" smtClean="0"/>
              <a:t>Water </a:t>
            </a:r>
            <a:r>
              <a:rPr lang="en-US" dirty="0"/>
              <a:t>main break or pipes</a:t>
            </a:r>
            <a:br>
              <a:rPr lang="en-US" dirty="0"/>
            </a:br>
            <a:r>
              <a:rPr lang="en-US" dirty="0" smtClean="0"/>
              <a:t>breaking</a:t>
            </a:r>
            <a:endParaRPr lang="en-US" dirty="0"/>
          </a:p>
          <a:p>
            <a:r>
              <a:rPr lang="en-US" dirty="0" smtClean="0"/>
              <a:t>Equipment </a:t>
            </a:r>
            <a:r>
              <a:rPr lang="en-US" dirty="0"/>
              <a:t>damaged or</a:t>
            </a:r>
            <a:br>
              <a:rPr lang="en-US" dirty="0"/>
            </a:br>
            <a:r>
              <a:rPr lang="en-US" dirty="0" smtClean="0"/>
              <a:t>broken</a:t>
            </a:r>
          </a:p>
          <a:p>
            <a:r>
              <a:rPr lang="en-US" dirty="0" smtClean="0"/>
              <a:t>Construction</a:t>
            </a:r>
            <a:r>
              <a:rPr lang="en-US" dirty="0"/>
              <a:t>/ Renovation</a:t>
            </a:r>
            <a:r>
              <a:rPr lang="en-US" sz="3200" dirty="0"/>
              <a:t> </a:t>
            </a:r>
            <a:br>
              <a:rPr lang="en-US" sz="3200" dirty="0"/>
            </a:br>
            <a:endParaRPr lang="en-US" sz="3200" dirty="0"/>
          </a:p>
        </p:txBody>
      </p:sp>
      <p:sp>
        <p:nvSpPr>
          <p:cNvPr id="6" name="Content Placeholder 5"/>
          <p:cNvSpPr>
            <a:spLocks noGrp="1"/>
          </p:cNvSpPr>
          <p:nvPr>
            <p:ph sz="quarter" idx="4"/>
          </p:nvPr>
        </p:nvSpPr>
        <p:spPr>
          <a:xfrm>
            <a:off x="4673600" y="1752600"/>
            <a:ext cx="4165600" cy="3845720"/>
          </a:xfrm>
        </p:spPr>
        <p:txBody>
          <a:bodyPr/>
          <a:lstStyle/>
          <a:p>
            <a:r>
              <a:rPr lang="en-US" dirty="0"/>
              <a:t>Connecting </a:t>
            </a:r>
            <a:r>
              <a:rPr lang="en-US" dirty="0" smtClean="0"/>
              <a:t>with municipality</a:t>
            </a:r>
            <a:r>
              <a:rPr lang="en-US" dirty="0"/>
              <a:t/>
            </a:r>
            <a:br>
              <a:rPr lang="en-US" dirty="0"/>
            </a:br>
            <a:r>
              <a:rPr lang="en-US" dirty="0"/>
              <a:t>water supply can create</a:t>
            </a:r>
            <a:br>
              <a:rPr lang="en-US" dirty="0"/>
            </a:br>
            <a:r>
              <a:rPr lang="en-US" dirty="0" smtClean="0"/>
              <a:t>problems</a:t>
            </a:r>
            <a:endParaRPr lang="en-US" dirty="0"/>
          </a:p>
          <a:p>
            <a:r>
              <a:rPr lang="en-US" dirty="0" smtClean="0"/>
              <a:t>Not </a:t>
            </a:r>
            <a:r>
              <a:rPr lang="en-US" dirty="0"/>
              <a:t>enough chlorine comes to</a:t>
            </a:r>
            <a:br>
              <a:rPr lang="en-US" dirty="0"/>
            </a:br>
            <a:r>
              <a:rPr lang="en-US" dirty="0"/>
              <a:t>the </a:t>
            </a:r>
            <a:r>
              <a:rPr lang="en-US" dirty="0" smtClean="0"/>
              <a:t>building</a:t>
            </a:r>
            <a:endParaRPr lang="en-US" dirty="0"/>
          </a:p>
          <a:p>
            <a:r>
              <a:rPr lang="en-US" dirty="0" smtClean="0"/>
              <a:t>Unoccupied </a:t>
            </a:r>
            <a:r>
              <a:rPr lang="en-US" dirty="0"/>
              <a:t>floors/space </a:t>
            </a:r>
            <a:br>
              <a:rPr lang="en-US" dirty="0"/>
            </a:br>
            <a:endParaRPr lang="en-US" dirty="0"/>
          </a:p>
        </p:txBody>
      </p:sp>
      <p:cxnSp>
        <p:nvCxnSpPr>
          <p:cNvPr id="7" name="Straight Connector 6"/>
          <p:cNvCxnSpPr/>
          <p:nvPr/>
        </p:nvCxnSpPr>
        <p:spPr>
          <a:xfrm>
            <a:off x="4497388" y="1981200"/>
            <a:ext cx="0" cy="3808810"/>
          </a:xfrm>
          <a:prstGeom prst="line">
            <a:avLst/>
          </a:prstGeom>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p:nvPicPr>
        <p:blipFill>
          <a:blip r:embed="rId3"/>
          <a:stretch>
            <a:fillRect/>
          </a:stretch>
        </p:blipFill>
        <p:spPr>
          <a:xfrm>
            <a:off x="5562600" y="4191000"/>
            <a:ext cx="2171700" cy="2105025"/>
          </a:xfrm>
          <a:prstGeom prst="rect">
            <a:avLst/>
          </a:prstGeom>
        </p:spPr>
      </p:pic>
    </p:spTree>
    <p:extLst>
      <p:ext uri="{BB962C8B-B14F-4D97-AF65-F5344CB8AC3E}">
        <p14:creationId xmlns:p14="http://schemas.microsoft.com/office/powerpoint/2010/main" val="3146516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smtClean="0"/>
              <a:t>Outcomes</a:t>
            </a:r>
            <a:endParaRPr lang="en-US" sz="3200" dirty="0"/>
          </a:p>
        </p:txBody>
      </p:sp>
      <p:sp>
        <p:nvSpPr>
          <p:cNvPr id="3" name="Content Placeholder 2"/>
          <p:cNvSpPr>
            <a:spLocks noGrp="1"/>
          </p:cNvSpPr>
          <p:nvPr>
            <p:ph idx="1"/>
          </p:nvPr>
        </p:nvSpPr>
        <p:spPr/>
        <p:txBody>
          <a:bodyPr>
            <a:normAutofit fontScale="92500"/>
          </a:bodyPr>
          <a:lstStyle/>
          <a:p>
            <a:r>
              <a:rPr lang="en-US" dirty="0"/>
              <a:t>The desired outcome is confirming on a regular basis that</a:t>
            </a:r>
            <a:br>
              <a:rPr lang="en-US" dirty="0"/>
            </a:br>
            <a:r>
              <a:rPr lang="en-US" dirty="0"/>
              <a:t>our water management program is being followed.</a:t>
            </a:r>
            <a:br>
              <a:rPr lang="en-US" dirty="0"/>
            </a:br>
            <a:r>
              <a:rPr lang="en-US" dirty="0"/>
              <a:t>We verify and validate the program continuously to </a:t>
            </a:r>
            <a:r>
              <a:rPr lang="en-US" dirty="0" smtClean="0"/>
              <a:t>manage your </a:t>
            </a:r>
            <a:r>
              <a:rPr lang="en-US" dirty="0"/>
              <a:t>facilities risks</a:t>
            </a:r>
            <a:r>
              <a:rPr lang="en-US" dirty="0" smtClean="0"/>
              <a:t>.</a:t>
            </a:r>
          </a:p>
          <a:p>
            <a:r>
              <a:rPr lang="en-US" dirty="0" smtClean="0"/>
              <a:t>A </a:t>
            </a:r>
            <a:r>
              <a:rPr lang="en-US" dirty="0"/>
              <a:t>successful </a:t>
            </a:r>
            <a:r>
              <a:rPr lang="en-US" dirty="0" smtClean="0"/>
              <a:t>WMP:</a:t>
            </a:r>
            <a:endParaRPr lang="en-US" dirty="0"/>
          </a:p>
          <a:p>
            <a:pPr lvl="1"/>
            <a:r>
              <a:rPr lang="en-US" dirty="0" smtClean="0"/>
              <a:t>Is </a:t>
            </a:r>
            <a:r>
              <a:rPr lang="en-US" dirty="0"/>
              <a:t>meeting all verification and validation </a:t>
            </a:r>
            <a:r>
              <a:rPr lang="en-US" dirty="0" smtClean="0"/>
              <a:t>steps.</a:t>
            </a:r>
            <a:endParaRPr lang="en-US" dirty="0"/>
          </a:p>
          <a:p>
            <a:pPr lvl="1"/>
            <a:r>
              <a:rPr lang="en-US" dirty="0" smtClean="0"/>
              <a:t>Water </a:t>
            </a:r>
            <a:r>
              <a:rPr lang="en-US" dirty="0"/>
              <a:t>quality is within established </a:t>
            </a:r>
            <a:r>
              <a:rPr lang="en-US" dirty="0" smtClean="0"/>
              <a:t>parameters.</a:t>
            </a:r>
            <a:endParaRPr lang="en-US" dirty="0"/>
          </a:p>
          <a:p>
            <a:pPr lvl="1"/>
            <a:r>
              <a:rPr lang="en-US" dirty="0" smtClean="0"/>
              <a:t>Environmental </a:t>
            </a:r>
            <a:r>
              <a:rPr lang="en-US" dirty="0"/>
              <a:t>testing for Legionella are within </a:t>
            </a:r>
            <a:r>
              <a:rPr lang="en-US" dirty="0" smtClean="0"/>
              <a:t>limits</a:t>
            </a:r>
          </a:p>
          <a:p>
            <a:pPr lvl="1"/>
            <a:r>
              <a:rPr lang="en-US" dirty="0" smtClean="0"/>
              <a:t>No </a:t>
            </a:r>
            <a:r>
              <a:rPr lang="en-US" dirty="0"/>
              <a:t>Legionellosis cases are identified in our patients/clients from </a:t>
            </a:r>
            <a:r>
              <a:rPr lang="en-US" dirty="0" smtClean="0"/>
              <a:t>a healthcare </a:t>
            </a:r>
            <a:r>
              <a:rPr lang="en-US" dirty="0"/>
              <a:t>associated cause. </a:t>
            </a:r>
            <a:br>
              <a:rPr lang="en-US" dirty="0"/>
            </a:br>
            <a:endParaRPr lang="en-US" dirty="0"/>
          </a:p>
        </p:txBody>
      </p:sp>
    </p:spTree>
    <p:extLst>
      <p:ext uri="{BB962C8B-B14F-4D97-AF65-F5344CB8AC3E}">
        <p14:creationId xmlns:p14="http://schemas.microsoft.com/office/powerpoint/2010/main" val="1099181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What if I have a legionella case!</a:t>
            </a:r>
            <a:r>
              <a:rPr lang="en-US" sz="2200" dirty="0"/>
              <a:t> </a:t>
            </a:r>
            <a:r>
              <a:rPr lang="en-US" sz="3200" dirty="0"/>
              <a:t/>
            </a:r>
            <a:br>
              <a:rPr lang="en-US" sz="3200" dirty="0"/>
            </a:br>
            <a:endParaRPr lang="en-US" sz="3200" dirty="0"/>
          </a:p>
        </p:txBody>
      </p:sp>
      <p:sp>
        <p:nvSpPr>
          <p:cNvPr id="3" name="Content Placeholder 2"/>
          <p:cNvSpPr>
            <a:spLocks noGrp="1"/>
          </p:cNvSpPr>
          <p:nvPr>
            <p:ph idx="1"/>
          </p:nvPr>
        </p:nvSpPr>
        <p:spPr>
          <a:xfrm>
            <a:off x="304800" y="1572768"/>
            <a:ext cx="4724400" cy="4389120"/>
          </a:xfrm>
        </p:spPr>
        <p:txBody>
          <a:bodyPr>
            <a:normAutofit fontScale="92500"/>
          </a:bodyPr>
          <a:lstStyle/>
          <a:p>
            <a:r>
              <a:rPr lang="en-US" sz="2200" dirty="0"/>
              <a:t>Determine if facility-acquired </a:t>
            </a:r>
            <a:r>
              <a:rPr lang="en-US" sz="2200" dirty="0" smtClean="0"/>
              <a:t>infection</a:t>
            </a:r>
            <a:endParaRPr lang="en-US" sz="2200" dirty="0"/>
          </a:p>
          <a:p>
            <a:r>
              <a:rPr lang="en-US" sz="2200" dirty="0" smtClean="0"/>
              <a:t>Report </a:t>
            </a:r>
            <a:r>
              <a:rPr lang="en-US" sz="2200" dirty="0"/>
              <a:t>to Public </a:t>
            </a:r>
            <a:r>
              <a:rPr lang="en-US" sz="2200" dirty="0" smtClean="0"/>
              <a:t>Health</a:t>
            </a:r>
            <a:endParaRPr lang="en-US" sz="2200" dirty="0"/>
          </a:p>
          <a:p>
            <a:r>
              <a:rPr lang="en-US" sz="2200" dirty="0" smtClean="0"/>
              <a:t>Document </a:t>
            </a:r>
            <a:r>
              <a:rPr lang="en-US" sz="2200" dirty="0"/>
              <a:t>your </a:t>
            </a:r>
            <a:r>
              <a:rPr lang="en-US" sz="2200" dirty="0" smtClean="0"/>
              <a:t>determination</a:t>
            </a:r>
          </a:p>
          <a:p>
            <a:r>
              <a:rPr lang="en-US" sz="2200" dirty="0" smtClean="0"/>
              <a:t>If </a:t>
            </a:r>
            <a:r>
              <a:rPr lang="en-US" sz="2200" dirty="0"/>
              <a:t>met the definition of potential or FAI, </a:t>
            </a:r>
            <a:r>
              <a:rPr lang="en-US" sz="2200" dirty="0" smtClean="0"/>
              <a:t>notify medical </a:t>
            </a:r>
            <a:r>
              <a:rPr lang="en-US" sz="2200" dirty="0"/>
              <a:t>director and active your </a:t>
            </a:r>
            <a:r>
              <a:rPr lang="en-US" sz="2200" dirty="0" smtClean="0"/>
              <a:t>water management </a:t>
            </a:r>
            <a:r>
              <a:rPr lang="en-US" sz="2200" dirty="0"/>
              <a:t>team and </a:t>
            </a:r>
            <a:r>
              <a:rPr lang="en-US" sz="2200" dirty="0" smtClean="0"/>
              <a:t>plan</a:t>
            </a:r>
            <a:endParaRPr lang="en-US" sz="2200" dirty="0"/>
          </a:p>
          <a:p>
            <a:r>
              <a:rPr lang="en-US" sz="2200" dirty="0" smtClean="0"/>
              <a:t>Activate </a:t>
            </a:r>
            <a:r>
              <a:rPr lang="en-US" sz="2200" dirty="0"/>
              <a:t>full investigation </a:t>
            </a:r>
            <a:r>
              <a:rPr lang="en-US" sz="2200" dirty="0" smtClean="0"/>
              <a:t>if:</a:t>
            </a:r>
            <a:endParaRPr lang="en-US" sz="2200" dirty="0"/>
          </a:p>
          <a:p>
            <a:pPr lvl="1"/>
            <a:r>
              <a:rPr lang="en-US" sz="2000" dirty="0" smtClean="0"/>
              <a:t>1 </a:t>
            </a:r>
            <a:r>
              <a:rPr lang="en-US" sz="2000" dirty="0"/>
              <a:t>or more </a:t>
            </a:r>
            <a:r>
              <a:rPr lang="en-US" sz="2000" dirty="0" smtClean="0"/>
              <a:t>FAI</a:t>
            </a:r>
            <a:endParaRPr lang="en-US" sz="2000" dirty="0"/>
          </a:p>
          <a:p>
            <a:pPr lvl="1"/>
            <a:r>
              <a:rPr lang="en-US" sz="2000" dirty="0" smtClean="0"/>
              <a:t>2 </a:t>
            </a:r>
            <a:r>
              <a:rPr lang="en-US" sz="2000" dirty="0"/>
              <a:t>or more cases of possible </a:t>
            </a:r>
            <a:r>
              <a:rPr lang="en-US" sz="2000" dirty="0" smtClean="0"/>
              <a:t>FAI</a:t>
            </a:r>
            <a:endParaRPr lang="en-US" sz="2000" dirty="0"/>
          </a:p>
          <a:p>
            <a:pPr lvl="1"/>
            <a:r>
              <a:rPr lang="en-US" sz="2000" dirty="0" smtClean="0"/>
              <a:t>Activate </a:t>
            </a:r>
            <a:r>
              <a:rPr lang="en-US" sz="2000" dirty="0"/>
              <a:t>outbreak plan </a:t>
            </a:r>
            <a:r>
              <a:rPr lang="en-US" dirty="0"/>
              <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275" y="1027937"/>
            <a:ext cx="4267200" cy="4953001"/>
          </a:xfrm>
          <a:prstGeom prst="rect">
            <a:avLst/>
          </a:prstGeom>
        </p:spPr>
      </p:pic>
    </p:spTree>
    <p:extLst>
      <p:ext uri="{BB962C8B-B14F-4D97-AF65-F5344CB8AC3E}">
        <p14:creationId xmlns:p14="http://schemas.microsoft.com/office/powerpoint/2010/main" val="4206661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81000"/>
            <a:ext cx="8229600" cy="542925"/>
          </a:xfrm>
        </p:spPr>
        <p:txBody>
          <a:bodyPr/>
          <a:lstStyle/>
          <a:p>
            <a:r>
              <a:rPr lang="en-US" sz="2000" dirty="0">
                <a:solidFill>
                  <a:srgbClr val="04617B"/>
                </a:solidFill>
              </a:rPr>
              <a:t>Don’t Forget</a:t>
            </a:r>
            <a:endParaRPr lang="en-US" dirty="0"/>
          </a:p>
        </p:txBody>
      </p:sp>
      <p:sp>
        <p:nvSpPr>
          <p:cNvPr id="3" name="Content Placeholder 2"/>
          <p:cNvSpPr>
            <a:spLocks noGrp="1"/>
          </p:cNvSpPr>
          <p:nvPr>
            <p:ph idx="1"/>
          </p:nvPr>
        </p:nvSpPr>
        <p:spPr>
          <a:xfrm>
            <a:off x="457200" y="1935480"/>
            <a:ext cx="3200400" cy="3703320"/>
          </a:xfrm>
        </p:spPr>
        <p:txBody>
          <a:bodyPr/>
          <a:lstStyle/>
          <a:p>
            <a:r>
              <a:rPr lang="en-US" dirty="0"/>
              <a:t>Dialysate </a:t>
            </a:r>
            <a:r>
              <a:rPr lang="en-US" dirty="0" smtClean="0"/>
              <a:t>Water</a:t>
            </a:r>
            <a:endParaRPr lang="en-US" dirty="0"/>
          </a:p>
          <a:p>
            <a:r>
              <a:rPr lang="en-US" dirty="0" smtClean="0"/>
              <a:t>Sterilization </a:t>
            </a:r>
            <a:r>
              <a:rPr lang="en-US" dirty="0"/>
              <a:t>and</a:t>
            </a:r>
            <a:br>
              <a:rPr lang="en-US" dirty="0"/>
            </a:br>
            <a:r>
              <a:rPr lang="en-US" dirty="0"/>
              <a:t>Processing</a:t>
            </a:r>
            <a:br>
              <a:rPr lang="en-US" dirty="0"/>
            </a:br>
            <a:r>
              <a:rPr lang="en-US" dirty="0" smtClean="0"/>
              <a:t>Department</a:t>
            </a:r>
            <a:endParaRPr lang="en-US" dirty="0"/>
          </a:p>
          <a:p>
            <a:r>
              <a:rPr lang="en-US" dirty="0" smtClean="0"/>
              <a:t>Sprinkler </a:t>
            </a:r>
            <a:r>
              <a:rPr lang="en-US" dirty="0"/>
              <a:t>Heads </a:t>
            </a:r>
            <a:endParaRPr lang="en-US" dirty="0" smtClean="0"/>
          </a:p>
          <a:p>
            <a:r>
              <a:rPr lang="en-US" dirty="0" smtClean="0"/>
              <a:t>RO systems</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4448175" y="149543"/>
            <a:ext cx="4286250" cy="34318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276600"/>
            <a:ext cx="3200400" cy="2795286"/>
          </a:xfrm>
          <a:prstGeom prst="rect">
            <a:avLst/>
          </a:prstGeom>
        </p:spPr>
      </p:pic>
    </p:spTree>
    <p:extLst>
      <p:ext uri="{BB962C8B-B14F-4D97-AF65-F5344CB8AC3E}">
        <p14:creationId xmlns:p14="http://schemas.microsoft.com/office/powerpoint/2010/main" val="37053421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38200"/>
            <a:ext cx="4040188" cy="659352"/>
          </a:xfrm>
        </p:spPr>
        <p:txBody>
          <a:bodyPr/>
          <a:lstStyle/>
          <a:p>
            <a:r>
              <a:rPr lang="en-US" sz="1800" dirty="0"/>
              <a:t>Prevention with Equipment Design </a:t>
            </a:r>
            <a:r>
              <a:rPr lang="en-US" dirty="0"/>
              <a:t/>
            </a:r>
            <a:br>
              <a:rPr lang="en-US" dirty="0"/>
            </a:br>
            <a:endParaRPr lang="en-US" dirty="0"/>
          </a:p>
        </p:txBody>
      </p:sp>
      <p:sp>
        <p:nvSpPr>
          <p:cNvPr id="5" name="Content Placeholder 4"/>
          <p:cNvSpPr>
            <a:spLocks noGrp="1"/>
          </p:cNvSpPr>
          <p:nvPr>
            <p:ph sz="quarter" idx="2"/>
          </p:nvPr>
        </p:nvSpPr>
        <p:spPr>
          <a:xfrm>
            <a:off x="457200" y="1497552"/>
            <a:ext cx="4040188" cy="3760248"/>
          </a:xfrm>
        </p:spPr>
        <p:txBody>
          <a:bodyPr/>
          <a:lstStyle/>
          <a:p>
            <a:r>
              <a:rPr lang="en-US" sz="2400" b="1" dirty="0"/>
              <a:t>Hand Washing </a:t>
            </a:r>
            <a:r>
              <a:rPr lang="en-US" sz="2400" b="1" dirty="0" smtClean="0"/>
              <a:t>Stations</a:t>
            </a:r>
          </a:p>
          <a:p>
            <a:pPr lvl="1"/>
            <a:r>
              <a:rPr lang="en-US" sz="2400" dirty="0" smtClean="0"/>
              <a:t>Faucets</a:t>
            </a:r>
            <a:endParaRPr lang="en-US" sz="2400" dirty="0"/>
          </a:p>
          <a:p>
            <a:pPr lvl="1"/>
            <a:r>
              <a:rPr lang="en-US" sz="2400" dirty="0" smtClean="0"/>
              <a:t>Location</a:t>
            </a:r>
            <a:endParaRPr lang="en-US" sz="2400" dirty="0"/>
          </a:p>
          <a:p>
            <a:pPr lvl="1"/>
            <a:r>
              <a:rPr lang="en-US" sz="2400" dirty="0" smtClean="0"/>
              <a:t> Soap</a:t>
            </a:r>
            <a:endParaRPr lang="en-US" sz="2400" dirty="0"/>
          </a:p>
          <a:p>
            <a:pPr lvl="1"/>
            <a:r>
              <a:rPr lang="en-US" sz="2400" dirty="0" smtClean="0"/>
              <a:t> Drying</a:t>
            </a:r>
            <a:endParaRPr lang="en-US" sz="2400" dirty="0"/>
          </a:p>
          <a:p>
            <a:pPr lvl="1"/>
            <a:r>
              <a:rPr lang="en-US" sz="2400" dirty="0" smtClean="0"/>
              <a:t> Aerators</a:t>
            </a:r>
            <a:endParaRPr lang="en-US" sz="2400" dirty="0"/>
          </a:p>
          <a:p>
            <a:pPr lvl="1"/>
            <a:r>
              <a:rPr lang="en-US" sz="2400" dirty="0" smtClean="0"/>
              <a:t> </a:t>
            </a:r>
            <a:r>
              <a:rPr lang="en-US" sz="2400" dirty="0"/>
              <a:t>Sink Controls </a:t>
            </a:r>
            <a:r>
              <a:rPr lang="en-US" dirty="0"/>
              <a:t/>
            </a:r>
            <a:br>
              <a:rPr lang="en-US" dirty="0"/>
            </a:br>
            <a:endParaRPr lang="en-US" dirty="0"/>
          </a:p>
        </p:txBody>
      </p:sp>
      <p:sp>
        <p:nvSpPr>
          <p:cNvPr id="6" name="Content Placeholder 5"/>
          <p:cNvSpPr>
            <a:spLocks noGrp="1"/>
          </p:cNvSpPr>
          <p:nvPr>
            <p:ph sz="quarter" idx="4"/>
          </p:nvPr>
        </p:nvSpPr>
        <p:spPr>
          <a:xfrm>
            <a:off x="4648200" y="1600200"/>
            <a:ext cx="4267200" cy="3845720"/>
          </a:xfrm>
        </p:spPr>
        <p:txBody>
          <a:bodyPr>
            <a:normAutofit fontScale="92500" lnSpcReduction="10000"/>
          </a:bodyPr>
          <a:lstStyle/>
          <a:p>
            <a:r>
              <a:rPr lang="en-US" b="1" dirty="0"/>
              <a:t>Whirlpool or Spa Bathing</a:t>
            </a:r>
            <a:br>
              <a:rPr lang="en-US" b="1" dirty="0"/>
            </a:br>
            <a:r>
              <a:rPr lang="en-US" b="1" dirty="0" smtClean="0"/>
              <a:t>Facilities</a:t>
            </a:r>
          </a:p>
          <a:p>
            <a:pPr lvl="1"/>
            <a:r>
              <a:rPr lang="en-US" dirty="0" smtClean="0"/>
              <a:t> </a:t>
            </a:r>
            <a:r>
              <a:rPr lang="en-US" dirty="0"/>
              <a:t>Manufacture</a:t>
            </a:r>
            <a:br>
              <a:rPr lang="en-US" dirty="0"/>
            </a:br>
            <a:r>
              <a:rPr lang="en-US" dirty="0" smtClean="0"/>
              <a:t>recommendations</a:t>
            </a:r>
            <a:endParaRPr lang="en-US" dirty="0"/>
          </a:p>
          <a:p>
            <a:pPr lvl="1"/>
            <a:r>
              <a:rPr lang="en-US" dirty="0" smtClean="0"/>
              <a:t>Understand operation</a:t>
            </a:r>
          </a:p>
          <a:p>
            <a:pPr lvl="1"/>
            <a:r>
              <a:rPr lang="en-US" dirty="0" smtClean="0"/>
              <a:t> </a:t>
            </a:r>
            <a:r>
              <a:rPr lang="en-US" dirty="0"/>
              <a:t>Training on cleaning,</a:t>
            </a:r>
            <a:br>
              <a:rPr lang="en-US" dirty="0"/>
            </a:br>
            <a:r>
              <a:rPr lang="en-US" dirty="0"/>
              <a:t>disinfection, and</a:t>
            </a:r>
            <a:br>
              <a:rPr lang="en-US" dirty="0"/>
            </a:br>
            <a:r>
              <a:rPr lang="en-US" dirty="0"/>
              <a:t>preventative</a:t>
            </a:r>
            <a:br>
              <a:rPr lang="en-US" dirty="0"/>
            </a:br>
            <a:r>
              <a:rPr lang="en-US" dirty="0" smtClean="0"/>
              <a:t>maintenance</a:t>
            </a:r>
            <a:endParaRPr lang="en-US" dirty="0"/>
          </a:p>
          <a:p>
            <a:pPr lvl="1"/>
            <a:r>
              <a:rPr lang="en-US" dirty="0" smtClean="0"/>
              <a:t>Monitor </a:t>
            </a:r>
            <a:r>
              <a:rPr lang="en-US" dirty="0"/>
              <a:t>chemical levels</a:t>
            </a:r>
            <a:br>
              <a:rPr lang="en-US" dirty="0"/>
            </a:br>
            <a:r>
              <a:rPr lang="en-US" dirty="0"/>
              <a:t>and water temperature </a:t>
            </a:r>
            <a:br>
              <a:rPr lang="en-US" dirty="0"/>
            </a:br>
            <a:r>
              <a:rPr lang="en-US" dirty="0"/>
              <a:t/>
            </a:r>
            <a:br>
              <a:rPr lang="en-US" dirty="0"/>
            </a:br>
            <a:endParaRPr lang="en-US" dirty="0"/>
          </a:p>
        </p:txBody>
      </p:sp>
      <p:cxnSp>
        <p:nvCxnSpPr>
          <p:cNvPr id="7" name="Straight Connector 6"/>
          <p:cNvCxnSpPr/>
          <p:nvPr/>
        </p:nvCxnSpPr>
        <p:spPr>
          <a:xfrm>
            <a:off x="4419600" y="1637110"/>
            <a:ext cx="0" cy="380881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013661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700" b="1" dirty="0"/>
              <a:t>Cooling Tower Prevention</a:t>
            </a:r>
            <a:r>
              <a:rPr lang="en-US" sz="2700" dirty="0"/>
              <a:t> </a:t>
            </a:r>
            <a:r>
              <a:rPr lang="en-US" sz="2800" dirty="0"/>
              <a:t/>
            </a:r>
            <a:br>
              <a:rPr lang="en-US" sz="2800" dirty="0"/>
            </a:br>
            <a:endParaRPr lang="en-US" sz="2800" dirty="0"/>
          </a:p>
        </p:txBody>
      </p:sp>
      <p:sp>
        <p:nvSpPr>
          <p:cNvPr id="3" name="Content Placeholder 2"/>
          <p:cNvSpPr>
            <a:spLocks noGrp="1"/>
          </p:cNvSpPr>
          <p:nvPr>
            <p:ph idx="1"/>
          </p:nvPr>
        </p:nvSpPr>
        <p:spPr>
          <a:xfrm>
            <a:off x="457200" y="1295400"/>
            <a:ext cx="5257800" cy="4389120"/>
          </a:xfrm>
        </p:spPr>
        <p:txBody>
          <a:bodyPr>
            <a:normAutofit fontScale="92500"/>
          </a:bodyPr>
          <a:lstStyle/>
          <a:p>
            <a:pPr marL="0" indent="0">
              <a:buNone/>
            </a:pPr>
            <a:r>
              <a:rPr lang="en-US" b="1" dirty="0" smtClean="0"/>
              <a:t>CDC</a:t>
            </a:r>
            <a:endParaRPr lang="en-US" b="1" dirty="0"/>
          </a:p>
          <a:p>
            <a:pPr lvl="1"/>
            <a:r>
              <a:rPr lang="en-US" dirty="0" smtClean="0"/>
              <a:t> </a:t>
            </a:r>
            <a:r>
              <a:rPr lang="en-US" dirty="0"/>
              <a:t>Direct drift away from the air-intake</a:t>
            </a:r>
            <a:br>
              <a:rPr lang="en-US" dirty="0"/>
            </a:br>
            <a:r>
              <a:rPr lang="en-US" dirty="0" smtClean="0"/>
              <a:t>system</a:t>
            </a:r>
            <a:endParaRPr lang="en-US" dirty="0"/>
          </a:p>
          <a:p>
            <a:pPr lvl="1"/>
            <a:r>
              <a:rPr lang="en-US" dirty="0" smtClean="0"/>
              <a:t> </a:t>
            </a:r>
            <a:r>
              <a:rPr lang="en-US" dirty="0"/>
              <a:t>Minimizing aerosol </a:t>
            </a:r>
            <a:r>
              <a:rPr lang="en-US" dirty="0" smtClean="0"/>
              <a:t>drift</a:t>
            </a:r>
          </a:p>
          <a:p>
            <a:pPr lvl="1"/>
            <a:r>
              <a:rPr lang="en-US" dirty="0" smtClean="0"/>
              <a:t>EPA-approved biocides</a:t>
            </a:r>
          </a:p>
          <a:p>
            <a:pPr marL="0" lvl="1" indent="0">
              <a:buNone/>
            </a:pPr>
            <a:r>
              <a:rPr lang="en-US" b="1" dirty="0" smtClean="0"/>
              <a:t>Routine </a:t>
            </a:r>
            <a:r>
              <a:rPr lang="en-US" b="1" dirty="0"/>
              <a:t>System </a:t>
            </a:r>
            <a:r>
              <a:rPr lang="en-US" b="1" dirty="0" smtClean="0"/>
              <a:t>Monitoring</a:t>
            </a:r>
            <a:endParaRPr lang="en-US" dirty="0"/>
          </a:p>
          <a:p>
            <a:pPr lvl="1"/>
            <a:r>
              <a:rPr lang="en-US" dirty="0" smtClean="0"/>
              <a:t>Checklists</a:t>
            </a:r>
            <a:endParaRPr lang="en-US" dirty="0"/>
          </a:p>
          <a:p>
            <a:pPr lvl="1"/>
            <a:r>
              <a:rPr lang="en-US" dirty="0" smtClean="0"/>
              <a:t>Observe </a:t>
            </a:r>
            <a:r>
              <a:rPr lang="en-US" dirty="0"/>
              <a:t>wetted </a:t>
            </a:r>
            <a:r>
              <a:rPr lang="en-US" dirty="0" smtClean="0"/>
              <a:t>surfaces</a:t>
            </a:r>
            <a:endParaRPr lang="en-US" dirty="0"/>
          </a:p>
          <a:p>
            <a:pPr lvl="1"/>
            <a:r>
              <a:rPr lang="en-US" dirty="0" smtClean="0"/>
              <a:t>Dosing </a:t>
            </a:r>
            <a:r>
              <a:rPr lang="en-US" dirty="0"/>
              <a:t>&amp; control </a:t>
            </a:r>
            <a:r>
              <a:rPr lang="en-US" dirty="0" smtClean="0"/>
              <a:t>equipment</a:t>
            </a:r>
          </a:p>
          <a:p>
            <a:pPr marL="0" lvl="1" indent="0">
              <a:buNone/>
            </a:pPr>
            <a:r>
              <a:rPr lang="en-US" b="1" dirty="0" smtClean="0"/>
              <a:t>Compliance </a:t>
            </a:r>
            <a:r>
              <a:rPr lang="en-US" b="1" dirty="0"/>
              <a:t>Inspection</a:t>
            </a:r>
            <a:r>
              <a:rPr lang="en-US" dirty="0"/>
              <a:t> </a:t>
            </a:r>
            <a:br>
              <a:rPr lang="en-US" dirty="0"/>
            </a:br>
            <a:endParaRPr lang="en-US" dirty="0"/>
          </a:p>
        </p:txBody>
      </p:sp>
      <p:pic>
        <p:nvPicPr>
          <p:cNvPr id="4" name="Picture 3"/>
          <p:cNvPicPr>
            <a:picLocks noChangeAspect="1"/>
          </p:cNvPicPr>
          <p:nvPr/>
        </p:nvPicPr>
        <p:blipFill>
          <a:blip r:embed="rId3"/>
          <a:stretch>
            <a:fillRect/>
          </a:stretch>
        </p:blipFill>
        <p:spPr>
          <a:xfrm>
            <a:off x="6400800" y="2399347"/>
            <a:ext cx="2152650" cy="2181225"/>
          </a:xfrm>
          <a:prstGeom prst="rect">
            <a:avLst/>
          </a:prstGeom>
        </p:spPr>
      </p:pic>
    </p:spTree>
    <p:extLst>
      <p:ext uri="{BB962C8B-B14F-4D97-AF65-F5344CB8AC3E}">
        <p14:creationId xmlns:p14="http://schemas.microsoft.com/office/powerpoint/2010/main" val="27444488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Risk Mitigation</a:t>
            </a:r>
          </a:p>
        </p:txBody>
      </p:sp>
      <p:sp>
        <p:nvSpPr>
          <p:cNvPr id="4" name="Chevron 3"/>
          <p:cNvSpPr/>
          <p:nvPr/>
        </p:nvSpPr>
        <p:spPr>
          <a:xfrm rot="5400000">
            <a:off x="-571500" y="2781300"/>
            <a:ext cx="4572000" cy="2819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400" dirty="0">
                <a:solidFill>
                  <a:srgbClr val="FF0000"/>
                </a:solidFill>
              </a:rPr>
              <a:t>Red Flags</a:t>
            </a:r>
          </a:p>
        </p:txBody>
      </p:sp>
      <p:sp>
        <p:nvSpPr>
          <p:cNvPr id="6" name="Snip and Round Single Corner Rectangle 5"/>
          <p:cNvSpPr/>
          <p:nvPr/>
        </p:nvSpPr>
        <p:spPr>
          <a:xfrm>
            <a:off x="3133166" y="2057400"/>
            <a:ext cx="5867399" cy="2971800"/>
          </a:xfrm>
          <a:prstGeom prst="snipRoundRect">
            <a:avLst/>
          </a:prstGeom>
          <a:solidFill>
            <a:schemeClr val="bg1"/>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a:solidFill>
                  <a:schemeClr val="tx1"/>
                </a:solidFill>
              </a:rPr>
              <a:t>Lack of responsible, knowledgeable water risk management team</a:t>
            </a:r>
          </a:p>
          <a:p>
            <a:pPr marL="285750" indent="-285750">
              <a:buFont typeface="Arial" pitchFamily="34" charset="0"/>
              <a:buChar char="•"/>
            </a:pPr>
            <a:r>
              <a:rPr lang="en-US" sz="1600" dirty="0">
                <a:solidFill>
                  <a:schemeClr val="tx1"/>
                </a:solidFill>
              </a:rPr>
              <a:t>Failure to maintain any secondary disinfection system</a:t>
            </a:r>
          </a:p>
          <a:p>
            <a:pPr marL="285750" indent="-285750">
              <a:buFont typeface="Arial" pitchFamily="34" charset="0"/>
              <a:buChar char="•"/>
            </a:pPr>
            <a:r>
              <a:rPr lang="en-US" sz="1600" dirty="0">
                <a:solidFill>
                  <a:schemeClr val="tx1"/>
                </a:solidFill>
              </a:rPr>
              <a:t>Prior inability to control water temperature fluctuation/stagnation issues/biofilm/sediment</a:t>
            </a:r>
          </a:p>
          <a:p>
            <a:pPr marL="285750" indent="-285750">
              <a:buFont typeface="Arial" pitchFamily="34" charset="0"/>
              <a:buChar char="•"/>
            </a:pPr>
            <a:r>
              <a:rPr lang="en-US" sz="1600" dirty="0">
                <a:solidFill>
                  <a:schemeClr val="tx1"/>
                </a:solidFill>
              </a:rPr>
              <a:t>Untreated cooling towers or lack of drift eliminators</a:t>
            </a:r>
          </a:p>
          <a:p>
            <a:pPr marL="285750" indent="-285750">
              <a:buFont typeface="Arial" pitchFamily="34" charset="0"/>
              <a:buChar char="•"/>
            </a:pPr>
            <a:r>
              <a:rPr lang="en-US" sz="1600" dirty="0">
                <a:solidFill>
                  <a:schemeClr val="tx1"/>
                </a:solidFill>
              </a:rPr>
              <a:t>Lack of documentation-maintenance logs, remediation, response actions, results</a:t>
            </a:r>
          </a:p>
          <a:p>
            <a:pPr marL="285750" indent="-285750">
              <a:buFont typeface="Arial" pitchFamily="34" charset="0"/>
              <a:buChar char="•"/>
            </a:pPr>
            <a:r>
              <a:rPr lang="en-US" sz="1600" dirty="0">
                <a:solidFill>
                  <a:schemeClr val="tx1"/>
                </a:solidFill>
              </a:rPr>
              <a:t>Failure to comply with any state, local regulations</a:t>
            </a:r>
          </a:p>
          <a:p>
            <a:pPr marL="285750" indent="-285750">
              <a:buFont typeface="Arial" pitchFamily="34" charset="0"/>
              <a:buChar char="•"/>
            </a:pPr>
            <a:endParaRPr lang="en-US" sz="1600" dirty="0">
              <a:solidFill>
                <a:schemeClr val="tx1"/>
              </a:solidFill>
            </a:endParaRPr>
          </a:p>
        </p:txBody>
      </p:sp>
    </p:spTree>
    <p:extLst>
      <p:ext uri="{BB962C8B-B14F-4D97-AF65-F5344CB8AC3E}">
        <p14:creationId xmlns:p14="http://schemas.microsoft.com/office/powerpoint/2010/main" val="3789961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Conclusion</a:t>
            </a:r>
            <a:r>
              <a:rPr lang="en-US" sz="2800" dirty="0"/>
              <a:t> </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a:t>We have reviewed what opportunistic pathogens are </a:t>
            </a:r>
            <a:r>
              <a:rPr lang="en-US" dirty="0" smtClean="0"/>
              <a:t>associated with </a:t>
            </a:r>
            <a:r>
              <a:rPr lang="en-US" dirty="0"/>
              <a:t>plumbing/potable water </a:t>
            </a:r>
            <a:r>
              <a:rPr lang="en-US" dirty="0" smtClean="0"/>
              <a:t>systems.</a:t>
            </a:r>
            <a:endParaRPr lang="en-US" dirty="0"/>
          </a:p>
          <a:p>
            <a:r>
              <a:rPr lang="en-US" dirty="0" smtClean="0"/>
              <a:t>We </a:t>
            </a:r>
            <a:r>
              <a:rPr lang="en-US" dirty="0"/>
              <a:t>have reviewed factors associated with outbreaks </a:t>
            </a:r>
            <a:r>
              <a:rPr lang="en-US" dirty="0" smtClean="0"/>
              <a:t>and potential </a:t>
            </a:r>
            <a:r>
              <a:rPr lang="en-US" dirty="0"/>
              <a:t>transmission </a:t>
            </a:r>
            <a:r>
              <a:rPr lang="en-US" dirty="0" smtClean="0"/>
              <a:t>mechanisms.</a:t>
            </a:r>
            <a:r>
              <a:rPr lang="en-US" dirty="0"/>
              <a:t> </a:t>
            </a:r>
            <a:endParaRPr lang="en-US" dirty="0" smtClean="0"/>
          </a:p>
          <a:p>
            <a:r>
              <a:rPr lang="en-US" dirty="0" smtClean="0"/>
              <a:t>Able </a:t>
            </a:r>
            <a:r>
              <a:rPr lang="en-US" dirty="0"/>
              <a:t>to discuss recommendations and practices the </a:t>
            </a:r>
            <a:r>
              <a:rPr lang="en-US" dirty="0" smtClean="0"/>
              <a:t>infection preventionist </a:t>
            </a:r>
            <a:r>
              <a:rPr lang="en-US" dirty="0"/>
              <a:t>should implement to become a stronger </a:t>
            </a:r>
            <a:r>
              <a:rPr lang="en-US" dirty="0" smtClean="0"/>
              <a:t>partner with </a:t>
            </a:r>
            <a:r>
              <a:rPr lang="en-US" dirty="0"/>
              <a:t>risk and facilities in the development of water </a:t>
            </a:r>
            <a:r>
              <a:rPr lang="en-US" dirty="0" smtClean="0"/>
              <a:t>safety management </a:t>
            </a:r>
            <a:r>
              <a:rPr lang="en-US" dirty="0"/>
              <a:t>plans. </a:t>
            </a:r>
            <a:br>
              <a:rPr lang="en-US" dirty="0"/>
            </a:br>
            <a:endParaRPr lang="en-US" dirty="0"/>
          </a:p>
        </p:txBody>
      </p:sp>
    </p:spTree>
    <p:extLst>
      <p:ext uri="{BB962C8B-B14F-4D97-AF65-F5344CB8AC3E}">
        <p14:creationId xmlns:p14="http://schemas.microsoft.com/office/powerpoint/2010/main" val="2742665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EBDB-BA16-4637-9AFF-1AD91D01B174}"/>
              </a:ext>
            </a:extLst>
          </p:cNvPr>
          <p:cNvSpPr>
            <a:spLocks noGrp="1"/>
          </p:cNvSpPr>
          <p:nvPr>
            <p:ph type="title"/>
          </p:nvPr>
        </p:nvSpPr>
        <p:spPr/>
        <p:txBody>
          <a:bodyPr/>
          <a:lstStyle/>
          <a:p>
            <a:r>
              <a:rPr lang="en-US" dirty="0"/>
              <a:t>Don’t chase zero</a:t>
            </a:r>
          </a:p>
        </p:txBody>
      </p:sp>
      <p:sp>
        <p:nvSpPr>
          <p:cNvPr id="3" name="Content Placeholder 2">
            <a:extLst>
              <a:ext uri="{FF2B5EF4-FFF2-40B4-BE49-F238E27FC236}">
                <a16:creationId xmlns:a16="http://schemas.microsoft.com/office/drawing/2014/main" id="{9AD40B6D-2C4D-4605-A156-11C88D795877}"/>
              </a:ext>
            </a:extLst>
          </p:cNvPr>
          <p:cNvSpPr>
            <a:spLocks noGrp="1"/>
          </p:cNvSpPr>
          <p:nvPr>
            <p:ph idx="1"/>
          </p:nvPr>
        </p:nvSpPr>
        <p:spPr/>
        <p:txBody>
          <a:bodyPr/>
          <a:lstStyle/>
          <a:p>
            <a:pPr marL="0" indent="0" algn="ctr">
              <a:buNone/>
            </a:pPr>
            <a:r>
              <a:rPr lang="en-US" dirty="0"/>
              <a:t>Zero Legionella</a:t>
            </a:r>
          </a:p>
          <a:p>
            <a:pPr marL="0" indent="0" algn="ctr">
              <a:buNone/>
            </a:pPr>
            <a:r>
              <a:rPr lang="en-US" dirty="0"/>
              <a:t>Is virtually impossible to </a:t>
            </a:r>
          </a:p>
          <a:p>
            <a:pPr marL="0" indent="0" algn="ctr">
              <a:buNone/>
            </a:pPr>
            <a:r>
              <a:rPr lang="en-US" dirty="0"/>
              <a:t>Achieve in complex water systems</a:t>
            </a:r>
          </a:p>
        </p:txBody>
      </p:sp>
      <p:pic>
        <p:nvPicPr>
          <p:cNvPr id="5" name="Picture 4"/>
          <p:cNvPicPr>
            <a:picLocks noChangeAspect="1"/>
          </p:cNvPicPr>
          <p:nvPr/>
        </p:nvPicPr>
        <p:blipFill>
          <a:blip r:embed="rId3"/>
          <a:stretch>
            <a:fillRect/>
          </a:stretch>
        </p:blipFill>
        <p:spPr>
          <a:xfrm>
            <a:off x="2819400" y="3733800"/>
            <a:ext cx="3249450" cy="2438611"/>
          </a:xfrm>
          <a:prstGeom prst="rect">
            <a:avLst/>
          </a:prstGeom>
        </p:spPr>
      </p:pic>
    </p:spTree>
    <p:extLst>
      <p:ext uri="{BB962C8B-B14F-4D97-AF65-F5344CB8AC3E}">
        <p14:creationId xmlns:p14="http://schemas.microsoft.com/office/powerpoint/2010/main" val="17122298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2800" b="1" dirty="0"/>
              <a:t>Get Down with the Language</a:t>
            </a:r>
            <a:r>
              <a:rPr lang="en-US" sz="2800" dirty="0"/>
              <a:t> </a:t>
            </a:r>
            <a:br>
              <a:rPr lang="en-US" sz="2800" dirty="0"/>
            </a:br>
            <a:endParaRPr lang="en-US" sz="2800" dirty="0"/>
          </a:p>
        </p:txBody>
      </p:sp>
      <p:sp>
        <p:nvSpPr>
          <p:cNvPr id="3" name="Content Placeholder 2"/>
          <p:cNvSpPr>
            <a:spLocks noGrp="1"/>
          </p:cNvSpPr>
          <p:nvPr>
            <p:ph idx="1"/>
          </p:nvPr>
        </p:nvSpPr>
        <p:spPr>
          <a:xfrm>
            <a:off x="485774" y="914400"/>
            <a:ext cx="7591425" cy="3733800"/>
          </a:xfrm>
        </p:spPr>
        <p:txBody>
          <a:bodyPr>
            <a:noAutofit/>
          </a:bodyPr>
          <a:lstStyle/>
          <a:p>
            <a:r>
              <a:rPr lang="en-US" sz="1600" b="1" dirty="0"/>
              <a:t>ASHRAE: </a:t>
            </a:r>
            <a:r>
              <a:rPr lang="en-US" sz="1600" dirty="0"/>
              <a:t>American Society of Heating, Refrigerating and </a:t>
            </a:r>
            <a:r>
              <a:rPr lang="en-US" sz="1600" dirty="0" smtClean="0"/>
              <a:t>Air Conditioning Engineers</a:t>
            </a:r>
            <a:endParaRPr lang="en-US" sz="1600" dirty="0"/>
          </a:p>
          <a:p>
            <a:r>
              <a:rPr lang="en-US" sz="1600" b="1" dirty="0" smtClean="0"/>
              <a:t>Water </a:t>
            </a:r>
            <a:r>
              <a:rPr lang="en-US" sz="1600" b="1" dirty="0"/>
              <a:t>management Plan: </a:t>
            </a:r>
            <a:r>
              <a:rPr lang="en-US" sz="1600" dirty="0"/>
              <a:t>The risk management plan for the prevention and</a:t>
            </a:r>
            <a:br>
              <a:rPr lang="en-US" sz="1600" dirty="0"/>
            </a:br>
            <a:r>
              <a:rPr lang="en-US" sz="1600" dirty="0"/>
              <a:t>control of legionellosis associated with building water systems, including the</a:t>
            </a:r>
            <a:br>
              <a:rPr lang="en-US" sz="1600" dirty="0"/>
            </a:br>
            <a:r>
              <a:rPr lang="en-US" sz="1600" dirty="0"/>
              <a:t>documentation of the plan's implementation and </a:t>
            </a:r>
            <a:r>
              <a:rPr lang="en-US" sz="1600" dirty="0" smtClean="0"/>
              <a:t>operation.</a:t>
            </a:r>
            <a:endParaRPr lang="en-US" sz="1600" dirty="0"/>
          </a:p>
          <a:p>
            <a:r>
              <a:rPr lang="en-US" sz="1600" b="1" dirty="0" smtClean="0"/>
              <a:t>Potable </a:t>
            </a:r>
            <a:r>
              <a:rPr lang="en-US" sz="1600" b="1" dirty="0"/>
              <a:t>water system</a:t>
            </a:r>
            <a:r>
              <a:rPr lang="en-US" sz="1600" dirty="0"/>
              <a:t>: a building water distribution system that provides hot</a:t>
            </a:r>
            <a:br>
              <a:rPr lang="en-US" sz="1600" dirty="0"/>
            </a:br>
            <a:r>
              <a:rPr lang="en-US" sz="1600" dirty="0"/>
              <a:t>and cold water intended for human </a:t>
            </a:r>
            <a:r>
              <a:rPr lang="en-US" sz="1600" dirty="0" smtClean="0"/>
              <a:t>consumption</a:t>
            </a:r>
            <a:endParaRPr lang="en-US" sz="1600" dirty="0"/>
          </a:p>
          <a:p>
            <a:r>
              <a:rPr lang="en-US" sz="1600" dirty="0" smtClean="0"/>
              <a:t> </a:t>
            </a:r>
            <a:r>
              <a:rPr lang="en-US" sz="1600" b="1" dirty="0"/>
              <a:t>Dead legs</a:t>
            </a:r>
            <a:r>
              <a:rPr lang="en-US" sz="1600" dirty="0"/>
              <a:t>: capped pipes with water but no flow resulting in stagnate </a:t>
            </a:r>
            <a:r>
              <a:rPr lang="en-US" sz="1600" dirty="0" smtClean="0"/>
              <a:t>water.</a:t>
            </a:r>
            <a:endParaRPr lang="en-US" sz="1600" dirty="0"/>
          </a:p>
          <a:p>
            <a:r>
              <a:rPr lang="en-US" sz="1600" b="1" dirty="0" smtClean="0"/>
              <a:t>Verification</a:t>
            </a:r>
            <a:r>
              <a:rPr lang="en-US" sz="1600" dirty="0"/>
              <a:t>: initial and ongoing confirmation that the program is</a:t>
            </a:r>
            <a:br>
              <a:rPr lang="en-US" sz="1600" dirty="0"/>
            </a:br>
            <a:r>
              <a:rPr lang="en-US" sz="1600" dirty="0"/>
              <a:t>being implemented as </a:t>
            </a:r>
            <a:r>
              <a:rPr lang="en-US" sz="1600" dirty="0" smtClean="0"/>
              <a:t>designed.</a:t>
            </a:r>
            <a:endParaRPr lang="en-US" sz="1600" dirty="0"/>
          </a:p>
          <a:p>
            <a:r>
              <a:rPr lang="en-US" sz="1600" b="1" dirty="0" smtClean="0"/>
              <a:t>Validation</a:t>
            </a:r>
            <a:r>
              <a:rPr lang="en-US" sz="1600" b="1" dirty="0"/>
              <a:t>: </a:t>
            </a:r>
            <a:r>
              <a:rPr lang="en-US" sz="1600" dirty="0"/>
              <a:t>initial and ongoing confirmation that the program, when</a:t>
            </a:r>
            <a:br>
              <a:rPr lang="en-US" sz="1600" dirty="0"/>
            </a:br>
            <a:r>
              <a:rPr lang="en-US" sz="1600" dirty="0"/>
              <a:t>implemented as designed, effectively controls the hazardous conditions</a:t>
            </a:r>
            <a:br>
              <a:rPr lang="en-US" sz="1600" dirty="0"/>
            </a:br>
            <a:r>
              <a:rPr lang="en-US" sz="1600" dirty="0"/>
              <a:t>throughout the building water systems </a:t>
            </a:r>
            <a:br>
              <a:rPr lang="en-US" sz="1600" dirty="0"/>
            </a:br>
            <a:endParaRPr lang="en-US" sz="1600" dirty="0"/>
          </a:p>
        </p:txBody>
      </p:sp>
    </p:spTree>
    <p:extLst>
      <p:ext uri="{BB962C8B-B14F-4D97-AF65-F5344CB8AC3E}">
        <p14:creationId xmlns:p14="http://schemas.microsoft.com/office/powerpoint/2010/main" val="41361650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Resources</a:t>
            </a:r>
            <a:r>
              <a:rPr lang="en-US" sz="2800" dirty="0"/>
              <a:t> </a:t>
            </a:r>
            <a:br>
              <a:rPr lang="en-US" sz="2800" dirty="0"/>
            </a:br>
            <a:endParaRPr lang="en-US" sz="28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a:t>Water Management Program Template, 2019: </a:t>
            </a:r>
            <a:r>
              <a:rPr lang="en-US" dirty="0">
                <a:hlinkClick r:id="rId3"/>
              </a:rPr>
              <a:t>https://</a:t>
            </a:r>
            <a:r>
              <a:rPr lang="en-US" dirty="0" smtClean="0">
                <a:hlinkClick r:id="rId3"/>
              </a:rPr>
              <a:t>cha.com/wp-content/uploads/2019/03/Water-Management-Program-Template.pdf</a:t>
            </a:r>
            <a:r>
              <a:rPr lang="en-US" dirty="0" smtClean="0"/>
              <a:t>  </a:t>
            </a:r>
            <a:endParaRPr lang="en-US" dirty="0"/>
          </a:p>
          <a:p>
            <a:r>
              <a:rPr lang="en-US" dirty="0" smtClean="0"/>
              <a:t>CDC </a:t>
            </a:r>
            <a:r>
              <a:rPr lang="en-US" dirty="0"/>
              <a:t>Legionella Environmental Assessment Form:</a:t>
            </a:r>
            <a:br>
              <a:rPr lang="en-US" dirty="0"/>
            </a:br>
            <a:r>
              <a:rPr lang="en-US" dirty="0">
                <a:hlinkClick r:id="rId4"/>
              </a:rPr>
              <a:t>https://</a:t>
            </a:r>
            <a:r>
              <a:rPr lang="en-US" dirty="0" smtClean="0">
                <a:hlinkClick r:id="rId4"/>
              </a:rPr>
              <a:t>www.cdc.gov/legionella/downloads/legionella-environmental-assessment-p.pdf</a:t>
            </a:r>
            <a:r>
              <a:rPr lang="en-US" dirty="0" smtClean="0"/>
              <a:t> </a:t>
            </a:r>
          </a:p>
          <a:p>
            <a:r>
              <a:rPr lang="en-US" dirty="0" smtClean="0"/>
              <a:t>CDC </a:t>
            </a:r>
            <a:r>
              <a:rPr lang="en-US" dirty="0"/>
              <a:t>Developing a Water Management Program to Reduce Legionella Growth </a:t>
            </a:r>
            <a:r>
              <a:rPr lang="en-US" dirty="0" smtClean="0"/>
              <a:t>&amp; Spread </a:t>
            </a:r>
            <a:r>
              <a:rPr lang="en-US" dirty="0"/>
              <a:t>in Buildings -A Practical Guide To Implementing Industry Standards:</a:t>
            </a:r>
            <a:br>
              <a:rPr lang="en-US" dirty="0"/>
            </a:br>
            <a:r>
              <a:rPr lang="en-US" dirty="0">
                <a:hlinkClick r:id="rId5"/>
              </a:rPr>
              <a:t>https://</a:t>
            </a:r>
            <a:r>
              <a:rPr lang="en-US" dirty="0" smtClean="0">
                <a:hlinkClick r:id="rId5"/>
              </a:rPr>
              <a:t>www.cdc.gov/legionella/downloads/toolkit.pdf</a:t>
            </a:r>
            <a:r>
              <a:rPr lang="en-US" dirty="0" smtClean="0"/>
              <a:t> </a:t>
            </a:r>
          </a:p>
          <a:p>
            <a:r>
              <a:rPr lang="en-US" dirty="0" smtClean="0"/>
              <a:t>Centers for Medicare &amp; Medicaid Services S&amp;C 17-30 Revised 06.09.2017</a:t>
            </a:r>
            <a:r>
              <a:rPr lang="en-US" dirty="0"/>
              <a:t>, </a:t>
            </a:r>
            <a:r>
              <a:rPr lang="en-US" dirty="0">
                <a:hlinkClick r:id="rId6"/>
              </a:rPr>
              <a:t>https://</a:t>
            </a:r>
            <a:r>
              <a:rPr lang="en-US" dirty="0" smtClean="0">
                <a:hlinkClick r:id="rId6"/>
              </a:rPr>
              <a:t>www.cms.gov/Medicare/Provider-Enrollment-and-Certification/SurveyCertificationGenInfo/Downloads/Survey-and-Cert-Letter-17-30.pdf</a:t>
            </a:r>
            <a:endParaRPr lang="en-US" dirty="0" smtClean="0"/>
          </a:p>
          <a:p>
            <a:r>
              <a:rPr lang="en-US" dirty="0" smtClean="0"/>
              <a:t> </a:t>
            </a:r>
            <a:r>
              <a:rPr lang="en-US" dirty="0"/>
              <a:t>Risk management plan </a:t>
            </a:r>
            <a:r>
              <a:rPr lang="en-US" dirty="0" smtClean="0"/>
              <a:t>for </a:t>
            </a:r>
            <a:r>
              <a:rPr lang="en-US" i="1" dirty="0" smtClean="0"/>
              <a:t>LEGIONELLA</a:t>
            </a:r>
            <a:r>
              <a:rPr lang="en-US" i="1" dirty="0"/>
              <a:t> </a:t>
            </a:r>
            <a:r>
              <a:rPr lang="en-US" dirty="0" smtClean="0"/>
              <a:t>CONTROL in </a:t>
            </a:r>
            <a:r>
              <a:rPr lang="en-US" dirty="0"/>
              <a:t>the operation and maintenance of </a:t>
            </a:r>
            <a:r>
              <a:rPr lang="en-US" dirty="0" smtClean="0"/>
              <a:t>the water </a:t>
            </a:r>
            <a:r>
              <a:rPr lang="en-US" dirty="0"/>
              <a:t>systems </a:t>
            </a:r>
            <a:br>
              <a:rPr lang="en-US" dirty="0"/>
            </a:br>
            <a:r>
              <a:rPr lang="en-US" b="1" dirty="0" smtClean="0">
                <a:hlinkClick r:id="rId7"/>
              </a:rPr>
              <a:t>https</a:t>
            </a:r>
            <a:r>
              <a:rPr lang="en-US" b="1" dirty="0">
                <a:hlinkClick r:id="rId7"/>
              </a:rPr>
              <a:t>://www.hindmarshplumbing.com.au/media/enhealth-RMP-Template-Final.pdf</a:t>
            </a:r>
            <a:r>
              <a:rPr lang="en-US" b="1" dirty="0"/>
              <a:t> </a:t>
            </a:r>
          </a:p>
          <a:p>
            <a:endParaRPr lang="en-US" dirty="0"/>
          </a:p>
        </p:txBody>
      </p:sp>
    </p:spTree>
    <p:extLst>
      <p:ext uri="{BB962C8B-B14F-4D97-AF65-F5344CB8AC3E}">
        <p14:creationId xmlns:p14="http://schemas.microsoft.com/office/powerpoint/2010/main" val="31762552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3657600" cy="586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16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2800" b="1" dirty="0"/>
              <a:t>Get Down with the Language</a:t>
            </a:r>
            <a:r>
              <a:rPr lang="en-US" sz="2800" dirty="0"/>
              <a:t> </a:t>
            </a:r>
            <a:br>
              <a:rPr lang="en-US" sz="2800" dirty="0"/>
            </a:br>
            <a:endParaRPr lang="en-US" sz="2800" dirty="0"/>
          </a:p>
        </p:txBody>
      </p:sp>
      <p:sp>
        <p:nvSpPr>
          <p:cNvPr id="3" name="Content Placeholder 2"/>
          <p:cNvSpPr>
            <a:spLocks noGrp="1"/>
          </p:cNvSpPr>
          <p:nvPr>
            <p:ph idx="1"/>
          </p:nvPr>
        </p:nvSpPr>
        <p:spPr>
          <a:xfrm>
            <a:off x="485774" y="914400"/>
            <a:ext cx="7591425" cy="4705350"/>
          </a:xfrm>
        </p:spPr>
        <p:txBody>
          <a:bodyPr>
            <a:noAutofit/>
          </a:bodyPr>
          <a:lstStyle/>
          <a:p>
            <a:r>
              <a:rPr lang="en-US" sz="2000" b="1" dirty="0"/>
              <a:t>Monitoring</a:t>
            </a:r>
            <a:r>
              <a:rPr lang="en-US" sz="2000" dirty="0"/>
              <a:t>: Conducting a planned sequence of observations or</a:t>
            </a:r>
            <a:br>
              <a:rPr lang="en-US" sz="2000" dirty="0"/>
            </a:br>
            <a:r>
              <a:rPr lang="en-US" sz="2000" dirty="0" smtClean="0"/>
              <a:t>measurements</a:t>
            </a:r>
            <a:endParaRPr lang="en-US" sz="2000" dirty="0"/>
          </a:p>
          <a:p>
            <a:r>
              <a:rPr lang="en-US" sz="2000" dirty="0" smtClean="0"/>
              <a:t> </a:t>
            </a:r>
            <a:r>
              <a:rPr lang="en-US" sz="2000" b="1" dirty="0"/>
              <a:t>Control Limit</a:t>
            </a:r>
            <a:r>
              <a:rPr lang="en-US" sz="2000" dirty="0"/>
              <a:t>: A maximum value, a minimum value, or a range of </a:t>
            </a:r>
            <a:r>
              <a:rPr lang="en-US" sz="2000" dirty="0" smtClean="0"/>
              <a:t>values</a:t>
            </a:r>
            <a:endParaRPr lang="en-US" sz="2000" dirty="0"/>
          </a:p>
          <a:p>
            <a:r>
              <a:rPr lang="en-US" sz="2000" b="1" dirty="0" smtClean="0"/>
              <a:t>Corrective </a:t>
            </a:r>
            <a:r>
              <a:rPr lang="en-US" sz="2000" b="1" dirty="0"/>
              <a:t>Action</a:t>
            </a:r>
            <a:r>
              <a:rPr lang="en-US" sz="2000" dirty="0"/>
              <a:t>: Action to be taken to return control values to </a:t>
            </a:r>
            <a:r>
              <a:rPr lang="en-US" sz="2000" dirty="0" smtClean="0"/>
              <a:t>within established limits when indicated</a:t>
            </a:r>
            <a:endParaRPr lang="en-US" sz="2000" dirty="0"/>
          </a:p>
          <a:p>
            <a:r>
              <a:rPr lang="en-US" sz="2000" b="1" dirty="0"/>
              <a:t>S</a:t>
            </a:r>
            <a:r>
              <a:rPr lang="en-US" sz="2000" b="1" dirty="0" smtClean="0"/>
              <a:t>ink </a:t>
            </a:r>
            <a:r>
              <a:rPr lang="en-US" sz="2000" b="1" dirty="0"/>
              <a:t>Aerators: </a:t>
            </a:r>
            <a:r>
              <a:rPr lang="en-US" sz="2000" dirty="0"/>
              <a:t>reduce the volume of water thus reduces the splash </a:t>
            </a:r>
            <a:r>
              <a:rPr lang="en-US" sz="2000" dirty="0" smtClean="0"/>
              <a:t>distance</a:t>
            </a:r>
            <a:endParaRPr lang="en-US" sz="2000" dirty="0"/>
          </a:p>
          <a:p>
            <a:r>
              <a:rPr lang="en-US" sz="2000" b="1" dirty="0" smtClean="0"/>
              <a:t>Cooling </a:t>
            </a:r>
            <a:r>
              <a:rPr lang="en-US" sz="2000" b="1" dirty="0"/>
              <a:t>Tower</a:t>
            </a:r>
            <a:r>
              <a:rPr lang="en-US" sz="2000" dirty="0"/>
              <a:t>: for heating, ventilation, and air conditioning (</a:t>
            </a:r>
            <a:r>
              <a:rPr lang="en-US" sz="2000" b="1" dirty="0"/>
              <a:t>HVAC</a:t>
            </a:r>
            <a:r>
              <a:rPr lang="en-US" sz="2000" dirty="0"/>
              <a:t>) </a:t>
            </a:r>
            <a:br>
              <a:rPr lang="en-US" sz="2000" dirty="0"/>
            </a:br>
            <a:r>
              <a:rPr lang="en-US" sz="2000" dirty="0"/>
              <a:t/>
            </a:r>
            <a:br>
              <a:rPr lang="en-US" sz="2000" dirty="0"/>
            </a:br>
            <a:endParaRPr lang="en-US" sz="2000" dirty="0"/>
          </a:p>
        </p:txBody>
      </p:sp>
      <p:pic>
        <p:nvPicPr>
          <p:cNvPr id="4" name="Picture 3"/>
          <p:cNvPicPr>
            <a:picLocks noChangeAspect="1"/>
          </p:cNvPicPr>
          <p:nvPr/>
        </p:nvPicPr>
        <p:blipFill>
          <a:blip r:embed="rId3"/>
          <a:stretch>
            <a:fillRect/>
          </a:stretch>
        </p:blipFill>
        <p:spPr>
          <a:xfrm>
            <a:off x="5562600" y="4638675"/>
            <a:ext cx="2985880" cy="1962150"/>
          </a:xfrm>
          <a:prstGeom prst="rect">
            <a:avLst/>
          </a:prstGeom>
        </p:spPr>
      </p:pic>
    </p:spTree>
    <p:extLst>
      <p:ext uri="{BB962C8B-B14F-4D97-AF65-F5344CB8AC3E}">
        <p14:creationId xmlns:p14="http://schemas.microsoft.com/office/powerpoint/2010/main" val="8484571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ctr"/>
            <a:r>
              <a:rPr lang="en-US" sz="3600" dirty="0" smtClean="0"/>
              <a:t>Healthcare-acquired </a:t>
            </a:r>
            <a:br>
              <a:rPr lang="en-US" sz="3600" dirty="0" smtClean="0"/>
            </a:br>
            <a:r>
              <a:rPr lang="en-US" sz="3600" dirty="0" smtClean="0"/>
              <a:t>Legionnaires’ Disease</a:t>
            </a:r>
            <a:endParaRPr lang="en-US" sz="3600" dirty="0"/>
          </a:p>
        </p:txBody>
      </p:sp>
      <p:pic>
        <p:nvPicPr>
          <p:cNvPr id="4" name="Picture 2" descr="Image result for lEGIONELLA DANGER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19" y="1219200"/>
            <a:ext cx="7224762" cy="521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3479800"/>
            <a:ext cx="6705600" cy="1938992"/>
          </a:xfrm>
          <a:prstGeom prst="rect">
            <a:avLst/>
          </a:prstGeom>
          <a:solidFill>
            <a:schemeClr val="bg1"/>
          </a:solidFill>
        </p:spPr>
        <p:txBody>
          <a:bodyPr wrap="square" rtlCol="0">
            <a:spAutoFit/>
          </a:bodyPr>
          <a:lstStyle/>
          <a:p>
            <a:pPr algn="ctr"/>
            <a:r>
              <a:rPr lang="en-US" sz="6000" b="1" dirty="0"/>
              <a:t>LEGIONELLA </a:t>
            </a:r>
          </a:p>
          <a:p>
            <a:pPr algn="ctr"/>
            <a:r>
              <a:rPr lang="en-US" sz="6000" b="1" dirty="0"/>
              <a:t>AHEAD</a:t>
            </a:r>
          </a:p>
        </p:txBody>
      </p:sp>
    </p:spTree>
    <p:extLst>
      <p:ext uri="{BB962C8B-B14F-4D97-AF65-F5344CB8AC3E}">
        <p14:creationId xmlns:p14="http://schemas.microsoft.com/office/powerpoint/2010/main" val="1159463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Legionella</a:t>
            </a:r>
            <a:r>
              <a:rPr lang="en-US" sz="3200" dirty="0"/>
              <a:t> </a:t>
            </a:r>
            <a:br>
              <a:rPr lang="en-US" sz="3200" dirty="0"/>
            </a:br>
            <a:endParaRPr lang="en-US" sz="3200" dirty="0"/>
          </a:p>
        </p:txBody>
      </p:sp>
      <p:sp>
        <p:nvSpPr>
          <p:cNvPr id="3" name="Content Placeholder 2"/>
          <p:cNvSpPr>
            <a:spLocks noGrp="1"/>
          </p:cNvSpPr>
          <p:nvPr>
            <p:ph idx="1"/>
          </p:nvPr>
        </p:nvSpPr>
        <p:spPr>
          <a:xfrm>
            <a:off x="304800" y="1371600"/>
            <a:ext cx="4724400" cy="4389120"/>
          </a:xfrm>
        </p:spPr>
        <p:txBody>
          <a:bodyPr>
            <a:normAutofit fontScale="92500"/>
          </a:bodyPr>
          <a:lstStyle/>
          <a:p>
            <a:r>
              <a:rPr lang="en-US" dirty="0"/>
              <a:t>Found naturally in freshwater </a:t>
            </a:r>
            <a:r>
              <a:rPr lang="en-US" dirty="0" smtClean="0"/>
              <a:t>and human-made </a:t>
            </a:r>
            <a:r>
              <a:rPr lang="en-US" dirty="0"/>
              <a:t>aquatic</a:t>
            </a:r>
            <a:br>
              <a:rPr lang="en-US" dirty="0"/>
            </a:br>
            <a:r>
              <a:rPr lang="en-US" dirty="0"/>
              <a:t>environments​ as well as in soils</a:t>
            </a:r>
            <a:r>
              <a:rPr lang="en-US" dirty="0" smtClean="0"/>
              <a:t>.</a:t>
            </a:r>
            <a:endParaRPr lang="en-US" dirty="0"/>
          </a:p>
          <a:p>
            <a:r>
              <a:rPr lang="en-US" dirty="0" smtClean="0"/>
              <a:t>Legionella </a:t>
            </a:r>
            <a:r>
              <a:rPr lang="en-US" dirty="0"/>
              <a:t>spends much of their</a:t>
            </a:r>
            <a:br>
              <a:rPr lang="en-US" dirty="0"/>
            </a:br>
            <a:r>
              <a:rPr lang="en-US" dirty="0"/>
              <a:t>life cycle in biofilms</a:t>
            </a:r>
            <a:r>
              <a:rPr lang="en-US" dirty="0" smtClean="0"/>
              <a:t>.</a:t>
            </a:r>
            <a:endParaRPr lang="en-US" dirty="0"/>
          </a:p>
          <a:p>
            <a:r>
              <a:rPr lang="en-US" dirty="0" smtClean="0"/>
              <a:t> </a:t>
            </a:r>
            <a:r>
              <a:rPr lang="en-US" dirty="0"/>
              <a:t>Biofilms allow Legionella to be</a:t>
            </a:r>
            <a:br>
              <a:rPr lang="en-US" dirty="0"/>
            </a:br>
            <a:r>
              <a:rPr lang="en-US" dirty="0" smtClean="0"/>
              <a:t>protected from </a:t>
            </a:r>
            <a:r>
              <a:rPr lang="en-US" dirty="0"/>
              <a:t>environmental stressors </a:t>
            </a:r>
            <a:r>
              <a:rPr lang="en-US" dirty="0" smtClean="0"/>
              <a:t>such as </a:t>
            </a:r>
            <a:r>
              <a:rPr lang="en-US" dirty="0"/>
              <a:t>extreme temperatures and</a:t>
            </a:r>
            <a:br>
              <a:rPr lang="en-US" dirty="0"/>
            </a:br>
            <a:r>
              <a:rPr lang="en-US" dirty="0"/>
              <a:t>disinfectants </a:t>
            </a:r>
            <a:br>
              <a:rPr lang="en-US" dirty="0"/>
            </a:br>
            <a:endParaRPr lang="en-US" dirty="0"/>
          </a:p>
        </p:txBody>
      </p:sp>
      <p:pic>
        <p:nvPicPr>
          <p:cNvPr id="4" name="Picture 3"/>
          <p:cNvPicPr>
            <a:picLocks noChangeAspect="1"/>
          </p:cNvPicPr>
          <p:nvPr/>
        </p:nvPicPr>
        <p:blipFill>
          <a:blip r:embed="rId3"/>
          <a:stretch>
            <a:fillRect/>
          </a:stretch>
        </p:blipFill>
        <p:spPr>
          <a:xfrm>
            <a:off x="5076825" y="1066800"/>
            <a:ext cx="3438525" cy="4467225"/>
          </a:xfrm>
          <a:prstGeom prst="rect">
            <a:avLst/>
          </a:prstGeom>
        </p:spPr>
      </p:pic>
      <p:pic>
        <p:nvPicPr>
          <p:cNvPr id="5" name="Picture 4"/>
          <p:cNvPicPr>
            <a:picLocks noChangeAspect="1"/>
          </p:cNvPicPr>
          <p:nvPr/>
        </p:nvPicPr>
        <p:blipFill>
          <a:blip r:embed="rId4"/>
          <a:stretch>
            <a:fillRect/>
          </a:stretch>
        </p:blipFill>
        <p:spPr>
          <a:xfrm>
            <a:off x="3276600" y="4876723"/>
            <a:ext cx="2280102" cy="1767993"/>
          </a:xfrm>
          <a:prstGeom prst="rect">
            <a:avLst/>
          </a:prstGeom>
        </p:spPr>
      </p:pic>
    </p:spTree>
    <p:extLst>
      <p:ext uri="{BB962C8B-B14F-4D97-AF65-F5344CB8AC3E}">
        <p14:creationId xmlns:p14="http://schemas.microsoft.com/office/powerpoint/2010/main" val="256152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b="1" dirty="0"/>
              <a:t>Legionella</a:t>
            </a:r>
            <a:r>
              <a:rPr lang="en-US" sz="3200" dirty="0"/>
              <a:t> </a:t>
            </a:r>
            <a:br>
              <a:rPr lang="en-US" sz="3200" dirty="0"/>
            </a:br>
            <a:endParaRPr lang="en-US" sz="3200" dirty="0"/>
          </a:p>
        </p:txBody>
      </p:sp>
      <p:sp>
        <p:nvSpPr>
          <p:cNvPr id="3" name="Content Placeholder 2"/>
          <p:cNvSpPr>
            <a:spLocks noGrp="1"/>
          </p:cNvSpPr>
          <p:nvPr>
            <p:ph idx="1"/>
          </p:nvPr>
        </p:nvSpPr>
        <p:spPr>
          <a:xfrm>
            <a:off x="304800" y="838200"/>
            <a:ext cx="8229600" cy="5486400"/>
          </a:xfrm>
        </p:spPr>
        <p:txBody>
          <a:bodyPr>
            <a:noAutofit/>
          </a:bodyPr>
          <a:lstStyle/>
          <a:p>
            <a:pPr marL="0" indent="0">
              <a:buNone/>
            </a:pPr>
            <a:r>
              <a:rPr lang="en-US" sz="2000" dirty="0"/>
              <a:t>Spreads by droplets and people inhale them </a:t>
            </a:r>
            <a:r>
              <a:rPr lang="en-US" sz="2000" dirty="0" smtClean="0"/>
              <a:t>in.</a:t>
            </a:r>
            <a:endParaRPr lang="en-US" sz="2000" dirty="0"/>
          </a:p>
          <a:p>
            <a:r>
              <a:rPr lang="en-US" sz="2000" dirty="0" smtClean="0"/>
              <a:t>People </a:t>
            </a:r>
            <a:r>
              <a:rPr lang="en-US" sz="2000" dirty="0"/>
              <a:t>can get sick by aspiration of drinking water, less </a:t>
            </a:r>
            <a:r>
              <a:rPr lang="en-US" sz="2000" dirty="0" smtClean="0"/>
              <a:t>common</a:t>
            </a:r>
            <a:endParaRPr lang="en-US" sz="2000" dirty="0"/>
          </a:p>
          <a:p>
            <a:r>
              <a:rPr lang="en-US" sz="2000" dirty="0" smtClean="0"/>
              <a:t>Not </a:t>
            </a:r>
            <a:r>
              <a:rPr lang="en-US" sz="2000" dirty="0"/>
              <a:t>person to person spread.</a:t>
            </a:r>
            <a:br>
              <a:rPr lang="en-US" sz="2000" dirty="0"/>
            </a:br>
            <a:r>
              <a:rPr lang="en-US" sz="2000" dirty="0"/>
              <a:t>Becoming symptomatic post exposure to Legionella can result in two </a:t>
            </a:r>
            <a:r>
              <a:rPr lang="en-US" sz="2000" dirty="0" smtClean="0"/>
              <a:t>different illnesses</a:t>
            </a:r>
            <a:endParaRPr lang="en-US" sz="2000" dirty="0"/>
          </a:p>
          <a:p>
            <a:r>
              <a:rPr lang="en-US" sz="2000" dirty="0" smtClean="0"/>
              <a:t> </a:t>
            </a:r>
            <a:r>
              <a:rPr lang="en-US" sz="2000" dirty="0"/>
              <a:t>Legionnaires’ Disease which results in pneumonia. cough, SOB, Fever, muscle </a:t>
            </a:r>
            <a:r>
              <a:rPr lang="en-US" sz="2000" dirty="0" smtClean="0"/>
              <a:t>aches, headaches</a:t>
            </a:r>
            <a:r>
              <a:rPr lang="en-US" sz="2000" dirty="0"/>
              <a:t>) </a:t>
            </a:r>
            <a:r>
              <a:rPr lang="en-US" sz="2000" dirty="0" smtClean="0"/>
              <a:t>and</a:t>
            </a:r>
            <a:endParaRPr lang="en-US" sz="2000" dirty="0"/>
          </a:p>
          <a:p>
            <a:r>
              <a:rPr lang="en-US" sz="2000" dirty="0" smtClean="0"/>
              <a:t> </a:t>
            </a:r>
            <a:r>
              <a:rPr lang="en-US" sz="2000" dirty="0"/>
              <a:t>Pontiac Fever – a milder infection &amp; symptoms: fever and muscle aches, the </a:t>
            </a:r>
            <a:r>
              <a:rPr lang="en-US" sz="2000" dirty="0" smtClean="0"/>
              <a:t>patient does </a:t>
            </a:r>
            <a:r>
              <a:rPr lang="en-US" sz="2000" dirty="0"/>
              <a:t>not develop </a:t>
            </a:r>
            <a:r>
              <a:rPr lang="en-US" sz="2000" dirty="0" smtClean="0"/>
              <a:t>pneumonia</a:t>
            </a:r>
          </a:p>
          <a:p>
            <a:pPr marL="0" indent="0">
              <a:buNone/>
            </a:pPr>
            <a:r>
              <a:rPr lang="en-US" sz="2000" dirty="0" smtClean="0"/>
              <a:t>People </a:t>
            </a:r>
            <a:r>
              <a:rPr lang="en-US" sz="2000" dirty="0"/>
              <a:t>at increased </a:t>
            </a:r>
            <a:r>
              <a:rPr lang="en-US" sz="2000" dirty="0" smtClean="0"/>
              <a:t>risk</a:t>
            </a:r>
            <a:endParaRPr lang="en-US" sz="2000" dirty="0"/>
          </a:p>
          <a:p>
            <a:r>
              <a:rPr lang="en-US" sz="2000" dirty="0" smtClean="0"/>
              <a:t>People </a:t>
            </a:r>
            <a:r>
              <a:rPr lang="en-US" sz="2000" dirty="0"/>
              <a:t>50 years or </a:t>
            </a:r>
            <a:r>
              <a:rPr lang="en-US" sz="2000" dirty="0" smtClean="0"/>
              <a:t>older</a:t>
            </a:r>
            <a:endParaRPr lang="en-US" sz="2000" dirty="0"/>
          </a:p>
          <a:p>
            <a:r>
              <a:rPr lang="en-US" sz="2000" dirty="0" smtClean="0"/>
              <a:t> </a:t>
            </a:r>
            <a:r>
              <a:rPr lang="en-US" sz="2000" dirty="0"/>
              <a:t>Chronic lung </a:t>
            </a:r>
            <a:r>
              <a:rPr lang="en-US" sz="2000" dirty="0" smtClean="0"/>
              <a:t>disease</a:t>
            </a:r>
          </a:p>
          <a:p>
            <a:r>
              <a:rPr lang="en-US" sz="2000" dirty="0" smtClean="0"/>
              <a:t> Immunocompromised –transplant, diabetes </a:t>
            </a:r>
            <a:r>
              <a:rPr lang="en-US" sz="2000" dirty="0" err="1" smtClean="0"/>
              <a:t>etc</a:t>
            </a:r>
            <a:endParaRPr lang="en-US" sz="2000" dirty="0" smtClean="0"/>
          </a:p>
          <a:p>
            <a:r>
              <a:rPr lang="en-US" sz="2000" dirty="0" smtClean="0"/>
              <a:t>Oncology </a:t>
            </a:r>
            <a:r>
              <a:rPr lang="en-US" sz="2000" dirty="0"/>
              <a:t>patients or other underlying illness </a:t>
            </a:r>
            <a:br>
              <a:rPr lang="en-US" sz="2000" dirty="0"/>
            </a:br>
            <a:endParaRPr lang="en-US" sz="2000" dirty="0"/>
          </a:p>
        </p:txBody>
      </p:sp>
    </p:spTree>
    <p:extLst>
      <p:ext uri="{BB962C8B-B14F-4D97-AF65-F5344CB8AC3E}">
        <p14:creationId xmlns:p14="http://schemas.microsoft.com/office/powerpoint/2010/main" val="15461992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b="1" dirty="0"/>
              <a:t>Other Waterborne Pathogens</a:t>
            </a:r>
            <a:r>
              <a:rPr lang="en-US" sz="3600" dirty="0"/>
              <a:t> </a:t>
            </a:r>
            <a:r>
              <a:rPr lang="en-US" dirty="0"/>
              <a:t/>
            </a:r>
            <a:br>
              <a:rPr lang="en-US" dirty="0"/>
            </a:br>
            <a:endParaRPr lang="en-US" dirty="0"/>
          </a:p>
        </p:txBody>
      </p:sp>
      <p:sp>
        <p:nvSpPr>
          <p:cNvPr id="3" name="Content Placeholder 2"/>
          <p:cNvSpPr>
            <a:spLocks noGrp="1"/>
          </p:cNvSpPr>
          <p:nvPr>
            <p:ph idx="1"/>
          </p:nvPr>
        </p:nvSpPr>
        <p:spPr>
          <a:xfrm>
            <a:off x="381000" y="1219200"/>
            <a:ext cx="8229600" cy="4389120"/>
          </a:xfrm>
        </p:spPr>
        <p:txBody>
          <a:bodyPr>
            <a:normAutofit fontScale="85000" lnSpcReduction="10000"/>
          </a:bodyPr>
          <a:lstStyle/>
          <a:p>
            <a:r>
              <a:rPr lang="en-US" sz="2800" dirty="0">
                <a:solidFill>
                  <a:srgbClr val="3B3838"/>
                </a:solidFill>
                <a:latin typeface="ArialMT"/>
              </a:rPr>
              <a:t>Pseudomonas </a:t>
            </a:r>
            <a:r>
              <a:rPr lang="en-US" sz="2800" dirty="0" smtClean="0">
                <a:solidFill>
                  <a:srgbClr val="3B3838"/>
                </a:solidFill>
                <a:latin typeface="ArialMT"/>
              </a:rPr>
              <a:t>species</a:t>
            </a:r>
            <a:endParaRPr lang="en-US" sz="2600" dirty="0" smtClean="0">
              <a:solidFill>
                <a:srgbClr val="3B3838"/>
              </a:solidFill>
              <a:latin typeface="ArialMT"/>
            </a:endParaRPr>
          </a:p>
          <a:p>
            <a:pPr lvl="1"/>
            <a:r>
              <a:rPr lang="en-US" dirty="0" smtClean="0">
                <a:solidFill>
                  <a:srgbClr val="3B3838"/>
                </a:solidFill>
                <a:latin typeface="ArialMT"/>
              </a:rPr>
              <a:t>This </a:t>
            </a:r>
            <a:r>
              <a:rPr lang="en-US" dirty="0">
                <a:solidFill>
                  <a:srgbClr val="3B3838"/>
                </a:solidFill>
                <a:latin typeface="ArialMT"/>
              </a:rPr>
              <a:t>bacteria is commonly found in the </a:t>
            </a:r>
            <a:r>
              <a:rPr lang="en-US" dirty="0" smtClean="0">
                <a:solidFill>
                  <a:srgbClr val="3B3838"/>
                </a:solidFill>
                <a:latin typeface="ArialMT"/>
              </a:rPr>
              <a:t>environment</a:t>
            </a:r>
          </a:p>
          <a:p>
            <a:pPr lvl="1"/>
            <a:r>
              <a:rPr lang="en-US" dirty="0" smtClean="0">
                <a:solidFill>
                  <a:srgbClr val="3B3838"/>
                </a:solidFill>
                <a:latin typeface="ArialMT"/>
              </a:rPr>
              <a:t>Spread </a:t>
            </a:r>
            <a:r>
              <a:rPr lang="en-US" dirty="0">
                <a:solidFill>
                  <a:srgbClr val="3B3838"/>
                </a:solidFill>
                <a:latin typeface="ArialMT"/>
              </a:rPr>
              <a:t>to people when exposed to contaminated water or </a:t>
            </a:r>
            <a:r>
              <a:rPr lang="en-US" dirty="0" smtClean="0">
                <a:solidFill>
                  <a:srgbClr val="3B3838"/>
                </a:solidFill>
                <a:latin typeface="ArialMT"/>
              </a:rPr>
              <a:t>soil</a:t>
            </a:r>
          </a:p>
          <a:p>
            <a:pPr lvl="1"/>
            <a:r>
              <a:rPr lang="en-US" dirty="0" smtClean="0">
                <a:solidFill>
                  <a:srgbClr val="3B3838"/>
                </a:solidFill>
                <a:latin typeface="ArialMT"/>
              </a:rPr>
              <a:t>Pseudomonas </a:t>
            </a:r>
            <a:r>
              <a:rPr lang="en-US" dirty="0" err="1">
                <a:solidFill>
                  <a:srgbClr val="3B3838"/>
                </a:solidFill>
                <a:latin typeface="ArialMT"/>
              </a:rPr>
              <a:t>spp</a:t>
            </a:r>
            <a:r>
              <a:rPr lang="en-US" dirty="0">
                <a:solidFill>
                  <a:srgbClr val="3B3838"/>
                </a:solidFill>
                <a:latin typeface="ArialMT"/>
              </a:rPr>
              <a:t> cause a wide variety of infections in the</a:t>
            </a:r>
            <a:br>
              <a:rPr lang="en-US" dirty="0">
                <a:solidFill>
                  <a:srgbClr val="3B3838"/>
                </a:solidFill>
                <a:latin typeface="ArialMT"/>
              </a:rPr>
            </a:br>
            <a:r>
              <a:rPr lang="en-US" dirty="0" smtClean="0">
                <a:solidFill>
                  <a:srgbClr val="3B3838"/>
                </a:solidFill>
                <a:latin typeface="ArialMT"/>
              </a:rPr>
              <a:t>body</a:t>
            </a:r>
          </a:p>
          <a:p>
            <a:r>
              <a:rPr lang="en-US" sz="2600" dirty="0" smtClean="0">
                <a:solidFill>
                  <a:srgbClr val="49A3FB"/>
                </a:solidFill>
                <a:latin typeface="Wingdings-Regular"/>
              </a:rPr>
              <a:t> </a:t>
            </a:r>
            <a:r>
              <a:rPr lang="en-US" sz="2600" dirty="0">
                <a:solidFill>
                  <a:srgbClr val="3B3838"/>
                </a:solidFill>
                <a:latin typeface="ArialMT"/>
              </a:rPr>
              <a:t>Nontuberculosis </a:t>
            </a:r>
            <a:r>
              <a:rPr lang="en-US" sz="2600" dirty="0" smtClean="0">
                <a:solidFill>
                  <a:srgbClr val="3B3838"/>
                </a:solidFill>
                <a:latin typeface="ArialMT"/>
              </a:rPr>
              <a:t>Mycobacterium (NTM)</a:t>
            </a:r>
            <a:endParaRPr lang="en-US" dirty="0">
              <a:solidFill>
                <a:srgbClr val="3B3838"/>
              </a:solidFill>
              <a:latin typeface="ArialMT"/>
            </a:endParaRPr>
          </a:p>
          <a:p>
            <a:pPr lvl="1"/>
            <a:r>
              <a:rPr lang="en-US" dirty="0" smtClean="0">
                <a:solidFill>
                  <a:srgbClr val="3B3838"/>
                </a:solidFill>
                <a:latin typeface="ArialMT"/>
              </a:rPr>
              <a:t>Environmental </a:t>
            </a:r>
            <a:r>
              <a:rPr lang="en-US" dirty="0">
                <a:solidFill>
                  <a:srgbClr val="3B3838"/>
                </a:solidFill>
                <a:latin typeface="ArialMT"/>
              </a:rPr>
              <a:t>organisms found in soil, dust and water</a:t>
            </a:r>
            <a:br>
              <a:rPr lang="en-US" dirty="0">
                <a:solidFill>
                  <a:srgbClr val="3B3838"/>
                </a:solidFill>
                <a:latin typeface="ArialMT"/>
              </a:rPr>
            </a:br>
            <a:r>
              <a:rPr lang="en-US" dirty="0">
                <a:solidFill>
                  <a:srgbClr val="3B3838"/>
                </a:solidFill>
                <a:latin typeface="ArialMT"/>
              </a:rPr>
              <a:t>including natural water sources and municipal water </a:t>
            </a:r>
            <a:r>
              <a:rPr lang="en-US" dirty="0" smtClean="0">
                <a:solidFill>
                  <a:srgbClr val="3B3838"/>
                </a:solidFill>
                <a:latin typeface="ArialMT"/>
              </a:rPr>
              <a:t>sources.</a:t>
            </a:r>
          </a:p>
          <a:p>
            <a:pPr lvl="1"/>
            <a:r>
              <a:rPr lang="en-US" dirty="0" smtClean="0">
                <a:solidFill>
                  <a:srgbClr val="3B3838"/>
                </a:solidFill>
                <a:latin typeface="ArialMT"/>
              </a:rPr>
              <a:t>Difficult </a:t>
            </a:r>
            <a:r>
              <a:rPr lang="en-US" dirty="0">
                <a:solidFill>
                  <a:srgbClr val="3B3838"/>
                </a:solidFill>
                <a:latin typeface="ArialMT"/>
              </a:rPr>
              <a:t>to eliminate due to </a:t>
            </a:r>
            <a:r>
              <a:rPr lang="en-US" dirty="0" smtClean="0">
                <a:solidFill>
                  <a:srgbClr val="3B3838"/>
                </a:solidFill>
                <a:latin typeface="ArialMT"/>
              </a:rPr>
              <a:t>biofilm.</a:t>
            </a:r>
          </a:p>
          <a:p>
            <a:pPr lvl="1"/>
            <a:r>
              <a:rPr lang="en-US" dirty="0" smtClean="0">
                <a:solidFill>
                  <a:srgbClr val="3B3838"/>
                </a:solidFill>
                <a:latin typeface="ArialMT"/>
              </a:rPr>
              <a:t>NTM </a:t>
            </a:r>
            <a:r>
              <a:rPr lang="en-US" dirty="0">
                <a:solidFill>
                  <a:srgbClr val="3B3838"/>
                </a:solidFill>
                <a:latin typeface="ArialMT"/>
              </a:rPr>
              <a:t>can cause a wide variety of infections in the body</a:t>
            </a:r>
            <a:br>
              <a:rPr lang="en-US" dirty="0">
                <a:solidFill>
                  <a:srgbClr val="3B3838"/>
                </a:solidFill>
                <a:latin typeface="ArialMT"/>
              </a:rPr>
            </a:br>
            <a:r>
              <a:rPr lang="en-US" dirty="0">
                <a:solidFill>
                  <a:srgbClr val="3B3838"/>
                </a:solidFill>
                <a:latin typeface="ArialMT"/>
              </a:rPr>
              <a:t>however most commonly focus on the lungs</a:t>
            </a:r>
            <a:r>
              <a:rPr lang="en-US" dirty="0"/>
              <a:t> </a:t>
            </a:r>
            <a:br>
              <a:rPr lang="en-US" dirty="0"/>
            </a:br>
            <a:endParaRPr lang="en-US" dirty="0"/>
          </a:p>
        </p:txBody>
      </p:sp>
    </p:spTree>
    <p:extLst>
      <p:ext uri="{BB962C8B-B14F-4D97-AF65-F5344CB8AC3E}">
        <p14:creationId xmlns:p14="http://schemas.microsoft.com/office/powerpoint/2010/main" val="3701303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35352</TotalTime>
  <Words>6028</Words>
  <Application>Microsoft Office PowerPoint</Application>
  <PresentationFormat>On-screen Show (4:3)</PresentationFormat>
  <Paragraphs>708</Paragraphs>
  <Slides>41</Slides>
  <Notes>38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ArialMT</vt:lpstr>
      <vt:lpstr>Calibri</vt:lpstr>
      <vt:lpstr>Constantia</vt:lpstr>
      <vt:lpstr>Times New Roman</vt:lpstr>
      <vt:lpstr>Wingdings</vt:lpstr>
      <vt:lpstr>Wingdings 2</vt:lpstr>
      <vt:lpstr>Wingdings-Regular</vt:lpstr>
      <vt:lpstr>Flow</vt:lpstr>
      <vt:lpstr>Worksheet</vt:lpstr>
      <vt:lpstr>Waterborne Pathogens- Building a water Management Plan 101</vt:lpstr>
      <vt:lpstr>INTRODUCTION</vt:lpstr>
      <vt:lpstr>Objectives </vt:lpstr>
      <vt:lpstr>Get Down with the Language  </vt:lpstr>
      <vt:lpstr>Get Down with the Language  </vt:lpstr>
      <vt:lpstr>Healthcare-acquired  Legionnaires’ Disease</vt:lpstr>
      <vt:lpstr>Legionella  </vt:lpstr>
      <vt:lpstr>Legionella  </vt:lpstr>
      <vt:lpstr>Other Waterborne Pathogens  </vt:lpstr>
      <vt:lpstr>Sources linked to water systems</vt:lpstr>
      <vt:lpstr>Regulatory Requirements-Industry Guidance  </vt:lpstr>
      <vt:lpstr>ASHRAE 188: compliance          Good News, Bad News</vt:lpstr>
      <vt:lpstr>PowerPoint Presentation</vt:lpstr>
      <vt:lpstr>Water Management Program Steps  </vt:lpstr>
      <vt:lpstr>Map Your Water Systems  </vt:lpstr>
      <vt:lpstr>PowerPoint Presentation</vt:lpstr>
      <vt:lpstr>PowerPoint Presentation</vt:lpstr>
      <vt:lpstr>PowerPoint Presentation</vt:lpstr>
      <vt:lpstr>Risk Assessment</vt:lpstr>
      <vt:lpstr>PowerPoint Presentation</vt:lpstr>
      <vt:lpstr>PowerPoint Presentation</vt:lpstr>
      <vt:lpstr>Develop Strategies to Mitigate Risks  </vt:lpstr>
      <vt:lpstr>PowerPoint Presentation</vt:lpstr>
      <vt:lpstr>Water Management Program Steps  </vt:lpstr>
      <vt:lpstr>PowerPoint Presentation</vt:lpstr>
      <vt:lpstr>Monitoring</vt:lpstr>
      <vt:lpstr>Verification monitoring</vt:lpstr>
      <vt:lpstr>PowerPoint Presentation</vt:lpstr>
      <vt:lpstr>Document and Communicate</vt:lpstr>
      <vt:lpstr>Outbreak Avoidance During Construction, Renovation, or Preventative Maintenance Practices  </vt:lpstr>
      <vt:lpstr>PowerPoint Presentation</vt:lpstr>
      <vt:lpstr>Outcomes</vt:lpstr>
      <vt:lpstr>What if I have a legionella case!  </vt:lpstr>
      <vt:lpstr>Don’t Forget</vt:lpstr>
      <vt:lpstr>PowerPoint Presentation</vt:lpstr>
      <vt:lpstr>Cooling Tower Prevention  </vt:lpstr>
      <vt:lpstr>Risk Mitigation</vt:lpstr>
      <vt:lpstr>Conclusion  </vt:lpstr>
      <vt:lpstr>Don’t chase zero</vt:lpstr>
      <vt:lpstr>Resources  </vt:lpstr>
      <vt:lpstr>PowerPoint Presentation</vt:lpstr>
    </vt:vector>
  </TitlesOfParts>
  <Company>Community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Risk and Liability for Hospital Waterborne Pathogens- Compliance with ASHRAE 188</dc:title>
  <dc:creator>Sharon Conroy</dc:creator>
  <cp:lastModifiedBy>Sharon Conroy</cp:lastModifiedBy>
  <cp:revision>321</cp:revision>
  <cp:lastPrinted>2021-10-14T14:16:00Z</cp:lastPrinted>
  <dcterms:created xsi:type="dcterms:W3CDTF">2016-06-30T14:06:38Z</dcterms:created>
  <dcterms:modified xsi:type="dcterms:W3CDTF">2021-10-20T16:36:03Z</dcterms:modified>
</cp:coreProperties>
</file>