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12.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771" r:id="rId5"/>
  </p:sldMasterIdLst>
  <p:notesMasterIdLst>
    <p:notesMasterId r:id="rId82"/>
  </p:notesMasterIdLst>
  <p:handoutMasterIdLst>
    <p:handoutMasterId r:id="rId83"/>
  </p:handoutMasterIdLst>
  <p:sldIdLst>
    <p:sldId id="321" r:id="rId6"/>
    <p:sldId id="455" r:id="rId7"/>
    <p:sldId id="267" r:id="rId8"/>
    <p:sldId id="443" r:id="rId9"/>
    <p:sldId id="270" r:id="rId10"/>
    <p:sldId id="466" r:id="rId11"/>
    <p:sldId id="467" r:id="rId12"/>
    <p:sldId id="268" r:id="rId13"/>
    <p:sldId id="269" r:id="rId14"/>
    <p:sldId id="271" r:id="rId15"/>
    <p:sldId id="454" r:id="rId16"/>
    <p:sldId id="379" r:id="rId17"/>
    <p:sldId id="437" r:id="rId18"/>
    <p:sldId id="444" r:id="rId19"/>
    <p:sldId id="452" r:id="rId20"/>
    <p:sldId id="448" r:id="rId21"/>
    <p:sldId id="449" r:id="rId22"/>
    <p:sldId id="470" r:id="rId23"/>
    <p:sldId id="450" r:id="rId24"/>
    <p:sldId id="469" r:id="rId25"/>
    <p:sldId id="357" r:id="rId26"/>
    <p:sldId id="426" r:id="rId27"/>
    <p:sldId id="434" r:id="rId28"/>
    <p:sldId id="428" r:id="rId29"/>
    <p:sldId id="429" r:id="rId30"/>
    <p:sldId id="400" r:id="rId31"/>
    <p:sldId id="402" r:id="rId32"/>
    <p:sldId id="361" r:id="rId33"/>
    <p:sldId id="460" r:id="rId34"/>
    <p:sldId id="461" r:id="rId35"/>
    <p:sldId id="456" r:id="rId36"/>
    <p:sldId id="435" r:id="rId37"/>
    <p:sldId id="436" r:id="rId38"/>
    <p:sldId id="407" r:id="rId39"/>
    <p:sldId id="445" r:id="rId40"/>
    <p:sldId id="257" r:id="rId41"/>
    <p:sldId id="458" r:id="rId42"/>
    <p:sldId id="457" r:id="rId43"/>
    <p:sldId id="309" r:id="rId44"/>
    <p:sldId id="433" r:id="rId45"/>
    <p:sldId id="446" r:id="rId46"/>
    <p:sldId id="447" r:id="rId47"/>
    <p:sldId id="451" r:id="rId48"/>
    <p:sldId id="462" r:id="rId49"/>
    <p:sldId id="463" r:id="rId50"/>
    <p:sldId id="464" r:id="rId51"/>
    <p:sldId id="440" r:id="rId52"/>
    <p:sldId id="410" r:id="rId53"/>
    <p:sldId id="453" r:id="rId54"/>
    <p:sldId id="439" r:id="rId55"/>
    <p:sldId id="459" r:id="rId56"/>
    <p:sldId id="356" r:id="rId57"/>
    <p:sldId id="412" r:id="rId58"/>
    <p:sldId id="465" r:id="rId59"/>
    <p:sldId id="381" r:id="rId60"/>
    <p:sldId id="409" r:id="rId61"/>
    <p:sldId id="391" r:id="rId62"/>
    <p:sldId id="376" r:id="rId63"/>
    <p:sldId id="438" r:id="rId64"/>
    <p:sldId id="411" r:id="rId65"/>
    <p:sldId id="414" r:id="rId66"/>
    <p:sldId id="441" r:id="rId67"/>
    <p:sldId id="266" r:id="rId68"/>
    <p:sldId id="442" r:id="rId69"/>
    <p:sldId id="413" r:id="rId70"/>
    <p:sldId id="418" r:id="rId71"/>
    <p:sldId id="419" r:id="rId72"/>
    <p:sldId id="415" r:id="rId73"/>
    <p:sldId id="416" r:id="rId74"/>
    <p:sldId id="417" r:id="rId75"/>
    <p:sldId id="263" r:id="rId76"/>
    <p:sldId id="420" r:id="rId77"/>
    <p:sldId id="374" r:id="rId78"/>
    <p:sldId id="386" r:id="rId79"/>
    <p:sldId id="315" r:id="rId80"/>
    <p:sldId id="324" r:id="rId81"/>
  </p:sldIdLst>
  <p:sldSz cx="12192000" cy="6858000"/>
  <p:notesSz cx="7010400" cy="9223375"/>
  <p:embeddedFontLst>
    <p:embeddedFont>
      <p:font typeface="Roboto Black" panose="02000000000000000000" pitchFamily="2" charset="0"/>
      <p:bold r:id="rId84"/>
      <p:boldItalic r:id="rId85"/>
    </p:embeddedFont>
    <p:embeddedFont>
      <p:font typeface="Montserrat Semi Bold" panose="00000700000000000000" pitchFamily="50" charset="0"/>
      <p:bold r:id="rId86"/>
    </p:embeddedFont>
    <p:embeddedFont>
      <p:font typeface="Wingdings 3" panose="05040102010807070707" pitchFamily="18" charset="2"/>
      <p:regular r:id="rId87"/>
    </p:embeddedFont>
    <p:embeddedFont>
      <p:font typeface="Montserrat" panose="00000500000000000000" pitchFamily="50" charset="0"/>
      <p:regular r:id="rId88"/>
      <p:bold r:id="rId89"/>
    </p:embeddedFont>
    <p:embeddedFont>
      <p:font typeface="Roboto" panose="02000000000000000000" pitchFamily="2" charset="0"/>
      <p:regular r:id="rId90"/>
      <p:bold r:id="rId91"/>
      <p:italic r:id="rId92"/>
      <p:boldItalic r:id="rId93"/>
    </p:embeddedFont>
    <p:embeddedFont>
      <p:font typeface="Calibri" panose="020F0502020204030204" pitchFamily="34" charset="0"/>
      <p:regular r:id="rId94"/>
      <p:bold r:id="rId95"/>
      <p:italic r:id="rId96"/>
      <p:boldItalic r:id="rId97"/>
    </p:embeddedFont>
    <p:embeddedFont>
      <p:font typeface="Gisha" panose="020B0604020202020204" charset="-79"/>
      <p:regular r:id="rId98"/>
      <p:bold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99A9"/>
    <a:srgbClr val="036080"/>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2732" autoAdjust="0"/>
  </p:normalViewPr>
  <p:slideViewPr>
    <p:cSldViewPr snapToGrid="0">
      <p:cViewPr varScale="1">
        <p:scale>
          <a:sx n="73" d="100"/>
          <a:sy n="73" d="100"/>
        </p:scale>
        <p:origin x="540" y="7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font" Target="fonts/font4.fntdata"/><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notesMaster" Target="notesMasters/notesMaster1.xml"/><Relationship Id="rId90" Type="http://schemas.openxmlformats.org/officeDocument/2006/relationships/font" Target="fonts/font7.fntdata"/><Relationship Id="rId95"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font" Target="fonts/font2.fntdata"/><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4/1/2020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4/1/2020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3</a:t>
            </a:fld>
            <a:endParaRPr lang="en-US"/>
          </a:p>
        </p:txBody>
      </p:sp>
    </p:spTree>
    <p:extLst>
      <p:ext uri="{BB962C8B-B14F-4D97-AF65-F5344CB8AC3E}">
        <p14:creationId xmlns:p14="http://schemas.microsoft.com/office/powerpoint/2010/main" val="103096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a:t>
            </a:r>
            <a:r>
              <a:rPr lang="en-US" baseline="0" dirty="0"/>
              <a:t> facemasks- especially- just some caution about the use of homemade masks. </a:t>
            </a:r>
            <a:endParaRPr lang="en-US" dirty="0"/>
          </a:p>
          <a:p>
            <a:r>
              <a:rPr lang="en-US" dirty="0"/>
              <a:t>CDC notes regarding</a:t>
            </a:r>
            <a:r>
              <a:rPr lang="en-US" baseline="0" dirty="0"/>
              <a:t> the use </a:t>
            </a:r>
            <a:r>
              <a:rPr lang="en-US" sz="1200" b="1" i="0" kern="1200" dirty="0">
                <a:solidFill>
                  <a:schemeClr val="tx1"/>
                </a:solidFill>
                <a:effectLst/>
                <a:latin typeface="+mn-lt"/>
                <a:ea typeface="+mn-ea"/>
                <a:cs typeface="+mn-cs"/>
              </a:rPr>
              <a:t>of homemade masks:</a:t>
            </a:r>
            <a:r>
              <a:rPr lang="en-US" dirty="0"/>
              <a:t/>
            </a:r>
            <a:br>
              <a:rPr lang="en-US" dirty="0"/>
            </a:br>
            <a:r>
              <a:rPr lang="en-US" sz="1200" b="0" i="0" kern="1200" dirty="0">
                <a:solidFill>
                  <a:schemeClr val="tx1"/>
                </a:solidFill>
                <a:effectLst/>
                <a:latin typeface="+mn-lt"/>
                <a:ea typeface="+mn-ea"/>
                <a:cs typeface="+mn-cs"/>
              </a:rPr>
              <a:t>“n settings where facemasks are not available, HCP might use homemade masks (e.g., bandana, scarf) for care of patients with COVID-19 as a last resort. However, homemade masks are not considered PPE, since their capability to protect HCP is unknown. Caution should be exercised when considering this option. Homemade masks should ideally be used in combination with a face shield that covers the entire front (that extends to the chin or below) and sides of the face.”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48</a:t>
            </a:fld>
            <a:endParaRPr lang="en-US"/>
          </a:p>
        </p:txBody>
      </p:sp>
    </p:spTree>
    <p:extLst>
      <p:ext uri="{BB962C8B-B14F-4D97-AF65-F5344CB8AC3E}">
        <p14:creationId xmlns:p14="http://schemas.microsoft.com/office/powerpoint/2010/main" val="127228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50</a:t>
            </a:fld>
            <a:endParaRPr lang="en-US"/>
          </a:p>
        </p:txBody>
      </p:sp>
    </p:spTree>
    <p:extLst>
      <p:ext uri="{BB962C8B-B14F-4D97-AF65-F5344CB8AC3E}">
        <p14:creationId xmlns:p14="http://schemas.microsoft.com/office/powerpoint/2010/main" val="131473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56</a:t>
            </a:fld>
            <a:endParaRPr lang="en-US"/>
          </a:p>
        </p:txBody>
      </p:sp>
    </p:spTree>
    <p:extLst>
      <p:ext uri="{BB962C8B-B14F-4D97-AF65-F5344CB8AC3E}">
        <p14:creationId xmlns:p14="http://schemas.microsoft.com/office/powerpoint/2010/main" val="413972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NETEC offers excellent training</a:t>
            </a:r>
            <a:r>
              <a:rPr lang="en-US" baseline="0" dirty="0"/>
              <a:t> resources on COVID-19 PPE use, as well as conservation</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60</a:t>
            </a:fld>
            <a:endParaRPr lang="en-US"/>
          </a:p>
        </p:txBody>
      </p:sp>
    </p:spTree>
    <p:extLst>
      <p:ext uri="{BB962C8B-B14F-4D97-AF65-F5344CB8AC3E}">
        <p14:creationId xmlns:p14="http://schemas.microsoft.com/office/powerpoint/2010/main" val="3097358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infographics</a:t>
            </a:r>
            <a:r>
              <a:rPr lang="en-US" baseline="0" dirty="0"/>
              <a:t> are at the top of this page, but the better place to start is towards the bottom of the page with the instructional video series. In this set clips from the video, you see the HCW donning PPE as part of a conservation strategy to extend the use of eye protection and mask. Highlighted here is the strategy to tear the gown at the neck so that there is no reason to pull the gown over the head/ over the PPE which is still in use.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61</a:t>
            </a:fld>
            <a:endParaRPr lang="en-US"/>
          </a:p>
        </p:txBody>
      </p:sp>
    </p:spTree>
    <p:extLst>
      <p:ext uri="{BB962C8B-B14F-4D97-AF65-F5344CB8AC3E}">
        <p14:creationId xmlns:p14="http://schemas.microsoft.com/office/powerpoint/2010/main" val="65057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63</a:t>
            </a:fld>
            <a:endParaRPr lang="en-US"/>
          </a:p>
        </p:txBody>
      </p:sp>
    </p:spTree>
    <p:extLst>
      <p:ext uri="{BB962C8B-B14F-4D97-AF65-F5344CB8AC3E}">
        <p14:creationId xmlns:p14="http://schemas.microsoft.com/office/powerpoint/2010/main" val="233276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infographic</a:t>
            </a:r>
            <a:r>
              <a:rPr lang="en-US" baseline="0" dirty="0"/>
              <a:t> could be posted at the point of PPE Donning. Another infographic  is available for doffing, of course.</a:t>
            </a:r>
          </a:p>
          <a:p>
            <a:r>
              <a:rPr lang="en-US" baseline="0" dirty="0"/>
              <a:t>We think the graphic and the video really need to be paired for clarity- and just want to make you aware of these resources.</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65</a:t>
            </a:fld>
            <a:endParaRPr lang="en-US"/>
          </a:p>
        </p:txBody>
      </p:sp>
    </p:spTree>
    <p:extLst>
      <p:ext uri="{BB962C8B-B14F-4D97-AF65-F5344CB8AC3E}">
        <p14:creationId xmlns:p14="http://schemas.microsoft.com/office/powerpoint/2010/main" val="2365089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66</a:t>
            </a:fld>
            <a:endParaRPr lang="en-US"/>
          </a:p>
        </p:txBody>
      </p:sp>
    </p:spTree>
    <p:extLst>
      <p:ext uri="{BB962C8B-B14F-4D97-AF65-F5344CB8AC3E}">
        <p14:creationId xmlns:p14="http://schemas.microsoft.com/office/powerpoint/2010/main" val="2253873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we’ve noted on previous calls, Nebraska Medicine’s COVID-19 website is public facing, and we encourage users to check out those complete resources and see if those can be implemented or used in conjunction with what your facilities are creating.</a:t>
            </a:r>
          </a:p>
          <a:p>
            <a:r>
              <a:rPr lang="en-US" baseline="0" dirty="0"/>
              <a:t>Nebraska Medicine has particularly good resources for bagging and processing used PPE.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67</a:t>
            </a:fld>
            <a:endParaRPr lang="en-US"/>
          </a:p>
        </p:txBody>
      </p:sp>
    </p:spTree>
    <p:extLst>
      <p:ext uri="{BB962C8B-B14F-4D97-AF65-F5344CB8AC3E}">
        <p14:creationId xmlns:p14="http://schemas.microsoft.com/office/powerpoint/2010/main" val="4015185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68</a:t>
            </a:fld>
            <a:endParaRPr lang="en-US"/>
          </a:p>
        </p:txBody>
      </p:sp>
    </p:spTree>
    <p:extLst>
      <p:ext uri="{BB962C8B-B14F-4D97-AF65-F5344CB8AC3E}">
        <p14:creationId xmlns:p14="http://schemas.microsoft.com/office/powerpoint/2010/main" val="264551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a:t>
            </a:fld>
            <a:endParaRPr lang="en-US"/>
          </a:p>
        </p:txBody>
      </p:sp>
    </p:spTree>
    <p:extLst>
      <p:ext uri="{BB962C8B-B14F-4D97-AF65-F5344CB8AC3E}">
        <p14:creationId xmlns:p14="http://schemas.microsoft.com/office/powerpoint/2010/main" val="1030968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69</a:t>
            </a:fld>
            <a:endParaRPr lang="en-US"/>
          </a:p>
        </p:txBody>
      </p:sp>
    </p:spTree>
    <p:extLst>
      <p:ext uri="{BB962C8B-B14F-4D97-AF65-F5344CB8AC3E}">
        <p14:creationId xmlns:p14="http://schemas.microsoft.com/office/powerpoint/2010/main" val="2834893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a:t>
            </a:r>
            <a:r>
              <a:rPr lang="en-US" baseline="0" dirty="0"/>
              <a:t> we</a:t>
            </a:r>
            <a:r>
              <a:rPr lang="en-US" dirty="0"/>
              <a:t>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70</a:t>
            </a:fld>
            <a:endParaRPr lang="en-US"/>
          </a:p>
        </p:txBody>
      </p:sp>
    </p:spTree>
    <p:extLst>
      <p:ext uri="{BB962C8B-B14F-4D97-AF65-F5344CB8AC3E}">
        <p14:creationId xmlns:p14="http://schemas.microsoft.com/office/powerpoint/2010/main" val="3633704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72</a:t>
            </a:fld>
            <a:endParaRPr lang="en-US"/>
          </a:p>
        </p:txBody>
      </p:sp>
    </p:spTree>
    <p:extLst>
      <p:ext uri="{BB962C8B-B14F-4D97-AF65-F5344CB8AC3E}">
        <p14:creationId xmlns:p14="http://schemas.microsoft.com/office/powerpoint/2010/main" val="1570663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75</a:t>
            </a:fld>
            <a:endParaRPr lang="en-US"/>
          </a:p>
        </p:txBody>
      </p:sp>
    </p:spTree>
    <p:extLst>
      <p:ext uri="{BB962C8B-B14F-4D97-AF65-F5344CB8AC3E}">
        <p14:creationId xmlns:p14="http://schemas.microsoft.com/office/powerpoint/2010/main" val="224026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7</a:t>
            </a:fld>
            <a:endParaRPr lang="en-US"/>
          </a:p>
        </p:txBody>
      </p:sp>
    </p:spTree>
    <p:extLst>
      <p:ext uri="{BB962C8B-B14F-4D97-AF65-F5344CB8AC3E}">
        <p14:creationId xmlns:p14="http://schemas.microsoft.com/office/powerpoint/2010/main" val="233276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9</a:t>
            </a:fld>
            <a:endParaRPr lang="en-US"/>
          </a:p>
        </p:txBody>
      </p:sp>
    </p:spTree>
    <p:extLst>
      <p:ext uri="{BB962C8B-B14F-4D97-AF65-F5344CB8AC3E}">
        <p14:creationId xmlns:p14="http://schemas.microsoft.com/office/powerpoint/2010/main" val="3600002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3/24</a:t>
            </a:r>
          </a:p>
        </p:txBody>
      </p:sp>
      <p:sp>
        <p:nvSpPr>
          <p:cNvPr id="4" name="Slide Number Placeholder 3"/>
          <p:cNvSpPr>
            <a:spLocks noGrp="1"/>
          </p:cNvSpPr>
          <p:nvPr>
            <p:ph type="sldNum" sz="quarter" idx="10"/>
          </p:nvPr>
        </p:nvSpPr>
        <p:spPr/>
        <p:txBody>
          <a:bodyPr/>
          <a:lstStyle/>
          <a:p>
            <a:fld id="{E62E08AC-AB19-411C-9AFC-0A0D0EFC27E9}" type="slidenum">
              <a:rPr lang="en-US" smtClean="0"/>
              <a:t>23</a:t>
            </a:fld>
            <a:endParaRPr lang="en-US"/>
          </a:p>
        </p:txBody>
      </p:sp>
    </p:spTree>
    <p:extLst>
      <p:ext uri="{BB962C8B-B14F-4D97-AF65-F5344CB8AC3E}">
        <p14:creationId xmlns:p14="http://schemas.microsoft.com/office/powerpoint/2010/main" val="191073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31</a:t>
            </a:fld>
            <a:endParaRPr lang="en-US"/>
          </a:p>
        </p:txBody>
      </p:sp>
    </p:spTree>
    <p:extLst>
      <p:ext uri="{BB962C8B-B14F-4D97-AF65-F5344CB8AC3E}">
        <p14:creationId xmlns:p14="http://schemas.microsoft.com/office/powerpoint/2010/main" val="233276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08AC-AB19-411C-9AFC-0A0D0EFC27E9}" type="slidenum">
              <a:rPr lang="en-US" smtClean="0"/>
              <a:t>32</a:t>
            </a:fld>
            <a:endParaRPr lang="en-US"/>
          </a:p>
        </p:txBody>
      </p:sp>
    </p:spTree>
    <p:extLst>
      <p:ext uri="{BB962C8B-B14F-4D97-AF65-F5344CB8AC3E}">
        <p14:creationId xmlns:p14="http://schemas.microsoft.com/office/powerpoint/2010/main" val="3709196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08AC-AB19-411C-9AFC-0A0D0EFC27E9}" type="slidenum">
              <a:rPr lang="en-US" smtClean="0"/>
              <a:t>33</a:t>
            </a:fld>
            <a:endParaRPr lang="en-US"/>
          </a:p>
        </p:txBody>
      </p:sp>
    </p:spTree>
    <p:extLst>
      <p:ext uri="{BB962C8B-B14F-4D97-AF65-F5344CB8AC3E}">
        <p14:creationId xmlns:p14="http://schemas.microsoft.com/office/powerpoint/2010/main" val="92265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Values apply to an empty room with no aerosol-generating source. With a person present and generating aerosol, this table would not apply. Removal times will be longer in rooms or areas with imperfect mixing or air stagnation.</a:t>
            </a:r>
            <a:r>
              <a:rPr lang="en-US" sz="1200" b="0" i="0" u="none" strike="noStrike" kern="1200" baseline="30000" dirty="0">
                <a:solidFill>
                  <a:schemeClr val="tx1"/>
                </a:solidFill>
                <a:effectLst/>
                <a:latin typeface="+mn-lt"/>
                <a:ea typeface="+mn-ea"/>
                <a:cs typeface="+mn-cs"/>
              </a:rPr>
              <a:t>213 </a:t>
            </a:r>
            <a:r>
              <a:rPr lang="en-US" sz="1200" b="0" i="0" kern="1200" dirty="0">
                <a:solidFill>
                  <a:schemeClr val="tx1"/>
                </a:solidFill>
                <a:effectLst/>
                <a:latin typeface="+mn-lt"/>
                <a:ea typeface="+mn-ea"/>
                <a:cs typeface="+mn-cs"/>
              </a:rPr>
              <a:t>Caution should be exercised in using this table in such situations.</a:t>
            </a:r>
          </a:p>
          <a:p>
            <a:r>
              <a:rPr lang="en-US" sz="1200" b="0" i="0" kern="1200" dirty="0">
                <a:solidFill>
                  <a:schemeClr val="tx1"/>
                </a:solidFill>
                <a:effectLst/>
                <a:latin typeface="+mn-lt"/>
                <a:ea typeface="+mn-ea"/>
                <a:cs typeface="+mn-cs"/>
              </a:rPr>
              <a:t>Cleaning could occur during this time, as long as respiratory protection is worn.</a:t>
            </a:r>
            <a:r>
              <a:rPr lang="en-US" sz="1200" b="0" i="0" kern="1200" baseline="0" dirty="0">
                <a:solidFill>
                  <a:schemeClr val="tx1"/>
                </a:solidFill>
                <a:effectLst/>
                <a:latin typeface="+mn-lt"/>
                <a:ea typeface="+mn-ea"/>
                <a:cs typeface="+mn-cs"/>
              </a:rPr>
              <a:t> Room would be blocked for appointments until the specified time has elapsed. </a:t>
            </a:r>
            <a:endParaRPr lang="en-US" dirty="0"/>
          </a:p>
        </p:txBody>
      </p:sp>
      <p:sp>
        <p:nvSpPr>
          <p:cNvPr id="4" name="Slide Number Placeholder 3"/>
          <p:cNvSpPr>
            <a:spLocks noGrp="1"/>
          </p:cNvSpPr>
          <p:nvPr>
            <p:ph type="sldNum" sz="quarter" idx="10"/>
          </p:nvPr>
        </p:nvSpPr>
        <p:spPr/>
        <p:txBody>
          <a:bodyPr/>
          <a:lstStyle/>
          <a:p>
            <a:fld id="{67A1F3C8-E842-4F96-B01F-6051AEB9D277}" type="slidenum">
              <a:rPr lang="en-US" smtClean="0"/>
              <a:t>36</a:t>
            </a:fld>
            <a:endParaRPr lang="en-US"/>
          </a:p>
        </p:txBody>
      </p:sp>
    </p:spTree>
    <p:extLst>
      <p:ext uri="{BB962C8B-B14F-4D97-AF65-F5344CB8AC3E}">
        <p14:creationId xmlns:p14="http://schemas.microsoft.com/office/powerpoint/2010/main" val="4045809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104782"/>
            <a:ext cx="4178022" cy="5029318"/>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104782"/>
            <a:ext cx="4808380" cy="3818910"/>
          </a:xfrm>
          <a:prstGeom prst="rect">
            <a:avLst/>
          </a:prstGeom>
        </p:spPr>
        <p:txBody>
          <a:bodyPr/>
          <a:lstStyle>
            <a:lvl1pPr>
              <a:defRPr>
                <a:solidFill>
                  <a:srgbClr val="FFC843"/>
                </a:solidFill>
              </a:defRPr>
            </a:lvl1pPr>
          </a:lstStyle>
          <a:p>
            <a:r>
              <a:rPr lang="en-US" dirty="0"/>
              <a:t>Click icon to add picture</a:t>
            </a:r>
          </a:p>
        </p:txBody>
      </p:sp>
      <p:sp>
        <p:nvSpPr>
          <p:cNvPr id="15" name="Picture Placeholder 14"/>
          <p:cNvSpPr>
            <a:spLocks noGrp="1"/>
          </p:cNvSpPr>
          <p:nvPr>
            <p:ph type="pic" sz="quarter" idx="13"/>
          </p:nvPr>
        </p:nvSpPr>
        <p:spPr>
          <a:xfrm>
            <a:off x="4732338" y="1104782"/>
            <a:ext cx="2130729" cy="1819288"/>
          </a:xfrm>
          <a:prstGeom prst="rect">
            <a:avLst/>
          </a:prstGeom>
        </p:spPr>
        <p:txBody>
          <a:bodyPr/>
          <a:lstStyle>
            <a:lvl1pPr>
              <a:defRPr>
                <a:solidFill>
                  <a:srgbClr val="FFC843"/>
                </a:solidFill>
              </a:defRPr>
            </a:lvl1pPr>
          </a:lstStyle>
          <a:p>
            <a:r>
              <a:rPr lang="en-US" dirty="0"/>
              <a:t>Click icon to add picture</a:t>
            </a:r>
          </a:p>
        </p:txBody>
      </p:sp>
      <p:sp>
        <p:nvSpPr>
          <p:cNvPr id="17" name="Picture Placeholder 16"/>
          <p:cNvSpPr>
            <a:spLocks noGrp="1"/>
          </p:cNvSpPr>
          <p:nvPr>
            <p:ph type="pic" sz="quarter" idx="14"/>
          </p:nvPr>
        </p:nvSpPr>
        <p:spPr>
          <a:xfrm>
            <a:off x="4732338" y="3114565"/>
            <a:ext cx="2160587" cy="1809128"/>
          </a:xfrm>
          <a:prstGeom prst="rect">
            <a:avLst/>
          </a:prstGeom>
        </p:spPr>
        <p:txBody>
          <a:bodyPr/>
          <a:lstStyle>
            <a:lvl1pPr>
              <a:defRPr>
                <a:solidFill>
                  <a:srgbClr val="FFC843"/>
                </a:solidFill>
              </a:defRPr>
            </a:lvl1pPr>
          </a:lstStyle>
          <a:p>
            <a:r>
              <a:rPr lang="en-US" dirty="0"/>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496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838200" y="1808702"/>
            <a:ext cx="3211513" cy="396979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81564" y="1808163"/>
            <a:ext cx="6872235" cy="3970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27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16272034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9"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
        <p:nvSpPr>
          <p:cNvPr id="6" name="Bulleted Text"/>
          <p:cNvSpPr>
            <a:spLocks noGrp="1"/>
          </p:cNvSpPr>
          <p:nvPr>
            <p:ph type="body" sz="quarter" idx="12" hasCustomPrompt="1"/>
          </p:nvPr>
        </p:nvSpPr>
        <p:spPr>
          <a:xfrm>
            <a:off x="365098" y="1415911"/>
            <a:ext cx="11552349" cy="5356348"/>
          </a:xfrm>
          <a:prstGeom prst="rect">
            <a:avLst/>
          </a:prstGeom>
        </p:spPr>
        <p:txBody>
          <a:bodyPr lIns="0" tIns="45720" rIns="91440"/>
          <a:lstStyle>
            <a:lvl1pPr marL="457200" indent="-274320" algn="l">
              <a:lnSpc>
                <a:spcPct val="150000"/>
              </a:lnSpc>
              <a:spcBef>
                <a:spcPts val="0"/>
              </a:spcBef>
              <a:buClr>
                <a:srgbClr val="0036C9"/>
              </a:buClr>
              <a:buFont typeface="Wingdings 3" panose="05040102010807070707" pitchFamily="18" charset="2"/>
              <a:buChar char=""/>
              <a:defRPr sz="2400" baseline="0">
                <a:solidFill>
                  <a:schemeClr val="tx1"/>
                </a:solidFill>
              </a:defRPr>
            </a:lvl1pPr>
          </a:lstStyle>
          <a:p>
            <a:pPr lvl="0"/>
            <a:r>
              <a:rPr lang="en-US" dirty="0"/>
              <a:t>Click to edit bulleted text</a:t>
            </a:r>
          </a:p>
        </p:txBody>
      </p:sp>
    </p:spTree>
    <p:extLst>
      <p:ext uri="{BB962C8B-B14F-4D97-AF65-F5344CB8AC3E}">
        <p14:creationId xmlns:p14="http://schemas.microsoft.com/office/powerpoint/2010/main" val="167210799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409699"/>
            <a:ext cx="11552349" cy="5362559"/>
          </a:xfrm>
          <a:prstGeom prst="rect">
            <a:avLst/>
          </a:prstGeom>
        </p:spPr>
        <p:txBody>
          <a:bodyPr wrap="none" numCol="2" spcCol="4572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8"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3333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F3F7D-F07A-4271-B57F-3926DFAE9CE2}"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22961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5F3F7D-F07A-4271-B57F-3926DFAE9CE2}"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4157609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943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072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89002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800737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22530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14779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26577" y="395832"/>
            <a:ext cx="10809692" cy="1359153"/>
          </a:xfrm>
        </p:spPr>
        <p:txBody>
          <a:bodyPr tIns="0" bIns="0"/>
          <a:lstStyle/>
          <a:p>
            <a:r>
              <a:rPr lang="en-US" dirty="0"/>
              <a:t>Click to edit Master title style</a:t>
            </a:r>
          </a:p>
        </p:txBody>
      </p:sp>
      <p:sp>
        <p:nvSpPr>
          <p:cNvPr id="10" name="Content Placeholder 2"/>
          <p:cNvSpPr>
            <a:spLocks noGrp="1"/>
          </p:cNvSpPr>
          <p:nvPr>
            <p:ph idx="1"/>
          </p:nvPr>
        </p:nvSpPr>
        <p:spPr>
          <a:xfrm>
            <a:off x="826577" y="1882620"/>
            <a:ext cx="10809692" cy="419666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4/1/2020</a:t>
            </a:fld>
            <a:endParaRPr lang="en-US" dirty="0"/>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154367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218902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073568"/>
            <a:ext cx="11552349" cy="5060532"/>
          </a:xfrm>
          <a:prstGeom prst="rect">
            <a:avLst/>
          </a:prstGeom>
        </p:spPr>
        <p:txBody>
          <a:bodyPr/>
          <a:lstStyle>
            <a:lvl1pPr marL="0" indent="0" algn="l">
              <a:buNone/>
              <a:defRPr sz="2000">
                <a:solidFill>
                  <a:schemeClr val="tx1"/>
                </a:solidFill>
              </a:defRPr>
            </a:lvl1pPr>
          </a:lstStyle>
          <a:p>
            <a:pPr lvl="0"/>
            <a:r>
              <a:rPr lang="en-US" dirty="0"/>
              <a:t>Click to edit text</a:t>
            </a:r>
          </a:p>
        </p:txBody>
      </p:sp>
      <p:cxnSp>
        <p:nvCxnSpPr>
          <p:cNvPr id="5"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28553262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066736"/>
            <a:ext cx="11552349" cy="5067363"/>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cxnSp>
        <p:nvCxnSpPr>
          <p:cNvPr id="10" name="Title Page Rule Line"/>
          <p:cNvCxnSpPr/>
          <p:nvPr/>
        </p:nvCxnSpPr>
        <p:spPr>
          <a:xfrm>
            <a:off x="37348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26886863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93146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Bulleted Text"/>
          <p:cNvSpPr>
            <a:spLocks noGrp="1"/>
          </p:cNvSpPr>
          <p:nvPr>
            <p:ph type="body" sz="quarter" idx="12" hasCustomPrompt="1"/>
          </p:nvPr>
        </p:nvSpPr>
        <p:spPr>
          <a:xfrm>
            <a:off x="365098" y="1073276"/>
            <a:ext cx="11552349" cy="5060823"/>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spTree>
    <p:extLst>
      <p:ext uri="{BB962C8B-B14F-4D97-AF65-F5344CB8AC3E}">
        <p14:creationId xmlns:p14="http://schemas.microsoft.com/office/powerpoint/2010/main" val="110056498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653828"/>
            <a:ext cx="11552349" cy="4480272"/>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1"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1988365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06673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231152"/>
            <a:ext cx="11552349" cy="3902948"/>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cxnSp>
        <p:nvCxnSpPr>
          <p:cNvPr id="14" name="Title Page Rule Line"/>
          <p:cNvCxnSpPr/>
          <p:nvPr/>
        </p:nvCxnSpPr>
        <p:spPr>
          <a:xfrm>
            <a:off x="36509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66773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694483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512325"/>
            <a:ext cx="11552349" cy="4621775"/>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305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0058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12931640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5.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image" Target="../media/image4.jp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58496" y="5086067"/>
            <a:ext cx="1776908" cy="731336"/>
          </a:xfrm>
          <a:prstGeom prst="rect">
            <a:avLst/>
          </a:prstGeom>
        </p:spPr>
      </p:pic>
      <p:sp>
        <p:nvSpPr>
          <p:cNvPr id="2" name="Rectangle 1"/>
          <p:cNvSpPr/>
          <p:nvPr userDrawn="1"/>
        </p:nvSpPr>
        <p:spPr>
          <a:xfrm>
            <a:off x="0" y="0"/>
            <a:ext cx="12181952"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52230" y="6055600"/>
            <a:ext cx="2885379" cy="276999"/>
          </a:xfrm>
          <a:prstGeom prst="rect">
            <a:avLst/>
          </a:prstGeom>
          <a:effectLst>
            <a:outerShdw blurRad="50800" dist="38100" dir="2700000" algn="tl" rotWithShape="0">
              <a:schemeClr val="bg1">
                <a:alpha val="40000"/>
              </a:schemeClr>
            </a:outerShdw>
          </a:effectLst>
        </p:spPr>
        <p:txBody>
          <a:bodyPr wrap="square">
            <a:spAutoFit/>
          </a:bodyPr>
          <a:lstStyle/>
          <a:p>
            <a:r>
              <a:rPr lang="en-US" sz="1200" i="1" spc="20" baseline="0" dirty="0">
                <a:solidFill>
                  <a:srgbClr val="036080"/>
                </a:solidFill>
              </a:rPr>
              <a:t>Helping People Live Better Lives.</a:t>
            </a:r>
          </a:p>
        </p:txBody>
      </p:sp>
    </p:spTree>
    <p:extLst>
      <p:ext uri="{BB962C8B-B14F-4D97-AF65-F5344CB8AC3E}">
        <p14:creationId xmlns:p14="http://schemas.microsoft.com/office/powerpoint/2010/main" val="1527444400"/>
      </p:ext>
    </p:extLst>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6" r:id="rId10"/>
    <p:sldLayoutId id="2147483780" r:id="rId11"/>
    <p:sldLayoutId id="2147483784" r:id="rId12"/>
    <p:sldLayoutId id="2147483785" r:id="rId13"/>
    <p:sldLayoutId id="2147483787" r:id="rId14"/>
    <p:sldLayoutId id="2147483789" r:id="rId15"/>
    <p:sldLayoutId id="2147483790" r:id="rId16"/>
    <p:sldLayoutId id="2147483791" r:id="rId17"/>
    <p:sldLayoutId id="2147483792" r:id="rId18"/>
    <p:sldLayoutId id="2147483794" r:id="rId19"/>
    <p:sldLayoutId id="2147483795" r:id="rId20"/>
    <p:sldLayoutId id="2147483796" r:id="rId21"/>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gcc02.safelinks.protection.outlook.com/?url=https%3A%2F%2Fdogis.maps.arcgis.com%2Fapps%2Fopsdashboard%2Findex.html%23%2F21bec056a9a6449abcca89a329868fd6&amp;data=02%7C01%7CMaureen.Tierney%40nebraska.gov%7C09acfd050e544819d69a08d7d3f12fc7%7C043207dfe6894bf6902001038f11f0b1%7C0%7C0%7C637210905164962781&amp;sdata=voui7g%2Bq4DK558nj4HCdylVtjdSYAI058YKHadtKBxY%3D&amp;reserved=0" TargetMode="External"/><Relationship Id="rId2" Type="http://schemas.openxmlformats.org/officeDocument/2006/relationships/hyperlink" Target="https://gcc02.safelinks.protection.outlook.com/?url=https%3A%2F%2Funiversityofne.maps.arcgis.com%2Fapps%2FMapSeries%2Findex.html%3Fappid%3Dd68aec6490f2457a8f0156d9f150e954&amp;data=02%7C01%7CMaureen.Tierney%40nebraska.gov%7C09acfd050e544819d69a08d7d3f12fc7%7C043207dfe6894bf6902001038f11f0b1%7C0%7C0%7C637210905164952825&amp;sdata=eVnh3%2BDjI88HiOP0D7r%2BYm0VbkBtOrMXFBOHXOcAwsQ%3D&amp;reserved=0"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coronavirus/2019-ncov/need-extra-precautions/pregnancy-breastfeeding.html" TargetMode="External"/><Relationship Id="rId2" Type="http://schemas.openxmlformats.org/officeDocument/2006/relationships/hyperlink" Target="https://www.cdc.gov/coronavirus/2019-ncov/hcp/guidance-risk-assesment-hcp.html"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c.cdc.gov/travel/notices#aler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dc.gov/coronavirus/2019-ncov/if-you-are-sick/steps-when-sick.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coronavirus/2019-ncov/hcp/disposition-in-home-patients.html#st2" TargetMode="External"/><Relationship Id="rId2" Type="http://schemas.openxmlformats.org/officeDocument/2006/relationships/hyperlink" Target="https://www.cdc.gov/coronavirus/2019-ncov/hcp/disposition-in-home-patients.html#st1"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nebraskahospitals.org/coronavirus-covid-19-information.html"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hyperlink" Target="https://www.cdc.gov/coronavirus/2019-ncov/hcp/ppe-strategy/face-masks.html" TargetMode="External"/><Relationship Id="rId4" Type="http://schemas.openxmlformats.org/officeDocument/2006/relationships/hyperlink" Target="https://www.cdc.gov/coronavirus/2019-ncov/hcp/ppe-strategy/index.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www.cdc.gov/coronavirus/2019-ncov/hcp/guidance-risk-assesment-hcp.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www.cdc.gov/infectioncontrol/guidelines/environmental/appendix/air.html#tableb1"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infectioncontrol/guidelines/environmental/appendix/air.html#tableb1"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hyperlink" Target="https://www.hfmmagazine.com/articles/2671-planning-and-maintaining-hospital-air-isolation-rooms"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medrxiv.org/content/10.1101/2020.03.23.20039446v2" TargetMode="External"/><Relationship Id="rId2" Type="http://schemas.openxmlformats.org/officeDocument/2006/relationships/hyperlink" Target="https://www.unmc.edu/news.cfm?match=25339"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dhhs.ne.gov/CHPM%20Documents/contacts.pdf"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hyperlink" Target="https://www.cdc.gov/coronavirus/2019-ncov/hcp/guidance-home-care.html"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www.fda.gov/media/136529/download"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hyperlink" Target="https://gcc02.safelinks.protection.outlook.com/?url=https%3A%2F%2Frepository.netecweb.org%2Ffiles%2Foriginal%2Ffe9a813e5643ab774a62b4b1778117e0.pdf&amp;data=02%7C01%7CMaureen.Tierney%40nebraska.gov%7C6cb9b38f528449d5dc7008d7cf29c0f4%7C043207dfe6894bf6902001038f11f0b1%7C0%7C0%7C637205651020669126&amp;sdata=O5V9taNHNbx7BSMMAVypPyySp3yGi5LgTJ1UCmgDh2w%3D&amp;reserved=0"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coronavirus/2019-ncov/hcp/ppe-strategy/index.html"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https://www.cdc.gov/coronavirus/2019-ncov/hcp/ppe-strategy/face-masks.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unmc.zoom.us/webinar/register/WN_9jB8mb2CQmWeuD82yxbJ2g" TargetMode="Externa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hyperlink" Target="https://gcc02.safelinks.protection.outlook.com/?url=http%3A%2F%2Fow.ly%2FTuGk50z1xwW&amp;data=02%7C01%7CMaureen.Tierney%40nebraska.gov%7C5854baaa4a124b3f993208d7d6521605%7C043207dfe6894bf6902001038f11f0b1%7C0%7C0%7C637213520361475606&amp;sdata=hr1EtCIhjpNfvl9wgzuSdmSiyV46bDM6d692xAzje18%3D&amp;reserved=0"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note3"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https://repository.netecweb.org/exhibits/show/ncov/ncov" TargetMode="Externa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8" Type="http://schemas.openxmlformats.org/officeDocument/2006/relationships/hyperlink" Target="https://med.emory.edu/departments/medicine/divisions/infectious-diseases/serious-communicable-diseases-program/covid-19-resources/conserving-ppe.html"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hyperlink" Target="https://gcc02.safelinks.protection.outlook.com/?url=https%3A%2F%2Fwww.who.int%2Fgpsc%2F5may%2FGuide_to_Local_Production.pdf&amp;data=02%7C01%7CMaureen.Tierney%40nebraska.gov%7C13db5af4e7b844c4057908d7cf5269df%7C043207dfe6894bf6902001038f11f0b1%7C0%7C0%7C637205825648199598&amp;sdata=xzwiwzDlaKc9tG7tUWFsMxemeqQpy1ca2WNGQRQKhVY%3D&amp;reserved=0" TargetMode="External"/><Relationship Id="rId2" Type="http://schemas.openxmlformats.org/officeDocument/2006/relationships/hyperlink" Target="https://gcc02.safelinks.protection.outlook.com/?url=https%3A%2F%2Fwww.fda.gov%2Fregulatory-information%2Fsearch-fda-guidance-documents%2Fpolicy-temporary-compounding-certain-alcohol-based-hand-sanitizer-products-during-public-health&amp;data=02%7C01%7CMaureen.Tierney%40nebraska.gov%7C13db5af4e7b844c4057908d7cf5269df%7C043207dfe6894bf6902001038f11f0b1%7C0%7C0%7C637205825648189643&amp;sdata=mxx2EhFC4LbvfvXoOpzfrvBxh05%2BoNtTa0ZOPBbvLXs%3D&amp;reserved=0" TargetMode="External"/><Relationship Id="rId1" Type="http://schemas.openxmlformats.org/officeDocument/2006/relationships/slideLayout" Target="../slideLayouts/slideLayout4.xml"/><Relationship Id="rId4" Type="http://schemas.openxmlformats.org/officeDocument/2006/relationships/hyperlink" Target="https://gcc02.safelinks.protection.outlook.com/?url=https%3A%2F%2Fwww.fda.gov%2Fnews-events%2Fpress-announcements%2Fcoronavirus-covid-19-update-fda-provides-guidance-production-alcohol-based-hand-sanitizer-help-boost&amp;data=02%7C01%7CMaureen.Tierney%40nebraska.gov%7C13db5af4e7b844c4057908d7cf5269df%7C043207dfe6894bf6902001038f11f0b1%7C0%7C0%7C637205825648209557&amp;sdata=QH5t5FrinEpjNLivEL2M3OQqUJIAJyIrIbfdKCrCa2M%3D&amp;reserved=0"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hyperlink" Target="https://www.cdc.gov/coronavirus/2019-ncov/hcp/ppe-strategy/face-masks.html" TargetMode="External"/><Relationship Id="rId5" Type="http://schemas.openxmlformats.org/officeDocument/2006/relationships/hyperlink" Target="https://www.cdc.gov/coronavirus/2019-ncov/hcp/ppe-strategy/index.html" TargetMode="External"/><Relationship Id="rId4" Type="http://schemas.openxmlformats.org/officeDocument/2006/relationships/hyperlink" Target="https://www.cdc.gov/coronavirus/2019-ncov/need-extra-precautions/pregnancy-breastfeeding.html"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extended-wear.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ppe-conserve-process-v3.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hyperlink" Target="https://www.nebraskamed.com/for-providers/covid19" TargetMode="Externa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hyperlink" Target="https://www.nebraskamed.com/sites/default/files/documents/covid-19/COVID-Extended-Use-Reuse-of-PPE-and-N95.pdf?date=03182020"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cdc.gov/coronavirus/2019-ncov/index.html" TargetMode="External"/><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6037"/>
                    </a14:imgEffect>
                    <a14:imgEffect>
                      <a14:saturation sat="56000"/>
                    </a14:imgEffect>
                  </a14:imgLayer>
                </a14:imgProps>
              </a:ext>
            </a:extLst>
          </a:blip>
          <a:stretch>
            <a:fillRect/>
          </a:stretch>
        </p:blipFill>
        <p:spPr>
          <a:xfrm>
            <a:off x="-276224" y="7010"/>
            <a:ext cx="12468224"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r>
              <a:rPr lang="en-US" b="1" dirty="0">
                <a:solidFill>
                  <a:schemeClr val="bg1"/>
                </a:solidFill>
              </a:rPr>
              <a:t/>
            </a:r>
            <a:br>
              <a:rPr lang="en-US" b="1" dirty="0">
                <a:solidFill>
                  <a:schemeClr val="bg1"/>
                </a:solidFill>
              </a:rPr>
            </a:br>
            <a:r>
              <a:rPr lang="en-US" b="1" dirty="0">
                <a:solidFill>
                  <a:schemeClr val="tx1"/>
                </a:solidFill>
              </a:rPr>
              <a:t/>
            </a:r>
            <a:br>
              <a:rPr lang="en-US" b="1" dirty="0">
                <a:solidFill>
                  <a:schemeClr val="tx1"/>
                </a:solidFill>
              </a:rPr>
            </a:br>
            <a:r>
              <a:rPr lang="en-US" sz="5300" b="1" dirty="0">
                <a:ln>
                  <a:solidFill>
                    <a:schemeClr val="accent4">
                      <a:lumMod val="60000"/>
                      <a:lumOff val="40000"/>
                    </a:schemeClr>
                  </a:solidFill>
                </a:ln>
                <a:solidFill>
                  <a:schemeClr val="tx1"/>
                </a:solidFill>
              </a:rPr>
              <a:t>Covid-19 </a:t>
            </a:r>
            <a:r>
              <a:rPr lang="en-US" sz="5300" b="1" dirty="0" smtClean="0">
                <a:ln>
                  <a:solidFill>
                    <a:schemeClr val="accent4">
                      <a:lumMod val="60000"/>
                      <a:lumOff val="40000"/>
                    </a:schemeClr>
                  </a:solidFill>
                </a:ln>
                <a:solidFill>
                  <a:schemeClr val="tx1"/>
                </a:solidFill>
              </a:rPr>
              <a:t>Webex </a:t>
            </a:r>
            <a:r>
              <a:rPr lang="en-US" sz="5300" b="1" dirty="0">
                <a:ln>
                  <a:solidFill>
                    <a:schemeClr val="accent4">
                      <a:lumMod val="60000"/>
                      <a:lumOff val="40000"/>
                    </a:schemeClr>
                  </a:solidFill>
                </a:ln>
                <a:solidFill>
                  <a:schemeClr val="tx1"/>
                </a:solidFill>
              </a:rPr>
              <a:t>Update </a:t>
            </a:r>
            <a:br>
              <a:rPr lang="en-US" sz="5300" b="1" dirty="0">
                <a:ln>
                  <a:solidFill>
                    <a:schemeClr val="accent4">
                      <a:lumMod val="60000"/>
                      <a:lumOff val="40000"/>
                    </a:schemeClr>
                  </a:solidFill>
                </a:ln>
                <a:solidFill>
                  <a:schemeClr val="tx1"/>
                </a:solidFill>
              </a:rPr>
            </a:br>
            <a:r>
              <a:rPr lang="en-US" sz="5300" b="1" dirty="0">
                <a:ln>
                  <a:solidFill>
                    <a:schemeClr val="accent4">
                      <a:lumMod val="60000"/>
                      <a:lumOff val="40000"/>
                    </a:schemeClr>
                  </a:solidFill>
                </a:ln>
                <a:solidFill>
                  <a:schemeClr val="tx1"/>
                </a:solidFill>
              </a:rPr>
              <a:t>on ACH for COVID-19 </a:t>
            </a:r>
            <a:r>
              <a:rPr lang="en-US" sz="5300" b="1" dirty="0" smtClean="0">
                <a:ln>
                  <a:solidFill>
                    <a:schemeClr val="accent4">
                      <a:lumMod val="60000"/>
                      <a:lumOff val="40000"/>
                    </a:schemeClr>
                  </a:solidFill>
                </a:ln>
                <a:solidFill>
                  <a:schemeClr val="tx1"/>
                </a:solidFill>
              </a:rPr>
              <a:t>4-1-20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838200" y="2905125"/>
            <a:ext cx="10515600" cy="2305050"/>
          </a:xfrm>
          <a:effectLst>
            <a:glow rad="139700">
              <a:schemeClr val="accent1">
                <a:satMod val="175000"/>
                <a:alpha val="40000"/>
              </a:schemeClr>
            </a:glow>
          </a:effectLst>
        </p:spPr>
        <p:txBody>
          <a:bodyPr>
            <a:normAutofit lnSpcReduction="10000"/>
          </a:bodyPr>
          <a:lstStyle/>
          <a:p>
            <a:r>
              <a:rPr lang="en-US" b="1" dirty="0">
                <a:ln>
                  <a:solidFill>
                    <a:schemeClr val="tx1"/>
                  </a:solidFill>
                </a:ln>
                <a:solidFill>
                  <a:srgbClr val="FFFF00"/>
                </a:solidFill>
              </a:rPr>
              <a:t>Maureen Tierney, MD, MSc. </a:t>
            </a:r>
          </a:p>
          <a:p>
            <a:r>
              <a:rPr lang="en-US" b="1" i="1" dirty="0">
                <a:ln>
                  <a:solidFill>
                    <a:schemeClr val="tx1"/>
                  </a:solidFill>
                </a:ln>
                <a:solidFill>
                  <a:srgbClr val="FFFF00"/>
                </a:solidFill>
              </a:rPr>
              <a:t>Healthcare Associated </a:t>
            </a:r>
            <a:r>
              <a:rPr lang="en-US" b="1" i="1" dirty="0" smtClean="0">
                <a:ln>
                  <a:solidFill>
                    <a:schemeClr val="tx1"/>
                  </a:solidFill>
                </a:ln>
                <a:solidFill>
                  <a:srgbClr val="FFFF00"/>
                </a:solidFill>
              </a:rPr>
              <a:t>Infections Medical </a:t>
            </a:r>
            <a:r>
              <a:rPr lang="en-US" b="1" i="1" dirty="0">
                <a:ln>
                  <a:solidFill>
                    <a:schemeClr val="tx1"/>
                  </a:solidFill>
                </a:ln>
                <a:solidFill>
                  <a:srgbClr val="FFFF00"/>
                </a:solidFill>
              </a:rPr>
              <a:t>Director</a:t>
            </a:r>
          </a:p>
          <a:p>
            <a:r>
              <a:rPr lang="en-US" b="1" i="1" dirty="0">
                <a:ln>
                  <a:solidFill>
                    <a:schemeClr val="tx1"/>
                  </a:solidFill>
                </a:ln>
                <a:solidFill>
                  <a:srgbClr val="FFFF00"/>
                </a:solidFill>
              </a:rPr>
              <a:t>Tom </a:t>
            </a:r>
            <a:r>
              <a:rPr lang="en-US" b="1" i="1" dirty="0" err="1">
                <a:ln>
                  <a:solidFill>
                    <a:schemeClr val="tx1"/>
                  </a:solidFill>
                </a:ln>
                <a:solidFill>
                  <a:srgbClr val="FFFF00"/>
                </a:solidFill>
              </a:rPr>
              <a:t>Safranek</a:t>
            </a:r>
            <a:r>
              <a:rPr lang="en-US" b="1" i="1" dirty="0">
                <a:ln>
                  <a:solidFill>
                    <a:schemeClr val="tx1"/>
                  </a:solidFill>
                </a:ln>
                <a:solidFill>
                  <a:srgbClr val="FFFF00"/>
                </a:solidFill>
              </a:rPr>
              <a:t>, MD, State Epidemiologist</a:t>
            </a:r>
          </a:p>
          <a:p>
            <a:r>
              <a:rPr lang="en-US" b="1" i="1" dirty="0">
                <a:ln>
                  <a:solidFill>
                    <a:schemeClr val="tx1"/>
                  </a:solidFill>
                </a:ln>
                <a:solidFill>
                  <a:srgbClr val="FFFF00"/>
                </a:solidFill>
              </a:rPr>
              <a:t>Matthew Donahue, MD, EIS Officer, NE DHHS</a:t>
            </a:r>
            <a:endParaRPr lang="en-US" b="1" dirty="0">
              <a:ln>
                <a:solidFill>
                  <a:schemeClr val="tx1"/>
                </a:solidFill>
              </a:ln>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6446617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757" y="209180"/>
            <a:ext cx="11734177" cy="4635535"/>
          </a:xfrm>
          <a:prstGeom prst="rect">
            <a:avLst/>
          </a:prstGeom>
        </p:spPr>
      </p:pic>
    </p:spTree>
    <p:extLst>
      <p:ext uri="{BB962C8B-B14F-4D97-AF65-F5344CB8AC3E}">
        <p14:creationId xmlns:p14="http://schemas.microsoft.com/office/powerpoint/2010/main" val="18546812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EF33D-8BA6-4A96-80D1-EB0786D3856D}"/>
              </a:ext>
            </a:extLst>
          </p:cNvPr>
          <p:cNvSpPr>
            <a:spLocks noGrp="1"/>
          </p:cNvSpPr>
          <p:nvPr>
            <p:ph type="body" sz="quarter" idx="10"/>
          </p:nvPr>
        </p:nvSpPr>
        <p:spPr/>
        <p:txBody>
          <a:bodyPr/>
          <a:lstStyle/>
          <a:p>
            <a:r>
              <a:rPr lang="en-US" dirty="0"/>
              <a:t>Nebraska COVID map - </a:t>
            </a:r>
            <a:r>
              <a:rPr lang="en-US" dirty="0">
                <a:hlinkClick r:id="rId2"/>
              </a:rPr>
              <a:t>https://universityofne.maps.arcgis.com/apps/MapSeries/index.html?appid=d68aec6490f2457a8f0156d9f150e954</a:t>
            </a:r>
            <a:endParaRPr lang="en-US" dirty="0"/>
          </a:p>
          <a:p>
            <a:r>
              <a:rPr lang="en-US" dirty="0"/>
              <a:t> </a:t>
            </a:r>
          </a:p>
          <a:p>
            <a:r>
              <a:rPr lang="en-US" dirty="0"/>
              <a:t>Douglas County COVID tracker - </a:t>
            </a:r>
            <a:r>
              <a:rPr lang="en-US" dirty="0">
                <a:hlinkClick r:id="rId3"/>
              </a:rPr>
              <a:t>https://dogis.maps.arcgis.com/apps/opsdashboard/index.html#/21bec056a9a6449abcca89a329868fd6</a:t>
            </a:r>
            <a:endParaRPr lang="en-US" dirty="0"/>
          </a:p>
          <a:p>
            <a:r>
              <a:rPr lang="en-US" dirty="0"/>
              <a:t> </a:t>
            </a:r>
          </a:p>
          <a:p>
            <a:endParaRPr lang="en-US" dirty="0"/>
          </a:p>
        </p:txBody>
      </p:sp>
      <p:sp>
        <p:nvSpPr>
          <p:cNvPr id="3" name="Title 2">
            <a:extLst>
              <a:ext uri="{FF2B5EF4-FFF2-40B4-BE49-F238E27FC236}">
                <a16:creationId xmlns:a16="http://schemas.microsoft.com/office/drawing/2014/main" id="{140EA86D-300F-483E-AF98-7C879D76EBE7}"/>
              </a:ext>
            </a:extLst>
          </p:cNvPr>
          <p:cNvSpPr>
            <a:spLocks noGrp="1"/>
          </p:cNvSpPr>
          <p:nvPr>
            <p:ph type="title"/>
          </p:nvPr>
        </p:nvSpPr>
        <p:spPr/>
        <p:txBody>
          <a:bodyPr/>
          <a:lstStyle/>
          <a:p>
            <a:r>
              <a:rPr lang="en-US" dirty="0"/>
              <a:t>Other </a:t>
            </a:r>
            <a:r>
              <a:rPr lang="en-US" dirty="0" err="1"/>
              <a:t>Reseources</a:t>
            </a:r>
            <a:endParaRPr lang="en-US" dirty="0"/>
          </a:p>
        </p:txBody>
      </p:sp>
    </p:spTree>
    <p:extLst>
      <p:ext uri="{BB962C8B-B14F-4D97-AF65-F5344CB8AC3E}">
        <p14:creationId xmlns:p14="http://schemas.microsoft.com/office/powerpoint/2010/main" val="25420009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1452C-8CA3-40A6-BBBA-6664C7E09A42}"/>
              </a:ext>
            </a:extLst>
          </p:cNvPr>
          <p:cNvSpPr>
            <a:spLocks noGrp="1"/>
          </p:cNvSpPr>
          <p:nvPr>
            <p:ph type="body" sz="quarter" idx="10"/>
          </p:nvPr>
        </p:nvSpPr>
        <p:spPr/>
        <p:txBody>
          <a:bodyPr/>
          <a:lstStyle/>
          <a:p>
            <a:r>
              <a:rPr lang="en-US" dirty="0"/>
              <a:t>Given the consequences of widespread transmission, public health authorities nationally are broadening the range of clinical syndromes warranting self-isolation: </a:t>
            </a:r>
          </a:p>
          <a:p>
            <a:r>
              <a:rPr lang="en-US" dirty="0"/>
              <a:t> • Temperature ≥100.4°F (HCP, elderly, folks entering hospital for other reasons:100.0)</a:t>
            </a:r>
          </a:p>
          <a:p>
            <a:r>
              <a:rPr lang="en-US" dirty="0"/>
              <a:t>• Cough often dry </a:t>
            </a:r>
          </a:p>
          <a:p>
            <a:r>
              <a:rPr lang="en-US" dirty="0"/>
              <a:t>• Shortness of breath and/or CP</a:t>
            </a:r>
          </a:p>
          <a:p>
            <a:r>
              <a:rPr lang="en-US" dirty="0"/>
              <a:t>• +/- Sore throat (more prominent in recent cases)</a:t>
            </a:r>
          </a:p>
          <a:p>
            <a:r>
              <a:rPr lang="en-US" dirty="0"/>
              <a:t>Fatigue and myalgias; nausea and diarrhea maybe presenting symptoms</a:t>
            </a:r>
          </a:p>
          <a:p>
            <a:r>
              <a:rPr lang="en-US" dirty="0"/>
              <a:t>? Loss of smell </a:t>
            </a:r>
          </a:p>
          <a:p>
            <a:r>
              <a:rPr lang="en-US" dirty="0"/>
              <a:t>To limit potential transmission, if any of these symptoms are present, alone or in combination (in the absence of a known alternative diagnosis): patients should self-isolate. </a:t>
            </a:r>
          </a:p>
        </p:txBody>
      </p:sp>
      <p:sp>
        <p:nvSpPr>
          <p:cNvPr id="3" name="Title 2">
            <a:extLst>
              <a:ext uri="{FF2B5EF4-FFF2-40B4-BE49-F238E27FC236}">
                <a16:creationId xmlns:a16="http://schemas.microsoft.com/office/drawing/2014/main" id="{D7F3F26E-8BBB-4B19-A643-47DFD110089A}"/>
              </a:ext>
            </a:extLst>
          </p:cNvPr>
          <p:cNvSpPr>
            <a:spLocks noGrp="1"/>
          </p:cNvSpPr>
          <p:nvPr>
            <p:ph type="title"/>
          </p:nvPr>
        </p:nvSpPr>
        <p:spPr/>
        <p:txBody>
          <a:bodyPr/>
          <a:lstStyle/>
          <a:p>
            <a:r>
              <a:rPr lang="en-US" dirty="0"/>
              <a:t>Clinical Diagnosis</a:t>
            </a:r>
          </a:p>
        </p:txBody>
      </p:sp>
    </p:spTree>
    <p:extLst>
      <p:ext uri="{BB962C8B-B14F-4D97-AF65-F5344CB8AC3E}">
        <p14:creationId xmlns:p14="http://schemas.microsoft.com/office/powerpoint/2010/main" val="24854387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4BCCEE-A81B-487D-9E08-E1D217BEEFC7}"/>
              </a:ext>
            </a:extLst>
          </p:cNvPr>
          <p:cNvSpPr>
            <a:spLocks noGrp="1"/>
          </p:cNvSpPr>
          <p:nvPr>
            <p:ph type="body" sz="quarter" idx="10"/>
          </p:nvPr>
        </p:nvSpPr>
        <p:spPr/>
        <p:txBody>
          <a:bodyPr/>
          <a:lstStyle/>
          <a:p>
            <a:r>
              <a:rPr lang="en-US" dirty="0"/>
              <a:t>If the patient is afebrile (temperature is less than 100.0</a:t>
            </a:r>
            <a:r>
              <a:rPr lang="en-US" baseline="30000" dirty="0"/>
              <a:t>o</a:t>
            </a:r>
            <a:r>
              <a:rPr lang="en-US" dirty="0"/>
              <a:t>F) and otherwise without even mild symptoms* that might be consistent with COVID-19 (e.g., cough, sore throat, shortness of breath,  chest pain, myalgias, severe fatigue, diarrhea), then precautions specific to COVID-19 are not required. However, until the patient is determined to be without such symptoms, HCP should wear all recommended PPE for the patient encounter. </a:t>
            </a:r>
          </a:p>
          <a:p>
            <a:r>
              <a:rPr lang="en-US" dirty="0"/>
              <a:t>Since failure to identify and implement proper precautions in a healthcare setting for persons infected with COVID-19 can contribute to widespread transmission in that facility due to the presence of susceptible patients and healthcare personnel. </a:t>
            </a:r>
          </a:p>
          <a:p>
            <a:r>
              <a:rPr lang="en-US" dirty="0"/>
              <a:t>For this reason, a lower temperature of 100.0</a:t>
            </a:r>
            <a:r>
              <a:rPr lang="en-US" baseline="30000" dirty="0"/>
              <a:t>o</a:t>
            </a:r>
            <a:r>
              <a:rPr lang="en-US" dirty="0"/>
              <a:t>F and the inclusion of mild and non-specific symptoms should be used by healthcare settings evaluating these patients to increase the ability to detect even mild cases of COVID-19.</a:t>
            </a:r>
          </a:p>
          <a:p>
            <a:endParaRPr lang="en-US" dirty="0"/>
          </a:p>
        </p:txBody>
      </p:sp>
      <p:sp>
        <p:nvSpPr>
          <p:cNvPr id="3" name="Title 2">
            <a:extLst>
              <a:ext uri="{FF2B5EF4-FFF2-40B4-BE49-F238E27FC236}">
                <a16:creationId xmlns:a16="http://schemas.microsoft.com/office/drawing/2014/main" id="{5A8C34B2-E127-4BD2-BABD-5A3B64E225C0}"/>
              </a:ext>
            </a:extLst>
          </p:cNvPr>
          <p:cNvSpPr>
            <a:spLocks noGrp="1"/>
          </p:cNvSpPr>
          <p:nvPr>
            <p:ph type="title"/>
          </p:nvPr>
        </p:nvSpPr>
        <p:spPr/>
        <p:txBody>
          <a:bodyPr/>
          <a:lstStyle/>
          <a:p>
            <a:r>
              <a:rPr lang="en-US" sz="2800" dirty="0"/>
              <a:t>Precautions when evaluating patients for non COVID 19 issues</a:t>
            </a:r>
          </a:p>
        </p:txBody>
      </p:sp>
    </p:spTree>
    <p:extLst>
      <p:ext uri="{BB962C8B-B14F-4D97-AF65-F5344CB8AC3E}">
        <p14:creationId xmlns:p14="http://schemas.microsoft.com/office/powerpoint/2010/main" val="5620531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22D5BC-FA2D-45ED-B71A-85E0F0FA65CA}"/>
              </a:ext>
            </a:extLst>
          </p:cNvPr>
          <p:cNvSpPr>
            <a:spLocks noGrp="1"/>
          </p:cNvSpPr>
          <p:nvPr>
            <p:ph type="body" sz="quarter" idx="10"/>
          </p:nvPr>
        </p:nvSpPr>
        <p:spPr/>
        <p:txBody>
          <a:bodyPr/>
          <a:lstStyle/>
          <a:p>
            <a:r>
              <a:rPr lang="en-US" dirty="0"/>
              <a:t>Pregnancy-immunocompromising </a:t>
            </a:r>
            <a:r>
              <a:rPr lang="en-US" dirty="0" smtClean="0"/>
              <a:t>to </a:t>
            </a:r>
            <a:r>
              <a:rPr lang="en-US" dirty="0"/>
              <a:t>some degree-does this cover increased risk for sever disease-no data has shown this yet and </a:t>
            </a:r>
            <a:r>
              <a:rPr lang="en-US" dirty="0" smtClean="0"/>
              <a:t>did </a:t>
            </a:r>
            <a:r>
              <a:rPr lang="en-US" dirty="0"/>
              <a:t>not appear to be the case in China.</a:t>
            </a:r>
          </a:p>
          <a:p>
            <a:r>
              <a:rPr lang="en-US" dirty="0"/>
              <a:t>No documented vertical transmission documented</a:t>
            </a:r>
          </a:p>
          <a:p>
            <a:r>
              <a:rPr lang="en-US" dirty="0"/>
              <a:t>Adverse Outcomes-not clearly shown but really unknown </a:t>
            </a:r>
          </a:p>
          <a:p>
            <a:r>
              <a:rPr lang="en-US" dirty="0"/>
              <a:t>	high fevers in first trimester can be associated with some adverse outcomes</a:t>
            </a:r>
          </a:p>
          <a:p>
            <a:r>
              <a:rPr lang="en-US" dirty="0"/>
              <a:t>	severe respiratory infection can be associated with low birth weight </a:t>
            </a:r>
          </a:p>
          <a:p>
            <a:r>
              <a:rPr lang="en-US" dirty="0"/>
              <a:t>Breast Feeding Not detected in breast milk yet</a:t>
            </a:r>
          </a:p>
          <a:p>
            <a:r>
              <a:rPr lang="en-US" dirty="0"/>
              <a:t>	transmission from close contact</a:t>
            </a:r>
          </a:p>
          <a:p>
            <a:r>
              <a:rPr lang="en-US" dirty="0"/>
              <a:t>Guidance for pregnant and breastfeeding mothers</a:t>
            </a:r>
            <a:endParaRPr lang="en-US" dirty="0">
              <a:hlinkClick r:id="rId2"/>
            </a:endParaRPr>
          </a:p>
          <a:p>
            <a:r>
              <a:rPr lang="en-US" dirty="0">
                <a:hlinkClick r:id="rId3"/>
              </a:rPr>
              <a:t>https://www.cdc.gov/coronavirus/2019-ncov/need-extra-precautions/pregnancy-breastfeeding.html</a:t>
            </a:r>
            <a:r>
              <a:rPr lang="en-US" dirty="0">
                <a:hlinkClick r:id="rId2"/>
              </a:rPr>
              <a:t>l</a:t>
            </a:r>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09F03588-A3C0-4594-9F99-C8D5A8E24D0A}"/>
              </a:ext>
            </a:extLst>
          </p:cNvPr>
          <p:cNvSpPr>
            <a:spLocks noGrp="1"/>
          </p:cNvSpPr>
          <p:nvPr>
            <p:ph type="title"/>
          </p:nvPr>
        </p:nvSpPr>
        <p:spPr/>
        <p:txBody>
          <a:bodyPr/>
          <a:lstStyle/>
          <a:p>
            <a:r>
              <a:rPr lang="en-US" dirty="0"/>
              <a:t>Pregnancy and Breast Feeding-Prelim Data</a:t>
            </a:r>
          </a:p>
        </p:txBody>
      </p:sp>
    </p:spTree>
    <p:extLst>
      <p:ext uri="{BB962C8B-B14F-4D97-AF65-F5344CB8AC3E}">
        <p14:creationId xmlns:p14="http://schemas.microsoft.com/office/powerpoint/2010/main" val="205146826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6CCCE-68B6-4279-BF57-A9DA39C91DDC}"/>
              </a:ext>
            </a:extLst>
          </p:cNvPr>
          <p:cNvSpPr>
            <a:spLocks noGrp="1"/>
          </p:cNvSpPr>
          <p:nvPr>
            <p:ph type="body" sz="quarter" idx="10"/>
          </p:nvPr>
        </p:nvSpPr>
        <p:spPr/>
        <p:txBody>
          <a:bodyPr/>
          <a:lstStyle/>
          <a:p>
            <a:r>
              <a:rPr lang="en-US" b="1" dirty="0"/>
              <a:t>&gt;50% coinfected with other respiratory bacteria and viruses (flu season)</a:t>
            </a:r>
          </a:p>
          <a:p>
            <a:r>
              <a:rPr lang="en-US" b="1" dirty="0"/>
              <a:t>LDH and D-dimer associated with development of ARDS </a:t>
            </a:r>
          </a:p>
          <a:p>
            <a:r>
              <a:rPr lang="en-US" b="1" dirty="0"/>
              <a:t>Short window of time between CT findings and ARDS</a:t>
            </a:r>
          </a:p>
          <a:p>
            <a:r>
              <a:rPr lang="en-US" b="1" dirty="0"/>
              <a:t>Heart disease was greatest underlying risk factor (myocarditis)</a:t>
            </a:r>
          </a:p>
          <a:p>
            <a:r>
              <a:rPr lang="en-US" b="1" dirty="0"/>
              <a:t>Less lung fibrosis than with SARS</a:t>
            </a:r>
          </a:p>
          <a:p>
            <a:r>
              <a:rPr lang="en-US" b="1" dirty="0"/>
              <a:t>Most did well long term</a:t>
            </a:r>
          </a:p>
          <a:p>
            <a:r>
              <a:rPr lang="en-US" dirty="0"/>
              <a:t>Extreme social distancing and testing all suspected cases prevented a predicted 1 million cases in Shanghai</a:t>
            </a:r>
          </a:p>
          <a:p>
            <a:r>
              <a:rPr lang="en-US" dirty="0"/>
              <a:t>All patients admitted to COVID hospitals.</a:t>
            </a:r>
          </a:p>
          <a:p>
            <a:r>
              <a:rPr lang="en-US" sz="1800" dirty="0"/>
              <a:t>Courtesy notes from Dr. Joann Schaefer</a:t>
            </a:r>
          </a:p>
        </p:txBody>
      </p:sp>
      <p:sp>
        <p:nvSpPr>
          <p:cNvPr id="3" name="Title 2">
            <a:extLst>
              <a:ext uri="{FF2B5EF4-FFF2-40B4-BE49-F238E27FC236}">
                <a16:creationId xmlns:a16="http://schemas.microsoft.com/office/drawing/2014/main" id="{56AC6A86-F8C3-4BC8-8D33-B76E30A427F5}"/>
              </a:ext>
            </a:extLst>
          </p:cNvPr>
          <p:cNvSpPr>
            <a:spLocks noGrp="1"/>
          </p:cNvSpPr>
          <p:nvPr>
            <p:ph type="title"/>
          </p:nvPr>
        </p:nvSpPr>
        <p:spPr/>
        <p:txBody>
          <a:bodyPr/>
          <a:lstStyle/>
          <a:p>
            <a:r>
              <a:rPr lang="en-US" sz="2800" dirty="0"/>
              <a:t>Dr. Wen Hang Zhang Chair Chinese Infectious Disease Society </a:t>
            </a:r>
          </a:p>
        </p:txBody>
      </p:sp>
    </p:spTree>
    <p:extLst>
      <p:ext uri="{BB962C8B-B14F-4D97-AF65-F5344CB8AC3E}">
        <p14:creationId xmlns:p14="http://schemas.microsoft.com/office/powerpoint/2010/main" val="17773423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4C702-311E-4B94-8238-BC14880CC7AA}"/>
              </a:ext>
            </a:extLst>
          </p:cNvPr>
          <p:cNvSpPr>
            <a:spLocks noGrp="1"/>
          </p:cNvSpPr>
          <p:nvPr>
            <p:ph type="body" sz="quarter" idx="10"/>
          </p:nvPr>
        </p:nvSpPr>
        <p:spPr/>
        <p:txBody>
          <a:bodyPr/>
          <a:lstStyle/>
          <a:p>
            <a:r>
              <a:rPr lang="en-US" dirty="0"/>
              <a:t>CHI Health-Creighton Core Lab (Omaha):   </a:t>
            </a:r>
          </a:p>
          <a:p>
            <a:r>
              <a:rPr lang="en-US" dirty="0"/>
              <a:t>	ABBOTT M2000: 94/tests/run; up to three runs/day </a:t>
            </a:r>
          </a:p>
          <a:p>
            <a:r>
              <a:rPr lang="en-US" dirty="0"/>
              <a:t>Regional Pathology Service (RPS) Laboratory, affiliated with Nebraska Medicine:  </a:t>
            </a:r>
          </a:p>
          <a:p>
            <a:r>
              <a:rPr lang="en-US" dirty="0"/>
              <a:t>	UDT TEST: 100 tests/ day  </a:t>
            </a:r>
          </a:p>
          <a:p>
            <a:r>
              <a:rPr lang="en-US" dirty="0"/>
              <a:t>	ROCHE COBAS 6800: 180 tests/day  TOTAL: 280 tests/day </a:t>
            </a:r>
          </a:p>
          <a:p>
            <a:r>
              <a:rPr lang="en-US" dirty="0"/>
              <a:t>Nebraska Public Health Laboratory (NPHL) based at UNMC in Omaha:  </a:t>
            </a:r>
          </a:p>
          <a:p>
            <a:r>
              <a:rPr lang="en-US" dirty="0"/>
              <a:t>	CDC-public health test: up to 400 tests/day </a:t>
            </a:r>
          </a:p>
          <a:p>
            <a:r>
              <a:rPr lang="en-US" dirty="0"/>
              <a:t>Commercial labs (LabCorp, Quest, Mayo Clinic, ARUP, etc.):   </a:t>
            </a:r>
          </a:p>
          <a:p>
            <a:r>
              <a:rPr lang="en-US" dirty="0"/>
              <a:t>	Currently reporting approximately 100 total tests /day; future capacity, unknown. These labs 	accept orders for COVID-19 tests without restrictions or prescreening. </a:t>
            </a:r>
          </a:p>
        </p:txBody>
      </p:sp>
      <p:sp>
        <p:nvSpPr>
          <p:cNvPr id="3" name="Title 2">
            <a:extLst>
              <a:ext uri="{FF2B5EF4-FFF2-40B4-BE49-F238E27FC236}">
                <a16:creationId xmlns:a16="http://schemas.microsoft.com/office/drawing/2014/main" id="{3D477757-2C7D-4A60-ABF3-140BF7F26429}"/>
              </a:ext>
            </a:extLst>
          </p:cNvPr>
          <p:cNvSpPr>
            <a:spLocks noGrp="1"/>
          </p:cNvSpPr>
          <p:nvPr>
            <p:ph type="title"/>
          </p:nvPr>
        </p:nvSpPr>
        <p:spPr/>
        <p:txBody>
          <a:bodyPr/>
          <a:lstStyle/>
          <a:p>
            <a:r>
              <a:rPr lang="en-US" dirty="0"/>
              <a:t>New Testing Capacity</a:t>
            </a:r>
          </a:p>
        </p:txBody>
      </p:sp>
    </p:spTree>
    <p:extLst>
      <p:ext uri="{BB962C8B-B14F-4D97-AF65-F5344CB8AC3E}">
        <p14:creationId xmlns:p14="http://schemas.microsoft.com/office/powerpoint/2010/main" val="197518476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9CF5F-7322-422E-82B4-6C0BBFFEA0FF}"/>
              </a:ext>
            </a:extLst>
          </p:cNvPr>
          <p:cNvSpPr>
            <a:spLocks noGrp="1"/>
          </p:cNvSpPr>
          <p:nvPr>
            <p:ph type="body" sz="quarter" idx="10"/>
          </p:nvPr>
        </p:nvSpPr>
        <p:spPr/>
        <p:txBody>
          <a:bodyPr/>
          <a:lstStyle/>
          <a:p>
            <a:pPr marL="457200" indent="-457200">
              <a:buAutoNum type="arabicParenR"/>
            </a:pPr>
            <a:r>
              <a:rPr lang="en-US" dirty="0"/>
              <a:t>If currently enrolled with the Omaha CHI-Health laboratory: </a:t>
            </a:r>
            <a:r>
              <a:rPr lang="en-US" dirty="0" err="1"/>
              <a:t>Alegent</a:t>
            </a:r>
            <a:r>
              <a:rPr lang="en-US" dirty="0"/>
              <a:t> Core lab) </a:t>
            </a:r>
          </a:p>
          <a:p>
            <a:pPr marL="1143000" lvl="1" indent="-457200">
              <a:buAutoNum type="arabicParenR"/>
            </a:pPr>
            <a:r>
              <a:rPr lang="en-US" sz="1800" dirty="0"/>
              <a:t>order COVID-19 tests through that pathway. All CHI n-patient facilities along with providers, clinics and other entities with an established relationship with the CHI Health Laboratory. </a:t>
            </a:r>
          </a:p>
          <a:p>
            <a:r>
              <a:rPr lang="en-US" dirty="0"/>
              <a:t>2) If currently enrolled with RPS (Regional Pathology Services) operated out of UNMC, order COVID-19 tests through RPS.   </a:t>
            </a:r>
          </a:p>
          <a:p>
            <a:r>
              <a:rPr lang="en-US" dirty="0"/>
              <a:t>3) If your reference laboratory services are other than these, follow their recommendations for routine and priority COVID-19 testing.  </a:t>
            </a:r>
          </a:p>
          <a:p>
            <a:r>
              <a:rPr lang="en-US" dirty="0"/>
              <a:t>4) NPHL prioritizes testing statewide for ALL in-patients (except above) with possible COVID-19, HCWs (esp. outside of  CHI and RPS networks), and suspected COVID-19-infected patients from group settings and other vulnerable populations (e.g., LTC). </a:t>
            </a:r>
          </a:p>
          <a:p>
            <a:r>
              <a:rPr lang="en-US" dirty="0"/>
              <a:t>5) On March 20, CEO of NM Jim Linder, M.D., e-mailed an invitation offering COVID-19 testing to several other health systems across the state.  </a:t>
            </a:r>
          </a:p>
          <a:p>
            <a:r>
              <a:rPr lang="en-US" b="1" u="sng" dirty="0">
                <a:highlight>
                  <a:srgbClr val="FFFF00"/>
                </a:highlight>
              </a:rPr>
              <a:t>WRITE A FOR ASYMPTOMATIC OR S FOR SYMPTOMATIC ON THE TUBE WHEN COLLECTING SPECIMENS </a:t>
            </a:r>
            <a:r>
              <a:rPr lang="en-US" b="1" u="sng" dirty="0"/>
              <a:t>(</a:t>
            </a:r>
            <a:r>
              <a:rPr lang="en-US" dirty="0"/>
              <a:t>ALLOWS FOR POOLING OF SPECIMENS</a:t>
            </a:r>
            <a:r>
              <a:rPr lang="en-US" b="1" u="sng" dirty="0"/>
              <a:t>)</a:t>
            </a:r>
          </a:p>
        </p:txBody>
      </p:sp>
      <p:sp>
        <p:nvSpPr>
          <p:cNvPr id="3" name="Title 2">
            <a:extLst>
              <a:ext uri="{FF2B5EF4-FFF2-40B4-BE49-F238E27FC236}">
                <a16:creationId xmlns:a16="http://schemas.microsoft.com/office/drawing/2014/main" id="{64B63616-82BE-4A83-9C26-DAC4DFED7DD0}"/>
              </a:ext>
            </a:extLst>
          </p:cNvPr>
          <p:cNvSpPr>
            <a:spLocks noGrp="1"/>
          </p:cNvSpPr>
          <p:nvPr>
            <p:ph type="title"/>
          </p:nvPr>
        </p:nvSpPr>
        <p:spPr/>
        <p:txBody>
          <a:bodyPr/>
          <a:lstStyle/>
          <a:p>
            <a:r>
              <a:rPr lang="en-US" dirty="0"/>
              <a:t>How to Order COVID-19 Different Testing Options</a:t>
            </a:r>
          </a:p>
        </p:txBody>
      </p:sp>
    </p:spTree>
    <p:extLst>
      <p:ext uri="{BB962C8B-B14F-4D97-AF65-F5344CB8AC3E}">
        <p14:creationId xmlns:p14="http://schemas.microsoft.com/office/powerpoint/2010/main" val="5332098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28059-D4D2-49A9-B946-9261117FE95F}"/>
              </a:ext>
            </a:extLst>
          </p:cNvPr>
          <p:cNvSpPr>
            <a:spLocks noGrp="1"/>
          </p:cNvSpPr>
          <p:nvPr>
            <p:ph type="body" sz="quarter" idx="10"/>
          </p:nvPr>
        </p:nvSpPr>
        <p:spPr/>
        <p:txBody>
          <a:bodyPr/>
          <a:lstStyle/>
          <a:p>
            <a:r>
              <a:rPr lang="en-US" dirty="0"/>
              <a:t>Possibility on using sterile saline if no VTM available</a:t>
            </a:r>
          </a:p>
          <a:p>
            <a:r>
              <a:rPr lang="en-US" dirty="0"/>
              <a:t>NP aspirate??</a:t>
            </a:r>
          </a:p>
          <a:p>
            <a:endParaRPr lang="en-US" dirty="0"/>
          </a:p>
          <a:p>
            <a:r>
              <a:rPr lang="en-US" dirty="0"/>
              <a:t>Wil review and provide more info on Friday</a:t>
            </a:r>
          </a:p>
        </p:txBody>
      </p:sp>
      <p:sp>
        <p:nvSpPr>
          <p:cNvPr id="3" name="Title 2">
            <a:extLst>
              <a:ext uri="{FF2B5EF4-FFF2-40B4-BE49-F238E27FC236}">
                <a16:creationId xmlns:a16="http://schemas.microsoft.com/office/drawing/2014/main" id="{4F0E872F-0D96-4BCF-B2E6-A6AC6872B3EF}"/>
              </a:ext>
            </a:extLst>
          </p:cNvPr>
          <p:cNvSpPr>
            <a:spLocks noGrp="1"/>
          </p:cNvSpPr>
          <p:nvPr>
            <p:ph type="title"/>
          </p:nvPr>
        </p:nvSpPr>
        <p:spPr/>
        <p:txBody>
          <a:bodyPr/>
          <a:lstStyle/>
          <a:p>
            <a:r>
              <a:rPr lang="en-US" dirty="0"/>
              <a:t>Limitations with NP Swabs and VTM</a:t>
            </a:r>
          </a:p>
        </p:txBody>
      </p:sp>
    </p:spTree>
    <p:extLst>
      <p:ext uri="{BB962C8B-B14F-4D97-AF65-F5344CB8AC3E}">
        <p14:creationId xmlns:p14="http://schemas.microsoft.com/office/powerpoint/2010/main" val="28667087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1CAA5-E535-4798-9D08-B1A7036A5486}"/>
              </a:ext>
            </a:extLst>
          </p:cNvPr>
          <p:cNvSpPr>
            <a:spLocks noGrp="1"/>
          </p:cNvSpPr>
          <p:nvPr>
            <p:ph type="body" sz="quarter" idx="10"/>
          </p:nvPr>
        </p:nvSpPr>
        <p:spPr>
          <a:xfrm>
            <a:off x="373487" y="1287880"/>
            <a:ext cx="11552349" cy="5060532"/>
          </a:xfrm>
        </p:spPr>
        <p:txBody>
          <a:bodyPr/>
          <a:lstStyle/>
          <a:p>
            <a:r>
              <a:rPr lang="en-US" dirty="0"/>
              <a:t>All providers are asked to prioritize testing of: </a:t>
            </a:r>
          </a:p>
          <a:p>
            <a:r>
              <a:rPr lang="en-US" b="1" dirty="0"/>
              <a:t>Revising call in screening forms</a:t>
            </a:r>
          </a:p>
          <a:p>
            <a:r>
              <a:rPr lang="en-US" b="1" dirty="0"/>
              <a:t>Inpatients with a clinical presentation consistent with COVID-19  </a:t>
            </a:r>
          </a:p>
          <a:p>
            <a:r>
              <a:rPr lang="en-US" b="1" dirty="0"/>
              <a:t>Residents and staff at nursing homes, group homes, homeless shelters, and other residential facilities</a:t>
            </a:r>
          </a:p>
          <a:p>
            <a:r>
              <a:rPr lang="en-US" b="1" dirty="0"/>
              <a:t>Health care workers  who are ill (acute care, LTC and outpatient)</a:t>
            </a:r>
          </a:p>
          <a:p>
            <a:r>
              <a:rPr lang="en-US" dirty="0"/>
              <a:t>Public safety workers and first responders  </a:t>
            </a:r>
          </a:p>
          <a:p>
            <a:r>
              <a:rPr lang="en-US" dirty="0"/>
              <a:t>Outpatients who are in high risk or vulnerable populations  </a:t>
            </a:r>
          </a:p>
          <a:p>
            <a:r>
              <a:rPr lang="en-US" dirty="0"/>
              <a:t>Individuals &gt; 65 years old and anyone with underlying conditions where a COVID-19 infection could result in increased morbidity/mortality </a:t>
            </a:r>
          </a:p>
          <a:p>
            <a:r>
              <a:rPr lang="en-US" dirty="0"/>
              <a:t> </a:t>
            </a:r>
          </a:p>
        </p:txBody>
      </p:sp>
      <p:sp>
        <p:nvSpPr>
          <p:cNvPr id="3" name="Title 2">
            <a:extLst>
              <a:ext uri="{FF2B5EF4-FFF2-40B4-BE49-F238E27FC236}">
                <a16:creationId xmlns:a16="http://schemas.microsoft.com/office/drawing/2014/main" id="{514EFE4C-A144-46A9-B060-C92723FD0C09}"/>
              </a:ext>
            </a:extLst>
          </p:cNvPr>
          <p:cNvSpPr>
            <a:spLocks noGrp="1"/>
          </p:cNvSpPr>
          <p:nvPr>
            <p:ph type="title"/>
          </p:nvPr>
        </p:nvSpPr>
        <p:spPr/>
        <p:txBody>
          <a:bodyPr/>
          <a:lstStyle/>
          <a:p>
            <a:r>
              <a:rPr lang="en-US" dirty="0"/>
              <a:t>Testing Priorities</a:t>
            </a:r>
          </a:p>
        </p:txBody>
      </p:sp>
    </p:spTree>
    <p:extLst>
      <p:ext uri="{BB962C8B-B14F-4D97-AF65-F5344CB8AC3E}">
        <p14:creationId xmlns:p14="http://schemas.microsoft.com/office/powerpoint/2010/main" val="33789478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65D-30CB-48BB-BBD8-4DB0E04D0FA6}"/>
              </a:ext>
            </a:extLst>
          </p:cNvPr>
          <p:cNvSpPr>
            <a:spLocks noGrp="1"/>
          </p:cNvSpPr>
          <p:nvPr>
            <p:ph type="title"/>
          </p:nvPr>
        </p:nvSpPr>
        <p:spPr/>
        <p:txBody>
          <a:bodyPr/>
          <a:lstStyle/>
          <a:p>
            <a:r>
              <a:rPr lang="en-US" dirty="0"/>
              <a:t>We are one in this fight</a:t>
            </a:r>
          </a:p>
        </p:txBody>
      </p:sp>
      <p:sp>
        <p:nvSpPr>
          <p:cNvPr id="3" name="Content Placeholder 2">
            <a:extLst>
              <a:ext uri="{FF2B5EF4-FFF2-40B4-BE49-F238E27FC236}">
                <a16:creationId xmlns:a16="http://schemas.microsoft.com/office/drawing/2014/main" id="{9A1899E3-C12A-4228-9ADE-33801B636002}"/>
              </a:ext>
            </a:extLst>
          </p:cNvPr>
          <p:cNvSpPr>
            <a:spLocks noGrp="1"/>
          </p:cNvSpPr>
          <p:nvPr>
            <p:ph idx="1"/>
          </p:nvPr>
        </p:nvSpPr>
        <p:spPr/>
        <p:txBody>
          <a:bodyPr/>
          <a:lstStyle/>
          <a:p>
            <a:r>
              <a:rPr lang="en-US" dirty="0"/>
              <a:t>Frontline Heroes</a:t>
            </a:r>
          </a:p>
          <a:p>
            <a:r>
              <a:rPr lang="en-US" dirty="0"/>
              <a:t>Public Health Heroes</a:t>
            </a:r>
          </a:p>
          <a:p>
            <a:r>
              <a:rPr lang="en-US" dirty="0"/>
              <a:t>First Responder Heroes</a:t>
            </a:r>
          </a:p>
        </p:txBody>
      </p:sp>
    </p:spTree>
    <p:extLst>
      <p:ext uri="{BB962C8B-B14F-4D97-AF65-F5344CB8AC3E}">
        <p14:creationId xmlns:p14="http://schemas.microsoft.com/office/powerpoint/2010/main" val="810792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EBF0A-CA4E-4919-AAC1-3D7C5CA63762}"/>
              </a:ext>
            </a:extLst>
          </p:cNvPr>
          <p:cNvSpPr>
            <a:spLocks noGrp="1"/>
          </p:cNvSpPr>
          <p:nvPr>
            <p:ph type="body" sz="quarter" idx="10"/>
          </p:nvPr>
        </p:nvSpPr>
        <p:spPr/>
        <p:txBody>
          <a:bodyPr/>
          <a:lstStyle/>
          <a:p>
            <a:r>
              <a:rPr lang="en-US" dirty="0"/>
              <a:t>Over 90% SE/SPEC</a:t>
            </a:r>
          </a:p>
          <a:p>
            <a:r>
              <a:rPr lang="en-US" dirty="0"/>
              <a:t>Rapid 15 min test-60% </a:t>
            </a:r>
            <a:r>
              <a:rPr lang="en-US" dirty="0" err="1"/>
              <a:t>sen</a:t>
            </a:r>
            <a:endParaRPr lang="en-US" dirty="0"/>
          </a:p>
          <a:p>
            <a:r>
              <a:rPr lang="en-US" dirty="0"/>
              <a:t>Serology still to be evaluated</a:t>
            </a:r>
          </a:p>
          <a:p>
            <a:endParaRPr lang="en-US" dirty="0"/>
          </a:p>
          <a:p>
            <a:r>
              <a:rPr lang="en-US" dirty="0"/>
              <a:t>More data on </a:t>
            </a:r>
            <a:r>
              <a:rPr lang="en-US" dirty="0" err="1"/>
              <a:t>friday</a:t>
            </a:r>
            <a:endParaRPr lang="en-US" dirty="0"/>
          </a:p>
          <a:p>
            <a:endParaRPr lang="en-US" dirty="0"/>
          </a:p>
        </p:txBody>
      </p:sp>
      <p:sp>
        <p:nvSpPr>
          <p:cNvPr id="3" name="Title 2">
            <a:extLst>
              <a:ext uri="{FF2B5EF4-FFF2-40B4-BE49-F238E27FC236}">
                <a16:creationId xmlns:a16="http://schemas.microsoft.com/office/drawing/2014/main" id="{6B715A58-9877-420F-9CA3-D9D656B4686B}"/>
              </a:ext>
            </a:extLst>
          </p:cNvPr>
          <p:cNvSpPr>
            <a:spLocks noGrp="1"/>
          </p:cNvSpPr>
          <p:nvPr>
            <p:ph type="title"/>
          </p:nvPr>
        </p:nvSpPr>
        <p:spPr/>
        <p:txBody>
          <a:bodyPr/>
          <a:lstStyle/>
          <a:p>
            <a:r>
              <a:rPr lang="en-US" dirty="0"/>
              <a:t>Testing Performance</a:t>
            </a:r>
          </a:p>
        </p:txBody>
      </p:sp>
    </p:spTree>
    <p:extLst>
      <p:ext uri="{BB962C8B-B14F-4D97-AF65-F5344CB8AC3E}">
        <p14:creationId xmlns:p14="http://schemas.microsoft.com/office/powerpoint/2010/main" val="15118601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3B976-FD5F-478F-9926-99F8CEF3668D}"/>
              </a:ext>
            </a:extLst>
          </p:cNvPr>
          <p:cNvSpPr>
            <a:spLocks noGrp="1"/>
          </p:cNvSpPr>
          <p:nvPr>
            <p:ph type="body" sz="quarter" idx="10"/>
          </p:nvPr>
        </p:nvSpPr>
        <p:spPr/>
        <p:txBody>
          <a:bodyPr/>
          <a:lstStyle/>
          <a:p>
            <a:r>
              <a:rPr lang="en-US" dirty="0"/>
              <a:t> 1. </a:t>
            </a:r>
            <a:r>
              <a:rPr lang="en-US" b="1" dirty="0"/>
              <a:t>NM-</a:t>
            </a:r>
            <a:r>
              <a:rPr lang="en-US" dirty="0"/>
              <a:t>Info hotline and referral -400-922-0000; Evaluated over the phone</a:t>
            </a:r>
          </a:p>
          <a:p>
            <a:r>
              <a:rPr lang="en-US" dirty="0"/>
              <a:t>	referred one of their outpatient clinics, Can do their own test </a:t>
            </a:r>
          </a:p>
          <a:p>
            <a:r>
              <a:rPr lang="en-US" dirty="0"/>
              <a:t> 2. </a:t>
            </a:r>
            <a:r>
              <a:rPr lang="en-US" b="1" dirty="0"/>
              <a:t>CHI-</a:t>
            </a:r>
            <a:r>
              <a:rPr lang="en-US" dirty="0"/>
              <a:t>CHIhealth.com 8am to 8pm; after hours virtual care (for CB, IMM, Lakeside St. Es, St. Francis 	and Good Sam ) Virtual Screening referred to MD or ANP; free. </a:t>
            </a:r>
          </a:p>
          <a:p>
            <a:r>
              <a:rPr lang="en-US" dirty="0" smtClean="0"/>
              <a:t>3. </a:t>
            </a:r>
            <a:r>
              <a:rPr lang="en-US" b="1" dirty="0" smtClean="0"/>
              <a:t>Methodist</a:t>
            </a:r>
            <a:r>
              <a:rPr lang="en-US" dirty="0" smtClean="0"/>
              <a:t> </a:t>
            </a:r>
            <a:r>
              <a:rPr lang="en-US" dirty="0"/>
              <a:t>402-815-7425  24/7 </a:t>
            </a:r>
          </a:p>
          <a:p>
            <a:pPr lvl="1" indent="0">
              <a:buNone/>
            </a:pPr>
            <a:r>
              <a:rPr lang="en-US" dirty="0"/>
              <a:t>   </a:t>
            </a:r>
            <a:r>
              <a:rPr lang="en-US" sz="2000" dirty="0"/>
              <a:t>Doing testing on main campus; some drive through testing by appt</a:t>
            </a:r>
          </a:p>
          <a:p>
            <a:r>
              <a:rPr lang="en-US" dirty="0"/>
              <a:t> 4. </a:t>
            </a:r>
            <a:r>
              <a:rPr lang="en-US" b="1" dirty="0"/>
              <a:t>Bryan -</a:t>
            </a:r>
            <a:r>
              <a:rPr lang="en-US" dirty="0"/>
              <a:t>24/7 hotline-402-481-0500; also website from their Bryan Health homepage</a:t>
            </a:r>
          </a:p>
          <a:p>
            <a:r>
              <a:rPr lang="en-US" dirty="0"/>
              <a:t>	</a:t>
            </a:r>
            <a:r>
              <a:rPr lang="en-US" dirty="0" err="1"/>
              <a:t>ezVisit</a:t>
            </a:r>
            <a:r>
              <a:rPr lang="en-US" dirty="0"/>
              <a:t>-if for coronavirus questions will be provided free of charge </a:t>
            </a:r>
          </a:p>
          <a:p>
            <a:r>
              <a:rPr lang="en-US" dirty="0"/>
              <a:t>5. </a:t>
            </a:r>
            <a:r>
              <a:rPr lang="en-US" b="1" dirty="0"/>
              <a:t>Great Plains Health</a:t>
            </a:r>
            <a:r>
              <a:rPr lang="en-US" dirty="0"/>
              <a:t>-no hotline-ask people to call their PCP. </a:t>
            </a:r>
          </a:p>
          <a:p>
            <a:r>
              <a:rPr lang="en-US" dirty="0"/>
              <a:t>6. </a:t>
            </a:r>
            <a:r>
              <a:rPr lang="en-US" b="1" dirty="0"/>
              <a:t>Crossroads Urgent Care Clinic </a:t>
            </a:r>
            <a:r>
              <a:rPr lang="en-US" dirty="0"/>
              <a:t>near 72/Dodge Omaha 402 715 5272 by appointment only</a:t>
            </a:r>
          </a:p>
          <a:p>
            <a:endParaRPr lang="en-US" dirty="0"/>
          </a:p>
        </p:txBody>
      </p:sp>
      <p:sp>
        <p:nvSpPr>
          <p:cNvPr id="3" name="Title 2">
            <a:extLst>
              <a:ext uri="{FF2B5EF4-FFF2-40B4-BE49-F238E27FC236}">
                <a16:creationId xmlns:a16="http://schemas.microsoft.com/office/drawing/2014/main" id="{B742C170-4356-42ED-99AA-9AFBB31A964E}"/>
              </a:ext>
            </a:extLst>
          </p:cNvPr>
          <p:cNvSpPr>
            <a:spLocks noGrp="1"/>
          </p:cNvSpPr>
          <p:nvPr>
            <p:ph type="title"/>
          </p:nvPr>
        </p:nvSpPr>
        <p:spPr/>
        <p:txBody>
          <a:bodyPr/>
          <a:lstStyle/>
          <a:p>
            <a:r>
              <a:rPr lang="en-US" dirty="0"/>
              <a:t>Call In Lines; Facility Screening</a:t>
            </a:r>
          </a:p>
        </p:txBody>
      </p:sp>
    </p:spTree>
    <p:extLst>
      <p:ext uri="{BB962C8B-B14F-4D97-AF65-F5344CB8AC3E}">
        <p14:creationId xmlns:p14="http://schemas.microsoft.com/office/powerpoint/2010/main" val="26344038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t>
            </a:r>
            <a:r>
              <a:rPr lang="en-US" b="1" dirty="0"/>
              <a:t>Out-of-State Travelers--When to Self-monitor, Self-quarantine or Self-isolate </a:t>
            </a:r>
            <a:endParaRPr lang="en-US" dirty="0"/>
          </a:p>
        </p:txBody>
      </p:sp>
      <p:sp>
        <p:nvSpPr>
          <p:cNvPr id="5" name="Content Placeholder 4"/>
          <p:cNvSpPr>
            <a:spLocks noGrp="1"/>
          </p:cNvSpPr>
          <p:nvPr>
            <p:ph idx="4294967295"/>
          </p:nvPr>
        </p:nvSpPr>
        <p:spPr>
          <a:xfrm>
            <a:off x="0" y="1803400"/>
            <a:ext cx="10515600" cy="4351338"/>
          </a:xfrm>
          <a:prstGeom prst="rect">
            <a:avLst/>
          </a:prstGeom>
        </p:spPr>
        <p:txBody>
          <a:bodyPr>
            <a:normAutofit fontScale="70000" lnSpcReduction="20000"/>
          </a:bodyPr>
          <a:lstStyle/>
          <a:p>
            <a:pPr marL="0" indent="0">
              <a:buNone/>
            </a:pPr>
            <a:endParaRPr lang="en-US" dirty="0"/>
          </a:p>
          <a:p>
            <a:r>
              <a:rPr lang="en-US" dirty="0"/>
              <a:t>Returning </a:t>
            </a:r>
            <a:r>
              <a:rPr lang="en-US" b="1" dirty="0"/>
              <a:t>international </a:t>
            </a:r>
            <a:r>
              <a:rPr lang="en-US" dirty="0"/>
              <a:t>travelers from regions with widespread sustained transmission (e.g., CDC Level 3 countries – </a:t>
            </a:r>
          </a:p>
          <a:p>
            <a:r>
              <a:rPr lang="en-US" dirty="0">
                <a:hlinkClick r:id="rId2"/>
              </a:rPr>
              <a:t>https://wwwnc.cdc.gov/travel/notices#alert</a:t>
            </a:r>
            <a:endParaRPr lang="en-US" dirty="0"/>
          </a:p>
          <a:p>
            <a:r>
              <a:rPr lang="en-US" dirty="0"/>
              <a:t>should self-quarantine for 14 days following return. </a:t>
            </a:r>
          </a:p>
          <a:p>
            <a:r>
              <a:rPr lang="en-US" dirty="0"/>
              <a:t>Widespread local transmission is occurring in many </a:t>
            </a:r>
            <a:r>
              <a:rPr lang="en-US" b="1" dirty="0"/>
              <a:t>regions of the U.S</a:t>
            </a:r>
            <a:r>
              <a:rPr lang="en-US" dirty="0"/>
              <a:t>., and may be unrecognized and underreported due to the lack of testing. </a:t>
            </a:r>
          </a:p>
          <a:p>
            <a:r>
              <a:rPr lang="en-US" dirty="0"/>
              <a:t>Returning travelers from regions of the U.S. with widespread transmission should self-quarantine for 14 days following return</a:t>
            </a:r>
          </a:p>
          <a:p>
            <a:pPr lvl="1"/>
            <a:r>
              <a:rPr lang="en-US" dirty="0"/>
              <a:t> e.g., Santa Clara County, CA; New York City, NY; Seattle, WA; etc.</a:t>
            </a:r>
          </a:p>
          <a:p>
            <a:r>
              <a:rPr lang="en-US" dirty="0"/>
              <a:t> Please note with continued widespread transmission across the U.S., the listed areas above are an example and may change over time. </a:t>
            </a:r>
          </a:p>
          <a:p>
            <a:endParaRPr lang="en-US" dirty="0"/>
          </a:p>
        </p:txBody>
      </p:sp>
      <p:pic>
        <p:nvPicPr>
          <p:cNvPr id="3" name="Picture 2"/>
          <p:cNvPicPr>
            <a:picLocks noChangeAspect="1"/>
          </p:cNvPicPr>
          <p:nvPr/>
        </p:nvPicPr>
        <p:blipFill>
          <a:blip r:embed="rId3"/>
          <a:stretch>
            <a:fillRect/>
          </a:stretch>
        </p:blipFill>
        <p:spPr>
          <a:xfrm>
            <a:off x="91440" y="102869"/>
            <a:ext cx="12009120" cy="6755131"/>
          </a:xfrm>
          <a:prstGeom prst="rect">
            <a:avLst/>
          </a:prstGeom>
        </p:spPr>
      </p:pic>
    </p:spTree>
    <p:extLst>
      <p:ext uri="{BB962C8B-B14F-4D97-AF65-F5344CB8AC3E}">
        <p14:creationId xmlns:p14="http://schemas.microsoft.com/office/powerpoint/2010/main" val="9438491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411" y="293498"/>
            <a:ext cx="8065137" cy="719736"/>
          </a:xfrm>
        </p:spPr>
        <p:txBody>
          <a:bodyPr>
            <a:normAutofit fontScale="90000"/>
          </a:bodyPr>
          <a:lstStyle/>
          <a:p>
            <a:r>
              <a:rPr lang="en-US" sz="3600" dirty="0"/>
              <a:t>Identifying high risk domestic travel</a:t>
            </a:r>
          </a:p>
        </p:txBody>
      </p:sp>
      <p:sp>
        <p:nvSpPr>
          <p:cNvPr id="4" name="Rectangle 3"/>
          <p:cNvSpPr/>
          <p:nvPr/>
        </p:nvSpPr>
        <p:spPr>
          <a:xfrm>
            <a:off x="3865552" y="828568"/>
            <a:ext cx="4452886" cy="369332"/>
          </a:xfrm>
          <a:prstGeom prst="rect">
            <a:avLst/>
          </a:prstGeom>
        </p:spPr>
        <p:txBody>
          <a:bodyPr wrap="none">
            <a:spAutoFit/>
          </a:bodyPr>
          <a:lstStyle/>
          <a:p>
            <a:r>
              <a:rPr lang="en-US" dirty="0">
                <a:hlinkClick r:id="rId3"/>
              </a:rPr>
              <a:t>https://coronavirus.jhu.edu/map.html</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4"/>
          <a:stretch>
            <a:fillRect/>
          </a:stretch>
        </p:blipFill>
        <p:spPr>
          <a:xfrm>
            <a:off x="2353056" y="1391190"/>
            <a:ext cx="6613969" cy="4360398"/>
          </a:xfrm>
          <a:prstGeom prst="rect">
            <a:avLst/>
          </a:prstGeom>
        </p:spPr>
      </p:pic>
    </p:spTree>
    <p:extLst>
      <p:ext uri="{BB962C8B-B14F-4D97-AF65-F5344CB8AC3E}">
        <p14:creationId xmlns:p14="http://schemas.microsoft.com/office/powerpoint/2010/main" val="12019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Every health care worker who returns from out-of-state travel </a:t>
            </a:r>
            <a:r>
              <a:rPr lang="en-US" dirty="0"/>
              <a:t/>
            </a:r>
            <a:br>
              <a:rPr lang="en-US" dirty="0"/>
            </a:br>
            <a:r>
              <a:rPr lang="en-US" dirty="0"/>
              <a:t/>
            </a:r>
            <a:br>
              <a:rPr lang="en-US" dirty="0"/>
            </a:br>
            <a:r>
              <a:rPr lang="en-US" dirty="0"/>
              <a:t> </a:t>
            </a:r>
            <a:br>
              <a:rPr lang="en-US" dirty="0"/>
            </a:br>
            <a:endParaRPr lang="en-US" dirty="0"/>
          </a:p>
        </p:txBody>
      </p:sp>
      <p:sp>
        <p:nvSpPr>
          <p:cNvPr id="3" name="Content Placeholder 2"/>
          <p:cNvSpPr>
            <a:spLocks noGrp="1"/>
          </p:cNvSpPr>
          <p:nvPr>
            <p:ph idx="4294967295"/>
          </p:nvPr>
        </p:nvSpPr>
        <p:spPr>
          <a:xfrm>
            <a:off x="0" y="1781175"/>
            <a:ext cx="10515600" cy="4351338"/>
          </a:xfrm>
          <a:prstGeom prst="rect">
            <a:avLst/>
          </a:prstGeom>
        </p:spPr>
        <p:txBody>
          <a:bodyPr>
            <a:normAutofit fontScale="77500" lnSpcReduction="20000"/>
          </a:bodyPr>
          <a:lstStyle/>
          <a:p>
            <a:pPr marL="0" indent="0">
              <a:buNone/>
            </a:pPr>
            <a:r>
              <a:rPr lang="en-US" dirty="0"/>
              <a:t>Should consult with a trained medical professional at their facility (e.g., infection </a:t>
            </a:r>
            <a:r>
              <a:rPr lang="en-US" dirty="0" err="1"/>
              <a:t>preventionist</a:t>
            </a:r>
            <a:r>
              <a:rPr lang="en-US" dirty="0"/>
              <a:t> or physician) </a:t>
            </a:r>
          </a:p>
          <a:p>
            <a:pPr marL="0" indent="0">
              <a:buNone/>
            </a:pPr>
            <a:r>
              <a:rPr lang="en-US" dirty="0"/>
              <a:t>Establish a specific infection control protocol (e.g., PPE while at work, self-monitoring, self-quarantine) that mitigates patient and co-worker exposures.</a:t>
            </a:r>
          </a:p>
          <a:p>
            <a:pPr marL="0" indent="0">
              <a:buNone/>
            </a:pPr>
            <a:r>
              <a:rPr lang="en-US" dirty="0"/>
              <a:t> Special considerations should be taken for those working with high-risk patients e.g.</a:t>
            </a:r>
          </a:p>
          <a:p>
            <a:r>
              <a:rPr lang="en-US" dirty="0"/>
              <a:t>patients in long-term care</a:t>
            </a:r>
          </a:p>
          <a:p>
            <a:r>
              <a:rPr lang="en-US" dirty="0"/>
              <a:t>chronic heart or lung conditions</a:t>
            </a:r>
          </a:p>
          <a:p>
            <a:r>
              <a:rPr lang="en-US" dirty="0"/>
              <a:t> diabetes</a:t>
            </a:r>
          </a:p>
          <a:p>
            <a:r>
              <a:rPr lang="en-US" dirty="0"/>
              <a:t>pregnant women</a:t>
            </a:r>
          </a:p>
        </p:txBody>
      </p:sp>
      <p:pic>
        <p:nvPicPr>
          <p:cNvPr id="4" name="Picture 3"/>
          <p:cNvPicPr>
            <a:picLocks noChangeAspect="1"/>
          </p:cNvPicPr>
          <p:nvPr/>
        </p:nvPicPr>
        <p:blipFill>
          <a:blip r:embed="rId2"/>
          <a:stretch>
            <a:fillRect/>
          </a:stretch>
        </p:blipFill>
        <p:spPr>
          <a:xfrm>
            <a:off x="66502" y="37407"/>
            <a:ext cx="12125498" cy="6820593"/>
          </a:xfrm>
          <a:prstGeom prst="rect">
            <a:avLst/>
          </a:prstGeom>
        </p:spPr>
      </p:pic>
    </p:spTree>
    <p:extLst>
      <p:ext uri="{BB962C8B-B14F-4D97-AF65-F5344CB8AC3E}">
        <p14:creationId xmlns:p14="http://schemas.microsoft.com/office/powerpoint/2010/main" val="40894666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Discontinuation from self-monitoring and self-quarantine: </a:t>
            </a:r>
            <a:endParaRPr lang="en-US" dirty="0"/>
          </a:p>
        </p:txBody>
      </p:sp>
      <p:sp>
        <p:nvSpPr>
          <p:cNvPr id="3" name="Content Placeholder 2"/>
          <p:cNvSpPr>
            <a:spLocks noGrp="1"/>
          </p:cNvSpPr>
          <p:nvPr>
            <p:ph idx="4294967295"/>
          </p:nvPr>
        </p:nvSpPr>
        <p:spPr>
          <a:xfrm>
            <a:off x="448887" y="1549372"/>
            <a:ext cx="10515600" cy="4351337"/>
          </a:xfrm>
          <a:prstGeom prst="rect">
            <a:avLst/>
          </a:prstGeom>
        </p:spPr>
        <p:txBody>
          <a:bodyPr>
            <a:normAutofit fontScale="85000" lnSpcReduction="20000"/>
          </a:bodyPr>
          <a:lstStyle/>
          <a:p>
            <a:pPr marL="0" indent="0">
              <a:buNone/>
            </a:pPr>
            <a:r>
              <a:rPr lang="en-US" dirty="0"/>
              <a:t>Discontinuation from self-quarantine and self-monitoring may cease if after 14 days there has been NO development of respiratory illness symptoms. Symptoms may include: fever, cough, shortness of breath, sore throat, runny nose. </a:t>
            </a:r>
          </a:p>
          <a:p>
            <a:endParaRPr lang="en-US" dirty="0"/>
          </a:p>
          <a:p>
            <a:pPr marL="0" indent="0">
              <a:buNone/>
            </a:pPr>
            <a:r>
              <a:rPr lang="en-US" dirty="0"/>
              <a:t>CDC guidance (</a:t>
            </a:r>
            <a:r>
              <a:rPr lang="en-US" dirty="0">
                <a:hlinkClick r:id="rId2"/>
              </a:rPr>
              <a:t>www.cdc.gov/coronavirus/2019-ncov/if-you-are-sick/steps-when-sick.html</a:t>
            </a:r>
            <a:r>
              <a:rPr lang="en-US" dirty="0"/>
              <a:t>)states that an individual can stop self-isolation if: </a:t>
            </a:r>
          </a:p>
          <a:p>
            <a:pPr lvl="1"/>
            <a:r>
              <a:rPr lang="en-US" dirty="0"/>
              <a:t>It has been at least 7 days since symptoms first appeared </a:t>
            </a:r>
          </a:p>
          <a:p>
            <a:pPr lvl="1"/>
            <a:r>
              <a:rPr lang="en-US" dirty="0"/>
              <a:t>AND </a:t>
            </a:r>
          </a:p>
          <a:p>
            <a:pPr lvl="1"/>
            <a:r>
              <a:rPr lang="en-US" dirty="0"/>
              <a:t>No fever for at least 72 hours (fever-free for 3 full days off fever-reducing medicine) AND </a:t>
            </a:r>
          </a:p>
          <a:p>
            <a:pPr lvl="1"/>
            <a:r>
              <a:rPr lang="en-US" dirty="0"/>
              <a:t>All other symptoms have improved (e.g., cough has improved) </a:t>
            </a:r>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4771193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550EED-2F76-4151-9CDD-DF953F69DB88}"/>
              </a:ext>
            </a:extLst>
          </p:cNvPr>
          <p:cNvSpPr>
            <a:spLocks noGrp="1"/>
          </p:cNvSpPr>
          <p:nvPr>
            <p:ph type="body" sz="quarter" idx="10"/>
          </p:nvPr>
        </p:nvSpPr>
        <p:spPr/>
        <p:txBody>
          <a:bodyPr/>
          <a:lstStyle/>
          <a:p>
            <a:r>
              <a:rPr lang="en-US" b="1" dirty="0"/>
              <a:t>Time-since-illness-onset and time-since-recovery strategy (non-test-based strategy)</a:t>
            </a:r>
            <a:r>
              <a:rPr lang="en-US" b="1" dirty="0">
                <a:hlinkClick r:id="rId2"/>
              </a:rPr>
              <a:t>*</a:t>
            </a:r>
            <a:r>
              <a:rPr lang="en-US" dirty="0"/>
              <a:t/>
            </a:r>
            <a:br>
              <a:rPr lang="en-US" dirty="0"/>
            </a:br>
            <a:r>
              <a:rPr lang="en-US" b="1" dirty="0"/>
              <a:t>Persons with COVID-19 who have symptoms </a:t>
            </a:r>
            <a:r>
              <a:rPr lang="en-US" dirty="0"/>
              <a:t>and were directed to care for themselves at home may discontinue home isolation under the  following conditions:</a:t>
            </a:r>
          </a:p>
          <a:p>
            <a:pPr>
              <a:buFont typeface="Arial" panose="020B0604020202020204" pitchFamily="34" charset="0"/>
              <a:buChar char="•"/>
            </a:pPr>
            <a:r>
              <a:rPr lang="en-US" dirty="0"/>
              <a:t>At least 3 days (72 hours) have passed </a:t>
            </a:r>
            <a:r>
              <a:rPr lang="en-US" i="1" dirty="0"/>
              <a:t>since recovery</a:t>
            </a:r>
            <a:r>
              <a:rPr lang="en-US" dirty="0"/>
              <a:t> defined as resolution of fever without the use of fever-reducing medications </a:t>
            </a:r>
            <a:r>
              <a:rPr lang="en-US" b="1" dirty="0"/>
              <a:t>and</a:t>
            </a:r>
            <a:r>
              <a:rPr lang="en-US" dirty="0"/>
              <a:t> improvement in respiratory symptoms (e.g., cough, shortness of breath); </a:t>
            </a:r>
            <a:r>
              <a:rPr lang="en-US" b="1" dirty="0"/>
              <a:t>and,</a:t>
            </a:r>
            <a:endParaRPr lang="en-US" dirty="0"/>
          </a:p>
          <a:p>
            <a:pPr>
              <a:buFont typeface="Arial" panose="020B0604020202020204" pitchFamily="34" charset="0"/>
              <a:buChar char="•"/>
            </a:pPr>
            <a:r>
              <a:rPr lang="en-US" dirty="0"/>
              <a:t>At least 7 days have passed </a:t>
            </a:r>
            <a:r>
              <a:rPr lang="en-US" i="1" dirty="0"/>
              <a:t>since symptoms first appeared</a:t>
            </a:r>
            <a:r>
              <a:rPr lang="en-US" dirty="0"/>
              <a:t>.</a:t>
            </a:r>
          </a:p>
          <a:p>
            <a:pPr>
              <a:buFont typeface="Arial" panose="020B0604020202020204" pitchFamily="34" charset="0"/>
              <a:buChar char="•"/>
            </a:pPr>
            <a:r>
              <a:rPr lang="en-US" dirty="0"/>
              <a:t>(UNMC may recommend longer periods-10/5) </a:t>
            </a:r>
          </a:p>
          <a:p>
            <a:pPr>
              <a:buFont typeface="Arial" panose="020B0604020202020204" pitchFamily="34" charset="0"/>
              <a:buChar char="•"/>
            </a:pPr>
            <a:r>
              <a:rPr lang="en-US" b="1" dirty="0"/>
              <a:t>Test based Strategy</a:t>
            </a:r>
          </a:p>
          <a:p>
            <a:pPr>
              <a:buFont typeface="Arial" panose="020B0604020202020204" pitchFamily="34" charset="0"/>
              <a:buChar char="•"/>
            </a:pPr>
            <a:r>
              <a:rPr lang="en-US" dirty="0"/>
              <a:t>Negative results of an FDA Emergency Use Authorized molecular assay for COVID-19 from at least two consecutive nasopharyngeal swab specimens collected ≥24 hours apart</a:t>
            </a:r>
            <a:r>
              <a:rPr lang="en-US" dirty="0">
                <a:hlinkClick r:id="rId3"/>
              </a:rPr>
              <a:t>**</a:t>
            </a:r>
            <a:r>
              <a:rPr lang="en-US" dirty="0"/>
              <a:t> (total of two negative specimens).</a:t>
            </a:r>
          </a:p>
          <a:p>
            <a:endParaRPr lang="en-US" dirty="0"/>
          </a:p>
        </p:txBody>
      </p:sp>
      <p:sp>
        <p:nvSpPr>
          <p:cNvPr id="3" name="Title 2">
            <a:extLst>
              <a:ext uri="{FF2B5EF4-FFF2-40B4-BE49-F238E27FC236}">
                <a16:creationId xmlns:a16="http://schemas.microsoft.com/office/drawing/2014/main" id="{F8EA169E-5B63-4698-A448-2DA9B57AC2F9}"/>
              </a:ext>
            </a:extLst>
          </p:cNvPr>
          <p:cNvSpPr>
            <a:spLocks noGrp="1"/>
          </p:cNvSpPr>
          <p:nvPr>
            <p:ph type="title"/>
          </p:nvPr>
        </p:nvSpPr>
        <p:spPr/>
        <p:txBody>
          <a:bodyPr/>
          <a:lstStyle/>
          <a:p>
            <a:r>
              <a:rPr lang="en-US" dirty="0"/>
              <a:t>Discontinuation of Home Isolation</a:t>
            </a:r>
          </a:p>
        </p:txBody>
      </p:sp>
    </p:spTree>
    <p:extLst>
      <p:ext uri="{BB962C8B-B14F-4D97-AF65-F5344CB8AC3E}">
        <p14:creationId xmlns:p14="http://schemas.microsoft.com/office/powerpoint/2010/main" val="16033382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1AA390-ADA3-4F97-894E-EE61F3AE9298}"/>
              </a:ext>
            </a:extLst>
          </p:cNvPr>
          <p:cNvSpPr>
            <a:spLocks noGrp="1"/>
          </p:cNvSpPr>
          <p:nvPr>
            <p:ph type="body" sz="quarter" idx="10"/>
          </p:nvPr>
        </p:nvSpPr>
        <p:spPr/>
        <p:txBody>
          <a:bodyPr/>
          <a:lstStyle/>
          <a:p>
            <a:r>
              <a:rPr lang="en-US" b="1" dirty="0"/>
              <a:t>Individuals with laboratory-confirmed COVID-19 who have not had </a:t>
            </a:r>
            <a:r>
              <a:rPr lang="en-US" b="1" u="sng" dirty="0"/>
              <a:t>any</a:t>
            </a:r>
            <a:r>
              <a:rPr lang="en-US" b="1" dirty="0"/>
              <a:t> symptoms</a:t>
            </a:r>
            <a:r>
              <a:rPr lang="en-US" dirty="0"/>
              <a:t> may discontinue home isolation when at least 7 days have passed since the date of their first positive COVID-19 diagnostic  test and have had no subsequent illness.</a:t>
            </a:r>
          </a:p>
          <a:p>
            <a:r>
              <a:rPr lang="en-US" dirty="0"/>
              <a:t>What about family members quarantined with a COVID-+ family member, when does their quarantine end-14 days after their family member is either documented as being COVID-19 – or 14 days from when the loved one </a:t>
            </a:r>
            <a:r>
              <a:rPr lang="en-US" dirty="0" smtClean="0"/>
              <a:t>would </a:t>
            </a:r>
            <a:r>
              <a:rPr lang="en-US" dirty="0"/>
              <a:t>have been eligible to discontinue isolation</a:t>
            </a:r>
          </a:p>
          <a:p>
            <a:endParaRPr lang="en-US" b="1" dirty="0"/>
          </a:p>
          <a:p>
            <a:r>
              <a:rPr lang="en-US" b="1" dirty="0"/>
              <a:t>Footnote from CDC</a:t>
            </a:r>
          </a:p>
          <a:p>
            <a:r>
              <a:rPr lang="en-US" sz="1800" dirty="0"/>
              <a:t>*This recommendation will prevent most, but may not prevent all instances of secondary spread.  The risk of transmission after recovery, is likely very substantially less than that during illness</a:t>
            </a:r>
            <a:r>
              <a:rPr lang="en-US" dirty="0"/>
              <a:t>.</a:t>
            </a:r>
          </a:p>
          <a:p>
            <a:endParaRPr lang="en-US" dirty="0"/>
          </a:p>
        </p:txBody>
      </p:sp>
      <p:sp>
        <p:nvSpPr>
          <p:cNvPr id="3" name="Title 2">
            <a:extLst>
              <a:ext uri="{FF2B5EF4-FFF2-40B4-BE49-F238E27FC236}">
                <a16:creationId xmlns:a16="http://schemas.microsoft.com/office/drawing/2014/main" id="{8303434B-A25D-47F4-BB01-EDBB732A6106}"/>
              </a:ext>
            </a:extLst>
          </p:cNvPr>
          <p:cNvSpPr>
            <a:spLocks noGrp="1"/>
          </p:cNvSpPr>
          <p:nvPr>
            <p:ph type="title"/>
          </p:nvPr>
        </p:nvSpPr>
        <p:spPr/>
        <p:txBody>
          <a:bodyPr/>
          <a:lstStyle/>
          <a:p>
            <a:r>
              <a:rPr lang="en-US" dirty="0"/>
              <a:t>Discontinuation of Isolation</a:t>
            </a:r>
          </a:p>
        </p:txBody>
      </p:sp>
    </p:spTree>
    <p:extLst>
      <p:ext uri="{BB962C8B-B14F-4D97-AF65-F5344CB8AC3E}">
        <p14:creationId xmlns:p14="http://schemas.microsoft.com/office/powerpoint/2010/main" val="40546861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7B47D-2498-41DA-B943-DDE939D7F49D}"/>
              </a:ext>
            </a:extLst>
          </p:cNvPr>
          <p:cNvSpPr>
            <a:spLocks noGrp="1"/>
          </p:cNvSpPr>
          <p:nvPr>
            <p:ph type="body" sz="quarter" idx="10"/>
          </p:nvPr>
        </p:nvSpPr>
        <p:spPr/>
        <p:txBody>
          <a:bodyPr/>
          <a:lstStyle/>
          <a:p>
            <a:r>
              <a:rPr lang="en-US" sz="2400" dirty="0"/>
              <a:t>Travel-to high risk areas self quarantine if at all possible (and upon returning from any travel if possible); if not possible, consult IP or ID/PH/Med Dir.</a:t>
            </a:r>
          </a:p>
          <a:p>
            <a:r>
              <a:rPr lang="en-US" sz="2400" dirty="0"/>
              <a:t>Any respiratory symptoms, </a:t>
            </a:r>
            <a:r>
              <a:rPr lang="en-US" sz="2400" b="1" dirty="0"/>
              <a:t>severe fatigue and myalgias, diarrhea</a:t>
            </a:r>
            <a:r>
              <a:rPr lang="en-US" sz="2400" dirty="0"/>
              <a:t>, or fever of greater than 99.9F. </a:t>
            </a:r>
          </a:p>
          <a:p>
            <a:r>
              <a:rPr lang="en-US" sz="2400" dirty="0"/>
              <a:t>If there is a household member who is positive for COVID-19, or highly suspected of having COVID-19.</a:t>
            </a:r>
          </a:p>
          <a:p>
            <a:r>
              <a:rPr lang="en-US" sz="2400" dirty="0"/>
              <a:t>They have been caring for a person who was documented as having COVID-19</a:t>
            </a:r>
          </a:p>
          <a:p>
            <a:r>
              <a:rPr lang="en-US" sz="2400" dirty="0"/>
              <a:t>and were not wearing necessary PPE –please see next slide for what to do based on different exposures. </a:t>
            </a:r>
          </a:p>
          <a:p>
            <a:endParaRPr lang="en-US" dirty="0"/>
          </a:p>
        </p:txBody>
      </p:sp>
      <p:sp>
        <p:nvSpPr>
          <p:cNvPr id="3" name="Title 2">
            <a:extLst>
              <a:ext uri="{FF2B5EF4-FFF2-40B4-BE49-F238E27FC236}">
                <a16:creationId xmlns:a16="http://schemas.microsoft.com/office/drawing/2014/main" id="{CFE484EB-905C-49C5-9429-6353B0851D16}"/>
              </a:ext>
            </a:extLst>
          </p:cNvPr>
          <p:cNvSpPr>
            <a:spLocks noGrp="1"/>
          </p:cNvSpPr>
          <p:nvPr>
            <p:ph type="title"/>
          </p:nvPr>
        </p:nvSpPr>
        <p:spPr/>
        <p:txBody>
          <a:bodyPr/>
          <a:lstStyle/>
          <a:p>
            <a:r>
              <a:rPr lang="en-US" dirty="0"/>
              <a:t>Updates-When should HCPs Self Quarantine</a:t>
            </a:r>
          </a:p>
        </p:txBody>
      </p:sp>
    </p:spTree>
    <p:extLst>
      <p:ext uri="{BB962C8B-B14F-4D97-AF65-F5344CB8AC3E}">
        <p14:creationId xmlns:p14="http://schemas.microsoft.com/office/powerpoint/2010/main" val="34256484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C716E-6827-4A4E-AC29-7BB3D5CB99EC}"/>
              </a:ext>
            </a:extLst>
          </p:cNvPr>
          <p:cNvSpPr>
            <a:spLocks noGrp="1"/>
          </p:cNvSpPr>
          <p:nvPr>
            <p:ph type="body" sz="quarter" idx="10"/>
          </p:nvPr>
        </p:nvSpPr>
        <p:spPr/>
        <p:txBody>
          <a:bodyPr/>
          <a:lstStyle/>
          <a:p>
            <a:pPr marL="457200" indent="-457200">
              <a:buAutoNum type="arabicPeriod"/>
            </a:pPr>
            <a:r>
              <a:rPr lang="en-US" dirty="0"/>
              <a:t>HCW worked when ill-16 residents + in an ALF</a:t>
            </a:r>
          </a:p>
          <a:p>
            <a:pPr marL="457200" indent="-457200">
              <a:buAutoNum type="arabicPeriod"/>
            </a:pPr>
            <a:r>
              <a:rPr lang="en-US" dirty="0"/>
              <a:t>HCW ?asymptomatic/?ill-5+ patients in a SNF</a:t>
            </a:r>
          </a:p>
          <a:p>
            <a:pPr marL="457200" indent="-457200">
              <a:buAutoNum type="arabicPeriod"/>
            </a:pPr>
            <a:r>
              <a:rPr lang="en-US" dirty="0"/>
              <a:t>PCP worked for 5 days when ill exposed scores of patients</a:t>
            </a:r>
          </a:p>
          <a:p>
            <a:pPr marL="457200" indent="-457200">
              <a:buAutoNum type="arabicPeriod"/>
            </a:pPr>
            <a:r>
              <a:rPr lang="en-US" dirty="0"/>
              <a:t>Others</a:t>
            </a:r>
          </a:p>
          <a:p>
            <a:pPr marL="457200" indent="-457200">
              <a:buAutoNum type="arabicPeriod"/>
            </a:pPr>
            <a:endParaRPr lang="en-US" dirty="0"/>
          </a:p>
          <a:p>
            <a:pPr marL="457200" indent="-457200">
              <a:buAutoNum type="arabicPeriod"/>
            </a:pPr>
            <a:r>
              <a:rPr lang="en-US" b="1" u="sng" dirty="0"/>
              <a:t>Any signs or symptoms-STAY HOME</a:t>
            </a:r>
          </a:p>
          <a:p>
            <a:pPr marL="457200" indent="-457200">
              <a:buAutoNum type="arabicPeriod"/>
            </a:pPr>
            <a:endParaRPr lang="en-US" dirty="0"/>
          </a:p>
          <a:p>
            <a:pPr marL="457200" indent="-457200">
              <a:buAutoNum type="arabicPeriod"/>
            </a:pPr>
            <a:endParaRPr lang="en-US" dirty="0"/>
          </a:p>
        </p:txBody>
      </p:sp>
      <p:sp>
        <p:nvSpPr>
          <p:cNvPr id="3" name="Title 2">
            <a:extLst>
              <a:ext uri="{FF2B5EF4-FFF2-40B4-BE49-F238E27FC236}">
                <a16:creationId xmlns:a16="http://schemas.microsoft.com/office/drawing/2014/main" id="{3CCC1881-1118-4DDD-B44F-EEAD63AA0727}"/>
              </a:ext>
            </a:extLst>
          </p:cNvPr>
          <p:cNvSpPr>
            <a:spLocks noGrp="1"/>
          </p:cNvSpPr>
          <p:nvPr>
            <p:ph type="title"/>
          </p:nvPr>
        </p:nvSpPr>
        <p:spPr/>
        <p:txBody>
          <a:bodyPr/>
          <a:lstStyle/>
          <a:p>
            <a:r>
              <a:rPr lang="en-US" dirty="0"/>
              <a:t>Outbreaks in Healthcare</a:t>
            </a:r>
          </a:p>
        </p:txBody>
      </p:sp>
    </p:spTree>
    <p:extLst>
      <p:ext uri="{BB962C8B-B14F-4D97-AF65-F5344CB8AC3E}">
        <p14:creationId xmlns:p14="http://schemas.microsoft.com/office/powerpoint/2010/main" val="223288463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Box 2"/>
          <p:cNvSpPr txBox="1"/>
          <p:nvPr/>
        </p:nvSpPr>
        <p:spPr>
          <a:xfrm>
            <a:off x="373487" y="1061546"/>
            <a:ext cx="11433502" cy="2246769"/>
          </a:xfrm>
          <a:prstGeom prst="rect">
            <a:avLst/>
          </a:prstGeom>
          <a:noFill/>
        </p:spPr>
        <p:txBody>
          <a:bodyPr wrap="square" rtlCol="0">
            <a:spAutoFit/>
          </a:bodyPr>
          <a:lstStyle/>
          <a:p>
            <a:pPr algn="ctr"/>
            <a:r>
              <a:rPr lang="en-US" sz="2800" dirty="0"/>
              <a:t>Thank you for joining us!  </a:t>
            </a:r>
          </a:p>
          <a:p>
            <a:pPr algn="ctr"/>
            <a:endParaRPr lang="en-US" sz="2800" dirty="0"/>
          </a:p>
          <a:p>
            <a:pPr algn="ctr"/>
            <a:r>
              <a:rPr lang="en-US" sz="2800" dirty="0"/>
              <a:t>Slides and recording of today’s presentation will be available at </a:t>
            </a:r>
          </a:p>
          <a:p>
            <a:pPr algn="ctr"/>
            <a:r>
              <a:rPr lang="en-US" sz="2800" dirty="0">
                <a:hlinkClick r:id="rId3"/>
              </a:rPr>
              <a:t>https://www.nebraskahospitals.org/coronavirus-covid-19-information.html</a:t>
            </a:r>
            <a:endParaRPr lang="en-US" sz="2800" dirty="0"/>
          </a:p>
        </p:txBody>
      </p:sp>
      <p:pic>
        <p:nvPicPr>
          <p:cNvPr id="4" name="Picture 3"/>
          <p:cNvPicPr>
            <a:picLocks noChangeAspect="1"/>
          </p:cNvPicPr>
          <p:nvPr/>
        </p:nvPicPr>
        <p:blipFill>
          <a:blip r:embed="rId4"/>
          <a:stretch>
            <a:fillRect/>
          </a:stretch>
        </p:blipFill>
        <p:spPr>
          <a:xfrm>
            <a:off x="5000375" y="3491417"/>
            <a:ext cx="3534026" cy="2027318"/>
          </a:xfrm>
          <a:prstGeom prst="rect">
            <a:avLst/>
          </a:prstGeom>
        </p:spPr>
      </p:pic>
      <p:sp>
        <p:nvSpPr>
          <p:cNvPr id="6" name="TextBox 5"/>
          <p:cNvSpPr txBox="1"/>
          <p:nvPr/>
        </p:nvSpPr>
        <p:spPr>
          <a:xfrm>
            <a:off x="686308" y="3882407"/>
            <a:ext cx="3452555" cy="830997"/>
          </a:xfrm>
          <a:prstGeom prst="rect">
            <a:avLst/>
          </a:prstGeom>
          <a:noFill/>
        </p:spPr>
        <p:txBody>
          <a:bodyPr wrap="square" rtlCol="0">
            <a:spAutoFit/>
          </a:bodyPr>
          <a:lstStyle/>
          <a:p>
            <a:pPr algn="ctr"/>
            <a:r>
              <a:rPr lang="en-US" sz="2400" dirty="0"/>
              <a:t>Scroll to the bottom of the page</a:t>
            </a:r>
          </a:p>
        </p:txBody>
      </p:sp>
      <p:cxnSp>
        <p:nvCxnSpPr>
          <p:cNvPr id="8" name="Straight Arrow Connector 7"/>
          <p:cNvCxnSpPr/>
          <p:nvPr/>
        </p:nvCxnSpPr>
        <p:spPr>
          <a:xfrm flipV="1">
            <a:off x="3946358" y="4090738"/>
            <a:ext cx="1054017" cy="207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899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428C5C-47B1-43B8-A99D-60655309634C}"/>
              </a:ext>
            </a:extLst>
          </p:cNvPr>
          <p:cNvSpPr>
            <a:spLocks noGrp="1"/>
          </p:cNvSpPr>
          <p:nvPr>
            <p:ph type="body" sz="quarter" idx="10"/>
          </p:nvPr>
        </p:nvSpPr>
        <p:spPr/>
        <p:txBody>
          <a:bodyPr/>
          <a:lstStyle/>
          <a:p>
            <a:r>
              <a:rPr lang="en-US" dirty="0"/>
              <a:t>Transfer out of Acute Care Hospitals-stay lengthened-stay in acute care bed until bed utilization goes up</a:t>
            </a:r>
          </a:p>
          <a:p>
            <a:r>
              <a:rPr lang="en-US" dirty="0"/>
              <a:t>Patients from LTC-isolated 1-3 cases to Midlands/St Es</a:t>
            </a:r>
          </a:p>
          <a:p>
            <a:r>
              <a:rPr lang="en-US" dirty="0"/>
              <a:t>Larger Number of cases-creating COVID unit or section-ICAP helping with that</a:t>
            </a:r>
          </a:p>
          <a:p>
            <a:r>
              <a:rPr lang="en-US" dirty="0"/>
              <a:t>Creating additional Convalescent Sites</a:t>
            </a:r>
          </a:p>
          <a:p>
            <a:r>
              <a:rPr lang="en-US" dirty="0"/>
              <a:t>???Work force to assist in LTC</a:t>
            </a:r>
          </a:p>
          <a:p>
            <a:endParaRPr lang="en-US" dirty="0"/>
          </a:p>
          <a:p>
            <a:endParaRPr lang="en-US" dirty="0"/>
          </a:p>
          <a:p>
            <a:endParaRPr lang="en-US" dirty="0"/>
          </a:p>
        </p:txBody>
      </p:sp>
      <p:sp>
        <p:nvSpPr>
          <p:cNvPr id="3" name="Title 2">
            <a:extLst>
              <a:ext uri="{FF2B5EF4-FFF2-40B4-BE49-F238E27FC236}">
                <a16:creationId xmlns:a16="http://schemas.microsoft.com/office/drawing/2014/main" id="{37CF42F7-6B43-41CF-85AB-EAB763E0971B}"/>
              </a:ext>
            </a:extLst>
          </p:cNvPr>
          <p:cNvSpPr>
            <a:spLocks noGrp="1"/>
          </p:cNvSpPr>
          <p:nvPr>
            <p:ph type="title"/>
          </p:nvPr>
        </p:nvSpPr>
        <p:spPr/>
        <p:txBody>
          <a:bodyPr/>
          <a:lstStyle/>
          <a:p>
            <a:r>
              <a:rPr lang="en-US" dirty="0"/>
              <a:t>Managing  COVID 19 in LTC</a:t>
            </a:r>
          </a:p>
        </p:txBody>
      </p:sp>
    </p:spTree>
    <p:extLst>
      <p:ext uri="{BB962C8B-B14F-4D97-AF65-F5344CB8AC3E}">
        <p14:creationId xmlns:p14="http://schemas.microsoft.com/office/powerpoint/2010/main" val="10965602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Resources </a:t>
            </a:r>
            <a:r>
              <a:rPr lang="en-US" sz="1600" dirty="0"/>
              <a:t>(as of 8:00am 3/30/20)</a:t>
            </a:r>
          </a:p>
        </p:txBody>
      </p:sp>
      <p:sp>
        <p:nvSpPr>
          <p:cNvPr id="3" name="Rectangle 2"/>
          <p:cNvSpPr/>
          <p:nvPr/>
        </p:nvSpPr>
        <p:spPr>
          <a:xfrm>
            <a:off x="373487" y="1341204"/>
            <a:ext cx="8914892" cy="646331"/>
          </a:xfrm>
          <a:prstGeom prst="rect">
            <a:avLst/>
          </a:prstGeom>
        </p:spPr>
        <p:txBody>
          <a:bodyPr wrap="square">
            <a:spAutoFit/>
          </a:bodyPr>
          <a:lstStyle/>
          <a:p>
            <a:r>
              <a:rPr lang="en-US" dirty="0"/>
              <a:t>Exposure Risk Assessment</a:t>
            </a:r>
            <a:endParaRPr lang="en-US" dirty="0">
              <a:hlinkClick r:id="rId3"/>
            </a:endParaRPr>
          </a:p>
          <a:p>
            <a:r>
              <a:rPr lang="en-US" dirty="0">
                <a:hlinkClick r:id="rId3"/>
              </a:rPr>
              <a:t>https://www.cdc.gov/coronavirus/2019-ncov/hcp/guidance-risk-assesment-hcp.html</a:t>
            </a:r>
            <a:endParaRPr lang="en-US" dirty="0"/>
          </a:p>
        </p:txBody>
      </p:sp>
      <p:sp>
        <p:nvSpPr>
          <p:cNvPr id="7" name="Rectangle 6"/>
          <p:cNvSpPr/>
          <p:nvPr/>
        </p:nvSpPr>
        <p:spPr>
          <a:xfrm>
            <a:off x="373486" y="3193182"/>
            <a:ext cx="11552349" cy="923330"/>
          </a:xfrm>
          <a:prstGeom prst="rect">
            <a:avLst/>
          </a:prstGeom>
        </p:spPr>
        <p:txBody>
          <a:bodyPr wrap="square">
            <a:spAutoFit/>
          </a:bodyPr>
          <a:lstStyle/>
          <a:p>
            <a:r>
              <a:rPr lang="en-US" dirty="0"/>
              <a:t>Guidance for PPE </a:t>
            </a:r>
          </a:p>
          <a:p>
            <a:r>
              <a:rPr lang="en-US" dirty="0">
                <a:hlinkClick r:id="rId4"/>
              </a:rPr>
              <a:t>https://www.cdc.gov/coronavirus/2019-ncov/hcp/ppe-strategy/index.html</a:t>
            </a:r>
            <a:endParaRPr lang="en-US" dirty="0"/>
          </a:p>
          <a:p>
            <a:endParaRPr lang="en-US" dirty="0"/>
          </a:p>
        </p:txBody>
      </p:sp>
      <p:sp>
        <p:nvSpPr>
          <p:cNvPr id="8" name="Rectangle 7"/>
          <p:cNvSpPr/>
          <p:nvPr/>
        </p:nvSpPr>
        <p:spPr>
          <a:xfrm>
            <a:off x="-112295" y="4116512"/>
            <a:ext cx="12038129" cy="646331"/>
          </a:xfrm>
          <a:prstGeom prst="rect">
            <a:avLst/>
          </a:prstGeom>
        </p:spPr>
        <p:txBody>
          <a:bodyPr wrap="square">
            <a:spAutoFit/>
          </a:bodyPr>
          <a:lstStyle/>
          <a:p>
            <a:pPr lvl="1"/>
            <a:r>
              <a:rPr lang="en-US" dirty="0"/>
              <a:t>Regarding use of homemade masks</a:t>
            </a:r>
            <a:endParaRPr lang="en-US" dirty="0">
              <a:hlinkClick r:id="rId5"/>
            </a:endParaRPr>
          </a:p>
          <a:p>
            <a:pPr lvl="1"/>
            <a:r>
              <a:rPr lang="en-US" dirty="0">
                <a:hlinkClick r:id="rId5"/>
              </a:rPr>
              <a:t>https://www.cdc.gov/coronavirus/2019-ncov/hcp/ppe-strategy/face-masks.html</a:t>
            </a:r>
            <a:endParaRPr lang="en-US" dirty="0"/>
          </a:p>
        </p:txBody>
      </p:sp>
    </p:spTree>
    <p:extLst>
      <p:ext uri="{BB962C8B-B14F-4D97-AF65-F5344CB8AC3E}">
        <p14:creationId xmlns:p14="http://schemas.microsoft.com/office/powerpoint/2010/main" val="32368935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027" y="395832"/>
            <a:ext cx="8065137" cy="740756"/>
          </a:xfrm>
        </p:spPr>
        <p:txBody>
          <a:bodyPr/>
          <a:lstStyle/>
          <a:p>
            <a:r>
              <a:rPr lang="en-US" dirty="0"/>
              <a:t>Exposure Risk Assessment</a:t>
            </a:r>
          </a:p>
        </p:txBody>
      </p:sp>
      <p:pic>
        <p:nvPicPr>
          <p:cNvPr id="5" name="Content Placeholder 4"/>
          <p:cNvPicPr>
            <a:picLocks noGrp="1" noChangeAspect="1"/>
          </p:cNvPicPr>
          <p:nvPr>
            <p:ph idx="1"/>
          </p:nvPr>
        </p:nvPicPr>
        <p:blipFill>
          <a:blip r:embed="rId3"/>
          <a:stretch>
            <a:fillRect/>
          </a:stretch>
        </p:blipFill>
        <p:spPr>
          <a:xfrm>
            <a:off x="1950760" y="1529364"/>
            <a:ext cx="7105650" cy="4267200"/>
          </a:xfrm>
          <a:prstGeom prst="rect">
            <a:avLst/>
          </a:prstGeom>
        </p:spPr>
      </p:pic>
      <p:sp>
        <p:nvSpPr>
          <p:cNvPr id="4" name="Rectangle 3"/>
          <p:cNvSpPr/>
          <p:nvPr/>
        </p:nvSpPr>
        <p:spPr>
          <a:xfrm>
            <a:off x="1003594" y="1053556"/>
            <a:ext cx="9920438" cy="369332"/>
          </a:xfrm>
          <a:prstGeom prst="rect">
            <a:avLst/>
          </a:prstGeom>
        </p:spPr>
        <p:txBody>
          <a:bodyPr wrap="square">
            <a:spAutoFit/>
          </a:bodyPr>
          <a:lstStyle/>
          <a:p>
            <a:r>
              <a:rPr lang="en-US" dirty="0">
                <a:hlinkClick r:id="rId4"/>
              </a:rPr>
              <a:t>https://www.cdc.gov/coronavirus/2019-ncov/hcp/guidance-risk-assesment-hcp.html</a:t>
            </a:r>
            <a:endParaRPr lang="en-US" dirty="0"/>
          </a:p>
        </p:txBody>
      </p:sp>
      <p:sp>
        <p:nvSpPr>
          <p:cNvPr id="6" name="Oval 5"/>
          <p:cNvSpPr/>
          <p:nvPr/>
        </p:nvSpPr>
        <p:spPr>
          <a:xfrm>
            <a:off x="4852493" y="2080612"/>
            <a:ext cx="3017520" cy="713232"/>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349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299" y="122784"/>
            <a:ext cx="8065137" cy="740756"/>
          </a:xfrm>
        </p:spPr>
        <p:txBody>
          <a:bodyPr/>
          <a:lstStyle/>
          <a:p>
            <a:r>
              <a:rPr lang="en-US" dirty="0"/>
              <a:t>Exposure Risk Assessment</a:t>
            </a:r>
          </a:p>
        </p:txBody>
      </p:sp>
      <p:sp>
        <p:nvSpPr>
          <p:cNvPr id="4" name="Rectangle 3"/>
          <p:cNvSpPr/>
          <p:nvPr/>
        </p:nvSpPr>
        <p:spPr>
          <a:xfrm>
            <a:off x="1271818" y="767258"/>
            <a:ext cx="10188662" cy="369332"/>
          </a:xfrm>
          <a:prstGeom prst="rect">
            <a:avLst/>
          </a:prstGeom>
        </p:spPr>
        <p:txBody>
          <a:bodyPr wrap="square">
            <a:spAutoFit/>
          </a:bodyPr>
          <a:lstStyle/>
          <a:p>
            <a:r>
              <a:rPr lang="en-US" dirty="0">
                <a:hlinkClick r:id="rId3"/>
              </a:rPr>
              <a:t>https://www.cdc.gov/coronavirus/2019-ncov/hcp/guidance-risk-assesment-hcp.html</a:t>
            </a:r>
            <a:endParaRPr lang="en-US" dirty="0"/>
          </a:p>
        </p:txBody>
      </p:sp>
      <p:pic>
        <p:nvPicPr>
          <p:cNvPr id="6" name="Content Placeholder 5"/>
          <p:cNvPicPr>
            <a:picLocks noGrp="1" noChangeAspect="1"/>
          </p:cNvPicPr>
          <p:nvPr>
            <p:ph idx="1"/>
          </p:nvPr>
        </p:nvPicPr>
        <p:blipFill>
          <a:blip r:embed="rId4"/>
          <a:stretch>
            <a:fillRect/>
          </a:stretch>
        </p:blipFill>
        <p:spPr>
          <a:xfrm>
            <a:off x="2351992" y="1267590"/>
            <a:ext cx="7143750" cy="771525"/>
          </a:xfrm>
          <a:prstGeom prst="rect">
            <a:avLst/>
          </a:prstGeom>
        </p:spPr>
      </p:pic>
      <p:pic>
        <p:nvPicPr>
          <p:cNvPr id="7" name="Picture 6"/>
          <p:cNvPicPr>
            <a:picLocks noChangeAspect="1"/>
          </p:cNvPicPr>
          <p:nvPr/>
        </p:nvPicPr>
        <p:blipFill>
          <a:blip r:embed="rId5"/>
          <a:stretch>
            <a:fillRect/>
          </a:stretch>
        </p:blipFill>
        <p:spPr>
          <a:xfrm>
            <a:off x="2351992" y="2039115"/>
            <a:ext cx="7153275" cy="3952875"/>
          </a:xfrm>
          <a:prstGeom prst="rect">
            <a:avLst/>
          </a:prstGeom>
        </p:spPr>
      </p:pic>
      <p:sp>
        <p:nvSpPr>
          <p:cNvPr id="8" name="Oval 7"/>
          <p:cNvSpPr/>
          <p:nvPr/>
        </p:nvSpPr>
        <p:spPr>
          <a:xfrm>
            <a:off x="5326460" y="1900876"/>
            <a:ext cx="3108158" cy="808101"/>
          </a:xfrm>
          <a:prstGeom prst="ellipse">
            <a:avLst/>
          </a:prstGeom>
          <a:noFill/>
          <a:ln w="4762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83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62DE4A-7C3F-442E-8E08-82ABE5B044E0}"/>
              </a:ext>
            </a:extLst>
          </p:cNvPr>
          <p:cNvSpPr>
            <a:spLocks noGrp="1"/>
          </p:cNvSpPr>
          <p:nvPr>
            <p:ph type="body" sz="quarter" idx="10"/>
          </p:nvPr>
        </p:nvSpPr>
        <p:spPr/>
        <p:txBody>
          <a:bodyPr/>
          <a:lstStyle/>
          <a:p>
            <a:pPr marL="457200" indent="-457200">
              <a:buAutoNum type="arabicPeriod"/>
            </a:pPr>
            <a:r>
              <a:rPr lang="en-US" dirty="0"/>
              <a:t>Wear a facemask until all symptoms are resolved or 14 days after symptom onset whichever is longer</a:t>
            </a:r>
          </a:p>
          <a:p>
            <a:pPr marL="457200" indent="-457200">
              <a:buAutoNum type="arabicPeriod"/>
            </a:pPr>
            <a:r>
              <a:rPr lang="en-US" dirty="0"/>
              <a:t>Be restricted from contact with severely immunocompromised patients</a:t>
            </a:r>
          </a:p>
          <a:p>
            <a:pPr marL="457200" indent="-457200">
              <a:buAutoNum type="arabicPeriod"/>
            </a:pPr>
            <a:r>
              <a:rPr lang="en-US" dirty="0"/>
              <a:t>Adhere to HH and respiratory etiquette as recommended for control of COVID-19 in the interim guidance</a:t>
            </a:r>
          </a:p>
          <a:p>
            <a:pPr marL="457200" indent="-457200">
              <a:buAutoNum type="arabicPeriod"/>
            </a:pPr>
            <a:r>
              <a:rPr lang="en-US" dirty="0"/>
              <a:t>Self monitor for worsening or recurrence of symptoms and notify employee health/occupational health/supervisor if occurs</a:t>
            </a:r>
          </a:p>
        </p:txBody>
      </p:sp>
      <p:sp>
        <p:nvSpPr>
          <p:cNvPr id="3" name="Title 2">
            <a:extLst>
              <a:ext uri="{FF2B5EF4-FFF2-40B4-BE49-F238E27FC236}">
                <a16:creationId xmlns:a16="http://schemas.microsoft.com/office/drawing/2014/main" id="{2A3207E6-A898-4D01-9653-F6C5BB15A69F}"/>
              </a:ext>
            </a:extLst>
          </p:cNvPr>
          <p:cNvSpPr>
            <a:spLocks noGrp="1"/>
          </p:cNvSpPr>
          <p:nvPr>
            <p:ph type="title"/>
          </p:nvPr>
        </p:nvSpPr>
        <p:spPr/>
        <p:txBody>
          <a:bodyPr/>
          <a:lstStyle/>
          <a:p>
            <a:r>
              <a:rPr lang="en-US" dirty="0"/>
              <a:t>HCP Return to work</a:t>
            </a:r>
          </a:p>
        </p:txBody>
      </p:sp>
    </p:spTree>
    <p:extLst>
      <p:ext uri="{BB962C8B-B14F-4D97-AF65-F5344CB8AC3E}">
        <p14:creationId xmlns:p14="http://schemas.microsoft.com/office/powerpoint/2010/main" val="5901397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8727E-192A-4437-8E3A-9BD1F8830CE7}"/>
              </a:ext>
            </a:extLst>
          </p:cNvPr>
          <p:cNvSpPr>
            <a:spLocks noGrp="1"/>
          </p:cNvSpPr>
          <p:nvPr>
            <p:ph type="body" sz="quarter" idx="10"/>
          </p:nvPr>
        </p:nvSpPr>
        <p:spPr/>
        <p:txBody>
          <a:bodyPr/>
          <a:lstStyle/>
          <a:p>
            <a:r>
              <a:rPr lang="en-US" dirty="0"/>
              <a:t>Terminal cleaning may be performed by EVS personnel. </a:t>
            </a:r>
          </a:p>
          <a:p>
            <a:r>
              <a:rPr lang="en-US" dirty="0"/>
              <a:t>Delay entry into the room until a </a:t>
            </a:r>
            <a:r>
              <a:rPr lang="en-US" dirty="0">
                <a:hlinkClick r:id="rId2"/>
              </a:rPr>
              <a:t>sufficient time has elapsed</a:t>
            </a:r>
            <a:r>
              <a:rPr lang="en-US" dirty="0"/>
              <a:t> for enough air changes to remove potentially infectious particles. We do not yet know how long SARS-CoV-2 remains infectious in the air. </a:t>
            </a:r>
          </a:p>
          <a:p>
            <a:r>
              <a:rPr lang="en-US" dirty="0"/>
              <a:t>See next slide for table on air exchanges-time room will be 99% or 99.9% free of particles</a:t>
            </a:r>
          </a:p>
          <a:p>
            <a:r>
              <a:rPr lang="en-US" dirty="0"/>
              <a:t>After this time has elapsed, EVS personnel may enter the room and should wear a gown and gloves when performing terminal cleaning. </a:t>
            </a:r>
          </a:p>
          <a:p>
            <a:r>
              <a:rPr lang="en-US" dirty="0"/>
              <a:t>A facemask and eye protection should be added if splashes or sprays during cleaning and disinfection activities are anticipated or otherwise required based on the selected cleaning products.</a:t>
            </a:r>
          </a:p>
        </p:txBody>
      </p:sp>
      <p:sp>
        <p:nvSpPr>
          <p:cNvPr id="3" name="Title 2">
            <a:extLst>
              <a:ext uri="{FF2B5EF4-FFF2-40B4-BE49-F238E27FC236}">
                <a16:creationId xmlns:a16="http://schemas.microsoft.com/office/drawing/2014/main" id="{F6C452FF-7D96-4538-8178-B454E6B0034F}"/>
              </a:ext>
            </a:extLst>
          </p:cNvPr>
          <p:cNvSpPr>
            <a:spLocks noGrp="1"/>
          </p:cNvSpPr>
          <p:nvPr>
            <p:ph type="title"/>
          </p:nvPr>
        </p:nvSpPr>
        <p:spPr/>
        <p:txBody>
          <a:bodyPr/>
          <a:lstStyle/>
          <a:p>
            <a:r>
              <a:rPr lang="en-US" dirty="0"/>
              <a:t>EVS Cleaning After COVID 19 patient leaves</a:t>
            </a:r>
          </a:p>
        </p:txBody>
      </p:sp>
    </p:spTree>
    <p:extLst>
      <p:ext uri="{BB962C8B-B14F-4D97-AF65-F5344CB8AC3E}">
        <p14:creationId xmlns:p14="http://schemas.microsoft.com/office/powerpoint/2010/main" val="170598470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2325" dirty="0"/>
              <a:t/>
            </a:r>
            <a:br>
              <a:rPr lang="en-US" sz="2325" dirty="0"/>
            </a:br>
            <a:endParaRPr lang="en-US" sz="2325"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77424563"/>
              </p:ext>
            </p:extLst>
          </p:nvPr>
        </p:nvGraphicFramePr>
        <p:xfrm>
          <a:off x="2152651" y="883609"/>
          <a:ext cx="7886700" cy="23317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785898031"/>
                    </a:ext>
                  </a:extLst>
                </a:gridCol>
                <a:gridCol w="2628900">
                  <a:extLst>
                    <a:ext uri="{9D8B030D-6E8A-4147-A177-3AD203B41FA5}">
                      <a16:colId xmlns:a16="http://schemas.microsoft.com/office/drawing/2014/main" val="1439807824"/>
                    </a:ext>
                  </a:extLst>
                </a:gridCol>
                <a:gridCol w="2628900">
                  <a:extLst>
                    <a:ext uri="{9D8B030D-6E8A-4147-A177-3AD203B41FA5}">
                      <a16:colId xmlns:a16="http://schemas.microsoft.com/office/drawing/2014/main" val="1487569504"/>
                    </a:ext>
                  </a:extLst>
                </a:gridCol>
              </a:tblGrid>
              <a:tr h="685800">
                <a:tc>
                  <a:txBody>
                    <a:bodyPr/>
                    <a:lstStyle/>
                    <a:p>
                      <a:pPr algn="ctr"/>
                      <a:r>
                        <a:rPr lang="en-US" sz="1400" dirty="0"/>
                        <a:t>Air Exchanges</a:t>
                      </a:r>
                      <a:r>
                        <a:rPr lang="en-US" sz="1400" baseline="0" dirty="0"/>
                        <a:t> per hour</a:t>
                      </a:r>
                      <a:endParaRPr lang="en-US" sz="1400" dirty="0"/>
                    </a:p>
                  </a:txBody>
                  <a:tcPr marL="68580" marR="68580" marT="34290" marB="34290"/>
                </a:tc>
                <a:tc>
                  <a:txBody>
                    <a:bodyPr/>
                    <a:lstStyle/>
                    <a:p>
                      <a:pPr algn="ctr"/>
                      <a:r>
                        <a:rPr lang="en-US" sz="1400" dirty="0"/>
                        <a:t>Time (in minutes) required</a:t>
                      </a:r>
                      <a:r>
                        <a:rPr lang="en-US" sz="1400" baseline="0" dirty="0"/>
                        <a:t> for removal 99% efficiency</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Time (in minutes) required</a:t>
                      </a:r>
                      <a:r>
                        <a:rPr lang="en-US" sz="1400" baseline="0" dirty="0"/>
                        <a:t> for removal 99.9% efficiency</a:t>
                      </a:r>
                      <a:endParaRPr lang="en-US" sz="1400" dirty="0"/>
                    </a:p>
                    <a:p>
                      <a:pPr algn="ctr"/>
                      <a:endParaRPr lang="en-US" sz="1400" dirty="0"/>
                    </a:p>
                  </a:txBody>
                  <a:tcPr marL="68580" marR="68580" marT="34290" marB="34290"/>
                </a:tc>
                <a:extLst>
                  <a:ext uri="{0D108BD9-81ED-4DB2-BD59-A6C34878D82A}">
                    <a16:rowId xmlns:a16="http://schemas.microsoft.com/office/drawing/2014/main" val="3712505934"/>
                  </a:ext>
                </a:extLst>
              </a:tr>
              <a:tr h="278130">
                <a:tc>
                  <a:txBody>
                    <a:bodyPr/>
                    <a:lstStyle/>
                    <a:p>
                      <a:pPr algn="ctr"/>
                      <a:r>
                        <a:rPr lang="en-US" sz="1400" dirty="0"/>
                        <a:t>2</a:t>
                      </a:r>
                    </a:p>
                  </a:txBody>
                  <a:tcPr marL="68580" marR="68580" marT="34290" marB="34290"/>
                </a:tc>
                <a:tc>
                  <a:txBody>
                    <a:bodyPr/>
                    <a:lstStyle/>
                    <a:p>
                      <a:pPr algn="ctr"/>
                      <a:r>
                        <a:rPr lang="en-US" sz="1400" dirty="0"/>
                        <a:t>138</a:t>
                      </a:r>
                    </a:p>
                  </a:txBody>
                  <a:tcPr marL="68580" marR="68580" marT="34290" marB="34290"/>
                </a:tc>
                <a:tc>
                  <a:txBody>
                    <a:bodyPr/>
                    <a:lstStyle/>
                    <a:p>
                      <a:pPr algn="ctr"/>
                      <a:r>
                        <a:rPr lang="en-US" sz="1400" dirty="0"/>
                        <a:t>207</a:t>
                      </a:r>
                    </a:p>
                  </a:txBody>
                  <a:tcPr marL="68580" marR="68580" marT="34290" marB="34290"/>
                </a:tc>
                <a:extLst>
                  <a:ext uri="{0D108BD9-81ED-4DB2-BD59-A6C34878D82A}">
                    <a16:rowId xmlns:a16="http://schemas.microsoft.com/office/drawing/2014/main" val="2879286758"/>
                  </a:ext>
                </a:extLst>
              </a:tr>
              <a:tr h="278130">
                <a:tc>
                  <a:txBody>
                    <a:bodyPr/>
                    <a:lstStyle/>
                    <a:p>
                      <a:pPr algn="ctr"/>
                      <a:r>
                        <a:rPr lang="en-US" sz="1400" dirty="0"/>
                        <a:t>4</a:t>
                      </a:r>
                    </a:p>
                  </a:txBody>
                  <a:tcPr marL="68580" marR="68580" marT="34290" marB="34290"/>
                </a:tc>
                <a:tc>
                  <a:txBody>
                    <a:bodyPr/>
                    <a:lstStyle/>
                    <a:p>
                      <a:pPr algn="ctr"/>
                      <a:r>
                        <a:rPr lang="en-US" sz="1400" dirty="0"/>
                        <a:t>69</a:t>
                      </a:r>
                    </a:p>
                  </a:txBody>
                  <a:tcPr marL="68580" marR="68580" marT="34290" marB="34290"/>
                </a:tc>
                <a:tc>
                  <a:txBody>
                    <a:bodyPr/>
                    <a:lstStyle/>
                    <a:p>
                      <a:pPr algn="ctr"/>
                      <a:r>
                        <a:rPr lang="en-US" sz="1400" dirty="0"/>
                        <a:t>104</a:t>
                      </a:r>
                    </a:p>
                  </a:txBody>
                  <a:tcPr marL="68580" marR="68580" marT="34290" marB="34290"/>
                </a:tc>
                <a:extLst>
                  <a:ext uri="{0D108BD9-81ED-4DB2-BD59-A6C34878D82A}">
                    <a16:rowId xmlns:a16="http://schemas.microsoft.com/office/drawing/2014/main" val="2953238937"/>
                  </a:ext>
                </a:extLst>
              </a:tr>
              <a:tr h="278130">
                <a:tc>
                  <a:txBody>
                    <a:bodyPr/>
                    <a:lstStyle/>
                    <a:p>
                      <a:pPr algn="ctr"/>
                      <a:r>
                        <a:rPr lang="en-US" sz="1400" dirty="0"/>
                        <a:t>6</a:t>
                      </a:r>
                    </a:p>
                  </a:txBody>
                  <a:tcPr marL="68580" marR="68580" marT="34290" marB="34290"/>
                </a:tc>
                <a:tc>
                  <a:txBody>
                    <a:bodyPr/>
                    <a:lstStyle/>
                    <a:p>
                      <a:pPr algn="ctr"/>
                      <a:r>
                        <a:rPr lang="en-US" sz="1400" dirty="0"/>
                        <a:t>46</a:t>
                      </a:r>
                    </a:p>
                  </a:txBody>
                  <a:tcPr marL="68580" marR="68580" marT="34290" marB="34290"/>
                </a:tc>
                <a:tc>
                  <a:txBody>
                    <a:bodyPr/>
                    <a:lstStyle/>
                    <a:p>
                      <a:pPr algn="ctr"/>
                      <a:r>
                        <a:rPr lang="en-US" sz="1400" dirty="0"/>
                        <a:t>69</a:t>
                      </a:r>
                    </a:p>
                  </a:txBody>
                  <a:tcPr marL="68580" marR="68580" marT="34290" marB="34290"/>
                </a:tc>
                <a:extLst>
                  <a:ext uri="{0D108BD9-81ED-4DB2-BD59-A6C34878D82A}">
                    <a16:rowId xmlns:a16="http://schemas.microsoft.com/office/drawing/2014/main" val="896578519"/>
                  </a:ext>
                </a:extLst>
              </a:tr>
              <a:tr h="278130">
                <a:tc>
                  <a:txBody>
                    <a:bodyPr/>
                    <a:lstStyle/>
                    <a:p>
                      <a:pPr algn="ctr"/>
                      <a:r>
                        <a:rPr lang="en-US" sz="1400" dirty="0"/>
                        <a:t>8</a:t>
                      </a:r>
                    </a:p>
                  </a:txBody>
                  <a:tcPr marL="68580" marR="68580" marT="34290" marB="34290"/>
                </a:tc>
                <a:tc>
                  <a:txBody>
                    <a:bodyPr/>
                    <a:lstStyle/>
                    <a:p>
                      <a:pPr algn="ctr"/>
                      <a:r>
                        <a:rPr lang="en-US" sz="1400" dirty="0"/>
                        <a:t>35</a:t>
                      </a:r>
                    </a:p>
                  </a:txBody>
                  <a:tcPr marL="68580" marR="68580" marT="34290" marB="34290"/>
                </a:tc>
                <a:tc>
                  <a:txBody>
                    <a:bodyPr/>
                    <a:lstStyle/>
                    <a:p>
                      <a:pPr algn="ctr"/>
                      <a:r>
                        <a:rPr lang="en-US" sz="1400" dirty="0"/>
                        <a:t>52</a:t>
                      </a:r>
                    </a:p>
                  </a:txBody>
                  <a:tcPr marL="68580" marR="68580" marT="34290" marB="34290"/>
                </a:tc>
                <a:extLst>
                  <a:ext uri="{0D108BD9-81ED-4DB2-BD59-A6C34878D82A}">
                    <a16:rowId xmlns:a16="http://schemas.microsoft.com/office/drawing/2014/main" val="2663916265"/>
                  </a:ext>
                </a:extLst>
              </a:tr>
              <a:tr h="278130">
                <a:tc>
                  <a:txBody>
                    <a:bodyPr/>
                    <a:lstStyle/>
                    <a:p>
                      <a:pPr algn="ctr"/>
                      <a:r>
                        <a:rPr lang="en-US" sz="1400" dirty="0"/>
                        <a:t>10</a:t>
                      </a:r>
                    </a:p>
                  </a:txBody>
                  <a:tcPr marL="68580" marR="68580" marT="34290" marB="34290"/>
                </a:tc>
                <a:tc>
                  <a:txBody>
                    <a:bodyPr/>
                    <a:lstStyle/>
                    <a:p>
                      <a:pPr algn="ctr"/>
                      <a:r>
                        <a:rPr lang="en-US" sz="1400" dirty="0"/>
                        <a:t>28</a:t>
                      </a:r>
                    </a:p>
                  </a:txBody>
                  <a:tcPr marL="68580" marR="68580" marT="34290" marB="34290"/>
                </a:tc>
                <a:tc>
                  <a:txBody>
                    <a:bodyPr/>
                    <a:lstStyle/>
                    <a:p>
                      <a:pPr algn="ctr"/>
                      <a:r>
                        <a:rPr lang="en-US" sz="1400" dirty="0"/>
                        <a:t>41</a:t>
                      </a:r>
                    </a:p>
                  </a:txBody>
                  <a:tcPr marL="68580" marR="68580" marT="34290" marB="34290"/>
                </a:tc>
                <a:extLst>
                  <a:ext uri="{0D108BD9-81ED-4DB2-BD59-A6C34878D82A}">
                    <a16:rowId xmlns:a16="http://schemas.microsoft.com/office/drawing/2014/main" val="2443064491"/>
                  </a:ext>
                </a:extLst>
              </a:tr>
            </a:tbl>
          </a:graphicData>
        </a:graphic>
      </p:graphicFrame>
      <p:sp>
        <p:nvSpPr>
          <p:cNvPr id="7" name="Rectangle 6"/>
          <p:cNvSpPr/>
          <p:nvPr/>
        </p:nvSpPr>
        <p:spPr>
          <a:xfrm>
            <a:off x="2152651" y="4222875"/>
            <a:ext cx="8228631" cy="300082"/>
          </a:xfrm>
          <a:prstGeom prst="rect">
            <a:avLst/>
          </a:prstGeom>
        </p:spPr>
        <p:txBody>
          <a:bodyPr wrap="square">
            <a:spAutoFit/>
          </a:bodyPr>
          <a:lstStyle/>
          <a:p>
            <a:r>
              <a:rPr lang="en-US" sz="1350" dirty="0">
                <a:hlinkClick r:id="rId3"/>
              </a:rPr>
              <a:t>https://www.cdc.gov/infectioncontrol/guidelines/environmental/appendix/air.html#tableb1</a:t>
            </a:r>
            <a:endParaRPr lang="en-US" sz="1350" dirty="0"/>
          </a:p>
        </p:txBody>
      </p:sp>
      <p:sp>
        <p:nvSpPr>
          <p:cNvPr id="10" name="TextBox 9"/>
          <p:cNvSpPr txBox="1"/>
          <p:nvPr/>
        </p:nvSpPr>
        <p:spPr>
          <a:xfrm>
            <a:off x="2152650" y="3215329"/>
            <a:ext cx="8228631" cy="738664"/>
          </a:xfrm>
          <a:prstGeom prst="rect">
            <a:avLst/>
          </a:prstGeom>
          <a:noFill/>
        </p:spPr>
        <p:txBody>
          <a:bodyPr wrap="square" rtlCol="0">
            <a:spAutoFit/>
          </a:bodyPr>
          <a:lstStyle/>
          <a:p>
            <a:r>
              <a:rPr lang="en-US" sz="1400" i="1" dirty="0"/>
              <a:t>Values apply to an empty room with no aerosol-generating source. With a person present and generating aerosol, this table would </a:t>
            </a:r>
            <a:r>
              <a:rPr lang="en-US" sz="1400" i="1" u="sng" dirty="0"/>
              <a:t>not</a:t>
            </a:r>
            <a:r>
              <a:rPr lang="en-US" sz="1400" i="1" dirty="0"/>
              <a:t> apply. Removal times will be longer in rooms or areas with imperfect mixing or air stagnation.</a:t>
            </a:r>
            <a:r>
              <a:rPr lang="en-US" sz="1400" i="1" baseline="30000" dirty="0"/>
              <a:t> </a:t>
            </a:r>
            <a:r>
              <a:rPr lang="en-US" sz="1400" i="1" dirty="0"/>
              <a:t>Caution should be exercised in using this table in such situations.</a:t>
            </a:r>
          </a:p>
        </p:txBody>
      </p:sp>
    </p:spTree>
    <p:extLst>
      <p:ext uri="{BB962C8B-B14F-4D97-AF65-F5344CB8AC3E}">
        <p14:creationId xmlns:p14="http://schemas.microsoft.com/office/powerpoint/2010/main" val="2828973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754549-FCD1-4A9A-A5B5-9E2301362DBD}"/>
              </a:ext>
            </a:extLst>
          </p:cNvPr>
          <p:cNvSpPr>
            <a:spLocks noGrp="1"/>
          </p:cNvSpPr>
          <p:nvPr>
            <p:ph type="title"/>
          </p:nvPr>
        </p:nvSpPr>
        <p:spPr/>
        <p:txBody>
          <a:bodyPr/>
          <a:lstStyle/>
          <a:p>
            <a:r>
              <a:rPr lang="en-US"/>
              <a:t>Additional </a:t>
            </a:r>
            <a:r>
              <a:rPr lang="en-US" dirty="0"/>
              <a:t>Resources on Air Exchanges</a:t>
            </a:r>
          </a:p>
        </p:txBody>
      </p:sp>
      <p:sp>
        <p:nvSpPr>
          <p:cNvPr id="7" name="Text Placeholder 6">
            <a:extLst>
              <a:ext uri="{FF2B5EF4-FFF2-40B4-BE49-F238E27FC236}">
                <a16:creationId xmlns:a16="http://schemas.microsoft.com/office/drawing/2014/main" id="{EBFE6BF6-7FB9-42FA-AD7D-437D021894F9}"/>
              </a:ext>
            </a:extLst>
          </p:cNvPr>
          <p:cNvSpPr>
            <a:spLocks noGrp="1"/>
          </p:cNvSpPr>
          <p:nvPr>
            <p:ph type="body" sz="quarter" idx="12"/>
          </p:nvPr>
        </p:nvSpPr>
        <p:spPr/>
        <p:txBody>
          <a:bodyPr/>
          <a:lstStyle/>
          <a:p>
            <a:r>
              <a:rPr lang="en-US" dirty="0"/>
              <a:t>https://</a:t>
            </a:r>
            <a:r>
              <a:rPr lang="en-US" dirty="0" smtClean="0"/>
              <a:t>www.mintie.com/assets/img/resources/ASHRAE_Article-on-VentilationChanges.pdf</a:t>
            </a:r>
            <a:endParaRPr lang="en-US" dirty="0"/>
          </a:p>
          <a:p>
            <a:r>
              <a:rPr lang="en-US" dirty="0">
                <a:hlinkClick r:id="rId2"/>
              </a:rPr>
              <a:t>https://www.hfmmagazine.com/articles/2671-planning-and-maintaining-hospital-air-isolation-rooms</a:t>
            </a:r>
            <a:endParaRPr lang="en-US" dirty="0"/>
          </a:p>
          <a:p>
            <a:endParaRPr lang="en-US" dirty="0"/>
          </a:p>
        </p:txBody>
      </p:sp>
      <p:sp>
        <p:nvSpPr>
          <p:cNvPr id="5" name="Slide Number Placeholder 4">
            <a:extLst>
              <a:ext uri="{FF2B5EF4-FFF2-40B4-BE49-F238E27FC236}">
                <a16:creationId xmlns:a16="http://schemas.microsoft.com/office/drawing/2014/main" id="{8403BFA1-BEA4-4C5E-B90C-F7CF7D3F1451}"/>
              </a:ext>
            </a:extLst>
          </p:cNvPr>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44713381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EB6F6-A4ED-4AF4-9B4B-0B4BB98A3B6E}"/>
              </a:ext>
            </a:extLst>
          </p:cNvPr>
          <p:cNvSpPr>
            <a:spLocks noGrp="1"/>
          </p:cNvSpPr>
          <p:nvPr>
            <p:ph type="body" sz="quarter" idx="10"/>
          </p:nvPr>
        </p:nvSpPr>
        <p:spPr/>
        <p:txBody>
          <a:bodyPr/>
          <a:lstStyle/>
          <a:p>
            <a:r>
              <a:rPr lang="en-US" dirty="0">
                <a:hlinkClick r:id="rId2"/>
              </a:rPr>
              <a:t>https://www.unmc.edu/news.cfm?match=25339</a:t>
            </a:r>
            <a:endParaRPr lang="en-US" dirty="0"/>
          </a:p>
          <a:p>
            <a:r>
              <a:rPr lang="en-US" sz="1600" b="1" dirty="0"/>
              <a:t>IMPORTANT context about this information: </a:t>
            </a:r>
            <a:r>
              <a:rPr lang="en-US" sz="1600" dirty="0"/>
              <a:t>Our findings DO NOT confirm that this virus spreads in an airborne fashion. The identification of genetic material from the virus that causes COVID-19 in air samples found in this study provides limited evidence that some potential for airborne transmission exists.  More study is underway to determine if live culturable virus was captured in this study and additional evidence is needed to determine the risk of SARS-CoV-2 transmission via the airborne route.  </a:t>
            </a:r>
            <a:br>
              <a:rPr lang="en-US" sz="1600" dirty="0"/>
            </a:br>
            <a:r>
              <a:rPr lang="en-US" sz="1600" dirty="0"/>
              <a:t>A study by UNMC/Nebraska Medicine/NSRI researchers recently posted on the open pre-publication site </a:t>
            </a:r>
            <a:r>
              <a:rPr lang="en-US" sz="1600" dirty="0" err="1"/>
              <a:t>BioRxiv</a:t>
            </a:r>
            <a:r>
              <a:rPr lang="en-US" sz="1600" dirty="0"/>
              <a:t>, provides new evidence of SARS-CoV-2 environmental contamination in COVID-19 patient care areas. …The study found high levels of the virus contamination by PCR on commonly used surfaces and in the air of rooms of COVID-19 patients. Air samplers from hallways outside of rooms where staff were moving in and out of doors were also positive.</a:t>
            </a:r>
          </a:p>
          <a:p>
            <a:r>
              <a:rPr lang="en-US" sz="1600" dirty="0"/>
              <a:t>“Air samples that were positive for viral RNA by RT-PCR were examined for viral propagation in Vero E6 cells. Cytopathic effect was not observed in any sample, to date, and immunofluorescence 15 and western blot analysis have not, so far, indicated the presence of viral antigens suggesting viral replication. However, the low concentrations of virus recovered from these samples makes finding infectious virus in these samples difficult. Further experiments are ongoing to determine viral activity in these samples. “</a:t>
            </a:r>
          </a:p>
          <a:p>
            <a:r>
              <a:rPr lang="en-US" sz="1800" dirty="0"/>
              <a:t>From </a:t>
            </a:r>
            <a:r>
              <a:rPr lang="en-US" sz="1800" dirty="0">
                <a:hlinkClick r:id="rId3"/>
              </a:rPr>
              <a:t>https://www.medrxiv.org/content/10.1101/2020.03.23.20039446v2</a:t>
            </a:r>
            <a:endParaRPr lang="en-US" sz="1800" dirty="0"/>
          </a:p>
          <a:p>
            <a:endParaRPr lang="en-US" sz="1800" dirty="0"/>
          </a:p>
        </p:txBody>
      </p:sp>
      <p:sp>
        <p:nvSpPr>
          <p:cNvPr id="3" name="Title 2">
            <a:extLst>
              <a:ext uri="{FF2B5EF4-FFF2-40B4-BE49-F238E27FC236}">
                <a16:creationId xmlns:a16="http://schemas.microsoft.com/office/drawing/2014/main" id="{BF60B19D-44BB-4C5D-9012-9DE87EEAD295}"/>
              </a:ext>
            </a:extLst>
          </p:cNvPr>
          <p:cNvSpPr>
            <a:spLocks noGrp="1"/>
          </p:cNvSpPr>
          <p:nvPr>
            <p:ph type="title"/>
          </p:nvPr>
        </p:nvSpPr>
        <p:spPr>
          <a:xfrm>
            <a:off x="119270" y="159026"/>
            <a:ext cx="11433079" cy="743494"/>
          </a:xfrm>
        </p:spPr>
        <p:txBody>
          <a:bodyPr/>
          <a:lstStyle/>
          <a:p>
            <a:r>
              <a:rPr lang="en-US" sz="2400" dirty="0"/>
              <a:t>UNMC Study on Contamination of Environment near COVID 19 Patients</a:t>
            </a:r>
          </a:p>
        </p:txBody>
      </p:sp>
    </p:spTree>
    <p:extLst>
      <p:ext uri="{BB962C8B-B14F-4D97-AF65-F5344CB8AC3E}">
        <p14:creationId xmlns:p14="http://schemas.microsoft.com/office/powerpoint/2010/main" val="81263304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2800" dirty="0"/>
              <a:t>Reporting to LHD should primarily be by providers not patients. The LHD staff screening for who to test need the providers to have done some clinical screening/evaluating first (which may all be by phone)</a:t>
            </a:r>
          </a:p>
          <a:p>
            <a:pPr lvl="0"/>
            <a:r>
              <a:rPr lang="en-US" sz="2800" dirty="0"/>
              <a:t>Do NOT need to report all tests just positives and any probable cast that is pending (epi link)-</a:t>
            </a:r>
          </a:p>
          <a:p>
            <a:pPr lvl="0"/>
            <a:r>
              <a:rPr lang="en-US" sz="2800" dirty="0"/>
              <a:t>Any general questions by the public can be answered by the general COVID 19 hotlines at various LHDs</a:t>
            </a:r>
          </a:p>
          <a:p>
            <a:pPr lvl="0"/>
            <a:r>
              <a:rPr lang="en-US" sz="2800" dirty="0"/>
              <a:t>Listing of the local health departments and contacts:</a:t>
            </a:r>
          </a:p>
          <a:p>
            <a:pPr lvl="0"/>
            <a:r>
              <a:rPr lang="en-US" sz="2800" dirty="0">
                <a:hlinkClick r:id="rId2"/>
              </a:rPr>
              <a:t>http://dhhs.ne.gov/CHPM%20Documents/contacts.pdf</a:t>
            </a:r>
            <a:endParaRPr lang="en-US" dirty="0"/>
          </a:p>
        </p:txBody>
      </p:sp>
      <p:sp>
        <p:nvSpPr>
          <p:cNvPr id="3" name="Title 2"/>
          <p:cNvSpPr>
            <a:spLocks noGrp="1"/>
          </p:cNvSpPr>
          <p:nvPr>
            <p:ph type="title"/>
          </p:nvPr>
        </p:nvSpPr>
        <p:spPr/>
        <p:txBody>
          <a:bodyPr/>
          <a:lstStyle/>
          <a:p>
            <a:r>
              <a:rPr lang="en-US" dirty="0"/>
              <a:t>Reporting to LHD</a:t>
            </a:r>
          </a:p>
        </p:txBody>
      </p:sp>
    </p:spTree>
    <p:extLst>
      <p:ext uri="{BB962C8B-B14F-4D97-AF65-F5344CB8AC3E}">
        <p14:creationId xmlns:p14="http://schemas.microsoft.com/office/powerpoint/2010/main" val="35615023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3460" y="1160995"/>
            <a:ext cx="8107269" cy="5361709"/>
          </a:xfrm>
        </p:spPr>
        <p:txBody>
          <a:bodyPr>
            <a:normAutofit/>
          </a:bodyPr>
          <a:lstStyle/>
          <a:p>
            <a:r>
              <a:rPr lang="en-US" sz="2000" dirty="0">
                <a:latin typeface="+mn-lt"/>
              </a:rPr>
              <a:t> </a:t>
            </a:r>
            <a:endParaRPr lang="en-US" dirty="0"/>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95832"/>
            <a:ext cx="12192000" cy="1359153"/>
          </a:xfrm>
        </p:spPr>
        <p:txBody>
          <a:bodyPr>
            <a:normAutofit/>
          </a:bodyPr>
          <a:lstStyle/>
          <a:p>
            <a:r>
              <a:rPr lang="en-US" dirty="0">
                <a:latin typeface="+mj-lt"/>
              </a:rPr>
              <a:t>   Infection Prevention and </a:t>
            </a:r>
            <a:r>
              <a:rPr lang="en-US" dirty="0" smtClean="0">
                <a:latin typeface="+mj-lt"/>
              </a:rPr>
              <a:t>Control </a:t>
            </a:r>
            <a:br>
              <a:rPr lang="en-US" dirty="0" smtClean="0">
                <a:latin typeface="+mj-lt"/>
              </a:rPr>
            </a:br>
            <a:r>
              <a:rPr lang="en-US" dirty="0" smtClean="0">
                <a:latin typeface="+mj-lt"/>
              </a:rPr>
              <a:t>Office </a:t>
            </a:r>
            <a:r>
              <a:rPr lang="en-US" dirty="0">
                <a:latin typeface="+mj-lt"/>
              </a:rPr>
              <a:t>Hours</a:t>
            </a:r>
          </a:p>
        </p:txBody>
      </p:sp>
      <p:sp>
        <p:nvSpPr>
          <p:cNvPr id="5" name="Rectangle 4"/>
          <p:cNvSpPr/>
          <p:nvPr/>
        </p:nvSpPr>
        <p:spPr>
          <a:xfrm>
            <a:off x="1720241" y="2361849"/>
            <a:ext cx="8593705" cy="2308324"/>
          </a:xfrm>
          <a:prstGeom prst="rect">
            <a:avLst/>
          </a:prstGeom>
        </p:spPr>
        <p:txBody>
          <a:bodyPr wrap="square">
            <a:spAutoFit/>
          </a:bodyPr>
          <a:lstStyle/>
          <a:p>
            <a:pPr algn="ctr"/>
            <a:r>
              <a:rPr lang="en-US" sz="3600" dirty="0"/>
              <a:t>Monday – Friday </a:t>
            </a:r>
          </a:p>
          <a:p>
            <a:pPr algn="ctr"/>
            <a:r>
              <a:rPr lang="en-US" sz="3600" dirty="0"/>
              <a:t>7:30 AM – 9:30 AM Central Time</a:t>
            </a:r>
          </a:p>
          <a:p>
            <a:pPr algn="ctr"/>
            <a:r>
              <a:rPr lang="en-US" sz="3600" dirty="0"/>
              <a:t>2:00 PM -4:00 PM Central Time</a:t>
            </a:r>
          </a:p>
          <a:p>
            <a:pPr algn="ctr"/>
            <a:r>
              <a:rPr lang="en-US" sz="3600" dirty="0"/>
              <a:t>Call 402-552-2881</a:t>
            </a:r>
          </a:p>
        </p:txBody>
      </p:sp>
    </p:spTree>
    <p:extLst>
      <p:ext uri="{BB962C8B-B14F-4D97-AF65-F5344CB8AC3E}">
        <p14:creationId xmlns:p14="http://schemas.microsoft.com/office/powerpoint/2010/main" val="965961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5C1CA-64EF-4FE6-B4CA-A329F131389D}"/>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For patients with COVID-19 or other respiratory infections, evaluate need for hospitalization. If hospitalization is not medically necessary, </a:t>
            </a:r>
            <a:r>
              <a:rPr lang="en-US" u="sng" dirty="0">
                <a:hlinkClick r:id="rId2"/>
              </a:rPr>
              <a:t>home care</a:t>
            </a:r>
            <a:r>
              <a:rPr lang="en-US" dirty="0"/>
              <a:t> is preferable if the individual’s situation allows.</a:t>
            </a:r>
          </a:p>
          <a:p>
            <a:pPr marL="342900" indent="-342900">
              <a:buFont typeface="Arial" panose="020B0604020202020204" pitchFamily="34" charset="0"/>
              <a:buChar char="•"/>
            </a:pPr>
            <a:r>
              <a:rPr lang="en-US" b="1" dirty="0"/>
              <a:t>If admitted, place a patient with known or suspected COVID-19 in a single-person room with the door closed. The patient should have a dedicated bathroom.</a:t>
            </a:r>
          </a:p>
          <a:p>
            <a:pPr lvl="1"/>
            <a:r>
              <a:rPr lang="en-US" sz="2000" b="1" dirty="0"/>
              <a:t>Airborne Infection Isolation Rooms (AIIRs) should be reserved for patients who will be undergoing aerosol-generating procedures (intubation, sputum </a:t>
            </a:r>
            <a:r>
              <a:rPr lang="en-US" sz="2000" b="1" dirty="0" err="1"/>
              <a:t>inductionsuctioning</a:t>
            </a:r>
            <a:r>
              <a:rPr lang="en-US" sz="2000" b="1" dirty="0"/>
              <a:t>, bronchoscopy </a:t>
            </a:r>
          </a:p>
          <a:p>
            <a:pPr lvl="1"/>
            <a:r>
              <a:rPr lang="en-US" sz="2000" b="1" dirty="0"/>
              <a:t>CDC answers to question about nebulizer therapy and negative pressure rooms: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As a measure to limit HCP exposure and conserve PPE, facilities could consider </a:t>
            </a:r>
            <a:r>
              <a:rPr lang="en-US" dirty="0" err="1"/>
              <a:t>cohorting</a:t>
            </a:r>
            <a:r>
              <a:rPr lang="en-US" dirty="0"/>
              <a:t> staff and if possible, designating entire units within the facility, with dedicated HCP, to care for known or suspected COVID-19 patients. Dedicated means that HCP are assigned to care only for these patients during their shift</a:t>
            </a:r>
          </a:p>
          <a:p>
            <a:endParaRPr lang="en-US" dirty="0"/>
          </a:p>
        </p:txBody>
      </p:sp>
      <p:sp>
        <p:nvSpPr>
          <p:cNvPr id="3" name="Title 2">
            <a:extLst>
              <a:ext uri="{FF2B5EF4-FFF2-40B4-BE49-F238E27FC236}">
                <a16:creationId xmlns:a16="http://schemas.microsoft.com/office/drawing/2014/main" id="{199DD7FC-C0AA-4903-BF42-F696DBECCE55}"/>
              </a:ext>
            </a:extLst>
          </p:cNvPr>
          <p:cNvSpPr>
            <a:spLocks noGrp="1"/>
          </p:cNvSpPr>
          <p:nvPr>
            <p:ph type="title"/>
          </p:nvPr>
        </p:nvSpPr>
        <p:spPr/>
        <p:txBody>
          <a:bodyPr/>
          <a:lstStyle/>
          <a:p>
            <a:r>
              <a:rPr lang="en-US" dirty="0"/>
              <a:t>From CDC-Patient Placement</a:t>
            </a:r>
          </a:p>
        </p:txBody>
      </p:sp>
    </p:spTree>
    <p:extLst>
      <p:ext uri="{BB962C8B-B14F-4D97-AF65-F5344CB8AC3E}">
        <p14:creationId xmlns:p14="http://schemas.microsoft.com/office/powerpoint/2010/main" val="41787381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081CE2-8B3F-4BFF-8703-242BBCE27E56}"/>
              </a:ext>
            </a:extLst>
          </p:cNvPr>
          <p:cNvSpPr>
            <a:spLocks noGrp="1"/>
          </p:cNvSpPr>
          <p:nvPr>
            <p:ph type="body" sz="quarter" idx="10"/>
          </p:nvPr>
        </p:nvSpPr>
        <p:spPr/>
        <p:txBody>
          <a:bodyPr/>
          <a:lstStyle/>
          <a:p>
            <a:r>
              <a:rPr lang="en-US" dirty="0"/>
              <a:t> Based on local and regional situational analysis of PPE supplies, facemasks are an acceptable alternative when the supply chain of respirators cannot meet the demand. </a:t>
            </a:r>
            <a:r>
              <a:rPr lang="en-US" b="1" dirty="0"/>
              <a:t> During this time, available respirators should be prioritized for procedures that are likely to generate respiratory aerosols, which would pose the highest exposure risk to HCP. </a:t>
            </a:r>
          </a:p>
          <a:p>
            <a:pPr lvl="2"/>
            <a:r>
              <a:rPr lang="en-US" dirty="0"/>
              <a:t>Facemasks protect the wearer from splashes and sprays.</a:t>
            </a:r>
          </a:p>
          <a:p>
            <a:pPr lvl="2"/>
            <a:r>
              <a:rPr lang="en-US" dirty="0"/>
              <a:t>Respirators, which filter inspired air, offer respiratory protection.</a:t>
            </a:r>
          </a:p>
          <a:p>
            <a:pPr lvl="2"/>
            <a:r>
              <a:rPr lang="en-US" dirty="0"/>
              <a:t>When the supply chain is restored, facilities with a respiratory protection program should return to use of respirators for patients with known or suspected COVID-19Eye protection, gown, and gloves continue to be recommended. </a:t>
            </a:r>
          </a:p>
          <a:p>
            <a:pPr lvl="2"/>
            <a:r>
              <a:rPr lang="en-US" dirty="0"/>
              <a:t>If there are shortages of gowns, they should be prioritized for aerosol-generating procedures, care activities where splashes and sprays are anticipated, and high-contact patient care activities that provide opportunities for transfer of pathogens</a:t>
            </a:r>
          </a:p>
        </p:txBody>
      </p:sp>
      <p:sp>
        <p:nvSpPr>
          <p:cNvPr id="3" name="Title 2">
            <a:extLst>
              <a:ext uri="{FF2B5EF4-FFF2-40B4-BE49-F238E27FC236}">
                <a16:creationId xmlns:a16="http://schemas.microsoft.com/office/drawing/2014/main" id="{F1F38E1D-61B5-4DE2-82E5-D258493CC8EC}"/>
              </a:ext>
            </a:extLst>
          </p:cNvPr>
          <p:cNvSpPr>
            <a:spLocks noGrp="1"/>
          </p:cNvSpPr>
          <p:nvPr>
            <p:ph type="title"/>
          </p:nvPr>
        </p:nvSpPr>
        <p:spPr/>
        <p:txBody>
          <a:bodyPr/>
          <a:lstStyle/>
          <a:p>
            <a:r>
              <a:rPr lang="en-US" dirty="0"/>
              <a:t>CDC Recommendations for PPE</a:t>
            </a:r>
          </a:p>
        </p:txBody>
      </p:sp>
    </p:spTree>
    <p:extLst>
      <p:ext uri="{BB962C8B-B14F-4D97-AF65-F5344CB8AC3E}">
        <p14:creationId xmlns:p14="http://schemas.microsoft.com/office/powerpoint/2010/main" val="8392162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EEAD9-E4AE-47C8-A733-F3CFF640ED84}"/>
              </a:ext>
            </a:extLst>
          </p:cNvPr>
          <p:cNvSpPr>
            <a:spLocks noGrp="1"/>
          </p:cNvSpPr>
          <p:nvPr>
            <p:ph type="body" sz="quarter" idx="10"/>
          </p:nvPr>
        </p:nvSpPr>
        <p:spPr/>
        <p:txBody>
          <a:bodyPr/>
          <a:lstStyle/>
          <a:p>
            <a:r>
              <a:rPr lang="en-US" dirty="0"/>
              <a:t>Yes, nebulization is considered aerosol generating. However, the role it plays in the transmission of SARs-CoV-2 is not absolutely known at this point. In settings like nursing homes, where N95s are not readily available, we have been encouraging the following:</a:t>
            </a:r>
          </a:p>
          <a:p>
            <a:r>
              <a:rPr lang="en-US" dirty="0"/>
              <a:t>           </a:t>
            </a:r>
            <a:r>
              <a:rPr lang="en-US" sz="2000" dirty="0"/>
              <a:t>If patient can tolerate, switch to metered-dose inhalers with a dedicated spacer.</a:t>
            </a:r>
          </a:p>
          <a:p>
            <a:pPr lvl="1"/>
            <a:r>
              <a:rPr lang="en-US" sz="2000" dirty="0"/>
              <a:t>HCW should wear a facemask during the procedure if a respirator is unavailable. Eye protection, gloves, and gowns are also recommended.</a:t>
            </a:r>
          </a:p>
          <a:p>
            <a:pPr lvl="1"/>
            <a:r>
              <a:rPr lang="en-US" sz="2000" dirty="0"/>
              <a:t>Close patient door when providing nebulizer treatment.</a:t>
            </a:r>
          </a:p>
          <a:p>
            <a:pPr lvl="1"/>
            <a:r>
              <a:rPr lang="en-US" sz="2000" dirty="0"/>
              <a:t>Upon set-up of nebulizer, have HCW maintain a safe distance (6 feet or greater), possibly outside the door.</a:t>
            </a:r>
          </a:p>
          <a:p>
            <a:pPr lvl="1"/>
            <a:r>
              <a:rPr lang="en-US" sz="2000" dirty="0"/>
              <a:t>While our guidance does state that AGPs should ideally be conducted in a negative pressure room, given the limit of these rooms conducting all nebs in a negative pressure room is not feasible. would suggest prioritizing negative pressure rooms for other AGPs such as intubation, </a:t>
            </a:r>
            <a:r>
              <a:rPr lang="en-US" sz="2000" dirty="0" err="1"/>
              <a:t>extubation</a:t>
            </a:r>
            <a:r>
              <a:rPr lang="en-US" sz="2000" dirty="0"/>
              <a:t>, open suction, and bronchoscopy.</a:t>
            </a:r>
          </a:p>
          <a:p>
            <a:pPr lvl="1"/>
            <a:endParaRPr lang="en-US" sz="2000" dirty="0"/>
          </a:p>
          <a:p>
            <a:endParaRPr lang="en-US" dirty="0"/>
          </a:p>
        </p:txBody>
      </p:sp>
      <p:sp>
        <p:nvSpPr>
          <p:cNvPr id="3" name="Title 2">
            <a:extLst>
              <a:ext uri="{FF2B5EF4-FFF2-40B4-BE49-F238E27FC236}">
                <a16:creationId xmlns:a16="http://schemas.microsoft.com/office/drawing/2014/main" id="{CD585B8F-3F53-4250-B97A-4F8BF18BC29C}"/>
              </a:ext>
            </a:extLst>
          </p:cNvPr>
          <p:cNvSpPr>
            <a:spLocks noGrp="1"/>
          </p:cNvSpPr>
          <p:nvPr>
            <p:ph type="title"/>
          </p:nvPr>
        </p:nvSpPr>
        <p:spPr/>
        <p:txBody>
          <a:bodyPr/>
          <a:lstStyle/>
          <a:p>
            <a:r>
              <a:rPr lang="en-US" dirty="0"/>
              <a:t>CDC Guidance on Nebulizing Treatments</a:t>
            </a:r>
          </a:p>
        </p:txBody>
      </p:sp>
    </p:spTree>
    <p:extLst>
      <p:ext uri="{BB962C8B-B14F-4D97-AF65-F5344CB8AC3E}">
        <p14:creationId xmlns:p14="http://schemas.microsoft.com/office/powerpoint/2010/main" val="9963532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2F02E-F625-4820-8BAB-0B2D5EB2DB76}"/>
              </a:ext>
            </a:extLst>
          </p:cNvPr>
          <p:cNvSpPr>
            <a:spLocks noGrp="1"/>
          </p:cNvSpPr>
          <p:nvPr>
            <p:ph type="body" sz="quarter" idx="10"/>
          </p:nvPr>
        </p:nvSpPr>
        <p:spPr/>
        <p:txBody>
          <a:bodyPr/>
          <a:lstStyle/>
          <a:p>
            <a:pPr lvl="1"/>
            <a:endParaRPr lang="en-US" dirty="0"/>
          </a:p>
          <a:p>
            <a:pPr lvl="2"/>
            <a:r>
              <a:rPr lang="en-US" b="1" dirty="0"/>
              <a:t>N-95 fitted with eye protection is best-goggles or face-shield (especially for aerosol gen procedures </a:t>
            </a:r>
            <a:r>
              <a:rPr lang="en-US" b="1" dirty="0" err="1"/>
              <a:t>inc.</a:t>
            </a:r>
            <a:r>
              <a:rPr lang="en-US" b="1" dirty="0"/>
              <a:t> NP swab) if available</a:t>
            </a:r>
          </a:p>
          <a:p>
            <a:pPr lvl="2"/>
            <a:endParaRPr lang="en-US" dirty="0"/>
          </a:p>
          <a:p>
            <a:pPr lvl="2"/>
            <a:r>
              <a:rPr lang="en-US" b="1" dirty="0"/>
              <a:t>N-95 unfitted (seal checked) with eye protection-face-shield might provide protection better than goggles if available</a:t>
            </a:r>
          </a:p>
          <a:p>
            <a:pPr lvl="2"/>
            <a:endParaRPr lang="en-US" dirty="0"/>
          </a:p>
          <a:p>
            <a:pPr lvl="2"/>
            <a:r>
              <a:rPr lang="en-US" b="1" dirty="0"/>
              <a:t>Face mask with eye protection may be used if no aerosol generating procedures, if possible face-shield might provide more protection than goggles </a:t>
            </a:r>
            <a:r>
              <a:rPr lang="en-US" b="1" dirty="0" err="1"/>
              <a:t>esp</a:t>
            </a:r>
            <a:r>
              <a:rPr lang="en-US" b="1" dirty="0"/>
              <a:t> if it necessary to get NP swab or give nebulizers, if available</a:t>
            </a:r>
          </a:p>
          <a:p>
            <a:pPr lvl="2"/>
            <a:endParaRPr lang="en-US" b="1" dirty="0"/>
          </a:p>
          <a:p>
            <a:pPr lvl="2"/>
            <a:r>
              <a:rPr lang="en-US" b="1" dirty="0"/>
              <a:t>All HCWs in LTC should wear surgical facemasks for patient encounters</a:t>
            </a:r>
            <a:endParaRPr lang="en-US" dirty="0"/>
          </a:p>
          <a:p>
            <a:endParaRPr lang="en-US" dirty="0"/>
          </a:p>
        </p:txBody>
      </p:sp>
      <p:sp>
        <p:nvSpPr>
          <p:cNvPr id="3" name="Title 2">
            <a:extLst>
              <a:ext uri="{FF2B5EF4-FFF2-40B4-BE49-F238E27FC236}">
                <a16:creationId xmlns:a16="http://schemas.microsoft.com/office/drawing/2014/main" id="{EE346454-04A8-4610-B782-ABB3A5BD1A97}"/>
              </a:ext>
            </a:extLst>
          </p:cNvPr>
          <p:cNvSpPr>
            <a:spLocks noGrp="1"/>
          </p:cNvSpPr>
          <p:nvPr>
            <p:ph type="title"/>
          </p:nvPr>
        </p:nvSpPr>
        <p:spPr/>
        <p:txBody>
          <a:bodyPr/>
          <a:lstStyle/>
          <a:p>
            <a:r>
              <a:rPr lang="en-US" dirty="0"/>
              <a:t>Masking-Options, with Best Alternatives </a:t>
            </a:r>
          </a:p>
        </p:txBody>
      </p:sp>
    </p:spTree>
    <p:extLst>
      <p:ext uri="{BB962C8B-B14F-4D97-AF65-F5344CB8AC3E}">
        <p14:creationId xmlns:p14="http://schemas.microsoft.com/office/powerpoint/2010/main" val="98540695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CC285-17E8-465E-BB0A-A916A6E11003}"/>
              </a:ext>
            </a:extLst>
          </p:cNvPr>
          <p:cNvSpPr>
            <a:spLocks noGrp="1"/>
          </p:cNvSpPr>
          <p:nvPr>
            <p:ph type="body" sz="quarter" idx="10"/>
          </p:nvPr>
        </p:nvSpPr>
        <p:spPr/>
        <p:txBody>
          <a:bodyPr/>
          <a:lstStyle/>
          <a:p>
            <a:r>
              <a:rPr lang="en-US" dirty="0"/>
              <a:t>The pathogens on the filter materials of the FFR may be transferred to the wearer upon contact with the FFR during activities such as adjusting the FFR, improper doffing of the FFR, or when performing a user-seal check when </a:t>
            </a:r>
            <a:r>
              <a:rPr lang="en-US" dirty="0" err="1"/>
              <a:t>redoffing</a:t>
            </a:r>
            <a:r>
              <a:rPr lang="en-US" dirty="0"/>
              <a:t> a previously worn FFR. A study evaluating the persistence of SARS-CoV-2 (the virus that causes COVID-19) on plastic, stainless steel, and carboard surfaces showed that the virus is able to survive for up to 72-hours [1]. One strategy to mitigate the contact transfer of pathogens from the FFR to the wearer during reuse is to issue five respirators to each healthcare worker who may care for patients with suspected or confirmed COVID-19. </a:t>
            </a:r>
          </a:p>
          <a:p>
            <a:r>
              <a:rPr lang="en-US" dirty="0"/>
              <a:t>The healthcare worker will wear one respirator each day and store it in a breathable paper bag at the end of each shift. The order of FFR use should be repeated with a minimum of five days between each FFR use. This will result in each worker requiring a minimum of five FFRs, providing that they put on, take off, care for them and store them properly each day. Healthcare workers should still treat the FFRs as though they are still contaminated and follow the precautions outlined in our reuse recommendations. If supplies are even more constrained and five respirators are not available for each worker who needs them, FFR decontamination may be necessary.</a:t>
            </a:r>
          </a:p>
        </p:txBody>
      </p:sp>
      <p:sp>
        <p:nvSpPr>
          <p:cNvPr id="3" name="Title 2">
            <a:extLst>
              <a:ext uri="{FF2B5EF4-FFF2-40B4-BE49-F238E27FC236}">
                <a16:creationId xmlns:a16="http://schemas.microsoft.com/office/drawing/2014/main" id="{FBD98569-51BF-4DD1-84A1-64F6BDF4DD34}"/>
              </a:ext>
            </a:extLst>
          </p:cNvPr>
          <p:cNvSpPr>
            <a:spLocks noGrp="1"/>
          </p:cNvSpPr>
          <p:nvPr>
            <p:ph type="title"/>
          </p:nvPr>
        </p:nvSpPr>
        <p:spPr/>
        <p:txBody>
          <a:bodyPr/>
          <a:lstStyle/>
          <a:p>
            <a:r>
              <a:rPr lang="en-US" dirty="0"/>
              <a:t>CDC Review of Options for Sterilization of PPE</a:t>
            </a:r>
          </a:p>
        </p:txBody>
      </p:sp>
    </p:spTree>
    <p:extLst>
      <p:ext uri="{BB962C8B-B14F-4D97-AF65-F5344CB8AC3E}">
        <p14:creationId xmlns:p14="http://schemas.microsoft.com/office/powerpoint/2010/main" val="24690005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2A1079-C897-471F-8691-93419A3915E4}"/>
              </a:ext>
            </a:extLst>
          </p:cNvPr>
          <p:cNvSpPr>
            <a:spLocks noGrp="1"/>
          </p:cNvSpPr>
          <p:nvPr>
            <p:ph type="body" sz="quarter" idx="10"/>
          </p:nvPr>
        </p:nvSpPr>
        <p:spPr/>
        <p:txBody>
          <a:bodyPr/>
          <a:lstStyle/>
          <a:p>
            <a:r>
              <a:rPr lang="en-US" dirty="0"/>
              <a:t>On March 28, 2020, FDA issued an </a:t>
            </a:r>
            <a:r>
              <a:rPr lang="en-US" u="sng" dirty="0">
                <a:hlinkClick r:id="rId2"/>
              </a:rPr>
              <a:t>Emergency Use Authorization (EUA) permitting the Battelle Decontamination </a:t>
            </a:r>
            <a:r>
              <a:rPr lang="en-US" u="sng" dirty="0" err="1">
                <a:hlinkClick r:id="rId2"/>
              </a:rPr>
              <a:t>System</a:t>
            </a:r>
            <a:r>
              <a:rPr lang="en-US" dirty="0" err="1">
                <a:hlinkClick r:id="rId2"/>
              </a:rPr>
              <a:t>external</a:t>
            </a:r>
            <a:r>
              <a:rPr lang="en-US" dirty="0">
                <a:hlinkClick r:id="rId2"/>
              </a:rPr>
              <a:t> icon</a:t>
            </a:r>
            <a:r>
              <a:rPr lang="en-US" dirty="0"/>
              <a:t> at Battelle Memorial Institute to be authorized for use in decontaminating “compatible N95 respirators.” </a:t>
            </a:r>
          </a:p>
          <a:p>
            <a:r>
              <a:rPr lang="en-US" dirty="0"/>
              <a:t>Because ultraviolet germicidal irradiation (UVGI), vaporous hydrogen peroxide (VHP), and moist heat showed the most promise as potential methods to decontaminate FFRs, researchers, decontamination companies, healthcare systems, or individual hospitals should focus current efforts on these technologies.</a:t>
            </a:r>
          </a:p>
        </p:txBody>
      </p:sp>
      <p:sp>
        <p:nvSpPr>
          <p:cNvPr id="3" name="Title 2">
            <a:extLst>
              <a:ext uri="{FF2B5EF4-FFF2-40B4-BE49-F238E27FC236}">
                <a16:creationId xmlns:a16="http://schemas.microsoft.com/office/drawing/2014/main" id="{3347FD54-979C-4CD0-A1FB-0AFC1F246A9F}"/>
              </a:ext>
            </a:extLst>
          </p:cNvPr>
          <p:cNvSpPr>
            <a:spLocks noGrp="1"/>
          </p:cNvSpPr>
          <p:nvPr>
            <p:ph type="title"/>
          </p:nvPr>
        </p:nvSpPr>
        <p:spPr/>
        <p:txBody>
          <a:bodyPr/>
          <a:lstStyle/>
          <a:p>
            <a:r>
              <a:rPr lang="en-US" dirty="0"/>
              <a:t>CDC on UV, H2O2 moist heat</a:t>
            </a:r>
          </a:p>
        </p:txBody>
      </p:sp>
    </p:spTree>
    <p:extLst>
      <p:ext uri="{BB962C8B-B14F-4D97-AF65-F5344CB8AC3E}">
        <p14:creationId xmlns:p14="http://schemas.microsoft.com/office/powerpoint/2010/main" val="246331024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B23948-A810-4527-AA02-402DC6F17403}"/>
              </a:ext>
            </a:extLst>
          </p:cNvPr>
          <p:cNvSpPr>
            <a:spLocks noGrp="1"/>
          </p:cNvSpPr>
          <p:nvPr>
            <p:ph type="title"/>
          </p:nvPr>
        </p:nvSpPr>
        <p:spPr/>
        <p:txBody>
          <a:bodyPr/>
          <a:lstStyle/>
          <a:p>
            <a:r>
              <a:rPr lang="en-US" sz="2000" dirty="0"/>
              <a:t>Table 2 Summary of the decontamination method and effect on FFR performance</a:t>
            </a:r>
          </a:p>
        </p:txBody>
      </p:sp>
      <p:graphicFrame>
        <p:nvGraphicFramePr>
          <p:cNvPr id="4" name="Table 3">
            <a:extLst>
              <a:ext uri="{FF2B5EF4-FFF2-40B4-BE49-F238E27FC236}">
                <a16:creationId xmlns:a16="http://schemas.microsoft.com/office/drawing/2014/main" id="{A63FCC09-D720-470F-BD78-8620BE92CEAE}"/>
              </a:ext>
            </a:extLst>
          </p:cNvPr>
          <p:cNvGraphicFramePr>
            <a:graphicFrameLocks noGrp="1"/>
          </p:cNvGraphicFramePr>
          <p:nvPr>
            <p:extLst>
              <p:ext uri="{D42A27DB-BD31-4B8C-83A1-F6EECF244321}">
                <p14:modId xmlns:p14="http://schemas.microsoft.com/office/powerpoint/2010/main" val="3197805319"/>
              </p:ext>
            </p:extLst>
          </p:nvPr>
        </p:nvGraphicFramePr>
        <p:xfrm>
          <a:off x="2114550" y="1185863"/>
          <a:ext cx="6423026" cy="5189931"/>
        </p:xfrm>
        <a:graphic>
          <a:graphicData uri="http://schemas.openxmlformats.org/drawingml/2006/table">
            <a:tbl>
              <a:tblPr firstRow="1" firstCol="1" bandRow="1"/>
              <a:tblGrid>
                <a:gridCol w="1062055">
                  <a:extLst>
                    <a:ext uri="{9D8B030D-6E8A-4147-A177-3AD203B41FA5}">
                      <a16:colId xmlns:a16="http://schemas.microsoft.com/office/drawing/2014/main" val="1292553823"/>
                    </a:ext>
                  </a:extLst>
                </a:gridCol>
                <a:gridCol w="1062055">
                  <a:extLst>
                    <a:ext uri="{9D8B030D-6E8A-4147-A177-3AD203B41FA5}">
                      <a16:colId xmlns:a16="http://schemas.microsoft.com/office/drawing/2014/main" val="67460394"/>
                    </a:ext>
                  </a:extLst>
                </a:gridCol>
                <a:gridCol w="1096391">
                  <a:extLst>
                    <a:ext uri="{9D8B030D-6E8A-4147-A177-3AD203B41FA5}">
                      <a16:colId xmlns:a16="http://schemas.microsoft.com/office/drawing/2014/main" val="1791210464"/>
                    </a:ext>
                  </a:extLst>
                </a:gridCol>
                <a:gridCol w="1261955">
                  <a:extLst>
                    <a:ext uri="{9D8B030D-6E8A-4147-A177-3AD203B41FA5}">
                      <a16:colId xmlns:a16="http://schemas.microsoft.com/office/drawing/2014/main" val="3166770784"/>
                    </a:ext>
                  </a:extLst>
                </a:gridCol>
                <a:gridCol w="878515">
                  <a:extLst>
                    <a:ext uri="{9D8B030D-6E8A-4147-A177-3AD203B41FA5}">
                      <a16:colId xmlns:a16="http://schemas.microsoft.com/office/drawing/2014/main" val="330069176"/>
                    </a:ext>
                  </a:extLst>
                </a:gridCol>
                <a:gridCol w="1062055">
                  <a:extLst>
                    <a:ext uri="{9D8B030D-6E8A-4147-A177-3AD203B41FA5}">
                      <a16:colId xmlns:a16="http://schemas.microsoft.com/office/drawing/2014/main" val="277927358"/>
                    </a:ext>
                  </a:extLst>
                </a:gridCol>
              </a:tblGrid>
              <a:tr h="291581">
                <a:tc gridSpan="6">
                  <a:txBody>
                    <a:bodyPr/>
                    <a:lstStyle/>
                    <a:p>
                      <a:pPr marL="0" marR="0">
                        <a:lnSpc>
                          <a:spcPct val="107000"/>
                        </a:lnSpc>
                        <a:spcBef>
                          <a:spcPts val="0"/>
                        </a:spcBef>
                        <a:spcAft>
                          <a:spcPts val="0"/>
                        </a:spcAft>
                      </a:pPr>
                      <a:r>
                        <a:rPr lang="en-US" sz="800">
                          <a:solidFill>
                            <a:srgbClr val="555555"/>
                          </a:solidFill>
                          <a:effectLst/>
                          <a:latin typeface="Times New Roman" panose="02020603050405020304" pitchFamily="18" charset="0"/>
                          <a:ea typeface="Times New Roman" panose="02020603050405020304" pitchFamily="18" charset="0"/>
                          <a:cs typeface="Times New Roman" panose="02020603050405020304" pitchFamily="18" charset="0"/>
                        </a:rPr>
                        <a:t>Table 2 provides a summary of the decontamination methods evaluated in the referenced literature and the reported effect of each method on FFR performance.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ctr">
                    <a:lnL>
                      <a:noFill/>
                    </a:lnL>
                    <a:lnR>
                      <a:noFill/>
                    </a:lnR>
                    <a:lnT>
                      <a:noFill/>
                    </a:lnT>
                    <a:lnB w="12700" cap="flat" cmpd="sng" algn="ctr">
                      <a:solidFill>
                        <a:srgbClr val="007C91"/>
                      </a:solidFill>
                      <a:prstDash val="solid"/>
                      <a:round/>
                      <a:headEnd type="none" w="med" len="med"/>
                      <a:tailEnd type="none" w="med" len="med"/>
                    </a:lnB>
                    <a:solidFill>
                      <a:srgbClr val="007C9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9599977"/>
                  </a:ext>
                </a:extLst>
              </a:tr>
              <a:tr h="291581">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Method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Treatment level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FFR filtration performance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FFR fit performance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Other observations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tc>
                  <a:txBody>
                    <a:bodyPr/>
                    <a:lstStyle/>
                    <a:p>
                      <a:pPr marL="0" marR="0" algn="ctr">
                        <a:lnSpc>
                          <a:spcPct val="107000"/>
                        </a:lnSpc>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References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nchor="b">
                    <a:lnL w="12700" cap="flat" cmpd="sng" algn="ctr">
                      <a:solidFill>
                        <a:srgbClr val="007C91"/>
                      </a:solidFill>
                      <a:prstDash val="solid"/>
                      <a:round/>
                      <a:headEnd type="none" w="med" len="med"/>
                      <a:tailEnd type="none" w="med" len="med"/>
                    </a:lnL>
                    <a:lnR w="12700" cap="flat" cmpd="sng" algn="ctr">
                      <a:solidFill>
                        <a:srgbClr val="007C91"/>
                      </a:solidFill>
                      <a:prstDash val="solid"/>
                      <a:round/>
                      <a:headEnd type="none" w="med" len="med"/>
                      <a:tailEnd type="none" w="med" len="med"/>
                    </a:lnR>
                    <a:lnT w="12700" cap="flat" cmpd="sng" algn="ctr">
                      <a:solidFill>
                        <a:srgbClr val="007C91"/>
                      </a:solidFill>
                      <a:prstDash val="solid"/>
                      <a:round/>
                      <a:headEnd type="none" w="med" len="med"/>
                      <a:tailEnd type="none" w="med" len="med"/>
                    </a:lnT>
                    <a:lnB w="19050" cap="flat" cmpd="sng" algn="ctr">
                      <a:solidFill>
                        <a:srgbClr val="007C91"/>
                      </a:solidFill>
                      <a:prstDash val="solid"/>
                      <a:round/>
                      <a:headEnd type="none" w="med" len="med"/>
                      <a:tailEnd type="none" w="med" len="med"/>
                    </a:lnB>
                    <a:solidFill>
                      <a:srgbClr val="007C91"/>
                    </a:solidFill>
                  </a:tcPr>
                </a:tc>
                <a:extLst>
                  <a:ext uri="{0D108BD9-81ED-4DB2-BD59-A6C34878D82A}">
                    <a16:rowId xmlns:a16="http://schemas.microsoft.com/office/drawing/2014/main" val="975282050"/>
                  </a:ext>
                </a:extLst>
              </a:tr>
              <a:tr h="1859510">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Vaporous hydrogen peroxide (VHP)</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Battelle report:</a:t>
                      </a: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Bioquell Clarus C HPV generator:.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Bergman et. al.:</a:t>
                      </a: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Room Bio-Decontamination Service (RBDS™, BIOQUELL UK Ltd, Andover, UK), which utilizes four portable modules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FFR fit was shown to be unaffected for up to 20 VHP treatments cycles using a head form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Degradation of straps after 30 cycles (Battelle report)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3, 4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9050" cap="flat" cmpd="sng" algn="ctr">
                      <a:solidFill>
                        <a:srgbClr val="007C91"/>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2006097847"/>
                  </a:ext>
                </a:extLst>
              </a:tr>
              <a:tr h="434120">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Ultraviolet germicidal irrad. (UVGI)</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0.5–950 J/cm2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90–100% passing rate after 3 cycles depending on model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2, 3, 7, 8, 9, 10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3206957638"/>
                  </a:ext>
                </a:extLst>
              </a:tr>
              <a:tr h="576659">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Microwave generated steam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1100–1250W microwave models (range: 40 sec to 2 min)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All  passed filtration eval for 1 or 20 tr. cycles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95–100% passing rate after 3 and 20 cycles for all models tested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9, 10, 14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934532036"/>
                  </a:ext>
                </a:extLst>
              </a:tr>
              <a:tr h="434120">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Microwave steam bags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1100 W, 90 sec (bags filled with 60 mL tap water)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Not evaluated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544287362"/>
                  </a:ext>
                </a:extLst>
              </a:tr>
              <a:tr h="576659">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Moist heat incubation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15 min–30 min (60°C, 80% RH)</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6 of 6 models passed after 3 cycles of contamination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3, 9, 10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100514867"/>
                  </a:ext>
                </a:extLst>
              </a:tr>
              <a:tr h="291581">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Liquid hydrogen peroxide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 sec to 30 min (range: 3–6%)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Not evaluated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3, 7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1664167842"/>
                  </a:ext>
                </a:extLst>
              </a:tr>
              <a:tr h="434120">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Ethylene oxide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1 hour at 55°C; conc. range: 725–833/L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Passed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Not evaluated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a:lnSpc>
                          <a:spcPct val="107000"/>
                        </a:lnSpc>
                      </a:pPr>
                      <a:endParaRPr lang="en-US" sz="700">
                        <a:effectLst/>
                        <a:latin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2, 3, 7</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150" marR="6150" marT="6150" marB="615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2850024355"/>
                  </a:ext>
                </a:extLst>
              </a:tr>
            </a:tbl>
          </a:graphicData>
        </a:graphic>
      </p:graphicFrame>
      <p:sp>
        <p:nvSpPr>
          <p:cNvPr id="5" name="Rectangle 1">
            <a:extLst>
              <a:ext uri="{FF2B5EF4-FFF2-40B4-BE49-F238E27FC236}">
                <a16:creationId xmlns:a16="http://schemas.microsoft.com/office/drawing/2014/main" id="{38E18D92-23F1-412E-A270-F52C8E588FAE}"/>
              </a:ext>
            </a:extLst>
          </p:cNvPr>
          <p:cNvSpPr>
            <a:spLocks noGrp="1" noChangeArrowheads="1"/>
          </p:cNvSpPr>
          <p:nvPr>
            <p:ph type="body" sz="quarter" idx="10"/>
          </p:nvPr>
        </p:nvSpPr>
        <p:spPr bwMode="auto">
          <a:xfrm>
            <a:off x="373487" y="34191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8816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4E8001-47DD-49F1-ACAF-B4529C3D8576}"/>
              </a:ext>
            </a:extLst>
          </p:cNvPr>
          <p:cNvSpPr>
            <a:spLocks noGrp="1"/>
          </p:cNvSpPr>
          <p:nvPr>
            <p:ph type="body" sz="quarter" idx="10"/>
          </p:nvPr>
        </p:nvSpPr>
        <p:spPr/>
        <p:txBody>
          <a:bodyPr/>
          <a:lstStyle/>
          <a:p>
            <a:r>
              <a:rPr lang="en-US" dirty="0"/>
              <a:t>“A team led by </a:t>
            </a:r>
            <a:r>
              <a:rPr lang="en-US" b="1" dirty="0"/>
              <a:t>John Lowe, PhD</a:t>
            </a:r>
            <a:r>
              <a:rPr lang="en-US" dirty="0"/>
              <a:t>, UNMC assistant vice chancellor for inter-professional health security training and education has developed a safe and effective method to decontaminate N95 respirators so they can be used multiple times, instead of just once. It involves using ultraviolet light towers to irradiate high numbers of N95 respirators.</a:t>
            </a:r>
          </a:p>
          <a:p>
            <a:r>
              <a:rPr lang="en-US" dirty="0"/>
              <a:t>The decontamination of these items works like this: groups of N95s are safely bagged and transported to a room inside Nebraska Medical Center, which is equipped with two ultraviolet light towers. The N95 respirators are hung on wires stretching the length of the room and then decontaminated when the lights are powered on. They are then removed and returned to the original owners for reuse.”</a:t>
            </a:r>
          </a:p>
          <a:p>
            <a:r>
              <a:rPr lang="en-US" dirty="0"/>
              <a:t>This is public facing now on the NETEC site.</a:t>
            </a:r>
          </a:p>
          <a:p>
            <a:r>
              <a:rPr lang="en-US" dirty="0">
                <a:hlinkClick r:id="rId2"/>
              </a:rPr>
              <a:t>https://repository.netecweb.org/files/original/fe9a813e5643ab774a62b4b1778117e0.pdf</a:t>
            </a:r>
            <a:endParaRPr lang="en-US" dirty="0"/>
          </a:p>
          <a:p>
            <a:endParaRPr lang="en-US" dirty="0"/>
          </a:p>
          <a:p>
            <a:endParaRPr lang="en-US" dirty="0"/>
          </a:p>
        </p:txBody>
      </p:sp>
      <p:sp>
        <p:nvSpPr>
          <p:cNvPr id="3" name="Title 2">
            <a:extLst>
              <a:ext uri="{FF2B5EF4-FFF2-40B4-BE49-F238E27FC236}">
                <a16:creationId xmlns:a16="http://schemas.microsoft.com/office/drawing/2014/main" id="{91880018-15A3-4273-8563-238C38092B47}"/>
              </a:ext>
            </a:extLst>
          </p:cNvPr>
          <p:cNvSpPr>
            <a:spLocks noGrp="1"/>
          </p:cNvSpPr>
          <p:nvPr>
            <p:ph type="title"/>
          </p:nvPr>
        </p:nvSpPr>
        <p:spPr/>
        <p:txBody>
          <a:bodyPr/>
          <a:lstStyle/>
          <a:p>
            <a:r>
              <a:rPr lang="en-US" dirty="0"/>
              <a:t>UV Disinfection of PPE</a:t>
            </a:r>
          </a:p>
        </p:txBody>
      </p:sp>
    </p:spTree>
    <p:extLst>
      <p:ext uri="{BB962C8B-B14F-4D97-AF65-F5344CB8AC3E}">
        <p14:creationId xmlns:p14="http://schemas.microsoft.com/office/powerpoint/2010/main" val="32291659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87298" y="1171228"/>
            <a:ext cx="11552349" cy="4480272"/>
          </a:xfrm>
        </p:spPr>
        <p:txBody>
          <a:bodyPr>
            <a:normAutofit lnSpcReduction="10000"/>
          </a:bodyPr>
          <a:lstStyle/>
          <a:p>
            <a:r>
              <a:rPr lang="en-US" dirty="0"/>
              <a:t>Previous calls have identified the issues with limited supply</a:t>
            </a:r>
          </a:p>
          <a:p>
            <a:r>
              <a:rPr lang="en-US" dirty="0"/>
              <a:t>Any new PPE gets distributed to LHDs who distribute based on need in their jurisdictions, aggressive efforts underway to get more PPE-some supplies on the way, including masks</a:t>
            </a:r>
          </a:p>
          <a:p>
            <a:r>
              <a:rPr lang="en-US" dirty="0"/>
              <a:t>CDC strategies are tier-based and facilities should be utilizing all the listed strategies including:</a:t>
            </a:r>
          </a:p>
          <a:p>
            <a:pPr lvl="1"/>
            <a:r>
              <a:rPr lang="en-US" dirty="0"/>
              <a:t>Conventional</a:t>
            </a:r>
          </a:p>
          <a:p>
            <a:pPr lvl="1"/>
            <a:r>
              <a:rPr lang="en-US" dirty="0"/>
              <a:t>Contingency</a:t>
            </a:r>
          </a:p>
          <a:p>
            <a:pPr lvl="1"/>
            <a:r>
              <a:rPr lang="en-US" dirty="0"/>
              <a:t>Crisis</a:t>
            </a:r>
          </a:p>
          <a:p>
            <a:pPr marL="457200" lvl="1" indent="0">
              <a:buNone/>
            </a:pPr>
            <a:endParaRPr lang="en-US" dirty="0"/>
          </a:p>
          <a:p>
            <a:pPr marL="457200" lvl="1" indent="0">
              <a:buNone/>
            </a:pPr>
            <a:r>
              <a:rPr lang="en-US" dirty="0">
                <a:hlinkClick r:id="rId3"/>
              </a:rPr>
              <a:t>https://www.cdc.gov/coronavirus/2019-ncov/hcp/ppe-strategy/index.html</a:t>
            </a:r>
            <a:endParaRPr lang="en-US" dirty="0"/>
          </a:p>
          <a:p>
            <a:pPr marL="457200" lvl="1" indent="0">
              <a:buNone/>
            </a:pPr>
            <a:r>
              <a:rPr lang="en-US" u="sng" dirty="0">
                <a:hlinkClick r:id="rId4"/>
              </a:rPr>
              <a:t>Regarding use of homemade masks:</a:t>
            </a:r>
          </a:p>
          <a:p>
            <a:pPr marL="457200" lvl="1" indent="0">
              <a:buNone/>
            </a:pPr>
            <a:r>
              <a:rPr lang="en-US" dirty="0">
                <a:hlinkClick r:id="rId4"/>
              </a:rPr>
              <a:t>https://www.cdc.gov/coronavirus/2019-ncov/hcp/ppe-strategy/face-masks.html</a:t>
            </a:r>
            <a:endParaRPr lang="en-US" dirty="0"/>
          </a:p>
        </p:txBody>
      </p:sp>
      <p:sp>
        <p:nvSpPr>
          <p:cNvPr id="2" name="Title 1"/>
          <p:cNvSpPr>
            <a:spLocks noGrp="1"/>
          </p:cNvSpPr>
          <p:nvPr>
            <p:ph type="title"/>
          </p:nvPr>
        </p:nvSpPr>
        <p:spPr/>
        <p:txBody>
          <a:bodyPr/>
          <a:lstStyle/>
          <a:p>
            <a:r>
              <a:rPr lang="en-US" dirty="0"/>
              <a:t>PPE Supply</a:t>
            </a:r>
          </a:p>
        </p:txBody>
      </p:sp>
    </p:spTree>
    <p:extLst>
      <p:ext uri="{BB962C8B-B14F-4D97-AF65-F5344CB8AC3E}">
        <p14:creationId xmlns:p14="http://schemas.microsoft.com/office/powerpoint/2010/main" val="3497380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lstStyle/>
          <a:p>
            <a:r>
              <a:rPr lang="en-US" dirty="0"/>
              <a:t>Special message for rural areas</a:t>
            </a:r>
          </a:p>
        </p:txBody>
      </p:sp>
      <p:sp>
        <p:nvSpPr>
          <p:cNvPr id="3" name="Content Placeholder 2"/>
          <p:cNvSpPr>
            <a:spLocks noGrp="1"/>
          </p:cNvSpPr>
          <p:nvPr>
            <p:ph idx="1"/>
          </p:nvPr>
        </p:nvSpPr>
        <p:spPr>
          <a:xfrm>
            <a:off x="681789" y="1260809"/>
            <a:ext cx="10515600" cy="4351338"/>
          </a:xfrm>
        </p:spPr>
        <p:txBody>
          <a:bodyPr/>
          <a:lstStyle/>
          <a:p>
            <a:r>
              <a:rPr lang="en-US" sz="2400" dirty="0"/>
              <a:t>In communities not yet seeing community spread, please consider these actions</a:t>
            </a:r>
          </a:p>
          <a:p>
            <a:pPr lvl="1"/>
            <a:r>
              <a:rPr lang="en-US" sz="2000" dirty="0"/>
              <a:t>Inventory all PPE now and begin conservation and use tracking</a:t>
            </a:r>
          </a:p>
          <a:p>
            <a:pPr lvl="1"/>
            <a:r>
              <a:rPr lang="en-US" sz="2000" dirty="0"/>
              <a:t>Help community members with:</a:t>
            </a:r>
          </a:p>
          <a:p>
            <a:pPr lvl="2"/>
            <a:r>
              <a:rPr lang="en-US" sz="1800" dirty="0"/>
              <a:t>N-95 respirator fit testing</a:t>
            </a:r>
          </a:p>
          <a:p>
            <a:pPr lvl="2"/>
            <a:r>
              <a:rPr lang="en-US" sz="1800" dirty="0"/>
              <a:t> N-95 respirator use training, including</a:t>
            </a:r>
          </a:p>
          <a:p>
            <a:pPr lvl="3"/>
            <a:r>
              <a:rPr lang="en-US" sz="1600" dirty="0"/>
              <a:t>Donning</a:t>
            </a:r>
          </a:p>
          <a:p>
            <a:pPr lvl="3"/>
            <a:r>
              <a:rPr lang="en-US" sz="1600" dirty="0"/>
              <a:t>Seal check</a:t>
            </a:r>
          </a:p>
          <a:p>
            <a:pPr lvl="3"/>
            <a:r>
              <a:rPr lang="en-US" sz="1600" dirty="0"/>
              <a:t>Doffing</a:t>
            </a:r>
          </a:p>
          <a:p>
            <a:pPr lvl="1">
              <a:buFont typeface="Arial" panose="020B0604020202020204" pitchFamily="34" charset="0"/>
              <a:buChar char="•"/>
            </a:pPr>
            <a:r>
              <a:rPr lang="en-US" sz="2000" dirty="0"/>
              <a:t>Especially important to partner and assist with </a:t>
            </a:r>
            <a:r>
              <a:rPr lang="en-US" sz="2000" b="1" u="sng" dirty="0"/>
              <a:t>long term care </a:t>
            </a:r>
            <a:r>
              <a:rPr lang="en-US" sz="2000" dirty="0"/>
              <a:t>to facilitate their ability to collect COVID-19 specimens on residents</a:t>
            </a:r>
          </a:p>
          <a:p>
            <a:pPr lvl="1">
              <a:buFont typeface="Arial" panose="020B0604020202020204" pitchFamily="34" charset="0"/>
              <a:buChar char="•"/>
            </a:pPr>
            <a:r>
              <a:rPr lang="en-US" sz="2000" dirty="0"/>
              <a:t>Establish referral pattern for LTC patients</a:t>
            </a:r>
          </a:p>
          <a:p>
            <a:pPr lvl="1">
              <a:buFont typeface="Arial" panose="020B0604020202020204" pitchFamily="34" charset="0"/>
              <a:buChar char="•"/>
            </a:pPr>
            <a:endParaRPr lang="en-US" sz="2000" dirty="0"/>
          </a:p>
        </p:txBody>
      </p:sp>
    </p:spTree>
    <p:extLst>
      <p:ext uri="{BB962C8B-B14F-4D97-AF65-F5344CB8AC3E}">
        <p14:creationId xmlns:p14="http://schemas.microsoft.com/office/powerpoint/2010/main" val="990728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40"/>
          <p:cNvSpPr/>
          <p:nvPr/>
        </p:nvSpPr>
        <p:spPr>
          <a:xfrm>
            <a:off x="256672" y="320842"/>
            <a:ext cx="11598444" cy="632059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9285665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4043566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563BD1-C538-4081-900B-BF5798227431}"/>
              </a:ext>
            </a:extLst>
          </p:cNvPr>
          <p:cNvSpPr>
            <a:spLocks noGrp="1"/>
          </p:cNvSpPr>
          <p:nvPr>
            <p:ph type="title"/>
          </p:nvPr>
        </p:nvSpPr>
        <p:spPr/>
        <p:txBody>
          <a:bodyPr/>
          <a:lstStyle/>
          <a:p>
            <a:r>
              <a:rPr lang="en-US" dirty="0"/>
              <a:t>BMJ</a:t>
            </a:r>
          </a:p>
        </p:txBody>
      </p:sp>
      <p:sp>
        <p:nvSpPr>
          <p:cNvPr id="7" name="Text Placeholder 6">
            <a:extLst>
              <a:ext uri="{FF2B5EF4-FFF2-40B4-BE49-F238E27FC236}">
                <a16:creationId xmlns:a16="http://schemas.microsoft.com/office/drawing/2014/main" id="{FEF75E65-C89F-48B6-97D0-38B4B5756F7D}"/>
              </a:ext>
            </a:extLst>
          </p:cNvPr>
          <p:cNvSpPr>
            <a:spLocks noGrp="1"/>
          </p:cNvSpPr>
          <p:nvPr>
            <p:ph type="body" sz="quarter" idx="12"/>
          </p:nvPr>
        </p:nvSpPr>
        <p:spPr/>
        <p:txBody>
          <a:bodyPr/>
          <a:lstStyle/>
          <a:p>
            <a:r>
              <a:rPr lang="en-US" sz="1800" dirty="0"/>
              <a:t>Results: The rates of all infection outcomes were highest in the cloth mask arm, with the rate of ILI statistically significantly higher in the cloth mask arm (relative risk (RR)=13.00, 95% CI 1.69 to 100.07) compared with the medical mask arm. Cloth masks also had significantly higher rates of ILI compared with the control arm. An analysis by mask use showed ILI (RR=6.64, 95% CI 1.45 to 28.65) and laboratory confirmed virus (RR=1.72, 95% CI 1.01 to 2.94) were significantly higher in the cloth masks group compared with the medical masks group. Penetration of cloth masks by particles was almost 97% and medical masks 44%. Conclusions: This study is the first RCT of cloth masks, and the results caution against the use of cloth masks. This is an important finding to inform occupational health and safety.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 and guidelines need to be</a:t>
            </a:r>
          </a:p>
        </p:txBody>
      </p:sp>
      <p:sp>
        <p:nvSpPr>
          <p:cNvPr id="5" name="Slide Number Placeholder 4">
            <a:extLst>
              <a:ext uri="{FF2B5EF4-FFF2-40B4-BE49-F238E27FC236}">
                <a16:creationId xmlns:a16="http://schemas.microsoft.com/office/drawing/2014/main" id="{C329AAAB-E853-4E34-A1F8-5CF6A04CA7F2}"/>
              </a:ext>
            </a:extLst>
          </p:cNvPr>
          <p:cNvSpPr>
            <a:spLocks noGrp="1"/>
          </p:cNvSpPr>
          <p:nvPr>
            <p:ph type="sldNum" sz="quarter" idx="4294967295"/>
          </p:nvPr>
        </p:nvSpPr>
        <p:spPr/>
        <p:txBody>
          <a:bodyPr/>
          <a:lstStyle/>
          <a:p>
            <a:fld id="{25170F32-A959-4727-8BBC-F1AEE5E791CA}" type="slidenum">
              <a:rPr lang="en-US" smtClean="0"/>
              <a:t>51</a:t>
            </a:fld>
            <a:endParaRPr lang="en-US"/>
          </a:p>
        </p:txBody>
      </p:sp>
    </p:spTree>
    <p:extLst>
      <p:ext uri="{BB962C8B-B14F-4D97-AF65-F5344CB8AC3E}">
        <p14:creationId xmlns:p14="http://schemas.microsoft.com/office/powerpoint/2010/main" val="28396252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EC4D5-1BD3-4BB6-8DDE-7A021C8D0702}"/>
              </a:ext>
            </a:extLst>
          </p:cNvPr>
          <p:cNvSpPr>
            <a:spLocks noGrp="1"/>
          </p:cNvSpPr>
          <p:nvPr>
            <p:ph type="body" sz="quarter" idx="10"/>
          </p:nvPr>
        </p:nvSpPr>
        <p:spPr/>
        <p:txBody>
          <a:bodyPr/>
          <a:lstStyle/>
          <a:p>
            <a:r>
              <a:rPr lang="en-US" dirty="0"/>
              <a:t>For care other than aerosol generating procedures a face mask can replace an N-95 if an N-95 is not available</a:t>
            </a:r>
          </a:p>
          <a:p>
            <a:r>
              <a:rPr lang="en-US" dirty="0"/>
              <a:t>If gowns become scarce gowns should be reserved for </a:t>
            </a:r>
          </a:p>
          <a:p>
            <a:r>
              <a:rPr lang="en-US" dirty="0"/>
              <a:t>	Aerosol generating procedures</a:t>
            </a:r>
          </a:p>
          <a:p>
            <a:r>
              <a:rPr lang="en-US" dirty="0"/>
              <a:t>	Care where splashes and sprays anticipated</a:t>
            </a:r>
          </a:p>
          <a:p>
            <a:r>
              <a:rPr lang="en-US" dirty="0"/>
              <a:t>	High contact care activities</a:t>
            </a:r>
          </a:p>
          <a:p>
            <a:r>
              <a:rPr lang="en-US" dirty="0"/>
              <a:t>In extreme scarcity-</a:t>
            </a:r>
          </a:p>
          <a:p>
            <a:r>
              <a:rPr lang="en-US" dirty="0"/>
              <a:t>	Moving between patients with same confirmed diagnosis and eye protection and mask </a:t>
            </a:r>
          </a:p>
          <a:p>
            <a:r>
              <a:rPr lang="en-US" dirty="0"/>
              <a:t>	not soiled by spray </a:t>
            </a:r>
            <a:r>
              <a:rPr lang="en-US" dirty="0" err="1"/>
              <a:t>etc</a:t>
            </a:r>
            <a:endParaRPr lang="en-US" dirty="0"/>
          </a:p>
          <a:p>
            <a:r>
              <a:rPr lang="en-US" dirty="0"/>
              <a:t>	remove only gloves and gowns and perform HH</a:t>
            </a:r>
          </a:p>
          <a:p>
            <a:r>
              <a:rPr lang="en-US" dirty="0"/>
              <a:t>	replace gowns and gloves for next patient</a:t>
            </a:r>
          </a:p>
          <a:p>
            <a:endParaRPr lang="en-US" dirty="0"/>
          </a:p>
        </p:txBody>
      </p:sp>
      <p:sp>
        <p:nvSpPr>
          <p:cNvPr id="3" name="Title 2">
            <a:extLst>
              <a:ext uri="{FF2B5EF4-FFF2-40B4-BE49-F238E27FC236}">
                <a16:creationId xmlns:a16="http://schemas.microsoft.com/office/drawing/2014/main" id="{F5B0584F-2A66-46C5-BA01-4316582F001F}"/>
              </a:ext>
            </a:extLst>
          </p:cNvPr>
          <p:cNvSpPr>
            <a:spLocks noGrp="1"/>
          </p:cNvSpPr>
          <p:nvPr>
            <p:ph type="title"/>
          </p:nvPr>
        </p:nvSpPr>
        <p:spPr/>
        <p:txBody>
          <a:bodyPr/>
          <a:lstStyle/>
          <a:p>
            <a:r>
              <a:rPr lang="en-US" dirty="0"/>
              <a:t>Updates from Interim Guidance for IP in HC</a:t>
            </a:r>
          </a:p>
        </p:txBody>
      </p:sp>
    </p:spTree>
    <p:extLst>
      <p:ext uri="{BB962C8B-B14F-4D97-AF65-F5344CB8AC3E}">
        <p14:creationId xmlns:p14="http://schemas.microsoft.com/office/powerpoint/2010/main" val="32773008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Registration link: </a:t>
            </a:r>
            <a:r>
              <a:rPr lang="en-US" sz="2000" u="sng" dirty="0">
                <a:hlinkClick r:id="rId2"/>
              </a:rPr>
              <a:t>https://unmc.zoom.us/webinar/register/WN_9jB8mb2CQmWeuD82yxbJ2g</a:t>
            </a:r>
            <a:endParaRPr lang="en-US" sz="2000" dirty="0"/>
          </a:p>
        </p:txBody>
      </p:sp>
      <p:pic>
        <p:nvPicPr>
          <p:cNvPr id="4" name="Picture 3"/>
          <p:cNvPicPr>
            <a:picLocks noChangeAspect="1"/>
          </p:cNvPicPr>
          <p:nvPr/>
        </p:nvPicPr>
        <p:blipFill>
          <a:blip r:embed="rId3"/>
          <a:stretch>
            <a:fillRect/>
          </a:stretch>
        </p:blipFill>
        <p:spPr>
          <a:xfrm>
            <a:off x="641685" y="1565107"/>
            <a:ext cx="8438148" cy="4681438"/>
          </a:xfrm>
          <a:prstGeom prst="rect">
            <a:avLst/>
          </a:prstGeom>
        </p:spPr>
      </p:pic>
    </p:spTree>
    <p:extLst>
      <p:ext uri="{BB962C8B-B14F-4D97-AF65-F5344CB8AC3E}">
        <p14:creationId xmlns:p14="http://schemas.microsoft.com/office/powerpoint/2010/main" val="3841444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92B117-F9AE-429E-AFF5-856AD9719D27}"/>
              </a:ext>
            </a:extLst>
          </p:cNvPr>
          <p:cNvSpPr>
            <a:spLocks noGrp="1"/>
          </p:cNvSpPr>
          <p:nvPr>
            <p:ph type="title"/>
          </p:nvPr>
        </p:nvSpPr>
        <p:spPr/>
        <p:txBody>
          <a:bodyPr/>
          <a:lstStyle/>
          <a:p>
            <a:r>
              <a:rPr lang="en-US" dirty="0"/>
              <a:t>NETEC series</a:t>
            </a:r>
          </a:p>
        </p:txBody>
      </p:sp>
      <p:sp>
        <p:nvSpPr>
          <p:cNvPr id="6" name="Text Placeholder 5">
            <a:extLst>
              <a:ext uri="{FF2B5EF4-FFF2-40B4-BE49-F238E27FC236}">
                <a16:creationId xmlns:a16="http://schemas.microsoft.com/office/drawing/2014/main" id="{F70F9BFD-A0BC-4977-90D4-4A5CC5247FC6}"/>
              </a:ext>
            </a:extLst>
          </p:cNvPr>
          <p:cNvSpPr>
            <a:spLocks noGrp="1"/>
          </p:cNvSpPr>
          <p:nvPr>
            <p:ph type="body" sz="quarter" idx="10"/>
          </p:nvPr>
        </p:nvSpPr>
        <p:spPr/>
        <p:txBody>
          <a:bodyPr/>
          <a:lstStyle/>
          <a:p>
            <a:r>
              <a:rPr lang="en-US" b="1" dirty="0"/>
              <a:t>1135 WEBINAR on Friday 4/3/2020     Click to register</a:t>
            </a:r>
            <a:r>
              <a:rPr lang="en-US" b="1" u="sng" dirty="0"/>
              <a:t>: </a:t>
            </a:r>
            <a:r>
              <a:rPr lang="en-US" dirty="0">
                <a:hlinkClick r:id="rId2"/>
              </a:rPr>
              <a:t>http://ow.ly/TuGk50z1xwW</a:t>
            </a:r>
            <a:endParaRPr lang="en-US" dirty="0"/>
          </a:p>
        </p:txBody>
      </p:sp>
    </p:spTree>
    <p:extLst>
      <p:ext uri="{BB962C8B-B14F-4D97-AF65-F5344CB8AC3E}">
        <p14:creationId xmlns:p14="http://schemas.microsoft.com/office/powerpoint/2010/main" val="195950739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E2A2C-887F-4E89-865C-D173AF056684}"/>
              </a:ext>
            </a:extLst>
          </p:cNvPr>
          <p:cNvSpPr>
            <a:spLocks noGrp="1"/>
          </p:cNvSpPr>
          <p:nvPr>
            <p:ph type="body" sz="quarter" idx="10"/>
          </p:nvPr>
        </p:nvSpPr>
        <p:spPr/>
        <p:txBody>
          <a:bodyPr/>
          <a:lstStyle/>
          <a:p>
            <a:pPr lvl="0"/>
            <a:r>
              <a:rPr lang="en-US" b="1" dirty="0"/>
              <a:t>The best way to minimize COVID-19 virus introduction/spread in Nebraska is to:</a:t>
            </a:r>
            <a:endParaRPr lang="en-US" dirty="0"/>
          </a:p>
          <a:p>
            <a:r>
              <a:rPr lang="en-US" b="1" dirty="0"/>
              <a:t>minimize out- of-state travel;</a:t>
            </a:r>
            <a:endParaRPr lang="en-US" dirty="0"/>
          </a:p>
          <a:p>
            <a:r>
              <a:rPr lang="en-US" b="1" dirty="0"/>
              <a:t>maximize the amount of self-quarantine, social distancing, and non-pharmaceutical interventions among travelers returning to Nebraska.</a:t>
            </a:r>
          </a:p>
          <a:p>
            <a:r>
              <a:rPr lang="en-US" b="1" dirty="0"/>
              <a:t>Maximize the use of social distancing, frequent hand washing or use of hand sanitizer, and covering cough and sneezes</a:t>
            </a:r>
          </a:p>
          <a:p>
            <a:r>
              <a:rPr lang="en-US" b="1" dirty="0"/>
              <a:t>Self isolation of contacts of cases, and family members of those with respiratory illness.</a:t>
            </a:r>
          </a:p>
          <a:p>
            <a:r>
              <a:rPr lang="en-US" b="1" dirty="0"/>
              <a:t>Dr. Adi Pour Press Conference-3.29.20</a:t>
            </a:r>
            <a:endParaRPr lang="en-US" dirty="0"/>
          </a:p>
          <a:p>
            <a:endParaRPr lang="en-US" dirty="0"/>
          </a:p>
        </p:txBody>
      </p:sp>
      <p:sp>
        <p:nvSpPr>
          <p:cNvPr id="3" name="Title 2">
            <a:extLst>
              <a:ext uri="{FF2B5EF4-FFF2-40B4-BE49-F238E27FC236}">
                <a16:creationId xmlns:a16="http://schemas.microsoft.com/office/drawing/2014/main" id="{043A20AA-ECF1-4831-A4AE-623603308F5B}"/>
              </a:ext>
            </a:extLst>
          </p:cNvPr>
          <p:cNvSpPr>
            <a:spLocks noGrp="1"/>
          </p:cNvSpPr>
          <p:nvPr>
            <p:ph type="title"/>
          </p:nvPr>
        </p:nvSpPr>
        <p:spPr/>
        <p:txBody>
          <a:bodyPr/>
          <a:lstStyle/>
          <a:p>
            <a:r>
              <a:rPr lang="en-US" dirty="0"/>
              <a:t>Minimizing Spread</a:t>
            </a:r>
          </a:p>
        </p:txBody>
      </p:sp>
    </p:spTree>
    <p:extLst>
      <p:ext uri="{BB962C8B-B14F-4D97-AF65-F5344CB8AC3E}">
        <p14:creationId xmlns:p14="http://schemas.microsoft.com/office/powerpoint/2010/main" val="38508318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Strategies for Optimizing the Supply of PPE</a:t>
            </a:r>
          </a:p>
        </p:txBody>
      </p:sp>
    </p:spTree>
    <p:extLst>
      <p:ext uri="{BB962C8B-B14F-4D97-AF65-F5344CB8AC3E}">
        <p14:creationId xmlns:p14="http://schemas.microsoft.com/office/powerpoint/2010/main" val="2226878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53EDD-FC2C-4299-A918-6626EEB987F1}"/>
              </a:ext>
            </a:extLst>
          </p:cNvPr>
          <p:cNvSpPr>
            <a:spLocks noGrp="1"/>
          </p:cNvSpPr>
          <p:nvPr>
            <p:ph type="body" sz="quarter" idx="10"/>
          </p:nvPr>
        </p:nvSpPr>
        <p:spPr/>
        <p:txBody>
          <a:bodyPr/>
          <a:lstStyle/>
          <a:p>
            <a:r>
              <a:rPr lang="en-US" dirty="0"/>
              <a:t>Extended use refers to the practice of wearing the same N95 respirator for repeated encounters with several patients, without removing the respirator between the encounters. Extended use may be implemented when multiple patients are infected and patients are placed together in dedicated waiting rooms, clinics or hospital units. o </a:t>
            </a:r>
          </a:p>
          <a:p>
            <a:r>
              <a:rPr lang="en-US" dirty="0"/>
              <a:t>	Eye protection may be left in place with the N95 respirator for extended use.  </a:t>
            </a:r>
          </a:p>
          <a:p>
            <a:r>
              <a:rPr lang="en-US" dirty="0"/>
              <a:t>Reuse refers to the practice of using the same N95 respirator for multiple encounters with patients but removing it (‘doffing’) between at least some of the encounters. The respirator is stored in between encounters and reused. o </a:t>
            </a:r>
          </a:p>
          <a:p>
            <a:r>
              <a:rPr lang="en-US" dirty="0"/>
              <a:t>	Re-use of full face shields will be permitted. </a:t>
            </a:r>
          </a:p>
          <a:p>
            <a:r>
              <a:rPr lang="en-US" dirty="0"/>
              <a:t>	Face shields will be dedicated for use by individual healthcare personnel. </a:t>
            </a:r>
          </a:p>
          <a:p>
            <a:r>
              <a:rPr lang="en-US" dirty="0"/>
              <a:t>	Disinfection of the face shield will be required between uses.</a:t>
            </a:r>
          </a:p>
        </p:txBody>
      </p:sp>
      <p:sp>
        <p:nvSpPr>
          <p:cNvPr id="3" name="Title 2">
            <a:extLst>
              <a:ext uri="{FF2B5EF4-FFF2-40B4-BE49-F238E27FC236}">
                <a16:creationId xmlns:a16="http://schemas.microsoft.com/office/drawing/2014/main" id="{F022705F-943A-4A31-9041-DFB4A0403C92}"/>
              </a:ext>
            </a:extLst>
          </p:cNvPr>
          <p:cNvSpPr>
            <a:spLocks noGrp="1"/>
          </p:cNvSpPr>
          <p:nvPr>
            <p:ph type="title"/>
          </p:nvPr>
        </p:nvSpPr>
        <p:spPr/>
        <p:txBody>
          <a:bodyPr/>
          <a:lstStyle/>
          <a:p>
            <a:r>
              <a:rPr lang="en-US" dirty="0"/>
              <a:t>Extended Use versus Re-use</a:t>
            </a:r>
          </a:p>
        </p:txBody>
      </p:sp>
    </p:spTree>
    <p:extLst>
      <p:ext uri="{BB962C8B-B14F-4D97-AF65-F5344CB8AC3E}">
        <p14:creationId xmlns:p14="http://schemas.microsoft.com/office/powerpoint/2010/main" val="289662594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AB60DF-10AD-445D-B031-57DDAB4D2371}"/>
              </a:ext>
            </a:extLst>
          </p:cNvPr>
          <p:cNvSpPr>
            <a:spLocks noGrp="1"/>
          </p:cNvSpPr>
          <p:nvPr>
            <p:ph type="body" sz="quarter" idx="10"/>
          </p:nvPr>
        </p:nvSpPr>
        <p:spPr/>
        <p:txBody>
          <a:bodyPr/>
          <a:lstStyle/>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use during aerosol generating procedures.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contaminated with blood, respiratory or nasal secretions, or other bodily fluids from patients.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close contact with, or exit from, the care area of any patient co-infected with an infectious disease requiring contact precautions.</a:t>
            </a:r>
          </a:p>
          <a:p>
            <a:pPr lvl="0" eaLnBrk="0" fontAlgn="base" hangingPunct="0">
              <a:spcBef>
                <a:spcPct val="0"/>
              </a:spcBef>
              <a:spcAft>
                <a:spcPct val="0"/>
              </a:spcAft>
              <a:buFontTx/>
              <a:buChar char="•"/>
            </a:pPr>
            <a:r>
              <a:rPr lang="en-US" altLang="en-US" dirty="0">
                <a:latin typeface="Arial" panose="020B0604020202020204" pitchFamily="34" charset="0"/>
              </a:rPr>
              <a:t> </a:t>
            </a:r>
          </a:p>
          <a:p>
            <a:pPr lvl="0" eaLnBrk="0" fontAlgn="base" hangingPunct="0">
              <a:spcBef>
                <a:spcPct val="0"/>
              </a:spcBef>
              <a:spcAft>
                <a:spcPct val="0"/>
              </a:spcAft>
              <a:buFontTx/>
              <a:buChar char="•"/>
            </a:pPr>
            <a:r>
              <a:rPr lang="en-US" altLang="en-US" dirty="0">
                <a:latin typeface="Arial" panose="020B0604020202020204" pitchFamily="34" charset="0"/>
              </a:rPr>
              <a:t>Consider use of a cleanable face shield (preferred</a:t>
            </a:r>
            <a:r>
              <a:rPr lang="en-US" altLang="en-US" baseline="30000" dirty="0">
                <a:latin typeface="Arial" panose="020B0604020202020204" pitchFamily="34" charset="0"/>
                <a:hlinkClick r:id="rId2"/>
              </a:rPr>
              <a:t>3</a:t>
            </a:r>
            <a:r>
              <a:rPr lang="en-US" altLang="en-US" dirty="0">
                <a:latin typeface="Arial" panose="020B0604020202020204" pitchFamily="34" charset="0"/>
              </a:rPr>
              <a:t>) over an N95 respirator and/or other steps (e.g., masking patients, use of engineering controls) to reduce surface contamination.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Perform hand hygiene with soap and water or an alcohol-based hand sanitizer before and after touching or adjusting the respirator (if necessary for comfort or to maintain fit) </a:t>
            </a:r>
          </a:p>
          <a:p>
            <a:endParaRPr lang="en-US" dirty="0"/>
          </a:p>
        </p:txBody>
      </p:sp>
      <p:sp>
        <p:nvSpPr>
          <p:cNvPr id="3" name="Title 2">
            <a:extLst>
              <a:ext uri="{FF2B5EF4-FFF2-40B4-BE49-F238E27FC236}">
                <a16:creationId xmlns:a16="http://schemas.microsoft.com/office/drawing/2014/main" id="{E6CE38FE-DEE0-43B1-B1FF-5D717E69AB1C}"/>
              </a:ext>
            </a:extLst>
          </p:cNvPr>
          <p:cNvSpPr>
            <a:spLocks noGrp="1"/>
          </p:cNvSpPr>
          <p:nvPr>
            <p:ph type="title"/>
          </p:nvPr>
        </p:nvSpPr>
        <p:spPr/>
        <p:txBody>
          <a:bodyPr/>
          <a:lstStyle/>
          <a:p>
            <a:r>
              <a:rPr lang="en-US" dirty="0"/>
              <a:t>Extended Use of N-95s</a:t>
            </a:r>
          </a:p>
        </p:txBody>
      </p:sp>
    </p:spTree>
    <p:extLst>
      <p:ext uri="{BB962C8B-B14F-4D97-AF65-F5344CB8AC3E}">
        <p14:creationId xmlns:p14="http://schemas.microsoft.com/office/powerpoint/2010/main" val="35663075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28E964-0538-4DBE-A130-5111E83EB533}"/>
              </a:ext>
            </a:extLst>
          </p:cNvPr>
          <p:cNvSpPr>
            <a:spLocks noGrp="1"/>
          </p:cNvSpPr>
          <p:nvPr>
            <p:ph type="body" sz="quarter" idx="10"/>
          </p:nvPr>
        </p:nvSpPr>
        <p:spPr/>
        <p:txBody>
          <a:bodyPr/>
          <a:lstStyle/>
          <a:p>
            <a:r>
              <a:rPr lang="en-US" dirty="0"/>
              <a:t>Discard N95 respirators following use during aerosol generating procedures.</a:t>
            </a:r>
          </a:p>
          <a:p>
            <a:r>
              <a:rPr lang="en-US" dirty="0"/>
              <a:t>Discard N95 respirators contaminated with blood, resp. or nasal secretions, or other bodily fluids </a:t>
            </a:r>
          </a:p>
          <a:p>
            <a:r>
              <a:rPr lang="en-US" dirty="0"/>
              <a:t>Discard N95 respirators following close contact with any patient co-infected with an infectious disease requiring contact precautions.</a:t>
            </a:r>
          </a:p>
          <a:p>
            <a:r>
              <a:rPr lang="en-US" dirty="0"/>
              <a:t>Use a cleanable face shield (preferred) or a surgical mask over an N95 respirator and/or other steps (e.g., masking patients, use of engineering controls), when feasible </a:t>
            </a:r>
          </a:p>
          <a:p>
            <a:r>
              <a:rPr lang="en-US"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a:t>
            </a:r>
          </a:p>
          <a:p>
            <a:r>
              <a:rPr lang="en-US" dirty="0"/>
              <a:t>Clean hands with soap and water or an alcohol-based hand sanitizer before and after touching or adjusting the respirator (r to maintain fit). Avoid touching the inside of the respirator.</a:t>
            </a:r>
          </a:p>
          <a:p>
            <a:r>
              <a:rPr lang="en-US" dirty="0"/>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id="{334691C4-5AFF-40F0-B738-F11F0D072299}"/>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17735357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p:cNvPicPr>
            <a:picLocks noChangeAspect="1"/>
          </p:cNvPicPr>
          <p:nvPr/>
        </p:nvPicPr>
        <p:blipFill>
          <a:blip r:embed="rId3"/>
          <a:stretch>
            <a:fillRect/>
          </a:stretch>
        </p:blipFill>
        <p:spPr>
          <a:xfrm>
            <a:off x="1283369" y="1193057"/>
            <a:ext cx="5566610" cy="4291938"/>
          </a:xfrm>
          <a:prstGeom prst="rect">
            <a:avLst/>
          </a:prstGeom>
        </p:spPr>
      </p:pic>
      <p:sp>
        <p:nvSpPr>
          <p:cNvPr id="128" name="TextBox 127"/>
          <p:cNvSpPr txBox="1"/>
          <p:nvPr/>
        </p:nvSpPr>
        <p:spPr>
          <a:xfrm>
            <a:off x="577516" y="433137"/>
            <a:ext cx="8710863" cy="369332"/>
          </a:xfrm>
          <a:prstGeom prst="rect">
            <a:avLst/>
          </a:prstGeom>
          <a:noFill/>
        </p:spPr>
        <p:txBody>
          <a:bodyPr wrap="square" rtlCol="0">
            <a:spAutoFit/>
          </a:bodyPr>
          <a:lstStyle/>
          <a:p>
            <a:r>
              <a:rPr lang="en-US" dirty="0"/>
              <a:t>Cumulative Number of COVID-19 Confirmed Cases (N=177) by Laboratory</a:t>
            </a:r>
          </a:p>
        </p:txBody>
      </p:sp>
      <p:sp>
        <p:nvSpPr>
          <p:cNvPr id="129" name="TextBox 128"/>
          <p:cNvSpPr txBox="1"/>
          <p:nvPr/>
        </p:nvSpPr>
        <p:spPr>
          <a:xfrm>
            <a:off x="5069306" y="5403379"/>
            <a:ext cx="1235241" cy="276999"/>
          </a:xfrm>
          <a:prstGeom prst="rect">
            <a:avLst/>
          </a:prstGeom>
          <a:noFill/>
        </p:spPr>
        <p:txBody>
          <a:bodyPr wrap="square" rtlCol="0">
            <a:spAutoFit/>
          </a:bodyPr>
          <a:lstStyle/>
          <a:p>
            <a:r>
              <a:rPr lang="en-US" sz="1200" dirty="0"/>
              <a:t>4/1/20 6:00am</a:t>
            </a:r>
          </a:p>
        </p:txBody>
      </p:sp>
    </p:spTree>
    <p:extLst>
      <p:ext uri="{BB962C8B-B14F-4D97-AF65-F5344CB8AC3E}">
        <p14:creationId xmlns:p14="http://schemas.microsoft.com/office/powerpoint/2010/main" val="140869870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1720694"/>
            <a:ext cx="8420875" cy="4351338"/>
          </a:xfrm>
          <a:prstGeom prst="rect">
            <a:avLst/>
          </a:prstGeom>
        </p:spPr>
      </p:pic>
      <p:pic>
        <p:nvPicPr>
          <p:cNvPr id="4" name="Picture 3"/>
          <p:cNvPicPr>
            <a:picLocks noChangeAspect="1"/>
          </p:cNvPicPr>
          <p:nvPr/>
        </p:nvPicPr>
        <p:blipFill>
          <a:blip r:embed="rId4"/>
          <a:stretch>
            <a:fillRect/>
          </a:stretch>
        </p:blipFill>
        <p:spPr>
          <a:xfrm>
            <a:off x="838200" y="473752"/>
            <a:ext cx="9153525" cy="723900"/>
          </a:xfrm>
          <a:prstGeom prst="rect">
            <a:avLst/>
          </a:prstGeom>
        </p:spPr>
      </p:pic>
      <p:sp>
        <p:nvSpPr>
          <p:cNvPr id="6" name="Rectangle 5"/>
          <p:cNvSpPr/>
          <p:nvPr/>
        </p:nvSpPr>
        <p:spPr>
          <a:xfrm>
            <a:off x="4092315" y="1197652"/>
            <a:ext cx="7516743" cy="369332"/>
          </a:xfrm>
          <a:prstGeom prst="rect">
            <a:avLst/>
          </a:prstGeom>
        </p:spPr>
        <p:txBody>
          <a:bodyPr wrap="square">
            <a:spAutoFit/>
          </a:bodyPr>
          <a:lstStyle/>
          <a:p>
            <a:r>
              <a:rPr lang="en-US" dirty="0">
                <a:hlinkClick r:id="rId5"/>
              </a:rPr>
              <a:t>https://repository.netecweb.org/exhibits/show/ncov/ncov</a:t>
            </a:r>
            <a:endParaRPr lang="en-US" dirty="0"/>
          </a:p>
        </p:txBody>
      </p:sp>
      <p:cxnSp>
        <p:nvCxnSpPr>
          <p:cNvPr id="7" name="Straight Arrow Connector 6"/>
          <p:cNvCxnSpPr/>
          <p:nvPr/>
        </p:nvCxnSpPr>
        <p:spPr>
          <a:xfrm flipH="1">
            <a:off x="3072725" y="2143593"/>
            <a:ext cx="1019590" cy="43010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29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33465" y="153458"/>
            <a:ext cx="8785486" cy="2822646"/>
          </a:xfrm>
          <a:prstGeom prst="rect">
            <a:avLst/>
          </a:prstGeom>
        </p:spPr>
      </p:pic>
      <p:pic>
        <p:nvPicPr>
          <p:cNvPr id="5" name="Picture 4"/>
          <p:cNvPicPr>
            <a:picLocks noChangeAspect="1"/>
          </p:cNvPicPr>
          <p:nvPr/>
        </p:nvPicPr>
        <p:blipFill>
          <a:blip r:embed="rId4"/>
          <a:stretch>
            <a:fillRect/>
          </a:stretch>
        </p:blipFill>
        <p:spPr>
          <a:xfrm>
            <a:off x="433465" y="2805726"/>
            <a:ext cx="7377972" cy="1318687"/>
          </a:xfrm>
          <a:prstGeom prst="rect">
            <a:avLst/>
          </a:prstGeom>
        </p:spPr>
      </p:pic>
      <p:pic>
        <p:nvPicPr>
          <p:cNvPr id="6" name="Picture 5"/>
          <p:cNvPicPr>
            <a:picLocks noChangeAspect="1"/>
          </p:cNvPicPr>
          <p:nvPr/>
        </p:nvPicPr>
        <p:blipFill>
          <a:blip r:embed="rId5"/>
          <a:stretch>
            <a:fillRect/>
          </a:stretch>
        </p:blipFill>
        <p:spPr>
          <a:xfrm>
            <a:off x="549564" y="4134819"/>
            <a:ext cx="3602077" cy="2091128"/>
          </a:xfrm>
          <a:prstGeom prst="rect">
            <a:avLst/>
          </a:prstGeom>
        </p:spPr>
      </p:pic>
      <p:pic>
        <p:nvPicPr>
          <p:cNvPr id="7" name="Picture 6"/>
          <p:cNvPicPr>
            <a:picLocks noChangeAspect="1"/>
          </p:cNvPicPr>
          <p:nvPr/>
        </p:nvPicPr>
        <p:blipFill>
          <a:blip r:embed="rId6"/>
          <a:stretch>
            <a:fillRect/>
          </a:stretch>
        </p:blipFill>
        <p:spPr>
          <a:xfrm>
            <a:off x="4453055" y="4124413"/>
            <a:ext cx="2981090" cy="2096493"/>
          </a:xfrm>
          <a:prstGeom prst="rect">
            <a:avLst/>
          </a:prstGeom>
        </p:spPr>
      </p:pic>
      <p:pic>
        <p:nvPicPr>
          <p:cNvPr id="8" name="Picture 7"/>
          <p:cNvPicPr>
            <a:picLocks noChangeAspect="1"/>
          </p:cNvPicPr>
          <p:nvPr/>
        </p:nvPicPr>
        <p:blipFill>
          <a:blip r:embed="rId7"/>
          <a:stretch>
            <a:fillRect/>
          </a:stretch>
        </p:blipFill>
        <p:spPr>
          <a:xfrm>
            <a:off x="7735559" y="4124413"/>
            <a:ext cx="3452875" cy="2096493"/>
          </a:xfrm>
          <a:prstGeom prst="rect">
            <a:avLst/>
          </a:prstGeom>
        </p:spPr>
      </p:pic>
      <p:sp>
        <p:nvSpPr>
          <p:cNvPr id="9" name="Rectangle 8"/>
          <p:cNvSpPr/>
          <p:nvPr/>
        </p:nvSpPr>
        <p:spPr>
          <a:xfrm>
            <a:off x="177800" y="2848010"/>
            <a:ext cx="11887200" cy="276999"/>
          </a:xfrm>
          <a:prstGeom prst="rect">
            <a:avLst/>
          </a:prstGeom>
        </p:spPr>
        <p:txBody>
          <a:bodyPr wrap="square">
            <a:spAutoFit/>
          </a:bodyPr>
          <a:lstStyle/>
          <a:p>
            <a:r>
              <a:rPr lang="en-US" sz="1200" dirty="0">
                <a:hlinkClick r:id="rId8"/>
              </a:rPr>
              <a:t>https://med.emory.edu/departments/medicine/divisions/infectious-diseases/serious-communicable-diseases-program/covid-19-resources/conserving-ppe.html</a:t>
            </a:r>
            <a:endParaRPr lang="en-US" sz="1200" dirty="0"/>
          </a:p>
        </p:txBody>
      </p:sp>
    </p:spTree>
    <p:extLst>
      <p:ext uri="{BB962C8B-B14F-4D97-AF65-F5344CB8AC3E}">
        <p14:creationId xmlns:p14="http://schemas.microsoft.com/office/powerpoint/2010/main" val="2833704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37974-B59B-4A21-BC32-79B07B57D87B}"/>
              </a:ext>
            </a:extLst>
          </p:cNvPr>
          <p:cNvSpPr>
            <a:spLocks noGrp="1"/>
          </p:cNvSpPr>
          <p:nvPr>
            <p:ph type="body" sz="quarter" idx="10"/>
          </p:nvPr>
        </p:nvSpPr>
        <p:spPr/>
        <p:txBody>
          <a:bodyPr/>
          <a:lstStyle/>
          <a:p>
            <a:r>
              <a:rPr lang="en-US" dirty="0"/>
              <a:t>If “severe shortages of ABHR (and have exhausted supply chain access to efficacious products) may consider local production of formulations as described by the </a:t>
            </a:r>
            <a:r>
              <a:rPr lang="en-US" dirty="0">
                <a:hlinkClick r:id="rId2"/>
              </a:rPr>
              <a:t>FDA Policy for Compounding of Certain Alcohol-Based Hand Sanitizer </a:t>
            </a:r>
            <a:r>
              <a:rPr lang="en-US" dirty="0" err="1">
                <a:hlinkClick r:id="rId2"/>
              </a:rPr>
              <a:t>Productsexternal</a:t>
            </a:r>
            <a:r>
              <a:rPr lang="en-US" dirty="0">
                <a:hlinkClick r:id="rId2"/>
              </a:rPr>
              <a:t> icon</a:t>
            </a:r>
            <a:r>
              <a:rPr lang="en-US" dirty="0"/>
              <a:t>. This policy remains in effect through April 30, 2020. Formulations included in the FDA guidance are consistent with World Health Organization production guidance. These locally produced products are intended for routine healthcare personnel hand cleaning, must not contain active ingredients other than those specified in the FDA guidance, and should not take the place of other regulated skin antiseptics (e.g. surgical hand rub). To avoid contamination with spore-forming organisms, WHO formulations require a 72-hour post-production quarantine. Organizations should revert to the use of commercially produced, FDA-approved product once such supplies again become available.”</a:t>
            </a:r>
          </a:p>
          <a:p>
            <a:r>
              <a:rPr lang="en-US" dirty="0"/>
              <a:t>Here is the link to The World Health Organization's hand rub </a:t>
            </a:r>
            <a:r>
              <a:rPr lang="en-US" dirty="0" err="1"/>
              <a:t>directions:</a:t>
            </a:r>
            <a:r>
              <a:rPr lang="en-US" u="sng" dirty="0" err="1">
                <a:hlinkClick r:id="rId3"/>
              </a:rPr>
              <a:t>https</a:t>
            </a:r>
            <a:r>
              <a:rPr lang="en-US" u="sng" dirty="0">
                <a:hlinkClick r:id="rId3"/>
              </a:rPr>
              <a:t>://www.who.int/gpsc/5may/Guide_to_Local_Production.pdf</a:t>
            </a:r>
            <a:endParaRPr lang="en-US" dirty="0"/>
          </a:p>
          <a:p>
            <a:r>
              <a:rPr lang="en-US" dirty="0"/>
              <a:t>Here is the FDA </a:t>
            </a:r>
            <a:r>
              <a:rPr lang="en-US" dirty="0" err="1"/>
              <a:t>one:</a:t>
            </a:r>
            <a:r>
              <a:rPr lang="en-US" dirty="0" err="1">
                <a:hlinkClick r:id="rId4"/>
              </a:rPr>
              <a:t>https</a:t>
            </a:r>
            <a:r>
              <a:rPr lang="en-US" dirty="0">
                <a:hlinkClick r:id="rId4"/>
              </a:rPr>
              <a:t>://www.fda.gov/news-events/press-announcements/coronavirus-covid-19-update-fda-provides-guidance-production-alcohol-based-hand-sanitizer-help-boost</a:t>
            </a:r>
            <a:endParaRPr lang="en-US" dirty="0"/>
          </a:p>
          <a:p>
            <a:r>
              <a:rPr lang="en-US" dirty="0"/>
              <a:t> </a:t>
            </a:r>
          </a:p>
          <a:p>
            <a:endParaRPr lang="en-US" dirty="0"/>
          </a:p>
        </p:txBody>
      </p:sp>
      <p:sp>
        <p:nvSpPr>
          <p:cNvPr id="3" name="Title 2">
            <a:extLst>
              <a:ext uri="{FF2B5EF4-FFF2-40B4-BE49-F238E27FC236}">
                <a16:creationId xmlns:a16="http://schemas.microsoft.com/office/drawing/2014/main" id="{3FDA6BE4-3141-45F0-B5AF-4F3446A88264}"/>
              </a:ext>
            </a:extLst>
          </p:cNvPr>
          <p:cNvSpPr>
            <a:spLocks noGrp="1"/>
          </p:cNvSpPr>
          <p:nvPr>
            <p:ph type="title"/>
          </p:nvPr>
        </p:nvSpPr>
        <p:spPr/>
        <p:txBody>
          <a:bodyPr/>
          <a:lstStyle/>
          <a:p>
            <a:r>
              <a:rPr lang="en-US" dirty="0"/>
              <a:t>From the CDC –ABHR Shortages</a:t>
            </a:r>
          </a:p>
        </p:txBody>
      </p:sp>
    </p:spTree>
    <p:extLst>
      <p:ext uri="{BB962C8B-B14F-4D97-AF65-F5344CB8AC3E}">
        <p14:creationId xmlns:p14="http://schemas.microsoft.com/office/powerpoint/2010/main" val="219728812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Resources </a:t>
            </a:r>
            <a:r>
              <a:rPr lang="en-US" sz="1600" dirty="0"/>
              <a:t>(as of 8:00am 3/30/20)</a:t>
            </a:r>
          </a:p>
        </p:txBody>
      </p:sp>
      <p:sp>
        <p:nvSpPr>
          <p:cNvPr id="3" name="Rectangle 2"/>
          <p:cNvSpPr/>
          <p:nvPr/>
        </p:nvSpPr>
        <p:spPr>
          <a:xfrm>
            <a:off x="373487" y="1341204"/>
            <a:ext cx="8914892" cy="646331"/>
          </a:xfrm>
          <a:prstGeom prst="rect">
            <a:avLst/>
          </a:prstGeom>
        </p:spPr>
        <p:txBody>
          <a:bodyPr wrap="square">
            <a:spAutoFit/>
          </a:bodyPr>
          <a:lstStyle/>
          <a:p>
            <a:r>
              <a:rPr lang="en-US" dirty="0"/>
              <a:t>Exposure Risk Assessment</a:t>
            </a:r>
            <a:endParaRPr lang="en-US" dirty="0">
              <a:hlinkClick r:id="rId3"/>
            </a:endParaRPr>
          </a:p>
          <a:p>
            <a:r>
              <a:rPr lang="en-US" dirty="0">
                <a:hlinkClick r:id="rId3"/>
              </a:rPr>
              <a:t>https://www.cdc.gov/coronavirus/2019-ncov/hcp/guidance-risk-assesment-hcp.html</a:t>
            </a:r>
            <a:endParaRPr lang="en-US" dirty="0"/>
          </a:p>
        </p:txBody>
      </p:sp>
      <p:sp>
        <p:nvSpPr>
          <p:cNvPr id="4" name="Rectangle 3"/>
          <p:cNvSpPr/>
          <p:nvPr/>
        </p:nvSpPr>
        <p:spPr>
          <a:xfrm>
            <a:off x="373486" y="2267193"/>
            <a:ext cx="11552349" cy="646331"/>
          </a:xfrm>
          <a:prstGeom prst="rect">
            <a:avLst/>
          </a:prstGeom>
        </p:spPr>
        <p:txBody>
          <a:bodyPr wrap="square">
            <a:spAutoFit/>
          </a:bodyPr>
          <a:lstStyle/>
          <a:p>
            <a:r>
              <a:rPr lang="en-US" dirty="0"/>
              <a:t>Guidance for pregnant and breastfeeding mothers</a:t>
            </a:r>
            <a:endParaRPr lang="en-US" dirty="0">
              <a:hlinkClick r:id="rId3"/>
            </a:endParaRPr>
          </a:p>
          <a:p>
            <a:r>
              <a:rPr lang="en-US" dirty="0">
                <a:hlinkClick r:id="rId4"/>
              </a:rPr>
              <a:t>https://www.cdc.gov/coronavirus/2019-ncov/need-extra-precautions/pregnancy-breastfeeding.html</a:t>
            </a:r>
            <a:r>
              <a:rPr lang="en-US" dirty="0">
                <a:hlinkClick r:id="rId3"/>
              </a:rPr>
              <a:t>l</a:t>
            </a:r>
            <a:endParaRPr lang="en-US" dirty="0"/>
          </a:p>
        </p:txBody>
      </p:sp>
      <p:sp>
        <p:nvSpPr>
          <p:cNvPr id="7" name="Rectangle 6"/>
          <p:cNvSpPr/>
          <p:nvPr/>
        </p:nvSpPr>
        <p:spPr>
          <a:xfrm>
            <a:off x="373486" y="3193182"/>
            <a:ext cx="11552349" cy="923330"/>
          </a:xfrm>
          <a:prstGeom prst="rect">
            <a:avLst/>
          </a:prstGeom>
        </p:spPr>
        <p:txBody>
          <a:bodyPr wrap="square">
            <a:spAutoFit/>
          </a:bodyPr>
          <a:lstStyle/>
          <a:p>
            <a:r>
              <a:rPr lang="en-US" dirty="0"/>
              <a:t>Guidance for PPE </a:t>
            </a:r>
          </a:p>
          <a:p>
            <a:r>
              <a:rPr lang="en-US" dirty="0">
                <a:hlinkClick r:id="rId5"/>
              </a:rPr>
              <a:t>https://www.cdc.gov/coronavirus/2019-ncov/hcp/ppe-strategy/index.html</a:t>
            </a:r>
            <a:endParaRPr lang="en-US" dirty="0"/>
          </a:p>
          <a:p>
            <a:endParaRPr lang="en-US" dirty="0"/>
          </a:p>
        </p:txBody>
      </p:sp>
      <p:sp>
        <p:nvSpPr>
          <p:cNvPr id="8" name="Rectangle 7"/>
          <p:cNvSpPr/>
          <p:nvPr/>
        </p:nvSpPr>
        <p:spPr>
          <a:xfrm>
            <a:off x="-112295" y="4116512"/>
            <a:ext cx="12038129" cy="646331"/>
          </a:xfrm>
          <a:prstGeom prst="rect">
            <a:avLst/>
          </a:prstGeom>
        </p:spPr>
        <p:txBody>
          <a:bodyPr wrap="square">
            <a:spAutoFit/>
          </a:bodyPr>
          <a:lstStyle/>
          <a:p>
            <a:pPr lvl="1"/>
            <a:r>
              <a:rPr lang="en-US" dirty="0"/>
              <a:t>Regarding use of homemade masks</a:t>
            </a:r>
            <a:endParaRPr lang="en-US" dirty="0">
              <a:hlinkClick r:id="rId6"/>
            </a:endParaRPr>
          </a:p>
          <a:p>
            <a:pPr lvl="1"/>
            <a:r>
              <a:rPr lang="en-US" dirty="0">
                <a:hlinkClick r:id="rId6"/>
              </a:rPr>
              <a:t>https://www.cdc.gov/coronavirus/2019-ncov/hcp/ppe-strategy/face-masks.html</a:t>
            </a:r>
            <a:endParaRPr lang="en-US" dirty="0"/>
          </a:p>
        </p:txBody>
      </p:sp>
    </p:spTree>
    <p:extLst>
      <p:ext uri="{BB962C8B-B14F-4D97-AF65-F5344CB8AC3E}">
        <p14:creationId xmlns:p14="http://schemas.microsoft.com/office/powerpoint/2010/main" val="119658148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DF59B0-F58D-43F4-8C09-660A865103B8}"/>
              </a:ext>
            </a:extLst>
          </p:cNvPr>
          <p:cNvSpPr>
            <a:spLocks noGrp="1"/>
          </p:cNvSpPr>
          <p:nvPr>
            <p:ph type="body" sz="quarter" idx="10"/>
          </p:nvPr>
        </p:nvSpPr>
        <p:spPr/>
        <p:txBody>
          <a:bodyPr/>
          <a:lstStyle/>
          <a:p>
            <a:endParaRPr lang="en-US" dirty="0"/>
          </a:p>
          <a:p>
            <a:r>
              <a:rPr lang="en-US" dirty="0"/>
              <a:t>Repeat slides from Wednesday 3.25.20</a:t>
            </a:r>
          </a:p>
        </p:txBody>
      </p:sp>
      <p:sp>
        <p:nvSpPr>
          <p:cNvPr id="3" name="Title 2">
            <a:extLst>
              <a:ext uri="{FF2B5EF4-FFF2-40B4-BE49-F238E27FC236}">
                <a16:creationId xmlns:a16="http://schemas.microsoft.com/office/drawing/2014/main" id="{023EF8ED-0798-4046-88CC-DC938383E675}"/>
              </a:ext>
            </a:extLst>
          </p:cNvPr>
          <p:cNvSpPr>
            <a:spLocks noGrp="1"/>
          </p:cNvSpPr>
          <p:nvPr>
            <p:ph type="title"/>
          </p:nvPr>
        </p:nvSpPr>
        <p:spPr/>
        <p:txBody>
          <a:bodyPr/>
          <a:lstStyle/>
          <a:p>
            <a:r>
              <a:rPr lang="en-US" dirty="0"/>
              <a:t>PPE Examples: Conserving, Donning and Doffing</a:t>
            </a:r>
          </a:p>
        </p:txBody>
      </p:sp>
    </p:spTree>
    <p:extLst>
      <p:ext uri="{BB962C8B-B14F-4D97-AF65-F5344CB8AC3E}">
        <p14:creationId xmlns:p14="http://schemas.microsoft.com/office/powerpoint/2010/main" val="31735408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54910" y="180355"/>
            <a:ext cx="5021706" cy="6533971"/>
          </a:xfrm>
          <a:prstGeom prst="rect">
            <a:avLst/>
          </a:prstGeom>
        </p:spPr>
      </p:pic>
      <p:sp>
        <p:nvSpPr>
          <p:cNvPr id="5" name="Rectangle 4"/>
          <p:cNvSpPr/>
          <p:nvPr/>
        </p:nvSpPr>
        <p:spPr>
          <a:xfrm>
            <a:off x="288175" y="5383519"/>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https://med.emory.edu/departments/medicine/divisions/infectious-diseases/serious-communicable-diseases-program/pdf/extended-wear.pdf</a:t>
            </a:r>
            <a:endParaRPr lang="en-US" dirty="0"/>
          </a:p>
        </p:txBody>
      </p:sp>
      <p:sp>
        <p:nvSpPr>
          <p:cNvPr id="9" name="Title 8"/>
          <p:cNvSpPr>
            <a:spLocks noGrp="1"/>
          </p:cNvSpPr>
          <p:nvPr>
            <p:ph type="title"/>
          </p:nvPr>
        </p:nvSpPr>
        <p:spPr/>
        <p:txBody>
          <a:bodyPr/>
          <a:lstStyle/>
          <a:p>
            <a:r>
              <a:rPr lang="en-US" dirty="0"/>
              <a:t>Extended Wear:</a:t>
            </a:r>
          </a:p>
        </p:txBody>
      </p:sp>
      <p:sp>
        <p:nvSpPr>
          <p:cNvPr id="10" name="Text Placeholder 9"/>
          <p:cNvSpPr>
            <a:spLocks noGrp="1"/>
          </p:cNvSpPr>
          <p:nvPr>
            <p:ph type="body" sz="quarter" idx="11"/>
          </p:nvPr>
        </p:nvSpPr>
        <p:spPr>
          <a:xfrm>
            <a:off x="288175" y="1077579"/>
            <a:ext cx="6096391" cy="5060532"/>
          </a:xfrm>
        </p:spPr>
        <p:txBody>
          <a:bodyPr/>
          <a:lstStyle/>
          <a:p>
            <a:pPr marL="457200" indent="-457200">
              <a:buAutoNum type="arabicPeriod"/>
            </a:pPr>
            <a:r>
              <a:rPr lang="en-US" dirty="0"/>
              <a:t>Exit room</a:t>
            </a:r>
          </a:p>
          <a:p>
            <a:pPr marL="457200" indent="-457200">
              <a:buAutoNum type="arabicPeriod"/>
            </a:pPr>
            <a:r>
              <a:rPr lang="en-US" dirty="0"/>
              <a:t>Sanitize hands</a:t>
            </a:r>
          </a:p>
          <a:p>
            <a:pPr marL="457200" indent="-457200">
              <a:buAutoNum type="arabicPeriod"/>
            </a:pPr>
            <a:r>
              <a:rPr lang="en-US" dirty="0"/>
              <a:t>Keep eye wear and face protection if they are not visibly soiled.</a:t>
            </a:r>
          </a:p>
          <a:p>
            <a:pPr marL="457200" indent="-457200">
              <a:buAutoNum type="arabicPeriod"/>
            </a:pPr>
            <a:r>
              <a:rPr lang="en-US" dirty="0"/>
              <a:t>Get a new gown</a:t>
            </a:r>
          </a:p>
          <a:p>
            <a:pPr marL="457200" indent="-457200">
              <a:buAutoNum type="arabicPeriod"/>
            </a:pPr>
            <a:r>
              <a:rPr lang="en-US" dirty="0"/>
              <a:t>Tear the neck at the center. Protect the seams</a:t>
            </a:r>
          </a:p>
          <a:p>
            <a:pPr marL="457200" indent="-457200">
              <a:buAutoNum type="arabicPeriod"/>
            </a:pPr>
            <a:r>
              <a:rPr lang="en-US" dirty="0"/>
              <a:t>Ties the gown at the neck</a:t>
            </a:r>
          </a:p>
          <a:p>
            <a:pPr marL="457200" indent="-457200">
              <a:buAutoNum type="arabicPeriod"/>
            </a:pPr>
            <a:r>
              <a:rPr lang="en-US" dirty="0"/>
              <a:t>Ties the gown at the waist</a:t>
            </a:r>
          </a:p>
          <a:p>
            <a:pPr marL="457200" indent="-457200">
              <a:buAutoNum type="arabicPeriod"/>
            </a:pPr>
            <a:r>
              <a:rPr lang="en-US" dirty="0"/>
              <a:t>Put on fresh gloves</a:t>
            </a:r>
          </a:p>
          <a:p>
            <a:pPr marL="457200" indent="-457200">
              <a:buAutoNum type="arabicPeriod"/>
            </a:pPr>
            <a:r>
              <a:rPr lang="en-US" dirty="0"/>
              <a:t>Sanitize gloves</a:t>
            </a:r>
          </a:p>
          <a:p>
            <a:pPr marL="457200" indent="-457200">
              <a:buAutoNum type="arabicPeriod"/>
            </a:pPr>
            <a:r>
              <a:rPr lang="en-US" dirty="0"/>
              <a:t>Enter the next patient room</a:t>
            </a:r>
          </a:p>
        </p:txBody>
      </p:sp>
      <p:pic>
        <p:nvPicPr>
          <p:cNvPr id="11" name="Picture 10"/>
          <p:cNvPicPr>
            <a:picLocks noChangeAspect="1"/>
          </p:cNvPicPr>
          <p:nvPr/>
        </p:nvPicPr>
        <p:blipFill>
          <a:blip r:embed="rId5"/>
          <a:stretch>
            <a:fillRect/>
          </a:stretch>
        </p:blipFill>
        <p:spPr>
          <a:xfrm>
            <a:off x="5082694" y="276737"/>
            <a:ext cx="1821436" cy="873198"/>
          </a:xfrm>
          <a:prstGeom prst="rect">
            <a:avLst/>
          </a:prstGeom>
        </p:spPr>
      </p:pic>
    </p:spTree>
    <p:extLst>
      <p:ext uri="{BB962C8B-B14F-4D97-AF65-F5344CB8AC3E}">
        <p14:creationId xmlns:p14="http://schemas.microsoft.com/office/powerpoint/2010/main" val="419890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0683" y="605800"/>
            <a:ext cx="6802327" cy="5666663"/>
          </a:xfrm>
          <a:solidFill>
            <a:schemeClr val="bg1"/>
          </a:solidFill>
        </p:spPr>
        <p:txBody>
          <a:bodyPr/>
          <a:lstStyle/>
          <a:p>
            <a:pPr marL="525780" indent="-342900">
              <a:buFont typeface="+mj-lt"/>
              <a:buAutoNum type="arabicPeriod"/>
            </a:pPr>
            <a:r>
              <a:rPr lang="en-US" sz="1600" dirty="0"/>
              <a:t>Sanitize hands</a:t>
            </a:r>
          </a:p>
          <a:p>
            <a:pPr marL="525780" indent="-342900">
              <a:buFont typeface="+mj-lt"/>
              <a:buAutoNum type="arabicPeriod"/>
            </a:pPr>
            <a:r>
              <a:rPr lang="en-US" sz="1600" dirty="0"/>
              <a:t>Put on fresh gloves</a:t>
            </a:r>
          </a:p>
          <a:p>
            <a:pPr marL="525780" indent="-342900">
              <a:buFont typeface="+mj-lt"/>
              <a:buAutoNum type="arabicPeriod"/>
            </a:pPr>
            <a:r>
              <a:rPr lang="en-US" sz="1600" dirty="0"/>
              <a:t>Place wipe on table</a:t>
            </a:r>
          </a:p>
          <a:p>
            <a:pPr marL="525780" indent="-342900">
              <a:buFont typeface="+mj-lt"/>
              <a:buAutoNum type="arabicPeriod"/>
            </a:pPr>
            <a:r>
              <a:rPr lang="en-US" sz="1600" dirty="0"/>
              <a:t>Remove eye wear and place on wipe</a:t>
            </a:r>
          </a:p>
          <a:p>
            <a:pPr marL="525780" indent="-342900">
              <a:buFont typeface="+mj-lt"/>
              <a:buAutoNum type="arabicPeriod"/>
            </a:pPr>
            <a:r>
              <a:rPr lang="en-US" sz="1600" dirty="0"/>
              <a:t>Sanitize gloves</a:t>
            </a:r>
          </a:p>
          <a:p>
            <a:pPr marL="525780" indent="-342900">
              <a:buFont typeface="+mj-lt"/>
              <a:buAutoNum type="arabicPeriod"/>
            </a:pPr>
            <a:r>
              <a:rPr lang="en-US" sz="1600" dirty="0"/>
              <a:t>Remove procedure mask; Store mask</a:t>
            </a:r>
          </a:p>
          <a:p>
            <a:pPr marL="525780" indent="-342900">
              <a:buFont typeface="+mj-lt"/>
              <a:buAutoNum type="arabicPeriod"/>
            </a:pPr>
            <a:r>
              <a:rPr lang="en-US" sz="1600" dirty="0"/>
              <a:t>Sanitize gloves</a:t>
            </a:r>
          </a:p>
          <a:p>
            <a:pPr marL="525780" indent="-342900">
              <a:buFont typeface="+mj-lt"/>
              <a:buAutoNum type="arabicPeriod"/>
            </a:pPr>
            <a:r>
              <a:rPr lang="en-US" sz="1600" dirty="0"/>
              <a:t>Wipe front and back of shield</a:t>
            </a:r>
          </a:p>
          <a:p>
            <a:pPr marL="525780" indent="-342900">
              <a:buFont typeface="+mj-lt"/>
              <a:buAutoNum type="arabicPeriod"/>
            </a:pPr>
            <a:r>
              <a:rPr lang="en-US" sz="1600" dirty="0"/>
              <a:t>Wipe elastic band</a:t>
            </a:r>
          </a:p>
          <a:p>
            <a:pPr marL="525780" indent="-342900">
              <a:buFont typeface="+mj-lt"/>
              <a:buAutoNum type="arabicPeriod"/>
            </a:pPr>
            <a:r>
              <a:rPr lang="en-US" sz="1600" dirty="0"/>
              <a:t>Wipe foam band</a:t>
            </a:r>
          </a:p>
          <a:p>
            <a:pPr marL="525780" indent="-342900">
              <a:buFont typeface="+mj-lt"/>
              <a:buAutoNum type="arabicPeriod"/>
            </a:pPr>
            <a:r>
              <a:rPr lang="en-US" sz="1600" dirty="0"/>
              <a:t>Wipe table </a:t>
            </a:r>
          </a:p>
          <a:p>
            <a:pPr marL="525780" indent="-342900">
              <a:buFont typeface="+mj-lt"/>
              <a:buAutoNum type="arabicPeriod"/>
            </a:pPr>
            <a:r>
              <a:rPr lang="en-US" sz="1600" dirty="0"/>
              <a:t>Place shield upside down to dry</a:t>
            </a:r>
          </a:p>
          <a:p>
            <a:pPr marL="525780" indent="-342900">
              <a:buFont typeface="+mj-lt"/>
              <a:buAutoNum type="arabicPeriod"/>
            </a:pPr>
            <a:r>
              <a:rPr lang="en-US" sz="1600" dirty="0"/>
              <a:t>Sanitize gloves</a:t>
            </a:r>
          </a:p>
          <a:p>
            <a:pPr marL="525780" indent="-342900">
              <a:buFont typeface="+mj-lt"/>
              <a:buAutoNum type="arabicPeriod"/>
            </a:pPr>
            <a:r>
              <a:rPr lang="en-US" sz="1600" dirty="0"/>
              <a:t>Remove gloves</a:t>
            </a:r>
          </a:p>
          <a:p>
            <a:pPr marL="525780" indent="-342900">
              <a:buFont typeface="+mj-lt"/>
              <a:buAutoNum type="arabicPeriod"/>
            </a:pPr>
            <a:r>
              <a:rPr lang="en-US" sz="1600" dirty="0"/>
              <a:t>Wash hands with soap and water</a:t>
            </a:r>
          </a:p>
          <a:p>
            <a:pPr marL="525780" indent="-342900">
              <a:buFont typeface="+mj-lt"/>
              <a:buAutoNum type="arabicPeriod"/>
            </a:pPr>
            <a:endParaRPr lang="en-US" dirty="0"/>
          </a:p>
          <a:p>
            <a:pPr marL="525780" indent="-342900">
              <a:buFont typeface="+mj-lt"/>
              <a:buAutoNum type="arabicPeriod"/>
            </a:pPr>
            <a:endParaRPr lang="en-US" dirty="0"/>
          </a:p>
        </p:txBody>
      </p:sp>
      <p:sp>
        <p:nvSpPr>
          <p:cNvPr id="3" name="Title 2"/>
          <p:cNvSpPr>
            <a:spLocks noGrp="1"/>
          </p:cNvSpPr>
          <p:nvPr>
            <p:ph type="title"/>
          </p:nvPr>
        </p:nvSpPr>
        <p:spPr>
          <a:xfrm>
            <a:off x="0" y="191001"/>
            <a:ext cx="11552349" cy="414799"/>
          </a:xfrm>
        </p:spPr>
        <p:txBody>
          <a:bodyPr>
            <a:normAutofit fontScale="90000"/>
          </a:bodyPr>
          <a:lstStyle/>
          <a:p>
            <a:r>
              <a:rPr lang="en-US" dirty="0"/>
              <a:t>Face shield Re-Use</a:t>
            </a:r>
          </a:p>
        </p:txBody>
      </p:sp>
      <p:pic>
        <p:nvPicPr>
          <p:cNvPr id="4" name="Picture 3"/>
          <p:cNvPicPr>
            <a:picLocks noChangeAspect="1"/>
          </p:cNvPicPr>
          <p:nvPr/>
        </p:nvPicPr>
        <p:blipFill>
          <a:blip r:embed="rId3"/>
          <a:stretch>
            <a:fillRect/>
          </a:stretch>
        </p:blipFill>
        <p:spPr>
          <a:xfrm>
            <a:off x="6883010" y="191001"/>
            <a:ext cx="5042826" cy="6546683"/>
          </a:xfrm>
          <a:prstGeom prst="rect">
            <a:avLst/>
          </a:prstGeom>
        </p:spPr>
      </p:pic>
      <p:sp>
        <p:nvSpPr>
          <p:cNvPr id="5" name="Rectangle 4"/>
          <p:cNvSpPr/>
          <p:nvPr/>
        </p:nvSpPr>
        <p:spPr>
          <a:xfrm>
            <a:off x="80683" y="6091353"/>
            <a:ext cx="11309684" cy="646331"/>
          </a:xfrm>
          <a:prstGeom prst="rect">
            <a:avLst/>
          </a:prstGeom>
          <a:solidFill>
            <a:schemeClr val="bg1"/>
          </a:solidFill>
        </p:spPr>
        <p:txBody>
          <a:bodyPr wrap="square">
            <a:spAutoFit/>
          </a:bodyPr>
          <a:lstStyle/>
          <a:p>
            <a:r>
              <a:rPr lang="en-US" dirty="0">
                <a:hlinkClick r:id="rId4"/>
              </a:rPr>
              <a:t>https://med.emory.edu/departments/medicine/divisions/infectious-diseases/serious-communicable-diseases-program/pdf/ppe-conserve-process-v3.pdf</a:t>
            </a:r>
            <a:endParaRPr lang="en-US" dirty="0"/>
          </a:p>
        </p:txBody>
      </p:sp>
      <p:pic>
        <p:nvPicPr>
          <p:cNvPr id="6" name="Picture 5"/>
          <p:cNvPicPr>
            <a:picLocks noChangeAspect="1"/>
          </p:cNvPicPr>
          <p:nvPr/>
        </p:nvPicPr>
        <p:blipFill>
          <a:blip r:embed="rId5"/>
          <a:stretch>
            <a:fillRect/>
          </a:stretch>
        </p:blipFill>
        <p:spPr>
          <a:xfrm>
            <a:off x="4934240" y="140579"/>
            <a:ext cx="1948770" cy="934242"/>
          </a:xfrm>
          <a:prstGeom prst="rect">
            <a:avLst/>
          </a:prstGeom>
        </p:spPr>
      </p:pic>
    </p:spTree>
    <p:extLst>
      <p:ext uri="{BB962C8B-B14F-4D97-AF65-F5344CB8AC3E}">
        <p14:creationId xmlns:p14="http://schemas.microsoft.com/office/powerpoint/2010/main" val="4059906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415" y="2120272"/>
            <a:ext cx="8380189" cy="3358954"/>
          </a:xfrm>
          <a:prstGeom prst="rect">
            <a:avLst/>
          </a:prstGeom>
        </p:spPr>
      </p:pic>
      <p:pic>
        <p:nvPicPr>
          <p:cNvPr id="5" name="Picture 4"/>
          <p:cNvPicPr>
            <a:picLocks noChangeAspect="1"/>
          </p:cNvPicPr>
          <p:nvPr/>
        </p:nvPicPr>
        <p:blipFill>
          <a:blip r:embed="rId4"/>
          <a:stretch>
            <a:fillRect/>
          </a:stretch>
        </p:blipFill>
        <p:spPr>
          <a:xfrm>
            <a:off x="580869" y="698989"/>
            <a:ext cx="10820400" cy="1152525"/>
          </a:xfrm>
          <a:prstGeom prst="rect">
            <a:avLst/>
          </a:prstGeom>
        </p:spPr>
      </p:pic>
      <p:cxnSp>
        <p:nvCxnSpPr>
          <p:cNvPr id="7" name="Straight Arrow Connector 6"/>
          <p:cNvCxnSpPr/>
          <p:nvPr/>
        </p:nvCxnSpPr>
        <p:spPr>
          <a:xfrm flipH="1">
            <a:off x="5275020" y="3942413"/>
            <a:ext cx="2028091" cy="699926"/>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91974" y="5294560"/>
            <a:ext cx="5297091" cy="369332"/>
          </a:xfrm>
          <a:prstGeom prst="rect">
            <a:avLst/>
          </a:prstGeom>
        </p:spPr>
        <p:txBody>
          <a:bodyPr wrap="none">
            <a:spAutoFit/>
          </a:bodyPr>
          <a:lstStyle/>
          <a:p>
            <a:r>
              <a:rPr lang="en-US" dirty="0">
                <a:hlinkClick r:id="rId5"/>
              </a:rPr>
              <a:t>https://www.nebraskamed.com/for-providers/covid19</a:t>
            </a:r>
            <a:endParaRPr lang="en-US" dirty="0"/>
          </a:p>
        </p:txBody>
      </p:sp>
    </p:spTree>
    <p:extLst>
      <p:ext uri="{BB962C8B-B14F-4D97-AF65-F5344CB8AC3E}">
        <p14:creationId xmlns:p14="http://schemas.microsoft.com/office/powerpoint/2010/main" val="2118704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off PPE: Gown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r>
              <a:rPr lang="en-US" dirty="0"/>
              <a:t>1. Sanitize Gloves</a:t>
            </a:r>
          </a:p>
          <a:p>
            <a:r>
              <a:rPr lang="en-US" dirty="0"/>
              <a:t>2. Cross arms and grip gown on shoulders. Pull and break gown in a controlled manner</a:t>
            </a:r>
          </a:p>
          <a:p>
            <a:r>
              <a:rPr lang="en-US" dirty="0"/>
              <a:t>3. Roll the gown towards your hands. Remove the gloves with the gown. Dispose of the gloves and gown.</a:t>
            </a:r>
          </a:p>
          <a:p>
            <a:r>
              <a:rPr lang="en-US" dirty="0"/>
              <a:t>4. Sanitize hands</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6284356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Eye Protection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Put on gloves</a:t>
            </a:r>
          </a:p>
          <a:p>
            <a:pPr marL="914400" lvl="1" indent="-457200">
              <a:buFont typeface="+mj-lt"/>
              <a:buAutoNum type="arabicPeriod"/>
            </a:pPr>
            <a:r>
              <a:rPr lang="en-US" dirty="0"/>
              <a:t>Sanitize gloves</a:t>
            </a:r>
          </a:p>
          <a:p>
            <a:pPr marL="914400" lvl="1" indent="-457200">
              <a:buFont typeface="+mj-lt"/>
              <a:buAutoNum type="arabicPeriod"/>
            </a:pPr>
            <a:r>
              <a:rPr lang="en-US" dirty="0"/>
              <a:t>Do NOT touch face</a:t>
            </a:r>
          </a:p>
          <a:p>
            <a:pPr marL="914400" lvl="1" indent="-457200">
              <a:buFont typeface="+mj-lt"/>
              <a:buAutoNum type="arabicPeriod"/>
            </a:pPr>
            <a:r>
              <a:rPr lang="en-US" dirty="0"/>
              <a:t>Rove the face shield by the strap over head without touching our skin</a:t>
            </a:r>
          </a:p>
          <a:p>
            <a:pPr marL="914400" lvl="1" indent="-457200">
              <a:buFont typeface="+mj-lt"/>
              <a:buAutoNum type="arabicPeriod"/>
            </a:pPr>
            <a:endParaRPr lang="en-US" dirty="0"/>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858999" y="3194613"/>
            <a:ext cx="1430536" cy="685800"/>
          </a:xfrm>
          <a:prstGeom prst="rect">
            <a:avLst/>
          </a:prstGeom>
        </p:spPr>
      </p:pic>
    </p:spTree>
    <p:extLst>
      <p:ext uri="{BB962C8B-B14F-4D97-AF65-F5344CB8AC3E}">
        <p14:creationId xmlns:p14="http://schemas.microsoft.com/office/powerpoint/2010/main" val="1639042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4820" y="994919"/>
            <a:ext cx="6817895" cy="5264706"/>
          </a:xfrm>
          <a:prstGeom prst="rect">
            <a:avLst/>
          </a:prstGeom>
        </p:spPr>
      </p:pic>
      <p:sp>
        <p:nvSpPr>
          <p:cNvPr id="5" name="TextBox 4"/>
          <p:cNvSpPr txBox="1"/>
          <p:nvPr/>
        </p:nvSpPr>
        <p:spPr>
          <a:xfrm>
            <a:off x="336884" y="401053"/>
            <a:ext cx="11341768" cy="369332"/>
          </a:xfrm>
          <a:prstGeom prst="rect">
            <a:avLst/>
          </a:prstGeom>
          <a:noFill/>
        </p:spPr>
        <p:txBody>
          <a:bodyPr wrap="square" rtlCol="0">
            <a:spAutoFit/>
          </a:bodyPr>
          <a:lstStyle/>
          <a:p>
            <a:r>
              <a:rPr lang="en-US" dirty="0"/>
              <a:t>Proportion of Positive Results for COVID-19 Among all Nebraska residents tested March-April 2020</a:t>
            </a:r>
          </a:p>
        </p:txBody>
      </p:sp>
      <p:sp>
        <p:nvSpPr>
          <p:cNvPr id="6" name="TextBox 5"/>
          <p:cNvSpPr txBox="1"/>
          <p:nvPr/>
        </p:nvSpPr>
        <p:spPr>
          <a:xfrm>
            <a:off x="7892715" y="5515674"/>
            <a:ext cx="1235241" cy="276999"/>
          </a:xfrm>
          <a:prstGeom prst="rect">
            <a:avLst/>
          </a:prstGeom>
          <a:noFill/>
        </p:spPr>
        <p:txBody>
          <a:bodyPr wrap="square" rtlCol="0">
            <a:spAutoFit/>
          </a:bodyPr>
          <a:lstStyle/>
          <a:p>
            <a:r>
              <a:rPr lang="en-US" sz="1200" dirty="0"/>
              <a:t>4/1/20 6:00am</a:t>
            </a:r>
          </a:p>
        </p:txBody>
      </p:sp>
    </p:spTree>
    <p:extLst>
      <p:ext uri="{BB962C8B-B14F-4D97-AF65-F5344CB8AC3E}">
        <p14:creationId xmlns:p14="http://schemas.microsoft.com/office/powerpoint/2010/main" val="182250193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Mask</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Sanitize hands </a:t>
            </a:r>
          </a:p>
          <a:p>
            <a:pPr marL="914400" lvl="1" indent="-457200">
              <a:buFont typeface="+mj-lt"/>
              <a:buAutoNum type="arabicPeriod"/>
            </a:pPr>
            <a:r>
              <a:rPr lang="en-US" dirty="0"/>
              <a:t>Pinch loops and pull them back and off your ears.</a:t>
            </a:r>
          </a:p>
          <a:p>
            <a:pPr marL="914400" lvl="1" indent="-457200">
              <a:buFont typeface="+mj-lt"/>
              <a:buAutoNum type="arabicPeriod"/>
            </a:pPr>
            <a:r>
              <a:rPr lang="en-US" dirty="0"/>
              <a:t>Do not let loops touch your face</a:t>
            </a:r>
          </a:p>
          <a:p>
            <a:pPr marL="914400" lvl="1" indent="-457200">
              <a:buFont typeface="+mj-lt"/>
              <a:buAutoNum type="arabicPeriod"/>
            </a:pPr>
            <a:r>
              <a:rPr lang="en-US" dirty="0"/>
              <a:t>Pull loops off without touching your face with them or your hands</a:t>
            </a:r>
          </a:p>
          <a:p>
            <a:pPr marL="914400" lvl="1" indent="-457200">
              <a:buFont typeface="+mj-lt"/>
              <a:buAutoNum type="arabicPeriod"/>
            </a:pPr>
            <a:r>
              <a:rPr lang="en-US" dirty="0"/>
              <a:t>Remove the mask</a:t>
            </a:r>
          </a:p>
          <a:p>
            <a:pPr marL="914400" lvl="1" indent="-457200">
              <a:buFont typeface="+mj-lt"/>
              <a:buAutoNum type="arabicPeriod"/>
            </a:pPr>
            <a:endParaRPr lang="en-US" dirty="0"/>
          </a:p>
          <a:p>
            <a:pPr marL="457200" lvl="1" indent="0">
              <a:buNone/>
            </a:pPr>
            <a:r>
              <a:rPr lang="en-US" sz="4400" dirty="0"/>
              <a:t>WASH</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cxnSp>
        <p:nvCxnSpPr>
          <p:cNvPr id="7" name="Straight Arrow Connector 6"/>
          <p:cNvCxnSpPr/>
          <p:nvPr/>
        </p:nvCxnSpPr>
        <p:spPr>
          <a:xfrm>
            <a:off x="2951747" y="4395537"/>
            <a:ext cx="4411579" cy="1171074"/>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4589103" y="3334240"/>
            <a:ext cx="2430856" cy="1434298"/>
          </a:xfrm>
          <a:prstGeom prst="rect">
            <a:avLst/>
          </a:prstGeom>
        </p:spPr>
      </p:pic>
      <p:pic>
        <p:nvPicPr>
          <p:cNvPr id="10" name="Picture 9"/>
          <p:cNvPicPr>
            <a:picLocks noChangeAspect="1"/>
          </p:cNvPicPr>
          <p:nvPr/>
        </p:nvPicPr>
        <p:blipFill>
          <a:blip r:embed="rId6"/>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95452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lstStyle/>
          <a:p>
            <a:pPr algn="l"/>
            <a:r>
              <a:rPr lang="en-US" dirty="0"/>
              <a:t>Regarding PPE use</a:t>
            </a:r>
          </a:p>
        </p:txBody>
      </p:sp>
      <p:sp>
        <p:nvSpPr>
          <p:cNvPr id="3" name="Content Placeholder 2"/>
          <p:cNvSpPr>
            <a:spLocks noGrp="1"/>
          </p:cNvSpPr>
          <p:nvPr>
            <p:ph idx="1"/>
          </p:nvPr>
        </p:nvSpPr>
        <p:spPr>
          <a:xfrm>
            <a:off x="838200" y="1164556"/>
            <a:ext cx="10515600" cy="4351338"/>
          </a:xfrm>
        </p:spPr>
        <p:txBody>
          <a:bodyPr/>
          <a:lstStyle/>
          <a:p>
            <a:pPr marL="457200" indent="-457200" algn="l">
              <a:buFont typeface="Arial" panose="020B0604020202020204" pitchFamily="34" charset="0"/>
              <a:buChar char="•"/>
            </a:pPr>
            <a:r>
              <a:rPr lang="en-US" sz="2800" dirty="0">
                <a:solidFill>
                  <a:schemeClr val="tx2"/>
                </a:solidFill>
              </a:rPr>
              <a:t>Training must be provided anytime new equipment or new protocols are introduced</a:t>
            </a:r>
          </a:p>
          <a:p>
            <a:pPr marL="457200" indent="-457200" algn="l">
              <a:buFont typeface="Arial" panose="020B0604020202020204" pitchFamily="34" charset="0"/>
              <a:buChar char="•"/>
            </a:pPr>
            <a:r>
              <a:rPr lang="en-US" sz="2800" dirty="0">
                <a:solidFill>
                  <a:schemeClr val="tx2"/>
                </a:solidFill>
              </a:rPr>
              <a:t> Personnel should be required to demonstrate competency: correct technique is observed by a trainer following each training</a:t>
            </a:r>
          </a:p>
          <a:p>
            <a:pPr marL="457200" indent="-457200" algn="l">
              <a:buFont typeface="Arial" panose="020B0604020202020204" pitchFamily="34" charset="0"/>
              <a:buChar char="•"/>
            </a:pPr>
            <a:r>
              <a:rPr lang="en-US" sz="2800" dirty="0">
                <a:solidFill>
                  <a:schemeClr val="tx2"/>
                </a:solidFill>
              </a:rPr>
              <a:t>Posters and educational resources should be readily available; such as posters at the point of PPE donning and doffing</a:t>
            </a:r>
          </a:p>
          <a:p>
            <a:pPr marL="457200" indent="-457200" algn="l">
              <a:buFont typeface="Arial" panose="020B0604020202020204" pitchFamily="34" charset="0"/>
              <a:buChar char="•"/>
            </a:pPr>
            <a:r>
              <a:rPr lang="en-US" sz="2800" dirty="0">
                <a:solidFill>
                  <a:schemeClr val="tx2"/>
                </a:solidFill>
              </a:rPr>
              <a:t>Audits of use with real-time education/feedback are very helpful to ensure proper protection of frontline personnel</a:t>
            </a:r>
          </a:p>
        </p:txBody>
      </p:sp>
    </p:spTree>
    <p:extLst>
      <p:ext uri="{BB962C8B-B14F-4D97-AF65-F5344CB8AC3E}">
        <p14:creationId xmlns:p14="http://schemas.microsoft.com/office/powerpoint/2010/main" val="22062732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1292360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832DC-88BD-48A7-AF6E-87B0665915FC}"/>
              </a:ext>
            </a:extLst>
          </p:cNvPr>
          <p:cNvSpPr>
            <a:spLocks noGrp="1"/>
          </p:cNvSpPr>
          <p:nvPr>
            <p:ph type="title"/>
          </p:nvPr>
        </p:nvSpPr>
        <p:spPr/>
        <p:txBody>
          <a:bodyPr/>
          <a:lstStyle/>
          <a:p>
            <a:r>
              <a:rPr lang="en-US" dirty="0"/>
              <a:t>Crisis Capacity When N-95s are running low </a:t>
            </a:r>
          </a:p>
        </p:txBody>
      </p:sp>
      <p:graphicFrame>
        <p:nvGraphicFramePr>
          <p:cNvPr id="4" name="Table 3">
            <a:extLst>
              <a:ext uri="{FF2B5EF4-FFF2-40B4-BE49-F238E27FC236}">
                <a16:creationId xmlns:a16="http://schemas.microsoft.com/office/drawing/2014/main" id="{B9D6579D-3E78-4E5E-B2DF-90306B44822F}"/>
              </a:ext>
            </a:extLst>
          </p:cNvPr>
          <p:cNvGraphicFramePr>
            <a:graphicFrameLocks noGrp="1"/>
          </p:cNvGraphicFramePr>
          <p:nvPr/>
        </p:nvGraphicFramePr>
        <p:xfrm>
          <a:off x="3007087" y="1744634"/>
          <a:ext cx="6177825" cy="4513320"/>
        </p:xfrm>
        <a:graphic>
          <a:graphicData uri="http://schemas.openxmlformats.org/drawingml/2006/table">
            <a:tbl>
              <a:tblPr/>
              <a:tblGrid>
                <a:gridCol w="2059275">
                  <a:extLst>
                    <a:ext uri="{9D8B030D-6E8A-4147-A177-3AD203B41FA5}">
                      <a16:colId xmlns:a16="http://schemas.microsoft.com/office/drawing/2014/main" val="3891457365"/>
                    </a:ext>
                  </a:extLst>
                </a:gridCol>
                <a:gridCol w="2059275">
                  <a:extLst>
                    <a:ext uri="{9D8B030D-6E8A-4147-A177-3AD203B41FA5}">
                      <a16:colId xmlns:a16="http://schemas.microsoft.com/office/drawing/2014/main" val="3146689445"/>
                    </a:ext>
                  </a:extLst>
                </a:gridCol>
                <a:gridCol w="2059275">
                  <a:extLst>
                    <a:ext uri="{9D8B030D-6E8A-4147-A177-3AD203B41FA5}">
                      <a16:colId xmlns:a16="http://schemas.microsoft.com/office/drawing/2014/main" val="3295626107"/>
                    </a:ext>
                  </a:extLst>
                </a:gridCol>
              </a:tblGrid>
              <a:tr h="214881">
                <a:tc rowSpan="2">
                  <a:txBody>
                    <a:bodyPr/>
                    <a:lstStyle/>
                    <a:p>
                      <a:r>
                        <a:rPr lang="en-US" sz="1100" b="1"/>
                        <a:t>HCP planned proximity to the case patient during encounter</a:t>
                      </a:r>
                      <a:endParaRPr lang="en-US" sz="1100"/>
                    </a:p>
                  </a:txBody>
                  <a:tcPr marL="53720" marR="53720" marT="26860" marB="26860" anchor="ctr">
                    <a:lnL>
                      <a:noFill/>
                    </a:lnL>
                    <a:lnR>
                      <a:noFill/>
                    </a:lnR>
                    <a:lnT>
                      <a:noFill/>
                    </a:lnT>
                    <a:lnB>
                      <a:noFill/>
                    </a:lnB>
                  </a:tcPr>
                </a:tc>
                <a:tc gridSpan="2">
                  <a:txBody>
                    <a:bodyPr/>
                    <a:lstStyle/>
                    <a:p>
                      <a:r>
                        <a:rPr lang="en-US" sz="1100"/>
                        <a:t>Facemask or respirator determination</a:t>
                      </a:r>
                    </a:p>
                  </a:txBody>
                  <a:tcPr marL="53720" marR="53720" marT="26860" marB="2686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020653887"/>
                  </a:ext>
                </a:extLst>
              </a:tr>
              <a:tr h="698363">
                <a:tc vMerge="1">
                  <a:txBody>
                    <a:bodyPr/>
                    <a:lstStyle/>
                    <a:p>
                      <a:endParaRPr lang="en-US"/>
                    </a:p>
                  </a:txBody>
                  <a:tcPr/>
                </a:tc>
                <a:tc>
                  <a:txBody>
                    <a:bodyPr/>
                    <a:lstStyle/>
                    <a:p>
                      <a:r>
                        <a:rPr lang="en-US" sz="1100" b="1"/>
                        <a:t>Patient masked for entire encounter (i.e., with source control)</a:t>
                      </a:r>
                      <a:endParaRPr lang="en-US" sz="1100"/>
                    </a:p>
                  </a:txBody>
                  <a:tcPr marL="53720" marR="53720" marT="26860" marB="26860" anchor="ctr">
                    <a:lnL>
                      <a:noFill/>
                    </a:lnL>
                    <a:lnR>
                      <a:noFill/>
                    </a:lnR>
                    <a:lnT>
                      <a:noFill/>
                    </a:lnT>
                    <a:lnB>
                      <a:noFill/>
                    </a:lnB>
                  </a:tcPr>
                </a:tc>
                <a:tc>
                  <a:txBody>
                    <a:bodyPr/>
                    <a:lstStyle/>
                    <a:p>
                      <a:r>
                        <a:rPr lang="en-US" sz="1100" b="1"/>
                        <a:t>Unmasked patient or mask needs to be removed for any period of time during the patient encounter</a:t>
                      </a:r>
                      <a:endParaRPr lang="en-US" sz="1100"/>
                    </a:p>
                  </a:txBody>
                  <a:tcPr marL="53720" marR="53720" marT="26860" marB="26860" anchor="ctr">
                    <a:lnL>
                      <a:noFill/>
                    </a:lnL>
                    <a:lnR>
                      <a:noFill/>
                    </a:lnR>
                    <a:lnT>
                      <a:noFill/>
                    </a:lnT>
                    <a:lnB>
                      <a:noFill/>
                    </a:lnB>
                  </a:tcPr>
                </a:tc>
                <a:extLst>
                  <a:ext uri="{0D108BD9-81ED-4DB2-BD59-A6C34878D82A}">
                    <a16:rowId xmlns:a16="http://schemas.microsoft.com/office/drawing/2014/main" val="1210571015"/>
                  </a:ext>
                </a:extLst>
              </a:tr>
              <a:tr h="1020684">
                <a:tc>
                  <a:txBody>
                    <a:bodyPr/>
                    <a:lstStyle/>
                    <a:p>
                      <a:r>
                        <a:rPr lang="en-US" sz="1100"/>
                        <a:t>HCP will remain at greater than 6 feet from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extLst>
                  <a:ext uri="{0D108BD9-81ED-4DB2-BD59-A6C34878D82A}">
                    <a16:rowId xmlns:a16="http://schemas.microsoft.com/office/drawing/2014/main" val="4101021485"/>
                  </a:ext>
                </a:extLst>
              </a:tr>
              <a:tr h="859524">
                <a:tc>
                  <a:txBody>
                    <a:bodyPr/>
                    <a:lstStyle/>
                    <a:p>
                      <a:r>
                        <a:rPr lang="en-US" sz="1100"/>
                        <a:t>HCP will be within 3 to 6 feet of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extLst>
                  <a:ext uri="{0D108BD9-81ED-4DB2-BD59-A6C34878D82A}">
                    <a16:rowId xmlns:a16="http://schemas.microsoft.com/office/drawing/2014/main" val="222468609"/>
                  </a:ext>
                </a:extLst>
              </a:tr>
              <a:tr h="698363">
                <a:tc>
                  <a:txBody>
                    <a:bodyPr/>
                    <a:lstStyle/>
                    <a:p>
                      <a:r>
                        <a:rPr lang="en-US" sz="1100"/>
                        <a:t>HCP will be within 3 feet of symptomatic patient, including providing direct patient care</a:t>
                      </a:r>
                    </a:p>
                  </a:txBody>
                  <a:tcPr marL="53720" marR="53720" marT="26860" marB="26860" anchor="ctr">
                    <a:lnL>
                      <a:noFill/>
                    </a:lnL>
                    <a:lnR>
                      <a:noFill/>
                    </a:lnR>
                    <a:lnT>
                      <a:noFill/>
                    </a:lnT>
                    <a:lnB>
                      <a:noFill/>
                    </a:lnB>
                  </a:tcPr>
                </a:tc>
                <a:tc>
                  <a:txBody>
                    <a:bodyPr/>
                    <a:lstStyle/>
                    <a:p>
                      <a:r>
                        <a:rPr lang="en-US" sz="1100"/>
                        <a:t>Facemask</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val="791462247"/>
                  </a:ext>
                </a:extLst>
              </a:tr>
              <a:tr h="859524">
                <a:tc>
                  <a:txBody>
                    <a:bodyPr/>
                    <a:lstStyle/>
                    <a:p>
                      <a:r>
                        <a:rPr lang="en-US" sz="1100"/>
                        <a:t>HCP will be present in the room during aerosol generating procedures performed on symptomatic persons</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tc>
                  <a:txBody>
                    <a:bodyPr/>
                    <a:lstStyle/>
                    <a:p>
                      <a:r>
                        <a:rPr lang="en-US" sz="1100" dirty="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val="1447758242"/>
                  </a:ext>
                </a:extLst>
              </a:tr>
            </a:tbl>
          </a:graphicData>
        </a:graphic>
      </p:graphicFrame>
      <p:sp>
        <p:nvSpPr>
          <p:cNvPr id="5" name="Rectangle 1">
            <a:extLst>
              <a:ext uri="{FF2B5EF4-FFF2-40B4-BE49-F238E27FC236}">
                <a16:creationId xmlns:a16="http://schemas.microsoft.com/office/drawing/2014/main" id="{72EE4885-B5EC-4F4C-A8F3-B712D642634B}"/>
              </a:ext>
            </a:extLst>
          </p:cNvPr>
          <p:cNvSpPr>
            <a:spLocks noGrp="1" noChangeArrowheads="1"/>
          </p:cNvSpPr>
          <p:nvPr>
            <p:ph type="body" sz="quarter" idx="10"/>
          </p:nvPr>
        </p:nvSpPr>
        <p:spPr bwMode="auto">
          <a:xfrm>
            <a:off x="1371600" y="1243013"/>
            <a:ext cx="10554236" cy="48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1469325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3CDC4-A2BA-44FF-9AF3-A93ACA1A4C80}"/>
              </a:ext>
            </a:extLst>
          </p:cNvPr>
          <p:cNvSpPr>
            <a:spLocks noGrp="1"/>
          </p:cNvSpPr>
          <p:nvPr>
            <p:ph type="body" sz="quarter" idx="10"/>
          </p:nvPr>
        </p:nvSpPr>
        <p:spPr/>
        <p:txBody>
          <a:bodyPr/>
          <a:lstStyle/>
          <a:p>
            <a:r>
              <a:rPr lang="en-US" dirty="0"/>
              <a:t>Nebraska Medicine has posted how they are extending PPE use on the Nebraska Medicine COVID page- open access.</a:t>
            </a:r>
          </a:p>
          <a:p>
            <a:r>
              <a:rPr lang="en-US" dirty="0">
                <a:hlinkClick r:id="rId2"/>
              </a:rPr>
              <a:t>https://www.nebraskamed.com/sites/default/files/documents/covid-19/COVID-Extended-Use-Reuse-of-PPE-and-N95.pdf?date=03182020</a:t>
            </a:r>
            <a:endParaRPr lang="en-US" dirty="0"/>
          </a:p>
          <a:p>
            <a:endParaRPr lang="en-US" dirty="0"/>
          </a:p>
        </p:txBody>
      </p:sp>
      <p:sp>
        <p:nvSpPr>
          <p:cNvPr id="3" name="Title 2">
            <a:extLst>
              <a:ext uri="{FF2B5EF4-FFF2-40B4-BE49-F238E27FC236}">
                <a16:creationId xmlns:a16="http://schemas.microsoft.com/office/drawing/2014/main" id="{8BD7B05D-F9AB-49BC-91C0-6FDA66AB2E86}"/>
              </a:ext>
            </a:extLst>
          </p:cNvPr>
          <p:cNvSpPr>
            <a:spLocks noGrp="1"/>
          </p:cNvSpPr>
          <p:nvPr>
            <p:ph type="title"/>
          </p:nvPr>
        </p:nvSpPr>
        <p:spPr/>
        <p:txBody>
          <a:bodyPr/>
          <a:lstStyle/>
          <a:p>
            <a:r>
              <a:rPr lang="en-US" dirty="0"/>
              <a:t>PPE Extended and Re-use at NM</a:t>
            </a:r>
          </a:p>
        </p:txBody>
      </p:sp>
    </p:spTree>
    <p:extLst>
      <p:ext uri="{BB962C8B-B14F-4D97-AF65-F5344CB8AC3E}">
        <p14:creationId xmlns:p14="http://schemas.microsoft.com/office/powerpoint/2010/main" val="383647663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lasticWrap smoothness="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effectLst>
            <a:glow>
              <a:schemeClr val="accent1">
                <a:alpha val="40000"/>
              </a:schemeClr>
            </a:glow>
            <a:reflection endPos="65000" dist="50800" dir="5400000" sy="-100000" algn="bl" rotWithShape="0"/>
          </a:effectLst>
        </p:spPr>
        <p:txBody>
          <a:bodyPr/>
          <a:lstStyle/>
          <a:p>
            <a:endParaRPr lang="en-US" dirty="0"/>
          </a:p>
          <a:p>
            <a:endParaRPr lang="en-US" dirty="0"/>
          </a:p>
          <a:p>
            <a:r>
              <a:rPr lang="en-US" dirty="0"/>
              <a:t>CDC is updating guidance frequently and should be considered the best authority for most situations </a:t>
            </a:r>
          </a:p>
          <a:p>
            <a:pPr marL="457200" lvl="1" indent="0">
              <a:buNone/>
            </a:pPr>
            <a:r>
              <a:rPr lang="en-US" sz="2000" dirty="0">
                <a:hlinkClick r:id="rId5"/>
              </a:rPr>
              <a:t>https://www.cdc.gov/coronavirus/2019-ncov/index.html</a:t>
            </a:r>
            <a:r>
              <a:rPr lang="en-US" sz="2000" dirty="0"/>
              <a:t> (main)</a:t>
            </a:r>
          </a:p>
          <a:p>
            <a:endParaRPr lang="en-US" dirty="0"/>
          </a:p>
        </p:txBody>
      </p:sp>
      <p:sp>
        <p:nvSpPr>
          <p:cNvPr id="3" name="Title 2"/>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26998464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38200" y="2755762"/>
            <a:ext cx="10478729" cy="418044"/>
          </a:xfrm>
        </p:spPr>
        <p:txBody>
          <a:bodyPr/>
          <a:lstStyle/>
          <a:p>
            <a:r>
              <a:rPr lang="en-US" dirty="0"/>
              <a:t>HAI/AR Epidemiologist</a:t>
            </a:r>
          </a:p>
        </p:txBody>
      </p:sp>
      <p:sp>
        <p:nvSpPr>
          <p:cNvPr id="3" name="Text Placeholder 2"/>
          <p:cNvSpPr>
            <a:spLocks noGrp="1"/>
          </p:cNvSpPr>
          <p:nvPr>
            <p:ph type="body" sz="quarter" idx="12"/>
          </p:nvPr>
        </p:nvSpPr>
        <p:spPr>
          <a:xfrm>
            <a:off x="838200" y="2240666"/>
            <a:ext cx="10487293" cy="978674"/>
          </a:xfrm>
        </p:spPr>
        <p:txBody>
          <a:bodyPr/>
          <a:lstStyle/>
          <a:p>
            <a:r>
              <a:rPr lang="en-US" dirty="0"/>
              <a:t>Presentation prepared by:  Dr. Maureen Tierney and Dr. Tom </a:t>
            </a:r>
            <a:r>
              <a:rPr lang="en-US" dirty="0" err="1"/>
              <a:t>Safranek</a:t>
            </a:r>
            <a:r>
              <a:rPr lang="en-US" dirty="0"/>
              <a:t>; Kate Tyner and </a:t>
            </a:r>
            <a:r>
              <a:rPr lang="en-US"/>
              <a:t>Margaret Drake</a:t>
            </a:r>
            <a:endParaRPr lang="en-US" dirty="0"/>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a:xfrm>
            <a:off x="846764" y="3219340"/>
            <a:ext cx="10478729" cy="366284"/>
          </a:xfrm>
        </p:spPr>
        <p:txBody>
          <a:bodyPr/>
          <a:lstStyle/>
          <a:p>
            <a:r>
              <a:rPr lang="en-US" dirty="0"/>
              <a:t>Ishrat.kamal-ahmed@Nebraska.gov</a:t>
            </a:r>
          </a:p>
        </p:txBody>
      </p:sp>
      <p:sp>
        <p:nvSpPr>
          <p:cNvPr id="6" name="Text Placeholder 5"/>
          <p:cNvSpPr>
            <a:spLocks noGrp="1"/>
          </p:cNvSpPr>
          <p:nvPr>
            <p:ph type="body" sz="quarter" idx="15"/>
          </p:nvPr>
        </p:nvSpPr>
        <p:spPr>
          <a:xfrm>
            <a:off x="846764" y="3682917"/>
            <a:ext cx="10478729" cy="463841"/>
          </a:xfrm>
        </p:spPr>
        <p:txBody>
          <a:bodyPr/>
          <a:lstStyle/>
          <a:p>
            <a:r>
              <a:rPr lang="en-US"/>
              <a:t>402-471-2937</a:t>
            </a:r>
            <a:endParaRPr lang="en-US" dirty="0"/>
          </a:p>
        </p:txBody>
      </p:sp>
    </p:spTree>
    <p:extLst>
      <p:ext uri="{BB962C8B-B14F-4D97-AF65-F5344CB8AC3E}">
        <p14:creationId xmlns:p14="http://schemas.microsoft.com/office/powerpoint/2010/main" val="21171047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4"/>
          <p:cNvGraphicFramePr>
            <a:graphicFrameLocks noGrp="1"/>
          </p:cNvGraphicFramePr>
          <p:nvPr>
            <p:extLst>
              <p:ext uri="{D42A27DB-BD31-4B8C-83A1-F6EECF244321}">
                <p14:modId xmlns:p14="http://schemas.microsoft.com/office/powerpoint/2010/main" val="3539156282"/>
              </p:ext>
            </p:extLst>
          </p:nvPr>
        </p:nvGraphicFramePr>
        <p:xfrm>
          <a:off x="591535" y="298940"/>
          <a:ext cx="3115067" cy="7071347"/>
        </p:xfrm>
        <a:graphic>
          <a:graphicData uri="http://schemas.openxmlformats.org/drawingml/2006/table">
            <a:tbl>
              <a:tblPr firstRow="1" bandRow="1">
                <a:tableStyleId>{2D5ABB26-0587-4C30-8999-92F81FD0307C}</a:tableStyleId>
              </a:tblPr>
              <a:tblGrid>
                <a:gridCol w="832103">
                  <a:extLst>
                    <a:ext uri="{9D8B030D-6E8A-4147-A177-3AD203B41FA5}">
                      <a16:colId xmlns:a16="http://schemas.microsoft.com/office/drawing/2014/main" val="20000"/>
                    </a:ext>
                  </a:extLst>
                </a:gridCol>
                <a:gridCol w="566940">
                  <a:extLst>
                    <a:ext uri="{9D8B030D-6E8A-4147-A177-3AD203B41FA5}">
                      <a16:colId xmlns:a16="http://schemas.microsoft.com/office/drawing/2014/main" val="20001"/>
                    </a:ext>
                  </a:extLst>
                </a:gridCol>
                <a:gridCol w="853427">
                  <a:extLst>
                    <a:ext uri="{9D8B030D-6E8A-4147-A177-3AD203B41FA5}">
                      <a16:colId xmlns:a16="http://schemas.microsoft.com/office/drawing/2014/main" val="20002"/>
                    </a:ext>
                  </a:extLst>
                </a:gridCol>
                <a:gridCol w="862597">
                  <a:extLst>
                    <a:ext uri="{9D8B030D-6E8A-4147-A177-3AD203B41FA5}">
                      <a16:colId xmlns:a16="http://schemas.microsoft.com/office/drawing/2014/main" val="20003"/>
                    </a:ext>
                  </a:extLst>
                </a:gridCol>
              </a:tblGrid>
              <a:tr h="259093">
                <a:tc rowSpan="3">
                  <a:txBody>
                    <a:bodyPr/>
                    <a:lstStyle/>
                    <a:p>
                      <a:endParaRPr sz="1300" dirty="0">
                        <a:latin typeface="Times New Roman"/>
                        <a:cs typeface="Times New Roman"/>
                      </a:endParaRPr>
                    </a:p>
                  </a:txBody>
                  <a:tcPr marL="0" marR="0" marT="0" marB="0">
                    <a:lnL w="13462">
                      <a:solidFill>
                        <a:srgbClr val="000000"/>
                      </a:solidFill>
                      <a:prstDash val="solid"/>
                    </a:lnL>
                    <a:lnR w="7364">
                      <a:solidFill>
                        <a:srgbClr val="000000"/>
                      </a:solidFill>
                      <a:prstDash val="solid"/>
                    </a:lnR>
                    <a:lnT w="13461">
                      <a:solidFill>
                        <a:srgbClr val="000000"/>
                      </a:solidFill>
                      <a:prstDash val="solid"/>
                    </a:lnT>
                    <a:lnB w="7364">
                      <a:solidFill>
                        <a:srgbClr val="000000"/>
                      </a:solidFill>
                      <a:prstDash val="solid"/>
                    </a:lnB>
                    <a:solidFill>
                      <a:srgbClr val="BABABA"/>
                    </a:solidFill>
                  </a:tcPr>
                </a:tc>
                <a:tc gridSpan="2">
                  <a:txBody>
                    <a:bodyPr/>
                    <a:lstStyle/>
                    <a:p>
                      <a:pPr marL="370840">
                        <a:lnSpc>
                          <a:spcPct val="100000"/>
                        </a:lnSpc>
                      </a:pPr>
                      <a:r>
                        <a:rPr sz="1100" b="1" dirty="0">
                          <a:latin typeface="Times New Roman"/>
                          <a:cs typeface="Times New Roman"/>
                        </a:rPr>
                        <a:t>Lab</a:t>
                      </a:r>
                      <a:r>
                        <a:rPr sz="1100" b="1" spc="-5" dirty="0">
                          <a:latin typeface="Times New Roman"/>
                          <a:cs typeface="Times New Roman"/>
                        </a:rPr>
                        <a:t> Status</a:t>
                      </a:r>
                      <a:endParaRPr sz="1100">
                        <a:latin typeface="Times New Roman"/>
                        <a:cs typeface="Times New Roman"/>
                      </a:endParaRPr>
                    </a:p>
                  </a:txBody>
                  <a:tcPr marL="0" marR="0" marT="0" marB="0">
                    <a:lnL w="7364">
                      <a:solidFill>
                        <a:srgbClr val="000000"/>
                      </a:solidFill>
                      <a:prstDash val="solid"/>
                    </a:lnL>
                    <a:lnR w="7364">
                      <a:solidFill>
                        <a:srgbClr val="000000"/>
                      </a:solidFill>
                      <a:prstDash val="solid"/>
                    </a:lnR>
                    <a:lnT w="13461">
                      <a:solidFill>
                        <a:srgbClr val="000000"/>
                      </a:solidFill>
                      <a:prstDash val="solid"/>
                    </a:lnT>
                    <a:lnB w="7364">
                      <a:solidFill>
                        <a:srgbClr val="000000"/>
                      </a:solidFill>
                      <a:prstDash val="solid"/>
                    </a:lnB>
                    <a:solidFill>
                      <a:srgbClr val="BABABA"/>
                    </a:solidFill>
                  </a:tcPr>
                </a:tc>
                <a:tc hMerge="1">
                  <a:txBody>
                    <a:bodyPr/>
                    <a:lstStyle/>
                    <a:p>
                      <a:endParaRPr/>
                    </a:p>
                  </a:txBody>
                  <a:tcPr marL="0" marR="0" marT="0" marB="0"/>
                </a:tc>
                <a:tc rowSpan="2">
                  <a:txBody>
                    <a:bodyPr/>
                    <a:lstStyle/>
                    <a:p>
                      <a:pPr marL="47625">
                        <a:lnSpc>
                          <a:spcPct val="100000"/>
                        </a:lnSpc>
                      </a:pPr>
                      <a:r>
                        <a:rPr sz="1100" b="1" dirty="0">
                          <a:latin typeface="Times New Roman"/>
                          <a:cs typeface="Times New Roman"/>
                        </a:rPr>
                        <a:t>Grand</a:t>
                      </a:r>
                      <a:r>
                        <a:rPr sz="1100" b="1" spc="-5" dirty="0">
                          <a:latin typeface="Times New Roman"/>
                          <a:cs typeface="Times New Roman"/>
                        </a:rPr>
                        <a:t> </a:t>
                      </a:r>
                      <a:r>
                        <a:rPr sz="1100" b="1" dirty="0">
                          <a:latin typeface="Times New Roman"/>
                          <a:cs typeface="Times New Roman"/>
                        </a:rPr>
                        <a:t>Total</a:t>
                      </a:r>
                      <a:endParaRPr sz="1100">
                        <a:latin typeface="Times New Roman"/>
                        <a:cs typeface="Times New Roman"/>
                      </a:endParaRPr>
                    </a:p>
                  </a:txBody>
                  <a:tcPr marL="0" marR="0" marT="0" marB="0">
                    <a:lnL w="7364">
                      <a:solidFill>
                        <a:srgbClr val="000000"/>
                      </a:solidFill>
                      <a:prstDash val="solid"/>
                    </a:lnL>
                    <a:lnR w="13461">
                      <a:solidFill>
                        <a:srgbClr val="000000"/>
                      </a:solidFill>
                      <a:prstDash val="solid"/>
                    </a:lnR>
                    <a:lnT w="13461">
                      <a:solidFill>
                        <a:srgbClr val="000000"/>
                      </a:solidFill>
                      <a:prstDash val="solid"/>
                    </a:lnT>
                    <a:lnB w="7364">
                      <a:solidFill>
                        <a:srgbClr val="000000"/>
                      </a:solidFill>
                      <a:prstDash val="solid"/>
                    </a:lnB>
                    <a:solidFill>
                      <a:srgbClr val="BABABA"/>
                    </a:solidFill>
                  </a:tcPr>
                </a:tc>
                <a:extLst>
                  <a:ext uri="{0D108BD9-81ED-4DB2-BD59-A6C34878D82A}">
                    <a16:rowId xmlns:a16="http://schemas.microsoft.com/office/drawing/2014/main" val="10000"/>
                  </a:ext>
                </a:extLst>
              </a:tr>
              <a:tr h="256019">
                <a:tc vMerge="1">
                  <a:txBody>
                    <a:bodyPr/>
                    <a:lstStyle/>
                    <a:p>
                      <a:endParaRPr/>
                    </a:p>
                  </a:txBody>
                  <a:tcPr marL="0" marR="0" marT="0" marB="0">
                    <a:lnL w="13462">
                      <a:solidFill>
                        <a:srgbClr val="000000"/>
                      </a:solidFill>
                      <a:prstDash val="solid"/>
                    </a:lnL>
                    <a:lnR w="7364">
                      <a:solidFill>
                        <a:srgbClr val="000000"/>
                      </a:solidFill>
                      <a:prstDash val="solid"/>
                    </a:lnR>
                    <a:lnT w="13461">
                      <a:solidFill>
                        <a:srgbClr val="000000"/>
                      </a:solidFill>
                      <a:prstDash val="solid"/>
                    </a:lnT>
                    <a:lnB w="7364">
                      <a:solidFill>
                        <a:srgbClr val="000000"/>
                      </a:solidFill>
                      <a:prstDash val="solid"/>
                    </a:lnB>
                    <a:solidFill>
                      <a:srgbClr val="BABABA"/>
                    </a:solidFill>
                  </a:tcPr>
                </a:tc>
                <a:tc>
                  <a:txBody>
                    <a:bodyPr/>
                    <a:lstStyle/>
                    <a:p>
                      <a:pPr marL="47625">
                        <a:lnSpc>
                          <a:spcPct val="100000"/>
                        </a:lnSpc>
                      </a:pPr>
                      <a:r>
                        <a:rPr sz="1100" b="1" dirty="0">
                          <a:latin typeface="Times New Roman"/>
                          <a:cs typeface="Times New Roman"/>
                        </a:rPr>
                        <a:t>Positive</a:t>
                      </a:r>
                      <a:endParaRPr sz="11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L="47625">
                        <a:lnSpc>
                          <a:spcPct val="100000"/>
                        </a:lnSpc>
                      </a:pPr>
                      <a:r>
                        <a:rPr sz="1100" b="1" spc="-5" dirty="0">
                          <a:latin typeface="Times New Roman"/>
                          <a:cs typeface="Times New Roman"/>
                        </a:rPr>
                        <a:t>Inconclusive</a:t>
                      </a:r>
                      <a:endParaRPr sz="11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vMerge="1">
                  <a:txBody>
                    <a:bodyPr/>
                    <a:lstStyle/>
                    <a:p>
                      <a:endParaRPr/>
                    </a:p>
                  </a:txBody>
                  <a:tcPr marL="0" marR="0" marT="0" marB="0">
                    <a:lnL w="7364">
                      <a:solidFill>
                        <a:srgbClr val="000000"/>
                      </a:solidFill>
                      <a:prstDash val="solid"/>
                    </a:lnL>
                    <a:lnR w="13461">
                      <a:solidFill>
                        <a:srgbClr val="000000"/>
                      </a:solidFill>
                      <a:prstDash val="solid"/>
                    </a:lnR>
                    <a:lnT w="13461">
                      <a:solidFill>
                        <a:srgbClr val="000000"/>
                      </a:solidFill>
                      <a:prstDash val="solid"/>
                    </a:lnT>
                    <a:lnB w="7364">
                      <a:solidFill>
                        <a:srgbClr val="000000"/>
                      </a:solidFill>
                      <a:prstDash val="solid"/>
                    </a:lnB>
                    <a:solidFill>
                      <a:srgbClr val="BABABA"/>
                    </a:solidFill>
                  </a:tcPr>
                </a:tc>
                <a:extLst>
                  <a:ext uri="{0D108BD9-81ED-4DB2-BD59-A6C34878D82A}">
                    <a16:rowId xmlns:a16="http://schemas.microsoft.com/office/drawing/2014/main" val="10001"/>
                  </a:ext>
                </a:extLst>
              </a:tr>
              <a:tr h="256032">
                <a:tc vMerge="1">
                  <a:txBody>
                    <a:bodyPr/>
                    <a:lstStyle/>
                    <a:p>
                      <a:endParaRPr/>
                    </a:p>
                  </a:txBody>
                  <a:tcPr marL="0" marR="0" marT="0" marB="0">
                    <a:lnL w="13462">
                      <a:solidFill>
                        <a:srgbClr val="000000"/>
                      </a:solidFill>
                      <a:prstDash val="solid"/>
                    </a:lnL>
                    <a:lnR w="7364">
                      <a:solidFill>
                        <a:srgbClr val="000000"/>
                      </a:solidFill>
                      <a:prstDash val="solid"/>
                    </a:lnR>
                    <a:lnT w="13461">
                      <a:solidFill>
                        <a:srgbClr val="000000"/>
                      </a:solidFill>
                      <a:prstDash val="solid"/>
                    </a:lnT>
                    <a:lnB w="7364">
                      <a:solidFill>
                        <a:srgbClr val="000000"/>
                      </a:solidFill>
                      <a:prstDash val="solid"/>
                    </a:lnB>
                    <a:solidFill>
                      <a:srgbClr val="BABABA"/>
                    </a:solidFill>
                  </a:tcPr>
                </a:tc>
                <a:tc>
                  <a:txBody>
                    <a:bodyPr/>
                    <a:lstStyle/>
                    <a:p>
                      <a:pPr marR="635" algn="ctr">
                        <a:lnSpc>
                          <a:spcPct val="100000"/>
                        </a:lnSpc>
                      </a:pPr>
                      <a:r>
                        <a:rPr sz="1100" b="1" dirty="0">
                          <a:latin typeface="Times New Roman"/>
                          <a:cs typeface="Times New Roman"/>
                        </a:rPr>
                        <a:t>N</a:t>
                      </a:r>
                      <a:endParaRPr sz="11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algn="ctr">
                        <a:lnSpc>
                          <a:spcPct val="100000"/>
                        </a:lnSpc>
                      </a:pPr>
                      <a:r>
                        <a:rPr sz="1100" b="1" dirty="0">
                          <a:latin typeface="Times New Roman"/>
                          <a:cs typeface="Times New Roman"/>
                        </a:rPr>
                        <a:t>N</a:t>
                      </a:r>
                      <a:endParaRPr sz="11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635" algn="ctr">
                        <a:lnSpc>
                          <a:spcPct val="100000"/>
                        </a:lnSpc>
                      </a:pPr>
                      <a:r>
                        <a:rPr sz="1100" b="1" dirty="0">
                          <a:latin typeface="Times New Roman"/>
                          <a:cs typeface="Times New Roman"/>
                        </a:rPr>
                        <a:t>N</a:t>
                      </a:r>
                      <a:endParaRPr sz="11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solidFill>
                      <a:srgbClr val="BABABA"/>
                    </a:solidFill>
                  </a:tcPr>
                </a:tc>
                <a:extLst>
                  <a:ext uri="{0D108BD9-81ED-4DB2-BD59-A6C34878D82A}">
                    <a16:rowId xmlns:a16="http://schemas.microsoft.com/office/drawing/2014/main" val="10002"/>
                  </a:ext>
                </a:extLst>
              </a:tr>
              <a:tr h="408444">
                <a:tc>
                  <a:txBody>
                    <a:bodyPr/>
                    <a:lstStyle/>
                    <a:p>
                      <a:pPr marL="47625" marR="323215">
                        <a:lnSpc>
                          <a:spcPts val="1200"/>
                        </a:lnSpc>
                      </a:pPr>
                      <a:r>
                        <a:rPr sz="1100" b="1" dirty="0">
                          <a:latin typeface="Times New Roman"/>
                          <a:cs typeface="Times New Roman"/>
                        </a:rPr>
                        <a:t>Patient </a:t>
                      </a:r>
                      <a:r>
                        <a:rPr sz="1100" b="1" spc="-5" dirty="0">
                          <a:latin typeface="Times New Roman"/>
                          <a:cs typeface="Times New Roman"/>
                        </a:rPr>
                        <a:t>County</a:t>
                      </a:r>
                      <a:endParaRPr sz="1100" dirty="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rowSpan="2">
                  <a:txBody>
                    <a:bodyPr/>
                    <a:lstStyle/>
                    <a:p>
                      <a:pPr marR="48260" algn="r">
                        <a:lnSpc>
                          <a:spcPct val="100000"/>
                        </a:lnSpc>
                      </a:pPr>
                      <a:r>
                        <a:rPr sz="1000" dirty="0">
                          <a:latin typeface="Times New Roman"/>
                          <a:cs typeface="Times New Roman"/>
                        </a:rPr>
                        <a:t>88</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rowSpan="2">
                  <a:txBody>
                    <a:bodyPr/>
                    <a:lstStyle/>
                    <a:p>
                      <a:pPr marR="43815" algn="r">
                        <a:lnSpc>
                          <a:spcPct val="100000"/>
                        </a:lnSpc>
                      </a:pPr>
                      <a:r>
                        <a:rPr sz="1000" dirty="0">
                          <a:latin typeface="Times New Roman"/>
                          <a:cs typeface="Times New Roman"/>
                        </a:rPr>
                        <a:t>6</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rowSpan="2">
                  <a:txBody>
                    <a:bodyPr/>
                    <a:lstStyle/>
                    <a:p>
                      <a:pPr marR="47625" algn="r">
                        <a:lnSpc>
                          <a:spcPct val="100000"/>
                        </a:lnSpc>
                      </a:pPr>
                      <a:r>
                        <a:rPr sz="1000" b="1" dirty="0">
                          <a:latin typeface="Times New Roman"/>
                          <a:cs typeface="Times New Roman"/>
                        </a:rPr>
                        <a:t>94</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03"/>
                  </a:ext>
                </a:extLst>
              </a:tr>
              <a:tr h="256019">
                <a:tc>
                  <a:txBody>
                    <a:bodyPr/>
                    <a:lstStyle/>
                    <a:p>
                      <a:pPr marL="47625">
                        <a:lnSpc>
                          <a:spcPct val="100000"/>
                        </a:lnSpc>
                      </a:pPr>
                      <a:r>
                        <a:rPr sz="1100" b="1" spc="-5" dirty="0">
                          <a:latin typeface="Times New Roman"/>
                          <a:cs typeface="Times New Roman"/>
                        </a:rPr>
                        <a:t>Douglas</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vMerge="1">
                  <a:txBody>
                    <a:bodyPr/>
                    <a:lstStyle/>
                    <a:p>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vMerge="1">
                  <a:txBody>
                    <a:bodyPr/>
                    <a:lstStyle/>
                    <a:p>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vMerge="1">
                  <a:txBody>
                    <a:bodyPr/>
                    <a:lstStyle/>
                    <a:p>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04"/>
                  </a:ext>
                </a:extLst>
              </a:tr>
              <a:tr h="256044">
                <a:tc>
                  <a:txBody>
                    <a:bodyPr/>
                    <a:lstStyle/>
                    <a:p>
                      <a:pPr marL="47625">
                        <a:lnSpc>
                          <a:spcPct val="100000"/>
                        </a:lnSpc>
                      </a:pPr>
                      <a:r>
                        <a:rPr sz="1100" b="1" dirty="0">
                          <a:latin typeface="Times New Roman"/>
                          <a:cs typeface="Times New Roman"/>
                        </a:rPr>
                        <a:t>Washington</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8260" algn="r">
                        <a:lnSpc>
                          <a:spcPct val="100000"/>
                        </a:lnSpc>
                      </a:pPr>
                      <a:r>
                        <a:rPr sz="1000" dirty="0">
                          <a:latin typeface="Times New Roman"/>
                          <a:cs typeface="Times New Roman"/>
                        </a:rPr>
                        <a:t>19</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7625" algn="r">
                        <a:lnSpc>
                          <a:spcPct val="100000"/>
                        </a:lnSpc>
                      </a:pPr>
                      <a:r>
                        <a:rPr sz="1000" b="1" dirty="0">
                          <a:latin typeface="Times New Roman"/>
                          <a:cs typeface="Times New Roman"/>
                        </a:rPr>
                        <a:t>19</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05"/>
                  </a:ext>
                </a:extLst>
              </a:tr>
              <a:tr h="256019">
                <a:tc>
                  <a:txBody>
                    <a:bodyPr/>
                    <a:lstStyle/>
                    <a:p>
                      <a:pPr marL="47625">
                        <a:lnSpc>
                          <a:spcPct val="100000"/>
                        </a:lnSpc>
                      </a:pPr>
                      <a:r>
                        <a:rPr sz="1100" b="1" spc="-5" dirty="0">
                          <a:latin typeface="Times New Roman"/>
                          <a:cs typeface="Times New Roman"/>
                        </a:rPr>
                        <a:t>Sarpy</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8260" algn="r">
                        <a:lnSpc>
                          <a:spcPct val="100000"/>
                        </a:lnSpc>
                      </a:pPr>
                      <a:r>
                        <a:rPr sz="1000" dirty="0">
                          <a:latin typeface="Times New Roman"/>
                          <a:cs typeface="Times New Roman"/>
                        </a:rPr>
                        <a:t>16</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7625" algn="r">
                        <a:lnSpc>
                          <a:spcPct val="100000"/>
                        </a:lnSpc>
                      </a:pPr>
                      <a:r>
                        <a:rPr sz="1000" b="1" dirty="0">
                          <a:latin typeface="Times New Roman"/>
                          <a:cs typeface="Times New Roman"/>
                        </a:rPr>
                        <a:t>16</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06"/>
                  </a:ext>
                </a:extLst>
              </a:tr>
              <a:tr h="256044">
                <a:tc>
                  <a:txBody>
                    <a:bodyPr/>
                    <a:lstStyle/>
                    <a:p>
                      <a:pPr marL="47625">
                        <a:lnSpc>
                          <a:spcPct val="100000"/>
                        </a:lnSpc>
                      </a:pPr>
                      <a:r>
                        <a:rPr sz="1100" b="1" dirty="0">
                          <a:latin typeface="Times New Roman"/>
                          <a:cs typeface="Times New Roman"/>
                        </a:rPr>
                        <a:t>Hall</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9</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7625" algn="r">
                        <a:lnSpc>
                          <a:spcPct val="100000"/>
                        </a:lnSpc>
                      </a:pPr>
                      <a:r>
                        <a:rPr sz="1000" b="1" dirty="0">
                          <a:latin typeface="Times New Roman"/>
                          <a:cs typeface="Times New Roman"/>
                        </a:rPr>
                        <a:t>10</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07"/>
                  </a:ext>
                </a:extLst>
              </a:tr>
              <a:tr h="256019">
                <a:tc>
                  <a:txBody>
                    <a:bodyPr/>
                    <a:lstStyle/>
                    <a:p>
                      <a:pPr marL="47625">
                        <a:lnSpc>
                          <a:spcPct val="100000"/>
                        </a:lnSpc>
                      </a:pPr>
                      <a:r>
                        <a:rPr sz="1100" b="1" dirty="0">
                          <a:latin typeface="Times New Roman"/>
                          <a:cs typeface="Times New Roman"/>
                        </a:rPr>
                        <a:t>Lancaster</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8</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8</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08"/>
                  </a:ext>
                </a:extLst>
              </a:tr>
              <a:tr h="256031">
                <a:tc>
                  <a:txBody>
                    <a:bodyPr/>
                    <a:lstStyle/>
                    <a:p>
                      <a:pPr marL="47625">
                        <a:lnSpc>
                          <a:spcPct val="100000"/>
                        </a:lnSpc>
                      </a:pPr>
                      <a:r>
                        <a:rPr sz="1100" b="1" dirty="0">
                          <a:latin typeface="Times New Roman"/>
                          <a:cs typeface="Times New Roman"/>
                        </a:rPr>
                        <a:t>Lincoln</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7</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7</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09"/>
                  </a:ext>
                </a:extLst>
              </a:tr>
              <a:tr h="256044">
                <a:tc>
                  <a:txBody>
                    <a:bodyPr/>
                    <a:lstStyle/>
                    <a:p>
                      <a:pPr marL="47625">
                        <a:lnSpc>
                          <a:spcPct val="100000"/>
                        </a:lnSpc>
                      </a:pPr>
                      <a:r>
                        <a:rPr sz="1100" b="1" dirty="0">
                          <a:latin typeface="Times New Roman"/>
                          <a:cs typeface="Times New Roman"/>
                        </a:rPr>
                        <a:t>Buffalo</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6</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6</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0"/>
                  </a:ext>
                </a:extLst>
              </a:tr>
              <a:tr h="256031">
                <a:tc>
                  <a:txBody>
                    <a:bodyPr/>
                    <a:lstStyle/>
                    <a:p>
                      <a:pPr marL="47625">
                        <a:lnSpc>
                          <a:spcPct val="100000"/>
                        </a:lnSpc>
                      </a:pPr>
                      <a:r>
                        <a:rPr sz="1100" b="1" spc="-5" dirty="0">
                          <a:latin typeface="Times New Roman"/>
                          <a:cs typeface="Times New Roman"/>
                        </a:rPr>
                        <a:t>Adams</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3</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3</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1"/>
                  </a:ext>
                </a:extLst>
              </a:tr>
              <a:tr h="256032">
                <a:tc>
                  <a:txBody>
                    <a:bodyPr/>
                    <a:lstStyle/>
                    <a:p>
                      <a:pPr marL="47625">
                        <a:lnSpc>
                          <a:spcPct val="100000"/>
                        </a:lnSpc>
                      </a:pPr>
                      <a:r>
                        <a:rPr sz="1100" b="1" spc="-5" dirty="0">
                          <a:latin typeface="Times New Roman"/>
                          <a:cs typeface="Times New Roman"/>
                        </a:rPr>
                        <a:t>Dodge</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3</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3</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2"/>
                  </a:ext>
                </a:extLst>
              </a:tr>
              <a:tr h="256031">
                <a:tc>
                  <a:txBody>
                    <a:bodyPr/>
                    <a:lstStyle/>
                    <a:p>
                      <a:pPr marL="47625">
                        <a:lnSpc>
                          <a:spcPct val="100000"/>
                        </a:lnSpc>
                      </a:pPr>
                      <a:r>
                        <a:rPr sz="1100" b="1" dirty="0">
                          <a:latin typeface="Times New Roman"/>
                          <a:cs typeface="Times New Roman"/>
                        </a:rPr>
                        <a:t>Madison</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3</a:t>
                      </a: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3</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3"/>
                  </a:ext>
                </a:extLst>
              </a:tr>
              <a:tr h="256019">
                <a:tc>
                  <a:txBody>
                    <a:bodyPr/>
                    <a:lstStyle/>
                    <a:p>
                      <a:pPr marL="47625">
                        <a:lnSpc>
                          <a:spcPct val="100000"/>
                        </a:lnSpc>
                      </a:pPr>
                      <a:r>
                        <a:rPr sz="1100" b="1" spc="-5" dirty="0">
                          <a:latin typeface="Times New Roman"/>
                          <a:cs typeface="Times New Roman"/>
                        </a:rPr>
                        <a:t>Saunders</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2</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2</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4"/>
                  </a:ext>
                </a:extLst>
              </a:tr>
              <a:tr h="256031">
                <a:tc>
                  <a:txBody>
                    <a:bodyPr/>
                    <a:lstStyle/>
                    <a:p>
                      <a:pPr marL="47625">
                        <a:lnSpc>
                          <a:spcPct val="100000"/>
                        </a:lnSpc>
                      </a:pPr>
                      <a:r>
                        <a:rPr sz="1100" b="1" spc="-5" dirty="0">
                          <a:latin typeface="Times New Roman"/>
                          <a:cs typeface="Times New Roman"/>
                        </a:rPr>
                        <a:t>Cass</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2</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2</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5"/>
                  </a:ext>
                </a:extLst>
              </a:tr>
              <a:tr h="256031">
                <a:tc>
                  <a:txBody>
                    <a:bodyPr/>
                    <a:lstStyle/>
                    <a:p>
                      <a:pPr marL="47625">
                        <a:lnSpc>
                          <a:spcPct val="100000"/>
                        </a:lnSpc>
                      </a:pPr>
                      <a:r>
                        <a:rPr sz="1100" b="1" dirty="0">
                          <a:latin typeface="Times New Roman"/>
                          <a:cs typeface="Times New Roman"/>
                        </a:rPr>
                        <a:t>Knox</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2</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2</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6"/>
                  </a:ext>
                </a:extLst>
              </a:tr>
              <a:tr h="256032">
                <a:tc>
                  <a:txBody>
                    <a:bodyPr/>
                    <a:lstStyle/>
                    <a:p>
                      <a:pPr marL="47625">
                        <a:lnSpc>
                          <a:spcPct val="100000"/>
                        </a:lnSpc>
                      </a:pPr>
                      <a:r>
                        <a:rPr sz="1100" b="1" spc="-5" dirty="0">
                          <a:latin typeface="Times New Roman"/>
                          <a:cs typeface="Times New Roman"/>
                        </a:rPr>
                        <a:t>Scott</a:t>
                      </a:r>
                      <a:r>
                        <a:rPr sz="1100" b="1" dirty="0">
                          <a:latin typeface="Times New Roman"/>
                          <a:cs typeface="Times New Roman"/>
                        </a:rPr>
                        <a:t>s Bluff</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7"/>
                  </a:ext>
                </a:extLst>
              </a:tr>
              <a:tr h="256044">
                <a:tc>
                  <a:txBody>
                    <a:bodyPr/>
                    <a:lstStyle/>
                    <a:p>
                      <a:pPr marL="47625">
                        <a:lnSpc>
                          <a:spcPct val="100000"/>
                        </a:lnSpc>
                      </a:pPr>
                      <a:r>
                        <a:rPr sz="1100" b="1" dirty="0">
                          <a:latin typeface="Times New Roman"/>
                          <a:cs typeface="Times New Roman"/>
                        </a:rPr>
                        <a:t>Kimball</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8"/>
                  </a:ext>
                </a:extLst>
              </a:tr>
              <a:tr h="256031">
                <a:tc>
                  <a:txBody>
                    <a:bodyPr/>
                    <a:lstStyle/>
                    <a:p>
                      <a:pPr marL="47625">
                        <a:lnSpc>
                          <a:spcPct val="100000"/>
                        </a:lnSpc>
                      </a:pPr>
                      <a:r>
                        <a:rPr sz="1100" b="1" spc="-5" dirty="0">
                          <a:latin typeface="Times New Roman"/>
                          <a:cs typeface="Times New Roman"/>
                        </a:rPr>
                        <a:t>Antelope</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19"/>
                  </a:ext>
                </a:extLst>
              </a:tr>
              <a:tr h="256032">
                <a:tc>
                  <a:txBody>
                    <a:bodyPr/>
                    <a:lstStyle/>
                    <a:p>
                      <a:pPr marL="47625">
                        <a:lnSpc>
                          <a:spcPct val="100000"/>
                        </a:lnSpc>
                      </a:pPr>
                      <a:r>
                        <a:rPr sz="1100" b="1" dirty="0">
                          <a:latin typeface="Times New Roman"/>
                          <a:cs typeface="Times New Roman"/>
                        </a:rPr>
                        <a:t>Platte</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20"/>
                  </a:ext>
                </a:extLst>
              </a:tr>
              <a:tr h="256019">
                <a:tc>
                  <a:txBody>
                    <a:bodyPr/>
                    <a:lstStyle/>
                    <a:p>
                      <a:pPr marL="47625">
                        <a:lnSpc>
                          <a:spcPct val="100000"/>
                        </a:lnSpc>
                      </a:pPr>
                      <a:r>
                        <a:rPr sz="1100" b="1" dirty="0">
                          <a:latin typeface="Times New Roman"/>
                          <a:cs typeface="Times New Roman"/>
                        </a:rPr>
                        <a:t>Gosper</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21"/>
                  </a:ext>
                </a:extLst>
              </a:tr>
              <a:tr h="256044">
                <a:tc>
                  <a:txBody>
                    <a:bodyPr/>
                    <a:lstStyle/>
                    <a:p>
                      <a:pPr marL="47625">
                        <a:lnSpc>
                          <a:spcPct val="100000"/>
                        </a:lnSpc>
                      </a:pPr>
                      <a:r>
                        <a:rPr sz="1100" b="1" dirty="0">
                          <a:latin typeface="Times New Roman"/>
                          <a:cs typeface="Times New Roman"/>
                        </a:rPr>
                        <a:t>Kearney</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22"/>
                  </a:ext>
                </a:extLst>
              </a:tr>
              <a:tr h="256032">
                <a:tc>
                  <a:txBody>
                    <a:bodyPr/>
                    <a:lstStyle/>
                    <a:p>
                      <a:pPr marL="47625">
                        <a:lnSpc>
                          <a:spcPct val="100000"/>
                        </a:lnSpc>
                      </a:pPr>
                      <a:r>
                        <a:rPr sz="1100" b="1" spc="-5" dirty="0">
                          <a:latin typeface="Times New Roman"/>
                          <a:cs typeface="Times New Roman"/>
                        </a:rPr>
                        <a:t>York</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23"/>
                  </a:ext>
                </a:extLst>
              </a:tr>
              <a:tr h="256019">
                <a:tc>
                  <a:txBody>
                    <a:bodyPr/>
                    <a:lstStyle/>
                    <a:p>
                      <a:pPr marL="47625">
                        <a:lnSpc>
                          <a:spcPct val="100000"/>
                        </a:lnSpc>
                      </a:pPr>
                      <a:r>
                        <a:rPr sz="1100" b="1" spc="-5" dirty="0">
                          <a:latin typeface="Times New Roman"/>
                          <a:cs typeface="Times New Roman"/>
                        </a:rPr>
                        <a:t>Nemaha</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24"/>
                  </a:ext>
                </a:extLst>
              </a:tr>
              <a:tr h="256032">
                <a:tc>
                  <a:txBody>
                    <a:bodyPr/>
                    <a:lstStyle/>
                    <a:p>
                      <a:pPr marL="47625">
                        <a:lnSpc>
                          <a:spcPct val="100000"/>
                        </a:lnSpc>
                      </a:pPr>
                      <a:r>
                        <a:rPr sz="1100" b="1" spc="-5" dirty="0">
                          <a:latin typeface="Times New Roman"/>
                          <a:cs typeface="Times New Roman"/>
                        </a:rPr>
                        <a:t>Dawson</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solidFill>
                      <a:srgbClr val="BABABA"/>
                    </a:solidFill>
                  </a:tcPr>
                </a:tc>
                <a:tc>
                  <a:txBody>
                    <a:bodyPr/>
                    <a:lstStyle/>
                    <a:p>
                      <a:pPr marR="43815" algn="r">
                        <a:lnSpc>
                          <a:spcPct val="100000"/>
                        </a:lnSpc>
                      </a:pPr>
                      <a:r>
                        <a:rPr sz="1000"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38735" algn="r">
                        <a:lnSpc>
                          <a:spcPct val="100000"/>
                        </a:lnSpc>
                      </a:pPr>
                      <a:r>
                        <a:rPr sz="1000" dirty="0">
                          <a:latin typeface="Times New Roman"/>
                          <a:cs typeface="Times New Roman"/>
                        </a:rPr>
                        <a:t>.</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7364">
                      <a:solidFill>
                        <a:srgbClr val="000000"/>
                      </a:solidFill>
                      <a:prstDash val="solid"/>
                    </a:lnB>
                  </a:tcPr>
                </a:tc>
                <a:tc>
                  <a:txBody>
                    <a:bodyPr/>
                    <a:lstStyle/>
                    <a:p>
                      <a:pPr marR="43815" algn="r">
                        <a:lnSpc>
                          <a:spcPct val="100000"/>
                        </a:lnSpc>
                      </a:pPr>
                      <a:r>
                        <a:rPr sz="1000" b="1" dirty="0">
                          <a:latin typeface="Times New Roman"/>
                          <a:cs typeface="Times New Roman"/>
                        </a:rPr>
                        <a:t>1</a:t>
                      </a:r>
                      <a:endParaRPr sz="100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7364">
                      <a:solidFill>
                        <a:srgbClr val="000000"/>
                      </a:solidFill>
                      <a:prstDash val="solid"/>
                    </a:lnB>
                  </a:tcPr>
                </a:tc>
                <a:extLst>
                  <a:ext uri="{0D108BD9-81ED-4DB2-BD59-A6C34878D82A}">
                    <a16:rowId xmlns:a16="http://schemas.microsoft.com/office/drawing/2014/main" val="10025"/>
                  </a:ext>
                </a:extLst>
              </a:tr>
              <a:tr h="259079">
                <a:tc>
                  <a:txBody>
                    <a:bodyPr/>
                    <a:lstStyle/>
                    <a:p>
                      <a:pPr marL="47625">
                        <a:lnSpc>
                          <a:spcPct val="100000"/>
                        </a:lnSpc>
                      </a:pPr>
                      <a:r>
                        <a:rPr sz="1100" b="1" dirty="0">
                          <a:latin typeface="Times New Roman"/>
                          <a:cs typeface="Times New Roman"/>
                        </a:rPr>
                        <a:t>Total</a:t>
                      </a:r>
                      <a:endParaRPr sz="1100">
                        <a:latin typeface="Times New Roman"/>
                        <a:cs typeface="Times New Roman"/>
                      </a:endParaRPr>
                    </a:p>
                  </a:txBody>
                  <a:tcPr marL="0" marR="0" marT="0" marB="0">
                    <a:lnL w="13462">
                      <a:solidFill>
                        <a:srgbClr val="000000"/>
                      </a:solidFill>
                      <a:prstDash val="solid"/>
                    </a:lnL>
                    <a:lnR w="7364">
                      <a:solidFill>
                        <a:srgbClr val="000000"/>
                      </a:solidFill>
                      <a:prstDash val="solid"/>
                    </a:lnR>
                    <a:lnT w="7364">
                      <a:solidFill>
                        <a:srgbClr val="000000"/>
                      </a:solidFill>
                      <a:prstDash val="solid"/>
                    </a:lnT>
                    <a:lnB w="13462">
                      <a:solidFill>
                        <a:srgbClr val="000000"/>
                      </a:solidFill>
                      <a:prstDash val="solid"/>
                    </a:lnB>
                    <a:solidFill>
                      <a:srgbClr val="BABABA"/>
                    </a:solidFill>
                  </a:tcPr>
                </a:tc>
                <a:tc>
                  <a:txBody>
                    <a:bodyPr/>
                    <a:lstStyle/>
                    <a:p>
                      <a:pPr marL="309880">
                        <a:lnSpc>
                          <a:spcPct val="100000"/>
                        </a:lnSpc>
                      </a:pPr>
                      <a:r>
                        <a:rPr sz="1000" b="1" dirty="0">
                          <a:latin typeface="Times New Roman"/>
                          <a:cs typeface="Times New Roman"/>
                        </a:rPr>
                        <a:t>177</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13462">
                      <a:solidFill>
                        <a:srgbClr val="000000"/>
                      </a:solidFill>
                      <a:prstDash val="solid"/>
                    </a:lnB>
                  </a:tcPr>
                </a:tc>
                <a:tc>
                  <a:txBody>
                    <a:bodyPr/>
                    <a:lstStyle/>
                    <a:p>
                      <a:pPr marR="43815" algn="r">
                        <a:lnSpc>
                          <a:spcPct val="100000"/>
                        </a:lnSpc>
                      </a:pPr>
                      <a:r>
                        <a:rPr sz="1000" b="1" dirty="0">
                          <a:latin typeface="Times New Roman"/>
                          <a:cs typeface="Times New Roman"/>
                        </a:rPr>
                        <a:t>7</a:t>
                      </a:r>
                      <a:endParaRPr sz="1000">
                        <a:latin typeface="Times New Roman"/>
                        <a:cs typeface="Times New Roman"/>
                      </a:endParaRPr>
                    </a:p>
                  </a:txBody>
                  <a:tcPr marL="0" marR="0" marT="0" marB="0">
                    <a:lnL w="7364">
                      <a:solidFill>
                        <a:srgbClr val="000000"/>
                      </a:solidFill>
                      <a:prstDash val="solid"/>
                    </a:lnL>
                    <a:lnR w="7364">
                      <a:solidFill>
                        <a:srgbClr val="000000"/>
                      </a:solidFill>
                      <a:prstDash val="solid"/>
                    </a:lnR>
                    <a:lnT w="7364">
                      <a:solidFill>
                        <a:srgbClr val="000000"/>
                      </a:solidFill>
                      <a:prstDash val="solid"/>
                    </a:lnT>
                    <a:lnB w="13462">
                      <a:solidFill>
                        <a:srgbClr val="000000"/>
                      </a:solidFill>
                      <a:prstDash val="solid"/>
                    </a:lnB>
                  </a:tcPr>
                </a:tc>
                <a:tc>
                  <a:txBody>
                    <a:bodyPr/>
                    <a:lstStyle/>
                    <a:p>
                      <a:pPr marR="50800" algn="r">
                        <a:lnSpc>
                          <a:spcPct val="100000"/>
                        </a:lnSpc>
                      </a:pPr>
                      <a:r>
                        <a:rPr sz="1000" b="1" dirty="0">
                          <a:latin typeface="Times New Roman"/>
                          <a:cs typeface="Times New Roman"/>
                        </a:rPr>
                        <a:t>184</a:t>
                      </a:r>
                      <a:endParaRPr sz="1000" dirty="0">
                        <a:latin typeface="Times New Roman"/>
                        <a:cs typeface="Times New Roman"/>
                      </a:endParaRPr>
                    </a:p>
                  </a:txBody>
                  <a:tcPr marL="0" marR="0" marT="0" marB="0">
                    <a:lnL w="7364">
                      <a:solidFill>
                        <a:srgbClr val="000000"/>
                      </a:solidFill>
                      <a:prstDash val="solid"/>
                    </a:lnL>
                    <a:lnR w="13461">
                      <a:solidFill>
                        <a:srgbClr val="000000"/>
                      </a:solidFill>
                      <a:prstDash val="solid"/>
                    </a:lnR>
                    <a:lnT w="7364">
                      <a:solidFill>
                        <a:srgbClr val="000000"/>
                      </a:solidFill>
                      <a:prstDash val="solid"/>
                    </a:lnT>
                    <a:lnB w="13462">
                      <a:solidFill>
                        <a:srgbClr val="000000"/>
                      </a:solidFill>
                      <a:prstDash val="solid"/>
                    </a:lnB>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324220943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847" y="109630"/>
            <a:ext cx="11552349" cy="696420"/>
          </a:xfrm>
        </p:spPr>
        <p:txBody>
          <a:bodyPr>
            <a:normAutofit/>
          </a:bodyPr>
          <a:lstStyle/>
          <a:p>
            <a:r>
              <a:rPr lang="en-US" sz="2800" dirty="0"/>
              <a:t>Number of COVID-19 Test and Results by Performing Lab</a:t>
            </a:r>
          </a:p>
        </p:txBody>
      </p:sp>
      <p:sp>
        <p:nvSpPr>
          <p:cNvPr id="4" name="object 2"/>
          <p:cNvSpPr/>
          <p:nvPr/>
        </p:nvSpPr>
        <p:spPr>
          <a:xfrm>
            <a:off x="1691479" y="1133855"/>
            <a:ext cx="6083935" cy="4559935"/>
          </a:xfrm>
          <a:custGeom>
            <a:avLst/>
            <a:gdLst/>
            <a:ahLst/>
            <a:cxnLst/>
            <a:rect l="l" t="t" r="r" b="b"/>
            <a:pathLst>
              <a:path w="6083934" h="4559935">
                <a:moveTo>
                  <a:pt x="0" y="4559808"/>
                </a:moveTo>
                <a:lnTo>
                  <a:pt x="6083808" y="4559808"/>
                </a:lnTo>
                <a:lnTo>
                  <a:pt x="6083808" y="0"/>
                </a:lnTo>
                <a:lnTo>
                  <a:pt x="0" y="0"/>
                </a:lnTo>
                <a:lnTo>
                  <a:pt x="0" y="4559808"/>
                </a:lnTo>
                <a:close/>
              </a:path>
            </a:pathLst>
          </a:custGeom>
          <a:ln w="12192">
            <a:solidFill>
              <a:srgbClr val="000000"/>
            </a:solidFill>
          </a:ln>
        </p:spPr>
        <p:txBody>
          <a:bodyPr wrap="square" lIns="0" tIns="0" rIns="0" bIns="0" rtlCol="0"/>
          <a:lstStyle/>
          <a:p>
            <a:endParaRPr/>
          </a:p>
        </p:txBody>
      </p:sp>
      <p:sp>
        <p:nvSpPr>
          <p:cNvPr id="5" name="object 3"/>
          <p:cNvSpPr/>
          <p:nvPr/>
        </p:nvSpPr>
        <p:spPr>
          <a:xfrm>
            <a:off x="4288376" y="1627632"/>
            <a:ext cx="3377565" cy="3091180"/>
          </a:xfrm>
          <a:custGeom>
            <a:avLst/>
            <a:gdLst/>
            <a:ahLst/>
            <a:cxnLst/>
            <a:rect l="l" t="t" r="r" b="b"/>
            <a:pathLst>
              <a:path w="3377565" h="3091179">
                <a:moveTo>
                  <a:pt x="0" y="3090672"/>
                </a:moveTo>
                <a:lnTo>
                  <a:pt x="3377183" y="3090672"/>
                </a:lnTo>
                <a:lnTo>
                  <a:pt x="3377183" y="0"/>
                </a:lnTo>
                <a:lnTo>
                  <a:pt x="0" y="0"/>
                </a:lnTo>
                <a:lnTo>
                  <a:pt x="0" y="3090672"/>
                </a:lnTo>
                <a:close/>
              </a:path>
            </a:pathLst>
          </a:custGeom>
          <a:solidFill>
            <a:srgbClr val="FFFFFF"/>
          </a:solidFill>
        </p:spPr>
        <p:txBody>
          <a:bodyPr wrap="square" lIns="0" tIns="0" rIns="0" bIns="0" rtlCol="0"/>
          <a:lstStyle/>
          <a:p>
            <a:endParaRPr/>
          </a:p>
        </p:txBody>
      </p:sp>
      <p:sp>
        <p:nvSpPr>
          <p:cNvPr id="6" name="object 4"/>
          <p:cNvSpPr/>
          <p:nvPr/>
        </p:nvSpPr>
        <p:spPr>
          <a:xfrm>
            <a:off x="4300567" y="1719072"/>
            <a:ext cx="304800" cy="250190"/>
          </a:xfrm>
          <a:custGeom>
            <a:avLst/>
            <a:gdLst/>
            <a:ahLst/>
            <a:cxnLst/>
            <a:rect l="l" t="t" r="r" b="b"/>
            <a:pathLst>
              <a:path w="304800" h="250190">
                <a:moveTo>
                  <a:pt x="0" y="249935"/>
                </a:moveTo>
                <a:lnTo>
                  <a:pt x="304799" y="249935"/>
                </a:lnTo>
                <a:lnTo>
                  <a:pt x="304799" y="0"/>
                </a:lnTo>
                <a:lnTo>
                  <a:pt x="0" y="0"/>
                </a:lnTo>
                <a:lnTo>
                  <a:pt x="0" y="249935"/>
                </a:lnTo>
                <a:close/>
              </a:path>
            </a:pathLst>
          </a:custGeom>
          <a:solidFill>
            <a:srgbClr val="7B94C9"/>
          </a:solidFill>
        </p:spPr>
        <p:txBody>
          <a:bodyPr wrap="square" lIns="0" tIns="0" rIns="0" bIns="0" rtlCol="0"/>
          <a:lstStyle/>
          <a:p>
            <a:endParaRPr/>
          </a:p>
        </p:txBody>
      </p:sp>
      <p:sp>
        <p:nvSpPr>
          <p:cNvPr id="7" name="object 5"/>
          <p:cNvSpPr/>
          <p:nvPr/>
        </p:nvSpPr>
        <p:spPr>
          <a:xfrm>
            <a:off x="4300567" y="1719072"/>
            <a:ext cx="304800" cy="250190"/>
          </a:xfrm>
          <a:custGeom>
            <a:avLst/>
            <a:gdLst/>
            <a:ahLst/>
            <a:cxnLst/>
            <a:rect l="l" t="t" r="r" b="b"/>
            <a:pathLst>
              <a:path w="304800" h="250190">
                <a:moveTo>
                  <a:pt x="0" y="249935"/>
                </a:moveTo>
                <a:lnTo>
                  <a:pt x="304799" y="249935"/>
                </a:lnTo>
                <a:lnTo>
                  <a:pt x="304799" y="0"/>
                </a:lnTo>
                <a:lnTo>
                  <a:pt x="0" y="0"/>
                </a:lnTo>
                <a:lnTo>
                  <a:pt x="0" y="249935"/>
                </a:lnTo>
                <a:close/>
              </a:path>
            </a:pathLst>
          </a:custGeom>
          <a:ln w="12192">
            <a:solidFill>
              <a:srgbClr val="2A24D9"/>
            </a:solidFill>
          </a:ln>
        </p:spPr>
        <p:txBody>
          <a:bodyPr wrap="square" lIns="0" tIns="0" rIns="0" bIns="0" rtlCol="0"/>
          <a:lstStyle/>
          <a:p>
            <a:endParaRPr/>
          </a:p>
        </p:txBody>
      </p:sp>
      <p:sp>
        <p:nvSpPr>
          <p:cNvPr id="8" name="object 6"/>
          <p:cNvSpPr/>
          <p:nvPr/>
        </p:nvSpPr>
        <p:spPr>
          <a:xfrm>
            <a:off x="4608416" y="1719072"/>
            <a:ext cx="0" cy="250190"/>
          </a:xfrm>
          <a:custGeom>
            <a:avLst/>
            <a:gdLst/>
            <a:ahLst/>
            <a:cxnLst/>
            <a:rect l="l" t="t" r="r" b="b"/>
            <a:pathLst>
              <a:path h="250190">
                <a:moveTo>
                  <a:pt x="0" y="0"/>
                </a:moveTo>
                <a:lnTo>
                  <a:pt x="0" y="249935"/>
                </a:lnTo>
              </a:path>
            </a:pathLst>
          </a:custGeom>
          <a:ln w="7365">
            <a:solidFill>
              <a:srgbClr val="DE7D6E"/>
            </a:solidFill>
          </a:ln>
        </p:spPr>
        <p:txBody>
          <a:bodyPr wrap="square" lIns="0" tIns="0" rIns="0" bIns="0" rtlCol="0"/>
          <a:lstStyle/>
          <a:p>
            <a:endParaRPr/>
          </a:p>
        </p:txBody>
      </p:sp>
      <p:sp>
        <p:nvSpPr>
          <p:cNvPr id="9" name="object 7"/>
          <p:cNvSpPr/>
          <p:nvPr/>
        </p:nvSpPr>
        <p:spPr>
          <a:xfrm>
            <a:off x="4608416" y="1712975"/>
            <a:ext cx="0" cy="262255"/>
          </a:xfrm>
          <a:custGeom>
            <a:avLst/>
            <a:gdLst/>
            <a:ahLst/>
            <a:cxnLst/>
            <a:rect l="l" t="t" r="r" b="b"/>
            <a:pathLst>
              <a:path h="262255">
                <a:moveTo>
                  <a:pt x="0" y="0"/>
                </a:moveTo>
                <a:lnTo>
                  <a:pt x="0" y="262127"/>
                </a:lnTo>
              </a:path>
            </a:pathLst>
          </a:custGeom>
          <a:ln w="19557">
            <a:solidFill>
              <a:srgbClr val="B1172B"/>
            </a:solidFill>
          </a:ln>
        </p:spPr>
        <p:txBody>
          <a:bodyPr wrap="square" lIns="0" tIns="0" rIns="0" bIns="0" rtlCol="0"/>
          <a:lstStyle/>
          <a:p>
            <a:endParaRPr/>
          </a:p>
        </p:txBody>
      </p:sp>
      <p:sp>
        <p:nvSpPr>
          <p:cNvPr id="10" name="object 8"/>
          <p:cNvSpPr/>
          <p:nvPr/>
        </p:nvSpPr>
        <p:spPr>
          <a:xfrm>
            <a:off x="4303616" y="2017775"/>
            <a:ext cx="0" cy="250190"/>
          </a:xfrm>
          <a:custGeom>
            <a:avLst/>
            <a:gdLst/>
            <a:ahLst/>
            <a:cxnLst/>
            <a:rect l="l" t="t" r="r" b="b"/>
            <a:pathLst>
              <a:path h="250189">
                <a:moveTo>
                  <a:pt x="0" y="0"/>
                </a:moveTo>
                <a:lnTo>
                  <a:pt x="0" y="249935"/>
                </a:lnTo>
              </a:path>
            </a:pathLst>
          </a:custGeom>
          <a:ln w="7365">
            <a:solidFill>
              <a:srgbClr val="66A49F"/>
            </a:solidFill>
          </a:ln>
        </p:spPr>
        <p:txBody>
          <a:bodyPr wrap="square" lIns="0" tIns="0" rIns="0" bIns="0" rtlCol="0"/>
          <a:lstStyle/>
          <a:p>
            <a:endParaRPr/>
          </a:p>
        </p:txBody>
      </p:sp>
      <p:sp>
        <p:nvSpPr>
          <p:cNvPr id="11" name="object 9"/>
          <p:cNvSpPr/>
          <p:nvPr/>
        </p:nvSpPr>
        <p:spPr>
          <a:xfrm>
            <a:off x="4303616" y="2011680"/>
            <a:ext cx="0" cy="262255"/>
          </a:xfrm>
          <a:custGeom>
            <a:avLst/>
            <a:gdLst/>
            <a:ahLst/>
            <a:cxnLst/>
            <a:rect l="l" t="t" r="r" b="b"/>
            <a:pathLst>
              <a:path h="262255">
                <a:moveTo>
                  <a:pt x="0" y="0"/>
                </a:moveTo>
                <a:lnTo>
                  <a:pt x="0" y="262127"/>
                </a:lnTo>
              </a:path>
            </a:pathLst>
          </a:custGeom>
          <a:ln w="19557">
            <a:solidFill>
              <a:srgbClr val="01665E"/>
            </a:solidFill>
          </a:ln>
        </p:spPr>
        <p:txBody>
          <a:bodyPr wrap="square" lIns="0" tIns="0" rIns="0" bIns="0" rtlCol="0"/>
          <a:lstStyle/>
          <a:p>
            <a:endParaRPr/>
          </a:p>
        </p:txBody>
      </p:sp>
      <p:sp>
        <p:nvSpPr>
          <p:cNvPr id="12" name="object 10"/>
          <p:cNvSpPr/>
          <p:nvPr/>
        </p:nvSpPr>
        <p:spPr>
          <a:xfrm>
            <a:off x="4306664" y="2017775"/>
            <a:ext cx="585470" cy="250190"/>
          </a:xfrm>
          <a:custGeom>
            <a:avLst/>
            <a:gdLst/>
            <a:ahLst/>
            <a:cxnLst/>
            <a:rect l="l" t="t" r="r" b="b"/>
            <a:pathLst>
              <a:path w="585470" h="250189">
                <a:moveTo>
                  <a:pt x="0" y="249935"/>
                </a:moveTo>
                <a:lnTo>
                  <a:pt x="585215" y="249935"/>
                </a:lnTo>
                <a:lnTo>
                  <a:pt x="585215" y="0"/>
                </a:lnTo>
                <a:lnTo>
                  <a:pt x="0" y="0"/>
                </a:lnTo>
                <a:lnTo>
                  <a:pt x="0" y="249935"/>
                </a:lnTo>
                <a:close/>
              </a:path>
            </a:pathLst>
          </a:custGeom>
          <a:solidFill>
            <a:srgbClr val="7B94C9"/>
          </a:solidFill>
        </p:spPr>
        <p:txBody>
          <a:bodyPr wrap="square" lIns="0" tIns="0" rIns="0" bIns="0" rtlCol="0"/>
          <a:lstStyle/>
          <a:p>
            <a:endParaRPr/>
          </a:p>
        </p:txBody>
      </p:sp>
      <p:sp>
        <p:nvSpPr>
          <p:cNvPr id="13" name="object 11"/>
          <p:cNvSpPr/>
          <p:nvPr/>
        </p:nvSpPr>
        <p:spPr>
          <a:xfrm>
            <a:off x="4306664" y="2017775"/>
            <a:ext cx="585470" cy="250190"/>
          </a:xfrm>
          <a:custGeom>
            <a:avLst/>
            <a:gdLst/>
            <a:ahLst/>
            <a:cxnLst/>
            <a:rect l="l" t="t" r="r" b="b"/>
            <a:pathLst>
              <a:path w="585470" h="250189">
                <a:moveTo>
                  <a:pt x="0" y="249935"/>
                </a:moveTo>
                <a:lnTo>
                  <a:pt x="585215" y="249935"/>
                </a:lnTo>
                <a:lnTo>
                  <a:pt x="585215" y="0"/>
                </a:lnTo>
                <a:lnTo>
                  <a:pt x="0" y="0"/>
                </a:lnTo>
                <a:lnTo>
                  <a:pt x="0" y="249935"/>
                </a:lnTo>
                <a:close/>
              </a:path>
            </a:pathLst>
          </a:custGeom>
          <a:ln w="12192">
            <a:solidFill>
              <a:srgbClr val="2A24D9"/>
            </a:solidFill>
          </a:ln>
        </p:spPr>
        <p:txBody>
          <a:bodyPr wrap="square" lIns="0" tIns="0" rIns="0" bIns="0" rtlCol="0"/>
          <a:lstStyle/>
          <a:p>
            <a:endParaRPr/>
          </a:p>
        </p:txBody>
      </p:sp>
      <p:sp>
        <p:nvSpPr>
          <p:cNvPr id="14" name="object 12"/>
          <p:cNvSpPr/>
          <p:nvPr/>
        </p:nvSpPr>
        <p:spPr>
          <a:xfrm>
            <a:off x="4910167" y="2017775"/>
            <a:ext cx="0" cy="250190"/>
          </a:xfrm>
          <a:custGeom>
            <a:avLst/>
            <a:gdLst/>
            <a:ahLst/>
            <a:cxnLst/>
            <a:rect l="l" t="t" r="r" b="b"/>
            <a:pathLst>
              <a:path h="250189">
                <a:moveTo>
                  <a:pt x="0" y="0"/>
                </a:moveTo>
                <a:lnTo>
                  <a:pt x="0" y="249935"/>
                </a:lnTo>
              </a:path>
            </a:pathLst>
          </a:custGeom>
          <a:ln w="37845">
            <a:solidFill>
              <a:srgbClr val="DE7D6E"/>
            </a:solidFill>
          </a:ln>
        </p:spPr>
        <p:txBody>
          <a:bodyPr wrap="square" lIns="0" tIns="0" rIns="0" bIns="0" rtlCol="0"/>
          <a:lstStyle/>
          <a:p>
            <a:endParaRPr/>
          </a:p>
        </p:txBody>
      </p:sp>
      <p:sp>
        <p:nvSpPr>
          <p:cNvPr id="15" name="object 13"/>
          <p:cNvSpPr/>
          <p:nvPr/>
        </p:nvSpPr>
        <p:spPr>
          <a:xfrm>
            <a:off x="4891879" y="2017775"/>
            <a:ext cx="36830" cy="250190"/>
          </a:xfrm>
          <a:custGeom>
            <a:avLst/>
            <a:gdLst/>
            <a:ahLst/>
            <a:cxnLst/>
            <a:rect l="l" t="t" r="r" b="b"/>
            <a:pathLst>
              <a:path w="36829" h="250189">
                <a:moveTo>
                  <a:pt x="0" y="249935"/>
                </a:moveTo>
                <a:lnTo>
                  <a:pt x="36575" y="249935"/>
                </a:lnTo>
                <a:lnTo>
                  <a:pt x="36575" y="0"/>
                </a:lnTo>
                <a:lnTo>
                  <a:pt x="0" y="0"/>
                </a:lnTo>
                <a:lnTo>
                  <a:pt x="0" y="249935"/>
                </a:lnTo>
                <a:close/>
              </a:path>
            </a:pathLst>
          </a:custGeom>
          <a:ln w="12192">
            <a:solidFill>
              <a:srgbClr val="B1172B"/>
            </a:solidFill>
          </a:ln>
        </p:spPr>
        <p:txBody>
          <a:bodyPr wrap="square" lIns="0" tIns="0" rIns="0" bIns="0" rtlCol="0"/>
          <a:lstStyle/>
          <a:p>
            <a:endParaRPr/>
          </a:p>
        </p:txBody>
      </p:sp>
      <p:sp>
        <p:nvSpPr>
          <p:cNvPr id="16" name="object 14"/>
          <p:cNvSpPr/>
          <p:nvPr/>
        </p:nvSpPr>
        <p:spPr>
          <a:xfrm>
            <a:off x="4300567" y="2310383"/>
            <a:ext cx="402590" cy="250190"/>
          </a:xfrm>
          <a:custGeom>
            <a:avLst/>
            <a:gdLst/>
            <a:ahLst/>
            <a:cxnLst/>
            <a:rect l="l" t="t" r="r" b="b"/>
            <a:pathLst>
              <a:path w="402589" h="250189">
                <a:moveTo>
                  <a:pt x="0" y="249935"/>
                </a:moveTo>
                <a:lnTo>
                  <a:pt x="402335" y="249935"/>
                </a:lnTo>
                <a:lnTo>
                  <a:pt x="402335" y="0"/>
                </a:lnTo>
                <a:lnTo>
                  <a:pt x="0" y="0"/>
                </a:lnTo>
                <a:lnTo>
                  <a:pt x="0" y="249935"/>
                </a:lnTo>
                <a:close/>
              </a:path>
            </a:pathLst>
          </a:custGeom>
          <a:solidFill>
            <a:srgbClr val="7B94C9"/>
          </a:solidFill>
        </p:spPr>
        <p:txBody>
          <a:bodyPr wrap="square" lIns="0" tIns="0" rIns="0" bIns="0" rtlCol="0"/>
          <a:lstStyle/>
          <a:p>
            <a:endParaRPr/>
          </a:p>
        </p:txBody>
      </p:sp>
      <p:sp>
        <p:nvSpPr>
          <p:cNvPr id="17" name="object 15"/>
          <p:cNvSpPr/>
          <p:nvPr/>
        </p:nvSpPr>
        <p:spPr>
          <a:xfrm>
            <a:off x="4300567" y="2310383"/>
            <a:ext cx="402590" cy="250190"/>
          </a:xfrm>
          <a:custGeom>
            <a:avLst/>
            <a:gdLst/>
            <a:ahLst/>
            <a:cxnLst/>
            <a:rect l="l" t="t" r="r" b="b"/>
            <a:pathLst>
              <a:path w="402589" h="250189">
                <a:moveTo>
                  <a:pt x="0" y="249935"/>
                </a:moveTo>
                <a:lnTo>
                  <a:pt x="402335" y="249935"/>
                </a:lnTo>
                <a:lnTo>
                  <a:pt x="402335" y="0"/>
                </a:lnTo>
                <a:lnTo>
                  <a:pt x="0" y="0"/>
                </a:lnTo>
                <a:lnTo>
                  <a:pt x="0" y="249935"/>
                </a:lnTo>
                <a:close/>
              </a:path>
            </a:pathLst>
          </a:custGeom>
          <a:ln w="12192">
            <a:solidFill>
              <a:srgbClr val="2A24D9"/>
            </a:solidFill>
          </a:ln>
        </p:spPr>
        <p:txBody>
          <a:bodyPr wrap="square" lIns="0" tIns="0" rIns="0" bIns="0" rtlCol="0"/>
          <a:lstStyle/>
          <a:p>
            <a:endParaRPr/>
          </a:p>
        </p:txBody>
      </p:sp>
      <p:sp>
        <p:nvSpPr>
          <p:cNvPr id="18" name="object 16"/>
          <p:cNvSpPr/>
          <p:nvPr/>
        </p:nvSpPr>
        <p:spPr>
          <a:xfrm>
            <a:off x="4702268" y="2310383"/>
            <a:ext cx="19685" cy="250190"/>
          </a:xfrm>
          <a:custGeom>
            <a:avLst/>
            <a:gdLst/>
            <a:ahLst/>
            <a:cxnLst/>
            <a:rect l="l" t="t" r="r" b="b"/>
            <a:pathLst>
              <a:path w="19685" h="250189">
                <a:moveTo>
                  <a:pt x="0" y="249935"/>
                </a:moveTo>
                <a:lnTo>
                  <a:pt x="19557" y="249935"/>
                </a:lnTo>
                <a:lnTo>
                  <a:pt x="19557" y="0"/>
                </a:lnTo>
                <a:lnTo>
                  <a:pt x="0" y="0"/>
                </a:lnTo>
                <a:lnTo>
                  <a:pt x="0" y="249935"/>
                </a:lnTo>
                <a:close/>
              </a:path>
            </a:pathLst>
          </a:custGeom>
          <a:solidFill>
            <a:srgbClr val="DE7D6E"/>
          </a:solidFill>
        </p:spPr>
        <p:txBody>
          <a:bodyPr wrap="square" lIns="0" tIns="0" rIns="0" bIns="0" rtlCol="0"/>
          <a:lstStyle/>
          <a:p>
            <a:endParaRPr/>
          </a:p>
        </p:txBody>
      </p:sp>
      <p:sp>
        <p:nvSpPr>
          <p:cNvPr id="19" name="object 17"/>
          <p:cNvSpPr/>
          <p:nvPr/>
        </p:nvSpPr>
        <p:spPr>
          <a:xfrm>
            <a:off x="4696172" y="2304288"/>
            <a:ext cx="31750" cy="262255"/>
          </a:xfrm>
          <a:custGeom>
            <a:avLst/>
            <a:gdLst/>
            <a:ahLst/>
            <a:cxnLst/>
            <a:rect l="l" t="t" r="r" b="b"/>
            <a:pathLst>
              <a:path w="31750" h="262255">
                <a:moveTo>
                  <a:pt x="0" y="262127"/>
                </a:moveTo>
                <a:lnTo>
                  <a:pt x="31750" y="262127"/>
                </a:lnTo>
                <a:lnTo>
                  <a:pt x="31750" y="0"/>
                </a:lnTo>
                <a:lnTo>
                  <a:pt x="0" y="0"/>
                </a:lnTo>
                <a:lnTo>
                  <a:pt x="0" y="262127"/>
                </a:lnTo>
                <a:close/>
              </a:path>
            </a:pathLst>
          </a:custGeom>
          <a:solidFill>
            <a:srgbClr val="B1172B"/>
          </a:solidFill>
        </p:spPr>
        <p:txBody>
          <a:bodyPr wrap="square" lIns="0" tIns="0" rIns="0" bIns="0" rtlCol="0"/>
          <a:lstStyle/>
          <a:p>
            <a:endParaRPr/>
          </a:p>
        </p:txBody>
      </p:sp>
      <p:sp>
        <p:nvSpPr>
          <p:cNvPr id="20" name="object 18"/>
          <p:cNvSpPr/>
          <p:nvPr/>
        </p:nvSpPr>
        <p:spPr>
          <a:xfrm>
            <a:off x="4300567" y="2602992"/>
            <a:ext cx="201295" cy="256540"/>
          </a:xfrm>
          <a:custGeom>
            <a:avLst/>
            <a:gdLst/>
            <a:ahLst/>
            <a:cxnLst/>
            <a:rect l="l" t="t" r="r" b="b"/>
            <a:pathLst>
              <a:path w="201295" h="256539">
                <a:moveTo>
                  <a:pt x="0" y="256031"/>
                </a:moveTo>
                <a:lnTo>
                  <a:pt x="201167" y="256031"/>
                </a:lnTo>
                <a:lnTo>
                  <a:pt x="201167" y="0"/>
                </a:lnTo>
                <a:lnTo>
                  <a:pt x="0" y="0"/>
                </a:lnTo>
                <a:lnTo>
                  <a:pt x="0" y="256031"/>
                </a:lnTo>
                <a:close/>
              </a:path>
            </a:pathLst>
          </a:custGeom>
          <a:solidFill>
            <a:srgbClr val="7B94C9"/>
          </a:solidFill>
        </p:spPr>
        <p:txBody>
          <a:bodyPr wrap="square" lIns="0" tIns="0" rIns="0" bIns="0" rtlCol="0"/>
          <a:lstStyle/>
          <a:p>
            <a:endParaRPr/>
          </a:p>
        </p:txBody>
      </p:sp>
      <p:sp>
        <p:nvSpPr>
          <p:cNvPr id="21" name="object 19"/>
          <p:cNvSpPr/>
          <p:nvPr/>
        </p:nvSpPr>
        <p:spPr>
          <a:xfrm>
            <a:off x="4300567" y="2602992"/>
            <a:ext cx="201295" cy="256540"/>
          </a:xfrm>
          <a:custGeom>
            <a:avLst/>
            <a:gdLst/>
            <a:ahLst/>
            <a:cxnLst/>
            <a:rect l="l" t="t" r="r" b="b"/>
            <a:pathLst>
              <a:path w="201295" h="256539">
                <a:moveTo>
                  <a:pt x="0" y="256031"/>
                </a:moveTo>
                <a:lnTo>
                  <a:pt x="201167" y="256031"/>
                </a:lnTo>
                <a:lnTo>
                  <a:pt x="201167" y="0"/>
                </a:lnTo>
                <a:lnTo>
                  <a:pt x="0" y="0"/>
                </a:lnTo>
                <a:lnTo>
                  <a:pt x="0" y="256031"/>
                </a:lnTo>
                <a:close/>
              </a:path>
            </a:pathLst>
          </a:custGeom>
          <a:ln w="12192">
            <a:solidFill>
              <a:srgbClr val="2A24D9"/>
            </a:solidFill>
          </a:ln>
        </p:spPr>
        <p:txBody>
          <a:bodyPr wrap="square" lIns="0" tIns="0" rIns="0" bIns="0" rtlCol="0"/>
          <a:lstStyle/>
          <a:p>
            <a:endParaRPr/>
          </a:p>
        </p:txBody>
      </p:sp>
      <p:sp>
        <p:nvSpPr>
          <p:cNvPr id="22" name="object 20"/>
          <p:cNvSpPr/>
          <p:nvPr/>
        </p:nvSpPr>
        <p:spPr>
          <a:xfrm>
            <a:off x="4300567" y="2901695"/>
            <a:ext cx="1049020" cy="250190"/>
          </a:xfrm>
          <a:custGeom>
            <a:avLst/>
            <a:gdLst/>
            <a:ahLst/>
            <a:cxnLst/>
            <a:rect l="l" t="t" r="r" b="b"/>
            <a:pathLst>
              <a:path w="1049020" h="250189">
                <a:moveTo>
                  <a:pt x="0" y="249935"/>
                </a:moveTo>
                <a:lnTo>
                  <a:pt x="1048512" y="249935"/>
                </a:lnTo>
                <a:lnTo>
                  <a:pt x="1048512" y="0"/>
                </a:lnTo>
                <a:lnTo>
                  <a:pt x="0" y="0"/>
                </a:lnTo>
                <a:lnTo>
                  <a:pt x="0" y="249935"/>
                </a:lnTo>
                <a:close/>
              </a:path>
            </a:pathLst>
          </a:custGeom>
          <a:solidFill>
            <a:srgbClr val="7B94C9"/>
          </a:solidFill>
        </p:spPr>
        <p:txBody>
          <a:bodyPr wrap="square" lIns="0" tIns="0" rIns="0" bIns="0" rtlCol="0"/>
          <a:lstStyle/>
          <a:p>
            <a:endParaRPr/>
          </a:p>
        </p:txBody>
      </p:sp>
      <p:sp>
        <p:nvSpPr>
          <p:cNvPr id="23" name="object 21"/>
          <p:cNvSpPr/>
          <p:nvPr/>
        </p:nvSpPr>
        <p:spPr>
          <a:xfrm>
            <a:off x="4300567" y="2901695"/>
            <a:ext cx="1049020" cy="250190"/>
          </a:xfrm>
          <a:custGeom>
            <a:avLst/>
            <a:gdLst/>
            <a:ahLst/>
            <a:cxnLst/>
            <a:rect l="l" t="t" r="r" b="b"/>
            <a:pathLst>
              <a:path w="1049020" h="250189">
                <a:moveTo>
                  <a:pt x="0" y="249935"/>
                </a:moveTo>
                <a:lnTo>
                  <a:pt x="1048512" y="249935"/>
                </a:lnTo>
                <a:lnTo>
                  <a:pt x="1048512" y="0"/>
                </a:lnTo>
                <a:lnTo>
                  <a:pt x="0" y="0"/>
                </a:lnTo>
                <a:lnTo>
                  <a:pt x="0" y="249935"/>
                </a:lnTo>
                <a:close/>
              </a:path>
            </a:pathLst>
          </a:custGeom>
          <a:ln w="12192">
            <a:solidFill>
              <a:srgbClr val="2A24D9"/>
            </a:solidFill>
          </a:ln>
        </p:spPr>
        <p:txBody>
          <a:bodyPr wrap="square" lIns="0" tIns="0" rIns="0" bIns="0" rtlCol="0"/>
          <a:lstStyle/>
          <a:p>
            <a:endParaRPr/>
          </a:p>
        </p:txBody>
      </p:sp>
      <p:sp>
        <p:nvSpPr>
          <p:cNvPr id="24" name="object 22"/>
          <p:cNvSpPr/>
          <p:nvPr/>
        </p:nvSpPr>
        <p:spPr>
          <a:xfrm>
            <a:off x="5364320" y="2901695"/>
            <a:ext cx="0" cy="250190"/>
          </a:xfrm>
          <a:custGeom>
            <a:avLst/>
            <a:gdLst/>
            <a:ahLst/>
            <a:cxnLst/>
            <a:rect l="l" t="t" r="r" b="b"/>
            <a:pathLst>
              <a:path h="250189">
                <a:moveTo>
                  <a:pt x="0" y="0"/>
                </a:moveTo>
                <a:lnTo>
                  <a:pt x="0" y="249935"/>
                </a:lnTo>
              </a:path>
            </a:pathLst>
          </a:custGeom>
          <a:ln w="31749">
            <a:solidFill>
              <a:srgbClr val="DE7D6E"/>
            </a:solidFill>
          </a:ln>
        </p:spPr>
        <p:txBody>
          <a:bodyPr wrap="square" lIns="0" tIns="0" rIns="0" bIns="0" rtlCol="0"/>
          <a:lstStyle/>
          <a:p>
            <a:endParaRPr/>
          </a:p>
        </p:txBody>
      </p:sp>
      <p:sp>
        <p:nvSpPr>
          <p:cNvPr id="25" name="object 23"/>
          <p:cNvSpPr/>
          <p:nvPr/>
        </p:nvSpPr>
        <p:spPr>
          <a:xfrm>
            <a:off x="5349079" y="2901695"/>
            <a:ext cx="30480" cy="250190"/>
          </a:xfrm>
          <a:custGeom>
            <a:avLst/>
            <a:gdLst/>
            <a:ahLst/>
            <a:cxnLst/>
            <a:rect l="l" t="t" r="r" b="b"/>
            <a:pathLst>
              <a:path w="30479" h="250189">
                <a:moveTo>
                  <a:pt x="0" y="249935"/>
                </a:moveTo>
                <a:lnTo>
                  <a:pt x="30479" y="249935"/>
                </a:lnTo>
                <a:lnTo>
                  <a:pt x="30479" y="0"/>
                </a:lnTo>
                <a:lnTo>
                  <a:pt x="0" y="0"/>
                </a:lnTo>
                <a:lnTo>
                  <a:pt x="0" y="249935"/>
                </a:lnTo>
                <a:close/>
              </a:path>
            </a:pathLst>
          </a:custGeom>
          <a:ln w="12192">
            <a:solidFill>
              <a:srgbClr val="B1172B"/>
            </a:solidFill>
          </a:ln>
        </p:spPr>
        <p:txBody>
          <a:bodyPr wrap="square" lIns="0" tIns="0" rIns="0" bIns="0" rtlCol="0"/>
          <a:lstStyle/>
          <a:p>
            <a:endParaRPr/>
          </a:p>
        </p:txBody>
      </p:sp>
      <p:sp>
        <p:nvSpPr>
          <p:cNvPr id="26" name="object 24"/>
          <p:cNvSpPr/>
          <p:nvPr/>
        </p:nvSpPr>
        <p:spPr>
          <a:xfrm>
            <a:off x="4300567" y="3194304"/>
            <a:ext cx="390525" cy="250190"/>
          </a:xfrm>
          <a:custGeom>
            <a:avLst/>
            <a:gdLst/>
            <a:ahLst/>
            <a:cxnLst/>
            <a:rect l="l" t="t" r="r" b="b"/>
            <a:pathLst>
              <a:path w="390525" h="250189">
                <a:moveTo>
                  <a:pt x="0" y="249935"/>
                </a:moveTo>
                <a:lnTo>
                  <a:pt x="390143" y="249935"/>
                </a:lnTo>
                <a:lnTo>
                  <a:pt x="390143" y="0"/>
                </a:lnTo>
                <a:lnTo>
                  <a:pt x="0" y="0"/>
                </a:lnTo>
                <a:lnTo>
                  <a:pt x="0" y="249935"/>
                </a:lnTo>
                <a:close/>
              </a:path>
            </a:pathLst>
          </a:custGeom>
          <a:solidFill>
            <a:srgbClr val="7B94C9"/>
          </a:solidFill>
        </p:spPr>
        <p:txBody>
          <a:bodyPr wrap="square" lIns="0" tIns="0" rIns="0" bIns="0" rtlCol="0"/>
          <a:lstStyle/>
          <a:p>
            <a:endParaRPr/>
          </a:p>
        </p:txBody>
      </p:sp>
      <p:sp>
        <p:nvSpPr>
          <p:cNvPr id="27" name="object 25"/>
          <p:cNvSpPr/>
          <p:nvPr/>
        </p:nvSpPr>
        <p:spPr>
          <a:xfrm>
            <a:off x="4300567" y="3194304"/>
            <a:ext cx="390525" cy="250190"/>
          </a:xfrm>
          <a:custGeom>
            <a:avLst/>
            <a:gdLst/>
            <a:ahLst/>
            <a:cxnLst/>
            <a:rect l="l" t="t" r="r" b="b"/>
            <a:pathLst>
              <a:path w="390525" h="250189">
                <a:moveTo>
                  <a:pt x="0" y="249935"/>
                </a:moveTo>
                <a:lnTo>
                  <a:pt x="390143" y="249935"/>
                </a:lnTo>
                <a:lnTo>
                  <a:pt x="390143" y="0"/>
                </a:lnTo>
                <a:lnTo>
                  <a:pt x="0" y="0"/>
                </a:lnTo>
                <a:lnTo>
                  <a:pt x="0" y="249935"/>
                </a:lnTo>
                <a:close/>
              </a:path>
            </a:pathLst>
          </a:custGeom>
          <a:ln w="12192">
            <a:solidFill>
              <a:srgbClr val="2A24D9"/>
            </a:solidFill>
          </a:ln>
        </p:spPr>
        <p:txBody>
          <a:bodyPr wrap="square" lIns="0" tIns="0" rIns="0" bIns="0" rtlCol="0"/>
          <a:lstStyle/>
          <a:p>
            <a:endParaRPr/>
          </a:p>
        </p:txBody>
      </p:sp>
      <p:sp>
        <p:nvSpPr>
          <p:cNvPr id="28" name="object 26"/>
          <p:cNvSpPr/>
          <p:nvPr/>
        </p:nvSpPr>
        <p:spPr>
          <a:xfrm>
            <a:off x="4693760" y="3194304"/>
            <a:ext cx="0" cy="250190"/>
          </a:xfrm>
          <a:custGeom>
            <a:avLst/>
            <a:gdLst/>
            <a:ahLst/>
            <a:cxnLst/>
            <a:rect l="l" t="t" r="r" b="b"/>
            <a:pathLst>
              <a:path h="250189">
                <a:moveTo>
                  <a:pt x="0" y="0"/>
                </a:moveTo>
                <a:lnTo>
                  <a:pt x="0" y="249935"/>
                </a:lnTo>
              </a:path>
            </a:pathLst>
          </a:custGeom>
          <a:ln w="7366">
            <a:solidFill>
              <a:srgbClr val="DE7D6E"/>
            </a:solidFill>
          </a:ln>
        </p:spPr>
        <p:txBody>
          <a:bodyPr wrap="square" lIns="0" tIns="0" rIns="0" bIns="0" rtlCol="0"/>
          <a:lstStyle/>
          <a:p>
            <a:endParaRPr/>
          </a:p>
        </p:txBody>
      </p:sp>
      <p:sp>
        <p:nvSpPr>
          <p:cNvPr id="29" name="object 27"/>
          <p:cNvSpPr/>
          <p:nvPr/>
        </p:nvSpPr>
        <p:spPr>
          <a:xfrm>
            <a:off x="4693760" y="3188207"/>
            <a:ext cx="0" cy="262255"/>
          </a:xfrm>
          <a:custGeom>
            <a:avLst/>
            <a:gdLst/>
            <a:ahLst/>
            <a:cxnLst/>
            <a:rect l="l" t="t" r="r" b="b"/>
            <a:pathLst>
              <a:path h="262255">
                <a:moveTo>
                  <a:pt x="0" y="0"/>
                </a:moveTo>
                <a:lnTo>
                  <a:pt x="0" y="262127"/>
                </a:lnTo>
              </a:path>
            </a:pathLst>
          </a:custGeom>
          <a:ln w="19558">
            <a:solidFill>
              <a:srgbClr val="B1172B"/>
            </a:solidFill>
          </a:ln>
        </p:spPr>
        <p:txBody>
          <a:bodyPr wrap="square" lIns="0" tIns="0" rIns="0" bIns="0" rtlCol="0"/>
          <a:lstStyle/>
          <a:p>
            <a:endParaRPr/>
          </a:p>
        </p:txBody>
      </p:sp>
      <p:sp>
        <p:nvSpPr>
          <p:cNvPr id="30" name="object 28"/>
          <p:cNvSpPr/>
          <p:nvPr/>
        </p:nvSpPr>
        <p:spPr>
          <a:xfrm>
            <a:off x="4300567" y="3493007"/>
            <a:ext cx="2676525" cy="250190"/>
          </a:xfrm>
          <a:custGeom>
            <a:avLst/>
            <a:gdLst/>
            <a:ahLst/>
            <a:cxnLst/>
            <a:rect l="l" t="t" r="r" b="b"/>
            <a:pathLst>
              <a:path w="2676525" h="250189">
                <a:moveTo>
                  <a:pt x="0" y="249935"/>
                </a:moveTo>
                <a:lnTo>
                  <a:pt x="2676143" y="249935"/>
                </a:lnTo>
                <a:lnTo>
                  <a:pt x="2676143" y="0"/>
                </a:lnTo>
                <a:lnTo>
                  <a:pt x="0" y="0"/>
                </a:lnTo>
                <a:lnTo>
                  <a:pt x="0" y="249935"/>
                </a:lnTo>
                <a:close/>
              </a:path>
            </a:pathLst>
          </a:custGeom>
          <a:solidFill>
            <a:srgbClr val="7B94C9"/>
          </a:solidFill>
        </p:spPr>
        <p:txBody>
          <a:bodyPr wrap="square" lIns="0" tIns="0" rIns="0" bIns="0" rtlCol="0"/>
          <a:lstStyle/>
          <a:p>
            <a:endParaRPr/>
          </a:p>
        </p:txBody>
      </p:sp>
      <p:sp>
        <p:nvSpPr>
          <p:cNvPr id="31" name="object 29"/>
          <p:cNvSpPr/>
          <p:nvPr/>
        </p:nvSpPr>
        <p:spPr>
          <a:xfrm>
            <a:off x="4300567" y="3493007"/>
            <a:ext cx="2676525" cy="250190"/>
          </a:xfrm>
          <a:custGeom>
            <a:avLst/>
            <a:gdLst/>
            <a:ahLst/>
            <a:cxnLst/>
            <a:rect l="l" t="t" r="r" b="b"/>
            <a:pathLst>
              <a:path w="2676525" h="250189">
                <a:moveTo>
                  <a:pt x="0" y="249935"/>
                </a:moveTo>
                <a:lnTo>
                  <a:pt x="2676143" y="249935"/>
                </a:lnTo>
                <a:lnTo>
                  <a:pt x="2676143" y="0"/>
                </a:lnTo>
                <a:lnTo>
                  <a:pt x="0" y="0"/>
                </a:lnTo>
                <a:lnTo>
                  <a:pt x="0" y="249935"/>
                </a:lnTo>
                <a:close/>
              </a:path>
            </a:pathLst>
          </a:custGeom>
          <a:ln w="12192">
            <a:solidFill>
              <a:srgbClr val="2A24D9"/>
            </a:solidFill>
          </a:ln>
        </p:spPr>
        <p:txBody>
          <a:bodyPr wrap="square" lIns="0" tIns="0" rIns="0" bIns="0" rtlCol="0"/>
          <a:lstStyle/>
          <a:p>
            <a:endParaRPr/>
          </a:p>
        </p:txBody>
      </p:sp>
      <p:sp>
        <p:nvSpPr>
          <p:cNvPr id="32" name="object 30"/>
          <p:cNvSpPr/>
          <p:nvPr/>
        </p:nvSpPr>
        <p:spPr>
          <a:xfrm>
            <a:off x="6976711" y="3493007"/>
            <a:ext cx="213360" cy="250190"/>
          </a:xfrm>
          <a:custGeom>
            <a:avLst/>
            <a:gdLst/>
            <a:ahLst/>
            <a:cxnLst/>
            <a:rect l="l" t="t" r="r" b="b"/>
            <a:pathLst>
              <a:path w="213360" h="250189">
                <a:moveTo>
                  <a:pt x="0" y="249935"/>
                </a:moveTo>
                <a:lnTo>
                  <a:pt x="213360" y="249935"/>
                </a:lnTo>
                <a:lnTo>
                  <a:pt x="213360" y="0"/>
                </a:lnTo>
                <a:lnTo>
                  <a:pt x="0" y="0"/>
                </a:lnTo>
                <a:lnTo>
                  <a:pt x="0" y="249935"/>
                </a:lnTo>
                <a:close/>
              </a:path>
            </a:pathLst>
          </a:custGeom>
          <a:solidFill>
            <a:srgbClr val="DE7D6E"/>
          </a:solidFill>
        </p:spPr>
        <p:txBody>
          <a:bodyPr wrap="square" lIns="0" tIns="0" rIns="0" bIns="0" rtlCol="0"/>
          <a:lstStyle/>
          <a:p>
            <a:endParaRPr/>
          </a:p>
        </p:txBody>
      </p:sp>
      <p:sp>
        <p:nvSpPr>
          <p:cNvPr id="33" name="object 31"/>
          <p:cNvSpPr/>
          <p:nvPr/>
        </p:nvSpPr>
        <p:spPr>
          <a:xfrm>
            <a:off x="6976711" y="3493007"/>
            <a:ext cx="213360" cy="250190"/>
          </a:xfrm>
          <a:custGeom>
            <a:avLst/>
            <a:gdLst/>
            <a:ahLst/>
            <a:cxnLst/>
            <a:rect l="l" t="t" r="r" b="b"/>
            <a:pathLst>
              <a:path w="213360" h="250189">
                <a:moveTo>
                  <a:pt x="0" y="249935"/>
                </a:moveTo>
                <a:lnTo>
                  <a:pt x="213360" y="249935"/>
                </a:lnTo>
                <a:lnTo>
                  <a:pt x="213360" y="0"/>
                </a:lnTo>
                <a:lnTo>
                  <a:pt x="0" y="0"/>
                </a:lnTo>
                <a:lnTo>
                  <a:pt x="0" y="249935"/>
                </a:lnTo>
                <a:close/>
              </a:path>
            </a:pathLst>
          </a:custGeom>
          <a:ln w="12192">
            <a:solidFill>
              <a:srgbClr val="B1172B"/>
            </a:solidFill>
          </a:ln>
        </p:spPr>
        <p:txBody>
          <a:bodyPr wrap="square" lIns="0" tIns="0" rIns="0" bIns="0" rtlCol="0"/>
          <a:lstStyle/>
          <a:p>
            <a:endParaRPr/>
          </a:p>
        </p:txBody>
      </p:sp>
      <p:sp>
        <p:nvSpPr>
          <p:cNvPr id="34" name="object 32"/>
          <p:cNvSpPr/>
          <p:nvPr/>
        </p:nvSpPr>
        <p:spPr>
          <a:xfrm>
            <a:off x="4300567" y="3785616"/>
            <a:ext cx="73660" cy="250190"/>
          </a:xfrm>
          <a:custGeom>
            <a:avLst/>
            <a:gdLst/>
            <a:ahLst/>
            <a:cxnLst/>
            <a:rect l="l" t="t" r="r" b="b"/>
            <a:pathLst>
              <a:path w="73660" h="250189">
                <a:moveTo>
                  <a:pt x="0" y="249935"/>
                </a:moveTo>
                <a:lnTo>
                  <a:pt x="73151" y="249935"/>
                </a:lnTo>
                <a:lnTo>
                  <a:pt x="73151" y="0"/>
                </a:lnTo>
                <a:lnTo>
                  <a:pt x="0" y="0"/>
                </a:lnTo>
                <a:lnTo>
                  <a:pt x="0" y="249935"/>
                </a:lnTo>
                <a:close/>
              </a:path>
            </a:pathLst>
          </a:custGeom>
          <a:solidFill>
            <a:srgbClr val="7B94C9"/>
          </a:solidFill>
        </p:spPr>
        <p:txBody>
          <a:bodyPr wrap="square" lIns="0" tIns="0" rIns="0" bIns="0" rtlCol="0"/>
          <a:lstStyle/>
          <a:p>
            <a:endParaRPr/>
          </a:p>
        </p:txBody>
      </p:sp>
      <p:sp>
        <p:nvSpPr>
          <p:cNvPr id="35" name="object 33"/>
          <p:cNvSpPr/>
          <p:nvPr/>
        </p:nvSpPr>
        <p:spPr>
          <a:xfrm>
            <a:off x="4300567" y="3785616"/>
            <a:ext cx="73660" cy="250190"/>
          </a:xfrm>
          <a:custGeom>
            <a:avLst/>
            <a:gdLst/>
            <a:ahLst/>
            <a:cxnLst/>
            <a:rect l="l" t="t" r="r" b="b"/>
            <a:pathLst>
              <a:path w="73660" h="250189">
                <a:moveTo>
                  <a:pt x="0" y="249935"/>
                </a:moveTo>
                <a:lnTo>
                  <a:pt x="73151" y="249935"/>
                </a:lnTo>
                <a:lnTo>
                  <a:pt x="73151" y="0"/>
                </a:lnTo>
                <a:lnTo>
                  <a:pt x="0" y="0"/>
                </a:lnTo>
                <a:lnTo>
                  <a:pt x="0" y="249935"/>
                </a:lnTo>
                <a:close/>
              </a:path>
            </a:pathLst>
          </a:custGeom>
          <a:ln w="12192">
            <a:solidFill>
              <a:srgbClr val="2A24D9"/>
            </a:solidFill>
          </a:ln>
        </p:spPr>
        <p:txBody>
          <a:bodyPr wrap="square" lIns="0" tIns="0" rIns="0" bIns="0" rtlCol="0"/>
          <a:lstStyle/>
          <a:p>
            <a:endParaRPr/>
          </a:p>
        </p:txBody>
      </p:sp>
      <p:sp>
        <p:nvSpPr>
          <p:cNvPr id="36" name="object 34"/>
          <p:cNvSpPr/>
          <p:nvPr/>
        </p:nvSpPr>
        <p:spPr>
          <a:xfrm>
            <a:off x="4373085" y="3785616"/>
            <a:ext cx="19685" cy="250190"/>
          </a:xfrm>
          <a:custGeom>
            <a:avLst/>
            <a:gdLst/>
            <a:ahLst/>
            <a:cxnLst/>
            <a:rect l="l" t="t" r="r" b="b"/>
            <a:pathLst>
              <a:path w="19685" h="250189">
                <a:moveTo>
                  <a:pt x="0" y="249935"/>
                </a:moveTo>
                <a:lnTo>
                  <a:pt x="19557" y="249935"/>
                </a:lnTo>
                <a:lnTo>
                  <a:pt x="19557" y="0"/>
                </a:lnTo>
                <a:lnTo>
                  <a:pt x="0" y="0"/>
                </a:lnTo>
                <a:lnTo>
                  <a:pt x="0" y="249935"/>
                </a:lnTo>
                <a:close/>
              </a:path>
            </a:pathLst>
          </a:custGeom>
          <a:solidFill>
            <a:srgbClr val="DE7D6E"/>
          </a:solidFill>
        </p:spPr>
        <p:txBody>
          <a:bodyPr wrap="square" lIns="0" tIns="0" rIns="0" bIns="0" rtlCol="0"/>
          <a:lstStyle/>
          <a:p>
            <a:endParaRPr/>
          </a:p>
        </p:txBody>
      </p:sp>
      <p:sp>
        <p:nvSpPr>
          <p:cNvPr id="37" name="object 35"/>
          <p:cNvSpPr/>
          <p:nvPr/>
        </p:nvSpPr>
        <p:spPr>
          <a:xfrm>
            <a:off x="4366989" y="3779520"/>
            <a:ext cx="31750" cy="262255"/>
          </a:xfrm>
          <a:custGeom>
            <a:avLst/>
            <a:gdLst/>
            <a:ahLst/>
            <a:cxnLst/>
            <a:rect l="l" t="t" r="r" b="b"/>
            <a:pathLst>
              <a:path w="31750" h="262254">
                <a:moveTo>
                  <a:pt x="0" y="262127"/>
                </a:moveTo>
                <a:lnTo>
                  <a:pt x="31750" y="262127"/>
                </a:lnTo>
                <a:lnTo>
                  <a:pt x="31750" y="0"/>
                </a:lnTo>
                <a:lnTo>
                  <a:pt x="0" y="0"/>
                </a:lnTo>
                <a:lnTo>
                  <a:pt x="0" y="262127"/>
                </a:lnTo>
                <a:close/>
              </a:path>
            </a:pathLst>
          </a:custGeom>
          <a:solidFill>
            <a:srgbClr val="B1172B"/>
          </a:solidFill>
        </p:spPr>
        <p:txBody>
          <a:bodyPr wrap="square" lIns="0" tIns="0" rIns="0" bIns="0" rtlCol="0"/>
          <a:lstStyle/>
          <a:p>
            <a:endParaRPr/>
          </a:p>
        </p:txBody>
      </p:sp>
      <p:sp>
        <p:nvSpPr>
          <p:cNvPr id="38" name="object 36"/>
          <p:cNvSpPr/>
          <p:nvPr/>
        </p:nvSpPr>
        <p:spPr>
          <a:xfrm>
            <a:off x="4300567" y="4078223"/>
            <a:ext cx="341630" cy="250190"/>
          </a:xfrm>
          <a:custGeom>
            <a:avLst/>
            <a:gdLst/>
            <a:ahLst/>
            <a:cxnLst/>
            <a:rect l="l" t="t" r="r" b="b"/>
            <a:pathLst>
              <a:path w="341629" h="250189">
                <a:moveTo>
                  <a:pt x="0" y="249935"/>
                </a:moveTo>
                <a:lnTo>
                  <a:pt x="341375" y="249935"/>
                </a:lnTo>
                <a:lnTo>
                  <a:pt x="341375" y="0"/>
                </a:lnTo>
                <a:lnTo>
                  <a:pt x="0" y="0"/>
                </a:lnTo>
                <a:lnTo>
                  <a:pt x="0" y="249935"/>
                </a:lnTo>
                <a:close/>
              </a:path>
            </a:pathLst>
          </a:custGeom>
          <a:solidFill>
            <a:srgbClr val="7B94C9"/>
          </a:solidFill>
        </p:spPr>
        <p:txBody>
          <a:bodyPr wrap="square" lIns="0" tIns="0" rIns="0" bIns="0" rtlCol="0"/>
          <a:lstStyle/>
          <a:p>
            <a:endParaRPr/>
          </a:p>
        </p:txBody>
      </p:sp>
      <p:sp>
        <p:nvSpPr>
          <p:cNvPr id="39" name="object 37"/>
          <p:cNvSpPr/>
          <p:nvPr/>
        </p:nvSpPr>
        <p:spPr>
          <a:xfrm>
            <a:off x="4300567" y="4078223"/>
            <a:ext cx="341630" cy="250190"/>
          </a:xfrm>
          <a:custGeom>
            <a:avLst/>
            <a:gdLst/>
            <a:ahLst/>
            <a:cxnLst/>
            <a:rect l="l" t="t" r="r" b="b"/>
            <a:pathLst>
              <a:path w="341629" h="250189">
                <a:moveTo>
                  <a:pt x="0" y="249935"/>
                </a:moveTo>
                <a:lnTo>
                  <a:pt x="341375" y="249935"/>
                </a:lnTo>
                <a:lnTo>
                  <a:pt x="341375" y="0"/>
                </a:lnTo>
                <a:lnTo>
                  <a:pt x="0" y="0"/>
                </a:lnTo>
                <a:lnTo>
                  <a:pt x="0" y="249935"/>
                </a:lnTo>
                <a:close/>
              </a:path>
            </a:pathLst>
          </a:custGeom>
          <a:ln w="12192">
            <a:solidFill>
              <a:srgbClr val="2A24D9"/>
            </a:solidFill>
          </a:ln>
        </p:spPr>
        <p:txBody>
          <a:bodyPr wrap="square" lIns="0" tIns="0" rIns="0" bIns="0" rtlCol="0"/>
          <a:lstStyle/>
          <a:p>
            <a:endParaRPr/>
          </a:p>
        </p:txBody>
      </p:sp>
      <p:sp>
        <p:nvSpPr>
          <p:cNvPr id="40" name="object 38"/>
          <p:cNvSpPr/>
          <p:nvPr/>
        </p:nvSpPr>
        <p:spPr>
          <a:xfrm>
            <a:off x="4641309" y="4078223"/>
            <a:ext cx="19685" cy="250190"/>
          </a:xfrm>
          <a:custGeom>
            <a:avLst/>
            <a:gdLst/>
            <a:ahLst/>
            <a:cxnLst/>
            <a:rect l="l" t="t" r="r" b="b"/>
            <a:pathLst>
              <a:path w="19685" h="250189">
                <a:moveTo>
                  <a:pt x="0" y="249936"/>
                </a:moveTo>
                <a:lnTo>
                  <a:pt x="19557" y="249936"/>
                </a:lnTo>
                <a:lnTo>
                  <a:pt x="19557" y="0"/>
                </a:lnTo>
                <a:lnTo>
                  <a:pt x="0" y="0"/>
                </a:lnTo>
                <a:lnTo>
                  <a:pt x="0" y="249936"/>
                </a:lnTo>
                <a:close/>
              </a:path>
            </a:pathLst>
          </a:custGeom>
          <a:solidFill>
            <a:srgbClr val="DE7D6E"/>
          </a:solidFill>
        </p:spPr>
        <p:txBody>
          <a:bodyPr wrap="square" lIns="0" tIns="0" rIns="0" bIns="0" rtlCol="0"/>
          <a:lstStyle/>
          <a:p>
            <a:endParaRPr/>
          </a:p>
        </p:txBody>
      </p:sp>
      <p:sp>
        <p:nvSpPr>
          <p:cNvPr id="41" name="object 39"/>
          <p:cNvSpPr/>
          <p:nvPr/>
        </p:nvSpPr>
        <p:spPr>
          <a:xfrm>
            <a:off x="4635212" y="4072128"/>
            <a:ext cx="31750" cy="262255"/>
          </a:xfrm>
          <a:custGeom>
            <a:avLst/>
            <a:gdLst/>
            <a:ahLst/>
            <a:cxnLst/>
            <a:rect l="l" t="t" r="r" b="b"/>
            <a:pathLst>
              <a:path w="31750" h="262254">
                <a:moveTo>
                  <a:pt x="0" y="262128"/>
                </a:moveTo>
                <a:lnTo>
                  <a:pt x="31750" y="262128"/>
                </a:lnTo>
                <a:lnTo>
                  <a:pt x="31750" y="0"/>
                </a:lnTo>
                <a:lnTo>
                  <a:pt x="0" y="0"/>
                </a:lnTo>
                <a:lnTo>
                  <a:pt x="0" y="262128"/>
                </a:lnTo>
                <a:close/>
              </a:path>
            </a:pathLst>
          </a:custGeom>
          <a:solidFill>
            <a:srgbClr val="B1172B"/>
          </a:solidFill>
        </p:spPr>
        <p:txBody>
          <a:bodyPr wrap="square" lIns="0" tIns="0" rIns="0" bIns="0" rtlCol="0"/>
          <a:lstStyle/>
          <a:p>
            <a:endParaRPr/>
          </a:p>
        </p:txBody>
      </p:sp>
      <p:sp>
        <p:nvSpPr>
          <p:cNvPr id="42" name="object 40"/>
          <p:cNvSpPr/>
          <p:nvPr/>
        </p:nvSpPr>
        <p:spPr>
          <a:xfrm>
            <a:off x="4303616" y="4376928"/>
            <a:ext cx="0" cy="250190"/>
          </a:xfrm>
          <a:custGeom>
            <a:avLst/>
            <a:gdLst/>
            <a:ahLst/>
            <a:cxnLst/>
            <a:rect l="l" t="t" r="r" b="b"/>
            <a:pathLst>
              <a:path h="250189">
                <a:moveTo>
                  <a:pt x="0" y="0"/>
                </a:moveTo>
                <a:lnTo>
                  <a:pt x="0" y="249936"/>
                </a:lnTo>
              </a:path>
            </a:pathLst>
          </a:custGeom>
          <a:ln w="7365">
            <a:solidFill>
              <a:srgbClr val="66A49F"/>
            </a:solidFill>
          </a:ln>
        </p:spPr>
        <p:txBody>
          <a:bodyPr wrap="square" lIns="0" tIns="0" rIns="0" bIns="0" rtlCol="0"/>
          <a:lstStyle/>
          <a:p>
            <a:endParaRPr/>
          </a:p>
        </p:txBody>
      </p:sp>
      <p:sp>
        <p:nvSpPr>
          <p:cNvPr id="43" name="object 41"/>
          <p:cNvSpPr/>
          <p:nvPr/>
        </p:nvSpPr>
        <p:spPr>
          <a:xfrm>
            <a:off x="4303616" y="4370832"/>
            <a:ext cx="0" cy="262255"/>
          </a:xfrm>
          <a:custGeom>
            <a:avLst/>
            <a:gdLst/>
            <a:ahLst/>
            <a:cxnLst/>
            <a:rect l="l" t="t" r="r" b="b"/>
            <a:pathLst>
              <a:path h="262254">
                <a:moveTo>
                  <a:pt x="0" y="0"/>
                </a:moveTo>
                <a:lnTo>
                  <a:pt x="0" y="262128"/>
                </a:lnTo>
              </a:path>
            </a:pathLst>
          </a:custGeom>
          <a:ln w="19557">
            <a:solidFill>
              <a:srgbClr val="01665E"/>
            </a:solidFill>
          </a:ln>
        </p:spPr>
        <p:txBody>
          <a:bodyPr wrap="square" lIns="0" tIns="0" rIns="0" bIns="0" rtlCol="0"/>
          <a:lstStyle/>
          <a:p>
            <a:endParaRPr/>
          </a:p>
        </p:txBody>
      </p:sp>
      <p:sp>
        <p:nvSpPr>
          <p:cNvPr id="44" name="object 42"/>
          <p:cNvSpPr/>
          <p:nvPr/>
        </p:nvSpPr>
        <p:spPr>
          <a:xfrm>
            <a:off x="4306664" y="4376928"/>
            <a:ext cx="2914015" cy="250190"/>
          </a:xfrm>
          <a:custGeom>
            <a:avLst/>
            <a:gdLst/>
            <a:ahLst/>
            <a:cxnLst/>
            <a:rect l="l" t="t" r="r" b="b"/>
            <a:pathLst>
              <a:path w="2914015" h="250189">
                <a:moveTo>
                  <a:pt x="0" y="249936"/>
                </a:moveTo>
                <a:lnTo>
                  <a:pt x="2913888" y="249936"/>
                </a:lnTo>
                <a:lnTo>
                  <a:pt x="2913888" y="0"/>
                </a:lnTo>
                <a:lnTo>
                  <a:pt x="0" y="0"/>
                </a:lnTo>
                <a:lnTo>
                  <a:pt x="0" y="249936"/>
                </a:lnTo>
                <a:close/>
              </a:path>
            </a:pathLst>
          </a:custGeom>
          <a:solidFill>
            <a:srgbClr val="7B94C9"/>
          </a:solidFill>
        </p:spPr>
        <p:txBody>
          <a:bodyPr wrap="square" lIns="0" tIns="0" rIns="0" bIns="0" rtlCol="0"/>
          <a:lstStyle/>
          <a:p>
            <a:endParaRPr/>
          </a:p>
        </p:txBody>
      </p:sp>
      <p:sp>
        <p:nvSpPr>
          <p:cNvPr id="45" name="object 43"/>
          <p:cNvSpPr/>
          <p:nvPr/>
        </p:nvSpPr>
        <p:spPr>
          <a:xfrm>
            <a:off x="4306664" y="4376928"/>
            <a:ext cx="2914015" cy="250190"/>
          </a:xfrm>
          <a:custGeom>
            <a:avLst/>
            <a:gdLst/>
            <a:ahLst/>
            <a:cxnLst/>
            <a:rect l="l" t="t" r="r" b="b"/>
            <a:pathLst>
              <a:path w="2914015" h="250189">
                <a:moveTo>
                  <a:pt x="0" y="249936"/>
                </a:moveTo>
                <a:lnTo>
                  <a:pt x="2913888" y="249936"/>
                </a:lnTo>
                <a:lnTo>
                  <a:pt x="2913888" y="0"/>
                </a:lnTo>
                <a:lnTo>
                  <a:pt x="0" y="0"/>
                </a:lnTo>
                <a:lnTo>
                  <a:pt x="0" y="249936"/>
                </a:lnTo>
                <a:close/>
              </a:path>
            </a:pathLst>
          </a:custGeom>
          <a:ln w="12192">
            <a:solidFill>
              <a:srgbClr val="2A24D9"/>
            </a:solidFill>
          </a:ln>
        </p:spPr>
        <p:txBody>
          <a:bodyPr wrap="square" lIns="0" tIns="0" rIns="0" bIns="0" rtlCol="0"/>
          <a:lstStyle/>
          <a:p>
            <a:endParaRPr/>
          </a:p>
        </p:txBody>
      </p:sp>
      <p:sp>
        <p:nvSpPr>
          <p:cNvPr id="46" name="object 44"/>
          <p:cNvSpPr/>
          <p:nvPr/>
        </p:nvSpPr>
        <p:spPr>
          <a:xfrm>
            <a:off x="7220552" y="4376928"/>
            <a:ext cx="165100" cy="250190"/>
          </a:xfrm>
          <a:custGeom>
            <a:avLst/>
            <a:gdLst/>
            <a:ahLst/>
            <a:cxnLst/>
            <a:rect l="l" t="t" r="r" b="b"/>
            <a:pathLst>
              <a:path w="165100" h="250189">
                <a:moveTo>
                  <a:pt x="0" y="249936"/>
                </a:moveTo>
                <a:lnTo>
                  <a:pt x="164591" y="249936"/>
                </a:lnTo>
                <a:lnTo>
                  <a:pt x="164591" y="0"/>
                </a:lnTo>
                <a:lnTo>
                  <a:pt x="0" y="0"/>
                </a:lnTo>
                <a:lnTo>
                  <a:pt x="0" y="249936"/>
                </a:lnTo>
                <a:close/>
              </a:path>
            </a:pathLst>
          </a:custGeom>
          <a:solidFill>
            <a:srgbClr val="DE7D6E"/>
          </a:solidFill>
        </p:spPr>
        <p:txBody>
          <a:bodyPr wrap="square" lIns="0" tIns="0" rIns="0" bIns="0" rtlCol="0"/>
          <a:lstStyle/>
          <a:p>
            <a:endParaRPr/>
          </a:p>
        </p:txBody>
      </p:sp>
      <p:sp>
        <p:nvSpPr>
          <p:cNvPr id="47" name="object 45"/>
          <p:cNvSpPr/>
          <p:nvPr/>
        </p:nvSpPr>
        <p:spPr>
          <a:xfrm>
            <a:off x="7220552" y="4376928"/>
            <a:ext cx="165100" cy="250190"/>
          </a:xfrm>
          <a:custGeom>
            <a:avLst/>
            <a:gdLst/>
            <a:ahLst/>
            <a:cxnLst/>
            <a:rect l="l" t="t" r="r" b="b"/>
            <a:pathLst>
              <a:path w="165100" h="250189">
                <a:moveTo>
                  <a:pt x="0" y="249936"/>
                </a:moveTo>
                <a:lnTo>
                  <a:pt x="164591" y="249936"/>
                </a:lnTo>
                <a:lnTo>
                  <a:pt x="164591" y="0"/>
                </a:lnTo>
                <a:lnTo>
                  <a:pt x="0" y="0"/>
                </a:lnTo>
                <a:lnTo>
                  <a:pt x="0" y="249936"/>
                </a:lnTo>
                <a:close/>
              </a:path>
            </a:pathLst>
          </a:custGeom>
          <a:ln w="12192">
            <a:solidFill>
              <a:srgbClr val="B1172B"/>
            </a:solidFill>
          </a:ln>
        </p:spPr>
        <p:txBody>
          <a:bodyPr wrap="square" lIns="0" tIns="0" rIns="0" bIns="0" rtlCol="0"/>
          <a:lstStyle/>
          <a:p>
            <a:endParaRPr/>
          </a:p>
        </p:txBody>
      </p:sp>
      <p:sp>
        <p:nvSpPr>
          <p:cNvPr id="48" name="object 46"/>
          <p:cNvSpPr/>
          <p:nvPr/>
        </p:nvSpPr>
        <p:spPr>
          <a:xfrm>
            <a:off x="4288376" y="4718303"/>
            <a:ext cx="3383279" cy="0"/>
          </a:xfrm>
          <a:custGeom>
            <a:avLst/>
            <a:gdLst/>
            <a:ahLst/>
            <a:cxnLst/>
            <a:rect l="l" t="t" r="r" b="b"/>
            <a:pathLst>
              <a:path w="3383279">
                <a:moveTo>
                  <a:pt x="0" y="0"/>
                </a:moveTo>
                <a:lnTo>
                  <a:pt x="3383279" y="0"/>
                </a:lnTo>
              </a:path>
            </a:pathLst>
          </a:custGeom>
          <a:ln w="12192">
            <a:solidFill>
              <a:srgbClr val="000000"/>
            </a:solidFill>
          </a:ln>
        </p:spPr>
        <p:txBody>
          <a:bodyPr wrap="square" lIns="0" tIns="0" rIns="0" bIns="0" rtlCol="0"/>
          <a:lstStyle/>
          <a:p>
            <a:endParaRPr/>
          </a:p>
        </p:txBody>
      </p:sp>
      <p:sp>
        <p:nvSpPr>
          <p:cNvPr id="49" name="object 47"/>
          <p:cNvSpPr/>
          <p:nvPr/>
        </p:nvSpPr>
        <p:spPr>
          <a:xfrm>
            <a:off x="7665560" y="1627632"/>
            <a:ext cx="0" cy="3091180"/>
          </a:xfrm>
          <a:custGeom>
            <a:avLst/>
            <a:gdLst/>
            <a:ahLst/>
            <a:cxnLst/>
            <a:rect l="l" t="t" r="r" b="b"/>
            <a:pathLst>
              <a:path h="3091179">
                <a:moveTo>
                  <a:pt x="0" y="3090672"/>
                </a:moveTo>
                <a:lnTo>
                  <a:pt x="0" y="0"/>
                </a:lnTo>
              </a:path>
            </a:pathLst>
          </a:custGeom>
          <a:ln w="12192">
            <a:solidFill>
              <a:srgbClr val="000000"/>
            </a:solidFill>
          </a:ln>
        </p:spPr>
        <p:txBody>
          <a:bodyPr wrap="square" lIns="0" tIns="0" rIns="0" bIns="0" rtlCol="0"/>
          <a:lstStyle/>
          <a:p>
            <a:endParaRPr/>
          </a:p>
        </p:txBody>
      </p:sp>
      <p:sp>
        <p:nvSpPr>
          <p:cNvPr id="50" name="object 48"/>
          <p:cNvSpPr/>
          <p:nvPr/>
        </p:nvSpPr>
        <p:spPr>
          <a:xfrm>
            <a:off x="4288376" y="1633727"/>
            <a:ext cx="3377565" cy="0"/>
          </a:xfrm>
          <a:custGeom>
            <a:avLst/>
            <a:gdLst/>
            <a:ahLst/>
            <a:cxnLst/>
            <a:rect l="l" t="t" r="r" b="b"/>
            <a:pathLst>
              <a:path w="3377565">
                <a:moveTo>
                  <a:pt x="0" y="0"/>
                </a:moveTo>
                <a:lnTo>
                  <a:pt x="3377183" y="0"/>
                </a:lnTo>
              </a:path>
            </a:pathLst>
          </a:custGeom>
          <a:ln w="12192">
            <a:solidFill>
              <a:srgbClr val="000000"/>
            </a:solidFill>
          </a:ln>
        </p:spPr>
        <p:txBody>
          <a:bodyPr wrap="square" lIns="0" tIns="0" rIns="0" bIns="0" rtlCol="0"/>
          <a:lstStyle/>
          <a:p>
            <a:endParaRPr/>
          </a:p>
        </p:txBody>
      </p:sp>
      <p:sp>
        <p:nvSpPr>
          <p:cNvPr id="51" name="object 49"/>
          <p:cNvSpPr/>
          <p:nvPr/>
        </p:nvSpPr>
        <p:spPr>
          <a:xfrm>
            <a:off x="4297520" y="1627632"/>
            <a:ext cx="0" cy="3152140"/>
          </a:xfrm>
          <a:custGeom>
            <a:avLst/>
            <a:gdLst/>
            <a:ahLst/>
            <a:cxnLst/>
            <a:rect l="l" t="t" r="r" b="b"/>
            <a:pathLst>
              <a:path h="3152140">
                <a:moveTo>
                  <a:pt x="0" y="0"/>
                </a:moveTo>
                <a:lnTo>
                  <a:pt x="0" y="3151632"/>
                </a:lnTo>
              </a:path>
            </a:pathLst>
          </a:custGeom>
          <a:ln w="18288">
            <a:solidFill>
              <a:srgbClr val="000000"/>
            </a:solidFill>
          </a:ln>
        </p:spPr>
        <p:txBody>
          <a:bodyPr wrap="square" lIns="0" tIns="0" rIns="0" bIns="0" rtlCol="0"/>
          <a:lstStyle/>
          <a:p>
            <a:endParaRPr/>
          </a:p>
        </p:txBody>
      </p:sp>
      <p:sp>
        <p:nvSpPr>
          <p:cNvPr id="52" name="object 50"/>
          <p:cNvSpPr/>
          <p:nvPr/>
        </p:nvSpPr>
        <p:spPr>
          <a:xfrm>
            <a:off x="4879687" y="4718303"/>
            <a:ext cx="0" cy="60960"/>
          </a:xfrm>
          <a:custGeom>
            <a:avLst/>
            <a:gdLst/>
            <a:ahLst/>
            <a:cxnLst/>
            <a:rect l="l" t="t" r="r" b="b"/>
            <a:pathLst>
              <a:path h="60960">
                <a:moveTo>
                  <a:pt x="0" y="0"/>
                </a:moveTo>
                <a:lnTo>
                  <a:pt x="0" y="60959"/>
                </a:lnTo>
              </a:path>
            </a:pathLst>
          </a:custGeom>
          <a:ln w="12192">
            <a:solidFill>
              <a:srgbClr val="000000"/>
            </a:solidFill>
          </a:ln>
        </p:spPr>
        <p:txBody>
          <a:bodyPr wrap="square" lIns="0" tIns="0" rIns="0" bIns="0" rtlCol="0"/>
          <a:lstStyle/>
          <a:p>
            <a:endParaRPr/>
          </a:p>
        </p:txBody>
      </p:sp>
      <p:sp>
        <p:nvSpPr>
          <p:cNvPr id="53" name="object 51"/>
          <p:cNvSpPr/>
          <p:nvPr/>
        </p:nvSpPr>
        <p:spPr>
          <a:xfrm>
            <a:off x="5458808" y="4718303"/>
            <a:ext cx="0" cy="60960"/>
          </a:xfrm>
          <a:custGeom>
            <a:avLst/>
            <a:gdLst/>
            <a:ahLst/>
            <a:cxnLst/>
            <a:rect l="l" t="t" r="r" b="b"/>
            <a:pathLst>
              <a:path h="60960">
                <a:moveTo>
                  <a:pt x="0" y="0"/>
                </a:moveTo>
                <a:lnTo>
                  <a:pt x="0" y="60959"/>
                </a:lnTo>
              </a:path>
            </a:pathLst>
          </a:custGeom>
          <a:ln w="12192">
            <a:solidFill>
              <a:srgbClr val="000000"/>
            </a:solidFill>
          </a:ln>
        </p:spPr>
        <p:txBody>
          <a:bodyPr wrap="square" lIns="0" tIns="0" rIns="0" bIns="0" rtlCol="0"/>
          <a:lstStyle/>
          <a:p>
            <a:endParaRPr/>
          </a:p>
        </p:txBody>
      </p:sp>
      <p:sp>
        <p:nvSpPr>
          <p:cNvPr id="54" name="object 52"/>
          <p:cNvSpPr/>
          <p:nvPr/>
        </p:nvSpPr>
        <p:spPr>
          <a:xfrm>
            <a:off x="6037928" y="4718303"/>
            <a:ext cx="0" cy="60960"/>
          </a:xfrm>
          <a:custGeom>
            <a:avLst/>
            <a:gdLst/>
            <a:ahLst/>
            <a:cxnLst/>
            <a:rect l="l" t="t" r="r" b="b"/>
            <a:pathLst>
              <a:path h="60960">
                <a:moveTo>
                  <a:pt x="0" y="0"/>
                </a:moveTo>
                <a:lnTo>
                  <a:pt x="0" y="60959"/>
                </a:lnTo>
              </a:path>
            </a:pathLst>
          </a:custGeom>
          <a:ln w="12192">
            <a:solidFill>
              <a:srgbClr val="000000"/>
            </a:solidFill>
          </a:ln>
        </p:spPr>
        <p:txBody>
          <a:bodyPr wrap="square" lIns="0" tIns="0" rIns="0" bIns="0" rtlCol="0"/>
          <a:lstStyle/>
          <a:p>
            <a:endParaRPr/>
          </a:p>
        </p:txBody>
      </p:sp>
      <p:sp>
        <p:nvSpPr>
          <p:cNvPr id="55" name="object 53"/>
          <p:cNvSpPr/>
          <p:nvPr/>
        </p:nvSpPr>
        <p:spPr>
          <a:xfrm>
            <a:off x="6617047" y="4718303"/>
            <a:ext cx="0" cy="60960"/>
          </a:xfrm>
          <a:custGeom>
            <a:avLst/>
            <a:gdLst/>
            <a:ahLst/>
            <a:cxnLst/>
            <a:rect l="l" t="t" r="r" b="b"/>
            <a:pathLst>
              <a:path h="60960">
                <a:moveTo>
                  <a:pt x="0" y="0"/>
                </a:moveTo>
                <a:lnTo>
                  <a:pt x="0" y="60959"/>
                </a:lnTo>
              </a:path>
            </a:pathLst>
          </a:custGeom>
          <a:ln w="12192">
            <a:solidFill>
              <a:srgbClr val="000000"/>
            </a:solidFill>
          </a:ln>
        </p:spPr>
        <p:txBody>
          <a:bodyPr wrap="square" lIns="0" tIns="0" rIns="0" bIns="0" rtlCol="0"/>
          <a:lstStyle/>
          <a:p>
            <a:endParaRPr/>
          </a:p>
        </p:txBody>
      </p:sp>
      <p:sp>
        <p:nvSpPr>
          <p:cNvPr id="56" name="object 54"/>
          <p:cNvSpPr/>
          <p:nvPr/>
        </p:nvSpPr>
        <p:spPr>
          <a:xfrm>
            <a:off x="7196167" y="4718303"/>
            <a:ext cx="0" cy="60960"/>
          </a:xfrm>
          <a:custGeom>
            <a:avLst/>
            <a:gdLst/>
            <a:ahLst/>
            <a:cxnLst/>
            <a:rect l="l" t="t" r="r" b="b"/>
            <a:pathLst>
              <a:path h="60960">
                <a:moveTo>
                  <a:pt x="0" y="0"/>
                </a:moveTo>
                <a:lnTo>
                  <a:pt x="0" y="60959"/>
                </a:lnTo>
              </a:path>
            </a:pathLst>
          </a:custGeom>
          <a:ln w="12192">
            <a:solidFill>
              <a:srgbClr val="000000"/>
            </a:solidFill>
          </a:ln>
        </p:spPr>
        <p:txBody>
          <a:bodyPr wrap="square" lIns="0" tIns="0" rIns="0" bIns="0" rtlCol="0"/>
          <a:lstStyle/>
          <a:p>
            <a:endParaRPr/>
          </a:p>
        </p:txBody>
      </p:sp>
      <p:sp>
        <p:nvSpPr>
          <p:cNvPr id="57" name="object 55"/>
          <p:cNvSpPr/>
          <p:nvPr/>
        </p:nvSpPr>
        <p:spPr>
          <a:xfrm>
            <a:off x="4294472" y="1627632"/>
            <a:ext cx="0" cy="3091180"/>
          </a:xfrm>
          <a:custGeom>
            <a:avLst/>
            <a:gdLst/>
            <a:ahLst/>
            <a:cxnLst/>
            <a:rect l="l" t="t" r="r" b="b"/>
            <a:pathLst>
              <a:path h="3091179">
                <a:moveTo>
                  <a:pt x="0" y="3090672"/>
                </a:moveTo>
                <a:lnTo>
                  <a:pt x="0" y="0"/>
                </a:lnTo>
              </a:path>
            </a:pathLst>
          </a:custGeom>
          <a:ln w="12192">
            <a:solidFill>
              <a:srgbClr val="000000"/>
            </a:solidFill>
          </a:ln>
        </p:spPr>
        <p:txBody>
          <a:bodyPr wrap="square" lIns="0" tIns="0" rIns="0" bIns="0" rtlCol="0"/>
          <a:lstStyle/>
          <a:p>
            <a:endParaRPr/>
          </a:p>
        </p:txBody>
      </p:sp>
      <p:sp>
        <p:nvSpPr>
          <p:cNvPr id="58" name="object 56"/>
          <p:cNvSpPr/>
          <p:nvPr/>
        </p:nvSpPr>
        <p:spPr>
          <a:xfrm>
            <a:off x="4227416" y="4498847"/>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59" name="object 57"/>
          <p:cNvSpPr/>
          <p:nvPr/>
        </p:nvSpPr>
        <p:spPr>
          <a:xfrm>
            <a:off x="4227416" y="4206240"/>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0" name="object 58"/>
          <p:cNvSpPr/>
          <p:nvPr/>
        </p:nvSpPr>
        <p:spPr>
          <a:xfrm>
            <a:off x="4227416" y="3907535"/>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1" name="object 59"/>
          <p:cNvSpPr/>
          <p:nvPr/>
        </p:nvSpPr>
        <p:spPr>
          <a:xfrm>
            <a:off x="4227416" y="3614927"/>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2" name="object 60"/>
          <p:cNvSpPr/>
          <p:nvPr/>
        </p:nvSpPr>
        <p:spPr>
          <a:xfrm>
            <a:off x="4227416" y="3322320"/>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3" name="object 61"/>
          <p:cNvSpPr/>
          <p:nvPr/>
        </p:nvSpPr>
        <p:spPr>
          <a:xfrm>
            <a:off x="4227416" y="3023616"/>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4" name="object 62"/>
          <p:cNvSpPr/>
          <p:nvPr/>
        </p:nvSpPr>
        <p:spPr>
          <a:xfrm>
            <a:off x="4227416" y="2731007"/>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5" name="object 63"/>
          <p:cNvSpPr/>
          <p:nvPr/>
        </p:nvSpPr>
        <p:spPr>
          <a:xfrm>
            <a:off x="4227416" y="2438400"/>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6" name="object 64"/>
          <p:cNvSpPr/>
          <p:nvPr/>
        </p:nvSpPr>
        <p:spPr>
          <a:xfrm>
            <a:off x="4227416" y="2139696"/>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7" name="object 65"/>
          <p:cNvSpPr/>
          <p:nvPr/>
        </p:nvSpPr>
        <p:spPr>
          <a:xfrm>
            <a:off x="4227416" y="1847088"/>
            <a:ext cx="60960" cy="0"/>
          </a:xfrm>
          <a:custGeom>
            <a:avLst/>
            <a:gdLst/>
            <a:ahLst/>
            <a:cxnLst/>
            <a:rect l="l" t="t" r="r" b="b"/>
            <a:pathLst>
              <a:path w="60960">
                <a:moveTo>
                  <a:pt x="60959" y="0"/>
                </a:moveTo>
                <a:lnTo>
                  <a:pt x="0" y="0"/>
                </a:lnTo>
              </a:path>
            </a:pathLst>
          </a:custGeom>
          <a:ln w="12192">
            <a:solidFill>
              <a:srgbClr val="000000"/>
            </a:solidFill>
          </a:ln>
        </p:spPr>
        <p:txBody>
          <a:bodyPr wrap="square" lIns="0" tIns="0" rIns="0" bIns="0" rtlCol="0"/>
          <a:lstStyle/>
          <a:p>
            <a:endParaRPr/>
          </a:p>
        </p:txBody>
      </p:sp>
      <p:sp>
        <p:nvSpPr>
          <p:cNvPr id="68" name="object 66"/>
          <p:cNvSpPr txBox="1"/>
          <p:nvPr/>
        </p:nvSpPr>
        <p:spPr>
          <a:xfrm>
            <a:off x="1831687" y="842178"/>
            <a:ext cx="6565265" cy="722630"/>
          </a:xfrm>
          <a:prstGeom prst="rect">
            <a:avLst/>
          </a:prstGeom>
        </p:spPr>
        <p:txBody>
          <a:bodyPr vert="horz" wrap="square" lIns="0" tIns="0" rIns="0" bIns="0" rtlCol="0">
            <a:spAutoFit/>
          </a:bodyPr>
          <a:lstStyle/>
          <a:p>
            <a:pPr indent="4638675">
              <a:lnSpc>
                <a:spcPct val="100000"/>
              </a:lnSpc>
              <a:tabLst>
                <a:tab pos="6424930" algn="l"/>
              </a:tabLst>
            </a:pPr>
            <a:r>
              <a:rPr sz="1000" spc="-5" dirty="0">
                <a:latin typeface="Times New Roman"/>
                <a:cs typeface="Times New Roman"/>
              </a:rPr>
              <a:t>06:23 Wednesday, </a:t>
            </a:r>
            <a:r>
              <a:rPr sz="1000" spc="-10" dirty="0">
                <a:latin typeface="Times New Roman"/>
                <a:cs typeface="Times New Roman"/>
              </a:rPr>
              <a:t>Apri</a:t>
            </a:r>
            <a:r>
              <a:rPr sz="1000" spc="-5" dirty="0">
                <a:latin typeface="Times New Roman"/>
                <a:cs typeface="Times New Roman"/>
              </a:rPr>
              <a:t>l</a:t>
            </a:r>
            <a:r>
              <a:rPr sz="1000" dirty="0">
                <a:latin typeface="Times New Roman"/>
                <a:cs typeface="Times New Roman"/>
              </a:rPr>
              <a:t> 1, 2020	</a:t>
            </a:r>
            <a:r>
              <a:rPr sz="1000" b="1" dirty="0">
                <a:latin typeface="Times New Roman"/>
                <a:cs typeface="Times New Roman"/>
              </a:rPr>
              <a:t>11</a:t>
            </a:r>
            <a:endParaRPr sz="1000">
              <a:latin typeface="Times New Roman"/>
              <a:cs typeface="Times New Roman"/>
            </a:endParaRPr>
          </a:p>
          <a:p>
            <a:pPr>
              <a:lnSpc>
                <a:spcPct val="100000"/>
              </a:lnSpc>
            </a:pPr>
            <a:endParaRPr sz="1000">
              <a:latin typeface="Times New Roman"/>
              <a:cs typeface="Times New Roman"/>
            </a:endParaRPr>
          </a:p>
          <a:p>
            <a:pPr marL="2724785" marR="747395" indent="-2725420">
              <a:lnSpc>
                <a:spcPts val="1300"/>
              </a:lnSpc>
              <a:spcBef>
                <a:spcPts val="875"/>
              </a:spcBef>
            </a:pPr>
            <a:r>
              <a:rPr sz="1150" b="1" spc="-15" dirty="0">
                <a:latin typeface="Times New Roman"/>
                <a:cs typeface="Times New Roman"/>
              </a:rPr>
              <a:t>N</a:t>
            </a:r>
            <a:r>
              <a:rPr sz="1150" b="1" spc="-20" dirty="0">
                <a:latin typeface="Times New Roman"/>
                <a:cs typeface="Times New Roman"/>
              </a:rPr>
              <a:t>u</a:t>
            </a:r>
            <a:r>
              <a:rPr sz="1150" b="1" spc="-50" dirty="0">
                <a:latin typeface="Times New Roman"/>
                <a:cs typeface="Times New Roman"/>
              </a:rPr>
              <a:t>m</a:t>
            </a:r>
            <a:r>
              <a:rPr sz="1150" b="1" spc="-20" dirty="0">
                <a:latin typeface="Times New Roman"/>
                <a:cs typeface="Times New Roman"/>
              </a:rPr>
              <a:t>b</a:t>
            </a:r>
            <a:r>
              <a:rPr sz="1150" b="1" spc="0" dirty="0">
                <a:latin typeface="Times New Roman"/>
                <a:cs typeface="Times New Roman"/>
              </a:rPr>
              <a:t>e</a:t>
            </a:r>
            <a:r>
              <a:rPr sz="1150" b="1" spc="-10" dirty="0">
                <a:latin typeface="Times New Roman"/>
                <a:cs typeface="Times New Roman"/>
              </a:rPr>
              <a:t>r</a:t>
            </a:r>
            <a:r>
              <a:rPr sz="1150" b="1" spc="15" dirty="0">
                <a:latin typeface="Times New Roman"/>
                <a:cs typeface="Times New Roman"/>
              </a:rPr>
              <a:t> </a:t>
            </a:r>
            <a:r>
              <a:rPr sz="1150" b="1" dirty="0">
                <a:latin typeface="Times New Roman"/>
                <a:cs typeface="Times New Roman"/>
              </a:rPr>
              <a:t>of</a:t>
            </a:r>
            <a:r>
              <a:rPr sz="1150" b="1" spc="-50" dirty="0">
                <a:latin typeface="Times New Roman"/>
                <a:cs typeface="Times New Roman"/>
              </a:rPr>
              <a:t> </a:t>
            </a:r>
            <a:r>
              <a:rPr sz="1150" b="1" spc="-15" dirty="0">
                <a:latin typeface="Times New Roman"/>
                <a:cs typeface="Times New Roman"/>
              </a:rPr>
              <a:t>C</a:t>
            </a:r>
            <a:r>
              <a:rPr sz="1150" b="1" spc="0" dirty="0">
                <a:latin typeface="Times New Roman"/>
                <a:cs typeface="Times New Roman"/>
              </a:rPr>
              <a:t>O</a:t>
            </a:r>
            <a:r>
              <a:rPr sz="1150" b="1" spc="-15" dirty="0">
                <a:latin typeface="Times New Roman"/>
                <a:cs typeface="Times New Roman"/>
              </a:rPr>
              <a:t>V</a:t>
            </a:r>
            <a:r>
              <a:rPr sz="1150" b="1" spc="-20" dirty="0">
                <a:latin typeface="Times New Roman"/>
                <a:cs typeface="Times New Roman"/>
              </a:rPr>
              <a:t>I</a:t>
            </a:r>
            <a:r>
              <a:rPr sz="1150" b="1" spc="-15" dirty="0">
                <a:latin typeface="Times New Roman"/>
                <a:cs typeface="Times New Roman"/>
              </a:rPr>
              <a:t>D</a:t>
            </a:r>
            <a:r>
              <a:rPr sz="1150" b="1" dirty="0">
                <a:latin typeface="Times New Roman"/>
                <a:cs typeface="Times New Roman"/>
              </a:rPr>
              <a:t>-19 </a:t>
            </a:r>
            <a:r>
              <a:rPr sz="1150" b="1" spc="-60" dirty="0">
                <a:latin typeface="Times New Roman"/>
                <a:cs typeface="Times New Roman"/>
              </a:rPr>
              <a:t>T</a:t>
            </a:r>
            <a:r>
              <a:rPr sz="1150" b="1" spc="0" dirty="0">
                <a:latin typeface="Times New Roman"/>
                <a:cs typeface="Times New Roman"/>
              </a:rPr>
              <a:t>e</a:t>
            </a:r>
            <a:r>
              <a:rPr sz="1150" b="1" spc="-20" dirty="0">
                <a:latin typeface="Times New Roman"/>
                <a:cs typeface="Times New Roman"/>
              </a:rPr>
              <a:t>s</a:t>
            </a:r>
            <a:r>
              <a:rPr sz="1150" b="1" dirty="0">
                <a:latin typeface="Times New Roman"/>
                <a:cs typeface="Times New Roman"/>
              </a:rPr>
              <a:t>ts</a:t>
            </a:r>
            <a:r>
              <a:rPr sz="1150" b="1" spc="-15" dirty="0">
                <a:latin typeface="Times New Roman"/>
                <a:cs typeface="Times New Roman"/>
              </a:rPr>
              <a:t> </a:t>
            </a:r>
            <a:r>
              <a:rPr sz="1150" b="1" dirty="0">
                <a:latin typeface="Times New Roman"/>
                <a:cs typeface="Times New Roman"/>
              </a:rPr>
              <a:t>a</a:t>
            </a:r>
            <a:r>
              <a:rPr sz="1150" b="1" spc="-20" dirty="0">
                <a:latin typeface="Times New Roman"/>
                <a:cs typeface="Times New Roman"/>
              </a:rPr>
              <a:t>n</a:t>
            </a:r>
            <a:r>
              <a:rPr sz="1150" b="1" dirty="0">
                <a:latin typeface="Times New Roman"/>
                <a:cs typeface="Times New Roman"/>
              </a:rPr>
              <a:t>d</a:t>
            </a:r>
            <a:r>
              <a:rPr sz="1150" b="1" spc="-15" dirty="0">
                <a:latin typeface="Times New Roman"/>
                <a:cs typeface="Times New Roman"/>
              </a:rPr>
              <a:t> R</a:t>
            </a:r>
            <a:r>
              <a:rPr sz="1150" b="1" spc="0" dirty="0">
                <a:latin typeface="Times New Roman"/>
                <a:cs typeface="Times New Roman"/>
              </a:rPr>
              <a:t>e</a:t>
            </a:r>
            <a:r>
              <a:rPr sz="1150" b="1" spc="-20" dirty="0">
                <a:latin typeface="Times New Roman"/>
                <a:cs typeface="Times New Roman"/>
              </a:rPr>
              <a:t>su</a:t>
            </a:r>
            <a:r>
              <a:rPr sz="1150" b="1" spc="5" dirty="0">
                <a:latin typeface="Times New Roman"/>
                <a:cs typeface="Times New Roman"/>
              </a:rPr>
              <a:t>l</a:t>
            </a:r>
            <a:r>
              <a:rPr sz="1150" b="1" dirty="0">
                <a:latin typeface="Times New Roman"/>
                <a:cs typeface="Times New Roman"/>
              </a:rPr>
              <a:t>ts</a:t>
            </a:r>
            <a:r>
              <a:rPr sz="1150" b="1" spc="-15" dirty="0">
                <a:latin typeface="Times New Roman"/>
                <a:cs typeface="Times New Roman"/>
              </a:rPr>
              <a:t> </a:t>
            </a:r>
            <a:r>
              <a:rPr sz="1150" b="1" spc="-20" dirty="0">
                <a:latin typeface="Times New Roman"/>
                <a:cs typeface="Times New Roman"/>
              </a:rPr>
              <a:t>b</a:t>
            </a:r>
            <a:r>
              <a:rPr sz="1150" b="1" dirty="0">
                <a:latin typeface="Times New Roman"/>
                <a:cs typeface="Times New Roman"/>
              </a:rPr>
              <a:t>y </a:t>
            </a:r>
            <a:r>
              <a:rPr sz="1150" b="1" spc="0" dirty="0">
                <a:latin typeface="Times New Roman"/>
                <a:cs typeface="Times New Roman"/>
              </a:rPr>
              <a:t>Per</a:t>
            </a:r>
            <a:r>
              <a:rPr sz="1150" b="1" spc="-50" dirty="0">
                <a:latin typeface="Times New Roman"/>
                <a:cs typeface="Times New Roman"/>
              </a:rPr>
              <a:t>f</a:t>
            </a:r>
            <a:r>
              <a:rPr sz="1150" b="1" dirty="0">
                <a:latin typeface="Times New Roman"/>
                <a:cs typeface="Times New Roman"/>
              </a:rPr>
              <a:t>o</a:t>
            </a:r>
            <a:r>
              <a:rPr sz="1150" b="1" spc="0" dirty="0">
                <a:latin typeface="Times New Roman"/>
                <a:cs typeface="Times New Roman"/>
              </a:rPr>
              <a:t>r</a:t>
            </a:r>
            <a:r>
              <a:rPr sz="1150" b="1" spc="-50" dirty="0">
                <a:latin typeface="Times New Roman"/>
                <a:cs typeface="Times New Roman"/>
              </a:rPr>
              <a:t>m</a:t>
            </a:r>
            <a:r>
              <a:rPr sz="1150" b="1" spc="5" dirty="0">
                <a:latin typeface="Times New Roman"/>
                <a:cs typeface="Times New Roman"/>
              </a:rPr>
              <a:t>i</a:t>
            </a:r>
            <a:r>
              <a:rPr sz="1150" b="1" spc="-20" dirty="0">
                <a:latin typeface="Times New Roman"/>
                <a:cs typeface="Times New Roman"/>
              </a:rPr>
              <a:t>n</a:t>
            </a:r>
            <a:r>
              <a:rPr sz="1150" b="1" dirty="0">
                <a:latin typeface="Times New Roman"/>
                <a:cs typeface="Times New Roman"/>
              </a:rPr>
              <a:t>g </a:t>
            </a:r>
            <a:r>
              <a:rPr sz="1150" b="1" spc="-10" dirty="0">
                <a:latin typeface="Times New Roman"/>
                <a:cs typeface="Times New Roman"/>
              </a:rPr>
              <a:t>L</a:t>
            </a:r>
            <a:r>
              <a:rPr sz="1150" b="1" dirty="0">
                <a:latin typeface="Times New Roman"/>
                <a:cs typeface="Times New Roman"/>
              </a:rPr>
              <a:t>a</a:t>
            </a:r>
            <a:r>
              <a:rPr sz="1150" b="1" spc="-20" dirty="0">
                <a:latin typeface="Times New Roman"/>
                <a:cs typeface="Times New Roman"/>
              </a:rPr>
              <a:t>b</a:t>
            </a:r>
            <a:r>
              <a:rPr sz="1150" b="1" dirty="0">
                <a:latin typeface="Times New Roman"/>
                <a:cs typeface="Times New Roman"/>
              </a:rPr>
              <a:t>o</a:t>
            </a:r>
            <a:r>
              <a:rPr sz="1150" b="1" spc="0" dirty="0">
                <a:latin typeface="Times New Roman"/>
                <a:cs typeface="Times New Roman"/>
              </a:rPr>
              <a:t>r</a:t>
            </a:r>
            <a:r>
              <a:rPr sz="1150" b="1" dirty="0">
                <a:latin typeface="Times New Roman"/>
                <a:cs typeface="Times New Roman"/>
              </a:rPr>
              <a:t>ato</a:t>
            </a:r>
            <a:r>
              <a:rPr sz="1150" b="1" spc="0" dirty="0">
                <a:latin typeface="Times New Roman"/>
                <a:cs typeface="Times New Roman"/>
              </a:rPr>
              <a:t>r</a:t>
            </a:r>
            <a:r>
              <a:rPr sz="1150" b="1" dirty="0">
                <a:latin typeface="Times New Roman"/>
                <a:cs typeface="Times New Roman"/>
              </a:rPr>
              <a:t>y--</a:t>
            </a:r>
            <a:r>
              <a:rPr sz="1150" b="1" spc="-15" dirty="0">
                <a:latin typeface="Times New Roman"/>
                <a:cs typeface="Times New Roman"/>
              </a:rPr>
              <a:t>N</a:t>
            </a:r>
            <a:r>
              <a:rPr sz="1150" b="1" spc="0" dirty="0">
                <a:latin typeface="Times New Roman"/>
                <a:cs typeface="Times New Roman"/>
              </a:rPr>
              <a:t>e</a:t>
            </a:r>
            <a:r>
              <a:rPr sz="1150" b="1" spc="-20" dirty="0">
                <a:latin typeface="Times New Roman"/>
                <a:cs typeface="Times New Roman"/>
              </a:rPr>
              <a:t>b</a:t>
            </a:r>
            <a:r>
              <a:rPr sz="1150" b="1" spc="0" dirty="0">
                <a:latin typeface="Times New Roman"/>
                <a:cs typeface="Times New Roman"/>
              </a:rPr>
              <a:t>r</a:t>
            </a:r>
            <a:r>
              <a:rPr sz="1150" b="1" dirty="0">
                <a:latin typeface="Times New Roman"/>
                <a:cs typeface="Times New Roman"/>
              </a:rPr>
              <a:t>a</a:t>
            </a:r>
            <a:r>
              <a:rPr sz="1150" b="1" spc="-20" dirty="0">
                <a:latin typeface="Times New Roman"/>
                <a:cs typeface="Times New Roman"/>
              </a:rPr>
              <a:t>sk</a:t>
            </a:r>
            <a:r>
              <a:rPr sz="1150" b="1" dirty="0">
                <a:latin typeface="Times New Roman"/>
                <a:cs typeface="Times New Roman"/>
              </a:rPr>
              <a:t>a, Ma</a:t>
            </a:r>
            <a:r>
              <a:rPr sz="1150" b="1" spc="0" dirty="0">
                <a:latin typeface="Times New Roman"/>
                <a:cs typeface="Times New Roman"/>
              </a:rPr>
              <a:t>rc</a:t>
            </a:r>
            <a:r>
              <a:rPr sz="1150" b="1" spc="-20" dirty="0">
                <a:latin typeface="Times New Roman"/>
                <a:cs typeface="Times New Roman"/>
              </a:rPr>
              <a:t>h</a:t>
            </a:r>
            <a:r>
              <a:rPr sz="1150" b="1" dirty="0">
                <a:latin typeface="Times New Roman"/>
                <a:cs typeface="Times New Roman"/>
              </a:rPr>
              <a:t>-</a:t>
            </a:r>
            <a:r>
              <a:rPr sz="1150" b="1" spc="-15" dirty="0">
                <a:latin typeface="Times New Roman"/>
                <a:cs typeface="Times New Roman"/>
              </a:rPr>
              <a:t>A</a:t>
            </a:r>
            <a:r>
              <a:rPr sz="1150" b="1" spc="-20" dirty="0">
                <a:latin typeface="Times New Roman"/>
                <a:cs typeface="Times New Roman"/>
              </a:rPr>
              <a:t>p</a:t>
            </a:r>
            <a:r>
              <a:rPr sz="1150" b="1" spc="5" dirty="0">
                <a:latin typeface="Times New Roman"/>
                <a:cs typeface="Times New Roman"/>
              </a:rPr>
              <a:t>ril</a:t>
            </a:r>
            <a:r>
              <a:rPr sz="1150" b="1" dirty="0">
                <a:latin typeface="Times New Roman"/>
                <a:cs typeface="Times New Roman"/>
              </a:rPr>
              <a:t>, 2020</a:t>
            </a:r>
            <a:endParaRPr sz="1150">
              <a:latin typeface="Times New Roman"/>
              <a:cs typeface="Times New Roman"/>
            </a:endParaRPr>
          </a:p>
        </p:txBody>
      </p:sp>
      <p:sp>
        <p:nvSpPr>
          <p:cNvPr id="69" name="object 67"/>
          <p:cNvSpPr txBox="1"/>
          <p:nvPr/>
        </p:nvSpPr>
        <p:spPr>
          <a:xfrm>
            <a:off x="4654135" y="1803988"/>
            <a:ext cx="143510" cy="91440"/>
          </a:xfrm>
          <a:prstGeom prst="rect">
            <a:avLst/>
          </a:prstGeom>
        </p:spPr>
        <p:txBody>
          <a:bodyPr vert="horz" wrap="square" lIns="0" tIns="0" rIns="0" bIns="0" rtlCol="0">
            <a:spAutoFit/>
          </a:bodyPr>
          <a:lstStyle/>
          <a:p>
            <a:pPr>
              <a:lnSpc>
                <a:spcPct val="100000"/>
              </a:lnSpc>
            </a:pPr>
            <a:r>
              <a:rPr sz="700" b="1" spc="25" dirty="0">
                <a:latin typeface="Times New Roman"/>
                <a:cs typeface="Times New Roman"/>
              </a:rPr>
              <a:t>10</a:t>
            </a:r>
            <a:r>
              <a:rPr sz="700" b="1" spc="5" dirty="0">
                <a:latin typeface="Times New Roman"/>
                <a:cs typeface="Times New Roman"/>
              </a:rPr>
              <a:t>8</a:t>
            </a:r>
            <a:endParaRPr sz="700">
              <a:latin typeface="Times New Roman"/>
              <a:cs typeface="Times New Roman"/>
            </a:endParaRPr>
          </a:p>
        </p:txBody>
      </p:sp>
      <p:sp>
        <p:nvSpPr>
          <p:cNvPr id="70" name="object 68"/>
          <p:cNvSpPr txBox="1"/>
          <p:nvPr/>
        </p:nvSpPr>
        <p:spPr>
          <a:xfrm>
            <a:off x="4971128" y="2102692"/>
            <a:ext cx="143510" cy="91440"/>
          </a:xfrm>
          <a:prstGeom prst="rect">
            <a:avLst/>
          </a:prstGeom>
        </p:spPr>
        <p:txBody>
          <a:bodyPr vert="horz" wrap="square" lIns="0" tIns="0" rIns="0" bIns="0" rtlCol="0">
            <a:spAutoFit/>
          </a:bodyPr>
          <a:lstStyle/>
          <a:p>
            <a:pPr>
              <a:lnSpc>
                <a:spcPct val="100000"/>
              </a:lnSpc>
            </a:pPr>
            <a:r>
              <a:rPr sz="700" b="1" spc="25" dirty="0">
                <a:latin typeface="Times New Roman"/>
                <a:cs typeface="Times New Roman"/>
              </a:rPr>
              <a:t>21</a:t>
            </a:r>
            <a:r>
              <a:rPr sz="700" b="1" spc="5" dirty="0">
                <a:latin typeface="Times New Roman"/>
                <a:cs typeface="Times New Roman"/>
              </a:rPr>
              <a:t>7</a:t>
            </a:r>
            <a:endParaRPr sz="700">
              <a:latin typeface="Times New Roman"/>
              <a:cs typeface="Times New Roman"/>
            </a:endParaRPr>
          </a:p>
        </p:txBody>
      </p:sp>
      <p:sp>
        <p:nvSpPr>
          <p:cNvPr id="71" name="object 69"/>
          <p:cNvSpPr txBox="1"/>
          <p:nvPr/>
        </p:nvSpPr>
        <p:spPr>
          <a:xfrm>
            <a:off x="4763864" y="2395300"/>
            <a:ext cx="143510" cy="91440"/>
          </a:xfrm>
          <a:prstGeom prst="rect">
            <a:avLst/>
          </a:prstGeom>
        </p:spPr>
        <p:txBody>
          <a:bodyPr vert="horz" wrap="square" lIns="0" tIns="0" rIns="0" bIns="0" rtlCol="0">
            <a:spAutoFit/>
          </a:bodyPr>
          <a:lstStyle/>
          <a:p>
            <a:pPr>
              <a:lnSpc>
                <a:spcPct val="100000"/>
              </a:lnSpc>
            </a:pPr>
            <a:r>
              <a:rPr sz="700" b="1" spc="25" dirty="0">
                <a:latin typeface="Times New Roman"/>
                <a:cs typeface="Times New Roman"/>
              </a:rPr>
              <a:t>14</a:t>
            </a:r>
            <a:r>
              <a:rPr sz="700" b="1" spc="5" dirty="0">
                <a:latin typeface="Times New Roman"/>
                <a:cs typeface="Times New Roman"/>
              </a:rPr>
              <a:t>6</a:t>
            </a:r>
            <a:endParaRPr sz="700">
              <a:latin typeface="Times New Roman"/>
              <a:cs typeface="Times New Roman"/>
            </a:endParaRPr>
          </a:p>
        </p:txBody>
      </p:sp>
      <p:sp>
        <p:nvSpPr>
          <p:cNvPr id="72" name="object 70"/>
          <p:cNvSpPr txBox="1"/>
          <p:nvPr/>
        </p:nvSpPr>
        <p:spPr>
          <a:xfrm>
            <a:off x="4544408" y="2687908"/>
            <a:ext cx="94615" cy="91440"/>
          </a:xfrm>
          <a:prstGeom prst="rect">
            <a:avLst/>
          </a:prstGeom>
        </p:spPr>
        <p:txBody>
          <a:bodyPr vert="horz" wrap="square" lIns="0" tIns="0" rIns="0" bIns="0" rtlCol="0">
            <a:spAutoFit/>
          </a:bodyPr>
          <a:lstStyle/>
          <a:p>
            <a:pPr>
              <a:lnSpc>
                <a:spcPct val="100000"/>
              </a:lnSpc>
            </a:pPr>
            <a:r>
              <a:rPr sz="700" b="1" spc="25" dirty="0">
                <a:latin typeface="Times New Roman"/>
                <a:cs typeface="Times New Roman"/>
              </a:rPr>
              <a:t>7</a:t>
            </a:r>
            <a:r>
              <a:rPr sz="700" b="1" spc="5" dirty="0">
                <a:latin typeface="Times New Roman"/>
                <a:cs typeface="Times New Roman"/>
              </a:rPr>
              <a:t>0</a:t>
            </a:r>
            <a:endParaRPr sz="700">
              <a:latin typeface="Times New Roman"/>
              <a:cs typeface="Times New Roman"/>
            </a:endParaRPr>
          </a:p>
        </p:txBody>
      </p:sp>
      <p:sp>
        <p:nvSpPr>
          <p:cNvPr id="73" name="object 71"/>
          <p:cNvSpPr txBox="1"/>
          <p:nvPr/>
        </p:nvSpPr>
        <p:spPr>
          <a:xfrm>
            <a:off x="5422232" y="2986612"/>
            <a:ext cx="143510" cy="91440"/>
          </a:xfrm>
          <a:prstGeom prst="rect">
            <a:avLst/>
          </a:prstGeom>
        </p:spPr>
        <p:txBody>
          <a:bodyPr vert="horz" wrap="square" lIns="0" tIns="0" rIns="0" bIns="0" rtlCol="0">
            <a:spAutoFit/>
          </a:bodyPr>
          <a:lstStyle/>
          <a:p>
            <a:pPr>
              <a:lnSpc>
                <a:spcPct val="100000"/>
              </a:lnSpc>
            </a:pPr>
            <a:r>
              <a:rPr sz="700" b="1" spc="25" dirty="0">
                <a:latin typeface="Times New Roman"/>
                <a:cs typeface="Times New Roman"/>
              </a:rPr>
              <a:t>37</a:t>
            </a:r>
            <a:r>
              <a:rPr sz="700" b="1" spc="5" dirty="0">
                <a:latin typeface="Times New Roman"/>
                <a:cs typeface="Times New Roman"/>
              </a:rPr>
              <a:t>3</a:t>
            </a:r>
            <a:endParaRPr sz="700">
              <a:latin typeface="Times New Roman"/>
              <a:cs typeface="Times New Roman"/>
            </a:endParaRPr>
          </a:p>
        </p:txBody>
      </p:sp>
      <p:sp>
        <p:nvSpPr>
          <p:cNvPr id="74" name="object 72"/>
          <p:cNvSpPr txBox="1"/>
          <p:nvPr/>
        </p:nvSpPr>
        <p:spPr>
          <a:xfrm>
            <a:off x="4739479" y="3279220"/>
            <a:ext cx="143510" cy="91440"/>
          </a:xfrm>
          <a:prstGeom prst="rect">
            <a:avLst/>
          </a:prstGeom>
        </p:spPr>
        <p:txBody>
          <a:bodyPr vert="horz" wrap="square" lIns="0" tIns="0" rIns="0" bIns="0" rtlCol="0">
            <a:spAutoFit/>
          </a:bodyPr>
          <a:lstStyle/>
          <a:p>
            <a:pPr>
              <a:lnSpc>
                <a:spcPct val="100000"/>
              </a:lnSpc>
            </a:pPr>
            <a:r>
              <a:rPr sz="700" b="1" spc="25" dirty="0">
                <a:latin typeface="Times New Roman"/>
                <a:cs typeface="Times New Roman"/>
              </a:rPr>
              <a:t>13</a:t>
            </a:r>
            <a:r>
              <a:rPr sz="700" b="1" spc="5" dirty="0">
                <a:latin typeface="Times New Roman"/>
                <a:cs typeface="Times New Roman"/>
              </a:rPr>
              <a:t>7</a:t>
            </a:r>
            <a:endParaRPr sz="700">
              <a:latin typeface="Times New Roman"/>
              <a:cs typeface="Times New Roman"/>
            </a:endParaRPr>
          </a:p>
        </p:txBody>
      </p:sp>
      <p:sp>
        <p:nvSpPr>
          <p:cNvPr id="75" name="object 73"/>
          <p:cNvSpPr txBox="1"/>
          <p:nvPr/>
        </p:nvSpPr>
        <p:spPr>
          <a:xfrm>
            <a:off x="7232743" y="3577924"/>
            <a:ext cx="143510" cy="91440"/>
          </a:xfrm>
          <a:prstGeom prst="rect">
            <a:avLst/>
          </a:prstGeom>
        </p:spPr>
        <p:txBody>
          <a:bodyPr vert="horz" wrap="square" lIns="0" tIns="0" rIns="0" bIns="0" rtlCol="0">
            <a:spAutoFit/>
          </a:bodyPr>
          <a:lstStyle/>
          <a:p>
            <a:pPr>
              <a:lnSpc>
                <a:spcPct val="100000"/>
              </a:lnSpc>
            </a:pPr>
            <a:r>
              <a:rPr sz="700" b="1" spc="25" dirty="0">
                <a:latin typeface="Times New Roman"/>
                <a:cs typeface="Times New Roman"/>
              </a:rPr>
              <a:t>99</a:t>
            </a:r>
            <a:r>
              <a:rPr sz="700" b="1" spc="5" dirty="0">
                <a:latin typeface="Times New Roman"/>
                <a:cs typeface="Times New Roman"/>
              </a:rPr>
              <a:t>8</a:t>
            </a:r>
            <a:endParaRPr sz="700">
              <a:latin typeface="Times New Roman"/>
              <a:cs typeface="Times New Roman"/>
            </a:endParaRPr>
          </a:p>
        </p:txBody>
      </p:sp>
      <p:sp>
        <p:nvSpPr>
          <p:cNvPr id="76" name="object 74"/>
          <p:cNvSpPr txBox="1"/>
          <p:nvPr/>
        </p:nvSpPr>
        <p:spPr>
          <a:xfrm>
            <a:off x="2106007" y="3858300"/>
            <a:ext cx="2740660" cy="713105"/>
          </a:xfrm>
          <a:prstGeom prst="rect">
            <a:avLst/>
          </a:prstGeom>
        </p:spPr>
        <p:txBody>
          <a:bodyPr vert="horz" wrap="square" lIns="0" tIns="0" rIns="0" bIns="0" rtlCol="0">
            <a:spAutoFit/>
          </a:bodyPr>
          <a:lstStyle/>
          <a:p>
            <a:pPr marL="1816100">
              <a:lnSpc>
                <a:spcPct val="100000"/>
              </a:lnSpc>
              <a:tabLst>
                <a:tab pos="2328545" algn="l"/>
              </a:tabLst>
            </a:pPr>
            <a:r>
              <a:rPr sz="950" spc="-25" dirty="0">
                <a:latin typeface="Times New Roman"/>
                <a:cs typeface="Times New Roman"/>
              </a:rPr>
              <a:t>O</a:t>
            </a:r>
            <a:r>
              <a:rPr sz="950" spc="-30" dirty="0">
                <a:latin typeface="Times New Roman"/>
                <a:cs typeface="Times New Roman"/>
              </a:rPr>
              <a:t>t</a:t>
            </a:r>
            <a:r>
              <a:rPr sz="950" spc="-50" dirty="0">
                <a:latin typeface="Times New Roman"/>
                <a:cs typeface="Times New Roman"/>
              </a:rPr>
              <a:t>h</a:t>
            </a:r>
            <a:r>
              <a:rPr sz="950" spc="5" dirty="0">
                <a:latin typeface="Times New Roman"/>
                <a:cs typeface="Times New Roman"/>
              </a:rPr>
              <a:t>e</a:t>
            </a:r>
            <a:r>
              <a:rPr sz="950" dirty="0">
                <a:latin typeface="Times New Roman"/>
                <a:cs typeface="Times New Roman"/>
              </a:rPr>
              <a:t>r</a:t>
            </a:r>
            <a:r>
              <a:rPr sz="1050" b="1" baseline="7936" dirty="0">
                <a:latin typeface="Times New Roman"/>
                <a:cs typeface="Times New Roman"/>
              </a:rPr>
              <a:t> 	</a:t>
            </a:r>
            <a:r>
              <a:rPr sz="1050" b="1" spc="37" baseline="7936" dirty="0">
                <a:latin typeface="Times New Roman"/>
                <a:cs typeface="Times New Roman"/>
              </a:rPr>
              <a:t>3</a:t>
            </a:r>
            <a:r>
              <a:rPr sz="1050" b="1" spc="7" baseline="7936" dirty="0">
                <a:latin typeface="Times New Roman"/>
                <a:cs typeface="Times New Roman"/>
              </a:rPr>
              <a:t>2</a:t>
            </a:r>
            <a:endParaRPr sz="1050" baseline="7936">
              <a:latin typeface="Times New Roman"/>
              <a:cs typeface="Times New Roman"/>
            </a:endParaRPr>
          </a:p>
          <a:p>
            <a:pPr indent="1810385">
              <a:lnSpc>
                <a:spcPts val="2350"/>
              </a:lnSpc>
              <a:spcBef>
                <a:spcPts val="229"/>
              </a:spcBef>
              <a:tabLst>
                <a:tab pos="2596515" algn="l"/>
              </a:tabLst>
            </a:pPr>
            <a:r>
              <a:rPr sz="950" spc="-25" dirty="0">
                <a:latin typeface="Times New Roman"/>
                <a:cs typeface="Times New Roman"/>
              </a:rPr>
              <a:t>Q</a:t>
            </a:r>
            <a:r>
              <a:rPr sz="950" spc="-50" dirty="0">
                <a:latin typeface="Times New Roman"/>
                <a:cs typeface="Times New Roman"/>
              </a:rPr>
              <a:t>u</a:t>
            </a:r>
            <a:r>
              <a:rPr sz="950" spc="5" dirty="0">
                <a:latin typeface="Times New Roman"/>
                <a:cs typeface="Times New Roman"/>
              </a:rPr>
              <a:t>e</a:t>
            </a:r>
            <a:r>
              <a:rPr sz="950" spc="10" dirty="0">
                <a:latin typeface="Times New Roman"/>
                <a:cs typeface="Times New Roman"/>
              </a:rPr>
              <a:t>s</a:t>
            </a:r>
            <a:r>
              <a:rPr sz="950" dirty="0">
                <a:latin typeface="Times New Roman"/>
                <a:cs typeface="Times New Roman"/>
              </a:rPr>
              <a:t>t</a:t>
            </a:r>
            <a:r>
              <a:rPr sz="1050" b="1" baseline="7936" dirty="0">
                <a:latin typeface="Times New Roman"/>
                <a:cs typeface="Times New Roman"/>
              </a:rPr>
              <a:t> 	</a:t>
            </a:r>
            <a:r>
              <a:rPr sz="1050" b="1" spc="37" baseline="7936" dirty="0">
                <a:latin typeface="Times New Roman"/>
                <a:cs typeface="Times New Roman"/>
              </a:rPr>
              <a:t>12</a:t>
            </a:r>
            <a:r>
              <a:rPr sz="1050" b="1" spc="7" baseline="7936" dirty="0">
                <a:latin typeface="Times New Roman"/>
                <a:cs typeface="Times New Roman"/>
              </a:rPr>
              <a:t>6</a:t>
            </a:r>
            <a:r>
              <a:rPr sz="1050" b="1" baseline="7936" dirty="0">
                <a:latin typeface="Times New Roman"/>
                <a:cs typeface="Times New Roman"/>
              </a:rPr>
              <a:t> </a:t>
            </a:r>
            <a:r>
              <a:rPr sz="950" spc="-10" dirty="0">
                <a:latin typeface="Times New Roman"/>
                <a:cs typeface="Times New Roman"/>
              </a:rPr>
              <a:t>T</a:t>
            </a:r>
            <a:r>
              <a:rPr sz="950" spc="-50" dirty="0">
                <a:latin typeface="Times New Roman"/>
                <a:cs typeface="Times New Roman"/>
              </a:rPr>
              <a:t>h</a:t>
            </a:r>
            <a:r>
              <a:rPr sz="950" dirty="0">
                <a:latin typeface="Times New Roman"/>
                <a:cs typeface="Times New Roman"/>
              </a:rPr>
              <a:t>e</a:t>
            </a:r>
            <a:r>
              <a:rPr sz="950" spc="5" dirty="0">
                <a:latin typeface="Times New Roman"/>
                <a:cs typeface="Times New Roman"/>
              </a:rPr>
              <a:t> </a:t>
            </a:r>
            <a:r>
              <a:rPr sz="950" spc="-25" dirty="0">
                <a:latin typeface="Times New Roman"/>
                <a:cs typeface="Times New Roman"/>
              </a:rPr>
              <a:t>N</a:t>
            </a:r>
            <a:r>
              <a:rPr sz="950" spc="5" dirty="0">
                <a:latin typeface="Times New Roman"/>
                <a:cs typeface="Times New Roman"/>
              </a:rPr>
              <a:t>e</a:t>
            </a:r>
            <a:r>
              <a:rPr sz="950" dirty="0">
                <a:latin typeface="Times New Roman"/>
                <a:cs typeface="Times New Roman"/>
              </a:rPr>
              <a:t>b</a:t>
            </a:r>
            <a:r>
              <a:rPr sz="950" spc="15" dirty="0">
                <a:latin typeface="Times New Roman"/>
                <a:cs typeface="Times New Roman"/>
              </a:rPr>
              <a:t>r</a:t>
            </a:r>
            <a:r>
              <a:rPr sz="950" spc="5" dirty="0">
                <a:latin typeface="Times New Roman"/>
                <a:cs typeface="Times New Roman"/>
              </a:rPr>
              <a:t>a</a:t>
            </a:r>
            <a:r>
              <a:rPr sz="950" spc="10" dirty="0">
                <a:latin typeface="Times New Roman"/>
                <a:cs typeface="Times New Roman"/>
              </a:rPr>
              <a:t>s</a:t>
            </a:r>
            <a:r>
              <a:rPr sz="950" spc="-50" dirty="0">
                <a:latin typeface="Times New Roman"/>
                <a:cs typeface="Times New Roman"/>
              </a:rPr>
              <a:t>k</a:t>
            </a:r>
            <a:r>
              <a:rPr sz="950" dirty="0">
                <a:latin typeface="Times New Roman"/>
                <a:cs typeface="Times New Roman"/>
              </a:rPr>
              <a:t>a</a:t>
            </a:r>
            <a:r>
              <a:rPr sz="950" spc="5" dirty="0">
                <a:latin typeface="Times New Roman"/>
                <a:cs typeface="Times New Roman"/>
              </a:rPr>
              <a:t> </a:t>
            </a:r>
            <a:r>
              <a:rPr sz="950" spc="-40" dirty="0">
                <a:latin typeface="Times New Roman"/>
                <a:cs typeface="Times New Roman"/>
              </a:rPr>
              <a:t>M</a:t>
            </a:r>
            <a:r>
              <a:rPr sz="950" spc="5" dirty="0">
                <a:latin typeface="Times New Roman"/>
                <a:cs typeface="Times New Roman"/>
              </a:rPr>
              <a:t>e</a:t>
            </a:r>
            <a:r>
              <a:rPr sz="950" dirty="0">
                <a:latin typeface="Times New Roman"/>
                <a:cs typeface="Times New Roman"/>
              </a:rPr>
              <a:t>d</a:t>
            </a:r>
            <a:r>
              <a:rPr sz="950" spc="20" dirty="0">
                <a:latin typeface="Times New Roman"/>
                <a:cs typeface="Times New Roman"/>
              </a:rPr>
              <a:t>i</a:t>
            </a:r>
            <a:r>
              <a:rPr sz="950" spc="5" dirty="0">
                <a:latin typeface="Times New Roman"/>
                <a:cs typeface="Times New Roman"/>
              </a:rPr>
              <a:t>ca</a:t>
            </a:r>
            <a:r>
              <a:rPr sz="950" dirty="0">
                <a:latin typeface="Times New Roman"/>
                <a:cs typeface="Times New Roman"/>
              </a:rPr>
              <a:t>l</a:t>
            </a:r>
            <a:r>
              <a:rPr sz="950" spc="20" dirty="0">
                <a:latin typeface="Times New Roman"/>
                <a:cs typeface="Times New Roman"/>
              </a:rPr>
              <a:t> </a:t>
            </a:r>
            <a:r>
              <a:rPr sz="950" spc="-20" dirty="0">
                <a:latin typeface="Times New Roman"/>
                <a:cs typeface="Times New Roman"/>
              </a:rPr>
              <a:t>C</a:t>
            </a:r>
            <a:r>
              <a:rPr sz="950" spc="5" dirty="0">
                <a:latin typeface="Times New Roman"/>
                <a:cs typeface="Times New Roman"/>
              </a:rPr>
              <a:t>e</a:t>
            </a:r>
            <a:r>
              <a:rPr sz="950" spc="-50" dirty="0">
                <a:latin typeface="Times New Roman"/>
                <a:cs typeface="Times New Roman"/>
              </a:rPr>
              <a:t>n</a:t>
            </a:r>
            <a:r>
              <a:rPr sz="950" spc="-30" dirty="0">
                <a:latin typeface="Times New Roman"/>
                <a:cs typeface="Times New Roman"/>
              </a:rPr>
              <a:t>t</a:t>
            </a:r>
            <a:r>
              <a:rPr sz="950" spc="5" dirty="0">
                <a:latin typeface="Times New Roman"/>
                <a:cs typeface="Times New Roman"/>
              </a:rPr>
              <a:t>e</a:t>
            </a:r>
            <a:r>
              <a:rPr sz="950" dirty="0">
                <a:latin typeface="Times New Roman"/>
                <a:cs typeface="Times New Roman"/>
              </a:rPr>
              <a:t>r</a:t>
            </a:r>
            <a:r>
              <a:rPr sz="950" spc="15" dirty="0">
                <a:latin typeface="Times New Roman"/>
                <a:cs typeface="Times New Roman"/>
              </a:rPr>
              <a:t> </a:t>
            </a:r>
            <a:r>
              <a:rPr sz="950" spc="-20" dirty="0">
                <a:latin typeface="Times New Roman"/>
                <a:cs typeface="Times New Roman"/>
              </a:rPr>
              <a:t>C</a:t>
            </a:r>
            <a:r>
              <a:rPr sz="950" spc="20" dirty="0">
                <a:latin typeface="Times New Roman"/>
                <a:cs typeface="Times New Roman"/>
              </a:rPr>
              <a:t>li</a:t>
            </a:r>
            <a:r>
              <a:rPr sz="950" spc="-50" dirty="0">
                <a:latin typeface="Times New Roman"/>
                <a:cs typeface="Times New Roman"/>
              </a:rPr>
              <a:t>n</a:t>
            </a:r>
            <a:r>
              <a:rPr sz="950" spc="20" dirty="0">
                <a:latin typeface="Times New Roman"/>
                <a:cs typeface="Times New Roman"/>
              </a:rPr>
              <a:t>i</a:t>
            </a:r>
            <a:r>
              <a:rPr sz="950" spc="5" dirty="0">
                <a:latin typeface="Times New Roman"/>
                <a:cs typeface="Times New Roman"/>
              </a:rPr>
              <a:t>ca</a:t>
            </a:r>
            <a:r>
              <a:rPr sz="950" dirty="0">
                <a:latin typeface="Times New Roman"/>
                <a:cs typeface="Times New Roman"/>
              </a:rPr>
              <a:t>l</a:t>
            </a:r>
            <a:r>
              <a:rPr sz="950" spc="20" dirty="0">
                <a:latin typeface="Times New Roman"/>
                <a:cs typeface="Times New Roman"/>
              </a:rPr>
              <a:t> </a:t>
            </a:r>
            <a:r>
              <a:rPr sz="950" spc="-60" dirty="0">
                <a:latin typeface="Times New Roman"/>
                <a:cs typeface="Times New Roman"/>
              </a:rPr>
              <a:t>L</a:t>
            </a:r>
            <a:r>
              <a:rPr sz="950" spc="5" dirty="0">
                <a:latin typeface="Times New Roman"/>
                <a:cs typeface="Times New Roman"/>
              </a:rPr>
              <a:t>a</a:t>
            </a:r>
            <a:r>
              <a:rPr sz="950" dirty="0">
                <a:latin typeface="Times New Roman"/>
                <a:cs typeface="Times New Roman"/>
              </a:rPr>
              <a:t>b</a:t>
            </a:r>
            <a:endParaRPr sz="950">
              <a:latin typeface="Times New Roman"/>
              <a:cs typeface="Times New Roman"/>
            </a:endParaRPr>
          </a:p>
        </p:txBody>
      </p:sp>
      <p:sp>
        <p:nvSpPr>
          <p:cNvPr id="77" name="object 75"/>
          <p:cNvSpPr txBox="1"/>
          <p:nvPr/>
        </p:nvSpPr>
        <p:spPr>
          <a:xfrm>
            <a:off x="7427815" y="4461844"/>
            <a:ext cx="192405" cy="91440"/>
          </a:xfrm>
          <a:prstGeom prst="rect">
            <a:avLst/>
          </a:prstGeom>
        </p:spPr>
        <p:txBody>
          <a:bodyPr vert="horz" wrap="square" lIns="0" tIns="0" rIns="0" bIns="0" rtlCol="0">
            <a:spAutoFit/>
          </a:bodyPr>
          <a:lstStyle/>
          <a:p>
            <a:pPr>
              <a:lnSpc>
                <a:spcPct val="100000"/>
              </a:lnSpc>
            </a:pPr>
            <a:r>
              <a:rPr sz="700" b="1" spc="25" dirty="0">
                <a:latin typeface="Times New Roman"/>
                <a:cs typeface="Times New Roman"/>
              </a:rPr>
              <a:t>106</a:t>
            </a:r>
            <a:r>
              <a:rPr sz="700" b="1" spc="5" dirty="0">
                <a:latin typeface="Times New Roman"/>
                <a:cs typeface="Times New Roman"/>
              </a:rPr>
              <a:t>5</a:t>
            </a:r>
            <a:endParaRPr sz="700">
              <a:latin typeface="Times New Roman"/>
              <a:cs typeface="Times New Roman"/>
            </a:endParaRPr>
          </a:p>
        </p:txBody>
      </p:sp>
      <p:sp>
        <p:nvSpPr>
          <p:cNvPr id="78" name="object 76"/>
          <p:cNvSpPr txBox="1"/>
          <p:nvPr/>
        </p:nvSpPr>
        <p:spPr>
          <a:xfrm>
            <a:off x="4270087" y="4833660"/>
            <a:ext cx="60960" cy="121920"/>
          </a:xfrm>
          <a:prstGeom prst="rect">
            <a:avLst/>
          </a:prstGeom>
        </p:spPr>
        <p:txBody>
          <a:bodyPr vert="horz" wrap="square" lIns="0" tIns="0" rIns="0" bIns="0" rtlCol="0">
            <a:spAutoFit/>
          </a:bodyPr>
          <a:lstStyle/>
          <a:p>
            <a:pPr>
              <a:lnSpc>
                <a:spcPts val="1135"/>
              </a:lnSpc>
            </a:pPr>
            <a:r>
              <a:rPr sz="950" dirty="0">
                <a:latin typeface="Times New Roman"/>
                <a:cs typeface="Times New Roman"/>
              </a:rPr>
              <a:t>0</a:t>
            </a:r>
            <a:endParaRPr sz="950">
              <a:latin typeface="Times New Roman"/>
              <a:cs typeface="Times New Roman"/>
            </a:endParaRPr>
          </a:p>
        </p:txBody>
      </p:sp>
      <p:sp>
        <p:nvSpPr>
          <p:cNvPr id="79" name="object 77"/>
          <p:cNvSpPr txBox="1"/>
          <p:nvPr/>
        </p:nvSpPr>
        <p:spPr>
          <a:xfrm>
            <a:off x="4788247" y="4833660"/>
            <a:ext cx="182880" cy="121920"/>
          </a:xfrm>
          <a:prstGeom prst="rect">
            <a:avLst/>
          </a:prstGeom>
        </p:spPr>
        <p:txBody>
          <a:bodyPr vert="horz" wrap="square" lIns="0" tIns="0" rIns="0" bIns="0" rtlCol="0">
            <a:spAutoFit/>
          </a:bodyPr>
          <a:lstStyle/>
          <a:p>
            <a:pPr>
              <a:lnSpc>
                <a:spcPts val="1135"/>
              </a:lnSpc>
            </a:pPr>
            <a:r>
              <a:rPr sz="950" dirty="0">
                <a:latin typeface="Times New Roman"/>
                <a:cs typeface="Times New Roman"/>
              </a:rPr>
              <a:t>200</a:t>
            </a:r>
            <a:endParaRPr sz="950">
              <a:latin typeface="Times New Roman"/>
              <a:cs typeface="Times New Roman"/>
            </a:endParaRPr>
          </a:p>
        </p:txBody>
      </p:sp>
      <p:sp>
        <p:nvSpPr>
          <p:cNvPr id="80" name="object 78"/>
          <p:cNvSpPr txBox="1"/>
          <p:nvPr/>
        </p:nvSpPr>
        <p:spPr>
          <a:xfrm>
            <a:off x="5367367" y="4833660"/>
            <a:ext cx="182880" cy="121920"/>
          </a:xfrm>
          <a:prstGeom prst="rect">
            <a:avLst/>
          </a:prstGeom>
        </p:spPr>
        <p:txBody>
          <a:bodyPr vert="horz" wrap="square" lIns="0" tIns="0" rIns="0" bIns="0" rtlCol="0">
            <a:spAutoFit/>
          </a:bodyPr>
          <a:lstStyle/>
          <a:p>
            <a:pPr>
              <a:lnSpc>
                <a:spcPts val="1135"/>
              </a:lnSpc>
            </a:pPr>
            <a:r>
              <a:rPr sz="950" dirty="0">
                <a:latin typeface="Times New Roman"/>
                <a:cs typeface="Times New Roman"/>
              </a:rPr>
              <a:t>400</a:t>
            </a:r>
            <a:endParaRPr sz="950">
              <a:latin typeface="Times New Roman"/>
              <a:cs typeface="Times New Roman"/>
            </a:endParaRPr>
          </a:p>
        </p:txBody>
      </p:sp>
      <p:sp>
        <p:nvSpPr>
          <p:cNvPr id="81" name="object 79"/>
          <p:cNvSpPr txBox="1"/>
          <p:nvPr/>
        </p:nvSpPr>
        <p:spPr>
          <a:xfrm>
            <a:off x="5806279" y="4833660"/>
            <a:ext cx="349885" cy="357505"/>
          </a:xfrm>
          <a:prstGeom prst="rect">
            <a:avLst/>
          </a:prstGeom>
        </p:spPr>
        <p:txBody>
          <a:bodyPr vert="horz" wrap="square" lIns="0" tIns="0" rIns="0" bIns="0" rtlCol="0">
            <a:spAutoFit/>
          </a:bodyPr>
          <a:lstStyle/>
          <a:p>
            <a:pPr marL="113030" algn="ctr">
              <a:lnSpc>
                <a:spcPct val="100000"/>
              </a:lnSpc>
            </a:pPr>
            <a:r>
              <a:rPr sz="950" dirty="0">
                <a:latin typeface="Times New Roman"/>
                <a:cs typeface="Times New Roman"/>
              </a:rPr>
              <a:t>600</a:t>
            </a:r>
            <a:endParaRPr sz="950">
              <a:latin typeface="Times New Roman"/>
              <a:cs typeface="Times New Roman"/>
            </a:endParaRPr>
          </a:p>
          <a:p>
            <a:pPr algn="ctr">
              <a:lnSpc>
                <a:spcPts val="1315"/>
              </a:lnSpc>
              <a:spcBef>
                <a:spcPts val="530"/>
              </a:spcBef>
            </a:pPr>
            <a:r>
              <a:rPr sz="1100" spc="-25" dirty="0">
                <a:latin typeface="Times New Roman"/>
                <a:cs typeface="Times New Roman"/>
              </a:rPr>
              <a:t>C</a:t>
            </a:r>
            <a:r>
              <a:rPr sz="1100" spc="25" dirty="0">
                <a:latin typeface="Times New Roman"/>
                <a:cs typeface="Times New Roman"/>
              </a:rPr>
              <a:t>oun</a:t>
            </a:r>
            <a:r>
              <a:rPr sz="1100" spc="-5" dirty="0">
                <a:latin typeface="Times New Roman"/>
                <a:cs typeface="Times New Roman"/>
              </a:rPr>
              <a:t>t</a:t>
            </a:r>
            <a:endParaRPr sz="1100">
              <a:latin typeface="Times New Roman"/>
              <a:cs typeface="Times New Roman"/>
            </a:endParaRPr>
          </a:p>
        </p:txBody>
      </p:sp>
      <p:sp>
        <p:nvSpPr>
          <p:cNvPr id="82" name="object 80"/>
          <p:cNvSpPr txBox="1"/>
          <p:nvPr/>
        </p:nvSpPr>
        <p:spPr>
          <a:xfrm>
            <a:off x="6525608" y="4833660"/>
            <a:ext cx="182880" cy="121920"/>
          </a:xfrm>
          <a:prstGeom prst="rect">
            <a:avLst/>
          </a:prstGeom>
        </p:spPr>
        <p:txBody>
          <a:bodyPr vert="horz" wrap="square" lIns="0" tIns="0" rIns="0" bIns="0" rtlCol="0">
            <a:spAutoFit/>
          </a:bodyPr>
          <a:lstStyle/>
          <a:p>
            <a:pPr>
              <a:lnSpc>
                <a:spcPts val="1135"/>
              </a:lnSpc>
            </a:pPr>
            <a:r>
              <a:rPr sz="950" dirty="0">
                <a:latin typeface="Times New Roman"/>
                <a:cs typeface="Times New Roman"/>
              </a:rPr>
              <a:t>800</a:t>
            </a:r>
            <a:endParaRPr sz="950">
              <a:latin typeface="Times New Roman"/>
              <a:cs typeface="Times New Roman"/>
            </a:endParaRPr>
          </a:p>
        </p:txBody>
      </p:sp>
      <p:sp>
        <p:nvSpPr>
          <p:cNvPr id="83" name="object 81"/>
          <p:cNvSpPr txBox="1"/>
          <p:nvPr/>
        </p:nvSpPr>
        <p:spPr>
          <a:xfrm>
            <a:off x="7074247" y="4833660"/>
            <a:ext cx="243840" cy="121920"/>
          </a:xfrm>
          <a:prstGeom prst="rect">
            <a:avLst/>
          </a:prstGeom>
        </p:spPr>
        <p:txBody>
          <a:bodyPr vert="horz" wrap="square" lIns="0" tIns="0" rIns="0" bIns="0" rtlCol="0">
            <a:spAutoFit/>
          </a:bodyPr>
          <a:lstStyle/>
          <a:p>
            <a:pPr>
              <a:lnSpc>
                <a:spcPts val="1135"/>
              </a:lnSpc>
            </a:pPr>
            <a:r>
              <a:rPr sz="950" dirty="0">
                <a:latin typeface="Times New Roman"/>
                <a:cs typeface="Times New Roman"/>
              </a:rPr>
              <a:t>1000</a:t>
            </a:r>
            <a:endParaRPr sz="950">
              <a:latin typeface="Times New Roman"/>
              <a:cs typeface="Times New Roman"/>
            </a:endParaRPr>
          </a:p>
        </p:txBody>
      </p:sp>
      <p:sp>
        <p:nvSpPr>
          <p:cNvPr id="84" name="object 82"/>
          <p:cNvSpPr txBox="1"/>
          <p:nvPr/>
        </p:nvSpPr>
        <p:spPr>
          <a:xfrm>
            <a:off x="2483959" y="3565692"/>
            <a:ext cx="1713230" cy="121920"/>
          </a:xfrm>
          <a:prstGeom prst="rect">
            <a:avLst/>
          </a:prstGeom>
        </p:spPr>
        <p:txBody>
          <a:bodyPr vert="horz" wrap="square" lIns="0" tIns="0" rIns="0" bIns="0" rtlCol="0">
            <a:spAutoFit/>
          </a:bodyPr>
          <a:lstStyle/>
          <a:p>
            <a:pPr>
              <a:lnSpc>
                <a:spcPts val="1135"/>
              </a:lnSpc>
            </a:pPr>
            <a:r>
              <a:rPr sz="950" spc="-25" dirty="0">
                <a:latin typeface="Times New Roman"/>
                <a:cs typeface="Times New Roman"/>
              </a:rPr>
              <a:t>N</a:t>
            </a:r>
            <a:r>
              <a:rPr sz="950" spc="5" dirty="0">
                <a:latin typeface="Times New Roman"/>
                <a:cs typeface="Times New Roman"/>
              </a:rPr>
              <a:t>e</a:t>
            </a:r>
            <a:r>
              <a:rPr sz="950" dirty="0">
                <a:latin typeface="Times New Roman"/>
                <a:cs typeface="Times New Roman"/>
              </a:rPr>
              <a:t>b</a:t>
            </a:r>
            <a:r>
              <a:rPr sz="950" spc="15" dirty="0">
                <a:latin typeface="Times New Roman"/>
                <a:cs typeface="Times New Roman"/>
              </a:rPr>
              <a:t>r</a:t>
            </a:r>
            <a:r>
              <a:rPr sz="950" spc="5" dirty="0">
                <a:latin typeface="Times New Roman"/>
                <a:cs typeface="Times New Roman"/>
              </a:rPr>
              <a:t>a</a:t>
            </a:r>
            <a:r>
              <a:rPr sz="950" spc="10" dirty="0">
                <a:latin typeface="Times New Roman"/>
                <a:cs typeface="Times New Roman"/>
              </a:rPr>
              <a:t>s</a:t>
            </a:r>
            <a:r>
              <a:rPr sz="950" spc="-50" dirty="0">
                <a:latin typeface="Times New Roman"/>
                <a:cs typeface="Times New Roman"/>
              </a:rPr>
              <a:t>k</a:t>
            </a:r>
            <a:r>
              <a:rPr sz="950" dirty="0">
                <a:latin typeface="Times New Roman"/>
                <a:cs typeface="Times New Roman"/>
              </a:rPr>
              <a:t>a</a:t>
            </a:r>
            <a:r>
              <a:rPr sz="950" spc="5" dirty="0">
                <a:latin typeface="Times New Roman"/>
                <a:cs typeface="Times New Roman"/>
              </a:rPr>
              <a:t> </a:t>
            </a:r>
            <a:r>
              <a:rPr sz="950" spc="-10" dirty="0">
                <a:latin typeface="Times New Roman"/>
                <a:cs typeface="Times New Roman"/>
              </a:rPr>
              <a:t>P</a:t>
            </a:r>
            <a:r>
              <a:rPr sz="950" spc="-50" dirty="0">
                <a:latin typeface="Times New Roman"/>
                <a:cs typeface="Times New Roman"/>
              </a:rPr>
              <a:t>u</a:t>
            </a:r>
            <a:r>
              <a:rPr sz="950" dirty="0">
                <a:latin typeface="Times New Roman"/>
                <a:cs typeface="Times New Roman"/>
              </a:rPr>
              <a:t>b</a:t>
            </a:r>
            <a:r>
              <a:rPr sz="950" spc="20" dirty="0">
                <a:latin typeface="Times New Roman"/>
                <a:cs typeface="Times New Roman"/>
              </a:rPr>
              <a:t>li</a:t>
            </a:r>
            <a:r>
              <a:rPr sz="950" dirty="0">
                <a:latin typeface="Times New Roman"/>
                <a:cs typeface="Times New Roman"/>
              </a:rPr>
              <a:t>c</a:t>
            </a:r>
            <a:r>
              <a:rPr sz="950" spc="5" dirty="0">
                <a:latin typeface="Times New Roman"/>
                <a:cs typeface="Times New Roman"/>
              </a:rPr>
              <a:t> </a:t>
            </a:r>
            <a:r>
              <a:rPr sz="950" spc="-25" dirty="0">
                <a:latin typeface="Times New Roman"/>
                <a:cs typeface="Times New Roman"/>
              </a:rPr>
              <a:t>H</a:t>
            </a:r>
            <a:r>
              <a:rPr sz="950" spc="5" dirty="0">
                <a:latin typeface="Times New Roman"/>
                <a:cs typeface="Times New Roman"/>
              </a:rPr>
              <a:t>ea</a:t>
            </a:r>
            <a:r>
              <a:rPr sz="950" spc="20" dirty="0">
                <a:latin typeface="Times New Roman"/>
                <a:cs typeface="Times New Roman"/>
              </a:rPr>
              <a:t>l</a:t>
            </a:r>
            <a:r>
              <a:rPr sz="950" spc="-30" dirty="0">
                <a:latin typeface="Times New Roman"/>
                <a:cs typeface="Times New Roman"/>
              </a:rPr>
              <a:t>t</a:t>
            </a:r>
            <a:r>
              <a:rPr sz="950" dirty="0">
                <a:latin typeface="Times New Roman"/>
                <a:cs typeface="Times New Roman"/>
              </a:rPr>
              <a:t>h</a:t>
            </a:r>
            <a:r>
              <a:rPr sz="950" spc="-45" dirty="0">
                <a:latin typeface="Times New Roman"/>
                <a:cs typeface="Times New Roman"/>
              </a:rPr>
              <a:t> </a:t>
            </a:r>
            <a:r>
              <a:rPr sz="950" spc="-60" dirty="0">
                <a:latin typeface="Times New Roman"/>
                <a:cs typeface="Times New Roman"/>
              </a:rPr>
              <a:t>L</a:t>
            </a:r>
            <a:r>
              <a:rPr sz="950" spc="5" dirty="0">
                <a:latin typeface="Times New Roman"/>
                <a:cs typeface="Times New Roman"/>
              </a:rPr>
              <a:t>a</a:t>
            </a:r>
            <a:r>
              <a:rPr sz="950" dirty="0">
                <a:latin typeface="Times New Roman"/>
                <a:cs typeface="Times New Roman"/>
              </a:rPr>
              <a:t>bo</a:t>
            </a:r>
            <a:r>
              <a:rPr sz="950" spc="15" dirty="0">
                <a:latin typeface="Times New Roman"/>
                <a:cs typeface="Times New Roman"/>
              </a:rPr>
              <a:t>r</a:t>
            </a:r>
            <a:r>
              <a:rPr sz="950" spc="5" dirty="0">
                <a:latin typeface="Times New Roman"/>
                <a:cs typeface="Times New Roman"/>
              </a:rPr>
              <a:t>a</a:t>
            </a:r>
            <a:r>
              <a:rPr sz="950" spc="-30" dirty="0">
                <a:latin typeface="Times New Roman"/>
                <a:cs typeface="Times New Roman"/>
              </a:rPr>
              <a:t>t</a:t>
            </a:r>
            <a:r>
              <a:rPr sz="950" dirty="0">
                <a:latin typeface="Times New Roman"/>
                <a:cs typeface="Times New Roman"/>
              </a:rPr>
              <a:t>o</a:t>
            </a:r>
            <a:r>
              <a:rPr sz="950" spc="15" dirty="0">
                <a:latin typeface="Times New Roman"/>
                <a:cs typeface="Times New Roman"/>
              </a:rPr>
              <a:t>r</a:t>
            </a:r>
            <a:r>
              <a:rPr sz="950" dirty="0">
                <a:latin typeface="Times New Roman"/>
                <a:cs typeface="Times New Roman"/>
              </a:rPr>
              <a:t>y</a:t>
            </a:r>
            <a:endParaRPr sz="950">
              <a:latin typeface="Times New Roman"/>
              <a:cs typeface="Times New Roman"/>
            </a:endParaRPr>
          </a:p>
        </p:txBody>
      </p:sp>
      <p:sp>
        <p:nvSpPr>
          <p:cNvPr id="85" name="object 83"/>
          <p:cNvSpPr txBox="1"/>
          <p:nvPr/>
        </p:nvSpPr>
        <p:spPr>
          <a:xfrm>
            <a:off x="3916520" y="3266988"/>
            <a:ext cx="274320" cy="121920"/>
          </a:xfrm>
          <a:prstGeom prst="rect">
            <a:avLst/>
          </a:prstGeom>
        </p:spPr>
        <p:txBody>
          <a:bodyPr vert="horz" wrap="square" lIns="0" tIns="0" rIns="0" bIns="0" rtlCol="0">
            <a:spAutoFit/>
          </a:bodyPr>
          <a:lstStyle/>
          <a:p>
            <a:pPr>
              <a:lnSpc>
                <a:spcPts val="1135"/>
              </a:lnSpc>
            </a:pPr>
            <a:r>
              <a:rPr sz="950" spc="-40" dirty="0">
                <a:latin typeface="Times New Roman"/>
                <a:cs typeface="Times New Roman"/>
              </a:rPr>
              <a:t>M</a:t>
            </a:r>
            <a:r>
              <a:rPr sz="950" spc="5" dirty="0">
                <a:latin typeface="Times New Roman"/>
                <a:cs typeface="Times New Roman"/>
              </a:rPr>
              <a:t>a</a:t>
            </a:r>
            <a:r>
              <a:rPr sz="950" spc="-50" dirty="0">
                <a:latin typeface="Times New Roman"/>
                <a:cs typeface="Times New Roman"/>
              </a:rPr>
              <a:t>y</a:t>
            </a:r>
            <a:r>
              <a:rPr sz="950" dirty="0">
                <a:latin typeface="Times New Roman"/>
                <a:cs typeface="Times New Roman"/>
              </a:rPr>
              <a:t>o</a:t>
            </a:r>
            <a:endParaRPr sz="950">
              <a:latin typeface="Times New Roman"/>
              <a:cs typeface="Times New Roman"/>
            </a:endParaRPr>
          </a:p>
        </p:txBody>
      </p:sp>
      <p:sp>
        <p:nvSpPr>
          <p:cNvPr id="86" name="object 84"/>
          <p:cNvSpPr txBox="1"/>
          <p:nvPr/>
        </p:nvSpPr>
        <p:spPr>
          <a:xfrm>
            <a:off x="3764120" y="2974380"/>
            <a:ext cx="426720" cy="121920"/>
          </a:xfrm>
          <a:prstGeom prst="rect">
            <a:avLst/>
          </a:prstGeom>
        </p:spPr>
        <p:txBody>
          <a:bodyPr vert="horz" wrap="square" lIns="0" tIns="0" rIns="0" bIns="0" rtlCol="0">
            <a:spAutoFit/>
          </a:bodyPr>
          <a:lstStyle/>
          <a:p>
            <a:pPr>
              <a:lnSpc>
                <a:spcPts val="1135"/>
              </a:lnSpc>
            </a:pPr>
            <a:r>
              <a:rPr sz="950" spc="-60" dirty="0">
                <a:latin typeface="Times New Roman"/>
                <a:cs typeface="Times New Roman"/>
              </a:rPr>
              <a:t>L</a:t>
            </a:r>
            <a:r>
              <a:rPr sz="950" spc="5" dirty="0">
                <a:latin typeface="Times New Roman"/>
                <a:cs typeface="Times New Roman"/>
              </a:rPr>
              <a:t>a</a:t>
            </a:r>
            <a:r>
              <a:rPr sz="950" dirty="0">
                <a:latin typeface="Times New Roman"/>
                <a:cs typeface="Times New Roman"/>
              </a:rPr>
              <a:t>b</a:t>
            </a:r>
            <a:r>
              <a:rPr sz="950" spc="-20" dirty="0">
                <a:latin typeface="Times New Roman"/>
                <a:cs typeface="Times New Roman"/>
              </a:rPr>
              <a:t>C</a:t>
            </a:r>
            <a:r>
              <a:rPr sz="950" dirty="0">
                <a:latin typeface="Times New Roman"/>
                <a:cs typeface="Times New Roman"/>
              </a:rPr>
              <a:t>o</a:t>
            </a:r>
            <a:r>
              <a:rPr sz="950" spc="15" dirty="0">
                <a:latin typeface="Times New Roman"/>
                <a:cs typeface="Times New Roman"/>
              </a:rPr>
              <a:t>r</a:t>
            </a:r>
            <a:r>
              <a:rPr sz="950" dirty="0">
                <a:latin typeface="Times New Roman"/>
                <a:cs typeface="Times New Roman"/>
              </a:rPr>
              <a:t>p</a:t>
            </a:r>
            <a:endParaRPr sz="950">
              <a:latin typeface="Times New Roman"/>
              <a:cs typeface="Times New Roman"/>
            </a:endParaRPr>
          </a:p>
        </p:txBody>
      </p:sp>
      <p:sp>
        <p:nvSpPr>
          <p:cNvPr id="87" name="object 85"/>
          <p:cNvSpPr txBox="1"/>
          <p:nvPr/>
        </p:nvSpPr>
        <p:spPr>
          <a:xfrm>
            <a:off x="3313015" y="2675676"/>
            <a:ext cx="883919" cy="121920"/>
          </a:xfrm>
          <a:prstGeom prst="rect">
            <a:avLst/>
          </a:prstGeom>
        </p:spPr>
        <p:txBody>
          <a:bodyPr vert="horz" wrap="square" lIns="0" tIns="0" rIns="0" bIns="0" rtlCol="0">
            <a:spAutoFit/>
          </a:bodyPr>
          <a:lstStyle/>
          <a:p>
            <a:pPr>
              <a:lnSpc>
                <a:spcPts val="1135"/>
              </a:lnSpc>
            </a:pPr>
            <a:r>
              <a:rPr sz="950" spc="-10" dirty="0">
                <a:latin typeface="Times New Roman"/>
                <a:cs typeface="Times New Roman"/>
              </a:rPr>
              <a:t>F</a:t>
            </a:r>
            <a:r>
              <a:rPr sz="950" dirty="0">
                <a:latin typeface="Times New Roman"/>
                <a:cs typeface="Times New Roman"/>
              </a:rPr>
              <a:t>o</a:t>
            </a:r>
            <a:r>
              <a:rPr sz="950" spc="5" dirty="0">
                <a:latin typeface="Times New Roman"/>
                <a:cs typeface="Times New Roman"/>
              </a:rPr>
              <a:t>c</a:t>
            </a:r>
            <a:r>
              <a:rPr sz="950" spc="-50" dirty="0">
                <a:latin typeface="Times New Roman"/>
                <a:cs typeface="Times New Roman"/>
              </a:rPr>
              <a:t>u</a:t>
            </a:r>
            <a:r>
              <a:rPr sz="950" dirty="0">
                <a:latin typeface="Times New Roman"/>
                <a:cs typeface="Times New Roman"/>
              </a:rPr>
              <a:t>s</a:t>
            </a:r>
            <a:r>
              <a:rPr sz="950" spc="10" dirty="0">
                <a:latin typeface="Times New Roman"/>
                <a:cs typeface="Times New Roman"/>
              </a:rPr>
              <a:t> </a:t>
            </a:r>
            <a:r>
              <a:rPr sz="950" spc="-10" dirty="0">
                <a:latin typeface="Times New Roman"/>
                <a:cs typeface="Times New Roman"/>
              </a:rPr>
              <a:t>T</a:t>
            </a:r>
            <a:r>
              <a:rPr sz="950" spc="5" dirty="0">
                <a:latin typeface="Times New Roman"/>
                <a:cs typeface="Times New Roman"/>
              </a:rPr>
              <a:t>ec</a:t>
            </a:r>
            <a:r>
              <a:rPr sz="950" spc="-50" dirty="0">
                <a:latin typeface="Times New Roman"/>
                <a:cs typeface="Times New Roman"/>
              </a:rPr>
              <a:t>hn</a:t>
            </a:r>
            <a:r>
              <a:rPr sz="950" dirty="0">
                <a:latin typeface="Times New Roman"/>
                <a:cs typeface="Times New Roman"/>
              </a:rPr>
              <a:t>o</a:t>
            </a:r>
            <a:r>
              <a:rPr sz="950" spc="20" dirty="0">
                <a:latin typeface="Times New Roman"/>
                <a:cs typeface="Times New Roman"/>
              </a:rPr>
              <a:t>l</a:t>
            </a:r>
            <a:r>
              <a:rPr sz="950" dirty="0">
                <a:latin typeface="Times New Roman"/>
                <a:cs typeface="Times New Roman"/>
              </a:rPr>
              <a:t>o</a:t>
            </a:r>
            <a:r>
              <a:rPr sz="950" spc="-50" dirty="0">
                <a:latin typeface="Times New Roman"/>
                <a:cs typeface="Times New Roman"/>
              </a:rPr>
              <a:t>g</a:t>
            </a:r>
            <a:r>
              <a:rPr sz="950" dirty="0">
                <a:latin typeface="Times New Roman"/>
                <a:cs typeface="Times New Roman"/>
              </a:rPr>
              <a:t>y</a:t>
            </a:r>
            <a:endParaRPr sz="950">
              <a:latin typeface="Times New Roman"/>
              <a:cs typeface="Times New Roman"/>
            </a:endParaRPr>
          </a:p>
        </p:txBody>
      </p:sp>
      <p:sp>
        <p:nvSpPr>
          <p:cNvPr id="88" name="object 86"/>
          <p:cNvSpPr txBox="1"/>
          <p:nvPr/>
        </p:nvSpPr>
        <p:spPr>
          <a:xfrm>
            <a:off x="3245959" y="2383068"/>
            <a:ext cx="943610" cy="121920"/>
          </a:xfrm>
          <a:prstGeom prst="rect">
            <a:avLst/>
          </a:prstGeom>
        </p:spPr>
        <p:txBody>
          <a:bodyPr vert="horz" wrap="square" lIns="0" tIns="0" rIns="0" bIns="0" rtlCol="0">
            <a:spAutoFit/>
          </a:bodyPr>
          <a:lstStyle/>
          <a:p>
            <a:pPr>
              <a:lnSpc>
                <a:spcPts val="1135"/>
              </a:lnSpc>
            </a:pPr>
            <a:r>
              <a:rPr sz="950" spc="-25" dirty="0">
                <a:latin typeface="Times New Roman"/>
                <a:cs typeface="Times New Roman"/>
              </a:rPr>
              <a:t>A</a:t>
            </a:r>
            <a:r>
              <a:rPr sz="950" dirty="0">
                <a:latin typeface="Times New Roman"/>
                <a:cs typeface="Times New Roman"/>
              </a:rPr>
              <a:t>v</a:t>
            </a:r>
            <a:r>
              <a:rPr sz="950" spc="5" dirty="0">
                <a:latin typeface="Times New Roman"/>
                <a:cs typeface="Times New Roman"/>
              </a:rPr>
              <a:t>e</a:t>
            </a:r>
            <a:r>
              <a:rPr sz="950" spc="15" dirty="0">
                <a:latin typeface="Times New Roman"/>
                <a:cs typeface="Times New Roman"/>
              </a:rPr>
              <a:t>r</a:t>
            </a:r>
            <a:r>
              <a:rPr sz="950" dirty="0">
                <a:latin typeface="Times New Roman"/>
                <a:cs typeface="Times New Roman"/>
              </a:rPr>
              <a:t>a</a:t>
            </a:r>
            <a:r>
              <a:rPr sz="950" spc="5" dirty="0">
                <a:latin typeface="Times New Roman"/>
                <a:cs typeface="Times New Roman"/>
              </a:rPr>
              <a:t> </a:t>
            </a:r>
            <a:r>
              <a:rPr sz="950" spc="-60" dirty="0">
                <a:latin typeface="Times New Roman"/>
                <a:cs typeface="Times New Roman"/>
              </a:rPr>
              <a:t>L</a:t>
            </a:r>
            <a:r>
              <a:rPr sz="950" spc="5" dirty="0">
                <a:latin typeface="Times New Roman"/>
                <a:cs typeface="Times New Roman"/>
              </a:rPr>
              <a:t>a</a:t>
            </a:r>
            <a:r>
              <a:rPr sz="950" dirty="0">
                <a:latin typeface="Times New Roman"/>
                <a:cs typeface="Times New Roman"/>
              </a:rPr>
              <a:t>bo</a:t>
            </a:r>
            <a:r>
              <a:rPr sz="950" spc="15" dirty="0">
                <a:latin typeface="Times New Roman"/>
                <a:cs typeface="Times New Roman"/>
              </a:rPr>
              <a:t>r</a:t>
            </a:r>
            <a:r>
              <a:rPr sz="950" spc="5" dirty="0">
                <a:latin typeface="Times New Roman"/>
                <a:cs typeface="Times New Roman"/>
              </a:rPr>
              <a:t>a</a:t>
            </a:r>
            <a:r>
              <a:rPr sz="950" spc="-30" dirty="0">
                <a:latin typeface="Times New Roman"/>
                <a:cs typeface="Times New Roman"/>
              </a:rPr>
              <a:t>t</a:t>
            </a:r>
            <a:r>
              <a:rPr sz="950" dirty="0">
                <a:latin typeface="Times New Roman"/>
                <a:cs typeface="Times New Roman"/>
              </a:rPr>
              <a:t>o</a:t>
            </a:r>
            <a:r>
              <a:rPr sz="950" spc="15" dirty="0">
                <a:latin typeface="Times New Roman"/>
                <a:cs typeface="Times New Roman"/>
              </a:rPr>
              <a:t>r</a:t>
            </a:r>
            <a:r>
              <a:rPr sz="950" spc="20" dirty="0">
                <a:latin typeface="Times New Roman"/>
                <a:cs typeface="Times New Roman"/>
              </a:rPr>
              <a:t>i</a:t>
            </a:r>
            <a:r>
              <a:rPr sz="950" spc="5" dirty="0">
                <a:latin typeface="Times New Roman"/>
                <a:cs typeface="Times New Roman"/>
              </a:rPr>
              <a:t>e</a:t>
            </a:r>
            <a:r>
              <a:rPr sz="950" dirty="0">
                <a:latin typeface="Times New Roman"/>
                <a:cs typeface="Times New Roman"/>
              </a:rPr>
              <a:t>s</a:t>
            </a:r>
            <a:endParaRPr sz="950">
              <a:latin typeface="Times New Roman"/>
              <a:cs typeface="Times New Roman"/>
            </a:endParaRPr>
          </a:p>
        </p:txBody>
      </p:sp>
      <p:sp>
        <p:nvSpPr>
          <p:cNvPr id="89" name="object 87"/>
          <p:cNvSpPr txBox="1"/>
          <p:nvPr/>
        </p:nvSpPr>
        <p:spPr>
          <a:xfrm>
            <a:off x="3319111" y="2090460"/>
            <a:ext cx="871855" cy="121920"/>
          </a:xfrm>
          <a:prstGeom prst="rect">
            <a:avLst/>
          </a:prstGeom>
        </p:spPr>
        <p:txBody>
          <a:bodyPr vert="horz" wrap="square" lIns="0" tIns="0" rIns="0" bIns="0" rtlCol="0">
            <a:spAutoFit/>
          </a:bodyPr>
          <a:lstStyle/>
          <a:p>
            <a:pPr>
              <a:lnSpc>
                <a:spcPts val="1135"/>
              </a:lnSpc>
            </a:pPr>
            <a:r>
              <a:rPr sz="950" spc="-25" dirty="0">
                <a:latin typeface="Times New Roman"/>
                <a:cs typeface="Times New Roman"/>
              </a:rPr>
              <a:t>A</a:t>
            </a:r>
            <a:r>
              <a:rPr sz="950" spc="20" dirty="0">
                <a:latin typeface="Times New Roman"/>
                <a:cs typeface="Times New Roman"/>
              </a:rPr>
              <a:t>l</a:t>
            </a:r>
            <a:r>
              <a:rPr sz="950" spc="5" dirty="0">
                <a:latin typeface="Times New Roman"/>
                <a:cs typeface="Times New Roman"/>
              </a:rPr>
              <a:t>e</a:t>
            </a:r>
            <a:r>
              <a:rPr sz="950" spc="-50" dirty="0">
                <a:latin typeface="Times New Roman"/>
                <a:cs typeface="Times New Roman"/>
              </a:rPr>
              <a:t>g</a:t>
            </a:r>
            <a:r>
              <a:rPr sz="950" spc="5" dirty="0">
                <a:latin typeface="Times New Roman"/>
                <a:cs typeface="Times New Roman"/>
              </a:rPr>
              <a:t>e</a:t>
            </a:r>
            <a:r>
              <a:rPr sz="950" spc="-50" dirty="0">
                <a:latin typeface="Times New Roman"/>
                <a:cs typeface="Times New Roman"/>
              </a:rPr>
              <a:t>n</a:t>
            </a:r>
            <a:r>
              <a:rPr sz="950" spc="-30" dirty="0">
                <a:latin typeface="Times New Roman"/>
                <a:cs typeface="Times New Roman"/>
              </a:rPr>
              <a:t>t</a:t>
            </a:r>
            <a:r>
              <a:rPr sz="950" spc="-25" dirty="0">
                <a:latin typeface="Times New Roman"/>
                <a:cs typeface="Times New Roman"/>
              </a:rPr>
              <a:t>H</a:t>
            </a:r>
            <a:r>
              <a:rPr sz="950" spc="5" dirty="0">
                <a:latin typeface="Times New Roman"/>
                <a:cs typeface="Times New Roman"/>
              </a:rPr>
              <a:t>ea</a:t>
            </a:r>
            <a:r>
              <a:rPr sz="950" spc="20" dirty="0">
                <a:latin typeface="Times New Roman"/>
                <a:cs typeface="Times New Roman"/>
              </a:rPr>
              <a:t>l</a:t>
            </a:r>
            <a:r>
              <a:rPr sz="950" spc="-30" dirty="0">
                <a:latin typeface="Times New Roman"/>
                <a:cs typeface="Times New Roman"/>
              </a:rPr>
              <a:t>t</a:t>
            </a:r>
            <a:r>
              <a:rPr sz="950" spc="-50" dirty="0">
                <a:latin typeface="Times New Roman"/>
                <a:cs typeface="Times New Roman"/>
              </a:rPr>
              <a:t>h</a:t>
            </a:r>
            <a:r>
              <a:rPr sz="950" spc="-60" dirty="0">
                <a:latin typeface="Times New Roman"/>
                <a:cs typeface="Times New Roman"/>
              </a:rPr>
              <a:t>L</a:t>
            </a:r>
            <a:r>
              <a:rPr sz="950" spc="5" dirty="0">
                <a:latin typeface="Times New Roman"/>
                <a:cs typeface="Times New Roman"/>
              </a:rPr>
              <a:t>a</a:t>
            </a:r>
            <a:r>
              <a:rPr sz="950" dirty="0">
                <a:latin typeface="Times New Roman"/>
                <a:cs typeface="Times New Roman"/>
              </a:rPr>
              <a:t>b</a:t>
            </a:r>
            <a:endParaRPr sz="950">
              <a:latin typeface="Times New Roman"/>
              <a:cs typeface="Times New Roman"/>
            </a:endParaRPr>
          </a:p>
        </p:txBody>
      </p:sp>
      <p:sp>
        <p:nvSpPr>
          <p:cNvPr id="90" name="object 88"/>
          <p:cNvSpPr txBox="1"/>
          <p:nvPr/>
        </p:nvSpPr>
        <p:spPr>
          <a:xfrm>
            <a:off x="3879943" y="1791756"/>
            <a:ext cx="311785" cy="121920"/>
          </a:xfrm>
          <a:prstGeom prst="rect">
            <a:avLst/>
          </a:prstGeom>
        </p:spPr>
        <p:txBody>
          <a:bodyPr vert="horz" wrap="square" lIns="0" tIns="0" rIns="0" bIns="0" rtlCol="0">
            <a:spAutoFit/>
          </a:bodyPr>
          <a:lstStyle/>
          <a:p>
            <a:pPr>
              <a:lnSpc>
                <a:spcPts val="1135"/>
              </a:lnSpc>
            </a:pPr>
            <a:r>
              <a:rPr sz="950" spc="-25" dirty="0">
                <a:latin typeface="Times New Roman"/>
                <a:cs typeface="Times New Roman"/>
              </a:rPr>
              <a:t>A</a:t>
            </a:r>
            <a:r>
              <a:rPr sz="950" spc="-20" dirty="0">
                <a:latin typeface="Times New Roman"/>
                <a:cs typeface="Times New Roman"/>
              </a:rPr>
              <a:t>R</a:t>
            </a:r>
            <a:r>
              <a:rPr sz="950" spc="-70" dirty="0">
                <a:latin typeface="Times New Roman"/>
                <a:cs typeface="Times New Roman"/>
              </a:rPr>
              <a:t>U</a:t>
            </a:r>
            <a:r>
              <a:rPr sz="950" dirty="0">
                <a:latin typeface="Times New Roman"/>
                <a:cs typeface="Times New Roman"/>
              </a:rPr>
              <a:t>P</a:t>
            </a:r>
            <a:endParaRPr sz="950">
              <a:latin typeface="Times New Roman"/>
              <a:cs typeface="Times New Roman"/>
            </a:endParaRPr>
          </a:p>
        </p:txBody>
      </p:sp>
      <p:sp>
        <p:nvSpPr>
          <p:cNvPr id="91" name="object 89"/>
          <p:cNvSpPr txBox="1"/>
          <p:nvPr/>
        </p:nvSpPr>
        <p:spPr>
          <a:xfrm>
            <a:off x="1804111" y="2508250"/>
            <a:ext cx="165100" cy="1332865"/>
          </a:xfrm>
          <a:prstGeom prst="rect">
            <a:avLst/>
          </a:prstGeom>
        </p:spPr>
        <p:txBody>
          <a:bodyPr vert="vert270" wrap="square" lIns="0" tIns="0" rIns="0" bIns="0" rtlCol="0">
            <a:spAutoFit/>
          </a:bodyPr>
          <a:lstStyle/>
          <a:p>
            <a:pPr marL="12700">
              <a:lnSpc>
                <a:spcPct val="100000"/>
              </a:lnSpc>
            </a:pPr>
            <a:r>
              <a:rPr sz="1100" spc="10" dirty="0">
                <a:latin typeface="Times New Roman"/>
                <a:cs typeface="Times New Roman"/>
              </a:rPr>
              <a:t>P</a:t>
            </a:r>
            <a:r>
              <a:rPr sz="1100" spc="-10" dirty="0">
                <a:latin typeface="Times New Roman"/>
                <a:cs typeface="Times New Roman"/>
              </a:rPr>
              <a:t>e</a:t>
            </a:r>
            <a:r>
              <a:rPr sz="1100" spc="15" dirty="0">
                <a:latin typeface="Times New Roman"/>
                <a:cs typeface="Times New Roman"/>
              </a:rPr>
              <a:t>rf</a:t>
            </a:r>
            <a:r>
              <a:rPr sz="1100" spc="25" dirty="0">
                <a:latin typeface="Times New Roman"/>
                <a:cs typeface="Times New Roman"/>
              </a:rPr>
              <a:t>o</a:t>
            </a:r>
            <a:r>
              <a:rPr sz="1100" spc="15" dirty="0">
                <a:latin typeface="Times New Roman"/>
                <a:cs typeface="Times New Roman"/>
              </a:rPr>
              <a:t>r</a:t>
            </a:r>
            <a:r>
              <a:rPr sz="1100" spc="5" dirty="0">
                <a:latin typeface="Times New Roman"/>
                <a:cs typeface="Times New Roman"/>
              </a:rPr>
              <a:t>m</a:t>
            </a:r>
            <a:r>
              <a:rPr sz="1100" spc="-20" dirty="0">
                <a:latin typeface="Times New Roman"/>
                <a:cs typeface="Times New Roman"/>
              </a:rPr>
              <a:t>i</a:t>
            </a:r>
            <a:r>
              <a:rPr sz="1100" spc="25" dirty="0">
                <a:latin typeface="Times New Roman"/>
                <a:cs typeface="Times New Roman"/>
              </a:rPr>
              <a:t>n</a:t>
            </a:r>
            <a:r>
              <a:rPr sz="1100" dirty="0">
                <a:latin typeface="Times New Roman"/>
                <a:cs typeface="Times New Roman"/>
              </a:rPr>
              <a:t>g</a:t>
            </a:r>
            <a:r>
              <a:rPr sz="1100" spc="-10" dirty="0">
                <a:latin typeface="Times New Roman"/>
                <a:cs typeface="Times New Roman"/>
              </a:rPr>
              <a:t> </a:t>
            </a:r>
            <a:r>
              <a:rPr sz="1100" spc="-50" dirty="0">
                <a:latin typeface="Times New Roman"/>
                <a:cs typeface="Times New Roman"/>
              </a:rPr>
              <a:t>L</a:t>
            </a:r>
            <a:r>
              <a:rPr sz="1100" spc="-10" dirty="0">
                <a:latin typeface="Times New Roman"/>
                <a:cs typeface="Times New Roman"/>
              </a:rPr>
              <a:t>a</a:t>
            </a:r>
            <a:r>
              <a:rPr sz="1100" spc="25" dirty="0">
                <a:latin typeface="Times New Roman"/>
                <a:cs typeface="Times New Roman"/>
              </a:rPr>
              <a:t>bo</a:t>
            </a:r>
            <a:r>
              <a:rPr sz="1100" spc="15" dirty="0">
                <a:latin typeface="Times New Roman"/>
                <a:cs typeface="Times New Roman"/>
              </a:rPr>
              <a:t>r</a:t>
            </a:r>
            <a:r>
              <a:rPr sz="1100" spc="-10" dirty="0">
                <a:latin typeface="Times New Roman"/>
                <a:cs typeface="Times New Roman"/>
              </a:rPr>
              <a:t>a</a:t>
            </a:r>
            <a:r>
              <a:rPr sz="1100" spc="-20" dirty="0">
                <a:latin typeface="Times New Roman"/>
                <a:cs typeface="Times New Roman"/>
              </a:rPr>
              <a:t>t</a:t>
            </a:r>
            <a:r>
              <a:rPr sz="1100" spc="25" dirty="0">
                <a:latin typeface="Times New Roman"/>
                <a:cs typeface="Times New Roman"/>
              </a:rPr>
              <a:t>o</a:t>
            </a:r>
            <a:r>
              <a:rPr sz="1100" spc="15" dirty="0">
                <a:latin typeface="Times New Roman"/>
                <a:cs typeface="Times New Roman"/>
              </a:rPr>
              <a:t>r</a:t>
            </a:r>
            <a:r>
              <a:rPr sz="1100" dirty="0">
                <a:latin typeface="Times New Roman"/>
                <a:cs typeface="Times New Roman"/>
              </a:rPr>
              <a:t>y</a:t>
            </a:r>
            <a:endParaRPr sz="1100">
              <a:latin typeface="Times New Roman"/>
              <a:cs typeface="Times New Roman"/>
            </a:endParaRPr>
          </a:p>
        </p:txBody>
      </p:sp>
      <p:sp>
        <p:nvSpPr>
          <p:cNvPr id="92" name="object 90"/>
          <p:cNvSpPr/>
          <p:nvPr/>
        </p:nvSpPr>
        <p:spPr>
          <a:xfrm>
            <a:off x="4489543" y="5254752"/>
            <a:ext cx="2969260" cy="182880"/>
          </a:xfrm>
          <a:custGeom>
            <a:avLst/>
            <a:gdLst/>
            <a:ahLst/>
            <a:cxnLst/>
            <a:rect l="l" t="t" r="r" b="b"/>
            <a:pathLst>
              <a:path w="2969259" h="182879">
                <a:moveTo>
                  <a:pt x="0" y="182879"/>
                </a:moveTo>
                <a:lnTo>
                  <a:pt x="2968752" y="182879"/>
                </a:lnTo>
                <a:lnTo>
                  <a:pt x="2968752" y="0"/>
                </a:lnTo>
                <a:lnTo>
                  <a:pt x="0" y="0"/>
                </a:lnTo>
                <a:lnTo>
                  <a:pt x="0" y="182879"/>
                </a:lnTo>
                <a:close/>
              </a:path>
            </a:pathLst>
          </a:custGeom>
          <a:solidFill>
            <a:srgbClr val="FFFFFF"/>
          </a:solidFill>
        </p:spPr>
        <p:txBody>
          <a:bodyPr wrap="square" lIns="0" tIns="0" rIns="0" bIns="0" rtlCol="0"/>
          <a:lstStyle/>
          <a:p>
            <a:endParaRPr/>
          </a:p>
        </p:txBody>
      </p:sp>
      <p:sp>
        <p:nvSpPr>
          <p:cNvPr id="93" name="object 91"/>
          <p:cNvSpPr/>
          <p:nvPr/>
        </p:nvSpPr>
        <p:spPr>
          <a:xfrm>
            <a:off x="6641432" y="5303520"/>
            <a:ext cx="85725" cy="85725"/>
          </a:xfrm>
          <a:custGeom>
            <a:avLst/>
            <a:gdLst/>
            <a:ahLst/>
            <a:cxnLst/>
            <a:rect l="l" t="t" r="r" b="b"/>
            <a:pathLst>
              <a:path w="85725" h="85725">
                <a:moveTo>
                  <a:pt x="0" y="85344"/>
                </a:moveTo>
                <a:lnTo>
                  <a:pt x="85344" y="85344"/>
                </a:lnTo>
                <a:lnTo>
                  <a:pt x="85344" y="0"/>
                </a:lnTo>
                <a:lnTo>
                  <a:pt x="0" y="0"/>
                </a:lnTo>
                <a:lnTo>
                  <a:pt x="0" y="85344"/>
                </a:lnTo>
                <a:close/>
              </a:path>
            </a:pathLst>
          </a:custGeom>
          <a:solidFill>
            <a:srgbClr val="66A49F"/>
          </a:solidFill>
        </p:spPr>
        <p:txBody>
          <a:bodyPr wrap="square" lIns="0" tIns="0" rIns="0" bIns="0" rtlCol="0"/>
          <a:lstStyle/>
          <a:p>
            <a:endParaRPr/>
          </a:p>
        </p:txBody>
      </p:sp>
      <p:sp>
        <p:nvSpPr>
          <p:cNvPr id="94" name="object 92"/>
          <p:cNvSpPr/>
          <p:nvPr/>
        </p:nvSpPr>
        <p:spPr>
          <a:xfrm>
            <a:off x="6641432" y="5303520"/>
            <a:ext cx="85725" cy="85725"/>
          </a:xfrm>
          <a:custGeom>
            <a:avLst/>
            <a:gdLst/>
            <a:ahLst/>
            <a:cxnLst/>
            <a:rect l="l" t="t" r="r" b="b"/>
            <a:pathLst>
              <a:path w="85725" h="85725">
                <a:moveTo>
                  <a:pt x="0" y="85344"/>
                </a:moveTo>
                <a:lnTo>
                  <a:pt x="85344" y="85344"/>
                </a:lnTo>
                <a:lnTo>
                  <a:pt x="85344" y="0"/>
                </a:lnTo>
                <a:lnTo>
                  <a:pt x="0" y="0"/>
                </a:lnTo>
                <a:lnTo>
                  <a:pt x="0" y="85344"/>
                </a:lnTo>
              </a:path>
            </a:pathLst>
          </a:custGeom>
          <a:ln w="6096">
            <a:solidFill>
              <a:srgbClr val="01665E"/>
            </a:solidFill>
          </a:ln>
        </p:spPr>
        <p:txBody>
          <a:bodyPr wrap="square" lIns="0" tIns="0" rIns="0" bIns="0" rtlCol="0"/>
          <a:lstStyle/>
          <a:p>
            <a:endParaRPr/>
          </a:p>
        </p:txBody>
      </p:sp>
      <p:sp>
        <p:nvSpPr>
          <p:cNvPr id="95" name="object 93"/>
          <p:cNvSpPr/>
          <p:nvPr/>
        </p:nvSpPr>
        <p:spPr>
          <a:xfrm>
            <a:off x="5989160" y="5303520"/>
            <a:ext cx="85725" cy="85725"/>
          </a:xfrm>
          <a:custGeom>
            <a:avLst/>
            <a:gdLst/>
            <a:ahLst/>
            <a:cxnLst/>
            <a:rect l="l" t="t" r="r" b="b"/>
            <a:pathLst>
              <a:path w="85725" h="85725">
                <a:moveTo>
                  <a:pt x="0" y="85344"/>
                </a:moveTo>
                <a:lnTo>
                  <a:pt x="85344" y="85344"/>
                </a:lnTo>
                <a:lnTo>
                  <a:pt x="85344" y="0"/>
                </a:lnTo>
                <a:lnTo>
                  <a:pt x="0" y="0"/>
                </a:lnTo>
                <a:lnTo>
                  <a:pt x="0" y="85344"/>
                </a:lnTo>
                <a:close/>
              </a:path>
            </a:pathLst>
          </a:custGeom>
          <a:solidFill>
            <a:srgbClr val="DE7D6E"/>
          </a:solidFill>
        </p:spPr>
        <p:txBody>
          <a:bodyPr wrap="square" lIns="0" tIns="0" rIns="0" bIns="0" rtlCol="0"/>
          <a:lstStyle/>
          <a:p>
            <a:endParaRPr/>
          </a:p>
        </p:txBody>
      </p:sp>
      <p:sp>
        <p:nvSpPr>
          <p:cNvPr id="96" name="object 94"/>
          <p:cNvSpPr/>
          <p:nvPr/>
        </p:nvSpPr>
        <p:spPr>
          <a:xfrm>
            <a:off x="5989160" y="5303520"/>
            <a:ext cx="85725" cy="85725"/>
          </a:xfrm>
          <a:custGeom>
            <a:avLst/>
            <a:gdLst/>
            <a:ahLst/>
            <a:cxnLst/>
            <a:rect l="l" t="t" r="r" b="b"/>
            <a:pathLst>
              <a:path w="85725" h="85725">
                <a:moveTo>
                  <a:pt x="0" y="85344"/>
                </a:moveTo>
                <a:lnTo>
                  <a:pt x="85344" y="85344"/>
                </a:lnTo>
                <a:lnTo>
                  <a:pt x="85344" y="0"/>
                </a:lnTo>
                <a:lnTo>
                  <a:pt x="0" y="0"/>
                </a:lnTo>
                <a:lnTo>
                  <a:pt x="0" y="85344"/>
                </a:lnTo>
              </a:path>
            </a:pathLst>
          </a:custGeom>
          <a:ln w="6096">
            <a:solidFill>
              <a:srgbClr val="B1172B"/>
            </a:solidFill>
          </a:ln>
        </p:spPr>
        <p:txBody>
          <a:bodyPr wrap="square" lIns="0" tIns="0" rIns="0" bIns="0" rtlCol="0"/>
          <a:lstStyle/>
          <a:p>
            <a:endParaRPr/>
          </a:p>
        </p:txBody>
      </p:sp>
      <p:sp>
        <p:nvSpPr>
          <p:cNvPr id="97" name="object 95"/>
          <p:cNvSpPr/>
          <p:nvPr/>
        </p:nvSpPr>
        <p:spPr>
          <a:xfrm>
            <a:off x="5099143" y="5303520"/>
            <a:ext cx="85725" cy="85725"/>
          </a:xfrm>
          <a:custGeom>
            <a:avLst/>
            <a:gdLst/>
            <a:ahLst/>
            <a:cxnLst/>
            <a:rect l="l" t="t" r="r" b="b"/>
            <a:pathLst>
              <a:path w="85725" h="85725">
                <a:moveTo>
                  <a:pt x="0" y="85344"/>
                </a:moveTo>
                <a:lnTo>
                  <a:pt x="85344" y="85344"/>
                </a:lnTo>
                <a:lnTo>
                  <a:pt x="85344" y="0"/>
                </a:lnTo>
                <a:lnTo>
                  <a:pt x="0" y="0"/>
                </a:lnTo>
                <a:lnTo>
                  <a:pt x="0" y="85344"/>
                </a:lnTo>
                <a:close/>
              </a:path>
            </a:pathLst>
          </a:custGeom>
          <a:solidFill>
            <a:srgbClr val="7B94C9"/>
          </a:solidFill>
        </p:spPr>
        <p:txBody>
          <a:bodyPr wrap="square" lIns="0" tIns="0" rIns="0" bIns="0" rtlCol="0"/>
          <a:lstStyle/>
          <a:p>
            <a:endParaRPr/>
          </a:p>
        </p:txBody>
      </p:sp>
      <p:sp>
        <p:nvSpPr>
          <p:cNvPr id="98" name="object 96"/>
          <p:cNvSpPr/>
          <p:nvPr/>
        </p:nvSpPr>
        <p:spPr>
          <a:xfrm>
            <a:off x="5099143" y="5303520"/>
            <a:ext cx="85725" cy="85725"/>
          </a:xfrm>
          <a:custGeom>
            <a:avLst/>
            <a:gdLst/>
            <a:ahLst/>
            <a:cxnLst/>
            <a:rect l="l" t="t" r="r" b="b"/>
            <a:pathLst>
              <a:path w="85725" h="85725">
                <a:moveTo>
                  <a:pt x="0" y="85344"/>
                </a:moveTo>
                <a:lnTo>
                  <a:pt x="85344" y="85344"/>
                </a:lnTo>
                <a:lnTo>
                  <a:pt x="85344" y="0"/>
                </a:lnTo>
                <a:lnTo>
                  <a:pt x="0" y="0"/>
                </a:lnTo>
                <a:lnTo>
                  <a:pt x="0" y="85344"/>
                </a:lnTo>
              </a:path>
            </a:pathLst>
          </a:custGeom>
          <a:ln w="6096">
            <a:solidFill>
              <a:srgbClr val="2A24D9"/>
            </a:solidFill>
          </a:ln>
        </p:spPr>
        <p:txBody>
          <a:bodyPr wrap="square" lIns="0" tIns="0" rIns="0" bIns="0" rtlCol="0"/>
          <a:lstStyle/>
          <a:p>
            <a:endParaRPr/>
          </a:p>
        </p:txBody>
      </p:sp>
      <p:sp>
        <p:nvSpPr>
          <p:cNvPr id="99" name="object 97"/>
          <p:cNvSpPr txBox="1"/>
          <p:nvPr/>
        </p:nvSpPr>
        <p:spPr>
          <a:xfrm>
            <a:off x="4495640" y="5260847"/>
            <a:ext cx="2962910" cy="177165"/>
          </a:xfrm>
          <a:prstGeom prst="rect">
            <a:avLst/>
          </a:prstGeom>
          <a:ln w="12192">
            <a:solidFill>
              <a:srgbClr val="000000"/>
            </a:solidFill>
          </a:ln>
        </p:spPr>
        <p:txBody>
          <a:bodyPr vert="horz" wrap="square" lIns="0" tIns="0" rIns="0" bIns="0" rtlCol="0">
            <a:spAutoFit/>
          </a:bodyPr>
          <a:lstStyle/>
          <a:p>
            <a:pPr marL="42545">
              <a:lnSpc>
                <a:spcPct val="100000"/>
              </a:lnSpc>
              <a:tabLst>
                <a:tab pos="749300" algn="l"/>
                <a:tab pos="1639570" algn="l"/>
                <a:tab pos="2291715" algn="l"/>
              </a:tabLst>
            </a:pPr>
            <a:r>
              <a:rPr sz="1100" spc="-25" dirty="0">
                <a:latin typeface="Times New Roman"/>
                <a:cs typeface="Times New Roman"/>
              </a:rPr>
              <a:t>R</a:t>
            </a:r>
            <a:r>
              <a:rPr sz="1100" spc="-15" dirty="0">
                <a:latin typeface="Times New Roman"/>
                <a:cs typeface="Times New Roman"/>
              </a:rPr>
              <a:t>e</a:t>
            </a:r>
            <a:r>
              <a:rPr sz="1100" dirty="0">
                <a:latin typeface="Times New Roman"/>
                <a:cs typeface="Times New Roman"/>
              </a:rPr>
              <a:t>s</a:t>
            </a:r>
            <a:r>
              <a:rPr sz="1100" spc="25" dirty="0">
                <a:latin typeface="Times New Roman"/>
                <a:cs typeface="Times New Roman"/>
              </a:rPr>
              <a:t>u</a:t>
            </a:r>
            <a:r>
              <a:rPr sz="1100" spc="-25" dirty="0">
                <a:latin typeface="Times New Roman"/>
                <a:cs typeface="Times New Roman"/>
              </a:rPr>
              <a:t>l</a:t>
            </a:r>
            <a:r>
              <a:rPr sz="1100" spc="-5" dirty="0">
                <a:latin typeface="Times New Roman"/>
                <a:cs typeface="Times New Roman"/>
              </a:rPr>
              <a:t>t</a:t>
            </a:r>
            <a:r>
              <a:rPr sz="1100" dirty="0">
                <a:latin typeface="Times New Roman"/>
                <a:cs typeface="Times New Roman"/>
              </a:rPr>
              <a:t>	</a:t>
            </a:r>
            <a:r>
              <a:rPr sz="1425" spc="-37" baseline="2923" dirty="0">
                <a:latin typeface="Times New Roman"/>
                <a:cs typeface="Times New Roman"/>
              </a:rPr>
              <a:t>N</a:t>
            </a:r>
            <a:r>
              <a:rPr sz="1425" baseline="2923" dirty="0">
                <a:latin typeface="Times New Roman"/>
                <a:cs typeface="Times New Roman"/>
              </a:rPr>
              <a:t>ot</a:t>
            </a:r>
            <a:r>
              <a:rPr sz="1425" spc="-37" baseline="2923" dirty="0">
                <a:latin typeface="Times New Roman"/>
                <a:cs typeface="Times New Roman"/>
              </a:rPr>
              <a:t> D</a:t>
            </a:r>
            <a:r>
              <a:rPr sz="1425" spc="7" baseline="2923" dirty="0">
                <a:latin typeface="Times New Roman"/>
                <a:cs typeface="Times New Roman"/>
              </a:rPr>
              <a:t>e</a:t>
            </a:r>
            <a:r>
              <a:rPr sz="1425" spc="-44" baseline="2923" dirty="0">
                <a:latin typeface="Times New Roman"/>
                <a:cs typeface="Times New Roman"/>
              </a:rPr>
              <a:t>t</a:t>
            </a:r>
            <a:r>
              <a:rPr sz="1425" spc="7" baseline="2923" dirty="0">
                <a:latin typeface="Times New Roman"/>
                <a:cs typeface="Times New Roman"/>
              </a:rPr>
              <a:t>ec</a:t>
            </a:r>
            <a:r>
              <a:rPr sz="1425" spc="-44" baseline="2923" dirty="0">
                <a:latin typeface="Times New Roman"/>
                <a:cs typeface="Times New Roman"/>
              </a:rPr>
              <a:t>t</a:t>
            </a:r>
            <a:r>
              <a:rPr sz="1425" spc="7" baseline="2923" dirty="0">
                <a:latin typeface="Times New Roman"/>
                <a:cs typeface="Times New Roman"/>
              </a:rPr>
              <a:t>e</a:t>
            </a:r>
            <a:r>
              <a:rPr sz="1425" baseline="2923" dirty="0">
                <a:latin typeface="Times New Roman"/>
                <a:cs typeface="Times New Roman"/>
              </a:rPr>
              <a:t>d	</a:t>
            </a:r>
            <a:r>
              <a:rPr sz="1425" spc="-15" baseline="2923" dirty="0">
                <a:latin typeface="Times New Roman"/>
                <a:cs typeface="Times New Roman"/>
              </a:rPr>
              <a:t>P</a:t>
            </a:r>
            <a:r>
              <a:rPr sz="1425" baseline="2923" dirty="0">
                <a:latin typeface="Times New Roman"/>
                <a:cs typeface="Times New Roman"/>
              </a:rPr>
              <a:t>o</a:t>
            </a:r>
            <a:r>
              <a:rPr sz="1425" spc="15" baseline="2923" dirty="0">
                <a:latin typeface="Times New Roman"/>
                <a:cs typeface="Times New Roman"/>
              </a:rPr>
              <a:t>s</a:t>
            </a:r>
            <a:r>
              <a:rPr sz="1425" spc="30" baseline="2923" dirty="0">
                <a:latin typeface="Times New Roman"/>
                <a:cs typeface="Times New Roman"/>
              </a:rPr>
              <a:t>i</a:t>
            </a:r>
            <a:r>
              <a:rPr sz="1425" spc="-44" baseline="2923" dirty="0">
                <a:latin typeface="Times New Roman"/>
                <a:cs typeface="Times New Roman"/>
              </a:rPr>
              <a:t>t</a:t>
            </a:r>
            <a:r>
              <a:rPr sz="1425" spc="30" baseline="2923" dirty="0">
                <a:latin typeface="Times New Roman"/>
                <a:cs typeface="Times New Roman"/>
              </a:rPr>
              <a:t>i</a:t>
            </a:r>
            <a:r>
              <a:rPr sz="1425" baseline="2923" dirty="0">
                <a:latin typeface="Times New Roman"/>
                <a:cs typeface="Times New Roman"/>
              </a:rPr>
              <a:t>ve	</a:t>
            </a:r>
            <a:r>
              <a:rPr sz="1425" spc="-52" baseline="2923" dirty="0">
                <a:latin typeface="Times New Roman"/>
                <a:cs typeface="Times New Roman"/>
              </a:rPr>
              <a:t>I</a:t>
            </a:r>
            <a:r>
              <a:rPr sz="1425" spc="-75" baseline="2923" dirty="0">
                <a:latin typeface="Times New Roman"/>
                <a:cs typeface="Times New Roman"/>
              </a:rPr>
              <a:t>n</a:t>
            </a:r>
            <a:r>
              <a:rPr sz="1425" spc="7" baseline="2923" dirty="0">
                <a:latin typeface="Times New Roman"/>
                <a:cs typeface="Times New Roman"/>
              </a:rPr>
              <a:t>c</a:t>
            </a:r>
            <a:r>
              <a:rPr sz="1425" baseline="2923" dirty="0">
                <a:latin typeface="Times New Roman"/>
                <a:cs typeface="Times New Roman"/>
              </a:rPr>
              <a:t>o</a:t>
            </a:r>
            <a:r>
              <a:rPr sz="1425" spc="-75" baseline="2923" dirty="0">
                <a:latin typeface="Times New Roman"/>
                <a:cs typeface="Times New Roman"/>
              </a:rPr>
              <a:t>n</a:t>
            </a:r>
            <a:r>
              <a:rPr sz="1425" spc="7" baseline="2923" dirty="0">
                <a:latin typeface="Times New Roman"/>
                <a:cs typeface="Times New Roman"/>
              </a:rPr>
              <a:t>c</a:t>
            </a:r>
            <a:r>
              <a:rPr sz="1425" spc="30" baseline="2923" dirty="0">
                <a:latin typeface="Times New Roman"/>
                <a:cs typeface="Times New Roman"/>
              </a:rPr>
              <a:t>l</a:t>
            </a:r>
            <a:r>
              <a:rPr sz="1425" spc="-75" baseline="2923" dirty="0">
                <a:latin typeface="Times New Roman"/>
                <a:cs typeface="Times New Roman"/>
              </a:rPr>
              <a:t>u</a:t>
            </a:r>
            <a:r>
              <a:rPr sz="1425" spc="15" baseline="2923" dirty="0">
                <a:latin typeface="Times New Roman"/>
                <a:cs typeface="Times New Roman"/>
              </a:rPr>
              <a:t>s</a:t>
            </a:r>
            <a:r>
              <a:rPr sz="1425" spc="30" baseline="2923" dirty="0">
                <a:latin typeface="Times New Roman"/>
                <a:cs typeface="Times New Roman"/>
              </a:rPr>
              <a:t>i</a:t>
            </a:r>
            <a:r>
              <a:rPr sz="1425" baseline="2923" dirty="0">
                <a:latin typeface="Times New Roman"/>
                <a:cs typeface="Times New Roman"/>
              </a:rPr>
              <a:t>ve</a:t>
            </a:r>
            <a:endParaRPr sz="1425" baseline="2923">
              <a:latin typeface="Times New Roman"/>
              <a:cs typeface="Times New Roman"/>
            </a:endParaRPr>
          </a:p>
        </p:txBody>
      </p:sp>
      <p:sp>
        <p:nvSpPr>
          <p:cNvPr id="100" name="object 98"/>
          <p:cNvSpPr txBox="1"/>
          <p:nvPr/>
        </p:nvSpPr>
        <p:spPr>
          <a:xfrm>
            <a:off x="4751672" y="5498409"/>
            <a:ext cx="2457450" cy="60960"/>
          </a:xfrm>
          <a:prstGeom prst="rect">
            <a:avLst/>
          </a:prstGeom>
        </p:spPr>
        <p:txBody>
          <a:bodyPr vert="horz" wrap="square" lIns="0" tIns="0" rIns="0" bIns="0" rtlCol="0">
            <a:spAutoFit/>
          </a:bodyPr>
          <a:lstStyle/>
          <a:p>
            <a:pPr>
              <a:lnSpc>
                <a:spcPct val="100000"/>
              </a:lnSpc>
            </a:pPr>
            <a:r>
              <a:rPr sz="450" spc="5" dirty="0">
                <a:latin typeface="Times New Roman"/>
                <a:cs typeface="Times New Roman"/>
              </a:rPr>
              <a:t>D</a:t>
            </a:r>
            <a:r>
              <a:rPr sz="450" spc="-15" dirty="0">
                <a:latin typeface="Times New Roman"/>
                <a:cs typeface="Times New Roman"/>
              </a:rPr>
              <a:t>a</a:t>
            </a:r>
            <a:r>
              <a:rPr sz="450" spc="15" dirty="0">
                <a:latin typeface="Times New Roman"/>
                <a:cs typeface="Times New Roman"/>
              </a:rPr>
              <a:t>t</a:t>
            </a:r>
            <a:r>
              <a:rPr sz="450" spc="10" dirty="0">
                <a:latin typeface="Times New Roman"/>
                <a:cs typeface="Times New Roman"/>
              </a:rPr>
              <a:t>a </a:t>
            </a:r>
            <a:r>
              <a:rPr sz="450" spc="-15" dirty="0">
                <a:latin typeface="Times New Roman"/>
                <a:cs typeface="Times New Roman"/>
              </a:rPr>
              <a:t>ar</a:t>
            </a:r>
            <a:r>
              <a:rPr sz="450" spc="10" dirty="0">
                <a:latin typeface="Times New Roman"/>
                <a:cs typeface="Times New Roman"/>
              </a:rPr>
              <a:t>e p</a:t>
            </a:r>
            <a:r>
              <a:rPr sz="450" spc="-15" dirty="0">
                <a:latin typeface="Times New Roman"/>
                <a:cs typeface="Times New Roman"/>
              </a:rPr>
              <a:t>r</a:t>
            </a:r>
            <a:r>
              <a:rPr sz="450" spc="10" dirty="0">
                <a:latin typeface="Times New Roman"/>
                <a:cs typeface="Times New Roman"/>
              </a:rPr>
              <a:t>ov</a:t>
            </a:r>
            <a:r>
              <a:rPr sz="450" spc="15" dirty="0">
                <a:latin typeface="Times New Roman"/>
                <a:cs typeface="Times New Roman"/>
              </a:rPr>
              <a:t>isi</a:t>
            </a:r>
            <a:r>
              <a:rPr sz="450" spc="10" dirty="0">
                <a:latin typeface="Times New Roman"/>
                <a:cs typeface="Times New Roman"/>
              </a:rPr>
              <a:t>on</a:t>
            </a:r>
            <a:r>
              <a:rPr sz="450" spc="-15" dirty="0">
                <a:latin typeface="Times New Roman"/>
                <a:cs typeface="Times New Roman"/>
              </a:rPr>
              <a:t>a</a:t>
            </a:r>
            <a:r>
              <a:rPr sz="450" spc="15" dirty="0">
                <a:latin typeface="Times New Roman"/>
                <a:cs typeface="Times New Roman"/>
              </a:rPr>
              <a:t>l</a:t>
            </a:r>
            <a:r>
              <a:rPr sz="450" spc="5" dirty="0">
                <a:latin typeface="Times New Roman"/>
                <a:cs typeface="Times New Roman"/>
              </a:rPr>
              <a:t>.</a:t>
            </a:r>
            <a:r>
              <a:rPr sz="450" spc="55" dirty="0">
                <a:latin typeface="Times New Roman"/>
                <a:cs typeface="Times New Roman"/>
              </a:rPr>
              <a:t> </a:t>
            </a:r>
            <a:r>
              <a:rPr sz="450" spc="30" dirty="0">
                <a:latin typeface="Times New Roman"/>
                <a:cs typeface="Times New Roman"/>
              </a:rPr>
              <a:t>P</a:t>
            </a:r>
            <a:r>
              <a:rPr sz="450" spc="-15" dirty="0">
                <a:latin typeface="Times New Roman"/>
                <a:cs typeface="Times New Roman"/>
              </a:rPr>
              <a:t>er</a:t>
            </a:r>
            <a:r>
              <a:rPr sz="450" spc="-60" dirty="0">
                <a:latin typeface="Times New Roman"/>
                <a:cs typeface="Times New Roman"/>
              </a:rPr>
              <a:t>f</a:t>
            </a:r>
            <a:r>
              <a:rPr sz="450" spc="10" dirty="0">
                <a:latin typeface="Times New Roman"/>
                <a:cs typeface="Times New Roman"/>
              </a:rPr>
              <a:t>o</a:t>
            </a:r>
            <a:r>
              <a:rPr sz="450" spc="-15" dirty="0">
                <a:latin typeface="Times New Roman"/>
                <a:cs typeface="Times New Roman"/>
              </a:rPr>
              <a:t>r</a:t>
            </a:r>
            <a:r>
              <a:rPr sz="450" spc="20" dirty="0">
                <a:latin typeface="Times New Roman"/>
                <a:cs typeface="Times New Roman"/>
              </a:rPr>
              <a:t>mi</a:t>
            </a:r>
            <a:r>
              <a:rPr sz="450" spc="10" dirty="0">
                <a:latin typeface="Times New Roman"/>
                <a:cs typeface="Times New Roman"/>
              </a:rPr>
              <a:t>ng</a:t>
            </a:r>
            <a:r>
              <a:rPr sz="450" spc="30" dirty="0">
                <a:latin typeface="Times New Roman"/>
                <a:cs typeface="Times New Roman"/>
              </a:rPr>
              <a:t> </a:t>
            </a:r>
            <a:r>
              <a:rPr sz="450" spc="15" dirty="0">
                <a:latin typeface="Times New Roman"/>
                <a:cs typeface="Times New Roman"/>
              </a:rPr>
              <a:t>l</a:t>
            </a:r>
            <a:r>
              <a:rPr sz="450" spc="-15" dirty="0">
                <a:latin typeface="Times New Roman"/>
                <a:cs typeface="Times New Roman"/>
              </a:rPr>
              <a:t>a</a:t>
            </a:r>
            <a:r>
              <a:rPr sz="450" spc="10" dirty="0">
                <a:latin typeface="Times New Roman"/>
                <a:cs typeface="Times New Roman"/>
              </a:rPr>
              <a:t>bo</a:t>
            </a:r>
            <a:r>
              <a:rPr sz="450" spc="-15" dirty="0">
                <a:latin typeface="Times New Roman"/>
                <a:cs typeface="Times New Roman"/>
              </a:rPr>
              <a:t>ra</a:t>
            </a:r>
            <a:r>
              <a:rPr sz="450" spc="15" dirty="0">
                <a:latin typeface="Times New Roman"/>
                <a:cs typeface="Times New Roman"/>
              </a:rPr>
              <a:t>t</a:t>
            </a:r>
            <a:r>
              <a:rPr sz="450" spc="10" dirty="0">
                <a:latin typeface="Times New Roman"/>
                <a:cs typeface="Times New Roman"/>
              </a:rPr>
              <a:t>o</a:t>
            </a:r>
            <a:r>
              <a:rPr sz="450" spc="-15" dirty="0">
                <a:latin typeface="Times New Roman"/>
                <a:cs typeface="Times New Roman"/>
              </a:rPr>
              <a:t>r</a:t>
            </a:r>
            <a:r>
              <a:rPr sz="450" spc="15" dirty="0">
                <a:latin typeface="Times New Roman"/>
                <a:cs typeface="Times New Roman"/>
              </a:rPr>
              <a:t>i</a:t>
            </a:r>
            <a:r>
              <a:rPr sz="450" spc="-15" dirty="0">
                <a:latin typeface="Times New Roman"/>
                <a:cs typeface="Times New Roman"/>
              </a:rPr>
              <a:t>e</a:t>
            </a:r>
            <a:r>
              <a:rPr sz="450" spc="10" dirty="0">
                <a:latin typeface="Times New Roman"/>
                <a:cs typeface="Times New Roman"/>
              </a:rPr>
              <a:t>s</a:t>
            </a:r>
            <a:r>
              <a:rPr sz="450" spc="35" dirty="0">
                <a:latin typeface="Times New Roman"/>
                <a:cs typeface="Times New Roman"/>
              </a:rPr>
              <a:t> </a:t>
            </a:r>
            <a:r>
              <a:rPr sz="450" spc="5" dirty="0">
                <a:latin typeface="Times New Roman"/>
                <a:cs typeface="Times New Roman"/>
              </a:rPr>
              <a:t>w</a:t>
            </a:r>
            <a:r>
              <a:rPr sz="450" spc="15" dirty="0">
                <a:latin typeface="Times New Roman"/>
                <a:cs typeface="Times New Roman"/>
              </a:rPr>
              <a:t>it</a:t>
            </a:r>
            <a:r>
              <a:rPr sz="450" spc="10" dirty="0">
                <a:latin typeface="Times New Roman"/>
                <a:cs typeface="Times New Roman"/>
              </a:rPr>
              <a:t>h</a:t>
            </a:r>
            <a:r>
              <a:rPr sz="450" spc="30" dirty="0">
                <a:latin typeface="Times New Roman"/>
                <a:cs typeface="Times New Roman"/>
              </a:rPr>
              <a:t> </a:t>
            </a:r>
            <a:r>
              <a:rPr sz="450" spc="15" dirty="0">
                <a:latin typeface="Times New Roman"/>
                <a:cs typeface="Times New Roman"/>
              </a:rPr>
              <a:t>l</a:t>
            </a:r>
            <a:r>
              <a:rPr sz="450" spc="-15" dirty="0">
                <a:latin typeface="Times New Roman"/>
                <a:cs typeface="Times New Roman"/>
              </a:rPr>
              <a:t>e</a:t>
            </a:r>
            <a:r>
              <a:rPr sz="450" spc="15" dirty="0">
                <a:latin typeface="Times New Roman"/>
                <a:cs typeface="Times New Roman"/>
              </a:rPr>
              <a:t>s</a:t>
            </a:r>
            <a:r>
              <a:rPr sz="450" spc="10" dirty="0">
                <a:latin typeface="Times New Roman"/>
                <a:cs typeface="Times New Roman"/>
              </a:rPr>
              <a:t>s</a:t>
            </a:r>
            <a:r>
              <a:rPr sz="450" spc="35" dirty="0">
                <a:latin typeface="Times New Roman"/>
                <a:cs typeface="Times New Roman"/>
              </a:rPr>
              <a:t> </a:t>
            </a:r>
            <a:r>
              <a:rPr sz="450" spc="15" dirty="0">
                <a:latin typeface="Times New Roman"/>
                <a:cs typeface="Times New Roman"/>
              </a:rPr>
              <a:t>t</a:t>
            </a:r>
            <a:r>
              <a:rPr sz="450" spc="10" dirty="0">
                <a:latin typeface="Times New Roman"/>
                <a:cs typeface="Times New Roman"/>
              </a:rPr>
              <a:t>h</a:t>
            </a:r>
            <a:r>
              <a:rPr sz="450" spc="-15" dirty="0">
                <a:latin typeface="Times New Roman"/>
                <a:cs typeface="Times New Roman"/>
              </a:rPr>
              <a:t>a</a:t>
            </a:r>
            <a:r>
              <a:rPr sz="450" spc="10" dirty="0">
                <a:latin typeface="Times New Roman"/>
                <a:cs typeface="Times New Roman"/>
              </a:rPr>
              <a:t>n</a:t>
            </a:r>
            <a:r>
              <a:rPr sz="450" spc="30" dirty="0">
                <a:latin typeface="Times New Roman"/>
                <a:cs typeface="Times New Roman"/>
              </a:rPr>
              <a:t> </a:t>
            </a:r>
            <a:r>
              <a:rPr sz="450" spc="10" dirty="0">
                <a:latin typeface="Times New Roman"/>
                <a:cs typeface="Times New Roman"/>
              </a:rPr>
              <a:t>5</a:t>
            </a:r>
            <a:r>
              <a:rPr sz="450" spc="30" dirty="0">
                <a:latin typeface="Times New Roman"/>
                <a:cs typeface="Times New Roman"/>
              </a:rPr>
              <a:t> </a:t>
            </a:r>
            <a:r>
              <a:rPr sz="450" spc="15" dirty="0">
                <a:latin typeface="Times New Roman"/>
                <a:cs typeface="Times New Roman"/>
              </a:rPr>
              <a:t>t</a:t>
            </a:r>
            <a:r>
              <a:rPr sz="450" spc="-15" dirty="0">
                <a:latin typeface="Times New Roman"/>
                <a:cs typeface="Times New Roman"/>
              </a:rPr>
              <a:t>e</a:t>
            </a:r>
            <a:r>
              <a:rPr sz="450" spc="15" dirty="0">
                <a:latin typeface="Times New Roman"/>
                <a:cs typeface="Times New Roman"/>
              </a:rPr>
              <a:t>st</a:t>
            </a:r>
            <a:r>
              <a:rPr sz="450" spc="10" dirty="0">
                <a:latin typeface="Times New Roman"/>
                <a:cs typeface="Times New Roman"/>
              </a:rPr>
              <a:t>s</a:t>
            </a:r>
            <a:r>
              <a:rPr sz="450" spc="35" dirty="0">
                <a:latin typeface="Times New Roman"/>
                <a:cs typeface="Times New Roman"/>
              </a:rPr>
              <a:t> </a:t>
            </a:r>
            <a:r>
              <a:rPr sz="450" spc="10" dirty="0">
                <a:latin typeface="Times New Roman"/>
                <a:cs typeface="Times New Roman"/>
              </a:rPr>
              <a:t>h</a:t>
            </a:r>
            <a:r>
              <a:rPr sz="450" spc="-15" dirty="0">
                <a:latin typeface="Times New Roman"/>
                <a:cs typeface="Times New Roman"/>
              </a:rPr>
              <a:t>a</a:t>
            </a:r>
            <a:r>
              <a:rPr sz="450" spc="10" dirty="0">
                <a:latin typeface="Times New Roman"/>
                <a:cs typeface="Times New Roman"/>
              </a:rPr>
              <a:t>ve b</a:t>
            </a:r>
            <a:r>
              <a:rPr sz="450" spc="-15" dirty="0">
                <a:latin typeface="Times New Roman"/>
                <a:cs typeface="Times New Roman"/>
              </a:rPr>
              <a:t>ee</a:t>
            </a:r>
            <a:r>
              <a:rPr sz="450" spc="10" dirty="0">
                <a:latin typeface="Times New Roman"/>
                <a:cs typeface="Times New Roman"/>
              </a:rPr>
              <a:t>n</a:t>
            </a:r>
            <a:r>
              <a:rPr sz="450" spc="30" dirty="0">
                <a:latin typeface="Times New Roman"/>
                <a:cs typeface="Times New Roman"/>
              </a:rPr>
              <a:t> </a:t>
            </a:r>
            <a:r>
              <a:rPr sz="450" spc="-15" dirty="0">
                <a:latin typeface="Times New Roman"/>
                <a:cs typeface="Times New Roman"/>
              </a:rPr>
              <a:t>c</a:t>
            </a:r>
            <a:r>
              <a:rPr sz="450" spc="10" dirty="0">
                <a:latin typeface="Times New Roman"/>
                <a:cs typeface="Times New Roman"/>
              </a:rPr>
              <a:t>o</a:t>
            </a:r>
            <a:r>
              <a:rPr sz="450" spc="25" dirty="0">
                <a:latin typeface="Times New Roman"/>
                <a:cs typeface="Times New Roman"/>
              </a:rPr>
              <a:t>m</a:t>
            </a:r>
            <a:r>
              <a:rPr sz="450" spc="10" dirty="0">
                <a:latin typeface="Times New Roman"/>
                <a:cs typeface="Times New Roman"/>
              </a:rPr>
              <a:t>b</a:t>
            </a:r>
            <a:r>
              <a:rPr sz="450" spc="15" dirty="0">
                <a:latin typeface="Times New Roman"/>
                <a:cs typeface="Times New Roman"/>
              </a:rPr>
              <a:t>i</a:t>
            </a:r>
            <a:r>
              <a:rPr sz="450" spc="10" dirty="0">
                <a:latin typeface="Times New Roman"/>
                <a:cs typeface="Times New Roman"/>
              </a:rPr>
              <a:t>n</a:t>
            </a:r>
            <a:r>
              <a:rPr sz="450" spc="-15" dirty="0">
                <a:latin typeface="Times New Roman"/>
                <a:cs typeface="Times New Roman"/>
              </a:rPr>
              <a:t>e</a:t>
            </a:r>
            <a:r>
              <a:rPr sz="450" spc="10" dirty="0">
                <a:latin typeface="Times New Roman"/>
                <a:cs typeface="Times New Roman"/>
              </a:rPr>
              <a:t>d</a:t>
            </a:r>
            <a:r>
              <a:rPr sz="450" spc="30" dirty="0">
                <a:latin typeface="Times New Roman"/>
                <a:cs typeface="Times New Roman"/>
              </a:rPr>
              <a:t> </a:t>
            </a:r>
            <a:r>
              <a:rPr sz="450" spc="15" dirty="0">
                <a:latin typeface="Times New Roman"/>
                <a:cs typeface="Times New Roman"/>
              </a:rPr>
              <a:t>i</a:t>
            </a:r>
            <a:r>
              <a:rPr sz="450" spc="10" dirty="0">
                <a:latin typeface="Times New Roman"/>
                <a:cs typeface="Times New Roman"/>
              </a:rPr>
              <a:t>n</a:t>
            </a:r>
            <a:r>
              <a:rPr sz="450" spc="15" dirty="0">
                <a:latin typeface="Times New Roman"/>
                <a:cs typeface="Times New Roman"/>
              </a:rPr>
              <a:t>t</a:t>
            </a:r>
            <a:r>
              <a:rPr sz="450" spc="10" dirty="0">
                <a:latin typeface="Times New Roman"/>
                <a:cs typeface="Times New Roman"/>
              </a:rPr>
              <a:t>o</a:t>
            </a:r>
            <a:r>
              <a:rPr sz="450" spc="30" dirty="0">
                <a:latin typeface="Times New Roman"/>
                <a:cs typeface="Times New Roman"/>
              </a:rPr>
              <a:t> </a:t>
            </a:r>
            <a:r>
              <a:rPr sz="450" spc="5" dirty="0">
                <a:latin typeface="Times New Roman"/>
                <a:cs typeface="Times New Roman"/>
              </a:rPr>
              <a:t>"O</a:t>
            </a:r>
            <a:r>
              <a:rPr sz="450" spc="15" dirty="0">
                <a:latin typeface="Times New Roman"/>
                <a:cs typeface="Times New Roman"/>
              </a:rPr>
              <a:t>t</a:t>
            </a:r>
            <a:r>
              <a:rPr sz="450" spc="10" dirty="0">
                <a:latin typeface="Times New Roman"/>
                <a:cs typeface="Times New Roman"/>
              </a:rPr>
              <a:t>h</a:t>
            </a:r>
            <a:r>
              <a:rPr sz="450" spc="-15" dirty="0">
                <a:latin typeface="Times New Roman"/>
                <a:cs typeface="Times New Roman"/>
              </a:rPr>
              <a:t>er</a:t>
            </a:r>
            <a:r>
              <a:rPr sz="450" spc="10" dirty="0">
                <a:latin typeface="Times New Roman"/>
                <a:cs typeface="Times New Roman"/>
              </a:rPr>
              <a:t>"</a:t>
            </a:r>
            <a:endParaRPr sz="450">
              <a:latin typeface="Times New Roman"/>
              <a:cs typeface="Times New Roman"/>
            </a:endParaRPr>
          </a:p>
        </p:txBody>
      </p:sp>
    </p:spTree>
    <p:extLst>
      <p:ext uri="{BB962C8B-B14F-4D97-AF65-F5344CB8AC3E}">
        <p14:creationId xmlns:p14="http://schemas.microsoft.com/office/powerpoint/2010/main" val="107137539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heme Master">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PPT TEMPLATE" id="{B6D2EE42-8E16-4743-BA5A-6A556B75F7D0}" vid="{7CE6E7F2-AB64-449A-AFF9-DE15E83D1F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Talking points are provided in the Notes section.</Description0>
    <Category xmlns="2f9a96d6-9b2b-4797-a61c-7fe1f15b622d">PowerPoint Template</Category>
    <Sub_x002d_Category xmlns="2f9a96d6-9b2b-4797-a61c-7fe1f15b622d" xsi:nil="true"/>
  </documentManagement>
</p:properties>
</file>

<file path=customXml/itemProps1.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62A91-727D-4433-AE21-DFF73B4AAD2C}">
  <ds:schemaRefs>
    <ds:schemaRef ds:uri="http://schemas.microsoft.com/sharepoint/v3/contenttype/forms"/>
  </ds:schemaRefs>
</ds:datastoreItem>
</file>

<file path=customXml/itemProps3.xml><?xml version="1.0" encoding="utf-8"?>
<ds:datastoreItem xmlns:ds="http://schemas.openxmlformats.org/officeDocument/2006/customXml" ds:itemID="{9F364444-3E31-4591-BF65-8E77F441987D}">
  <ds:schemaRefs>
    <ds:schemaRef ds:uri="http://purl.org/dc/terms/"/>
    <ds:schemaRef ds:uri="http://schemas.microsoft.com/office/2006/documentManagement/types"/>
    <ds:schemaRef ds:uri="2f9a96d6-9b2b-4797-a61c-7fe1f15b622d"/>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BRAND PPT TEMPLATE</Template>
  <TotalTime>4232</TotalTime>
  <Words>5063</Words>
  <Application>Microsoft Office PowerPoint</Application>
  <PresentationFormat>Widescreen</PresentationFormat>
  <Paragraphs>673</Paragraphs>
  <Slides>76</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76</vt:i4>
      </vt:variant>
    </vt:vector>
  </HeadingPairs>
  <TitlesOfParts>
    <vt:vector size="87" baseType="lpstr">
      <vt:lpstr>Times New Roman</vt:lpstr>
      <vt:lpstr>Roboto Black</vt:lpstr>
      <vt:lpstr>Montserrat Semi Bold</vt:lpstr>
      <vt:lpstr>Wingdings 3</vt:lpstr>
      <vt:lpstr>Montserrat</vt:lpstr>
      <vt:lpstr>Roboto</vt:lpstr>
      <vt:lpstr>Arial</vt:lpstr>
      <vt:lpstr>Calibri</vt:lpstr>
      <vt:lpstr>Gisha</vt:lpstr>
      <vt:lpstr>Custom Design</vt:lpstr>
      <vt:lpstr>Brand Theme Master</vt:lpstr>
      <vt:lpstr>  Covid-19 Webex Update  on ACH for COVID-19 4-1-20</vt:lpstr>
      <vt:lpstr>We are one in this fight</vt:lpstr>
      <vt:lpstr> </vt:lpstr>
      <vt:lpstr>   Infection Prevention and Control  Office Hours</vt:lpstr>
      <vt:lpstr>PowerPoint Presentation</vt:lpstr>
      <vt:lpstr>PowerPoint Presentation</vt:lpstr>
      <vt:lpstr>PowerPoint Presentation</vt:lpstr>
      <vt:lpstr>PowerPoint Presentation</vt:lpstr>
      <vt:lpstr>Number of COVID-19 Test and Results by Performing Lab</vt:lpstr>
      <vt:lpstr>PowerPoint Presentation</vt:lpstr>
      <vt:lpstr>Other Reseources</vt:lpstr>
      <vt:lpstr>Clinical Diagnosis</vt:lpstr>
      <vt:lpstr>Precautions when evaluating patients for non COVID 19 issues</vt:lpstr>
      <vt:lpstr>Pregnancy and Breast Feeding-Prelim Data</vt:lpstr>
      <vt:lpstr>Dr. Wen Hang Zhang Chair Chinese Infectious Disease Society </vt:lpstr>
      <vt:lpstr>New Testing Capacity</vt:lpstr>
      <vt:lpstr>How to Order COVID-19 Different Testing Options</vt:lpstr>
      <vt:lpstr>Limitations with NP Swabs and VTM</vt:lpstr>
      <vt:lpstr>Testing Priorities</vt:lpstr>
      <vt:lpstr>Testing Performance</vt:lpstr>
      <vt:lpstr>Call In Lines; Facility Screening</vt:lpstr>
      <vt:lpstr>  Out-of-State Travelers--When to Self-monitor, Self-quarantine or Self-isolate </vt:lpstr>
      <vt:lpstr>Identifying high risk domestic travel</vt:lpstr>
      <vt:lpstr>Every health care worker who returns from out-of-state travel     </vt:lpstr>
      <vt:lpstr>Discontinuation from self-monitoring and self-quarantine: </vt:lpstr>
      <vt:lpstr>Discontinuation of Home Isolation</vt:lpstr>
      <vt:lpstr>Discontinuation of Isolation</vt:lpstr>
      <vt:lpstr>Updates-When should HCPs Self Quarantine</vt:lpstr>
      <vt:lpstr>Outbreaks in Healthcare</vt:lpstr>
      <vt:lpstr>Managing  COVID 19 in LTC</vt:lpstr>
      <vt:lpstr> Resources (as of 8:00am 3/30/20)</vt:lpstr>
      <vt:lpstr>Exposure Risk Assessment</vt:lpstr>
      <vt:lpstr>Exposure Risk Assessment</vt:lpstr>
      <vt:lpstr>HCP Return to work</vt:lpstr>
      <vt:lpstr>EVS Cleaning After COVID 19 patient leaves</vt:lpstr>
      <vt:lpstr> </vt:lpstr>
      <vt:lpstr>Additional Resources on Air Exchanges</vt:lpstr>
      <vt:lpstr>UNMC Study on Contamination of Environment near COVID 19 Patients</vt:lpstr>
      <vt:lpstr>Reporting to LHD</vt:lpstr>
      <vt:lpstr>From CDC-Patient Placement</vt:lpstr>
      <vt:lpstr>CDC Recommendations for PPE</vt:lpstr>
      <vt:lpstr>CDC Guidance on Nebulizing Treatments</vt:lpstr>
      <vt:lpstr>Masking-Options, with Best Alternatives </vt:lpstr>
      <vt:lpstr>CDC Review of Options for Sterilization of PPE</vt:lpstr>
      <vt:lpstr>CDC on UV, H2O2 moist heat</vt:lpstr>
      <vt:lpstr>Table 2 Summary of the decontamination method and effect on FFR performance</vt:lpstr>
      <vt:lpstr>UV Disinfection of PPE</vt:lpstr>
      <vt:lpstr>PPE Supply</vt:lpstr>
      <vt:lpstr>Special message for rural areas</vt:lpstr>
      <vt:lpstr>PowerPoint Presentation</vt:lpstr>
      <vt:lpstr>BMJ</vt:lpstr>
      <vt:lpstr>Updates from Interim Guidance for IP in HC</vt:lpstr>
      <vt:lpstr>Registration link: https://unmc.zoom.us/webinar/register/WN_9jB8mb2CQmWeuD82yxbJ2g</vt:lpstr>
      <vt:lpstr>NETEC series</vt:lpstr>
      <vt:lpstr>Minimizing Spread</vt:lpstr>
      <vt:lpstr>Strategies for Optimizing the Supply of PPE</vt:lpstr>
      <vt:lpstr>Extended Use versus Re-use</vt:lpstr>
      <vt:lpstr>Extended Use of N-95s</vt:lpstr>
      <vt:lpstr>Re-use of N-95s</vt:lpstr>
      <vt:lpstr>PowerPoint Presentation</vt:lpstr>
      <vt:lpstr>PowerPoint Presentation</vt:lpstr>
      <vt:lpstr>From the CDC –ABHR Shortages</vt:lpstr>
      <vt:lpstr> Resources (as of 8:00am 3/30/20)</vt:lpstr>
      <vt:lpstr>PPE Examples: Conserving, Donning and Doffing</vt:lpstr>
      <vt:lpstr>Extended Wear:</vt:lpstr>
      <vt:lpstr>Face shield Re-Use</vt:lpstr>
      <vt:lpstr>PowerPoint Presentation</vt:lpstr>
      <vt:lpstr>Taking off PPE: Gown</vt:lpstr>
      <vt:lpstr>Taking off PPE: Eye Protection</vt:lpstr>
      <vt:lpstr>Taking off PPE: Mask</vt:lpstr>
      <vt:lpstr>Regarding PPE use</vt:lpstr>
      <vt:lpstr>PowerPoint Presentation</vt:lpstr>
      <vt:lpstr>Crisis Capacity When N-95s are running low </vt:lpstr>
      <vt:lpstr>PPE Extended and Re-use at NM</vt:lpstr>
      <vt:lpstr>Resources</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Nicole Effle</cp:lastModifiedBy>
  <cp:revision>331</cp:revision>
  <cp:lastPrinted>2016-10-25T21:04:27Z</cp:lastPrinted>
  <dcterms:created xsi:type="dcterms:W3CDTF">2016-09-27T14:31:05Z</dcterms:created>
  <dcterms:modified xsi:type="dcterms:W3CDTF">2020-04-01T19:24:14Z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1028202669</vt:i4>
  </property>
  <property fmtid="{D5CDD505-2E9C-101B-9397-08002B2CF9AE}" pid="3" name="_NewReviewCycle">
    <vt:lpwstr/>
  </property>
  <property fmtid="{D5CDD505-2E9C-101B-9397-08002B2CF9AE}" pid="4" name="_EmailSubject">
    <vt:lpwstr>4/1/20 Slides ACH COVID update</vt:lpwstr>
  </property>
  <property fmtid="{D5CDD505-2E9C-101B-9397-08002B2CF9AE}" pid="5" name="_AuthorEmailDisplayName">
    <vt:lpwstr>Effle, Nicole</vt:lpwstr>
  </property>
  <property fmtid="{D5CDD505-2E9C-101B-9397-08002B2CF9AE}" pid="6" name="_PreviousAdHocReviewCycleID">
    <vt:i4>-670888006</vt:i4>
  </property>
  <property fmtid="{D5CDD505-2E9C-101B-9397-08002B2CF9AE}" pid="7" name="_AuthorEmail">
    <vt:lpwstr>Nicole.Effle@nebraska.gov</vt:lpwstr>
  </property>
  <property fmtid="{D5CDD505-2E9C-101B-9397-08002B2CF9AE}" pid="8" name="ContentTypeId">
    <vt:lpwstr>0x01010052B6389463AD8D489B748E08E45C361A</vt:lpwstr>
  </property>
</Properties>
</file>