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 ContentType="application/vnd.ms-exce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9.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 id="2147483678" r:id="rId4"/>
    <p:sldMasterId id="2147483684" r:id="rId5"/>
    <p:sldMasterId id="2147483690" r:id="rId6"/>
    <p:sldMasterId id="2147483696" r:id="rId7"/>
    <p:sldMasterId id="2147483702" r:id="rId8"/>
    <p:sldMasterId id="2147483708" r:id="rId9"/>
    <p:sldMasterId id="2147483714" r:id="rId10"/>
    <p:sldMasterId id="2147483720" r:id="rId11"/>
  </p:sldMasterIdLst>
  <p:notesMasterIdLst>
    <p:notesMasterId r:id="rId75"/>
  </p:notesMasterIdLst>
  <p:sldIdLst>
    <p:sldId id="324" r:id="rId12"/>
    <p:sldId id="323" r:id="rId13"/>
    <p:sldId id="322" r:id="rId14"/>
    <p:sldId id="325" r:id="rId15"/>
    <p:sldId id="326" r:id="rId16"/>
    <p:sldId id="327" r:id="rId17"/>
    <p:sldId id="328" r:id="rId18"/>
    <p:sldId id="267" r:id="rId19"/>
    <p:sldId id="310" r:id="rId20"/>
    <p:sldId id="268" r:id="rId21"/>
    <p:sldId id="271" r:id="rId22"/>
    <p:sldId id="282" r:id="rId23"/>
    <p:sldId id="272" r:id="rId24"/>
    <p:sldId id="273" r:id="rId25"/>
    <p:sldId id="275" r:id="rId26"/>
    <p:sldId id="277" r:id="rId27"/>
    <p:sldId id="274" r:id="rId28"/>
    <p:sldId id="289" r:id="rId29"/>
    <p:sldId id="290" r:id="rId30"/>
    <p:sldId id="291" r:id="rId31"/>
    <p:sldId id="276" r:id="rId32"/>
    <p:sldId id="278" r:id="rId33"/>
    <p:sldId id="279" r:id="rId34"/>
    <p:sldId id="280" r:id="rId35"/>
    <p:sldId id="293" r:id="rId36"/>
    <p:sldId id="294" r:id="rId37"/>
    <p:sldId id="281" r:id="rId38"/>
    <p:sldId id="285" r:id="rId39"/>
    <p:sldId id="286" r:id="rId40"/>
    <p:sldId id="288" r:id="rId41"/>
    <p:sldId id="295" r:id="rId42"/>
    <p:sldId id="296" r:id="rId43"/>
    <p:sldId id="297" r:id="rId44"/>
    <p:sldId id="298" r:id="rId45"/>
    <p:sldId id="292" r:id="rId46"/>
    <p:sldId id="299" r:id="rId47"/>
    <p:sldId id="300" r:id="rId48"/>
    <p:sldId id="301" r:id="rId49"/>
    <p:sldId id="303" r:id="rId50"/>
    <p:sldId id="304" r:id="rId51"/>
    <p:sldId id="305" r:id="rId52"/>
    <p:sldId id="306" r:id="rId53"/>
    <p:sldId id="307" r:id="rId54"/>
    <p:sldId id="321" r:id="rId55"/>
    <p:sldId id="302" r:id="rId56"/>
    <p:sldId id="317" r:id="rId57"/>
    <p:sldId id="269" r:id="rId58"/>
    <p:sldId id="270" r:id="rId59"/>
    <p:sldId id="312" r:id="rId60"/>
    <p:sldId id="311" r:id="rId61"/>
    <p:sldId id="314" r:id="rId62"/>
    <p:sldId id="313" r:id="rId63"/>
    <p:sldId id="315" r:id="rId64"/>
    <p:sldId id="309" r:id="rId65"/>
    <p:sldId id="308" r:id="rId66"/>
    <p:sldId id="329" r:id="rId67"/>
    <p:sldId id="330" r:id="rId68"/>
    <p:sldId id="318" r:id="rId69"/>
    <p:sldId id="320" r:id="rId70"/>
    <p:sldId id="331" r:id="rId71"/>
    <p:sldId id="332" r:id="rId72"/>
    <p:sldId id="333" r:id="rId73"/>
    <p:sldId id="319" r:id="rId7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026" y="108"/>
      </p:cViewPr>
      <p:guideLst>
        <p:guide orient="horz" pos="2160"/>
        <p:guide pos="2880"/>
      </p:guideLst>
    </p:cSldViewPr>
  </p:slideViewPr>
  <p:notesTextViewPr>
    <p:cViewPr>
      <p:scale>
        <a:sx n="1" d="1"/>
        <a:sy n="1" d="1"/>
      </p:scale>
      <p:origin x="0" y="0"/>
    </p:cViewPr>
  </p:notesTextViewPr>
  <p:sorterViewPr>
    <p:cViewPr>
      <p:scale>
        <a:sx n="100" d="100"/>
        <a:sy n="100" d="100"/>
      </p:scale>
      <p:origin x="0" y="-96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B5AD745-A1BC-4F71-9FDD-10FFF43984D0}" type="datetimeFigureOut">
              <a:rPr lang="en-US" smtClean="0"/>
              <a:t>10/11/2021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5DC558C-769A-491B-8E6C-3E0A1E0504C5}" type="slidenum">
              <a:rPr lang="en-US" smtClean="0"/>
              <a:t>‹#›</a:t>
            </a:fld>
            <a:endParaRPr lang="en-US" dirty="0"/>
          </a:p>
        </p:txBody>
      </p:sp>
    </p:spTree>
    <p:extLst>
      <p:ext uri="{BB962C8B-B14F-4D97-AF65-F5344CB8AC3E}">
        <p14:creationId xmlns:p14="http://schemas.microsoft.com/office/powerpoint/2010/main" val="1518601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8</a:t>
            </a:fld>
            <a:endParaRPr lang="en-US" dirty="0"/>
          </a:p>
        </p:txBody>
      </p:sp>
    </p:spTree>
    <p:extLst>
      <p:ext uri="{BB962C8B-B14F-4D97-AF65-F5344CB8AC3E}">
        <p14:creationId xmlns:p14="http://schemas.microsoft.com/office/powerpoint/2010/main" val="94354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17</a:t>
            </a:fld>
            <a:endParaRPr lang="en-US" dirty="0"/>
          </a:p>
        </p:txBody>
      </p:sp>
    </p:spTree>
    <p:extLst>
      <p:ext uri="{BB962C8B-B14F-4D97-AF65-F5344CB8AC3E}">
        <p14:creationId xmlns:p14="http://schemas.microsoft.com/office/powerpoint/2010/main" val="3650463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18</a:t>
            </a:fld>
            <a:endParaRPr lang="en-US" dirty="0"/>
          </a:p>
        </p:txBody>
      </p:sp>
    </p:spTree>
    <p:extLst>
      <p:ext uri="{BB962C8B-B14F-4D97-AF65-F5344CB8AC3E}">
        <p14:creationId xmlns:p14="http://schemas.microsoft.com/office/powerpoint/2010/main" val="3752748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“No publicity patient” is a patient who requests at admission that the hospital: 1) not reveal that he or she is a patient; and/or 2) not survey him or her.</a:t>
            </a:r>
          </a:p>
          <a:p>
            <a:r>
              <a:rPr lang="en-US" dirty="0"/>
              <a:t>Hospitals must document their use of all patient exclusions.</a:t>
            </a:r>
          </a:p>
        </p:txBody>
      </p:sp>
      <p:sp>
        <p:nvSpPr>
          <p:cNvPr id="4" name="Slide Number Placeholder 3"/>
          <p:cNvSpPr>
            <a:spLocks noGrp="1"/>
          </p:cNvSpPr>
          <p:nvPr>
            <p:ph type="sldNum" sz="quarter" idx="5"/>
          </p:nvPr>
        </p:nvSpPr>
        <p:spPr/>
        <p:txBody>
          <a:bodyPr/>
          <a:lstStyle/>
          <a:p>
            <a:fld id="{65DC558C-769A-491B-8E6C-3E0A1E0504C5}" type="slidenum">
              <a:rPr lang="en-US" smtClean="0"/>
              <a:t>19</a:t>
            </a:fld>
            <a:endParaRPr lang="en-US" dirty="0"/>
          </a:p>
        </p:txBody>
      </p:sp>
    </p:spTree>
    <p:extLst>
      <p:ext uri="{BB962C8B-B14F-4D97-AF65-F5344CB8AC3E}">
        <p14:creationId xmlns:p14="http://schemas.microsoft.com/office/powerpoint/2010/main" val="2376520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frame must include eligible discharges from the entire month. For example, our sample for our CAH includes all patients discharges (that meet the preceding eligibility) but we submit every 2 weeks.</a:t>
            </a:r>
          </a:p>
        </p:txBody>
      </p:sp>
      <p:sp>
        <p:nvSpPr>
          <p:cNvPr id="4" name="Slide Number Placeholder 3"/>
          <p:cNvSpPr>
            <a:spLocks noGrp="1"/>
          </p:cNvSpPr>
          <p:nvPr>
            <p:ph type="sldNum" sz="quarter" idx="5"/>
          </p:nvPr>
        </p:nvSpPr>
        <p:spPr/>
        <p:txBody>
          <a:bodyPr/>
          <a:lstStyle/>
          <a:p>
            <a:fld id="{65DC558C-769A-491B-8E6C-3E0A1E0504C5}" type="slidenum">
              <a:rPr lang="en-US" smtClean="0"/>
              <a:t>20</a:t>
            </a:fld>
            <a:endParaRPr lang="en-US" dirty="0"/>
          </a:p>
        </p:txBody>
      </p:sp>
    </p:spTree>
    <p:extLst>
      <p:ext uri="{BB962C8B-B14F-4D97-AF65-F5344CB8AC3E}">
        <p14:creationId xmlns:p14="http://schemas.microsoft.com/office/powerpoint/2010/main" val="1278294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21</a:t>
            </a:fld>
            <a:endParaRPr lang="en-US" dirty="0"/>
          </a:p>
        </p:txBody>
      </p:sp>
    </p:spTree>
    <p:extLst>
      <p:ext uri="{BB962C8B-B14F-4D97-AF65-F5344CB8AC3E}">
        <p14:creationId xmlns:p14="http://schemas.microsoft.com/office/powerpoint/2010/main" val="2343095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Pain questions removed.</a:t>
            </a:r>
          </a:p>
          <a:p>
            <a:endParaRPr lang="en-US" dirty="0"/>
          </a:p>
          <a:p>
            <a:r>
              <a:rPr lang="en-US" dirty="0"/>
              <a:t>Takes about 7 minutes to complete the survey.</a:t>
            </a:r>
          </a:p>
          <a:p>
            <a:r>
              <a:rPr lang="en-US" dirty="0"/>
              <a:t>About you questions- 5 are to adjust for patient mix, and 2 are congressionally mandated</a:t>
            </a:r>
          </a:p>
        </p:txBody>
      </p:sp>
      <p:sp>
        <p:nvSpPr>
          <p:cNvPr id="4" name="Slide Number Placeholder 3"/>
          <p:cNvSpPr>
            <a:spLocks noGrp="1"/>
          </p:cNvSpPr>
          <p:nvPr>
            <p:ph type="sldNum" sz="quarter" idx="5"/>
          </p:nvPr>
        </p:nvSpPr>
        <p:spPr/>
        <p:txBody>
          <a:bodyPr/>
          <a:lstStyle/>
          <a:p>
            <a:fld id="{65DC558C-769A-491B-8E6C-3E0A1E0504C5}" type="slidenum">
              <a:rPr lang="en-US" smtClean="0"/>
              <a:t>22</a:t>
            </a:fld>
            <a:endParaRPr lang="en-US" dirty="0"/>
          </a:p>
        </p:txBody>
      </p:sp>
    </p:spTree>
    <p:extLst>
      <p:ext uri="{BB962C8B-B14F-4D97-AF65-F5344CB8AC3E}">
        <p14:creationId xmlns:p14="http://schemas.microsoft.com/office/powerpoint/2010/main" val="1305437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HCAHPS survey must be first survey patient receives.</a:t>
            </a:r>
          </a:p>
          <a:p>
            <a:endParaRPr lang="en-US" dirty="0"/>
          </a:p>
        </p:txBody>
      </p:sp>
      <p:sp>
        <p:nvSpPr>
          <p:cNvPr id="4" name="Slide Number Placeholder 3"/>
          <p:cNvSpPr>
            <a:spLocks noGrp="1"/>
          </p:cNvSpPr>
          <p:nvPr>
            <p:ph type="sldNum" sz="quarter" idx="5"/>
          </p:nvPr>
        </p:nvSpPr>
        <p:spPr/>
        <p:txBody>
          <a:bodyPr/>
          <a:lstStyle/>
          <a:p>
            <a:fld id="{65DC558C-769A-491B-8E6C-3E0A1E0504C5}" type="slidenum">
              <a:rPr lang="en-US" smtClean="0"/>
              <a:t>23</a:t>
            </a:fld>
            <a:endParaRPr lang="en-US" dirty="0"/>
          </a:p>
        </p:txBody>
      </p:sp>
    </p:spTree>
    <p:extLst>
      <p:ext uri="{BB962C8B-B14F-4D97-AF65-F5344CB8AC3E}">
        <p14:creationId xmlns:p14="http://schemas.microsoft.com/office/powerpoint/2010/main" val="2786588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24</a:t>
            </a:fld>
            <a:endParaRPr lang="en-US" dirty="0"/>
          </a:p>
        </p:txBody>
      </p:sp>
    </p:spTree>
    <p:extLst>
      <p:ext uri="{BB962C8B-B14F-4D97-AF65-F5344CB8AC3E}">
        <p14:creationId xmlns:p14="http://schemas.microsoft.com/office/powerpoint/2010/main" val="2021175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25</a:t>
            </a:fld>
            <a:endParaRPr lang="en-US" dirty="0"/>
          </a:p>
        </p:txBody>
      </p:sp>
    </p:spTree>
    <p:extLst>
      <p:ext uri="{BB962C8B-B14F-4D97-AF65-F5344CB8AC3E}">
        <p14:creationId xmlns:p14="http://schemas.microsoft.com/office/powerpoint/2010/main" val="1427547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26</a:t>
            </a:fld>
            <a:endParaRPr lang="en-US" dirty="0"/>
          </a:p>
        </p:txBody>
      </p:sp>
    </p:spTree>
    <p:extLst>
      <p:ext uri="{BB962C8B-B14F-4D97-AF65-F5344CB8AC3E}">
        <p14:creationId xmlns:p14="http://schemas.microsoft.com/office/powerpoint/2010/main" val="322714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9</a:t>
            </a:fld>
            <a:endParaRPr lang="en-US" dirty="0"/>
          </a:p>
        </p:txBody>
      </p:sp>
    </p:spTree>
    <p:extLst>
      <p:ext uri="{BB962C8B-B14F-4D97-AF65-F5344CB8AC3E}">
        <p14:creationId xmlns:p14="http://schemas.microsoft.com/office/powerpoint/2010/main" val="3612476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Can’t take results from the Preview reports and use for marketing purposes</a:t>
            </a:r>
          </a:p>
        </p:txBody>
      </p:sp>
      <p:sp>
        <p:nvSpPr>
          <p:cNvPr id="4" name="Slide Number Placeholder 3"/>
          <p:cNvSpPr>
            <a:spLocks noGrp="1"/>
          </p:cNvSpPr>
          <p:nvPr>
            <p:ph type="sldNum" sz="quarter" idx="5"/>
          </p:nvPr>
        </p:nvSpPr>
        <p:spPr/>
        <p:txBody>
          <a:bodyPr/>
          <a:lstStyle/>
          <a:p>
            <a:fld id="{65DC558C-769A-491B-8E6C-3E0A1E0504C5}" type="slidenum">
              <a:rPr lang="en-US" smtClean="0"/>
              <a:t>27</a:t>
            </a:fld>
            <a:endParaRPr lang="en-US" dirty="0"/>
          </a:p>
        </p:txBody>
      </p:sp>
    </p:spTree>
    <p:extLst>
      <p:ext uri="{BB962C8B-B14F-4D97-AF65-F5344CB8AC3E}">
        <p14:creationId xmlns:p14="http://schemas.microsoft.com/office/powerpoint/2010/main" val="495807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28</a:t>
            </a:fld>
            <a:endParaRPr lang="en-US" dirty="0"/>
          </a:p>
        </p:txBody>
      </p:sp>
    </p:spTree>
    <p:extLst>
      <p:ext uri="{BB962C8B-B14F-4D97-AF65-F5344CB8AC3E}">
        <p14:creationId xmlns:p14="http://schemas.microsoft.com/office/powerpoint/2010/main" val="773592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29</a:t>
            </a:fld>
            <a:endParaRPr lang="en-US" dirty="0"/>
          </a:p>
        </p:txBody>
      </p:sp>
    </p:spTree>
    <p:extLst>
      <p:ext uri="{BB962C8B-B14F-4D97-AF65-F5344CB8AC3E}">
        <p14:creationId xmlns:p14="http://schemas.microsoft.com/office/powerpoint/2010/main" val="1227032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30</a:t>
            </a:fld>
            <a:endParaRPr lang="en-US" dirty="0"/>
          </a:p>
        </p:txBody>
      </p:sp>
    </p:spTree>
    <p:extLst>
      <p:ext uri="{BB962C8B-B14F-4D97-AF65-F5344CB8AC3E}">
        <p14:creationId xmlns:p14="http://schemas.microsoft.com/office/powerpoint/2010/main" val="3016115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31</a:t>
            </a:fld>
            <a:endParaRPr lang="en-US" dirty="0"/>
          </a:p>
        </p:txBody>
      </p:sp>
    </p:spTree>
    <p:extLst>
      <p:ext uri="{BB962C8B-B14F-4D97-AF65-F5344CB8AC3E}">
        <p14:creationId xmlns:p14="http://schemas.microsoft.com/office/powerpoint/2010/main" val="1056238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32</a:t>
            </a:fld>
            <a:endParaRPr lang="en-US" dirty="0"/>
          </a:p>
        </p:txBody>
      </p:sp>
    </p:spTree>
    <p:extLst>
      <p:ext uri="{BB962C8B-B14F-4D97-AF65-F5344CB8AC3E}">
        <p14:creationId xmlns:p14="http://schemas.microsoft.com/office/powerpoint/2010/main" val="459401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33</a:t>
            </a:fld>
            <a:endParaRPr lang="en-US" dirty="0"/>
          </a:p>
        </p:txBody>
      </p:sp>
    </p:spTree>
    <p:extLst>
      <p:ext uri="{BB962C8B-B14F-4D97-AF65-F5344CB8AC3E}">
        <p14:creationId xmlns:p14="http://schemas.microsoft.com/office/powerpoint/2010/main" val="2316343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34</a:t>
            </a:fld>
            <a:endParaRPr lang="en-US" dirty="0"/>
          </a:p>
        </p:txBody>
      </p:sp>
    </p:spTree>
    <p:extLst>
      <p:ext uri="{BB962C8B-B14F-4D97-AF65-F5344CB8AC3E}">
        <p14:creationId xmlns:p14="http://schemas.microsoft.com/office/powerpoint/2010/main" val="2387856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35</a:t>
            </a:fld>
            <a:endParaRPr lang="en-US" dirty="0"/>
          </a:p>
        </p:txBody>
      </p:sp>
    </p:spTree>
    <p:extLst>
      <p:ext uri="{BB962C8B-B14F-4D97-AF65-F5344CB8AC3E}">
        <p14:creationId xmlns:p14="http://schemas.microsoft.com/office/powerpoint/2010/main" val="1228282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Hospitals must have at least 25 completed surveys in a four-quarter period for their HCAHPS results to be publicly reported</a:t>
            </a:r>
          </a:p>
          <a:p>
            <a:endParaRPr lang="en-US" dirty="0"/>
          </a:p>
          <a:p>
            <a:r>
              <a:rPr lang="en-US" dirty="0"/>
              <a:t>On average, approximately 7,700 patients complete the HCAHPS Survey every day.</a:t>
            </a:r>
          </a:p>
        </p:txBody>
      </p:sp>
      <p:sp>
        <p:nvSpPr>
          <p:cNvPr id="4" name="Slide Number Placeholder 3"/>
          <p:cNvSpPr>
            <a:spLocks noGrp="1"/>
          </p:cNvSpPr>
          <p:nvPr>
            <p:ph type="sldNum" sz="quarter" idx="10"/>
          </p:nvPr>
        </p:nvSpPr>
        <p:spPr/>
        <p:txBody>
          <a:bodyPr/>
          <a:lstStyle/>
          <a:p>
            <a:fld id="{65DC558C-769A-491B-8E6C-3E0A1E0504C5}" type="slidenum">
              <a:rPr lang="en-US" smtClean="0"/>
              <a:t>36</a:t>
            </a:fld>
            <a:endParaRPr lang="en-US" dirty="0"/>
          </a:p>
        </p:txBody>
      </p:sp>
    </p:spTree>
    <p:extLst>
      <p:ext uri="{BB962C8B-B14F-4D97-AF65-F5344CB8AC3E}">
        <p14:creationId xmlns:p14="http://schemas.microsoft.com/office/powerpoint/2010/main" val="1057513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10</a:t>
            </a:fld>
            <a:endParaRPr lang="en-US" dirty="0"/>
          </a:p>
        </p:txBody>
      </p:sp>
    </p:spTree>
    <p:extLst>
      <p:ext uri="{BB962C8B-B14F-4D97-AF65-F5344CB8AC3E}">
        <p14:creationId xmlns:p14="http://schemas.microsoft.com/office/powerpoint/2010/main" val="478510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37</a:t>
            </a:fld>
            <a:endParaRPr lang="en-US" dirty="0"/>
          </a:p>
        </p:txBody>
      </p:sp>
    </p:spTree>
    <p:extLst>
      <p:ext uri="{BB962C8B-B14F-4D97-AF65-F5344CB8AC3E}">
        <p14:creationId xmlns:p14="http://schemas.microsoft.com/office/powerpoint/2010/main" val="3627883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January, April, and July of 2021 were not updated due to the Public Health Emergency</a:t>
            </a:r>
          </a:p>
          <a:p>
            <a:r>
              <a:rPr lang="en-US" dirty="0"/>
              <a:t>Will not see a full 4 quarters of data publicly reported again until April 2022</a:t>
            </a:r>
          </a:p>
        </p:txBody>
      </p:sp>
      <p:sp>
        <p:nvSpPr>
          <p:cNvPr id="4" name="Slide Number Placeholder 3"/>
          <p:cNvSpPr>
            <a:spLocks noGrp="1"/>
          </p:cNvSpPr>
          <p:nvPr>
            <p:ph type="sldNum" sz="quarter" idx="10"/>
          </p:nvPr>
        </p:nvSpPr>
        <p:spPr/>
        <p:txBody>
          <a:bodyPr/>
          <a:lstStyle/>
          <a:p>
            <a:fld id="{65DC558C-769A-491B-8E6C-3E0A1E0504C5}" type="slidenum">
              <a:rPr lang="en-US" smtClean="0"/>
              <a:t>38</a:t>
            </a:fld>
            <a:endParaRPr lang="en-US" dirty="0"/>
          </a:p>
        </p:txBody>
      </p:sp>
    </p:spTree>
    <p:extLst>
      <p:ext uri="{BB962C8B-B14F-4D97-AF65-F5344CB8AC3E}">
        <p14:creationId xmlns:p14="http://schemas.microsoft.com/office/powerpoint/2010/main" val="2988532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39</a:t>
            </a:fld>
            <a:endParaRPr lang="en-US" dirty="0"/>
          </a:p>
        </p:txBody>
      </p:sp>
    </p:spTree>
    <p:extLst>
      <p:ext uri="{BB962C8B-B14F-4D97-AF65-F5344CB8AC3E}">
        <p14:creationId xmlns:p14="http://schemas.microsoft.com/office/powerpoint/2010/main" val="2228133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40</a:t>
            </a:fld>
            <a:endParaRPr lang="en-US" dirty="0"/>
          </a:p>
        </p:txBody>
      </p:sp>
    </p:spTree>
    <p:extLst>
      <p:ext uri="{BB962C8B-B14F-4D97-AF65-F5344CB8AC3E}">
        <p14:creationId xmlns:p14="http://schemas.microsoft.com/office/powerpoint/2010/main" val="3752738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41</a:t>
            </a:fld>
            <a:endParaRPr lang="en-US" dirty="0"/>
          </a:p>
        </p:txBody>
      </p:sp>
    </p:spTree>
    <p:extLst>
      <p:ext uri="{BB962C8B-B14F-4D97-AF65-F5344CB8AC3E}">
        <p14:creationId xmlns:p14="http://schemas.microsoft.com/office/powerpoint/2010/main" val="14320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42</a:t>
            </a:fld>
            <a:endParaRPr lang="en-US" dirty="0"/>
          </a:p>
        </p:txBody>
      </p:sp>
    </p:spTree>
    <p:extLst>
      <p:ext uri="{BB962C8B-B14F-4D97-AF65-F5344CB8AC3E}">
        <p14:creationId xmlns:p14="http://schemas.microsoft.com/office/powerpoint/2010/main" val="2960118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43</a:t>
            </a:fld>
            <a:endParaRPr lang="en-US" dirty="0"/>
          </a:p>
        </p:txBody>
      </p:sp>
    </p:spTree>
    <p:extLst>
      <p:ext uri="{BB962C8B-B14F-4D97-AF65-F5344CB8AC3E}">
        <p14:creationId xmlns:p14="http://schemas.microsoft.com/office/powerpoint/2010/main" val="3087927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am asked</a:t>
            </a:r>
            <a:r>
              <a:rPr lang="en-US" baseline="0" dirty="0"/>
              <a:t> about the survey and need to provide the survey tool for staff, my instinct is to go to CMS and find it…. It isn’t there!</a:t>
            </a:r>
          </a:p>
          <a:p>
            <a:r>
              <a:rPr lang="en-US" baseline="0" dirty="0"/>
              <a:t>Need to navigate to this website.</a:t>
            </a:r>
          </a:p>
          <a:p>
            <a:endParaRPr lang="en-US" baseline="0" dirty="0"/>
          </a:p>
          <a:p>
            <a:r>
              <a:rPr lang="en-US" dirty="0"/>
              <a:t>https://www.hcahpsonline.org/en/survey-instruments/</a:t>
            </a:r>
          </a:p>
        </p:txBody>
      </p:sp>
      <p:sp>
        <p:nvSpPr>
          <p:cNvPr id="4" name="Slide Number Placeholder 3"/>
          <p:cNvSpPr>
            <a:spLocks noGrp="1"/>
          </p:cNvSpPr>
          <p:nvPr>
            <p:ph type="sldNum" sz="quarter" idx="10"/>
          </p:nvPr>
        </p:nvSpPr>
        <p:spPr/>
        <p:txBody>
          <a:bodyPr/>
          <a:lstStyle/>
          <a:p>
            <a:fld id="{65DC558C-769A-491B-8E6C-3E0A1E0504C5}" type="slidenum">
              <a:rPr lang="en-US" smtClean="0"/>
              <a:t>44</a:t>
            </a:fld>
            <a:endParaRPr lang="en-US" dirty="0"/>
          </a:p>
        </p:txBody>
      </p:sp>
    </p:spTree>
    <p:extLst>
      <p:ext uri="{BB962C8B-B14F-4D97-AF65-F5344CB8AC3E}">
        <p14:creationId xmlns:p14="http://schemas.microsoft.com/office/powerpoint/2010/main" val="188218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https://www.medicare.gov/care-compare/</a:t>
            </a:r>
          </a:p>
          <a:p>
            <a:endParaRPr lang="en-US" dirty="0"/>
          </a:p>
          <a:p>
            <a:r>
              <a:rPr lang="en-US" dirty="0"/>
              <a:t>Will not receive a star rating unless you have 100 surveys returned for a reporting period</a:t>
            </a:r>
          </a:p>
          <a:p>
            <a:r>
              <a:rPr lang="en-US" dirty="0"/>
              <a:t>25 survey responses will have your results publicly reported on Care compare</a:t>
            </a:r>
          </a:p>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45</a:t>
            </a:fld>
            <a:endParaRPr lang="en-US" dirty="0"/>
          </a:p>
        </p:txBody>
      </p:sp>
    </p:spTree>
    <p:extLst>
      <p:ext uri="{BB962C8B-B14F-4D97-AF65-F5344CB8AC3E}">
        <p14:creationId xmlns:p14="http://schemas.microsoft.com/office/powerpoint/2010/main" val="3617665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46</a:t>
            </a:fld>
            <a:endParaRPr lang="en-US" dirty="0"/>
          </a:p>
        </p:txBody>
      </p:sp>
    </p:spTree>
    <p:extLst>
      <p:ext uri="{BB962C8B-B14F-4D97-AF65-F5344CB8AC3E}">
        <p14:creationId xmlns:p14="http://schemas.microsoft.com/office/powerpoint/2010/main" val="3594083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11</a:t>
            </a:fld>
            <a:endParaRPr lang="en-US" dirty="0"/>
          </a:p>
        </p:txBody>
      </p:sp>
    </p:spTree>
    <p:extLst>
      <p:ext uri="{BB962C8B-B14F-4D97-AF65-F5344CB8AC3E}">
        <p14:creationId xmlns:p14="http://schemas.microsoft.com/office/powerpoint/2010/main" val="3993133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47</a:t>
            </a:fld>
            <a:endParaRPr lang="en-US" dirty="0"/>
          </a:p>
        </p:txBody>
      </p:sp>
    </p:spTree>
    <p:extLst>
      <p:ext uri="{BB962C8B-B14F-4D97-AF65-F5344CB8AC3E}">
        <p14:creationId xmlns:p14="http://schemas.microsoft.com/office/powerpoint/2010/main" val="1986609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from Nurses- Is this just a measure of your nurses?</a:t>
            </a:r>
          </a:p>
          <a:p>
            <a:r>
              <a:rPr lang="en-US" dirty="0"/>
              <a:t>Patients often are not aware of the different healthcare providers they are in contact with over the course of their care.</a:t>
            </a:r>
          </a:p>
          <a:p>
            <a:r>
              <a:rPr lang="en-US" dirty="0"/>
              <a:t>For example I am a med tech/lab- my grandma still calls me a nurse.</a:t>
            </a:r>
          </a:p>
          <a:p>
            <a:r>
              <a:rPr lang="en-US" dirty="0"/>
              <a:t>These questions are likely grading not only nurses, but aides, respiratory therapy, PT,OT, ST, and lab techs</a:t>
            </a:r>
          </a:p>
          <a:p>
            <a:r>
              <a:rPr lang="en-US" dirty="0"/>
              <a:t>	Do you educate all staff on this?</a:t>
            </a:r>
          </a:p>
          <a:p>
            <a:r>
              <a:rPr lang="en-US" dirty="0"/>
              <a:t>Care from Doctors- a little different twist…. Often if you are a male employee, it is not uncommon for patient’s and families to refer to them as Doctors. Especially the older generations. For example we have a male Respiratory Therapist and we will hear patient’s refer to him as the Doctor that helps with my breathing medicines.</a:t>
            </a:r>
          </a:p>
        </p:txBody>
      </p:sp>
      <p:sp>
        <p:nvSpPr>
          <p:cNvPr id="4" name="Slide Number Placeholder 3"/>
          <p:cNvSpPr>
            <a:spLocks noGrp="1"/>
          </p:cNvSpPr>
          <p:nvPr>
            <p:ph type="sldNum" sz="quarter" idx="5"/>
          </p:nvPr>
        </p:nvSpPr>
        <p:spPr/>
        <p:txBody>
          <a:bodyPr/>
          <a:lstStyle/>
          <a:p>
            <a:fld id="{65DC558C-769A-491B-8E6C-3E0A1E0504C5}" type="slidenum">
              <a:rPr lang="en-US" smtClean="0"/>
              <a:t>48</a:t>
            </a:fld>
            <a:endParaRPr lang="en-US" dirty="0"/>
          </a:p>
        </p:txBody>
      </p:sp>
    </p:spTree>
    <p:extLst>
      <p:ext uri="{BB962C8B-B14F-4D97-AF65-F5344CB8AC3E}">
        <p14:creationId xmlns:p14="http://schemas.microsoft.com/office/powerpoint/2010/main" val="1045113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services leaving cards in the room for patients to let them know the room was cleaned while the patient was away.</a:t>
            </a:r>
          </a:p>
          <a:p>
            <a:r>
              <a:rPr lang="en-US" dirty="0"/>
              <a:t>Sleep kits, that include aromatherapy, eye mask, white noise machines, hot tea- alarms sent to the nurse’s station</a:t>
            </a:r>
          </a:p>
        </p:txBody>
      </p:sp>
      <p:sp>
        <p:nvSpPr>
          <p:cNvPr id="4" name="Slide Number Placeholder 3"/>
          <p:cNvSpPr>
            <a:spLocks noGrp="1"/>
          </p:cNvSpPr>
          <p:nvPr>
            <p:ph type="sldNum" sz="quarter" idx="5"/>
          </p:nvPr>
        </p:nvSpPr>
        <p:spPr/>
        <p:txBody>
          <a:bodyPr/>
          <a:lstStyle/>
          <a:p>
            <a:fld id="{65DC558C-769A-491B-8E6C-3E0A1E0504C5}" type="slidenum">
              <a:rPr lang="en-US" smtClean="0"/>
              <a:t>49</a:t>
            </a:fld>
            <a:endParaRPr lang="en-US" dirty="0"/>
          </a:p>
        </p:txBody>
      </p:sp>
    </p:spTree>
    <p:extLst>
      <p:ext uri="{BB962C8B-B14F-4D97-AF65-F5344CB8AC3E}">
        <p14:creationId xmlns:p14="http://schemas.microsoft.com/office/powerpoint/2010/main" val="2198330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consider getting help as soon as you want it- when you have to go to the bathroom?</a:t>
            </a:r>
          </a:p>
          <a:p>
            <a:r>
              <a:rPr lang="en-US" dirty="0"/>
              <a:t>Consider patient rounding, proactive toileting- meeting the patient’s needs before it exists.</a:t>
            </a:r>
          </a:p>
          <a:p>
            <a:r>
              <a:rPr lang="en-US" dirty="0"/>
              <a:t>The measures in italics will be removed beginning with the October 1, 2019 discharges.</a:t>
            </a:r>
          </a:p>
        </p:txBody>
      </p:sp>
      <p:sp>
        <p:nvSpPr>
          <p:cNvPr id="4" name="Slide Number Placeholder 3"/>
          <p:cNvSpPr>
            <a:spLocks noGrp="1"/>
          </p:cNvSpPr>
          <p:nvPr>
            <p:ph type="sldNum" sz="quarter" idx="5"/>
          </p:nvPr>
        </p:nvSpPr>
        <p:spPr/>
        <p:txBody>
          <a:bodyPr/>
          <a:lstStyle/>
          <a:p>
            <a:fld id="{65DC558C-769A-491B-8E6C-3E0A1E0504C5}" type="slidenum">
              <a:rPr lang="en-US" smtClean="0"/>
              <a:t>50</a:t>
            </a:fld>
            <a:endParaRPr lang="en-US" dirty="0"/>
          </a:p>
        </p:txBody>
      </p:sp>
    </p:spTree>
    <p:extLst>
      <p:ext uri="{BB962C8B-B14F-4D97-AF65-F5344CB8AC3E}">
        <p14:creationId xmlns:p14="http://schemas.microsoft.com/office/powerpoint/2010/main" val="3634764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DC558C-769A-491B-8E6C-3E0A1E0504C5}" type="slidenum">
              <a:rPr lang="en-US" smtClean="0"/>
              <a:t>51</a:t>
            </a:fld>
            <a:endParaRPr lang="en-US" dirty="0"/>
          </a:p>
        </p:txBody>
      </p:sp>
    </p:spTree>
    <p:extLst>
      <p:ext uri="{BB962C8B-B14F-4D97-AF65-F5344CB8AC3E}">
        <p14:creationId xmlns:p14="http://schemas.microsoft.com/office/powerpoint/2010/main" val="26777054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52</a:t>
            </a:fld>
            <a:endParaRPr lang="en-US" dirty="0"/>
          </a:p>
        </p:txBody>
      </p:sp>
    </p:spTree>
    <p:extLst>
      <p:ext uri="{BB962C8B-B14F-4D97-AF65-F5344CB8AC3E}">
        <p14:creationId xmlns:p14="http://schemas.microsoft.com/office/powerpoint/2010/main" val="24811702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53</a:t>
            </a:fld>
            <a:endParaRPr lang="en-US" dirty="0"/>
          </a:p>
        </p:txBody>
      </p:sp>
    </p:spTree>
    <p:extLst>
      <p:ext uri="{BB962C8B-B14F-4D97-AF65-F5344CB8AC3E}">
        <p14:creationId xmlns:p14="http://schemas.microsoft.com/office/powerpoint/2010/main" val="14992410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54</a:t>
            </a:fld>
            <a:endParaRPr lang="en-US" dirty="0"/>
          </a:p>
        </p:txBody>
      </p:sp>
    </p:spTree>
    <p:extLst>
      <p:ext uri="{BB962C8B-B14F-4D97-AF65-F5344CB8AC3E}">
        <p14:creationId xmlns:p14="http://schemas.microsoft.com/office/powerpoint/2010/main" val="15698453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them for all staff to see (including comments)</a:t>
            </a:r>
          </a:p>
          <a:p>
            <a:r>
              <a:rPr lang="en-US" dirty="0"/>
              <a:t>Have you shared a copy of the survey tool for staff to understand what the patients are being asked and how it is being asked?</a:t>
            </a:r>
          </a:p>
          <a:p>
            <a:r>
              <a:rPr lang="en-US" dirty="0"/>
              <a:t>Do you recognize staff members that are called out (positively) on a patient survey?</a:t>
            </a:r>
          </a:p>
        </p:txBody>
      </p:sp>
      <p:sp>
        <p:nvSpPr>
          <p:cNvPr id="4" name="Slide Number Placeholder 3"/>
          <p:cNvSpPr>
            <a:spLocks noGrp="1"/>
          </p:cNvSpPr>
          <p:nvPr>
            <p:ph type="sldNum" sz="quarter" idx="5"/>
          </p:nvPr>
        </p:nvSpPr>
        <p:spPr/>
        <p:txBody>
          <a:bodyPr/>
          <a:lstStyle/>
          <a:p>
            <a:fld id="{65DC558C-769A-491B-8E6C-3E0A1E0504C5}" type="slidenum">
              <a:rPr lang="en-US" smtClean="0"/>
              <a:t>55</a:t>
            </a:fld>
            <a:endParaRPr lang="en-US" dirty="0"/>
          </a:p>
        </p:txBody>
      </p:sp>
    </p:spTree>
    <p:extLst>
      <p:ext uri="{BB962C8B-B14F-4D97-AF65-F5344CB8AC3E}">
        <p14:creationId xmlns:p14="http://schemas.microsoft.com/office/powerpoint/2010/main" val="20073921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56</a:t>
            </a:fld>
            <a:endParaRPr lang="en-US" dirty="0"/>
          </a:p>
        </p:txBody>
      </p:sp>
    </p:spTree>
    <p:extLst>
      <p:ext uri="{BB962C8B-B14F-4D97-AF65-F5344CB8AC3E}">
        <p14:creationId xmlns:p14="http://schemas.microsoft.com/office/powerpoint/2010/main" val="3161572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12</a:t>
            </a:fld>
            <a:endParaRPr lang="en-US" dirty="0"/>
          </a:p>
        </p:txBody>
      </p:sp>
    </p:spTree>
    <p:extLst>
      <p:ext uri="{BB962C8B-B14F-4D97-AF65-F5344CB8AC3E}">
        <p14:creationId xmlns:p14="http://schemas.microsoft.com/office/powerpoint/2010/main" val="5176869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57</a:t>
            </a:fld>
            <a:endParaRPr lang="en-US" dirty="0"/>
          </a:p>
        </p:txBody>
      </p:sp>
    </p:spTree>
    <p:extLst>
      <p:ext uri="{BB962C8B-B14F-4D97-AF65-F5344CB8AC3E}">
        <p14:creationId xmlns:p14="http://schemas.microsoft.com/office/powerpoint/2010/main" val="17892785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58</a:t>
            </a:fld>
            <a:endParaRPr lang="en-US" dirty="0"/>
          </a:p>
        </p:txBody>
      </p:sp>
    </p:spTree>
    <p:extLst>
      <p:ext uri="{BB962C8B-B14F-4D97-AF65-F5344CB8AC3E}">
        <p14:creationId xmlns:p14="http://schemas.microsoft.com/office/powerpoint/2010/main" val="18366943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Offered by Custom Learning and funded by the office for rural health. Nancy Jo sent a link this past April, can watch the sessions at a time that works best for you and your team. </a:t>
            </a:r>
          </a:p>
        </p:txBody>
      </p:sp>
      <p:sp>
        <p:nvSpPr>
          <p:cNvPr id="4" name="Slide Number Placeholder 3"/>
          <p:cNvSpPr>
            <a:spLocks noGrp="1"/>
          </p:cNvSpPr>
          <p:nvPr>
            <p:ph type="sldNum" sz="quarter" idx="10"/>
          </p:nvPr>
        </p:nvSpPr>
        <p:spPr/>
        <p:txBody>
          <a:bodyPr/>
          <a:lstStyle/>
          <a:p>
            <a:fld id="{65DC558C-769A-491B-8E6C-3E0A1E0504C5}" type="slidenum">
              <a:rPr lang="en-US" smtClean="0"/>
              <a:t>59</a:t>
            </a:fld>
            <a:endParaRPr lang="en-US" dirty="0"/>
          </a:p>
        </p:txBody>
      </p:sp>
    </p:spTree>
    <p:extLst>
      <p:ext uri="{BB962C8B-B14F-4D97-AF65-F5344CB8AC3E}">
        <p14:creationId xmlns:p14="http://schemas.microsoft.com/office/powerpoint/2010/main" val="40932091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63</a:t>
            </a:fld>
            <a:endParaRPr lang="en-US" dirty="0"/>
          </a:p>
        </p:txBody>
      </p:sp>
    </p:spTree>
    <p:extLst>
      <p:ext uri="{BB962C8B-B14F-4D97-AF65-F5344CB8AC3E}">
        <p14:creationId xmlns:p14="http://schemas.microsoft.com/office/powerpoint/2010/main" val="1590606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13</a:t>
            </a:fld>
            <a:endParaRPr lang="en-US" dirty="0"/>
          </a:p>
        </p:txBody>
      </p:sp>
    </p:spTree>
    <p:extLst>
      <p:ext uri="{BB962C8B-B14F-4D97-AF65-F5344CB8AC3E}">
        <p14:creationId xmlns:p14="http://schemas.microsoft.com/office/powerpoint/2010/main" val="2709587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 interactive voice recognition- does everyone know what this is?</a:t>
            </a:r>
          </a:p>
          <a:p>
            <a:r>
              <a:rPr lang="en-US" dirty="0"/>
              <a:t>Telephone survey method it which a live operator begins the call and verifies the patient, then the rest of the survey is conducted electronically.</a:t>
            </a:r>
          </a:p>
        </p:txBody>
      </p:sp>
      <p:sp>
        <p:nvSpPr>
          <p:cNvPr id="4" name="Slide Number Placeholder 3"/>
          <p:cNvSpPr>
            <a:spLocks noGrp="1"/>
          </p:cNvSpPr>
          <p:nvPr>
            <p:ph type="sldNum" sz="quarter" idx="5"/>
          </p:nvPr>
        </p:nvSpPr>
        <p:spPr/>
        <p:txBody>
          <a:bodyPr/>
          <a:lstStyle/>
          <a:p>
            <a:fld id="{65DC558C-769A-491B-8E6C-3E0A1E0504C5}" type="slidenum">
              <a:rPr lang="en-US" smtClean="0"/>
              <a:t>14</a:t>
            </a:fld>
            <a:endParaRPr lang="en-US" dirty="0"/>
          </a:p>
        </p:txBody>
      </p:sp>
    </p:spTree>
    <p:extLst>
      <p:ext uri="{BB962C8B-B14F-4D97-AF65-F5344CB8AC3E}">
        <p14:creationId xmlns:p14="http://schemas.microsoft.com/office/powerpoint/2010/main" val="2803563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DC558C-769A-491B-8E6C-3E0A1E0504C5}" type="slidenum">
              <a:rPr lang="en-US" smtClean="0"/>
              <a:t>15</a:t>
            </a:fld>
            <a:endParaRPr lang="en-US" dirty="0"/>
          </a:p>
        </p:txBody>
      </p:sp>
    </p:spTree>
    <p:extLst>
      <p:ext uri="{BB962C8B-B14F-4D97-AF65-F5344CB8AC3E}">
        <p14:creationId xmlns:p14="http://schemas.microsoft.com/office/powerpoint/2010/main" val="81293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558C-769A-491B-8E6C-3E0A1E0504C5}" type="slidenum">
              <a:rPr lang="en-US" smtClean="0"/>
              <a:t>16</a:t>
            </a:fld>
            <a:endParaRPr lang="en-US" dirty="0"/>
          </a:p>
        </p:txBody>
      </p:sp>
    </p:spTree>
    <p:extLst>
      <p:ext uri="{BB962C8B-B14F-4D97-AF65-F5344CB8AC3E}">
        <p14:creationId xmlns:p14="http://schemas.microsoft.com/office/powerpoint/2010/main" val="1895157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a:t>
            </a:r>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a:solidFill>
                  <a:srgbClr val="002060"/>
                </a:solidFill>
              </a:rPr>
              <a:t>www.nebraskahospitals.org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4234866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33134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a:t>
            </a:r>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a:solidFill>
                  <a:srgbClr val="002060"/>
                </a:solidFill>
              </a:rPr>
              <a:t>www.nebraskahospitals.org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2818262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633440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a:xfrm>
            <a:off x="457015"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1221652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1021392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331342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a:t>
            </a:r>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a:solidFill>
                  <a:srgbClr val="002060"/>
                </a:solidFill>
              </a:rPr>
              <a:t>www.nebraskahospitals.org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2818262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633440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a:xfrm>
            <a:off x="457015"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1221652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102139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2130481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331342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a:t>
            </a:r>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a:solidFill>
                  <a:srgbClr val="002060"/>
                </a:solidFill>
              </a:rPr>
              <a:t>www.nebraskahospitals.org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2818262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63344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a:xfrm>
            <a:off x="457015"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1221652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1021392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331342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a:t>
            </a:r>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a:solidFill>
                  <a:srgbClr val="002060"/>
                </a:solidFill>
              </a:rPr>
              <a:t>www.nebraskahospitals.org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824625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236761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a:xfrm>
            <a:off x="457015"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411242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164718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a:xfrm>
            <a:off x="457015"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162995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386867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a:t>
            </a:r>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a:solidFill>
                  <a:srgbClr val="002060"/>
                </a:solidFill>
              </a:rPr>
              <a:t>www.nebraskahospitals.org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824625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236761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a:xfrm>
            <a:off x="457015"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411242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1647181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386867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a:t>
            </a:r>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a:solidFill>
                  <a:srgbClr val="002060"/>
                </a:solidFill>
              </a:rPr>
              <a:t>www.nebraskahospitals.org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824625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2367619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a:xfrm>
            <a:off x="457015"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411242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164718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3395338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386867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a:t>
            </a:r>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a:solidFill>
                  <a:srgbClr val="002060"/>
                </a:solidFill>
              </a:rPr>
              <a:t>www.nebraskahospitals.org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824625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2367619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a:xfrm>
            <a:off x="457015"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411242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16471811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3868672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a:t>
            </a:r>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a:solidFill>
                  <a:srgbClr val="002060"/>
                </a:solidFill>
              </a:rPr>
              <a:t>www.nebraskahospitals.org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824625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2367619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a:xfrm>
            <a:off x="457015"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4112426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164718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40658329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386867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a:t>
            </a:r>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a:solidFill>
                  <a:srgbClr val="002060"/>
                </a:solidFill>
              </a:rPr>
              <a:t>www.nebraskahospitals.org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36694091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40108348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a:xfrm>
            <a:off x="457015"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8197833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23761993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4169935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a:t>
            </a:r>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a:solidFill>
                  <a:srgbClr val="002060"/>
                </a:solidFill>
              </a:rPr>
              <a:t>www.nebraskahospitals.org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281826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63344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a:xfrm>
            <a:off x="457015"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122165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solidFill>
                  <a:srgbClr val="002060"/>
                </a:solidFill>
              </a:rPr>
              <a:pPr/>
              <a:t>‹#›</a:t>
            </a:fld>
            <a:endParaRPr lang="en-US" dirty="0">
              <a:solidFill>
                <a:srgbClr val="002060"/>
              </a:solidFill>
            </a:endParaRPr>
          </a:p>
        </p:txBody>
      </p:sp>
    </p:spTree>
    <p:extLst>
      <p:ext uri="{BB962C8B-B14F-4D97-AF65-F5344CB8AC3E}">
        <p14:creationId xmlns:p14="http://schemas.microsoft.com/office/powerpoint/2010/main" val="1021392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10.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11.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7.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8.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9.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206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206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solidFill>
                  <a:srgbClr val="002060">
                    <a:tint val="75000"/>
                  </a:srgbClr>
                </a:solidFill>
              </a:rPr>
              <a:pPr/>
              <a:t>‹#›</a:t>
            </a:fld>
            <a:endParaRPr lang="en-US" dirty="0">
              <a:solidFill>
                <a:srgbClr val="002060">
                  <a:tint val="75000"/>
                </a:srgbClr>
              </a:solidFill>
            </a:endParaRPr>
          </a:p>
        </p:txBody>
      </p:sp>
    </p:spTree>
    <p:extLst>
      <p:ext uri="{BB962C8B-B14F-4D97-AF65-F5344CB8AC3E}">
        <p14:creationId xmlns:p14="http://schemas.microsoft.com/office/powerpoint/2010/main" val="115432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206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206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solidFill>
                  <a:srgbClr val="002060">
                    <a:tint val="75000"/>
                  </a:srgbClr>
                </a:solidFill>
              </a:rPr>
              <a:pPr/>
              <a:t>‹#›</a:t>
            </a:fld>
            <a:endParaRPr lang="en-US" dirty="0">
              <a:solidFill>
                <a:srgbClr val="002060">
                  <a:tint val="75000"/>
                </a:srgbClr>
              </a:solidFill>
            </a:endParaRPr>
          </a:p>
        </p:txBody>
      </p:sp>
    </p:spTree>
    <p:extLst>
      <p:ext uri="{BB962C8B-B14F-4D97-AF65-F5344CB8AC3E}">
        <p14:creationId xmlns:p14="http://schemas.microsoft.com/office/powerpoint/2010/main" val="33478653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206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206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solidFill>
                  <a:srgbClr val="002060">
                    <a:tint val="75000"/>
                  </a:srgbClr>
                </a:solidFill>
              </a:rPr>
              <a:pPr/>
              <a:t>‹#›</a:t>
            </a:fld>
            <a:endParaRPr lang="en-US" dirty="0">
              <a:solidFill>
                <a:srgbClr val="002060">
                  <a:tint val="75000"/>
                </a:srgbClr>
              </a:solidFill>
            </a:endParaRPr>
          </a:p>
        </p:txBody>
      </p:sp>
    </p:spTree>
    <p:extLst>
      <p:ext uri="{BB962C8B-B14F-4D97-AF65-F5344CB8AC3E}">
        <p14:creationId xmlns:p14="http://schemas.microsoft.com/office/powerpoint/2010/main" val="10765629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206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206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solidFill>
                  <a:srgbClr val="002060">
                    <a:tint val="75000"/>
                  </a:srgbClr>
                </a:solidFill>
              </a:rPr>
              <a:pPr/>
              <a:t>‹#›</a:t>
            </a:fld>
            <a:endParaRPr lang="en-US" dirty="0">
              <a:solidFill>
                <a:srgbClr val="002060">
                  <a:tint val="75000"/>
                </a:srgbClr>
              </a:solidFill>
            </a:endParaRPr>
          </a:p>
        </p:txBody>
      </p:sp>
    </p:spTree>
    <p:extLst>
      <p:ext uri="{BB962C8B-B14F-4D97-AF65-F5344CB8AC3E}">
        <p14:creationId xmlns:p14="http://schemas.microsoft.com/office/powerpoint/2010/main" val="4475299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206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206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solidFill>
                  <a:srgbClr val="002060">
                    <a:tint val="75000"/>
                  </a:srgbClr>
                </a:solidFill>
              </a:rPr>
              <a:pPr/>
              <a:t>‹#›</a:t>
            </a:fld>
            <a:endParaRPr lang="en-US" dirty="0">
              <a:solidFill>
                <a:srgbClr val="002060">
                  <a:tint val="75000"/>
                </a:srgbClr>
              </a:solidFill>
            </a:endParaRPr>
          </a:p>
        </p:txBody>
      </p:sp>
    </p:spTree>
    <p:extLst>
      <p:ext uri="{BB962C8B-B14F-4D97-AF65-F5344CB8AC3E}">
        <p14:creationId xmlns:p14="http://schemas.microsoft.com/office/powerpoint/2010/main" val="4475299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206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206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solidFill>
                  <a:srgbClr val="002060">
                    <a:tint val="75000"/>
                  </a:srgbClr>
                </a:solidFill>
              </a:rPr>
              <a:pPr/>
              <a:t>‹#›</a:t>
            </a:fld>
            <a:endParaRPr lang="en-US" dirty="0">
              <a:solidFill>
                <a:srgbClr val="002060">
                  <a:tint val="75000"/>
                </a:srgbClr>
              </a:solidFill>
            </a:endParaRPr>
          </a:p>
        </p:txBody>
      </p:sp>
    </p:spTree>
    <p:extLst>
      <p:ext uri="{BB962C8B-B14F-4D97-AF65-F5344CB8AC3E}">
        <p14:creationId xmlns:p14="http://schemas.microsoft.com/office/powerpoint/2010/main" val="44752993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206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206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solidFill>
                  <a:srgbClr val="002060">
                    <a:tint val="75000"/>
                  </a:srgbClr>
                </a:solidFill>
              </a:rPr>
              <a:pPr/>
              <a:t>‹#›</a:t>
            </a:fld>
            <a:endParaRPr lang="en-US" dirty="0">
              <a:solidFill>
                <a:srgbClr val="002060">
                  <a:tint val="75000"/>
                </a:srgbClr>
              </a:solidFill>
            </a:endParaRPr>
          </a:p>
        </p:txBody>
      </p:sp>
    </p:spTree>
    <p:extLst>
      <p:ext uri="{BB962C8B-B14F-4D97-AF65-F5344CB8AC3E}">
        <p14:creationId xmlns:p14="http://schemas.microsoft.com/office/powerpoint/2010/main" val="447529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206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206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solidFill>
                  <a:srgbClr val="002060">
                    <a:tint val="75000"/>
                  </a:srgbClr>
                </a:solidFill>
              </a:rPr>
              <a:pPr/>
              <a:t>‹#›</a:t>
            </a:fld>
            <a:endParaRPr lang="en-US" dirty="0">
              <a:solidFill>
                <a:srgbClr val="002060">
                  <a:tint val="75000"/>
                </a:srgbClr>
              </a:solidFill>
            </a:endParaRPr>
          </a:p>
        </p:txBody>
      </p:sp>
    </p:spTree>
    <p:extLst>
      <p:ext uri="{BB962C8B-B14F-4D97-AF65-F5344CB8AC3E}">
        <p14:creationId xmlns:p14="http://schemas.microsoft.com/office/powerpoint/2010/main" val="3347865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206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206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solidFill>
                  <a:srgbClr val="002060">
                    <a:tint val="75000"/>
                  </a:srgbClr>
                </a:solidFill>
              </a:rPr>
              <a:pPr/>
              <a:t>‹#›</a:t>
            </a:fld>
            <a:endParaRPr lang="en-US" dirty="0">
              <a:solidFill>
                <a:srgbClr val="002060">
                  <a:tint val="75000"/>
                </a:srgbClr>
              </a:solidFill>
            </a:endParaRPr>
          </a:p>
        </p:txBody>
      </p:sp>
    </p:spTree>
    <p:extLst>
      <p:ext uri="{BB962C8B-B14F-4D97-AF65-F5344CB8AC3E}">
        <p14:creationId xmlns:p14="http://schemas.microsoft.com/office/powerpoint/2010/main" val="3347865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206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206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solidFill>
                  <a:srgbClr val="002060">
                    <a:tint val="75000"/>
                  </a:srgbClr>
                </a:solidFill>
              </a:rPr>
              <a:pPr/>
              <a:t>‹#›</a:t>
            </a:fld>
            <a:endParaRPr lang="en-US" dirty="0">
              <a:solidFill>
                <a:srgbClr val="002060">
                  <a:tint val="75000"/>
                </a:srgbClr>
              </a:solidFill>
            </a:endParaRPr>
          </a:p>
        </p:txBody>
      </p:sp>
    </p:spTree>
    <p:extLst>
      <p:ext uri="{BB962C8B-B14F-4D97-AF65-F5344CB8AC3E}">
        <p14:creationId xmlns:p14="http://schemas.microsoft.com/office/powerpoint/2010/main" val="33478653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206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206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solidFill>
                  <a:srgbClr val="002060">
                    <a:tint val="75000"/>
                  </a:srgbClr>
                </a:solidFill>
              </a:rPr>
              <a:pPr/>
              <a:t>‹#›</a:t>
            </a:fld>
            <a:endParaRPr lang="en-US" dirty="0">
              <a:solidFill>
                <a:srgbClr val="002060">
                  <a:tint val="75000"/>
                </a:srgbClr>
              </a:solidFill>
            </a:endParaRPr>
          </a:p>
        </p:txBody>
      </p:sp>
    </p:spTree>
    <p:extLst>
      <p:ext uri="{BB962C8B-B14F-4D97-AF65-F5344CB8AC3E}">
        <p14:creationId xmlns:p14="http://schemas.microsoft.com/office/powerpoint/2010/main" val="3347865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hyperlink" Target="http://www.hcahpsonline.org/" TargetMode="External"/><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hyperlink" Target="https://data.cms.gov/provider-data/" TargetMode="External"/><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3" Type="http://schemas.openxmlformats.org/officeDocument/2006/relationships/hyperlink" Target="https://www.medicare.gov/care-compare" TargetMode="External"/><Relationship Id="rId2" Type="http://schemas.openxmlformats.org/officeDocument/2006/relationships/notesSlide" Target="../notesSlides/notesSlide36.xml"/><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53.xml"/><Relationship Id="rId5" Type="http://schemas.openxmlformats.org/officeDocument/2006/relationships/hyperlink" Target="https://creativecommons.org/licenses/by-nc/3.0/" TargetMode="External"/><Relationship Id="rId4" Type="http://schemas.openxmlformats.org/officeDocument/2006/relationships/hyperlink" Target="https://www.freepngimg.com/png/85354-text-question-blog-questions-logo-any"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3.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Microsoft_Excel_97-2003_Worksheet.xls"/><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7578D-4413-4F0F-9EB4-A1BD4B6C1C3C}"/>
              </a:ext>
            </a:extLst>
          </p:cNvPr>
          <p:cNvSpPr>
            <a:spLocks noGrp="1"/>
          </p:cNvSpPr>
          <p:nvPr>
            <p:ph type="title"/>
          </p:nvPr>
        </p:nvSpPr>
        <p:spPr/>
        <p:txBody>
          <a:bodyPr>
            <a:normAutofit fontScale="90000"/>
          </a:bodyPr>
          <a:lstStyle/>
          <a:p>
            <a:pPr algn="ctr"/>
            <a:r>
              <a:rPr lang="en-US" dirty="0"/>
              <a:t>Franciscan Healthcare’s PFAC Journey</a:t>
            </a:r>
          </a:p>
        </p:txBody>
      </p:sp>
      <p:sp>
        <p:nvSpPr>
          <p:cNvPr id="3" name="Content Placeholder 2">
            <a:extLst>
              <a:ext uri="{FF2B5EF4-FFF2-40B4-BE49-F238E27FC236}">
                <a16:creationId xmlns:a16="http://schemas.microsoft.com/office/drawing/2014/main" id="{A84DAB33-4174-485E-AC53-6BAD0A7F7538}"/>
              </a:ext>
            </a:extLst>
          </p:cNvPr>
          <p:cNvSpPr>
            <a:spLocks noGrp="1"/>
          </p:cNvSpPr>
          <p:nvPr>
            <p:ph idx="1"/>
          </p:nvPr>
        </p:nvSpPr>
        <p:spPr/>
        <p:txBody>
          <a:bodyPr/>
          <a:lstStyle/>
          <a:p>
            <a:r>
              <a:rPr lang="en-US" dirty="0"/>
              <a:t>Officially started in 2014</a:t>
            </a:r>
          </a:p>
          <a:p>
            <a:pPr lvl="1"/>
            <a:r>
              <a:rPr lang="en-US" dirty="0"/>
              <a:t>Led by Sister Joy Rose</a:t>
            </a:r>
          </a:p>
          <a:p>
            <a:pPr lvl="1"/>
            <a:r>
              <a:rPr lang="en-US" dirty="0"/>
              <a:t>Struggled obtaining support from CEO</a:t>
            </a:r>
          </a:p>
          <a:p>
            <a:pPr lvl="1"/>
            <a:r>
              <a:rPr lang="en-US" dirty="0"/>
              <a:t>Provided education to Board and Medical Staff</a:t>
            </a:r>
          </a:p>
          <a:p>
            <a:pPr lvl="1"/>
            <a:r>
              <a:rPr lang="en-US" dirty="0"/>
              <a:t>Obtained our first committee members by asking members of the Medical Staff and Administration for recommendations</a:t>
            </a:r>
          </a:p>
        </p:txBody>
      </p:sp>
    </p:spTree>
    <p:extLst>
      <p:ext uri="{BB962C8B-B14F-4D97-AF65-F5344CB8AC3E}">
        <p14:creationId xmlns:p14="http://schemas.microsoft.com/office/powerpoint/2010/main" val="2636714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HCAHPS</a:t>
            </a:r>
          </a:p>
        </p:txBody>
      </p:sp>
      <p:sp>
        <p:nvSpPr>
          <p:cNvPr id="5" name="Content Placeholder 4"/>
          <p:cNvSpPr>
            <a:spLocks noGrp="1"/>
          </p:cNvSpPr>
          <p:nvPr>
            <p:ph idx="1"/>
          </p:nvPr>
        </p:nvSpPr>
        <p:spPr>
          <a:xfrm>
            <a:off x="457015" y="1524000"/>
            <a:ext cx="8229600" cy="4525963"/>
          </a:xfrm>
        </p:spPr>
        <p:txBody>
          <a:bodyPr/>
          <a:lstStyle/>
          <a:p>
            <a:r>
              <a:rPr lang="en-US" dirty="0"/>
              <a:t>Can be administered by any “approved” survey vendor (Press Ganey, National Research Corporation/NRC Health, Rural Comprehensive Care Network/RCCN, PRC) or can be self - administered.</a:t>
            </a:r>
          </a:p>
          <a:p>
            <a:r>
              <a:rPr lang="en-US" dirty="0"/>
              <a:t>Results are publically reported on Care Compare.</a:t>
            </a:r>
          </a:p>
          <a:p>
            <a:endParaRPr lang="en-US" dirty="0"/>
          </a:p>
        </p:txBody>
      </p:sp>
    </p:spTree>
    <p:extLst>
      <p:ext uri="{BB962C8B-B14F-4D97-AF65-F5344CB8AC3E}">
        <p14:creationId xmlns:p14="http://schemas.microsoft.com/office/powerpoint/2010/main" val="3747332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3 Goals of HCAHPS</a:t>
            </a:r>
          </a:p>
        </p:txBody>
      </p:sp>
      <p:sp>
        <p:nvSpPr>
          <p:cNvPr id="5" name="Content Placeholder 4"/>
          <p:cNvSpPr>
            <a:spLocks noGrp="1"/>
          </p:cNvSpPr>
          <p:nvPr>
            <p:ph idx="1"/>
          </p:nvPr>
        </p:nvSpPr>
        <p:spPr>
          <a:xfrm>
            <a:off x="457015" y="1295400"/>
            <a:ext cx="8229600" cy="4525963"/>
          </a:xfrm>
        </p:spPr>
        <p:txBody>
          <a:bodyPr>
            <a:normAutofit fontScale="92500" lnSpcReduction="10000"/>
          </a:bodyPr>
          <a:lstStyle/>
          <a:p>
            <a:r>
              <a:rPr lang="en-US" sz="3000" dirty="0"/>
              <a:t>Produce data about patients’ perspective of care allowing objective and meaningful comparisons of hospitals on topics that are important to patients and consumers.</a:t>
            </a:r>
          </a:p>
          <a:p>
            <a:r>
              <a:rPr lang="en-US" sz="3000" dirty="0"/>
              <a:t>Public reporting of the survey results creates incentives for hospitals to improve quality of care.</a:t>
            </a:r>
          </a:p>
          <a:p>
            <a:r>
              <a:rPr lang="en-US" sz="3000" dirty="0"/>
              <a:t>Public reporting enhances accountability in health care by increasing transparency of the quality of hospital care provided in return for public investment.</a:t>
            </a:r>
          </a:p>
          <a:p>
            <a:endParaRPr lang="en-US" dirty="0"/>
          </a:p>
        </p:txBody>
      </p:sp>
    </p:spTree>
    <p:extLst>
      <p:ext uri="{BB962C8B-B14F-4D97-AF65-F5344CB8AC3E}">
        <p14:creationId xmlns:p14="http://schemas.microsoft.com/office/powerpoint/2010/main" val="374733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Participating Hospitals</a:t>
            </a:r>
          </a:p>
        </p:txBody>
      </p:sp>
      <p:sp>
        <p:nvSpPr>
          <p:cNvPr id="3" name="Content Placeholder 2"/>
          <p:cNvSpPr>
            <a:spLocks noGrp="1"/>
          </p:cNvSpPr>
          <p:nvPr>
            <p:ph idx="1"/>
          </p:nvPr>
        </p:nvSpPr>
        <p:spPr>
          <a:xfrm>
            <a:off x="457015" y="1447800"/>
            <a:ext cx="8229600" cy="4525963"/>
          </a:xfrm>
        </p:spPr>
        <p:txBody>
          <a:bodyPr/>
          <a:lstStyle/>
          <a:p>
            <a:r>
              <a:rPr lang="en-US" dirty="0"/>
              <a:t>IPPS (Inpatient Prospective Payment System)</a:t>
            </a:r>
          </a:p>
          <a:p>
            <a:pPr lvl="2"/>
            <a:r>
              <a:rPr lang="en-US" sz="2800" dirty="0"/>
              <a:t>IPPS hospitals penalized if don’t participate</a:t>
            </a:r>
          </a:p>
          <a:p>
            <a:pPr lvl="2"/>
            <a:r>
              <a:rPr lang="en-US" sz="2800" dirty="0"/>
              <a:t>PPS-Exempt Cancer Hospitals can voluntarily participate</a:t>
            </a:r>
          </a:p>
          <a:p>
            <a:pPr lvl="3"/>
            <a:r>
              <a:rPr lang="en-US" sz="2400" dirty="0"/>
              <a:t>Excludes pediatric, psychiatric and specialty hospitals</a:t>
            </a:r>
          </a:p>
          <a:p>
            <a:r>
              <a:rPr lang="en-US" dirty="0"/>
              <a:t>Critical Access Hospitals</a:t>
            </a:r>
          </a:p>
          <a:p>
            <a:pPr lvl="1"/>
            <a:r>
              <a:rPr lang="en-US" dirty="0"/>
              <a:t>Voluntarily report</a:t>
            </a:r>
          </a:p>
        </p:txBody>
      </p:sp>
    </p:spTree>
    <p:extLst>
      <p:ext uri="{BB962C8B-B14F-4D97-AF65-F5344CB8AC3E}">
        <p14:creationId xmlns:p14="http://schemas.microsoft.com/office/powerpoint/2010/main" val="392890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are HCAHPS Important?</a:t>
            </a:r>
          </a:p>
        </p:txBody>
      </p:sp>
      <p:sp>
        <p:nvSpPr>
          <p:cNvPr id="5" name="Content Placeholder 4"/>
          <p:cNvSpPr>
            <a:spLocks noGrp="1"/>
          </p:cNvSpPr>
          <p:nvPr>
            <p:ph idx="1"/>
          </p:nvPr>
        </p:nvSpPr>
        <p:spPr/>
        <p:txBody>
          <a:bodyPr/>
          <a:lstStyle/>
          <a:p>
            <a:r>
              <a:rPr lang="en-US" dirty="0"/>
              <a:t>Studies linking HCAHPS to quality and patient safety.</a:t>
            </a:r>
          </a:p>
          <a:p>
            <a:r>
              <a:rPr lang="en-US" dirty="0"/>
              <a:t>More patients are choosing hospitals based on patient experience.</a:t>
            </a:r>
          </a:p>
          <a:p>
            <a:pPr lvl="1"/>
            <a:r>
              <a:rPr lang="en-US" dirty="0"/>
              <a:t>View scores on Care Compare</a:t>
            </a:r>
          </a:p>
          <a:p>
            <a:r>
              <a:rPr lang="en-US" dirty="0"/>
              <a:t>Questions focus on “what matters” to the patient, not just “what is the matter.”</a:t>
            </a:r>
          </a:p>
        </p:txBody>
      </p:sp>
    </p:spTree>
    <p:extLst>
      <p:ext uri="{BB962C8B-B14F-4D97-AF65-F5344CB8AC3E}">
        <p14:creationId xmlns:p14="http://schemas.microsoft.com/office/powerpoint/2010/main" val="3158079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Four Survey Modes Available</a:t>
            </a:r>
          </a:p>
        </p:txBody>
      </p:sp>
      <p:sp>
        <p:nvSpPr>
          <p:cNvPr id="5" name="Content Placeholder 4"/>
          <p:cNvSpPr>
            <a:spLocks noGrp="1"/>
          </p:cNvSpPr>
          <p:nvPr>
            <p:ph idx="1"/>
          </p:nvPr>
        </p:nvSpPr>
        <p:spPr/>
        <p:txBody>
          <a:bodyPr/>
          <a:lstStyle/>
          <a:p>
            <a:r>
              <a:rPr lang="en-US" dirty="0"/>
              <a:t>Mail only</a:t>
            </a:r>
          </a:p>
          <a:p>
            <a:r>
              <a:rPr lang="en-US" dirty="0"/>
              <a:t>Telephone only</a:t>
            </a:r>
          </a:p>
          <a:p>
            <a:r>
              <a:rPr lang="en-US" dirty="0"/>
              <a:t>Mail with telephone follow-up (mixed mode)</a:t>
            </a:r>
          </a:p>
          <a:p>
            <a:r>
              <a:rPr lang="en-US" dirty="0"/>
              <a:t>Active interactive voice recognition (IVR)</a:t>
            </a:r>
          </a:p>
          <a:p>
            <a:pPr marL="0" indent="0">
              <a:buNone/>
            </a:pPr>
            <a:endParaRPr lang="en-US" dirty="0"/>
          </a:p>
        </p:txBody>
      </p:sp>
    </p:spTree>
    <p:extLst>
      <p:ext uri="{BB962C8B-B14F-4D97-AF65-F5344CB8AC3E}">
        <p14:creationId xmlns:p14="http://schemas.microsoft.com/office/powerpoint/2010/main" val="3158079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Available languages</a:t>
            </a:r>
          </a:p>
        </p:txBody>
      </p:sp>
      <p:sp>
        <p:nvSpPr>
          <p:cNvPr id="5" name="Content Placeholder 4"/>
          <p:cNvSpPr>
            <a:spLocks noGrp="1"/>
          </p:cNvSpPr>
          <p:nvPr>
            <p:ph idx="1"/>
          </p:nvPr>
        </p:nvSpPr>
        <p:spPr/>
        <p:txBody>
          <a:bodyPr/>
          <a:lstStyle/>
          <a:p>
            <a:r>
              <a:rPr lang="en-US" dirty="0"/>
              <a:t>English</a:t>
            </a:r>
          </a:p>
          <a:p>
            <a:r>
              <a:rPr lang="en-US" dirty="0"/>
              <a:t>Spanish</a:t>
            </a:r>
          </a:p>
          <a:p>
            <a:r>
              <a:rPr lang="en-US" dirty="0"/>
              <a:t>Chinese</a:t>
            </a:r>
          </a:p>
          <a:p>
            <a:r>
              <a:rPr lang="en-US" dirty="0"/>
              <a:t>Russian</a:t>
            </a:r>
          </a:p>
          <a:p>
            <a:r>
              <a:rPr lang="en-US" dirty="0"/>
              <a:t>Vietnamese</a:t>
            </a:r>
          </a:p>
          <a:p>
            <a:r>
              <a:rPr lang="en-US" dirty="0"/>
              <a:t>German</a:t>
            </a:r>
          </a:p>
          <a:p>
            <a:endParaRPr lang="en-US" dirty="0"/>
          </a:p>
        </p:txBody>
      </p:sp>
    </p:spTree>
    <p:extLst>
      <p:ext uri="{BB962C8B-B14F-4D97-AF65-F5344CB8AC3E}">
        <p14:creationId xmlns:p14="http://schemas.microsoft.com/office/powerpoint/2010/main" val="3158079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Other CAHPS</a:t>
            </a:r>
          </a:p>
        </p:txBody>
      </p:sp>
      <p:sp>
        <p:nvSpPr>
          <p:cNvPr id="5" name="Content Placeholder 4"/>
          <p:cNvSpPr>
            <a:spLocks noGrp="1"/>
          </p:cNvSpPr>
          <p:nvPr>
            <p:ph idx="1"/>
          </p:nvPr>
        </p:nvSpPr>
        <p:spPr/>
        <p:txBody>
          <a:bodyPr/>
          <a:lstStyle/>
          <a:p>
            <a:r>
              <a:rPr lang="en-US" dirty="0"/>
              <a:t>CG- CAHPS</a:t>
            </a:r>
          </a:p>
          <a:p>
            <a:pPr lvl="1"/>
            <a:r>
              <a:rPr lang="en-US" dirty="0"/>
              <a:t>Clinician and Group</a:t>
            </a:r>
          </a:p>
          <a:p>
            <a:r>
              <a:rPr lang="en-US" dirty="0"/>
              <a:t>Hospice</a:t>
            </a:r>
          </a:p>
          <a:p>
            <a:r>
              <a:rPr lang="en-US" dirty="0"/>
              <a:t>HH-CAHPS</a:t>
            </a:r>
          </a:p>
          <a:p>
            <a:pPr lvl="1"/>
            <a:r>
              <a:rPr lang="en-US" dirty="0"/>
              <a:t>Home Health</a:t>
            </a:r>
          </a:p>
          <a:p>
            <a:r>
              <a:rPr lang="en-US" dirty="0"/>
              <a:t>Surgical Care (OAS)</a:t>
            </a:r>
          </a:p>
          <a:p>
            <a:endParaRPr lang="en-US" dirty="0"/>
          </a:p>
        </p:txBody>
      </p:sp>
    </p:spTree>
    <p:extLst>
      <p:ext uri="{BB962C8B-B14F-4D97-AF65-F5344CB8AC3E}">
        <p14:creationId xmlns:p14="http://schemas.microsoft.com/office/powerpoint/2010/main" val="990062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Survey Process</a:t>
            </a:r>
          </a:p>
        </p:txBody>
      </p:sp>
      <p:sp>
        <p:nvSpPr>
          <p:cNvPr id="5" name="Content Placeholder 4"/>
          <p:cNvSpPr>
            <a:spLocks noGrp="1"/>
          </p:cNvSpPr>
          <p:nvPr>
            <p:ph idx="1"/>
          </p:nvPr>
        </p:nvSpPr>
        <p:spPr/>
        <p:txBody>
          <a:bodyPr/>
          <a:lstStyle/>
          <a:p>
            <a:r>
              <a:rPr lang="en-US" dirty="0"/>
              <a:t>Survey administered to a random sample of adult patients across medical conditions between 48 hours and six weeks after discharge.</a:t>
            </a:r>
          </a:p>
          <a:p>
            <a:pPr lvl="1"/>
            <a:r>
              <a:rPr lang="en-US" dirty="0"/>
              <a:t>Both Medicare and Non-Medicare</a:t>
            </a:r>
          </a:p>
          <a:p>
            <a:pPr lvl="1"/>
            <a:r>
              <a:rPr lang="en-US" dirty="0"/>
              <a:t>Typically, in CAH’s all eligible patients will be surveyed</a:t>
            </a:r>
          </a:p>
          <a:p>
            <a:endParaRPr lang="en-US" dirty="0"/>
          </a:p>
        </p:txBody>
      </p:sp>
    </p:spTree>
    <p:extLst>
      <p:ext uri="{BB962C8B-B14F-4D97-AF65-F5344CB8AC3E}">
        <p14:creationId xmlns:p14="http://schemas.microsoft.com/office/powerpoint/2010/main" val="3158079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 </a:t>
            </a:r>
            <a:r>
              <a:rPr lang="en-US" i="1" dirty="0"/>
              <a:t>Initially</a:t>
            </a:r>
            <a:r>
              <a:rPr lang="en-US" dirty="0"/>
              <a:t> Eligible Patients</a:t>
            </a:r>
          </a:p>
        </p:txBody>
      </p:sp>
      <p:sp>
        <p:nvSpPr>
          <p:cNvPr id="3" name="Content Placeholder 2"/>
          <p:cNvSpPr>
            <a:spLocks noGrp="1"/>
          </p:cNvSpPr>
          <p:nvPr>
            <p:ph idx="1"/>
          </p:nvPr>
        </p:nvSpPr>
        <p:spPr/>
        <p:txBody>
          <a:bodyPr/>
          <a:lstStyle/>
          <a:p>
            <a:pPr marL="0" indent="0">
              <a:buNone/>
            </a:pPr>
            <a:r>
              <a:rPr lang="en-US" b="1" dirty="0"/>
              <a:t>All </a:t>
            </a:r>
            <a:r>
              <a:rPr lang="en-US" dirty="0"/>
              <a:t>Initially </a:t>
            </a:r>
            <a:r>
              <a:rPr lang="en-US" b="1" dirty="0"/>
              <a:t>Eligible Patients </a:t>
            </a:r>
            <a:endParaRPr lang="en-US" dirty="0"/>
          </a:p>
          <a:p>
            <a:r>
              <a:rPr lang="en-US" dirty="0"/>
              <a:t>18 years or older at the time of admission </a:t>
            </a:r>
          </a:p>
          <a:p>
            <a:r>
              <a:rPr lang="en-US" dirty="0"/>
              <a:t>Admission includes at least one overnight stay in hospital </a:t>
            </a:r>
          </a:p>
          <a:p>
            <a:r>
              <a:rPr lang="en-US" dirty="0"/>
              <a:t>Non-psychiatric MS-DRG/principal diagnosis at discharge </a:t>
            </a:r>
          </a:p>
          <a:p>
            <a:r>
              <a:rPr lang="en-US" dirty="0"/>
              <a:t>Alive at the time of discharge </a:t>
            </a:r>
          </a:p>
          <a:p>
            <a:endParaRPr lang="en-US" dirty="0"/>
          </a:p>
        </p:txBody>
      </p:sp>
    </p:spTree>
    <p:extLst>
      <p:ext uri="{BB962C8B-B14F-4D97-AF65-F5344CB8AC3E}">
        <p14:creationId xmlns:p14="http://schemas.microsoft.com/office/powerpoint/2010/main" val="391983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Exclusions </a:t>
            </a:r>
          </a:p>
        </p:txBody>
      </p:sp>
      <p:sp>
        <p:nvSpPr>
          <p:cNvPr id="3" name="Content Placeholder 2"/>
          <p:cNvSpPr>
            <a:spLocks noGrp="1"/>
          </p:cNvSpPr>
          <p:nvPr>
            <p:ph idx="1"/>
          </p:nvPr>
        </p:nvSpPr>
        <p:spPr>
          <a:xfrm>
            <a:off x="457015" y="1371600"/>
            <a:ext cx="8229600" cy="4525963"/>
          </a:xfrm>
        </p:spPr>
        <p:txBody>
          <a:bodyPr>
            <a:normAutofit/>
          </a:bodyPr>
          <a:lstStyle/>
          <a:p>
            <a:pPr marL="0" indent="0">
              <a:buNone/>
            </a:pPr>
            <a:r>
              <a:rPr lang="en-US" sz="2600" b="1" dirty="0"/>
              <a:t>Ineligible Patients Exclusions </a:t>
            </a:r>
            <a:endParaRPr lang="en-US" sz="2600" dirty="0"/>
          </a:p>
          <a:p>
            <a:r>
              <a:rPr lang="en-US" sz="2600" dirty="0"/>
              <a:t>“No-Publicity” patients </a:t>
            </a:r>
          </a:p>
          <a:p>
            <a:r>
              <a:rPr lang="en-US" sz="2600" dirty="0"/>
              <a:t>Court/Law enforcement patients (i.e., prisoners) </a:t>
            </a:r>
          </a:p>
          <a:p>
            <a:r>
              <a:rPr lang="en-US" sz="2600" dirty="0"/>
              <a:t>Patients with a foreign home address </a:t>
            </a:r>
          </a:p>
          <a:p>
            <a:r>
              <a:rPr lang="en-US" sz="2600" dirty="0"/>
              <a:t>Patients discharged to hospice care </a:t>
            </a:r>
          </a:p>
          <a:p>
            <a:r>
              <a:rPr lang="en-US" sz="2600" dirty="0"/>
              <a:t>Patients who are excluded because of state regulations </a:t>
            </a:r>
          </a:p>
          <a:p>
            <a:r>
              <a:rPr lang="en-US" sz="2600" dirty="0"/>
              <a:t>Patients discharged to nursing homes and skilled nursing facilities </a:t>
            </a:r>
          </a:p>
          <a:p>
            <a:endParaRPr lang="en-US" dirty="0"/>
          </a:p>
        </p:txBody>
      </p:sp>
    </p:spTree>
    <p:extLst>
      <p:ext uri="{BB962C8B-B14F-4D97-AF65-F5344CB8AC3E}">
        <p14:creationId xmlns:p14="http://schemas.microsoft.com/office/powerpoint/2010/main" val="311387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7578D-4413-4F0F-9EB4-A1BD4B6C1C3C}"/>
              </a:ext>
            </a:extLst>
          </p:cNvPr>
          <p:cNvSpPr>
            <a:spLocks noGrp="1"/>
          </p:cNvSpPr>
          <p:nvPr>
            <p:ph type="title"/>
          </p:nvPr>
        </p:nvSpPr>
        <p:spPr/>
        <p:txBody>
          <a:bodyPr/>
          <a:lstStyle/>
          <a:p>
            <a:r>
              <a:rPr lang="en-US" dirty="0"/>
              <a:t>Journey continued</a:t>
            </a:r>
          </a:p>
        </p:txBody>
      </p:sp>
      <p:sp>
        <p:nvSpPr>
          <p:cNvPr id="3" name="Content Placeholder 2">
            <a:extLst>
              <a:ext uri="{FF2B5EF4-FFF2-40B4-BE49-F238E27FC236}">
                <a16:creationId xmlns:a16="http://schemas.microsoft.com/office/drawing/2014/main" id="{A84DAB33-4174-485E-AC53-6BAD0A7F7538}"/>
              </a:ext>
            </a:extLst>
          </p:cNvPr>
          <p:cNvSpPr>
            <a:spLocks noGrp="1"/>
          </p:cNvSpPr>
          <p:nvPr>
            <p:ph idx="1"/>
          </p:nvPr>
        </p:nvSpPr>
        <p:spPr/>
        <p:txBody>
          <a:bodyPr/>
          <a:lstStyle/>
          <a:p>
            <a:r>
              <a:rPr lang="en-US" dirty="0"/>
              <a:t>First meeting was to educate why they were there and what is expected of them</a:t>
            </a:r>
          </a:p>
          <a:p>
            <a:r>
              <a:rPr lang="en-US" dirty="0"/>
              <a:t>Followed by a “Walk Around” of the facility</a:t>
            </a:r>
          </a:p>
          <a:p>
            <a:pPr lvl="1"/>
            <a:r>
              <a:rPr lang="en-US" dirty="0"/>
              <a:t>Asked “what we did well?” and “what we did not so well?”</a:t>
            </a:r>
          </a:p>
          <a:p>
            <a:pPr lvl="1"/>
            <a:r>
              <a:rPr lang="en-US" dirty="0"/>
              <a:t>Feedback was noted and reviewed with the CEO.</a:t>
            </a:r>
          </a:p>
          <a:p>
            <a:pPr lvl="1"/>
            <a:r>
              <a:rPr lang="en-US" dirty="0"/>
              <a:t>CEO addressed concerns at the following meeting.</a:t>
            </a:r>
          </a:p>
          <a:p>
            <a:pPr lvl="1"/>
            <a:endParaRPr lang="en-US" dirty="0"/>
          </a:p>
          <a:p>
            <a:pPr marL="0" indent="0">
              <a:buNone/>
            </a:pPr>
            <a:endParaRPr lang="en-US" dirty="0"/>
          </a:p>
        </p:txBody>
      </p:sp>
    </p:spTree>
    <p:extLst>
      <p:ext uri="{BB962C8B-B14F-4D97-AF65-F5344CB8AC3E}">
        <p14:creationId xmlns:p14="http://schemas.microsoft.com/office/powerpoint/2010/main" val="2888226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De-Duplication</a:t>
            </a:r>
          </a:p>
        </p:txBody>
      </p:sp>
      <p:sp>
        <p:nvSpPr>
          <p:cNvPr id="3" name="Content Placeholder 2"/>
          <p:cNvSpPr>
            <a:spLocks noGrp="1"/>
          </p:cNvSpPr>
          <p:nvPr>
            <p:ph idx="1"/>
          </p:nvPr>
        </p:nvSpPr>
        <p:spPr/>
        <p:txBody>
          <a:bodyPr/>
          <a:lstStyle/>
          <a:p>
            <a:r>
              <a:rPr lang="en-US" dirty="0"/>
              <a:t>Note: De-duplication must be performed using the </a:t>
            </a:r>
            <a:r>
              <a:rPr lang="en-US" b="1" dirty="0"/>
              <a:t>sample frame, not the sample, </a:t>
            </a:r>
            <a:r>
              <a:rPr lang="en-US" dirty="0"/>
              <a:t>within each calendar month, utilizing address information (or telephone number for Telephone, Mixed and IVR modes) and the patient’s medical record number (or other unique identifier.</a:t>
            </a:r>
          </a:p>
        </p:txBody>
      </p:sp>
    </p:spTree>
    <p:extLst>
      <p:ext uri="{BB962C8B-B14F-4D97-AF65-F5344CB8AC3E}">
        <p14:creationId xmlns:p14="http://schemas.microsoft.com/office/powerpoint/2010/main" val="959582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Survey Scoring</a:t>
            </a:r>
          </a:p>
        </p:txBody>
      </p:sp>
      <p:sp>
        <p:nvSpPr>
          <p:cNvPr id="5" name="Content Placeholder 4"/>
          <p:cNvSpPr>
            <a:spLocks noGrp="1"/>
          </p:cNvSpPr>
          <p:nvPr>
            <p:ph idx="1"/>
          </p:nvPr>
        </p:nvSpPr>
        <p:spPr/>
        <p:txBody>
          <a:bodyPr/>
          <a:lstStyle/>
          <a:p>
            <a:r>
              <a:rPr lang="en-US" b="1" dirty="0"/>
              <a:t>Top Box</a:t>
            </a:r>
          </a:p>
          <a:p>
            <a:pPr lvl="1"/>
            <a:r>
              <a:rPr lang="en-US" dirty="0"/>
              <a:t>the percentage of patients who answered “Always”</a:t>
            </a:r>
          </a:p>
          <a:p>
            <a:pPr lvl="1"/>
            <a:r>
              <a:rPr lang="en-US" dirty="0"/>
              <a:t>For the </a:t>
            </a:r>
            <a:r>
              <a:rPr lang="en-US" u="sng" dirty="0"/>
              <a:t>Overall Rating of Care</a:t>
            </a:r>
            <a:r>
              <a:rPr lang="en-US" dirty="0"/>
              <a:t> question “9 or 10”</a:t>
            </a:r>
          </a:p>
          <a:p>
            <a:endParaRPr lang="en-US" b="1" dirty="0"/>
          </a:p>
          <a:p>
            <a:r>
              <a:rPr lang="en-US" b="1" dirty="0"/>
              <a:t>Mean Score</a:t>
            </a:r>
          </a:p>
          <a:p>
            <a:pPr lvl="1"/>
            <a:r>
              <a:rPr lang="en-US" dirty="0"/>
              <a:t>Good for benchmarking improvements internally</a:t>
            </a:r>
          </a:p>
        </p:txBody>
      </p:sp>
    </p:spTree>
    <p:extLst>
      <p:ext uri="{BB962C8B-B14F-4D97-AF65-F5344CB8AC3E}">
        <p14:creationId xmlns:p14="http://schemas.microsoft.com/office/powerpoint/2010/main" val="3158079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Composition of HCAHPS Survey </a:t>
            </a:r>
          </a:p>
        </p:txBody>
      </p:sp>
      <p:sp>
        <p:nvSpPr>
          <p:cNvPr id="3" name="Content Placeholder 2"/>
          <p:cNvSpPr>
            <a:spLocks noGrp="1"/>
          </p:cNvSpPr>
          <p:nvPr>
            <p:ph idx="1"/>
          </p:nvPr>
        </p:nvSpPr>
        <p:spPr/>
        <p:txBody>
          <a:bodyPr/>
          <a:lstStyle/>
          <a:p>
            <a:r>
              <a:rPr lang="en-US" dirty="0"/>
              <a:t>HCAHPS contains </a:t>
            </a:r>
            <a:r>
              <a:rPr lang="en-US" b="1" dirty="0"/>
              <a:t>29 items</a:t>
            </a:r>
            <a:r>
              <a:rPr lang="en-US" dirty="0"/>
              <a:t>: </a:t>
            </a:r>
          </a:p>
          <a:p>
            <a:pPr lvl="2"/>
            <a:r>
              <a:rPr lang="en-US" sz="2800" b="1" dirty="0"/>
              <a:t>Items 1-22</a:t>
            </a:r>
            <a:r>
              <a:rPr lang="en-US" sz="2800" dirty="0"/>
              <a:t>: Core of HCAHPS (19 questions)</a:t>
            </a:r>
          </a:p>
          <a:p>
            <a:pPr lvl="3"/>
            <a:r>
              <a:rPr lang="en-US" sz="2400" dirty="0"/>
              <a:t>Beginning of survey; do not alter; keep together </a:t>
            </a:r>
          </a:p>
          <a:p>
            <a:pPr lvl="4"/>
            <a:r>
              <a:rPr lang="en-US" sz="2400" dirty="0"/>
              <a:t>19 substantive questions </a:t>
            </a:r>
          </a:p>
          <a:p>
            <a:pPr lvl="4"/>
            <a:r>
              <a:rPr lang="en-US" sz="2400" dirty="0"/>
              <a:t>3 “screener” items </a:t>
            </a:r>
          </a:p>
          <a:p>
            <a:pPr lvl="2"/>
            <a:endParaRPr lang="en-US" dirty="0"/>
          </a:p>
          <a:p>
            <a:pPr lvl="1"/>
            <a:r>
              <a:rPr lang="en-US" b="1" dirty="0"/>
              <a:t>Items 23-29</a:t>
            </a:r>
            <a:r>
              <a:rPr lang="en-US" dirty="0"/>
              <a:t>: “About You” (7 questions)</a:t>
            </a:r>
          </a:p>
          <a:p>
            <a:pPr lvl="2"/>
            <a:r>
              <a:rPr lang="en-US" dirty="0"/>
              <a:t>Place later; keep together; do not alter</a:t>
            </a:r>
          </a:p>
          <a:p>
            <a:pPr lvl="1"/>
            <a:endParaRPr lang="en-US" dirty="0"/>
          </a:p>
          <a:p>
            <a:endParaRPr lang="en-US" dirty="0"/>
          </a:p>
        </p:txBody>
      </p:sp>
    </p:spTree>
    <p:extLst>
      <p:ext uri="{BB962C8B-B14F-4D97-AF65-F5344CB8AC3E}">
        <p14:creationId xmlns:p14="http://schemas.microsoft.com/office/powerpoint/2010/main" val="3645764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a:t>
            </a:r>
          </a:p>
        </p:txBody>
      </p:sp>
      <p:sp>
        <p:nvSpPr>
          <p:cNvPr id="3" name="Content Placeholder 2"/>
          <p:cNvSpPr>
            <a:spLocks noGrp="1"/>
          </p:cNvSpPr>
          <p:nvPr>
            <p:ph idx="1"/>
          </p:nvPr>
        </p:nvSpPr>
        <p:spPr>
          <a:xfrm>
            <a:off x="76200" y="1295400"/>
            <a:ext cx="8991600" cy="4525963"/>
          </a:xfrm>
        </p:spPr>
        <p:txBody>
          <a:bodyPr>
            <a:normAutofit fontScale="92500" lnSpcReduction="10000"/>
          </a:bodyPr>
          <a:lstStyle/>
          <a:p>
            <a:pPr marL="3200400" lvl="7" indent="0">
              <a:buNone/>
            </a:pPr>
            <a:r>
              <a:rPr lang="en-US" sz="2800" b="1" dirty="0"/>
              <a:t>Hospitals</a:t>
            </a:r>
          </a:p>
          <a:p>
            <a:r>
              <a:rPr lang="en-US" sz="2800" dirty="0"/>
              <a:t>Comply with all HCAHPS Survey protocols (whether self-administering or contracting with an approved survey vendor)</a:t>
            </a:r>
          </a:p>
          <a:p>
            <a:r>
              <a:rPr lang="en-US" sz="2800" dirty="0"/>
              <a:t>Produce patient discharge list with complete administrative data in timely manner</a:t>
            </a:r>
          </a:p>
          <a:p>
            <a:r>
              <a:rPr lang="en-US" sz="2800" dirty="0"/>
              <a:t>Use survey version in language of patient's preference</a:t>
            </a:r>
          </a:p>
          <a:p>
            <a:r>
              <a:rPr lang="en-US" sz="2800" dirty="0"/>
              <a:t>Review data warehouse reports</a:t>
            </a:r>
          </a:p>
          <a:p>
            <a:r>
              <a:rPr lang="en-US" sz="2800" dirty="0"/>
              <a:t>Do not influence patients about HCAHPS Survey</a:t>
            </a:r>
          </a:p>
          <a:p>
            <a:pPr lvl="1"/>
            <a:r>
              <a:rPr lang="en-US" sz="2600" dirty="0"/>
              <a:t>Communication with patients</a:t>
            </a:r>
          </a:p>
          <a:p>
            <a:pPr lvl="1"/>
            <a:r>
              <a:rPr lang="en-US" sz="2600" dirty="0"/>
              <a:t>Concurrent surveys</a:t>
            </a:r>
            <a:endParaRPr lang="en-US" dirty="0"/>
          </a:p>
        </p:txBody>
      </p:sp>
    </p:spTree>
    <p:extLst>
      <p:ext uri="{BB962C8B-B14F-4D97-AF65-F5344CB8AC3E}">
        <p14:creationId xmlns:p14="http://schemas.microsoft.com/office/powerpoint/2010/main" val="2538573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Roles and Responsibilities </a:t>
            </a:r>
            <a:r>
              <a:rPr lang="en-US" sz="3600" b="0" dirty="0"/>
              <a:t>(cont’d)</a:t>
            </a:r>
            <a:endParaRPr lang="en-US" sz="3600" dirty="0"/>
          </a:p>
        </p:txBody>
      </p:sp>
      <p:sp>
        <p:nvSpPr>
          <p:cNvPr id="3" name="Content Placeholder 2"/>
          <p:cNvSpPr>
            <a:spLocks noGrp="1"/>
          </p:cNvSpPr>
          <p:nvPr>
            <p:ph idx="1"/>
          </p:nvPr>
        </p:nvSpPr>
        <p:spPr>
          <a:xfrm>
            <a:off x="0" y="1295400"/>
            <a:ext cx="9067800" cy="4754563"/>
          </a:xfrm>
        </p:spPr>
        <p:txBody>
          <a:bodyPr>
            <a:noAutofit/>
          </a:bodyPr>
          <a:lstStyle/>
          <a:p>
            <a:pPr marL="0" indent="0" algn="ctr">
              <a:spcBef>
                <a:spcPts val="0"/>
              </a:spcBef>
              <a:buNone/>
            </a:pPr>
            <a:r>
              <a:rPr lang="en-US" sz="2200" b="1" dirty="0"/>
              <a:t>Hospitals Using a Survey Vendor</a:t>
            </a:r>
          </a:p>
          <a:p>
            <a:pPr>
              <a:spcBef>
                <a:spcPts val="0"/>
              </a:spcBef>
            </a:pPr>
            <a:r>
              <a:rPr lang="en-US" sz="2200" b="1" dirty="0"/>
              <a:t>The Vendor’s role in data collection and submission:</a:t>
            </a:r>
          </a:p>
          <a:p>
            <a:pPr lvl="1">
              <a:spcBef>
                <a:spcPts val="0"/>
              </a:spcBef>
              <a:buFont typeface="Wingdings" pitchFamily="2" charset="2"/>
              <a:buChar char="§"/>
            </a:pPr>
            <a:r>
              <a:rPr lang="en-US" sz="2200" dirty="0"/>
              <a:t>Create sample frame of eligible discharges</a:t>
            </a:r>
          </a:p>
          <a:p>
            <a:pPr lvl="1">
              <a:spcBef>
                <a:spcPts val="0"/>
              </a:spcBef>
              <a:buFont typeface="Wingdings" pitchFamily="2" charset="2"/>
              <a:buChar char="§"/>
            </a:pPr>
            <a:r>
              <a:rPr lang="en-US" sz="2200" dirty="0"/>
              <a:t>Draw sample of eligible patients and administer survey</a:t>
            </a:r>
          </a:p>
          <a:p>
            <a:pPr lvl="1">
              <a:spcBef>
                <a:spcPts val="0"/>
              </a:spcBef>
              <a:buFont typeface="Wingdings" pitchFamily="2" charset="2"/>
              <a:buChar char="§"/>
            </a:pPr>
            <a:r>
              <a:rPr lang="en-US" sz="2200" dirty="0"/>
              <a:t>Submit HCAHPS data in standard format via the Quality Net Secure Portal</a:t>
            </a:r>
          </a:p>
          <a:p>
            <a:pPr lvl="1">
              <a:spcBef>
                <a:spcPts val="0"/>
              </a:spcBef>
              <a:buFont typeface="Wingdings" pitchFamily="2" charset="2"/>
              <a:buChar char="§"/>
            </a:pPr>
            <a:r>
              <a:rPr lang="en-US" sz="2200" dirty="0"/>
              <a:t>Monitor submission reports</a:t>
            </a:r>
          </a:p>
          <a:p>
            <a:pPr marL="457200" lvl="1" indent="0">
              <a:spcBef>
                <a:spcPts val="0"/>
              </a:spcBef>
              <a:buNone/>
            </a:pPr>
            <a:r>
              <a:rPr lang="en-US" sz="2200" dirty="0"/>
              <a:t> 	- Including Review and Correction Reports</a:t>
            </a:r>
          </a:p>
          <a:p>
            <a:pPr lvl="1">
              <a:spcBef>
                <a:spcPts val="0"/>
              </a:spcBef>
              <a:buFont typeface="Wingdings" pitchFamily="2" charset="2"/>
              <a:buChar char="§"/>
            </a:pPr>
            <a:r>
              <a:rPr lang="en-US" sz="2200" dirty="0"/>
              <a:t>Comply with oversight process, including site visits</a:t>
            </a:r>
          </a:p>
          <a:p>
            <a:pPr lvl="1">
              <a:spcBef>
                <a:spcPts val="0"/>
              </a:spcBef>
              <a:buFont typeface="Wingdings" pitchFamily="2" charset="2"/>
              <a:buChar char="§"/>
            </a:pPr>
            <a:r>
              <a:rPr lang="en-US" sz="2200" dirty="0"/>
              <a:t>Conduct ongoing quality assurance activities</a:t>
            </a:r>
          </a:p>
          <a:p>
            <a:pPr lvl="3">
              <a:spcBef>
                <a:spcPts val="0"/>
              </a:spcBef>
            </a:pPr>
            <a:r>
              <a:rPr lang="en-US" sz="2200" dirty="0"/>
              <a:t>Including Data Quality Checks	</a:t>
            </a:r>
          </a:p>
          <a:p>
            <a:pPr lvl="1">
              <a:spcBef>
                <a:spcPts val="0"/>
              </a:spcBef>
              <a:buFont typeface="Wingdings" pitchFamily="2" charset="2"/>
              <a:buChar char="§"/>
            </a:pPr>
            <a:r>
              <a:rPr lang="en-US" sz="2200" dirty="0"/>
              <a:t>Monitor HCAHPS Web site for updates</a:t>
            </a:r>
          </a:p>
        </p:txBody>
      </p:sp>
    </p:spTree>
    <p:extLst>
      <p:ext uri="{BB962C8B-B14F-4D97-AF65-F5344CB8AC3E}">
        <p14:creationId xmlns:p14="http://schemas.microsoft.com/office/powerpoint/2010/main" val="3352158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Communication with Patients about the HCAHPS Survey </a:t>
            </a:r>
          </a:p>
        </p:txBody>
      </p:sp>
      <p:sp>
        <p:nvSpPr>
          <p:cNvPr id="3" name="Content Placeholder 2"/>
          <p:cNvSpPr>
            <a:spLocks noGrp="1"/>
          </p:cNvSpPr>
          <p:nvPr>
            <p:ph idx="1"/>
          </p:nvPr>
        </p:nvSpPr>
        <p:spPr/>
        <p:txBody>
          <a:bodyPr/>
          <a:lstStyle/>
          <a:p>
            <a:r>
              <a:rPr lang="en-US" dirty="0"/>
              <a:t>Cannot show the HCAHPS Survey or cover letter to patients prior to discharge from the hospital </a:t>
            </a:r>
          </a:p>
          <a:p>
            <a:r>
              <a:rPr lang="en-US" dirty="0"/>
              <a:t>Cannot mail any pre-notification letters or postcards after discharge informing patients about the HCAHPS Survey </a:t>
            </a:r>
          </a:p>
          <a:p>
            <a:endParaRPr lang="en-US" dirty="0"/>
          </a:p>
        </p:txBody>
      </p:sp>
    </p:spTree>
    <p:extLst>
      <p:ext uri="{BB962C8B-B14F-4D97-AF65-F5344CB8AC3E}">
        <p14:creationId xmlns:p14="http://schemas.microsoft.com/office/powerpoint/2010/main" val="325624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200" b="0" dirty="0"/>
            </a:br>
            <a:r>
              <a:rPr lang="en-US" sz="3200" dirty="0"/>
              <a:t>Guidelines for using other hospital inpatient surveys with HCAHPS </a:t>
            </a:r>
            <a:br>
              <a:rPr lang="en-US" sz="3200" b="0" dirty="0"/>
            </a:br>
            <a:endParaRPr lang="en-US" sz="3200" dirty="0"/>
          </a:p>
        </p:txBody>
      </p:sp>
      <p:sp>
        <p:nvSpPr>
          <p:cNvPr id="3" name="Content Placeholder 2"/>
          <p:cNvSpPr>
            <a:spLocks noGrp="1"/>
          </p:cNvSpPr>
          <p:nvPr>
            <p:ph idx="1"/>
          </p:nvPr>
        </p:nvSpPr>
        <p:spPr>
          <a:xfrm>
            <a:off x="304800" y="1600200"/>
            <a:ext cx="8610599" cy="4525963"/>
          </a:xfrm>
        </p:spPr>
        <p:txBody>
          <a:bodyPr>
            <a:normAutofit/>
          </a:bodyPr>
          <a:lstStyle/>
          <a:p>
            <a:r>
              <a:rPr lang="en-US" sz="2800" dirty="0"/>
              <a:t>HCAHPS should be the first survey patients receive about their hospital experience</a:t>
            </a:r>
          </a:p>
          <a:p>
            <a:r>
              <a:rPr lang="en-US" sz="2800" dirty="0"/>
              <a:t>Questions must not resemble any HCAHPS items or their response categories</a:t>
            </a:r>
          </a:p>
          <a:p>
            <a:r>
              <a:rPr lang="en-US" sz="2800" dirty="0"/>
              <a:t>Refer to HCAHPS Bulletin Number 2009-01 Revised which is posted on the HCAHPS Web site</a:t>
            </a:r>
          </a:p>
          <a:p>
            <a:r>
              <a:rPr lang="en-US" sz="2800" dirty="0"/>
              <a:t>Section III QAG V13.0 and Appendix Y</a:t>
            </a:r>
          </a:p>
          <a:p>
            <a:pPr lvl="1"/>
            <a:r>
              <a:rPr lang="en-US" sz="2400" dirty="0"/>
              <a:t>Examples provided of not permissible and alternate questions</a:t>
            </a:r>
          </a:p>
        </p:txBody>
      </p:sp>
    </p:spTree>
    <p:extLst>
      <p:ext uri="{BB962C8B-B14F-4D97-AF65-F5344CB8AC3E}">
        <p14:creationId xmlns:p14="http://schemas.microsoft.com/office/powerpoint/2010/main" val="4160235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Unofficial use of HCAHPS</a:t>
            </a:r>
          </a:p>
        </p:txBody>
      </p:sp>
      <p:sp>
        <p:nvSpPr>
          <p:cNvPr id="3" name="Content Placeholder 2"/>
          <p:cNvSpPr>
            <a:spLocks noGrp="1"/>
          </p:cNvSpPr>
          <p:nvPr>
            <p:ph idx="1"/>
          </p:nvPr>
        </p:nvSpPr>
        <p:spPr>
          <a:xfrm>
            <a:off x="457015" y="1371600"/>
            <a:ext cx="8229600" cy="4525963"/>
          </a:xfrm>
        </p:spPr>
        <p:txBody>
          <a:bodyPr/>
          <a:lstStyle/>
          <a:p>
            <a:r>
              <a:rPr lang="en-US" dirty="0"/>
              <a:t>The HCAHPS Survey results are not intended to be used for marketing or promotional activities </a:t>
            </a:r>
          </a:p>
          <a:p>
            <a:pPr lvl="1"/>
            <a:r>
              <a:rPr lang="en-US" b="1" dirty="0"/>
              <a:t>Only the HCAHPS scores published on the Care Compare Web site are the “official” scores </a:t>
            </a:r>
            <a:endParaRPr lang="en-US" dirty="0"/>
          </a:p>
          <a:p>
            <a:r>
              <a:rPr lang="en-US" b="1" dirty="0"/>
              <a:t>Scores derived from any other source are “unofficial” and must be labeled as such</a:t>
            </a:r>
            <a:endParaRPr lang="en-US" dirty="0"/>
          </a:p>
          <a:p>
            <a:endParaRPr lang="en-US" dirty="0"/>
          </a:p>
        </p:txBody>
      </p:sp>
    </p:spTree>
    <p:extLst>
      <p:ext uri="{BB962C8B-B14F-4D97-AF65-F5344CB8AC3E}">
        <p14:creationId xmlns:p14="http://schemas.microsoft.com/office/powerpoint/2010/main" val="290674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Advertising Guidelines </a:t>
            </a:r>
          </a:p>
        </p:txBody>
      </p:sp>
      <p:sp>
        <p:nvSpPr>
          <p:cNvPr id="3" name="Content Placeholder 2"/>
          <p:cNvSpPr>
            <a:spLocks noGrp="1"/>
          </p:cNvSpPr>
          <p:nvPr>
            <p:ph idx="1"/>
          </p:nvPr>
        </p:nvSpPr>
        <p:spPr>
          <a:xfrm>
            <a:off x="152400" y="1295400"/>
            <a:ext cx="8915400" cy="4572000"/>
          </a:xfrm>
        </p:spPr>
        <p:txBody>
          <a:bodyPr>
            <a:normAutofit/>
          </a:bodyPr>
          <a:lstStyle/>
          <a:p>
            <a:pPr marL="347663" indent="-347663"/>
            <a:r>
              <a:rPr lang="en-US" sz="1900" dirty="0"/>
              <a:t>The Hospital Compare Web site is the official source of HCAHPS results</a:t>
            </a:r>
          </a:p>
          <a:p>
            <a:pPr marL="747713" lvl="1" indent="-347663"/>
            <a:r>
              <a:rPr lang="en-US" sz="1900" dirty="0"/>
              <a:t>Reports created by survey vendors or others that mention anything other than the official HCAHPS scores, such as estimates or predictions, must note that such scores or results are “unofficial.” This is done in two ways:</a:t>
            </a:r>
          </a:p>
          <a:p>
            <a:pPr marL="571500" indent="-457200">
              <a:buAutoNum type="arabicPeriod"/>
            </a:pPr>
            <a:r>
              <a:rPr lang="en-US" sz="1900" dirty="0"/>
              <a:t>The introduction or executive summary of such reports must include the following statement:  “This report has been produced by [Survey Vendor] and does not represent official HCAHPS results, which are published on the Care Compare Web site http://www.medicare.gov/care-compare).” </a:t>
            </a:r>
          </a:p>
          <a:p>
            <a:pPr marL="571500" indent="-457200">
              <a:buAutoNum type="arabicPeriod"/>
            </a:pPr>
            <a:r>
              <a:rPr lang="en-US" sz="1900" dirty="0"/>
              <a:t>Each page of the report where unofficial results are displayed (print or electronic) must contain the following statement: “This report has been produced by [Survey Vendor] and does not represent official HCAHPS results.” </a:t>
            </a:r>
          </a:p>
          <a:p>
            <a:r>
              <a:rPr lang="en-US" sz="1900" dirty="0"/>
              <a:t>CMS does not endorse hospitals or survey vendors</a:t>
            </a:r>
          </a:p>
          <a:p>
            <a:pPr lvl="1"/>
            <a:r>
              <a:rPr lang="en-US" sz="1900" dirty="0"/>
              <a:t> Or commercial Hospital VBP tools, etc. </a:t>
            </a:r>
          </a:p>
          <a:p>
            <a:pPr marL="0" indent="0">
              <a:buNone/>
            </a:pPr>
            <a:endParaRPr lang="en-US" sz="2000" dirty="0"/>
          </a:p>
          <a:p>
            <a:endParaRPr lang="en-US" sz="2400" dirty="0"/>
          </a:p>
        </p:txBody>
      </p:sp>
    </p:spTree>
    <p:extLst>
      <p:ext uri="{BB962C8B-B14F-4D97-AF65-F5344CB8AC3E}">
        <p14:creationId xmlns:p14="http://schemas.microsoft.com/office/powerpoint/2010/main" val="3488881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HCAHPS Web site and Technical Support </a:t>
            </a:r>
          </a:p>
        </p:txBody>
      </p:sp>
      <p:sp>
        <p:nvSpPr>
          <p:cNvPr id="3" name="Content Placeholder 2"/>
          <p:cNvSpPr>
            <a:spLocks noGrp="1"/>
          </p:cNvSpPr>
          <p:nvPr>
            <p:ph idx="1"/>
          </p:nvPr>
        </p:nvSpPr>
        <p:spPr/>
        <p:txBody>
          <a:bodyPr/>
          <a:lstStyle/>
          <a:p>
            <a:pPr marL="0" indent="0">
              <a:buNone/>
            </a:pPr>
            <a:r>
              <a:rPr lang="en-US" dirty="0">
                <a:hlinkClick r:id="rId3"/>
              </a:rPr>
              <a:t>http://www.hcahpsonline.org </a:t>
            </a:r>
            <a:endParaRPr lang="en-US" dirty="0"/>
          </a:p>
          <a:p>
            <a:r>
              <a:rPr lang="en-US" dirty="0"/>
              <a:t>Official web site for content, announcements, HCAHPS Bulletins, updates, reminders </a:t>
            </a:r>
          </a:p>
          <a:p>
            <a:r>
              <a:rPr lang="en-US" dirty="0"/>
              <a:t>Monitor weekly for “What’s New” </a:t>
            </a:r>
          </a:p>
          <a:p>
            <a:r>
              <a:rPr lang="en-US" dirty="0"/>
              <a:t>Quick links to Current News, Background, Participation, etc. </a:t>
            </a:r>
          </a:p>
          <a:p>
            <a:endParaRPr lang="en-US" dirty="0"/>
          </a:p>
        </p:txBody>
      </p:sp>
    </p:spTree>
    <p:extLst>
      <p:ext uri="{BB962C8B-B14F-4D97-AF65-F5344CB8AC3E}">
        <p14:creationId xmlns:p14="http://schemas.microsoft.com/office/powerpoint/2010/main" val="4174693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7578D-4413-4F0F-9EB4-A1BD4B6C1C3C}"/>
              </a:ext>
            </a:extLst>
          </p:cNvPr>
          <p:cNvSpPr>
            <a:spLocks noGrp="1"/>
          </p:cNvSpPr>
          <p:nvPr>
            <p:ph type="title"/>
          </p:nvPr>
        </p:nvSpPr>
        <p:spPr/>
        <p:txBody>
          <a:bodyPr/>
          <a:lstStyle/>
          <a:p>
            <a:r>
              <a:rPr lang="en-US" dirty="0"/>
              <a:t>Journey continued</a:t>
            </a:r>
          </a:p>
        </p:txBody>
      </p:sp>
      <p:sp>
        <p:nvSpPr>
          <p:cNvPr id="3" name="Content Placeholder 2">
            <a:extLst>
              <a:ext uri="{FF2B5EF4-FFF2-40B4-BE49-F238E27FC236}">
                <a16:creationId xmlns:a16="http://schemas.microsoft.com/office/drawing/2014/main" id="{A84DAB33-4174-485E-AC53-6BAD0A7F7538}"/>
              </a:ext>
            </a:extLst>
          </p:cNvPr>
          <p:cNvSpPr>
            <a:spLocks noGrp="1"/>
          </p:cNvSpPr>
          <p:nvPr>
            <p:ph idx="1"/>
          </p:nvPr>
        </p:nvSpPr>
        <p:spPr/>
        <p:txBody>
          <a:bodyPr/>
          <a:lstStyle/>
          <a:p>
            <a:r>
              <a:rPr lang="en-US" dirty="0"/>
              <a:t>First couple of meetings served as an informal interview of the  potential PFAC members.</a:t>
            </a:r>
          </a:p>
          <a:p>
            <a:pPr lvl="1"/>
            <a:r>
              <a:rPr lang="en-US" dirty="0"/>
              <a:t>Evaluated based on constructive feedback given</a:t>
            </a:r>
          </a:p>
          <a:p>
            <a:pPr lvl="1"/>
            <a:r>
              <a:rPr lang="en-US" dirty="0"/>
              <a:t>Determined which members would be most valuable on specific organizational committees.</a:t>
            </a:r>
          </a:p>
          <a:p>
            <a:pPr lvl="2"/>
            <a:r>
              <a:rPr lang="en-US" dirty="0"/>
              <a:t>i.e., Mission, Fall prevention, QPI, Safety, Disaster</a:t>
            </a:r>
          </a:p>
        </p:txBody>
      </p:sp>
    </p:spTree>
    <p:extLst>
      <p:ext uri="{BB962C8B-B14F-4D97-AF65-F5344CB8AC3E}">
        <p14:creationId xmlns:p14="http://schemas.microsoft.com/office/powerpoint/2010/main" val="701522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HCAHPS Technical Support </a:t>
            </a:r>
          </a:p>
        </p:txBody>
      </p:sp>
      <p:sp>
        <p:nvSpPr>
          <p:cNvPr id="3" name="Content Placeholder 2"/>
          <p:cNvSpPr>
            <a:spLocks noGrp="1"/>
          </p:cNvSpPr>
          <p:nvPr>
            <p:ph idx="1"/>
          </p:nvPr>
        </p:nvSpPr>
        <p:spPr/>
        <p:txBody>
          <a:bodyPr>
            <a:normAutofit/>
          </a:bodyPr>
          <a:lstStyle/>
          <a:p>
            <a:r>
              <a:rPr lang="en-US" dirty="0"/>
              <a:t>Email: hcahps@hsag.org </a:t>
            </a:r>
          </a:p>
          <a:p>
            <a:r>
              <a:rPr lang="en-US" dirty="0"/>
              <a:t>Telephone: 1-888-884-4007 </a:t>
            </a:r>
          </a:p>
          <a:p>
            <a:pPr lvl="1"/>
            <a:r>
              <a:rPr lang="en-US" dirty="0"/>
              <a:t>Hospital name </a:t>
            </a:r>
          </a:p>
          <a:p>
            <a:pPr lvl="1"/>
            <a:r>
              <a:rPr lang="en-US" dirty="0"/>
              <a:t>Hospital 6-digit CMS Certification Number (CCN) </a:t>
            </a:r>
          </a:p>
          <a:p>
            <a:pPr lvl="1"/>
            <a:r>
              <a:rPr lang="en-US" dirty="0"/>
              <a:t>Contact information</a:t>
            </a:r>
          </a:p>
        </p:txBody>
      </p:sp>
    </p:spTree>
    <p:extLst>
      <p:ext uri="{BB962C8B-B14F-4D97-AF65-F5344CB8AC3E}">
        <p14:creationId xmlns:p14="http://schemas.microsoft.com/office/powerpoint/2010/main" val="2851982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Reported</a:t>
            </a:r>
          </a:p>
        </p:txBody>
      </p:sp>
      <p:sp>
        <p:nvSpPr>
          <p:cNvPr id="3" name="Content Placeholder 2"/>
          <p:cNvSpPr>
            <a:spLocks noGrp="1"/>
          </p:cNvSpPr>
          <p:nvPr>
            <p:ph idx="1"/>
          </p:nvPr>
        </p:nvSpPr>
        <p:spPr/>
        <p:txBody>
          <a:bodyPr>
            <a:normAutofit/>
          </a:bodyPr>
          <a:lstStyle/>
          <a:p>
            <a:r>
              <a:rPr lang="en-US" sz="2800" dirty="0"/>
              <a:t>Results updated on a quarterly basis </a:t>
            </a:r>
          </a:p>
          <a:p>
            <a:r>
              <a:rPr lang="en-US" sz="2800" dirty="0"/>
              <a:t>Composite measures</a:t>
            </a:r>
          </a:p>
          <a:p>
            <a:pPr lvl="1"/>
            <a:r>
              <a:rPr lang="en-US" sz="2400" dirty="0"/>
              <a:t>Communication with nurses</a:t>
            </a:r>
          </a:p>
          <a:p>
            <a:pPr lvl="1"/>
            <a:r>
              <a:rPr lang="en-US" sz="2400" dirty="0"/>
              <a:t>Communication with doctors </a:t>
            </a:r>
          </a:p>
          <a:p>
            <a:pPr lvl="1"/>
            <a:r>
              <a:rPr lang="en-US" sz="2400" dirty="0"/>
              <a:t>Responsiveness of hospital staff</a:t>
            </a:r>
          </a:p>
          <a:p>
            <a:pPr lvl="1"/>
            <a:r>
              <a:rPr lang="en-US" sz="2400" dirty="0"/>
              <a:t>Communication about new medicines</a:t>
            </a:r>
          </a:p>
          <a:p>
            <a:pPr lvl="1"/>
            <a:r>
              <a:rPr lang="en-US" sz="2400" dirty="0"/>
              <a:t>Discharge information</a:t>
            </a:r>
          </a:p>
          <a:p>
            <a:pPr lvl="1"/>
            <a:r>
              <a:rPr lang="en-US" sz="2400" dirty="0"/>
              <a:t>Care transition</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568802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Reported </a:t>
            </a:r>
            <a:r>
              <a:rPr lang="en-US" b="0" dirty="0"/>
              <a:t>(cont’d)</a:t>
            </a:r>
            <a:endParaRPr lang="en-US" dirty="0"/>
          </a:p>
        </p:txBody>
      </p:sp>
      <p:sp>
        <p:nvSpPr>
          <p:cNvPr id="3" name="Content Placeholder 2"/>
          <p:cNvSpPr>
            <a:spLocks noGrp="1"/>
          </p:cNvSpPr>
          <p:nvPr>
            <p:ph idx="1"/>
          </p:nvPr>
        </p:nvSpPr>
        <p:spPr/>
        <p:txBody>
          <a:bodyPr>
            <a:normAutofit/>
          </a:bodyPr>
          <a:lstStyle/>
          <a:p>
            <a:r>
              <a:rPr lang="en-US" dirty="0"/>
              <a:t>Individual items </a:t>
            </a:r>
          </a:p>
          <a:p>
            <a:pPr lvl="1"/>
            <a:r>
              <a:rPr lang="en-US" dirty="0"/>
              <a:t>Cleanliness of hospital environment </a:t>
            </a:r>
          </a:p>
          <a:p>
            <a:pPr lvl="1"/>
            <a:r>
              <a:rPr lang="en-US" dirty="0"/>
              <a:t>Quietness of hospital environment </a:t>
            </a:r>
          </a:p>
          <a:p>
            <a:r>
              <a:rPr lang="en-US" dirty="0"/>
              <a:t>Global items </a:t>
            </a:r>
          </a:p>
          <a:p>
            <a:pPr lvl="1"/>
            <a:r>
              <a:rPr lang="en-US" dirty="0"/>
              <a:t>Rating of hospital</a:t>
            </a:r>
          </a:p>
          <a:p>
            <a:pPr lvl="1"/>
            <a:r>
              <a:rPr lang="en-US" dirty="0"/>
              <a:t>Willingness to recommend hospital</a:t>
            </a:r>
          </a:p>
          <a:p>
            <a:endParaRPr lang="en-US" dirty="0"/>
          </a:p>
          <a:p>
            <a:endParaRPr lang="en-US" dirty="0"/>
          </a:p>
        </p:txBody>
      </p:sp>
    </p:spTree>
    <p:extLst>
      <p:ext uri="{BB962C8B-B14F-4D97-AF65-F5344CB8AC3E}">
        <p14:creationId xmlns:p14="http://schemas.microsoft.com/office/powerpoint/2010/main" val="261585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Adjustment</a:t>
            </a:r>
          </a:p>
        </p:txBody>
      </p:sp>
      <p:sp>
        <p:nvSpPr>
          <p:cNvPr id="3" name="Content Placeholder 2"/>
          <p:cNvSpPr>
            <a:spLocks noGrp="1"/>
          </p:cNvSpPr>
          <p:nvPr>
            <p:ph idx="1"/>
          </p:nvPr>
        </p:nvSpPr>
        <p:spPr>
          <a:xfrm>
            <a:off x="457014" y="1371600"/>
            <a:ext cx="8382185" cy="4525963"/>
          </a:xfrm>
        </p:spPr>
        <p:txBody>
          <a:bodyPr>
            <a:normAutofit/>
          </a:bodyPr>
          <a:lstStyle/>
          <a:p>
            <a:r>
              <a:rPr lang="en-US" sz="2200" b="1" dirty="0"/>
              <a:t>Purpose </a:t>
            </a:r>
          </a:p>
          <a:p>
            <a:pPr lvl="1"/>
            <a:r>
              <a:rPr lang="en-US" sz="2200" dirty="0"/>
              <a:t>Differences in hospital ratings should reflect differences in quality only </a:t>
            </a:r>
          </a:p>
          <a:p>
            <a:pPr lvl="1"/>
            <a:r>
              <a:rPr lang="en-US" sz="2200" dirty="0"/>
              <a:t>To permit valid comparison of all hospitals regardless of the mode </a:t>
            </a:r>
          </a:p>
          <a:p>
            <a:r>
              <a:rPr lang="en-US" sz="2200" b="1" dirty="0"/>
              <a:t>Will adjust the results to “level the playing field” </a:t>
            </a:r>
          </a:p>
          <a:p>
            <a:pPr lvl="1"/>
            <a:r>
              <a:rPr lang="en-US" sz="2200" dirty="0"/>
              <a:t>That is, adjust for factors not directly related to hospital performance </a:t>
            </a:r>
          </a:p>
          <a:p>
            <a:r>
              <a:rPr lang="en-US" sz="2200" b="1" dirty="0"/>
              <a:t>Adjusted as needed for data comparability:</a:t>
            </a:r>
          </a:p>
          <a:p>
            <a:pPr lvl="1"/>
            <a:r>
              <a:rPr lang="en-US" sz="2200" dirty="0"/>
              <a:t>Patient-mix </a:t>
            </a:r>
          </a:p>
          <a:p>
            <a:pPr lvl="1"/>
            <a:r>
              <a:rPr lang="en-US" sz="2200" dirty="0"/>
              <a:t>Mode of administration </a:t>
            </a:r>
          </a:p>
          <a:p>
            <a:endParaRPr lang="en-US" dirty="0"/>
          </a:p>
          <a:p>
            <a:endParaRPr lang="en-US" dirty="0"/>
          </a:p>
        </p:txBody>
      </p:sp>
    </p:spTree>
    <p:extLst>
      <p:ext uri="{BB962C8B-B14F-4D97-AF65-F5344CB8AC3E}">
        <p14:creationId xmlns:p14="http://schemas.microsoft.com/office/powerpoint/2010/main" val="2259849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 for Patient-Mix </a:t>
            </a:r>
          </a:p>
        </p:txBody>
      </p:sp>
      <p:sp>
        <p:nvSpPr>
          <p:cNvPr id="3" name="Content Placeholder 2"/>
          <p:cNvSpPr>
            <a:spLocks noGrp="1"/>
          </p:cNvSpPr>
          <p:nvPr>
            <p:ph idx="1"/>
          </p:nvPr>
        </p:nvSpPr>
        <p:spPr>
          <a:xfrm>
            <a:off x="76200" y="1371601"/>
            <a:ext cx="9067800" cy="4267199"/>
          </a:xfrm>
        </p:spPr>
        <p:txBody>
          <a:bodyPr>
            <a:normAutofit fontScale="70000" lnSpcReduction="20000"/>
          </a:bodyPr>
          <a:lstStyle/>
          <a:p>
            <a:r>
              <a:rPr lang="en-US" sz="3600" dirty="0"/>
              <a:t>Purpose </a:t>
            </a:r>
          </a:p>
          <a:p>
            <a:pPr lvl="1"/>
            <a:r>
              <a:rPr lang="en-US" dirty="0"/>
              <a:t>Certain patient characteristics impact how someone might respond to the survey </a:t>
            </a:r>
          </a:p>
          <a:p>
            <a:r>
              <a:rPr lang="en-US" dirty="0"/>
              <a:t>Patient-Mix Adjuster Variables </a:t>
            </a:r>
          </a:p>
          <a:p>
            <a:pPr lvl="1"/>
            <a:r>
              <a:rPr lang="en-US" dirty="0"/>
              <a:t>Type of </a:t>
            </a:r>
            <a:r>
              <a:rPr lang="en-US" b="1" dirty="0"/>
              <a:t>Service </a:t>
            </a:r>
            <a:r>
              <a:rPr lang="en-US" dirty="0"/>
              <a:t>(Medical, Surgical and Maternity Care) </a:t>
            </a:r>
          </a:p>
          <a:p>
            <a:pPr lvl="1"/>
            <a:r>
              <a:rPr lang="en-US" dirty="0"/>
              <a:t>Gender </a:t>
            </a:r>
          </a:p>
          <a:p>
            <a:pPr lvl="1"/>
            <a:r>
              <a:rPr lang="en-US" b="1" dirty="0"/>
              <a:t>Age </a:t>
            </a:r>
            <a:endParaRPr lang="en-US" dirty="0"/>
          </a:p>
          <a:p>
            <a:pPr lvl="1"/>
            <a:r>
              <a:rPr lang="en-US" b="1" dirty="0"/>
              <a:t>Education </a:t>
            </a:r>
            <a:endParaRPr lang="en-US" dirty="0"/>
          </a:p>
          <a:p>
            <a:pPr lvl="1"/>
            <a:r>
              <a:rPr lang="en-US" dirty="0"/>
              <a:t>Self-reported </a:t>
            </a:r>
            <a:r>
              <a:rPr lang="en-US" b="1" dirty="0"/>
              <a:t>general health status </a:t>
            </a:r>
            <a:endParaRPr lang="en-US" dirty="0"/>
          </a:p>
          <a:p>
            <a:pPr lvl="1"/>
            <a:r>
              <a:rPr lang="en-US" b="1" dirty="0"/>
              <a:t>Language </a:t>
            </a:r>
            <a:r>
              <a:rPr lang="en-US" dirty="0"/>
              <a:t>– English, Spanish, Chinese, RVPO (Russian, Vietnamese, Portuguese, Other) </a:t>
            </a:r>
          </a:p>
          <a:p>
            <a:pPr lvl="1"/>
            <a:r>
              <a:rPr lang="en-US" b="1" dirty="0"/>
              <a:t>Response Percentile </a:t>
            </a:r>
            <a:r>
              <a:rPr lang="en-US" dirty="0"/>
              <a:t>(All completed surveys for a given month by hospital are ranked by Lag Time) </a:t>
            </a:r>
          </a:p>
          <a:p>
            <a:pPr marL="0" indent="0">
              <a:buNone/>
            </a:pPr>
            <a:endParaRPr lang="en-US" dirty="0"/>
          </a:p>
        </p:txBody>
      </p:sp>
      <p:sp>
        <p:nvSpPr>
          <p:cNvPr id="4" name="TextBox 3">
            <a:extLst>
              <a:ext uri="{FF2B5EF4-FFF2-40B4-BE49-F238E27FC236}">
                <a16:creationId xmlns:a16="http://schemas.microsoft.com/office/drawing/2014/main" id="{26A95BF8-D83E-428E-A47D-FB62B67E2738}"/>
              </a:ext>
            </a:extLst>
          </p:cNvPr>
          <p:cNvSpPr txBox="1"/>
          <p:nvPr/>
        </p:nvSpPr>
        <p:spPr>
          <a:xfrm>
            <a:off x="2590800" y="5782270"/>
            <a:ext cx="3276600" cy="923330"/>
          </a:xfrm>
          <a:prstGeom prst="rect">
            <a:avLst/>
          </a:prstGeom>
          <a:noFill/>
        </p:spPr>
        <p:txBody>
          <a:bodyPr wrap="square" rtlCol="0">
            <a:spAutoFit/>
          </a:bodyPr>
          <a:lstStyle/>
          <a:p>
            <a:r>
              <a:rPr lang="en-US" dirty="0"/>
              <a:t>Adjustments updated quarterly and published on http://www.hcahpsonline.org</a:t>
            </a:r>
          </a:p>
        </p:txBody>
      </p:sp>
    </p:spTree>
    <p:extLst>
      <p:ext uri="{BB962C8B-B14F-4D97-AF65-F5344CB8AC3E}">
        <p14:creationId xmlns:p14="http://schemas.microsoft.com/office/powerpoint/2010/main" val="2373705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a:t>
            </a:r>
          </a:p>
        </p:txBody>
      </p:sp>
      <p:sp>
        <p:nvSpPr>
          <p:cNvPr id="3" name="Content Placeholder 2"/>
          <p:cNvSpPr>
            <a:spLocks noGrp="1"/>
          </p:cNvSpPr>
          <p:nvPr>
            <p:ph idx="1"/>
          </p:nvPr>
        </p:nvSpPr>
        <p:spPr>
          <a:xfrm>
            <a:off x="114300" y="1306286"/>
            <a:ext cx="8915400" cy="4678363"/>
          </a:xfrm>
        </p:spPr>
        <p:txBody>
          <a:bodyPr>
            <a:normAutofit/>
          </a:bodyPr>
          <a:lstStyle/>
          <a:p>
            <a:pPr marL="0" indent="0">
              <a:buNone/>
            </a:pPr>
            <a:r>
              <a:rPr lang="en-US" sz="2200" dirty="0"/>
              <a:t>Obtain at least 300 completed HCAHPS Surveys in a rolling four-quarter period</a:t>
            </a:r>
          </a:p>
          <a:p>
            <a:r>
              <a:rPr lang="en-US" sz="2200" dirty="0"/>
              <a:t>Small hospitals- If cannot obtain 300 completed surveys, sample all eligible discharges</a:t>
            </a:r>
          </a:p>
          <a:p>
            <a:pPr marL="0" indent="0">
              <a:buNone/>
            </a:pPr>
            <a:r>
              <a:rPr lang="en-US" sz="2200" b="1" dirty="0"/>
              <a:t>Why 300? </a:t>
            </a:r>
          </a:p>
          <a:p>
            <a:r>
              <a:rPr lang="en-US" sz="2200" dirty="0"/>
              <a:t>For statistical precision of the ratings, based on a reliability criterion </a:t>
            </a:r>
          </a:p>
          <a:p>
            <a:r>
              <a:rPr lang="en-US" sz="2200" dirty="0"/>
              <a:t>At least 300 completes ensures that the reliability for the publicly reported measures will be 0.80 or higher </a:t>
            </a:r>
          </a:p>
          <a:p>
            <a:pPr lvl="1"/>
            <a:r>
              <a:rPr lang="en-US" sz="2000" dirty="0"/>
              <a:t>Calculate sample size based on target of </a:t>
            </a:r>
            <a:r>
              <a:rPr lang="en-US" sz="2000" b="1" dirty="0"/>
              <a:t>335 </a:t>
            </a:r>
            <a:r>
              <a:rPr lang="en-US" sz="2000" dirty="0"/>
              <a:t>completes </a:t>
            </a:r>
          </a:p>
          <a:p>
            <a:pPr lvl="2"/>
            <a:r>
              <a:rPr lang="en-US" sz="2000" dirty="0"/>
              <a:t>To ensure attaining 300 completes most of the time </a:t>
            </a:r>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250905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HCAHPS Results</a:t>
            </a:r>
          </a:p>
        </p:txBody>
      </p:sp>
      <p:sp>
        <p:nvSpPr>
          <p:cNvPr id="3" name="Content Placeholder 2"/>
          <p:cNvSpPr>
            <a:spLocks noGrp="1"/>
          </p:cNvSpPr>
          <p:nvPr>
            <p:ph idx="1"/>
          </p:nvPr>
        </p:nvSpPr>
        <p:spPr>
          <a:xfrm>
            <a:off x="457015" y="1447800"/>
            <a:ext cx="8229600" cy="4525963"/>
          </a:xfrm>
        </p:spPr>
        <p:txBody>
          <a:bodyPr>
            <a:normAutofit fontScale="70000" lnSpcReduction="20000"/>
          </a:bodyPr>
          <a:lstStyle/>
          <a:p>
            <a:r>
              <a:rPr lang="en-US" dirty="0"/>
              <a:t>Official HCAHPS Scores are publicly reported on Care Compare https://www.medicare.gov/care-compare/ </a:t>
            </a:r>
          </a:p>
          <a:p>
            <a:r>
              <a:rPr lang="en-US" dirty="0"/>
              <a:t>Also available in the Downloadable Data Base (DDB) located on </a:t>
            </a:r>
            <a:r>
              <a:rPr lang="en-US" dirty="0">
                <a:hlinkClick r:id="rId3"/>
              </a:rPr>
              <a:t>https://data.cms.gov/provider-data/</a:t>
            </a:r>
            <a:endParaRPr lang="en-US" dirty="0"/>
          </a:p>
          <a:p>
            <a:r>
              <a:rPr lang="en-US" dirty="0"/>
              <a:t>Results are reported for the six composites, two individual items and two global items </a:t>
            </a:r>
          </a:p>
          <a:p>
            <a:r>
              <a:rPr lang="en-US" dirty="0"/>
              <a:t>Number of completed surveys and response rate also reported </a:t>
            </a:r>
          </a:p>
          <a:p>
            <a:r>
              <a:rPr lang="en-US" dirty="0"/>
              <a:t>HCAHPS scores are reported </a:t>
            </a:r>
          </a:p>
          <a:p>
            <a:pPr lvl="1"/>
            <a:r>
              <a:rPr lang="en-US" dirty="0"/>
              <a:t>Top-box, middle-box, bottom-box </a:t>
            </a:r>
          </a:p>
          <a:p>
            <a:pPr lvl="1"/>
            <a:r>
              <a:rPr lang="en-US" sz="3200" dirty="0"/>
              <a:t>HCAHPS Star Ratings </a:t>
            </a:r>
          </a:p>
          <a:p>
            <a:pPr lvl="2"/>
            <a:r>
              <a:rPr lang="en-US" dirty="0"/>
              <a:t>10 HCAHPS measures</a:t>
            </a:r>
          </a:p>
          <a:p>
            <a:pPr lvl="2"/>
            <a:r>
              <a:rPr lang="en-US" dirty="0"/>
              <a:t>HCAHPS summary Star Rating </a:t>
            </a:r>
          </a:p>
          <a:p>
            <a:pPr lvl="2"/>
            <a:r>
              <a:rPr lang="en-US" dirty="0"/>
              <a:t>Linear mean scores </a:t>
            </a:r>
          </a:p>
          <a:p>
            <a:pPr marL="0" indent="0">
              <a:buNone/>
            </a:pP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368205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Reporting HCAHPS Results </a:t>
            </a:r>
            <a:r>
              <a:rPr lang="en-US" sz="4000" b="0" dirty="0"/>
              <a:t>(cont’d)</a:t>
            </a:r>
            <a:r>
              <a:rPr lang="en-US" b="0" dirty="0"/>
              <a:t> </a:t>
            </a:r>
            <a:endParaRPr lang="en-US" dirty="0"/>
          </a:p>
        </p:txBody>
      </p:sp>
      <p:sp>
        <p:nvSpPr>
          <p:cNvPr id="3" name="Content Placeholder 2"/>
          <p:cNvSpPr>
            <a:spLocks noGrp="1"/>
          </p:cNvSpPr>
          <p:nvPr>
            <p:ph idx="1"/>
          </p:nvPr>
        </p:nvSpPr>
        <p:spPr/>
        <p:txBody>
          <a:bodyPr/>
          <a:lstStyle/>
          <a:p>
            <a:r>
              <a:rPr lang="en-US" dirty="0"/>
              <a:t>Results aggregated into rolling four quarters (12 months) by hospital </a:t>
            </a:r>
          </a:p>
          <a:p>
            <a:r>
              <a:rPr lang="en-US" dirty="0"/>
              <a:t>Hospital’s results are displayed with national and state averages </a:t>
            </a:r>
          </a:p>
          <a:p>
            <a:r>
              <a:rPr lang="en-US" dirty="0"/>
              <a:t>Results are updated quarterly</a:t>
            </a:r>
          </a:p>
          <a:p>
            <a:endParaRPr lang="en-US" dirty="0"/>
          </a:p>
        </p:txBody>
      </p:sp>
    </p:spTree>
    <p:extLst>
      <p:ext uri="{BB962C8B-B14F-4D97-AF65-F5344CB8AC3E}">
        <p14:creationId xmlns:p14="http://schemas.microsoft.com/office/powerpoint/2010/main" val="3086275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Reporting Periods </a:t>
            </a:r>
          </a:p>
        </p:txBody>
      </p:sp>
      <p:sp>
        <p:nvSpPr>
          <p:cNvPr id="3" name="Content Placeholder 2"/>
          <p:cNvSpPr>
            <a:spLocks noGrp="1"/>
          </p:cNvSpPr>
          <p:nvPr>
            <p:ph idx="1"/>
          </p:nvPr>
        </p:nvSpPr>
        <p:spPr>
          <a:xfrm>
            <a:off x="457015" y="1447800"/>
            <a:ext cx="8229600" cy="4525963"/>
          </a:xfrm>
        </p:spPr>
        <p:txBody>
          <a:bodyPr>
            <a:normAutofit/>
          </a:bodyPr>
          <a:lstStyle/>
          <a:p>
            <a:r>
              <a:rPr lang="en-US" dirty="0"/>
              <a:t>Reporting is based on 12 months of discharges </a:t>
            </a:r>
          </a:p>
          <a:p>
            <a:r>
              <a:rPr lang="en-US" dirty="0"/>
              <a:t>Public Reporting occurs in January, April, July, and October </a:t>
            </a:r>
          </a:p>
          <a:p>
            <a:r>
              <a:rPr lang="en-US" b="1" dirty="0"/>
              <a:t>HCAHPS PUBLIC REPORTING: October 2021 </a:t>
            </a:r>
            <a:endParaRPr lang="en-US" dirty="0"/>
          </a:p>
          <a:p>
            <a:r>
              <a:rPr lang="en-US" sz="2800" dirty="0"/>
              <a:t>‒QUARTERS INCLUDED: 3Q20, 4Q20,</a:t>
            </a:r>
          </a:p>
          <a:p>
            <a:r>
              <a:rPr lang="en-US" dirty="0"/>
              <a:t>‒PREVIEW PERIOD: 7/14/2021 – 8/13/2021 </a:t>
            </a:r>
          </a:p>
          <a:p>
            <a:r>
              <a:rPr lang="en-US" dirty="0"/>
              <a:t>‒PUBLIC REPORTING: October 2021</a:t>
            </a:r>
          </a:p>
          <a:p>
            <a:endParaRPr lang="en-US" dirty="0"/>
          </a:p>
        </p:txBody>
      </p:sp>
    </p:spTree>
    <p:extLst>
      <p:ext uri="{BB962C8B-B14F-4D97-AF65-F5344CB8AC3E}">
        <p14:creationId xmlns:p14="http://schemas.microsoft.com/office/powerpoint/2010/main" val="563259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Hospitals with Five or Fewer HCAHPS Eligible Patients in a Given Month </a:t>
            </a:r>
          </a:p>
        </p:txBody>
      </p:sp>
      <p:sp>
        <p:nvSpPr>
          <p:cNvPr id="3" name="Content Placeholder 2"/>
          <p:cNvSpPr>
            <a:spLocks noGrp="1"/>
          </p:cNvSpPr>
          <p:nvPr>
            <p:ph idx="1"/>
          </p:nvPr>
        </p:nvSpPr>
        <p:spPr/>
        <p:txBody>
          <a:bodyPr>
            <a:normAutofit/>
          </a:bodyPr>
          <a:lstStyle/>
          <a:p>
            <a:r>
              <a:rPr lang="en-US" dirty="0"/>
              <a:t>Hospitals are not required to collect and submit HCAHPS data for that month </a:t>
            </a:r>
          </a:p>
          <a:p>
            <a:pPr lvl="1"/>
            <a:r>
              <a:rPr lang="en-US" dirty="0"/>
              <a:t>A header record must be submitted to the QualityNet Secure Portal through the HCAHPS Online Data Entry Tool or XML file submission </a:t>
            </a:r>
          </a:p>
          <a:p>
            <a:r>
              <a:rPr lang="en-US" dirty="0"/>
              <a:t>These hospitals can voluntarily collect and submit data for these months</a:t>
            </a:r>
          </a:p>
        </p:txBody>
      </p:sp>
    </p:spTree>
    <p:extLst>
      <p:ext uri="{BB962C8B-B14F-4D97-AF65-F5344CB8AC3E}">
        <p14:creationId xmlns:p14="http://schemas.microsoft.com/office/powerpoint/2010/main" val="426976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7578D-4413-4F0F-9EB4-A1BD4B6C1C3C}"/>
              </a:ext>
            </a:extLst>
          </p:cNvPr>
          <p:cNvSpPr>
            <a:spLocks noGrp="1"/>
          </p:cNvSpPr>
          <p:nvPr>
            <p:ph type="title"/>
          </p:nvPr>
        </p:nvSpPr>
        <p:spPr/>
        <p:txBody>
          <a:bodyPr/>
          <a:lstStyle/>
          <a:p>
            <a:r>
              <a:rPr lang="en-US" dirty="0"/>
              <a:t>Struggles</a:t>
            </a:r>
          </a:p>
        </p:txBody>
      </p:sp>
      <p:sp>
        <p:nvSpPr>
          <p:cNvPr id="3" name="Content Placeholder 2">
            <a:extLst>
              <a:ext uri="{FF2B5EF4-FFF2-40B4-BE49-F238E27FC236}">
                <a16:creationId xmlns:a16="http://schemas.microsoft.com/office/drawing/2014/main" id="{A84DAB33-4174-485E-AC53-6BAD0A7F7538}"/>
              </a:ext>
            </a:extLst>
          </p:cNvPr>
          <p:cNvSpPr>
            <a:spLocks noGrp="1"/>
          </p:cNvSpPr>
          <p:nvPr>
            <p:ph idx="1"/>
          </p:nvPr>
        </p:nvSpPr>
        <p:spPr/>
        <p:txBody>
          <a:bodyPr/>
          <a:lstStyle/>
          <a:p>
            <a:r>
              <a:rPr lang="en-US" dirty="0"/>
              <a:t>Obtaining a diverse committee of various generations and backgrounds</a:t>
            </a:r>
          </a:p>
          <a:p>
            <a:r>
              <a:rPr lang="en-US" dirty="0"/>
              <a:t>Finding members of the Hispanic community that would participate</a:t>
            </a:r>
          </a:p>
          <a:p>
            <a:r>
              <a:rPr lang="en-US" dirty="0"/>
              <a:t>Finding a time that would work for most on a somewhat regular basis</a:t>
            </a:r>
          </a:p>
          <a:p>
            <a:endParaRPr lang="en-US" dirty="0"/>
          </a:p>
          <a:p>
            <a:endParaRPr lang="en-US" dirty="0"/>
          </a:p>
        </p:txBody>
      </p:sp>
    </p:spTree>
    <p:extLst>
      <p:ext uri="{BB962C8B-B14F-4D97-AF65-F5344CB8AC3E}">
        <p14:creationId xmlns:p14="http://schemas.microsoft.com/office/powerpoint/2010/main" val="3415742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Suppression of Results: IPPS Hospitals </a:t>
            </a:r>
          </a:p>
        </p:txBody>
      </p:sp>
      <p:sp>
        <p:nvSpPr>
          <p:cNvPr id="3" name="Content Placeholder 2"/>
          <p:cNvSpPr>
            <a:spLocks noGrp="1"/>
          </p:cNvSpPr>
          <p:nvPr>
            <p:ph idx="1"/>
          </p:nvPr>
        </p:nvSpPr>
        <p:spPr/>
        <p:txBody>
          <a:bodyPr/>
          <a:lstStyle/>
          <a:p>
            <a:endParaRPr lang="en-US" dirty="0"/>
          </a:p>
          <a:p>
            <a:r>
              <a:rPr lang="en-US" dirty="0"/>
              <a:t>IPPS hospitals </a:t>
            </a:r>
            <a:r>
              <a:rPr lang="en-US" b="1" dirty="0"/>
              <a:t>cannot </a:t>
            </a:r>
            <a:r>
              <a:rPr lang="en-US" dirty="0"/>
              <a:t>suppress their results from Hospital Compare </a:t>
            </a:r>
          </a:p>
          <a:p>
            <a:pPr lvl="1"/>
            <a:r>
              <a:rPr lang="en-US" dirty="0"/>
              <a:t>Must withdraw from Hospital Inpatient Quality Reporting (IQR) program to suppress</a:t>
            </a:r>
          </a:p>
          <a:p>
            <a:endParaRPr lang="en-US" dirty="0"/>
          </a:p>
          <a:p>
            <a:endParaRPr lang="en-US" dirty="0"/>
          </a:p>
        </p:txBody>
      </p:sp>
    </p:spTree>
    <p:extLst>
      <p:ext uri="{BB962C8B-B14F-4D97-AF65-F5344CB8AC3E}">
        <p14:creationId xmlns:p14="http://schemas.microsoft.com/office/powerpoint/2010/main" val="2220500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Suppression of Results: CAHs </a:t>
            </a:r>
          </a:p>
        </p:txBody>
      </p:sp>
      <p:sp>
        <p:nvSpPr>
          <p:cNvPr id="3" name="Content Placeholder 2"/>
          <p:cNvSpPr>
            <a:spLocks noGrp="1"/>
          </p:cNvSpPr>
          <p:nvPr>
            <p:ph idx="1"/>
          </p:nvPr>
        </p:nvSpPr>
        <p:spPr/>
        <p:txBody>
          <a:bodyPr>
            <a:normAutofit/>
          </a:bodyPr>
          <a:lstStyle/>
          <a:p>
            <a:r>
              <a:rPr lang="en-US" dirty="0"/>
              <a:t>CAHs may suppress their results</a:t>
            </a:r>
          </a:p>
          <a:p>
            <a:pPr lvl="1"/>
            <a:r>
              <a:rPr lang="en-US" dirty="0"/>
              <a:t>Must suppress complete set of HCAHPS results</a:t>
            </a:r>
          </a:p>
          <a:p>
            <a:pPr lvl="1"/>
            <a:r>
              <a:rPr lang="en-US" dirty="0"/>
              <a:t>Will receive Footnote 5</a:t>
            </a:r>
          </a:p>
          <a:p>
            <a:pPr marL="0" indent="0">
              <a:buNone/>
            </a:pPr>
            <a:r>
              <a:rPr lang="en-US" sz="2600" dirty="0"/>
              <a:t>	Results are not available for this reporting period </a:t>
            </a:r>
          </a:p>
          <a:p>
            <a:r>
              <a:rPr lang="en-US" dirty="0"/>
              <a:t>To suppress results, a CAH must complete the appropriate pledge form and submit it to QualityNet Help Desk</a:t>
            </a:r>
          </a:p>
        </p:txBody>
      </p:sp>
    </p:spTree>
    <p:extLst>
      <p:ext uri="{BB962C8B-B14F-4D97-AF65-F5344CB8AC3E}">
        <p14:creationId xmlns:p14="http://schemas.microsoft.com/office/powerpoint/2010/main" val="997802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HCAHPS Oversight </a:t>
            </a:r>
          </a:p>
        </p:txBody>
      </p:sp>
      <p:sp>
        <p:nvSpPr>
          <p:cNvPr id="3" name="Content Placeholder 2"/>
          <p:cNvSpPr>
            <a:spLocks noGrp="1"/>
          </p:cNvSpPr>
          <p:nvPr>
            <p:ph idx="1"/>
          </p:nvPr>
        </p:nvSpPr>
        <p:spPr>
          <a:xfrm>
            <a:off x="457015" y="1371600"/>
            <a:ext cx="8229600" cy="4525963"/>
          </a:xfrm>
        </p:spPr>
        <p:txBody>
          <a:bodyPr>
            <a:normAutofit/>
          </a:bodyPr>
          <a:lstStyle/>
          <a:p>
            <a:r>
              <a:rPr lang="en-US" sz="3600" b="1" dirty="0"/>
              <a:t>A participating hospital should: </a:t>
            </a:r>
          </a:p>
          <a:p>
            <a:pPr lvl="1"/>
            <a:r>
              <a:rPr lang="en-US" dirty="0"/>
              <a:t>Work closely with its survey vendor (if using one) </a:t>
            </a:r>
          </a:p>
          <a:p>
            <a:pPr lvl="1"/>
            <a:r>
              <a:rPr lang="en-US" dirty="0"/>
              <a:t>Monitor HCAHPS Warehouse Feedback Reports Including Review and Correct Period </a:t>
            </a:r>
          </a:p>
          <a:p>
            <a:pPr lvl="1"/>
            <a:r>
              <a:rPr lang="en-US" dirty="0"/>
              <a:t>Read the HCAHPS QAG (Question/Answer Guide)</a:t>
            </a:r>
          </a:p>
          <a:p>
            <a:pPr lvl="1"/>
            <a:r>
              <a:rPr lang="en-US" dirty="0"/>
              <a:t>Visit the HCAHPS Web site for news, updates and announcements </a:t>
            </a:r>
          </a:p>
          <a:p>
            <a:pPr lvl="1"/>
            <a:r>
              <a:rPr lang="en-US" dirty="0"/>
              <a:t>Comply with all HCAHPS oversight activities </a:t>
            </a:r>
          </a:p>
          <a:p>
            <a:endParaRPr lang="en-US" dirty="0"/>
          </a:p>
          <a:p>
            <a:endParaRPr lang="en-US" dirty="0"/>
          </a:p>
        </p:txBody>
      </p:sp>
    </p:spTree>
    <p:extLst>
      <p:ext uri="{BB962C8B-B14F-4D97-AF65-F5344CB8AC3E}">
        <p14:creationId xmlns:p14="http://schemas.microsoft.com/office/powerpoint/2010/main" val="700062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More Information and Resources </a:t>
            </a:r>
          </a:p>
        </p:txBody>
      </p:sp>
      <p:sp>
        <p:nvSpPr>
          <p:cNvPr id="3" name="Content Placeholder 2"/>
          <p:cNvSpPr>
            <a:spLocks noGrp="1"/>
          </p:cNvSpPr>
          <p:nvPr>
            <p:ph idx="1"/>
          </p:nvPr>
        </p:nvSpPr>
        <p:spPr>
          <a:xfrm>
            <a:off x="457015" y="1295400"/>
            <a:ext cx="8229600" cy="4525963"/>
          </a:xfrm>
        </p:spPr>
        <p:txBody>
          <a:bodyPr>
            <a:normAutofit/>
          </a:bodyPr>
          <a:lstStyle/>
          <a:p>
            <a:r>
              <a:rPr lang="en-US" dirty="0"/>
              <a:t>Registration, applications, background information, reports, and HCAHPS Executive Insight can be found on the official HCAHPS Survey Web site: </a:t>
            </a:r>
          </a:p>
          <a:p>
            <a:pPr marL="0" indent="0">
              <a:buNone/>
            </a:pPr>
            <a:r>
              <a:rPr lang="en-US" dirty="0"/>
              <a:t>		</a:t>
            </a:r>
            <a:r>
              <a:rPr lang="en-US" u="sng" dirty="0"/>
              <a:t>http://www.hcahpsonline.org </a:t>
            </a:r>
          </a:p>
          <a:p>
            <a:r>
              <a:rPr lang="en-US" dirty="0"/>
              <a:t>Publicly reported HCAHPS results: </a:t>
            </a:r>
          </a:p>
          <a:p>
            <a:pPr marL="0" indent="0">
              <a:buNone/>
            </a:pPr>
            <a:r>
              <a:rPr lang="en-US" dirty="0"/>
              <a:t>	</a:t>
            </a:r>
            <a:r>
              <a:rPr lang="en-US" dirty="0">
                <a:solidFill>
                  <a:schemeClr val="accent4"/>
                </a:solidFill>
                <a:hlinkClick r:id="rId3">
                  <a:extLst>
                    <a:ext uri="{A12FA001-AC4F-418D-AE19-62706E023703}">
                      <ahyp:hlinkClr xmlns:ahyp="http://schemas.microsoft.com/office/drawing/2018/hyperlinkcolor" val="tx"/>
                    </a:ext>
                  </a:extLst>
                </a:hlinkClick>
              </a:rPr>
              <a:t>https://www.medicare.gov/care-compare</a:t>
            </a:r>
            <a:r>
              <a:rPr lang="en-US" dirty="0">
                <a:solidFill>
                  <a:schemeClr val="accent4"/>
                </a:solidFill>
              </a:rPr>
              <a:t>/ </a:t>
            </a:r>
          </a:p>
        </p:txBody>
      </p:sp>
    </p:spTree>
    <p:extLst>
      <p:ext uri="{BB962C8B-B14F-4D97-AF65-F5344CB8AC3E}">
        <p14:creationId xmlns:p14="http://schemas.microsoft.com/office/powerpoint/2010/main" val="788438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to find Survey tools and information</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752203"/>
            <a:ext cx="8229600" cy="422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1676400"/>
            <a:ext cx="2514600" cy="304800"/>
          </a:xfrm>
          <a:prstGeom prst="rect">
            <a:avLst/>
          </a:prstGeom>
          <a:noFill/>
          <a:ln w="793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4450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Compare</a:t>
            </a:r>
          </a:p>
        </p:txBody>
      </p:sp>
      <p:pic>
        <p:nvPicPr>
          <p:cNvPr id="5" name="Content Placeholder 4">
            <a:extLst>
              <a:ext uri="{FF2B5EF4-FFF2-40B4-BE49-F238E27FC236}">
                <a16:creationId xmlns:a16="http://schemas.microsoft.com/office/drawing/2014/main" id="{07116DB1-F8EA-45F4-8ED9-1DF0A5435CA0}"/>
              </a:ext>
            </a:extLst>
          </p:cNvPr>
          <p:cNvPicPr>
            <a:picLocks noGrp="1" noChangeAspect="1"/>
          </p:cNvPicPr>
          <p:nvPr>
            <p:ph idx="1"/>
          </p:nvPr>
        </p:nvPicPr>
        <p:blipFill>
          <a:blip r:embed="rId3"/>
          <a:stretch>
            <a:fillRect/>
          </a:stretch>
        </p:blipFill>
        <p:spPr>
          <a:xfrm>
            <a:off x="725064" y="1447800"/>
            <a:ext cx="7451147" cy="4678363"/>
          </a:xfrm>
        </p:spPr>
      </p:pic>
    </p:spTree>
    <p:extLst>
      <p:ext uri="{BB962C8B-B14F-4D97-AF65-F5344CB8AC3E}">
        <p14:creationId xmlns:p14="http://schemas.microsoft.com/office/powerpoint/2010/main" val="3635291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4843-251B-4C55-8E2C-DF4464B67E5C}"/>
              </a:ext>
            </a:extLst>
          </p:cNvPr>
          <p:cNvSpPr>
            <a:spLocks noGrp="1"/>
          </p:cNvSpPr>
          <p:nvPr>
            <p:ph type="title"/>
          </p:nvPr>
        </p:nvSpPr>
        <p:spPr/>
        <p:txBody>
          <a:bodyPr/>
          <a:lstStyle/>
          <a:p>
            <a:endParaRPr lang="en-US" dirty="0"/>
          </a:p>
        </p:txBody>
      </p:sp>
      <p:pic>
        <p:nvPicPr>
          <p:cNvPr id="9" name="Content Placeholder 8" descr="A picture containing logo&#10;&#10;Description automatically generated">
            <a:extLst>
              <a:ext uri="{FF2B5EF4-FFF2-40B4-BE49-F238E27FC236}">
                <a16:creationId xmlns:a16="http://schemas.microsoft.com/office/drawing/2014/main" id="{67F027F7-3E16-4D73-AFAE-C1E3BC82FDB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1" y="609600"/>
            <a:ext cx="8041438" cy="5790934"/>
          </a:xfrm>
        </p:spPr>
      </p:pic>
      <p:sp>
        <p:nvSpPr>
          <p:cNvPr id="10" name="TextBox 9">
            <a:extLst>
              <a:ext uri="{FF2B5EF4-FFF2-40B4-BE49-F238E27FC236}">
                <a16:creationId xmlns:a16="http://schemas.microsoft.com/office/drawing/2014/main" id="{79D942E1-EAF4-4D70-93EE-0D2CDF0FCC21}"/>
              </a:ext>
            </a:extLst>
          </p:cNvPr>
          <p:cNvSpPr txBox="1"/>
          <p:nvPr/>
        </p:nvSpPr>
        <p:spPr>
          <a:xfrm>
            <a:off x="990600" y="6114504"/>
            <a:ext cx="6723833" cy="230832"/>
          </a:xfrm>
          <a:prstGeom prst="rect">
            <a:avLst/>
          </a:prstGeom>
          <a:noFill/>
        </p:spPr>
        <p:txBody>
          <a:bodyPr wrap="square" rtlCol="0">
            <a:spAutoFit/>
          </a:bodyPr>
          <a:lstStyle/>
          <a:p>
            <a:r>
              <a:rPr lang="en-US" sz="900" dirty="0">
                <a:hlinkClick r:id="rId4" tooltip="https://www.freepngimg.com/png/85354-text-question-blog-questions-logo-any"/>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1457922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Response Options</a:t>
            </a:r>
          </a:p>
        </p:txBody>
      </p:sp>
      <p:sp>
        <p:nvSpPr>
          <p:cNvPr id="5" name="Content Placeholder 4"/>
          <p:cNvSpPr>
            <a:spLocks noGrp="1"/>
          </p:cNvSpPr>
          <p:nvPr>
            <p:ph idx="1"/>
          </p:nvPr>
        </p:nvSpPr>
        <p:spPr/>
        <p:txBody>
          <a:bodyPr/>
          <a:lstStyle/>
          <a:p>
            <a:r>
              <a:rPr lang="en-US" dirty="0"/>
              <a:t>Most questions are answered in terms of:</a:t>
            </a:r>
          </a:p>
          <a:p>
            <a:pPr lvl="1"/>
            <a:r>
              <a:rPr lang="en-US" dirty="0"/>
              <a:t>Always, Usually, Sometimes or Never</a:t>
            </a:r>
          </a:p>
          <a:p>
            <a:r>
              <a:rPr lang="en-US" dirty="0"/>
              <a:t>One Overall Rating question</a:t>
            </a:r>
          </a:p>
          <a:p>
            <a:pPr lvl="1"/>
            <a:r>
              <a:rPr lang="en-US" dirty="0"/>
              <a:t>Rate hospital stay from 1-10</a:t>
            </a:r>
          </a:p>
          <a:p>
            <a:endParaRPr lang="en-US" dirty="0"/>
          </a:p>
          <a:p>
            <a:endParaRPr lang="en-US" dirty="0"/>
          </a:p>
        </p:txBody>
      </p:sp>
    </p:spTree>
    <p:extLst>
      <p:ext uri="{BB962C8B-B14F-4D97-AF65-F5344CB8AC3E}">
        <p14:creationId xmlns:p14="http://schemas.microsoft.com/office/powerpoint/2010/main" val="3747332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Survey Questions</a:t>
            </a:r>
          </a:p>
        </p:txBody>
      </p:sp>
      <p:sp>
        <p:nvSpPr>
          <p:cNvPr id="5" name="Content Placeholder 4"/>
          <p:cNvSpPr>
            <a:spLocks noGrp="1"/>
          </p:cNvSpPr>
          <p:nvPr>
            <p:ph idx="1"/>
          </p:nvPr>
        </p:nvSpPr>
        <p:spPr>
          <a:xfrm>
            <a:off x="457015" y="1295400"/>
            <a:ext cx="8229600" cy="4525963"/>
          </a:xfrm>
        </p:spPr>
        <p:txBody>
          <a:bodyPr>
            <a:normAutofit fontScale="62500" lnSpcReduction="20000"/>
          </a:bodyPr>
          <a:lstStyle/>
          <a:p>
            <a:pPr marL="0" indent="0">
              <a:buNone/>
            </a:pPr>
            <a:r>
              <a:rPr lang="en-US" sz="3400" b="1" dirty="0"/>
              <a:t>Your Care from Nurses</a:t>
            </a:r>
          </a:p>
          <a:p>
            <a:pPr marL="341313" indent="-341313">
              <a:buNone/>
            </a:pPr>
            <a:r>
              <a:rPr lang="en-US" sz="3400" dirty="0"/>
              <a:t> 1. During this hospital stay, how often did nurses treat you with </a:t>
            </a:r>
            <a:r>
              <a:rPr lang="en-US" sz="3400" u="sng" dirty="0"/>
              <a:t>courtesy   and respect</a:t>
            </a:r>
            <a:r>
              <a:rPr lang="en-US" sz="3400" dirty="0"/>
              <a:t>?</a:t>
            </a:r>
          </a:p>
          <a:p>
            <a:pPr marL="0" indent="0">
              <a:buNone/>
            </a:pPr>
            <a:r>
              <a:rPr lang="en-US" sz="3400" dirty="0"/>
              <a:t> 2. During this hospital stay, how often did nurses </a:t>
            </a:r>
            <a:r>
              <a:rPr lang="en-US" sz="3400" u="sng" dirty="0"/>
              <a:t>listen carefully to you</a:t>
            </a:r>
            <a:r>
              <a:rPr lang="en-US" sz="3400" dirty="0"/>
              <a:t>?</a:t>
            </a:r>
          </a:p>
          <a:p>
            <a:pPr marL="341313" indent="-341313">
              <a:buNone/>
            </a:pPr>
            <a:r>
              <a:rPr lang="en-US" sz="3400" dirty="0"/>
              <a:t> 3. During this hospital stay, how often did nurses </a:t>
            </a:r>
            <a:r>
              <a:rPr lang="en-US" sz="3400" u="sng" dirty="0"/>
              <a:t>explain things </a:t>
            </a:r>
            <a:r>
              <a:rPr lang="en-US" sz="3400" dirty="0"/>
              <a:t>in a way you could understand?</a:t>
            </a:r>
          </a:p>
          <a:p>
            <a:pPr marL="341313" indent="-341313">
              <a:buNone/>
            </a:pPr>
            <a:r>
              <a:rPr lang="en-US" sz="3400" dirty="0"/>
              <a:t> 4. During this hospital stay, after you pressed the call button, how often did you get help as soon as you wanted it?</a:t>
            </a:r>
          </a:p>
          <a:p>
            <a:pPr marL="0" indent="0">
              <a:buNone/>
            </a:pPr>
            <a:r>
              <a:rPr lang="en-US" sz="3400" b="1" dirty="0"/>
              <a:t>Your Care from Doctors</a:t>
            </a:r>
          </a:p>
          <a:p>
            <a:pPr marL="341313" indent="-341313">
              <a:buNone/>
            </a:pPr>
            <a:r>
              <a:rPr lang="en-US" sz="3400" dirty="0"/>
              <a:t> 5. During this hospital stay, how often did doctors treat you with </a:t>
            </a:r>
            <a:r>
              <a:rPr lang="en-US" sz="3400" u="sng" dirty="0"/>
              <a:t>courtesy  and respect</a:t>
            </a:r>
            <a:r>
              <a:rPr lang="en-US" sz="3400" dirty="0"/>
              <a:t>?</a:t>
            </a:r>
          </a:p>
          <a:p>
            <a:pPr marL="0" indent="0">
              <a:buNone/>
            </a:pPr>
            <a:r>
              <a:rPr lang="en-US" sz="3400" dirty="0"/>
              <a:t> 6. During this hospital stay, how often did doctors </a:t>
            </a:r>
            <a:r>
              <a:rPr lang="en-US" sz="3400" u="sng" dirty="0"/>
              <a:t>listen carefully to you</a:t>
            </a:r>
            <a:r>
              <a:rPr lang="en-US" sz="3400" dirty="0"/>
              <a:t>?</a:t>
            </a:r>
          </a:p>
          <a:p>
            <a:pPr marL="341313" indent="-341313">
              <a:buNone/>
            </a:pPr>
            <a:r>
              <a:rPr lang="en-US" sz="3400" dirty="0"/>
              <a:t> 7. During this hospital stay, how often did doctors </a:t>
            </a:r>
            <a:r>
              <a:rPr lang="en-US" sz="3400" u="sng" dirty="0"/>
              <a:t>explain things </a:t>
            </a:r>
            <a:r>
              <a:rPr lang="en-US" sz="3400" dirty="0"/>
              <a:t>in a way you could understand?</a:t>
            </a:r>
          </a:p>
          <a:p>
            <a:endParaRPr lang="en-US" sz="3400" dirty="0"/>
          </a:p>
          <a:p>
            <a:endParaRPr lang="en-US" sz="3400" dirty="0"/>
          </a:p>
          <a:p>
            <a:endParaRPr lang="en-US" dirty="0"/>
          </a:p>
        </p:txBody>
      </p:sp>
    </p:spTree>
    <p:extLst>
      <p:ext uri="{BB962C8B-B14F-4D97-AF65-F5344CB8AC3E}">
        <p14:creationId xmlns:p14="http://schemas.microsoft.com/office/powerpoint/2010/main" val="3747332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A678E-D6D6-4DB8-952F-87E3F584B761}"/>
              </a:ext>
            </a:extLst>
          </p:cNvPr>
          <p:cNvSpPr>
            <a:spLocks noGrp="1"/>
          </p:cNvSpPr>
          <p:nvPr>
            <p:ph type="title"/>
          </p:nvPr>
        </p:nvSpPr>
        <p:spPr/>
        <p:txBody>
          <a:bodyPr/>
          <a:lstStyle/>
          <a:p>
            <a:r>
              <a:rPr lang="en-US" dirty="0"/>
              <a:t>Survey Questions (cont’d)</a:t>
            </a:r>
          </a:p>
        </p:txBody>
      </p:sp>
      <p:sp>
        <p:nvSpPr>
          <p:cNvPr id="3" name="Content Placeholder 2">
            <a:extLst>
              <a:ext uri="{FF2B5EF4-FFF2-40B4-BE49-F238E27FC236}">
                <a16:creationId xmlns:a16="http://schemas.microsoft.com/office/drawing/2014/main" id="{AA82F3F0-5742-4904-B84C-18AFC697368D}"/>
              </a:ext>
            </a:extLst>
          </p:cNvPr>
          <p:cNvSpPr>
            <a:spLocks noGrp="1"/>
          </p:cNvSpPr>
          <p:nvPr>
            <p:ph idx="1"/>
          </p:nvPr>
        </p:nvSpPr>
        <p:spPr>
          <a:xfrm>
            <a:off x="304800" y="1447800"/>
            <a:ext cx="8229600" cy="4525963"/>
          </a:xfrm>
        </p:spPr>
        <p:txBody>
          <a:bodyPr>
            <a:normAutofit/>
          </a:bodyPr>
          <a:lstStyle/>
          <a:p>
            <a:pPr marL="0" indent="0">
              <a:buNone/>
            </a:pPr>
            <a:r>
              <a:rPr lang="en-US" b="1" dirty="0"/>
              <a:t>The Hospital Environment</a:t>
            </a:r>
          </a:p>
          <a:p>
            <a:pPr marL="396875" indent="-396875">
              <a:buNone/>
            </a:pPr>
            <a:r>
              <a:rPr lang="en-US" dirty="0"/>
              <a:t>8. During this hospital stay, how often were your   room and bathroom kept clean?</a:t>
            </a:r>
          </a:p>
          <a:p>
            <a:pPr marL="396875" indent="-396875">
              <a:buNone/>
            </a:pPr>
            <a:r>
              <a:rPr lang="en-US" dirty="0"/>
              <a:t>9. During this hospital stay, how often was the area around your room quiet at night?</a:t>
            </a:r>
          </a:p>
          <a:p>
            <a:pPr marL="0" indent="0">
              <a:buNone/>
            </a:pPr>
            <a:endParaRPr lang="en-US" dirty="0"/>
          </a:p>
          <a:p>
            <a:endParaRPr lang="en-US" dirty="0"/>
          </a:p>
        </p:txBody>
      </p:sp>
    </p:spTree>
    <p:extLst>
      <p:ext uri="{BB962C8B-B14F-4D97-AF65-F5344CB8AC3E}">
        <p14:creationId xmlns:p14="http://schemas.microsoft.com/office/powerpoint/2010/main" val="236353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7578D-4413-4F0F-9EB4-A1BD4B6C1C3C}"/>
              </a:ext>
            </a:extLst>
          </p:cNvPr>
          <p:cNvSpPr>
            <a:spLocks noGrp="1"/>
          </p:cNvSpPr>
          <p:nvPr>
            <p:ph type="title"/>
          </p:nvPr>
        </p:nvSpPr>
        <p:spPr/>
        <p:txBody>
          <a:bodyPr/>
          <a:lstStyle/>
          <a:p>
            <a:r>
              <a:rPr lang="en-US" dirty="0"/>
              <a:t>Breakthrough</a:t>
            </a:r>
          </a:p>
        </p:txBody>
      </p:sp>
      <p:sp>
        <p:nvSpPr>
          <p:cNvPr id="3" name="Content Placeholder 2">
            <a:extLst>
              <a:ext uri="{FF2B5EF4-FFF2-40B4-BE49-F238E27FC236}">
                <a16:creationId xmlns:a16="http://schemas.microsoft.com/office/drawing/2014/main" id="{A84DAB33-4174-485E-AC53-6BAD0A7F7538}"/>
              </a:ext>
            </a:extLst>
          </p:cNvPr>
          <p:cNvSpPr>
            <a:spLocks noGrp="1"/>
          </p:cNvSpPr>
          <p:nvPr>
            <p:ph idx="1"/>
          </p:nvPr>
        </p:nvSpPr>
        <p:spPr/>
        <p:txBody>
          <a:bodyPr/>
          <a:lstStyle/>
          <a:p>
            <a:r>
              <a:rPr lang="en-US" dirty="0"/>
              <a:t>Due to the addition of a couple of new Hispanic employees, we were able to convince a group of Hispanic patients they knew to meet with us</a:t>
            </a:r>
          </a:p>
          <a:p>
            <a:pPr lvl="1"/>
            <a:r>
              <a:rPr lang="en-US" dirty="0"/>
              <a:t>March of 2019</a:t>
            </a:r>
          </a:p>
          <a:p>
            <a:pPr lvl="1"/>
            <a:r>
              <a:rPr lang="en-US" dirty="0"/>
              <a:t>Continue to meet quarterly</a:t>
            </a:r>
          </a:p>
          <a:p>
            <a:pPr lvl="1"/>
            <a:r>
              <a:rPr lang="en-US" dirty="0"/>
              <a:t>Never the same group</a:t>
            </a:r>
          </a:p>
        </p:txBody>
      </p:sp>
    </p:spTree>
    <p:extLst>
      <p:ext uri="{BB962C8B-B14F-4D97-AF65-F5344CB8AC3E}">
        <p14:creationId xmlns:p14="http://schemas.microsoft.com/office/powerpoint/2010/main" val="18749740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E981-D879-4273-9E48-F9E8B53AB488}"/>
              </a:ext>
            </a:extLst>
          </p:cNvPr>
          <p:cNvSpPr>
            <a:spLocks noGrp="1"/>
          </p:cNvSpPr>
          <p:nvPr>
            <p:ph type="title"/>
          </p:nvPr>
        </p:nvSpPr>
        <p:spPr/>
        <p:txBody>
          <a:bodyPr/>
          <a:lstStyle/>
          <a:p>
            <a:r>
              <a:rPr lang="en-US" dirty="0"/>
              <a:t>Survey Questions (cont’d)</a:t>
            </a:r>
          </a:p>
        </p:txBody>
      </p:sp>
      <p:sp>
        <p:nvSpPr>
          <p:cNvPr id="3" name="Content Placeholder 2">
            <a:extLst>
              <a:ext uri="{FF2B5EF4-FFF2-40B4-BE49-F238E27FC236}">
                <a16:creationId xmlns:a16="http://schemas.microsoft.com/office/drawing/2014/main" id="{D8B4242D-0364-4BB1-8288-2A86AE123531}"/>
              </a:ext>
            </a:extLst>
          </p:cNvPr>
          <p:cNvSpPr>
            <a:spLocks noGrp="1"/>
          </p:cNvSpPr>
          <p:nvPr>
            <p:ph idx="1"/>
          </p:nvPr>
        </p:nvSpPr>
        <p:spPr>
          <a:xfrm>
            <a:off x="0" y="1493837"/>
            <a:ext cx="9220200" cy="4525963"/>
          </a:xfrm>
        </p:spPr>
        <p:txBody>
          <a:bodyPr>
            <a:normAutofit fontScale="77500" lnSpcReduction="20000"/>
          </a:bodyPr>
          <a:lstStyle/>
          <a:p>
            <a:pPr marL="0" indent="0">
              <a:buNone/>
            </a:pPr>
            <a:r>
              <a:rPr lang="en-US" b="1" dirty="0"/>
              <a:t>Your Experiences in This Hospital</a:t>
            </a:r>
          </a:p>
          <a:p>
            <a:pPr marL="738188" indent="-509588">
              <a:buNone/>
            </a:pPr>
            <a:r>
              <a:rPr lang="en-US" dirty="0"/>
              <a:t>10. During this hospital stay, did you need help from nurses or other hospital staff in getting to the bathroom or in using a bedpan?</a:t>
            </a:r>
          </a:p>
          <a:p>
            <a:pPr marL="738188" indent="-509588">
              <a:buNone/>
            </a:pPr>
            <a:r>
              <a:rPr lang="en-US" dirty="0"/>
              <a:t>11. How often did you get help in getting to the bathroom or in using a bedpan as soon as you wanted?</a:t>
            </a:r>
          </a:p>
          <a:p>
            <a:pPr marL="738188" indent="-509588">
              <a:buNone/>
            </a:pPr>
            <a:r>
              <a:rPr lang="en-US" dirty="0"/>
              <a:t>12. During this hospital stay, were you given any medicine that you had not taken before?</a:t>
            </a:r>
          </a:p>
          <a:p>
            <a:pPr marL="738188" indent="-509588">
              <a:buNone/>
            </a:pPr>
            <a:r>
              <a:rPr lang="en-US" dirty="0"/>
              <a:t>13. Before giving you any new medicine, how often did hospital staff tell you what the medicine was for?</a:t>
            </a:r>
          </a:p>
          <a:p>
            <a:pPr marL="684213" indent="-455613">
              <a:buNone/>
            </a:pPr>
            <a:r>
              <a:rPr lang="en-US" dirty="0"/>
              <a:t>14. Before giving you any new medicine, how often did hospital staff describe possible side effects in a way you could understand?</a:t>
            </a:r>
          </a:p>
          <a:p>
            <a:endParaRPr lang="en-US" dirty="0"/>
          </a:p>
        </p:txBody>
      </p:sp>
    </p:spTree>
    <p:extLst>
      <p:ext uri="{BB962C8B-B14F-4D97-AF65-F5344CB8AC3E}">
        <p14:creationId xmlns:p14="http://schemas.microsoft.com/office/powerpoint/2010/main" val="16184421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E981-D879-4273-9E48-F9E8B53AB488}"/>
              </a:ext>
            </a:extLst>
          </p:cNvPr>
          <p:cNvSpPr>
            <a:spLocks noGrp="1"/>
          </p:cNvSpPr>
          <p:nvPr>
            <p:ph type="title"/>
          </p:nvPr>
        </p:nvSpPr>
        <p:spPr/>
        <p:txBody>
          <a:bodyPr/>
          <a:lstStyle/>
          <a:p>
            <a:r>
              <a:rPr lang="en-US" dirty="0"/>
              <a:t>Survey Questions (cont’d)</a:t>
            </a:r>
          </a:p>
        </p:txBody>
      </p:sp>
      <p:sp>
        <p:nvSpPr>
          <p:cNvPr id="3" name="Content Placeholder 2">
            <a:extLst>
              <a:ext uri="{FF2B5EF4-FFF2-40B4-BE49-F238E27FC236}">
                <a16:creationId xmlns:a16="http://schemas.microsoft.com/office/drawing/2014/main" id="{D8B4242D-0364-4BB1-8288-2A86AE123531}"/>
              </a:ext>
            </a:extLst>
          </p:cNvPr>
          <p:cNvSpPr>
            <a:spLocks noGrp="1"/>
          </p:cNvSpPr>
          <p:nvPr>
            <p:ph idx="1"/>
          </p:nvPr>
        </p:nvSpPr>
        <p:spPr>
          <a:xfrm>
            <a:off x="0" y="1524000"/>
            <a:ext cx="9144000" cy="4525963"/>
          </a:xfrm>
        </p:spPr>
        <p:txBody>
          <a:bodyPr>
            <a:normAutofit/>
          </a:bodyPr>
          <a:lstStyle/>
          <a:p>
            <a:pPr marL="0" indent="0">
              <a:buNone/>
            </a:pPr>
            <a:r>
              <a:rPr lang="en-US" sz="2800" b="1" dirty="0"/>
              <a:t>When you left the hospital</a:t>
            </a:r>
          </a:p>
          <a:p>
            <a:pPr marL="573088" indent="-573088">
              <a:buAutoNum type="arabicPeriod" startAt="15"/>
            </a:pPr>
            <a:r>
              <a:rPr lang="en-US" sz="2400" dirty="0"/>
              <a:t>After you left the hospital, did you go directly to your own home, to someone else’s home, or to another health facility?</a:t>
            </a:r>
          </a:p>
          <a:p>
            <a:pPr marL="573088" indent="-573088">
              <a:buAutoNum type="arabicPeriod" startAt="15"/>
            </a:pPr>
            <a:r>
              <a:rPr lang="en-US" sz="2400" dirty="0"/>
              <a:t>During this hospital stay, did doctors, nurses or other hospital staff talk with you about whether you would have the help you needed when you left the hospital?</a:t>
            </a:r>
          </a:p>
          <a:p>
            <a:pPr marL="573088" indent="-573088">
              <a:buAutoNum type="arabicPeriod" startAt="15"/>
            </a:pPr>
            <a:r>
              <a:rPr lang="en-US" sz="2400" dirty="0"/>
              <a:t>During this hospital stay, did you get information in writing about what symptoms or health problems to look out for after you left the hospital?</a:t>
            </a:r>
          </a:p>
        </p:txBody>
      </p:sp>
    </p:spTree>
    <p:extLst>
      <p:ext uri="{BB962C8B-B14F-4D97-AF65-F5344CB8AC3E}">
        <p14:creationId xmlns:p14="http://schemas.microsoft.com/office/powerpoint/2010/main" val="39258586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A2F3-199E-4BCE-A14A-F5E5CABD60D1}"/>
              </a:ext>
            </a:extLst>
          </p:cNvPr>
          <p:cNvSpPr>
            <a:spLocks noGrp="1"/>
          </p:cNvSpPr>
          <p:nvPr>
            <p:ph type="title"/>
          </p:nvPr>
        </p:nvSpPr>
        <p:spPr/>
        <p:txBody>
          <a:bodyPr/>
          <a:lstStyle/>
          <a:p>
            <a:r>
              <a:rPr lang="en-US" dirty="0"/>
              <a:t>Survey Questions (cont’d)</a:t>
            </a:r>
          </a:p>
        </p:txBody>
      </p:sp>
      <p:sp>
        <p:nvSpPr>
          <p:cNvPr id="3" name="Content Placeholder 2">
            <a:extLst>
              <a:ext uri="{FF2B5EF4-FFF2-40B4-BE49-F238E27FC236}">
                <a16:creationId xmlns:a16="http://schemas.microsoft.com/office/drawing/2014/main" id="{B53CF4D7-958E-436F-9F44-EB38DBDFBCD7}"/>
              </a:ext>
            </a:extLst>
          </p:cNvPr>
          <p:cNvSpPr>
            <a:spLocks noGrp="1"/>
          </p:cNvSpPr>
          <p:nvPr>
            <p:ph idx="1"/>
          </p:nvPr>
        </p:nvSpPr>
        <p:spPr>
          <a:xfrm>
            <a:off x="457014" y="1600200"/>
            <a:ext cx="8305985" cy="4525963"/>
          </a:xfrm>
        </p:spPr>
        <p:txBody>
          <a:bodyPr/>
          <a:lstStyle/>
          <a:p>
            <a:pPr marL="0" indent="0">
              <a:buNone/>
            </a:pPr>
            <a:r>
              <a:rPr lang="en-US" b="1" dirty="0"/>
              <a:t>Overall Rating of the Hospital</a:t>
            </a:r>
          </a:p>
          <a:p>
            <a:pPr marL="628650" indent="-628650">
              <a:buNone/>
            </a:pPr>
            <a:r>
              <a:rPr lang="en-US" dirty="0"/>
              <a:t>18. Using any number from 0 to 10, where 0 is       the worst hospital possible and 10 is the best hospital possible, what number would you use to rate this hospital during your stay?</a:t>
            </a:r>
          </a:p>
          <a:p>
            <a:pPr marL="628650" indent="-628650">
              <a:buNone/>
            </a:pPr>
            <a:r>
              <a:rPr lang="en-US" dirty="0"/>
              <a:t>19. Would you recommend this hospital to your friends and family?</a:t>
            </a:r>
          </a:p>
          <a:p>
            <a:endParaRPr lang="en-US" dirty="0"/>
          </a:p>
        </p:txBody>
      </p:sp>
    </p:spTree>
    <p:extLst>
      <p:ext uri="{BB962C8B-B14F-4D97-AF65-F5344CB8AC3E}">
        <p14:creationId xmlns:p14="http://schemas.microsoft.com/office/powerpoint/2010/main" val="1290756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0963-72D7-42A3-970F-D6A8E643064E}"/>
              </a:ext>
            </a:extLst>
          </p:cNvPr>
          <p:cNvSpPr>
            <a:spLocks noGrp="1"/>
          </p:cNvSpPr>
          <p:nvPr>
            <p:ph type="title"/>
          </p:nvPr>
        </p:nvSpPr>
        <p:spPr/>
        <p:txBody>
          <a:bodyPr/>
          <a:lstStyle/>
          <a:p>
            <a:r>
              <a:rPr lang="en-US" dirty="0"/>
              <a:t>Survey Questions (cont’d)</a:t>
            </a:r>
          </a:p>
        </p:txBody>
      </p:sp>
      <p:sp>
        <p:nvSpPr>
          <p:cNvPr id="3" name="Content Placeholder 2">
            <a:extLst>
              <a:ext uri="{FF2B5EF4-FFF2-40B4-BE49-F238E27FC236}">
                <a16:creationId xmlns:a16="http://schemas.microsoft.com/office/drawing/2014/main" id="{8472E502-AE11-49F2-A4D6-0EF7BE4F428E}"/>
              </a:ext>
            </a:extLst>
          </p:cNvPr>
          <p:cNvSpPr>
            <a:spLocks noGrp="1"/>
          </p:cNvSpPr>
          <p:nvPr>
            <p:ph idx="1"/>
          </p:nvPr>
        </p:nvSpPr>
        <p:spPr>
          <a:xfrm>
            <a:off x="304800" y="1447800"/>
            <a:ext cx="8763000" cy="4525963"/>
          </a:xfrm>
        </p:spPr>
        <p:txBody>
          <a:bodyPr>
            <a:normAutofit/>
          </a:bodyPr>
          <a:lstStyle/>
          <a:p>
            <a:pPr marL="0" indent="0">
              <a:buNone/>
            </a:pPr>
            <a:r>
              <a:rPr lang="en-US" sz="2800" b="1" dirty="0"/>
              <a:t>Understanding your care when you left the hospital</a:t>
            </a:r>
          </a:p>
          <a:p>
            <a:pPr marL="573088" indent="-573088">
              <a:buNone/>
            </a:pPr>
            <a:r>
              <a:rPr lang="en-US" sz="2800" dirty="0"/>
              <a:t>20. During this hospital stay, staff took my preferences and those of my family or caregiver into account in deciding what my health care needs would be when I left.</a:t>
            </a:r>
          </a:p>
          <a:p>
            <a:pPr marL="573088" indent="-573088">
              <a:buNone/>
            </a:pPr>
            <a:r>
              <a:rPr lang="en-US" sz="2800" dirty="0"/>
              <a:t>21.  When I left the hospital, I had a good understanding of the things I was responsible for in managing my health.</a:t>
            </a:r>
          </a:p>
          <a:p>
            <a:pPr marL="573088" indent="-573088">
              <a:buNone/>
            </a:pPr>
            <a:r>
              <a:rPr lang="en-US" sz="2800" dirty="0"/>
              <a:t>22. When I left the hospital, I clearly understood the purpose for taking each of my medications.</a:t>
            </a:r>
          </a:p>
        </p:txBody>
      </p:sp>
    </p:spTree>
    <p:extLst>
      <p:ext uri="{BB962C8B-B14F-4D97-AF65-F5344CB8AC3E}">
        <p14:creationId xmlns:p14="http://schemas.microsoft.com/office/powerpoint/2010/main" val="2966318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Questions (cont’d)</a:t>
            </a:r>
          </a:p>
        </p:txBody>
      </p:sp>
      <p:sp>
        <p:nvSpPr>
          <p:cNvPr id="3" name="Content Placeholder 2"/>
          <p:cNvSpPr>
            <a:spLocks noGrp="1"/>
          </p:cNvSpPr>
          <p:nvPr>
            <p:ph idx="1"/>
          </p:nvPr>
        </p:nvSpPr>
        <p:spPr>
          <a:xfrm>
            <a:off x="76200" y="1219200"/>
            <a:ext cx="8991600" cy="4525963"/>
          </a:xfrm>
        </p:spPr>
        <p:txBody>
          <a:bodyPr>
            <a:noAutofit/>
          </a:bodyPr>
          <a:lstStyle/>
          <a:p>
            <a:pPr marL="0" indent="0">
              <a:buNone/>
            </a:pPr>
            <a:r>
              <a:rPr lang="en-US" sz="2400" b="1" dirty="0"/>
              <a:t>About You</a:t>
            </a:r>
          </a:p>
          <a:p>
            <a:pPr marL="461963" indent="-461963">
              <a:spcBef>
                <a:spcPts val="0"/>
              </a:spcBef>
              <a:buNone/>
            </a:pPr>
            <a:r>
              <a:rPr lang="en-US" sz="2400" dirty="0"/>
              <a:t>23. During this hospital stay, were you admitted to this hospital through the Emergency Room?</a:t>
            </a:r>
          </a:p>
          <a:p>
            <a:pPr marL="396875" indent="-396875">
              <a:spcBef>
                <a:spcPts val="0"/>
              </a:spcBef>
              <a:buNone/>
            </a:pPr>
            <a:r>
              <a:rPr lang="en-US" sz="2400" dirty="0"/>
              <a:t>24. In general, how would you rate your overall health?</a:t>
            </a:r>
          </a:p>
          <a:p>
            <a:pPr marL="461963" indent="-461963">
              <a:spcBef>
                <a:spcPts val="0"/>
              </a:spcBef>
              <a:buAutoNum type="arabicPeriod" startAt="25"/>
            </a:pPr>
            <a:r>
              <a:rPr lang="en-US" sz="2400" dirty="0"/>
              <a:t>In general, how would you rate your overall mental or emotional health?  </a:t>
            </a:r>
          </a:p>
          <a:p>
            <a:pPr marL="461963" indent="-461963">
              <a:spcBef>
                <a:spcPts val="0"/>
              </a:spcBef>
              <a:buAutoNum type="arabicPeriod" startAt="25"/>
            </a:pPr>
            <a:r>
              <a:rPr lang="en-US" sz="2400" dirty="0"/>
              <a:t>What is the highest grade or level of school that you have completed?</a:t>
            </a:r>
          </a:p>
          <a:p>
            <a:pPr marL="461963" indent="-461963">
              <a:spcBef>
                <a:spcPts val="0"/>
              </a:spcBef>
              <a:buNone/>
            </a:pPr>
            <a:r>
              <a:rPr lang="en-US" sz="2400" dirty="0"/>
              <a:t> 27. Are you of Spanish, Hispanic or Latino origin or descent?</a:t>
            </a:r>
          </a:p>
          <a:p>
            <a:pPr marL="396875" indent="-396875">
              <a:spcBef>
                <a:spcPts val="0"/>
              </a:spcBef>
              <a:buNone/>
            </a:pPr>
            <a:r>
              <a:rPr lang="en-US" sz="2400" dirty="0"/>
              <a:t> 28. What is your race? Please choose one or more.</a:t>
            </a:r>
          </a:p>
          <a:p>
            <a:pPr marL="396875" indent="-396875">
              <a:spcBef>
                <a:spcPts val="0"/>
              </a:spcBef>
              <a:buNone/>
            </a:pPr>
            <a:r>
              <a:rPr lang="en-US" sz="2400" dirty="0"/>
              <a:t> 29. What language do you mainly speak at home?</a:t>
            </a:r>
            <a:endParaRPr lang="en-US" sz="2400" b="1" dirty="0"/>
          </a:p>
        </p:txBody>
      </p:sp>
    </p:spTree>
    <p:extLst>
      <p:ext uri="{BB962C8B-B14F-4D97-AF65-F5344CB8AC3E}">
        <p14:creationId xmlns:p14="http://schemas.microsoft.com/office/powerpoint/2010/main" val="4826276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your results</a:t>
            </a:r>
          </a:p>
        </p:txBody>
      </p:sp>
      <p:sp>
        <p:nvSpPr>
          <p:cNvPr id="3" name="Content Placeholder 2"/>
          <p:cNvSpPr>
            <a:spLocks noGrp="1"/>
          </p:cNvSpPr>
          <p:nvPr>
            <p:ph idx="1"/>
          </p:nvPr>
        </p:nvSpPr>
        <p:spPr/>
        <p:txBody>
          <a:bodyPr/>
          <a:lstStyle/>
          <a:p>
            <a:r>
              <a:rPr lang="en-US" dirty="0"/>
              <a:t>What does your organization do currently with their HCAHPS results?</a:t>
            </a:r>
          </a:p>
        </p:txBody>
      </p:sp>
    </p:spTree>
    <p:extLst>
      <p:ext uri="{BB962C8B-B14F-4D97-AF65-F5344CB8AC3E}">
        <p14:creationId xmlns:p14="http://schemas.microsoft.com/office/powerpoint/2010/main" val="39118945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E8BB8-E7B5-439E-9853-05F2B8DBE60A}"/>
              </a:ext>
            </a:extLst>
          </p:cNvPr>
          <p:cNvSpPr>
            <a:spLocks noGrp="1"/>
          </p:cNvSpPr>
          <p:nvPr>
            <p:ph type="title"/>
          </p:nvPr>
        </p:nvSpPr>
        <p:spPr/>
        <p:txBody>
          <a:bodyPr/>
          <a:lstStyle/>
          <a:p>
            <a:r>
              <a:rPr lang="en-US" dirty="0"/>
              <a:t>Benchmarking</a:t>
            </a:r>
          </a:p>
        </p:txBody>
      </p:sp>
      <p:sp>
        <p:nvSpPr>
          <p:cNvPr id="3" name="Content Placeholder 2">
            <a:extLst>
              <a:ext uri="{FF2B5EF4-FFF2-40B4-BE49-F238E27FC236}">
                <a16:creationId xmlns:a16="http://schemas.microsoft.com/office/drawing/2014/main" id="{7730A431-7871-4FBD-8BC1-8DB84E283AD5}"/>
              </a:ext>
            </a:extLst>
          </p:cNvPr>
          <p:cNvSpPr>
            <a:spLocks noGrp="1"/>
          </p:cNvSpPr>
          <p:nvPr>
            <p:ph idx="1"/>
          </p:nvPr>
        </p:nvSpPr>
        <p:spPr/>
        <p:txBody>
          <a:bodyPr>
            <a:normAutofit/>
          </a:bodyPr>
          <a:lstStyle/>
          <a:p>
            <a:pPr marL="0" indent="0">
              <a:buNone/>
            </a:pPr>
            <a:endParaRPr lang="en-US" dirty="0"/>
          </a:p>
        </p:txBody>
      </p:sp>
      <p:pic>
        <p:nvPicPr>
          <p:cNvPr id="5" name="Picture 4">
            <a:extLst>
              <a:ext uri="{FF2B5EF4-FFF2-40B4-BE49-F238E27FC236}">
                <a16:creationId xmlns:a16="http://schemas.microsoft.com/office/drawing/2014/main" id="{446E2859-8EAC-4B81-A388-A0E2FB073792}"/>
              </a:ext>
            </a:extLst>
          </p:cNvPr>
          <p:cNvPicPr>
            <a:picLocks noChangeAspect="1"/>
          </p:cNvPicPr>
          <p:nvPr/>
        </p:nvPicPr>
        <p:blipFill>
          <a:blip r:embed="rId3"/>
          <a:stretch>
            <a:fillRect/>
          </a:stretch>
        </p:blipFill>
        <p:spPr>
          <a:xfrm>
            <a:off x="1143000" y="1501373"/>
            <a:ext cx="7010400" cy="5204227"/>
          </a:xfrm>
          <a:prstGeom prst="rect">
            <a:avLst/>
          </a:prstGeom>
        </p:spPr>
      </p:pic>
    </p:spTree>
    <p:extLst>
      <p:ext uri="{BB962C8B-B14F-4D97-AF65-F5344CB8AC3E}">
        <p14:creationId xmlns:p14="http://schemas.microsoft.com/office/powerpoint/2010/main" val="3475410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E8BB8-E7B5-439E-9853-05F2B8DBE60A}"/>
              </a:ext>
            </a:extLst>
          </p:cNvPr>
          <p:cNvSpPr>
            <a:spLocks noGrp="1"/>
          </p:cNvSpPr>
          <p:nvPr>
            <p:ph type="title"/>
          </p:nvPr>
        </p:nvSpPr>
        <p:spPr/>
        <p:txBody>
          <a:bodyPr/>
          <a:lstStyle/>
          <a:p>
            <a:r>
              <a:rPr lang="en-US" dirty="0"/>
              <a:t>Reporting results</a:t>
            </a:r>
          </a:p>
        </p:txBody>
      </p:sp>
      <p:pic>
        <p:nvPicPr>
          <p:cNvPr id="7" name="Content Placeholder 6">
            <a:extLst>
              <a:ext uri="{FF2B5EF4-FFF2-40B4-BE49-F238E27FC236}">
                <a16:creationId xmlns:a16="http://schemas.microsoft.com/office/drawing/2014/main" id="{E0247D10-CB8A-4B40-86B8-D8169D31A79A}"/>
              </a:ext>
            </a:extLst>
          </p:cNvPr>
          <p:cNvPicPr>
            <a:picLocks noGrp="1" noChangeAspect="1"/>
          </p:cNvPicPr>
          <p:nvPr>
            <p:ph idx="1"/>
          </p:nvPr>
        </p:nvPicPr>
        <p:blipFill>
          <a:blip r:embed="rId3"/>
          <a:stretch>
            <a:fillRect/>
          </a:stretch>
        </p:blipFill>
        <p:spPr>
          <a:xfrm>
            <a:off x="63939" y="1447800"/>
            <a:ext cx="8959825" cy="4800600"/>
          </a:xfrm>
        </p:spPr>
      </p:pic>
    </p:spTree>
    <p:extLst>
      <p:ext uri="{BB962C8B-B14F-4D97-AF65-F5344CB8AC3E}">
        <p14:creationId xmlns:p14="http://schemas.microsoft.com/office/powerpoint/2010/main" val="12570238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E8BB8-E7B5-439E-9853-05F2B8DBE60A}"/>
              </a:ext>
            </a:extLst>
          </p:cNvPr>
          <p:cNvSpPr>
            <a:spLocks noGrp="1"/>
          </p:cNvSpPr>
          <p:nvPr>
            <p:ph type="title"/>
          </p:nvPr>
        </p:nvSpPr>
        <p:spPr/>
        <p:txBody>
          <a:bodyPr/>
          <a:lstStyle/>
          <a:p>
            <a:r>
              <a:rPr lang="en-US" dirty="0"/>
              <a:t>Reporting results</a:t>
            </a:r>
          </a:p>
        </p:txBody>
      </p:sp>
      <p:graphicFrame>
        <p:nvGraphicFramePr>
          <p:cNvPr id="4" name="Content Placeholder 3">
            <a:extLst>
              <a:ext uri="{FF2B5EF4-FFF2-40B4-BE49-F238E27FC236}">
                <a16:creationId xmlns:a16="http://schemas.microsoft.com/office/drawing/2014/main" id="{DEEFDC91-CE2D-4FCE-AEC9-2D3BD7471414}"/>
              </a:ext>
            </a:extLst>
          </p:cNvPr>
          <p:cNvGraphicFramePr>
            <a:graphicFrameLocks noGrp="1" noChangeAspect="1"/>
          </p:cNvGraphicFramePr>
          <p:nvPr>
            <p:ph idx="1"/>
            <p:extLst>
              <p:ext uri="{D42A27DB-BD31-4B8C-83A1-F6EECF244321}">
                <p14:modId xmlns:p14="http://schemas.microsoft.com/office/powerpoint/2010/main" val="1225592069"/>
              </p:ext>
            </p:extLst>
          </p:nvPr>
        </p:nvGraphicFramePr>
        <p:xfrm>
          <a:off x="2819400" y="990600"/>
          <a:ext cx="6858000" cy="5726338"/>
        </p:xfrm>
        <a:graphic>
          <a:graphicData uri="http://schemas.openxmlformats.org/presentationml/2006/ole">
            <mc:AlternateContent xmlns:mc="http://schemas.openxmlformats.org/markup-compatibility/2006">
              <mc:Choice xmlns:v="urn:schemas-microsoft-com:vml" Requires="v">
                <p:oleObj name="Worksheet" r:id="rId3" imgW="12163320" imgH="10020473" progId="Excel.Sheet.8">
                  <p:embed/>
                </p:oleObj>
              </mc:Choice>
              <mc:Fallback>
                <p:oleObj name="Worksheet" r:id="rId3" imgW="12163320" imgH="10020473" progId="Excel.Sheet.8">
                  <p:embed/>
                  <p:pic>
                    <p:nvPicPr>
                      <p:cNvPr id="0" name=""/>
                      <p:cNvPicPr/>
                      <p:nvPr/>
                    </p:nvPicPr>
                    <p:blipFill>
                      <a:blip r:embed="rId4"/>
                      <a:stretch>
                        <a:fillRect/>
                      </a:stretch>
                    </p:blipFill>
                    <p:spPr>
                      <a:xfrm>
                        <a:off x="2819400" y="990600"/>
                        <a:ext cx="6858000" cy="5726338"/>
                      </a:xfrm>
                      <a:prstGeom prst="rect">
                        <a:avLst/>
                      </a:prstGeom>
                    </p:spPr>
                  </p:pic>
                </p:oleObj>
              </mc:Fallback>
            </mc:AlternateContent>
          </a:graphicData>
        </a:graphic>
      </p:graphicFrame>
    </p:spTree>
    <p:extLst>
      <p:ext uri="{BB962C8B-B14F-4D97-AF65-F5344CB8AC3E}">
        <p14:creationId xmlns:p14="http://schemas.microsoft.com/office/powerpoint/2010/main" val="4425441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Opportunity</a:t>
            </a:r>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5" name="Rectangle 4"/>
          <p:cNvSpPr/>
          <p:nvPr/>
        </p:nvSpPr>
        <p:spPr>
          <a:xfrm>
            <a:off x="381000" y="1371600"/>
            <a:ext cx="8534400" cy="4093428"/>
          </a:xfrm>
          <a:prstGeom prst="rect">
            <a:avLst/>
          </a:prstGeom>
        </p:spPr>
        <p:txBody>
          <a:bodyPr wrap="square">
            <a:spAutoFit/>
          </a:bodyPr>
          <a:lstStyle/>
          <a:p>
            <a:pPr marL="285750" indent="-285750">
              <a:buFont typeface="Arial" pitchFamily="34" charset="0"/>
              <a:buChar char="•"/>
            </a:pPr>
            <a:r>
              <a:rPr lang="en-US" sz="2200" dirty="0"/>
              <a:t>Introduction to the HCAHPS Breakthrough Leadership ™ Webinar Series </a:t>
            </a:r>
          </a:p>
          <a:p>
            <a:pPr marL="285750" indent="-285750">
              <a:buFont typeface="Arial" pitchFamily="34" charset="0"/>
              <a:buChar char="•"/>
            </a:pPr>
            <a:r>
              <a:rPr lang="en-US" sz="2200" dirty="0"/>
              <a:t>To find out more about the webinar series, if you have not participated before, attend this 45-minute introduction by series creator Brian Lee. He will review the subject matter of each domain and how the series will raise and sustain your HCAHPS scores, improve patient satisfaction and staff engagement and how it can be utilized for additional onsite education. </a:t>
            </a:r>
          </a:p>
          <a:p>
            <a:pPr marL="285750" indent="-285750">
              <a:buFont typeface="Arial" pitchFamily="34" charset="0"/>
              <a:buChar char="•"/>
            </a:pPr>
            <a:r>
              <a:rPr lang="en-US" sz="2200" dirty="0"/>
              <a:t>If interested reach out to Nancy Jo Hansen, Flex and SHIP Program Manager at Nebraska Department of Health and Human Services</a:t>
            </a:r>
          </a:p>
          <a:p>
            <a:r>
              <a:rPr lang="en-US" sz="2200" dirty="0"/>
              <a:t>				Nancyjo.Hansen@nebraska.gov</a:t>
            </a:r>
          </a:p>
          <a:p>
            <a:endParaRPr lang="en-US" dirty="0"/>
          </a:p>
        </p:txBody>
      </p:sp>
    </p:spTree>
    <p:extLst>
      <p:ext uri="{BB962C8B-B14F-4D97-AF65-F5344CB8AC3E}">
        <p14:creationId xmlns:p14="http://schemas.microsoft.com/office/powerpoint/2010/main" val="1485405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BEC91-5358-42B0-8F0D-A5A6108E45AC}"/>
              </a:ext>
            </a:extLst>
          </p:cNvPr>
          <p:cNvSpPr>
            <a:spLocks noGrp="1"/>
          </p:cNvSpPr>
          <p:nvPr>
            <p:ph type="title"/>
          </p:nvPr>
        </p:nvSpPr>
        <p:spPr/>
        <p:txBody>
          <a:bodyPr/>
          <a:lstStyle/>
          <a:p>
            <a:r>
              <a:rPr lang="en-US" dirty="0"/>
              <a:t>Hispanic PFAC</a:t>
            </a:r>
          </a:p>
        </p:txBody>
      </p:sp>
      <p:sp>
        <p:nvSpPr>
          <p:cNvPr id="3" name="Content Placeholder 2">
            <a:extLst>
              <a:ext uri="{FF2B5EF4-FFF2-40B4-BE49-F238E27FC236}">
                <a16:creationId xmlns:a16="http://schemas.microsoft.com/office/drawing/2014/main" id="{F2F54C78-FC9A-4243-BCB7-64FC123049F6}"/>
              </a:ext>
            </a:extLst>
          </p:cNvPr>
          <p:cNvSpPr>
            <a:spLocks noGrp="1"/>
          </p:cNvSpPr>
          <p:nvPr>
            <p:ph idx="1"/>
          </p:nvPr>
        </p:nvSpPr>
        <p:spPr/>
        <p:txBody>
          <a:bodyPr/>
          <a:lstStyle/>
          <a:p>
            <a:r>
              <a:rPr lang="en-US" dirty="0"/>
              <a:t>Different focus</a:t>
            </a:r>
          </a:p>
          <a:p>
            <a:pPr lvl="1"/>
            <a:r>
              <a:rPr lang="en-US" dirty="0"/>
              <a:t>Meetings usually more focused on education</a:t>
            </a:r>
          </a:p>
          <a:p>
            <a:pPr lvl="2"/>
            <a:r>
              <a:rPr lang="en-US" dirty="0"/>
              <a:t>Use of Antibiotics</a:t>
            </a:r>
          </a:p>
          <a:p>
            <a:pPr lvl="2"/>
            <a:r>
              <a:rPr lang="en-US" dirty="0"/>
              <a:t>Billing statements and collection policies</a:t>
            </a:r>
          </a:p>
          <a:p>
            <a:pPr lvl="2"/>
            <a:r>
              <a:rPr lang="en-US" dirty="0"/>
              <a:t>COVID vaccination information</a:t>
            </a:r>
          </a:p>
          <a:p>
            <a:pPr lvl="3"/>
            <a:r>
              <a:rPr lang="en-US" dirty="0"/>
              <a:t>Administered vaccine to those present who wanted one</a:t>
            </a:r>
          </a:p>
          <a:p>
            <a:pPr lvl="1"/>
            <a:r>
              <a:rPr lang="en-US" dirty="0"/>
              <a:t>Have encouraged more of them to apply for open positions across our organization</a:t>
            </a:r>
          </a:p>
        </p:txBody>
      </p:sp>
    </p:spTree>
    <p:extLst>
      <p:ext uri="{BB962C8B-B14F-4D97-AF65-F5344CB8AC3E}">
        <p14:creationId xmlns:p14="http://schemas.microsoft.com/office/powerpoint/2010/main" val="42165289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449C4-4CEE-4F4A-8F35-C56A6071ECAC}"/>
              </a:ext>
            </a:extLst>
          </p:cNvPr>
          <p:cNvSpPr>
            <a:spLocks noGrp="1"/>
          </p:cNvSpPr>
          <p:nvPr>
            <p:ph type="title"/>
          </p:nvPr>
        </p:nvSpPr>
        <p:spPr/>
        <p:txBody>
          <a:bodyPr/>
          <a:lstStyle/>
          <a:p>
            <a:r>
              <a:rPr lang="en-US" dirty="0"/>
              <a:t>Real Time Surveys</a:t>
            </a:r>
          </a:p>
        </p:txBody>
      </p:sp>
      <p:sp>
        <p:nvSpPr>
          <p:cNvPr id="3" name="Content Placeholder 2">
            <a:extLst>
              <a:ext uri="{FF2B5EF4-FFF2-40B4-BE49-F238E27FC236}">
                <a16:creationId xmlns:a16="http://schemas.microsoft.com/office/drawing/2014/main" id="{0ACA7E15-77C9-46CA-A6AA-00FC58F58F11}"/>
              </a:ext>
            </a:extLst>
          </p:cNvPr>
          <p:cNvSpPr>
            <a:spLocks noGrp="1"/>
          </p:cNvSpPr>
          <p:nvPr>
            <p:ph idx="1"/>
          </p:nvPr>
        </p:nvSpPr>
        <p:spPr>
          <a:xfrm>
            <a:off x="76200" y="1295400"/>
            <a:ext cx="8991600" cy="4602163"/>
          </a:xfrm>
        </p:spPr>
        <p:txBody>
          <a:bodyPr/>
          <a:lstStyle/>
          <a:p>
            <a:r>
              <a:rPr lang="en-US" dirty="0"/>
              <a:t>Sent to all patients discharged from one of our service lines (excluding Inpatient and Home Health)</a:t>
            </a:r>
          </a:p>
          <a:p>
            <a:r>
              <a:rPr lang="en-US" dirty="0"/>
              <a:t>Receive a short 9 question survey either via email, SMS text or IVR</a:t>
            </a:r>
          </a:p>
          <a:p>
            <a:r>
              <a:rPr lang="en-US" dirty="0"/>
              <a:t>Allows the Departments to receive “real time” feedback as results are posted to our survey portal within 24 hours.</a:t>
            </a:r>
          </a:p>
        </p:txBody>
      </p:sp>
    </p:spTree>
    <p:extLst>
      <p:ext uri="{BB962C8B-B14F-4D97-AF65-F5344CB8AC3E}">
        <p14:creationId xmlns:p14="http://schemas.microsoft.com/office/powerpoint/2010/main" val="2693697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A9488-C73F-4332-961E-88CB189ECB85}"/>
              </a:ext>
            </a:extLst>
          </p:cNvPr>
          <p:cNvSpPr>
            <a:spLocks noGrp="1"/>
          </p:cNvSpPr>
          <p:nvPr>
            <p:ph type="title"/>
          </p:nvPr>
        </p:nvSpPr>
        <p:spPr/>
        <p:txBody>
          <a:bodyPr/>
          <a:lstStyle/>
          <a:p>
            <a:r>
              <a:rPr lang="en-US" dirty="0"/>
              <a:t>Real Time Surveys</a:t>
            </a:r>
          </a:p>
        </p:txBody>
      </p:sp>
      <p:sp>
        <p:nvSpPr>
          <p:cNvPr id="3" name="Content Placeholder 2">
            <a:extLst>
              <a:ext uri="{FF2B5EF4-FFF2-40B4-BE49-F238E27FC236}">
                <a16:creationId xmlns:a16="http://schemas.microsoft.com/office/drawing/2014/main" id="{E1D4C807-BB8F-4FEF-8BE1-28C861246C13}"/>
              </a:ext>
            </a:extLst>
          </p:cNvPr>
          <p:cNvSpPr>
            <a:spLocks noGrp="1"/>
          </p:cNvSpPr>
          <p:nvPr>
            <p:ph idx="1"/>
          </p:nvPr>
        </p:nvSpPr>
        <p:spPr/>
        <p:txBody>
          <a:bodyPr/>
          <a:lstStyle/>
          <a:p>
            <a:r>
              <a:rPr lang="en-US" dirty="0"/>
              <a:t>Department Managers can follow up with patient’s concerns directly as survey responses are confidential, but not anonymous.</a:t>
            </a:r>
          </a:p>
          <a:p>
            <a:r>
              <a:rPr lang="en-US" dirty="0"/>
              <a:t>Tools are embedded within the vendor’s software to measure the effectiveness of our service recovery.</a:t>
            </a:r>
          </a:p>
        </p:txBody>
      </p:sp>
    </p:spTree>
    <p:extLst>
      <p:ext uri="{BB962C8B-B14F-4D97-AF65-F5344CB8AC3E}">
        <p14:creationId xmlns:p14="http://schemas.microsoft.com/office/powerpoint/2010/main" val="35861118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FF22-A5C4-466A-9C3E-9FC2C77CED24}"/>
              </a:ext>
            </a:extLst>
          </p:cNvPr>
          <p:cNvSpPr>
            <a:spLocks noGrp="1"/>
          </p:cNvSpPr>
          <p:nvPr>
            <p:ph type="title"/>
          </p:nvPr>
        </p:nvSpPr>
        <p:spPr/>
        <p:txBody>
          <a:bodyPr/>
          <a:lstStyle/>
          <a:p>
            <a:r>
              <a:rPr lang="en-US" dirty="0"/>
              <a:t>Benchmarking</a:t>
            </a:r>
          </a:p>
        </p:txBody>
      </p:sp>
      <p:sp>
        <p:nvSpPr>
          <p:cNvPr id="3" name="Content Placeholder 2">
            <a:extLst>
              <a:ext uri="{FF2B5EF4-FFF2-40B4-BE49-F238E27FC236}">
                <a16:creationId xmlns:a16="http://schemas.microsoft.com/office/drawing/2014/main" id="{8BEBB49D-055E-40A4-8F71-A5E02CE45410}"/>
              </a:ext>
            </a:extLst>
          </p:cNvPr>
          <p:cNvSpPr>
            <a:spLocks noGrp="1"/>
          </p:cNvSpPr>
          <p:nvPr>
            <p:ph idx="1"/>
          </p:nvPr>
        </p:nvSpPr>
        <p:spPr/>
        <p:txBody>
          <a:bodyPr/>
          <a:lstStyle/>
          <a:p>
            <a:r>
              <a:rPr lang="en-US" dirty="0"/>
              <a:t>Able to benchmark departments</a:t>
            </a:r>
          </a:p>
          <a:p>
            <a:r>
              <a:rPr lang="en-US" dirty="0"/>
              <a:t>Can set goals based on what percentile you would like the department to be in.</a:t>
            </a:r>
          </a:p>
          <a:p>
            <a:r>
              <a:rPr lang="en-US" dirty="0"/>
              <a:t>Physicians are emailed personalized scorecards which incorporates an educational video (2-3 minutes) on a topic that has demonstrated improved satisfaction scores.</a:t>
            </a:r>
          </a:p>
        </p:txBody>
      </p:sp>
    </p:spTree>
    <p:extLst>
      <p:ext uri="{BB962C8B-B14F-4D97-AF65-F5344CB8AC3E}">
        <p14:creationId xmlns:p14="http://schemas.microsoft.com/office/powerpoint/2010/main" val="19571441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39A87-2192-4FED-80A5-614F110B61C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578E06FF-1CD7-4AE7-9CF1-7795B7D84398}"/>
              </a:ext>
            </a:extLst>
          </p:cNvPr>
          <p:cNvSpPr>
            <a:spLocks noGrp="1"/>
          </p:cNvSpPr>
          <p:nvPr>
            <p:ph idx="1"/>
          </p:nvPr>
        </p:nvSpPr>
        <p:spPr/>
        <p:txBody>
          <a:bodyPr/>
          <a:lstStyle/>
          <a:p>
            <a:pPr marL="0" indent="0" algn="ctr">
              <a:buNone/>
            </a:pPr>
            <a:r>
              <a:rPr lang="en-US" dirty="0"/>
              <a:t>Anne Timmerman</a:t>
            </a:r>
          </a:p>
          <a:p>
            <a:pPr marL="0" indent="0" algn="ctr">
              <a:buNone/>
            </a:pPr>
            <a:r>
              <a:rPr lang="en-US" dirty="0"/>
              <a:t>Director of Quality and Safety</a:t>
            </a:r>
          </a:p>
          <a:p>
            <a:pPr marL="0" indent="0" algn="ctr">
              <a:buNone/>
            </a:pPr>
            <a:r>
              <a:rPr lang="en-US" dirty="0"/>
              <a:t>Franciscan Healthcare</a:t>
            </a:r>
          </a:p>
          <a:p>
            <a:pPr marL="0" indent="0" algn="ctr">
              <a:buNone/>
            </a:pPr>
            <a:r>
              <a:rPr lang="en-US" dirty="0"/>
              <a:t>402-372-4016</a:t>
            </a:r>
          </a:p>
          <a:p>
            <a:pPr marL="0" indent="0" algn="ctr">
              <a:buNone/>
            </a:pPr>
            <a:r>
              <a:rPr lang="en-US" dirty="0"/>
              <a:t>atimmerman@franhealth.org</a:t>
            </a:r>
          </a:p>
        </p:txBody>
      </p:sp>
    </p:spTree>
    <p:extLst>
      <p:ext uri="{BB962C8B-B14F-4D97-AF65-F5344CB8AC3E}">
        <p14:creationId xmlns:p14="http://schemas.microsoft.com/office/powerpoint/2010/main" val="3542812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2B78-BEC9-4003-AE7A-5809D1EDFB33}"/>
              </a:ext>
            </a:extLst>
          </p:cNvPr>
          <p:cNvSpPr>
            <a:spLocks noGrp="1"/>
          </p:cNvSpPr>
          <p:nvPr>
            <p:ph type="title"/>
          </p:nvPr>
        </p:nvSpPr>
        <p:spPr/>
        <p:txBody>
          <a:bodyPr/>
          <a:lstStyle/>
          <a:p>
            <a:r>
              <a:rPr lang="en-US" dirty="0"/>
              <a:t>Hispanic PFAC</a:t>
            </a:r>
          </a:p>
        </p:txBody>
      </p:sp>
      <p:sp>
        <p:nvSpPr>
          <p:cNvPr id="3" name="Content Placeholder 2">
            <a:extLst>
              <a:ext uri="{FF2B5EF4-FFF2-40B4-BE49-F238E27FC236}">
                <a16:creationId xmlns:a16="http://schemas.microsoft.com/office/drawing/2014/main" id="{83B7AE49-4E84-4896-B351-578AA5E6DE05}"/>
              </a:ext>
            </a:extLst>
          </p:cNvPr>
          <p:cNvSpPr>
            <a:spLocks noGrp="1"/>
          </p:cNvSpPr>
          <p:nvPr>
            <p:ph idx="1"/>
          </p:nvPr>
        </p:nvSpPr>
        <p:spPr/>
        <p:txBody>
          <a:bodyPr/>
          <a:lstStyle/>
          <a:p>
            <a:r>
              <a:rPr lang="en-US" dirty="0"/>
              <a:t>Facilitated English as a second language class through Northeast Community College</a:t>
            </a:r>
          </a:p>
          <a:p>
            <a:r>
              <a:rPr lang="en-US" dirty="0"/>
              <a:t>Worked with the Chamber office to find ways to help with integration</a:t>
            </a:r>
          </a:p>
          <a:p>
            <a:r>
              <a:rPr lang="en-US" dirty="0"/>
              <a:t>Send social media posts in Spanish as well as in English</a:t>
            </a:r>
          </a:p>
        </p:txBody>
      </p:sp>
    </p:spTree>
    <p:extLst>
      <p:ext uri="{BB962C8B-B14F-4D97-AF65-F5344CB8AC3E}">
        <p14:creationId xmlns:p14="http://schemas.microsoft.com/office/powerpoint/2010/main" val="378252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447683"/>
            <a:ext cx="8153400" cy="1600438"/>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4400" b="1" dirty="0">
                <a:solidFill>
                  <a:srgbClr val="FFFFFF"/>
                </a:solidFill>
                <a:latin typeface="Trebuchet MS" pitchFamily="34" charset="0"/>
              </a:rPr>
              <a:t>HCAHPS and Patient Satisfaction </a:t>
            </a:r>
          </a:p>
        </p:txBody>
      </p:sp>
      <p:sp>
        <p:nvSpPr>
          <p:cNvPr id="3" name="Subtitle 2"/>
          <p:cNvSpPr>
            <a:spLocks noGrp="1"/>
          </p:cNvSpPr>
          <p:nvPr>
            <p:ph type="subTitle" idx="1"/>
          </p:nvPr>
        </p:nvSpPr>
        <p:spPr>
          <a:xfrm>
            <a:off x="609600" y="3429000"/>
            <a:ext cx="7772400" cy="1766637"/>
          </a:xfrm>
        </p:spPr>
        <p:txBody>
          <a:bodyPr>
            <a:spAutoFit/>
          </a:bodyPr>
          <a:lstStyle/>
          <a:p>
            <a:r>
              <a:rPr lang="en-US" b="1" dirty="0"/>
              <a:t>Anne Timmerman, MT (ASCP), CPHQ</a:t>
            </a:r>
          </a:p>
          <a:p>
            <a:r>
              <a:rPr lang="en-US" b="1" dirty="0"/>
              <a:t>Franciscan Healthcare</a:t>
            </a:r>
          </a:p>
          <a:p>
            <a:r>
              <a:rPr lang="en-US" b="1" dirty="0"/>
              <a:t>West Point, NE</a:t>
            </a:r>
          </a:p>
        </p:txBody>
      </p:sp>
    </p:spTree>
    <p:extLst>
      <p:ext uri="{BB962C8B-B14F-4D97-AF65-F5344CB8AC3E}">
        <p14:creationId xmlns:p14="http://schemas.microsoft.com/office/powerpoint/2010/main" val="3586464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05B91-75D0-4AB3-BC95-36A5B60D0797}"/>
              </a:ext>
            </a:extLst>
          </p:cNvPr>
          <p:cNvSpPr>
            <a:spLocks noGrp="1"/>
          </p:cNvSpPr>
          <p:nvPr>
            <p:ph type="title"/>
          </p:nvPr>
        </p:nvSpPr>
        <p:spPr/>
        <p:txBody>
          <a:bodyPr/>
          <a:lstStyle/>
          <a:p>
            <a:r>
              <a:rPr lang="en-US" dirty="0"/>
              <a:t>HCAHPS</a:t>
            </a:r>
          </a:p>
        </p:txBody>
      </p:sp>
      <p:sp>
        <p:nvSpPr>
          <p:cNvPr id="3" name="Content Placeholder 2">
            <a:extLst>
              <a:ext uri="{FF2B5EF4-FFF2-40B4-BE49-F238E27FC236}">
                <a16:creationId xmlns:a16="http://schemas.microsoft.com/office/drawing/2014/main" id="{05C19EF4-3154-41CF-BA72-CE3E4925982D}"/>
              </a:ext>
            </a:extLst>
          </p:cNvPr>
          <p:cNvSpPr>
            <a:spLocks noGrp="1"/>
          </p:cNvSpPr>
          <p:nvPr>
            <p:ph idx="1"/>
          </p:nvPr>
        </p:nvSpPr>
        <p:spPr/>
        <p:txBody>
          <a:bodyPr/>
          <a:lstStyle/>
          <a:p>
            <a:r>
              <a:rPr lang="en-US" dirty="0"/>
              <a:t>Hospital Consumer Assessment of Healthcare Providers and Systems</a:t>
            </a:r>
          </a:p>
          <a:p>
            <a:endParaRPr lang="en-US" dirty="0"/>
          </a:p>
          <a:p>
            <a:r>
              <a:rPr lang="en-US" dirty="0"/>
              <a:t>29 question survey of hospital patients</a:t>
            </a:r>
          </a:p>
          <a:p>
            <a:r>
              <a:rPr lang="en-US" dirty="0"/>
              <a:t>Developed by Agency for Healthcare Research and Quality (AHRQ) for CMS</a:t>
            </a:r>
          </a:p>
          <a:p>
            <a:pPr marL="0" indent="0">
              <a:buNone/>
            </a:pPr>
            <a:endParaRPr lang="en-US" dirty="0"/>
          </a:p>
        </p:txBody>
      </p:sp>
    </p:spTree>
    <p:extLst>
      <p:ext uri="{BB962C8B-B14F-4D97-AF65-F5344CB8AC3E}">
        <p14:creationId xmlns:p14="http://schemas.microsoft.com/office/powerpoint/2010/main" val="3676065633"/>
      </p:ext>
    </p:extLst>
  </p:cSld>
  <p:clrMapOvr>
    <a:masterClrMapping/>
  </p:clrMapOvr>
</p:sld>
</file>

<file path=ppt/theme/theme1.xml><?xml version="1.0" encoding="utf-8"?>
<a:theme xmlns:a="http://schemas.openxmlformats.org/drawingml/2006/main" name="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2473</TotalTime>
  <Words>3784</Words>
  <Application>Microsoft Office PowerPoint</Application>
  <PresentationFormat>On-screen Show (4:3)</PresentationFormat>
  <Paragraphs>442</Paragraphs>
  <Slides>63</Slides>
  <Notes>53</Notes>
  <HiddenSlides>0</HiddenSlides>
  <MMClips>0</MMClips>
  <ScaleCrop>false</ScaleCrop>
  <HeadingPairs>
    <vt:vector size="8" baseType="variant">
      <vt:variant>
        <vt:lpstr>Fonts Used</vt:lpstr>
      </vt:variant>
      <vt:variant>
        <vt:i4>4</vt:i4>
      </vt:variant>
      <vt:variant>
        <vt:lpstr>Theme</vt:lpstr>
      </vt:variant>
      <vt:variant>
        <vt:i4>11</vt:i4>
      </vt:variant>
      <vt:variant>
        <vt:lpstr>Embedded OLE Servers</vt:lpstr>
      </vt:variant>
      <vt:variant>
        <vt:i4>1</vt:i4>
      </vt:variant>
      <vt:variant>
        <vt:lpstr>Slide Titles</vt:lpstr>
      </vt:variant>
      <vt:variant>
        <vt:i4>63</vt:i4>
      </vt:variant>
    </vt:vector>
  </HeadingPairs>
  <TitlesOfParts>
    <vt:vector size="79" baseType="lpstr">
      <vt:lpstr>Arial</vt:lpstr>
      <vt:lpstr>Calibri</vt:lpstr>
      <vt:lpstr>Trebuchet MS</vt:lpstr>
      <vt:lpstr>Wingdings</vt:lpstr>
      <vt:lpstr>NHA PPT template- white NEW</vt:lpstr>
      <vt:lpstr>1_NHA PPT template- white NEW</vt:lpstr>
      <vt:lpstr>2_NHA PPT template- white NEW</vt:lpstr>
      <vt:lpstr>3_NHA PPT template- white NEW</vt:lpstr>
      <vt:lpstr>4_NHA PPT template- white NEW</vt:lpstr>
      <vt:lpstr>5_NHA PPT template- white NEW</vt:lpstr>
      <vt:lpstr>6_NHA PPT template- white NEW</vt:lpstr>
      <vt:lpstr>7_NHA PPT template- white NEW</vt:lpstr>
      <vt:lpstr>8_NHA PPT template- white NEW</vt:lpstr>
      <vt:lpstr>9_NHA PPT template- white NEW</vt:lpstr>
      <vt:lpstr>10_NHA PPT template- white NEW</vt:lpstr>
      <vt:lpstr>Microsoft Excel 97-2003 Worksheet</vt:lpstr>
      <vt:lpstr>Franciscan Healthcare’s PFAC Journey</vt:lpstr>
      <vt:lpstr>Journey continued</vt:lpstr>
      <vt:lpstr>Journey continued</vt:lpstr>
      <vt:lpstr>Struggles</vt:lpstr>
      <vt:lpstr>Breakthrough</vt:lpstr>
      <vt:lpstr>Hispanic PFAC</vt:lpstr>
      <vt:lpstr>Hispanic PFAC</vt:lpstr>
      <vt:lpstr>PowerPoint Presentation</vt:lpstr>
      <vt:lpstr>HCAHPS</vt:lpstr>
      <vt:lpstr>HCAHPS</vt:lpstr>
      <vt:lpstr>3 Goals of HCAHPS</vt:lpstr>
      <vt:lpstr>Participating Hospitals</vt:lpstr>
      <vt:lpstr>Why are HCAHPS Important?</vt:lpstr>
      <vt:lpstr>Four Survey Modes Available</vt:lpstr>
      <vt:lpstr>Available languages</vt:lpstr>
      <vt:lpstr>Other CAHPS</vt:lpstr>
      <vt:lpstr>Survey Process</vt:lpstr>
      <vt:lpstr>Identify Initially Eligible Patients</vt:lpstr>
      <vt:lpstr>Exclusions </vt:lpstr>
      <vt:lpstr>De-Duplication</vt:lpstr>
      <vt:lpstr>Survey Scoring</vt:lpstr>
      <vt:lpstr>Composition of HCAHPS Survey </vt:lpstr>
      <vt:lpstr>Roles and Responsibilities </vt:lpstr>
      <vt:lpstr>Roles and Responsibilities (cont’d)</vt:lpstr>
      <vt:lpstr>Communication with Patients about the HCAHPS Survey </vt:lpstr>
      <vt:lpstr> Guidelines for using other hospital inpatient surveys with HCAHPS  </vt:lpstr>
      <vt:lpstr>Unofficial use of HCAHPS</vt:lpstr>
      <vt:lpstr>Advertising Guidelines </vt:lpstr>
      <vt:lpstr>HCAHPS Web site and Technical Support </vt:lpstr>
      <vt:lpstr>HCAHPS Technical Support </vt:lpstr>
      <vt:lpstr>Measures Reported</vt:lpstr>
      <vt:lpstr>Measures Reported (cont’d)</vt:lpstr>
      <vt:lpstr>Data Adjustment</vt:lpstr>
      <vt:lpstr>Adjust for Patient-Mix </vt:lpstr>
      <vt:lpstr>Requirement</vt:lpstr>
      <vt:lpstr>Reporting HCAHPS Results</vt:lpstr>
      <vt:lpstr>Reporting HCAHPS Results (cont’d) </vt:lpstr>
      <vt:lpstr>Public Reporting Periods </vt:lpstr>
      <vt:lpstr>Hospitals with Five or Fewer HCAHPS Eligible Patients in a Given Month </vt:lpstr>
      <vt:lpstr>Suppression of Results: IPPS Hospitals </vt:lpstr>
      <vt:lpstr>Suppression of Results: CAHs </vt:lpstr>
      <vt:lpstr>HCAHPS Oversight </vt:lpstr>
      <vt:lpstr>More Information and Resources </vt:lpstr>
      <vt:lpstr>Where to find Survey tools and information</vt:lpstr>
      <vt:lpstr>Care Compare</vt:lpstr>
      <vt:lpstr>PowerPoint Presentation</vt:lpstr>
      <vt:lpstr>Response Options</vt:lpstr>
      <vt:lpstr>Survey Questions</vt:lpstr>
      <vt:lpstr>Survey Questions (cont’d)</vt:lpstr>
      <vt:lpstr>Survey Questions (cont’d)</vt:lpstr>
      <vt:lpstr>Survey Questions (cont’d)</vt:lpstr>
      <vt:lpstr>Survey Questions (cont’d)</vt:lpstr>
      <vt:lpstr>Survey Questions (cont’d)</vt:lpstr>
      <vt:lpstr>Survey Questions (cont’d)</vt:lpstr>
      <vt:lpstr>Working with your results</vt:lpstr>
      <vt:lpstr>Benchmarking</vt:lpstr>
      <vt:lpstr>Reporting results</vt:lpstr>
      <vt:lpstr>Reporting results</vt:lpstr>
      <vt:lpstr>Opportunity</vt:lpstr>
      <vt:lpstr>Real Time Surveys</vt:lpstr>
      <vt:lpstr>Real Time Surveys</vt:lpstr>
      <vt:lpstr>Benchmarking</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HCAHPS Basics</dc:title>
  <dc:creator>Anne Timmerman</dc:creator>
  <cp:lastModifiedBy>Anne Timmerman</cp:lastModifiedBy>
  <cp:revision>167</cp:revision>
  <cp:lastPrinted>2019-09-12T21:15:19Z</cp:lastPrinted>
  <dcterms:created xsi:type="dcterms:W3CDTF">2018-12-11T22:51:02Z</dcterms:created>
  <dcterms:modified xsi:type="dcterms:W3CDTF">2021-10-12T01:30:34Z</dcterms:modified>
</cp:coreProperties>
</file>