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5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2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9CD16EF-8B78-4575-9263-1FDC514685D9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3E0BB18-EBB6-4317-8705-6CB26908B359}">
      <dgm:prSet/>
      <dgm:spPr/>
      <dgm:t>
        <a:bodyPr/>
        <a:lstStyle/>
        <a:p>
          <a:r>
            <a:rPr lang="en-US"/>
            <a:t>Batch eligibility checking</a:t>
          </a:r>
        </a:p>
      </dgm:t>
    </dgm:pt>
    <dgm:pt modelId="{4E877DFF-2F87-4B1B-891C-82F9DCB1BF24}" type="parTrans" cxnId="{2E8F665D-7605-494E-AF82-A677F58BE666}">
      <dgm:prSet/>
      <dgm:spPr/>
      <dgm:t>
        <a:bodyPr/>
        <a:lstStyle/>
        <a:p>
          <a:endParaRPr lang="en-US"/>
        </a:p>
      </dgm:t>
    </dgm:pt>
    <dgm:pt modelId="{9EE302D9-682D-413D-8D64-CDFF1B63B54F}" type="sibTrans" cxnId="{2E8F665D-7605-494E-AF82-A677F58BE666}">
      <dgm:prSet/>
      <dgm:spPr/>
      <dgm:t>
        <a:bodyPr/>
        <a:lstStyle/>
        <a:p>
          <a:endParaRPr lang="en-US"/>
        </a:p>
      </dgm:t>
    </dgm:pt>
    <dgm:pt modelId="{FFB495D7-3A48-4595-9289-D933CC7B6723}">
      <dgm:prSet/>
      <dgm:spPr/>
      <dgm:t>
        <a:bodyPr/>
        <a:lstStyle/>
        <a:p>
          <a:r>
            <a:rPr lang="en-US"/>
            <a:t>Charge Capture/Entry/Reconciliation</a:t>
          </a:r>
        </a:p>
      </dgm:t>
    </dgm:pt>
    <dgm:pt modelId="{0FB27E16-363F-4830-8B32-E9C4917D6641}" type="parTrans" cxnId="{C81EB8C0-1781-4F04-8AFF-0AA69C8078D1}">
      <dgm:prSet/>
      <dgm:spPr/>
      <dgm:t>
        <a:bodyPr/>
        <a:lstStyle/>
        <a:p>
          <a:endParaRPr lang="en-US"/>
        </a:p>
      </dgm:t>
    </dgm:pt>
    <dgm:pt modelId="{8332FEDA-0247-4BBC-87AF-93EFA50BFD28}" type="sibTrans" cxnId="{C81EB8C0-1781-4F04-8AFF-0AA69C8078D1}">
      <dgm:prSet/>
      <dgm:spPr/>
      <dgm:t>
        <a:bodyPr/>
        <a:lstStyle/>
        <a:p>
          <a:endParaRPr lang="en-US"/>
        </a:p>
      </dgm:t>
    </dgm:pt>
    <dgm:pt modelId="{94B51D2C-7DC4-41E0-B7EE-2BF4A2686311}">
      <dgm:prSet/>
      <dgm:spPr/>
      <dgm:t>
        <a:bodyPr/>
        <a:lstStyle/>
        <a:p>
          <a:r>
            <a:rPr lang="en-US"/>
            <a:t>Payment posting – ERAs</a:t>
          </a:r>
        </a:p>
      </dgm:t>
    </dgm:pt>
    <dgm:pt modelId="{44EFDB30-1281-4EB2-9AF3-7FC542315CC9}" type="parTrans" cxnId="{B8A0A519-0A2D-4258-B5D0-7D6B605E6869}">
      <dgm:prSet/>
      <dgm:spPr/>
      <dgm:t>
        <a:bodyPr/>
        <a:lstStyle/>
        <a:p>
          <a:endParaRPr lang="en-US"/>
        </a:p>
      </dgm:t>
    </dgm:pt>
    <dgm:pt modelId="{EAB2B0B8-B9E8-464B-B97C-C392EB5C4126}" type="sibTrans" cxnId="{B8A0A519-0A2D-4258-B5D0-7D6B605E6869}">
      <dgm:prSet/>
      <dgm:spPr/>
      <dgm:t>
        <a:bodyPr/>
        <a:lstStyle/>
        <a:p>
          <a:endParaRPr lang="en-US"/>
        </a:p>
      </dgm:t>
    </dgm:pt>
    <dgm:pt modelId="{156CD06C-4500-470D-89AC-9CCC8C655244}">
      <dgm:prSet/>
      <dgm:spPr/>
      <dgm:t>
        <a:bodyPr/>
        <a:lstStyle/>
        <a:p>
          <a:r>
            <a:rPr lang="en-US" dirty="0"/>
            <a:t>New Clearinghouse (Trubridge) Cleaner claims going out the door</a:t>
          </a:r>
        </a:p>
      </dgm:t>
    </dgm:pt>
    <dgm:pt modelId="{B60D0321-1835-4078-873F-9A69449D2664}" type="parTrans" cxnId="{B5FCB525-9F14-498B-A8D2-5ADEB1695527}">
      <dgm:prSet/>
      <dgm:spPr/>
      <dgm:t>
        <a:bodyPr/>
        <a:lstStyle/>
        <a:p>
          <a:endParaRPr lang="en-US"/>
        </a:p>
      </dgm:t>
    </dgm:pt>
    <dgm:pt modelId="{81F8D73A-8563-42B9-8264-4B70873C557F}" type="sibTrans" cxnId="{B5FCB525-9F14-498B-A8D2-5ADEB1695527}">
      <dgm:prSet/>
      <dgm:spPr/>
      <dgm:t>
        <a:bodyPr/>
        <a:lstStyle/>
        <a:p>
          <a:endParaRPr lang="en-US"/>
        </a:p>
      </dgm:t>
    </dgm:pt>
    <dgm:pt modelId="{1078A687-498C-4200-96B4-84A5C8C758D0}" type="pres">
      <dgm:prSet presAssocID="{49CD16EF-8B78-4575-9263-1FDC514685D9}" presName="linear" presStyleCnt="0">
        <dgm:presLayoutVars>
          <dgm:animLvl val="lvl"/>
          <dgm:resizeHandles val="exact"/>
        </dgm:presLayoutVars>
      </dgm:prSet>
      <dgm:spPr/>
    </dgm:pt>
    <dgm:pt modelId="{BF934CC7-2997-4382-9D37-8E2B627E3B06}" type="pres">
      <dgm:prSet presAssocID="{73E0BB18-EBB6-4317-8705-6CB26908B359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E1B2B081-CA6F-459A-B617-A0C6906D976C}" type="pres">
      <dgm:prSet presAssocID="{9EE302D9-682D-413D-8D64-CDFF1B63B54F}" presName="spacer" presStyleCnt="0"/>
      <dgm:spPr/>
    </dgm:pt>
    <dgm:pt modelId="{A6BFFE37-7105-4511-B284-2E978FC82960}" type="pres">
      <dgm:prSet presAssocID="{FFB495D7-3A48-4595-9289-D933CC7B6723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B2ABFF19-FF72-40B5-98D7-E1288592D8E6}" type="pres">
      <dgm:prSet presAssocID="{8332FEDA-0247-4BBC-87AF-93EFA50BFD28}" presName="spacer" presStyleCnt="0"/>
      <dgm:spPr/>
    </dgm:pt>
    <dgm:pt modelId="{66326212-96B1-4952-BC7D-DE3D21CA0A0E}" type="pres">
      <dgm:prSet presAssocID="{94B51D2C-7DC4-41E0-B7EE-2BF4A2686311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C03676EA-2F05-41A9-8BB9-FFE473D58E71}" type="pres">
      <dgm:prSet presAssocID="{EAB2B0B8-B9E8-464B-B97C-C392EB5C4126}" presName="spacer" presStyleCnt="0"/>
      <dgm:spPr/>
    </dgm:pt>
    <dgm:pt modelId="{642953A1-5F16-4B61-9833-D34D586047AC}" type="pres">
      <dgm:prSet presAssocID="{156CD06C-4500-470D-89AC-9CCC8C655244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B8A0A519-0A2D-4258-B5D0-7D6B605E6869}" srcId="{49CD16EF-8B78-4575-9263-1FDC514685D9}" destId="{94B51D2C-7DC4-41E0-B7EE-2BF4A2686311}" srcOrd="2" destOrd="0" parTransId="{44EFDB30-1281-4EB2-9AF3-7FC542315CC9}" sibTransId="{EAB2B0B8-B9E8-464B-B97C-C392EB5C4126}"/>
    <dgm:cxn modelId="{B5FCB525-9F14-498B-A8D2-5ADEB1695527}" srcId="{49CD16EF-8B78-4575-9263-1FDC514685D9}" destId="{156CD06C-4500-470D-89AC-9CCC8C655244}" srcOrd="3" destOrd="0" parTransId="{B60D0321-1835-4078-873F-9A69449D2664}" sibTransId="{81F8D73A-8563-42B9-8264-4B70873C557F}"/>
    <dgm:cxn modelId="{4482935B-1543-4685-8134-5B97D133CD72}" type="presOf" srcId="{94B51D2C-7DC4-41E0-B7EE-2BF4A2686311}" destId="{66326212-96B1-4952-BC7D-DE3D21CA0A0E}" srcOrd="0" destOrd="0" presId="urn:microsoft.com/office/officeart/2005/8/layout/vList2"/>
    <dgm:cxn modelId="{2E8F665D-7605-494E-AF82-A677F58BE666}" srcId="{49CD16EF-8B78-4575-9263-1FDC514685D9}" destId="{73E0BB18-EBB6-4317-8705-6CB26908B359}" srcOrd="0" destOrd="0" parTransId="{4E877DFF-2F87-4B1B-891C-82F9DCB1BF24}" sibTransId="{9EE302D9-682D-413D-8D64-CDFF1B63B54F}"/>
    <dgm:cxn modelId="{18F52655-4FF2-43FD-8676-D69B6C8B7970}" type="presOf" srcId="{73E0BB18-EBB6-4317-8705-6CB26908B359}" destId="{BF934CC7-2997-4382-9D37-8E2B627E3B06}" srcOrd="0" destOrd="0" presId="urn:microsoft.com/office/officeart/2005/8/layout/vList2"/>
    <dgm:cxn modelId="{09FE7387-0FAC-45F6-82B3-C03E6478EFD5}" type="presOf" srcId="{49CD16EF-8B78-4575-9263-1FDC514685D9}" destId="{1078A687-498C-4200-96B4-84A5C8C758D0}" srcOrd="0" destOrd="0" presId="urn:microsoft.com/office/officeart/2005/8/layout/vList2"/>
    <dgm:cxn modelId="{C81EB8C0-1781-4F04-8AFF-0AA69C8078D1}" srcId="{49CD16EF-8B78-4575-9263-1FDC514685D9}" destId="{FFB495D7-3A48-4595-9289-D933CC7B6723}" srcOrd="1" destOrd="0" parTransId="{0FB27E16-363F-4830-8B32-E9C4917D6641}" sibTransId="{8332FEDA-0247-4BBC-87AF-93EFA50BFD28}"/>
    <dgm:cxn modelId="{BF51E5D6-1CA2-4DF3-9546-F465ECAFB630}" type="presOf" srcId="{156CD06C-4500-470D-89AC-9CCC8C655244}" destId="{642953A1-5F16-4B61-9833-D34D586047AC}" srcOrd="0" destOrd="0" presId="urn:microsoft.com/office/officeart/2005/8/layout/vList2"/>
    <dgm:cxn modelId="{54F61AFD-895F-4A2B-875A-D228CC364B53}" type="presOf" srcId="{FFB495D7-3A48-4595-9289-D933CC7B6723}" destId="{A6BFFE37-7105-4511-B284-2E978FC82960}" srcOrd="0" destOrd="0" presId="urn:microsoft.com/office/officeart/2005/8/layout/vList2"/>
    <dgm:cxn modelId="{ED10B8BC-E04C-40DC-8859-3C4B0B515A31}" type="presParOf" srcId="{1078A687-498C-4200-96B4-84A5C8C758D0}" destId="{BF934CC7-2997-4382-9D37-8E2B627E3B06}" srcOrd="0" destOrd="0" presId="urn:microsoft.com/office/officeart/2005/8/layout/vList2"/>
    <dgm:cxn modelId="{9AB6F3E8-E047-4A9F-9864-535121B2A5FB}" type="presParOf" srcId="{1078A687-498C-4200-96B4-84A5C8C758D0}" destId="{E1B2B081-CA6F-459A-B617-A0C6906D976C}" srcOrd="1" destOrd="0" presId="urn:microsoft.com/office/officeart/2005/8/layout/vList2"/>
    <dgm:cxn modelId="{49A06BD7-1E8A-4F30-9D50-84F9E01F3CE0}" type="presParOf" srcId="{1078A687-498C-4200-96B4-84A5C8C758D0}" destId="{A6BFFE37-7105-4511-B284-2E978FC82960}" srcOrd="2" destOrd="0" presId="urn:microsoft.com/office/officeart/2005/8/layout/vList2"/>
    <dgm:cxn modelId="{61DEDC39-B5D0-4BF2-96D4-36C2D7156377}" type="presParOf" srcId="{1078A687-498C-4200-96B4-84A5C8C758D0}" destId="{B2ABFF19-FF72-40B5-98D7-E1288592D8E6}" srcOrd="3" destOrd="0" presId="urn:microsoft.com/office/officeart/2005/8/layout/vList2"/>
    <dgm:cxn modelId="{418AABD3-B56A-4BAC-B3CF-B6E350A7EB99}" type="presParOf" srcId="{1078A687-498C-4200-96B4-84A5C8C758D0}" destId="{66326212-96B1-4952-BC7D-DE3D21CA0A0E}" srcOrd="4" destOrd="0" presId="urn:microsoft.com/office/officeart/2005/8/layout/vList2"/>
    <dgm:cxn modelId="{FE3FE072-1E31-438F-BDB9-0D7BEFCA5F3C}" type="presParOf" srcId="{1078A687-498C-4200-96B4-84A5C8C758D0}" destId="{C03676EA-2F05-41A9-8BB9-FFE473D58E71}" srcOrd="5" destOrd="0" presId="urn:microsoft.com/office/officeart/2005/8/layout/vList2"/>
    <dgm:cxn modelId="{A417C48D-C005-44E4-AC6D-8654AB3CEF7B}" type="presParOf" srcId="{1078A687-498C-4200-96B4-84A5C8C758D0}" destId="{642953A1-5F16-4B61-9833-D34D586047AC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6AAFA32-731C-4247-9B52-EEF87F334034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6F5B161-575D-4705-94E3-EA67B589B8AC}">
      <dgm:prSet/>
      <dgm:spPr/>
      <dgm:t>
        <a:bodyPr/>
        <a:lstStyle/>
        <a:p>
          <a:r>
            <a:rPr lang="en-US"/>
            <a:t>Insurance Verification Checking - Deeper dive, Zoll Coverage Discovery, follow up conversations if in certain status (pending, indeterminable)</a:t>
          </a:r>
        </a:p>
      </dgm:t>
    </dgm:pt>
    <dgm:pt modelId="{9293A514-B16C-4575-B30E-6655D4ADAD93}" type="parTrans" cxnId="{B2F929FF-2E8F-47B7-9EA6-DAFEB9C13686}">
      <dgm:prSet/>
      <dgm:spPr/>
      <dgm:t>
        <a:bodyPr/>
        <a:lstStyle/>
        <a:p>
          <a:endParaRPr lang="en-US"/>
        </a:p>
      </dgm:t>
    </dgm:pt>
    <dgm:pt modelId="{AC65F9FC-D924-4EB9-BF37-86BEDB32D2A2}" type="sibTrans" cxnId="{B2F929FF-2E8F-47B7-9EA6-DAFEB9C13686}">
      <dgm:prSet/>
      <dgm:spPr/>
      <dgm:t>
        <a:bodyPr/>
        <a:lstStyle/>
        <a:p>
          <a:endParaRPr lang="en-US"/>
        </a:p>
      </dgm:t>
    </dgm:pt>
    <dgm:pt modelId="{CE9B9B93-F5E0-4178-A7E4-B8F7366752FE}">
      <dgm:prSet/>
      <dgm:spPr/>
      <dgm:t>
        <a:bodyPr/>
        <a:lstStyle/>
        <a:p>
          <a:r>
            <a:rPr lang="en-US"/>
            <a:t>Financial Counseling – Workflows and efficiencies, training with Charity Care</a:t>
          </a:r>
        </a:p>
      </dgm:t>
    </dgm:pt>
    <dgm:pt modelId="{C76AA3B5-13A8-46D1-8906-AC26A7FD6FF9}" type="parTrans" cxnId="{1191561C-1BFF-4BAE-A767-C498E48F44A3}">
      <dgm:prSet/>
      <dgm:spPr/>
      <dgm:t>
        <a:bodyPr/>
        <a:lstStyle/>
        <a:p>
          <a:endParaRPr lang="en-US"/>
        </a:p>
      </dgm:t>
    </dgm:pt>
    <dgm:pt modelId="{8B14EC55-6F0B-48FC-AF32-E6CB7B386DB6}" type="sibTrans" cxnId="{1191561C-1BFF-4BAE-A767-C498E48F44A3}">
      <dgm:prSet/>
      <dgm:spPr/>
      <dgm:t>
        <a:bodyPr/>
        <a:lstStyle/>
        <a:p>
          <a:endParaRPr lang="en-US"/>
        </a:p>
      </dgm:t>
    </dgm:pt>
    <dgm:pt modelId="{EB88F4D0-99F7-4399-89AC-7C8807BB7C2A}">
      <dgm:prSet/>
      <dgm:spPr/>
      <dgm:t>
        <a:bodyPr/>
        <a:lstStyle/>
        <a:p>
          <a:r>
            <a:rPr lang="en-US"/>
            <a:t>Denials Management – Set up committee with Billing Coordinator to review top denials</a:t>
          </a:r>
        </a:p>
      </dgm:t>
    </dgm:pt>
    <dgm:pt modelId="{C14CD4D1-16F9-46C9-8E54-2C6BBB258D68}" type="parTrans" cxnId="{9B6EA702-400B-4915-90D1-7955A25BD79C}">
      <dgm:prSet/>
      <dgm:spPr/>
      <dgm:t>
        <a:bodyPr/>
        <a:lstStyle/>
        <a:p>
          <a:endParaRPr lang="en-US"/>
        </a:p>
      </dgm:t>
    </dgm:pt>
    <dgm:pt modelId="{DB88974F-AF8D-44B5-83A0-D878DB7E8B92}" type="sibTrans" cxnId="{9B6EA702-400B-4915-90D1-7955A25BD79C}">
      <dgm:prSet/>
      <dgm:spPr/>
      <dgm:t>
        <a:bodyPr/>
        <a:lstStyle/>
        <a:p>
          <a:endParaRPr lang="en-US"/>
        </a:p>
      </dgm:t>
    </dgm:pt>
    <dgm:pt modelId="{B9091A8C-9E33-47DA-8A17-C5FAD4E86997}">
      <dgm:prSet/>
      <dgm:spPr/>
      <dgm:t>
        <a:bodyPr/>
        <a:lstStyle/>
        <a:p>
          <a:r>
            <a:rPr lang="en-US"/>
            <a:t>Charge Master review slated for Fall 2024</a:t>
          </a:r>
        </a:p>
      </dgm:t>
    </dgm:pt>
    <dgm:pt modelId="{66F425B7-551F-4AE0-9CF8-7AE2D9E09527}" type="parTrans" cxnId="{1A6D4C53-3343-49BA-B0C6-9F91CE4C68E0}">
      <dgm:prSet/>
      <dgm:spPr/>
      <dgm:t>
        <a:bodyPr/>
        <a:lstStyle/>
        <a:p>
          <a:endParaRPr lang="en-US"/>
        </a:p>
      </dgm:t>
    </dgm:pt>
    <dgm:pt modelId="{8FEF160A-BDF6-4AC7-935E-DC22BFD81FC0}" type="sibTrans" cxnId="{1A6D4C53-3343-49BA-B0C6-9F91CE4C68E0}">
      <dgm:prSet/>
      <dgm:spPr/>
      <dgm:t>
        <a:bodyPr/>
        <a:lstStyle/>
        <a:p>
          <a:endParaRPr lang="en-US"/>
        </a:p>
      </dgm:t>
    </dgm:pt>
    <dgm:pt modelId="{4FB8D028-5635-4BAD-BE4A-36E8088F5D36}">
      <dgm:prSet/>
      <dgm:spPr/>
      <dgm:t>
        <a:bodyPr/>
        <a:lstStyle/>
        <a:p>
          <a:r>
            <a:rPr lang="en-US" dirty="0"/>
            <a:t>KPI Report review (New EHR – BCA)</a:t>
          </a:r>
        </a:p>
      </dgm:t>
    </dgm:pt>
    <dgm:pt modelId="{D49B61AF-77D8-4A3D-BD44-F410456E09B2}" type="parTrans" cxnId="{3187462A-FDF2-4347-9A0A-94FD4C916457}">
      <dgm:prSet/>
      <dgm:spPr/>
      <dgm:t>
        <a:bodyPr/>
        <a:lstStyle/>
        <a:p>
          <a:endParaRPr lang="en-US"/>
        </a:p>
      </dgm:t>
    </dgm:pt>
    <dgm:pt modelId="{7EAF5BBC-F12E-4AA4-9B17-A6D2F9A350C4}" type="sibTrans" cxnId="{3187462A-FDF2-4347-9A0A-94FD4C916457}">
      <dgm:prSet/>
      <dgm:spPr/>
      <dgm:t>
        <a:bodyPr/>
        <a:lstStyle/>
        <a:p>
          <a:endParaRPr lang="en-US"/>
        </a:p>
      </dgm:t>
    </dgm:pt>
    <dgm:pt modelId="{0346988D-11E1-444C-8328-E03603D2CDC7}">
      <dgm:prSet/>
      <dgm:spPr/>
      <dgm:t>
        <a:bodyPr/>
        <a:lstStyle/>
        <a:p>
          <a:r>
            <a:rPr lang="en-US" dirty="0"/>
            <a:t>New Statement Vendor (June 03, 2024)</a:t>
          </a:r>
        </a:p>
      </dgm:t>
    </dgm:pt>
    <dgm:pt modelId="{E5B5A84D-4757-4813-A8B5-4F7F249A6453}" type="parTrans" cxnId="{7EA75781-50AE-4564-B45A-C475609047EC}">
      <dgm:prSet/>
      <dgm:spPr/>
      <dgm:t>
        <a:bodyPr/>
        <a:lstStyle/>
        <a:p>
          <a:endParaRPr lang="en-US"/>
        </a:p>
      </dgm:t>
    </dgm:pt>
    <dgm:pt modelId="{76308D3A-4BFC-49E9-A4E0-0C9F7A83000F}" type="sibTrans" cxnId="{7EA75781-50AE-4564-B45A-C475609047EC}">
      <dgm:prSet/>
      <dgm:spPr/>
      <dgm:t>
        <a:bodyPr/>
        <a:lstStyle/>
        <a:p>
          <a:endParaRPr lang="en-US"/>
        </a:p>
      </dgm:t>
    </dgm:pt>
    <dgm:pt modelId="{5A3E3727-0454-4EBB-8A1B-8BB6E42F1A6C}" type="pres">
      <dgm:prSet presAssocID="{76AAFA32-731C-4247-9B52-EEF87F334034}" presName="linear" presStyleCnt="0">
        <dgm:presLayoutVars>
          <dgm:animLvl val="lvl"/>
          <dgm:resizeHandles val="exact"/>
        </dgm:presLayoutVars>
      </dgm:prSet>
      <dgm:spPr/>
    </dgm:pt>
    <dgm:pt modelId="{F8C18AAA-A2CD-456C-B2A6-713116586C09}" type="pres">
      <dgm:prSet presAssocID="{96F5B161-575D-4705-94E3-EA67B589B8AC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BB742BB9-E5A9-4704-8AEE-8627024C4A56}" type="pres">
      <dgm:prSet presAssocID="{AC65F9FC-D924-4EB9-BF37-86BEDB32D2A2}" presName="spacer" presStyleCnt="0"/>
      <dgm:spPr/>
    </dgm:pt>
    <dgm:pt modelId="{ED1382CE-2636-4F8C-A142-6B8D944B11A8}" type="pres">
      <dgm:prSet presAssocID="{CE9B9B93-F5E0-4178-A7E4-B8F7366752FE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341F6B7A-3405-4CC1-BBC4-C36219C5F9E6}" type="pres">
      <dgm:prSet presAssocID="{8B14EC55-6F0B-48FC-AF32-E6CB7B386DB6}" presName="spacer" presStyleCnt="0"/>
      <dgm:spPr/>
    </dgm:pt>
    <dgm:pt modelId="{97E3D30D-030C-4102-B2F7-DE2ED13467C9}" type="pres">
      <dgm:prSet presAssocID="{EB88F4D0-99F7-4399-89AC-7C8807BB7C2A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F9FCBD66-17EB-42AF-A40D-4116EF9E4CCC}" type="pres">
      <dgm:prSet presAssocID="{DB88974F-AF8D-44B5-83A0-D878DB7E8B92}" presName="spacer" presStyleCnt="0"/>
      <dgm:spPr/>
    </dgm:pt>
    <dgm:pt modelId="{F9E53DA5-0A1A-4CF7-90C2-CB125E364135}" type="pres">
      <dgm:prSet presAssocID="{B9091A8C-9E33-47DA-8A17-C5FAD4E86997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93107389-9DAE-4A99-86F6-88ABFFFA735A}" type="pres">
      <dgm:prSet presAssocID="{8FEF160A-BDF6-4AC7-935E-DC22BFD81FC0}" presName="spacer" presStyleCnt="0"/>
      <dgm:spPr/>
    </dgm:pt>
    <dgm:pt modelId="{76788317-27F8-4D58-A5BE-ED30EEC3962F}" type="pres">
      <dgm:prSet presAssocID="{4FB8D028-5635-4BAD-BE4A-36E8088F5D36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9EAFF23B-6D68-4595-9844-6B5D613EAA59}" type="pres">
      <dgm:prSet presAssocID="{7EAF5BBC-F12E-4AA4-9B17-A6D2F9A350C4}" presName="spacer" presStyleCnt="0"/>
      <dgm:spPr/>
    </dgm:pt>
    <dgm:pt modelId="{8D769342-3EE8-4523-B63B-ACB4D8A07721}" type="pres">
      <dgm:prSet presAssocID="{0346988D-11E1-444C-8328-E03603D2CDC7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9B6EA702-400B-4915-90D1-7955A25BD79C}" srcId="{76AAFA32-731C-4247-9B52-EEF87F334034}" destId="{EB88F4D0-99F7-4399-89AC-7C8807BB7C2A}" srcOrd="2" destOrd="0" parTransId="{C14CD4D1-16F9-46C9-8E54-2C6BBB258D68}" sibTransId="{DB88974F-AF8D-44B5-83A0-D878DB7E8B92}"/>
    <dgm:cxn modelId="{B44EAE0A-CC12-45FE-A0AF-D17ADE98D72D}" type="presOf" srcId="{B9091A8C-9E33-47DA-8A17-C5FAD4E86997}" destId="{F9E53DA5-0A1A-4CF7-90C2-CB125E364135}" srcOrd="0" destOrd="0" presId="urn:microsoft.com/office/officeart/2005/8/layout/vList2"/>
    <dgm:cxn modelId="{1191561C-1BFF-4BAE-A767-C498E48F44A3}" srcId="{76AAFA32-731C-4247-9B52-EEF87F334034}" destId="{CE9B9B93-F5E0-4178-A7E4-B8F7366752FE}" srcOrd="1" destOrd="0" parTransId="{C76AA3B5-13A8-46D1-8906-AC26A7FD6FF9}" sibTransId="{8B14EC55-6F0B-48FC-AF32-E6CB7B386DB6}"/>
    <dgm:cxn modelId="{3187462A-FDF2-4347-9A0A-94FD4C916457}" srcId="{76AAFA32-731C-4247-9B52-EEF87F334034}" destId="{4FB8D028-5635-4BAD-BE4A-36E8088F5D36}" srcOrd="4" destOrd="0" parTransId="{D49B61AF-77D8-4A3D-BD44-F410456E09B2}" sibTransId="{7EAF5BBC-F12E-4AA4-9B17-A6D2F9A350C4}"/>
    <dgm:cxn modelId="{54908D37-EA56-4272-A057-D2BB5AF7721B}" type="presOf" srcId="{CE9B9B93-F5E0-4178-A7E4-B8F7366752FE}" destId="{ED1382CE-2636-4F8C-A142-6B8D944B11A8}" srcOrd="0" destOrd="0" presId="urn:microsoft.com/office/officeart/2005/8/layout/vList2"/>
    <dgm:cxn modelId="{1A6D4C53-3343-49BA-B0C6-9F91CE4C68E0}" srcId="{76AAFA32-731C-4247-9B52-EEF87F334034}" destId="{B9091A8C-9E33-47DA-8A17-C5FAD4E86997}" srcOrd="3" destOrd="0" parTransId="{66F425B7-551F-4AE0-9CF8-7AE2D9E09527}" sibTransId="{8FEF160A-BDF6-4AC7-935E-DC22BFD81FC0}"/>
    <dgm:cxn modelId="{70FC8454-3025-4AB3-BB01-669734E610B9}" type="presOf" srcId="{0346988D-11E1-444C-8328-E03603D2CDC7}" destId="{8D769342-3EE8-4523-B63B-ACB4D8A07721}" srcOrd="0" destOrd="0" presId="urn:microsoft.com/office/officeart/2005/8/layout/vList2"/>
    <dgm:cxn modelId="{87987E55-B4AB-41BB-9010-5D53463F1DDC}" type="presOf" srcId="{EB88F4D0-99F7-4399-89AC-7C8807BB7C2A}" destId="{97E3D30D-030C-4102-B2F7-DE2ED13467C9}" srcOrd="0" destOrd="0" presId="urn:microsoft.com/office/officeart/2005/8/layout/vList2"/>
    <dgm:cxn modelId="{7EA75781-50AE-4564-B45A-C475609047EC}" srcId="{76AAFA32-731C-4247-9B52-EEF87F334034}" destId="{0346988D-11E1-444C-8328-E03603D2CDC7}" srcOrd="5" destOrd="0" parTransId="{E5B5A84D-4757-4813-A8B5-4F7F249A6453}" sibTransId="{76308D3A-4BFC-49E9-A4E0-0C9F7A83000F}"/>
    <dgm:cxn modelId="{D74D418B-D795-49E7-BC07-9CA46B50CD35}" type="presOf" srcId="{96F5B161-575D-4705-94E3-EA67B589B8AC}" destId="{F8C18AAA-A2CD-456C-B2A6-713116586C09}" srcOrd="0" destOrd="0" presId="urn:microsoft.com/office/officeart/2005/8/layout/vList2"/>
    <dgm:cxn modelId="{770A3CCC-685C-42C2-B9FA-EA87691C929C}" type="presOf" srcId="{4FB8D028-5635-4BAD-BE4A-36E8088F5D36}" destId="{76788317-27F8-4D58-A5BE-ED30EEC3962F}" srcOrd="0" destOrd="0" presId="urn:microsoft.com/office/officeart/2005/8/layout/vList2"/>
    <dgm:cxn modelId="{888AB8E2-5BAE-4B07-8E5D-E5E90E1824EC}" type="presOf" srcId="{76AAFA32-731C-4247-9B52-EEF87F334034}" destId="{5A3E3727-0454-4EBB-8A1B-8BB6E42F1A6C}" srcOrd="0" destOrd="0" presId="urn:microsoft.com/office/officeart/2005/8/layout/vList2"/>
    <dgm:cxn modelId="{B2F929FF-2E8F-47B7-9EA6-DAFEB9C13686}" srcId="{76AAFA32-731C-4247-9B52-EEF87F334034}" destId="{96F5B161-575D-4705-94E3-EA67B589B8AC}" srcOrd="0" destOrd="0" parTransId="{9293A514-B16C-4575-B30E-6655D4ADAD93}" sibTransId="{AC65F9FC-D924-4EB9-BF37-86BEDB32D2A2}"/>
    <dgm:cxn modelId="{07CF7D6D-0F4B-4C75-979B-9223F7953B1E}" type="presParOf" srcId="{5A3E3727-0454-4EBB-8A1B-8BB6E42F1A6C}" destId="{F8C18AAA-A2CD-456C-B2A6-713116586C09}" srcOrd="0" destOrd="0" presId="urn:microsoft.com/office/officeart/2005/8/layout/vList2"/>
    <dgm:cxn modelId="{923C430A-F513-4CE9-8D66-8E1B02752AF2}" type="presParOf" srcId="{5A3E3727-0454-4EBB-8A1B-8BB6E42F1A6C}" destId="{BB742BB9-E5A9-4704-8AEE-8627024C4A56}" srcOrd="1" destOrd="0" presId="urn:microsoft.com/office/officeart/2005/8/layout/vList2"/>
    <dgm:cxn modelId="{3FED1EEB-35F7-4D3D-A8E5-947306F0CB5D}" type="presParOf" srcId="{5A3E3727-0454-4EBB-8A1B-8BB6E42F1A6C}" destId="{ED1382CE-2636-4F8C-A142-6B8D944B11A8}" srcOrd="2" destOrd="0" presId="urn:microsoft.com/office/officeart/2005/8/layout/vList2"/>
    <dgm:cxn modelId="{14C9CDDC-C765-43D0-987B-C99E4C28A269}" type="presParOf" srcId="{5A3E3727-0454-4EBB-8A1B-8BB6E42F1A6C}" destId="{341F6B7A-3405-4CC1-BBC4-C36219C5F9E6}" srcOrd="3" destOrd="0" presId="urn:microsoft.com/office/officeart/2005/8/layout/vList2"/>
    <dgm:cxn modelId="{0F19705D-8EF6-45DE-9AF5-D5D6E619B530}" type="presParOf" srcId="{5A3E3727-0454-4EBB-8A1B-8BB6E42F1A6C}" destId="{97E3D30D-030C-4102-B2F7-DE2ED13467C9}" srcOrd="4" destOrd="0" presId="urn:microsoft.com/office/officeart/2005/8/layout/vList2"/>
    <dgm:cxn modelId="{D10DA823-C52F-42D4-979B-43E2561DE940}" type="presParOf" srcId="{5A3E3727-0454-4EBB-8A1B-8BB6E42F1A6C}" destId="{F9FCBD66-17EB-42AF-A40D-4116EF9E4CCC}" srcOrd="5" destOrd="0" presId="urn:microsoft.com/office/officeart/2005/8/layout/vList2"/>
    <dgm:cxn modelId="{218228D9-DE3D-4749-BF36-70CA4045425A}" type="presParOf" srcId="{5A3E3727-0454-4EBB-8A1B-8BB6E42F1A6C}" destId="{F9E53DA5-0A1A-4CF7-90C2-CB125E364135}" srcOrd="6" destOrd="0" presId="urn:microsoft.com/office/officeart/2005/8/layout/vList2"/>
    <dgm:cxn modelId="{45735695-77D5-44A3-83C3-C6AF6D5683BF}" type="presParOf" srcId="{5A3E3727-0454-4EBB-8A1B-8BB6E42F1A6C}" destId="{93107389-9DAE-4A99-86F6-88ABFFFA735A}" srcOrd="7" destOrd="0" presId="urn:microsoft.com/office/officeart/2005/8/layout/vList2"/>
    <dgm:cxn modelId="{CCBD7C4C-2DD6-4E18-9537-EED329BD2653}" type="presParOf" srcId="{5A3E3727-0454-4EBB-8A1B-8BB6E42F1A6C}" destId="{76788317-27F8-4D58-A5BE-ED30EEC3962F}" srcOrd="8" destOrd="0" presId="urn:microsoft.com/office/officeart/2005/8/layout/vList2"/>
    <dgm:cxn modelId="{B8504905-288E-4859-8121-6EB9A7CFD69C}" type="presParOf" srcId="{5A3E3727-0454-4EBB-8A1B-8BB6E42F1A6C}" destId="{9EAFF23B-6D68-4595-9844-6B5D613EAA59}" srcOrd="9" destOrd="0" presId="urn:microsoft.com/office/officeart/2005/8/layout/vList2"/>
    <dgm:cxn modelId="{56573AD6-950A-42FE-8DEA-0F6B7C70F545}" type="presParOf" srcId="{5A3E3727-0454-4EBB-8A1B-8BB6E42F1A6C}" destId="{8D769342-3EE8-4523-B63B-ACB4D8A07721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934CC7-2997-4382-9D37-8E2B627E3B06}">
      <dsp:nvSpPr>
        <dsp:cNvPr id="0" name=""/>
        <dsp:cNvSpPr/>
      </dsp:nvSpPr>
      <dsp:spPr>
        <a:xfrm>
          <a:off x="0" y="49812"/>
          <a:ext cx="6833175" cy="130221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Batch eligibility checking</a:t>
          </a:r>
        </a:p>
      </dsp:txBody>
      <dsp:txXfrm>
        <a:off x="63569" y="113381"/>
        <a:ext cx="6706037" cy="1175072"/>
      </dsp:txXfrm>
    </dsp:sp>
    <dsp:sp modelId="{A6BFFE37-7105-4511-B284-2E978FC82960}">
      <dsp:nvSpPr>
        <dsp:cNvPr id="0" name=""/>
        <dsp:cNvSpPr/>
      </dsp:nvSpPr>
      <dsp:spPr>
        <a:xfrm>
          <a:off x="0" y="1444182"/>
          <a:ext cx="6833175" cy="1302210"/>
        </a:xfrm>
        <a:prstGeom prst="roundRect">
          <a:avLst/>
        </a:prstGeom>
        <a:solidFill>
          <a:schemeClr val="accent2">
            <a:hueOff val="501876"/>
            <a:satOff val="-3564"/>
            <a:lumOff val="-156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Charge Capture/Entry/Reconciliation</a:t>
          </a:r>
        </a:p>
      </dsp:txBody>
      <dsp:txXfrm>
        <a:off x="63569" y="1507751"/>
        <a:ext cx="6706037" cy="1175072"/>
      </dsp:txXfrm>
    </dsp:sp>
    <dsp:sp modelId="{66326212-96B1-4952-BC7D-DE3D21CA0A0E}">
      <dsp:nvSpPr>
        <dsp:cNvPr id="0" name=""/>
        <dsp:cNvSpPr/>
      </dsp:nvSpPr>
      <dsp:spPr>
        <a:xfrm>
          <a:off x="0" y="2838553"/>
          <a:ext cx="6833175" cy="1302210"/>
        </a:xfrm>
        <a:prstGeom prst="roundRect">
          <a:avLst/>
        </a:prstGeom>
        <a:solidFill>
          <a:schemeClr val="accent2">
            <a:hueOff val="1003751"/>
            <a:satOff val="-7127"/>
            <a:lumOff val="-313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Payment posting – ERAs</a:t>
          </a:r>
        </a:p>
      </dsp:txBody>
      <dsp:txXfrm>
        <a:off x="63569" y="2902122"/>
        <a:ext cx="6706037" cy="1175072"/>
      </dsp:txXfrm>
    </dsp:sp>
    <dsp:sp modelId="{642953A1-5F16-4B61-9833-D34D586047AC}">
      <dsp:nvSpPr>
        <dsp:cNvPr id="0" name=""/>
        <dsp:cNvSpPr/>
      </dsp:nvSpPr>
      <dsp:spPr>
        <a:xfrm>
          <a:off x="0" y="4232923"/>
          <a:ext cx="6833175" cy="1302210"/>
        </a:xfrm>
        <a:prstGeom prst="roundRect">
          <a:avLst/>
        </a:prstGeom>
        <a:solidFill>
          <a:schemeClr val="accent2">
            <a:hueOff val="1505627"/>
            <a:satOff val="-10691"/>
            <a:lumOff val="-470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New Clearinghouse (Trubridge) Cleaner claims going out the door</a:t>
          </a:r>
        </a:p>
      </dsp:txBody>
      <dsp:txXfrm>
        <a:off x="63569" y="4296492"/>
        <a:ext cx="6706037" cy="117507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C18AAA-A2CD-456C-B2A6-713116586C09}">
      <dsp:nvSpPr>
        <dsp:cNvPr id="0" name=""/>
        <dsp:cNvSpPr/>
      </dsp:nvSpPr>
      <dsp:spPr>
        <a:xfrm>
          <a:off x="0" y="711672"/>
          <a:ext cx="6833175" cy="6552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Insurance Verification Checking - Deeper dive, Zoll Coverage Discovery, follow up conversations if in certain status (pending, indeterminable)</a:t>
          </a:r>
        </a:p>
      </dsp:txBody>
      <dsp:txXfrm>
        <a:off x="31984" y="743656"/>
        <a:ext cx="6769207" cy="591232"/>
      </dsp:txXfrm>
    </dsp:sp>
    <dsp:sp modelId="{ED1382CE-2636-4F8C-A142-6B8D944B11A8}">
      <dsp:nvSpPr>
        <dsp:cNvPr id="0" name=""/>
        <dsp:cNvSpPr/>
      </dsp:nvSpPr>
      <dsp:spPr>
        <a:xfrm>
          <a:off x="0" y="1412952"/>
          <a:ext cx="6833175" cy="655200"/>
        </a:xfrm>
        <a:prstGeom prst="roundRect">
          <a:avLst/>
        </a:prstGeom>
        <a:solidFill>
          <a:schemeClr val="accent2">
            <a:hueOff val="301125"/>
            <a:satOff val="-2138"/>
            <a:lumOff val="-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Financial Counseling – Workflows and efficiencies, training with Charity Care</a:t>
          </a:r>
        </a:p>
      </dsp:txBody>
      <dsp:txXfrm>
        <a:off x="31984" y="1444936"/>
        <a:ext cx="6769207" cy="591232"/>
      </dsp:txXfrm>
    </dsp:sp>
    <dsp:sp modelId="{97E3D30D-030C-4102-B2F7-DE2ED13467C9}">
      <dsp:nvSpPr>
        <dsp:cNvPr id="0" name=""/>
        <dsp:cNvSpPr/>
      </dsp:nvSpPr>
      <dsp:spPr>
        <a:xfrm>
          <a:off x="0" y="2114233"/>
          <a:ext cx="6833175" cy="655200"/>
        </a:xfrm>
        <a:prstGeom prst="roundRect">
          <a:avLst/>
        </a:prstGeom>
        <a:solidFill>
          <a:schemeClr val="accent2">
            <a:hueOff val="602251"/>
            <a:satOff val="-4276"/>
            <a:lumOff val="-1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Denials Management – Set up committee with Billing Coordinator to review top denials</a:t>
          </a:r>
        </a:p>
      </dsp:txBody>
      <dsp:txXfrm>
        <a:off x="31984" y="2146217"/>
        <a:ext cx="6769207" cy="591232"/>
      </dsp:txXfrm>
    </dsp:sp>
    <dsp:sp modelId="{F9E53DA5-0A1A-4CF7-90C2-CB125E364135}">
      <dsp:nvSpPr>
        <dsp:cNvPr id="0" name=""/>
        <dsp:cNvSpPr/>
      </dsp:nvSpPr>
      <dsp:spPr>
        <a:xfrm>
          <a:off x="0" y="2815512"/>
          <a:ext cx="6833175" cy="655200"/>
        </a:xfrm>
        <a:prstGeom prst="roundRect">
          <a:avLst/>
        </a:prstGeom>
        <a:solidFill>
          <a:schemeClr val="accent2">
            <a:hueOff val="903376"/>
            <a:satOff val="-6415"/>
            <a:lumOff val="-2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Charge Master review slated for Fall 2024</a:t>
          </a:r>
        </a:p>
      </dsp:txBody>
      <dsp:txXfrm>
        <a:off x="31984" y="2847496"/>
        <a:ext cx="6769207" cy="591232"/>
      </dsp:txXfrm>
    </dsp:sp>
    <dsp:sp modelId="{76788317-27F8-4D58-A5BE-ED30EEC3962F}">
      <dsp:nvSpPr>
        <dsp:cNvPr id="0" name=""/>
        <dsp:cNvSpPr/>
      </dsp:nvSpPr>
      <dsp:spPr>
        <a:xfrm>
          <a:off x="0" y="3516793"/>
          <a:ext cx="6833175" cy="655200"/>
        </a:xfrm>
        <a:prstGeom prst="roundRect">
          <a:avLst/>
        </a:prstGeom>
        <a:solidFill>
          <a:schemeClr val="accent2">
            <a:hueOff val="1204502"/>
            <a:satOff val="-8553"/>
            <a:lumOff val="-376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KPI Report review (New EHR – BCA)</a:t>
          </a:r>
        </a:p>
      </dsp:txBody>
      <dsp:txXfrm>
        <a:off x="31984" y="3548777"/>
        <a:ext cx="6769207" cy="591232"/>
      </dsp:txXfrm>
    </dsp:sp>
    <dsp:sp modelId="{8D769342-3EE8-4523-B63B-ACB4D8A07721}">
      <dsp:nvSpPr>
        <dsp:cNvPr id="0" name=""/>
        <dsp:cNvSpPr/>
      </dsp:nvSpPr>
      <dsp:spPr>
        <a:xfrm>
          <a:off x="0" y="4218073"/>
          <a:ext cx="6833175" cy="655200"/>
        </a:xfrm>
        <a:prstGeom prst="roundRect">
          <a:avLst/>
        </a:prstGeom>
        <a:solidFill>
          <a:schemeClr val="accent2">
            <a:hueOff val="1505627"/>
            <a:satOff val="-10691"/>
            <a:lumOff val="-470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New Statement Vendor (June 03, 2024)</a:t>
          </a:r>
        </a:p>
      </dsp:txBody>
      <dsp:txXfrm>
        <a:off x="31984" y="4250057"/>
        <a:ext cx="6769207" cy="5912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342FE-E00B-4FAF-8F73-F722060EBA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2600" y="978408"/>
            <a:ext cx="10506991" cy="2531555"/>
          </a:xfrm>
          <a:prstGeom prst="rect">
            <a:avLst/>
          </a:prstGeom>
        </p:spPr>
        <p:txBody>
          <a:bodyPr anchor="b"/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C1CCE2-4461-473E-B23C-34C8CCF04B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2600" y="3602038"/>
            <a:ext cx="10506991" cy="2277554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AA551A-CE2F-4E35-A714-B1F04D4B4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5/2/2024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B5C907-6594-4DFF-A32B-449C3BA96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376D75-E9DA-4660-AC52-51BA63FCB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2EFA84C-D756-4DC7-AA46-68D776F37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489855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4414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1999A10-4355-4A13-B008-196B21ABEE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2600" y="483576"/>
            <a:ext cx="11147071" cy="2434825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36D448-AFEA-4483-B0E4-002840525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978408"/>
            <a:ext cx="10506991" cy="17552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216234-4516-4303-8F60-A8127D89A5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84192" y="3103131"/>
            <a:ext cx="10506991" cy="309294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6B5D50-A474-462B-A807-DF186B1C2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5/2/2024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BF1DAF-2E2D-46ED-AA3E-3D2FE4039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2FC771-EB13-4EB5-A0A2-3968C6ABB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3B596B8-8230-4695-8D76-F06AFA815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2918401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53EBF93-5FD9-4F4E-8485-7B937145C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489855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2706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6B4D06-C7C6-4949-8EB2-F03ED999A2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041710" y="978408"/>
            <a:ext cx="2947881" cy="5124777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921B9D-8C11-4176-AF22-89F972E212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84632" y="978408"/>
            <a:ext cx="7256453" cy="51247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FA9E1C-8E18-4A35-9BD8-427B1D14B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5/2/2024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116CDB-7BB6-4DD2-A626-6DA8E569F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D0403B-439E-449F-83B1-799EEC239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825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43735-A77F-440D-9448-6AE7C204D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978408"/>
            <a:ext cx="10634472" cy="215798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6C6EE-D55E-454B-B28C-EC73D1DB4A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2A2905-6D2E-4319-9521-61452AB8F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5/2/2024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AC7550-84E8-49D3-B419-6F5F327DA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AD2C6B-EA5D-4D97-BC84-6C860D536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381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61B299E6-11CC-4181-86C3-528A13F1F5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1007" y="3922232"/>
            <a:ext cx="11147071" cy="2434825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803473-0A64-4F9F-833B-8D64E3901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978409"/>
            <a:ext cx="10515600" cy="2716769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873736-B424-40F2-B562-6DC10E5EDE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2600" y="4171445"/>
            <a:ext cx="10515600" cy="1918205"/>
          </a:xfrm>
        </p:spPr>
        <p:txBody>
          <a:bodyPr>
            <a:normAutofit/>
          </a:bodyPr>
          <a:lstStyle>
            <a:lvl1pPr marL="0" indent="0">
              <a:buNone/>
              <a:defRPr lang="en-US" sz="24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348851-37C0-478D-B722-D76C817DC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5/2/2024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3E063E-66CE-4C18-91FA-D14AE052D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A66D3D-FD62-470C-BC3C-A03771A32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DFF0049-0231-4557-A707-569556F0CA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1007" y="3922232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57A0DB1-87C8-4BF4-B2A2-F9CA6ED05A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6368138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6C29209-8A8F-48A7-8BA2-AFADA37CBD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1007" y="6368138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6532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6166BE9C-AE7C-4C39-9694-C32D6939B9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1007" y="483577"/>
            <a:ext cx="11147071" cy="2434824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ACC42C-303A-4BDF-990A-2B07967BC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599" y="978408"/>
            <a:ext cx="11147071" cy="17552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C55CEF-353E-4E14-83AD-ACADDC08D9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82600" y="3103131"/>
            <a:ext cx="5418551" cy="307383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55ECEF-9654-4AC1-BF77-7BC602BBD4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11120" y="3103131"/>
            <a:ext cx="5418551" cy="307383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922FC8-BC06-407B-A82B-DA62B33A1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5/2/2024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15B701-4E1F-48AA-8A3C-ED5DD9151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6BCA31-8AC7-46F5-BCAB-41D54DF83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1BA86D8-2A29-4A0E-AEA0-39B41C4187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2918401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085E13E-918A-4D04-9E84-94148D7C87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489855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8250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5E892-D975-4DD6-8583-A14DDBE85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631" y="978407"/>
            <a:ext cx="11145039" cy="1339584"/>
          </a:xfrm>
          <a:prstGeom prst="rect">
            <a:avLst/>
          </a:prstGeom>
        </p:spPr>
        <p:txBody>
          <a:bodyPr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1F7700-CECC-4881-BE5C-A13CD825B7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4632" y="2500921"/>
            <a:ext cx="5346222" cy="823912"/>
          </a:xfrm>
        </p:spPr>
        <p:txBody>
          <a:bodyPr anchor="b">
            <a:normAutofit/>
          </a:bodyPr>
          <a:lstStyle>
            <a:lvl1pPr marL="0" indent="0">
              <a:buNone/>
              <a:defRPr lang="en-US" sz="2400" b="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A50766-520A-44C5-943E-569222B741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4632" y="3428999"/>
            <a:ext cx="5346222" cy="2760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2F7E42-976A-4239-8006-D68538D4B7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57120" y="2500921"/>
            <a:ext cx="5372551" cy="823912"/>
          </a:xfrm>
        </p:spPr>
        <p:txBody>
          <a:bodyPr anchor="b"/>
          <a:lstStyle>
            <a:lvl1pPr marL="0" indent="0">
              <a:buNone/>
              <a:defRPr lang="en-US" sz="2400" b="0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8CA329-951F-4391-ADC5-7EA320B778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57120" y="3428999"/>
            <a:ext cx="5372551" cy="2760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BEC22A-DA46-460C-B865-D928C20AE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5/2/2024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B2D647-42C5-4AB7-BB71-3A4406571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4632" y="6419088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0B2B67-714C-46DA-85E5-598B4244D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89591" y="-7190"/>
            <a:ext cx="640080" cy="365125"/>
          </a:xfrm>
        </p:spPr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031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D4B6724-AB30-4E7C-BE2B-ECD94FF1B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1007" y="3933311"/>
            <a:ext cx="11147071" cy="2434825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1D4BAB-2678-4A19-A575-C47CAF144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978408"/>
            <a:ext cx="10634472" cy="2591509"/>
          </a:xfrm>
          <a:prstGeom prst="rect">
            <a:avLst/>
          </a:prstGeom>
        </p:spPr>
        <p:txBody>
          <a:bodyPr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47C89E-0ABD-4FD2-924C-894345ADF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5/2/2024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3026CE-9CC8-403B-88B1-184D16532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B3D616-3C18-401B-A792-E75149FDF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4EC6F70-D800-4067-A36A-5BBFC8018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3933311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2B66CB6-8988-4FBA-8524-726765A5F2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1007" y="6368138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1883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C73F84-0C6B-4EF4-9405-C38982499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5/2/2024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CEC807-744E-4C5C-8B15-09AED3E57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FBCB19-9F4B-474C-85C1-4A645A971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793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A88B0-DD6B-449B-AE32-D3192081E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632" y="978408"/>
            <a:ext cx="4287393" cy="2450592"/>
          </a:xfrm>
          <a:prstGeom prst="rect">
            <a:avLst/>
          </a:prstGeom>
        </p:spPr>
        <p:txBody>
          <a:bodyPr anchor="b"/>
          <a:lstStyle>
            <a:lvl1pPr>
              <a:defRPr lang="en-US" sz="5400" kern="120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F22ED6-5B69-4B3B-BF96-3A75F2107F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7" y="987425"/>
            <a:ext cx="6446484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704043-D45F-440A-A15D-2718A913E0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84632" y="3645074"/>
            <a:ext cx="4287393" cy="2223914"/>
          </a:xfrm>
        </p:spPr>
        <p:txBody>
          <a:bodyPr/>
          <a:lstStyle>
            <a:lvl1pPr marL="0" indent="0">
              <a:buNone/>
              <a:defRPr lang="en-US" sz="24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0072DC-7326-43E7-806C-B690C439E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5/2/2024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F89A0F-B8C6-4AA6-A9C4-4A454F422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57A616-A4F2-4FC5-88DE-B4E6BA542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8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B773D-D007-4687-BA9C-9F229829B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632" y="978407"/>
            <a:ext cx="4287393" cy="2450593"/>
          </a:xfrm>
          <a:prstGeom prst="rect">
            <a:avLst/>
          </a:prstGeom>
        </p:spPr>
        <p:txBody>
          <a:bodyPr anchor="b"/>
          <a:lstStyle>
            <a:lvl1pPr>
              <a:defRPr lang="en-US" sz="5400" kern="120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3A75FC-78D2-4EF5-884F-11B7BACF79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7" y="987425"/>
            <a:ext cx="644648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7CE0BB-D335-4391-A23F-194C575CAF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84632" y="3645074"/>
            <a:ext cx="4287393" cy="2223914"/>
          </a:xfrm>
        </p:spPr>
        <p:txBody>
          <a:bodyPr/>
          <a:lstStyle>
            <a:lvl1pPr marL="0" indent="0">
              <a:buNone/>
              <a:defRPr lang="en-US" sz="2400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7701E1-B97B-4DA5-B9AD-07B7C1247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5/2/2024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6D9CF8-F42F-4618-9F26-8BFE56487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CA2023-1ECA-4A96-BDC7-F7FA4368B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292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C87A535-3CAC-46BC-B2B2-3AE83EC3A5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978408"/>
            <a:ext cx="10506991" cy="21530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8EBDBD-59EC-46ED-BE79-6D37B531D6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2600" y="3306870"/>
            <a:ext cx="10506991" cy="25727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921F5C-FD3D-42C7-90F4-5ECE6FFCFE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84632" y="10058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81B8F32D-D8B6-4B9E-9CBF-DCAC30B7B93D}" type="datetimeFigureOut">
              <a:rPr lang="en-US" smtClean="0"/>
              <a:pPr/>
              <a:t>5/2/2024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E63D50-6D0B-4963-97B9-A32AE6323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84632" y="641908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6B5E08-CAC3-4C87-B143-5F8956AE90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89591" y="1005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60553ECD-7F6D-420D-93CA-D8D15EB427A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08D74AC-B125-4E11-BA53-E9E383966D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489855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DC76EBE-FB9D-4054-B5D8-19E3EAFE40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6368138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4875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20BB609-EF92-42DB-836C-0699A590B5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0FA88D0-E295-4CF3-934C-6423EACEB0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Top view of a background splashed with colors">
            <a:extLst>
              <a:ext uri="{FF2B5EF4-FFF2-40B4-BE49-F238E27FC236}">
                <a16:creationId xmlns:a16="http://schemas.microsoft.com/office/drawing/2014/main" id="{4C673D34-9C9D-FFFC-7A40-668B814A239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t="33" r="-1" b="1688"/>
          <a:stretch/>
        </p:blipFill>
        <p:spPr>
          <a:xfrm>
            <a:off x="20" y="10"/>
            <a:ext cx="12188932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0B0EBFE-C763-5E63-47EE-1299869EA9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2600" y="732032"/>
            <a:ext cx="6900839" cy="2736390"/>
          </a:xfrm>
        </p:spPr>
        <p:txBody>
          <a:bodyPr anchor="t">
            <a:normAutofit fontScale="90000"/>
          </a:bodyPr>
          <a:lstStyle/>
          <a:p>
            <a:r>
              <a:rPr lang="en-US" sz="8000" dirty="0">
                <a:solidFill>
                  <a:srgbClr val="FFFFFF"/>
                </a:solidFill>
              </a:rPr>
              <a:t>NHA Revenue Cycle Residency Program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EE14E6-CEC1-F2E4-5D3E-A1D42BDB19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96565" y="4201721"/>
            <a:ext cx="4986084" cy="1949813"/>
          </a:xfrm>
        </p:spPr>
        <p:txBody>
          <a:bodyPr anchor="b">
            <a:norm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</a:rPr>
              <a:t>05/07/2024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F4E56A8-93D5-4BE3-AE61-84677331AD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2600" y="489855"/>
            <a:ext cx="11147071" cy="0"/>
          </a:xfrm>
          <a:prstGeom prst="line">
            <a:avLst/>
          </a:prstGeom>
          <a:ln w="28575">
            <a:solidFill>
              <a:srgbClr val="FFFF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D492A0C-1773-477B-83B5-C707CB0577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2600" y="6368138"/>
            <a:ext cx="11147071" cy="0"/>
          </a:xfrm>
          <a:prstGeom prst="line">
            <a:avLst/>
          </a:prstGeom>
          <a:ln w="28575">
            <a:solidFill>
              <a:srgbClr val="FFFF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025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612EE356-A629-4F1A-9BAD-E21B3B10D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8B7ED41-F3D7-4286-AD0B-B4A216D7E1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3410" y="489853"/>
            <a:ext cx="3990149" cy="5858102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0BD347-BACE-217C-5C14-6C02D3318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8955" y="976152"/>
            <a:ext cx="3555211" cy="5024920"/>
          </a:xfrm>
        </p:spPr>
        <p:txBody>
          <a:bodyPr anchor="ctr">
            <a:normAutofit/>
          </a:bodyPr>
          <a:lstStyle/>
          <a:p>
            <a:r>
              <a:rPr lang="en-US" dirty="0"/>
              <a:t>Practices In Place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317483B-E60B-4F41-9448-D757B9FCD2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2600" y="489855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EB44B66-1945-4638-8E9A-4F49493D7F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2600" y="6368138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6C22D35-B010-48BD-0FB5-F69B34B942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4160475"/>
              </p:ext>
            </p:extLst>
          </p:nvPr>
        </p:nvGraphicFramePr>
        <p:xfrm>
          <a:off x="4796496" y="636527"/>
          <a:ext cx="6833175" cy="55849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1543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612EE356-A629-4F1A-9BAD-E21B3B10D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8B7ED41-F3D7-4286-AD0B-B4A216D7E1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3410" y="489853"/>
            <a:ext cx="3990149" cy="5858102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7DE09B-C6EC-82FE-F5E0-078301717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8955" y="976152"/>
            <a:ext cx="3555211" cy="5024920"/>
          </a:xfrm>
        </p:spPr>
        <p:txBody>
          <a:bodyPr anchor="ctr">
            <a:normAutofit/>
          </a:bodyPr>
          <a:lstStyle/>
          <a:p>
            <a:r>
              <a:rPr lang="en-US" sz="6100"/>
              <a:t>Future Initiatives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0317483B-E60B-4F41-9448-D757B9FCD2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2600" y="489855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2EB44B66-1945-4638-8E9A-4F49493D7F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2600" y="6368138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CEEE737-16DF-B03C-03F9-3E5F1B94A5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3173745"/>
              </p:ext>
            </p:extLst>
          </p:nvPr>
        </p:nvGraphicFramePr>
        <p:xfrm>
          <a:off x="4796496" y="636527"/>
          <a:ext cx="6833175" cy="55849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19409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92B0CFF1-78D7-4A83-A95E-71F9E38316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8B7ED41-F3D7-4286-AD0B-B4A216D7E1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3409" y="489853"/>
            <a:ext cx="6186871" cy="5858102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A6342B3-1212-E976-4EF5-1A1A814F02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1" y="976152"/>
            <a:ext cx="5613399" cy="502492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Challenges</a:t>
            </a:r>
            <a:endParaRPr lang="en-US" dirty="0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14F7EC0-B8AC-4E93-A415-71AF71B12A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2600" y="489854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2A86BF-3823-5C44-B307-C09EC79C205D}"/>
              </a:ext>
            </a:extLst>
          </p:cNvPr>
          <p:cNvSpPr>
            <a:spLocks/>
          </p:cNvSpPr>
          <p:nvPr/>
        </p:nvSpPr>
        <p:spPr>
          <a:xfrm>
            <a:off x="6997624" y="976158"/>
            <a:ext cx="4440589" cy="50249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marL="257175" indent="-257175">
              <a:spcAft>
                <a:spcPts val="600"/>
              </a:spcAft>
              <a:buFont typeface="Arial" panose="020B0604020202020204" pitchFamily="34" charset="0"/>
              <a:buChar char="-"/>
            </a:pPr>
            <a:r>
              <a:rPr lang="en-US" sz="2000" dirty="0"/>
              <a:t>Inconsistent expectations of different registration areas</a:t>
            </a:r>
          </a:p>
          <a:p>
            <a:pPr marL="771525" lvl="1" indent="-257175">
              <a:spcAft>
                <a:spcPts val="600"/>
              </a:spcAft>
              <a:buFont typeface="Arial" panose="020B0604020202020204" pitchFamily="34" charset="0"/>
              <a:buChar char="-"/>
            </a:pPr>
            <a:r>
              <a:rPr lang="en-US" sz="2000" dirty="0"/>
              <a:t>Registration reports to Registration Coordinator</a:t>
            </a:r>
          </a:p>
          <a:p>
            <a:pPr marL="771525" lvl="1" indent="-257175">
              <a:spcAft>
                <a:spcPts val="600"/>
              </a:spcAft>
              <a:buFont typeface="Arial" panose="020B0604020202020204" pitchFamily="34" charset="0"/>
              <a:buChar char="-"/>
            </a:pPr>
            <a:r>
              <a:rPr lang="en-US" sz="2000" dirty="0"/>
              <a:t>Measure in the number of errors completed by each registration area</a:t>
            </a:r>
          </a:p>
          <a:p>
            <a:pPr marL="771525" lvl="1" indent="-257175">
              <a:spcAft>
                <a:spcPts val="600"/>
              </a:spcAft>
              <a:buFont typeface="Arial" panose="020B0604020202020204" pitchFamily="34" charset="0"/>
              <a:buChar char="-"/>
            </a:pPr>
            <a:r>
              <a:rPr lang="en-US" sz="2000" dirty="0"/>
              <a:t>1 additional FTE to oversee the front-end staff (Reg Coordinator)</a:t>
            </a:r>
          </a:p>
          <a:p>
            <a:pPr marL="771525" lvl="1" indent="-257175">
              <a:spcAft>
                <a:spcPts val="600"/>
              </a:spcAft>
              <a:buFont typeface="Arial" panose="020B0604020202020204" pitchFamily="34" charset="0"/>
              <a:buChar char="-"/>
            </a:pPr>
            <a:r>
              <a:rPr lang="en-US" sz="2000" dirty="0"/>
              <a:t>Struggles reporting to someone else, not current manager (another change)</a:t>
            </a:r>
          </a:p>
          <a:p>
            <a:pPr marL="771525" lvl="1" indent="-257175">
              <a:spcAft>
                <a:spcPts val="600"/>
              </a:spcAft>
              <a:buFont typeface="Arial" panose="020B0604020202020204" pitchFamily="34" charset="0"/>
              <a:buChar char="-"/>
            </a:pPr>
            <a:r>
              <a:rPr lang="en-US" sz="2000" dirty="0"/>
              <a:t>Timeline: Within 1 year</a:t>
            </a:r>
          </a:p>
          <a:p>
            <a:pPr marL="771525" lvl="1" indent="-257175">
              <a:spcAft>
                <a:spcPts val="600"/>
              </a:spcAft>
              <a:buFont typeface="Arial" panose="020B0604020202020204" pitchFamily="34" charset="0"/>
              <a:buChar char="-"/>
            </a:pPr>
            <a:r>
              <a:rPr lang="en-US" sz="2000" dirty="0"/>
              <a:t>Consistency of messages of new processes, procedures, changes, updates, expectations across the facility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A6F0AD64-835F-42E2-B4C7-47A77348AB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2600" y="6368138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569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92B0CFF1-78D7-4A83-A95E-71F9E38316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8B7ED41-F3D7-4286-AD0B-B4A216D7E1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3409" y="489853"/>
            <a:ext cx="6186871" cy="5858102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8164B6-848C-BBAF-FADF-4C36B34D4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1" y="976152"/>
            <a:ext cx="5613399" cy="5024920"/>
          </a:xfrm>
        </p:spPr>
        <p:txBody>
          <a:bodyPr anchor="ctr">
            <a:normAutofit/>
          </a:bodyPr>
          <a:lstStyle/>
          <a:p>
            <a:r>
              <a:rPr lang="en-US" dirty="0"/>
              <a:t>Challenges	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14F7EC0-B8AC-4E93-A415-71AF71B12A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2600" y="489854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73105BC-88AF-2AD1-1615-AA64EF3BA9FF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997624" y="976158"/>
            <a:ext cx="4440589" cy="50249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57175" indent="-257175" defTabSz="685800">
              <a:spcBef>
                <a:spcPts val="750"/>
              </a:spcBef>
              <a:buFontTx/>
              <a:buChar char="-"/>
            </a:pPr>
            <a:r>
              <a:rPr lang="en-US" sz="2000" kern="1200" dirty="0">
                <a:latin typeface="+mn-lt"/>
                <a:ea typeface="+mn-ea"/>
                <a:cs typeface="+mn-cs"/>
              </a:rPr>
              <a:t>Rough EHR initial claims build</a:t>
            </a:r>
            <a:endParaRPr lang="en-US" sz="2000" dirty="0"/>
          </a:p>
          <a:p>
            <a:pPr marL="942975" lvl="1" indent="-257175" defTabSz="685800">
              <a:spcBef>
                <a:spcPts val="750"/>
              </a:spcBef>
              <a:buFontTx/>
              <a:buChar char="-"/>
            </a:pPr>
            <a:r>
              <a:rPr lang="en-US" kern="1200" dirty="0">
                <a:latin typeface="+mn-lt"/>
                <a:ea typeface="+mn-ea"/>
                <a:cs typeface="+mn-cs"/>
              </a:rPr>
              <a:t>Tegria</a:t>
            </a:r>
          </a:p>
          <a:p>
            <a:pPr marL="942975" lvl="1" indent="-257175" defTabSz="685800">
              <a:spcBef>
                <a:spcPts val="750"/>
              </a:spcBef>
              <a:buFontTx/>
              <a:buChar char="-"/>
            </a:pPr>
            <a:r>
              <a:rPr lang="en-US" dirty="0"/>
              <a:t>AR took a hit, many denials, and working with bigger payers </a:t>
            </a:r>
          </a:p>
          <a:p>
            <a:pPr marL="942975" lvl="1" indent="-257175" defTabSz="685800">
              <a:spcBef>
                <a:spcPts val="750"/>
              </a:spcBef>
              <a:buFontTx/>
              <a:buChar char="-"/>
            </a:pPr>
            <a:r>
              <a:rPr lang="en-US" dirty="0"/>
              <a:t>Added 2 billers from Tegria to help reduce AR, doing well</a:t>
            </a:r>
          </a:p>
          <a:p>
            <a:pPr marL="942975" lvl="1" indent="-257175" defTabSz="685800">
              <a:spcBef>
                <a:spcPts val="750"/>
              </a:spcBef>
              <a:buFontTx/>
              <a:buChar char="-"/>
            </a:pPr>
            <a:r>
              <a:rPr lang="en-US" kern="1200" dirty="0">
                <a:latin typeface="+mn-lt"/>
                <a:ea typeface="+mn-ea"/>
                <a:cs typeface="+mn-cs"/>
              </a:rPr>
              <a:t>Continue</a:t>
            </a:r>
            <a:r>
              <a:rPr lang="en-US" dirty="0"/>
              <a:t>d review of claim formats, updates and making new changes for billers</a:t>
            </a:r>
          </a:p>
          <a:p>
            <a:pPr marL="942975" lvl="1" indent="-257175" defTabSz="685800">
              <a:spcBef>
                <a:spcPts val="750"/>
              </a:spcBef>
              <a:buFontTx/>
              <a:buChar char="-"/>
            </a:pPr>
            <a:r>
              <a:rPr lang="en-US" kern="1200" dirty="0">
                <a:latin typeface="+mn-lt"/>
                <a:ea typeface="+mn-ea"/>
                <a:cs typeface="+mn-cs"/>
              </a:rPr>
              <a:t>Continue to have Tegria through August 2024</a:t>
            </a:r>
          </a:p>
          <a:p>
            <a:pPr marL="942975" lvl="1" indent="-257175" defTabSz="685800">
              <a:spcBef>
                <a:spcPts val="750"/>
              </a:spcBef>
              <a:buFontTx/>
              <a:buChar char="-"/>
            </a:pPr>
            <a:r>
              <a:rPr lang="en-US" dirty="0"/>
              <a:t>Hoping for a better outcome of AR in 6 months – 1 year</a:t>
            </a:r>
          </a:p>
          <a:p>
            <a:pPr marL="942975" lvl="1" indent="-257175" defTabSz="685800">
              <a:spcBef>
                <a:spcPts val="750"/>
              </a:spcBef>
              <a:buFontTx/>
              <a:buChar char="-"/>
            </a:pPr>
            <a:r>
              <a:rPr lang="en-US" dirty="0"/>
              <a:t>Set up DM committee</a:t>
            </a:r>
          </a:p>
          <a:p>
            <a:pPr marL="942975" lvl="1" indent="-257175" defTabSz="685800">
              <a:spcBef>
                <a:spcPts val="750"/>
              </a:spcBef>
              <a:buFontTx/>
              <a:buChar char="-"/>
            </a:pPr>
            <a:r>
              <a:rPr lang="en-US" kern="1200" dirty="0">
                <a:latin typeface="+mn-lt"/>
                <a:ea typeface="+mn-ea"/>
                <a:cs typeface="+mn-cs"/>
              </a:rPr>
              <a:t>Continue to measure days in AR.</a:t>
            </a:r>
          </a:p>
          <a:p>
            <a:pPr marL="1028700" lvl="1" indent="-342900">
              <a:buFontTx/>
              <a:buChar char="-"/>
            </a:pPr>
            <a:endParaRPr lang="en-US" dirty="0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6F0AD64-835F-42E2-B4C7-47A77348AB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2600" y="6368138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8097127"/>
      </p:ext>
    </p:extLst>
  </p:cSld>
  <p:clrMapOvr>
    <a:masterClrMapping/>
  </p:clrMapOvr>
</p:sld>
</file>

<file path=ppt/theme/theme1.xml><?xml version="1.0" encoding="utf-8"?>
<a:theme xmlns:a="http://schemas.openxmlformats.org/drawingml/2006/main" name="LevelVTI">
  <a:themeElements>
    <a:clrScheme name="AnalogousFromRegularSeedRightStep">
      <a:dk1>
        <a:srgbClr val="000000"/>
      </a:dk1>
      <a:lt1>
        <a:srgbClr val="FFFFFF"/>
      </a:lt1>
      <a:dk2>
        <a:srgbClr val="223A3D"/>
      </a:dk2>
      <a:lt2>
        <a:srgbClr val="E2E8E8"/>
      </a:lt2>
      <a:accent1>
        <a:srgbClr val="E73429"/>
      </a:accent1>
      <a:accent2>
        <a:srgbClr val="D57117"/>
      </a:accent2>
      <a:accent3>
        <a:srgbClr val="B4A420"/>
      </a:accent3>
      <a:accent4>
        <a:srgbClr val="80B113"/>
      </a:accent4>
      <a:accent5>
        <a:srgbClr val="4AB821"/>
      </a:accent5>
      <a:accent6>
        <a:srgbClr val="14BC2C"/>
      </a:accent6>
      <a:hlink>
        <a:srgbClr val="329096"/>
      </a:hlink>
      <a:folHlink>
        <a:srgbClr val="7F7F7F"/>
      </a:folHlink>
    </a:clrScheme>
    <a:fontScheme name="Seaford">
      <a:majorFont>
        <a:latin typeface="Seaford"/>
        <a:ea typeface=""/>
        <a:cs typeface=""/>
      </a:majorFont>
      <a:minorFont>
        <a:latin typeface="Seafor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velVTI" id="{64F43929-0387-4D33-907F-72B939BCAF99}" vid="{D804DF84-3298-4A39-BA0E-21F83D68BC2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254</Words>
  <Application>Microsoft Office PowerPoint</Application>
  <PresentationFormat>Widescreen</PresentationFormat>
  <Paragraphs>32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Seaford</vt:lpstr>
      <vt:lpstr>LevelVTI</vt:lpstr>
      <vt:lpstr>NHA Revenue Cycle Residency Program</vt:lpstr>
      <vt:lpstr>Practices In Place</vt:lpstr>
      <vt:lpstr>Future Initiatives</vt:lpstr>
      <vt:lpstr>Challenges</vt:lpstr>
      <vt:lpstr>Challenges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NHA Revenue Cycle Residency Program</dc:title>
  <dc:creator>Paige McQuistan</dc:creator>
  <cp:lastModifiedBy>Paige McQuistan</cp:lastModifiedBy>
  <cp:revision>1</cp:revision>
  <dcterms:created xsi:type="dcterms:W3CDTF">2024-05-02T20:15:47Z</dcterms:created>
  <dcterms:modified xsi:type="dcterms:W3CDTF">2024-05-02T21:13:01Z</dcterms:modified>
</cp:coreProperties>
</file>