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9" r:id="rId4"/>
    <p:sldId id="288" r:id="rId5"/>
    <p:sldId id="265" r:id="rId6"/>
    <p:sldId id="268" r:id="rId7"/>
    <p:sldId id="270" r:id="rId8"/>
    <p:sldId id="271" r:id="rId9"/>
    <p:sldId id="280" r:id="rId10"/>
    <p:sldId id="282" r:id="rId11"/>
    <p:sldId id="284" r:id="rId12"/>
    <p:sldId id="281" r:id="rId13"/>
    <p:sldId id="285" r:id="rId14"/>
    <p:sldId id="286" r:id="rId15"/>
    <p:sldId id="287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59"/>
            <p14:sldId id="288"/>
            <p14:sldId id="265"/>
            <p14:sldId id="268"/>
            <p14:sldId id="270"/>
            <p14:sldId id="271"/>
            <p14:sldId id="280"/>
            <p14:sldId id="282"/>
            <p14:sldId id="284"/>
            <p14:sldId id="281"/>
            <p14:sldId id="285"/>
            <p14:sldId id="286"/>
            <p14:sldId id="287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C"/>
    <a:srgbClr val="8F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78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5CBD2-C064-4E66-B534-56A0A91BACAF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29D1-4160-4298-B206-7696B117D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37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5D209-AD2C-4B93-B7E1-B0B83406F614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CE7E6-36B3-45C4-9024-CCDA635878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5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2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additional information do you need?</a:t>
            </a:r>
          </a:p>
          <a:p>
            <a:r>
              <a:rPr lang="en-US" dirty="0"/>
              <a:t>Write an AIM Statement – </a:t>
            </a:r>
          </a:p>
          <a:p>
            <a:r>
              <a:rPr lang="en-US" dirty="0"/>
              <a:t>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measures can be useful when the ‘n’ is small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5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the goal a SMART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9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</a:t>
            </a:r>
          </a:p>
          <a:p>
            <a:pPr marL="171450" indent="-171450">
              <a:buFontTx/>
              <a:buChar char="-"/>
            </a:pPr>
            <a:r>
              <a:rPr lang="en-US" dirty="0"/>
              <a:t>Give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6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7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5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16"/>
            <a:ext cx="9144000" cy="70658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nebraskahospitals.org</a:t>
            </a:r>
          </a:p>
        </p:txBody>
      </p:sp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3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7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5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63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2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3934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3934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6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4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636C-E851-48C2-B9D2-3CF14FDAAE79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3695-8039-4741-929B-6BCF1741F32B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415145"/>
            <a:ext cx="7772400" cy="1329595"/>
          </a:xfrm>
        </p:spPr>
        <p:txBody>
          <a:bodyPr>
            <a:spAutoFit/>
          </a:bodyPr>
          <a:lstStyle/>
          <a:p>
            <a:r>
              <a:rPr lang="en-US" sz="4200" b="1" dirty="0"/>
              <a:t>Goal Setting</a:t>
            </a:r>
          </a:p>
          <a:p>
            <a:r>
              <a:rPr lang="en-US" b="1" dirty="0"/>
              <a:t>MAY 6, 2022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822253"/>
            <a:ext cx="8153400" cy="851297"/>
          </a:xfrm>
          <a:prstGeom prst="roundRect">
            <a:avLst/>
          </a:prstGeom>
          <a:ln w="508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/>
              <a:t>Quality Residency – Module D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3B0DF-47A8-4881-A21C-FD57ABCC1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33" t="36498" r="8333" b="7243"/>
          <a:stretch/>
        </p:blipFill>
        <p:spPr>
          <a:xfrm>
            <a:off x="152400" y="152400"/>
            <a:ext cx="8763000" cy="61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7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CC7A-CB3D-4E31-A25F-2B8136F4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Condition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C8C74-A472-454C-BE69-A0D667CF5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406" t="33253" r="6482" b="11738"/>
          <a:stretch/>
        </p:blipFill>
        <p:spPr>
          <a:xfrm>
            <a:off x="304800" y="1600200"/>
            <a:ext cx="8458200" cy="4470400"/>
          </a:xfrm>
        </p:spPr>
      </p:pic>
    </p:spTree>
    <p:extLst>
      <p:ext uri="{BB962C8B-B14F-4D97-AF65-F5344CB8AC3E}">
        <p14:creationId xmlns:p14="http://schemas.microsoft.com/office/powerpoint/2010/main" val="86934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A2E7-72E5-4E42-A5DF-124EAA9F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ABA3F-B106-4B6D-9F32-0268C6F61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a target that is intentionally designed to be challenging to attain.</a:t>
            </a:r>
          </a:p>
          <a:p>
            <a:pPr lvl="1"/>
            <a:r>
              <a:rPr lang="en-US" dirty="0"/>
              <a:t>Used to counter the common tendency of teams to set conservative goals that are easy to meet</a:t>
            </a:r>
          </a:p>
          <a:p>
            <a:pPr lvl="1"/>
            <a:r>
              <a:rPr lang="en-US" dirty="0"/>
              <a:t>Often set in conjunction with a regular target goal</a:t>
            </a:r>
          </a:p>
          <a:p>
            <a:pPr lvl="1"/>
            <a:r>
              <a:rPr lang="en-US" dirty="0"/>
              <a:t>Failure to meet a stretch goal is not viewed ‘negatively’ but meeting it is exceptional.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7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F113-C3BA-439A-9D36-E87EAEDF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Pros and Cons of a Stretch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648EB-3D05-428D-95F8-E82280758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Can motivate</a:t>
            </a:r>
          </a:p>
          <a:p>
            <a:pPr lvl="1"/>
            <a:r>
              <a:rPr lang="en-US" dirty="0"/>
              <a:t>Move teams out of a rut</a:t>
            </a:r>
          </a:p>
          <a:p>
            <a:pPr lvl="1"/>
            <a:r>
              <a:rPr lang="en-US" dirty="0"/>
              <a:t>Encourage organizations to dream bi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Can also demotivate</a:t>
            </a:r>
          </a:p>
          <a:p>
            <a:pPr lvl="1"/>
            <a:r>
              <a:rPr lang="en-US" dirty="0"/>
              <a:t>Lead to poor / inconsistent reporting</a:t>
            </a:r>
          </a:p>
        </p:txBody>
      </p:sp>
    </p:spTree>
    <p:extLst>
      <p:ext uri="{BB962C8B-B14F-4D97-AF65-F5344CB8AC3E}">
        <p14:creationId xmlns:p14="http://schemas.microsoft.com/office/powerpoint/2010/main" val="345791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5D0F-4C8F-4129-A29C-4A428ED3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 Stretch Goal: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1C15-43CE-4894-8182-162825C3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Target: To increase provider communication HCAHPS score to above the 90</a:t>
            </a:r>
            <a:r>
              <a:rPr lang="en-US" baseline="30000" dirty="0"/>
              <a:t>th</a:t>
            </a:r>
            <a:r>
              <a:rPr lang="en-US" dirty="0"/>
              <a:t> percentile.</a:t>
            </a:r>
          </a:p>
          <a:p>
            <a:r>
              <a:rPr lang="en-US" dirty="0"/>
              <a:t>Stretch Goal: Every patient that completes an HCAHPS Survey will rate our hospital a 10 for overall care</a:t>
            </a:r>
          </a:p>
        </p:txBody>
      </p:sp>
    </p:spTree>
    <p:extLst>
      <p:ext uri="{BB962C8B-B14F-4D97-AF65-F5344CB8AC3E}">
        <p14:creationId xmlns:p14="http://schemas.microsoft.com/office/powerpoint/2010/main" val="4267442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4C28-51D9-4016-A86A-24D4DBF9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Unintended Consequences: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56170-D3C7-4CF6-B721-AE7C7F1AC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Unanticipated or unforeseen outcomes of a purposeful action</a:t>
            </a:r>
          </a:p>
          <a:p>
            <a:r>
              <a:rPr lang="en-US" dirty="0"/>
              <a:t>Can be positive or negative</a:t>
            </a:r>
          </a:p>
          <a:p>
            <a:r>
              <a:rPr lang="en-US" dirty="0"/>
              <a:t>Need to be aware and assess processes for unintended consequences</a:t>
            </a:r>
          </a:p>
          <a:p>
            <a:r>
              <a:rPr lang="en-US" dirty="0"/>
              <a:t>Negative Example: </a:t>
            </a:r>
          </a:p>
          <a:p>
            <a:pPr lvl="1"/>
            <a:r>
              <a:rPr lang="en-US" dirty="0"/>
              <a:t>Strict isolation for COVID-19 patients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Intended outcome: decreased spread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Unintended outcome: increased falls</a:t>
            </a:r>
          </a:p>
          <a:p>
            <a:r>
              <a:rPr lang="en-US" dirty="0">
                <a:sym typeface="Wingdings" panose="05000000000000000000" pitchFamily="2" charset="2"/>
              </a:rPr>
              <a:t>Positive Example: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Hourly Rounding: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Intended outcome: decreased falls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Unintended outcome: increased patient and family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9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41AB10F-2DD9-4084-94F8-AEB06CA51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2057400"/>
            <a:ext cx="7696200" cy="584775"/>
          </a:xfrm>
        </p:spPr>
        <p:txBody>
          <a:bodyPr/>
          <a:lstStyle/>
          <a:p>
            <a:r>
              <a:rPr lang="en-US" dirty="0"/>
              <a:t>Questions or Comments?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8FF94511-D92D-4422-96C5-DEB12F5F03E6}"/>
              </a:ext>
            </a:extLst>
          </p:cNvPr>
          <p:cNvSpPr txBox="1">
            <a:spLocks/>
          </p:cNvSpPr>
          <p:nvPr/>
        </p:nvSpPr>
        <p:spPr>
          <a:xfrm>
            <a:off x="533400" y="3276600"/>
            <a:ext cx="7696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Dana Steiner, BSN, MBA</a:t>
            </a:r>
          </a:p>
          <a:p>
            <a:r>
              <a:rPr lang="en-US" dirty="0"/>
              <a:t>dsteiner@Nebraskahospitals.org</a:t>
            </a:r>
          </a:p>
        </p:txBody>
      </p:sp>
    </p:spTree>
    <p:extLst>
      <p:ext uri="{BB962C8B-B14F-4D97-AF65-F5344CB8AC3E}">
        <p14:creationId xmlns:p14="http://schemas.microsoft.com/office/powerpoint/2010/main" val="147582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/>
              <a:t>Understand why is goal setting important</a:t>
            </a:r>
          </a:p>
          <a:p>
            <a:r>
              <a:rPr lang="en-US" dirty="0"/>
              <a:t>Learn basics on how to set a goal?</a:t>
            </a:r>
          </a:p>
          <a:p>
            <a:pPr lvl="1"/>
            <a:r>
              <a:rPr lang="en-US" dirty="0"/>
              <a:t>AIM Statement</a:t>
            </a:r>
          </a:p>
          <a:p>
            <a:pPr lvl="1"/>
            <a:r>
              <a:rPr lang="en-US" dirty="0"/>
              <a:t>SMART goals</a:t>
            </a:r>
          </a:p>
          <a:p>
            <a:r>
              <a:rPr lang="en-US" dirty="0"/>
              <a:t>Target v. Target Conditions</a:t>
            </a:r>
          </a:p>
          <a:p>
            <a:r>
              <a:rPr lang="en-US" dirty="0"/>
              <a:t>Delineate use of stretch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4486-9878-4F0D-8E18-B2014644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Steps to Goal Setting: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B4FA6-7293-410E-BD5E-4DD3FD4C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1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Benchmarking: evaluation of the current status of the practice, understand performance internally, understand how peers are performing</a:t>
            </a:r>
          </a:p>
          <a:p>
            <a:r>
              <a:rPr lang="en-US" dirty="0"/>
              <a:t>Risk Adjustment: know realistic targets, state necessary and available resources, acknowledge factors that will affect success, understand potential unintended consequences</a:t>
            </a:r>
          </a:p>
          <a:p>
            <a:r>
              <a:rPr lang="en-US" dirty="0"/>
              <a:t> Target: Set appropriate targets based on current knowledge</a:t>
            </a:r>
          </a:p>
        </p:txBody>
      </p:sp>
    </p:spTree>
    <p:extLst>
      <p:ext uri="{BB962C8B-B14F-4D97-AF65-F5344CB8AC3E}">
        <p14:creationId xmlns:p14="http://schemas.microsoft.com/office/powerpoint/2010/main" val="242499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HQIC – Performance Improvement</a:t>
            </a:r>
            <a:br>
              <a:rPr lang="en-US" dirty="0"/>
            </a:br>
            <a:r>
              <a:rPr lang="en-US" dirty="0"/>
              <a:t>IHI Model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68" y="1447800"/>
            <a:ext cx="8690132" cy="4571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u="sng" dirty="0"/>
              <a:t>AIM Statement</a:t>
            </a:r>
          </a:p>
          <a:p>
            <a:pPr marL="457200" lvl="1" indent="0">
              <a:buNone/>
            </a:pPr>
            <a:r>
              <a:rPr lang="en-US" sz="2000" dirty="0"/>
              <a:t>How will you know a change is an improvement?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1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Timeframe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mount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expected change of </a:t>
            </a:r>
            <a:r>
              <a:rPr lang="en-US" sz="1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 or denominator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1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desired outcome</a:t>
            </a:r>
            <a:r>
              <a:rPr lang="en-US" sz="1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endParaRPr lang="en-US" sz="180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February 2021, 25% of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nursing staff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Blue County Hospital will be trained in the “Crucial Conversations" curriculum.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Practice: Hospital X has seen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barcoding prior to administration of meds being given in the Emergency Department in Q1 2021.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3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 what you are measuring: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/>
              <a:t>Measurement</a:t>
            </a:r>
            <a:r>
              <a:rPr lang="en-US" dirty="0"/>
              <a:t> </a:t>
            </a:r>
          </a:p>
          <a:p>
            <a:pPr lvl="1"/>
            <a:r>
              <a:rPr lang="en-US" sz="2400" dirty="0"/>
              <a:t>Outcome Measure: </a:t>
            </a:r>
            <a:r>
              <a:rPr lang="en-US" sz="1800" b="0" i="0" dirty="0">
                <a:solidFill>
                  <a:srgbClr val="00040C"/>
                </a:solidFill>
                <a:effectLst/>
              </a:rPr>
              <a:t>An endpoint, measure of effect -  a measure which is used to assess the effect, both positive and negative, of an intervention or treatment.  i.e.: a fall</a:t>
            </a:r>
          </a:p>
          <a:p>
            <a:pPr lvl="1"/>
            <a:r>
              <a:rPr lang="en-US" sz="2400" dirty="0"/>
              <a:t>Process Measure:</a:t>
            </a:r>
            <a:r>
              <a:rPr lang="en-US" sz="1800" dirty="0"/>
              <a:t> </a:t>
            </a:r>
            <a:r>
              <a:rPr lang="en-US" sz="1800" i="0" dirty="0">
                <a:solidFill>
                  <a:srgbClr val="111111"/>
                </a:solidFill>
                <a:effectLst/>
              </a:rPr>
              <a:t>specific steps in a process that lead — either positively or negatively — to a particular outcome metric. </a:t>
            </a:r>
            <a:r>
              <a:rPr lang="en-US" sz="1800" dirty="0">
                <a:solidFill>
                  <a:srgbClr val="111111"/>
                </a:solidFill>
              </a:rPr>
              <a:t>i.</a:t>
            </a:r>
            <a:r>
              <a:rPr lang="en-US" sz="1800" i="0" dirty="0">
                <a:solidFill>
                  <a:srgbClr val="111111"/>
                </a:solidFill>
                <a:effectLst/>
              </a:rPr>
              <a:t>e.: bed alarms usage</a:t>
            </a: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HQIC – Performance Improvement</a:t>
            </a:r>
            <a:br>
              <a:rPr lang="en-US" dirty="0"/>
            </a:br>
            <a:r>
              <a:rPr lang="en-US" dirty="0"/>
              <a:t>IHI Model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u="sng" dirty="0"/>
              <a:t>Measures – SMART Objectives </a:t>
            </a:r>
          </a:p>
          <a:p>
            <a:pPr marL="457200" lvl="1" indent="0">
              <a:buNone/>
            </a:pPr>
            <a:r>
              <a:rPr lang="en-US" sz="2400" dirty="0"/>
              <a:t>What changes can you implement to achieve the AIM?</a:t>
            </a:r>
          </a:p>
          <a:p>
            <a:pPr lvl="1"/>
            <a:r>
              <a:rPr lang="en-US" sz="1800" dirty="0"/>
              <a:t>SMART or SMTRA</a:t>
            </a:r>
          </a:p>
          <a:p>
            <a:pPr lvl="2"/>
            <a:r>
              <a:rPr lang="en-US" sz="1400" b="1" u="sng" dirty="0"/>
              <a:t>S</a:t>
            </a:r>
            <a:r>
              <a:rPr lang="en-US" sz="1400" dirty="0"/>
              <a:t>pecific</a:t>
            </a:r>
          </a:p>
          <a:p>
            <a:pPr lvl="2"/>
            <a:r>
              <a:rPr lang="en-US" sz="1400" b="1" u="sng" dirty="0"/>
              <a:t>M</a:t>
            </a:r>
            <a:r>
              <a:rPr lang="en-US" sz="1400" dirty="0"/>
              <a:t>easurable</a:t>
            </a:r>
          </a:p>
          <a:p>
            <a:pPr lvl="2"/>
            <a:r>
              <a:rPr lang="en-US" sz="1400" b="1" u="sng" dirty="0"/>
              <a:t>A</a:t>
            </a:r>
            <a:r>
              <a:rPr lang="en-US" sz="1400" dirty="0"/>
              <a:t>chievable</a:t>
            </a:r>
          </a:p>
          <a:p>
            <a:pPr lvl="2"/>
            <a:r>
              <a:rPr lang="en-US" sz="1400" b="1" u="sng" dirty="0"/>
              <a:t>R</a:t>
            </a:r>
            <a:r>
              <a:rPr lang="en-US" sz="1400" dirty="0"/>
              <a:t>elevant</a:t>
            </a:r>
          </a:p>
          <a:p>
            <a:pPr lvl="2"/>
            <a:r>
              <a:rPr lang="en-US" sz="1400" b="1" u="sng" dirty="0"/>
              <a:t>T</a:t>
            </a:r>
            <a:r>
              <a:rPr lang="en-US" sz="1400" dirty="0"/>
              <a:t>ime-bound</a:t>
            </a:r>
          </a:p>
          <a:p>
            <a:endParaRPr lang="en-US" sz="2200" b="1" u="sng" dirty="0"/>
          </a:p>
          <a:p>
            <a:r>
              <a:rPr lang="en-US" sz="2000" dirty="0"/>
              <a:t>Practice: ED staff will be trained on barcoding process.</a:t>
            </a:r>
          </a:p>
          <a:p>
            <a:pPr marL="914400" lvl="2" indent="0">
              <a:buNone/>
            </a:pPr>
            <a:endParaRPr lang="en-US" sz="1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722500F-E04B-4BB5-B5DC-CF9FE2C05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52418"/>
              </p:ext>
            </p:extLst>
          </p:nvPr>
        </p:nvGraphicFramePr>
        <p:xfrm>
          <a:off x="3124200" y="2438400"/>
          <a:ext cx="57912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16473532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4007444307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37657733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Original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Can we Improve?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SMART-er Objective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5214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/>
                        <a:t>Staff will be trained in Quality Improvement.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Need to clarify the who and the what and the timeframe.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Blue County Hospital will offer Quality Improvement training opportunities resulting in 75% of staff completing the training by December 31, 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38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3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for change: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86868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u="sng" dirty="0"/>
              <a:t>PDSA</a:t>
            </a:r>
          </a:p>
          <a:p>
            <a:pPr lvl="1"/>
            <a:r>
              <a:rPr lang="en-US" sz="2400" dirty="0"/>
              <a:t>PLAN: </a:t>
            </a:r>
            <a:r>
              <a:rPr lang="en-US" sz="1800" dirty="0"/>
              <a:t>team, AIM, Objectives, examine current process, describe the problem</a:t>
            </a:r>
          </a:p>
          <a:p>
            <a:pPr lvl="1"/>
            <a:r>
              <a:rPr lang="en-US" sz="2400" dirty="0"/>
              <a:t>DO: </a:t>
            </a:r>
            <a:r>
              <a:rPr lang="en-US" sz="1800" dirty="0"/>
              <a:t>implement action plan created in step 1 – be sure to collect data and document problems, unexpected effects, general observations</a:t>
            </a:r>
          </a:p>
          <a:p>
            <a:pPr lvl="1"/>
            <a:r>
              <a:rPr lang="en-US" sz="2400" dirty="0"/>
              <a:t>STUDY: </a:t>
            </a:r>
            <a:r>
              <a:rPr lang="en-US" sz="1800" dirty="0"/>
              <a:t>Use AIM and Data to determine effectiveness – improvement, trends, unintended side effects</a:t>
            </a:r>
            <a:endParaRPr lang="en-US" sz="2400" dirty="0"/>
          </a:p>
          <a:p>
            <a:pPr lvl="1"/>
            <a:r>
              <a:rPr lang="en-US" sz="2400" dirty="0"/>
              <a:t>ACT: </a:t>
            </a:r>
            <a:r>
              <a:rPr lang="en-US" sz="1800" dirty="0"/>
              <a:t>If the plan worked </a:t>
            </a:r>
            <a:r>
              <a:rPr lang="en-US" sz="1800" dirty="0">
                <a:sym typeface="Wingdings" panose="05000000000000000000" pitchFamily="2" charset="2"/>
              </a:rPr>
              <a:t> standardize / spread it – if the plan did not work start over at Plan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8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1956-7472-4C8B-9288-20A4F0FE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Target v. Target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3C60C-D5C4-4956-962E-69F2B5D3B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= finite end goal; i.e.: 5 patients</a:t>
            </a:r>
          </a:p>
          <a:p>
            <a:pPr lvl="1"/>
            <a:r>
              <a:rPr lang="en-US" dirty="0"/>
              <a:t>Can lead to staff not following the stated process in order to attempt to achieve the set target</a:t>
            </a:r>
          </a:p>
          <a:p>
            <a:r>
              <a:rPr lang="en-US" dirty="0"/>
              <a:t>Target Condition = a description of processes to reach a desired outcome</a:t>
            </a:r>
          </a:p>
          <a:p>
            <a:pPr lvl="1"/>
            <a:r>
              <a:rPr lang="en-US" dirty="0"/>
              <a:t>Gives a sense of direction in process improvement</a:t>
            </a:r>
          </a:p>
          <a:p>
            <a:r>
              <a:rPr lang="en-US" dirty="0"/>
              <a:t>Challenge: picture of success</a:t>
            </a:r>
          </a:p>
        </p:txBody>
      </p:sp>
    </p:spTree>
    <p:extLst>
      <p:ext uri="{BB962C8B-B14F-4D97-AF65-F5344CB8AC3E}">
        <p14:creationId xmlns:p14="http://schemas.microsoft.com/office/powerpoint/2010/main" val="418568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F949-6334-44BB-8C96-37D3A5E7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Condition: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EF9D-6711-4F02-8B5D-0BD327F2F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A </a:t>
            </a:r>
            <a:r>
              <a:rPr lang="en-US" b="1" i="0" dirty="0">
                <a:solidFill>
                  <a:srgbClr val="202124"/>
                </a:solidFill>
                <a:effectLst/>
                <a:latin typeface="+mj-lt"/>
              </a:rPr>
              <a:t>Target Condition</a:t>
            </a:r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 is an interim goal on the way to the Challenge, described in greater detail than the Challenge. It usually takes several successive </a:t>
            </a:r>
            <a:r>
              <a:rPr lang="en-US" b="1" i="0" dirty="0">
                <a:solidFill>
                  <a:srgbClr val="202124"/>
                </a:solidFill>
                <a:effectLst/>
                <a:latin typeface="+mj-lt"/>
              </a:rPr>
              <a:t>target conditions</a:t>
            </a:r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 to reach a Challenge, so it is sometimes called the “Next </a:t>
            </a:r>
            <a:r>
              <a:rPr lang="en-US" b="1" i="0" dirty="0">
                <a:solidFill>
                  <a:srgbClr val="202124"/>
                </a:solidFill>
                <a:effectLst/>
                <a:latin typeface="+mj-lt"/>
              </a:rPr>
              <a:t>Target Condition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172983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blu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801</Words>
  <Application>Microsoft Office PowerPoint</Application>
  <PresentationFormat>On-screen Show (4:3)</PresentationFormat>
  <Paragraphs>108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NHA PPT template- blue NEW</vt:lpstr>
      <vt:lpstr>Custom Design</vt:lpstr>
      <vt:lpstr>PowerPoint Presentation</vt:lpstr>
      <vt:lpstr>Objectives:</vt:lpstr>
      <vt:lpstr>Key Steps to Goal Setting:</vt:lpstr>
      <vt:lpstr>HQIC – Performance Improvement IHI Model for Improvement</vt:lpstr>
      <vt:lpstr>Know what you are measuring:</vt:lpstr>
      <vt:lpstr>HQIC – Performance Improvement IHI Model for Improvement</vt:lpstr>
      <vt:lpstr>Steps for change:</vt:lpstr>
      <vt:lpstr>Target v. Target Condition</vt:lpstr>
      <vt:lpstr>Target Condition:</vt:lpstr>
      <vt:lpstr>PowerPoint Presentation</vt:lpstr>
      <vt:lpstr>Target Condition</vt:lpstr>
      <vt:lpstr>Stretch Goals:</vt:lpstr>
      <vt:lpstr>Pros and Cons of a Stretch Goal?</vt:lpstr>
      <vt:lpstr>Examples of a Stretch Goal:</vt:lpstr>
      <vt:lpstr>Unintended Consequences: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Woeppel</dc:creator>
  <cp:lastModifiedBy>Dana Steiner</cp:lastModifiedBy>
  <cp:revision>40</cp:revision>
  <dcterms:created xsi:type="dcterms:W3CDTF">2020-12-10T14:59:28Z</dcterms:created>
  <dcterms:modified xsi:type="dcterms:W3CDTF">2022-05-04T02:12:08Z</dcterms:modified>
</cp:coreProperties>
</file>