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66325" cy="7772400"/>
  <p:notesSz cx="9236075" cy="7010400"/>
  <p:defaultTextStyle>
    <a:defPPr>
      <a:defRPr lang="en-US"/>
    </a:defPPr>
    <a:lvl1pPr marL="0" algn="l" defTabSz="9480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74014" algn="l" defTabSz="9480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48026" algn="l" defTabSz="9480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22040" algn="l" defTabSz="9480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896055" algn="l" defTabSz="9480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370067" algn="l" defTabSz="9480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844079" algn="l" defTabSz="9480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318094" algn="l" defTabSz="9480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792107" algn="l" defTabSz="9480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79" autoAdjust="0"/>
  </p:normalViewPr>
  <p:slideViewPr>
    <p:cSldViewPr>
      <p:cViewPr varScale="1">
        <p:scale>
          <a:sx n="85" d="100"/>
          <a:sy n="85" d="100"/>
        </p:scale>
        <p:origin x="84" y="396"/>
      </p:cViewPr>
      <p:guideLst>
        <p:guide orient="horz" pos="2448"/>
        <p:guide pos="31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7475" y="2414484"/>
            <a:ext cx="8471376" cy="1666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949" y="4404361"/>
            <a:ext cx="6976428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4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8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2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6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0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4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8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92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23736" y="413815"/>
            <a:ext cx="2986437" cy="88339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424" y="413815"/>
            <a:ext cx="8793206" cy="88339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274" y="4994488"/>
            <a:ext cx="8471376" cy="154368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274" y="3294277"/>
            <a:ext cx="8471376" cy="17002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7401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480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220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960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700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4407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180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921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424" y="2416286"/>
            <a:ext cx="5889821" cy="683143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350" y="2416286"/>
            <a:ext cx="5889821" cy="683143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16" y="311264"/>
            <a:ext cx="8969693" cy="129540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17" y="1739801"/>
            <a:ext cx="4403526" cy="7250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4014" indent="0">
              <a:buNone/>
              <a:defRPr sz="2000" b="1"/>
            </a:lvl2pPr>
            <a:lvl3pPr marL="948026" indent="0">
              <a:buNone/>
              <a:defRPr sz="2000" b="1"/>
            </a:lvl3pPr>
            <a:lvl4pPr marL="1422040" indent="0">
              <a:buNone/>
              <a:defRPr sz="1600" b="1"/>
            </a:lvl4pPr>
            <a:lvl5pPr marL="1896055" indent="0">
              <a:buNone/>
              <a:defRPr sz="1600" b="1"/>
            </a:lvl5pPr>
            <a:lvl6pPr marL="2370067" indent="0">
              <a:buNone/>
              <a:defRPr sz="1600" b="1"/>
            </a:lvl6pPr>
            <a:lvl7pPr marL="2844079" indent="0">
              <a:buNone/>
              <a:defRPr sz="1600" b="1"/>
            </a:lvl7pPr>
            <a:lvl8pPr marL="3318094" indent="0">
              <a:buNone/>
              <a:defRPr sz="1600" b="1"/>
            </a:lvl8pPr>
            <a:lvl9pPr marL="379210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317" y="2464864"/>
            <a:ext cx="4403526" cy="447812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62758" y="1739801"/>
            <a:ext cx="4405254" cy="7250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4014" indent="0">
              <a:buNone/>
              <a:defRPr sz="2000" b="1"/>
            </a:lvl2pPr>
            <a:lvl3pPr marL="948026" indent="0">
              <a:buNone/>
              <a:defRPr sz="2000" b="1"/>
            </a:lvl3pPr>
            <a:lvl4pPr marL="1422040" indent="0">
              <a:buNone/>
              <a:defRPr sz="1600" b="1"/>
            </a:lvl4pPr>
            <a:lvl5pPr marL="1896055" indent="0">
              <a:buNone/>
              <a:defRPr sz="1600" b="1"/>
            </a:lvl5pPr>
            <a:lvl6pPr marL="2370067" indent="0">
              <a:buNone/>
              <a:defRPr sz="1600" b="1"/>
            </a:lvl6pPr>
            <a:lvl7pPr marL="2844079" indent="0">
              <a:buNone/>
              <a:defRPr sz="1600" b="1"/>
            </a:lvl7pPr>
            <a:lvl8pPr marL="3318094" indent="0">
              <a:buNone/>
              <a:defRPr sz="1600" b="1"/>
            </a:lvl8pPr>
            <a:lvl9pPr marL="379210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62758" y="2464864"/>
            <a:ext cx="4405254" cy="447812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19" y="309455"/>
            <a:ext cx="3278852" cy="13169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6559" y="309460"/>
            <a:ext cx="5571454" cy="6633529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19" y="1626451"/>
            <a:ext cx="3278852" cy="5316536"/>
          </a:xfrm>
        </p:spPr>
        <p:txBody>
          <a:bodyPr/>
          <a:lstStyle>
            <a:lvl1pPr marL="0" indent="0">
              <a:buNone/>
              <a:defRPr sz="1500"/>
            </a:lvl1pPr>
            <a:lvl2pPr marL="474014" indent="0">
              <a:buNone/>
              <a:defRPr sz="1200"/>
            </a:lvl2pPr>
            <a:lvl3pPr marL="948026" indent="0">
              <a:buNone/>
              <a:defRPr sz="1100"/>
            </a:lvl3pPr>
            <a:lvl4pPr marL="1422040" indent="0">
              <a:buNone/>
              <a:defRPr sz="900"/>
            </a:lvl4pPr>
            <a:lvl5pPr marL="1896055" indent="0">
              <a:buNone/>
              <a:defRPr sz="900"/>
            </a:lvl5pPr>
            <a:lvl6pPr marL="2370067" indent="0">
              <a:buNone/>
              <a:defRPr sz="900"/>
            </a:lvl6pPr>
            <a:lvl7pPr marL="2844079" indent="0">
              <a:buNone/>
              <a:defRPr sz="900"/>
            </a:lvl7pPr>
            <a:lvl8pPr marL="3318094" indent="0">
              <a:buNone/>
              <a:defRPr sz="900"/>
            </a:lvl8pPr>
            <a:lvl9pPr marL="379210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3471" y="5440685"/>
            <a:ext cx="5979795" cy="6423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53471" y="694483"/>
            <a:ext cx="5979795" cy="4663440"/>
          </a:xfrm>
        </p:spPr>
        <p:txBody>
          <a:bodyPr/>
          <a:lstStyle>
            <a:lvl1pPr marL="0" indent="0">
              <a:buNone/>
              <a:defRPr sz="3300"/>
            </a:lvl1pPr>
            <a:lvl2pPr marL="474014" indent="0">
              <a:buNone/>
              <a:defRPr sz="2900"/>
            </a:lvl2pPr>
            <a:lvl3pPr marL="948026" indent="0">
              <a:buNone/>
              <a:defRPr sz="2500"/>
            </a:lvl3pPr>
            <a:lvl4pPr marL="1422040" indent="0">
              <a:buNone/>
              <a:defRPr sz="2000"/>
            </a:lvl4pPr>
            <a:lvl5pPr marL="1896055" indent="0">
              <a:buNone/>
              <a:defRPr sz="2000"/>
            </a:lvl5pPr>
            <a:lvl6pPr marL="2370067" indent="0">
              <a:buNone/>
              <a:defRPr sz="2000"/>
            </a:lvl6pPr>
            <a:lvl7pPr marL="2844079" indent="0">
              <a:buNone/>
              <a:defRPr sz="2000"/>
            </a:lvl7pPr>
            <a:lvl8pPr marL="3318094" indent="0">
              <a:buNone/>
              <a:defRPr sz="2000"/>
            </a:lvl8pPr>
            <a:lvl9pPr marL="379210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3471" y="6082989"/>
            <a:ext cx="5979795" cy="912176"/>
          </a:xfrm>
        </p:spPr>
        <p:txBody>
          <a:bodyPr/>
          <a:lstStyle>
            <a:lvl1pPr marL="0" indent="0">
              <a:buNone/>
              <a:defRPr sz="1500"/>
            </a:lvl1pPr>
            <a:lvl2pPr marL="474014" indent="0">
              <a:buNone/>
              <a:defRPr sz="1200"/>
            </a:lvl2pPr>
            <a:lvl3pPr marL="948026" indent="0">
              <a:buNone/>
              <a:defRPr sz="1100"/>
            </a:lvl3pPr>
            <a:lvl4pPr marL="1422040" indent="0">
              <a:buNone/>
              <a:defRPr sz="900"/>
            </a:lvl4pPr>
            <a:lvl5pPr marL="1896055" indent="0">
              <a:buNone/>
              <a:defRPr sz="900"/>
            </a:lvl5pPr>
            <a:lvl6pPr marL="2370067" indent="0">
              <a:buNone/>
              <a:defRPr sz="900"/>
            </a:lvl6pPr>
            <a:lvl7pPr marL="2844079" indent="0">
              <a:buNone/>
              <a:defRPr sz="900"/>
            </a:lvl7pPr>
            <a:lvl8pPr marL="3318094" indent="0">
              <a:buNone/>
              <a:defRPr sz="900"/>
            </a:lvl8pPr>
            <a:lvl9pPr marL="379210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16" y="311264"/>
            <a:ext cx="8969693" cy="1295401"/>
          </a:xfrm>
          <a:prstGeom prst="rect">
            <a:avLst/>
          </a:prstGeom>
        </p:spPr>
        <p:txBody>
          <a:bodyPr vert="horz" lIns="94801" tIns="47400" rIns="94801" bIns="4740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16" y="1813566"/>
            <a:ext cx="8969693" cy="5129424"/>
          </a:xfrm>
          <a:prstGeom prst="rect">
            <a:avLst/>
          </a:prstGeom>
        </p:spPr>
        <p:txBody>
          <a:bodyPr vert="horz" lIns="94801" tIns="47400" rIns="94801" bIns="4740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8318" y="7203865"/>
            <a:ext cx="2325476" cy="413808"/>
          </a:xfrm>
          <a:prstGeom prst="rect">
            <a:avLst/>
          </a:prstGeom>
        </p:spPr>
        <p:txBody>
          <a:bodyPr vert="horz" lIns="94801" tIns="47400" rIns="94801" bIns="4740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4C105-0A6E-48B1-99F6-460C5C23A04B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5166" y="7203865"/>
            <a:ext cx="3156004" cy="413808"/>
          </a:xfrm>
          <a:prstGeom prst="rect">
            <a:avLst/>
          </a:prstGeom>
        </p:spPr>
        <p:txBody>
          <a:bodyPr vert="horz" lIns="94801" tIns="47400" rIns="94801" bIns="474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2533" y="7203865"/>
            <a:ext cx="2325476" cy="413808"/>
          </a:xfrm>
          <a:prstGeom prst="rect">
            <a:avLst/>
          </a:prstGeom>
        </p:spPr>
        <p:txBody>
          <a:bodyPr vert="horz" lIns="94801" tIns="47400" rIns="94801" bIns="4740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C98B-1366-46BD-9540-140B372AE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8026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510" indent="-355510" algn="l" defTabSz="948026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0271" indent="-296258" algn="l" defTabSz="948026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5035" indent="-237006" algn="l" defTabSz="94802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9046" indent="-237006" algn="l" defTabSz="94802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061" indent="-237006" algn="l" defTabSz="94802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075" indent="-237006" algn="l" defTabSz="94802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1087" indent="-237006" algn="l" defTabSz="94802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101" indent="-237006" algn="l" defTabSz="94802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9114" indent="-237006" algn="l" defTabSz="94802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80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4014" algn="l" defTabSz="9480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8026" algn="l" defTabSz="9480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22040" algn="l" defTabSz="9480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96055" algn="l" defTabSz="9480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370067" algn="l" defTabSz="9480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44079" algn="l" defTabSz="9480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18094" algn="l" defTabSz="9480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92107" algn="l" defTabSz="9480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4983167" y="799119"/>
            <a:ext cx="4805191" cy="682088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2373" tIns="31187" rIns="62373" bIns="31187" numCol="1" anchor="t" anchorCtr="0" compatLnSpc="1">
            <a:prstTxWarp prst="textNoShape">
              <a:avLst/>
            </a:prstTxWarp>
          </a:bodyPr>
          <a:lstStyle/>
          <a:p>
            <a:pPr algn="just" defTabSz="623735" fontAlgn="base">
              <a:spcBef>
                <a:spcPct val="0"/>
              </a:spcBef>
            </a:pPr>
            <a:endParaRPr lang="en-US" sz="1000" b="1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983164" y="6477001"/>
            <a:ext cx="4805194" cy="24288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3814" tIns="31906" rIns="63814" bIns="31906" numCol="1" anchor="ctr" anchorCtr="0" compatLnSpc="1">
            <a:prstTxWarp prst="textNoShape">
              <a:avLst/>
            </a:prstTxWarp>
          </a:bodyPr>
          <a:lstStyle/>
          <a:p>
            <a:pPr defTabSz="638144" fontAlgn="base">
              <a:spcBef>
                <a:spcPct val="0"/>
              </a:spcBef>
              <a:spcAft>
                <a:spcPts val="697"/>
              </a:spcAft>
            </a:pPr>
            <a:r>
              <a:rPr lang="en-US" sz="1100" b="1" dirty="0">
                <a:solidFill>
                  <a:srgbClr val="FFFFFF"/>
                </a:solidFill>
                <a:latin typeface="+mj-lt"/>
              </a:rPr>
              <a:t>A – CT and Determine Next Steps </a:t>
            </a:r>
            <a:r>
              <a:rPr lang="en-US" sz="1000" i="1" dirty="0">
                <a:solidFill>
                  <a:srgbClr val="FFFFFF"/>
                </a:solidFill>
                <a:latin typeface="+mj-lt"/>
              </a:rPr>
              <a:t>(Action Items, Lessons Learned, Sustainability Plan)</a:t>
            </a:r>
            <a:endParaRPr lang="en-US" sz="1100" i="1" dirty="0">
              <a:latin typeface="+mj-lt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177973" y="1865921"/>
            <a:ext cx="4805194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3814" tIns="31906" rIns="63814" bIns="31906" numCol="1" anchor="ctr" anchorCtr="0" compatLnSpc="1">
            <a:prstTxWarp prst="textNoShape">
              <a:avLst/>
            </a:prstTxWarp>
          </a:bodyPr>
          <a:lstStyle/>
          <a:p>
            <a:pPr defTabSz="729724" fontAlgn="base">
              <a:spcBef>
                <a:spcPct val="0"/>
              </a:spcBef>
              <a:spcAft>
                <a:spcPts val="798"/>
              </a:spcAft>
            </a:pPr>
            <a:r>
              <a:rPr lang="en-US" sz="1100" b="1" dirty="0">
                <a:solidFill>
                  <a:srgbClr val="FFFFFF"/>
                </a:solidFill>
                <a:latin typeface="+mj-lt"/>
              </a:rPr>
              <a:t>O – RGANIZE a Team </a:t>
            </a:r>
            <a:r>
              <a:rPr lang="en-US" sz="1000" i="1" dirty="0">
                <a:solidFill>
                  <a:srgbClr val="FFFFFF"/>
                </a:solidFill>
                <a:latin typeface="+mj-lt"/>
              </a:rPr>
              <a:t>(List of Team &amp; Ad-hoc Members and Roles)</a:t>
            </a:r>
            <a:endParaRPr lang="en-US" sz="1000" i="1" dirty="0">
              <a:latin typeface="+mj-lt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77968" y="6477001"/>
            <a:ext cx="4805194" cy="24288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3814" tIns="31906" rIns="63814" bIns="31906" numCol="1" anchor="ctr" anchorCtr="0" compatLnSpc="1">
            <a:prstTxWarp prst="textNoShape">
              <a:avLst/>
            </a:prstTxWarp>
          </a:bodyPr>
          <a:lstStyle/>
          <a:p>
            <a:pPr defTabSz="638144" fontAlgn="base">
              <a:spcBef>
                <a:spcPct val="0"/>
              </a:spcBef>
              <a:spcAft>
                <a:spcPts val="697"/>
              </a:spcAft>
            </a:pPr>
            <a:r>
              <a:rPr lang="en-US" sz="1100" b="1" dirty="0">
                <a:solidFill>
                  <a:schemeClr val="bg1"/>
                </a:solidFill>
                <a:latin typeface="+mj-lt"/>
              </a:rPr>
              <a:t>S – ELECT the Improvement </a:t>
            </a:r>
            <a:r>
              <a:rPr lang="en-US" sz="1000" i="1" dirty="0">
                <a:solidFill>
                  <a:srgbClr val="FFFFFF"/>
                </a:solidFill>
                <a:latin typeface="+mj-lt"/>
              </a:rPr>
              <a:t>(Benchmarking/Best Practices – External and/or Internal)</a:t>
            </a:r>
            <a:endParaRPr lang="en-US" sz="1000" i="1" dirty="0">
              <a:latin typeface="+mj-lt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77971" y="799119"/>
            <a:ext cx="4805194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3814" tIns="31906" rIns="63814" bIns="31906" numCol="1" anchor="ctr" anchorCtr="0" compatLnSpc="1">
            <a:prstTxWarp prst="textNoShape">
              <a:avLst/>
            </a:prstTxWarp>
          </a:bodyPr>
          <a:lstStyle/>
          <a:p>
            <a:pPr marL="0" lvl="1" defTabSz="638144" fontAlgn="base">
              <a:spcBef>
                <a:spcPct val="0"/>
              </a:spcBef>
              <a:spcAft>
                <a:spcPts val="697"/>
              </a:spcAft>
              <a:buClr>
                <a:srgbClr val="FFFFFF"/>
              </a:buClr>
            </a:pPr>
            <a:r>
              <a:rPr lang="en-US" sz="1100" b="1" dirty="0">
                <a:solidFill>
                  <a:srgbClr val="FFFFFF"/>
                </a:solidFill>
                <a:latin typeface="+mj-lt"/>
              </a:rPr>
              <a:t>F – IND a Process to Improve </a:t>
            </a:r>
            <a:r>
              <a:rPr lang="en-US" sz="1000" i="1" dirty="0">
                <a:solidFill>
                  <a:srgbClr val="FFFFFF"/>
                </a:solidFill>
                <a:latin typeface="+mj-lt"/>
              </a:rPr>
              <a:t>(Background Information, Data, Value Stream Map)</a:t>
            </a:r>
            <a:endParaRPr lang="en-US" sz="10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983165" y="799118"/>
            <a:ext cx="4805191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63814" tIns="31906" rIns="63814" bIns="31906" numCol="1" anchor="ctr" anchorCtr="0" compatLnSpc="1">
            <a:prstTxWarp prst="textNoShape">
              <a:avLst/>
            </a:prstTxWarp>
          </a:bodyPr>
          <a:lstStyle/>
          <a:p>
            <a:pPr marL="0" lvl="1" defTabSz="729724" fontAlgn="base">
              <a:spcBef>
                <a:spcPct val="0"/>
              </a:spcBef>
            </a:pPr>
            <a:r>
              <a:rPr lang="en-US" sz="1100" b="1" dirty="0">
                <a:solidFill>
                  <a:schemeClr val="bg1"/>
                </a:solidFill>
                <a:latin typeface="+mj-lt"/>
              </a:rPr>
              <a:t>P – LAN the Improvement </a:t>
            </a:r>
            <a:r>
              <a:rPr lang="en-US" sz="1000" i="1" dirty="0">
                <a:solidFill>
                  <a:srgbClr val="FFFFFF"/>
                </a:solidFill>
                <a:latin typeface="+mj-lt"/>
              </a:rPr>
              <a:t>(Future State Process Map)</a:t>
            </a:r>
            <a:endParaRPr lang="en-US" sz="1000" b="1" dirty="0">
              <a:solidFill>
                <a:schemeClr val="bg1"/>
              </a:solidFill>
              <a:latin typeface="+mj-lt"/>
            </a:endParaRPr>
          </a:p>
          <a:p>
            <a:pPr marL="0" lvl="1" defTabSz="729724" fontAlgn="base">
              <a:spcBef>
                <a:spcPct val="0"/>
              </a:spcBef>
            </a:pPr>
            <a:r>
              <a:rPr lang="en-US" sz="1100" b="1" dirty="0">
                <a:solidFill>
                  <a:schemeClr val="bg1"/>
                </a:solidFill>
                <a:latin typeface="+mj-lt"/>
              </a:rPr>
              <a:t>D – O the Improvement </a:t>
            </a:r>
            <a:r>
              <a:rPr lang="en-US" sz="1000" i="1" dirty="0">
                <a:solidFill>
                  <a:schemeClr val="bg1"/>
                </a:solidFill>
              </a:rPr>
              <a:t>(Improvement Action Items Plan, Data Collection Plan, Forms)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77972" y="189516"/>
            <a:ext cx="9610385" cy="7430484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2373" tIns="31187" rIns="62373" bIns="31187" numCol="1" anchor="t" anchorCtr="0" compatLnSpc="1">
            <a:prstTxWarp prst="textNoShape">
              <a:avLst/>
            </a:prstTxWarp>
          </a:bodyPr>
          <a:lstStyle/>
          <a:p>
            <a:pPr algn="just" defTabSz="623735" fontAlgn="base">
              <a:spcBef>
                <a:spcPct val="0"/>
              </a:spcBef>
            </a:pPr>
            <a:r>
              <a:rPr lang="en-US" sz="1600" b="1" dirty="0"/>
              <a:t>PROJECT TITLE:</a:t>
            </a:r>
          </a:p>
          <a:p>
            <a:pPr algn="just" defTabSz="623735" fontAlgn="base">
              <a:spcBef>
                <a:spcPct val="0"/>
              </a:spcBef>
            </a:pPr>
            <a:r>
              <a:rPr lang="en-US" sz="1200" b="1" dirty="0"/>
              <a:t>Date Initiated</a:t>
            </a:r>
          </a:p>
        </p:txBody>
      </p:sp>
      <p:sp>
        <p:nvSpPr>
          <p:cNvPr id="74" name="Text Box 10"/>
          <p:cNvSpPr txBox="1">
            <a:spLocks noChangeArrowheads="1"/>
          </p:cNvSpPr>
          <p:nvPr/>
        </p:nvSpPr>
        <p:spPr bwMode="auto">
          <a:xfrm>
            <a:off x="177971" y="4343400"/>
            <a:ext cx="4805194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63814" tIns="31906" rIns="63814" bIns="31906" numCol="1" anchor="ctr" anchorCtr="0" compatLnSpc="1">
            <a:prstTxWarp prst="textNoShape">
              <a:avLst/>
            </a:prstTxWarp>
          </a:bodyPr>
          <a:lstStyle/>
          <a:p>
            <a:pPr marL="186126" indent="-186126" defTabSz="638144" fontAlgn="base">
              <a:spcBef>
                <a:spcPct val="0"/>
              </a:spcBef>
              <a:spcAft>
                <a:spcPts val="697"/>
              </a:spcAft>
            </a:pPr>
            <a:r>
              <a:rPr lang="en-US" sz="1100" b="1" dirty="0">
                <a:solidFill>
                  <a:schemeClr val="bg1"/>
                </a:solidFill>
                <a:latin typeface="+mj-lt"/>
              </a:rPr>
              <a:t>U – NDERSTAND Root Causes </a:t>
            </a:r>
            <a:r>
              <a:rPr lang="en-US" sz="1000" i="1" dirty="0">
                <a:solidFill>
                  <a:srgbClr val="FFFFFF"/>
                </a:solidFill>
                <a:latin typeface="+mj-lt"/>
              </a:rPr>
              <a:t>(Fishbone Diagram, 5 Whys, Affinity Diagram)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77971" y="2551720"/>
            <a:ext cx="4805196" cy="21004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3814" tIns="31906" rIns="63814" bIns="31906" numCol="1" anchor="ctr" anchorCtr="0" compatLnSpc="1">
            <a:prstTxWarp prst="textNoShape">
              <a:avLst/>
            </a:prstTxWarp>
          </a:bodyPr>
          <a:lstStyle/>
          <a:p>
            <a:pPr marL="186126" indent="-186126" defTabSz="638144" fontAlgn="base">
              <a:spcBef>
                <a:spcPct val="0"/>
              </a:spcBef>
              <a:spcAft>
                <a:spcPts val="697"/>
              </a:spcAft>
            </a:pPr>
            <a:r>
              <a:rPr lang="en-US" sz="1100" b="1" dirty="0">
                <a:solidFill>
                  <a:schemeClr val="bg1"/>
                </a:solidFill>
                <a:latin typeface="+mj-lt"/>
              </a:rPr>
              <a:t>C – LARIFY Current Knowledge </a:t>
            </a:r>
            <a:r>
              <a:rPr lang="en-US" sz="925" i="1" dirty="0">
                <a:solidFill>
                  <a:schemeClr val="bg1"/>
                </a:solidFill>
                <a:latin typeface="+mj-lt"/>
              </a:rPr>
              <a:t>(Process Maps, Observations, Data, Specific Aim Statement)</a:t>
            </a:r>
            <a:endParaRPr lang="en-US" sz="925" i="1" dirty="0">
              <a:solidFill>
                <a:srgbClr val="FFFFFF"/>
              </a:solidFill>
              <a:latin typeface="+mj-lt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896582"/>
              </p:ext>
            </p:extLst>
          </p:nvPr>
        </p:nvGraphicFramePr>
        <p:xfrm>
          <a:off x="177970" y="2761760"/>
          <a:ext cx="4805191" cy="158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5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1640">
                <a:tc>
                  <a:txBody>
                    <a:bodyPr/>
                    <a:lstStyle/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333389"/>
              </p:ext>
            </p:extLst>
          </p:nvPr>
        </p:nvGraphicFramePr>
        <p:xfrm>
          <a:off x="177972" y="4572000"/>
          <a:ext cx="4805189" cy="1904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5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4999">
                <a:tc>
                  <a:txBody>
                    <a:bodyPr/>
                    <a:lstStyle/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690077"/>
              </p:ext>
            </p:extLst>
          </p:nvPr>
        </p:nvGraphicFramePr>
        <p:xfrm>
          <a:off x="4978573" y="4572000"/>
          <a:ext cx="4805189" cy="1904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5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4999">
                <a:tc>
                  <a:txBody>
                    <a:bodyPr/>
                    <a:lstStyle/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297779"/>
              </p:ext>
            </p:extLst>
          </p:nvPr>
        </p:nvGraphicFramePr>
        <p:xfrm>
          <a:off x="4983162" y="6719888"/>
          <a:ext cx="4805189" cy="900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5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00111">
                <a:tc>
                  <a:txBody>
                    <a:bodyPr/>
                    <a:lstStyle/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44072"/>
              </p:ext>
            </p:extLst>
          </p:nvPr>
        </p:nvGraphicFramePr>
        <p:xfrm>
          <a:off x="182562" y="1027720"/>
          <a:ext cx="4800601" cy="838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8201">
                <a:tc>
                  <a:txBody>
                    <a:bodyPr/>
                    <a:lstStyle/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085540"/>
              </p:ext>
            </p:extLst>
          </p:nvPr>
        </p:nvGraphicFramePr>
        <p:xfrm>
          <a:off x="182562" y="2094522"/>
          <a:ext cx="48006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383863"/>
              </p:ext>
            </p:extLst>
          </p:nvPr>
        </p:nvGraphicFramePr>
        <p:xfrm>
          <a:off x="4983162" y="1180118"/>
          <a:ext cx="4805194" cy="3163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5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3282">
                <a:tc>
                  <a:txBody>
                    <a:bodyPr/>
                    <a:lstStyle/>
                    <a:p>
                      <a:endParaRPr lang="en-US" sz="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4983163" y="4343400"/>
            <a:ext cx="4805193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63814" tIns="31906" rIns="63814" bIns="31906" numCol="1" anchor="ctr" anchorCtr="0" compatLnSpc="1">
            <a:prstTxWarp prst="textNoShape">
              <a:avLst/>
            </a:prstTxWarp>
          </a:bodyPr>
          <a:lstStyle/>
          <a:p>
            <a:pPr defTabSz="638144" fontAlgn="base">
              <a:spcBef>
                <a:spcPct val="0"/>
              </a:spcBef>
              <a:spcAft>
                <a:spcPts val="697"/>
              </a:spcAft>
            </a:pPr>
            <a:r>
              <a:rPr lang="en-US" sz="1100" b="1" dirty="0">
                <a:solidFill>
                  <a:schemeClr val="bg1"/>
                </a:solidFill>
                <a:latin typeface="+mj-lt"/>
              </a:rPr>
              <a:t>C – HECK the Results </a:t>
            </a:r>
            <a:r>
              <a:rPr lang="en-US" sz="1000" i="1" dirty="0">
                <a:solidFill>
                  <a:schemeClr val="bg1"/>
                </a:solidFill>
                <a:latin typeface="+mj-lt"/>
              </a:rPr>
              <a:t>(Run Chart, Team’s End Results)</a:t>
            </a:r>
            <a:endParaRPr lang="en-US" sz="1000" i="1" dirty="0">
              <a:latin typeface="+mj-lt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945608"/>
              </p:ext>
            </p:extLst>
          </p:nvPr>
        </p:nvGraphicFramePr>
        <p:xfrm>
          <a:off x="4983162" y="1143000"/>
          <a:ext cx="4800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68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CHANGE</a:t>
                      </a:r>
                      <a:r>
                        <a:rPr lang="en-US" sz="1000" baseline="0" dirty="0">
                          <a:solidFill>
                            <a:sysClr val="windowText" lastClr="000000"/>
                          </a:solidFill>
                        </a:rPr>
                        <a:t> IDEA(S)</a:t>
                      </a:r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MEASURE(S)/OUTCOME(S)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681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349002"/>
                  </a:ext>
                </a:extLst>
              </a:tr>
              <a:tr h="211681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414380"/>
                  </a:ext>
                </a:extLst>
              </a:tr>
              <a:tr h="211681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441463"/>
                  </a:ext>
                </a:extLst>
              </a:tr>
            </a:tbl>
          </a:graphicData>
        </a:graphic>
      </p:graphicFrame>
      <p:sp>
        <p:nvSpPr>
          <p:cNvPr id="27" name="TextBox 33"/>
          <p:cNvSpPr txBox="1"/>
          <p:nvPr/>
        </p:nvSpPr>
        <p:spPr>
          <a:xfrm>
            <a:off x="3456860" y="2901676"/>
            <a:ext cx="1524005" cy="132343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1643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183" algn="l" defTabSz="11643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64365" algn="l" defTabSz="11643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6549" algn="l" defTabSz="11643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28733" algn="l" defTabSz="11643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10915" algn="l" defTabSz="11643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93097" algn="l" defTabSz="11643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75282" algn="l" defTabSz="11643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57464" algn="l" defTabSz="11643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/>
              <a:t>SPECIFIC AIM STATEMENT:</a:t>
            </a:r>
            <a:r>
              <a:rPr lang="en-US" sz="1000" dirty="0"/>
              <a:t> </a:t>
            </a:r>
            <a:r>
              <a:rPr lang="en-US" sz="1000" i="1" dirty="0"/>
              <a:t>We will [improve, increase, decrease] the [number, amount, percent] of [the process] from [baseline measure] to [goal measure] by [date].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138123"/>
              </p:ext>
            </p:extLst>
          </p:nvPr>
        </p:nvGraphicFramePr>
        <p:xfrm>
          <a:off x="177971" y="6719888"/>
          <a:ext cx="4805189" cy="900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5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00111">
                <a:tc>
                  <a:txBody>
                    <a:bodyPr/>
                    <a:lstStyle/>
                    <a:p>
                      <a:endParaRPr lang="en-US" sz="3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029264"/>
              </p:ext>
            </p:extLst>
          </p:nvPr>
        </p:nvGraphicFramePr>
        <p:xfrm>
          <a:off x="182562" y="6705600"/>
          <a:ext cx="4796011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6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ROOT CAUSE(S)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BEST PRACTICE(S)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CHANGE</a:t>
                      </a:r>
                      <a:r>
                        <a:rPr lang="en-US" sz="1000" baseline="0" dirty="0">
                          <a:solidFill>
                            <a:sysClr val="windowText" lastClr="000000"/>
                          </a:solidFill>
                        </a:rPr>
                        <a:t> IDEA(S)</a:t>
                      </a:r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4908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5402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8233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B26DBF6-3A81-4C98-B0CB-741FD781A17C}"/>
              </a:ext>
            </a:extLst>
          </p:cNvPr>
          <p:cNvSpPr txBox="1"/>
          <p:nvPr/>
        </p:nvSpPr>
        <p:spPr>
          <a:xfrm>
            <a:off x="8335962" y="28000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A3 Summary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216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UW Medical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A3 Template - Letter</dc:title>
  <dc:creator>Whitney Stalsberg</dc:creator>
  <cp:keywords>A3 Template - Table - Letter, A3 Template - Letter, A3 Template, A3, A3 letter size, storyboard</cp:keywords>
  <cp:lastModifiedBy>Sobczak Stephanie G</cp:lastModifiedBy>
  <cp:revision>120</cp:revision>
  <cp:lastPrinted>2014-01-16T18:06:33Z</cp:lastPrinted>
  <dcterms:created xsi:type="dcterms:W3CDTF">2011-08-08T18:46:41Z</dcterms:created>
  <dcterms:modified xsi:type="dcterms:W3CDTF">2020-10-26T16:35:08Z</dcterms:modified>
</cp:coreProperties>
</file>