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6" r:id="rId9"/>
    <p:sldId id="261" r:id="rId10"/>
    <p:sldId id="269" r:id="rId11"/>
    <p:sldId id="262" r:id="rId12"/>
    <p:sldId id="264" r:id="rId13"/>
    <p:sldId id="265" r:id="rId14"/>
    <p:sldId id="263" r:id="rId15"/>
  </p:sldIdLst>
  <p:sldSz cx="18288000" cy="10287000"/>
  <p:notesSz cx="6858000" cy="9144000"/>
  <p:embeddedFontLst>
    <p:embeddedFont>
      <p:font typeface="Montserrat Classic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 Extra-Bold Bold" panose="020B0604020202020204" charset="0"/>
      <p:regular r:id="rId22"/>
    </p:embeddedFont>
    <p:embeddedFont>
      <p:font typeface="Montserrat Extra-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96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'Run Chart (3)'!$C$3</c:f>
          <c:strCache>
            <c:ptCount val="1"/>
            <c:pt idx="0">
              <c:v>Teamwork Between Departments</c:v>
            </c:pt>
          </c:strCache>
        </c:strRef>
      </c:tx>
      <c:layout>
        <c:manualLayout>
          <c:xMode val="edge"/>
          <c:yMode val="edge"/>
          <c:x val="0.27052716473073424"/>
          <c:y val="5.6175210901712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76415448068991"/>
          <c:y val="0.17924615093216439"/>
          <c:w val="0.69023975666487747"/>
          <c:h val="0.64046174088966856"/>
        </c:manualLayout>
      </c:layout>
      <c:lineChart>
        <c:grouping val="standard"/>
        <c:varyColors val="0"/>
        <c:ser>
          <c:idx val="0"/>
          <c:order val="0"/>
          <c:tx>
            <c:v>Current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'Run Chart (3)'!$B$8:$B$20</c:f>
              <c:strCache>
                <c:ptCount val="12"/>
                <c:pt idx="0">
                  <c:v>Q1FY21</c:v>
                </c:pt>
                <c:pt idx="1">
                  <c:v>Q2FY21</c:v>
                </c:pt>
                <c:pt idx="2">
                  <c:v>Q3RY21</c:v>
                </c:pt>
                <c:pt idx="3">
                  <c:v>Q4FY21</c:v>
                </c:pt>
                <c:pt idx="4">
                  <c:v>Q1FY22</c:v>
                </c:pt>
                <c:pt idx="5">
                  <c:v>Q2FY22</c:v>
                </c:pt>
                <c:pt idx="6">
                  <c:v>Q3RY22</c:v>
                </c:pt>
                <c:pt idx="7">
                  <c:v>Q4FY22</c:v>
                </c:pt>
                <c:pt idx="8">
                  <c:v>Q1FY23</c:v>
                </c:pt>
                <c:pt idx="9">
                  <c:v>Q2FY23</c:v>
                </c:pt>
                <c:pt idx="10">
                  <c:v>Q3RY23</c:v>
                </c:pt>
                <c:pt idx="11">
                  <c:v>Q4FY23</c:v>
                </c:pt>
              </c:strCache>
            </c:strRef>
          </c:cat>
          <c:val>
            <c:numRef>
              <c:f>'Run Chart (3)'!$C$8:$C$20</c:f>
              <c:numCache>
                <c:formatCode>0%</c:formatCode>
                <c:ptCount val="13"/>
                <c:pt idx="0">
                  <c:v>0.22</c:v>
                </c:pt>
                <c:pt idx="1">
                  <c:v>0.18</c:v>
                </c:pt>
                <c:pt idx="2">
                  <c:v>0.17</c:v>
                </c:pt>
                <c:pt idx="3">
                  <c:v>0.27</c:v>
                </c:pt>
                <c:pt idx="4">
                  <c:v>0.22</c:v>
                </c:pt>
                <c:pt idx="5">
                  <c:v>0.18</c:v>
                </c:pt>
                <c:pt idx="6">
                  <c:v>0.22</c:v>
                </c:pt>
                <c:pt idx="7">
                  <c:v>0.16</c:v>
                </c:pt>
                <c:pt idx="8">
                  <c:v>0.2</c:v>
                </c:pt>
                <c:pt idx="9">
                  <c:v>0.11</c:v>
                </c:pt>
                <c:pt idx="10">
                  <c:v>0.24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35-4043-9916-8F39C592CBCD}"/>
            </c:ext>
          </c:extLst>
        </c:ser>
        <c:ser>
          <c:idx val="2"/>
          <c:order val="1"/>
          <c:tx>
            <c:v>Goal</c:v>
          </c:tx>
          <c:spPr>
            <a:ln w="31750" cap="rnd">
              <a:solidFill>
                <a:schemeClr val="accent5"/>
              </a:solidFill>
              <a:round/>
              <a:headEnd w="sm" len="sm"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'Run Chart (3)'!$B$8:$B$20</c:f>
              <c:strCache>
                <c:ptCount val="12"/>
                <c:pt idx="0">
                  <c:v>Q1FY21</c:v>
                </c:pt>
                <c:pt idx="1">
                  <c:v>Q2FY21</c:v>
                </c:pt>
                <c:pt idx="2">
                  <c:v>Q3RY21</c:v>
                </c:pt>
                <c:pt idx="3">
                  <c:v>Q4FY21</c:v>
                </c:pt>
                <c:pt idx="4">
                  <c:v>Q1FY22</c:v>
                </c:pt>
                <c:pt idx="5">
                  <c:v>Q2FY22</c:v>
                </c:pt>
                <c:pt idx="6">
                  <c:v>Q3RY22</c:v>
                </c:pt>
                <c:pt idx="7">
                  <c:v>Q4FY22</c:v>
                </c:pt>
                <c:pt idx="8">
                  <c:v>Q1FY23</c:v>
                </c:pt>
                <c:pt idx="9">
                  <c:v>Q2FY23</c:v>
                </c:pt>
                <c:pt idx="10">
                  <c:v>Q3RY23</c:v>
                </c:pt>
                <c:pt idx="11">
                  <c:v>Q4FY23</c:v>
                </c:pt>
              </c:strCache>
            </c:strRef>
          </c:cat>
          <c:val>
            <c:numRef>
              <c:f>'Run Chart (3)'!$E$8:$E$20</c:f>
              <c:numCache>
                <c:formatCode>0%</c:formatCode>
                <c:ptCount val="13"/>
                <c:pt idx="0">
                  <c:v>0.23</c:v>
                </c:pt>
                <c:pt idx="1">
                  <c:v>0.23</c:v>
                </c:pt>
                <c:pt idx="2">
                  <c:v>0.23</c:v>
                </c:pt>
                <c:pt idx="3">
                  <c:v>0.23</c:v>
                </c:pt>
                <c:pt idx="4">
                  <c:v>0.23</c:v>
                </c:pt>
                <c:pt idx="5">
                  <c:v>0.23</c:v>
                </c:pt>
                <c:pt idx="6">
                  <c:v>0.23</c:v>
                </c:pt>
                <c:pt idx="7">
                  <c:v>0.23</c:v>
                </c:pt>
                <c:pt idx="8">
                  <c:v>0.23</c:v>
                </c:pt>
                <c:pt idx="9">
                  <c:v>0.23</c:v>
                </c:pt>
                <c:pt idx="10">
                  <c:v>0.23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35-4043-9916-8F39C592CBCD}"/>
            </c:ext>
          </c:extLst>
        </c:ser>
        <c:ser>
          <c:idx val="1"/>
          <c:order val="2"/>
          <c:tx>
            <c:v>Median</c:v>
          </c:tx>
          <c:spPr>
            <a:ln w="3175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val>
            <c:numRef>
              <c:f>'Run Chart (3)'!$D$8:$D$18</c:f>
              <c:numCache>
                <c:formatCode>General</c:formatCode>
                <c:ptCount val="11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  <c:pt idx="10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35-4043-9916-8F39C592CBC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12729551"/>
        <c:axId val="1"/>
      </c:lineChart>
      <c:catAx>
        <c:axId val="712729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2280000" spcFirstLastPara="1" vertOverflow="ellipsis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12729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0.02418</cdr:x>
      <cdr:y>0.17114</cdr:y>
    </cdr:from>
    <cdr:to>
      <cdr:x>0.07963</cdr:x>
      <cdr:y>0.81289</cdr:y>
    </cdr:to>
    <cdr:sp macro="" textlink="">
      <cdr:nvSpPr>
        <cdr:cNvPr id="3" name="Text Box 2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228039" y="742323"/>
          <a:ext cx="522946" cy="27835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vert270" wrap="square" lIns="27432" tIns="22860" rIns="0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fld id="{D1943E40-FF8A-4309-837B-36BBD6167353}" type="TxLink">
            <a:rPr lang="en-US" sz="1600" b="0" i="0" u="none" strike="noStrike">
              <a:solidFill>
                <a:schemeClr val="tx2"/>
              </a:solidFill>
              <a:latin typeface="Arial"/>
              <a:cs typeface="Arial"/>
            </a:rPr>
            <a:pPr algn="ctr" rtl="0">
              <a:defRPr sz="1000"/>
            </a:pPr>
            <a:t>% Excellent</a:t>
          </a:fld>
          <a:endParaRPr lang="en-US" sz="1600" b="0" i="0" strike="noStrike">
            <a:solidFill>
              <a:schemeClr val="tx2"/>
            </a:solidFill>
            <a:latin typeface="Arial"/>
            <a:cs typeface="Arial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40687-5E5E-4D0F-92BE-E50353650ABE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6559E-AAF0-4167-8656-0826E49F3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4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559E-AAF0-4167-8656-0826E49F30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6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johnson@chmccook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500955" y="1866623"/>
            <a:ext cx="2758345" cy="245871"/>
            <a:chOff x="0" y="0"/>
            <a:chExt cx="726478" cy="647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500955" y="1252087"/>
            <a:ext cx="2758345" cy="4122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829775" y="4088040"/>
            <a:ext cx="13248425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 dirty="0">
                <a:solidFill>
                  <a:srgbClr val="1E3262"/>
                </a:solidFill>
                <a:latin typeface="Montserrat Extra-Bold"/>
              </a:rPr>
              <a:t>Quality Residency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29775" y="5238750"/>
            <a:ext cx="12181625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 dirty="0">
                <a:solidFill>
                  <a:srgbClr val="BFD734"/>
                </a:solidFill>
                <a:latin typeface="Montserrat Extra-Bold"/>
              </a:rPr>
              <a:t>Capstone Project</a:t>
            </a:r>
          </a:p>
        </p:txBody>
      </p:sp>
      <p:sp>
        <p:nvSpPr>
          <p:cNvPr id="11" name="TextBox 11"/>
          <p:cNvSpPr txBox="1"/>
          <p:nvPr/>
        </p:nvSpPr>
        <p:spPr>
          <a:xfrm rot="-5400000">
            <a:off x="-746525" y="6928250"/>
            <a:ext cx="397463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25B1DD"/>
                </a:solidFill>
                <a:latin typeface="Montserrat Classic"/>
              </a:rPr>
              <a:t>nebraskahospitals.org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29775" y="7008131"/>
            <a:ext cx="9288593" cy="944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spc="963" dirty="0" smtClean="0">
                <a:solidFill>
                  <a:srgbClr val="25B1DD"/>
                </a:solidFill>
                <a:latin typeface="Montserrat Classic"/>
              </a:rPr>
              <a:t>Jessica Johnson, 10/13/2023 Community Hospital</a:t>
            </a:r>
            <a:endParaRPr lang="en-US" sz="2800" spc="963" dirty="0">
              <a:solidFill>
                <a:srgbClr val="25B1DD"/>
              </a:solidFill>
              <a:latin typeface="Montserrat Class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00955" y="9012429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143000" y="3086100"/>
            <a:ext cx="109728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400" b="1" i="0" dirty="0" smtClean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Study</a:t>
            </a:r>
            <a:endParaRPr lang="en-US" sz="2400" b="1" i="0" dirty="0">
              <a:solidFill>
                <a:srgbClr val="1B1B1B"/>
              </a:solidFill>
              <a:effectLst/>
              <a:latin typeface="Montserrat Classic" panose="020B060402020202020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i="0" dirty="0" smtClean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Need observation time after completion of training.</a:t>
            </a:r>
            <a:endParaRPr lang="en-US" sz="2400" dirty="0" smtClean="0">
              <a:solidFill>
                <a:srgbClr val="1B1B1B"/>
              </a:solidFill>
              <a:latin typeface="Montserrat Classic" panose="020B060402020202020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US" sz="2400" i="0" dirty="0">
              <a:solidFill>
                <a:srgbClr val="1B1B1B"/>
              </a:solidFill>
              <a:effectLst/>
              <a:latin typeface="Montserrat Classic" panose="020B0604020202020204" charset="0"/>
            </a:endParaRPr>
          </a:p>
          <a:p>
            <a:pPr algn="l"/>
            <a:r>
              <a:rPr lang="en-US" sz="2400" b="1" i="0" dirty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Act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1B1B1B"/>
                </a:solidFill>
                <a:latin typeface="Montserrat Classic" panose="020B0604020202020204" charset="0"/>
              </a:rPr>
              <a:t>Will be creating a sustainment plan for </a:t>
            </a:r>
            <a:r>
              <a:rPr lang="en-US" sz="2400" dirty="0" err="1" smtClean="0">
                <a:solidFill>
                  <a:srgbClr val="1B1B1B"/>
                </a:solidFill>
                <a:latin typeface="Montserrat Classic" panose="020B0604020202020204" charset="0"/>
              </a:rPr>
              <a:t>TeamSTEPPS</a:t>
            </a:r>
            <a:r>
              <a:rPr lang="en-US" sz="2400" dirty="0" smtClean="0">
                <a:solidFill>
                  <a:srgbClr val="1B1B1B"/>
                </a:solidFill>
                <a:latin typeface="Montserrat Classic" panose="020B0604020202020204" charset="0"/>
              </a:rPr>
              <a:t> that is more robust the first year.</a:t>
            </a:r>
            <a:endParaRPr lang="en-US" sz="2400" i="0" dirty="0">
              <a:solidFill>
                <a:srgbClr val="1B1B1B"/>
              </a:solidFill>
              <a:effectLst/>
              <a:latin typeface="Montserrat Classic" panose="020B0604020202020204" charset="0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1028700" y="1595293"/>
            <a:ext cx="2758345" cy="47625"/>
          </a:xfrm>
          <a:custGeom>
            <a:avLst/>
            <a:gdLst/>
            <a:ahLst/>
            <a:cxnLst/>
            <a:rect l="l" t="t" r="r" b="b"/>
            <a:pathLst>
              <a:path w="726478" h="12543">
                <a:moveTo>
                  <a:pt x="0" y="0"/>
                </a:moveTo>
                <a:lnTo>
                  <a:pt x="726478" y="0"/>
                </a:lnTo>
                <a:lnTo>
                  <a:pt x="726478" y="12543"/>
                </a:lnTo>
                <a:lnTo>
                  <a:pt x="0" y="12543"/>
                </a:lnTo>
                <a:close/>
              </a:path>
            </a:pathLst>
          </a:custGeom>
          <a:solidFill>
            <a:srgbClr val="BFD734"/>
          </a:solidFill>
        </p:spPr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1076843"/>
            <a:ext cx="2758345" cy="412279"/>
          </a:xfrm>
          <a:prstGeom prst="rect">
            <a:avLst/>
          </a:prstGeom>
        </p:spPr>
      </p:pic>
      <p:sp>
        <p:nvSpPr>
          <p:cNvPr id="29" name="TextBox 7">
            <a:extLst>
              <a:ext uri="{FF2B5EF4-FFF2-40B4-BE49-F238E27FC236}">
                <a16:creationId xmlns:a16="http://schemas.microsoft.com/office/drawing/2014/main" id="{B313D652-9C39-7482-6AFD-DA9FBABC230A}"/>
              </a:ext>
            </a:extLst>
          </p:cNvPr>
          <p:cNvSpPr txBox="1"/>
          <p:nvPr/>
        </p:nvSpPr>
        <p:spPr>
          <a:xfrm>
            <a:off x="1600200" y="2396393"/>
            <a:ext cx="7620000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1E3262"/>
                </a:solidFill>
                <a:latin typeface="Montserrat Extra-Bold Bold"/>
              </a:rPr>
              <a:t>Plan ~ Do ~ Study ~ Act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39FB019-C70B-6DDB-ECEA-95FB029A5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9400" y="2222270"/>
            <a:ext cx="3337654" cy="6573167"/>
          </a:xfrm>
          <a:prstGeom prst="rect">
            <a:avLst/>
          </a:prstGeom>
        </p:spPr>
      </p:pic>
      <p:sp>
        <p:nvSpPr>
          <p:cNvPr id="32" name="TextBox 10">
            <a:extLst>
              <a:ext uri="{FF2B5EF4-FFF2-40B4-BE49-F238E27FC236}">
                <a16:creationId xmlns:a16="http://schemas.microsoft.com/office/drawing/2014/main" id="{6EB350E9-062B-D552-5C2E-9C50906C636E}"/>
              </a:ext>
            </a:extLst>
          </p:cNvPr>
          <p:cNvSpPr txBox="1"/>
          <p:nvPr/>
        </p:nvSpPr>
        <p:spPr>
          <a:xfrm>
            <a:off x="9224962" y="7351873"/>
            <a:ext cx="3957638" cy="1976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47"/>
              </a:lnSpc>
            </a:pPr>
            <a:r>
              <a:rPr lang="en-US" sz="3200" dirty="0">
                <a:solidFill>
                  <a:srgbClr val="25B1DD"/>
                </a:solidFill>
                <a:latin typeface="Montserrat Extra-Bold Bold"/>
              </a:rPr>
              <a:t>***Each project will likely require more than 1 PDSA cycle.</a:t>
            </a:r>
          </a:p>
        </p:txBody>
      </p:sp>
    </p:spTree>
    <p:extLst>
      <p:ext uri="{BB962C8B-B14F-4D97-AF65-F5344CB8AC3E}">
        <p14:creationId xmlns:p14="http://schemas.microsoft.com/office/powerpoint/2010/main" val="889946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500955" y="2413635"/>
            <a:ext cx="2758345" cy="245871"/>
          </a:xfrm>
          <a:custGeom>
            <a:avLst/>
            <a:gdLst/>
            <a:ahLst/>
            <a:cxnLst/>
            <a:rect l="l" t="t" r="r" b="b"/>
            <a:pathLst>
              <a:path w="726478" h="64756">
                <a:moveTo>
                  <a:pt x="0" y="0"/>
                </a:moveTo>
                <a:lnTo>
                  <a:pt x="726478" y="0"/>
                </a:lnTo>
                <a:lnTo>
                  <a:pt x="726478" y="64756"/>
                </a:lnTo>
                <a:lnTo>
                  <a:pt x="0" y="64756"/>
                </a:lnTo>
                <a:close/>
              </a:path>
            </a:pathLst>
          </a:custGeom>
          <a:solidFill>
            <a:srgbClr val="BFD734"/>
          </a:solidFill>
        </p:spPr>
      </p:sp>
      <p:sp>
        <p:nvSpPr>
          <p:cNvPr id="7" name="TextBox 7"/>
          <p:cNvSpPr txBox="1"/>
          <p:nvPr/>
        </p:nvSpPr>
        <p:spPr>
          <a:xfrm>
            <a:off x="1315878" y="2897577"/>
            <a:ext cx="6448950" cy="508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1E3262"/>
                </a:solidFill>
                <a:latin typeface="Montserrat Extra-Bold Bold"/>
              </a:rPr>
              <a:t>Data and Trends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28700" y="1595293"/>
            <a:ext cx="2758345" cy="47625"/>
            <a:chOff x="0" y="0"/>
            <a:chExt cx="726478" cy="125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26478" cy="12543"/>
            </a:xfrm>
            <a:custGeom>
              <a:avLst/>
              <a:gdLst/>
              <a:ahLst/>
              <a:cxnLst/>
              <a:rect l="l" t="t" r="r" b="b"/>
              <a:pathLst>
                <a:path w="726478" h="12543">
                  <a:moveTo>
                    <a:pt x="0" y="0"/>
                  </a:moveTo>
                  <a:lnTo>
                    <a:pt x="726478" y="0"/>
                  </a:lnTo>
                  <a:lnTo>
                    <a:pt x="726478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1076843"/>
            <a:ext cx="2758345" cy="4122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625C02-4935-4C92-3FAA-5D727F0CF65A}"/>
              </a:ext>
            </a:extLst>
          </p:cNvPr>
          <p:cNvSpPr txBox="1"/>
          <p:nvPr/>
        </p:nvSpPr>
        <p:spPr>
          <a:xfrm>
            <a:off x="1600200" y="3658020"/>
            <a:ext cx="6553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 Classic" panose="020B0604020202020204" charset="0"/>
              </a:rPr>
              <a:t>H</a:t>
            </a:r>
            <a:r>
              <a:rPr lang="en-US" sz="2400" dirty="0" smtClean="0">
                <a:latin typeface="Montserrat Classic" panose="020B0604020202020204" charset="0"/>
              </a:rPr>
              <a:t>ave assigned contract with the AHA for training.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ontserrat Classic" panose="020B0604020202020204" charset="0"/>
              </a:rPr>
              <a:t>Goal is to have 30 Master Trainers attend the class.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ontserrat Classic" panose="020B0604020202020204" charset="0"/>
              </a:rPr>
              <a:t>Currently 29 employees are registered for the class.</a:t>
            </a:r>
            <a:endParaRPr lang="en-US" sz="2400" dirty="0">
              <a:latin typeface="Montserrat Classic" panose="020B060402020202020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686833"/>
              </p:ext>
            </p:extLst>
          </p:nvPr>
        </p:nvGraphicFramePr>
        <p:xfrm>
          <a:off x="8382000" y="3429000"/>
          <a:ext cx="9395223" cy="439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500955" y="2413635"/>
            <a:ext cx="2758345" cy="245871"/>
          </a:xfrm>
          <a:custGeom>
            <a:avLst/>
            <a:gdLst/>
            <a:ahLst/>
            <a:cxnLst/>
            <a:rect l="l" t="t" r="r" b="b"/>
            <a:pathLst>
              <a:path w="726478" h="64756">
                <a:moveTo>
                  <a:pt x="0" y="0"/>
                </a:moveTo>
                <a:lnTo>
                  <a:pt x="726478" y="0"/>
                </a:lnTo>
                <a:lnTo>
                  <a:pt x="726478" y="64756"/>
                </a:lnTo>
                <a:lnTo>
                  <a:pt x="0" y="64756"/>
                </a:lnTo>
                <a:close/>
              </a:path>
            </a:pathLst>
          </a:custGeom>
          <a:solidFill>
            <a:srgbClr val="BFD734"/>
          </a:solidFill>
        </p:spPr>
      </p:sp>
      <p:sp>
        <p:nvSpPr>
          <p:cNvPr id="7" name="TextBox 7"/>
          <p:cNvSpPr txBox="1"/>
          <p:nvPr/>
        </p:nvSpPr>
        <p:spPr>
          <a:xfrm>
            <a:off x="1371600" y="2413635"/>
            <a:ext cx="9580722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1E3262"/>
                </a:solidFill>
                <a:latin typeface="Montserrat Extra-Bold Bold"/>
              </a:rPr>
              <a:t>Return on Investment (ROI)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28700" y="1595293"/>
            <a:ext cx="2758345" cy="47625"/>
            <a:chOff x="0" y="0"/>
            <a:chExt cx="726478" cy="125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26478" cy="12543"/>
            </a:xfrm>
            <a:custGeom>
              <a:avLst/>
              <a:gdLst/>
              <a:ahLst/>
              <a:cxnLst/>
              <a:rect l="l" t="t" r="r" b="b"/>
              <a:pathLst>
                <a:path w="726478" h="12543">
                  <a:moveTo>
                    <a:pt x="0" y="0"/>
                  </a:moveTo>
                  <a:lnTo>
                    <a:pt x="726478" y="0"/>
                  </a:lnTo>
                  <a:lnTo>
                    <a:pt x="726478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1076843"/>
            <a:ext cx="2758345" cy="4122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625C02-4935-4C92-3FAA-5D727F0CF65A}"/>
              </a:ext>
            </a:extLst>
          </p:cNvPr>
          <p:cNvSpPr txBox="1"/>
          <p:nvPr/>
        </p:nvSpPr>
        <p:spPr>
          <a:xfrm>
            <a:off x="1371600" y="3088721"/>
            <a:ext cx="157734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Montserrat Classic" panose="020B0604020202020204" charset="0"/>
              </a:rPr>
              <a:t>Explore the financial implications of the project:</a:t>
            </a:r>
          </a:p>
          <a:p>
            <a:endParaRPr lang="en-US" sz="3200" dirty="0">
              <a:latin typeface="Montserrat Classic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Montserrat Classic" panose="020B0604020202020204" charset="0"/>
              </a:rPr>
              <a:t>Will costs/expenses be incurred to make noted changes?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Montserrat Classic" panose="020B0604020202020204" charset="0"/>
              </a:rPr>
              <a:t>Cost of </a:t>
            </a:r>
            <a:r>
              <a:rPr lang="en-US" sz="2000" dirty="0" err="1" smtClean="0">
                <a:latin typeface="Montserrat Classic" panose="020B0604020202020204" charset="0"/>
              </a:rPr>
              <a:t>TeamSTEPPS</a:t>
            </a:r>
            <a:r>
              <a:rPr lang="en-US" sz="2000" dirty="0" smtClean="0">
                <a:latin typeface="Montserrat Classic" panose="020B0604020202020204" charset="0"/>
              </a:rPr>
              <a:t> </a:t>
            </a:r>
            <a:r>
              <a:rPr lang="en-US" sz="2000" dirty="0" smtClean="0">
                <a:latin typeface="Montserrat Classic" panose="020B0604020202020204" charset="0"/>
              </a:rPr>
              <a:t>training($30,000)</a:t>
            </a:r>
            <a:endParaRPr lang="en-US" sz="2000" dirty="0" smtClean="0">
              <a:latin typeface="Montserrat Classic" panose="020B060402020202020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Montserrat Classic" panose="020B0604020202020204" charset="0"/>
              </a:rPr>
              <a:t>Staff time in </a:t>
            </a:r>
            <a:r>
              <a:rPr lang="en-US" sz="2000" dirty="0" smtClean="0">
                <a:latin typeface="Montserrat Classic" panose="020B0604020202020204" charset="0"/>
              </a:rPr>
              <a:t>training (16 </a:t>
            </a:r>
            <a:r>
              <a:rPr lang="en-US" sz="2000" dirty="0" err="1" smtClean="0">
                <a:latin typeface="Montserrat Classic" panose="020B0604020202020204" charset="0"/>
              </a:rPr>
              <a:t>hrs</a:t>
            </a:r>
            <a:r>
              <a:rPr lang="en-US" sz="2000" dirty="0" smtClean="0">
                <a:latin typeface="Montserrat Classic" panose="020B0604020202020204" charset="0"/>
              </a:rPr>
              <a:t> of training for 30 staff $12,000)</a:t>
            </a:r>
            <a:endParaRPr lang="en-US" sz="2000" dirty="0" smtClean="0">
              <a:latin typeface="Montserrat Classic" panose="020B060402020202020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latin typeface="Montserrat Classic" panose="020B0604020202020204" charset="0"/>
            </a:endParaRPr>
          </a:p>
          <a:p>
            <a:pPr lvl="1"/>
            <a:endParaRPr lang="en-US" sz="2000" dirty="0">
              <a:latin typeface="Montserrat Classic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Montserrat Classic" panose="020B0604020202020204" charset="0"/>
              </a:rPr>
              <a:t>What savings/revenue will be noted?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Montserrat Classic" panose="020B0604020202020204" charset="0"/>
              </a:rPr>
              <a:t>Decrease in patient harm due to improved communication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Montserrat Classic" panose="020B0604020202020204" charset="0"/>
              </a:rPr>
              <a:t>Increased staff </a:t>
            </a:r>
            <a:r>
              <a:rPr lang="en-US" sz="2000" dirty="0" smtClean="0">
                <a:latin typeface="Montserrat Classic" panose="020B0604020202020204" charset="0"/>
              </a:rPr>
              <a:t>retention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Montserrat Classic" panose="020B0604020202020204" charset="0"/>
              </a:rPr>
              <a:t>Improved efficiency and patient satisfaction</a:t>
            </a:r>
            <a:endParaRPr lang="en-US" sz="2000" dirty="0">
              <a:latin typeface="Montserrat Classic" panose="020B0604020202020204" charset="0"/>
            </a:endParaRPr>
          </a:p>
          <a:p>
            <a:endParaRPr lang="en-US" sz="2400" dirty="0">
              <a:latin typeface="Montserrat Classic" panose="020B0604020202020204" charset="0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21D048D8-078B-74B4-4540-46D9282EF535}"/>
              </a:ext>
            </a:extLst>
          </p:cNvPr>
          <p:cNvSpPr txBox="1"/>
          <p:nvPr/>
        </p:nvSpPr>
        <p:spPr>
          <a:xfrm>
            <a:off x="1371600" y="8598131"/>
            <a:ext cx="14630400" cy="976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47"/>
              </a:lnSpc>
            </a:pPr>
            <a:r>
              <a:rPr lang="en-US" sz="3200" dirty="0">
                <a:solidFill>
                  <a:srgbClr val="25B1DD"/>
                </a:solidFill>
                <a:latin typeface="Montserrat Extra-Bold Bold"/>
              </a:rPr>
              <a:t>Total Savings/Revenue – Total Costs/Expenses = Total ROI</a:t>
            </a:r>
          </a:p>
          <a:p>
            <a:pPr algn="ctr">
              <a:lnSpc>
                <a:spcPts val="3947"/>
              </a:lnSpc>
            </a:pPr>
            <a:r>
              <a:rPr lang="en-US" sz="3200" dirty="0">
                <a:solidFill>
                  <a:srgbClr val="25B1DD"/>
                </a:solidFill>
                <a:latin typeface="Montserrat Extra-Bold Bold"/>
              </a:rPr>
              <a:t>Positive ROI = Dollars Earned ~~ Negative ROI = Dollars Lost</a:t>
            </a:r>
          </a:p>
        </p:txBody>
      </p:sp>
    </p:spTree>
    <p:extLst>
      <p:ext uri="{BB962C8B-B14F-4D97-AF65-F5344CB8AC3E}">
        <p14:creationId xmlns:p14="http://schemas.microsoft.com/office/powerpoint/2010/main" val="3092679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500955" y="2413635"/>
            <a:ext cx="2758345" cy="245871"/>
          </a:xfrm>
          <a:custGeom>
            <a:avLst/>
            <a:gdLst/>
            <a:ahLst/>
            <a:cxnLst/>
            <a:rect l="l" t="t" r="r" b="b"/>
            <a:pathLst>
              <a:path w="726478" h="64756">
                <a:moveTo>
                  <a:pt x="0" y="0"/>
                </a:moveTo>
                <a:lnTo>
                  <a:pt x="726478" y="0"/>
                </a:lnTo>
                <a:lnTo>
                  <a:pt x="726478" y="64756"/>
                </a:lnTo>
                <a:lnTo>
                  <a:pt x="0" y="64756"/>
                </a:lnTo>
                <a:close/>
              </a:path>
            </a:pathLst>
          </a:custGeom>
          <a:solidFill>
            <a:srgbClr val="BFD734"/>
          </a:solidFill>
        </p:spPr>
      </p:sp>
      <p:sp>
        <p:nvSpPr>
          <p:cNvPr id="7" name="TextBox 7"/>
          <p:cNvSpPr txBox="1"/>
          <p:nvPr/>
        </p:nvSpPr>
        <p:spPr>
          <a:xfrm>
            <a:off x="1485900" y="1913128"/>
            <a:ext cx="15773400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1E3262"/>
                </a:solidFill>
                <a:latin typeface="Montserrat Extra-Bold Bold"/>
              </a:rPr>
              <a:t>Spreading / Sustaining / Maintaining / Replicating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28700" y="1595293"/>
            <a:ext cx="2758345" cy="47625"/>
            <a:chOff x="0" y="0"/>
            <a:chExt cx="726478" cy="125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26478" cy="12543"/>
            </a:xfrm>
            <a:custGeom>
              <a:avLst/>
              <a:gdLst/>
              <a:ahLst/>
              <a:cxnLst/>
              <a:rect l="l" t="t" r="r" b="b"/>
              <a:pathLst>
                <a:path w="726478" h="12543">
                  <a:moveTo>
                    <a:pt x="0" y="0"/>
                  </a:moveTo>
                  <a:lnTo>
                    <a:pt x="726478" y="0"/>
                  </a:lnTo>
                  <a:lnTo>
                    <a:pt x="726478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1076843"/>
            <a:ext cx="2758345" cy="4122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625C02-4935-4C92-3FAA-5D727F0CF65A}"/>
              </a:ext>
            </a:extLst>
          </p:cNvPr>
          <p:cNvSpPr txBox="1"/>
          <p:nvPr/>
        </p:nvSpPr>
        <p:spPr>
          <a:xfrm>
            <a:off x="1371600" y="3088721"/>
            <a:ext cx="157734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Montserrat Classic" panose="020B0604020202020204" charset="0"/>
              </a:rPr>
              <a:t>Current Plan for Sustainment: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 Classic" panose="020B0604020202020204" charset="0"/>
              </a:rPr>
              <a:t>	</a:t>
            </a:r>
            <a:r>
              <a:rPr lang="en-US" sz="3200" dirty="0" smtClean="0">
                <a:latin typeface="Montserrat Classic" panose="020B0604020202020204" charset="0"/>
              </a:rPr>
              <a:t>Structured training for new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 Classic" panose="020B0604020202020204" charset="0"/>
              </a:rPr>
              <a:t>	</a:t>
            </a:r>
            <a:r>
              <a:rPr lang="en-US" sz="3200" dirty="0" smtClean="0">
                <a:latin typeface="Montserrat Classic" panose="020B0604020202020204" charset="0"/>
              </a:rPr>
              <a:t>1</a:t>
            </a:r>
            <a:r>
              <a:rPr lang="en-US" sz="3200" baseline="30000" dirty="0" smtClean="0">
                <a:latin typeface="Montserrat Classic" panose="020B0604020202020204" charset="0"/>
              </a:rPr>
              <a:t>st</a:t>
            </a:r>
            <a:r>
              <a:rPr lang="en-US" sz="3200" dirty="0" smtClean="0">
                <a:latin typeface="Montserrat Classic" panose="020B0604020202020204" charset="0"/>
              </a:rPr>
              <a:t> year: Monthly reminders/training for </a:t>
            </a:r>
            <a:r>
              <a:rPr lang="en-US" sz="3200" dirty="0" err="1" smtClean="0">
                <a:latin typeface="Montserrat Classic" panose="020B0604020202020204" charset="0"/>
              </a:rPr>
              <a:t>TeamSTEPPS</a:t>
            </a:r>
            <a:r>
              <a:rPr lang="en-US" sz="3200" dirty="0" smtClean="0">
                <a:latin typeface="Montserrat Classic" panose="020B0604020202020204" charset="0"/>
              </a:rPr>
              <a:t> tools</a:t>
            </a:r>
          </a:p>
          <a:p>
            <a:pPr marL="858838" indent="-858838"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 Classic" panose="020B0604020202020204" charset="0"/>
              </a:rPr>
              <a:t>	</a:t>
            </a:r>
            <a:r>
              <a:rPr lang="en-US" sz="3200" dirty="0" smtClean="0">
                <a:latin typeface="Montserrat Classic" panose="020B0604020202020204" charset="0"/>
              </a:rPr>
              <a:t>Quarterly department champion meetings to discuss the use of the tools</a:t>
            </a:r>
            <a:endParaRPr lang="en-US" sz="3200" dirty="0">
              <a:latin typeface="Montserrat Classic" panose="020B0604020202020204" charset="0"/>
            </a:endParaRPr>
          </a:p>
          <a:p>
            <a:endParaRPr lang="en-US" sz="2000" dirty="0">
              <a:latin typeface="Montserrat Classic" panose="020B0604020202020204" charset="0"/>
            </a:endParaRPr>
          </a:p>
          <a:p>
            <a:endParaRPr lang="en-US" sz="2400" dirty="0">
              <a:latin typeface="Montserrat Classi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87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0790" y="0"/>
            <a:ext cx="212090" cy="5143500"/>
            <a:chOff x="0" y="0"/>
            <a:chExt cx="55859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59" cy="1354667"/>
            </a:xfrm>
            <a:custGeom>
              <a:avLst/>
              <a:gdLst/>
              <a:ahLst/>
              <a:cxnLst/>
              <a:rect l="l" t="t" r="r" b="b"/>
              <a:pathLst>
                <a:path w="55859" h="1354667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794627" y="4105507"/>
            <a:ext cx="15188573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9600" dirty="0">
                <a:solidFill>
                  <a:srgbClr val="1E3262"/>
                </a:solidFill>
                <a:latin typeface="Montserrat Extra-Bold"/>
              </a:rPr>
              <a:t>THANK YOU/Questions</a:t>
            </a:r>
          </a:p>
        </p:txBody>
      </p:sp>
      <p:sp>
        <p:nvSpPr>
          <p:cNvPr id="6" name="TextBox 6"/>
          <p:cNvSpPr txBox="1"/>
          <p:nvPr/>
        </p:nvSpPr>
        <p:spPr>
          <a:xfrm rot="-5400000">
            <a:off x="-775100" y="6890150"/>
            <a:ext cx="397463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25B1DD"/>
                </a:solidFill>
                <a:latin typeface="Montserrat Classic"/>
              </a:rPr>
              <a:t>nebraskahospitals.org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94627" y="5795414"/>
            <a:ext cx="9288593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spc="963" dirty="0" smtClean="0">
                <a:solidFill>
                  <a:srgbClr val="101010"/>
                </a:solidFill>
                <a:latin typeface="Montserrat Classic"/>
              </a:rPr>
              <a:t>Jessica Johnson, MHA CHC</a:t>
            </a:r>
          </a:p>
          <a:p>
            <a:pPr>
              <a:lnSpc>
                <a:spcPts val="3920"/>
              </a:lnSpc>
            </a:pPr>
            <a:r>
              <a:rPr lang="en-US" sz="2800" spc="963" dirty="0" smtClean="0">
                <a:solidFill>
                  <a:srgbClr val="101010"/>
                </a:solidFill>
                <a:latin typeface="Montserrat Classic"/>
                <a:hlinkClick r:id="rId2"/>
              </a:rPr>
              <a:t>jjohnson@chmccook.org</a:t>
            </a:r>
            <a:endParaRPr lang="en-US" sz="2800" spc="963" dirty="0" smtClean="0">
              <a:solidFill>
                <a:srgbClr val="101010"/>
              </a:solidFill>
              <a:latin typeface="Montserrat Classic"/>
            </a:endParaRPr>
          </a:p>
          <a:p>
            <a:pPr>
              <a:lnSpc>
                <a:spcPts val="3920"/>
              </a:lnSpc>
            </a:pPr>
            <a:r>
              <a:rPr lang="en-US" sz="2800" spc="963" dirty="0" smtClean="0">
                <a:solidFill>
                  <a:srgbClr val="101010"/>
                </a:solidFill>
                <a:latin typeface="Montserrat Classic"/>
              </a:rPr>
              <a:t>(308) 344-8329</a:t>
            </a:r>
            <a:endParaRPr lang="en-US" sz="2800" spc="963" dirty="0">
              <a:solidFill>
                <a:srgbClr val="101010"/>
              </a:solidFill>
              <a:latin typeface="Montserrat Classic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4500955" y="1866623"/>
            <a:ext cx="2758345" cy="245871"/>
            <a:chOff x="0" y="0"/>
            <a:chExt cx="726478" cy="647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500955" y="1252087"/>
            <a:ext cx="2758345" cy="4122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162895"/>
            <a:ext cx="14897100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1E3262"/>
                </a:solidFill>
                <a:latin typeface="Montserrat Extra-Bold Bold"/>
              </a:rPr>
              <a:t>Introduction to the Organization, Project, Team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085468"/>
            <a:ext cx="16230600" cy="5603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dirty="0">
                <a:solidFill>
                  <a:srgbClr val="2D262A"/>
                </a:solidFill>
                <a:latin typeface="Montserrat Classic"/>
              </a:rPr>
              <a:t>Community Hospital is a 25-bed critical access, not-for-profit, </a:t>
            </a:r>
            <a:r>
              <a:rPr lang="en-US" dirty="0" smtClean="0">
                <a:solidFill>
                  <a:srgbClr val="2D262A"/>
                </a:solidFill>
                <a:latin typeface="Montserrat Classic"/>
              </a:rPr>
              <a:t>DNV-accredited facility in Southwest Nebraska. We </a:t>
            </a:r>
            <a:r>
              <a:rPr lang="en-US" dirty="0">
                <a:solidFill>
                  <a:srgbClr val="2D262A"/>
                </a:solidFill>
                <a:latin typeface="Montserrat Classic"/>
              </a:rPr>
              <a:t>provide a full range of acute, obstetrical, surgical, </a:t>
            </a:r>
            <a:r>
              <a:rPr lang="en-US" dirty="0" smtClean="0">
                <a:solidFill>
                  <a:srgbClr val="2D262A"/>
                </a:solidFill>
                <a:latin typeface="Montserrat Classic"/>
              </a:rPr>
              <a:t>diagnostic, and </a:t>
            </a:r>
            <a:r>
              <a:rPr lang="en-US" dirty="0">
                <a:solidFill>
                  <a:srgbClr val="2D262A"/>
                </a:solidFill>
                <a:latin typeface="Montserrat Classic"/>
              </a:rPr>
              <a:t>clinical services. </a:t>
            </a:r>
            <a:endParaRPr lang="en-US" dirty="0" smtClean="0">
              <a:solidFill>
                <a:srgbClr val="2D262A"/>
              </a:solidFill>
              <a:latin typeface="Montserrat Classic"/>
            </a:endParaRPr>
          </a:p>
          <a:p>
            <a:pPr>
              <a:lnSpc>
                <a:spcPts val="3359"/>
              </a:lnSpc>
            </a:pPr>
            <a:endParaRPr lang="en-US" dirty="0">
              <a:solidFill>
                <a:srgbClr val="2D262A"/>
              </a:solidFill>
              <a:latin typeface="Montserrat Classic"/>
            </a:endParaRPr>
          </a:p>
          <a:p>
            <a:pPr>
              <a:lnSpc>
                <a:spcPts val="3359"/>
              </a:lnSpc>
            </a:pPr>
            <a:r>
              <a:rPr lang="en-US" dirty="0" smtClean="0">
                <a:solidFill>
                  <a:srgbClr val="2D262A"/>
                </a:solidFill>
                <a:latin typeface="Montserrat Classic"/>
              </a:rPr>
              <a:t>The hospital has four seeds that aim to help meet their mission and vision. The People Seed’s strategy statement is to achieve a mission-driven workforce with one initiative of improving employees’ perception of teamwork between departments. Poor perception of teamwork can lead to poor patient and employee satisfaction. Communication is a key component of teamwork. Poor communication can lead to medical errors and patient harm. </a:t>
            </a:r>
          </a:p>
          <a:p>
            <a:pPr>
              <a:lnSpc>
                <a:spcPts val="3359"/>
              </a:lnSpc>
            </a:pPr>
            <a:endParaRPr lang="en-US" dirty="0">
              <a:solidFill>
                <a:srgbClr val="2D262A"/>
              </a:solidFill>
              <a:latin typeface="Montserrat Classic"/>
            </a:endParaRPr>
          </a:p>
          <a:p>
            <a:pPr>
              <a:lnSpc>
                <a:spcPts val="3359"/>
              </a:lnSpc>
            </a:pPr>
            <a:r>
              <a:rPr lang="en-US" dirty="0" smtClean="0">
                <a:solidFill>
                  <a:srgbClr val="2D262A"/>
                </a:solidFill>
                <a:latin typeface="Montserrat Classic"/>
              </a:rPr>
              <a:t>To improve the score, the hospital commissioned a 90 day team dedicated to the project. Each 90 day team as two facilitators trained in the DMAIC process, a team owner, and an Administrative Council (C-Suite) sponsor. Frontline staff from the highest and lowest scoring departments, both clinical and non-clinical were added to the team. Additional characteristics of honesty, willingness to communicate, optimis</a:t>
            </a:r>
            <a:r>
              <a:rPr lang="en-US" dirty="0">
                <a:solidFill>
                  <a:srgbClr val="2D262A"/>
                </a:solidFill>
                <a:latin typeface="Montserrat Classic"/>
              </a:rPr>
              <a:t>m</a:t>
            </a:r>
            <a:r>
              <a:rPr lang="en-US" dirty="0" smtClean="0">
                <a:solidFill>
                  <a:srgbClr val="2D262A"/>
                </a:solidFill>
                <a:latin typeface="Montserrat Classic"/>
              </a:rPr>
              <a:t>, openness to new ideas and availability were considered. One team member left due to availability. Weekly report-outs were given to the Administrative Council during the course of the project.</a:t>
            </a:r>
            <a:endParaRPr lang="en-US" dirty="0">
              <a:solidFill>
                <a:srgbClr val="2D262A"/>
              </a:solidFill>
              <a:latin typeface="Montserrat Classic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1595293"/>
            <a:ext cx="2758345" cy="47625"/>
            <a:chOff x="0" y="0"/>
            <a:chExt cx="726478" cy="1254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26478" cy="12543"/>
            </a:xfrm>
            <a:custGeom>
              <a:avLst/>
              <a:gdLst/>
              <a:ahLst/>
              <a:cxnLst/>
              <a:rect l="l" t="t" r="r" b="b"/>
              <a:pathLst>
                <a:path w="726478" h="12543">
                  <a:moveTo>
                    <a:pt x="0" y="0"/>
                  </a:moveTo>
                  <a:lnTo>
                    <a:pt x="726478" y="0"/>
                  </a:lnTo>
                  <a:lnTo>
                    <a:pt x="726478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1076843"/>
            <a:ext cx="2758345" cy="4122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500955" y="9012429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2476500"/>
            <a:ext cx="6448950" cy="508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1E3262"/>
                </a:solidFill>
                <a:latin typeface="Montserrat Extra-Bold Bold"/>
              </a:rPr>
              <a:t>AIM Statement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38475" y="3551935"/>
            <a:ext cx="16230600" cy="822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 smtClean="0">
                <a:solidFill>
                  <a:srgbClr val="2D262A"/>
                </a:solidFill>
                <a:latin typeface="Montserrat Classic"/>
              </a:rPr>
              <a:t>The </a:t>
            </a:r>
            <a:r>
              <a:rPr lang="en-US" sz="2400" dirty="0">
                <a:solidFill>
                  <a:srgbClr val="2D262A"/>
                </a:solidFill>
                <a:latin typeface="Montserrat Classic"/>
              </a:rPr>
              <a:t>aim of this project is to </a:t>
            </a:r>
            <a:r>
              <a:rPr lang="en-US" sz="2400" dirty="0" smtClean="0">
                <a:solidFill>
                  <a:srgbClr val="2D262A"/>
                </a:solidFill>
                <a:latin typeface="Montserrat Classic"/>
              </a:rPr>
              <a:t>increase the perception of teamwork by departments by 4.7% from 18.3% excellent responses to the 70</a:t>
            </a:r>
            <a:r>
              <a:rPr lang="en-US" sz="2400" baseline="30000" dirty="0" smtClean="0">
                <a:solidFill>
                  <a:srgbClr val="2D262A"/>
                </a:solidFill>
                <a:latin typeface="Montserrat Classic"/>
              </a:rPr>
              <a:t>th</a:t>
            </a:r>
            <a:r>
              <a:rPr lang="en-US" sz="2400" dirty="0" smtClean="0">
                <a:solidFill>
                  <a:srgbClr val="2D262A"/>
                </a:solidFill>
                <a:latin typeface="Montserrat Classic"/>
              </a:rPr>
              <a:t> percentile of 23% excellent responses by June 30, 2024. </a:t>
            </a:r>
            <a:endParaRPr lang="en-US" sz="2400" dirty="0">
              <a:solidFill>
                <a:srgbClr val="2D262A"/>
              </a:solidFill>
              <a:latin typeface="Montserrat Classic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1028700" y="1595293"/>
            <a:ext cx="2758345" cy="47625"/>
            <a:chOff x="0" y="0"/>
            <a:chExt cx="726478" cy="1254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26478" cy="12543"/>
            </a:xfrm>
            <a:custGeom>
              <a:avLst/>
              <a:gdLst/>
              <a:ahLst/>
              <a:cxnLst/>
              <a:rect l="l" t="t" r="r" b="b"/>
              <a:pathLst>
                <a:path w="726478" h="12543">
                  <a:moveTo>
                    <a:pt x="0" y="0"/>
                  </a:moveTo>
                  <a:lnTo>
                    <a:pt x="726478" y="0"/>
                  </a:lnTo>
                  <a:lnTo>
                    <a:pt x="726478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1076843"/>
            <a:ext cx="2758345" cy="4122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4419600" y="1181100"/>
            <a:ext cx="9168075" cy="687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5600" dirty="0">
                <a:solidFill>
                  <a:srgbClr val="1E3262"/>
                </a:solidFill>
                <a:latin typeface="Montserrat Extra-Bold Bold"/>
              </a:rPr>
              <a:t>Measuring Success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828800" y="2589322"/>
            <a:ext cx="14859000" cy="4360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400" dirty="0">
              <a:solidFill>
                <a:srgbClr val="2D262A"/>
              </a:solidFill>
              <a:latin typeface="Montserrat Classic"/>
            </a:endParaRPr>
          </a:p>
          <a:p>
            <a:pPr>
              <a:lnSpc>
                <a:spcPts val="3359"/>
              </a:lnSpc>
            </a:pPr>
            <a:r>
              <a:rPr lang="en-US" sz="2400" dirty="0" smtClean="0">
                <a:solidFill>
                  <a:srgbClr val="2D262A"/>
                </a:solidFill>
                <a:latin typeface="Montserrat Classic"/>
              </a:rPr>
              <a:t>Annually, employees are invited to take a survey administered by a third party to measure employee engagement. The survey asks staff to rank teamwork between departments as either excellent, very good, good, fair, or poor. </a:t>
            </a:r>
          </a:p>
          <a:p>
            <a:pPr>
              <a:lnSpc>
                <a:spcPts val="3359"/>
              </a:lnSpc>
            </a:pPr>
            <a:endParaRPr lang="en-US" sz="2400" dirty="0" smtClean="0">
              <a:solidFill>
                <a:srgbClr val="2D262A"/>
              </a:solidFill>
              <a:latin typeface="Montserrat Classic"/>
            </a:endParaRPr>
          </a:p>
          <a:p>
            <a:pPr>
              <a:lnSpc>
                <a:spcPts val="3359"/>
              </a:lnSpc>
            </a:pPr>
            <a:r>
              <a:rPr lang="en-US" sz="2400" dirty="0" smtClean="0">
                <a:solidFill>
                  <a:srgbClr val="2D262A"/>
                </a:solidFill>
                <a:latin typeface="Montserrat Classic"/>
              </a:rPr>
              <a:t>To monitor this measure on a more frequent basis, the hospital does surveys each month on staff that attend the annual training. 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2D262A"/>
              </a:solidFill>
              <a:latin typeface="Montserrat Classic"/>
            </a:endParaRPr>
          </a:p>
          <a:p>
            <a:pPr>
              <a:lnSpc>
                <a:spcPts val="3359"/>
              </a:lnSpc>
            </a:pPr>
            <a:r>
              <a:rPr lang="en-US" sz="2400" dirty="0" smtClean="0">
                <a:solidFill>
                  <a:srgbClr val="2D262A"/>
                </a:solidFill>
                <a:latin typeface="Montserrat Classic"/>
              </a:rPr>
              <a:t>The hospital only calculates the scores based on the number of staff who rate it “excellent.”</a:t>
            </a:r>
          </a:p>
          <a:p>
            <a:pPr>
              <a:lnSpc>
                <a:spcPts val="3359"/>
              </a:lnSpc>
            </a:pPr>
            <a:endParaRPr lang="en-US" sz="2400" dirty="0">
              <a:solidFill>
                <a:srgbClr val="2D262A"/>
              </a:solidFill>
              <a:latin typeface="Montserrat Class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600200" y="2396393"/>
            <a:ext cx="6448950" cy="508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1E3262"/>
                </a:solidFill>
                <a:latin typeface="Montserrat Extra-Bold Bold"/>
              </a:rPr>
              <a:t>Selecting Changes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1595293"/>
            <a:ext cx="2758345" cy="47625"/>
          </a:xfrm>
          <a:custGeom>
            <a:avLst/>
            <a:gdLst/>
            <a:ahLst/>
            <a:cxnLst/>
            <a:rect l="l" t="t" r="r" b="b"/>
            <a:pathLst>
              <a:path w="726478" h="12543">
                <a:moveTo>
                  <a:pt x="0" y="0"/>
                </a:moveTo>
                <a:lnTo>
                  <a:pt x="726478" y="0"/>
                </a:lnTo>
                <a:lnTo>
                  <a:pt x="726478" y="12543"/>
                </a:lnTo>
                <a:lnTo>
                  <a:pt x="0" y="12543"/>
                </a:lnTo>
                <a:close/>
              </a:path>
            </a:pathLst>
          </a:custGeom>
          <a:solidFill>
            <a:srgbClr val="BFD734"/>
          </a:solidFill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1076843"/>
            <a:ext cx="2758345" cy="4122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845833-5AC4-DE77-417A-A8BF6936C596}"/>
              </a:ext>
            </a:extLst>
          </p:cNvPr>
          <p:cNvSpPr txBox="1"/>
          <p:nvPr/>
        </p:nvSpPr>
        <p:spPr>
          <a:xfrm>
            <a:off x="1600200" y="3658020"/>
            <a:ext cx="150876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Montserrat Classic" panose="020B0604020202020204" charset="0"/>
              </a:rPr>
              <a:t>An anonymous hospital-wide survey was conducted through e-mail to identify potential causes. Questions included: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ontserrat Classic" panose="020B0604020202020204" charset="0"/>
              </a:rPr>
              <a:t>How would you currently rate the teamwork between departments?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ontserrat Classic" panose="020B0604020202020204" charset="0"/>
              </a:rPr>
              <a:t>If you were unable to rate the teamwork as excellent, why? (Open-ended)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ontserrat Classic" panose="020B0604020202020204" charset="0"/>
              </a:rPr>
              <a:t>Which are of the hospital do you currently work? (Clinical, Ancillary, or Non-Patient Care)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ontserrat Classic" panose="020B0604020202020204" charset="0"/>
              </a:rPr>
              <a:t>Which departments do you work best with? Why?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ontserrat Classic" panose="020B0604020202020204" charset="0"/>
              </a:rPr>
              <a:t>Which departments can be challenging to work with? Why?</a:t>
            </a:r>
            <a:endParaRPr lang="en-US" sz="2400" dirty="0">
              <a:latin typeface="Montserrat Classic" panose="020B0604020202020204" charset="0"/>
            </a:endParaRPr>
          </a:p>
          <a:p>
            <a:endParaRPr lang="en-US" sz="2400" dirty="0">
              <a:latin typeface="Montserrat Classic" panose="020B0604020202020204" charset="0"/>
            </a:endParaRPr>
          </a:p>
          <a:p>
            <a:r>
              <a:rPr lang="en-US" sz="2400" dirty="0" smtClean="0">
                <a:latin typeface="Montserrat Classic" panose="020B0604020202020204" charset="0"/>
              </a:rPr>
              <a:t>Survey was analyzed: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ontserrat Classic" panose="020B0604020202020204" charset="0"/>
              </a:rPr>
              <a:t>No common departments identified as challenging.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ontserrat Classic" panose="020B0604020202020204" charset="0"/>
              </a:rPr>
              <a:t>No difference in scores between clinical, ancillary or non-patient care.</a:t>
            </a:r>
            <a:endParaRPr lang="en-US" sz="2400" dirty="0">
              <a:latin typeface="Montserrat Classic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600200" y="2396393"/>
            <a:ext cx="6448950" cy="508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1E3262"/>
                </a:solidFill>
                <a:latin typeface="Montserrat Extra-Bold Bold"/>
              </a:rPr>
              <a:t>Selecting Changes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1595293"/>
            <a:ext cx="2758345" cy="47625"/>
          </a:xfrm>
          <a:custGeom>
            <a:avLst/>
            <a:gdLst/>
            <a:ahLst/>
            <a:cxnLst/>
            <a:rect l="l" t="t" r="r" b="b"/>
            <a:pathLst>
              <a:path w="726478" h="12543">
                <a:moveTo>
                  <a:pt x="0" y="0"/>
                </a:moveTo>
                <a:lnTo>
                  <a:pt x="726478" y="0"/>
                </a:lnTo>
                <a:lnTo>
                  <a:pt x="726478" y="12543"/>
                </a:lnTo>
                <a:lnTo>
                  <a:pt x="0" y="12543"/>
                </a:lnTo>
                <a:close/>
              </a:path>
            </a:pathLst>
          </a:custGeom>
          <a:solidFill>
            <a:srgbClr val="BFD734"/>
          </a:solidFill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1076843"/>
            <a:ext cx="2758345" cy="4122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845833-5AC4-DE77-417A-A8BF6936C596}"/>
              </a:ext>
            </a:extLst>
          </p:cNvPr>
          <p:cNvSpPr txBox="1"/>
          <p:nvPr/>
        </p:nvSpPr>
        <p:spPr>
          <a:xfrm>
            <a:off x="1600200" y="3658020"/>
            <a:ext cx="150876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Montserrat Classic" panose="020B0604020202020204" charset="0"/>
              </a:rPr>
              <a:t>Themed responses as to why departments were challenging to work with: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ontserrat Classic" panose="020B0604020202020204" charset="0"/>
              </a:rPr>
              <a:t>General communication (29 responses)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ontserrat Classic" panose="020B0604020202020204" charset="0"/>
              </a:rPr>
              <a:t>Rude/disrespectful communication (29 responses)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ontserrat Classic" panose="020B0604020202020204" charset="0"/>
              </a:rPr>
              <a:t>Individual issues (20 responses)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ontserrat Classic" panose="020B0604020202020204" charset="0"/>
              </a:rPr>
              <a:t>Lack of/incomplete information sharing (20 responses)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ontserrat Classic" panose="020B0604020202020204" charset="0"/>
              </a:rPr>
              <a:t>Different goals/Lack of Customer Focus (15 responses)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ontserrat Classic" panose="020B0604020202020204" charset="0"/>
              </a:rPr>
              <a:t>Inconsistent processes (11 responses)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ontserrat Classic" panose="020B0604020202020204" charset="0"/>
              </a:rPr>
              <a:t>Time/resources (10 responses)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ontserrat Classic" panose="020B0604020202020204" charset="0"/>
              </a:rPr>
              <a:t>Other (10 responses)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ontserrat Classic" panose="020B0604020202020204" charset="0"/>
              </a:rPr>
              <a:t>On-call issues (4 responses)</a:t>
            </a:r>
            <a:endParaRPr lang="en-US" sz="2400" dirty="0">
              <a:latin typeface="Montserrat Classi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463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600200" y="2396393"/>
            <a:ext cx="6448950" cy="508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1E3262"/>
                </a:solidFill>
                <a:latin typeface="Montserrat Extra-Bold Bold"/>
              </a:rPr>
              <a:t>Selecting Changes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1595293"/>
            <a:ext cx="2758345" cy="47625"/>
          </a:xfrm>
          <a:custGeom>
            <a:avLst/>
            <a:gdLst/>
            <a:ahLst/>
            <a:cxnLst/>
            <a:rect l="l" t="t" r="r" b="b"/>
            <a:pathLst>
              <a:path w="726478" h="12543">
                <a:moveTo>
                  <a:pt x="0" y="0"/>
                </a:moveTo>
                <a:lnTo>
                  <a:pt x="726478" y="0"/>
                </a:lnTo>
                <a:lnTo>
                  <a:pt x="726478" y="12543"/>
                </a:lnTo>
                <a:lnTo>
                  <a:pt x="0" y="12543"/>
                </a:lnTo>
                <a:close/>
              </a:path>
            </a:pathLst>
          </a:custGeom>
          <a:solidFill>
            <a:srgbClr val="BFD734"/>
          </a:solidFill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1076843"/>
            <a:ext cx="2758345" cy="4122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845833-5AC4-DE77-417A-A8BF6936C596}"/>
              </a:ext>
            </a:extLst>
          </p:cNvPr>
          <p:cNvSpPr txBox="1"/>
          <p:nvPr/>
        </p:nvSpPr>
        <p:spPr>
          <a:xfrm>
            <a:off x="1600200" y="3745415"/>
            <a:ext cx="150876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Montserrat Classic" panose="020B0604020202020204" charset="0"/>
              </a:rPr>
              <a:t>Completed 5-Why on top 2 themes to identify root cause:</a:t>
            </a:r>
          </a:p>
          <a:p>
            <a:endParaRPr lang="en-US" sz="3000" dirty="0">
              <a:latin typeface="Montserrat Classic" panose="020B0604020202020204" charset="0"/>
            </a:endParaRPr>
          </a:p>
          <a:p>
            <a:r>
              <a:rPr lang="en-US" sz="3000" b="1" dirty="0" smtClean="0">
                <a:latin typeface="Montserrat Classic" panose="020B0604020202020204" charset="0"/>
              </a:rPr>
              <a:t>Theme: </a:t>
            </a:r>
            <a:r>
              <a:rPr lang="en-US" sz="3000" dirty="0" smtClean="0">
                <a:latin typeface="Montserrat Classic" panose="020B0604020202020204" charset="0"/>
              </a:rPr>
              <a:t>Rude/disrespectful communication</a:t>
            </a:r>
          </a:p>
          <a:p>
            <a:r>
              <a:rPr lang="en-US" sz="3000" b="1" dirty="0" smtClean="0">
                <a:latin typeface="Montserrat Classic" panose="020B0604020202020204" charset="0"/>
              </a:rPr>
              <a:t>Cause: </a:t>
            </a:r>
            <a:r>
              <a:rPr lang="en-US" sz="3000" dirty="0" smtClean="0">
                <a:latin typeface="Montserrat Classic" panose="020B0604020202020204" charset="0"/>
              </a:rPr>
              <a:t>Lack of training/experience in direct resolution, lack of training in Chain of Command policy</a:t>
            </a:r>
          </a:p>
          <a:p>
            <a:endParaRPr lang="en-US" sz="2400" i="1" dirty="0" smtClean="0">
              <a:latin typeface="Montserrat Classic" panose="020B0604020202020204" charset="0"/>
            </a:endParaRPr>
          </a:p>
          <a:p>
            <a:pPr lvl="0"/>
            <a:r>
              <a:rPr lang="en-US" sz="3000" b="1" dirty="0">
                <a:solidFill>
                  <a:prstClr val="black"/>
                </a:solidFill>
                <a:latin typeface="Montserrat Classic" panose="020B0604020202020204" charset="0"/>
              </a:rPr>
              <a:t>Theme: </a:t>
            </a:r>
            <a:r>
              <a:rPr lang="en-US" sz="3000" dirty="0" smtClean="0">
                <a:solidFill>
                  <a:prstClr val="black"/>
                </a:solidFill>
                <a:latin typeface="Montserrat Classic" panose="020B0604020202020204" charset="0"/>
              </a:rPr>
              <a:t>Lack of/incomplete information sharing</a:t>
            </a:r>
            <a:endParaRPr lang="en-US" sz="3000" dirty="0">
              <a:solidFill>
                <a:prstClr val="black"/>
              </a:solidFill>
              <a:latin typeface="Montserrat Classic" panose="020B0604020202020204" charset="0"/>
            </a:endParaRPr>
          </a:p>
          <a:p>
            <a:pPr lvl="0"/>
            <a:r>
              <a:rPr lang="en-US" sz="3000" b="1" dirty="0">
                <a:solidFill>
                  <a:prstClr val="black"/>
                </a:solidFill>
                <a:latin typeface="Montserrat Classic" panose="020B0604020202020204" charset="0"/>
              </a:rPr>
              <a:t>Cause: </a:t>
            </a:r>
            <a:r>
              <a:rPr lang="en-US" sz="3000" dirty="0">
                <a:solidFill>
                  <a:prstClr val="black"/>
                </a:solidFill>
                <a:latin typeface="Montserrat Classic" panose="020B0604020202020204" charset="0"/>
              </a:rPr>
              <a:t>Lack of </a:t>
            </a:r>
            <a:r>
              <a:rPr lang="en-US" sz="3000" dirty="0" smtClean="0">
                <a:solidFill>
                  <a:prstClr val="black"/>
                </a:solidFill>
                <a:latin typeface="Montserrat Classic" panose="020B0604020202020204" charset="0"/>
              </a:rPr>
              <a:t>defined process, no consistent use of standardized tools to communicate</a:t>
            </a:r>
            <a:endParaRPr lang="en-US" sz="3000" dirty="0">
              <a:solidFill>
                <a:prstClr val="black"/>
              </a:solidFill>
              <a:latin typeface="Montserrat Classic" panose="020B0604020202020204" charset="0"/>
            </a:endParaRPr>
          </a:p>
          <a:p>
            <a:endParaRPr lang="en-US" sz="2400" i="1" dirty="0" smtClean="0">
              <a:latin typeface="Montserrat Classic" panose="020B0604020202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Montserrat Classi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3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500955" y="2413635"/>
            <a:ext cx="2758345" cy="245871"/>
            <a:chOff x="0" y="0"/>
            <a:chExt cx="726478" cy="64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600200" y="2396393"/>
            <a:ext cx="6448950" cy="508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1E3262"/>
                </a:solidFill>
                <a:latin typeface="Montserrat Extra-Bold Bold"/>
              </a:rPr>
              <a:t>Selecting Changes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1595293"/>
            <a:ext cx="2758345" cy="47625"/>
          </a:xfrm>
          <a:custGeom>
            <a:avLst/>
            <a:gdLst/>
            <a:ahLst/>
            <a:cxnLst/>
            <a:rect l="l" t="t" r="r" b="b"/>
            <a:pathLst>
              <a:path w="726478" h="12543">
                <a:moveTo>
                  <a:pt x="0" y="0"/>
                </a:moveTo>
                <a:lnTo>
                  <a:pt x="726478" y="0"/>
                </a:lnTo>
                <a:lnTo>
                  <a:pt x="726478" y="12543"/>
                </a:lnTo>
                <a:lnTo>
                  <a:pt x="0" y="12543"/>
                </a:lnTo>
                <a:close/>
              </a:path>
            </a:pathLst>
          </a:custGeom>
          <a:solidFill>
            <a:srgbClr val="BFD734"/>
          </a:solidFill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1076843"/>
            <a:ext cx="2758345" cy="4122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845833-5AC4-DE77-417A-A8BF6936C596}"/>
              </a:ext>
            </a:extLst>
          </p:cNvPr>
          <p:cNvSpPr txBox="1"/>
          <p:nvPr/>
        </p:nvSpPr>
        <p:spPr>
          <a:xfrm>
            <a:off x="1600200" y="3658020"/>
            <a:ext cx="15087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ontserrat Classic" panose="020B0604020202020204" charset="0"/>
              </a:rPr>
              <a:t>Completed a brainstorming session with team to identify possible solutions.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ontserrat Classic" panose="020B0604020202020204" charset="0"/>
              </a:rPr>
              <a:t>Researched using scholarly articles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Montserrat Classic" panose="020B0604020202020204" charset="0"/>
              </a:rPr>
              <a:t>Based on these, the team decided to re-implement </a:t>
            </a:r>
            <a:r>
              <a:rPr lang="en-US" sz="3000" dirty="0" err="1" smtClean="0">
                <a:latin typeface="Montserrat Classic" panose="020B0604020202020204" charset="0"/>
              </a:rPr>
              <a:t>TeamSTEPPS</a:t>
            </a:r>
            <a:r>
              <a:rPr lang="en-US" sz="3000" dirty="0" smtClean="0">
                <a:latin typeface="Montserrat Classic" panose="020B0604020202020204" charset="0"/>
              </a:rPr>
              <a:t> with a robust sustainment plan.</a:t>
            </a:r>
          </a:p>
          <a:p>
            <a:endParaRPr lang="en-US" sz="2400" i="1" dirty="0">
              <a:latin typeface="Montserrat Classic" panose="020B0604020202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Montserrat Classi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06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00955" y="9012429"/>
            <a:ext cx="2758345" cy="245871"/>
            <a:chOff x="0" y="0"/>
            <a:chExt cx="726478" cy="64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478" cy="64756"/>
            </a:xfrm>
            <a:custGeom>
              <a:avLst/>
              <a:gdLst/>
              <a:ahLst/>
              <a:cxnLst/>
              <a:rect l="l" t="t" r="r" b="b"/>
              <a:pathLst>
                <a:path w="726478" h="64756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BFD73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143000" y="3086100"/>
            <a:ext cx="109728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400" b="1" i="0" dirty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Plan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i="0" dirty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I plan </a:t>
            </a:r>
            <a:r>
              <a:rPr lang="en-US" sz="2400" i="0" dirty="0" smtClean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to</a:t>
            </a:r>
            <a:r>
              <a:rPr lang="en-US" sz="2400" dirty="0">
                <a:solidFill>
                  <a:srgbClr val="1B1B1B"/>
                </a:solidFill>
                <a:latin typeface="Montserrat Classic" panose="020B0604020202020204" charset="0"/>
              </a:rPr>
              <a:t> </a:t>
            </a:r>
            <a:r>
              <a:rPr lang="en-US" sz="2400" dirty="0" smtClean="0">
                <a:solidFill>
                  <a:srgbClr val="1B1B1B"/>
                </a:solidFill>
                <a:latin typeface="Montserrat Classic" panose="020B0604020202020204" charset="0"/>
              </a:rPr>
              <a:t>re-implement </a:t>
            </a:r>
            <a:r>
              <a:rPr lang="en-US" sz="2400" dirty="0" err="1" smtClean="0">
                <a:solidFill>
                  <a:srgbClr val="1B1B1B"/>
                </a:solidFill>
                <a:latin typeface="Montserrat Classic" panose="020B0604020202020204" charset="0"/>
              </a:rPr>
              <a:t>TeamSTEPPS</a:t>
            </a:r>
            <a:r>
              <a:rPr lang="en-US" sz="2400" dirty="0" smtClean="0">
                <a:solidFill>
                  <a:srgbClr val="1B1B1B"/>
                </a:solidFill>
                <a:latin typeface="Montserrat Classic" panose="020B0604020202020204" charset="0"/>
              </a:rPr>
              <a:t> across the facility.</a:t>
            </a:r>
            <a:endParaRPr lang="en-US" sz="2400" i="0" dirty="0">
              <a:solidFill>
                <a:srgbClr val="1B1B1B"/>
              </a:solidFill>
              <a:effectLst/>
              <a:latin typeface="Montserrat Classic" panose="020B060402020202020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i="0" dirty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I hope this </a:t>
            </a:r>
            <a:r>
              <a:rPr lang="en-US" sz="2400" i="0" dirty="0" smtClean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produces</a:t>
            </a:r>
            <a:r>
              <a:rPr lang="en-US" sz="2400" dirty="0">
                <a:solidFill>
                  <a:srgbClr val="1B1B1B"/>
                </a:solidFill>
                <a:latin typeface="Montserrat Classic" panose="020B0604020202020204" charset="0"/>
              </a:rPr>
              <a:t> </a:t>
            </a:r>
            <a:r>
              <a:rPr lang="en-US" sz="2400" dirty="0" smtClean="0">
                <a:solidFill>
                  <a:srgbClr val="1B1B1B"/>
                </a:solidFill>
                <a:latin typeface="Montserrat Classic" panose="020B0604020202020204" charset="0"/>
              </a:rPr>
              <a:t>increases in perception of teamwork by improving communication.</a:t>
            </a:r>
            <a:endParaRPr lang="en-US" sz="2400" i="0" dirty="0">
              <a:solidFill>
                <a:srgbClr val="1B1B1B"/>
              </a:solidFill>
              <a:effectLst/>
              <a:latin typeface="Montserrat Classic" panose="020B060402020202020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i="0" dirty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Steps to execute</a:t>
            </a:r>
            <a:r>
              <a:rPr lang="en-US" sz="2400" i="0" dirty="0" smtClean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: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1B1B1B"/>
                </a:solidFill>
                <a:latin typeface="Montserrat Classic" panose="020B0604020202020204" charset="0"/>
              </a:rPr>
              <a:t>Identify personnel to become Master Trainers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i="0" dirty="0" smtClean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Train Master Trainers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1B1B1B"/>
                </a:solidFill>
                <a:latin typeface="Montserrat Classic" panose="020B0604020202020204" charset="0"/>
              </a:rPr>
              <a:t>Identify and train a team of department champions to encourage the use of </a:t>
            </a:r>
            <a:r>
              <a:rPr lang="en-US" sz="2400" dirty="0" err="1" smtClean="0">
                <a:solidFill>
                  <a:srgbClr val="1B1B1B"/>
                </a:solidFill>
                <a:latin typeface="Montserrat Classic" panose="020B0604020202020204" charset="0"/>
              </a:rPr>
              <a:t>TeamSTEPPs</a:t>
            </a:r>
            <a:r>
              <a:rPr lang="en-US" sz="2400" dirty="0" smtClean="0">
                <a:solidFill>
                  <a:srgbClr val="1B1B1B"/>
                </a:solidFill>
                <a:latin typeface="Montserrat Classic" panose="020B0604020202020204" charset="0"/>
              </a:rPr>
              <a:t> tools</a:t>
            </a:r>
            <a:endParaRPr lang="en-US" sz="2400" i="0" dirty="0" smtClean="0">
              <a:solidFill>
                <a:srgbClr val="1B1B1B"/>
              </a:solidFill>
              <a:effectLst/>
              <a:latin typeface="Montserrat Classic" panose="020B060402020202020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1B1B1B"/>
                </a:solidFill>
                <a:latin typeface="Montserrat Classic" panose="020B0604020202020204" charset="0"/>
              </a:rPr>
              <a:t>Plan full hospital rollout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1B1B1B"/>
                </a:solidFill>
                <a:latin typeface="Montserrat Classic" panose="020B0604020202020204" charset="0"/>
              </a:rPr>
              <a:t>Create training plan for new hires</a:t>
            </a:r>
            <a:endParaRPr lang="en-US" sz="2400" i="0" dirty="0" smtClean="0">
              <a:solidFill>
                <a:srgbClr val="1B1B1B"/>
              </a:solidFill>
              <a:effectLst/>
              <a:latin typeface="Montserrat Classic" panose="020B0604020202020204" charset="0"/>
            </a:endParaRPr>
          </a:p>
          <a:p>
            <a:pPr lvl="1"/>
            <a:endParaRPr lang="en-US" sz="2400" i="0" dirty="0">
              <a:solidFill>
                <a:srgbClr val="1B1B1B"/>
              </a:solidFill>
              <a:effectLst/>
              <a:latin typeface="Montserrat Classic" panose="020B0604020202020204" charset="0"/>
            </a:endParaRPr>
          </a:p>
          <a:p>
            <a:pPr algn="l"/>
            <a:r>
              <a:rPr lang="en-US" sz="2400" b="1" i="0" dirty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Do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i="0" dirty="0" smtClean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We will observe scores monthly.</a:t>
            </a:r>
            <a:endParaRPr lang="en-US" sz="2400" i="0" dirty="0">
              <a:solidFill>
                <a:srgbClr val="1B1B1B"/>
              </a:solidFill>
              <a:effectLst/>
              <a:latin typeface="Montserrat Classic" panose="020B060402020202020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i="0" dirty="0" smtClean="0">
                <a:solidFill>
                  <a:srgbClr val="1B1B1B"/>
                </a:solidFill>
                <a:effectLst/>
                <a:latin typeface="Montserrat Classic" panose="020B0604020202020204" charset="0"/>
              </a:rPr>
              <a:t>No data is available at this point.</a:t>
            </a:r>
            <a:endParaRPr lang="en-US" sz="2400" i="0" dirty="0">
              <a:solidFill>
                <a:srgbClr val="1B1B1B"/>
              </a:solidFill>
              <a:effectLst/>
              <a:latin typeface="Montserrat Classic" panose="020B0604020202020204" charset="0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1028700" y="1595293"/>
            <a:ext cx="2758345" cy="47625"/>
          </a:xfrm>
          <a:custGeom>
            <a:avLst/>
            <a:gdLst/>
            <a:ahLst/>
            <a:cxnLst/>
            <a:rect l="l" t="t" r="r" b="b"/>
            <a:pathLst>
              <a:path w="726478" h="12543">
                <a:moveTo>
                  <a:pt x="0" y="0"/>
                </a:moveTo>
                <a:lnTo>
                  <a:pt x="726478" y="0"/>
                </a:lnTo>
                <a:lnTo>
                  <a:pt x="726478" y="12543"/>
                </a:lnTo>
                <a:lnTo>
                  <a:pt x="0" y="12543"/>
                </a:lnTo>
                <a:close/>
              </a:path>
            </a:pathLst>
          </a:custGeom>
          <a:solidFill>
            <a:srgbClr val="BFD734"/>
          </a:solidFill>
        </p:spPr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1076843"/>
            <a:ext cx="2758345" cy="412279"/>
          </a:xfrm>
          <a:prstGeom prst="rect">
            <a:avLst/>
          </a:prstGeom>
        </p:spPr>
      </p:pic>
      <p:sp>
        <p:nvSpPr>
          <p:cNvPr id="29" name="TextBox 7">
            <a:extLst>
              <a:ext uri="{FF2B5EF4-FFF2-40B4-BE49-F238E27FC236}">
                <a16:creationId xmlns:a16="http://schemas.microsoft.com/office/drawing/2014/main" id="{B313D652-9C39-7482-6AFD-DA9FBABC230A}"/>
              </a:ext>
            </a:extLst>
          </p:cNvPr>
          <p:cNvSpPr txBox="1"/>
          <p:nvPr/>
        </p:nvSpPr>
        <p:spPr>
          <a:xfrm>
            <a:off x="1600200" y="2396393"/>
            <a:ext cx="7620000" cy="50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47"/>
              </a:lnSpc>
            </a:pPr>
            <a:r>
              <a:rPr lang="en-US" sz="4200" dirty="0">
                <a:solidFill>
                  <a:srgbClr val="1E3262"/>
                </a:solidFill>
                <a:latin typeface="Montserrat Extra-Bold Bold"/>
              </a:rPr>
              <a:t>Plan ~ Do ~ Study ~ Act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39FB019-C70B-6DDB-ECEA-95FB029A5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9400" y="2222270"/>
            <a:ext cx="3337654" cy="65731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5710</TotalTime>
  <Words>921</Words>
  <Application>Microsoft Office PowerPoint</Application>
  <PresentationFormat>Custom</PresentationFormat>
  <Paragraphs>104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Courier New</vt:lpstr>
      <vt:lpstr>Montserrat Classic</vt:lpstr>
      <vt:lpstr>Calibri</vt:lpstr>
      <vt:lpstr>Montserrat Extra-Bold Bold</vt:lpstr>
      <vt:lpstr>Montserrat Extra-Bold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Jessica Johnson</dc:creator>
  <cp:lastModifiedBy>Jessica Johnson</cp:lastModifiedBy>
  <cp:revision>40</cp:revision>
  <dcterms:created xsi:type="dcterms:W3CDTF">2006-08-16T00:00:00Z</dcterms:created>
  <dcterms:modified xsi:type="dcterms:W3CDTF">2023-10-18T21:18:43Z</dcterms:modified>
  <dc:identifier>DAFdG9NIIkM</dc:identifier>
</cp:coreProperties>
</file>