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20"/>
  </p:notesMasterIdLst>
  <p:handoutMasterIdLst>
    <p:handoutMasterId r:id="rId21"/>
  </p:handoutMasterIdLst>
  <p:sldIdLst>
    <p:sldId id="306" r:id="rId6"/>
    <p:sldId id="307" r:id="rId7"/>
    <p:sldId id="298" r:id="rId8"/>
    <p:sldId id="305" r:id="rId9"/>
    <p:sldId id="294" r:id="rId10"/>
    <p:sldId id="312" r:id="rId11"/>
    <p:sldId id="302" r:id="rId12"/>
    <p:sldId id="300" r:id="rId13"/>
    <p:sldId id="292" r:id="rId14"/>
    <p:sldId id="304" r:id="rId15"/>
    <p:sldId id="296" r:id="rId16"/>
    <p:sldId id="297" r:id="rId17"/>
    <p:sldId id="308" r:id="rId18"/>
    <p:sldId id="288" r:id="rId19"/>
  </p:sldIdLst>
  <p:sldSz cx="12192000" cy="6858000"/>
  <p:notesSz cx="9296400" cy="7010400"/>
  <p:embeddedFontLst>
    <p:embeddedFont>
      <p:font typeface="Montserrat Semi Bold" panose="00000700000000000000" pitchFamily="50" charset="0"/>
      <p:bold r:id="rId22"/>
    </p:embeddedFont>
    <p:embeddedFont>
      <p:font typeface="Wingdings 3" panose="05040102010807070707" pitchFamily="18" charset="2"/>
      <p:regular r:id="rId23"/>
    </p:embeddedFont>
    <p:embeddedFont>
      <p:font typeface="Arial Bold" panose="020B0704020202020204" pitchFamily="34" charset="0"/>
      <p:bold r:id="rId24"/>
    </p:embeddedFont>
    <p:embeddedFont>
      <p:font typeface="Palace Script MT" panose="030303020206070C0B05" pitchFamily="66" charset="0"/>
      <p:italic r:id="rId25"/>
    </p:embeddedFont>
    <p:embeddedFont>
      <p:font typeface="Montserrat Black" panose="00000A00000000000000" pitchFamily="50" charset="0"/>
      <p:bold r:id="rId26"/>
    </p:embeddedFont>
    <p:embeddedFont>
      <p:font typeface="Gisha" panose="020B0502040204020203"/>
      <p:regular r:id="rId27"/>
      <p:bold r:id="rId28"/>
    </p:embeddedFon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Montserrat" panose="00000500000000000000" pitchFamily="50" charset="0"/>
      <p:regular r:id="rId37"/>
      <p:bold r:id="rId38"/>
    </p:embeddedFont>
    <p:embeddedFont>
      <p:font typeface="Roboto Black" panose="02000000000000000000" pitchFamily="2" charset="0"/>
      <p:bold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0036C9"/>
    <a:srgbClr val="F2F2F2"/>
    <a:srgbClr val="0046AD"/>
    <a:srgbClr val="BABF33"/>
    <a:srgbClr val="FFC843"/>
    <a:srgbClr val="7E99A9"/>
    <a:srgbClr val="B9C8D3"/>
    <a:srgbClr val="BB2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68586" autoAdjust="0"/>
  </p:normalViewPr>
  <p:slideViewPr>
    <p:cSldViewPr snapToGrid="0">
      <p:cViewPr varScale="1">
        <p:scale>
          <a:sx n="90" d="100"/>
          <a:sy n="90" d="100"/>
        </p:scale>
        <p:origin x="1578" y="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0" d="100"/>
          <a:sy n="70" d="100"/>
        </p:scale>
        <p:origin x="40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r>
              <a:rPr lang="en-US" sz="2000" dirty="0"/>
              <a:t>Youth (3 -18 years)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Sheet2!$A$44</c:f>
              <c:strCache>
                <c:ptCount val="1"/>
                <c:pt idx="0">
                  <c:v>Youth (3 -18 years)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Sheet2!$B$43:$F$43</c:f>
              <c:strCache>
                <c:ptCount val="5"/>
                <c:pt idx="0">
                  <c:v>2017</c:v>
                </c:pt>
                <c:pt idx="1">
                  <c:v>2018</c:v>
                </c:pt>
                <c:pt idx="2">
                  <c:v>2019</c:v>
                </c:pt>
                <c:pt idx="3">
                  <c:v>2020</c:v>
                </c:pt>
                <c:pt idx="4">
                  <c:v>2021 (Preliminary)</c:v>
                </c:pt>
              </c:strCache>
            </c:strRef>
          </c:cat>
          <c:val>
            <c:numRef>
              <c:f>Sheet2!$B$44:$F$44</c:f>
              <c:numCache>
                <c:formatCode>0.0%</c:formatCode>
                <c:ptCount val="5"/>
                <c:pt idx="0">
                  <c:v>9.5000000000000001E-2</c:v>
                </c:pt>
                <c:pt idx="1">
                  <c:v>0.125</c:v>
                </c:pt>
                <c:pt idx="2">
                  <c:v>0.122</c:v>
                </c:pt>
                <c:pt idx="3">
                  <c:v>0.11899999999999999</c:v>
                </c:pt>
                <c:pt idx="4">
                  <c:v>0.126</c:v>
                </c:pt>
              </c:numCache>
            </c:numRef>
          </c:val>
          <c:extLst>
            <c:ext xmlns:c16="http://schemas.microsoft.com/office/drawing/2014/chart" uri="{C3380CC4-5D6E-409C-BE32-E72D297353CC}">
              <c16:uniqueId val="{00000000-5A53-45C4-AF8C-3AE022D3F17C}"/>
            </c:ext>
          </c:extLst>
        </c:ser>
        <c:dLbls>
          <c:dLblPos val="inEnd"/>
          <c:showLegendKey val="0"/>
          <c:showVal val="1"/>
          <c:showCatName val="0"/>
          <c:showSerName val="0"/>
          <c:showPercent val="0"/>
          <c:showBubbleSize val="0"/>
        </c:dLbls>
        <c:gapWidth val="41"/>
        <c:axId val="571599488"/>
        <c:axId val="571599816"/>
      </c:barChart>
      <c:catAx>
        <c:axId val="571599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effectLst/>
                <a:latin typeface="+mn-lt"/>
                <a:ea typeface="+mn-ea"/>
                <a:cs typeface="+mn-cs"/>
              </a:defRPr>
            </a:pPr>
            <a:endParaRPr lang="en-US"/>
          </a:p>
        </c:txPr>
        <c:crossAx val="571599816"/>
        <c:crosses val="autoZero"/>
        <c:auto val="1"/>
        <c:lblAlgn val="ctr"/>
        <c:lblOffset val="100"/>
        <c:noMultiLvlLbl val="0"/>
      </c:catAx>
      <c:valAx>
        <c:axId val="571599816"/>
        <c:scaling>
          <c:orientation val="minMax"/>
        </c:scaling>
        <c:delete val="1"/>
        <c:axPos val="l"/>
        <c:numFmt formatCode="0.0%" sourceLinked="1"/>
        <c:majorTickMark val="none"/>
        <c:minorTickMark val="none"/>
        <c:tickLblPos val="nextTo"/>
        <c:crossAx val="571599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5-Year</a:t>
            </a:r>
            <a:r>
              <a:rPr lang="en-US" baseline="0" dirty="0"/>
              <a:t> Trend by Service Provided</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Sheet2!$A$2</c:f>
              <c:strCache>
                <c:ptCount val="1"/>
                <c:pt idx="0">
                  <c:v>Total Persons Served</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Sheet2!$B$1:$F$1</c:f>
              <c:strCache>
                <c:ptCount val="5"/>
                <c:pt idx="0">
                  <c:v>2017</c:v>
                </c:pt>
                <c:pt idx="1">
                  <c:v>2018</c:v>
                </c:pt>
                <c:pt idx="2">
                  <c:v>2019</c:v>
                </c:pt>
                <c:pt idx="3">
                  <c:v>2020</c:v>
                </c:pt>
                <c:pt idx="4">
                  <c:v>2021 (Preliminary)</c:v>
                </c:pt>
              </c:strCache>
            </c:strRef>
          </c:cat>
          <c:val>
            <c:numRef>
              <c:f>Sheet2!$B$2:$F$2</c:f>
              <c:numCache>
                <c:formatCode>_(* #,##0_);_(* \(#,##0\);_(* "-"??_);_(@_)</c:formatCode>
                <c:ptCount val="5"/>
                <c:pt idx="0">
                  <c:v>30715</c:v>
                </c:pt>
                <c:pt idx="1">
                  <c:v>32579</c:v>
                </c:pt>
                <c:pt idx="2">
                  <c:v>32277</c:v>
                </c:pt>
                <c:pt idx="3">
                  <c:v>31704</c:v>
                </c:pt>
                <c:pt idx="4">
                  <c:v>29491</c:v>
                </c:pt>
              </c:numCache>
            </c:numRef>
          </c:val>
          <c:smooth val="0"/>
          <c:extLst>
            <c:ext xmlns:c16="http://schemas.microsoft.com/office/drawing/2014/chart" uri="{C3380CC4-5D6E-409C-BE32-E72D297353CC}">
              <c16:uniqueId val="{00000000-92AA-40BC-BBCB-42FB01CC5EEF}"/>
            </c:ext>
          </c:extLst>
        </c:ser>
        <c:ser>
          <c:idx val="1"/>
          <c:order val="1"/>
          <c:tx>
            <c:strRef>
              <c:f>Sheet2!$A$3</c:f>
              <c:strCache>
                <c:ptCount val="1"/>
                <c:pt idx="0">
                  <c:v>Mental Health</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Sheet2!$B$1:$F$1</c:f>
              <c:strCache>
                <c:ptCount val="5"/>
                <c:pt idx="0">
                  <c:v>2017</c:v>
                </c:pt>
                <c:pt idx="1">
                  <c:v>2018</c:v>
                </c:pt>
                <c:pt idx="2">
                  <c:v>2019</c:v>
                </c:pt>
                <c:pt idx="3">
                  <c:v>2020</c:v>
                </c:pt>
                <c:pt idx="4">
                  <c:v>2021 (Preliminary)</c:v>
                </c:pt>
              </c:strCache>
            </c:strRef>
          </c:cat>
          <c:val>
            <c:numRef>
              <c:f>Sheet2!$B$3:$F$3</c:f>
              <c:numCache>
                <c:formatCode>_(* #,##0_);_(* \(#,##0\);_(* "-"??_);_(@_)</c:formatCode>
                <c:ptCount val="5"/>
                <c:pt idx="0">
                  <c:v>21927</c:v>
                </c:pt>
                <c:pt idx="1">
                  <c:v>24889</c:v>
                </c:pt>
                <c:pt idx="2">
                  <c:v>26375</c:v>
                </c:pt>
                <c:pt idx="3">
                  <c:v>25241</c:v>
                </c:pt>
                <c:pt idx="4">
                  <c:v>22750</c:v>
                </c:pt>
              </c:numCache>
            </c:numRef>
          </c:val>
          <c:smooth val="0"/>
          <c:extLst>
            <c:ext xmlns:c16="http://schemas.microsoft.com/office/drawing/2014/chart" uri="{C3380CC4-5D6E-409C-BE32-E72D297353CC}">
              <c16:uniqueId val="{00000001-92AA-40BC-BBCB-42FB01CC5EEF}"/>
            </c:ext>
          </c:extLst>
        </c:ser>
        <c:ser>
          <c:idx val="2"/>
          <c:order val="2"/>
          <c:tx>
            <c:strRef>
              <c:f>Sheet2!$A$4</c:f>
              <c:strCache>
                <c:ptCount val="1"/>
                <c:pt idx="0">
                  <c:v>Substance Use Disorder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Sheet2!$B$1:$F$1</c:f>
              <c:strCache>
                <c:ptCount val="5"/>
                <c:pt idx="0">
                  <c:v>2017</c:v>
                </c:pt>
                <c:pt idx="1">
                  <c:v>2018</c:v>
                </c:pt>
                <c:pt idx="2">
                  <c:v>2019</c:v>
                </c:pt>
                <c:pt idx="3">
                  <c:v>2020</c:v>
                </c:pt>
                <c:pt idx="4">
                  <c:v>2021 (Preliminary)</c:v>
                </c:pt>
              </c:strCache>
            </c:strRef>
          </c:cat>
          <c:val>
            <c:numRef>
              <c:f>Sheet2!$B$4:$F$4</c:f>
              <c:numCache>
                <c:formatCode>_(* #,##0_);_(* \(#,##0\);_(* "-"??_);_(@_)</c:formatCode>
                <c:ptCount val="5"/>
                <c:pt idx="0">
                  <c:v>12748</c:v>
                </c:pt>
                <c:pt idx="1">
                  <c:v>11854</c:v>
                </c:pt>
                <c:pt idx="2">
                  <c:v>10125</c:v>
                </c:pt>
                <c:pt idx="3">
                  <c:v>9948</c:v>
                </c:pt>
                <c:pt idx="4">
                  <c:v>8181</c:v>
                </c:pt>
              </c:numCache>
            </c:numRef>
          </c:val>
          <c:smooth val="0"/>
          <c:extLst>
            <c:ext xmlns:c16="http://schemas.microsoft.com/office/drawing/2014/chart" uri="{C3380CC4-5D6E-409C-BE32-E72D297353CC}">
              <c16:uniqueId val="{00000002-92AA-40BC-BBCB-42FB01CC5EEF}"/>
            </c:ext>
          </c:extLst>
        </c:ser>
        <c:dLbls>
          <c:dLblPos val="b"/>
          <c:showLegendKey val="0"/>
          <c:showVal val="1"/>
          <c:showCatName val="0"/>
          <c:showSerName val="0"/>
          <c:showPercent val="0"/>
          <c:showBubbleSize val="0"/>
        </c:dLbls>
        <c:marker val="1"/>
        <c:smooth val="0"/>
        <c:axId val="481239720"/>
        <c:axId val="481241688"/>
      </c:lineChart>
      <c:catAx>
        <c:axId val="481239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241688"/>
        <c:crosses val="autoZero"/>
        <c:auto val="1"/>
        <c:lblAlgn val="ctr"/>
        <c:lblOffset val="100"/>
        <c:noMultiLvlLbl val="0"/>
      </c:catAx>
      <c:valAx>
        <c:axId val="48124168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239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5-Year Trend by Gender Served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Sheet2!$A$8</c:f>
              <c:strCache>
                <c:ptCount val="1"/>
                <c:pt idx="0">
                  <c:v>Female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Sheet2!$B$7:$F$7</c:f>
              <c:strCache>
                <c:ptCount val="5"/>
                <c:pt idx="0">
                  <c:v>2017</c:v>
                </c:pt>
                <c:pt idx="1">
                  <c:v>2018</c:v>
                </c:pt>
                <c:pt idx="2">
                  <c:v>2019</c:v>
                </c:pt>
                <c:pt idx="3">
                  <c:v>2020</c:v>
                </c:pt>
                <c:pt idx="4">
                  <c:v>2021 (Preliminary)</c:v>
                </c:pt>
              </c:strCache>
            </c:strRef>
          </c:cat>
          <c:val>
            <c:numRef>
              <c:f>Sheet2!$B$8:$F$8</c:f>
              <c:numCache>
                <c:formatCode>0.0%</c:formatCode>
                <c:ptCount val="5"/>
                <c:pt idx="0">
                  <c:v>0.44</c:v>
                </c:pt>
                <c:pt idx="1">
                  <c:v>0.43</c:v>
                </c:pt>
                <c:pt idx="2">
                  <c:v>0.45700000000000002</c:v>
                </c:pt>
                <c:pt idx="3">
                  <c:v>0.45500000000000002</c:v>
                </c:pt>
                <c:pt idx="4">
                  <c:v>0.46200000000000002</c:v>
                </c:pt>
              </c:numCache>
            </c:numRef>
          </c:val>
          <c:extLst>
            <c:ext xmlns:c16="http://schemas.microsoft.com/office/drawing/2014/chart" uri="{C3380CC4-5D6E-409C-BE32-E72D297353CC}">
              <c16:uniqueId val="{00000000-E204-4BF4-828A-D349EED5749A}"/>
            </c:ext>
          </c:extLst>
        </c:ser>
        <c:ser>
          <c:idx val="1"/>
          <c:order val="1"/>
          <c:tx>
            <c:strRef>
              <c:f>Sheet2!$A$9</c:f>
              <c:strCache>
                <c:ptCount val="1"/>
                <c:pt idx="0">
                  <c:v>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Sheet2!$B$7:$F$7</c:f>
              <c:strCache>
                <c:ptCount val="5"/>
                <c:pt idx="0">
                  <c:v>2017</c:v>
                </c:pt>
                <c:pt idx="1">
                  <c:v>2018</c:v>
                </c:pt>
                <c:pt idx="2">
                  <c:v>2019</c:v>
                </c:pt>
                <c:pt idx="3">
                  <c:v>2020</c:v>
                </c:pt>
                <c:pt idx="4">
                  <c:v>2021 (Preliminary)</c:v>
                </c:pt>
              </c:strCache>
            </c:strRef>
          </c:cat>
          <c:val>
            <c:numRef>
              <c:f>Sheet2!$B$9:$F$9</c:f>
              <c:numCache>
                <c:formatCode>0.0%</c:formatCode>
                <c:ptCount val="5"/>
                <c:pt idx="0">
                  <c:v>0.56000000000000005</c:v>
                </c:pt>
                <c:pt idx="1">
                  <c:v>0.56999999999999995</c:v>
                </c:pt>
                <c:pt idx="2">
                  <c:v>0.54300000000000004</c:v>
                </c:pt>
                <c:pt idx="3">
                  <c:v>0.54500000000000004</c:v>
                </c:pt>
                <c:pt idx="4">
                  <c:v>0.53800000000000003</c:v>
                </c:pt>
              </c:numCache>
            </c:numRef>
          </c:val>
          <c:extLst>
            <c:ext xmlns:c16="http://schemas.microsoft.com/office/drawing/2014/chart" uri="{C3380CC4-5D6E-409C-BE32-E72D297353CC}">
              <c16:uniqueId val="{00000001-E204-4BF4-828A-D349EED5749A}"/>
            </c:ext>
          </c:extLst>
        </c:ser>
        <c:dLbls>
          <c:dLblPos val="inEnd"/>
          <c:showLegendKey val="0"/>
          <c:showVal val="1"/>
          <c:showCatName val="0"/>
          <c:showSerName val="0"/>
          <c:showPercent val="0"/>
          <c:showBubbleSize val="0"/>
        </c:dLbls>
        <c:gapWidth val="219"/>
        <c:axId val="488685224"/>
        <c:axId val="488679320"/>
      </c:barChart>
      <c:catAx>
        <c:axId val="48868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679320"/>
        <c:crosses val="autoZero"/>
        <c:auto val="1"/>
        <c:lblAlgn val="ctr"/>
        <c:lblOffset val="100"/>
        <c:noMultiLvlLbl val="0"/>
      </c:catAx>
      <c:valAx>
        <c:axId val="488679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685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Rural vs Urban Areas Served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Sheet2!$A$47</c:f>
              <c:strCache>
                <c:ptCount val="1"/>
                <c:pt idx="0">
                  <c:v>Rural (overall) </c:v>
                </c:pt>
              </c:strCache>
            </c:strRef>
          </c:tx>
          <c:spPr>
            <a:solidFill>
              <a:schemeClr val="accent6"/>
            </a:solidFill>
            <a:ln>
              <a:noFill/>
            </a:ln>
            <a:effectLst/>
          </c:spPr>
          <c:invertIfNegative val="0"/>
          <c:cat>
            <c:strRef>
              <c:f>Sheet2!$B$46:$F$46</c:f>
              <c:strCache>
                <c:ptCount val="5"/>
                <c:pt idx="0">
                  <c:v>2017</c:v>
                </c:pt>
                <c:pt idx="1">
                  <c:v>2018</c:v>
                </c:pt>
                <c:pt idx="2">
                  <c:v>2019</c:v>
                </c:pt>
                <c:pt idx="3">
                  <c:v>2020</c:v>
                </c:pt>
                <c:pt idx="4">
                  <c:v>2021 (Preliminary)</c:v>
                </c:pt>
              </c:strCache>
            </c:strRef>
          </c:cat>
          <c:val>
            <c:numRef>
              <c:f>Sheet2!$B$47:$F$47</c:f>
              <c:numCache>
                <c:formatCode>0.0%</c:formatCode>
                <c:ptCount val="5"/>
                <c:pt idx="0">
                  <c:v>0.34399999999999997</c:v>
                </c:pt>
                <c:pt idx="1">
                  <c:v>0.35299999999999998</c:v>
                </c:pt>
                <c:pt idx="2">
                  <c:v>0.32800000000000001</c:v>
                </c:pt>
                <c:pt idx="3">
                  <c:v>0.378</c:v>
                </c:pt>
                <c:pt idx="4">
                  <c:v>0.379</c:v>
                </c:pt>
              </c:numCache>
            </c:numRef>
          </c:val>
          <c:extLst>
            <c:ext xmlns:c16="http://schemas.microsoft.com/office/drawing/2014/chart" uri="{C3380CC4-5D6E-409C-BE32-E72D297353CC}">
              <c16:uniqueId val="{00000000-4AE5-4954-AEFE-0ACB8ADD8328}"/>
            </c:ext>
          </c:extLst>
        </c:ser>
        <c:ser>
          <c:idx val="1"/>
          <c:order val="1"/>
          <c:tx>
            <c:strRef>
              <c:f>Sheet2!$A$48</c:f>
              <c:strCache>
                <c:ptCount val="1"/>
                <c:pt idx="0">
                  <c:v>Urban (overall)</c:v>
                </c:pt>
              </c:strCache>
            </c:strRef>
          </c:tx>
          <c:spPr>
            <a:solidFill>
              <a:schemeClr val="accent5"/>
            </a:solidFill>
            <a:ln>
              <a:noFill/>
            </a:ln>
            <a:effectLst/>
          </c:spPr>
          <c:invertIfNegative val="0"/>
          <c:cat>
            <c:strRef>
              <c:f>Sheet2!$B$46:$F$46</c:f>
              <c:strCache>
                <c:ptCount val="5"/>
                <c:pt idx="0">
                  <c:v>2017</c:v>
                </c:pt>
                <c:pt idx="1">
                  <c:v>2018</c:v>
                </c:pt>
                <c:pt idx="2">
                  <c:v>2019</c:v>
                </c:pt>
                <c:pt idx="3">
                  <c:v>2020</c:v>
                </c:pt>
                <c:pt idx="4">
                  <c:v>2021 (Preliminary)</c:v>
                </c:pt>
              </c:strCache>
            </c:strRef>
          </c:cat>
          <c:val>
            <c:numRef>
              <c:f>Sheet2!$B$48:$F$48</c:f>
              <c:numCache>
                <c:formatCode>0.0%</c:formatCode>
                <c:ptCount val="5"/>
                <c:pt idx="0">
                  <c:v>0.65600000000000003</c:v>
                </c:pt>
                <c:pt idx="1">
                  <c:v>0.64700000000000002</c:v>
                </c:pt>
                <c:pt idx="2">
                  <c:v>0.67200000000000004</c:v>
                </c:pt>
                <c:pt idx="3">
                  <c:v>0.622</c:v>
                </c:pt>
                <c:pt idx="4">
                  <c:v>0.621</c:v>
                </c:pt>
              </c:numCache>
            </c:numRef>
          </c:val>
          <c:extLst>
            <c:ext xmlns:c16="http://schemas.microsoft.com/office/drawing/2014/chart" uri="{C3380CC4-5D6E-409C-BE32-E72D297353CC}">
              <c16:uniqueId val="{00000001-4AE5-4954-AEFE-0ACB8ADD8328}"/>
            </c:ext>
          </c:extLst>
        </c:ser>
        <c:dLbls>
          <c:showLegendKey val="0"/>
          <c:showVal val="0"/>
          <c:showCatName val="0"/>
          <c:showSerName val="0"/>
          <c:showPercent val="0"/>
          <c:showBubbleSize val="0"/>
        </c:dLbls>
        <c:gapWidth val="219"/>
        <c:overlap val="-27"/>
        <c:axId val="488676368"/>
        <c:axId val="488676696"/>
      </c:barChart>
      <c:catAx>
        <c:axId val="48867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88676696"/>
        <c:crosses val="autoZero"/>
        <c:auto val="1"/>
        <c:lblAlgn val="ctr"/>
        <c:lblOffset val="100"/>
        <c:noMultiLvlLbl val="0"/>
      </c:catAx>
      <c:valAx>
        <c:axId val="488676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676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Served in Community (as of 10/1/2020)</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CAB-4ED2-8F32-D3745F0BB37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CAB-4ED2-8F32-D3745F0BB37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CAB-4ED2-8F32-D3745F0BB37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CAB-4ED2-8F32-D3745F0BB37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CAB-4ED2-8F32-D3745F0BB37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Sheet2!$A$31:$A$35</c:f>
              <c:strCache>
                <c:ptCount val="5"/>
                <c:pt idx="0">
                  <c:v>White</c:v>
                </c:pt>
                <c:pt idx="1">
                  <c:v>Black/African American</c:v>
                </c:pt>
                <c:pt idx="2">
                  <c:v>American Indian/Alaska</c:v>
                </c:pt>
                <c:pt idx="3">
                  <c:v>Two or More Races</c:v>
                </c:pt>
                <c:pt idx="4">
                  <c:v>Other </c:v>
                </c:pt>
              </c:strCache>
            </c:strRef>
          </c:cat>
          <c:val>
            <c:numRef>
              <c:f>Sheet2!$B$31:$B$35</c:f>
              <c:numCache>
                <c:formatCode>0%</c:formatCode>
                <c:ptCount val="5"/>
                <c:pt idx="0">
                  <c:v>0.84</c:v>
                </c:pt>
                <c:pt idx="1">
                  <c:v>0.1</c:v>
                </c:pt>
                <c:pt idx="2">
                  <c:v>0.03</c:v>
                </c:pt>
                <c:pt idx="3">
                  <c:v>0.02</c:v>
                </c:pt>
                <c:pt idx="4">
                  <c:v>0.01</c:v>
                </c:pt>
              </c:numCache>
            </c:numRef>
          </c:val>
          <c:extLst>
            <c:ext xmlns:c16="http://schemas.microsoft.com/office/drawing/2014/chart" uri="{C3380CC4-5D6E-409C-BE32-E72D297353CC}">
              <c16:uniqueId val="{0000000A-BCAB-4ED2-8F32-D3745F0BB37B}"/>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4028440"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809" y="5"/>
            <a:ext cx="4028440" cy="351957"/>
          </a:xfrm>
          <a:prstGeom prst="rect">
            <a:avLst/>
          </a:prstGeom>
        </p:spPr>
        <p:txBody>
          <a:bodyPr vert="horz" lIns="91440" tIns="45720" rIns="91440" bIns="45720" rtlCol="0"/>
          <a:lstStyle>
            <a:lvl1pPr algn="r">
              <a:defRPr sz="1200"/>
            </a:lvl1pPr>
          </a:lstStyle>
          <a:p>
            <a:fld id="{FA0657D6-E5BC-4EEE-9B53-1F84CEA62985}" type="datetimeFigureOut">
              <a:rPr lang="en-US" smtClean="0"/>
              <a:t>8/26/2021</a:t>
            </a:fld>
            <a:endParaRPr lang="en-US" dirty="0"/>
          </a:p>
        </p:txBody>
      </p:sp>
      <p:sp>
        <p:nvSpPr>
          <p:cNvPr id="4" name="Footer Placeholder 3"/>
          <p:cNvSpPr>
            <a:spLocks noGrp="1"/>
          </p:cNvSpPr>
          <p:nvPr>
            <p:ph type="ftr" sz="quarter" idx="2"/>
          </p:nvPr>
        </p:nvSpPr>
        <p:spPr>
          <a:xfrm>
            <a:off x="0" y="6658446"/>
            <a:ext cx="4028440" cy="351957"/>
          </a:xfrm>
          <a:prstGeom prst="rect">
            <a:avLst/>
          </a:prstGeom>
        </p:spPr>
        <p:txBody>
          <a:bodyPr vert="horz" lIns="91440" tIns="45720" rIns="91440" bIns="45720" rtlCol="0" anchor="b"/>
          <a:lstStyle>
            <a:lvl1pPr algn="l">
              <a:defRPr sz="1200"/>
            </a:lvl1pPr>
          </a:lstStyle>
          <a:p>
            <a:r>
              <a:rPr lang="en-US" dirty="0"/>
              <a:t>Helping People Live better Lives.</a:t>
            </a:r>
          </a:p>
        </p:txBody>
      </p:sp>
      <p:sp>
        <p:nvSpPr>
          <p:cNvPr id="5" name="Slide Number Placeholder 4"/>
          <p:cNvSpPr>
            <a:spLocks noGrp="1"/>
          </p:cNvSpPr>
          <p:nvPr>
            <p:ph type="sldNum" sz="quarter" idx="3"/>
          </p:nvPr>
        </p:nvSpPr>
        <p:spPr>
          <a:xfrm>
            <a:off x="5265809" y="6658446"/>
            <a:ext cx="4028440" cy="351957"/>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dirty="0"/>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4029282" cy="35112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023" y="2"/>
            <a:ext cx="4029282" cy="351124"/>
          </a:xfrm>
          <a:prstGeom prst="rect">
            <a:avLst/>
          </a:prstGeom>
        </p:spPr>
        <p:txBody>
          <a:bodyPr vert="horz" lIns="91440" tIns="45720" rIns="91440" bIns="45720" rtlCol="0"/>
          <a:lstStyle>
            <a:lvl1pPr algn="r">
              <a:defRPr sz="1200"/>
            </a:lvl1pPr>
          </a:lstStyle>
          <a:p>
            <a:fld id="{CD473510-9A33-4C2D-814F-062FEB88BA13}" type="datetimeFigureOut">
              <a:rPr lang="en-US" smtClean="0"/>
              <a:t>8/26/2021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2" y="3373679"/>
            <a:ext cx="7435436" cy="276072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6659277"/>
            <a:ext cx="4029282" cy="351123"/>
          </a:xfrm>
          <a:prstGeom prst="rect">
            <a:avLst/>
          </a:prstGeom>
        </p:spPr>
        <p:txBody>
          <a:bodyPr vert="horz" lIns="91440" tIns="45720" rIns="91440" bIns="45720" rtlCol="0" anchor="b"/>
          <a:lstStyle>
            <a:lvl1pPr algn="l">
              <a:defRPr sz="1200"/>
            </a:lvl1pPr>
          </a:lstStyle>
          <a:p>
            <a:r>
              <a:rPr lang="en-US" dirty="0"/>
              <a:t>Helping People Live better Lives.</a:t>
            </a:r>
          </a:p>
        </p:txBody>
      </p:sp>
      <p:sp>
        <p:nvSpPr>
          <p:cNvPr id="7" name="Slide Number Placeholder 6"/>
          <p:cNvSpPr>
            <a:spLocks noGrp="1"/>
          </p:cNvSpPr>
          <p:nvPr>
            <p:ph type="sldNum" sz="quarter" idx="5"/>
          </p:nvPr>
        </p:nvSpPr>
        <p:spPr>
          <a:xfrm>
            <a:off x="5265023" y="6659277"/>
            <a:ext cx="4029282" cy="351123"/>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dirty="0"/>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dirty="0"/>
          </a:p>
        </p:txBody>
      </p:sp>
    </p:spTree>
    <p:extLst>
      <p:ext uri="{BB962C8B-B14F-4D97-AF65-F5344CB8AC3E}">
        <p14:creationId xmlns:p14="http://schemas.microsoft.com/office/powerpoint/2010/main" val="158871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2</a:t>
            </a:fld>
            <a:endParaRPr lang="en-US" dirty="0"/>
          </a:p>
        </p:txBody>
      </p:sp>
    </p:spTree>
    <p:extLst>
      <p:ext uri="{BB962C8B-B14F-4D97-AF65-F5344CB8AC3E}">
        <p14:creationId xmlns:p14="http://schemas.microsoft.com/office/powerpoint/2010/main" val="40672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3</a:t>
            </a:fld>
            <a:endParaRPr lang="en-US" dirty="0"/>
          </a:p>
        </p:txBody>
      </p:sp>
    </p:spTree>
    <p:extLst>
      <p:ext uri="{BB962C8B-B14F-4D97-AF65-F5344CB8AC3E}">
        <p14:creationId xmlns:p14="http://schemas.microsoft.com/office/powerpoint/2010/main" val="59518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5</a:t>
            </a:fld>
            <a:endParaRPr lang="en-US" dirty="0"/>
          </a:p>
        </p:txBody>
      </p:sp>
    </p:spTree>
    <p:extLst>
      <p:ext uri="{BB962C8B-B14F-4D97-AF65-F5344CB8AC3E}">
        <p14:creationId xmlns:p14="http://schemas.microsoft.com/office/powerpoint/2010/main" val="15500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8</a:t>
            </a:fld>
            <a:endParaRPr lang="en-US" dirty="0"/>
          </a:p>
        </p:txBody>
      </p:sp>
    </p:spTree>
    <p:extLst>
      <p:ext uri="{BB962C8B-B14F-4D97-AF65-F5344CB8AC3E}">
        <p14:creationId xmlns:p14="http://schemas.microsoft.com/office/powerpoint/2010/main" val="169137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9</a:t>
            </a:fld>
            <a:endParaRPr lang="en-US" dirty="0"/>
          </a:p>
        </p:txBody>
      </p:sp>
    </p:spTree>
    <p:extLst>
      <p:ext uri="{BB962C8B-B14F-4D97-AF65-F5344CB8AC3E}">
        <p14:creationId xmlns:p14="http://schemas.microsoft.com/office/powerpoint/2010/main" val="34719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dirty="0"/>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11</a:t>
            </a:fld>
            <a:endParaRPr lang="en-US" dirty="0"/>
          </a:p>
        </p:txBody>
      </p:sp>
    </p:spTree>
    <p:extLst>
      <p:ext uri="{BB962C8B-B14F-4D97-AF65-F5344CB8AC3E}">
        <p14:creationId xmlns:p14="http://schemas.microsoft.com/office/powerpoint/2010/main" val="292715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12</a:t>
            </a:fld>
            <a:endParaRPr lang="en-US" dirty="0"/>
          </a:p>
        </p:txBody>
      </p:sp>
    </p:spTree>
    <p:extLst>
      <p:ext uri="{BB962C8B-B14F-4D97-AF65-F5344CB8AC3E}">
        <p14:creationId xmlns:p14="http://schemas.microsoft.com/office/powerpoint/2010/main" val="276969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r>
              <a:rPr lang="en-US" dirty="0"/>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14</a:t>
            </a:fld>
            <a:endParaRPr lang="en-US" dirty="0"/>
          </a:p>
        </p:txBody>
      </p:sp>
    </p:spTree>
    <p:extLst>
      <p:ext uri="{BB962C8B-B14F-4D97-AF65-F5344CB8AC3E}">
        <p14:creationId xmlns:p14="http://schemas.microsoft.com/office/powerpoint/2010/main" val="11245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90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410983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5"/>
              </a:rPr>
              <a:t>First.Last@nebraska.gov</a:t>
            </a:r>
            <a:endParaRPr lang="en-US" dirty="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49519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42199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a:t>Master Headline</a:t>
            </a:r>
          </a:p>
        </p:txBody>
      </p:sp>
    </p:spTree>
    <p:extLst>
      <p:ext uri="{BB962C8B-B14F-4D97-AF65-F5344CB8AC3E}">
        <p14:creationId xmlns:p14="http://schemas.microsoft.com/office/powerpoint/2010/main" val="32709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a:t>Subtitle</a:t>
            </a:r>
          </a:p>
        </p:txBody>
      </p:sp>
    </p:spTree>
    <p:extLst>
      <p:ext uri="{BB962C8B-B14F-4D97-AF65-F5344CB8AC3E}">
        <p14:creationId xmlns:p14="http://schemas.microsoft.com/office/powerpoint/2010/main" val="388995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a:t>Headline</a:t>
            </a:r>
          </a:p>
        </p:txBody>
      </p:sp>
    </p:spTree>
    <p:extLst>
      <p:ext uri="{BB962C8B-B14F-4D97-AF65-F5344CB8AC3E}">
        <p14:creationId xmlns:p14="http://schemas.microsoft.com/office/powerpoint/2010/main" val="17712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2-column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801" r:id="rId2"/>
    <p:sldLayoutId id="2147483789" r:id="rId3"/>
    <p:sldLayoutId id="2147483798" r:id="rId4"/>
    <p:sldLayoutId id="2147483790" r:id="rId5"/>
    <p:sldLayoutId id="2147483792" r:id="rId6"/>
    <p:sldLayoutId id="2147483793" r:id="rId7"/>
    <p:sldLayoutId id="2147483795" r:id="rId8"/>
    <p:sldLayoutId id="2147483796" r:id="rId9"/>
    <p:sldLayoutId id="2147483797" r:id="rId10"/>
    <p:sldLayoutId id="2147483799" r:id="rId11"/>
  </p:sldLayoutIdLst>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a:solidFill>
                  <a:srgbClr val="036080"/>
                </a:solidFill>
              </a:rPr>
              <a:t>Helping People Live better Lives.</a:t>
            </a:r>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9" r:id="rId5"/>
    <p:sldLayoutId id="2147483810" r:id="rId6"/>
    <p:sldLayoutId id="2147483812" r:id="rId7"/>
    <p:sldLayoutId id="2147483813" r:id="rId8"/>
    <p:sldLayoutId id="2147483814" r:id="rId9"/>
    <p:sldLayoutId id="2147483815" r:id="rId10"/>
    <p:sldLayoutId id="2147483816" r:id="rId11"/>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64424" y="2209169"/>
            <a:ext cx="8663152" cy="964954"/>
          </a:xfrm>
        </p:spPr>
        <p:txBody>
          <a:bodyPr>
            <a:noAutofit/>
          </a:bodyPr>
          <a:lstStyle/>
          <a:p>
            <a:r>
              <a:rPr lang="en-US" sz="6000" dirty="0"/>
              <a:t>Behavioral </a:t>
            </a:r>
            <a:r>
              <a:rPr lang="en-US" sz="6000" dirty="0" smtClean="0"/>
              <a:t>Health in Nebraska</a:t>
            </a:r>
            <a:endParaRPr lang="en-US" sz="6000" dirty="0"/>
          </a:p>
        </p:txBody>
      </p:sp>
      <p:sp>
        <p:nvSpPr>
          <p:cNvPr id="2" name="TextBox 1">
            <a:extLst>
              <a:ext uri="{FF2B5EF4-FFF2-40B4-BE49-F238E27FC236}">
                <a16:creationId xmlns:a16="http://schemas.microsoft.com/office/drawing/2014/main" id="{D4E142C9-5DB5-4FAD-A2B0-EDE1D0D5360E}"/>
              </a:ext>
            </a:extLst>
          </p:cNvPr>
          <p:cNvSpPr txBox="1"/>
          <p:nvPr/>
        </p:nvSpPr>
        <p:spPr>
          <a:xfrm>
            <a:off x="3365500" y="4940300"/>
            <a:ext cx="5461000" cy="646331"/>
          </a:xfrm>
          <a:prstGeom prst="rect">
            <a:avLst/>
          </a:prstGeom>
          <a:noFill/>
        </p:spPr>
        <p:txBody>
          <a:bodyPr wrap="square" rtlCol="0">
            <a:spAutoFit/>
          </a:bodyPr>
          <a:lstStyle/>
          <a:p>
            <a:pPr algn="ctr"/>
            <a:r>
              <a:rPr lang="en-US" dirty="0">
                <a:solidFill>
                  <a:srgbClr val="036080"/>
                </a:solidFill>
              </a:rPr>
              <a:t>Nebraska Hospital Association</a:t>
            </a:r>
          </a:p>
          <a:p>
            <a:pPr algn="ctr"/>
            <a:r>
              <a:rPr lang="en-US" dirty="0">
                <a:solidFill>
                  <a:srgbClr val="036080"/>
                </a:solidFill>
              </a:rPr>
              <a:t>August 26, 2021</a:t>
            </a:r>
          </a:p>
        </p:txBody>
      </p:sp>
    </p:spTree>
    <p:extLst>
      <p:ext uri="{BB962C8B-B14F-4D97-AF65-F5344CB8AC3E}">
        <p14:creationId xmlns:p14="http://schemas.microsoft.com/office/powerpoint/2010/main" val="757808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451061350"/>
              </p:ext>
            </p:extLst>
          </p:nvPr>
        </p:nvGraphicFramePr>
        <p:xfrm>
          <a:off x="6149661" y="1390799"/>
          <a:ext cx="5918433" cy="442607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1"/>
          <p:cNvSpPr>
            <a:spLocks noGrp="1"/>
          </p:cNvSpPr>
          <p:nvPr>
            <p:ph type="title"/>
          </p:nvPr>
        </p:nvSpPr>
        <p:spPr>
          <a:xfrm>
            <a:off x="373487" y="137904"/>
            <a:ext cx="11552349" cy="935664"/>
          </a:xfrm>
        </p:spPr>
        <p:txBody>
          <a:bodyPr>
            <a:normAutofit fontScale="90000"/>
          </a:bodyPr>
          <a:lstStyle/>
          <a:p>
            <a:r>
              <a:rPr lang="en-US" dirty="0"/>
              <a:t>Mental Health Diagnoses for Nebraska’s </a:t>
            </a:r>
            <a:r>
              <a:rPr lang="en-US" dirty="0" smtClean="0"/>
              <a:t>Minority Populations</a:t>
            </a:r>
            <a:endParaRPr lang="en-US" dirty="0"/>
          </a:p>
        </p:txBody>
      </p:sp>
      <p:sp>
        <p:nvSpPr>
          <p:cNvPr id="2" name="Text Placeholder 1"/>
          <p:cNvSpPr>
            <a:spLocks noGrp="1"/>
          </p:cNvSpPr>
          <p:nvPr>
            <p:ph type="body" sz="quarter" idx="11"/>
          </p:nvPr>
        </p:nvSpPr>
        <p:spPr/>
        <p:txBody>
          <a:bodyPr/>
          <a:lstStyle/>
          <a:p>
            <a:endParaRPr lang="en-US" sz="2000" dirty="0" smtClean="0"/>
          </a:p>
          <a:p>
            <a:pPr>
              <a:buFont typeface="Wingdings" panose="05000000000000000000" pitchFamily="2" charset="2"/>
              <a:buChar char="Ø"/>
            </a:pPr>
            <a:r>
              <a:rPr lang="en-US" sz="2000" dirty="0" smtClean="0"/>
              <a:t>Native Americans and Alaskan Natives report </a:t>
            </a:r>
            <a:r>
              <a:rPr lang="en-US" sz="2400" dirty="0" smtClean="0"/>
              <a:t>higher</a:t>
            </a:r>
            <a:r>
              <a:rPr lang="en-US" sz="2000" dirty="0" smtClean="0"/>
              <a:t> rates of posttraumatic stress </a:t>
            </a:r>
            <a:r>
              <a:rPr lang="en-US" sz="2000" dirty="0"/>
              <a:t>disorder and alcohol dependence than any other ethnic or racial </a:t>
            </a:r>
            <a:r>
              <a:rPr lang="en-US" sz="2000" dirty="0" smtClean="0"/>
              <a:t>group</a:t>
            </a:r>
          </a:p>
          <a:p>
            <a:endParaRPr lang="en-US" sz="2000" dirty="0"/>
          </a:p>
          <a:p>
            <a:pPr>
              <a:buFont typeface="Wingdings" panose="05000000000000000000" pitchFamily="2" charset="2"/>
              <a:buChar char="Ø"/>
            </a:pPr>
            <a:r>
              <a:rPr lang="en-US" sz="2000" dirty="0" smtClean="0"/>
              <a:t>Adults </a:t>
            </a:r>
            <a:r>
              <a:rPr lang="en-US" sz="2000" dirty="0"/>
              <a:t>with any mental </a:t>
            </a:r>
            <a:r>
              <a:rPr lang="en-US" sz="2000" dirty="0" smtClean="0"/>
              <a:t>illness who received </a:t>
            </a:r>
            <a:r>
              <a:rPr lang="en-US" sz="2000" dirty="0"/>
              <a:t>mental health services</a:t>
            </a:r>
            <a:r>
              <a:rPr lang="en-US" sz="2000" dirty="0" smtClean="0"/>
              <a:t>: </a:t>
            </a:r>
          </a:p>
          <a:p>
            <a:pPr lvl="1"/>
            <a:r>
              <a:rPr lang="en-US" sz="1800" dirty="0"/>
              <a:t>48% of whites</a:t>
            </a:r>
          </a:p>
          <a:p>
            <a:pPr lvl="1"/>
            <a:r>
              <a:rPr lang="en-US" sz="1800" dirty="0" smtClean="0"/>
              <a:t>31</a:t>
            </a:r>
            <a:r>
              <a:rPr lang="en-US" sz="1800" dirty="0"/>
              <a:t>% of Blacks and </a:t>
            </a:r>
            <a:r>
              <a:rPr lang="en-US" sz="1800" dirty="0" smtClean="0"/>
              <a:t>Hispanics</a:t>
            </a:r>
          </a:p>
          <a:p>
            <a:pPr lvl="1"/>
            <a:r>
              <a:rPr lang="en-US" sz="1800" dirty="0" smtClean="0"/>
              <a:t>22</a:t>
            </a:r>
            <a:r>
              <a:rPr lang="en-US" sz="1800" dirty="0"/>
              <a:t>% of Asians </a:t>
            </a:r>
          </a:p>
          <a:p>
            <a:endParaRPr lang="en-US" dirty="0"/>
          </a:p>
        </p:txBody>
      </p:sp>
    </p:spTree>
    <p:extLst>
      <p:ext uri="{BB962C8B-B14F-4D97-AF65-F5344CB8AC3E}">
        <p14:creationId xmlns:p14="http://schemas.microsoft.com/office/powerpoint/2010/main" val="27210907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417F5D-FD1D-463E-8085-706E6C94CDB0}"/>
              </a:ext>
            </a:extLst>
          </p:cNvPr>
          <p:cNvSpPr txBox="1"/>
          <p:nvPr/>
        </p:nvSpPr>
        <p:spPr>
          <a:xfrm>
            <a:off x="9308123" y="4642338"/>
            <a:ext cx="2617713" cy="1254370"/>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49D16784-2996-4AB5-8DB3-16C3039DE260}"/>
              </a:ext>
            </a:extLst>
          </p:cNvPr>
          <p:cNvPicPr>
            <a:picLocks noChangeAspect="1"/>
          </p:cNvPicPr>
          <p:nvPr/>
        </p:nvPicPr>
        <p:blipFill>
          <a:blip r:embed="rId3"/>
          <a:stretch>
            <a:fillRect/>
          </a:stretch>
        </p:blipFill>
        <p:spPr>
          <a:xfrm>
            <a:off x="6588125" y="1879527"/>
            <a:ext cx="5431127" cy="3263736"/>
          </a:xfrm>
          <a:prstGeom prst="rect">
            <a:avLst/>
          </a:prstGeom>
        </p:spPr>
      </p:pic>
      <p:sp>
        <p:nvSpPr>
          <p:cNvPr id="7" name="Text Box 8">
            <a:extLst>
              <a:ext uri="{FF2B5EF4-FFF2-40B4-BE49-F238E27FC236}">
                <a16:creationId xmlns:a16="http://schemas.microsoft.com/office/drawing/2014/main" id="{E63B9298-D088-4B85-99E1-9D5B5741F311}"/>
              </a:ext>
            </a:extLst>
          </p:cNvPr>
          <p:cNvSpPr txBox="1">
            <a:spLocks noChangeArrowheads="1" noChangeShapeType="1"/>
          </p:cNvSpPr>
          <p:nvPr/>
        </p:nvSpPr>
        <p:spPr bwMode="auto">
          <a:xfrm>
            <a:off x="266164" y="1816067"/>
            <a:ext cx="7581838" cy="3925513"/>
          </a:xfrm>
          <a:prstGeom prst="rect">
            <a:avLst/>
          </a:prstGeom>
          <a:noFill/>
          <a:ln>
            <a:noFill/>
          </a:ln>
          <a:effectLst/>
          <a:extLst>
            <a:ext uri="{909E8E84-426E-40DD-AFC4-6F175D3DCCD1}">
              <a14:hiddenFill xmlns:a14="http://schemas.microsoft.com/office/drawing/2010/main">
                <a:solidFill>
                  <a:srgbClr val="D16349">
                    <a:alpha val="50000"/>
                  </a:srgbClr>
                </a:solidFill>
              </a14:hiddenFill>
            </a:ext>
            <a:ext uri="{91240B29-F687-4F45-9708-019B960494DF}">
              <a14:hiddenLine xmlns:a14="http://schemas.microsoft.com/office/drawing/2010/main" w="0"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274320" tIns="91440" rIns="274320" bIns="91440" anchor="t" anchorCtr="0" upright="1">
            <a:noAutofit/>
          </a:bodyPr>
          <a:lstStyle/>
          <a:p>
            <a:pPr marL="0" marR="0">
              <a:lnSpc>
                <a:spcPct val="107000"/>
              </a:lnSpc>
              <a:spcBef>
                <a:spcPts val="200"/>
              </a:spcBef>
              <a:spcAft>
                <a:spcPts val="0"/>
              </a:spcAft>
            </a:pPr>
            <a:r>
              <a:rPr lang="en-US" sz="2400" b="1" dirty="0">
                <a:solidFill>
                  <a:srgbClr val="036080"/>
                </a:solidFill>
                <a:effectLst/>
                <a:ea typeface="Times New Roman" panose="02020603050405020304" pitchFamily="18" charset="0"/>
                <a:cs typeface="Times New Roman" panose="02020603050405020304" pitchFamily="18" charset="0"/>
              </a:rPr>
              <a:t>Pillars of Transformation</a:t>
            </a:r>
            <a:endParaRPr lang="en-US" sz="2400" dirty="0">
              <a:effectLst/>
              <a:ea typeface="Calibri" panose="020F0502020204030204" pitchFamily="34" charset="0"/>
              <a:cs typeface="Times New Roman" panose="02020603050405020304" pitchFamily="18" charset="0"/>
            </a:endParaRPr>
          </a:p>
          <a:p>
            <a:pPr marL="685800" marR="0" indent="-685800">
              <a:lnSpc>
                <a:spcPct val="150000"/>
              </a:lnSpc>
              <a:spcBef>
                <a:spcPts val="0"/>
              </a:spcBef>
            </a:pPr>
            <a:r>
              <a:rPr lang="en-US" sz="2000" b="1" dirty="0">
                <a:solidFill>
                  <a:srgbClr val="036080"/>
                </a:solidFill>
                <a:effectLst/>
                <a:ea typeface="Calibri" panose="020F0502020204030204" pitchFamily="34" charset="0"/>
                <a:cs typeface="Times New Roman" panose="02020603050405020304" pitchFamily="18" charset="0"/>
              </a:rPr>
              <a:t>Pillar 1:</a:t>
            </a:r>
            <a:r>
              <a:rPr lang="en-US" sz="2000" dirty="0">
                <a:solidFill>
                  <a:srgbClr val="036080"/>
                </a:solidFill>
                <a:effectLst/>
                <a:ea typeface="Calibri" panose="020F0502020204030204" pitchFamily="34" charset="0"/>
                <a:cs typeface="Times New Roman" panose="02020603050405020304" pitchFamily="18" charset="0"/>
              </a:rPr>
              <a:t>  Enhance Behavioral Health </a:t>
            </a:r>
            <a:r>
              <a:rPr lang="en-US" sz="2400" b="1" dirty="0">
                <a:solidFill>
                  <a:srgbClr val="036080"/>
                </a:solidFill>
                <a:effectLst/>
                <a:ea typeface="Calibri" panose="020F0502020204030204" pitchFamily="34" charset="0"/>
                <a:cs typeface="Times New Roman" panose="02020603050405020304" pitchFamily="18" charset="0"/>
              </a:rPr>
              <a:t>Influence</a:t>
            </a:r>
            <a:endParaRPr lang="en-US" sz="2400" dirty="0">
              <a:solidFill>
                <a:srgbClr val="036080"/>
              </a:solidFill>
              <a:effectLst/>
              <a:ea typeface="Calibri" panose="020F0502020204030204" pitchFamily="34" charset="0"/>
              <a:cs typeface="Times New Roman" panose="02020603050405020304" pitchFamily="18" charset="0"/>
            </a:endParaRPr>
          </a:p>
          <a:p>
            <a:pPr marL="742950" marR="0" indent="-742950">
              <a:lnSpc>
                <a:spcPct val="150000"/>
              </a:lnSpc>
              <a:spcBef>
                <a:spcPts val="0"/>
              </a:spcBef>
              <a:tabLst>
                <a:tab pos="457200" algn="l"/>
              </a:tabLst>
            </a:pPr>
            <a:r>
              <a:rPr lang="en-US" sz="2000" b="1" dirty="0">
                <a:solidFill>
                  <a:srgbClr val="036080"/>
                </a:solidFill>
                <a:effectLst/>
                <a:ea typeface="Calibri" panose="020F0502020204030204" pitchFamily="34" charset="0"/>
                <a:cs typeface="Times New Roman" panose="02020603050405020304" pitchFamily="18" charset="0"/>
              </a:rPr>
              <a:t>Pillar 2:</a:t>
            </a:r>
            <a:r>
              <a:rPr lang="en-US" sz="2000" dirty="0">
                <a:solidFill>
                  <a:srgbClr val="036080"/>
                </a:solidFill>
                <a:effectLst/>
                <a:ea typeface="Calibri" panose="020F0502020204030204" pitchFamily="34" charset="0"/>
                <a:cs typeface="Times New Roman" panose="02020603050405020304" pitchFamily="18" charset="0"/>
              </a:rPr>
              <a:t>  Implement an </a:t>
            </a:r>
            <a:r>
              <a:rPr lang="en-US" sz="2400" b="1" dirty="0">
                <a:solidFill>
                  <a:srgbClr val="036080"/>
                </a:solidFill>
                <a:effectLst/>
                <a:ea typeface="Calibri" panose="020F0502020204030204" pitchFamily="34" charset="0"/>
                <a:cs typeface="Times New Roman" panose="02020603050405020304" pitchFamily="18" charset="0"/>
              </a:rPr>
              <a:t>Integration </a:t>
            </a:r>
            <a:r>
              <a:rPr lang="en-US" sz="2000" dirty="0">
                <a:solidFill>
                  <a:srgbClr val="036080"/>
                </a:solidFill>
                <a:effectLst/>
                <a:ea typeface="Calibri" panose="020F0502020204030204" pitchFamily="34" charset="0"/>
                <a:cs typeface="Times New Roman" panose="02020603050405020304" pitchFamily="18" charset="0"/>
              </a:rPr>
              <a:t>Strategy</a:t>
            </a:r>
          </a:p>
          <a:p>
            <a:pPr marL="0" marR="0">
              <a:lnSpc>
                <a:spcPct val="150000"/>
              </a:lnSpc>
              <a:spcBef>
                <a:spcPts val="0"/>
              </a:spcBef>
            </a:pPr>
            <a:r>
              <a:rPr lang="en-US" sz="2000" b="1" dirty="0">
                <a:solidFill>
                  <a:srgbClr val="036080"/>
                </a:solidFill>
                <a:effectLst/>
                <a:ea typeface="Calibri" panose="020F0502020204030204" pitchFamily="34" charset="0"/>
                <a:cs typeface="Times New Roman" panose="02020603050405020304" pitchFamily="18" charset="0"/>
              </a:rPr>
              <a:t>Pillar 3:</a:t>
            </a:r>
            <a:r>
              <a:rPr lang="en-US" sz="2000" dirty="0">
                <a:solidFill>
                  <a:srgbClr val="036080"/>
                </a:solidFill>
                <a:effectLst/>
                <a:ea typeface="Calibri" panose="020F0502020204030204" pitchFamily="34" charset="0"/>
                <a:cs typeface="Times New Roman" panose="02020603050405020304" pitchFamily="18" charset="0"/>
              </a:rPr>
              <a:t>  Promote Stakeholder </a:t>
            </a:r>
            <a:r>
              <a:rPr lang="en-US" sz="2400" b="1" dirty="0">
                <a:solidFill>
                  <a:srgbClr val="036080"/>
                </a:solidFill>
                <a:effectLst/>
                <a:ea typeface="Calibri" panose="020F0502020204030204" pitchFamily="34" charset="0"/>
                <a:cs typeface="Times New Roman" panose="02020603050405020304" pitchFamily="18" charset="0"/>
              </a:rPr>
              <a:t>Inclusion</a:t>
            </a:r>
            <a:endParaRPr lang="en-US" sz="2400" dirty="0">
              <a:solidFill>
                <a:srgbClr val="036080"/>
              </a:solidFill>
              <a:effectLst/>
              <a:ea typeface="Calibri" panose="020F0502020204030204" pitchFamily="34" charset="0"/>
              <a:cs typeface="Times New Roman" panose="02020603050405020304" pitchFamily="18" charset="0"/>
            </a:endParaRPr>
          </a:p>
          <a:p>
            <a:pPr marL="685800" marR="0" indent="-685800">
              <a:lnSpc>
                <a:spcPct val="150000"/>
              </a:lnSpc>
              <a:spcBef>
                <a:spcPts val="0"/>
              </a:spcBef>
            </a:pPr>
            <a:r>
              <a:rPr lang="en-US" sz="2000" b="1" dirty="0">
                <a:solidFill>
                  <a:srgbClr val="036080"/>
                </a:solidFill>
                <a:effectLst/>
                <a:ea typeface="Calibri" panose="020F0502020204030204" pitchFamily="34" charset="0"/>
                <a:cs typeface="Times New Roman" panose="02020603050405020304" pitchFamily="18" charset="0"/>
              </a:rPr>
              <a:t>Pillar 4:</a:t>
            </a:r>
            <a:r>
              <a:rPr lang="en-US" sz="2000" dirty="0">
                <a:solidFill>
                  <a:srgbClr val="036080"/>
                </a:solidFill>
                <a:effectLst/>
                <a:ea typeface="Calibri" panose="020F0502020204030204" pitchFamily="34" charset="0"/>
                <a:cs typeface="Times New Roman" panose="02020603050405020304" pitchFamily="18" charset="0"/>
              </a:rPr>
              <a:t>  Drive </a:t>
            </a:r>
            <a:r>
              <a:rPr lang="en-US" sz="2400" b="1" dirty="0">
                <a:solidFill>
                  <a:srgbClr val="036080"/>
                </a:solidFill>
                <a:effectLst/>
                <a:ea typeface="Calibri" panose="020F0502020204030204" pitchFamily="34" charset="0"/>
                <a:cs typeface="Times New Roman" panose="02020603050405020304" pitchFamily="18" charset="0"/>
              </a:rPr>
              <a:t>Innovation</a:t>
            </a:r>
            <a:r>
              <a:rPr lang="en-US" sz="2000" dirty="0">
                <a:solidFill>
                  <a:srgbClr val="036080"/>
                </a:solidFill>
                <a:effectLst/>
                <a:ea typeface="Calibri" panose="020F0502020204030204" pitchFamily="34" charset="0"/>
                <a:cs typeface="Times New Roman" panose="02020603050405020304" pitchFamily="18" charset="0"/>
              </a:rPr>
              <a:t> and Improve Outcomes</a:t>
            </a:r>
          </a:p>
          <a:p>
            <a:pPr marL="0" marR="0">
              <a:lnSpc>
                <a:spcPct val="150000"/>
              </a:lnSpc>
              <a:spcBef>
                <a:spcPts val="0"/>
              </a:spcBef>
            </a:pPr>
            <a:r>
              <a:rPr lang="en-US" sz="2000" b="1" dirty="0">
                <a:solidFill>
                  <a:srgbClr val="036080"/>
                </a:solidFill>
                <a:effectLst/>
                <a:ea typeface="Calibri" panose="020F0502020204030204" pitchFamily="34" charset="0"/>
                <a:cs typeface="Times New Roman" panose="02020603050405020304" pitchFamily="18" charset="0"/>
              </a:rPr>
              <a:t>Pillar 5:</a:t>
            </a:r>
            <a:r>
              <a:rPr lang="en-US" sz="2000" dirty="0">
                <a:solidFill>
                  <a:srgbClr val="036080"/>
                </a:solidFill>
                <a:effectLst/>
                <a:ea typeface="Calibri" panose="020F0502020204030204" pitchFamily="34" charset="0"/>
                <a:cs typeface="Times New Roman" panose="02020603050405020304" pitchFamily="18" charset="0"/>
              </a:rPr>
              <a:t>  Demonstrate and Drive </a:t>
            </a:r>
            <a:r>
              <a:rPr lang="en-US" sz="2400" b="1" dirty="0">
                <a:solidFill>
                  <a:srgbClr val="036080"/>
                </a:solidFill>
                <a:effectLst/>
                <a:ea typeface="Calibri" panose="020F0502020204030204" pitchFamily="34" charset="0"/>
                <a:cs typeface="Times New Roman" panose="02020603050405020304" pitchFamily="18" charset="0"/>
              </a:rPr>
              <a:t>Value</a:t>
            </a:r>
            <a:endParaRPr lang="en-US" sz="2400" dirty="0">
              <a:solidFill>
                <a:srgbClr val="036080"/>
              </a:solidFill>
              <a:effectLst/>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B541A47-21D5-4F7D-ABCE-4E336A828D88}"/>
              </a:ext>
            </a:extLst>
          </p:cNvPr>
          <p:cNvSpPr>
            <a:spLocks noGrp="1"/>
          </p:cNvSpPr>
          <p:nvPr>
            <p:ph type="title"/>
          </p:nvPr>
        </p:nvSpPr>
        <p:spPr>
          <a:xfrm>
            <a:off x="373487" y="365126"/>
            <a:ext cx="11552349" cy="696420"/>
          </a:xfrm>
        </p:spPr>
        <p:txBody>
          <a:bodyPr>
            <a:normAutofit/>
          </a:bodyPr>
          <a:lstStyle/>
          <a:p>
            <a:r>
              <a:rPr lang="en-US" sz="4400" dirty="0"/>
              <a:t>Future of Behavioral Health in Nebraska</a:t>
            </a:r>
          </a:p>
        </p:txBody>
      </p:sp>
      <p:sp>
        <p:nvSpPr>
          <p:cNvPr id="9" name="TextBox 8">
            <a:extLst>
              <a:ext uri="{FF2B5EF4-FFF2-40B4-BE49-F238E27FC236}">
                <a16:creationId xmlns:a16="http://schemas.microsoft.com/office/drawing/2014/main" id="{00508AC0-7A9C-4EE4-BA88-EFF86D5F3D03}"/>
              </a:ext>
            </a:extLst>
          </p:cNvPr>
          <p:cNvSpPr txBox="1"/>
          <p:nvPr/>
        </p:nvSpPr>
        <p:spPr>
          <a:xfrm>
            <a:off x="-542261" y="1061546"/>
            <a:ext cx="6914579" cy="523220"/>
          </a:xfrm>
          <a:prstGeom prst="rect">
            <a:avLst/>
          </a:prstGeom>
          <a:noFill/>
        </p:spPr>
        <p:txBody>
          <a:bodyPr wrap="square" rtlCol="0">
            <a:spAutoFit/>
          </a:bodyPr>
          <a:lstStyle/>
          <a:p>
            <a:pPr algn="ctr"/>
            <a:r>
              <a:rPr lang="en-US" sz="2800" b="1" dirty="0">
                <a:solidFill>
                  <a:srgbClr val="036080"/>
                </a:solidFill>
              </a:rPr>
              <a:t>Guided </a:t>
            </a:r>
            <a:r>
              <a:rPr lang="en-US" sz="2800" b="1" dirty="0" smtClean="0">
                <a:solidFill>
                  <a:srgbClr val="036080"/>
                </a:solidFill>
              </a:rPr>
              <a:t>by </a:t>
            </a:r>
            <a:r>
              <a:rPr lang="en-US" sz="2800" b="1" dirty="0">
                <a:solidFill>
                  <a:srgbClr val="036080"/>
                </a:solidFill>
              </a:rPr>
              <a:t>Strategic Planning</a:t>
            </a:r>
          </a:p>
        </p:txBody>
      </p:sp>
    </p:spTree>
    <p:extLst>
      <p:ext uri="{BB962C8B-B14F-4D97-AF65-F5344CB8AC3E}">
        <p14:creationId xmlns:p14="http://schemas.microsoft.com/office/powerpoint/2010/main" val="8748077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73486" y="1199400"/>
            <a:ext cx="11552349" cy="5060823"/>
          </a:xfrm>
        </p:spPr>
        <p:txBody>
          <a:bodyPr/>
          <a:lstStyle/>
          <a:p>
            <a:pPr marL="182880" indent="0">
              <a:buNone/>
            </a:pPr>
            <a:r>
              <a:rPr lang="en-US" sz="2400" b="1" dirty="0" smtClean="0"/>
              <a:t>1. </a:t>
            </a:r>
            <a:r>
              <a:rPr lang="en-US" sz="2400" b="1" dirty="0" smtClean="0"/>
              <a:t>Optimize and strengthen </a:t>
            </a:r>
            <a:r>
              <a:rPr lang="en-US" sz="2400" b="1" dirty="0" smtClean="0"/>
              <a:t>the organization of the Division of Behavioral Health </a:t>
            </a:r>
            <a:r>
              <a:rPr lang="en-US" sz="2400" b="1" dirty="0" smtClean="0"/>
              <a:t>Division to </a:t>
            </a:r>
            <a:r>
              <a:rPr lang="en-US" sz="2400" b="1" dirty="0" smtClean="0"/>
              <a:t>accomplish the </a:t>
            </a:r>
            <a:r>
              <a:rPr lang="en-US" sz="2500" b="1" i="1" dirty="0" smtClean="0">
                <a:solidFill>
                  <a:srgbClr val="FF0000"/>
                </a:solidFill>
              </a:rPr>
              <a:t>new </a:t>
            </a:r>
            <a:r>
              <a:rPr lang="en-US" sz="2400" b="1" dirty="0" smtClean="0"/>
              <a:t>goals </a:t>
            </a:r>
            <a:r>
              <a:rPr lang="en-US" sz="2400" b="1" dirty="0"/>
              <a:t>of the new strategic plan</a:t>
            </a:r>
            <a:endParaRPr lang="en-US" sz="2400" b="1" dirty="0" smtClean="0"/>
          </a:p>
          <a:p>
            <a:pPr marL="182880" indent="0">
              <a:buNone/>
            </a:pPr>
            <a:endParaRPr lang="en-US" sz="2400" b="1" dirty="0" smtClean="0"/>
          </a:p>
          <a:p>
            <a:pPr marL="182880" indent="0">
              <a:buNone/>
            </a:pPr>
            <a:r>
              <a:rPr lang="en-US" sz="2400" b="1" dirty="0" smtClean="0"/>
              <a:t>2</a:t>
            </a:r>
            <a:r>
              <a:rPr lang="en-US" sz="2400" b="1" dirty="0" smtClean="0"/>
              <a:t>. Increase opportunities for </a:t>
            </a:r>
            <a:r>
              <a:rPr lang="en-US" sz="2400" b="1" dirty="0" smtClean="0"/>
              <a:t>access to </a:t>
            </a:r>
            <a:r>
              <a:rPr lang="en-US" sz="2400" b="1" dirty="0" smtClean="0"/>
              <a:t>rural </a:t>
            </a:r>
            <a:r>
              <a:rPr lang="en-US" sz="2400" b="1" dirty="0" smtClean="0"/>
              <a:t>and vulnerable populations</a:t>
            </a:r>
            <a:endParaRPr lang="en-US" sz="2400" b="1" dirty="0" smtClean="0"/>
          </a:p>
          <a:p>
            <a:pPr lvl="1"/>
            <a:r>
              <a:rPr lang="en-US" sz="2000" dirty="0"/>
              <a:t>How can we increase access to Telehealth in rural areas?</a:t>
            </a:r>
          </a:p>
          <a:p>
            <a:pPr lvl="1"/>
            <a:r>
              <a:rPr lang="en-US" sz="2000" dirty="0" smtClean="0"/>
              <a:t>How can we strengthen relationships with critical access hospitals? </a:t>
            </a:r>
          </a:p>
          <a:p>
            <a:pPr lvl="1"/>
            <a:r>
              <a:rPr lang="en-US" sz="2000" dirty="0" smtClean="0"/>
              <a:t>Could we increase access to mobile services? </a:t>
            </a:r>
            <a:endParaRPr lang="en-US" sz="2000" dirty="0"/>
          </a:p>
          <a:p>
            <a:endParaRPr lang="en-US" sz="2400" dirty="0" smtClean="0"/>
          </a:p>
          <a:p>
            <a:pPr marL="457200" lvl="1" indent="0">
              <a:buNone/>
            </a:pPr>
            <a:endParaRPr lang="en-US" sz="3200" dirty="0" smtClean="0"/>
          </a:p>
        </p:txBody>
      </p:sp>
      <p:sp>
        <p:nvSpPr>
          <p:cNvPr id="2" name="Title 1"/>
          <p:cNvSpPr>
            <a:spLocks noGrp="1"/>
          </p:cNvSpPr>
          <p:nvPr>
            <p:ph type="title"/>
          </p:nvPr>
        </p:nvSpPr>
        <p:spPr/>
        <p:txBody>
          <a:bodyPr/>
          <a:lstStyle/>
          <a:p>
            <a:r>
              <a:rPr lang="en-US" dirty="0" smtClean="0"/>
              <a:t>State </a:t>
            </a:r>
            <a:r>
              <a:rPr lang="en-US" dirty="0" smtClean="0"/>
              <a:t>Vision for Behavioral Health Division</a:t>
            </a:r>
            <a:endParaRPr lang="en-US" dirty="0"/>
          </a:p>
        </p:txBody>
      </p:sp>
    </p:spTree>
    <p:extLst>
      <p:ext uri="{BB962C8B-B14F-4D97-AF65-F5344CB8AC3E}">
        <p14:creationId xmlns:p14="http://schemas.microsoft.com/office/powerpoint/2010/main" val="217442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73487" y="1061546"/>
            <a:ext cx="11460550" cy="4708633"/>
          </a:xfrm>
        </p:spPr>
        <p:txBody>
          <a:bodyPr/>
          <a:lstStyle/>
          <a:p>
            <a:pPr marL="182880" indent="0">
              <a:buNone/>
            </a:pPr>
            <a:r>
              <a:rPr lang="en-US" sz="2400" b="1" dirty="0" smtClean="0"/>
              <a:t>3. Develop </a:t>
            </a:r>
            <a:r>
              <a:rPr lang="en-US" sz="2400" b="1" dirty="0"/>
              <a:t>a Continuum of Care for Children and Youth</a:t>
            </a:r>
          </a:p>
          <a:p>
            <a:pPr lvl="1"/>
            <a:r>
              <a:rPr lang="en-US" sz="2000" dirty="0">
                <a:ea typeface="Roboto" panose="02000000000000000000" pitchFamily="2" charset="0"/>
                <a:cs typeface="Roboto" panose="02000000000000000000" pitchFamily="2" charset="0"/>
              </a:rPr>
              <a:t>Available of 24/7 crisis intervention services</a:t>
            </a:r>
          </a:p>
          <a:p>
            <a:pPr lvl="1"/>
            <a:r>
              <a:rPr lang="en-US" sz="2000" dirty="0">
                <a:ea typeface="Roboto" panose="02000000000000000000" pitchFamily="2" charset="0"/>
                <a:cs typeface="Roboto" panose="02000000000000000000" pitchFamily="2" charset="0"/>
              </a:rPr>
              <a:t>Increase and enhance screening and assessment </a:t>
            </a:r>
            <a:r>
              <a:rPr lang="en-US" sz="2000" dirty="0" smtClean="0">
                <a:ea typeface="Roboto" panose="02000000000000000000" pitchFamily="2" charset="0"/>
                <a:cs typeface="Roboto" panose="02000000000000000000" pitchFamily="2" charset="0"/>
              </a:rPr>
              <a:t>for community-based mental health services that serve children; inpatient and residential treatment</a:t>
            </a:r>
            <a:endParaRPr lang="en-US" sz="2000" dirty="0">
              <a:ea typeface="Roboto" panose="02000000000000000000" pitchFamily="2" charset="0"/>
              <a:cs typeface="Roboto" panose="02000000000000000000" pitchFamily="2" charset="0"/>
            </a:endParaRPr>
          </a:p>
          <a:p>
            <a:pPr lvl="1"/>
            <a:r>
              <a:rPr lang="en-US" sz="2000" dirty="0" smtClean="0">
                <a:ea typeface="Roboto" panose="02000000000000000000" pitchFamily="2" charset="0"/>
                <a:cs typeface="Roboto" panose="02000000000000000000" pitchFamily="2" charset="0"/>
              </a:rPr>
              <a:t>Explore opportunities to support, participate and leverage funding to enhance community engagement strategies to continue to the development of a children’s continuum. </a:t>
            </a:r>
            <a:endParaRPr lang="en-US" sz="2000" dirty="0">
              <a:ea typeface="Roboto" panose="02000000000000000000" pitchFamily="2" charset="0"/>
              <a:cs typeface="Roboto" panose="02000000000000000000" pitchFamily="2" charset="0"/>
            </a:endParaRPr>
          </a:p>
          <a:p>
            <a:pPr marL="182880" indent="0">
              <a:buNone/>
            </a:pPr>
            <a:endParaRPr lang="en-US" sz="2400" dirty="0" smtClean="0"/>
          </a:p>
          <a:p>
            <a:pPr marL="182880" indent="0">
              <a:buNone/>
            </a:pPr>
            <a:r>
              <a:rPr lang="en-US" sz="2400" b="1" dirty="0" smtClean="0"/>
              <a:t>4. Expand </a:t>
            </a:r>
            <a:r>
              <a:rPr lang="en-US" sz="2400" b="1" dirty="0"/>
              <a:t>Adult Care </a:t>
            </a:r>
            <a:r>
              <a:rPr lang="en-US" sz="2400" b="1" dirty="0" smtClean="0"/>
              <a:t>Continuum</a:t>
            </a:r>
          </a:p>
          <a:p>
            <a:pPr lvl="1"/>
            <a:r>
              <a:rPr lang="en-US" sz="2000" dirty="0" smtClean="0">
                <a:ea typeface="Roboto" panose="02000000000000000000" pitchFamily="2" charset="0"/>
                <a:cs typeface="Roboto" panose="02000000000000000000" pitchFamily="2" charset="0"/>
              </a:rPr>
              <a:t>Maximize </a:t>
            </a:r>
            <a:r>
              <a:rPr lang="en-US" sz="2000" dirty="0" smtClean="0">
                <a:ea typeface="Roboto" panose="02000000000000000000" pitchFamily="2" charset="0"/>
                <a:cs typeface="Roboto" panose="02000000000000000000" pitchFamily="2" charset="0"/>
              </a:rPr>
              <a:t>the use of all state campuses </a:t>
            </a:r>
          </a:p>
          <a:p>
            <a:pPr marL="457200" lvl="1" indent="0">
              <a:buNone/>
            </a:pPr>
            <a:endParaRPr lang="en-US" dirty="0">
              <a:ea typeface="Roboto" panose="02000000000000000000" pitchFamily="2" charset="0"/>
              <a:cs typeface="Roboto" panose="02000000000000000000" pitchFamily="2" charset="0"/>
            </a:endParaRPr>
          </a:p>
          <a:p>
            <a:pPr marL="182880" indent="0">
              <a:buNone/>
            </a:pPr>
            <a:endParaRPr lang="en-US" sz="2000" dirty="0" smtClean="0"/>
          </a:p>
          <a:p>
            <a:pPr lvl="1"/>
            <a:endParaRPr lang="en-US" sz="2800" dirty="0"/>
          </a:p>
        </p:txBody>
      </p:sp>
      <p:sp>
        <p:nvSpPr>
          <p:cNvPr id="3" name="Title 2"/>
          <p:cNvSpPr>
            <a:spLocks noGrp="1"/>
          </p:cNvSpPr>
          <p:nvPr>
            <p:ph type="title"/>
          </p:nvPr>
        </p:nvSpPr>
        <p:spPr/>
        <p:txBody>
          <a:bodyPr/>
          <a:lstStyle/>
          <a:p>
            <a:r>
              <a:rPr lang="en-US" dirty="0" smtClean="0"/>
              <a:t>State </a:t>
            </a:r>
            <a:r>
              <a:rPr lang="en-US" dirty="0"/>
              <a:t>Vision for Behavioral </a:t>
            </a:r>
            <a:r>
              <a:rPr lang="en-US" dirty="0" smtClean="0"/>
              <a:t>Health Division</a:t>
            </a:r>
            <a:endParaRPr lang="en-US" dirty="0"/>
          </a:p>
        </p:txBody>
      </p:sp>
    </p:spTree>
    <p:extLst>
      <p:ext uri="{BB962C8B-B14F-4D97-AF65-F5344CB8AC3E}">
        <p14:creationId xmlns:p14="http://schemas.microsoft.com/office/powerpoint/2010/main" val="149906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043" t="14560" r="19501" b="12796"/>
          <a:stretch/>
        </p:blipFill>
        <p:spPr>
          <a:xfrm rot="350491">
            <a:off x="4893769" y="324869"/>
            <a:ext cx="4570143" cy="5402113"/>
          </a:xfrm>
          <a:prstGeom prst="rect">
            <a:avLst/>
          </a:prstGeom>
        </p:spPr>
      </p:pic>
      <p:sp>
        <p:nvSpPr>
          <p:cNvPr id="4" name="TextBox 3">
            <a:extLst>
              <a:ext uri="{FF2B5EF4-FFF2-40B4-BE49-F238E27FC236}">
                <a16:creationId xmlns:a16="http://schemas.microsoft.com/office/drawing/2014/main" id="{6B13002B-44BC-4C46-A85F-728D486906D5}"/>
              </a:ext>
            </a:extLst>
          </p:cNvPr>
          <p:cNvSpPr txBox="1"/>
          <p:nvPr/>
        </p:nvSpPr>
        <p:spPr>
          <a:xfrm>
            <a:off x="-507578" y="-121545"/>
            <a:ext cx="5214257" cy="1107996"/>
          </a:xfrm>
          <a:prstGeom prst="rect">
            <a:avLst/>
          </a:prstGeom>
          <a:noFill/>
        </p:spPr>
        <p:txBody>
          <a:bodyPr wrap="square">
            <a:spAutoFit/>
          </a:bodyPr>
          <a:lstStyle/>
          <a:p>
            <a:pPr marL="457200" marR="0" indent="-228600" algn="ctr">
              <a:spcBef>
                <a:spcPts val="0"/>
              </a:spcBef>
              <a:spcAft>
                <a:spcPts val="600"/>
              </a:spcAft>
            </a:pPr>
            <a:r>
              <a:rPr lang="en-US" sz="6600" b="1" i="0" dirty="0">
                <a:solidFill>
                  <a:srgbClr val="036080"/>
                </a:solidFill>
                <a:effectLst/>
              </a:rPr>
              <a:t> </a:t>
            </a:r>
            <a:r>
              <a:rPr lang="en-US" sz="6600" b="1" dirty="0" smtClean="0">
                <a:solidFill>
                  <a:srgbClr val="036080"/>
                </a:solidFill>
              </a:rPr>
              <a:t>Thank You! </a:t>
            </a:r>
            <a:endParaRPr lang="en-US" sz="6000" dirty="0">
              <a:solidFill>
                <a:srgbClr val="036080"/>
              </a:solidFill>
            </a:endParaRPr>
          </a:p>
        </p:txBody>
      </p:sp>
    </p:spTree>
    <p:extLst>
      <p:ext uri="{BB962C8B-B14F-4D97-AF65-F5344CB8AC3E}">
        <p14:creationId xmlns:p14="http://schemas.microsoft.com/office/powerpoint/2010/main" val="306063324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9043" t="14560" r="19501" b="12796"/>
          <a:stretch/>
        </p:blipFill>
        <p:spPr>
          <a:xfrm rot="336616">
            <a:off x="3072561" y="347367"/>
            <a:ext cx="5198031" cy="5373390"/>
          </a:xfrm>
          <a:prstGeom prst="rect">
            <a:avLst/>
          </a:prstGeom>
        </p:spPr>
      </p:pic>
    </p:spTree>
    <p:extLst>
      <p:ext uri="{BB962C8B-B14F-4D97-AF65-F5344CB8AC3E}">
        <p14:creationId xmlns:p14="http://schemas.microsoft.com/office/powerpoint/2010/main" val="38739150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25632" y="280066"/>
            <a:ext cx="11552349" cy="696420"/>
          </a:xfrm>
        </p:spPr>
        <p:txBody>
          <a:bodyPr/>
          <a:lstStyle/>
          <a:p>
            <a:pPr algn="ctr"/>
            <a:r>
              <a:rPr lang="en-US" sz="4000" b="1" dirty="0" smtClean="0">
                <a:latin typeface="+mn-lt"/>
              </a:rPr>
              <a:t/>
            </a:r>
            <a:br>
              <a:rPr lang="en-US" sz="4000" b="1" dirty="0" smtClean="0">
                <a:latin typeface="+mn-lt"/>
              </a:rPr>
            </a:br>
            <a:r>
              <a:rPr lang="en-US" sz="4000" b="1" dirty="0" smtClean="0">
                <a:latin typeface="+mn-lt"/>
              </a:rPr>
              <a:t>Thank </a:t>
            </a:r>
            <a:r>
              <a:rPr lang="en-US" sz="4000" b="1" dirty="0">
                <a:latin typeface="+mn-lt"/>
              </a:rPr>
              <a:t>you, Laura!</a:t>
            </a:r>
            <a:r>
              <a:rPr lang="en-US" b="1" dirty="0">
                <a:solidFill>
                  <a:srgbClr val="0046AD"/>
                </a:solidFill>
                <a:latin typeface="Palace Script MT" panose="030303020206070C0B05" pitchFamily="66" charset="0"/>
              </a:rPr>
              <a:t/>
            </a:r>
            <a:br>
              <a:rPr lang="en-US" b="1" dirty="0">
                <a:solidFill>
                  <a:srgbClr val="0046AD"/>
                </a:solidFill>
                <a:latin typeface="Palace Script MT" panose="030303020206070C0B05" pitchFamily="66" charset="0"/>
              </a:rPr>
            </a:br>
            <a:endParaRPr lang="en-US" dirty="0"/>
          </a:p>
        </p:txBody>
      </p:sp>
      <p:pic>
        <p:nvPicPr>
          <p:cNvPr id="1026" name="Picture 2" descr="Flowers Bouquet Thank You - Free photo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32" y="1329070"/>
            <a:ext cx="8833308" cy="4240679"/>
          </a:xfrm>
          <a:prstGeom prst="rect">
            <a:avLst/>
          </a:prstGeom>
          <a:noFill/>
          <a:ln>
            <a:solidFill>
              <a:srgbClr val="0036C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6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8975" y="1061546"/>
            <a:ext cx="9199316" cy="5060823"/>
          </a:xfrm>
        </p:spPr>
        <p:txBody>
          <a:bodyPr/>
          <a:lstStyle/>
          <a:p>
            <a:pPr>
              <a:buFont typeface="Wingdings" panose="05000000000000000000" pitchFamily="2" charset="2"/>
              <a:buChar char="Ø"/>
            </a:pPr>
            <a:r>
              <a:rPr lang="en-US" dirty="0" smtClean="0"/>
              <a:t>Number </a:t>
            </a:r>
            <a:r>
              <a:rPr lang="en-US" dirty="0"/>
              <a:t>of </a:t>
            </a:r>
            <a:r>
              <a:rPr lang="en-US" dirty="0" smtClean="0"/>
              <a:t>U.S. </a:t>
            </a:r>
            <a:r>
              <a:rPr lang="en-US" dirty="0"/>
              <a:t>Adults </a:t>
            </a:r>
            <a:r>
              <a:rPr lang="en-US" dirty="0" smtClean="0"/>
              <a:t>with: </a:t>
            </a:r>
          </a:p>
          <a:p>
            <a:pPr lvl="1"/>
            <a:r>
              <a:rPr lang="en-US" sz="1800" dirty="0" smtClean="0"/>
              <a:t>Mental </a:t>
            </a:r>
            <a:r>
              <a:rPr lang="en-US" sz="1800" dirty="0"/>
              <a:t>Illness: 44 million </a:t>
            </a:r>
            <a:endParaRPr lang="en-US" sz="1800" dirty="0" smtClean="0"/>
          </a:p>
          <a:p>
            <a:pPr lvl="1"/>
            <a:r>
              <a:rPr lang="en-US" sz="1800" dirty="0" smtClean="0"/>
              <a:t>Anxiety </a:t>
            </a:r>
            <a:r>
              <a:rPr lang="en-US" sz="1800" dirty="0"/>
              <a:t>Disorders: 42.5 </a:t>
            </a:r>
            <a:r>
              <a:rPr lang="en-US" sz="1800" dirty="0" smtClean="0"/>
              <a:t>million</a:t>
            </a:r>
          </a:p>
          <a:p>
            <a:pPr lvl="1"/>
            <a:r>
              <a:rPr lang="en-US" sz="1800" dirty="0" smtClean="0"/>
              <a:t>Suicidal </a:t>
            </a:r>
            <a:r>
              <a:rPr lang="en-US" sz="1800" dirty="0"/>
              <a:t>Thoughts: 9.8 million</a:t>
            </a:r>
            <a:endParaRPr lang="en-US" sz="1800" dirty="0" smtClean="0"/>
          </a:p>
          <a:p>
            <a:pPr lvl="1"/>
            <a:r>
              <a:rPr lang="en-US" sz="1800" dirty="0" smtClean="0"/>
              <a:t>Substance </a:t>
            </a:r>
            <a:r>
              <a:rPr lang="en-US" sz="1800" dirty="0"/>
              <a:t>Use Disorder in the Past Year: </a:t>
            </a:r>
            <a:r>
              <a:rPr lang="en-US" sz="1800" dirty="0" smtClean="0"/>
              <a:t>19 million</a:t>
            </a:r>
          </a:p>
          <a:p>
            <a:pPr lvl="1"/>
            <a:r>
              <a:rPr lang="en-US" sz="1800" dirty="0"/>
              <a:t>Percent of US Adults with Major Depression: </a:t>
            </a:r>
            <a:r>
              <a:rPr lang="en-US" sz="1800" dirty="0" smtClean="0"/>
              <a:t>17.3 million</a:t>
            </a:r>
          </a:p>
          <a:p>
            <a:pPr marL="457200" lvl="1" indent="0">
              <a:buNone/>
            </a:pPr>
            <a:endParaRPr lang="en-US" sz="1800" dirty="0" smtClean="0"/>
          </a:p>
          <a:p>
            <a:pPr>
              <a:buFont typeface="Wingdings" panose="05000000000000000000" pitchFamily="2" charset="2"/>
              <a:buChar char="Ø"/>
            </a:pPr>
            <a:r>
              <a:rPr lang="en-US" dirty="0"/>
              <a:t>Number of suicide deaths: 47,511</a:t>
            </a:r>
          </a:p>
          <a:p>
            <a:pPr lvl="1"/>
            <a:r>
              <a:rPr lang="en-US" sz="1800" dirty="0"/>
              <a:t>Suicide deaths per 100,000 population: 14.5</a:t>
            </a:r>
          </a:p>
          <a:p>
            <a:pPr lvl="1"/>
            <a:endParaRPr lang="en-US" sz="1800" dirty="0"/>
          </a:p>
          <a:p>
            <a:pPr>
              <a:buFont typeface="Wingdings" panose="05000000000000000000" pitchFamily="2" charset="2"/>
              <a:buChar char="Ø"/>
            </a:pPr>
            <a:r>
              <a:rPr lang="en-US" dirty="0" smtClean="0"/>
              <a:t>Number </a:t>
            </a:r>
            <a:r>
              <a:rPr lang="en-US" dirty="0"/>
              <a:t>of </a:t>
            </a:r>
            <a:r>
              <a:rPr lang="en-US" dirty="0" smtClean="0"/>
              <a:t>visits per year when mental</a:t>
            </a:r>
            <a:r>
              <a:rPr lang="en-US" dirty="0"/>
              <a:t>, </a:t>
            </a:r>
            <a:r>
              <a:rPr lang="en-US" dirty="0" smtClean="0"/>
              <a:t>behavioral, or neurodevelopmental disorder is </a:t>
            </a:r>
            <a:r>
              <a:rPr lang="en-US" dirty="0"/>
              <a:t>the primary </a:t>
            </a:r>
            <a:r>
              <a:rPr lang="en-US" dirty="0" smtClean="0"/>
              <a:t>diagnosis:</a:t>
            </a:r>
          </a:p>
          <a:p>
            <a:pPr lvl="1"/>
            <a:r>
              <a:rPr lang="en-US" sz="1800" dirty="0"/>
              <a:t>Physician offices: 56.8 million</a:t>
            </a:r>
          </a:p>
          <a:p>
            <a:pPr lvl="1"/>
            <a:r>
              <a:rPr lang="en-US" sz="1800" dirty="0"/>
              <a:t>Emergency departments: 4.9 million</a:t>
            </a:r>
          </a:p>
          <a:p>
            <a:endParaRPr lang="en-US" dirty="0"/>
          </a:p>
          <a:p>
            <a:endParaRPr lang="en-US" dirty="0"/>
          </a:p>
        </p:txBody>
      </p:sp>
      <p:sp>
        <p:nvSpPr>
          <p:cNvPr id="3" name="Title 2"/>
          <p:cNvSpPr>
            <a:spLocks noGrp="1"/>
          </p:cNvSpPr>
          <p:nvPr>
            <p:ph type="title"/>
          </p:nvPr>
        </p:nvSpPr>
        <p:spPr/>
        <p:txBody>
          <a:bodyPr/>
          <a:lstStyle/>
          <a:p>
            <a:r>
              <a:rPr lang="en-US" dirty="0" smtClean="0"/>
              <a:t>National </a:t>
            </a:r>
            <a:r>
              <a:rPr lang="en-US" dirty="0" smtClean="0"/>
              <a:t>Highlights</a:t>
            </a:r>
            <a:endParaRPr lang="en-US" dirty="0"/>
          </a:p>
        </p:txBody>
      </p:sp>
    </p:spTree>
    <p:extLst>
      <p:ext uri="{BB962C8B-B14F-4D97-AF65-F5344CB8AC3E}">
        <p14:creationId xmlns:p14="http://schemas.microsoft.com/office/powerpoint/2010/main" val="392052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47363" y="956442"/>
            <a:ext cx="9548279" cy="5060823"/>
          </a:xfrm>
        </p:spPr>
        <p:txBody>
          <a:bodyPr/>
          <a:lstStyle/>
          <a:p>
            <a:pPr marL="182880" indent="0">
              <a:buNone/>
            </a:pPr>
            <a:r>
              <a:rPr lang="en-US" sz="2400" dirty="0" smtClean="0"/>
              <a:t>Over the last year</a:t>
            </a:r>
          </a:p>
          <a:p>
            <a:pPr>
              <a:buFont typeface="Wingdings" panose="05000000000000000000" pitchFamily="2" charset="2"/>
              <a:buChar char="Ø"/>
            </a:pPr>
            <a:r>
              <a:rPr lang="en-US" sz="2400" dirty="0" smtClean="0"/>
              <a:t>1,800 </a:t>
            </a:r>
            <a:r>
              <a:rPr lang="en-US" sz="2400" dirty="0"/>
              <a:t>new families (</a:t>
            </a:r>
            <a:r>
              <a:rPr lang="en-US" sz="2400" i="1" dirty="0"/>
              <a:t>74</a:t>
            </a:r>
            <a:r>
              <a:rPr lang="en-US" sz="2400" i="1" dirty="0" smtClean="0"/>
              <a:t>% increase</a:t>
            </a:r>
            <a:r>
              <a:rPr lang="en-US" sz="2400" dirty="0" smtClean="0"/>
              <a:t>) </a:t>
            </a:r>
            <a:r>
              <a:rPr lang="en-US" sz="2400" dirty="0"/>
              <a:t>called the Nebraska Family Helpline </a:t>
            </a:r>
            <a:endParaRPr lang="en-US" sz="2400" dirty="0" smtClean="0"/>
          </a:p>
          <a:p>
            <a:pPr>
              <a:buFont typeface="Wingdings" panose="05000000000000000000" pitchFamily="2" charset="2"/>
              <a:buChar char="Ø"/>
            </a:pPr>
            <a:r>
              <a:rPr lang="en-US" sz="2400" dirty="0"/>
              <a:t>31</a:t>
            </a:r>
            <a:r>
              <a:rPr lang="en-US" sz="2400" dirty="0" smtClean="0"/>
              <a:t>% </a:t>
            </a:r>
            <a:r>
              <a:rPr lang="en-US" sz="2400" dirty="0"/>
              <a:t>of all adults in </a:t>
            </a:r>
            <a:r>
              <a:rPr lang="en-US" sz="2400" dirty="0" smtClean="0"/>
              <a:t>Nebraska </a:t>
            </a:r>
            <a:r>
              <a:rPr lang="en-US" sz="2400" dirty="0"/>
              <a:t>had symptoms of anxiety and/or </a:t>
            </a:r>
            <a:r>
              <a:rPr lang="en-US" sz="2400" dirty="0" smtClean="0"/>
              <a:t>depression – </a:t>
            </a:r>
            <a:r>
              <a:rPr lang="en-US" sz="2400" i="1" dirty="0" smtClean="0"/>
              <a:t>up from 11% last year </a:t>
            </a:r>
            <a:endParaRPr lang="en-US" sz="2400" i="1" dirty="0"/>
          </a:p>
          <a:p>
            <a:pPr>
              <a:buFont typeface="Wingdings" panose="05000000000000000000" pitchFamily="2" charset="2"/>
              <a:buChar char="Ø"/>
            </a:pPr>
            <a:r>
              <a:rPr lang="en-US" sz="2400" dirty="0" smtClean="0"/>
              <a:t>20</a:t>
            </a:r>
            <a:r>
              <a:rPr lang="en-US" sz="2400" dirty="0"/>
              <a:t>% reported an unmet need for counseling or </a:t>
            </a:r>
            <a:r>
              <a:rPr lang="en-US" sz="2400" dirty="0" smtClean="0"/>
              <a:t>therapy</a:t>
            </a:r>
          </a:p>
          <a:p>
            <a:pPr>
              <a:buFont typeface="Wingdings" panose="05000000000000000000" pitchFamily="2" charset="2"/>
              <a:buChar char="Ø"/>
            </a:pPr>
            <a:r>
              <a:rPr lang="en-US" sz="2400" dirty="0" smtClean="0"/>
              <a:t>16% </a:t>
            </a:r>
            <a:r>
              <a:rPr lang="en-US" sz="2400" dirty="0"/>
              <a:t>of adolescents and 8</a:t>
            </a:r>
            <a:r>
              <a:rPr lang="en-US" sz="2400" dirty="0" smtClean="0"/>
              <a:t>% </a:t>
            </a:r>
            <a:r>
              <a:rPr lang="en-US" sz="2400" dirty="0"/>
              <a:t>of adults in Nebraska reported having a major depressive episode since the start of the </a:t>
            </a:r>
            <a:r>
              <a:rPr lang="en-US" sz="2400" dirty="0" smtClean="0"/>
              <a:t>pandemic</a:t>
            </a:r>
          </a:p>
          <a:p>
            <a:endParaRPr lang="en-US" dirty="0" smtClean="0"/>
          </a:p>
          <a:p>
            <a:endParaRPr lang="en-US" dirty="0"/>
          </a:p>
        </p:txBody>
      </p:sp>
      <p:sp>
        <p:nvSpPr>
          <p:cNvPr id="10" name="Title 9"/>
          <p:cNvSpPr>
            <a:spLocks noGrp="1"/>
          </p:cNvSpPr>
          <p:nvPr>
            <p:ph type="title"/>
          </p:nvPr>
        </p:nvSpPr>
        <p:spPr/>
        <p:txBody>
          <a:bodyPr>
            <a:normAutofit/>
          </a:bodyPr>
          <a:lstStyle/>
          <a:p>
            <a:r>
              <a:rPr lang="en-US" dirty="0" smtClean="0"/>
              <a:t>Impact of COVID-19 on Mental Health in Nebraska</a:t>
            </a:r>
            <a:endParaRPr lang="en-US" dirty="0"/>
          </a:p>
        </p:txBody>
      </p:sp>
    </p:spTree>
    <p:extLst>
      <p:ext uri="{BB962C8B-B14F-4D97-AF65-F5344CB8AC3E}">
        <p14:creationId xmlns:p14="http://schemas.microsoft.com/office/powerpoint/2010/main" val="2880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182880" indent="0">
              <a:buNone/>
            </a:pPr>
            <a:r>
              <a:rPr lang="en-US" sz="2000" dirty="0" smtClean="0"/>
              <a:t>Since </a:t>
            </a:r>
            <a:r>
              <a:rPr lang="en-US" sz="2000" dirty="0"/>
              <a:t>2017 baseline, more adolescents and children have been served by </a:t>
            </a:r>
            <a:r>
              <a:rPr lang="en-US" sz="2000" dirty="0" smtClean="0"/>
              <a:t>our providers</a:t>
            </a:r>
          </a:p>
          <a:p>
            <a:endParaRPr lang="en-US" dirty="0"/>
          </a:p>
          <a:p>
            <a:pPr marL="182880" indent="0">
              <a:buNone/>
            </a:pP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Behavioral Health Trend for Children and Adolescents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73034277"/>
              </p:ext>
            </p:extLst>
          </p:nvPr>
        </p:nvGraphicFramePr>
        <p:xfrm>
          <a:off x="365097" y="1804784"/>
          <a:ext cx="8683209" cy="3989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409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68167" y="186449"/>
            <a:ext cx="11918730" cy="780502"/>
          </a:xfrm>
        </p:spPr>
        <p:txBody>
          <a:bodyPr>
            <a:noAutofit/>
          </a:bodyPr>
          <a:lstStyle/>
          <a:p>
            <a:r>
              <a:rPr lang="en-US" sz="2800" dirty="0" smtClean="0"/>
              <a:t>Impact of Medicaid Funding on Mental Health and Substance Use Disorder Services</a:t>
            </a:r>
            <a:endParaRPr lang="en-US" sz="2800" dirty="0"/>
          </a:p>
        </p:txBody>
      </p:sp>
      <p:graphicFrame>
        <p:nvGraphicFramePr>
          <p:cNvPr id="16" name="Chart 15"/>
          <p:cNvGraphicFramePr>
            <a:graphicFrameLocks/>
          </p:cNvGraphicFramePr>
          <p:nvPr>
            <p:extLst>
              <p:ext uri="{D42A27DB-BD31-4B8C-83A1-F6EECF244321}">
                <p14:modId xmlns:p14="http://schemas.microsoft.com/office/powerpoint/2010/main" val="3167876982"/>
              </p:ext>
            </p:extLst>
          </p:nvPr>
        </p:nvGraphicFramePr>
        <p:xfrm>
          <a:off x="168167" y="1286540"/>
          <a:ext cx="6127530" cy="357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a:graphicFrameLocks/>
          </p:cNvGraphicFramePr>
          <p:nvPr>
            <p:extLst>
              <p:ext uri="{D42A27DB-BD31-4B8C-83A1-F6EECF244321}">
                <p14:modId xmlns:p14="http://schemas.microsoft.com/office/powerpoint/2010/main" val="506969962"/>
              </p:ext>
            </p:extLst>
          </p:nvPr>
        </p:nvGraphicFramePr>
        <p:xfrm>
          <a:off x="6456758" y="1286540"/>
          <a:ext cx="5630139" cy="323229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373487" y="5185879"/>
            <a:ext cx="5922210" cy="646331"/>
          </a:xfrm>
          <a:prstGeom prst="rect">
            <a:avLst/>
          </a:prstGeom>
        </p:spPr>
        <p:txBody>
          <a:bodyPr wrap="square">
            <a:spAutoFit/>
          </a:bodyPr>
          <a:lstStyle/>
          <a:p>
            <a:r>
              <a:rPr lang="en-US" sz="1200" i="1" dirty="0" smtClean="0">
                <a:solidFill>
                  <a:srgbClr val="000000"/>
                </a:solidFill>
                <a:latin typeface="Calibri" panose="020F0502020204030204" pitchFamily="34" charset="0"/>
              </a:rPr>
              <a:t>*Trending </a:t>
            </a:r>
            <a:r>
              <a:rPr lang="en-US" sz="1200" i="1" dirty="0">
                <a:solidFill>
                  <a:srgbClr val="000000"/>
                </a:solidFill>
                <a:latin typeface="Calibri" panose="020F0502020204030204" pitchFamily="34" charset="0"/>
              </a:rPr>
              <a:t>down. Impacted largely by MLTC </a:t>
            </a:r>
            <a:r>
              <a:rPr lang="en-US" sz="1200" i="1" dirty="0" smtClean="0">
                <a:solidFill>
                  <a:srgbClr val="000000"/>
                </a:solidFill>
                <a:latin typeface="Calibri" panose="020F0502020204030204" pitchFamily="34" charset="0"/>
              </a:rPr>
              <a:t>expansion and COVID-19. </a:t>
            </a:r>
            <a:r>
              <a:rPr lang="en-US" sz="1200" i="1" dirty="0">
                <a:solidFill>
                  <a:srgbClr val="000000"/>
                </a:solidFill>
                <a:latin typeface="Calibri" panose="020F0502020204030204" pitchFamily="34" charset="0"/>
              </a:rPr>
              <a:t>Decrease in SUD may be attributed to more men covered by </a:t>
            </a:r>
            <a:r>
              <a:rPr lang="en-US" sz="1200" i="1" dirty="0" smtClean="0">
                <a:solidFill>
                  <a:srgbClr val="000000"/>
                </a:solidFill>
                <a:latin typeface="Calibri" panose="020F0502020204030204" pitchFamily="34" charset="0"/>
              </a:rPr>
              <a:t>MLTC, rather than DBH. Historically </a:t>
            </a:r>
            <a:r>
              <a:rPr lang="en-US" sz="1200" i="1" dirty="0">
                <a:solidFill>
                  <a:srgbClr val="000000"/>
                </a:solidFill>
                <a:latin typeface="Calibri" panose="020F0502020204030204" pitchFamily="34" charset="0"/>
              </a:rPr>
              <a:t>more men have been served in SUD services.</a:t>
            </a:r>
            <a:r>
              <a:rPr lang="en-US" sz="1200" dirty="0"/>
              <a:t> </a:t>
            </a:r>
          </a:p>
        </p:txBody>
      </p:sp>
      <p:sp>
        <p:nvSpPr>
          <p:cNvPr id="2" name="TextBox 1"/>
          <p:cNvSpPr txBox="1"/>
          <p:nvPr/>
        </p:nvSpPr>
        <p:spPr>
          <a:xfrm>
            <a:off x="6127532" y="5139712"/>
            <a:ext cx="3188546" cy="369332"/>
          </a:xfrm>
          <a:prstGeom prst="rect">
            <a:avLst/>
          </a:prstGeom>
          <a:noFill/>
        </p:spPr>
        <p:txBody>
          <a:bodyPr wrap="square" rtlCol="0">
            <a:spAutoFit/>
          </a:bodyPr>
          <a:lstStyle/>
          <a:p>
            <a:r>
              <a:rPr lang="en-US" b="1" dirty="0" smtClean="0">
                <a:solidFill>
                  <a:srgbClr val="FF0000"/>
                </a:solidFill>
              </a:rPr>
              <a:t>New payer picking up cost</a:t>
            </a:r>
            <a:endParaRPr lang="en-US" b="1" dirty="0">
              <a:solidFill>
                <a:srgbClr val="FF0000"/>
              </a:solidFill>
            </a:endParaRPr>
          </a:p>
        </p:txBody>
      </p:sp>
    </p:spTree>
    <p:extLst>
      <p:ext uri="{BB962C8B-B14F-4D97-AF65-F5344CB8AC3E}">
        <p14:creationId xmlns:p14="http://schemas.microsoft.com/office/powerpoint/2010/main" val="149425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5097" y="1196824"/>
            <a:ext cx="11560739" cy="4716953"/>
          </a:xfrm>
        </p:spPr>
        <p:txBody>
          <a:bodyPr/>
          <a:lstStyle/>
          <a:p>
            <a:pPr marL="914400" lvl="2" indent="0">
              <a:buNone/>
            </a:pPr>
            <a:endParaRPr lang="en-US" sz="1200" dirty="0">
              <a:solidFill>
                <a:srgbClr val="FF0000"/>
              </a:solidFill>
            </a:endParaRPr>
          </a:p>
          <a:p>
            <a:endParaRPr lang="en-US" dirty="0"/>
          </a:p>
        </p:txBody>
      </p:sp>
      <p:sp>
        <p:nvSpPr>
          <p:cNvPr id="2" name="Title 1"/>
          <p:cNvSpPr>
            <a:spLocks noGrp="1"/>
          </p:cNvSpPr>
          <p:nvPr>
            <p:ph type="title"/>
          </p:nvPr>
        </p:nvSpPr>
        <p:spPr/>
        <p:txBody>
          <a:bodyPr/>
          <a:lstStyle/>
          <a:p>
            <a:r>
              <a:rPr lang="en-US" dirty="0" smtClean="0"/>
              <a:t>Serving Rural Populations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073919" y="1555531"/>
            <a:ext cx="5925490" cy="435824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551806067"/>
              </p:ext>
            </p:extLst>
          </p:nvPr>
        </p:nvGraphicFramePr>
        <p:xfrm>
          <a:off x="250542" y="1504181"/>
          <a:ext cx="5261798" cy="316176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291523" y="4973302"/>
            <a:ext cx="5179835" cy="923330"/>
          </a:xfrm>
          <a:prstGeom prst="rect">
            <a:avLst/>
          </a:prstGeom>
          <a:ln>
            <a:solidFill>
              <a:srgbClr val="036080"/>
            </a:solidFill>
          </a:ln>
        </p:spPr>
        <p:txBody>
          <a:bodyPr wrap="square">
            <a:spAutoFit/>
          </a:bodyPr>
          <a:lstStyle/>
          <a:p>
            <a:pPr algn="ctr"/>
            <a:r>
              <a:rPr lang="en-US" i="1" dirty="0">
                <a:solidFill>
                  <a:srgbClr val="000000"/>
                </a:solidFill>
                <a:latin typeface="Calibri" panose="020F0502020204030204" pitchFamily="34" charset="0"/>
              </a:rPr>
              <a:t>Rural Nebraskans represent 34% of total population (over 660K</a:t>
            </a:r>
            <a:r>
              <a:rPr lang="en-US" i="1" dirty="0" smtClean="0">
                <a:solidFill>
                  <a:srgbClr val="000000"/>
                </a:solidFill>
                <a:latin typeface="Calibri" panose="020F0502020204030204" pitchFamily="34" charset="0"/>
              </a:rPr>
              <a:t>). Our goal is to increase availability of mental health services in rural areas. </a:t>
            </a:r>
            <a:endParaRPr lang="en-US" dirty="0"/>
          </a:p>
        </p:txBody>
      </p:sp>
    </p:spTree>
    <p:extLst>
      <p:ext uri="{BB962C8B-B14F-4D97-AF65-F5344CB8AC3E}">
        <p14:creationId xmlns:p14="http://schemas.microsoft.com/office/powerpoint/2010/main" val="349129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6448" y="1073276"/>
            <a:ext cx="9633096" cy="4859691"/>
          </a:xfrm>
        </p:spPr>
        <p:txBody>
          <a:bodyPr/>
          <a:lstStyle/>
          <a:p>
            <a:pPr>
              <a:buFont typeface="Wingdings" panose="05000000000000000000" pitchFamily="2" charset="2"/>
              <a:buChar char="Ø"/>
            </a:pPr>
            <a:r>
              <a:rPr lang="en-US" sz="2000" dirty="0"/>
              <a:t>Rates of depression are lower in Black Americans (24.6%) and Hispanic/Latino Americans (19.6%) than in White Americans (34.7%), but</a:t>
            </a:r>
          </a:p>
          <a:p>
            <a:pPr lvl="2"/>
            <a:r>
              <a:rPr lang="en-US" dirty="0"/>
              <a:t>Depression experienced by Black and Hispanic individuals is likely to be </a:t>
            </a:r>
            <a:r>
              <a:rPr lang="en-US" u="sng" dirty="0"/>
              <a:t>more </a:t>
            </a:r>
            <a:r>
              <a:rPr lang="en-US" u="sng" dirty="0" smtClean="0"/>
              <a:t>persistent</a:t>
            </a:r>
          </a:p>
          <a:p>
            <a:pPr lvl="1"/>
            <a:endParaRPr lang="en-US" sz="2000" dirty="0"/>
          </a:p>
          <a:p>
            <a:pPr>
              <a:buFont typeface="Wingdings" panose="05000000000000000000" pitchFamily="2" charset="2"/>
              <a:buChar char="Ø"/>
            </a:pPr>
            <a:r>
              <a:rPr lang="en-US" sz="2000" dirty="0" smtClean="0"/>
              <a:t>People </a:t>
            </a:r>
            <a:r>
              <a:rPr lang="en-US" sz="2000" dirty="0"/>
              <a:t>who identify as being </a:t>
            </a:r>
            <a:r>
              <a:rPr lang="en-US" sz="2000" u="sng" dirty="0"/>
              <a:t>two or more races </a:t>
            </a:r>
            <a:r>
              <a:rPr lang="en-US" sz="2000" dirty="0"/>
              <a:t>(24.9%) have been most likely to report mental illness within the past year than any other race/ethnic </a:t>
            </a:r>
            <a:r>
              <a:rPr lang="en-US" sz="2000" dirty="0" smtClean="0"/>
              <a:t>group, followed by: </a:t>
            </a:r>
          </a:p>
          <a:p>
            <a:pPr lvl="2"/>
            <a:r>
              <a:rPr lang="en-US" dirty="0" smtClean="0"/>
              <a:t>American Indian and Alaska Natives (22.7%)</a:t>
            </a:r>
          </a:p>
          <a:p>
            <a:pPr lvl="2"/>
            <a:r>
              <a:rPr lang="en-US" dirty="0" smtClean="0"/>
              <a:t>White (19%)</a:t>
            </a:r>
          </a:p>
          <a:p>
            <a:pPr lvl="2"/>
            <a:r>
              <a:rPr lang="en-US" dirty="0" smtClean="0"/>
              <a:t>Black (16.8%) </a:t>
            </a:r>
          </a:p>
          <a:p>
            <a:pPr lvl="1"/>
            <a:endParaRPr lang="en-US" sz="1800" dirty="0"/>
          </a:p>
          <a:p>
            <a:endParaRPr lang="en-US" sz="1600" dirty="0"/>
          </a:p>
        </p:txBody>
      </p:sp>
      <p:sp>
        <p:nvSpPr>
          <p:cNvPr id="2" name="Title 1"/>
          <p:cNvSpPr>
            <a:spLocks noGrp="1"/>
          </p:cNvSpPr>
          <p:nvPr>
            <p:ph type="title"/>
          </p:nvPr>
        </p:nvSpPr>
        <p:spPr>
          <a:xfrm>
            <a:off x="276447" y="118056"/>
            <a:ext cx="11770241" cy="891425"/>
          </a:xfrm>
        </p:spPr>
        <p:txBody>
          <a:bodyPr>
            <a:normAutofit fontScale="90000"/>
          </a:bodyPr>
          <a:lstStyle/>
          <a:p>
            <a:r>
              <a:rPr lang="en-US" dirty="0" smtClean="0"/>
              <a:t>Mental Health Diagnoses for Nebraska’s </a:t>
            </a:r>
            <a:r>
              <a:rPr lang="en-US" dirty="0" smtClean="0"/>
              <a:t>Minority Populations</a:t>
            </a:r>
            <a:endParaRPr lang="en-US" dirty="0"/>
          </a:p>
        </p:txBody>
      </p:sp>
    </p:spTree>
    <p:extLst>
      <p:ext uri="{BB962C8B-B14F-4D97-AF65-F5344CB8AC3E}">
        <p14:creationId xmlns:p14="http://schemas.microsoft.com/office/powerpoint/2010/main" val="136074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NOTE: Please restrict your PowerPoint presentations to a total of 10 slides or less. This PowerPoint template is to be used by employees agency-wide to provide a consistent visual for DHHS presentations.  The cover slide and three content slides are prepared and provide information about DHHS.  Information about each of the prepared slides is provided in the Notes section.</Description0>
    <Category xmlns="2f9a96d6-9b2b-4797-a61c-7fe1f15b622d">PowerPoint Template</Category>
    <Sub_x002d_Category xmlns="2f9a96d6-9b2b-4797-a61c-7fe1f15b62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5" ma:contentTypeDescription="Create a new document." ma:contentTypeScope="" ma:versionID="cfaaeb17a2a1506f0e95c8dd471a161d">
  <xsd:schema xmlns:xsd="http://www.w3.org/2001/XMLSchema" xmlns:xs="http://www.w3.org/2001/XMLSchema" xmlns:p="http://schemas.microsoft.com/office/2006/metadata/properties" xmlns:ns2="2f9a96d6-9b2b-4797-a61c-7fe1f15b622d" xmlns:ns3="af0a6918-c091-4d99-8e6c-5b759a8a04b2" targetNamespace="http://schemas.microsoft.com/office/2006/metadata/properties" ma:root="true" ma:fieldsID="8b821a1eb82ae6c7124d5ffdba06c81c" ns2:_="" ns3:_="">
    <xsd:import namespace="2f9a96d6-9b2b-4797-a61c-7fe1f15b622d"/>
    <xsd:import namespace="af0a6918-c091-4d99-8e6c-5b759a8a04b2"/>
    <xsd:element name="properties">
      <xsd:complexType>
        <xsd:sequence>
          <xsd:element name="documentManagement">
            <xsd:complexType>
              <xsd:all>
                <xsd:element ref="ns2:Category" minOccurs="0"/>
                <xsd:element ref="ns2:Sub_x002d_Category" minOccurs="0"/>
                <xsd:element ref="ns2:Description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enumeration value="Website Branding &amp; Coloring"/>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0a6918-c091-4d99-8e6c-5b759a8a04b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64444-3E31-4591-BF65-8E77F441987D}">
  <ds:schemaRefs>
    <ds:schemaRef ds:uri="2f9a96d6-9b2b-4797-a61c-7fe1f15b622d"/>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af0a6918-c091-4d99-8e6c-5b759a8a04b2"/>
    <ds:schemaRef ds:uri="http://www.w3.org/XML/1998/namespace"/>
    <ds:schemaRef ds:uri="http://purl.org/dc/dcmitype/"/>
  </ds:schemaRefs>
</ds:datastoreItem>
</file>

<file path=customXml/itemProps2.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3.xml><?xml version="1.0" encoding="utf-8"?>
<ds:datastoreItem xmlns:ds="http://schemas.openxmlformats.org/officeDocument/2006/customXml" ds:itemID="{A934B3BB-52F9-4C58-99DF-71811096A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af0a6918-c091-4d99-8e6c-5b759a8a0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6705</TotalTime>
  <Words>729</Words>
  <Application>Microsoft Office PowerPoint</Application>
  <PresentationFormat>Widescreen</PresentationFormat>
  <Paragraphs>96</Paragraphs>
  <Slides>14</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Wingdings</vt:lpstr>
      <vt:lpstr>Montserrat Semi Bold</vt:lpstr>
      <vt:lpstr>Wingdings 3</vt:lpstr>
      <vt:lpstr>Arial Bold</vt:lpstr>
      <vt:lpstr>Palace Script MT</vt:lpstr>
      <vt:lpstr>Times New Roman</vt:lpstr>
      <vt:lpstr>Montserrat Black</vt:lpstr>
      <vt:lpstr>Arial</vt:lpstr>
      <vt:lpstr>Gisha</vt:lpstr>
      <vt:lpstr>Calibri</vt:lpstr>
      <vt:lpstr>Roboto</vt:lpstr>
      <vt:lpstr>Montserrat</vt:lpstr>
      <vt:lpstr>Roboto Black</vt:lpstr>
      <vt:lpstr>Master / large logo</vt:lpstr>
      <vt:lpstr>BRAND</vt:lpstr>
      <vt:lpstr>Behavioral Health in Nebraska</vt:lpstr>
      <vt:lpstr>PowerPoint Presentation</vt:lpstr>
      <vt:lpstr> Thank you, Laura! </vt:lpstr>
      <vt:lpstr>National Highlights</vt:lpstr>
      <vt:lpstr>Impact of COVID-19 on Mental Health in Nebraska</vt:lpstr>
      <vt:lpstr>Behavioral Health Trend for Children and Adolescents </vt:lpstr>
      <vt:lpstr>Impact of Medicaid Funding on Mental Health and Substance Use Disorder Services</vt:lpstr>
      <vt:lpstr>Serving Rural Populations</vt:lpstr>
      <vt:lpstr>Mental Health Diagnoses for Nebraska’s Minority Populations</vt:lpstr>
      <vt:lpstr>Mental Health Diagnoses for Nebraska’s Minority Populations</vt:lpstr>
      <vt:lpstr>Future of Behavioral Health in Nebraska</vt:lpstr>
      <vt:lpstr>State Vision for Behavioral Health Division</vt:lpstr>
      <vt:lpstr>State Vision for Behavioral Health Division</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Khalilah LeGrand</cp:lastModifiedBy>
  <cp:revision>256</cp:revision>
  <cp:lastPrinted>2021-08-26T15:48:51Z</cp:lastPrinted>
  <dcterms:created xsi:type="dcterms:W3CDTF">2016-09-27T14:31:05Z</dcterms:created>
  <dcterms:modified xsi:type="dcterms:W3CDTF">2021-08-26T16:23:13Z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-713212180</vt:i4>
  </property>
  <property fmtid="{D5CDD505-2E9C-101B-9397-08002B2CF9AE}" pid="3" name="_NewReviewCycle">
    <vt:lpwstr/>
  </property>
  <property fmtid="{D5CDD505-2E9C-101B-9397-08002B2CF9AE}" pid="4" name="_EmailSubject">
    <vt:lpwstr>Dannette's NHA Slides</vt:lpwstr>
  </property>
  <property fmtid="{D5CDD505-2E9C-101B-9397-08002B2CF9AE}" pid="5" name="_AuthorEmailDisplayName">
    <vt:lpwstr>Dack, Olga</vt:lpwstr>
  </property>
  <property fmtid="{D5CDD505-2E9C-101B-9397-08002B2CF9AE}" pid="6" name="_PreviousAdHocReviewCycleID">
    <vt:i4>348941846</vt:i4>
  </property>
  <property fmtid="{D5CDD505-2E9C-101B-9397-08002B2CF9AE}" pid="7" name="_AuthorEmail">
    <vt:lpwstr>olga.dack@nebraska.gov</vt:lpwstr>
  </property>
  <property fmtid="{D5CDD505-2E9C-101B-9397-08002B2CF9AE}" pid="8" name="ContentTypeId">
    <vt:lpwstr>0x01010052B6389463AD8D489B748E08E45C361A</vt:lpwstr>
  </property>
</Properties>
</file>