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77"/>
  </p:notesMasterIdLst>
  <p:handoutMasterIdLst>
    <p:handoutMasterId r:id="rId78"/>
  </p:handoutMasterIdLst>
  <p:sldIdLst>
    <p:sldId id="321" r:id="rId6"/>
    <p:sldId id="455" r:id="rId7"/>
    <p:sldId id="495" r:id="rId8"/>
    <p:sldId id="267" r:id="rId9"/>
    <p:sldId id="499" r:id="rId10"/>
    <p:sldId id="503" r:id="rId11"/>
    <p:sldId id="504" r:id="rId12"/>
    <p:sldId id="505" r:id="rId13"/>
    <p:sldId id="506" r:id="rId14"/>
    <p:sldId id="507" r:id="rId15"/>
    <p:sldId id="508" r:id="rId16"/>
    <p:sldId id="500" r:id="rId17"/>
    <p:sldId id="259" r:id="rId18"/>
    <p:sldId id="454" r:id="rId19"/>
    <p:sldId id="481" r:id="rId20"/>
    <p:sldId id="494" r:id="rId21"/>
    <p:sldId id="497" r:id="rId22"/>
    <p:sldId id="509" r:id="rId23"/>
    <p:sldId id="510" r:id="rId24"/>
    <p:sldId id="483" r:id="rId25"/>
    <p:sldId id="484" r:id="rId26"/>
    <p:sldId id="482" r:id="rId27"/>
    <p:sldId id="492" r:id="rId28"/>
    <p:sldId id="493" r:id="rId29"/>
    <p:sldId id="496" r:id="rId30"/>
    <p:sldId id="461" r:id="rId31"/>
    <p:sldId id="460" r:id="rId32"/>
    <p:sldId id="498" r:id="rId33"/>
    <p:sldId id="511" r:id="rId34"/>
    <p:sldId id="486" r:id="rId35"/>
    <p:sldId id="429" r:id="rId36"/>
    <p:sldId id="400" r:id="rId37"/>
    <p:sldId id="402" r:id="rId38"/>
    <p:sldId id="462" r:id="rId39"/>
    <p:sldId id="447" r:id="rId40"/>
    <p:sldId id="451" r:id="rId41"/>
    <p:sldId id="475" r:id="rId42"/>
    <p:sldId id="480" r:id="rId43"/>
    <p:sldId id="379" r:id="rId44"/>
    <p:sldId id="448" r:id="rId45"/>
    <p:sldId id="476" r:id="rId46"/>
    <p:sldId id="477" r:id="rId47"/>
    <p:sldId id="478" r:id="rId48"/>
    <p:sldId id="449" r:id="rId49"/>
    <p:sldId id="469" r:id="rId50"/>
    <p:sldId id="357" r:id="rId51"/>
    <p:sldId id="426" r:id="rId52"/>
    <p:sldId id="434" r:id="rId53"/>
    <p:sldId id="428" r:id="rId54"/>
    <p:sldId id="361" r:id="rId55"/>
    <p:sldId id="407" r:id="rId56"/>
    <p:sldId id="470" r:id="rId57"/>
    <p:sldId id="471" r:id="rId58"/>
    <p:sldId id="310" r:id="rId59"/>
    <p:sldId id="474" r:id="rId60"/>
    <p:sldId id="457" r:id="rId61"/>
    <p:sldId id="445" r:id="rId62"/>
    <p:sldId id="257" r:id="rId63"/>
    <p:sldId id="458" r:id="rId64"/>
    <p:sldId id="433" r:id="rId65"/>
    <p:sldId id="464" r:id="rId66"/>
    <p:sldId id="440" r:id="rId67"/>
    <p:sldId id="463" r:id="rId68"/>
    <p:sldId id="309" r:id="rId69"/>
    <p:sldId id="412" r:id="rId70"/>
    <p:sldId id="479" r:id="rId71"/>
    <p:sldId id="411" r:id="rId72"/>
    <p:sldId id="441" r:id="rId73"/>
    <p:sldId id="512" r:id="rId74"/>
    <p:sldId id="266" r:id="rId75"/>
    <p:sldId id="324" r:id="rId76"/>
  </p:sldIdLst>
  <p:sldSz cx="12192000" cy="6858000"/>
  <p:notesSz cx="7010400" cy="9223375"/>
  <p:embeddedFontLst>
    <p:embeddedFont>
      <p:font typeface="Calibri" panose="020F0502020204030204" pitchFamily="34" charset="0"/>
      <p:regular r:id="rId79"/>
      <p:bold r:id="rId80"/>
      <p:italic r:id="rId81"/>
      <p:boldItalic r:id="rId82"/>
    </p:embeddedFont>
    <p:embeddedFont>
      <p:font typeface="Montserrat" panose="020B0604020202020204" charset="0"/>
      <p:regular r:id="rId83"/>
      <p:bold r:id="rId84"/>
    </p:embeddedFont>
    <p:embeddedFont>
      <p:font typeface="Montserrat Semi Bold" panose="020B0604020202020204" charset="0"/>
      <p:bold r:id="rId85"/>
    </p:embeddedFont>
    <p:embeddedFont>
      <p:font typeface="Roboto" panose="020B0604020202020204" charset="0"/>
      <p:regular r:id="rId86"/>
      <p:bold r:id="rId87"/>
      <p:italic r:id="rId88"/>
      <p:boldItalic r:id="rId89"/>
    </p:embeddedFont>
    <p:embeddedFont>
      <p:font typeface="Roboto Black" panose="020B0604020202020204" charset="0"/>
      <p:bold r:id="rId90"/>
      <p:boldItalic r:id="rId91"/>
    </p:embeddedFont>
    <p:embeddedFont>
      <p:font typeface="Wingdings 3" panose="05040102010807070707" pitchFamily="18" charset="2"/>
      <p:regular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72" d="100"/>
          <a:sy n="72" d="100"/>
        </p:scale>
        <p:origin x="576" y="5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1.fntdata"/><Relationship Id="rId5" Type="http://schemas.openxmlformats.org/officeDocument/2006/relationships/slideMaster" Target="slideMasters/slideMaster2.xml"/><Relationship Id="rId90" Type="http://schemas.openxmlformats.org/officeDocument/2006/relationships/font" Target="fonts/font12.fntdata"/><Relationship Id="rId95"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9.fntdata"/><Relationship Id="rId61" Type="http://schemas.openxmlformats.org/officeDocument/2006/relationships/slide" Target="slides/slide56.xml"/><Relationship Id="rId82" Type="http://schemas.openxmlformats.org/officeDocument/2006/relationships/font" Target="fonts/font4.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4/8/2020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4/8/2020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23616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3/24</a:t>
            </a:r>
          </a:p>
        </p:txBody>
      </p:sp>
      <p:sp>
        <p:nvSpPr>
          <p:cNvPr id="4" name="Slide Number Placeholder 3"/>
          <p:cNvSpPr>
            <a:spLocks noGrp="1"/>
          </p:cNvSpPr>
          <p:nvPr>
            <p:ph type="sldNum" sz="quarter" idx="10"/>
          </p:nvPr>
        </p:nvSpPr>
        <p:spPr/>
        <p:txBody>
          <a:bodyPr/>
          <a:lstStyle/>
          <a:p>
            <a:fld id="{E62E08AC-AB19-411C-9AFC-0A0D0EFC27E9}" type="slidenum">
              <a:rPr lang="en-US" smtClean="0"/>
              <a:t>48</a:t>
            </a:fld>
            <a:endParaRPr lang="en-US"/>
          </a:p>
        </p:txBody>
      </p:sp>
    </p:spTree>
    <p:extLst>
      <p:ext uri="{BB962C8B-B14F-4D97-AF65-F5344CB8AC3E}">
        <p14:creationId xmlns:p14="http://schemas.microsoft.com/office/powerpoint/2010/main" val="191073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alert people that</a:t>
            </a:r>
            <a:r>
              <a:rPr lang="en-US" baseline="0" dirty="0"/>
              <a:t> the CDC has updated their PPE Optimization Strategies. Some highlights are included here. It is worth reading to see if this gives facilities any new ideas, but frankly catches CDC up to what has been under discussion in Nebraska for awhile- including strategies from NETEC and </a:t>
            </a:r>
            <a:r>
              <a:rPr lang="en-US" baseline="0"/>
              <a:t>Nebraska Medicine. </a:t>
            </a:r>
            <a:endParaRPr lang="en-US" dirty="0"/>
          </a:p>
        </p:txBody>
      </p:sp>
      <p:sp>
        <p:nvSpPr>
          <p:cNvPr id="4" name="Slide Number Placeholder 3"/>
          <p:cNvSpPr>
            <a:spLocks noGrp="1"/>
          </p:cNvSpPr>
          <p:nvPr>
            <p:ph type="sldNum" sz="quarter" idx="10"/>
          </p:nvPr>
        </p:nvSpPr>
        <p:spPr/>
        <p:txBody>
          <a:bodyPr/>
          <a:lstStyle/>
          <a:p>
            <a:fld id="{FB6C254E-E03D-4BB2-88EA-ED40D6A2DABB}" type="slidenum">
              <a:rPr lang="en-US" smtClean="0"/>
              <a:t>55</a:t>
            </a:fld>
            <a:endParaRPr lang="en-US"/>
          </a:p>
        </p:txBody>
      </p:sp>
    </p:spTree>
    <p:extLst>
      <p:ext uri="{BB962C8B-B14F-4D97-AF65-F5344CB8AC3E}">
        <p14:creationId xmlns:p14="http://schemas.microsoft.com/office/powerpoint/2010/main" val="354790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Values apply to an empty room with no aerosol-generating source. With a person present and generating aerosol, this table would not apply. Removal times will be longer in rooms or areas with imperfect mixing or air stagnation.</a:t>
            </a:r>
            <a:r>
              <a:rPr lang="en-US" sz="1200" b="0" i="0" u="none" strike="noStrike" kern="1200" baseline="30000" dirty="0">
                <a:solidFill>
                  <a:schemeClr val="tx1"/>
                </a:solidFill>
                <a:effectLst/>
                <a:latin typeface="+mn-lt"/>
                <a:ea typeface="+mn-ea"/>
                <a:cs typeface="+mn-cs"/>
              </a:rPr>
              <a:t>213 </a:t>
            </a:r>
            <a:r>
              <a:rPr lang="en-US" sz="1200" b="0" i="0" kern="1200" dirty="0">
                <a:solidFill>
                  <a:schemeClr val="tx1"/>
                </a:solidFill>
                <a:effectLst/>
                <a:latin typeface="+mn-lt"/>
                <a:ea typeface="+mn-ea"/>
                <a:cs typeface="+mn-cs"/>
              </a:rPr>
              <a:t>Caution should be exercised in using this table in such situations.</a:t>
            </a:r>
          </a:p>
          <a:p>
            <a:r>
              <a:rPr lang="en-US" sz="1200" b="0" i="0" kern="1200" dirty="0">
                <a:solidFill>
                  <a:schemeClr val="tx1"/>
                </a:solidFill>
                <a:effectLst/>
                <a:latin typeface="+mn-lt"/>
                <a:ea typeface="+mn-ea"/>
                <a:cs typeface="+mn-cs"/>
              </a:rPr>
              <a:t>Cleaning could occur during this time, as long as respiratory protection is worn.</a:t>
            </a:r>
            <a:r>
              <a:rPr lang="en-US" sz="1200" b="0" i="0" kern="1200" baseline="0" dirty="0">
                <a:solidFill>
                  <a:schemeClr val="tx1"/>
                </a:solidFill>
                <a:effectLst/>
                <a:latin typeface="+mn-lt"/>
                <a:ea typeface="+mn-ea"/>
                <a:cs typeface="+mn-cs"/>
              </a:rPr>
              <a:t> Room would be blocked for appointments until the specified time has elapsed. </a:t>
            </a:r>
            <a:endParaRPr lang="en-US" dirty="0"/>
          </a:p>
        </p:txBody>
      </p:sp>
      <p:sp>
        <p:nvSpPr>
          <p:cNvPr id="4" name="Slide Number Placeholder 3"/>
          <p:cNvSpPr>
            <a:spLocks noGrp="1"/>
          </p:cNvSpPr>
          <p:nvPr>
            <p:ph type="sldNum" sz="quarter" idx="10"/>
          </p:nvPr>
        </p:nvSpPr>
        <p:spPr/>
        <p:txBody>
          <a:bodyPr/>
          <a:lstStyle/>
          <a:p>
            <a:fld id="{67A1F3C8-E842-4F96-B01F-6051AEB9D277}" type="slidenum">
              <a:rPr lang="en-US" smtClean="0"/>
              <a:t>58</a:t>
            </a:fld>
            <a:endParaRPr lang="en-US"/>
          </a:p>
        </p:txBody>
      </p:sp>
    </p:spTree>
    <p:extLst>
      <p:ext uri="{BB962C8B-B14F-4D97-AF65-F5344CB8AC3E}">
        <p14:creationId xmlns:p14="http://schemas.microsoft.com/office/powerpoint/2010/main" val="404580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NETEC offers excellent training</a:t>
            </a:r>
            <a:r>
              <a:rPr lang="en-US" baseline="0" dirty="0"/>
              <a:t> resources on COVID-19 PPE use, as well as conservation</a:t>
            </a:r>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67</a:t>
            </a:fld>
            <a:endParaRPr lang="en-US"/>
          </a:p>
        </p:txBody>
      </p:sp>
    </p:spTree>
    <p:extLst>
      <p:ext uri="{BB962C8B-B14F-4D97-AF65-F5344CB8AC3E}">
        <p14:creationId xmlns:p14="http://schemas.microsoft.com/office/powerpoint/2010/main" val="309735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70</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F3F7D-F07A-4271-B57F-3926DFAE9CE2}"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22961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4/8/2020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576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5.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7" r:id="rId14"/>
    <p:sldLayoutId id="2147483791" r:id="rId15"/>
    <p:sldLayoutId id="2147483793" r:id="rId16"/>
    <p:sldLayoutId id="2147483795" r:id="rId17"/>
    <p:sldLayoutId id="2147483796" r:id="rId18"/>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gcc02.safelinks.protection.outlook.com/?url=https%3A%2F%2Fdogis.maps.arcgis.com%2Fapps%2Fopsdashboard%2Findex.html%23%2F21bec056a9a6449abcca89a329868fd6&amp;data=02%7C01%7CMaureen.Tierney%40nebraska.gov%7C09acfd050e544819d69a08d7d3f12fc7%7C043207dfe6894bf6902001038f11f0b1%7C0%7C0%7C637210905164962781&amp;sdata=voui7g%2Bq4DK558nj4HCdylVtjdSYAI058YKHadtKBxY%3D&amp;reserved=0" TargetMode="External"/><Relationship Id="rId2" Type="http://schemas.openxmlformats.org/officeDocument/2006/relationships/hyperlink" Target="https://gcc02.safelinks.protection.outlook.com/?url=https%3A%2F%2Funiversityofne.maps.arcgis.com%2Fapps%2FMapSeries%2Findex.html%3Fappid%3Dd68aec6490f2457a8f0156d9f150e954&amp;data=02%7C01%7CMaureen.Tierney%40nebraska.gov%7C09acfd050e544819d69a08d7d3f12fc7%7C043207dfe6894bf6902001038f11f0b1%7C0%7C0%7C637210905164952825&amp;sdata=eVnh3%2BDjI88HiOP0D7r%2BYm0VbkBtOrMXFBOHXOcAwsQ%3D&amp;reserved=0"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nebraskamed.com/sites/default/files/documents/covid19/COVID-Extended-Use-Reuse-of-PPE-and-N95.pdf?date03212020"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paltc.org/sites/default/files/COVID%2019%20QA%20Community%20Spread%20March%2023.pdf" TargetMode="External"/><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fda.gov/about-fda/website-policies/website-disclaimer" TargetMode="External"/><Relationship Id="rId2" Type="http://schemas.openxmlformats.org/officeDocument/2006/relationships/hyperlink" Target="https://www.uscovidplasma.or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CBER_eIND_Covid-19@FDA.HHS.gov" TargetMode="External"/><Relationship Id="rId2" Type="http://schemas.openxmlformats.org/officeDocument/2006/relationships/hyperlink" Target="https://www.fda.gov/media/98616/download"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dc.gov/coronavirus/2019-ncov/if-you-are-sick/steps-when-sick.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st2" TargetMode="External"/><Relationship Id="rId2" Type="http://schemas.openxmlformats.org/officeDocument/2006/relationships/hyperlink" Target="https://www.cdc.gov/coronavirus/2019-ncov/hcp/disposition-in-home-patients.html#st1"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hyperlink" Target="https://www.epa.gov/pesticide-registration/list-n-disinfectants-use-against-sars-cov-2"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hospitals.org/coronavirus-covid-19-information.html"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c.cdc.gov/travel/notices#aler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www.cdc.gov/infectioncontrol/guidelines/isolation/index.html"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hai/prevent/cdi-prevention-strategies.html" TargetMode="External"/><Relationship Id="rId2" Type="http://schemas.openxmlformats.org/officeDocument/2006/relationships/hyperlink" Target="https://www.cdc.gov/infectioncontrol/guidelines/isolation/index.html"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pGXiUyAoEd8" TargetMode="Externa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s://www.medrxiv.org/content/10.1101/2020.03.23.20039446v2" TargetMode="External"/><Relationship Id="rId2" Type="http://schemas.openxmlformats.org/officeDocument/2006/relationships/hyperlink" Target="https://www.unmc.edu/news.cfm?match=25339"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ww.cdc.gov/infectioncontrol/guidelines/environmental/appendix/air.html#tableb1"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c.gov/infectioncontrol/guidelines/environmental/appendix/air.html#tableb1"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hyperlink" Target="https://www.hfmmagazine.com/articles/2671-planning-and-maintaining-hospital-air-isolation-room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cdc.gov/coronavirus/2019-ncov/hcp/guidance-home-care.html"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gcc02.safelinks.protection.outlook.com/?url=https%3A%2F%2Frepository.netecweb.org%2Ffiles%2Foriginal%2Ffe9a813e5643ab774a62b4b1778117e0.pdf&amp;data=02%7C01%7CMaureen.Tierney%40nebraska.gov%7C6cb9b38f528449d5dc7008d7cf29c0f4%7C043207dfe6894bf6902001038f11f0b1%7C0%7C0%7C637205651020669126&amp;sdata=O5V9taNHNbx7BSMMAVypPyySp3yGi5LgTJ1UCmgDh2w%3D&amp;reserved=0"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fda.gov/media/136529/download"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hyperlink" Target="https://gcc02.safelinks.protection.outlook.com/?url=https%3A%2F%2Fwww.dhs.wisconsin.gov%2Fregulations%2Fnh%2Fhai-ltc-oxygen-tubing.pdf&amp;data=02%7C01%7CMaureen.Tierney%40nebraska.gov%7C3da6f9761b484fecdf7c08d7d750f612%7C043207dfe6894bf6902001038f11f0b1%7C0%7C0%7C637214616323105371&amp;sdata=Vw%2FHaRpeyUGfx6zydG0cjVCz2QBSRjUJDjSRI4URXA0%3D&amp;reserved=0"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s://repository.netecweb.org/exhibits/show/ncov/ncov" TargetMode="Externa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hyperlink" Target="https://gcc02.safelinks.protection.outlook.com/?url=https%3A%2F%2Fwww.who.int%2Fgpsc%2F5may%2FGuide_to_Local_Production.pdf&amp;data=02%7C01%7CMaureen.Tierney%40nebraska.gov%7C13db5af4e7b844c4057908d7cf5269df%7C043207dfe6894bf6902001038f11f0b1%7C0%7C0%7C637205825648199598&amp;sdata=xzwiwzDlaKc9tG7tUWFsMxemeqQpy1ca2WNGQRQKhVY%3D&amp;reserved=0" TargetMode="External"/><Relationship Id="rId2" Type="http://schemas.openxmlformats.org/officeDocument/2006/relationships/hyperlink" Target="https://gcc02.safelinks.protection.outlook.com/?url=https%3A%2F%2Fwww.fda.gov%2Fregulatory-information%2Fsearch-fda-guidance-documents%2Fpolicy-temporary-compounding-certain-alcohol-based-hand-sanitizer-products-during-public-health&amp;data=02%7C01%7CMaureen.Tierney%40nebraska.gov%7C13db5af4e7b844c4057908d7cf5269df%7C043207dfe6894bf6902001038f11f0b1%7C0%7C0%7C637205825648189643&amp;sdata=mxx2EhFC4LbvfvXoOpzfrvBxh05%2BoNtTa0ZOPBbvLXs%3D&amp;reserved=0" TargetMode="External"/><Relationship Id="rId1" Type="http://schemas.openxmlformats.org/officeDocument/2006/relationships/slideLayout" Target="../slideLayouts/slideLayout4.xml"/><Relationship Id="rId4" Type="http://schemas.openxmlformats.org/officeDocument/2006/relationships/hyperlink" Target="https://gcc02.safelinks.protection.outlook.com/?url=https%3A%2F%2Fwww.fda.gov%2Fnews-events%2Fpress-announcements%2Fcoronavirus-covid-19-update-fda-provides-guidance-production-alcohol-based-hand-sanitizer-help-boost&amp;data=02%7C01%7CMaureen.Tierney%40nebraska.gov%7C13db5af4e7b844c4057908d7cf5269df%7C043207dfe6894bf6902001038f11f0b1%7C0%7C0%7C637205825648209557&amp;sdata=QH5t5FrinEpjNLivEL2M3OQqUJIAJyIrIbfdKCrCa2M%3D&amp;reserved=0"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www.epa.gov/pesticide-registration/list-n-disinfectants-use-against-sars-cov-2"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4-8-20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616" y="326822"/>
            <a:ext cx="11197653" cy="6302792"/>
          </a:xfrm>
          <a:prstGeom prst="rect">
            <a:avLst/>
          </a:prstGeom>
        </p:spPr>
      </p:pic>
    </p:spTree>
    <p:extLst>
      <p:ext uri="{BB962C8B-B14F-4D97-AF65-F5344CB8AC3E}">
        <p14:creationId xmlns:p14="http://schemas.microsoft.com/office/powerpoint/2010/main" val="34524196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932" y="186747"/>
            <a:ext cx="9353861" cy="6521451"/>
          </a:xfrm>
          <a:prstGeom prst="rect">
            <a:avLst/>
          </a:prstGeom>
        </p:spPr>
      </p:pic>
    </p:spTree>
    <p:extLst>
      <p:ext uri="{BB962C8B-B14F-4D97-AF65-F5344CB8AC3E}">
        <p14:creationId xmlns:p14="http://schemas.microsoft.com/office/powerpoint/2010/main" val="10581900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1609" y="569626"/>
            <a:ext cx="11644302" cy="3807502"/>
          </a:xfrm>
          <a:prstGeom prst="rect">
            <a:avLst/>
          </a:prstGeom>
        </p:spPr>
      </p:pic>
      <p:sp>
        <p:nvSpPr>
          <p:cNvPr id="6" name="TextBox 5"/>
          <p:cNvSpPr txBox="1"/>
          <p:nvPr/>
        </p:nvSpPr>
        <p:spPr>
          <a:xfrm>
            <a:off x="404734" y="4796852"/>
            <a:ext cx="5036695" cy="584775"/>
          </a:xfrm>
          <a:prstGeom prst="rect">
            <a:avLst/>
          </a:prstGeom>
          <a:noFill/>
        </p:spPr>
        <p:txBody>
          <a:bodyPr wrap="square" rtlCol="0">
            <a:spAutoFit/>
          </a:bodyPr>
          <a:lstStyle/>
          <a:p>
            <a:r>
              <a:rPr lang="en-US" sz="1400" dirty="0"/>
              <a:t>04072020, 1230, NEDSS, ESSENCE, Guardian Line List</a:t>
            </a:r>
          </a:p>
          <a:p>
            <a:endParaRPr lang="en-US" dirty="0"/>
          </a:p>
        </p:txBody>
      </p:sp>
    </p:spTree>
    <p:extLst>
      <p:ext uri="{BB962C8B-B14F-4D97-AF65-F5344CB8AC3E}">
        <p14:creationId xmlns:p14="http://schemas.microsoft.com/office/powerpoint/2010/main" val="9871895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linkClick r:id="rId2"/>
              </a:rPr>
              <a:t>https://icap.nebraskamed.com/</a:t>
            </a:r>
            <a:endParaRPr lang="en-US" dirty="0"/>
          </a:p>
          <a:p>
            <a:endParaRPr lang="en-US" dirty="0"/>
          </a:p>
          <a:p>
            <a:r>
              <a:rPr lang="en-US" dirty="0"/>
              <a:t>Nebraska ICAP Outpatient Webinars every Thursday at 9 AM</a:t>
            </a:r>
          </a:p>
          <a:p>
            <a:r>
              <a:rPr lang="en-US" dirty="0"/>
              <a:t>	previous webinars and questions and answers found on ICAP website</a:t>
            </a:r>
          </a:p>
          <a:p>
            <a:r>
              <a:rPr lang="en-US" dirty="0"/>
              <a:t>	</a:t>
            </a:r>
            <a:r>
              <a:rPr lang="en-US" dirty="0">
                <a:hlinkClick r:id="rId2"/>
              </a:rPr>
              <a:t>https://icap.nebraskamed.com/</a:t>
            </a:r>
            <a:endParaRPr lang="en-US"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AEF33D-8BA6-4A96-80D1-EB0786D3856D}"/>
              </a:ext>
            </a:extLst>
          </p:cNvPr>
          <p:cNvSpPr>
            <a:spLocks noGrp="1"/>
          </p:cNvSpPr>
          <p:nvPr>
            <p:ph type="body" sz="quarter" idx="10"/>
          </p:nvPr>
        </p:nvSpPr>
        <p:spPr/>
        <p:txBody>
          <a:bodyPr/>
          <a:lstStyle/>
          <a:p>
            <a:r>
              <a:rPr lang="en-US" dirty="0"/>
              <a:t>Nebraska COVID map - </a:t>
            </a:r>
            <a:r>
              <a:rPr lang="en-US" dirty="0">
                <a:hlinkClick r:id="rId2"/>
              </a:rPr>
              <a:t>https://universityofne.maps.arcgis.com/apps/MapSeries/index.html?appid=d68aec6490f2457a8f0156d9f150e954</a:t>
            </a:r>
            <a:endParaRPr lang="en-US" dirty="0"/>
          </a:p>
          <a:p>
            <a:r>
              <a:rPr lang="en-US" dirty="0"/>
              <a:t> </a:t>
            </a:r>
          </a:p>
          <a:p>
            <a:r>
              <a:rPr lang="en-US" dirty="0"/>
              <a:t>Douglas County COVID tracker - </a:t>
            </a:r>
            <a:r>
              <a:rPr lang="en-US" dirty="0">
                <a:hlinkClick r:id="rId3"/>
              </a:rPr>
              <a:t>https://dogis.maps.arcgis.com/apps/opsdashboard/index.html#/21bec056a9a6449abcca89a329868fd6</a:t>
            </a:r>
            <a:endParaRPr lang="en-US" dirty="0"/>
          </a:p>
          <a:p>
            <a:r>
              <a:rPr lang="en-US" dirty="0"/>
              <a:t> </a:t>
            </a:r>
          </a:p>
          <a:p>
            <a:endParaRPr lang="en-US" dirty="0"/>
          </a:p>
        </p:txBody>
      </p:sp>
      <p:sp>
        <p:nvSpPr>
          <p:cNvPr id="3" name="Title 2">
            <a:extLst>
              <a:ext uri="{FF2B5EF4-FFF2-40B4-BE49-F238E27FC236}">
                <a16:creationId xmlns:a16="http://schemas.microsoft.com/office/drawing/2014/main" id="{140EA86D-300F-483E-AF98-7C879D76EBE7}"/>
              </a:ext>
            </a:extLst>
          </p:cNvPr>
          <p:cNvSpPr>
            <a:spLocks noGrp="1"/>
          </p:cNvSpPr>
          <p:nvPr>
            <p:ph type="title"/>
          </p:nvPr>
        </p:nvSpPr>
        <p:spPr/>
        <p:txBody>
          <a:bodyPr/>
          <a:lstStyle/>
          <a:p>
            <a:r>
              <a:rPr lang="en-US" dirty="0"/>
              <a:t>Other Resources</a:t>
            </a:r>
          </a:p>
        </p:txBody>
      </p:sp>
    </p:spTree>
    <p:extLst>
      <p:ext uri="{BB962C8B-B14F-4D97-AF65-F5344CB8AC3E}">
        <p14:creationId xmlns:p14="http://schemas.microsoft.com/office/powerpoint/2010/main" val="379173833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r>
              <a:rPr lang="en-US" dirty="0"/>
              <a:t>Facilities could consider allowing asymptomatic HCP who have had an exposure to a COVID-19 patient to continue to work after options to improve staffing have been exhausted and in consultation with their occupational health program, LHD, ICAP </a:t>
            </a:r>
          </a:p>
          <a:p>
            <a:endParaRPr lang="en-US" dirty="0"/>
          </a:p>
          <a:p>
            <a:r>
              <a:rPr lang="en-US" dirty="0"/>
              <a:t>These HCP should still report temperature and absence of symptoms each day prior to starting work.  </a:t>
            </a:r>
          </a:p>
          <a:p>
            <a:endParaRPr lang="en-US" dirty="0"/>
          </a:p>
          <a:p>
            <a:r>
              <a:rPr lang="en-US" dirty="0"/>
              <a:t>Facilities could have exposed HCP wear a facemask while at work for the 14 days after the exposure.</a:t>
            </a:r>
          </a:p>
          <a:p>
            <a:endParaRPr lang="en-US" dirty="0"/>
          </a:p>
          <a:p>
            <a:r>
              <a:rPr lang="en-US"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If You Quarantine All Staff Exposed There Will Be No One Left</a:t>
            </a:r>
          </a:p>
        </p:txBody>
      </p:sp>
    </p:spTree>
    <p:extLst>
      <p:ext uri="{BB962C8B-B14F-4D97-AF65-F5344CB8AC3E}">
        <p14:creationId xmlns:p14="http://schemas.microsoft.com/office/powerpoint/2010/main" val="22541363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77331-79A4-4DDB-BE73-7CF6E36F231F}"/>
              </a:ext>
            </a:extLst>
          </p:cNvPr>
          <p:cNvSpPr>
            <a:spLocks noGrp="1"/>
          </p:cNvSpPr>
          <p:nvPr>
            <p:ph type="body" sz="quarter" idx="10"/>
          </p:nvPr>
        </p:nvSpPr>
        <p:spPr/>
        <p:txBody>
          <a:bodyPr/>
          <a:lstStyle/>
          <a:p>
            <a:endParaRPr lang="en-US" dirty="0"/>
          </a:p>
          <a:p>
            <a:r>
              <a:rPr lang="en-US" dirty="0"/>
              <a:t>Dr. Gary </a:t>
            </a:r>
            <a:r>
              <a:rPr lang="en-US" dirty="0" err="1"/>
              <a:t>Anthone</a:t>
            </a:r>
            <a:r>
              <a:rPr lang="en-US" dirty="0"/>
              <a:t> is recommending that all Healthcare Professionals with Patient Contact </a:t>
            </a:r>
          </a:p>
          <a:p>
            <a:r>
              <a:rPr lang="en-US" dirty="0"/>
              <a:t>wear a facemask. </a:t>
            </a:r>
          </a:p>
          <a:p>
            <a:r>
              <a:rPr lang="en-US" u="sng" dirty="0"/>
              <a:t>Sample Policy</a:t>
            </a:r>
          </a:p>
          <a:p>
            <a:r>
              <a:rPr lang="en-US" dirty="0"/>
              <a:t>A surgical  face mask may be issued at the start of each shift,</a:t>
            </a:r>
          </a:p>
          <a:p>
            <a:r>
              <a:rPr lang="en-US" dirty="0"/>
              <a:t>Your mask will be used throughout the shift. </a:t>
            </a:r>
          </a:p>
          <a:p>
            <a:r>
              <a:rPr lang="en-US" dirty="0"/>
              <a:t>In the event that the mask becomes visibly soiled, saturated or damaged, a new mask must be obtained. Stock will be securely stored in each clinical setting. </a:t>
            </a:r>
          </a:p>
          <a:p>
            <a:r>
              <a:rPr lang="en-US" dirty="0"/>
              <a:t>Should you need a replacement mask, you must request one from supervisory personnel </a:t>
            </a:r>
          </a:p>
          <a:p>
            <a:r>
              <a:rPr lang="en-US" dirty="0"/>
              <a:t>Nonclinical staff do not need to wear a surgical grade facemask but should consider wearing cloth masks as per the CDC guidelines for the general public.</a:t>
            </a:r>
          </a:p>
          <a:p>
            <a:endParaRPr lang="en-US" dirty="0"/>
          </a:p>
          <a:p>
            <a:endParaRPr lang="en-US" dirty="0"/>
          </a:p>
          <a:p>
            <a:endParaRPr lang="en-US" dirty="0"/>
          </a:p>
        </p:txBody>
      </p:sp>
      <p:sp>
        <p:nvSpPr>
          <p:cNvPr id="3" name="Title 2">
            <a:extLst>
              <a:ext uri="{FF2B5EF4-FFF2-40B4-BE49-F238E27FC236}">
                <a16:creationId xmlns:a16="http://schemas.microsoft.com/office/drawing/2014/main" id="{43172497-8739-4223-A714-0C315A798A4C}"/>
              </a:ext>
            </a:extLst>
          </p:cNvPr>
          <p:cNvSpPr>
            <a:spLocks noGrp="1"/>
          </p:cNvSpPr>
          <p:nvPr>
            <p:ph type="title"/>
          </p:nvPr>
        </p:nvSpPr>
        <p:spPr/>
        <p:txBody>
          <a:bodyPr/>
          <a:lstStyle/>
          <a:p>
            <a:r>
              <a:rPr lang="en-US" dirty="0"/>
              <a:t>HCW Masking</a:t>
            </a:r>
          </a:p>
        </p:txBody>
      </p:sp>
    </p:spTree>
    <p:extLst>
      <p:ext uri="{BB962C8B-B14F-4D97-AF65-F5344CB8AC3E}">
        <p14:creationId xmlns:p14="http://schemas.microsoft.com/office/powerpoint/2010/main" val="3571900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6EE9E-3102-4668-B72D-662E3DA21D5C}"/>
              </a:ext>
            </a:extLst>
          </p:cNvPr>
          <p:cNvSpPr>
            <a:spLocks noGrp="1"/>
          </p:cNvSpPr>
          <p:nvPr>
            <p:ph type="body" sz="quarter" idx="10"/>
          </p:nvPr>
        </p:nvSpPr>
        <p:spPr/>
        <p:txBody>
          <a:bodyPr/>
          <a:lstStyle/>
          <a:p>
            <a:r>
              <a:rPr lang="en-US" b="1" dirty="0"/>
              <a:t>Infection Prevention Guidance on Procedure/Surgical Mask Use and Re-Use</a:t>
            </a:r>
            <a:r>
              <a:rPr lang="en-US" dirty="0"/>
              <a:t> </a:t>
            </a:r>
          </a:p>
          <a:p>
            <a:r>
              <a:rPr lang="en-US" dirty="0"/>
              <a:t>To Doff facemask with intent to reuse </a:t>
            </a:r>
          </a:p>
          <a:p>
            <a:pPr marL="457200" indent="-457200">
              <a:buAutoNum type="arabicPeriod"/>
            </a:pPr>
            <a:r>
              <a:rPr lang="en-US" dirty="0"/>
              <a:t>Perform hand hygiene </a:t>
            </a:r>
          </a:p>
          <a:p>
            <a:pPr marL="457200" indent="-457200">
              <a:buAutoNum type="arabicPeriod"/>
            </a:pPr>
            <a:r>
              <a:rPr lang="en-US" dirty="0"/>
              <a:t>Remove mask</a:t>
            </a:r>
          </a:p>
          <a:p>
            <a:pPr marL="1143000" lvl="1" indent="-457200">
              <a:buAutoNum type="arabicPeriod"/>
            </a:pPr>
            <a:r>
              <a:rPr lang="en-US" sz="1600" dirty="0"/>
              <a:t>Remove procedure mask by holding the ear loops. The front is contaminated, so remove slowly and carefully. </a:t>
            </a:r>
          </a:p>
          <a:p>
            <a:pPr marL="1143000" lvl="1" indent="-457200">
              <a:buAutoNum type="arabicPeriod"/>
            </a:pPr>
            <a:r>
              <a:rPr lang="en-US" sz="1600" dirty="0"/>
              <a:t>Remove surgical mask by untying lower ties FIRST. Untie upper ties last. The front is contaminated, so remove slowly and carefully. Ensure ties do not fall into clean interior side of mask.  </a:t>
            </a:r>
          </a:p>
          <a:p>
            <a:pPr marL="457200" indent="-457200">
              <a:buFont typeface="Arial" panose="020B0604020202020204" pitchFamily="34" charset="0"/>
              <a:buAutoNum type="arabicPeriod"/>
            </a:pPr>
            <a:r>
              <a:rPr lang="en-US" dirty="0"/>
              <a:t> After removing facemask, visually inspect for contamination, distortion in shape/form. If soiled, torn, or saturated the mask should be discarded.</a:t>
            </a:r>
          </a:p>
          <a:p>
            <a:pPr marL="457200" indent="-457200">
              <a:buFont typeface="Arial" panose="020B0604020202020204" pitchFamily="34" charset="0"/>
              <a:buAutoNum type="arabicPeriod"/>
            </a:pPr>
            <a:r>
              <a:rPr lang="en-US" sz="1800" dirty="0"/>
              <a:t> If the facemask is NOT visibly soiled, torn, or saturated, carefully store on a paper towel exterior side down. Note: units utilizing methods for short term storage and reuse compliant with extended use and reuse can continue to use such system. </a:t>
            </a:r>
            <a:r>
              <a:rPr lang="en-US" sz="1400" dirty="0"/>
              <a:t>More information on this method can be found at: </a:t>
            </a:r>
            <a:r>
              <a:rPr lang="en-US" sz="1400" dirty="0">
                <a:hlinkClick r:id="rId2"/>
              </a:rPr>
              <a:t>https://www.nebraskamed.com/sites/default/files/documents/covid19/COVID-Extended-Use-Reuse-of-PPE-and-N95.pdf?date03212020</a:t>
            </a:r>
            <a:endParaRPr lang="en-US" dirty="0"/>
          </a:p>
          <a:p>
            <a:pPr marL="457200" indent="-457200">
              <a:buFont typeface="Arial" panose="020B0604020202020204" pitchFamily="34" charset="0"/>
              <a:buAutoNum type="arabicPeriod"/>
            </a:pPr>
            <a:r>
              <a:rPr lang="en-US" dirty="0"/>
              <a:t>Perform Hand Hygiene</a:t>
            </a:r>
          </a:p>
        </p:txBody>
      </p:sp>
      <p:sp>
        <p:nvSpPr>
          <p:cNvPr id="3" name="Title 2">
            <a:extLst>
              <a:ext uri="{FF2B5EF4-FFF2-40B4-BE49-F238E27FC236}">
                <a16:creationId xmlns:a16="http://schemas.microsoft.com/office/drawing/2014/main" id="{F22672E2-3181-4926-810D-40D7A2B59513}"/>
              </a:ext>
            </a:extLst>
          </p:cNvPr>
          <p:cNvSpPr>
            <a:spLocks noGrp="1"/>
          </p:cNvSpPr>
          <p:nvPr>
            <p:ph type="title"/>
          </p:nvPr>
        </p:nvSpPr>
        <p:spPr/>
        <p:txBody>
          <a:bodyPr/>
          <a:lstStyle/>
          <a:p>
            <a:r>
              <a:rPr lang="en-US" dirty="0"/>
              <a:t>For Daily Surgical Mask Use</a:t>
            </a:r>
            <a:br>
              <a:rPr lang="en-US" dirty="0"/>
            </a:br>
            <a:endParaRPr lang="en-US" dirty="0"/>
          </a:p>
        </p:txBody>
      </p:sp>
    </p:spTree>
    <p:extLst>
      <p:ext uri="{BB962C8B-B14F-4D97-AF65-F5344CB8AC3E}">
        <p14:creationId xmlns:p14="http://schemas.microsoft.com/office/powerpoint/2010/main" val="33019931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A52D2-06B0-4C06-8EFE-A370DFBA18DE}"/>
              </a:ext>
            </a:extLst>
          </p:cNvPr>
          <p:cNvSpPr>
            <a:spLocks noGrp="1"/>
          </p:cNvSpPr>
          <p:nvPr>
            <p:ph type="body" sz="quarter" idx="10"/>
          </p:nvPr>
        </p:nvSpPr>
        <p:spPr/>
        <p:txBody>
          <a:bodyPr/>
          <a:lstStyle/>
          <a:p>
            <a:r>
              <a:rPr lang="en-US" u="sng" dirty="0"/>
              <a:t>To Re-Don Mask </a:t>
            </a:r>
          </a:p>
          <a:p>
            <a:r>
              <a:rPr lang="en-US" dirty="0"/>
              <a:t>1. Perform hand hygiene </a:t>
            </a:r>
          </a:p>
          <a:p>
            <a:r>
              <a:rPr lang="en-US" dirty="0"/>
              <a:t>2. Grasp mask </a:t>
            </a:r>
          </a:p>
          <a:p>
            <a:r>
              <a:rPr lang="en-US" dirty="0"/>
              <a:t>	o Pinch procedure mask at the ear loops or </a:t>
            </a:r>
          </a:p>
          <a:p>
            <a:r>
              <a:rPr lang="en-US" dirty="0"/>
              <a:t>	o Grasp upper ties on surgical mask </a:t>
            </a:r>
          </a:p>
          <a:p>
            <a:r>
              <a:rPr lang="en-US" dirty="0"/>
              <a:t>3. Place over face </a:t>
            </a:r>
          </a:p>
          <a:p>
            <a:r>
              <a:rPr lang="en-US" dirty="0"/>
              <a:t>	o For procedure mask: Secure ear loops behind the ears. Secure mask. </a:t>
            </a:r>
          </a:p>
          <a:p>
            <a:r>
              <a:rPr lang="en-US" dirty="0"/>
              <a:t>	o For surgical mask: Secure upper ties first, behind head. End by securing lower ties behind 	head</a:t>
            </a:r>
          </a:p>
          <a:p>
            <a:r>
              <a:rPr lang="en-US" dirty="0"/>
              <a:t>4. Perform hand hygiene </a:t>
            </a:r>
          </a:p>
          <a:p>
            <a:r>
              <a:rPr lang="en-US" dirty="0"/>
              <a:t>A disposable facemask can be worn throughout your shift if not visibly soiled, torn or saturated, and NOT touched while delivering patient. </a:t>
            </a:r>
            <a:br>
              <a:rPr lang="en-US" dirty="0"/>
            </a:br>
            <a:endParaRPr lang="en-US"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r>
              <a:rPr lang="en-US" u="sng" dirty="0"/>
              <a:t>https://www.nebraskamed.com/sites/default/files/documents/covid-19/surgical-mask-policy-and-faq-nebraska-med.pdf</a:t>
            </a:r>
            <a:endParaRPr lang="en-US" dirty="0"/>
          </a:p>
        </p:txBody>
      </p:sp>
      <p:sp>
        <p:nvSpPr>
          <p:cNvPr id="3" name="Title 2">
            <a:extLst>
              <a:ext uri="{FF2B5EF4-FFF2-40B4-BE49-F238E27FC236}">
                <a16:creationId xmlns:a16="http://schemas.microsoft.com/office/drawing/2014/main" id="{7E9BA803-DA11-42F4-AB2C-B7ADE8E5ED6B}"/>
              </a:ext>
            </a:extLst>
          </p:cNvPr>
          <p:cNvSpPr>
            <a:spLocks noGrp="1"/>
          </p:cNvSpPr>
          <p:nvPr>
            <p:ph type="title"/>
          </p:nvPr>
        </p:nvSpPr>
        <p:spPr/>
        <p:txBody>
          <a:bodyPr/>
          <a:lstStyle/>
          <a:p>
            <a:r>
              <a:rPr lang="en-US" dirty="0"/>
              <a:t>One Mask per day Policy Continued</a:t>
            </a:r>
          </a:p>
        </p:txBody>
      </p:sp>
    </p:spTree>
    <p:extLst>
      <p:ext uri="{BB962C8B-B14F-4D97-AF65-F5344CB8AC3E}">
        <p14:creationId xmlns:p14="http://schemas.microsoft.com/office/powerpoint/2010/main" val="6442983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20663380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104FD-E911-4C5D-AB71-561F83A455F1}"/>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51396D59-C355-4058-B5C7-FD62CE2BFA3E}"/>
              </a:ext>
            </a:extLst>
          </p:cNvPr>
          <p:cNvSpPr>
            <a:spLocks noGrp="1"/>
          </p:cNvSpPr>
          <p:nvPr>
            <p:ph type="title"/>
          </p:nvPr>
        </p:nvSpPr>
        <p:spPr/>
        <p:txBody>
          <a:bodyPr/>
          <a:lstStyle/>
          <a:p>
            <a:r>
              <a:rPr lang="en-US" dirty="0"/>
              <a:t>Cloth Masks for the Public</a:t>
            </a:r>
          </a:p>
        </p:txBody>
      </p:sp>
      <p:sp>
        <p:nvSpPr>
          <p:cNvPr id="4" name="Rectangle 3">
            <a:extLst>
              <a:ext uri="{FF2B5EF4-FFF2-40B4-BE49-F238E27FC236}">
                <a16:creationId xmlns:a16="http://schemas.microsoft.com/office/drawing/2014/main" id="{46367A72-097F-4E55-BAD8-2F1818433302}"/>
              </a:ext>
            </a:extLst>
          </p:cNvPr>
          <p:cNvSpPr/>
          <p:nvPr/>
        </p:nvSpPr>
        <p:spPr>
          <a:xfrm>
            <a:off x="1157287" y="1614488"/>
            <a:ext cx="8701087" cy="3693319"/>
          </a:xfrm>
          <a:prstGeom prst="rect">
            <a:avLst/>
          </a:prstGeom>
        </p:spPr>
        <p:txBody>
          <a:bodyPr wrap="square">
            <a:spAutoFit/>
          </a:bodyPr>
          <a:lstStyle/>
          <a:p>
            <a:r>
              <a:rPr lang="en-US" dirty="0"/>
              <a:t>In light of this new evidence, CDC recommends wearing cloth face coverings in public settings where other social distancing measures are difficult to maintain (e.g., grocery stores and pharmacies) </a:t>
            </a:r>
            <a:r>
              <a:rPr lang="en-US" b="1" dirty="0"/>
              <a:t>especially </a:t>
            </a:r>
            <a:r>
              <a:rPr lang="en-US" dirty="0"/>
              <a:t>in areas of significant community-based transmission.</a:t>
            </a:r>
          </a:p>
          <a:p>
            <a:endParaRPr lang="en-US" dirty="0"/>
          </a:p>
          <a:p>
            <a:r>
              <a:rPr lang="en-US" dirty="0"/>
              <a:t>It is critical to emphasize that maintaining 6-feet social distancing remains important to slowing the spread of the virus.  CDC is additionally advising the use of simple cloth face coverings to slow the spread of the virus and help people who may have the virus and do not know it from transmitting it to others. </a:t>
            </a:r>
          </a:p>
          <a:p>
            <a:endParaRPr lang="en-US" dirty="0"/>
          </a:p>
          <a:p>
            <a:r>
              <a:rPr lang="en-US" dirty="0"/>
              <a:t>NM creating masks for non clinical staff made out of the surgical wrap material that has a high filtration capacity</a:t>
            </a:r>
          </a:p>
        </p:txBody>
      </p:sp>
    </p:spTree>
    <p:extLst>
      <p:ext uri="{BB962C8B-B14F-4D97-AF65-F5344CB8AC3E}">
        <p14:creationId xmlns:p14="http://schemas.microsoft.com/office/powerpoint/2010/main" val="1629537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B05AC-8CAA-46E2-9555-979C68903E5E}"/>
              </a:ext>
            </a:extLst>
          </p:cNvPr>
          <p:cNvSpPr>
            <a:spLocks noGrp="1"/>
          </p:cNvSpPr>
          <p:nvPr>
            <p:ph type="body" sz="quarter" idx="10"/>
          </p:nvPr>
        </p:nvSpPr>
        <p:spPr/>
        <p:txBody>
          <a:bodyPr/>
          <a:lstStyle/>
          <a:p>
            <a:r>
              <a:rPr lang="en-US" dirty="0"/>
              <a:t>International Journal of Infection Control</a:t>
            </a:r>
          </a:p>
          <a:p>
            <a:r>
              <a:rPr lang="en-US" dirty="0"/>
              <a:t>ISSN 1996-9783</a:t>
            </a:r>
          </a:p>
          <a:p>
            <a:r>
              <a:rPr lang="en-US" dirty="0"/>
              <a:t>www.ijic.info</a:t>
            </a:r>
          </a:p>
          <a:p>
            <a:r>
              <a:rPr lang="en-US" dirty="0" err="1"/>
              <a:t>doi</a:t>
            </a:r>
            <a:r>
              <a:rPr lang="en-US" dirty="0"/>
              <a:t>: 10.3396/IJIC.v9i3.020.13</a:t>
            </a:r>
          </a:p>
          <a:p>
            <a:r>
              <a:rPr lang="en-US" dirty="0"/>
              <a:t>Use of cloth masks in the practice of infection </a:t>
            </a:r>
          </a:p>
          <a:p>
            <a:r>
              <a:rPr lang="en-US" dirty="0"/>
              <a:t>control - evidence and policy gaps</a:t>
            </a:r>
          </a:p>
          <a:p>
            <a:r>
              <a:rPr lang="en-US" dirty="0"/>
              <a:t>1905 Hamilton-Gauze masks to prevent transmission of Streptococcus from staff to OR patients</a:t>
            </a:r>
          </a:p>
          <a:p>
            <a:r>
              <a:rPr lang="en-US" dirty="0"/>
              <a:t>	23.5% to 5.2% in diphtheria and scarlet fever 8% to 0% in nurses</a:t>
            </a:r>
          </a:p>
          <a:p>
            <a:r>
              <a:rPr lang="en-US" dirty="0"/>
              <a:t>1918 pandemic-masks didn’t seem to help ?? Quality of mass</a:t>
            </a:r>
          </a:p>
          <a:p>
            <a:r>
              <a:rPr lang="en-US" dirty="0"/>
              <a:t>1920-21-Manchurian outbreak-1/2 inch thick cotton enclosed by 2 layers of gauze more effective</a:t>
            </a:r>
          </a:p>
          <a:p>
            <a:r>
              <a:rPr lang="en-US" dirty="0"/>
              <a:t>Fine muslin&gt;gauze&gt;gauze padded with cotton-better for larger particles (</a:t>
            </a:r>
          </a:p>
          <a:p>
            <a:endParaRPr lang="en-US" dirty="0"/>
          </a:p>
        </p:txBody>
      </p:sp>
      <p:sp>
        <p:nvSpPr>
          <p:cNvPr id="3" name="Title 2">
            <a:extLst>
              <a:ext uri="{FF2B5EF4-FFF2-40B4-BE49-F238E27FC236}">
                <a16:creationId xmlns:a16="http://schemas.microsoft.com/office/drawing/2014/main" id="{816C94D0-7A57-42A8-8965-9BCE4E81268B}"/>
              </a:ext>
            </a:extLst>
          </p:cNvPr>
          <p:cNvSpPr>
            <a:spLocks noGrp="1"/>
          </p:cNvSpPr>
          <p:nvPr>
            <p:ph type="title"/>
          </p:nvPr>
        </p:nvSpPr>
        <p:spPr/>
        <p:txBody>
          <a:bodyPr/>
          <a:lstStyle/>
          <a:p>
            <a:r>
              <a:rPr lang="en-US" dirty="0"/>
              <a:t>Older data on cloth masks</a:t>
            </a:r>
          </a:p>
        </p:txBody>
      </p:sp>
    </p:spTree>
    <p:extLst>
      <p:ext uri="{BB962C8B-B14F-4D97-AF65-F5344CB8AC3E}">
        <p14:creationId xmlns:p14="http://schemas.microsoft.com/office/powerpoint/2010/main" val="168996290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FD505-4430-4E69-BE94-56CA71A0A4D5}"/>
              </a:ext>
            </a:extLst>
          </p:cNvPr>
          <p:cNvSpPr>
            <a:spLocks noGrp="1"/>
          </p:cNvSpPr>
          <p:nvPr>
            <p:ph type="title"/>
          </p:nvPr>
        </p:nvSpPr>
        <p:spPr/>
        <p:txBody>
          <a:bodyPr/>
          <a:lstStyle/>
          <a:p>
            <a:r>
              <a:rPr lang="en-US" sz="3200" dirty="0"/>
              <a:t>Asymptomatic and </a:t>
            </a:r>
            <a:r>
              <a:rPr lang="en-US" sz="3200" dirty="0" err="1"/>
              <a:t>Presymptomatic</a:t>
            </a:r>
            <a:r>
              <a:rPr lang="en-US" sz="3200" dirty="0"/>
              <a:t> Transmission</a:t>
            </a:r>
          </a:p>
        </p:txBody>
      </p:sp>
      <p:sp>
        <p:nvSpPr>
          <p:cNvPr id="4" name="Rectangle 1">
            <a:extLst>
              <a:ext uri="{FF2B5EF4-FFF2-40B4-BE49-F238E27FC236}">
                <a16:creationId xmlns:a16="http://schemas.microsoft.com/office/drawing/2014/main" id="{DFD179BD-D864-4979-AF40-B6096614C80E}"/>
              </a:ext>
            </a:extLst>
          </p:cNvPr>
          <p:cNvSpPr>
            <a:spLocks noGrp="1" noChangeArrowheads="1"/>
          </p:cNvSpPr>
          <p:nvPr>
            <p:ph type="body" sz="quarter" idx="10"/>
          </p:nvPr>
        </p:nvSpPr>
        <p:spPr bwMode="auto">
          <a:xfrm>
            <a:off x="373487" y="2003397"/>
            <a:ext cx="11755206"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Pan X, Chen D, Xia Y, et al. Asymptomatic cases in a family cluster with SARS-CoV-2 infection. </a:t>
            </a: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Arial" panose="020B0604020202020204" pitchFamily="34" charset="0"/>
              </a:rPr>
              <a:t>The Lancet Infectious diseases.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Bai Y, Yao L, Wei T, et al. Presumed Asymptomatic Carrier Transmission of COVID-19.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Jama.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Kimball A HK, </a:t>
            </a:r>
            <a:r>
              <a:rPr kumimoji="0" lang="en-US" altLang="en-US" sz="1800" b="0" i="0" u="none" strike="noStrike" cap="none" normalizeH="0" baseline="0" dirty="0" err="1">
                <a:ln>
                  <a:noFill/>
                </a:ln>
                <a:solidFill>
                  <a:schemeClr val="tx1"/>
                </a:solidFill>
                <a:effectLst/>
                <a:latin typeface="Arial" panose="020B0604020202020204" pitchFamily="34" charset="0"/>
              </a:rPr>
              <a:t>Arons</a:t>
            </a:r>
            <a:r>
              <a:rPr kumimoji="0" lang="en-US" altLang="en-US" sz="1800" b="0" i="0" u="none" strike="noStrike" cap="none" normalizeH="0" baseline="0" dirty="0">
                <a:ln>
                  <a:noFill/>
                </a:ln>
                <a:solidFill>
                  <a:schemeClr val="tx1"/>
                </a:solidFill>
                <a:effectLst/>
                <a:latin typeface="Arial" panose="020B0604020202020204" pitchFamily="34" charset="0"/>
              </a:rPr>
              <a:t> M, et al. Asymptomatic and </a:t>
            </a:r>
            <a:r>
              <a:rPr kumimoji="0" lang="en-US" altLang="en-US" sz="1800" b="0" i="0" u="none" strike="noStrike" cap="none" normalizeH="0" baseline="0" dirty="0" err="1">
                <a:ln>
                  <a:noFill/>
                </a:ln>
                <a:solidFill>
                  <a:schemeClr val="tx1"/>
                </a:solidFill>
                <a:effectLst/>
                <a:latin typeface="Arial" panose="020B0604020202020204" pitchFamily="34" charset="0"/>
              </a:rPr>
              <a:t>Presymptomatic</a:t>
            </a:r>
            <a:r>
              <a:rPr kumimoji="0" lang="en-US" altLang="en-US" sz="1800" b="0" i="0" u="none" strike="noStrike" cap="none" normalizeH="0" baseline="0" dirty="0">
                <a:ln>
                  <a:noFill/>
                </a:ln>
                <a:solidFill>
                  <a:schemeClr val="tx1"/>
                </a:solidFill>
                <a:effectLst/>
                <a:latin typeface="Arial" panose="020B0604020202020204" pitchFamily="34" charset="0"/>
              </a:rPr>
              <a:t> SARS-CoV-2 Infections in Residents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of a Long-Term Care Skilled Nursing Facility — King County, Washington MMWR </a:t>
            </a:r>
            <a:r>
              <a:rPr kumimoji="0" lang="en-US" altLang="en-US" sz="1800" b="0" i="0" u="none" strike="noStrike" cap="none" normalizeH="0" baseline="0" dirty="0" err="1">
                <a:ln>
                  <a:noFill/>
                </a:ln>
                <a:solidFill>
                  <a:schemeClr val="tx1"/>
                </a:solidFill>
                <a:effectLst/>
                <a:latin typeface="Arial" panose="020B0604020202020204" pitchFamily="34" charset="0"/>
              </a:rPr>
              <a:t>ePub</a:t>
            </a:r>
            <a:r>
              <a:rPr kumimoji="0" lang="en-US" altLang="en-US" sz="1800" b="0" i="0" u="none" strike="noStrike" cap="none" normalizeH="0" baseline="0" dirty="0">
                <a:ln>
                  <a:noFill/>
                </a:ln>
                <a:solidFill>
                  <a:schemeClr val="tx1"/>
                </a:solidFill>
                <a:effectLst/>
                <a:latin typeface="Arial" panose="020B0604020202020204" pitchFamily="34" charset="0"/>
              </a:rPr>
              <a:t>: 27 March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Wei WE LZ, </a:t>
            </a:r>
            <a:r>
              <a:rPr kumimoji="0" lang="en-US" altLang="en-US" sz="1800" b="0" i="0" u="none" strike="noStrike" cap="none" normalizeH="0" baseline="0" dirty="0" err="1">
                <a:ln>
                  <a:noFill/>
                </a:ln>
                <a:solidFill>
                  <a:schemeClr val="tx1"/>
                </a:solidFill>
                <a:effectLst/>
                <a:latin typeface="Arial" panose="020B0604020202020204" pitchFamily="34" charset="0"/>
              </a:rPr>
              <a:t>Chiew</a:t>
            </a:r>
            <a:r>
              <a:rPr kumimoji="0" lang="en-US" altLang="en-US" sz="1800" b="0" i="0" u="none" strike="noStrike" cap="none" normalizeH="0" baseline="0" dirty="0">
                <a:ln>
                  <a:noFill/>
                </a:ln>
                <a:solidFill>
                  <a:schemeClr val="tx1"/>
                </a:solidFill>
                <a:effectLst/>
                <a:latin typeface="Arial" panose="020B0604020202020204" pitchFamily="34" charset="0"/>
              </a:rPr>
              <a:t> CJ, Yong SE, </a:t>
            </a:r>
            <a:r>
              <a:rPr kumimoji="0" lang="en-US" altLang="en-US" sz="1800" b="0" i="0" u="none" strike="noStrike" cap="none" normalizeH="0" baseline="0" dirty="0" err="1">
                <a:ln>
                  <a:noFill/>
                </a:ln>
                <a:solidFill>
                  <a:schemeClr val="tx1"/>
                </a:solidFill>
                <a:effectLst/>
                <a:latin typeface="Arial" panose="020B0604020202020204" pitchFamily="34" charset="0"/>
              </a:rPr>
              <a:t>Toh</a:t>
            </a:r>
            <a:r>
              <a:rPr kumimoji="0" lang="en-US" altLang="en-US" sz="1800" b="0" i="0" u="none" strike="noStrike" cap="none" normalizeH="0" baseline="0" dirty="0">
                <a:ln>
                  <a:noFill/>
                </a:ln>
                <a:solidFill>
                  <a:schemeClr val="tx1"/>
                </a:solidFill>
                <a:effectLst/>
                <a:latin typeface="Arial" panose="020B0604020202020204" pitchFamily="34" charset="0"/>
              </a:rPr>
              <a:t> MP, Lee VJ. </a:t>
            </a:r>
            <a:r>
              <a:rPr kumimoji="0" lang="en-US" altLang="en-US" sz="1800" b="0" i="0" u="none" strike="noStrike" cap="none" normalizeH="0" baseline="0" dirty="0" err="1">
                <a:ln>
                  <a:noFill/>
                </a:ln>
                <a:solidFill>
                  <a:schemeClr val="tx1"/>
                </a:solidFill>
                <a:effectLst/>
                <a:latin typeface="Arial" panose="020B0604020202020204" pitchFamily="34" charset="0"/>
              </a:rPr>
              <a:t>Presymptomatic</a:t>
            </a:r>
            <a:r>
              <a:rPr kumimoji="0" lang="en-US" altLang="en-US" sz="1800" b="0" i="0" u="none" strike="noStrike" cap="none" normalizeH="0" baseline="0" dirty="0">
                <a:ln>
                  <a:noFill/>
                </a:ln>
                <a:solidFill>
                  <a:schemeClr val="tx1"/>
                </a:solidFill>
                <a:effectLst/>
                <a:latin typeface="Arial" panose="020B0604020202020204" pitchFamily="34" charset="0"/>
              </a:rPr>
              <a:t> Transmission of SARS-CoV-2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Singapore, January 23–March 16, 2020. MMWR Morbidity and mortality weekly report. 2020;ePub: 1 April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Li R, Pei S, Chen B, et al. Substantial undocumented infection facilitates the rapid dissemination of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novel coronavirus (SARS-CoV2). Science (New York, NY). 2020. </a:t>
            </a:r>
          </a:p>
        </p:txBody>
      </p:sp>
    </p:spTree>
    <p:extLst>
      <p:ext uri="{BB962C8B-B14F-4D97-AF65-F5344CB8AC3E}">
        <p14:creationId xmlns:p14="http://schemas.microsoft.com/office/powerpoint/2010/main" val="5479088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1867191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44B90-10C4-405E-972C-E3F852A439A2}"/>
              </a:ext>
            </a:extLst>
          </p:cNvPr>
          <p:cNvSpPr>
            <a:spLocks noGrp="1"/>
          </p:cNvSpPr>
          <p:nvPr>
            <p:ph type="body" sz="quarter" idx="10"/>
          </p:nvPr>
        </p:nvSpPr>
        <p:spPr/>
        <p:txBody>
          <a:bodyPr/>
          <a:lstStyle/>
          <a:p>
            <a:r>
              <a:rPr lang="en-US" b="1" dirty="0"/>
              <a:t>Note: Nursing homes should admit any individuals that they would normally admit to their facility, including individuals from hospitals where a case of COVID-19 was/is present. Also, if possible, dedicate a unit/wing exclusively for any residents coming or returning from the hospital. This can serve as a step-down unit where they remain for 14 days with no symptoms (instead of integrating as usual on short-term rehab floor, or returning to long-stay original room).</a:t>
            </a:r>
            <a:endParaRPr lang="en-US" dirty="0"/>
          </a:p>
          <a:p>
            <a:r>
              <a:rPr lang="en-US" dirty="0"/>
              <a:t>If a test is pending state guidance recommends waiting for result before transferring.</a:t>
            </a:r>
          </a:p>
          <a:p>
            <a:endParaRPr lang="en-US" dirty="0"/>
          </a:p>
        </p:txBody>
      </p:sp>
      <p:sp>
        <p:nvSpPr>
          <p:cNvPr id="3" name="Title 2">
            <a:extLst>
              <a:ext uri="{FF2B5EF4-FFF2-40B4-BE49-F238E27FC236}">
                <a16:creationId xmlns:a16="http://schemas.microsoft.com/office/drawing/2014/main" id="{000168C0-BBC2-41F1-B28B-7EB9015F5AB2}"/>
              </a:ext>
            </a:extLst>
          </p:cNvPr>
          <p:cNvSpPr>
            <a:spLocks noGrp="1"/>
          </p:cNvSpPr>
          <p:nvPr>
            <p:ph type="title"/>
          </p:nvPr>
        </p:nvSpPr>
        <p:spPr/>
        <p:txBody>
          <a:bodyPr/>
          <a:lstStyle/>
          <a:p>
            <a:r>
              <a:rPr lang="en-US" dirty="0"/>
              <a:t>LTC accepting patients continued</a:t>
            </a:r>
          </a:p>
        </p:txBody>
      </p:sp>
    </p:spTree>
    <p:extLst>
      <p:ext uri="{BB962C8B-B14F-4D97-AF65-F5344CB8AC3E}">
        <p14:creationId xmlns:p14="http://schemas.microsoft.com/office/powerpoint/2010/main" val="36766314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70013" y="6129544"/>
            <a:ext cx="1351163" cy="557958"/>
          </a:xfrm>
          <a:prstGeom prst="rect">
            <a:avLst/>
          </a:prstGeom>
        </p:spPr>
      </p:pic>
      <p:sp>
        <p:nvSpPr>
          <p:cNvPr id="6" name="Content Placeholder 5"/>
          <p:cNvSpPr>
            <a:spLocks noGrp="1"/>
          </p:cNvSpPr>
          <p:nvPr>
            <p:ph idx="1"/>
          </p:nvPr>
        </p:nvSpPr>
        <p:spPr>
          <a:xfrm>
            <a:off x="1940799" y="680606"/>
            <a:ext cx="8107269" cy="5234152"/>
          </a:xfrm>
        </p:spPr>
        <p:txBody>
          <a:bodyPr>
            <a:normAutofit fontScale="77500" lnSpcReduction="20000"/>
          </a:bodyPr>
          <a:lstStyle/>
          <a:p>
            <a:pPr algn="l"/>
            <a:r>
              <a:rPr lang="en-US" sz="2000" i="1" dirty="0">
                <a:solidFill>
                  <a:schemeClr val="tx1"/>
                </a:solidFill>
                <a:latin typeface="+mn-lt"/>
              </a:rPr>
              <a:t>Initially admitted for non-COVID-19 illness and Still No COVID concerns:</a:t>
            </a:r>
          </a:p>
          <a:p>
            <a:pPr algn="l"/>
            <a:endParaRPr lang="en-US" sz="2000" i="1" dirty="0">
              <a:solidFill>
                <a:schemeClr val="tx1"/>
              </a:solidFill>
              <a:latin typeface="+mn-lt"/>
            </a:endParaRPr>
          </a:p>
          <a:p>
            <a:pPr algn="l"/>
            <a:r>
              <a:rPr lang="en-US" sz="2000" i="1" dirty="0">
                <a:solidFill>
                  <a:schemeClr val="tx1"/>
                </a:solidFill>
                <a:latin typeface="+mn-lt"/>
              </a:rPr>
              <a:t>	</a:t>
            </a:r>
            <a:r>
              <a:rPr lang="en-US" sz="2000" dirty="0">
                <a:solidFill>
                  <a:schemeClr val="tx1"/>
                </a:solidFill>
                <a:latin typeface="+mn-lt"/>
              </a:rPr>
              <a:t>Can be admitted back to the Nursing Home (consider a transition 	unit/holding area for 14 days within the facility) with contact/droplet 	precautions during observation period (AMDA) A COVID test is not 	required  for acceptance back into facility. However, if a COVID test 	has </a:t>
            </a:r>
            <a:r>
              <a:rPr lang="en-US" sz="2000" dirty="0" err="1">
                <a:solidFill>
                  <a:schemeClr val="tx1"/>
                </a:solidFill>
                <a:latin typeface="+mn-lt"/>
              </a:rPr>
              <a:t>beenperformed</a:t>
            </a:r>
            <a:r>
              <a:rPr lang="en-US" sz="2000" dirty="0">
                <a:solidFill>
                  <a:schemeClr val="tx1"/>
                </a:solidFill>
                <a:latin typeface="+mn-lt"/>
              </a:rPr>
              <a:t> ,transfer should wait until results are back</a:t>
            </a:r>
          </a:p>
          <a:p>
            <a:pPr algn="l"/>
            <a:endParaRPr lang="en-US" i="1" dirty="0">
              <a:solidFill>
                <a:schemeClr val="tx1"/>
              </a:solidFill>
            </a:endParaRPr>
          </a:p>
          <a:p>
            <a:pPr algn="l"/>
            <a:r>
              <a:rPr lang="en-US" sz="2000" i="1" dirty="0">
                <a:solidFill>
                  <a:schemeClr val="tx1"/>
                </a:solidFill>
                <a:latin typeface="+mn-lt"/>
              </a:rPr>
              <a:t>Had COVID-19 concerns/ symptoms but now ruled out:</a:t>
            </a:r>
          </a:p>
          <a:p>
            <a:pPr algn="l"/>
            <a:endParaRPr lang="en-US" i="1" dirty="0">
              <a:solidFill>
                <a:schemeClr val="tx1"/>
              </a:solidFill>
            </a:endParaRPr>
          </a:p>
          <a:p>
            <a:pPr algn="l"/>
            <a:r>
              <a:rPr lang="en-US" i="1" dirty="0">
                <a:solidFill>
                  <a:schemeClr val="tx1"/>
                </a:solidFill>
              </a:rPr>
              <a:t>	</a:t>
            </a:r>
            <a:r>
              <a:rPr lang="en-US" sz="2000" dirty="0">
                <a:solidFill>
                  <a:schemeClr val="tx1"/>
                </a:solidFill>
                <a:latin typeface="+mn-lt"/>
              </a:rPr>
              <a:t>Can be admitted back to the Nursing Home (consider a transition 	unit/holding area for 14 days within the facility and keep them in </a:t>
            </a:r>
          </a:p>
          <a:p>
            <a:pPr algn="l"/>
            <a:r>
              <a:rPr lang="en-US" sz="2000" dirty="0">
                <a:solidFill>
                  <a:schemeClr val="tx1"/>
                </a:solidFill>
                <a:latin typeface="+mn-lt"/>
              </a:rPr>
              <a:t>       	 contact/droplet precaution until respiratory symptoms resolves and 	14 days  	have passed)</a:t>
            </a:r>
          </a:p>
          <a:p>
            <a:pPr algn="l"/>
            <a:endParaRPr lang="en-US" dirty="0">
              <a:solidFill>
                <a:schemeClr val="tx1"/>
              </a:solidFill>
            </a:endParaRPr>
          </a:p>
          <a:p>
            <a:pPr algn="l"/>
            <a:r>
              <a:rPr lang="en-US" sz="2000" i="1" dirty="0">
                <a:solidFill>
                  <a:schemeClr val="tx1"/>
                </a:solidFill>
                <a:latin typeface="+mn-lt"/>
              </a:rPr>
              <a:t>Was COVID-19 positive and are recovering:</a:t>
            </a:r>
          </a:p>
          <a:p>
            <a:pPr algn="l"/>
            <a:endParaRPr lang="en-US" sz="2000" i="1" dirty="0">
              <a:solidFill>
                <a:schemeClr val="tx1"/>
              </a:solidFill>
              <a:latin typeface="+mn-lt"/>
            </a:endParaRPr>
          </a:p>
          <a:p>
            <a:pPr algn="l"/>
            <a:r>
              <a:rPr lang="en-US" sz="2000" i="1" dirty="0">
                <a:solidFill>
                  <a:schemeClr val="tx1"/>
                </a:solidFill>
                <a:latin typeface="+mn-lt"/>
              </a:rPr>
              <a:t>	</a:t>
            </a:r>
            <a:r>
              <a:rPr lang="en-US" sz="2000" dirty="0">
                <a:solidFill>
                  <a:schemeClr val="tx1"/>
                </a:solidFill>
                <a:latin typeface="+mn-lt"/>
              </a:rPr>
              <a:t>Will either remain in the acute care hospital  or be admitted to designated COVID-19 treatment/recovery centers until no longer infectious and then will be transferred back to the nursing home</a:t>
            </a:r>
          </a:p>
          <a:p>
            <a:pPr algn="l"/>
            <a:r>
              <a:rPr lang="en-US" sz="2000" dirty="0">
                <a:solidFill>
                  <a:schemeClr val="tx1"/>
                </a:solidFill>
                <a:latin typeface="+mn-lt"/>
              </a:rPr>
              <a:t> </a:t>
            </a:r>
          </a:p>
        </p:txBody>
      </p:sp>
      <p:sp>
        <p:nvSpPr>
          <p:cNvPr id="7" name="Title 6"/>
          <p:cNvSpPr>
            <a:spLocks noGrp="1"/>
          </p:cNvSpPr>
          <p:nvPr>
            <p:ph type="title"/>
          </p:nvPr>
        </p:nvSpPr>
        <p:spPr>
          <a:xfrm>
            <a:off x="1219201" y="170498"/>
            <a:ext cx="9475632" cy="449982"/>
          </a:xfrm>
        </p:spPr>
        <p:txBody>
          <a:bodyPr>
            <a:noAutofit/>
          </a:bodyPr>
          <a:lstStyle/>
          <a:p>
            <a:r>
              <a:rPr lang="en-US" sz="2400" dirty="0">
                <a:latin typeface="+mj-lt"/>
              </a:rPr>
              <a:t>Accepting Hospitalized Residents Back to the Nursing Home</a:t>
            </a:r>
          </a:p>
        </p:txBody>
      </p:sp>
      <p:sp>
        <p:nvSpPr>
          <p:cNvPr id="2" name="Rectangle 1"/>
          <p:cNvSpPr/>
          <p:nvPr/>
        </p:nvSpPr>
        <p:spPr>
          <a:xfrm>
            <a:off x="2143932" y="5617616"/>
            <a:ext cx="8371668" cy="646331"/>
          </a:xfrm>
          <a:prstGeom prst="rect">
            <a:avLst/>
          </a:prstGeom>
        </p:spPr>
        <p:txBody>
          <a:bodyPr wrap="square">
            <a:spAutoFit/>
          </a:bodyPr>
          <a:lstStyle/>
          <a:p>
            <a:r>
              <a:rPr lang="en-US" dirty="0">
                <a:hlinkClick r:id="rId3"/>
              </a:rPr>
              <a:t>https://paltc.org/sites/default/files/COVID%2019%20QA%20Community%20Spread%20March%2023.pdf</a:t>
            </a:r>
            <a:endParaRPr lang="en-US" dirty="0"/>
          </a:p>
        </p:txBody>
      </p:sp>
    </p:spTree>
    <p:extLst>
      <p:ext uri="{BB962C8B-B14F-4D97-AF65-F5344CB8AC3E}">
        <p14:creationId xmlns:p14="http://schemas.microsoft.com/office/powerpoint/2010/main" val="2491692041"/>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28C5C-47B1-43B8-A99D-60655309634C}"/>
              </a:ext>
            </a:extLst>
          </p:cNvPr>
          <p:cNvSpPr>
            <a:spLocks noGrp="1"/>
          </p:cNvSpPr>
          <p:nvPr>
            <p:ph type="body" sz="quarter" idx="10"/>
          </p:nvPr>
        </p:nvSpPr>
        <p:spPr/>
        <p:txBody>
          <a:bodyPr/>
          <a:lstStyle/>
          <a:p>
            <a:r>
              <a:rPr lang="en-US" dirty="0"/>
              <a:t>Patient from LTC in ACH ready to go back to LTC</a:t>
            </a:r>
          </a:p>
          <a:p>
            <a:r>
              <a:rPr lang="en-US" dirty="0"/>
              <a:t>	1. Stay in Acute Care (stays lengthened)-until bed utilization goes up</a:t>
            </a:r>
          </a:p>
          <a:p>
            <a:r>
              <a:rPr lang="en-US" dirty="0"/>
              <a:t>	2. Go to a separate convalescent site </a:t>
            </a:r>
          </a:p>
          <a:p>
            <a:r>
              <a:rPr lang="en-US" dirty="0"/>
              <a:t>	3. Transfer to St. Es Midlands</a:t>
            </a:r>
          </a:p>
          <a:p>
            <a:r>
              <a:rPr lang="en-US" dirty="0"/>
              <a:t>Patients in LTC-but cannot be managed or need to protect other patients</a:t>
            </a:r>
          </a:p>
          <a:p>
            <a:r>
              <a:rPr lang="en-US" dirty="0"/>
              <a:t>	1. Decision made on a case by case basis based on # of cases, capacity of staffing, risk to 		</a:t>
            </a:r>
            <a:r>
              <a:rPr lang="en-US" dirty="0" err="1"/>
              <a:t>tother</a:t>
            </a:r>
            <a:r>
              <a:rPr lang="en-US" dirty="0"/>
              <a:t> residents and bed availability</a:t>
            </a:r>
          </a:p>
          <a:p>
            <a:r>
              <a:rPr lang="en-US" dirty="0"/>
              <a:t>	2. Cohort </a:t>
            </a:r>
            <a:r>
              <a:rPr lang="en-US" dirty="0" err="1"/>
              <a:t>patietns</a:t>
            </a:r>
            <a:r>
              <a:rPr lang="en-US" dirty="0"/>
              <a:t> withing the </a:t>
            </a:r>
            <a:r>
              <a:rPr lang="en-US" dirty="0" err="1"/>
              <a:t>LTCFLarger</a:t>
            </a:r>
            <a:r>
              <a:rPr lang="en-US" dirty="0"/>
              <a:t> Number of cases-creating COVID unit or section</a:t>
            </a:r>
          </a:p>
          <a:p>
            <a:r>
              <a:rPr lang="en-US" dirty="0"/>
              <a:t>ICAP provides guidance for each LTC that has a case of COVID-19 now.</a:t>
            </a:r>
          </a:p>
          <a:p>
            <a:r>
              <a:rPr lang="en-US" dirty="0"/>
              <a:t>???Work force to assist in LTC-group working on this </a:t>
            </a:r>
          </a:p>
          <a:p>
            <a:endParaRPr lang="en-US" dirty="0"/>
          </a:p>
          <a:p>
            <a:endParaRPr lang="en-US" dirty="0"/>
          </a:p>
          <a:p>
            <a:endParaRPr lang="en-US" dirty="0"/>
          </a:p>
        </p:txBody>
      </p:sp>
      <p:sp>
        <p:nvSpPr>
          <p:cNvPr id="3" name="Title 2">
            <a:extLst>
              <a:ext uri="{FF2B5EF4-FFF2-40B4-BE49-F238E27FC236}">
                <a16:creationId xmlns:a16="http://schemas.microsoft.com/office/drawing/2014/main" id="{37CF42F7-6B43-41CF-85AB-EAB763E0971B}"/>
              </a:ext>
            </a:extLst>
          </p:cNvPr>
          <p:cNvSpPr>
            <a:spLocks noGrp="1"/>
          </p:cNvSpPr>
          <p:nvPr>
            <p:ph type="title"/>
          </p:nvPr>
        </p:nvSpPr>
        <p:spPr/>
        <p:txBody>
          <a:bodyPr/>
          <a:lstStyle/>
          <a:p>
            <a:r>
              <a:rPr lang="en-US" dirty="0"/>
              <a:t>Managing  COVID 19 in LTC</a:t>
            </a:r>
          </a:p>
        </p:txBody>
      </p:sp>
    </p:spTree>
    <p:extLst>
      <p:ext uri="{BB962C8B-B14F-4D97-AF65-F5344CB8AC3E}">
        <p14:creationId xmlns:p14="http://schemas.microsoft.com/office/powerpoint/2010/main" val="3879205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DC716E-6827-4A4E-AC29-7BB3D5CB99EC}"/>
              </a:ext>
            </a:extLst>
          </p:cNvPr>
          <p:cNvSpPr>
            <a:spLocks noGrp="1"/>
          </p:cNvSpPr>
          <p:nvPr>
            <p:ph type="body" sz="quarter" idx="10"/>
          </p:nvPr>
        </p:nvSpPr>
        <p:spPr/>
        <p:txBody>
          <a:bodyPr/>
          <a:lstStyle/>
          <a:p>
            <a:pPr marL="457200" indent="-457200">
              <a:buAutoNum type="arabicPeriod"/>
            </a:pPr>
            <a:r>
              <a:rPr lang="en-US" dirty="0"/>
              <a:t>HCW worked when ill-16 residents in an ALF</a:t>
            </a:r>
          </a:p>
          <a:p>
            <a:pPr marL="457200" indent="-457200">
              <a:buAutoNum type="arabicPeriod"/>
            </a:pPr>
            <a:r>
              <a:rPr lang="en-US" dirty="0"/>
              <a:t>HCW </a:t>
            </a:r>
            <a:r>
              <a:rPr lang="en-US" dirty="0" err="1"/>
              <a:t>presymtpomatic</a:t>
            </a:r>
            <a:r>
              <a:rPr lang="en-US" dirty="0"/>
              <a:t>; 6 HCP+; 13+ patients in a SNF</a:t>
            </a:r>
          </a:p>
          <a:p>
            <a:pPr marL="457200" indent="-457200">
              <a:buAutoNum type="arabicPeriod"/>
            </a:pPr>
            <a:r>
              <a:rPr lang="en-US" dirty="0"/>
              <a:t>Now 9 facilities with either staff and/or residents ill –</a:t>
            </a:r>
          </a:p>
          <a:p>
            <a:pPr marL="457200" indent="-457200">
              <a:buAutoNum type="arabicPeriod"/>
            </a:pPr>
            <a:r>
              <a:rPr lang="en-US" dirty="0"/>
              <a:t> 7 with transmission to others, 3 with several positive staff and residents</a:t>
            </a:r>
          </a:p>
          <a:p>
            <a:pPr marL="457200" indent="-457200">
              <a:buAutoNum type="arabicPeriod"/>
            </a:pPr>
            <a:endParaRPr lang="en-US" dirty="0"/>
          </a:p>
          <a:p>
            <a:pPr marL="457200" indent="-457200">
              <a:buAutoNum type="arabicPeriod"/>
            </a:pPr>
            <a:r>
              <a:rPr lang="en-US" b="1" u="sng" dirty="0"/>
              <a:t>Any signs or symptoms in a HCP-STAY HOME</a:t>
            </a:r>
          </a:p>
          <a:p>
            <a:pPr marL="457200" indent="-457200">
              <a:buAutoNum type="arabicPeriod"/>
            </a:pPr>
            <a:endParaRPr lang="en-US" dirty="0"/>
          </a:p>
          <a:p>
            <a:pPr marL="457200" indent="-457200">
              <a:buAutoNum type="arabicPeriod"/>
            </a:pPr>
            <a:endParaRPr lang="en-US" dirty="0"/>
          </a:p>
        </p:txBody>
      </p:sp>
      <p:sp>
        <p:nvSpPr>
          <p:cNvPr id="3" name="Title 2">
            <a:extLst>
              <a:ext uri="{FF2B5EF4-FFF2-40B4-BE49-F238E27FC236}">
                <a16:creationId xmlns:a16="http://schemas.microsoft.com/office/drawing/2014/main" id="{3CCC1881-1118-4DDD-B44F-EEAD63AA0727}"/>
              </a:ext>
            </a:extLst>
          </p:cNvPr>
          <p:cNvSpPr>
            <a:spLocks noGrp="1"/>
          </p:cNvSpPr>
          <p:nvPr>
            <p:ph type="title"/>
          </p:nvPr>
        </p:nvSpPr>
        <p:spPr/>
        <p:txBody>
          <a:bodyPr/>
          <a:lstStyle/>
          <a:p>
            <a:r>
              <a:rPr lang="en-US" dirty="0"/>
              <a:t>Outbreaks in Healthcare</a:t>
            </a:r>
          </a:p>
        </p:txBody>
      </p:sp>
    </p:spTree>
    <p:extLst>
      <p:ext uri="{BB962C8B-B14F-4D97-AF65-F5344CB8AC3E}">
        <p14:creationId xmlns:p14="http://schemas.microsoft.com/office/powerpoint/2010/main" val="17182140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742C09-40CB-4481-ADE7-F3B014CE31A1}"/>
              </a:ext>
            </a:extLst>
          </p:cNvPr>
          <p:cNvSpPr>
            <a:spLocks noGrp="1"/>
          </p:cNvSpPr>
          <p:nvPr>
            <p:ph type="body" sz="quarter" idx="10"/>
          </p:nvPr>
        </p:nvSpPr>
        <p:spPr/>
        <p:txBody>
          <a:bodyPr/>
          <a:lstStyle/>
          <a:p>
            <a:r>
              <a:rPr lang="en-US" sz="1800" dirty="0"/>
              <a:t>1. Clinical Trials</a:t>
            </a:r>
          </a:p>
          <a:p>
            <a:r>
              <a:rPr lang="en-US" sz="1800" dirty="0"/>
              <a:t>Investigators wishing to study the use of convalescent plasma in a clinical trial should submit requests to FDA for investigational use under the traditional IND regulatory pathway (21 CFR Part 312). CBER’s Office of Blood Research and Review is committed to engaging with sponsors and reviewing such requests expeditiously.</a:t>
            </a:r>
          </a:p>
          <a:p>
            <a:r>
              <a:rPr lang="en-US" sz="1800" dirty="0"/>
              <a:t>2.  Expanded Access</a:t>
            </a:r>
          </a:p>
          <a:p>
            <a:r>
              <a:rPr lang="en-US" sz="1800" dirty="0"/>
              <a:t>An IND application for expanded access is an alternative for use of COVID-19 convalescent plasma for patients with serious or immediately life-threatening COVID-19 disease who are not eligible or who are unable to participate in randomized clinical trials (21 CFR 312.305). FDA has worked with multiple federal partners and academia to open an expanded access protocol to facilitate access to COVID-19 convalescent plasma across the nation. For patients with serious or immediately life-threatening COVID-19 who are not eligible for or who are unable to participate in randomized clinical trials, access to this investigational product may be available through participation of acute care facilities in an investigational expanded access protocol under an IND that is already in place. </a:t>
            </a:r>
          </a:p>
          <a:p>
            <a:r>
              <a:rPr lang="en-US" sz="1800" dirty="0"/>
              <a:t>Currently, the following protocol is in place: </a:t>
            </a:r>
            <a:r>
              <a:rPr lang="en-US" sz="1800" dirty="0">
                <a:hlinkClick r:id="rId2"/>
              </a:rPr>
              <a:t>National Expanded Access Treatment </a:t>
            </a:r>
            <a:r>
              <a:rPr lang="en-US" sz="1800" dirty="0" err="1">
                <a:hlinkClick r:id="rId2"/>
              </a:rPr>
              <a:t>Protocol</a:t>
            </a:r>
            <a:r>
              <a:rPr lang="en-US" sz="1800" dirty="0" err="1">
                <a:hlinkClick r:id="rId3"/>
              </a:rPr>
              <a:t>External</a:t>
            </a:r>
            <a:r>
              <a:rPr lang="en-US" sz="1800" dirty="0">
                <a:hlinkClick r:id="rId3"/>
              </a:rPr>
              <a:t> </a:t>
            </a:r>
            <a:r>
              <a:rPr lang="en-US" dirty="0">
                <a:hlinkClick r:id="rId3"/>
              </a:rPr>
              <a:t>Link Disclaimer</a:t>
            </a:r>
            <a:r>
              <a:rPr lang="en-US" dirty="0"/>
              <a:t> . </a:t>
            </a:r>
          </a:p>
          <a:p>
            <a:endParaRPr lang="en-US" dirty="0"/>
          </a:p>
        </p:txBody>
      </p:sp>
      <p:sp>
        <p:nvSpPr>
          <p:cNvPr id="3" name="Title 2">
            <a:extLst>
              <a:ext uri="{FF2B5EF4-FFF2-40B4-BE49-F238E27FC236}">
                <a16:creationId xmlns:a16="http://schemas.microsoft.com/office/drawing/2014/main" id="{9E5CA92E-B889-4B6A-A77C-1141A95B9C24}"/>
              </a:ext>
            </a:extLst>
          </p:cNvPr>
          <p:cNvSpPr>
            <a:spLocks noGrp="1"/>
          </p:cNvSpPr>
          <p:nvPr>
            <p:ph type="title"/>
          </p:nvPr>
        </p:nvSpPr>
        <p:spPr/>
        <p:txBody>
          <a:bodyPr/>
          <a:lstStyle/>
          <a:p>
            <a:r>
              <a:rPr lang="en-US" dirty="0"/>
              <a:t>Pathways for the Use of Convalescent Plasma</a:t>
            </a:r>
          </a:p>
        </p:txBody>
      </p:sp>
    </p:spTree>
    <p:extLst>
      <p:ext uri="{BB962C8B-B14F-4D97-AF65-F5344CB8AC3E}">
        <p14:creationId xmlns:p14="http://schemas.microsoft.com/office/powerpoint/2010/main" val="224116340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25EC2-8170-418F-99B5-8D31206A886D}"/>
              </a:ext>
            </a:extLst>
          </p:cNvPr>
          <p:cNvSpPr>
            <a:spLocks noGrp="1"/>
          </p:cNvSpPr>
          <p:nvPr>
            <p:ph type="body" sz="quarter" idx="10"/>
          </p:nvPr>
        </p:nvSpPr>
        <p:spPr/>
        <p:txBody>
          <a:bodyPr/>
          <a:lstStyle/>
          <a:p>
            <a:r>
              <a:rPr lang="en-US" dirty="0"/>
              <a:t>3. Single Patient Emergency IND</a:t>
            </a:r>
          </a:p>
          <a:p>
            <a:r>
              <a:rPr lang="en-US" sz="1800" dirty="0"/>
              <a:t>Although participation in clinical trials or an expanded access program are ways for patients to obtain access to convalescent plasma, for various reasons these may not be readily available to all patients in potential need. Therefore, given the public health emergency that the COVID-19 pandemic presents, while clinical trials are being conducted and an expanded access protocol is available, FDA also is facilitating access to COVID-19 convalescent plasma for use in patients with serious or immediately life-threatening COVID-19 infections through the process of the patient’s physician requesting a single patient emergency IND (</a:t>
            </a:r>
            <a:r>
              <a:rPr lang="en-US" sz="1800" dirty="0" err="1"/>
              <a:t>eIND</a:t>
            </a:r>
            <a:r>
              <a:rPr lang="en-US" sz="1800" dirty="0"/>
              <a:t>) for the individual patient under 21 CFR 312.310. This process allows the use of an investigational drug for the treatment of an individual patient by a licensed physician upon FDA authorization, if the applicable regulatory criteria are met.  Note, in such case, a licensed physician seeking to administer COVID-19 convalescent plasma to an individual patient must request the </a:t>
            </a:r>
            <a:r>
              <a:rPr lang="en-US" sz="1800" dirty="0" err="1"/>
              <a:t>eIND</a:t>
            </a:r>
            <a:r>
              <a:rPr lang="en-US" sz="1800" dirty="0"/>
              <a:t> (see 21 CFR 312.310(b)).</a:t>
            </a:r>
          </a:p>
          <a:p>
            <a:r>
              <a:rPr lang="en-US" sz="1800" b="1" dirty="0"/>
              <a:t>To Obtain a Single Patient Emergency IND   </a:t>
            </a:r>
            <a:endParaRPr lang="en-US" sz="1800" dirty="0"/>
          </a:p>
          <a:p>
            <a:r>
              <a:rPr lang="en-US" sz="1800" dirty="0"/>
              <a:t>For requests between 8am EST and 8pm EST (Mon-Sun), the requesting physician may contact FDA by completing Form FDA 3926 (</a:t>
            </a:r>
            <a:r>
              <a:rPr lang="en-US" sz="1800" dirty="0">
                <a:hlinkClick r:id="rId2" tooltip="Individual Patient Expanded Access Investigational New Drug Application (IND) (PDF)**Note: For best form functionality, Right-click 3926 link and click Save Link As… to save to your desktop and then open the file."/>
              </a:rPr>
              <a:t>https://www.fda.gov/media/98616/download</a:t>
            </a:r>
            <a:r>
              <a:rPr lang="en-US" sz="1800" dirty="0"/>
              <a:t>) and submitting the form by email to </a:t>
            </a:r>
            <a:r>
              <a:rPr lang="en-US" sz="1800" dirty="0">
                <a:hlinkClick r:id="rId3"/>
              </a:rPr>
              <a:t>CBER_eIND_Covid-19@FDA.HHS.gov</a:t>
            </a:r>
            <a:r>
              <a:rPr lang="en-US" sz="1800" dirty="0"/>
              <a:t>. For </a:t>
            </a:r>
            <a:r>
              <a:rPr lang="en-US" sz="1800" dirty="0" err="1"/>
              <a:t>eiND</a:t>
            </a:r>
            <a:r>
              <a:rPr lang="en-US" sz="1800" dirty="0"/>
              <a:t> requests submitted via email during this time frame, FDA will respond within 4 hours</a:t>
            </a:r>
            <a:r>
              <a:rPr lang="en-US" dirty="0"/>
              <a:t>. </a:t>
            </a:r>
          </a:p>
          <a:p>
            <a:endParaRPr lang="en-US" dirty="0"/>
          </a:p>
        </p:txBody>
      </p:sp>
      <p:sp>
        <p:nvSpPr>
          <p:cNvPr id="3" name="Title 2">
            <a:extLst>
              <a:ext uri="{FF2B5EF4-FFF2-40B4-BE49-F238E27FC236}">
                <a16:creationId xmlns:a16="http://schemas.microsoft.com/office/drawing/2014/main" id="{380EC7DE-ECF2-4005-AC2A-1A350E1E4C22}"/>
              </a:ext>
            </a:extLst>
          </p:cNvPr>
          <p:cNvSpPr>
            <a:spLocks noGrp="1"/>
          </p:cNvSpPr>
          <p:nvPr>
            <p:ph type="title"/>
          </p:nvPr>
        </p:nvSpPr>
        <p:spPr/>
        <p:txBody>
          <a:bodyPr/>
          <a:lstStyle/>
          <a:p>
            <a:r>
              <a:rPr lang="en-US" dirty="0"/>
              <a:t>Convalescent Plasma Continued</a:t>
            </a:r>
          </a:p>
        </p:txBody>
      </p:sp>
    </p:spTree>
    <p:extLst>
      <p:ext uri="{BB962C8B-B14F-4D97-AF65-F5344CB8AC3E}">
        <p14:creationId xmlns:p14="http://schemas.microsoft.com/office/powerpoint/2010/main" val="23190041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15BD-DB49-4168-9DC6-E02E78E2F39B}"/>
              </a:ext>
            </a:extLst>
          </p:cNvPr>
          <p:cNvSpPr>
            <a:spLocks noGrp="1"/>
          </p:cNvSpPr>
          <p:nvPr>
            <p:ph type="title"/>
          </p:nvPr>
        </p:nvSpPr>
        <p:spPr/>
        <p:txBody>
          <a:bodyPr/>
          <a:lstStyle/>
          <a:p>
            <a:r>
              <a:rPr lang="en-US" dirty="0"/>
              <a:t>This is George</a:t>
            </a:r>
          </a:p>
        </p:txBody>
      </p:sp>
      <p:pic>
        <p:nvPicPr>
          <p:cNvPr id="5" name="Content Placeholder 4" descr="A picture containing indoor, sitting, brown, standing&#10;&#10;Description automatically generated">
            <a:extLst>
              <a:ext uri="{FF2B5EF4-FFF2-40B4-BE49-F238E27FC236}">
                <a16:creationId xmlns:a16="http://schemas.microsoft.com/office/drawing/2014/main" id="{98CBA9A6-858D-46AC-996C-7C5327952D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214991" y="2977504"/>
            <a:ext cx="3119026" cy="2339268"/>
          </a:xfrm>
        </p:spPr>
      </p:pic>
    </p:spTree>
    <p:extLst>
      <p:ext uri="{BB962C8B-B14F-4D97-AF65-F5344CB8AC3E}">
        <p14:creationId xmlns:p14="http://schemas.microsoft.com/office/powerpoint/2010/main" val="13226847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Discontinuation from self-monitoring and self-quarantine: </a:t>
            </a:r>
            <a:endParaRPr lang="en-US" dirty="0"/>
          </a:p>
        </p:txBody>
      </p:sp>
      <p:sp>
        <p:nvSpPr>
          <p:cNvPr id="3" name="Content Placeholder 2"/>
          <p:cNvSpPr>
            <a:spLocks noGrp="1"/>
          </p:cNvSpPr>
          <p:nvPr>
            <p:ph idx="4294967295"/>
          </p:nvPr>
        </p:nvSpPr>
        <p:spPr>
          <a:xfrm>
            <a:off x="448887" y="1549372"/>
            <a:ext cx="10515600" cy="4351337"/>
          </a:xfrm>
          <a:prstGeom prst="rect">
            <a:avLst/>
          </a:prstGeom>
        </p:spPr>
        <p:txBody>
          <a:bodyPr>
            <a:normAutofit fontScale="85000" lnSpcReduction="20000"/>
          </a:bodyPr>
          <a:lstStyle/>
          <a:p>
            <a:pPr marL="0" indent="0">
              <a:buNone/>
            </a:pPr>
            <a:r>
              <a:rPr lang="en-US" dirty="0"/>
              <a:t>Discontinuation from self-quarantine and self-monitoring may cease if after 14 days there has been NO development of respiratory illness symptoms. Symptoms may include: fever, cough, shortness of breath, sore throat, runny nose. </a:t>
            </a:r>
          </a:p>
          <a:p>
            <a:endParaRPr lang="en-US" dirty="0"/>
          </a:p>
          <a:p>
            <a:pPr marL="0" indent="0">
              <a:buNone/>
            </a:pPr>
            <a:r>
              <a:rPr lang="en-US" dirty="0"/>
              <a:t>CDC guidance (</a:t>
            </a:r>
            <a:r>
              <a:rPr lang="en-US" dirty="0">
                <a:hlinkClick r:id="rId2"/>
              </a:rPr>
              <a:t>www.cdc.gov/coronavirus/2019-ncov/if-you-are-sick/steps-when-sick.html</a:t>
            </a:r>
            <a:r>
              <a:rPr lang="en-US" dirty="0"/>
              <a:t>)states that an individual can stop self-isolation if: </a:t>
            </a:r>
          </a:p>
          <a:p>
            <a:pPr lvl="1"/>
            <a:r>
              <a:rPr lang="en-US" dirty="0"/>
              <a:t>It has been at least 7 days since symptoms first appeared </a:t>
            </a:r>
          </a:p>
          <a:p>
            <a:pPr lvl="1"/>
            <a:r>
              <a:rPr lang="en-US" dirty="0"/>
              <a:t>AND </a:t>
            </a:r>
          </a:p>
          <a:p>
            <a:pPr lvl="1"/>
            <a:r>
              <a:rPr lang="en-US" dirty="0"/>
              <a:t>No fever for at least 72 hours (fever-free for 3 full days off fever-reducing medicine) AND </a:t>
            </a:r>
          </a:p>
          <a:p>
            <a:pPr lvl="1"/>
            <a:r>
              <a:rPr lang="en-US" dirty="0"/>
              <a:t>All other symptoms have improved (e.g., cough has improved) </a:t>
            </a:r>
          </a:p>
        </p:txBody>
      </p:sp>
      <p:pic>
        <p:nvPicPr>
          <p:cNvPr id="4" name="Picture 3"/>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28519946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550EED-2F76-4151-9CDD-DF953F69DB88}"/>
              </a:ext>
            </a:extLst>
          </p:cNvPr>
          <p:cNvSpPr>
            <a:spLocks noGrp="1"/>
          </p:cNvSpPr>
          <p:nvPr>
            <p:ph type="body" sz="quarter" idx="10"/>
          </p:nvPr>
        </p:nvSpPr>
        <p:spPr/>
        <p:txBody>
          <a:bodyPr/>
          <a:lstStyle/>
          <a:p>
            <a:r>
              <a:rPr lang="en-US" b="1" dirty="0"/>
              <a:t>Time-since-illness-onset and time-since-recovery strategy (non-test-based strategy)</a:t>
            </a:r>
            <a:r>
              <a:rPr lang="en-US" b="1" dirty="0">
                <a:hlinkClick r:id="rId2"/>
              </a:rPr>
              <a:t>*</a:t>
            </a:r>
            <a:br>
              <a:rPr lang="en-US" dirty="0"/>
            </a:br>
            <a:r>
              <a:rPr lang="en-US" b="1" dirty="0"/>
              <a:t>Persons with COVID-19 who have symptoms </a:t>
            </a:r>
            <a:r>
              <a:rPr lang="en-US" dirty="0"/>
              <a:t>and were directed to care for themselves at home may discontinue home isolation under the  following conditions:</a:t>
            </a:r>
          </a:p>
          <a:p>
            <a:pPr>
              <a:buFont typeface="Arial" panose="020B0604020202020204" pitchFamily="34" charset="0"/>
              <a:buChar char="•"/>
            </a:pPr>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endParaRPr lang="en-US" dirty="0"/>
          </a:p>
          <a:p>
            <a:pPr>
              <a:buFont typeface="Arial" panose="020B0604020202020204" pitchFamily="34" charset="0"/>
              <a:buChar char="•"/>
            </a:pPr>
            <a:r>
              <a:rPr lang="en-US" dirty="0"/>
              <a:t>At least 7 days have passed </a:t>
            </a:r>
            <a:r>
              <a:rPr lang="en-US" i="1" dirty="0"/>
              <a:t>since symptoms first appeared</a:t>
            </a:r>
            <a:r>
              <a:rPr lang="en-US" dirty="0"/>
              <a:t>.</a:t>
            </a:r>
          </a:p>
          <a:p>
            <a:pPr>
              <a:buFont typeface="Arial" panose="020B0604020202020204" pitchFamily="34" charset="0"/>
              <a:buChar char="•"/>
            </a:pPr>
            <a:r>
              <a:rPr lang="en-US" dirty="0"/>
              <a:t>(UNMC may recommend longer periods-10/5) </a:t>
            </a:r>
          </a:p>
          <a:p>
            <a:pPr>
              <a:buFont typeface="Arial" panose="020B0604020202020204" pitchFamily="34" charset="0"/>
              <a:buChar char="•"/>
            </a:pPr>
            <a:r>
              <a:rPr lang="en-US" b="1" dirty="0"/>
              <a:t>Test based Strategy</a:t>
            </a:r>
          </a:p>
          <a:p>
            <a:pPr>
              <a:buFont typeface="Arial" panose="020B0604020202020204" pitchFamily="34" charset="0"/>
              <a:buChar char="•"/>
            </a:pPr>
            <a:r>
              <a:rPr lang="en-US" dirty="0"/>
              <a:t>Negative results of an FDA Emergency Use Authorized molecular assay for COVID-19 from at least two consecutive nasopharyngeal swab specimens collected ≥24 hours apart</a:t>
            </a:r>
            <a:r>
              <a:rPr lang="en-US" dirty="0">
                <a:hlinkClick r:id="rId3"/>
              </a:rPr>
              <a:t>**</a:t>
            </a:r>
            <a:r>
              <a:rPr lang="en-US" dirty="0"/>
              <a:t> (total of two negative specimens).</a:t>
            </a:r>
          </a:p>
          <a:p>
            <a:endParaRPr lang="en-US" dirty="0"/>
          </a:p>
        </p:txBody>
      </p:sp>
      <p:sp>
        <p:nvSpPr>
          <p:cNvPr id="3" name="Title 2">
            <a:extLst>
              <a:ext uri="{FF2B5EF4-FFF2-40B4-BE49-F238E27FC236}">
                <a16:creationId xmlns:a16="http://schemas.microsoft.com/office/drawing/2014/main" id="{F8EA169E-5B63-4698-A448-2DA9B57AC2F9}"/>
              </a:ext>
            </a:extLst>
          </p:cNvPr>
          <p:cNvSpPr>
            <a:spLocks noGrp="1"/>
          </p:cNvSpPr>
          <p:nvPr>
            <p:ph type="title"/>
          </p:nvPr>
        </p:nvSpPr>
        <p:spPr/>
        <p:txBody>
          <a:bodyPr/>
          <a:lstStyle/>
          <a:p>
            <a:r>
              <a:rPr lang="en-US" dirty="0"/>
              <a:t>Discontinuation of Home Isolation</a:t>
            </a:r>
          </a:p>
        </p:txBody>
      </p:sp>
    </p:spTree>
    <p:extLst>
      <p:ext uri="{BB962C8B-B14F-4D97-AF65-F5344CB8AC3E}">
        <p14:creationId xmlns:p14="http://schemas.microsoft.com/office/powerpoint/2010/main" val="39837969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1AA390-ADA3-4F97-894E-EE61F3AE9298}"/>
              </a:ext>
            </a:extLst>
          </p:cNvPr>
          <p:cNvSpPr>
            <a:spLocks noGrp="1"/>
          </p:cNvSpPr>
          <p:nvPr>
            <p:ph type="body" sz="quarter" idx="10"/>
          </p:nvPr>
        </p:nvSpPr>
        <p:spPr/>
        <p:txBody>
          <a:bodyPr/>
          <a:lstStyle/>
          <a:p>
            <a:r>
              <a:rPr lang="en-US" b="1" dirty="0"/>
              <a:t>Individuals with laboratory-confirmed COVID-19 who have not had </a:t>
            </a:r>
            <a:r>
              <a:rPr lang="en-US" b="1" u="sng" dirty="0"/>
              <a:t>any</a:t>
            </a:r>
            <a:r>
              <a:rPr lang="en-US" b="1" dirty="0"/>
              <a:t> symptoms</a:t>
            </a:r>
            <a:r>
              <a:rPr lang="en-US" dirty="0"/>
              <a:t> may discontinue home isolation when at least 7 days have passed since the date of their first positive COVID-19 diagnostic  test and have had no subsequent illness.</a:t>
            </a:r>
          </a:p>
          <a:p>
            <a:r>
              <a:rPr lang="en-US" dirty="0"/>
              <a:t>What about family members quarantined with a COVID-+ family member, when does their quarantine end-7 days from when the loved one would have been eligible to discontinue isolation, then  days of self monitoring-asking for CDC clarification</a:t>
            </a:r>
          </a:p>
          <a:p>
            <a:endParaRPr lang="en-US" b="1" dirty="0"/>
          </a:p>
          <a:p>
            <a:r>
              <a:rPr lang="en-US" b="1" dirty="0"/>
              <a:t>Footnote from CDC</a:t>
            </a:r>
          </a:p>
          <a:p>
            <a:r>
              <a:rPr lang="en-US" sz="1800" dirty="0"/>
              <a:t>*This recommendation will prevent most, but may not prevent all instances of secondary spread.  The risk of transmission after recovery, is likely very substantially less than that during illness</a:t>
            </a:r>
            <a:r>
              <a:rPr lang="en-US" dirty="0"/>
              <a:t>.</a:t>
            </a:r>
          </a:p>
          <a:p>
            <a:endParaRPr lang="en-US" dirty="0"/>
          </a:p>
        </p:txBody>
      </p:sp>
      <p:sp>
        <p:nvSpPr>
          <p:cNvPr id="3" name="Title 2">
            <a:extLst>
              <a:ext uri="{FF2B5EF4-FFF2-40B4-BE49-F238E27FC236}">
                <a16:creationId xmlns:a16="http://schemas.microsoft.com/office/drawing/2014/main" id="{8303434B-A25D-47F4-BB01-EDBB732A6106}"/>
              </a:ext>
            </a:extLst>
          </p:cNvPr>
          <p:cNvSpPr>
            <a:spLocks noGrp="1"/>
          </p:cNvSpPr>
          <p:nvPr>
            <p:ph type="title"/>
          </p:nvPr>
        </p:nvSpPr>
        <p:spPr/>
        <p:txBody>
          <a:bodyPr/>
          <a:lstStyle/>
          <a:p>
            <a:r>
              <a:rPr lang="en-US" dirty="0"/>
              <a:t>Discontinuation of Isolation</a:t>
            </a:r>
          </a:p>
        </p:txBody>
      </p:sp>
    </p:spTree>
    <p:extLst>
      <p:ext uri="{BB962C8B-B14F-4D97-AF65-F5344CB8AC3E}">
        <p14:creationId xmlns:p14="http://schemas.microsoft.com/office/powerpoint/2010/main" val="18306995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CC285-17E8-465E-BB0A-A916A6E11003}"/>
              </a:ext>
            </a:extLst>
          </p:cNvPr>
          <p:cNvSpPr>
            <a:spLocks noGrp="1"/>
          </p:cNvSpPr>
          <p:nvPr>
            <p:ph type="body" sz="quarter" idx="10"/>
          </p:nvPr>
        </p:nvSpPr>
        <p:spPr/>
        <p:txBody>
          <a:bodyPr/>
          <a:lstStyle/>
          <a:p>
            <a:r>
              <a:rPr lang="en-US" dirty="0"/>
              <a:t>The pathogens on the filter materials of the FFR may be transferred to the wearer upon contact with the FFR during activities such as adjusting the FFR, improper doffing of the FFR, or when performing a user-seal check when </a:t>
            </a:r>
            <a:r>
              <a:rPr lang="en-US" dirty="0" err="1"/>
              <a:t>redoffing</a:t>
            </a:r>
            <a:r>
              <a:rPr lang="en-US" dirty="0"/>
              <a:t> a previously worn FFR. A study evaluating the persistence of SARS-CoV-2 (the virus that causes COVID-19) on plastic, stainless steel, and carboard surfaces showed that the virus is able to survive for up to 72-hours [1]. </a:t>
            </a:r>
            <a:r>
              <a:rPr lang="en-US" u="sng" dirty="0"/>
              <a:t>One strategy to mitigate the contact transfer of pathogens from the FFR to the wearer during reuse is to issue five respirators to each healthcare worker who may care for patients with suspected or confirmed COVID-19</a:t>
            </a:r>
            <a:r>
              <a:rPr lang="en-US" dirty="0"/>
              <a:t>. </a:t>
            </a:r>
          </a:p>
          <a:p>
            <a:r>
              <a:rPr lang="en-US" dirty="0"/>
              <a:t>The healthcare worker will wear one respirator each day and store it in a breathable paper bag at the end of each shift. The order of FFR use should be repeated with a minimum of five days between each FFR use. This will result in each worker requiring a minimum of five FFRs, providing that they put on, take off, care for them and store them properly each day. Healthcare workers should still treat the FFRs as though they are still contaminated and follow the precautions outlined in our reuse recommendations. If supplies are even more constrained and five respirators are not available for each worker who needs them, FFR decontamination may be necessary.</a:t>
            </a:r>
          </a:p>
        </p:txBody>
      </p:sp>
      <p:sp>
        <p:nvSpPr>
          <p:cNvPr id="3" name="Title 2">
            <a:extLst>
              <a:ext uri="{FF2B5EF4-FFF2-40B4-BE49-F238E27FC236}">
                <a16:creationId xmlns:a16="http://schemas.microsoft.com/office/drawing/2014/main" id="{FBD98569-51BF-4DD1-84A1-64F6BDF4DD34}"/>
              </a:ext>
            </a:extLst>
          </p:cNvPr>
          <p:cNvSpPr>
            <a:spLocks noGrp="1"/>
          </p:cNvSpPr>
          <p:nvPr>
            <p:ph type="title"/>
          </p:nvPr>
        </p:nvSpPr>
        <p:spPr/>
        <p:txBody>
          <a:bodyPr/>
          <a:lstStyle/>
          <a:p>
            <a:r>
              <a:rPr lang="en-US" dirty="0"/>
              <a:t>Strategies for Re-Use of masks</a:t>
            </a:r>
          </a:p>
        </p:txBody>
      </p:sp>
    </p:spTree>
    <p:extLst>
      <p:ext uri="{BB962C8B-B14F-4D97-AF65-F5344CB8AC3E}">
        <p14:creationId xmlns:p14="http://schemas.microsoft.com/office/powerpoint/2010/main" val="31568769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AEEAD9-E4AE-47C8-A733-F3CFF640ED84}"/>
              </a:ext>
            </a:extLst>
          </p:cNvPr>
          <p:cNvSpPr>
            <a:spLocks noGrp="1"/>
          </p:cNvSpPr>
          <p:nvPr>
            <p:ph type="body" sz="quarter" idx="10"/>
          </p:nvPr>
        </p:nvSpPr>
        <p:spPr/>
        <p:txBody>
          <a:bodyPr/>
          <a:lstStyle/>
          <a:p>
            <a:r>
              <a:rPr lang="en-US" dirty="0"/>
              <a:t>Yes, nebulization is considered aerosol generating. However, the role it plays in the transmission of SARs-CoV-2 is not absolutely known at this point. In settings like nursing homes, where N95s are not readily available, we have been encouraging the following:</a:t>
            </a:r>
          </a:p>
          <a:p>
            <a:r>
              <a:rPr lang="en-US" dirty="0"/>
              <a:t>           </a:t>
            </a:r>
            <a:r>
              <a:rPr lang="en-US" sz="2000" dirty="0"/>
              <a:t>If patient can tolerate, switch to metered-dose inhalers with a dedicated spacer.</a:t>
            </a:r>
          </a:p>
          <a:p>
            <a:pPr lvl="1"/>
            <a:r>
              <a:rPr lang="en-US" sz="2000" dirty="0"/>
              <a:t>HCW should wear a facemask during the procedure if a respirator is unavailable. Eye protection, gloves, and gowns are also recommended.</a:t>
            </a:r>
          </a:p>
          <a:p>
            <a:pPr lvl="1"/>
            <a:r>
              <a:rPr lang="en-US" sz="2000" dirty="0"/>
              <a:t>Close patient door when providing nebulizer treatment.</a:t>
            </a:r>
          </a:p>
          <a:p>
            <a:pPr lvl="1"/>
            <a:r>
              <a:rPr lang="en-US" sz="2000" dirty="0"/>
              <a:t>Upon set-up of nebulizer, have HCW maintain a safe distance (6 feet or greater), possibly outside the door.</a:t>
            </a:r>
          </a:p>
          <a:p>
            <a:pPr lvl="1"/>
            <a:r>
              <a:rPr lang="en-US" sz="2000" dirty="0"/>
              <a:t>While our guidance does state that AGPs should ideally be conducted in a negative pressure room, given the limit of these rooms conducting all nebs in a negative pressure room is not feasible. would suggest prioritizing negative pressure rooms for other AGPs such as intubation, </a:t>
            </a:r>
            <a:r>
              <a:rPr lang="en-US" sz="2000" dirty="0" err="1"/>
              <a:t>extubation</a:t>
            </a:r>
            <a:r>
              <a:rPr lang="en-US" sz="2000" dirty="0"/>
              <a:t>, open suction, and bronchoscopy.</a:t>
            </a:r>
          </a:p>
          <a:p>
            <a:pPr lvl="1"/>
            <a:endParaRPr lang="en-US" sz="2000" dirty="0"/>
          </a:p>
          <a:p>
            <a:endParaRPr lang="en-US" dirty="0"/>
          </a:p>
        </p:txBody>
      </p:sp>
      <p:sp>
        <p:nvSpPr>
          <p:cNvPr id="3" name="Title 2">
            <a:extLst>
              <a:ext uri="{FF2B5EF4-FFF2-40B4-BE49-F238E27FC236}">
                <a16:creationId xmlns:a16="http://schemas.microsoft.com/office/drawing/2014/main" id="{CD585B8F-3F53-4250-B97A-4F8BF18BC29C}"/>
              </a:ext>
            </a:extLst>
          </p:cNvPr>
          <p:cNvSpPr>
            <a:spLocks noGrp="1"/>
          </p:cNvSpPr>
          <p:nvPr>
            <p:ph type="title"/>
          </p:nvPr>
        </p:nvSpPr>
        <p:spPr/>
        <p:txBody>
          <a:bodyPr/>
          <a:lstStyle/>
          <a:p>
            <a:r>
              <a:rPr lang="en-US" dirty="0"/>
              <a:t>CDC Guidance on Nebulizing Treatments</a:t>
            </a:r>
          </a:p>
        </p:txBody>
      </p:sp>
    </p:spTree>
    <p:extLst>
      <p:ext uri="{BB962C8B-B14F-4D97-AF65-F5344CB8AC3E}">
        <p14:creationId xmlns:p14="http://schemas.microsoft.com/office/powerpoint/2010/main" val="91873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52F02E-F625-4820-8BAB-0B2D5EB2DB76}"/>
              </a:ext>
            </a:extLst>
          </p:cNvPr>
          <p:cNvSpPr>
            <a:spLocks noGrp="1"/>
          </p:cNvSpPr>
          <p:nvPr>
            <p:ph type="body" sz="quarter" idx="10"/>
          </p:nvPr>
        </p:nvSpPr>
        <p:spPr/>
        <p:txBody>
          <a:bodyPr/>
          <a:lstStyle/>
          <a:p>
            <a:pPr lvl="1"/>
            <a:endParaRPr lang="en-US" dirty="0"/>
          </a:p>
          <a:p>
            <a:pPr lvl="2"/>
            <a:r>
              <a:rPr lang="en-US" b="1" dirty="0"/>
              <a:t>N-95 fitted with eye protection is best-goggles or face-shield (especially for aerosol gen procedures </a:t>
            </a:r>
            <a:r>
              <a:rPr lang="en-US" b="1" dirty="0" err="1"/>
              <a:t>inc.</a:t>
            </a:r>
            <a:r>
              <a:rPr lang="en-US" b="1" dirty="0"/>
              <a:t> NP swab) if available</a:t>
            </a:r>
          </a:p>
          <a:p>
            <a:pPr lvl="2"/>
            <a:endParaRPr lang="en-US" dirty="0"/>
          </a:p>
          <a:p>
            <a:pPr lvl="2"/>
            <a:r>
              <a:rPr lang="en-US" b="1" dirty="0"/>
              <a:t>N-95 unfitted (seal checked) with eye protection-face-shield might provide protection better than goggles if available</a:t>
            </a:r>
          </a:p>
          <a:p>
            <a:pPr lvl="2"/>
            <a:endParaRPr lang="en-US" dirty="0"/>
          </a:p>
          <a:p>
            <a:pPr lvl="2"/>
            <a:r>
              <a:rPr lang="en-US" b="1" dirty="0"/>
              <a:t>Face mask with eye protection may be used if no aerosol generating procedures, if possible face-shield might provide more protection than goggles </a:t>
            </a:r>
            <a:r>
              <a:rPr lang="en-US" b="1" dirty="0" err="1"/>
              <a:t>esp</a:t>
            </a:r>
            <a:r>
              <a:rPr lang="en-US" b="1" dirty="0"/>
              <a:t> if it necessary to get NP swab or give nebulizers, if available</a:t>
            </a:r>
          </a:p>
          <a:p>
            <a:pPr lvl="2"/>
            <a:endParaRPr lang="en-US" b="1" dirty="0"/>
          </a:p>
          <a:p>
            <a:pPr lvl="2"/>
            <a:r>
              <a:rPr lang="en-US" b="1" dirty="0"/>
              <a:t>All HCPs should wear surgical facemasks for patient encounters</a:t>
            </a:r>
            <a:endParaRPr lang="en-US" dirty="0"/>
          </a:p>
          <a:p>
            <a:endParaRPr lang="en-US" dirty="0"/>
          </a:p>
        </p:txBody>
      </p:sp>
      <p:sp>
        <p:nvSpPr>
          <p:cNvPr id="3" name="Title 2">
            <a:extLst>
              <a:ext uri="{FF2B5EF4-FFF2-40B4-BE49-F238E27FC236}">
                <a16:creationId xmlns:a16="http://schemas.microsoft.com/office/drawing/2014/main" id="{EE346454-04A8-4610-B782-ABB3A5BD1A97}"/>
              </a:ext>
            </a:extLst>
          </p:cNvPr>
          <p:cNvSpPr>
            <a:spLocks noGrp="1"/>
          </p:cNvSpPr>
          <p:nvPr>
            <p:ph type="title"/>
          </p:nvPr>
        </p:nvSpPr>
        <p:spPr/>
        <p:txBody>
          <a:bodyPr/>
          <a:lstStyle/>
          <a:p>
            <a:r>
              <a:rPr lang="en-US" dirty="0"/>
              <a:t>Masking-Options, with Best Alternatives </a:t>
            </a:r>
          </a:p>
        </p:txBody>
      </p:sp>
    </p:spTree>
    <p:extLst>
      <p:ext uri="{BB962C8B-B14F-4D97-AF65-F5344CB8AC3E}">
        <p14:creationId xmlns:p14="http://schemas.microsoft.com/office/powerpoint/2010/main" val="29830511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75BA2-4DD8-41ED-BF9B-AC72BAF53835}"/>
              </a:ext>
            </a:extLst>
          </p:cNvPr>
          <p:cNvSpPr>
            <a:spLocks noGrp="1"/>
          </p:cNvSpPr>
          <p:nvPr>
            <p:ph type="body" sz="quarter" idx="10"/>
          </p:nvPr>
        </p:nvSpPr>
        <p:spPr/>
        <p:txBody>
          <a:bodyPr/>
          <a:lstStyle/>
          <a:p>
            <a:r>
              <a:rPr lang="en-US" b="1" dirty="0"/>
              <a:t>Soft surfaces</a:t>
            </a:r>
          </a:p>
          <a:p>
            <a:r>
              <a:rPr lang="en-US" dirty="0"/>
              <a:t>For soft surfaces such as </a:t>
            </a:r>
            <a:r>
              <a:rPr lang="en-US" b="1" dirty="0"/>
              <a:t>carpeted floor, rugs, and drapes</a:t>
            </a:r>
          </a:p>
          <a:p>
            <a:r>
              <a:rPr lang="en-US" dirty="0"/>
              <a:t>Products for such surfaces</a:t>
            </a:r>
          </a:p>
          <a:p>
            <a:r>
              <a:rPr lang="en-US" b="1" dirty="0"/>
              <a:t>Clean the surface using soap and water</a:t>
            </a:r>
            <a:r>
              <a:rPr lang="en-US" dirty="0"/>
              <a:t> or with cleaners appropriate for use on these surfaces.</a:t>
            </a:r>
          </a:p>
          <a:p>
            <a:r>
              <a:rPr lang="en-US" dirty="0"/>
              <a:t>Fabric Disinfectant</a:t>
            </a:r>
          </a:p>
          <a:p>
            <a:r>
              <a:rPr lang="en-US" b="1" dirty="0"/>
              <a:t>Launder items</a:t>
            </a:r>
            <a:r>
              <a:rPr lang="en-US" dirty="0"/>
              <a:t> (if possible) according to the manufacturer’s </a:t>
            </a:r>
            <a:r>
              <a:rPr lang="en-US" dirty="0" err="1"/>
              <a:t>instructions.Use</a:t>
            </a:r>
            <a:r>
              <a:rPr lang="en-US" dirty="0"/>
              <a:t> the warmest appropriate water setting and dry items completely.</a:t>
            </a:r>
          </a:p>
          <a:p>
            <a:r>
              <a:rPr lang="en-US" dirty="0"/>
              <a:t>OR</a:t>
            </a:r>
          </a:p>
          <a:p>
            <a:r>
              <a:rPr lang="en-US" b="1" dirty="0"/>
              <a:t>Disinfect with an EPA-registered household disinfectant.</a:t>
            </a:r>
            <a:r>
              <a:rPr lang="en-US" dirty="0"/>
              <a:t> </a:t>
            </a:r>
            <a:r>
              <a:rPr lang="en-US" dirty="0">
                <a:hlinkClick r:id="rId2"/>
              </a:rPr>
              <a:t>These </a:t>
            </a:r>
            <a:r>
              <a:rPr lang="en-US" dirty="0" err="1">
                <a:hlinkClick r:id="rId2"/>
              </a:rPr>
              <a:t>disinfectantsexternal</a:t>
            </a:r>
            <a:r>
              <a:rPr lang="en-US" dirty="0">
                <a:hlinkClick r:id="rId2"/>
              </a:rPr>
              <a:t> icon</a:t>
            </a:r>
            <a:r>
              <a:rPr lang="en-US" dirty="0"/>
              <a:t> meet EPA’s criteria for use against COVID-19.</a:t>
            </a:r>
          </a:p>
          <a:p>
            <a:endParaRPr lang="en-US" dirty="0"/>
          </a:p>
        </p:txBody>
      </p:sp>
      <p:sp>
        <p:nvSpPr>
          <p:cNvPr id="3" name="Title 2">
            <a:extLst>
              <a:ext uri="{FF2B5EF4-FFF2-40B4-BE49-F238E27FC236}">
                <a16:creationId xmlns:a16="http://schemas.microsoft.com/office/drawing/2014/main" id="{8AA30B01-6CD4-47AE-ADC9-E92A12ED1460}"/>
              </a:ext>
            </a:extLst>
          </p:cNvPr>
          <p:cNvSpPr>
            <a:spLocks noGrp="1"/>
          </p:cNvSpPr>
          <p:nvPr>
            <p:ph type="title"/>
          </p:nvPr>
        </p:nvSpPr>
        <p:spPr/>
        <p:txBody>
          <a:bodyPr/>
          <a:lstStyle/>
          <a:p>
            <a:r>
              <a:rPr lang="en-US" dirty="0"/>
              <a:t>Unique Cleaning Questions</a:t>
            </a:r>
          </a:p>
        </p:txBody>
      </p:sp>
    </p:spTree>
    <p:extLst>
      <p:ext uri="{BB962C8B-B14F-4D97-AF65-F5344CB8AC3E}">
        <p14:creationId xmlns:p14="http://schemas.microsoft.com/office/powerpoint/2010/main" val="873440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1452C-8CA3-40A6-BBBA-6664C7E09A42}"/>
              </a:ext>
            </a:extLst>
          </p:cNvPr>
          <p:cNvSpPr>
            <a:spLocks noGrp="1"/>
          </p:cNvSpPr>
          <p:nvPr>
            <p:ph type="body" sz="quarter" idx="10"/>
          </p:nvPr>
        </p:nvSpPr>
        <p:spPr/>
        <p:txBody>
          <a:bodyPr/>
          <a:lstStyle/>
          <a:p>
            <a:r>
              <a:rPr lang="en-US" dirty="0"/>
              <a:t>Given the consequences of widespread transmission, public health authorities nationally are broadening the range of clinical syndromes warranting self-isolation: </a:t>
            </a:r>
          </a:p>
          <a:p>
            <a:r>
              <a:rPr lang="en-US" dirty="0"/>
              <a:t> • Temperature ≥100.4°F (HCP, elderly, folks entering hospital for other reasons:100.0)</a:t>
            </a:r>
          </a:p>
          <a:p>
            <a:r>
              <a:rPr lang="en-US" dirty="0"/>
              <a:t>• Cough often dry </a:t>
            </a:r>
          </a:p>
          <a:p>
            <a:r>
              <a:rPr lang="en-US" dirty="0"/>
              <a:t>• Shortness of breath and/or CP</a:t>
            </a:r>
          </a:p>
          <a:p>
            <a:r>
              <a:rPr lang="en-US" dirty="0"/>
              <a:t>• +/- Sore throat (more prominent in recent cases)</a:t>
            </a:r>
          </a:p>
          <a:p>
            <a:r>
              <a:rPr lang="en-US" b="1" dirty="0"/>
              <a:t>Fatigue and myalgias; nausea and diarrhea maybe presenting symptoms</a:t>
            </a:r>
          </a:p>
          <a:p>
            <a:r>
              <a:rPr lang="en-US" dirty="0"/>
              <a:t>? Loss of smell </a:t>
            </a:r>
          </a:p>
          <a:p>
            <a:r>
              <a:rPr lang="en-US" dirty="0"/>
              <a:t>To limit potential transmission, if any of these symptoms are present, alone or in combination (in the absence of a known alternative diagnosis): patients should self-isolate. </a:t>
            </a:r>
          </a:p>
          <a:p>
            <a:r>
              <a:rPr lang="en-US" dirty="0"/>
              <a:t>New COVID ICD-9 code</a:t>
            </a:r>
          </a:p>
        </p:txBody>
      </p:sp>
      <p:sp>
        <p:nvSpPr>
          <p:cNvPr id="3" name="Title 2">
            <a:extLst>
              <a:ext uri="{FF2B5EF4-FFF2-40B4-BE49-F238E27FC236}">
                <a16:creationId xmlns:a16="http://schemas.microsoft.com/office/drawing/2014/main" id="{D7F3F26E-8BBB-4B19-A643-47DFD110089A}"/>
              </a:ext>
            </a:extLst>
          </p:cNvPr>
          <p:cNvSpPr>
            <a:spLocks noGrp="1"/>
          </p:cNvSpPr>
          <p:nvPr>
            <p:ph type="title"/>
          </p:nvPr>
        </p:nvSpPr>
        <p:spPr/>
        <p:txBody>
          <a:bodyPr/>
          <a:lstStyle/>
          <a:p>
            <a:r>
              <a:rPr lang="en-US" dirty="0"/>
              <a:t>Clinical Diagnosis</a:t>
            </a:r>
          </a:p>
        </p:txBody>
      </p:sp>
    </p:spTree>
    <p:extLst>
      <p:ext uri="{BB962C8B-B14F-4D97-AF65-F5344CB8AC3E}">
        <p14:creationId xmlns:p14="http://schemas.microsoft.com/office/powerpoint/2010/main" val="24854387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373487" y="1061546"/>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3"/>
              </a:rPr>
              <a:t>https://www.nebraskahospitals.org/coronavirus-covid-19-information.html</a:t>
            </a:r>
            <a:endParaRPr lang="en-US" sz="2800" dirty="0"/>
          </a:p>
        </p:txBody>
      </p:sp>
      <p:pic>
        <p:nvPicPr>
          <p:cNvPr id="4" name="Picture 3"/>
          <p:cNvPicPr>
            <a:picLocks noChangeAspect="1"/>
          </p:cNvPicPr>
          <p:nvPr/>
        </p:nvPicPr>
        <p:blipFill>
          <a:blip r:embed="rId4"/>
          <a:stretch>
            <a:fillRect/>
          </a:stretch>
        </p:blipFill>
        <p:spPr>
          <a:xfrm>
            <a:off x="5000375" y="3491417"/>
            <a:ext cx="3534026" cy="2027318"/>
          </a:xfrm>
          <a:prstGeom prst="rect">
            <a:avLst/>
          </a:prstGeom>
        </p:spPr>
      </p:pic>
      <p:sp>
        <p:nvSpPr>
          <p:cNvPr id="6" name="TextBox 5"/>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8" name="Straight Arrow Connector 7"/>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39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C702-311E-4B94-8238-BC14880CC7AA}"/>
              </a:ext>
            </a:extLst>
          </p:cNvPr>
          <p:cNvSpPr>
            <a:spLocks noGrp="1"/>
          </p:cNvSpPr>
          <p:nvPr>
            <p:ph type="body" sz="quarter" idx="10"/>
          </p:nvPr>
        </p:nvSpPr>
        <p:spPr/>
        <p:txBody>
          <a:bodyPr/>
          <a:lstStyle/>
          <a:p>
            <a:r>
              <a:rPr lang="en-US" dirty="0"/>
              <a:t>CHI Health-Creighton Core Lab (Omaha):   </a:t>
            </a:r>
          </a:p>
          <a:p>
            <a:r>
              <a:rPr lang="en-US" dirty="0"/>
              <a:t>	ABBOTT M2000: 94/tests/run; up to three runs/day </a:t>
            </a:r>
          </a:p>
          <a:p>
            <a:r>
              <a:rPr lang="en-US" dirty="0"/>
              <a:t>Regional Pathology Service (RPS) Laboratory, affiliated with Nebraska Medicine:  </a:t>
            </a:r>
          </a:p>
          <a:p>
            <a:r>
              <a:rPr lang="en-US" dirty="0"/>
              <a:t>	UDT TEST: 100 tests/ day  </a:t>
            </a:r>
          </a:p>
          <a:p>
            <a:r>
              <a:rPr lang="en-US" dirty="0"/>
              <a:t>	ROCHE COBAS 6800: 180 tests/day  TOTAL: 280 tests/day </a:t>
            </a:r>
          </a:p>
          <a:p>
            <a:r>
              <a:rPr lang="en-US" dirty="0"/>
              <a:t>Nebraska Public Health Laboratory (NPHL) based at UNMC in Omaha:  </a:t>
            </a:r>
          </a:p>
          <a:p>
            <a:r>
              <a:rPr lang="en-US" dirty="0"/>
              <a:t>	CDC-public health test: up to 400 tests/day </a:t>
            </a:r>
          </a:p>
          <a:p>
            <a:r>
              <a:rPr lang="en-US" dirty="0"/>
              <a:t>Commercial labs (LabCorp, Quest, Mayo Clinic, ARUP, etc.):   </a:t>
            </a:r>
          </a:p>
          <a:p>
            <a:r>
              <a:rPr lang="en-US" dirty="0"/>
              <a:t>	Currently reporting approximately 100 total tests /day; future capacity, unknown. These labs 	accept orders for COVID-19 tests without restrictions or prescreening. </a:t>
            </a:r>
          </a:p>
        </p:txBody>
      </p:sp>
      <p:sp>
        <p:nvSpPr>
          <p:cNvPr id="3" name="Title 2">
            <a:extLst>
              <a:ext uri="{FF2B5EF4-FFF2-40B4-BE49-F238E27FC236}">
                <a16:creationId xmlns:a16="http://schemas.microsoft.com/office/drawing/2014/main" id="{3D477757-2C7D-4A60-ABF3-140BF7F26429}"/>
              </a:ext>
            </a:extLst>
          </p:cNvPr>
          <p:cNvSpPr>
            <a:spLocks noGrp="1"/>
          </p:cNvSpPr>
          <p:nvPr>
            <p:ph type="title"/>
          </p:nvPr>
        </p:nvSpPr>
        <p:spPr/>
        <p:txBody>
          <a:bodyPr/>
          <a:lstStyle/>
          <a:p>
            <a:r>
              <a:rPr lang="en-US" dirty="0"/>
              <a:t>New Testing Capacity</a:t>
            </a:r>
          </a:p>
        </p:txBody>
      </p:sp>
    </p:spTree>
    <p:extLst>
      <p:ext uri="{BB962C8B-B14F-4D97-AF65-F5344CB8AC3E}">
        <p14:creationId xmlns:p14="http://schemas.microsoft.com/office/powerpoint/2010/main" val="19751847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FC1FE5-1617-4362-ABDB-0A8251C37E0A}"/>
              </a:ext>
            </a:extLst>
          </p:cNvPr>
          <p:cNvSpPr>
            <a:spLocks noGrp="1"/>
          </p:cNvSpPr>
          <p:nvPr>
            <p:ph type="body" sz="quarter" idx="10"/>
          </p:nvPr>
        </p:nvSpPr>
        <p:spPr/>
        <p:txBody>
          <a:bodyPr/>
          <a:lstStyle/>
          <a:p>
            <a:r>
              <a:rPr lang="en-US" sz="1600" dirty="0"/>
              <a:t>In-patients: Any in-patient will be tested. </a:t>
            </a:r>
          </a:p>
          <a:p>
            <a:r>
              <a:rPr lang="en-US" sz="1600" dirty="0"/>
              <a:t>Out-patients: Persons in these groups with a clinical or rule-out diagnosis of COVID-19 can be tested at NPHL.  </a:t>
            </a:r>
          </a:p>
          <a:p>
            <a:r>
              <a:rPr lang="en-US" sz="1600" dirty="0"/>
              <a:t>Healthcare workers  </a:t>
            </a:r>
          </a:p>
          <a:p>
            <a:r>
              <a:rPr lang="en-US" sz="1600" dirty="0"/>
              <a:t>Public Safety/First Responders (EMS, law enforcement, firefighters)  </a:t>
            </a:r>
          </a:p>
          <a:p>
            <a:r>
              <a:rPr lang="en-US" sz="1600" dirty="0"/>
              <a:t>Residents and staff at nursing homes  Residents and staff at group homes, homeless shelters, and daycare facilities  Individuals &gt; 65 years old, and patient with serious underlying conditions </a:t>
            </a:r>
          </a:p>
          <a:p>
            <a:r>
              <a:rPr lang="en-US" sz="1600" dirty="0"/>
              <a:t>Providers can seek NPHL testing for patients who fail to meet these requirements based on special circumstances that warrant rapid turnaround time. </a:t>
            </a:r>
          </a:p>
          <a:p>
            <a:r>
              <a:rPr lang="en-US" sz="1600" dirty="0"/>
              <a:t>Contact a state/local public health authority for telephone pre-authorization. For all other patients, order COVID-19 testing through either in-state or national commercial laboratories. </a:t>
            </a:r>
          </a:p>
          <a:p>
            <a:r>
              <a:rPr lang="en-US" sz="1600" dirty="0"/>
              <a:t>To maximize throughput at NPHL, the lab is group-testing pooled specimens. Pools are created using five individual specimens. If the pool tests negative, all five contributors are considered negative. If the pool tests positive, the individual contributors to the pool are retested separately. This conserves reagents and allows more persons to be tested. To optimize this method, we request that ordering providers indicate on the order form if the provider believes the likelihood of a positive test to be high or low. The low likelihood specimens will be pooled to help save on scarce kits and reagents used to run the test.</a:t>
            </a:r>
          </a:p>
        </p:txBody>
      </p:sp>
      <p:sp>
        <p:nvSpPr>
          <p:cNvPr id="3" name="Title 2">
            <a:extLst>
              <a:ext uri="{FF2B5EF4-FFF2-40B4-BE49-F238E27FC236}">
                <a16:creationId xmlns:a16="http://schemas.microsoft.com/office/drawing/2014/main" id="{4C429595-F69C-4BD2-8A13-32EA65657130}"/>
              </a:ext>
            </a:extLst>
          </p:cNvPr>
          <p:cNvSpPr>
            <a:spLocks noGrp="1"/>
          </p:cNvSpPr>
          <p:nvPr>
            <p:ph type="title"/>
          </p:nvPr>
        </p:nvSpPr>
        <p:spPr/>
        <p:txBody>
          <a:bodyPr/>
          <a:lstStyle/>
          <a:p>
            <a:r>
              <a:rPr lang="en-US" dirty="0"/>
              <a:t>New HAN on Testing 4-2-10</a:t>
            </a:r>
          </a:p>
        </p:txBody>
      </p:sp>
    </p:spTree>
    <p:extLst>
      <p:ext uri="{BB962C8B-B14F-4D97-AF65-F5344CB8AC3E}">
        <p14:creationId xmlns:p14="http://schemas.microsoft.com/office/powerpoint/2010/main" val="41733390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EB0B9-D84D-4936-A59A-FFC673F53BC0}"/>
              </a:ext>
            </a:extLst>
          </p:cNvPr>
          <p:cNvSpPr>
            <a:spLocks noGrp="1"/>
          </p:cNvSpPr>
          <p:nvPr>
            <p:ph type="body" sz="quarter" idx="10"/>
          </p:nvPr>
        </p:nvSpPr>
        <p:spPr/>
        <p:txBody>
          <a:bodyPr/>
          <a:lstStyle/>
          <a:p>
            <a:r>
              <a:rPr lang="en-US" sz="1600" dirty="0"/>
              <a:t>Ordering providers can utilize their existing account or set up a new account, and order COVID-19 tests themselves directly out of their clinic. This entails collecting the specimen, labeling the specimen, submitting the order into </a:t>
            </a:r>
            <a:r>
              <a:rPr lang="en-US" sz="1600" dirty="0" err="1"/>
              <a:t>NUlirt</a:t>
            </a:r>
            <a:r>
              <a:rPr lang="en-US" sz="1600" dirty="0"/>
              <a:t>, printing out the “completed order” and “batch shipping” documents from </a:t>
            </a:r>
            <a:r>
              <a:rPr lang="en-US" sz="1600" dirty="0" err="1"/>
              <a:t>NUlirt</a:t>
            </a:r>
            <a:r>
              <a:rPr lang="en-US" sz="1600" dirty="0"/>
              <a:t>, and arranging for courier delivery of specimens and associated documents via NPHL client services (402-559-2440). </a:t>
            </a:r>
          </a:p>
          <a:p>
            <a:r>
              <a:rPr lang="en-US" sz="1600" dirty="0"/>
              <a:t>2) Laboratories can place the order into </a:t>
            </a:r>
            <a:r>
              <a:rPr lang="en-US" sz="1600" dirty="0" err="1"/>
              <a:t>NUlirt</a:t>
            </a:r>
            <a:r>
              <a:rPr lang="en-US" sz="1600" dirty="0"/>
              <a:t> on behalf of an ordering provider. Providers must submit the specimen accompanied by a completed COVID-19 NPHL REQUISITION (attached) to the laboratory placing the order into </a:t>
            </a:r>
            <a:r>
              <a:rPr lang="en-US" sz="1600" dirty="0" err="1"/>
              <a:t>NUlirt</a:t>
            </a:r>
            <a:r>
              <a:rPr lang="en-US" sz="1600" dirty="0"/>
              <a:t>. Laboratories cannot place the order into </a:t>
            </a:r>
            <a:r>
              <a:rPr lang="en-US" sz="1600" dirty="0" err="1"/>
              <a:t>NUlirt</a:t>
            </a:r>
            <a:r>
              <a:rPr lang="en-US" sz="1600" dirty="0"/>
              <a:t> without the signed COVID-19 NPHL REQUISITION. Ordering labs are responsible for getting test results back to the ordering provider. </a:t>
            </a:r>
          </a:p>
          <a:p>
            <a:r>
              <a:rPr lang="en-US" sz="1600" dirty="0"/>
              <a:t>3) Ordering providers can refer patients to designated COVID-19 specimen collection sites, and fax or e-mail a completed COVID-19 NPHL REQUISITION OR have the patient take the completed form with them to the specimen collection site. COVID-19 specimen collection sites must have a completed, signed COVID-19 NPHL REQUISITION to proceed with specimen collection if referring the specimen to NPHL. COVID-19 specimen collection sites can place the order electronically into </a:t>
            </a:r>
            <a:r>
              <a:rPr lang="en-US" sz="1600" dirty="0" err="1"/>
              <a:t>NUlirt</a:t>
            </a:r>
            <a:r>
              <a:rPr lang="en-US" sz="1600" dirty="0"/>
              <a:t>, or reflex to option #4. Specimen collection sites placing electronic orders are responsible for getting test results back to the ordering provider. </a:t>
            </a:r>
          </a:p>
          <a:p>
            <a:r>
              <a:rPr lang="en-US" sz="1600" dirty="0"/>
              <a:t>4) Ordering providers, laboratories, and designated COVID-19 specimen collection sites can send the COVID-19 NPHL REQUISITION PLUS the N-P specimen via courier to NPHL where the test will be electronically ordered through </a:t>
            </a:r>
            <a:r>
              <a:rPr lang="en-US" sz="1600" dirty="0" err="1"/>
              <a:t>NUlirt</a:t>
            </a:r>
            <a:r>
              <a:rPr lang="en-US" sz="1600" dirty="0"/>
              <a:t>. Please note the importance of specifying the account on the COVID-19 NPHL REQUISITION to insure delivery of the test result via fax or secure e-mail</a:t>
            </a:r>
            <a:r>
              <a:rPr lang="en-US" dirty="0"/>
              <a:t>.</a:t>
            </a:r>
          </a:p>
        </p:txBody>
      </p:sp>
      <p:sp>
        <p:nvSpPr>
          <p:cNvPr id="3" name="Title 2">
            <a:extLst>
              <a:ext uri="{FF2B5EF4-FFF2-40B4-BE49-F238E27FC236}">
                <a16:creationId xmlns:a16="http://schemas.microsoft.com/office/drawing/2014/main" id="{1B30A461-7D79-42AD-9D6B-639AFC3A195B}"/>
              </a:ext>
            </a:extLst>
          </p:cNvPr>
          <p:cNvSpPr>
            <a:spLocks noGrp="1"/>
          </p:cNvSpPr>
          <p:nvPr>
            <p:ph type="title"/>
          </p:nvPr>
        </p:nvSpPr>
        <p:spPr/>
        <p:txBody>
          <a:bodyPr/>
          <a:lstStyle/>
          <a:p>
            <a:r>
              <a:rPr lang="en-US" dirty="0" err="1"/>
              <a:t>Nulirt</a:t>
            </a:r>
            <a:r>
              <a:rPr lang="en-US" dirty="0"/>
              <a:t> Ordering</a:t>
            </a:r>
          </a:p>
        </p:txBody>
      </p:sp>
    </p:spTree>
    <p:extLst>
      <p:ext uri="{BB962C8B-B14F-4D97-AF65-F5344CB8AC3E}">
        <p14:creationId xmlns:p14="http://schemas.microsoft.com/office/powerpoint/2010/main" val="36972034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0698E-8B96-492E-8FE1-3592FDADD7C9}"/>
              </a:ext>
            </a:extLst>
          </p:cNvPr>
          <p:cNvSpPr>
            <a:spLocks noGrp="1"/>
          </p:cNvSpPr>
          <p:nvPr>
            <p:ph type="body" sz="quarter" idx="10"/>
          </p:nvPr>
        </p:nvSpPr>
        <p:spPr/>
        <p:txBody>
          <a:bodyPr/>
          <a:lstStyle/>
          <a:p>
            <a:r>
              <a:rPr lang="en-US" dirty="0"/>
              <a:t>Access </a:t>
            </a:r>
            <a:r>
              <a:rPr lang="en-US" dirty="0" err="1"/>
              <a:t>NUlirt</a:t>
            </a:r>
            <a:r>
              <a:rPr lang="en-US" dirty="0"/>
              <a:t> here (https://nulirt.nebraskamed.com) using your existing </a:t>
            </a:r>
            <a:r>
              <a:rPr lang="en-US" dirty="0" err="1"/>
              <a:t>NUlirt</a:t>
            </a:r>
            <a:r>
              <a:rPr lang="en-US" dirty="0"/>
              <a:t> account. If you are a new user, follow the link to register and create a new account. If you are having issues getting access to </a:t>
            </a:r>
            <a:r>
              <a:rPr lang="en-US" dirty="0" err="1"/>
              <a:t>NUlirt</a:t>
            </a:r>
            <a:r>
              <a:rPr lang="en-US" dirty="0"/>
              <a:t>, reach out to the </a:t>
            </a:r>
            <a:r>
              <a:rPr lang="en-US" dirty="0" err="1"/>
              <a:t>NUlirt</a:t>
            </a:r>
            <a:r>
              <a:rPr lang="en-US" dirty="0"/>
              <a:t> support group via email nulirtsupport@nebraskamed.com. There are also client service representatives available to assist with ordering through the </a:t>
            </a:r>
            <a:r>
              <a:rPr lang="en-US" dirty="0" err="1"/>
              <a:t>NUlirt</a:t>
            </a:r>
            <a:r>
              <a:rPr lang="en-US" dirty="0"/>
              <a:t> system at 402-559-2440; or toll free: 1-866-290-1406. </a:t>
            </a:r>
          </a:p>
          <a:p>
            <a:r>
              <a:rPr lang="en-US" dirty="0"/>
              <a:t>These recommendations are subject to revision depending on COVID-19 lab testing capacity at NPHL and commercial laboratories. </a:t>
            </a:r>
          </a:p>
          <a:p>
            <a:r>
              <a:rPr lang="en-US" dirty="0"/>
              <a:t>Specimen Collection Requirements: See Collecting and Handling COVID-19 Laboratory Specimens, http://www.nphl.org/.  </a:t>
            </a:r>
          </a:p>
          <a:p>
            <a:r>
              <a:rPr lang="en-US" dirty="0"/>
              <a:t>Nasopharyngeal Swab (NP): 1 (one) nasopharyngeal swab should be placed in a single tube of viral transport medium (VTM). </a:t>
            </a:r>
          </a:p>
          <a:p>
            <a:r>
              <a:rPr lang="en-US" dirty="0"/>
              <a:t> Lower respiratory specimen: sputum if the patient can produce sputum, do not induce sputum</a:t>
            </a:r>
          </a:p>
        </p:txBody>
      </p:sp>
      <p:sp>
        <p:nvSpPr>
          <p:cNvPr id="3" name="Title 2">
            <a:extLst>
              <a:ext uri="{FF2B5EF4-FFF2-40B4-BE49-F238E27FC236}">
                <a16:creationId xmlns:a16="http://schemas.microsoft.com/office/drawing/2014/main" id="{59D34A1F-64F0-47D4-8E2C-542E6F5F0562}"/>
              </a:ext>
            </a:extLst>
          </p:cNvPr>
          <p:cNvSpPr>
            <a:spLocks noGrp="1"/>
          </p:cNvSpPr>
          <p:nvPr>
            <p:ph type="title"/>
          </p:nvPr>
        </p:nvSpPr>
        <p:spPr/>
        <p:txBody>
          <a:bodyPr/>
          <a:lstStyle/>
          <a:p>
            <a:r>
              <a:rPr lang="en-US" dirty="0" err="1"/>
              <a:t>Nulirt</a:t>
            </a:r>
            <a:endParaRPr lang="en-US" dirty="0"/>
          </a:p>
        </p:txBody>
      </p:sp>
    </p:spTree>
    <p:extLst>
      <p:ext uri="{BB962C8B-B14F-4D97-AF65-F5344CB8AC3E}">
        <p14:creationId xmlns:p14="http://schemas.microsoft.com/office/powerpoint/2010/main" val="94544520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9CF5F-7322-422E-82B4-6C0BBFFEA0FF}"/>
              </a:ext>
            </a:extLst>
          </p:cNvPr>
          <p:cNvSpPr>
            <a:spLocks noGrp="1"/>
          </p:cNvSpPr>
          <p:nvPr>
            <p:ph type="body" sz="quarter" idx="10"/>
          </p:nvPr>
        </p:nvSpPr>
        <p:spPr/>
        <p:txBody>
          <a:bodyPr/>
          <a:lstStyle/>
          <a:p>
            <a:pPr marL="457200" indent="-457200">
              <a:buAutoNum type="arabicParenR"/>
            </a:pPr>
            <a:r>
              <a:rPr lang="en-US" dirty="0"/>
              <a:t>If currently enrolled with the Omaha CHI-Health laboratory: </a:t>
            </a:r>
            <a:r>
              <a:rPr lang="en-US" dirty="0" err="1"/>
              <a:t>Alegent</a:t>
            </a:r>
            <a:r>
              <a:rPr lang="en-US" dirty="0"/>
              <a:t> Core lab) </a:t>
            </a:r>
          </a:p>
          <a:p>
            <a:pPr marL="1143000" lvl="1" indent="-457200">
              <a:buAutoNum type="arabicParenR"/>
            </a:pPr>
            <a:r>
              <a:rPr lang="en-US" sz="1800" dirty="0"/>
              <a:t>order COVID-19 tests through that pathway. All CHI n-patient facilities along with providers, clinics and other entities with an established relationship with the CHI Health Laboratory. </a:t>
            </a:r>
          </a:p>
          <a:p>
            <a:r>
              <a:rPr lang="en-US" dirty="0"/>
              <a:t>2) If currently enrolled with RPS (Regional Pathology Services) operated out of UNMC, order COVID-19 tests through RPS.   </a:t>
            </a:r>
          </a:p>
          <a:p>
            <a:r>
              <a:rPr lang="en-US" dirty="0"/>
              <a:t>3) If your reference laboratory services are other than these, follow their recommendations for routine and priority COVID-19 testing.  </a:t>
            </a:r>
          </a:p>
          <a:p>
            <a:r>
              <a:rPr lang="en-US" dirty="0"/>
              <a:t>4) NPHL prioritizes testing statewide for ALL in-patients (except above) with possible COVID-19, HCWs (esp. outside of  CHI and RPS networks), and suspected COVID-19-infected patients from group settings and other vulnerable populations (e.g., LTC). </a:t>
            </a:r>
          </a:p>
          <a:p>
            <a:r>
              <a:rPr lang="en-US" dirty="0"/>
              <a:t>5) On March 20, CEO of NM Jim Linder, M.D., e-mailed an invitation offering COVID-19 testing to several other health systems across the state.  </a:t>
            </a:r>
          </a:p>
          <a:p>
            <a:r>
              <a:rPr lang="en-US" b="1" u="sng" dirty="0">
                <a:highlight>
                  <a:srgbClr val="FFFF00"/>
                </a:highlight>
              </a:rPr>
              <a:t>WRITE A FOR ASYMPTOMATIC OR S FOR SYMPTOMATIC ON THE TUBE WHEN COLLECTING SPECIMENS </a:t>
            </a:r>
            <a:r>
              <a:rPr lang="en-US" b="1" u="sng" dirty="0"/>
              <a:t>(</a:t>
            </a:r>
            <a:r>
              <a:rPr lang="en-US" dirty="0"/>
              <a:t>ALLOWS FOR POOLING OF SPECIMENS</a:t>
            </a:r>
            <a:r>
              <a:rPr lang="en-US" b="1" u="sng" dirty="0"/>
              <a:t>)</a:t>
            </a:r>
          </a:p>
        </p:txBody>
      </p:sp>
      <p:sp>
        <p:nvSpPr>
          <p:cNvPr id="3" name="Title 2">
            <a:extLst>
              <a:ext uri="{FF2B5EF4-FFF2-40B4-BE49-F238E27FC236}">
                <a16:creationId xmlns:a16="http://schemas.microsoft.com/office/drawing/2014/main" id="{64B63616-82BE-4A83-9C26-DAC4DFED7DD0}"/>
              </a:ext>
            </a:extLst>
          </p:cNvPr>
          <p:cNvSpPr>
            <a:spLocks noGrp="1"/>
          </p:cNvSpPr>
          <p:nvPr>
            <p:ph type="title"/>
          </p:nvPr>
        </p:nvSpPr>
        <p:spPr/>
        <p:txBody>
          <a:bodyPr/>
          <a:lstStyle/>
          <a:p>
            <a:r>
              <a:rPr lang="en-US" dirty="0"/>
              <a:t>How to Order COVID-19 Different Testing Options</a:t>
            </a:r>
          </a:p>
        </p:txBody>
      </p:sp>
    </p:spTree>
    <p:extLst>
      <p:ext uri="{BB962C8B-B14F-4D97-AF65-F5344CB8AC3E}">
        <p14:creationId xmlns:p14="http://schemas.microsoft.com/office/powerpoint/2010/main" val="5332098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dirty="0"/>
              <a:t>Over 90% SE/SPEC\(probably over 95 % in good lab hands-which NPHL, UNMC, and CHI labs are. </a:t>
            </a:r>
          </a:p>
          <a:p>
            <a:r>
              <a:rPr lang="en-US" dirty="0"/>
              <a:t>Rapid 15 min test-60% sensitivity; difficulty with reagents acc. To local lab experts</a:t>
            </a:r>
          </a:p>
          <a:p>
            <a:r>
              <a:rPr lang="en-US" dirty="0"/>
              <a:t>Serology now FDA approved-not for use in clinical diagnosis-timing of IgM in the acute setting will be past most infectious period</a:t>
            </a:r>
          </a:p>
          <a:p>
            <a:r>
              <a:rPr lang="en-US" dirty="0"/>
              <a:t>IgG prior infection-able to go back to work???</a:t>
            </a:r>
          </a:p>
          <a:p>
            <a:r>
              <a:rPr lang="en-US" dirty="0"/>
              <a:t>How long does immunity last??</a:t>
            </a:r>
          </a:p>
          <a:p>
            <a:endParaRPr lang="en-US" dirty="0"/>
          </a:p>
          <a:p>
            <a:r>
              <a:rPr lang="en-US" dirty="0"/>
              <a:t>Can use saline if out of VTM, must be refrigerated , can be frozen</a:t>
            </a:r>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15118601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3B976-FD5F-478F-9926-99F8CEF3668D}"/>
              </a:ext>
            </a:extLst>
          </p:cNvPr>
          <p:cNvSpPr>
            <a:spLocks noGrp="1"/>
          </p:cNvSpPr>
          <p:nvPr>
            <p:ph type="body" sz="quarter" idx="10"/>
          </p:nvPr>
        </p:nvSpPr>
        <p:spPr/>
        <p:txBody>
          <a:bodyPr/>
          <a:lstStyle/>
          <a:p>
            <a:r>
              <a:rPr lang="en-US" dirty="0"/>
              <a:t> 1. </a:t>
            </a:r>
            <a:r>
              <a:rPr lang="en-US" b="1" dirty="0"/>
              <a:t>NM-</a:t>
            </a:r>
            <a:r>
              <a:rPr lang="en-US" dirty="0"/>
              <a:t>Info hotline and referral -400-922-0000; Evaluated over the phone</a:t>
            </a:r>
          </a:p>
          <a:p>
            <a:r>
              <a:rPr lang="en-US" dirty="0"/>
              <a:t>	referred one of their outpatient clinics, Can do their own test </a:t>
            </a:r>
          </a:p>
          <a:p>
            <a:r>
              <a:rPr lang="en-US" dirty="0"/>
              <a:t> 2. </a:t>
            </a:r>
            <a:r>
              <a:rPr lang="en-US" b="1" dirty="0"/>
              <a:t>CHI-</a:t>
            </a:r>
            <a:r>
              <a:rPr lang="en-US" dirty="0"/>
              <a:t>CHIhealth.com 8am to 8pm; after hours virtual care (for CB, IMM, Lakeside St. Es, St. Francis 	and Good Sam ) Virtual Screening referred to MD or ANP; free. </a:t>
            </a:r>
          </a:p>
          <a:p>
            <a:pPr marL="457200" indent="-457200">
              <a:buAutoNum type="arabicPeriod" startAt="3"/>
            </a:pPr>
            <a:r>
              <a:rPr lang="en-US" b="1" dirty="0"/>
              <a:t>Methodist</a:t>
            </a:r>
            <a:r>
              <a:rPr lang="en-US" dirty="0"/>
              <a:t> 402-815-7425  24/7 </a:t>
            </a:r>
          </a:p>
          <a:p>
            <a:pPr lvl="1" indent="0">
              <a:buNone/>
            </a:pPr>
            <a:r>
              <a:rPr lang="en-US" dirty="0"/>
              <a:t>   </a:t>
            </a:r>
            <a:r>
              <a:rPr lang="en-US" sz="2000" dirty="0"/>
              <a:t>Doing testing on main campus; some drive through testing by appt</a:t>
            </a:r>
          </a:p>
          <a:p>
            <a:r>
              <a:rPr lang="en-US" dirty="0"/>
              <a:t> 4. </a:t>
            </a:r>
            <a:r>
              <a:rPr lang="en-US" b="1" dirty="0"/>
              <a:t>Bryan -</a:t>
            </a:r>
            <a:r>
              <a:rPr lang="en-US" dirty="0"/>
              <a:t>24/7 hotline-402-481-0500; also website from their Bryan Health homepage</a:t>
            </a:r>
          </a:p>
          <a:p>
            <a:r>
              <a:rPr lang="en-US" dirty="0"/>
              <a:t>	</a:t>
            </a:r>
            <a:r>
              <a:rPr lang="en-US" dirty="0" err="1"/>
              <a:t>ezVisit</a:t>
            </a:r>
            <a:r>
              <a:rPr lang="en-US" dirty="0"/>
              <a:t>-if for coronavirus questions will be provided free of charge </a:t>
            </a:r>
          </a:p>
          <a:p>
            <a:r>
              <a:rPr lang="en-US" dirty="0"/>
              <a:t>5. </a:t>
            </a:r>
            <a:r>
              <a:rPr lang="en-US" b="1" dirty="0"/>
              <a:t>Great Plains Health</a:t>
            </a:r>
            <a:r>
              <a:rPr lang="en-US" dirty="0"/>
              <a:t>-no hotline-ask people to call their PCP. </a:t>
            </a:r>
          </a:p>
          <a:p>
            <a:r>
              <a:rPr lang="en-US" dirty="0"/>
              <a:t>6. </a:t>
            </a:r>
            <a:r>
              <a:rPr lang="en-US" b="1" dirty="0"/>
              <a:t>Crossroads Urgent Care Clinic </a:t>
            </a:r>
            <a:r>
              <a:rPr lang="en-US" dirty="0"/>
              <a:t>near 72/Dodge Omaha 402 715 5272 by appointment only</a:t>
            </a:r>
          </a:p>
          <a:p>
            <a:r>
              <a:rPr lang="en-US" dirty="0"/>
              <a:t>7. One World and Charles Drew</a:t>
            </a:r>
          </a:p>
          <a:p>
            <a:r>
              <a:rPr lang="en-US" dirty="0"/>
              <a:t>*. Additional testing sites being set up</a:t>
            </a:r>
          </a:p>
          <a:p>
            <a:endParaRPr lang="en-US" dirty="0"/>
          </a:p>
        </p:txBody>
      </p:sp>
      <p:sp>
        <p:nvSpPr>
          <p:cNvPr id="3" name="Title 2">
            <a:extLst>
              <a:ext uri="{FF2B5EF4-FFF2-40B4-BE49-F238E27FC236}">
                <a16:creationId xmlns:a16="http://schemas.microsoft.com/office/drawing/2014/main" id="{B742C170-4356-42ED-99AA-9AFBB31A964E}"/>
              </a:ext>
            </a:extLst>
          </p:cNvPr>
          <p:cNvSpPr>
            <a:spLocks noGrp="1"/>
          </p:cNvSpPr>
          <p:nvPr>
            <p:ph type="title"/>
          </p:nvPr>
        </p:nvSpPr>
        <p:spPr/>
        <p:txBody>
          <a:bodyPr/>
          <a:lstStyle/>
          <a:p>
            <a:r>
              <a:rPr lang="en-US" dirty="0"/>
              <a:t>Call In Lines; Facility Screening</a:t>
            </a:r>
          </a:p>
        </p:txBody>
      </p:sp>
    </p:spTree>
    <p:extLst>
      <p:ext uri="{BB962C8B-B14F-4D97-AF65-F5344CB8AC3E}">
        <p14:creationId xmlns:p14="http://schemas.microsoft.com/office/powerpoint/2010/main" val="26344038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 </a:t>
            </a:r>
            <a:r>
              <a:rPr lang="en-US" b="1" dirty="0"/>
              <a:t>Out-of-State Travelers--When to Self-monitor, Self-quarantine or Self-isolate </a:t>
            </a:r>
            <a:endParaRPr lang="en-US" dirty="0"/>
          </a:p>
        </p:txBody>
      </p:sp>
      <p:sp>
        <p:nvSpPr>
          <p:cNvPr id="5" name="Content Placeholder 4"/>
          <p:cNvSpPr>
            <a:spLocks noGrp="1"/>
          </p:cNvSpPr>
          <p:nvPr>
            <p:ph idx="4294967295"/>
          </p:nvPr>
        </p:nvSpPr>
        <p:spPr>
          <a:xfrm>
            <a:off x="0" y="1803400"/>
            <a:ext cx="10515600" cy="4351338"/>
          </a:xfrm>
          <a:prstGeom prst="rect">
            <a:avLst/>
          </a:prstGeom>
        </p:spPr>
        <p:txBody>
          <a:bodyPr>
            <a:normAutofit fontScale="70000" lnSpcReduction="20000"/>
          </a:bodyPr>
          <a:lstStyle/>
          <a:p>
            <a:pPr marL="0" indent="0">
              <a:buNone/>
            </a:pPr>
            <a:endParaRPr lang="en-US" dirty="0"/>
          </a:p>
          <a:p>
            <a:r>
              <a:rPr lang="en-US" dirty="0"/>
              <a:t>Returning </a:t>
            </a:r>
            <a:r>
              <a:rPr lang="en-US" b="1" dirty="0"/>
              <a:t>international </a:t>
            </a:r>
            <a:r>
              <a:rPr lang="en-US" dirty="0"/>
              <a:t>travelers from regions with widespread sustained transmission (e.g., CDC Level 3 countries – </a:t>
            </a:r>
          </a:p>
          <a:p>
            <a:r>
              <a:rPr lang="en-US" dirty="0">
                <a:hlinkClick r:id="rId2"/>
              </a:rPr>
              <a:t>https://wwwnc.cdc.gov/travel/notices#alert</a:t>
            </a:r>
            <a:endParaRPr lang="en-US" dirty="0"/>
          </a:p>
          <a:p>
            <a:r>
              <a:rPr lang="en-US" dirty="0"/>
              <a:t>should self-quarantine for 14 days following return. </a:t>
            </a:r>
          </a:p>
          <a:p>
            <a:r>
              <a:rPr lang="en-US" dirty="0"/>
              <a:t>Widespread local transmission is occurring in many </a:t>
            </a:r>
            <a:r>
              <a:rPr lang="en-US" b="1" dirty="0"/>
              <a:t>regions of the U.S</a:t>
            </a:r>
            <a:r>
              <a:rPr lang="en-US" dirty="0"/>
              <a:t>., and may be unrecognized and underreported due to the lack of testing. </a:t>
            </a:r>
          </a:p>
          <a:p>
            <a:r>
              <a:rPr lang="en-US" dirty="0"/>
              <a:t>Returning travelers from regions of the U.S. with widespread transmission should self-quarantine for 14 days following return</a:t>
            </a:r>
          </a:p>
          <a:p>
            <a:pPr lvl="1"/>
            <a:r>
              <a:rPr lang="en-US" dirty="0"/>
              <a:t> e.g., Santa Clara County, CA; New York City, NY; Seattle, WA; etc.</a:t>
            </a:r>
          </a:p>
          <a:p>
            <a:r>
              <a:rPr lang="en-US" dirty="0"/>
              <a:t> Please note with continued widespread transmission across the U.S., the listed areas above are an example and may change over time. </a:t>
            </a:r>
          </a:p>
          <a:p>
            <a:endParaRPr lang="en-US" dirty="0"/>
          </a:p>
        </p:txBody>
      </p:sp>
      <p:pic>
        <p:nvPicPr>
          <p:cNvPr id="3" name="Picture 2"/>
          <p:cNvPicPr>
            <a:picLocks noChangeAspect="1"/>
          </p:cNvPicPr>
          <p:nvPr/>
        </p:nvPicPr>
        <p:blipFill>
          <a:blip r:embed="rId3"/>
          <a:stretch>
            <a:fillRect/>
          </a:stretch>
        </p:blipFill>
        <p:spPr>
          <a:xfrm>
            <a:off x="91440" y="102869"/>
            <a:ext cx="12009120" cy="6755131"/>
          </a:xfrm>
          <a:prstGeom prst="rect">
            <a:avLst/>
          </a:prstGeom>
        </p:spPr>
      </p:pic>
    </p:spTree>
    <p:extLst>
      <p:ext uri="{BB962C8B-B14F-4D97-AF65-F5344CB8AC3E}">
        <p14:creationId xmlns:p14="http://schemas.microsoft.com/office/powerpoint/2010/main" val="9438491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411" y="293498"/>
            <a:ext cx="8065137" cy="719736"/>
          </a:xfrm>
        </p:spPr>
        <p:txBody>
          <a:bodyPr>
            <a:normAutofit fontScale="90000"/>
          </a:bodyPr>
          <a:lstStyle/>
          <a:p>
            <a:r>
              <a:rPr lang="en-US" sz="3600" dirty="0"/>
              <a:t>Identifying high risk domestic travel</a:t>
            </a:r>
          </a:p>
        </p:txBody>
      </p:sp>
      <p:sp>
        <p:nvSpPr>
          <p:cNvPr id="4" name="Rectangle 3"/>
          <p:cNvSpPr/>
          <p:nvPr/>
        </p:nvSpPr>
        <p:spPr>
          <a:xfrm>
            <a:off x="3865552" y="828568"/>
            <a:ext cx="4452886" cy="369332"/>
          </a:xfrm>
          <a:prstGeom prst="rect">
            <a:avLst/>
          </a:prstGeom>
        </p:spPr>
        <p:txBody>
          <a:bodyPr wrap="none">
            <a:spAutoFit/>
          </a:bodyPr>
          <a:lstStyle/>
          <a:p>
            <a:r>
              <a:rPr lang="en-US" dirty="0">
                <a:hlinkClick r:id="rId3"/>
              </a:rPr>
              <a:t>https://coronavirus.jhu.edu/map.html</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4"/>
          <a:stretch>
            <a:fillRect/>
          </a:stretch>
        </p:blipFill>
        <p:spPr>
          <a:xfrm>
            <a:off x="2353056" y="1391190"/>
            <a:ext cx="6613969" cy="4360398"/>
          </a:xfrm>
          <a:prstGeom prst="rect">
            <a:avLst/>
          </a:prstGeom>
        </p:spPr>
      </p:pic>
    </p:spTree>
    <p:extLst>
      <p:ext uri="{BB962C8B-B14F-4D97-AF65-F5344CB8AC3E}">
        <p14:creationId xmlns:p14="http://schemas.microsoft.com/office/powerpoint/2010/main" val="120199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Every health care worker who returns from out-of-state travel </a:t>
            </a:r>
            <a:br>
              <a:rPr lang="en-US" dirty="0"/>
            </a:br>
            <a:br>
              <a:rPr lang="en-US" dirty="0"/>
            </a:br>
            <a:r>
              <a:rPr lang="en-US" dirty="0"/>
              <a:t> </a:t>
            </a:r>
            <a:br>
              <a:rPr lang="en-US" dirty="0"/>
            </a:br>
            <a:endParaRPr lang="en-US" dirty="0"/>
          </a:p>
        </p:txBody>
      </p:sp>
      <p:sp>
        <p:nvSpPr>
          <p:cNvPr id="3" name="Content Placeholder 2"/>
          <p:cNvSpPr>
            <a:spLocks noGrp="1"/>
          </p:cNvSpPr>
          <p:nvPr>
            <p:ph idx="4294967295"/>
          </p:nvPr>
        </p:nvSpPr>
        <p:spPr>
          <a:xfrm>
            <a:off x="0" y="1781175"/>
            <a:ext cx="10515600" cy="4351338"/>
          </a:xfrm>
          <a:prstGeom prst="rect">
            <a:avLst/>
          </a:prstGeom>
        </p:spPr>
        <p:txBody>
          <a:bodyPr>
            <a:normAutofit fontScale="77500" lnSpcReduction="20000"/>
          </a:bodyPr>
          <a:lstStyle/>
          <a:p>
            <a:pPr marL="0" indent="0">
              <a:buNone/>
            </a:pPr>
            <a:r>
              <a:rPr lang="en-US" dirty="0"/>
              <a:t>Should consult with a trained medical professional at their facility (e.g., infection </a:t>
            </a:r>
            <a:r>
              <a:rPr lang="en-US" dirty="0" err="1"/>
              <a:t>preventionist</a:t>
            </a:r>
            <a:r>
              <a:rPr lang="en-US" dirty="0"/>
              <a:t> or physician) </a:t>
            </a:r>
          </a:p>
          <a:p>
            <a:pPr marL="0" indent="0">
              <a:buNone/>
            </a:pPr>
            <a:r>
              <a:rPr lang="en-US" dirty="0"/>
              <a:t>Establish a specific infection control protocol (e.g., PPE while at work, self-monitoring, self-quarantine) that mitigates patient and co-worker exposures.</a:t>
            </a:r>
          </a:p>
          <a:p>
            <a:pPr marL="0" indent="0">
              <a:buNone/>
            </a:pPr>
            <a:r>
              <a:rPr lang="en-US" dirty="0"/>
              <a:t> Special considerations should be taken for those working with high-risk patients e.g.</a:t>
            </a:r>
          </a:p>
          <a:p>
            <a:r>
              <a:rPr lang="en-US" dirty="0"/>
              <a:t>patients in long-term care</a:t>
            </a:r>
          </a:p>
          <a:p>
            <a:r>
              <a:rPr lang="en-US" dirty="0"/>
              <a:t>chronic heart or lung conditions</a:t>
            </a:r>
          </a:p>
          <a:p>
            <a:r>
              <a:rPr lang="en-US" dirty="0"/>
              <a:t> diabetes</a:t>
            </a:r>
          </a:p>
          <a:p>
            <a:r>
              <a:rPr lang="en-US" dirty="0"/>
              <a:t>pregnant women</a:t>
            </a:r>
          </a:p>
        </p:txBody>
      </p:sp>
      <p:pic>
        <p:nvPicPr>
          <p:cNvPr id="4" name="Picture 3"/>
          <p:cNvPicPr>
            <a:picLocks noChangeAspect="1"/>
          </p:cNvPicPr>
          <p:nvPr/>
        </p:nvPicPr>
        <p:blipFill>
          <a:blip r:embed="rId2"/>
          <a:stretch>
            <a:fillRect/>
          </a:stretch>
        </p:blipFill>
        <p:spPr>
          <a:xfrm>
            <a:off x="66502" y="37407"/>
            <a:ext cx="12125498" cy="6820593"/>
          </a:xfrm>
          <a:prstGeom prst="rect">
            <a:avLst/>
          </a:prstGeom>
        </p:spPr>
      </p:pic>
    </p:spTree>
    <p:extLst>
      <p:ext uri="{BB962C8B-B14F-4D97-AF65-F5344CB8AC3E}">
        <p14:creationId xmlns:p14="http://schemas.microsoft.com/office/powerpoint/2010/main" val="40894666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9763" y="260349"/>
            <a:ext cx="9069049" cy="6288953"/>
          </a:xfrm>
          <a:prstGeom prst="rect">
            <a:avLst/>
          </a:prstGeom>
        </p:spPr>
      </p:pic>
    </p:spTree>
    <p:extLst>
      <p:ext uri="{BB962C8B-B14F-4D97-AF65-F5344CB8AC3E}">
        <p14:creationId xmlns:p14="http://schemas.microsoft.com/office/powerpoint/2010/main" val="19755099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7B47D-2498-41DA-B943-DDE939D7F49D}"/>
              </a:ext>
            </a:extLst>
          </p:cNvPr>
          <p:cNvSpPr>
            <a:spLocks noGrp="1"/>
          </p:cNvSpPr>
          <p:nvPr>
            <p:ph type="body" sz="quarter" idx="10"/>
          </p:nvPr>
        </p:nvSpPr>
        <p:spPr/>
        <p:txBody>
          <a:bodyPr/>
          <a:lstStyle/>
          <a:p>
            <a:r>
              <a:rPr lang="en-US" sz="2400" dirty="0"/>
              <a:t>Travel-to high risk areas self quarantine if at all possible (and upon returning from any travel if possible); if not possible, consult IP or ID/PH/Med Dir.</a:t>
            </a:r>
          </a:p>
          <a:p>
            <a:r>
              <a:rPr lang="en-US" sz="2400" dirty="0"/>
              <a:t>Any respiratory symptoms, </a:t>
            </a:r>
            <a:r>
              <a:rPr lang="en-US" sz="2400" b="1" dirty="0"/>
              <a:t>severe fatigue and myalgias, diarrhea</a:t>
            </a:r>
            <a:r>
              <a:rPr lang="en-US" sz="2400" dirty="0"/>
              <a:t>, or fever of greater than 99.9F. </a:t>
            </a:r>
          </a:p>
          <a:p>
            <a:r>
              <a:rPr lang="en-US" sz="2400" dirty="0"/>
              <a:t>If there is a household member who is positive for COVID-19, or highly suspected of having COVID-19.</a:t>
            </a:r>
          </a:p>
          <a:p>
            <a:r>
              <a:rPr lang="en-US" sz="2400" dirty="0"/>
              <a:t>They have been caring for a person who was documented as having COVID-19</a:t>
            </a:r>
          </a:p>
          <a:p>
            <a:r>
              <a:rPr lang="en-US" sz="2400" dirty="0"/>
              <a:t>and were not wearing necessary PPE –please see next slide for what to do based on different exposures. </a:t>
            </a:r>
          </a:p>
          <a:p>
            <a:endParaRPr lang="en-US" dirty="0"/>
          </a:p>
        </p:txBody>
      </p:sp>
      <p:sp>
        <p:nvSpPr>
          <p:cNvPr id="3" name="Title 2">
            <a:extLst>
              <a:ext uri="{FF2B5EF4-FFF2-40B4-BE49-F238E27FC236}">
                <a16:creationId xmlns:a16="http://schemas.microsoft.com/office/drawing/2014/main" id="{CFE484EB-905C-49C5-9429-6353B0851D16}"/>
              </a:ext>
            </a:extLst>
          </p:cNvPr>
          <p:cNvSpPr>
            <a:spLocks noGrp="1"/>
          </p:cNvSpPr>
          <p:nvPr>
            <p:ph type="title"/>
          </p:nvPr>
        </p:nvSpPr>
        <p:spPr/>
        <p:txBody>
          <a:bodyPr/>
          <a:lstStyle/>
          <a:p>
            <a:r>
              <a:rPr lang="en-US" dirty="0"/>
              <a:t>Updates-When should HCPs Self Quarantine</a:t>
            </a:r>
          </a:p>
        </p:txBody>
      </p:sp>
    </p:spTree>
    <p:extLst>
      <p:ext uri="{BB962C8B-B14F-4D97-AF65-F5344CB8AC3E}">
        <p14:creationId xmlns:p14="http://schemas.microsoft.com/office/powerpoint/2010/main" val="34256484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2DE4A-7C3F-442E-8E08-82ABE5B044E0}"/>
              </a:ext>
            </a:extLst>
          </p:cNvPr>
          <p:cNvSpPr>
            <a:spLocks noGrp="1"/>
          </p:cNvSpPr>
          <p:nvPr>
            <p:ph type="body" sz="quarter" idx="10"/>
          </p:nvPr>
        </p:nvSpPr>
        <p:spPr/>
        <p:txBody>
          <a:bodyPr/>
          <a:lstStyle/>
          <a:p>
            <a:pPr marL="457200" indent="-457200">
              <a:buAutoNum type="arabicPeriod"/>
            </a:pPr>
            <a:r>
              <a:rPr lang="en-US" dirty="0"/>
              <a:t>Wear a facemask until all symptoms are resolved or 14 days after symptom onset whichever is longer</a:t>
            </a:r>
          </a:p>
          <a:p>
            <a:pPr marL="457200" indent="-457200">
              <a:buAutoNum type="arabicPeriod"/>
            </a:pPr>
            <a:r>
              <a:rPr lang="en-US" dirty="0"/>
              <a:t>Be restricted from contact with severely immunocompromised patients</a:t>
            </a:r>
          </a:p>
          <a:p>
            <a:pPr marL="457200" indent="-457200">
              <a:buAutoNum type="arabicPeriod"/>
            </a:pPr>
            <a:r>
              <a:rPr lang="en-US" dirty="0"/>
              <a:t>Adhere to HH and respiratory etiquette as recommended for control of COVID-19 in the interim guidance</a:t>
            </a:r>
          </a:p>
          <a:p>
            <a:pPr marL="457200" indent="-457200">
              <a:buAutoNum type="arabicPeriod"/>
            </a:pPr>
            <a:r>
              <a:rPr lang="en-US" dirty="0"/>
              <a:t>Self monitor for worsening or recurrence of symptoms and notify employee health/occupational health/supervisor if occurs</a:t>
            </a:r>
          </a:p>
        </p:txBody>
      </p:sp>
      <p:sp>
        <p:nvSpPr>
          <p:cNvPr id="3" name="Title 2">
            <a:extLst>
              <a:ext uri="{FF2B5EF4-FFF2-40B4-BE49-F238E27FC236}">
                <a16:creationId xmlns:a16="http://schemas.microsoft.com/office/drawing/2014/main" id="{2A3207E6-A898-4D01-9653-F6C5BB15A69F}"/>
              </a:ext>
            </a:extLst>
          </p:cNvPr>
          <p:cNvSpPr>
            <a:spLocks noGrp="1"/>
          </p:cNvSpPr>
          <p:nvPr>
            <p:ph type="title"/>
          </p:nvPr>
        </p:nvSpPr>
        <p:spPr/>
        <p:txBody>
          <a:bodyPr/>
          <a:lstStyle/>
          <a:p>
            <a:r>
              <a:rPr lang="en-US" dirty="0"/>
              <a:t>HCP Return to work</a:t>
            </a:r>
          </a:p>
        </p:txBody>
      </p:sp>
    </p:spTree>
    <p:extLst>
      <p:ext uri="{BB962C8B-B14F-4D97-AF65-F5344CB8AC3E}">
        <p14:creationId xmlns:p14="http://schemas.microsoft.com/office/powerpoint/2010/main" val="3827280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40DDF-1D7B-4915-9C83-CB5BA4FA6144}"/>
              </a:ext>
            </a:extLst>
          </p:cNvPr>
          <p:cNvSpPr>
            <a:spLocks noGrp="1"/>
          </p:cNvSpPr>
          <p:nvPr>
            <p:ph type="body" sz="quarter" idx="10"/>
          </p:nvPr>
        </p:nvSpPr>
        <p:spPr/>
        <p:txBody>
          <a:bodyPr/>
          <a:lstStyle/>
          <a:p>
            <a:r>
              <a:rPr lang="en-US" dirty="0"/>
              <a:t>The use of gowns as part of Contact Precautions in the context of MDROs has been implemented primarily to reduce the risk of transmission to other patients rather than to protect healthcare personnel (HCP). Facilities with shortages could consider suspending the use of gowns for the care of patients with endemic MDROs, such as MRSA, VRE, and ESBL-producing Gram-negative bacilli except as required for </a:t>
            </a:r>
            <a:r>
              <a:rPr lang="en-US" u="sng" dirty="0">
                <a:hlinkClick r:id="rId2"/>
              </a:rPr>
              <a:t>Standard Precautions</a:t>
            </a:r>
            <a:r>
              <a:rPr lang="en-US" dirty="0"/>
              <a:t>. Facilities should assess their local epidemiology to determine which MDROs are considered endemic. Regardless of the use of gowns, HCP at facilities should continue to wear gloves for contact with these patients and their environment. Hand hygiene should continue to be emphasized. Facilities should also attempt to place patients colonized or infected with an MDRO in a private room, if available.</a:t>
            </a:r>
          </a:p>
        </p:txBody>
      </p:sp>
      <p:sp>
        <p:nvSpPr>
          <p:cNvPr id="3" name="Title 2">
            <a:extLst>
              <a:ext uri="{FF2B5EF4-FFF2-40B4-BE49-F238E27FC236}">
                <a16:creationId xmlns:a16="http://schemas.microsoft.com/office/drawing/2014/main" id="{2EC3FFE7-6686-4879-8D3D-9908618D904C}"/>
              </a:ext>
            </a:extLst>
          </p:cNvPr>
          <p:cNvSpPr>
            <a:spLocks noGrp="1"/>
          </p:cNvSpPr>
          <p:nvPr>
            <p:ph type="title"/>
          </p:nvPr>
        </p:nvSpPr>
        <p:spPr/>
        <p:txBody>
          <a:bodyPr/>
          <a:lstStyle/>
          <a:p>
            <a:r>
              <a:rPr lang="en-US" dirty="0"/>
              <a:t>Gowns for MRSA and VRE</a:t>
            </a:r>
          </a:p>
        </p:txBody>
      </p:sp>
    </p:spTree>
    <p:extLst>
      <p:ext uri="{BB962C8B-B14F-4D97-AF65-F5344CB8AC3E}">
        <p14:creationId xmlns:p14="http://schemas.microsoft.com/office/powerpoint/2010/main" val="1885452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323D3-8E1C-424D-B3DD-86D4E6B94EEF}"/>
              </a:ext>
            </a:extLst>
          </p:cNvPr>
          <p:cNvSpPr>
            <a:spLocks noGrp="1"/>
          </p:cNvSpPr>
          <p:nvPr>
            <p:ph type="body" sz="quarter" idx="10"/>
          </p:nvPr>
        </p:nvSpPr>
        <p:spPr/>
        <p:txBody>
          <a:bodyPr/>
          <a:lstStyle/>
          <a:p>
            <a:r>
              <a:rPr lang="en-US" b="1" dirty="0"/>
              <a:t>Caring for patients who have highly resistant Gram-negative organisms (e.g., carbapenem-resistant </a:t>
            </a:r>
            <a:r>
              <a:rPr lang="en-US" b="1" dirty="0" err="1"/>
              <a:t>Enterobacteriacae</a:t>
            </a:r>
            <a:r>
              <a:rPr lang="en-US" b="1" dirty="0"/>
              <a:t>) and other MDROs (e.g., </a:t>
            </a:r>
            <a:r>
              <a:rPr lang="en-US" b="1" i="1" dirty="0"/>
              <a:t>Candida auris</a:t>
            </a:r>
            <a:r>
              <a:rPr lang="en-US" b="1" dirty="0"/>
              <a:t>) that are not considered endemic:  </a:t>
            </a:r>
            <a:r>
              <a:rPr lang="en-US" dirty="0"/>
              <a:t>Rather than gowns being donned for every room entry, they should be reserved for use as part of </a:t>
            </a:r>
            <a:r>
              <a:rPr lang="en-US" u="sng" dirty="0">
                <a:hlinkClick r:id="rId2"/>
              </a:rPr>
              <a:t>Standard Precautions</a:t>
            </a:r>
            <a:r>
              <a:rPr lang="en-US" dirty="0"/>
              <a:t> and also prioritized for high-contact patient care activities that pose highest risk for transfer of pathogens from the patient to HCP. Examples of such high-contact care activities include dressing, bathing/showering, transferring, providing hygiene, changing linens, changing briefs or assisting with toileting, device care or use (central line, urinary catheter, feeding tube, tracheostomy/ventilator), and wound care. To further preserve gowns, HCP are recommended to bundle high-contact care activities as part of individual care encounters.  Regardless of the use of gowns, HCP at facilities should continue to wear gloves for contact with these patients and their environment. Hand hygiene should continue to be emphasized. Facilities should also attempt to place patients colonized or infected with an MDRO in a private room, if available.</a:t>
            </a:r>
          </a:p>
          <a:p>
            <a:r>
              <a:rPr lang="en-US" b="1" dirty="0"/>
              <a:t>Caring for patients with </a:t>
            </a:r>
            <a:r>
              <a:rPr lang="en-US" b="1" i="1" dirty="0" err="1"/>
              <a:t>Clostridioides</a:t>
            </a:r>
            <a:r>
              <a:rPr lang="en-US" b="1" i="1" dirty="0"/>
              <a:t> difficile</a:t>
            </a:r>
            <a:r>
              <a:rPr lang="en-US" b="1" dirty="0"/>
              <a:t> infections (CDI):  </a:t>
            </a:r>
            <a:r>
              <a:rPr lang="en-US" dirty="0"/>
              <a:t>Facilities should continue using Contact Precautions (putting on a gown and gloves upon entry into the patient’s room and placing the patient in a private room) for the care of symptomatic patients with CDI.  As part of a </a:t>
            </a:r>
            <a:r>
              <a:rPr lang="en-US" u="sng" dirty="0">
                <a:hlinkClick r:id="rId3"/>
              </a:rPr>
              <a:t>supplemental strategy to prevent transmission of CDI</a:t>
            </a:r>
            <a:r>
              <a:rPr lang="en-US" dirty="0"/>
              <a:t>,</a:t>
            </a:r>
          </a:p>
          <a:p>
            <a:endParaRPr lang="en-US" dirty="0"/>
          </a:p>
        </p:txBody>
      </p:sp>
      <p:sp>
        <p:nvSpPr>
          <p:cNvPr id="3" name="Title 2">
            <a:extLst>
              <a:ext uri="{FF2B5EF4-FFF2-40B4-BE49-F238E27FC236}">
                <a16:creationId xmlns:a16="http://schemas.microsoft.com/office/drawing/2014/main" id="{BDADC3A1-AA39-408C-A3E9-FDFE97A58AA6}"/>
              </a:ext>
            </a:extLst>
          </p:cNvPr>
          <p:cNvSpPr>
            <a:spLocks noGrp="1"/>
          </p:cNvSpPr>
          <p:nvPr>
            <p:ph type="title"/>
          </p:nvPr>
        </p:nvSpPr>
        <p:spPr/>
        <p:txBody>
          <a:bodyPr/>
          <a:lstStyle/>
          <a:p>
            <a:r>
              <a:rPr lang="en-US" dirty="0"/>
              <a:t>Other PPE Preserving Strategies</a:t>
            </a:r>
          </a:p>
        </p:txBody>
      </p:sp>
    </p:spTree>
    <p:extLst>
      <p:ext uri="{BB962C8B-B14F-4D97-AF65-F5344CB8AC3E}">
        <p14:creationId xmlns:p14="http://schemas.microsoft.com/office/powerpoint/2010/main" val="34869012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0FAF37-853C-421C-9F5F-B5A9015AC748}"/>
              </a:ext>
            </a:extLst>
          </p:cNvPr>
          <p:cNvSpPr>
            <a:spLocks noGrp="1"/>
          </p:cNvSpPr>
          <p:nvPr>
            <p:ph type="body" sz="quarter" idx="10"/>
          </p:nvPr>
        </p:nvSpPr>
        <p:spPr>
          <a:xfrm>
            <a:off x="1773382" y="1073568"/>
            <a:ext cx="8894618" cy="5060532"/>
          </a:xfrm>
        </p:spPr>
        <p:txBody>
          <a:bodyPr>
            <a:normAutofit/>
          </a:bodyPr>
          <a:lstStyle/>
          <a:p>
            <a:r>
              <a:rPr lang="en-US" sz="2800" dirty="0">
                <a:latin typeface="+mn-lt"/>
                <a:hlinkClick r:id="rId2"/>
              </a:rPr>
              <a:t>https://www.youtube.com/watch?v=pGXiUyAoEd8</a:t>
            </a:r>
            <a:r>
              <a:rPr lang="en-US" sz="2800" dirty="0">
                <a:latin typeface="+mn-lt"/>
              </a:rPr>
              <a:t>.</a:t>
            </a:r>
          </a:p>
          <a:p>
            <a:endParaRPr lang="en-US" sz="2800" dirty="0">
              <a:latin typeface="+mn-lt"/>
            </a:endParaRPr>
          </a:p>
          <a:p>
            <a:r>
              <a:rPr lang="en-US" sz="2800" dirty="0">
                <a:latin typeface="+mn-lt"/>
              </a:rPr>
              <a:t> </a:t>
            </a:r>
          </a:p>
        </p:txBody>
      </p:sp>
      <p:sp>
        <p:nvSpPr>
          <p:cNvPr id="3" name="Title 2">
            <a:extLst>
              <a:ext uri="{FF2B5EF4-FFF2-40B4-BE49-F238E27FC236}">
                <a16:creationId xmlns:a16="http://schemas.microsoft.com/office/drawing/2014/main" id="{7D62BD30-C9EB-44E6-A96F-AB0B4B75D3F9}"/>
              </a:ext>
            </a:extLst>
          </p:cNvPr>
          <p:cNvSpPr>
            <a:spLocks noGrp="1"/>
          </p:cNvSpPr>
          <p:nvPr>
            <p:ph type="title"/>
          </p:nvPr>
        </p:nvSpPr>
        <p:spPr>
          <a:xfrm>
            <a:off x="2003738" y="18762"/>
            <a:ext cx="8664262" cy="696420"/>
          </a:xfrm>
        </p:spPr>
        <p:txBody>
          <a:bodyPr/>
          <a:lstStyle/>
          <a:p>
            <a:r>
              <a:rPr lang="en-US" sz="4000" dirty="0">
                <a:latin typeface="+mj-lt"/>
              </a:rPr>
              <a:t>User seal check for N95 respirators</a:t>
            </a:r>
          </a:p>
        </p:txBody>
      </p:sp>
      <p:pic>
        <p:nvPicPr>
          <p:cNvPr id="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45" y="1714501"/>
            <a:ext cx="5957455" cy="4468091"/>
          </a:xfrm>
          <a:prstGeom prst="rect">
            <a:avLst/>
          </a:prstGeom>
        </p:spPr>
      </p:pic>
    </p:spTree>
    <p:extLst>
      <p:ext uri="{BB962C8B-B14F-4D97-AF65-F5344CB8AC3E}">
        <p14:creationId xmlns:p14="http://schemas.microsoft.com/office/powerpoint/2010/main" val="2843618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1"/>
          </a:xfrm>
        </p:spPr>
        <p:txBody>
          <a:bodyPr>
            <a:normAutofit fontScale="90000"/>
          </a:bodyPr>
          <a:lstStyle/>
          <a:p>
            <a:r>
              <a:rPr lang="en-US" dirty="0"/>
              <a:t>CDC Updates PPE Optimization Strategies</a:t>
            </a:r>
          </a:p>
        </p:txBody>
      </p:sp>
      <p:sp>
        <p:nvSpPr>
          <p:cNvPr id="3" name="Content Placeholder 2"/>
          <p:cNvSpPr>
            <a:spLocks noGrp="1"/>
          </p:cNvSpPr>
          <p:nvPr>
            <p:ph idx="1"/>
          </p:nvPr>
        </p:nvSpPr>
        <p:spPr>
          <a:xfrm>
            <a:off x="681789" y="1260809"/>
            <a:ext cx="10515600" cy="4351338"/>
          </a:xfrm>
        </p:spPr>
        <p:txBody>
          <a:bodyPr/>
          <a:lstStyle/>
          <a:p>
            <a:r>
              <a:rPr lang="en-US" sz="2000" dirty="0"/>
              <a:t>Alert facilities that updates have been made</a:t>
            </a:r>
          </a:p>
          <a:p>
            <a:r>
              <a:rPr lang="en-US" sz="2000" dirty="0"/>
              <a:t>Encourage review of guidance at </a:t>
            </a:r>
            <a:r>
              <a:rPr lang="en-US" sz="2000" dirty="0">
                <a:hlinkClick r:id="rId3"/>
              </a:rPr>
              <a:t>https://www.cdc.gov/coronavirus/2019-ncov/hcp/ppe-strategy/index.html</a:t>
            </a:r>
            <a:endParaRPr lang="en-US" sz="2000" dirty="0"/>
          </a:p>
          <a:p>
            <a:r>
              <a:rPr lang="en-US" sz="2000" dirty="0"/>
              <a:t>Highlights:</a:t>
            </a:r>
          </a:p>
          <a:p>
            <a:pPr lvl="1"/>
            <a:r>
              <a:rPr lang="en-US" sz="2000" dirty="0"/>
              <a:t>Extended use and limited re-use of facemasks</a:t>
            </a:r>
          </a:p>
          <a:p>
            <a:pPr lvl="1"/>
            <a:r>
              <a:rPr lang="en-US" sz="2000" dirty="0"/>
              <a:t>“When no facemasks are available” guidance</a:t>
            </a:r>
          </a:p>
          <a:p>
            <a:pPr lvl="1"/>
            <a:r>
              <a:rPr lang="en-US" sz="2000" dirty="0"/>
              <a:t>No resources for Crisis/Alternative Strategies for N95s</a:t>
            </a:r>
          </a:p>
          <a:p>
            <a:pPr lvl="1"/>
            <a:r>
              <a:rPr lang="en-US" sz="2000" dirty="0"/>
              <a:t>Option for reprocessing eye protection</a:t>
            </a:r>
          </a:p>
          <a:p>
            <a:pPr lvl="1"/>
            <a:r>
              <a:rPr lang="en-US" sz="2000" dirty="0"/>
              <a:t>Strategies to Allocate Ventilators from Stockpiles to Facilities</a:t>
            </a:r>
          </a:p>
          <a:p>
            <a:pPr lvl="1"/>
            <a:r>
              <a:rPr lang="en-US" sz="2000" dirty="0"/>
              <a:t>Additional crisis strategies for gowns, including “when no gowns are available”</a:t>
            </a:r>
          </a:p>
        </p:txBody>
      </p:sp>
    </p:spTree>
    <p:extLst>
      <p:ext uri="{BB962C8B-B14F-4D97-AF65-F5344CB8AC3E}">
        <p14:creationId xmlns:p14="http://schemas.microsoft.com/office/powerpoint/2010/main" val="550041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EB6F6-A4ED-4AF4-9B4B-0B4BB98A3B6E}"/>
              </a:ext>
            </a:extLst>
          </p:cNvPr>
          <p:cNvSpPr>
            <a:spLocks noGrp="1"/>
          </p:cNvSpPr>
          <p:nvPr>
            <p:ph type="body" sz="quarter" idx="10"/>
          </p:nvPr>
        </p:nvSpPr>
        <p:spPr/>
        <p:txBody>
          <a:bodyPr/>
          <a:lstStyle/>
          <a:p>
            <a:r>
              <a:rPr lang="en-US" dirty="0">
                <a:hlinkClick r:id="rId2"/>
              </a:rPr>
              <a:t>https://www.unmc.edu/news.cfm?match=25339</a:t>
            </a:r>
            <a:endParaRPr lang="en-US" dirty="0"/>
          </a:p>
          <a:p>
            <a:r>
              <a:rPr lang="en-US" sz="1600" b="1" dirty="0"/>
              <a:t>IMPORTANT context about this information: </a:t>
            </a:r>
            <a:r>
              <a:rPr lang="en-US" sz="1600" dirty="0"/>
              <a:t>Our findings DO NOT confirm that this virus spreads in an airborne fashion. The identification of genetic material from the virus that causes COVID-19 in air samples found in this study provides limited evidence that some potential for airborne transmission exists.  More study is underway to determine if live culturable virus was captured in this study and additional evidence is needed to determine the risk of SARS-CoV-2 transmission via the airborne route.  </a:t>
            </a:r>
            <a:br>
              <a:rPr lang="en-US" sz="1600" dirty="0"/>
            </a:br>
            <a:r>
              <a:rPr lang="en-US" sz="1600" dirty="0"/>
              <a:t>A study by UNMC/Nebraska Medicine/NSRI researchers recently posted on the open pre-publication site </a:t>
            </a:r>
            <a:r>
              <a:rPr lang="en-US" sz="1600" dirty="0" err="1"/>
              <a:t>BioRxiv</a:t>
            </a:r>
            <a:r>
              <a:rPr lang="en-US" sz="1600" dirty="0"/>
              <a:t>, provides new evidence of SARS-CoV-2 environmental contamination in COVID-19 patient care areas. …The study found high levels of the virus contamination by PCR on commonly used surfaces and in the air of rooms of COVID-19 patients. Air samplers from hallways outside of rooms where staff were moving in and out of doors were also positive.</a:t>
            </a:r>
          </a:p>
          <a:p>
            <a:r>
              <a:rPr lang="en-US" sz="1600" dirty="0"/>
              <a:t>“Air samples that were positive for viral RNA by RT-PCR were examined for viral propagation in Vero E6 cells. Cytopathic effect was not observed in any sample, to date, and immunofluorescence 15 and western blot analysis have not, so far, indicated the presence of viral antigens suggesting viral replication. However, the low concentrations of virus recovered from these samples makes finding infectious virus in these samples difficult. Further experiments are ongoing to determine viral activity in these samples. “</a:t>
            </a:r>
          </a:p>
          <a:p>
            <a:r>
              <a:rPr lang="en-US" sz="1800" dirty="0"/>
              <a:t>From </a:t>
            </a:r>
            <a:r>
              <a:rPr lang="en-US" sz="1800" dirty="0">
                <a:hlinkClick r:id="rId3"/>
              </a:rPr>
              <a:t>https://www.medrxiv.org/content/10.1101/2020.03.23.20039446v2</a:t>
            </a:r>
            <a:endParaRPr lang="en-US" sz="1800" dirty="0"/>
          </a:p>
          <a:p>
            <a:endParaRPr lang="en-US" sz="1800" dirty="0"/>
          </a:p>
        </p:txBody>
      </p:sp>
      <p:sp>
        <p:nvSpPr>
          <p:cNvPr id="3" name="Title 2">
            <a:extLst>
              <a:ext uri="{FF2B5EF4-FFF2-40B4-BE49-F238E27FC236}">
                <a16:creationId xmlns:a16="http://schemas.microsoft.com/office/drawing/2014/main" id="{BF60B19D-44BB-4C5D-9012-9DE87EEAD295}"/>
              </a:ext>
            </a:extLst>
          </p:cNvPr>
          <p:cNvSpPr>
            <a:spLocks noGrp="1"/>
          </p:cNvSpPr>
          <p:nvPr>
            <p:ph type="title"/>
          </p:nvPr>
        </p:nvSpPr>
        <p:spPr>
          <a:xfrm>
            <a:off x="119270" y="159026"/>
            <a:ext cx="11433079" cy="743494"/>
          </a:xfrm>
        </p:spPr>
        <p:txBody>
          <a:bodyPr/>
          <a:lstStyle/>
          <a:p>
            <a:r>
              <a:rPr lang="en-US" sz="2400" dirty="0"/>
              <a:t>UNMC Study on Contamination of Environment near COVID 19 Patients</a:t>
            </a:r>
          </a:p>
        </p:txBody>
      </p:sp>
    </p:spTree>
    <p:extLst>
      <p:ext uri="{BB962C8B-B14F-4D97-AF65-F5344CB8AC3E}">
        <p14:creationId xmlns:p14="http://schemas.microsoft.com/office/powerpoint/2010/main" val="35912924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8727E-192A-4437-8E3A-9BD1F8830CE7}"/>
              </a:ext>
            </a:extLst>
          </p:cNvPr>
          <p:cNvSpPr>
            <a:spLocks noGrp="1"/>
          </p:cNvSpPr>
          <p:nvPr>
            <p:ph type="body" sz="quarter" idx="10"/>
          </p:nvPr>
        </p:nvSpPr>
        <p:spPr/>
        <p:txBody>
          <a:bodyPr/>
          <a:lstStyle/>
          <a:p>
            <a:r>
              <a:rPr lang="en-US" dirty="0"/>
              <a:t>Terminal cleaning may be performed by EVS personnel. </a:t>
            </a:r>
          </a:p>
          <a:p>
            <a:r>
              <a:rPr lang="en-US" dirty="0"/>
              <a:t>Delay entry into the room until a </a:t>
            </a:r>
            <a:r>
              <a:rPr lang="en-US" dirty="0">
                <a:hlinkClick r:id="rId2"/>
              </a:rPr>
              <a:t>sufficient time has elapsed</a:t>
            </a:r>
            <a:r>
              <a:rPr lang="en-US" dirty="0"/>
              <a:t> for enough air changes to remove potentially infectious particles. We do not yet know how long SARS-CoV-2 remains infectious in the air. </a:t>
            </a:r>
          </a:p>
          <a:p>
            <a:r>
              <a:rPr lang="en-US" dirty="0"/>
              <a:t>See next slide for table on air exchanges-time room will be 99% or 99.9% free of particles</a:t>
            </a:r>
          </a:p>
          <a:p>
            <a:r>
              <a:rPr lang="en-US" dirty="0"/>
              <a:t>After this time has elapsed, EVS personnel may enter the room and should wear a gown and gloves when performing terminal cleaning. </a:t>
            </a:r>
          </a:p>
          <a:p>
            <a:r>
              <a:rPr lang="en-US" dirty="0"/>
              <a:t>A facemask and eye protection should be added if splashes or sprays during cleaning and disinfection activities are anticipated or otherwise required based on the selected cleaning products.</a:t>
            </a:r>
          </a:p>
        </p:txBody>
      </p:sp>
      <p:sp>
        <p:nvSpPr>
          <p:cNvPr id="3" name="Title 2">
            <a:extLst>
              <a:ext uri="{FF2B5EF4-FFF2-40B4-BE49-F238E27FC236}">
                <a16:creationId xmlns:a16="http://schemas.microsoft.com/office/drawing/2014/main" id="{F6C452FF-7D96-4538-8178-B454E6B0034F}"/>
              </a:ext>
            </a:extLst>
          </p:cNvPr>
          <p:cNvSpPr>
            <a:spLocks noGrp="1"/>
          </p:cNvSpPr>
          <p:nvPr>
            <p:ph type="title"/>
          </p:nvPr>
        </p:nvSpPr>
        <p:spPr/>
        <p:txBody>
          <a:bodyPr/>
          <a:lstStyle/>
          <a:p>
            <a:r>
              <a:rPr lang="en-US" dirty="0"/>
              <a:t>EVS Cleaning After COVID 19 patient leaves</a:t>
            </a:r>
          </a:p>
        </p:txBody>
      </p:sp>
    </p:spTree>
    <p:extLst>
      <p:ext uri="{BB962C8B-B14F-4D97-AF65-F5344CB8AC3E}">
        <p14:creationId xmlns:p14="http://schemas.microsoft.com/office/powerpoint/2010/main" val="17059847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en-US" sz="2325" dirty="0"/>
            </a:br>
            <a:endParaRPr lang="en-US" sz="2325" dirty="0"/>
          </a:p>
        </p:txBody>
      </p:sp>
      <p:graphicFrame>
        <p:nvGraphicFramePr>
          <p:cNvPr id="8" name="Content Placeholder 7"/>
          <p:cNvGraphicFramePr>
            <a:graphicFrameLocks noGrp="1"/>
          </p:cNvGraphicFramePr>
          <p:nvPr>
            <p:ph idx="1"/>
          </p:nvPr>
        </p:nvGraphicFramePr>
        <p:xfrm>
          <a:off x="2152650" y="1967826"/>
          <a:ext cx="7886700" cy="2331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785898031"/>
                    </a:ext>
                  </a:extLst>
                </a:gridCol>
                <a:gridCol w="2628900">
                  <a:extLst>
                    <a:ext uri="{9D8B030D-6E8A-4147-A177-3AD203B41FA5}">
                      <a16:colId xmlns:a16="http://schemas.microsoft.com/office/drawing/2014/main" val="1439807824"/>
                    </a:ext>
                  </a:extLst>
                </a:gridCol>
                <a:gridCol w="2628900">
                  <a:extLst>
                    <a:ext uri="{9D8B030D-6E8A-4147-A177-3AD203B41FA5}">
                      <a16:colId xmlns:a16="http://schemas.microsoft.com/office/drawing/2014/main" val="1487569504"/>
                    </a:ext>
                  </a:extLst>
                </a:gridCol>
              </a:tblGrid>
              <a:tr h="685800">
                <a:tc>
                  <a:txBody>
                    <a:bodyPr/>
                    <a:lstStyle/>
                    <a:p>
                      <a:pPr algn="ctr"/>
                      <a:r>
                        <a:rPr lang="en-US" sz="1400" dirty="0"/>
                        <a:t>Air Exchanges</a:t>
                      </a:r>
                      <a:r>
                        <a:rPr lang="en-US" sz="1400" baseline="0" dirty="0"/>
                        <a:t> per hour</a:t>
                      </a:r>
                      <a:endParaRPr lang="en-US" sz="1400" dirty="0"/>
                    </a:p>
                  </a:txBody>
                  <a:tcPr marL="68580" marR="68580" marT="34290" marB="34290"/>
                </a:tc>
                <a:tc>
                  <a:txBody>
                    <a:bodyPr/>
                    <a:lstStyle/>
                    <a:p>
                      <a:pPr algn="ctr"/>
                      <a:r>
                        <a:rPr lang="en-US" sz="1400" dirty="0"/>
                        <a:t>Time (in minutes) required</a:t>
                      </a:r>
                      <a:r>
                        <a:rPr lang="en-US" sz="1400" baseline="0" dirty="0"/>
                        <a:t> for removal 99% efficiency</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Time (in minutes) required</a:t>
                      </a:r>
                      <a:r>
                        <a:rPr lang="en-US" sz="1400" baseline="0" dirty="0"/>
                        <a:t> for removal 99.9% efficiency</a:t>
                      </a:r>
                      <a:endParaRPr lang="en-US" sz="1400" dirty="0"/>
                    </a:p>
                    <a:p>
                      <a:pPr algn="ctr"/>
                      <a:endParaRPr lang="en-US" sz="1400" dirty="0"/>
                    </a:p>
                  </a:txBody>
                  <a:tcPr marL="68580" marR="68580" marT="34290" marB="34290"/>
                </a:tc>
                <a:extLst>
                  <a:ext uri="{0D108BD9-81ED-4DB2-BD59-A6C34878D82A}">
                    <a16:rowId xmlns:a16="http://schemas.microsoft.com/office/drawing/2014/main" val="3712505934"/>
                  </a:ext>
                </a:extLst>
              </a:tr>
              <a:tr h="278130">
                <a:tc>
                  <a:txBody>
                    <a:bodyPr/>
                    <a:lstStyle/>
                    <a:p>
                      <a:pPr algn="ctr"/>
                      <a:r>
                        <a:rPr lang="en-US" sz="1400" dirty="0"/>
                        <a:t>2</a:t>
                      </a:r>
                    </a:p>
                  </a:txBody>
                  <a:tcPr marL="68580" marR="68580" marT="34290" marB="34290"/>
                </a:tc>
                <a:tc>
                  <a:txBody>
                    <a:bodyPr/>
                    <a:lstStyle/>
                    <a:p>
                      <a:pPr algn="ctr"/>
                      <a:r>
                        <a:rPr lang="en-US" sz="1400" dirty="0"/>
                        <a:t>138</a:t>
                      </a:r>
                    </a:p>
                  </a:txBody>
                  <a:tcPr marL="68580" marR="68580" marT="34290" marB="34290"/>
                </a:tc>
                <a:tc>
                  <a:txBody>
                    <a:bodyPr/>
                    <a:lstStyle/>
                    <a:p>
                      <a:pPr algn="ctr"/>
                      <a:r>
                        <a:rPr lang="en-US" sz="1400" dirty="0"/>
                        <a:t>207</a:t>
                      </a:r>
                    </a:p>
                  </a:txBody>
                  <a:tcPr marL="68580" marR="68580" marT="34290" marB="34290"/>
                </a:tc>
                <a:extLst>
                  <a:ext uri="{0D108BD9-81ED-4DB2-BD59-A6C34878D82A}">
                    <a16:rowId xmlns:a16="http://schemas.microsoft.com/office/drawing/2014/main" val="2879286758"/>
                  </a:ext>
                </a:extLst>
              </a:tr>
              <a:tr h="278130">
                <a:tc>
                  <a:txBody>
                    <a:bodyPr/>
                    <a:lstStyle/>
                    <a:p>
                      <a:pPr algn="ctr"/>
                      <a:r>
                        <a:rPr lang="en-US" sz="1400" dirty="0"/>
                        <a:t>4</a:t>
                      </a:r>
                    </a:p>
                  </a:txBody>
                  <a:tcPr marL="68580" marR="68580" marT="34290" marB="34290"/>
                </a:tc>
                <a:tc>
                  <a:txBody>
                    <a:bodyPr/>
                    <a:lstStyle/>
                    <a:p>
                      <a:pPr algn="ctr"/>
                      <a:r>
                        <a:rPr lang="en-US" sz="1400" dirty="0"/>
                        <a:t>69</a:t>
                      </a:r>
                    </a:p>
                  </a:txBody>
                  <a:tcPr marL="68580" marR="68580" marT="34290" marB="34290"/>
                </a:tc>
                <a:tc>
                  <a:txBody>
                    <a:bodyPr/>
                    <a:lstStyle/>
                    <a:p>
                      <a:pPr algn="ctr"/>
                      <a:r>
                        <a:rPr lang="en-US" sz="1400" dirty="0"/>
                        <a:t>104</a:t>
                      </a:r>
                    </a:p>
                  </a:txBody>
                  <a:tcPr marL="68580" marR="68580" marT="34290" marB="34290"/>
                </a:tc>
                <a:extLst>
                  <a:ext uri="{0D108BD9-81ED-4DB2-BD59-A6C34878D82A}">
                    <a16:rowId xmlns:a16="http://schemas.microsoft.com/office/drawing/2014/main" val="2953238937"/>
                  </a:ext>
                </a:extLst>
              </a:tr>
              <a:tr h="278130">
                <a:tc>
                  <a:txBody>
                    <a:bodyPr/>
                    <a:lstStyle/>
                    <a:p>
                      <a:pPr algn="ctr"/>
                      <a:r>
                        <a:rPr lang="en-US" sz="1400" dirty="0"/>
                        <a:t>6</a:t>
                      </a:r>
                    </a:p>
                  </a:txBody>
                  <a:tcPr marL="68580" marR="68580" marT="34290" marB="34290"/>
                </a:tc>
                <a:tc>
                  <a:txBody>
                    <a:bodyPr/>
                    <a:lstStyle/>
                    <a:p>
                      <a:pPr algn="ctr"/>
                      <a:r>
                        <a:rPr lang="en-US" sz="1400" dirty="0"/>
                        <a:t>46</a:t>
                      </a:r>
                    </a:p>
                  </a:txBody>
                  <a:tcPr marL="68580" marR="68580" marT="34290" marB="34290"/>
                </a:tc>
                <a:tc>
                  <a:txBody>
                    <a:bodyPr/>
                    <a:lstStyle/>
                    <a:p>
                      <a:pPr algn="ctr"/>
                      <a:r>
                        <a:rPr lang="en-US" sz="1400" dirty="0"/>
                        <a:t>69</a:t>
                      </a:r>
                    </a:p>
                  </a:txBody>
                  <a:tcPr marL="68580" marR="68580" marT="34290" marB="34290"/>
                </a:tc>
                <a:extLst>
                  <a:ext uri="{0D108BD9-81ED-4DB2-BD59-A6C34878D82A}">
                    <a16:rowId xmlns:a16="http://schemas.microsoft.com/office/drawing/2014/main" val="896578519"/>
                  </a:ext>
                </a:extLst>
              </a:tr>
              <a:tr h="278130">
                <a:tc>
                  <a:txBody>
                    <a:bodyPr/>
                    <a:lstStyle/>
                    <a:p>
                      <a:pPr algn="ctr"/>
                      <a:r>
                        <a:rPr lang="en-US" sz="1400" dirty="0"/>
                        <a:t>8</a:t>
                      </a:r>
                    </a:p>
                  </a:txBody>
                  <a:tcPr marL="68580" marR="68580" marT="34290" marB="34290"/>
                </a:tc>
                <a:tc>
                  <a:txBody>
                    <a:bodyPr/>
                    <a:lstStyle/>
                    <a:p>
                      <a:pPr algn="ctr"/>
                      <a:r>
                        <a:rPr lang="en-US" sz="1400" dirty="0"/>
                        <a:t>35</a:t>
                      </a:r>
                    </a:p>
                  </a:txBody>
                  <a:tcPr marL="68580" marR="68580" marT="34290" marB="34290"/>
                </a:tc>
                <a:tc>
                  <a:txBody>
                    <a:bodyPr/>
                    <a:lstStyle/>
                    <a:p>
                      <a:pPr algn="ctr"/>
                      <a:r>
                        <a:rPr lang="en-US" sz="1400" dirty="0"/>
                        <a:t>52</a:t>
                      </a:r>
                    </a:p>
                  </a:txBody>
                  <a:tcPr marL="68580" marR="68580" marT="34290" marB="34290"/>
                </a:tc>
                <a:extLst>
                  <a:ext uri="{0D108BD9-81ED-4DB2-BD59-A6C34878D82A}">
                    <a16:rowId xmlns:a16="http://schemas.microsoft.com/office/drawing/2014/main" val="2663916265"/>
                  </a:ext>
                </a:extLst>
              </a:tr>
              <a:tr h="278130">
                <a:tc>
                  <a:txBody>
                    <a:bodyPr/>
                    <a:lstStyle/>
                    <a:p>
                      <a:pPr algn="ctr"/>
                      <a:r>
                        <a:rPr lang="en-US" sz="1400" dirty="0"/>
                        <a:t>10</a:t>
                      </a:r>
                    </a:p>
                  </a:txBody>
                  <a:tcPr marL="68580" marR="68580" marT="34290" marB="34290"/>
                </a:tc>
                <a:tc>
                  <a:txBody>
                    <a:bodyPr/>
                    <a:lstStyle/>
                    <a:p>
                      <a:pPr algn="ctr"/>
                      <a:r>
                        <a:rPr lang="en-US" sz="1400" dirty="0"/>
                        <a:t>28</a:t>
                      </a:r>
                    </a:p>
                  </a:txBody>
                  <a:tcPr marL="68580" marR="68580" marT="34290" marB="34290"/>
                </a:tc>
                <a:tc>
                  <a:txBody>
                    <a:bodyPr/>
                    <a:lstStyle/>
                    <a:p>
                      <a:pPr algn="ctr"/>
                      <a:r>
                        <a:rPr lang="en-US" sz="1400" dirty="0"/>
                        <a:t>41</a:t>
                      </a:r>
                    </a:p>
                  </a:txBody>
                  <a:tcPr marL="68580" marR="68580" marT="34290" marB="34290"/>
                </a:tc>
                <a:extLst>
                  <a:ext uri="{0D108BD9-81ED-4DB2-BD59-A6C34878D82A}">
                    <a16:rowId xmlns:a16="http://schemas.microsoft.com/office/drawing/2014/main" val="2443064491"/>
                  </a:ext>
                </a:extLst>
              </a:tr>
            </a:tbl>
          </a:graphicData>
        </a:graphic>
      </p:graphicFrame>
      <p:sp>
        <p:nvSpPr>
          <p:cNvPr id="7" name="Rectangle 6"/>
          <p:cNvSpPr/>
          <p:nvPr/>
        </p:nvSpPr>
        <p:spPr>
          <a:xfrm>
            <a:off x="2152651" y="5489972"/>
            <a:ext cx="8228631" cy="300082"/>
          </a:xfrm>
          <a:prstGeom prst="rect">
            <a:avLst/>
          </a:prstGeom>
        </p:spPr>
        <p:txBody>
          <a:bodyPr wrap="square">
            <a:spAutoFit/>
          </a:bodyPr>
          <a:lstStyle/>
          <a:p>
            <a:r>
              <a:rPr lang="en-US" sz="1350" dirty="0">
                <a:hlinkClick r:id="rId3"/>
              </a:rPr>
              <a:t>https://www.cdc.gov/infectioncontrol/guidelines/environmental/appendix/air.html#tableb1</a:t>
            </a:r>
            <a:endParaRPr lang="en-US" sz="1350" dirty="0"/>
          </a:p>
        </p:txBody>
      </p:sp>
      <p:sp>
        <p:nvSpPr>
          <p:cNvPr id="10" name="TextBox 9"/>
          <p:cNvSpPr txBox="1"/>
          <p:nvPr/>
        </p:nvSpPr>
        <p:spPr>
          <a:xfrm>
            <a:off x="2152651" y="4302919"/>
            <a:ext cx="8228631" cy="738664"/>
          </a:xfrm>
          <a:prstGeom prst="rect">
            <a:avLst/>
          </a:prstGeom>
          <a:noFill/>
        </p:spPr>
        <p:txBody>
          <a:bodyPr wrap="square" rtlCol="0">
            <a:spAutoFit/>
          </a:bodyPr>
          <a:lstStyle/>
          <a:p>
            <a:r>
              <a:rPr lang="en-US" sz="1400" i="1" dirty="0"/>
              <a:t>Values apply to an empty room with no aerosol-generating source. With a person present and generating aerosol, this table would </a:t>
            </a:r>
            <a:r>
              <a:rPr lang="en-US" sz="1400" i="1" u="sng" dirty="0"/>
              <a:t>not</a:t>
            </a:r>
            <a:r>
              <a:rPr lang="en-US" sz="1400" i="1" dirty="0"/>
              <a:t> apply. Removal times will be longer in rooms or areas with imperfect mixing or air stagnation.</a:t>
            </a:r>
            <a:r>
              <a:rPr lang="en-US" sz="1400" i="1" baseline="30000" dirty="0"/>
              <a:t> </a:t>
            </a:r>
            <a:r>
              <a:rPr lang="en-US" sz="1400" i="1" dirty="0"/>
              <a:t>Caution should be exercised in using this table in such situations.</a:t>
            </a:r>
          </a:p>
        </p:txBody>
      </p:sp>
    </p:spTree>
    <p:extLst>
      <p:ext uri="{BB962C8B-B14F-4D97-AF65-F5344CB8AC3E}">
        <p14:creationId xmlns:p14="http://schemas.microsoft.com/office/powerpoint/2010/main" val="28289732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754549-FCD1-4A9A-A5B5-9E2301362DBD}"/>
              </a:ext>
            </a:extLst>
          </p:cNvPr>
          <p:cNvSpPr>
            <a:spLocks noGrp="1"/>
          </p:cNvSpPr>
          <p:nvPr>
            <p:ph type="title"/>
          </p:nvPr>
        </p:nvSpPr>
        <p:spPr/>
        <p:txBody>
          <a:bodyPr/>
          <a:lstStyle/>
          <a:p>
            <a:r>
              <a:rPr lang="en-US"/>
              <a:t>Additional </a:t>
            </a:r>
            <a:r>
              <a:rPr lang="en-US" dirty="0"/>
              <a:t>Resources on Air Exchanges</a:t>
            </a:r>
          </a:p>
        </p:txBody>
      </p:sp>
      <p:sp>
        <p:nvSpPr>
          <p:cNvPr id="7" name="Text Placeholder 6">
            <a:extLst>
              <a:ext uri="{FF2B5EF4-FFF2-40B4-BE49-F238E27FC236}">
                <a16:creationId xmlns:a16="http://schemas.microsoft.com/office/drawing/2014/main" id="{EBFE6BF6-7FB9-42FA-AD7D-437D021894F9}"/>
              </a:ext>
            </a:extLst>
          </p:cNvPr>
          <p:cNvSpPr>
            <a:spLocks noGrp="1"/>
          </p:cNvSpPr>
          <p:nvPr>
            <p:ph type="body" sz="quarter" idx="12"/>
          </p:nvPr>
        </p:nvSpPr>
        <p:spPr/>
        <p:txBody>
          <a:bodyPr/>
          <a:lstStyle/>
          <a:p>
            <a:r>
              <a:rPr lang="en-US" dirty="0"/>
              <a:t>https://www.mintie.com/assets/img/resources/ASHRAE_Article-on-VentilationChanges.pdf</a:t>
            </a:r>
          </a:p>
          <a:p>
            <a:r>
              <a:rPr lang="en-US" dirty="0"/>
              <a:t> </a:t>
            </a:r>
          </a:p>
          <a:p>
            <a:r>
              <a:rPr lang="en-US" dirty="0">
                <a:hlinkClick r:id="rId2"/>
              </a:rPr>
              <a:t>https://www.hfmmagazine.com/articles/2671-planning-and-maintaining-hospital-air-isolation-rooms</a:t>
            </a:r>
            <a:endParaRPr lang="en-US" dirty="0"/>
          </a:p>
          <a:p>
            <a:endParaRPr lang="en-US" dirty="0"/>
          </a:p>
        </p:txBody>
      </p:sp>
      <p:sp>
        <p:nvSpPr>
          <p:cNvPr id="5" name="Slide Number Placeholder 4">
            <a:extLst>
              <a:ext uri="{FF2B5EF4-FFF2-40B4-BE49-F238E27FC236}">
                <a16:creationId xmlns:a16="http://schemas.microsoft.com/office/drawing/2014/main" id="{8403BFA1-BEA4-4C5E-B90C-F7CF7D3F1451}"/>
              </a:ext>
            </a:extLst>
          </p:cNvPr>
          <p:cNvSpPr>
            <a:spLocks noGrp="1"/>
          </p:cNvSpPr>
          <p:nvPr>
            <p:ph type="sldNum" sz="quarter" idx="4294967295"/>
          </p:nvPr>
        </p:nvSpPr>
        <p:spPr/>
        <p:txBody>
          <a:bodyPr/>
          <a:lstStyle/>
          <a:p>
            <a:fld id="{25170F32-A959-4727-8BBC-F1AEE5E791CA}" type="slidenum">
              <a:rPr lang="en-US" smtClean="0"/>
              <a:t>59</a:t>
            </a:fld>
            <a:endParaRPr lang="en-US"/>
          </a:p>
        </p:txBody>
      </p:sp>
    </p:spTree>
    <p:extLst>
      <p:ext uri="{BB962C8B-B14F-4D97-AF65-F5344CB8AC3E}">
        <p14:creationId xmlns:p14="http://schemas.microsoft.com/office/powerpoint/2010/main" val="4471338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0082" y="140142"/>
            <a:ext cx="8628947" cy="6468983"/>
          </a:xfrm>
          <a:prstGeom prst="rect">
            <a:avLst/>
          </a:prstGeom>
        </p:spPr>
      </p:pic>
    </p:spTree>
    <p:extLst>
      <p:ext uri="{BB962C8B-B14F-4D97-AF65-F5344CB8AC3E}">
        <p14:creationId xmlns:p14="http://schemas.microsoft.com/office/powerpoint/2010/main" val="176068224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5C1CA-64EF-4FE6-B4CA-A329F131389D}"/>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For patients with COVID-19 or other respiratory infections, evaluate need for hospitalization. If hospitalization is not medically necessary, </a:t>
            </a:r>
            <a:r>
              <a:rPr lang="en-US" u="sng" dirty="0">
                <a:hlinkClick r:id="rId2"/>
              </a:rPr>
              <a:t>home care</a:t>
            </a:r>
            <a:r>
              <a:rPr lang="en-US" dirty="0"/>
              <a:t> is preferable if the individual’s situation allows.</a:t>
            </a:r>
          </a:p>
          <a:p>
            <a:pPr marL="342900" indent="-342900">
              <a:buFont typeface="Arial" panose="020B0604020202020204" pitchFamily="34" charset="0"/>
              <a:buChar char="•"/>
            </a:pPr>
            <a:r>
              <a:rPr lang="en-US" b="1" dirty="0"/>
              <a:t>If admitted, place a patient with known or suspected COVID-19 in a single-person room with the door closed. The patient should have a dedicated bathroom.</a:t>
            </a:r>
          </a:p>
          <a:p>
            <a:pPr lvl="1"/>
            <a:r>
              <a:rPr lang="en-US" sz="2000" b="1" dirty="0"/>
              <a:t>Airborne Infection Isolation Rooms (AIIRs) should be reserved for patients who will be undergoing aerosol-generating procedures (intubation, sputum </a:t>
            </a:r>
            <a:r>
              <a:rPr lang="en-US" sz="2000" b="1" dirty="0" err="1"/>
              <a:t>inductionsuctioning</a:t>
            </a:r>
            <a:r>
              <a:rPr lang="en-US" sz="2000" b="1" dirty="0"/>
              <a:t>, bronchoscopy </a:t>
            </a:r>
          </a:p>
          <a:p>
            <a:pPr lvl="1"/>
            <a:r>
              <a:rPr lang="en-US" sz="2000" b="1" dirty="0"/>
              <a:t>CDC answers to question about nebulizer therapy and negative pressure rooms: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As a measure to limit HCP exposure and conserve PPE, facilities could consider </a:t>
            </a:r>
            <a:r>
              <a:rPr lang="en-US" dirty="0" err="1"/>
              <a:t>cohorting</a:t>
            </a:r>
            <a:r>
              <a:rPr lang="en-US" dirty="0"/>
              <a:t> staff and if possible, designating entire units within the facility, with dedicated HCP, to care for known or suspected COVID-19 patients. Dedicated means that HCP are assigned to care only for these patients during their shift</a:t>
            </a:r>
          </a:p>
          <a:p>
            <a:endParaRPr lang="en-US" dirty="0"/>
          </a:p>
        </p:txBody>
      </p:sp>
      <p:sp>
        <p:nvSpPr>
          <p:cNvPr id="3" name="Title 2">
            <a:extLst>
              <a:ext uri="{FF2B5EF4-FFF2-40B4-BE49-F238E27FC236}">
                <a16:creationId xmlns:a16="http://schemas.microsoft.com/office/drawing/2014/main" id="{199DD7FC-C0AA-4903-BF42-F696DBECCE55}"/>
              </a:ext>
            </a:extLst>
          </p:cNvPr>
          <p:cNvSpPr>
            <a:spLocks noGrp="1"/>
          </p:cNvSpPr>
          <p:nvPr>
            <p:ph type="title"/>
          </p:nvPr>
        </p:nvSpPr>
        <p:spPr/>
        <p:txBody>
          <a:bodyPr/>
          <a:lstStyle/>
          <a:p>
            <a:r>
              <a:rPr lang="en-US" dirty="0"/>
              <a:t>From CDC-Patient Placement</a:t>
            </a:r>
          </a:p>
        </p:txBody>
      </p:sp>
    </p:spTree>
    <p:extLst>
      <p:ext uri="{BB962C8B-B14F-4D97-AF65-F5344CB8AC3E}">
        <p14:creationId xmlns:p14="http://schemas.microsoft.com/office/powerpoint/2010/main" val="41787381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23948-A810-4527-AA02-402DC6F17403}"/>
              </a:ext>
            </a:extLst>
          </p:cNvPr>
          <p:cNvSpPr>
            <a:spLocks noGrp="1"/>
          </p:cNvSpPr>
          <p:nvPr>
            <p:ph type="title"/>
          </p:nvPr>
        </p:nvSpPr>
        <p:spPr/>
        <p:txBody>
          <a:bodyPr/>
          <a:lstStyle/>
          <a:p>
            <a:r>
              <a:rPr lang="en-US" sz="2000" dirty="0"/>
              <a:t>Table 2 Summary of the decontamination method and effect on FFR performance</a:t>
            </a:r>
          </a:p>
        </p:txBody>
      </p:sp>
      <p:graphicFrame>
        <p:nvGraphicFramePr>
          <p:cNvPr id="4" name="Table 3">
            <a:extLst>
              <a:ext uri="{FF2B5EF4-FFF2-40B4-BE49-F238E27FC236}">
                <a16:creationId xmlns:a16="http://schemas.microsoft.com/office/drawing/2014/main" id="{A63FCC09-D720-470F-BD78-8620BE92CEAE}"/>
              </a:ext>
            </a:extLst>
          </p:cNvPr>
          <p:cNvGraphicFramePr>
            <a:graphicFrameLocks noGrp="1"/>
          </p:cNvGraphicFramePr>
          <p:nvPr>
            <p:extLst>
              <p:ext uri="{D42A27DB-BD31-4B8C-83A1-F6EECF244321}">
                <p14:modId xmlns:p14="http://schemas.microsoft.com/office/powerpoint/2010/main" val="3197805319"/>
              </p:ext>
            </p:extLst>
          </p:nvPr>
        </p:nvGraphicFramePr>
        <p:xfrm>
          <a:off x="2114550" y="1185863"/>
          <a:ext cx="6423026" cy="5189931"/>
        </p:xfrm>
        <a:graphic>
          <a:graphicData uri="http://schemas.openxmlformats.org/drawingml/2006/table">
            <a:tbl>
              <a:tblPr firstRow="1" firstCol="1" bandRow="1"/>
              <a:tblGrid>
                <a:gridCol w="1062055">
                  <a:extLst>
                    <a:ext uri="{9D8B030D-6E8A-4147-A177-3AD203B41FA5}">
                      <a16:colId xmlns:a16="http://schemas.microsoft.com/office/drawing/2014/main" val="1292553823"/>
                    </a:ext>
                  </a:extLst>
                </a:gridCol>
                <a:gridCol w="1062055">
                  <a:extLst>
                    <a:ext uri="{9D8B030D-6E8A-4147-A177-3AD203B41FA5}">
                      <a16:colId xmlns:a16="http://schemas.microsoft.com/office/drawing/2014/main" val="67460394"/>
                    </a:ext>
                  </a:extLst>
                </a:gridCol>
                <a:gridCol w="1096391">
                  <a:extLst>
                    <a:ext uri="{9D8B030D-6E8A-4147-A177-3AD203B41FA5}">
                      <a16:colId xmlns:a16="http://schemas.microsoft.com/office/drawing/2014/main" val="1791210464"/>
                    </a:ext>
                  </a:extLst>
                </a:gridCol>
                <a:gridCol w="1261955">
                  <a:extLst>
                    <a:ext uri="{9D8B030D-6E8A-4147-A177-3AD203B41FA5}">
                      <a16:colId xmlns:a16="http://schemas.microsoft.com/office/drawing/2014/main" val="3166770784"/>
                    </a:ext>
                  </a:extLst>
                </a:gridCol>
                <a:gridCol w="878515">
                  <a:extLst>
                    <a:ext uri="{9D8B030D-6E8A-4147-A177-3AD203B41FA5}">
                      <a16:colId xmlns:a16="http://schemas.microsoft.com/office/drawing/2014/main" val="330069176"/>
                    </a:ext>
                  </a:extLst>
                </a:gridCol>
                <a:gridCol w="1062055">
                  <a:extLst>
                    <a:ext uri="{9D8B030D-6E8A-4147-A177-3AD203B41FA5}">
                      <a16:colId xmlns:a16="http://schemas.microsoft.com/office/drawing/2014/main" val="277927358"/>
                    </a:ext>
                  </a:extLst>
                </a:gridCol>
              </a:tblGrid>
              <a:tr h="291581">
                <a:tc gridSpan="6">
                  <a:txBody>
                    <a:bodyPr/>
                    <a:lstStyle/>
                    <a:p>
                      <a:pPr marL="0" marR="0">
                        <a:lnSpc>
                          <a:spcPct val="107000"/>
                        </a:lnSpc>
                        <a:spcBef>
                          <a:spcPts val="0"/>
                        </a:spcBef>
                        <a:spcAft>
                          <a:spcPts val="0"/>
                        </a:spcAft>
                      </a:pPr>
                      <a:r>
                        <a:rPr lang="en-US" sz="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Table 2 provides a summary of the decontamination methods evaluated in the referenced literature and the reported effect of each method on FFR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ctr">
                    <a:lnL>
                      <a:noFill/>
                    </a:lnL>
                    <a:lnR>
                      <a:noFill/>
                    </a:lnR>
                    <a:lnT>
                      <a:noFill/>
                    </a:lnT>
                    <a:lnB w="12700" cap="flat" cmpd="sng" algn="ctr">
                      <a:solidFill>
                        <a:srgbClr val="007C91"/>
                      </a:solidFill>
                      <a:prstDash val="solid"/>
                      <a:round/>
                      <a:headEnd type="none" w="med" len="med"/>
                      <a:tailEnd type="none" w="med" len="med"/>
                    </a:lnB>
                    <a:solidFill>
                      <a:srgbClr val="007C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9599977"/>
                  </a:ext>
                </a:extLst>
              </a:tr>
              <a:tr h="291581">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Method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Treatment level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FFR filtration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FFR fit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Other observations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extLst>
                  <a:ext uri="{0D108BD9-81ED-4DB2-BD59-A6C34878D82A}">
                    <a16:rowId xmlns:a16="http://schemas.microsoft.com/office/drawing/2014/main" val="975282050"/>
                  </a:ext>
                </a:extLst>
              </a:tr>
              <a:tr h="185951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Vaporous hydrogen peroxide (VHP)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Battelle report:</a:t>
                      </a: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Bioquell Clarus C HPV generator:.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Bergman et. al.:</a:t>
                      </a: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Room Bio-Decontamination Service (RBDS™, BIOQUELL UK Ltd, Andover, UK), which utilizes four portable modules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FFR fit was shown to be unaffected for up to 20 VHP treatments cycles using a head form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Degradation of straps after 30 cycles (Battelle report)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2006097847"/>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Ultraviolet germicidal irrad. (UVGI)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0.5–950 J/cm2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90–100% passing rate after 3 cycles depending on model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2, 3, 7, 8, 9, 10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3206957638"/>
                  </a:ext>
                </a:extLst>
              </a:tr>
              <a:tr h="576659">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Microwave generated steam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1100–1250W microwave models (range: 40 sec to 2 min)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All  passed filtration eval for 1 or 20 tr. cycles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95–100% passing rate after 3 and 20 cycles for all models tested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9, 10, 14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934532036"/>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Microwave steam bags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1100 W, 90 sec (bags filled with 60 mL tap water)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544287362"/>
                  </a:ext>
                </a:extLst>
              </a:tr>
              <a:tr h="576659">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Moist heat incubation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15 min–30 min (60°C, 80% RH)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6 of 6 models passed after 3 cycles of contamination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3, 9, 10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100514867"/>
                  </a:ext>
                </a:extLst>
              </a:tr>
              <a:tr h="291581">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Liquid hydrogen peroxide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 sec to 30 min (range: 3–6%)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1664167842"/>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Ethylene oxide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 hour at 55°C; conc. range: 725–833/L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2, 3, 7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2850024355"/>
                  </a:ext>
                </a:extLst>
              </a:tr>
            </a:tbl>
          </a:graphicData>
        </a:graphic>
      </p:graphicFrame>
      <p:sp>
        <p:nvSpPr>
          <p:cNvPr id="5" name="Rectangle 1">
            <a:extLst>
              <a:ext uri="{FF2B5EF4-FFF2-40B4-BE49-F238E27FC236}">
                <a16:creationId xmlns:a16="http://schemas.microsoft.com/office/drawing/2014/main" id="{38E18D92-23F1-412E-A270-F52C8E588FAE}"/>
              </a:ext>
            </a:extLst>
          </p:cNvPr>
          <p:cNvSpPr>
            <a:spLocks noGrp="1" noChangeArrowheads="1"/>
          </p:cNvSpPr>
          <p:nvPr>
            <p:ph type="body" sz="quarter" idx="10"/>
          </p:nvPr>
        </p:nvSpPr>
        <p:spPr bwMode="auto">
          <a:xfrm>
            <a:off x="373487" y="34191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8816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E8001-47DD-49F1-ACAF-B4529C3D8576}"/>
              </a:ext>
            </a:extLst>
          </p:cNvPr>
          <p:cNvSpPr>
            <a:spLocks noGrp="1"/>
          </p:cNvSpPr>
          <p:nvPr>
            <p:ph type="body" sz="quarter" idx="10"/>
          </p:nvPr>
        </p:nvSpPr>
        <p:spPr/>
        <p:txBody>
          <a:bodyPr/>
          <a:lstStyle/>
          <a:p>
            <a:r>
              <a:rPr lang="en-US" dirty="0"/>
              <a:t>“A team led by </a:t>
            </a:r>
            <a:r>
              <a:rPr lang="en-US" b="1" dirty="0"/>
              <a:t>John Lowe, PhD</a:t>
            </a:r>
            <a:r>
              <a:rPr lang="en-US" dirty="0"/>
              <a:t>, UNMC assistant vice chancellor for inter-professional health security training and education has developed a safe and effective method to decontaminate N95 respirators so they can be used multiple times, instead of just once. It involves using ultraviolet light towers to irradiate high numbers of N95 respirators.</a:t>
            </a:r>
          </a:p>
          <a:p>
            <a:r>
              <a:rPr lang="en-US" dirty="0"/>
              <a:t>The decontamination of these items works like this: groups of N95s are safely bagged and transported to a room inside Nebraska Medical Center, which is equipped with two ultraviolet light towers. The N95 respirators are hung on wires stretching the length of the room and then decontaminated when the lights are powered on. They are then removed and returned to the original owners for reuse.”</a:t>
            </a:r>
          </a:p>
          <a:p>
            <a:r>
              <a:rPr lang="en-US" dirty="0"/>
              <a:t>This is public facing now on the NETEC site.</a:t>
            </a:r>
          </a:p>
          <a:p>
            <a:r>
              <a:rPr lang="en-US" dirty="0">
                <a:hlinkClick r:id="rId2"/>
              </a:rPr>
              <a:t>https://repository.netecweb.org/files/original/fe9a813e5643ab774a62b4b1778117e0.pdf</a:t>
            </a:r>
            <a:endParaRPr lang="en-US" dirty="0"/>
          </a:p>
          <a:p>
            <a:r>
              <a:rPr lang="en-US" dirty="0"/>
              <a:t>UV sights around the state 4-5 places outside the metro-will have more info Wed</a:t>
            </a:r>
          </a:p>
          <a:p>
            <a:endParaRPr lang="en-US" dirty="0"/>
          </a:p>
        </p:txBody>
      </p:sp>
      <p:sp>
        <p:nvSpPr>
          <p:cNvPr id="3" name="Title 2">
            <a:extLst>
              <a:ext uri="{FF2B5EF4-FFF2-40B4-BE49-F238E27FC236}">
                <a16:creationId xmlns:a16="http://schemas.microsoft.com/office/drawing/2014/main" id="{91880018-15A3-4273-8563-238C38092B47}"/>
              </a:ext>
            </a:extLst>
          </p:cNvPr>
          <p:cNvSpPr>
            <a:spLocks noGrp="1"/>
          </p:cNvSpPr>
          <p:nvPr>
            <p:ph type="title"/>
          </p:nvPr>
        </p:nvSpPr>
        <p:spPr/>
        <p:txBody>
          <a:bodyPr/>
          <a:lstStyle/>
          <a:p>
            <a:r>
              <a:rPr lang="en-US" dirty="0"/>
              <a:t>UV Disinfection of PPE</a:t>
            </a:r>
          </a:p>
        </p:txBody>
      </p:sp>
    </p:spTree>
    <p:extLst>
      <p:ext uri="{BB962C8B-B14F-4D97-AF65-F5344CB8AC3E}">
        <p14:creationId xmlns:p14="http://schemas.microsoft.com/office/powerpoint/2010/main" val="32291659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A1079-C897-471F-8691-93419A3915E4}"/>
              </a:ext>
            </a:extLst>
          </p:cNvPr>
          <p:cNvSpPr>
            <a:spLocks noGrp="1"/>
          </p:cNvSpPr>
          <p:nvPr>
            <p:ph type="body" sz="quarter" idx="10"/>
          </p:nvPr>
        </p:nvSpPr>
        <p:spPr/>
        <p:txBody>
          <a:bodyPr/>
          <a:lstStyle/>
          <a:p>
            <a:r>
              <a:rPr lang="en-US" dirty="0"/>
              <a:t>On March 28, 2020, FDA issued an </a:t>
            </a:r>
            <a:r>
              <a:rPr lang="en-US" u="sng" dirty="0">
                <a:hlinkClick r:id="rId2"/>
              </a:rPr>
              <a:t>Emergency Use Authorization (EUA) permitting the Battelle Decontamination </a:t>
            </a:r>
            <a:r>
              <a:rPr lang="en-US" u="sng" dirty="0" err="1">
                <a:hlinkClick r:id="rId2"/>
              </a:rPr>
              <a:t>System</a:t>
            </a:r>
            <a:r>
              <a:rPr lang="en-US" dirty="0" err="1">
                <a:hlinkClick r:id="rId2"/>
              </a:rPr>
              <a:t>external</a:t>
            </a:r>
            <a:r>
              <a:rPr lang="en-US" dirty="0">
                <a:hlinkClick r:id="rId2"/>
              </a:rPr>
              <a:t> icon</a:t>
            </a:r>
            <a:r>
              <a:rPr lang="en-US" dirty="0"/>
              <a:t> at Battelle Memorial Institute to be authorized for use in decontaminating “compatible N95 respirators.” </a:t>
            </a:r>
          </a:p>
          <a:p>
            <a:r>
              <a:rPr lang="en-US" dirty="0"/>
              <a:t>University of Iowa has shown that possible </a:t>
            </a:r>
            <a:r>
              <a:rPr lang="en-US" dirty="0" err="1"/>
              <a:t>dropin</a:t>
            </a:r>
            <a:r>
              <a:rPr lang="en-US" dirty="0"/>
              <a:t> filtration capacity of 2% post H2O2, so recommend only 2 4 times</a:t>
            </a:r>
          </a:p>
          <a:p>
            <a:r>
              <a:rPr lang="en-US" dirty="0"/>
              <a:t>Because ultraviolet germicidal irradiation (UVGI), vaporous hydrogen peroxide (VHP), and moist heat showed the most promise as potential methods to decontaminate FFRs, researchers, decontamination companies, healthcare systems, or individual hospitals should focus current efforts on these technologies.</a:t>
            </a:r>
          </a:p>
        </p:txBody>
      </p:sp>
      <p:sp>
        <p:nvSpPr>
          <p:cNvPr id="3" name="Title 2">
            <a:extLst>
              <a:ext uri="{FF2B5EF4-FFF2-40B4-BE49-F238E27FC236}">
                <a16:creationId xmlns:a16="http://schemas.microsoft.com/office/drawing/2014/main" id="{3347FD54-979C-4CD0-A1FB-0AFC1F246A9F}"/>
              </a:ext>
            </a:extLst>
          </p:cNvPr>
          <p:cNvSpPr>
            <a:spLocks noGrp="1"/>
          </p:cNvSpPr>
          <p:nvPr>
            <p:ph type="title"/>
          </p:nvPr>
        </p:nvSpPr>
        <p:spPr/>
        <p:txBody>
          <a:bodyPr/>
          <a:lstStyle/>
          <a:p>
            <a:r>
              <a:rPr lang="en-US" dirty="0"/>
              <a:t>Other Decontamination Strategies</a:t>
            </a:r>
          </a:p>
        </p:txBody>
      </p:sp>
    </p:spTree>
    <p:extLst>
      <p:ext uri="{BB962C8B-B14F-4D97-AF65-F5344CB8AC3E}">
        <p14:creationId xmlns:p14="http://schemas.microsoft.com/office/powerpoint/2010/main" val="24633102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Do NOT need to report all tests just positives and any probable cast that is pending (epi link)-</a:t>
            </a:r>
          </a:p>
          <a:p>
            <a:pPr lvl="0"/>
            <a:r>
              <a:rPr lang="en-US" sz="2800" dirty="0"/>
              <a:t>Any general questions by the public can be answered by the general COVID 19 hotlines at various LHDs</a:t>
            </a:r>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20081424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F0CF5-B960-434C-84C4-9FB87B06E446}"/>
              </a:ext>
            </a:extLst>
          </p:cNvPr>
          <p:cNvSpPr>
            <a:spLocks noGrp="1"/>
          </p:cNvSpPr>
          <p:nvPr>
            <p:ph type="body" sz="quarter" idx="10"/>
          </p:nvPr>
        </p:nvSpPr>
        <p:spPr/>
        <p:txBody>
          <a:bodyPr/>
          <a:lstStyle/>
          <a:p>
            <a:r>
              <a:rPr lang="en-US" dirty="0"/>
              <a:t>he HAI team in Wisconsin has a position paper on this topic at </a:t>
            </a:r>
            <a:r>
              <a:rPr lang="en-US" dirty="0">
                <a:hlinkClick r:id="rId2"/>
              </a:rPr>
              <a:t>https://www.dhs.wisconsin.gov/regulations/nh/hai-ltc-oxygen-tubing.pdf</a:t>
            </a:r>
            <a:r>
              <a:rPr lang="en-US" dirty="0"/>
              <a:t>  </a:t>
            </a:r>
          </a:p>
          <a:p>
            <a:r>
              <a:rPr lang="en-US" dirty="0"/>
              <a:t>“Current evidence and standards of practice support oxygen tubing replacement to be event related instead of time related.  </a:t>
            </a:r>
            <a:r>
              <a:rPr lang="en-US" u="sng" dirty="0"/>
              <a:t>Event related examples requiring oxygen tubing replacement include when visibly soiled, when known contamination occurs and/or between residents.</a:t>
            </a:r>
            <a:r>
              <a:rPr lang="en-US" dirty="0"/>
              <a:t> Current evidence and standards of practice do not recommend changing oxygen tubing at regular intervals such as weekly or every five days.  When available, manufacturer recommendations should be incorporated into the facility’s policies and procedures.”    </a:t>
            </a:r>
          </a:p>
          <a:p>
            <a:r>
              <a:rPr lang="en-US" dirty="0"/>
              <a:t>Based on the reference documents and from practical perspective, I think this is very reasonable guidance for conservation.</a:t>
            </a:r>
          </a:p>
          <a:p>
            <a:r>
              <a:rPr lang="en-US" dirty="0"/>
              <a:t> Because nebulizer masks are used with aerosolized medication, they are probably more likely to become contaminated and/or sticky. If the manufacturer recommends a procedure for cleaning and disinfecting them, then perhaps the facility can attempt that. However, long term care facilities rarely have space set-up for proper cleaning and disinfection of these types of devices, so such cleaning should be done with a lot of caution.</a:t>
            </a:r>
          </a:p>
          <a:p>
            <a:r>
              <a:rPr lang="en-US" dirty="0"/>
              <a:t> .</a:t>
            </a:r>
          </a:p>
          <a:p>
            <a:r>
              <a:rPr lang="en-US" dirty="0"/>
              <a:t> </a:t>
            </a:r>
          </a:p>
          <a:p>
            <a:endParaRPr lang="en-US" dirty="0"/>
          </a:p>
        </p:txBody>
      </p:sp>
      <p:sp>
        <p:nvSpPr>
          <p:cNvPr id="3" name="Title 2">
            <a:extLst>
              <a:ext uri="{FF2B5EF4-FFF2-40B4-BE49-F238E27FC236}">
                <a16:creationId xmlns:a16="http://schemas.microsoft.com/office/drawing/2014/main" id="{B30D96E2-6CBE-441D-963B-CCCCC537ADD4}"/>
              </a:ext>
            </a:extLst>
          </p:cNvPr>
          <p:cNvSpPr>
            <a:spLocks noGrp="1"/>
          </p:cNvSpPr>
          <p:nvPr>
            <p:ph type="title"/>
          </p:nvPr>
        </p:nvSpPr>
        <p:spPr/>
        <p:txBody>
          <a:bodyPr/>
          <a:lstStyle/>
          <a:p>
            <a:r>
              <a:rPr lang="en-US" dirty="0"/>
              <a:t>Cleaning Oxygen tubing</a:t>
            </a:r>
          </a:p>
        </p:txBody>
      </p:sp>
    </p:spTree>
    <p:extLst>
      <p:ext uri="{BB962C8B-B14F-4D97-AF65-F5344CB8AC3E}">
        <p14:creationId xmlns:p14="http://schemas.microsoft.com/office/powerpoint/2010/main" val="19171021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8200" y="1720694"/>
            <a:ext cx="8420875" cy="4351338"/>
          </a:xfrm>
          <a:prstGeom prst="rect">
            <a:avLst/>
          </a:prstGeom>
        </p:spPr>
      </p:pic>
      <p:pic>
        <p:nvPicPr>
          <p:cNvPr id="4" name="Picture 3"/>
          <p:cNvPicPr>
            <a:picLocks noChangeAspect="1"/>
          </p:cNvPicPr>
          <p:nvPr/>
        </p:nvPicPr>
        <p:blipFill>
          <a:blip r:embed="rId4"/>
          <a:stretch>
            <a:fillRect/>
          </a:stretch>
        </p:blipFill>
        <p:spPr>
          <a:xfrm>
            <a:off x="838200" y="473752"/>
            <a:ext cx="9153525" cy="723900"/>
          </a:xfrm>
          <a:prstGeom prst="rect">
            <a:avLst/>
          </a:prstGeom>
        </p:spPr>
      </p:pic>
      <p:sp>
        <p:nvSpPr>
          <p:cNvPr id="6" name="Rectangle 5"/>
          <p:cNvSpPr/>
          <p:nvPr/>
        </p:nvSpPr>
        <p:spPr>
          <a:xfrm>
            <a:off x="4092315" y="1197652"/>
            <a:ext cx="7516743" cy="369332"/>
          </a:xfrm>
          <a:prstGeom prst="rect">
            <a:avLst/>
          </a:prstGeom>
        </p:spPr>
        <p:txBody>
          <a:bodyPr wrap="square">
            <a:spAutoFit/>
          </a:bodyPr>
          <a:lstStyle/>
          <a:p>
            <a:r>
              <a:rPr lang="en-US" dirty="0">
                <a:hlinkClick r:id="rId5"/>
              </a:rPr>
              <a:t>https://repository.netecweb.org/exhibits/show/ncov/ncov</a:t>
            </a:r>
            <a:endParaRPr lang="en-US" dirty="0"/>
          </a:p>
        </p:txBody>
      </p:sp>
      <p:cxnSp>
        <p:nvCxnSpPr>
          <p:cNvPr id="7" name="Straight Arrow Connector 6"/>
          <p:cNvCxnSpPr/>
          <p:nvPr/>
        </p:nvCxnSpPr>
        <p:spPr>
          <a:xfrm flipH="1">
            <a:off x="3072725" y="2143593"/>
            <a:ext cx="1019590" cy="43010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29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37974-B59B-4A21-BC32-79B07B57D87B}"/>
              </a:ext>
            </a:extLst>
          </p:cNvPr>
          <p:cNvSpPr>
            <a:spLocks noGrp="1"/>
          </p:cNvSpPr>
          <p:nvPr>
            <p:ph type="body" sz="quarter" idx="10"/>
          </p:nvPr>
        </p:nvSpPr>
        <p:spPr/>
        <p:txBody>
          <a:bodyPr/>
          <a:lstStyle/>
          <a:p>
            <a:r>
              <a:rPr lang="en-US" dirty="0"/>
              <a:t>If “severe shortages of ABHR (and have exhausted supply chain access to efficacious products) may consider local production of formulations as described by the </a:t>
            </a:r>
            <a:r>
              <a:rPr lang="en-US" dirty="0">
                <a:hlinkClick r:id="rId2"/>
              </a:rPr>
              <a:t>FDA Policy for Compounding of Certain Alcohol-Based Hand Sanitizer </a:t>
            </a:r>
            <a:r>
              <a:rPr lang="en-US" dirty="0" err="1">
                <a:hlinkClick r:id="rId2"/>
              </a:rPr>
              <a:t>Productsexternal</a:t>
            </a:r>
            <a:r>
              <a:rPr lang="en-US" dirty="0">
                <a:hlinkClick r:id="rId2"/>
              </a:rPr>
              <a:t> icon</a:t>
            </a:r>
            <a:r>
              <a:rPr lang="en-US" dirty="0"/>
              <a:t>. This policy remains in effect through April 30, 2020. Formulations included in the FDA guidance are consistent with World Health Organization production guidance. These locally produced products are intended for routine healthcare personnel hand cleaning, must not contain active ingredients other than those specified in the FDA guidance, and should not take the place of other regulated skin antiseptics (e.g. surgical hand rub). To avoid contamination with spore-forming organisms, WHO formulations require a 72-hour post-production quarantine. Organizations should revert to the use of commercially produced, FDA-approved product once such supplies again become available.”</a:t>
            </a:r>
          </a:p>
          <a:p>
            <a:r>
              <a:rPr lang="en-US" dirty="0"/>
              <a:t>Here is the link to The World Health Organization's hand rub </a:t>
            </a:r>
            <a:r>
              <a:rPr lang="en-US" dirty="0" err="1"/>
              <a:t>directions:</a:t>
            </a:r>
            <a:r>
              <a:rPr lang="en-US" u="sng" dirty="0" err="1">
                <a:hlinkClick r:id="rId3"/>
              </a:rPr>
              <a:t>https</a:t>
            </a:r>
            <a:r>
              <a:rPr lang="en-US" u="sng" dirty="0">
                <a:hlinkClick r:id="rId3"/>
              </a:rPr>
              <a:t>://www.who.int/gpsc/5may/Guide_to_Local_Production.pdf</a:t>
            </a:r>
            <a:endParaRPr lang="en-US" dirty="0"/>
          </a:p>
          <a:p>
            <a:r>
              <a:rPr lang="en-US" dirty="0"/>
              <a:t>Here is the FDA </a:t>
            </a:r>
            <a:r>
              <a:rPr lang="en-US" dirty="0" err="1"/>
              <a:t>one:</a:t>
            </a:r>
            <a:r>
              <a:rPr lang="en-US" dirty="0" err="1">
                <a:hlinkClick r:id="rId4"/>
              </a:rPr>
              <a:t>https</a:t>
            </a:r>
            <a:r>
              <a:rPr lang="en-US" dirty="0">
                <a:hlinkClick r:id="rId4"/>
              </a:rPr>
              <a:t>://www.fda.gov/news-events/press-announcements/coronavirus-covid-19-update-fda-provides-guidance-production-alcohol-based-hand-sanitizer-help-boost</a:t>
            </a:r>
            <a:endParaRPr lang="en-US" dirty="0"/>
          </a:p>
          <a:p>
            <a:r>
              <a:rPr lang="en-US" dirty="0"/>
              <a:t> </a:t>
            </a:r>
          </a:p>
          <a:p>
            <a:endParaRPr lang="en-US" dirty="0"/>
          </a:p>
        </p:txBody>
      </p:sp>
      <p:sp>
        <p:nvSpPr>
          <p:cNvPr id="3" name="Title 2">
            <a:extLst>
              <a:ext uri="{FF2B5EF4-FFF2-40B4-BE49-F238E27FC236}">
                <a16:creationId xmlns:a16="http://schemas.microsoft.com/office/drawing/2014/main" id="{3FDA6BE4-3141-45F0-B5AF-4F3446A88264}"/>
              </a:ext>
            </a:extLst>
          </p:cNvPr>
          <p:cNvSpPr>
            <a:spLocks noGrp="1"/>
          </p:cNvSpPr>
          <p:nvPr>
            <p:ph type="title"/>
          </p:nvPr>
        </p:nvSpPr>
        <p:spPr/>
        <p:txBody>
          <a:bodyPr/>
          <a:lstStyle/>
          <a:p>
            <a:r>
              <a:rPr lang="en-US" dirty="0"/>
              <a:t>From the CDC –ABHR Shortages</a:t>
            </a:r>
          </a:p>
        </p:txBody>
      </p:sp>
    </p:spTree>
    <p:extLst>
      <p:ext uri="{BB962C8B-B14F-4D97-AF65-F5344CB8AC3E}">
        <p14:creationId xmlns:p14="http://schemas.microsoft.com/office/powerpoint/2010/main" val="219728812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75BA2-4DD8-41ED-BF9B-AC72BAF53835}"/>
              </a:ext>
            </a:extLst>
          </p:cNvPr>
          <p:cNvSpPr>
            <a:spLocks noGrp="1"/>
          </p:cNvSpPr>
          <p:nvPr>
            <p:ph type="body" sz="quarter" idx="10"/>
          </p:nvPr>
        </p:nvSpPr>
        <p:spPr/>
        <p:txBody>
          <a:bodyPr/>
          <a:lstStyle/>
          <a:p>
            <a:r>
              <a:rPr lang="en-US" b="1" dirty="0"/>
              <a:t>Soft surfaces</a:t>
            </a:r>
          </a:p>
          <a:p>
            <a:r>
              <a:rPr lang="en-US" dirty="0"/>
              <a:t>For soft surfaces such as </a:t>
            </a:r>
            <a:r>
              <a:rPr lang="en-US" b="1" dirty="0"/>
              <a:t>carpeted floor, rugs, and drapes</a:t>
            </a:r>
          </a:p>
          <a:p>
            <a:r>
              <a:rPr lang="en-US" dirty="0"/>
              <a:t>Products for such surfaces</a:t>
            </a:r>
          </a:p>
          <a:p>
            <a:r>
              <a:rPr lang="en-US" b="1" dirty="0"/>
              <a:t>Clean the surface using soap and water</a:t>
            </a:r>
            <a:r>
              <a:rPr lang="en-US" dirty="0"/>
              <a:t> or with cleaners appropriate for use on these surfaces.</a:t>
            </a:r>
          </a:p>
          <a:p>
            <a:r>
              <a:rPr lang="en-US" dirty="0"/>
              <a:t>Fabric Disinfectant</a:t>
            </a:r>
          </a:p>
          <a:p>
            <a:r>
              <a:rPr lang="en-US" b="1" dirty="0"/>
              <a:t>Launder items</a:t>
            </a:r>
            <a:r>
              <a:rPr lang="en-US" dirty="0"/>
              <a:t> (if possible) according to the manufacturer’s </a:t>
            </a:r>
            <a:r>
              <a:rPr lang="en-US" dirty="0" err="1"/>
              <a:t>instructions.Use</a:t>
            </a:r>
            <a:r>
              <a:rPr lang="en-US" dirty="0"/>
              <a:t> the warmest appropriate water setting and dry items completely.</a:t>
            </a:r>
          </a:p>
          <a:p>
            <a:r>
              <a:rPr lang="en-US" dirty="0"/>
              <a:t>OR</a:t>
            </a:r>
          </a:p>
          <a:p>
            <a:r>
              <a:rPr lang="en-US" b="1" dirty="0"/>
              <a:t>Disinfect with an EPA-registered household disinfectant.</a:t>
            </a:r>
            <a:r>
              <a:rPr lang="en-US" dirty="0"/>
              <a:t> </a:t>
            </a:r>
            <a:r>
              <a:rPr lang="en-US" dirty="0">
                <a:hlinkClick r:id="rId2"/>
              </a:rPr>
              <a:t>These </a:t>
            </a:r>
            <a:r>
              <a:rPr lang="en-US" dirty="0" err="1">
                <a:hlinkClick r:id="rId2"/>
              </a:rPr>
              <a:t>disinfectantsexternal</a:t>
            </a:r>
            <a:r>
              <a:rPr lang="en-US" dirty="0">
                <a:hlinkClick r:id="rId2"/>
              </a:rPr>
              <a:t> icon</a:t>
            </a:r>
            <a:r>
              <a:rPr lang="en-US" dirty="0"/>
              <a:t> meet EPA’s criteria for use against COVID-19.</a:t>
            </a:r>
          </a:p>
          <a:p>
            <a:endParaRPr lang="en-US" dirty="0"/>
          </a:p>
        </p:txBody>
      </p:sp>
      <p:sp>
        <p:nvSpPr>
          <p:cNvPr id="3" name="Title 2">
            <a:extLst>
              <a:ext uri="{FF2B5EF4-FFF2-40B4-BE49-F238E27FC236}">
                <a16:creationId xmlns:a16="http://schemas.microsoft.com/office/drawing/2014/main" id="{8AA30B01-6CD4-47AE-ADC9-E92A12ED1460}"/>
              </a:ext>
            </a:extLst>
          </p:cNvPr>
          <p:cNvSpPr>
            <a:spLocks noGrp="1"/>
          </p:cNvSpPr>
          <p:nvPr>
            <p:ph type="title"/>
          </p:nvPr>
        </p:nvSpPr>
        <p:spPr/>
        <p:txBody>
          <a:bodyPr/>
          <a:lstStyle/>
          <a:p>
            <a:r>
              <a:rPr lang="en-US" dirty="0"/>
              <a:t>Unique Cleaning Questions</a:t>
            </a:r>
          </a:p>
        </p:txBody>
      </p:sp>
    </p:spTree>
    <p:extLst>
      <p:ext uri="{BB962C8B-B14F-4D97-AF65-F5344CB8AC3E}">
        <p14:creationId xmlns:p14="http://schemas.microsoft.com/office/powerpoint/2010/main" val="38908886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299" y="130617"/>
            <a:ext cx="8757691" cy="6546264"/>
          </a:xfrm>
          <a:prstGeom prst="rect">
            <a:avLst/>
          </a:prstGeom>
        </p:spPr>
      </p:pic>
    </p:spTree>
    <p:extLst>
      <p:ext uri="{BB962C8B-B14F-4D97-AF65-F5344CB8AC3E}">
        <p14:creationId xmlns:p14="http://schemas.microsoft.com/office/powerpoint/2010/main" val="23212428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r>
              <a:rPr lang="en-US" dirty="0"/>
              <a:t>; Kate Tyner and </a:t>
            </a:r>
            <a:r>
              <a:rPr lang="en-US"/>
              <a:t>Margaret Drake</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319" y="159895"/>
            <a:ext cx="8768622" cy="6554324"/>
          </a:xfrm>
          <a:prstGeom prst="rect">
            <a:avLst/>
          </a:prstGeom>
        </p:spPr>
      </p:pic>
    </p:spTree>
    <p:extLst>
      <p:ext uri="{BB962C8B-B14F-4D97-AF65-F5344CB8AC3E}">
        <p14:creationId xmlns:p14="http://schemas.microsoft.com/office/powerpoint/2010/main" val="7027781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858" y="470707"/>
            <a:ext cx="9710363" cy="5900114"/>
          </a:xfrm>
          <a:prstGeom prst="rect">
            <a:avLst/>
          </a:prstGeom>
        </p:spPr>
      </p:pic>
    </p:spTree>
    <p:extLst>
      <p:ext uri="{BB962C8B-B14F-4D97-AF65-F5344CB8AC3E}">
        <p14:creationId xmlns:p14="http://schemas.microsoft.com/office/powerpoint/2010/main" val="6969813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5527</TotalTime>
  <Words>8040</Words>
  <Application>Microsoft Office PowerPoint</Application>
  <PresentationFormat>Widescreen</PresentationFormat>
  <Paragraphs>497</Paragraphs>
  <Slides>71</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71</vt:i4>
      </vt:variant>
    </vt:vector>
  </HeadingPairs>
  <TitlesOfParts>
    <vt:vector size="81" baseType="lpstr">
      <vt:lpstr>Roboto Black</vt:lpstr>
      <vt:lpstr>Arial</vt:lpstr>
      <vt:lpstr>Montserrat Semi Bold</vt:lpstr>
      <vt:lpstr>Roboto</vt:lpstr>
      <vt:lpstr>Times New Roman</vt:lpstr>
      <vt:lpstr>Calibri</vt:lpstr>
      <vt:lpstr>Montserrat</vt:lpstr>
      <vt:lpstr>Wingdings 3</vt:lpstr>
      <vt:lpstr>Custom Design</vt:lpstr>
      <vt:lpstr>Brand Theme Master</vt:lpstr>
      <vt:lpstr>  Covid-19 Webex Update  4-8-20</vt:lpstr>
      <vt:lpstr>We are one in this fight</vt:lpstr>
      <vt:lpstr>This is George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Links to Nebraska webinars</vt:lpstr>
      <vt:lpstr>Other Resources</vt:lpstr>
      <vt:lpstr>         What to Do When If You Quarantine All Staff Exposed There Will Be No One Left</vt:lpstr>
      <vt:lpstr>HCW Masking</vt:lpstr>
      <vt:lpstr>For Daily Surgical Mask Use </vt:lpstr>
      <vt:lpstr>One Mask per day Policy Continued</vt:lpstr>
      <vt:lpstr>Thanks to NM procedure sharing</vt:lpstr>
      <vt:lpstr>Cloth Masks for the Public</vt:lpstr>
      <vt:lpstr>Older data on cloth masks</vt:lpstr>
      <vt:lpstr>Asymptomatic and Presymptomatic Transmission</vt:lpstr>
      <vt:lpstr>LTC Accepting Patients</vt:lpstr>
      <vt:lpstr>LTC accepting patients continued</vt:lpstr>
      <vt:lpstr>Accepting Hospitalized Residents Back to the Nursing Home</vt:lpstr>
      <vt:lpstr>Managing  COVID 19 in LTC</vt:lpstr>
      <vt:lpstr>Outbreaks in Healthcare</vt:lpstr>
      <vt:lpstr>Pathways for the Use of Convalescent Plasma</vt:lpstr>
      <vt:lpstr>Convalescent Plasma Continued</vt:lpstr>
      <vt:lpstr>How to determine PPE needs</vt:lpstr>
      <vt:lpstr>Discontinuation from self-monitoring and self-quarantine: </vt:lpstr>
      <vt:lpstr>Discontinuation of Home Isolation</vt:lpstr>
      <vt:lpstr>Discontinuation of Isolation</vt:lpstr>
      <vt:lpstr>Strategies for Re-Use of masks</vt:lpstr>
      <vt:lpstr>CDC Guidance on Nebulizing Treatments</vt:lpstr>
      <vt:lpstr>Masking-Options, with Best Alternatives </vt:lpstr>
      <vt:lpstr>   Infection Prevention and Control                       Office Hours</vt:lpstr>
      <vt:lpstr>Unique Cleaning Questions</vt:lpstr>
      <vt:lpstr>Clinical Diagnosis</vt:lpstr>
      <vt:lpstr>New Testing Capacity</vt:lpstr>
      <vt:lpstr>New HAN on Testing 4-2-10</vt:lpstr>
      <vt:lpstr>Nulirt Ordering</vt:lpstr>
      <vt:lpstr>Nulirt</vt:lpstr>
      <vt:lpstr>How to Order COVID-19 Different Testing Options</vt:lpstr>
      <vt:lpstr>Testing Performance</vt:lpstr>
      <vt:lpstr>Call In Lines; Facility Screening</vt:lpstr>
      <vt:lpstr>  Out-of-State Travelers--When to Self-monitor, Self-quarantine or Self-isolate </vt:lpstr>
      <vt:lpstr>Identifying high risk domestic travel</vt:lpstr>
      <vt:lpstr>Every health care worker who returns from out-of-state travel     </vt:lpstr>
      <vt:lpstr>Updates-When should HCPs Self Quarantine</vt:lpstr>
      <vt:lpstr>HCP Return to work</vt:lpstr>
      <vt:lpstr>Gowns for MRSA and VRE</vt:lpstr>
      <vt:lpstr>Other PPE Preserving Strategies</vt:lpstr>
      <vt:lpstr>User seal check for N95 respirators</vt:lpstr>
      <vt:lpstr>CDC Updates PPE Optimization Strategies</vt:lpstr>
      <vt:lpstr>UNMC Study on Contamination of Environment near COVID 19 Patients</vt:lpstr>
      <vt:lpstr>EVS Cleaning After COVID 19 patient leaves</vt:lpstr>
      <vt:lpstr> </vt:lpstr>
      <vt:lpstr>Additional Resources on Air Exchanges</vt:lpstr>
      <vt:lpstr>From CDC-Patient Placement</vt:lpstr>
      <vt:lpstr>Table 2 Summary of the decontamination method and effect on FFR performance</vt:lpstr>
      <vt:lpstr>UV Disinfection of PPE</vt:lpstr>
      <vt:lpstr>Other Decontamination Strategies</vt:lpstr>
      <vt:lpstr>Reporting to LHD</vt:lpstr>
      <vt:lpstr>Registration link: https://unmc.zoom.us/webinar/register/WN_9jB8mb2CQmWeuD82yxbJ2g</vt:lpstr>
      <vt:lpstr>Cleaning Oxygen tubing</vt:lpstr>
      <vt:lpstr>PowerPoint Presentation</vt:lpstr>
      <vt:lpstr>From the CDC –ABHR Shortages</vt:lpstr>
      <vt:lpstr>Unique Cleaning Questions</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370</cp:revision>
  <cp:lastPrinted>2016-10-25T21:04:27Z</cp:lastPrinted>
  <dcterms:created xsi:type="dcterms:W3CDTF">2016-09-27T14:31:05Z</dcterms:created>
  <dcterms:modified xsi:type="dcterms:W3CDTF">2020-04-09T01:01:03Z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859815186</vt:i4>
  </property>
  <property fmtid="{D5CDD505-2E9C-101B-9397-08002B2CF9AE}" pid="3" name="_NewReviewCycle">
    <vt:lpwstr/>
  </property>
  <property fmtid="{D5CDD505-2E9C-101B-9397-08002B2CF9AE}" pid="4" name="_EmailSubject">
    <vt:lpwstr>April 8 ACH Covid slides</vt:lpwstr>
  </property>
  <property fmtid="{D5CDD505-2E9C-101B-9397-08002B2CF9AE}" pid="5" name="_AuthorEmailDisplayName">
    <vt:lpwstr>Effle, Nicole</vt:lpwstr>
  </property>
  <property fmtid="{D5CDD505-2E9C-101B-9397-08002B2CF9AE}" pid="6" name="_PreviousAdHocReviewCycleID">
    <vt:i4>-643145199</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