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0.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466" r:id="rId3"/>
    <p:sldId id="468" r:id="rId4"/>
    <p:sldId id="503" r:id="rId5"/>
    <p:sldId id="493" r:id="rId6"/>
    <p:sldId id="471" r:id="rId7"/>
    <p:sldId id="507" r:id="rId8"/>
    <p:sldId id="509" r:id="rId9"/>
    <p:sldId id="488" r:id="rId10"/>
    <p:sldId id="490" r:id="rId11"/>
    <p:sldId id="491" r:id="rId12"/>
    <p:sldId id="495" r:id="rId13"/>
    <p:sldId id="494" r:id="rId14"/>
    <p:sldId id="496" r:id="rId15"/>
    <p:sldId id="475" r:id="rId16"/>
    <p:sldId id="476" r:id="rId17"/>
    <p:sldId id="501" r:id="rId18"/>
    <p:sldId id="478" r:id="rId19"/>
    <p:sldId id="272" r:id="rId20"/>
    <p:sldId id="489" r:id="rId21"/>
    <p:sldId id="506" r:id="rId22"/>
    <p:sldId id="508" r:id="rId23"/>
    <p:sldId id="497" r:id="rId24"/>
    <p:sldId id="281" r:id="rId25"/>
    <p:sldId id="511"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B61"/>
    <a:srgbClr val="1ED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82475" autoAdjust="0"/>
  </p:normalViewPr>
  <p:slideViewPr>
    <p:cSldViewPr snapToGrid="0" snapToObjects="1">
      <p:cViewPr varScale="1">
        <p:scale>
          <a:sx n="59" d="100"/>
          <a:sy n="59" d="100"/>
        </p:scale>
        <p:origin x="89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652"/>
    </p:cViewPr>
  </p:sorterViewPr>
  <p:notesViewPr>
    <p:cSldViewPr snapToGrid="0" snapToObjects="1">
      <p:cViewPr varScale="1">
        <p:scale>
          <a:sx n="45" d="100"/>
          <a:sy n="45" d="100"/>
        </p:scale>
        <p:origin x="276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1C2D069-DB0A-401A-AE8A-54CDB8F0D91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45B5C47-F4E0-4D6F-BF4C-DDD688C72E41}">
      <dgm:prSet/>
      <dgm:spPr/>
      <dgm:t>
        <a:bodyPr/>
        <a:lstStyle/>
        <a:p>
          <a:r>
            <a:rPr lang="en-US"/>
            <a:t>Meal Delivery</a:t>
          </a:r>
        </a:p>
      </dgm:t>
    </dgm:pt>
    <dgm:pt modelId="{D2DE7F7C-F54F-4B02-8172-3630DEF3DCFF}" type="parTrans" cxnId="{13D30240-53A2-4A76-B16A-F7D1419DB95E}">
      <dgm:prSet/>
      <dgm:spPr/>
      <dgm:t>
        <a:bodyPr/>
        <a:lstStyle/>
        <a:p>
          <a:endParaRPr lang="en-US"/>
        </a:p>
      </dgm:t>
    </dgm:pt>
    <dgm:pt modelId="{6C955DDE-5F2B-4CAD-BB92-3783EC01DBA7}" type="sibTrans" cxnId="{13D30240-53A2-4A76-B16A-F7D1419DB95E}">
      <dgm:prSet/>
      <dgm:spPr/>
      <dgm:t>
        <a:bodyPr/>
        <a:lstStyle/>
        <a:p>
          <a:endParaRPr lang="en-US"/>
        </a:p>
      </dgm:t>
    </dgm:pt>
    <dgm:pt modelId="{BB3AE387-38F5-4AD4-B1D1-EBA3B415EB34}">
      <dgm:prSet/>
      <dgm:spPr/>
      <dgm:t>
        <a:bodyPr/>
        <a:lstStyle/>
        <a:p>
          <a:r>
            <a:rPr lang="en-US"/>
            <a:t>Transportation for non medical needs (Grocery)</a:t>
          </a:r>
        </a:p>
      </dgm:t>
    </dgm:pt>
    <dgm:pt modelId="{2DBFEB29-A5A9-4E2D-A307-B5162408CB75}" type="parTrans" cxnId="{7E912C75-CD9A-40F0-88CA-737340338662}">
      <dgm:prSet/>
      <dgm:spPr/>
      <dgm:t>
        <a:bodyPr/>
        <a:lstStyle/>
        <a:p>
          <a:endParaRPr lang="en-US"/>
        </a:p>
      </dgm:t>
    </dgm:pt>
    <dgm:pt modelId="{D2891506-D323-4AA7-B20F-4D4B5926C716}" type="sibTrans" cxnId="{7E912C75-CD9A-40F0-88CA-737340338662}">
      <dgm:prSet/>
      <dgm:spPr/>
      <dgm:t>
        <a:bodyPr/>
        <a:lstStyle/>
        <a:p>
          <a:endParaRPr lang="en-US"/>
        </a:p>
      </dgm:t>
    </dgm:pt>
    <dgm:pt modelId="{9D47623F-57FC-46D1-8CED-DAD508B005F4}">
      <dgm:prSet/>
      <dgm:spPr/>
      <dgm:t>
        <a:bodyPr/>
        <a:lstStyle/>
        <a:p>
          <a:r>
            <a:rPr lang="en-US"/>
            <a:t>Home Environment Service </a:t>
          </a:r>
        </a:p>
        <a:p>
          <a:r>
            <a:rPr lang="en-US"/>
            <a:t>(home/air/carpet cleaning)</a:t>
          </a:r>
        </a:p>
      </dgm:t>
    </dgm:pt>
    <dgm:pt modelId="{6572E94F-7EDC-4948-919F-6D524FD7D1E8}" type="parTrans" cxnId="{6ED24983-C4F6-41CF-AEBD-A7B704CBDD60}">
      <dgm:prSet/>
      <dgm:spPr/>
      <dgm:t>
        <a:bodyPr/>
        <a:lstStyle/>
        <a:p>
          <a:endParaRPr lang="en-US"/>
        </a:p>
      </dgm:t>
    </dgm:pt>
    <dgm:pt modelId="{32B7BF63-2914-46AE-B8DE-BF4728BC7A2A}" type="sibTrans" cxnId="{6ED24983-C4F6-41CF-AEBD-A7B704CBDD60}">
      <dgm:prSet/>
      <dgm:spPr/>
      <dgm:t>
        <a:bodyPr/>
        <a:lstStyle/>
        <a:p>
          <a:endParaRPr lang="en-US"/>
        </a:p>
      </dgm:t>
    </dgm:pt>
    <dgm:pt modelId="{42AA8E86-1A3B-40EF-B13E-F4CDD7DF191E}">
      <dgm:prSet/>
      <dgm:spPr/>
      <dgm:t>
        <a:bodyPr/>
        <a:lstStyle/>
        <a:p>
          <a:r>
            <a:rPr lang="en-US"/>
            <a:t>Heart Disease – heart healthy food &amp; produce.</a:t>
          </a:r>
        </a:p>
      </dgm:t>
    </dgm:pt>
    <dgm:pt modelId="{C4A1053D-9BF7-44A1-8D3A-180E0F555907}" type="parTrans" cxnId="{C1986CE2-13E4-4F0A-9723-FEF676A33919}">
      <dgm:prSet/>
      <dgm:spPr/>
      <dgm:t>
        <a:bodyPr/>
        <a:lstStyle/>
        <a:p>
          <a:endParaRPr lang="en-US"/>
        </a:p>
      </dgm:t>
    </dgm:pt>
    <dgm:pt modelId="{1BFE546F-5246-48B1-8918-9E8B2AB74440}" type="sibTrans" cxnId="{C1986CE2-13E4-4F0A-9723-FEF676A33919}">
      <dgm:prSet/>
      <dgm:spPr/>
      <dgm:t>
        <a:bodyPr/>
        <a:lstStyle/>
        <a:p>
          <a:endParaRPr lang="en-US"/>
        </a:p>
      </dgm:t>
    </dgm:pt>
    <dgm:pt modelId="{39FBDB7E-D987-4C45-B19F-1030E63C4651}" type="pres">
      <dgm:prSet presAssocID="{01C2D069-DB0A-401A-AE8A-54CDB8F0D91E}" presName="root" presStyleCnt="0">
        <dgm:presLayoutVars>
          <dgm:dir/>
          <dgm:resizeHandles val="exact"/>
        </dgm:presLayoutVars>
      </dgm:prSet>
      <dgm:spPr/>
    </dgm:pt>
    <dgm:pt modelId="{7543D261-65E4-452D-AB9D-55D2C8FC9730}" type="pres">
      <dgm:prSet presAssocID="{045B5C47-F4E0-4D6F-BF4C-DDD688C72E41}" presName="compNode" presStyleCnt="0"/>
      <dgm:spPr/>
    </dgm:pt>
    <dgm:pt modelId="{767223A6-70A4-435B-B062-38C10F43AA21}" type="pres">
      <dgm:prSet presAssocID="{045B5C47-F4E0-4D6F-BF4C-DDD688C72E41}" presName="bgRect" presStyleLbl="bgShp" presStyleIdx="0" presStyleCnt="4"/>
      <dgm:spPr/>
    </dgm:pt>
    <dgm:pt modelId="{28BD97DB-BDA9-438E-89AB-43F8BE8FDEA1}" type="pres">
      <dgm:prSet presAssocID="{045B5C47-F4E0-4D6F-BF4C-DDD688C72E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240B3413-99F1-445C-9A0A-2EF2B3190EBC}" type="pres">
      <dgm:prSet presAssocID="{045B5C47-F4E0-4D6F-BF4C-DDD688C72E41}" presName="spaceRect" presStyleCnt="0"/>
      <dgm:spPr/>
    </dgm:pt>
    <dgm:pt modelId="{7D143152-AF77-4A50-BED6-611217948CB5}" type="pres">
      <dgm:prSet presAssocID="{045B5C47-F4E0-4D6F-BF4C-DDD688C72E41}" presName="parTx" presStyleLbl="revTx" presStyleIdx="0" presStyleCnt="4">
        <dgm:presLayoutVars>
          <dgm:chMax val="0"/>
          <dgm:chPref val="0"/>
        </dgm:presLayoutVars>
      </dgm:prSet>
      <dgm:spPr/>
    </dgm:pt>
    <dgm:pt modelId="{0BC7B4D8-F6D6-458B-BD53-E0BB59D9B888}" type="pres">
      <dgm:prSet presAssocID="{6C955DDE-5F2B-4CAD-BB92-3783EC01DBA7}" presName="sibTrans" presStyleCnt="0"/>
      <dgm:spPr/>
    </dgm:pt>
    <dgm:pt modelId="{998CDAA6-8987-4ED5-A287-3BB904DBC8AF}" type="pres">
      <dgm:prSet presAssocID="{BB3AE387-38F5-4AD4-B1D1-EBA3B415EB34}" presName="compNode" presStyleCnt="0"/>
      <dgm:spPr/>
    </dgm:pt>
    <dgm:pt modelId="{6FB8D46D-8B71-4609-B568-1E6734945DE0}" type="pres">
      <dgm:prSet presAssocID="{BB3AE387-38F5-4AD4-B1D1-EBA3B415EB34}" presName="bgRect" presStyleLbl="bgShp" presStyleIdx="1" presStyleCnt="4"/>
      <dgm:spPr/>
    </dgm:pt>
    <dgm:pt modelId="{9915806C-B219-4241-AA6E-E9E4E4E823FF}" type="pres">
      <dgm:prSet presAssocID="{BB3AE387-38F5-4AD4-B1D1-EBA3B415EB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CD688062-E39A-491A-B6A4-CF8E7AC7FCF9}" type="pres">
      <dgm:prSet presAssocID="{BB3AE387-38F5-4AD4-B1D1-EBA3B415EB34}" presName="spaceRect" presStyleCnt="0"/>
      <dgm:spPr/>
    </dgm:pt>
    <dgm:pt modelId="{353B5B77-11CA-4746-9C0B-EEFCFB7888BA}" type="pres">
      <dgm:prSet presAssocID="{BB3AE387-38F5-4AD4-B1D1-EBA3B415EB34}" presName="parTx" presStyleLbl="revTx" presStyleIdx="1" presStyleCnt="4">
        <dgm:presLayoutVars>
          <dgm:chMax val="0"/>
          <dgm:chPref val="0"/>
        </dgm:presLayoutVars>
      </dgm:prSet>
      <dgm:spPr/>
    </dgm:pt>
    <dgm:pt modelId="{D3D35E44-0FF9-45CB-BDEB-BB79EEF89DFB}" type="pres">
      <dgm:prSet presAssocID="{D2891506-D323-4AA7-B20F-4D4B5926C716}" presName="sibTrans" presStyleCnt="0"/>
      <dgm:spPr/>
    </dgm:pt>
    <dgm:pt modelId="{6576D7CA-844A-4C59-9DF1-8DE4F32921C4}" type="pres">
      <dgm:prSet presAssocID="{9D47623F-57FC-46D1-8CED-DAD508B005F4}" presName="compNode" presStyleCnt="0"/>
      <dgm:spPr/>
    </dgm:pt>
    <dgm:pt modelId="{95BA81A3-A1FF-4E98-8B15-DC8E5C3A06CA}" type="pres">
      <dgm:prSet presAssocID="{9D47623F-57FC-46D1-8CED-DAD508B005F4}" presName="bgRect" presStyleLbl="bgShp" presStyleIdx="2" presStyleCnt="4"/>
      <dgm:spPr/>
    </dgm:pt>
    <dgm:pt modelId="{4E93E6CA-665C-4AB6-BCF4-98E4FB8E92F1}" type="pres">
      <dgm:prSet presAssocID="{9D47623F-57FC-46D1-8CED-DAD508B005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B1731176-0657-4D58-B728-04F85C8DD721}" type="pres">
      <dgm:prSet presAssocID="{9D47623F-57FC-46D1-8CED-DAD508B005F4}" presName="spaceRect" presStyleCnt="0"/>
      <dgm:spPr/>
    </dgm:pt>
    <dgm:pt modelId="{EF80B219-5176-4B63-9C37-46FC8A90A6AF}" type="pres">
      <dgm:prSet presAssocID="{9D47623F-57FC-46D1-8CED-DAD508B005F4}" presName="parTx" presStyleLbl="revTx" presStyleIdx="2" presStyleCnt="4">
        <dgm:presLayoutVars>
          <dgm:chMax val="0"/>
          <dgm:chPref val="0"/>
        </dgm:presLayoutVars>
      </dgm:prSet>
      <dgm:spPr/>
    </dgm:pt>
    <dgm:pt modelId="{C3ADBA60-3967-4404-BA23-33350058C905}" type="pres">
      <dgm:prSet presAssocID="{32B7BF63-2914-46AE-B8DE-BF4728BC7A2A}" presName="sibTrans" presStyleCnt="0"/>
      <dgm:spPr/>
    </dgm:pt>
    <dgm:pt modelId="{C07E84A5-2FD3-4E46-B4D9-A69880A746FC}" type="pres">
      <dgm:prSet presAssocID="{42AA8E86-1A3B-40EF-B13E-F4CDD7DF191E}" presName="compNode" presStyleCnt="0"/>
      <dgm:spPr/>
    </dgm:pt>
    <dgm:pt modelId="{463579EA-0946-4115-92F0-B2A8B0B29B46}" type="pres">
      <dgm:prSet presAssocID="{42AA8E86-1A3B-40EF-B13E-F4CDD7DF191E}" presName="bgRect" presStyleLbl="bgShp" presStyleIdx="3" presStyleCnt="4" custLinFactNeighborX="180" custLinFactNeighborY="5857"/>
      <dgm:spPr/>
    </dgm:pt>
    <dgm:pt modelId="{3CB18386-A0D1-4391-8455-D920DD395584}" type="pres">
      <dgm:prSet presAssocID="{42AA8E86-1A3B-40EF-B13E-F4CDD7DF19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94B4DA6A-3238-4A15-A795-4ED17279A8F4}" type="pres">
      <dgm:prSet presAssocID="{42AA8E86-1A3B-40EF-B13E-F4CDD7DF191E}" presName="spaceRect" presStyleCnt="0"/>
      <dgm:spPr/>
    </dgm:pt>
    <dgm:pt modelId="{C0CB7555-2D9E-4A02-B923-0134F73D349E}" type="pres">
      <dgm:prSet presAssocID="{42AA8E86-1A3B-40EF-B13E-F4CDD7DF191E}" presName="parTx" presStyleLbl="revTx" presStyleIdx="3" presStyleCnt="4">
        <dgm:presLayoutVars>
          <dgm:chMax val="0"/>
          <dgm:chPref val="0"/>
        </dgm:presLayoutVars>
      </dgm:prSet>
      <dgm:spPr/>
    </dgm:pt>
  </dgm:ptLst>
  <dgm:cxnLst>
    <dgm:cxn modelId="{8A75B413-F884-46B3-B577-5EB825992041}" type="presOf" srcId="{01C2D069-DB0A-401A-AE8A-54CDB8F0D91E}" destId="{39FBDB7E-D987-4C45-B19F-1030E63C4651}" srcOrd="0" destOrd="0" presId="urn:microsoft.com/office/officeart/2018/2/layout/IconVerticalSolidList"/>
    <dgm:cxn modelId="{3D0A1326-0B82-4A74-8FA8-B9F4316AE03F}" type="presOf" srcId="{9D47623F-57FC-46D1-8CED-DAD508B005F4}" destId="{EF80B219-5176-4B63-9C37-46FC8A90A6AF}" srcOrd="0" destOrd="0" presId="urn:microsoft.com/office/officeart/2018/2/layout/IconVerticalSolidList"/>
    <dgm:cxn modelId="{13D30240-53A2-4A76-B16A-F7D1419DB95E}" srcId="{01C2D069-DB0A-401A-AE8A-54CDB8F0D91E}" destId="{045B5C47-F4E0-4D6F-BF4C-DDD688C72E41}" srcOrd="0" destOrd="0" parTransId="{D2DE7F7C-F54F-4B02-8172-3630DEF3DCFF}" sibTransId="{6C955DDE-5F2B-4CAD-BB92-3783EC01DBA7}"/>
    <dgm:cxn modelId="{7E912C75-CD9A-40F0-88CA-737340338662}" srcId="{01C2D069-DB0A-401A-AE8A-54CDB8F0D91E}" destId="{BB3AE387-38F5-4AD4-B1D1-EBA3B415EB34}" srcOrd="1" destOrd="0" parTransId="{2DBFEB29-A5A9-4E2D-A307-B5162408CB75}" sibTransId="{D2891506-D323-4AA7-B20F-4D4B5926C716}"/>
    <dgm:cxn modelId="{51B4C577-C3EF-4926-B09D-1B81EB59FE78}" type="presOf" srcId="{42AA8E86-1A3B-40EF-B13E-F4CDD7DF191E}" destId="{C0CB7555-2D9E-4A02-B923-0134F73D349E}" srcOrd="0" destOrd="0" presId="urn:microsoft.com/office/officeart/2018/2/layout/IconVerticalSolidList"/>
    <dgm:cxn modelId="{6ED24983-C4F6-41CF-AEBD-A7B704CBDD60}" srcId="{01C2D069-DB0A-401A-AE8A-54CDB8F0D91E}" destId="{9D47623F-57FC-46D1-8CED-DAD508B005F4}" srcOrd="2" destOrd="0" parTransId="{6572E94F-7EDC-4948-919F-6D524FD7D1E8}" sibTransId="{32B7BF63-2914-46AE-B8DE-BF4728BC7A2A}"/>
    <dgm:cxn modelId="{A34074A1-DC35-4716-AB52-429B31444C0F}" type="presOf" srcId="{BB3AE387-38F5-4AD4-B1D1-EBA3B415EB34}" destId="{353B5B77-11CA-4746-9C0B-EEFCFB7888BA}" srcOrd="0" destOrd="0" presId="urn:microsoft.com/office/officeart/2018/2/layout/IconVerticalSolidList"/>
    <dgm:cxn modelId="{C1986CE2-13E4-4F0A-9723-FEF676A33919}" srcId="{01C2D069-DB0A-401A-AE8A-54CDB8F0D91E}" destId="{42AA8E86-1A3B-40EF-B13E-F4CDD7DF191E}" srcOrd="3" destOrd="0" parTransId="{C4A1053D-9BF7-44A1-8D3A-180E0F555907}" sibTransId="{1BFE546F-5246-48B1-8918-9E8B2AB74440}"/>
    <dgm:cxn modelId="{28BD49EE-4DE3-4691-909F-3DFD3E817263}" type="presOf" srcId="{045B5C47-F4E0-4D6F-BF4C-DDD688C72E41}" destId="{7D143152-AF77-4A50-BED6-611217948CB5}" srcOrd="0" destOrd="0" presId="urn:microsoft.com/office/officeart/2018/2/layout/IconVerticalSolidList"/>
    <dgm:cxn modelId="{E83A051A-925F-48EC-9F25-263AF7634108}" type="presParOf" srcId="{39FBDB7E-D987-4C45-B19F-1030E63C4651}" destId="{7543D261-65E4-452D-AB9D-55D2C8FC9730}" srcOrd="0" destOrd="0" presId="urn:microsoft.com/office/officeart/2018/2/layout/IconVerticalSolidList"/>
    <dgm:cxn modelId="{C267AEBE-51EE-4E1C-9040-AB79E7E1F61F}" type="presParOf" srcId="{7543D261-65E4-452D-AB9D-55D2C8FC9730}" destId="{767223A6-70A4-435B-B062-38C10F43AA21}" srcOrd="0" destOrd="0" presId="urn:microsoft.com/office/officeart/2018/2/layout/IconVerticalSolidList"/>
    <dgm:cxn modelId="{D7B7D17B-F8B2-404B-9A0A-6081F40EA2D7}" type="presParOf" srcId="{7543D261-65E4-452D-AB9D-55D2C8FC9730}" destId="{28BD97DB-BDA9-438E-89AB-43F8BE8FDEA1}" srcOrd="1" destOrd="0" presId="urn:microsoft.com/office/officeart/2018/2/layout/IconVerticalSolidList"/>
    <dgm:cxn modelId="{FB2A04BD-39BB-4654-99AC-13937DD01780}" type="presParOf" srcId="{7543D261-65E4-452D-AB9D-55D2C8FC9730}" destId="{240B3413-99F1-445C-9A0A-2EF2B3190EBC}" srcOrd="2" destOrd="0" presId="urn:microsoft.com/office/officeart/2018/2/layout/IconVerticalSolidList"/>
    <dgm:cxn modelId="{4D9F42E0-1893-4BD1-8304-6D23945267BE}" type="presParOf" srcId="{7543D261-65E4-452D-AB9D-55D2C8FC9730}" destId="{7D143152-AF77-4A50-BED6-611217948CB5}" srcOrd="3" destOrd="0" presId="urn:microsoft.com/office/officeart/2018/2/layout/IconVerticalSolidList"/>
    <dgm:cxn modelId="{B8372D7B-94F1-4173-840D-282B3C3CA11B}" type="presParOf" srcId="{39FBDB7E-D987-4C45-B19F-1030E63C4651}" destId="{0BC7B4D8-F6D6-458B-BD53-E0BB59D9B888}" srcOrd="1" destOrd="0" presId="urn:microsoft.com/office/officeart/2018/2/layout/IconVerticalSolidList"/>
    <dgm:cxn modelId="{3241D039-9BBB-4F12-86A1-8844332555C3}" type="presParOf" srcId="{39FBDB7E-D987-4C45-B19F-1030E63C4651}" destId="{998CDAA6-8987-4ED5-A287-3BB904DBC8AF}" srcOrd="2" destOrd="0" presId="urn:microsoft.com/office/officeart/2018/2/layout/IconVerticalSolidList"/>
    <dgm:cxn modelId="{90F5DFA0-99DA-4BA4-80C4-B7B4ED880BC1}" type="presParOf" srcId="{998CDAA6-8987-4ED5-A287-3BB904DBC8AF}" destId="{6FB8D46D-8B71-4609-B568-1E6734945DE0}" srcOrd="0" destOrd="0" presId="urn:microsoft.com/office/officeart/2018/2/layout/IconVerticalSolidList"/>
    <dgm:cxn modelId="{0E68DE19-7BB5-4FC9-A161-B74A82733794}" type="presParOf" srcId="{998CDAA6-8987-4ED5-A287-3BB904DBC8AF}" destId="{9915806C-B219-4241-AA6E-E9E4E4E823FF}" srcOrd="1" destOrd="0" presId="urn:microsoft.com/office/officeart/2018/2/layout/IconVerticalSolidList"/>
    <dgm:cxn modelId="{09EB980D-784A-4409-8837-F6130B1322C0}" type="presParOf" srcId="{998CDAA6-8987-4ED5-A287-3BB904DBC8AF}" destId="{CD688062-E39A-491A-B6A4-CF8E7AC7FCF9}" srcOrd="2" destOrd="0" presId="urn:microsoft.com/office/officeart/2018/2/layout/IconVerticalSolidList"/>
    <dgm:cxn modelId="{3ECAB6DF-9372-452F-80B5-7A969AD06902}" type="presParOf" srcId="{998CDAA6-8987-4ED5-A287-3BB904DBC8AF}" destId="{353B5B77-11CA-4746-9C0B-EEFCFB7888BA}" srcOrd="3" destOrd="0" presId="urn:microsoft.com/office/officeart/2018/2/layout/IconVerticalSolidList"/>
    <dgm:cxn modelId="{BA030671-5BDC-4CA1-B877-BE09552C7F88}" type="presParOf" srcId="{39FBDB7E-D987-4C45-B19F-1030E63C4651}" destId="{D3D35E44-0FF9-45CB-BDEB-BB79EEF89DFB}" srcOrd="3" destOrd="0" presId="urn:microsoft.com/office/officeart/2018/2/layout/IconVerticalSolidList"/>
    <dgm:cxn modelId="{2F468080-EBA1-4491-AD3D-659521E36830}" type="presParOf" srcId="{39FBDB7E-D987-4C45-B19F-1030E63C4651}" destId="{6576D7CA-844A-4C59-9DF1-8DE4F32921C4}" srcOrd="4" destOrd="0" presId="urn:microsoft.com/office/officeart/2018/2/layout/IconVerticalSolidList"/>
    <dgm:cxn modelId="{8A379A43-F40D-4071-A4DF-BCA9D771B8F9}" type="presParOf" srcId="{6576D7CA-844A-4C59-9DF1-8DE4F32921C4}" destId="{95BA81A3-A1FF-4E98-8B15-DC8E5C3A06CA}" srcOrd="0" destOrd="0" presId="urn:microsoft.com/office/officeart/2018/2/layout/IconVerticalSolidList"/>
    <dgm:cxn modelId="{D18937AB-A09D-4E02-9E00-3ACB3E32FB44}" type="presParOf" srcId="{6576D7CA-844A-4C59-9DF1-8DE4F32921C4}" destId="{4E93E6CA-665C-4AB6-BCF4-98E4FB8E92F1}" srcOrd="1" destOrd="0" presId="urn:microsoft.com/office/officeart/2018/2/layout/IconVerticalSolidList"/>
    <dgm:cxn modelId="{B1426479-2CF9-4D99-9C6E-CFACA68D75E0}" type="presParOf" srcId="{6576D7CA-844A-4C59-9DF1-8DE4F32921C4}" destId="{B1731176-0657-4D58-B728-04F85C8DD721}" srcOrd="2" destOrd="0" presId="urn:microsoft.com/office/officeart/2018/2/layout/IconVerticalSolidList"/>
    <dgm:cxn modelId="{49256C91-2B30-486F-8723-03C9D0685575}" type="presParOf" srcId="{6576D7CA-844A-4C59-9DF1-8DE4F32921C4}" destId="{EF80B219-5176-4B63-9C37-46FC8A90A6AF}" srcOrd="3" destOrd="0" presId="urn:microsoft.com/office/officeart/2018/2/layout/IconVerticalSolidList"/>
    <dgm:cxn modelId="{97DB9862-1FEE-4826-9C09-A2F1B8E523EF}" type="presParOf" srcId="{39FBDB7E-D987-4C45-B19F-1030E63C4651}" destId="{C3ADBA60-3967-4404-BA23-33350058C905}" srcOrd="5" destOrd="0" presId="urn:microsoft.com/office/officeart/2018/2/layout/IconVerticalSolidList"/>
    <dgm:cxn modelId="{D4232FF1-D3F5-4D23-9BFE-CCDEBF62D984}" type="presParOf" srcId="{39FBDB7E-D987-4C45-B19F-1030E63C4651}" destId="{C07E84A5-2FD3-4E46-B4D9-A69880A746FC}" srcOrd="6" destOrd="0" presId="urn:microsoft.com/office/officeart/2018/2/layout/IconVerticalSolidList"/>
    <dgm:cxn modelId="{F844CA46-B8B1-4023-BBA0-544488AAA7C6}" type="presParOf" srcId="{C07E84A5-2FD3-4E46-B4D9-A69880A746FC}" destId="{463579EA-0946-4115-92F0-B2A8B0B29B46}" srcOrd="0" destOrd="0" presId="urn:microsoft.com/office/officeart/2018/2/layout/IconVerticalSolidList"/>
    <dgm:cxn modelId="{D61755B5-C3B8-4E23-A47E-5BEBC00FE061}" type="presParOf" srcId="{C07E84A5-2FD3-4E46-B4D9-A69880A746FC}" destId="{3CB18386-A0D1-4391-8455-D920DD395584}" srcOrd="1" destOrd="0" presId="urn:microsoft.com/office/officeart/2018/2/layout/IconVerticalSolidList"/>
    <dgm:cxn modelId="{FAF27A06-E04E-426F-BEFE-DC5BE43A6CA4}" type="presParOf" srcId="{C07E84A5-2FD3-4E46-B4D9-A69880A746FC}" destId="{94B4DA6A-3238-4A15-A795-4ED17279A8F4}" srcOrd="2" destOrd="0" presId="urn:microsoft.com/office/officeart/2018/2/layout/IconVerticalSolidList"/>
    <dgm:cxn modelId="{B0E023A4-ABEE-4ACB-8917-D0F5FC0BAA4A}" type="presParOf" srcId="{C07E84A5-2FD3-4E46-B4D9-A69880A746FC}" destId="{C0CB7555-2D9E-4A02-B923-0134F73D349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223A6-70A4-435B-B062-38C10F43AA21}">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D97DB-BDA9-438E-89AB-43F8BE8FDEA1}">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143152-AF77-4A50-BED6-611217948CB5}">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Meal Delivery</a:t>
          </a:r>
        </a:p>
      </dsp:txBody>
      <dsp:txXfrm>
        <a:off x="1429899" y="2442"/>
        <a:ext cx="5083704" cy="1238008"/>
      </dsp:txXfrm>
    </dsp:sp>
    <dsp:sp modelId="{6FB8D46D-8B71-4609-B568-1E6734945DE0}">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5806C-B219-4241-AA6E-E9E4E4E823FF}">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3B5B77-11CA-4746-9C0B-EEFCFB7888BA}">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Transportation for non medical needs (Grocery)</a:t>
          </a:r>
        </a:p>
      </dsp:txBody>
      <dsp:txXfrm>
        <a:off x="1429899" y="1549953"/>
        <a:ext cx="5083704" cy="1238008"/>
      </dsp:txXfrm>
    </dsp:sp>
    <dsp:sp modelId="{95BA81A3-A1FF-4E98-8B15-DC8E5C3A06CA}">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3E6CA-665C-4AB6-BCF4-98E4FB8E92F1}">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80B219-5176-4B63-9C37-46FC8A90A6AF}">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Home Environment Service </a:t>
          </a:r>
        </a:p>
        <a:p>
          <a:pPr marL="0" lvl="0" indent="0" algn="l" defTabSz="977900">
            <a:lnSpc>
              <a:spcPct val="90000"/>
            </a:lnSpc>
            <a:spcBef>
              <a:spcPct val="0"/>
            </a:spcBef>
            <a:spcAft>
              <a:spcPct val="35000"/>
            </a:spcAft>
            <a:buNone/>
          </a:pPr>
          <a:r>
            <a:rPr lang="en-US" sz="2200" kern="1200"/>
            <a:t>(home/air/carpet cleaning)</a:t>
          </a:r>
        </a:p>
      </dsp:txBody>
      <dsp:txXfrm>
        <a:off x="1429899" y="3097464"/>
        <a:ext cx="5083704" cy="1238008"/>
      </dsp:txXfrm>
    </dsp:sp>
    <dsp:sp modelId="{463579EA-0946-4115-92F0-B2A8B0B29B46}">
      <dsp:nvSpPr>
        <dsp:cNvPr id="0" name=""/>
        <dsp:cNvSpPr/>
      </dsp:nvSpPr>
      <dsp:spPr>
        <a:xfrm>
          <a:off x="0" y="4647417"/>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18386-A0D1-4391-8455-D920DD395584}">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CB7555-2D9E-4A02-B923-0134F73D349E}">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Heart Disease – heart healthy food &amp; produce.</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564CFE-575B-4FB3-AC21-C2766B4819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AC993B-4C3D-40DC-A225-4CE88F449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51CE7C-6672-4ED1-B8D1-5F7B491CE6B6}" type="datetimeFigureOut">
              <a:rPr lang="en-US" smtClean="0"/>
              <a:t>5/20/2019</a:t>
            </a:fld>
            <a:endParaRPr lang="en-US"/>
          </a:p>
        </p:txBody>
      </p:sp>
      <p:sp>
        <p:nvSpPr>
          <p:cNvPr id="4" name="Footer Placeholder 3">
            <a:extLst>
              <a:ext uri="{FF2B5EF4-FFF2-40B4-BE49-F238E27FC236}">
                <a16:creationId xmlns:a16="http://schemas.microsoft.com/office/drawing/2014/main" id="{3EFDD4EE-C41A-437F-940E-36045DA7B4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F776A1-2F44-4B65-AD86-4C9AB70BED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007B21-E333-4CC1-97FA-260B56593B7E}" type="slidenum">
              <a:rPr lang="en-US" smtClean="0"/>
              <a:t>‹#›</a:t>
            </a:fld>
            <a:endParaRPr lang="en-US"/>
          </a:p>
        </p:txBody>
      </p:sp>
    </p:spTree>
    <p:extLst>
      <p:ext uri="{BB962C8B-B14F-4D97-AF65-F5344CB8AC3E}">
        <p14:creationId xmlns:p14="http://schemas.microsoft.com/office/powerpoint/2010/main" val="2235424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67717-2C54-9248-8977-F40719BC947C}"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C5A23-10FD-8048-995F-830FD637F5A0}" type="slidenum">
              <a:rPr lang="en-US" smtClean="0"/>
              <a:t>‹#›</a:t>
            </a:fld>
            <a:endParaRPr lang="en-US"/>
          </a:p>
        </p:txBody>
      </p:sp>
    </p:spTree>
    <p:extLst>
      <p:ext uri="{BB962C8B-B14F-4D97-AF65-F5344CB8AC3E}">
        <p14:creationId xmlns:p14="http://schemas.microsoft.com/office/powerpoint/2010/main" val="282797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made a couple changes.  After the first click and the various systems fly in, you can pause and ask what they use, then talk about the aggregation and “output”.  A brief explanation in the box will be helpful</a:t>
            </a:r>
          </a:p>
        </p:txBody>
      </p:sp>
      <p:sp>
        <p:nvSpPr>
          <p:cNvPr id="4" name="Slide Number Placeholder 3"/>
          <p:cNvSpPr>
            <a:spLocks noGrp="1"/>
          </p:cNvSpPr>
          <p:nvPr>
            <p:ph type="sldNum" sz="quarter" idx="10"/>
          </p:nvPr>
        </p:nvSpPr>
        <p:spPr/>
        <p:txBody>
          <a:bodyPr/>
          <a:lstStyle/>
          <a:p>
            <a:fld id="{E65C5A23-10FD-8048-995F-830FD637F5A0}" type="slidenum">
              <a:rPr lang="en-US" smtClean="0"/>
              <a:t>24</a:t>
            </a:fld>
            <a:endParaRPr lang="en-US"/>
          </a:p>
        </p:txBody>
      </p:sp>
    </p:spTree>
    <p:extLst>
      <p:ext uri="{BB962C8B-B14F-4D97-AF65-F5344CB8AC3E}">
        <p14:creationId xmlns:p14="http://schemas.microsoft.com/office/powerpoint/2010/main" val="181020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a:t>Pause.  Answer questions.  Go back to any slides or elaborate?  Set up dates and times for follow up…demo, who else needs to be on the next call.  Timeframe for a decision.  </a:t>
            </a:r>
          </a:p>
        </p:txBody>
      </p:sp>
      <p:sp>
        <p:nvSpPr>
          <p:cNvPr id="4" name="Slide Number Placeholder 3"/>
          <p:cNvSpPr>
            <a:spLocks noGrp="1"/>
          </p:cNvSpPr>
          <p:nvPr>
            <p:ph type="sldNum" sz="quarter" idx="10"/>
          </p:nvPr>
        </p:nvSpPr>
        <p:spPr/>
        <p:txBody>
          <a:bodyPr/>
          <a:lstStyle/>
          <a:p>
            <a:fld id="{A163C6DC-2E50-448A-A515-B7C1EBDA1446}" type="slidenum">
              <a:rPr lang="en-MY" smtClean="0"/>
              <a:t>26</a:t>
            </a:fld>
            <a:endParaRPr lang="en-MY"/>
          </a:p>
        </p:txBody>
      </p:sp>
    </p:spTree>
    <p:extLst>
      <p:ext uri="{BB962C8B-B14F-4D97-AF65-F5344CB8AC3E}">
        <p14:creationId xmlns:p14="http://schemas.microsoft.com/office/powerpoint/2010/main" val="265874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48CC-2B78-4143-8E9F-96FCD8D09D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1BD30-CBEF-F94D-ADE7-773A56B4C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596562-9997-0F46-9430-A6C74B2B74E6}"/>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5" name="Footer Placeholder 4">
            <a:extLst>
              <a:ext uri="{FF2B5EF4-FFF2-40B4-BE49-F238E27FC236}">
                <a16:creationId xmlns:a16="http://schemas.microsoft.com/office/drawing/2014/main" id="{2CC7D225-D384-EA42-8FF7-FB61C56C4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E98CE-C22E-C640-AD1C-5AA80A936676}"/>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133648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7824-105A-7145-BE03-73B5F9365B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384100-179A-5341-A830-10568E9B3C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FE0FE-5BBE-384C-BA36-FAA2C2250E3C}"/>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5" name="Footer Placeholder 4">
            <a:extLst>
              <a:ext uri="{FF2B5EF4-FFF2-40B4-BE49-F238E27FC236}">
                <a16:creationId xmlns:a16="http://schemas.microsoft.com/office/drawing/2014/main" id="{6382B427-5203-FD45-B90A-F3052346E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C3BB0-D8A2-E344-842F-63C1D301B47F}"/>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414668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0E8945-7CB1-8546-A097-D8119199E7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B4D1E-954B-2446-B43B-99ECA3FCF6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E44-9D36-2041-B53C-A259A2B42C52}"/>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5" name="Footer Placeholder 4">
            <a:extLst>
              <a:ext uri="{FF2B5EF4-FFF2-40B4-BE49-F238E27FC236}">
                <a16:creationId xmlns:a16="http://schemas.microsoft.com/office/drawing/2014/main" id="{64A610A7-ED1A-F84A-9EBC-5BB1DC78B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307EF-5D62-9E4D-BCDB-49332F4CE3F5}"/>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171644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381609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MY" dirty="0"/>
          </a:p>
        </p:txBody>
      </p:sp>
    </p:spTree>
    <p:extLst>
      <p:ext uri="{BB962C8B-B14F-4D97-AF65-F5344CB8AC3E}">
        <p14:creationId xmlns:p14="http://schemas.microsoft.com/office/powerpoint/2010/main" val="428793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B2FA-F2C4-6B4B-B845-0CD5D421A5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1DF798-734E-2443-B46D-97CEE2ADF5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52369-CC56-2143-BFF5-9839D9D74031}"/>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5" name="Footer Placeholder 4">
            <a:extLst>
              <a:ext uri="{FF2B5EF4-FFF2-40B4-BE49-F238E27FC236}">
                <a16:creationId xmlns:a16="http://schemas.microsoft.com/office/drawing/2014/main" id="{037960A5-D7BA-C349-A4AD-CDD04A796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FDCDC-BD26-1345-A132-30C5600D4206}"/>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363982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980E-54B7-3F41-BA03-051BB66FC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22D027-8109-B048-AF71-6A87F5FA73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557722-7337-5047-9246-81EC4A3E1A2F}"/>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5" name="Footer Placeholder 4">
            <a:extLst>
              <a:ext uri="{FF2B5EF4-FFF2-40B4-BE49-F238E27FC236}">
                <a16:creationId xmlns:a16="http://schemas.microsoft.com/office/drawing/2014/main" id="{80592E64-2D77-EF4E-82F8-834DCD1EE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8825E-D9EC-0D41-8F93-9EF4C04F1DD2}"/>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315305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898C-1EEC-CA4B-B9FF-7F3ED4FA0D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D95BF-8CEA-8A4B-888D-BA070965BC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8BF11B-3354-BE4B-AAA2-C685AD6AEF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133632-6F2C-C947-83C8-DDE2E6B4C5F6}"/>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6" name="Footer Placeholder 5">
            <a:extLst>
              <a:ext uri="{FF2B5EF4-FFF2-40B4-BE49-F238E27FC236}">
                <a16:creationId xmlns:a16="http://schemas.microsoft.com/office/drawing/2014/main" id="{0F9A28C3-A783-344C-9D7B-5EA97085B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E7436-FC89-CD4D-A859-C5722F4E9A98}"/>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405366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25FE-0F91-6F4C-89E0-70A2BFFA3B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49E19-7FC3-1643-819B-72835030F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57CF88-1101-8145-91CE-20A371C040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A52C4C-F889-8145-81C4-E1BC8EB30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90D58E-071B-BA46-8ED3-416ED0AAAB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A8ED2-DAAC-3446-93B2-80CD216CE84A}"/>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8" name="Footer Placeholder 7">
            <a:extLst>
              <a:ext uri="{FF2B5EF4-FFF2-40B4-BE49-F238E27FC236}">
                <a16:creationId xmlns:a16="http://schemas.microsoft.com/office/drawing/2014/main" id="{673F0FE5-6CD7-2C42-8B0F-936AAADC98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40F2AD-A51C-7548-B757-0FF43704134C}"/>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128691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61D8-DC71-574F-9EE5-AF6538140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5DED36-85B6-AE43-8DE5-99F35F72A649}"/>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4" name="Footer Placeholder 3">
            <a:extLst>
              <a:ext uri="{FF2B5EF4-FFF2-40B4-BE49-F238E27FC236}">
                <a16:creationId xmlns:a16="http://schemas.microsoft.com/office/drawing/2014/main" id="{574E78A7-53C9-B24A-855E-8A99CB0FBE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FE471F-10CC-1846-930D-30170BC93460}"/>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353326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D83476-7029-FB46-A375-6B42BAFE229C}"/>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3" name="Footer Placeholder 2">
            <a:extLst>
              <a:ext uri="{FF2B5EF4-FFF2-40B4-BE49-F238E27FC236}">
                <a16:creationId xmlns:a16="http://schemas.microsoft.com/office/drawing/2014/main" id="{A7004F6B-25F8-5447-8E56-861F26AC91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40F3AF-B0E3-5144-9022-24A6E3D41D43}"/>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426252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0CF1-EE8E-CB41-AF70-B241948A5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9DD563-23C5-694F-9B77-4A4A3BC3A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F03C88-939B-7944-B2F0-8CF7FDF1C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C31458-508D-CB4A-9A27-64323DCFD55F}"/>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6" name="Footer Placeholder 5">
            <a:extLst>
              <a:ext uri="{FF2B5EF4-FFF2-40B4-BE49-F238E27FC236}">
                <a16:creationId xmlns:a16="http://schemas.microsoft.com/office/drawing/2014/main" id="{F52D6869-4413-034E-B4B6-207072B8BD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AE7CA-7293-4C4A-A12F-0D5A3131CA5E}"/>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298996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496E-534B-7247-BFE8-0A00B5D79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F01A0-1E0B-EB44-B675-4AA35EE55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04DB7D-4FBE-CB49-AE2C-FF99E268D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050571-6E60-8A4F-B716-0B30790E9CED}"/>
              </a:ext>
            </a:extLst>
          </p:cNvPr>
          <p:cNvSpPr>
            <a:spLocks noGrp="1"/>
          </p:cNvSpPr>
          <p:nvPr>
            <p:ph type="dt" sz="half" idx="10"/>
          </p:nvPr>
        </p:nvSpPr>
        <p:spPr/>
        <p:txBody>
          <a:bodyPr/>
          <a:lstStyle/>
          <a:p>
            <a:fld id="{72B96F1E-34BA-8747-8E96-970ADB878343}" type="datetimeFigureOut">
              <a:rPr lang="en-US" smtClean="0"/>
              <a:t>5/20/2019</a:t>
            </a:fld>
            <a:endParaRPr lang="en-US"/>
          </a:p>
        </p:txBody>
      </p:sp>
      <p:sp>
        <p:nvSpPr>
          <p:cNvPr id="6" name="Footer Placeholder 5">
            <a:extLst>
              <a:ext uri="{FF2B5EF4-FFF2-40B4-BE49-F238E27FC236}">
                <a16:creationId xmlns:a16="http://schemas.microsoft.com/office/drawing/2014/main" id="{54DA6398-4053-734B-8025-7D754C51F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741AB-6BCD-5544-B0AE-E62EA9CE40B1}"/>
              </a:ext>
            </a:extLst>
          </p:cNvPr>
          <p:cNvSpPr>
            <a:spLocks noGrp="1"/>
          </p:cNvSpPr>
          <p:nvPr>
            <p:ph type="sldNum" sz="quarter" idx="12"/>
          </p:nvPr>
        </p:nvSpPr>
        <p:spPr/>
        <p:txBody>
          <a:bodyPr/>
          <a:lstStyle/>
          <a:p>
            <a:fld id="{7B2E6022-CFBD-674E-9852-68A90809F03F}" type="slidenum">
              <a:rPr lang="en-US" smtClean="0"/>
              <a:t>‹#›</a:t>
            </a:fld>
            <a:endParaRPr lang="en-US"/>
          </a:p>
        </p:txBody>
      </p:sp>
    </p:spTree>
    <p:extLst>
      <p:ext uri="{BB962C8B-B14F-4D97-AF65-F5344CB8AC3E}">
        <p14:creationId xmlns:p14="http://schemas.microsoft.com/office/powerpoint/2010/main" val="48250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4A6FD0-B795-FF49-B0CA-4AE36BCB6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F2D7F6-9B3F-E244-8B62-E57F9AF809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DDA94-D423-B24D-85F2-48CECCE87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96F1E-34BA-8747-8E96-970ADB878343}" type="datetimeFigureOut">
              <a:rPr lang="en-US" smtClean="0"/>
              <a:t>5/20/2019</a:t>
            </a:fld>
            <a:endParaRPr lang="en-US"/>
          </a:p>
        </p:txBody>
      </p:sp>
      <p:sp>
        <p:nvSpPr>
          <p:cNvPr id="5" name="Footer Placeholder 4">
            <a:extLst>
              <a:ext uri="{FF2B5EF4-FFF2-40B4-BE49-F238E27FC236}">
                <a16:creationId xmlns:a16="http://schemas.microsoft.com/office/drawing/2014/main" id="{CEDC5708-A235-8E4F-BD91-5FDEB40F82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B88212-C375-074E-8EF8-350946901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E6022-CFBD-674E-9852-68A90809F03F}" type="slidenum">
              <a:rPr lang="en-US" smtClean="0"/>
              <a:t>‹#›</a:t>
            </a:fld>
            <a:endParaRPr lang="en-US"/>
          </a:p>
        </p:txBody>
      </p:sp>
    </p:spTree>
    <p:extLst>
      <p:ext uri="{BB962C8B-B14F-4D97-AF65-F5344CB8AC3E}">
        <p14:creationId xmlns:p14="http://schemas.microsoft.com/office/powerpoint/2010/main" val="289479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www.modernhealthcare.com/article/20190116/NEWS/190119927/medicare-advantage-industry-sees-slower-growth-for-2019"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edge.com/blog-social-determinants-health-what-are-payers-doing" TargetMode="External"/><Relationship Id="rId2" Type="http://schemas.openxmlformats.org/officeDocument/2006/relationships/hyperlink" Target="https://healthpayerintelligence.com/features/how-payer-philanthropy-can-address-social-determinants-of-healt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healthycommunities.org/Resources/toolkit.shtml#.XN8R6chKjic"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rwjf.org/en/library/interactives/whereyouliveaffectshowlongyoulive.html"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www.countyhealthrankings.org/explore-health-rankings#county-select-38" TargetMode="External"/><Relationship Id="rId2" Type="http://schemas.openxmlformats.org/officeDocument/2006/relationships/hyperlink" Target="https://www.cityhealthdashboard.com/" TargetMode="External"/><Relationship Id="rId1" Type="http://schemas.openxmlformats.org/officeDocument/2006/relationships/slideLayout" Target="../slideLayouts/slideLayout2.xml"/><Relationship Id="rId4" Type="http://schemas.openxmlformats.org/officeDocument/2006/relationships/hyperlink" Target="https://www.cdc.gov/dhdsp/docs/data_set_directory.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it.gov/" TargetMode="External"/><Relationship Id="rId2" Type="http://schemas.openxmlformats.org/officeDocument/2006/relationships/hyperlink" Target="https://loinc.org/sdh/" TargetMode="External"/><Relationship Id="rId1" Type="http://schemas.openxmlformats.org/officeDocument/2006/relationships/slideLayout" Target="../slideLayouts/slideLayout2.xml"/><Relationship Id="rId5" Type="http://schemas.openxmlformats.org/officeDocument/2006/relationships/hyperlink" Target="https://www.patchwiselabs.com/" TargetMode="External"/><Relationship Id="rId4" Type="http://schemas.openxmlformats.org/officeDocument/2006/relationships/hyperlink" Target="https://www.cms.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ttiefenthaler@h4-technolog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dJEwC4wCM70" TargetMode="External"/><Relationship Id="rId2" Type="http://schemas.openxmlformats.org/officeDocument/2006/relationships/slideLayout" Target="../slideLayouts/slideLayout2.xml"/><Relationship Id="rId1" Type="http://schemas.openxmlformats.org/officeDocument/2006/relationships/video" Target="https://www.youtube.com/embed/dJEwC4wCM70?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90000">
                <a:schemeClr val="accent1"/>
              </a:gs>
              <a:gs pos="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Rectangle 2"/>
          <p:cNvSpPr/>
          <p:nvPr/>
        </p:nvSpPr>
        <p:spPr>
          <a:xfrm>
            <a:off x="285750" y="32057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Box 5"/>
          <p:cNvSpPr txBox="1"/>
          <p:nvPr/>
        </p:nvSpPr>
        <p:spPr>
          <a:xfrm>
            <a:off x="2651367" y="1911210"/>
            <a:ext cx="8224451" cy="1569660"/>
          </a:xfrm>
          <a:prstGeom prst="rect">
            <a:avLst/>
          </a:prstGeom>
          <a:noFill/>
        </p:spPr>
        <p:txBody>
          <a:bodyPr wrap="square" rtlCol="0">
            <a:spAutoFit/>
          </a:bodyPr>
          <a:lstStyle/>
          <a:p>
            <a:pPr marL="16086" marR="6773" algn="ctr">
              <a:lnSpc>
                <a:spcPct val="80000"/>
              </a:lnSpc>
              <a:spcBef>
                <a:spcPts val="900"/>
              </a:spcBef>
            </a:pPr>
            <a:r>
              <a:rPr lang="en-US" sz="4000" b="1" dirty="0">
                <a:solidFill>
                  <a:srgbClr val="20799F"/>
                </a:solidFill>
                <a:latin typeface="Verdana"/>
                <a:cs typeface="Verdana"/>
              </a:rPr>
              <a:t>Incorporating </a:t>
            </a:r>
            <a:r>
              <a:rPr lang="en-US" sz="4000" b="1" spc="-7" dirty="0">
                <a:solidFill>
                  <a:srgbClr val="20799F"/>
                </a:solidFill>
                <a:latin typeface="Verdana"/>
                <a:cs typeface="Verdana"/>
              </a:rPr>
              <a:t>Social </a:t>
            </a:r>
            <a:r>
              <a:rPr lang="en-US" sz="4000" b="1" dirty="0">
                <a:solidFill>
                  <a:srgbClr val="20799F"/>
                </a:solidFill>
                <a:latin typeface="Verdana"/>
                <a:cs typeface="Verdana"/>
              </a:rPr>
              <a:t>and </a:t>
            </a:r>
            <a:r>
              <a:rPr lang="en-US" sz="4000" b="1" spc="-7" dirty="0">
                <a:solidFill>
                  <a:srgbClr val="20799F"/>
                </a:solidFill>
                <a:latin typeface="Verdana"/>
                <a:cs typeface="Verdana"/>
              </a:rPr>
              <a:t>Behavioral</a:t>
            </a:r>
            <a:r>
              <a:rPr lang="en-US" sz="4000" b="1" spc="-100" dirty="0">
                <a:solidFill>
                  <a:srgbClr val="20799F"/>
                </a:solidFill>
                <a:latin typeface="Verdana"/>
                <a:cs typeface="Verdana"/>
              </a:rPr>
              <a:t> </a:t>
            </a:r>
            <a:r>
              <a:rPr lang="en-US" sz="4000" b="1" spc="-7" dirty="0">
                <a:solidFill>
                  <a:srgbClr val="20799F"/>
                </a:solidFill>
                <a:latin typeface="Verdana"/>
                <a:cs typeface="Verdana"/>
              </a:rPr>
              <a:t>Determinants  </a:t>
            </a:r>
            <a:r>
              <a:rPr lang="en-US" sz="4000" b="1" dirty="0">
                <a:solidFill>
                  <a:srgbClr val="20799F"/>
                </a:solidFill>
                <a:latin typeface="Verdana"/>
                <a:cs typeface="Verdana"/>
              </a:rPr>
              <a:t>of </a:t>
            </a:r>
            <a:r>
              <a:rPr lang="en-US" sz="4000" b="1" spc="-7" dirty="0">
                <a:solidFill>
                  <a:srgbClr val="20799F"/>
                </a:solidFill>
                <a:latin typeface="Verdana"/>
                <a:cs typeface="Verdana"/>
              </a:rPr>
              <a:t>Health </a:t>
            </a:r>
            <a:r>
              <a:rPr lang="en-US" sz="4000" b="1" dirty="0">
                <a:solidFill>
                  <a:srgbClr val="20799F"/>
                </a:solidFill>
                <a:latin typeface="Verdana"/>
                <a:cs typeface="Verdana"/>
              </a:rPr>
              <a:t>in Patient</a:t>
            </a:r>
            <a:r>
              <a:rPr lang="en-US" sz="4000" b="1" spc="7" dirty="0">
                <a:solidFill>
                  <a:srgbClr val="20799F"/>
                </a:solidFill>
                <a:latin typeface="Verdana"/>
                <a:cs typeface="Verdana"/>
              </a:rPr>
              <a:t> </a:t>
            </a:r>
            <a:r>
              <a:rPr lang="en-US" sz="4000" b="1" dirty="0">
                <a:solidFill>
                  <a:srgbClr val="20799F"/>
                </a:solidFill>
                <a:latin typeface="Verdana"/>
                <a:cs typeface="Verdana"/>
              </a:rPr>
              <a:t>Care</a:t>
            </a:r>
            <a:endParaRPr lang="en-US" sz="4000" dirty="0">
              <a:latin typeface="Verdana"/>
              <a:cs typeface="Verdana"/>
            </a:endParaRPr>
          </a:p>
        </p:txBody>
      </p:sp>
      <p:sp>
        <p:nvSpPr>
          <p:cNvPr id="8" name="Rectangle 7"/>
          <p:cNvSpPr/>
          <p:nvPr/>
        </p:nvSpPr>
        <p:spPr>
          <a:xfrm>
            <a:off x="1606067" y="2700801"/>
            <a:ext cx="103907" cy="1540800"/>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TextBox 9">
            <a:extLst>
              <a:ext uri="{FF2B5EF4-FFF2-40B4-BE49-F238E27FC236}">
                <a16:creationId xmlns:a16="http://schemas.microsoft.com/office/drawing/2014/main" id="{FE562B33-9FA9-6547-BBB9-3F208A139A05}"/>
              </a:ext>
            </a:extLst>
          </p:cNvPr>
          <p:cNvSpPr txBox="1"/>
          <p:nvPr/>
        </p:nvSpPr>
        <p:spPr>
          <a:xfrm>
            <a:off x="3123954" y="4534406"/>
            <a:ext cx="4329791" cy="369332"/>
          </a:xfrm>
          <a:prstGeom prst="rect">
            <a:avLst/>
          </a:prstGeom>
          <a:noFill/>
        </p:spPr>
        <p:txBody>
          <a:bodyPr wrap="square" rtlCol="0">
            <a:spAutoFit/>
          </a:bodyPr>
          <a:lstStyle/>
          <a:p>
            <a:r>
              <a:rPr lang="en-MY" b="1" dirty="0">
                <a:ea typeface="Open Sans Semibold" panose="020B0706030804020204" pitchFamily="34" charset="0"/>
                <a:cs typeface="Open Sans Semibold" panose="020B0706030804020204" pitchFamily="34" charset="0"/>
              </a:rPr>
              <a:t>Christopher Henkenius, H4 Technology</a:t>
            </a:r>
          </a:p>
        </p:txBody>
      </p:sp>
      <p:pic>
        <p:nvPicPr>
          <p:cNvPr id="13" name="Picture 12">
            <a:extLst>
              <a:ext uri="{FF2B5EF4-FFF2-40B4-BE49-F238E27FC236}">
                <a16:creationId xmlns:a16="http://schemas.microsoft.com/office/drawing/2014/main" id="{48D70ACE-7742-4612-94A0-C39980C34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511" y="5352836"/>
            <a:ext cx="3668490" cy="1441716"/>
          </a:xfrm>
          <a:prstGeom prst="rect">
            <a:avLst/>
          </a:prstGeom>
        </p:spPr>
      </p:pic>
      <p:pic>
        <p:nvPicPr>
          <p:cNvPr id="1028" name="Picture 4" descr="Image result for nebraska hospital association logo">
            <a:extLst>
              <a:ext uri="{FF2B5EF4-FFF2-40B4-BE49-F238E27FC236}">
                <a16:creationId xmlns:a16="http://schemas.microsoft.com/office/drawing/2014/main" id="{56E4469C-B943-423E-B1FD-37FA59370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43" y="5452914"/>
            <a:ext cx="363855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54669"/>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D17B31-3477-4225-B41C-8EA2CB7C2D98}"/>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What does this mean?</a:t>
            </a:r>
            <a:br>
              <a:rPr lang="en-US" dirty="0">
                <a:solidFill>
                  <a:srgbClr val="FFFFFF"/>
                </a:solidFill>
              </a:rPr>
            </a:br>
            <a:br>
              <a:rPr lang="en-US" dirty="0">
                <a:solidFill>
                  <a:srgbClr val="FFFFFF"/>
                </a:solidFill>
              </a:rPr>
            </a:br>
            <a:r>
              <a:rPr lang="en-US" dirty="0">
                <a:solidFill>
                  <a:srgbClr val="FFFFFF"/>
                </a:solidFill>
              </a:rPr>
              <a:t>Medicare Advantage</a:t>
            </a:r>
            <a:br>
              <a:rPr lang="en-US" dirty="0">
                <a:solidFill>
                  <a:srgbClr val="FFFFFF"/>
                </a:solidFill>
              </a:rPr>
            </a:br>
            <a:r>
              <a:rPr lang="en-US" dirty="0">
                <a:solidFill>
                  <a:srgbClr val="FFFFFF"/>
                </a:solidFill>
              </a:rPr>
              <a:t>2020 Inclusions:</a:t>
            </a:r>
          </a:p>
        </p:txBody>
      </p:sp>
      <p:graphicFrame>
        <p:nvGraphicFramePr>
          <p:cNvPr id="5" name="Content Placeholder 2">
            <a:extLst>
              <a:ext uri="{FF2B5EF4-FFF2-40B4-BE49-F238E27FC236}">
                <a16:creationId xmlns:a16="http://schemas.microsoft.com/office/drawing/2014/main" id="{4558490A-1926-4AC3-A61A-B1497C27BD0F}"/>
              </a:ext>
            </a:extLst>
          </p:cNvPr>
          <p:cNvGraphicFramePr>
            <a:graphicFrameLocks noGrp="1"/>
          </p:cNvGraphicFramePr>
          <p:nvPr>
            <p:ph idx="1"/>
            <p:extLst>
              <p:ext uri="{D42A27DB-BD31-4B8C-83A1-F6EECF244321}">
                <p14:modId xmlns:p14="http://schemas.microsoft.com/office/powerpoint/2010/main" val="123990261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76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1145F-8CF3-4BE1-919C-3FC6ADC08058}"/>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3600" dirty="0">
                <a:solidFill>
                  <a:schemeClr val="bg1"/>
                </a:solidFill>
              </a:rPr>
              <a:t>Growth of Medicare Advantage </a:t>
            </a:r>
          </a:p>
        </p:txBody>
      </p:sp>
      <p:sp>
        <p:nvSpPr>
          <p:cNvPr id="3" name="Content Placeholder 2">
            <a:extLst>
              <a:ext uri="{FF2B5EF4-FFF2-40B4-BE49-F238E27FC236}">
                <a16:creationId xmlns:a16="http://schemas.microsoft.com/office/drawing/2014/main" id="{0C487A5A-372E-4EBB-BB8E-FC13904D2472}"/>
              </a:ext>
            </a:extLst>
          </p:cNvPr>
          <p:cNvSpPr>
            <a:spLocks noGrp="1"/>
          </p:cNvSpPr>
          <p:nvPr>
            <p:ph idx="1"/>
          </p:nvPr>
        </p:nvSpPr>
        <p:spPr>
          <a:xfrm>
            <a:off x="643468" y="2638044"/>
            <a:ext cx="3363974" cy="3415622"/>
          </a:xfrm>
        </p:spPr>
        <p:txBody>
          <a:bodyPr>
            <a:normAutofit fontScale="92500"/>
          </a:bodyPr>
          <a:lstStyle/>
          <a:p>
            <a:r>
              <a:rPr lang="en-US" dirty="0">
                <a:solidFill>
                  <a:schemeClr val="bg1"/>
                </a:solidFill>
              </a:rPr>
              <a:t>Medicare enrollment is project to increase to an all time high</a:t>
            </a:r>
          </a:p>
          <a:p>
            <a:pPr lvl="1"/>
            <a:r>
              <a:rPr lang="en-US" sz="2800" dirty="0">
                <a:solidFill>
                  <a:schemeClr val="bg1"/>
                </a:solidFill>
              </a:rPr>
              <a:t>20.2 million to 22.6 million</a:t>
            </a:r>
          </a:p>
          <a:p>
            <a:pPr lvl="1"/>
            <a:r>
              <a:rPr lang="en-US" sz="2800" dirty="0">
                <a:solidFill>
                  <a:schemeClr val="bg1"/>
                </a:solidFill>
              </a:rPr>
              <a:t>11.5% increase compared to 2018</a:t>
            </a:r>
          </a:p>
          <a:p>
            <a:pPr lvl="1"/>
            <a:r>
              <a:rPr lang="en-US" sz="2800" dirty="0">
                <a:solidFill>
                  <a:schemeClr val="bg1"/>
                </a:solidFill>
              </a:rPr>
              <a:t>32% since 2015</a:t>
            </a:r>
          </a:p>
          <a:p>
            <a:pPr lvl="1"/>
            <a:endParaRPr lang="en-US" sz="2800" dirty="0">
              <a:solidFill>
                <a:schemeClr val="bg1"/>
              </a:solidFill>
            </a:endParaRPr>
          </a:p>
        </p:txBody>
      </p:sp>
      <p:pic>
        <p:nvPicPr>
          <p:cNvPr id="4" name="Picture 3">
            <a:extLst>
              <a:ext uri="{FF2B5EF4-FFF2-40B4-BE49-F238E27FC236}">
                <a16:creationId xmlns:a16="http://schemas.microsoft.com/office/drawing/2014/main" id="{A2839B1A-D2BE-4D42-B5D6-BF1940B369A0}"/>
              </a:ext>
            </a:extLst>
          </p:cNvPr>
          <p:cNvPicPr>
            <a:picLocks noChangeAspect="1"/>
          </p:cNvPicPr>
          <p:nvPr/>
        </p:nvPicPr>
        <p:blipFill>
          <a:blip r:embed="rId2"/>
          <a:stretch>
            <a:fillRect/>
          </a:stretch>
        </p:blipFill>
        <p:spPr>
          <a:xfrm>
            <a:off x="5022813" y="240474"/>
            <a:ext cx="7019662" cy="5668375"/>
          </a:xfrm>
          <a:prstGeom prst="rect">
            <a:avLst/>
          </a:prstGeom>
        </p:spPr>
      </p:pic>
      <p:sp>
        <p:nvSpPr>
          <p:cNvPr id="7" name="TextBox 6">
            <a:extLst>
              <a:ext uri="{FF2B5EF4-FFF2-40B4-BE49-F238E27FC236}">
                <a16:creationId xmlns:a16="http://schemas.microsoft.com/office/drawing/2014/main" id="{6E33A75D-0C68-4209-9169-9325F4BFF4AE}"/>
              </a:ext>
            </a:extLst>
          </p:cNvPr>
          <p:cNvSpPr txBox="1"/>
          <p:nvPr/>
        </p:nvSpPr>
        <p:spPr>
          <a:xfrm>
            <a:off x="5374258" y="5978106"/>
            <a:ext cx="6400800" cy="923330"/>
          </a:xfrm>
          <a:prstGeom prst="rect">
            <a:avLst/>
          </a:prstGeom>
          <a:noFill/>
        </p:spPr>
        <p:txBody>
          <a:bodyPr wrap="square" rtlCol="0">
            <a:spAutoFit/>
          </a:bodyPr>
          <a:lstStyle/>
          <a:p>
            <a:r>
              <a:rPr lang="en-US" dirty="0">
                <a:hlinkClick r:id="rId3"/>
              </a:rPr>
              <a:t>https://www.modernhealthcare.com/article/20190116/NEWS/190119927/medicare-advantage-industry-sees-slower-growth-for-2019</a:t>
            </a:r>
            <a:endParaRPr lang="en-US" dirty="0"/>
          </a:p>
        </p:txBody>
      </p:sp>
    </p:spTree>
    <p:extLst>
      <p:ext uri="{BB962C8B-B14F-4D97-AF65-F5344CB8AC3E}">
        <p14:creationId xmlns:p14="http://schemas.microsoft.com/office/powerpoint/2010/main" val="66161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76B532-800C-4B95-9813-BC9584E97507}"/>
              </a:ext>
            </a:extLst>
          </p:cNvPr>
          <p:cNvPicPr>
            <a:picLocks noChangeAspect="1"/>
          </p:cNvPicPr>
          <p:nvPr/>
        </p:nvPicPr>
        <p:blipFill rotWithShape="1">
          <a:blip r:embed="rId2"/>
          <a:srcRect t="27289" b="13965"/>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55D1B07-3BEF-42CC-B7DD-BB989CB2364F}"/>
              </a:ext>
            </a:extLst>
          </p:cNvPr>
          <p:cNvSpPr>
            <a:spLocks noGrp="1"/>
          </p:cNvSpPr>
          <p:nvPr>
            <p:ph type="title"/>
          </p:nvPr>
        </p:nvSpPr>
        <p:spPr>
          <a:xfrm>
            <a:off x="709448" y="1913950"/>
            <a:ext cx="4204137" cy="1342754"/>
          </a:xfrm>
        </p:spPr>
        <p:txBody>
          <a:bodyPr>
            <a:normAutofit/>
          </a:bodyPr>
          <a:lstStyle/>
          <a:p>
            <a:pPr algn="ctr"/>
            <a:r>
              <a:rPr lang="en-US" sz="3600" dirty="0"/>
              <a:t>United Healthcare and AMA</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6C61AF-656C-47EB-BDDA-6B8EEC602530}"/>
              </a:ext>
            </a:extLst>
          </p:cNvPr>
          <p:cNvSpPr>
            <a:spLocks noGrp="1"/>
          </p:cNvSpPr>
          <p:nvPr>
            <p:ph idx="1"/>
          </p:nvPr>
        </p:nvSpPr>
        <p:spPr>
          <a:xfrm>
            <a:off x="525516" y="3417573"/>
            <a:ext cx="4593021" cy="2619839"/>
          </a:xfrm>
        </p:spPr>
        <p:txBody>
          <a:bodyPr anchor="ctr">
            <a:normAutofit/>
          </a:bodyPr>
          <a:lstStyle/>
          <a:p>
            <a:pPr marL="0" indent="0" algn="ctr">
              <a:buNone/>
            </a:pPr>
            <a:r>
              <a:rPr lang="en-US" sz="2400" dirty="0"/>
              <a:t>United Healthcare and the AMA are advocating for the addition of 23 new codes to capture additional </a:t>
            </a:r>
            <a:r>
              <a:rPr lang="en-US" sz="2400" dirty="0" err="1"/>
              <a:t>SDoH</a:t>
            </a:r>
            <a:r>
              <a:rPr lang="en-US" sz="2400" dirty="0"/>
              <a:t> data, building on existing codes to create a truly whole person approach to care.</a:t>
            </a:r>
          </a:p>
        </p:txBody>
      </p:sp>
    </p:spTree>
    <p:extLst>
      <p:ext uri="{BB962C8B-B14F-4D97-AF65-F5344CB8AC3E}">
        <p14:creationId xmlns:p14="http://schemas.microsoft.com/office/powerpoint/2010/main" val="124128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8F2C-F3A7-45E3-A04E-1B3D3F6BF69E}"/>
              </a:ext>
            </a:extLst>
          </p:cNvPr>
          <p:cNvSpPr>
            <a:spLocks noGrp="1"/>
          </p:cNvSpPr>
          <p:nvPr>
            <p:ph type="title"/>
          </p:nvPr>
        </p:nvSpPr>
        <p:spPr>
          <a:xfrm>
            <a:off x="928254" y="427471"/>
            <a:ext cx="10515600" cy="1460500"/>
          </a:xfrm>
        </p:spPr>
        <p:txBody>
          <a:bodyPr/>
          <a:lstStyle/>
          <a:p>
            <a:r>
              <a:rPr lang="en-US" dirty="0"/>
              <a:t>Commercial Payer Projects Focus on SDOH</a:t>
            </a:r>
            <a:br>
              <a:rPr lang="en-US" dirty="0"/>
            </a:br>
            <a:endParaRPr lang="en-US" dirty="0"/>
          </a:p>
        </p:txBody>
      </p:sp>
      <p:sp>
        <p:nvSpPr>
          <p:cNvPr id="3" name="Content Placeholder 2">
            <a:extLst>
              <a:ext uri="{FF2B5EF4-FFF2-40B4-BE49-F238E27FC236}">
                <a16:creationId xmlns:a16="http://schemas.microsoft.com/office/drawing/2014/main" id="{77CC81E3-A580-4AA9-BAAE-210BDA5162CF}"/>
              </a:ext>
            </a:extLst>
          </p:cNvPr>
          <p:cNvSpPr>
            <a:spLocks noGrp="1"/>
          </p:cNvSpPr>
          <p:nvPr>
            <p:ph idx="1"/>
          </p:nvPr>
        </p:nvSpPr>
        <p:spPr>
          <a:xfrm>
            <a:off x="370113" y="1197429"/>
            <a:ext cx="11702143" cy="5233100"/>
          </a:xfrm>
        </p:spPr>
        <p:txBody>
          <a:bodyPr>
            <a:normAutofit fontScale="92500"/>
          </a:bodyPr>
          <a:lstStyle/>
          <a:p>
            <a:r>
              <a:rPr lang="en-US" sz="2000" b="1" dirty="0"/>
              <a:t>Anthem</a:t>
            </a:r>
            <a:r>
              <a:rPr lang="en-US" sz="2000" dirty="0"/>
              <a:t> launched a partnership program — Take Action for Health — with the National Urban League, City of Hope, and Pfizer to improve breast cancer and heart disease care in African American communities nationwide.</a:t>
            </a:r>
          </a:p>
          <a:p>
            <a:r>
              <a:rPr lang="en-US" sz="2000" b="1" dirty="0"/>
              <a:t>Humana</a:t>
            </a:r>
            <a:r>
              <a:rPr lang="en-US" sz="2000" dirty="0"/>
              <a:t> launched an initiative to build community trust, establish behavior change, lower costs, and improve health in seven communities. By 2020, the Bold Goal initiative plans to improve health in these communities by 20 percent.</a:t>
            </a:r>
          </a:p>
          <a:p>
            <a:r>
              <a:rPr lang="en-US" sz="2000" b="1" dirty="0"/>
              <a:t>Kaiser Permanente </a:t>
            </a:r>
            <a:r>
              <a:rPr lang="en-US" sz="2000" dirty="0"/>
              <a:t>is advancing a “Total Health” framework to address the social determinants of health in neighborhood and school settings that focus on health-promoting policy, system, and environmental changes. To accomplish this, Kaiser Permanente is screening patients for unmet social needs to refer them to relevant resources in their communities. Data shows that 78 percent of those screened have one or more unmet social needs.</a:t>
            </a:r>
          </a:p>
          <a:p>
            <a:r>
              <a:rPr lang="en-US" sz="2000" b="1" dirty="0"/>
              <a:t>Harvard Pilgrim </a:t>
            </a:r>
            <a:r>
              <a:rPr lang="en-US" sz="2000" dirty="0"/>
              <a:t>launched a program to reduce racial and ethnic disparities in colorectal screening, reducing the screening gap between low-health literacy groups and their general patient population from 11 to 4 percent in four years.</a:t>
            </a:r>
          </a:p>
          <a:p>
            <a:r>
              <a:rPr lang="en-US" sz="2000" dirty="0">
                <a:hlinkClick r:id="rId2"/>
              </a:rPr>
              <a:t>UnitedHealthcare Community Plan of WI</a:t>
            </a:r>
            <a:r>
              <a:rPr lang="en-US" sz="2000" dirty="0"/>
              <a:t> invested $25,000 in four different community programs that were designed to improve financial independence or interpersonal disability care. The payer also used demographic data to improve the distribution of healthy food to local communities by 87 percent in 2016.</a:t>
            </a:r>
          </a:p>
          <a:p>
            <a:r>
              <a:rPr lang="en-US" sz="2000" dirty="0"/>
              <a:t>Using geospatial data, California-based Health Net reduced postpartum care disparities by 40 percent and increased postpartum visits for African American women in Los Angeles from 17 to 33 percent.</a:t>
            </a:r>
            <a:endParaRPr lang="en-US" sz="1050" dirty="0"/>
          </a:p>
        </p:txBody>
      </p:sp>
      <p:sp>
        <p:nvSpPr>
          <p:cNvPr id="4" name="Rectangle 3">
            <a:extLst>
              <a:ext uri="{FF2B5EF4-FFF2-40B4-BE49-F238E27FC236}">
                <a16:creationId xmlns:a16="http://schemas.microsoft.com/office/drawing/2014/main" id="{47115AE6-DBD3-4CB7-AE51-6D57FAE5117E}"/>
              </a:ext>
            </a:extLst>
          </p:cNvPr>
          <p:cNvSpPr/>
          <p:nvPr/>
        </p:nvSpPr>
        <p:spPr>
          <a:xfrm>
            <a:off x="4539343" y="6611779"/>
            <a:ext cx="5063836" cy="246221"/>
          </a:xfrm>
          <a:prstGeom prst="rect">
            <a:avLst/>
          </a:prstGeom>
        </p:spPr>
        <p:txBody>
          <a:bodyPr wrap="square">
            <a:spAutoFit/>
          </a:bodyPr>
          <a:lstStyle/>
          <a:p>
            <a:r>
              <a:rPr lang="en-US" sz="1000" dirty="0">
                <a:hlinkClick r:id="rId3"/>
              </a:rPr>
              <a:t>https://www.healthedge.com/blog-social-determinants-health-what-are-payers-doing</a:t>
            </a:r>
            <a:endParaRPr lang="en-US" sz="1000" dirty="0"/>
          </a:p>
        </p:txBody>
      </p:sp>
    </p:spTree>
    <p:extLst>
      <p:ext uri="{BB962C8B-B14F-4D97-AF65-F5344CB8AC3E}">
        <p14:creationId xmlns:p14="http://schemas.microsoft.com/office/powerpoint/2010/main" val="357064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56A02-1101-4C15-A462-96AA9BA479D0}"/>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600">
                <a:solidFill>
                  <a:schemeClr val="bg1"/>
                </a:solidFill>
              </a:rPr>
              <a:t>Community Health Needs Assessment to advance Social Determinants of Health</a:t>
            </a:r>
          </a:p>
        </p:txBody>
      </p:sp>
      <p:sp>
        <p:nvSpPr>
          <p:cNvPr id="3" name="Content Placeholder 2">
            <a:extLst>
              <a:ext uri="{FF2B5EF4-FFF2-40B4-BE49-F238E27FC236}">
                <a16:creationId xmlns:a16="http://schemas.microsoft.com/office/drawing/2014/main" id="{EFAECA49-DEB0-44A0-9806-257EF9ED68FD}"/>
              </a:ext>
            </a:extLst>
          </p:cNvPr>
          <p:cNvSpPr>
            <a:spLocks noGrp="1"/>
          </p:cNvSpPr>
          <p:nvPr>
            <p:ph idx="1"/>
          </p:nvPr>
        </p:nvSpPr>
        <p:spPr>
          <a:xfrm>
            <a:off x="643468" y="2638044"/>
            <a:ext cx="3363974" cy="3415622"/>
          </a:xfrm>
        </p:spPr>
        <p:txBody>
          <a:bodyPr>
            <a:normAutofit/>
          </a:bodyPr>
          <a:lstStyle/>
          <a:p>
            <a:endParaRPr lang="en-US" sz="2000" dirty="0">
              <a:solidFill>
                <a:schemeClr val="bg1"/>
              </a:solidFill>
            </a:endParaRPr>
          </a:p>
        </p:txBody>
      </p:sp>
      <p:pic>
        <p:nvPicPr>
          <p:cNvPr id="2050" name="Picture 2" descr="Image result for hospital community needs assessment process">
            <a:extLst>
              <a:ext uri="{FF2B5EF4-FFF2-40B4-BE49-F238E27FC236}">
                <a16:creationId xmlns:a16="http://schemas.microsoft.com/office/drawing/2014/main" id="{D5D63E10-CF89-49D3-8547-A4795B9562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66755" y="643467"/>
            <a:ext cx="5912785" cy="5410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5A2EE8-7498-4257-AE06-4E13E4087F96}"/>
              </a:ext>
            </a:extLst>
          </p:cNvPr>
          <p:cNvSpPr txBox="1"/>
          <p:nvPr/>
        </p:nvSpPr>
        <p:spPr>
          <a:xfrm>
            <a:off x="6095999" y="6426679"/>
            <a:ext cx="5523781" cy="246221"/>
          </a:xfrm>
          <a:prstGeom prst="rect">
            <a:avLst/>
          </a:prstGeom>
          <a:noFill/>
        </p:spPr>
        <p:txBody>
          <a:bodyPr wrap="square" rtlCol="0">
            <a:spAutoFit/>
          </a:bodyPr>
          <a:lstStyle/>
          <a:p>
            <a:r>
              <a:rPr lang="en-US" sz="1000" dirty="0">
                <a:hlinkClick r:id="rId3"/>
              </a:rPr>
              <a:t>http://www.healthycommunities.org/Resources/toolkit.shtml#.XN8R6chKjic</a:t>
            </a:r>
            <a:endParaRPr lang="en-US" sz="1000" dirty="0"/>
          </a:p>
        </p:txBody>
      </p:sp>
    </p:spTree>
    <p:extLst>
      <p:ext uri="{BB962C8B-B14F-4D97-AF65-F5344CB8AC3E}">
        <p14:creationId xmlns:p14="http://schemas.microsoft.com/office/powerpoint/2010/main" val="332935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descr="A tree in the middle of a forest&#10;&#10;Description automatically generated">
            <a:extLst>
              <a:ext uri="{FF2B5EF4-FFF2-40B4-BE49-F238E27FC236}">
                <a16:creationId xmlns:a16="http://schemas.microsoft.com/office/drawing/2014/main" id="{F99E062B-3AE5-4040-B69E-4B536C560992}"/>
              </a:ext>
            </a:extLst>
          </p:cNvPr>
          <p:cNvPicPr>
            <a:picLocks noChangeAspect="1"/>
          </p:cNvPicPr>
          <p:nvPr/>
        </p:nvPicPr>
        <p:blipFill rotWithShape="1">
          <a:blip r:embed="rId2">
            <a:extLst>
              <a:ext uri="{28A0092B-C50C-407E-A947-70E740481C1C}">
                <a14:useLocalDpi xmlns:a14="http://schemas.microsoft.com/office/drawing/2010/main" val="0"/>
              </a:ext>
            </a:extLst>
          </a:blip>
          <a:srcRect l="15454" r="26826" b="-1"/>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sp>
        <p:nvSpPr>
          <p:cNvPr id="15" name="Freeform: Shape 14">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618064" y="2166721"/>
            <a:ext cx="3886199" cy="915035"/>
          </a:xfrm>
          <a:prstGeom prst="rect">
            <a:avLst/>
          </a:prstGeom>
        </p:spPr>
        <p:txBody>
          <a:bodyPr vert="horz" lIns="91440" tIns="45720" rIns="91440" bIns="45720" rtlCol="0">
            <a:normAutofit/>
          </a:bodyPr>
          <a:lstStyle/>
          <a:p>
            <a:pPr marL="16933"/>
            <a:r>
              <a:rPr lang="en-US" sz="3300" u="sng" spc="-7" dirty="0"/>
              <a:t>Sources </a:t>
            </a:r>
            <a:r>
              <a:rPr lang="en-US" sz="3300" u="sng" dirty="0"/>
              <a:t>of </a:t>
            </a:r>
            <a:r>
              <a:rPr lang="en-US" sz="3300" u="sng" spc="-7" dirty="0"/>
              <a:t>SDOH</a:t>
            </a:r>
            <a:r>
              <a:rPr lang="en-US" sz="3300" u="sng" spc="-67" dirty="0"/>
              <a:t> </a:t>
            </a:r>
            <a:r>
              <a:rPr lang="en-US" sz="3300" u="sng" spc="-7" dirty="0"/>
              <a:t>Data</a:t>
            </a:r>
            <a:endParaRPr lang="en-US" sz="3300" u="sng" dirty="0"/>
          </a:p>
        </p:txBody>
      </p:sp>
      <p:sp>
        <p:nvSpPr>
          <p:cNvPr id="2" name="object 2"/>
          <p:cNvSpPr txBox="1"/>
          <p:nvPr/>
        </p:nvSpPr>
        <p:spPr>
          <a:xfrm>
            <a:off x="618064" y="3081756"/>
            <a:ext cx="4620544" cy="1775994"/>
          </a:xfrm>
          <a:prstGeom prst="rect">
            <a:avLst/>
          </a:prstGeom>
        </p:spPr>
        <p:txBody>
          <a:bodyPr vert="horz" lIns="91440" tIns="45720" rIns="91440" bIns="45720" rtlCol="0">
            <a:normAutofit/>
          </a:bodyPr>
          <a:lstStyle/>
          <a:p>
            <a:pPr marL="285750" indent="-285750">
              <a:spcBef>
                <a:spcPts val="1000"/>
              </a:spcBef>
              <a:buFont typeface="Wingdings" panose="05000000000000000000" pitchFamily="2" charset="2"/>
              <a:buChar char="Ø"/>
              <a:tabLst>
                <a:tab pos="273465" algn="l"/>
              </a:tabLst>
            </a:pPr>
            <a:r>
              <a:rPr lang="en-US" sz="2400" spc="-7" dirty="0"/>
              <a:t>Community level</a:t>
            </a:r>
            <a:r>
              <a:rPr lang="en-US" sz="2400" spc="13" dirty="0"/>
              <a:t> </a:t>
            </a:r>
            <a:r>
              <a:rPr lang="en-US" sz="2400" spc="-7" dirty="0"/>
              <a:t>determinants</a:t>
            </a:r>
            <a:endParaRPr lang="en-US" sz="2400" dirty="0"/>
          </a:p>
          <a:p>
            <a:pPr marL="285750" indent="-285750">
              <a:spcBef>
                <a:spcPts val="1000"/>
              </a:spcBef>
              <a:buFont typeface="Wingdings" panose="05000000000000000000" pitchFamily="2" charset="2"/>
              <a:buChar char="Ø"/>
            </a:pPr>
            <a:endParaRPr lang="en-US" sz="2400" dirty="0"/>
          </a:p>
          <a:p>
            <a:pPr marL="285750" indent="-285750">
              <a:spcBef>
                <a:spcPts val="1000"/>
              </a:spcBef>
              <a:buFont typeface="Wingdings" panose="05000000000000000000" pitchFamily="2" charset="2"/>
              <a:buChar char="Ø"/>
              <a:tabLst>
                <a:tab pos="273465" algn="l"/>
              </a:tabLst>
            </a:pPr>
            <a:r>
              <a:rPr lang="en-US" sz="2400" spc="-7" dirty="0"/>
              <a:t>Individual level</a:t>
            </a:r>
            <a:r>
              <a:rPr lang="en-US" sz="2400" dirty="0"/>
              <a:t> </a:t>
            </a:r>
            <a:r>
              <a:rPr lang="en-US" sz="2400" spc="-7" dirty="0"/>
              <a:t>determinants</a:t>
            </a:r>
            <a:endParaRPr lang="en-US" sz="2400" dirty="0"/>
          </a:p>
        </p:txBody>
      </p:sp>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fld id="{81D60167-4931-47E6-BA6A-407CBD079E47}" type="slidenum">
              <a:rPr lang="en-US" sz="1200">
                <a:solidFill>
                  <a:srgbClr val="FFFFFF"/>
                </a:solidFill>
                <a:latin typeface="Calibri" panose="020F0502020204030204"/>
                <a:cs typeface="+mn-cs"/>
              </a:rPr>
              <a:pPr algn="r">
                <a:spcAft>
                  <a:spcPts val="600"/>
                </a:spcAft>
                <a:defRPr/>
              </a:pPr>
              <a:t>15</a:t>
            </a:fld>
            <a:endParaRPr lang="en-US" sz="1200">
              <a:solidFill>
                <a:srgbClr val="FFFFFF"/>
              </a:solidFill>
              <a:latin typeface="Calibri" panose="020F0502020204030204"/>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707011" y="4502330"/>
            <a:ext cx="10765410" cy="1207269"/>
          </a:xfrm>
          <a:prstGeom prst="rect">
            <a:avLst/>
          </a:prstGeom>
        </p:spPr>
        <p:txBody>
          <a:bodyPr vert="horz" lIns="91440" tIns="45720" rIns="91440" bIns="45720" rtlCol="0" anchor="b">
            <a:normAutofit/>
          </a:bodyPr>
          <a:lstStyle/>
          <a:p>
            <a:pPr marL="16933" algn="ctr"/>
            <a:r>
              <a:rPr lang="en-US" sz="6000">
                <a:solidFill>
                  <a:schemeClr val="bg1"/>
                </a:solidFill>
              </a:rPr>
              <a:t>Community </a:t>
            </a:r>
            <a:r>
              <a:rPr lang="en-US" sz="6000" spc="-7">
                <a:solidFill>
                  <a:schemeClr val="bg1"/>
                </a:solidFill>
              </a:rPr>
              <a:t>Level SDOH</a:t>
            </a:r>
            <a:r>
              <a:rPr lang="en-US" sz="6000" spc="-47">
                <a:solidFill>
                  <a:schemeClr val="bg1"/>
                </a:solidFill>
              </a:rPr>
              <a:t> </a:t>
            </a:r>
            <a:r>
              <a:rPr lang="en-US" sz="6000" spc="-7">
                <a:solidFill>
                  <a:schemeClr val="bg1"/>
                </a:solidFill>
              </a:rPr>
              <a:t>Data</a:t>
            </a:r>
            <a:endParaRPr lang="en-US" sz="6000">
              <a:solidFill>
                <a:schemeClr val="bg1"/>
              </a:solidFill>
            </a:endParaRPr>
          </a:p>
        </p:txBody>
      </p:sp>
      <p:sp>
        <p:nvSpPr>
          <p:cNvPr id="2" name="object 2"/>
          <p:cNvSpPr txBox="1"/>
          <p:nvPr/>
        </p:nvSpPr>
        <p:spPr>
          <a:xfrm>
            <a:off x="1376313" y="5665510"/>
            <a:ext cx="9829400" cy="719122"/>
          </a:xfrm>
          <a:prstGeom prst="rect">
            <a:avLst/>
          </a:prstGeom>
        </p:spPr>
        <p:txBody>
          <a:bodyPr vert="horz" lIns="91440" tIns="45720" rIns="91440" bIns="45720" rtlCol="0">
            <a:normAutofit/>
          </a:bodyPr>
          <a:lstStyle/>
          <a:p>
            <a:pPr marR="6773" algn="ctr">
              <a:lnSpc>
                <a:spcPct val="90000"/>
              </a:lnSpc>
              <a:spcBef>
                <a:spcPts val="1000"/>
              </a:spcBef>
              <a:tabLst>
                <a:tab pos="273465" algn="l"/>
              </a:tabLst>
            </a:pPr>
            <a:r>
              <a:rPr lang="en-US" sz="2200" spc="-7" dirty="0">
                <a:solidFill>
                  <a:schemeClr val="bg2"/>
                </a:solidFill>
              </a:rPr>
              <a:t>Zip code is more important than genetic code.  Robert </a:t>
            </a:r>
            <a:r>
              <a:rPr lang="en-US" sz="2200" spc="-13" dirty="0">
                <a:solidFill>
                  <a:schemeClr val="bg2"/>
                </a:solidFill>
              </a:rPr>
              <a:t>Wood </a:t>
            </a:r>
            <a:r>
              <a:rPr lang="en-US" sz="2200" spc="-7" dirty="0">
                <a:solidFill>
                  <a:schemeClr val="bg2"/>
                </a:solidFill>
              </a:rPr>
              <a:t>Johnson </a:t>
            </a:r>
            <a:r>
              <a:rPr lang="en-US" sz="2200" dirty="0">
                <a:solidFill>
                  <a:schemeClr val="bg2"/>
                </a:solidFill>
              </a:rPr>
              <a:t>Foundation</a:t>
            </a:r>
          </a:p>
        </p:txBody>
      </p:sp>
      <p:cxnSp>
        <p:nvCxnSpPr>
          <p:cNvPr id="14" name="Straight Connector 13">
            <a:extLst>
              <a:ext uri="{FF2B5EF4-FFF2-40B4-BE49-F238E27FC236}">
                <a16:creationId xmlns:a16="http://schemas.microsoft.com/office/drawing/2014/main" id="{564940E8-4031-4205-8D84-CBBB398C91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12212" y="1062381"/>
            <a:ext cx="0" cy="2120900"/>
          </a:xfrm>
          <a:prstGeom prst="line">
            <a:avLst/>
          </a:prstGeom>
          <a:ln w="1905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63558" y="1062381"/>
            <a:ext cx="0" cy="2120900"/>
          </a:xfrm>
          <a:prstGeom prst="line">
            <a:avLst/>
          </a:prstGeom>
          <a:ln w="1905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5" name="object 5"/>
          <p:cNvSpPr txBox="1">
            <a:spLocks noGrp="1"/>
          </p:cNvSpPr>
          <p:nvPr>
            <p:ph type="sldNum" sz="quarter" idx="7"/>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15"/>
              </a:spcBef>
            </a:pPr>
            <a:fld id="{81D60167-4931-47E6-BA6A-407CBD079E47}" type="slidenum">
              <a:rPr lang="en-US" sz="1200" spc="-5">
                <a:solidFill>
                  <a:schemeClr val="bg1">
                    <a:alpha val="60000"/>
                  </a:schemeClr>
                </a:solidFill>
                <a:latin typeface="+mn-lt"/>
                <a:cs typeface="+mn-cs"/>
              </a:rPr>
              <a:pPr algn="r">
                <a:spcBef>
                  <a:spcPts val="15"/>
                </a:spcBef>
              </a:pPr>
              <a:t>16</a:t>
            </a:fld>
            <a:endParaRPr lang="en-US" sz="1200" spc="-7">
              <a:solidFill>
                <a:schemeClr val="bg1">
                  <a:alpha val="60000"/>
                </a:schemeClr>
              </a:solidFill>
              <a:latin typeface="+mn-lt"/>
              <a:cs typeface="+mn-cs"/>
            </a:endParaRPr>
          </a:p>
        </p:txBody>
      </p:sp>
      <p:sp>
        <p:nvSpPr>
          <p:cNvPr id="7" name="TextBox 6">
            <a:extLst>
              <a:ext uri="{FF2B5EF4-FFF2-40B4-BE49-F238E27FC236}">
                <a16:creationId xmlns:a16="http://schemas.microsoft.com/office/drawing/2014/main" id="{3EF2E829-8243-43A7-8215-74990896E27D}"/>
              </a:ext>
            </a:extLst>
          </p:cNvPr>
          <p:cNvSpPr txBox="1"/>
          <p:nvPr/>
        </p:nvSpPr>
        <p:spPr>
          <a:xfrm>
            <a:off x="3321286" y="6438570"/>
            <a:ext cx="5536859" cy="246221"/>
          </a:xfrm>
          <a:prstGeom prst="rect">
            <a:avLst/>
          </a:prstGeom>
          <a:noFill/>
        </p:spPr>
        <p:txBody>
          <a:bodyPr wrap="square" rtlCol="0">
            <a:spAutoFit/>
          </a:bodyPr>
          <a:lstStyle/>
          <a:p>
            <a:pPr>
              <a:spcAft>
                <a:spcPts val="600"/>
              </a:spcAft>
            </a:pPr>
            <a:r>
              <a:rPr lang="en-US" sz="1000" dirty="0">
                <a:hlinkClick r:id="rId2"/>
              </a:rPr>
              <a:t>https://www.rwjf.org/en/library/interactives/whereyouliveaffectshowlongyoulive.html</a:t>
            </a:r>
            <a:endParaRPr lang="en-US" sz="1000"/>
          </a:p>
        </p:txBody>
      </p:sp>
      <p:sp>
        <p:nvSpPr>
          <p:cNvPr id="11" name="object 4">
            <a:extLst>
              <a:ext uri="{FF2B5EF4-FFF2-40B4-BE49-F238E27FC236}">
                <a16:creationId xmlns:a16="http://schemas.microsoft.com/office/drawing/2014/main" id="{58F9CEEC-32C5-460A-B997-22F4839DB898}"/>
              </a:ext>
            </a:extLst>
          </p:cNvPr>
          <p:cNvSpPr/>
          <p:nvPr/>
        </p:nvSpPr>
        <p:spPr>
          <a:xfrm>
            <a:off x="7110430" y="547634"/>
            <a:ext cx="4095283" cy="3617853"/>
          </a:xfrm>
          <a:prstGeom prst="rect">
            <a:avLst/>
          </a:prstGeom>
          <a:blipFill>
            <a:blip r:embed="rId3" cstate="print"/>
            <a:stretch>
              <a:fillRect/>
            </a:stretch>
          </a:blipFill>
        </p:spPr>
        <p:txBody>
          <a:bodyPr wrap="square" lIns="0" tIns="0" rIns="0" bIns="0" rtlCol="0"/>
          <a:lstStyle/>
          <a:p>
            <a:endParaRPr sz="2400"/>
          </a:p>
        </p:txBody>
      </p:sp>
      <p:pic>
        <p:nvPicPr>
          <p:cNvPr id="8" name="Picture 7">
            <a:extLst>
              <a:ext uri="{FF2B5EF4-FFF2-40B4-BE49-F238E27FC236}">
                <a16:creationId xmlns:a16="http://schemas.microsoft.com/office/drawing/2014/main" id="{B9B39FF2-5E69-453E-A50E-33CFD7856E07}"/>
              </a:ext>
            </a:extLst>
          </p:cNvPr>
          <p:cNvPicPr>
            <a:picLocks noChangeAspect="1"/>
          </p:cNvPicPr>
          <p:nvPr/>
        </p:nvPicPr>
        <p:blipFill>
          <a:blip r:embed="rId4"/>
          <a:stretch>
            <a:fillRect/>
          </a:stretch>
        </p:blipFill>
        <p:spPr>
          <a:xfrm>
            <a:off x="1250524" y="757291"/>
            <a:ext cx="4845476" cy="3271671"/>
          </a:xfrm>
          <a:prstGeom prst="rect">
            <a:avLst/>
          </a:prstGeom>
        </p:spPr>
      </p:pic>
      <p:sp>
        <p:nvSpPr>
          <p:cNvPr id="4" name="TextBox 3">
            <a:extLst>
              <a:ext uri="{FF2B5EF4-FFF2-40B4-BE49-F238E27FC236}">
                <a16:creationId xmlns:a16="http://schemas.microsoft.com/office/drawing/2014/main" id="{0C947FAE-AC7E-43FD-B1B6-B6EE4FDABC50}"/>
              </a:ext>
            </a:extLst>
          </p:cNvPr>
          <p:cNvSpPr txBox="1"/>
          <p:nvPr/>
        </p:nvSpPr>
        <p:spPr>
          <a:xfrm>
            <a:off x="533401" y="415630"/>
            <a:ext cx="7707081" cy="461665"/>
          </a:xfrm>
          <a:prstGeom prst="rect">
            <a:avLst/>
          </a:prstGeom>
          <a:noFill/>
        </p:spPr>
        <p:txBody>
          <a:bodyPr wrap="square" rtlCol="0">
            <a:spAutoFit/>
          </a:bodyPr>
          <a:lstStyle/>
          <a:p>
            <a:r>
              <a:rPr lang="en-US" sz="2400" i="1" dirty="0"/>
              <a:t>Could where you live influence how long you live?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804673" y="1120285"/>
            <a:ext cx="3348227" cy="2809875"/>
          </a:xfrm>
          <a:prstGeom prst="rect">
            <a:avLst/>
          </a:prstGeom>
        </p:spPr>
        <p:txBody>
          <a:bodyPr vert="horz" lIns="91440" tIns="45720" rIns="91440" bIns="45720" rtlCol="0" anchor="b">
            <a:normAutofit/>
          </a:bodyPr>
          <a:lstStyle/>
          <a:p>
            <a:pPr marL="16933"/>
            <a:r>
              <a:rPr lang="en-US" sz="4000" kern="1200" dirty="0">
                <a:solidFill>
                  <a:schemeClr val="bg1">
                    <a:lumMod val="85000"/>
                    <a:lumOff val="15000"/>
                  </a:schemeClr>
                </a:solidFill>
                <a:latin typeface="+mj-lt"/>
                <a:ea typeface="+mj-ea"/>
                <a:cs typeface="+mj-cs"/>
              </a:rPr>
              <a:t>Community </a:t>
            </a:r>
            <a:r>
              <a:rPr lang="en-US" sz="4000" kern="1200" spc="-7" dirty="0">
                <a:solidFill>
                  <a:schemeClr val="bg1">
                    <a:lumMod val="85000"/>
                    <a:lumOff val="15000"/>
                  </a:schemeClr>
                </a:solidFill>
                <a:latin typeface="+mj-lt"/>
                <a:ea typeface="+mj-ea"/>
                <a:cs typeface="+mj-cs"/>
              </a:rPr>
              <a:t>Level SDOH</a:t>
            </a:r>
            <a:r>
              <a:rPr lang="en-US" sz="4000" kern="1200" spc="-13" dirty="0">
                <a:solidFill>
                  <a:schemeClr val="bg1">
                    <a:lumMod val="85000"/>
                    <a:lumOff val="15000"/>
                  </a:schemeClr>
                </a:solidFill>
                <a:latin typeface="+mj-lt"/>
                <a:ea typeface="+mj-ea"/>
                <a:cs typeface="+mj-cs"/>
              </a:rPr>
              <a:t> </a:t>
            </a:r>
            <a:r>
              <a:rPr lang="en-US" sz="4000" kern="1200" spc="-7" dirty="0">
                <a:solidFill>
                  <a:schemeClr val="bg1">
                    <a:lumMod val="85000"/>
                    <a:lumOff val="15000"/>
                  </a:schemeClr>
                </a:solidFill>
                <a:latin typeface="+mj-lt"/>
                <a:ea typeface="+mj-ea"/>
                <a:cs typeface="+mj-cs"/>
              </a:rPr>
              <a:t>Data</a:t>
            </a:r>
            <a:endParaRPr lang="en-US" sz="4000" kern="1200" dirty="0">
              <a:solidFill>
                <a:schemeClr val="bg1">
                  <a:lumMod val="85000"/>
                  <a:lumOff val="15000"/>
                </a:schemeClr>
              </a:solidFill>
              <a:latin typeface="+mj-lt"/>
              <a:ea typeface="+mj-ea"/>
              <a:cs typeface="+mj-cs"/>
            </a:endParaRPr>
          </a:p>
        </p:txBody>
      </p:sp>
      <p:sp>
        <p:nvSpPr>
          <p:cNvPr id="2" name="object 2"/>
          <p:cNvSpPr txBox="1"/>
          <p:nvPr/>
        </p:nvSpPr>
        <p:spPr>
          <a:xfrm>
            <a:off x="804672" y="3930160"/>
            <a:ext cx="3348228" cy="928494"/>
          </a:xfrm>
          <a:prstGeom prst="rect">
            <a:avLst/>
          </a:prstGeom>
        </p:spPr>
        <p:txBody>
          <a:bodyPr vert="horz" lIns="91440" tIns="45720" rIns="91440" bIns="45720" rtlCol="0" anchor="t">
            <a:normAutofit/>
          </a:bodyPr>
          <a:lstStyle/>
          <a:p>
            <a:pPr>
              <a:lnSpc>
                <a:spcPct val="90000"/>
              </a:lnSpc>
              <a:spcBef>
                <a:spcPts val="1000"/>
              </a:spcBef>
              <a:tabLst>
                <a:tab pos="273465" algn="l"/>
              </a:tabLst>
            </a:pPr>
            <a:endParaRPr lang="en-US" sz="500" kern="1200" dirty="0">
              <a:solidFill>
                <a:schemeClr val="bg1">
                  <a:lumMod val="85000"/>
                  <a:lumOff val="15000"/>
                </a:schemeClr>
              </a:solidFill>
              <a:latin typeface="+mn-lt"/>
              <a:ea typeface="+mn-ea"/>
              <a:cs typeface="+mn-cs"/>
            </a:endParaRPr>
          </a:p>
        </p:txBody>
      </p:sp>
      <p:sp>
        <p:nvSpPr>
          <p:cNvPr id="4" name="object 4"/>
          <p:cNvSpPr txBox="1">
            <a:spLocks noGrp="1"/>
          </p:cNvSpPr>
          <p:nvPr>
            <p:ph type="sldNum" sz="quarter" idx="7"/>
          </p:nvPr>
        </p:nvSpPr>
        <p:spPr>
          <a:xfrm>
            <a:off x="11548532" y="6356349"/>
            <a:ext cx="556682"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5"/>
              </a:spcBef>
            </a:pPr>
            <a:fld id="{81D60167-4931-47E6-BA6A-407CBD079E47}" type="slidenum">
              <a:rPr lang="en-US" sz="1200" spc="-5">
                <a:solidFill>
                  <a:schemeClr val="tx1"/>
                </a:solidFill>
                <a:latin typeface="+mn-lt"/>
                <a:cs typeface="+mn-cs"/>
              </a:rPr>
              <a:pPr>
                <a:spcBef>
                  <a:spcPts val="15"/>
                </a:spcBef>
              </a:pPr>
              <a:t>17</a:t>
            </a:fld>
            <a:endParaRPr lang="en-US" sz="1200" spc="-7">
              <a:solidFill>
                <a:schemeClr val="tx1"/>
              </a:solidFill>
              <a:latin typeface="+mn-lt"/>
              <a:cs typeface="+mn-cs"/>
            </a:endParaRPr>
          </a:p>
        </p:txBody>
      </p:sp>
      <p:sp>
        <p:nvSpPr>
          <p:cNvPr id="5" name="TextBox 4">
            <a:extLst>
              <a:ext uri="{FF2B5EF4-FFF2-40B4-BE49-F238E27FC236}">
                <a16:creationId xmlns:a16="http://schemas.microsoft.com/office/drawing/2014/main" id="{BBBC6FFB-6C48-4A66-8576-30FA2C4FDB48}"/>
              </a:ext>
            </a:extLst>
          </p:cNvPr>
          <p:cNvSpPr txBox="1"/>
          <p:nvPr/>
        </p:nvSpPr>
        <p:spPr>
          <a:xfrm>
            <a:off x="5538158" y="225333"/>
            <a:ext cx="6567056" cy="6729535"/>
          </a:xfrm>
          <a:prstGeom prst="rect">
            <a:avLst/>
          </a:prstGeom>
          <a:noFill/>
        </p:spPr>
        <p:txBody>
          <a:bodyPr wrap="square" rtlCol="0">
            <a:spAutoFit/>
          </a:bodyPr>
          <a:lstStyle/>
          <a:p>
            <a:pPr marL="403225" indent="-379413">
              <a:spcBef>
                <a:spcPts val="933"/>
              </a:spcBef>
              <a:buFont typeface="Wingdings" panose="05000000000000000000" pitchFamily="2" charset="2"/>
              <a:buChar char="Ø"/>
              <a:tabLst>
                <a:tab pos="457200" algn="l"/>
                <a:tab pos="631825" algn="l"/>
              </a:tabLst>
            </a:pPr>
            <a:r>
              <a:rPr lang="en-US" sz="2400" spc="-7" dirty="0">
                <a:latin typeface="Arial"/>
                <a:cs typeface="Arial"/>
              </a:rPr>
              <a:t>Useful </a:t>
            </a:r>
            <a:r>
              <a:rPr lang="en-US" sz="2400" dirty="0">
                <a:latin typeface="Arial"/>
                <a:cs typeface="Arial"/>
              </a:rPr>
              <a:t>at the </a:t>
            </a:r>
            <a:r>
              <a:rPr lang="en-US" sz="2400" spc="-7" dirty="0">
                <a:latin typeface="Arial"/>
                <a:cs typeface="Arial"/>
              </a:rPr>
              <a:t>system</a:t>
            </a:r>
            <a:r>
              <a:rPr lang="en-US" sz="2400" dirty="0">
                <a:latin typeface="Arial"/>
                <a:cs typeface="Arial"/>
              </a:rPr>
              <a:t> </a:t>
            </a:r>
            <a:r>
              <a:rPr lang="en-US" sz="2400" spc="-7" dirty="0">
                <a:latin typeface="Arial"/>
                <a:cs typeface="Arial"/>
              </a:rPr>
              <a:t>level</a:t>
            </a:r>
            <a:endParaRPr lang="en-US" sz="2400" dirty="0">
              <a:latin typeface="Arial"/>
              <a:cs typeface="Arial"/>
            </a:endParaRPr>
          </a:p>
          <a:p>
            <a:pPr marL="403225" indent="-379413">
              <a:spcBef>
                <a:spcPts val="800"/>
              </a:spcBef>
              <a:buFont typeface="Wingdings" panose="05000000000000000000" pitchFamily="2" charset="2"/>
              <a:buChar char="Ø"/>
              <a:tabLst>
                <a:tab pos="457200" algn="l"/>
                <a:tab pos="631825" algn="l"/>
              </a:tabLst>
            </a:pPr>
            <a:r>
              <a:rPr lang="en-US" sz="2400" spc="-7" dirty="0">
                <a:latin typeface="Arial"/>
                <a:cs typeface="Arial"/>
              </a:rPr>
              <a:t>Can enhance performance </a:t>
            </a:r>
            <a:r>
              <a:rPr lang="en-US" sz="2400" dirty="0">
                <a:latin typeface="Arial"/>
                <a:cs typeface="Arial"/>
              </a:rPr>
              <a:t>of </a:t>
            </a:r>
            <a:r>
              <a:rPr lang="en-US" sz="2400" spc="-7" dirty="0">
                <a:latin typeface="Arial"/>
                <a:cs typeface="Arial"/>
              </a:rPr>
              <a:t>predictive</a:t>
            </a:r>
            <a:r>
              <a:rPr lang="en-US" sz="2400" dirty="0">
                <a:latin typeface="Arial"/>
                <a:cs typeface="Arial"/>
              </a:rPr>
              <a:t> models</a:t>
            </a:r>
          </a:p>
          <a:p>
            <a:pPr marL="403225" marR="6773" indent="-379413">
              <a:lnSpc>
                <a:spcPct val="80000"/>
              </a:lnSpc>
              <a:spcBef>
                <a:spcPts val="1380"/>
              </a:spcBef>
              <a:buFont typeface="Wingdings" panose="05000000000000000000" pitchFamily="2" charset="2"/>
              <a:buChar char="Ø"/>
              <a:tabLst>
                <a:tab pos="457200" algn="l"/>
                <a:tab pos="631825" algn="l"/>
              </a:tabLst>
            </a:pPr>
            <a:r>
              <a:rPr lang="en-US" sz="2400" dirty="0">
                <a:latin typeface="Arial"/>
                <a:cs typeface="Arial"/>
              </a:rPr>
              <a:t>Interest to </a:t>
            </a:r>
            <a:r>
              <a:rPr lang="en-US" sz="2400" spc="-7" dirty="0">
                <a:latin typeface="Arial"/>
                <a:cs typeface="Arial"/>
              </a:rPr>
              <a:t>researchers who want </a:t>
            </a:r>
            <a:r>
              <a:rPr lang="en-US" sz="2400" dirty="0">
                <a:latin typeface="Arial"/>
                <a:cs typeface="Arial"/>
              </a:rPr>
              <a:t>to determine the </a:t>
            </a:r>
            <a:r>
              <a:rPr lang="en-US" sz="2400" spc="-7" dirty="0">
                <a:latin typeface="Arial"/>
                <a:cs typeface="Arial"/>
              </a:rPr>
              <a:t>role </a:t>
            </a:r>
            <a:r>
              <a:rPr lang="en-US" sz="2400" dirty="0">
                <a:latin typeface="Arial"/>
                <a:cs typeface="Arial"/>
              </a:rPr>
              <a:t>of  community context </a:t>
            </a:r>
            <a:r>
              <a:rPr lang="en-US" sz="2400" spc="-7" dirty="0">
                <a:latin typeface="Arial"/>
                <a:cs typeface="Arial"/>
              </a:rPr>
              <a:t>in</a:t>
            </a:r>
            <a:r>
              <a:rPr lang="en-US" sz="2400" spc="-27" dirty="0">
                <a:latin typeface="Arial"/>
                <a:cs typeface="Arial"/>
              </a:rPr>
              <a:t> </a:t>
            </a:r>
            <a:r>
              <a:rPr lang="en-US" sz="2400" spc="-7" dirty="0">
                <a:latin typeface="Arial"/>
                <a:cs typeface="Arial"/>
              </a:rPr>
              <a:t>health</a:t>
            </a:r>
          </a:p>
          <a:p>
            <a:pPr marL="23812" marR="6773">
              <a:lnSpc>
                <a:spcPct val="80000"/>
              </a:lnSpc>
              <a:spcBef>
                <a:spcPts val="1380"/>
              </a:spcBef>
              <a:tabLst>
                <a:tab pos="457200" algn="l"/>
                <a:tab pos="631825" algn="l"/>
              </a:tabLst>
            </a:pPr>
            <a:endParaRPr lang="en-US" sz="2400" dirty="0">
              <a:latin typeface="Arial"/>
              <a:cs typeface="Arial"/>
            </a:endParaRPr>
          </a:p>
          <a:p>
            <a:pPr marL="16933">
              <a:spcBef>
                <a:spcPts val="800"/>
              </a:spcBef>
              <a:tabLst>
                <a:tab pos="273465" algn="l"/>
              </a:tabLst>
            </a:pPr>
            <a:r>
              <a:rPr lang="en-US" sz="2400" spc="-60" dirty="0">
                <a:latin typeface="Arial"/>
                <a:cs typeface="Arial"/>
              </a:rPr>
              <a:t>Tools </a:t>
            </a:r>
            <a:r>
              <a:rPr lang="en-US" sz="2400" spc="-7" dirty="0">
                <a:latin typeface="Arial"/>
                <a:cs typeface="Arial"/>
              </a:rPr>
              <a:t>for </a:t>
            </a:r>
            <a:r>
              <a:rPr lang="en-US" sz="2400" dirty="0">
                <a:latin typeface="Arial"/>
                <a:cs typeface="Arial"/>
              </a:rPr>
              <a:t>community </a:t>
            </a:r>
            <a:r>
              <a:rPr lang="en-US" sz="2400" spc="-7" dirty="0">
                <a:latin typeface="Arial"/>
                <a:cs typeface="Arial"/>
              </a:rPr>
              <a:t>generated</a:t>
            </a:r>
            <a:r>
              <a:rPr lang="en-US" sz="2400" spc="20" dirty="0">
                <a:latin typeface="Arial"/>
                <a:cs typeface="Arial"/>
              </a:rPr>
              <a:t> </a:t>
            </a:r>
            <a:r>
              <a:rPr lang="en-US" sz="2400" dirty="0">
                <a:latin typeface="Arial"/>
                <a:cs typeface="Arial"/>
              </a:rPr>
              <a:t>SDOH</a:t>
            </a:r>
          </a:p>
          <a:p>
            <a:pPr marL="403225" lvl="1" indent="-379413">
              <a:spcBef>
                <a:spcPts val="800"/>
              </a:spcBef>
              <a:buFont typeface="Wingdings" panose="05000000000000000000" pitchFamily="2" charset="2"/>
              <a:buChar char="Ø"/>
              <a:tabLst>
                <a:tab pos="631825" algn="l"/>
                <a:tab pos="1006475" algn="l"/>
              </a:tabLst>
            </a:pPr>
            <a:r>
              <a:rPr lang="en-US" dirty="0">
                <a:latin typeface="Arial"/>
                <a:cs typeface="Arial"/>
              </a:rPr>
              <a:t>City Health</a:t>
            </a:r>
            <a:r>
              <a:rPr lang="en-US" spc="-20" dirty="0">
                <a:latin typeface="Arial"/>
                <a:cs typeface="Arial"/>
              </a:rPr>
              <a:t> </a:t>
            </a:r>
            <a:r>
              <a:rPr lang="en-US" spc="-7" dirty="0">
                <a:latin typeface="Arial"/>
                <a:cs typeface="Arial"/>
              </a:rPr>
              <a:t>Dashboard</a:t>
            </a:r>
            <a:endParaRPr lang="en-US" dirty="0">
              <a:latin typeface="Arial"/>
              <a:cs typeface="Arial"/>
            </a:endParaRPr>
          </a:p>
          <a:p>
            <a:pPr marL="403225">
              <a:spcBef>
                <a:spcPts val="800"/>
              </a:spcBef>
              <a:tabLst>
                <a:tab pos="631825" algn="l"/>
                <a:tab pos="1006475" algn="l"/>
              </a:tabLst>
            </a:pPr>
            <a:r>
              <a:rPr lang="en-US" u="heavy" spc="-7" dirty="0">
                <a:solidFill>
                  <a:srgbClr val="12537C"/>
                </a:solidFill>
                <a:uFill>
                  <a:solidFill>
                    <a:srgbClr val="12537C"/>
                  </a:solidFill>
                </a:uFill>
                <a:latin typeface="Arial"/>
                <a:cs typeface="Arial"/>
                <a:hlinkClick r:id="rId2"/>
              </a:rPr>
              <a:t>https://www.cityhealthdashboard.com</a:t>
            </a:r>
            <a:endParaRPr lang="en-US" dirty="0">
              <a:latin typeface="Arial"/>
              <a:cs typeface="Arial"/>
            </a:endParaRPr>
          </a:p>
          <a:p>
            <a:pPr marL="403225" lvl="1" indent="-379413">
              <a:spcBef>
                <a:spcPts val="800"/>
              </a:spcBef>
              <a:buFont typeface="Wingdings" panose="05000000000000000000" pitchFamily="2" charset="2"/>
              <a:buChar char="Ø"/>
              <a:tabLst>
                <a:tab pos="631825" algn="l"/>
                <a:tab pos="1006475" algn="l"/>
              </a:tabLst>
            </a:pPr>
            <a:r>
              <a:rPr lang="en-US" spc="-7" dirty="0">
                <a:latin typeface="Arial"/>
                <a:cs typeface="Arial"/>
              </a:rPr>
              <a:t>County </a:t>
            </a:r>
            <a:r>
              <a:rPr lang="en-US" dirty="0">
                <a:latin typeface="Arial"/>
                <a:cs typeface="Arial"/>
              </a:rPr>
              <a:t>Health Rankings </a:t>
            </a:r>
            <a:r>
              <a:rPr lang="en-US" spc="-7" dirty="0">
                <a:latin typeface="Arial"/>
                <a:cs typeface="Arial"/>
              </a:rPr>
              <a:t>and</a:t>
            </a:r>
            <a:r>
              <a:rPr lang="en-US" spc="-47" dirty="0">
                <a:latin typeface="Arial"/>
                <a:cs typeface="Arial"/>
              </a:rPr>
              <a:t> </a:t>
            </a:r>
            <a:r>
              <a:rPr lang="en-US" spc="-7" dirty="0">
                <a:latin typeface="Arial"/>
                <a:cs typeface="Arial"/>
              </a:rPr>
              <a:t>Roadmaps </a:t>
            </a:r>
            <a:r>
              <a:rPr lang="en-US" u="heavy" spc="-7" dirty="0">
                <a:solidFill>
                  <a:srgbClr val="12537C"/>
                </a:solidFill>
                <a:uFill>
                  <a:solidFill>
                    <a:srgbClr val="12537C"/>
                  </a:solidFill>
                </a:uFill>
                <a:latin typeface="Arial"/>
                <a:cs typeface="Arial"/>
                <a:hlinkClick r:id="rId3"/>
              </a:rPr>
              <a:t>http://www.countyhealthrankings.org/explore-health- </a:t>
            </a:r>
            <a:r>
              <a:rPr lang="en-US" spc="-7" dirty="0">
                <a:solidFill>
                  <a:srgbClr val="12537C"/>
                </a:solidFill>
                <a:latin typeface="Arial"/>
                <a:cs typeface="Arial"/>
                <a:hlinkClick r:id="rId3"/>
              </a:rPr>
              <a:t> </a:t>
            </a:r>
            <a:r>
              <a:rPr lang="en-US" u="heavy" spc="-7" dirty="0">
                <a:solidFill>
                  <a:srgbClr val="12537C"/>
                </a:solidFill>
                <a:uFill>
                  <a:solidFill>
                    <a:srgbClr val="12537C"/>
                  </a:solidFill>
                </a:uFill>
                <a:latin typeface="Arial"/>
                <a:cs typeface="Arial"/>
                <a:hlinkClick r:id="rId3"/>
              </a:rPr>
              <a:t>rankings#county-select-38</a:t>
            </a:r>
            <a:endParaRPr lang="en-US" dirty="0">
              <a:latin typeface="Arial"/>
              <a:cs typeface="Arial"/>
            </a:endParaRPr>
          </a:p>
          <a:p>
            <a:pPr marL="397923" marR="6773" indent="-380990">
              <a:lnSpc>
                <a:spcPts val="2307"/>
              </a:lnSpc>
              <a:spcBef>
                <a:spcPts val="1353"/>
              </a:spcBef>
              <a:buFont typeface="Wingdings" panose="05000000000000000000" pitchFamily="2" charset="2"/>
              <a:buChar char="Ø"/>
              <a:tabLst>
                <a:tab pos="397077" algn="l"/>
                <a:tab pos="397923" algn="l"/>
              </a:tabLst>
            </a:pPr>
            <a:r>
              <a:rPr lang="en-US" spc="-7" dirty="0">
                <a:latin typeface="Arial"/>
                <a:cs typeface="Arial"/>
              </a:rPr>
              <a:t>CDC Data </a:t>
            </a:r>
            <a:r>
              <a:rPr lang="en-US" dirty="0">
                <a:latin typeface="Arial"/>
                <a:cs typeface="Arial"/>
              </a:rPr>
              <a:t>Set </a:t>
            </a:r>
            <a:r>
              <a:rPr lang="en-US" spc="-7" dirty="0">
                <a:latin typeface="Arial"/>
                <a:cs typeface="Arial"/>
              </a:rPr>
              <a:t>Directory </a:t>
            </a:r>
            <a:r>
              <a:rPr lang="en-US" dirty="0">
                <a:latin typeface="Arial"/>
                <a:cs typeface="Arial"/>
              </a:rPr>
              <a:t>of </a:t>
            </a:r>
            <a:r>
              <a:rPr lang="en-US" spc="-7" dirty="0">
                <a:latin typeface="Arial"/>
                <a:cs typeface="Arial"/>
              </a:rPr>
              <a:t>Social Determinants </a:t>
            </a:r>
            <a:r>
              <a:rPr lang="en-US" dirty="0">
                <a:latin typeface="Arial"/>
                <a:cs typeface="Arial"/>
              </a:rPr>
              <a:t>of </a:t>
            </a:r>
            <a:r>
              <a:rPr lang="en-US" spc="-7" dirty="0">
                <a:latin typeface="Arial"/>
                <a:cs typeface="Arial"/>
              </a:rPr>
              <a:t>Health </a:t>
            </a:r>
            <a:r>
              <a:rPr lang="en-US" dirty="0">
                <a:latin typeface="Arial"/>
                <a:cs typeface="Arial"/>
              </a:rPr>
              <a:t>at  the </a:t>
            </a:r>
            <a:r>
              <a:rPr lang="en-US" spc="-7" dirty="0">
                <a:latin typeface="Arial"/>
                <a:cs typeface="Arial"/>
              </a:rPr>
              <a:t>Local Level </a:t>
            </a:r>
            <a:r>
              <a:rPr lang="en-US" u="heavy" spc="-7" dirty="0">
                <a:solidFill>
                  <a:srgbClr val="12537C"/>
                </a:solidFill>
                <a:uFill>
                  <a:solidFill>
                    <a:srgbClr val="12537C"/>
                  </a:solidFill>
                </a:uFill>
                <a:latin typeface="Arial"/>
                <a:cs typeface="Arial"/>
                <a:hlinkClick r:id="rId4"/>
              </a:rPr>
              <a:t>https://www.cdc.gov/dhdsp/docs/data_set_directory.pdf</a:t>
            </a:r>
            <a:endParaRPr lang="en-US" dirty="0">
              <a:latin typeface="Arial"/>
              <a:cs typeface="Arial"/>
            </a:endParaRPr>
          </a:p>
          <a:p>
            <a:pPr marL="626518" lvl="1">
              <a:spcBef>
                <a:spcPts val="800"/>
              </a:spcBef>
              <a:tabLst>
                <a:tab pos="1006661" algn="l"/>
                <a:tab pos="1007508" algn="l"/>
              </a:tabLst>
            </a:pPr>
            <a:endParaRPr lang="en-US" dirty="0">
              <a:latin typeface="Arial"/>
              <a:cs typeface="Arial"/>
            </a:endParaRPr>
          </a:p>
          <a:p>
            <a:endParaRPr lang="en-US" dirty="0"/>
          </a:p>
        </p:txBody>
      </p:sp>
    </p:spTree>
    <p:extLst>
      <p:ext uri="{BB962C8B-B14F-4D97-AF65-F5344CB8AC3E}">
        <p14:creationId xmlns:p14="http://schemas.microsoft.com/office/powerpoint/2010/main" val="364824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526073" y="466578"/>
            <a:ext cx="11139854" cy="930447"/>
          </a:xfrm>
          <a:prstGeom prst="rect">
            <a:avLst/>
          </a:prstGeom>
        </p:spPr>
        <p:txBody>
          <a:bodyPr vert="horz" lIns="91440" tIns="45720" rIns="91440" bIns="45720" rtlCol="0" anchor="b">
            <a:normAutofit/>
          </a:bodyPr>
          <a:lstStyle/>
          <a:p>
            <a:pPr marL="16933" algn="ctr"/>
            <a:r>
              <a:rPr lang="en-US" sz="5400" kern="1200">
                <a:solidFill>
                  <a:srgbClr val="FFFFFF"/>
                </a:solidFill>
                <a:latin typeface="+mj-lt"/>
                <a:ea typeface="+mj-ea"/>
                <a:cs typeface="+mj-cs"/>
              </a:rPr>
              <a:t>Potential Census Bureau</a:t>
            </a:r>
            <a:r>
              <a:rPr lang="en-US" sz="5400" kern="1200" spc="-167">
                <a:solidFill>
                  <a:srgbClr val="FFFFFF"/>
                </a:solidFill>
                <a:latin typeface="+mj-lt"/>
                <a:ea typeface="+mj-ea"/>
                <a:cs typeface="+mj-cs"/>
              </a:rPr>
              <a:t> </a:t>
            </a:r>
            <a:r>
              <a:rPr lang="en-US" sz="5400" kern="1200" spc="-7">
                <a:solidFill>
                  <a:srgbClr val="FFFFFF"/>
                </a:solidFill>
                <a:latin typeface="+mj-lt"/>
                <a:ea typeface="+mj-ea"/>
                <a:cs typeface="+mj-cs"/>
              </a:rPr>
              <a:t>Data</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object 4"/>
          <p:cNvSpPr txBox="1">
            <a:spLocks noGrp="1"/>
          </p:cNvSpPr>
          <p:nvPr>
            <p:ph type="sldNum" sz="quarter" idx="7"/>
          </p:nvPr>
        </p:nvSpPr>
        <p:spPr>
          <a:xfrm>
            <a:off x="8610600" y="6522430"/>
            <a:ext cx="2743200" cy="34747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15"/>
              </a:spcBef>
            </a:pPr>
            <a:fld id="{81D60167-4931-47E6-BA6A-407CBD079E47}" type="slidenum">
              <a:rPr lang="en-US" sz="1200" spc="-5">
                <a:solidFill>
                  <a:srgbClr val="898989"/>
                </a:solidFill>
                <a:latin typeface="+mn-lt"/>
                <a:cs typeface="+mn-cs"/>
              </a:rPr>
              <a:pPr algn="r">
                <a:spcBef>
                  <a:spcPts val="15"/>
                </a:spcBef>
              </a:pPr>
              <a:t>18</a:t>
            </a:fld>
            <a:endParaRPr lang="en-US" sz="1200" spc="-7">
              <a:solidFill>
                <a:srgbClr val="898989"/>
              </a:solidFill>
              <a:latin typeface="+mn-lt"/>
              <a:cs typeface="+mn-cs"/>
            </a:endParaRPr>
          </a:p>
        </p:txBody>
      </p:sp>
      <p:graphicFrame>
        <p:nvGraphicFramePr>
          <p:cNvPr id="2" name="object 2"/>
          <p:cNvGraphicFramePr>
            <a:graphicFrameLocks noGrp="1"/>
          </p:cNvGraphicFramePr>
          <p:nvPr>
            <p:extLst>
              <p:ext uri="{D42A27DB-BD31-4B8C-83A1-F6EECF244321}">
                <p14:modId xmlns:p14="http://schemas.microsoft.com/office/powerpoint/2010/main" val="1282807628"/>
              </p:ext>
            </p:extLst>
          </p:nvPr>
        </p:nvGraphicFramePr>
        <p:xfrm>
          <a:off x="1442827" y="2509911"/>
          <a:ext cx="9251249" cy="3997641"/>
        </p:xfrm>
        <a:graphic>
          <a:graphicData uri="http://schemas.openxmlformats.org/drawingml/2006/table">
            <a:tbl>
              <a:tblPr firstRow="1" bandRow="1">
                <a:tableStyleId>{5C22544A-7EE6-4342-B048-85BDC9FD1C3A}</a:tableStyleId>
              </a:tblPr>
              <a:tblGrid>
                <a:gridCol w="3065517">
                  <a:extLst>
                    <a:ext uri="{9D8B030D-6E8A-4147-A177-3AD203B41FA5}">
                      <a16:colId xmlns:a16="http://schemas.microsoft.com/office/drawing/2014/main" val="20000"/>
                    </a:ext>
                  </a:extLst>
                </a:gridCol>
                <a:gridCol w="3065517">
                  <a:extLst>
                    <a:ext uri="{9D8B030D-6E8A-4147-A177-3AD203B41FA5}">
                      <a16:colId xmlns:a16="http://schemas.microsoft.com/office/drawing/2014/main" val="20001"/>
                    </a:ext>
                  </a:extLst>
                </a:gridCol>
                <a:gridCol w="3120215">
                  <a:extLst>
                    <a:ext uri="{9D8B030D-6E8A-4147-A177-3AD203B41FA5}">
                      <a16:colId xmlns:a16="http://schemas.microsoft.com/office/drawing/2014/main" val="20002"/>
                    </a:ext>
                  </a:extLst>
                </a:gridCol>
              </a:tblGrid>
              <a:tr h="371693">
                <a:tc>
                  <a:txBody>
                    <a:bodyPr/>
                    <a:lstStyle/>
                    <a:p>
                      <a:pPr marL="91440">
                        <a:lnSpc>
                          <a:spcPct val="100000"/>
                        </a:lnSpc>
                        <a:spcBef>
                          <a:spcPts val="325"/>
                        </a:spcBef>
                      </a:pPr>
                      <a:r>
                        <a:rPr lang="en-US" sz="1900" spc="-10"/>
                        <a:t>Age</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Income and</a:t>
                      </a:r>
                      <a:r>
                        <a:rPr lang="en-US" sz="1900" spc="-30"/>
                        <a:t> </a:t>
                      </a:r>
                      <a:r>
                        <a:rPr lang="en-US" sz="1900" spc="-5"/>
                        <a:t>Earnings</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Race and</a:t>
                      </a:r>
                      <a:r>
                        <a:rPr lang="en-US" sz="1900" spc="-25"/>
                        <a:t> </a:t>
                      </a:r>
                      <a:r>
                        <a:rPr lang="en-US" sz="1900" spc="-5"/>
                        <a:t>ethnicity</a:t>
                      </a:r>
                      <a:endParaRPr lang="en-US" sz="1900">
                        <a:latin typeface="Arial"/>
                        <a:cs typeface="Arial"/>
                      </a:endParaRPr>
                    </a:p>
                  </a:txBody>
                  <a:tcPr marL="0" marR="0" marT="53665" marB="0"/>
                </a:tc>
                <a:extLst>
                  <a:ext uri="{0D108BD9-81ED-4DB2-BD59-A6C34878D82A}">
                    <a16:rowId xmlns:a16="http://schemas.microsoft.com/office/drawing/2014/main" val="10000"/>
                  </a:ext>
                </a:extLst>
              </a:tr>
              <a:tr h="370868">
                <a:tc>
                  <a:txBody>
                    <a:bodyPr/>
                    <a:lstStyle/>
                    <a:p>
                      <a:pPr marL="91440">
                        <a:lnSpc>
                          <a:spcPct val="100000"/>
                        </a:lnSpc>
                        <a:spcBef>
                          <a:spcPts val="320"/>
                        </a:spcBef>
                      </a:pPr>
                      <a:r>
                        <a:rPr lang="en-US" sz="1900" spc="-5"/>
                        <a:t>Ancestry</a:t>
                      </a:r>
                      <a:endParaRPr lang="en-US" sz="1900">
                        <a:latin typeface="Arial"/>
                        <a:cs typeface="Arial"/>
                      </a:endParaRPr>
                    </a:p>
                  </a:txBody>
                  <a:tcPr marL="0" marR="0" marT="52840" marB="0"/>
                </a:tc>
                <a:tc>
                  <a:txBody>
                    <a:bodyPr/>
                    <a:lstStyle/>
                    <a:p>
                      <a:pPr marL="91440">
                        <a:lnSpc>
                          <a:spcPct val="100000"/>
                        </a:lnSpc>
                        <a:spcBef>
                          <a:spcPts val="320"/>
                        </a:spcBef>
                      </a:pPr>
                      <a:r>
                        <a:rPr lang="en-US" sz="1900" spc="-5"/>
                        <a:t>Labor Force</a:t>
                      </a:r>
                      <a:r>
                        <a:rPr lang="en-US" sz="1900" spc="-50"/>
                        <a:t> </a:t>
                      </a:r>
                      <a:r>
                        <a:rPr lang="en-US" sz="1900"/>
                        <a:t>status</a:t>
                      </a:r>
                      <a:endParaRPr lang="en-US" sz="1900">
                        <a:latin typeface="Arial"/>
                        <a:cs typeface="Arial"/>
                      </a:endParaRPr>
                    </a:p>
                  </a:txBody>
                  <a:tcPr marL="0" marR="0" marT="52840" marB="0"/>
                </a:tc>
                <a:tc>
                  <a:txBody>
                    <a:bodyPr/>
                    <a:lstStyle/>
                    <a:p>
                      <a:pPr marL="91440">
                        <a:lnSpc>
                          <a:spcPct val="100000"/>
                        </a:lnSpc>
                        <a:spcBef>
                          <a:spcPts val="320"/>
                        </a:spcBef>
                      </a:pPr>
                      <a:r>
                        <a:rPr lang="en-US" sz="1900" spc="-5"/>
                        <a:t>School</a:t>
                      </a:r>
                      <a:r>
                        <a:rPr lang="en-US" sz="1900" spc="-15"/>
                        <a:t> </a:t>
                      </a:r>
                      <a:r>
                        <a:rPr lang="en-US" sz="1900" spc="-5"/>
                        <a:t>enrollment</a:t>
                      </a:r>
                      <a:endParaRPr lang="en-US" sz="1900">
                        <a:latin typeface="Arial"/>
                        <a:cs typeface="Arial"/>
                      </a:endParaRPr>
                    </a:p>
                  </a:txBody>
                  <a:tcPr marL="0" marR="0" marT="52840" marB="0"/>
                </a:tc>
                <a:extLst>
                  <a:ext uri="{0D108BD9-81ED-4DB2-BD59-A6C34878D82A}">
                    <a16:rowId xmlns:a16="http://schemas.microsoft.com/office/drawing/2014/main" val="10001"/>
                  </a:ext>
                </a:extLst>
              </a:tr>
              <a:tr h="370868">
                <a:tc>
                  <a:txBody>
                    <a:bodyPr/>
                    <a:lstStyle/>
                    <a:p>
                      <a:pPr marL="91440">
                        <a:lnSpc>
                          <a:spcPct val="100000"/>
                        </a:lnSpc>
                        <a:spcBef>
                          <a:spcPts val="320"/>
                        </a:spcBef>
                      </a:pPr>
                      <a:r>
                        <a:rPr lang="en-US" sz="1900" spc="-5"/>
                        <a:t>Commuting</a:t>
                      </a:r>
                      <a:r>
                        <a:rPr lang="en-US" sz="1900" spc="-30"/>
                        <a:t> </a:t>
                      </a:r>
                      <a:r>
                        <a:rPr lang="en-US" sz="1900"/>
                        <a:t>Patterns</a:t>
                      </a:r>
                      <a:endParaRPr lang="en-US" sz="1900">
                        <a:latin typeface="Arial"/>
                        <a:cs typeface="Arial"/>
                      </a:endParaRPr>
                    </a:p>
                  </a:txBody>
                  <a:tcPr marL="0" marR="0" marT="52840" marB="0"/>
                </a:tc>
                <a:tc>
                  <a:txBody>
                    <a:bodyPr/>
                    <a:lstStyle/>
                    <a:p>
                      <a:pPr marL="91440">
                        <a:lnSpc>
                          <a:spcPct val="100000"/>
                        </a:lnSpc>
                        <a:spcBef>
                          <a:spcPts val="320"/>
                        </a:spcBef>
                      </a:pPr>
                      <a:r>
                        <a:rPr lang="en-US" sz="1900" spc="-5"/>
                        <a:t>Language</a:t>
                      </a:r>
                      <a:r>
                        <a:rPr lang="en-US" sz="1900" spc="-30"/>
                        <a:t> </a:t>
                      </a:r>
                      <a:r>
                        <a:rPr lang="en-US" sz="1900" spc="-5"/>
                        <a:t>spoken</a:t>
                      </a:r>
                      <a:endParaRPr lang="en-US" sz="1900">
                        <a:latin typeface="Arial"/>
                        <a:cs typeface="Arial"/>
                      </a:endParaRPr>
                    </a:p>
                  </a:txBody>
                  <a:tcPr marL="0" marR="0" marT="52840" marB="0"/>
                </a:tc>
                <a:tc>
                  <a:txBody>
                    <a:bodyPr/>
                    <a:lstStyle/>
                    <a:p>
                      <a:pPr marL="91440">
                        <a:lnSpc>
                          <a:spcPct val="100000"/>
                        </a:lnSpc>
                        <a:spcBef>
                          <a:spcPts val="320"/>
                        </a:spcBef>
                      </a:pPr>
                      <a:r>
                        <a:rPr lang="en-US" sz="1900" spc="-5"/>
                        <a:t>Gender</a:t>
                      </a:r>
                      <a:endParaRPr lang="en-US" sz="1900">
                        <a:latin typeface="Arial"/>
                        <a:cs typeface="Arial"/>
                      </a:endParaRPr>
                    </a:p>
                  </a:txBody>
                  <a:tcPr marL="0" marR="0" marT="52840" marB="0"/>
                </a:tc>
                <a:extLst>
                  <a:ext uri="{0D108BD9-81ED-4DB2-BD59-A6C34878D82A}">
                    <a16:rowId xmlns:a16="http://schemas.microsoft.com/office/drawing/2014/main" val="10002"/>
                  </a:ext>
                </a:extLst>
              </a:tr>
              <a:tr h="371693">
                <a:tc>
                  <a:txBody>
                    <a:bodyPr/>
                    <a:lstStyle/>
                    <a:p>
                      <a:pPr marL="91440">
                        <a:lnSpc>
                          <a:spcPct val="100000"/>
                        </a:lnSpc>
                        <a:spcBef>
                          <a:spcPts val="325"/>
                        </a:spcBef>
                      </a:pPr>
                      <a:r>
                        <a:rPr lang="en-US" sz="1900" spc="-5"/>
                        <a:t>Disability</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Marital</a:t>
                      </a:r>
                      <a:r>
                        <a:rPr lang="en-US" sz="1900" spc="-25"/>
                        <a:t> </a:t>
                      </a:r>
                      <a:r>
                        <a:rPr lang="en-US" sz="1900"/>
                        <a:t>status</a:t>
                      </a:r>
                      <a:endParaRPr lang="en-US" sz="1900">
                        <a:latin typeface="Arial"/>
                        <a:cs typeface="Arial"/>
                      </a:endParaRPr>
                    </a:p>
                  </a:txBody>
                  <a:tcPr marL="0" marR="0" marT="53665" marB="0"/>
                </a:tc>
                <a:tc>
                  <a:txBody>
                    <a:bodyPr/>
                    <a:lstStyle/>
                    <a:p>
                      <a:pPr marL="91440">
                        <a:lnSpc>
                          <a:spcPct val="100000"/>
                        </a:lnSpc>
                        <a:spcBef>
                          <a:spcPts val="325"/>
                        </a:spcBef>
                      </a:pPr>
                      <a:r>
                        <a:rPr lang="en-US" sz="1900" spc="-10"/>
                        <a:t>Transportation </a:t>
                      </a:r>
                      <a:r>
                        <a:rPr lang="en-US" sz="1900" spc="-5"/>
                        <a:t>to</a:t>
                      </a:r>
                      <a:r>
                        <a:rPr lang="en-US" sz="1900" spc="-25"/>
                        <a:t> </a:t>
                      </a:r>
                      <a:r>
                        <a:rPr lang="en-US" sz="1900" spc="-5"/>
                        <a:t>work</a:t>
                      </a:r>
                      <a:endParaRPr lang="en-US" sz="1900">
                        <a:latin typeface="Arial"/>
                        <a:cs typeface="Arial"/>
                      </a:endParaRPr>
                    </a:p>
                  </a:txBody>
                  <a:tcPr marL="0" marR="0" marT="53665" marB="0"/>
                </a:tc>
                <a:extLst>
                  <a:ext uri="{0D108BD9-81ED-4DB2-BD59-A6C34878D82A}">
                    <a16:rowId xmlns:a16="http://schemas.microsoft.com/office/drawing/2014/main" val="10003"/>
                  </a:ext>
                </a:extLst>
              </a:tr>
              <a:tr h="371693">
                <a:tc>
                  <a:txBody>
                    <a:bodyPr/>
                    <a:lstStyle/>
                    <a:p>
                      <a:pPr marL="91440">
                        <a:lnSpc>
                          <a:spcPct val="100000"/>
                        </a:lnSpc>
                        <a:spcBef>
                          <a:spcPts val="325"/>
                        </a:spcBef>
                      </a:pPr>
                      <a:r>
                        <a:rPr lang="en-US" sz="1900" spc="-5"/>
                        <a:t>Educational</a:t>
                      </a:r>
                      <a:r>
                        <a:rPr lang="en-US" sz="1900" spc="-105"/>
                        <a:t> </a:t>
                      </a:r>
                      <a:r>
                        <a:rPr lang="en-US" sz="1900" spc="-5"/>
                        <a:t>Attainment</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Mobility</a:t>
                      </a:r>
                      <a:endParaRPr lang="en-US" sz="1900">
                        <a:latin typeface="Arial"/>
                        <a:cs typeface="Arial"/>
                      </a:endParaRPr>
                    </a:p>
                  </a:txBody>
                  <a:tcPr marL="0" marR="0" marT="53665" marB="0"/>
                </a:tc>
                <a:tc>
                  <a:txBody>
                    <a:bodyPr/>
                    <a:lstStyle/>
                    <a:p>
                      <a:pPr marL="91440">
                        <a:lnSpc>
                          <a:spcPct val="100000"/>
                        </a:lnSpc>
                        <a:spcBef>
                          <a:spcPts val="325"/>
                        </a:spcBef>
                      </a:pPr>
                      <a:r>
                        <a:rPr lang="en-US" sz="1900" spc="-25"/>
                        <a:t>Type </a:t>
                      </a:r>
                      <a:r>
                        <a:rPr lang="en-US" sz="1900" spc="-5"/>
                        <a:t>of</a:t>
                      </a:r>
                      <a:r>
                        <a:rPr lang="en-US" sz="1900"/>
                        <a:t> </a:t>
                      </a:r>
                      <a:r>
                        <a:rPr lang="en-US" sz="1900" spc="-5"/>
                        <a:t>work</a:t>
                      </a:r>
                      <a:endParaRPr lang="en-US" sz="1900">
                        <a:latin typeface="Arial"/>
                        <a:cs typeface="Arial"/>
                      </a:endParaRPr>
                    </a:p>
                  </a:txBody>
                  <a:tcPr marL="0" marR="0" marT="53665" marB="0"/>
                </a:tc>
                <a:extLst>
                  <a:ext uri="{0D108BD9-81ED-4DB2-BD59-A6C34878D82A}">
                    <a16:rowId xmlns:a16="http://schemas.microsoft.com/office/drawing/2014/main" val="10004"/>
                  </a:ext>
                </a:extLst>
              </a:tr>
              <a:tr h="371693">
                <a:tc>
                  <a:txBody>
                    <a:bodyPr/>
                    <a:lstStyle/>
                    <a:p>
                      <a:pPr marL="91440">
                        <a:lnSpc>
                          <a:spcPct val="100000"/>
                        </a:lnSpc>
                        <a:spcBef>
                          <a:spcPts val="325"/>
                        </a:spcBef>
                      </a:pPr>
                      <a:r>
                        <a:rPr lang="en-US" sz="1900" spc="-5"/>
                        <a:t>Employer</a:t>
                      </a:r>
                      <a:r>
                        <a:rPr lang="en-US" sz="1900" spc="-45"/>
                        <a:t> </a:t>
                      </a:r>
                      <a:r>
                        <a:rPr lang="en-US" sz="1900" spc="-25"/>
                        <a:t>Type</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Nativity</a:t>
                      </a:r>
                      <a:endParaRPr lang="en-US" sz="1900">
                        <a:latin typeface="Arial"/>
                        <a:cs typeface="Arial"/>
                      </a:endParaRPr>
                    </a:p>
                  </a:txBody>
                  <a:tcPr marL="0" marR="0" marT="53665" marB="0"/>
                </a:tc>
                <a:tc>
                  <a:txBody>
                    <a:bodyPr/>
                    <a:lstStyle/>
                    <a:p>
                      <a:pPr marL="91440">
                        <a:lnSpc>
                          <a:spcPct val="100000"/>
                        </a:lnSpc>
                        <a:spcBef>
                          <a:spcPts val="325"/>
                        </a:spcBef>
                      </a:pPr>
                      <a:r>
                        <a:rPr lang="en-US" sz="1900" spc="-15"/>
                        <a:t>Veterans</a:t>
                      </a:r>
                      <a:r>
                        <a:rPr lang="en-US" sz="1900" spc="-25"/>
                        <a:t> </a:t>
                      </a:r>
                      <a:r>
                        <a:rPr lang="en-US" sz="1900" spc="-5"/>
                        <a:t>disability</a:t>
                      </a:r>
                      <a:endParaRPr lang="en-US" sz="1900">
                        <a:latin typeface="Arial"/>
                        <a:cs typeface="Arial"/>
                      </a:endParaRPr>
                    </a:p>
                  </a:txBody>
                  <a:tcPr marL="0" marR="0" marT="53665" marB="0"/>
                </a:tc>
                <a:extLst>
                  <a:ext uri="{0D108BD9-81ED-4DB2-BD59-A6C34878D82A}">
                    <a16:rowId xmlns:a16="http://schemas.microsoft.com/office/drawing/2014/main" val="10005"/>
                  </a:ext>
                </a:extLst>
              </a:tr>
              <a:tr h="371693">
                <a:tc>
                  <a:txBody>
                    <a:bodyPr/>
                    <a:lstStyle/>
                    <a:p>
                      <a:pPr marL="91440">
                        <a:lnSpc>
                          <a:spcPct val="100000"/>
                        </a:lnSpc>
                        <a:spcBef>
                          <a:spcPts val="325"/>
                        </a:spcBef>
                      </a:pPr>
                      <a:r>
                        <a:rPr lang="en-US" sz="1900" spc="-5"/>
                        <a:t>Fertility</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Number of</a:t>
                      </a:r>
                      <a:r>
                        <a:rPr lang="en-US" sz="1900" spc="-25"/>
                        <a:t> </a:t>
                      </a:r>
                      <a:r>
                        <a:rPr lang="en-US" sz="1900" spc="-5"/>
                        <a:t>children</a:t>
                      </a:r>
                      <a:endParaRPr lang="en-US" sz="1900">
                        <a:latin typeface="Arial"/>
                        <a:cs typeface="Arial"/>
                      </a:endParaRPr>
                    </a:p>
                  </a:txBody>
                  <a:tcPr marL="0" marR="0" marT="53665" marB="0"/>
                </a:tc>
                <a:tc>
                  <a:txBody>
                    <a:bodyPr/>
                    <a:lstStyle/>
                    <a:p>
                      <a:pPr marL="91440">
                        <a:lnSpc>
                          <a:spcPct val="100000"/>
                        </a:lnSpc>
                        <a:spcBef>
                          <a:spcPts val="325"/>
                        </a:spcBef>
                      </a:pPr>
                      <a:r>
                        <a:rPr lang="en-US" sz="1900" spc="-10"/>
                        <a:t>Wealth</a:t>
                      </a:r>
                      <a:endParaRPr lang="en-US" sz="1900">
                        <a:latin typeface="Arial"/>
                        <a:cs typeface="Arial"/>
                      </a:endParaRPr>
                    </a:p>
                  </a:txBody>
                  <a:tcPr marL="0" marR="0" marT="53665" marB="0"/>
                </a:tc>
                <a:extLst>
                  <a:ext uri="{0D108BD9-81ED-4DB2-BD59-A6C34878D82A}">
                    <a16:rowId xmlns:a16="http://schemas.microsoft.com/office/drawing/2014/main" val="10006"/>
                  </a:ext>
                </a:extLst>
              </a:tr>
              <a:tr h="371693">
                <a:tc>
                  <a:txBody>
                    <a:bodyPr/>
                    <a:lstStyle/>
                    <a:p>
                      <a:pPr marL="91440">
                        <a:lnSpc>
                          <a:spcPct val="100000"/>
                        </a:lnSpc>
                        <a:spcBef>
                          <a:spcPts val="325"/>
                        </a:spcBef>
                      </a:pPr>
                      <a:r>
                        <a:rPr lang="en-US" sz="1900" spc="-5"/>
                        <a:t>Food</a:t>
                      </a:r>
                      <a:r>
                        <a:rPr lang="en-US" sz="1900" spc="-20"/>
                        <a:t> </a:t>
                      </a:r>
                      <a:r>
                        <a:rPr lang="en-US" sz="1900" spc="-5"/>
                        <a:t>Stamps</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Other</a:t>
                      </a:r>
                      <a:r>
                        <a:rPr lang="en-US" sz="1900" spc="-20"/>
                        <a:t> </a:t>
                      </a:r>
                      <a:r>
                        <a:rPr lang="en-US" sz="1900" spc="-5"/>
                        <a:t>Income</a:t>
                      </a:r>
                      <a:endParaRPr lang="en-US" sz="1900">
                        <a:latin typeface="Arial"/>
                        <a:cs typeface="Arial"/>
                      </a:endParaRPr>
                    </a:p>
                  </a:txBody>
                  <a:tcPr marL="0" marR="0" marT="53665" marB="0"/>
                </a:tc>
                <a:tc>
                  <a:txBody>
                    <a:bodyPr/>
                    <a:lstStyle/>
                    <a:p>
                      <a:pPr marL="91440">
                        <a:lnSpc>
                          <a:spcPct val="100000"/>
                        </a:lnSpc>
                        <a:spcBef>
                          <a:spcPts val="325"/>
                        </a:spcBef>
                      </a:pPr>
                      <a:r>
                        <a:rPr lang="en-US" sz="1900" spc="-10"/>
                        <a:t>Well </a:t>
                      </a:r>
                      <a:r>
                        <a:rPr lang="en-US" sz="1900" spc="-5"/>
                        <a:t>being</a:t>
                      </a:r>
                      <a:endParaRPr lang="en-US" sz="1900">
                        <a:latin typeface="Arial"/>
                        <a:cs typeface="Arial"/>
                      </a:endParaRPr>
                    </a:p>
                  </a:txBody>
                  <a:tcPr marL="0" marR="0" marT="53665" marB="0"/>
                </a:tc>
                <a:extLst>
                  <a:ext uri="{0D108BD9-81ED-4DB2-BD59-A6C34878D82A}">
                    <a16:rowId xmlns:a16="http://schemas.microsoft.com/office/drawing/2014/main" val="10007"/>
                  </a:ext>
                </a:extLst>
              </a:tr>
              <a:tr h="654054">
                <a:tc>
                  <a:txBody>
                    <a:bodyPr/>
                    <a:lstStyle/>
                    <a:p>
                      <a:pPr marL="91440">
                        <a:lnSpc>
                          <a:spcPct val="100000"/>
                        </a:lnSpc>
                        <a:spcBef>
                          <a:spcPts val="325"/>
                        </a:spcBef>
                      </a:pPr>
                      <a:r>
                        <a:rPr lang="en-US" sz="1900" spc="-5"/>
                        <a:t>Household and</a:t>
                      </a:r>
                      <a:r>
                        <a:rPr lang="en-US" sz="1900" spc="-40"/>
                        <a:t> </a:t>
                      </a:r>
                      <a:r>
                        <a:rPr lang="en-US" sz="1900" spc="-5"/>
                        <a:t>Family</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Perceived health</a:t>
                      </a:r>
                      <a:r>
                        <a:rPr lang="en-US" sz="1900" spc="-45"/>
                        <a:t> </a:t>
                      </a:r>
                      <a:r>
                        <a:rPr lang="en-US" sz="1900"/>
                        <a:t>status</a:t>
                      </a:r>
                      <a:endParaRPr lang="en-US" sz="1900">
                        <a:latin typeface="Arial"/>
                        <a:cs typeface="Arial"/>
                      </a:endParaRPr>
                    </a:p>
                  </a:txBody>
                  <a:tcPr marL="0" marR="0" marT="53665" marB="0"/>
                </a:tc>
                <a:tc>
                  <a:txBody>
                    <a:bodyPr/>
                    <a:lstStyle/>
                    <a:p>
                      <a:pPr marL="91440" marR="412115">
                        <a:lnSpc>
                          <a:spcPct val="100000"/>
                        </a:lnSpc>
                        <a:spcBef>
                          <a:spcPts val="325"/>
                        </a:spcBef>
                      </a:pPr>
                      <a:r>
                        <a:rPr lang="en-US" sz="1900" spc="-5"/>
                        <a:t>Basic needs,</a:t>
                      </a:r>
                      <a:r>
                        <a:rPr lang="en-US" sz="1900" spc="-50"/>
                        <a:t> </a:t>
                      </a:r>
                      <a:r>
                        <a:rPr lang="en-US" sz="1900" spc="-5"/>
                        <a:t>consumer  durables</a:t>
                      </a:r>
                      <a:endParaRPr lang="en-US" sz="1900">
                        <a:latin typeface="Arial"/>
                        <a:cs typeface="Arial"/>
                      </a:endParaRPr>
                    </a:p>
                  </a:txBody>
                  <a:tcPr marL="0" marR="0" marT="53665" marB="0"/>
                </a:tc>
                <a:extLst>
                  <a:ext uri="{0D108BD9-81ED-4DB2-BD59-A6C34878D82A}">
                    <a16:rowId xmlns:a16="http://schemas.microsoft.com/office/drawing/2014/main" val="10008"/>
                  </a:ext>
                </a:extLst>
              </a:tr>
              <a:tr h="371693">
                <a:tc>
                  <a:txBody>
                    <a:bodyPr/>
                    <a:lstStyle/>
                    <a:p>
                      <a:pPr marL="91440">
                        <a:lnSpc>
                          <a:spcPct val="100000"/>
                        </a:lnSpc>
                        <a:spcBef>
                          <a:spcPts val="325"/>
                        </a:spcBef>
                      </a:pPr>
                      <a:r>
                        <a:rPr lang="en-US" sz="1900" spc="-5"/>
                        <a:t>Housing</a:t>
                      </a:r>
                      <a:r>
                        <a:rPr lang="en-US" sz="1900" spc="-20"/>
                        <a:t> </a:t>
                      </a:r>
                      <a:r>
                        <a:rPr lang="en-US" sz="1900" spc="-5"/>
                        <a:t>value</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Poverty</a:t>
                      </a:r>
                      <a:endParaRPr lang="en-US" sz="1900">
                        <a:latin typeface="Arial"/>
                        <a:cs typeface="Arial"/>
                      </a:endParaRPr>
                    </a:p>
                  </a:txBody>
                  <a:tcPr marL="0" marR="0" marT="53665" marB="0"/>
                </a:tc>
                <a:tc>
                  <a:txBody>
                    <a:bodyPr/>
                    <a:lstStyle/>
                    <a:p>
                      <a:pPr marL="91440">
                        <a:lnSpc>
                          <a:spcPct val="100000"/>
                        </a:lnSpc>
                        <a:spcBef>
                          <a:spcPts val="325"/>
                        </a:spcBef>
                      </a:pPr>
                      <a:r>
                        <a:rPr lang="en-US" sz="1900" spc="-5"/>
                        <a:t>Crime</a:t>
                      </a:r>
                      <a:endParaRPr lang="en-US" sz="1900">
                        <a:latin typeface="Arial"/>
                        <a:cs typeface="Arial"/>
                      </a:endParaRPr>
                    </a:p>
                  </a:txBody>
                  <a:tcPr marL="0" marR="0" marT="53665" marB="0"/>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804673" y="1120285"/>
            <a:ext cx="3348227" cy="2809875"/>
          </a:xfrm>
          <a:prstGeom prst="rect">
            <a:avLst/>
          </a:prstGeom>
        </p:spPr>
        <p:txBody>
          <a:bodyPr vert="horz" lIns="91440" tIns="45720" rIns="91440" bIns="45720" rtlCol="0" anchor="b">
            <a:normAutofit/>
          </a:bodyPr>
          <a:lstStyle/>
          <a:p>
            <a:pPr marL="16933"/>
            <a:r>
              <a:rPr lang="en-US" sz="4000" kern="1200" dirty="0">
                <a:solidFill>
                  <a:schemeClr val="bg1">
                    <a:lumMod val="85000"/>
                    <a:lumOff val="15000"/>
                  </a:schemeClr>
                </a:solidFill>
                <a:latin typeface="+mj-lt"/>
                <a:ea typeface="+mj-ea"/>
                <a:cs typeface="+mj-cs"/>
              </a:rPr>
              <a:t>Individual </a:t>
            </a:r>
            <a:r>
              <a:rPr lang="en-US" sz="4000" kern="1200" spc="-7" dirty="0">
                <a:solidFill>
                  <a:schemeClr val="bg1">
                    <a:lumMod val="85000"/>
                    <a:lumOff val="15000"/>
                  </a:schemeClr>
                </a:solidFill>
                <a:latin typeface="+mj-lt"/>
                <a:ea typeface="+mj-ea"/>
                <a:cs typeface="+mj-cs"/>
              </a:rPr>
              <a:t>Level </a:t>
            </a:r>
            <a:r>
              <a:rPr lang="en-US" sz="4000" kern="1200" spc="-7" dirty="0" err="1">
                <a:solidFill>
                  <a:schemeClr val="bg1">
                    <a:lumMod val="85000"/>
                    <a:lumOff val="15000"/>
                  </a:schemeClr>
                </a:solidFill>
                <a:latin typeface="+mj-lt"/>
                <a:ea typeface="+mj-ea"/>
                <a:cs typeface="+mj-cs"/>
              </a:rPr>
              <a:t>SDoH</a:t>
            </a:r>
            <a:r>
              <a:rPr lang="en-US" sz="4000" kern="1200" spc="-13" dirty="0">
                <a:solidFill>
                  <a:schemeClr val="bg1">
                    <a:lumMod val="85000"/>
                    <a:lumOff val="15000"/>
                  </a:schemeClr>
                </a:solidFill>
                <a:latin typeface="+mj-lt"/>
                <a:ea typeface="+mj-ea"/>
                <a:cs typeface="+mj-cs"/>
              </a:rPr>
              <a:t> </a:t>
            </a:r>
            <a:r>
              <a:rPr lang="en-US" sz="4000" kern="1200" spc="-7" dirty="0">
                <a:solidFill>
                  <a:schemeClr val="bg1">
                    <a:lumMod val="85000"/>
                    <a:lumOff val="15000"/>
                  </a:schemeClr>
                </a:solidFill>
                <a:latin typeface="+mj-lt"/>
                <a:ea typeface="+mj-ea"/>
                <a:cs typeface="+mj-cs"/>
              </a:rPr>
              <a:t>Data</a:t>
            </a:r>
            <a:endParaRPr lang="en-US" sz="4000" kern="1200" dirty="0">
              <a:solidFill>
                <a:schemeClr val="bg1">
                  <a:lumMod val="85000"/>
                  <a:lumOff val="15000"/>
                </a:schemeClr>
              </a:solidFill>
              <a:latin typeface="+mj-lt"/>
              <a:ea typeface="+mj-ea"/>
              <a:cs typeface="+mj-cs"/>
            </a:endParaRPr>
          </a:p>
        </p:txBody>
      </p:sp>
      <p:sp>
        <p:nvSpPr>
          <p:cNvPr id="2" name="object 2"/>
          <p:cNvSpPr txBox="1"/>
          <p:nvPr/>
        </p:nvSpPr>
        <p:spPr>
          <a:xfrm>
            <a:off x="804672" y="3930160"/>
            <a:ext cx="3348228" cy="928494"/>
          </a:xfrm>
          <a:prstGeom prst="rect">
            <a:avLst/>
          </a:prstGeom>
        </p:spPr>
        <p:txBody>
          <a:bodyPr vert="horz" lIns="91440" tIns="45720" rIns="91440" bIns="45720" rtlCol="0" anchor="t">
            <a:normAutofit/>
          </a:bodyPr>
          <a:lstStyle/>
          <a:p>
            <a:pPr>
              <a:lnSpc>
                <a:spcPct val="90000"/>
              </a:lnSpc>
              <a:spcBef>
                <a:spcPts val="1000"/>
              </a:spcBef>
              <a:tabLst>
                <a:tab pos="273465" algn="l"/>
              </a:tabLst>
            </a:pPr>
            <a:endParaRPr lang="en-US" sz="500" kern="1200" dirty="0">
              <a:solidFill>
                <a:schemeClr val="bg1">
                  <a:lumMod val="85000"/>
                  <a:lumOff val="15000"/>
                </a:schemeClr>
              </a:solidFill>
              <a:latin typeface="+mn-lt"/>
              <a:ea typeface="+mn-ea"/>
              <a:cs typeface="+mn-cs"/>
            </a:endParaRPr>
          </a:p>
        </p:txBody>
      </p:sp>
      <p:sp>
        <p:nvSpPr>
          <p:cNvPr id="4" name="object 4"/>
          <p:cNvSpPr txBox="1">
            <a:spLocks noGrp="1"/>
          </p:cNvSpPr>
          <p:nvPr>
            <p:ph type="sldNum" sz="quarter" idx="7"/>
          </p:nvPr>
        </p:nvSpPr>
        <p:spPr>
          <a:xfrm>
            <a:off x="11548532" y="6356349"/>
            <a:ext cx="556682"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5"/>
              </a:spcBef>
            </a:pPr>
            <a:fld id="{81D60167-4931-47E6-BA6A-407CBD079E47}" type="slidenum">
              <a:rPr lang="en-US" sz="1200" spc="-5">
                <a:solidFill>
                  <a:schemeClr val="tx1"/>
                </a:solidFill>
                <a:latin typeface="+mn-lt"/>
                <a:cs typeface="+mn-cs"/>
              </a:rPr>
              <a:pPr>
                <a:spcBef>
                  <a:spcPts val="15"/>
                </a:spcBef>
              </a:pPr>
              <a:t>19</a:t>
            </a:fld>
            <a:endParaRPr lang="en-US" sz="1200" spc="-7">
              <a:solidFill>
                <a:schemeClr val="tx1"/>
              </a:solidFill>
              <a:latin typeface="+mn-lt"/>
              <a:cs typeface="+mn-cs"/>
            </a:endParaRPr>
          </a:p>
        </p:txBody>
      </p:sp>
      <p:sp>
        <p:nvSpPr>
          <p:cNvPr id="5" name="TextBox 4">
            <a:extLst>
              <a:ext uri="{FF2B5EF4-FFF2-40B4-BE49-F238E27FC236}">
                <a16:creationId xmlns:a16="http://schemas.microsoft.com/office/drawing/2014/main" id="{BBBC6FFB-6C48-4A66-8576-30FA2C4FDB48}"/>
              </a:ext>
            </a:extLst>
          </p:cNvPr>
          <p:cNvSpPr txBox="1"/>
          <p:nvPr/>
        </p:nvSpPr>
        <p:spPr>
          <a:xfrm>
            <a:off x="5169559" y="419971"/>
            <a:ext cx="6750298" cy="5886740"/>
          </a:xfrm>
          <a:prstGeom prst="rect">
            <a:avLst/>
          </a:prstGeom>
          <a:noFill/>
        </p:spPr>
        <p:txBody>
          <a:bodyPr wrap="square" rtlCol="0">
            <a:spAutoFit/>
          </a:bodyPr>
          <a:lstStyle/>
          <a:p>
            <a:pPr marL="342900" indent="-342900">
              <a:lnSpc>
                <a:spcPct val="90000"/>
              </a:lnSpc>
              <a:spcBef>
                <a:spcPts val="1000"/>
              </a:spcBef>
              <a:buFont typeface="Wingdings" panose="05000000000000000000" pitchFamily="2" charset="2"/>
              <a:buChar char="Ø"/>
              <a:tabLst>
                <a:tab pos="273465" algn="l"/>
              </a:tabLst>
            </a:pPr>
            <a:r>
              <a:rPr lang="en-US" sz="2800" spc="-7" dirty="0"/>
              <a:t>Paper</a:t>
            </a:r>
          </a:p>
          <a:p>
            <a:pPr marL="342900" indent="-342900">
              <a:lnSpc>
                <a:spcPct val="90000"/>
              </a:lnSpc>
              <a:spcBef>
                <a:spcPts val="1000"/>
              </a:spcBef>
              <a:buFont typeface="Wingdings" panose="05000000000000000000" pitchFamily="2" charset="2"/>
              <a:buChar char="Ø"/>
              <a:tabLst>
                <a:tab pos="273465" algn="l"/>
              </a:tabLst>
            </a:pPr>
            <a:r>
              <a:rPr lang="en-US" sz="2800" spc="-7" dirty="0"/>
              <a:t>HIT Solutions</a:t>
            </a:r>
          </a:p>
          <a:p>
            <a:pPr marL="800100" lvl="1" indent="-342900">
              <a:lnSpc>
                <a:spcPct val="90000"/>
              </a:lnSpc>
              <a:spcBef>
                <a:spcPts val="1000"/>
              </a:spcBef>
              <a:buFont typeface="Wingdings" panose="05000000000000000000" pitchFamily="2" charset="2"/>
              <a:buChar char="Ø"/>
              <a:tabLst>
                <a:tab pos="273465" algn="l"/>
              </a:tabLst>
            </a:pPr>
            <a:r>
              <a:rPr lang="en-US" sz="2800" spc="-7" dirty="0"/>
              <a:t>Forms, Surveys, Checklists</a:t>
            </a:r>
          </a:p>
          <a:p>
            <a:pPr marL="800100" lvl="1" indent="-342900">
              <a:lnSpc>
                <a:spcPct val="90000"/>
              </a:lnSpc>
              <a:spcBef>
                <a:spcPts val="1000"/>
              </a:spcBef>
              <a:buFont typeface="Wingdings" panose="05000000000000000000" pitchFamily="2" charset="2"/>
              <a:buChar char="Ø"/>
              <a:tabLst>
                <a:tab pos="273465" algn="l"/>
              </a:tabLst>
            </a:pPr>
            <a:r>
              <a:rPr lang="en-US" sz="2800" spc="-7" dirty="0"/>
              <a:t>Embedded Workflow Tools</a:t>
            </a:r>
            <a:endParaRPr lang="en-US" sz="2800" dirty="0"/>
          </a:p>
          <a:p>
            <a:pPr marL="342900" indent="-342900">
              <a:lnSpc>
                <a:spcPct val="90000"/>
              </a:lnSpc>
              <a:spcBef>
                <a:spcPts val="1000"/>
              </a:spcBef>
              <a:buFont typeface="Wingdings" panose="05000000000000000000" pitchFamily="2" charset="2"/>
              <a:buChar char="Ø"/>
              <a:tabLst>
                <a:tab pos="273465" algn="l"/>
              </a:tabLst>
            </a:pPr>
            <a:r>
              <a:rPr lang="en-US" sz="2800" spc="-7" dirty="0"/>
              <a:t>Electronic Medical Records</a:t>
            </a:r>
            <a:endParaRPr lang="en-US" sz="2800" dirty="0"/>
          </a:p>
          <a:p>
            <a:pPr lvl="2" indent="-457200">
              <a:lnSpc>
                <a:spcPct val="90000"/>
              </a:lnSpc>
              <a:spcBef>
                <a:spcPts val="1000"/>
              </a:spcBef>
              <a:buFont typeface="Wingdings" panose="05000000000000000000" pitchFamily="2" charset="2"/>
              <a:buChar char="§"/>
              <a:tabLst>
                <a:tab pos="1006661" algn="l"/>
                <a:tab pos="1007508" algn="l"/>
              </a:tabLst>
            </a:pPr>
            <a:r>
              <a:rPr lang="en-US" sz="2800" dirty="0"/>
              <a:t>Intimate Partner</a:t>
            </a:r>
            <a:r>
              <a:rPr lang="en-US" sz="2800" spc="-7" dirty="0"/>
              <a:t> Violence</a:t>
            </a:r>
            <a:endParaRPr lang="en-US" sz="2800" dirty="0"/>
          </a:p>
          <a:p>
            <a:pPr lvl="2" indent="-457200">
              <a:lnSpc>
                <a:spcPct val="90000"/>
              </a:lnSpc>
              <a:spcBef>
                <a:spcPts val="1000"/>
              </a:spcBef>
              <a:buFont typeface="Wingdings" panose="05000000000000000000" pitchFamily="2" charset="2"/>
              <a:buChar char="§"/>
              <a:tabLst>
                <a:tab pos="1006661" algn="l"/>
                <a:tab pos="1007508" algn="l"/>
              </a:tabLst>
            </a:pPr>
            <a:r>
              <a:rPr lang="en-US" sz="2800" spc="-7" dirty="0"/>
              <a:t>Social</a:t>
            </a:r>
            <a:r>
              <a:rPr lang="en-US" sz="2800" spc="-13" dirty="0"/>
              <a:t> </a:t>
            </a:r>
            <a:r>
              <a:rPr lang="en-US" sz="2800" spc="-7" dirty="0"/>
              <a:t>Isolation</a:t>
            </a:r>
            <a:endParaRPr lang="en-US" sz="2800" dirty="0"/>
          </a:p>
          <a:p>
            <a:pPr lvl="2" indent="-457200">
              <a:lnSpc>
                <a:spcPct val="90000"/>
              </a:lnSpc>
              <a:spcBef>
                <a:spcPts val="1000"/>
              </a:spcBef>
              <a:buFont typeface="Wingdings" panose="05000000000000000000" pitchFamily="2" charset="2"/>
              <a:buChar char="§"/>
              <a:tabLst>
                <a:tab pos="1006661" algn="l"/>
                <a:tab pos="1007508" algn="l"/>
              </a:tabLst>
            </a:pPr>
            <a:r>
              <a:rPr lang="en-US" sz="2800" spc="-7" dirty="0"/>
              <a:t>Alcohol and </a:t>
            </a:r>
            <a:r>
              <a:rPr lang="en-US" sz="2800" spc="-40" dirty="0"/>
              <a:t>Tobacco</a:t>
            </a:r>
            <a:r>
              <a:rPr lang="en-US" sz="2800" spc="-53" dirty="0"/>
              <a:t> </a:t>
            </a:r>
            <a:r>
              <a:rPr lang="en-US" sz="2800" spc="-7" dirty="0"/>
              <a:t>Use</a:t>
            </a:r>
            <a:endParaRPr lang="en-US" sz="2800" dirty="0"/>
          </a:p>
          <a:p>
            <a:pPr lvl="2" indent="-457200">
              <a:lnSpc>
                <a:spcPct val="90000"/>
              </a:lnSpc>
              <a:spcBef>
                <a:spcPts val="1000"/>
              </a:spcBef>
              <a:buFont typeface="Wingdings" panose="05000000000000000000" pitchFamily="2" charset="2"/>
              <a:buChar char="§"/>
              <a:tabLst>
                <a:tab pos="1006661" algn="l"/>
                <a:tab pos="1007508" algn="l"/>
              </a:tabLst>
            </a:pPr>
            <a:r>
              <a:rPr lang="en-US" sz="2800" dirty="0"/>
              <a:t>Depression</a:t>
            </a:r>
          </a:p>
          <a:p>
            <a:pPr lvl="2" indent="-457200">
              <a:lnSpc>
                <a:spcPct val="90000"/>
              </a:lnSpc>
              <a:spcBef>
                <a:spcPts val="1000"/>
              </a:spcBef>
              <a:buFont typeface="Wingdings" panose="05000000000000000000" pitchFamily="2" charset="2"/>
              <a:buChar char="§"/>
              <a:tabLst>
                <a:tab pos="1006661" algn="l"/>
                <a:tab pos="1007508" algn="l"/>
              </a:tabLst>
            </a:pPr>
            <a:r>
              <a:rPr lang="en-US" sz="2800" dirty="0"/>
              <a:t>Financial</a:t>
            </a:r>
            <a:r>
              <a:rPr lang="en-US" sz="2800" spc="-27" dirty="0"/>
              <a:t> </a:t>
            </a:r>
            <a:r>
              <a:rPr lang="en-US" sz="2800" spc="-7" dirty="0"/>
              <a:t>Resources</a:t>
            </a:r>
            <a:endParaRPr lang="en-US" sz="2800" dirty="0"/>
          </a:p>
          <a:p>
            <a:pPr lvl="2" indent="-457200">
              <a:lnSpc>
                <a:spcPct val="90000"/>
              </a:lnSpc>
              <a:spcBef>
                <a:spcPts val="1000"/>
              </a:spcBef>
              <a:buFont typeface="Wingdings" panose="05000000000000000000" pitchFamily="2" charset="2"/>
              <a:buChar char="§"/>
              <a:tabLst>
                <a:tab pos="1006661" algn="l"/>
                <a:tab pos="1007508" algn="l"/>
              </a:tabLst>
            </a:pPr>
            <a:r>
              <a:rPr lang="en-US" sz="2800" dirty="0"/>
              <a:t>Food, </a:t>
            </a:r>
            <a:r>
              <a:rPr lang="en-US" sz="2800" spc="-7" dirty="0"/>
              <a:t>transport and housing</a:t>
            </a:r>
            <a:r>
              <a:rPr lang="en-US" sz="2800" spc="-20" dirty="0"/>
              <a:t> </a:t>
            </a:r>
            <a:r>
              <a:rPr lang="en-US" sz="2800" spc="-7" dirty="0"/>
              <a:t>insecurity</a:t>
            </a:r>
            <a:endParaRPr lang="en-US" sz="2800" dirty="0"/>
          </a:p>
          <a:p>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6273" y="2635165"/>
            <a:ext cx="8263467" cy="1350861"/>
          </a:xfrm>
          <a:prstGeom prst="rect">
            <a:avLst/>
          </a:prstGeom>
        </p:spPr>
        <p:txBody>
          <a:bodyPr vert="horz" wrap="square" lIns="0" tIns="16933" rIns="0" bIns="0" rtlCol="0">
            <a:spAutoFit/>
          </a:bodyPr>
          <a:lstStyle/>
          <a:p>
            <a:pPr marL="16933">
              <a:spcBef>
                <a:spcPts val="133"/>
              </a:spcBef>
            </a:pPr>
            <a:r>
              <a:rPr lang="en-US" sz="2400" spc="-7" dirty="0">
                <a:latin typeface="Arial"/>
                <a:cs typeface="Arial"/>
              </a:rPr>
              <a:t>Chris Henkenius has no conflict of interest.</a:t>
            </a:r>
            <a:endParaRPr sz="2400" dirty="0">
              <a:latin typeface="Arial"/>
              <a:cs typeface="Arial"/>
            </a:endParaRPr>
          </a:p>
          <a:p>
            <a:pPr>
              <a:spcBef>
                <a:spcPts val="33"/>
              </a:spcBef>
            </a:pPr>
            <a:endParaRPr sz="3867" dirty="0">
              <a:latin typeface="Times New Roman"/>
              <a:cs typeface="Times New Roman"/>
            </a:endParaRPr>
          </a:p>
          <a:p>
            <a:pPr marL="16933"/>
            <a:r>
              <a:rPr sz="2400" dirty="0">
                <a:latin typeface="Arial"/>
                <a:cs typeface="Arial"/>
              </a:rPr>
              <a:t>Has no real or apparent conflicts of interest to</a:t>
            </a:r>
            <a:r>
              <a:rPr sz="2400" spc="-127" dirty="0">
                <a:latin typeface="Arial"/>
                <a:cs typeface="Arial"/>
              </a:rPr>
              <a:t> </a:t>
            </a:r>
            <a:r>
              <a:rPr sz="2400" dirty="0">
                <a:latin typeface="Arial"/>
                <a:cs typeface="Arial"/>
              </a:rPr>
              <a:t>report.</a:t>
            </a:r>
          </a:p>
        </p:txBody>
      </p:sp>
      <p:sp>
        <p:nvSpPr>
          <p:cNvPr id="4" name="object 4"/>
          <p:cNvSpPr txBox="1"/>
          <p:nvPr/>
        </p:nvSpPr>
        <p:spPr>
          <a:xfrm>
            <a:off x="11792711" y="6236759"/>
            <a:ext cx="119380" cy="187231"/>
          </a:xfrm>
          <a:prstGeom prst="rect">
            <a:avLst/>
          </a:prstGeom>
        </p:spPr>
        <p:txBody>
          <a:bodyPr vert="horz" wrap="square" lIns="0" tIns="2540" rIns="0" bIns="0" rtlCol="0">
            <a:spAutoFit/>
          </a:bodyPr>
          <a:lstStyle/>
          <a:p>
            <a:pPr marL="16933">
              <a:spcBef>
                <a:spcPts val="20"/>
              </a:spcBef>
            </a:pPr>
            <a:r>
              <a:rPr sz="1200" spc="-7" dirty="0">
                <a:solidFill>
                  <a:srgbClr val="7E7E7E"/>
                </a:solidFill>
                <a:latin typeface="Arial"/>
                <a:cs typeface="Arial"/>
              </a:rPr>
              <a:t>2</a:t>
            </a:r>
            <a:endParaRPr sz="1200">
              <a:latin typeface="Arial"/>
              <a:cs typeface="Arial"/>
            </a:endParaRPr>
          </a:p>
        </p:txBody>
      </p:sp>
      <p:sp>
        <p:nvSpPr>
          <p:cNvPr id="3" name="object 3"/>
          <p:cNvSpPr txBox="1">
            <a:spLocks noGrp="1"/>
          </p:cNvSpPr>
          <p:nvPr>
            <p:ph type="title"/>
          </p:nvPr>
        </p:nvSpPr>
        <p:spPr>
          <a:xfrm>
            <a:off x="2536273" y="415534"/>
            <a:ext cx="5449147" cy="632651"/>
          </a:xfrm>
          <a:prstGeom prst="rect">
            <a:avLst/>
          </a:prstGeom>
        </p:spPr>
        <p:txBody>
          <a:bodyPr vert="horz" wrap="square" lIns="0" tIns="16933" rIns="0" bIns="0" rtlCol="0" anchor="ctr">
            <a:spAutoFit/>
          </a:bodyPr>
          <a:lstStyle/>
          <a:p>
            <a:pPr marL="16933">
              <a:lnSpc>
                <a:spcPct val="100000"/>
              </a:lnSpc>
              <a:spcBef>
                <a:spcPts val="133"/>
              </a:spcBef>
            </a:pPr>
            <a:r>
              <a:rPr sz="4000" dirty="0"/>
              <a:t>Conflict of</a:t>
            </a:r>
            <a:r>
              <a:rPr sz="4000" spc="-140" dirty="0"/>
              <a:t> </a:t>
            </a:r>
            <a:r>
              <a:rPr sz="4000" dirty="0"/>
              <a:t>Interest</a:t>
            </a:r>
            <a:endParaRPr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75983-8DAE-44D4-A09D-3DCA67E34918}"/>
              </a:ext>
            </a:extLst>
          </p:cNvPr>
          <p:cNvSpPr>
            <a:spLocks noGrp="1"/>
          </p:cNvSpPr>
          <p:nvPr>
            <p:ph type="title"/>
          </p:nvPr>
        </p:nvSpPr>
        <p:spPr>
          <a:xfrm>
            <a:off x="821516" y="640263"/>
            <a:ext cx="6204984" cy="1344975"/>
          </a:xfrm>
        </p:spPr>
        <p:txBody>
          <a:bodyPr>
            <a:normAutofit/>
          </a:bodyPr>
          <a:lstStyle/>
          <a:p>
            <a:pPr algn="ctr"/>
            <a:r>
              <a:rPr lang="en-US" sz="4000" dirty="0"/>
              <a:t>Assessments of Social </a:t>
            </a:r>
            <a:r>
              <a:rPr lang="en-US" sz="4000" u="sng" dirty="0"/>
              <a:t>Determinants of Health</a:t>
            </a:r>
          </a:p>
        </p:txBody>
      </p:sp>
      <p:sp>
        <p:nvSpPr>
          <p:cNvPr id="3" name="Content Placeholder 2">
            <a:extLst>
              <a:ext uri="{FF2B5EF4-FFF2-40B4-BE49-F238E27FC236}">
                <a16:creationId xmlns:a16="http://schemas.microsoft.com/office/drawing/2014/main" id="{E8E6DFCE-DF2B-45D5-BBEF-C7391336638C}"/>
              </a:ext>
            </a:extLst>
          </p:cNvPr>
          <p:cNvSpPr>
            <a:spLocks noGrp="1"/>
          </p:cNvSpPr>
          <p:nvPr>
            <p:ph idx="1"/>
          </p:nvPr>
        </p:nvSpPr>
        <p:spPr>
          <a:xfrm>
            <a:off x="821515" y="2121762"/>
            <a:ext cx="6204984" cy="3626917"/>
          </a:xfrm>
        </p:spPr>
        <p:txBody>
          <a:bodyPr>
            <a:normAutofit/>
          </a:bodyPr>
          <a:lstStyle/>
          <a:p>
            <a:r>
              <a:rPr lang="en-US" sz="2400" dirty="0"/>
              <a:t>Health-Related Quality of Life</a:t>
            </a:r>
          </a:p>
          <a:p>
            <a:r>
              <a:rPr lang="en-US" sz="2400" dirty="0"/>
              <a:t>Patient Health Questionnaire – 9 (PHQ9)</a:t>
            </a:r>
          </a:p>
          <a:p>
            <a:r>
              <a:rPr lang="en-US" sz="2400" dirty="0"/>
              <a:t>ASAM Assessment </a:t>
            </a:r>
          </a:p>
          <a:p>
            <a:r>
              <a:rPr lang="en-US" sz="2400" dirty="0"/>
              <a:t>Mental Health Assessment</a:t>
            </a:r>
          </a:p>
          <a:p>
            <a:r>
              <a:rPr lang="en-US" sz="2400" dirty="0"/>
              <a:t>Global Functioning Social &amp; Roles Scales</a:t>
            </a:r>
          </a:p>
          <a:p>
            <a:r>
              <a:rPr lang="en-US" sz="2400" dirty="0"/>
              <a:t>Lehman’s Quality of Life </a:t>
            </a:r>
          </a:p>
          <a:p>
            <a:r>
              <a:rPr lang="en-US" sz="2400" dirty="0"/>
              <a:t>Many more service specific</a:t>
            </a:r>
          </a:p>
        </p:txBody>
      </p:sp>
      <p:pic>
        <p:nvPicPr>
          <p:cNvPr id="4" name="Picture 3">
            <a:extLst>
              <a:ext uri="{FF2B5EF4-FFF2-40B4-BE49-F238E27FC236}">
                <a16:creationId xmlns:a16="http://schemas.microsoft.com/office/drawing/2014/main" id="{03962B3C-37F9-49B0-80F4-1FC501133038}"/>
              </a:ext>
            </a:extLst>
          </p:cNvPr>
          <p:cNvPicPr>
            <a:picLocks noChangeAspect="1"/>
          </p:cNvPicPr>
          <p:nvPr/>
        </p:nvPicPr>
        <p:blipFill>
          <a:blip r:embed="rId2"/>
          <a:stretch>
            <a:fillRect/>
          </a:stretch>
        </p:blipFill>
        <p:spPr>
          <a:xfrm>
            <a:off x="7675723" y="775837"/>
            <a:ext cx="4447834" cy="4719189"/>
          </a:xfrm>
          <a:prstGeom prst="rect">
            <a:avLst/>
          </a:prstGeom>
        </p:spPr>
      </p:pic>
    </p:spTree>
    <p:extLst>
      <p:ext uri="{BB962C8B-B14F-4D97-AF65-F5344CB8AC3E}">
        <p14:creationId xmlns:p14="http://schemas.microsoft.com/office/powerpoint/2010/main" val="414351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555171" y="1120285"/>
            <a:ext cx="3597729" cy="2809875"/>
          </a:xfrm>
          <a:prstGeom prst="rect">
            <a:avLst/>
          </a:prstGeom>
        </p:spPr>
        <p:txBody>
          <a:bodyPr vert="horz" lIns="91440" tIns="45720" rIns="91440" bIns="45720" rtlCol="0" anchor="b">
            <a:normAutofit/>
          </a:bodyPr>
          <a:lstStyle/>
          <a:p>
            <a:pPr marL="16933"/>
            <a:r>
              <a:rPr lang="en-US" sz="4000" kern="1200" spc="-7" dirty="0" err="1">
                <a:solidFill>
                  <a:schemeClr val="bg1">
                    <a:lumMod val="85000"/>
                    <a:lumOff val="15000"/>
                  </a:schemeClr>
                </a:solidFill>
                <a:latin typeface="+mj-lt"/>
                <a:ea typeface="+mj-ea"/>
                <a:cs typeface="+mj-cs"/>
              </a:rPr>
              <a:t>SDoH</a:t>
            </a:r>
            <a:r>
              <a:rPr lang="en-US" sz="4000" kern="1200" spc="-13" dirty="0">
                <a:solidFill>
                  <a:schemeClr val="bg1">
                    <a:lumMod val="85000"/>
                    <a:lumOff val="15000"/>
                  </a:schemeClr>
                </a:solidFill>
                <a:latin typeface="+mj-lt"/>
                <a:ea typeface="+mj-ea"/>
                <a:cs typeface="+mj-cs"/>
              </a:rPr>
              <a:t> </a:t>
            </a:r>
            <a:r>
              <a:rPr lang="en-US" sz="4000" kern="1200" spc="-7" dirty="0">
                <a:solidFill>
                  <a:schemeClr val="bg1">
                    <a:lumMod val="85000"/>
                    <a:lumOff val="15000"/>
                  </a:schemeClr>
                </a:solidFill>
                <a:latin typeface="+mj-lt"/>
                <a:ea typeface="+mj-ea"/>
                <a:cs typeface="+mj-cs"/>
              </a:rPr>
              <a:t>Use Cases</a:t>
            </a:r>
            <a:endParaRPr lang="en-US" sz="4000" kern="1200" dirty="0">
              <a:solidFill>
                <a:schemeClr val="bg1">
                  <a:lumMod val="85000"/>
                  <a:lumOff val="15000"/>
                </a:schemeClr>
              </a:solidFill>
              <a:latin typeface="+mj-lt"/>
              <a:ea typeface="+mj-ea"/>
              <a:cs typeface="+mj-cs"/>
            </a:endParaRPr>
          </a:p>
        </p:txBody>
      </p:sp>
      <p:sp>
        <p:nvSpPr>
          <p:cNvPr id="2" name="object 2"/>
          <p:cNvSpPr txBox="1"/>
          <p:nvPr/>
        </p:nvSpPr>
        <p:spPr>
          <a:xfrm>
            <a:off x="804672" y="3930160"/>
            <a:ext cx="3348228" cy="928494"/>
          </a:xfrm>
          <a:prstGeom prst="rect">
            <a:avLst/>
          </a:prstGeom>
        </p:spPr>
        <p:txBody>
          <a:bodyPr vert="horz" lIns="91440" tIns="45720" rIns="91440" bIns="45720" rtlCol="0" anchor="t">
            <a:normAutofit/>
          </a:bodyPr>
          <a:lstStyle/>
          <a:p>
            <a:pPr>
              <a:lnSpc>
                <a:spcPct val="90000"/>
              </a:lnSpc>
              <a:spcBef>
                <a:spcPts val="1000"/>
              </a:spcBef>
              <a:tabLst>
                <a:tab pos="273465" algn="l"/>
              </a:tabLst>
            </a:pPr>
            <a:endParaRPr lang="en-US" sz="500" kern="1200" dirty="0">
              <a:solidFill>
                <a:schemeClr val="bg1">
                  <a:lumMod val="85000"/>
                  <a:lumOff val="15000"/>
                </a:schemeClr>
              </a:solidFill>
              <a:latin typeface="+mn-lt"/>
              <a:ea typeface="+mn-ea"/>
              <a:cs typeface="+mn-cs"/>
            </a:endParaRPr>
          </a:p>
        </p:txBody>
      </p:sp>
      <p:sp>
        <p:nvSpPr>
          <p:cNvPr id="4" name="object 4"/>
          <p:cNvSpPr txBox="1">
            <a:spLocks noGrp="1"/>
          </p:cNvSpPr>
          <p:nvPr>
            <p:ph type="sldNum" sz="quarter" idx="7"/>
          </p:nvPr>
        </p:nvSpPr>
        <p:spPr>
          <a:xfrm>
            <a:off x="11548532" y="6356349"/>
            <a:ext cx="556682"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5"/>
              </a:spcBef>
            </a:pPr>
            <a:fld id="{81D60167-4931-47E6-BA6A-407CBD079E47}" type="slidenum">
              <a:rPr lang="en-US" sz="1200" spc="-5">
                <a:solidFill>
                  <a:schemeClr val="tx1"/>
                </a:solidFill>
                <a:latin typeface="+mn-lt"/>
                <a:cs typeface="+mn-cs"/>
              </a:rPr>
              <a:pPr>
                <a:spcBef>
                  <a:spcPts val="15"/>
                </a:spcBef>
              </a:pPr>
              <a:t>21</a:t>
            </a:fld>
            <a:endParaRPr lang="en-US" sz="1200" spc="-7">
              <a:solidFill>
                <a:schemeClr val="tx1"/>
              </a:solidFill>
              <a:latin typeface="+mn-lt"/>
              <a:cs typeface="+mn-cs"/>
            </a:endParaRPr>
          </a:p>
        </p:txBody>
      </p:sp>
      <p:sp>
        <p:nvSpPr>
          <p:cNvPr id="5" name="TextBox 4">
            <a:extLst>
              <a:ext uri="{FF2B5EF4-FFF2-40B4-BE49-F238E27FC236}">
                <a16:creationId xmlns:a16="http://schemas.microsoft.com/office/drawing/2014/main" id="{BBBC6FFB-6C48-4A66-8576-30FA2C4FDB48}"/>
              </a:ext>
            </a:extLst>
          </p:cNvPr>
          <p:cNvSpPr txBox="1"/>
          <p:nvPr/>
        </p:nvSpPr>
        <p:spPr>
          <a:xfrm>
            <a:off x="5351538" y="1922200"/>
            <a:ext cx="6750298" cy="4338624"/>
          </a:xfrm>
          <a:prstGeom prst="rect">
            <a:avLst/>
          </a:prstGeom>
          <a:noFill/>
        </p:spPr>
        <p:txBody>
          <a:bodyPr wrap="square" rtlCol="0">
            <a:spAutoFit/>
          </a:bodyPr>
          <a:lstStyle/>
          <a:p>
            <a:pPr marL="342900" indent="-342900">
              <a:lnSpc>
                <a:spcPct val="90000"/>
              </a:lnSpc>
              <a:spcBef>
                <a:spcPts val="1000"/>
              </a:spcBef>
              <a:buFont typeface="Wingdings" panose="05000000000000000000" pitchFamily="2" charset="2"/>
              <a:buChar char="Ø"/>
              <a:tabLst>
                <a:tab pos="273465" algn="l"/>
              </a:tabLst>
            </a:pPr>
            <a:r>
              <a:rPr lang="en-US" sz="2800" spc="-7" dirty="0"/>
              <a:t>Direct Patient Care </a:t>
            </a:r>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spc="-7" dirty="0"/>
              <a:t>Value-Based Care Initiatives</a:t>
            </a:r>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spc="-7" dirty="0"/>
              <a:t>Care Management Programs</a:t>
            </a:r>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spc="-7" dirty="0"/>
              <a:t>Mental Health Programs</a:t>
            </a:r>
          </a:p>
          <a:p>
            <a:pPr marL="342900" indent="-342900">
              <a:lnSpc>
                <a:spcPct val="90000"/>
              </a:lnSpc>
              <a:spcBef>
                <a:spcPts val="1000"/>
              </a:spcBef>
              <a:buFont typeface="Wingdings" panose="05000000000000000000" pitchFamily="2" charset="2"/>
              <a:buChar char="Ø"/>
              <a:tabLst>
                <a:tab pos="273465" algn="l"/>
              </a:tabLst>
            </a:pPr>
            <a:endParaRPr lang="en-US" sz="2800" dirty="0"/>
          </a:p>
          <a:p>
            <a:endParaRPr lang="en-US" sz="1600" dirty="0"/>
          </a:p>
        </p:txBody>
      </p:sp>
    </p:spTree>
    <p:extLst>
      <p:ext uri="{BB962C8B-B14F-4D97-AF65-F5344CB8AC3E}">
        <p14:creationId xmlns:p14="http://schemas.microsoft.com/office/powerpoint/2010/main" val="258603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555171" y="1120285"/>
            <a:ext cx="3597729" cy="2809875"/>
          </a:xfrm>
          <a:prstGeom prst="rect">
            <a:avLst/>
          </a:prstGeom>
        </p:spPr>
        <p:txBody>
          <a:bodyPr vert="horz" lIns="91440" tIns="45720" rIns="91440" bIns="45720" rtlCol="0" anchor="b">
            <a:normAutofit/>
          </a:bodyPr>
          <a:lstStyle/>
          <a:p>
            <a:pPr marL="16933" algn="ctr"/>
            <a:r>
              <a:rPr lang="en-US" sz="4000" kern="1200" spc="-7" dirty="0">
                <a:solidFill>
                  <a:schemeClr val="bg1">
                    <a:lumMod val="85000"/>
                    <a:lumOff val="15000"/>
                  </a:schemeClr>
                </a:solidFill>
                <a:latin typeface="+mj-lt"/>
                <a:ea typeface="+mj-ea"/>
                <a:cs typeface="+mj-cs"/>
              </a:rPr>
              <a:t>Technical Implications</a:t>
            </a:r>
            <a:endParaRPr lang="en-US" sz="4000" kern="1200" dirty="0">
              <a:solidFill>
                <a:schemeClr val="bg1">
                  <a:lumMod val="85000"/>
                  <a:lumOff val="15000"/>
                </a:schemeClr>
              </a:solidFill>
              <a:latin typeface="+mj-lt"/>
              <a:ea typeface="+mj-ea"/>
              <a:cs typeface="+mj-cs"/>
            </a:endParaRPr>
          </a:p>
        </p:txBody>
      </p:sp>
      <p:sp>
        <p:nvSpPr>
          <p:cNvPr id="2" name="object 2"/>
          <p:cNvSpPr txBox="1"/>
          <p:nvPr/>
        </p:nvSpPr>
        <p:spPr>
          <a:xfrm>
            <a:off x="804672" y="3930160"/>
            <a:ext cx="3348228" cy="928494"/>
          </a:xfrm>
          <a:prstGeom prst="rect">
            <a:avLst/>
          </a:prstGeom>
        </p:spPr>
        <p:txBody>
          <a:bodyPr vert="horz" lIns="91440" tIns="45720" rIns="91440" bIns="45720" rtlCol="0" anchor="t">
            <a:normAutofit/>
          </a:bodyPr>
          <a:lstStyle/>
          <a:p>
            <a:pPr>
              <a:lnSpc>
                <a:spcPct val="90000"/>
              </a:lnSpc>
              <a:spcBef>
                <a:spcPts val="1000"/>
              </a:spcBef>
              <a:tabLst>
                <a:tab pos="273465" algn="l"/>
              </a:tabLst>
            </a:pPr>
            <a:endParaRPr lang="en-US" sz="500" kern="1200" dirty="0">
              <a:solidFill>
                <a:schemeClr val="bg1">
                  <a:lumMod val="85000"/>
                  <a:lumOff val="15000"/>
                </a:schemeClr>
              </a:solidFill>
              <a:latin typeface="+mn-lt"/>
              <a:ea typeface="+mn-ea"/>
              <a:cs typeface="+mn-cs"/>
            </a:endParaRPr>
          </a:p>
        </p:txBody>
      </p:sp>
      <p:sp>
        <p:nvSpPr>
          <p:cNvPr id="4" name="object 4"/>
          <p:cNvSpPr txBox="1">
            <a:spLocks noGrp="1"/>
          </p:cNvSpPr>
          <p:nvPr>
            <p:ph type="sldNum" sz="quarter" idx="7"/>
          </p:nvPr>
        </p:nvSpPr>
        <p:spPr>
          <a:xfrm>
            <a:off x="11548532" y="6356349"/>
            <a:ext cx="556682"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5"/>
              </a:spcBef>
            </a:pPr>
            <a:fld id="{81D60167-4931-47E6-BA6A-407CBD079E47}" type="slidenum">
              <a:rPr lang="en-US" sz="1200" spc="-5">
                <a:solidFill>
                  <a:schemeClr val="tx1"/>
                </a:solidFill>
                <a:latin typeface="+mn-lt"/>
                <a:cs typeface="+mn-cs"/>
              </a:rPr>
              <a:pPr>
                <a:spcBef>
                  <a:spcPts val="15"/>
                </a:spcBef>
              </a:pPr>
              <a:t>22</a:t>
            </a:fld>
            <a:endParaRPr lang="en-US" sz="1200" spc="-7">
              <a:solidFill>
                <a:schemeClr val="tx1"/>
              </a:solidFill>
              <a:latin typeface="+mn-lt"/>
              <a:cs typeface="+mn-cs"/>
            </a:endParaRPr>
          </a:p>
        </p:txBody>
      </p:sp>
      <p:sp>
        <p:nvSpPr>
          <p:cNvPr id="5" name="TextBox 4">
            <a:extLst>
              <a:ext uri="{FF2B5EF4-FFF2-40B4-BE49-F238E27FC236}">
                <a16:creationId xmlns:a16="http://schemas.microsoft.com/office/drawing/2014/main" id="{BBBC6FFB-6C48-4A66-8576-30FA2C4FDB48}"/>
              </a:ext>
            </a:extLst>
          </p:cNvPr>
          <p:cNvSpPr txBox="1"/>
          <p:nvPr/>
        </p:nvSpPr>
        <p:spPr>
          <a:xfrm>
            <a:off x="5351538" y="1922200"/>
            <a:ext cx="6750298" cy="3822585"/>
          </a:xfrm>
          <a:prstGeom prst="rect">
            <a:avLst/>
          </a:prstGeom>
          <a:noFill/>
        </p:spPr>
        <p:txBody>
          <a:bodyPr wrap="square" rtlCol="0">
            <a:spAutoFit/>
          </a:bodyPr>
          <a:lstStyle/>
          <a:p>
            <a:pPr marL="342900" indent="-342900">
              <a:lnSpc>
                <a:spcPct val="90000"/>
              </a:lnSpc>
              <a:spcBef>
                <a:spcPts val="1000"/>
              </a:spcBef>
              <a:buFont typeface="Wingdings" panose="05000000000000000000" pitchFamily="2" charset="2"/>
              <a:buChar char="Ø"/>
              <a:tabLst>
                <a:tab pos="273465" algn="l"/>
              </a:tabLst>
            </a:pPr>
            <a:r>
              <a:rPr lang="en-US" sz="2800" spc="-7" dirty="0"/>
              <a:t>Can your EMR meet your needs?</a:t>
            </a:r>
          </a:p>
          <a:p>
            <a:pPr marL="342900" indent="-342900">
              <a:lnSpc>
                <a:spcPct val="90000"/>
              </a:lnSpc>
              <a:spcBef>
                <a:spcPts val="1000"/>
              </a:spcBef>
              <a:buFont typeface="Wingdings" panose="05000000000000000000" pitchFamily="2" charset="2"/>
              <a:buChar char="Ø"/>
              <a:tabLst>
                <a:tab pos="273465" algn="l"/>
              </a:tabLst>
            </a:pPr>
            <a:r>
              <a:rPr lang="en-US" sz="2800" spc="-7" dirty="0"/>
              <a:t>Can your EMR Integrate?</a:t>
            </a:r>
          </a:p>
          <a:p>
            <a:pPr marL="800100" lvl="1" indent="-342900">
              <a:lnSpc>
                <a:spcPct val="90000"/>
              </a:lnSpc>
              <a:spcBef>
                <a:spcPts val="1000"/>
              </a:spcBef>
              <a:buFont typeface="Wingdings" panose="05000000000000000000" pitchFamily="2" charset="2"/>
              <a:buChar char="Ø"/>
              <a:tabLst>
                <a:tab pos="273465" algn="l"/>
              </a:tabLst>
            </a:pPr>
            <a:r>
              <a:rPr lang="en-US" sz="2800" spc="-7" dirty="0"/>
              <a:t>No More Silos</a:t>
            </a:r>
          </a:p>
          <a:p>
            <a:pPr marL="342900" indent="-342900">
              <a:lnSpc>
                <a:spcPct val="90000"/>
              </a:lnSpc>
              <a:spcBef>
                <a:spcPts val="1000"/>
              </a:spcBef>
              <a:buFont typeface="Wingdings" panose="05000000000000000000" pitchFamily="2" charset="2"/>
              <a:buChar char="Ø"/>
              <a:tabLst>
                <a:tab pos="273465" algn="l"/>
              </a:tabLst>
            </a:pPr>
            <a:r>
              <a:rPr lang="en-US" sz="2800" spc="-7" dirty="0"/>
              <a:t>Time to Market</a:t>
            </a:r>
          </a:p>
          <a:p>
            <a:pPr marL="342900" indent="-342900">
              <a:lnSpc>
                <a:spcPct val="90000"/>
              </a:lnSpc>
              <a:spcBef>
                <a:spcPts val="1000"/>
              </a:spcBef>
              <a:buFont typeface="Wingdings" panose="05000000000000000000" pitchFamily="2" charset="2"/>
              <a:buChar char="Ø"/>
              <a:tabLst>
                <a:tab pos="273465" algn="l"/>
              </a:tabLst>
            </a:pPr>
            <a:r>
              <a:rPr lang="en-US" sz="2800" spc="-7" dirty="0"/>
              <a:t>Reporting &amp; Alerts</a:t>
            </a:r>
          </a:p>
          <a:p>
            <a:pPr marL="342900" indent="-342900">
              <a:lnSpc>
                <a:spcPct val="90000"/>
              </a:lnSpc>
              <a:spcBef>
                <a:spcPts val="1000"/>
              </a:spcBef>
              <a:buFont typeface="Wingdings" panose="05000000000000000000" pitchFamily="2" charset="2"/>
              <a:buChar char="Ø"/>
              <a:tabLst>
                <a:tab pos="273465" algn="l"/>
              </a:tabLst>
            </a:pPr>
            <a:r>
              <a:rPr lang="en-US" sz="2800" spc="-7" dirty="0"/>
              <a:t> Resource Planning</a:t>
            </a:r>
          </a:p>
          <a:p>
            <a:pPr marL="342900" indent="-342900">
              <a:lnSpc>
                <a:spcPct val="90000"/>
              </a:lnSpc>
              <a:spcBef>
                <a:spcPts val="1000"/>
              </a:spcBef>
              <a:buFont typeface="Wingdings" panose="05000000000000000000" pitchFamily="2" charset="2"/>
              <a:buChar char="Ø"/>
              <a:tabLst>
                <a:tab pos="273465" algn="l"/>
              </a:tabLst>
            </a:pPr>
            <a:endParaRPr lang="en-US" sz="2800" dirty="0"/>
          </a:p>
          <a:p>
            <a:endParaRPr lang="en-US" sz="1600" dirty="0"/>
          </a:p>
        </p:txBody>
      </p:sp>
    </p:spTree>
    <p:extLst>
      <p:ext uri="{BB962C8B-B14F-4D97-AF65-F5344CB8AC3E}">
        <p14:creationId xmlns:p14="http://schemas.microsoft.com/office/powerpoint/2010/main" val="425385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6DFC58-9939-437F-B95B-9B02321CD9BF}"/>
              </a:ext>
            </a:extLst>
          </p:cNvPr>
          <p:cNvSpPr txBox="1"/>
          <p:nvPr/>
        </p:nvSpPr>
        <p:spPr>
          <a:xfrm>
            <a:off x="660018" y="220006"/>
            <a:ext cx="11318851" cy="646331"/>
          </a:xfrm>
          <a:prstGeom prst="rect">
            <a:avLst/>
          </a:prstGeom>
          <a:noFill/>
        </p:spPr>
        <p:txBody>
          <a:bodyPr wrap="square" rtlCol="0">
            <a:spAutoFit/>
          </a:bodyPr>
          <a:lstStyle/>
          <a:p>
            <a:r>
              <a:rPr lang="en-US" sz="3600" b="1" dirty="0">
                <a:solidFill>
                  <a:srgbClr val="0F80F3"/>
                </a:solidFill>
              </a:rPr>
              <a:t>Social Determinants of Health (SDOH) Example</a:t>
            </a:r>
          </a:p>
        </p:txBody>
      </p:sp>
      <p:cxnSp>
        <p:nvCxnSpPr>
          <p:cNvPr id="10" name="Straight Connector 9">
            <a:extLst>
              <a:ext uri="{FF2B5EF4-FFF2-40B4-BE49-F238E27FC236}">
                <a16:creationId xmlns:a16="http://schemas.microsoft.com/office/drawing/2014/main" id="{58224CF1-6DF8-4400-A6B6-C62891C61D79}"/>
              </a:ext>
            </a:extLst>
          </p:cNvPr>
          <p:cNvCxnSpPr/>
          <p:nvPr/>
        </p:nvCxnSpPr>
        <p:spPr>
          <a:xfrm>
            <a:off x="241299" y="877243"/>
            <a:ext cx="11612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1" descr="image001">
            <a:extLst>
              <a:ext uri="{FF2B5EF4-FFF2-40B4-BE49-F238E27FC236}">
                <a16:creationId xmlns:a16="http://schemas.microsoft.com/office/drawing/2014/main" id="{C3FC2EAD-75E3-427E-A44D-FB4BD8604C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908"/>
          <a:stretch/>
        </p:blipFill>
        <p:spPr bwMode="auto">
          <a:xfrm>
            <a:off x="45199" y="1733669"/>
            <a:ext cx="12100937" cy="373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6661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a:t>Whole Person Care Solution</a:t>
            </a:r>
          </a:p>
        </p:txBody>
      </p:sp>
      <p:sp>
        <p:nvSpPr>
          <p:cNvPr id="38" name="Oval 6"/>
          <p:cNvSpPr>
            <a:spLocks/>
          </p:cNvSpPr>
          <p:nvPr/>
        </p:nvSpPr>
        <p:spPr bwMode="auto">
          <a:xfrm>
            <a:off x="259011" y="4136329"/>
            <a:ext cx="1354737" cy="932688"/>
          </a:xfrm>
          <a:prstGeom prst="ellipse">
            <a:avLst/>
          </a:prstGeom>
          <a:solidFill>
            <a:schemeClr val="accent4"/>
          </a:solidFill>
          <a:ln w="114300" cap="flat">
            <a:noFill/>
            <a:prstDash val="solid"/>
            <a:miter lim="800000"/>
            <a:headEnd type="none" w="med" len="med"/>
            <a:tailEnd type="none" w="med" len="med"/>
          </a:ln>
        </p:spPr>
        <p:txBody>
          <a:bodyPr lIns="0" tIns="0" rIns="0" bIns="0" anchor="ctr"/>
          <a:lstStyle/>
          <a:p>
            <a:pPr algn="ctr"/>
            <a:r>
              <a:rPr lang="en-US" sz="1400" b="1" dirty="0">
                <a:solidFill>
                  <a:schemeClr val="bg1"/>
                </a:solidFill>
              </a:rPr>
              <a:t>Financial</a:t>
            </a:r>
          </a:p>
        </p:txBody>
      </p:sp>
      <p:sp>
        <p:nvSpPr>
          <p:cNvPr id="40" name="Oval 8"/>
          <p:cNvSpPr>
            <a:spLocks/>
          </p:cNvSpPr>
          <p:nvPr/>
        </p:nvSpPr>
        <p:spPr bwMode="auto">
          <a:xfrm flipH="1">
            <a:off x="4341696" y="2928554"/>
            <a:ext cx="2184594" cy="1060578"/>
          </a:xfrm>
          <a:prstGeom prst="ellipse">
            <a:avLst/>
          </a:prstGeom>
          <a:solidFill>
            <a:schemeClr val="tx2"/>
          </a:solidFill>
          <a:ln w="114300" cap="flat">
            <a:noFill/>
            <a:prstDash val="solid"/>
            <a:miter lim="800000"/>
            <a:headEnd type="none" w="med" len="med"/>
            <a:tailEnd type="none" w="med" len="med"/>
          </a:ln>
        </p:spPr>
        <p:txBody>
          <a:bodyPr lIns="0" tIns="0" rIns="0" bIns="0" anchor="ctr"/>
          <a:lstStyle/>
          <a:p>
            <a:pPr algn="ctr"/>
            <a:r>
              <a:rPr lang="en-US" sz="2000" b="1" dirty="0">
                <a:solidFill>
                  <a:schemeClr val="bg1"/>
                </a:solidFill>
              </a:rPr>
              <a:t>Business Rules Engine</a:t>
            </a:r>
          </a:p>
        </p:txBody>
      </p:sp>
      <p:cxnSp>
        <p:nvCxnSpPr>
          <p:cNvPr id="10" name="Straight Arrow Connector 9">
            <a:extLst>
              <a:ext uri="{FF2B5EF4-FFF2-40B4-BE49-F238E27FC236}">
                <a16:creationId xmlns:a16="http://schemas.microsoft.com/office/drawing/2014/main" id="{EA4E7F07-D194-A048-98B1-562CF6D92D15}"/>
              </a:ext>
            </a:extLst>
          </p:cNvPr>
          <p:cNvCxnSpPr>
            <a:cxnSpLocks/>
            <a:stCxn id="5" idx="3"/>
            <a:endCxn id="41" idx="6"/>
          </p:cNvCxnSpPr>
          <p:nvPr/>
        </p:nvCxnSpPr>
        <p:spPr>
          <a:xfrm flipV="1">
            <a:off x="8855323" y="3457225"/>
            <a:ext cx="702430" cy="47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8234258-DCDF-AB4A-932A-4818D3DA2EF0}"/>
              </a:ext>
            </a:extLst>
          </p:cNvPr>
          <p:cNvCxnSpPr>
            <a:cxnSpLocks/>
            <a:stCxn id="35" idx="6"/>
          </p:cNvCxnSpPr>
          <p:nvPr/>
        </p:nvCxnSpPr>
        <p:spPr>
          <a:xfrm>
            <a:off x="1613748" y="2519109"/>
            <a:ext cx="452499"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Oval 6">
            <a:extLst>
              <a:ext uri="{FF2B5EF4-FFF2-40B4-BE49-F238E27FC236}">
                <a16:creationId xmlns:a16="http://schemas.microsoft.com/office/drawing/2014/main" id="{6F23FD4F-789D-0E41-8CF3-19F677A3D395}"/>
              </a:ext>
            </a:extLst>
          </p:cNvPr>
          <p:cNvSpPr>
            <a:spLocks/>
          </p:cNvSpPr>
          <p:nvPr/>
        </p:nvSpPr>
        <p:spPr bwMode="auto">
          <a:xfrm>
            <a:off x="7092519" y="5036787"/>
            <a:ext cx="1847584" cy="1326472"/>
          </a:xfrm>
          <a:prstGeom prst="ellipse">
            <a:avLst/>
          </a:prstGeom>
          <a:solidFill>
            <a:srgbClr val="00B050"/>
          </a:solidFill>
          <a:ln w="114300" cap="flat">
            <a:noFill/>
            <a:prstDash val="solid"/>
            <a:miter lim="800000"/>
            <a:headEnd type="none" w="med" len="med"/>
            <a:tailEnd type="none" w="med" len="med"/>
          </a:ln>
        </p:spPr>
        <p:txBody>
          <a:bodyPr lIns="0" tIns="0" rIns="0" bIns="0" anchor="ctr"/>
          <a:lstStyle/>
          <a:p>
            <a:pPr algn="ctr"/>
            <a:r>
              <a:rPr lang="en-US" sz="2000" b="1" dirty="0" err="1">
                <a:solidFill>
                  <a:schemeClr val="bg1"/>
                </a:solidFill>
              </a:rPr>
              <a:t>SDoH</a:t>
            </a:r>
            <a:r>
              <a:rPr lang="en-US" sz="2000" b="1" dirty="0">
                <a:solidFill>
                  <a:schemeClr val="bg1"/>
                </a:solidFill>
              </a:rPr>
              <a:t> Data </a:t>
            </a:r>
          </a:p>
        </p:txBody>
      </p:sp>
      <p:sp>
        <p:nvSpPr>
          <p:cNvPr id="32" name="Oval 6">
            <a:extLst>
              <a:ext uri="{FF2B5EF4-FFF2-40B4-BE49-F238E27FC236}">
                <a16:creationId xmlns:a16="http://schemas.microsoft.com/office/drawing/2014/main" id="{29D1C3F9-329F-364E-B184-05938DB34DE2}"/>
              </a:ext>
            </a:extLst>
          </p:cNvPr>
          <p:cNvSpPr>
            <a:spLocks/>
          </p:cNvSpPr>
          <p:nvPr/>
        </p:nvSpPr>
        <p:spPr bwMode="auto">
          <a:xfrm>
            <a:off x="259011" y="3094547"/>
            <a:ext cx="1303321" cy="932688"/>
          </a:xfrm>
          <a:prstGeom prst="ellipse">
            <a:avLst/>
          </a:prstGeom>
          <a:solidFill>
            <a:srgbClr val="92D050"/>
          </a:solidFill>
          <a:ln w="114300" cap="flat">
            <a:noFill/>
            <a:prstDash val="solid"/>
            <a:miter lim="800000"/>
            <a:headEnd type="none" w="med" len="med"/>
            <a:tailEnd type="none" w="med" len="med"/>
          </a:ln>
        </p:spPr>
        <p:txBody>
          <a:bodyPr lIns="0" tIns="0" rIns="0" bIns="0" anchor="ctr"/>
          <a:lstStyle/>
          <a:p>
            <a:pPr algn="ctr"/>
            <a:r>
              <a:rPr lang="en-US" sz="1400" b="1" dirty="0">
                <a:solidFill>
                  <a:schemeClr val="bg1"/>
                </a:solidFill>
              </a:rPr>
              <a:t>Claims</a:t>
            </a:r>
          </a:p>
        </p:txBody>
      </p:sp>
      <p:sp>
        <p:nvSpPr>
          <p:cNvPr id="35" name="Oval 6">
            <a:extLst>
              <a:ext uri="{FF2B5EF4-FFF2-40B4-BE49-F238E27FC236}">
                <a16:creationId xmlns:a16="http://schemas.microsoft.com/office/drawing/2014/main" id="{34A4EE44-1050-F344-A59C-47F5914C3D42}"/>
              </a:ext>
            </a:extLst>
          </p:cNvPr>
          <p:cNvSpPr>
            <a:spLocks/>
          </p:cNvSpPr>
          <p:nvPr/>
        </p:nvSpPr>
        <p:spPr bwMode="auto">
          <a:xfrm>
            <a:off x="259011" y="2052765"/>
            <a:ext cx="1354737" cy="932688"/>
          </a:xfrm>
          <a:prstGeom prst="ellipse">
            <a:avLst/>
          </a:prstGeom>
          <a:solidFill>
            <a:srgbClr val="FF0000"/>
          </a:solidFill>
          <a:ln w="114300" cap="flat">
            <a:noFill/>
            <a:prstDash val="solid"/>
            <a:miter lim="800000"/>
            <a:headEnd type="none" w="med" len="med"/>
            <a:tailEnd type="none" w="med" len="med"/>
          </a:ln>
        </p:spPr>
        <p:txBody>
          <a:bodyPr lIns="0" tIns="0" rIns="0" bIns="0" anchor="ctr"/>
          <a:lstStyle/>
          <a:p>
            <a:pPr algn="ctr"/>
            <a:r>
              <a:rPr lang="en-US" sz="1400" b="1" dirty="0">
                <a:solidFill>
                  <a:schemeClr val="bg1"/>
                </a:solidFill>
              </a:rPr>
              <a:t>EMR</a:t>
            </a:r>
          </a:p>
        </p:txBody>
      </p:sp>
      <p:cxnSp>
        <p:nvCxnSpPr>
          <p:cNvPr id="36" name="Straight Arrow Connector 35">
            <a:extLst>
              <a:ext uri="{FF2B5EF4-FFF2-40B4-BE49-F238E27FC236}">
                <a16:creationId xmlns:a16="http://schemas.microsoft.com/office/drawing/2014/main" id="{8FE34B43-A674-C94B-BE13-2398B4BCFAA6}"/>
              </a:ext>
            </a:extLst>
          </p:cNvPr>
          <p:cNvCxnSpPr>
            <a:cxnSpLocks/>
            <a:stCxn id="31" idx="0"/>
            <a:endCxn id="5" idx="2"/>
          </p:cNvCxnSpPr>
          <p:nvPr/>
        </p:nvCxnSpPr>
        <p:spPr>
          <a:xfrm flipV="1">
            <a:off x="8016311" y="4284191"/>
            <a:ext cx="0" cy="75259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45B2202-0471-7840-BF1D-1766956F132F}"/>
              </a:ext>
            </a:extLst>
          </p:cNvPr>
          <p:cNvCxnSpPr>
            <a:cxnSpLocks/>
            <a:stCxn id="32" idx="6"/>
          </p:cNvCxnSpPr>
          <p:nvPr/>
        </p:nvCxnSpPr>
        <p:spPr>
          <a:xfrm>
            <a:off x="1562332" y="3560891"/>
            <a:ext cx="505951"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0758C97-407A-3E4E-82E1-B6BBFEA4C17F}"/>
              </a:ext>
            </a:extLst>
          </p:cNvPr>
          <p:cNvCxnSpPr>
            <a:cxnSpLocks/>
            <a:stCxn id="38" idx="6"/>
          </p:cNvCxnSpPr>
          <p:nvPr/>
        </p:nvCxnSpPr>
        <p:spPr>
          <a:xfrm flipV="1">
            <a:off x="1613748" y="4596392"/>
            <a:ext cx="452499" cy="628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CD529641-AA9B-4E6C-8B25-D9F8B956E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298" y="2639727"/>
            <a:ext cx="1678025" cy="1644464"/>
          </a:xfrm>
          <a:prstGeom prst="rect">
            <a:avLst/>
          </a:prstGeom>
        </p:spPr>
      </p:pic>
      <p:sp>
        <p:nvSpPr>
          <p:cNvPr id="11" name="TextBox 10">
            <a:extLst>
              <a:ext uri="{FF2B5EF4-FFF2-40B4-BE49-F238E27FC236}">
                <a16:creationId xmlns:a16="http://schemas.microsoft.com/office/drawing/2014/main" id="{6C70FD12-1CAB-40C5-B001-D0D2409F7D1E}"/>
              </a:ext>
            </a:extLst>
          </p:cNvPr>
          <p:cNvSpPr txBox="1"/>
          <p:nvPr/>
        </p:nvSpPr>
        <p:spPr>
          <a:xfrm>
            <a:off x="6726661" y="2199991"/>
            <a:ext cx="2579298" cy="523220"/>
          </a:xfrm>
          <a:prstGeom prst="rect">
            <a:avLst/>
          </a:prstGeom>
          <a:noFill/>
        </p:spPr>
        <p:txBody>
          <a:bodyPr wrap="square" rtlCol="0">
            <a:spAutoFit/>
          </a:bodyPr>
          <a:lstStyle/>
          <a:p>
            <a:r>
              <a:rPr lang="en-US" sz="2800" b="1" dirty="0"/>
              <a:t>Data Repository</a:t>
            </a:r>
          </a:p>
        </p:txBody>
      </p:sp>
      <p:sp>
        <p:nvSpPr>
          <p:cNvPr id="21" name="Cube 20">
            <a:extLst>
              <a:ext uri="{FF2B5EF4-FFF2-40B4-BE49-F238E27FC236}">
                <a16:creationId xmlns:a16="http://schemas.microsoft.com/office/drawing/2014/main" id="{857DA0F1-002D-4BD0-8F17-CB43EBC47152}"/>
              </a:ext>
            </a:extLst>
          </p:cNvPr>
          <p:cNvSpPr/>
          <p:nvPr/>
        </p:nvSpPr>
        <p:spPr>
          <a:xfrm>
            <a:off x="2100941" y="1639103"/>
            <a:ext cx="1660836" cy="4060920"/>
          </a:xfrm>
          <a:prstGeom prst="cub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Integration Engine</a:t>
            </a:r>
          </a:p>
        </p:txBody>
      </p:sp>
      <p:cxnSp>
        <p:nvCxnSpPr>
          <p:cNvPr id="39" name="Straight Arrow Connector 38">
            <a:extLst>
              <a:ext uri="{FF2B5EF4-FFF2-40B4-BE49-F238E27FC236}">
                <a16:creationId xmlns:a16="http://schemas.microsoft.com/office/drawing/2014/main" id="{2DC19AE5-ED70-4BC7-93A3-4A4A982D2200}"/>
              </a:ext>
            </a:extLst>
          </p:cNvPr>
          <p:cNvCxnSpPr>
            <a:cxnSpLocks/>
            <a:stCxn id="21" idx="5"/>
            <a:endCxn id="40" idx="6"/>
          </p:cNvCxnSpPr>
          <p:nvPr/>
        </p:nvCxnSpPr>
        <p:spPr>
          <a:xfrm flipV="1">
            <a:off x="3761777" y="3458843"/>
            <a:ext cx="579919" cy="311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Oval 9"/>
          <p:cNvSpPr>
            <a:spLocks/>
          </p:cNvSpPr>
          <p:nvPr/>
        </p:nvSpPr>
        <p:spPr bwMode="auto">
          <a:xfrm flipH="1">
            <a:off x="9557753" y="2885313"/>
            <a:ext cx="2375236" cy="114382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2000" b="1" dirty="0">
                <a:solidFill>
                  <a:schemeClr val="bg1"/>
                </a:solidFill>
              </a:rPr>
              <a:t>Business Intelligence</a:t>
            </a:r>
          </a:p>
        </p:txBody>
      </p:sp>
      <p:cxnSp>
        <p:nvCxnSpPr>
          <p:cNvPr id="50" name="Straight Arrow Connector 49">
            <a:extLst>
              <a:ext uri="{FF2B5EF4-FFF2-40B4-BE49-F238E27FC236}">
                <a16:creationId xmlns:a16="http://schemas.microsoft.com/office/drawing/2014/main" id="{374DBAFF-5873-4E7C-9894-B43BB063CD9D}"/>
              </a:ext>
            </a:extLst>
          </p:cNvPr>
          <p:cNvCxnSpPr>
            <a:cxnSpLocks/>
            <a:stCxn id="5" idx="1"/>
            <a:endCxn id="40" idx="2"/>
          </p:cNvCxnSpPr>
          <p:nvPr/>
        </p:nvCxnSpPr>
        <p:spPr>
          <a:xfrm flipH="1" flipV="1">
            <a:off x="6526290" y="3458843"/>
            <a:ext cx="651008" cy="311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454275"/>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1+#ppt_w/2"/>
                                          </p:val>
                                        </p:tav>
                                        <p:tav tm="100000">
                                          <p:val>
                                            <p:strVal val="#ppt_x"/>
                                          </p:val>
                                        </p:tav>
                                      </p:tavLst>
                                    </p:anim>
                                    <p:anim calcmode="lin" valueType="num">
                                      <p:cBhvr additive="base">
                                        <p:cTn id="54" dur="500" fill="hold"/>
                                        <p:tgtEl>
                                          <p:spTgt spid="41"/>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0-#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0-#ppt_w/2"/>
                                          </p:val>
                                        </p:tav>
                                        <p:tav tm="100000">
                                          <p:val>
                                            <p:strVal val="#ppt_x"/>
                                          </p:val>
                                        </p:tav>
                                      </p:tavLst>
                                    </p:anim>
                                    <p:anim calcmode="lin" valueType="num">
                                      <p:cBhvr additive="base">
                                        <p:cTn id="62"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31" grpId="0" animBg="1"/>
      <p:bldP spid="32" grpId="0" animBg="1"/>
      <p:bldP spid="35" grpId="0"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555171" y="1120285"/>
            <a:ext cx="3597729" cy="2809875"/>
          </a:xfrm>
          <a:prstGeom prst="rect">
            <a:avLst/>
          </a:prstGeom>
        </p:spPr>
        <p:txBody>
          <a:bodyPr vert="horz" lIns="91440" tIns="45720" rIns="91440" bIns="45720" rtlCol="0" anchor="b">
            <a:normAutofit/>
          </a:bodyPr>
          <a:lstStyle/>
          <a:p>
            <a:pPr marL="16933" algn="ctr"/>
            <a:r>
              <a:rPr lang="en-US" sz="4000" kern="1200" spc="-7" dirty="0">
                <a:solidFill>
                  <a:schemeClr val="bg1">
                    <a:lumMod val="85000"/>
                    <a:lumOff val="15000"/>
                  </a:schemeClr>
                </a:solidFill>
                <a:latin typeface="+mj-lt"/>
                <a:ea typeface="+mj-ea"/>
                <a:cs typeface="+mj-cs"/>
              </a:rPr>
              <a:t>Resources</a:t>
            </a:r>
            <a:endParaRPr lang="en-US" sz="4000" kern="1200" dirty="0">
              <a:solidFill>
                <a:schemeClr val="bg1">
                  <a:lumMod val="85000"/>
                  <a:lumOff val="15000"/>
                </a:schemeClr>
              </a:solidFill>
              <a:latin typeface="+mj-lt"/>
              <a:ea typeface="+mj-ea"/>
              <a:cs typeface="+mj-cs"/>
            </a:endParaRPr>
          </a:p>
        </p:txBody>
      </p:sp>
      <p:sp>
        <p:nvSpPr>
          <p:cNvPr id="2" name="object 2"/>
          <p:cNvSpPr txBox="1"/>
          <p:nvPr/>
        </p:nvSpPr>
        <p:spPr>
          <a:xfrm>
            <a:off x="804672" y="3930160"/>
            <a:ext cx="3348228" cy="928494"/>
          </a:xfrm>
          <a:prstGeom prst="rect">
            <a:avLst/>
          </a:prstGeom>
        </p:spPr>
        <p:txBody>
          <a:bodyPr vert="horz" lIns="91440" tIns="45720" rIns="91440" bIns="45720" rtlCol="0" anchor="t">
            <a:normAutofit/>
          </a:bodyPr>
          <a:lstStyle/>
          <a:p>
            <a:pPr>
              <a:lnSpc>
                <a:spcPct val="90000"/>
              </a:lnSpc>
              <a:spcBef>
                <a:spcPts val="1000"/>
              </a:spcBef>
              <a:tabLst>
                <a:tab pos="273465" algn="l"/>
              </a:tabLst>
            </a:pPr>
            <a:endParaRPr lang="en-US" sz="500" kern="1200" dirty="0">
              <a:solidFill>
                <a:schemeClr val="bg1">
                  <a:lumMod val="85000"/>
                  <a:lumOff val="15000"/>
                </a:schemeClr>
              </a:solidFill>
              <a:latin typeface="+mn-lt"/>
              <a:ea typeface="+mn-ea"/>
              <a:cs typeface="+mn-cs"/>
            </a:endParaRPr>
          </a:p>
        </p:txBody>
      </p:sp>
      <p:sp>
        <p:nvSpPr>
          <p:cNvPr id="4" name="object 4"/>
          <p:cNvSpPr txBox="1">
            <a:spLocks noGrp="1"/>
          </p:cNvSpPr>
          <p:nvPr>
            <p:ph type="sldNum" sz="quarter" idx="7"/>
          </p:nvPr>
        </p:nvSpPr>
        <p:spPr>
          <a:xfrm>
            <a:off x="11548532" y="6356349"/>
            <a:ext cx="556682"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5"/>
              </a:spcBef>
            </a:pPr>
            <a:fld id="{81D60167-4931-47E6-BA6A-407CBD079E47}" type="slidenum">
              <a:rPr lang="en-US" sz="1200" spc="-5">
                <a:solidFill>
                  <a:schemeClr val="tx1"/>
                </a:solidFill>
                <a:latin typeface="+mn-lt"/>
                <a:cs typeface="+mn-cs"/>
              </a:rPr>
              <a:pPr>
                <a:spcBef>
                  <a:spcPts val="15"/>
                </a:spcBef>
              </a:pPr>
              <a:t>25</a:t>
            </a:fld>
            <a:endParaRPr lang="en-US" sz="1200" spc="-7">
              <a:solidFill>
                <a:schemeClr val="tx1"/>
              </a:solidFill>
              <a:latin typeface="+mn-lt"/>
              <a:cs typeface="+mn-cs"/>
            </a:endParaRPr>
          </a:p>
        </p:txBody>
      </p:sp>
      <p:sp>
        <p:nvSpPr>
          <p:cNvPr id="5" name="TextBox 4">
            <a:extLst>
              <a:ext uri="{FF2B5EF4-FFF2-40B4-BE49-F238E27FC236}">
                <a16:creationId xmlns:a16="http://schemas.microsoft.com/office/drawing/2014/main" id="{BBBC6FFB-6C48-4A66-8576-30FA2C4FDB48}"/>
              </a:ext>
            </a:extLst>
          </p:cNvPr>
          <p:cNvSpPr txBox="1"/>
          <p:nvPr/>
        </p:nvSpPr>
        <p:spPr>
          <a:xfrm>
            <a:off x="5351538" y="1760848"/>
            <a:ext cx="6750298" cy="4338624"/>
          </a:xfrm>
          <a:prstGeom prst="rect">
            <a:avLst/>
          </a:prstGeom>
          <a:noFill/>
        </p:spPr>
        <p:txBody>
          <a:bodyPr wrap="square" rtlCol="0">
            <a:spAutoFit/>
          </a:bodyPr>
          <a:lstStyle/>
          <a:p>
            <a:pPr marL="342900" indent="-342900">
              <a:lnSpc>
                <a:spcPct val="90000"/>
              </a:lnSpc>
              <a:spcBef>
                <a:spcPts val="1000"/>
              </a:spcBef>
              <a:buFont typeface="Wingdings" panose="05000000000000000000" pitchFamily="2" charset="2"/>
              <a:buChar char="Ø"/>
              <a:tabLst>
                <a:tab pos="273465" algn="l"/>
              </a:tabLst>
            </a:pPr>
            <a:r>
              <a:rPr lang="en-US" sz="2800" dirty="0">
                <a:hlinkClick r:id="rId2"/>
              </a:rPr>
              <a:t>https://loinc.org/sdh/</a:t>
            </a:r>
            <a:endParaRPr lang="en-US" sz="2800" dirty="0"/>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dirty="0">
                <a:hlinkClick r:id="rId3"/>
              </a:rPr>
              <a:t>https://www.healthit.gov/</a:t>
            </a:r>
            <a:endParaRPr lang="en-US" sz="2800" dirty="0"/>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dirty="0">
                <a:hlinkClick r:id="rId4"/>
              </a:rPr>
              <a:t>https://www.cms.gov/</a:t>
            </a:r>
            <a:endParaRPr lang="en-US" sz="2800" dirty="0"/>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dirty="0">
                <a:hlinkClick r:id="rId5"/>
              </a:rPr>
              <a:t>https://www.patchwiselabs.com/</a:t>
            </a:r>
            <a:endParaRPr lang="en-US" sz="2800" spc="-7" dirty="0"/>
          </a:p>
          <a:p>
            <a:pPr>
              <a:lnSpc>
                <a:spcPct val="90000"/>
              </a:lnSpc>
              <a:spcBef>
                <a:spcPts val="1000"/>
              </a:spcBef>
              <a:tabLst>
                <a:tab pos="273465" algn="l"/>
              </a:tabLst>
            </a:pPr>
            <a:endParaRPr lang="en-US" sz="2800" dirty="0"/>
          </a:p>
          <a:p>
            <a:endParaRPr lang="en-US" sz="1600" dirty="0"/>
          </a:p>
        </p:txBody>
      </p:sp>
    </p:spTree>
    <p:extLst>
      <p:ext uri="{BB962C8B-B14F-4D97-AF65-F5344CB8AC3E}">
        <p14:creationId xmlns:p14="http://schemas.microsoft.com/office/powerpoint/2010/main" val="186473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flipH="1">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3"/>
          <p:cNvSpPr>
            <a:spLocks noGrp="1"/>
          </p:cNvSpPr>
          <p:nvPr>
            <p:ph type="title"/>
          </p:nvPr>
        </p:nvSpPr>
        <p:spPr>
          <a:xfrm>
            <a:off x="1699154" y="5310826"/>
            <a:ext cx="5630781" cy="701731"/>
          </a:xfrm>
        </p:spPr>
        <p:txBody>
          <a:bodyPr>
            <a:spAutoFit/>
          </a:bodyPr>
          <a:lstStyle/>
          <a:p>
            <a:r>
              <a:rPr lang="en-US" b="1">
                <a:solidFill>
                  <a:schemeClr val="bg1"/>
                </a:solidFill>
              </a:rPr>
              <a:t>Let’s Talk</a:t>
            </a:r>
          </a:p>
        </p:txBody>
      </p:sp>
      <p:cxnSp>
        <p:nvCxnSpPr>
          <p:cNvPr id="16" name="Straight Connector 15"/>
          <p:cNvCxnSpPr/>
          <p:nvPr/>
        </p:nvCxnSpPr>
        <p:spPr>
          <a:xfrm>
            <a:off x="5726461" y="4823635"/>
            <a:ext cx="0" cy="15965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7427127-1AA2-A749-93DD-FC0D0DF5A32A}"/>
              </a:ext>
            </a:extLst>
          </p:cNvPr>
          <p:cNvGrpSpPr/>
          <p:nvPr/>
        </p:nvGrpSpPr>
        <p:grpSpPr>
          <a:xfrm>
            <a:off x="5994803" y="4934714"/>
            <a:ext cx="6616785" cy="1431704"/>
            <a:chOff x="2123454" y="2289899"/>
            <a:chExt cx="7172947" cy="1431704"/>
          </a:xfrm>
        </p:grpSpPr>
        <p:sp>
          <p:nvSpPr>
            <p:cNvPr id="18" name="TextBox 17">
              <a:extLst>
                <a:ext uri="{FF2B5EF4-FFF2-40B4-BE49-F238E27FC236}">
                  <a16:creationId xmlns:a16="http://schemas.microsoft.com/office/drawing/2014/main" id="{AD162187-06F8-8E4C-91C0-12517DF87D65}"/>
                </a:ext>
              </a:extLst>
            </p:cNvPr>
            <p:cNvSpPr txBox="1"/>
            <p:nvPr/>
          </p:nvSpPr>
          <p:spPr>
            <a:xfrm>
              <a:off x="2665878" y="3259938"/>
              <a:ext cx="4131163" cy="461665"/>
            </a:xfrm>
            <a:prstGeom prst="rect">
              <a:avLst/>
            </a:prstGeom>
            <a:noFill/>
          </p:spPr>
          <p:txBody>
            <a:bodyPr wrap="square" rtlCol="0">
              <a:spAutoFit/>
            </a:bodyPr>
            <a:lstStyle/>
            <a:p>
              <a:r>
                <a:rPr lang="en-US" sz="2400">
                  <a:solidFill>
                    <a:schemeClr val="bg1"/>
                  </a:solidFill>
                  <a:latin typeface="Roboto Light" charset="0"/>
                  <a:ea typeface="Roboto Light" charset="0"/>
                  <a:cs typeface="Roboto Light" charset="0"/>
                </a:rPr>
                <a:t>402-819-4441 x102</a:t>
              </a:r>
              <a:r>
                <a:rPr lang="en-US" sz="2400">
                  <a:latin typeface="Roboto Light" charset="0"/>
                  <a:ea typeface="Roboto Light" charset="0"/>
                  <a:cs typeface="Roboto Light" charset="0"/>
                </a:rPr>
                <a:t>  </a:t>
              </a:r>
              <a:r>
                <a:rPr lang="en-US" sz="1050">
                  <a:latin typeface="Roboto Light" charset="0"/>
                  <a:ea typeface="Roboto Light" charset="0"/>
                  <a:cs typeface="Roboto Light" charset="0"/>
                </a:rPr>
                <a:t> </a:t>
              </a:r>
            </a:p>
          </p:txBody>
        </p:sp>
        <p:sp>
          <p:nvSpPr>
            <p:cNvPr id="19" name="TextBox 18">
              <a:extLst>
                <a:ext uri="{FF2B5EF4-FFF2-40B4-BE49-F238E27FC236}">
                  <a16:creationId xmlns:a16="http://schemas.microsoft.com/office/drawing/2014/main" id="{73FE1838-E5F8-1542-B1AC-A70E514A24B3}"/>
                </a:ext>
              </a:extLst>
            </p:cNvPr>
            <p:cNvSpPr txBox="1"/>
            <p:nvPr/>
          </p:nvSpPr>
          <p:spPr>
            <a:xfrm>
              <a:off x="2660726" y="2289899"/>
              <a:ext cx="5728396" cy="923330"/>
            </a:xfrm>
            <a:prstGeom prst="rect">
              <a:avLst/>
            </a:prstGeom>
            <a:noFill/>
          </p:spPr>
          <p:txBody>
            <a:bodyPr wrap="square" rtlCol="0">
              <a:spAutoFit/>
            </a:bodyPr>
            <a:lstStyle/>
            <a:p>
              <a:r>
                <a:rPr lang="en-US" sz="2700">
                  <a:solidFill>
                    <a:schemeClr val="bg1"/>
                  </a:solidFill>
                  <a:latin typeface="Roboto Light" charset="0"/>
                  <a:ea typeface="Roboto Light" charset="0"/>
                  <a:cs typeface="Roboto Light" charset="0"/>
                  <a:hlinkClick r:id="rId3">
                    <a:extLst>
                      <a:ext uri="{A12FA001-AC4F-418D-AE19-62706E023703}">
                        <ahyp:hlinkClr xmlns:ahyp="http://schemas.microsoft.com/office/drawing/2018/hyperlinkcolor" val="tx"/>
                      </a:ext>
                    </a:extLst>
                  </a:hlinkClick>
                </a:rPr>
                <a:t>chris@h4-technology.com</a:t>
              </a:r>
              <a:r>
                <a:rPr lang="en-US" sz="2700">
                  <a:solidFill>
                    <a:schemeClr val="bg1"/>
                  </a:solidFill>
                  <a:latin typeface="Roboto Light" charset="0"/>
                  <a:ea typeface="Roboto Light" charset="0"/>
                  <a:cs typeface="Roboto Light" charset="0"/>
                </a:rPr>
                <a:t> </a:t>
              </a:r>
            </a:p>
            <a:p>
              <a:endParaRPr lang="en-US" sz="2700">
                <a:solidFill>
                  <a:schemeClr val="bg1"/>
                </a:solidFill>
                <a:latin typeface="Roboto Light" charset="0"/>
                <a:ea typeface="Roboto Light" charset="0"/>
                <a:cs typeface="Roboto Light" charset="0"/>
              </a:endParaRPr>
            </a:p>
          </p:txBody>
        </p:sp>
        <p:sp>
          <p:nvSpPr>
            <p:cNvPr id="20" name="TextBox 19">
              <a:extLst>
                <a:ext uri="{FF2B5EF4-FFF2-40B4-BE49-F238E27FC236}">
                  <a16:creationId xmlns:a16="http://schemas.microsoft.com/office/drawing/2014/main" id="{76E6934F-4CA8-9A4C-A4FC-CFD774F0CE30}"/>
                </a:ext>
              </a:extLst>
            </p:cNvPr>
            <p:cNvSpPr txBox="1"/>
            <p:nvPr/>
          </p:nvSpPr>
          <p:spPr>
            <a:xfrm>
              <a:off x="2665878" y="2804992"/>
              <a:ext cx="6630523" cy="461665"/>
            </a:xfrm>
            <a:prstGeom prst="rect">
              <a:avLst/>
            </a:prstGeom>
            <a:noFill/>
          </p:spPr>
          <p:txBody>
            <a:bodyPr wrap="square" rtlCol="0">
              <a:spAutoFit/>
            </a:bodyPr>
            <a:lstStyle/>
            <a:p>
              <a:r>
                <a:rPr lang="en-US" sz="2400">
                  <a:solidFill>
                    <a:schemeClr val="bg1"/>
                  </a:solidFill>
                  <a:latin typeface="Roboto Light" charset="0"/>
                  <a:ea typeface="Roboto Light" charset="0"/>
                  <a:cs typeface="Roboto Light" charset="0"/>
                </a:rPr>
                <a:t>www.h4-technology.com</a:t>
              </a:r>
            </a:p>
          </p:txBody>
        </p:sp>
        <p:sp>
          <p:nvSpPr>
            <p:cNvPr id="21" name="Rounded Rectangle 20">
              <a:extLst>
                <a:ext uri="{FF2B5EF4-FFF2-40B4-BE49-F238E27FC236}">
                  <a16:creationId xmlns:a16="http://schemas.microsoft.com/office/drawing/2014/main" id="{AEFF531D-8A2D-9C4B-A6A5-1F6BCCA689EE}"/>
                </a:ext>
              </a:extLst>
            </p:cNvPr>
            <p:cNvSpPr/>
            <p:nvPr/>
          </p:nvSpPr>
          <p:spPr>
            <a:xfrm>
              <a:off x="2132394" y="3291794"/>
              <a:ext cx="406724" cy="4067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latin typeface="linea-basic-10" charset="0"/>
                  <a:ea typeface="Roboto Thin" charset="0"/>
                  <a:cs typeface="Roboto Thin" charset="0"/>
                </a:rPr>
                <a:t>C</a:t>
              </a:r>
              <a:endParaRPr lang="en-US" sz="2100">
                <a:solidFill>
                  <a:schemeClr val="bg1"/>
                </a:solidFill>
                <a:latin typeface="Roboto Thin" charset="0"/>
                <a:ea typeface="Roboto Thin" charset="0"/>
                <a:cs typeface="Roboto Thin" charset="0"/>
              </a:endParaRPr>
            </a:p>
          </p:txBody>
        </p:sp>
        <p:sp>
          <p:nvSpPr>
            <p:cNvPr id="23" name="Rounded Rectangle 22">
              <a:extLst>
                <a:ext uri="{FF2B5EF4-FFF2-40B4-BE49-F238E27FC236}">
                  <a16:creationId xmlns:a16="http://schemas.microsoft.com/office/drawing/2014/main" id="{7A54B524-F884-2940-A014-3E4DAACA22FF}"/>
                </a:ext>
              </a:extLst>
            </p:cNvPr>
            <p:cNvSpPr/>
            <p:nvPr/>
          </p:nvSpPr>
          <p:spPr>
            <a:xfrm>
              <a:off x="2132394" y="2328910"/>
              <a:ext cx="406724" cy="4067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latin typeface="linea-basic-10" charset="0"/>
                  <a:ea typeface="Roboto Thin" charset="0"/>
                  <a:cs typeface="Roboto Thin" charset="0"/>
                </a:rPr>
                <a:t>E</a:t>
              </a:r>
              <a:endParaRPr lang="en-US" sz="2100">
                <a:solidFill>
                  <a:schemeClr val="bg1"/>
                </a:solidFill>
                <a:latin typeface="Roboto Thin" charset="0"/>
                <a:ea typeface="Roboto Thin" charset="0"/>
                <a:cs typeface="Roboto Thin" charset="0"/>
              </a:endParaRPr>
            </a:p>
          </p:txBody>
        </p:sp>
        <p:sp>
          <p:nvSpPr>
            <p:cNvPr id="24" name="Rounded Rectangle 23">
              <a:extLst>
                <a:ext uri="{FF2B5EF4-FFF2-40B4-BE49-F238E27FC236}">
                  <a16:creationId xmlns:a16="http://schemas.microsoft.com/office/drawing/2014/main" id="{82C685CD-CD28-EF46-8D96-B1417B29C68B}"/>
                </a:ext>
              </a:extLst>
            </p:cNvPr>
            <p:cNvSpPr/>
            <p:nvPr/>
          </p:nvSpPr>
          <p:spPr>
            <a:xfrm>
              <a:off x="2123454" y="2804990"/>
              <a:ext cx="406724" cy="4067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latin typeface="linea-basic-10" charset="0"/>
                  <a:ea typeface="Roboto Thin" charset="0"/>
                  <a:cs typeface="Roboto Thin" charset="0"/>
                </a:rPr>
                <a:t>W</a:t>
              </a:r>
              <a:endParaRPr lang="en-US" sz="2100">
                <a:solidFill>
                  <a:schemeClr val="bg1"/>
                </a:solidFill>
                <a:latin typeface="Roboto Thin" charset="0"/>
                <a:ea typeface="Roboto Thin" charset="0"/>
                <a:cs typeface="Roboto Thin" charset="0"/>
              </a:endParaRPr>
            </a:p>
          </p:txBody>
        </p:sp>
      </p:grpSp>
      <p:sp>
        <p:nvSpPr>
          <p:cNvPr id="26" name="TextBox 25">
            <a:extLst>
              <a:ext uri="{FF2B5EF4-FFF2-40B4-BE49-F238E27FC236}">
                <a16:creationId xmlns:a16="http://schemas.microsoft.com/office/drawing/2014/main" id="{592E5026-A9CD-8A4C-B044-CA9DC65817FF}"/>
              </a:ext>
            </a:extLst>
          </p:cNvPr>
          <p:cNvSpPr txBox="1"/>
          <p:nvPr/>
        </p:nvSpPr>
        <p:spPr>
          <a:xfrm>
            <a:off x="520704" y="1451997"/>
            <a:ext cx="11253952" cy="1754326"/>
          </a:xfrm>
          <a:prstGeom prst="rect">
            <a:avLst/>
          </a:prstGeom>
          <a:noFill/>
        </p:spPr>
        <p:txBody>
          <a:bodyPr wrap="square" rtlCol="0">
            <a:spAutoFit/>
          </a:bodyPr>
          <a:lstStyle/>
          <a:p>
            <a:pPr algn="ctr"/>
            <a:r>
              <a:rPr lang="en-MY" sz="4400" b="1" dirty="0">
                <a:solidFill>
                  <a:schemeClr val="bg1"/>
                </a:solidFill>
                <a:latin typeface="Lato Black" panose="020F0A02020204030203" pitchFamily="34" charset="0"/>
                <a:cs typeface="Lato Black" panose="020F0A02020204030203" pitchFamily="34" charset="0"/>
              </a:rPr>
              <a:t>Thank You!  H4T is proud to be a Nebraska-based, family owned business.</a:t>
            </a:r>
          </a:p>
          <a:p>
            <a:pPr algn="ctr"/>
            <a:endParaRPr lang="en-MY" sz="2000" b="1" dirty="0">
              <a:solidFill>
                <a:schemeClr val="bg1"/>
              </a:solidFill>
              <a:latin typeface="Lato Black" panose="020F0A02020204030203" pitchFamily="34" charset="0"/>
              <a:cs typeface="Lato Black" panose="020F0A02020204030203" pitchFamily="34" charset="0"/>
            </a:endParaRPr>
          </a:p>
        </p:txBody>
      </p:sp>
    </p:spTree>
    <p:extLst>
      <p:ext uri="{BB962C8B-B14F-4D97-AF65-F5344CB8AC3E}">
        <p14:creationId xmlns:p14="http://schemas.microsoft.com/office/powerpoint/2010/main" val="305520084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655320" y="365125"/>
            <a:ext cx="9013052" cy="1623312"/>
          </a:xfrm>
          <a:prstGeom prst="rect">
            <a:avLst/>
          </a:prstGeom>
        </p:spPr>
        <p:txBody>
          <a:bodyPr vert="horz" lIns="0" tIns="16933" rIns="0" bIns="0" rtlCol="0" anchor="b">
            <a:normAutofit/>
          </a:bodyPr>
          <a:lstStyle/>
          <a:p>
            <a:pPr marL="16933">
              <a:spcBef>
                <a:spcPts val="133"/>
              </a:spcBef>
            </a:pPr>
            <a:r>
              <a:rPr sz="4000" spc="-7" dirty="0"/>
              <a:t>Learning</a:t>
            </a:r>
            <a:r>
              <a:rPr sz="4000" spc="-127" dirty="0"/>
              <a:t> </a:t>
            </a:r>
            <a:r>
              <a:rPr sz="4000" spc="-7" dirty="0"/>
              <a:t>Objectives</a:t>
            </a:r>
            <a:endParaRPr lang="en-US" sz="4000"/>
          </a:p>
        </p:txBody>
      </p:sp>
      <p:cxnSp>
        <p:nvCxnSpPr>
          <p:cNvPr id="11" name="Straight Arrow Connector 10">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object 2"/>
          <p:cNvSpPr txBox="1"/>
          <p:nvPr/>
        </p:nvSpPr>
        <p:spPr>
          <a:xfrm>
            <a:off x="655319" y="2644518"/>
            <a:ext cx="11273705" cy="3779472"/>
          </a:xfrm>
          <a:prstGeom prst="rect">
            <a:avLst/>
          </a:prstGeom>
        </p:spPr>
        <p:txBody>
          <a:bodyPr vert="horz" lIns="0" tIns="89747" rIns="0" bIns="0" rtlCol="0">
            <a:normAutofit lnSpcReduction="10000"/>
          </a:bodyPr>
          <a:lstStyle/>
          <a:p>
            <a:pPr marL="272620" marR="6773" indent="-255687">
              <a:spcBef>
                <a:spcPts val="707"/>
              </a:spcBef>
              <a:buChar char="•"/>
              <a:tabLst>
                <a:tab pos="273465" algn="l"/>
              </a:tabLst>
            </a:pPr>
            <a:r>
              <a:rPr lang="en-US" sz="2800" dirty="0">
                <a:latin typeface="Arial"/>
                <a:cs typeface="Arial"/>
              </a:rPr>
              <a:t>Describe the </a:t>
            </a:r>
            <a:r>
              <a:rPr lang="en-US" sz="2800" spc="-7" dirty="0">
                <a:latin typeface="Arial"/>
                <a:cs typeface="Arial"/>
              </a:rPr>
              <a:t>importance </a:t>
            </a:r>
            <a:r>
              <a:rPr lang="en-US" sz="2800" dirty="0">
                <a:latin typeface="Arial"/>
                <a:cs typeface="Arial"/>
              </a:rPr>
              <a:t>of </a:t>
            </a:r>
            <a:r>
              <a:rPr lang="en-US" sz="2800" spc="-7" dirty="0">
                <a:latin typeface="Arial"/>
                <a:cs typeface="Arial"/>
              </a:rPr>
              <a:t>social and </a:t>
            </a:r>
            <a:r>
              <a:rPr lang="en-US" sz="2800" dirty="0">
                <a:latin typeface="Arial"/>
                <a:cs typeface="Arial"/>
              </a:rPr>
              <a:t>behavioral </a:t>
            </a:r>
            <a:r>
              <a:rPr lang="en-US" sz="2800" spc="-7" dirty="0">
                <a:latin typeface="Arial"/>
                <a:cs typeface="Arial"/>
              </a:rPr>
              <a:t>determinants </a:t>
            </a:r>
            <a:r>
              <a:rPr lang="en-US" sz="2800" dirty="0">
                <a:latin typeface="Arial"/>
                <a:cs typeface="Arial"/>
              </a:rPr>
              <a:t>of  </a:t>
            </a:r>
            <a:r>
              <a:rPr lang="en-US" sz="2800" spc="-7" dirty="0">
                <a:latin typeface="Arial"/>
                <a:cs typeface="Arial"/>
              </a:rPr>
              <a:t>health </a:t>
            </a:r>
            <a:r>
              <a:rPr lang="en-US" sz="2800" dirty="0">
                <a:latin typeface="Arial"/>
                <a:cs typeface="Arial"/>
              </a:rPr>
              <a:t>to </a:t>
            </a:r>
            <a:r>
              <a:rPr lang="en-US" sz="2800" spc="-7" dirty="0">
                <a:latin typeface="Arial"/>
                <a:cs typeface="Arial"/>
              </a:rPr>
              <a:t>patient</a:t>
            </a:r>
            <a:r>
              <a:rPr lang="en-US" sz="2800" spc="-13" dirty="0">
                <a:latin typeface="Arial"/>
                <a:cs typeface="Arial"/>
              </a:rPr>
              <a:t> </a:t>
            </a:r>
            <a:r>
              <a:rPr lang="en-US" sz="2800" spc="-7" dirty="0">
                <a:latin typeface="Arial"/>
                <a:cs typeface="Arial"/>
              </a:rPr>
              <a:t>care</a:t>
            </a:r>
            <a:endParaRPr lang="en-US" sz="2800" dirty="0">
              <a:latin typeface="Arial"/>
              <a:cs typeface="Arial"/>
            </a:endParaRPr>
          </a:p>
          <a:p>
            <a:pPr marL="272620" marR="1105719" indent="-255687">
              <a:spcBef>
                <a:spcPts val="1380"/>
              </a:spcBef>
              <a:buChar char="•"/>
              <a:tabLst>
                <a:tab pos="273465" algn="l"/>
              </a:tabLst>
            </a:pPr>
            <a:r>
              <a:rPr lang="en-US" sz="2800" spc="-7" dirty="0">
                <a:latin typeface="Arial"/>
                <a:cs typeface="Arial"/>
              </a:rPr>
              <a:t>Provide on outline </a:t>
            </a:r>
            <a:r>
              <a:rPr lang="en-US" sz="2800" dirty="0">
                <a:latin typeface="Arial"/>
                <a:cs typeface="Arial"/>
              </a:rPr>
              <a:t>for </a:t>
            </a:r>
            <a:r>
              <a:rPr lang="en-US" sz="2800" spc="-7" dirty="0">
                <a:latin typeface="Arial"/>
                <a:cs typeface="Arial"/>
              </a:rPr>
              <a:t>incorporating social and behavioral  determinants </a:t>
            </a:r>
            <a:r>
              <a:rPr lang="en-US" sz="2800" dirty="0">
                <a:latin typeface="Arial"/>
                <a:cs typeface="Arial"/>
              </a:rPr>
              <a:t>of </a:t>
            </a:r>
            <a:r>
              <a:rPr lang="en-US" sz="2800" spc="-7" dirty="0">
                <a:latin typeface="Arial"/>
                <a:cs typeface="Arial"/>
              </a:rPr>
              <a:t>health information into patient care and  documentation.</a:t>
            </a:r>
            <a:endParaRPr lang="en-US" sz="2800" dirty="0">
              <a:latin typeface="Arial"/>
              <a:cs typeface="Arial"/>
            </a:endParaRPr>
          </a:p>
          <a:p>
            <a:pPr marL="272620" marR="123610" indent="-255687">
              <a:spcBef>
                <a:spcPts val="1353"/>
              </a:spcBef>
              <a:buChar char="•"/>
              <a:tabLst>
                <a:tab pos="273465" algn="l"/>
              </a:tabLst>
            </a:pPr>
            <a:r>
              <a:rPr lang="en-US" sz="2800" dirty="0">
                <a:latin typeface="Arial"/>
                <a:cs typeface="Arial"/>
              </a:rPr>
              <a:t>Describe </a:t>
            </a:r>
            <a:r>
              <a:rPr lang="en-US" sz="2800" spc="-7" dirty="0">
                <a:latin typeface="Arial"/>
                <a:cs typeface="Arial"/>
              </a:rPr>
              <a:t>strategies </a:t>
            </a:r>
            <a:r>
              <a:rPr lang="en-US" sz="2800" dirty="0">
                <a:latin typeface="Arial"/>
                <a:cs typeface="Arial"/>
              </a:rPr>
              <a:t>for optimizing health IT </a:t>
            </a:r>
            <a:r>
              <a:rPr lang="en-US" sz="2800" spc="-7" dirty="0">
                <a:latin typeface="Arial"/>
                <a:cs typeface="Arial"/>
              </a:rPr>
              <a:t>systems </a:t>
            </a:r>
            <a:r>
              <a:rPr lang="en-US" sz="2800" dirty="0">
                <a:latin typeface="Arial"/>
                <a:cs typeface="Arial"/>
              </a:rPr>
              <a:t>to capture  </a:t>
            </a:r>
            <a:r>
              <a:rPr lang="en-US" sz="2800" spc="-7" dirty="0">
                <a:latin typeface="Arial"/>
                <a:cs typeface="Arial"/>
              </a:rPr>
              <a:t>and use information about social and behavioral determinants </a:t>
            </a:r>
            <a:r>
              <a:rPr lang="en-US" sz="2800" dirty="0">
                <a:latin typeface="Arial"/>
                <a:cs typeface="Arial"/>
              </a:rPr>
              <a:t>of  </a:t>
            </a:r>
            <a:r>
              <a:rPr lang="en-US" sz="2800" spc="-7" dirty="0">
                <a:latin typeface="Arial"/>
                <a:cs typeface="Arial"/>
              </a:rPr>
              <a:t>health </a:t>
            </a:r>
            <a:r>
              <a:rPr lang="en-US" sz="2800" dirty="0">
                <a:latin typeface="Arial"/>
                <a:cs typeface="Arial"/>
              </a:rPr>
              <a:t>of</a:t>
            </a:r>
            <a:r>
              <a:rPr lang="en-US" sz="2800" spc="-13" dirty="0">
                <a:latin typeface="Arial"/>
                <a:cs typeface="Arial"/>
              </a:rPr>
              <a:t> </a:t>
            </a:r>
            <a:r>
              <a:rPr lang="en-US" sz="2800" spc="-7" dirty="0">
                <a:latin typeface="Arial"/>
                <a:cs typeface="Arial"/>
              </a:rPr>
              <a:t>individuals</a:t>
            </a:r>
            <a:endParaRPr lang="en-US" sz="2800" dirty="0">
              <a:latin typeface="Arial"/>
              <a:cs typeface="Arial"/>
            </a:endParaRPr>
          </a:p>
        </p:txBody>
      </p:sp>
      <p:sp>
        <p:nvSpPr>
          <p:cNvPr id="4" name="object 4"/>
          <p:cNvSpPr txBox="1"/>
          <p:nvPr/>
        </p:nvSpPr>
        <p:spPr>
          <a:xfrm>
            <a:off x="11775778" y="6236759"/>
            <a:ext cx="153247" cy="187231"/>
          </a:xfrm>
          <a:prstGeom prst="rect">
            <a:avLst/>
          </a:prstGeom>
        </p:spPr>
        <p:txBody>
          <a:bodyPr vert="horz" wrap="square" lIns="0" tIns="2540" rIns="0" bIns="0" rtlCol="0">
            <a:spAutoFit/>
          </a:bodyPr>
          <a:lstStyle/>
          <a:p>
            <a:pPr marL="33866">
              <a:spcBef>
                <a:spcPts val="20"/>
              </a:spcBef>
            </a:pPr>
            <a:fld id="{81D60167-4931-47E6-BA6A-407CBD079E47}" type="slidenum">
              <a:rPr sz="1200" spc="-7" dirty="0">
                <a:solidFill>
                  <a:srgbClr val="7E7E7E"/>
                </a:solidFill>
                <a:latin typeface="Arial"/>
                <a:cs typeface="Arial"/>
              </a:rPr>
              <a:pPr marL="33866">
                <a:spcBef>
                  <a:spcPts val="20"/>
                </a:spcBef>
              </a:pPr>
              <a:t>3</a:t>
            </a:fld>
            <a:endParaRPr sz="1200">
              <a:latin typeface="Arial"/>
              <a:cs typeface="Arial"/>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8A16-23D9-4A26-BB70-3452CB90AE8C}"/>
              </a:ext>
            </a:extLst>
          </p:cNvPr>
          <p:cNvSpPr>
            <a:spLocks noGrp="1"/>
          </p:cNvSpPr>
          <p:nvPr>
            <p:ph type="title"/>
          </p:nvPr>
        </p:nvSpPr>
        <p:spPr>
          <a:xfrm>
            <a:off x="465826" y="365125"/>
            <a:ext cx="10887974" cy="1325563"/>
          </a:xfrm>
        </p:spPr>
        <p:txBody>
          <a:bodyPr/>
          <a:lstStyle/>
          <a:p>
            <a:r>
              <a:rPr lang="en-US" b="1" dirty="0"/>
              <a:t>What makes us sick?  Look Upstream  </a:t>
            </a:r>
            <a:br>
              <a:rPr lang="en-US" dirty="0"/>
            </a:br>
            <a:r>
              <a:rPr lang="en-US" dirty="0"/>
              <a:t>	-Dr. Rishi Manchanda</a:t>
            </a:r>
          </a:p>
        </p:txBody>
      </p:sp>
      <p:sp>
        <p:nvSpPr>
          <p:cNvPr id="3" name="Content Placeholder 2">
            <a:extLst>
              <a:ext uri="{FF2B5EF4-FFF2-40B4-BE49-F238E27FC236}">
                <a16:creationId xmlns:a16="http://schemas.microsoft.com/office/drawing/2014/main" id="{EC3D130C-FC06-446B-AD85-6728675BB2C8}"/>
              </a:ext>
            </a:extLst>
          </p:cNvPr>
          <p:cNvSpPr>
            <a:spLocks noGrp="1"/>
          </p:cNvSpPr>
          <p:nvPr>
            <p:ph idx="1"/>
          </p:nvPr>
        </p:nvSpPr>
        <p:spPr>
          <a:xfrm>
            <a:off x="3228435" y="6161417"/>
            <a:ext cx="5735129" cy="600508"/>
          </a:xfrm>
        </p:spPr>
        <p:txBody>
          <a:bodyPr/>
          <a:lstStyle/>
          <a:p>
            <a:r>
              <a:rPr lang="en-US" dirty="0">
                <a:hlinkClick r:id="rId3"/>
              </a:rPr>
              <a:t>https://youtu.be/dJEwC4wCM70</a:t>
            </a:r>
            <a:endParaRPr lang="en-US" dirty="0"/>
          </a:p>
          <a:p>
            <a:endParaRPr lang="en-US" dirty="0"/>
          </a:p>
        </p:txBody>
      </p:sp>
      <p:pic>
        <p:nvPicPr>
          <p:cNvPr id="5" name="Online Media 4" title="What makes us get sick? Look upstream | Rishi Manchanda">
            <a:hlinkClick r:id="" action="ppaction://media"/>
            <a:extLst>
              <a:ext uri="{FF2B5EF4-FFF2-40B4-BE49-F238E27FC236}">
                <a16:creationId xmlns:a16="http://schemas.microsoft.com/office/drawing/2014/main" id="{E22EECAE-2AF8-4505-8CFB-7750A6527541}"/>
              </a:ext>
            </a:extLst>
          </p:cNvPr>
          <p:cNvPicPr>
            <a:picLocks noRot="1" noChangeAspect="1"/>
          </p:cNvPicPr>
          <p:nvPr>
            <a:videoFile r:link="rId1"/>
          </p:nvPr>
        </p:nvPicPr>
        <p:blipFill>
          <a:blip r:embed="rId4"/>
          <a:stretch>
            <a:fillRect/>
          </a:stretch>
        </p:blipFill>
        <p:spPr>
          <a:xfrm>
            <a:off x="1149339" y="1573063"/>
            <a:ext cx="9366261" cy="5268522"/>
          </a:xfrm>
          <a:prstGeom prst="rect">
            <a:avLst/>
          </a:prstGeom>
        </p:spPr>
      </p:pic>
    </p:spTree>
    <p:extLst>
      <p:ext uri="{BB962C8B-B14F-4D97-AF65-F5344CB8AC3E}">
        <p14:creationId xmlns:p14="http://schemas.microsoft.com/office/powerpoint/2010/main" val="91955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www.healthedge.com/sites/default/files/images/blog/social%20determinants%20chart.jpg">
            <a:extLst>
              <a:ext uri="{FF2B5EF4-FFF2-40B4-BE49-F238E27FC236}">
                <a16:creationId xmlns:a16="http://schemas.microsoft.com/office/drawing/2014/main" id="{35A51C45-4F17-444E-8D06-425306170B8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9993"/>
          <a:stretch/>
        </p:blipFill>
        <p:spPr bwMode="auto">
          <a:xfrm>
            <a:off x="0" y="39094"/>
            <a:ext cx="12191980" cy="516381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61966-491E-4BE1-8A9A-01BA4106CAA6}"/>
              </a:ext>
            </a:extLst>
          </p:cNvPr>
          <p:cNvSpPr>
            <a:spLocks noGrp="1"/>
          </p:cNvSpPr>
          <p:nvPr>
            <p:ph type="title"/>
          </p:nvPr>
        </p:nvSpPr>
        <p:spPr>
          <a:xfrm>
            <a:off x="219075" y="5395643"/>
            <a:ext cx="11210925" cy="744836"/>
          </a:xfrm>
        </p:spPr>
        <p:txBody>
          <a:bodyPr vert="horz" lIns="91440" tIns="45720" rIns="91440" bIns="45720" rtlCol="0" anchor="ctr">
            <a:normAutofit/>
          </a:bodyPr>
          <a:lstStyle/>
          <a:p>
            <a:pPr algn="ctr"/>
            <a:r>
              <a:rPr lang="en-US" sz="3600" b="1" i="1" dirty="0">
                <a:solidFill>
                  <a:schemeClr val="tx1">
                    <a:lumMod val="85000"/>
                    <a:lumOff val="15000"/>
                  </a:schemeClr>
                </a:solidFill>
              </a:rPr>
              <a:t>What are Social Determinants of Health (</a:t>
            </a:r>
            <a:r>
              <a:rPr lang="en-US" sz="3600" b="1" i="1" dirty="0" err="1">
                <a:solidFill>
                  <a:schemeClr val="tx1">
                    <a:lumMod val="85000"/>
                    <a:lumOff val="15000"/>
                  </a:schemeClr>
                </a:solidFill>
              </a:rPr>
              <a:t>SDoH</a:t>
            </a:r>
            <a:r>
              <a:rPr lang="en-US" sz="3600" b="1" i="1" dirty="0">
                <a:solidFill>
                  <a:schemeClr val="tx1">
                    <a:lumMod val="85000"/>
                    <a:lumOff val="15000"/>
                  </a:schemeClr>
                </a:solidFill>
              </a:rPr>
              <a:t>)?</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87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671535"/>
            <a:ext cx="5299493" cy="1317643"/>
          </a:xfrm>
          <a:prstGeom prst="rect">
            <a:avLst/>
          </a:prstGeom>
        </p:spPr>
        <p:txBody>
          <a:bodyPr vert="horz" lIns="91440" tIns="45720" rIns="91440" bIns="45720" rtlCol="0" anchor="b">
            <a:normAutofit/>
          </a:bodyPr>
          <a:lstStyle/>
          <a:p>
            <a:pPr marL="16933"/>
            <a:r>
              <a:rPr lang="en-US" sz="6000" kern="1200" spc="-7" dirty="0" err="1">
                <a:solidFill>
                  <a:schemeClr val="tx1"/>
                </a:solidFill>
                <a:latin typeface="+mj-lt"/>
                <a:ea typeface="+mj-ea"/>
                <a:cs typeface="+mj-cs"/>
              </a:rPr>
              <a:t>SDoH</a:t>
            </a:r>
            <a:r>
              <a:rPr lang="en-US" sz="6000" kern="1200" spc="-87" dirty="0">
                <a:solidFill>
                  <a:schemeClr val="tx1"/>
                </a:solidFill>
                <a:latin typeface="+mj-lt"/>
                <a:ea typeface="+mj-ea"/>
                <a:cs typeface="+mj-cs"/>
              </a:rPr>
              <a:t> </a:t>
            </a:r>
            <a:r>
              <a:rPr lang="en-US" sz="6000" kern="1200" spc="-7" dirty="0">
                <a:solidFill>
                  <a:schemeClr val="tx1"/>
                </a:solidFill>
                <a:latin typeface="+mj-lt"/>
                <a:ea typeface="+mj-ea"/>
                <a:cs typeface="+mj-cs"/>
              </a:rPr>
              <a:t>Impact</a:t>
            </a:r>
            <a:endParaRPr lang="en-US" sz="6000" kern="1200" dirty="0">
              <a:solidFill>
                <a:schemeClr val="tx1"/>
              </a:solidFill>
              <a:latin typeface="+mj-lt"/>
              <a:ea typeface="+mj-ea"/>
              <a:cs typeface="+mj-cs"/>
            </a:endParaRPr>
          </a:p>
        </p:txBody>
      </p:sp>
      <p:sp>
        <p:nvSpPr>
          <p:cNvPr id="2" name="object 2"/>
          <p:cNvSpPr txBox="1"/>
          <p:nvPr/>
        </p:nvSpPr>
        <p:spPr>
          <a:xfrm>
            <a:off x="609600" y="4532053"/>
            <a:ext cx="10923638" cy="521109"/>
          </a:xfrm>
          <a:prstGeom prst="rect">
            <a:avLst/>
          </a:prstGeom>
        </p:spPr>
        <p:txBody>
          <a:bodyPr vert="horz" lIns="91440" tIns="45720" rIns="91440" bIns="45720" rtlCol="0">
            <a:noAutofit/>
          </a:bodyPr>
          <a:lstStyle/>
          <a:p>
            <a:pPr marL="342900" marR="242141" indent="-342900">
              <a:lnSpc>
                <a:spcPct val="90000"/>
              </a:lnSpc>
              <a:spcBef>
                <a:spcPts val="1000"/>
              </a:spcBef>
              <a:buFont typeface="Wingdings" panose="05000000000000000000" pitchFamily="2" charset="2"/>
              <a:buChar char="Ø"/>
              <a:tabLst>
                <a:tab pos="273465" algn="l"/>
              </a:tabLst>
            </a:pPr>
            <a:r>
              <a:rPr lang="en-US" sz="2400" i="1" kern="1200" spc="-7" dirty="0">
                <a:solidFill>
                  <a:schemeClr val="tx1"/>
                </a:solidFill>
                <a:latin typeface="+mn-lt"/>
                <a:ea typeface="+mn-ea"/>
                <a:cs typeface="+mn-cs"/>
              </a:rPr>
              <a:t>Social </a:t>
            </a:r>
            <a:r>
              <a:rPr lang="en-US" sz="2400" i="1" kern="1200" dirty="0">
                <a:solidFill>
                  <a:schemeClr val="tx1"/>
                </a:solidFill>
                <a:latin typeface="+mn-lt"/>
                <a:ea typeface="+mn-ea"/>
                <a:cs typeface="+mn-cs"/>
              </a:rPr>
              <a:t>factors </a:t>
            </a:r>
            <a:r>
              <a:rPr lang="en-US" sz="2400" i="1" kern="1200" spc="-7" dirty="0">
                <a:solidFill>
                  <a:schemeClr val="tx1"/>
                </a:solidFill>
                <a:latin typeface="+mn-lt"/>
                <a:ea typeface="+mn-ea"/>
                <a:cs typeface="+mn-cs"/>
              </a:rPr>
              <a:t>account for 25-60 percent </a:t>
            </a:r>
            <a:r>
              <a:rPr lang="en-US" sz="2400" i="1" kern="1200" dirty="0">
                <a:solidFill>
                  <a:schemeClr val="tx1"/>
                </a:solidFill>
                <a:latin typeface="+mn-lt"/>
                <a:ea typeface="+mn-ea"/>
                <a:cs typeface="+mn-cs"/>
              </a:rPr>
              <a:t>of </a:t>
            </a:r>
            <a:r>
              <a:rPr lang="en-US" sz="2400" i="1" kern="1200" spc="-7" dirty="0">
                <a:solidFill>
                  <a:schemeClr val="tx1"/>
                </a:solidFill>
                <a:latin typeface="+mn-lt"/>
                <a:ea typeface="+mn-ea"/>
                <a:cs typeface="+mn-cs"/>
              </a:rPr>
              <a:t>deaths in </a:t>
            </a:r>
            <a:r>
              <a:rPr lang="en-US" sz="2400" i="1" kern="1200" dirty="0">
                <a:solidFill>
                  <a:schemeClr val="tx1"/>
                </a:solidFill>
                <a:latin typeface="+mn-lt"/>
                <a:ea typeface="+mn-ea"/>
                <a:cs typeface="+mn-cs"/>
              </a:rPr>
              <a:t>the </a:t>
            </a:r>
            <a:r>
              <a:rPr lang="en-US" sz="2400" i="1" kern="1200" spc="-7" dirty="0">
                <a:solidFill>
                  <a:schemeClr val="tx1"/>
                </a:solidFill>
                <a:latin typeface="+mn-lt"/>
                <a:ea typeface="+mn-ea"/>
                <a:cs typeface="+mn-cs"/>
              </a:rPr>
              <a:t>United  </a:t>
            </a:r>
            <a:r>
              <a:rPr lang="en-US" sz="2400" i="1" kern="1200" dirty="0">
                <a:solidFill>
                  <a:schemeClr val="tx1"/>
                </a:solidFill>
                <a:latin typeface="+mn-lt"/>
                <a:ea typeface="+mn-ea"/>
                <a:cs typeface="+mn-cs"/>
              </a:rPr>
              <a:t>States </a:t>
            </a:r>
            <a:r>
              <a:rPr lang="en-US" sz="2400" i="1" kern="1200" spc="-7" dirty="0">
                <a:solidFill>
                  <a:schemeClr val="tx1"/>
                </a:solidFill>
                <a:latin typeface="+mn-lt"/>
                <a:ea typeface="+mn-ea"/>
                <a:cs typeface="+mn-cs"/>
              </a:rPr>
              <a:t>in any given year </a:t>
            </a:r>
            <a:r>
              <a:rPr lang="en-US" sz="2400" i="1" kern="1200" dirty="0">
                <a:solidFill>
                  <a:schemeClr val="tx1"/>
                </a:solidFill>
                <a:latin typeface="+mn-lt"/>
                <a:ea typeface="+mn-ea"/>
                <a:cs typeface="+mn-cs"/>
              </a:rPr>
              <a:t>according to </a:t>
            </a:r>
            <a:r>
              <a:rPr lang="en-US" sz="2400" i="1" kern="1200" spc="-7" dirty="0">
                <a:solidFill>
                  <a:schemeClr val="tx1"/>
                </a:solidFill>
                <a:latin typeface="+mn-lt"/>
                <a:ea typeface="+mn-ea"/>
                <a:cs typeface="+mn-cs"/>
              </a:rPr>
              <a:t>various</a:t>
            </a:r>
            <a:r>
              <a:rPr lang="en-US" sz="2400" i="1" kern="1200" spc="33" dirty="0">
                <a:solidFill>
                  <a:schemeClr val="tx1"/>
                </a:solidFill>
                <a:latin typeface="+mn-lt"/>
                <a:ea typeface="+mn-ea"/>
                <a:cs typeface="+mn-cs"/>
              </a:rPr>
              <a:t> </a:t>
            </a:r>
            <a:r>
              <a:rPr lang="en-US" sz="2400" i="1" kern="1200" spc="-7" dirty="0">
                <a:solidFill>
                  <a:schemeClr val="tx1"/>
                </a:solidFill>
                <a:latin typeface="+mn-lt"/>
                <a:ea typeface="+mn-ea"/>
                <a:cs typeface="+mn-cs"/>
              </a:rPr>
              <a:t>meta-analyses. (</a:t>
            </a:r>
            <a:r>
              <a:rPr lang="en-US" sz="2400" i="1" kern="1200" spc="-7" dirty="0" err="1">
                <a:solidFill>
                  <a:schemeClr val="tx1"/>
                </a:solidFill>
                <a:latin typeface="+mn-lt"/>
                <a:ea typeface="+mn-ea"/>
                <a:cs typeface="+mn-cs"/>
              </a:rPr>
              <a:t>Hieman</a:t>
            </a:r>
            <a:r>
              <a:rPr lang="en-US" sz="2400" i="1" kern="1200" spc="-7" dirty="0">
                <a:solidFill>
                  <a:schemeClr val="tx1"/>
                </a:solidFill>
                <a:latin typeface="+mn-lt"/>
                <a:ea typeface="+mn-ea"/>
                <a:cs typeface="+mn-cs"/>
              </a:rPr>
              <a:t> </a:t>
            </a:r>
            <a:r>
              <a:rPr lang="en-US" sz="2400" i="1" kern="1200" dirty="0">
                <a:solidFill>
                  <a:schemeClr val="tx1"/>
                </a:solidFill>
                <a:latin typeface="+mn-lt"/>
                <a:ea typeface="+mn-ea"/>
                <a:cs typeface="+mn-cs"/>
              </a:rPr>
              <a:t>&amp; </a:t>
            </a:r>
            <a:r>
              <a:rPr lang="en-US" sz="2400" i="1" kern="1200" dirty="0" err="1">
                <a:solidFill>
                  <a:schemeClr val="tx1"/>
                </a:solidFill>
                <a:latin typeface="+mn-lt"/>
                <a:ea typeface="+mn-ea"/>
                <a:cs typeface="+mn-cs"/>
              </a:rPr>
              <a:t>Artiga</a:t>
            </a:r>
            <a:r>
              <a:rPr lang="en-US" sz="2400" i="1" kern="1200" dirty="0">
                <a:solidFill>
                  <a:schemeClr val="tx1"/>
                </a:solidFill>
                <a:latin typeface="+mn-lt"/>
                <a:ea typeface="+mn-ea"/>
                <a:cs typeface="+mn-cs"/>
              </a:rPr>
              <a:t>,</a:t>
            </a:r>
            <a:r>
              <a:rPr lang="en-US" sz="2400" i="1" kern="1200" spc="-147" dirty="0">
                <a:solidFill>
                  <a:schemeClr val="tx1"/>
                </a:solidFill>
                <a:latin typeface="+mn-lt"/>
                <a:ea typeface="+mn-ea"/>
                <a:cs typeface="+mn-cs"/>
              </a:rPr>
              <a:t> </a:t>
            </a:r>
            <a:r>
              <a:rPr lang="en-US" sz="2400" i="1" kern="1200" spc="-7" dirty="0">
                <a:solidFill>
                  <a:schemeClr val="tx1"/>
                </a:solidFill>
                <a:latin typeface="+mn-lt"/>
                <a:ea typeface="+mn-ea"/>
                <a:cs typeface="+mn-cs"/>
              </a:rPr>
              <a:t>2015)</a:t>
            </a:r>
            <a:endParaRPr lang="en-US" sz="2400" i="1" kern="1200" dirty="0">
              <a:solidFill>
                <a:schemeClr val="tx1"/>
              </a:solidFill>
              <a:latin typeface="+mn-lt"/>
              <a:ea typeface="+mn-ea"/>
              <a:cs typeface="+mn-cs"/>
            </a:endParaRPr>
          </a:p>
          <a:p>
            <a:pPr marL="342900" indent="-342900">
              <a:lnSpc>
                <a:spcPct val="90000"/>
              </a:lnSpc>
              <a:spcBef>
                <a:spcPts val="1000"/>
              </a:spcBef>
              <a:buFont typeface="Wingdings" panose="05000000000000000000" pitchFamily="2" charset="2"/>
              <a:buChar char="Ø"/>
            </a:pPr>
            <a:endParaRPr lang="en-US" sz="2400" i="1" kern="1200" dirty="0">
              <a:solidFill>
                <a:schemeClr val="tx1"/>
              </a:solidFill>
              <a:latin typeface="+mn-lt"/>
              <a:ea typeface="+mn-ea"/>
              <a:cs typeface="+mn-cs"/>
            </a:endParaRPr>
          </a:p>
          <a:p>
            <a:pPr marL="342900" marR="6773" indent="-342900">
              <a:lnSpc>
                <a:spcPct val="90000"/>
              </a:lnSpc>
              <a:spcBef>
                <a:spcPts val="1000"/>
              </a:spcBef>
              <a:buFont typeface="Wingdings" panose="05000000000000000000" pitchFamily="2" charset="2"/>
              <a:buChar char="Ø"/>
              <a:tabLst>
                <a:tab pos="273465" algn="l"/>
              </a:tabLst>
            </a:pPr>
            <a:r>
              <a:rPr lang="en-US" sz="2400" i="1" kern="1200" spc="-7" dirty="0">
                <a:solidFill>
                  <a:schemeClr val="tx1"/>
                </a:solidFill>
                <a:latin typeface="+mn-lt"/>
                <a:ea typeface="+mn-ea"/>
                <a:cs typeface="+mn-cs"/>
              </a:rPr>
              <a:t>Up </a:t>
            </a:r>
            <a:r>
              <a:rPr lang="en-US" sz="2400" i="1" kern="1200" dirty="0">
                <a:solidFill>
                  <a:schemeClr val="tx1"/>
                </a:solidFill>
                <a:latin typeface="+mn-lt"/>
                <a:ea typeface="+mn-ea"/>
                <a:cs typeface="+mn-cs"/>
              </a:rPr>
              <a:t>to </a:t>
            </a:r>
            <a:r>
              <a:rPr lang="en-US" sz="2400" i="1" kern="1200" spc="-7" dirty="0">
                <a:solidFill>
                  <a:schemeClr val="tx1"/>
                </a:solidFill>
                <a:latin typeface="+mn-lt"/>
                <a:ea typeface="+mn-ea"/>
                <a:cs typeface="+mn-cs"/>
              </a:rPr>
              <a:t>70 percent of </a:t>
            </a:r>
            <a:r>
              <a:rPr lang="en-US" sz="2400" i="1" kern="1200" dirty="0">
                <a:solidFill>
                  <a:schemeClr val="tx1"/>
                </a:solidFill>
                <a:latin typeface="+mn-lt"/>
                <a:ea typeface="+mn-ea"/>
                <a:cs typeface="+mn-cs"/>
              </a:rPr>
              <a:t>a </a:t>
            </a:r>
            <a:r>
              <a:rPr lang="en-US" sz="2400" i="1" kern="1200" spc="-13" dirty="0">
                <a:solidFill>
                  <a:schemeClr val="tx1"/>
                </a:solidFill>
                <a:latin typeface="+mn-lt"/>
                <a:ea typeface="+mn-ea"/>
                <a:cs typeface="+mn-cs"/>
              </a:rPr>
              <a:t>person’s </a:t>
            </a:r>
            <a:r>
              <a:rPr lang="en-US" sz="2400" i="1" kern="1200" spc="-7" dirty="0">
                <a:solidFill>
                  <a:schemeClr val="tx1"/>
                </a:solidFill>
                <a:latin typeface="+mn-lt"/>
                <a:ea typeface="+mn-ea"/>
                <a:cs typeface="+mn-cs"/>
              </a:rPr>
              <a:t>overall health is driven by </a:t>
            </a:r>
            <a:r>
              <a:rPr lang="en-US" sz="2400" i="1" kern="1200" dirty="0">
                <a:solidFill>
                  <a:schemeClr val="tx1"/>
                </a:solidFill>
                <a:latin typeface="+mn-lt"/>
                <a:ea typeface="+mn-ea"/>
                <a:cs typeface="+mn-cs"/>
              </a:rPr>
              <a:t>these  </a:t>
            </a:r>
            <a:r>
              <a:rPr lang="en-US" sz="2400" i="1" kern="1200" spc="-7" dirty="0">
                <a:solidFill>
                  <a:schemeClr val="tx1"/>
                </a:solidFill>
                <a:latin typeface="+mn-lt"/>
                <a:ea typeface="+mn-ea"/>
                <a:cs typeface="+mn-cs"/>
              </a:rPr>
              <a:t>social and environmental </a:t>
            </a:r>
            <a:r>
              <a:rPr lang="en-US" sz="2400" i="1" kern="1200" dirty="0">
                <a:solidFill>
                  <a:schemeClr val="tx1"/>
                </a:solidFill>
                <a:latin typeface="+mn-lt"/>
                <a:ea typeface="+mn-ea"/>
                <a:cs typeface="+mn-cs"/>
              </a:rPr>
              <a:t>factors </a:t>
            </a:r>
            <a:r>
              <a:rPr lang="en-US" sz="2400" i="1" kern="1200" spc="-7" dirty="0">
                <a:solidFill>
                  <a:schemeClr val="tx1"/>
                </a:solidFill>
                <a:latin typeface="+mn-lt"/>
                <a:ea typeface="+mn-ea"/>
                <a:cs typeface="+mn-cs"/>
              </a:rPr>
              <a:t>and </a:t>
            </a:r>
            <a:r>
              <a:rPr lang="en-US" sz="2400" i="1" kern="1200" dirty="0">
                <a:solidFill>
                  <a:schemeClr val="tx1"/>
                </a:solidFill>
                <a:latin typeface="+mn-lt"/>
                <a:ea typeface="+mn-ea"/>
                <a:cs typeface="+mn-cs"/>
              </a:rPr>
              <a:t>the </a:t>
            </a:r>
            <a:r>
              <a:rPr lang="en-US" sz="2400" i="1" kern="1200" spc="-7" dirty="0">
                <a:solidFill>
                  <a:schemeClr val="tx1"/>
                </a:solidFill>
                <a:latin typeface="+mn-lt"/>
                <a:ea typeface="+mn-ea"/>
                <a:cs typeface="+mn-cs"/>
              </a:rPr>
              <a:t>behaviors influenced by  </a:t>
            </a:r>
            <a:r>
              <a:rPr lang="en-US" sz="2400" i="1" kern="1200" dirty="0">
                <a:solidFill>
                  <a:schemeClr val="tx1"/>
                </a:solidFill>
                <a:latin typeface="+mn-lt"/>
                <a:ea typeface="+mn-ea"/>
                <a:cs typeface="+mn-cs"/>
              </a:rPr>
              <a:t>them. </a:t>
            </a:r>
            <a:r>
              <a:rPr lang="en-US" sz="2400" i="1" kern="1200" spc="-13" dirty="0">
                <a:solidFill>
                  <a:schemeClr val="tx1"/>
                </a:solidFill>
                <a:latin typeface="+mn-lt"/>
                <a:ea typeface="+mn-ea"/>
                <a:cs typeface="+mn-cs"/>
              </a:rPr>
              <a:t>(Schroeder,</a:t>
            </a:r>
            <a:r>
              <a:rPr lang="en-US" sz="2400" i="1" kern="1200" spc="-27" dirty="0">
                <a:solidFill>
                  <a:schemeClr val="tx1"/>
                </a:solidFill>
                <a:latin typeface="+mn-lt"/>
                <a:ea typeface="+mn-ea"/>
                <a:cs typeface="+mn-cs"/>
              </a:rPr>
              <a:t> </a:t>
            </a:r>
            <a:r>
              <a:rPr lang="en-US" sz="2400" i="1" kern="1200" spc="-7" dirty="0">
                <a:solidFill>
                  <a:schemeClr val="tx1"/>
                </a:solidFill>
                <a:latin typeface="+mn-lt"/>
                <a:ea typeface="+mn-ea"/>
                <a:cs typeface="+mn-cs"/>
              </a:rPr>
              <a:t>2007)</a:t>
            </a:r>
            <a:endParaRPr lang="en-US" sz="2400" i="1" kern="1200" dirty="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CE202705-2EBD-46D1-9545-5CC3657BB320}"/>
              </a:ext>
            </a:extLst>
          </p:cNvPr>
          <p:cNvPicPr>
            <a:picLocks noChangeAspect="1"/>
          </p:cNvPicPr>
          <p:nvPr/>
        </p:nvPicPr>
        <p:blipFill rotWithShape="1">
          <a:blip r:embed="rId2"/>
          <a:srcRect r="2182" b="3"/>
          <a:stretch/>
        </p:blipFill>
        <p:spPr>
          <a:xfrm>
            <a:off x="6095999" y="-681"/>
            <a:ext cx="6096001" cy="4253215"/>
          </a:xfrm>
          <a:prstGeom prst="rect">
            <a:avLst/>
          </a:prstGeom>
        </p:spPr>
      </p:pic>
      <p:cxnSp>
        <p:nvCxnSpPr>
          <p:cNvPr id="16" name="Straight Connector 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bject 4"/>
          <p:cNvSpPr txBox="1">
            <a:spLocks noGrp="1"/>
          </p:cNvSpPr>
          <p:nvPr>
            <p:ph type="sldNum" sz="quarter" idx="7"/>
          </p:nvPr>
        </p:nvSpPr>
        <p:spPr>
          <a:xfrm>
            <a:off x="10739336" y="6356350"/>
            <a:ext cx="614464"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15"/>
              </a:spcBef>
            </a:pPr>
            <a:fld id="{81D60167-4931-47E6-BA6A-407CBD079E47}" type="slidenum">
              <a:rPr lang="en-US" sz="1200" spc="-5">
                <a:solidFill>
                  <a:schemeClr val="tx1"/>
                </a:solidFill>
                <a:latin typeface="+mn-lt"/>
                <a:cs typeface="+mn-cs"/>
              </a:rPr>
              <a:pPr algn="r">
                <a:spcBef>
                  <a:spcPts val="15"/>
                </a:spcBef>
              </a:pPr>
              <a:t>6</a:t>
            </a:fld>
            <a:endParaRPr lang="en-US" sz="1200" spc="-7">
              <a:solidFill>
                <a:schemeClr val="tx1"/>
              </a:solidFill>
              <a:latin typeface="+mn-lt"/>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555171" y="1120285"/>
            <a:ext cx="3597729" cy="2809875"/>
          </a:xfrm>
          <a:prstGeom prst="rect">
            <a:avLst/>
          </a:prstGeom>
        </p:spPr>
        <p:txBody>
          <a:bodyPr vert="horz" lIns="91440" tIns="45720" rIns="91440" bIns="45720" rtlCol="0" anchor="b">
            <a:normAutofit/>
          </a:bodyPr>
          <a:lstStyle/>
          <a:p>
            <a:pPr marL="16933" algn="ctr"/>
            <a:r>
              <a:rPr lang="en-US" sz="4000" kern="1200" spc="-7" dirty="0">
                <a:solidFill>
                  <a:schemeClr val="bg1">
                    <a:lumMod val="85000"/>
                    <a:lumOff val="15000"/>
                  </a:schemeClr>
                </a:solidFill>
                <a:latin typeface="+mj-lt"/>
                <a:ea typeface="+mj-ea"/>
                <a:cs typeface="+mj-cs"/>
              </a:rPr>
              <a:t>Why Don’t We </a:t>
            </a:r>
            <a:r>
              <a:rPr lang="en-US" sz="4000" kern="1200" spc="-7" dirty="0" err="1">
                <a:solidFill>
                  <a:schemeClr val="bg1">
                    <a:lumMod val="85000"/>
                    <a:lumOff val="15000"/>
                  </a:schemeClr>
                </a:solidFill>
                <a:latin typeface="+mj-lt"/>
                <a:ea typeface="+mj-ea"/>
                <a:cs typeface="+mj-cs"/>
              </a:rPr>
              <a:t>SDoH</a:t>
            </a:r>
            <a:r>
              <a:rPr lang="en-US" sz="4000" kern="1200" spc="-7" dirty="0">
                <a:solidFill>
                  <a:schemeClr val="bg1">
                    <a:lumMod val="85000"/>
                    <a:lumOff val="15000"/>
                  </a:schemeClr>
                </a:solidFill>
                <a:latin typeface="+mj-lt"/>
                <a:ea typeface="+mj-ea"/>
                <a:cs typeface="+mj-cs"/>
              </a:rPr>
              <a:t>?</a:t>
            </a:r>
            <a:endParaRPr lang="en-US" sz="4000" kern="1200" dirty="0">
              <a:solidFill>
                <a:schemeClr val="bg1">
                  <a:lumMod val="85000"/>
                  <a:lumOff val="15000"/>
                </a:schemeClr>
              </a:solidFill>
              <a:latin typeface="+mj-lt"/>
              <a:ea typeface="+mj-ea"/>
              <a:cs typeface="+mj-cs"/>
            </a:endParaRPr>
          </a:p>
        </p:txBody>
      </p:sp>
      <p:sp>
        <p:nvSpPr>
          <p:cNvPr id="2" name="object 2"/>
          <p:cNvSpPr txBox="1"/>
          <p:nvPr/>
        </p:nvSpPr>
        <p:spPr>
          <a:xfrm>
            <a:off x="804672" y="3930160"/>
            <a:ext cx="3348228" cy="928494"/>
          </a:xfrm>
          <a:prstGeom prst="rect">
            <a:avLst/>
          </a:prstGeom>
        </p:spPr>
        <p:txBody>
          <a:bodyPr vert="horz" lIns="91440" tIns="45720" rIns="91440" bIns="45720" rtlCol="0" anchor="t">
            <a:normAutofit/>
          </a:bodyPr>
          <a:lstStyle/>
          <a:p>
            <a:pPr>
              <a:lnSpc>
                <a:spcPct val="90000"/>
              </a:lnSpc>
              <a:spcBef>
                <a:spcPts val="1000"/>
              </a:spcBef>
              <a:tabLst>
                <a:tab pos="273465" algn="l"/>
              </a:tabLst>
            </a:pPr>
            <a:endParaRPr lang="en-US" sz="500" kern="1200" dirty="0">
              <a:solidFill>
                <a:schemeClr val="bg1">
                  <a:lumMod val="85000"/>
                  <a:lumOff val="15000"/>
                </a:schemeClr>
              </a:solidFill>
              <a:latin typeface="+mn-lt"/>
              <a:ea typeface="+mn-ea"/>
              <a:cs typeface="+mn-cs"/>
            </a:endParaRPr>
          </a:p>
        </p:txBody>
      </p:sp>
      <p:sp>
        <p:nvSpPr>
          <p:cNvPr id="4" name="object 4"/>
          <p:cNvSpPr txBox="1">
            <a:spLocks noGrp="1"/>
          </p:cNvSpPr>
          <p:nvPr>
            <p:ph type="sldNum" sz="quarter" idx="7"/>
          </p:nvPr>
        </p:nvSpPr>
        <p:spPr>
          <a:xfrm>
            <a:off x="11548532" y="6356349"/>
            <a:ext cx="556682"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5"/>
              </a:spcBef>
            </a:pPr>
            <a:fld id="{81D60167-4931-47E6-BA6A-407CBD079E47}" type="slidenum">
              <a:rPr lang="en-US" sz="1200" spc="-5">
                <a:solidFill>
                  <a:schemeClr val="tx1"/>
                </a:solidFill>
                <a:latin typeface="+mn-lt"/>
                <a:cs typeface="+mn-cs"/>
              </a:rPr>
              <a:pPr>
                <a:spcBef>
                  <a:spcPts val="15"/>
                </a:spcBef>
              </a:pPr>
              <a:t>7</a:t>
            </a:fld>
            <a:endParaRPr lang="en-US" sz="1200" spc="-7">
              <a:solidFill>
                <a:schemeClr val="tx1"/>
              </a:solidFill>
              <a:latin typeface="+mn-lt"/>
              <a:cs typeface="+mn-cs"/>
            </a:endParaRPr>
          </a:p>
        </p:txBody>
      </p:sp>
      <p:sp>
        <p:nvSpPr>
          <p:cNvPr id="5" name="TextBox 4">
            <a:extLst>
              <a:ext uri="{FF2B5EF4-FFF2-40B4-BE49-F238E27FC236}">
                <a16:creationId xmlns:a16="http://schemas.microsoft.com/office/drawing/2014/main" id="{BBBC6FFB-6C48-4A66-8576-30FA2C4FDB48}"/>
              </a:ext>
            </a:extLst>
          </p:cNvPr>
          <p:cNvSpPr txBox="1"/>
          <p:nvPr/>
        </p:nvSpPr>
        <p:spPr>
          <a:xfrm>
            <a:off x="5351538" y="1922200"/>
            <a:ext cx="6750298" cy="3306546"/>
          </a:xfrm>
          <a:prstGeom prst="rect">
            <a:avLst/>
          </a:prstGeom>
          <a:noFill/>
        </p:spPr>
        <p:txBody>
          <a:bodyPr wrap="square" rtlCol="0">
            <a:spAutoFit/>
          </a:bodyPr>
          <a:lstStyle/>
          <a:p>
            <a:pPr marL="342900" indent="-342900">
              <a:lnSpc>
                <a:spcPct val="90000"/>
              </a:lnSpc>
              <a:spcBef>
                <a:spcPts val="1000"/>
              </a:spcBef>
              <a:buFont typeface="Wingdings" panose="05000000000000000000" pitchFamily="2" charset="2"/>
              <a:buChar char="Ø"/>
              <a:tabLst>
                <a:tab pos="273465" algn="l"/>
              </a:tabLst>
            </a:pPr>
            <a:r>
              <a:rPr lang="en-US" sz="2800" spc="-7" dirty="0"/>
              <a:t>Patients don’t pay for it</a:t>
            </a:r>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spc="-7" dirty="0"/>
              <a:t>Providers can’t fix it</a:t>
            </a:r>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spc="-7" dirty="0"/>
              <a:t>No time for root cause analysis</a:t>
            </a:r>
          </a:p>
          <a:p>
            <a:pPr marL="342900" indent="-342900">
              <a:lnSpc>
                <a:spcPct val="90000"/>
              </a:lnSpc>
              <a:spcBef>
                <a:spcPts val="1000"/>
              </a:spcBef>
              <a:buFont typeface="Wingdings" panose="05000000000000000000" pitchFamily="2" charset="2"/>
              <a:buChar char="Ø"/>
              <a:tabLst>
                <a:tab pos="273465" algn="l"/>
              </a:tabLst>
            </a:pPr>
            <a:endParaRPr lang="en-US" sz="2800" dirty="0"/>
          </a:p>
          <a:p>
            <a:endParaRPr lang="en-US" sz="1600" dirty="0"/>
          </a:p>
        </p:txBody>
      </p:sp>
    </p:spTree>
    <p:extLst>
      <p:ext uri="{BB962C8B-B14F-4D97-AF65-F5344CB8AC3E}">
        <p14:creationId xmlns:p14="http://schemas.microsoft.com/office/powerpoint/2010/main" val="804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555171" y="1120285"/>
            <a:ext cx="3597729" cy="2809875"/>
          </a:xfrm>
          <a:prstGeom prst="rect">
            <a:avLst/>
          </a:prstGeom>
        </p:spPr>
        <p:txBody>
          <a:bodyPr vert="horz" lIns="91440" tIns="45720" rIns="91440" bIns="45720" rtlCol="0" anchor="b">
            <a:normAutofit/>
          </a:bodyPr>
          <a:lstStyle/>
          <a:p>
            <a:pPr marL="16933" algn="ctr"/>
            <a:r>
              <a:rPr lang="en-US" sz="4000" kern="1200" spc="-7" dirty="0">
                <a:solidFill>
                  <a:schemeClr val="bg1">
                    <a:lumMod val="85000"/>
                    <a:lumOff val="15000"/>
                  </a:schemeClr>
                </a:solidFill>
                <a:latin typeface="+mj-lt"/>
                <a:ea typeface="+mj-ea"/>
                <a:cs typeface="+mj-cs"/>
              </a:rPr>
              <a:t>Business Implications</a:t>
            </a:r>
            <a:endParaRPr lang="en-US" sz="4000" kern="1200" dirty="0">
              <a:solidFill>
                <a:schemeClr val="bg1">
                  <a:lumMod val="85000"/>
                  <a:lumOff val="15000"/>
                </a:schemeClr>
              </a:solidFill>
              <a:latin typeface="+mj-lt"/>
              <a:ea typeface="+mj-ea"/>
              <a:cs typeface="+mj-cs"/>
            </a:endParaRPr>
          </a:p>
        </p:txBody>
      </p:sp>
      <p:sp>
        <p:nvSpPr>
          <p:cNvPr id="2" name="object 2"/>
          <p:cNvSpPr txBox="1"/>
          <p:nvPr/>
        </p:nvSpPr>
        <p:spPr>
          <a:xfrm>
            <a:off x="804672" y="3930160"/>
            <a:ext cx="3348228" cy="928494"/>
          </a:xfrm>
          <a:prstGeom prst="rect">
            <a:avLst/>
          </a:prstGeom>
        </p:spPr>
        <p:txBody>
          <a:bodyPr vert="horz" lIns="91440" tIns="45720" rIns="91440" bIns="45720" rtlCol="0" anchor="t">
            <a:normAutofit/>
          </a:bodyPr>
          <a:lstStyle/>
          <a:p>
            <a:pPr>
              <a:lnSpc>
                <a:spcPct val="90000"/>
              </a:lnSpc>
              <a:spcBef>
                <a:spcPts val="1000"/>
              </a:spcBef>
              <a:tabLst>
                <a:tab pos="273465" algn="l"/>
              </a:tabLst>
            </a:pPr>
            <a:endParaRPr lang="en-US" sz="500" kern="1200" dirty="0">
              <a:solidFill>
                <a:schemeClr val="bg1">
                  <a:lumMod val="85000"/>
                  <a:lumOff val="15000"/>
                </a:schemeClr>
              </a:solidFill>
              <a:latin typeface="+mn-lt"/>
              <a:ea typeface="+mn-ea"/>
              <a:cs typeface="+mn-cs"/>
            </a:endParaRPr>
          </a:p>
        </p:txBody>
      </p:sp>
      <p:sp>
        <p:nvSpPr>
          <p:cNvPr id="4" name="object 4"/>
          <p:cNvSpPr txBox="1">
            <a:spLocks noGrp="1"/>
          </p:cNvSpPr>
          <p:nvPr>
            <p:ph type="sldNum" sz="quarter" idx="7"/>
          </p:nvPr>
        </p:nvSpPr>
        <p:spPr>
          <a:xfrm>
            <a:off x="11548532" y="6356349"/>
            <a:ext cx="556682"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5"/>
              </a:spcBef>
            </a:pPr>
            <a:fld id="{81D60167-4931-47E6-BA6A-407CBD079E47}" type="slidenum">
              <a:rPr lang="en-US" sz="1200" spc="-5">
                <a:solidFill>
                  <a:schemeClr val="tx1"/>
                </a:solidFill>
                <a:latin typeface="+mn-lt"/>
                <a:cs typeface="+mn-cs"/>
              </a:rPr>
              <a:pPr>
                <a:spcBef>
                  <a:spcPts val="15"/>
                </a:spcBef>
              </a:pPr>
              <a:t>8</a:t>
            </a:fld>
            <a:endParaRPr lang="en-US" sz="1200" spc="-7">
              <a:solidFill>
                <a:schemeClr val="tx1"/>
              </a:solidFill>
              <a:latin typeface="+mn-lt"/>
              <a:cs typeface="+mn-cs"/>
            </a:endParaRPr>
          </a:p>
        </p:txBody>
      </p:sp>
      <p:sp>
        <p:nvSpPr>
          <p:cNvPr id="5" name="TextBox 4">
            <a:extLst>
              <a:ext uri="{FF2B5EF4-FFF2-40B4-BE49-F238E27FC236}">
                <a16:creationId xmlns:a16="http://schemas.microsoft.com/office/drawing/2014/main" id="{BBBC6FFB-6C48-4A66-8576-30FA2C4FDB48}"/>
              </a:ext>
            </a:extLst>
          </p:cNvPr>
          <p:cNvSpPr txBox="1"/>
          <p:nvPr/>
        </p:nvSpPr>
        <p:spPr>
          <a:xfrm>
            <a:off x="5351538" y="1760848"/>
            <a:ext cx="6750298" cy="4338624"/>
          </a:xfrm>
          <a:prstGeom prst="rect">
            <a:avLst/>
          </a:prstGeom>
          <a:noFill/>
        </p:spPr>
        <p:txBody>
          <a:bodyPr wrap="square" rtlCol="0">
            <a:spAutoFit/>
          </a:bodyPr>
          <a:lstStyle/>
          <a:p>
            <a:pPr marL="342900" indent="-342900">
              <a:lnSpc>
                <a:spcPct val="90000"/>
              </a:lnSpc>
              <a:spcBef>
                <a:spcPts val="1000"/>
              </a:spcBef>
              <a:buFont typeface="Wingdings" panose="05000000000000000000" pitchFamily="2" charset="2"/>
              <a:buChar char="Ø"/>
              <a:tabLst>
                <a:tab pos="273465" algn="l"/>
              </a:tabLst>
            </a:pPr>
            <a:r>
              <a:rPr lang="en-US" sz="2800" spc="-7" dirty="0"/>
              <a:t>HIPAA &amp; 42CFR Part 2</a:t>
            </a:r>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spc="-7" dirty="0"/>
              <a:t>Workflow Impacts (Cost)</a:t>
            </a:r>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spc="-7" dirty="0"/>
              <a:t>Revenue Potential</a:t>
            </a:r>
          </a:p>
          <a:p>
            <a:pPr marL="342900" indent="-342900">
              <a:lnSpc>
                <a:spcPct val="90000"/>
              </a:lnSpc>
              <a:spcBef>
                <a:spcPts val="1000"/>
              </a:spcBef>
              <a:buFont typeface="Wingdings" panose="05000000000000000000" pitchFamily="2" charset="2"/>
              <a:buChar char="Ø"/>
              <a:tabLst>
                <a:tab pos="273465" algn="l"/>
              </a:tabLst>
            </a:pPr>
            <a:endParaRPr lang="en-US" sz="2800" spc="-7" dirty="0"/>
          </a:p>
          <a:p>
            <a:pPr marL="342900" indent="-342900">
              <a:lnSpc>
                <a:spcPct val="90000"/>
              </a:lnSpc>
              <a:spcBef>
                <a:spcPts val="1000"/>
              </a:spcBef>
              <a:buFont typeface="Wingdings" panose="05000000000000000000" pitchFamily="2" charset="2"/>
              <a:buChar char="Ø"/>
              <a:tabLst>
                <a:tab pos="273465" algn="l"/>
              </a:tabLst>
            </a:pPr>
            <a:r>
              <a:rPr lang="en-US" sz="2800" spc="-7" dirty="0"/>
              <a:t>Cost Avoidance</a:t>
            </a:r>
          </a:p>
          <a:p>
            <a:pPr>
              <a:lnSpc>
                <a:spcPct val="90000"/>
              </a:lnSpc>
              <a:spcBef>
                <a:spcPts val="1000"/>
              </a:spcBef>
              <a:tabLst>
                <a:tab pos="273465" algn="l"/>
              </a:tabLst>
            </a:pPr>
            <a:endParaRPr lang="en-US" sz="2800" dirty="0"/>
          </a:p>
          <a:p>
            <a:endParaRPr lang="en-US" sz="1600" dirty="0"/>
          </a:p>
        </p:txBody>
      </p:sp>
    </p:spTree>
    <p:extLst>
      <p:ext uri="{BB962C8B-B14F-4D97-AF65-F5344CB8AC3E}">
        <p14:creationId xmlns:p14="http://schemas.microsoft.com/office/powerpoint/2010/main" val="85041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7E1F-8297-42E9-96B9-961F94A25CC4}"/>
              </a:ext>
            </a:extLst>
          </p:cNvPr>
          <p:cNvSpPr>
            <a:spLocks noGrp="1"/>
          </p:cNvSpPr>
          <p:nvPr>
            <p:ph type="title"/>
          </p:nvPr>
        </p:nvSpPr>
        <p:spPr/>
        <p:txBody>
          <a:bodyPr/>
          <a:lstStyle/>
          <a:p>
            <a:r>
              <a:rPr lang="en-US" dirty="0"/>
              <a:t>CMS News</a:t>
            </a:r>
          </a:p>
        </p:txBody>
      </p:sp>
      <p:sp>
        <p:nvSpPr>
          <p:cNvPr id="3" name="Content Placeholder 2">
            <a:extLst>
              <a:ext uri="{FF2B5EF4-FFF2-40B4-BE49-F238E27FC236}">
                <a16:creationId xmlns:a16="http://schemas.microsoft.com/office/drawing/2014/main" id="{88B347B0-2C1F-4306-99D3-67AE4A78999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1D0BA8A-C21A-4BF8-818A-24FF6D7CEE9D}"/>
              </a:ext>
            </a:extLst>
          </p:cNvPr>
          <p:cNvPicPr>
            <a:picLocks noChangeAspect="1"/>
          </p:cNvPicPr>
          <p:nvPr/>
        </p:nvPicPr>
        <p:blipFill>
          <a:blip r:embed="rId2"/>
          <a:stretch>
            <a:fillRect/>
          </a:stretch>
        </p:blipFill>
        <p:spPr>
          <a:xfrm>
            <a:off x="0" y="3365127"/>
            <a:ext cx="12192000" cy="3481646"/>
          </a:xfrm>
          <a:prstGeom prst="rect">
            <a:avLst/>
          </a:prstGeom>
        </p:spPr>
      </p:pic>
      <p:pic>
        <p:nvPicPr>
          <p:cNvPr id="5" name="Picture 4">
            <a:extLst>
              <a:ext uri="{FF2B5EF4-FFF2-40B4-BE49-F238E27FC236}">
                <a16:creationId xmlns:a16="http://schemas.microsoft.com/office/drawing/2014/main" id="{D2FF1A3B-1305-4829-9AB3-9962A80C7507}"/>
              </a:ext>
            </a:extLst>
          </p:cNvPr>
          <p:cNvPicPr>
            <a:picLocks noChangeAspect="1"/>
          </p:cNvPicPr>
          <p:nvPr/>
        </p:nvPicPr>
        <p:blipFill>
          <a:blip r:embed="rId3"/>
          <a:stretch>
            <a:fillRect/>
          </a:stretch>
        </p:blipFill>
        <p:spPr>
          <a:xfrm>
            <a:off x="86264" y="11227"/>
            <a:ext cx="11792309" cy="4424913"/>
          </a:xfrm>
          <a:prstGeom prst="rect">
            <a:avLst/>
          </a:prstGeom>
        </p:spPr>
      </p:pic>
    </p:spTree>
    <p:extLst>
      <p:ext uri="{BB962C8B-B14F-4D97-AF65-F5344CB8AC3E}">
        <p14:creationId xmlns:p14="http://schemas.microsoft.com/office/powerpoint/2010/main" val="538700395"/>
      </p:ext>
    </p:extLst>
  </p:cSld>
  <p:clrMapOvr>
    <a:masterClrMapping/>
  </p:clrMapOvr>
</p:sld>
</file>

<file path=ppt/theme/theme1.xml><?xml version="1.0" encoding="utf-8"?>
<a:theme xmlns:a="http://schemas.openxmlformats.org/drawingml/2006/main" name="Office Theme">
  <a:themeElements>
    <a:clrScheme name="Custom 1">
      <a:dk1>
        <a:srgbClr val="0B1643"/>
      </a:dk1>
      <a:lt1>
        <a:sysClr val="window" lastClr="FFFFFF"/>
      </a:lt1>
      <a:dk2>
        <a:srgbClr val="04617B"/>
      </a:dk2>
      <a:lt2>
        <a:srgbClr val="56A8F2"/>
      </a:lt2>
      <a:accent1>
        <a:srgbClr val="0B5394"/>
      </a:accent1>
      <a:accent2>
        <a:srgbClr val="0075A2"/>
      </a:accent2>
      <a:accent3>
        <a:srgbClr val="089CA2"/>
      </a:accent3>
      <a:accent4>
        <a:srgbClr val="0B9B74"/>
      </a:accent4>
      <a:accent5>
        <a:srgbClr val="54A838"/>
      </a:accent5>
      <a:accent6>
        <a:srgbClr val="7E9532"/>
      </a:accent6>
      <a:hlink>
        <a:srgbClr val="B76C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1079</Words>
  <Application>Microsoft Office PowerPoint</Application>
  <PresentationFormat>Widescreen</PresentationFormat>
  <Paragraphs>183</Paragraphs>
  <Slides>26</Slides>
  <Notes>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Lato Black</vt:lpstr>
      <vt:lpstr>linea-basic-10</vt:lpstr>
      <vt:lpstr>Roboto Light</vt:lpstr>
      <vt:lpstr>Roboto Thin</vt:lpstr>
      <vt:lpstr>Times New Roman</vt:lpstr>
      <vt:lpstr>Verdana</vt:lpstr>
      <vt:lpstr>Wingdings</vt:lpstr>
      <vt:lpstr>Office Theme</vt:lpstr>
      <vt:lpstr>PowerPoint Presentation</vt:lpstr>
      <vt:lpstr>Conflict of Interest</vt:lpstr>
      <vt:lpstr>Learning Objectives</vt:lpstr>
      <vt:lpstr>What makes us sick?  Look Upstream    -Dr. Rishi Manchanda</vt:lpstr>
      <vt:lpstr>What are Social Determinants of Health (SDoH)?</vt:lpstr>
      <vt:lpstr>SDoH Impact</vt:lpstr>
      <vt:lpstr>Why Don’t We SDoH?</vt:lpstr>
      <vt:lpstr>Business Implications</vt:lpstr>
      <vt:lpstr>CMS News</vt:lpstr>
      <vt:lpstr>What does this mean?  Medicare Advantage 2020 Inclusions:</vt:lpstr>
      <vt:lpstr>Growth of Medicare Advantage </vt:lpstr>
      <vt:lpstr>United Healthcare and AMA</vt:lpstr>
      <vt:lpstr>Commercial Payer Projects Focus on SDOH </vt:lpstr>
      <vt:lpstr>Community Health Needs Assessment to advance Social Determinants of Health</vt:lpstr>
      <vt:lpstr>Sources of SDOH Data</vt:lpstr>
      <vt:lpstr>Community Level SDOH Data</vt:lpstr>
      <vt:lpstr>Community Level SDOH Data</vt:lpstr>
      <vt:lpstr>Potential Census Bureau Data</vt:lpstr>
      <vt:lpstr>Individual Level SDoH Data</vt:lpstr>
      <vt:lpstr>Assessments of Social Determinants of Health</vt:lpstr>
      <vt:lpstr>SDoH Use Cases</vt:lpstr>
      <vt:lpstr>Technical Implications</vt:lpstr>
      <vt:lpstr>PowerPoint Presentation</vt:lpstr>
      <vt:lpstr>Whole Person Care Solution</vt:lpstr>
      <vt:lpstr>Resources</vt:lpstr>
      <vt:lpstr>Let’s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Christenson</dc:creator>
  <cp:lastModifiedBy>Christopher Henkenius</cp:lastModifiedBy>
  <cp:revision>15</cp:revision>
  <dcterms:created xsi:type="dcterms:W3CDTF">2019-05-17T20:17:59Z</dcterms:created>
  <dcterms:modified xsi:type="dcterms:W3CDTF">2019-05-20T17:43:11Z</dcterms:modified>
</cp:coreProperties>
</file>