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83" r:id="rId3"/>
    <p:sldMasterId id="2147483695" r:id="rId4"/>
    <p:sldMasterId id="2147483707" r:id="rId5"/>
    <p:sldMasterId id="2147483719" r:id="rId6"/>
  </p:sldMasterIdLst>
  <p:notesMasterIdLst>
    <p:notesMasterId r:id="rId51"/>
  </p:notesMasterIdLst>
  <p:handoutMasterIdLst>
    <p:handoutMasterId r:id="rId52"/>
  </p:handoutMasterIdLst>
  <p:sldIdLst>
    <p:sldId id="267" r:id="rId7"/>
    <p:sldId id="321" r:id="rId8"/>
    <p:sldId id="326" r:id="rId9"/>
    <p:sldId id="327" r:id="rId10"/>
    <p:sldId id="328" r:id="rId11"/>
    <p:sldId id="346" r:id="rId12"/>
    <p:sldId id="290" r:id="rId13"/>
    <p:sldId id="338" r:id="rId14"/>
    <p:sldId id="330" r:id="rId15"/>
    <p:sldId id="331" r:id="rId16"/>
    <p:sldId id="332" r:id="rId17"/>
    <p:sldId id="333" r:id="rId18"/>
    <p:sldId id="334" r:id="rId19"/>
    <p:sldId id="292" r:id="rId20"/>
    <p:sldId id="294" r:id="rId21"/>
    <p:sldId id="295" r:id="rId22"/>
    <p:sldId id="335" r:id="rId23"/>
    <p:sldId id="336" r:id="rId24"/>
    <p:sldId id="337" r:id="rId25"/>
    <p:sldId id="339" r:id="rId26"/>
    <p:sldId id="342" r:id="rId27"/>
    <p:sldId id="315" r:id="rId28"/>
    <p:sldId id="353" r:id="rId29"/>
    <p:sldId id="354" r:id="rId30"/>
    <p:sldId id="343" r:id="rId31"/>
    <p:sldId id="348" r:id="rId32"/>
    <p:sldId id="357" r:id="rId33"/>
    <p:sldId id="314" r:id="rId34"/>
    <p:sldId id="303" r:id="rId35"/>
    <p:sldId id="350" r:id="rId36"/>
    <p:sldId id="308" r:id="rId37"/>
    <p:sldId id="307" r:id="rId38"/>
    <p:sldId id="306" r:id="rId39"/>
    <p:sldId id="349" r:id="rId40"/>
    <p:sldId id="351" r:id="rId41"/>
    <p:sldId id="355" r:id="rId42"/>
    <p:sldId id="352" r:id="rId43"/>
    <p:sldId id="309" r:id="rId44"/>
    <p:sldId id="310" r:id="rId45"/>
    <p:sldId id="340" r:id="rId46"/>
    <p:sldId id="356" r:id="rId47"/>
    <p:sldId id="311" r:id="rId48"/>
    <p:sldId id="298" r:id="rId49"/>
    <p:sldId id="264"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3674"/>
    <a:srgbClr val="DEA900"/>
    <a:srgbClr val="3B41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488" autoAdjust="0"/>
  </p:normalViewPr>
  <p:slideViewPr>
    <p:cSldViewPr snapToGrid="0" snapToObjects="1">
      <p:cViewPr varScale="1">
        <p:scale>
          <a:sx n="36" d="100"/>
          <a:sy n="36" d="100"/>
        </p:scale>
        <p:origin x="228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792F7B9-FF6E-45DB-8721-D52F9984F1ED}" type="datetimeFigureOut">
              <a:rPr lang="en-US" smtClean="0"/>
              <a:t>5/2/2019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EE37CAF-4D05-4474-83B9-7E6BC2D8F182}" type="slidenum">
              <a:rPr lang="en-US" smtClean="0"/>
              <a:t>‹#›</a:t>
            </a:fld>
            <a:endParaRPr lang="en-US"/>
          </a:p>
        </p:txBody>
      </p:sp>
    </p:spTree>
    <p:extLst>
      <p:ext uri="{BB962C8B-B14F-4D97-AF65-F5344CB8AC3E}">
        <p14:creationId xmlns:p14="http://schemas.microsoft.com/office/powerpoint/2010/main" val="836133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B1FE17-9A94-4784-9572-28945F5ECC9B}" type="datetimeFigureOut">
              <a:rPr lang="en-US" smtClean="0"/>
              <a:t>5/2/2019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45E7FC5-2127-4296-A664-7A4CC5B65A29}" type="slidenum">
              <a:rPr lang="en-US" smtClean="0"/>
              <a:t>‹#›</a:t>
            </a:fld>
            <a:endParaRPr lang="en-US"/>
          </a:p>
        </p:txBody>
      </p:sp>
    </p:spTree>
    <p:extLst>
      <p:ext uri="{BB962C8B-B14F-4D97-AF65-F5344CB8AC3E}">
        <p14:creationId xmlns:p14="http://schemas.microsoft.com/office/powerpoint/2010/main" val="1413047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1</a:t>
            </a:fld>
            <a:endParaRPr lang="en-US"/>
          </a:p>
        </p:txBody>
      </p:sp>
    </p:spTree>
    <p:extLst>
      <p:ext uri="{BB962C8B-B14F-4D97-AF65-F5344CB8AC3E}">
        <p14:creationId xmlns:p14="http://schemas.microsoft.com/office/powerpoint/2010/main" val="1879406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13</a:t>
            </a:fld>
            <a:endParaRPr lang="en-US"/>
          </a:p>
        </p:txBody>
      </p:sp>
    </p:spTree>
    <p:extLst>
      <p:ext uri="{BB962C8B-B14F-4D97-AF65-F5344CB8AC3E}">
        <p14:creationId xmlns:p14="http://schemas.microsoft.com/office/powerpoint/2010/main" val="375890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14</a:t>
            </a:fld>
            <a:endParaRPr lang="en-US"/>
          </a:p>
        </p:txBody>
      </p:sp>
    </p:spTree>
    <p:extLst>
      <p:ext uri="{BB962C8B-B14F-4D97-AF65-F5344CB8AC3E}">
        <p14:creationId xmlns:p14="http://schemas.microsoft.com/office/powerpoint/2010/main" val="345355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15</a:t>
            </a:fld>
            <a:endParaRPr lang="en-US"/>
          </a:p>
        </p:txBody>
      </p:sp>
    </p:spTree>
    <p:extLst>
      <p:ext uri="{BB962C8B-B14F-4D97-AF65-F5344CB8AC3E}">
        <p14:creationId xmlns:p14="http://schemas.microsoft.com/office/powerpoint/2010/main" val="336242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16</a:t>
            </a:fld>
            <a:endParaRPr lang="en-US"/>
          </a:p>
        </p:txBody>
      </p:sp>
    </p:spTree>
    <p:extLst>
      <p:ext uri="{BB962C8B-B14F-4D97-AF65-F5344CB8AC3E}">
        <p14:creationId xmlns:p14="http://schemas.microsoft.com/office/powerpoint/2010/main" val="391872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17</a:t>
            </a:fld>
            <a:endParaRPr lang="en-US"/>
          </a:p>
        </p:txBody>
      </p:sp>
    </p:spTree>
    <p:extLst>
      <p:ext uri="{BB962C8B-B14F-4D97-AF65-F5344CB8AC3E}">
        <p14:creationId xmlns:p14="http://schemas.microsoft.com/office/powerpoint/2010/main" val="371923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18</a:t>
            </a:fld>
            <a:endParaRPr lang="en-US"/>
          </a:p>
        </p:txBody>
      </p:sp>
    </p:spTree>
    <p:extLst>
      <p:ext uri="{BB962C8B-B14F-4D97-AF65-F5344CB8AC3E}">
        <p14:creationId xmlns:p14="http://schemas.microsoft.com/office/powerpoint/2010/main" val="857306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19</a:t>
            </a:fld>
            <a:endParaRPr lang="en-US"/>
          </a:p>
        </p:txBody>
      </p:sp>
    </p:spTree>
    <p:extLst>
      <p:ext uri="{BB962C8B-B14F-4D97-AF65-F5344CB8AC3E}">
        <p14:creationId xmlns:p14="http://schemas.microsoft.com/office/powerpoint/2010/main" val="119230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 of</a:t>
            </a:r>
            <a:r>
              <a:rPr lang="en-US" baseline="0" dirty="0" smtClean="0"/>
              <a:t> reference/anchor for “Motivation”</a:t>
            </a:r>
          </a:p>
          <a:p>
            <a:r>
              <a:rPr lang="en-US" baseline="0" dirty="0" smtClean="0"/>
              <a:t>What baggage or biases do we need to make explicit before we begin</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21</a:t>
            </a:fld>
            <a:endParaRPr lang="en-US"/>
          </a:p>
        </p:txBody>
      </p:sp>
    </p:spTree>
    <p:extLst>
      <p:ext uri="{BB962C8B-B14F-4D97-AF65-F5344CB8AC3E}">
        <p14:creationId xmlns:p14="http://schemas.microsoft.com/office/powerpoint/2010/main" val="2958364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22</a:t>
            </a:fld>
            <a:endParaRPr lang="en-US"/>
          </a:p>
        </p:txBody>
      </p:sp>
    </p:spTree>
    <p:extLst>
      <p:ext uri="{BB962C8B-B14F-4D97-AF65-F5344CB8AC3E}">
        <p14:creationId xmlns:p14="http://schemas.microsoft.com/office/powerpoint/2010/main" val="116172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We have a disconnect!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Lucida Grande"/>
                <a:ea typeface="Geneva"/>
                <a:cs typeface="Geneva"/>
              </a:defRPr>
            </a:lvl1pPr>
            <a:lvl2pPr marL="742950" indent="-285750" eaLnBrk="0" hangingPunct="0">
              <a:defRPr sz="2400">
                <a:solidFill>
                  <a:schemeClr val="tx1"/>
                </a:solidFill>
                <a:latin typeface="Lucida Grande"/>
                <a:ea typeface="Geneva"/>
                <a:cs typeface="Geneva"/>
              </a:defRPr>
            </a:lvl2pPr>
            <a:lvl3pPr marL="1143000" indent="-228600" eaLnBrk="0" hangingPunct="0">
              <a:defRPr sz="2400">
                <a:solidFill>
                  <a:schemeClr val="tx1"/>
                </a:solidFill>
                <a:latin typeface="Lucida Grande"/>
                <a:ea typeface="Geneva"/>
                <a:cs typeface="Geneva"/>
              </a:defRPr>
            </a:lvl3pPr>
            <a:lvl4pPr marL="1600200" indent="-228600" eaLnBrk="0" hangingPunct="0">
              <a:defRPr sz="2400">
                <a:solidFill>
                  <a:schemeClr val="tx1"/>
                </a:solidFill>
                <a:latin typeface="Lucida Grande"/>
                <a:ea typeface="Geneva"/>
                <a:cs typeface="Geneva"/>
              </a:defRPr>
            </a:lvl4pPr>
            <a:lvl5pPr marL="2057400" indent="-228600" eaLnBrk="0" hangingPunct="0">
              <a:defRPr sz="2400">
                <a:solidFill>
                  <a:schemeClr val="tx1"/>
                </a:solidFill>
                <a:latin typeface="Lucida Grande"/>
                <a:ea typeface="Geneva"/>
                <a:cs typeface="Geneva"/>
              </a:defRPr>
            </a:lvl5pPr>
            <a:lvl6pPr marL="2514600" indent="-228600" eaLnBrk="0" fontAlgn="base" hangingPunct="0">
              <a:spcBef>
                <a:spcPct val="0"/>
              </a:spcBef>
              <a:spcAft>
                <a:spcPct val="0"/>
              </a:spcAft>
              <a:defRPr sz="2400">
                <a:solidFill>
                  <a:schemeClr val="tx1"/>
                </a:solidFill>
                <a:latin typeface="Lucida Grande"/>
                <a:ea typeface="Geneva"/>
                <a:cs typeface="Geneva"/>
              </a:defRPr>
            </a:lvl6pPr>
            <a:lvl7pPr marL="2971800" indent="-228600" eaLnBrk="0" fontAlgn="base" hangingPunct="0">
              <a:spcBef>
                <a:spcPct val="0"/>
              </a:spcBef>
              <a:spcAft>
                <a:spcPct val="0"/>
              </a:spcAft>
              <a:defRPr sz="2400">
                <a:solidFill>
                  <a:schemeClr val="tx1"/>
                </a:solidFill>
                <a:latin typeface="Lucida Grande"/>
                <a:ea typeface="Geneva"/>
                <a:cs typeface="Geneva"/>
              </a:defRPr>
            </a:lvl7pPr>
            <a:lvl8pPr marL="3429000" indent="-228600" eaLnBrk="0" fontAlgn="base" hangingPunct="0">
              <a:spcBef>
                <a:spcPct val="0"/>
              </a:spcBef>
              <a:spcAft>
                <a:spcPct val="0"/>
              </a:spcAft>
              <a:defRPr sz="2400">
                <a:solidFill>
                  <a:schemeClr val="tx1"/>
                </a:solidFill>
                <a:latin typeface="Lucida Grande"/>
                <a:ea typeface="Geneva"/>
                <a:cs typeface="Geneva"/>
              </a:defRPr>
            </a:lvl8pPr>
            <a:lvl9pPr marL="3886200" indent="-228600" eaLnBrk="0" fontAlgn="base" hangingPunct="0">
              <a:spcBef>
                <a:spcPct val="0"/>
              </a:spcBef>
              <a:spcAft>
                <a:spcPct val="0"/>
              </a:spcAft>
              <a:defRPr sz="2400">
                <a:solidFill>
                  <a:schemeClr val="tx1"/>
                </a:solidFill>
                <a:latin typeface="Lucida Grande"/>
                <a:ea typeface="Geneva"/>
                <a:cs typeface="Geneva"/>
              </a:defRPr>
            </a:lvl9pPr>
          </a:lstStyle>
          <a:p>
            <a:fld id="{17629244-72FC-4601-B040-3EE187E6100D}" type="slidenum">
              <a:rPr lang="en-US" altLang="en-US" sz="1200">
                <a:solidFill>
                  <a:srgbClr val="000000"/>
                </a:solidFill>
                <a:latin typeface="Georgia" panose="02040502050405020303" pitchFamily="18" charset="0"/>
              </a:rPr>
              <a:pPr/>
              <a:t>25</a:t>
            </a:fld>
            <a:endParaRPr lang="en-US" altLang="en-US" sz="1200">
              <a:solidFill>
                <a:srgbClr val="000000"/>
              </a:solidFill>
              <a:latin typeface="Georgia" panose="02040502050405020303" pitchFamily="18" charset="0"/>
            </a:endParaRPr>
          </a:p>
        </p:txBody>
      </p:sp>
    </p:spTree>
    <p:extLst>
      <p:ext uri="{BB962C8B-B14F-4D97-AF65-F5344CB8AC3E}">
        <p14:creationId xmlns:p14="http://schemas.microsoft.com/office/powerpoint/2010/main" val="250991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45E7FC5-2127-4296-A664-7A4CC5B65A29}" type="slidenum">
              <a:rPr lang="en-US" smtClean="0"/>
              <a:t>3</a:t>
            </a:fld>
            <a:endParaRPr lang="en-US"/>
          </a:p>
        </p:txBody>
      </p:sp>
    </p:spTree>
    <p:extLst>
      <p:ext uri="{BB962C8B-B14F-4D97-AF65-F5344CB8AC3E}">
        <p14:creationId xmlns:p14="http://schemas.microsoft.com/office/powerpoint/2010/main" val="114854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26</a:t>
            </a:fld>
            <a:endParaRPr lang="en-US"/>
          </a:p>
        </p:txBody>
      </p:sp>
    </p:spTree>
    <p:extLst>
      <p:ext uri="{BB962C8B-B14F-4D97-AF65-F5344CB8AC3E}">
        <p14:creationId xmlns:p14="http://schemas.microsoft.com/office/powerpoint/2010/main" val="306535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28</a:t>
            </a:fld>
            <a:endParaRPr lang="en-US"/>
          </a:p>
        </p:txBody>
      </p:sp>
    </p:spTree>
    <p:extLst>
      <p:ext uri="{BB962C8B-B14F-4D97-AF65-F5344CB8AC3E}">
        <p14:creationId xmlns:p14="http://schemas.microsoft.com/office/powerpoint/2010/main" val="3129727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29</a:t>
            </a:fld>
            <a:endParaRPr lang="en-US"/>
          </a:p>
        </p:txBody>
      </p:sp>
    </p:spTree>
    <p:extLst>
      <p:ext uri="{BB962C8B-B14F-4D97-AF65-F5344CB8AC3E}">
        <p14:creationId xmlns:p14="http://schemas.microsoft.com/office/powerpoint/2010/main" val="152320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a:t>
            </a:r>
            <a:r>
              <a:rPr lang="en-US" baseline="0" dirty="0" smtClean="0"/>
              <a:t> Transcendence: helping others to achieve self-actualization (help others be the best they can be)</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30</a:t>
            </a:fld>
            <a:endParaRPr lang="en-US"/>
          </a:p>
        </p:txBody>
      </p:sp>
    </p:spTree>
    <p:extLst>
      <p:ext uri="{BB962C8B-B14F-4D97-AF65-F5344CB8AC3E}">
        <p14:creationId xmlns:p14="http://schemas.microsoft.com/office/powerpoint/2010/main" val="279897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31</a:t>
            </a:fld>
            <a:endParaRPr lang="en-US"/>
          </a:p>
        </p:txBody>
      </p:sp>
    </p:spTree>
    <p:extLst>
      <p:ext uri="{BB962C8B-B14F-4D97-AF65-F5344CB8AC3E}">
        <p14:creationId xmlns:p14="http://schemas.microsoft.com/office/powerpoint/2010/main" val="121249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32</a:t>
            </a:fld>
            <a:endParaRPr lang="en-US"/>
          </a:p>
        </p:txBody>
      </p:sp>
    </p:spTree>
    <p:extLst>
      <p:ext uri="{BB962C8B-B14F-4D97-AF65-F5344CB8AC3E}">
        <p14:creationId xmlns:p14="http://schemas.microsoft.com/office/powerpoint/2010/main" val="3656239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33</a:t>
            </a:fld>
            <a:endParaRPr lang="en-US"/>
          </a:p>
        </p:txBody>
      </p:sp>
    </p:spTree>
    <p:extLst>
      <p:ext uri="{BB962C8B-B14F-4D97-AF65-F5344CB8AC3E}">
        <p14:creationId xmlns:p14="http://schemas.microsoft.com/office/powerpoint/2010/main" val="127603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word on “Engagement”</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34</a:t>
            </a:fld>
            <a:endParaRPr lang="en-US"/>
          </a:p>
        </p:txBody>
      </p:sp>
    </p:spTree>
    <p:extLst>
      <p:ext uri="{BB962C8B-B14F-4D97-AF65-F5344CB8AC3E}">
        <p14:creationId xmlns:p14="http://schemas.microsoft.com/office/powerpoint/2010/main" val="593028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participant</a:t>
            </a:r>
            <a:r>
              <a:rPr lang="en-US" baseline="0" dirty="0" smtClean="0"/>
              <a:t>s about two minutes to write a brief reflection or two for themselves. This could relate to their professional development goals, one of their actions or behaviors they want to commit to holding themselves accountable for improving at work, or a reminder to focus on what’s really, ULTIMATELY important at work – the patients for example, or ensuring the bills get paid, or keeping the hospital compliant (as well as WHY that thing is SO </a:t>
            </a:r>
            <a:r>
              <a:rPr lang="en-US" baseline="0" dirty="0" err="1" smtClean="0"/>
              <a:t>SO</a:t>
            </a:r>
            <a:r>
              <a:rPr lang="en-US" baseline="0" dirty="0" smtClean="0"/>
              <a:t> </a:t>
            </a:r>
            <a:r>
              <a:rPr lang="en-US" baseline="0" dirty="0" err="1" smtClean="0"/>
              <a:t>SO</a:t>
            </a:r>
            <a:r>
              <a:rPr lang="en-US" baseline="0" dirty="0" smtClean="0"/>
              <a:t> important). Say you’re going to play a short video, and then give them about two minutes after the video to journal this reflection.</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35</a:t>
            </a:fld>
            <a:endParaRPr lang="en-US"/>
          </a:p>
        </p:txBody>
      </p:sp>
    </p:spTree>
    <p:extLst>
      <p:ext uri="{BB962C8B-B14F-4D97-AF65-F5344CB8AC3E}">
        <p14:creationId xmlns:p14="http://schemas.microsoft.com/office/powerpoint/2010/main" val="67320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Legacy, purpose</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36</a:t>
            </a:fld>
            <a:endParaRPr lang="en-US"/>
          </a:p>
        </p:txBody>
      </p:sp>
    </p:spTree>
    <p:extLst>
      <p:ext uri="{BB962C8B-B14F-4D97-AF65-F5344CB8AC3E}">
        <p14:creationId xmlns:p14="http://schemas.microsoft.com/office/powerpoint/2010/main" val="3772198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4</a:t>
            </a:fld>
            <a:endParaRPr lang="en-US"/>
          </a:p>
        </p:txBody>
      </p:sp>
    </p:spTree>
    <p:extLst>
      <p:ext uri="{BB962C8B-B14F-4D97-AF65-F5344CB8AC3E}">
        <p14:creationId xmlns:p14="http://schemas.microsoft.com/office/powerpoint/2010/main" val="2666681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wins, maximize positive feedback,</a:t>
            </a:r>
            <a:r>
              <a:rPr lang="en-US" baseline="0" dirty="0" smtClean="0"/>
              <a:t> catch ‘em doing something right</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37</a:t>
            </a:fld>
            <a:endParaRPr lang="en-US"/>
          </a:p>
        </p:txBody>
      </p:sp>
    </p:spTree>
    <p:extLst>
      <p:ext uri="{BB962C8B-B14F-4D97-AF65-F5344CB8AC3E}">
        <p14:creationId xmlns:p14="http://schemas.microsoft.com/office/powerpoint/2010/main" val="65157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38</a:t>
            </a:fld>
            <a:endParaRPr lang="en-US"/>
          </a:p>
        </p:txBody>
      </p:sp>
    </p:spTree>
    <p:extLst>
      <p:ext uri="{BB962C8B-B14F-4D97-AF65-F5344CB8AC3E}">
        <p14:creationId xmlns:p14="http://schemas.microsoft.com/office/powerpoint/2010/main" val="1508730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39</a:t>
            </a:fld>
            <a:endParaRPr lang="en-US"/>
          </a:p>
        </p:txBody>
      </p:sp>
    </p:spTree>
    <p:extLst>
      <p:ext uri="{BB962C8B-B14F-4D97-AF65-F5344CB8AC3E}">
        <p14:creationId xmlns:p14="http://schemas.microsoft.com/office/powerpoint/2010/main" val="298750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what you positively</a:t>
            </a:r>
            <a:r>
              <a:rPr lang="en-US" baseline="0" dirty="0" smtClean="0"/>
              <a:t> reinforce</a:t>
            </a:r>
          </a:p>
          <a:p>
            <a:r>
              <a:rPr lang="en-US" baseline="0" dirty="0" smtClean="0"/>
              <a:t>Stop doing what you castigate</a:t>
            </a:r>
          </a:p>
          <a:p>
            <a:r>
              <a:rPr lang="en-US" baseline="0" dirty="0" smtClean="0"/>
              <a:t>Stop doing what’s ignored</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42</a:t>
            </a:fld>
            <a:endParaRPr lang="en-US"/>
          </a:p>
        </p:txBody>
      </p:sp>
    </p:spTree>
    <p:extLst>
      <p:ext uri="{BB962C8B-B14F-4D97-AF65-F5344CB8AC3E}">
        <p14:creationId xmlns:p14="http://schemas.microsoft.com/office/powerpoint/2010/main" val="966354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43</a:t>
            </a:fld>
            <a:endParaRPr lang="en-US"/>
          </a:p>
        </p:txBody>
      </p:sp>
    </p:spTree>
    <p:extLst>
      <p:ext uri="{BB962C8B-B14F-4D97-AF65-F5344CB8AC3E}">
        <p14:creationId xmlns:p14="http://schemas.microsoft.com/office/powerpoint/2010/main" val="134418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44</a:t>
            </a:fld>
            <a:endParaRPr lang="en-US"/>
          </a:p>
        </p:txBody>
      </p:sp>
    </p:spTree>
    <p:extLst>
      <p:ext uri="{BB962C8B-B14F-4D97-AF65-F5344CB8AC3E}">
        <p14:creationId xmlns:p14="http://schemas.microsoft.com/office/powerpoint/2010/main" val="196528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buClr>
                <a:srgbClr val="AD2E27"/>
              </a:buClr>
            </a:pPr>
            <a:r>
              <a:rPr lang="en-US" dirty="0" smtClean="0">
                <a:solidFill>
                  <a:prstClr val="black"/>
                </a:solidFill>
              </a:rPr>
              <a:t>Delegate tasks that can be better done by a subordinate.</a:t>
            </a:r>
          </a:p>
          <a:p>
            <a:pPr marL="465887" indent="-465887">
              <a:buClr>
                <a:srgbClr val="AD2E27"/>
              </a:buClr>
            </a:pPr>
            <a:r>
              <a:rPr lang="en-US" dirty="0" smtClean="0">
                <a:solidFill>
                  <a:prstClr val="black"/>
                </a:solidFill>
              </a:rPr>
              <a:t>Delegate tasks that are urgent, but not high priority.</a:t>
            </a:r>
          </a:p>
          <a:p>
            <a:pPr marL="465887" indent="-465887">
              <a:buClr>
                <a:srgbClr val="AD2E27"/>
              </a:buClr>
            </a:pPr>
            <a:r>
              <a:rPr lang="en-US" dirty="0" smtClean="0">
                <a:solidFill>
                  <a:prstClr val="black"/>
                </a:solidFill>
              </a:rPr>
              <a:t>Delegate tasks relevant to a subordinate’s career.</a:t>
            </a:r>
          </a:p>
          <a:p>
            <a:pPr marL="465887" indent="-465887">
              <a:buClr>
                <a:srgbClr val="AD2E27"/>
              </a:buClr>
            </a:pPr>
            <a:r>
              <a:rPr lang="en-US" dirty="0" smtClean="0">
                <a:solidFill>
                  <a:prstClr val="black"/>
                </a:solidFill>
              </a:rPr>
              <a:t>Delegate tasks of appropriate difficulty.</a:t>
            </a:r>
          </a:p>
          <a:p>
            <a:pPr marL="465887" indent="-465887">
              <a:buClr>
                <a:srgbClr val="AD2E27"/>
              </a:buClr>
            </a:pPr>
            <a:r>
              <a:rPr lang="en-US" dirty="0" smtClean="0">
                <a:solidFill>
                  <a:prstClr val="black"/>
                </a:solidFill>
              </a:rPr>
              <a:t>Delegate both pleasant and unpleasant tasks.</a:t>
            </a:r>
          </a:p>
          <a:p>
            <a:pPr marL="465887" indent="-465887">
              <a:buClr>
                <a:srgbClr val="AD2E27"/>
              </a:buClr>
            </a:pPr>
            <a:endParaRPr lang="en-US" dirty="0" smtClean="0">
              <a:solidFill>
                <a:prstClr val="black"/>
              </a:solidFill>
            </a:endParaRPr>
          </a:p>
          <a:p>
            <a:pPr>
              <a:buClr>
                <a:srgbClr val="AD2E27"/>
              </a:buClr>
            </a:pPr>
            <a:r>
              <a:rPr lang="en-US" dirty="0" smtClean="0">
                <a:solidFill>
                  <a:prstClr val="black"/>
                </a:solidFill>
              </a:rPr>
              <a:t>Does a leader lose leadership if delegating a task?</a:t>
            </a:r>
          </a:p>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5</a:t>
            </a:fld>
            <a:endParaRPr lang="en-US"/>
          </a:p>
        </p:txBody>
      </p:sp>
    </p:spTree>
    <p:extLst>
      <p:ext uri="{BB962C8B-B14F-4D97-AF65-F5344CB8AC3E}">
        <p14:creationId xmlns:p14="http://schemas.microsoft.com/office/powerpoint/2010/main" val="419737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Look at YOU – quick Cosmopolitan Magazine-style quiz/self-assessment</a:t>
            </a:r>
            <a:br>
              <a:rPr lang="en-US" baseline="0" dirty="0" smtClean="0"/>
            </a:br>
            <a:r>
              <a:rPr lang="en-US" baseline="0" dirty="0" smtClean="0"/>
              <a:t>Whose performance are we really talking about? </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6</a:t>
            </a:fld>
            <a:endParaRPr lang="en-US"/>
          </a:p>
        </p:txBody>
      </p:sp>
    </p:spTree>
    <p:extLst>
      <p:ext uri="{BB962C8B-B14F-4D97-AF65-F5344CB8AC3E}">
        <p14:creationId xmlns:p14="http://schemas.microsoft.com/office/powerpoint/2010/main" val="27892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7</a:t>
            </a:fld>
            <a:endParaRPr lang="en-US"/>
          </a:p>
        </p:txBody>
      </p:sp>
    </p:spTree>
    <p:extLst>
      <p:ext uri="{BB962C8B-B14F-4D97-AF65-F5344CB8AC3E}">
        <p14:creationId xmlns:p14="http://schemas.microsoft.com/office/powerpoint/2010/main" val="411715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E7FC5-2127-4296-A664-7A4CC5B65A29}" type="slidenum">
              <a:rPr lang="en-US" smtClean="0"/>
              <a:t>8</a:t>
            </a:fld>
            <a:endParaRPr lang="en-US"/>
          </a:p>
        </p:txBody>
      </p:sp>
    </p:spTree>
    <p:extLst>
      <p:ext uri="{BB962C8B-B14F-4D97-AF65-F5344CB8AC3E}">
        <p14:creationId xmlns:p14="http://schemas.microsoft.com/office/powerpoint/2010/main" val="190549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startAt="7"/>
            </a:pPr>
            <a:r>
              <a:rPr lang="en-US" sz="1200" dirty="0" smtClean="0"/>
              <a:t>There is no benefit/reward for doing it </a:t>
            </a:r>
          </a:p>
          <a:p>
            <a:pPr marL="514350" indent="-514350">
              <a:buFont typeface="+mj-lt"/>
              <a:buAutoNum type="arabicPeriod" startAt="7"/>
            </a:pPr>
            <a:r>
              <a:rPr lang="en-US" sz="1200" dirty="0" smtClean="0"/>
              <a:t>They think they are doing it </a:t>
            </a:r>
          </a:p>
          <a:p>
            <a:pPr marL="514350" indent="-514350">
              <a:buFont typeface="+mj-lt"/>
              <a:buAutoNum type="arabicPeriod" startAt="7"/>
            </a:pPr>
            <a:r>
              <a:rPr lang="en-US" sz="1200" dirty="0" smtClean="0"/>
              <a:t>They are rewarded for not doing it</a:t>
            </a:r>
          </a:p>
          <a:p>
            <a:pPr marL="514350" indent="-514350">
              <a:buFont typeface="+mj-lt"/>
              <a:buAutoNum type="arabicPeriod" startAt="7"/>
            </a:pPr>
            <a:r>
              <a:rPr lang="en-US" sz="1200" dirty="0" smtClean="0"/>
              <a:t>They are punished for doing it</a:t>
            </a:r>
          </a:p>
          <a:p>
            <a:pPr marL="514350" indent="-514350">
              <a:buFont typeface="+mj-lt"/>
              <a:buAutoNum type="arabicPeriod" startAt="7"/>
            </a:pPr>
            <a:r>
              <a:rPr lang="en-US" sz="1200" dirty="0" smtClean="0"/>
              <a:t>They anticipate a negative consequence for doing it</a:t>
            </a:r>
          </a:p>
          <a:p>
            <a:pPr marL="514350" indent="-514350">
              <a:buFont typeface="+mj-lt"/>
              <a:buAutoNum type="arabicPeriod" startAt="7"/>
            </a:pPr>
            <a:r>
              <a:rPr lang="en-US" sz="1200" dirty="0" smtClean="0"/>
              <a:t>There is no negative consequence to them for poor performance</a:t>
            </a:r>
          </a:p>
          <a:p>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11</a:t>
            </a:fld>
            <a:endParaRPr lang="en-US"/>
          </a:p>
        </p:txBody>
      </p:sp>
    </p:spTree>
    <p:extLst>
      <p:ext uri="{BB962C8B-B14F-4D97-AF65-F5344CB8AC3E}">
        <p14:creationId xmlns:p14="http://schemas.microsoft.com/office/powerpoint/2010/main" val="256805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in …</a:t>
            </a:r>
          </a:p>
          <a:p>
            <a:r>
              <a:rPr lang="en-US" dirty="0" smtClean="0"/>
              <a:t>Origination</a:t>
            </a:r>
          </a:p>
          <a:p>
            <a:r>
              <a:rPr lang="en-US" dirty="0" smtClean="0"/>
              <a:t>Participants</a:t>
            </a:r>
          </a:p>
          <a:p>
            <a:r>
              <a:rPr lang="en-US" dirty="0" smtClean="0"/>
              <a:t>Planning</a:t>
            </a:r>
            <a:r>
              <a:rPr lang="en-US" baseline="0" dirty="0" smtClean="0"/>
              <a:t> and initial partnerships</a:t>
            </a:r>
            <a:endParaRPr lang="en-US" dirty="0"/>
          </a:p>
        </p:txBody>
      </p:sp>
      <p:sp>
        <p:nvSpPr>
          <p:cNvPr id="4" name="Slide Number Placeholder 3"/>
          <p:cNvSpPr>
            <a:spLocks noGrp="1"/>
          </p:cNvSpPr>
          <p:nvPr>
            <p:ph type="sldNum" sz="quarter" idx="10"/>
          </p:nvPr>
        </p:nvSpPr>
        <p:spPr/>
        <p:txBody>
          <a:bodyPr/>
          <a:lstStyle/>
          <a:p>
            <a:fld id="{C45E7FC5-2127-4296-A664-7A4CC5B65A29}" type="slidenum">
              <a:rPr lang="en-US" smtClean="0"/>
              <a:t>12</a:t>
            </a:fld>
            <a:endParaRPr lang="en-US"/>
          </a:p>
        </p:txBody>
      </p:sp>
    </p:spTree>
    <p:extLst>
      <p:ext uri="{BB962C8B-B14F-4D97-AF65-F5344CB8AC3E}">
        <p14:creationId xmlns:p14="http://schemas.microsoft.com/office/powerpoint/2010/main" val="3855149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PPT background_logo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BE2E89E3-9012-754D-ACFE-6D3D94DB23F1}"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8" name="Subtitle 2"/>
          <p:cNvSpPr>
            <a:spLocks noGrp="1"/>
          </p:cNvSpPr>
          <p:nvPr>
            <p:ph type="subTitle" idx="1"/>
          </p:nvPr>
        </p:nvSpPr>
        <p:spPr>
          <a:xfrm>
            <a:off x="3764640" y="3285951"/>
            <a:ext cx="4693557" cy="1687575"/>
          </a:xfrm>
          <a:prstGeom prst="rect">
            <a:avLst/>
          </a:prstGeom>
        </p:spPr>
        <p:txBody>
          <a:bodyPr>
            <a:normAutofit/>
          </a:bodyPr>
          <a:lstStyle>
            <a:lvl1pPr marL="0" indent="0" algn="ctr">
              <a:buNone/>
              <a:defRPr sz="3000">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1"/>
          <p:cNvSpPr>
            <a:spLocks noGrp="1"/>
          </p:cNvSpPr>
          <p:nvPr>
            <p:ph type="ctrTitle"/>
          </p:nvPr>
        </p:nvSpPr>
        <p:spPr>
          <a:xfrm>
            <a:off x="3764641" y="1460196"/>
            <a:ext cx="4693557" cy="1388236"/>
          </a:xfrm>
          <a:prstGeom prst="rect">
            <a:avLst/>
          </a:prstGeom>
        </p:spPr>
        <p:txBody>
          <a:bodyPr>
            <a:noAutofit/>
          </a:bodyPr>
          <a:lstStyle>
            <a:lvl1pPr>
              <a:defRPr sz="5500" baseline="0">
                <a:solidFill>
                  <a:srgbClr val="533F7E"/>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086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Frame">
    <p:spTree>
      <p:nvGrpSpPr>
        <p:cNvPr id="1" name=""/>
        <p:cNvGrpSpPr/>
        <p:nvPr/>
      </p:nvGrpSpPr>
      <p:grpSpPr>
        <a:xfrm>
          <a:off x="0" y="0"/>
          <a:ext cx="0" cy="0"/>
          <a:chOff x="0" y="0"/>
          <a:chExt cx="0" cy="0"/>
        </a:xfrm>
      </p:grpSpPr>
      <p:pic>
        <p:nvPicPr>
          <p:cNvPr id="7" name="Picture 6" descr="PPT background_E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BE2E89E3-9012-754D-ACFE-6D3D94DB23F1}"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4F592-7035-BC42-B961-96A5B059A853}" type="slidenum">
              <a:rPr lang="en-US" smtClean="0"/>
              <a:t>‹#›</a:t>
            </a:fld>
            <a:endParaRPr lang="en-US"/>
          </a:p>
        </p:txBody>
      </p:sp>
    </p:spTree>
    <p:extLst>
      <p:ext uri="{BB962C8B-B14F-4D97-AF65-F5344CB8AC3E}">
        <p14:creationId xmlns:p14="http://schemas.microsoft.com/office/powerpoint/2010/main" val="241351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E90612F0-8104-49EA-AE81-FDD2171E73C9}"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Grande"/>
              </a:defRPr>
            </a:lvl1pPr>
          </a:lstStyle>
          <a:p>
            <a:fld id="{40AB0E91-7F37-4FFD-B6EB-2A119BFECFA3}" type="slidenum">
              <a:rPr lang="en-US" altLang="en-US"/>
              <a:pPr/>
              <a:t>‹#›</a:t>
            </a:fld>
            <a:endParaRPr lang="en-US" altLang="en-US"/>
          </a:p>
        </p:txBody>
      </p:sp>
    </p:spTree>
    <p:extLst>
      <p:ext uri="{BB962C8B-B14F-4D97-AF65-F5344CB8AC3E}">
        <p14:creationId xmlns:p14="http://schemas.microsoft.com/office/powerpoint/2010/main" val="2013360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6A55F93E-F020-4C7C-B830-6F82D7EE52F0}"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Grande"/>
              </a:defRPr>
            </a:lvl1pPr>
          </a:lstStyle>
          <a:p>
            <a:fld id="{B372E819-2B2C-4EC2-B6A9-E540414E39FA}" type="slidenum">
              <a:rPr lang="en-US" altLang="en-US"/>
              <a:pPr/>
              <a:t>‹#›</a:t>
            </a:fld>
            <a:endParaRPr lang="en-US" altLang="en-US"/>
          </a:p>
        </p:txBody>
      </p:sp>
    </p:spTree>
    <p:extLst>
      <p:ext uri="{BB962C8B-B14F-4D97-AF65-F5344CB8AC3E}">
        <p14:creationId xmlns:p14="http://schemas.microsoft.com/office/powerpoint/2010/main" val="179766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A2E6A547-7977-4552-A1A3-DCF34F008BEF}"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Grande"/>
              </a:defRPr>
            </a:lvl1pPr>
          </a:lstStyle>
          <a:p>
            <a:fld id="{2D445B35-A148-412F-95F7-13A6AD56CCED}" type="slidenum">
              <a:rPr lang="en-US" altLang="en-US"/>
              <a:pPr/>
              <a:t>‹#›</a:t>
            </a:fld>
            <a:endParaRPr lang="en-US" altLang="en-US"/>
          </a:p>
        </p:txBody>
      </p:sp>
    </p:spTree>
    <p:extLst>
      <p:ext uri="{BB962C8B-B14F-4D97-AF65-F5344CB8AC3E}">
        <p14:creationId xmlns:p14="http://schemas.microsoft.com/office/powerpoint/2010/main" val="23129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A8B2334F-264B-4B74-803C-1AE8BA0BD775}"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Grande"/>
              </a:defRPr>
            </a:lvl1pPr>
          </a:lstStyle>
          <a:p>
            <a:fld id="{666D8634-CE9C-436C-8CC3-02307DCEAA69}" type="slidenum">
              <a:rPr lang="en-US" altLang="en-US"/>
              <a:pPr/>
              <a:t>‹#›</a:t>
            </a:fld>
            <a:endParaRPr lang="en-US" altLang="en-US"/>
          </a:p>
        </p:txBody>
      </p:sp>
    </p:spTree>
    <p:extLst>
      <p:ext uri="{BB962C8B-B14F-4D97-AF65-F5344CB8AC3E}">
        <p14:creationId xmlns:p14="http://schemas.microsoft.com/office/powerpoint/2010/main" val="286968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A3186CAE-573A-419C-A71B-6E932AC5DAED}" type="datetimeFigureOut">
              <a:rPr lang="en-US"/>
              <a:pPr>
                <a:defRPr/>
              </a:pPr>
              <a:t>5/2/2019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Lucida Grande"/>
              </a:defRPr>
            </a:lvl1pPr>
          </a:lstStyle>
          <a:p>
            <a:fld id="{D5F66B10-EDC1-4885-8FBE-47FFEA3C7DFB}" type="slidenum">
              <a:rPr lang="en-US" altLang="en-US"/>
              <a:pPr/>
              <a:t>‹#›</a:t>
            </a:fld>
            <a:endParaRPr lang="en-US" altLang="en-US"/>
          </a:p>
        </p:txBody>
      </p:sp>
    </p:spTree>
    <p:extLst>
      <p:ext uri="{BB962C8B-B14F-4D97-AF65-F5344CB8AC3E}">
        <p14:creationId xmlns:p14="http://schemas.microsoft.com/office/powerpoint/2010/main" val="414855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4293C684-DA27-4949-BC77-F36F96FFD398}" type="datetimeFigureOut">
              <a:rPr lang="en-US"/>
              <a:pPr>
                <a:defRPr/>
              </a:pPr>
              <a:t>5/2/2019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Lucida Grande"/>
              </a:defRPr>
            </a:lvl1pPr>
          </a:lstStyle>
          <a:p>
            <a:fld id="{82B5C267-57BB-4040-A229-3A846FF44D2E}" type="slidenum">
              <a:rPr lang="en-US" altLang="en-US"/>
              <a:pPr/>
              <a:t>‹#›</a:t>
            </a:fld>
            <a:endParaRPr lang="en-US" altLang="en-US"/>
          </a:p>
        </p:txBody>
      </p:sp>
    </p:spTree>
    <p:extLst>
      <p:ext uri="{BB962C8B-B14F-4D97-AF65-F5344CB8AC3E}">
        <p14:creationId xmlns:p14="http://schemas.microsoft.com/office/powerpoint/2010/main" val="241959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84871CCC-0AFA-44DD-AAF1-10ABB8A1CEA4}" type="datetimeFigureOut">
              <a:rPr lang="en-US"/>
              <a:pPr>
                <a:defRPr/>
              </a:pPr>
              <a:t>5/2/2019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Lucida Grande"/>
              </a:defRPr>
            </a:lvl1pPr>
          </a:lstStyle>
          <a:p>
            <a:fld id="{B721B0E7-0C2B-4C77-BBA2-F1225EA7ED45}" type="slidenum">
              <a:rPr lang="en-US" altLang="en-US"/>
              <a:pPr/>
              <a:t>‹#›</a:t>
            </a:fld>
            <a:endParaRPr lang="en-US" altLang="en-US"/>
          </a:p>
        </p:txBody>
      </p:sp>
    </p:spTree>
    <p:extLst>
      <p:ext uri="{BB962C8B-B14F-4D97-AF65-F5344CB8AC3E}">
        <p14:creationId xmlns:p14="http://schemas.microsoft.com/office/powerpoint/2010/main" val="41239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5D67C519-458C-4311-A325-4AC00D0F8511}"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Grande"/>
              </a:defRPr>
            </a:lvl1pPr>
          </a:lstStyle>
          <a:p>
            <a:fld id="{0EFA9B90-E21A-4D7B-99CA-F8E677856C65}" type="slidenum">
              <a:rPr lang="en-US" altLang="en-US"/>
              <a:pPr/>
              <a:t>‹#›</a:t>
            </a:fld>
            <a:endParaRPr lang="en-US" altLang="en-US"/>
          </a:p>
        </p:txBody>
      </p:sp>
    </p:spTree>
    <p:extLst>
      <p:ext uri="{BB962C8B-B14F-4D97-AF65-F5344CB8AC3E}">
        <p14:creationId xmlns:p14="http://schemas.microsoft.com/office/powerpoint/2010/main" val="3279238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DBFCA5BB-0946-4EE3-9DFF-4FABE4AB6207}"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Grande"/>
              </a:defRPr>
            </a:lvl1pPr>
          </a:lstStyle>
          <a:p>
            <a:fld id="{8C4794AA-7714-45DD-8815-18EC13F8161B}" type="slidenum">
              <a:rPr lang="en-US" altLang="en-US"/>
              <a:pPr/>
              <a:t>‹#›</a:t>
            </a:fld>
            <a:endParaRPr lang="en-US" altLang="en-US"/>
          </a:p>
        </p:txBody>
      </p:sp>
    </p:spTree>
    <p:extLst>
      <p:ext uri="{BB962C8B-B14F-4D97-AF65-F5344CB8AC3E}">
        <p14:creationId xmlns:p14="http://schemas.microsoft.com/office/powerpoint/2010/main" val="40503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7" descr="PPT background_logo_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endParaRPr lang="en-US"/>
          </a:p>
        </p:txBody>
      </p:sp>
      <p:sp>
        <p:nvSpPr>
          <p:cNvPr id="9" name="Content Placeholder 2"/>
          <p:cNvSpPr>
            <a:spLocks noGrp="1"/>
          </p:cNvSpPr>
          <p:nvPr>
            <p:ph idx="1"/>
          </p:nvPr>
        </p:nvSpPr>
        <p:spPr>
          <a:xfrm>
            <a:off x="457200" y="1632857"/>
            <a:ext cx="8229600" cy="4296457"/>
          </a:xfrm>
          <a:prstGeom prst="rect">
            <a:avLst/>
          </a:prstGeom>
        </p:spPr>
        <p:txBody>
          <a:bodyPr/>
          <a:lstStyle>
            <a:lvl1pPr>
              <a:defRPr sz="3200">
                <a:latin typeface=""/>
              </a:defRPr>
            </a:lvl1pPr>
            <a:lvl2pPr>
              <a:defRPr sz="2800">
                <a:latin typeface=""/>
              </a:defRPr>
            </a:lvl2pPr>
            <a:lvl3pPr>
              <a:defRPr sz="2400">
                <a:latin typeface=""/>
              </a:defRPr>
            </a:lvl3pPr>
            <a:lvl4pPr>
              <a:defRPr sz="2000">
                <a:latin typeface=""/>
              </a:defRPr>
            </a:lvl4pPr>
            <a:lvl5pPr>
              <a:defRPr sz="2000">
                <a:latin typeface=""/>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latin typeface="Arial"/>
              </a:rPr>
              <a:pPr>
                <a:defRPr/>
              </a:pPr>
              <a:t>‹#›</a:t>
            </a:fld>
            <a:endParaRPr lang="en-US" dirty="0">
              <a:latin typeface="Arial"/>
            </a:endParaRPr>
          </a:p>
        </p:txBody>
      </p:sp>
      <p:sp>
        <p:nvSpPr>
          <p:cNvPr id="12" name="Title 1"/>
          <p:cNvSpPr>
            <a:spLocks noGrp="1"/>
          </p:cNvSpPr>
          <p:nvPr>
            <p:ph type="title"/>
          </p:nvPr>
        </p:nvSpPr>
        <p:spPr>
          <a:xfrm>
            <a:off x="457200" y="245443"/>
            <a:ext cx="8229600" cy="969466"/>
          </a:xfrm>
        </p:spPr>
        <p:txBody>
          <a:bodyPr anchor="b">
            <a:normAutofit/>
          </a:bodyPr>
          <a:lstStyle>
            <a:lvl1pPr algn="l">
              <a:defRPr sz="4400" b="0" i="0" baseline="0">
                <a:solidFill>
                  <a:srgbClr val="533F7E"/>
                </a:solidFill>
                <a:latin typeface="Arial"/>
              </a:defRPr>
            </a:lvl1pPr>
          </a:lstStyle>
          <a:p>
            <a:r>
              <a:rPr lang="en-US" smtClean="0"/>
              <a:t>Click to edit Master title style</a:t>
            </a:r>
            <a:endParaRPr lang="en-US" dirty="0"/>
          </a:p>
        </p:txBody>
      </p:sp>
      <p:pic>
        <p:nvPicPr>
          <p:cNvPr id="8" name="Picture 7"/>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268992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884AAE74-1A5F-467D-98AD-A02EFEF58DA9}"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Grande"/>
              </a:defRPr>
            </a:lvl1pPr>
          </a:lstStyle>
          <a:p>
            <a:fld id="{1B934577-FFDB-4196-A58D-431CEAE07BB9}" type="slidenum">
              <a:rPr lang="en-US" altLang="en-US"/>
              <a:pPr/>
              <a:t>‹#›</a:t>
            </a:fld>
            <a:endParaRPr lang="en-US" altLang="en-US"/>
          </a:p>
        </p:txBody>
      </p:sp>
    </p:spTree>
    <p:extLst>
      <p:ext uri="{BB962C8B-B14F-4D97-AF65-F5344CB8AC3E}">
        <p14:creationId xmlns:p14="http://schemas.microsoft.com/office/powerpoint/2010/main" val="198260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Grande"/>
              </a:defRPr>
            </a:lvl1pPr>
          </a:lstStyle>
          <a:p>
            <a:pPr>
              <a:defRPr/>
            </a:pPr>
            <a:fld id="{BB0D664D-A386-4FEF-B054-1493D2363965}"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Grande"/>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Grande"/>
              </a:defRPr>
            </a:lvl1pPr>
          </a:lstStyle>
          <a:p>
            <a:fld id="{06720FF9-E900-43B9-927A-4C2C5AC050D3}" type="slidenum">
              <a:rPr lang="en-US" altLang="en-US"/>
              <a:pPr/>
              <a:t>‹#›</a:t>
            </a:fld>
            <a:endParaRPr lang="en-US" altLang="en-US"/>
          </a:p>
        </p:txBody>
      </p:sp>
    </p:spTree>
    <p:extLst>
      <p:ext uri="{BB962C8B-B14F-4D97-AF65-F5344CB8AC3E}">
        <p14:creationId xmlns:p14="http://schemas.microsoft.com/office/powerpoint/2010/main" val="4176674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PPT background_logo_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ubtitle 2"/>
          <p:cNvSpPr>
            <a:spLocks noGrp="1"/>
          </p:cNvSpPr>
          <p:nvPr>
            <p:ph type="subTitle" idx="1"/>
          </p:nvPr>
        </p:nvSpPr>
        <p:spPr>
          <a:xfrm>
            <a:off x="3764641" y="3285951"/>
            <a:ext cx="4693557" cy="1687575"/>
          </a:xfrm>
          <a:prstGeom prst="rect">
            <a:avLst/>
          </a:prstGeom>
        </p:spPr>
        <p:txBody>
          <a:bodyPr>
            <a:normAutofit/>
          </a:bodyPr>
          <a:lstStyle>
            <a:lvl1pPr marL="0" indent="0" algn="ctr">
              <a:buNone/>
              <a:defRPr sz="3000">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1"/>
          <p:cNvSpPr>
            <a:spLocks noGrp="1"/>
          </p:cNvSpPr>
          <p:nvPr>
            <p:ph type="ctrTitle"/>
          </p:nvPr>
        </p:nvSpPr>
        <p:spPr>
          <a:xfrm>
            <a:off x="3764642" y="1460196"/>
            <a:ext cx="4693557" cy="1388236"/>
          </a:xfrm>
          <a:prstGeom prst="rect">
            <a:avLst/>
          </a:prstGeom>
        </p:spPr>
        <p:txBody>
          <a:bodyPr>
            <a:noAutofit/>
          </a:bodyPr>
          <a:lstStyle>
            <a:lvl1pPr>
              <a:defRPr sz="5500" baseline="0">
                <a:solidFill>
                  <a:srgbClr val="533F7E"/>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6930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7" descr="PPT background_logo_Tex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Content Placeholder 2"/>
          <p:cNvSpPr>
            <a:spLocks noGrp="1"/>
          </p:cNvSpPr>
          <p:nvPr>
            <p:ph idx="1"/>
          </p:nvPr>
        </p:nvSpPr>
        <p:spPr>
          <a:xfrm>
            <a:off x="457200" y="1632859"/>
            <a:ext cx="8229600" cy="4296457"/>
          </a:xfrm>
          <a:prstGeom prst="rect">
            <a:avLst/>
          </a:prstGeom>
        </p:spPr>
        <p:txBody>
          <a:bodyPr/>
          <a:lstStyle>
            <a:lvl1pPr>
              <a:defRPr sz="3200">
                <a:latin typeface=""/>
              </a:defRPr>
            </a:lvl1pPr>
            <a:lvl2pPr>
              <a:defRPr sz="2800">
                <a:latin typeface=""/>
              </a:defRPr>
            </a:lvl2pPr>
            <a:lvl3pPr>
              <a:defRPr sz="2400">
                <a:latin typeface=""/>
              </a:defRPr>
            </a:lvl3pPr>
            <a:lvl4pPr>
              <a:defRPr sz="2000">
                <a:latin typeface=""/>
              </a:defRPr>
            </a:lvl4pPr>
            <a:lvl5pPr>
              <a:defRPr sz="2000">
                <a:latin typeface=""/>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3"/>
          <p:cNvSpPr txBox="1">
            <a:spLocks/>
          </p:cNvSpPr>
          <p:nvPr userDrawn="1"/>
        </p:nvSpPr>
        <p:spPr>
          <a:xfrm>
            <a:off x="457200" y="6356352"/>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solidFill>
                  <a:prstClr val="white"/>
                </a:solidFill>
                <a:latin typeface="Arial"/>
              </a:rPr>
              <a:pPr>
                <a:defRPr/>
              </a:pPr>
              <a:t>‹#›</a:t>
            </a:fld>
            <a:endParaRPr lang="en-US" dirty="0">
              <a:solidFill>
                <a:prstClr val="white"/>
              </a:solidFill>
              <a:latin typeface="Arial"/>
            </a:endParaRPr>
          </a:p>
        </p:txBody>
      </p:sp>
      <p:sp>
        <p:nvSpPr>
          <p:cNvPr id="12" name="Title 1"/>
          <p:cNvSpPr>
            <a:spLocks noGrp="1"/>
          </p:cNvSpPr>
          <p:nvPr>
            <p:ph type="title"/>
          </p:nvPr>
        </p:nvSpPr>
        <p:spPr>
          <a:xfrm>
            <a:off x="457200" y="245443"/>
            <a:ext cx="8229600" cy="969466"/>
          </a:xfrm>
        </p:spPr>
        <p:txBody>
          <a:bodyPr anchor="b">
            <a:normAutofit/>
          </a:bodyPr>
          <a:lstStyle>
            <a:lvl1pPr algn="l">
              <a:defRPr sz="4400" b="0" i="0" baseline="0">
                <a:solidFill>
                  <a:srgbClr val="533F7E"/>
                </a:solidFill>
                <a:latin typeface="Arial"/>
              </a:defRPr>
            </a:lvl1pPr>
          </a:lstStyle>
          <a:p>
            <a:r>
              <a:rPr lang="en-US" smtClean="0"/>
              <a:t>Click to edit Master title style</a:t>
            </a:r>
            <a:endParaRPr lang="en-US" dirty="0"/>
          </a:p>
        </p:txBody>
      </p:sp>
      <p:pic>
        <p:nvPicPr>
          <p:cNvPr id="8" name="Picture 7"/>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2800203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9" name="Picture 7" descr="PPT background_logo_Tex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itle 1"/>
          <p:cNvSpPr>
            <a:spLocks noGrp="1"/>
          </p:cNvSpPr>
          <p:nvPr>
            <p:ph type="title"/>
          </p:nvPr>
        </p:nvSpPr>
        <p:spPr>
          <a:xfrm>
            <a:off x="457200" y="245443"/>
            <a:ext cx="8229600" cy="969466"/>
          </a:xfrm>
        </p:spPr>
        <p:txBody>
          <a:bodyPr anchor="b">
            <a:normAutofit/>
          </a:bodyPr>
          <a:lstStyle>
            <a:lvl1pPr algn="l">
              <a:defRPr sz="4400" b="0" i="0" baseline="0">
                <a:solidFill>
                  <a:srgbClr val="533F7E"/>
                </a:solidFill>
                <a:latin typeface="Arial"/>
              </a:defRPr>
            </a:lvl1pPr>
          </a:lstStyle>
          <a:p>
            <a:r>
              <a:rPr lang="en-US" smtClean="0"/>
              <a:t>Click to edit Master title style</a:t>
            </a:r>
            <a:endParaRPr lang="en-US" dirty="0"/>
          </a:p>
        </p:txBody>
      </p:sp>
      <p:sp>
        <p:nvSpPr>
          <p:cNvPr id="7" name="Text Placeholder 3"/>
          <p:cNvSpPr>
            <a:spLocks noGrp="1"/>
          </p:cNvSpPr>
          <p:nvPr>
            <p:ph type="body" sz="half" idx="2"/>
          </p:nvPr>
        </p:nvSpPr>
        <p:spPr>
          <a:xfrm>
            <a:off x="457200" y="1132075"/>
            <a:ext cx="8229600" cy="387263"/>
          </a:xfrm>
        </p:spPr>
        <p:txBody>
          <a:bodyPr>
            <a:normAutofit/>
          </a:bodyPr>
          <a:lstStyle>
            <a:lvl1pPr marL="0" indent="0">
              <a:buNone/>
              <a:defRPr sz="18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idx="1"/>
          </p:nvPr>
        </p:nvSpPr>
        <p:spPr>
          <a:xfrm>
            <a:off x="457200" y="1632859"/>
            <a:ext cx="8229600" cy="4296457"/>
          </a:xfrm>
          <a:prstGeom prst="rect">
            <a:avLst/>
          </a:prstGeom>
        </p:spPr>
        <p:txBody>
          <a:bodyPr/>
          <a:lstStyle>
            <a:lvl1pPr>
              <a:defRPr sz="3200">
                <a:latin typeface=""/>
              </a:defRPr>
            </a:lvl1pPr>
            <a:lvl2pPr>
              <a:defRPr sz="2800">
                <a:latin typeface=""/>
              </a:defRPr>
            </a:lvl2pPr>
            <a:lvl3pPr>
              <a:defRPr sz="2400">
                <a:latin typeface=""/>
              </a:defRPr>
            </a:lvl3pPr>
            <a:lvl4pPr>
              <a:defRPr sz="2000">
                <a:latin typeface=""/>
              </a:defRPr>
            </a:lvl4pPr>
            <a:lvl5pPr>
              <a:defRPr sz="2000">
                <a:latin typeface=""/>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3"/>
          <p:cNvSpPr txBox="1">
            <a:spLocks/>
          </p:cNvSpPr>
          <p:nvPr userDrawn="1"/>
        </p:nvSpPr>
        <p:spPr>
          <a:xfrm>
            <a:off x="457200" y="6356352"/>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solidFill>
                  <a:prstClr val="white"/>
                </a:solidFill>
                <a:latin typeface="Arial"/>
              </a:rPr>
              <a:pPr>
                <a:defRPr/>
              </a:pPr>
              <a:t>‹#›</a:t>
            </a:fld>
            <a:endParaRPr lang="en-US" dirty="0">
              <a:solidFill>
                <a:prstClr val="white"/>
              </a:solidFill>
              <a:latin typeface="Arial"/>
            </a:endParaRPr>
          </a:p>
        </p:txBody>
      </p:sp>
      <p:pic>
        <p:nvPicPr>
          <p:cNvPr id="11" name="Picture 10"/>
          <p:cNvPicPr>
            <a:picLocks noChangeAspect="1"/>
          </p:cNvPicPr>
          <p:nvPr userDrawn="1"/>
        </p:nvPicPr>
        <p:blipFill>
          <a:blip r:embed="rId3"/>
          <a:stretch>
            <a:fillRect/>
          </a:stretch>
        </p:blipFill>
        <p:spPr>
          <a:xfrm>
            <a:off x="457200" y="1543587"/>
            <a:ext cx="8229600" cy="50800"/>
          </a:xfrm>
          <a:prstGeom prst="rect">
            <a:avLst/>
          </a:prstGeom>
        </p:spPr>
      </p:pic>
    </p:spTree>
    <p:extLst>
      <p:ext uri="{BB962C8B-B14F-4D97-AF65-F5344CB8AC3E}">
        <p14:creationId xmlns:p14="http://schemas.microsoft.com/office/powerpoint/2010/main" val="1359264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94F592-7035-BC42-B961-96A5B059A8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431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7" descr="PPT background_logo_Tex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marL="0" algn="l" defTabSz="457200" rtl="0" eaLnBrk="0" fontAlgn="base" latinLnBrk="0" hangingPunct="0">
              <a:spcBef>
                <a:spcPct val="0"/>
              </a:spcBef>
              <a:spcAft>
                <a:spcPct val="0"/>
              </a:spcAft>
              <a:defRPr lang="en-US" sz="4400" b="0" i="0" kern="1200" baseline="0" dirty="0">
                <a:solidFill>
                  <a:srgbClr val="533F7E"/>
                </a:solidFill>
                <a:latin typeface="Arial"/>
                <a:ea typeface="ＭＳ Ｐゴシック" charset="0"/>
                <a:cs typeface="ＭＳ Ｐゴシック"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3"/>
          <p:cNvSpPr txBox="1">
            <a:spLocks/>
          </p:cNvSpPr>
          <p:nvPr userDrawn="1"/>
        </p:nvSpPr>
        <p:spPr>
          <a:xfrm>
            <a:off x="457200" y="6356352"/>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solidFill>
                  <a:prstClr val="white"/>
                </a:solidFill>
                <a:latin typeface="Arial"/>
              </a:rPr>
              <a:pPr>
                <a:defRPr/>
              </a:pPr>
              <a:t>‹#›</a:t>
            </a:fld>
            <a:endParaRPr lang="en-US" dirty="0">
              <a:solidFill>
                <a:prstClr val="white"/>
              </a:solidFill>
              <a:latin typeface="Arial"/>
            </a:endParaRPr>
          </a:p>
        </p:txBody>
      </p:sp>
      <p:pic>
        <p:nvPicPr>
          <p:cNvPr id="8" name="Picture 7"/>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105507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7" descr="PPT background_logo_Tex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
              </a:defRPr>
            </a:lvl1pPr>
            <a:lvl2pPr>
              <a:defRPr sz="2000">
                <a:latin typeface=""/>
              </a:defRPr>
            </a:lvl2pPr>
            <a:lvl3pPr>
              <a:defRPr sz="1800">
                <a:latin typeface=""/>
              </a:defRPr>
            </a:lvl3pPr>
            <a:lvl4pPr>
              <a:defRPr sz="1600">
                <a:latin typeface=""/>
              </a:defRPr>
            </a:lvl4pPr>
            <a:lvl5pPr>
              <a:defRPr sz="1600">
                <a:latin typeface=""/>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3"/>
          <p:cNvSpPr txBox="1">
            <a:spLocks/>
          </p:cNvSpPr>
          <p:nvPr userDrawn="1"/>
        </p:nvSpPr>
        <p:spPr>
          <a:xfrm>
            <a:off x="457200" y="6356352"/>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solidFill>
                  <a:prstClr val="white"/>
                </a:solidFill>
                <a:latin typeface="Arial"/>
              </a:rPr>
              <a:pPr>
                <a:defRPr/>
              </a:pPr>
              <a:t>‹#›</a:t>
            </a:fld>
            <a:endParaRPr lang="en-US" dirty="0">
              <a:solidFill>
                <a:prstClr val="white"/>
              </a:solidFill>
              <a:latin typeface="Arial"/>
            </a:endParaRPr>
          </a:p>
        </p:txBody>
      </p:sp>
      <p:pic>
        <p:nvPicPr>
          <p:cNvPr id="11" name="Picture 10"/>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425075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PPT background_logo_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ctrTitle"/>
          </p:nvPr>
        </p:nvSpPr>
        <p:spPr>
          <a:xfrm>
            <a:off x="3764642" y="1870769"/>
            <a:ext cx="4693557" cy="1388236"/>
          </a:xfrm>
          <a:prstGeom prst="rect">
            <a:avLst/>
          </a:prstGeom>
        </p:spPr>
        <p:txBody>
          <a:bodyPr>
            <a:noAutofit/>
          </a:bodyPr>
          <a:lstStyle>
            <a:lvl1pPr>
              <a:defRPr sz="5500" baseline="0">
                <a:solidFill>
                  <a:srgbClr val="533F7E"/>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733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94F592-7035-BC42-B961-96A5B059A8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49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9" name="Picture 7" descr="PPT background_logo_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
        <p:nvSpPr>
          <p:cNvPr id="6" name="Title 1"/>
          <p:cNvSpPr>
            <a:spLocks noGrp="1"/>
          </p:cNvSpPr>
          <p:nvPr>
            <p:ph type="title"/>
          </p:nvPr>
        </p:nvSpPr>
        <p:spPr>
          <a:xfrm>
            <a:off x="457200" y="245443"/>
            <a:ext cx="8229600" cy="969466"/>
          </a:xfrm>
        </p:spPr>
        <p:txBody>
          <a:bodyPr anchor="b">
            <a:normAutofit/>
          </a:bodyPr>
          <a:lstStyle>
            <a:lvl1pPr algn="l">
              <a:defRPr sz="4400" b="0" i="0" baseline="0">
                <a:solidFill>
                  <a:srgbClr val="533F7E"/>
                </a:solidFill>
                <a:latin typeface="Arial"/>
              </a:defRPr>
            </a:lvl1pPr>
          </a:lstStyle>
          <a:p>
            <a:r>
              <a:rPr lang="en-US" smtClean="0"/>
              <a:t>Click to edit Master title style</a:t>
            </a:r>
            <a:endParaRPr lang="en-US" dirty="0"/>
          </a:p>
        </p:txBody>
      </p:sp>
      <p:sp>
        <p:nvSpPr>
          <p:cNvPr id="7" name="Text Placeholder 3"/>
          <p:cNvSpPr>
            <a:spLocks noGrp="1"/>
          </p:cNvSpPr>
          <p:nvPr>
            <p:ph type="body" sz="half" idx="2"/>
          </p:nvPr>
        </p:nvSpPr>
        <p:spPr>
          <a:xfrm>
            <a:off x="457200" y="1132073"/>
            <a:ext cx="8229600" cy="387263"/>
          </a:xfrm>
        </p:spPr>
        <p:txBody>
          <a:bodyPr>
            <a:normAutofit/>
          </a:bodyPr>
          <a:lstStyle>
            <a:lvl1pPr marL="0" indent="0">
              <a:buNone/>
              <a:defRPr sz="18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idx="1"/>
          </p:nvPr>
        </p:nvSpPr>
        <p:spPr>
          <a:xfrm>
            <a:off x="457200" y="1632857"/>
            <a:ext cx="8229600" cy="4296457"/>
          </a:xfrm>
          <a:prstGeom prst="rect">
            <a:avLst/>
          </a:prstGeom>
        </p:spPr>
        <p:txBody>
          <a:bodyPr/>
          <a:lstStyle>
            <a:lvl1pPr>
              <a:defRPr sz="3200">
                <a:latin typeface=""/>
              </a:defRPr>
            </a:lvl1pPr>
            <a:lvl2pPr>
              <a:defRPr sz="2800">
                <a:latin typeface=""/>
              </a:defRPr>
            </a:lvl2pPr>
            <a:lvl3pPr>
              <a:defRPr sz="2400">
                <a:latin typeface=""/>
              </a:defRPr>
            </a:lvl3pPr>
            <a:lvl4pPr>
              <a:defRPr sz="2000">
                <a:latin typeface=""/>
              </a:defRPr>
            </a:lvl4pPr>
            <a:lvl5pPr>
              <a:defRPr sz="2000">
                <a:latin typeface=""/>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latin typeface="Arial"/>
              </a:rPr>
              <a:pPr>
                <a:defRPr/>
              </a:pPr>
              <a:t>‹#›</a:t>
            </a:fld>
            <a:endParaRPr lang="en-US" dirty="0">
              <a:latin typeface="Arial"/>
            </a:endParaRPr>
          </a:p>
        </p:txBody>
      </p:sp>
      <p:pic>
        <p:nvPicPr>
          <p:cNvPr id="11" name="Picture 10"/>
          <p:cNvPicPr>
            <a:picLocks noChangeAspect="1"/>
          </p:cNvPicPr>
          <p:nvPr userDrawn="1"/>
        </p:nvPicPr>
        <p:blipFill>
          <a:blip r:embed="rId3"/>
          <a:stretch>
            <a:fillRect/>
          </a:stretch>
        </p:blipFill>
        <p:spPr>
          <a:xfrm>
            <a:off x="457200" y="1543587"/>
            <a:ext cx="8229600" cy="50800"/>
          </a:xfrm>
          <a:prstGeom prst="rect">
            <a:avLst/>
          </a:prstGeom>
        </p:spPr>
      </p:pic>
    </p:spTree>
    <p:extLst>
      <p:ext uri="{BB962C8B-B14F-4D97-AF65-F5344CB8AC3E}">
        <p14:creationId xmlns:p14="http://schemas.microsoft.com/office/powerpoint/2010/main" val="4112926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PPT background_logo_Tex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3"/>
          <p:cNvSpPr txBox="1">
            <a:spLocks/>
          </p:cNvSpPr>
          <p:nvPr userDrawn="1"/>
        </p:nvSpPr>
        <p:spPr>
          <a:xfrm>
            <a:off x="457200" y="6356352"/>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solidFill>
                  <a:prstClr val="white"/>
                </a:solidFill>
                <a:latin typeface="Arial"/>
              </a:rPr>
              <a:pPr>
                <a:defRPr/>
              </a:pPr>
              <a:t>‹#›</a:t>
            </a:fld>
            <a:endParaRPr lang="en-US" dirty="0">
              <a:solidFill>
                <a:prstClr val="white"/>
              </a:solidFill>
              <a:latin typeface="Arial"/>
            </a:endParaRPr>
          </a:p>
        </p:txBody>
      </p:sp>
    </p:spTree>
    <p:extLst>
      <p:ext uri="{BB962C8B-B14F-4D97-AF65-F5344CB8AC3E}">
        <p14:creationId xmlns:p14="http://schemas.microsoft.com/office/powerpoint/2010/main" val="2541550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Frame">
    <p:spTree>
      <p:nvGrpSpPr>
        <p:cNvPr id="1" name=""/>
        <p:cNvGrpSpPr/>
        <p:nvPr/>
      </p:nvGrpSpPr>
      <p:grpSpPr>
        <a:xfrm>
          <a:off x="0" y="0"/>
          <a:ext cx="0" cy="0"/>
          <a:chOff x="0" y="0"/>
          <a:chExt cx="0" cy="0"/>
        </a:xfrm>
      </p:grpSpPr>
      <p:pic>
        <p:nvPicPr>
          <p:cNvPr id="7" name="Picture 6" descr="PPT background_En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94F592-7035-BC42-B961-96A5B059A8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112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0801" y="2514600"/>
            <a:ext cx="4517756" cy="1453896"/>
          </a:xfrm>
          <a:prstGeom prst="rect">
            <a:avLst/>
          </a:prstGeom>
        </p:spPr>
      </p:pic>
    </p:spTree>
    <p:extLst>
      <p:ext uri="{BB962C8B-B14F-4D97-AF65-F5344CB8AC3E}">
        <p14:creationId xmlns:p14="http://schemas.microsoft.com/office/powerpoint/2010/main" val="68092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7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6285004" y="6176963"/>
            <a:ext cx="2526646" cy="681037"/>
          </a:xfrm>
          <a:prstGeom prst="rect">
            <a:avLst/>
          </a:prstGeom>
        </p:spPr>
      </p:pic>
      <p:pic>
        <p:nvPicPr>
          <p:cNvPr id="8" name="Picture 7"/>
          <p:cNvPicPr>
            <a:picLocks noChangeAspect="1"/>
          </p:cNvPicPr>
          <p:nvPr userDrawn="1"/>
        </p:nvPicPr>
        <p:blipFill>
          <a:blip r:embed="rId3"/>
          <a:stretch>
            <a:fillRect/>
          </a:stretch>
        </p:blipFill>
        <p:spPr>
          <a:xfrm>
            <a:off x="0" y="6176963"/>
            <a:ext cx="6115050" cy="681038"/>
          </a:xfrm>
          <a:prstGeom prst="rect">
            <a:avLst/>
          </a:prstGeom>
        </p:spPr>
      </p:pic>
    </p:spTree>
    <p:extLst>
      <p:ext uri="{BB962C8B-B14F-4D97-AF65-F5344CB8AC3E}">
        <p14:creationId xmlns:p14="http://schemas.microsoft.com/office/powerpoint/2010/main" val="3082437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923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806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31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943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1"/>
            <a:ext cx="9144000" cy="7217101"/>
          </a:xfrm>
          <a:prstGeom prst="rect">
            <a:avLst/>
          </a:prstGeom>
        </p:spPr>
      </p:pic>
    </p:spTree>
    <p:extLst>
      <p:ext uri="{BB962C8B-B14F-4D97-AF65-F5344CB8AC3E}">
        <p14:creationId xmlns:p14="http://schemas.microsoft.com/office/powerpoint/2010/main" val="213629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E2E89E3-9012-754D-ACFE-6D3D94DB23F1}"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4F592-7035-BC42-B961-96A5B059A853}" type="slidenum">
              <a:rPr lang="en-US" smtClean="0"/>
              <a:t>‹#›</a:t>
            </a:fld>
            <a:endParaRPr lang="en-US"/>
          </a:p>
        </p:txBody>
      </p:sp>
    </p:spTree>
    <p:extLst>
      <p:ext uri="{BB962C8B-B14F-4D97-AF65-F5344CB8AC3E}">
        <p14:creationId xmlns:p14="http://schemas.microsoft.com/office/powerpoint/2010/main" val="4004972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7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8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926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5F8B95-57B1-44F8-9AEF-DA7E34AE7C54}"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8AE451-FFD4-4100-9897-B38F2DBB5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16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14211" y="229484"/>
            <a:ext cx="2057579" cy="2274005"/>
          </a:xfrm>
          <a:prstGeom prst="rect">
            <a:avLst/>
          </a:prstGeom>
        </p:spPr>
      </p:pic>
    </p:spTree>
    <p:extLst>
      <p:ext uri="{BB962C8B-B14F-4D97-AF65-F5344CB8AC3E}">
        <p14:creationId xmlns:p14="http://schemas.microsoft.com/office/powerpoint/2010/main" val="1157575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grpSp>
        <p:nvGrpSpPr>
          <p:cNvPr id="8" name="Group 7"/>
          <p:cNvGrpSpPr/>
          <p:nvPr userDrawn="1"/>
        </p:nvGrpSpPr>
        <p:grpSpPr>
          <a:xfrm>
            <a:off x="0" y="6207918"/>
            <a:ext cx="9144000" cy="300082"/>
            <a:chOff x="-104775" y="635888"/>
            <a:chExt cx="9248775" cy="339019"/>
          </a:xfrm>
        </p:grpSpPr>
        <p:sp>
          <p:nvSpPr>
            <p:cNvPr id="9" name="Text Box 5"/>
            <p:cNvSpPr txBox="1">
              <a:spLocks noChangeArrowheads="1"/>
            </p:cNvSpPr>
            <p:nvPr/>
          </p:nvSpPr>
          <p:spPr bwMode="auto">
            <a:xfrm>
              <a:off x="-104775" y="635888"/>
              <a:ext cx="9248775" cy="339019"/>
            </a:xfrm>
            <a:prstGeom prst="rect">
              <a:avLst/>
            </a:prstGeom>
            <a:solidFill>
              <a:srgbClr val="EE0000"/>
            </a:solidFill>
            <a:ln w="9525">
              <a:noFill/>
              <a:miter lim="800000"/>
              <a:headEnd/>
              <a:tailEnd/>
            </a:ln>
          </p:spPr>
          <p:txBody>
            <a:bodyPr wrap="square">
              <a:spAutoFit/>
            </a:bodyPr>
            <a:lstStyle/>
            <a:p>
              <a:pPr defTabSz="914400">
                <a:spcBef>
                  <a:spcPct val="50000"/>
                </a:spcBef>
              </a:pPr>
              <a:endParaRPr lang="en-US" sz="1350" dirty="0">
                <a:solidFill>
                  <a:prstClr val="black"/>
                </a:solidFill>
              </a:endParaRPr>
            </a:p>
          </p:txBody>
        </p:sp>
        <p:sp>
          <p:nvSpPr>
            <p:cNvPr id="10" name="Line 6"/>
            <p:cNvSpPr>
              <a:spLocks noChangeShapeType="1"/>
            </p:cNvSpPr>
            <p:nvPr/>
          </p:nvSpPr>
          <p:spPr bwMode="auto">
            <a:xfrm flipV="1">
              <a:off x="-104775" y="685492"/>
              <a:ext cx="9248775" cy="0"/>
            </a:xfrm>
            <a:prstGeom prst="line">
              <a:avLst/>
            </a:prstGeom>
            <a:noFill/>
            <a:ln w="28575">
              <a:solidFill>
                <a:srgbClr val="FFCC00"/>
              </a:solidFill>
              <a:round/>
              <a:headEnd/>
              <a:tailEnd/>
            </a:ln>
          </p:spPr>
          <p:txBody>
            <a:bodyPr/>
            <a:lstStyle/>
            <a:p>
              <a:pPr defTabSz="914400"/>
              <a:endParaRPr lang="en-US" sz="1350" dirty="0">
                <a:solidFill>
                  <a:prstClr val="black"/>
                </a:solidFill>
              </a:endParaRPr>
            </a:p>
          </p:txBody>
        </p:sp>
      </p:grpSp>
      <p:pic>
        <p:nvPicPr>
          <p:cNvPr id="11" name="Picture 10"/>
          <p:cNvPicPr>
            <a:picLocks noChangeAspect="1"/>
          </p:cNvPicPr>
          <p:nvPr userDrawn="1"/>
        </p:nvPicPr>
        <p:blipFill>
          <a:blip r:embed="rId2"/>
          <a:stretch>
            <a:fillRect/>
          </a:stretch>
        </p:blipFill>
        <p:spPr>
          <a:xfrm>
            <a:off x="8103834" y="6023206"/>
            <a:ext cx="411516" cy="457240"/>
          </a:xfrm>
          <a:prstGeom prst="rect">
            <a:avLst/>
          </a:prstGeom>
        </p:spPr>
      </p:pic>
    </p:spTree>
    <p:extLst>
      <p:ext uri="{BB962C8B-B14F-4D97-AF65-F5344CB8AC3E}">
        <p14:creationId xmlns:p14="http://schemas.microsoft.com/office/powerpoint/2010/main" val="2278368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698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128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491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91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7" descr="PPT background_logo_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marL="0" algn="l" defTabSz="457200" rtl="0" eaLnBrk="0" fontAlgn="base" latinLnBrk="0" hangingPunct="0">
              <a:spcBef>
                <a:spcPct val="0"/>
              </a:spcBef>
              <a:spcAft>
                <a:spcPct val="0"/>
              </a:spcAft>
              <a:defRPr lang="en-US" sz="4400" b="0" i="0" kern="1200" baseline="0" dirty="0">
                <a:solidFill>
                  <a:srgbClr val="533F7E"/>
                </a:solidFill>
                <a:latin typeface="Arial"/>
                <a:ea typeface="ＭＳ Ｐゴシック" charset="0"/>
                <a:cs typeface="ＭＳ Ｐゴシック"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12" name="Slide Number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latin typeface="Arial"/>
              </a:rPr>
              <a:pPr>
                <a:defRPr/>
              </a:pPr>
              <a:t>‹#›</a:t>
            </a:fld>
            <a:endParaRPr lang="en-US" dirty="0">
              <a:latin typeface="Arial"/>
            </a:endParaRPr>
          </a:p>
        </p:txBody>
      </p:sp>
      <p:pic>
        <p:nvPicPr>
          <p:cNvPr id="8" name="Picture 7"/>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83699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95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655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11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122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845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566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582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493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076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4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7" descr="PPT background_logo_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
              </a:defRPr>
            </a:lvl1pPr>
            <a:lvl2pPr>
              <a:defRPr sz="2000">
                <a:latin typeface=""/>
              </a:defRPr>
            </a:lvl2pPr>
            <a:lvl3pPr>
              <a:defRPr sz="1800">
                <a:latin typeface=""/>
              </a:defRPr>
            </a:lvl3pPr>
            <a:lvl4pPr>
              <a:defRPr sz="1600">
                <a:latin typeface=""/>
              </a:defRPr>
            </a:lvl4pPr>
            <a:lvl5pPr>
              <a:defRPr sz="1600">
                <a:latin typeface=""/>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12" name="Slide Number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latin typeface="Arial"/>
              </a:rPr>
              <a:pPr>
                <a:defRPr/>
              </a:pPr>
              <a:t>‹#›</a:t>
            </a:fld>
            <a:endParaRPr lang="en-US" dirty="0">
              <a:latin typeface="Arial"/>
            </a:endParaRPr>
          </a:p>
        </p:txBody>
      </p:sp>
      <p:pic>
        <p:nvPicPr>
          <p:cNvPr id="11" name="Picture 10"/>
          <p:cNvPicPr>
            <a:picLocks noChangeAspect="1"/>
          </p:cNvPicPr>
          <p:nvPr userDrawn="1"/>
        </p:nvPicPr>
        <p:blipFill>
          <a:blip r:embed="rId3"/>
          <a:stretch>
            <a:fillRect/>
          </a:stretch>
        </p:blipFill>
        <p:spPr>
          <a:xfrm>
            <a:off x="457200" y="1307826"/>
            <a:ext cx="8229600" cy="50800"/>
          </a:xfrm>
          <a:prstGeom prst="rect">
            <a:avLst/>
          </a:prstGeom>
        </p:spPr>
      </p:pic>
    </p:spTree>
    <p:extLst>
      <p:ext uri="{BB962C8B-B14F-4D97-AF65-F5344CB8AC3E}">
        <p14:creationId xmlns:p14="http://schemas.microsoft.com/office/powerpoint/2010/main" val="5041816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32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250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06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922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891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F2F6-F33A-4FD4-9100-7D76C7CA0FE6}"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20297-D140-4E80-BD6D-67BA094F88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6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PPT background_logo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BE2E89E3-9012-754D-ACFE-6D3D94DB23F1}"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9" name="Title 1"/>
          <p:cNvSpPr>
            <a:spLocks noGrp="1"/>
          </p:cNvSpPr>
          <p:nvPr>
            <p:ph type="ctrTitle"/>
          </p:nvPr>
        </p:nvSpPr>
        <p:spPr>
          <a:xfrm>
            <a:off x="3764641" y="1870769"/>
            <a:ext cx="4693557" cy="1388236"/>
          </a:xfrm>
          <a:prstGeom prst="rect">
            <a:avLst/>
          </a:prstGeom>
        </p:spPr>
        <p:txBody>
          <a:bodyPr>
            <a:noAutofit/>
          </a:bodyPr>
          <a:lstStyle>
            <a:lvl1pPr>
              <a:defRPr sz="5500" baseline="0">
                <a:solidFill>
                  <a:srgbClr val="533F7E"/>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0532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E89E3-9012-754D-ACFE-6D3D94DB23F1}"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4F592-7035-BC42-B961-96A5B059A853}" type="slidenum">
              <a:rPr lang="en-US" smtClean="0"/>
              <a:t>‹#›</a:t>
            </a:fld>
            <a:endParaRPr lang="en-US"/>
          </a:p>
        </p:txBody>
      </p:sp>
    </p:spTree>
    <p:extLst>
      <p:ext uri="{BB962C8B-B14F-4D97-AF65-F5344CB8AC3E}">
        <p14:creationId xmlns:p14="http://schemas.microsoft.com/office/powerpoint/2010/main" val="193381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PPT background_logo_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10" name="Slide Number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5642705-0869-5E41-BF54-4C6A6B6F7BB4}" type="slidenum">
              <a:rPr lang="en-US" smtClean="0">
                <a:latin typeface="Arial"/>
              </a:rPr>
              <a:pPr>
                <a:defRPr/>
              </a:pPr>
              <a:t>‹#›</a:t>
            </a:fld>
            <a:endParaRPr lang="en-US" dirty="0">
              <a:latin typeface="Arial"/>
            </a:endParaRPr>
          </a:p>
        </p:txBody>
      </p:sp>
    </p:spTree>
    <p:extLst>
      <p:ext uri="{BB962C8B-B14F-4D97-AF65-F5344CB8AC3E}">
        <p14:creationId xmlns:p14="http://schemas.microsoft.com/office/powerpoint/2010/main" val="17805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E89E3-9012-754D-ACFE-6D3D94DB23F1}" type="datetimeFigureOut">
              <a:rPr lang="en-US" smtClean="0"/>
              <a:t>5/2/2019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4F592-7035-BC42-B961-96A5B059A853}" type="slidenum">
              <a:rPr lang="en-US" smtClean="0"/>
              <a:t>‹#›</a:t>
            </a:fld>
            <a:endParaRPr lang="en-US"/>
          </a:p>
        </p:txBody>
      </p:sp>
      <p:sp>
        <p:nvSpPr>
          <p:cNvPr id="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1885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457200" rtl="0" eaLnBrk="1" latinLnBrk="0" hangingPunct="1">
        <a:spcBef>
          <a:spcPct val="0"/>
        </a:spcBef>
        <a:buNone/>
        <a:defRPr lang="en-US" sz="4400" b="0" i="0" kern="1200" baseline="0" dirty="0">
          <a:solidFill>
            <a:srgbClr val="533F7E"/>
          </a:solidFill>
          <a:latin typeface="Arial"/>
          <a:ea typeface="ＭＳ Ｐゴシック" charset="0"/>
          <a:cs typeface="ＭＳ Ｐゴシック" charset="0"/>
        </a:defRPr>
      </a:lvl1pPr>
    </p:titleStyle>
    <p:bodyStyle>
      <a:lvl1pPr marL="342900" indent="-342900" algn="l" defTabSz="457200" rtl="0" eaLnBrk="1" latinLnBrk="0" hangingPunct="1">
        <a:spcBef>
          <a:spcPct val="20000"/>
        </a:spcBef>
        <a:buFont typeface="Arial"/>
        <a:buChar char="•"/>
        <a:defRPr sz="3200" kern="1200">
          <a:solidFill>
            <a:srgbClr val="3B413F"/>
          </a:solidFill>
          <a:latin typeface=""/>
          <a:ea typeface="+mn-ea"/>
          <a:cs typeface="+mn-cs"/>
        </a:defRPr>
      </a:lvl1pPr>
      <a:lvl2pPr marL="742950" indent="-285750" algn="l" defTabSz="457200" rtl="0" eaLnBrk="1" latinLnBrk="0" hangingPunct="1">
        <a:spcBef>
          <a:spcPct val="20000"/>
        </a:spcBef>
        <a:buFont typeface="Arial"/>
        <a:buChar char="–"/>
        <a:defRPr sz="2800" kern="1200">
          <a:solidFill>
            <a:srgbClr val="3B413F"/>
          </a:solidFill>
          <a:latin typeface=""/>
          <a:ea typeface="+mn-ea"/>
          <a:cs typeface="+mn-cs"/>
        </a:defRPr>
      </a:lvl2pPr>
      <a:lvl3pPr marL="1143000" indent="-228600" algn="l" defTabSz="457200" rtl="0" eaLnBrk="1" latinLnBrk="0" hangingPunct="1">
        <a:spcBef>
          <a:spcPct val="20000"/>
        </a:spcBef>
        <a:buFont typeface="Arial"/>
        <a:buChar char="•"/>
        <a:defRPr sz="2400" kern="1200">
          <a:solidFill>
            <a:srgbClr val="3B413F"/>
          </a:solidFill>
          <a:latin typeface=""/>
          <a:ea typeface="+mn-ea"/>
          <a:cs typeface="+mn-cs"/>
        </a:defRPr>
      </a:lvl3pPr>
      <a:lvl4pPr marL="1600200" indent="-228600" algn="l" defTabSz="457200" rtl="0" eaLnBrk="1" latinLnBrk="0" hangingPunct="1">
        <a:spcBef>
          <a:spcPct val="20000"/>
        </a:spcBef>
        <a:buFont typeface="Arial"/>
        <a:buChar char="–"/>
        <a:defRPr sz="2000" kern="1200">
          <a:solidFill>
            <a:srgbClr val="3B413F"/>
          </a:solidFill>
          <a:latin typeface=""/>
          <a:ea typeface="+mn-ea"/>
          <a:cs typeface="+mn-cs"/>
        </a:defRPr>
      </a:lvl4pPr>
      <a:lvl5pPr marL="2057400" indent="-228600" algn="l" defTabSz="457200" rtl="0" eaLnBrk="1" latinLnBrk="0" hangingPunct="1">
        <a:spcBef>
          <a:spcPct val="20000"/>
        </a:spcBef>
        <a:buFont typeface="Arial"/>
        <a:buChar char="»"/>
        <a:defRPr sz="2000" kern="1200">
          <a:solidFill>
            <a:srgbClr val="3B413F"/>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defTabSz="914400">
              <a:defRPr/>
            </a:pPr>
            <a:fld id="{F7A8998C-0809-472F-99DB-5D2EC91CCC70}" type="datetimeFigureOut">
              <a:rPr lang="en-US"/>
              <a:pPr defTabSz="914400">
                <a:defRPr/>
              </a:pPr>
              <a:t>5/2/2019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914400" fontAlgn="base">
              <a:spcBef>
                <a:spcPct val="0"/>
              </a:spcBef>
              <a:spcAft>
                <a:spcPct val="0"/>
              </a:spcAft>
            </a:pPr>
            <a:fld id="{F126F058-22F3-4983-85DE-950B787AE770}" type="slidenum">
              <a:rPr lang="en-US" altLang="en-US" smtClean="0"/>
              <a:pPr defTabSz="914400" fontAlgn="base">
                <a:spcBef>
                  <a:spcPct val="0"/>
                </a:spcBef>
                <a:spcAft>
                  <a:spcPct val="0"/>
                </a:spcAft>
              </a:pPr>
              <a:t>‹#›</a:t>
            </a:fld>
            <a:endParaRPr lang="en-US" altLang="en-US" smtClean="0"/>
          </a:p>
        </p:txBody>
      </p:sp>
    </p:spTree>
    <p:extLst>
      <p:ext uri="{BB962C8B-B14F-4D97-AF65-F5344CB8AC3E}">
        <p14:creationId xmlns:p14="http://schemas.microsoft.com/office/powerpoint/2010/main" val="64728296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E89E3-9012-754D-ACFE-6D3D94DB23F1}"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4F592-7035-BC42-B961-96A5B059A853}"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498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lang="en-US" sz="4400" b="0" i="0" kern="1200" baseline="0" dirty="0">
          <a:solidFill>
            <a:srgbClr val="533F7E"/>
          </a:solidFill>
          <a:latin typeface="Arial"/>
          <a:ea typeface="ＭＳ Ｐゴシック" charset="0"/>
          <a:cs typeface="ＭＳ Ｐゴシック" charset="0"/>
        </a:defRPr>
      </a:lvl1pPr>
    </p:titleStyle>
    <p:bodyStyle>
      <a:lvl1pPr marL="342900" indent="-342900" algn="l" defTabSz="457200" rtl="0" eaLnBrk="1" latinLnBrk="0" hangingPunct="1">
        <a:spcBef>
          <a:spcPct val="20000"/>
        </a:spcBef>
        <a:buFont typeface="Arial"/>
        <a:buChar char="•"/>
        <a:defRPr sz="3200" kern="1200">
          <a:solidFill>
            <a:srgbClr val="3B413F"/>
          </a:solidFill>
          <a:latin typeface=""/>
          <a:ea typeface="+mn-ea"/>
          <a:cs typeface="+mn-cs"/>
        </a:defRPr>
      </a:lvl1pPr>
      <a:lvl2pPr marL="742950" indent="-285750" algn="l" defTabSz="457200" rtl="0" eaLnBrk="1" latinLnBrk="0" hangingPunct="1">
        <a:spcBef>
          <a:spcPct val="20000"/>
        </a:spcBef>
        <a:buFont typeface="Arial"/>
        <a:buChar char="–"/>
        <a:defRPr sz="2800" kern="1200">
          <a:solidFill>
            <a:srgbClr val="3B413F"/>
          </a:solidFill>
          <a:latin typeface=""/>
          <a:ea typeface="+mn-ea"/>
          <a:cs typeface="+mn-cs"/>
        </a:defRPr>
      </a:lvl2pPr>
      <a:lvl3pPr marL="1143000" indent="-228600" algn="l" defTabSz="457200" rtl="0" eaLnBrk="1" latinLnBrk="0" hangingPunct="1">
        <a:spcBef>
          <a:spcPct val="20000"/>
        </a:spcBef>
        <a:buFont typeface="Arial"/>
        <a:buChar char="•"/>
        <a:defRPr sz="2400" kern="1200">
          <a:solidFill>
            <a:srgbClr val="3B413F"/>
          </a:solidFill>
          <a:latin typeface=""/>
          <a:ea typeface="+mn-ea"/>
          <a:cs typeface="+mn-cs"/>
        </a:defRPr>
      </a:lvl3pPr>
      <a:lvl4pPr marL="1600200" indent="-228600" algn="l" defTabSz="457200" rtl="0" eaLnBrk="1" latinLnBrk="0" hangingPunct="1">
        <a:spcBef>
          <a:spcPct val="20000"/>
        </a:spcBef>
        <a:buFont typeface="Arial"/>
        <a:buChar char="–"/>
        <a:defRPr sz="2000" kern="1200">
          <a:solidFill>
            <a:srgbClr val="3B413F"/>
          </a:solidFill>
          <a:latin typeface=""/>
          <a:ea typeface="+mn-ea"/>
          <a:cs typeface="+mn-cs"/>
        </a:defRPr>
      </a:lvl4pPr>
      <a:lvl5pPr marL="2057400" indent="-228600" algn="l" defTabSz="457200" rtl="0" eaLnBrk="1" latinLnBrk="0" hangingPunct="1">
        <a:spcBef>
          <a:spcPct val="20000"/>
        </a:spcBef>
        <a:buFont typeface="Arial"/>
        <a:buChar char="»"/>
        <a:defRPr sz="2000" kern="1200">
          <a:solidFill>
            <a:srgbClr val="3B413F"/>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5F8B95-57B1-44F8-9AEF-DA7E34AE7C54}" type="datetimeFigureOut">
              <a:rPr lang="en-US" smtClean="0">
                <a:solidFill>
                  <a:prstClr val="black">
                    <a:tint val="75000"/>
                  </a:prstClr>
                </a:solidFill>
              </a:rPr>
              <a:pPr defTabSz="914400"/>
              <a:t>5/2/2019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68AE451-FFD4-4100-9897-B38F2DBB5F5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36393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fld id="{0B43F2F6-F33A-4FD4-9100-7D76C7CA0FE6}" type="datetimeFigureOut">
              <a:rPr lang="en-US" smtClean="0">
                <a:solidFill>
                  <a:prstClr val="black">
                    <a:tint val="75000"/>
                  </a:prstClr>
                </a:solidFill>
              </a:rPr>
              <a:pPr defTabSz="914400"/>
              <a:t>5/2/2019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07F20297-D140-4E80-BD6D-67BA094F88B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202225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fld id="{0B43F2F6-F33A-4FD4-9100-7D76C7CA0FE6}" type="datetimeFigureOut">
              <a:rPr lang="en-US" smtClean="0">
                <a:solidFill>
                  <a:prstClr val="black">
                    <a:tint val="75000"/>
                  </a:prstClr>
                </a:solidFill>
              </a:rPr>
              <a:pPr defTabSz="914400"/>
              <a:t>5/2/2019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07F20297-D140-4E80-BD6D-67BA094F88B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407588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titus@bellevu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ellevue.mediaspace.kaltura.com/media/An+Introduction+to+Strategic+Management/1_1b3fblb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xml"/><Relationship Id="rId1" Type="http://schemas.openxmlformats.org/officeDocument/2006/relationships/video" Target="https://www.youtube.com/embed/iJTtlKV-bhQ" TargetMode="Externa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www.youtube.com/watch?v=u6XAPnuFjJc"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56.xml"/><Relationship Id="rId1" Type="http://schemas.openxmlformats.org/officeDocument/2006/relationships/video" Target="https://www.youtube.com/embed/u6XAPnuFjJc"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77125" y="5114366"/>
            <a:ext cx="4693557" cy="1634404"/>
          </a:xfrm>
        </p:spPr>
        <p:txBody>
          <a:bodyPr>
            <a:normAutofit/>
          </a:bodyPr>
          <a:lstStyle/>
          <a:p>
            <a:r>
              <a:rPr lang="en-US" sz="2400" dirty="0" smtClean="0"/>
              <a:t>Jonathan P. Titus, MBA, CPLP</a:t>
            </a:r>
            <a:endParaRPr lang="en-US" sz="2400" dirty="0"/>
          </a:p>
          <a:p>
            <a:r>
              <a:rPr lang="en-US" sz="2400" dirty="0" smtClean="0">
                <a:hlinkClick r:id="rId3"/>
              </a:rPr>
              <a:t>jtitus</a:t>
            </a:r>
            <a:r>
              <a:rPr lang="en-US" sz="2400" dirty="0" smtClean="0">
                <a:hlinkClick r:id="rId3"/>
              </a:rPr>
              <a:t>@bellevue.edu</a:t>
            </a:r>
            <a:r>
              <a:rPr lang="en-US" sz="2400" dirty="0" smtClean="0"/>
              <a:t> </a:t>
            </a:r>
            <a:endParaRPr lang="en-US" sz="2400" dirty="0"/>
          </a:p>
          <a:p>
            <a:endParaRPr lang="en-US" sz="2400" dirty="0"/>
          </a:p>
        </p:txBody>
      </p:sp>
      <p:sp>
        <p:nvSpPr>
          <p:cNvPr id="3" name="Title 2"/>
          <p:cNvSpPr>
            <a:spLocks noGrp="1"/>
          </p:cNvSpPr>
          <p:nvPr>
            <p:ph type="ctrTitle"/>
          </p:nvPr>
        </p:nvSpPr>
        <p:spPr>
          <a:xfrm>
            <a:off x="3400023" y="264696"/>
            <a:ext cx="5447763" cy="4427620"/>
          </a:xfrm>
        </p:spPr>
        <p:txBody>
          <a:bodyPr/>
          <a:lstStyle/>
          <a:p>
            <a:r>
              <a:rPr lang="en-US" sz="3200" dirty="0" smtClean="0">
                <a:latin typeface="Franklin Gothic Heavy" panose="020B0903020102020204" pitchFamily="34" charset="0"/>
              </a:rPr>
              <a:t>NHA Leadership Institute:  Isaacson Session</a:t>
            </a:r>
            <a:br>
              <a:rPr lang="en-US" sz="3200" dirty="0" smtClean="0">
                <a:latin typeface="Franklin Gothic Heavy" panose="020B0903020102020204" pitchFamily="34" charset="0"/>
              </a:rPr>
            </a:br>
            <a:r>
              <a:rPr lang="en-US" sz="4400" dirty="0" smtClean="0">
                <a:latin typeface="Franklin Gothic Heavy" panose="020B0903020102020204" pitchFamily="34" charset="0"/>
              </a:rPr>
              <a:t/>
            </a:r>
            <a:br>
              <a:rPr lang="en-US" sz="4400" dirty="0" smtClean="0">
                <a:latin typeface="Franklin Gothic Heavy" panose="020B0903020102020204" pitchFamily="34" charset="0"/>
              </a:rPr>
            </a:br>
            <a:r>
              <a:rPr lang="en-US" sz="5400" dirty="0" smtClean="0">
                <a:latin typeface="Franklin Gothic Heavy" panose="020B0903020102020204" pitchFamily="34" charset="0"/>
              </a:rPr>
              <a:t>Analyzing Performance Issues</a:t>
            </a:r>
            <a:endParaRPr lang="en-US" sz="5400" dirty="0">
              <a:latin typeface="Franklin Gothic Heavy" panose="020B0903020102020204" pitchFamily="34" charset="0"/>
            </a:endParaRPr>
          </a:p>
        </p:txBody>
      </p:sp>
    </p:spTree>
    <p:extLst>
      <p:ext uri="{BB962C8B-B14F-4D97-AF65-F5344CB8AC3E}">
        <p14:creationId xmlns:p14="http://schemas.microsoft.com/office/powerpoint/2010/main" val="1827697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2857"/>
            <a:ext cx="9095874" cy="4479185"/>
          </a:xfrm>
        </p:spPr>
        <p:txBody>
          <a:bodyPr/>
          <a:lstStyle/>
          <a:p>
            <a:pPr marL="514350" indent="-514350">
              <a:buAutoNum type="arabicPeriod"/>
            </a:pPr>
            <a:r>
              <a:rPr lang="en-US" sz="2800" dirty="0" smtClean="0"/>
              <a:t>They </a:t>
            </a:r>
            <a:r>
              <a:rPr lang="en-US" sz="2800" dirty="0"/>
              <a:t>don't know why they should do </a:t>
            </a:r>
            <a:r>
              <a:rPr lang="en-US" sz="2800" dirty="0" smtClean="0"/>
              <a:t>it</a:t>
            </a:r>
            <a:endParaRPr lang="en-US" sz="2800" dirty="0"/>
          </a:p>
          <a:p>
            <a:pPr marL="514350" indent="-514350">
              <a:buAutoNum type="arabicPeriod"/>
            </a:pPr>
            <a:r>
              <a:rPr lang="en-US" sz="2800" dirty="0" smtClean="0"/>
              <a:t>They </a:t>
            </a:r>
            <a:r>
              <a:rPr lang="en-US" sz="2800" dirty="0"/>
              <a:t>don't know how to do </a:t>
            </a:r>
            <a:r>
              <a:rPr lang="en-US" sz="2800" dirty="0" smtClean="0"/>
              <a:t>it</a:t>
            </a:r>
            <a:endParaRPr lang="en-US" sz="2800" dirty="0"/>
          </a:p>
          <a:p>
            <a:pPr marL="514350" indent="-514350">
              <a:buAutoNum type="arabicPeriod"/>
            </a:pPr>
            <a:r>
              <a:rPr lang="en-US" sz="2800" dirty="0" smtClean="0"/>
              <a:t>They </a:t>
            </a:r>
            <a:r>
              <a:rPr lang="en-US" sz="2800" dirty="0"/>
              <a:t>don't know what </a:t>
            </a:r>
            <a:r>
              <a:rPr lang="en-US" sz="2800" dirty="0" smtClean="0"/>
              <a:t>they’re </a:t>
            </a:r>
            <a:r>
              <a:rPr lang="en-US" sz="2800" dirty="0"/>
              <a:t>supposed to </a:t>
            </a:r>
            <a:r>
              <a:rPr lang="en-US" sz="2800" dirty="0" smtClean="0"/>
              <a:t>do</a:t>
            </a:r>
            <a:endParaRPr lang="en-US" sz="2800" dirty="0"/>
          </a:p>
          <a:p>
            <a:pPr marL="514350" indent="-514350">
              <a:buAutoNum type="arabicPeriod"/>
            </a:pPr>
            <a:r>
              <a:rPr lang="en-US" sz="2800" dirty="0" smtClean="0"/>
              <a:t>They </a:t>
            </a:r>
            <a:r>
              <a:rPr lang="en-US" sz="2800" dirty="0"/>
              <a:t>think your way will not </a:t>
            </a:r>
            <a:r>
              <a:rPr lang="en-US" sz="2800" dirty="0" smtClean="0"/>
              <a:t>work</a:t>
            </a:r>
            <a:endParaRPr lang="en-US" sz="2800" dirty="0"/>
          </a:p>
          <a:p>
            <a:pPr marL="514350" indent="-514350">
              <a:buAutoNum type="arabicPeriod"/>
            </a:pPr>
            <a:r>
              <a:rPr lang="en-US" sz="2800" dirty="0" smtClean="0"/>
              <a:t>They </a:t>
            </a:r>
            <a:r>
              <a:rPr lang="en-US" sz="2800" dirty="0"/>
              <a:t>think their way is </a:t>
            </a:r>
            <a:r>
              <a:rPr lang="en-US" sz="2800" dirty="0" smtClean="0"/>
              <a:t>better</a:t>
            </a:r>
            <a:endParaRPr lang="en-US" sz="2800" dirty="0"/>
          </a:p>
          <a:p>
            <a:pPr marL="514350" indent="-514350">
              <a:buAutoNum type="arabicPeriod"/>
            </a:pPr>
            <a:r>
              <a:rPr lang="en-US" sz="2800" dirty="0" smtClean="0"/>
              <a:t>They </a:t>
            </a:r>
            <a:r>
              <a:rPr lang="en-US" sz="2800" dirty="0"/>
              <a:t>think something else is more </a:t>
            </a:r>
            <a:r>
              <a:rPr lang="en-US" sz="2800" dirty="0" smtClean="0"/>
              <a:t>important</a:t>
            </a:r>
            <a:endParaRPr lang="en-US" sz="2800" dirty="0"/>
          </a:p>
          <a:p>
            <a:pPr marL="0" indent="0">
              <a:buNone/>
            </a:pPr>
            <a:r>
              <a:rPr lang="en-US" sz="2400" dirty="0" smtClean="0"/>
              <a:t/>
            </a:r>
            <a:br>
              <a:rPr lang="en-US" sz="2400" dirty="0" smtClean="0"/>
            </a:br>
            <a:r>
              <a:rPr lang="en-US" sz="2400" dirty="0" smtClean="0"/>
              <a:t>"Why </a:t>
            </a:r>
            <a:r>
              <a:rPr lang="en-US" sz="2400" dirty="0"/>
              <a:t>Employees Don't Do What They're Supposed To Do </a:t>
            </a:r>
            <a:r>
              <a:rPr lang="en-US" sz="2400" dirty="0" smtClean="0"/>
              <a:t/>
            </a:r>
            <a:br>
              <a:rPr lang="en-US" sz="2400" dirty="0" smtClean="0"/>
            </a:br>
            <a:r>
              <a:rPr lang="en-US" sz="2400" dirty="0" smtClean="0"/>
              <a:t>and </a:t>
            </a:r>
            <a:r>
              <a:rPr lang="en-US" sz="2400" dirty="0"/>
              <a:t>What To Do About It," by Ferdinand F. Fournies</a:t>
            </a:r>
            <a:r>
              <a:rPr lang="en-US" dirty="0" smtClean="0"/>
              <a:t/>
            </a:r>
            <a:br>
              <a:rPr lang="en-US" dirty="0" smtClean="0"/>
            </a:br>
            <a:endParaRPr lang="en-US" dirty="0"/>
          </a:p>
        </p:txBody>
      </p:sp>
      <p:sp>
        <p:nvSpPr>
          <p:cNvPr id="3" name="Title 2"/>
          <p:cNvSpPr>
            <a:spLocks noGrp="1"/>
          </p:cNvSpPr>
          <p:nvPr>
            <p:ph type="title"/>
          </p:nvPr>
        </p:nvSpPr>
        <p:spPr/>
        <p:txBody>
          <a:bodyPr/>
          <a:lstStyle/>
          <a:p>
            <a:r>
              <a:rPr lang="en-US" dirty="0">
                <a:latin typeface="Franklin Gothic Heavy" panose="020B0903020102020204" pitchFamily="34" charset="0"/>
              </a:rPr>
              <a:t>Performance </a:t>
            </a:r>
            <a:r>
              <a:rPr lang="en-US" dirty="0" smtClean="0">
                <a:latin typeface="Franklin Gothic Heavy" panose="020B0903020102020204" pitchFamily="34" charset="0"/>
              </a:rPr>
              <a:t>Discrepancies</a:t>
            </a:r>
            <a:endParaRPr lang="en-US" dirty="0"/>
          </a:p>
        </p:txBody>
      </p:sp>
    </p:spTree>
    <p:extLst>
      <p:ext uri="{BB962C8B-B14F-4D97-AF65-F5344CB8AC3E}">
        <p14:creationId xmlns:p14="http://schemas.microsoft.com/office/powerpoint/2010/main" val="2464865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2857"/>
            <a:ext cx="8229600" cy="4782691"/>
          </a:xfrm>
        </p:spPr>
        <p:txBody>
          <a:bodyPr/>
          <a:lstStyle/>
          <a:p>
            <a:pPr marL="514350" indent="-514350">
              <a:buFont typeface="+mj-lt"/>
              <a:buAutoNum type="arabicPeriod" startAt="7"/>
            </a:pPr>
            <a:r>
              <a:rPr lang="en-US" sz="2800" dirty="0" smtClean="0"/>
              <a:t>There </a:t>
            </a:r>
            <a:r>
              <a:rPr lang="en-US" sz="2800" dirty="0"/>
              <a:t>is no </a:t>
            </a:r>
            <a:r>
              <a:rPr lang="en-US" sz="2800" dirty="0" smtClean="0"/>
              <a:t>benefit/reward </a:t>
            </a:r>
          </a:p>
          <a:p>
            <a:pPr marL="514350" indent="-514350">
              <a:buFont typeface="+mj-lt"/>
              <a:buAutoNum type="arabicPeriod" startAt="7"/>
            </a:pPr>
            <a:r>
              <a:rPr lang="en-US" sz="2800" dirty="0" smtClean="0"/>
              <a:t>They </a:t>
            </a:r>
            <a:r>
              <a:rPr lang="en-US" sz="2800" dirty="0"/>
              <a:t>think they </a:t>
            </a:r>
            <a:r>
              <a:rPr lang="en-US" sz="2800" i="1" dirty="0"/>
              <a:t>are</a:t>
            </a:r>
            <a:r>
              <a:rPr lang="en-US" sz="2800" dirty="0"/>
              <a:t> doing </a:t>
            </a:r>
            <a:r>
              <a:rPr lang="en-US" sz="2800" dirty="0" smtClean="0"/>
              <a:t>it </a:t>
            </a:r>
          </a:p>
          <a:p>
            <a:pPr marL="514350" indent="-514350">
              <a:buFont typeface="+mj-lt"/>
              <a:buAutoNum type="arabicPeriod" startAt="7"/>
            </a:pPr>
            <a:r>
              <a:rPr lang="en-US" sz="2800" dirty="0" smtClean="0"/>
              <a:t>They </a:t>
            </a:r>
            <a:r>
              <a:rPr lang="en-US" sz="2800" dirty="0"/>
              <a:t>are rewarded for not doing </a:t>
            </a:r>
            <a:r>
              <a:rPr lang="en-US" sz="2800" dirty="0" smtClean="0"/>
              <a:t>it</a:t>
            </a:r>
          </a:p>
          <a:p>
            <a:pPr marL="514350" indent="-514350">
              <a:buFont typeface="+mj-lt"/>
              <a:buAutoNum type="arabicPeriod" startAt="7"/>
            </a:pPr>
            <a:r>
              <a:rPr lang="en-US" sz="2800" dirty="0" smtClean="0"/>
              <a:t>They </a:t>
            </a:r>
            <a:r>
              <a:rPr lang="en-US" sz="2800" dirty="0"/>
              <a:t>are punished for doing </a:t>
            </a:r>
            <a:r>
              <a:rPr lang="en-US" sz="2800" dirty="0" smtClean="0"/>
              <a:t>it</a:t>
            </a:r>
          </a:p>
          <a:p>
            <a:pPr marL="514350" indent="-514350">
              <a:buFont typeface="+mj-lt"/>
              <a:buAutoNum type="arabicPeriod" startAt="7"/>
            </a:pPr>
            <a:r>
              <a:rPr lang="en-US" sz="2800" dirty="0" smtClean="0"/>
              <a:t>They </a:t>
            </a:r>
            <a:r>
              <a:rPr lang="en-US" sz="2800" dirty="0"/>
              <a:t>anticipate a negative </a:t>
            </a:r>
            <a:r>
              <a:rPr lang="en-US" sz="2800" dirty="0" smtClean="0"/>
              <a:t>consequence</a:t>
            </a:r>
          </a:p>
          <a:p>
            <a:pPr marL="514350" indent="-514350">
              <a:buFont typeface="+mj-lt"/>
              <a:buAutoNum type="arabicPeriod" startAt="7"/>
            </a:pPr>
            <a:r>
              <a:rPr lang="en-US" sz="2800" dirty="0" smtClean="0"/>
              <a:t>There </a:t>
            </a:r>
            <a:r>
              <a:rPr lang="en-US" sz="2800" dirty="0"/>
              <a:t>is no negative </a:t>
            </a:r>
            <a:r>
              <a:rPr lang="en-US" sz="2800" dirty="0" smtClean="0"/>
              <a:t>consequence</a:t>
            </a:r>
            <a:br>
              <a:rPr lang="en-US" sz="2800" dirty="0" smtClean="0"/>
            </a:br>
            <a:endParaRPr lang="en-US" sz="2800" dirty="0"/>
          </a:p>
          <a:p>
            <a:pPr marL="0" indent="0">
              <a:buNone/>
            </a:pPr>
            <a:r>
              <a:rPr lang="en-US" sz="2400" dirty="0"/>
              <a:t>"Why Employees Don't Do What They're Supposed To Do </a:t>
            </a:r>
            <a:br>
              <a:rPr lang="en-US" sz="2400" dirty="0"/>
            </a:br>
            <a:r>
              <a:rPr lang="en-US" sz="2400" dirty="0"/>
              <a:t>and What To Do About It," by Ferdinand F. Fournies</a:t>
            </a:r>
            <a:endParaRPr lang="en-US" dirty="0"/>
          </a:p>
        </p:txBody>
      </p:sp>
      <p:sp>
        <p:nvSpPr>
          <p:cNvPr id="3" name="Title 2"/>
          <p:cNvSpPr>
            <a:spLocks noGrp="1"/>
          </p:cNvSpPr>
          <p:nvPr>
            <p:ph type="title"/>
          </p:nvPr>
        </p:nvSpPr>
        <p:spPr/>
        <p:txBody>
          <a:bodyPr/>
          <a:lstStyle/>
          <a:p>
            <a:r>
              <a:rPr lang="en-US" dirty="0" smtClean="0">
                <a:latin typeface="Franklin Gothic Heavy" panose="020B0903020102020204" pitchFamily="34" charset="0"/>
              </a:rPr>
              <a:t>Continued</a:t>
            </a:r>
            <a:endParaRPr lang="en-US" dirty="0">
              <a:latin typeface="Franklin Gothic Heavy" panose="020B0903020102020204" pitchFamily="34" charset="0"/>
            </a:endParaRPr>
          </a:p>
        </p:txBody>
      </p:sp>
    </p:spTree>
    <p:extLst>
      <p:ext uri="{BB962C8B-B14F-4D97-AF65-F5344CB8AC3E}">
        <p14:creationId xmlns:p14="http://schemas.microsoft.com/office/powerpoint/2010/main" val="2007398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 y="241920"/>
            <a:ext cx="8731876" cy="1569660"/>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Analyzing Performance</a:t>
            </a:r>
          </a:p>
          <a:p>
            <a:pPr algn="ctr"/>
            <a:r>
              <a:rPr lang="en-US" sz="4800" b="1" dirty="0" smtClean="0">
                <a:solidFill>
                  <a:srgbClr val="FFC000"/>
                </a:solidFill>
                <a:effectLst>
                  <a:outerShdw blurRad="38100" dist="38100" dir="2700000" algn="tl">
                    <a:srgbClr val="000000">
                      <a:alpha val="43137"/>
                    </a:srgbClr>
                  </a:outerShdw>
                </a:effectLst>
              </a:rPr>
              <a:t>Case Study 1</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6413" y="1811580"/>
            <a:ext cx="7553322" cy="3785652"/>
          </a:xfrm>
          <a:prstGeom prst="rect">
            <a:avLst/>
          </a:prstGeom>
          <a:noFill/>
        </p:spPr>
        <p:txBody>
          <a:bodyPr wrap="square" rtlCol="0">
            <a:spAutoFit/>
          </a:bodyPr>
          <a:lstStyle/>
          <a:p>
            <a:pPr indent="0">
              <a:lnSpc>
                <a:spcPct val="100000"/>
              </a:lnSpc>
              <a:buNone/>
            </a:pPr>
            <a:r>
              <a:rPr lang="en-US" sz="2400" dirty="0">
                <a:solidFill>
                  <a:schemeClr val="bg1"/>
                </a:solidFill>
              </a:rPr>
              <a:t>Review the Analyzing Performance Case Study in your groups and answer the following questions:</a:t>
            </a:r>
          </a:p>
          <a:p>
            <a:pPr indent="0">
              <a:lnSpc>
                <a:spcPct val="100000"/>
              </a:lnSpc>
              <a:buNone/>
            </a:pPr>
            <a:endParaRPr lang="en-US" sz="2400" dirty="0">
              <a:solidFill>
                <a:schemeClr val="bg1"/>
              </a:solidFill>
            </a:endParaRPr>
          </a:p>
          <a:p>
            <a:pPr marL="457200" indent="-457200">
              <a:lnSpc>
                <a:spcPct val="100000"/>
              </a:lnSpc>
              <a:buFont typeface="+mj-lt"/>
              <a:buAutoNum type="arabicPeriod"/>
            </a:pPr>
            <a:r>
              <a:rPr lang="en-US" sz="2400" dirty="0">
                <a:solidFill>
                  <a:schemeClr val="bg1"/>
                </a:solidFill>
              </a:rPr>
              <a:t>What was the performance discrepancy?  Was there more than one?</a:t>
            </a:r>
          </a:p>
          <a:p>
            <a:pPr marL="457200" indent="-457200">
              <a:lnSpc>
                <a:spcPct val="100000"/>
              </a:lnSpc>
              <a:buFont typeface="+mj-lt"/>
              <a:buAutoNum type="arabicPeriod"/>
            </a:pPr>
            <a:r>
              <a:rPr lang="en-US" sz="2400" dirty="0">
                <a:solidFill>
                  <a:schemeClr val="bg1"/>
                </a:solidFill>
              </a:rPr>
              <a:t>What is a possible solution to the discrepancy?</a:t>
            </a:r>
          </a:p>
          <a:p>
            <a:pPr marL="457200" indent="-457200">
              <a:lnSpc>
                <a:spcPct val="100000"/>
              </a:lnSpc>
              <a:buFont typeface="+mj-lt"/>
              <a:buAutoNum type="arabicPeriod"/>
            </a:pPr>
            <a:r>
              <a:rPr lang="en-US" sz="2400" dirty="0">
                <a:solidFill>
                  <a:schemeClr val="bg1"/>
                </a:solidFill>
              </a:rPr>
              <a:t>What’s the cost of the solution?</a:t>
            </a:r>
          </a:p>
          <a:p>
            <a:pPr marL="457200" indent="-457200">
              <a:lnSpc>
                <a:spcPct val="100000"/>
              </a:lnSpc>
              <a:buFont typeface="+mj-lt"/>
              <a:buAutoNum type="arabicPeriod"/>
            </a:pPr>
            <a:r>
              <a:rPr lang="en-US" sz="2400" dirty="0">
                <a:solidFill>
                  <a:schemeClr val="bg1"/>
                </a:solidFill>
              </a:rPr>
              <a:t>What’s your action plan for implementing the solution?  Who’s involved?</a:t>
            </a:r>
          </a:p>
          <a:p>
            <a:endParaRPr lang="en-US" sz="2400" dirty="0">
              <a:solidFill>
                <a:schemeClr val="bg1"/>
              </a:solidFill>
            </a:endParaRPr>
          </a:p>
        </p:txBody>
      </p:sp>
    </p:spTree>
    <p:extLst>
      <p:ext uri="{BB962C8B-B14F-4D97-AF65-F5344CB8AC3E}">
        <p14:creationId xmlns:p14="http://schemas.microsoft.com/office/powerpoint/2010/main" val="1815552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 y="241920"/>
            <a:ext cx="8731876" cy="1569660"/>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Analyzing Performance</a:t>
            </a:r>
          </a:p>
          <a:p>
            <a:pPr algn="ctr"/>
            <a:r>
              <a:rPr lang="en-US" sz="4800" b="1" dirty="0" smtClean="0">
                <a:solidFill>
                  <a:srgbClr val="FFC000"/>
                </a:solidFill>
                <a:effectLst>
                  <a:outerShdw blurRad="38100" dist="38100" dir="2700000" algn="tl">
                    <a:srgbClr val="000000">
                      <a:alpha val="43137"/>
                    </a:srgbClr>
                  </a:outerShdw>
                </a:effectLst>
              </a:rPr>
              <a:t>Case Study 2</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6413" y="2411744"/>
            <a:ext cx="7553322" cy="1200329"/>
          </a:xfrm>
          <a:prstGeom prst="rect">
            <a:avLst/>
          </a:prstGeom>
          <a:noFill/>
        </p:spPr>
        <p:txBody>
          <a:bodyPr wrap="square" rtlCol="0">
            <a:spAutoFit/>
          </a:bodyPr>
          <a:lstStyle/>
          <a:p>
            <a:pPr indent="0">
              <a:lnSpc>
                <a:spcPct val="100000"/>
              </a:lnSpc>
              <a:buNone/>
            </a:pPr>
            <a:r>
              <a:rPr lang="en-US" sz="3600" dirty="0" smtClean="0">
                <a:solidFill>
                  <a:schemeClr val="bg1"/>
                </a:solidFill>
              </a:rPr>
              <a:t>The Case of the Stolen Sales</a:t>
            </a:r>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487916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lnSpc>
                <a:spcPct val="110000"/>
              </a:lnSpc>
              <a:spcBef>
                <a:spcPts val="0"/>
              </a:spcBef>
              <a:buClr>
                <a:srgbClr val="AD2E27"/>
              </a:buClr>
              <a:buNone/>
            </a:pPr>
            <a:r>
              <a:rPr lang="en-US" sz="2400" dirty="0" smtClean="0">
                <a:solidFill>
                  <a:schemeClr val="tx1"/>
                </a:solidFill>
                <a:latin typeface="Arial" panose="020B0604020202020204" pitchFamily="34" charset="0"/>
                <a:cs typeface="Arial" panose="020B0604020202020204" pitchFamily="34" charset="0"/>
              </a:rPr>
              <a:t>Begin with the end in mind</a:t>
            </a:r>
            <a:endParaRPr lang="en-US" sz="2400" dirty="0" smtClean="0">
              <a:solidFill>
                <a:prstClr val="black"/>
              </a:solidFill>
            </a:endParaRPr>
          </a:p>
          <a:p>
            <a:pPr marL="857250" lvl="1" indent="-457200">
              <a:lnSpc>
                <a:spcPct val="110000"/>
              </a:lnSpc>
              <a:spcBef>
                <a:spcPts val="0"/>
              </a:spcBef>
              <a:buClr>
                <a:srgbClr val="AD2E27"/>
              </a:buClr>
            </a:pPr>
            <a:r>
              <a:rPr lang="en-US" sz="2400" dirty="0" smtClean="0">
                <a:solidFill>
                  <a:prstClr val="black"/>
                </a:solidFill>
              </a:rPr>
              <a:t>What are the desired results/outcomes ?</a:t>
            </a:r>
          </a:p>
          <a:p>
            <a:pPr marL="0" indent="0">
              <a:lnSpc>
                <a:spcPct val="110000"/>
              </a:lnSpc>
              <a:spcBef>
                <a:spcPts val="0"/>
              </a:spcBef>
              <a:buClr>
                <a:srgbClr val="AD2E27"/>
              </a:buClr>
              <a:buNone/>
            </a:pPr>
            <a:r>
              <a:rPr lang="en-US" sz="2400" dirty="0">
                <a:solidFill>
                  <a:prstClr val="black"/>
                </a:solidFill>
              </a:rPr>
              <a:t>Generate innovative solutions </a:t>
            </a:r>
          </a:p>
          <a:p>
            <a:pPr marL="857250" lvl="1" indent="-457200">
              <a:lnSpc>
                <a:spcPct val="110000"/>
              </a:lnSpc>
              <a:spcBef>
                <a:spcPts val="0"/>
              </a:spcBef>
              <a:buClr>
                <a:srgbClr val="AD2E27"/>
              </a:buClr>
            </a:pPr>
            <a:r>
              <a:rPr lang="en-US" sz="2400" dirty="0" smtClean="0">
                <a:solidFill>
                  <a:prstClr val="black"/>
                </a:solidFill>
              </a:rPr>
              <a:t>What is innovation?</a:t>
            </a:r>
          </a:p>
          <a:p>
            <a:pPr marL="0" lvl="0" indent="0">
              <a:lnSpc>
                <a:spcPct val="110000"/>
              </a:lnSpc>
              <a:spcBef>
                <a:spcPts val="0"/>
              </a:spcBef>
              <a:buClr>
                <a:srgbClr val="AD2E27"/>
              </a:buClr>
              <a:buNone/>
            </a:pPr>
            <a:r>
              <a:rPr lang="en-US" sz="2400" dirty="0" smtClean="0">
                <a:solidFill>
                  <a:prstClr val="black"/>
                </a:solidFill>
              </a:rPr>
              <a:t>Make sound decisions</a:t>
            </a:r>
          </a:p>
          <a:p>
            <a:pPr marL="857250" lvl="1" indent="-457200">
              <a:lnSpc>
                <a:spcPct val="110000"/>
              </a:lnSpc>
              <a:spcBef>
                <a:spcPts val="0"/>
              </a:spcBef>
              <a:buClr>
                <a:srgbClr val="AD2E27"/>
              </a:buClr>
            </a:pPr>
            <a:r>
              <a:rPr lang="en-US" sz="2400" dirty="0" smtClean="0">
                <a:solidFill>
                  <a:prstClr val="black"/>
                </a:solidFill>
              </a:rPr>
              <a:t>What happens if you make a bad decision?</a:t>
            </a:r>
          </a:p>
          <a:p>
            <a:pPr marL="0" indent="0">
              <a:lnSpc>
                <a:spcPct val="110000"/>
              </a:lnSpc>
              <a:spcBef>
                <a:spcPts val="0"/>
              </a:spcBef>
              <a:buClr>
                <a:srgbClr val="AD2E27"/>
              </a:buClr>
              <a:buNone/>
            </a:pPr>
            <a:r>
              <a:rPr lang="en-US" sz="2400" dirty="0" smtClean="0">
                <a:solidFill>
                  <a:prstClr val="black"/>
                </a:solidFill>
              </a:rPr>
              <a:t>Understand business operations</a:t>
            </a:r>
          </a:p>
          <a:p>
            <a:pPr marL="857250" lvl="1" indent="-457200">
              <a:lnSpc>
                <a:spcPct val="110000"/>
              </a:lnSpc>
              <a:spcBef>
                <a:spcPts val="0"/>
              </a:spcBef>
              <a:buClr>
                <a:srgbClr val="AD2E27"/>
              </a:buClr>
            </a:pPr>
            <a:r>
              <a:rPr lang="en-US" sz="2400" dirty="0" smtClean="0">
                <a:solidFill>
                  <a:prstClr val="black"/>
                </a:solidFill>
              </a:rPr>
              <a:t>Could you be a leader in another department?</a:t>
            </a:r>
          </a:p>
          <a:p>
            <a:pPr marL="0" indent="0">
              <a:lnSpc>
                <a:spcPct val="110000"/>
              </a:lnSpc>
              <a:spcBef>
                <a:spcPts val="0"/>
              </a:spcBef>
              <a:buClr>
                <a:srgbClr val="AD2E27"/>
              </a:buClr>
              <a:buNone/>
            </a:pPr>
            <a:r>
              <a:rPr lang="en-US" sz="2400" dirty="0" smtClean="0">
                <a:solidFill>
                  <a:prstClr val="black"/>
                </a:solidFill>
              </a:rPr>
              <a:t>Increase productivity/improve processes</a:t>
            </a:r>
          </a:p>
          <a:p>
            <a:pPr marL="857250" lvl="1" indent="-457200">
              <a:lnSpc>
                <a:spcPct val="110000"/>
              </a:lnSpc>
              <a:spcBef>
                <a:spcPts val="0"/>
              </a:spcBef>
              <a:buClr>
                <a:srgbClr val="AD2E27"/>
              </a:buClr>
            </a:pPr>
            <a:r>
              <a:rPr lang="en-US" sz="2400" dirty="0" smtClean="0">
                <a:solidFill>
                  <a:prstClr val="black"/>
                </a:solidFill>
              </a:rPr>
              <a:t>How/what impediments?  </a:t>
            </a:r>
          </a:p>
          <a:p>
            <a:pPr marL="0" indent="0">
              <a:lnSpc>
                <a:spcPct val="110000"/>
              </a:lnSpc>
              <a:spcBef>
                <a:spcPts val="0"/>
              </a:spcBef>
              <a:buClr>
                <a:srgbClr val="AD2E27"/>
              </a:buClr>
              <a:buNone/>
            </a:pPr>
            <a:endParaRPr lang="en-US" sz="2400" dirty="0" smtClean="0">
              <a:solidFill>
                <a:prstClr val="black"/>
              </a:solidFill>
            </a:endParaRPr>
          </a:p>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Leadership Execution</a:t>
            </a:r>
            <a:endParaRPr lang="en-US" dirty="0">
              <a:latin typeface="Franklin Gothic Heavy" panose="020B0903020102020204" pitchFamily="34" charset="0"/>
            </a:endParaRPr>
          </a:p>
        </p:txBody>
      </p:sp>
    </p:spTree>
    <p:extLst>
      <p:ext uri="{BB962C8B-B14F-4D97-AF65-F5344CB8AC3E}">
        <p14:creationId xmlns:p14="http://schemas.microsoft.com/office/powerpoint/2010/main" val="107761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Results-Oriented Leadership</a:t>
            </a:r>
            <a:endParaRPr lang="en-US" dirty="0">
              <a:latin typeface="Franklin Gothic Heavy" panose="020B0903020102020204" pitchFamily="34" charset="0"/>
            </a:endParaRPr>
          </a:p>
        </p:txBody>
      </p:sp>
      <p:sp>
        <p:nvSpPr>
          <p:cNvPr id="5" name="Content Placeholder 1"/>
          <p:cNvSpPr>
            <a:spLocks noGrp="1"/>
          </p:cNvSpPr>
          <p:nvPr>
            <p:ph idx="1"/>
          </p:nvPr>
        </p:nvSpPr>
        <p:spPr>
          <a:xfrm>
            <a:off x="457200" y="1632857"/>
            <a:ext cx="8686800" cy="4296457"/>
          </a:xfrm>
        </p:spPr>
        <p:txBody>
          <a:bodyPr/>
          <a:lstStyle/>
          <a:p>
            <a:pPr marL="0" lvl="0" indent="0">
              <a:lnSpc>
                <a:spcPct val="110000"/>
              </a:lnSpc>
              <a:spcBef>
                <a:spcPts val="0"/>
              </a:spcBef>
              <a:buClr>
                <a:srgbClr val="AD2E27"/>
              </a:buClr>
              <a:buNone/>
            </a:pPr>
            <a:r>
              <a:rPr lang="en-US" dirty="0" smtClean="0">
                <a:solidFill>
                  <a:prstClr val="black"/>
                </a:solidFill>
                <a:latin typeface="Arial" panose="020B0604020202020204" pitchFamily="34" charset="0"/>
                <a:cs typeface="Arial" panose="020B0604020202020204" pitchFamily="34" charset="0"/>
              </a:rPr>
              <a:t>Define execution.</a:t>
            </a:r>
          </a:p>
          <a:p>
            <a:pPr marL="400050" lvl="1" indent="0">
              <a:lnSpc>
                <a:spcPct val="110000"/>
              </a:lnSpc>
              <a:spcBef>
                <a:spcPts val="0"/>
              </a:spcBef>
              <a:buClr>
                <a:srgbClr val="AD2E27"/>
              </a:buClr>
              <a:buNone/>
            </a:pPr>
            <a:r>
              <a:rPr lang="en-US" sz="3200" dirty="0" smtClean="0">
                <a:solidFill>
                  <a:prstClr val="black"/>
                </a:solidFill>
                <a:latin typeface="Calibri" panose="020F0502020204030204" pitchFamily="34" charset="0"/>
                <a:cs typeface="Arial" panose="020B0604020202020204" pitchFamily="34" charset="0"/>
              </a:rPr>
              <a:t>•</a:t>
            </a:r>
            <a:r>
              <a:rPr lang="en-US" sz="3200" dirty="0" smtClean="0">
                <a:solidFill>
                  <a:prstClr val="black"/>
                </a:solidFill>
                <a:latin typeface="Arial" panose="020B0604020202020204" pitchFamily="34" charset="0"/>
                <a:cs typeface="Arial" panose="020B0604020202020204" pitchFamily="34" charset="0"/>
              </a:rPr>
              <a:t>Execution is a discipline integral to strategy</a:t>
            </a:r>
          </a:p>
          <a:p>
            <a:pPr marL="400050" lvl="1" indent="0">
              <a:lnSpc>
                <a:spcPct val="110000"/>
              </a:lnSpc>
              <a:spcBef>
                <a:spcPts val="0"/>
              </a:spcBef>
              <a:buClr>
                <a:srgbClr val="AD2E27"/>
              </a:buClr>
              <a:buNone/>
            </a:pPr>
            <a:r>
              <a:rPr lang="en-US" sz="3200" dirty="0">
                <a:solidFill>
                  <a:prstClr val="black"/>
                </a:solidFill>
                <a:latin typeface="Calibri" panose="020F0502020204030204" pitchFamily="34" charset="0"/>
                <a:cs typeface="Arial" panose="020B0604020202020204" pitchFamily="34" charset="0"/>
              </a:rPr>
              <a:t>• </a:t>
            </a:r>
            <a:r>
              <a:rPr lang="en-US" sz="3200" dirty="0" smtClean="0">
                <a:solidFill>
                  <a:prstClr val="black"/>
                </a:solidFill>
                <a:latin typeface="Arial" panose="020B0604020202020204" pitchFamily="34" charset="0"/>
                <a:cs typeface="Arial" panose="020B0604020202020204" pitchFamily="34" charset="0"/>
              </a:rPr>
              <a:t>It’s the major job of the business leader </a:t>
            </a:r>
            <a:br>
              <a:rPr lang="en-US" sz="3200" dirty="0" smtClean="0">
                <a:solidFill>
                  <a:prstClr val="black"/>
                </a:solidFill>
                <a:latin typeface="Arial" panose="020B0604020202020204" pitchFamily="34" charset="0"/>
                <a:cs typeface="Arial" panose="020B0604020202020204" pitchFamily="34" charset="0"/>
              </a:rPr>
            </a:br>
            <a:r>
              <a:rPr lang="en-US" sz="3200" dirty="0">
                <a:solidFill>
                  <a:prstClr val="black"/>
                </a:solidFill>
                <a:latin typeface="Calibri" panose="020F0502020204030204" pitchFamily="34" charset="0"/>
                <a:cs typeface="Arial" panose="020B0604020202020204" pitchFamily="34" charset="0"/>
              </a:rPr>
              <a:t>• </a:t>
            </a:r>
            <a:r>
              <a:rPr lang="en-US" sz="3200" dirty="0" smtClean="0">
                <a:solidFill>
                  <a:prstClr val="black"/>
                </a:solidFill>
                <a:latin typeface="Arial" panose="020B0604020202020204" pitchFamily="34" charset="0"/>
                <a:cs typeface="Arial" panose="020B0604020202020204" pitchFamily="34" charset="0"/>
              </a:rPr>
              <a:t>It must be a core element of culture</a:t>
            </a:r>
            <a:br>
              <a:rPr lang="en-US" sz="3200" dirty="0" smtClean="0">
                <a:solidFill>
                  <a:prstClr val="black"/>
                </a:solidFill>
                <a:latin typeface="Arial" panose="020B0604020202020204" pitchFamily="34" charset="0"/>
                <a:cs typeface="Arial" panose="020B0604020202020204" pitchFamily="34" charset="0"/>
              </a:rPr>
            </a:br>
            <a:endParaRPr lang="en-US" sz="3200" dirty="0" smtClean="0">
              <a:solidFill>
                <a:prstClr val="black"/>
              </a:solidFill>
              <a:latin typeface="Arial" panose="020B0604020202020204" pitchFamily="34" charset="0"/>
              <a:cs typeface="Arial" panose="020B0604020202020204" pitchFamily="34" charset="0"/>
            </a:endParaRPr>
          </a:p>
          <a:p>
            <a:pPr marL="857250" lvl="1" indent="-457200">
              <a:lnSpc>
                <a:spcPct val="110000"/>
              </a:lnSpc>
              <a:spcBef>
                <a:spcPts val="0"/>
              </a:spcBef>
              <a:buClr>
                <a:srgbClr val="AD2E27"/>
              </a:buClr>
            </a:pPr>
            <a:r>
              <a:rPr lang="en-US" sz="3200" dirty="0" smtClean="0">
                <a:solidFill>
                  <a:prstClr val="black"/>
                </a:solidFill>
                <a:latin typeface="Arial" panose="020B0604020202020204" pitchFamily="34" charset="0"/>
                <a:cs typeface="Arial" panose="020B0604020202020204" pitchFamily="34" charset="0"/>
              </a:rPr>
              <a:t>Can you identify gaps between performance and execution?</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224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solidFill>
                  <a:schemeClr val="tx1"/>
                </a:solidFill>
                <a:latin typeface="Arial" panose="020B0604020202020204" pitchFamily="34" charset="0"/>
                <a:cs typeface="Arial" panose="020B0604020202020204" pitchFamily="34" charset="0"/>
              </a:rPr>
              <a:t>Number One: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	The People Process</a:t>
            </a:r>
            <a:endParaRPr lang="en-US"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Three Core Processes</a:t>
            </a:r>
            <a:endParaRPr lang="en-US" dirty="0">
              <a:latin typeface="Franklin Gothic Heavy" panose="020B0903020102020204" pitchFamily="34" charset="0"/>
            </a:endParaRPr>
          </a:p>
        </p:txBody>
      </p:sp>
    </p:spTree>
    <p:extLst>
      <p:ext uri="{BB962C8B-B14F-4D97-AF65-F5344CB8AC3E}">
        <p14:creationId xmlns:p14="http://schemas.microsoft.com/office/powerpoint/2010/main" val="1322454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solidFill>
                  <a:schemeClr val="tx1"/>
                </a:solidFill>
                <a:latin typeface="Arial" panose="020B0604020202020204" pitchFamily="34" charset="0"/>
                <a:cs typeface="Arial" panose="020B0604020202020204" pitchFamily="34" charset="0"/>
              </a:rPr>
              <a:t>Number Two: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	The Strategy Process</a:t>
            </a:r>
          </a:p>
          <a:p>
            <a:pPr marL="0" indent="0">
              <a:buNone/>
            </a:pP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		- Levels of Strategy: </a:t>
            </a:r>
          </a:p>
          <a:p>
            <a:pPr marL="0" indent="0">
              <a:buNone/>
            </a:pPr>
            <a:r>
              <a:rPr lang="en-US" dirty="0" smtClean="0">
                <a:solidFill>
                  <a:schemeClr val="tx1"/>
                </a:solidFill>
                <a:latin typeface="Arial" panose="020B0604020202020204" pitchFamily="34" charset="0"/>
                <a:cs typeface="Arial" panose="020B0604020202020204" pitchFamily="34" charset="0"/>
              </a:rPr>
              <a:t>			</a:t>
            </a: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rPr>
              <a:t>• corporate</a:t>
            </a:r>
          </a:p>
          <a:p>
            <a:pPr marL="0" indent="0">
              <a:buNone/>
            </a:pP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rPr>
              <a:t>		</a:t>
            </a: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rPr>
              <a:t>• divisional</a:t>
            </a:r>
          </a:p>
          <a:p>
            <a:pPr marL="0" indent="0">
              <a:buNone/>
            </a:pP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rPr>
              <a:t>		</a:t>
            </a: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rPr>
              <a:t>• functional</a:t>
            </a:r>
          </a:p>
          <a:p>
            <a:pPr marL="0" indent="0">
              <a:buNone/>
            </a:pPr>
            <a:r>
              <a:rPr lang="en-US" dirty="0">
                <a:solidFill>
                  <a:prstClr val="black"/>
                </a:solidFill>
                <a:latin typeface="Calibri" panose="020F0502020204030204" pitchFamily="34" charset="0"/>
                <a:cs typeface="Arial" panose="020B0604020202020204" pitchFamily="34" charset="0"/>
              </a:rPr>
              <a:t>	</a:t>
            </a:r>
            <a:r>
              <a:rPr lang="en-US" dirty="0" smtClean="0">
                <a:solidFill>
                  <a:prstClr val="black"/>
                </a:solidFill>
                <a:latin typeface="Calibri" panose="020F0502020204030204" pitchFamily="34" charset="0"/>
                <a:cs typeface="Arial" panose="020B0604020202020204" pitchFamily="34" charset="0"/>
                <a:hlinkClick r:id="rId3"/>
              </a:rPr>
              <a:t>Strategy Video</a:t>
            </a:r>
            <a:endParaRPr lang="en-US"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Three Core Processes</a:t>
            </a:r>
            <a:endParaRPr lang="en-US" dirty="0">
              <a:latin typeface="Franklin Gothic Heavy" panose="020B0903020102020204" pitchFamily="34" charset="0"/>
            </a:endParaRPr>
          </a:p>
        </p:txBody>
      </p:sp>
    </p:spTree>
    <p:extLst>
      <p:ext uri="{BB962C8B-B14F-4D97-AF65-F5344CB8AC3E}">
        <p14:creationId xmlns:p14="http://schemas.microsoft.com/office/powerpoint/2010/main" val="3518222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solidFill>
                  <a:schemeClr val="tx1"/>
                </a:solidFill>
                <a:latin typeface="Arial" panose="020B0604020202020204" pitchFamily="34" charset="0"/>
                <a:cs typeface="Arial" panose="020B0604020202020204" pitchFamily="34" charset="0"/>
              </a:rPr>
              <a:t>Number Three: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	The Operations Process</a:t>
            </a:r>
          </a:p>
          <a:p>
            <a:pPr marL="0" indent="0">
              <a:buNone/>
            </a:pP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Where’s the disconnect between </a:t>
            </a:r>
            <a:endParaRPr lang="en-US" dirty="0" smtClean="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          operations </a:t>
            </a:r>
            <a:r>
              <a:rPr lang="en-US" dirty="0">
                <a:solidFill>
                  <a:schemeClr val="tx1"/>
                </a:solidFill>
                <a:latin typeface="Arial" panose="020B0604020202020204" pitchFamily="34" charset="0"/>
                <a:cs typeface="Arial" panose="020B0604020202020204" pitchFamily="34" charset="0"/>
              </a:rPr>
              <a:t>and strategy?</a:t>
            </a:r>
          </a:p>
          <a:p>
            <a:pPr marL="0" indent="0">
              <a:buNone/>
            </a:pPr>
            <a:endParaRPr lang="en-US"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Three Core Processes</a:t>
            </a:r>
            <a:endParaRPr lang="en-US" dirty="0">
              <a:latin typeface="Franklin Gothic Heavy" panose="020B0903020102020204" pitchFamily="34" charset="0"/>
            </a:endParaRPr>
          </a:p>
        </p:txBody>
      </p:sp>
    </p:spTree>
    <p:extLst>
      <p:ext uri="{BB962C8B-B14F-4D97-AF65-F5344CB8AC3E}">
        <p14:creationId xmlns:p14="http://schemas.microsoft.com/office/powerpoint/2010/main" val="1899941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Clear goals – goal attainment is foremost!</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Proaction</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Cooperation</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Proper priorities</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Organizational coordination</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Adaptable organization</a:t>
            </a:r>
          </a:p>
          <a:p>
            <a:pPr marL="457200" lvl="0" indent="-457200">
              <a:lnSpc>
                <a:spcPct val="110000"/>
              </a:lnSpc>
              <a:buClr>
                <a:srgbClr val="AD2E27"/>
              </a:buClr>
            </a:pPr>
            <a:r>
              <a:rPr lang="en-US" sz="2800" dirty="0" smtClean="0">
                <a:solidFill>
                  <a:prstClr val="black"/>
                </a:solidFill>
                <a:latin typeface="Arial" panose="020B0604020202020204" pitchFamily="34" charset="0"/>
                <a:cs typeface="Arial" panose="020B0604020202020204" pitchFamily="34" charset="0"/>
              </a:rPr>
              <a:t>Accomplishment</a:t>
            </a:r>
          </a:p>
          <a:p>
            <a:pPr marL="457200" lvl="0" indent="-457200">
              <a:lnSpc>
                <a:spcPct val="110000"/>
              </a:lnSpc>
              <a:buClr>
                <a:srgbClr val="AD2E27"/>
              </a:buClr>
            </a:pPr>
            <a:r>
              <a:rPr lang="en-US" sz="2800" b="1" u="sng" dirty="0" smtClean="0">
                <a:solidFill>
                  <a:prstClr val="black"/>
                </a:solidFill>
                <a:latin typeface="Arial" panose="020B0604020202020204" pitchFamily="34" charset="0"/>
                <a:cs typeface="Arial" panose="020B0604020202020204" pitchFamily="34" charset="0"/>
              </a:rPr>
              <a:t>High reliability organizations</a:t>
            </a:r>
            <a:endParaRPr lang="en-US" sz="2800" b="1" u="sng" dirty="0">
              <a:solidFill>
                <a:prstClr val="black"/>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…to achieve results.</a:t>
            </a:r>
            <a:endParaRPr lang="en-US" dirty="0">
              <a:latin typeface="Franklin Gothic Heavy" panose="020B0903020102020204" pitchFamily="34" charset="0"/>
            </a:endParaRPr>
          </a:p>
        </p:txBody>
      </p:sp>
    </p:spTree>
    <p:extLst>
      <p:ext uri="{BB962C8B-B14F-4D97-AF65-F5344CB8AC3E}">
        <p14:creationId xmlns:p14="http://schemas.microsoft.com/office/powerpoint/2010/main" val="1292302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Who am I? </a:t>
            </a:r>
          </a:p>
          <a:p>
            <a:r>
              <a:rPr lang="en-US" dirty="0" smtClean="0"/>
              <a:t>Why are we here?</a:t>
            </a:r>
          </a:p>
          <a:p>
            <a:r>
              <a:rPr lang="en-US" dirty="0" smtClean="0"/>
              <a:t>How are you doing?</a:t>
            </a:r>
          </a:p>
          <a:p>
            <a:pPr marL="0" indent="0">
              <a:buNone/>
            </a:pPr>
            <a:endParaRPr lang="en-US" dirty="0"/>
          </a:p>
        </p:txBody>
      </p:sp>
      <p:sp>
        <p:nvSpPr>
          <p:cNvPr id="3" name="Title 2"/>
          <p:cNvSpPr>
            <a:spLocks noGrp="1"/>
          </p:cNvSpPr>
          <p:nvPr>
            <p:ph type="title"/>
          </p:nvPr>
        </p:nvSpPr>
        <p:spPr/>
        <p:txBody>
          <a:bodyPr/>
          <a:lstStyle/>
          <a:p>
            <a:r>
              <a:rPr lang="en-US" dirty="0">
                <a:latin typeface="Franklin Gothic Heavy" panose="020B0903020102020204" pitchFamily="34" charset="0"/>
              </a:rPr>
              <a:t>Introductions</a:t>
            </a:r>
            <a:endParaRPr lang="en-US" dirty="0"/>
          </a:p>
        </p:txBody>
      </p:sp>
    </p:spTree>
    <p:extLst>
      <p:ext uri="{BB962C8B-B14F-4D97-AF65-F5344CB8AC3E}">
        <p14:creationId xmlns:p14="http://schemas.microsoft.com/office/powerpoint/2010/main" val="952106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6000" dirty="0" smtClean="0"/>
              <a:t/>
            </a:r>
            <a:br>
              <a:rPr lang="en-US" sz="6000" dirty="0" smtClean="0"/>
            </a:br>
            <a:r>
              <a:rPr lang="en-US" sz="6000" dirty="0" smtClean="0"/>
              <a:t>BREAK</a:t>
            </a:r>
            <a:endParaRPr lang="en-US" sz="60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00180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88426" y="648983"/>
            <a:ext cx="6767147" cy="5560034"/>
          </a:xfrm>
          <a:prstGeom prst="rect">
            <a:avLst/>
          </a:prstGeom>
        </p:spPr>
      </p:pic>
    </p:spTree>
    <p:extLst>
      <p:ext uri="{BB962C8B-B14F-4D97-AF65-F5344CB8AC3E}">
        <p14:creationId xmlns:p14="http://schemas.microsoft.com/office/powerpoint/2010/main" val="921741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0" indent="-457200">
              <a:lnSpc>
                <a:spcPct val="110000"/>
              </a:lnSpc>
              <a:buClr>
                <a:srgbClr val="AD2E27"/>
              </a:buClr>
            </a:pPr>
            <a:r>
              <a:rPr lang="en-US" sz="2400" dirty="0">
                <a:solidFill>
                  <a:prstClr val="black"/>
                </a:solidFill>
              </a:rPr>
              <a:t>How do managers motivate employees?</a:t>
            </a:r>
          </a:p>
          <a:p>
            <a:pPr marL="457200" lvl="0" indent="-457200">
              <a:lnSpc>
                <a:spcPct val="110000"/>
              </a:lnSpc>
              <a:buClr>
                <a:srgbClr val="AD2E27"/>
              </a:buClr>
            </a:pPr>
            <a:r>
              <a:rPr lang="en-US" sz="2400" dirty="0">
                <a:solidFill>
                  <a:prstClr val="black"/>
                </a:solidFill>
              </a:rPr>
              <a:t>What do managers get in return?  What do they want?</a:t>
            </a:r>
          </a:p>
          <a:p>
            <a:pPr marL="457200" lvl="0" indent="-457200">
              <a:lnSpc>
                <a:spcPct val="110000"/>
              </a:lnSpc>
              <a:buClr>
                <a:srgbClr val="AD2E27"/>
              </a:buClr>
            </a:pPr>
            <a:r>
              <a:rPr lang="en-US" sz="2400" dirty="0">
                <a:solidFill>
                  <a:prstClr val="black"/>
                </a:solidFill>
              </a:rPr>
              <a:t>A happy employee is a productive employee, right?</a:t>
            </a:r>
          </a:p>
          <a:p>
            <a:pPr marL="457200" lvl="0" indent="-457200">
              <a:lnSpc>
                <a:spcPct val="110000"/>
              </a:lnSpc>
              <a:buClr>
                <a:srgbClr val="AD2E27"/>
              </a:buClr>
            </a:pPr>
            <a:r>
              <a:rPr lang="en-US" sz="2400" dirty="0">
                <a:solidFill>
                  <a:prstClr val="black"/>
                </a:solidFill>
              </a:rPr>
              <a:t>Can a leader really motivate an employee?</a:t>
            </a:r>
          </a:p>
          <a:p>
            <a:pPr lvl="0" indent="0">
              <a:buClr>
                <a:srgbClr val="AD2E27"/>
              </a:buClr>
              <a:buNone/>
            </a:pPr>
            <a:endParaRPr lang="en-US" sz="2400" dirty="0">
              <a:solidFill>
                <a:prstClr val="black"/>
              </a:solidFill>
            </a:endParaRPr>
          </a:p>
          <a:p>
            <a:pPr lvl="0" indent="0">
              <a:buClr>
                <a:srgbClr val="AD2E27"/>
              </a:buClr>
              <a:buNone/>
            </a:pPr>
            <a:endParaRPr lang="en-US" sz="2400" dirty="0">
              <a:solidFill>
                <a:prstClr val="black"/>
              </a:solidFill>
            </a:endParaRPr>
          </a:p>
          <a:p>
            <a:pPr lvl="0" indent="0">
              <a:buClr>
                <a:srgbClr val="AD2E27"/>
              </a:buClr>
              <a:buNone/>
            </a:pPr>
            <a:endParaRPr lang="en-US" sz="2400" dirty="0">
              <a:solidFill>
                <a:prstClr val="black"/>
              </a:solidFill>
            </a:endParaRPr>
          </a:p>
          <a:p>
            <a:pPr lvl="0">
              <a:buClr>
                <a:srgbClr val="AD2E27"/>
              </a:buClr>
            </a:pPr>
            <a:r>
              <a:rPr lang="en-US" sz="2400" dirty="0">
                <a:solidFill>
                  <a:prstClr val="black"/>
                </a:solidFill>
              </a:rPr>
              <a:t>Does money motivate?  We’ll find out.</a:t>
            </a:r>
          </a:p>
        </p:txBody>
      </p:sp>
      <p:sp>
        <p:nvSpPr>
          <p:cNvPr id="3" name="Title 2"/>
          <p:cNvSpPr>
            <a:spLocks noGrp="1"/>
          </p:cNvSpPr>
          <p:nvPr>
            <p:ph type="title"/>
          </p:nvPr>
        </p:nvSpPr>
        <p:spPr>
          <a:xfrm>
            <a:off x="457200" y="245443"/>
            <a:ext cx="8229600" cy="1132596"/>
          </a:xfrm>
        </p:spPr>
        <p:txBody>
          <a:bodyPr>
            <a:normAutofit fontScale="90000"/>
          </a:bodyPr>
          <a:lstStyle/>
          <a:p>
            <a:r>
              <a:rPr lang="en-US" dirty="0" smtClean="0">
                <a:latin typeface="Franklin Gothic Heavy" panose="020B0903020102020204" pitchFamily="34" charset="0"/>
              </a:rPr>
              <a:t>Group Discussion:</a:t>
            </a:r>
            <a:br>
              <a:rPr lang="en-US" dirty="0" smtClean="0">
                <a:latin typeface="Franklin Gothic Heavy" panose="020B0903020102020204" pitchFamily="34" charset="0"/>
              </a:rPr>
            </a:br>
            <a:r>
              <a:rPr lang="en-US" dirty="0" smtClean="0">
                <a:latin typeface="Franklin Gothic Heavy" panose="020B0903020102020204" pitchFamily="34" charset="0"/>
              </a:rPr>
              <a:t>Motivating Performance</a:t>
            </a:r>
            <a:endParaRPr lang="en-US" dirty="0">
              <a:latin typeface="Franklin Gothic Heavy" panose="020B0903020102020204" pitchFamily="34" charset="0"/>
            </a:endParaRPr>
          </a:p>
        </p:txBody>
      </p:sp>
    </p:spTree>
    <p:extLst>
      <p:ext uri="{BB962C8B-B14F-4D97-AF65-F5344CB8AC3E}">
        <p14:creationId xmlns:p14="http://schemas.microsoft.com/office/powerpoint/2010/main" val="1348884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209" y="0"/>
            <a:ext cx="10174418" cy="6858000"/>
          </a:xfrm>
          <a:prstGeom prst="rect">
            <a:avLst/>
          </a:prstGeom>
        </p:spPr>
      </p:pic>
    </p:spTree>
    <p:extLst>
      <p:ext uri="{BB962C8B-B14F-4D97-AF65-F5344CB8AC3E}">
        <p14:creationId xmlns:p14="http://schemas.microsoft.com/office/powerpoint/2010/main" val="1010292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874045" cy="9874045"/>
          </a:xfrm>
          <a:prstGeom prst="rect">
            <a:avLst/>
          </a:prstGeom>
        </p:spPr>
      </p:pic>
    </p:spTree>
    <p:extLst>
      <p:ext uri="{BB962C8B-B14F-4D97-AF65-F5344CB8AC3E}">
        <p14:creationId xmlns:p14="http://schemas.microsoft.com/office/powerpoint/2010/main" val="1504426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04888"/>
            <a:ext cx="8990013"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549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60" y="0"/>
            <a:ext cx="100162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0"/>
            <a:ext cx="7315200" cy="1200329"/>
          </a:xfrm>
          <a:prstGeom prst="rect">
            <a:avLst/>
          </a:prstGeom>
          <a:solidFill>
            <a:schemeClr val="accent1"/>
          </a:solidFill>
        </p:spPr>
        <p:txBody>
          <a:bodyPr wrap="square" rtlCol="0">
            <a:spAutoFit/>
          </a:bodyPr>
          <a:lstStyle/>
          <a:p>
            <a:pPr algn="ctr" defTabSz="914400" fontAlgn="base">
              <a:spcBef>
                <a:spcPct val="0"/>
              </a:spcBef>
              <a:spcAft>
                <a:spcPct val="0"/>
              </a:spcAft>
            </a:pPr>
            <a:r>
              <a:rPr lang="en-US" sz="7200" dirty="0" smtClean="0">
                <a:solidFill>
                  <a:prstClr val="white"/>
                </a:solidFill>
                <a:latin typeface="Arial" charset="0"/>
              </a:rPr>
              <a:t>PERFORMANCE</a:t>
            </a:r>
            <a:endParaRPr lang="en-US" sz="7200" dirty="0">
              <a:solidFill>
                <a:prstClr val="white"/>
              </a:solidFill>
              <a:latin typeface="Arial" charset="0"/>
            </a:endParaRPr>
          </a:p>
        </p:txBody>
      </p:sp>
      <p:sp>
        <p:nvSpPr>
          <p:cNvPr id="4" name="TextBox 3"/>
          <p:cNvSpPr txBox="1"/>
          <p:nvPr/>
        </p:nvSpPr>
        <p:spPr>
          <a:xfrm>
            <a:off x="914400" y="1752600"/>
            <a:ext cx="7315200" cy="1200329"/>
          </a:xfrm>
          <a:prstGeom prst="rect">
            <a:avLst/>
          </a:prstGeom>
          <a:solidFill>
            <a:schemeClr val="accent1"/>
          </a:solidFill>
        </p:spPr>
        <p:txBody>
          <a:bodyPr wrap="square" rtlCol="0">
            <a:spAutoFit/>
          </a:bodyPr>
          <a:lstStyle/>
          <a:p>
            <a:pPr algn="ctr" defTabSz="914400" fontAlgn="base">
              <a:spcBef>
                <a:spcPct val="0"/>
              </a:spcBef>
              <a:spcAft>
                <a:spcPct val="0"/>
              </a:spcAft>
            </a:pPr>
            <a:r>
              <a:rPr lang="en-US" sz="7200" dirty="0" smtClean="0">
                <a:solidFill>
                  <a:prstClr val="white"/>
                </a:solidFill>
                <a:latin typeface="Arial" charset="0"/>
              </a:rPr>
              <a:t>OUTCOMES</a:t>
            </a:r>
            <a:endParaRPr lang="en-US" sz="7200" dirty="0">
              <a:solidFill>
                <a:prstClr val="white"/>
              </a:solidFill>
              <a:latin typeface="Arial" charset="0"/>
            </a:endParaRPr>
          </a:p>
        </p:txBody>
      </p:sp>
      <p:sp>
        <p:nvSpPr>
          <p:cNvPr id="5" name="TextBox 4"/>
          <p:cNvSpPr txBox="1"/>
          <p:nvPr/>
        </p:nvSpPr>
        <p:spPr>
          <a:xfrm>
            <a:off x="914400" y="3124200"/>
            <a:ext cx="7315200" cy="1200329"/>
          </a:xfrm>
          <a:prstGeom prst="rect">
            <a:avLst/>
          </a:prstGeom>
          <a:solidFill>
            <a:schemeClr val="accent1"/>
          </a:solidFill>
        </p:spPr>
        <p:txBody>
          <a:bodyPr wrap="square" rtlCol="0">
            <a:spAutoFit/>
          </a:bodyPr>
          <a:lstStyle/>
          <a:p>
            <a:pPr algn="ctr" defTabSz="914400" fontAlgn="base">
              <a:spcBef>
                <a:spcPct val="0"/>
              </a:spcBef>
              <a:spcAft>
                <a:spcPct val="0"/>
              </a:spcAft>
            </a:pPr>
            <a:r>
              <a:rPr lang="en-US" sz="7200" dirty="0" smtClean="0">
                <a:solidFill>
                  <a:prstClr val="white"/>
                </a:solidFill>
                <a:latin typeface="Arial" charset="0"/>
              </a:rPr>
              <a:t>RESULTS</a:t>
            </a:r>
            <a:endParaRPr lang="en-US" sz="7200" dirty="0">
              <a:solidFill>
                <a:prstClr val="white"/>
              </a:solidFill>
              <a:latin typeface="Arial" charset="0"/>
            </a:endParaRPr>
          </a:p>
        </p:txBody>
      </p:sp>
    </p:spTree>
    <p:extLst>
      <p:ext uri="{BB962C8B-B14F-4D97-AF65-F5344CB8AC3E}">
        <p14:creationId xmlns:p14="http://schemas.microsoft.com/office/powerpoint/2010/main" val="2415118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1" y="1"/>
            <a:ext cx="9139939" cy="6861048"/>
          </a:xfrm>
          <a:prstGeom prst="rect">
            <a:avLst/>
          </a:prstGeom>
        </p:spPr>
      </p:pic>
    </p:spTree>
    <p:extLst>
      <p:ext uri="{BB962C8B-B14F-4D97-AF65-F5344CB8AC3E}">
        <p14:creationId xmlns:p14="http://schemas.microsoft.com/office/powerpoint/2010/main" val="2985251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4" y="360607"/>
            <a:ext cx="8261092" cy="830997"/>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Motivation Theories</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4885" y="1403797"/>
            <a:ext cx="8213149" cy="3539430"/>
          </a:xfrm>
          <a:prstGeom prst="rect">
            <a:avLst/>
          </a:prstGeom>
          <a:noFill/>
        </p:spPr>
        <p:txBody>
          <a:bodyPr wrap="square" rtlCol="0">
            <a:spAutoFit/>
          </a:bodyPr>
          <a:lstStyle/>
          <a:p>
            <a:pPr indent="0">
              <a:buNone/>
            </a:pPr>
            <a:r>
              <a:rPr lang="en-US" sz="2800" b="1" dirty="0" smtClean="0">
                <a:solidFill>
                  <a:schemeClr val="bg1"/>
                </a:solidFill>
              </a:rPr>
              <a:t>Why do you need to know about motivation theories and research?</a:t>
            </a:r>
          </a:p>
          <a:p>
            <a:pPr indent="0">
              <a:buNone/>
            </a:pPr>
            <a:endParaRPr lang="en-US" sz="2800" b="1" dirty="0" smtClean="0">
              <a:solidFill>
                <a:schemeClr val="bg1"/>
              </a:solidFill>
            </a:endParaRPr>
          </a:p>
          <a:p>
            <a:pPr marL="457200" indent="-457200">
              <a:buFont typeface="Arial" panose="020B0604020202020204" pitchFamily="34" charset="0"/>
              <a:buChar char="•"/>
            </a:pPr>
            <a:r>
              <a:rPr lang="en-US" sz="2800" b="1" dirty="0" smtClean="0">
                <a:solidFill>
                  <a:schemeClr val="bg1"/>
                </a:solidFill>
              </a:rPr>
              <a:t>Maslow’s Hierarchy of Needs</a:t>
            </a:r>
          </a:p>
          <a:p>
            <a:pPr marL="457200" indent="-457200">
              <a:buFont typeface="Arial" panose="020B0604020202020204" pitchFamily="34" charset="0"/>
              <a:buChar char="•"/>
            </a:pPr>
            <a:r>
              <a:rPr lang="en-US" sz="2800" b="1" dirty="0" smtClean="0">
                <a:solidFill>
                  <a:schemeClr val="bg1"/>
                </a:solidFill>
              </a:rPr>
              <a:t>Herzberg’s 2-Factor Theory</a:t>
            </a:r>
          </a:p>
          <a:p>
            <a:pPr marL="457200" indent="-457200">
              <a:buFont typeface="Arial" panose="020B0604020202020204" pitchFamily="34" charset="0"/>
              <a:buChar char="•"/>
            </a:pPr>
            <a:r>
              <a:rPr lang="en-US" sz="2800" b="1" dirty="0" smtClean="0">
                <a:solidFill>
                  <a:schemeClr val="bg1"/>
                </a:solidFill>
              </a:rPr>
              <a:t>Expectancy Theory</a:t>
            </a:r>
          </a:p>
          <a:p>
            <a:pPr marL="914400" lvl="1" indent="-457200">
              <a:buFont typeface="Arial" panose="020B0604020202020204" pitchFamily="34" charset="0"/>
              <a:buChar char="•"/>
            </a:pPr>
            <a:r>
              <a:rPr lang="en-US" sz="2800" b="1" dirty="0" smtClean="0">
                <a:solidFill>
                  <a:schemeClr val="bg1"/>
                </a:solidFill>
              </a:rPr>
              <a:t>The WRONG motivation discussion!</a:t>
            </a:r>
          </a:p>
          <a:p>
            <a:endParaRPr lang="en-US" sz="2800" b="1" dirty="0">
              <a:solidFill>
                <a:schemeClr val="bg1"/>
              </a:solidFill>
            </a:endParaRPr>
          </a:p>
        </p:txBody>
      </p:sp>
    </p:spTree>
    <p:extLst>
      <p:ext uri="{BB962C8B-B14F-4D97-AF65-F5344CB8AC3E}">
        <p14:creationId xmlns:p14="http://schemas.microsoft.com/office/powerpoint/2010/main" val="3537431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Maslow’s Hierarchy of NEEDS</a:t>
            </a:r>
            <a:endParaRPr lang="en-US" dirty="0">
              <a:latin typeface="Franklin Gothic Heavy" panose="020B0903020102020204"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1" y="1777661"/>
            <a:ext cx="8904523" cy="387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57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 y="2034861"/>
            <a:ext cx="8731876" cy="1569660"/>
          </a:xfrm>
          <a:prstGeom prst="rect">
            <a:avLst/>
          </a:prstGeom>
          <a:noFill/>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rPr>
              <a:t>How does an effective</a:t>
            </a:r>
            <a:r>
              <a:rPr lang="en-US" sz="4800" b="1" dirty="0" smtClean="0">
                <a:solidFill>
                  <a:schemeClr val="bg1"/>
                </a:solidFill>
                <a:effectLst>
                  <a:outerShdw blurRad="38100" dist="38100" dir="2700000" algn="tl">
                    <a:srgbClr val="000000">
                      <a:alpha val="43137"/>
                    </a:srgbClr>
                  </a:outerShdw>
                </a:effectLst>
              </a:rPr>
              <a:t> </a:t>
            </a:r>
            <a:r>
              <a:rPr lang="en-US" sz="4800" b="1" dirty="0" smtClean="0">
                <a:solidFill>
                  <a:srgbClr val="FFC000"/>
                </a:solidFill>
                <a:effectLst>
                  <a:outerShdw blurRad="38100" dist="38100" dir="2700000" algn="tl">
                    <a:srgbClr val="000000">
                      <a:alpha val="43137"/>
                    </a:srgbClr>
                  </a:outerShdw>
                </a:effectLst>
              </a:rPr>
              <a:t>LEADER </a:t>
            </a:r>
            <a:r>
              <a:rPr lang="en-US" sz="4800" dirty="0">
                <a:solidFill>
                  <a:schemeClr val="bg1"/>
                </a:solidFill>
                <a:effectLst>
                  <a:outerShdw blurRad="38100" dist="38100" dir="2700000" algn="tl">
                    <a:srgbClr val="000000">
                      <a:alpha val="43137"/>
                    </a:srgbClr>
                  </a:outerShdw>
                </a:effectLst>
              </a:rPr>
              <a:t/>
            </a:r>
            <a:br>
              <a:rPr lang="en-US" sz="4800" dirty="0">
                <a:solidFill>
                  <a:schemeClr val="bg1"/>
                </a:solidFill>
                <a:effectLst>
                  <a:outerShdw blurRad="38100" dist="38100" dir="2700000" algn="tl">
                    <a:srgbClr val="000000">
                      <a:alpha val="43137"/>
                    </a:srgbClr>
                  </a:outerShdw>
                </a:effectLst>
              </a:rPr>
            </a:br>
            <a:r>
              <a:rPr lang="en-US" sz="4800" dirty="0" smtClean="0">
                <a:solidFill>
                  <a:schemeClr val="bg1"/>
                </a:solidFill>
                <a:effectLst>
                  <a:outerShdw blurRad="38100" dist="38100" dir="2700000" algn="tl">
                    <a:srgbClr val="000000">
                      <a:alpha val="43137"/>
                    </a:srgbClr>
                  </a:outerShdw>
                </a:effectLst>
              </a:rPr>
              <a:t>get employees to perform</a:t>
            </a:r>
            <a:r>
              <a:rPr lang="en-US" sz="4800" b="1" dirty="0" smtClean="0">
                <a:solidFill>
                  <a:srgbClr val="FFC000"/>
                </a:solidFill>
                <a:effectLst>
                  <a:outerShdw blurRad="38100" dist="38100" dir="2700000" algn="tl">
                    <a:srgbClr val="000000">
                      <a:alpha val="43137"/>
                    </a:srgbClr>
                  </a:outerShdw>
                </a:effectLst>
              </a:rPr>
              <a:t>?</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916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Maslow’s Hierarchy of NEEDS</a:t>
            </a:r>
            <a:endParaRPr lang="en-US" dirty="0">
              <a:latin typeface="Franklin Gothic Heavy" panose="020B0903020102020204"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1" y="1777661"/>
            <a:ext cx="8904523" cy="387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4070554" y="5235678"/>
            <a:ext cx="2507225" cy="545691"/>
          </a:xfrm>
          <a:prstGeom prst="roundRect">
            <a:avLst/>
          </a:prstGeom>
          <a:solidFill>
            <a:schemeClr val="bg1"/>
          </a:solidFill>
          <a:ln w="28575">
            <a:solidFill>
              <a:srgbClr val="4F36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63329" y="5810865"/>
            <a:ext cx="5176683" cy="658425"/>
          </a:xfrm>
          <a:prstGeom prst="rect">
            <a:avLst/>
          </a:prstGeom>
        </p:spPr>
      </p:pic>
      <p:sp>
        <p:nvSpPr>
          <p:cNvPr id="6" name="TextBox 5"/>
          <p:cNvSpPr txBox="1"/>
          <p:nvPr/>
        </p:nvSpPr>
        <p:spPr>
          <a:xfrm>
            <a:off x="4203290" y="5235678"/>
            <a:ext cx="2197510" cy="584775"/>
          </a:xfrm>
          <a:prstGeom prst="rect">
            <a:avLst/>
          </a:prstGeom>
          <a:noFill/>
        </p:spPr>
        <p:txBody>
          <a:bodyPr wrap="square" rtlCol="0">
            <a:spAutoFit/>
          </a:bodyPr>
          <a:lstStyle/>
          <a:p>
            <a:pPr algn="ctr"/>
            <a:r>
              <a:rPr lang="en-US" sz="3200" b="1" dirty="0" smtClean="0"/>
              <a:t>WI-FI</a:t>
            </a:r>
            <a:endParaRPr lang="en-US" sz="3200" b="1" dirty="0"/>
          </a:p>
        </p:txBody>
      </p:sp>
      <p:sp>
        <p:nvSpPr>
          <p:cNvPr id="7" name="TextBox 6"/>
          <p:cNvSpPr txBox="1"/>
          <p:nvPr/>
        </p:nvSpPr>
        <p:spPr>
          <a:xfrm>
            <a:off x="4203290" y="5820453"/>
            <a:ext cx="2197510" cy="584775"/>
          </a:xfrm>
          <a:prstGeom prst="rect">
            <a:avLst/>
          </a:prstGeom>
          <a:noFill/>
        </p:spPr>
        <p:txBody>
          <a:bodyPr wrap="square" rtlCol="0">
            <a:spAutoFit/>
          </a:bodyPr>
          <a:lstStyle/>
          <a:p>
            <a:pPr algn="ctr"/>
            <a:r>
              <a:rPr lang="en-US" sz="3200" b="1" dirty="0" smtClean="0">
                <a:solidFill>
                  <a:srgbClr val="FF0000"/>
                </a:solidFill>
              </a:rPr>
              <a:t>BATTERY</a:t>
            </a:r>
            <a:endParaRPr lang="en-US" sz="3200" b="1" dirty="0">
              <a:solidFill>
                <a:srgbClr val="FF0000"/>
              </a:solidFill>
            </a:endParaRPr>
          </a:p>
        </p:txBody>
      </p:sp>
      <p:sp>
        <p:nvSpPr>
          <p:cNvPr id="8" name="Rounded Rectangle 7"/>
          <p:cNvSpPr/>
          <p:nvPr/>
        </p:nvSpPr>
        <p:spPr>
          <a:xfrm>
            <a:off x="4048432" y="1553730"/>
            <a:ext cx="2507225" cy="545691"/>
          </a:xfrm>
          <a:prstGeom prst="roundRect">
            <a:avLst/>
          </a:prstGeom>
          <a:solidFill>
            <a:schemeClr val="bg1"/>
          </a:solidFill>
          <a:ln w="28575">
            <a:solidFill>
              <a:srgbClr val="4F36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03289" y="1592166"/>
            <a:ext cx="2197510" cy="369332"/>
          </a:xfrm>
          <a:prstGeom prst="rect">
            <a:avLst/>
          </a:prstGeom>
          <a:noFill/>
        </p:spPr>
        <p:txBody>
          <a:bodyPr wrap="square" rtlCol="0">
            <a:spAutoFit/>
          </a:bodyPr>
          <a:lstStyle/>
          <a:p>
            <a:pPr algn="ctr"/>
            <a:r>
              <a:rPr lang="en-US" dirty="0" smtClean="0"/>
              <a:t>Transcendence</a:t>
            </a:r>
            <a:endParaRPr lang="en-US" dirty="0"/>
          </a:p>
        </p:txBody>
      </p:sp>
    </p:spTree>
    <p:extLst>
      <p:ext uri="{BB962C8B-B14F-4D97-AF65-F5344CB8AC3E}">
        <p14:creationId xmlns:p14="http://schemas.microsoft.com/office/powerpoint/2010/main" val="10990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Herzberg’s 2-Factor Theory</a:t>
            </a:r>
            <a:endParaRPr lang="en-US" dirty="0">
              <a:latin typeface="Franklin Gothic Heavy" panose="020B0903020102020204" pitchFamily="34" charset="0"/>
            </a:endParaRPr>
          </a:p>
        </p:txBody>
      </p:sp>
      <p:pic>
        <p:nvPicPr>
          <p:cNvPr id="2" name="Picture 1"/>
          <p:cNvPicPr>
            <a:picLocks noChangeAspect="1"/>
          </p:cNvPicPr>
          <p:nvPr/>
        </p:nvPicPr>
        <p:blipFill>
          <a:blip r:embed="rId3"/>
          <a:stretch>
            <a:fillRect/>
          </a:stretch>
        </p:blipFill>
        <p:spPr>
          <a:xfrm>
            <a:off x="-434334" y="1682344"/>
            <a:ext cx="9987408" cy="4488459"/>
          </a:xfrm>
          <a:prstGeom prst="rect">
            <a:avLst/>
          </a:prstGeom>
        </p:spPr>
      </p:pic>
    </p:spTree>
    <p:extLst>
      <p:ext uri="{BB962C8B-B14F-4D97-AF65-F5344CB8AC3E}">
        <p14:creationId xmlns:p14="http://schemas.microsoft.com/office/powerpoint/2010/main" val="3911872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Job Design</a:t>
            </a:r>
            <a:endParaRPr lang="en-US" dirty="0">
              <a:latin typeface="Franklin Gothic Heavy" panose="020B0903020102020204" pitchFamily="34" charset="0"/>
            </a:endParaRPr>
          </a:p>
        </p:txBody>
      </p:sp>
      <p:sp>
        <p:nvSpPr>
          <p:cNvPr id="5" name="Rectangle 4"/>
          <p:cNvSpPr/>
          <p:nvPr/>
        </p:nvSpPr>
        <p:spPr>
          <a:xfrm>
            <a:off x="1215265" y="2056062"/>
            <a:ext cx="4161076" cy="923330"/>
          </a:xfrm>
          <a:prstGeom prst="rect">
            <a:avLst/>
          </a:prstGeom>
          <a:noFill/>
          <a:effectLst/>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7030A0"/>
                </a:solidFill>
                <a:effectLst>
                  <a:reflection blurRad="12700" stA="50000" endPos="50000" dist="5000" dir="5400000" sy="-100000" rotWithShape="0"/>
                </a:effectLst>
              </a:rPr>
              <a:t>Job Breadth</a:t>
            </a:r>
            <a:endParaRPr lang="en-US" sz="5400" b="1" cap="all" spc="0" dirty="0">
              <a:ln w="0"/>
              <a:solidFill>
                <a:srgbClr val="7030A0"/>
              </a:solidFill>
              <a:effectLst>
                <a:reflection blurRad="12700" stA="50000" endPos="50000" dist="5000" dir="5400000" sy="-100000" rotWithShape="0"/>
              </a:effectLst>
            </a:endParaRPr>
          </a:p>
        </p:txBody>
      </p:sp>
      <p:sp>
        <p:nvSpPr>
          <p:cNvPr id="7" name="Rectangle 6"/>
          <p:cNvSpPr/>
          <p:nvPr/>
        </p:nvSpPr>
        <p:spPr>
          <a:xfrm rot="5400000">
            <a:off x="4396312" y="3390317"/>
            <a:ext cx="334854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DEA900"/>
                </a:solidFill>
                <a:effectLst>
                  <a:reflection blurRad="12700" stA="50000" endPos="50000" dist="5000" dir="5400000" sy="-100000" rotWithShape="0"/>
                </a:effectLst>
              </a:rPr>
              <a:t>Job Depth</a:t>
            </a:r>
            <a:endParaRPr lang="en-US" sz="5400" b="1" cap="all" spc="0" dirty="0">
              <a:ln w="0"/>
              <a:solidFill>
                <a:srgbClr val="DEA90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2976452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Expectancy Theory</a:t>
            </a:r>
            <a:endParaRPr lang="en-US" dirty="0">
              <a:latin typeface="Franklin Gothic Heavy" panose="020B0903020102020204" pitchFamily="34" charset="0"/>
            </a:endParaRPr>
          </a:p>
        </p:txBody>
      </p:sp>
      <p:sp>
        <p:nvSpPr>
          <p:cNvPr id="5" name="TextBox 4"/>
          <p:cNvSpPr txBox="1"/>
          <p:nvPr/>
        </p:nvSpPr>
        <p:spPr>
          <a:xfrm>
            <a:off x="457200" y="1447800"/>
            <a:ext cx="4267200" cy="523220"/>
          </a:xfrm>
          <a:prstGeom prst="rect">
            <a:avLst/>
          </a:prstGeom>
          <a:noFill/>
        </p:spPr>
        <p:txBody>
          <a:bodyPr wrap="square" rtlCol="0">
            <a:spAutoFit/>
          </a:bodyPr>
          <a:lstStyle/>
          <a:p>
            <a:r>
              <a:rPr lang="en-US" sz="2800" b="1" dirty="0" smtClean="0"/>
              <a:t>Desire vs. Likelihood</a:t>
            </a:r>
            <a:endParaRPr lang="en-US" sz="2800" b="1" dirty="0"/>
          </a:p>
        </p:txBody>
      </p:sp>
      <p:sp>
        <p:nvSpPr>
          <p:cNvPr id="9" name="Rectangle 8"/>
          <p:cNvSpPr/>
          <p:nvPr/>
        </p:nvSpPr>
        <p:spPr>
          <a:xfrm>
            <a:off x="708337" y="4139106"/>
            <a:ext cx="7572777" cy="1631216"/>
          </a:xfrm>
          <a:prstGeom prst="rect">
            <a:avLst/>
          </a:prstGeom>
        </p:spPr>
        <p:txBody>
          <a:bodyPr wrap="square">
            <a:spAutoFit/>
          </a:bodyPr>
          <a:lstStyle/>
          <a:p>
            <a:r>
              <a:rPr lang="en-US" sz="2000" b="1" dirty="0"/>
              <a:t>Managers must recognize that:</a:t>
            </a:r>
          </a:p>
          <a:p>
            <a:pPr marL="285750" indent="-285750">
              <a:buFont typeface="Arial" pitchFamily="34" charset="0"/>
              <a:buChar char="•"/>
            </a:pPr>
            <a:r>
              <a:rPr lang="en-US" sz="2000" dirty="0"/>
              <a:t>Employees work for a variety of reasons.</a:t>
            </a:r>
          </a:p>
          <a:p>
            <a:pPr marL="285750" indent="-285750">
              <a:buFont typeface="Arial" pitchFamily="34" charset="0"/>
              <a:buChar char="•"/>
            </a:pPr>
            <a:r>
              <a:rPr lang="en-US" sz="2000" dirty="0"/>
              <a:t>These reasons, or expected outcomes, may change over time.</a:t>
            </a:r>
          </a:p>
          <a:p>
            <a:pPr marL="285750" indent="-285750">
              <a:buFont typeface="Arial" pitchFamily="34" charset="0"/>
              <a:buChar char="•"/>
            </a:pPr>
            <a:r>
              <a:rPr lang="en-US" sz="2000" dirty="0"/>
              <a:t>It’s necessary to clearly show employees how they can attain the outcomes they desire.</a:t>
            </a:r>
          </a:p>
        </p:txBody>
      </p:sp>
      <p:pic>
        <p:nvPicPr>
          <p:cNvPr id="2" name="Picture 1"/>
          <p:cNvPicPr>
            <a:picLocks noChangeAspect="1"/>
          </p:cNvPicPr>
          <p:nvPr/>
        </p:nvPicPr>
        <p:blipFill>
          <a:blip r:embed="rId3"/>
          <a:stretch>
            <a:fillRect/>
          </a:stretch>
        </p:blipFill>
        <p:spPr>
          <a:xfrm>
            <a:off x="744551" y="2257160"/>
            <a:ext cx="7536563" cy="1824221"/>
          </a:xfrm>
          <a:prstGeom prst="rect">
            <a:avLst/>
          </a:prstGeom>
        </p:spPr>
      </p:pic>
    </p:spTree>
    <p:extLst>
      <p:ext uri="{BB962C8B-B14F-4D97-AF65-F5344CB8AC3E}">
        <p14:creationId xmlns:p14="http://schemas.microsoft.com/office/powerpoint/2010/main" val="19952500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70109"/>
            <a:ext cx="9143999" cy="7398217"/>
          </a:xfrm>
          <a:prstGeom prst="rect">
            <a:avLst/>
          </a:prstGeom>
        </p:spPr>
      </p:pic>
    </p:spTree>
    <p:extLst>
      <p:ext uri="{BB962C8B-B14F-4D97-AF65-F5344CB8AC3E}">
        <p14:creationId xmlns:p14="http://schemas.microsoft.com/office/powerpoint/2010/main" val="2445656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8131969"/>
          </a:xfrm>
          <a:prstGeom prst="rect">
            <a:avLst/>
          </a:prstGeom>
        </p:spPr>
      </p:pic>
    </p:spTree>
    <p:extLst>
      <p:ext uri="{BB962C8B-B14F-4D97-AF65-F5344CB8AC3E}">
        <p14:creationId xmlns:p14="http://schemas.microsoft.com/office/powerpoint/2010/main" val="664293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JTtlKV-bhQ"/>
          <p:cNvPicPr>
            <a:picLocks noGrp="1" noRot="1" noChangeAspect="1"/>
          </p:cNvPicPr>
          <p:nvPr>
            <p:ph idx="1"/>
            <a:videoFile r:link="rId1"/>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921897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nfetti.jpg (425×2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8" y="-22634"/>
            <a:ext cx="10369745" cy="688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47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lnSpc>
                <a:spcPct val="100000"/>
              </a:lnSpc>
              <a:buNone/>
            </a:pPr>
            <a:r>
              <a:rPr lang="en-US" sz="2800" dirty="0" smtClean="0">
                <a:solidFill>
                  <a:schemeClr val="tx1"/>
                </a:solidFill>
              </a:rPr>
              <a:t>	How </a:t>
            </a:r>
            <a:r>
              <a:rPr lang="en-US" sz="2800" dirty="0">
                <a:solidFill>
                  <a:schemeClr val="tx1"/>
                </a:solidFill>
              </a:rPr>
              <a:t>is employee motivation built into annual </a:t>
            </a:r>
            <a:r>
              <a:rPr lang="en-US" sz="2800" dirty="0" smtClean="0">
                <a:solidFill>
                  <a:schemeClr val="tx1"/>
                </a:solidFill>
              </a:rPr>
              <a:t>	performance </a:t>
            </a:r>
            <a:r>
              <a:rPr lang="en-US" sz="2800" dirty="0">
                <a:solidFill>
                  <a:schemeClr val="tx1"/>
                </a:solidFill>
              </a:rPr>
              <a:t>reviews?</a:t>
            </a:r>
          </a:p>
          <a:p>
            <a:pPr>
              <a:lnSpc>
                <a:spcPct val="100000"/>
              </a:lnSpc>
            </a:pPr>
            <a:endParaRPr lang="en-US" sz="2800" dirty="0">
              <a:solidFill>
                <a:schemeClr val="tx1"/>
              </a:solidFill>
            </a:endParaRPr>
          </a:p>
          <a:p>
            <a:pPr marL="0" indent="0">
              <a:buNone/>
            </a:pPr>
            <a:r>
              <a:rPr lang="en-US" sz="2800" dirty="0" smtClean="0">
                <a:solidFill>
                  <a:schemeClr val="tx1"/>
                </a:solidFill>
              </a:rPr>
              <a:t>	Should </a:t>
            </a:r>
            <a:r>
              <a:rPr lang="en-US" sz="2800" dirty="0">
                <a:solidFill>
                  <a:schemeClr val="tx1"/>
                </a:solidFill>
              </a:rPr>
              <a:t>it be?</a:t>
            </a: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Motivating Performance</a:t>
            </a:r>
            <a:endParaRPr lang="en-US" dirty="0">
              <a:latin typeface="Franklin Gothic Heavy" panose="020B0903020102020204" pitchFamily="34" charset="0"/>
            </a:endParaRPr>
          </a:p>
        </p:txBody>
      </p:sp>
      <p:pic>
        <p:nvPicPr>
          <p:cNvPr id="4" name="Picture 3"/>
          <p:cNvPicPr>
            <a:picLocks noChangeAspect="1"/>
          </p:cNvPicPr>
          <p:nvPr/>
        </p:nvPicPr>
        <p:blipFill>
          <a:blip r:embed="rId3"/>
          <a:stretch>
            <a:fillRect/>
          </a:stretch>
        </p:blipFill>
        <p:spPr>
          <a:xfrm>
            <a:off x="6077103" y="2648615"/>
            <a:ext cx="2476190" cy="2571429"/>
          </a:xfrm>
          <a:prstGeom prst="rect">
            <a:avLst/>
          </a:prstGeom>
        </p:spPr>
      </p:pic>
    </p:spTree>
    <p:extLst>
      <p:ext uri="{BB962C8B-B14F-4D97-AF65-F5344CB8AC3E}">
        <p14:creationId xmlns:p14="http://schemas.microsoft.com/office/powerpoint/2010/main" val="1500229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lnSpc>
                <a:spcPct val="110000"/>
              </a:lnSpc>
              <a:buClr>
                <a:srgbClr val="AD2E27"/>
              </a:buClr>
              <a:buNone/>
            </a:pPr>
            <a:r>
              <a:rPr lang="en-US" dirty="0" smtClean="0">
                <a:solidFill>
                  <a:prstClr val="black"/>
                </a:solidFill>
                <a:latin typeface="Arial" panose="020B0604020202020204" pitchFamily="34" charset="0"/>
                <a:cs typeface="Arial" panose="020B0604020202020204" pitchFamily="34" charset="0"/>
              </a:rPr>
              <a:t>Now… does money motivate?</a:t>
            </a:r>
          </a:p>
          <a:p>
            <a:pPr marL="0" lvl="0" indent="0" algn="ctr">
              <a:lnSpc>
                <a:spcPct val="110000"/>
              </a:lnSpc>
              <a:buClr>
                <a:srgbClr val="AD2E27"/>
              </a:buClr>
              <a:buNone/>
            </a:pP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r>
              <a:rPr lang="en-US" sz="22000" b="1" dirty="0" smtClean="0">
                <a:solidFill>
                  <a:srgbClr val="00B050"/>
                </a:solidFill>
                <a:latin typeface="HelloBelle" panose="02000603000000000000" pitchFamily="2" charset="0"/>
                <a:ea typeface="HelloBelle" panose="02000603000000000000" pitchFamily="2" charset="0"/>
                <a:cs typeface="Arial" panose="020B0604020202020204" pitchFamily="34" charset="0"/>
              </a:rPr>
              <a:t>$$</a:t>
            </a:r>
            <a:endParaRPr lang="en-US" sz="22000" b="1" dirty="0">
              <a:solidFill>
                <a:srgbClr val="00B050"/>
              </a:solidFill>
              <a:latin typeface="HelloBelle" panose="02000603000000000000" pitchFamily="2" charset="0"/>
              <a:ea typeface="HelloBelle" panose="02000603000000000000" pitchFamily="2" charset="0"/>
              <a:cs typeface="Arial" panose="020B0604020202020204" pitchFamily="34" charset="0"/>
            </a:endParaRPr>
          </a:p>
        </p:txBody>
      </p:sp>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Motivating Performance</a:t>
            </a:r>
            <a:endParaRPr lang="en-US" dirty="0">
              <a:latin typeface="Franklin Gothic Heavy" panose="020B0903020102020204" pitchFamily="34" charset="0"/>
            </a:endParaRPr>
          </a:p>
        </p:txBody>
      </p:sp>
    </p:spTree>
    <p:extLst>
      <p:ext uri="{BB962C8B-B14F-4D97-AF65-F5344CB8AC3E}">
        <p14:creationId xmlns:p14="http://schemas.microsoft.com/office/powerpoint/2010/main" val="236430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366" y="360607"/>
            <a:ext cx="8551572" cy="1569660"/>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Contingency Model:</a:t>
            </a:r>
          </a:p>
          <a:p>
            <a:pPr algn="ctr"/>
            <a:r>
              <a:rPr lang="en-US" sz="4800" b="1" dirty="0" smtClean="0">
                <a:solidFill>
                  <a:srgbClr val="FFC000"/>
                </a:solidFill>
                <a:effectLst>
                  <a:outerShdw blurRad="38100" dist="38100" dir="2700000" algn="tl">
                    <a:srgbClr val="000000">
                      <a:alpha val="43137"/>
                    </a:srgbClr>
                  </a:outerShdw>
                </a:effectLst>
              </a:rPr>
              <a:t>Leader-Member Exchange (LMX)</a:t>
            </a:r>
          </a:p>
        </p:txBody>
      </p:sp>
      <p:graphicFrame>
        <p:nvGraphicFramePr>
          <p:cNvPr id="4" name="Table 3"/>
          <p:cNvGraphicFramePr>
            <a:graphicFrameLocks noGrp="1"/>
          </p:cNvGraphicFramePr>
          <p:nvPr>
            <p:extLst/>
          </p:nvPr>
        </p:nvGraphicFramePr>
        <p:xfrm>
          <a:off x="1023509" y="2107951"/>
          <a:ext cx="7019708" cy="3931920"/>
        </p:xfrm>
        <a:graphic>
          <a:graphicData uri="http://schemas.openxmlformats.org/drawingml/2006/table">
            <a:tbl>
              <a:tblPr firstRow="1" bandRow="1">
                <a:tableStyleId>{00A15C55-8517-42AA-B614-E9B94910E393}</a:tableStyleId>
              </a:tblPr>
              <a:tblGrid>
                <a:gridCol w="3509854">
                  <a:extLst>
                    <a:ext uri="{9D8B030D-6E8A-4147-A177-3AD203B41FA5}">
                      <a16:colId xmlns:a16="http://schemas.microsoft.com/office/drawing/2014/main" val="20000"/>
                    </a:ext>
                  </a:extLst>
                </a:gridCol>
                <a:gridCol w="3509854">
                  <a:extLst>
                    <a:ext uri="{9D8B030D-6E8A-4147-A177-3AD203B41FA5}">
                      <a16:colId xmlns:a16="http://schemas.microsoft.com/office/drawing/2014/main" val="20001"/>
                    </a:ext>
                  </a:extLst>
                </a:gridCol>
              </a:tblGrid>
              <a:tr h="423464">
                <a:tc>
                  <a:txBody>
                    <a:bodyPr/>
                    <a:lstStyle/>
                    <a:p>
                      <a:pPr algn="ctr"/>
                      <a:r>
                        <a:rPr lang="en-US" sz="2400" dirty="0" smtClean="0">
                          <a:solidFill>
                            <a:srgbClr val="FFFF00"/>
                          </a:solidFill>
                          <a:effectLst>
                            <a:outerShdw blurRad="38100" dist="38100" dir="2700000" algn="tl">
                              <a:srgbClr val="000000">
                                <a:alpha val="43137"/>
                              </a:srgbClr>
                            </a:outerShdw>
                          </a:effectLst>
                        </a:rPr>
                        <a:t>In-Group</a:t>
                      </a:r>
                      <a:endParaRPr lang="en-US" sz="2400" dirty="0">
                        <a:solidFill>
                          <a:srgbClr val="FFFF00"/>
                        </a:solidFill>
                        <a:effectLst>
                          <a:outerShdw blurRad="38100" dist="38100" dir="2700000" algn="tl">
                            <a:srgbClr val="000000">
                              <a:alpha val="43137"/>
                            </a:srgbClr>
                          </a:outerShdw>
                        </a:effectLst>
                      </a:endParaRPr>
                    </a:p>
                  </a:txBody>
                  <a:tcPr/>
                </a:tc>
                <a:tc>
                  <a:txBody>
                    <a:bodyPr/>
                    <a:lstStyle/>
                    <a:p>
                      <a:pPr algn="ctr"/>
                      <a:r>
                        <a:rPr lang="en-US" sz="2400" dirty="0" smtClean="0">
                          <a:solidFill>
                            <a:srgbClr val="FFFF00"/>
                          </a:solidFill>
                          <a:effectLst>
                            <a:outerShdw blurRad="38100" dist="38100" dir="2700000" algn="tl">
                              <a:srgbClr val="000000">
                                <a:alpha val="43137"/>
                              </a:srgbClr>
                            </a:outerShdw>
                          </a:effectLst>
                        </a:rPr>
                        <a:t>Out-Group</a:t>
                      </a:r>
                      <a:endParaRPr lang="en-US" sz="2400" dirty="0">
                        <a:solidFill>
                          <a:srgbClr val="FFFF00"/>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423464">
                <a:tc>
                  <a:txBody>
                    <a:bodyPr/>
                    <a:lstStyle/>
                    <a:p>
                      <a:r>
                        <a:rPr lang="en-US" sz="2400" dirty="0" smtClean="0"/>
                        <a:t>More attention</a:t>
                      </a:r>
                      <a:endParaRPr lang="en-US" sz="2400" dirty="0"/>
                    </a:p>
                  </a:txBody>
                  <a:tcPr/>
                </a:tc>
                <a:tc>
                  <a:txBody>
                    <a:bodyPr/>
                    <a:lstStyle/>
                    <a:p>
                      <a:r>
                        <a:rPr lang="en-US" sz="2400" dirty="0" smtClean="0"/>
                        <a:t>Less attention</a:t>
                      </a:r>
                      <a:endParaRPr lang="en-US" sz="2400" dirty="0"/>
                    </a:p>
                  </a:txBody>
                  <a:tcPr/>
                </a:tc>
                <a:extLst>
                  <a:ext uri="{0D108BD9-81ED-4DB2-BD59-A6C34878D82A}">
                    <a16:rowId xmlns:a16="http://schemas.microsoft.com/office/drawing/2014/main" val="10001"/>
                  </a:ext>
                </a:extLst>
              </a:tr>
              <a:tr h="423464">
                <a:tc>
                  <a:txBody>
                    <a:bodyPr/>
                    <a:lstStyle/>
                    <a:p>
                      <a:r>
                        <a:rPr lang="en-US" sz="2400" dirty="0" smtClean="0"/>
                        <a:t>Challenging tasks</a:t>
                      </a:r>
                      <a:endParaRPr lang="en-US" sz="2400" dirty="0"/>
                    </a:p>
                  </a:txBody>
                  <a:tcPr/>
                </a:tc>
                <a:tc>
                  <a:txBody>
                    <a:bodyPr/>
                    <a:lstStyle/>
                    <a:p>
                      <a:r>
                        <a:rPr lang="en-US" sz="2400" dirty="0" smtClean="0"/>
                        <a:t>Redundant</a:t>
                      </a:r>
                      <a:r>
                        <a:rPr lang="en-US" sz="2400" baseline="0" dirty="0" smtClean="0"/>
                        <a:t> or menial tasks</a:t>
                      </a:r>
                      <a:endParaRPr lang="en-US" sz="2400" dirty="0"/>
                    </a:p>
                  </a:txBody>
                  <a:tcPr/>
                </a:tc>
                <a:extLst>
                  <a:ext uri="{0D108BD9-81ED-4DB2-BD59-A6C34878D82A}">
                    <a16:rowId xmlns:a16="http://schemas.microsoft.com/office/drawing/2014/main" val="10002"/>
                  </a:ext>
                </a:extLst>
              </a:tr>
              <a:tr h="423464">
                <a:tc>
                  <a:txBody>
                    <a:bodyPr/>
                    <a:lstStyle/>
                    <a:p>
                      <a:r>
                        <a:rPr lang="en-US" sz="2400" dirty="0" smtClean="0"/>
                        <a:t>More socialization</a:t>
                      </a:r>
                      <a:endParaRPr lang="en-US" sz="2400" dirty="0"/>
                    </a:p>
                  </a:txBody>
                  <a:tcPr/>
                </a:tc>
                <a:tc>
                  <a:txBody>
                    <a:bodyPr/>
                    <a:lstStyle/>
                    <a:p>
                      <a:r>
                        <a:rPr lang="en-US" sz="2400" dirty="0" smtClean="0"/>
                        <a:t>Formal reporting</a:t>
                      </a:r>
                      <a:endParaRPr lang="en-US" sz="2400" dirty="0"/>
                    </a:p>
                  </a:txBody>
                  <a:tcPr/>
                </a:tc>
                <a:extLst>
                  <a:ext uri="{0D108BD9-81ED-4DB2-BD59-A6C34878D82A}">
                    <a16:rowId xmlns:a16="http://schemas.microsoft.com/office/drawing/2014/main" val="10003"/>
                  </a:ext>
                </a:extLst>
              </a:tr>
              <a:tr h="762234">
                <a:tc>
                  <a:txBody>
                    <a:bodyPr/>
                    <a:lstStyle/>
                    <a:p>
                      <a:r>
                        <a:rPr lang="en-US" sz="2400" dirty="0" smtClean="0"/>
                        <a:t>More responsibility</a:t>
                      </a:r>
                      <a:endParaRPr lang="en-US" sz="2400" dirty="0"/>
                    </a:p>
                  </a:txBody>
                  <a:tcPr/>
                </a:tc>
                <a:tc>
                  <a:txBody>
                    <a:bodyPr/>
                    <a:lstStyle/>
                    <a:p>
                      <a:r>
                        <a:rPr lang="en-US" sz="2400" dirty="0" smtClean="0"/>
                        <a:t>Reliance on formal job structures</a:t>
                      </a:r>
                      <a:endParaRPr lang="en-US" sz="2400" dirty="0"/>
                    </a:p>
                  </a:txBody>
                  <a:tcPr/>
                </a:tc>
                <a:extLst>
                  <a:ext uri="{0D108BD9-81ED-4DB2-BD59-A6C34878D82A}">
                    <a16:rowId xmlns:a16="http://schemas.microsoft.com/office/drawing/2014/main" val="10004"/>
                  </a:ext>
                </a:extLst>
              </a:tr>
              <a:tr h="762234">
                <a:tc>
                  <a:txBody>
                    <a:bodyPr/>
                    <a:lstStyle/>
                    <a:p>
                      <a:r>
                        <a:rPr lang="en-US" sz="2400" dirty="0" smtClean="0"/>
                        <a:t>More communication</a:t>
                      </a:r>
                      <a:endParaRPr lang="en-US" sz="2400" dirty="0"/>
                    </a:p>
                  </a:txBody>
                  <a:tcPr/>
                </a:tc>
                <a:tc>
                  <a:txBody>
                    <a:bodyPr/>
                    <a:lstStyle/>
                    <a:p>
                      <a:r>
                        <a:rPr lang="en-US" sz="2400" dirty="0" smtClean="0"/>
                        <a:t>Need</a:t>
                      </a:r>
                      <a:r>
                        <a:rPr lang="en-US" sz="2400" baseline="0" dirty="0" smtClean="0"/>
                        <a:t> to know – and YOU don’t need to know</a:t>
                      </a:r>
                      <a:endParaRPr lang="en-US" sz="2400" dirty="0"/>
                    </a:p>
                  </a:txBody>
                  <a:tcPr/>
                </a:tc>
                <a:extLst>
                  <a:ext uri="{0D108BD9-81ED-4DB2-BD59-A6C34878D82A}">
                    <a16:rowId xmlns:a16="http://schemas.microsoft.com/office/drawing/2014/main" val="10005"/>
                  </a:ext>
                </a:extLst>
              </a:tr>
              <a:tr h="423464">
                <a:tc>
                  <a:txBody>
                    <a:bodyPr/>
                    <a:lstStyle/>
                    <a:p>
                      <a:r>
                        <a:rPr lang="en-US" sz="2400" dirty="0" smtClean="0"/>
                        <a:t>More satisfaction</a:t>
                      </a:r>
                      <a:endParaRPr lang="en-US" sz="2400" dirty="0"/>
                    </a:p>
                  </a:txBody>
                  <a:tcPr/>
                </a:tc>
                <a:tc>
                  <a:txBody>
                    <a:bodyPr/>
                    <a:lstStyle/>
                    <a:p>
                      <a:r>
                        <a:rPr lang="en-US" sz="2400" dirty="0" smtClean="0"/>
                        <a:t>More resistance</a:t>
                      </a:r>
                      <a:endParaRPr lang="en-US" sz="24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65808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hlinkClick r:id="rId2"/>
              </a:rPr>
              <a:t>Motivation Video</a:t>
            </a:r>
            <a:endParaRPr lang="en-US" dirty="0"/>
          </a:p>
        </p:txBody>
      </p:sp>
      <p:sp>
        <p:nvSpPr>
          <p:cNvPr id="3" name="Title 2"/>
          <p:cNvSpPr>
            <a:spLocks noGrp="1"/>
          </p:cNvSpPr>
          <p:nvPr>
            <p:ph type="title"/>
          </p:nvPr>
        </p:nvSpPr>
        <p:spPr/>
        <p:txBody>
          <a:bodyPr/>
          <a:lstStyle/>
          <a:p>
            <a:r>
              <a:rPr lang="en-US" dirty="0" smtClean="0">
                <a:latin typeface="Franklin Gothic Heavy" panose="020B0903020102020204" pitchFamily="34" charset="0"/>
              </a:rPr>
              <a:t>The Research About Money</a:t>
            </a:r>
            <a:endParaRPr lang="en-US" dirty="0"/>
          </a:p>
        </p:txBody>
      </p:sp>
    </p:spTree>
    <p:extLst>
      <p:ext uri="{BB962C8B-B14F-4D97-AF65-F5344CB8AC3E}">
        <p14:creationId xmlns:p14="http://schemas.microsoft.com/office/powerpoint/2010/main" val="5171381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6XAPnuFjJc"/>
          <p:cNvPicPr>
            <a:picLocks noGrp="1" noRot="1" noChangeAspect="1"/>
          </p:cNvPicPr>
          <p:nvPr>
            <p:ph idx="1"/>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301423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43"/>
            <a:ext cx="8229600" cy="1132596"/>
          </a:xfrm>
        </p:spPr>
        <p:txBody>
          <a:bodyPr>
            <a:normAutofit/>
          </a:bodyPr>
          <a:lstStyle/>
          <a:p>
            <a:r>
              <a:rPr lang="en-US" dirty="0" smtClean="0">
                <a:latin typeface="Franklin Gothic Heavy" panose="020B0903020102020204" pitchFamily="34" charset="0"/>
              </a:rPr>
              <a:t>Motivating Performance</a:t>
            </a:r>
            <a:endParaRPr lang="en-US" dirty="0">
              <a:latin typeface="Franklin Gothic Heavy" panose="020B0903020102020204" pitchFamily="34" charset="0"/>
            </a:endParaRPr>
          </a:p>
        </p:txBody>
      </p:sp>
      <p:sp>
        <p:nvSpPr>
          <p:cNvPr id="5" name="Content Placeholder 2"/>
          <p:cNvSpPr txBox="1">
            <a:spLocks noGrp="1"/>
          </p:cNvSpPr>
          <p:nvPr>
            <p:ph idx="1"/>
          </p:nvPr>
        </p:nvSpPr>
        <p:spPr>
          <a:prstGeom prst="rect">
            <a:avLst/>
          </a:prstGeom>
        </p:spPr>
        <p:txBody>
          <a:bodyPr lIns="45720" rIns="45720">
            <a:normAutofit lnSpcReduction="10000"/>
          </a:bodyPr>
          <a:lstStyle>
            <a:defPPr>
              <a:defRPr>
                <a:solidFill>
                  <a:schemeClr val="tx1"/>
                </a:solidFill>
                <a:latin typeface="+mn-lt"/>
                <a:ea typeface="+mn-ea"/>
                <a:cs typeface="+mn-cs"/>
              </a:defRPr>
            </a:defPPr>
            <a:lvl1pPr marL="0" indent="-274320" algn="l" eaLnBrk="1" hangingPunct="1">
              <a:lnSpc>
                <a:spcPct val="150000"/>
              </a:lnSpc>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lnSpc>
                <a:spcPct val="150000"/>
              </a:lnSpc>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lnSpc>
                <a:spcPct val="150000"/>
              </a:lnSpc>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lnSpc>
                <a:spcPct val="150000"/>
              </a:lnSpc>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lnSpc>
                <a:spcPct val="150000"/>
              </a:lnSpc>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indent="0">
              <a:lnSpc>
                <a:spcPct val="100000"/>
              </a:lnSpc>
              <a:buNone/>
            </a:pPr>
            <a:r>
              <a:rPr lang="en-US" sz="3200" dirty="0" smtClean="0">
                <a:latin typeface="Arial" panose="020B0604020202020204" pitchFamily="34" charset="0"/>
                <a:cs typeface="Arial" panose="020B0604020202020204" pitchFamily="34" charset="0"/>
              </a:rPr>
              <a:t>3 </a:t>
            </a:r>
            <a:r>
              <a:rPr lang="en-US" sz="3200" dirty="0" err="1" smtClean="0">
                <a:latin typeface="Arial" panose="020B0604020202020204" pitchFamily="34" charset="0"/>
                <a:cs typeface="Arial" panose="020B0604020202020204" pitchFamily="34" charset="0"/>
              </a:rPr>
              <a:t>Gimme’s</a:t>
            </a:r>
            <a:r>
              <a:rPr lang="en-US" sz="3200" dirty="0" smtClean="0">
                <a:latin typeface="Arial" panose="020B0604020202020204" pitchFamily="34" charset="0"/>
                <a:cs typeface="Arial" panose="020B0604020202020204" pitchFamily="34" charset="0"/>
              </a:rPr>
              <a:t> of Human Behavior – Feedback Activity</a:t>
            </a:r>
          </a:p>
          <a:p>
            <a:pPr>
              <a:lnSpc>
                <a:spcPct val="100000"/>
              </a:lnSpc>
            </a:pPr>
            <a:endParaRPr lang="en-US" sz="3200" dirty="0" smtClean="0">
              <a:latin typeface="Arial" panose="020B0604020202020204" pitchFamily="34" charset="0"/>
              <a:cs typeface="Arial" panose="020B0604020202020204" pitchFamily="34" charset="0"/>
            </a:endParaRPr>
          </a:p>
          <a:p>
            <a:pPr indent="0">
              <a:lnSpc>
                <a:spcPct val="100000"/>
              </a:lnSpc>
              <a:buFont typeface="Wingdings 2" pitchFamily="18" charset="2"/>
              <a:buNone/>
            </a:pPr>
            <a:r>
              <a:rPr lang="en-US" sz="3200" dirty="0" smtClean="0">
                <a:latin typeface="Arial" panose="020B0604020202020204" pitchFamily="34" charset="0"/>
                <a:cs typeface="Arial" panose="020B0604020202020204" pitchFamily="34" charset="0"/>
              </a:rPr>
              <a:t>Giving precise and immediate feedback is sometimes all an employee needs to stay motivated to perform.  In this exercise, the facilitator will take you though a series of steps that demonstrate how feedback affects motivation and human behavior.</a:t>
            </a:r>
          </a:p>
          <a:p>
            <a:pPr indent="0">
              <a:lnSpc>
                <a:spcPct val="100000"/>
              </a:lnSpc>
              <a:buFont typeface="Wingdings 2" pitchFamily="18" charset="2"/>
              <a:buNone/>
            </a:pPr>
            <a:endParaRPr lang="en-US" sz="2400" dirty="0" smtClean="0"/>
          </a:p>
          <a:p>
            <a:pPr>
              <a:lnSpc>
                <a:spcPct val="100000"/>
              </a:lnSpc>
            </a:pPr>
            <a:endParaRPr lang="en-US" dirty="0"/>
          </a:p>
        </p:txBody>
      </p:sp>
    </p:spTree>
    <p:extLst>
      <p:ext uri="{BB962C8B-B14F-4D97-AF65-F5344CB8AC3E}">
        <p14:creationId xmlns:p14="http://schemas.microsoft.com/office/powerpoint/2010/main" val="35160930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4101" y="360607"/>
            <a:ext cx="5975798" cy="830997"/>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Wrap Up</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0913" y="1526456"/>
            <a:ext cx="8062174" cy="187743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smtClean="0">
                <a:solidFill>
                  <a:schemeClr val="bg1"/>
                </a:solidFill>
                <a:effectLst>
                  <a:outerShdw blurRad="38100" dist="38100" dir="2700000" algn="tl">
                    <a:srgbClr val="000000">
                      <a:alpha val="43137"/>
                    </a:srgbClr>
                  </a:outerShdw>
                </a:effectLst>
              </a:rPr>
              <a:t>QUESTIONS</a:t>
            </a:r>
          </a:p>
          <a:p>
            <a:pPr marL="285750" indent="-285750">
              <a:spcAft>
                <a:spcPts val="1200"/>
              </a:spcAft>
              <a:buFont typeface="Arial" panose="020B0604020202020204" pitchFamily="34" charset="0"/>
              <a:buChar char="•"/>
            </a:pPr>
            <a:endParaRPr lang="en-US" sz="3200" dirty="0" smtClean="0">
              <a:solidFill>
                <a:schemeClr val="bg1"/>
              </a:solidFill>
              <a:effectLst>
                <a:outerShdw blurRad="38100" dist="38100" dir="2700000" algn="tl">
                  <a:srgbClr val="000000">
                    <a:alpha val="43137"/>
                  </a:srgbClr>
                </a:outerShdw>
              </a:effectLst>
            </a:endParaRPr>
          </a:p>
          <a:p>
            <a:pPr marL="285750" indent="-285750">
              <a:spcAft>
                <a:spcPts val="1200"/>
              </a:spcAft>
              <a:buFont typeface="Arial" panose="020B0604020202020204" pitchFamily="34" charset="0"/>
              <a:buChar char="•"/>
            </a:pP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55838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3462338"/>
            <a:ext cx="8229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600" dirty="0">
                <a:solidFill>
                  <a:srgbClr val="3B413F"/>
                </a:solidFill>
                <a:latin typeface="Arial" charset="0"/>
                <a:cs typeface="Arial" charset="0"/>
              </a:rPr>
              <a:t>A private, non-profit institution founded in 1966, Bellevue University is </a:t>
            </a:r>
            <a:br>
              <a:rPr lang="en-US" sz="1600" dirty="0">
                <a:solidFill>
                  <a:srgbClr val="3B413F"/>
                </a:solidFill>
                <a:latin typeface="Arial" charset="0"/>
                <a:cs typeface="Arial" charset="0"/>
              </a:rPr>
            </a:br>
            <a:r>
              <a:rPr lang="en-US" sz="1600" dirty="0">
                <a:solidFill>
                  <a:srgbClr val="3B413F"/>
                </a:solidFill>
                <a:latin typeface="Arial" charset="0"/>
                <a:cs typeface="Arial" charset="0"/>
              </a:rPr>
              <a:t>accredited by the Higher Learning Commission through the U.S. Department of Education. For general information, please call 800.756.7920.</a:t>
            </a:r>
            <a:br>
              <a:rPr lang="en-US" sz="1600" dirty="0">
                <a:solidFill>
                  <a:srgbClr val="3B413F"/>
                </a:solidFill>
                <a:latin typeface="Arial" charset="0"/>
                <a:cs typeface="Arial" charset="0"/>
              </a:rPr>
            </a:br>
            <a:r>
              <a:rPr lang="en-US" sz="1600" dirty="0">
                <a:solidFill>
                  <a:srgbClr val="3B413F"/>
                </a:solidFill>
                <a:latin typeface="Arial" charset="0"/>
                <a:cs typeface="Arial" charset="0"/>
              </a:rPr>
              <a:t/>
            </a:r>
            <a:br>
              <a:rPr lang="en-US" sz="1600" dirty="0">
                <a:solidFill>
                  <a:srgbClr val="3B413F"/>
                </a:solidFill>
                <a:latin typeface="Arial" charset="0"/>
                <a:cs typeface="Arial" charset="0"/>
              </a:rPr>
            </a:br>
            <a:r>
              <a:rPr lang="en-US" sz="1600" dirty="0" smtClean="0">
                <a:solidFill>
                  <a:srgbClr val="3B413F"/>
                </a:solidFill>
                <a:latin typeface="Arial" charset="0"/>
                <a:cs typeface="Arial" charset="0"/>
              </a:rPr>
              <a:t>Phone</a:t>
            </a:r>
            <a:r>
              <a:rPr lang="en-US" sz="1600" dirty="0">
                <a:solidFill>
                  <a:srgbClr val="3B413F"/>
                </a:solidFill>
                <a:latin typeface="Arial" charset="0"/>
                <a:cs typeface="Arial" charset="0"/>
              </a:rPr>
              <a:t>: </a:t>
            </a:r>
            <a:r>
              <a:rPr lang="en-US" sz="1600" dirty="0" smtClean="0">
                <a:solidFill>
                  <a:srgbClr val="3B413F"/>
                </a:solidFill>
                <a:latin typeface="Arial" charset="0"/>
                <a:cs typeface="Arial" charset="0"/>
              </a:rPr>
              <a:t>402.557.7812</a:t>
            </a:r>
            <a:r>
              <a:rPr lang="en-US" sz="1600" dirty="0">
                <a:solidFill>
                  <a:srgbClr val="3B413F"/>
                </a:solidFill>
                <a:latin typeface="Arial" charset="0"/>
                <a:cs typeface="Arial" charset="0"/>
              </a:rPr>
              <a:t/>
            </a:r>
            <a:br>
              <a:rPr lang="en-US" sz="1600" dirty="0">
                <a:solidFill>
                  <a:srgbClr val="3B413F"/>
                </a:solidFill>
                <a:latin typeface="Arial" charset="0"/>
                <a:cs typeface="Arial" charset="0"/>
              </a:rPr>
            </a:br>
            <a:r>
              <a:rPr lang="en-US" sz="1600">
                <a:solidFill>
                  <a:srgbClr val="3B413F"/>
                </a:solidFill>
                <a:latin typeface="Arial" charset="0"/>
                <a:cs typeface="Arial" charset="0"/>
              </a:rPr>
              <a:t/>
            </a:r>
            <a:br>
              <a:rPr lang="en-US" sz="1600">
                <a:solidFill>
                  <a:srgbClr val="3B413F"/>
                </a:solidFill>
                <a:latin typeface="Arial" charset="0"/>
                <a:cs typeface="Arial" charset="0"/>
              </a:rPr>
            </a:br>
            <a:r>
              <a:rPr lang="en-US" sz="1600" smtClean="0">
                <a:solidFill>
                  <a:srgbClr val="3B413F"/>
                </a:solidFill>
                <a:latin typeface="Arial" charset="0"/>
                <a:cs typeface="Arial" charset="0"/>
              </a:rPr>
              <a:t>Email</a:t>
            </a:r>
            <a:r>
              <a:rPr lang="en-US" sz="1600" dirty="0">
                <a:solidFill>
                  <a:srgbClr val="3B413F"/>
                </a:solidFill>
                <a:latin typeface="Arial" charset="0"/>
                <a:cs typeface="Arial" charset="0"/>
              </a:rPr>
              <a:t>: </a:t>
            </a:r>
            <a:r>
              <a:rPr lang="en-US" sz="1600" dirty="0" smtClean="0">
                <a:solidFill>
                  <a:srgbClr val="3B413F"/>
                </a:solidFill>
                <a:latin typeface="Arial" charset="0"/>
                <a:cs typeface="Arial" charset="0"/>
              </a:rPr>
              <a:t>jtitus@bellevue.edu</a:t>
            </a:r>
            <a:r>
              <a:rPr lang="en-US" sz="1600" dirty="0">
                <a:solidFill>
                  <a:srgbClr val="3B413F"/>
                </a:solidFill>
                <a:latin typeface="Arial" charset="0"/>
                <a:cs typeface="Arial" charset="0"/>
              </a:rPr>
              <a:t/>
            </a:r>
            <a:br>
              <a:rPr lang="en-US" sz="1600" dirty="0">
                <a:solidFill>
                  <a:srgbClr val="3B413F"/>
                </a:solidFill>
                <a:latin typeface="Arial" charset="0"/>
                <a:cs typeface="Arial" charset="0"/>
              </a:rPr>
            </a:br>
            <a:r>
              <a:rPr lang="en-US" sz="1600" dirty="0">
                <a:solidFill>
                  <a:srgbClr val="3E403E"/>
                </a:solidFill>
                <a:latin typeface="Arial" charset="0"/>
                <a:cs typeface="Arial" charset="0"/>
              </a:rPr>
              <a:t> </a:t>
            </a:r>
            <a:br>
              <a:rPr lang="en-US" sz="1600" dirty="0">
                <a:solidFill>
                  <a:srgbClr val="3E403E"/>
                </a:solidFill>
                <a:latin typeface="Arial" charset="0"/>
                <a:cs typeface="Arial" charset="0"/>
              </a:rPr>
            </a:br>
            <a:r>
              <a:rPr lang="en-US" sz="1600" dirty="0" smtClean="0">
                <a:solidFill>
                  <a:srgbClr val="593D82"/>
                </a:solidFill>
                <a:latin typeface="Arial" charset="0"/>
                <a:cs typeface="Arial" charset="0"/>
              </a:rPr>
              <a:t>bellevue.edu</a:t>
            </a:r>
            <a:r>
              <a:rPr lang="en-US" sz="1600" dirty="0">
                <a:solidFill>
                  <a:srgbClr val="593D82"/>
                </a:solidFill>
                <a:latin typeface="Arial" charset="0"/>
                <a:cs typeface="Arial" charset="0"/>
              </a:rPr>
              <a:t/>
            </a:r>
            <a:br>
              <a:rPr lang="en-US" sz="1600" dirty="0">
                <a:solidFill>
                  <a:srgbClr val="593D82"/>
                </a:solidFill>
                <a:latin typeface="Arial" charset="0"/>
                <a:cs typeface="Arial" charset="0"/>
              </a:rPr>
            </a:br>
            <a:endParaRPr lang="en-US" sz="1600" dirty="0">
              <a:solidFill>
                <a:srgbClr val="593D82"/>
              </a:solidFill>
              <a:latin typeface="Arial" charset="0"/>
              <a:cs typeface="Arial" charset="0"/>
            </a:endParaRPr>
          </a:p>
        </p:txBody>
      </p:sp>
    </p:spTree>
    <p:extLst>
      <p:ext uri="{BB962C8B-B14F-4D97-AF65-F5344CB8AC3E}">
        <p14:creationId xmlns:p14="http://schemas.microsoft.com/office/powerpoint/2010/main" val="624133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366" y="360607"/>
            <a:ext cx="8551572" cy="1569660"/>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Contingency Model:</a:t>
            </a:r>
          </a:p>
          <a:p>
            <a:pPr algn="ctr"/>
            <a:r>
              <a:rPr lang="en-US" sz="4800" b="1" dirty="0" smtClean="0">
                <a:solidFill>
                  <a:srgbClr val="FFC000"/>
                </a:solidFill>
                <a:effectLst>
                  <a:outerShdw blurRad="38100" dist="38100" dir="2700000" algn="tl">
                    <a:srgbClr val="000000">
                      <a:alpha val="43137"/>
                    </a:srgbClr>
                  </a:outerShdw>
                </a:effectLst>
              </a:rPr>
              <a:t>Situational Leadership</a:t>
            </a:r>
          </a:p>
        </p:txBody>
      </p:sp>
      <p:graphicFrame>
        <p:nvGraphicFramePr>
          <p:cNvPr id="4" name="Table 3"/>
          <p:cNvGraphicFramePr>
            <a:graphicFrameLocks noGrp="1"/>
          </p:cNvGraphicFramePr>
          <p:nvPr>
            <p:extLst/>
          </p:nvPr>
        </p:nvGraphicFramePr>
        <p:xfrm>
          <a:off x="456838" y="2137894"/>
          <a:ext cx="8146248" cy="4005329"/>
        </p:xfrm>
        <a:graphic>
          <a:graphicData uri="http://schemas.openxmlformats.org/drawingml/2006/table">
            <a:tbl>
              <a:tblPr firstRow="1" bandRow="1">
                <a:tableStyleId>{00A15C55-8517-42AA-B614-E9B94910E393}</a:tableStyleId>
              </a:tblPr>
              <a:tblGrid>
                <a:gridCol w="2036562">
                  <a:extLst>
                    <a:ext uri="{9D8B030D-6E8A-4147-A177-3AD203B41FA5}">
                      <a16:colId xmlns:a16="http://schemas.microsoft.com/office/drawing/2014/main" val="20000"/>
                    </a:ext>
                  </a:extLst>
                </a:gridCol>
                <a:gridCol w="2036562">
                  <a:extLst>
                    <a:ext uri="{9D8B030D-6E8A-4147-A177-3AD203B41FA5}">
                      <a16:colId xmlns:a16="http://schemas.microsoft.com/office/drawing/2014/main" val="20001"/>
                    </a:ext>
                  </a:extLst>
                </a:gridCol>
                <a:gridCol w="2036562">
                  <a:extLst>
                    <a:ext uri="{9D8B030D-6E8A-4147-A177-3AD203B41FA5}">
                      <a16:colId xmlns:a16="http://schemas.microsoft.com/office/drawing/2014/main" val="20002"/>
                    </a:ext>
                  </a:extLst>
                </a:gridCol>
                <a:gridCol w="2036562">
                  <a:extLst>
                    <a:ext uri="{9D8B030D-6E8A-4147-A177-3AD203B41FA5}">
                      <a16:colId xmlns:a16="http://schemas.microsoft.com/office/drawing/2014/main" val="20003"/>
                    </a:ext>
                  </a:extLst>
                </a:gridCol>
              </a:tblGrid>
              <a:tr h="788813">
                <a:tc>
                  <a:txBody>
                    <a:bodyPr/>
                    <a:lstStyle/>
                    <a:p>
                      <a:pPr algn="ctr"/>
                      <a:r>
                        <a:rPr lang="en-US" sz="2000" dirty="0" smtClean="0">
                          <a:solidFill>
                            <a:schemeClr val="bg1"/>
                          </a:solidFill>
                          <a:effectLst>
                            <a:outerShdw blurRad="38100" dist="38100" dir="2700000" algn="tl">
                              <a:srgbClr val="000000">
                                <a:alpha val="43137"/>
                              </a:srgbClr>
                            </a:outerShdw>
                          </a:effectLst>
                        </a:rPr>
                        <a:t>Unwilling and Unable</a:t>
                      </a:r>
                      <a:endParaRPr lang="en-US" sz="2000" dirty="0">
                        <a:solidFill>
                          <a:schemeClr val="bg1"/>
                        </a:solidFill>
                        <a:effectLst>
                          <a:outerShdw blurRad="38100" dist="38100" dir="2700000" algn="tl">
                            <a:srgbClr val="000000">
                              <a:alpha val="43137"/>
                            </a:srgbClr>
                          </a:outerShdw>
                        </a:effectLst>
                      </a:endParaRPr>
                    </a:p>
                  </a:txBody>
                  <a:tcPr/>
                </a:tc>
                <a:tc>
                  <a:txBody>
                    <a:bodyPr/>
                    <a:lstStyle/>
                    <a:p>
                      <a:pPr algn="ctr"/>
                      <a:r>
                        <a:rPr lang="en-US" sz="2000" dirty="0" smtClean="0">
                          <a:solidFill>
                            <a:schemeClr val="bg1"/>
                          </a:solidFill>
                          <a:effectLst>
                            <a:outerShdw blurRad="38100" dist="38100" dir="2700000" algn="tl">
                              <a:srgbClr val="000000">
                                <a:alpha val="43137"/>
                              </a:srgbClr>
                            </a:outerShdw>
                          </a:effectLst>
                        </a:rPr>
                        <a:t>Unwilling and Able</a:t>
                      </a:r>
                      <a:endParaRPr lang="en-US" sz="2000" dirty="0">
                        <a:solidFill>
                          <a:schemeClr val="bg1"/>
                        </a:solidFill>
                        <a:effectLst>
                          <a:outerShdw blurRad="38100" dist="38100" dir="2700000" algn="tl">
                            <a:srgbClr val="000000">
                              <a:alpha val="43137"/>
                            </a:srgbClr>
                          </a:outerShdw>
                        </a:effectLst>
                      </a:endParaRPr>
                    </a:p>
                  </a:txBody>
                  <a:tcPr/>
                </a:tc>
                <a:tc>
                  <a:txBody>
                    <a:bodyPr/>
                    <a:lstStyle/>
                    <a:p>
                      <a:pPr algn="ctr"/>
                      <a:r>
                        <a:rPr lang="en-US" sz="2000" dirty="0" smtClean="0">
                          <a:solidFill>
                            <a:schemeClr val="bg1"/>
                          </a:solidFill>
                          <a:effectLst>
                            <a:outerShdw blurRad="38100" dist="38100" dir="2700000" algn="tl">
                              <a:srgbClr val="000000">
                                <a:alpha val="43137"/>
                              </a:srgbClr>
                            </a:outerShdw>
                          </a:effectLst>
                        </a:rPr>
                        <a:t>Willing and Unable</a:t>
                      </a:r>
                      <a:endParaRPr lang="en-US" sz="2000" dirty="0">
                        <a:solidFill>
                          <a:schemeClr val="bg1"/>
                        </a:solidFill>
                        <a:effectLst>
                          <a:outerShdw blurRad="38100" dist="38100" dir="2700000" algn="tl">
                            <a:srgbClr val="000000">
                              <a:alpha val="43137"/>
                            </a:srgbClr>
                          </a:outerShdw>
                        </a:effectLst>
                      </a:endParaRPr>
                    </a:p>
                  </a:txBody>
                  <a:tcPr/>
                </a:tc>
                <a:tc>
                  <a:txBody>
                    <a:bodyPr/>
                    <a:lstStyle/>
                    <a:p>
                      <a:pPr algn="ctr"/>
                      <a:r>
                        <a:rPr lang="en-US" sz="2000" dirty="0" smtClean="0">
                          <a:solidFill>
                            <a:schemeClr val="bg1"/>
                          </a:solidFill>
                          <a:effectLst>
                            <a:outerShdw blurRad="38100" dist="38100" dir="2700000" algn="tl">
                              <a:srgbClr val="000000">
                                <a:alpha val="43137"/>
                              </a:srgbClr>
                            </a:outerShdw>
                          </a:effectLst>
                        </a:rPr>
                        <a:t>Willing and Able</a:t>
                      </a:r>
                      <a:endParaRPr lang="en-US" sz="2000" dirty="0">
                        <a:solidFill>
                          <a:schemeClr val="bg1"/>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2263550">
                <a:tc>
                  <a:txBody>
                    <a:bodyPr/>
                    <a:lstStyle/>
                    <a:p>
                      <a:r>
                        <a:rPr lang="en-US" sz="1800" dirty="0" smtClean="0">
                          <a:solidFill>
                            <a:schemeClr val="tx1"/>
                          </a:solidFill>
                        </a:rPr>
                        <a:t>Decisions are</a:t>
                      </a:r>
                      <a:r>
                        <a:rPr lang="en-US" sz="1800" baseline="0" dirty="0" smtClean="0">
                          <a:solidFill>
                            <a:schemeClr val="tx1"/>
                          </a:solidFill>
                        </a:rPr>
                        <a:t> made by the leader and announced, so communication is one way.</a:t>
                      </a:r>
                      <a:endParaRPr lang="en-US" sz="1800" dirty="0">
                        <a:solidFill>
                          <a:schemeClr val="tx1"/>
                        </a:solidFill>
                      </a:endParaRPr>
                    </a:p>
                  </a:txBody>
                  <a:tcPr/>
                </a:tc>
                <a:tc>
                  <a:txBody>
                    <a:bodyPr/>
                    <a:lstStyle/>
                    <a:p>
                      <a:r>
                        <a:rPr lang="en-US" sz="1800" dirty="0" smtClean="0">
                          <a:solidFill>
                            <a:schemeClr val="tx1"/>
                          </a:solidFill>
                        </a:rPr>
                        <a:t>Decisions remain the leader’s prerogative, but communication is much more two-way.</a:t>
                      </a:r>
                      <a:endParaRPr lang="en-US" sz="1800" dirty="0">
                        <a:solidFill>
                          <a:schemeClr val="tx1"/>
                        </a:solidFill>
                      </a:endParaRPr>
                    </a:p>
                  </a:txBody>
                  <a:tcPr/>
                </a:tc>
                <a:tc>
                  <a:txBody>
                    <a:bodyPr/>
                    <a:lstStyle/>
                    <a:p>
                      <a:r>
                        <a:rPr lang="en-US" sz="1800" dirty="0" smtClean="0">
                          <a:solidFill>
                            <a:schemeClr val="tx1"/>
                          </a:solidFill>
                        </a:rPr>
                        <a:t>The leader</a:t>
                      </a:r>
                      <a:r>
                        <a:rPr lang="en-US" sz="1800" baseline="0" dirty="0" smtClean="0">
                          <a:solidFill>
                            <a:schemeClr val="tx1"/>
                          </a:solidFill>
                        </a:rPr>
                        <a:t> facilitates the follower’s participation in decisions, but control remains with the leader. </a:t>
                      </a:r>
                      <a:endParaRPr lang="en-US" sz="1800" dirty="0">
                        <a:solidFill>
                          <a:schemeClr val="tx1"/>
                        </a:solidFill>
                      </a:endParaRPr>
                    </a:p>
                  </a:txBody>
                  <a:tcPr/>
                </a:tc>
                <a:tc>
                  <a:txBody>
                    <a:bodyPr/>
                    <a:lstStyle/>
                    <a:p>
                      <a:r>
                        <a:rPr lang="en-US" sz="1800" dirty="0" smtClean="0">
                          <a:solidFill>
                            <a:schemeClr val="tx1"/>
                          </a:solidFill>
                        </a:rPr>
                        <a:t>The leader is still involved in decisions and problem-solving,</a:t>
                      </a:r>
                      <a:r>
                        <a:rPr lang="en-US" sz="1800" baseline="0" dirty="0" smtClean="0">
                          <a:solidFill>
                            <a:schemeClr val="tx1"/>
                          </a:solidFill>
                        </a:rPr>
                        <a:t> but control is with the follower.</a:t>
                      </a:r>
                      <a:endParaRPr lang="en-US" sz="1800" dirty="0">
                        <a:solidFill>
                          <a:schemeClr val="tx1"/>
                        </a:solidFill>
                      </a:endParaRPr>
                    </a:p>
                  </a:txBody>
                  <a:tcPr/>
                </a:tc>
                <a:extLst>
                  <a:ext uri="{0D108BD9-81ED-4DB2-BD59-A6C34878D82A}">
                    <a16:rowId xmlns:a16="http://schemas.microsoft.com/office/drawing/2014/main" val="10001"/>
                  </a:ext>
                </a:extLst>
              </a:tr>
              <a:tr h="476483">
                <a:tc>
                  <a:txBody>
                    <a:bodyPr/>
                    <a:lstStyle/>
                    <a:p>
                      <a:pPr algn="ctr"/>
                      <a:r>
                        <a:rPr lang="en-US" sz="2000" b="1" dirty="0" smtClean="0">
                          <a:solidFill>
                            <a:srgbClr val="7030A0"/>
                          </a:solidFill>
                          <a:effectLst>
                            <a:outerShdw blurRad="38100" dist="38100" dir="2700000" algn="tl">
                              <a:srgbClr val="000000">
                                <a:alpha val="43137"/>
                              </a:srgbClr>
                            </a:outerShdw>
                          </a:effectLst>
                        </a:rPr>
                        <a:t>Telling</a:t>
                      </a:r>
                      <a:endParaRPr lang="en-US" sz="2000" b="1" dirty="0">
                        <a:solidFill>
                          <a:srgbClr val="7030A0"/>
                        </a:solidFill>
                        <a:effectLst>
                          <a:outerShdw blurRad="38100" dist="38100" dir="2700000" algn="tl">
                            <a:srgbClr val="000000">
                              <a:alpha val="43137"/>
                            </a:srgbClr>
                          </a:outerShdw>
                        </a:effectLst>
                      </a:endParaRPr>
                    </a:p>
                  </a:txBody>
                  <a:tcPr/>
                </a:tc>
                <a:tc>
                  <a:txBody>
                    <a:bodyPr/>
                    <a:lstStyle/>
                    <a:p>
                      <a:pPr algn="ctr"/>
                      <a:r>
                        <a:rPr lang="en-US" sz="2000" b="1" dirty="0" smtClean="0">
                          <a:solidFill>
                            <a:srgbClr val="7030A0"/>
                          </a:solidFill>
                          <a:effectLst>
                            <a:outerShdw blurRad="38100" dist="38100" dir="2700000" algn="tl">
                              <a:srgbClr val="000000">
                                <a:alpha val="43137"/>
                              </a:srgbClr>
                            </a:outerShdw>
                          </a:effectLst>
                        </a:rPr>
                        <a:t>Coaching</a:t>
                      </a:r>
                      <a:endParaRPr lang="en-US" sz="2000" b="1" dirty="0">
                        <a:solidFill>
                          <a:srgbClr val="7030A0"/>
                        </a:solidFill>
                        <a:effectLst>
                          <a:outerShdw blurRad="38100" dist="38100" dir="2700000" algn="tl">
                            <a:srgbClr val="000000">
                              <a:alpha val="43137"/>
                            </a:srgbClr>
                          </a:outerShdw>
                        </a:effectLst>
                      </a:endParaRPr>
                    </a:p>
                  </a:txBody>
                  <a:tcPr/>
                </a:tc>
                <a:tc>
                  <a:txBody>
                    <a:bodyPr/>
                    <a:lstStyle/>
                    <a:p>
                      <a:pPr algn="ctr"/>
                      <a:r>
                        <a:rPr lang="en-US" sz="2000" b="1" dirty="0" smtClean="0">
                          <a:solidFill>
                            <a:srgbClr val="7030A0"/>
                          </a:solidFill>
                          <a:effectLst>
                            <a:outerShdw blurRad="38100" dist="38100" dir="2700000" algn="tl">
                              <a:srgbClr val="000000">
                                <a:alpha val="43137"/>
                              </a:srgbClr>
                            </a:outerShdw>
                          </a:effectLst>
                        </a:rPr>
                        <a:t>Participating</a:t>
                      </a:r>
                      <a:endParaRPr lang="en-US" sz="2000" b="1" dirty="0">
                        <a:solidFill>
                          <a:srgbClr val="7030A0"/>
                        </a:solidFill>
                        <a:effectLst>
                          <a:outerShdw blurRad="38100" dist="38100" dir="2700000" algn="tl">
                            <a:srgbClr val="000000">
                              <a:alpha val="43137"/>
                            </a:srgbClr>
                          </a:outerShdw>
                        </a:effectLst>
                      </a:endParaRPr>
                    </a:p>
                  </a:txBody>
                  <a:tcPr/>
                </a:tc>
                <a:tc>
                  <a:txBody>
                    <a:bodyPr/>
                    <a:lstStyle/>
                    <a:p>
                      <a:pPr algn="ctr"/>
                      <a:r>
                        <a:rPr lang="en-US" sz="2000" b="1" dirty="0" smtClean="0">
                          <a:solidFill>
                            <a:srgbClr val="7030A0"/>
                          </a:solidFill>
                          <a:effectLst>
                            <a:outerShdw blurRad="38100" dist="38100" dir="2700000" algn="tl">
                              <a:srgbClr val="000000">
                                <a:alpha val="43137"/>
                              </a:srgbClr>
                            </a:outerShdw>
                          </a:effectLst>
                        </a:rPr>
                        <a:t>Delegating</a:t>
                      </a:r>
                      <a:endParaRPr lang="en-US" sz="2000" b="1" dirty="0">
                        <a:solidFill>
                          <a:srgbClr val="7030A0"/>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2"/>
                  </a:ext>
                </a:extLst>
              </a:tr>
              <a:tr h="476483">
                <a:tc gridSpan="2">
                  <a:txBody>
                    <a:bodyPr/>
                    <a:lstStyle/>
                    <a:p>
                      <a:pPr algn="ctr"/>
                      <a:r>
                        <a:rPr lang="en-US" sz="2000" dirty="0" smtClean="0"/>
                        <a:t>Authoritative</a:t>
                      </a:r>
                      <a:endParaRPr lang="en-US" sz="2000" dirty="0"/>
                    </a:p>
                  </a:txBody>
                  <a:tcPr/>
                </a:tc>
                <a:tc hMerge="1">
                  <a:txBody>
                    <a:bodyPr/>
                    <a:lstStyle/>
                    <a:p>
                      <a:endParaRPr lang="en-US" sz="2000" dirty="0"/>
                    </a:p>
                  </a:txBody>
                  <a:tcPr/>
                </a:tc>
                <a:tc gridSpan="2">
                  <a:txBody>
                    <a:bodyPr/>
                    <a:lstStyle/>
                    <a:p>
                      <a:pPr algn="ctr"/>
                      <a:r>
                        <a:rPr lang="en-US" sz="2000" dirty="0" smtClean="0"/>
                        <a:t>Participative</a:t>
                      </a:r>
                      <a:endParaRPr lang="en-US" sz="2000" dirty="0"/>
                    </a:p>
                  </a:txBody>
                  <a:tcPr/>
                </a:tc>
                <a:tc hMerge="1">
                  <a:txBody>
                    <a:bodyPr/>
                    <a:lstStyle/>
                    <a:p>
                      <a:endParaRPr lang="en-US" sz="20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37627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3447" y="0"/>
            <a:ext cx="11150894" cy="6858000"/>
          </a:xfrm>
          <a:prstGeom prst="rect">
            <a:avLst/>
          </a:prstGeom>
        </p:spPr>
      </p:pic>
    </p:spTree>
    <p:extLst>
      <p:ext uri="{BB962C8B-B14F-4D97-AF65-F5344CB8AC3E}">
        <p14:creationId xmlns:p14="http://schemas.microsoft.com/office/powerpoint/2010/main" val="2429577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AutoNum type="arabicPeriod"/>
            </a:pPr>
            <a:r>
              <a:rPr lang="en-US" dirty="0" smtClean="0"/>
              <a:t>Whose performance is at issue?</a:t>
            </a:r>
          </a:p>
          <a:p>
            <a:pPr marL="514350" indent="-514350">
              <a:buAutoNum type="arabicPeriod"/>
            </a:pPr>
            <a:r>
              <a:rPr lang="en-US" dirty="0" smtClean="0"/>
              <a:t>Why do I think there’s a problem?</a:t>
            </a:r>
          </a:p>
          <a:p>
            <a:pPr marL="514350" indent="-514350">
              <a:buAutoNum type="arabicPeriod"/>
            </a:pPr>
            <a:r>
              <a:rPr lang="en-US" dirty="0" smtClean="0"/>
              <a:t>What is the actual performance issue?</a:t>
            </a:r>
          </a:p>
          <a:p>
            <a:pPr marL="514350" indent="-514350">
              <a:buAutoNum type="arabicPeriod"/>
            </a:pPr>
            <a:r>
              <a:rPr lang="en-US" dirty="0"/>
              <a:t>What is the desired performance?</a:t>
            </a:r>
            <a:br>
              <a:rPr lang="en-US" dirty="0"/>
            </a:br>
            <a:r>
              <a:rPr lang="en-US" dirty="0"/>
              <a:t/>
            </a:r>
            <a:br>
              <a:rPr lang="en-US" dirty="0"/>
            </a:br>
            <a:r>
              <a:rPr lang="en-US" dirty="0"/>
              <a:t/>
            </a:r>
            <a:br>
              <a:rPr lang="en-US" dirty="0"/>
            </a:br>
            <a:endParaRPr lang="en-US" dirty="0"/>
          </a:p>
        </p:txBody>
      </p:sp>
      <p:sp>
        <p:nvSpPr>
          <p:cNvPr id="3" name="Title 2"/>
          <p:cNvSpPr>
            <a:spLocks noGrp="1"/>
          </p:cNvSpPr>
          <p:nvPr>
            <p:ph type="title"/>
          </p:nvPr>
        </p:nvSpPr>
        <p:spPr/>
        <p:txBody>
          <a:bodyPr>
            <a:normAutofit/>
          </a:bodyPr>
          <a:lstStyle/>
          <a:p>
            <a:r>
              <a:rPr lang="en-US" dirty="0" smtClean="0">
                <a:latin typeface="Franklin Gothic Heavy" panose="020B0903020102020204" pitchFamily="34" charset="0"/>
              </a:rPr>
              <a:t>Performance Issues</a:t>
            </a:r>
            <a:endParaRPr lang="en-US" dirty="0">
              <a:latin typeface="Franklin Gothic Heavy" panose="020B0903020102020204" pitchFamily="34" charset="0"/>
            </a:endParaRPr>
          </a:p>
        </p:txBody>
      </p:sp>
    </p:spTree>
    <p:extLst>
      <p:ext uri="{BB962C8B-B14F-4D97-AF65-F5344CB8AC3E}">
        <p14:creationId xmlns:p14="http://schemas.microsoft.com/office/powerpoint/2010/main" val="1444491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4" y="360607"/>
            <a:ext cx="8261092" cy="830997"/>
          </a:xfrm>
          <a:prstGeom prst="rect">
            <a:avLst/>
          </a:prstGeom>
          <a:noFill/>
        </p:spPr>
        <p:txBody>
          <a:bodyPr wrap="square" rtlCol="0">
            <a:spAutoFit/>
          </a:bodyPr>
          <a:lstStyle/>
          <a:p>
            <a:pPr algn="ctr"/>
            <a:r>
              <a:rPr lang="en-US" sz="4800" b="1" dirty="0" smtClean="0">
                <a:solidFill>
                  <a:srgbClr val="FFC000"/>
                </a:solidFill>
                <a:effectLst>
                  <a:outerShdw blurRad="38100" dist="38100" dir="2700000" algn="tl">
                    <a:srgbClr val="000000">
                      <a:alpha val="43137"/>
                    </a:srgbClr>
                  </a:outerShdw>
                </a:effectLst>
              </a:rPr>
              <a:t>Analyzing Performance Issues</a:t>
            </a:r>
            <a:endParaRPr lang="en-US" sz="4800" b="1" dirty="0">
              <a:solidFill>
                <a:srgbClr val="FFC000"/>
              </a:solidFill>
              <a:effectLst>
                <a:outerShdw blurRad="38100" dist="38100" dir="2700000" algn="tl">
                  <a:srgbClr val="000000">
                    <a:alpha val="43137"/>
                  </a:srgbClr>
                </a:outerShdw>
              </a:effectLst>
            </a:endParaRPr>
          </a:p>
        </p:txBody>
      </p:sp>
      <p:pic>
        <p:nvPicPr>
          <p:cNvPr id="1026" name="Picture 2" descr="C:\Users\mfreel\AppData\Local\Microsoft\Windows\Temporary Internet Files\Content.Outlook\MSX1KMJL\BELLE_ver_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54" y="5541135"/>
            <a:ext cx="1641352" cy="937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1820" y="2324946"/>
            <a:ext cx="8570186" cy="2462213"/>
          </a:xfrm>
          <a:prstGeom prst="rect">
            <a:avLst/>
          </a:prstGeom>
          <a:noFill/>
        </p:spPr>
        <p:txBody>
          <a:bodyPr wrap="square" rtlCol="0">
            <a:spAutoFit/>
          </a:bodyPr>
          <a:lstStyle/>
          <a:p>
            <a:pPr>
              <a:spcAft>
                <a:spcPts val="1200"/>
              </a:spcAft>
            </a:pPr>
            <a:r>
              <a:rPr lang="en-US" sz="4800" dirty="0" smtClean="0">
                <a:solidFill>
                  <a:schemeClr val="bg1"/>
                </a:solidFill>
                <a:effectLst>
                  <a:outerShdw blurRad="38100" dist="38100" dir="2700000" algn="tl">
                    <a:srgbClr val="000000">
                      <a:alpha val="43137"/>
                    </a:srgbClr>
                  </a:outerShdw>
                </a:effectLst>
              </a:rPr>
              <a:t>What’s the difference between a </a:t>
            </a:r>
            <a:r>
              <a:rPr lang="en-US" sz="4800" b="1" dirty="0" smtClean="0">
                <a:solidFill>
                  <a:srgbClr val="FFC000"/>
                </a:solidFill>
                <a:effectLst>
                  <a:outerShdw blurRad="38100" dist="38100" dir="2700000" algn="tl">
                    <a:srgbClr val="000000">
                      <a:alpha val="43137"/>
                    </a:srgbClr>
                  </a:outerShdw>
                </a:effectLst>
              </a:rPr>
              <a:t>DISCREPANCY</a:t>
            </a:r>
            <a:r>
              <a:rPr lang="en-US" sz="4800" dirty="0" smtClean="0">
                <a:solidFill>
                  <a:srgbClr val="FFC000"/>
                </a:solidFill>
                <a:effectLst>
                  <a:outerShdw blurRad="38100" dist="38100" dir="2700000" algn="tl">
                    <a:srgbClr val="000000">
                      <a:alpha val="43137"/>
                    </a:srgbClr>
                  </a:outerShdw>
                </a:effectLst>
              </a:rPr>
              <a:t> </a:t>
            </a:r>
            <a:r>
              <a:rPr lang="en-US" sz="4800" dirty="0" smtClean="0">
                <a:solidFill>
                  <a:schemeClr val="bg1"/>
                </a:solidFill>
                <a:effectLst>
                  <a:outerShdw blurRad="38100" dist="38100" dir="2700000" algn="tl">
                    <a:srgbClr val="000000">
                      <a:alpha val="43137"/>
                    </a:srgbClr>
                  </a:outerShdw>
                </a:effectLst>
              </a:rPr>
              <a:t>and a </a:t>
            </a:r>
            <a:r>
              <a:rPr lang="en-US" sz="4800" b="1" dirty="0" smtClean="0">
                <a:solidFill>
                  <a:srgbClr val="FFC000"/>
                </a:solidFill>
                <a:effectLst>
                  <a:outerShdw blurRad="38100" dist="38100" dir="2700000" algn="tl">
                    <a:srgbClr val="000000">
                      <a:alpha val="43137"/>
                    </a:srgbClr>
                  </a:outerShdw>
                </a:effectLst>
              </a:rPr>
              <a:t>DEFICIENCY</a:t>
            </a:r>
            <a:r>
              <a:rPr lang="en-US" sz="4800" dirty="0" smtClean="0">
                <a:solidFill>
                  <a:schemeClr val="bg1"/>
                </a:solidFill>
                <a:effectLst>
                  <a:outerShdw blurRad="38100" dist="38100" dir="2700000" algn="tl">
                    <a:srgbClr val="000000">
                      <a:alpha val="43137"/>
                    </a:srgbClr>
                  </a:outerShdw>
                </a:effectLst>
              </a:rPr>
              <a:t>?</a:t>
            </a:r>
          </a:p>
          <a:p>
            <a:pPr marL="285750" indent="-285750">
              <a:spcAft>
                <a:spcPts val="1200"/>
              </a:spcAft>
              <a:buFont typeface="Arial" panose="020B0604020202020204" pitchFamily="34" charset="0"/>
              <a:buChar char="•"/>
            </a:pP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875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2857"/>
            <a:ext cx="8229600" cy="4575438"/>
          </a:xfrm>
        </p:spPr>
        <p:txBody>
          <a:bodyPr/>
          <a:lstStyle/>
          <a:p>
            <a:pPr marL="514350" indent="-514350">
              <a:buFont typeface="+mj-lt"/>
              <a:buAutoNum type="alphaUcPeriod"/>
            </a:pPr>
            <a:r>
              <a:rPr lang="en-US" sz="2800" dirty="0">
                <a:solidFill>
                  <a:schemeClr val="tx1"/>
                </a:solidFill>
              </a:rPr>
              <a:t>They don’t know what’s expected of </a:t>
            </a:r>
            <a:r>
              <a:rPr lang="en-US" sz="2800" dirty="0" smtClean="0">
                <a:solidFill>
                  <a:schemeClr val="tx1"/>
                </a:solidFill>
              </a:rPr>
              <a:t>them</a:t>
            </a:r>
          </a:p>
          <a:p>
            <a:pPr marL="514350" indent="-514350">
              <a:buFont typeface="+mj-lt"/>
              <a:buAutoNum type="alphaUcPeriod"/>
            </a:pPr>
            <a:r>
              <a:rPr lang="en-US" sz="2800" dirty="0" smtClean="0">
                <a:solidFill>
                  <a:schemeClr val="tx1"/>
                </a:solidFill>
              </a:rPr>
              <a:t>They </a:t>
            </a:r>
            <a:r>
              <a:rPr lang="en-US" sz="2800" dirty="0">
                <a:solidFill>
                  <a:schemeClr val="tx1"/>
                </a:solidFill>
              </a:rPr>
              <a:t>don’t have the tools, space or </a:t>
            </a:r>
            <a:r>
              <a:rPr lang="en-US" sz="2800" dirty="0" smtClean="0">
                <a:solidFill>
                  <a:schemeClr val="tx1"/>
                </a:solidFill>
              </a:rPr>
              <a:t>authority</a:t>
            </a:r>
          </a:p>
          <a:p>
            <a:pPr marL="514350" indent="-514350">
              <a:buFont typeface="+mj-lt"/>
              <a:buAutoNum type="alphaUcPeriod"/>
            </a:pPr>
            <a:r>
              <a:rPr lang="en-US" sz="2800" dirty="0" smtClean="0">
                <a:solidFill>
                  <a:schemeClr val="tx1"/>
                </a:solidFill>
              </a:rPr>
              <a:t>They </a:t>
            </a:r>
            <a:r>
              <a:rPr lang="en-US" sz="2800" dirty="0">
                <a:solidFill>
                  <a:schemeClr val="tx1"/>
                </a:solidFill>
              </a:rPr>
              <a:t>don’t get feedback </a:t>
            </a:r>
            <a:r>
              <a:rPr lang="en-US" sz="2800" dirty="0" smtClean="0">
                <a:solidFill>
                  <a:schemeClr val="tx1"/>
                </a:solidFill>
              </a:rPr>
              <a:t>about quality</a:t>
            </a:r>
          </a:p>
          <a:p>
            <a:pPr marL="514350" indent="-514350">
              <a:buFont typeface="+mj-lt"/>
              <a:buAutoNum type="alphaUcPeriod"/>
            </a:pPr>
            <a:r>
              <a:rPr lang="en-US" sz="2800" dirty="0" smtClean="0">
                <a:solidFill>
                  <a:schemeClr val="tx1"/>
                </a:solidFill>
              </a:rPr>
              <a:t>They’re </a:t>
            </a:r>
            <a:r>
              <a:rPr lang="en-US" sz="2800" dirty="0">
                <a:solidFill>
                  <a:schemeClr val="tx1"/>
                </a:solidFill>
              </a:rPr>
              <a:t>punished when they do it </a:t>
            </a:r>
            <a:r>
              <a:rPr lang="en-US" sz="2800" dirty="0" smtClean="0">
                <a:solidFill>
                  <a:schemeClr val="tx1"/>
                </a:solidFill>
              </a:rPr>
              <a:t>right</a:t>
            </a:r>
          </a:p>
          <a:p>
            <a:pPr marL="514350" indent="-514350">
              <a:buFont typeface="+mj-lt"/>
              <a:buAutoNum type="alphaUcPeriod"/>
            </a:pPr>
            <a:r>
              <a:rPr lang="en-US" sz="2800" dirty="0" smtClean="0">
                <a:solidFill>
                  <a:schemeClr val="tx1"/>
                </a:solidFill>
              </a:rPr>
              <a:t>They’re </a:t>
            </a:r>
            <a:r>
              <a:rPr lang="en-US" sz="2800" dirty="0">
                <a:solidFill>
                  <a:schemeClr val="tx1"/>
                </a:solidFill>
              </a:rPr>
              <a:t>rewarded when they do it </a:t>
            </a:r>
            <a:r>
              <a:rPr lang="en-US" sz="2800" dirty="0" smtClean="0">
                <a:solidFill>
                  <a:schemeClr val="tx1"/>
                </a:solidFill>
              </a:rPr>
              <a:t>wrong</a:t>
            </a:r>
          </a:p>
          <a:p>
            <a:pPr marL="514350" indent="-514350">
              <a:buFont typeface="+mj-lt"/>
              <a:buAutoNum type="alphaUcPeriod"/>
            </a:pPr>
            <a:r>
              <a:rPr lang="en-US" sz="2800" dirty="0" smtClean="0">
                <a:solidFill>
                  <a:schemeClr val="tx1"/>
                </a:solidFill>
              </a:rPr>
              <a:t>They’re  </a:t>
            </a:r>
            <a:r>
              <a:rPr lang="en-US" sz="2800" dirty="0">
                <a:solidFill>
                  <a:schemeClr val="tx1"/>
                </a:solidFill>
              </a:rPr>
              <a:t>ignored whether they do it right or </a:t>
            </a:r>
            <a:r>
              <a:rPr lang="en-US" sz="2800" dirty="0" smtClean="0">
                <a:solidFill>
                  <a:schemeClr val="tx1"/>
                </a:solidFill>
              </a:rPr>
              <a:t>not</a:t>
            </a:r>
          </a:p>
          <a:p>
            <a:pPr marL="514350" indent="-514350">
              <a:buFont typeface="+mj-lt"/>
              <a:buAutoNum type="alphaUcPeriod"/>
            </a:pPr>
            <a:r>
              <a:rPr lang="en-US" sz="2800" dirty="0" smtClean="0">
                <a:solidFill>
                  <a:schemeClr val="tx1"/>
                </a:solidFill>
              </a:rPr>
              <a:t>They </a:t>
            </a:r>
            <a:r>
              <a:rPr lang="en-US" sz="2800" dirty="0">
                <a:solidFill>
                  <a:schemeClr val="tx1"/>
                </a:solidFill>
              </a:rPr>
              <a:t>don’t know how to do </a:t>
            </a:r>
            <a:r>
              <a:rPr lang="en-US" sz="2800" dirty="0" smtClean="0">
                <a:solidFill>
                  <a:schemeClr val="tx1"/>
                </a:solidFill>
              </a:rPr>
              <a:t>it</a:t>
            </a:r>
            <a:endParaRPr lang="en-US" sz="2800" dirty="0">
              <a:solidFill>
                <a:schemeClr val="tx1"/>
              </a:solidFill>
            </a:endParaRPr>
          </a:p>
          <a:p>
            <a:pPr marL="0" indent="0">
              <a:buNone/>
            </a:pPr>
            <a:r>
              <a:rPr lang="en-US" sz="2400" dirty="0" smtClean="0"/>
              <a:t/>
            </a:r>
            <a:br>
              <a:rPr lang="en-US" sz="2400" dirty="0" smtClean="0"/>
            </a:br>
            <a:r>
              <a:rPr lang="en-US" sz="2400" dirty="0" smtClean="0"/>
              <a:t>“</a:t>
            </a:r>
            <a:r>
              <a:rPr lang="en-US" sz="2000" dirty="0" smtClean="0"/>
              <a:t>Analyzing </a:t>
            </a:r>
            <a:r>
              <a:rPr lang="en-US" sz="2000" dirty="0"/>
              <a:t>Problems or You Really Oughta Wanna</a:t>
            </a:r>
            <a:r>
              <a:rPr lang="en-US" sz="2000" dirty="0" smtClean="0"/>
              <a:t>,” by </a:t>
            </a:r>
            <a:r>
              <a:rPr lang="en-US" sz="2000" dirty="0"/>
              <a:t>Mager &amp; Pipe</a:t>
            </a:r>
            <a:r>
              <a:rPr lang="en-US" sz="2000" dirty="0" smtClean="0"/>
              <a:t> </a:t>
            </a:r>
            <a:endParaRPr lang="en-US" sz="2000" dirty="0"/>
          </a:p>
          <a:p>
            <a:pPr marL="0" indent="0">
              <a:buNone/>
            </a:pPr>
            <a:endParaRPr lang="en-US" dirty="0"/>
          </a:p>
        </p:txBody>
      </p:sp>
      <p:sp>
        <p:nvSpPr>
          <p:cNvPr id="3" name="Title 2"/>
          <p:cNvSpPr>
            <a:spLocks noGrp="1"/>
          </p:cNvSpPr>
          <p:nvPr>
            <p:ph type="title"/>
          </p:nvPr>
        </p:nvSpPr>
        <p:spPr>
          <a:xfrm>
            <a:off x="457200" y="245443"/>
            <a:ext cx="8927432" cy="969466"/>
          </a:xfrm>
        </p:spPr>
        <p:txBody>
          <a:bodyPr>
            <a:normAutofit/>
          </a:bodyPr>
          <a:lstStyle/>
          <a:p>
            <a:r>
              <a:rPr lang="en-US" dirty="0" smtClean="0">
                <a:latin typeface="Franklin Gothic Heavy" panose="020B0903020102020204" pitchFamily="34" charset="0"/>
              </a:rPr>
              <a:t> </a:t>
            </a:r>
            <a:r>
              <a:rPr lang="en-US" sz="4200" dirty="0" smtClean="0">
                <a:latin typeface="Franklin Gothic Heavy" panose="020B0903020102020204" pitchFamily="34" charset="0"/>
              </a:rPr>
              <a:t>Performance Discrepancy Clues</a:t>
            </a:r>
            <a:endParaRPr lang="en-US" sz="4200" dirty="0"/>
          </a:p>
        </p:txBody>
      </p:sp>
    </p:spTree>
    <p:extLst>
      <p:ext uri="{BB962C8B-B14F-4D97-AF65-F5344CB8AC3E}">
        <p14:creationId xmlns:p14="http://schemas.microsoft.com/office/powerpoint/2010/main" val="16361576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40742</TotalTime>
  <Words>1096</Words>
  <Application>Microsoft Office PowerPoint</Application>
  <PresentationFormat>On-screen Show (4:3)</PresentationFormat>
  <Paragraphs>236</Paragraphs>
  <Slides>44</Slides>
  <Notes>35</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44</vt:i4>
      </vt:variant>
    </vt:vector>
  </HeadingPairs>
  <TitlesOfParts>
    <vt:vector size="60" baseType="lpstr">
      <vt:lpstr>ＭＳ Ｐゴシック</vt:lpstr>
      <vt:lpstr>Arial</vt:lpstr>
      <vt:lpstr>Calibri</vt:lpstr>
      <vt:lpstr>Calibri Light</vt:lpstr>
      <vt:lpstr>Franklin Gothic Heavy</vt:lpstr>
      <vt:lpstr>Geneva</vt:lpstr>
      <vt:lpstr>Georgia</vt:lpstr>
      <vt:lpstr>HelloBelle</vt:lpstr>
      <vt:lpstr>Lucida Grande</vt:lpstr>
      <vt:lpstr>Wingdings 2</vt:lpstr>
      <vt:lpstr>Office Theme</vt:lpstr>
      <vt:lpstr>5_Office Theme</vt:lpstr>
      <vt:lpstr>2_Office Theme</vt:lpstr>
      <vt:lpstr>3_Office Theme</vt:lpstr>
      <vt:lpstr>4_Office Theme</vt:lpstr>
      <vt:lpstr>6_Office Theme</vt:lpstr>
      <vt:lpstr>NHA Leadership Institute:  Isaacson Session  Analyzing Performance Issues</vt:lpstr>
      <vt:lpstr>Introductions</vt:lpstr>
      <vt:lpstr>PowerPoint Presentation</vt:lpstr>
      <vt:lpstr>PowerPoint Presentation</vt:lpstr>
      <vt:lpstr>PowerPoint Presentation</vt:lpstr>
      <vt:lpstr>PowerPoint Presentation</vt:lpstr>
      <vt:lpstr>Performance Issues</vt:lpstr>
      <vt:lpstr>PowerPoint Presentation</vt:lpstr>
      <vt:lpstr> Performance Discrepancy Clues</vt:lpstr>
      <vt:lpstr>Performance Discrepancies</vt:lpstr>
      <vt:lpstr>Continued</vt:lpstr>
      <vt:lpstr>PowerPoint Presentation</vt:lpstr>
      <vt:lpstr>PowerPoint Presentation</vt:lpstr>
      <vt:lpstr>Leadership Execution</vt:lpstr>
      <vt:lpstr>Results-Oriented Leadership</vt:lpstr>
      <vt:lpstr>Three Core Processes</vt:lpstr>
      <vt:lpstr>Three Core Processes</vt:lpstr>
      <vt:lpstr>Three Core Processes</vt:lpstr>
      <vt:lpstr>…to achieve results.</vt:lpstr>
      <vt:lpstr>PowerPoint Presentation</vt:lpstr>
      <vt:lpstr>PowerPoint Presentation</vt:lpstr>
      <vt:lpstr>Group Discussion: Motivating Performance</vt:lpstr>
      <vt:lpstr>PowerPoint Presentation</vt:lpstr>
      <vt:lpstr>PowerPoint Presentation</vt:lpstr>
      <vt:lpstr>PowerPoint Presentation</vt:lpstr>
      <vt:lpstr>PowerPoint Presentation</vt:lpstr>
      <vt:lpstr>PowerPoint Presentation</vt:lpstr>
      <vt:lpstr>PowerPoint Presentation</vt:lpstr>
      <vt:lpstr>Maslow’s Hierarchy of NEEDS</vt:lpstr>
      <vt:lpstr>Maslow’s Hierarchy of NEEDS</vt:lpstr>
      <vt:lpstr>Herzberg’s 2-Factor Theory</vt:lpstr>
      <vt:lpstr>Job Design</vt:lpstr>
      <vt:lpstr>Expectancy Theory</vt:lpstr>
      <vt:lpstr>PowerPoint Presentation</vt:lpstr>
      <vt:lpstr>PowerPoint Presentation</vt:lpstr>
      <vt:lpstr>PowerPoint Presentation</vt:lpstr>
      <vt:lpstr>PowerPoint Presentation</vt:lpstr>
      <vt:lpstr>Motivating Performance</vt:lpstr>
      <vt:lpstr>Motivating Performance</vt:lpstr>
      <vt:lpstr>The Research About Money</vt:lpstr>
      <vt:lpstr>PowerPoint Presentation</vt:lpstr>
      <vt:lpstr>Motivating Performance</vt:lpstr>
      <vt:lpstr>PowerPoint Presentation</vt:lpstr>
      <vt:lpstr>PowerPoint Presentation</vt:lpstr>
    </vt:vector>
  </TitlesOfParts>
  <Company>Bailey Lauerman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Jiear Vang</dc:creator>
  <cp:lastModifiedBy>Jonathan Titus</cp:lastModifiedBy>
  <cp:revision>85</cp:revision>
  <cp:lastPrinted>2017-04-17T21:53:47Z</cp:lastPrinted>
  <dcterms:created xsi:type="dcterms:W3CDTF">2015-02-06T15:48:06Z</dcterms:created>
  <dcterms:modified xsi:type="dcterms:W3CDTF">2019-05-02T11:59:15Z</dcterms:modified>
</cp:coreProperties>
</file>