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media/image6.jpg" ContentType="image/jpeg"/>
  <Override PartName="/ppt/media/image7.jpg" ContentType="image/jpe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</p:sldMasterIdLst>
  <p:notesMasterIdLst>
    <p:notesMasterId r:id="rId38"/>
  </p:notesMasterIdLst>
  <p:sldIdLst>
    <p:sldId id="290" r:id="rId4"/>
    <p:sldId id="28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93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AFE44-A7F5-4613-ABB1-D8EAC9ACBD2A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EA24A-6098-425B-B6A6-7A605A09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1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6231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151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73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915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226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0926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670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4468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393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568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766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0259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534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8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582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865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268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8271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348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966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40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28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831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22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56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1087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178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596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dhhs.ne.gov" TargetMode="External"/><Relationship Id="rId2" Type="http://schemas.openxmlformats.org/officeDocument/2006/relationships/hyperlink" Target="mailto:First.Last@nebraska.gov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48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3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36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4588" y="1696117"/>
            <a:ext cx="107628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05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4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itle Page Rule Line"/>
          <p:cNvCxnSpPr/>
          <p:nvPr/>
        </p:nvCxnSpPr>
        <p:spPr>
          <a:xfrm>
            <a:off x="838200" y="2443431"/>
            <a:ext cx="10515600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ster Title"/>
          <p:cNvSpPr>
            <a:spLocks noGrp="1"/>
          </p:cNvSpPr>
          <p:nvPr>
            <p:ph type="title" hasCustomPrompt="1"/>
          </p:nvPr>
        </p:nvSpPr>
        <p:spPr>
          <a:xfrm>
            <a:off x="838200" y="7010"/>
            <a:ext cx="10515600" cy="241792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400">
                <a:solidFill>
                  <a:srgbClr val="03608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 hasCustomPrompt="1"/>
          </p:nvPr>
        </p:nvSpPr>
        <p:spPr>
          <a:xfrm>
            <a:off x="838200" y="2587767"/>
            <a:ext cx="10515600" cy="1925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>
                <a:solidFill>
                  <a:srgbClr val="7E9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65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 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73487" y="1073568"/>
            <a:ext cx="11552349" cy="50605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5" name="Title Page Rule Line"/>
          <p:cNvCxnSpPr/>
          <p:nvPr/>
        </p:nvCxnSpPr>
        <p:spPr>
          <a:xfrm>
            <a:off x="373487" y="940992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2-Co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7" y="1066736"/>
            <a:ext cx="11552349" cy="5067363"/>
          </a:xfrm>
          <a:prstGeom prst="rect">
            <a:avLst/>
          </a:prstGeom>
        </p:spPr>
        <p:txBody>
          <a:bodyPr wrap="none" numCol="2" spcCol="4572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2-column text</a:t>
            </a:r>
          </a:p>
        </p:txBody>
      </p:sp>
      <p:cxnSp>
        <p:nvCxnSpPr>
          <p:cNvPr id="10" name="Title Page Rule Line"/>
          <p:cNvCxnSpPr/>
          <p:nvPr/>
        </p:nvCxnSpPr>
        <p:spPr>
          <a:xfrm>
            <a:off x="373487" y="928196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6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Bulle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Title Page Rule Line"/>
          <p:cNvCxnSpPr/>
          <p:nvPr/>
        </p:nvCxnSpPr>
        <p:spPr>
          <a:xfrm>
            <a:off x="373487" y="931466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Bulleted Text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8" y="1073276"/>
            <a:ext cx="11552349" cy="5060823"/>
          </a:xfrm>
          <a:prstGeom prst="rect">
            <a:avLst/>
          </a:prstGeom>
        </p:spPr>
        <p:txBody>
          <a:bodyPr lIns="0" tIns="45720" rIns="91440"/>
          <a:lstStyle>
            <a:lvl1pPr marL="457200" indent="-274320" algn="l">
              <a:lnSpc>
                <a:spcPct val="150000"/>
              </a:lnSpc>
              <a:spcBef>
                <a:spcPts val="0"/>
              </a:spcBef>
              <a:buClr>
                <a:srgbClr val="B9C8D3"/>
              </a:buClr>
              <a:buFont typeface="Wingdings 3" panose="05040102010807070707" pitchFamily="18" charset="2"/>
              <a:buChar char=""/>
              <a:defRPr lang="en-US" sz="2000" kern="1200" baseline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bulleted text</a:t>
            </a:r>
          </a:p>
        </p:txBody>
      </p:sp>
    </p:spTree>
    <p:extLst>
      <p:ext uri="{BB962C8B-B14F-4D97-AF65-F5344CB8AC3E}">
        <p14:creationId xmlns:p14="http://schemas.microsoft.com/office/powerpoint/2010/main" val="10336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Subhead Layout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ted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8" y="1653828"/>
            <a:ext cx="11552349" cy="4480272"/>
          </a:xfrm>
          <a:prstGeom prst="rect">
            <a:avLst/>
          </a:prstGeom>
        </p:spPr>
        <p:txBody>
          <a:bodyPr>
            <a:normAutofit/>
          </a:bodyPr>
          <a:lstStyle>
            <a:lvl1pPr marL="525780" indent="-342900" algn="l">
              <a:buClr>
                <a:srgbClr val="0036C9"/>
              </a:buClr>
              <a:buFont typeface="Wingdings 3" panose="05040102010807070707" pitchFamily="18" charset="2"/>
              <a:buChar char=""/>
              <a:defRPr lang="en-US" sz="2400" kern="1200" baseline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Title Page Rule Line"/>
          <p:cNvCxnSpPr/>
          <p:nvPr/>
        </p:nvCxnSpPr>
        <p:spPr>
          <a:xfrm>
            <a:off x="373487" y="941997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7" y="1080538"/>
            <a:ext cx="11552349" cy="559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rgbClr val="0036C9"/>
              </a:buClr>
              <a:buFont typeface="Wingdings 3" panose="05040102010807070707" pitchFamily="18" charset="2"/>
              <a:buNone/>
              <a:defRPr sz="2400" b="0">
                <a:solidFill>
                  <a:srgbClr val="7E9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bold subhead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Ind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7" y="1066737"/>
            <a:ext cx="11552349" cy="573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rgbClr val="0036C9"/>
              </a:buClr>
              <a:buFont typeface="Wingdings 3" panose="05040102010807070707" pitchFamily="18" charset="2"/>
              <a:buNone/>
              <a:defRPr sz="2400" b="0">
                <a:solidFill>
                  <a:srgbClr val="7E9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bold subhead</a:t>
            </a:r>
          </a:p>
        </p:txBody>
      </p:sp>
      <p:sp>
        <p:nvSpPr>
          <p:cNvPr id="10" name="Bulleted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365098" y="2231152"/>
            <a:ext cx="11552349" cy="3902948"/>
          </a:xfrm>
          <a:prstGeom prst="rect">
            <a:avLst/>
          </a:prstGeom>
        </p:spPr>
        <p:txBody>
          <a:bodyPr/>
          <a:lstStyle>
            <a:lvl1pPr marL="914400" indent="-274320" algn="l">
              <a:buClr>
                <a:srgbClr val="BABF33"/>
              </a:buClr>
              <a:buFont typeface="Wingdings 3" panose="05040102010807070707" pitchFamily="18" charset="2"/>
              <a:buChar char=""/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</a:lstStyle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4" name="Title Page Rule Line"/>
          <p:cNvCxnSpPr/>
          <p:nvPr/>
        </p:nvCxnSpPr>
        <p:spPr>
          <a:xfrm>
            <a:off x="365097" y="928196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7" y="1667735"/>
            <a:ext cx="11560739" cy="554181"/>
          </a:xfrm>
          <a:prstGeom prst="rect">
            <a:avLst/>
          </a:prstGeom>
        </p:spPr>
        <p:txBody>
          <a:bodyPr wrap="none" numCol="2" spcCol="4572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3-column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381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Indent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ulleted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365098" y="1512325"/>
            <a:ext cx="11552349" cy="4621775"/>
          </a:xfrm>
          <a:prstGeom prst="rect">
            <a:avLst/>
          </a:prstGeom>
        </p:spPr>
        <p:txBody>
          <a:bodyPr/>
          <a:lstStyle>
            <a:lvl1pPr marL="914400" indent="-274320" algn="l">
              <a:buClr>
                <a:srgbClr val="BABF33"/>
              </a:buClr>
              <a:buFont typeface="Wingdings 3" panose="05040102010807070707" pitchFamily="18" charset="2"/>
              <a:buChar char=""/>
              <a:tabLst>
                <a:tab pos="182880" algn="l"/>
              </a:tabLst>
              <a:defRPr sz="2800">
                <a:solidFill>
                  <a:schemeClr val="tx1"/>
                </a:solidFill>
              </a:defRPr>
            </a:lvl1pPr>
            <a:lvl2pPr defTabSz="1828800">
              <a:defRPr sz="2000"/>
            </a:lvl2pPr>
            <a:lvl4pPr marL="1371600" indent="-274320">
              <a:spcBef>
                <a:spcPts val="1000"/>
              </a:spcBef>
              <a:buClr>
                <a:srgbClr val="BABF33"/>
              </a:buClr>
              <a:defRPr/>
            </a:lvl4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Title Page Rule Line"/>
          <p:cNvCxnSpPr/>
          <p:nvPr/>
        </p:nvCxnSpPr>
        <p:spPr>
          <a:xfrm>
            <a:off x="373487" y="930510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7" y="1005850"/>
            <a:ext cx="11560739" cy="486552"/>
          </a:xfrm>
          <a:prstGeom prst="rect">
            <a:avLst/>
          </a:prstGeom>
        </p:spPr>
        <p:txBody>
          <a:bodyPr wrap="none" numCol="2" spcCol="4572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2-column</a:t>
            </a:r>
          </a:p>
        </p:txBody>
      </p:sp>
    </p:spTree>
    <p:extLst>
      <p:ext uri="{BB962C8B-B14F-4D97-AF65-F5344CB8AC3E}">
        <p14:creationId xmlns:p14="http://schemas.microsoft.com/office/powerpoint/2010/main" val="31888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ller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8" y="1104782"/>
            <a:ext cx="4178022" cy="5029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043895" y="1104782"/>
            <a:ext cx="4808380" cy="38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84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732338" y="1104782"/>
            <a:ext cx="2130729" cy="1819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84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732338" y="3114565"/>
            <a:ext cx="2160587" cy="1809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84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3488" y="365126"/>
            <a:ext cx="11478084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Title Page Rule Line"/>
          <p:cNvCxnSpPr/>
          <p:nvPr/>
        </p:nvCxnSpPr>
        <p:spPr>
          <a:xfrm>
            <a:off x="373487" y="941997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50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08702"/>
            <a:ext cx="3211513" cy="39697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481564" y="1808163"/>
            <a:ext cx="6872235" cy="39703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5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DHHS 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head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755761"/>
            <a:ext cx="10478729" cy="774839"/>
          </a:xfrm>
          <a:prstGeom prst="rect">
            <a:avLst/>
          </a:prstGeom>
          <a:noFill/>
        </p:spPr>
        <p:txBody>
          <a:bodyPr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rgbClr val="5690E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Department</a:t>
            </a:r>
          </a:p>
        </p:txBody>
      </p:sp>
      <p:sp>
        <p:nvSpPr>
          <p:cNvPr id="11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0666"/>
            <a:ext cx="10478729" cy="469563"/>
          </a:xfrm>
          <a:prstGeom prst="rect">
            <a:avLst/>
          </a:prstGeom>
          <a:solidFill>
            <a:srgbClr val="03608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>
            <a:lvl1pPr marL="0" indent="0" algn="ctr">
              <a:buClr>
                <a:srgbClr val="0036C9"/>
              </a:buClr>
              <a:buFont typeface="Wingdings 3" panose="05040102010807070707" pitchFamily="18" charset="2"/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Contact Name</a:t>
            </a:r>
          </a:p>
        </p:txBody>
      </p:sp>
      <p:sp>
        <p:nvSpPr>
          <p:cNvPr id="13" name="Additonal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840085" y="4610335"/>
            <a:ext cx="10478729" cy="76596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0036C9"/>
              </a:buClr>
              <a:buFontTx/>
              <a:buNone/>
              <a:tabLst>
                <a:tab pos="182880" algn="l"/>
              </a:tabLst>
              <a:defRPr sz="1200" baseline="0">
                <a:solidFill>
                  <a:schemeClr val="tx1"/>
                </a:solidFill>
                <a:latin typeface="+mn-lt"/>
              </a:defRPr>
            </a:lvl1pPr>
            <a:lvl2pPr defTabSz="1828800">
              <a:defRPr/>
            </a:lvl2pPr>
            <a:lvl4pPr marL="1097280" indent="0">
              <a:spcBef>
                <a:spcPts val="1000"/>
              </a:spcBef>
              <a:buClr>
                <a:schemeClr val="accent1"/>
              </a:buClr>
              <a:buFontTx/>
              <a:buNone/>
              <a:defRPr/>
            </a:lvl4pPr>
          </a:lstStyle>
          <a:p>
            <a:pPr lvl="0"/>
            <a:r>
              <a:rPr lang="en-US" dirty="0"/>
              <a:t>Click to add additional text</a:t>
            </a:r>
          </a:p>
        </p:txBody>
      </p:sp>
      <p:sp>
        <p:nvSpPr>
          <p:cNvPr id="14" name="Email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846764" y="3585624"/>
            <a:ext cx="10478729" cy="4635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0036C9"/>
              </a:buClr>
              <a:buFontTx/>
              <a:buNone/>
              <a:tabLst>
                <a:tab pos="182880" algn="l"/>
              </a:tabLst>
              <a:defRPr lang="en-US" sz="1600" b="0" kern="1200" baseline="0" dirty="0" smtClean="0">
                <a:solidFill>
                  <a:srgbClr val="036080"/>
                </a:solidFill>
                <a:latin typeface="+mn-lt"/>
                <a:ea typeface="+mn-ea"/>
                <a:cs typeface="+mn-cs"/>
              </a:defRPr>
            </a:lvl1pPr>
            <a:lvl2pPr defTabSz="1828800">
              <a:defRPr/>
            </a:lvl2pPr>
            <a:lvl4pPr marL="1097280" indent="0">
              <a:spcBef>
                <a:spcPts val="1000"/>
              </a:spcBef>
              <a:buClr>
                <a:schemeClr val="accent1"/>
              </a:buClr>
              <a:buFontTx/>
              <a:buNone/>
              <a:defRPr/>
            </a:lvl4pPr>
          </a:lstStyle>
          <a:p>
            <a:pPr lvl="0"/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First.Last@nebraska.gov</a:t>
            </a:r>
            <a:endParaRPr lang="en-US" dirty="0"/>
          </a:p>
        </p:txBody>
      </p:sp>
      <p:sp>
        <p:nvSpPr>
          <p:cNvPr id="16" name="Website"/>
          <p:cNvSpPr txBox="1">
            <a:spLocks/>
          </p:cNvSpPr>
          <p:nvPr/>
        </p:nvSpPr>
        <p:spPr>
          <a:xfrm>
            <a:off x="5194998" y="5431323"/>
            <a:ext cx="1788606" cy="361538"/>
          </a:xfrm>
          <a:prstGeom prst="rect">
            <a:avLst/>
          </a:prstGeom>
          <a:noFill/>
          <a:ln>
            <a:solidFill>
              <a:srgbClr val="FFC843"/>
            </a:solidFill>
          </a:ln>
          <a:effectLst>
            <a:softEdge rad="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70" baseline="0" dirty="0">
                <a:solidFill>
                  <a:srgbClr val="036080"/>
                </a:solidFill>
                <a:latin typeface="+mj-lt"/>
                <a:cs typeface="Gisha" panose="020B0502040204020203" pitchFamily="34" charset="-79"/>
                <a:hlinkClick r:id="rId3"/>
              </a:rPr>
              <a:t>dhhs.ne.gov</a:t>
            </a:r>
            <a:endParaRPr lang="en-US" sz="1600" b="1" spc="70" baseline="0" dirty="0">
              <a:solidFill>
                <a:srgbClr val="036080"/>
              </a:solidFill>
              <a:latin typeface="+mj-lt"/>
              <a:cs typeface="Gisha" panose="020B0502040204020203" pitchFamily="34" charset="-79"/>
            </a:endParaRPr>
          </a:p>
        </p:txBody>
      </p:sp>
      <p:pic>
        <p:nvPicPr>
          <p:cNvPr id="7" name="Faceboo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89" y="5360085"/>
            <a:ext cx="457200" cy="432776"/>
          </a:xfrm>
          <a:prstGeom prst="rect">
            <a:avLst/>
          </a:prstGeom>
          <a:effectLst/>
        </p:spPr>
      </p:pic>
      <p:sp>
        <p:nvSpPr>
          <p:cNvPr id="2" name="TextBox 1"/>
          <p:cNvSpPr txBox="1"/>
          <p:nvPr/>
        </p:nvSpPr>
        <p:spPr>
          <a:xfrm>
            <a:off x="2064425" y="5834088"/>
            <a:ext cx="76927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@NEDHHS</a:t>
            </a:r>
            <a:endParaRPr lang="en-US" sz="850" dirty="0"/>
          </a:p>
        </p:txBody>
      </p:sp>
      <p:pic>
        <p:nvPicPr>
          <p:cNvPr id="5" name="Twitt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6" y="5360085"/>
            <a:ext cx="467498" cy="4327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907" y="5834088"/>
            <a:ext cx="76927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@NEDHHS</a:t>
            </a:r>
            <a:endParaRPr lang="en-US" sz="850" dirty="0"/>
          </a:p>
        </p:txBody>
      </p:sp>
      <p:pic>
        <p:nvPicPr>
          <p:cNvPr id="6" name="You Tub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25" y="5366159"/>
            <a:ext cx="457200" cy="4327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56618" y="5834088"/>
            <a:ext cx="121382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NebraskaDHHS</a:t>
            </a:r>
            <a:endParaRPr lang="en-US" sz="850" dirty="0"/>
          </a:p>
        </p:txBody>
      </p:sp>
      <p:sp>
        <p:nvSpPr>
          <p:cNvPr id="18" name="Email Text"/>
          <p:cNvSpPr>
            <a:spLocks noGrp="1"/>
          </p:cNvSpPr>
          <p:nvPr>
            <p:ph type="body" sz="quarter" idx="15" hasCustomPrompt="1"/>
          </p:nvPr>
        </p:nvSpPr>
        <p:spPr>
          <a:xfrm>
            <a:off x="846764" y="4049200"/>
            <a:ext cx="10478729" cy="5259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0036C9"/>
              </a:buClr>
              <a:buFontTx/>
              <a:buNone/>
              <a:tabLst>
                <a:tab pos="182880" algn="l"/>
              </a:tabLst>
              <a:defRPr lang="en-US" sz="2400" b="0" kern="1200" baseline="0" dirty="0" smtClean="0">
                <a:solidFill>
                  <a:srgbClr val="7E99A9"/>
                </a:solidFill>
                <a:latin typeface="+mn-lt"/>
                <a:ea typeface="+mn-ea"/>
                <a:cs typeface="+mn-cs"/>
              </a:defRPr>
            </a:lvl1pPr>
            <a:lvl2pPr defTabSz="1828800">
              <a:defRPr/>
            </a:lvl2pPr>
            <a:lvl4pPr marL="1097280" indent="0">
              <a:spcBef>
                <a:spcPts val="1000"/>
              </a:spcBef>
              <a:buClr>
                <a:schemeClr val="accent1"/>
              </a:buClr>
              <a:buFontTx/>
              <a:buNone/>
              <a:defRPr/>
            </a:lvl4pPr>
          </a:lstStyle>
          <a:p>
            <a:pPr lvl="0"/>
            <a:r>
              <a:rPr lang="en-US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28132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HHS Bulle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Rule Line"/>
          <p:cNvCxnSpPr/>
          <p:nvPr/>
        </p:nvCxnSpPr>
        <p:spPr>
          <a:xfrm>
            <a:off x="432862" y="1148586"/>
            <a:ext cx="11418710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ulleted Text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8" y="1415911"/>
            <a:ext cx="11552349" cy="5356348"/>
          </a:xfrm>
          <a:prstGeom prst="rect">
            <a:avLst/>
          </a:prstGeom>
        </p:spPr>
        <p:txBody>
          <a:bodyPr lIns="0" tIns="45720" rIns="91440"/>
          <a:lstStyle>
            <a:lvl1pPr marL="457200" indent="-274320" algn="l">
              <a:lnSpc>
                <a:spcPct val="150000"/>
              </a:lnSpc>
              <a:spcBef>
                <a:spcPts val="0"/>
              </a:spcBef>
              <a:buClr>
                <a:srgbClr val="0036C9"/>
              </a:buClr>
              <a:buFont typeface="Wingdings 3" panose="05040102010807070707" pitchFamily="18" charset="2"/>
              <a:buChar char="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bulleted text</a:t>
            </a:r>
          </a:p>
        </p:txBody>
      </p:sp>
    </p:spTree>
    <p:extLst>
      <p:ext uri="{BB962C8B-B14F-4D97-AF65-F5344CB8AC3E}">
        <p14:creationId xmlns:p14="http://schemas.microsoft.com/office/powerpoint/2010/main" val="19672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HHS 2-co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7" y="1409699"/>
            <a:ext cx="11552349" cy="5362559"/>
          </a:xfrm>
          <a:prstGeom prst="rect">
            <a:avLst/>
          </a:prstGeom>
        </p:spPr>
        <p:txBody>
          <a:bodyPr wrap="none" numCol="2" spcCol="4572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2-column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Rule Line"/>
          <p:cNvCxnSpPr/>
          <p:nvPr/>
        </p:nvCxnSpPr>
        <p:spPr>
          <a:xfrm>
            <a:off x="432862" y="1148586"/>
            <a:ext cx="11418710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4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834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102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3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4EA0-840C-4585-B186-F7BD5490CB3A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EBC-AF9B-465B-B249-8198B4A03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94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4EA0-840C-4585-B186-F7BD5490CB3A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EBC-AF9B-465B-B249-8198B4A03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8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4EA0-840C-4585-B186-F7BD5490CB3A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EBC-AF9B-465B-B249-8198B4A03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2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7699" y="936529"/>
            <a:ext cx="97166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3739" y="1659541"/>
            <a:ext cx="10764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5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" y="10049"/>
            <a:ext cx="12170664" cy="6839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89" y="4845428"/>
            <a:ext cx="2360315" cy="9714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52230" y="6055600"/>
            <a:ext cx="2885379" cy="276999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20" normalizeH="0" baseline="0" noProof="0" dirty="0">
                <a:ln>
                  <a:noFill/>
                </a:ln>
                <a:solidFill>
                  <a:srgbClr val="036080"/>
                </a:solidFill>
                <a:effectLst/>
                <a:uLnTx/>
                <a:uFillTx/>
                <a:latin typeface="Montserrat"/>
              </a:rPr>
              <a:t>Helping People Live Better Lives.</a:t>
            </a:r>
          </a:p>
        </p:txBody>
      </p:sp>
    </p:spTree>
    <p:extLst>
      <p:ext uri="{BB962C8B-B14F-4D97-AF65-F5344CB8AC3E}">
        <p14:creationId xmlns:p14="http://schemas.microsoft.com/office/powerpoint/2010/main" val="6070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0" r:id="rId4"/>
    <p:sldLayoutId id="2147483691" r:id="rId5"/>
    <p:sldLayoutId id="214748369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96" y="5086067"/>
            <a:ext cx="1776908" cy="7313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81952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52230" y="6055600"/>
            <a:ext cx="2885379" cy="27699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i="1" spc="20" baseline="0" dirty="0">
                <a:solidFill>
                  <a:srgbClr val="036080"/>
                </a:solidFill>
              </a:rPr>
              <a:t>Helping People Live Better Lives.</a:t>
            </a:r>
          </a:p>
        </p:txBody>
      </p:sp>
    </p:spTree>
    <p:extLst>
      <p:ext uri="{BB962C8B-B14F-4D97-AF65-F5344CB8AC3E}">
        <p14:creationId xmlns:p14="http://schemas.microsoft.com/office/powerpoint/2010/main" val="403923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ln>
            <a:noFill/>
          </a:ln>
          <a:solidFill>
            <a:srgbClr val="036080"/>
          </a:solidFill>
          <a:latin typeface="Montserrat Semi Bold" panose="00000700000000000000" pitchFamily="50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200" kern="1200" baseline="0">
          <a:solidFill>
            <a:srgbClr val="BABF33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C8D3"/>
        </a:buClr>
        <a:buFont typeface="Wingdings 3" panose="05040102010807070707" pitchFamily="18" charset="2"/>
        <a:buChar char="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C8D3"/>
        </a:buClr>
        <a:buFont typeface="Wingdings 3" panose="05040102010807070707" pitchFamily="18" charset="2"/>
        <a:buChar char="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C8D3"/>
        </a:buClr>
        <a:buFont typeface="Wingdings 3" panose="05040102010807070707" pitchFamily="18" charset="2"/>
        <a:buChar char="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C8D3"/>
        </a:buClr>
        <a:buFont typeface="Wingdings 3" panose="05040102010807070707" pitchFamily="18" charset="2"/>
        <a:buChar char="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4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hsn/pdfs/training/analysis/mapping-locations-nhs" TargetMode="External"/><Relationship Id="rId7" Type="http://schemas.openxmlformats.org/officeDocument/2006/relationships/hyperlink" Target="https://www.cdc.gov/nhsn/pdfs/training/analysis/mapping-locations-nhsn-surveillance-508.pdf" TargetMode="External"/><Relationship Id="rId2" Type="http://schemas.openxmlformats.org/officeDocument/2006/relationships/hyperlink" Target="https://www.cdc.gov/nhsn/pdfs/training/enroll/nhsn_getting_starte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nhsn/PDFs/pscManual/15LocationsDescriptions_current.pdf" TargetMode="External"/><Relationship Id="rId5" Type="http://schemas.openxmlformats.org/officeDocument/2006/relationships/hyperlink" Target="https://www.cdc.gov/nhsn/faqs/faq-locations.html" TargetMode="External"/><Relationship Id="rId4" Type="http://schemas.openxmlformats.org/officeDocument/2006/relationships/hyperlink" Target="https://www.cdc.gov/nhsn/pdfs/training/general/PS-Data-Entry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Margaret.drake@nebrask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86633"/>
            <a:ext cx="9144000" cy="923330"/>
          </a:xfrm>
        </p:spPr>
        <p:txBody>
          <a:bodyPr/>
          <a:lstStyle/>
          <a:p>
            <a:r>
              <a:rPr lang="en-US" dirty="0"/>
              <a:t>Overview NHSN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Margaret Drake, MT (ASCP), CIC</a:t>
            </a:r>
          </a:p>
          <a:p>
            <a:r>
              <a:rPr lang="en-US" dirty="0"/>
              <a:t>Nebraska State Infection Preventionist</a:t>
            </a:r>
          </a:p>
          <a:p>
            <a:r>
              <a:rPr lang="en-US" dirty="0"/>
              <a:t>ICAP- Infection Control Assessment and Promotion Program</a:t>
            </a:r>
          </a:p>
        </p:txBody>
      </p:sp>
    </p:spTree>
    <p:extLst>
      <p:ext uri="{BB962C8B-B14F-4D97-AF65-F5344CB8AC3E}">
        <p14:creationId xmlns:p14="http://schemas.microsoft.com/office/powerpoint/2010/main" val="278552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0483" y="670511"/>
            <a:ext cx="49688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3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ss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8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2800" b="1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av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800" b="1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ser</a:t>
            </a:r>
            <a:r>
              <a:rPr sz="2800" b="1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gh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1096" y="1129284"/>
            <a:ext cx="8305799" cy="5269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73340" y="2510027"/>
            <a:ext cx="2461260" cy="3693160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0" rIns="0" bIns="0" rtlCol="0">
            <a:spAutoFit/>
          </a:bodyPr>
          <a:lstStyle/>
          <a:p>
            <a:pPr marL="377825" marR="99060" indent="-286385" algn="just">
              <a:buClr>
                <a:srgbClr val="FFC000"/>
              </a:buClr>
              <a:buFont typeface="Wingdings"/>
              <a:buChar char=""/>
              <a:tabLst>
                <a:tab pos="378460" algn="l"/>
              </a:tabLst>
            </a:pP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ss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gh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ts 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under 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pc="-160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,</a:t>
            </a:r>
            <a:r>
              <a:rPr spc="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hen 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“S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” r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gh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ts…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2"/>
              </a:spcBef>
              <a:buClr>
                <a:srgbClr val="FFC000"/>
              </a:buClr>
              <a:buFont typeface="Wingdings"/>
              <a:buChar char=""/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77825" marR="149860" indent="-286385" algn="just">
              <a:buClr>
                <a:srgbClr val="FFC000"/>
              </a:buClr>
              <a:buFont typeface="Wingdings"/>
              <a:buChar char=""/>
              <a:tabLst>
                <a:tab pos="378460" algn="l"/>
              </a:tabLst>
            </a:pP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st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z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gh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ts 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n’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mm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ended 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r m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st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 u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rs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2"/>
              </a:spcBef>
              <a:buClr>
                <a:srgbClr val="FFC000"/>
              </a:buClr>
              <a:buFont typeface="Wingdings"/>
              <a:buChar char=""/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77825" marR="400685" indent="-286385">
              <a:buClr>
                <a:srgbClr val="FFC000"/>
              </a:buClr>
              <a:buFont typeface="Wingdings"/>
              <a:buChar char=""/>
              <a:tabLst>
                <a:tab pos="378460" algn="l"/>
              </a:tabLst>
            </a:pP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rs </a:t>
            </a:r>
            <a:r>
              <a:rPr spc="-40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il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pc="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no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be ab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to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cc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ss 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NHS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hou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t 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ha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ss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gned 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gh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ts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806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7969" y="792272"/>
            <a:ext cx="249428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Ad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28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Lo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cati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on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801" y="1371601"/>
            <a:ext cx="7772399" cy="4594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884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2608" y="1051033"/>
            <a:ext cx="29864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Add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z="2800" b="1" spc="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Su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on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2561242"/>
            <a:ext cx="7935595" cy="2662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geo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geo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equ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NHSN.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263525" indent="-342900"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 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iliti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eedbac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ir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geon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abou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dua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because 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hav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sho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do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 is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 im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ant co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ponen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k 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educ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cal popu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on.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Mapping Locations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81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1699" y="936529"/>
            <a:ext cx="9716600" cy="480926"/>
          </a:xfrm>
          <a:prstGeom prst="rect">
            <a:avLst/>
          </a:prstGeom>
        </p:spPr>
        <p:txBody>
          <a:bodyPr vert="horz" wrap="square" lIns="0" tIns="80035" rIns="0" bIns="0" rtlCol="0">
            <a:spAutoFit/>
          </a:bodyPr>
          <a:lstStyle/>
          <a:p>
            <a:pPr marL="455930"/>
            <a:r>
              <a:rPr spc="-5" dirty="0"/>
              <a:t>I</a:t>
            </a:r>
            <a:r>
              <a:rPr dirty="0"/>
              <a:t>m</a:t>
            </a:r>
            <a:r>
              <a:rPr spc="5" dirty="0"/>
              <a:t>po</a:t>
            </a:r>
            <a:r>
              <a:rPr spc="-10" dirty="0"/>
              <a:t>r</a:t>
            </a:r>
            <a:r>
              <a:rPr spc="-5" dirty="0"/>
              <a:t>t</a:t>
            </a:r>
            <a:r>
              <a:rPr dirty="0"/>
              <a:t>ance</a:t>
            </a:r>
            <a:r>
              <a:rPr spc="-20" dirty="0"/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dirty="0"/>
              <a:t>C</a:t>
            </a:r>
            <a:r>
              <a:rPr spc="5" dirty="0"/>
              <a:t>o</a:t>
            </a:r>
            <a:r>
              <a:rPr spc="-10" dirty="0"/>
              <a:t>rr</a:t>
            </a:r>
            <a:r>
              <a:rPr dirty="0"/>
              <a:t>ect</a:t>
            </a:r>
            <a:r>
              <a:rPr spc="-20" dirty="0"/>
              <a:t> </a:t>
            </a:r>
            <a:r>
              <a:rPr spc="5" dirty="0"/>
              <a:t>Loca</a:t>
            </a:r>
            <a:r>
              <a:rPr spc="-5" dirty="0"/>
              <a:t>ti</a:t>
            </a:r>
            <a:r>
              <a:rPr spc="5" dirty="0"/>
              <a:t>o</a:t>
            </a:r>
            <a:r>
              <a:rPr dirty="0"/>
              <a:t>n</a:t>
            </a:r>
            <a:r>
              <a:rPr spc="-25" dirty="0"/>
              <a:t> </a:t>
            </a:r>
            <a:r>
              <a:rPr dirty="0"/>
              <a:t>Mapp</a:t>
            </a:r>
            <a:r>
              <a:rPr spc="-5" dirty="0"/>
              <a:t>i</a:t>
            </a:r>
            <a:r>
              <a:rPr spc="5"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83418"/>
            <a:ext cx="7812405" cy="385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NH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loca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deve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ope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fy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lik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popu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ies.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71450" indent="-342900"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popu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ieve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hav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ila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isks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hea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hca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assoc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Is)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6385">
              <a:spcBef>
                <a:spcPts val="484"/>
              </a:spcBef>
              <a:buClr>
                <a:srgbClr val="FFC000"/>
              </a:buClr>
              <a:buFont typeface="Wingdings"/>
              <a:buChar char=""/>
              <a:tabLst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Simil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6385">
              <a:spcBef>
                <a:spcPts val="480"/>
              </a:spcBef>
              <a:buClr>
                <a:srgbClr val="FFC000"/>
              </a:buClr>
              <a:buFont typeface="Wingdings"/>
              <a:buChar char=""/>
              <a:tabLst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Simil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edur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6385">
              <a:spcBef>
                <a:spcPts val="480"/>
              </a:spcBef>
              <a:buClr>
                <a:srgbClr val="FFC000"/>
              </a:buClr>
              <a:buFont typeface="Wingdings"/>
              <a:buChar char=""/>
              <a:tabLst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Simil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 ho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ors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ilit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253365" indent="-342900">
              <a:spcBef>
                <a:spcPts val="570"/>
              </a:spcBef>
              <a:buClr>
                <a:srgbClr val="FFC000"/>
              </a:buClr>
              <a:buSzPct val="68750"/>
              <a:buFont typeface="Wingdings"/>
              <a:buChar char=""/>
              <a:tabLst>
                <a:tab pos="43942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llanc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odu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ze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loca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 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k 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CAU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3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DRO/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7009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1699" y="936529"/>
            <a:ext cx="9716600" cy="480926"/>
          </a:xfrm>
          <a:prstGeom prst="rect">
            <a:avLst/>
          </a:prstGeom>
        </p:spPr>
        <p:txBody>
          <a:bodyPr vert="horz" wrap="square" lIns="0" tIns="80035" rIns="0" bIns="0" rtlCol="0">
            <a:spAutoFit/>
          </a:bodyPr>
          <a:lstStyle/>
          <a:p>
            <a:pPr marL="455930"/>
            <a:r>
              <a:rPr spc="-5" dirty="0"/>
              <a:t>I</a:t>
            </a:r>
            <a:r>
              <a:rPr dirty="0"/>
              <a:t>m</a:t>
            </a:r>
            <a:r>
              <a:rPr spc="5" dirty="0"/>
              <a:t>po</a:t>
            </a:r>
            <a:r>
              <a:rPr spc="-10" dirty="0"/>
              <a:t>r</a:t>
            </a:r>
            <a:r>
              <a:rPr spc="-5" dirty="0"/>
              <a:t>t</a:t>
            </a:r>
            <a:r>
              <a:rPr dirty="0"/>
              <a:t>ance</a:t>
            </a:r>
            <a:r>
              <a:rPr spc="-20" dirty="0"/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dirty="0"/>
              <a:t>C</a:t>
            </a:r>
            <a:r>
              <a:rPr spc="5" dirty="0"/>
              <a:t>o</a:t>
            </a:r>
            <a:r>
              <a:rPr spc="-10" dirty="0"/>
              <a:t>rr</a:t>
            </a:r>
            <a:r>
              <a:rPr dirty="0"/>
              <a:t>ect</a:t>
            </a:r>
            <a:r>
              <a:rPr spc="-20" dirty="0"/>
              <a:t> </a:t>
            </a:r>
            <a:r>
              <a:rPr spc="5" dirty="0"/>
              <a:t>Loca</a:t>
            </a:r>
            <a:r>
              <a:rPr spc="-5" dirty="0"/>
              <a:t>ti</a:t>
            </a:r>
            <a:r>
              <a:rPr spc="5" dirty="0"/>
              <a:t>o</a:t>
            </a:r>
            <a:r>
              <a:rPr dirty="0"/>
              <a:t>n</a:t>
            </a:r>
            <a:r>
              <a:rPr spc="-25" dirty="0"/>
              <a:t> </a:t>
            </a:r>
            <a:r>
              <a:rPr dirty="0"/>
              <a:t>Mapp</a:t>
            </a:r>
            <a:r>
              <a:rPr spc="-5" dirty="0"/>
              <a:t>i</a:t>
            </a:r>
            <a:r>
              <a:rPr spc="5"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83418"/>
            <a:ext cx="7982584" cy="4683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2075" indent="-342900" algn="just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NH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poo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 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loca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ta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 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anda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nco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appe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loca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6385">
              <a:spcBef>
                <a:spcPts val="484"/>
              </a:spcBef>
              <a:buClr>
                <a:srgbClr val="FFC000"/>
              </a:buClr>
              <a:buFont typeface="Wingdings"/>
              <a:buChar char=""/>
              <a:tabLst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NH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 da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aba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6385">
              <a:spcBef>
                <a:spcPts val="480"/>
              </a:spcBef>
              <a:buClr>
                <a:srgbClr val="FFC000"/>
              </a:buClr>
              <a:buFont typeface="Wingdings"/>
              <a:buChar char=""/>
              <a:tabLst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ility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-ba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andard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570"/>
              </a:spcBef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ida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6"/>
              </a:spcBef>
            </a:pPr>
            <a:endParaRPr sz="3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9060" marR="5080" algn="ctr">
              <a:tabLst>
                <a:tab pos="2045970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hou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 m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appe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loca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ons,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canno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 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NH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ta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NH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ta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ise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58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1699" y="936530"/>
            <a:ext cx="9716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5110"/>
            <a:r>
              <a:rPr sz="3200" dirty="0"/>
              <a:t>NHSN</a:t>
            </a:r>
            <a:r>
              <a:rPr sz="3200" spc="-15" dirty="0"/>
              <a:t> </a:t>
            </a:r>
            <a:r>
              <a:rPr sz="3200" spc="-5" dirty="0"/>
              <a:t>Lo</a:t>
            </a:r>
            <a:r>
              <a:rPr sz="3200" spc="-10" dirty="0"/>
              <a:t>ca</a:t>
            </a:r>
            <a:r>
              <a:rPr sz="3200" dirty="0"/>
              <a:t>t</a:t>
            </a:r>
            <a:r>
              <a:rPr sz="3200" spc="-5" dirty="0"/>
              <a:t>io</a:t>
            </a:r>
            <a:r>
              <a:rPr sz="3200" dirty="0"/>
              <a:t>n</a:t>
            </a:r>
            <a:r>
              <a:rPr sz="3200" spc="-30" dirty="0"/>
              <a:t> </a:t>
            </a:r>
            <a:r>
              <a:rPr sz="3200" spc="-245" dirty="0"/>
              <a:t>T</a:t>
            </a:r>
            <a:r>
              <a:rPr sz="3200" spc="-10" dirty="0"/>
              <a:t>e</a:t>
            </a:r>
            <a:r>
              <a:rPr sz="3200" spc="-5" dirty="0"/>
              <a:t>rm</a:t>
            </a:r>
            <a:r>
              <a:rPr sz="3200" dirty="0"/>
              <a:t>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59940" y="2142536"/>
            <a:ext cx="3341370" cy="2539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FFC000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NHSN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Ru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6"/>
              </a:spcBef>
              <a:buClr>
                <a:srgbClr val="FFC000"/>
              </a:buClr>
              <a:buFont typeface="Wingdings"/>
              <a:buChar char=""/>
            </a:pPr>
            <a:endParaRPr sz="4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Clr>
                <a:srgbClr val="FFC000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6"/>
              </a:spcBef>
              <a:buClr>
                <a:srgbClr val="FFC000"/>
              </a:buClr>
              <a:buFont typeface="Wingdings"/>
              <a:buChar char=""/>
            </a:pPr>
            <a:endParaRPr sz="4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Clr>
                <a:srgbClr val="FFC000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650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1699" y="936530"/>
            <a:ext cx="9716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6295"/>
            <a:r>
              <a:rPr sz="3200" dirty="0"/>
              <a:t>NH</a:t>
            </a:r>
            <a:r>
              <a:rPr sz="3200" spc="-5" dirty="0"/>
              <a:t>S</a:t>
            </a:r>
            <a:r>
              <a:rPr sz="3200" dirty="0"/>
              <a:t>N</a:t>
            </a:r>
            <a:r>
              <a:rPr sz="3200" spc="-15" dirty="0"/>
              <a:t> </a:t>
            </a:r>
            <a:r>
              <a:rPr sz="3200" spc="-10" dirty="0"/>
              <a:t>80</a:t>
            </a:r>
            <a:r>
              <a:rPr sz="3200" dirty="0"/>
              <a:t>%</a:t>
            </a:r>
            <a:r>
              <a:rPr sz="3200" spc="5" dirty="0"/>
              <a:t> </a:t>
            </a:r>
            <a:r>
              <a:rPr sz="3200" dirty="0"/>
              <a:t>R</a:t>
            </a:r>
            <a:r>
              <a:rPr sz="3200" spc="-5" dirty="0"/>
              <a:t>ul</a:t>
            </a:r>
            <a:r>
              <a:rPr sz="3200" dirty="0"/>
              <a:t>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59941" y="1912017"/>
            <a:ext cx="7635875" cy="350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556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ien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NH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“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apped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6"/>
              </a:spcBef>
              <a:buClr>
                <a:srgbClr val="FFC000"/>
              </a:buClr>
              <a:buFont typeface="Wingdings"/>
              <a:buChar char=""/>
            </a:pPr>
            <a:endParaRPr sz="3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pa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fu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 y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6"/>
              </a:spcBef>
              <a:buClr>
                <a:srgbClr val="FFC000"/>
              </a:buClr>
              <a:buFont typeface="Wingdings"/>
              <a:buChar char=""/>
            </a:pPr>
            <a:endParaRPr sz="3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9779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80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%</a:t>
            </a:r>
            <a:r>
              <a:rPr sz="2400" b="1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pa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ien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hat 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gna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 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loca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20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1699" y="936530"/>
            <a:ext cx="9716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9614"/>
            <a:r>
              <a:rPr sz="3200" spc="-65" dirty="0"/>
              <a:t>V</a:t>
            </a:r>
            <a:r>
              <a:rPr sz="3200" spc="-5" dirty="0"/>
              <a:t>irtu</a:t>
            </a:r>
            <a:r>
              <a:rPr sz="3200" spc="-10" dirty="0"/>
              <a:t>a</a:t>
            </a:r>
            <a:r>
              <a:rPr sz="3200" dirty="0"/>
              <a:t>l</a:t>
            </a:r>
            <a:r>
              <a:rPr sz="3200" spc="-20" dirty="0"/>
              <a:t> </a:t>
            </a:r>
            <a:r>
              <a:rPr sz="3200" spc="-5" dirty="0"/>
              <a:t>Lo</a:t>
            </a:r>
            <a:r>
              <a:rPr sz="3200" spc="-10" dirty="0"/>
              <a:t>ca</a:t>
            </a:r>
            <a:r>
              <a:rPr sz="3200" dirty="0"/>
              <a:t>t</a:t>
            </a:r>
            <a:r>
              <a:rPr sz="3200" spc="-5" dirty="0"/>
              <a:t>ion</a:t>
            </a:r>
            <a:r>
              <a:rPr sz="3200" dirty="0"/>
              <a:t>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59940" y="1920031"/>
            <a:ext cx="7931784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buClr>
                <a:srgbClr val="FFC000"/>
              </a:buClr>
              <a:buSzPct val="69642"/>
              <a:buFont typeface="Wingdings"/>
              <a:buChar char=""/>
              <a:tabLst>
                <a:tab pos="355600" algn="l"/>
              </a:tabLst>
            </a:pP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rea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ted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NH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SN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hen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facility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unable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ule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locati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desi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gna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si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ngle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physical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it,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ould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lik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report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ir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NH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SN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surve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illance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ajo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, specific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 type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022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1699" y="936530"/>
            <a:ext cx="9716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9614"/>
            <a:r>
              <a:rPr sz="3200" spc="-65" dirty="0"/>
              <a:t>V</a:t>
            </a:r>
            <a:r>
              <a:rPr sz="3200" spc="-5" dirty="0"/>
              <a:t>irtu</a:t>
            </a:r>
            <a:r>
              <a:rPr sz="3200" spc="-10" dirty="0"/>
              <a:t>a</a:t>
            </a:r>
            <a:r>
              <a:rPr sz="3200" dirty="0"/>
              <a:t>l</a:t>
            </a:r>
            <a:r>
              <a:rPr sz="3200" spc="-20" dirty="0"/>
              <a:t> </a:t>
            </a:r>
            <a:r>
              <a:rPr sz="3200" spc="-5" dirty="0"/>
              <a:t>Lo</a:t>
            </a:r>
            <a:r>
              <a:rPr sz="3200" spc="-10" dirty="0"/>
              <a:t>ca</a:t>
            </a:r>
            <a:r>
              <a:rPr sz="3200" dirty="0"/>
              <a:t>t</a:t>
            </a:r>
            <a:r>
              <a:rPr sz="3200" spc="-5" dirty="0"/>
              <a:t>ion</a:t>
            </a:r>
            <a:r>
              <a:rPr sz="3200" dirty="0"/>
              <a:t>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59940" y="1912016"/>
            <a:ext cx="7597140" cy="3377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10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400" b="1" spc="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2400" b="1" spc="-2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400" b="1" spc="-25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tua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 ea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tho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geog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aphica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lit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rv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tho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gna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rv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  <a:buClr>
                <a:srgbClr val="FFC000"/>
              </a:buClr>
              <a:buFont typeface="Wingdings"/>
              <a:buChar char=""/>
            </a:pPr>
            <a:endParaRPr sz="2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84785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fa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rce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ng da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th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tua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lo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hou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 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epo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67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3566" y="1003410"/>
            <a:ext cx="6424866" cy="430887"/>
          </a:xfrm>
        </p:spPr>
        <p:txBody>
          <a:bodyPr/>
          <a:lstStyle/>
          <a:p>
            <a:r>
              <a:rPr lang="en-US" dirty="0"/>
              <a:t>Why Should I Use NHSN?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491" y="2513997"/>
            <a:ext cx="7621016" cy="1846659"/>
          </a:xfrm>
        </p:spPr>
        <p:txBody>
          <a:bodyPr/>
          <a:lstStyle/>
          <a:p>
            <a:r>
              <a:rPr lang="en-US" dirty="0"/>
              <a:t>Standardized  definitions</a:t>
            </a:r>
          </a:p>
          <a:p>
            <a:r>
              <a:rPr lang="en-US" dirty="0"/>
              <a:t>National Data Base for comparison</a:t>
            </a:r>
          </a:p>
          <a:p>
            <a:r>
              <a:rPr lang="en-US" dirty="0"/>
              <a:t>Analysis options</a:t>
            </a:r>
          </a:p>
          <a:p>
            <a:r>
              <a:rPr lang="en-US" dirty="0"/>
              <a:t>Forms</a:t>
            </a:r>
          </a:p>
          <a:p>
            <a:r>
              <a:rPr lang="en-US" dirty="0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2542610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1699" y="936530"/>
            <a:ext cx="9716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7545"/>
            <a:r>
              <a:rPr sz="3200" spc="-10" dirty="0"/>
              <a:t>M</a:t>
            </a:r>
            <a:r>
              <a:rPr sz="3200" spc="-5" dirty="0"/>
              <a:t>i</a:t>
            </a:r>
            <a:r>
              <a:rPr sz="3200" spc="-10" dirty="0"/>
              <a:t>xe</a:t>
            </a:r>
            <a:r>
              <a:rPr sz="3200" dirty="0"/>
              <a:t>d</a:t>
            </a:r>
            <a:r>
              <a:rPr sz="3200" spc="-135" dirty="0"/>
              <a:t> </a:t>
            </a:r>
            <a:r>
              <a:rPr sz="3200" dirty="0"/>
              <a:t>A</a:t>
            </a:r>
            <a:r>
              <a:rPr sz="3200" spc="-10" dirty="0"/>
              <a:t>c</a:t>
            </a:r>
            <a:r>
              <a:rPr sz="3200" spc="-5" dirty="0"/>
              <a:t>ui</a:t>
            </a:r>
            <a:r>
              <a:rPr sz="3200" dirty="0"/>
              <a:t>ty</a:t>
            </a:r>
            <a:r>
              <a:rPr sz="3200" spc="-25" dirty="0"/>
              <a:t> </a:t>
            </a:r>
            <a:r>
              <a:rPr sz="3200" dirty="0"/>
              <a:t>U</a:t>
            </a:r>
            <a:r>
              <a:rPr sz="3200" spc="-5" dirty="0"/>
              <a:t>ni</a:t>
            </a:r>
            <a:r>
              <a:rPr sz="3200" dirty="0"/>
              <a:t>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59941" y="1988217"/>
            <a:ext cx="8063865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70205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tende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un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pa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ng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6"/>
              </a:spcBef>
              <a:buClr>
                <a:srgbClr val="FFC000"/>
              </a:buClr>
              <a:buFont typeface="Wingdings"/>
              <a:buChar char=""/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68199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CD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doe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pub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sh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r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th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6"/>
              </a:spcBef>
              <a:buClr>
                <a:srgbClr val="FFC000"/>
              </a:buClr>
              <a:buFont typeface="Wingdings"/>
              <a:buChar char=""/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fa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gna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epo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wil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ed 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wil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ude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551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1699" y="936530"/>
            <a:ext cx="9716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dirty="0"/>
              <a:t>St</a:t>
            </a:r>
            <a:r>
              <a:rPr sz="3200" spc="-10" dirty="0"/>
              <a:t>e</a:t>
            </a:r>
            <a:r>
              <a:rPr sz="3200" spc="-5" dirty="0"/>
              <a:t>p</a:t>
            </a:r>
            <a:r>
              <a:rPr sz="3200" dirty="0"/>
              <a:t>s</a:t>
            </a:r>
            <a:r>
              <a:rPr sz="3200" spc="-20" dirty="0"/>
              <a:t> </a:t>
            </a:r>
            <a:r>
              <a:rPr sz="3200" dirty="0"/>
              <a:t>f</a:t>
            </a:r>
            <a:r>
              <a:rPr sz="3200" spc="-5" dirty="0"/>
              <a:t>o</a:t>
            </a:r>
            <a:r>
              <a:rPr sz="3200" dirty="0"/>
              <a:t>r</a:t>
            </a:r>
            <a:r>
              <a:rPr sz="3200" spc="-15" dirty="0"/>
              <a:t> </a:t>
            </a:r>
            <a:r>
              <a:rPr sz="3200" dirty="0"/>
              <a:t>D</a:t>
            </a:r>
            <a:r>
              <a:rPr sz="3200" spc="-10" dirty="0"/>
              <a:t>e</a:t>
            </a:r>
            <a:r>
              <a:rPr sz="3200" dirty="0"/>
              <a:t>f</a:t>
            </a:r>
            <a:r>
              <a:rPr sz="3200" spc="-5" dirty="0"/>
              <a:t>inin</a:t>
            </a:r>
            <a:r>
              <a:rPr sz="3200" dirty="0"/>
              <a:t>g</a:t>
            </a:r>
            <a:r>
              <a:rPr sz="3200" spc="-30" dirty="0"/>
              <a:t> </a:t>
            </a:r>
            <a:r>
              <a:rPr sz="3200" spc="-5" dirty="0"/>
              <a:t>Lo</a:t>
            </a:r>
            <a:r>
              <a:rPr sz="3200" spc="-10" dirty="0"/>
              <a:t>ca</a:t>
            </a:r>
            <a:r>
              <a:rPr sz="3200" dirty="0"/>
              <a:t>t</a:t>
            </a:r>
            <a:r>
              <a:rPr sz="3200" spc="-5" dirty="0"/>
              <a:t>ion</a:t>
            </a:r>
            <a:r>
              <a:rPr sz="3200" dirty="0"/>
              <a:t>s</a:t>
            </a:r>
            <a:r>
              <a:rPr sz="3200" spc="-45" dirty="0"/>
              <a:t> </a:t>
            </a:r>
            <a:r>
              <a:rPr sz="3200" spc="-5" dirty="0"/>
              <a:t>i</a:t>
            </a:r>
            <a:r>
              <a:rPr sz="3200" dirty="0"/>
              <a:t>n</a:t>
            </a:r>
            <a:r>
              <a:rPr sz="3200" spc="-15" dirty="0"/>
              <a:t> </a:t>
            </a:r>
            <a:r>
              <a:rPr sz="3200" dirty="0"/>
              <a:t>NHSN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59941" y="2122330"/>
            <a:ext cx="7446009" cy="1277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u="heavy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u="heavy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u="heavy" spc="-20" dirty="0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sz="2400" b="1" u="heavy" spc="-5" dirty="0">
                <a:solidFill>
                  <a:srgbClr val="FFFFFF"/>
                </a:solidFill>
                <a:latin typeface="Arial"/>
                <a:cs typeface="Arial"/>
              </a:rPr>
              <a:t> 1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b="1" spc="-20" dirty="0">
                <a:solidFill>
                  <a:srgbClr val="FFC000"/>
                </a:solidFill>
                <a:latin typeface="Arial"/>
                <a:cs typeface="Arial"/>
              </a:rPr>
              <a:t>acu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ty</a:t>
            </a:r>
            <a:r>
              <a:rPr sz="24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leve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loca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7"/>
              </a:spcBef>
              <a:buClr>
                <a:srgbClr val="FFC000"/>
              </a:buClr>
              <a:buFont typeface="Wingdings"/>
              <a:buChar char=""/>
            </a:pPr>
            <a:endParaRPr sz="3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u="heavy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u="heavy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u="heavy" spc="-20" dirty="0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sz="2400" b="1" u="heavy" spc="-5" dirty="0">
                <a:solidFill>
                  <a:srgbClr val="FFFFFF"/>
                </a:solidFill>
                <a:latin typeface="Arial"/>
                <a:cs typeface="Arial"/>
              </a:rPr>
              <a:t> 2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400" b="1" spc="-30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sz="2400" b="1" spc="-20" dirty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 se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400" b="1" spc="-20"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ic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loca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983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7348" y="513327"/>
            <a:ext cx="315849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88950">
              <a:lnSpc>
                <a:spcPts val="3000"/>
              </a:lnSpc>
            </a:pP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Dec</a:t>
            </a:r>
            <a:r>
              <a:rPr sz="2600" b="1"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2600" b="1"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600" b="1" spc="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6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600" b="1" spc="-14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600" b="1" spc="-1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ee S</a:t>
            </a:r>
            <a:r>
              <a:rPr sz="2600" b="1" spc="-5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ep</a:t>
            </a:r>
            <a:r>
              <a:rPr sz="26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1:</a:t>
            </a:r>
            <a:r>
              <a:rPr sz="2600" b="1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Acu</a:t>
            </a:r>
            <a:r>
              <a:rPr sz="2600" b="1" spc="-5" dirty="0">
                <a:solidFill>
                  <a:srgbClr val="FFC000"/>
                </a:solidFill>
                <a:latin typeface="Arial"/>
                <a:cs typeface="Arial"/>
              </a:rPr>
              <a:t>it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sz="2600" b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C000"/>
                </a:solidFill>
                <a:latin typeface="Arial"/>
                <a:cs typeface="Arial"/>
              </a:rPr>
              <a:t>Level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9276" y="1600964"/>
            <a:ext cx="4163695" cy="762000"/>
          </a:xfrm>
          <a:custGeom>
            <a:avLst/>
            <a:gdLst/>
            <a:ahLst/>
            <a:cxnLst/>
            <a:rect l="l" t="t" r="r" b="b"/>
            <a:pathLst>
              <a:path w="4163695" h="762000">
                <a:moveTo>
                  <a:pt x="4036550" y="0"/>
                </a:moveTo>
                <a:lnTo>
                  <a:pt x="124871" y="17"/>
                </a:lnTo>
                <a:lnTo>
                  <a:pt x="82675" y="7942"/>
                </a:lnTo>
                <a:lnTo>
                  <a:pt x="46678" y="28605"/>
                </a:lnTo>
                <a:lnTo>
                  <a:pt x="19378" y="59510"/>
                </a:lnTo>
                <a:lnTo>
                  <a:pt x="3271" y="98161"/>
                </a:lnTo>
                <a:lnTo>
                  <a:pt x="0" y="637110"/>
                </a:lnTo>
                <a:lnTo>
                  <a:pt x="1072" y="651711"/>
                </a:lnTo>
                <a:lnTo>
                  <a:pt x="13520" y="692118"/>
                </a:lnTo>
                <a:lnTo>
                  <a:pt x="37875" y="725493"/>
                </a:lnTo>
                <a:lnTo>
                  <a:pt x="71639" y="749340"/>
                </a:lnTo>
                <a:lnTo>
                  <a:pt x="112318" y="761162"/>
                </a:lnTo>
                <a:lnTo>
                  <a:pt x="126982" y="762000"/>
                </a:lnTo>
                <a:lnTo>
                  <a:pt x="4038661" y="761982"/>
                </a:lnTo>
                <a:lnTo>
                  <a:pt x="4080858" y="754057"/>
                </a:lnTo>
                <a:lnTo>
                  <a:pt x="4116854" y="733394"/>
                </a:lnTo>
                <a:lnTo>
                  <a:pt x="4144154" y="702489"/>
                </a:lnTo>
                <a:lnTo>
                  <a:pt x="4160262" y="663838"/>
                </a:lnTo>
                <a:lnTo>
                  <a:pt x="4163533" y="124889"/>
                </a:lnTo>
                <a:lnTo>
                  <a:pt x="4162461" y="110288"/>
                </a:lnTo>
                <a:lnTo>
                  <a:pt x="4150012" y="69881"/>
                </a:lnTo>
                <a:lnTo>
                  <a:pt x="4125658" y="36506"/>
                </a:lnTo>
                <a:lnTo>
                  <a:pt x="4091894" y="12659"/>
                </a:lnTo>
                <a:lnTo>
                  <a:pt x="4051215" y="837"/>
                </a:lnTo>
                <a:lnTo>
                  <a:pt x="403655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9258" y="1600964"/>
            <a:ext cx="4163695" cy="762000"/>
          </a:xfrm>
          <a:custGeom>
            <a:avLst/>
            <a:gdLst/>
            <a:ahLst/>
            <a:cxnLst/>
            <a:rect l="l" t="t" r="r" b="b"/>
            <a:pathLst>
              <a:path w="4163695" h="762000">
                <a:moveTo>
                  <a:pt x="0" y="127000"/>
                </a:moveTo>
                <a:lnTo>
                  <a:pt x="7259" y="84571"/>
                </a:lnTo>
                <a:lnTo>
                  <a:pt x="27375" y="48224"/>
                </a:lnTo>
                <a:lnTo>
                  <a:pt x="57851" y="20456"/>
                </a:lnTo>
                <a:lnTo>
                  <a:pt x="96192" y="3762"/>
                </a:lnTo>
                <a:lnTo>
                  <a:pt x="4036567" y="0"/>
                </a:lnTo>
                <a:lnTo>
                  <a:pt x="4051232" y="837"/>
                </a:lnTo>
                <a:lnTo>
                  <a:pt x="4091911" y="12659"/>
                </a:lnTo>
                <a:lnTo>
                  <a:pt x="4125675" y="36506"/>
                </a:lnTo>
                <a:lnTo>
                  <a:pt x="4150029" y="69881"/>
                </a:lnTo>
                <a:lnTo>
                  <a:pt x="4162478" y="110288"/>
                </a:lnTo>
                <a:lnTo>
                  <a:pt x="4163567" y="635000"/>
                </a:lnTo>
                <a:lnTo>
                  <a:pt x="4162730" y="649664"/>
                </a:lnTo>
                <a:lnTo>
                  <a:pt x="4150908" y="690343"/>
                </a:lnTo>
                <a:lnTo>
                  <a:pt x="4127061" y="724107"/>
                </a:lnTo>
                <a:lnTo>
                  <a:pt x="4093686" y="748461"/>
                </a:lnTo>
                <a:lnTo>
                  <a:pt x="4053279" y="760910"/>
                </a:lnTo>
                <a:lnTo>
                  <a:pt x="127000" y="762000"/>
                </a:lnTo>
                <a:lnTo>
                  <a:pt x="112335" y="761162"/>
                </a:lnTo>
                <a:lnTo>
                  <a:pt x="71656" y="749340"/>
                </a:lnTo>
                <a:lnTo>
                  <a:pt x="37892" y="725493"/>
                </a:lnTo>
                <a:lnTo>
                  <a:pt x="13538" y="692118"/>
                </a:lnTo>
                <a:lnTo>
                  <a:pt x="1089" y="651711"/>
                </a:lnTo>
                <a:lnTo>
                  <a:pt x="0" y="127000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8907" y="1773548"/>
            <a:ext cx="3882390" cy="495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5080" indent="-378460">
              <a:lnSpc>
                <a:spcPct val="114999"/>
              </a:lnSpc>
            </a:pP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his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pa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ient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ca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ea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co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p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ised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at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least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80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% of pa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ien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hat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he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sa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acui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y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le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el?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19154" y="2362961"/>
            <a:ext cx="838835" cy="502284"/>
          </a:xfrm>
          <a:custGeom>
            <a:avLst/>
            <a:gdLst/>
            <a:ahLst/>
            <a:cxnLst/>
            <a:rect l="l" t="t" r="r" b="b"/>
            <a:pathLst>
              <a:path w="838835" h="502285">
                <a:moveTo>
                  <a:pt x="838606" y="0"/>
                </a:moveTo>
                <a:lnTo>
                  <a:pt x="0" y="502284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19144" y="2786410"/>
            <a:ext cx="90170" cy="79375"/>
          </a:xfrm>
          <a:custGeom>
            <a:avLst/>
            <a:gdLst/>
            <a:ahLst/>
            <a:cxnLst/>
            <a:rect l="l" t="t" r="r" b="b"/>
            <a:pathLst>
              <a:path w="90169" h="79375">
                <a:moveTo>
                  <a:pt x="43383" y="0"/>
                </a:moveTo>
                <a:lnTo>
                  <a:pt x="0" y="78828"/>
                </a:lnTo>
                <a:lnTo>
                  <a:pt x="89979" y="77787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08826" y="2362961"/>
            <a:ext cx="885190" cy="502920"/>
          </a:xfrm>
          <a:custGeom>
            <a:avLst/>
            <a:gdLst/>
            <a:ahLst/>
            <a:cxnLst/>
            <a:rect l="l" t="t" r="r" b="b"/>
            <a:pathLst>
              <a:path w="885189" h="502919">
                <a:moveTo>
                  <a:pt x="0" y="0"/>
                </a:moveTo>
                <a:lnTo>
                  <a:pt x="884834" y="502793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03678" y="2787932"/>
            <a:ext cx="90170" cy="79375"/>
          </a:xfrm>
          <a:custGeom>
            <a:avLst/>
            <a:gdLst/>
            <a:ahLst/>
            <a:cxnLst/>
            <a:rect l="l" t="t" r="r" b="b"/>
            <a:pathLst>
              <a:path w="90170" h="79375">
                <a:moveTo>
                  <a:pt x="44805" y="0"/>
                </a:moveTo>
                <a:lnTo>
                  <a:pt x="89979" y="77825"/>
                </a:lnTo>
                <a:lnTo>
                  <a:pt x="0" y="78841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52295" y="2934467"/>
            <a:ext cx="3548379" cy="893444"/>
          </a:xfrm>
          <a:custGeom>
            <a:avLst/>
            <a:gdLst/>
            <a:ahLst/>
            <a:cxnLst/>
            <a:rect l="l" t="t" r="r" b="b"/>
            <a:pathLst>
              <a:path w="3548379" h="893445">
                <a:moveTo>
                  <a:pt x="3399028" y="0"/>
                </a:moveTo>
                <a:lnTo>
                  <a:pt x="140352" y="238"/>
                </a:lnTo>
                <a:lnTo>
                  <a:pt x="98340" y="8786"/>
                </a:lnTo>
                <a:lnTo>
                  <a:pt x="61554" y="28267"/>
                </a:lnTo>
                <a:lnTo>
                  <a:pt x="31810" y="56865"/>
                </a:lnTo>
                <a:lnTo>
                  <a:pt x="10925" y="92764"/>
                </a:lnTo>
                <a:lnTo>
                  <a:pt x="716" y="134145"/>
                </a:lnTo>
                <a:lnTo>
                  <a:pt x="0" y="148844"/>
                </a:lnTo>
                <a:lnTo>
                  <a:pt x="238" y="752708"/>
                </a:lnTo>
                <a:lnTo>
                  <a:pt x="8788" y="794719"/>
                </a:lnTo>
                <a:lnTo>
                  <a:pt x="28271" y="831506"/>
                </a:lnTo>
                <a:lnTo>
                  <a:pt x="56869" y="861251"/>
                </a:lnTo>
                <a:lnTo>
                  <a:pt x="92766" y="882137"/>
                </a:lnTo>
                <a:lnTo>
                  <a:pt x="134146" y="892347"/>
                </a:lnTo>
                <a:lnTo>
                  <a:pt x="148844" y="893064"/>
                </a:lnTo>
                <a:lnTo>
                  <a:pt x="3407529" y="892825"/>
                </a:lnTo>
                <a:lnTo>
                  <a:pt x="3449538" y="884273"/>
                </a:lnTo>
                <a:lnTo>
                  <a:pt x="3486322" y="864788"/>
                </a:lnTo>
                <a:lnTo>
                  <a:pt x="3516064" y="836186"/>
                </a:lnTo>
                <a:lnTo>
                  <a:pt x="3536947" y="800286"/>
                </a:lnTo>
                <a:lnTo>
                  <a:pt x="3547155" y="758905"/>
                </a:lnTo>
                <a:lnTo>
                  <a:pt x="3547872" y="744207"/>
                </a:lnTo>
                <a:lnTo>
                  <a:pt x="3547633" y="140352"/>
                </a:lnTo>
                <a:lnTo>
                  <a:pt x="3539085" y="98340"/>
                </a:lnTo>
                <a:lnTo>
                  <a:pt x="3519604" y="61554"/>
                </a:lnTo>
                <a:lnTo>
                  <a:pt x="3491006" y="31810"/>
                </a:lnTo>
                <a:lnTo>
                  <a:pt x="3455107" y="10925"/>
                </a:lnTo>
                <a:lnTo>
                  <a:pt x="3413726" y="716"/>
                </a:lnTo>
                <a:lnTo>
                  <a:pt x="3399028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52295" y="2934467"/>
            <a:ext cx="3548379" cy="893444"/>
          </a:xfrm>
          <a:custGeom>
            <a:avLst/>
            <a:gdLst/>
            <a:ahLst/>
            <a:cxnLst/>
            <a:rect l="l" t="t" r="r" b="b"/>
            <a:pathLst>
              <a:path w="3548379" h="893445">
                <a:moveTo>
                  <a:pt x="0" y="148844"/>
                </a:moveTo>
                <a:lnTo>
                  <a:pt x="6246" y="106038"/>
                </a:lnTo>
                <a:lnTo>
                  <a:pt x="23774" y="68110"/>
                </a:lnTo>
                <a:lnTo>
                  <a:pt x="50767" y="36877"/>
                </a:lnTo>
                <a:lnTo>
                  <a:pt x="85408" y="14154"/>
                </a:lnTo>
                <a:lnTo>
                  <a:pt x="125880" y="1760"/>
                </a:lnTo>
                <a:lnTo>
                  <a:pt x="3399028" y="0"/>
                </a:lnTo>
                <a:lnTo>
                  <a:pt x="3413726" y="716"/>
                </a:lnTo>
                <a:lnTo>
                  <a:pt x="3455107" y="10925"/>
                </a:lnTo>
                <a:lnTo>
                  <a:pt x="3491006" y="31810"/>
                </a:lnTo>
                <a:lnTo>
                  <a:pt x="3519604" y="61554"/>
                </a:lnTo>
                <a:lnTo>
                  <a:pt x="3539085" y="98340"/>
                </a:lnTo>
                <a:lnTo>
                  <a:pt x="3547633" y="140352"/>
                </a:lnTo>
                <a:lnTo>
                  <a:pt x="3547872" y="744207"/>
                </a:lnTo>
                <a:lnTo>
                  <a:pt x="3547155" y="758905"/>
                </a:lnTo>
                <a:lnTo>
                  <a:pt x="3536947" y="800286"/>
                </a:lnTo>
                <a:lnTo>
                  <a:pt x="3516064" y="836186"/>
                </a:lnTo>
                <a:lnTo>
                  <a:pt x="3486322" y="864788"/>
                </a:lnTo>
                <a:lnTo>
                  <a:pt x="3449538" y="884273"/>
                </a:lnTo>
                <a:lnTo>
                  <a:pt x="3407529" y="892825"/>
                </a:lnTo>
                <a:lnTo>
                  <a:pt x="148844" y="893064"/>
                </a:lnTo>
                <a:lnTo>
                  <a:pt x="134146" y="892347"/>
                </a:lnTo>
                <a:lnTo>
                  <a:pt x="92766" y="882137"/>
                </a:lnTo>
                <a:lnTo>
                  <a:pt x="56869" y="861251"/>
                </a:lnTo>
                <a:lnTo>
                  <a:pt x="28271" y="831506"/>
                </a:lnTo>
                <a:lnTo>
                  <a:pt x="8788" y="794719"/>
                </a:lnTo>
                <a:lnTo>
                  <a:pt x="238" y="752708"/>
                </a:lnTo>
                <a:lnTo>
                  <a:pt x="0" y="148844"/>
                </a:lnTo>
                <a:close/>
              </a:path>
            </a:pathLst>
          </a:custGeom>
          <a:ln w="25907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37199" y="3049725"/>
            <a:ext cx="2974975" cy="7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</a:pPr>
            <a:r>
              <a:rPr sz="1400" b="1" u="heavy" spc="-5" dirty="0">
                <a:solidFill>
                  <a:srgbClr val="17365D"/>
                </a:solidFill>
                <a:latin typeface="Calibri"/>
                <a:cs typeface="Calibri"/>
              </a:rPr>
              <a:t>P</a:t>
            </a:r>
            <a:r>
              <a:rPr sz="1400" b="1" u="heavy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u="heavy" dirty="0">
                <a:solidFill>
                  <a:srgbClr val="17365D"/>
                </a:solidFill>
                <a:latin typeface="Calibri"/>
                <a:cs typeface="Calibri"/>
              </a:rPr>
              <a:t>oceed</a:t>
            </a:r>
            <a:r>
              <a:rPr sz="1400" b="1" u="heavy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u="heavy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u="heavy" dirty="0">
                <a:solidFill>
                  <a:srgbClr val="17365D"/>
                </a:solidFill>
                <a:latin typeface="Calibri"/>
                <a:cs typeface="Calibri"/>
              </a:rPr>
              <a:t>o</a:t>
            </a:r>
            <a:r>
              <a:rPr sz="1400" b="1" u="heavy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u="heavy" spc="-5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r>
              <a:rPr sz="1400" b="1" u="heavy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u="heavy" dirty="0">
                <a:solidFill>
                  <a:srgbClr val="17365D"/>
                </a:solidFill>
                <a:latin typeface="Calibri"/>
                <a:cs typeface="Calibri"/>
              </a:rPr>
              <a:t>ep</a:t>
            </a:r>
            <a:r>
              <a:rPr sz="1400" b="1" u="heavy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u="heavy" dirty="0">
                <a:solidFill>
                  <a:srgbClr val="17365D"/>
                </a:solidFill>
                <a:latin typeface="Calibri"/>
                <a:cs typeface="Calibri"/>
              </a:rPr>
              <a:t>2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and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ap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loca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ion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pe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hat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acui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y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le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el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using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he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N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80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% Rule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or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hat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speci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ic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pe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51041" y="2935988"/>
            <a:ext cx="3616960" cy="1183005"/>
          </a:xfrm>
          <a:custGeom>
            <a:avLst/>
            <a:gdLst/>
            <a:ahLst/>
            <a:cxnLst/>
            <a:rect l="l" t="t" r="r" b="b"/>
            <a:pathLst>
              <a:path w="3616959" h="1183004">
                <a:moveTo>
                  <a:pt x="3419348" y="0"/>
                </a:moveTo>
                <a:lnTo>
                  <a:pt x="197104" y="0"/>
                </a:lnTo>
                <a:lnTo>
                  <a:pt x="180939" y="653"/>
                </a:lnTo>
                <a:lnTo>
                  <a:pt x="134806" y="10047"/>
                </a:lnTo>
                <a:lnTo>
                  <a:pt x="93280" y="29529"/>
                </a:lnTo>
                <a:lnTo>
                  <a:pt x="57732" y="57727"/>
                </a:lnTo>
                <a:lnTo>
                  <a:pt x="29532" y="93274"/>
                </a:lnTo>
                <a:lnTo>
                  <a:pt x="10049" y="134801"/>
                </a:lnTo>
                <a:lnTo>
                  <a:pt x="653" y="180937"/>
                </a:lnTo>
                <a:lnTo>
                  <a:pt x="0" y="197103"/>
                </a:lnTo>
                <a:lnTo>
                  <a:pt x="0" y="985519"/>
                </a:lnTo>
                <a:lnTo>
                  <a:pt x="5728" y="1032884"/>
                </a:lnTo>
                <a:lnTo>
                  <a:pt x="22001" y="1076098"/>
                </a:lnTo>
                <a:lnTo>
                  <a:pt x="47448" y="1113790"/>
                </a:lnTo>
                <a:lnTo>
                  <a:pt x="80699" y="1144592"/>
                </a:lnTo>
                <a:lnTo>
                  <a:pt x="120384" y="1167133"/>
                </a:lnTo>
                <a:lnTo>
                  <a:pt x="165134" y="1180044"/>
                </a:lnTo>
                <a:lnTo>
                  <a:pt x="197104" y="1182623"/>
                </a:lnTo>
                <a:lnTo>
                  <a:pt x="3419348" y="1182623"/>
                </a:lnTo>
                <a:lnTo>
                  <a:pt x="3466712" y="1176895"/>
                </a:lnTo>
                <a:lnTo>
                  <a:pt x="3509926" y="1160622"/>
                </a:lnTo>
                <a:lnTo>
                  <a:pt x="3547618" y="1135175"/>
                </a:lnTo>
                <a:lnTo>
                  <a:pt x="3578420" y="1101924"/>
                </a:lnTo>
                <a:lnTo>
                  <a:pt x="3600961" y="1062239"/>
                </a:lnTo>
                <a:lnTo>
                  <a:pt x="3613872" y="1017489"/>
                </a:lnTo>
                <a:lnTo>
                  <a:pt x="3616452" y="985519"/>
                </a:lnTo>
                <a:lnTo>
                  <a:pt x="3616452" y="197103"/>
                </a:lnTo>
                <a:lnTo>
                  <a:pt x="3610723" y="149735"/>
                </a:lnTo>
                <a:lnTo>
                  <a:pt x="3594450" y="106520"/>
                </a:lnTo>
                <a:lnTo>
                  <a:pt x="3569003" y="68828"/>
                </a:lnTo>
                <a:lnTo>
                  <a:pt x="3535752" y="38027"/>
                </a:lnTo>
                <a:lnTo>
                  <a:pt x="3496067" y="15488"/>
                </a:lnTo>
                <a:lnTo>
                  <a:pt x="3451317" y="2579"/>
                </a:lnTo>
                <a:lnTo>
                  <a:pt x="3419348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51041" y="2935988"/>
            <a:ext cx="3616960" cy="1183005"/>
          </a:xfrm>
          <a:custGeom>
            <a:avLst/>
            <a:gdLst/>
            <a:ahLst/>
            <a:cxnLst/>
            <a:rect l="l" t="t" r="r" b="b"/>
            <a:pathLst>
              <a:path w="3616959" h="1183004">
                <a:moveTo>
                  <a:pt x="0" y="197103"/>
                </a:moveTo>
                <a:lnTo>
                  <a:pt x="5728" y="149735"/>
                </a:lnTo>
                <a:lnTo>
                  <a:pt x="22001" y="106520"/>
                </a:lnTo>
                <a:lnTo>
                  <a:pt x="47448" y="68828"/>
                </a:lnTo>
                <a:lnTo>
                  <a:pt x="80699" y="38027"/>
                </a:lnTo>
                <a:lnTo>
                  <a:pt x="120384" y="15488"/>
                </a:lnTo>
                <a:lnTo>
                  <a:pt x="165134" y="2579"/>
                </a:lnTo>
                <a:lnTo>
                  <a:pt x="197104" y="0"/>
                </a:lnTo>
                <a:lnTo>
                  <a:pt x="3419348" y="0"/>
                </a:lnTo>
                <a:lnTo>
                  <a:pt x="3466712" y="5727"/>
                </a:lnTo>
                <a:lnTo>
                  <a:pt x="3509926" y="21999"/>
                </a:lnTo>
                <a:lnTo>
                  <a:pt x="3547618" y="47444"/>
                </a:lnTo>
                <a:lnTo>
                  <a:pt x="3578420" y="80693"/>
                </a:lnTo>
                <a:lnTo>
                  <a:pt x="3600961" y="120379"/>
                </a:lnTo>
                <a:lnTo>
                  <a:pt x="3613872" y="165131"/>
                </a:lnTo>
                <a:lnTo>
                  <a:pt x="3616452" y="197103"/>
                </a:lnTo>
                <a:lnTo>
                  <a:pt x="3616452" y="985519"/>
                </a:lnTo>
                <a:lnTo>
                  <a:pt x="3610723" y="1032884"/>
                </a:lnTo>
                <a:lnTo>
                  <a:pt x="3594450" y="1076098"/>
                </a:lnTo>
                <a:lnTo>
                  <a:pt x="3569003" y="1113790"/>
                </a:lnTo>
                <a:lnTo>
                  <a:pt x="3535752" y="1144592"/>
                </a:lnTo>
                <a:lnTo>
                  <a:pt x="3496067" y="1167133"/>
                </a:lnTo>
                <a:lnTo>
                  <a:pt x="3451317" y="1180044"/>
                </a:lnTo>
                <a:lnTo>
                  <a:pt x="3419348" y="1182623"/>
                </a:lnTo>
                <a:lnTo>
                  <a:pt x="197104" y="1182623"/>
                </a:lnTo>
                <a:lnTo>
                  <a:pt x="149739" y="1176895"/>
                </a:lnTo>
                <a:lnTo>
                  <a:pt x="106525" y="1160622"/>
                </a:lnTo>
                <a:lnTo>
                  <a:pt x="68833" y="1135175"/>
                </a:lnTo>
                <a:lnTo>
                  <a:pt x="38031" y="1101924"/>
                </a:lnTo>
                <a:lnTo>
                  <a:pt x="15490" y="1062239"/>
                </a:lnTo>
                <a:lnTo>
                  <a:pt x="2579" y="1017489"/>
                </a:lnTo>
                <a:lnTo>
                  <a:pt x="0" y="985519"/>
                </a:lnTo>
                <a:lnTo>
                  <a:pt x="0" y="197103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44525" y="3073359"/>
            <a:ext cx="3226435" cy="991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14999"/>
              </a:lnSpc>
            </a:pP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Can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his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pa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ient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care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ea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be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split in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2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or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loca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ions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in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 N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or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he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purposes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of sur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eillance</a:t>
            </a:r>
            <a:r>
              <a:rPr sz="1400" b="1" spc="-4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– also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red</a:t>
            </a:r>
            <a:r>
              <a:rPr sz="1400" b="1" spc="-5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as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“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ual loca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ions”?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41224" y="4106418"/>
            <a:ext cx="375920" cy="299085"/>
          </a:xfrm>
          <a:custGeom>
            <a:avLst/>
            <a:gdLst/>
            <a:ahLst/>
            <a:cxnLst/>
            <a:rect l="l" t="t" r="r" b="b"/>
            <a:pathLst>
              <a:path w="375920" h="299085">
                <a:moveTo>
                  <a:pt x="375335" y="0"/>
                </a:moveTo>
                <a:lnTo>
                  <a:pt x="0" y="298526"/>
                </a:lnTo>
              </a:path>
            </a:pathLst>
          </a:custGeom>
          <a:ln w="25907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41223" y="4321074"/>
            <a:ext cx="89535" cy="84455"/>
          </a:xfrm>
          <a:custGeom>
            <a:avLst/>
            <a:gdLst/>
            <a:ahLst/>
            <a:cxnLst/>
            <a:rect l="l" t="t" r="r" b="b"/>
            <a:pathLst>
              <a:path w="89535" h="84454">
                <a:moveTo>
                  <a:pt x="32600" y="0"/>
                </a:moveTo>
                <a:lnTo>
                  <a:pt x="0" y="83870"/>
                </a:lnTo>
                <a:lnTo>
                  <a:pt x="89052" y="70967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55685" y="4106418"/>
            <a:ext cx="0" cy="511809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390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110353" y="4540082"/>
            <a:ext cx="90805" cy="78105"/>
          </a:xfrm>
          <a:custGeom>
            <a:avLst/>
            <a:gdLst/>
            <a:ahLst/>
            <a:cxnLst/>
            <a:rect l="l" t="t" r="r" b="b"/>
            <a:pathLst>
              <a:path w="90804" h="78104">
                <a:moveTo>
                  <a:pt x="90677" y="0"/>
                </a:moveTo>
                <a:lnTo>
                  <a:pt x="45338" y="77723"/>
                </a:lnTo>
                <a:lnTo>
                  <a:pt x="0" y="0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83073" y="4505711"/>
            <a:ext cx="2139950" cy="1477010"/>
          </a:xfrm>
          <a:custGeom>
            <a:avLst/>
            <a:gdLst/>
            <a:ahLst/>
            <a:cxnLst/>
            <a:rect l="l" t="t" r="r" b="b"/>
            <a:pathLst>
              <a:path w="2139950" h="1477010">
                <a:moveTo>
                  <a:pt x="1893570" y="0"/>
                </a:moveTo>
                <a:lnTo>
                  <a:pt x="246126" y="0"/>
                </a:lnTo>
                <a:lnTo>
                  <a:pt x="225940" y="815"/>
                </a:lnTo>
                <a:lnTo>
                  <a:pt x="186980" y="7153"/>
                </a:lnTo>
                <a:lnTo>
                  <a:pt x="150324" y="19342"/>
                </a:lnTo>
                <a:lnTo>
                  <a:pt x="116478" y="36876"/>
                </a:lnTo>
                <a:lnTo>
                  <a:pt x="72089" y="72089"/>
                </a:lnTo>
                <a:lnTo>
                  <a:pt x="36876" y="116478"/>
                </a:lnTo>
                <a:lnTo>
                  <a:pt x="19342" y="150324"/>
                </a:lnTo>
                <a:lnTo>
                  <a:pt x="7153" y="186980"/>
                </a:lnTo>
                <a:lnTo>
                  <a:pt x="815" y="225940"/>
                </a:lnTo>
                <a:lnTo>
                  <a:pt x="0" y="246126"/>
                </a:lnTo>
                <a:lnTo>
                  <a:pt x="0" y="1230617"/>
                </a:lnTo>
                <a:lnTo>
                  <a:pt x="3221" y="1270542"/>
                </a:lnTo>
                <a:lnTo>
                  <a:pt x="12548" y="1308416"/>
                </a:lnTo>
                <a:lnTo>
                  <a:pt x="27472" y="1343733"/>
                </a:lnTo>
                <a:lnTo>
                  <a:pt x="59248" y="1390802"/>
                </a:lnTo>
                <a:lnTo>
                  <a:pt x="100768" y="1429266"/>
                </a:lnTo>
                <a:lnTo>
                  <a:pt x="150324" y="1457413"/>
                </a:lnTo>
                <a:lnTo>
                  <a:pt x="186980" y="1469602"/>
                </a:lnTo>
                <a:lnTo>
                  <a:pt x="225940" y="1475940"/>
                </a:lnTo>
                <a:lnTo>
                  <a:pt x="246126" y="1476756"/>
                </a:lnTo>
                <a:lnTo>
                  <a:pt x="1893570" y="1476756"/>
                </a:lnTo>
                <a:lnTo>
                  <a:pt x="1933492" y="1473534"/>
                </a:lnTo>
                <a:lnTo>
                  <a:pt x="1971363" y="1464207"/>
                </a:lnTo>
                <a:lnTo>
                  <a:pt x="2006677" y="1449282"/>
                </a:lnTo>
                <a:lnTo>
                  <a:pt x="2053744" y="1417506"/>
                </a:lnTo>
                <a:lnTo>
                  <a:pt x="2092206" y="1375984"/>
                </a:lnTo>
                <a:lnTo>
                  <a:pt x="2120353" y="1326426"/>
                </a:lnTo>
                <a:lnTo>
                  <a:pt x="2132542" y="1289767"/>
                </a:lnTo>
                <a:lnTo>
                  <a:pt x="2138880" y="1250804"/>
                </a:lnTo>
                <a:lnTo>
                  <a:pt x="2139696" y="1230617"/>
                </a:lnTo>
                <a:lnTo>
                  <a:pt x="2139696" y="246126"/>
                </a:lnTo>
                <a:lnTo>
                  <a:pt x="2136474" y="206203"/>
                </a:lnTo>
                <a:lnTo>
                  <a:pt x="2127147" y="168332"/>
                </a:lnTo>
                <a:lnTo>
                  <a:pt x="2112223" y="133018"/>
                </a:lnTo>
                <a:lnTo>
                  <a:pt x="2080447" y="85951"/>
                </a:lnTo>
                <a:lnTo>
                  <a:pt x="2038927" y="47489"/>
                </a:lnTo>
                <a:lnTo>
                  <a:pt x="1989371" y="19342"/>
                </a:lnTo>
                <a:lnTo>
                  <a:pt x="1952715" y="7153"/>
                </a:lnTo>
                <a:lnTo>
                  <a:pt x="1913755" y="815"/>
                </a:lnTo>
                <a:lnTo>
                  <a:pt x="189357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83073" y="4505711"/>
            <a:ext cx="2139950" cy="1477010"/>
          </a:xfrm>
          <a:custGeom>
            <a:avLst/>
            <a:gdLst/>
            <a:ahLst/>
            <a:cxnLst/>
            <a:rect l="l" t="t" r="r" b="b"/>
            <a:pathLst>
              <a:path w="2139950" h="1477010">
                <a:moveTo>
                  <a:pt x="0" y="246126"/>
                </a:moveTo>
                <a:lnTo>
                  <a:pt x="3221" y="206203"/>
                </a:lnTo>
                <a:lnTo>
                  <a:pt x="12548" y="168332"/>
                </a:lnTo>
                <a:lnTo>
                  <a:pt x="27472" y="133018"/>
                </a:lnTo>
                <a:lnTo>
                  <a:pt x="59248" y="85951"/>
                </a:lnTo>
                <a:lnTo>
                  <a:pt x="100768" y="47489"/>
                </a:lnTo>
                <a:lnTo>
                  <a:pt x="150324" y="19342"/>
                </a:lnTo>
                <a:lnTo>
                  <a:pt x="186980" y="7153"/>
                </a:lnTo>
                <a:lnTo>
                  <a:pt x="225940" y="815"/>
                </a:lnTo>
                <a:lnTo>
                  <a:pt x="246126" y="0"/>
                </a:lnTo>
                <a:lnTo>
                  <a:pt x="1893570" y="0"/>
                </a:lnTo>
                <a:lnTo>
                  <a:pt x="1933492" y="3221"/>
                </a:lnTo>
                <a:lnTo>
                  <a:pt x="1971363" y="12548"/>
                </a:lnTo>
                <a:lnTo>
                  <a:pt x="2006677" y="27472"/>
                </a:lnTo>
                <a:lnTo>
                  <a:pt x="2053744" y="59248"/>
                </a:lnTo>
                <a:lnTo>
                  <a:pt x="2092206" y="100768"/>
                </a:lnTo>
                <a:lnTo>
                  <a:pt x="2120353" y="150324"/>
                </a:lnTo>
                <a:lnTo>
                  <a:pt x="2132542" y="186980"/>
                </a:lnTo>
                <a:lnTo>
                  <a:pt x="2138880" y="225940"/>
                </a:lnTo>
                <a:lnTo>
                  <a:pt x="2139696" y="246126"/>
                </a:lnTo>
                <a:lnTo>
                  <a:pt x="2139696" y="1230617"/>
                </a:lnTo>
                <a:lnTo>
                  <a:pt x="2136474" y="1270542"/>
                </a:lnTo>
                <a:lnTo>
                  <a:pt x="2127147" y="1308416"/>
                </a:lnTo>
                <a:lnTo>
                  <a:pt x="2112223" y="1343733"/>
                </a:lnTo>
                <a:lnTo>
                  <a:pt x="2080447" y="1390802"/>
                </a:lnTo>
                <a:lnTo>
                  <a:pt x="2038927" y="1429266"/>
                </a:lnTo>
                <a:lnTo>
                  <a:pt x="1989371" y="1457413"/>
                </a:lnTo>
                <a:lnTo>
                  <a:pt x="1952715" y="1469602"/>
                </a:lnTo>
                <a:lnTo>
                  <a:pt x="1913755" y="1475940"/>
                </a:lnTo>
                <a:lnTo>
                  <a:pt x="1893570" y="1476756"/>
                </a:lnTo>
                <a:lnTo>
                  <a:pt x="246126" y="1476756"/>
                </a:lnTo>
                <a:lnTo>
                  <a:pt x="206203" y="1473534"/>
                </a:lnTo>
                <a:lnTo>
                  <a:pt x="168332" y="1464207"/>
                </a:lnTo>
                <a:lnTo>
                  <a:pt x="133018" y="1449282"/>
                </a:lnTo>
                <a:lnTo>
                  <a:pt x="85951" y="1417506"/>
                </a:lnTo>
                <a:lnTo>
                  <a:pt x="47489" y="1375984"/>
                </a:lnTo>
                <a:lnTo>
                  <a:pt x="19342" y="1326426"/>
                </a:lnTo>
                <a:lnTo>
                  <a:pt x="7153" y="1289767"/>
                </a:lnTo>
                <a:lnTo>
                  <a:pt x="815" y="1250804"/>
                </a:lnTo>
                <a:lnTo>
                  <a:pt x="0" y="1230617"/>
                </a:lnTo>
                <a:lnTo>
                  <a:pt x="0" y="246126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02369" y="4668098"/>
            <a:ext cx="1699260" cy="1238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14999"/>
              </a:lnSpc>
            </a:pPr>
            <a:r>
              <a:rPr sz="1400" b="1" u="heavy" spc="-5" dirty="0">
                <a:solidFill>
                  <a:srgbClr val="17365D"/>
                </a:solidFill>
                <a:latin typeface="Calibri"/>
                <a:cs typeface="Calibri"/>
              </a:rPr>
              <a:t>P</a:t>
            </a:r>
            <a:r>
              <a:rPr sz="1400" b="1" u="heavy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u="heavy" dirty="0">
                <a:solidFill>
                  <a:srgbClr val="17365D"/>
                </a:solidFill>
                <a:latin typeface="Calibri"/>
                <a:cs typeface="Calibri"/>
              </a:rPr>
              <a:t>oceed</a:t>
            </a:r>
            <a:r>
              <a:rPr sz="1400" b="1" u="heavy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u="heavy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u="heavy" dirty="0">
                <a:solidFill>
                  <a:srgbClr val="17365D"/>
                </a:solidFill>
                <a:latin typeface="Calibri"/>
                <a:cs typeface="Calibri"/>
              </a:rPr>
              <a:t>o</a:t>
            </a:r>
            <a:r>
              <a:rPr sz="1400" b="1" u="heavy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u="heavy" spc="-5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r>
              <a:rPr sz="1400" b="1" u="heavy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u="heavy" dirty="0">
                <a:solidFill>
                  <a:srgbClr val="17365D"/>
                </a:solidFill>
                <a:latin typeface="Calibri"/>
                <a:cs typeface="Calibri"/>
              </a:rPr>
              <a:t>ep</a:t>
            </a:r>
            <a:r>
              <a:rPr sz="1400" b="1" u="heavy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u="heavy" dirty="0">
                <a:solidFill>
                  <a:srgbClr val="17365D"/>
                </a:solidFill>
                <a:latin typeface="Calibri"/>
                <a:cs typeface="Calibri"/>
              </a:rPr>
              <a:t>2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and c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loca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ions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in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or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each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he acui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y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le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els,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using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he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80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%</a:t>
            </a:r>
            <a:r>
              <a:rPr sz="1400" b="1" spc="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Rule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55941" y="4703830"/>
            <a:ext cx="2057400" cy="832485"/>
          </a:xfrm>
          <a:custGeom>
            <a:avLst/>
            <a:gdLst/>
            <a:ahLst/>
            <a:cxnLst/>
            <a:rect l="l" t="t" r="r" b="b"/>
            <a:pathLst>
              <a:path w="2057400" h="832485">
                <a:moveTo>
                  <a:pt x="1918716" y="0"/>
                </a:moveTo>
                <a:lnTo>
                  <a:pt x="132126" y="152"/>
                </a:lnTo>
                <a:lnTo>
                  <a:pt x="90142" y="8732"/>
                </a:lnTo>
                <a:lnTo>
                  <a:pt x="53844" y="28968"/>
                </a:lnTo>
                <a:lnTo>
                  <a:pt x="25326" y="58767"/>
                </a:lnTo>
                <a:lnTo>
                  <a:pt x="6680" y="96037"/>
                </a:lnTo>
                <a:lnTo>
                  <a:pt x="0" y="138683"/>
                </a:lnTo>
                <a:lnTo>
                  <a:pt x="152" y="699976"/>
                </a:lnTo>
                <a:lnTo>
                  <a:pt x="8734" y="741962"/>
                </a:lnTo>
                <a:lnTo>
                  <a:pt x="28972" y="778261"/>
                </a:lnTo>
                <a:lnTo>
                  <a:pt x="58771" y="806779"/>
                </a:lnTo>
                <a:lnTo>
                  <a:pt x="96039" y="825424"/>
                </a:lnTo>
                <a:lnTo>
                  <a:pt x="138684" y="832103"/>
                </a:lnTo>
                <a:lnTo>
                  <a:pt x="1925283" y="831951"/>
                </a:lnTo>
                <a:lnTo>
                  <a:pt x="1967264" y="823368"/>
                </a:lnTo>
                <a:lnTo>
                  <a:pt x="2003559" y="803131"/>
                </a:lnTo>
                <a:lnTo>
                  <a:pt x="2032075" y="773330"/>
                </a:lnTo>
                <a:lnTo>
                  <a:pt x="2050720" y="736058"/>
                </a:lnTo>
                <a:lnTo>
                  <a:pt x="2057400" y="693407"/>
                </a:lnTo>
                <a:lnTo>
                  <a:pt x="2057247" y="132126"/>
                </a:lnTo>
                <a:lnTo>
                  <a:pt x="2048667" y="90142"/>
                </a:lnTo>
                <a:lnTo>
                  <a:pt x="2028431" y="53844"/>
                </a:lnTo>
                <a:lnTo>
                  <a:pt x="1998632" y="25326"/>
                </a:lnTo>
                <a:lnTo>
                  <a:pt x="1961362" y="6680"/>
                </a:lnTo>
                <a:lnTo>
                  <a:pt x="1918716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55941" y="4703830"/>
            <a:ext cx="2057400" cy="832485"/>
          </a:xfrm>
          <a:custGeom>
            <a:avLst/>
            <a:gdLst/>
            <a:ahLst/>
            <a:cxnLst/>
            <a:rect l="l" t="t" r="r" b="b"/>
            <a:pathLst>
              <a:path w="2057400" h="832485">
                <a:moveTo>
                  <a:pt x="0" y="138683"/>
                </a:moveTo>
                <a:lnTo>
                  <a:pt x="6680" y="96037"/>
                </a:lnTo>
                <a:lnTo>
                  <a:pt x="25326" y="58767"/>
                </a:lnTo>
                <a:lnTo>
                  <a:pt x="53844" y="28968"/>
                </a:lnTo>
                <a:lnTo>
                  <a:pt x="90142" y="8732"/>
                </a:lnTo>
                <a:lnTo>
                  <a:pt x="132126" y="152"/>
                </a:lnTo>
                <a:lnTo>
                  <a:pt x="1918716" y="0"/>
                </a:lnTo>
                <a:lnTo>
                  <a:pt x="1933399" y="768"/>
                </a:lnTo>
                <a:lnTo>
                  <a:pt x="1974486" y="11669"/>
                </a:lnTo>
                <a:lnTo>
                  <a:pt x="2009498" y="33838"/>
                </a:lnTo>
                <a:lnTo>
                  <a:pt x="2036342" y="65183"/>
                </a:lnTo>
                <a:lnTo>
                  <a:pt x="2052926" y="103608"/>
                </a:lnTo>
                <a:lnTo>
                  <a:pt x="2057400" y="693407"/>
                </a:lnTo>
                <a:lnTo>
                  <a:pt x="2056631" y="708092"/>
                </a:lnTo>
                <a:lnTo>
                  <a:pt x="2045731" y="749182"/>
                </a:lnTo>
                <a:lnTo>
                  <a:pt x="2023563" y="784197"/>
                </a:lnTo>
                <a:lnTo>
                  <a:pt x="1992222" y="811042"/>
                </a:lnTo>
                <a:lnTo>
                  <a:pt x="1953799" y="827628"/>
                </a:lnTo>
                <a:lnTo>
                  <a:pt x="138684" y="832103"/>
                </a:lnTo>
                <a:lnTo>
                  <a:pt x="124000" y="831335"/>
                </a:lnTo>
                <a:lnTo>
                  <a:pt x="82915" y="820435"/>
                </a:lnTo>
                <a:lnTo>
                  <a:pt x="47904" y="798266"/>
                </a:lnTo>
                <a:lnTo>
                  <a:pt x="21060" y="766922"/>
                </a:lnTo>
                <a:lnTo>
                  <a:pt x="4475" y="728495"/>
                </a:lnTo>
                <a:lnTo>
                  <a:pt x="0" y="138683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16057" y="4912223"/>
            <a:ext cx="1534160" cy="495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5080" indent="-200025">
              <a:lnSpc>
                <a:spcPct val="114999"/>
              </a:lnSpc>
            </a:pP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ap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CDC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ixed Acui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y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loca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ion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48277" y="2468117"/>
            <a:ext cx="523240" cy="327660"/>
          </a:xfrm>
          <a:custGeom>
            <a:avLst/>
            <a:gdLst/>
            <a:ahLst/>
            <a:cxnLst/>
            <a:rect l="l" t="t" r="r" b="b"/>
            <a:pathLst>
              <a:path w="523239" h="327660">
                <a:moveTo>
                  <a:pt x="0" y="0"/>
                </a:moveTo>
                <a:lnTo>
                  <a:pt x="522731" y="0"/>
                </a:lnTo>
                <a:lnTo>
                  <a:pt x="522731" y="327660"/>
                </a:lnTo>
                <a:lnTo>
                  <a:pt x="0" y="3276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48277" y="2468117"/>
            <a:ext cx="523240" cy="184666"/>
          </a:xfrm>
          <a:prstGeom prst="rect">
            <a:avLst/>
          </a:prstGeom>
          <a:solidFill>
            <a:srgbClr val="FFFFFF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3985"/>
            <a:r>
              <a:rPr sz="1200" b="1" spc="-10" dirty="0">
                <a:solidFill>
                  <a:prstClr val="black"/>
                </a:solidFill>
                <a:latin typeface="Calibri"/>
                <a:cs typeface="Calibri"/>
              </a:rPr>
              <a:t>YES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283702" y="4260341"/>
            <a:ext cx="523240" cy="327660"/>
          </a:xfrm>
          <a:custGeom>
            <a:avLst/>
            <a:gdLst/>
            <a:ahLst/>
            <a:cxnLst/>
            <a:rect l="l" t="t" r="r" b="b"/>
            <a:pathLst>
              <a:path w="523240" h="327660">
                <a:moveTo>
                  <a:pt x="0" y="0"/>
                </a:moveTo>
                <a:lnTo>
                  <a:pt x="522731" y="0"/>
                </a:lnTo>
                <a:lnTo>
                  <a:pt x="522731" y="327659"/>
                </a:lnTo>
                <a:lnTo>
                  <a:pt x="0" y="327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83702" y="4260341"/>
            <a:ext cx="523240" cy="184666"/>
          </a:xfrm>
          <a:prstGeom prst="rect">
            <a:avLst/>
          </a:prstGeom>
          <a:solidFill>
            <a:srgbClr val="FFFFFF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780"/>
            <a:r>
              <a:rPr sz="1200" b="1" spc="-10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58205" y="4106417"/>
            <a:ext cx="523240" cy="327660"/>
          </a:xfrm>
          <a:custGeom>
            <a:avLst/>
            <a:gdLst/>
            <a:ahLst/>
            <a:cxnLst/>
            <a:rect l="l" t="t" r="r" b="b"/>
            <a:pathLst>
              <a:path w="523239" h="327660">
                <a:moveTo>
                  <a:pt x="0" y="0"/>
                </a:moveTo>
                <a:lnTo>
                  <a:pt x="522731" y="0"/>
                </a:lnTo>
                <a:lnTo>
                  <a:pt x="522731" y="327659"/>
                </a:lnTo>
                <a:lnTo>
                  <a:pt x="0" y="327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58205" y="4106417"/>
            <a:ext cx="523240" cy="184666"/>
          </a:xfrm>
          <a:prstGeom prst="rect">
            <a:avLst/>
          </a:prstGeom>
          <a:solidFill>
            <a:srgbClr val="FFFFFF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3350"/>
            <a:r>
              <a:rPr sz="1200" b="1" spc="-10" dirty="0">
                <a:solidFill>
                  <a:prstClr val="black"/>
                </a:solidFill>
                <a:latin typeface="Calibri"/>
                <a:cs typeface="Calibri"/>
              </a:rPr>
              <a:t>YES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59446" y="2468117"/>
            <a:ext cx="524510" cy="327660"/>
          </a:xfrm>
          <a:custGeom>
            <a:avLst/>
            <a:gdLst/>
            <a:ahLst/>
            <a:cxnLst/>
            <a:rect l="l" t="t" r="r" b="b"/>
            <a:pathLst>
              <a:path w="524509" h="327660">
                <a:moveTo>
                  <a:pt x="0" y="0"/>
                </a:moveTo>
                <a:lnTo>
                  <a:pt x="524255" y="0"/>
                </a:lnTo>
                <a:lnTo>
                  <a:pt x="524255" y="327660"/>
                </a:lnTo>
                <a:lnTo>
                  <a:pt x="0" y="3276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59446" y="2468117"/>
            <a:ext cx="524510" cy="184666"/>
          </a:xfrm>
          <a:prstGeom prst="rect">
            <a:avLst/>
          </a:prstGeom>
          <a:solidFill>
            <a:srgbClr val="FFFFFF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5415"/>
            <a:r>
              <a:rPr sz="1200" b="1" spc="-10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961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4940" y="513327"/>
            <a:ext cx="364172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31520">
              <a:lnSpc>
                <a:spcPts val="3000"/>
              </a:lnSpc>
            </a:pP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Dec</a:t>
            </a:r>
            <a:r>
              <a:rPr sz="2600" b="1"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2600" b="1"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600" b="1" spc="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6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600" b="1" spc="-14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600" b="1" spc="-1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ee S</a:t>
            </a:r>
            <a:r>
              <a:rPr sz="2600" b="1" spc="-5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ep</a:t>
            </a:r>
            <a:r>
              <a:rPr sz="26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2:</a:t>
            </a:r>
            <a:r>
              <a:rPr sz="26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600" b="1" spc="-19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600" b="1" spc="-25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sz="2600" b="1" spc="5" dirty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600" b="1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26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Se</a:t>
            </a:r>
            <a:r>
              <a:rPr sz="2600" b="1" spc="-1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r>
              <a:rPr sz="2600" b="1"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ce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35017" y="1443996"/>
            <a:ext cx="3581400" cy="1181100"/>
          </a:xfrm>
          <a:custGeom>
            <a:avLst/>
            <a:gdLst/>
            <a:ahLst/>
            <a:cxnLst/>
            <a:rect l="l" t="t" r="r" b="b"/>
            <a:pathLst>
              <a:path w="3581400" h="1181100">
                <a:moveTo>
                  <a:pt x="3384550" y="0"/>
                </a:moveTo>
                <a:lnTo>
                  <a:pt x="196850" y="0"/>
                </a:lnTo>
                <a:lnTo>
                  <a:pt x="180705" y="652"/>
                </a:lnTo>
                <a:lnTo>
                  <a:pt x="134632" y="10034"/>
                </a:lnTo>
                <a:lnTo>
                  <a:pt x="93160" y="29490"/>
                </a:lnTo>
                <a:lnTo>
                  <a:pt x="57658" y="57653"/>
                </a:lnTo>
                <a:lnTo>
                  <a:pt x="29493" y="93154"/>
                </a:lnTo>
                <a:lnTo>
                  <a:pt x="10036" y="134627"/>
                </a:lnTo>
                <a:lnTo>
                  <a:pt x="652" y="180704"/>
                </a:lnTo>
                <a:lnTo>
                  <a:pt x="0" y="196850"/>
                </a:lnTo>
                <a:lnTo>
                  <a:pt x="0" y="984237"/>
                </a:lnTo>
                <a:lnTo>
                  <a:pt x="5721" y="1031545"/>
                </a:lnTo>
                <a:lnTo>
                  <a:pt x="21973" y="1074707"/>
                </a:lnTo>
                <a:lnTo>
                  <a:pt x="47387" y="1112353"/>
                </a:lnTo>
                <a:lnTo>
                  <a:pt x="80595" y="1143117"/>
                </a:lnTo>
                <a:lnTo>
                  <a:pt x="120229" y="1165629"/>
                </a:lnTo>
                <a:lnTo>
                  <a:pt x="164921" y="1178523"/>
                </a:lnTo>
                <a:lnTo>
                  <a:pt x="196850" y="1181100"/>
                </a:lnTo>
                <a:lnTo>
                  <a:pt x="3384550" y="1181100"/>
                </a:lnTo>
                <a:lnTo>
                  <a:pt x="3431853" y="1175378"/>
                </a:lnTo>
                <a:lnTo>
                  <a:pt x="3475011" y="1159126"/>
                </a:lnTo>
                <a:lnTo>
                  <a:pt x="3512655" y="1133711"/>
                </a:lnTo>
                <a:lnTo>
                  <a:pt x="3543417" y="1100502"/>
                </a:lnTo>
                <a:lnTo>
                  <a:pt x="3565929" y="1060865"/>
                </a:lnTo>
                <a:lnTo>
                  <a:pt x="3578823" y="1016169"/>
                </a:lnTo>
                <a:lnTo>
                  <a:pt x="3581400" y="984237"/>
                </a:lnTo>
                <a:lnTo>
                  <a:pt x="3581400" y="196850"/>
                </a:lnTo>
                <a:lnTo>
                  <a:pt x="3575678" y="149542"/>
                </a:lnTo>
                <a:lnTo>
                  <a:pt x="3559426" y="106382"/>
                </a:lnTo>
                <a:lnTo>
                  <a:pt x="3534012" y="68739"/>
                </a:lnTo>
                <a:lnTo>
                  <a:pt x="3500804" y="37978"/>
                </a:lnTo>
                <a:lnTo>
                  <a:pt x="3461170" y="15468"/>
                </a:lnTo>
                <a:lnTo>
                  <a:pt x="3416478" y="2576"/>
                </a:lnTo>
                <a:lnTo>
                  <a:pt x="338455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35017" y="1443996"/>
            <a:ext cx="3581400" cy="1181100"/>
          </a:xfrm>
          <a:custGeom>
            <a:avLst/>
            <a:gdLst/>
            <a:ahLst/>
            <a:cxnLst/>
            <a:rect l="l" t="t" r="r" b="b"/>
            <a:pathLst>
              <a:path w="3581400" h="1181100">
                <a:moveTo>
                  <a:pt x="0" y="196850"/>
                </a:moveTo>
                <a:lnTo>
                  <a:pt x="5721" y="149542"/>
                </a:lnTo>
                <a:lnTo>
                  <a:pt x="21973" y="106382"/>
                </a:lnTo>
                <a:lnTo>
                  <a:pt x="47387" y="68739"/>
                </a:lnTo>
                <a:lnTo>
                  <a:pt x="80595" y="37978"/>
                </a:lnTo>
                <a:lnTo>
                  <a:pt x="120229" y="15468"/>
                </a:lnTo>
                <a:lnTo>
                  <a:pt x="164921" y="2576"/>
                </a:lnTo>
                <a:lnTo>
                  <a:pt x="196850" y="0"/>
                </a:lnTo>
                <a:lnTo>
                  <a:pt x="3384550" y="0"/>
                </a:lnTo>
                <a:lnTo>
                  <a:pt x="3431853" y="5720"/>
                </a:lnTo>
                <a:lnTo>
                  <a:pt x="3475011" y="21970"/>
                </a:lnTo>
                <a:lnTo>
                  <a:pt x="3512655" y="47382"/>
                </a:lnTo>
                <a:lnTo>
                  <a:pt x="3543417" y="80589"/>
                </a:lnTo>
                <a:lnTo>
                  <a:pt x="3565929" y="120223"/>
                </a:lnTo>
                <a:lnTo>
                  <a:pt x="3578823" y="164918"/>
                </a:lnTo>
                <a:lnTo>
                  <a:pt x="3581400" y="196850"/>
                </a:lnTo>
                <a:lnTo>
                  <a:pt x="3581400" y="984237"/>
                </a:lnTo>
                <a:lnTo>
                  <a:pt x="3575678" y="1031545"/>
                </a:lnTo>
                <a:lnTo>
                  <a:pt x="3559426" y="1074707"/>
                </a:lnTo>
                <a:lnTo>
                  <a:pt x="3534012" y="1112353"/>
                </a:lnTo>
                <a:lnTo>
                  <a:pt x="3500804" y="1143117"/>
                </a:lnTo>
                <a:lnTo>
                  <a:pt x="3461170" y="1165629"/>
                </a:lnTo>
                <a:lnTo>
                  <a:pt x="3416478" y="1178523"/>
                </a:lnTo>
                <a:lnTo>
                  <a:pt x="3384550" y="1181100"/>
                </a:lnTo>
                <a:lnTo>
                  <a:pt x="196850" y="1181100"/>
                </a:lnTo>
                <a:lnTo>
                  <a:pt x="149546" y="1175378"/>
                </a:lnTo>
                <a:lnTo>
                  <a:pt x="106388" y="1159126"/>
                </a:lnTo>
                <a:lnTo>
                  <a:pt x="68744" y="1133711"/>
                </a:lnTo>
                <a:lnTo>
                  <a:pt x="37982" y="1100502"/>
                </a:lnTo>
                <a:lnTo>
                  <a:pt x="15470" y="1060865"/>
                </a:lnTo>
                <a:lnTo>
                  <a:pt x="2576" y="1016169"/>
                </a:lnTo>
                <a:lnTo>
                  <a:pt x="0" y="984237"/>
                </a:lnTo>
                <a:lnTo>
                  <a:pt x="0" y="196850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0509" y="1580832"/>
            <a:ext cx="3308350" cy="991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14999"/>
              </a:lnSpc>
            </a:pP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his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pa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ient</a:t>
            </a:r>
            <a:r>
              <a:rPr sz="1400" b="1" spc="-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ca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ea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u="heavy" spc="-10" dirty="0">
                <a:solidFill>
                  <a:srgbClr val="17365D"/>
                </a:solidFill>
                <a:latin typeface="Calibri"/>
                <a:cs typeface="Calibri"/>
              </a:rPr>
              <a:t>g</a:t>
            </a:r>
            <a:r>
              <a:rPr sz="1400" b="1" u="heavy" dirty="0">
                <a:solidFill>
                  <a:srgbClr val="17365D"/>
                </a:solidFill>
                <a:latin typeface="Calibri"/>
                <a:cs typeface="Calibri"/>
              </a:rPr>
              <a:t>ene</a:t>
            </a:r>
            <a:r>
              <a:rPr sz="1400" b="1" u="heavy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u="heavy" dirty="0">
                <a:solidFill>
                  <a:srgbClr val="17365D"/>
                </a:solidFill>
                <a:latin typeface="Calibri"/>
                <a:cs typeface="Calibri"/>
              </a:rPr>
              <a:t>al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edical, su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ical,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or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edical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/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su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ical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uni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?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r is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it co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p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ised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pa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ien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f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om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u="heavy" dirty="0">
                <a:solidFill>
                  <a:srgbClr val="17365D"/>
                </a:solidFill>
                <a:latin typeface="Calibri"/>
                <a:cs typeface="Calibri"/>
              </a:rPr>
              <a:t>speci</a:t>
            </a:r>
            <a:r>
              <a:rPr sz="1400" b="1" u="heavy" spc="-5" dirty="0">
                <a:solidFill>
                  <a:srgbClr val="17365D"/>
                </a:solidFill>
                <a:latin typeface="Calibri"/>
                <a:cs typeface="Calibri"/>
              </a:rPr>
              <a:t>f</a:t>
            </a:r>
            <a:r>
              <a:rPr sz="1400" b="1" u="heavy" dirty="0">
                <a:solidFill>
                  <a:srgbClr val="17365D"/>
                </a:solidFill>
                <a:latin typeface="Calibri"/>
                <a:cs typeface="Calibri"/>
              </a:rPr>
              <a:t>ic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ser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ice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pe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(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.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.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,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burn,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ca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diac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)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80072" y="2625090"/>
            <a:ext cx="425450" cy="272415"/>
          </a:xfrm>
          <a:custGeom>
            <a:avLst/>
            <a:gdLst/>
            <a:ahLst/>
            <a:cxnLst/>
            <a:rect l="l" t="t" r="r" b="b"/>
            <a:pathLst>
              <a:path w="425450" h="272414">
                <a:moveTo>
                  <a:pt x="425361" y="0"/>
                </a:moveTo>
                <a:lnTo>
                  <a:pt x="0" y="271932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0073" y="2816957"/>
            <a:ext cx="90170" cy="80645"/>
          </a:xfrm>
          <a:custGeom>
            <a:avLst/>
            <a:gdLst/>
            <a:ahLst/>
            <a:cxnLst/>
            <a:rect l="l" t="t" r="r" b="b"/>
            <a:pathLst>
              <a:path w="90169" h="80644">
                <a:moveTo>
                  <a:pt x="41059" y="0"/>
                </a:moveTo>
                <a:lnTo>
                  <a:pt x="0" y="80060"/>
                </a:lnTo>
                <a:lnTo>
                  <a:pt x="89903" y="76403"/>
                </a:lnTo>
              </a:path>
            </a:pathLst>
          </a:custGeom>
          <a:ln w="25907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77506" y="2625090"/>
            <a:ext cx="417195" cy="281305"/>
          </a:xfrm>
          <a:custGeom>
            <a:avLst/>
            <a:gdLst/>
            <a:ahLst/>
            <a:cxnLst/>
            <a:rect l="l" t="t" r="r" b="b"/>
            <a:pathLst>
              <a:path w="417195" h="281305">
                <a:moveTo>
                  <a:pt x="0" y="0"/>
                </a:moveTo>
                <a:lnTo>
                  <a:pt x="416864" y="280936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4576" y="2824993"/>
            <a:ext cx="90170" cy="81280"/>
          </a:xfrm>
          <a:custGeom>
            <a:avLst/>
            <a:gdLst/>
            <a:ahLst/>
            <a:cxnLst/>
            <a:rect l="l" t="t" r="r" b="b"/>
            <a:pathLst>
              <a:path w="90170" h="81280">
                <a:moveTo>
                  <a:pt x="50685" y="0"/>
                </a:moveTo>
                <a:lnTo>
                  <a:pt x="89801" y="81038"/>
                </a:lnTo>
                <a:lnTo>
                  <a:pt x="0" y="75196"/>
                </a:lnTo>
              </a:path>
            </a:pathLst>
          </a:custGeom>
          <a:ln w="25907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0192" y="2967994"/>
            <a:ext cx="2620010" cy="981710"/>
          </a:xfrm>
          <a:custGeom>
            <a:avLst/>
            <a:gdLst/>
            <a:ahLst/>
            <a:cxnLst/>
            <a:rect l="l" t="t" r="r" b="b"/>
            <a:pathLst>
              <a:path w="2620010" h="981710">
                <a:moveTo>
                  <a:pt x="2456149" y="0"/>
                </a:moveTo>
                <a:lnTo>
                  <a:pt x="160352" y="30"/>
                </a:lnTo>
                <a:lnTo>
                  <a:pt x="117617" y="6535"/>
                </a:lnTo>
                <a:lnTo>
                  <a:pt x="79277" y="23347"/>
                </a:lnTo>
                <a:lnTo>
                  <a:pt x="46837" y="48960"/>
                </a:lnTo>
                <a:lnTo>
                  <a:pt x="21803" y="81872"/>
                </a:lnTo>
                <a:lnTo>
                  <a:pt x="5678" y="120579"/>
                </a:lnTo>
                <a:lnTo>
                  <a:pt x="110" y="160382"/>
                </a:lnTo>
                <a:lnTo>
                  <a:pt x="0" y="821070"/>
                </a:lnTo>
                <a:lnTo>
                  <a:pt x="931" y="835712"/>
                </a:lnTo>
                <a:lnTo>
                  <a:pt x="11042" y="877151"/>
                </a:lnTo>
                <a:lnTo>
                  <a:pt x="30957" y="913692"/>
                </a:lnTo>
                <a:lnTo>
                  <a:pt x="59172" y="943831"/>
                </a:lnTo>
                <a:lnTo>
                  <a:pt x="94182" y="966062"/>
                </a:lnTo>
                <a:lnTo>
                  <a:pt x="134482" y="978881"/>
                </a:lnTo>
                <a:lnTo>
                  <a:pt x="163545" y="981456"/>
                </a:lnTo>
                <a:lnTo>
                  <a:pt x="2459352" y="981425"/>
                </a:lnTo>
                <a:lnTo>
                  <a:pt x="2502084" y="974917"/>
                </a:lnTo>
                <a:lnTo>
                  <a:pt x="2540422" y="958102"/>
                </a:lnTo>
                <a:lnTo>
                  <a:pt x="2572860" y="932485"/>
                </a:lnTo>
                <a:lnTo>
                  <a:pt x="2597893" y="899570"/>
                </a:lnTo>
                <a:lnTo>
                  <a:pt x="2614016" y="860863"/>
                </a:lnTo>
                <a:lnTo>
                  <a:pt x="2619725" y="817867"/>
                </a:lnTo>
                <a:lnTo>
                  <a:pt x="2619694" y="160382"/>
                </a:lnTo>
                <a:lnTo>
                  <a:pt x="2613188" y="117643"/>
                </a:lnTo>
                <a:lnTo>
                  <a:pt x="2596375" y="79302"/>
                </a:lnTo>
                <a:lnTo>
                  <a:pt x="2570759" y="46863"/>
                </a:lnTo>
                <a:lnTo>
                  <a:pt x="2537846" y="21831"/>
                </a:lnTo>
                <a:lnTo>
                  <a:pt x="2499141" y="5708"/>
                </a:lnTo>
                <a:lnTo>
                  <a:pt x="2456149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0161" y="2967994"/>
            <a:ext cx="2620010" cy="981710"/>
          </a:xfrm>
          <a:custGeom>
            <a:avLst/>
            <a:gdLst/>
            <a:ahLst/>
            <a:cxnLst/>
            <a:rect l="l" t="t" r="r" b="b"/>
            <a:pathLst>
              <a:path w="2620010" h="981710">
                <a:moveTo>
                  <a:pt x="0" y="163575"/>
                </a:moveTo>
                <a:lnTo>
                  <a:pt x="5709" y="120579"/>
                </a:lnTo>
                <a:lnTo>
                  <a:pt x="21833" y="81872"/>
                </a:lnTo>
                <a:lnTo>
                  <a:pt x="46868" y="48960"/>
                </a:lnTo>
                <a:lnTo>
                  <a:pt x="79308" y="23347"/>
                </a:lnTo>
                <a:lnTo>
                  <a:pt x="117648" y="6535"/>
                </a:lnTo>
                <a:lnTo>
                  <a:pt x="160383" y="30"/>
                </a:lnTo>
                <a:lnTo>
                  <a:pt x="2456180" y="0"/>
                </a:lnTo>
                <a:lnTo>
                  <a:pt x="2470894" y="652"/>
                </a:lnTo>
                <a:lnTo>
                  <a:pt x="2512624" y="9999"/>
                </a:lnTo>
                <a:lnTo>
                  <a:pt x="2549566" y="29259"/>
                </a:lnTo>
                <a:lnTo>
                  <a:pt x="2580214" y="56928"/>
                </a:lnTo>
                <a:lnTo>
                  <a:pt x="2603062" y="91501"/>
                </a:lnTo>
                <a:lnTo>
                  <a:pt x="2616607" y="131475"/>
                </a:lnTo>
                <a:lnTo>
                  <a:pt x="2619756" y="817867"/>
                </a:lnTo>
                <a:lnTo>
                  <a:pt x="2619103" y="832582"/>
                </a:lnTo>
                <a:lnTo>
                  <a:pt x="2609755" y="874316"/>
                </a:lnTo>
                <a:lnTo>
                  <a:pt x="2590495" y="911260"/>
                </a:lnTo>
                <a:lnTo>
                  <a:pt x="2562826" y="941909"/>
                </a:lnTo>
                <a:lnTo>
                  <a:pt x="2528255" y="964759"/>
                </a:lnTo>
                <a:lnTo>
                  <a:pt x="2488285" y="978305"/>
                </a:lnTo>
                <a:lnTo>
                  <a:pt x="163576" y="981456"/>
                </a:lnTo>
                <a:lnTo>
                  <a:pt x="148862" y="980803"/>
                </a:lnTo>
                <a:lnTo>
                  <a:pt x="107133" y="971455"/>
                </a:lnTo>
                <a:lnTo>
                  <a:pt x="70192" y="952194"/>
                </a:lnTo>
                <a:lnTo>
                  <a:pt x="39545" y="924524"/>
                </a:lnTo>
                <a:lnTo>
                  <a:pt x="16696" y="889950"/>
                </a:lnTo>
                <a:lnTo>
                  <a:pt x="3150" y="849976"/>
                </a:lnTo>
                <a:lnTo>
                  <a:pt x="0" y="163575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93537" y="3127501"/>
            <a:ext cx="2268855" cy="7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14999"/>
              </a:lnSpc>
            </a:pP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ene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al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edical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or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su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ical, 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han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60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% of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pa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ien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 ei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her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edical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or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su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ical?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91736" y="2967994"/>
            <a:ext cx="3267710" cy="981710"/>
          </a:xfrm>
          <a:custGeom>
            <a:avLst/>
            <a:gdLst/>
            <a:ahLst/>
            <a:cxnLst/>
            <a:rect l="l" t="t" r="r" b="b"/>
            <a:pathLst>
              <a:path w="3267709" h="981710">
                <a:moveTo>
                  <a:pt x="3103849" y="0"/>
                </a:moveTo>
                <a:lnTo>
                  <a:pt x="160352" y="30"/>
                </a:lnTo>
                <a:lnTo>
                  <a:pt x="117617" y="6535"/>
                </a:lnTo>
                <a:lnTo>
                  <a:pt x="79277" y="23347"/>
                </a:lnTo>
                <a:lnTo>
                  <a:pt x="46837" y="48960"/>
                </a:lnTo>
                <a:lnTo>
                  <a:pt x="21803" y="81872"/>
                </a:lnTo>
                <a:lnTo>
                  <a:pt x="5678" y="120579"/>
                </a:lnTo>
                <a:lnTo>
                  <a:pt x="110" y="160382"/>
                </a:lnTo>
                <a:lnTo>
                  <a:pt x="0" y="821070"/>
                </a:lnTo>
                <a:lnTo>
                  <a:pt x="931" y="835712"/>
                </a:lnTo>
                <a:lnTo>
                  <a:pt x="11042" y="877151"/>
                </a:lnTo>
                <a:lnTo>
                  <a:pt x="30957" y="913692"/>
                </a:lnTo>
                <a:lnTo>
                  <a:pt x="59172" y="943831"/>
                </a:lnTo>
                <a:lnTo>
                  <a:pt x="94182" y="966062"/>
                </a:lnTo>
                <a:lnTo>
                  <a:pt x="134482" y="978881"/>
                </a:lnTo>
                <a:lnTo>
                  <a:pt x="163545" y="981456"/>
                </a:lnTo>
                <a:lnTo>
                  <a:pt x="3107052" y="981425"/>
                </a:lnTo>
                <a:lnTo>
                  <a:pt x="3149784" y="974917"/>
                </a:lnTo>
                <a:lnTo>
                  <a:pt x="3188122" y="958102"/>
                </a:lnTo>
                <a:lnTo>
                  <a:pt x="3220560" y="932485"/>
                </a:lnTo>
                <a:lnTo>
                  <a:pt x="3245593" y="899570"/>
                </a:lnTo>
                <a:lnTo>
                  <a:pt x="3261716" y="860863"/>
                </a:lnTo>
                <a:lnTo>
                  <a:pt x="3267425" y="817867"/>
                </a:lnTo>
                <a:lnTo>
                  <a:pt x="3267394" y="160382"/>
                </a:lnTo>
                <a:lnTo>
                  <a:pt x="3260888" y="117643"/>
                </a:lnTo>
                <a:lnTo>
                  <a:pt x="3244075" y="79302"/>
                </a:lnTo>
                <a:lnTo>
                  <a:pt x="3218459" y="46863"/>
                </a:lnTo>
                <a:lnTo>
                  <a:pt x="3185546" y="21831"/>
                </a:lnTo>
                <a:lnTo>
                  <a:pt x="3146841" y="5708"/>
                </a:lnTo>
                <a:lnTo>
                  <a:pt x="3103849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91705" y="2967994"/>
            <a:ext cx="3267710" cy="981710"/>
          </a:xfrm>
          <a:custGeom>
            <a:avLst/>
            <a:gdLst/>
            <a:ahLst/>
            <a:cxnLst/>
            <a:rect l="l" t="t" r="r" b="b"/>
            <a:pathLst>
              <a:path w="3267709" h="981710">
                <a:moveTo>
                  <a:pt x="0" y="163575"/>
                </a:moveTo>
                <a:lnTo>
                  <a:pt x="5709" y="120579"/>
                </a:lnTo>
                <a:lnTo>
                  <a:pt x="21833" y="81872"/>
                </a:lnTo>
                <a:lnTo>
                  <a:pt x="46868" y="48960"/>
                </a:lnTo>
                <a:lnTo>
                  <a:pt x="79308" y="23347"/>
                </a:lnTo>
                <a:lnTo>
                  <a:pt x="117648" y="6535"/>
                </a:lnTo>
                <a:lnTo>
                  <a:pt x="160383" y="30"/>
                </a:lnTo>
                <a:lnTo>
                  <a:pt x="3103880" y="0"/>
                </a:lnTo>
                <a:lnTo>
                  <a:pt x="3118594" y="652"/>
                </a:lnTo>
                <a:lnTo>
                  <a:pt x="3160324" y="9999"/>
                </a:lnTo>
                <a:lnTo>
                  <a:pt x="3197266" y="29259"/>
                </a:lnTo>
                <a:lnTo>
                  <a:pt x="3227914" y="56928"/>
                </a:lnTo>
                <a:lnTo>
                  <a:pt x="3250762" y="91501"/>
                </a:lnTo>
                <a:lnTo>
                  <a:pt x="3264307" y="131475"/>
                </a:lnTo>
                <a:lnTo>
                  <a:pt x="3267455" y="817867"/>
                </a:lnTo>
                <a:lnTo>
                  <a:pt x="3266803" y="832582"/>
                </a:lnTo>
                <a:lnTo>
                  <a:pt x="3257455" y="874316"/>
                </a:lnTo>
                <a:lnTo>
                  <a:pt x="3238195" y="911260"/>
                </a:lnTo>
                <a:lnTo>
                  <a:pt x="3210526" y="941909"/>
                </a:lnTo>
                <a:lnTo>
                  <a:pt x="3175955" y="964759"/>
                </a:lnTo>
                <a:lnTo>
                  <a:pt x="3135985" y="978305"/>
                </a:lnTo>
                <a:lnTo>
                  <a:pt x="163576" y="981456"/>
                </a:lnTo>
                <a:lnTo>
                  <a:pt x="148862" y="980803"/>
                </a:lnTo>
                <a:lnTo>
                  <a:pt x="107133" y="971455"/>
                </a:lnTo>
                <a:lnTo>
                  <a:pt x="70192" y="952194"/>
                </a:lnTo>
                <a:lnTo>
                  <a:pt x="39545" y="924524"/>
                </a:lnTo>
                <a:lnTo>
                  <a:pt x="16696" y="889950"/>
                </a:lnTo>
                <a:lnTo>
                  <a:pt x="3150" y="849976"/>
                </a:lnTo>
                <a:lnTo>
                  <a:pt x="0" y="163575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18356" y="3127501"/>
            <a:ext cx="3012440" cy="7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14999"/>
              </a:lnSpc>
            </a:pP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he</a:t>
            </a:r>
            <a:r>
              <a:rPr sz="1400" b="1" spc="-3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unit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is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co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p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ised</a:t>
            </a:r>
            <a:r>
              <a:rPr sz="1400" b="1" spc="-3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pa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ien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s</a:t>
            </a:r>
            <a:r>
              <a:rPr sz="1400" b="1" spc="-5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a speci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ic</a:t>
            </a:r>
            <a:r>
              <a:rPr sz="1400" b="1" spc="-3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se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ice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B7B7B7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pe,</a:t>
            </a:r>
            <a:r>
              <a:rPr sz="1400" b="1" spc="-2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does</a:t>
            </a:r>
            <a:r>
              <a:rPr sz="1400" b="1" spc="-2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his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unit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eet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he</a:t>
            </a:r>
            <a:r>
              <a:rPr sz="1400" b="1" spc="-3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N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80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% Rule</a:t>
            </a:r>
            <a:r>
              <a:rPr sz="1400" b="1" spc="-2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or</a:t>
            </a:r>
            <a:r>
              <a:rPr sz="1400" b="1" spc="-2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loca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ions?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91742" y="3949446"/>
            <a:ext cx="614045" cy="508000"/>
          </a:xfrm>
          <a:custGeom>
            <a:avLst/>
            <a:gdLst/>
            <a:ahLst/>
            <a:cxnLst/>
            <a:rect l="l" t="t" r="r" b="b"/>
            <a:pathLst>
              <a:path w="614044" h="508000">
                <a:moveTo>
                  <a:pt x="613498" y="0"/>
                </a:moveTo>
                <a:lnTo>
                  <a:pt x="0" y="507530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1735" y="4372492"/>
            <a:ext cx="88900" cy="85090"/>
          </a:xfrm>
          <a:custGeom>
            <a:avLst/>
            <a:gdLst/>
            <a:ahLst/>
            <a:cxnLst/>
            <a:rect l="l" t="t" r="r" b="b"/>
            <a:pathLst>
              <a:path w="88900" h="85089">
                <a:moveTo>
                  <a:pt x="30987" y="0"/>
                </a:moveTo>
                <a:lnTo>
                  <a:pt x="0" y="84480"/>
                </a:lnTo>
                <a:lnTo>
                  <a:pt x="88785" y="69862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87418" y="3958590"/>
            <a:ext cx="208279" cy="434340"/>
          </a:xfrm>
          <a:custGeom>
            <a:avLst/>
            <a:gdLst/>
            <a:ahLst/>
            <a:cxnLst/>
            <a:rect l="l" t="t" r="r" b="b"/>
            <a:pathLst>
              <a:path w="208280" h="434339">
                <a:moveTo>
                  <a:pt x="0" y="0"/>
                </a:moveTo>
                <a:lnTo>
                  <a:pt x="207759" y="434060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20736" y="4302973"/>
            <a:ext cx="81915" cy="90170"/>
          </a:xfrm>
          <a:custGeom>
            <a:avLst/>
            <a:gdLst/>
            <a:ahLst/>
            <a:cxnLst/>
            <a:rect l="l" t="t" r="r" b="b"/>
            <a:pathLst>
              <a:path w="81914" h="90170">
                <a:moveTo>
                  <a:pt x="81787" y="0"/>
                </a:moveTo>
                <a:lnTo>
                  <a:pt x="74447" y="89687"/>
                </a:lnTo>
                <a:lnTo>
                  <a:pt x="0" y="39141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8162" y="4520950"/>
            <a:ext cx="1600200" cy="1647825"/>
          </a:xfrm>
          <a:custGeom>
            <a:avLst/>
            <a:gdLst/>
            <a:ahLst/>
            <a:cxnLst/>
            <a:rect l="l" t="t" r="r" b="b"/>
            <a:pathLst>
              <a:path w="1600200" h="1647825">
                <a:moveTo>
                  <a:pt x="1333500" y="0"/>
                </a:moveTo>
                <a:lnTo>
                  <a:pt x="266700" y="0"/>
                </a:lnTo>
                <a:lnTo>
                  <a:pt x="244826" y="884"/>
                </a:lnTo>
                <a:lnTo>
                  <a:pt x="202608" y="7750"/>
                </a:lnTo>
                <a:lnTo>
                  <a:pt x="162888" y="20958"/>
                </a:lnTo>
                <a:lnTo>
                  <a:pt x="126213" y="39957"/>
                </a:lnTo>
                <a:lnTo>
                  <a:pt x="93134" y="64199"/>
                </a:lnTo>
                <a:lnTo>
                  <a:pt x="64199" y="93134"/>
                </a:lnTo>
                <a:lnTo>
                  <a:pt x="39957" y="126213"/>
                </a:lnTo>
                <a:lnTo>
                  <a:pt x="20958" y="162888"/>
                </a:lnTo>
                <a:lnTo>
                  <a:pt x="7750" y="202608"/>
                </a:lnTo>
                <a:lnTo>
                  <a:pt x="884" y="244826"/>
                </a:lnTo>
                <a:lnTo>
                  <a:pt x="0" y="266700"/>
                </a:lnTo>
                <a:lnTo>
                  <a:pt x="0" y="1380731"/>
                </a:lnTo>
                <a:lnTo>
                  <a:pt x="3490" y="1423991"/>
                </a:lnTo>
                <a:lnTo>
                  <a:pt x="13596" y="1465030"/>
                </a:lnTo>
                <a:lnTo>
                  <a:pt x="29768" y="1503298"/>
                </a:lnTo>
                <a:lnTo>
                  <a:pt x="51457" y="1538245"/>
                </a:lnTo>
                <a:lnTo>
                  <a:pt x="78114" y="1569323"/>
                </a:lnTo>
                <a:lnTo>
                  <a:pt x="109190" y="1595981"/>
                </a:lnTo>
                <a:lnTo>
                  <a:pt x="144135" y="1617672"/>
                </a:lnTo>
                <a:lnTo>
                  <a:pt x="182402" y="1633846"/>
                </a:lnTo>
                <a:lnTo>
                  <a:pt x="223439" y="1643952"/>
                </a:lnTo>
                <a:lnTo>
                  <a:pt x="266700" y="1647444"/>
                </a:lnTo>
                <a:lnTo>
                  <a:pt x="1333500" y="1647444"/>
                </a:lnTo>
                <a:lnTo>
                  <a:pt x="1376760" y="1643952"/>
                </a:lnTo>
                <a:lnTo>
                  <a:pt x="1417797" y="1633846"/>
                </a:lnTo>
                <a:lnTo>
                  <a:pt x="1456064" y="1617672"/>
                </a:lnTo>
                <a:lnTo>
                  <a:pt x="1491009" y="1595981"/>
                </a:lnTo>
                <a:lnTo>
                  <a:pt x="1522085" y="1569323"/>
                </a:lnTo>
                <a:lnTo>
                  <a:pt x="1548742" y="1538245"/>
                </a:lnTo>
                <a:lnTo>
                  <a:pt x="1570431" y="1503298"/>
                </a:lnTo>
                <a:lnTo>
                  <a:pt x="1586603" y="1465030"/>
                </a:lnTo>
                <a:lnTo>
                  <a:pt x="1596709" y="1423991"/>
                </a:lnTo>
                <a:lnTo>
                  <a:pt x="1600200" y="1380731"/>
                </a:lnTo>
                <a:lnTo>
                  <a:pt x="1600200" y="266700"/>
                </a:lnTo>
                <a:lnTo>
                  <a:pt x="1596709" y="223439"/>
                </a:lnTo>
                <a:lnTo>
                  <a:pt x="1586603" y="182402"/>
                </a:lnTo>
                <a:lnTo>
                  <a:pt x="1570431" y="144135"/>
                </a:lnTo>
                <a:lnTo>
                  <a:pt x="1548742" y="109190"/>
                </a:lnTo>
                <a:lnTo>
                  <a:pt x="1522085" y="78114"/>
                </a:lnTo>
                <a:lnTo>
                  <a:pt x="1491009" y="51457"/>
                </a:lnTo>
                <a:lnTo>
                  <a:pt x="1456064" y="29768"/>
                </a:lnTo>
                <a:lnTo>
                  <a:pt x="1417797" y="13596"/>
                </a:lnTo>
                <a:lnTo>
                  <a:pt x="1376760" y="3490"/>
                </a:lnTo>
                <a:lnTo>
                  <a:pt x="133350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8162" y="4520950"/>
            <a:ext cx="1600200" cy="1647825"/>
          </a:xfrm>
          <a:custGeom>
            <a:avLst/>
            <a:gdLst/>
            <a:ahLst/>
            <a:cxnLst/>
            <a:rect l="l" t="t" r="r" b="b"/>
            <a:pathLst>
              <a:path w="1600200" h="1647825">
                <a:moveTo>
                  <a:pt x="0" y="266700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5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700" y="0"/>
                </a:lnTo>
                <a:lnTo>
                  <a:pt x="1333500" y="0"/>
                </a:lnTo>
                <a:lnTo>
                  <a:pt x="1376760" y="3490"/>
                </a:lnTo>
                <a:lnTo>
                  <a:pt x="1417797" y="13596"/>
                </a:lnTo>
                <a:lnTo>
                  <a:pt x="1456064" y="29768"/>
                </a:lnTo>
                <a:lnTo>
                  <a:pt x="1491009" y="51457"/>
                </a:lnTo>
                <a:lnTo>
                  <a:pt x="1522085" y="78114"/>
                </a:lnTo>
                <a:lnTo>
                  <a:pt x="1548742" y="109190"/>
                </a:lnTo>
                <a:lnTo>
                  <a:pt x="1570431" y="144135"/>
                </a:lnTo>
                <a:lnTo>
                  <a:pt x="1586603" y="182402"/>
                </a:lnTo>
                <a:lnTo>
                  <a:pt x="1596709" y="223439"/>
                </a:lnTo>
                <a:lnTo>
                  <a:pt x="1600200" y="266700"/>
                </a:lnTo>
                <a:lnTo>
                  <a:pt x="1600200" y="1380731"/>
                </a:lnTo>
                <a:lnTo>
                  <a:pt x="1596709" y="1423991"/>
                </a:lnTo>
                <a:lnTo>
                  <a:pt x="1586603" y="1465030"/>
                </a:lnTo>
                <a:lnTo>
                  <a:pt x="1570431" y="1503298"/>
                </a:lnTo>
                <a:lnTo>
                  <a:pt x="1548742" y="1538245"/>
                </a:lnTo>
                <a:lnTo>
                  <a:pt x="1522085" y="1569323"/>
                </a:lnTo>
                <a:lnTo>
                  <a:pt x="1491009" y="1595981"/>
                </a:lnTo>
                <a:lnTo>
                  <a:pt x="1456064" y="1617672"/>
                </a:lnTo>
                <a:lnTo>
                  <a:pt x="1417797" y="1633846"/>
                </a:lnTo>
                <a:lnTo>
                  <a:pt x="1376760" y="1643952"/>
                </a:lnTo>
                <a:lnTo>
                  <a:pt x="1333500" y="1647444"/>
                </a:lnTo>
                <a:lnTo>
                  <a:pt x="266700" y="1647444"/>
                </a:lnTo>
                <a:lnTo>
                  <a:pt x="223439" y="1643952"/>
                </a:lnTo>
                <a:lnTo>
                  <a:pt x="182402" y="1633846"/>
                </a:lnTo>
                <a:lnTo>
                  <a:pt x="144135" y="1617672"/>
                </a:lnTo>
                <a:lnTo>
                  <a:pt x="109190" y="1595981"/>
                </a:lnTo>
                <a:lnTo>
                  <a:pt x="78114" y="1569323"/>
                </a:lnTo>
                <a:lnTo>
                  <a:pt x="51457" y="1538245"/>
                </a:lnTo>
                <a:lnTo>
                  <a:pt x="29768" y="1503298"/>
                </a:lnTo>
                <a:lnTo>
                  <a:pt x="13596" y="1465030"/>
                </a:lnTo>
                <a:lnTo>
                  <a:pt x="3490" y="1423991"/>
                </a:lnTo>
                <a:lnTo>
                  <a:pt x="0" y="1380731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17643" y="4645405"/>
            <a:ext cx="1278255" cy="1486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</a:pP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C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loca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ion in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 N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hat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is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apped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he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ajo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y</a:t>
            </a:r>
            <a:r>
              <a:rPr sz="1400" b="1" spc="-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pe 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(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.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.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,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edical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or su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ical)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34561" y="4472183"/>
            <a:ext cx="2649220" cy="1849120"/>
          </a:xfrm>
          <a:custGeom>
            <a:avLst/>
            <a:gdLst/>
            <a:ahLst/>
            <a:cxnLst/>
            <a:rect l="l" t="t" r="r" b="b"/>
            <a:pathLst>
              <a:path w="2649220" h="1849120">
                <a:moveTo>
                  <a:pt x="2340610" y="0"/>
                </a:moveTo>
                <a:lnTo>
                  <a:pt x="308102" y="0"/>
                </a:lnTo>
                <a:lnTo>
                  <a:pt x="282833" y="1021"/>
                </a:lnTo>
                <a:lnTo>
                  <a:pt x="234063" y="8953"/>
                </a:lnTo>
                <a:lnTo>
                  <a:pt x="188177" y="24211"/>
                </a:lnTo>
                <a:lnTo>
                  <a:pt x="145809" y="46159"/>
                </a:lnTo>
                <a:lnTo>
                  <a:pt x="107594" y="74163"/>
                </a:lnTo>
                <a:lnTo>
                  <a:pt x="74167" y="107589"/>
                </a:lnTo>
                <a:lnTo>
                  <a:pt x="46162" y="145803"/>
                </a:lnTo>
                <a:lnTo>
                  <a:pt x="24212" y="188171"/>
                </a:lnTo>
                <a:lnTo>
                  <a:pt x="8954" y="234059"/>
                </a:lnTo>
                <a:lnTo>
                  <a:pt x="1021" y="282831"/>
                </a:lnTo>
                <a:lnTo>
                  <a:pt x="0" y="308101"/>
                </a:lnTo>
                <a:lnTo>
                  <a:pt x="0" y="1540497"/>
                </a:lnTo>
                <a:lnTo>
                  <a:pt x="4032" y="1590475"/>
                </a:lnTo>
                <a:lnTo>
                  <a:pt x="15707" y="1637885"/>
                </a:lnTo>
                <a:lnTo>
                  <a:pt x="34390" y="1682093"/>
                </a:lnTo>
                <a:lnTo>
                  <a:pt x="59447" y="1722465"/>
                </a:lnTo>
                <a:lnTo>
                  <a:pt x="90243" y="1758367"/>
                </a:lnTo>
                <a:lnTo>
                  <a:pt x="126143" y="1789163"/>
                </a:lnTo>
                <a:lnTo>
                  <a:pt x="166513" y="1814220"/>
                </a:lnTo>
                <a:lnTo>
                  <a:pt x="210720" y="1832904"/>
                </a:lnTo>
                <a:lnTo>
                  <a:pt x="258127" y="1844579"/>
                </a:lnTo>
                <a:lnTo>
                  <a:pt x="308102" y="1848612"/>
                </a:lnTo>
                <a:lnTo>
                  <a:pt x="2340610" y="1848612"/>
                </a:lnTo>
                <a:lnTo>
                  <a:pt x="2390584" y="1844579"/>
                </a:lnTo>
                <a:lnTo>
                  <a:pt x="2437991" y="1832904"/>
                </a:lnTo>
                <a:lnTo>
                  <a:pt x="2482198" y="1814220"/>
                </a:lnTo>
                <a:lnTo>
                  <a:pt x="2522568" y="1789163"/>
                </a:lnTo>
                <a:lnTo>
                  <a:pt x="2558468" y="1758367"/>
                </a:lnTo>
                <a:lnTo>
                  <a:pt x="2589264" y="1722465"/>
                </a:lnTo>
                <a:lnTo>
                  <a:pt x="2614321" y="1682093"/>
                </a:lnTo>
                <a:lnTo>
                  <a:pt x="2633004" y="1637885"/>
                </a:lnTo>
                <a:lnTo>
                  <a:pt x="2644679" y="1590475"/>
                </a:lnTo>
                <a:lnTo>
                  <a:pt x="2648712" y="1540497"/>
                </a:lnTo>
                <a:lnTo>
                  <a:pt x="2648712" y="308101"/>
                </a:lnTo>
                <a:lnTo>
                  <a:pt x="2644679" y="258124"/>
                </a:lnTo>
                <a:lnTo>
                  <a:pt x="2633004" y="210715"/>
                </a:lnTo>
                <a:lnTo>
                  <a:pt x="2614321" y="166508"/>
                </a:lnTo>
                <a:lnTo>
                  <a:pt x="2589264" y="126137"/>
                </a:lnTo>
                <a:lnTo>
                  <a:pt x="2558468" y="90238"/>
                </a:lnTo>
                <a:lnTo>
                  <a:pt x="2522568" y="59443"/>
                </a:lnTo>
                <a:lnTo>
                  <a:pt x="2482198" y="34388"/>
                </a:lnTo>
                <a:lnTo>
                  <a:pt x="2437991" y="15706"/>
                </a:lnTo>
                <a:lnTo>
                  <a:pt x="2390584" y="4032"/>
                </a:lnTo>
                <a:lnTo>
                  <a:pt x="234061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34561" y="4472183"/>
            <a:ext cx="2649220" cy="1849120"/>
          </a:xfrm>
          <a:custGeom>
            <a:avLst/>
            <a:gdLst/>
            <a:ahLst/>
            <a:cxnLst/>
            <a:rect l="l" t="t" r="r" b="b"/>
            <a:pathLst>
              <a:path w="2649220" h="1849120">
                <a:moveTo>
                  <a:pt x="0" y="308101"/>
                </a:moveTo>
                <a:lnTo>
                  <a:pt x="4032" y="258124"/>
                </a:lnTo>
                <a:lnTo>
                  <a:pt x="15707" y="210715"/>
                </a:lnTo>
                <a:lnTo>
                  <a:pt x="34390" y="166508"/>
                </a:lnTo>
                <a:lnTo>
                  <a:pt x="59447" y="126137"/>
                </a:lnTo>
                <a:lnTo>
                  <a:pt x="90243" y="90238"/>
                </a:lnTo>
                <a:lnTo>
                  <a:pt x="126143" y="59443"/>
                </a:lnTo>
                <a:lnTo>
                  <a:pt x="166513" y="34388"/>
                </a:lnTo>
                <a:lnTo>
                  <a:pt x="210720" y="15706"/>
                </a:lnTo>
                <a:lnTo>
                  <a:pt x="258127" y="4032"/>
                </a:lnTo>
                <a:lnTo>
                  <a:pt x="308102" y="0"/>
                </a:lnTo>
                <a:lnTo>
                  <a:pt x="2340610" y="0"/>
                </a:lnTo>
                <a:lnTo>
                  <a:pt x="2390584" y="4032"/>
                </a:lnTo>
                <a:lnTo>
                  <a:pt x="2437991" y="15706"/>
                </a:lnTo>
                <a:lnTo>
                  <a:pt x="2482198" y="34388"/>
                </a:lnTo>
                <a:lnTo>
                  <a:pt x="2522568" y="59443"/>
                </a:lnTo>
                <a:lnTo>
                  <a:pt x="2558468" y="90238"/>
                </a:lnTo>
                <a:lnTo>
                  <a:pt x="2589264" y="126137"/>
                </a:lnTo>
                <a:lnTo>
                  <a:pt x="2614321" y="166508"/>
                </a:lnTo>
                <a:lnTo>
                  <a:pt x="2633004" y="210715"/>
                </a:lnTo>
                <a:lnTo>
                  <a:pt x="2644679" y="258124"/>
                </a:lnTo>
                <a:lnTo>
                  <a:pt x="2648712" y="308101"/>
                </a:lnTo>
                <a:lnTo>
                  <a:pt x="2648712" y="1540497"/>
                </a:lnTo>
                <a:lnTo>
                  <a:pt x="2644679" y="1590475"/>
                </a:lnTo>
                <a:lnTo>
                  <a:pt x="2633004" y="1637885"/>
                </a:lnTo>
                <a:lnTo>
                  <a:pt x="2614321" y="1682093"/>
                </a:lnTo>
                <a:lnTo>
                  <a:pt x="2589264" y="1722465"/>
                </a:lnTo>
                <a:lnTo>
                  <a:pt x="2558468" y="1758367"/>
                </a:lnTo>
                <a:lnTo>
                  <a:pt x="2522568" y="1789163"/>
                </a:lnTo>
                <a:lnTo>
                  <a:pt x="2482198" y="1814220"/>
                </a:lnTo>
                <a:lnTo>
                  <a:pt x="2437991" y="1832904"/>
                </a:lnTo>
                <a:lnTo>
                  <a:pt x="2390584" y="1844579"/>
                </a:lnTo>
                <a:lnTo>
                  <a:pt x="2340610" y="1848612"/>
                </a:lnTo>
                <a:lnTo>
                  <a:pt x="308102" y="1848612"/>
                </a:lnTo>
                <a:lnTo>
                  <a:pt x="258127" y="1844579"/>
                </a:lnTo>
                <a:lnTo>
                  <a:pt x="210720" y="1832904"/>
                </a:lnTo>
                <a:lnTo>
                  <a:pt x="166513" y="1814220"/>
                </a:lnTo>
                <a:lnTo>
                  <a:pt x="126143" y="1789163"/>
                </a:lnTo>
                <a:lnTo>
                  <a:pt x="90243" y="1758367"/>
                </a:lnTo>
                <a:lnTo>
                  <a:pt x="59447" y="1722465"/>
                </a:lnTo>
                <a:lnTo>
                  <a:pt x="34390" y="1682093"/>
                </a:lnTo>
                <a:lnTo>
                  <a:pt x="15707" y="1637885"/>
                </a:lnTo>
                <a:lnTo>
                  <a:pt x="4032" y="1590475"/>
                </a:lnTo>
                <a:lnTo>
                  <a:pt x="0" y="1540497"/>
                </a:lnTo>
                <a:lnTo>
                  <a:pt x="0" y="308101"/>
                </a:lnTo>
                <a:close/>
              </a:path>
            </a:pathLst>
          </a:custGeom>
          <a:ln w="25907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12387" y="4634293"/>
            <a:ext cx="2291080" cy="7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</a:pP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Th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ix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 o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f</a:t>
            </a:r>
            <a:r>
              <a:rPr sz="1400" i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pat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ie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nt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r>
              <a:rPr sz="1400" i="1" spc="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hou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ld</a:t>
            </a:r>
            <a:r>
              <a:rPr sz="1400" i="1" spc="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th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en 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b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i="1" spc="-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50/5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0 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o</a:t>
            </a:r>
            <a:r>
              <a:rPr sz="1400" i="1" spc="-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60/4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0</a:t>
            </a:r>
            <a:r>
              <a:rPr sz="1400" i="1" spc="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ix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 o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f </a:t>
            </a:r>
            <a:r>
              <a:rPr sz="1400" i="1" spc="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d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ic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l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 an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d</a:t>
            </a:r>
            <a:r>
              <a:rPr sz="1400" i="1" spc="5" dirty="0">
                <a:solidFill>
                  <a:srgbClr val="17365D"/>
                </a:solidFill>
                <a:latin typeface="Calibri"/>
                <a:cs typeface="Calibri"/>
              </a:rPr>
              <a:t> s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urg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ic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l</a:t>
            </a:r>
            <a:r>
              <a:rPr sz="1400" i="1" spc="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pat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ie</a:t>
            </a:r>
            <a:r>
              <a:rPr sz="1400" i="1" spc="-5" dirty="0">
                <a:solidFill>
                  <a:srgbClr val="17365D"/>
                </a:solidFill>
                <a:latin typeface="Calibri"/>
                <a:cs typeface="Calibri"/>
              </a:rPr>
              <a:t>nt</a:t>
            </a:r>
            <a:r>
              <a:rPr sz="1400" i="1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20055" y="5496769"/>
            <a:ext cx="2275205" cy="7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</a:pP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C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loca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ion</a:t>
            </a:r>
            <a:r>
              <a:rPr sz="1400" b="1" spc="-3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in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 N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hat is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 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apped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co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bined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edical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/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su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ical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CDC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loca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59301" y="2463545"/>
            <a:ext cx="713740" cy="266700"/>
          </a:xfrm>
          <a:custGeom>
            <a:avLst/>
            <a:gdLst/>
            <a:ahLst/>
            <a:cxnLst/>
            <a:rect l="l" t="t" r="r" b="b"/>
            <a:pathLst>
              <a:path w="713739" h="266700">
                <a:moveTo>
                  <a:pt x="0" y="0"/>
                </a:moveTo>
                <a:lnTo>
                  <a:pt x="713232" y="0"/>
                </a:lnTo>
                <a:lnTo>
                  <a:pt x="713232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559301" y="2463545"/>
            <a:ext cx="713740" cy="184666"/>
          </a:xfrm>
          <a:prstGeom prst="rect">
            <a:avLst/>
          </a:prstGeom>
          <a:solidFill>
            <a:srgbClr val="FFFFFF"/>
          </a:solidFill>
          <a:ln w="25908">
            <a:solidFill>
              <a:srgbClr val="BD363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710"/>
            <a:r>
              <a:rPr sz="1200" b="1" dirty="0">
                <a:latin typeface="Calibri"/>
                <a:cs typeface="Calibri"/>
              </a:rPr>
              <a:t>G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n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04809" y="2463545"/>
            <a:ext cx="706120" cy="266700"/>
          </a:xfrm>
          <a:custGeom>
            <a:avLst/>
            <a:gdLst/>
            <a:ahLst/>
            <a:cxnLst/>
            <a:rect l="l" t="t" r="r" b="b"/>
            <a:pathLst>
              <a:path w="706120" h="266700">
                <a:moveTo>
                  <a:pt x="0" y="0"/>
                </a:moveTo>
                <a:lnTo>
                  <a:pt x="705612" y="0"/>
                </a:lnTo>
                <a:lnTo>
                  <a:pt x="705612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004809" y="2463545"/>
            <a:ext cx="706120" cy="184666"/>
          </a:xfrm>
          <a:prstGeom prst="rect">
            <a:avLst/>
          </a:prstGeom>
          <a:solidFill>
            <a:srgbClr val="FFFFFF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155"/>
            <a:r>
              <a:rPr sz="1200" b="1" spc="-15" dirty="0">
                <a:solidFill>
                  <a:srgbClr val="B7B7B7"/>
                </a:solidFill>
                <a:latin typeface="Calibri"/>
                <a:cs typeface="Calibri"/>
              </a:rPr>
              <a:t>S</a:t>
            </a:r>
            <a:r>
              <a:rPr sz="1200" b="1" spc="-10" dirty="0">
                <a:solidFill>
                  <a:srgbClr val="B7B7B7"/>
                </a:solidFill>
                <a:latin typeface="Calibri"/>
                <a:cs typeface="Calibri"/>
              </a:rPr>
              <a:t>p</a:t>
            </a:r>
            <a:r>
              <a:rPr sz="1200" b="1" spc="-5" dirty="0">
                <a:solidFill>
                  <a:srgbClr val="B7B7B7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B7B7B7"/>
                </a:solidFill>
                <a:latin typeface="Calibri"/>
                <a:cs typeface="Calibri"/>
              </a:rPr>
              <a:t>c</a:t>
            </a:r>
            <a:r>
              <a:rPr sz="1200" b="1" spc="5" dirty="0">
                <a:solidFill>
                  <a:srgbClr val="B7B7B7"/>
                </a:solidFill>
                <a:latin typeface="Calibri"/>
                <a:cs typeface="Calibri"/>
              </a:rPr>
              <a:t>ific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810043" y="3949447"/>
            <a:ext cx="420370" cy="410845"/>
          </a:xfrm>
          <a:custGeom>
            <a:avLst/>
            <a:gdLst/>
            <a:ahLst/>
            <a:cxnLst/>
            <a:rect l="l" t="t" r="r" b="b"/>
            <a:pathLst>
              <a:path w="420370" h="410845">
                <a:moveTo>
                  <a:pt x="419798" y="0"/>
                </a:moveTo>
                <a:lnTo>
                  <a:pt x="0" y="410692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10037" y="4273370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5">
                <a:moveTo>
                  <a:pt x="23850" y="0"/>
                </a:moveTo>
                <a:lnTo>
                  <a:pt x="0" y="86766"/>
                </a:lnTo>
                <a:lnTo>
                  <a:pt x="87261" y="64820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45018" y="3958590"/>
            <a:ext cx="0" cy="374650"/>
          </a:xfrm>
          <a:custGeom>
            <a:avLst/>
            <a:gdLst/>
            <a:ahLst/>
            <a:cxnLst/>
            <a:rect l="l" t="t" r="r" b="b"/>
            <a:pathLst>
              <a:path h="374650">
                <a:moveTo>
                  <a:pt x="0" y="0"/>
                </a:moveTo>
                <a:lnTo>
                  <a:pt x="0" y="374396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99684" y="4255269"/>
            <a:ext cx="90805" cy="78105"/>
          </a:xfrm>
          <a:custGeom>
            <a:avLst/>
            <a:gdLst/>
            <a:ahLst/>
            <a:cxnLst/>
            <a:rect l="l" t="t" r="r" b="b"/>
            <a:pathLst>
              <a:path w="90804" h="78104">
                <a:moveTo>
                  <a:pt x="90677" y="0"/>
                </a:moveTo>
                <a:lnTo>
                  <a:pt x="45338" y="77724"/>
                </a:lnTo>
                <a:lnTo>
                  <a:pt x="0" y="0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88429" y="4415793"/>
            <a:ext cx="1323340" cy="1752600"/>
          </a:xfrm>
          <a:custGeom>
            <a:avLst/>
            <a:gdLst/>
            <a:ahLst/>
            <a:cxnLst/>
            <a:rect l="l" t="t" r="r" b="b"/>
            <a:pathLst>
              <a:path w="1323339" h="1752600">
                <a:moveTo>
                  <a:pt x="1102360" y="0"/>
                </a:moveTo>
                <a:lnTo>
                  <a:pt x="220472" y="0"/>
                </a:lnTo>
                <a:lnTo>
                  <a:pt x="202389" y="730"/>
                </a:lnTo>
                <a:lnTo>
                  <a:pt x="150784" y="11239"/>
                </a:lnTo>
                <a:lnTo>
                  <a:pt x="104334" y="33030"/>
                </a:lnTo>
                <a:lnTo>
                  <a:pt x="64573" y="64573"/>
                </a:lnTo>
                <a:lnTo>
                  <a:pt x="33030" y="104334"/>
                </a:lnTo>
                <a:lnTo>
                  <a:pt x="11239" y="150784"/>
                </a:lnTo>
                <a:lnTo>
                  <a:pt x="730" y="202389"/>
                </a:lnTo>
                <a:lnTo>
                  <a:pt x="0" y="220471"/>
                </a:lnTo>
                <a:lnTo>
                  <a:pt x="0" y="1532115"/>
                </a:lnTo>
                <a:lnTo>
                  <a:pt x="6407" y="1585099"/>
                </a:lnTo>
                <a:lnTo>
                  <a:pt x="24607" y="1633439"/>
                </a:lnTo>
                <a:lnTo>
                  <a:pt x="53070" y="1675603"/>
                </a:lnTo>
                <a:lnTo>
                  <a:pt x="90262" y="1710058"/>
                </a:lnTo>
                <a:lnTo>
                  <a:pt x="134652" y="1735272"/>
                </a:lnTo>
                <a:lnTo>
                  <a:pt x="184709" y="1749714"/>
                </a:lnTo>
                <a:lnTo>
                  <a:pt x="220472" y="1752600"/>
                </a:lnTo>
                <a:lnTo>
                  <a:pt x="1102360" y="1752600"/>
                </a:lnTo>
                <a:lnTo>
                  <a:pt x="1155343" y="1746191"/>
                </a:lnTo>
                <a:lnTo>
                  <a:pt x="1203681" y="1727989"/>
                </a:lnTo>
                <a:lnTo>
                  <a:pt x="1245842" y="1699524"/>
                </a:lnTo>
                <a:lnTo>
                  <a:pt x="1280294" y="1662329"/>
                </a:lnTo>
                <a:lnTo>
                  <a:pt x="1305506" y="1617936"/>
                </a:lnTo>
                <a:lnTo>
                  <a:pt x="1319946" y="1567878"/>
                </a:lnTo>
                <a:lnTo>
                  <a:pt x="1322832" y="1532115"/>
                </a:lnTo>
                <a:lnTo>
                  <a:pt x="1322832" y="220471"/>
                </a:lnTo>
                <a:lnTo>
                  <a:pt x="1316424" y="167488"/>
                </a:lnTo>
                <a:lnTo>
                  <a:pt x="1298224" y="119150"/>
                </a:lnTo>
                <a:lnTo>
                  <a:pt x="1269761" y="76989"/>
                </a:lnTo>
                <a:lnTo>
                  <a:pt x="1232569" y="42537"/>
                </a:lnTo>
                <a:lnTo>
                  <a:pt x="1188179" y="17325"/>
                </a:lnTo>
                <a:lnTo>
                  <a:pt x="1138122" y="2885"/>
                </a:lnTo>
                <a:lnTo>
                  <a:pt x="110236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88429" y="4415793"/>
            <a:ext cx="1323340" cy="1752600"/>
          </a:xfrm>
          <a:custGeom>
            <a:avLst/>
            <a:gdLst/>
            <a:ahLst/>
            <a:cxnLst/>
            <a:rect l="l" t="t" r="r" b="b"/>
            <a:pathLst>
              <a:path w="1323339" h="1752600">
                <a:moveTo>
                  <a:pt x="0" y="220471"/>
                </a:moveTo>
                <a:lnTo>
                  <a:pt x="6407" y="167488"/>
                </a:lnTo>
                <a:lnTo>
                  <a:pt x="24607" y="119150"/>
                </a:lnTo>
                <a:lnTo>
                  <a:pt x="53070" y="76989"/>
                </a:lnTo>
                <a:lnTo>
                  <a:pt x="90262" y="42537"/>
                </a:lnTo>
                <a:lnTo>
                  <a:pt x="134652" y="17325"/>
                </a:lnTo>
                <a:lnTo>
                  <a:pt x="184709" y="2885"/>
                </a:lnTo>
                <a:lnTo>
                  <a:pt x="220472" y="0"/>
                </a:lnTo>
                <a:lnTo>
                  <a:pt x="1102360" y="0"/>
                </a:lnTo>
                <a:lnTo>
                  <a:pt x="1155343" y="6407"/>
                </a:lnTo>
                <a:lnTo>
                  <a:pt x="1203681" y="24607"/>
                </a:lnTo>
                <a:lnTo>
                  <a:pt x="1245842" y="53070"/>
                </a:lnTo>
                <a:lnTo>
                  <a:pt x="1280294" y="90262"/>
                </a:lnTo>
                <a:lnTo>
                  <a:pt x="1305506" y="134652"/>
                </a:lnTo>
                <a:lnTo>
                  <a:pt x="1319946" y="184709"/>
                </a:lnTo>
                <a:lnTo>
                  <a:pt x="1322832" y="220471"/>
                </a:lnTo>
                <a:lnTo>
                  <a:pt x="1322832" y="1532115"/>
                </a:lnTo>
                <a:lnTo>
                  <a:pt x="1316424" y="1585099"/>
                </a:lnTo>
                <a:lnTo>
                  <a:pt x="1298224" y="1633439"/>
                </a:lnTo>
                <a:lnTo>
                  <a:pt x="1269761" y="1675603"/>
                </a:lnTo>
                <a:lnTo>
                  <a:pt x="1232569" y="1710058"/>
                </a:lnTo>
                <a:lnTo>
                  <a:pt x="1188179" y="1735272"/>
                </a:lnTo>
                <a:lnTo>
                  <a:pt x="1138122" y="1749714"/>
                </a:lnTo>
                <a:lnTo>
                  <a:pt x="1102360" y="1752600"/>
                </a:lnTo>
                <a:lnTo>
                  <a:pt x="220472" y="1752600"/>
                </a:lnTo>
                <a:lnTo>
                  <a:pt x="167488" y="1746191"/>
                </a:lnTo>
                <a:lnTo>
                  <a:pt x="119150" y="1727989"/>
                </a:lnTo>
                <a:lnTo>
                  <a:pt x="76989" y="1699524"/>
                </a:lnTo>
                <a:lnTo>
                  <a:pt x="42537" y="1662329"/>
                </a:lnTo>
                <a:lnTo>
                  <a:pt x="17325" y="1617936"/>
                </a:lnTo>
                <a:lnTo>
                  <a:pt x="2885" y="1567878"/>
                </a:lnTo>
                <a:lnTo>
                  <a:pt x="0" y="1532115"/>
                </a:lnTo>
                <a:lnTo>
                  <a:pt x="0" y="220471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669438" y="4593019"/>
            <a:ext cx="958215" cy="1486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14999"/>
              </a:lnSpc>
            </a:pP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C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ea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a loca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ion</a:t>
            </a:r>
            <a:r>
              <a:rPr sz="1400" b="1" spc="-3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in 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hat</a:t>
            </a:r>
            <a:r>
              <a:rPr sz="1400" b="1" spc="-2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is 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apped</a:t>
            </a:r>
            <a:r>
              <a:rPr sz="1400" b="1" spc="-4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o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hat</a:t>
            </a:r>
            <a:r>
              <a:rPr sz="1400" b="1" spc="-2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CDC loca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63661" y="4424927"/>
            <a:ext cx="2247900" cy="1743710"/>
          </a:xfrm>
          <a:custGeom>
            <a:avLst/>
            <a:gdLst/>
            <a:ahLst/>
            <a:cxnLst/>
            <a:rect l="l" t="t" r="r" b="b"/>
            <a:pathLst>
              <a:path w="2247900" h="1743710">
                <a:moveTo>
                  <a:pt x="1957324" y="0"/>
                </a:moveTo>
                <a:lnTo>
                  <a:pt x="290576" y="0"/>
                </a:lnTo>
                <a:lnTo>
                  <a:pt x="266744" y="963"/>
                </a:lnTo>
                <a:lnTo>
                  <a:pt x="220748" y="8445"/>
                </a:lnTo>
                <a:lnTo>
                  <a:pt x="177472" y="22835"/>
                </a:lnTo>
                <a:lnTo>
                  <a:pt x="137514" y="43536"/>
                </a:lnTo>
                <a:lnTo>
                  <a:pt x="101473" y="69949"/>
                </a:lnTo>
                <a:lnTo>
                  <a:pt x="69947" y="101475"/>
                </a:lnTo>
                <a:lnTo>
                  <a:pt x="43535" y="137518"/>
                </a:lnTo>
                <a:lnTo>
                  <a:pt x="22835" y="177477"/>
                </a:lnTo>
                <a:lnTo>
                  <a:pt x="8445" y="220756"/>
                </a:lnTo>
                <a:lnTo>
                  <a:pt x="963" y="266755"/>
                </a:lnTo>
                <a:lnTo>
                  <a:pt x="0" y="290588"/>
                </a:lnTo>
                <a:lnTo>
                  <a:pt x="0" y="1452880"/>
                </a:lnTo>
                <a:lnTo>
                  <a:pt x="3803" y="1500015"/>
                </a:lnTo>
                <a:lnTo>
                  <a:pt x="14814" y="1544728"/>
                </a:lnTo>
                <a:lnTo>
                  <a:pt x="32434" y="1586420"/>
                </a:lnTo>
                <a:lnTo>
                  <a:pt x="56065" y="1624494"/>
                </a:lnTo>
                <a:lnTo>
                  <a:pt x="85109" y="1658351"/>
                </a:lnTo>
                <a:lnTo>
                  <a:pt x="118967" y="1687394"/>
                </a:lnTo>
                <a:lnTo>
                  <a:pt x="157041" y="1711024"/>
                </a:lnTo>
                <a:lnTo>
                  <a:pt x="198732" y="1728643"/>
                </a:lnTo>
                <a:lnTo>
                  <a:pt x="243443" y="1739653"/>
                </a:lnTo>
                <a:lnTo>
                  <a:pt x="290576" y="1743456"/>
                </a:lnTo>
                <a:lnTo>
                  <a:pt x="1957324" y="1743456"/>
                </a:lnTo>
                <a:lnTo>
                  <a:pt x="2004456" y="1739653"/>
                </a:lnTo>
                <a:lnTo>
                  <a:pt x="2049167" y="1728643"/>
                </a:lnTo>
                <a:lnTo>
                  <a:pt x="2090858" y="1711024"/>
                </a:lnTo>
                <a:lnTo>
                  <a:pt x="2128932" y="1687394"/>
                </a:lnTo>
                <a:lnTo>
                  <a:pt x="2162790" y="1658351"/>
                </a:lnTo>
                <a:lnTo>
                  <a:pt x="2191834" y="1624494"/>
                </a:lnTo>
                <a:lnTo>
                  <a:pt x="2215465" y="1586420"/>
                </a:lnTo>
                <a:lnTo>
                  <a:pt x="2233085" y="1544728"/>
                </a:lnTo>
                <a:lnTo>
                  <a:pt x="2244096" y="1500015"/>
                </a:lnTo>
                <a:lnTo>
                  <a:pt x="2247900" y="1452880"/>
                </a:lnTo>
                <a:lnTo>
                  <a:pt x="2247900" y="290588"/>
                </a:lnTo>
                <a:lnTo>
                  <a:pt x="2244096" y="243453"/>
                </a:lnTo>
                <a:lnTo>
                  <a:pt x="2233085" y="198739"/>
                </a:lnTo>
                <a:lnTo>
                  <a:pt x="2215465" y="157045"/>
                </a:lnTo>
                <a:lnTo>
                  <a:pt x="2191834" y="118969"/>
                </a:lnTo>
                <a:lnTo>
                  <a:pt x="2162790" y="85110"/>
                </a:lnTo>
                <a:lnTo>
                  <a:pt x="2128932" y="56066"/>
                </a:lnTo>
                <a:lnTo>
                  <a:pt x="2090858" y="32434"/>
                </a:lnTo>
                <a:lnTo>
                  <a:pt x="2049167" y="14814"/>
                </a:lnTo>
                <a:lnTo>
                  <a:pt x="2004456" y="3803"/>
                </a:lnTo>
                <a:lnTo>
                  <a:pt x="1957324" y="0"/>
                </a:lnTo>
                <a:close/>
              </a:path>
            </a:pathLst>
          </a:custGeom>
          <a:solidFill>
            <a:srgbClr val="D6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63661" y="4424927"/>
            <a:ext cx="2247900" cy="1743710"/>
          </a:xfrm>
          <a:custGeom>
            <a:avLst/>
            <a:gdLst/>
            <a:ahLst/>
            <a:cxnLst/>
            <a:rect l="l" t="t" r="r" b="b"/>
            <a:pathLst>
              <a:path w="2247900" h="1743710">
                <a:moveTo>
                  <a:pt x="0" y="290588"/>
                </a:moveTo>
                <a:lnTo>
                  <a:pt x="3803" y="243453"/>
                </a:lnTo>
                <a:lnTo>
                  <a:pt x="14814" y="198739"/>
                </a:lnTo>
                <a:lnTo>
                  <a:pt x="32434" y="157045"/>
                </a:lnTo>
                <a:lnTo>
                  <a:pt x="56065" y="118969"/>
                </a:lnTo>
                <a:lnTo>
                  <a:pt x="85109" y="85110"/>
                </a:lnTo>
                <a:lnTo>
                  <a:pt x="118967" y="56066"/>
                </a:lnTo>
                <a:lnTo>
                  <a:pt x="157041" y="32434"/>
                </a:lnTo>
                <a:lnTo>
                  <a:pt x="198732" y="14814"/>
                </a:lnTo>
                <a:lnTo>
                  <a:pt x="243443" y="3803"/>
                </a:lnTo>
                <a:lnTo>
                  <a:pt x="290576" y="0"/>
                </a:lnTo>
                <a:lnTo>
                  <a:pt x="1957324" y="0"/>
                </a:lnTo>
                <a:lnTo>
                  <a:pt x="2004456" y="3803"/>
                </a:lnTo>
                <a:lnTo>
                  <a:pt x="2049167" y="14814"/>
                </a:lnTo>
                <a:lnTo>
                  <a:pt x="2090858" y="32434"/>
                </a:lnTo>
                <a:lnTo>
                  <a:pt x="2128932" y="56066"/>
                </a:lnTo>
                <a:lnTo>
                  <a:pt x="2162790" y="85110"/>
                </a:lnTo>
                <a:lnTo>
                  <a:pt x="2191834" y="118969"/>
                </a:lnTo>
                <a:lnTo>
                  <a:pt x="2215465" y="157045"/>
                </a:lnTo>
                <a:lnTo>
                  <a:pt x="2233085" y="198739"/>
                </a:lnTo>
                <a:lnTo>
                  <a:pt x="2244096" y="243453"/>
                </a:lnTo>
                <a:lnTo>
                  <a:pt x="2247900" y="290588"/>
                </a:lnTo>
                <a:lnTo>
                  <a:pt x="2247900" y="1452880"/>
                </a:lnTo>
                <a:lnTo>
                  <a:pt x="2244096" y="1500015"/>
                </a:lnTo>
                <a:lnTo>
                  <a:pt x="2233085" y="1544728"/>
                </a:lnTo>
                <a:lnTo>
                  <a:pt x="2215465" y="1586420"/>
                </a:lnTo>
                <a:lnTo>
                  <a:pt x="2191834" y="1624494"/>
                </a:lnTo>
                <a:lnTo>
                  <a:pt x="2162790" y="1658351"/>
                </a:lnTo>
                <a:lnTo>
                  <a:pt x="2128932" y="1687394"/>
                </a:lnTo>
                <a:lnTo>
                  <a:pt x="2090858" y="1711024"/>
                </a:lnTo>
                <a:lnTo>
                  <a:pt x="2049167" y="1728643"/>
                </a:lnTo>
                <a:lnTo>
                  <a:pt x="2004456" y="1739653"/>
                </a:lnTo>
                <a:lnTo>
                  <a:pt x="1957324" y="1743456"/>
                </a:lnTo>
                <a:lnTo>
                  <a:pt x="290576" y="1743456"/>
                </a:lnTo>
                <a:lnTo>
                  <a:pt x="243443" y="1739653"/>
                </a:lnTo>
                <a:lnTo>
                  <a:pt x="198732" y="1728643"/>
                </a:lnTo>
                <a:lnTo>
                  <a:pt x="157041" y="1711024"/>
                </a:lnTo>
                <a:lnTo>
                  <a:pt x="118967" y="1687394"/>
                </a:lnTo>
                <a:lnTo>
                  <a:pt x="85109" y="1658351"/>
                </a:lnTo>
                <a:lnTo>
                  <a:pt x="56065" y="1624494"/>
                </a:lnTo>
                <a:lnTo>
                  <a:pt x="32434" y="1586420"/>
                </a:lnTo>
                <a:lnTo>
                  <a:pt x="14814" y="1544728"/>
                </a:lnTo>
                <a:lnTo>
                  <a:pt x="3803" y="1500015"/>
                </a:lnTo>
                <a:lnTo>
                  <a:pt x="0" y="1452880"/>
                </a:lnTo>
                <a:lnTo>
                  <a:pt x="0" y="290588"/>
                </a:lnTo>
                <a:close/>
              </a:path>
            </a:pathLst>
          </a:custGeom>
          <a:ln w="25908">
            <a:solidFill>
              <a:srgbClr val="0B40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137768" y="4597781"/>
            <a:ext cx="1896745" cy="1486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ctr">
              <a:lnSpc>
                <a:spcPct val="114999"/>
              </a:lnSpc>
            </a:pP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Can</a:t>
            </a:r>
            <a:r>
              <a:rPr sz="1400" b="1" spc="-3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his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sin</a:t>
            </a:r>
            <a:r>
              <a:rPr sz="1400" b="1" spc="-10" dirty="0">
                <a:solidFill>
                  <a:srgbClr val="B7B7B7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le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unit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be split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in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2 or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o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uni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s in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 N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or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he</a:t>
            </a:r>
            <a:r>
              <a:rPr sz="1400" b="1" spc="-3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pu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poses of</a:t>
            </a:r>
            <a:r>
              <a:rPr sz="1400" b="1" spc="-2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su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eillance</a:t>
            </a:r>
            <a:r>
              <a:rPr sz="1400" b="1" spc="-4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– also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er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d</a:t>
            </a:r>
            <a:r>
              <a:rPr sz="1400" b="1" spc="-4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as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“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ual loca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ions”?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383274" y="3949446"/>
            <a:ext cx="428625" cy="266700"/>
          </a:xfrm>
          <a:custGeom>
            <a:avLst/>
            <a:gdLst/>
            <a:ahLst/>
            <a:cxnLst/>
            <a:rect l="l" t="t" r="r" b="b"/>
            <a:pathLst>
              <a:path w="428625" h="266700">
                <a:moveTo>
                  <a:pt x="0" y="0"/>
                </a:moveTo>
                <a:lnTo>
                  <a:pt x="428244" y="0"/>
                </a:lnTo>
                <a:lnTo>
                  <a:pt x="428244" y="266699"/>
                </a:lnTo>
                <a:lnTo>
                  <a:pt x="0" y="266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383274" y="3949446"/>
            <a:ext cx="428625" cy="184666"/>
          </a:xfrm>
          <a:prstGeom prst="rect">
            <a:avLst/>
          </a:prstGeom>
          <a:solidFill>
            <a:srgbClr val="FFFFFF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/>
            <a:r>
              <a:rPr sz="1200" b="1" spc="-10" dirty="0">
                <a:solidFill>
                  <a:srgbClr val="B7B7B7"/>
                </a:solidFill>
                <a:latin typeface="Calibri"/>
                <a:cs typeface="Calibri"/>
              </a:rPr>
              <a:t>YES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353807" y="4043934"/>
            <a:ext cx="428625" cy="266700"/>
          </a:xfrm>
          <a:custGeom>
            <a:avLst/>
            <a:gdLst/>
            <a:ahLst/>
            <a:cxnLst/>
            <a:rect l="l" t="t" r="r" b="b"/>
            <a:pathLst>
              <a:path w="428625" h="266700">
                <a:moveTo>
                  <a:pt x="0" y="0"/>
                </a:moveTo>
                <a:lnTo>
                  <a:pt x="428244" y="0"/>
                </a:lnTo>
                <a:lnTo>
                  <a:pt x="428244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353807" y="4043934"/>
            <a:ext cx="428625" cy="184666"/>
          </a:xfrm>
          <a:prstGeom prst="rect">
            <a:avLst/>
          </a:prstGeom>
          <a:solidFill>
            <a:srgbClr val="FFFFFF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8425"/>
            <a:r>
              <a:rPr sz="1200" b="1" spc="-10" dirty="0">
                <a:solidFill>
                  <a:srgbClr val="B7B7B7"/>
                </a:solidFill>
                <a:latin typeface="Calibri"/>
                <a:cs typeface="Calibri"/>
              </a:rPr>
              <a:t>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68118" y="4030217"/>
            <a:ext cx="428625" cy="266700"/>
          </a:xfrm>
          <a:custGeom>
            <a:avLst/>
            <a:gdLst/>
            <a:ahLst/>
            <a:cxnLst/>
            <a:rect l="l" t="t" r="r" b="b"/>
            <a:pathLst>
              <a:path w="428625" h="266700">
                <a:moveTo>
                  <a:pt x="0" y="0"/>
                </a:moveTo>
                <a:lnTo>
                  <a:pt x="428244" y="0"/>
                </a:lnTo>
                <a:lnTo>
                  <a:pt x="428244" y="266699"/>
                </a:lnTo>
                <a:lnTo>
                  <a:pt x="0" y="266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468118" y="4030217"/>
            <a:ext cx="428625" cy="184666"/>
          </a:xfrm>
          <a:prstGeom prst="rect">
            <a:avLst/>
          </a:prstGeom>
          <a:solidFill>
            <a:srgbClr val="FFFFFF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/>
            <a:r>
              <a:rPr sz="1200" b="1" spc="-10" dirty="0">
                <a:latin typeface="Calibri"/>
                <a:cs typeface="Calibri"/>
              </a:rPr>
              <a:t>YES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801362" y="4063746"/>
            <a:ext cx="428625" cy="266700"/>
          </a:xfrm>
          <a:custGeom>
            <a:avLst/>
            <a:gdLst/>
            <a:ahLst/>
            <a:cxnLst/>
            <a:rect l="l" t="t" r="r" b="b"/>
            <a:pathLst>
              <a:path w="428625" h="266700">
                <a:moveTo>
                  <a:pt x="0" y="0"/>
                </a:moveTo>
                <a:lnTo>
                  <a:pt x="428243" y="0"/>
                </a:lnTo>
                <a:lnTo>
                  <a:pt x="428243" y="266699"/>
                </a:lnTo>
                <a:lnTo>
                  <a:pt x="0" y="266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801362" y="4063746"/>
            <a:ext cx="428625" cy="184666"/>
          </a:xfrm>
          <a:prstGeom prst="rect">
            <a:avLst/>
          </a:prstGeom>
          <a:solidFill>
            <a:srgbClr val="FFFFFF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790"/>
            <a:r>
              <a:rPr sz="1200" b="1" spc="-10" dirty="0">
                <a:latin typeface="Calibri"/>
                <a:cs typeface="Calibri"/>
              </a:rPr>
              <a:t>NO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715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4940" y="437127"/>
            <a:ext cx="364172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31520">
              <a:lnSpc>
                <a:spcPts val="3000"/>
              </a:lnSpc>
            </a:pP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Dec</a:t>
            </a:r>
            <a:r>
              <a:rPr sz="2600" b="1"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2600" b="1"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600" b="1" spc="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6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600" b="1" spc="-14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600" b="1" spc="-1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ee S</a:t>
            </a:r>
            <a:r>
              <a:rPr sz="2600" b="1" spc="-5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ep</a:t>
            </a:r>
            <a:r>
              <a:rPr sz="26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2:</a:t>
            </a:r>
            <a:r>
              <a:rPr sz="26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600" b="1" spc="-19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600" b="1" spc="-25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sz="2600" b="1" spc="5" dirty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600" b="1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26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Se</a:t>
            </a:r>
            <a:r>
              <a:rPr sz="2600" b="1" spc="-1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r>
              <a:rPr sz="2600" b="1"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FFC000"/>
                </a:solidFill>
                <a:latin typeface="Arial"/>
                <a:cs typeface="Arial"/>
              </a:rPr>
              <a:t>ce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35017" y="1296168"/>
            <a:ext cx="3581400" cy="1181100"/>
          </a:xfrm>
          <a:custGeom>
            <a:avLst/>
            <a:gdLst/>
            <a:ahLst/>
            <a:cxnLst/>
            <a:rect l="l" t="t" r="r" b="b"/>
            <a:pathLst>
              <a:path w="3581400" h="1181100">
                <a:moveTo>
                  <a:pt x="3384550" y="0"/>
                </a:moveTo>
                <a:lnTo>
                  <a:pt x="196850" y="0"/>
                </a:lnTo>
                <a:lnTo>
                  <a:pt x="180705" y="652"/>
                </a:lnTo>
                <a:lnTo>
                  <a:pt x="134632" y="10034"/>
                </a:lnTo>
                <a:lnTo>
                  <a:pt x="93160" y="29490"/>
                </a:lnTo>
                <a:lnTo>
                  <a:pt x="57658" y="57653"/>
                </a:lnTo>
                <a:lnTo>
                  <a:pt x="29493" y="93154"/>
                </a:lnTo>
                <a:lnTo>
                  <a:pt x="10036" y="134627"/>
                </a:lnTo>
                <a:lnTo>
                  <a:pt x="652" y="180704"/>
                </a:lnTo>
                <a:lnTo>
                  <a:pt x="0" y="196850"/>
                </a:lnTo>
                <a:lnTo>
                  <a:pt x="0" y="984237"/>
                </a:lnTo>
                <a:lnTo>
                  <a:pt x="5721" y="1031545"/>
                </a:lnTo>
                <a:lnTo>
                  <a:pt x="21973" y="1074707"/>
                </a:lnTo>
                <a:lnTo>
                  <a:pt x="47387" y="1112353"/>
                </a:lnTo>
                <a:lnTo>
                  <a:pt x="80595" y="1143117"/>
                </a:lnTo>
                <a:lnTo>
                  <a:pt x="120229" y="1165629"/>
                </a:lnTo>
                <a:lnTo>
                  <a:pt x="164921" y="1178523"/>
                </a:lnTo>
                <a:lnTo>
                  <a:pt x="196850" y="1181100"/>
                </a:lnTo>
                <a:lnTo>
                  <a:pt x="3384550" y="1181100"/>
                </a:lnTo>
                <a:lnTo>
                  <a:pt x="3431853" y="1175378"/>
                </a:lnTo>
                <a:lnTo>
                  <a:pt x="3475011" y="1159126"/>
                </a:lnTo>
                <a:lnTo>
                  <a:pt x="3512655" y="1133711"/>
                </a:lnTo>
                <a:lnTo>
                  <a:pt x="3543417" y="1100502"/>
                </a:lnTo>
                <a:lnTo>
                  <a:pt x="3565929" y="1060865"/>
                </a:lnTo>
                <a:lnTo>
                  <a:pt x="3578823" y="1016169"/>
                </a:lnTo>
                <a:lnTo>
                  <a:pt x="3581400" y="984237"/>
                </a:lnTo>
                <a:lnTo>
                  <a:pt x="3581400" y="196850"/>
                </a:lnTo>
                <a:lnTo>
                  <a:pt x="3575678" y="149542"/>
                </a:lnTo>
                <a:lnTo>
                  <a:pt x="3559426" y="106382"/>
                </a:lnTo>
                <a:lnTo>
                  <a:pt x="3534012" y="68739"/>
                </a:lnTo>
                <a:lnTo>
                  <a:pt x="3500804" y="37978"/>
                </a:lnTo>
                <a:lnTo>
                  <a:pt x="3461170" y="15468"/>
                </a:lnTo>
                <a:lnTo>
                  <a:pt x="3416478" y="2576"/>
                </a:lnTo>
                <a:lnTo>
                  <a:pt x="338455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35017" y="1296168"/>
            <a:ext cx="3581400" cy="1181100"/>
          </a:xfrm>
          <a:custGeom>
            <a:avLst/>
            <a:gdLst/>
            <a:ahLst/>
            <a:cxnLst/>
            <a:rect l="l" t="t" r="r" b="b"/>
            <a:pathLst>
              <a:path w="3581400" h="1181100">
                <a:moveTo>
                  <a:pt x="0" y="196850"/>
                </a:moveTo>
                <a:lnTo>
                  <a:pt x="5721" y="149542"/>
                </a:lnTo>
                <a:lnTo>
                  <a:pt x="21973" y="106382"/>
                </a:lnTo>
                <a:lnTo>
                  <a:pt x="47387" y="68739"/>
                </a:lnTo>
                <a:lnTo>
                  <a:pt x="80595" y="37978"/>
                </a:lnTo>
                <a:lnTo>
                  <a:pt x="120229" y="15468"/>
                </a:lnTo>
                <a:lnTo>
                  <a:pt x="164921" y="2576"/>
                </a:lnTo>
                <a:lnTo>
                  <a:pt x="196850" y="0"/>
                </a:lnTo>
                <a:lnTo>
                  <a:pt x="3384550" y="0"/>
                </a:lnTo>
                <a:lnTo>
                  <a:pt x="3431853" y="5720"/>
                </a:lnTo>
                <a:lnTo>
                  <a:pt x="3475011" y="21970"/>
                </a:lnTo>
                <a:lnTo>
                  <a:pt x="3512655" y="47382"/>
                </a:lnTo>
                <a:lnTo>
                  <a:pt x="3543417" y="80589"/>
                </a:lnTo>
                <a:lnTo>
                  <a:pt x="3565929" y="120223"/>
                </a:lnTo>
                <a:lnTo>
                  <a:pt x="3578823" y="164918"/>
                </a:lnTo>
                <a:lnTo>
                  <a:pt x="3581400" y="196850"/>
                </a:lnTo>
                <a:lnTo>
                  <a:pt x="3581400" y="984237"/>
                </a:lnTo>
                <a:lnTo>
                  <a:pt x="3575678" y="1031545"/>
                </a:lnTo>
                <a:lnTo>
                  <a:pt x="3559426" y="1074707"/>
                </a:lnTo>
                <a:lnTo>
                  <a:pt x="3534012" y="1112353"/>
                </a:lnTo>
                <a:lnTo>
                  <a:pt x="3500804" y="1143117"/>
                </a:lnTo>
                <a:lnTo>
                  <a:pt x="3461170" y="1165629"/>
                </a:lnTo>
                <a:lnTo>
                  <a:pt x="3416478" y="1178523"/>
                </a:lnTo>
                <a:lnTo>
                  <a:pt x="3384550" y="1181100"/>
                </a:lnTo>
                <a:lnTo>
                  <a:pt x="196850" y="1181100"/>
                </a:lnTo>
                <a:lnTo>
                  <a:pt x="149546" y="1175378"/>
                </a:lnTo>
                <a:lnTo>
                  <a:pt x="106388" y="1159126"/>
                </a:lnTo>
                <a:lnTo>
                  <a:pt x="68744" y="1133711"/>
                </a:lnTo>
                <a:lnTo>
                  <a:pt x="37982" y="1100502"/>
                </a:lnTo>
                <a:lnTo>
                  <a:pt x="15470" y="1060865"/>
                </a:lnTo>
                <a:lnTo>
                  <a:pt x="2576" y="1016169"/>
                </a:lnTo>
                <a:lnTo>
                  <a:pt x="0" y="984237"/>
                </a:lnTo>
                <a:lnTo>
                  <a:pt x="0" y="196850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0509" y="1433195"/>
            <a:ext cx="3308350" cy="991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14999"/>
              </a:lnSpc>
            </a:pP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his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pa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ient</a:t>
            </a:r>
            <a:r>
              <a:rPr sz="1400" b="1" spc="-3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ca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ea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u="heavy" spc="-10" dirty="0">
                <a:solidFill>
                  <a:srgbClr val="17365D"/>
                </a:solidFill>
                <a:latin typeface="Calibri"/>
                <a:cs typeface="Calibri"/>
              </a:rPr>
              <a:t>g</a:t>
            </a:r>
            <a:r>
              <a:rPr sz="1400" b="1" u="heavy" dirty="0">
                <a:solidFill>
                  <a:srgbClr val="17365D"/>
                </a:solidFill>
                <a:latin typeface="Calibri"/>
                <a:cs typeface="Calibri"/>
              </a:rPr>
              <a:t>ene</a:t>
            </a:r>
            <a:r>
              <a:rPr sz="1400" b="1" u="heavy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u="heavy" dirty="0">
                <a:solidFill>
                  <a:srgbClr val="17365D"/>
                </a:solidFill>
                <a:latin typeface="Calibri"/>
                <a:cs typeface="Calibri"/>
              </a:rPr>
              <a:t>al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edical, su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ical,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or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edical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/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su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ical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uni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?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r is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it co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p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ised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pa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ien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f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om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u="heavy" dirty="0">
                <a:solidFill>
                  <a:srgbClr val="17365D"/>
                </a:solidFill>
                <a:latin typeface="Calibri"/>
                <a:cs typeface="Calibri"/>
              </a:rPr>
              <a:t>speci</a:t>
            </a:r>
            <a:r>
              <a:rPr sz="1400" b="1" u="heavy" spc="-5" dirty="0">
                <a:solidFill>
                  <a:srgbClr val="17365D"/>
                </a:solidFill>
                <a:latin typeface="Calibri"/>
                <a:cs typeface="Calibri"/>
              </a:rPr>
              <a:t>f</a:t>
            </a:r>
            <a:r>
              <a:rPr sz="1400" b="1" u="heavy" dirty="0">
                <a:solidFill>
                  <a:srgbClr val="17365D"/>
                </a:solidFill>
                <a:latin typeface="Calibri"/>
                <a:cs typeface="Calibri"/>
              </a:rPr>
              <a:t>ic</a:t>
            </a:r>
            <a:r>
              <a:rPr sz="1400" b="1" spc="-2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ser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ice 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pe</a:t>
            </a:r>
            <a:r>
              <a:rPr sz="1400" b="1" spc="-15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(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.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17365D"/>
                </a:solidFill>
                <a:latin typeface="Calibri"/>
                <a:cs typeface="Calibri"/>
              </a:rPr>
              <a:t>.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,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burn,</a:t>
            </a:r>
            <a:r>
              <a:rPr sz="1400" b="1" spc="-20" dirty="0">
                <a:solidFill>
                  <a:srgbClr val="17365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ca</a:t>
            </a:r>
            <a:r>
              <a:rPr sz="1400" b="1" spc="5" dirty="0">
                <a:solidFill>
                  <a:srgbClr val="17365D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diac</a:t>
            </a:r>
            <a:r>
              <a:rPr sz="1400" b="1" spc="-10" dirty="0">
                <a:solidFill>
                  <a:srgbClr val="17365D"/>
                </a:solidFill>
                <a:latin typeface="Calibri"/>
                <a:cs typeface="Calibri"/>
              </a:rPr>
              <a:t>)</a:t>
            </a:r>
            <a:r>
              <a:rPr sz="1400" b="1" dirty="0">
                <a:solidFill>
                  <a:srgbClr val="17365D"/>
                </a:solidFill>
                <a:latin typeface="Calibri"/>
                <a:cs typeface="Calibri"/>
              </a:rPr>
              <a:t>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80072" y="2477262"/>
            <a:ext cx="425450" cy="272415"/>
          </a:xfrm>
          <a:custGeom>
            <a:avLst/>
            <a:gdLst/>
            <a:ahLst/>
            <a:cxnLst/>
            <a:rect l="l" t="t" r="r" b="b"/>
            <a:pathLst>
              <a:path w="425450" h="272414">
                <a:moveTo>
                  <a:pt x="425361" y="0"/>
                </a:moveTo>
                <a:lnTo>
                  <a:pt x="0" y="271932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0073" y="2669129"/>
            <a:ext cx="90170" cy="80645"/>
          </a:xfrm>
          <a:custGeom>
            <a:avLst/>
            <a:gdLst/>
            <a:ahLst/>
            <a:cxnLst/>
            <a:rect l="l" t="t" r="r" b="b"/>
            <a:pathLst>
              <a:path w="90169" h="80644">
                <a:moveTo>
                  <a:pt x="41059" y="0"/>
                </a:moveTo>
                <a:lnTo>
                  <a:pt x="0" y="80060"/>
                </a:lnTo>
                <a:lnTo>
                  <a:pt x="89903" y="76403"/>
                </a:lnTo>
              </a:path>
            </a:pathLst>
          </a:custGeom>
          <a:ln w="25907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77506" y="2477262"/>
            <a:ext cx="417195" cy="281305"/>
          </a:xfrm>
          <a:custGeom>
            <a:avLst/>
            <a:gdLst/>
            <a:ahLst/>
            <a:cxnLst/>
            <a:rect l="l" t="t" r="r" b="b"/>
            <a:pathLst>
              <a:path w="417195" h="281305">
                <a:moveTo>
                  <a:pt x="0" y="0"/>
                </a:moveTo>
                <a:lnTo>
                  <a:pt x="416864" y="280936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04576" y="2677165"/>
            <a:ext cx="90170" cy="81280"/>
          </a:xfrm>
          <a:custGeom>
            <a:avLst/>
            <a:gdLst/>
            <a:ahLst/>
            <a:cxnLst/>
            <a:rect l="l" t="t" r="r" b="b"/>
            <a:pathLst>
              <a:path w="90170" h="81280">
                <a:moveTo>
                  <a:pt x="50685" y="0"/>
                </a:moveTo>
                <a:lnTo>
                  <a:pt x="89801" y="81038"/>
                </a:lnTo>
                <a:lnTo>
                  <a:pt x="0" y="75196"/>
                </a:lnTo>
              </a:path>
            </a:pathLst>
          </a:custGeom>
          <a:ln w="25907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0192" y="2820165"/>
            <a:ext cx="2620010" cy="981710"/>
          </a:xfrm>
          <a:custGeom>
            <a:avLst/>
            <a:gdLst/>
            <a:ahLst/>
            <a:cxnLst/>
            <a:rect l="l" t="t" r="r" b="b"/>
            <a:pathLst>
              <a:path w="2620010" h="981710">
                <a:moveTo>
                  <a:pt x="2456149" y="0"/>
                </a:moveTo>
                <a:lnTo>
                  <a:pt x="160352" y="30"/>
                </a:lnTo>
                <a:lnTo>
                  <a:pt x="117617" y="6535"/>
                </a:lnTo>
                <a:lnTo>
                  <a:pt x="79277" y="23347"/>
                </a:lnTo>
                <a:lnTo>
                  <a:pt x="46837" y="48960"/>
                </a:lnTo>
                <a:lnTo>
                  <a:pt x="21803" y="81872"/>
                </a:lnTo>
                <a:lnTo>
                  <a:pt x="5678" y="120579"/>
                </a:lnTo>
                <a:lnTo>
                  <a:pt x="110" y="160382"/>
                </a:lnTo>
                <a:lnTo>
                  <a:pt x="0" y="821070"/>
                </a:lnTo>
                <a:lnTo>
                  <a:pt x="931" y="835712"/>
                </a:lnTo>
                <a:lnTo>
                  <a:pt x="11042" y="877151"/>
                </a:lnTo>
                <a:lnTo>
                  <a:pt x="30957" y="913692"/>
                </a:lnTo>
                <a:lnTo>
                  <a:pt x="59172" y="943831"/>
                </a:lnTo>
                <a:lnTo>
                  <a:pt x="94182" y="966062"/>
                </a:lnTo>
                <a:lnTo>
                  <a:pt x="134482" y="978881"/>
                </a:lnTo>
                <a:lnTo>
                  <a:pt x="163545" y="981456"/>
                </a:lnTo>
                <a:lnTo>
                  <a:pt x="2459352" y="981425"/>
                </a:lnTo>
                <a:lnTo>
                  <a:pt x="2502084" y="974917"/>
                </a:lnTo>
                <a:lnTo>
                  <a:pt x="2540422" y="958102"/>
                </a:lnTo>
                <a:lnTo>
                  <a:pt x="2572860" y="932485"/>
                </a:lnTo>
                <a:lnTo>
                  <a:pt x="2597893" y="899570"/>
                </a:lnTo>
                <a:lnTo>
                  <a:pt x="2614016" y="860863"/>
                </a:lnTo>
                <a:lnTo>
                  <a:pt x="2619725" y="817867"/>
                </a:lnTo>
                <a:lnTo>
                  <a:pt x="2619694" y="160382"/>
                </a:lnTo>
                <a:lnTo>
                  <a:pt x="2613188" y="117643"/>
                </a:lnTo>
                <a:lnTo>
                  <a:pt x="2596375" y="79302"/>
                </a:lnTo>
                <a:lnTo>
                  <a:pt x="2570759" y="46863"/>
                </a:lnTo>
                <a:lnTo>
                  <a:pt x="2537846" y="21831"/>
                </a:lnTo>
                <a:lnTo>
                  <a:pt x="2499141" y="5708"/>
                </a:lnTo>
                <a:lnTo>
                  <a:pt x="2456149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0161" y="2820165"/>
            <a:ext cx="2620010" cy="981710"/>
          </a:xfrm>
          <a:custGeom>
            <a:avLst/>
            <a:gdLst/>
            <a:ahLst/>
            <a:cxnLst/>
            <a:rect l="l" t="t" r="r" b="b"/>
            <a:pathLst>
              <a:path w="2620010" h="981710">
                <a:moveTo>
                  <a:pt x="0" y="163575"/>
                </a:moveTo>
                <a:lnTo>
                  <a:pt x="5709" y="120579"/>
                </a:lnTo>
                <a:lnTo>
                  <a:pt x="21833" y="81872"/>
                </a:lnTo>
                <a:lnTo>
                  <a:pt x="46868" y="48960"/>
                </a:lnTo>
                <a:lnTo>
                  <a:pt x="79308" y="23347"/>
                </a:lnTo>
                <a:lnTo>
                  <a:pt x="117648" y="6535"/>
                </a:lnTo>
                <a:lnTo>
                  <a:pt x="160383" y="30"/>
                </a:lnTo>
                <a:lnTo>
                  <a:pt x="2456180" y="0"/>
                </a:lnTo>
                <a:lnTo>
                  <a:pt x="2470894" y="652"/>
                </a:lnTo>
                <a:lnTo>
                  <a:pt x="2512624" y="9999"/>
                </a:lnTo>
                <a:lnTo>
                  <a:pt x="2549566" y="29259"/>
                </a:lnTo>
                <a:lnTo>
                  <a:pt x="2580214" y="56928"/>
                </a:lnTo>
                <a:lnTo>
                  <a:pt x="2603062" y="91501"/>
                </a:lnTo>
                <a:lnTo>
                  <a:pt x="2616607" y="131475"/>
                </a:lnTo>
                <a:lnTo>
                  <a:pt x="2619756" y="817867"/>
                </a:lnTo>
                <a:lnTo>
                  <a:pt x="2619103" y="832582"/>
                </a:lnTo>
                <a:lnTo>
                  <a:pt x="2609755" y="874316"/>
                </a:lnTo>
                <a:lnTo>
                  <a:pt x="2590495" y="911260"/>
                </a:lnTo>
                <a:lnTo>
                  <a:pt x="2562826" y="941909"/>
                </a:lnTo>
                <a:lnTo>
                  <a:pt x="2528255" y="964759"/>
                </a:lnTo>
                <a:lnTo>
                  <a:pt x="2488285" y="978305"/>
                </a:lnTo>
                <a:lnTo>
                  <a:pt x="163576" y="981456"/>
                </a:lnTo>
                <a:lnTo>
                  <a:pt x="148862" y="980803"/>
                </a:lnTo>
                <a:lnTo>
                  <a:pt x="107133" y="971455"/>
                </a:lnTo>
                <a:lnTo>
                  <a:pt x="70192" y="952194"/>
                </a:lnTo>
                <a:lnTo>
                  <a:pt x="39545" y="924524"/>
                </a:lnTo>
                <a:lnTo>
                  <a:pt x="16696" y="889950"/>
                </a:lnTo>
                <a:lnTo>
                  <a:pt x="3150" y="849976"/>
                </a:lnTo>
                <a:lnTo>
                  <a:pt x="0" y="163575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93537" y="2979864"/>
            <a:ext cx="2268855" cy="7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14999"/>
              </a:lnSpc>
            </a:pP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B7B7B7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ene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al</a:t>
            </a:r>
            <a:r>
              <a:rPr sz="1400" b="1" spc="-4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edical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or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su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B7B7B7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ical, a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o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han</a:t>
            </a:r>
            <a:r>
              <a:rPr sz="1400" b="1" spc="-3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60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% of</a:t>
            </a:r>
            <a:r>
              <a:rPr sz="1400" b="1" spc="-2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pa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ien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s ei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her</a:t>
            </a:r>
            <a:r>
              <a:rPr sz="1400" b="1" spc="-2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edical</a:t>
            </a:r>
            <a:r>
              <a:rPr sz="1400" b="1" spc="-3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or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su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B7B7B7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ical?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91736" y="2820165"/>
            <a:ext cx="3267710" cy="981710"/>
          </a:xfrm>
          <a:custGeom>
            <a:avLst/>
            <a:gdLst/>
            <a:ahLst/>
            <a:cxnLst/>
            <a:rect l="l" t="t" r="r" b="b"/>
            <a:pathLst>
              <a:path w="3267709" h="981710">
                <a:moveTo>
                  <a:pt x="3103849" y="0"/>
                </a:moveTo>
                <a:lnTo>
                  <a:pt x="160352" y="30"/>
                </a:lnTo>
                <a:lnTo>
                  <a:pt x="117617" y="6535"/>
                </a:lnTo>
                <a:lnTo>
                  <a:pt x="79277" y="23347"/>
                </a:lnTo>
                <a:lnTo>
                  <a:pt x="46837" y="48960"/>
                </a:lnTo>
                <a:lnTo>
                  <a:pt x="21803" y="81872"/>
                </a:lnTo>
                <a:lnTo>
                  <a:pt x="5678" y="120579"/>
                </a:lnTo>
                <a:lnTo>
                  <a:pt x="110" y="160382"/>
                </a:lnTo>
                <a:lnTo>
                  <a:pt x="0" y="821070"/>
                </a:lnTo>
                <a:lnTo>
                  <a:pt x="931" y="835712"/>
                </a:lnTo>
                <a:lnTo>
                  <a:pt x="11042" y="877151"/>
                </a:lnTo>
                <a:lnTo>
                  <a:pt x="30957" y="913692"/>
                </a:lnTo>
                <a:lnTo>
                  <a:pt x="59172" y="943831"/>
                </a:lnTo>
                <a:lnTo>
                  <a:pt x="94182" y="966062"/>
                </a:lnTo>
                <a:lnTo>
                  <a:pt x="134482" y="978881"/>
                </a:lnTo>
                <a:lnTo>
                  <a:pt x="163545" y="981456"/>
                </a:lnTo>
                <a:lnTo>
                  <a:pt x="3107052" y="981425"/>
                </a:lnTo>
                <a:lnTo>
                  <a:pt x="3149784" y="974917"/>
                </a:lnTo>
                <a:lnTo>
                  <a:pt x="3188122" y="958102"/>
                </a:lnTo>
                <a:lnTo>
                  <a:pt x="3220560" y="932485"/>
                </a:lnTo>
                <a:lnTo>
                  <a:pt x="3245593" y="899570"/>
                </a:lnTo>
                <a:lnTo>
                  <a:pt x="3261716" y="860863"/>
                </a:lnTo>
                <a:lnTo>
                  <a:pt x="3267425" y="817867"/>
                </a:lnTo>
                <a:lnTo>
                  <a:pt x="3267394" y="160382"/>
                </a:lnTo>
                <a:lnTo>
                  <a:pt x="3260888" y="117643"/>
                </a:lnTo>
                <a:lnTo>
                  <a:pt x="3244075" y="79302"/>
                </a:lnTo>
                <a:lnTo>
                  <a:pt x="3218459" y="46863"/>
                </a:lnTo>
                <a:lnTo>
                  <a:pt x="3185546" y="21831"/>
                </a:lnTo>
                <a:lnTo>
                  <a:pt x="3146841" y="5708"/>
                </a:lnTo>
                <a:lnTo>
                  <a:pt x="3103849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91705" y="2820165"/>
            <a:ext cx="3267710" cy="981710"/>
          </a:xfrm>
          <a:custGeom>
            <a:avLst/>
            <a:gdLst/>
            <a:ahLst/>
            <a:cxnLst/>
            <a:rect l="l" t="t" r="r" b="b"/>
            <a:pathLst>
              <a:path w="3267709" h="981710">
                <a:moveTo>
                  <a:pt x="0" y="163575"/>
                </a:moveTo>
                <a:lnTo>
                  <a:pt x="5709" y="120579"/>
                </a:lnTo>
                <a:lnTo>
                  <a:pt x="21833" y="81872"/>
                </a:lnTo>
                <a:lnTo>
                  <a:pt x="46868" y="48960"/>
                </a:lnTo>
                <a:lnTo>
                  <a:pt x="79308" y="23347"/>
                </a:lnTo>
                <a:lnTo>
                  <a:pt x="117648" y="6535"/>
                </a:lnTo>
                <a:lnTo>
                  <a:pt x="160383" y="30"/>
                </a:lnTo>
                <a:lnTo>
                  <a:pt x="3103880" y="0"/>
                </a:lnTo>
                <a:lnTo>
                  <a:pt x="3118594" y="652"/>
                </a:lnTo>
                <a:lnTo>
                  <a:pt x="3160324" y="9999"/>
                </a:lnTo>
                <a:lnTo>
                  <a:pt x="3197266" y="29259"/>
                </a:lnTo>
                <a:lnTo>
                  <a:pt x="3227914" y="56928"/>
                </a:lnTo>
                <a:lnTo>
                  <a:pt x="3250762" y="91501"/>
                </a:lnTo>
                <a:lnTo>
                  <a:pt x="3264307" y="131475"/>
                </a:lnTo>
                <a:lnTo>
                  <a:pt x="3267455" y="817867"/>
                </a:lnTo>
                <a:lnTo>
                  <a:pt x="3266803" y="832582"/>
                </a:lnTo>
                <a:lnTo>
                  <a:pt x="3257455" y="874316"/>
                </a:lnTo>
                <a:lnTo>
                  <a:pt x="3238195" y="911260"/>
                </a:lnTo>
                <a:lnTo>
                  <a:pt x="3210526" y="941909"/>
                </a:lnTo>
                <a:lnTo>
                  <a:pt x="3175955" y="964759"/>
                </a:lnTo>
                <a:lnTo>
                  <a:pt x="3135985" y="978305"/>
                </a:lnTo>
                <a:lnTo>
                  <a:pt x="163576" y="981456"/>
                </a:lnTo>
                <a:lnTo>
                  <a:pt x="148862" y="980803"/>
                </a:lnTo>
                <a:lnTo>
                  <a:pt x="107133" y="971455"/>
                </a:lnTo>
                <a:lnTo>
                  <a:pt x="70192" y="952194"/>
                </a:lnTo>
                <a:lnTo>
                  <a:pt x="39545" y="924524"/>
                </a:lnTo>
                <a:lnTo>
                  <a:pt x="16696" y="889950"/>
                </a:lnTo>
                <a:lnTo>
                  <a:pt x="3150" y="849976"/>
                </a:lnTo>
                <a:lnTo>
                  <a:pt x="0" y="163575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18356" y="2979864"/>
            <a:ext cx="3012440" cy="7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14999"/>
              </a:lnSpc>
            </a:pP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he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unit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co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ised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pa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ien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sz="1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a speci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ic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se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ice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pe,</a:t>
            </a:r>
            <a:r>
              <a:rPr sz="1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does</a:t>
            </a:r>
            <a:r>
              <a:rPr sz="14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his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unit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eet 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he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80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% Rule</a:t>
            </a:r>
            <a:r>
              <a:rPr sz="1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or</a:t>
            </a:r>
            <a:r>
              <a:rPr sz="14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loca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ions?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91742" y="3801617"/>
            <a:ext cx="614045" cy="508000"/>
          </a:xfrm>
          <a:custGeom>
            <a:avLst/>
            <a:gdLst/>
            <a:ahLst/>
            <a:cxnLst/>
            <a:rect l="l" t="t" r="r" b="b"/>
            <a:pathLst>
              <a:path w="614044" h="508000">
                <a:moveTo>
                  <a:pt x="613498" y="0"/>
                </a:moveTo>
                <a:lnTo>
                  <a:pt x="0" y="507530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1735" y="4224663"/>
            <a:ext cx="88900" cy="85090"/>
          </a:xfrm>
          <a:custGeom>
            <a:avLst/>
            <a:gdLst/>
            <a:ahLst/>
            <a:cxnLst/>
            <a:rect l="l" t="t" r="r" b="b"/>
            <a:pathLst>
              <a:path w="88900" h="85089">
                <a:moveTo>
                  <a:pt x="30987" y="0"/>
                </a:moveTo>
                <a:lnTo>
                  <a:pt x="0" y="84480"/>
                </a:lnTo>
                <a:lnTo>
                  <a:pt x="88785" y="69862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87418" y="3810761"/>
            <a:ext cx="208279" cy="434340"/>
          </a:xfrm>
          <a:custGeom>
            <a:avLst/>
            <a:gdLst/>
            <a:ahLst/>
            <a:cxnLst/>
            <a:rect l="l" t="t" r="r" b="b"/>
            <a:pathLst>
              <a:path w="208280" h="434339">
                <a:moveTo>
                  <a:pt x="0" y="0"/>
                </a:moveTo>
                <a:lnTo>
                  <a:pt x="207759" y="434060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20736" y="4155145"/>
            <a:ext cx="81915" cy="90170"/>
          </a:xfrm>
          <a:custGeom>
            <a:avLst/>
            <a:gdLst/>
            <a:ahLst/>
            <a:cxnLst/>
            <a:rect l="l" t="t" r="r" b="b"/>
            <a:pathLst>
              <a:path w="81914" h="90170">
                <a:moveTo>
                  <a:pt x="81787" y="0"/>
                </a:moveTo>
                <a:lnTo>
                  <a:pt x="74447" y="89687"/>
                </a:lnTo>
                <a:lnTo>
                  <a:pt x="0" y="39141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8162" y="4373122"/>
            <a:ext cx="1600200" cy="1647825"/>
          </a:xfrm>
          <a:custGeom>
            <a:avLst/>
            <a:gdLst/>
            <a:ahLst/>
            <a:cxnLst/>
            <a:rect l="l" t="t" r="r" b="b"/>
            <a:pathLst>
              <a:path w="1600200" h="1647825">
                <a:moveTo>
                  <a:pt x="1333500" y="0"/>
                </a:moveTo>
                <a:lnTo>
                  <a:pt x="266700" y="0"/>
                </a:lnTo>
                <a:lnTo>
                  <a:pt x="244826" y="884"/>
                </a:lnTo>
                <a:lnTo>
                  <a:pt x="202608" y="7750"/>
                </a:lnTo>
                <a:lnTo>
                  <a:pt x="162888" y="20958"/>
                </a:lnTo>
                <a:lnTo>
                  <a:pt x="126213" y="39957"/>
                </a:lnTo>
                <a:lnTo>
                  <a:pt x="93134" y="64199"/>
                </a:lnTo>
                <a:lnTo>
                  <a:pt x="64199" y="93134"/>
                </a:lnTo>
                <a:lnTo>
                  <a:pt x="39957" y="126213"/>
                </a:lnTo>
                <a:lnTo>
                  <a:pt x="20958" y="162888"/>
                </a:lnTo>
                <a:lnTo>
                  <a:pt x="7750" y="202608"/>
                </a:lnTo>
                <a:lnTo>
                  <a:pt x="884" y="244826"/>
                </a:lnTo>
                <a:lnTo>
                  <a:pt x="0" y="266700"/>
                </a:lnTo>
                <a:lnTo>
                  <a:pt x="0" y="1380731"/>
                </a:lnTo>
                <a:lnTo>
                  <a:pt x="3490" y="1423991"/>
                </a:lnTo>
                <a:lnTo>
                  <a:pt x="13596" y="1465030"/>
                </a:lnTo>
                <a:lnTo>
                  <a:pt x="29768" y="1503298"/>
                </a:lnTo>
                <a:lnTo>
                  <a:pt x="51457" y="1538245"/>
                </a:lnTo>
                <a:lnTo>
                  <a:pt x="78114" y="1569323"/>
                </a:lnTo>
                <a:lnTo>
                  <a:pt x="109190" y="1595981"/>
                </a:lnTo>
                <a:lnTo>
                  <a:pt x="144135" y="1617672"/>
                </a:lnTo>
                <a:lnTo>
                  <a:pt x="182402" y="1633846"/>
                </a:lnTo>
                <a:lnTo>
                  <a:pt x="223439" y="1643952"/>
                </a:lnTo>
                <a:lnTo>
                  <a:pt x="266700" y="1647444"/>
                </a:lnTo>
                <a:lnTo>
                  <a:pt x="1333500" y="1647444"/>
                </a:lnTo>
                <a:lnTo>
                  <a:pt x="1376760" y="1643952"/>
                </a:lnTo>
                <a:lnTo>
                  <a:pt x="1417797" y="1633846"/>
                </a:lnTo>
                <a:lnTo>
                  <a:pt x="1456064" y="1617672"/>
                </a:lnTo>
                <a:lnTo>
                  <a:pt x="1491009" y="1595981"/>
                </a:lnTo>
                <a:lnTo>
                  <a:pt x="1522085" y="1569323"/>
                </a:lnTo>
                <a:lnTo>
                  <a:pt x="1548742" y="1538245"/>
                </a:lnTo>
                <a:lnTo>
                  <a:pt x="1570431" y="1503298"/>
                </a:lnTo>
                <a:lnTo>
                  <a:pt x="1586603" y="1465030"/>
                </a:lnTo>
                <a:lnTo>
                  <a:pt x="1596709" y="1423991"/>
                </a:lnTo>
                <a:lnTo>
                  <a:pt x="1600200" y="1380731"/>
                </a:lnTo>
                <a:lnTo>
                  <a:pt x="1600200" y="266700"/>
                </a:lnTo>
                <a:lnTo>
                  <a:pt x="1596709" y="223439"/>
                </a:lnTo>
                <a:lnTo>
                  <a:pt x="1586603" y="182402"/>
                </a:lnTo>
                <a:lnTo>
                  <a:pt x="1570431" y="144135"/>
                </a:lnTo>
                <a:lnTo>
                  <a:pt x="1548742" y="109190"/>
                </a:lnTo>
                <a:lnTo>
                  <a:pt x="1522085" y="78114"/>
                </a:lnTo>
                <a:lnTo>
                  <a:pt x="1491009" y="51457"/>
                </a:lnTo>
                <a:lnTo>
                  <a:pt x="1456064" y="29768"/>
                </a:lnTo>
                <a:lnTo>
                  <a:pt x="1417797" y="13596"/>
                </a:lnTo>
                <a:lnTo>
                  <a:pt x="1376760" y="3490"/>
                </a:lnTo>
                <a:lnTo>
                  <a:pt x="133350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8162" y="4373122"/>
            <a:ext cx="1600200" cy="1647825"/>
          </a:xfrm>
          <a:custGeom>
            <a:avLst/>
            <a:gdLst/>
            <a:ahLst/>
            <a:cxnLst/>
            <a:rect l="l" t="t" r="r" b="b"/>
            <a:pathLst>
              <a:path w="1600200" h="1647825">
                <a:moveTo>
                  <a:pt x="0" y="266700"/>
                </a:moveTo>
                <a:lnTo>
                  <a:pt x="3490" y="223439"/>
                </a:lnTo>
                <a:lnTo>
                  <a:pt x="13596" y="182402"/>
                </a:lnTo>
                <a:lnTo>
                  <a:pt x="29768" y="144135"/>
                </a:lnTo>
                <a:lnTo>
                  <a:pt x="51457" y="109190"/>
                </a:lnTo>
                <a:lnTo>
                  <a:pt x="78114" y="78114"/>
                </a:lnTo>
                <a:lnTo>
                  <a:pt x="109190" y="51457"/>
                </a:lnTo>
                <a:lnTo>
                  <a:pt x="144135" y="29768"/>
                </a:lnTo>
                <a:lnTo>
                  <a:pt x="182402" y="13596"/>
                </a:lnTo>
                <a:lnTo>
                  <a:pt x="223439" y="3490"/>
                </a:lnTo>
                <a:lnTo>
                  <a:pt x="266700" y="0"/>
                </a:lnTo>
                <a:lnTo>
                  <a:pt x="1333500" y="0"/>
                </a:lnTo>
                <a:lnTo>
                  <a:pt x="1376760" y="3490"/>
                </a:lnTo>
                <a:lnTo>
                  <a:pt x="1417797" y="13596"/>
                </a:lnTo>
                <a:lnTo>
                  <a:pt x="1456064" y="29768"/>
                </a:lnTo>
                <a:lnTo>
                  <a:pt x="1491009" y="51457"/>
                </a:lnTo>
                <a:lnTo>
                  <a:pt x="1522085" y="78114"/>
                </a:lnTo>
                <a:lnTo>
                  <a:pt x="1548742" y="109190"/>
                </a:lnTo>
                <a:lnTo>
                  <a:pt x="1570431" y="144135"/>
                </a:lnTo>
                <a:lnTo>
                  <a:pt x="1586603" y="182402"/>
                </a:lnTo>
                <a:lnTo>
                  <a:pt x="1596709" y="223439"/>
                </a:lnTo>
                <a:lnTo>
                  <a:pt x="1600200" y="266700"/>
                </a:lnTo>
                <a:lnTo>
                  <a:pt x="1600200" y="1380731"/>
                </a:lnTo>
                <a:lnTo>
                  <a:pt x="1596709" y="1423991"/>
                </a:lnTo>
                <a:lnTo>
                  <a:pt x="1586603" y="1465030"/>
                </a:lnTo>
                <a:lnTo>
                  <a:pt x="1570431" y="1503298"/>
                </a:lnTo>
                <a:lnTo>
                  <a:pt x="1548742" y="1538245"/>
                </a:lnTo>
                <a:lnTo>
                  <a:pt x="1522085" y="1569323"/>
                </a:lnTo>
                <a:lnTo>
                  <a:pt x="1491009" y="1595981"/>
                </a:lnTo>
                <a:lnTo>
                  <a:pt x="1456064" y="1617672"/>
                </a:lnTo>
                <a:lnTo>
                  <a:pt x="1417797" y="1633846"/>
                </a:lnTo>
                <a:lnTo>
                  <a:pt x="1376760" y="1643952"/>
                </a:lnTo>
                <a:lnTo>
                  <a:pt x="1333500" y="1647444"/>
                </a:lnTo>
                <a:lnTo>
                  <a:pt x="266700" y="1647444"/>
                </a:lnTo>
                <a:lnTo>
                  <a:pt x="223439" y="1643952"/>
                </a:lnTo>
                <a:lnTo>
                  <a:pt x="182402" y="1633846"/>
                </a:lnTo>
                <a:lnTo>
                  <a:pt x="144135" y="1617672"/>
                </a:lnTo>
                <a:lnTo>
                  <a:pt x="109190" y="1595981"/>
                </a:lnTo>
                <a:lnTo>
                  <a:pt x="78114" y="1569323"/>
                </a:lnTo>
                <a:lnTo>
                  <a:pt x="51457" y="1538245"/>
                </a:lnTo>
                <a:lnTo>
                  <a:pt x="29768" y="1503298"/>
                </a:lnTo>
                <a:lnTo>
                  <a:pt x="13596" y="1465030"/>
                </a:lnTo>
                <a:lnTo>
                  <a:pt x="3490" y="1423991"/>
                </a:lnTo>
                <a:lnTo>
                  <a:pt x="0" y="1380731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17643" y="4497769"/>
            <a:ext cx="1278255" cy="1486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</a:pP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C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ea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loca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ion in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 N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hat</a:t>
            </a:r>
            <a:r>
              <a:rPr sz="1400" b="1" spc="-2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is 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apped</a:t>
            </a:r>
            <a:r>
              <a:rPr sz="1400" b="1" spc="-4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o</a:t>
            </a:r>
            <a:r>
              <a:rPr sz="1400" b="1" spc="-2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he 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ajo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y</a:t>
            </a:r>
            <a:r>
              <a:rPr sz="1400" b="1" spc="-3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pe </a:t>
            </a:r>
            <a:r>
              <a:rPr sz="1400" b="1" spc="-10" dirty="0">
                <a:solidFill>
                  <a:srgbClr val="B7B7B7"/>
                </a:solidFill>
                <a:latin typeface="Calibri"/>
                <a:cs typeface="Calibri"/>
              </a:rPr>
              <a:t>(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.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.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,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edical</a:t>
            </a:r>
            <a:r>
              <a:rPr sz="1400" b="1" spc="-3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or su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B7B7B7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ical)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34561" y="4325868"/>
            <a:ext cx="2649220" cy="1847214"/>
          </a:xfrm>
          <a:custGeom>
            <a:avLst/>
            <a:gdLst/>
            <a:ahLst/>
            <a:cxnLst/>
            <a:rect l="l" t="t" r="r" b="b"/>
            <a:pathLst>
              <a:path w="2649220" h="1847214">
                <a:moveTo>
                  <a:pt x="2340851" y="0"/>
                </a:moveTo>
                <a:lnTo>
                  <a:pt x="307860" y="0"/>
                </a:lnTo>
                <a:lnTo>
                  <a:pt x="282611" y="1020"/>
                </a:lnTo>
                <a:lnTo>
                  <a:pt x="233877" y="8947"/>
                </a:lnTo>
                <a:lnTo>
                  <a:pt x="188027" y="24193"/>
                </a:lnTo>
                <a:lnTo>
                  <a:pt x="145692" y="46124"/>
                </a:lnTo>
                <a:lnTo>
                  <a:pt x="107507" y="74107"/>
                </a:lnTo>
                <a:lnTo>
                  <a:pt x="74107" y="107507"/>
                </a:lnTo>
                <a:lnTo>
                  <a:pt x="46124" y="145692"/>
                </a:lnTo>
                <a:lnTo>
                  <a:pt x="24193" y="188027"/>
                </a:lnTo>
                <a:lnTo>
                  <a:pt x="8947" y="233877"/>
                </a:lnTo>
                <a:lnTo>
                  <a:pt x="1020" y="282611"/>
                </a:lnTo>
                <a:lnTo>
                  <a:pt x="0" y="307860"/>
                </a:lnTo>
                <a:lnTo>
                  <a:pt x="0" y="1539240"/>
                </a:lnTo>
                <a:lnTo>
                  <a:pt x="4029" y="1589176"/>
                </a:lnTo>
                <a:lnTo>
                  <a:pt x="15694" y="1636546"/>
                </a:lnTo>
                <a:lnTo>
                  <a:pt x="34362" y="1680717"/>
                </a:lnTo>
                <a:lnTo>
                  <a:pt x="59399" y="1721054"/>
                </a:lnTo>
                <a:lnTo>
                  <a:pt x="90170" y="1756924"/>
                </a:lnTo>
                <a:lnTo>
                  <a:pt x="126041" y="1787693"/>
                </a:lnTo>
                <a:lnTo>
                  <a:pt x="166380" y="1812728"/>
                </a:lnTo>
                <a:lnTo>
                  <a:pt x="210552" y="1831394"/>
                </a:lnTo>
                <a:lnTo>
                  <a:pt x="257923" y="1843059"/>
                </a:lnTo>
                <a:lnTo>
                  <a:pt x="307860" y="1847088"/>
                </a:lnTo>
                <a:lnTo>
                  <a:pt x="2340851" y="1847088"/>
                </a:lnTo>
                <a:lnTo>
                  <a:pt x="2390788" y="1843059"/>
                </a:lnTo>
                <a:lnTo>
                  <a:pt x="2438159" y="1831394"/>
                </a:lnTo>
                <a:lnTo>
                  <a:pt x="2482331" y="1812728"/>
                </a:lnTo>
                <a:lnTo>
                  <a:pt x="2522670" y="1787693"/>
                </a:lnTo>
                <a:lnTo>
                  <a:pt x="2558541" y="1756924"/>
                </a:lnTo>
                <a:lnTo>
                  <a:pt x="2589312" y="1721054"/>
                </a:lnTo>
                <a:lnTo>
                  <a:pt x="2614349" y="1680717"/>
                </a:lnTo>
                <a:lnTo>
                  <a:pt x="2633017" y="1636546"/>
                </a:lnTo>
                <a:lnTo>
                  <a:pt x="2644682" y="1589176"/>
                </a:lnTo>
                <a:lnTo>
                  <a:pt x="2648712" y="1539240"/>
                </a:lnTo>
                <a:lnTo>
                  <a:pt x="2648712" y="307860"/>
                </a:lnTo>
                <a:lnTo>
                  <a:pt x="2644682" y="257923"/>
                </a:lnTo>
                <a:lnTo>
                  <a:pt x="2633017" y="210552"/>
                </a:lnTo>
                <a:lnTo>
                  <a:pt x="2614349" y="166380"/>
                </a:lnTo>
                <a:lnTo>
                  <a:pt x="2589312" y="126041"/>
                </a:lnTo>
                <a:lnTo>
                  <a:pt x="2558541" y="90170"/>
                </a:lnTo>
                <a:lnTo>
                  <a:pt x="2522670" y="59399"/>
                </a:lnTo>
                <a:lnTo>
                  <a:pt x="2482331" y="34362"/>
                </a:lnTo>
                <a:lnTo>
                  <a:pt x="2438159" y="15694"/>
                </a:lnTo>
                <a:lnTo>
                  <a:pt x="2390788" y="4029"/>
                </a:lnTo>
                <a:lnTo>
                  <a:pt x="2340851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34561" y="4325868"/>
            <a:ext cx="2649220" cy="1847214"/>
          </a:xfrm>
          <a:custGeom>
            <a:avLst/>
            <a:gdLst/>
            <a:ahLst/>
            <a:cxnLst/>
            <a:rect l="l" t="t" r="r" b="b"/>
            <a:pathLst>
              <a:path w="2649220" h="1847214">
                <a:moveTo>
                  <a:pt x="0" y="307860"/>
                </a:moveTo>
                <a:lnTo>
                  <a:pt x="4029" y="257923"/>
                </a:lnTo>
                <a:lnTo>
                  <a:pt x="15694" y="210552"/>
                </a:lnTo>
                <a:lnTo>
                  <a:pt x="34362" y="166380"/>
                </a:lnTo>
                <a:lnTo>
                  <a:pt x="59399" y="126041"/>
                </a:lnTo>
                <a:lnTo>
                  <a:pt x="90170" y="90170"/>
                </a:lnTo>
                <a:lnTo>
                  <a:pt x="126041" y="59399"/>
                </a:lnTo>
                <a:lnTo>
                  <a:pt x="166380" y="34362"/>
                </a:lnTo>
                <a:lnTo>
                  <a:pt x="210552" y="15694"/>
                </a:lnTo>
                <a:lnTo>
                  <a:pt x="257923" y="4029"/>
                </a:lnTo>
                <a:lnTo>
                  <a:pt x="307860" y="0"/>
                </a:lnTo>
                <a:lnTo>
                  <a:pt x="2340851" y="0"/>
                </a:lnTo>
                <a:lnTo>
                  <a:pt x="2390788" y="4029"/>
                </a:lnTo>
                <a:lnTo>
                  <a:pt x="2438159" y="15694"/>
                </a:lnTo>
                <a:lnTo>
                  <a:pt x="2482331" y="34362"/>
                </a:lnTo>
                <a:lnTo>
                  <a:pt x="2522670" y="59399"/>
                </a:lnTo>
                <a:lnTo>
                  <a:pt x="2558541" y="90170"/>
                </a:lnTo>
                <a:lnTo>
                  <a:pt x="2589312" y="126041"/>
                </a:lnTo>
                <a:lnTo>
                  <a:pt x="2614349" y="166380"/>
                </a:lnTo>
                <a:lnTo>
                  <a:pt x="2633017" y="210552"/>
                </a:lnTo>
                <a:lnTo>
                  <a:pt x="2644682" y="257923"/>
                </a:lnTo>
                <a:lnTo>
                  <a:pt x="2648712" y="307860"/>
                </a:lnTo>
                <a:lnTo>
                  <a:pt x="2648712" y="1539240"/>
                </a:lnTo>
                <a:lnTo>
                  <a:pt x="2644682" y="1589176"/>
                </a:lnTo>
                <a:lnTo>
                  <a:pt x="2633017" y="1636546"/>
                </a:lnTo>
                <a:lnTo>
                  <a:pt x="2614349" y="1680717"/>
                </a:lnTo>
                <a:lnTo>
                  <a:pt x="2589312" y="1721054"/>
                </a:lnTo>
                <a:lnTo>
                  <a:pt x="2558541" y="1756924"/>
                </a:lnTo>
                <a:lnTo>
                  <a:pt x="2522670" y="1787693"/>
                </a:lnTo>
                <a:lnTo>
                  <a:pt x="2482331" y="1812728"/>
                </a:lnTo>
                <a:lnTo>
                  <a:pt x="2438159" y="1831394"/>
                </a:lnTo>
                <a:lnTo>
                  <a:pt x="2390788" y="1843059"/>
                </a:lnTo>
                <a:lnTo>
                  <a:pt x="2340851" y="1847088"/>
                </a:lnTo>
                <a:lnTo>
                  <a:pt x="307860" y="1847088"/>
                </a:lnTo>
                <a:lnTo>
                  <a:pt x="257923" y="1843059"/>
                </a:lnTo>
                <a:lnTo>
                  <a:pt x="210552" y="1831394"/>
                </a:lnTo>
                <a:lnTo>
                  <a:pt x="166380" y="1812728"/>
                </a:lnTo>
                <a:lnTo>
                  <a:pt x="126041" y="1787693"/>
                </a:lnTo>
                <a:lnTo>
                  <a:pt x="90170" y="1756924"/>
                </a:lnTo>
                <a:lnTo>
                  <a:pt x="59399" y="1721054"/>
                </a:lnTo>
                <a:lnTo>
                  <a:pt x="34362" y="1680717"/>
                </a:lnTo>
                <a:lnTo>
                  <a:pt x="15694" y="1636546"/>
                </a:lnTo>
                <a:lnTo>
                  <a:pt x="4029" y="1589176"/>
                </a:lnTo>
                <a:lnTo>
                  <a:pt x="0" y="1539240"/>
                </a:lnTo>
                <a:lnTo>
                  <a:pt x="0" y="307860"/>
                </a:lnTo>
                <a:close/>
              </a:path>
            </a:pathLst>
          </a:custGeom>
          <a:ln w="25907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12387" y="4486655"/>
            <a:ext cx="2291080" cy="7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</a:pP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Th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B7B7B7"/>
                </a:solidFill>
                <a:latin typeface="Calibri"/>
                <a:cs typeface="Calibri"/>
              </a:rPr>
              <a:t>m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ix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 o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f</a:t>
            </a:r>
            <a:r>
              <a:rPr sz="1400" i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pat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ie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nt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s</a:t>
            </a:r>
            <a:r>
              <a:rPr sz="1400" i="1" spc="1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B7B7B7"/>
                </a:solidFill>
                <a:latin typeface="Calibri"/>
                <a:cs typeface="Calibri"/>
              </a:rPr>
              <a:t>s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hou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ld</a:t>
            </a:r>
            <a:r>
              <a:rPr sz="1400" i="1" spc="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th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en 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b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a</a:t>
            </a:r>
            <a:r>
              <a:rPr sz="1400" i="1" spc="-1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50/5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0 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o</a:t>
            </a:r>
            <a:r>
              <a:rPr sz="1400" i="1" spc="-1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60/4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0</a:t>
            </a:r>
            <a:r>
              <a:rPr sz="1400" i="1" spc="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B7B7B7"/>
                </a:solidFill>
                <a:latin typeface="Calibri"/>
                <a:cs typeface="Calibri"/>
              </a:rPr>
              <a:t>m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ix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 o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f </a:t>
            </a:r>
            <a:r>
              <a:rPr sz="1400" i="1" spc="5" dirty="0">
                <a:solidFill>
                  <a:srgbClr val="B7B7B7"/>
                </a:solidFill>
                <a:latin typeface="Calibri"/>
                <a:cs typeface="Calibri"/>
              </a:rPr>
              <a:t>m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e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d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ic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l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 an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d</a:t>
            </a:r>
            <a:r>
              <a:rPr sz="1400" i="1" spc="5" dirty="0">
                <a:solidFill>
                  <a:srgbClr val="B7B7B7"/>
                </a:solidFill>
                <a:latin typeface="Calibri"/>
                <a:cs typeface="Calibri"/>
              </a:rPr>
              <a:t> s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urg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ic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l</a:t>
            </a:r>
            <a:r>
              <a:rPr sz="1400" i="1" spc="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pat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ie</a:t>
            </a:r>
            <a:r>
              <a:rPr sz="1400" i="1" spc="-5" dirty="0">
                <a:solidFill>
                  <a:srgbClr val="B7B7B7"/>
                </a:solidFill>
                <a:latin typeface="Calibri"/>
                <a:cs typeface="Calibri"/>
              </a:rPr>
              <a:t>nt</a:t>
            </a:r>
            <a:r>
              <a:rPr sz="1400" i="1" dirty="0">
                <a:solidFill>
                  <a:srgbClr val="B7B7B7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20055" y="5349131"/>
            <a:ext cx="2275205" cy="7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</a:pP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C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ea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loca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ion</a:t>
            </a:r>
            <a:r>
              <a:rPr sz="1400" b="1" spc="-3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in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 N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hat is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 m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apped</a:t>
            </a:r>
            <a:r>
              <a:rPr sz="1400" b="1" spc="-4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o</a:t>
            </a:r>
            <a:r>
              <a:rPr sz="1400" b="1" spc="-2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co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bined 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edical</a:t>
            </a:r>
            <a:r>
              <a:rPr sz="1400" b="1" spc="-5" dirty="0">
                <a:solidFill>
                  <a:srgbClr val="B7B7B7"/>
                </a:solidFill>
                <a:latin typeface="Calibri"/>
                <a:cs typeface="Calibri"/>
              </a:rPr>
              <a:t>/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su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B7B7B7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ical</a:t>
            </a:r>
            <a:r>
              <a:rPr sz="1400" b="1" spc="-4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CDC</a:t>
            </a:r>
            <a:r>
              <a:rPr sz="1400" b="1" spc="-20" dirty="0">
                <a:solidFill>
                  <a:srgbClr val="B7B7B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loca</a:t>
            </a:r>
            <a:r>
              <a:rPr sz="1400" b="1" spc="5" dirty="0">
                <a:solidFill>
                  <a:srgbClr val="B7B7B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7B7B7"/>
                </a:solidFill>
                <a:latin typeface="Calibri"/>
                <a:cs typeface="Calibri"/>
              </a:rPr>
              <a:t>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59301" y="2315717"/>
            <a:ext cx="713740" cy="266700"/>
          </a:xfrm>
          <a:custGeom>
            <a:avLst/>
            <a:gdLst/>
            <a:ahLst/>
            <a:cxnLst/>
            <a:rect l="l" t="t" r="r" b="b"/>
            <a:pathLst>
              <a:path w="713739" h="266700">
                <a:moveTo>
                  <a:pt x="0" y="0"/>
                </a:moveTo>
                <a:lnTo>
                  <a:pt x="713232" y="0"/>
                </a:lnTo>
                <a:lnTo>
                  <a:pt x="713232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559301" y="2315717"/>
            <a:ext cx="713740" cy="184666"/>
          </a:xfrm>
          <a:prstGeom prst="rect">
            <a:avLst/>
          </a:prstGeom>
          <a:solidFill>
            <a:srgbClr val="FFFFFF"/>
          </a:solidFill>
          <a:ln w="25908">
            <a:solidFill>
              <a:srgbClr val="6596F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710"/>
            <a:r>
              <a:rPr sz="1200" b="1" dirty="0">
                <a:solidFill>
                  <a:srgbClr val="B7B7B7"/>
                </a:solidFill>
                <a:latin typeface="Calibri"/>
                <a:cs typeface="Calibri"/>
              </a:rPr>
              <a:t>G</a:t>
            </a:r>
            <a:r>
              <a:rPr sz="1200" b="1" spc="-5" dirty="0">
                <a:solidFill>
                  <a:srgbClr val="B7B7B7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B7B7B7"/>
                </a:solidFill>
                <a:latin typeface="Calibri"/>
                <a:cs typeface="Calibri"/>
              </a:rPr>
              <a:t>n</a:t>
            </a:r>
            <a:r>
              <a:rPr sz="1200" b="1" spc="-5" dirty="0">
                <a:solidFill>
                  <a:srgbClr val="B7B7B7"/>
                </a:solidFill>
                <a:latin typeface="Calibri"/>
                <a:cs typeface="Calibri"/>
              </a:rPr>
              <a:t>e</a:t>
            </a:r>
            <a:r>
              <a:rPr sz="1200" b="1" spc="5" dirty="0">
                <a:solidFill>
                  <a:srgbClr val="B7B7B7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B7B7B7"/>
                </a:solidFill>
                <a:latin typeface="Calibri"/>
                <a:cs typeface="Calibri"/>
              </a:rPr>
              <a:t>a</a:t>
            </a:r>
            <a:r>
              <a:rPr sz="1200" b="1" spc="-5" dirty="0">
                <a:solidFill>
                  <a:srgbClr val="B7B7B7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04809" y="2323338"/>
            <a:ext cx="706120" cy="266700"/>
          </a:xfrm>
          <a:custGeom>
            <a:avLst/>
            <a:gdLst/>
            <a:ahLst/>
            <a:cxnLst/>
            <a:rect l="l" t="t" r="r" b="b"/>
            <a:pathLst>
              <a:path w="706120" h="266700">
                <a:moveTo>
                  <a:pt x="0" y="0"/>
                </a:moveTo>
                <a:lnTo>
                  <a:pt x="705612" y="0"/>
                </a:lnTo>
                <a:lnTo>
                  <a:pt x="705612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004809" y="2323338"/>
            <a:ext cx="706120" cy="184666"/>
          </a:xfrm>
          <a:prstGeom prst="rect">
            <a:avLst/>
          </a:prstGeom>
          <a:solidFill>
            <a:srgbClr val="FFFFFF"/>
          </a:solidFill>
          <a:ln w="25908">
            <a:solidFill>
              <a:srgbClr val="BD363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155"/>
            <a:r>
              <a:rPr sz="1200" b="1" spc="-15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sz="1200" b="1" spc="5" dirty="0">
                <a:solidFill>
                  <a:srgbClr val="002060"/>
                </a:solidFill>
                <a:latin typeface="Calibri"/>
                <a:cs typeface="Calibri"/>
              </a:rPr>
              <a:t>ific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810043" y="3801618"/>
            <a:ext cx="420370" cy="410845"/>
          </a:xfrm>
          <a:custGeom>
            <a:avLst/>
            <a:gdLst/>
            <a:ahLst/>
            <a:cxnLst/>
            <a:rect l="l" t="t" r="r" b="b"/>
            <a:pathLst>
              <a:path w="420370" h="410845">
                <a:moveTo>
                  <a:pt x="419798" y="0"/>
                </a:moveTo>
                <a:lnTo>
                  <a:pt x="0" y="410692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10037" y="4125543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5">
                <a:moveTo>
                  <a:pt x="23850" y="0"/>
                </a:moveTo>
                <a:lnTo>
                  <a:pt x="0" y="86766"/>
                </a:lnTo>
                <a:lnTo>
                  <a:pt x="87261" y="64820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45018" y="3810761"/>
            <a:ext cx="0" cy="374650"/>
          </a:xfrm>
          <a:custGeom>
            <a:avLst/>
            <a:gdLst/>
            <a:ahLst/>
            <a:cxnLst/>
            <a:rect l="l" t="t" r="r" b="b"/>
            <a:pathLst>
              <a:path h="374650">
                <a:moveTo>
                  <a:pt x="0" y="0"/>
                </a:moveTo>
                <a:lnTo>
                  <a:pt x="0" y="374396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99684" y="4107441"/>
            <a:ext cx="90805" cy="78105"/>
          </a:xfrm>
          <a:custGeom>
            <a:avLst/>
            <a:gdLst/>
            <a:ahLst/>
            <a:cxnLst/>
            <a:rect l="l" t="t" r="r" b="b"/>
            <a:pathLst>
              <a:path w="90804" h="78104">
                <a:moveTo>
                  <a:pt x="90677" y="0"/>
                </a:moveTo>
                <a:lnTo>
                  <a:pt x="45338" y="77724"/>
                </a:lnTo>
                <a:lnTo>
                  <a:pt x="0" y="0"/>
                </a:lnTo>
              </a:path>
            </a:pathLst>
          </a:custGeom>
          <a:ln w="2590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88429" y="4267965"/>
            <a:ext cx="1323340" cy="1752600"/>
          </a:xfrm>
          <a:custGeom>
            <a:avLst/>
            <a:gdLst/>
            <a:ahLst/>
            <a:cxnLst/>
            <a:rect l="l" t="t" r="r" b="b"/>
            <a:pathLst>
              <a:path w="1323339" h="1752600">
                <a:moveTo>
                  <a:pt x="1102360" y="0"/>
                </a:moveTo>
                <a:lnTo>
                  <a:pt x="220472" y="0"/>
                </a:lnTo>
                <a:lnTo>
                  <a:pt x="202389" y="730"/>
                </a:lnTo>
                <a:lnTo>
                  <a:pt x="150784" y="11239"/>
                </a:lnTo>
                <a:lnTo>
                  <a:pt x="104334" y="33030"/>
                </a:lnTo>
                <a:lnTo>
                  <a:pt x="64573" y="64573"/>
                </a:lnTo>
                <a:lnTo>
                  <a:pt x="33030" y="104334"/>
                </a:lnTo>
                <a:lnTo>
                  <a:pt x="11239" y="150784"/>
                </a:lnTo>
                <a:lnTo>
                  <a:pt x="730" y="202389"/>
                </a:lnTo>
                <a:lnTo>
                  <a:pt x="0" y="220472"/>
                </a:lnTo>
                <a:lnTo>
                  <a:pt x="0" y="1532115"/>
                </a:lnTo>
                <a:lnTo>
                  <a:pt x="6407" y="1585099"/>
                </a:lnTo>
                <a:lnTo>
                  <a:pt x="24607" y="1633439"/>
                </a:lnTo>
                <a:lnTo>
                  <a:pt x="53070" y="1675603"/>
                </a:lnTo>
                <a:lnTo>
                  <a:pt x="90262" y="1710058"/>
                </a:lnTo>
                <a:lnTo>
                  <a:pt x="134652" y="1735272"/>
                </a:lnTo>
                <a:lnTo>
                  <a:pt x="184709" y="1749714"/>
                </a:lnTo>
                <a:lnTo>
                  <a:pt x="220472" y="1752600"/>
                </a:lnTo>
                <a:lnTo>
                  <a:pt x="1102360" y="1752600"/>
                </a:lnTo>
                <a:lnTo>
                  <a:pt x="1155343" y="1746191"/>
                </a:lnTo>
                <a:lnTo>
                  <a:pt x="1203681" y="1727989"/>
                </a:lnTo>
                <a:lnTo>
                  <a:pt x="1245842" y="1699524"/>
                </a:lnTo>
                <a:lnTo>
                  <a:pt x="1280294" y="1662329"/>
                </a:lnTo>
                <a:lnTo>
                  <a:pt x="1305506" y="1617936"/>
                </a:lnTo>
                <a:lnTo>
                  <a:pt x="1319946" y="1567878"/>
                </a:lnTo>
                <a:lnTo>
                  <a:pt x="1322832" y="1532115"/>
                </a:lnTo>
                <a:lnTo>
                  <a:pt x="1322832" y="220472"/>
                </a:lnTo>
                <a:lnTo>
                  <a:pt x="1316424" y="167488"/>
                </a:lnTo>
                <a:lnTo>
                  <a:pt x="1298224" y="119150"/>
                </a:lnTo>
                <a:lnTo>
                  <a:pt x="1269761" y="76989"/>
                </a:lnTo>
                <a:lnTo>
                  <a:pt x="1232569" y="42537"/>
                </a:lnTo>
                <a:lnTo>
                  <a:pt x="1188179" y="17325"/>
                </a:lnTo>
                <a:lnTo>
                  <a:pt x="1138122" y="2885"/>
                </a:lnTo>
                <a:lnTo>
                  <a:pt x="110236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88429" y="4267965"/>
            <a:ext cx="1323340" cy="1752600"/>
          </a:xfrm>
          <a:custGeom>
            <a:avLst/>
            <a:gdLst/>
            <a:ahLst/>
            <a:cxnLst/>
            <a:rect l="l" t="t" r="r" b="b"/>
            <a:pathLst>
              <a:path w="1323339" h="1752600">
                <a:moveTo>
                  <a:pt x="0" y="220472"/>
                </a:moveTo>
                <a:lnTo>
                  <a:pt x="6407" y="167488"/>
                </a:lnTo>
                <a:lnTo>
                  <a:pt x="24607" y="119150"/>
                </a:lnTo>
                <a:lnTo>
                  <a:pt x="53070" y="76989"/>
                </a:lnTo>
                <a:lnTo>
                  <a:pt x="90262" y="42537"/>
                </a:lnTo>
                <a:lnTo>
                  <a:pt x="134652" y="17325"/>
                </a:lnTo>
                <a:lnTo>
                  <a:pt x="184709" y="2885"/>
                </a:lnTo>
                <a:lnTo>
                  <a:pt x="220472" y="0"/>
                </a:lnTo>
                <a:lnTo>
                  <a:pt x="1102360" y="0"/>
                </a:lnTo>
                <a:lnTo>
                  <a:pt x="1155343" y="6407"/>
                </a:lnTo>
                <a:lnTo>
                  <a:pt x="1203681" y="24607"/>
                </a:lnTo>
                <a:lnTo>
                  <a:pt x="1245842" y="53070"/>
                </a:lnTo>
                <a:lnTo>
                  <a:pt x="1280294" y="90262"/>
                </a:lnTo>
                <a:lnTo>
                  <a:pt x="1305506" y="134652"/>
                </a:lnTo>
                <a:lnTo>
                  <a:pt x="1319946" y="184709"/>
                </a:lnTo>
                <a:lnTo>
                  <a:pt x="1322832" y="220472"/>
                </a:lnTo>
                <a:lnTo>
                  <a:pt x="1322832" y="1532115"/>
                </a:lnTo>
                <a:lnTo>
                  <a:pt x="1316424" y="1585099"/>
                </a:lnTo>
                <a:lnTo>
                  <a:pt x="1298224" y="1633439"/>
                </a:lnTo>
                <a:lnTo>
                  <a:pt x="1269761" y="1675603"/>
                </a:lnTo>
                <a:lnTo>
                  <a:pt x="1232569" y="1710058"/>
                </a:lnTo>
                <a:lnTo>
                  <a:pt x="1188179" y="1735272"/>
                </a:lnTo>
                <a:lnTo>
                  <a:pt x="1138122" y="1749714"/>
                </a:lnTo>
                <a:lnTo>
                  <a:pt x="1102360" y="1752600"/>
                </a:lnTo>
                <a:lnTo>
                  <a:pt x="220472" y="1752600"/>
                </a:lnTo>
                <a:lnTo>
                  <a:pt x="167488" y="1746191"/>
                </a:lnTo>
                <a:lnTo>
                  <a:pt x="119150" y="1727989"/>
                </a:lnTo>
                <a:lnTo>
                  <a:pt x="76989" y="1699524"/>
                </a:lnTo>
                <a:lnTo>
                  <a:pt x="42537" y="1662329"/>
                </a:lnTo>
                <a:lnTo>
                  <a:pt x="17325" y="1617936"/>
                </a:lnTo>
                <a:lnTo>
                  <a:pt x="2885" y="1567878"/>
                </a:lnTo>
                <a:lnTo>
                  <a:pt x="0" y="1532115"/>
                </a:lnTo>
                <a:lnTo>
                  <a:pt x="0" y="220472"/>
                </a:lnTo>
                <a:close/>
              </a:path>
            </a:pathLst>
          </a:custGeom>
          <a:ln w="25908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669438" y="4445381"/>
            <a:ext cx="958215" cy="1486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14999"/>
              </a:lnSpc>
            </a:pP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ea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a loca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ion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in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hat</a:t>
            </a:r>
            <a:r>
              <a:rPr sz="14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is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apped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hat</a:t>
            </a:r>
            <a:r>
              <a:rPr sz="14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CDC loca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63661" y="4277099"/>
            <a:ext cx="2247900" cy="1743710"/>
          </a:xfrm>
          <a:custGeom>
            <a:avLst/>
            <a:gdLst/>
            <a:ahLst/>
            <a:cxnLst/>
            <a:rect l="l" t="t" r="r" b="b"/>
            <a:pathLst>
              <a:path w="2247900" h="1743710">
                <a:moveTo>
                  <a:pt x="1957324" y="0"/>
                </a:moveTo>
                <a:lnTo>
                  <a:pt x="290576" y="0"/>
                </a:lnTo>
                <a:lnTo>
                  <a:pt x="266744" y="963"/>
                </a:lnTo>
                <a:lnTo>
                  <a:pt x="220748" y="8445"/>
                </a:lnTo>
                <a:lnTo>
                  <a:pt x="177472" y="22835"/>
                </a:lnTo>
                <a:lnTo>
                  <a:pt x="137514" y="43536"/>
                </a:lnTo>
                <a:lnTo>
                  <a:pt x="101473" y="69949"/>
                </a:lnTo>
                <a:lnTo>
                  <a:pt x="69947" y="101475"/>
                </a:lnTo>
                <a:lnTo>
                  <a:pt x="43535" y="137518"/>
                </a:lnTo>
                <a:lnTo>
                  <a:pt x="22835" y="177477"/>
                </a:lnTo>
                <a:lnTo>
                  <a:pt x="8445" y="220756"/>
                </a:lnTo>
                <a:lnTo>
                  <a:pt x="963" y="266755"/>
                </a:lnTo>
                <a:lnTo>
                  <a:pt x="0" y="290588"/>
                </a:lnTo>
                <a:lnTo>
                  <a:pt x="0" y="1452880"/>
                </a:lnTo>
                <a:lnTo>
                  <a:pt x="3803" y="1500015"/>
                </a:lnTo>
                <a:lnTo>
                  <a:pt x="14814" y="1544728"/>
                </a:lnTo>
                <a:lnTo>
                  <a:pt x="32434" y="1586420"/>
                </a:lnTo>
                <a:lnTo>
                  <a:pt x="56065" y="1624494"/>
                </a:lnTo>
                <a:lnTo>
                  <a:pt x="85109" y="1658351"/>
                </a:lnTo>
                <a:lnTo>
                  <a:pt x="118967" y="1687394"/>
                </a:lnTo>
                <a:lnTo>
                  <a:pt x="157041" y="1711024"/>
                </a:lnTo>
                <a:lnTo>
                  <a:pt x="198732" y="1728643"/>
                </a:lnTo>
                <a:lnTo>
                  <a:pt x="243443" y="1739653"/>
                </a:lnTo>
                <a:lnTo>
                  <a:pt x="290576" y="1743456"/>
                </a:lnTo>
                <a:lnTo>
                  <a:pt x="1957324" y="1743456"/>
                </a:lnTo>
                <a:lnTo>
                  <a:pt x="2004456" y="1739653"/>
                </a:lnTo>
                <a:lnTo>
                  <a:pt x="2049167" y="1728643"/>
                </a:lnTo>
                <a:lnTo>
                  <a:pt x="2090858" y="1711024"/>
                </a:lnTo>
                <a:lnTo>
                  <a:pt x="2128932" y="1687394"/>
                </a:lnTo>
                <a:lnTo>
                  <a:pt x="2162790" y="1658351"/>
                </a:lnTo>
                <a:lnTo>
                  <a:pt x="2191834" y="1624494"/>
                </a:lnTo>
                <a:lnTo>
                  <a:pt x="2215465" y="1586420"/>
                </a:lnTo>
                <a:lnTo>
                  <a:pt x="2233085" y="1544728"/>
                </a:lnTo>
                <a:lnTo>
                  <a:pt x="2244096" y="1500015"/>
                </a:lnTo>
                <a:lnTo>
                  <a:pt x="2247900" y="1452880"/>
                </a:lnTo>
                <a:lnTo>
                  <a:pt x="2247900" y="290588"/>
                </a:lnTo>
                <a:lnTo>
                  <a:pt x="2244096" y="243453"/>
                </a:lnTo>
                <a:lnTo>
                  <a:pt x="2233085" y="198739"/>
                </a:lnTo>
                <a:lnTo>
                  <a:pt x="2215465" y="157045"/>
                </a:lnTo>
                <a:lnTo>
                  <a:pt x="2191834" y="118969"/>
                </a:lnTo>
                <a:lnTo>
                  <a:pt x="2162790" y="85110"/>
                </a:lnTo>
                <a:lnTo>
                  <a:pt x="2128932" y="56066"/>
                </a:lnTo>
                <a:lnTo>
                  <a:pt x="2090858" y="32434"/>
                </a:lnTo>
                <a:lnTo>
                  <a:pt x="2049167" y="14814"/>
                </a:lnTo>
                <a:lnTo>
                  <a:pt x="2004456" y="3803"/>
                </a:lnTo>
                <a:lnTo>
                  <a:pt x="1957324" y="0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63661" y="4277099"/>
            <a:ext cx="2247900" cy="1743710"/>
          </a:xfrm>
          <a:custGeom>
            <a:avLst/>
            <a:gdLst/>
            <a:ahLst/>
            <a:cxnLst/>
            <a:rect l="l" t="t" r="r" b="b"/>
            <a:pathLst>
              <a:path w="2247900" h="1743710">
                <a:moveTo>
                  <a:pt x="0" y="290588"/>
                </a:moveTo>
                <a:lnTo>
                  <a:pt x="3803" y="243453"/>
                </a:lnTo>
                <a:lnTo>
                  <a:pt x="14814" y="198739"/>
                </a:lnTo>
                <a:lnTo>
                  <a:pt x="32434" y="157045"/>
                </a:lnTo>
                <a:lnTo>
                  <a:pt x="56065" y="118969"/>
                </a:lnTo>
                <a:lnTo>
                  <a:pt x="85109" y="85110"/>
                </a:lnTo>
                <a:lnTo>
                  <a:pt x="118967" y="56066"/>
                </a:lnTo>
                <a:lnTo>
                  <a:pt x="157041" y="32434"/>
                </a:lnTo>
                <a:lnTo>
                  <a:pt x="198732" y="14814"/>
                </a:lnTo>
                <a:lnTo>
                  <a:pt x="243443" y="3803"/>
                </a:lnTo>
                <a:lnTo>
                  <a:pt x="290576" y="0"/>
                </a:lnTo>
                <a:lnTo>
                  <a:pt x="1957324" y="0"/>
                </a:lnTo>
                <a:lnTo>
                  <a:pt x="2004456" y="3803"/>
                </a:lnTo>
                <a:lnTo>
                  <a:pt x="2049167" y="14814"/>
                </a:lnTo>
                <a:lnTo>
                  <a:pt x="2090858" y="32434"/>
                </a:lnTo>
                <a:lnTo>
                  <a:pt x="2128932" y="56066"/>
                </a:lnTo>
                <a:lnTo>
                  <a:pt x="2162790" y="85110"/>
                </a:lnTo>
                <a:lnTo>
                  <a:pt x="2191834" y="118969"/>
                </a:lnTo>
                <a:lnTo>
                  <a:pt x="2215465" y="157045"/>
                </a:lnTo>
                <a:lnTo>
                  <a:pt x="2233085" y="198739"/>
                </a:lnTo>
                <a:lnTo>
                  <a:pt x="2244096" y="243453"/>
                </a:lnTo>
                <a:lnTo>
                  <a:pt x="2247900" y="290588"/>
                </a:lnTo>
                <a:lnTo>
                  <a:pt x="2247900" y="1452880"/>
                </a:lnTo>
                <a:lnTo>
                  <a:pt x="2244096" y="1500015"/>
                </a:lnTo>
                <a:lnTo>
                  <a:pt x="2233085" y="1544728"/>
                </a:lnTo>
                <a:lnTo>
                  <a:pt x="2215465" y="1586420"/>
                </a:lnTo>
                <a:lnTo>
                  <a:pt x="2191834" y="1624494"/>
                </a:lnTo>
                <a:lnTo>
                  <a:pt x="2162790" y="1658351"/>
                </a:lnTo>
                <a:lnTo>
                  <a:pt x="2128932" y="1687394"/>
                </a:lnTo>
                <a:lnTo>
                  <a:pt x="2090858" y="1711024"/>
                </a:lnTo>
                <a:lnTo>
                  <a:pt x="2049167" y="1728643"/>
                </a:lnTo>
                <a:lnTo>
                  <a:pt x="2004456" y="1739653"/>
                </a:lnTo>
                <a:lnTo>
                  <a:pt x="1957324" y="1743456"/>
                </a:lnTo>
                <a:lnTo>
                  <a:pt x="290576" y="1743456"/>
                </a:lnTo>
                <a:lnTo>
                  <a:pt x="243443" y="1739653"/>
                </a:lnTo>
                <a:lnTo>
                  <a:pt x="198732" y="1728643"/>
                </a:lnTo>
                <a:lnTo>
                  <a:pt x="157041" y="1711024"/>
                </a:lnTo>
                <a:lnTo>
                  <a:pt x="118967" y="1687394"/>
                </a:lnTo>
                <a:lnTo>
                  <a:pt x="85109" y="1658351"/>
                </a:lnTo>
                <a:lnTo>
                  <a:pt x="56065" y="1624494"/>
                </a:lnTo>
                <a:lnTo>
                  <a:pt x="32434" y="1586420"/>
                </a:lnTo>
                <a:lnTo>
                  <a:pt x="14814" y="1544728"/>
                </a:lnTo>
                <a:lnTo>
                  <a:pt x="3803" y="1500015"/>
                </a:lnTo>
                <a:lnTo>
                  <a:pt x="0" y="1452880"/>
                </a:lnTo>
                <a:lnTo>
                  <a:pt x="0" y="290588"/>
                </a:lnTo>
                <a:close/>
              </a:path>
            </a:pathLst>
          </a:custGeom>
          <a:ln w="25908">
            <a:solidFill>
              <a:srgbClr val="7F6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137768" y="4450144"/>
            <a:ext cx="1896745" cy="1486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ctr">
              <a:lnSpc>
                <a:spcPct val="114999"/>
              </a:lnSpc>
            </a:pP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Can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his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sin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le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unit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be split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2 or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uni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s in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 N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or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he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pu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poses of</a:t>
            </a:r>
            <a:r>
              <a:rPr sz="1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su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eillance</a:t>
            </a:r>
            <a:r>
              <a:rPr sz="14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– also 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“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rt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ual loca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ions”?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392418" y="3810761"/>
            <a:ext cx="428625" cy="266700"/>
          </a:xfrm>
          <a:custGeom>
            <a:avLst/>
            <a:gdLst/>
            <a:ahLst/>
            <a:cxnLst/>
            <a:rect l="l" t="t" r="r" b="b"/>
            <a:pathLst>
              <a:path w="428625" h="266700">
                <a:moveTo>
                  <a:pt x="0" y="0"/>
                </a:moveTo>
                <a:lnTo>
                  <a:pt x="428243" y="0"/>
                </a:lnTo>
                <a:lnTo>
                  <a:pt x="428243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392418" y="3810761"/>
            <a:ext cx="428625" cy="184666"/>
          </a:xfrm>
          <a:prstGeom prst="rect">
            <a:avLst/>
          </a:prstGeom>
          <a:solidFill>
            <a:srgbClr val="FFFFFF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/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YES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353807" y="3896105"/>
            <a:ext cx="428625" cy="266700"/>
          </a:xfrm>
          <a:custGeom>
            <a:avLst/>
            <a:gdLst/>
            <a:ahLst/>
            <a:cxnLst/>
            <a:rect l="l" t="t" r="r" b="b"/>
            <a:pathLst>
              <a:path w="428625" h="266700">
                <a:moveTo>
                  <a:pt x="0" y="0"/>
                </a:moveTo>
                <a:lnTo>
                  <a:pt x="428244" y="0"/>
                </a:lnTo>
                <a:lnTo>
                  <a:pt x="428244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353807" y="3896105"/>
            <a:ext cx="428625" cy="184666"/>
          </a:xfrm>
          <a:prstGeom prst="rect">
            <a:avLst/>
          </a:prstGeom>
          <a:solidFill>
            <a:srgbClr val="FFFFFF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8425"/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68118" y="3882390"/>
            <a:ext cx="428625" cy="266700"/>
          </a:xfrm>
          <a:custGeom>
            <a:avLst/>
            <a:gdLst/>
            <a:ahLst/>
            <a:cxnLst/>
            <a:rect l="l" t="t" r="r" b="b"/>
            <a:pathLst>
              <a:path w="428625" h="266700">
                <a:moveTo>
                  <a:pt x="0" y="0"/>
                </a:moveTo>
                <a:lnTo>
                  <a:pt x="428244" y="0"/>
                </a:lnTo>
                <a:lnTo>
                  <a:pt x="428244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468118" y="3882390"/>
            <a:ext cx="428625" cy="184666"/>
          </a:xfrm>
          <a:prstGeom prst="rect">
            <a:avLst/>
          </a:prstGeom>
          <a:solidFill>
            <a:srgbClr val="FFFFFF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/>
            <a:r>
              <a:rPr sz="1200" b="1" spc="-10" dirty="0">
                <a:solidFill>
                  <a:srgbClr val="B7B7B7"/>
                </a:solidFill>
                <a:latin typeface="Calibri"/>
                <a:cs typeface="Calibri"/>
              </a:rPr>
              <a:t>YES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801362" y="3915917"/>
            <a:ext cx="428625" cy="266700"/>
          </a:xfrm>
          <a:custGeom>
            <a:avLst/>
            <a:gdLst/>
            <a:ahLst/>
            <a:cxnLst/>
            <a:rect l="l" t="t" r="r" b="b"/>
            <a:pathLst>
              <a:path w="428625" h="266700">
                <a:moveTo>
                  <a:pt x="0" y="0"/>
                </a:moveTo>
                <a:lnTo>
                  <a:pt x="428243" y="0"/>
                </a:lnTo>
                <a:lnTo>
                  <a:pt x="428243" y="266699"/>
                </a:lnTo>
                <a:lnTo>
                  <a:pt x="0" y="266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801362" y="3915917"/>
            <a:ext cx="428625" cy="184666"/>
          </a:xfrm>
          <a:prstGeom prst="rect">
            <a:avLst/>
          </a:prstGeom>
          <a:solidFill>
            <a:srgbClr val="FFFFFF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790"/>
            <a:r>
              <a:rPr sz="1200" b="1" spc="-10" dirty="0">
                <a:solidFill>
                  <a:srgbClr val="B7B7B7"/>
                </a:solidFill>
                <a:latin typeface="Calibri"/>
                <a:cs typeface="Calibri"/>
              </a:rPr>
              <a:t>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514801" y="6166287"/>
            <a:ext cx="12147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(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on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C000"/>
                </a:solidFill>
                <a:latin typeface="Arial"/>
                <a:cs typeface="Arial"/>
              </a:rPr>
              <a:t>nued)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289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1159" y="4068871"/>
            <a:ext cx="4821555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114" marR="5080" indent="-1797050">
              <a:lnSpc>
                <a:spcPts val="3000"/>
              </a:lnSpc>
            </a:pPr>
            <a:r>
              <a:rPr sz="2800" b="1" spc="-30" dirty="0">
                <a:solidFill>
                  <a:srgbClr val="FFC000"/>
                </a:solidFill>
                <a:latin typeface="Arial"/>
                <a:cs typeface="Arial"/>
              </a:rPr>
              <a:t>AD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28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C000"/>
                </a:solidFill>
                <a:latin typeface="Arial"/>
                <a:cs typeface="Arial"/>
              </a:rPr>
              <a:t>MONTH</a:t>
            </a:r>
            <a:r>
              <a:rPr sz="2800" b="1" spc="-280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Y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REPORT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800" b="1" spc="-30" dirty="0">
                <a:solidFill>
                  <a:srgbClr val="FFC000"/>
                </a:solidFill>
                <a:latin typeface="Arial"/>
                <a:cs typeface="Arial"/>
              </a:rPr>
              <a:t>NG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PLANS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203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1671" y="1417112"/>
            <a:ext cx="401891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Mon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sz="2800" b="1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sz="2800" b="1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po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rti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z="2800" b="1" spc="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23970" y="2450165"/>
            <a:ext cx="10314316" cy="2782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4610" indent="-342900">
              <a:lnSpc>
                <a:spcPct val="69200"/>
              </a:lnSpc>
              <a:buClr>
                <a:srgbClr val="FFFFFF"/>
              </a:buClr>
              <a:buFont typeface="Wingdings"/>
              <a:buChar char=""/>
              <a:tabLst>
                <a:tab pos="355600" algn="l"/>
              </a:tabLst>
            </a:pPr>
            <a:r>
              <a:rPr spc="-5" dirty="0"/>
              <a:t>Eac</a:t>
            </a:r>
            <a:r>
              <a:rPr dirty="0"/>
              <a:t>h f</a:t>
            </a:r>
            <a:r>
              <a:rPr spc="-5" dirty="0"/>
              <a:t>ac</a:t>
            </a:r>
            <a:r>
              <a:rPr spc="5" dirty="0"/>
              <a:t>i</a:t>
            </a:r>
            <a:r>
              <a:rPr dirty="0"/>
              <a:t>lity</a:t>
            </a:r>
            <a:r>
              <a:rPr spc="-25" dirty="0"/>
              <a:t> </a:t>
            </a:r>
            <a:r>
              <a:rPr dirty="0"/>
              <a:t>m</a:t>
            </a:r>
            <a:r>
              <a:rPr spc="-5" dirty="0"/>
              <a:t>us</a:t>
            </a:r>
            <a:r>
              <a:rPr dirty="0"/>
              <a:t>t</a:t>
            </a:r>
            <a:r>
              <a:rPr spc="-5" dirty="0"/>
              <a:t> en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5" dirty="0"/>
              <a:t> </a:t>
            </a:r>
            <a:r>
              <a:rPr dirty="0"/>
              <a:t>a M</a:t>
            </a:r>
            <a:r>
              <a:rPr spc="-5" dirty="0"/>
              <a:t>on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ly</a:t>
            </a:r>
            <a:r>
              <a:rPr spc="-25" dirty="0"/>
              <a:t> </a:t>
            </a:r>
            <a:r>
              <a:rPr spc="-5" dirty="0"/>
              <a:t>Repo</a:t>
            </a:r>
            <a:r>
              <a:rPr dirty="0"/>
              <a:t>rt</a:t>
            </a:r>
            <a:r>
              <a:rPr spc="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25" dirty="0"/>
              <a:t> </a:t>
            </a:r>
            <a:r>
              <a:rPr spc="-5" dirty="0"/>
              <a:t>P</a:t>
            </a:r>
            <a:r>
              <a:rPr dirty="0"/>
              <a:t>l</a:t>
            </a:r>
            <a:r>
              <a:rPr spc="-5" dirty="0"/>
              <a:t>an </a:t>
            </a:r>
            <a:r>
              <a:rPr dirty="0"/>
              <a:t>f</a:t>
            </a:r>
            <a:r>
              <a:rPr spc="-5" dirty="0"/>
              <a:t>o</a:t>
            </a:r>
            <a:r>
              <a:rPr dirty="0"/>
              <a:t>r</a:t>
            </a:r>
            <a:r>
              <a:rPr spc="-5" dirty="0"/>
              <a:t> eve</a:t>
            </a:r>
            <a:r>
              <a:rPr dirty="0"/>
              <a:t>ry</a:t>
            </a:r>
            <a:r>
              <a:rPr spc="10" dirty="0"/>
              <a:t> </a:t>
            </a:r>
            <a:r>
              <a:rPr dirty="0"/>
              <a:t>m</a:t>
            </a:r>
            <a:r>
              <a:rPr spc="-5" dirty="0"/>
              <a:t>on</a:t>
            </a:r>
            <a:r>
              <a:rPr dirty="0"/>
              <a:t>th</a:t>
            </a:r>
            <a:r>
              <a:rPr spc="-10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1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 </a:t>
            </a:r>
            <a:r>
              <a:rPr spc="-30" dirty="0"/>
              <a:t>y</a:t>
            </a:r>
            <a:r>
              <a:rPr spc="-5" dirty="0"/>
              <a:t>ea</a:t>
            </a:r>
            <a:r>
              <a:rPr spc="-130" dirty="0"/>
              <a:t>r</a:t>
            </a:r>
            <a:r>
              <a:rPr dirty="0"/>
              <a:t>.</a:t>
            </a:r>
          </a:p>
          <a:p>
            <a:pPr>
              <a:spcBef>
                <a:spcPts val="37"/>
              </a:spcBef>
              <a:buClr>
                <a:srgbClr val="FFFFFF"/>
              </a:buClr>
              <a:buFont typeface="Wingdings"/>
              <a:buChar char=""/>
            </a:pPr>
            <a:endParaRPr sz="1950" dirty="0">
              <a:latin typeface="Times New Roman"/>
              <a:cs typeface="Times New Roman"/>
            </a:endParaRPr>
          </a:p>
          <a:p>
            <a:pPr marL="355600" indent="-342900">
              <a:buClr>
                <a:srgbClr val="FFFFFF"/>
              </a:buClr>
              <a:buFont typeface="Wingdings"/>
              <a:buChar char=""/>
              <a:tabLst>
                <a:tab pos="355600" algn="l"/>
              </a:tabLst>
            </a:pPr>
            <a:r>
              <a:rPr spc="-185" dirty="0"/>
              <a:t>Y</a:t>
            </a:r>
            <a:r>
              <a:rPr spc="-5" dirty="0"/>
              <a:t>o</a:t>
            </a:r>
            <a:r>
              <a:rPr dirty="0"/>
              <a:t>u</a:t>
            </a:r>
            <a:r>
              <a:rPr spc="-10" dirty="0"/>
              <a:t> </a:t>
            </a:r>
            <a:r>
              <a:rPr spc="-5" dirty="0"/>
              <a:t>ca</a:t>
            </a:r>
            <a:r>
              <a:rPr dirty="0"/>
              <a:t>n </a:t>
            </a:r>
            <a:r>
              <a:rPr spc="-5" dirty="0"/>
              <a:t>en</a:t>
            </a:r>
            <a:r>
              <a:rPr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5" dirty="0"/>
              <a:t> </a:t>
            </a:r>
            <a:r>
              <a:rPr dirty="0"/>
              <a:t>r</a:t>
            </a:r>
            <a:r>
              <a:rPr spc="-5" dirty="0"/>
              <a:t>epo</a:t>
            </a:r>
            <a:r>
              <a:rPr dirty="0"/>
              <a:t>rti</a:t>
            </a:r>
            <a:r>
              <a:rPr spc="-5" dirty="0"/>
              <a:t>n</a:t>
            </a:r>
            <a:r>
              <a:rPr dirty="0"/>
              <a:t>g</a:t>
            </a:r>
            <a:r>
              <a:rPr spc="-10" dirty="0"/>
              <a:t> </a:t>
            </a:r>
            <a:r>
              <a:rPr spc="-5" dirty="0"/>
              <a:t>p</a:t>
            </a:r>
            <a:r>
              <a:rPr dirty="0"/>
              <a:t>l</a:t>
            </a:r>
            <a:r>
              <a:rPr spc="-5" dirty="0"/>
              <a:t>an</a:t>
            </a:r>
            <a:r>
              <a:rPr dirty="0"/>
              <a:t>s</a:t>
            </a:r>
            <a:r>
              <a:rPr spc="-10" dirty="0"/>
              <a:t> </a:t>
            </a:r>
            <a:r>
              <a:rPr dirty="0"/>
              <a:t>f</a:t>
            </a:r>
            <a:r>
              <a:rPr spc="-5" dirty="0"/>
              <a:t>o</a:t>
            </a:r>
            <a:r>
              <a:rPr dirty="0"/>
              <a:t>r</a:t>
            </a:r>
            <a:r>
              <a:rPr spc="-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spc="-5" dirty="0"/>
              <a:t>en</a:t>
            </a:r>
            <a:r>
              <a:rPr dirty="0"/>
              <a:t>tire</a:t>
            </a:r>
            <a:r>
              <a:rPr spc="-10" dirty="0"/>
              <a:t> </a:t>
            </a:r>
            <a:r>
              <a:rPr spc="-30" dirty="0"/>
              <a:t>y</a:t>
            </a:r>
            <a:r>
              <a:rPr spc="-5" dirty="0"/>
              <a:t>ea</a:t>
            </a:r>
            <a:r>
              <a:rPr spc="-130" dirty="0"/>
              <a:t>r</a:t>
            </a:r>
            <a:r>
              <a:rPr dirty="0"/>
              <a:t>.</a:t>
            </a:r>
          </a:p>
          <a:p>
            <a:pPr>
              <a:spcBef>
                <a:spcPts val="44"/>
              </a:spcBef>
              <a:buClr>
                <a:srgbClr val="FFFFFF"/>
              </a:buClr>
              <a:buFont typeface="Wingdings"/>
              <a:buChar char=""/>
            </a:pPr>
            <a:endParaRPr sz="2700" dirty="0">
              <a:latin typeface="Times New Roman"/>
              <a:cs typeface="Times New Roman"/>
            </a:endParaRPr>
          </a:p>
          <a:p>
            <a:pPr marL="355600" marR="127635" indent="-342900">
              <a:lnSpc>
                <a:spcPct val="69400"/>
              </a:lnSpc>
              <a:buClr>
                <a:srgbClr val="FFFFFF"/>
              </a:buClr>
              <a:buFont typeface="Wingdings"/>
              <a:buChar char=""/>
              <a:tabLst>
                <a:tab pos="355600" algn="l"/>
              </a:tabLst>
            </a:pPr>
            <a:r>
              <a:rPr spc="-5" dirty="0"/>
              <a:t>Even</a:t>
            </a:r>
            <a:r>
              <a:rPr dirty="0"/>
              <a:t>t</a:t>
            </a:r>
            <a:r>
              <a:rPr spc="-5" dirty="0"/>
              <a:t>s</a:t>
            </a:r>
            <a:r>
              <a:rPr dirty="0"/>
              <a:t>,</a:t>
            </a:r>
            <a:r>
              <a:rPr spc="5" dirty="0"/>
              <a:t> </a:t>
            </a:r>
            <a:r>
              <a:rPr spc="-5" dirty="0"/>
              <a:t>p</a:t>
            </a:r>
            <a:r>
              <a:rPr dirty="0"/>
              <a:t>r</a:t>
            </a:r>
            <a:r>
              <a:rPr spc="-5" dirty="0"/>
              <a:t>ocedu</a:t>
            </a:r>
            <a:r>
              <a:rPr dirty="0"/>
              <a:t>r</a:t>
            </a:r>
            <a:r>
              <a:rPr spc="-5" dirty="0"/>
              <a:t>es</a:t>
            </a:r>
            <a:r>
              <a:rPr dirty="0"/>
              <a:t>,</a:t>
            </a:r>
            <a:r>
              <a:rPr spc="5" dirty="0"/>
              <a:t> </a:t>
            </a:r>
            <a:r>
              <a:rPr spc="-5" dirty="0"/>
              <a:t>an</a:t>
            </a:r>
            <a:r>
              <a:rPr dirty="0"/>
              <a:t>d</a:t>
            </a:r>
            <a:r>
              <a:rPr spc="-10" dirty="0"/>
              <a:t> </a:t>
            </a:r>
            <a:r>
              <a:rPr spc="-5" dirty="0"/>
              <a:t>su</a:t>
            </a:r>
            <a:r>
              <a:rPr dirty="0"/>
              <a:t>mm</a:t>
            </a:r>
            <a:r>
              <a:rPr spc="-5" dirty="0"/>
              <a:t>a</a:t>
            </a:r>
            <a:r>
              <a:rPr dirty="0"/>
              <a:t>ry</a:t>
            </a:r>
            <a:r>
              <a:rPr spc="10" dirty="0"/>
              <a:t> </a:t>
            </a:r>
            <a:r>
              <a:rPr spc="-5" dirty="0"/>
              <a:t>da</a:t>
            </a:r>
            <a:r>
              <a:rPr dirty="0"/>
              <a:t>ta </a:t>
            </a:r>
            <a:r>
              <a:rPr spc="-5" dirty="0"/>
              <a:t>shou</a:t>
            </a:r>
            <a:r>
              <a:rPr dirty="0"/>
              <a:t>ld </a:t>
            </a:r>
            <a:r>
              <a:rPr spc="-5" dirty="0"/>
              <a:t>no</a:t>
            </a:r>
            <a:r>
              <a:rPr dirty="0"/>
              <a:t>t</a:t>
            </a:r>
            <a:r>
              <a:rPr spc="-5" dirty="0"/>
              <a:t> b</a:t>
            </a:r>
            <a:r>
              <a:rPr dirty="0"/>
              <a:t>e</a:t>
            </a:r>
            <a:r>
              <a:rPr spc="-10" dirty="0"/>
              <a:t> </a:t>
            </a:r>
            <a:r>
              <a:rPr spc="-5" dirty="0"/>
              <a:t>en</a:t>
            </a:r>
            <a:r>
              <a:rPr spc="5" dirty="0"/>
              <a:t>t</a:t>
            </a:r>
            <a:r>
              <a:rPr spc="-5" dirty="0"/>
              <a:t>e</a:t>
            </a:r>
            <a:r>
              <a:rPr dirty="0"/>
              <a:t>r</a:t>
            </a:r>
            <a:r>
              <a:rPr spc="-5" dirty="0"/>
              <a:t>e</a:t>
            </a:r>
            <a:r>
              <a:rPr dirty="0"/>
              <a:t>d f</a:t>
            </a:r>
            <a:r>
              <a:rPr spc="-5" dirty="0"/>
              <a:t>o</a:t>
            </a:r>
            <a:r>
              <a:rPr dirty="0"/>
              <a:t>r</a:t>
            </a:r>
            <a:r>
              <a:rPr spc="-5" dirty="0"/>
              <a:t> </a:t>
            </a:r>
            <a:r>
              <a:rPr dirty="0"/>
              <a:t>a m</a:t>
            </a:r>
            <a:r>
              <a:rPr spc="-5" dirty="0"/>
              <a:t>on</a:t>
            </a:r>
            <a:r>
              <a:rPr dirty="0"/>
              <a:t>th</a:t>
            </a:r>
            <a:r>
              <a:rPr spc="-25" dirty="0"/>
              <a:t> </a:t>
            </a:r>
            <a:r>
              <a:rPr spc="-5" dirty="0"/>
              <a:t>un</a:t>
            </a:r>
            <a:r>
              <a:rPr dirty="0"/>
              <a:t>til</a:t>
            </a:r>
            <a:r>
              <a:rPr spc="-1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-5" dirty="0"/>
              <a:t>p</a:t>
            </a:r>
            <a:r>
              <a:rPr spc="5" dirty="0"/>
              <a:t>l</a:t>
            </a:r>
            <a:r>
              <a:rPr spc="-5" dirty="0"/>
              <a:t>a</a:t>
            </a:r>
            <a:r>
              <a:rPr dirty="0"/>
              <a:t>n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spc="-5" dirty="0"/>
              <a:t>p</a:t>
            </a:r>
            <a:r>
              <a:rPr dirty="0"/>
              <a:t>l</a:t>
            </a:r>
            <a:r>
              <a:rPr spc="-5" dirty="0"/>
              <a:t>ace </a:t>
            </a:r>
            <a:r>
              <a:rPr dirty="0"/>
              <a:t>(</a:t>
            </a:r>
            <a:r>
              <a:rPr spc="-5" dirty="0"/>
              <a:t>un</a:t>
            </a:r>
            <a:r>
              <a:rPr dirty="0"/>
              <a:t>l</a:t>
            </a:r>
            <a:r>
              <a:rPr spc="-5" dirty="0"/>
              <a:t>es</a:t>
            </a:r>
            <a:r>
              <a:rPr dirty="0"/>
              <a:t>s</a:t>
            </a:r>
            <a:r>
              <a:rPr spc="-10" dirty="0"/>
              <a:t> </a:t>
            </a:r>
            <a:r>
              <a:rPr spc="-30" dirty="0"/>
              <a:t>y</a:t>
            </a:r>
            <a:r>
              <a:rPr spc="-5" dirty="0"/>
              <a:t>o</a:t>
            </a:r>
            <a:r>
              <a:rPr dirty="0"/>
              <a:t>u</a:t>
            </a:r>
            <a:r>
              <a:rPr spc="25" dirty="0"/>
              <a:t> </a:t>
            </a:r>
            <a:r>
              <a:rPr spc="-5" dirty="0"/>
              <a:t>a</a:t>
            </a:r>
            <a:r>
              <a:rPr dirty="0"/>
              <a:t>re r</a:t>
            </a:r>
            <a:r>
              <a:rPr spc="-5" dirty="0"/>
              <a:t>epo</a:t>
            </a:r>
            <a:r>
              <a:rPr dirty="0"/>
              <a:t>rt</a:t>
            </a:r>
            <a:r>
              <a:rPr spc="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ff</a:t>
            </a:r>
            <a:r>
              <a:rPr spc="-5" dirty="0"/>
              <a:t> p</a:t>
            </a:r>
            <a:r>
              <a:rPr dirty="0"/>
              <a:t>l</a:t>
            </a:r>
            <a:r>
              <a:rPr spc="-5" dirty="0"/>
              <a:t>an</a:t>
            </a:r>
            <a:r>
              <a:rPr dirty="0"/>
              <a:t>).</a:t>
            </a:r>
          </a:p>
          <a:p>
            <a:pPr>
              <a:spcBef>
                <a:spcPts val="4"/>
              </a:spcBef>
              <a:buClr>
                <a:srgbClr val="FFFFFF"/>
              </a:buClr>
              <a:buFont typeface="Wingdings"/>
              <a:buChar char=""/>
            </a:pPr>
            <a:endParaRPr sz="27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69200"/>
              </a:lnSpc>
              <a:buClr>
                <a:srgbClr val="FFFFFF"/>
              </a:buClr>
              <a:buFont typeface="Wingdings"/>
              <a:buChar char=""/>
              <a:tabLst>
                <a:tab pos="355600" algn="l"/>
              </a:tabLst>
            </a:pPr>
            <a:r>
              <a:rPr spc="-5" dirty="0"/>
              <a:t>P</a:t>
            </a:r>
            <a:r>
              <a:rPr dirty="0"/>
              <a:t>l</a:t>
            </a:r>
            <a:r>
              <a:rPr spc="-5" dirty="0"/>
              <a:t>a</a:t>
            </a:r>
            <a:r>
              <a:rPr dirty="0"/>
              <a:t>n</a:t>
            </a:r>
            <a:r>
              <a:rPr spc="-10" dirty="0"/>
              <a:t> </a:t>
            </a:r>
            <a:r>
              <a:rPr dirty="0"/>
              <a:t>i</a:t>
            </a:r>
            <a:r>
              <a:rPr spc="-5" dirty="0"/>
              <a:t>n</a:t>
            </a:r>
            <a:r>
              <a:rPr spc="5" dirty="0"/>
              <a:t>f</a:t>
            </a:r>
            <a:r>
              <a:rPr spc="-5" dirty="0"/>
              <a:t>o</a:t>
            </a:r>
            <a:r>
              <a:rPr dirty="0"/>
              <a:t>rms</a:t>
            </a:r>
            <a:r>
              <a:rPr spc="-10" dirty="0"/>
              <a:t> </a:t>
            </a:r>
            <a:r>
              <a:rPr spc="-5" dirty="0"/>
              <a:t>CD</a:t>
            </a:r>
            <a:r>
              <a:rPr dirty="0"/>
              <a:t>C</a:t>
            </a:r>
            <a:r>
              <a:rPr spc="10" dirty="0"/>
              <a:t> </a:t>
            </a:r>
            <a:r>
              <a:rPr spc="25" dirty="0"/>
              <a:t>w</a:t>
            </a:r>
            <a:r>
              <a:rPr spc="-5" dirty="0"/>
              <a:t>h</a:t>
            </a:r>
            <a:r>
              <a:rPr dirty="0"/>
              <a:t>i</a:t>
            </a:r>
            <a:r>
              <a:rPr spc="-5" dirty="0"/>
              <a:t>c</a:t>
            </a:r>
            <a:r>
              <a:rPr dirty="0"/>
              <a:t>h</a:t>
            </a:r>
            <a:r>
              <a:rPr spc="-50" dirty="0"/>
              <a:t> </a:t>
            </a:r>
            <a:r>
              <a:rPr dirty="0"/>
              <a:t>m</a:t>
            </a:r>
            <a:r>
              <a:rPr spc="-5" dirty="0"/>
              <a:t>odu</a:t>
            </a:r>
            <a:r>
              <a:rPr dirty="0"/>
              <a:t>l</a:t>
            </a:r>
            <a:r>
              <a:rPr spc="-5" dirty="0"/>
              <a:t>e</a:t>
            </a:r>
            <a:r>
              <a:rPr dirty="0"/>
              <a:t>s</a:t>
            </a:r>
            <a:r>
              <a:rPr spc="-10" dirty="0"/>
              <a:t> </a:t>
            </a:r>
            <a:r>
              <a:rPr spc="-5" dirty="0"/>
              <a:t>a</a:t>
            </a:r>
            <a:r>
              <a:rPr dirty="0"/>
              <a:t>re f</a:t>
            </a:r>
            <a:r>
              <a:rPr spc="-5" dirty="0"/>
              <a:t>o</a:t>
            </a:r>
            <a:r>
              <a:rPr dirty="0"/>
              <a:t>ll</a:t>
            </a:r>
            <a:r>
              <a:rPr spc="-15" dirty="0"/>
              <a:t>o</a:t>
            </a:r>
            <a:r>
              <a:rPr spc="15" dirty="0"/>
              <a:t>w</a:t>
            </a:r>
            <a:r>
              <a:rPr spc="-5" dirty="0"/>
              <a:t>e</a:t>
            </a:r>
            <a:r>
              <a:rPr dirty="0"/>
              <a:t>d</a:t>
            </a:r>
            <a:r>
              <a:rPr spc="-35" dirty="0"/>
              <a:t> </a:t>
            </a:r>
            <a:r>
              <a:rPr dirty="0"/>
              <a:t>f</a:t>
            </a:r>
            <a:r>
              <a:rPr spc="-5" dirty="0"/>
              <a:t>or </a:t>
            </a:r>
            <a:r>
              <a:rPr dirty="0"/>
              <a:t>a </a:t>
            </a:r>
            <a:r>
              <a:rPr spc="-5" dirty="0"/>
              <a:t>g</a:t>
            </a:r>
            <a:r>
              <a:rPr dirty="0"/>
              <a:t>i</a:t>
            </a:r>
            <a:r>
              <a:rPr spc="-5" dirty="0"/>
              <a:t>ve</a:t>
            </a:r>
            <a:r>
              <a:rPr dirty="0"/>
              <a:t>n</a:t>
            </a:r>
            <a:r>
              <a:rPr spc="-10" dirty="0"/>
              <a:t> </a:t>
            </a:r>
            <a:r>
              <a:rPr dirty="0"/>
              <a:t>m</a:t>
            </a:r>
            <a:r>
              <a:rPr spc="-5" dirty="0"/>
              <a:t>on</a:t>
            </a:r>
            <a:r>
              <a:rPr dirty="0"/>
              <a:t>t</a:t>
            </a:r>
            <a:r>
              <a:rPr spc="-5" dirty="0"/>
              <a:t>h.</a:t>
            </a:r>
          </a:p>
        </p:txBody>
      </p:sp>
    </p:spTree>
    <p:extLst>
      <p:ext uri="{BB962C8B-B14F-4D97-AF65-F5344CB8AC3E}">
        <p14:creationId xmlns:p14="http://schemas.microsoft.com/office/powerpoint/2010/main" val="2224059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2004" y="593833"/>
            <a:ext cx="39954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3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po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z="2800" b="1" spc="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Op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on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1201" y="1066801"/>
            <a:ext cx="8084819" cy="5181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4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6820"/>
            <a:r>
              <a:rPr spc="-30" dirty="0"/>
              <a:t>R</a:t>
            </a:r>
            <a:r>
              <a:rPr spc="-15" dirty="0"/>
              <a:t>e</a:t>
            </a:r>
            <a:r>
              <a:rPr spc="-25" dirty="0"/>
              <a:t>po</a:t>
            </a:r>
            <a:r>
              <a:rPr spc="-15" dirty="0"/>
              <a:t>r</a:t>
            </a:r>
            <a:r>
              <a:rPr spc="-5" dirty="0"/>
              <a:t>t</a:t>
            </a:r>
            <a:r>
              <a:rPr spc="-10" dirty="0"/>
              <a:t>i</a:t>
            </a:r>
            <a:r>
              <a:rPr spc="-25" dirty="0"/>
              <a:t>n</a:t>
            </a:r>
            <a:r>
              <a:rPr spc="-20" dirty="0"/>
              <a:t>g</a:t>
            </a:r>
            <a:r>
              <a:rPr spc="30" dirty="0"/>
              <a:t> </a:t>
            </a:r>
            <a:r>
              <a:rPr spc="-25" dirty="0"/>
              <a:t>P</a:t>
            </a:r>
            <a:r>
              <a:rPr spc="-10" dirty="0"/>
              <a:t>l</a:t>
            </a:r>
            <a:r>
              <a:rPr spc="-15" dirty="0"/>
              <a:t>a</a:t>
            </a:r>
            <a:r>
              <a:rPr spc="-20" dirty="0"/>
              <a:t>n</a:t>
            </a:r>
            <a:r>
              <a:rPr spc="-5" dirty="0"/>
              <a:t> </a:t>
            </a:r>
            <a:r>
              <a:rPr spc="-25" dirty="0"/>
              <a:t>Op</a:t>
            </a:r>
            <a:r>
              <a:rPr spc="-5" dirty="0"/>
              <a:t>t</a:t>
            </a:r>
            <a:r>
              <a:rPr spc="-10" dirty="0"/>
              <a:t>i</a:t>
            </a:r>
            <a:r>
              <a:rPr spc="-25" dirty="0"/>
              <a:t>on</a:t>
            </a:r>
            <a:r>
              <a:rPr spc="-20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981201" y="1752601"/>
            <a:ext cx="8229599" cy="4495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153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8194" y="868472"/>
            <a:ext cx="39954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3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po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z="2800" b="1" spc="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Op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on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91869" y="1447801"/>
            <a:ext cx="8229599" cy="3200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000" y="3733801"/>
            <a:ext cx="4114800" cy="646331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 marR="417830"/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Se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1400" spc="-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Spe</a:t>
            </a:r>
            <a:r>
              <a:rPr sz="1400" spc="5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1400" spc="5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ic</a:t>
            </a:r>
            <a:r>
              <a:rPr sz="1400" spc="-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gan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1400" spc="5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sz="1400" spc="-7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1400" spc="-20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an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14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Spe</a:t>
            </a:r>
            <a:r>
              <a:rPr sz="1400" spc="5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en </a:t>
            </a:r>
            <a:r>
              <a:rPr sz="1400" spc="-8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1400" spc="-20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(“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ll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 Spe</a:t>
            </a:r>
            <a:r>
              <a:rPr sz="1400" spc="5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sz="1400" spc="5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”</a:t>
            </a:r>
            <a:r>
              <a:rPr sz="1400" spc="-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14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“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oo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14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Spe</a:t>
            </a:r>
            <a:r>
              <a:rPr sz="1400" spc="5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ens 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1400" spc="-20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”)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91869" y="4651249"/>
            <a:ext cx="8229599" cy="1444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7400" y="5366004"/>
            <a:ext cx="2590800" cy="430887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391795"/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re</a:t>
            </a:r>
            <a:r>
              <a:rPr sz="1400" spc="-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14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li</a:t>
            </a:r>
            <a:r>
              <a:rPr sz="1400" spc="5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k</a:t>
            </a:r>
            <a:r>
              <a:rPr sz="1400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he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n </a:t>
            </a:r>
            <a:r>
              <a:rPr sz="1400" spc="-20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sz="14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re</a:t>
            </a:r>
            <a:r>
              <a:rPr sz="14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1400" spc="5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FFC000"/>
                </a:solidFill>
                <a:latin typeface="Arial"/>
                <a:cs typeface="Arial"/>
              </a:rPr>
              <a:t>hed.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430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4431" y="3959876"/>
            <a:ext cx="5800725" cy="72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Gett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tarted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1050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rs,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s,</a:t>
            </a:r>
            <a:r>
              <a:rPr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geon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s,</a:t>
            </a:r>
            <a:r>
              <a:rPr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epo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Pl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ans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7001" y="6477013"/>
            <a:ext cx="190487" cy="190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4790" y="2026712"/>
            <a:ext cx="36029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NHSN</a:t>
            </a:r>
            <a:r>
              <a:rPr sz="28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ac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ili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sz="2800" b="1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et-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Up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855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8058" y="990710"/>
            <a:ext cx="41338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3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po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z="2800" b="1" spc="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Op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on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s*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4340" y="2122329"/>
            <a:ext cx="697610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…Or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choos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 “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 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odu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h”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1" y="2667001"/>
            <a:ext cx="7848599" cy="3314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090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6246" y="639872"/>
            <a:ext cx="164338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30" dirty="0">
                <a:solidFill>
                  <a:srgbClr val="FFC000"/>
                </a:solidFill>
                <a:latin typeface="Arial"/>
                <a:cs typeface="Arial"/>
              </a:rPr>
              <a:t>Summ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ary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378616"/>
            <a:ext cx="5396230" cy="3793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NHS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ebs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Favo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rit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es”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2"/>
              </a:spcBef>
              <a:buClr>
                <a:srgbClr val="FFC000"/>
              </a:buClr>
              <a:buFont typeface="Wingdings"/>
              <a:buChar char=""/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NHS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Nav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2"/>
              </a:spcBef>
              <a:buClr>
                <a:srgbClr val="FFC000"/>
              </a:buClr>
              <a:buFont typeface="Wingdings"/>
              <a:buChar char=""/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  <a:tab pos="267462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	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ass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2"/>
              </a:spcBef>
              <a:buClr>
                <a:srgbClr val="FFC000"/>
              </a:buClr>
              <a:buFont typeface="Wingdings"/>
              <a:buChar char=""/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Loca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2"/>
              </a:spcBef>
              <a:buClr>
                <a:srgbClr val="FFC000"/>
              </a:buClr>
              <a:buFont typeface="Wingdings"/>
              <a:buChar char=""/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geo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codes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2"/>
              </a:spcBef>
              <a:buClr>
                <a:srgbClr val="FFC000"/>
              </a:buClr>
              <a:buFont typeface="Wingdings"/>
              <a:buChar char=""/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 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Repo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99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312234" y="1670693"/>
            <a:ext cx="11530361" cy="4228302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Power Point for getting started- setting up units and reporting plan</a:t>
            </a:r>
          </a:p>
          <a:p>
            <a:pPr algn="ctr"/>
            <a:r>
              <a:rPr lang="en-US" sz="2000" u="sng" dirty="0">
                <a:hlinkClick r:id="rId2"/>
              </a:rPr>
              <a:t>https://www.cdc.gov/nhsn/pdfs/training/enroll/nhsn_getting_started.</a:t>
            </a:r>
            <a:endParaRPr lang="en-US" sz="2000" u="sng" dirty="0"/>
          </a:p>
          <a:p>
            <a:pPr algn="ctr"/>
            <a:r>
              <a:rPr lang="en-US" sz="2000" dirty="0"/>
              <a:t> Mapping power point</a:t>
            </a:r>
          </a:p>
          <a:p>
            <a:pPr algn="ctr"/>
            <a:r>
              <a:rPr lang="en-US" sz="2000" u="sng" dirty="0">
                <a:hlinkClick r:id="rId3"/>
              </a:rPr>
              <a:t>https://www.cdc.gov/nhsn/pdfs/training/analysis/mapping-locations-nhs</a:t>
            </a:r>
            <a:r>
              <a:rPr lang="en-US" sz="2000" u="sng" dirty="0">
                <a:solidFill>
                  <a:srgbClr val="FFC000"/>
                </a:solidFill>
              </a:rPr>
              <a:t>n</a:t>
            </a:r>
          </a:p>
          <a:p>
            <a:pPr algn="ctr"/>
            <a:r>
              <a:rPr lang="en-US" sz="2000" dirty="0"/>
              <a:t>General training and data entry</a:t>
            </a:r>
          </a:p>
          <a:p>
            <a:pPr algn="ctr"/>
            <a:r>
              <a:rPr lang="en-US" sz="2000" u="sng" dirty="0">
                <a:hlinkClick r:id="rId4"/>
              </a:rPr>
              <a:t>https://www.cdc.gov/nhsn/pdfs/training/general/PS-Data-Entry.pdf</a:t>
            </a:r>
            <a:endParaRPr lang="en-US" sz="2000" dirty="0"/>
          </a:p>
          <a:p>
            <a:pPr algn="ctr"/>
            <a:r>
              <a:rPr lang="en-US" sz="2000" dirty="0"/>
              <a:t>FAQ for mapping</a:t>
            </a:r>
          </a:p>
          <a:p>
            <a:pPr algn="ctr"/>
            <a:r>
              <a:rPr lang="en-US" sz="2000" u="sng" dirty="0">
                <a:hlinkClick r:id="rId5"/>
              </a:rPr>
              <a:t>https://www.cdc.gov/nhsn/faqs/faq-locations.html</a:t>
            </a:r>
            <a:endParaRPr lang="en-US" sz="2000" dirty="0"/>
          </a:p>
          <a:p>
            <a:pPr algn="ctr"/>
            <a:r>
              <a:rPr lang="en-US" sz="2000" dirty="0"/>
              <a:t>Location mapping crosswalk</a:t>
            </a:r>
          </a:p>
          <a:p>
            <a:pPr algn="ctr"/>
            <a:r>
              <a:rPr lang="en-US" sz="2000" u="sng" dirty="0">
                <a:hlinkClick r:id="rId6"/>
              </a:rPr>
              <a:t>https://www.cdc.gov/nhsn/PDFs/pscManual/15LocationsDescriptions_current.pdf</a:t>
            </a:r>
            <a:endParaRPr lang="en-US" sz="2000" dirty="0"/>
          </a:p>
          <a:p>
            <a:pPr algn="ctr"/>
            <a:r>
              <a:rPr lang="en-US" sz="2000" dirty="0"/>
              <a:t> </a:t>
            </a:r>
          </a:p>
          <a:p>
            <a:pPr algn="ctr"/>
            <a:r>
              <a:rPr lang="en-US" sz="2000" u="sng" dirty="0">
                <a:hlinkClick r:id="rId7"/>
              </a:rPr>
              <a:t>n-surveillance-508.pdf</a:t>
            </a:r>
            <a:r>
              <a:rPr lang="en-US" sz="2000" u="sng" dirty="0">
                <a:hlinkClick r:id="rId2"/>
              </a:rPr>
              <a:t>pdf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3916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Nebraska State NHSN 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739" y="1336639"/>
            <a:ext cx="10764520" cy="5539978"/>
          </a:xfrm>
        </p:spPr>
        <p:txBody>
          <a:bodyPr/>
          <a:lstStyle/>
          <a:p>
            <a:r>
              <a:rPr lang="en-US" dirty="0"/>
              <a:t>Method HAI is reported to Nebraska DHHS for Nebraska facilities that have a CMS mandate to report HAIs</a:t>
            </a:r>
          </a:p>
          <a:p>
            <a:r>
              <a:rPr lang="en-US" dirty="0"/>
              <a:t>	Mandated in 2017 for any facility in Nebraska required to report into NHSN for CMS must also report HAIs as part of reportable disease list</a:t>
            </a:r>
          </a:p>
          <a:p>
            <a:endParaRPr lang="en-US" dirty="0"/>
          </a:p>
          <a:p>
            <a:r>
              <a:rPr lang="en-US" dirty="0"/>
              <a:t>Requirement is met by joining the Nebraska group</a:t>
            </a:r>
          </a:p>
          <a:p>
            <a:endParaRPr lang="en-US" dirty="0"/>
          </a:p>
          <a:p>
            <a:r>
              <a:rPr lang="en-US" dirty="0"/>
              <a:t>Voluntary for CAHs</a:t>
            </a:r>
          </a:p>
          <a:p>
            <a:endParaRPr lang="en-US" dirty="0"/>
          </a:p>
          <a:p>
            <a:r>
              <a:rPr lang="en-US" dirty="0"/>
              <a:t>Data used by Public Health to improve health and lives of Nebraskans</a:t>
            </a:r>
          </a:p>
          <a:p>
            <a:endParaRPr lang="en-US" dirty="0"/>
          </a:p>
          <a:p>
            <a:r>
              <a:rPr lang="en-US" dirty="0"/>
              <a:t>Not used for regulatory purposes</a:t>
            </a:r>
          </a:p>
          <a:p>
            <a:endParaRPr lang="en-US" dirty="0"/>
          </a:p>
          <a:p>
            <a:r>
              <a:rPr lang="en-US" dirty="0"/>
              <a:t>Data is reported out in aggregate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14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Nebraska State HAI 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739" y="1659541"/>
            <a:ext cx="10764520" cy="3693319"/>
          </a:xfrm>
        </p:spPr>
        <p:txBody>
          <a:bodyPr/>
          <a:lstStyle/>
          <a:p>
            <a:r>
              <a:rPr lang="en-US" dirty="0"/>
              <a:t>Nebraska NHSN user group ID: 44088</a:t>
            </a:r>
          </a:p>
          <a:p>
            <a:endParaRPr lang="en-US" dirty="0"/>
          </a:p>
          <a:p>
            <a:r>
              <a:rPr lang="en-US" dirty="0"/>
              <a:t>Nebraska NHSN Password: NEHAI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Would join under Group on the left hand navigation bar</a:t>
            </a:r>
          </a:p>
          <a:p>
            <a:endParaRPr lang="en-US" dirty="0"/>
          </a:p>
          <a:p>
            <a:r>
              <a:rPr lang="en-US" dirty="0"/>
              <a:t>If interested in being part of the group contact-</a:t>
            </a:r>
          </a:p>
          <a:p>
            <a:r>
              <a:rPr lang="en-US" dirty="0">
                <a:hlinkClick r:id="rId2"/>
              </a:rPr>
              <a:t>Margaret.drake@nebraska.gov</a:t>
            </a:r>
            <a:endParaRPr lang="en-US" dirty="0"/>
          </a:p>
          <a:p>
            <a:r>
              <a:rPr lang="en-US" dirty="0"/>
              <a:t>402-580-8955</a:t>
            </a:r>
          </a:p>
        </p:txBody>
      </p:sp>
    </p:spTree>
    <p:extLst>
      <p:ext uri="{BB962C8B-B14F-4D97-AF65-F5344CB8AC3E}">
        <p14:creationId xmlns:p14="http://schemas.microsoft.com/office/powerpoint/2010/main" val="252056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2847" y="763606"/>
            <a:ext cx="263080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Lo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z="28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 t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NHSN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1840" y="1391317"/>
            <a:ext cx="5271770" cy="1264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tt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ps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:/</a:t>
            </a:r>
            <a:r>
              <a:rPr sz="2400" b="1" spc="5" dirty="0">
                <a:solidFill>
                  <a:srgbClr val="FFC000"/>
                </a:solidFill>
                <a:latin typeface="Arial"/>
                <a:cs typeface="Arial"/>
              </a:rPr>
              <a:t>/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sa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cdc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gov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rid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lnSpc>
                <a:spcPts val="2855"/>
              </a:lnSpc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‘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NHS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Repo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ng’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42617" y="3048000"/>
            <a:ext cx="6934187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569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3647" y="500172"/>
            <a:ext cx="346329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NHSN</a:t>
            </a:r>
            <a:r>
              <a:rPr sz="28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nd</a:t>
            </a:r>
            <a:r>
              <a:rPr sz="2800" b="1" spc="-1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z="2800" b="1" spc="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8316" y="1010317"/>
            <a:ext cx="7830184" cy="1633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ponen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enu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iliti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hav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acces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sho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 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secon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enu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lnSpc>
                <a:spcPts val="2855"/>
              </a:lnSpc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 (if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necessa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‘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Sub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mit’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1" y="2971800"/>
            <a:ext cx="7286243" cy="3410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64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4970" y="5790596"/>
            <a:ext cx="154686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2925" marR="5080" indent="-530860"/>
            <a:r>
              <a:rPr sz="2400" b="1" spc="-30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400" b="1" spc="-9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400" b="1" spc="-45"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r>
              <a:rPr sz="2400" b="1" spc="4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400" b="1" spc="-90"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z="2400" b="1" spc="-6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400" b="1" spc="9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400" b="1" spc="4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400" b="1" spc="-10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2400" b="1" spc="-150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400" b="1" spc="-7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-204" dirty="0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sz="2400" b="1" spc="-11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400" b="1" spc="-14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0"/>
            <a:r>
              <a:rPr spc="-25" dirty="0"/>
              <a:t>NHSN</a:t>
            </a:r>
            <a:r>
              <a:rPr spc="20" dirty="0"/>
              <a:t> </a:t>
            </a:r>
            <a:r>
              <a:rPr spc="-25" dirty="0"/>
              <a:t>P</a:t>
            </a:r>
            <a:r>
              <a:rPr spc="-10" dirty="0"/>
              <a:t>ati</a:t>
            </a:r>
            <a:r>
              <a:rPr spc="-15" dirty="0"/>
              <a:t>e</a:t>
            </a:r>
            <a:r>
              <a:rPr spc="-25" dirty="0"/>
              <a:t>n</a:t>
            </a:r>
            <a:r>
              <a:rPr spc="-10" dirty="0"/>
              <a:t>t</a:t>
            </a:r>
            <a:r>
              <a:rPr spc="15" dirty="0"/>
              <a:t> </a:t>
            </a:r>
            <a:r>
              <a:rPr spc="-25" dirty="0"/>
              <a:t>S</a:t>
            </a:r>
            <a:r>
              <a:rPr spc="-10" dirty="0"/>
              <a:t>afet</a:t>
            </a:r>
            <a:r>
              <a:rPr spc="-20" dirty="0"/>
              <a:t>y</a:t>
            </a:r>
            <a:r>
              <a:rPr spc="5" dirty="0"/>
              <a:t> </a:t>
            </a:r>
            <a:r>
              <a:rPr spc="-30" dirty="0"/>
              <a:t>Hom</a:t>
            </a:r>
            <a:r>
              <a:rPr spc="-20" dirty="0"/>
              <a:t>e</a:t>
            </a:r>
            <a:r>
              <a:rPr spc="30" dirty="0"/>
              <a:t> </a:t>
            </a:r>
            <a:r>
              <a:rPr spc="-25" dirty="0"/>
              <a:t>P</a:t>
            </a:r>
            <a:r>
              <a:rPr spc="-15" dirty="0"/>
              <a:t>a</a:t>
            </a:r>
            <a:r>
              <a:rPr spc="-25" dirty="0"/>
              <a:t>g</a:t>
            </a:r>
            <a:r>
              <a:rPr spc="-20"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22140" y="5569616"/>
            <a:ext cx="535876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rmi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ch nav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esent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1" y="1447800"/>
            <a:ext cx="8458199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8800" y="2228088"/>
            <a:ext cx="990600" cy="3429000"/>
          </a:xfrm>
          <a:custGeom>
            <a:avLst/>
            <a:gdLst/>
            <a:ahLst/>
            <a:cxnLst/>
            <a:rect l="l" t="t" r="r" b="b"/>
            <a:pathLst>
              <a:path w="990600" h="3429000">
                <a:moveTo>
                  <a:pt x="0" y="0"/>
                </a:moveTo>
                <a:lnTo>
                  <a:pt x="990600" y="0"/>
                </a:lnTo>
                <a:lnTo>
                  <a:pt x="990600" y="2916021"/>
                </a:lnTo>
                <a:lnTo>
                  <a:pt x="557644" y="2916021"/>
                </a:lnTo>
                <a:lnTo>
                  <a:pt x="557644" y="3273577"/>
                </a:lnTo>
                <a:lnTo>
                  <a:pt x="640473" y="3273577"/>
                </a:lnTo>
                <a:lnTo>
                  <a:pt x="495300" y="3429000"/>
                </a:lnTo>
                <a:lnTo>
                  <a:pt x="350126" y="3273577"/>
                </a:lnTo>
                <a:lnTo>
                  <a:pt x="432955" y="3273577"/>
                </a:lnTo>
                <a:lnTo>
                  <a:pt x="432955" y="2916021"/>
                </a:lnTo>
                <a:lnTo>
                  <a:pt x="0" y="2916021"/>
                </a:lnTo>
                <a:lnTo>
                  <a:pt x="0" y="0"/>
                </a:lnTo>
                <a:close/>
              </a:path>
            </a:pathLst>
          </a:custGeom>
          <a:ln w="640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5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9425">
              <a:lnSpc>
                <a:spcPts val="3329"/>
              </a:lnSpc>
            </a:pPr>
            <a:r>
              <a:rPr spc="-30" dirty="0"/>
              <a:t>N</a:t>
            </a:r>
            <a:r>
              <a:rPr spc="-15" dirty="0"/>
              <a:t>av</a:t>
            </a:r>
            <a:r>
              <a:rPr spc="-10" dirty="0"/>
              <a:t>i</a:t>
            </a:r>
            <a:r>
              <a:rPr spc="-25" dirty="0"/>
              <a:t>g</a:t>
            </a:r>
            <a:r>
              <a:rPr spc="-10" dirty="0"/>
              <a:t>ati</a:t>
            </a:r>
            <a:r>
              <a:rPr spc="-25" dirty="0"/>
              <a:t>n</a:t>
            </a:r>
            <a:r>
              <a:rPr spc="-20" dirty="0"/>
              <a:t>g</a:t>
            </a:r>
            <a:r>
              <a:rPr spc="20" dirty="0"/>
              <a:t> </a:t>
            </a:r>
            <a:r>
              <a:rPr spc="-25" dirty="0"/>
              <a:t>NHSN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96118"/>
            <a:ext cx="7865745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855"/>
              </a:lnSpc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nav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NHS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nav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0" y="3954177"/>
            <a:ext cx="76123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Exp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5200" y="2286000"/>
            <a:ext cx="5562600" cy="115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19401" y="4410456"/>
            <a:ext cx="6576059" cy="1761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064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1487" y="868472"/>
            <a:ext cx="16071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Ad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28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ser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912016"/>
            <a:ext cx="7750809" cy="3531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NHS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nav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r: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se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‘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’,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hen se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‘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Add’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2"/>
              </a:spcBef>
              <a:buClr>
                <a:srgbClr val="FFC000"/>
              </a:buClr>
              <a:buFont typeface="Wingdings"/>
              <a:buChar char=""/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6385">
              <a:spcBef>
                <a:spcPts val="480"/>
              </a:spcBef>
              <a:buClr>
                <a:srgbClr val="FFC000"/>
              </a:buClr>
              <a:buFont typeface="Wingdings"/>
              <a:buChar char=""/>
              <a:tabLst>
                <a:tab pos="756920" algn="l"/>
              </a:tabLst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erna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56285" marR="486409" lvl="1" indent="-286385">
              <a:spcBef>
                <a:spcPts val="480"/>
              </a:spcBef>
              <a:buClr>
                <a:srgbClr val="FFC000"/>
              </a:buClr>
              <a:buFont typeface="Wingdings"/>
              <a:buChar char=""/>
              <a:tabLst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addre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ered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 reg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SAM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756285" lvl="1" indent="-286385">
              <a:spcBef>
                <a:spcPts val="480"/>
              </a:spcBef>
              <a:buClr>
                <a:srgbClr val="FFC000"/>
              </a:buClr>
              <a:buFont typeface="Wingdings"/>
              <a:buChar char=""/>
              <a:tabLst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Fil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requ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lvl="1">
              <a:spcBef>
                <a:spcPts val="38"/>
              </a:spcBef>
              <a:buClr>
                <a:srgbClr val="FFC000"/>
              </a:buClr>
              <a:buFont typeface="Wingdings"/>
              <a:buChar char=""/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>
              <a:buClr>
                <a:srgbClr val="FFC000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Save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8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1388" y="411272"/>
            <a:ext cx="16071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25" dirty="0">
                <a:solidFill>
                  <a:srgbClr val="FFC000"/>
                </a:solidFill>
                <a:latin typeface="Arial"/>
                <a:cs typeface="Arial"/>
              </a:rPr>
              <a:t>Ad</a:t>
            </a:r>
            <a:r>
              <a:rPr sz="2800" b="1" spc="-20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28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ser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77213" y="762001"/>
            <a:ext cx="8000999" cy="563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9416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D0603C1-FABC-48DB-AA7C-1917C0CCB04E}" vid="{CB3C255F-EE14-45A8-B3CD-EDFF1ED97F1A}"/>
    </a:ext>
  </a:extLst>
</a:theme>
</file>

<file path=ppt/theme/theme3.xml><?xml version="1.0" encoding="utf-8"?>
<a:theme xmlns:a="http://schemas.openxmlformats.org/drawingml/2006/main" name="Brand Theme Master">
  <a:themeElements>
    <a:clrScheme name="New Brand Colors">
      <a:dk1>
        <a:sysClr val="windowText" lastClr="000000"/>
      </a:dk1>
      <a:lt1>
        <a:sysClr val="window" lastClr="FFFFFF"/>
      </a:lt1>
      <a:dk2>
        <a:srgbClr val="036080"/>
      </a:dk2>
      <a:lt2>
        <a:srgbClr val="B9C8D3"/>
      </a:lt2>
      <a:accent1>
        <a:srgbClr val="BABF33"/>
      </a:accent1>
      <a:accent2>
        <a:srgbClr val="FFC843"/>
      </a:accent2>
      <a:accent3>
        <a:srgbClr val="B9C8D3"/>
      </a:accent3>
      <a:accent4>
        <a:srgbClr val="036080"/>
      </a:accent4>
      <a:accent5>
        <a:srgbClr val="FFC843"/>
      </a:accent5>
      <a:accent6>
        <a:srgbClr val="BABF33"/>
      </a:accent6>
      <a:hlink>
        <a:srgbClr val="036080"/>
      </a:hlink>
      <a:folHlink>
        <a:srgbClr val="BABF33"/>
      </a:folHlink>
    </a:clrScheme>
    <a:fontScheme name="Brand fonts">
      <a:majorFont>
        <a:latin typeface="Roboto Black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 PPT TEMPLATE" id="{B6D2EE42-8E16-4743-BA5A-6A556B75F7D0}" vid="{7CE6E7F2-AB64-449A-AFF9-DE15E83D1FA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1642</Words>
  <Application>Microsoft Macintosh PowerPoint</Application>
  <PresentationFormat>Widescreen</PresentationFormat>
  <Paragraphs>197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Montserrat</vt:lpstr>
      <vt:lpstr>Montserrat Semi Bold</vt:lpstr>
      <vt:lpstr>Arial</vt:lpstr>
      <vt:lpstr>Calibri</vt:lpstr>
      <vt:lpstr>Calibri Light</vt:lpstr>
      <vt:lpstr>Roboto</vt:lpstr>
      <vt:lpstr>Roboto Black</vt:lpstr>
      <vt:lpstr>Times New Roman</vt:lpstr>
      <vt:lpstr>Wingdings</vt:lpstr>
      <vt:lpstr>Wingdings 3</vt:lpstr>
      <vt:lpstr>1_Office Theme</vt:lpstr>
      <vt:lpstr>Theme1</vt:lpstr>
      <vt:lpstr>Brand Theme Master</vt:lpstr>
      <vt:lpstr>Overview NHSN</vt:lpstr>
      <vt:lpstr>Why Should I Use NHSN?</vt:lpstr>
      <vt:lpstr>PowerPoint Presentation</vt:lpstr>
      <vt:lpstr>PowerPoint Presentation</vt:lpstr>
      <vt:lpstr>PowerPoint Presentation</vt:lpstr>
      <vt:lpstr>NHSN Patient Safety Home Page</vt:lpstr>
      <vt:lpstr>Navigating NHSN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Mapping Locations</vt:lpstr>
      <vt:lpstr>Importance of Correct Location Mapping</vt:lpstr>
      <vt:lpstr>Importance of Correct Location Mapping</vt:lpstr>
      <vt:lpstr>NHSN Location Terms</vt:lpstr>
      <vt:lpstr>NHSN 80% Rule</vt:lpstr>
      <vt:lpstr>Virtual Locations</vt:lpstr>
      <vt:lpstr>Virtual Locations</vt:lpstr>
      <vt:lpstr>Mixed Acuity Unit</vt:lpstr>
      <vt:lpstr>Steps for Defining Locations in NHSN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 Plan Options</vt:lpstr>
      <vt:lpstr>PowerPoint Presentation</vt:lpstr>
      <vt:lpstr>PowerPoint Presentation</vt:lpstr>
      <vt:lpstr>PowerPoint Presentation</vt:lpstr>
      <vt:lpstr>References</vt:lpstr>
      <vt:lpstr>Nebraska State NHSN Group</vt:lpstr>
      <vt:lpstr>Nebraska State HAI Group</vt:lpstr>
    </vt:vector>
  </TitlesOfParts>
  <Company>State of Nebraska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Drake</dc:creator>
  <cp:lastModifiedBy>Microsoft Office User</cp:lastModifiedBy>
  <cp:revision>12</cp:revision>
  <dcterms:created xsi:type="dcterms:W3CDTF">2021-04-26T14:37:15Z</dcterms:created>
  <dcterms:modified xsi:type="dcterms:W3CDTF">2021-04-27T14:23:23Z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-860975938</vt:i4>
  </property>
  <property fmtid="{D5CDD505-2E9C-101B-9397-08002B2CF9AE}" pid="3" name="_NewReviewCycle">
    <vt:lpwstr/>
  </property>
  <property fmtid="{D5CDD505-2E9C-101B-9397-08002B2CF9AE}" pid="4" name="_EmailSubject">
    <vt:lpwstr>Final Power Point for today</vt:lpwstr>
  </property>
  <property fmtid="{D5CDD505-2E9C-101B-9397-08002B2CF9AE}" pid="5" name="_AuthorEmail">
    <vt:lpwstr>Margaret.Drake@nebraska.gov</vt:lpwstr>
  </property>
  <property fmtid="{D5CDD505-2E9C-101B-9397-08002B2CF9AE}" pid="6" name="_AuthorEmailDisplayName">
    <vt:lpwstr>Drake, Margaret</vt:lpwstr>
  </property>
</Properties>
</file>