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60" r:id="rId2"/>
    <p:sldId id="258" r:id="rId3"/>
    <p:sldId id="261" r:id="rId4"/>
    <p:sldId id="257" r:id="rId5"/>
    <p:sldId id="262" r:id="rId6"/>
    <p:sldId id="263" r:id="rId7"/>
    <p:sldId id="264" r:id="rId8"/>
    <p:sldId id="265" r:id="rId9"/>
    <p:sldId id="266" r:id="rId10"/>
    <p:sldId id="267" r:id="rId11"/>
    <p:sldId id="268" r:id="rId12"/>
    <p:sldId id="269" r:id="rId13"/>
    <p:sldId id="270" r:id="rId14"/>
    <p:sldId id="271" r:id="rId15"/>
    <p:sldId id="275" r:id="rId16"/>
    <p:sldId id="276" r:id="rId17"/>
    <p:sldId id="272" r:id="rId18"/>
    <p:sldId id="278" r:id="rId19"/>
    <p:sldId id="273" r:id="rId20"/>
    <p:sldId id="274" r:id="rId21"/>
    <p:sldId id="27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99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3F41DB-74E0-481C-86F2-1EC705A2ED36}" type="datetimeFigureOut">
              <a:rPr lang="en-US" smtClean="0"/>
              <a:t>1/27/2021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2E6840-514D-416F-8224-50CFEBE88E69}"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Mask P was highly effective but difficult to breathe through. One participant described it as being suffocated by a scratchy diaper. Mask Q provided the highest protection with a score of 10. It fit tightly but not uncomfortably to the face and was made of two layers of hand-felted cashmere with a PM2.5 filter inserted between.</a:t>
            </a:r>
            <a:endParaRPr lang="en-US" dirty="0"/>
          </a:p>
        </p:txBody>
      </p:sp>
      <p:sp>
        <p:nvSpPr>
          <p:cNvPr id="4" name="Slide Number Placeholder 3"/>
          <p:cNvSpPr>
            <a:spLocks noGrp="1"/>
          </p:cNvSpPr>
          <p:nvPr>
            <p:ph type="sldNum" sz="quarter" idx="10"/>
          </p:nvPr>
        </p:nvSpPr>
        <p:spPr/>
        <p:txBody>
          <a:bodyPr/>
          <a:lstStyle/>
          <a:p>
            <a:fld id="{9C2E6840-514D-416F-8224-50CFEBE88E69}" type="slidenum">
              <a:rPr lang="en-US" smtClean="0"/>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E4D11A5-9388-443B-8F14-869A9F7EFA9A}" type="datetimeFigureOut">
              <a:rPr lang="en-US" smtClean="0"/>
              <a:pPr/>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90506B-F473-4B58-94C7-738FB623CD2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4D11A5-9388-443B-8F14-869A9F7EFA9A}" type="datetimeFigureOut">
              <a:rPr lang="en-US" smtClean="0"/>
              <a:pPr/>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90506B-F473-4B58-94C7-738FB623CD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4D11A5-9388-443B-8F14-869A9F7EFA9A}" type="datetimeFigureOut">
              <a:rPr lang="en-US" smtClean="0"/>
              <a:pPr/>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90506B-F473-4B58-94C7-738FB623CD2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4D11A5-9388-443B-8F14-869A9F7EFA9A}" type="datetimeFigureOut">
              <a:rPr lang="en-US" smtClean="0"/>
              <a:pPr/>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90506B-F473-4B58-94C7-738FB623CD2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4D11A5-9388-443B-8F14-869A9F7EFA9A}" type="datetimeFigureOut">
              <a:rPr lang="en-US" smtClean="0"/>
              <a:pPr/>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90506B-F473-4B58-94C7-738FB623CD2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E4D11A5-9388-443B-8F14-869A9F7EFA9A}" type="datetimeFigureOut">
              <a:rPr lang="en-US" smtClean="0"/>
              <a:pPr/>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90506B-F473-4B58-94C7-738FB623CD2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4D11A5-9388-443B-8F14-869A9F7EFA9A}" type="datetimeFigureOut">
              <a:rPr lang="en-US" smtClean="0"/>
              <a:pPr/>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90506B-F473-4B58-94C7-738FB623CD2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E4D11A5-9388-443B-8F14-869A9F7EFA9A}" type="datetimeFigureOut">
              <a:rPr lang="en-US" smtClean="0"/>
              <a:pPr/>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90506B-F473-4B58-94C7-738FB623CD2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4D11A5-9388-443B-8F14-869A9F7EFA9A}" type="datetimeFigureOut">
              <a:rPr lang="en-US" smtClean="0"/>
              <a:pPr/>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90506B-F473-4B58-94C7-738FB623CD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4D11A5-9388-443B-8F14-869A9F7EFA9A}" type="datetimeFigureOut">
              <a:rPr lang="en-US" smtClean="0"/>
              <a:pPr/>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90506B-F473-4B58-94C7-738FB623CD2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4D11A5-9388-443B-8F14-869A9F7EFA9A}" type="datetimeFigureOut">
              <a:rPr lang="en-US" smtClean="0"/>
              <a:pPr/>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90506B-F473-4B58-94C7-738FB623CD2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4D11A5-9388-443B-8F14-869A9F7EFA9A}" type="datetimeFigureOut">
              <a:rPr lang="en-US" smtClean="0"/>
              <a:pPr/>
              <a:t>1/27/2021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90506B-F473-4B58-94C7-738FB623CD2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idmd4u-corona.2020@yahoo.co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dx.doi.org/10.1136/annrheumdis-2020-219517"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doi.org/10.1101/2021.01.16.21249956"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medrxiv.org/content/10.1101/2020.07.23.20160895v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doi.org/10.1101/2021.01.21.20228569"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fontScale="90000"/>
          </a:bodyPr>
          <a:lstStyle/>
          <a:p>
            <a:r>
              <a:rPr lang="en-US" b="1" dirty="0" smtClean="0"/>
              <a:t/>
            </a:r>
            <a:br>
              <a:rPr lang="en-US" b="1" dirty="0" smtClean="0"/>
            </a:br>
            <a:r>
              <a:rPr lang="en-US" b="1" dirty="0" smtClean="0">
                <a:ln>
                  <a:solidFill>
                    <a:schemeClr val="accent4">
                      <a:lumMod val="60000"/>
                      <a:lumOff val="40000"/>
                    </a:schemeClr>
                  </a:solidFill>
                </a:ln>
              </a:rPr>
              <a:t>Covid-19 </a:t>
            </a:r>
            <a:r>
              <a:rPr lang="en-US" b="1" dirty="0" err="1" smtClean="0">
                <a:ln>
                  <a:solidFill>
                    <a:schemeClr val="accent4">
                      <a:lumMod val="60000"/>
                      <a:lumOff val="40000"/>
                    </a:schemeClr>
                  </a:solidFill>
                </a:ln>
              </a:rPr>
              <a:t>Webex</a:t>
            </a:r>
            <a:r>
              <a:rPr lang="en-US" b="1" dirty="0" smtClean="0">
                <a:ln>
                  <a:solidFill>
                    <a:schemeClr val="accent4">
                      <a:lumMod val="60000"/>
                      <a:lumOff val="40000"/>
                    </a:schemeClr>
                  </a:solidFill>
                </a:ln>
              </a:rPr>
              <a:t> Update </a:t>
            </a:r>
            <a:br>
              <a:rPr lang="en-US" b="1" dirty="0" smtClean="0">
                <a:ln>
                  <a:solidFill>
                    <a:schemeClr val="accent4">
                      <a:lumMod val="60000"/>
                      <a:lumOff val="40000"/>
                    </a:schemeClr>
                  </a:solidFill>
                </a:ln>
              </a:rPr>
            </a:br>
            <a:r>
              <a:rPr lang="en-US" b="1" dirty="0" smtClean="0">
                <a:ln>
                  <a:solidFill>
                    <a:schemeClr val="accent4">
                      <a:lumMod val="60000"/>
                      <a:lumOff val="40000"/>
                    </a:schemeClr>
                  </a:solidFill>
                </a:ln>
              </a:rPr>
              <a:t>1-27-2021</a:t>
            </a:r>
            <a:endParaRPr lang="en-US" dirty="0"/>
          </a:p>
        </p:txBody>
      </p:sp>
      <p:sp>
        <p:nvSpPr>
          <p:cNvPr id="3" name="Content Placeholder 2"/>
          <p:cNvSpPr>
            <a:spLocks noGrp="1"/>
          </p:cNvSpPr>
          <p:nvPr>
            <p:ph idx="1"/>
          </p:nvPr>
        </p:nvSpPr>
        <p:spPr>
          <a:xfrm>
            <a:off x="457200" y="1981200"/>
            <a:ext cx="8305800" cy="4144963"/>
          </a:xfrm>
        </p:spPr>
        <p:txBody>
          <a:bodyPr/>
          <a:lstStyle/>
          <a:p>
            <a:pPr>
              <a:buNone/>
            </a:pPr>
            <a:r>
              <a:rPr lang="en-US" b="1" i="1" dirty="0" smtClean="0">
                <a:ln>
                  <a:solidFill>
                    <a:schemeClr val="tx1"/>
                  </a:solidFill>
                </a:ln>
              </a:rPr>
              <a:t>Tom Safranek, MD, State Epidemiologist</a:t>
            </a:r>
          </a:p>
          <a:p>
            <a:pPr>
              <a:buNone/>
            </a:pPr>
            <a:endParaRPr lang="en-US" b="1" dirty="0" smtClean="0">
              <a:ln>
                <a:solidFill>
                  <a:schemeClr val="tx1"/>
                </a:solidFill>
              </a:ln>
            </a:endParaRPr>
          </a:p>
          <a:p>
            <a:pPr>
              <a:buNone/>
            </a:pPr>
            <a:r>
              <a:rPr lang="en-US" b="1" i="1" dirty="0" smtClean="0"/>
              <a:t>Louis </a:t>
            </a:r>
            <a:r>
              <a:rPr lang="en-US" b="1" i="1" dirty="0" smtClean="0"/>
              <a:t>Safranek, MD, PhD</a:t>
            </a:r>
          </a:p>
          <a:p>
            <a:r>
              <a:rPr lang="en-US" dirty="0" smtClean="0">
                <a:solidFill>
                  <a:srgbClr val="002060"/>
                </a:solidFill>
              </a:rPr>
              <a:t>Board certified specialist, Infectious Disease</a:t>
            </a:r>
          </a:p>
          <a:p>
            <a:r>
              <a:rPr lang="en-US" dirty="0" smtClean="0">
                <a:solidFill>
                  <a:srgbClr val="002060"/>
                </a:solidFill>
              </a:rPr>
              <a:t>E-mail: idmd4u-corona.2020@yahoo.com</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Masks</a:t>
            </a:r>
            <a:endParaRPr lang="en-US"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1419225" y="2034381"/>
            <a:ext cx="6305550" cy="36576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Masks</a:t>
            </a:r>
            <a:endParaRPr lang="en-US"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1395412" y="2339181"/>
            <a:ext cx="6353175" cy="30480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Masks</a:t>
            </a:r>
            <a:endParaRPr lang="en-US" dirty="0"/>
          </a:p>
        </p:txBody>
      </p:sp>
      <p:sp>
        <p:nvSpPr>
          <p:cNvPr id="3" name="Content Placeholder 2"/>
          <p:cNvSpPr>
            <a:spLocks noGrp="1"/>
          </p:cNvSpPr>
          <p:nvPr>
            <p:ph idx="1"/>
          </p:nvPr>
        </p:nvSpPr>
        <p:spPr/>
        <p:txBody>
          <a:bodyPr>
            <a:noAutofit/>
          </a:bodyPr>
          <a:lstStyle/>
          <a:p>
            <a:pPr fontAlgn="base"/>
            <a:r>
              <a:rPr lang="en-US" sz="2400" b="1" dirty="0" smtClean="0"/>
              <a:t>Mask adherence and rate of COVID-19 across the United States</a:t>
            </a:r>
          </a:p>
          <a:p>
            <a:r>
              <a:rPr lang="en-US" sz="2400" dirty="0" smtClean="0"/>
              <a:t>Fourteen of the 15 states with no mask-wearing policy for the general public reported a high COVID-19 rate. </a:t>
            </a:r>
            <a:endParaRPr lang="en-US" sz="2400" dirty="0" smtClean="0"/>
          </a:p>
          <a:p>
            <a:r>
              <a:rPr lang="en-US" sz="2400" dirty="0" smtClean="0"/>
              <a:t>Of </a:t>
            </a:r>
            <a:r>
              <a:rPr lang="en-US" sz="2400" dirty="0" smtClean="0"/>
              <a:t>the 8 states with at least 75% mask adherence, none reported a high COVID-19 rate. </a:t>
            </a:r>
            <a:endParaRPr lang="en-US" sz="2400" dirty="0" smtClean="0"/>
          </a:p>
          <a:p>
            <a:r>
              <a:rPr lang="en-US" sz="2400" dirty="0" smtClean="0"/>
              <a:t>States </a:t>
            </a:r>
            <a:r>
              <a:rPr lang="en-US" sz="2400" dirty="0" smtClean="0"/>
              <a:t>with the lowest levels of mask adherence were most likely to have high COVID-19 rates in the subsequent month, independent of mask policy or demographic factors. </a:t>
            </a:r>
            <a:endParaRPr lang="en-US" sz="2400" dirty="0" smtClean="0"/>
          </a:p>
          <a:p>
            <a:r>
              <a:rPr lang="en-US" sz="2400" dirty="0" smtClean="0"/>
              <a:t>Our </a:t>
            </a:r>
            <a:r>
              <a:rPr lang="en-US" sz="2400" dirty="0" smtClean="0"/>
              <a:t>analysis suggests high adherence to mask wearing could be a key factor in reducing the spread of COVID-19.</a:t>
            </a:r>
            <a:br>
              <a:rPr lang="en-US" sz="2400" dirty="0" smtClean="0"/>
            </a:br>
            <a:endParaRPr lang="en-US" sz="2400" dirty="0" smtClean="0"/>
          </a:p>
          <a:p>
            <a:r>
              <a:rPr lang="en-US" sz="2400" b="1" dirty="0" err="1" smtClean="0"/>
              <a:t>doi</a:t>
            </a:r>
            <a:r>
              <a:rPr lang="en-US" sz="2400" b="1" dirty="0" smtClean="0"/>
              <a:t>:</a:t>
            </a:r>
            <a:r>
              <a:rPr lang="en-US" sz="2400" dirty="0" smtClean="0"/>
              <a:t> https://doi.org/10.1101/2021.01.18.21250029</a:t>
            </a:r>
          </a:p>
          <a:p>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Masks</a:t>
            </a:r>
            <a:endParaRPr lang="en-US" dirty="0"/>
          </a:p>
        </p:txBody>
      </p:sp>
      <p:sp>
        <p:nvSpPr>
          <p:cNvPr id="3" name="Content Placeholder 2"/>
          <p:cNvSpPr>
            <a:spLocks noGrp="1"/>
          </p:cNvSpPr>
          <p:nvPr>
            <p:ph idx="1"/>
          </p:nvPr>
        </p:nvSpPr>
        <p:spPr/>
        <p:txBody>
          <a:bodyPr>
            <a:normAutofit/>
          </a:bodyPr>
          <a:lstStyle/>
          <a:p>
            <a:r>
              <a:rPr lang="en-US" sz="2800" dirty="0" smtClean="0"/>
              <a:t>For mask adherence levels, we utilized the Institute of Health Metrics and Evaluation (IHME) COVID-19 Projections online database (11), and abstracted daily percentages of the population who say they always wear a mask in public. </a:t>
            </a:r>
            <a:endParaRPr lang="en-US" sz="2800" dirty="0" smtClean="0"/>
          </a:p>
          <a:p>
            <a:r>
              <a:rPr lang="en-US" sz="2800" dirty="0" smtClean="0"/>
              <a:t>We classified a state and D.C. as having a high case rate in a given month if a 2-week rate was &gt;200 cases per 100,000 people, per CDC classifications of highest risk of transmission (14). </a:t>
            </a:r>
            <a:endParaRPr 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Masks</a:t>
            </a:r>
            <a:endParaRPr lang="en-US" dirty="0"/>
          </a:p>
        </p:txBody>
      </p:sp>
      <p:pic>
        <p:nvPicPr>
          <p:cNvPr id="6146" name="Picture 2"/>
          <p:cNvPicPr>
            <a:picLocks noGrp="1" noChangeAspect="1" noChangeArrowheads="1"/>
          </p:cNvPicPr>
          <p:nvPr>
            <p:ph idx="1"/>
          </p:nvPr>
        </p:nvPicPr>
        <p:blipFill>
          <a:blip r:embed="rId2" cstate="print"/>
          <a:srcRect/>
          <a:stretch>
            <a:fillRect/>
          </a:stretch>
        </p:blipFill>
        <p:spPr bwMode="auto">
          <a:xfrm>
            <a:off x="1323804" y="1600200"/>
            <a:ext cx="6496392" cy="4525963"/>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Epidemiology</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Epidemiology</a:t>
            </a:r>
            <a:endParaRPr lang="en-US" dirty="0"/>
          </a:p>
        </p:txBody>
      </p:sp>
      <p:sp>
        <p:nvSpPr>
          <p:cNvPr id="3" name="Content Placeholder 2"/>
          <p:cNvSpPr>
            <a:spLocks noGrp="1"/>
          </p:cNvSpPr>
          <p:nvPr>
            <p:ph idx="1"/>
          </p:nvPr>
        </p:nvSpPr>
        <p:spPr/>
        <p:txBody>
          <a:bodyPr/>
          <a:lstStyle/>
          <a:p>
            <a:r>
              <a:rPr lang="en-US" dirty="0" smtClean="0"/>
              <a:t>British variant B.1.1.7</a:t>
            </a:r>
            <a:r>
              <a:rPr lang="en-US" dirty="0" smtClean="0"/>
              <a:t>.</a:t>
            </a:r>
            <a:endParaRPr 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normAutofit fontScale="25000" lnSpcReduction="20000"/>
          </a:bodyPr>
          <a:lstStyle/>
          <a:p>
            <a:pPr fontAlgn="base"/>
            <a:r>
              <a:rPr lang="en-US" sz="8000" b="1" dirty="0" smtClean="0"/>
              <a:t>Home-based management of COVID-19 by identification of low-risk features</a:t>
            </a:r>
          </a:p>
          <a:p>
            <a:pPr fontAlgn="base"/>
            <a:r>
              <a:rPr lang="en-US" sz="8000" dirty="0" smtClean="0"/>
              <a:t>To be observed without treatment, patients could have no more than 1 of the following: CRP &gt; 10 mg/</a:t>
            </a:r>
            <a:r>
              <a:rPr lang="en-US" sz="8000" dirty="0" err="1" smtClean="0"/>
              <a:t>dL</a:t>
            </a:r>
            <a:r>
              <a:rPr lang="en-US" sz="8000" dirty="0" smtClean="0"/>
              <a:t>, high LDH, </a:t>
            </a:r>
            <a:r>
              <a:rPr lang="en-US" sz="8000" dirty="0" err="1" smtClean="0"/>
              <a:t>ferritin</a:t>
            </a:r>
            <a:r>
              <a:rPr lang="en-US" sz="8000" dirty="0" smtClean="0"/>
              <a:t> &gt; 500 </a:t>
            </a:r>
            <a:r>
              <a:rPr lang="en-US" sz="8000" dirty="0" err="1" smtClean="0"/>
              <a:t>ng</a:t>
            </a:r>
            <a:r>
              <a:rPr lang="en-US" sz="8000" dirty="0" smtClean="0"/>
              <a:t>/ml, D-</a:t>
            </a:r>
            <a:r>
              <a:rPr lang="en-US" sz="8000" dirty="0" err="1" smtClean="0"/>
              <a:t>dimer</a:t>
            </a:r>
            <a:r>
              <a:rPr lang="en-US" sz="8000" dirty="0" smtClean="0"/>
              <a:t> &gt; 1 mg/L, IL-6 &gt; 10 pg/ml, absolute lymphocyte count &lt;1,000, Oxygen saturation &lt;94%, or CT chest evidence of pneumonia. </a:t>
            </a:r>
            <a:endParaRPr lang="en-US" sz="8000" dirty="0" smtClean="0"/>
          </a:p>
          <a:p>
            <a:pPr fontAlgn="base"/>
            <a:r>
              <a:rPr lang="en-US" sz="8000" dirty="0" smtClean="0"/>
              <a:t>Primary </a:t>
            </a:r>
            <a:r>
              <a:rPr lang="en-US" sz="8000" dirty="0" smtClean="0"/>
              <a:t>endpoint was progression to respiratory failure and secondary endpoints was 28-day survival. </a:t>
            </a:r>
          </a:p>
          <a:p>
            <a:pPr fontAlgn="base"/>
            <a:r>
              <a:rPr lang="en-US" sz="8000" dirty="0" smtClean="0"/>
              <a:t>Of </a:t>
            </a:r>
            <a:r>
              <a:rPr lang="en-US" sz="8000" dirty="0" smtClean="0"/>
              <a:t>208 entered, 132 were low-risk and hence were monitored without therapy. None progressed to respiratory failure or died. </a:t>
            </a:r>
            <a:endParaRPr lang="en-US" sz="8000" dirty="0" smtClean="0"/>
          </a:p>
          <a:p>
            <a:pPr fontAlgn="base"/>
            <a:r>
              <a:rPr lang="en-US" sz="8000" dirty="0" smtClean="0"/>
              <a:t>This approach </a:t>
            </a:r>
            <a:r>
              <a:rPr lang="en-US" sz="8000" dirty="0" smtClean="0"/>
              <a:t>can identify cases who can safely be observed without treatment, thus avoiding expensive, potentially toxic therapies, and circumventing unnecessary, costly hospitalizations. </a:t>
            </a:r>
            <a:endParaRPr lang="en-US" sz="8000" dirty="0" smtClean="0"/>
          </a:p>
          <a:p>
            <a:pPr fontAlgn="base"/>
            <a:r>
              <a:rPr lang="en-US" sz="8000" dirty="0" smtClean="0"/>
              <a:t>These </a:t>
            </a:r>
            <a:r>
              <a:rPr lang="en-US" sz="8000" dirty="0" smtClean="0"/>
              <a:t>results </a:t>
            </a:r>
            <a:r>
              <a:rPr lang="en-US" sz="8000" dirty="0" smtClean="0"/>
              <a:t>show that 64</a:t>
            </a:r>
            <a:r>
              <a:rPr lang="en-US" sz="8000" dirty="0" smtClean="0"/>
              <a:t>% of Covid-19 cases can be monitored as outpatients without </a:t>
            </a:r>
            <a:r>
              <a:rPr lang="en-US" sz="8000" dirty="0" smtClean="0"/>
              <a:t>therapy using these criteria.</a:t>
            </a:r>
            <a:r>
              <a:rPr lang="en-US" sz="8000" b="1" dirty="0" smtClean="0"/>
              <a:t/>
            </a:r>
            <a:br>
              <a:rPr lang="en-US" sz="8000" b="1" dirty="0" smtClean="0"/>
            </a:br>
            <a:endParaRPr lang="en-US" sz="8000" b="1" dirty="0" smtClean="0"/>
          </a:p>
          <a:p>
            <a:r>
              <a:rPr lang="en-US" sz="8000" b="1" dirty="0" err="1" smtClean="0"/>
              <a:t>doi</a:t>
            </a:r>
            <a:r>
              <a:rPr lang="en-US" sz="8000" b="1" dirty="0" smtClean="0"/>
              <a:t>:</a:t>
            </a:r>
            <a:r>
              <a:rPr lang="en-US" sz="8000" dirty="0" smtClean="0"/>
              <a:t> https://doi.org/10.1101/2021.01.25.21249684</a:t>
            </a:r>
            <a:br>
              <a:rPr lang="en-US" sz="8000" dirty="0" smtClean="0"/>
            </a:br>
            <a:endParaRPr lang="en-US" sz="8000" dirty="0" smtClean="0"/>
          </a:p>
          <a:p>
            <a:r>
              <a:rPr lang="en-US" dirty="0" smtClean="0"/>
              <a:t/>
            </a:r>
            <a:br>
              <a:rPr lang="en-US" dirty="0" smtClean="0"/>
            </a:br>
            <a:endParaRPr lang="en-US" dirty="0" smtClean="0"/>
          </a:p>
          <a:p>
            <a:r>
              <a:rPr lang="en-US" dirty="0" smtClean="0"/>
              <a:t/>
            </a:r>
            <a:br>
              <a:rPr lang="en-US" dirty="0" smtClean="0"/>
            </a:b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E-mail</a:t>
            </a:r>
            <a:endParaRPr lang="en-US" dirty="0"/>
          </a:p>
        </p:txBody>
      </p:sp>
      <p:sp>
        <p:nvSpPr>
          <p:cNvPr id="3" name="Content Placeholder 2"/>
          <p:cNvSpPr>
            <a:spLocks noGrp="1"/>
          </p:cNvSpPr>
          <p:nvPr>
            <p:ph idx="1"/>
          </p:nvPr>
        </p:nvSpPr>
        <p:spPr/>
        <p:txBody>
          <a:bodyPr/>
          <a:lstStyle/>
          <a:p>
            <a:r>
              <a:rPr lang="en-US" dirty="0" smtClean="0"/>
              <a:t>Test often, treat early</a:t>
            </a:r>
          </a:p>
          <a:p>
            <a:r>
              <a:rPr lang="en-US" dirty="0" smtClean="0"/>
              <a:t>Phone: 402-733-8818</a:t>
            </a:r>
          </a:p>
          <a:p>
            <a:r>
              <a:rPr lang="en-US" dirty="0" smtClean="0">
                <a:hlinkClick r:id="rId2"/>
              </a:rPr>
              <a:t>idmd4u-corona.2020@yahoo.com</a:t>
            </a:r>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Use of non-steroidal anti-inflammatory drugs and risk of death from COVID-19: an </a:t>
            </a:r>
            <a:r>
              <a:rPr lang="en-US" b="1" dirty="0" err="1" smtClean="0"/>
              <a:t>OpenSAFELY</a:t>
            </a:r>
            <a:r>
              <a:rPr lang="en-US" b="1" dirty="0" smtClean="0"/>
              <a:t> cohort analysis based on two cohorts</a:t>
            </a:r>
          </a:p>
          <a:p>
            <a:r>
              <a:rPr lang="en-US" dirty="0" smtClean="0"/>
              <a:t> </a:t>
            </a:r>
            <a:r>
              <a:rPr lang="en-US" dirty="0" smtClean="0"/>
              <a:t>We </a:t>
            </a:r>
            <a:r>
              <a:rPr lang="en-US" dirty="0" smtClean="0"/>
              <a:t>found no evidence of a harmful effect of routinely prescribed NSAIDs on COVID-19 related deaths. Risks of COVID-19 do not need to influence decisions about the routine therapeutic use of NSAIDs.</a:t>
            </a:r>
            <a:br>
              <a:rPr lang="en-US" dirty="0" smtClean="0"/>
            </a:br>
            <a:endParaRPr lang="en-US" dirty="0" smtClean="0"/>
          </a:p>
          <a:p>
            <a:r>
              <a:rPr lang="en-US" u="sng" dirty="0" smtClean="0">
                <a:hlinkClick r:id="rId2"/>
              </a:rPr>
              <a:t>http://dx.doi.org/10.1136/annrheumdis-2020-219517</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868362"/>
          </a:xfrm>
        </p:spPr>
        <p:txBody>
          <a:bodyPr>
            <a:normAutofit/>
          </a:bodyPr>
          <a:lstStyle/>
          <a:p>
            <a:r>
              <a:rPr lang="en-US" sz="4000" dirty="0" smtClean="0"/>
              <a:t>Testing</a:t>
            </a:r>
            <a:endParaRPr lang="en-US" sz="4000" dirty="0"/>
          </a:p>
        </p:txBody>
      </p:sp>
      <p:sp>
        <p:nvSpPr>
          <p:cNvPr id="3" name="Content Placeholder 2"/>
          <p:cNvSpPr>
            <a:spLocks noGrp="1"/>
          </p:cNvSpPr>
          <p:nvPr>
            <p:ph idx="1"/>
          </p:nvPr>
        </p:nvSpPr>
        <p:spPr/>
        <p:txBody>
          <a:bodyPr>
            <a:noAutofit/>
          </a:bodyPr>
          <a:lstStyle/>
          <a:p>
            <a:r>
              <a:rPr lang="en-US" sz="1800" b="1" dirty="0" smtClean="0"/>
              <a:t> </a:t>
            </a:r>
            <a:r>
              <a:rPr lang="en-US" sz="1800" b="1" dirty="0" smtClean="0"/>
              <a:t>Genome Sequencing of Sewage Detects Regionally Prevalent SARS-CoV-2 Variants</a:t>
            </a:r>
          </a:p>
          <a:p>
            <a:r>
              <a:rPr lang="en-US" sz="1800" dirty="0" smtClean="0"/>
              <a:t>RNA was sequenced directly </a:t>
            </a:r>
            <a:r>
              <a:rPr lang="en-US" sz="1800" dirty="0" smtClean="0"/>
              <a:t>from sewage collected by municipal utility districts in the San Francisco Bay Area to generate complete and nearly complete SARS-CoV-2 genomes. </a:t>
            </a:r>
            <a:endParaRPr lang="en-US" sz="1800" dirty="0" smtClean="0"/>
          </a:p>
          <a:p>
            <a:r>
              <a:rPr lang="en-US" sz="1800" dirty="0" smtClean="0"/>
              <a:t>The </a:t>
            </a:r>
            <a:r>
              <a:rPr lang="en-US" sz="1800" dirty="0" smtClean="0"/>
              <a:t>major consensus SARS-CoV-2 genotypes detected in the sewage were identical to clinical genomes from the region. </a:t>
            </a:r>
            <a:endParaRPr lang="en-US" sz="1800" dirty="0" smtClean="0"/>
          </a:p>
          <a:p>
            <a:r>
              <a:rPr lang="en-US" sz="1800" dirty="0" smtClean="0"/>
              <a:t>Observed </a:t>
            </a:r>
            <a:r>
              <a:rPr lang="en-US" sz="1800" dirty="0" smtClean="0"/>
              <a:t>wastewater variants were more similar to local California patient-derived genotypes than they were to those from other regions within the United States or globally. </a:t>
            </a:r>
            <a:endParaRPr lang="en-US" sz="1800" dirty="0" smtClean="0"/>
          </a:p>
          <a:p>
            <a:r>
              <a:rPr lang="en-US" sz="1800" dirty="0" smtClean="0"/>
              <a:t>Additional </a:t>
            </a:r>
            <a:r>
              <a:rPr lang="en-US" sz="1800" dirty="0" smtClean="0"/>
              <a:t>variants detected in wastewater have only been identified in genomes from patients sampled outside California, indicating that wastewater sequencing can provide evidence for recent introductions of viral lineages before they are detected by local clinical sequencing. </a:t>
            </a:r>
            <a:endParaRPr lang="en-US" sz="1800" dirty="0" smtClean="0"/>
          </a:p>
          <a:p>
            <a:r>
              <a:rPr lang="en-US" sz="1800" dirty="0" smtClean="0"/>
              <a:t>These </a:t>
            </a:r>
            <a:r>
              <a:rPr lang="en-US" sz="1800" dirty="0" smtClean="0"/>
              <a:t>results demonstrate that epidemiological surveillance through wastewater sequencing can aid in tracking exact viral strains in an epidemic context</a:t>
            </a:r>
            <a:r>
              <a:rPr lang="en-US" sz="1800" dirty="0" smtClean="0"/>
              <a:t>.</a:t>
            </a:r>
            <a:endParaRPr lang="en-US" sz="1800" dirty="0" smtClean="0"/>
          </a:p>
          <a:p>
            <a:r>
              <a:rPr lang="en-US" sz="1800" b="1" dirty="0" smtClean="0"/>
              <a:t> </a:t>
            </a:r>
            <a:r>
              <a:rPr lang="en-US" sz="1800" b="1" dirty="0" smtClean="0"/>
              <a:t>DOI:</a:t>
            </a:r>
            <a:r>
              <a:rPr lang="en-US" sz="1800" dirty="0" smtClean="0"/>
              <a:t> 10.1128/mBio.02703-20</a:t>
            </a:r>
            <a:endParaRPr lang="en-US" sz="1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noAutofit/>
          </a:bodyPr>
          <a:lstStyle/>
          <a:p>
            <a:r>
              <a:rPr lang="en-US" sz="1800" b="1" dirty="0" smtClean="0"/>
              <a:t>Clinical effectiveness of convalescent plasma in hospitalized patients with COVID-19: a systematic review and meta-analysis</a:t>
            </a:r>
          </a:p>
          <a:p>
            <a:r>
              <a:rPr lang="en-US" sz="1800" dirty="0" smtClean="0"/>
              <a:t>This is a </a:t>
            </a:r>
            <a:r>
              <a:rPr lang="en-US" sz="1800" dirty="0" smtClean="0"/>
              <a:t>systematic review of controlled clinical trials assessing treatment </a:t>
            </a:r>
            <a:r>
              <a:rPr lang="en-US" sz="1800" dirty="0" smtClean="0"/>
              <a:t>with </a:t>
            </a:r>
            <a:r>
              <a:rPr lang="en-US" sz="1800" dirty="0" smtClean="0"/>
              <a:t>convalescent plasma for hospitalized patients with a diagnosis of </a:t>
            </a:r>
            <a:r>
              <a:rPr lang="en-US" sz="1800" dirty="0" smtClean="0"/>
              <a:t>SARS-</a:t>
            </a:r>
            <a:r>
              <a:rPr lang="en-US" sz="1800" dirty="0" err="1" smtClean="0"/>
              <a:t>CoV</a:t>
            </a:r>
            <a:r>
              <a:rPr lang="en-US" sz="1800" dirty="0" smtClean="0"/>
              <a:t> </a:t>
            </a:r>
            <a:r>
              <a:rPr lang="en-US" sz="1800" dirty="0" smtClean="0"/>
              <a:t>2 infection. </a:t>
            </a:r>
            <a:endParaRPr lang="en-US" sz="1800" dirty="0" smtClean="0"/>
          </a:p>
          <a:p>
            <a:r>
              <a:rPr lang="en-US" sz="1800" dirty="0" smtClean="0"/>
              <a:t>The </a:t>
            </a:r>
            <a:r>
              <a:rPr lang="en-US" sz="1800" dirty="0" smtClean="0"/>
              <a:t>outcomes </a:t>
            </a:r>
            <a:r>
              <a:rPr lang="en-US" sz="1800" dirty="0" smtClean="0"/>
              <a:t>were </a:t>
            </a:r>
            <a:r>
              <a:rPr lang="en-US" sz="1800" dirty="0" smtClean="0"/>
              <a:t>mortality, clinical improvement, and ventilation </a:t>
            </a:r>
            <a:r>
              <a:rPr lang="en-US" sz="1800" dirty="0" smtClean="0"/>
              <a:t>8requirement</a:t>
            </a:r>
            <a:r>
              <a:rPr lang="en-US" sz="1800" dirty="0" smtClean="0"/>
              <a:t>. </a:t>
            </a:r>
            <a:r>
              <a:rPr lang="en-US" sz="1800" dirty="0" smtClean="0"/>
              <a:t> </a:t>
            </a:r>
          </a:p>
          <a:p>
            <a:r>
              <a:rPr lang="en-US" sz="1800" dirty="0" smtClean="0"/>
              <a:t>A </a:t>
            </a:r>
            <a:r>
              <a:rPr lang="en-US" sz="1800" dirty="0" smtClean="0"/>
              <a:t>total of 50 studies were retrieved from the databases. </a:t>
            </a:r>
            <a:endParaRPr lang="en-US" sz="1800" dirty="0" smtClean="0"/>
          </a:p>
          <a:p>
            <a:r>
              <a:rPr lang="en-US" sz="1800" dirty="0" smtClean="0"/>
              <a:t>The meta-analysis </a:t>
            </a:r>
            <a:r>
              <a:rPr lang="en-US" sz="1800" dirty="0" smtClean="0"/>
              <a:t>suggests that there is no benefit of convalescent plasma compared </a:t>
            </a:r>
            <a:r>
              <a:rPr lang="en-US" sz="1800" dirty="0" smtClean="0"/>
              <a:t> </a:t>
            </a:r>
            <a:r>
              <a:rPr lang="en-US" sz="1800" dirty="0" smtClean="0"/>
              <a:t>to standard care or placebo in the reduction of the overall mortality and in the </a:t>
            </a:r>
            <a:r>
              <a:rPr lang="en-US" sz="1800" dirty="0" smtClean="0"/>
              <a:t> </a:t>
            </a:r>
            <a:r>
              <a:rPr lang="en-US" sz="1800" dirty="0" smtClean="0"/>
              <a:t>ventilation requirement; but there could be a benefit for the clinical improvement in </a:t>
            </a:r>
            <a:r>
              <a:rPr lang="en-US" sz="1800" dirty="0" smtClean="0"/>
              <a:t> </a:t>
            </a:r>
            <a:r>
              <a:rPr lang="en-US" sz="1800" dirty="0" smtClean="0"/>
              <a:t>patients treated with plasma. </a:t>
            </a:r>
            <a:endParaRPr lang="en-US" sz="1800" dirty="0" smtClean="0"/>
          </a:p>
          <a:p>
            <a:r>
              <a:rPr lang="en-US" sz="1800" dirty="0" smtClean="0"/>
              <a:t>We </a:t>
            </a:r>
            <a:r>
              <a:rPr lang="en-US" sz="1800" dirty="0" smtClean="0"/>
              <a:t>can conclude that </a:t>
            </a:r>
            <a:r>
              <a:rPr lang="en-US" sz="1800" dirty="0" smtClean="0"/>
              <a:t>convalescent </a:t>
            </a:r>
            <a:r>
              <a:rPr lang="en-US" sz="1800" dirty="0" smtClean="0"/>
              <a:t>plasma transfusion cannot reduce the </a:t>
            </a:r>
            <a:r>
              <a:rPr lang="en-US" sz="1800" dirty="0" smtClean="0"/>
              <a:t>mortality </a:t>
            </a:r>
            <a:r>
              <a:rPr lang="en-US" sz="1800" dirty="0" smtClean="0"/>
              <a:t>or ventilation requirement in hospitalized patients diagnosed with </a:t>
            </a:r>
            <a:r>
              <a:rPr lang="en-US" sz="1800" dirty="0" smtClean="0"/>
              <a:t>SARS </a:t>
            </a:r>
            <a:r>
              <a:rPr lang="en-US" sz="1800" dirty="0" smtClean="0"/>
              <a:t>CoV-2 infection.</a:t>
            </a:r>
          </a:p>
          <a:p>
            <a:r>
              <a:rPr lang="en-US" sz="1800" u="sng" dirty="0" smtClean="0">
                <a:hlinkClick r:id="rId2"/>
              </a:rPr>
              <a:t>https://doi.org/10.1101/2021.01.16.21249956</a:t>
            </a:r>
            <a:r>
              <a:rPr lang="en-US" sz="1800" dirty="0" smtClean="0"/>
              <a:t/>
            </a:r>
            <a:br>
              <a:rPr lang="en-US" sz="1800" dirty="0" smtClean="0"/>
            </a:br>
            <a:endParaRPr lang="en-US" sz="1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Aspirin</a:t>
            </a:r>
          </a:p>
          <a:p>
            <a:r>
              <a:rPr lang="en-US" dirty="0" err="1" smtClean="0"/>
              <a:t>Ivermectin</a:t>
            </a:r>
            <a:endParaRPr lang="en-US" dirty="0" smtClean="0"/>
          </a:p>
          <a:p>
            <a:r>
              <a:rPr lang="en-US" dirty="0" smtClean="0"/>
              <a:t>Minocycline/doxycycline</a:t>
            </a:r>
          </a:p>
          <a:p>
            <a:r>
              <a:rPr lang="en-US" dirty="0" err="1" smtClean="0"/>
              <a:t>Famotidine</a:t>
            </a:r>
            <a:endParaRPr lang="en-US" dirty="0" smtClean="0"/>
          </a:p>
          <a:p>
            <a:r>
              <a:rPr lang="en-US" dirty="0" err="1" smtClean="0"/>
              <a:t>Hydroxyzine</a:t>
            </a:r>
            <a:endParaRPr lang="en-US" dirty="0" smtClean="0"/>
          </a:p>
          <a:p>
            <a:r>
              <a:rPr lang="en-US" dirty="0" err="1" smtClean="0"/>
              <a:t>Hydroxychloroquine</a:t>
            </a:r>
            <a:endParaRPr lang="en-US" dirty="0" smtClean="0"/>
          </a:p>
          <a:p>
            <a:r>
              <a:rPr lang="en-US" dirty="0" smtClean="0"/>
              <a:t>Melatonin</a:t>
            </a:r>
          </a:p>
          <a:p>
            <a:r>
              <a:rPr lang="en-US" dirty="0" err="1" smtClean="0"/>
              <a:t>Colchicine</a:t>
            </a:r>
            <a:r>
              <a:rPr lang="en-US" dirty="0" smtClean="0"/>
              <a:t>, </a:t>
            </a:r>
            <a:r>
              <a:rPr lang="en-US" dirty="0" err="1" smtClean="0"/>
              <a:t>indomethacin</a:t>
            </a:r>
            <a:endParaRPr lang="en-US" dirty="0" smtClean="0"/>
          </a:p>
          <a:p>
            <a:r>
              <a:rPr lang="en-US" dirty="0" smtClean="0"/>
              <a:t>Monoclonal antibodies</a:t>
            </a:r>
          </a:p>
          <a:p>
            <a:r>
              <a:rPr lang="en-US" dirty="0" err="1" smtClean="0"/>
              <a:t>Dexamethasone</a:t>
            </a:r>
            <a:r>
              <a:rPr lang="en-US" dirty="0" smtClean="0"/>
              <a:t>, prednisone</a:t>
            </a:r>
          </a:p>
          <a:p>
            <a:r>
              <a:rPr lang="en-US" dirty="0" smtClean="0"/>
              <a:t>Zinc</a:t>
            </a:r>
          </a:p>
          <a:p>
            <a:r>
              <a:rPr lang="en-US" dirty="0" err="1" smtClean="0"/>
              <a:t>Clarithromycin</a:t>
            </a:r>
            <a:r>
              <a:rPr lang="en-US" dirty="0" smtClean="0"/>
              <a:t>, </a:t>
            </a:r>
            <a:r>
              <a:rPr lang="en-US" dirty="0" err="1" smtClean="0"/>
              <a:t>azithromycin</a:t>
            </a:r>
            <a:r>
              <a:rPr lang="en-US" dirty="0" smtClean="0"/>
              <a:t>, vitamin D</a:t>
            </a:r>
          </a:p>
          <a:p>
            <a:r>
              <a:rPr lang="en-US" dirty="0" err="1" smtClean="0"/>
              <a:t>Remdesivir</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Epidemiology</a:t>
            </a:r>
            <a:endParaRPr lang="en-US" dirty="0"/>
          </a:p>
        </p:txBody>
      </p:sp>
      <p:sp>
        <p:nvSpPr>
          <p:cNvPr id="3" name="Content Placeholder 2"/>
          <p:cNvSpPr>
            <a:spLocks noGrp="1"/>
          </p:cNvSpPr>
          <p:nvPr>
            <p:ph idx="1"/>
          </p:nvPr>
        </p:nvSpPr>
        <p:spPr/>
        <p:txBody>
          <a:bodyPr>
            <a:normAutofit fontScale="92500" lnSpcReduction="20000"/>
          </a:bodyPr>
          <a:lstStyle/>
          <a:p>
            <a:r>
              <a:rPr lang="en-US" sz="2000" b="1" dirty="0" smtClean="0"/>
              <a:t>Assessing the age </a:t>
            </a:r>
            <a:r>
              <a:rPr lang="en-US" sz="2000" b="1" dirty="0" smtClean="0"/>
              <a:t>specificity </a:t>
            </a:r>
            <a:r>
              <a:rPr lang="en-US" sz="2000" b="1" dirty="0" smtClean="0"/>
              <a:t>of infection fatality rates for COVID‑19: systematic review, meta‑</a:t>
            </a:r>
            <a:r>
              <a:rPr lang="en-US" sz="2000" b="1" dirty="0" err="1" smtClean="0"/>
              <a:t>analysis</a:t>
            </a:r>
            <a:r>
              <a:rPr lang="en-US" sz="2000" b="1" dirty="0" smtClean="0"/>
              <a:t>, and public policy implications</a:t>
            </a:r>
          </a:p>
          <a:p>
            <a:r>
              <a:rPr lang="en-US" sz="2000" dirty="0" smtClean="0"/>
              <a:t> Our analysis </a:t>
            </a:r>
            <a:r>
              <a:rPr lang="en-US" sz="2000" dirty="0" smtClean="0"/>
              <a:t>finds </a:t>
            </a:r>
            <a:r>
              <a:rPr lang="en-US" sz="2000" dirty="0" smtClean="0"/>
              <a:t>a exponential relationship between age and IFR for COVID-19. The estimated </a:t>
            </a:r>
            <a:r>
              <a:rPr lang="en-US" sz="2000" dirty="0" smtClean="0"/>
              <a:t>age-specific  infection fatality rate (IFR) </a:t>
            </a:r>
            <a:r>
              <a:rPr lang="en-US" sz="2000" dirty="0" smtClean="0"/>
              <a:t>is very low for children and younger adults (e.g</a:t>
            </a:r>
            <a:r>
              <a:rPr lang="en-US" sz="2000" dirty="0" smtClean="0"/>
              <a:t>., 0.002</a:t>
            </a:r>
            <a:r>
              <a:rPr lang="en-US" sz="2000" dirty="0" smtClean="0"/>
              <a:t>% at age 10 and 0.01% at age 25) but increases progressively to 0.4% at age 55, 1.4% at age 65, 4.6% at age 75, </a:t>
            </a:r>
            <a:r>
              <a:rPr lang="en-US" sz="2000" dirty="0" smtClean="0"/>
              <a:t>and 15</a:t>
            </a:r>
            <a:r>
              <a:rPr lang="en-US" sz="2000" dirty="0" smtClean="0"/>
              <a:t>% at age 85. </a:t>
            </a:r>
            <a:endParaRPr lang="en-US" sz="2000" dirty="0" smtClean="0"/>
          </a:p>
          <a:p>
            <a:r>
              <a:rPr lang="en-US" sz="2000" dirty="0" smtClean="0"/>
              <a:t>Moreover</a:t>
            </a:r>
            <a:r>
              <a:rPr lang="en-US" sz="2000" dirty="0" smtClean="0"/>
              <a:t>, our results indicate that about 90% of the variation in population IFR across geographical </a:t>
            </a:r>
            <a:r>
              <a:rPr lang="en-US" sz="2000" dirty="0" smtClean="0"/>
              <a:t>locations reflects differences </a:t>
            </a:r>
            <a:r>
              <a:rPr lang="en-US" sz="2000" dirty="0" smtClean="0"/>
              <a:t>in the age composition of the population and the extent to which relatively vulnerable age groups </a:t>
            </a:r>
            <a:r>
              <a:rPr lang="en-US" sz="2000" dirty="0" smtClean="0"/>
              <a:t>were exposed </a:t>
            </a:r>
            <a:r>
              <a:rPr lang="en-US" sz="2000" dirty="0" smtClean="0"/>
              <a:t>to the virus. </a:t>
            </a:r>
            <a:endParaRPr lang="en-US" sz="2000" dirty="0" smtClean="0"/>
          </a:p>
          <a:p>
            <a:r>
              <a:rPr lang="en-US" sz="2000" dirty="0" smtClean="0"/>
              <a:t>These </a:t>
            </a:r>
            <a:r>
              <a:rPr lang="en-US" sz="2000" dirty="0" smtClean="0"/>
              <a:t>results indicate that COVID-19 is hazardous not only for the elderly but also for </a:t>
            </a:r>
            <a:r>
              <a:rPr lang="en-US" sz="2000" dirty="0" smtClean="0"/>
              <a:t>middle-aged adults</a:t>
            </a:r>
            <a:r>
              <a:rPr lang="en-US" sz="2000" dirty="0" smtClean="0"/>
              <a:t>, for whom the infection fatality rate is two orders of magnitude greater than the annualized risk of a fatal </a:t>
            </a:r>
            <a:r>
              <a:rPr lang="en-US" sz="2000" dirty="0" smtClean="0"/>
              <a:t>automobile accident </a:t>
            </a:r>
            <a:r>
              <a:rPr lang="en-US" sz="2000" dirty="0" smtClean="0"/>
              <a:t>and far more dangerous than seasonal </a:t>
            </a:r>
            <a:r>
              <a:rPr lang="en-US" sz="2000" dirty="0" smtClean="0"/>
              <a:t>influenza</a:t>
            </a:r>
            <a:endParaRPr lang="en-US" sz="2000" dirty="0" smtClean="0"/>
          </a:p>
          <a:p>
            <a:r>
              <a:rPr lang="en-US" sz="2000" dirty="0" smtClean="0">
                <a:hlinkClick r:id="rId2"/>
              </a:rPr>
              <a:t>https://www.medrxiv.org/content/10.1101/2020.07.23.20160895v3</a:t>
            </a:r>
            <a:r>
              <a:rPr lang="en-US" sz="2000" dirty="0" smtClean="0"/>
              <a:t>.</a:t>
            </a:r>
            <a:br>
              <a:rPr lang="en-US" sz="2000" dirty="0" smtClean="0"/>
            </a:b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 </a:t>
            </a:r>
            <a:r>
              <a:rPr lang="en-US" smtClean="0"/>
              <a:t>related mortality</a:t>
            </a:r>
            <a:endParaRPr lang="en-US"/>
          </a:p>
        </p:txBody>
      </p:sp>
      <p:pic>
        <p:nvPicPr>
          <p:cNvPr id="1026" name="Picture 2"/>
          <p:cNvPicPr>
            <a:picLocks noGrp="1" noChangeAspect="1" noChangeArrowheads="1"/>
          </p:cNvPicPr>
          <p:nvPr>
            <p:ph idx="1"/>
          </p:nvPr>
        </p:nvPicPr>
        <p:blipFill>
          <a:blip r:embed="rId2" cstate="print"/>
          <a:srcRect/>
          <a:stretch>
            <a:fillRect/>
          </a:stretch>
        </p:blipFill>
        <p:spPr bwMode="auto">
          <a:xfrm>
            <a:off x="1371600" y="1401335"/>
            <a:ext cx="6629400" cy="5099538"/>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Epidemiology</a:t>
            </a:r>
            <a:endParaRPr lang="en-US" dirty="0"/>
          </a:p>
        </p:txBody>
      </p:sp>
      <p:sp>
        <p:nvSpPr>
          <p:cNvPr id="3" name="Content Placeholder 2"/>
          <p:cNvSpPr>
            <a:spLocks noGrp="1"/>
          </p:cNvSpPr>
          <p:nvPr>
            <p:ph idx="1"/>
          </p:nvPr>
        </p:nvSpPr>
        <p:spPr/>
        <p:txBody>
          <a:bodyPr>
            <a:normAutofit fontScale="62500" lnSpcReduction="20000"/>
          </a:bodyPr>
          <a:lstStyle/>
          <a:p>
            <a:r>
              <a:rPr lang="en-US" b="1" dirty="0" smtClean="0"/>
              <a:t>Improving Fabric Face Masks: Impact of Design Features on the Protection Offered by Fabric Face </a:t>
            </a:r>
            <a:r>
              <a:rPr lang="en-US" b="1" dirty="0" smtClean="0"/>
              <a:t>Masks</a:t>
            </a:r>
          </a:p>
          <a:p>
            <a:r>
              <a:rPr lang="en-US" dirty="0" smtClean="0"/>
              <a:t>The findings </a:t>
            </a:r>
            <a:r>
              <a:rPr lang="en-US" dirty="0" smtClean="0"/>
              <a:t>indicate that the protection offered by fabric masks can range significantly based on fit and construction, with the best mask tested providing five times the amount of protection as low-performing masks. </a:t>
            </a:r>
            <a:endParaRPr lang="en-US" dirty="0" smtClean="0"/>
          </a:p>
          <a:p>
            <a:r>
              <a:rPr lang="en-US" dirty="0" smtClean="0"/>
              <a:t>The </a:t>
            </a:r>
            <a:r>
              <a:rPr lang="en-US" dirty="0" smtClean="0"/>
              <a:t>most protective masks </a:t>
            </a:r>
            <a:r>
              <a:rPr lang="en-US" dirty="0" smtClean="0"/>
              <a:t>were </a:t>
            </a:r>
            <a:r>
              <a:rPr lang="en-US" dirty="0" smtClean="0"/>
              <a:t>those with multiple layers with a very tight fit. </a:t>
            </a:r>
            <a:endParaRPr lang="en-US" dirty="0" smtClean="0"/>
          </a:p>
          <a:p>
            <a:r>
              <a:rPr lang="en-US" dirty="0" smtClean="0"/>
              <a:t>Low </a:t>
            </a:r>
            <a:r>
              <a:rPr lang="en-US" dirty="0" smtClean="0"/>
              <a:t>air-resistance filters can be inserted into fabric masks to improve protection. </a:t>
            </a:r>
            <a:endParaRPr lang="en-US" dirty="0" smtClean="0"/>
          </a:p>
          <a:p>
            <a:r>
              <a:rPr lang="en-US" dirty="0" smtClean="0"/>
              <a:t>Alternatively</a:t>
            </a:r>
            <a:r>
              <a:rPr lang="en-US" dirty="0" smtClean="0"/>
              <a:t>, a surgical mask can be worn under a tight-fitting fabric mask for significantly improved protection. </a:t>
            </a:r>
            <a:endParaRPr lang="en-US" dirty="0" smtClean="0"/>
          </a:p>
          <a:p>
            <a:r>
              <a:rPr lang="en-US" dirty="0" smtClean="0"/>
              <a:t>While </a:t>
            </a:r>
            <a:r>
              <a:rPr lang="en-US" dirty="0" smtClean="0"/>
              <a:t>fabric masks do not provide the same level of protection as N95 masks, much can, and should, be done to boost the protection they </a:t>
            </a:r>
            <a:r>
              <a:rPr lang="en-US" dirty="0" smtClean="0"/>
              <a:t>offer:</a:t>
            </a:r>
          </a:p>
          <a:p>
            <a:r>
              <a:rPr lang="en-US" u="sng" dirty="0" smtClean="0">
                <a:hlinkClick r:id="rId2"/>
              </a:rPr>
              <a:t>https</a:t>
            </a:r>
            <a:r>
              <a:rPr lang="en-US" u="sng" dirty="0" smtClean="0">
                <a:hlinkClick r:id="rId2"/>
              </a:rPr>
              <a:t>://doi.org/10.1101/2021.01.21.20228569</a:t>
            </a:r>
            <a:r>
              <a:rPr lang="en-US" dirty="0" smtClean="0"/>
              <a:t>.</a:t>
            </a:r>
          </a:p>
          <a:p>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Masks</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381125" y="1767681"/>
            <a:ext cx="6381750" cy="41910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Masks</a:t>
            </a:r>
            <a:endParaRPr lang="en-US" dirty="0"/>
          </a:p>
        </p:txBody>
      </p:sp>
      <p:pic>
        <p:nvPicPr>
          <p:cNvPr id="2050" name="Picture 2"/>
          <p:cNvPicPr>
            <a:picLocks noGrp="1" noChangeAspect="1" noChangeArrowheads="1"/>
          </p:cNvPicPr>
          <p:nvPr>
            <p:ph idx="1"/>
          </p:nvPr>
        </p:nvPicPr>
        <p:blipFill>
          <a:blip r:embed="rId3" cstate="print"/>
          <a:srcRect/>
          <a:stretch>
            <a:fillRect/>
          </a:stretch>
        </p:blipFill>
        <p:spPr bwMode="auto">
          <a:xfrm>
            <a:off x="1276350" y="2158206"/>
            <a:ext cx="6591300" cy="340995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Masks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What </a:t>
            </a:r>
            <a:r>
              <a:rPr lang="en-US" dirty="0" smtClean="0"/>
              <a:t>are PM2.5 filters made of?</a:t>
            </a:r>
          </a:p>
          <a:p>
            <a:r>
              <a:rPr lang="en-US" dirty="0" smtClean="0"/>
              <a:t>The filter consists of five layers of activated carbon filter and different kinds of fabric:</a:t>
            </a:r>
          </a:p>
          <a:p>
            <a:r>
              <a:rPr lang="en-US" dirty="0" smtClean="0"/>
              <a:t>Layers </a:t>
            </a:r>
            <a:r>
              <a:rPr lang="en-US" b="1" dirty="0" smtClean="0"/>
              <a:t>1</a:t>
            </a:r>
            <a:r>
              <a:rPr lang="en-US" dirty="0" smtClean="0"/>
              <a:t> and </a:t>
            </a:r>
            <a:r>
              <a:rPr lang="en-US" b="1" dirty="0" smtClean="0"/>
              <a:t>5</a:t>
            </a:r>
            <a:r>
              <a:rPr lang="en-US" dirty="0" smtClean="0"/>
              <a:t>: Spun-bound polyester material that filters out larger particles</a:t>
            </a:r>
          </a:p>
          <a:p>
            <a:r>
              <a:rPr lang="en-US" dirty="0" smtClean="0"/>
              <a:t>Layer </a:t>
            </a:r>
            <a:r>
              <a:rPr lang="en-US" b="1" dirty="0" smtClean="0"/>
              <a:t>3</a:t>
            </a:r>
            <a:r>
              <a:rPr lang="en-US" dirty="0" smtClean="0"/>
              <a:t> (middle): activated carbon layer. Traps particulate matter via an adhesion process.</a:t>
            </a:r>
          </a:p>
          <a:p>
            <a:r>
              <a:rPr lang="en-US" dirty="0" smtClean="0"/>
              <a:t>Layers </a:t>
            </a:r>
            <a:r>
              <a:rPr lang="en-US" b="1" dirty="0" smtClean="0"/>
              <a:t>2</a:t>
            </a:r>
            <a:r>
              <a:rPr lang="en-US" dirty="0" smtClean="0"/>
              <a:t> and </a:t>
            </a:r>
            <a:r>
              <a:rPr lang="en-US" b="1" dirty="0" smtClean="0"/>
              <a:t>4</a:t>
            </a:r>
            <a:r>
              <a:rPr lang="en-US" dirty="0" smtClean="0"/>
              <a:t>: high-efficiency melt-blown nonwoven polypropylene that can filter small substances.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Masks</a:t>
            </a: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395412" y="1862931"/>
            <a:ext cx="6353175" cy="40005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TotalTime>
  <Words>927</Words>
  <Application>Microsoft Office PowerPoint</Application>
  <PresentationFormat>On-screen Show (4:3)</PresentationFormat>
  <Paragraphs>96</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 Covid-19 Webex Update  1-27-2021</vt:lpstr>
      <vt:lpstr>Testing</vt:lpstr>
      <vt:lpstr>Epidemiology</vt:lpstr>
      <vt:lpstr>Age related mortality</vt:lpstr>
      <vt:lpstr>Epidemiology</vt:lpstr>
      <vt:lpstr>Masks</vt:lpstr>
      <vt:lpstr>Masks</vt:lpstr>
      <vt:lpstr>Masks</vt:lpstr>
      <vt:lpstr>Masks</vt:lpstr>
      <vt:lpstr>Masks</vt:lpstr>
      <vt:lpstr>Masks</vt:lpstr>
      <vt:lpstr>Masks</vt:lpstr>
      <vt:lpstr>Masks</vt:lpstr>
      <vt:lpstr>Masks</vt:lpstr>
      <vt:lpstr>Epidemiology</vt:lpstr>
      <vt:lpstr>Epidemiology</vt:lpstr>
      <vt:lpstr>Treatment</vt:lpstr>
      <vt:lpstr>E-mail</vt:lpstr>
      <vt:lpstr>Treatment</vt:lpstr>
      <vt:lpstr>Treatment</vt:lpstr>
      <vt:lpstr>Treatments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Louis</dc:creator>
  <cp:lastModifiedBy>Louis</cp:lastModifiedBy>
  <cp:revision>2</cp:revision>
  <dcterms:created xsi:type="dcterms:W3CDTF">2021-01-22T20:14:46Z</dcterms:created>
  <dcterms:modified xsi:type="dcterms:W3CDTF">2021-01-27T17:43:23Z</dcterms:modified>
</cp:coreProperties>
</file>