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Lst>
  <p:notesMasterIdLst>
    <p:notesMasterId r:id="rId20"/>
  </p:notesMasterIdLst>
  <p:sldIdLst>
    <p:sldId id="256" r:id="rId3"/>
    <p:sldId id="259" r:id="rId4"/>
    <p:sldId id="260" r:id="rId5"/>
    <p:sldId id="261" r:id="rId6"/>
    <p:sldId id="269" r:id="rId7"/>
    <p:sldId id="270" r:id="rId8"/>
    <p:sldId id="272" r:id="rId9"/>
    <p:sldId id="262" r:id="rId10"/>
    <p:sldId id="271" r:id="rId11"/>
    <p:sldId id="263" r:id="rId12"/>
    <p:sldId id="264" r:id="rId13"/>
    <p:sldId id="265" r:id="rId14"/>
    <p:sldId id="266" r:id="rId15"/>
    <p:sldId id="268" r:id="rId16"/>
    <p:sldId id="273" r:id="rId17"/>
    <p:sldId id="274" r:id="rId18"/>
    <p:sldId id="26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7" autoAdjust="0"/>
    <p:restoredTop sz="94660"/>
  </p:normalViewPr>
  <p:slideViewPr>
    <p:cSldViewPr snapToGrid="0">
      <p:cViewPr varScale="1">
        <p:scale>
          <a:sx n="131" d="100"/>
          <a:sy n="131" d="100"/>
        </p:scale>
        <p:origin x="408" y="184"/>
      </p:cViewPr>
      <p:guideLst/>
    </p:cSldViewPr>
  </p:slideViewPr>
  <p:notesTextViewPr>
    <p:cViewPr>
      <p:scale>
        <a:sx n="1" d="1"/>
        <a:sy n="1" d="1"/>
      </p:scale>
      <p:origin x="0" y="0"/>
    </p:cViewPr>
  </p:notesTextViewPr>
  <p:sorterViewPr>
    <p:cViewPr>
      <p:scale>
        <a:sx n="100" d="100"/>
        <a:sy n="100" d="100"/>
      </p:scale>
      <p:origin x="0" y="-3216"/>
    </p:cViewPr>
  </p:sorterViewPr>
  <p:notesViewPr>
    <p:cSldViewPr snapToGrid="0">
      <p:cViewPr>
        <p:scale>
          <a:sx n="154" d="100"/>
          <a:sy n="154" d="100"/>
        </p:scale>
        <p:origin x="1248" y="-24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9801CE-53C5-47ED-85AB-397378F47314}" type="datetimeFigureOut">
              <a:rPr lang="en-US" smtClean="0"/>
              <a:t>5/25/21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5DA091-61B4-4A81-B822-72B457EFB1BD}" type="slidenum">
              <a:rPr lang="en-US" smtClean="0"/>
              <a:t>‹#›</a:t>
            </a:fld>
            <a:endParaRPr lang="en-US"/>
          </a:p>
        </p:txBody>
      </p:sp>
    </p:spTree>
    <p:extLst>
      <p:ext uri="{BB962C8B-B14F-4D97-AF65-F5344CB8AC3E}">
        <p14:creationId xmlns:p14="http://schemas.microsoft.com/office/powerpoint/2010/main" val="26478925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means, patient care units with separate CCNs (inpatient rehabilitation facilities [IRF] and inpatient psychiatric facilities [IPF]) must be included in these counts; however, this excludes outpatient locations and other facility types within the hospital that are enrolled and reporting separately to NHSN (for example LTAC). NOTE: •</a:t>
            </a:r>
          </a:p>
        </p:txBody>
      </p:sp>
      <p:sp>
        <p:nvSpPr>
          <p:cNvPr id="4" name="Slide Number Placeholder 3"/>
          <p:cNvSpPr>
            <a:spLocks noGrp="1"/>
          </p:cNvSpPr>
          <p:nvPr>
            <p:ph type="sldNum" sz="quarter" idx="10"/>
          </p:nvPr>
        </p:nvSpPr>
        <p:spPr/>
        <p:txBody>
          <a:bodyPr/>
          <a:lstStyle/>
          <a:p>
            <a:fld id="{CF5DA091-61B4-4A81-B822-72B457EFB1BD}" type="slidenum">
              <a:rPr lang="en-US" smtClean="0"/>
              <a:t>2</a:t>
            </a:fld>
            <a:endParaRPr lang="en-US"/>
          </a:p>
        </p:txBody>
      </p:sp>
      <p:sp>
        <p:nvSpPr>
          <p:cNvPr id="5" name="Rectangle 4"/>
          <p:cNvSpPr/>
          <p:nvPr/>
        </p:nvSpPr>
        <p:spPr>
          <a:xfrm>
            <a:off x="1366157" y="5288912"/>
            <a:ext cx="3429000" cy="1477328"/>
          </a:xfrm>
          <a:prstGeom prst="rect">
            <a:avLst/>
          </a:prstGeom>
        </p:spPr>
        <p:txBody>
          <a:bodyPr>
            <a:spAutoFit/>
          </a:bodyPr>
          <a:lstStyle/>
          <a:p>
            <a:r>
              <a:rPr lang="en-US" dirty="0"/>
              <a:t>Patients should not be counted again or included in this count when transferred between inpatient locations, as this will falsely increase patient day counts. </a:t>
            </a:r>
          </a:p>
        </p:txBody>
      </p:sp>
    </p:spTree>
    <p:extLst>
      <p:ext uri="{BB962C8B-B14F-4D97-AF65-F5344CB8AC3E}">
        <p14:creationId xmlns:p14="http://schemas.microsoft.com/office/powerpoint/2010/main" val="27630015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hyperlink" Target="dhhs.ne.gov" TargetMode="External"/><Relationship Id="rId2" Type="http://schemas.openxmlformats.org/officeDocument/2006/relationships/hyperlink" Target="mailto:First.Last@nebraska.gov" TargetMode="External"/><Relationship Id="rId1" Type="http://schemas.openxmlformats.org/officeDocument/2006/relationships/slideMaster" Target="../slideMasters/slideMaster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4119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rand DHHS Indent Bullets">
    <p:spTree>
      <p:nvGrpSpPr>
        <p:cNvPr id="1" name=""/>
        <p:cNvGrpSpPr/>
        <p:nvPr/>
      </p:nvGrpSpPr>
      <p:grpSpPr>
        <a:xfrm>
          <a:off x="0" y="0"/>
          <a:ext cx="0" cy="0"/>
          <a:chOff x="0" y="0"/>
          <a:chExt cx="0" cy="0"/>
        </a:xfrm>
      </p:grpSpPr>
      <p:sp>
        <p:nvSpPr>
          <p:cNvPr id="9" name="Page Subhead Bold"/>
          <p:cNvSpPr>
            <a:spLocks noGrp="1"/>
          </p:cNvSpPr>
          <p:nvPr>
            <p:ph type="body" sz="quarter" idx="12" hasCustomPrompt="1"/>
          </p:nvPr>
        </p:nvSpPr>
        <p:spPr>
          <a:xfrm>
            <a:off x="365097" y="1066737"/>
            <a:ext cx="11552349" cy="573290"/>
          </a:xfrm>
          <a:prstGeom prst="rect">
            <a:avLst/>
          </a:prstGeom>
        </p:spPr>
        <p:txBody>
          <a:bodyPr>
            <a:normAutofit/>
          </a:bodyPr>
          <a:lstStyle>
            <a:lvl1pPr marL="0" indent="0" algn="l">
              <a:buClr>
                <a:srgbClr val="0036C9"/>
              </a:buClr>
              <a:buFont typeface="Wingdings 3" panose="05040102010807070707" pitchFamily="18" charset="2"/>
              <a:buNone/>
              <a:defRPr sz="2400" b="0">
                <a:solidFill>
                  <a:srgbClr val="7E99A9"/>
                </a:solidFill>
                <a:latin typeface="Roboto" panose="02000000000000000000" pitchFamily="2" charset="0"/>
                <a:ea typeface="Roboto" panose="02000000000000000000" pitchFamily="2" charset="0"/>
                <a:cs typeface="Roboto" panose="02000000000000000000" pitchFamily="2" charset="0"/>
              </a:defRPr>
            </a:lvl1pPr>
          </a:lstStyle>
          <a:p>
            <a:pPr lvl="0"/>
            <a:r>
              <a:rPr lang="en-US" dirty="0"/>
              <a:t>Click to edit bold subhead</a:t>
            </a:r>
          </a:p>
        </p:txBody>
      </p:sp>
      <p:sp>
        <p:nvSpPr>
          <p:cNvPr id="10" name="Bulleted Text"/>
          <p:cNvSpPr>
            <a:spLocks noGrp="1"/>
          </p:cNvSpPr>
          <p:nvPr>
            <p:ph type="body" sz="quarter" idx="13" hasCustomPrompt="1"/>
          </p:nvPr>
        </p:nvSpPr>
        <p:spPr>
          <a:xfrm>
            <a:off x="365098" y="2231152"/>
            <a:ext cx="11552349" cy="3902948"/>
          </a:xfrm>
          <a:prstGeom prst="rect">
            <a:avLst/>
          </a:prstGeom>
        </p:spPr>
        <p:txBody>
          <a:bodyPr/>
          <a:lstStyle>
            <a:lvl1pPr marL="914400" indent="-274320" algn="l">
              <a:buClr>
                <a:srgbClr val="BABF33"/>
              </a:buClr>
              <a:buFont typeface="Wingdings 3" panose="05040102010807070707" pitchFamily="18" charset="2"/>
              <a:buChar char=""/>
              <a:defRPr sz="2400">
                <a:solidFill>
                  <a:schemeClr val="tx1"/>
                </a:solidFill>
              </a:defRPr>
            </a:lvl1pPr>
            <a:lvl2pPr>
              <a:defRPr sz="2000"/>
            </a:lvl2pPr>
          </a:lstStyle>
          <a:p>
            <a:pPr lvl="1"/>
            <a:r>
              <a:rPr lang="en-US" dirty="0"/>
              <a:t>Second level</a:t>
            </a:r>
          </a:p>
        </p:txBody>
      </p:sp>
      <p:cxnSp>
        <p:nvCxnSpPr>
          <p:cNvPr id="14" name="Title Page Rule Line"/>
          <p:cNvCxnSpPr/>
          <p:nvPr/>
        </p:nvCxnSpPr>
        <p:spPr>
          <a:xfrm>
            <a:off x="365097" y="928196"/>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
        <p:nvSpPr>
          <p:cNvPr id="15" name="Body Text 3-col"/>
          <p:cNvSpPr>
            <a:spLocks noGrp="1"/>
          </p:cNvSpPr>
          <p:nvPr>
            <p:ph type="body" sz="quarter" idx="11" hasCustomPrompt="1"/>
          </p:nvPr>
        </p:nvSpPr>
        <p:spPr>
          <a:xfrm>
            <a:off x="365097" y="1667735"/>
            <a:ext cx="11560739" cy="554181"/>
          </a:xfrm>
          <a:prstGeom prst="rect">
            <a:avLst/>
          </a:prstGeom>
        </p:spPr>
        <p:txBody>
          <a:bodyPr wrap="none" numCol="2" spcCol="45720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edit 3-column text</a:t>
            </a:r>
          </a:p>
        </p:txBody>
      </p:sp>
      <p:sp>
        <p:nvSpPr>
          <p:cNvPr id="11" name="Title 1"/>
          <p:cNvSpPr>
            <a:spLocks noGrp="1"/>
          </p:cNvSpPr>
          <p:nvPr>
            <p:ph type="title"/>
          </p:nvPr>
        </p:nvSpPr>
        <p:spPr>
          <a:xfrm>
            <a:off x="365097" y="365126"/>
            <a:ext cx="11552349" cy="696420"/>
          </a:xfrm>
          <a:prstGeom prst="rect">
            <a:avLst/>
          </a:prstGeom>
        </p:spPr>
        <p:txBody>
          <a:bodyPr>
            <a:normAutofit/>
          </a:bodyPr>
          <a:lstStyle>
            <a:lvl1pPr algn="l">
              <a:defRPr sz="3600"/>
            </a:lvl1pPr>
          </a:lstStyle>
          <a:p>
            <a:r>
              <a:rPr lang="en-US"/>
              <a:t>Click to edit Master title style</a:t>
            </a:r>
            <a:endParaRPr lang="en-US" dirty="0"/>
          </a:p>
        </p:txBody>
      </p:sp>
    </p:spTree>
    <p:extLst>
      <p:ext uri="{BB962C8B-B14F-4D97-AF65-F5344CB8AC3E}">
        <p14:creationId xmlns:p14="http://schemas.microsoft.com/office/powerpoint/2010/main" val="1304765363"/>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rand DHHS Indent Bullets alt">
    <p:spTree>
      <p:nvGrpSpPr>
        <p:cNvPr id="1" name=""/>
        <p:cNvGrpSpPr/>
        <p:nvPr/>
      </p:nvGrpSpPr>
      <p:grpSpPr>
        <a:xfrm>
          <a:off x="0" y="0"/>
          <a:ext cx="0" cy="0"/>
          <a:chOff x="0" y="0"/>
          <a:chExt cx="0" cy="0"/>
        </a:xfrm>
      </p:grpSpPr>
      <p:sp>
        <p:nvSpPr>
          <p:cNvPr id="10" name="Bulleted Text"/>
          <p:cNvSpPr>
            <a:spLocks noGrp="1"/>
          </p:cNvSpPr>
          <p:nvPr>
            <p:ph type="body" sz="quarter" idx="13" hasCustomPrompt="1"/>
          </p:nvPr>
        </p:nvSpPr>
        <p:spPr>
          <a:xfrm>
            <a:off x="365098" y="1512325"/>
            <a:ext cx="11552349" cy="4621775"/>
          </a:xfrm>
          <a:prstGeom prst="rect">
            <a:avLst/>
          </a:prstGeom>
        </p:spPr>
        <p:txBody>
          <a:bodyPr/>
          <a:lstStyle>
            <a:lvl1pPr marL="914400" indent="-274320" algn="l">
              <a:buClr>
                <a:srgbClr val="BABF33"/>
              </a:buClr>
              <a:buFont typeface="Wingdings 3" panose="05040102010807070707" pitchFamily="18" charset="2"/>
              <a:buChar char=""/>
              <a:tabLst>
                <a:tab pos="182880" algn="l"/>
              </a:tabLst>
              <a:defRPr sz="2800">
                <a:solidFill>
                  <a:schemeClr val="tx1"/>
                </a:solidFill>
              </a:defRPr>
            </a:lvl1pPr>
            <a:lvl2pPr defTabSz="1828800">
              <a:defRPr sz="2000"/>
            </a:lvl2pPr>
            <a:lvl4pPr marL="1371600" indent="-274320">
              <a:spcBef>
                <a:spcPts val="1000"/>
              </a:spcBef>
              <a:buClr>
                <a:srgbClr val="BABF33"/>
              </a:buClr>
              <a:defRPr/>
            </a:lvl4pPr>
          </a:lstStyle>
          <a:p>
            <a:pPr lvl="1"/>
            <a:r>
              <a:rPr lang="en-US" dirty="0"/>
              <a:t>Second level</a:t>
            </a:r>
          </a:p>
        </p:txBody>
      </p:sp>
      <p:sp>
        <p:nvSpPr>
          <p:cNvPr id="8" name="Title 1"/>
          <p:cNvSpPr>
            <a:spLocks noGrp="1"/>
          </p:cNvSpPr>
          <p:nvPr>
            <p:ph type="title"/>
          </p:nvPr>
        </p:nvSpPr>
        <p:spPr>
          <a:xfrm>
            <a:off x="365097" y="365126"/>
            <a:ext cx="11552349" cy="696420"/>
          </a:xfrm>
          <a:prstGeom prst="rect">
            <a:avLst/>
          </a:prstGeom>
        </p:spPr>
        <p:txBody>
          <a:bodyPr/>
          <a:lstStyle>
            <a:lvl1pPr algn="l">
              <a:defRPr sz="3600"/>
            </a:lvl1pPr>
          </a:lstStyle>
          <a:p>
            <a:r>
              <a:rPr lang="en-US"/>
              <a:t>Click to edit Master title style</a:t>
            </a:r>
            <a:endParaRPr lang="en-US" dirty="0"/>
          </a:p>
        </p:txBody>
      </p:sp>
      <p:cxnSp>
        <p:nvCxnSpPr>
          <p:cNvPr id="12" name="Title Page Rule Line"/>
          <p:cNvCxnSpPr/>
          <p:nvPr/>
        </p:nvCxnSpPr>
        <p:spPr>
          <a:xfrm>
            <a:off x="373487" y="930510"/>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
        <p:nvSpPr>
          <p:cNvPr id="13" name="Body Text 3-col"/>
          <p:cNvSpPr>
            <a:spLocks noGrp="1"/>
          </p:cNvSpPr>
          <p:nvPr>
            <p:ph type="body" sz="quarter" idx="11" hasCustomPrompt="1"/>
          </p:nvPr>
        </p:nvSpPr>
        <p:spPr>
          <a:xfrm>
            <a:off x="365097" y="1005850"/>
            <a:ext cx="11560739" cy="486552"/>
          </a:xfrm>
          <a:prstGeom prst="rect">
            <a:avLst/>
          </a:prstGeom>
        </p:spPr>
        <p:txBody>
          <a:bodyPr wrap="none" numCol="2" spcCol="45720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edit 2-column</a:t>
            </a:r>
          </a:p>
        </p:txBody>
      </p:sp>
    </p:spTree>
    <p:extLst>
      <p:ext uri="{BB962C8B-B14F-4D97-AF65-F5344CB8AC3E}">
        <p14:creationId xmlns:p14="http://schemas.microsoft.com/office/powerpoint/2010/main" val="2149030452"/>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rand DHHS Photo Layout">
    <p:spTree>
      <p:nvGrpSpPr>
        <p:cNvPr id="1" name=""/>
        <p:cNvGrpSpPr/>
        <p:nvPr/>
      </p:nvGrpSpPr>
      <p:grpSpPr>
        <a:xfrm>
          <a:off x="0" y="0"/>
          <a:ext cx="0" cy="0"/>
          <a:chOff x="0" y="0"/>
          <a:chExt cx="0" cy="0"/>
        </a:xfrm>
      </p:grpSpPr>
      <p:sp>
        <p:nvSpPr>
          <p:cNvPr id="5" name="Smaller Body Text"/>
          <p:cNvSpPr>
            <a:spLocks noGrp="1"/>
          </p:cNvSpPr>
          <p:nvPr>
            <p:ph type="body" sz="quarter" idx="11" hasCustomPrompt="1"/>
          </p:nvPr>
        </p:nvSpPr>
        <p:spPr>
          <a:xfrm>
            <a:off x="373488" y="1104782"/>
            <a:ext cx="4178022" cy="5029318"/>
          </a:xfrm>
          <a:prstGeom prst="rect">
            <a:avLst/>
          </a:prstGeom>
        </p:spPr>
        <p:txBody>
          <a:bodyPr>
            <a:normAutofit/>
          </a:bodyPr>
          <a:lstStyle>
            <a:lvl1pPr marL="0" indent="0" algn="l">
              <a:buNone/>
              <a:defRPr sz="2000">
                <a:solidFill>
                  <a:schemeClr val="tx1"/>
                </a:solidFill>
              </a:defRPr>
            </a:lvl1pPr>
          </a:lstStyle>
          <a:p>
            <a:pPr lvl="0"/>
            <a:r>
              <a:rPr lang="en-US" dirty="0"/>
              <a:t>Click to edit text</a:t>
            </a:r>
          </a:p>
        </p:txBody>
      </p:sp>
      <p:sp>
        <p:nvSpPr>
          <p:cNvPr id="13" name="Picture Placeholder 12"/>
          <p:cNvSpPr>
            <a:spLocks noGrp="1"/>
          </p:cNvSpPr>
          <p:nvPr>
            <p:ph type="pic" sz="quarter" idx="12"/>
          </p:nvPr>
        </p:nvSpPr>
        <p:spPr>
          <a:xfrm>
            <a:off x="7043895" y="1104782"/>
            <a:ext cx="4808380" cy="3818910"/>
          </a:xfrm>
          <a:prstGeom prst="rect">
            <a:avLst/>
          </a:prstGeom>
        </p:spPr>
        <p:txBody>
          <a:bodyPr/>
          <a:lstStyle>
            <a:lvl1pPr>
              <a:defRPr>
                <a:solidFill>
                  <a:srgbClr val="FFC843"/>
                </a:solidFill>
              </a:defRPr>
            </a:lvl1pPr>
          </a:lstStyle>
          <a:p>
            <a:r>
              <a:rPr lang="en-US"/>
              <a:t>Click icon to add picture</a:t>
            </a:r>
            <a:endParaRPr lang="en-US" dirty="0"/>
          </a:p>
        </p:txBody>
      </p:sp>
      <p:sp>
        <p:nvSpPr>
          <p:cNvPr id="15" name="Picture Placeholder 14"/>
          <p:cNvSpPr>
            <a:spLocks noGrp="1"/>
          </p:cNvSpPr>
          <p:nvPr>
            <p:ph type="pic" sz="quarter" idx="13"/>
          </p:nvPr>
        </p:nvSpPr>
        <p:spPr>
          <a:xfrm>
            <a:off x="4732338" y="1104782"/>
            <a:ext cx="2130729" cy="1819288"/>
          </a:xfrm>
          <a:prstGeom prst="rect">
            <a:avLst/>
          </a:prstGeom>
        </p:spPr>
        <p:txBody>
          <a:bodyPr/>
          <a:lstStyle>
            <a:lvl1pPr>
              <a:defRPr>
                <a:solidFill>
                  <a:srgbClr val="FFC843"/>
                </a:solidFill>
              </a:defRPr>
            </a:lvl1pPr>
          </a:lstStyle>
          <a:p>
            <a:r>
              <a:rPr lang="en-US"/>
              <a:t>Click icon to add picture</a:t>
            </a:r>
            <a:endParaRPr lang="en-US" dirty="0"/>
          </a:p>
        </p:txBody>
      </p:sp>
      <p:sp>
        <p:nvSpPr>
          <p:cNvPr id="17" name="Picture Placeholder 16"/>
          <p:cNvSpPr>
            <a:spLocks noGrp="1"/>
          </p:cNvSpPr>
          <p:nvPr>
            <p:ph type="pic" sz="quarter" idx="14"/>
          </p:nvPr>
        </p:nvSpPr>
        <p:spPr>
          <a:xfrm>
            <a:off x="4732338" y="3114565"/>
            <a:ext cx="2160587" cy="1809128"/>
          </a:xfrm>
          <a:prstGeom prst="rect">
            <a:avLst/>
          </a:prstGeom>
        </p:spPr>
        <p:txBody>
          <a:bodyPr/>
          <a:lstStyle>
            <a:lvl1pPr>
              <a:defRPr>
                <a:solidFill>
                  <a:srgbClr val="FFC843"/>
                </a:solidFill>
              </a:defRPr>
            </a:lvl1pPr>
          </a:lstStyle>
          <a:p>
            <a:r>
              <a:rPr lang="en-US"/>
              <a:t>Click icon to add picture</a:t>
            </a:r>
            <a:endParaRPr lang="en-US" dirty="0"/>
          </a:p>
        </p:txBody>
      </p:sp>
      <p:sp>
        <p:nvSpPr>
          <p:cNvPr id="9" name="Title 1"/>
          <p:cNvSpPr>
            <a:spLocks noGrp="1"/>
          </p:cNvSpPr>
          <p:nvPr>
            <p:ph type="title"/>
          </p:nvPr>
        </p:nvSpPr>
        <p:spPr>
          <a:xfrm>
            <a:off x="373488" y="365126"/>
            <a:ext cx="11478084" cy="696420"/>
          </a:xfrm>
          <a:prstGeom prst="rect">
            <a:avLst/>
          </a:prstGeom>
        </p:spPr>
        <p:txBody>
          <a:bodyPr>
            <a:normAutofit/>
          </a:bodyPr>
          <a:lstStyle>
            <a:lvl1pPr algn="l">
              <a:defRPr sz="3600"/>
            </a:lvl1pPr>
          </a:lstStyle>
          <a:p>
            <a:r>
              <a:rPr lang="en-US"/>
              <a:t>Click to edit Master title style</a:t>
            </a:r>
            <a:endParaRPr lang="en-US" dirty="0"/>
          </a:p>
        </p:txBody>
      </p:sp>
      <p:cxnSp>
        <p:nvCxnSpPr>
          <p:cNvPr id="12" name="Title Page Rule Line"/>
          <p:cNvCxnSpPr/>
          <p:nvPr/>
        </p:nvCxnSpPr>
        <p:spPr>
          <a:xfrm>
            <a:off x="373487" y="941997"/>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17502207"/>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4" name="Text Placeholder 3"/>
          <p:cNvSpPr>
            <a:spLocks noGrp="1"/>
          </p:cNvSpPr>
          <p:nvPr>
            <p:ph type="body" sz="quarter" idx="10"/>
          </p:nvPr>
        </p:nvSpPr>
        <p:spPr>
          <a:xfrm>
            <a:off x="838200" y="1808702"/>
            <a:ext cx="3211513" cy="3969797"/>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11"/>
          </p:nvPr>
        </p:nvSpPr>
        <p:spPr>
          <a:xfrm>
            <a:off x="4481564" y="1808163"/>
            <a:ext cx="6872235" cy="397033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31322520"/>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rand DHHS End Slide Layout">
    <p:spTree>
      <p:nvGrpSpPr>
        <p:cNvPr id="1" name=""/>
        <p:cNvGrpSpPr/>
        <p:nvPr/>
      </p:nvGrpSpPr>
      <p:grpSpPr>
        <a:xfrm>
          <a:off x="0" y="0"/>
          <a:ext cx="0" cy="0"/>
          <a:chOff x="0" y="0"/>
          <a:chExt cx="0" cy="0"/>
        </a:xfrm>
      </p:grpSpPr>
      <p:sp>
        <p:nvSpPr>
          <p:cNvPr id="10" name="Subhead"/>
          <p:cNvSpPr>
            <a:spLocks noGrp="1"/>
          </p:cNvSpPr>
          <p:nvPr>
            <p:ph type="body" sz="quarter" idx="11" hasCustomPrompt="1"/>
          </p:nvPr>
        </p:nvSpPr>
        <p:spPr>
          <a:xfrm>
            <a:off x="838200" y="2755761"/>
            <a:ext cx="10478729" cy="774839"/>
          </a:xfrm>
          <a:prstGeom prst="rect">
            <a:avLst/>
          </a:prstGeom>
          <a:noFill/>
        </p:spPr>
        <p:txBody>
          <a:bodyPr anchor="t" anchorCtr="1">
            <a:noAutofit/>
          </a:bodyPr>
          <a:lstStyle>
            <a:lvl1pPr marL="0" marR="0" indent="0" algn="ctr" defTabSz="914400" rtl="0" eaLnBrk="1" fontAlgn="auto" latinLnBrk="0" hangingPunct="1">
              <a:lnSpc>
                <a:spcPct val="100000"/>
              </a:lnSpc>
              <a:spcBef>
                <a:spcPts val="0"/>
              </a:spcBef>
              <a:spcAft>
                <a:spcPts val="600"/>
              </a:spcAft>
              <a:buClrTx/>
              <a:buSzTx/>
              <a:buFontTx/>
              <a:buNone/>
              <a:tabLst/>
              <a:defRPr sz="2400">
                <a:solidFill>
                  <a:srgbClr val="5690E2"/>
                </a:solidFill>
                <a:latin typeface="Roboto" panose="02000000000000000000" pitchFamily="2" charset="0"/>
                <a:ea typeface="Roboto" panose="02000000000000000000" pitchFamily="2" charset="0"/>
                <a:cs typeface="Roboto" panose="02000000000000000000" pitchFamily="2" charset="0"/>
              </a:defRPr>
            </a:lvl1p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Click to edit Title</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Click to edit Department</a:t>
            </a:r>
          </a:p>
        </p:txBody>
      </p:sp>
      <p:sp>
        <p:nvSpPr>
          <p:cNvPr id="11" name="Page Subhead Bold"/>
          <p:cNvSpPr>
            <a:spLocks noGrp="1"/>
          </p:cNvSpPr>
          <p:nvPr>
            <p:ph type="body" sz="quarter" idx="12" hasCustomPrompt="1"/>
          </p:nvPr>
        </p:nvSpPr>
        <p:spPr>
          <a:xfrm>
            <a:off x="838200" y="2240666"/>
            <a:ext cx="10478729" cy="469563"/>
          </a:xfrm>
          <a:prstGeom prst="rect">
            <a:avLst/>
          </a:prstGeom>
          <a:solidFill>
            <a:srgbClr val="036080"/>
          </a:solidFill>
          <a:effectLst>
            <a:innerShdw blurRad="63500" dist="50800" dir="13500000">
              <a:prstClr val="black">
                <a:alpha val="50000"/>
              </a:prstClr>
            </a:innerShdw>
          </a:effectLst>
        </p:spPr>
        <p:txBody>
          <a:bodyPr>
            <a:noAutofit/>
          </a:bodyPr>
          <a:lstStyle>
            <a:lvl1pPr marL="0" indent="0" algn="ctr">
              <a:buClr>
                <a:srgbClr val="0036C9"/>
              </a:buClr>
              <a:buFont typeface="Wingdings 3" panose="05040102010807070707" pitchFamily="18" charset="2"/>
              <a:buNone/>
              <a:defRPr sz="2800" b="1" baseline="0">
                <a:solidFill>
                  <a:schemeClr val="bg1"/>
                </a:solidFill>
              </a:defRPr>
            </a:lvl1pPr>
          </a:lstStyle>
          <a:p>
            <a:pPr lvl="0"/>
            <a:r>
              <a:rPr lang="en-US" dirty="0"/>
              <a:t>Click to edit Contact Name</a:t>
            </a:r>
          </a:p>
        </p:txBody>
      </p:sp>
      <p:sp>
        <p:nvSpPr>
          <p:cNvPr id="13" name="Additonal Text"/>
          <p:cNvSpPr>
            <a:spLocks noGrp="1"/>
          </p:cNvSpPr>
          <p:nvPr>
            <p:ph type="body" sz="quarter" idx="13" hasCustomPrompt="1"/>
          </p:nvPr>
        </p:nvSpPr>
        <p:spPr>
          <a:xfrm>
            <a:off x="840085" y="4610335"/>
            <a:ext cx="10478729" cy="765965"/>
          </a:xfrm>
          <a:prstGeom prst="rect">
            <a:avLst/>
          </a:prstGeom>
        </p:spPr>
        <p:txBody>
          <a:bodyPr/>
          <a:lstStyle>
            <a:lvl1pPr marL="0" indent="0" algn="ctr">
              <a:buClr>
                <a:srgbClr val="0036C9"/>
              </a:buClr>
              <a:buFontTx/>
              <a:buNone/>
              <a:tabLst>
                <a:tab pos="182880" algn="l"/>
              </a:tabLst>
              <a:defRPr sz="1200" baseline="0">
                <a:solidFill>
                  <a:schemeClr val="tx1"/>
                </a:solidFill>
                <a:latin typeface="+mn-lt"/>
              </a:defRPr>
            </a:lvl1pPr>
            <a:lvl2pPr defTabSz="1828800">
              <a:defRPr/>
            </a:lvl2pPr>
            <a:lvl4pPr marL="1097280" indent="0">
              <a:spcBef>
                <a:spcPts val="1000"/>
              </a:spcBef>
              <a:buClr>
                <a:schemeClr val="accent1"/>
              </a:buClr>
              <a:buFontTx/>
              <a:buNone/>
              <a:defRPr/>
            </a:lvl4pPr>
          </a:lstStyle>
          <a:p>
            <a:pPr lvl="0"/>
            <a:r>
              <a:rPr lang="en-US" dirty="0"/>
              <a:t>Click to add additional text</a:t>
            </a:r>
          </a:p>
        </p:txBody>
      </p:sp>
      <p:sp>
        <p:nvSpPr>
          <p:cNvPr id="14" name="Email Text"/>
          <p:cNvSpPr>
            <a:spLocks noGrp="1"/>
          </p:cNvSpPr>
          <p:nvPr>
            <p:ph type="body" sz="quarter" idx="14" hasCustomPrompt="1"/>
          </p:nvPr>
        </p:nvSpPr>
        <p:spPr>
          <a:xfrm>
            <a:off x="846764" y="3585624"/>
            <a:ext cx="10478729" cy="463576"/>
          </a:xfrm>
          <a:prstGeom prst="rect">
            <a:avLst/>
          </a:prstGeom>
        </p:spPr>
        <p:txBody>
          <a:bodyPr>
            <a:normAutofit/>
          </a:bodyPr>
          <a:lstStyle>
            <a:lvl1pPr marL="0" indent="0" algn="ctr">
              <a:buClr>
                <a:srgbClr val="0036C9"/>
              </a:buClr>
              <a:buFontTx/>
              <a:buNone/>
              <a:tabLst>
                <a:tab pos="182880" algn="l"/>
              </a:tabLst>
              <a:defRPr lang="en-US" sz="1600" b="0" kern="1200" baseline="0" dirty="0" smtClean="0">
                <a:solidFill>
                  <a:srgbClr val="036080"/>
                </a:solidFill>
                <a:latin typeface="+mn-lt"/>
                <a:ea typeface="+mn-ea"/>
                <a:cs typeface="+mn-cs"/>
              </a:defRPr>
            </a:lvl1pPr>
            <a:lvl2pPr defTabSz="1828800">
              <a:defRPr/>
            </a:lvl2pPr>
            <a:lvl4pPr marL="1097280" indent="0">
              <a:spcBef>
                <a:spcPts val="1000"/>
              </a:spcBef>
              <a:buClr>
                <a:schemeClr val="accent1"/>
              </a:buClr>
              <a:buFontTx/>
              <a:buNone/>
              <a:defRPr/>
            </a:lvl4pPr>
          </a:lstStyle>
          <a:p>
            <a:pPr lvl="0"/>
            <a:r>
              <a:rPr lang="en-US" dirty="0">
                <a:solidFill>
                  <a:schemeClr val="accent2">
                    <a:lumMod val="50000"/>
                  </a:schemeClr>
                </a:solidFill>
                <a:hlinkClick r:id="rId2"/>
              </a:rPr>
              <a:t>First.Last@nebraska.gov</a:t>
            </a:r>
            <a:endParaRPr lang="en-US" dirty="0"/>
          </a:p>
        </p:txBody>
      </p:sp>
      <p:sp>
        <p:nvSpPr>
          <p:cNvPr id="16" name="Website"/>
          <p:cNvSpPr txBox="1">
            <a:spLocks/>
          </p:cNvSpPr>
          <p:nvPr/>
        </p:nvSpPr>
        <p:spPr>
          <a:xfrm>
            <a:off x="5194998" y="5431323"/>
            <a:ext cx="1788606" cy="361538"/>
          </a:xfrm>
          <a:prstGeom prst="rect">
            <a:avLst/>
          </a:prstGeom>
          <a:noFill/>
          <a:ln>
            <a:solidFill>
              <a:srgbClr val="FFC843"/>
            </a:solidFill>
          </a:ln>
          <a:effectLst>
            <a:softEdge rad="0"/>
          </a:effectLst>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spc="70" baseline="0" dirty="0">
                <a:solidFill>
                  <a:srgbClr val="036080"/>
                </a:solidFill>
                <a:latin typeface="+mj-lt"/>
                <a:cs typeface="Gisha" panose="020B0502040204020203" pitchFamily="34" charset="-79"/>
                <a:hlinkClick r:id="rId3"/>
              </a:rPr>
              <a:t>dhhs.ne.gov</a:t>
            </a:r>
            <a:endParaRPr lang="en-US" sz="1600" b="1" spc="70" baseline="0" dirty="0">
              <a:solidFill>
                <a:srgbClr val="036080"/>
              </a:solidFill>
              <a:latin typeface="+mj-lt"/>
              <a:cs typeface="Gisha" panose="020B0502040204020203" pitchFamily="34" charset="-79"/>
            </a:endParaRPr>
          </a:p>
        </p:txBody>
      </p:sp>
      <p:pic>
        <p:nvPicPr>
          <p:cNvPr id="7" name="Facebook"/>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02989" y="5360085"/>
            <a:ext cx="457200" cy="432776"/>
          </a:xfrm>
          <a:prstGeom prst="rect">
            <a:avLst/>
          </a:prstGeom>
          <a:effectLst/>
        </p:spPr>
      </p:pic>
      <p:sp>
        <p:nvSpPr>
          <p:cNvPr id="2" name="TextBox 1"/>
          <p:cNvSpPr txBox="1"/>
          <p:nvPr/>
        </p:nvSpPr>
        <p:spPr>
          <a:xfrm>
            <a:off x="2064425" y="5834088"/>
            <a:ext cx="769276" cy="223138"/>
          </a:xfrm>
          <a:prstGeom prst="rect">
            <a:avLst/>
          </a:prstGeom>
          <a:noFill/>
        </p:spPr>
        <p:txBody>
          <a:bodyPr wrap="square" rtlCol="0">
            <a:spAutoFit/>
          </a:bodyPr>
          <a:lstStyle/>
          <a:p>
            <a:r>
              <a:rPr lang="en-US" sz="850" kern="1200" dirty="0">
                <a:solidFill>
                  <a:schemeClr val="tx1"/>
                </a:solidFill>
                <a:effectLst/>
                <a:latin typeface="+mn-lt"/>
                <a:ea typeface="+mn-ea"/>
                <a:cs typeface="+mn-cs"/>
              </a:rPr>
              <a:t>@NEDHHS</a:t>
            </a:r>
            <a:endParaRPr lang="en-US" sz="850" dirty="0"/>
          </a:p>
        </p:txBody>
      </p:sp>
      <p:pic>
        <p:nvPicPr>
          <p:cNvPr id="5" name="Twitte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8976" y="5360085"/>
            <a:ext cx="467498" cy="432776"/>
          </a:xfrm>
          <a:prstGeom prst="rect">
            <a:avLst/>
          </a:prstGeom>
        </p:spPr>
      </p:pic>
      <p:sp>
        <p:nvSpPr>
          <p:cNvPr id="17" name="TextBox 16"/>
          <p:cNvSpPr txBox="1"/>
          <p:nvPr/>
        </p:nvSpPr>
        <p:spPr>
          <a:xfrm>
            <a:off x="297907" y="5834088"/>
            <a:ext cx="769276" cy="223138"/>
          </a:xfrm>
          <a:prstGeom prst="rect">
            <a:avLst/>
          </a:prstGeom>
          <a:noFill/>
        </p:spPr>
        <p:txBody>
          <a:bodyPr wrap="square" rtlCol="0">
            <a:spAutoFit/>
          </a:bodyPr>
          <a:lstStyle/>
          <a:p>
            <a:r>
              <a:rPr lang="en-US" sz="850" kern="1200" dirty="0">
                <a:solidFill>
                  <a:schemeClr val="tx1"/>
                </a:solidFill>
                <a:effectLst/>
                <a:latin typeface="+mn-lt"/>
                <a:ea typeface="+mn-ea"/>
                <a:cs typeface="+mn-cs"/>
              </a:rPr>
              <a:t>@NEDHHS</a:t>
            </a:r>
            <a:endParaRPr lang="en-US" sz="850" dirty="0"/>
          </a:p>
        </p:txBody>
      </p:sp>
      <p:pic>
        <p:nvPicPr>
          <p:cNvPr id="6" name="You Tube"/>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49525" y="5366159"/>
            <a:ext cx="457200" cy="432776"/>
          </a:xfrm>
          <a:prstGeom prst="rect">
            <a:avLst/>
          </a:prstGeom>
        </p:spPr>
      </p:pic>
      <p:sp>
        <p:nvSpPr>
          <p:cNvPr id="19" name="TextBox 18"/>
          <p:cNvSpPr txBox="1"/>
          <p:nvPr/>
        </p:nvSpPr>
        <p:spPr>
          <a:xfrm>
            <a:off x="956618" y="5834088"/>
            <a:ext cx="1213825" cy="223138"/>
          </a:xfrm>
          <a:prstGeom prst="rect">
            <a:avLst/>
          </a:prstGeom>
          <a:noFill/>
        </p:spPr>
        <p:txBody>
          <a:bodyPr wrap="square" rtlCol="0">
            <a:spAutoFit/>
          </a:bodyPr>
          <a:lstStyle/>
          <a:p>
            <a:pPr algn="ctr"/>
            <a:r>
              <a:rPr lang="en-US" sz="850" kern="1200" dirty="0" err="1">
                <a:solidFill>
                  <a:schemeClr val="tx1"/>
                </a:solidFill>
                <a:effectLst/>
                <a:latin typeface="+mn-lt"/>
                <a:ea typeface="+mn-ea"/>
                <a:cs typeface="+mn-cs"/>
              </a:rPr>
              <a:t>NebraskaDHHS</a:t>
            </a:r>
            <a:endParaRPr lang="en-US" sz="850" dirty="0"/>
          </a:p>
        </p:txBody>
      </p:sp>
      <p:sp>
        <p:nvSpPr>
          <p:cNvPr id="18" name="Email Text"/>
          <p:cNvSpPr>
            <a:spLocks noGrp="1"/>
          </p:cNvSpPr>
          <p:nvPr>
            <p:ph type="body" sz="quarter" idx="15" hasCustomPrompt="1"/>
          </p:nvPr>
        </p:nvSpPr>
        <p:spPr>
          <a:xfrm>
            <a:off x="846764" y="4049200"/>
            <a:ext cx="10478729" cy="525982"/>
          </a:xfrm>
          <a:prstGeom prst="rect">
            <a:avLst/>
          </a:prstGeom>
        </p:spPr>
        <p:txBody>
          <a:bodyPr>
            <a:normAutofit/>
          </a:bodyPr>
          <a:lstStyle>
            <a:lvl1pPr marL="0" indent="0" algn="ctr">
              <a:buClr>
                <a:srgbClr val="0036C9"/>
              </a:buClr>
              <a:buFontTx/>
              <a:buNone/>
              <a:tabLst>
                <a:tab pos="182880" algn="l"/>
              </a:tabLst>
              <a:defRPr lang="en-US" sz="2400" b="0" kern="1200" baseline="0" dirty="0" smtClean="0">
                <a:solidFill>
                  <a:srgbClr val="7E99A9"/>
                </a:solidFill>
                <a:latin typeface="+mn-lt"/>
                <a:ea typeface="+mn-ea"/>
                <a:cs typeface="+mn-cs"/>
              </a:defRPr>
            </a:lvl1pPr>
            <a:lvl2pPr defTabSz="1828800">
              <a:defRPr/>
            </a:lvl2pPr>
            <a:lvl4pPr marL="1097280" indent="0">
              <a:spcBef>
                <a:spcPts val="1000"/>
              </a:spcBef>
              <a:buClr>
                <a:schemeClr val="accent1"/>
              </a:buClr>
              <a:buFontTx/>
              <a:buNone/>
              <a:defRPr/>
            </a:lvl4pPr>
          </a:lstStyle>
          <a:p>
            <a:pPr lvl="0"/>
            <a:r>
              <a:rPr lang="en-US" dirty="0"/>
              <a:t>000-000-0000</a:t>
            </a:r>
          </a:p>
        </p:txBody>
      </p:sp>
    </p:spTree>
    <p:extLst>
      <p:ext uri="{BB962C8B-B14F-4D97-AF65-F5344CB8AC3E}">
        <p14:creationId xmlns:p14="http://schemas.microsoft.com/office/powerpoint/2010/main" val="545338917"/>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HHS Bullet Text Layout">
    <p:spTree>
      <p:nvGrpSpPr>
        <p:cNvPr id="1" name=""/>
        <p:cNvGrpSpPr/>
        <p:nvPr/>
      </p:nvGrpSpPr>
      <p:grpSpPr>
        <a:xfrm>
          <a:off x="0" y="0"/>
          <a:ext cx="0" cy="0"/>
          <a:chOff x="0" y="0"/>
          <a:chExt cx="0" cy="0"/>
        </a:xfrm>
      </p:grpSpPr>
      <p:sp>
        <p:nvSpPr>
          <p:cNvPr id="8" name="Title 1"/>
          <p:cNvSpPr>
            <a:spLocks noGrp="1"/>
          </p:cNvSpPr>
          <p:nvPr>
            <p:ph type="title"/>
          </p:nvPr>
        </p:nvSpPr>
        <p:spPr>
          <a:xfrm>
            <a:off x="365097" y="365126"/>
            <a:ext cx="11552349" cy="696420"/>
          </a:xfrm>
          <a:prstGeom prst="rect">
            <a:avLst/>
          </a:prstGeom>
        </p:spPr>
        <p:txBody>
          <a:bodyPr/>
          <a:lstStyle>
            <a:lvl1pPr algn="l">
              <a:defRPr/>
            </a:lvl1pPr>
          </a:lstStyle>
          <a:p>
            <a:r>
              <a:rPr lang="en-US"/>
              <a:t>Click to edit Master title style</a:t>
            </a:r>
            <a:endParaRPr lang="en-US" dirty="0"/>
          </a:p>
        </p:txBody>
      </p:sp>
      <p:cxnSp>
        <p:nvCxnSpPr>
          <p:cNvPr id="9" name="Rule Line"/>
          <p:cNvCxnSpPr/>
          <p:nvPr/>
        </p:nvCxnSpPr>
        <p:spPr>
          <a:xfrm>
            <a:off x="432862" y="1148586"/>
            <a:ext cx="11418710" cy="0"/>
          </a:xfrm>
          <a:prstGeom prst="line">
            <a:avLst/>
          </a:prstGeom>
          <a:ln w="15875">
            <a:solidFill>
              <a:srgbClr val="FFC843"/>
            </a:solidFill>
          </a:ln>
        </p:spPr>
        <p:style>
          <a:lnRef idx="1">
            <a:schemeClr val="accent1"/>
          </a:lnRef>
          <a:fillRef idx="0">
            <a:schemeClr val="accent1"/>
          </a:fillRef>
          <a:effectRef idx="0">
            <a:schemeClr val="accent1"/>
          </a:effectRef>
          <a:fontRef idx="minor">
            <a:schemeClr val="tx1"/>
          </a:fontRef>
        </p:style>
      </p:cxnSp>
      <p:sp>
        <p:nvSpPr>
          <p:cNvPr id="6" name="Bulleted Text"/>
          <p:cNvSpPr>
            <a:spLocks noGrp="1"/>
          </p:cNvSpPr>
          <p:nvPr>
            <p:ph type="body" sz="quarter" idx="12" hasCustomPrompt="1"/>
          </p:nvPr>
        </p:nvSpPr>
        <p:spPr>
          <a:xfrm>
            <a:off x="365098" y="1415911"/>
            <a:ext cx="11552349" cy="5356348"/>
          </a:xfrm>
          <a:prstGeom prst="rect">
            <a:avLst/>
          </a:prstGeom>
        </p:spPr>
        <p:txBody>
          <a:bodyPr lIns="0" tIns="45720" rIns="91440"/>
          <a:lstStyle>
            <a:lvl1pPr marL="457200" indent="-274320" algn="l">
              <a:lnSpc>
                <a:spcPct val="150000"/>
              </a:lnSpc>
              <a:spcBef>
                <a:spcPts val="0"/>
              </a:spcBef>
              <a:buClr>
                <a:srgbClr val="0036C9"/>
              </a:buClr>
              <a:buFont typeface="Wingdings 3" panose="05040102010807070707" pitchFamily="18" charset="2"/>
              <a:buChar char=""/>
              <a:defRPr sz="2400" baseline="0">
                <a:solidFill>
                  <a:schemeClr val="tx1"/>
                </a:solidFill>
              </a:defRPr>
            </a:lvl1pPr>
          </a:lstStyle>
          <a:p>
            <a:pPr lvl="0"/>
            <a:r>
              <a:rPr lang="en-US" dirty="0"/>
              <a:t>Click to edit bulleted text</a:t>
            </a:r>
          </a:p>
        </p:txBody>
      </p:sp>
    </p:spTree>
    <p:extLst>
      <p:ext uri="{BB962C8B-B14F-4D97-AF65-F5344CB8AC3E}">
        <p14:creationId xmlns:p14="http://schemas.microsoft.com/office/powerpoint/2010/main" val="3009470875"/>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DHHS 2-col Title and Content">
    <p:spTree>
      <p:nvGrpSpPr>
        <p:cNvPr id="1" name=""/>
        <p:cNvGrpSpPr/>
        <p:nvPr/>
      </p:nvGrpSpPr>
      <p:grpSpPr>
        <a:xfrm>
          <a:off x="0" y="0"/>
          <a:ext cx="0" cy="0"/>
          <a:chOff x="0" y="0"/>
          <a:chExt cx="0" cy="0"/>
        </a:xfrm>
      </p:grpSpPr>
      <p:sp>
        <p:nvSpPr>
          <p:cNvPr id="7" name="Body Text 3-col"/>
          <p:cNvSpPr>
            <a:spLocks noGrp="1"/>
          </p:cNvSpPr>
          <p:nvPr>
            <p:ph type="body" sz="quarter" idx="11" hasCustomPrompt="1"/>
          </p:nvPr>
        </p:nvSpPr>
        <p:spPr>
          <a:xfrm>
            <a:off x="373487" y="1409699"/>
            <a:ext cx="11552349" cy="5362559"/>
          </a:xfrm>
          <a:prstGeom prst="rect">
            <a:avLst/>
          </a:prstGeom>
        </p:spPr>
        <p:txBody>
          <a:bodyPr wrap="none" numCol="2" spcCol="4572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edit 2-column text</a:t>
            </a:r>
          </a:p>
        </p:txBody>
      </p:sp>
      <p:sp>
        <p:nvSpPr>
          <p:cNvPr id="6" name="Title 1"/>
          <p:cNvSpPr>
            <a:spLocks noGrp="1"/>
          </p:cNvSpPr>
          <p:nvPr>
            <p:ph type="title"/>
          </p:nvPr>
        </p:nvSpPr>
        <p:spPr>
          <a:xfrm>
            <a:off x="373487" y="365126"/>
            <a:ext cx="11552349" cy="696420"/>
          </a:xfrm>
          <a:prstGeom prst="rect">
            <a:avLst/>
          </a:prstGeom>
        </p:spPr>
        <p:txBody>
          <a:bodyPr/>
          <a:lstStyle>
            <a:lvl1pPr algn="l">
              <a:defRPr/>
            </a:lvl1pPr>
          </a:lstStyle>
          <a:p>
            <a:r>
              <a:rPr lang="en-US"/>
              <a:t>Click to edit Master title style</a:t>
            </a:r>
            <a:endParaRPr lang="en-US" dirty="0"/>
          </a:p>
        </p:txBody>
      </p:sp>
      <p:cxnSp>
        <p:nvCxnSpPr>
          <p:cNvPr id="8" name="Rule Line"/>
          <p:cNvCxnSpPr/>
          <p:nvPr/>
        </p:nvCxnSpPr>
        <p:spPr>
          <a:xfrm>
            <a:off x="432862" y="1148586"/>
            <a:ext cx="11418710" cy="0"/>
          </a:xfrm>
          <a:prstGeom prst="line">
            <a:avLst/>
          </a:prstGeom>
          <a:ln w="15875">
            <a:solidFill>
              <a:srgbClr val="FFC84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5180435"/>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89D5B4A-12AA-4215-9A1B-67E1DDEDF67F}" type="datetimeFigureOut">
              <a:rPr lang="en-US" smtClean="0"/>
              <a:t>5/25/21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C6B044-A949-4197-9C1B-AB9BAA81E500}" type="slidenum">
              <a:rPr lang="en-US" smtClean="0"/>
              <a:t>‹#›</a:t>
            </a:fld>
            <a:endParaRPr lang="en-US"/>
          </a:p>
        </p:txBody>
      </p:sp>
    </p:spTree>
    <p:extLst>
      <p:ext uri="{BB962C8B-B14F-4D97-AF65-F5344CB8AC3E}">
        <p14:creationId xmlns:p14="http://schemas.microsoft.com/office/powerpoint/2010/main" val="3068443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9D5B4A-12AA-4215-9A1B-67E1DDEDF67F}" type="datetimeFigureOut">
              <a:rPr lang="en-US" smtClean="0"/>
              <a:t>5/25/21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C6B044-A949-4197-9C1B-AB9BAA81E500}" type="slidenum">
              <a:rPr lang="en-US" smtClean="0"/>
              <a:t>‹#›</a:t>
            </a:fld>
            <a:endParaRPr lang="en-US"/>
          </a:p>
        </p:txBody>
      </p:sp>
    </p:spTree>
    <p:extLst>
      <p:ext uri="{BB962C8B-B14F-4D97-AF65-F5344CB8AC3E}">
        <p14:creationId xmlns:p14="http://schemas.microsoft.com/office/powerpoint/2010/main" val="1318047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014035360"/>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rand Title Page">
    <p:spTree>
      <p:nvGrpSpPr>
        <p:cNvPr id="1" name=""/>
        <p:cNvGrpSpPr/>
        <p:nvPr/>
      </p:nvGrpSpPr>
      <p:grpSpPr>
        <a:xfrm>
          <a:off x="0" y="0"/>
          <a:ext cx="0" cy="0"/>
          <a:chOff x="0" y="0"/>
          <a:chExt cx="0" cy="0"/>
        </a:xfrm>
      </p:grpSpPr>
      <p:cxnSp>
        <p:nvCxnSpPr>
          <p:cNvPr id="5" name="Title Page Rule Line"/>
          <p:cNvCxnSpPr/>
          <p:nvPr/>
        </p:nvCxnSpPr>
        <p:spPr>
          <a:xfrm>
            <a:off x="838200" y="2443431"/>
            <a:ext cx="10515600"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
        <p:nvSpPr>
          <p:cNvPr id="2" name="Master Title"/>
          <p:cNvSpPr>
            <a:spLocks noGrp="1"/>
          </p:cNvSpPr>
          <p:nvPr>
            <p:ph type="title" hasCustomPrompt="1"/>
          </p:nvPr>
        </p:nvSpPr>
        <p:spPr>
          <a:xfrm>
            <a:off x="838200" y="7010"/>
            <a:ext cx="10515600" cy="2417921"/>
          </a:xfrm>
          <a:prstGeom prst="rect">
            <a:avLst/>
          </a:prstGeom>
        </p:spPr>
        <p:txBody>
          <a:bodyPr anchor="b" anchorCtr="0">
            <a:normAutofit/>
          </a:bodyPr>
          <a:lstStyle>
            <a:lvl1pPr>
              <a:defRPr sz="4400">
                <a:solidFill>
                  <a:srgbClr val="036080"/>
                </a:solidFill>
              </a:defRPr>
            </a:lvl1pPr>
          </a:lstStyle>
          <a:p>
            <a:r>
              <a:rPr lang="en-US" dirty="0"/>
              <a:t>Click to edit Master Title</a:t>
            </a:r>
          </a:p>
        </p:txBody>
      </p:sp>
      <p:sp>
        <p:nvSpPr>
          <p:cNvPr id="7" name="Text Placeholder 3"/>
          <p:cNvSpPr>
            <a:spLocks noGrp="1"/>
          </p:cNvSpPr>
          <p:nvPr>
            <p:ph idx="1" hasCustomPrompt="1"/>
          </p:nvPr>
        </p:nvSpPr>
        <p:spPr>
          <a:xfrm>
            <a:off x="838200" y="2587767"/>
            <a:ext cx="10515600" cy="1925893"/>
          </a:xfrm>
          <a:prstGeom prst="rect">
            <a:avLst/>
          </a:prstGeom>
        </p:spPr>
        <p:txBody>
          <a:bodyPr vert="horz" lIns="91440" tIns="45720" rIns="91440" bIns="45720" rtlCol="0">
            <a:normAutofit/>
          </a:bodyPr>
          <a:lstStyle>
            <a:lvl1pPr algn="ctr">
              <a:defRPr sz="3200">
                <a:solidFill>
                  <a:srgbClr val="7E99A9"/>
                </a:solidFill>
                <a:latin typeface="Roboto" panose="02000000000000000000" pitchFamily="2" charset="0"/>
                <a:ea typeface="Roboto" panose="02000000000000000000" pitchFamily="2" charset="0"/>
                <a:cs typeface="Roboto" panose="02000000000000000000" pitchFamily="2" charset="0"/>
              </a:defRPr>
            </a:lvl1pPr>
          </a:lstStyle>
          <a:p>
            <a:pPr lvl="0"/>
            <a:r>
              <a:rPr lang="en-US" dirty="0"/>
              <a:t>Click to edit Subtitle</a:t>
            </a:r>
          </a:p>
        </p:txBody>
      </p:sp>
    </p:spTree>
    <p:extLst>
      <p:ext uri="{BB962C8B-B14F-4D97-AF65-F5344CB8AC3E}">
        <p14:creationId xmlns:p14="http://schemas.microsoft.com/office/powerpoint/2010/main" val="458850358"/>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rand DHHS Title and Content">
    <p:spTree>
      <p:nvGrpSpPr>
        <p:cNvPr id="1" name=""/>
        <p:cNvGrpSpPr/>
        <p:nvPr/>
      </p:nvGrpSpPr>
      <p:grpSpPr>
        <a:xfrm>
          <a:off x="0" y="0"/>
          <a:ext cx="0" cy="0"/>
          <a:chOff x="0" y="0"/>
          <a:chExt cx="0" cy="0"/>
        </a:xfrm>
      </p:grpSpPr>
      <p:sp>
        <p:nvSpPr>
          <p:cNvPr id="14" name="Body Text"/>
          <p:cNvSpPr>
            <a:spLocks noGrp="1"/>
          </p:cNvSpPr>
          <p:nvPr>
            <p:ph type="body" sz="quarter" idx="10" hasCustomPrompt="1"/>
          </p:nvPr>
        </p:nvSpPr>
        <p:spPr>
          <a:xfrm>
            <a:off x="373487" y="1073568"/>
            <a:ext cx="11552349" cy="5060532"/>
          </a:xfrm>
          <a:prstGeom prst="rect">
            <a:avLst/>
          </a:prstGeom>
        </p:spPr>
        <p:txBody>
          <a:bodyPr/>
          <a:lstStyle>
            <a:lvl1pPr marL="0" indent="0" algn="l">
              <a:buNone/>
              <a:defRPr sz="2000">
                <a:solidFill>
                  <a:schemeClr val="tx1"/>
                </a:solidFill>
              </a:defRPr>
            </a:lvl1pPr>
          </a:lstStyle>
          <a:p>
            <a:pPr lvl="0"/>
            <a:r>
              <a:rPr lang="en-US" dirty="0"/>
              <a:t>Click to edit text</a:t>
            </a:r>
          </a:p>
        </p:txBody>
      </p:sp>
      <p:cxnSp>
        <p:nvCxnSpPr>
          <p:cNvPr id="5" name="Title Page Rule Line"/>
          <p:cNvCxnSpPr/>
          <p:nvPr/>
        </p:nvCxnSpPr>
        <p:spPr>
          <a:xfrm>
            <a:off x="373487" y="940992"/>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
        <p:nvSpPr>
          <p:cNvPr id="7" name="Title 1"/>
          <p:cNvSpPr>
            <a:spLocks noGrp="1"/>
          </p:cNvSpPr>
          <p:nvPr>
            <p:ph type="title"/>
          </p:nvPr>
        </p:nvSpPr>
        <p:spPr>
          <a:xfrm>
            <a:off x="373487" y="365126"/>
            <a:ext cx="11552349" cy="696420"/>
          </a:xfrm>
          <a:prstGeom prst="rect">
            <a:avLst/>
          </a:prstGeom>
        </p:spPr>
        <p:txBody>
          <a:bodyPr>
            <a:noAutofit/>
          </a:bodyPr>
          <a:lstStyle>
            <a:lvl1pPr algn="l">
              <a:defRPr sz="3600"/>
            </a:lvl1pPr>
          </a:lstStyle>
          <a:p>
            <a:r>
              <a:rPr lang="en-US"/>
              <a:t>Click to edit Master title style</a:t>
            </a:r>
            <a:endParaRPr lang="en-US" dirty="0"/>
          </a:p>
        </p:txBody>
      </p:sp>
    </p:spTree>
    <p:extLst>
      <p:ext uri="{BB962C8B-B14F-4D97-AF65-F5344CB8AC3E}">
        <p14:creationId xmlns:p14="http://schemas.microsoft.com/office/powerpoint/2010/main" val="1955413075"/>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rand DHHS 2-Col Title and Content">
    <p:spTree>
      <p:nvGrpSpPr>
        <p:cNvPr id="1" name=""/>
        <p:cNvGrpSpPr/>
        <p:nvPr/>
      </p:nvGrpSpPr>
      <p:grpSpPr>
        <a:xfrm>
          <a:off x="0" y="0"/>
          <a:ext cx="0" cy="0"/>
          <a:chOff x="0" y="0"/>
          <a:chExt cx="0" cy="0"/>
        </a:xfrm>
      </p:grpSpPr>
      <p:sp>
        <p:nvSpPr>
          <p:cNvPr id="7" name="Body Text 3-col"/>
          <p:cNvSpPr>
            <a:spLocks noGrp="1"/>
          </p:cNvSpPr>
          <p:nvPr>
            <p:ph type="body" sz="quarter" idx="11" hasCustomPrompt="1"/>
          </p:nvPr>
        </p:nvSpPr>
        <p:spPr>
          <a:xfrm>
            <a:off x="373487" y="1066736"/>
            <a:ext cx="11552349" cy="5067363"/>
          </a:xfrm>
          <a:prstGeom prst="rect">
            <a:avLst/>
          </a:prstGeom>
        </p:spPr>
        <p:txBody>
          <a:bodyPr wrap="none" numCol="2" spcCol="45720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edit 2-column text</a:t>
            </a:r>
          </a:p>
        </p:txBody>
      </p:sp>
      <p:cxnSp>
        <p:nvCxnSpPr>
          <p:cNvPr id="10" name="Title Page Rule Line"/>
          <p:cNvCxnSpPr/>
          <p:nvPr/>
        </p:nvCxnSpPr>
        <p:spPr>
          <a:xfrm>
            <a:off x="373487" y="928196"/>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
        <p:nvSpPr>
          <p:cNvPr id="6" name="Title 1"/>
          <p:cNvSpPr>
            <a:spLocks noGrp="1"/>
          </p:cNvSpPr>
          <p:nvPr>
            <p:ph type="title"/>
          </p:nvPr>
        </p:nvSpPr>
        <p:spPr>
          <a:xfrm>
            <a:off x="373487" y="365126"/>
            <a:ext cx="11552349" cy="696420"/>
          </a:xfrm>
          <a:prstGeom prst="rect">
            <a:avLst/>
          </a:prstGeom>
        </p:spPr>
        <p:txBody>
          <a:bodyPr>
            <a:normAutofit/>
          </a:bodyPr>
          <a:lstStyle>
            <a:lvl1pPr algn="l">
              <a:defRPr sz="3600"/>
            </a:lvl1pPr>
          </a:lstStyle>
          <a:p>
            <a:r>
              <a:rPr lang="en-US"/>
              <a:t>Click to edit Master title style</a:t>
            </a:r>
            <a:endParaRPr lang="en-US" dirty="0"/>
          </a:p>
        </p:txBody>
      </p:sp>
    </p:spTree>
    <p:extLst>
      <p:ext uri="{BB962C8B-B14F-4D97-AF65-F5344CB8AC3E}">
        <p14:creationId xmlns:p14="http://schemas.microsoft.com/office/powerpoint/2010/main" val="2952144775"/>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rand DHHS Bullet Text Layout">
    <p:spTree>
      <p:nvGrpSpPr>
        <p:cNvPr id="1" name=""/>
        <p:cNvGrpSpPr/>
        <p:nvPr/>
      </p:nvGrpSpPr>
      <p:grpSpPr>
        <a:xfrm>
          <a:off x="0" y="0"/>
          <a:ext cx="0" cy="0"/>
          <a:chOff x="0" y="0"/>
          <a:chExt cx="0" cy="0"/>
        </a:xfrm>
      </p:grpSpPr>
      <p:sp>
        <p:nvSpPr>
          <p:cNvPr id="8" name="Title 1"/>
          <p:cNvSpPr>
            <a:spLocks noGrp="1"/>
          </p:cNvSpPr>
          <p:nvPr>
            <p:ph type="title"/>
          </p:nvPr>
        </p:nvSpPr>
        <p:spPr>
          <a:xfrm>
            <a:off x="365097" y="365126"/>
            <a:ext cx="11552349" cy="696420"/>
          </a:xfrm>
          <a:prstGeom prst="rect">
            <a:avLst/>
          </a:prstGeom>
        </p:spPr>
        <p:txBody>
          <a:bodyPr>
            <a:normAutofit/>
          </a:bodyPr>
          <a:lstStyle>
            <a:lvl1pPr algn="l">
              <a:defRPr sz="3600"/>
            </a:lvl1pPr>
          </a:lstStyle>
          <a:p>
            <a:r>
              <a:rPr lang="en-US"/>
              <a:t>Click to edit Master title style</a:t>
            </a:r>
            <a:endParaRPr lang="en-US" dirty="0"/>
          </a:p>
        </p:txBody>
      </p:sp>
      <p:cxnSp>
        <p:nvCxnSpPr>
          <p:cNvPr id="10" name="Title Page Rule Line"/>
          <p:cNvCxnSpPr/>
          <p:nvPr/>
        </p:nvCxnSpPr>
        <p:spPr>
          <a:xfrm>
            <a:off x="373487" y="931466"/>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
        <p:nvSpPr>
          <p:cNvPr id="6" name="Bulleted Text"/>
          <p:cNvSpPr>
            <a:spLocks noGrp="1"/>
          </p:cNvSpPr>
          <p:nvPr>
            <p:ph type="body" sz="quarter" idx="12" hasCustomPrompt="1"/>
          </p:nvPr>
        </p:nvSpPr>
        <p:spPr>
          <a:xfrm>
            <a:off x="365098" y="1073276"/>
            <a:ext cx="11552349" cy="5060823"/>
          </a:xfrm>
          <a:prstGeom prst="rect">
            <a:avLst/>
          </a:prstGeom>
        </p:spPr>
        <p:txBody>
          <a:bodyPr lIns="0" tIns="45720" rIns="91440"/>
          <a:lstStyle>
            <a:lvl1pPr marL="457200" indent="-274320" algn="l">
              <a:lnSpc>
                <a:spcPct val="150000"/>
              </a:lnSpc>
              <a:spcBef>
                <a:spcPts val="0"/>
              </a:spcBef>
              <a:buClr>
                <a:srgbClr val="B9C8D3"/>
              </a:buClr>
              <a:buFont typeface="Wingdings 3" panose="05040102010807070707" pitchFamily="18" charset="2"/>
              <a:buChar char=""/>
              <a:defRPr lang="en-US" sz="2000" kern="1200" baseline="0" dirty="0" smtClean="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US" dirty="0"/>
              <a:t>Click to edit bulleted text</a:t>
            </a:r>
          </a:p>
        </p:txBody>
      </p:sp>
    </p:spTree>
    <p:extLst>
      <p:ext uri="{BB962C8B-B14F-4D97-AF65-F5344CB8AC3E}">
        <p14:creationId xmlns:p14="http://schemas.microsoft.com/office/powerpoint/2010/main" val="3677524186"/>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rand DHHS Subhead Layout w Bullets">
    <p:spTree>
      <p:nvGrpSpPr>
        <p:cNvPr id="1" name=""/>
        <p:cNvGrpSpPr/>
        <p:nvPr/>
      </p:nvGrpSpPr>
      <p:grpSpPr>
        <a:xfrm>
          <a:off x="0" y="0"/>
          <a:ext cx="0" cy="0"/>
          <a:chOff x="0" y="0"/>
          <a:chExt cx="0" cy="0"/>
        </a:xfrm>
      </p:grpSpPr>
      <p:sp>
        <p:nvSpPr>
          <p:cNvPr id="5" name="Bulleted Text"/>
          <p:cNvSpPr>
            <a:spLocks noGrp="1"/>
          </p:cNvSpPr>
          <p:nvPr>
            <p:ph type="body" sz="quarter" idx="11" hasCustomPrompt="1"/>
          </p:nvPr>
        </p:nvSpPr>
        <p:spPr>
          <a:xfrm>
            <a:off x="365098" y="1653828"/>
            <a:ext cx="11552349" cy="4480272"/>
          </a:xfrm>
          <a:prstGeom prst="rect">
            <a:avLst/>
          </a:prstGeom>
        </p:spPr>
        <p:txBody>
          <a:bodyPr>
            <a:normAutofit/>
          </a:bodyPr>
          <a:lstStyle>
            <a:lvl1pPr marL="525780" indent="-342900" algn="l">
              <a:buClr>
                <a:srgbClr val="0036C9"/>
              </a:buClr>
              <a:buFont typeface="Wingdings 3" panose="05040102010807070707" pitchFamily="18" charset="2"/>
              <a:buChar char=""/>
              <a:defRPr lang="en-US" sz="2400" kern="1200" baseline="0" dirty="0" smtClean="0">
                <a:solidFill>
                  <a:schemeClr val="tx1"/>
                </a:solidFill>
                <a:latin typeface="Roboto" panose="02000000000000000000" pitchFamily="2" charset="0"/>
                <a:ea typeface="Roboto" panose="02000000000000000000" pitchFamily="2" charset="0"/>
                <a:cs typeface="Roboto" panose="02000000000000000000" pitchFamily="2" charset="0"/>
              </a:defRPr>
            </a:lvl1pPr>
            <a:lvl2pPr>
              <a:defRPr sz="2000"/>
            </a:lvl2pPr>
            <a:lvl3pPr>
              <a:defRPr sz="1800"/>
            </a:lvl3pPr>
            <a:lvl4pPr>
              <a:defRPr sz="1600"/>
            </a:lvl4pPr>
            <a:lvl5pPr>
              <a:defRPr sz="1400"/>
            </a:lvl5pPr>
          </a:lstStyle>
          <a:p>
            <a:pPr lvl="1"/>
            <a:r>
              <a:rPr lang="en-US" dirty="0"/>
              <a:t>Second level</a:t>
            </a:r>
          </a:p>
          <a:p>
            <a:pPr lvl="2"/>
            <a:r>
              <a:rPr lang="en-US" dirty="0"/>
              <a:t>Third level</a:t>
            </a:r>
          </a:p>
          <a:p>
            <a:pPr lvl="3"/>
            <a:r>
              <a:rPr lang="en-US" dirty="0"/>
              <a:t>Fourth level</a:t>
            </a:r>
          </a:p>
          <a:p>
            <a:pPr lvl="4"/>
            <a:r>
              <a:rPr lang="en-US" dirty="0"/>
              <a:t>Fifth level</a:t>
            </a:r>
          </a:p>
        </p:txBody>
      </p:sp>
      <p:cxnSp>
        <p:nvCxnSpPr>
          <p:cNvPr id="12" name="Title Page Rule Line"/>
          <p:cNvCxnSpPr/>
          <p:nvPr/>
        </p:nvCxnSpPr>
        <p:spPr>
          <a:xfrm>
            <a:off x="373487" y="941997"/>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
        <p:nvSpPr>
          <p:cNvPr id="11" name="Page Subhead Bold"/>
          <p:cNvSpPr>
            <a:spLocks noGrp="1"/>
          </p:cNvSpPr>
          <p:nvPr>
            <p:ph type="body" sz="quarter" idx="12" hasCustomPrompt="1"/>
          </p:nvPr>
        </p:nvSpPr>
        <p:spPr>
          <a:xfrm>
            <a:off x="365097" y="1080538"/>
            <a:ext cx="11552349" cy="559488"/>
          </a:xfrm>
          <a:prstGeom prst="rect">
            <a:avLst/>
          </a:prstGeom>
        </p:spPr>
        <p:txBody>
          <a:bodyPr>
            <a:normAutofit/>
          </a:bodyPr>
          <a:lstStyle>
            <a:lvl1pPr marL="0" indent="0" algn="l">
              <a:buClr>
                <a:srgbClr val="0036C9"/>
              </a:buClr>
              <a:buFont typeface="Wingdings 3" panose="05040102010807070707" pitchFamily="18" charset="2"/>
              <a:buNone/>
              <a:defRPr sz="2400" b="0">
                <a:solidFill>
                  <a:srgbClr val="7E99A9"/>
                </a:solidFill>
                <a:latin typeface="Roboto" panose="02000000000000000000" pitchFamily="2" charset="0"/>
                <a:ea typeface="Roboto" panose="02000000000000000000" pitchFamily="2" charset="0"/>
                <a:cs typeface="Roboto" panose="02000000000000000000" pitchFamily="2" charset="0"/>
              </a:defRPr>
            </a:lvl1pPr>
          </a:lstStyle>
          <a:p>
            <a:pPr lvl="0"/>
            <a:r>
              <a:rPr lang="en-US" dirty="0"/>
              <a:t>Click to edit bold subhead</a:t>
            </a:r>
          </a:p>
        </p:txBody>
      </p:sp>
      <p:sp>
        <p:nvSpPr>
          <p:cNvPr id="7" name="Title 1"/>
          <p:cNvSpPr>
            <a:spLocks noGrp="1"/>
          </p:cNvSpPr>
          <p:nvPr>
            <p:ph type="title"/>
          </p:nvPr>
        </p:nvSpPr>
        <p:spPr>
          <a:xfrm>
            <a:off x="365097" y="365126"/>
            <a:ext cx="11552349" cy="696420"/>
          </a:xfrm>
          <a:prstGeom prst="rect">
            <a:avLst/>
          </a:prstGeom>
        </p:spPr>
        <p:txBody>
          <a:bodyPr>
            <a:normAutofit/>
          </a:bodyPr>
          <a:lstStyle>
            <a:lvl1pPr algn="l">
              <a:defRPr sz="3600"/>
            </a:lvl1pPr>
          </a:lstStyle>
          <a:p>
            <a:r>
              <a:rPr lang="en-US"/>
              <a:t>Click to edit Master title style</a:t>
            </a:r>
            <a:endParaRPr lang="en-US" dirty="0"/>
          </a:p>
        </p:txBody>
      </p:sp>
    </p:spTree>
    <p:extLst>
      <p:ext uri="{BB962C8B-B14F-4D97-AF65-F5344CB8AC3E}">
        <p14:creationId xmlns:p14="http://schemas.microsoft.com/office/powerpoint/2010/main" val="4193506376"/>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jp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6"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image" Target="../media/image4.jpg"/><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41" y="10049"/>
            <a:ext cx="12170664" cy="6839924"/>
          </a:xfrm>
          <a:prstGeom prst="rect">
            <a:avLst/>
          </a:prstGeom>
          <a:ln>
            <a:solidFill>
              <a:schemeClr val="tx1"/>
            </a:solidFill>
          </a:ln>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475089" y="4845428"/>
            <a:ext cx="2360315" cy="971453"/>
          </a:xfrm>
          <a:prstGeom prst="rect">
            <a:avLst/>
          </a:prstGeom>
        </p:spPr>
      </p:pic>
      <p:sp>
        <p:nvSpPr>
          <p:cNvPr id="13" name="Rectangle 12"/>
          <p:cNvSpPr/>
          <p:nvPr/>
        </p:nvSpPr>
        <p:spPr>
          <a:xfrm>
            <a:off x="2852230" y="6055600"/>
            <a:ext cx="2885379" cy="276999"/>
          </a:xfrm>
          <a:prstGeom prst="rect">
            <a:avLst/>
          </a:prstGeom>
          <a:effectLst>
            <a:outerShdw blurRad="50800" dist="38100" dir="2700000" algn="tl" rotWithShape="0">
              <a:sysClr val="window" lastClr="FFFFFF">
                <a:alpha val="40000"/>
              </a:sysClr>
            </a:outerShdw>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1" u="none" strike="noStrike" kern="0" cap="none" spc="20" normalizeH="0" baseline="0" noProof="0" dirty="0">
                <a:ln>
                  <a:noFill/>
                </a:ln>
                <a:solidFill>
                  <a:srgbClr val="036080"/>
                </a:solidFill>
                <a:effectLst/>
                <a:uLnTx/>
                <a:uFillTx/>
                <a:latin typeface="Montserrat"/>
              </a:rPr>
              <a:t>Helping People Live Better Lives.</a:t>
            </a:r>
          </a:p>
        </p:txBody>
      </p:sp>
    </p:spTree>
    <p:extLst>
      <p:ext uri="{BB962C8B-B14F-4D97-AF65-F5344CB8AC3E}">
        <p14:creationId xmlns:p14="http://schemas.microsoft.com/office/powerpoint/2010/main" val="41122423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058496" y="5086067"/>
            <a:ext cx="1776908" cy="731336"/>
          </a:xfrm>
          <a:prstGeom prst="rect">
            <a:avLst/>
          </a:prstGeom>
        </p:spPr>
      </p:pic>
      <p:sp>
        <p:nvSpPr>
          <p:cNvPr id="2" name="Rectangle 1"/>
          <p:cNvSpPr/>
          <p:nvPr/>
        </p:nvSpPr>
        <p:spPr>
          <a:xfrm>
            <a:off x="0" y="0"/>
            <a:ext cx="12181952" cy="68580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852230" y="6055600"/>
            <a:ext cx="2885379" cy="276999"/>
          </a:xfrm>
          <a:prstGeom prst="rect">
            <a:avLst/>
          </a:prstGeom>
          <a:effectLst>
            <a:outerShdw blurRad="50800" dist="38100" dir="2700000" algn="tl" rotWithShape="0">
              <a:schemeClr val="bg1">
                <a:alpha val="40000"/>
              </a:schemeClr>
            </a:outerShdw>
          </a:effectLst>
        </p:spPr>
        <p:txBody>
          <a:bodyPr wrap="square">
            <a:spAutoFit/>
          </a:bodyPr>
          <a:lstStyle/>
          <a:p>
            <a:r>
              <a:rPr lang="en-US" sz="1200" i="1" spc="20" baseline="0" dirty="0">
                <a:solidFill>
                  <a:srgbClr val="036080"/>
                </a:solidFill>
              </a:rPr>
              <a:t>Helping People Live Better Lives.</a:t>
            </a:r>
          </a:p>
        </p:txBody>
      </p:sp>
    </p:spTree>
    <p:extLst>
      <p:ext uri="{BB962C8B-B14F-4D97-AF65-F5344CB8AC3E}">
        <p14:creationId xmlns:p14="http://schemas.microsoft.com/office/powerpoint/2010/main" val="3202668046"/>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Lst>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hf hdr="0" dt="0"/>
  <p:txStyles>
    <p:titleStyle>
      <a:lvl1pPr algn="ctr" defTabSz="914400" rtl="0" eaLnBrk="1" latinLnBrk="0" hangingPunct="1">
        <a:lnSpc>
          <a:spcPct val="90000"/>
        </a:lnSpc>
        <a:spcBef>
          <a:spcPct val="0"/>
        </a:spcBef>
        <a:buNone/>
        <a:defRPr sz="4400" kern="1200" baseline="0">
          <a:ln>
            <a:noFill/>
          </a:ln>
          <a:solidFill>
            <a:srgbClr val="036080"/>
          </a:solidFill>
          <a:latin typeface="Montserrat Semi Bold" panose="00000700000000000000" pitchFamily="50" charset="0"/>
          <a:ea typeface="+mj-ea"/>
          <a:cs typeface="+mj-cs"/>
        </a:defRPr>
      </a:lvl1pPr>
    </p:titleStyle>
    <p:bodyStyle>
      <a:lvl1pPr marL="0" indent="0" algn="ctr" defTabSz="914400" rtl="0" eaLnBrk="1" latinLnBrk="0" hangingPunct="1">
        <a:lnSpc>
          <a:spcPct val="100000"/>
        </a:lnSpc>
        <a:spcBef>
          <a:spcPts val="1000"/>
        </a:spcBef>
        <a:buFont typeface="Arial" panose="020B0604020202020204" pitchFamily="34" charset="0"/>
        <a:buNone/>
        <a:defRPr sz="3200" kern="1200" baseline="0">
          <a:solidFill>
            <a:srgbClr val="BABF33"/>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Clr>
          <a:srgbClr val="B9C8D3"/>
        </a:buClr>
        <a:buFont typeface="Wingdings 3" panose="05040102010807070707" pitchFamily="18" charset="2"/>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Clr>
          <a:srgbClr val="B9C8D3"/>
        </a:buClr>
        <a:buFont typeface="Wingdings 3" panose="05040102010807070707" pitchFamily="18" charset="2"/>
        <a:buChar char=""/>
        <a:defRPr sz="20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Clr>
          <a:srgbClr val="B9C8D3"/>
        </a:buClr>
        <a:buFont typeface="Wingdings 3" panose="05040102010807070707" pitchFamily="18" charset="2"/>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Clr>
          <a:srgbClr val="B9C8D3"/>
        </a:buClr>
        <a:buFont typeface="Wingdings 3" panose="05040102010807070707" pitchFamily="18" charset="2"/>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64">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s://www.cdc.gov/nhsn/PDFs/PatientDay_SumData_Guide.pdf"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NHSN New User Cohort</a:t>
            </a:r>
          </a:p>
        </p:txBody>
      </p:sp>
      <p:sp>
        <p:nvSpPr>
          <p:cNvPr id="3" name="Subtitle 2"/>
          <p:cNvSpPr>
            <a:spLocks noGrp="1"/>
          </p:cNvSpPr>
          <p:nvPr>
            <p:ph type="subTitle" idx="1"/>
          </p:nvPr>
        </p:nvSpPr>
        <p:spPr/>
        <p:txBody>
          <a:bodyPr/>
          <a:lstStyle/>
          <a:p>
            <a:r>
              <a:rPr lang="en-US" dirty="0"/>
              <a:t>May 25, 2021</a:t>
            </a:r>
          </a:p>
        </p:txBody>
      </p:sp>
    </p:spTree>
    <p:extLst>
      <p:ext uri="{BB962C8B-B14F-4D97-AF65-F5344CB8AC3E}">
        <p14:creationId xmlns:p14="http://schemas.microsoft.com/office/powerpoint/2010/main" val="2158048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Event type = </a:t>
            </a:r>
            <a:r>
              <a:rPr lang="en-US" dirty="0" err="1"/>
              <a:t>LabID</a:t>
            </a:r>
            <a:endParaRPr lang="en-US" dirty="0"/>
          </a:p>
          <a:p>
            <a:r>
              <a:rPr lang="en-US" dirty="0"/>
              <a:t>Date Specimen Collected format: MM/DD/YYYY</a:t>
            </a:r>
          </a:p>
          <a:p>
            <a:r>
              <a:rPr lang="en-US" dirty="0"/>
              <a:t>Specific Organism Type- MRSA or C. difficile</a:t>
            </a:r>
          </a:p>
          <a:p>
            <a:r>
              <a:rPr lang="en-US" dirty="0"/>
              <a:t>Outpatient yes or no- Select “Yes” if the </a:t>
            </a:r>
            <a:r>
              <a:rPr lang="en-US" dirty="0" err="1"/>
              <a:t>LabID</a:t>
            </a:r>
            <a:r>
              <a:rPr lang="en-US" dirty="0"/>
              <a:t> Event is being reported from an outpatient location where there are no admissions (for example: emergency department or observation unit)</a:t>
            </a:r>
          </a:p>
          <a:p>
            <a:pPr lvl="1"/>
            <a:r>
              <a:rPr lang="en-US" sz="1800" dirty="0"/>
              <a:t>If the patient was an outpatient, Date Admitted to Facility and Date Admitted to Location are not required.</a:t>
            </a:r>
          </a:p>
          <a:p>
            <a:r>
              <a:rPr lang="en-US" dirty="0"/>
              <a:t>Specimen Source- blood stream = MRSA if reporting MRSA blood specimens  only or GI digestive for CDI </a:t>
            </a:r>
          </a:p>
          <a:p>
            <a:r>
              <a:rPr lang="en-US" dirty="0"/>
              <a:t>Date Admitted to Facility- admission date must reflect the first day spent in the inpatient location regardless of the patients’ status as inpatient or status such as observation</a:t>
            </a:r>
          </a:p>
          <a:p>
            <a:r>
              <a:rPr lang="en-US" dirty="0"/>
              <a:t>Location- where was  the specimen collected</a:t>
            </a:r>
          </a:p>
          <a:p>
            <a:r>
              <a:rPr lang="en-US" dirty="0"/>
              <a:t>Date Admitted to Location- may be  different than date admitted to facility</a:t>
            </a:r>
          </a:p>
          <a:p>
            <a:r>
              <a:rPr lang="en-US" dirty="0"/>
              <a:t>				</a:t>
            </a:r>
          </a:p>
          <a:p>
            <a:pPr lvl="1"/>
            <a:endParaRPr lang="en-US" dirty="0"/>
          </a:p>
          <a:p>
            <a:pPr lvl="1"/>
            <a:endParaRPr lang="en-US" dirty="0"/>
          </a:p>
        </p:txBody>
      </p:sp>
      <p:sp>
        <p:nvSpPr>
          <p:cNvPr id="3" name="Title 2"/>
          <p:cNvSpPr>
            <a:spLocks noGrp="1"/>
          </p:cNvSpPr>
          <p:nvPr>
            <p:ph type="title"/>
          </p:nvPr>
        </p:nvSpPr>
        <p:spPr/>
        <p:txBody>
          <a:bodyPr/>
          <a:lstStyle/>
          <a:p>
            <a:r>
              <a:rPr lang="en-US" dirty="0"/>
              <a:t>Event Reporting</a:t>
            </a:r>
          </a:p>
        </p:txBody>
      </p:sp>
    </p:spTree>
    <p:extLst>
      <p:ext uri="{BB962C8B-B14F-4D97-AF65-F5344CB8AC3E}">
        <p14:creationId xmlns:p14="http://schemas.microsoft.com/office/powerpoint/2010/main" val="2945081585"/>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1800" dirty="0"/>
              <a:t>Optional for specimens collected from the emergency department, observation location(s), or less than four days after admission into an inpatient unit. </a:t>
            </a:r>
          </a:p>
          <a:p>
            <a:r>
              <a:rPr lang="en-US" sz="1800" dirty="0"/>
              <a:t> Using the available variables, select the location in which the patient spent the night immediately prior to arrival into the facility. </a:t>
            </a:r>
          </a:p>
          <a:p>
            <a:r>
              <a:rPr lang="en-US" sz="1800" dirty="0"/>
              <a:t>Selections include:</a:t>
            </a:r>
          </a:p>
          <a:p>
            <a:pPr lvl="1"/>
            <a:r>
              <a:rPr lang="en-US" sz="2200" dirty="0"/>
              <a:t> (1) Nursing Home/Skilled Nursing Facility</a:t>
            </a:r>
          </a:p>
          <a:p>
            <a:pPr lvl="1"/>
            <a:r>
              <a:rPr lang="en-US" sz="2200" dirty="0"/>
              <a:t> (2) Other Inpatient Healthcare Setting (for example, acute care hospital, inpatient rehabilitation facility/IRF, long term acute care facility/LTAC, etc.)</a:t>
            </a:r>
          </a:p>
          <a:p>
            <a:pPr lvl="1"/>
            <a:r>
              <a:rPr lang="en-US" sz="2200" dirty="0"/>
              <a:t> (3) Personal Residence/Residential Care (includes personal homes or assisted living environments in which 24/7 care is not provided in a group setting).</a:t>
            </a:r>
          </a:p>
          <a:p>
            <a:pPr lvl="1"/>
            <a:endParaRPr lang="en-US" sz="2200" dirty="0"/>
          </a:p>
          <a:p>
            <a:r>
              <a:rPr lang="en-US" sz="1800" dirty="0"/>
              <a:t> Note: If the patient’s personal residence is a nursing home or skilled nursing facility, select Nursing Home/Skilled Nursing Facility.</a:t>
            </a:r>
          </a:p>
        </p:txBody>
      </p:sp>
      <p:sp>
        <p:nvSpPr>
          <p:cNvPr id="3" name="Title 2"/>
          <p:cNvSpPr>
            <a:spLocks noGrp="1"/>
          </p:cNvSpPr>
          <p:nvPr>
            <p:ph type="title"/>
          </p:nvPr>
        </p:nvSpPr>
        <p:spPr>
          <a:xfrm>
            <a:off x="261975" y="142102"/>
            <a:ext cx="11552349" cy="696420"/>
          </a:xfrm>
        </p:spPr>
        <p:txBody>
          <a:bodyPr/>
          <a:lstStyle/>
          <a:p>
            <a:r>
              <a:rPr lang="en-US" sz="2800" dirty="0"/>
              <a:t>Last physical overnight location of patient immediately prior to arriving into facility</a:t>
            </a:r>
          </a:p>
        </p:txBody>
      </p:sp>
    </p:spTree>
    <p:extLst>
      <p:ext uri="{BB962C8B-B14F-4D97-AF65-F5344CB8AC3E}">
        <p14:creationId xmlns:p14="http://schemas.microsoft.com/office/powerpoint/2010/main" val="1599147571"/>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Circle “Yes”</a:t>
            </a:r>
          </a:p>
          <a:p>
            <a:r>
              <a:rPr lang="en-US" dirty="0"/>
              <a:t> If the patient has been discharged, after an inpatient stay, from your facility in the past 28 days from current positive specimen</a:t>
            </a:r>
          </a:p>
          <a:p>
            <a:endParaRPr lang="en-US" dirty="0"/>
          </a:p>
          <a:p>
            <a:r>
              <a:rPr lang="en-US" dirty="0"/>
              <a:t>Circle “No”. </a:t>
            </a:r>
          </a:p>
          <a:p>
            <a:r>
              <a:rPr lang="en-US" dirty="0"/>
              <a:t>The 28 day count is a backward count using day of current positive specimen as day 1.</a:t>
            </a:r>
          </a:p>
        </p:txBody>
      </p:sp>
      <p:sp>
        <p:nvSpPr>
          <p:cNvPr id="3" name="Title 2"/>
          <p:cNvSpPr>
            <a:spLocks noGrp="1"/>
          </p:cNvSpPr>
          <p:nvPr>
            <p:ph type="title"/>
          </p:nvPr>
        </p:nvSpPr>
        <p:spPr>
          <a:xfrm>
            <a:off x="373487" y="142102"/>
            <a:ext cx="11552349" cy="696420"/>
          </a:xfrm>
        </p:spPr>
        <p:txBody>
          <a:bodyPr/>
          <a:lstStyle/>
          <a:p>
            <a:r>
              <a:rPr lang="en-US" sz="2800" dirty="0"/>
              <a:t>Has patient been discharged from your facility in the past 4 weeks?</a:t>
            </a:r>
          </a:p>
        </p:txBody>
      </p:sp>
    </p:spTree>
    <p:extLst>
      <p:ext uri="{BB962C8B-B14F-4D97-AF65-F5344CB8AC3E}">
        <p14:creationId xmlns:p14="http://schemas.microsoft.com/office/powerpoint/2010/main" val="1946547355"/>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“Yes” if the patient has been discharged, after an inpatient stay, from another facility in the past 28 days. Select </a:t>
            </a:r>
          </a:p>
          <a:p>
            <a:r>
              <a:rPr lang="en-US" dirty="0"/>
              <a:t>“No” if the patient has not been discharged, after an inpatient stay, from another facility in the past 28 days. </a:t>
            </a:r>
          </a:p>
          <a:p>
            <a:r>
              <a:rPr lang="en-US" dirty="0"/>
              <a:t>“Unknown” if previous inpatient history is not known. </a:t>
            </a:r>
          </a:p>
          <a:p>
            <a:r>
              <a:rPr lang="en-US" dirty="0"/>
              <a:t>Last discharging facility Optional. If the patient was discharged from an inpatient stay from another facility in the past 28 days, (previous question is circled “Yes”)</a:t>
            </a:r>
          </a:p>
          <a:p>
            <a:r>
              <a:rPr lang="en-US" dirty="0"/>
              <a:t> Select all that apply from the provided list, which includes:</a:t>
            </a:r>
          </a:p>
          <a:p>
            <a:pPr lvl="1"/>
            <a:r>
              <a:rPr lang="en-US" dirty="0"/>
              <a:t> (1) Nursing Home/Skilled Nursing Facility</a:t>
            </a:r>
          </a:p>
          <a:p>
            <a:pPr lvl="1"/>
            <a:r>
              <a:rPr lang="en-US" dirty="0"/>
              <a:t> (2) Other Inpatient Healthcare Setting (acute care hospital, inpatient rehabilitation facility/IRF, long term acute care facility/LTAC</a:t>
            </a:r>
          </a:p>
        </p:txBody>
      </p:sp>
      <p:sp>
        <p:nvSpPr>
          <p:cNvPr id="3" name="Title 2"/>
          <p:cNvSpPr>
            <a:spLocks noGrp="1"/>
          </p:cNvSpPr>
          <p:nvPr>
            <p:ph type="title"/>
          </p:nvPr>
        </p:nvSpPr>
        <p:spPr>
          <a:xfrm>
            <a:off x="373487" y="242463"/>
            <a:ext cx="11552349" cy="696420"/>
          </a:xfrm>
        </p:spPr>
        <p:txBody>
          <a:bodyPr/>
          <a:lstStyle/>
          <a:p>
            <a:r>
              <a:rPr lang="en-US" sz="2800" dirty="0"/>
              <a:t>Patient discharged from another facility in the past 4 weeks?</a:t>
            </a:r>
          </a:p>
        </p:txBody>
      </p:sp>
    </p:spTree>
    <p:extLst>
      <p:ext uri="{BB962C8B-B14F-4D97-AF65-F5344CB8AC3E}">
        <p14:creationId xmlns:p14="http://schemas.microsoft.com/office/powerpoint/2010/main" val="1622406103"/>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44161" y="1073568"/>
            <a:ext cx="11811000" cy="5353050"/>
          </a:xfrm>
          <a:prstGeom prst="rect">
            <a:avLst/>
          </a:prstGeom>
        </p:spPr>
      </p:pic>
      <p:sp>
        <p:nvSpPr>
          <p:cNvPr id="2" name="Text Placeholder 1"/>
          <p:cNvSpPr>
            <a:spLocks noGrp="1"/>
          </p:cNvSpPr>
          <p:nvPr>
            <p:ph type="body" sz="quarter" idx="10"/>
          </p:nvPr>
        </p:nvSpPr>
        <p:spPr/>
        <p:txBody>
          <a:bodyPr/>
          <a:lstStyle/>
          <a:p>
            <a:endParaRPr lang="en-US" dirty="0"/>
          </a:p>
        </p:txBody>
      </p:sp>
      <p:sp>
        <p:nvSpPr>
          <p:cNvPr id="3" name="Title 2"/>
          <p:cNvSpPr>
            <a:spLocks noGrp="1"/>
          </p:cNvSpPr>
          <p:nvPr>
            <p:ph type="title"/>
          </p:nvPr>
        </p:nvSpPr>
        <p:spPr/>
        <p:txBody>
          <a:bodyPr/>
          <a:lstStyle/>
          <a:p>
            <a:r>
              <a:rPr lang="en-US" dirty="0" err="1"/>
              <a:t>LabID</a:t>
            </a:r>
            <a:r>
              <a:rPr lang="en-US" dirty="0"/>
              <a:t> Event Submission</a:t>
            </a:r>
          </a:p>
        </p:txBody>
      </p:sp>
    </p:spTree>
    <p:extLst>
      <p:ext uri="{BB962C8B-B14F-4D97-AF65-F5344CB8AC3E}">
        <p14:creationId xmlns:p14="http://schemas.microsoft.com/office/powerpoint/2010/main" val="1419670249"/>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19661" y="1550019"/>
            <a:ext cx="11306175" cy="3371850"/>
          </a:xfrm>
          <a:prstGeom prst="rect">
            <a:avLst/>
          </a:prstGeom>
        </p:spPr>
      </p:pic>
      <p:sp>
        <p:nvSpPr>
          <p:cNvPr id="2" name="Text Placeholder 1"/>
          <p:cNvSpPr>
            <a:spLocks noGrp="1"/>
          </p:cNvSpPr>
          <p:nvPr>
            <p:ph type="body" sz="quarter" idx="10"/>
          </p:nvPr>
        </p:nvSpPr>
        <p:spPr/>
        <p:txBody>
          <a:bodyPr/>
          <a:lstStyle/>
          <a:p>
            <a:endParaRPr lang="en-US" dirty="0"/>
          </a:p>
        </p:txBody>
      </p:sp>
      <p:sp>
        <p:nvSpPr>
          <p:cNvPr id="3" name="Title 2"/>
          <p:cNvSpPr>
            <a:spLocks noGrp="1"/>
          </p:cNvSpPr>
          <p:nvPr>
            <p:ph type="title"/>
          </p:nvPr>
        </p:nvSpPr>
        <p:spPr/>
        <p:txBody>
          <a:bodyPr/>
          <a:lstStyle/>
          <a:p>
            <a:r>
              <a:rPr lang="en-US" dirty="0"/>
              <a:t>No Events</a:t>
            </a:r>
          </a:p>
        </p:txBody>
      </p:sp>
    </p:spTree>
    <p:extLst>
      <p:ext uri="{BB962C8B-B14F-4D97-AF65-F5344CB8AC3E}">
        <p14:creationId xmlns:p14="http://schemas.microsoft.com/office/powerpoint/2010/main" val="2510287851"/>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73487" y="1021998"/>
            <a:ext cx="10930215" cy="5836002"/>
          </a:xfrm>
          <a:prstGeom prst="rect">
            <a:avLst/>
          </a:prstGeom>
        </p:spPr>
      </p:pic>
      <p:sp>
        <p:nvSpPr>
          <p:cNvPr id="2" name="Text Placeholder 1"/>
          <p:cNvSpPr>
            <a:spLocks noGrp="1"/>
          </p:cNvSpPr>
          <p:nvPr>
            <p:ph type="body" sz="quarter" idx="10"/>
          </p:nvPr>
        </p:nvSpPr>
        <p:spPr/>
        <p:txBody>
          <a:bodyPr/>
          <a:lstStyle/>
          <a:p>
            <a:endParaRPr lang="en-US" dirty="0"/>
          </a:p>
        </p:txBody>
      </p:sp>
      <p:sp>
        <p:nvSpPr>
          <p:cNvPr id="3" name="Title 2"/>
          <p:cNvSpPr>
            <a:spLocks noGrp="1"/>
          </p:cNvSpPr>
          <p:nvPr>
            <p:ph type="title"/>
          </p:nvPr>
        </p:nvSpPr>
        <p:spPr>
          <a:xfrm>
            <a:off x="373486" y="197858"/>
            <a:ext cx="11552349" cy="696420"/>
          </a:xfrm>
        </p:spPr>
        <p:txBody>
          <a:bodyPr/>
          <a:lstStyle/>
          <a:p>
            <a:r>
              <a:rPr lang="en-US" dirty="0" err="1"/>
              <a:t>LabID</a:t>
            </a:r>
            <a:r>
              <a:rPr lang="en-US" dirty="0"/>
              <a:t> Event Calculator</a:t>
            </a:r>
          </a:p>
        </p:txBody>
      </p:sp>
    </p:spTree>
    <p:extLst>
      <p:ext uri="{BB962C8B-B14F-4D97-AF65-F5344CB8AC3E}">
        <p14:creationId xmlns:p14="http://schemas.microsoft.com/office/powerpoint/2010/main" val="4142095397"/>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dirty="0"/>
          </a:p>
          <a:p>
            <a:r>
              <a:rPr lang="en-US" dirty="0" err="1"/>
              <a:t>LabID</a:t>
            </a:r>
            <a:r>
              <a:rPr lang="en-US" dirty="0"/>
              <a:t> Event reporting is based strictly on laboratory testing data without clinical evaluation of the patient, allowing for a much less labor- intensive method of tracking.</a:t>
            </a:r>
          </a:p>
          <a:p>
            <a:r>
              <a:rPr lang="en-US" dirty="0"/>
              <a:t> Symptoms are NOT used in </a:t>
            </a:r>
            <a:r>
              <a:rPr lang="en-US" dirty="0" err="1"/>
              <a:t>LabID</a:t>
            </a:r>
            <a:r>
              <a:rPr lang="en-US" dirty="0"/>
              <a:t> event reporting.</a:t>
            </a:r>
          </a:p>
          <a:p>
            <a:r>
              <a:rPr lang="en-US" dirty="0"/>
              <a:t> </a:t>
            </a:r>
            <a:r>
              <a:rPr lang="en-US" dirty="0" err="1"/>
              <a:t>LabID</a:t>
            </a:r>
            <a:r>
              <a:rPr lang="en-US" dirty="0"/>
              <a:t> Event reporting is by single facility; prior positives identified at a different facility will not influence reporting at your facility [reporting resets at new facility]. </a:t>
            </a:r>
          </a:p>
          <a:p>
            <a:r>
              <a:rPr lang="en-US" dirty="0"/>
              <a:t>***the ‘Transfer Rule’ does NOT apply to </a:t>
            </a:r>
            <a:r>
              <a:rPr lang="en-US" dirty="0" err="1"/>
              <a:t>LabID</a:t>
            </a:r>
            <a:r>
              <a:rPr lang="en-US" dirty="0"/>
              <a:t> event reporting.  </a:t>
            </a:r>
          </a:p>
          <a:p>
            <a:r>
              <a:rPr lang="en-US" dirty="0" err="1"/>
              <a:t>LabID</a:t>
            </a:r>
            <a:r>
              <a:rPr lang="en-US" dirty="0"/>
              <a:t> Events are attributable to the location where the positive specimen is collected. </a:t>
            </a:r>
          </a:p>
          <a:p>
            <a:r>
              <a:rPr lang="en-US" dirty="0"/>
              <a:t> The ‘</a:t>
            </a:r>
            <a:r>
              <a:rPr lang="en-US" dirty="0" err="1"/>
              <a:t>LabID</a:t>
            </a:r>
            <a:r>
              <a:rPr lang="en-US" dirty="0"/>
              <a:t> 14-day rule’ is location specific.</a:t>
            </a:r>
          </a:p>
        </p:txBody>
      </p:sp>
      <p:sp>
        <p:nvSpPr>
          <p:cNvPr id="3" name="Title 2"/>
          <p:cNvSpPr>
            <a:spLocks noGrp="1"/>
          </p:cNvSpPr>
          <p:nvPr>
            <p:ph type="title"/>
          </p:nvPr>
        </p:nvSpPr>
        <p:spPr/>
        <p:txBody>
          <a:bodyPr/>
          <a:lstStyle/>
          <a:p>
            <a:r>
              <a:rPr lang="en-US" dirty="0"/>
              <a:t>Key Concepts to </a:t>
            </a:r>
            <a:r>
              <a:rPr lang="en-US" dirty="0" err="1"/>
              <a:t>LabID</a:t>
            </a:r>
            <a:r>
              <a:rPr lang="en-US" dirty="0"/>
              <a:t> Event Reporting:</a:t>
            </a:r>
          </a:p>
        </p:txBody>
      </p:sp>
    </p:spTree>
    <p:extLst>
      <p:ext uri="{BB962C8B-B14F-4D97-AF65-F5344CB8AC3E}">
        <p14:creationId xmlns:p14="http://schemas.microsoft.com/office/powerpoint/2010/main" val="1331215056"/>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261975" y="895149"/>
            <a:ext cx="11552349" cy="5060532"/>
          </a:xfrm>
        </p:spPr>
        <p:txBody>
          <a:bodyPr/>
          <a:lstStyle/>
          <a:p>
            <a:pPr lvl="1">
              <a:lnSpc>
                <a:spcPct val="100000"/>
              </a:lnSpc>
              <a:spcBef>
                <a:spcPts val="0"/>
              </a:spcBef>
            </a:pPr>
            <a:r>
              <a:rPr lang="en-US" sz="2000" dirty="0"/>
              <a:t>Enter the total number of patient days and admissions for all facility inpatient locations combined for the month.</a:t>
            </a:r>
          </a:p>
          <a:p>
            <a:pPr lvl="1">
              <a:lnSpc>
                <a:spcPct val="100000"/>
              </a:lnSpc>
              <a:spcBef>
                <a:spcPts val="0"/>
              </a:spcBef>
            </a:pPr>
            <a:r>
              <a:rPr lang="en-US" sz="2000" dirty="0"/>
              <a:t> All of the facility’s inpatient locations must be included, where denominators can be accurately collected and there is the possibility of the MDRO to be present, transmitted, and identified in that specific location. </a:t>
            </a:r>
          </a:p>
          <a:p>
            <a:pPr lvl="1">
              <a:lnSpc>
                <a:spcPct val="100000"/>
              </a:lnSpc>
              <a:spcBef>
                <a:spcPts val="0"/>
              </a:spcBef>
            </a:pPr>
            <a:r>
              <a:rPr lang="en-US" sz="2000" dirty="0"/>
              <a:t>Total Facility Patient Days should include a single count for individual patients</a:t>
            </a:r>
          </a:p>
          <a:p>
            <a:pPr lvl="1">
              <a:lnSpc>
                <a:spcPct val="100000"/>
              </a:lnSpc>
              <a:spcBef>
                <a:spcPts val="0"/>
              </a:spcBef>
            </a:pPr>
            <a:r>
              <a:rPr lang="en-US" sz="2000" dirty="0"/>
              <a:t>The Total Facility Patient Days count should be greater than or equal to the Total Facility Admissions count. </a:t>
            </a:r>
          </a:p>
          <a:p>
            <a:pPr lvl="1">
              <a:lnSpc>
                <a:spcPct val="100000"/>
              </a:lnSpc>
              <a:spcBef>
                <a:spcPts val="0"/>
              </a:spcBef>
            </a:pPr>
            <a:r>
              <a:rPr lang="en-US" sz="2000" dirty="0"/>
              <a:t>Total Facility Admissions reflects an admission from outside of the facility into an inpatient location. Transfers between inpatient locations should not be counted again and included in the total admission count, as this will falsely increase admission count.</a:t>
            </a:r>
          </a:p>
          <a:p>
            <a:pPr lvl="1">
              <a:lnSpc>
                <a:spcPct val="100000"/>
              </a:lnSpc>
              <a:spcBef>
                <a:spcPts val="0"/>
              </a:spcBef>
            </a:pPr>
            <a:r>
              <a:rPr lang="en-US" sz="2000" dirty="0"/>
              <a:t> The Total Facility Admissions count should be less than or equal to the Total Facility Patient Days count</a:t>
            </a:r>
          </a:p>
          <a:p>
            <a:pPr marL="457200" lvl="1" indent="0">
              <a:lnSpc>
                <a:spcPct val="100000"/>
              </a:lnSpc>
              <a:spcBef>
                <a:spcPts val="0"/>
              </a:spcBef>
              <a:buNone/>
            </a:pPr>
            <a:r>
              <a:rPr lang="en-US" dirty="0"/>
              <a:t>For further information on counting patient days and admissions, go to</a:t>
            </a:r>
          </a:p>
          <a:p>
            <a:pPr marL="457200" lvl="1" indent="0">
              <a:lnSpc>
                <a:spcPct val="100000"/>
              </a:lnSpc>
              <a:spcBef>
                <a:spcPts val="0"/>
              </a:spcBef>
              <a:buNone/>
            </a:pPr>
            <a:r>
              <a:rPr lang="en-US" dirty="0">
                <a:hlinkClick r:id="rId3"/>
              </a:rPr>
              <a:t>https://www.cdc.gov/nhsn/PDFs/PatientDay_SumData_Guide.pdf</a:t>
            </a:r>
            <a:endParaRPr lang="en-US" dirty="0"/>
          </a:p>
          <a:p>
            <a:pPr marL="457200" lvl="1" indent="0">
              <a:lnSpc>
                <a:spcPct val="100000"/>
              </a:lnSpc>
              <a:spcBef>
                <a:spcPts val="0"/>
              </a:spcBef>
              <a:buNone/>
            </a:pPr>
            <a:endParaRPr lang="en-US" dirty="0"/>
          </a:p>
          <a:p>
            <a:pPr marL="457200" lvl="1" indent="0">
              <a:lnSpc>
                <a:spcPct val="100000"/>
              </a:lnSpc>
              <a:spcBef>
                <a:spcPts val="0"/>
              </a:spcBef>
              <a:buNone/>
            </a:pPr>
            <a:endParaRPr lang="en-US" dirty="0"/>
          </a:p>
        </p:txBody>
      </p:sp>
      <p:sp>
        <p:nvSpPr>
          <p:cNvPr id="3" name="Title 2"/>
          <p:cNvSpPr>
            <a:spLocks noGrp="1"/>
          </p:cNvSpPr>
          <p:nvPr>
            <p:ph type="title"/>
          </p:nvPr>
        </p:nvSpPr>
        <p:spPr>
          <a:xfrm>
            <a:off x="261974" y="-1"/>
            <a:ext cx="11552349" cy="895149"/>
          </a:xfrm>
        </p:spPr>
        <p:txBody>
          <a:bodyPr/>
          <a:lstStyle/>
          <a:p>
            <a:r>
              <a:rPr lang="en-US" dirty="0"/>
              <a:t> Line 1 </a:t>
            </a:r>
            <a:r>
              <a:rPr lang="en-US" dirty="0" err="1"/>
              <a:t>FacWideIN</a:t>
            </a:r>
            <a:r>
              <a:rPr lang="en-US" dirty="0"/>
              <a:t> location Patient Days and Admissions</a:t>
            </a:r>
            <a:br>
              <a:rPr lang="en-US" dirty="0"/>
            </a:br>
            <a:br>
              <a:rPr lang="en-US" dirty="0"/>
            </a:br>
            <a:endParaRPr lang="en-US" dirty="0"/>
          </a:p>
        </p:txBody>
      </p:sp>
    </p:spTree>
    <p:extLst>
      <p:ext uri="{BB962C8B-B14F-4D97-AF65-F5344CB8AC3E}">
        <p14:creationId xmlns:p14="http://schemas.microsoft.com/office/powerpoint/2010/main" val="3222425457"/>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lvl="1"/>
            <a:r>
              <a:rPr lang="en-US" dirty="0"/>
              <a:t>Enter the total number of patient days and admissions for all facility inpatient locations,</a:t>
            </a:r>
          </a:p>
          <a:p>
            <a:pPr lvl="1"/>
            <a:r>
              <a:rPr lang="en-US" dirty="0"/>
              <a:t>with the same CMS Certification Number (CCN), combined for the month. </a:t>
            </a:r>
          </a:p>
          <a:p>
            <a:pPr lvl="1"/>
            <a:endParaRPr lang="en-US" dirty="0"/>
          </a:p>
          <a:p>
            <a:pPr lvl="1"/>
            <a:r>
              <a:rPr lang="en-US" dirty="0"/>
              <a:t>All patient day and admission counts from inpatient rehabilitation facility (IRF) and inpatient psychiatric facility (IPF) locations with separate CCNs must be removed. </a:t>
            </a:r>
          </a:p>
          <a:p>
            <a:pPr lvl="1"/>
            <a:endParaRPr lang="en-US" dirty="0"/>
          </a:p>
          <a:p>
            <a:pPr lvl="1"/>
            <a:r>
              <a:rPr lang="en-US" dirty="0"/>
              <a:t>This total should not include facilities affiliated with the hospital that are already enrolled separately. </a:t>
            </a:r>
          </a:p>
          <a:p>
            <a:pPr lvl="1"/>
            <a:endParaRPr lang="en-US" dirty="0"/>
          </a:p>
          <a:p>
            <a:pPr lvl="1"/>
            <a:r>
              <a:rPr lang="en-US" dirty="0"/>
              <a:t>Line 2 Patient Days should be less than or equal to Line 1 Total Facility Patient Days. </a:t>
            </a:r>
          </a:p>
        </p:txBody>
      </p:sp>
      <p:sp>
        <p:nvSpPr>
          <p:cNvPr id="3" name="Title 2"/>
          <p:cNvSpPr>
            <a:spLocks noGrp="1"/>
          </p:cNvSpPr>
          <p:nvPr>
            <p:ph type="title"/>
          </p:nvPr>
        </p:nvSpPr>
        <p:spPr/>
        <p:txBody>
          <a:bodyPr/>
          <a:lstStyle/>
          <a:p>
            <a:r>
              <a:rPr lang="en-US" dirty="0"/>
              <a:t>Line 2: Patient Days and Admissions</a:t>
            </a:r>
          </a:p>
        </p:txBody>
      </p:sp>
    </p:spTree>
    <p:extLst>
      <p:ext uri="{BB962C8B-B14F-4D97-AF65-F5344CB8AC3E}">
        <p14:creationId xmlns:p14="http://schemas.microsoft.com/office/powerpoint/2010/main" val="1451736777"/>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lvl="1"/>
            <a:r>
              <a:rPr lang="en-US" sz="2000" dirty="0"/>
              <a:t>Enter the total number of patient days for all non-baby (see NOTE) facility inpatient locations, with the same CMS Certification Number (CCN), combined for the month.  </a:t>
            </a:r>
          </a:p>
          <a:p>
            <a:pPr lvl="1"/>
            <a:endParaRPr lang="en-US" sz="2000" dirty="0"/>
          </a:p>
          <a:p>
            <a:pPr lvl="1"/>
            <a:r>
              <a:rPr lang="en-US" sz="2000" dirty="0"/>
              <a:t>All patient day and admission counts from inpatient rehabilitation facility (IRF) and inpatient psychiatric facility (IPF) locations with separate CCNs and counts from baby locations must be removed. </a:t>
            </a:r>
          </a:p>
          <a:p>
            <a:pPr lvl="1"/>
            <a:endParaRPr lang="en-US" sz="2000" dirty="0"/>
          </a:p>
          <a:p>
            <a:pPr lvl="1"/>
            <a:r>
              <a:rPr lang="en-US" sz="2000" dirty="0"/>
              <a:t>These totals should not include facilities affiliated with the hospital that are already enrolled separately in NHSN.  </a:t>
            </a:r>
          </a:p>
          <a:p>
            <a:pPr lvl="1"/>
            <a:endParaRPr lang="en-US" sz="2000" dirty="0"/>
          </a:p>
          <a:p>
            <a:pPr lvl="1"/>
            <a:r>
              <a:rPr lang="en-US" sz="2000" dirty="0"/>
              <a:t>NOTE: Line 3 Patient Days and Line 3 Admissions must exclude any counts from locations that predominantly house infants, including NICU, SCN, or well-baby locations (for example, nurseries, babies in LDRP).</a:t>
            </a:r>
          </a:p>
        </p:txBody>
      </p:sp>
      <p:sp>
        <p:nvSpPr>
          <p:cNvPr id="3" name="Title 2"/>
          <p:cNvSpPr>
            <a:spLocks noGrp="1"/>
          </p:cNvSpPr>
          <p:nvPr>
            <p:ph type="title"/>
          </p:nvPr>
        </p:nvSpPr>
        <p:spPr/>
        <p:txBody>
          <a:bodyPr/>
          <a:lstStyle/>
          <a:p>
            <a:r>
              <a:rPr lang="en-US" dirty="0"/>
              <a:t>Line 3: Patient Days and Admissions</a:t>
            </a:r>
          </a:p>
        </p:txBody>
      </p:sp>
    </p:spTree>
    <p:extLst>
      <p:ext uri="{BB962C8B-B14F-4D97-AF65-F5344CB8AC3E}">
        <p14:creationId xmlns:p14="http://schemas.microsoft.com/office/powerpoint/2010/main" val="3004281780"/>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73487" y="936702"/>
            <a:ext cx="11249025" cy="5505450"/>
          </a:xfrm>
          <a:prstGeom prst="rect">
            <a:avLst/>
          </a:prstGeom>
        </p:spPr>
      </p:pic>
      <p:sp>
        <p:nvSpPr>
          <p:cNvPr id="2" name="Text Placeholder 1"/>
          <p:cNvSpPr>
            <a:spLocks noGrp="1"/>
          </p:cNvSpPr>
          <p:nvPr>
            <p:ph type="body" sz="quarter" idx="10"/>
          </p:nvPr>
        </p:nvSpPr>
        <p:spPr/>
        <p:txBody>
          <a:bodyPr/>
          <a:lstStyle/>
          <a:p>
            <a:endParaRPr lang="en-US" dirty="0"/>
          </a:p>
        </p:txBody>
      </p:sp>
      <p:sp>
        <p:nvSpPr>
          <p:cNvPr id="3" name="Title 2"/>
          <p:cNvSpPr>
            <a:spLocks noGrp="1"/>
          </p:cNvSpPr>
          <p:nvPr>
            <p:ph type="title"/>
          </p:nvPr>
        </p:nvSpPr>
        <p:spPr>
          <a:xfrm>
            <a:off x="373486" y="240282"/>
            <a:ext cx="11552349" cy="696420"/>
          </a:xfrm>
        </p:spPr>
        <p:txBody>
          <a:bodyPr/>
          <a:lstStyle/>
          <a:p>
            <a:r>
              <a:rPr lang="en-US" dirty="0"/>
              <a:t>Denominator Facility </a:t>
            </a:r>
            <a:r>
              <a:rPr lang="en-US" dirty="0" err="1"/>
              <a:t>WideIN</a:t>
            </a:r>
            <a:endParaRPr lang="en-US" dirty="0"/>
          </a:p>
        </p:txBody>
      </p:sp>
    </p:spTree>
    <p:extLst>
      <p:ext uri="{BB962C8B-B14F-4D97-AF65-F5344CB8AC3E}">
        <p14:creationId xmlns:p14="http://schemas.microsoft.com/office/powerpoint/2010/main" val="1440458511"/>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91036" y="970156"/>
            <a:ext cx="11734800" cy="5676900"/>
          </a:xfrm>
          <a:prstGeom prst="rect">
            <a:avLst/>
          </a:prstGeom>
        </p:spPr>
      </p:pic>
      <p:sp>
        <p:nvSpPr>
          <p:cNvPr id="2" name="Text Placeholder 1"/>
          <p:cNvSpPr>
            <a:spLocks noGrp="1"/>
          </p:cNvSpPr>
          <p:nvPr>
            <p:ph type="body" sz="quarter" idx="10"/>
          </p:nvPr>
        </p:nvSpPr>
        <p:spPr/>
        <p:txBody>
          <a:bodyPr/>
          <a:lstStyle/>
          <a:p>
            <a:endParaRPr lang="en-US" dirty="0"/>
          </a:p>
        </p:txBody>
      </p:sp>
      <p:sp>
        <p:nvSpPr>
          <p:cNvPr id="3" name="Title 2"/>
          <p:cNvSpPr>
            <a:spLocks noGrp="1"/>
          </p:cNvSpPr>
          <p:nvPr>
            <p:ph type="title"/>
          </p:nvPr>
        </p:nvSpPr>
        <p:spPr/>
        <p:txBody>
          <a:bodyPr/>
          <a:lstStyle/>
          <a:p>
            <a:r>
              <a:rPr lang="en-US" dirty="0"/>
              <a:t>Incorrect Data</a:t>
            </a:r>
          </a:p>
        </p:txBody>
      </p:sp>
    </p:spTree>
    <p:extLst>
      <p:ext uri="{BB962C8B-B14F-4D97-AF65-F5344CB8AC3E}">
        <p14:creationId xmlns:p14="http://schemas.microsoft.com/office/powerpoint/2010/main" val="4121335212"/>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73487" y="2143125"/>
            <a:ext cx="11991975" cy="3990975"/>
          </a:xfrm>
          <a:prstGeom prst="rect">
            <a:avLst/>
          </a:prstGeom>
        </p:spPr>
      </p:pic>
      <p:sp>
        <p:nvSpPr>
          <p:cNvPr id="2" name="Text Placeholder 1"/>
          <p:cNvSpPr>
            <a:spLocks noGrp="1"/>
          </p:cNvSpPr>
          <p:nvPr>
            <p:ph type="body" sz="quarter" idx="10"/>
          </p:nvPr>
        </p:nvSpPr>
        <p:spPr/>
        <p:txBody>
          <a:bodyPr/>
          <a:lstStyle/>
          <a:p>
            <a:r>
              <a:rPr lang="en-US" sz="2800" dirty="0"/>
              <a:t>I visit = 1 encounter</a:t>
            </a:r>
          </a:p>
        </p:txBody>
      </p:sp>
      <p:sp>
        <p:nvSpPr>
          <p:cNvPr id="3" name="Title 2"/>
          <p:cNvSpPr>
            <a:spLocks noGrp="1"/>
          </p:cNvSpPr>
          <p:nvPr>
            <p:ph type="title"/>
          </p:nvPr>
        </p:nvSpPr>
        <p:spPr/>
        <p:txBody>
          <a:bodyPr/>
          <a:lstStyle/>
          <a:p>
            <a:r>
              <a:rPr lang="en-US" dirty="0"/>
              <a:t>ED denominator data</a:t>
            </a:r>
          </a:p>
        </p:txBody>
      </p:sp>
    </p:spTree>
    <p:extLst>
      <p:ext uri="{BB962C8B-B14F-4D97-AF65-F5344CB8AC3E}">
        <p14:creationId xmlns:p14="http://schemas.microsoft.com/office/powerpoint/2010/main" val="1160994386"/>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lvl="1"/>
            <a:r>
              <a:rPr lang="en-US" sz="2000" dirty="0"/>
              <a:t>This is completed in the last month of each calendar-year quarter (March, June, September, and December). </a:t>
            </a:r>
          </a:p>
          <a:p>
            <a:pPr lvl="1"/>
            <a:endParaRPr lang="en-US" sz="2000" dirty="0"/>
          </a:p>
          <a:p>
            <a:pPr lvl="1"/>
            <a:r>
              <a:rPr lang="en-US" sz="2000" dirty="0"/>
              <a:t>Select from the choices the primary testing method used to perform C. difficile testing by your facility’s laboratory or the outside laboratory where your facility’s testing is done.</a:t>
            </a:r>
          </a:p>
          <a:p>
            <a:pPr lvl="1"/>
            <a:endParaRPr lang="en-US" sz="2000" dirty="0"/>
          </a:p>
          <a:p>
            <a:pPr lvl="1"/>
            <a:r>
              <a:rPr lang="en-US" sz="2000" dirty="0"/>
              <a:t> If ‘Other’ is selected, please specify. ‘Other’ should not be used to name specific laboratories, reference laboratories, or the brand names of C. difficile tests.</a:t>
            </a:r>
          </a:p>
          <a:p>
            <a:pPr lvl="1"/>
            <a:endParaRPr lang="en-US" sz="2000" dirty="0"/>
          </a:p>
          <a:p>
            <a:pPr lvl="1"/>
            <a:r>
              <a:rPr lang="en-US" sz="2000" dirty="0"/>
              <a:t> Most methods can be categorized accurately by selecting from the options provided</a:t>
            </a:r>
            <a:r>
              <a:rPr lang="en-US" dirty="0"/>
              <a:t>.</a:t>
            </a:r>
          </a:p>
        </p:txBody>
      </p:sp>
      <p:sp>
        <p:nvSpPr>
          <p:cNvPr id="3" name="Title 2"/>
          <p:cNvSpPr>
            <a:spLocks noGrp="1"/>
          </p:cNvSpPr>
          <p:nvPr>
            <p:ph type="title"/>
          </p:nvPr>
        </p:nvSpPr>
        <p:spPr/>
        <p:txBody>
          <a:bodyPr/>
          <a:lstStyle/>
          <a:p>
            <a:r>
              <a:rPr lang="en-US" dirty="0"/>
              <a:t>Primary testing method for C. difficile used</a:t>
            </a:r>
          </a:p>
        </p:txBody>
      </p:sp>
    </p:spTree>
    <p:extLst>
      <p:ext uri="{BB962C8B-B14F-4D97-AF65-F5344CB8AC3E}">
        <p14:creationId xmlns:p14="http://schemas.microsoft.com/office/powerpoint/2010/main" val="3771009600"/>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57200" y="970156"/>
            <a:ext cx="11553825" cy="4581525"/>
          </a:xfrm>
          <a:prstGeom prst="rect">
            <a:avLst/>
          </a:prstGeom>
        </p:spPr>
      </p:pic>
      <p:sp>
        <p:nvSpPr>
          <p:cNvPr id="2" name="Text Placeholder 1"/>
          <p:cNvSpPr>
            <a:spLocks noGrp="1"/>
          </p:cNvSpPr>
          <p:nvPr>
            <p:ph type="body" sz="quarter" idx="10"/>
          </p:nvPr>
        </p:nvSpPr>
        <p:spPr/>
        <p:txBody>
          <a:bodyPr/>
          <a:lstStyle/>
          <a:p>
            <a:endParaRPr lang="en-US" dirty="0"/>
          </a:p>
        </p:txBody>
      </p:sp>
      <p:sp>
        <p:nvSpPr>
          <p:cNvPr id="3" name="Title 2"/>
          <p:cNvSpPr>
            <a:spLocks noGrp="1"/>
          </p:cNvSpPr>
          <p:nvPr>
            <p:ph type="title"/>
          </p:nvPr>
        </p:nvSpPr>
        <p:spPr>
          <a:xfrm>
            <a:off x="457200" y="42049"/>
            <a:ext cx="11552349" cy="696420"/>
          </a:xfrm>
        </p:spPr>
        <p:txBody>
          <a:bodyPr/>
          <a:lstStyle/>
          <a:p>
            <a:r>
              <a:rPr lang="en-US" dirty="0"/>
              <a:t>Test Type Entered Quarterly- </a:t>
            </a:r>
            <a:r>
              <a:rPr lang="en-US" dirty="0" err="1"/>
              <a:t>March,June,September</a:t>
            </a:r>
            <a:r>
              <a:rPr lang="en-US" dirty="0"/>
              <a:t> and December</a:t>
            </a:r>
          </a:p>
        </p:txBody>
      </p:sp>
    </p:spTree>
    <p:extLst>
      <p:ext uri="{BB962C8B-B14F-4D97-AF65-F5344CB8AC3E}">
        <p14:creationId xmlns:p14="http://schemas.microsoft.com/office/powerpoint/2010/main" val="3368125033"/>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theme/theme1.xml><?xml version="1.0" encoding="utf-8"?>
<a:theme xmlns:a="http://schemas.openxmlformats.org/drawingml/2006/main" name="Theme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6D0603C1-FABC-48DB-AA7C-1917C0CCB04E}" vid="{CB3C255F-EE14-45A8-B3CD-EDFF1ED97F1A}"/>
    </a:ext>
  </a:extLst>
</a:theme>
</file>

<file path=ppt/theme/theme2.xml><?xml version="1.0" encoding="utf-8"?>
<a:theme xmlns:a="http://schemas.openxmlformats.org/drawingml/2006/main" name="Brand Theme Master">
  <a:themeElements>
    <a:clrScheme name="New Brand Colors">
      <a:dk1>
        <a:sysClr val="windowText" lastClr="000000"/>
      </a:dk1>
      <a:lt1>
        <a:sysClr val="window" lastClr="FFFFFF"/>
      </a:lt1>
      <a:dk2>
        <a:srgbClr val="036080"/>
      </a:dk2>
      <a:lt2>
        <a:srgbClr val="B9C8D3"/>
      </a:lt2>
      <a:accent1>
        <a:srgbClr val="BABF33"/>
      </a:accent1>
      <a:accent2>
        <a:srgbClr val="FFC843"/>
      </a:accent2>
      <a:accent3>
        <a:srgbClr val="B9C8D3"/>
      </a:accent3>
      <a:accent4>
        <a:srgbClr val="036080"/>
      </a:accent4>
      <a:accent5>
        <a:srgbClr val="FFC843"/>
      </a:accent5>
      <a:accent6>
        <a:srgbClr val="BABF33"/>
      </a:accent6>
      <a:hlink>
        <a:srgbClr val="036080"/>
      </a:hlink>
      <a:folHlink>
        <a:srgbClr val="BABF33"/>
      </a:folHlink>
    </a:clrScheme>
    <a:fontScheme name="Brand fonts">
      <a:majorFont>
        <a:latin typeface="Roboto Black"/>
        <a:ea typeface=""/>
        <a:cs typeface=""/>
      </a:majorFont>
      <a:minorFont>
        <a:latin typeface="Montserra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AND PPT TEMPLATE" id="{B6D2EE42-8E16-4743-BA5A-6A556B75F7D0}" vid="{7CE6E7F2-AB64-449A-AFF9-DE15E83D1FA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189</TotalTime>
  <Words>1289</Words>
  <Application>Microsoft Macintosh PowerPoint</Application>
  <PresentationFormat>Widescreen</PresentationFormat>
  <Paragraphs>89</Paragraphs>
  <Slides>17</Slides>
  <Notes>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17</vt:i4>
      </vt:variant>
    </vt:vector>
  </HeadingPairs>
  <TitlesOfParts>
    <vt:vector size="27" baseType="lpstr">
      <vt:lpstr>Montserrat</vt:lpstr>
      <vt:lpstr>Montserrat Semi Bold</vt:lpstr>
      <vt:lpstr>Arial</vt:lpstr>
      <vt:lpstr>Calibri</vt:lpstr>
      <vt:lpstr>Calibri Light</vt:lpstr>
      <vt:lpstr>Roboto</vt:lpstr>
      <vt:lpstr>Roboto Black</vt:lpstr>
      <vt:lpstr>Wingdings 3</vt:lpstr>
      <vt:lpstr>Theme1</vt:lpstr>
      <vt:lpstr>Brand Theme Master</vt:lpstr>
      <vt:lpstr>NHSN New User Cohort</vt:lpstr>
      <vt:lpstr> Line 1 FacWideIN location Patient Days and Admissions  </vt:lpstr>
      <vt:lpstr>Line 2: Patient Days and Admissions</vt:lpstr>
      <vt:lpstr>Line 3: Patient Days and Admissions</vt:lpstr>
      <vt:lpstr>Denominator Facility WideIN</vt:lpstr>
      <vt:lpstr>Incorrect Data</vt:lpstr>
      <vt:lpstr>ED denominator data</vt:lpstr>
      <vt:lpstr>Primary testing method for C. difficile used</vt:lpstr>
      <vt:lpstr>Test Type Entered Quarterly- March,June,September and December</vt:lpstr>
      <vt:lpstr>Event Reporting</vt:lpstr>
      <vt:lpstr>Last physical overnight location of patient immediately prior to arriving into facility</vt:lpstr>
      <vt:lpstr>Has patient been discharged from your facility in the past 4 weeks?</vt:lpstr>
      <vt:lpstr>Patient discharged from another facility in the past 4 weeks?</vt:lpstr>
      <vt:lpstr>LabID Event Submission</vt:lpstr>
      <vt:lpstr>No Events</vt:lpstr>
      <vt:lpstr>LabID Event Calculator</vt:lpstr>
      <vt:lpstr>Key Concepts to LabID Event Reporting:</vt:lpstr>
    </vt:vector>
  </TitlesOfParts>
  <Company>State of Nebraska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NHSN New User Cohort</dc:title>
  <dc:creator>Margaret Drake</dc:creator>
  <cp:lastModifiedBy>Microsoft Office User</cp:lastModifiedBy>
  <cp:revision>20</cp:revision>
  <dcterms:created xsi:type="dcterms:W3CDTF">2021-05-03T22:41:55Z</dcterms:created>
  <dcterms:modified xsi:type="dcterms:W3CDTF">2021-05-25T12:58:28Z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1353712786</vt:i4>
  </property>
  <property fmtid="{D5CDD505-2E9C-101B-9397-08002B2CF9AE}" pid="3" name="_NewReviewCycle">
    <vt:lpwstr/>
  </property>
  <property fmtid="{D5CDD505-2E9C-101B-9397-08002B2CF9AE}" pid="4" name="_EmailSubject">
    <vt:lpwstr>Power Point  for tomorrow</vt:lpwstr>
  </property>
  <property fmtid="{D5CDD505-2E9C-101B-9397-08002B2CF9AE}" pid="5" name="_AuthorEmail">
    <vt:lpwstr>Margaret.Drake@nebraska.gov</vt:lpwstr>
  </property>
  <property fmtid="{D5CDD505-2E9C-101B-9397-08002B2CF9AE}" pid="6" name="_AuthorEmailDisplayName">
    <vt:lpwstr>Drake, Margaret</vt:lpwstr>
  </property>
</Properties>
</file>