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85" r:id="rId2"/>
    <p:sldId id="282" r:id="rId3"/>
    <p:sldId id="284" r:id="rId4"/>
    <p:sldId id="286" r:id="rId5"/>
    <p:sldId id="287" r:id="rId6"/>
    <p:sldId id="283" r:id="rId7"/>
    <p:sldId id="288" r:id="rId8"/>
    <p:sldId id="289" r:id="rId9"/>
    <p:sldId id="291" r:id="rId10"/>
    <p:sldId id="290" r:id="rId11"/>
    <p:sldId id="293" r:id="rId12"/>
    <p:sldId id="292" r:id="rId13"/>
    <p:sldId id="295" r:id="rId14"/>
    <p:sldId id="294" r:id="rId15"/>
    <p:sldId id="296" r:id="rId16"/>
    <p:sldId id="297" r:id="rId17"/>
    <p:sldId id="298" r:id="rId18"/>
    <p:sldId id="300" r:id="rId19"/>
    <p:sldId id="299" r:id="rId20"/>
    <p:sldId id="304" r:id="rId21"/>
    <p:sldId id="30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F2A7C4-E99F-4574-B301-FC93A23A20A9}">
          <p14:sldIdLst>
            <p14:sldId id="285"/>
            <p14:sldId id="282"/>
            <p14:sldId id="284"/>
            <p14:sldId id="286"/>
            <p14:sldId id="287"/>
            <p14:sldId id="283"/>
            <p14:sldId id="288"/>
            <p14:sldId id="289"/>
            <p14:sldId id="291"/>
            <p14:sldId id="290"/>
            <p14:sldId id="293"/>
            <p14:sldId id="292"/>
            <p14:sldId id="295"/>
            <p14:sldId id="294"/>
            <p14:sldId id="296"/>
            <p14:sldId id="297"/>
            <p14:sldId id="298"/>
            <p14:sldId id="300"/>
            <p14:sldId id="299"/>
            <p14:sldId id="304"/>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1DD"/>
    <a:srgbClr val="000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118" d="100"/>
          <a:sy n="118" d="100"/>
        </p:scale>
        <p:origin x="1422"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66E60-D3F8-4988-9407-EE3F62881A62}" type="datetimeFigureOut">
              <a:rPr lang="en-US" smtClean="0"/>
              <a:t>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24ECD-B79B-484B-960F-2035E4846501}" type="slidenum">
              <a:rPr lang="en-US" smtClean="0"/>
              <a:t>‹#›</a:t>
            </a:fld>
            <a:endParaRPr lang="en-US"/>
          </a:p>
        </p:txBody>
      </p:sp>
    </p:spTree>
    <p:extLst>
      <p:ext uri="{BB962C8B-B14F-4D97-AF65-F5344CB8AC3E}">
        <p14:creationId xmlns:p14="http://schemas.microsoft.com/office/powerpoint/2010/main" val="378059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overview</a:t>
            </a:r>
            <a:r>
              <a:rPr lang="en-US" baseline="0" dirty="0"/>
              <a:t> of methodologies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a:t>
            </a:fld>
            <a:endParaRPr lang="en-US"/>
          </a:p>
        </p:txBody>
      </p:sp>
    </p:spTree>
    <p:extLst>
      <p:ext uri="{BB962C8B-B14F-4D97-AF65-F5344CB8AC3E}">
        <p14:creationId xmlns:p14="http://schemas.microsoft.com/office/powerpoint/2010/main" val="2701585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11</a:t>
            </a:fld>
            <a:endParaRPr lang="en-US"/>
          </a:p>
        </p:txBody>
      </p:sp>
    </p:spTree>
    <p:extLst>
      <p:ext uri="{BB962C8B-B14F-4D97-AF65-F5344CB8AC3E}">
        <p14:creationId xmlns:p14="http://schemas.microsoft.com/office/powerpoint/2010/main" val="4230449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
            </a:r>
            <a:r>
              <a:rPr lang="en-US" baseline="0" dirty="0"/>
              <a:t> aware of these tags, however plant operations/ maintenance should be responsible for compliance with these tags.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12</a:t>
            </a:fld>
            <a:endParaRPr lang="en-US"/>
          </a:p>
        </p:txBody>
      </p:sp>
    </p:spTree>
    <p:extLst>
      <p:ext uri="{BB962C8B-B14F-4D97-AF65-F5344CB8AC3E}">
        <p14:creationId xmlns:p14="http://schemas.microsoft.com/office/powerpoint/2010/main" val="78308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a:t>
            </a:r>
            <a:r>
              <a:rPr lang="en-US" baseline="0" dirty="0"/>
              <a:t> Commission is the largest healthcare accrediting body.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13</a:t>
            </a:fld>
            <a:endParaRPr lang="en-US"/>
          </a:p>
        </p:txBody>
      </p:sp>
    </p:spTree>
    <p:extLst>
      <p:ext uri="{BB962C8B-B14F-4D97-AF65-F5344CB8AC3E}">
        <p14:creationId xmlns:p14="http://schemas.microsoft.com/office/powerpoint/2010/main" val="3151913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is to break crisis management or just in time culture</a:t>
            </a:r>
          </a:p>
          <a:p>
            <a:endParaRPr lang="en-US" dirty="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14</a:t>
            </a:fld>
            <a:endParaRPr lang="en-US"/>
          </a:p>
        </p:txBody>
      </p:sp>
    </p:spTree>
    <p:extLst>
      <p:ext uri="{BB962C8B-B14F-4D97-AF65-F5344CB8AC3E}">
        <p14:creationId xmlns:p14="http://schemas.microsoft.com/office/powerpoint/2010/main" val="171577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15</a:t>
            </a:fld>
            <a:endParaRPr lang="en-US"/>
          </a:p>
        </p:txBody>
      </p:sp>
    </p:spTree>
    <p:extLst>
      <p:ext uri="{BB962C8B-B14F-4D97-AF65-F5344CB8AC3E}">
        <p14:creationId xmlns:p14="http://schemas.microsoft.com/office/powerpoint/2010/main" val="355381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16</a:t>
            </a:fld>
            <a:endParaRPr lang="en-US"/>
          </a:p>
        </p:txBody>
      </p:sp>
    </p:spTree>
    <p:extLst>
      <p:ext uri="{BB962C8B-B14F-4D97-AF65-F5344CB8AC3E}">
        <p14:creationId xmlns:p14="http://schemas.microsoft.com/office/powerpoint/2010/main" val="392980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17</a:t>
            </a:fld>
            <a:endParaRPr lang="en-US"/>
          </a:p>
        </p:txBody>
      </p:sp>
    </p:spTree>
    <p:extLst>
      <p:ext uri="{BB962C8B-B14F-4D97-AF65-F5344CB8AC3E}">
        <p14:creationId xmlns:p14="http://schemas.microsoft.com/office/powerpoint/2010/main" val="1444011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self assessment</a:t>
            </a:r>
            <a:r>
              <a:rPr lang="en-US" baseline="0" dirty="0"/>
              <a:t> of your organizations emergency services compared to COP’s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18</a:t>
            </a:fld>
            <a:endParaRPr lang="en-US"/>
          </a:p>
        </p:txBody>
      </p:sp>
    </p:spTree>
    <p:extLst>
      <p:ext uri="{BB962C8B-B14F-4D97-AF65-F5344CB8AC3E}">
        <p14:creationId xmlns:p14="http://schemas.microsoft.com/office/powerpoint/2010/main" val="201208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list to do items when surveyors</a:t>
            </a:r>
            <a:r>
              <a:rPr lang="en-US" baseline="0" dirty="0"/>
              <a:t> present</a:t>
            </a:r>
          </a:p>
          <a:p>
            <a:r>
              <a:rPr lang="en-US" baseline="0" dirty="0"/>
              <a:t>Readiness activities i.e. </a:t>
            </a:r>
          </a:p>
          <a:p>
            <a:pPr marL="228600" indent="-228600">
              <a:buAutoNum type="arabicPeriod"/>
            </a:pPr>
            <a:r>
              <a:rPr lang="en-US" baseline="0" dirty="0"/>
              <a:t>Assign roles such as EMR navigators,  Escorts </a:t>
            </a:r>
          </a:p>
          <a:p>
            <a:pPr marL="228600" indent="-228600">
              <a:buAutoNum type="arabicPeriod"/>
            </a:pPr>
            <a:r>
              <a:rPr lang="en-US" baseline="0" dirty="0"/>
              <a:t>Review previous surveys to ensure compliance with corrective plans</a:t>
            </a:r>
          </a:p>
          <a:p>
            <a:pPr marL="228600" indent="-228600">
              <a:buAutoNum type="arabicPeriod"/>
            </a:pPr>
            <a:r>
              <a:rPr lang="en-US" baseline="0" dirty="0"/>
              <a:t>Sweep areas for outdates items, policies, order sets </a:t>
            </a:r>
            <a:r>
              <a:rPr lang="en-US" baseline="0" dirty="0" err="1"/>
              <a:t>etc</a:t>
            </a:r>
            <a:r>
              <a:rPr lang="en-US" baseline="0" dirty="0"/>
              <a:t>…</a:t>
            </a:r>
          </a:p>
          <a:p>
            <a:pPr marL="228600" indent="-228600">
              <a:buAutoNum type="arabicPeriod"/>
            </a:pPr>
            <a:r>
              <a:rPr lang="en-US" baseline="0" dirty="0"/>
              <a:t>Monitor environment for cleanliness, good repair. </a:t>
            </a:r>
          </a:p>
          <a:p>
            <a:pPr marL="228600" indent="-228600">
              <a:buAutoNum type="arabicPeriod"/>
            </a:pPr>
            <a:r>
              <a:rPr lang="en-US" baseline="0" dirty="0"/>
              <a:t>Check paper resources are they in date.  </a:t>
            </a:r>
          </a:p>
          <a:p>
            <a:pPr marL="228600" indent="-228600">
              <a:buAutoNum type="arabicPeriod"/>
            </a:pPr>
            <a:r>
              <a:rPr lang="en-US" baseline="0" dirty="0" err="1"/>
              <a:t>Etc</a:t>
            </a:r>
            <a:r>
              <a:rPr lang="en-US" baseline="0" dirty="0"/>
              <a:t>…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19</a:t>
            </a:fld>
            <a:endParaRPr lang="en-US"/>
          </a:p>
        </p:txBody>
      </p:sp>
    </p:spTree>
    <p:extLst>
      <p:ext uri="{BB962C8B-B14F-4D97-AF65-F5344CB8AC3E}">
        <p14:creationId xmlns:p14="http://schemas.microsoft.com/office/powerpoint/2010/main" val="2823978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actions will you do to be ready </a:t>
            </a:r>
            <a:r>
              <a:rPr lang="en-US"/>
              <a:t>for survey.</a:t>
            </a:r>
            <a:r>
              <a:rPr lang="en-US" baseline="0"/>
              <a:t>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20</a:t>
            </a:fld>
            <a:endParaRPr lang="en-US"/>
          </a:p>
        </p:txBody>
      </p:sp>
    </p:spTree>
    <p:extLst>
      <p:ext uri="{BB962C8B-B14F-4D97-AF65-F5344CB8AC3E}">
        <p14:creationId xmlns:p14="http://schemas.microsoft.com/office/powerpoint/2010/main" val="307001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a:t>
            </a:fld>
            <a:endParaRPr lang="en-US"/>
          </a:p>
        </p:txBody>
      </p:sp>
    </p:spTree>
    <p:extLst>
      <p:ext uri="{BB962C8B-B14F-4D97-AF65-F5344CB8AC3E}">
        <p14:creationId xmlns:p14="http://schemas.microsoft.com/office/powerpoint/2010/main" val="2759304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21</a:t>
            </a:fld>
            <a:endParaRPr lang="en-US"/>
          </a:p>
        </p:txBody>
      </p:sp>
    </p:spTree>
    <p:extLst>
      <p:ext uri="{BB962C8B-B14F-4D97-AF65-F5344CB8AC3E}">
        <p14:creationId xmlns:p14="http://schemas.microsoft.com/office/powerpoint/2010/main" val="193306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Quality is and has been continuously changing, in</a:t>
            </a:r>
            <a:r>
              <a:rPr lang="en-US" baseline="0" dirty="0"/>
              <a:t> response to both voluntary and governmental  sense.  Today we need to be ensuring our quality programs are able to be flexible, adept at changing and meeting needs of patients, communities and the organization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 these changes accrediting agencies have formed to ensure adherence to regulations and safe quality care for patients </a:t>
            </a:r>
            <a:endParaRPr lang="en-US" dirty="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a:t>
            </a:fld>
            <a:endParaRPr lang="en-US"/>
          </a:p>
        </p:txBody>
      </p:sp>
    </p:spTree>
    <p:extLst>
      <p:ext uri="{BB962C8B-B14F-4D97-AF65-F5344CB8AC3E}">
        <p14:creationId xmlns:p14="http://schemas.microsoft.com/office/powerpoint/2010/main" val="174474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0F24ECD-B79B-484B-960F-2035E4846501}" type="slidenum">
              <a:rPr lang="en-US" smtClean="0"/>
              <a:t>5</a:t>
            </a:fld>
            <a:endParaRPr lang="en-US"/>
          </a:p>
        </p:txBody>
      </p:sp>
    </p:spTree>
    <p:extLst>
      <p:ext uri="{BB962C8B-B14F-4D97-AF65-F5344CB8AC3E}">
        <p14:creationId xmlns:p14="http://schemas.microsoft.com/office/powerpoint/2010/main" val="17088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a:t>
            </a:r>
            <a:r>
              <a:rPr lang="en-US" baseline="0" dirty="0"/>
              <a:t> Commission is the largest healthcare accrediting body. </a:t>
            </a:r>
          </a:p>
          <a:p>
            <a:r>
              <a:rPr lang="en-US" baseline="0" dirty="0"/>
              <a:t>Examples of TJC standards: </a:t>
            </a:r>
          </a:p>
          <a:p>
            <a:pPr marL="228600" indent="-228600">
              <a:buAutoNum type="arabicPeriod"/>
            </a:pPr>
            <a:r>
              <a:rPr lang="en-US" baseline="0" dirty="0"/>
              <a:t>Pain management</a:t>
            </a:r>
          </a:p>
          <a:p>
            <a:pPr marL="228600" indent="-228600">
              <a:buAutoNum type="arabicPeriod"/>
            </a:pPr>
            <a:r>
              <a:rPr lang="en-US" baseline="0" dirty="0"/>
              <a:t>2. NPSG and RCA’s for improvement</a:t>
            </a:r>
          </a:p>
          <a:p>
            <a:pPr marL="228600" indent="-228600">
              <a:buAutoNum type="arabicPeriod"/>
            </a:pPr>
            <a:r>
              <a:rPr lang="en-US" baseline="0" dirty="0"/>
              <a:t>Diagnostic Imaging Compliance checklist</a:t>
            </a:r>
            <a:endParaRPr lang="en-US" dirty="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6</a:t>
            </a:fld>
            <a:endParaRPr lang="en-US"/>
          </a:p>
        </p:txBody>
      </p:sp>
    </p:spTree>
    <p:extLst>
      <p:ext uri="{BB962C8B-B14F-4D97-AF65-F5344CB8AC3E}">
        <p14:creationId xmlns:p14="http://schemas.microsoft.com/office/powerpoint/2010/main" val="503209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Establishes</a:t>
            </a:r>
            <a:r>
              <a:rPr lang="en-US" baseline="0" dirty="0"/>
              <a:t> compliance with regulatory requirements for safety, patient care, medical staff, staffing, quality </a:t>
            </a:r>
            <a:r>
              <a:rPr lang="en-US" baseline="0" dirty="0" err="1"/>
              <a:t>etc</a:t>
            </a:r>
            <a:r>
              <a:rPr lang="en-US" baseline="0" dirty="0"/>
              <a:t>…  Most CAH’s participate in the DHHS survey.  Larger hospitals participate in TJC survey process.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7</a:t>
            </a:fld>
            <a:endParaRPr lang="en-US"/>
          </a:p>
        </p:txBody>
      </p:sp>
    </p:spTree>
    <p:extLst>
      <p:ext uri="{BB962C8B-B14F-4D97-AF65-F5344CB8AC3E}">
        <p14:creationId xmlns:p14="http://schemas.microsoft.com/office/powerpoint/2010/main" val="211717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8</a:t>
            </a:fld>
            <a:endParaRPr lang="en-US"/>
          </a:p>
        </p:txBody>
      </p:sp>
    </p:spTree>
    <p:extLst>
      <p:ext uri="{BB962C8B-B14F-4D97-AF65-F5344CB8AC3E}">
        <p14:creationId xmlns:p14="http://schemas.microsoft.com/office/powerpoint/2010/main" val="305867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9</a:t>
            </a:fld>
            <a:endParaRPr lang="en-US"/>
          </a:p>
        </p:txBody>
      </p:sp>
    </p:spTree>
    <p:extLst>
      <p:ext uri="{BB962C8B-B14F-4D97-AF65-F5344CB8AC3E}">
        <p14:creationId xmlns:p14="http://schemas.microsoft.com/office/powerpoint/2010/main" val="179520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A –  A 1100   Standards – (2)  a. (Organization &amp; Direction), b. ( Personnel)</a:t>
            </a:r>
          </a:p>
          <a:p>
            <a:r>
              <a:rPr lang="en-US" dirty="0"/>
              <a:t>Appendix</a:t>
            </a:r>
            <a:r>
              <a:rPr lang="en-US" baseline="0" dirty="0"/>
              <a:t> W C 200   Standards = (5)   a. (Availability), b.(Equipment, Supplies &amp; Medication), c.(Blood &amp;Blood Products), d.(Personnel), e. (Coordination with Emergency Response)</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10</a:t>
            </a:fld>
            <a:endParaRPr lang="en-US"/>
          </a:p>
        </p:txBody>
      </p:sp>
    </p:spTree>
    <p:extLst>
      <p:ext uri="{BB962C8B-B14F-4D97-AF65-F5344CB8AC3E}">
        <p14:creationId xmlns:p14="http://schemas.microsoft.com/office/powerpoint/2010/main" val="3773615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247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194403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6409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282972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3107272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t>‹#›</a:t>
            </a:fld>
            <a:endParaRPr lang="en-US"/>
          </a:p>
        </p:txBody>
      </p:sp>
    </p:spTree>
    <p:extLst>
      <p:ext uri="{BB962C8B-B14F-4D97-AF65-F5344CB8AC3E}">
        <p14:creationId xmlns:p14="http://schemas.microsoft.com/office/powerpoint/2010/main" val="39785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Medicare/CMS-Forms/CMS-Forms/Downloads/CMS2786R.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2253"/>
            <a:ext cx="8153400" cy="851297"/>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4400" b="1" dirty="0">
                <a:solidFill>
                  <a:schemeClr val="bg1"/>
                </a:solidFill>
                <a:latin typeface="Trebuchet MS" pitchFamily="34" charset="0"/>
              </a:rPr>
              <a:t>QI Residency Program</a:t>
            </a:r>
          </a:p>
        </p:txBody>
      </p:sp>
      <p:sp>
        <p:nvSpPr>
          <p:cNvPr id="3" name="Subtitle 2"/>
          <p:cNvSpPr>
            <a:spLocks noGrp="1"/>
          </p:cNvSpPr>
          <p:nvPr>
            <p:ph type="subTitle" idx="1"/>
          </p:nvPr>
        </p:nvSpPr>
        <p:spPr>
          <a:xfrm>
            <a:off x="609600" y="3429000"/>
            <a:ext cx="7772400" cy="1175706"/>
          </a:xfrm>
        </p:spPr>
        <p:txBody>
          <a:bodyPr>
            <a:spAutoFit/>
          </a:bodyPr>
          <a:lstStyle/>
          <a:p>
            <a:r>
              <a:rPr lang="en-US" b="1" dirty="0"/>
              <a:t>Module B - Accreditation &amp; Surveys</a:t>
            </a:r>
          </a:p>
          <a:p>
            <a:r>
              <a:rPr lang="en-US" b="1" dirty="0"/>
              <a:t> </a:t>
            </a:r>
            <a:r>
              <a:rPr lang="en-US" sz="2400" b="1" dirty="0"/>
              <a:t>morning session</a:t>
            </a:r>
          </a:p>
        </p:txBody>
      </p:sp>
    </p:spTree>
    <p:extLst>
      <p:ext uri="{BB962C8B-B14F-4D97-AF65-F5344CB8AC3E}">
        <p14:creationId xmlns:p14="http://schemas.microsoft.com/office/powerpoint/2010/main" val="183098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228600" y="152400"/>
            <a:ext cx="8839200" cy="1143000"/>
          </a:xfrm>
        </p:spPr>
        <p:txBody>
          <a:bodyPr>
            <a:noAutofit/>
          </a:bodyPr>
          <a:lstStyle/>
          <a:p>
            <a:r>
              <a:rPr lang="en-US" dirty="0"/>
              <a:t>COP’s Emergency Services</a:t>
            </a:r>
          </a:p>
        </p:txBody>
      </p:sp>
      <p:sp>
        <p:nvSpPr>
          <p:cNvPr id="2" name="Content Placeholder 1"/>
          <p:cNvSpPr>
            <a:spLocks noGrp="1"/>
          </p:cNvSpPr>
          <p:nvPr>
            <p:ph idx="1"/>
          </p:nvPr>
        </p:nvSpPr>
        <p:spPr/>
        <p:txBody>
          <a:bodyPr/>
          <a:lstStyle/>
          <a:p>
            <a:r>
              <a:rPr lang="en-US" dirty="0"/>
              <a:t>What tag is emergency services listed under?</a:t>
            </a:r>
          </a:p>
          <a:p>
            <a:pPr lvl="1">
              <a:buFont typeface="Wingdings" panose="05000000000000000000" pitchFamily="2" charset="2"/>
              <a:buChar char="§"/>
            </a:pPr>
            <a:r>
              <a:rPr lang="en-US" dirty="0"/>
              <a:t>Appendix A </a:t>
            </a:r>
          </a:p>
          <a:p>
            <a:pPr lvl="1">
              <a:buFont typeface="Wingdings" panose="05000000000000000000" pitchFamily="2" charset="2"/>
              <a:buChar char="§"/>
            </a:pPr>
            <a:r>
              <a:rPr lang="en-US" dirty="0"/>
              <a:t>Appendix W</a:t>
            </a:r>
          </a:p>
          <a:p>
            <a:r>
              <a:rPr lang="en-US" dirty="0"/>
              <a:t>How many standards are there under the emergency services tag?</a:t>
            </a:r>
          </a:p>
          <a:p>
            <a:pPr lvl="1">
              <a:buFont typeface="Wingdings" panose="05000000000000000000" pitchFamily="2" charset="2"/>
              <a:buChar char="§"/>
            </a:pPr>
            <a:r>
              <a:rPr lang="en-US" dirty="0"/>
              <a:t>Appendix A</a:t>
            </a:r>
          </a:p>
          <a:p>
            <a:pPr lvl="1">
              <a:buFont typeface="Wingdings" panose="05000000000000000000" pitchFamily="2" charset="2"/>
              <a:buChar char="§"/>
            </a:pPr>
            <a:r>
              <a:rPr lang="en-US" dirty="0"/>
              <a:t>Appendix W</a:t>
            </a:r>
          </a:p>
        </p:txBody>
      </p:sp>
    </p:spTree>
    <p:extLst>
      <p:ext uri="{BB962C8B-B14F-4D97-AF65-F5344CB8AC3E}">
        <p14:creationId xmlns:p14="http://schemas.microsoft.com/office/powerpoint/2010/main" val="165295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NE Chapter 9 Title 175</a:t>
            </a:r>
          </a:p>
        </p:txBody>
      </p:sp>
      <p:sp>
        <p:nvSpPr>
          <p:cNvPr id="2" name="Content Placeholder 1"/>
          <p:cNvSpPr>
            <a:spLocks noGrp="1"/>
          </p:cNvSpPr>
          <p:nvPr>
            <p:ph idx="1"/>
          </p:nvPr>
        </p:nvSpPr>
        <p:spPr/>
        <p:txBody>
          <a:bodyPr/>
          <a:lstStyle/>
          <a:p>
            <a:r>
              <a:rPr lang="en-US" dirty="0"/>
              <a:t>Nebraska state law governing hospitals</a:t>
            </a:r>
          </a:p>
          <a:p>
            <a:r>
              <a:rPr lang="en-US" dirty="0"/>
              <a:t>Compare COP’s and state law utilize the stricter of the two to guide practices and policy</a:t>
            </a:r>
          </a:p>
          <a:p>
            <a:r>
              <a:rPr lang="en-US" dirty="0"/>
              <a:t>Compare Emergency Services requirements with CMS SOM COP’s </a:t>
            </a:r>
          </a:p>
          <a:p>
            <a:pPr lvl="1"/>
            <a:endParaRPr lang="en-US" dirty="0"/>
          </a:p>
        </p:txBody>
      </p:sp>
    </p:spTree>
    <p:extLst>
      <p:ext uri="{BB962C8B-B14F-4D97-AF65-F5344CB8AC3E}">
        <p14:creationId xmlns:p14="http://schemas.microsoft.com/office/powerpoint/2010/main" val="121600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Life Safety Code &amp; Environmental Care</a:t>
            </a:r>
          </a:p>
        </p:txBody>
      </p:sp>
      <p:sp>
        <p:nvSpPr>
          <p:cNvPr id="2" name="Content Placeholder 1"/>
          <p:cNvSpPr>
            <a:spLocks noGrp="1"/>
          </p:cNvSpPr>
          <p:nvPr>
            <p:ph idx="1"/>
          </p:nvPr>
        </p:nvSpPr>
        <p:spPr/>
        <p:txBody>
          <a:bodyPr/>
          <a:lstStyle/>
          <a:p>
            <a:r>
              <a:rPr lang="en-US" dirty="0"/>
              <a:t>Appendix I  - K tags </a:t>
            </a:r>
          </a:p>
          <a:p>
            <a:r>
              <a:rPr lang="en-US" dirty="0"/>
              <a:t>Plant operations responsibility</a:t>
            </a:r>
          </a:p>
          <a:p>
            <a:r>
              <a:rPr lang="en-US" dirty="0"/>
              <a:t>Refer to checklists as a resource</a:t>
            </a:r>
          </a:p>
          <a:p>
            <a:pPr marL="0" indent="0">
              <a:buNone/>
            </a:pPr>
            <a:endParaRPr lang="en-US" dirty="0"/>
          </a:p>
          <a:p>
            <a:pPr marL="0" indent="0" algn="ctr">
              <a:buNone/>
            </a:pPr>
            <a:r>
              <a:rPr lang="en-US" sz="1800" dirty="0">
                <a:hlinkClick r:id="rId3"/>
              </a:rPr>
              <a:t>https://www.cms.gov/Medicare/CMS-Forms/CMS-Forms/Downloads/CMS2786R.pdf</a:t>
            </a:r>
            <a:endParaRPr lang="en-US" sz="1800" dirty="0"/>
          </a:p>
          <a:p>
            <a:pPr marL="0" indent="0">
              <a:buNone/>
            </a:pPr>
            <a:endParaRPr lang="en-US" sz="1600" dirty="0"/>
          </a:p>
        </p:txBody>
      </p:sp>
    </p:spTree>
    <p:extLst>
      <p:ext uri="{BB962C8B-B14F-4D97-AF65-F5344CB8AC3E}">
        <p14:creationId xmlns:p14="http://schemas.microsoft.com/office/powerpoint/2010/main" val="266393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Questions</a:t>
            </a:r>
          </a:p>
        </p:txBody>
      </p:sp>
      <p:pic>
        <p:nvPicPr>
          <p:cNvPr id="6"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6300" y="2133600"/>
            <a:ext cx="7391400" cy="3212996"/>
          </a:xfrm>
        </p:spPr>
      </p:pic>
    </p:spTree>
    <p:extLst>
      <p:ext uri="{BB962C8B-B14F-4D97-AF65-F5344CB8AC3E}">
        <p14:creationId xmlns:p14="http://schemas.microsoft.com/office/powerpoint/2010/main" val="258597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Continuous Survey Readiness (CSR)</a:t>
            </a:r>
          </a:p>
        </p:txBody>
      </p:sp>
      <p:sp>
        <p:nvSpPr>
          <p:cNvPr id="2" name="Content Placeholder 1"/>
          <p:cNvSpPr>
            <a:spLocks noGrp="1"/>
          </p:cNvSpPr>
          <p:nvPr>
            <p:ph idx="1"/>
          </p:nvPr>
        </p:nvSpPr>
        <p:spPr/>
        <p:txBody>
          <a:bodyPr/>
          <a:lstStyle/>
          <a:p>
            <a:r>
              <a:rPr lang="en-US" dirty="0"/>
              <a:t>Ideal model</a:t>
            </a:r>
          </a:p>
          <a:p>
            <a:r>
              <a:rPr lang="en-US" dirty="0"/>
              <a:t>Ongoing process, not a ramp up for survey</a:t>
            </a:r>
          </a:p>
          <a:p>
            <a:r>
              <a:rPr lang="en-US" dirty="0"/>
              <a:t>Leadership commitment</a:t>
            </a:r>
          </a:p>
          <a:p>
            <a:r>
              <a:rPr lang="en-US" dirty="0"/>
              <a:t>Involves staff at all levels </a:t>
            </a:r>
          </a:p>
          <a:p>
            <a:r>
              <a:rPr lang="en-US" dirty="0"/>
              <a:t>Variety of approaches</a:t>
            </a:r>
          </a:p>
          <a:p>
            <a:pPr lvl="1">
              <a:buFont typeface="Wingdings" panose="05000000000000000000" pitchFamily="2" charset="2"/>
              <a:buChar char="§"/>
            </a:pPr>
            <a:endParaRPr lang="en-US" dirty="0"/>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22022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Continuous Survey Readiness</a:t>
            </a:r>
          </a:p>
        </p:txBody>
      </p:sp>
      <p:sp>
        <p:nvSpPr>
          <p:cNvPr id="2" name="Content Placeholder 1"/>
          <p:cNvSpPr>
            <a:spLocks noGrp="1"/>
          </p:cNvSpPr>
          <p:nvPr>
            <p:ph idx="1"/>
          </p:nvPr>
        </p:nvSpPr>
        <p:spPr/>
        <p:txBody>
          <a:bodyPr/>
          <a:lstStyle/>
          <a:p>
            <a:r>
              <a:rPr lang="en-US" dirty="0"/>
              <a:t>Understanding of standards, survey requirements</a:t>
            </a:r>
          </a:p>
          <a:p>
            <a:r>
              <a:rPr lang="en-US" dirty="0"/>
              <a:t>Training for person leading the readiness process</a:t>
            </a:r>
          </a:p>
          <a:p>
            <a:r>
              <a:rPr lang="en-US" dirty="0"/>
              <a:t>Training for leadership, management and frontline in policies and practices that support standards and survey requirements</a:t>
            </a:r>
          </a:p>
        </p:txBody>
      </p:sp>
    </p:spTree>
    <p:extLst>
      <p:ext uri="{BB962C8B-B14F-4D97-AF65-F5344CB8AC3E}">
        <p14:creationId xmlns:p14="http://schemas.microsoft.com/office/powerpoint/2010/main" val="13529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Continuous Survey Readiness</a:t>
            </a:r>
          </a:p>
        </p:txBody>
      </p:sp>
      <p:sp>
        <p:nvSpPr>
          <p:cNvPr id="2" name="Content Placeholder 1"/>
          <p:cNvSpPr>
            <a:spLocks noGrp="1"/>
          </p:cNvSpPr>
          <p:nvPr>
            <p:ph idx="1"/>
          </p:nvPr>
        </p:nvSpPr>
        <p:spPr>
          <a:xfrm>
            <a:off x="457200" y="1524000"/>
            <a:ext cx="8229600" cy="4525963"/>
          </a:xfrm>
        </p:spPr>
        <p:txBody>
          <a:bodyPr/>
          <a:lstStyle/>
          <a:p>
            <a:r>
              <a:rPr lang="en-US" dirty="0"/>
              <a:t>Various approaches and learning methods</a:t>
            </a:r>
          </a:p>
          <a:p>
            <a:pPr lvl="1">
              <a:buFont typeface="Wingdings" panose="05000000000000000000" pitchFamily="2" charset="2"/>
              <a:buChar char="§"/>
            </a:pPr>
            <a:r>
              <a:rPr lang="en-US" dirty="0"/>
              <a:t> Face to face interactions</a:t>
            </a:r>
          </a:p>
          <a:p>
            <a:pPr lvl="1">
              <a:buFont typeface="Wingdings" panose="05000000000000000000" pitchFamily="2" charset="2"/>
              <a:buChar char="§"/>
            </a:pPr>
            <a:r>
              <a:rPr lang="en-US" dirty="0"/>
              <a:t>Department rounds with environmental assessment and staff questions</a:t>
            </a:r>
          </a:p>
          <a:p>
            <a:pPr lvl="1">
              <a:buFont typeface="Wingdings" panose="05000000000000000000" pitchFamily="2" charset="2"/>
              <a:buChar char="§"/>
            </a:pPr>
            <a:r>
              <a:rPr lang="en-US" dirty="0"/>
              <a:t>Self assessment tools/ gap analysis</a:t>
            </a:r>
          </a:p>
          <a:p>
            <a:pPr lvl="2">
              <a:buFont typeface="Wingdings" panose="05000000000000000000" pitchFamily="2" charset="2"/>
              <a:buChar char="ü"/>
            </a:pPr>
            <a:r>
              <a:rPr lang="en-US" dirty="0"/>
              <a:t>Annual</a:t>
            </a:r>
          </a:p>
          <a:p>
            <a:pPr lvl="2">
              <a:buFont typeface="Wingdings" panose="05000000000000000000" pitchFamily="2" charset="2"/>
              <a:buChar char="ü"/>
            </a:pPr>
            <a:r>
              <a:rPr lang="en-US" dirty="0"/>
              <a:t>Ongoing</a:t>
            </a:r>
          </a:p>
          <a:p>
            <a:pPr lvl="1">
              <a:buFont typeface="Wingdings" panose="05000000000000000000" pitchFamily="2" charset="2"/>
              <a:buChar char="§"/>
            </a:pPr>
            <a:r>
              <a:rPr lang="en-US" dirty="0"/>
              <a:t>Resources for updated regulations</a:t>
            </a:r>
          </a:p>
          <a:p>
            <a:pPr lvl="1">
              <a:buFont typeface="Wingdings" panose="05000000000000000000" pitchFamily="2" charset="2"/>
              <a:buChar char="§"/>
            </a:pPr>
            <a:r>
              <a:rPr lang="en-US" dirty="0"/>
              <a:t>Other</a:t>
            </a:r>
          </a:p>
          <a:p>
            <a:pPr lvl="1">
              <a:buFont typeface="Wingdings" panose="05000000000000000000" pitchFamily="2" charset="2"/>
              <a:buChar char="§"/>
            </a:pPr>
            <a:endParaRPr lang="en-US" dirty="0"/>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123484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CSR example</a:t>
            </a:r>
          </a:p>
        </p:txBody>
      </p:sp>
      <p:sp>
        <p:nvSpPr>
          <p:cNvPr id="2" name="Content Placeholder 1"/>
          <p:cNvSpPr>
            <a:spLocks noGrp="1"/>
          </p:cNvSpPr>
          <p:nvPr>
            <p:ph idx="1"/>
          </p:nvPr>
        </p:nvSpPr>
        <p:spPr>
          <a:xfrm>
            <a:off x="533400" y="1295400"/>
            <a:ext cx="8229600" cy="5211146"/>
          </a:xfrm>
        </p:spPr>
        <p:txBody>
          <a:bodyPr>
            <a:normAutofit lnSpcReduction="10000"/>
          </a:bodyPr>
          <a:lstStyle/>
          <a:p>
            <a:r>
              <a:rPr lang="en-US" dirty="0"/>
              <a:t>Leadership prioritizes resources for readiness via information received. </a:t>
            </a:r>
          </a:p>
          <a:p>
            <a:r>
              <a:rPr lang="en-US" dirty="0"/>
              <a:t>Concern identified in COP’s with emergency services </a:t>
            </a:r>
          </a:p>
          <a:p>
            <a:r>
              <a:rPr lang="en-US" dirty="0"/>
              <a:t>Quality professional leads CSR process/plan</a:t>
            </a:r>
          </a:p>
          <a:p>
            <a:pPr lvl="1">
              <a:buFont typeface="Wingdings" panose="05000000000000000000" pitchFamily="2" charset="2"/>
              <a:buChar char="§"/>
            </a:pPr>
            <a:r>
              <a:rPr lang="en-US" dirty="0"/>
              <a:t>Self assessment completed</a:t>
            </a:r>
          </a:p>
          <a:p>
            <a:pPr lvl="1">
              <a:buFont typeface="Wingdings" panose="05000000000000000000" pitchFamily="2" charset="2"/>
              <a:buChar char="§"/>
            </a:pPr>
            <a:r>
              <a:rPr lang="en-US" dirty="0"/>
              <a:t>Training plan developed</a:t>
            </a:r>
          </a:p>
          <a:p>
            <a:pPr lvl="2">
              <a:buFont typeface="Wingdings" panose="05000000000000000000" pitchFamily="2" charset="2"/>
              <a:buChar char="ü"/>
            </a:pPr>
            <a:r>
              <a:rPr lang="en-US" dirty="0"/>
              <a:t>Story boards</a:t>
            </a:r>
          </a:p>
          <a:p>
            <a:pPr lvl="2">
              <a:buFont typeface="Wingdings" panose="05000000000000000000" pitchFamily="2" charset="2"/>
              <a:buChar char="ü"/>
            </a:pPr>
            <a:r>
              <a:rPr lang="en-US" dirty="0"/>
              <a:t>Social Media posts</a:t>
            </a:r>
          </a:p>
          <a:p>
            <a:pPr lvl="2">
              <a:buFont typeface="Wingdings" panose="05000000000000000000" pitchFamily="2" charset="2"/>
              <a:buChar char="ü"/>
            </a:pPr>
            <a:r>
              <a:rPr lang="en-US" dirty="0"/>
              <a:t>Self study modules</a:t>
            </a:r>
          </a:p>
          <a:p>
            <a:pPr lvl="2">
              <a:buFont typeface="Wingdings" panose="05000000000000000000" pitchFamily="2" charset="2"/>
              <a:buChar char="ü"/>
            </a:pPr>
            <a:r>
              <a:rPr lang="en-US" dirty="0"/>
              <a:t>Re – check self assessment </a:t>
            </a:r>
          </a:p>
          <a:p>
            <a:pPr lvl="1"/>
            <a:endParaRPr lang="en-US" dirty="0"/>
          </a:p>
        </p:txBody>
      </p:sp>
    </p:spTree>
    <p:extLst>
      <p:ext uri="{BB962C8B-B14F-4D97-AF65-F5344CB8AC3E}">
        <p14:creationId xmlns:p14="http://schemas.microsoft.com/office/powerpoint/2010/main" val="331182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Let’s practice</a:t>
            </a:r>
          </a:p>
        </p:txBody>
      </p:sp>
      <p:sp>
        <p:nvSpPr>
          <p:cNvPr id="2" name="Content Placeholder 1"/>
          <p:cNvSpPr>
            <a:spLocks noGrp="1"/>
          </p:cNvSpPr>
          <p:nvPr>
            <p:ph idx="1"/>
          </p:nvPr>
        </p:nvSpPr>
        <p:spPr>
          <a:xfrm>
            <a:off x="533400" y="1295400"/>
            <a:ext cx="8229600" cy="5211146"/>
          </a:xfrm>
        </p:spPr>
        <p:txBody>
          <a:bodyPr>
            <a:normAutofit/>
          </a:bodyPr>
          <a:lstStyle/>
          <a:p>
            <a:pPr lvl="1">
              <a:buFont typeface="Arial" panose="020B0604020202020204" pitchFamily="34" charset="0"/>
              <a:buChar char="•"/>
            </a:pPr>
            <a:r>
              <a:rPr lang="en-US" sz="3200" dirty="0"/>
              <a:t>Emergency Services self assessment </a:t>
            </a:r>
          </a:p>
          <a:p>
            <a:pPr lvl="2">
              <a:buFont typeface="Wingdings" panose="05000000000000000000" pitchFamily="2" charset="2"/>
              <a:buChar char="§"/>
            </a:pPr>
            <a:r>
              <a:rPr lang="en-US" sz="2800" dirty="0"/>
              <a:t>What types of questions would you ask staff?</a:t>
            </a:r>
          </a:p>
          <a:p>
            <a:pPr lvl="2">
              <a:buFont typeface="Wingdings" panose="05000000000000000000" pitchFamily="2" charset="2"/>
              <a:buChar char="§"/>
            </a:pPr>
            <a:r>
              <a:rPr lang="en-US" sz="2800" dirty="0"/>
              <a:t>What environmental inspections would you look at?</a:t>
            </a:r>
          </a:p>
          <a:p>
            <a:pPr lvl="2">
              <a:buFont typeface="Wingdings" panose="05000000000000000000" pitchFamily="2" charset="2"/>
              <a:buChar char="§"/>
            </a:pPr>
            <a:r>
              <a:rPr lang="en-US" sz="2800" dirty="0"/>
              <a:t>What inventory would you assess?</a:t>
            </a:r>
          </a:p>
          <a:p>
            <a:pPr marL="914400" lvl="2" indent="0">
              <a:buNone/>
            </a:pPr>
            <a:endParaRPr lang="en-US" dirty="0"/>
          </a:p>
        </p:txBody>
      </p:sp>
    </p:spTree>
    <p:extLst>
      <p:ext uri="{BB962C8B-B14F-4D97-AF65-F5344CB8AC3E}">
        <p14:creationId xmlns:p14="http://schemas.microsoft.com/office/powerpoint/2010/main" val="248000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 The Quality Professional </a:t>
            </a:r>
          </a:p>
        </p:txBody>
      </p:sp>
      <p:sp>
        <p:nvSpPr>
          <p:cNvPr id="2" name="Content Placeholder 1"/>
          <p:cNvSpPr>
            <a:spLocks noGrp="1"/>
          </p:cNvSpPr>
          <p:nvPr>
            <p:ph idx="1"/>
          </p:nvPr>
        </p:nvSpPr>
        <p:spPr>
          <a:xfrm>
            <a:off x="0" y="1295400"/>
            <a:ext cx="8326016" cy="5211146"/>
          </a:xfrm>
        </p:spPr>
        <p:txBody>
          <a:bodyPr>
            <a:normAutofit/>
          </a:bodyPr>
          <a:lstStyle/>
          <a:p>
            <a:pPr lvl="1">
              <a:buFont typeface="Arial" panose="020B0604020202020204" pitchFamily="34" charset="0"/>
              <a:buChar char="•"/>
            </a:pPr>
            <a:r>
              <a:rPr lang="en-US" sz="3200" dirty="0"/>
              <a:t>Responsible to develop and manage survey procedures</a:t>
            </a:r>
          </a:p>
          <a:p>
            <a:pPr lvl="1">
              <a:buFont typeface="Arial" panose="020B0604020202020204" pitchFamily="34" charset="0"/>
              <a:buChar char="•"/>
            </a:pPr>
            <a:r>
              <a:rPr lang="en-US" sz="3200" dirty="0"/>
              <a:t>Develop multidisciplinary group to anticipate survey and assist with readiness</a:t>
            </a:r>
          </a:p>
          <a:p>
            <a:pPr lvl="1">
              <a:buFont typeface="Arial" panose="020B0604020202020204" pitchFamily="34" charset="0"/>
              <a:buChar char="•"/>
            </a:pPr>
            <a:r>
              <a:rPr lang="en-US" sz="3200" dirty="0"/>
              <a:t>Develop survey checklist and readiness activities</a:t>
            </a:r>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p:txBody>
      </p:sp>
    </p:spTree>
    <p:extLst>
      <p:ext uri="{BB962C8B-B14F-4D97-AF65-F5344CB8AC3E}">
        <p14:creationId xmlns:p14="http://schemas.microsoft.com/office/powerpoint/2010/main" val="41195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Q &amp; A  Day 1 (Module A)</a:t>
            </a:r>
          </a:p>
        </p:txBody>
      </p:sp>
      <p:sp>
        <p:nvSpPr>
          <p:cNvPr id="2" name="Content Placeholder 1"/>
          <p:cNvSpPr>
            <a:spLocks noGrp="1"/>
          </p:cNvSpPr>
          <p:nvPr>
            <p:ph idx="1"/>
          </p:nvPr>
        </p:nvSpPr>
        <p:spPr/>
        <p:txBody>
          <a:bodyPr>
            <a:normAutofit/>
          </a:bodyPr>
          <a:lstStyle/>
          <a:p>
            <a:r>
              <a:rPr lang="en-US" dirty="0"/>
              <a:t>What was the most interesting thing you learned?</a:t>
            </a:r>
          </a:p>
          <a:p>
            <a:r>
              <a:rPr lang="en-US" dirty="0"/>
              <a:t>What is one thing you will take back to apply in your work?</a:t>
            </a:r>
          </a:p>
          <a:p>
            <a:r>
              <a:rPr lang="en-US" dirty="0"/>
              <a:t>Other questions?</a:t>
            </a:r>
          </a:p>
        </p:txBody>
      </p:sp>
    </p:spTree>
    <p:extLst>
      <p:ext uri="{BB962C8B-B14F-4D97-AF65-F5344CB8AC3E}">
        <p14:creationId xmlns:p14="http://schemas.microsoft.com/office/powerpoint/2010/main" val="1689148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Activity</a:t>
            </a:r>
          </a:p>
        </p:txBody>
      </p:sp>
      <p:sp>
        <p:nvSpPr>
          <p:cNvPr id="2" name="Content Placeholder 1"/>
          <p:cNvSpPr>
            <a:spLocks noGrp="1"/>
          </p:cNvSpPr>
          <p:nvPr>
            <p:ph idx="1"/>
          </p:nvPr>
        </p:nvSpPr>
        <p:spPr/>
        <p:txBody>
          <a:bodyPr/>
          <a:lstStyle/>
          <a:p>
            <a:r>
              <a:rPr lang="en-US" dirty="0"/>
              <a:t>Draft survey setup checklist</a:t>
            </a:r>
          </a:p>
          <a:p>
            <a:r>
              <a:rPr lang="en-US" dirty="0"/>
              <a:t>Continuous survey readiness activities</a:t>
            </a:r>
          </a:p>
        </p:txBody>
      </p:sp>
    </p:spTree>
    <p:extLst>
      <p:ext uri="{BB962C8B-B14F-4D97-AF65-F5344CB8AC3E}">
        <p14:creationId xmlns:p14="http://schemas.microsoft.com/office/powerpoint/2010/main" val="50203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Questions</a:t>
            </a:r>
          </a:p>
        </p:txBody>
      </p:sp>
      <p:pic>
        <p:nvPicPr>
          <p:cNvPr id="6"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6300" y="2133600"/>
            <a:ext cx="7391400" cy="3212996"/>
          </a:xfrm>
        </p:spPr>
      </p:pic>
    </p:spTree>
    <p:extLst>
      <p:ext uri="{BB962C8B-B14F-4D97-AF65-F5344CB8AC3E}">
        <p14:creationId xmlns:p14="http://schemas.microsoft.com/office/powerpoint/2010/main" val="6159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0" y="152400"/>
            <a:ext cx="9143999" cy="1143000"/>
          </a:xfrm>
        </p:spPr>
        <p:txBody>
          <a:bodyPr>
            <a:noAutofit/>
          </a:bodyPr>
          <a:lstStyle/>
          <a:p>
            <a:r>
              <a:rPr lang="en-US" dirty="0"/>
              <a:t>The History of Quality Assessment</a:t>
            </a:r>
          </a:p>
        </p:txBody>
      </p:sp>
      <p:sp>
        <p:nvSpPr>
          <p:cNvPr id="2" name="Content Placeholder 1"/>
          <p:cNvSpPr>
            <a:spLocks noGrp="1"/>
          </p:cNvSpPr>
          <p:nvPr>
            <p:ph idx="1"/>
          </p:nvPr>
        </p:nvSpPr>
        <p:spPr/>
        <p:txBody>
          <a:bodyPr/>
          <a:lstStyle/>
          <a:p>
            <a:r>
              <a:rPr lang="en-US" dirty="0"/>
              <a:t>1910 - Flexner report recognizes the appalling state of U.S. medical schools</a:t>
            </a:r>
          </a:p>
          <a:p>
            <a:r>
              <a:rPr lang="en-US" dirty="0"/>
              <a:t>1917 - American College of Surgeons establish Hospital Standardization Program and began surveying hospitals- medical staff standards </a:t>
            </a:r>
          </a:p>
          <a:p>
            <a:r>
              <a:rPr lang="en-US" dirty="0"/>
              <a:t>1952 - Joint commission formed, continued surveying – added physical plant, equipment</a:t>
            </a:r>
          </a:p>
          <a:p>
            <a:endParaRPr lang="en-US" dirty="0"/>
          </a:p>
        </p:txBody>
      </p:sp>
    </p:spTree>
    <p:extLst>
      <p:ext uri="{BB962C8B-B14F-4D97-AF65-F5344CB8AC3E}">
        <p14:creationId xmlns:p14="http://schemas.microsoft.com/office/powerpoint/2010/main" val="757170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0" y="-30126"/>
            <a:ext cx="9296400" cy="1143000"/>
          </a:xfrm>
        </p:spPr>
        <p:txBody>
          <a:bodyPr>
            <a:noAutofit/>
          </a:bodyPr>
          <a:lstStyle/>
          <a:p>
            <a:r>
              <a:rPr lang="en-US" dirty="0"/>
              <a:t>The History of Quality Assessment</a:t>
            </a:r>
          </a:p>
        </p:txBody>
      </p:sp>
      <p:sp>
        <p:nvSpPr>
          <p:cNvPr id="2" name="Content Placeholder 1"/>
          <p:cNvSpPr>
            <a:spLocks noGrp="1"/>
          </p:cNvSpPr>
          <p:nvPr>
            <p:ph idx="1"/>
          </p:nvPr>
        </p:nvSpPr>
        <p:spPr>
          <a:xfrm>
            <a:off x="454136" y="1307805"/>
            <a:ext cx="8229600" cy="4525963"/>
          </a:xfrm>
        </p:spPr>
        <p:txBody>
          <a:bodyPr/>
          <a:lstStyle/>
          <a:p>
            <a:r>
              <a:rPr lang="en-US" dirty="0"/>
              <a:t>1965 - Medicare mandates principles of hospital operations , staff credentialing, round the clock nursing, and utilization review</a:t>
            </a:r>
          </a:p>
          <a:p>
            <a:r>
              <a:rPr lang="en-US" dirty="0"/>
              <a:t>1980’s to current- transitions from quality assurance to performance improvement</a:t>
            </a:r>
          </a:p>
          <a:p>
            <a:r>
              <a:rPr lang="en-US" dirty="0"/>
              <a:t>2010 – Affordable Care Act, quality is a matter of improving the experience of care, the health of populations and reducing costs</a:t>
            </a:r>
          </a:p>
          <a:p>
            <a:endParaRPr lang="en-US" dirty="0"/>
          </a:p>
        </p:txBody>
      </p:sp>
    </p:spTree>
    <p:extLst>
      <p:ext uri="{BB962C8B-B14F-4D97-AF65-F5344CB8AC3E}">
        <p14:creationId xmlns:p14="http://schemas.microsoft.com/office/powerpoint/2010/main" val="413223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Accreditation</a:t>
            </a:r>
          </a:p>
        </p:txBody>
      </p:sp>
      <p:sp>
        <p:nvSpPr>
          <p:cNvPr id="2" name="Content Placeholder 1"/>
          <p:cNvSpPr>
            <a:spLocks noGrp="1"/>
          </p:cNvSpPr>
          <p:nvPr>
            <p:ph idx="1"/>
          </p:nvPr>
        </p:nvSpPr>
        <p:spPr/>
        <p:txBody>
          <a:bodyPr/>
          <a:lstStyle/>
          <a:p>
            <a:r>
              <a:rPr lang="en-US" dirty="0"/>
              <a:t>A process of review that allows healthcare organizations to demonstrate their ability to meet regulatory requirements and standards recognized by accreditation organizations.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196" y="4038600"/>
            <a:ext cx="3805237" cy="2143423"/>
          </a:xfrm>
          <a:prstGeom prst="rect">
            <a:avLst/>
          </a:prstGeom>
        </p:spPr>
      </p:pic>
    </p:spTree>
    <p:extLst>
      <p:ext uri="{BB962C8B-B14F-4D97-AF65-F5344CB8AC3E}">
        <p14:creationId xmlns:p14="http://schemas.microsoft.com/office/powerpoint/2010/main" val="119662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Accrediting Bodies for Healthcare </a:t>
            </a:r>
          </a:p>
        </p:txBody>
      </p:sp>
      <p:sp>
        <p:nvSpPr>
          <p:cNvPr id="2" name="Content Placeholder 1"/>
          <p:cNvSpPr>
            <a:spLocks noGrp="1"/>
          </p:cNvSpPr>
          <p:nvPr>
            <p:ph idx="1"/>
          </p:nvPr>
        </p:nvSpPr>
        <p:spPr/>
        <p:txBody>
          <a:bodyPr/>
          <a:lstStyle/>
          <a:p>
            <a:r>
              <a:rPr lang="en-US" dirty="0"/>
              <a:t>The Joint Commission</a:t>
            </a:r>
          </a:p>
          <a:p>
            <a:r>
              <a:rPr lang="en-US" dirty="0"/>
              <a:t>DNV</a:t>
            </a:r>
          </a:p>
          <a:p>
            <a:r>
              <a:rPr lang="en-US" dirty="0"/>
              <a:t>NCQA</a:t>
            </a:r>
          </a:p>
          <a:p>
            <a:r>
              <a:rPr lang="en-US" dirty="0"/>
              <a:t>Others</a:t>
            </a:r>
          </a:p>
        </p:txBody>
      </p:sp>
    </p:spTree>
    <p:extLst>
      <p:ext uri="{BB962C8B-B14F-4D97-AF65-F5344CB8AC3E}">
        <p14:creationId xmlns:p14="http://schemas.microsoft.com/office/powerpoint/2010/main" val="114199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State Survey</a:t>
            </a:r>
          </a:p>
        </p:txBody>
      </p:sp>
      <p:sp>
        <p:nvSpPr>
          <p:cNvPr id="2" name="Content Placeholder 1"/>
          <p:cNvSpPr>
            <a:spLocks noGrp="1"/>
          </p:cNvSpPr>
          <p:nvPr>
            <p:ph idx="1"/>
          </p:nvPr>
        </p:nvSpPr>
        <p:spPr/>
        <p:txBody>
          <a:bodyPr/>
          <a:lstStyle/>
          <a:p>
            <a:r>
              <a:rPr lang="en-US" dirty="0"/>
              <a:t>Nebraska DHHS survey</a:t>
            </a:r>
          </a:p>
          <a:p>
            <a:pPr lvl="1">
              <a:buFont typeface="Wingdings" panose="05000000000000000000" pitchFamily="2" charset="2"/>
              <a:buChar char="§"/>
            </a:pPr>
            <a:r>
              <a:rPr lang="en-US" dirty="0"/>
              <a:t> CMS State Operations Manual Appendix A or W</a:t>
            </a:r>
          </a:p>
          <a:p>
            <a:pPr lvl="1">
              <a:buFont typeface="Wingdings" panose="05000000000000000000" pitchFamily="2" charset="2"/>
              <a:buChar char="§"/>
            </a:pPr>
            <a:r>
              <a:rPr lang="en-US" dirty="0"/>
              <a:t>Chapter 9 Title 175</a:t>
            </a:r>
          </a:p>
          <a:p>
            <a:pPr lvl="1">
              <a:buFont typeface="Wingdings" panose="05000000000000000000" pitchFamily="2" charset="2"/>
              <a:buChar char="§"/>
            </a:pPr>
            <a:r>
              <a:rPr lang="en-US" dirty="0"/>
              <a:t>Life Safety Codes</a:t>
            </a:r>
          </a:p>
          <a:p>
            <a:pPr lvl="1">
              <a:buFont typeface="Wingdings" panose="05000000000000000000" pitchFamily="2" charset="2"/>
              <a:buChar char="§"/>
            </a:pPr>
            <a:r>
              <a:rPr lang="en-US" dirty="0"/>
              <a:t>Other…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743200"/>
            <a:ext cx="3185160" cy="2654300"/>
          </a:xfrm>
          <a:prstGeom prst="rect">
            <a:avLst/>
          </a:prstGeom>
        </p:spPr>
      </p:pic>
    </p:spTree>
    <p:extLst>
      <p:ext uri="{BB962C8B-B14F-4D97-AF65-F5344CB8AC3E}">
        <p14:creationId xmlns:p14="http://schemas.microsoft.com/office/powerpoint/2010/main" val="2976574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Regulations Review</a:t>
            </a:r>
          </a:p>
        </p:txBody>
      </p:sp>
      <p:pic>
        <p:nvPicPr>
          <p:cNvPr id="3" name="Content Placeholder 2"/>
          <p:cNvPicPr>
            <a:picLocks noGrp="1" noChangeAspect="1"/>
          </p:cNvPicPr>
          <p:nvPr>
            <p:ph idx="1"/>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84512" y="1554425"/>
            <a:ext cx="5174975" cy="3967480"/>
          </a:xfrm>
          <a:prstGeom prst="ellipse">
            <a:avLst/>
          </a:prstGeom>
          <a:ln>
            <a:noFill/>
          </a:ln>
          <a:effectLst>
            <a:softEdge rad="112500"/>
          </a:effectLst>
        </p:spPr>
      </p:pic>
    </p:spTree>
    <p:extLst>
      <p:ext uri="{BB962C8B-B14F-4D97-AF65-F5344CB8AC3E}">
        <p14:creationId xmlns:p14="http://schemas.microsoft.com/office/powerpoint/2010/main" val="32028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0" y="152400"/>
            <a:ext cx="9144000" cy="1143000"/>
          </a:xfrm>
        </p:spPr>
        <p:txBody>
          <a:bodyPr>
            <a:noAutofit/>
          </a:bodyPr>
          <a:lstStyle/>
          <a:p>
            <a:r>
              <a:rPr lang="en-US" dirty="0"/>
              <a:t>Conditions of Participation (COP’s)</a:t>
            </a:r>
          </a:p>
        </p:txBody>
      </p:sp>
      <p:sp>
        <p:nvSpPr>
          <p:cNvPr id="2" name="Content Placeholder 1"/>
          <p:cNvSpPr>
            <a:spLocks noGrp="1"/>
          </p:cNvSpPr>
          <p:nvPr>
            <p:ph idx="1"/>
          </p:nvPr>
        </p:nvSpPr>
        <p:spPr/>
        <p:txBody>
          <a:bodyPr/>
          <a:lstStyle/>
          <a:p>
            <a:r>
              <a:rPr lang="en-US" dirty="0"/>
              <a:t>Organization is evaluated against to establish their level of performance in relation to regulatory requirements</a:t>
            </a:r>
          </a:p>
          <a:p>
            <a:r>
              <a:rPr lang="en-US" dirty="0"/>
              <a:t>CMS SOM appendix A – hospitals</a:t>
            </a:r>
          </a:p>
          <a:p>
            <a:pPr lvl="1">
              <a:buFont typeface="Wingdings" panose="05000000000000000000" pitchFamily="2" charset="2"/>
              <a:buChar char="§"/>
            </a:pPr>
            <a:r>
              <a:rPr lang="en-US" dirty="0"/>
              <a:t>A tags</a:t>
            </a:r>
          </a:p>
          <a:p>
            <a:r>
              <a:rPr lang="en-US" dirty="0"/>
              <a:t>CMS SOM appendix W – CAH’s</a:t>
            </a:r>
          </a:p>
          <a:p>
            <a:pPr lvl="1">
              <a:buFont typeface="Wingdings" panose="05000000000000000000" pitchFamily="2" charset="2"/>
              <a:buChar char="§"/>
            </a:pPr>
            <a:r>
              <a:rPr lang="en-US" dirty="0"/>
              <a:t>C tags</a:t>
            </a:r>
          </a:p>
        </p:txBody>
      </p:sp>
    </p:spTree>
    <p:extLst>
      <p:ext uri="{BB962C8B-B14F-4D97-AF65-F5344CB8AC3E}">
        <p14:creationId xmlns:p14="http://schemas.microsoft.com/office/powerpoint/2010/main" val="2132283599"/>
      </p:ext>
    </p:extLst>
  </p:cSld>
  <p:clrMapOvr>
    <a:masterClrMapping/>
  </p:clrMapOvr>
</p:sld>
</file>

<file path=ppt/theme/theme1.xml><?xml version="1.0" encoding="utf-8"?>
<a:theme xmlns:a="http://schemas.openxmlformats.org/drawingml/2006/main" name="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NHA PPT template- white NEW</Template>
  <TotalTime>964</TotalTime>
  <Words>896</Words>
  <Application>Microsoft Office PowerPoint</Application>
  <PresentationFormat>On-screen Show (4:3)</PresentationFormat>
  <Paragraphs>139</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Times New Roman</vt:lpstr>
      <vt:lpstr>Trebuchet MS</vt:lpstr>
      <vt:lpstr>Wingdings</vt:lpstr>
      <vt:lpstr>NHA PPT template- white NEW</vt:lpstr>
      <vt:lpstr>PowerPoint Presentation</vt:lpstr>
      <vt:lpstr>Q &amp; A  Day 1 (Module A)</vt:lpstr>
      <vt:lpstr>The History of Quality Assessment</vt:lpstr>
      <vt:lpstr>The History of Quality Assessment</vt:lpstr>
      <vt:lpstr>Accreditation</vt:lpstr>
      <vt:lpstr>Accrediting Bodies for Healthcare </vt:lpstr>
      <vt:lpstr>State Survey</vt:lpstr>
      <vt:lpstr>Regulations Review</vt:lpstr>
      <vt:lpstr>Conditions of Participation (COP’s)</vt:lpstr>
      <vt:lpstr>COP’s Emergency Services</vt:lpstr>
      <vt:lpstr>NE Chapter 9 Title 175</vt:lpstr>
      <vt:lpstr>Life Safety Code &amp; Environmental Care</vt:lpstr>
      <vt:lpstr>Questions</vt:lpstr>
      <vt:lpstr>Continuous Survey Readiness (CSR)</vt:lpstr>
      <vt:lpstr>Continuous Survey Readiness</vt:lpstr>
      <vt:lpstr>Continuous Survey Readiness</vt:lpstr>
      <vt:lpstr>CSR example</vt:lpstr>
      <vt:lpstr>Let’s practice</vt:lpstr>
      <vt:lpstr> The Quality Professional </vt:lpstr>
      <vt:lpstr>Activity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Larson</dc:creator>
  <cp:lastModifiedBy>Margaret Woeppel</cp:lastModifiedBy>
  <cp:revision>73</cp:revision>
  <dcterms:created xsi:type="dcterms:W3CDTF">2013-01-22T21:49:12Z</dcterms:created>
  <dcterms:modified xsi:type="dcterms:W3CDTF">2019-01-03T21:58:16Z</dcterms:modified>
</cp:coreProperties>
</file>