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771" r:id="rId5"/>
  </p:sldMasterIdLst>
  <p:notesMasterIdLst>
    <p:notesMasterId r:id="rId27"/>
  </p:notesMasterIdLst>
  <p:handoutMasterIdLst>
    <p:handoutMasterId r:id="rId28"/>
  </p:handoutMasterIdLst>
  <p:sldIdLst>
    <p:sldId id="321" r:id="rId6"/>
    <p:sldId id="350" r:id="rId7"/>
    <p:sldId id="334" r:id="rId8"/>
    <p:sldId id="349" r:id="rId9"/>
    <p:sldId id="337" r:id="rId10"/>
    <p:sldId id="351" r:id="rId11"/>
    <p:sldId id="352" r:id="rId12"/>
    <p:sldId id="354" r:id="rId13"/>
    <p:sldId id="328" r:id="rId14"/>
    <p:sldId id="302" r:id="rId15"/>
    <p:sldId id="338" r:id="rId16"/>
    <p:sldId id="355" r:id="rId17"/>
    <p:sldId id="339" r:id="rId18"/>
    <p:sldId id="340" r:id="rId19"/>
    <p:sldId id="336" r:id="rId20"/>
    <p:sldId id="298" r:id="rId21"/>
    <p:sldId id="309" r:id="rId22"/>
    <p:sldId id="346" r:id="rId23"/>
    <p:sldId id="356" r:id="rId24"/>
    <p:sldId id="315" r:id="rId25"/>
    <p:sldId id="324" r:id="rId26"/>
  </p:sldIdLst>
  <p:sldSz cx="12192000" cy="6858000"/>
  <p:notesSz cx="7010400" cy="9223375"/>
  <p:embeddedFontLst>
    <p:embeddedFont>
      <p:font typeface="Calibri" panose="020F0502020204030204" pitchFamily="34" charset="0"/>
      <p:regular r:id="rId29"/>
      <p:bold r:id="rId30"/>
      <p:italic r:id="rId31"/>
      <p:boldItalic r:id="rId32"/>
    </p:embeddedFont>
    <p:embeddedFont>
      <p:font typeface="Montserrat" panose="020B0604020202020204" charset="0"/>
      <p:regular r:id="rId33"/>
      <p:bold r:id="rId34"/>
    </p:embeddedFont>
    <p:embeddedFont>
      <p:font typeface="Montserrat Semi Bold" panose="020B0604020202020204" charset="0"/>
      <p:bold r:id="rId35"/>
    </p:embeddedFont>
    <p:embeddedFont>
      <p:font typeface="Roboto" panose="020B0604020202020204" charset="0"/>
      <p:regular r:id="rId36"/>
      <p:bold r:id="rId37"/>
      <p:italic r:id="rId38"/>
      <p:boldItalic r:id="rId39"/>
    </p:embeddedFont>
    <p:embeddedFont>
      <p:font typeface="Roboto Black" panose="020B0604020202020204" charset="0"/>
      <p:bold r:id="rId40"/>
      <p:boldItalic r:id="rId41"/>
    </p:embeddedFont>
    <p:embeddedFont>
      <p:font typeface="Wingdings 3" panose="05040102010807070707" pitchFamily="18" charset="2"/>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2732" autoAdjust="0"/>
  </p:normalViewPr>
  <p:slideViewPr>
    <p:cSldViewPr snapToGrid="0">
      <p:cViewPr varScale="1">
        <p:scale>
          <a:sx n="59" d="100"/>
          <a:sy n="59" d="100"/>
        </p:scale>
        <p:origin x="1056" y="4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3/13/2020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3/13/2020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9</a:t>
            </a:fld>
            <a:endParaRPr lang="en-US"/>
          </a:p>
        </p:txBody>
      </p:sp>
    </p:spTree>
    <p:extLst>
      <p:ext uri="{BB962C8B-B14F-4D97-AF65-F5344CB8AC3E}">
        <p14:creationId xmlns:p14="http://schemas.microsoft.com/office/powerpoint/2010/main" val="307271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10</a:t>
            </a:fld>
            <a:endParaRPr lang="en-US"/>
          </a:p>
        </p:txBody>
      </p:sp>
    </p:spTree>
    <p:extLst>
      <p:ext uri="{BB962C8B-B14F-4D97-AF65-F5344CB8AC3E}">
        <p14:creationId xmlns:p14="http://schemas.microsoft.com/office/powerpoint/2010/main" val="100662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16</a:t>
            </a:fld>
            <a:endParaRPr lang="en-US"/>
          </a:p>
        </p:txBody>
      </p:sp>
    </p:spTree>
    <p:extLst>
      <p:ext uri="{BB962C8B-B14F-4D97-AF65-F5344CB8AC3E}">
        <p14:creationId xmlns:p14="http://schemas.microsoft.com/office/powerpoint/2010/main" val="235158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20</a:t>
            </a:fld>
            <a:endParaRPr lang="en-US"/>
          </a:p>
        </p:txBody>
      </p:sp>
    </p:spTree>
    <p:extLst>
      <p:ext uri="{BB962C8B-B14F-4D97-AF65-F5344CB8AC3E}">
        <p14:creationId xmlns:p14="http://schemas.microsoft.com/office/powerpoint/2010/main" val="224026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coronavirus/2019-ncov/hcp/clinical-criteria.html#foot1"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hXohAo1d6tk"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c20CfI-Cr8M" TargetMode="External"/><Relationship Id="rId3" Type="http://schemas.openxmlformats.org/officeDocument/2006/relationships/image" Target="../media/image10.png"/><Relationship Id="rId7" Type="http://schemas.openxmlformats.org/officeDocument/2006/relationships/hyperlink" Target="https://www.youtube.com/watch?v=hXohAo1d6t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cdc.gov/coronavirus/2019-nCoV/lab/guidelines-clinical-specimens.html" TargetMode="External"/><Relationship Id="rId5" Type="http://schemas.openxmlformats.org/officeDocument/2006/relationships/hyperlink" Target="http://www.nphl.org/documents/NPHL%20Alert%20COVID-19%20Collection%20and%20Handling%20in%20NE%20v2020%2002%2012.pdf" TargetMode="Externa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hyperlink" Target="http://dhhs.ne.gov/CHPM%20Documents/contacts.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cdc.gov/coronavirus/2019-ncov/index.html" TargetMode="Externa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a:t>
            </a:r>
            <a:r>
              <a:rPr lang="en-US" sz="5300" b="1" dirty="0" err="1">
                <a:ln>
                  <a:solidFill>
                    <a:schemeClr val="accent4">
                      <a:lumMod val="60000"/>
                      <a:lumOff val="40000"/>
                    </a:schemeClr>
                  </a:solidFill>
                </a:ln>
                <a:solidFill>
                  <a:schemeClr val="tx1"/>
                </a:solidFill>
              </a:rPr>
              <a:t>Webinex</a:t>
            </a:r>
            <a:r>
              <a:rPr lang="en-US" sz="5300" b="1" dirty="0">
                <a:ln>
                  <a:solidFill>
                    <a:schemeClr val="accent4">
                      <a:lumMod val="60000"/>
                      <a:lumOff val="40000"/>
                    </a:schemeClr>
                  </a:solidFill>
                </a:ln>
                <a:solidFill>
                  <a:schemeClr val="tx1"/>
                </a:solidFill>
              </a:rPr>
              <a:t>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on Testing for COVID-19</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fontScale="92500" lnSpcReduction="20000"/>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Antimicrobial Resistance  Medical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a:t>
            </a:r>
          </a:p>
          <a:p>
            <a:r>
              <a:rPr lang="en-US" b="1" i="1" dirty="0">
                <a:ln>
                  <a:solidFill>
                    <a:schemeClr val="tx1"/>
                  </a:solidFill>
                </a:ln>
                <a:solidFill>
                  <a:srgbClr val="FFFF00"/>
                </a:solidFill>
              </a:rPr>
              <a:t>State Epidemiologist</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3487" y="1090246"/>
            <a:ext cx="11552349" cy="476543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dirty="0"/>
          </a:p>
          <a:p>
            <a:r>
              <a:rPr lang="en-US" dirty="0"/>
              <a:t>Clinicians should use their judgment to determine if a patient has signs and symptoms compatible with COVID-19 and whether the patient should be tested. </a:t>
            </a:r>
          </a:p>
          <a:p>
            <a:r>
              <a:rPr lang="en-US" dirty="0"/>
              <a:t>Decisions on which patients receive testing should be based on the local epidemiology of COVID-19, as well as the clinical course of illness. </a:t>
            </a:r>
          </a:p>
          <a:p>
            <a:r>
              <a:rPr lang="en-US" dirty="0"/>
              <a:t>Most patients with confirmed COVID-19 have developed fever</a:t>
            </a:r>
            <a:r>
              <a:rPr lang="en-US" u="sng" baseline="30000" dirty="0">
                <a:hlinkClick r:id="rId3"/>
              </a:rPr>
              <a:t>1</a:t>
            </a:r>
            <a:r>
              <a:rPr lang="en-US" dirty="0"/>
              <a:t> and/or symptoms of acute respiratory illness (e.g., cough, difficulty breathing). </a:t>
            </a:r>
          </a:p>
          <a:p>
            <a:r>
              <a:rPr lang="en-US" dirty="0"/>
              <a:t>Clinicians are strongly encouraged to test for other causes of respiratory illness, including infections such as influenza.</a:t>
            </a:r>
          </a:p>
          <a:p>
            <a:endParaRPr lang="en-US" dirty="0"/>
          </a:p>
        </p:txBody>
      </p:sp>
      <p:sp>
        <p:nvSpPr>
          <p:cNvPr id="3" name="Title 2"/>
          <p:cNvSpPr>
            <a:spLocks noGrp="1"/>
          </p:cNvSpPr>
          <p:nvPr>
            <p:ph type="title"/>
          </p:nvPr>
        </p:nvSpPr>
        <p:spPr>
          <a:xfrm>
            <a:off x="373487" y="365125"/>
            <a:ext cx="11552349" cy="980097"/>
          </a:xfrm>
        </p:spPr>
        <p:txBody>
          <a:bodyPr/>
          <a:lstStyle/>
          <a:p>
            <a:r>
              <a:rPr lang="en-US" b="1" dirty="0"/>
              <a:t>New CDC Person Under Investigation Definition</a:t>
            </a:r>
            <a:endParaRPr lang="en-US" dirty="0"/>
          </a:p>
        </p:txBody>
      </p:sp>
    </p:spTree>
    <p:extLst>
      <p:ext uri="{BB962C8B-B14F-4D97-AF65-F5344CB8AC3E}">
        <p14:creationId xmlns:p14="http://schemas.microsoft.com/office/powerpoint/2010/main" val="248477344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9B0EE7-3C66-46F1-B9B0-9EF2FA3DF204}"/>
              </a:ext>
            </a:extLst>
          </p:cNvPr>
          <p:cNvSpPr>
            <a:spLocks noGrp="1"/>
          </p:cNvSpPr>
          <p:nvPr>
            <p:ph type="body" sz="quarter" idx="10"/>
          </p:nvPr>
        </p:nvSpPr>
        <p:spPr/>
        <p:txBody>
          <a:bodyPr/>
          <a:lstStyle/>
          <a:p>
            <a:r>
              <a:rPr lang="en-US" sz="2400" dirty="0"/>
              <a:t>Additional Criteria to Guide Evaluation and Laboratory Testing for COVID-19. </a:t>
            </a:r>
          </a:p>
          <a:p>
            <a:r>
              <a:rPr lang="en-US" sz="2400" dirty="0"/>
              <a:t>Priorities for testing may include:   </a:t>
            </a:r>
          </a:p>
          <a:p>
            <a:endParaRPr lang="en-US" sz="2400" dirty="0"/>
          </a:p>
          <a:p>
            <a:r>
              <a:rPr lang="en-US" sz="2400" dirty="0"/>
              <a:t>1. Hospitalized patients who have signs and symptoms compatible with COVID-19 in order to inform decisions related to infection control.  </a:t>
            </a:r>
          </a:p>
          <a:p>
            <a:r>
              <a:rPr lang="en-US" sz="2400" dirty="0"/>
              <a:t>2. Other symptomatic individuals such as, older adults (age ≥ 65 years) and individuals with chronic medical conditions and/or an immunocompromised state that may put them at higher risk for poor outcomes (e.g., diabetes, heart disease, receiving immunosuppressive medications, chronic lung disease, chronic kidney disease).  </a:t>
            </a:r>
          </a:p>
          <a:p>
            <a:endParaRPr lang="en-US" dirty="0"/>
          </a:p>
        </p:txBody>
      </p:sp>
      <p:sp>
        <p:nvSpPr>
          <p:cNvPr id="3" name="Title 2">
            <a:extLst>
              <a:ext uri="{FF2B5EF4-FFF2-40B4-BE49-F238E27FC236}">
                <a16:creationId xmlns:a16="http://schemas.microsoft.com/office/drawing/2014/main" id="{0FAB2CE9-7D35-4D53-AE4D-6C8B528C20D3}"/>
              </a:ext>
            </a:extLst>
          </p:cNvPr>
          <p:cNvSpPr>
            <a:spLocks noGrp="1"/>
          </p:cNvSpPr>
          <p:nvPr>
            <p:ph type="title"/>
          </p:nvPr>
        </p:nvSpPr>
        <p:spPr/>
        <p:txBody>
          <a:bodyPr/>
          <a:lstStyle/>
          <a:p>
            <a:r>
              <a:rPr lang="en-US" sz="2800" dirty="0"/>
              <a:t>CDC: Criteria to Guide Evaluation and Lab Testing for COVID-19 </a:t>
            </a:r>
            <a:endParaRPr lang="en-US" dirty="0"/>
          </a:p>
        </p:txBody>
      </p:sp>
    </p:spTree>
    <p:extLst>
      <p:ext uri="{BB962C8B-B14F-4D97-AF65-F5344CB8AC3E}">
        <p14:creationId xmlns:p14="http://schemas.microsoft.com/office/powerpoint/2010/main" val="12944826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BDF250-1B5E-4E6A-8A29-99BB3EF22A68}"/>
              </a:ext>
            </a:extLst>
          </p:cNvPr>
          <p:cNvSpPr>
            <a:spLocks noGrp="1"/>
          </p:cNvSpPr>
          <p:nvPr>
            <p:ph type="body" sz="quarter" idx="10"/>
          </p:nvPr>
        </p:nvSpPr>
        <p:spPr/>
        <p:txBody>
          <a:bodyPr/>
          <a:lstStyle/>
          <a:p>
            <a:pPr lvl="0"/>
            <a:r>
              <a:rPr lang="en-US" b="1" dirty="0"/>
              <a:t>Patients with COVID-19 have fever, cough and difficulty breathing. </a:t>
            </a:r>
            <a:endParaRPr lang="en-US" dirty="0"/>
          </a:p>
          <a:p>
            <a:r>
              <a:rPr lang="en-US" b="1" dirty="0"/>
              <a:t> </a:t>
            </a:r>
            <a:endParaRPr lang="en-US" dirty="0"/>
          </a:p>
          <a:p>
            <a:pPr lvl="0"/>
            <a:r>
              <a:rPr lang="en-US" b="1" dirty="0"/>
              <a:t>COVID-19 infection rarely seems to cause a runny nose, sneezing, or sore throat (these symptoms have been observed in only about 5% of patients). Sore throat, sneezing, and stuffy nose are most often signs of a cold.</a:t>
            </a:r>
            <a:endParaRPr lang="en-US" dirty="0"/>
          </a:p>
          <a:p>
            <a:r>
              <a:rPr lang="en-US" dirty="0"/>
              <a:t> </a:t>
            </a:r>
          </a:p>
          <a:p>
            <a:pPr lvl="0"/>
            <a:r>
              <a:rPr lang="en-US" dirty="0"/>
              <a:t>Note that influenza, strep throat, and other respiratory pathogens (such as the 15 tested for on the respiratory pathogen panel) are circulating and need to be considered.</a:t>
            </a:r>
          </a:p>
          <a:p>
            <a:endParaRPr lang="en-US" dirty="0"/>
          </a:p>
        </p:txBody>
      </p:sp>
      <p:sp>
        <p:nvSpPr>
          <p:cNvPr id="3" name="Title 2">
            <a:extLst>
              <a:ext uri="{FF2B5EF4-FFF2-40B4-BE49-F238E27FC236}">
                <a16:creationId xmlns:a16="http://schemas.microsoft.com/office/drawing/2014/main" id="{3E03CFA0-4416-4E48-B83F-6DECF917C934}"/>
              </a:ext>
            </a:extLst>
          </p:cNvPr>
          <p:cNvSpPr>
            <a:spLocks noGrp="1"/>
          </p:cNvSpPr>
          <p:nvPr>
            <p:ph type="title"/>
          </p:nvPr>
        </p:nvSpPr>
        <p:spPr/>
        <p:txBody>
          <a:bodyPr/>
          <a:lstStyle/>
          <a:p>
            <a:r>
              <a:rPr lang="en-US" dirty="0"/>
              <a:t>Tips for Testing</a:t>
            </a:r>
          </a:p>
        </p:txBody>
      </p:sp>
    </p:spTree>
    <p:extLst>
      <p:ext uri="{BB962C8B-B14F-4D97-AF65-F5344CB8AC3E}">
        <p14:creationId xmlns:p14="http://schemas.microsoft.com/office/powerpoint/2010/main" val="33168926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C023D8-03CA-4AE6-9B07-484D60B22867}"/>
              </a:ext>
            </a:extLst>
          </p:cNvPr>
          <p:cNvSpPr>
            <a:spLocks noGrp="1"/>
          </p:cNvSpPr>
          <p:nvPr>
            <p:ph type="body" sz="quarter" idx="10"/>
          </p:nvPr>
        </p:nvSpPr>
        <p:spPr/>
        <p:txBody>
          <a:bodyPr/>
          <a:lstStyle/>
          <a:p>
            <a:r>
              <a:rPr lang="en-US" dirty="0"/>
              <a:t>Specimen Collection Advice for Clinics and EDs Evaluating Patients with Febrile Respiratory Illness </a:t>
            </a:r>
          </a:p>
          <a:p>
            <a:r>
              <a:rPr lang="en-US" dirty="0"/>
              <a:t>Patients presenting to HCFs for evaluation of any febrile respiratory illness should be fitted with a surgical facemask upon arrival and should be segregated from other patients (e.g., immediately moved to an exam room). This is to prevent transmission of respiratory pathogens including flu and COVID-19. </a:t>
            </a:r>
          </a:p>
          <a:p>
            <a:r>
              <a:rPr lang="en-US" dirty="0"/>
              <a:t>If the clinical presentation and the epidemiologic risk factors create a HIGH index of suspicion of COVID-19 (this is a clinical judgement-further guidance above) personnel who collect NP (nasopharyngeal) swabs should don full personal protective equipment (PPE) prior to specimen collection.    </a:t>
            </a:r>
          </a:p>
          <a:p>
            <a:r>
              <a:rPr lang="en-US" dirty="0"/>
              <a:t>N95 respirator, eye protection, disposable gloves, and a gown.   </a:t>
            </a:r>
          </a:p>
          <a:p>
            <a:r>
              <a:rPr lang="en-US" dirty="0"/>
              <a:t>If N95 respirators or equivalent PPE are not available, the patient should be referred to a location where the person undertaking specimen collection has all CDC-recommended PPE. </a:t>
            </a:r>
          </a:p>
          <a:p>
            <a:r>
              <a:rPr lang="en-US" dirty="0"/>
              <a:t>A negative pressure room is not essential for testing.</a:t>
            </a:r>
          </a:p>
        </p:txBody>
      </p:sp>
      <p:sp>
        <p:nvSpPr>
          <p:cNvPr id="3" name="Title 2">
            <a:extLst>
              <a:ext uri="{FF2B5EF4-FFF2-40B4-BE49-F238E27FC236}">
                <a16:creationId xmlns:a16="http://schemas.microsoft.com/office/drawing/2014/main" id="{1B5ED385-9B55-4BB4-9916-7E76890F825A}"/>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9261186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4A236-0DA1-4B4F-AA98-C9E084104ECF}"/>
              </a:ext>
            </a:extLst>
          </p:cNvPr>
          <p:cNvSpPr>
            <a:spLocks noGrp="1"/>
          </p:cNvSpPr>
          <p:nvPr>
            <p:ph type="body" sz="quarter" idx="10"/>
          </p:nvPr>
        </p:nvSpPr>
        <p:spPr/>
        <p:txBody>
          <a:bodyPr/>
          <a:lstStyle/>
          <a:p>
            <a:r>
              <a:rPr lang="en-US" dirty="0"/>
              <a:t>If it is determined that the risk of COVID-19 is low </a:t>
            </a:r>
          </a:p>
          <a:p>
            <a:r>
              <a:rPr lang="en-US" dirty="0"/>
              <a:t>Facilities lacking a supply of N95 respirators should substitute a surgical mask on persons collecting the specimen.  </a:t>
            </a:r>
          </a:p>
          <a:p>
            <a:r>
              <a:rPr lang="en-US" dirty="0"/>
              <a:t>Eye protection is also essential. If available, a face shield would be preferable to goggles. </a:t>
            </a:r>
          </a:p>
          <a:p>
            <a:r>
              <a:rPr lang="en-US" dirty="0"/>
              <a:t>At the time of specimen collection, the patient’s surgical facemask should be lowered sufficiently to expose the nares, and a proper swabbing should commence per the instructional video cited below.</a:t>
            </a:r>
          </a:p>
          <a:p>
            <a:r>
              <a:rPr lang="en-US" dirty="0"/>
              <a:t>The patient’s surgical facemask should be properly repositioned immediately upon completion of specimen collection.</a:t>
            </a:r>
          </a:p>
          <a:p>
            <a:endParaRPr lang="en-US" dirty="0"/>
          </a:p>
        </p:txBody>
      </p:sp>
      <p:sp>
        <p:nvSpPr>
          <p:cNvPr id="3" name="Title 2">
            <a:extLst>
              <a:ext uri="{FF2B5EF4-FFF2-40B4-BE49-F238E27FC236}">
                <a16:creationId xmlns:a16="http://schemas.microsoft.com/office/drawing/2014/main" id="{EBAE6EE8-E39E-4A58-9405-808D599F0074}"/>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296616308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B0DD2-9F08-4E77-A098-E58686F4DAE5}"/>
              </a:ext>
            </a:extLst>
          </p:cNvPr>
          <p:cNvSpPr>
            <a:spLocks noGrp="1"/>
          </p:cNvSpPr>
          <p:nvPr>
            <p:ph type="body" sz="quarter" idx="10"/>
          </p:nvPr>
        </p:nvSpPr>
        <p:spPr/>
        <p:txBody>
          <a:bodyPr/>
          <a:lstStyle/>
          <a:p>
            <a:r>
              <a:rPr lang="en-US" b="1" u="sng" dirty="0"/>
              <a:t>Specimen Collection</a:t>
            </a:r>
            <a:endParaRPr lang="en-US" dirty="0"/>
          </a:p>
          <a:p>
            <a:pPr lvl="0"/>
            <a:r>
              <a:rPr lang="en-US" dirty="0"/>
              <a:t>It remains CRITICALLY IMPORTANT that staff responsible for collecting nasopharyngeal (NP) swabs be thoroughly trained and strictly compliant with specimen collection protocols. Failure to collect a proper specimen could result in a FALSE NEGATIVE test which could have major consequences for controlling COVID-19. A training video can be found here: </a:t>
            </a:r>
            <a:r>
              <a:rPr lang="en-US" u="sng" dirty="0">
                <a:hlinkClick r:id="rId2"/>
              </a:rPr>
              <a:t>https://www.youtube.com/watch?v=hXohAo1d6tk</a:t>
            </a:r>
            <a:endParaRPr lang="en-US" dirty="0"/>
          </a:p>
          <a:p>
            <a:r>
              <a:rPr lang="en-US" dirty="0"/>
              <a:t> </a:t>
            </a:r>
          </a:p>
          <a:p>
            <a:pPr lvl="0"/>
            <a:r>
              <a:rPr lang="en-US" dirty="0"/>
              <a:t>Use only synthetic fiber swabs with plastic shafts. Do not use calcium alginate swabs or swabs with wooden shafts, as they may contain substances that inactivate some viruses and inhibit PCR testing. Place swabs immediately into sterile tubes containing 2-3 ml of viral transport media. Refrigerate specimen at 2-8°C and ship overnight to CDC on ice pack.</a:t>
            </a:r>
          </a:p>
          <a:p>
            <a:pPr lvl="0"/>
            <a:r>
              <a:rPr lang="en-US" dirty="0"/>
              <a:t>Nasopharyngeal swab: Insert a swab into the nostril parallel to the palate. Leave the swab in place for a few seconds to absorb secretions. </a:t>
            </a:r>
          </a:p>
          <a:p>
            <a:endParaRPr lang="en-US" dirty="0"/>
          </a:p>
        </p:txBody>
      </p:sp>
      <p:sp>
        <p:nvSpPr>
          <p:cNvPr id="3" name="Title 2">
            <a:extLst>
              <a:ext uri="{FF2B5EF4-FFF2-40B4-BE49-F238E27FC236}">
                <a16:creationId xmlns:a16="http://schemas.microsoft.com/office/drawing/2014/main" id="{69712254-3D2C-4FC9-9947-A1E4151FFD98}"/>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22204823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as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098" y="1266092"/>
            <a:ext cx="11552349" cy="4868008"/>
          </a:xfrm>
        </p:spPr>
        <p:txBody>
          <a:bodyPr>
            <a:normAutofit/>
          </a:bodyPr>
          <a:lstStyle/>
          <a:p>
            <a:pPr marL="182880" indent="0">
              <a:buNone/>
            </a:pPr>
            <a:r>
              <a:rPr lang="en-US" dirty="0"/>
              <a:t>Written instructions from NPHL and CDC on handling samples: </a:t>
            </a:r>
            <a:endParaRPr lang="en-US" u="sng" dirty="0">
              <a:hlinkClick r:id="rId5"/>
            </a:endParaRPr>
          </a:p>
          <a:p>
            <a:r>
              <a:rPr lang="en-US" u="sng" dirty="0">
                <a:hlinkClick r:id="rId5"/>
              </a:rPr>
              <a:t>http://www.nphl.org/documents/NPHL%20Alert%20COVID-19%20Collection%20and%20Handling%20in%20NE%20v2020%2002%2012.pdf</a:t>
            </a:r>
            <a:endParaRPr lang="en-US" dirty="0"/>
          </a:p>
          <a:p>
            <a:r>
              <a:rPr lang="en-US" u="sng" dirty="0">
                <a:hlinkClick r:id="rId6"/>
              </a:rPr>
              <a:t>https://www.cdc.gov/coronavirus/2019-nCoV/lab/guidelines-clinical-specimens.html</a:t>
            </a:r>
            <a:endParaRPr lang="en-US" dirty="0"/>
          </a:p>
          <a:p>
            <a:pPr marL="182880" indent="0">
              <a:buNone/>
            </a:pPr>
            <a:br>
              <a:rPr lang="en-US" dirty="0"/>
            </a:br>
            <a:r>
              <a:rPr lang="en-US" dirty="0"/>
              <a:t>Video for collecting a NP swab:</a:t>
            </a:r>
          </a:p>
          <a:p>
            <a:r>
              <a:rPr lang="en-US" u="sng" dirty="0">
                <a:hlinkClick r:id="rId7"/>
              </a:rPr>
              <a:t>https://www.youtube.com/watch?v=hXohAo1d6tk</a:t>
            </a:r>
            <a:endParaRPr lang="en-US" dirty="0"/>
          </a:p>
          <a:p>
            <a:r>
              <a:rPr lang="en-US" dirty="0"/>
              <a:t>I think this is the best video- also shows proper PPE donning and doffing</a:t>
            </a:r>
          </a:p>
          <a:p>
            <a:r>
              <a:rPr lang="en-US" u="sng" dirty="0">
                <a:hlinkClick r:id="rId8"/>
              </a:rPr>
              <a:t>https://www.youtube.com/watch?v=c20CfI-Cr8M</a:t>
            </a:r>
            <a:endParaRPr lang="en-US" dirty="0"/>
          </a:p>
          <a:p>
            <a:pPr marL="182880" indent="0">
              <a:buNone/>
            </a:pPr>
            <a:endParaRPr lang="en-US" dirty="0"/>
          </a:p>
          <a:p>
            <a:endParaRPr lang="en-US" dirty="0"/>
          </a:p>
          <a:p>
            <a:pPr marL="182880" indent="0">
              <a:buNone/>
            </a:pPr>
            <a:endParaRPr lang="en-US" dirty="0"/>
          </a:p>
          <a:p>
            <a:endParaRPr lang="en-US" dirty="0"/>
          </a:p>
          <a:p>
            <a:pPr marL="182880" indent="0">
              <a:buNone/>
            </a:pPr>
            <a:endParaRPr lang="en-US" dirty="0"/>
          </a:p>
        </p:txBody>
      </p:sp>
      <p:sp>
        <p:nvSpPr>
          <p:cNvPr id="3" name="Text Placeholder 2"/>
          <p:cNvSpPr>
            <a:spLocks noGrp="1"/>
          </p:cNvSpPr>
          <p:nvPr>
            <p:ph type="body" sz="quarter" idx="12"/>
          </p:nvPr>
        </p:nvSpPr>
        <p:spPr>
          <a:xfrm flipV="1">
            <a:off x="365097" y="1034819"/>
            <a:ext cx="11552349" cy="45719"/>
          </a:xfrm>
        </p:spPr>
        <p:txBody>
          <a:bodyPr>
            <a:normAutofit fontScale="25000" lnSpcReduction="20000"/>
          </a:bodyPr>
          <a:lstStyle/>
          <a:p>
            <a:endParaRPr lang="en-US" dirty="0"/>
          </a:p>
        </p:txBody>
      </p:sp>
      <p:sp>
        <p:nvSpPr>
          <p:cNvPr id="4" name="Title 3"/>
          <p:cNvSpPr>
            <a:spLocks noGrp="1"/>
          </p:cNvSpPr>
          <p:nvPr>
            <p:ph type="title"/>
          </p:nvPr>
        </p:nvSpPr>
        <p:spPr/>
        <p:txBody>
          <a:bodyPr/>
          <a:lstStyle/>
          <a:p>
            <a:r>
              <a:rPr lang="en-US" b="1" dirty="0"/>
              <a:t>Resources (Testing)</a:t>
            </a:r>
            <a:endParaRPr lang="en-US" dirty="0"/>
          </a:p>
        </p:txBody>
      </p:sp>
    </p:spTree>
    <p:extLst>
      <p:ext uri="{BB962C8B-B14F-4D97-AF65-F5344CB8AC3E}">
        <p14:creationId xmlns:p14="http://schemas.microsoft.com/office/powerpoint/2010/main" val="3924327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sz="2800" dirty="0"/>
              <a:t>Reporting to LHD should primarily be by providers not patients. The LHD staff screening for who to test need the providers to have done some clinical screening/evaluating first (which may all be by phone)</a:t>
            </a:r>
          </a:p>
          <a:p>
            <a:pPr lvl="0"/>
            <a:r>
              <a:rPr lang="en-US" sz="2800" dirty="0"/>
              <a:t>Any general questions by the public can be answered by the general COVID 19 hotlines at various LHDs</a:t>
            </a:r>
          </a:p>
          <a:p>
            <a:pPr lvl="0"/>
            <a:r>
              <a:rPr lang="en-US" sz="2800" dirty="0"/>
              <a:t>Douglas Co Help Line is the following. </a:t>
            </a:r>
          </a:p>
          <a:p>
            <a:pPr lvl="0"/>
            <a:endParaRPr lang="en-US" sz="2800" dirty="0"/>
          </a:p>
          <a:p>
            <a:pPr lvl="0"/>
            <a:r>
              <a:rPr lang="en-US" sz="2800" dirty="0"/>
              <a:t>Listing of the local health departments and contacts:</a:t>
            </a:r>
          </a:p>
          <a:p>
            <a:pPr lvl="0"/>
            <a:r>
              <a:rPr lang="en-US" sz="2800" dirty="0">
                <a:hlinkClick r:id="rId2"/>
              </a:rPr>
              <a:t>http://dhhs.ne.gov/CHPM%20Documents/contacts.pdf</a:t>
            </a:r>
            <a:endParaRPr lang="en-US" dirty="0"/>
          </a:p>
        </p:txBody>
      </p:sp>
      <p:sp>
        <p:nvSpPr>
          <p:cNvPr id="3" name="Title 2"/>
          <p:cNvSpPr>
            <a:spLocks noGrp="1"/>
          </p:cNvSpPr>
          <p:nvPr>
            <p:ph type="title"/>
          </p:nvPr>
        </p:nvSpPr>
        <p:spPr/>
        <p:txBody>
          <a:bodyPr/>
          <a:lstStyle/>
          <a:p>
            <a:r>
              <a:rPr lang="en-US" dirty="0"/>
              <a:t>Reporting to LHD</a:t>
            </a:r>
          </a:p>
        </p:txBody>
      </p:sp>
    </p:spTree>
    <p:extLst>
      <p:ext uri="{BB962C8B-B14F-4D97-AF65-F5344CB8AC3E}">
        <p14:creationId xmlns:p14="http://schemas.microsoft.com/office/powerpoint/2010/main" val="356150234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E6315-C2D2-4C37-9723-6D9BA303038E}"/>
              </a:ext>
            </a:extLst>
          </p:cNvPr>
          <p:cNvSpPr>
            <a:spLocks noGrp="1"/>
          </p:cNvSpPr>
          <p:nvPr>
            <p:ph type="body" sz="quarter" idx="10"/>
          </p:nvPr>
        </p:nvSpPr>
        <p:spPr/>
        <p:txBody>
          <a:bodyPr/>
          <a:lstStyle/>
          <a:p>
            <a:r>
              <a:rPr lang="en-US" dirty="0"/>
              <a:t>It is imperative that providers know and practice the strategies for preserving the supply of N95 respirators as outlined by the CDC: https://www.cdc.gov/coronavirus/2019-ncov/hcp/respiratorsstrategy/index.html </a:t>
            </a:r>
          </a:p>
          <a:p>
            <a:r>
              <a:rPr lang="en-US" dirty="0"/>
              <a:t>During times of limited access to respirators or facemasks, facilities could consider having HCP remove only gloves and gowns (if used) and perform hand hygiene between patients with the same diagnosis (e.g., confirmed COVID-19) while continuing to wear the same eye protection and respirator or facemask (i.e., extended use). Risk of transmission from eye protection and facemasks during extended use is expected to be very low. HCP must take care not to touch their eye protection and respirator or facemask .</a:t>
            </a:r>
          </a:p>
          <a:p>
            <a:r>
              <a:rPr lang="en-US" dirty="0"/>
              <a:t>Eye protection and the respirator or facemask should be removed, and hand hygiene performed if they become damaged or soiled and when leaving the unit.</a:t>
            </a:r>
          </a:p>
          <a:p>
            <a:endParaRPr lang="en-US" dirty="0"/>
          </a:p>
        </p:txBody>
      </p:sp>
      <p:sp>
        <p:nvSpPr>
          <p:cNvPr id="3" name="Title 2">
            <a:extLst>
              <a:ext uri="{FF2B5EF4-FFF2-40B4-BE49-F238E27FC236}">
                <a16:creationId xmlns:a16="http://schemas.microsoft.com/office/drawing/2014/main" id="{D41D55EA-8891-42B7-ABF0-2B2067295D4C}"/>
              </a:ext>
            </a:extLst>
          </p:cNvPr>
          <p:cNvSpPr>
            <a:spLocks noGrp="1"/>
          </p:cNvSpPr>
          <p:nvPr>
            <p:ph type="title"/>
          </p:nvPr>
        </p:nvSpPr>
        <p:spPr/>
        <p:txBody>
          <a:bodyPr/>
          <a:lstStyle/>
          <a:p>
            <a:r>
              <a:rPr lang="en-US" dirty="0"/>
              <a:t>Limited Capacity of N-95s</a:t>
            </a:r>
          </a:p>
        </p:txBody>
      </p:sp>
    </p:spTree>
    <p:extLst>
      <p:ext uri="{BB962C8B-B14F-4D97-AF65-F5344CB8AC3E}">
        <p14:creationId xmlns:p14="http://schemas.microsoft.com/office/powerpoint/2010/main" val="15989109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1EC4D5-1BD3-4BB6-8DDE-7A021C8D0702}"/>
              </a:ext>
            </a:extLst>
          </p:cNvPr>
          <p:cNvSpPr>
            <a:spLocks noGrp="1"/>
          </p:cNvSpPr>
          <p:nvPr>
            <p:ph type="body" sz="quarter" idx="10"/>
          </p:nvPr>
        </p:nvSpPr>
        <p:spPr/>
        <p:txBody>
          <a:bodyPr/>
          <a:lstStyle/>
          <a:p>
            <a:r>
              <a:rPr lang="en-US" dirty="0"/>
              <a:t>For care other than aerosol generating procedures a mask can replace an N-95 if an N-95 is not available</a:t>
            </a:r>
          </a:p>
          <a:p>
            <a:r>
              <a:rPr lang="en-US" dirty="0"/>
              <a:t>If gowns become scarce gowns should be reserved for </a:t>
            </a:r>
          </a:p>
          <a:p>
            <a:r>
              <a:rPr lang="en-US" dirty="0"/>
              <a:t>	Aerosol generating procedures</a:t>
            </a:r>
          </a:p>
          <a:p>
            <a:r>
              <a:rPr lang="en-US" dirty="0"/>
              <a:t>	Care where splashes and sprays anticipated</a:t>
            </a:r>
          </a:p>
          <a:p>
            <a:r>
              <a:rPr lang="en-US" dirty="0"/>
              <a:t>High contact care activities</a:t>
            </a:r>
          </a:p>
          <a:p>
            <a:r>
              <a:rPr lang="en-US" dirty="0"/>
              <a:t>In extreme scarcity-</a:t>
            </a:r>
          </a:p>
          <a:p>
            <a:r>
              <a:rPr lang="en-US" dirty="0"/>
              <a:t>	Moving between </a:t>
            </a:r>
            <a:r>
              <a:rPr lang="en-US" dirty="0" err="1"/>
              <a:t>patietns</a:t>
            </a:r>
            <a:r>
              <a:rPr lang="en-US" dirty="0"/>
              <a:t> with same confirmed diagnosis and eye protection and mask </a:t>
            </a:r>
          </a:p>
          <a:p>
            <a:r>
              <a:rPr lang="en-US" dirty="0"/>
              <a:t>	not soiled by spray </a:t>
            </a:r>
            <a:r>
              <a:rPr lang="en-US" dirty="0" err="1"/>
              <a:t>etc</a:t>
            </a:r>
            <a:endParaRPr lang="en-US" dirty="0"/>
          </a:p>
          <a:p>
            <a:r>
              <a:rPr lang="en-US" dirty="0"/>
              <a:t>	remove only gloves and gowns and perform HH</a:t>
            </a:r>
          </a:p>
          <a:p>
            <a:r>
              <a:rPr lang="en-US" dirty="0"/>
              <a:t>	replace gowns and gloves for next patient</a:t>
            </a:r>
          </a:p>
          <a:p>
            <a:endParaRPr lang="en-US" dirty="0"/>
          </a:p>
        </p:txBody>
      </p:sp>
      <p:sp>
        <p:nvSpPr>
          <p:cNvPr id="3" name="Title 2">
            <a:extLst>
              <a:ext uri="{FF2B5EF4-FFF2-40B4-BE49-F238E27FC236}">
                <a16:creationId xmlns:a16="http://schemas.microsoft.com/office/drawing/2014/main" id="{F5B0584F-2A66-46C5-BA01-4316582F001F}"/>
              </a:ext>
            </a:extLst>
          </p:cNvPr>
          <p:cNvSpPr>
            <a:spLocks noGrp="1"/>
          </p:cNvSpPr>
          <p:nvPr>
            <p:ph type="title"/>
          </p:nvPr>
        </p:nvSpPr>
        <p:spPr/>
        <p:txBody>
          <a:bodyPr/>
          <a:lstStyle/>
          <a:p>
            <a:r>
              <a:rPr lang="en-US" dirty="0"/>
              <a:t>Updates from Interim Guidance for IP in HC</a:t>
            </a:r>
          </a:p>
        </p:txBody>
      </p:sp>
    </p:spTree>
    <p:extLst>
      <p:ext uri="{BB962C8B-B14F-4D97-AF65-F5344CB8AC3E}">
        <p14:creationId xmlns:p14="http://schemas.microsoft.com/office/powerpoint/2010/main" val="32773008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16464F-BB2B-4EAF-B2F2-4D36172A148E}"/>
              </a:ext>
            </a:extLst>
          </p:cNvPr>
          <p:cNvSpPr>
            <a:spLocks noGrp="1"/>
          </p:cNvSpPr>
          <p:nvPr>
            <p:ph type="body" sz="quarter" idx="10"/>
          </p:nvPr>
        </p:nvSpPr>
        <p:spPr/>
        <p:txBody>
          <a:bodyPr/>
          <a:lstStyle/>
          <a:p>
            <a:endParaRPr lang="en-US" dirty="0"/>
          </a:p>
          <a:p>
            <a:r>
              <a:rPr lang="en-US" sz="2400" b="1" dirty="0"/>
              <a:t>1. Supply of Reagents</a:t>
            </a:r>
          </a:p>
          <a:p>
            <a:r>
              <a:rPr lang="en-US" sz="2400" b="1" dirty="0"/>
              <a:t>2. Supply of Appropriate PPE</a:t>
            </a:r>
          </a:p>
          <a:p>
            <a:r>
              <a:rPr lang="en-US" sz="2400" b="1" dirty="0"/>
              <a:t>3. Risk to other patients</a:t>
            </a:r>
          </a:p>
          <a:p>
            <a:endParaRPr lang="en-US" sz="2400" b="1" dirty="0"/>
          </a:p>
          <a:p>
            <a:r>
              <a:rPr lang="en-US" sz="2400" b="1" dirty="0"/>
              <a:t>These 3 concerns drive the policy of –</a:t>
            </a:r>
          </a:p>
          <a:p>
            <a:endParaRPr lang="en-US" sz="2400" b="1" dirty="0"/>
          </a:p>
          <a:p>
            <a:r>
              <a:rPr lang="en-US" sz="2400" b="1" dirty="0"/>
              <a:t>1.Prioritized testing based on risk factors above</a:t>
            </a:r>
          </a:p>
          <a:p>
            <a:r>
              <a:rPr lang="en-US" sz="2400" b="1" dirty="0"/>
              <a:t>2. Where the testing is performed</a:t>
            </a:r>
          </a:p>
          <a:p>
            <a:endParaRPr lang="en-US" dirty="0"/>
          </a:p>
          <a:p>
            <a:endParaRPr lang="en-US" dirty="0"/>
          </a:p>
        </p:txBody>
      </p:sp>
      <p:sp>
        <p:nvSpPr>
          <p:cNvPr id="3" name="Title 2">
            <a:extLst>
              <a:ext uri="{FF2B5EF4-FFF2-40B4-BE49-F238E27FC236}">
                <a16:creationId xmlns:a16="http://schemas.microsoft.com/office/drawing/2014/main" id="{24F58089-E78D-4517-A719-3E5A43D19841}"/>
              </a:ext>
            </a:extLst>
          </p:cNvPr>
          <p:cNvSpPr>
            <a:spLocks noGrp="1"/>
          </p:cNvSpPr>
          <p:nvPr>
            <p:ph type="title"/>
          </p:nvPr>
        </p:nvSpPr>
        <p:spPr/>
        <p:txBody>
          <a:bodyPr/>
          <a:lstStyle/>
          <a:p>
            <a:r>
              <a:rPr lang="en-US" dirty="0"/>
              <a:t>3 Major Issues</a:t>
            </a:r>
          </a:p>
        </p:txBody>
      </p:sp>
    </p:spTree>
    <p:extLst>
      <p:ext uri="{BB962C8B-B14F-4D97-AF65-F5344CB8AC3E}">
        <p14:creationId xmlns:p14="http://schemas.microsoft.com/office/powerpoint/2010/main" val="350269324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lasticWrap smoothness="1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effectLst>
            <a:glow>
              <a:schemeClr val="accent1">
                <a:alpha val="40000"/>
              </a:schemeClr>
            </a:glow>
            <a:reflection endPos="65000" dist="50800" dir="5400000" sy="-100000" algn="bl" rotWithShape="0"/>
          </a:effectLst>
        </p:spPr>
        <p:txBody>
          <a:bodyPr/>
          <a:lstStyle/>
          <a:p>
            <a:endParaRPr lang="en-US" dirty="0"/>
          </a:p>
          <a:p>
            <a:endParaRPr lang="en-US" dirty="0"/>
          </a:p>
          <a:p>
            <a:r>
              <a:rPr lang="en-US" dirty="0"/>
              <a:t>CDC is updating guidance frequently and should be considered the best authority for most situations </a:t>
            </a:r>
          </a:p>
          <a:p>
            <a:pPr marL="457200" lvl="1" indent="0">
              <a:buNone/>
            </a:pPr>
            <a:r>
              <a:rPr lang="en-US" sz="2000" dirty="0">
                <a:hlinkClick r:id="rId5"/>
              </a:rPr>
              <a:t>https://www.cdc.gov/coronavirus/2019-ncov/index.html</a:t>
            </a:r>
            <a:r>
              <a:rPr lang="en-US" sz="2000" dirty="0"/>
              <a:t> (main)</a:t>
            </a:r>
          </a:p>
          <a:p>
            <a:endParaRPr lang="en-US" dirty="0"/>
          </a:p>
        </p:txBody>
      </p:sp>
      <p:sp>
        <p:nvSpPr>
          <p:cNvPr id="3" name="Title 2"/>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6998464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497DF8-B72C-4195-9A3E-7E1C60116672}"/>
              </a:ext>
            </a:extLst>
          </p:cNvPr>
          <p:cNvSpPr>
            <a:spLocks noGrp="1"/>
          </p:cNvSpPr>
          <p:nvPr>
            <p:ph type="body" sz="quarter" idx="10"/>
          </p:nvPr>
        </p:nvSpPr>
        <p:spPr/>
        <p:txBody>
          <a:bodyPr/>
          <a:lstStyle/>
          <a:p>
            <a:r>
              <a:rPr lang="en-US" b="1" i="1" dirty="0"/>
              <a:t>Availability of Testing-Capacity Expanding</a:t>
            </a:r>
            <a:endParaRPr lang="en-US" dirty="0"/>
          </a:p>
          <a:p>
            <a:r>
              <a:rPr lang="en-US" dirty="0"/>
              <a:t> NPHL is performing the CDC-approved test.  </a:t>
            </a:r>
          </a:p>
          <a:p>
            <a:pPr lvl="1"/>
            <a:r>
              <a:rPr lang="en-US" dirty="0"/>
              <a:t> </a:t>
            </a:r>
            <a:r>
              <a:rPr lang="en-US" sz="2000" dirty="0"/>
              <a:t>20 specimens per run may be able to expand to about 100/day. </a:t>
            </a:r>
          </a:p>
          <a:p>
            <a:pPr lvl="1"/>
            <a:r>
              <a:rPr lang="en-US" sz="2000" dirty="0"/>
              <a:t>Approval via LHD through the state DPH is necessary </a:t>
            </a:r>
          </a:p>
          <a:p>
            <a:pPr lvl="0"/>
            <a:r>
              <a:rPr lang="en-US" dirty="0"/>
              <a:t>UNMC - separate test through Regional Pathology Laboratory (RPL), </a:t>
            </a:r>
          </a:p>
          <a:p>
            <a:pPr lvl="0"/>
            <a:r>
              <a:rPr lang="en-US" dirty="0"/>
              <a:t>	</a:t>
            </a:r>
            <a:r>
              <a:rPr lang="en-US" dirty="0" err="1"/>
              <a:t>primarly</a:t>
            </a:r>
            <a:r>
              <a:rPr lang="en-US" dirty="0"/>
              <a:t> for providers within the Nebraska Medicine/UNMC system.  </a:t>
            </a:r>
          </a:p>
          <a:p>
            <a:pPr lvl="0"/>
            <a:r>
              <a:rPr lang="en-US" dirty="0"/>
              <a:t>	May have additional capacity </a:t>
            </a:r>
          </a:p>
          <a:p>
            <a:pPr lvl="0"/>
            <a:endParaRPr lang="en-US" dirty="0"/>
          </a:p>
          <a:p>
            <a:pPr lvl="0"/>
            <a:r>
              <a:rPr lang="en-US" dirty="0"/>
              <a:t>Because of limitations for non urgent requests send to Commercial labs first</a:t>
            </a:r>
          </a:p>
          <a:p>
            <a:pPr lvl="0"/>
            <a:endParaRPr lang="en-US" dirty="0"/>
          </a:p>
          <a:p>
            <a:pPr lvl="0"/>
            <a:r>
              <a:rPr lang="en-US" dirty="0"/>
              <a:t>Limiting Factor for NPHL, UNMC, and Commercial labs will be reagent supply</a:t>
            </a:r>
          </a:p>
          <a:p>
            <a:endParaRPr lang="en-US" dirty="0"/>
          </a:p>
        </p:txBody>
      </p:sp>
      <p:sp>
        <p:nvSpPr>
          <p:cNvPr id="3" name="Title 2">
            <a:extLst>
              <a:ext uri="{FF2B5EF4-FFF2-40B4-BE49-F238E27FC236}">
                <a16:creationId xmlns:a16="http://schemas.microsoft.com/office/drawing/2014/main" id="{FC23CE13-59E5-4A61-A8E4-23851BC4FFB9}"/>
              </a:ext>
            </a:extLst>
          </p:cNvPr>
          <p:cNvSpPr>
            <a:spLocks noGrp="1"/>
          </p:cNvSpPr>
          <p:nvPr>
            <p:ph type="title"/>
          </p:nvPr>
        </p:nvSpPr>
        <p:spPr/>
        <p:txBody>
          <a:bodyPr/>
          <a:lstStyle/>
          <a:p>
            <a:r>
              <a:rPr lang="en-US" dirty="0"/>
              <a:t>Testing </a:t>
            </a:r>
          </a:p>
        </p:txBody>
      </p:sp>
    </p:spTree>
    <p:extLst>
      <p:ext uri="{BB962C8B-B14F-4D97-AF65-F5344CB8AC3E}">
        <p14:creationId xmlns:p14="http://schemas.microsoft.com/office/powerpoint/2010/main" val="23967262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51FF5-7868-4151-9475-70BBF494AA73}"/>
              </a:ext>
            </a:extLst>
          </p:cNvPr>
          <p:cNvSpPr>
            <a:spLocks noGrp="1"/>
          </p:cNvSpPr>
          <p:nvPr>
            <p:ph type="body" sz="quarter" idx="10"/>
          </p:nvPr>
        </p:nvSpPr>
        <p:spPr/>
        <p:txBody>
          <a:bodyPr/>
          <a:lstStyle/>
          <a:p>
            <a:r>
              <a:rPr lang="en-US" dirty="0"/>
              <a:t>Commercial labs listed below  have announced the availability of commercial tests through their portals.  Published turnaround time is 3-4 days. </a:t>
            </a:r>
          </a:p>
          <a:p>
            <a:r>
              <a:rPr lang="en-US" dirty="0"/>
              <a:t>Any patient (+) for COVID-19 virus should be immediately reported to their local/state public health office.  </a:t>
            </a:r>
          </a:p>
          <a:p>
            <a:r>
              <a:rPr lang="en-US" dirty="0"/>
              <a:t>All such (+) tests are provisional pending confirmation at NPHL. </a:t>
            </a:r>
            <a:r>
              <a:rPr lang="en-US" b="1" u="sng" dirty="0"/>
              <a:t>Request the commercial lab send the specimen to NPHL for all positive tests</a:t>
            </a:r>
          </a:p>
          <a:p>
            <a:endParaRPr lang="en-US" b="1" u="sng" dirty="0"/>
          </a:p>
          <a:p>
            <a:r>
              <a:rPr lang="en-US" dirty="0"/>
              <a:t>LabCorp </a:t>
            </a:r>
          </a:p>
          <a:p>
            <a:r>
              <a:rPr lang="en-US" dirty="0"/>
              <a:t>Quest</a:t>
            </a:r>
          </a:p>
          <a:p>
            <a:r>
              <a:rPr lang="en-US" dirty="0"/>
              <a:t>ARUP</a:t>
            </a:r>
          </a:p>
          <a:p>
            <a:r>
              <a:rPr lang="en-US" dirty="0"/>
              <a:t>Mayo </a:t>
            </a:r>
          </a:p>
          <a:p>
            <a:endParaRPr lang="en-US" b="1" u="sng" dirty="0"/>
          </a:p>
          <a:p>
            <a:endParaRPr lang="en-US" dirty="0"/>
          </a:p>
        </p:txBody>
      </p:sp>
      <p:sp>
        <p:nvSpPr>
          <p:cNvPr id="3" name="Title 2">
            <a:extLst>
              <a:ext uri="{FF2B5EF4-FFF2-40B4-BE49-F238E27FC236}">
                <a16:creationId xmlns:a16="http://schemas.microsoft.com/office/drawing/2014/main" id="{4911E806-A910-44B5-A782-7FA3C33D6F4D}"/>
              </a:ext>
            </a:extLst>
          </p:cNvPr>
          <p:cNvSpPr>
            <a:spLocks noGrp="1"/>
          </p:cNvSpPr>
          <p:nvPr>
            <p:ph type="title"/>
          </p:nvPr>
        </p:nvSpPr>
        <p:spPr/>
        <p:txBody>
          <a:bodyPr/>
          <a:lstStyle/>
          <a:p>
            <a:r>
              <a:rPr lang="en-US" dirty="0"/>
              <a:t>Commercial Lab Testing</a:t>
            </a:r>
          </a:p>
        </p:txBody>
      </p:sp>
    </p:spTree>
    <p:extLst>
      <p:ext uri="{BB962C8B-B14F-4D97-AF65-F5344CB8AC3E}">
        <p14:creationId xmlns:p14="http://schemas.microsoft.com/office/powerpoint/2010/main" val="371231764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47D44B-90B1-4B22-8C72-50BEBC8CF714}"/>
              </a:ext>
            </a:extLst>
          </p:cNvPr>
          <p:cNvSpPr>
            <a:spLocks noGrp="1"/>
          </p:cNvSpPr>
          <p:nvPr>
            <p:ph type="body" sz="quarter" idx="11"/>
          </p:nvPr>
        </p:nvSpPr>
        <p:spPr/>
        <p:txBody>
          <a:bodyPr/>
          <a:lstStyle/>
          <a:p>
            <a:r>
              <a:rPr lang="en-US" b="1" dirty="0"/>
              <a:t>Nebraska Medicine</a:t>
            </a:r>
            <a:endParaRPr lang="en-US" sz="1800" dirty="0"/>
          </a:p>
          <a:p>
            <a:pPr lvl="0"/>
            <a:r>
              <a:rPr lang="en-US" dirty="0"/>
              <a:t>Call 800.922.0000 prior to appt or ER-referral to offsite outpatient clinics </a:t>
            </a:r>
          </a:p>
          <a:p>
            <a:pPr lvl="0"/>
            <a:r>
              <a:rPr lang="en-US" b="1" dirty="0"/>
              <a:t>CHIhealth.com 8AM to 8PM</a:t>
            </a:r>
            <a:endParaRPr lang="en-US" sz="1800" dirty="0"/>
          </a:p>
          <a:p>
            <a:r>
              <a:rPr lang="en-US" dirty="0"/>
              <a:t>Click link on </a:t>
            </a:r>
            <a:r>
              <a:rPr lang="en-US" dirty="0" err="1"/>
              <a:t>Coronovirus</a:t>
            </a:r>
            <a:r>
              <a:rPr lang="en-US" dirty="0"/>
              <a:t> link </a:t>
            </a:r>
            <a:endParaRPr lang="en-US" sz="1800" dirty="0"/>
          </a:p>
          <a:p>
            <a:r>
              <a:rPr lang="en-US" dirty="0"/>
              <a:t>You are directed to an MD or ANP</a:t>
            </a:r>
          </a:p>
          <a:p>
            <a:r>
              <a:rPr lang="en-US" sz="1800" dirty="0"/>
              <a:t>One dedicated clinic</a:t>
            </a:r>
          </a:p>
          <a:p>
            <a:r>
              <a:rPr lang="en-US" b="1" dirty="0"/>
              <a:t>Methodist</a:t>
            </a:r>
            <a:r>
              <a:rPr lang="en-US" dirty="0"/>
              <a:t> </a:t>
            </a:r>
          </a:p>
          <a:p>
            <a:r>
              <a:rPr lang="en-US" sz="1800" dirty="0"/>
              <a:t>Hot Line 24/7 402-815-7425</a:t>
            </a:r>
          </a:p>
          <a:p>
            <a:r>
              <a:rPr lang="en-US" sz="1800" dirty="0"/>
              <a:t>Referral to NW</a:t>
            </a:r>
          </a:p>
          <a:p>
            <a:r>
              <a:rPr lang="en-US" dirty="0"/>
              <a:t> </a:t>
            </a:r>
            <a:endParaRPr lang="en-US" sz="1800" dirty="0"/>
          </a:p>
          <a:p>
            <a:endParaRPr lang="en-US" dirty="0"/>
          </a:p>
        </p:txBody>
      </p:sp>
      <p:sp>
        <p:nvSpPr>
          <p:cNvPr id="3" name="Title 2">
            <a:extLst>
              <a:ext uri="{FF2B5EF4-FFF2-40B4-BE49-F238E27FC236}">
                <a16:creationId xmlns:a16="http://schemas.microsoft.com/office/drawing/2014/main" id="{96BDA86E-EF32-4A2A-8781-1DA25268954F}"/>
              </a:ext>
            </a:extLst>
          </p:cNvPr>
          <p:cNvSpPr>
            <a:spLocks noGrp="1"/>
          </p:cNvSpPr>
          <p:nvPr>
            <p:ph type="title"/>
          </p:nvPr>
        </p:nvSpPr>
        <p:spPr/>
        <p:txBody>
          <a:bodyPr/>
          <a:lstStyle/>
          <a:p>
            <a:r>
              <a:rPr lang="en-US" dirty="0"/>
              <a:t>Call in or Info Lines-Testing Referrals</a:t>
            </a:r>
          </a:p>
        </p:txBody>
      </p:sp>
    </p:spTree>
    <p:extLst>
      <p:ext uri="{BB962C8B-B14F-4D97-AF65-F5344CB8AC3E}">
        <p14:creationId xmlns:p14="http://schemas.microsoft.com/office/powerpoint/2010/main" val="81435230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5B44EA-8C90-4F43-AC0B-25199010C64E}"/>
              </a:ext>
            </a:extLst>
          </p:cNvPr>
          <p:cNvSpPr>
            <a:spLocks noGrp="1"/>
          </p:cNvSpPr>
          <p:nvPr>
            <p:ph type="body" sz="quarter" idx="11"/>
          </p:nvPr>
        </p:nvSpPr>
        <p:spPr/>
        <p:txBody>
          <a:bodyPr/>
          <a:lstStyle/>
          <a:p>
            <a:r>
              <a:rPr lang="en-US" b="1" dirty="0"/>
              <a:t>Regional West-</a:t>
            </a:r>
            <a:r>
              <a:rPr lang="en-US" dirty="0"/>
              <a:t>  hoping to use one of the empty health system spaces. We also have a couple of circle drives that would be beneficial for car/curbside testing. </a:t>
            </a:r>
          </a:p>
          <a:p>
            <a:r>
              <a:rPr lang="en-US" dirty="0"/>
              <a:t> </a:t>
            </a:r>
          </a:p>
          <a:p>
            <a:r>
              <a:rPr lang="en-US" b="1" dirty="0"/>
              <a:t>Bryan</a:t>
            </a:r>
            <a:r>
              <a:rPr lang="en-US" dirty="0"/>
              <a:t>- hot line should be up tomorrow at 7 am. Kara will let me know what the number is. No triage site at this time, being discussed. Discussing drive up testing.</a:t>
            </a:r>
          </a:p>
          <a:p>
            <a:r>
              <a:rPr lang="en-US" dirty="0"/>
              <a:t> </a:t>
            </a:r>
          </a:p>
          <a:p>
            <a:r>
              <a:rPr lang="en-US" b="1" dirty="0"/>
              <a:t>St. Elizabeth - </a:t>
            </a:r>
            <a:r>
              <a:rPr lang="en-US" dirty="0"/>
              <a:t>part of CHI – directing people to the CHI  coronavirus website Thinking of re setting up the ED to direct people with respiratory illness to one side and others to another side.                                                          </a:t>
            </a:r>
            <a:r>
              <a:rPr lang="en-US" dirty="0" err="1"/>
              <a:t>St.E’s</a:t>
            </a:r>
            <a:r>
              <a:rPr lang="en-US" dirty="0"/>
              <a:t> would be interested in working with the state to do drive up testing. They meet every morning at 730 am to discuss plans and situation.</a:t>
            </a:r>
          </a:p>
          <a:p>
            <a:r>
              <a:rPr lang="en-US" dirty="0"/>
              <a:t> </a:t>
            </a:r>
          </a:p>
          <a:p>
            <a:r>
              <a:rPr lang="en-US" b="1" dirty="0"/>
              <a:t>Great Plains</a:t>
            </a:r>
            <a:r>
              <a:rPr lang="en-US" dirty="0"/>
              <a:t>-pending</a:t>
            </a:r>
          </a:p>
          <a:p>
            <a:r>
              <a:rPr lang="en-US" b="1" dirty="0"/>
              <a:t> </a:t>
            </a:r>
            <a:endParaRPr lang="en-US" dirty="0"/>
          </a:p>
          <a:p>
            <a:endParaRPr lang="en-US" dirty="0"/>
          </a:p>
        </p:txBody>
      </p:sp>
      <p:sp>
        <p:nvSpPr>
          <p:cNvPr id="3" name="Title 2">
            <a:extLst>
              <a:ext uri="{FF2B5EF4-FFF2-40B4-BE49-F238E27FC236}">
                <a16:creationId xmlns:a16="http://schemas.microsoft.com/office/drawing/2014/main" id="{14E8F23D-FD84-46D1-9E1E-DA0D6A396DD3}"/>
              </a:ext>
            </a:extLst>
          </p:cNvPr>
          <p:cNvSpPr>
            <a:spLocks noGrp="1"/>
          </p:cNvSpPr>
          <p:nvPr>
            <p:ph type="title"/>
          </p:nvPr>
        </p:nvSpPr>
        <p:spPr/>
        <p:txBody>
          <a:bodyPr/>
          <a:lstStyle/>
          <a:p>
            <a:r>
              <a:rPr lang="en-US" dirty="0"/>
              <a:t>Other Testing Sites/Call In lines</a:t>
            </a:r>
          </a:p>
        </p:txBody>
      </p:sp>
    </p:spTree>
    <p:extLst>
      <p:ext uri="{BB962C8B-B14F-4D97-AF65-F5344CB8AC3E}">
        <p14:creationId xmlns:p14="http://schemas.microsoft.com/office/powerpoint/2010/main" val="170239234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99FF5-0D65-43F5-AF3A-B7BE5301384E}"/>
              </a:ext>
            </a:extLst>
          </p:cNvPr>
          <p:cNvSpPr>
            <a:spLocks noGrp="1"/>
          </p:cNvSpPr>
          <p:nvPr>
            <p:ph type="body" sz="quarter" idx="11"/>
          </p:nvPr>
        </p:nvSpPr>
        <p:spPr/>
        <p:txBody>
          <a:bodyPr/>
          <a:lstStyle/>
          <a:p>
            <a:r>
              <a:rPr lang="en-US" dirty="0"/>
              <a:t>1. Teams to visit LTCF ? </a:t>
            </a:r>
          </a:p>
          <a:p>
            <a:r>
              <a:rPr lang="en-US" i="1" dirty="0"/>
              <a:t>	My </a:t>
            </a:r>
            <a:r>
              <a:rPr lang="en-US" i="1" dirty="0" err="1"/>
              <a:t>Vitalz</a:t>
            </a:r>
            <a:endParaRPr lang="en-US" i="1" dirty="0"/>
          </a:p>
          <a:p>
            <a:r>
              <a:rPr lang="en-US" i="1" dirty="0"/>
              <a:t>	VNA</a:t>
            </a:r>
          </a:p>
          <a:p>
            <a:r>
              <a:rPr lang="en-US" i="1" dirty="0"/>
              <a:t>	Teams from larger heath care affiliated 	systems</a:t>
            </a:r>
          </a:p>
          <a:p>
            <a:r>
              <a:rPr lang="en-US" i="1" dirty="0"/>
              <a:t>	LHD personnel</a:t>
            </a:r>
          </a:p>
          <a:p>
            <a:r>
              <a:rPr lang="en-US" dirty="0"/>
              <a:t>2. Drive thru in other states</a:t>
            </a:r>
          </a:p>
          <a:p>
            <a:r>
              <a:rPr lang="en-US" dirty="0"/>
              <a:t>	Seattle-for HCWs to allow back to work</a:t>
            </a:r>
          </a:p>
          <a:p>
            <a:r>
              <a:rPr lang="en-US" dirty="0"/>
              <a:t>	Denver, Connecticut-via a doctor’s order</a:t>
            </a:r>
          </a:p>
          <a:p>
            <a:r>
              <a:rPr lang="en-US" dirty="0"/>
              <a:t>	some HDs for contacts</a:t>
            </a:r>
          </a:p>
        </p:txBody>
      </p:sp>
      <p:sp>
        <p:nvSpPr>
          <p:cNvPr id="3" name="Title 2">
            <a:extLst>
              <a:ext uri="{FF2B5EF4-FFF2-40B4-BE49-F238E27FC236}">
                <a16:creationId xmlns:a16="http://schemas.microsoft.com/office/drawing/2014/main" id="{7717A01F-DF5A-44CF-8741-E68963316897}"/>
              </a:ext>
            </a:extLst>
          </p:cNvPr>
          <p:cNvSpPr>
            <a:spLocks noGrp="1"/>
          </p:cNvSpPr>
          <p:nvPr>
            <p:ph type="title"/>
          </p:nvPr>
        </p:nvSpPr>
        <p:spPr/>
        <p:txBody>
          <a:bodyPr/>
          <a:lstStyle/>
          <a:p>
            <a:r>
              <a:rPr lang="en-US" dirty="0"/>
              <a:t>Other Ideas for Testing Sites</a:t>
            </a:r>
          </a:p>
        </p:txBody>
      </p:sp>
    </p:spTree>
    <p:extLst>
      <p:ext uri="{BB962C8B-B14F-4D97-AF65-F5344CB8AC3E}">
        <p14:creationId xmlns:p14="http://schemas.microsoft.com/office/powerpoint/2010/main" val="146235631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42681-954A-479D-B229-0DC57E88D6E3}"/>
              </a:ext>
            </a:extLst>
          </p:cNvPr>
          <p:cNvSpPr>
            <a:spLocks noGrp="1"/>
          </p:cNvSpPr>
          <p:nvPr>
            <p:ph type="body" sz="quarter" idx="10"/>
          </p:nvPr>
        </p:nvSpPr>
        <p:spPr/>
        <p:txBody>
          <a:bodyPr/>
          <a:lstStyle/>
          <a:p>
            <a:pPr marL="457200" indent="-457200">
              <a:buAutoNum type="arabicPeriod"/>
            </a:pPr>
            <a:r>
              <a:rPr lang="en-US" dirty="0"/>
              <a:t>Makes most sense for contacts. CHI did this for DCHD in their parking lot on Wednesday</a:t>
            </a:r>
          </a:p>
          <a:p>
            <a:pPr marL="457200" indent="-457200">
              <a:buAutoNum type="arabicPeriod"/>
            </a:pPr>
            <a:r>
              <a:rPr lang="en-US" dirty="0"/>
              <a:t>For HCWs with a mild respiratory illness to make sure isn’t COVID-19 so they can go back to work when afebrile for 24 hours and relatively symptom free</a:t>
            </a:r>
          </a:p>
          <a:p>
            <a:pPr marL="457200" indent="-457200">
              <a:buAutoNum type="arabicPeriod"/>
            </a:pPr>
            <a:r>
              <a:rPr lang="en-US" dirty="0"/>
              <a:t>For patient as ordered by a physician that thinks this is necessary but don’t have N-95s or when we get to the point the system is overwhelmed, also reduces risk to other patients. Model in NE-measles at Children’s </a:t>
            </a:r>
          </a:p>
          <a:p>
            <a:pPr marL="1143000" lvl="1" indent="-457200">
              <a:buAutoNum type="arabicPeriod"/>
            </a:pPr>
            <a:r>
              <a:rPr lang="en-US" sz="2000" dirty="0"/>
              <a:t>Can a rapid flu and RPP be done simultaneously </a:t>
            </a:r>
          </a:p>
          <a:p>
            <a:pPr marL="1143000" lvl="1" indent="-457200">
              <a:buAutoNum type="arabicPeriod"/>
            </a:pPr>
            <a:endParaRPr lang="en-US" sz="2000" dirty="0"/>
          </a:p>
          <a:p>
            <a:pPr marL="1143000" lvl="1" indent="-457200">
              <a:buAutoNum type="arabicPeriod"/>
            </a:pPr>
            <a:r>
              <a:rPr lang="en-US" sz="2000" dirty="0"/>
              <a:t>Could each major healthcare system do this-do 2 in Omaha. 1 in Lincoln than a number of others around the state</a:t>
            </a:r>
          </a:p>
          <a:p>
            <a:pPr marL="1143000" lvl="1" indent="-457200">
              <a:buAutoNum type="arabicPeriod"/>
            </a:pPr>
            <a:endParaRPr lang="en-US" sz="2000" dirty="0"/>
          </a:p>
          <a:p>
            <a:pPr marL="1143000" lvl="1" indent="-457200">
              <a:buAutoNum type="arabicPeriod"/>
            </a:pPr>
            <a:r>
              <a:rPr lang="en-US" sz="2000" dirty="0"/>
              <a:t>My </a:t>
            </a:r>
            <a:r>
              <a:rPr lang="en-US" sz="2000" dirty="0" err="1"/>
              <a:t>Vitalz</a:t>
            </a:r>
            <a:r>
              <a:rPr lang="en-US" sz="2000" dirty="0"/>
              <a:t> willing to do this as part of their overall monitoring system at Midwest ambulance sights around the state. (11 sites)</a:t>
            </a:r>
          </a:p>
        </p:txBody>
      </p:sp>
      <p:sp>
        <p:nvSpPr>
          <p:cNvPr id="3" name="Title 2">
            <a:extLst>
              <a:ext uri="{FF2B5EF4-FFF2-40B4-BE49-F238E27FC236}">
                <a16:creationId xmlns:a16="http://schemas.microsoft.com/office/drawing/2014/main" id="{7B5C24CA-8B46-4524-B468-0F0039F048F1}"/>
              </a:ext>
            </a:extLst>
          </p:cNvPr>
          <p:cNvSpPr>
            <a:spLocks noGrp="1"/>
          </p:cNvSpPr>
          <p:nvPr>
            <p:ph type="title"/>
          </p:nvPr>
        </p:nvSpPr>
        <p:spPr/>
        <p:txBody>
          <a:bodyPr/>
          <a:lstStyle/>
          <a:p>
            <a:r>
              <a:rPr lang="en-US" dirty="0"/>
              <a:t>Drive Through Testing Specifics</a:t>
            </a:r>
          </a:p>
        </p:txBody>
      </p:sp>
    </p:spTree>
    <p:extLst>
      <p:ext uri="{BB962C8B-B14F-4D97-AF65-F5344CB8AC3E}">
        <p14:creationId xmlns:p14="http://schemas.microsoft.com/office/powerpoint/2010/main" val="27974666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3487" y="1090246"/>
            <a:ext cx="11552349" cy="476543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If you want to test someone potentially fitting the PUI definitions from the CDC that is requested to be tested must call their LHD who will contact one of the team at DHHS who makes the decision about testing. </a:t>
            </a:r>
          </a:p>
          <a:p>
            <a:pPr marL="457200" lvl="0" indent="-457200">
              <a:buFont typeface="+mj-lt"/>
              <a:buAutoNum type="alphaLcParenR"/>
            </a:pPr>
            <a:endParaRPr lang="en-US" dirty="0"/>
          </a:p>
          <a:p>
            <a:pPr marL="457200" lvl="0" indent="-457200">
              <a:buFont typeface="+mj-lt"/>
              <a:buAutoNum type="alphaLcParenR"/>
            </a:pPr>
            <a:r>
              <a:rPr lang="en-US" dirty="0"/>
              <a:t>Major groups of PUIs are travelers returning from China, Italy, </a:t>
            </a:r>
            <a:r>
              <a:rPr lang="en-US" dirty="0" err="1"/>
              <a:t>S.Korea</a:t>
            </a:r>
            <a:r>
              <a:rPr lang="en-US" dirty="0"/>
              <a:t>, Iran, Japan and Hong Kong, Seattle, NYC, California, Taiwan, Thailand  who develop symptoms</a:t>
            </a:r>
          </a:p>
          <a:p>
            <a:pPr marL="457200" lvl="0" indent="-457200">
              <a:buFont typeface="+mj-lt"/>
              <a:buAutoNum type="alphaLcParenR"/>
            </a:pPr>
            <a:r>
              <a:rPr lang="en-US" dirty="0"/>
              <a:t>Contact of a PUI or known case</a:t>
            </a:r>
          </a:p>
          <a:p>
            <a:pPr marL="457200" lvl="0" indent="-457200">
              <a:buFont typeface="+mj-lt"/>
              <a:buAutoNum type="alphaLcParenR"/>
            </a:pPr>
            <a:r>
              <a:rPr lang="en-US" dirty="0"/>
              <a:t>HCW with exposure (new guidance on levels of risk of HCWs</a:t>
            </a:r>
          </a:p>
          <a:p>
            <a:pPr marL="457200" lvl="0" indent="-457200">
              <a:buFont typeface="+mj-lt"/>
              <a:buAutoNum type="alphaLcParenR"/>
            </a:pPr>
            <a:r>
              <a:rPr lang="en-US" dirty="0"/>
              <a:t>Patients with severe pneumonia/ARDS without underlying cause after full work-up </a:t>
            </a:r>
          </a:p>
          <a:p>
            <a:pPr marL="457200" lvl="0" indent="-457200">
              <a:buFont typeface="+mj-lt"/>
              <a:buAutoNum type="alphaLcParenR"/>
            </a:pPr>
            <a:r>
              <a:rPr lang="en-US" dirty="0"/>
              <a:t>New PUI definition –next slide</a:t>
            </a:r>
          </a:p>
          <a:p>
            <a:pPr marL="457200" lvl="0" indent="-457200">
              <a:buFont typeface="+mj-lt"/>
              <a:buAutoNum type="alphaLcParenR"/>
            </a:pPr>
            <a:endParaRPr lang="en-US" dirty="0"/>
          </a:p>
          <a:p>
            <a:endParaRPr lang="en-US" dirty="0"/>
          </a:p>
        </p:txBody>
      </p:sp>
      <p:sp>
        <p:nvSpPr>
          <p:cNvPr id="3" name="Title 2"/>
          <p:cNvSpPr>
            <a:spLocks noGrp="1"/>
          </p:cNvSpPr>
          <p:nvPr>
            <p:ph type="title"/>
          </p:nvPr>
        </p:nvSpPr>
        <p:spPr>
          <a:xfrm>
            <a:off x="373487" y="365125"/>
            <a:ext cx="11552349" cy="980097"/>
          </a:xfrm>
        </p:spPr>
        <p:txBody>
          <a:bodyPr/>
          <a:lstStyle/>
          <a:p>
            <a:r>
              <a:rPr lang="en-US" sz="2800" b="1" dirty="0"/>
              <a:t>Testing Risk Groups: </a:t>
            </a:r>
            <a:br>
              <a:rPr lang="en-US" dirty="0"/>
            </a:br>
            <a:endParaRPr lang="en-US" dirty="0"/>
          </a:p>
        </p:txBody>
      </p:sp>
    </p:spTree>
    <p:extLst>
      <p:ext uri="{BB962C8B-B14F-4D97-AF65-F5344CB8AC3E}">
        <p14:creationId xmlns:p14="http://schemas.microsoft.com/office/powerpoint/2010/main" val="593463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2.xml><?xml version="1.0" encoding="utf-8"?>
<ds:datastoreItem xmlns:ds="http://schemas.openxmlformats.org/officeDocument/2006/customXml" ds:itemID="{9F364444-3E31-4591-BF65-8E77F441987D}">
  <ds:schemaRefs>
    <ds:schemaRef ds:uri="2f9a96d6-9b2b-4797-a61c-7fe1f15b622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 PPT TEMPLATE</Template>
  <TotalTime>1501</TotalTime>
  <Words>2034</Words>
  <Application>Microsoft Office PowerPoint</Application>
  <PresentationFormat>Widescreen</PresentationFormat>
  <Paragraphs>170</Paragraphs>
  <Slides>21</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Roboto Black</vt:lpstr>
      <vt:lpstr>Roboto</vt:lpstr>
      <vt:lpstr>Calibri</vt:lpstr>
      <vt:lpstr>Montserrat Semi Bold</vt:lpstr>
      <vt:lpstr>Wingdings 3</vt:lpstr>
      <vt:lpstr>Arial</vt:lpstr>
      <vt:lpstr>Montserrat</vt:lpstr>
      <vt:lpstr>Custom Design</vt:lpstr>
      <vt:lpstr>Brand Theme Master</vt:lpstr>
      <vt:lpstr>  Covid-19 Webinex Update  on Testing for COVID-19</vt:lpstr>
      <vt:lpstr>3 Major Issues</vt:lpstr>
      <vt:lpstr>Testing </vt:lpstr>
      <vt:lpstr>Commercial Lab Testing</vt:lpstr>
      <vt:lpstr>Call in or Info Lines-Testing Referrals</vt:lpstr>
      <vt:lpstr>Other Testing Sites/Call In lines</vt:lpstr>
      <vt:lpstr>Other Ideas for Testing Sites</vt:lpstr>
      <vt:lpstr>Drive Through Testing Specifics</vt:lpstr>
      <vt:lpstr>Testing Risk Groups:  </vt:lpstr>
      <vt:lpstr>New CDC Person Under Investigation Definition</vt:lpstr>
      <vt:lpstr>CDC: Criteria to Guide Evaluation and Lab Testing for COVID-19 </vt:lpstr>
      <vt:lpstr>Tips for Testing</vt:lpstr>
      <vt:lpstr>DHHS HAN 3-11-2020</vt:lpstr>
      <vt:lpstr>DHHS HAN 3-11-2020</vt:lpstr>
      <vt:lpstr>DHHS HAN 3-11-2020</vt:lpstr>
      <vt:lpstr>Resources (Testing)</vt:lpstr>
      <vt:lpstr>Reporting to LHD</vt:lpstr>
      <vt:lpstr>Limited Capacity of N-95s</vt:lpstr>
      <vt:lpstr>Updates from Interim Guidance for IP in HC</vt:lpstr>
      <vt:lpstr>Resources</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219</cp:revision>
  <cp:lastPrinted>2016-10-25T21:04:27Z</cp:lastPrinted>
  <dcterms:created xsi:type="dcterms:W3CDTF">2016-09-27T14:31:05Z</dcterms:created>
  <dcterms:modified xsi:type="dcterms:W3CDTF">2020-03-13T16:54:28Z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1035512143</vt:i4>
  </property>
  <property fmtid="{D5CDD505-2E9C-101B-9397-08002B2CF9AE}" pid="3" name="_NewReviewCycle">
    <vt:lpwstr/>
  </property>
  <property fmtid="{D5CDD505-2E9C-101B-9397-08002B2CF9AE}" pid="4" name="_EmailSubject">
    <vt:lpwstr>Recording &amp; Slides: COVID-19 Update for Acute Care Hospitals Including Infection Prevention, Screening, and Testing</vt:lpwstr>
  </property>
  <property fmtid="{D5CDD505-2E9C-101B-9397-08002B2CF9AE}" pid="5" name="_AuthorEmailDisplayName">
    <vt:lpwstr>Oppegard, Sadie</vt:lpwstr>
  </property>
  <property fmtid="{D5CDD505-2E9C-101B-9397-08002B2CF9AE}" pid="6" name="_PreviousAdHocReviewCycleID">
    <vt:i4>-670888006</vt:i4>
  </property>
  <property fmtid="{D5CDD505-2E9C-101B-9397-08002B2CF9AE}" pid="7" name="_AuthorEmail">
    <vt:lpwstr>Sadie.Oppegard@nebraska.gov</vt:lpwstr>
  </property>
  <property fmtid="{D5CDD505-2E9C-101B-9397-08002B2CF9AE}" pid="8" name="ContentTypeId">
    <vt:lpwstr>0x01010052B6389463AD8D489B748E08E45C361A</vt:lpwstr>
  </property>
</Properties>
</file>