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ill Sans MT" panose="020B0502020104020203" pitchFamily="34" charset="0"/>
      <p:regular r:id="rId17"/>
      <p:bold r:id="rId18"/>
      <p:italic r:id="rId19"/>
      <p:boldItalic r:id="rId20"/>
    </p:embeddedFont>
    <p:embeddedFont>
      <p:font typeface="Microsoft YaHei UI Light" panose="020B0502040204020203" pitchFamily="34" charset="-122"/>
      <p:regular r:id="rId21"/>
    </p:embeddedFont>
    <p:embeddedFont>
      <p:font typeface="Montserrat Classic" panose="020B0604020202020204" charset="0"/>
      <p:regular r:id="rId22"/>
    </p:embeddedFont>
    <p:embeddedFont>
      <p:font typeface="Montserrat Extra-Bold" panose="020B0604020202020204" charset="0"/>
      <p:regular r:id="rId23"/>
    </p:embeddedFont>
    <p:embeddedFont>
      <p:font typeface="Montserrat Extra-Bold Bold" panose="020B0604020202020204"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1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5000" b="0" i="0" u="none" strike="noStrike" kern="1200" spc="0" baseline="0">
                <a:solidFill>
                  <a:schemeClr val="tx1">
                    <a:lumMod val="65000"/>
                    <a:lumOff val="35000"/>
                  </a:schemeClr>
                </a:solidFill>
                <a:latin typeface="+mn-lt"/>
                <a:ea typeface="+mn-ea"/>
                <a:cs typeface="+mn-cs"/>
              </a:defRPr>
            </a:pPr>
            <a:r>
              <a:rPr lang="en-US" sz="5000" b="1" baseline="0" dirty="0"/>
              <a:t>Top Box Scores</a:t>
            </a:r>
          </a:p>
        </c:rich>
      </c:tx>
      <c:overlay val="0"/>
      <c:spPr>
        <a:noFill/>
        <a:ln>
          <a:noFill/>
        </a:ln>
        <a:effectLst/>
      </c:spPr>
      <c:txPr>
        <a:bodyPr rot="0" spcFirstLastPara="1" vertOverflow="ellipsis" vert="horz" wrap="square" anchor="ctr" anchorCtr="1"/>
        <a:lstStyle/>
        <a:p>
          <a:pPr>
            <a:defRPr sz="5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49474215727823"/>
          <c:y val="0.16613881997022037"/>
          <c:w val="0.88723908300781285"/>
          <c:h val="0.58175009857491256"/>
        </c:manualLayout>
      </c:layout>
      <c:lineChart>
        <c:grouping val="standard"/>
        <c:varyColors val="0"/>
        <c:ser>
          <c:idx val="0"/>
          <c:order val="0"/>
          <c:tx>
            <c:strRef>
              <c:f>Sheet1!$A$5</c:f>
              <c:strCache>
                <c:ptCount val="1"/>
                <c:pt idx="0">
                  <c:v>New medication explained</c:v>
                </c:pt>
              </c:strCache>
            </c:strRef>
          </c:tx>
          <c:spPr>
            <a:ln w="63500" cap="rnd">
              <a:solidFill>
                <a:schemeClr val="accent4">
                  <a:lumMod val="60000"/>
                  <a:lumOff val="40000"/>
                </a:schemeClr>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Sheet1!$B$4:$F$4</c:f>
              <c:strCache>
                <c:ptCount val="5"/>
                <c:pt idx="0">
                  <c:v>2022 Q3</c:v>
                </c:pt>
                <c:pt idx="1">
                  <c:v>2022 Q4</c:v>
                </c:pt>
                <c:pt idx="2">
                  <c:v>2023 Q1</c:v>
                </c:pt>
                <c:pt idx="3">
                  <c:v>2023 Q2</c:v>
                </c:pt>
                <c:pt idx="4">
                  <c:v>2023 Q3 (partial data)</c:v>
                </c:pt>
              </c:strCache>
            </c:strRef>
          </c:cat>
          <c:val>
            <c:numRef>
              <c:f>Sheet1!$B$5:$F$5</c:f>
              <c:numCache>
                <c:formatCode>0%</c:formatCode>
                <c:ptCount val="5"/>
                <c:pt idx="0">
                  <c:v>0.55000000000000004</c:v>
                </c:pt>
                <c:pt idx="1">
                  <c:v>0.6</c:v>
                </c:pt>
                <c:pt idx="2">
                  <c:v>0.77</c:v>
                </c:pt>
                <c:pt idx="3">
                  <c:v>0.6</c:v>
                </c:pt>
                <c:pt idx="4">
                  <c:v>0.71</c:v>
                </c:pt>
              </c:numCache>
            </c:numRef>
          </c:val>
          <c:smooth val="0"/>
          <c:extLst>
            <c:ext xmlns:c16="http://schemas.microsoft.com/office/drawing/2014/chart" uri="{C3380CC4-5D6E-409C-BE32-E72D297353CC}">
              <c16:uniqueId val="{00000000-C0D3-4066-A7E0-36F51CDF0A20}"/>
            </c:ext>
          </c:extLst>
        </c:ser>
        <c:ser>
          <c:idx val="1"/>
          <c:order val="1"/>
          <c:tx>
            <c:strRef>
              <c:f>Sheet1!$A$6</c:f>
              <c:strCache>
                <c:ptCount val="1"/>
                <c:pt idx="0">
                  <c:v>side effects of medications explained</c:v>
                </c:pt>
              </c:strCache>
            </c:strRef>
          </c:tx>
          <c:spPr>
            <a:ln w="63500" cap="rnd">
              <a:solidFill>
                <a:schemeClr val="accent2">
                  <a:lumMod val="60000"/>
                  <a:lumOff val="40000"/>
                </a:schemeClr>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b" anchorCtr="0">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Sheet1!$B$4:$F$4</c:f>
              <c:strCache>
                <c:ptCount val="5"/>
                <c:pt idx="0">
                  <c:v>2022 Q3</c:v>
                </c:pt>
                <c:pt idx="1">
                  <c:v>2022 Q4</c:v>
                </c:pt>
                <c:pt idx="2">
                  <c:v>2023 Q1</c:v>
                </c:pt>
                <c:pt idx="3">
                  <c:v>2023 Q2</c:v>
                </c:pt>
                <c:pt idx="4">
                  <c:v>2023 Q3 (partial data)</c:v>
                </c:pt>
              </c:strCache>
            </c:strRef>
          </c:cat>
          <c:val>
            <c:numRef>
              <c:f>Sheet1!$B$6:$F$6</c:f>
              <c:numCache>
                <c:formatCode>0%</c:formatCode>
                <c:ptCount val="5"/>
                <c:pt idx="0">
                  <c:v>0.22</c:v>
                </c:pt>
                <c:pt idx="1">
                  <c:v>0.2</c:v>
                </c:pt>
                <c:pt idx="2">
                  <c:v>0.42</c:v>
                </c:pt>
                <c:pt idx="3">
                  <c:v>0.4</c:v>
                </c:pt>
                <c:pt idx="4">
                  <c:v>0.86</c:v>
                </c:pt>
              </c:numCache>
            </c:numRef>
          </c:val>
          <c:smooth val="0"/>
          <c:extLst>
            <c:ext xmlns:c16="http://schemas.microsoft.com/office/drawing/2014/chart" uri="{C3380CC4-5D6E-409C-BE32-E72D297353CC}">
              <c16:uniqueId val="{00000001-C0D3-4066-A7E0-36F51CDF0A20}"/>
            </c:ext>
          </c:extLst>
        </c:ser>
        <c:ser>
          <c:idx val="2"/>
          <c:order val="2"/>
          <c:tx>
            <c:strRef>
              <c:f>Sheet1!$A$7</c:f>
              <c:strCache>
                <c:ptCount val="1"/>
                <c:pt idx="0">
                  <c:v>room quiet at night</c:v>
                </c:pt>
              </c:strCache>
            </c:strRef>
          </c:tx>
          <c:spPr>
            <a:ln w="63500" cap="rnd">
              <a:solidFill>
                <a:srgbClr val="FFC000"/>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Sheet1!$B$4:$F$4</c:f>
              <c:strCache>
                <c:ptCount val="5"/>
                <c:pt idx="0">
                  <c:v>2022 Q3</c:v>
                </c:pt>
                <c:pt idx="1">
                  <c:v>2022 Q4</c:v>
                </c:pt>
                <c:pt idx="2">
                  <c:v>2023 Q1</c:v>
                </c:pt>
                <c:pt idx="3">
                  <c:v>2023 Q2</c:v>
                </c:pt>
                <c:pt idx="4">
                  <c:v>2023 Q3 (partial data)</c:v>
                </c:pt>
              </c:strCache>
            </c:strRef>
          </c:cat>
          <c:val>
            <c:numRef>
              <c:f>Sheet1!$B$7:$F$7</c:f>
              <c:numCache>
                <c:formatCode>0%</c:formatCode>
                <c:ptCount val="5"/>
                <c:pt idx="0">
                  <c:v>0.5</c:v>
                </c:pt>
                <c:pt idx="1">
                  <c:v>0.8</c:v>
                </c:pt>
                <c:pt idx="2">
                  <c:v>0.7</c:v>
                </c:pt>
                <c:pt idx="3">
                  <c:v>0.7</c:v>
                </c:pt>
                <c:pt idx="4">
                  <c:v>1</c:v>
                </c:pt>
              </c:numCache>
            </c:numRef>
          </c:val>
          <c:smooth val="0"/>
          <c:extLst>
            <c:ext xmlns:c16="http://schemas.microsoft.com/office/drawing/2014/chart" uri="{C3380CC4-5D6E-409C-BE32-E72D297353CC}">
              <c16:uniqueId val="{00000002-C0D3-4066-A7E0-36F51CDF0A20}"/>
            </c:ext>
          </c:extLst>
        </c:ser>
        <c:dLbls>
          <c:showLegendKey val="0"/>
          <c:showVal val="0"/>
          <c:showCatName val="0"/>
          <c:showSerName val="0"/>
          <c:showPercent val="0"/>
          <c:showBubbleSize val="0"/>
        </c:dLbls>
        <c:marker val="1"/>
        <c:smooth val="0"/>
        <c:axId val="1707138192"/>
        <c:axId val="1705862832"/>
        <c:extLst>
          <c:ext xmlns:c15="http://schemas.microsoft.com/office/drawing/2012/chart" uri="{02D57815-91ED-43cb-92C2-25804820EDAC}">
            <c15:filteredLineSeries>
              <c15:ser>
                <c:idx val="3"/>
                <c:order val="3"/>
                <c:tx>
                  <c:strRef>
                    <c:extLst>
                      <c:ext uri="{02D57815-91ED-43cb-92C2-25804820EDAC}">
                        <c15:formulaRef>
                          <c15:sqref>Sheet1!$A$8</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c:ext uri="{02D57815-91ED-43cb-92C2-25804820EDAC}">
                        <c15:formulaRef>
                          <c15:sqref>Sheet1!$B$4:$F$4</c15:sqref>
                        </c15:formulaRef>
                      </c:ext>
                    </c:extLst>
                    <c:strCache>
                      <c:ptCount val="5"/>
                      <c:pt idx="0">
                        <c:v>2022 Q3</c:v>
                      </c:pt>
                      <c:pt idx="1">
                        <c:v>2022 Q4</c:v>
                      </c:pt>
                      <c:pt idx="2">
                        <c:v>2023 Q1</c:v>
                      </c:pt>
                      <c:pt idx="3">
                        <c:v>2023 Q2</c:v>
                      </c:pt>
                      <c:pt idx="4">
                        <c:v>2023 Q3 (partial data)</c:v>
                      </c:pt>
                    </c:strCache>
                  </c:strRef>
                </c:cat>
                <c:val>
                  <c:numRef>
                    <c:extLst>
                      <c:ext uri="{02D57815-91ED-43cb-92C2-25804820EDAC}">
                        <c15:formulaRef>
                          <c15:sqref>Sheet1!$B$8:$F$8</c15:sqref>
                        </c15:formulaRef>
                      </c:ext>
                    </c:extLst>
                    <c:numCache>
                      <c:formatCode>General</c:formatCode>
                      <c:ptCount val="5"/>
                    </c:numCache>
                  </c:numRef>
                </c:val>
                <c:smooth val="0"/>
                <c:extLst>
                  <c:ext xmlns:c16="http://schemas.microsoft.com/office/drawing/2014/chart" uri="{C3380CC4-5D6E-409C-BE32-E72D297353CC}">
                    <c16:uniqueId val="{00000003-C0D3-4066-A7E0-36F51CDF0A20}"/>
                  </c:ext>
                </c:extLst>
              </c15:ser>
            </c15:filteredLineSeries>
          </c:ext>
        </c:extLst>
      </c:lineChart>
      <c:catAx>
        <c:axId val="17071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705862832"/>
        <c:crosses val="autoZero"/>
        <c:auto val="1"/>
        <c:lblAlgn val="ctr"/>
        <c:lblOffset val="100"/>
        <c:noMultiLvlLbl val="0"/>
      </c:catAx>
      <c:valAx>
        <c:axId val="1705862832"/>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0713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glow rad="127000">
        <a:schemeClr val="accent1">
          <a:lumMod val="75000"/>
        </a:schemeClr>
      </a:glow>
    </a:effectLst>
    <a:scene3d>
      <a:camera prst="orthographicFront"/>
      <a:lightRig rig="threePt" dir="t"/>
    </a:scene3d>
    <a:sp3d>
      <a:bevelT/>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D3059-5CCF-4B10-BDBD-6A2DBE4C2937}" type="datetimeFigureOut">
              <a:rPr lang="en-US" smtClean="0"/>
              <a:t>10/18/2023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A4CE8-E8DE-4392-B250-53382913B91C}" type="slidenum">
              <a:rPr lang="en-US" smtClean="0"/>
              <a:t>‹#›</a:t>
            </a:fld>
            <a:endParaRPr lang="en-US" dirty="0"/>
          </a:p>
        </p:txBody>
      </p:sp>
    </p:spTree>
    <p:extLst>
      <p:ext uri="{BB962C8B-B14F-4D97-AF65-F5344CB8AC3E}">
        <p14:creationId xmlns:p14="http://schemas.microsoft.com/office/powerpoint/2010/main" val="32107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HCAHPS scores were gathered and shared with the CEO and CNO but not often discussed at meetings or released to staff, unless comments we made. </a:t>
            </a:r>
          </a:p>
          <a:p>
            <a:r>
              <a:rPr lang="en-US" dirty="0"/>
              <a:t>When we first decided to make a team to increase HCAHPS scores it was first discussed at the nurse’s meeting and the all-staff meeting. Individuals interested were allowed to join the team. </a:t>
            </a:r>
          </a:p>
        </p:txBody>
      </p:sp>
      <p:sp>
        <p:nvSpPr>
          <p:cNvPr id="4" name="Slide Number Placeholder 3"/>
          <p:cNvSpPr>
            <a:spLocks noGrp="1"/>
          </p:cNvSpPr>
          <p:nvPr>
            <p:ph type="sldNum" sz="quarter" idx="5"/>
          </p:nvPr>
        </p:nvSpPr>
        <p:spPr/>
        <p:txBody>
          <a:bodyPr/>
          <a:lstStyle/>
          <a:p>
            <a:fld id="{5BFA4CE8-E8DE-4392-B250-53382913B91C}" type="slidenum">
              <a:rPr lang="en-US" smtClean="0"/>
              <a:t>2</a:t>
            </a:fld>
            <a:endParaRPr lang="en-US" dirty="0"/>
          </a:p>
        </p:txBody>
      </p:sp>
    </p:spTree>
    <p:extLst>
      <p:ext uri="{BB962C8B-B14F-4D97-AF65-F5344CB8AC3E}">
        <p14:creationId xmlns:p14="http://schemas.microsoft.com/office/powerpoint/2010/main" val="356417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from RCCN, and does not represent official HCAHPS results.</a:t>
            </a:r>
          </a:p>
        </p:txBody>
      </p:sp>
      <p:sp>
        <p:nvSpPr>
          <p:cNvPr id="4" name="Slide Number Placeholder 3"/>
          <p:cNvSpPr>
            <a:spLocks noGrp="1"/>
          </p:cNvSpPr>
          <p:nvPr>
            <p:ph type="sldNum" sz="quarter" idx="5"/>
          </p:nvPr>
        </p:nvSpPr>
        <p:spPr/>
        <p:txBody>
          <a:bodyPr/>
          <a:lstStyle/>
          <a:p>
            <a:fld id="{5BFA4CE8-E8DE-4392-B250-53382913B91C}" type="slidenum">
              <a:rPr lang="en-US" smtClean="0"/>
              <a:t>7</a:t>
            </a:fld>
            <a:endParaRPr lang="en-US" dirty="0"/>
          </a:p>
        </p:txBody>
      </p:sp>
    </p:spTree>
    <p:extLst>
      <p:ext uri="{BB962C8B-B14F-4D97-AF65-F5344CB8AC3E}">
        <p14:creationId xmlns:p14="http://schemas.microsoft.com/office/powerpoint/2010/main" val="77916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5" name="Footer Placeholder 4"/>
          <p:cNvSpPr>
            <a:spLocks noGrp="1"/>
          </p:cNvSpPr>
          <p:nvPr>
            <p:ph type="ftr" sz="quarter" idx="11"/>
          </p:nvPr>
        </p:nvSpPr>
        <p:spPr>
          <a:xfrm>
            <a:off x="3624751" y="493961"/>
            <a:ext cx="7460873" cy="463802"/>
          </a:xfrm>
        </p:spPr>
        <p:txBody>
          <a:bodyPr/>
          <a:lstStyle/>
          <a:p>
            <a:endParaRPr lang="en-US" dirty="0"/>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dirty="0"/>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410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917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258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277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525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445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581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607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6886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526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10/18/2023</a:t>
            </a:fld>
            <a:endParaRPr lang="en-US" dirty="0"/>
          </a:p>
        </p:txBody>
      </p:sp>
      <p:sp>
        <p:nvSpPr>
          <p:cNvPr id="6" name="Footer Placeholder 5"/>
          <p:cNvSpPr>
            <a:spLocks noGrp="1"/>
          </p:cNvSpPr>
          <p:nvPr>
            <p:ph type="ftr" sz="quarter" idx="11"/>
          </p:nvPr>
        </p:nvSpPr>
        <p:spPr>
          <a:xfrm>
            <a:off x="2171073" y="477961"/>
            <a:ext cx="8311506" cy="481397"/>
          </a:xfr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123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10/18/2023</a:t>
            </a:fld>
            <a:endParaRPr lang="en-US" dirty="0"/>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dirty="0"/>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5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dirty="0">
                <a:solidFill>
                  <a:srgbClr val="25B1DD"/>
                </a:solidFill>
                <a:latin typeface="Montserrat Classic"/>
              </a:rPr>
              <a:t>nebraskahospitals.org</a:t>
            </a:r>
          </a:p>
        </p:txBody>
      </p:sp>
      <p:sp>
        <p:nvSpPr>
          <p:cNvPr id="12" name="TextBox 12"/>
          <p:cNvSpPr txBox="1"/>
          <p:nvPr/>
        </p:nvSpPr>
        <p:spPr>
          <a:xfrm>
            <a:off x="2829775" y="7008131"/>
            <a:ext cx="9288593" cy="1445011"/>
          </a:xfrm>
          <a:prstGeom prst="rect">
            <a:avLst/>
          </a:prstGeom>
        </p:spPr>
        <p:txBody>
          <a:bodyPr lIns="0" tIns="0" rIns="0" bIns="0" rtlCol="0" anchor="t">
            <a:spAutoFit/>
          </a:bodyPr>
          <a:lstStyle/>
          <a:p>
            <a:pPr>
              <a:lnSpc>
                <a:spcPts val="3920"/>
              </a:lnSpc>
            </a:pPr>
            <a:r>
              <a:rPr lang="en-US" sz="2800" spc="963" dirty="0">
                <a:solidFill>
                  <a:srgbClr val="25B1DD"/>
                </a:solidFill>
                <a:latin typeface="Montserrat Classic"/>
              </a:rPr>
              <a:t>Tanya Huwaldt, BSN, RN </a:t>
            </a:r>
          </a:p>
          <a:p>
            <a:pPr>
              <a:lnSpc>
                <a:spcPts val="3920"/>
              </a:lnSpc>
            </a:pPr>
            <a:r>
              <a:rPr lang="en-US" sz="2800" spc="963" dirty="0">
                <a:solidFill>
                  <a:srgbClr val="25B1DD"/>
                </a:solidFill>
                <a:latin typeface="Montserrat Classic"/>
              </a:rPr>
              <a:t>10.3.2023</a:t>
            </a:r>
          </a:p>
          <a:p>
            <a:pPr>
              <a:lnSpc>
                <a:spcPts val="3920"/>
              </a:lnSpc>
            </a:pPr>
            <a:r>
              <a:rPr lang="en-US" sz="2800" spc="963" dirty="0">
                <a:solidFill>
                  <a:srgbClr val="25B1DD"/>
                </a:solidFill>
                <a:latin typeface="Montserrat Classic"/>
              </a:rPr>
              <a:t>Osmond General Hospital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dirty="0">
                <a:solidFill>
                  <a:srgbClr val="25B1DD"/>
                </a:solidFill>
                <a:latin typeface="Montserrat Classic"/>
              </a:rPr>
              <a:t>nebraskahospitals.org</a:t>
            </a:r>
          </a:p>
        </p:txBody>
      </p:sp>
      <p:sp>
        <p:nvSpPr>
          <p:cNvPr id="7" name="TextBox 7"/>
          <p:cNvSpPr txBox="1"/>
          <p:nvPr/>
        </p:nvSpPr>
        <p:spPr>
          <a:xfrm>
            <a:off x="2794627" y="5795414"/>
            <a:ext cx="10692773" cy="1945148"/>
          </a:xfrm>
          <a:prstGeom prst="rect">
            <a:avLst/>
          </a:prstGeom>
        </p:spPr>
        <p:txBody>
          <a:bodyPr wrap="square" lIns="0" tIns="0" rIns="0" bIns="0" rtlCol="0" anchor="t">
            <a:spAutoFit/>
          </a:bodyPr>
          <a:lstStyle/>
          <a:p>
            <a:pPr>
              <a:lnSpc>
                <a:spcPts val="3920"/>
              </a:lnSpc>
            </a:pPr>
            <a:r>
              <a:rPr lang="en-US" sz="2800" spc="963" dirty="0">
                <a:solidFill>
                  <a:srgbClr val="101010"/>
                </a:solidFill>
                <a:latin typeface="Montserrat Classic"/>
              </a:rPr>
              <a:t>Tanya Huwaldt, BSN, RN</a:t>
            </a:r>
          </a:p>
          <a:p>
            <a:pPr>
              <a:lnSpc>
                <a:spcPts val="3920"/>
              </a:lnSpc>
            </a:pPr>
            <a:r>
              <a:rPr lang="en-US" sz="2800" spc="963" dirty="0">
                <a:solidFill>
                  <a:srgbClr val="101010"/>
                </a:solidFill>
                <a:latin typeface="Montserrat Classic"/>
              </a:rPr>
              <a:t>Regulatory Compliance Coordinator</a:t>
            </a:r>
          </a:p>
          <a:p>
            <a:pPr>
              <a:lnSpc>
                <a:spcPts val="3920"/>
              </a:lnSpc>
            </a:pPr>
            <a:r>
              <a:rPr lang="en-US" sz="2800" spc="963" dirty="0">
                <a:solidFill>
                  <a:srgbClr val="101010"/>
                </a:solidFill>
                <a:latin typeface="Montserrat Classic"/>
              </a:rPr>
              <a:t>Osmond General Hospital</a:t>
            </a:r>
          </a:p>
          <a:p>
            <a:pPr>
              <a:lnSpc>
                <a:spcPts val="3920"/>
              </a:lnSpc>
            </a:pPr>
            <a:endParaRPr lang="en-US" sz="2800" spc="963" dirty="0">
              <a:solidFill>
                <a:srgbClr val="101010"/>
              </a:solidFill>
              <a:latin typeface="Montserrat Classic"/>
            </a:endParaRP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2939263"/>
            <a:ext cx="16230600" cy="4746877"/>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Osmond General Hospital is a 20 bed Critical Access Hospital located in Northeast Nebraska with an average daily census of 2.5 patients (observation, inpatient and skilled).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This project initially started in January 2023. At that time Administration was discussing organizational goals for the new year. In 2021 Osmond General Hospital was listed as a Top 20 CAH hospital. We decided to work on being a Top 20 CAH Hospital for the year 2024. To achieve this goal our first step was to improve  HCAHPS scores.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Our team consisted of Tiffany Rice, CNO; Lon Knievel, CEO; Tamarie Vogt, RN; Kelly Henery, RN; Debra Jacobi, Material Management; Jessica Loseke, Radiology Supervisor; Hannah Hasz, Chronic Care Coordinator and Tanya Huwaldt, Regulatory Compliance Coordinator. </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15" name="TextBox 15"/>
          <p:cNvSpPr txBox="1"/>
          <p:nvPr/>
        </p:nvSpPr>
        <p:spPr>
          <a:xfrm>
            <a:off x="1028700" y="2476500"/>
            <a:ext cx="14897100" cy="584199"/>
          </a:xfrm>
          <a:prstGeom prst="rect">
            <a:avLst/>
          </a:prstGeom>
        </p:spPr>
        <p:txBody>
          <a:bodyPr wrap="square" lIns="0" tIns="0" rIns="0" bIns="0" rtlCol="0" anchor="t">
            <a:spAutoFit/>
          </a:bodyPr>
          <a:lstStyle/>
          <a:p>
            <a:pPr>
              <a:lnSpc>
                <a:spcPts val="3947"/>
              </a:lnSpc>
            </a:pPr>
            <a:r>
              <a:rPr lang="en-US" sz="6600" dirty="0">
                <a:solidFill>
                  <a:srgbClr val="1E3262"/>
                </a:solidFill>
                <a:latin typeface="Montserrat Extra-Bold Bold"/>
              </a:rPr>
              <a:t>AIM Statement</a:t>
            </a:r>
          </a:p>
        </p:txBody>
      </p:sp>
      <p:sp>
        <p:nvSpPr>
          <p:cNvPr id="17" name="TextBox 17"/>
          <p:cNvSpPr txBox="1"/>
          <p:nvPr/>
        </p:nvSpPr>
        <p:spPr>
          <a:xfrm>
            <a:off x="938475" y="3551935"/>
            <a:ext cx="16230600" cy="4172424"/>
          </a:xfrm>
          <a:prstGeom prst="rect">
            <a:avLst/>
          </a:prstGeom>
        </p:spPr>
        <p:txBody>
          <a:bodyPr wrap="square" lIns="0" tIns="0" rIns="0" bIns="0" rtlCol="0" anchor="t">
            <a:spAutoFit/>
          </a:bodyPr>
          <a:lstStyle/>
          <a:p>
            <a:r>
              <a:rPr lang="en-US" sz="4800" dirty="0">
                <a:solidFill>
                  <a:srgbClr val="2D262A"/>
                </a:solidFill>
                <a:latin typeface="Montserrat Extra-Bold" panose="020B0604020202020204" charset="0"/>
                <a:ea typeface="Microsoft YaHei UI Light" panose="020B0502040204020203" pitchFamily="34" charset="-122"/>
              </a:rPr>
              <a:t>Increase HCAHPS scores in the following areas</a:t>
            </a:r>
          </a:p>
          <a:p>
            <a:r>
              <a:rPr lang="en-US" sz="4800" dirty="0">
                <a:solidFill>
                  <a:srgbClr val="2D262A"/>
                </a:solidFill>
                <a:latin typeface="Montserrat Extra-Bold" panose="020B0604020202020204" charset="0"/>
                <a:ea typeface="Microsoft YaHei UI Light" panose="020B0502040204020203" pitchFamily="34" charset="-122"/>
              </a:rPr>
              <a:t>25% by Q1 2024:</a:t>
            </a:r>
          </a:p>
          <a:p>
            <a:pPr marL="685800" indent="-685800">
              <a:buFont typeface="Arial" panose="020B0604020202020204" pitchFamily="34" charset="0"/>
              <a:buChar char="•"/>
            </a:pPr>
            <a:r>
              <a:rPr lang="en-US" sz="4800" dirty="0">
                <a:solidFill>
                  <a:srgbClr val="2D262A"/>
                </a:solidFill>
                <a:latin typeface="Montserrat Extra-Bold" panose="020B0604020202020204" charset="0"/>
                <a:ea typeface="Microsoft YaHei UI Light" panose="020B0502040204020203" pitchFamily="34" charset="-122"/>
              </a:rPr>
              <a:t>quietness at night</a:t>
            </a:r>
          </a:p>
          <a:p>
            <a:pPr marL="685800" indent="-685800">
              <a:buFont typeface="Arial" panose="020B0604020202020204" pitchFamily="34" charset="0"/>
              <a:buChar char="•"/>
            </a:pPr>
            <a:r>
              <a:rPr lang="en-US" sz="4800" dirty="0">
                <a:solidFill>
                  <a:srgbClr val="2D262A"/>
                </a:solidFill>
                <a:latin typeface="Montserrat Extra-Bold" panose="020B0604020202020204" charset="0"/>
                <a:ea typeface="Microsoft YaHei UI Light" panose="020B0502040204020203" pitchFamily="34" charset="-122"/>
              </a:rPr>
              <a:t>education of new medications</a:t>
            </a:r>
          </a:p>
          <a:p>
            <a:pPr marL="685800" indent="-685800">
              <a:buFont typeface="Arial" panose="020B0604020202020204" pitchFamily="34" charset="0"/>
              <a:buChar char="•"/>
            </a:pPr>
            <a:r>
              <a:rPr lang="en-US" sz="4800" dirty="0">
                <a:solidFill>
                  <a:srgbClr val="2D262A"/>
                </a:solidFill>
                <a:latin typeface="Montserrat Extra-Bold" panose="020B0604020202020204" charset="0"/>
                <a:ea typeface="Microsoft YaHei UI Light" panose="020B0502040204020203" pitchFamily="34" charset="-122"/>
              </a:rPr>
              <a:t>education of side effects</a:t>
            </a:r>
          </a:p>
          <a:p>
            <a:pPr>
              <a:lnSpc>
                <a:spcPts val="3359"/>
              </a:lnSpc>
            </a:pPr>
            <a:endParaRPr lang="en-US" sz="4800" dirty="0">
              <a:solidFill>
                <a:srgbClr val="2D262A"/>
              </a:solidFill>
              <a:latin typeface="Montserrat Extra-Bold" panose="020B0604020202020204" charset="0"/>
              <a:ea typeface="Microsoft YaHei UI Light" panose="020B0502040204020203" pitchFamily="34" charset="-122"/>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828800" y="2589322"/>
            <a:ext cx="14859000" cy="6540252"/>
          </a:xfrm>
          <a:prstGeom prst="rect">
            <a:avLst/>
          </a:prstGeom>
        </p:spPr>
        <p:txBody>
          <a:bodyPr wrap="square" lIns="0" tIns="0" rIns="0" bIns="0" rtlCol="0" anchor="t">
            <a:spAutoFit/>
          </a:bodyPr>
          <a:lstStyle/>
          <a:p>
            <a:pPr>
              <a:lnSpc>
                <a:spcPts val="3359"/>
              </a:lnSpc>
            </a:pPr>
            <a:r>
              <a:rPr lang="en-US" sz="3000" dirty="0">
                <a:solidFill>
                  <a:srgbClr val="2D262A"/>
                </a:solidFill>
                <a:latin typeface="Montserrat Classic"/>
              </a:rPr>
              <a:t>Initial HCAHPS scores are sent to the quality manager monthly, All data is shared with the CEO and CNO. </a:t>
            </a:r>
          </a:p>
          <a:p>
            <a:pPr>
              <a:lnSpc>
                <a:spcPts val="3359"/>
              </a:lnSpc>
            </a:pPr>
            <a:endParaRPr lang="en-US" sz="3000" dirty="0">
              <a:solidFill>
                <a:srgbClr val="2D262A"/>
              </a:solidFill>
              <a:latin typeface="Montserrat Classic"/>
            </a:endParaRPr>
          </a:p>
          <a:p>
            <a:pPr>
              <a:lnSpc>
                <a:spcPts val="3359"/>
              </a:lnSpc>
            </a:pPr>
            <a:r>
              <a:rPr lang="en-US" sz="3000" dirty="0">
                <a:solidFill>
                  <a:srgbClr val="2D262A"/>
                </a:solidFill>
                <a:latin typeface="Montserrat Classic"/>
              </a:rPr>
              <a:t>This data is entered into an heat map which focuses on TOP BOX scores. This is then incorporated into departmental, all-staff and medical staff meetings. The heat map encompassed all the HCAHPS scores, not just the ones this project focused on. </a:t>
            </a:r>
          </a:p>
          <a:p>
            <a:pPr>
              <a:lnSpc>
                <a:spcPts val="3359"/>
              </a:lnSpc>
            </a:pPr>
            <a:endParaRPr lang="en-US" sz="3000" dirty="0">
              <a:solidFill>
                <a:srgbClr val="2D262A"/>
              </a:solidFill>
              <a:latin typeface="Montserrat Classic"/>
            </a:endParaRPr>
          </a:p>
          <a:p>
            <a:pPr>
              <a:lnSpc>
                <a:spcPts val="3359"/>
              </a:lnSpc>
            </a:pPr>
            <a:r>
              <a:rPr lang="en-US" sz="3000" dirty="0">
                <a:solidFill>
                  <a:srgbClr val="2D262A"/>
                </a:solidFill>
                <a:latin typeface="Montserrat Classic"/>
              </a:rPr>
              <a:t>We also evaluated our return rate and how we could improve that. Since we have a low volume, every survey can make a big difference in our scores. </a:t>
            </a:r>
          </a:p>
          <a:p>
            <a:pPr>
              <a:lnSpc>
                <a:spcPts val="3359"/>
              </a:lnSpc>
            </a:pPr>
            <a:endParaRPr lang="en-US" sz="3000" dirty="0">
              <a:solidFill>
                <a:srgbClr val="2D262A"/>
              </a:solidFill>
              <a:latin typeface="Montserrat Classic"/>
            </a:endParaRPr>
          </a:p>
          <a:p>
            <a:pPr>
              <a:lnSpc>
                <a:spcPts val="3359"/>
              </a:lnSpc>
            </a:pPr>
            <a:r>
              <a:rPr lang="en-US" sz="3000" dirty="0">
                <a:solidFill>
                  <a:srgbClr val="2D262A"/>
                </a:solidFill>
                <a:latin typeface="Montserrat Classic"/>
              </a:rPr>
              <a:t>2022 had a 39% return rate. </a:t>
            </a:r>
          </a:p>
          <a:p>
            <a:pPr>
              <a:lnSpc>
                <a:spcPts val="3359"/>
              </a:lnSpc>
            </a:pPr>
            <a:r>
              <a:rPr lang="en-US" sz="3000" dirty="0">
                <a:solidFill>
                  <a:srgbClr val="2D262A"/>
                </a:solidFill>
                <a:latin typeface="Montserrat Classic"/>
              </a:rPr>
              <a:t>2023 for Q1 and Q2 we had a 35% return rate.</a:t>
            </a:r>
          </a:p>
          <a:p>
            <a:pPr>
              <a:lnSpc>
                <a:spcPts val="3359"/>
              </a:lnSpc>
            </a:pPr>
            <a:endParaRPr lang="en-US" sz="3000" dirty="0">
              <a:solidFill>
                <a:srgbClr val="2D262A"/>
              </a:solidFill>
              <a:latin typeface="Montserrat Classic"/>
            </a:endParaRPr>
          </a:p>
          <a:p>
            <a:pPr>
              <a:lnSpc>
                <a:spcPts val="3359"/>
              </a:lnSpc>
            </a:pPr>
            <a:endParaRPr lang="en-US" sz="3000" i="1" dirty="0">
              <a:solidFill>
                <a:srgbClr val="2D262A"/>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5087600" cy="6001643"/>
          </a:xfrm>
          <a:prstGeom prst="rect">
            <a:avLst/>
          </a:prstGeom>
          <a:noFill/>
        </p:spPr>
        <p:txBody>
          <a:bodyPr wrap="square">
            <a:spAutoFit/>
          </a:bodyPr>
          <a:lstStyle/>
          <a:p>
            <a:pPr lvl="1"/>
            <a:r>
              <a:rPr lang="en-US" sz="2400" i="1" dirty="0">
                <a:latin typeface="Montserrat Classic" panose="020B0604020202020204" charset="0"/>
              </a:rPr>
              <a:t>After the HCAHPS team was created we met monthly at first, then quarterly. </a:t>
            </a:r>
          </a:p>
          <a:p>
            <a:pPr lvl="1"/>
            <a:endParaRPr lang="en-US" sz="2400" i="1" dirty="0">
              <a:latin typeface="Montserrat Classic" panose="020B0604020202020204" charset="0"/>
            </a:endParaRPr>
          </a:p>
          <a:p>
            <a:pPr lvl="1"/>
            <a:r>
              <a:rPr lang="en-US" sz="2400" i="1" dirty="0">
                <a:latin typeface="Montserrat Classic" panose="020B0604020202020204" charset="0"/>
              </a:rPr>
              <a:t>We started by evaluating the current admission paperwork. This paperwork was loose and not in a specific organized fashion for the patient, so we implemented admission folders. On the pockets of the folder stickers were created. One sticker had the hospital guest wi-fi and password and another one explaining common sounds they would be hearing at the hospital. It also listed options such as ear plugs and sound machines if they are needed to assist with sleep.</a:t>
            </a:r>
          </a:p>
          <a:p>
            <a:pPr lvl="1"/>
            <a:endParaRPr lang="en-US" sz="2400" i="1" dirty="0">
              <a:latin typeface="Montserrat Classic" panose="020B0604020202020204" charset="0"/>
            </a:endParaRPr>
          </a:p>
          <a:p>
            <a:pPr lvl="1"/>
            <a:r>
              <a:rPr lang="en-US" sz="2400" i="1" dirty="0">
                <a:latin typeface="Montserrat Classic" panose="020B0604020202020204" charset="0"/>
              </a:rPr>
              <a:t>A booklet was created with common medication classifications and side effects.</a:t>
            </a:r>
          </a:p>
          <a:p>
            <a:pPr lvl="1"/>
            <a:r>
              <a:rPr lang="en-US" sz="2400" i="1" dirty="0">
                <a:latin typeface="Montserrat Classic" panose="020B0604020202020204" charset="0"/>
              </a:rPr>
              <a:t>The pharmacy tech talks with patients about what medication they are receiving and side effects.</a:t>
            </a:r>
          </a:p>
          <a:p>
            <a:pPr lvl="1"/>
            <a:endParaRPr lang="en-US" sz="2400" i="1" dirty="0">
              <a:latin typeface="Montserrat Classic" panose="020B0604020202020204" charset="0"/>
            </a:endParaRPr>
          </a:p>
          <a:p>
            <a:pPr lvl="1"/>
            <a:r>
              <a:rPr lang="en-US" sz="2400" i="1" dirty="0">
                <a:latin typeface="Montserrat Classic" panose="020B0604020202020204" charset="0"/>
              </a:rPr>
              <a:t>A handout was created showing the label that would be on the envelope the survey comes in. </a:t>
            </a:r>
          </a:p>
          <a:p>
            <a:pPr lvl="1"/>
            <a:endParaRPr lang="en-US" sz="2400" i="1" dirty="0">
              <a:latin typeface="Montserrat Classic" panose="020B0604020202020204" charset="0"/>
            </a:endParaRPr>
          </a:p>
          <a:p>
            <a:pPr lvl="1"/>
            <a:endParaRPr lang="en-US" sz="2400" i="1" dirty="0">
              <a:latin typeface="Montserrat Classic"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19" name="TextBox 19"/>
          <p:cNvSpPr txBox="1"/>
          <p:nvPr/>
        </p:nvSpPr>
        <p:spPr>
          <a:xfrm>
            <a:off x="1291731" y="1738965"/>
            <a:ext cx="10972800" cy="6894195"/>
          </a:xfrm>
          <a:prstGeom prst="rect">
            <a:avLst/>
          </a:prstGeom>
        </p:spPr>
        <p:txBody>
          <a:bodyPr wrap="square" lIns="0" tIns="0" rIns="0" bIns="0" rtlCol="0" anchor="t">
            <a:spAutoFit/>
          </a:bodyPr>
          <a:lstStyle/>
          <a:p>
            <a:pPr algn="l"/>
            <a:r>
              <a:rPr lang="en-US" sz="24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200" dirty="0">
                <a:solidFill>
                  <a:srgbClr val="1B1B1B"/>
                </a:solidFill>
                <a:latin typeface="Montserrat Classic" panose="020B0604020202020204" charset="0"/>
              </a:rPr>
              <a:t>Increase HCAHPS scores in patient care experience and medication communication.</a:t>
            </a:r>
            <a:endParaRPr lang="en-US" sz="22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200" dirty="0">
                <a:solidFill>
                  <a:srgbClr val="1B1B1B"/>
                </a:solidFill>
                <a:latin typeface="Montserrat Classic" panose="020B0604020202020204" charset="0"/>
              </a:rPr>
              <a:t>P</a:t>
            </a:r>
            <a:r>
              <a:rPr lang="en-US" sz="2200" i="0" dirty="0">
                <a:solidFill>
                  <a:srgbClr val="1B1B1B"/>
                </a:solidFill>
                <a:effectLst/>
                <a:latin typeface="Montserrat Classic" panose="020B0604020202020204" charset="0"/>
              </a:rPr>
              <a:t>roduced better patient care.</a:t>
            </a:r>
          </a:p>
          <a:p>
            <a:pPr marL="342900" indent="-342900" algn="l">
              <a:buFont typeface="Wingdings" panose="05000000000000000000" pitchFamily="2" charset="2"/>
              <a:buChar char="ü"/>
            </a:pPr>
            <a:r>
              <a:rPr lang="en-US" sz="2200" i="0" dirty="0">
                <a:solidFill>
                  <a:srgbClr val="1B1B1B"/>
                </a:solidFill>
                <a:effectLst/>
                <a:latin typeface="Montserrat Classic" panose="020B0604020202020204" charset="0"/>
              </a:rPr>
              <a:t>Created a team, chose HCAHPS measures to focus on, researched what other facilities did to increase scores.</a:t>
            </a:r>
          </a:p>
          <a:p>
            <a:pPr marL="342900" indent="-342900" algn="l">
              <a:buFont typeface="Wingdings" panose="05000000000000000000" pitchFamily="2" charset="2"/>
              <a:buChar char="ü"/>
            </a:pPr>
            <a:r>
              <a:rPr lang="en-US" sz="2200" i="0" dirty="0">
                <a:solidFill>
                  <a:srgbClr val="1B1B1B"/>
                </a:solidFill>
                <a:effectLst/>
                <a:latin typeface="Montserrat Classic" panose="020B0604020202020204" charset="0"/>
              </a:rPr>
              <a:t> </a:t>
            </a:r>
            <a:r>
              <a:rPr lang="en-US" sz="2200" dirty="0">
                <a:solidFill>
                  <a:srgbClr val="1B1B1B"/>
                </a:solidFill>
                <a:latin typeface="Montserrat Classic" panose="020B0604020202020204" charset="0"/>
              </a:rPr>
              <a:t>I</a:t>
            </a:r>
            <a:r>
              <a:rPr lang="en-US" sz="2200" i="0" dirty="0">
                <a:solidFill>
                  <a:srgbClr val="1B1B1B"/>
                </a:solidFill>
                <a:effectLst/>
                <a:latin typeface="Montserrat Classic" panose="020B0604020202020204" charset="0"/>
              </a:rPr>
              <a:t>mplemented new workflows. </a:t>
            </a:r>
          </a:p>
          <a:p>
            <a:pPr algn="l"/>
            <a:r>
              <a:rPr lang="en-US" sz="24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2200" dirty="0">
                <a:solidFill>
                  <a:srgbClr val="1B1B1B"/>
                </a:solidFill>
                <a:latin typeface="Montserrat Classic" panose="020B0604020202020204" charset="0"/>
              </a:rPr>
              <a:t>On June 1, 2023 the Admission folders went live.</a:t>
            </a:r>
            <a:r>
              <a:rPr lang="en-US" sz="2200" i="0" dirty="0">
                <a:solidFill>
                  <a:srgbClr val="1B1B1B"/>
                </a:solidFill>
                <a:effectLst/>
                <a:latin typeface="Montserrat Classic" panose="020B0604020202020204" charset="0"/>
              </a:rPr>
              <a:t> Education about the folders and new interventions were discussed at the May nurse’s meeting.</a:t>
            </a:r>
          </a:p>
          <a:p>
            <a:pPr algn="l"/>
            <a:r>
              <a:rPr lang="en-US" sz="24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2200" dirty="0">
                <a:solidFill>
                  <a:srgbClr val="1B1B1B"/>
                </a:solidFill>
                <a:latin typeface="Montserrat Classic" panose="020B0604020202020204" charset="0"/>
              </a:rPr>
              <a:t>Improving HCAHPS scores is a long process. It takes months to capture and review the data.</a:t>
            </a:r>
            <a:endParaRPr lang="en-US" sz="22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200" i="0" dirty="0">
                <a:solidFill>
                  <a:srgbClr val="1B1B1B"/>
                </a:solidFill>
                <a:effectLst/>
                <a:latin typeface="Montserrat Classic" panose="020B0604020202020204" charset="0"/>
              </a:rPr>
              <a:t>Improvement noted.</a:t>
            </a:r>
          </a:p>
          <a:p>
            <a:pPr marL="342900" indent="-342900" algn="l">
              <a:buFont typeface="Wingdings" panose="05000000000000000000" pitchFamily="2" charset="2"/>
              <a:buChar char="ü"/>
            </a:pPr>
            <a:r>
              <a:rPr lang="en-US" sz="2200" i="0" dirty="0">
                <a:solidFill>
                  <a:srgbClr val="1B1B1B"/>
                </a:solidFill>
                <a:effectLst/>
                <a:latin typeface="Montserrat Classic" panose="020B0604020202020204" charset="0"/>
              </a:rPr>
              <a:t>We need more time to see if this is a real change. </a:t>
            </a:r>
          </a:p>
          <a:p>
            <a:pPr algn="l"/>
            <a:r>
              <a:rPr lang="en-US" sz="24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2200" i="0" dirty="0">
                <a:solidFill>
                  <a:srgbClr val="1B1B1B"/>
                </a:solidFill>
                <a:effectLst/>
                <a:latin typeface="Montserrat Classic" panose="020B0604020202020204" charset="0"/>
              </a:rPr>
              <a:t>Osmond General Hospital will continue to be innovative on how to increase their return rates. The Chronic Care Coordinator completes follow-up calls on all patients admitted to our facility and ER’s. In addition to follow-up, she also reminds the patient of the satisfaction survey.</a:t>
            </a:r>
          </a:p>
        </p:txBody>
      </p:sp>
      <p:sp>
        <p:nvSpPr>
          <p:cNvPr id="26" name="Freeform 2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9" name="TextBox 7">
            <a:extLst>
              <a:ext uri="{FF2B5EF4-FFF2-40B4-BE49-F238E27FC236}">
                <a16:creationId xmlns:a16="http://schemas.microsoft.com/office/drawing/2014/main" id="{B313D652-9C39-7482-6AFD-DA9FBABC230A}"/>
              </a:ext>
            </a:extLst>
          </p:cNvPr>
          <p:cNvSpPr txBox="1"/>
          <p:nvPr/>
        </p:nvSpPr>
        <p:spPr>
          <a:xfrm>
            <a:off x="5791200" y="1235046"/>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7043180" y="942478"/>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8" name="Chart 7">
            <a:extLst>
              <a:ext uri="{FF2B5EF4-FFF2-40B4-BE49-F238E27FC236}">
                <a16:creationId xmlns:a16="http://schemas.microsoft.com/office/drawing/2014/main" id="{8BD509BD-E061-463D-AF96-04DD0D28E4C9}"/>
              </a:ext>
            </a:extLst>
          </p:cNvPr>
          <p:cNvGraphicFramePr>
            <a:graphicFrameLocks/>
          </p:cNvGraphicFramePr>
          <p:nvPr>
            <p:extLst>
              <p:ext uri="{D42A27DB-BD31-4B8C-83A1-F6EECF244321}">
                <p14:modId xmlns:p14="http://schemas.microsoft.com/office/powerpoint/2010/main" val="4115482871"/>
              </p:ext>
            </p:extLst>
          </p:nvPr>
        </p:nvGraphicFramePr>
        <p:xfrm>
          <a:off x="4267200" y="1866900"/>
          <a:ext cx="10810908" cy="69507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257300" y="3127954"/>
            <a:ext cx="15773400" cy="5570756"/>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Costs:</a:t>
            </a:r>
          </a:p>
          <a:p>
            <a:pPr marL="1257300" lvl="2" indent="-342900">
              <a:buFont typeface="Courier New" panose="02070309020205020404" pitchFamily="49" charset="0"/>
              <a:buChar char="o"/>
            </a:pPr>
            <a:r>
              <a:rPr lang="en-US" sz="2000" dirty="0">
                <a:latin typeface="Montserrat Classic" panose="020B0604020202020204" charset="0"/>
              </a:rPr>
              <a:t>$200 included admission folders, stickers for the folders, paper for medication education.	</a:t>
            </a:r>
          </a:p>
          <a:p>
            <a:pPr marL="1257300" lvl="2"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dirty="0">
                <a:latin typeface="Montserrat Classic" panose="020B0604020202020204" charset="0"/>
              </a:rPr>
              <a:t>Anticipated outcomes of increased HCAHPS scores:</a:t>
            </a:r>
          </a:p>
          <a:p>
            <a:pPr marL="1714500" lvl="3" indent="-342900">
              <a:buFont typeface="Courier New" panose="02070309020205020404" pitchFamily="49" charset="0"/>
              <a:buChar char="o"/>
            </a:pPr>
            <a:r>
              <a:rPr lang="en-US" sz="2000" dirty="0">
                <a:latin typeface="Montserrat Classic" panose="020B0604020202020204" charset="0"/>
              </a:rPr>
              <a:t>Increased patient engagement = greater adherence to care plans, follow-ups, and outcomes</a:t>
            </a:r>
          </a:p>
          <a:p>
            <a:pPr marL="1714500" lvl="3" indent="-342900">
              <a:buFont typeface="Courier New" panose="02070309020205020404" pitchFamily="49" charset="0"/>
              <a:buChar char="o"/>
            </a:pPr>
            <a:r>
              <a:rPr lang="en-US" sz="2000" dirty="0">
                <a:latin typeface="Montserrat Classic" panose="020B0604020202020204" charset="0"/>
              </a:rPr>
              <a:t>Reduced readmissions and ED utilization – approximate cost of a readmission = $7,300</a:t>
            </a:r>
          </a:p>
          <a:p>
            <a:pPr marL="1714500" lvl="3" indent="-342900">
              <a:buFont typeface="Courier New" panose="02070309020205020404" pitchFamily="49" charset="0"/>
              <a:buChar char="o"/>
            </a:pPr>
            <a:r>
              <a:rPr lang="en-US" sz="2000" dirty="0">
                <a:latin typeface="Montserrat Classic" panose="020B0604020202020204" charset="0"/>
              </a:rPr>
              <a:t>Improved patient volume and/or repeat patient visit</a:t>
            </a:r>
          </a:p>
          <a:p>
            <a:pPr marL="1714500" lvl="3" indent="-342900">
              <a:buFont typeface="Courier New" panose="02070309020205020404" pitchFamily="49" charset="0"/>
              <a:buChar char="o"/>
            </a:pPr>
            <a:r>
              <a:rPr lang="en-US" sz="2000" dirty="0">
                <a:latin typeface="Montserrat Classic" panose="020B0604020202020204" charset="0"/>
              </a:rPr>
              <a:t>Improved patient trust = better experiences, improved outcomes, good word of mouth throughout community </a:t>
            </a:r>
          </a:p>
          <a:p>
            <a:pPr marL="1257300" lvl="2" indent="-342900">
              <a:buFont typeface="Courier New" panose="02070309020205020404" pitchFamily="49" charset="0"/>
              <a:buChar char="o"/>
            </a:pPr>
            <a:endParaRPr lang="en-US" sz="2000" dirty="0">
              <a:latin typeface="Montserrat Extra-Bold" panose="020B0604020202020204" charset="0"/>
            </a:endParaRPr>
          </a:p>
          <a:p>
            <a:endParaRPr lang="en-US" sz="2400" dirty="0">
              <a:latin typeface="Montserrat Classic" panose="020B0604020202020204" charset="0"/>
            </a:endParaRPr>
          </a:p>
        </p:txBody>
      </p:sp>
    </p:spTree>
    <p:extLst>
      <p:ext uri="{BB962C8B-B14F-4D97-AF65-F5344CB8AC3E}">
        <p14:creationId xmlns:p14="http://schemas.microsoft.com/office/powerpoint/2010/main" val="30926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6186309"/>
          </a:xfrm>
          <a:prstGeom prst="rect">
            <a:avLst/>
          </a:prstGeom>
          <a:noFill/>
        </p:spPr>
        <p:txBody>
          <a:bodyPr wrap="square">
            <a:spAutoFit/>
          </a:bodyPr>
          <a:lstStyle/>
          <a:p>
            <a:endParaRPr lang="en-US" sz="3200" dirty="0">
              <a:latin typeface="Montserrat Classic" panose="020B0604020202020204" charset="0"/>
            </a:endParaRPr>
          </a:p>
          <a:p>
            <a:pPr marL="457200" indent="-457200">
              <a:buFont typeface="Arial" panose="020B0604020202020204" pitchFamily="34" charset="0"/>
              <a:buChar char="•"/>
            </a:pPr>
            <a:r>
              <a:rPr lang="en-US" sz="3200" dirty="0">
                <a:latin typeface="Montserrat Classic" panose="020B0604020202020204" charset="0"/>
              </a:rPr>
              <a:t>HCAHPS measure “rating hospital on a score from 0 to 10” went from 8.94 to 9.80.</a:t>
            </a:r>
          </a:p>
          <a:p>
            <a:pPr marL="457200" indent="-457200">
              <a:buFont typeface="Arial" panose="020B0604020202020204" pitchFamily="34" charset="0"/>
              <a:buChar char="•"/>
            </a:pPr>
            <a:endParaRPr lang="en-US" sz="3200" dirty="0">
              <a:latin typeface="Montserrat Classic" panose="020B0604020202020204" charset="0"/>
            </a:endParaRPr>
          </a:p>
          <a:p>
            <a:pPr marL="457200" indent="-457200">
              <a:buFont typeface="Arial" panose="020B0604020202020204" pitchFamily="34" charset="0"/>
              <a:buChar char="•"/>
            </a:pPr>
            <a:r>
              <a:rPr lang="en-US" sz="3200" dirty="0">
                <a:latin typeface="Montserrat Classic" panose="020B0604020202020204" charset="0"/>
              </a:rPr>
              <a:t>Decreased falls. </a:t>
            </a:r>
          </a:p>
          <a:p>
            <a:endParaRPr lang="en-US" sz="3200" dirty="0">
              <a:latin typeface="Montserrat Classic" panose="020B0604020202020204" charset="0"/>
            </a:endParaRPr>
          </a:p>
          <a:p>
            <a:pPr marL="457200" indent="-457200">
              <a:buFont typeface="Arial" panose="020B0604020202020204" pitchFamily="34" charset="0"/>
              <a:buChar char="•"/>
            </a:pPr>
            <a:r>
              <a:rPr lang="en-US" sz="3200" dirty="0">
                <a:latin typeface="Montserrat Classic" panose="020B0604020202020204" charset="0"/>
              </a:rPr>
              <a:t>HCAHPS data has been added as a topic at quarterly All-Staff Meetings. As more meetings have occurred, staff have began to be more vocal about HCAHPS and what they can continue to do and what we can implement as a facility. </a:t>
            </a:r>
          </a:p>
          <a:p>
            <a:endParaRPr lang="en-US" sz="3200" dirty="0">
              <a:latin typeface="Montserrat Classic" panose="020B0604020202020204" charset="0"/>
            </a:endParaRPr>
          </a:p>
          <a:p>
            <a:endParaRPr lang="en-US" sz="2000" dirty="0">
              <a:latin typeface="Montserrat Classic" panose="020B0604020202020204" charset="0"/>
            </a:endParaRPr>
          </a:p>
          <a:p>
            <a:endParaRPr lang="en-US" sz="2400" dirty="0">
              <a:latin typeface="Montserrat Classic" panose="020B0604020202020204" charset="0"/>
            </a:endParaRPr>
          </a:p>
        </p:txBody>
      </p:sp>
    </p:spTree>
    <p:extLst>
      <p:ext uri="{BB962C8B-B14F-4D97-AF65-F5344CB8AC3E}">
        <p14:creationId xmlns:p14="http://schemas.microsoft.com/office/powerpoint/2010/main" val="18150879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1449</TotalTime>
  <Words>900</Words>
  <Application>Microsoft Office PowerPoint</Application>
  <PresentationFormat>Custom</PresentationFormat>
  <Paragraphs>83</Paragraphs>
  <Slides>10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Microsoft YaHei UI Light</vt:lpstr>
      <vt:lpstr>Montserrat Classic</vt:lpstr>
      <vt:lpstr>Calibri</vt:lpstr>
      <vt:lpstr>Arial</vt:lpstr>
      <vt:lpstr>Gill Sans MT</vt:lpstr>
      <vt:lpstr>Courier New</vt:lpstr>
      <vt:lpstr>Montserrat Extra-Bold</vt:lpstr>
      <vt:lpstr>Montserrat Extra-Bold Bold</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Tanya Huwaldt</dc:creator>
  <cp:lastModifiedBy>Tanya Huwaldt</cp:lastModifiedBy>
  <cp:revision>61</cp:revision>
  <dcterms:created xsi:type="dcterms:W3CDTF">2006-08-16T00:00:00Z</dcterms:created>
  <dcterms:modified xsi:type="dcterms:W3CDTF">2023-10-18T12:56:07Z</dcterms:modified>
  <dc:identifier>DAFdG9NIIkM</dc:identifier>
</cp:coreProperties>
</file>